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15" r:id="rId3"/>
    <p:sldId id="257" r:id="rId4"/>
    <p:sldId id="259" r:id="rId5"/>
    <p:sldId id="320" r:id="rId6"/>
    <p:sldId id="260" r:id="rId7"/>
    <p:sldId id="316" r:id="rId8"/>
    <p:sldId id="258" r:id="rId9"/>
    <p:sldId id="261" r:id="rId10"/>
    <p:sldId id="313" r:id="rId11"/>
    <p:sldId id="266" r:id="rId12"/>
    <p:sldId id="263" r:id="rId13"/>
    <p:sldId id="319" r:id="rId14"/>
    <p:sldId id="264" r:id="rId15"/>
    <p:sldId id="267" r:id="rId16"/>
    <p:sldId id="268" r:id="rId17"/>
    <p:sldId id="312" r:id="rId18"/>
    <p:sldId id="317" r:id="rId19"/>
    <p:sldId id="311" r:id="rId20"/>
    <p:sldId id="321" r:id="rId21"/>
    <p:sldId id="322" r:id="rId22"/>
    <p:sldId id="323" r:id="rId23"/>
    <p:sldId id="318" r:id="rId24"/>
    <p:sldId id="32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777" autoAdjust="0"/>
  </p:normalViewPr>
  <p:slideViewPr>
    <p:cSldViewPr snapToGrid="0">
      <p:cViewPr varScale="1">
        <p:scale>
          <a:sx n="74" d="100"/>
          <a:sy n="74" d="100"/>
        </p:scale>
        <p:origin x="96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75F23-5A68-4C1E-BC39-6FF36B2B4FFC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289E54-10C4-49A5-916A-68F7C42C87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48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 microscope images showing the reorganization of the endoplasm (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in inverted contrast acid‐fixed (A–C) and live whole‐mounted zygotes and embryos (D–I) during the first 3 cell cycles.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Early first interphase, lateral view.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Early first cleavage division, lateral view.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Early first cleavage division, animal pole view. The arrow in C points to the peripheral localization of a meridional streamer (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Lateral views of: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Early first interphase.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E,F: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Early first cleavage division.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Two‐cell embryo.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Four‐cell embryo. 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I: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Eight‐cell embryo. as, long axial streamers; bd, blastodisc; ss, short streamers. Scale bars = 80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(A–C), 160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(D–I).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89E54-10C4-49A5-916A-68F7C42C87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42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89E54-10C4-49A5-916A-68F7C42C87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866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289E54-10C4-49A5-916A-68F7C42C87E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00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8D6B4-7E10-4AEE-86A1-F6C684C6E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A966FF5-5BE3-4BE9-9D68-7EF1D6051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8C7D5A-EDB2-4E38-97DB-F5A56C3C1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6DF642-54D0-4271-BCAB-F2A1DA13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DE93CA-0A82-4944-BECB-C3AACD85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737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9715FE-D4CB-415F-805F-F52850E1E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55D9C72-93D4-4034-91C5-F310B9DEB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E4552F-AFDC-4D59-A145-CECF504B7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03255F-9716-41E4-A400-82E6D2F0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51538D-DD8F-41DD-B082-C8464D2C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2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57B7B80-ABDF-4FEE-8F7A-8B4093827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E584DA5-5E31-46B4-8BEB-7742C42FF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AB9960-2A79-40F9-A1C3-B24275D3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383D01-E424-48AC-8A45-B29DCEF3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FF9919-B01A-4362-9C11-D81F13EC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89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F0167-4C5C-4D95-A77D-6FC1157FA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D7471E-285D-40DE-87B0-CFC4F9FBD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E6A6A4-9814-40C7-88D0-E90F8CEB7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811995-CD0A-423D-8449-2A7509A2A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BA2F8B-52C4-4BFA-82A1-683F6222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11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0410C-5CF8-422E-9A3D-52AAD901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C1098A3-EDBE-4EEB-BF68-B1B382C21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2EB9C2E-8EBF-4B98-AC22-EAB00862A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AABD07-B2B4-4ACA-B58D-AEB5093C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A2C306-9438-495C-ADF4-4095F75AF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290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188F9-537D-4C46-BD75-03F92D491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8C63BE-9FD1-4230-AC24-31B1CADFCD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8C64999-2245-46E3-9A50-4DD455CB2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847A1B-65C5-4EDD-8135-C5C0341E6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C35CF91-4C3F-4611-8DCF-E1356550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BE816D-34C4-416C-A440-167BD82A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15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8C701-E8E4-449D-82DE-5656D09BD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54CAF7-2060-4B98-BCE4-99746A818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45AEE9-C7E4-421A-8DA6-1EABDC37B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5C6DBBC-CF94-46F4-8282-C792F27BC2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B69555-A88A-44DA-9A10-BCE4681E4C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488A0D-DF53-41AC-8712-42A43860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00832B-B81C-43FE-847B-496790C6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91B489D-1D6B-4AC0-9771-E4F4B6D9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054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AAB6B-3378-4DA7-8D21-7E07E3B2A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17355ED-F64F-45FF-B77B-1ED53656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891F85-6018-4960-91C4-1D7DABFB7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8DC844A-A09F-4F15-BAB7-60ED1566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776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AFF0134-B6B0-48FF-B508-742F6510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425E95B-2186-42EC-9111-2D7E89A7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C08807-2C86-4AD9-A7BD-E6D05479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81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362134-9C87-4B13-AABC-7FB110E2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4DF390-6277-42D4-BB69-C04913EFD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4E205C-9F00-4A49-80D0-EE724204C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1067D1-9FDD-4762-B92B-D45D4AB9B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96A2BD3-3A44-4E50-A231-B4A20E6F1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B9C54C-5DC7-49A5-B66F-E53DC742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3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6FD26-330B-4FD5-9899-DB014C6F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2233DE0-85FC-40E1-814C-5F2673995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FBC6C93-4792-4951-B783-894A2F506A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6F50038-FF92-454C-BE4D-4ACD0BAC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615600-A3F5-4D76-A6E5-A90B9AA0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DF6415-03D6-4002-9D9F-1B0DF1217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43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2E438EF-753D-4CBA-943E-2D90558DE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A420730-DCF6-4DAF-A6FA-4D13973F3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7A7CAD-BE01-4669-83C1-0A165BA793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76AC2-2532-4312-BC89-A5C0500EB0EB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E6F32B-067C-438E-91AF-D86FDC6D0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965207-F001-4205-9B05-0D7501F8F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06695-1FAD-4689-B6AE-286319D5DF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80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ahJjLzyioWM?feature=oembed" TargetMode="External"/><Relationship Id="rId1" Type="http://schemas.openxmlformats.org/officeDocument/2006/relationships/video" Target="https://www.youtube.com/embed/RQ6vkDr_Dec?feature=oembed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PYO4DOdKKbE?feature=oembed" TargetMode="External"/><Relationship Id="rId1" Type="http://schemas.openxmlformats.org/officeDocument/2006/relationships/video" Target="https://www.youtube.com/embed/aR0CLyGFrxo?feature=oembed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qTk5VaQhJ8?feature=oembed" TargetMode="Externa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ED51E1-1999-4358-8469-8CEE3354D7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Embryogeneze ryb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C24C053-7707-4A7B-9DEB-BBC7F3197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4573588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cs-CZ" dirty="0"/>
              <a:t>Reprodukční biologie ryb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Roman Franěk</a:t>
            </a:r>
          </a:p>
          <a:p>
            <a:pPr algn="l"/>
            <a:r>
              <a:rPr lang="cs-CZ" dirty="0"/>
              <a:t>franek@frov.jcu.cz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4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Movie: Zebrafish embryonic development at single cell resolution">
            <a:hlinkClick r:id="" action="ppaction://media"/>
            <a:extLst>
              <a:ext uri="{FF2B5EF4-FFF2-40B4-BE49-F238E27FC236}">
                <a16:creationId xmlns:a16="http://schemas.microsoft.com/office/drawing/2014/main" id="{467D1E42-170B-4029-97A2-E0FB9C72BA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3850" y="1286684"/>
            <a:ext cx="5543550" cy="4154644"/>
          </a:xfrm>
          <a:prstGeom prst="rect">
            <a:avLst/>
          </a:prstGeom>
        </p:spPr>
      </p:pic>
      <p:pic>
        <p:nvPicPr>
          <p:cNvPr id="3" name="Online médium 2" title="Zebrafish egg development over 24 hours">
            <a:hlinkClick r:id="" action="ppaction://media"/>
            <a:extLst>
              <a:ext uri="{FF2B5EF4-FFF2-40B4-BE49-F238E27FC236}">
                <a16:creationId xmlns:a16="http://schemas.microsoft.com/office/drawing/2014/main" id="{DDFA061E-C241-47E4-8091-A6BCD930A436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134102" y="1286684"/>
            <a:ext cx="5543550" cy="415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5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20ED490D-62DA-44D2-A6C2-9353D3764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81" b="47695"/>
          <a:stretch/>
        </p:blipFill>
        <p:spPr>
          <a:xfrm>
            <a:off x="4449672" y="3398867"/>
            <a:ext cx="4037979" cy="345913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0D929C-0F8B-4AD0-BC8C-5EBDE2DC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200400" cy="1325563"/>
          </a:xfrm>
        </p:spPr>
        <p:txBody>
          <a:bodyPr/>
          <a:lstStyle/>
          <a:p>
            <a:r>
              <a:rPr lang="cs-CZ" dirty="0"/>
              <a:t>2) Blastula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FC016B-8A02-4A0E-8202-DFDC30FA0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01" y="1131064"/>
            <a:ext cx="9319728" cy="4351338"/>
          </a:xfrm>
        </p:spPr>
        <p:txBody>
          <a:bodyPr/>
          <a:lstStyle/>
          <a:p>
            <a:r>
              <a:rPr lang="cs-CZ" dirty="0"/>
              <a:t>Na přelomu blastuly/gastruly již dochází ke specifikaci jednotlivých vrstev blastomer</a:t>
            </a:r>
            <a:endParaRPr lang="en-GB" dirty="0"/>
          </a:p>
          <a:p>
            <a:r>
              <a:rPr lang="cs-CZ" dirty="0"/>
              <a:t>Horizontální členění embrya – tzv. </a:t>
            </a:r>
            <a:r>
              <a:rPr lang="cs-CZ" dirty="0" err="1"/>
              <a:t>fate</a:t>
            </a:r>
            <a:r>
              <a:rPr lang="cs-CZ" dirty="0"/>
              <a:t> </a:t>
            </a:r>
            <a:r>
              <a:rPr lang="cs-CZ" dirty="0" err="1"/>
              <a:t>mapping</a:t>
            </a:r>
            <a:endParaRPr lang="cs-CZ" dirty="0"/>
          </a:p>
          <a:p>
            <a:pPr lvl="1"/>
            <a:r>
              <a:rPr lang="cs-CZ" dirty="0"/>
              <a:t>Pilotní studie využívaly označení určité části embrya barvou, kdy následně bylo sledováno místo výskytu barvy v průběhu pokročilé organogeneze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19D575-D5BB-45ED-8FB6-9CFE05106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539" y="315281"/>
            <a:ext cx="2440160" cy="2897041"/>
          </a:xfrm>
          <a:prstGeom prst="rect">
            <a:avLst/>
          </a:prstGeom>
        </p:spPr>
      </p:pic>
      <p:pic>
        <p:nvPicPr>
          <p:cNvPr id="7" name="Zástupný obsah 4">
            <a:extLst>
              <a:ext uri="{FF2B5EF4-FFF2-40B4-BE49-F238E27FC236}">
                <a16:creationId xmlns:a16="http://schemas.microsoft.com/office/drawing/2014/main" id="{2410D4B3-A287-4B55-8156-C0A452A4F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3" r="46181"/>
          <a:stretch/>
        </p:blipFill>
        <p:spPr>
          <a:xfrm>
            <a:off x="8487651" y="3912489"/>
            <a:ext cx="3597048" cy="27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37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2EC918-5E85-4B78-BAE8-45B353078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cs-CZ" dirty="0"/>
              <a:t>2) Blastula a MZT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D5478C-B8B8-4EAB-A9C0-A628CA6D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3331"/>
            <a:ext cx="73152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Maternal to zygotic transition (MZT) </a:t>
            </a:r>
            <a:r>
              <a:rPr lang="en-US" b="1" dirty="0" err="1"/>
              <a:t>někdy</a:t>
            </a:r>
            <a:r>
              <a:rPr lang="en-US" b="1" dirty="0"/>
              <a:t> </a:t>
            </a:r>
            <a:r>
              <a:rPr lang="en-US" b="1" dirty="0" err="1"/>
              <a:t>také</a:t>
            </a:r>
            <a:r>
              <a:rPr lang="en-US" b="1" dirty="0"/>
              <a:t> </a:t>
            </a:r>
            <a:r>
              <a:rPr lang="en-US" b="1" dirty="0" err="1"/>
              <a:t>midblastula</a:t>
            </a:r>
            <a:r>
              <a:rPr lang="en-US" b="1" dirty="0"/>
              <a:t> transition (MBT)</a:t>
            </a:r>
          </a:p>
          <a:p>
            <a:r>
              <a:rPr lang="cs-CZ" dirty="0"/>
              <a:t>Prvotní vývoj embrya je řízen </a:t>
            </a:r>
            <a:r>
              <a:rPr lang="cs-CZ" dirty="0" err="1"/>
              <a:t>maternální</a:t>
            </a:r>
            <a:r>
              <a:rPr lang="cs-CZ" dirty="0"/>
              <a:t> RNA, která je </a:t>
            </a:r>
            <a:r>
              <a:rPr lang="cs-CZ" dirty="0" err="1"/>
              <a:t>depozitována</a:t>
            </a:r>
            <a:r>
              <a:rPr lang="cs-CZ" dirty="0"/>
              <a:t> do jiker v průběhu oogeneze</a:t>
            </a:r>
          </a:p>
          <a:p>
            <a:r>
              <a:rPr lang="cs-CZ" dirty="0"/>
              <a:t>Nicméně  po oplození dochází k jejímu spotřebování, ale především degradaci (RNA je poměrně nestabilní oproti DNA)</a:t>
            </a:r>
          </a:p>
          <a:p>
            <a:r>
              <a:rPr lang="cs-CZ" dirty="0"/>
              <a:t>Pro zdárný vývoj je nutná </a:t>
            </a:r>
            <a:r>
              <a:rPr lang="cs-CZ" b="1" dirty="0"/>
              <a:t>aktivace zygotického genomu</a:t>
            </a:r>
            <a:r>
              <a:rPr lang="cs-CZ" dirty="0"/>
              <a:t> (obvykle ve dvou vlnách)</a:t>
            </a:r>
          </a:p>
          <a:p>
            <a:r>
              <a:rPr lang="cs-CZ" dirty="0"/>
              <a:t>Do tohoto procesu dále vstupuje i vliv epigenetických regulací</a:t>
            </a:r>
          </a:p>
          <a:p>
            <a:r>
              <a:rPr lang="cs-CZ" dirty="0"/>
              <a:t>Vliv typu vajíčka (a množství </a:t>
            </a:r>
            <a:r>
              <a:rPr lang="cs-CZ" dirty="0" err="1"/>
              <a:t>maternálních</a:t>
            </a:r>
            <a:r>
              <a:rPr lang="cs-CZ" dirty="0"/>
              <a:t> depozitů) na začátek MZT – myš X hmyz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stůl&#10;&#10;Popis byl vytvořen automaticky">
            <a:extLst>
              <a:ext uri="{FF2B5EF4-FFF2-40B4-BE49-F238E27FC236}">
                <a16:creationId xmlns:a16="http://schemas.microsoft.com/office/drawing/2014/main" id="{EFCA4ECE-B8BE-4988-98E3-0FF171711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015" y="88174"/>
            <a:ext cx="4320265" cy="66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56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852C03-6539-4C01-96FF-8467C3550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89" y="1575"/>
            <a:ext cx="8811603" cy="679462"/>
          </a:xfrm>
        </p:spPr>
        <p:txBody>
          <a:bodyPr>
            <a:normAutofit fontScale="90000"/>
          </a:bodyPr>
          <a:lstStyle/>
          <a:p>
            <a:r>
              <a:rPr lang="cs-CZ" dirty="0"/>
              <a:t>2) Blastula - </a:t>
            </a:r>
            <a:r>
              <a:rPr lang="cs-CZ" dirty="0" err="1"/>
              <a:t>Epigenetika</a:t>
            </a:r>
            <a:r>
              <a:rPr lang="cs-CZ" dirty="0"/>
              <a:t> a ranný vývoj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0F869D-3AFE-4DC8-BB43-6425F642A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77" y="883233"/>
            <a:ext cx="5329295" cy="5498906"/>
          </a:xfrm>
        </p:spPr>
        <p:txBody>
          <a:bodyPr>
            <a:normAutofit/>
          </a:bodyPr>
          <a:lstStyle/>
          <a:p>
            <a:r>
              <a:rPr lang="cs-CZ" sz="2000" dirty="0" err="1"/>
              <a:t>Epigenetika</a:t>
            </a:r>
            <a:r>
              <a:rPr lang="cs-CZ" sz="2000" dirty="0"/>
              <a:t> je v moderním slova smyslu vědní podobor genetiky, jenž studuje změny v genové expresi (a tedy obvykle i ve fenotypu), které nejsou způsobeny změnou nukleotidové sekvence DNA</a:t>
            </a:r>
          </a:p>
          <a:p>
            <a:r>
              <a:rPr lang="cs-CZ" sz="2000" dirty="0"/>
              <a:t>Dochází k ovlivnění aktivity genů = exprese</a:t>
            </a:r>
          </a:p>
          <a:p>
            <a:r>
              <a:rPr lang="cs-CZ" sz="2000" dirty="0"/>
              <a:t>Jsou způsobeny prostředím (ryba je v „absolutním“ kontaktu s prostředím), ale zároveň se i částečně dědí</a:t>
            </a:r>
          </a:p>
          <a:p>
            <a:r>
              <a:rPr lang="cs-CZ" sz="2000" dirty="0"/>
              <a:t>V průběhu vývoje gamet/embrya dochází k resetu, ale i obnovení metylace</a:t>
            </a:r>
          </a:p>
          <a:p>
            <a:r>
              <a:rPr lang="cs-CZ" sz="2000" dirty="0"/>
              <a:t>Jasné rozdíly mezi úrovní metylace pohlavních buněk oproti somatickým buňkám</a:t>
            </a:r>
          </a:p>
          <a:p>
            <a:r>
              <a:rPr lang="cs-CZ" sz="2000" dirty="0"/>
              <a:t>Snaha organismu zachovat „nepopsaný list“ pro vývoj pohlavních buněk?</a:t>
            </a:r>
          </a:p>
          <a:p>
            <a:r>
              <a:rPr lang="cs-CZ" sz="2000" dirty="0"/>
              <a:t>Imprinting / gene </a:t>
            </a:r>
            <a:r>
              <a:rPr lang="cs-CZ" sz="2000" dirty="0" err="1"/>
              <a:t>silencing</a:t>
            </a:r>
            <a:r>
              <a:rPr lang="cs-CZ" sz="2000" dirty="0"/>
              <a:t> u ryb? Vliv na vývoj?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25B8B5-7892-4C2D-93E8-4696F7D2A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78" y="1187281"/>
            <a:ext cx="6634065" cy="418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74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1634B0-71BD-4A01-ABD9-4D13AC8FD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8256"/>
            <a:ext cx="3300549" cy="634888"/>
          </a:xfrm>
        </p:spPr>
        <p:txBody>
          <a:bodyPr>
            <a:normAutofit fontScale="90000"/>
          </a:bodyPr>
          <a:lstStyle/>
          <a:p>
            <a:r>
              <a:rPr lang="cs-CZ" dirty="0"/>
              <a:t>3) Gastrula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AB05B-FEAE-4B8D-8CE4-981E3FE0A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5" y="653144"/>
            <a:ext cx="6820988" cy="6063342"/>
          </a:xfrm>
        </p:spPr>
        <p:txBody>
          <a:bodyPr>
            <a:normAutofit fontScale="85000" lnSpcReduction="10000"/>
          </a:bodyPr>
          <a:lstStyle/>
          <a:p>
            <a:pPr marL="342900" indent="-342900" algn="just">
              <a:buFont typeface="Courier New" pitchFamily="49" charset="0"/>
              <a:buChar char="o"/>
              <a:defRPr/>
            </a:pPr>
            <a:r>
              <a:rPr lang="cs-CZ" b="1" dirty="0"/>
              <a:t>gastrula</a:t>
            </a:r>
            <a:r>
              <a:rPr lang="cs-CZ" dirty="0"/>
              <a:t> – 2vrstevný útvar (ektoderm a endoderm, rozeznáváme: blastocel (prvotní dutina tělní), blastopor (prvoústa), archenteron (prvostřevo)</a:t>
            </a:r>
          </a:p>
          <a:p>
            <a:pPr marL="342900" indent="-342900" algn="just">
              <a:buFont typeface="Courier New" pitchFamily="49" charset="0"/>
              <a:buChar char="o"/>
              <a:defRPr/>
            </a:pPr>
            <a:r>
              <a:rPr lang="cs-CZ" dirty="0"/>
              <a:t>vzniká přemisťování buněk z povrchu dovnitř blastuly (invaginace, imigrace, delaminace, </a:t>
            </a:r>
            <a:r>
              <a:rPr lang="cs-CZ" dirty="0" err="1"/>
              <a:t>epibolie</a:t>
            </a:r>
            <a:r>
              <a:rPr lang="cs-CZ" dirty="0"/>
              <a:t>), vytváří se 2 zárodečné listy (</a:t>
            </a:r>
            <a:r>
              <a:rPr lang="cs-CZ" dirty="0" err="1"/>
              <a:t>ekto</a:t>
            </a:r>
            <a:r>
              <a:rPr lang="cs-CZ" dirty="0"/>
              <a:t>- a endoderm) později mezoderm  - dávají vznik </a:t>
            </a:r>
            <a:r>
              <a:rPr lang="cs-CZ" dirty="0" err="1"/>
              <a:t>org</a:t>
            </a:r>
            <a:r>
              <a:rPr lang="cs-CZ" dirty="0"/>
              <a:t>. soustavám a tkáním</a:t>
            </a:r>
          </a:p>
          <a:p>
            <a:pPr marL="342900" indent="-342900" algn="just">
              <a:buFont typeface="Courier New" pitchFamily="49" charset="0"/>
              <a:buChar char="o"/>
              <a:defRPr/>
            </a:pPr>
            <a:r>
              <a:rPr lang="cs-CZ" dirty="0"/>
              <a:t>Pohyb buněk je zajišťován pomocí </a:t>
            </a:r>
            <a:r>
              <a:rPr lang="cs-CZ" b="1" dirty="0" err="1"/>
              <a:t>Yolk</a:t>
            </a:r>
            <a:r>
              <a:rPr lang="cs-CZ" b="1" dirty="0"/>
              <a:t> </a:t>
            </a:r>
            <a:r>
              <a:rPr lang="cs-CZ" b="1" dirty="0" err="1"/>
              <a:t>Syncytial</a:t>
            </a:r>
            <a:r>
              <a:rPr lang="cs-CZ" b="1" dirty="0"/>
              <a:t> </a:t>
            </a:r>
            <a:r>
              <a:rPr lang="cs-CZ" b="1" dirty="0" err="1"/>
              <a:t>Layer</a:t>
            </a:r>
            <a:r>
              <a:rPr lang="cs-CZ" dirty="0"/>
              <a:t> (YSL)</a:t>
            </a:r>
          </a:p>
          <a:p>
            <a:pPr marL="342900" indent="-342900" algn="just">
              <a:buFont typeface="Courier New" pitchFamily="49" charset="0"/>
              <a:buChar char="o"/>
              <a:defRPr/>
            </a:pPr>
            <a:r>
              <a:rPr lang="cs-CZ" b="1" dirty="0"/>
              <a:t>typy gastrul:</a:t>
            </a:r>
          </a:p>
          <a:p>
            <a:pPr marL="0" indent="0" algn="just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    a) invaginační </a:t>
            </a:r>
            <a:r>
              <a:rPr lang="cs-CZ" dirty="0"/>
              <a:t>– nejjednodušší, nejstarší (jeseter) </a:t>
            </a:r>
          </a:p>
          <a:p>
            <a:pPr marL="0" indent="273050" algn="just">
              <a:buNone/>
              <a:defRPr/>
            </a:pPr>
            <a:r>
              <a:rPr lang="cs-CZ" b="1" dirty="0"/>
              <a:t>b) imigrační </a:t>
            </a:r>
          </a:p>
          <a:p>
            <a:pPr marL="0" indent="0" algn="just">
              <a:buNone/>
              <a:defRPr/>
            </a:pPr>
            <a:r>
              <a:rPr lang="cs-CZ" b="1" dirty="0"/>
              <a:t>    c) </a:t>
            </a:r>
            <a:r>
              <a:rPr lang="cs-CZ" b="1" dirty="0" err="1"/>
              <a:t>delaminační</a:t>
            </a:r>
            <a:r>
              <a:rPr lang="cs-CZ" b="1" dirty="0"/>
              <a:t> </a:t>
            </a:r>
          </a:p>
          <a:p>
            <a:pPr marL="0" indent="0" algn="just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    d) </a:t>
            </a:r>
            <a:r>
              <a:rPr lang="cs-CZ" b="1" dirty="0" err="1">
                <a:solidFill>
                  <a:srgbClr val="FF0000"/>
                </a:solidFill>
              </a:rPr>
              <a:t>epibolická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– </a:t>
            </a:r>
            <a:r>
              <a:rPr lang="cs-CZ" dirty="0" err="1"/>
              <a:t>meroblastická</a:t>
            </a:r>
            <a:r>
              <a:rPr lang="cs-CZ" dirty="0"/>
              <a:t> V (kostnaté ryby)</a:t>
            </a:r>
          </a:p>
          <a:p>
            <a:pPr marL="0" indent="0" algn="just">
              <a:buNone/>
              <a:defRPr/>
            </a:pPr>
            <a:r>
              <a:rPr lang="cs-CZ" dirty="0"/>
              <a:t>    </a:t>
            </a:r>
            <a:r>
              <a:rPr lang="cs-CZ" b="1" dirty="0"/>
              <a:t>e) smíšený typ gastrulace</a:t>
            </a:r>
          </a:p>
          <a:p>
            <a:pPr marL="342900" indent="-342900" algn="just">
              <a:buFont typeface="Courier New" pitchFamily="49" charset="0"/>
              <a:buChar char="o"/>
              <a:defRPr/>
            </a:pPr>
            <a:endParaRPr lang="cs-CZ" sz="2400" dirty="0"/>
          </a:p>
          <a:p>
            <a:pPr marL="342900" indent="-342900" algn="just">
              <a:buFont typeface="Courier New" pitchFamily="49" charset="0"/>
              <a:buChar char="o"/>
              <a:defRPr/>
            </a:pPr>
            <a:endParaRPr lang="cs-CZ" sz="2400" dirty="0"/>
          </a:p>
          <a:p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FE7D20-B705-4C4D-A331-9FC1DEB22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99" y="127063"/>
            <a:ext cx="4922303" cy="5151409"/>
          </a:xfrm>
          <a:prstGeom prst="rect">
            <a:avLst/>
          </a:prstGeom>
        </p:spPr>
      </p:pic>
      <p:pic>
        <p:nvPicPr>
          <p:cNvPr id="9" name="Obrázek 8" descr="Obsah obrázku interiér&#10;&#10;Popis byl vytvořen automaticky">
            <a:extLst>
              <a:ext uri="{FF2B5EF4-FFF2-40B4-BE49-F238E27FC236}">
                <a16:creationId xmlns:a16="http://schemas.microsoft.com/office/drawing/2014/main" id="{954310BC-BF78-4536-BBA0-024C03F69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1" y="653144"/>
            <a:ext cx="6362466" cy="335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5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DDDAB8-B9E2-469B-AFF2-31BA2BB3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6425"/>
          </a:xfrm>
        </p:spPr>
        <p:txBody>
          <a:bodyPr>
            <a:normAutofit fontScale="90000"/>
          </a:bodyPr>
          <a:lstStyle/>
          <a:p>
            <a:r>
              <a:rPr lang="cs-CZ" dirty="0"/>
              <a:t>4) </a:t>
            </a:r>
            <a:r>
              <a:rPr lang="cs-CZ" dirty="0" err="1"/>
              <a:t>Somitogeneze</a:t>
            </a:r>
            <a:r>
              <a:rPr lang="cs-CZ" dirty="0"/>
              <a:t> = segmentace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91584B-A516-44FD-B7EA-4ABCAF371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310" y="1057275"/>
            <a:ext cx="7412182" cy="5659582"/>
          </a:xfrm>
        </p:spPr>
        <p:txBody>
          <a:bodyPr>
            <a:normAutofit/>
          </a:bodyPr>
          <a:lstStyle/>
          <a:p>
            <a:r>
              <a:rPr lang="cs-CZ" sz="2400" dirty="0"/>
              <a:t>mezoderm = tkáň, která vyplňuje prvotní dutinu tělní, vzniká jako derivát endodermu (</a:t>
            </a:r>
            <a:r>
              <a:rPr lang="cs-CZ" sz="2400" dirty="0" err="1"/>
              <a:t>endomezoderm</a:t>
            </a:r>
            <a:r>
              <a:rPr lang="cs-CZ" sz="2400" dirty="0"/>
              <a:t>, typický) nebo ektodermu (</a:t>
            </a:r>
            <a:r>
              <a:rPr lang="cs-CZ" sz="2400" dirty="0" err="1"/>
              <a:t>ektomezoderm</a:t>
            </a:r>
            <a:r>
              <a:rPr lang="cs-CZ" sz="2400" dirty="0"/>
              <a:t>, výjimečně, žahavci)– vyplňuje prostor mezi </a:t>
            </a:r>
            <a:r>
              <a:rPr lang="cs-CZ" sz="2400" dirty="0" err="1"/>
              <a:t>ekto</a:t>
            </a:r>
            <a:r>
              <a:rPr lang="cs-CZ" sz="2400" dirty="0"/>
              <a:t>-  a endodermem, </a:t>
            </a:r>
          </a:p>
          <a:p>
            <a:r>
              <a:rPr lang="cs-CZ" sz="2400" dirty="0"/>
              <a:t>u obratlovců – na horní straně prvostřeva se mezoderm mění na </a:t>
            </a:r>
            <a:r>
              <a:rPr lang="cs-CZ" sz="2400" dirty="0" err="1"/>
              <a:t>chordomezoderm</a:t>
            </a:r>
            <a:r>
              <a:rPr lang="cs-CZ" sz="2400" dirty="0"/>
              <a:t> (základ chordy), po stranách párové symetrické váčky – </a:t>
            </a:r>
            <a:r>
              <a:rPr lang="cs-CZ" sz="2400" b="1" dirty="0" err="1"/>
              <a:t>somity</a:t>
            </a:r>
            <a:r>
              <a:rPr lang="cs-CZ" sz="2400" dirty="0"/>
              <a:t> (u ryb </a:t>
            </a:r>
            <a:r>
              <a:rPr lang="cs-CZ" sz="2400" dirty="0" err="1"/>
              <a:t>myomery</a:t>
            </a:r>
            <a:r>
              <a:rPr lang="cs-CZ" sz="2400" dirty="0"/>
              <a:t> - základ svalů) – protahují se k břišní straně do laterálních destiček </a:t>
            </a:r>
          </a:p>
          <a:p>
            <a:r>
              <a:rPr lang="cs-CZ" sz="2400" dirty="0"/>
              <a:t>vznik – </a:t>
            </a:r>
            <a:r>
              <a:rPr lang="cs-CZ" sz="2400" dirty="0" err="1"/>
              <a:t>envaginací</a:t>
            </a:r>
            <a:r>
              <a:rPr lang="cs-CZ" sz="2400" dirty="0"/>
              <a:t>, tj. vychlípením epiteliálních váčků z endodermu do dutiny blastocelu – z mezodermálních váčků vzniká </a:t>
            </a:r>
            <a:r>
              <a:rPr lang="cs-CZ" sz="2400" dirty="0" err="1"/>
              <a:t>coelomový</a:t>
            </a:r>
            <a:r>
              <a:rPr lang="cs-CZ" sz="2400" dirty="0"/>
              <a:t> epitel – uzavírá coelom</a:t>
            </a:r>
          </a:p>
          <a:p>
            <a:r>
              <a:rPr lang="cs-CZ" sz="2400" dirty="0"/>
              <a:t>Během </a:t>
            </a:r>
            <a:r>
              <a:rPr lang="cs-CZ" sz="2400" dirty="0" err="1"/>
              <a:t>somitogeneze</a:t>
            </a:r>
            <a:r>
              <a:rPr lang="cs-CZ" sz="2400" dirty="0"/>
              <a:t> dochází ke značnému nárůstu délky embrya</a:t>
            </a:r>
          </a:p>
          <a:p>
            <a:endParaRPr lang="en-GB" dirty="0"/>
          </a:p>
        </p:txBody>
      </p:sp>
      <p:pic>
        <p:nvPicPr>
          <p:cNvPr id="5" name="Obrázek 4" descr="Obsah obrázku interiér, hrníček, stůl, ovoce&#10;&#10;Popis byl vytvořen automaticky">
            <a:extLst>
              <a:ext uri="{FF2B5EF4-FFF2-40B4-BE49-F238E27FC236}">
                <a16:creationId xmlns:a16="http://schemas.microsoft.com/office/drawing/2014/main" id="{1BB8CEC7-ACCC-40BF-9F06-DA360941E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354" y="668337"/>
            <a:ext cx="4367645" cy="435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77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Somitogenesis">
            <a:hlinkClick r:id="" action="ppaction://media"/>
            <a:extLst>
              <a:ext uri="{FF2B5EF4-FFF2-40B4-BE49-F238E27FC236}">
                <a16:creationId xmlns:a16="http://schemas.microsoft.com/office/drawing/2014/main" id="{307E607F-B642-4846-B012-2EAB38B290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4800" y="1581150"/>
            <a:ext cx="6096000" cy="3429000"/>
          </a:xfrm>
          <a:prstGeom prst="rect">
            <a:avLst/>
          </a:prstGeom>
        </p:spPr>
      </p:pic>
      <p:pic>
        <p:nvPicPr>
          <p:cNvPr id="3" name="Online médium 2" title="Zebrafish development movie - from gastrulation to 24 hours">
            <a:hlinkClick r:id="" action="ppaction://media"/>
            <a:extLst>
              <a:ext uri="{FF2B5EF4-FFF2-40B4-BE49-F238E27FC236}">
                <a16:creationId xmlns:a16="http://schemas.microsoft.com/office/drawing/2014/main" id="{566F0F3B-65A0-472C-A726-7DD6B41260B1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00800" y="1244600"/>
            <a:ext cx="5829300" cy="43688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426365F-37C3-43CF-AA9F-C9EDC5A6EC03}"/>
              </a:ext>
            </a:extLst>
          </p:cNvPr>
          <p:cNvSpPr txBox="1"/>
          <p:nvPr/>
        </p:nvSpPr>
        <p:spPr>
          <a:xfrm>
            <a:off x="2168434" y="391886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Somitogeneze</a:t>
            </a:r>
            <a:r>
              <a:rPr lang="cs-CZ" dirty="0"/>
              <a:t> – </a:t>
            </a:r>
            <a:r>
              <a:rPr lang="cs-CZ" dirty="0" err="1"/>
              <a:t>dánio</a:t>
            </a:r>
            <a:r>
              <a:rPr lang="cs-CZ" dirty="0"/>
              <a:t> pruhované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1">
            <a:extLst>
              <a:ext uri="{FF2B5EF4-FFF2-40B4-BE49-F238E27FC236}">
                <a16:creationId xmlns:a16="http://schemas.microsoft.com/office/drawing/2014/main" id="{7A94E460-DD96-4902-93FD-AF8ED9F4A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0447" y="131560"/>
            <a:ext cx="7145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300" dirty="0">
                <a:latin typeface="+mj-lt"/>
              </a:rPr>
              <a:t>4) </a:t>
            </a:r>
            <a:r>
              <a:rPr lang="cs-CZ" altLang="cs-CZ" sz="4300" dirty="0" err="1">
                <a:latin typeface="+mj-lt"/>
              </a:rPr>
              <a:t>Somitogeneze</a:t>
            </a:r>
            <a:r>
              <a:rPr lang="cs-CZ" altLang="cs-CZ" sz="4300" dirty="0">
                <a:latin typeface="+mj-lt"/>
              </a:rPr>
              <a:t> - </a:t>
            </a:r>
            <a:r>
              <a:rPr lang="cs-CZ" altLang="cs-CZ" sz="4300" dirty="0" err="1">
                <a:latin typeface="+mj-lt"/>
              </a:rPr>
              <a:t>neurulace</a:t>
            </a:r>
            <a:endParaRPr lang="en-US" altLang="cs-CZ" sz="4300" dirty="0">
              <a:latin typeface="+mj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7553607-9821-419C-9729-823C6F9C6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594" y="1448072"/>
            <a:ext cx="814968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9pPr>
          </a:lstStyle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proces formování nervové trubice</a:t>
            </a: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Kolem stádia 16-18 </a:t>
            </a:r>
            <a:r>
              <a:rPr lang="cs-CZ" sz="2400" dirty="0" err="1">
                <a:solidFill>
                  <a:schemeClr val="tx1"/>
                </a:solidFill>
                <a:latin typeface="+mn-lt"/>
              </a:rPr>
              <a:t>somitů</a:t>
            </a:r>
            <a:endParaRPr lang="cs-CZ" sz="2400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embryonální stádium - </a:t>
            </a:r>
            <a:r>
              <a:rPr lang="cs-CZ" sz="2400" b="1" dirty="0" err="1">
                <a:solidFill>
                  <a:schemeClr val="tx1"/>
                </a:solidFill>
                <a:latin typeface="+mn-lt"/>
              </a:rPr>
              <a:t>neurula</a:t>
            </a:r>
            <a:endParaRPr lang="cs-CZ" sz="2400" b="1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diferencuje se protáhlý pruh ektodermu na dorzální straně embrya, zanořuje se, zakládá se nervová ploténka, tj. </a:t>
            </a:r>
            <a:r>
              <a:rPr lang="cs-CZ" sz="2400" b="1" dirty="0" err="1">
                <a:solidFill>
                  <a:schemeClr val="tx1"/>
                </a:solidFill>
                <a:latin typeface="+mn-lt"/>
              </a:rPr>
              <a:t>neurula</a:t>
            </a:r>
            <a:endParaRPr lang="cs-CZ" sz="2400" b="1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ploténka se pod povrchem svine do trubice (</a:t>
            </a:r>
            <a:r>
              <a:rPr lang="cs-CZ" sz="2400" b="1" dirty="0">
                <a:solidFill>
                  <a:schemeClr val="tx1"/>
                </a:solidFill>
                <a:latin typeface="+mn-lt"/>
              </a:rPr>
              <a:t>neurální trubice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) – základ míchy</a:t>
            </a: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cs-CZ" sz="2400" dirty="0">
                <a:solidFill>
                  <a:schemeClr val="tx1"/>
                </a:solidFill>
                <a:latin typeface="+mn-lt"/>
              </a:rPr>
              <a:t>neurální destičky rostou proti sobě do trubice, centrální dutina trubice zůstává zachována = </a:t>
            </a:r>
            <a:r>
              <a:rPr lang="cs-CZ" sz="2400" b="1" dirty="0">
                <a:solidFill>
                  <a:schemeClr val="tx1"/>
                </a:solidFill>
                <a:latin typeface="+mn-lt"/>
              </a:rPr>
              <a:t>neurální lišta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 - nejširší vpředu (vznikne mozek) x nejužší vzadu – buňky migrují, pak se diferencují a dávají vznik různým typům (</a:t>
            </a:r>
            <a:r>
              <a:rPr lang="cs-CZ" sz="2400" dirty="0" err="1">
                <a:solidFill>
                  <a:schemeClr val="tx1"/>
                </a:solidFill>
                <a:latin typeface="+mn-lt"/>
              </a:rPr>
              <a:t>pluriopotentní</a:t>
            </a:r>
            <a:r>
              <a:rPr lang="cs-CZ" sz="2400" dirty="0">
                <a:solidFill>
                  <a:schemeClr val="tx1"/>
                </a:solidFill>
                <a:latin typeface="+mn-lt"/>
              </a:rPr>
              <a:t>) a podílejí se na vzniku tkání a orgánů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2F99B5-B434-4D84-9ECF-EB0A1304C7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144" y="343989"/>
            <a:ext cx="3413913" cy="5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773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1">
            <a:extLst>
              <a:ext uri="{FF2B5EF4-FFF2-40B4-BE49-F238E27FC236}">
                <a16:creationId xmlns:a16="http://schemas.microsoft.com/office/drawing/2014/main" id="{8AF04774-FBAF-4635-911E-89C33C07C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59083" y="58746"/>
            <a:ext cx="7789818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4300" dirty="0">
                <a:latin typeface="+mj-lt"/>
              </a:rPr>
              <a:t>4) </a:t>
            </a:r>
            <a:r>
              <a:rPr lang="cs-CZ" altLang="cs-CZ" sz="4300" dirty="0" err="1">
                <a:latin typeface="+mj-lt"/>
              </a:rPr>
              <a:t>Somitogeneze</a:t>
            </a:r>
            <a:r>
              <a:rPr lang="cs-CZ" altLang="cs-CZ" sz="4300" dirty="0">
                <a:latin typeface="+mj-lt"/>
              </a:rPr>
              <a:t> - </a:t>
            </a:r>
            <a:r>
              <a:rPr lang="cs-CZ" altLang="cs-CZ" sz="4300" dirty="0" err="1">
                <a:latin typeface="+mj-lt"/>
              </a:rPr>
              <a:t>neurulace</a:t>
            </a:r>
            <a:endParaRPr lang="en-US" altLang="cs-CZ" sz="4300" dirty="0">
              <a:latin typeface="+mj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5D1ADD0-AA2B-439C-B61E-EFE8658B9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306" y="283029"/>
            <a:ext cx="3740034" cy="62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nline médium 4" title="Axolotl neural tube closure">
            <a:hlinkClick r:id="" action="ppaction://media"/>
            <a:extLst>
              <a:ext uri="{FF2B5EF4-FFF2-40B4-BE49-F238E27FC236}">
                <a16:creationId xmlns:a16="http://schemas.microsoft.com/office/drawing/2014/main" id="{C0E4F090-FB8C-43BC-8E97-14B83EBC1A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1435" y="1026885"/>
            <a:ext cx="5829300" cy="4368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833A48D-0281-4D9F-810B-8C580196666F}"/>
              </a:ext>
            </a:extLst>
          </p:cNvPr>
          <p:cNvSpPr txBox="1"/>
          <p:nvPr/>
        </p:nvSpPr>
        <p:spPr>
          <a:xfrm flipH="1">
            <a:off x="794656" y="5823857"/>
            <a:ext cx="3940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Uzavření neurální trubice u axolotla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47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ovéPole 1">
            <a:extLst>
              <a:ext uri="{FF2B5EF4-FFF2-40B4-BE49-F238E27FC236}">
                <a16:creationId xmlns:a16="http://schemas.microsoft.com/office/drawing/2014/main" id="{51AD9396-FB0F-48FB-8C93-DB6820433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080" y="117162"/>
            <a:ext cx="6042484" cy="5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3023" dirty="0">
                <a:latin typeface="+mj-lt"/>
              </a:rPr>
              <a:t>4) </a:t>
            </a:r>
            <a:r>
              <a:rPr lang="cs-CZ" altLang="cs-CZ" sz="3023" dirty="0" err="1">
                <a:latin typeface="+mj-lt"/>
              </a:rPr>
              <a:t>Somitogeneze</a:t>
            </a:r>
            <a:r>
              <a:rPr lang="cs-CZ" altLang="cs-CZ" sz="3023" dirty="0">
                <a:latin typeface="+mj-lt"/>
              </a:rPr>
              <a:t> - organogeneze</a:t>
            </a:r>
            <a:endParaRPr lang="en-US" altLang="cs-CZ" sz="3023" dirty="0">
              <a:latin typeface="+mj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D1F0E14-7344-4F0B-ACE5-F2C73D5BB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230810"/>
            <a:ext cx="8163500" cy="459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9pPr>
          </a:lstStyle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cs-CZ" sz="1969" dirty="0">
                <a:solidFill>
                  <a:schemeClr val="tx1"/>
                </a:solidFill>
                <a:latin typeface="+mn-lt"/>
              </a:rPr>
              <a:t>tvorba orgánů z orgánových základů</a:t>
            </a:r>
          </a:p>
          <a:p>
            <a:pPr marL="0" indent="0" algn="just" eaLnBrk="1" hangingPunct="1">
              <a:defRPr/>
            </a:pPr>
            <a:endParaRPr lang="cs-CZ" sz="1969" dirty="0">
              <a:solidFill>
                <a:schemeClr val="tx1"/>
              </a:solidFill>
              <a:latin typeface="+mn-lt"/>
            </a:endParaRPr>
          </a:p>
          <a:p>
            <a:pPr algn="just" eaLnBrk="1" hangingPunct="1">
              <a:buFont typeface="Courier New" pitchFamily="49" charset="0"/>
              <a:buChar char="o"/>
              <a:defRPr/>
            </a:pPr>
            <a:r>
              <a:rPr lang="cs-CZ" sz="1969" b="1" dirty="0">
                <a:solidFill>
                  <a:schemeClr val="tx1"/>
                </a:solidFill>
                <a:latin typeface="+mn-lt"/>
              </a:rPr>
              <a:t>původ orgánů </a:t>
            </a:r>
            <a:r>
              <a:rPr lang="cs-CZ" sz="1969" dirty="0">
                <a:solidFill>
                  <a:schemeClr val="tx1"/>
                </a:solidFill>
                <a:latin typeface="+mn-lt"/>
              </a:rPr>
              <a:t>odvozen ze zárodečných listů:</a:t>
            </a:r>
          </a:p>
          <a:p>
            <a:pPr algn="just" eaLnBrk="1" hangingPunct="1">
              <a:buFont typeface="Courier New" pitchFamily="49" charset="0"/>
              <a:buChar char="o"/>
              <a:defRPr/>
            </a:pPr>
            <a:endParaRPr lang="cs-CZ" sz="1969" dirty="0">
              <a:solidFill>
                <a:schemeClr val="tx1"/>
              </a:solidFill>
              <a:latin typeface="+mn-lt"/>
            </a:endParaRPr>
          </a:p>
          <a:p>
            <a:pPr marL="0" indent="0" algn="just" eaLnBrk="1" hangingPunct="1">
              <a:defRPr/>
            </a:pPr>
            <a:r>
              <a:rPr lang="cs-CZ" sz="1969" dirty="0">
                <a:solidFill>
                  <a:schemeClr val="tx1"/>
                </a:solidFill>
                <a:latin typeface="+mn-lt"/>
              </a:rPr>
              <a:t>      </a:t>
            </a:r>
            <a:r>
              <a:rPr lang="cs-CZ" sz="1969" b="1" dirty="0">
                <a:solidFill>
                  <a:schemeClr val="tx1"/>
                </a:solidFill>
                <a:latin typeface="+mn-lt"/>
              </a:rPr>
              <a:t> a) z ektodermu</a:t>
            </a:r>
            <a:r>
              <a:rPr lang="cs-CZ" sz="1969" dirty="0">
                <a:solidFill>
                  <a:schemeClr val="tx1"/>
                </a:solidFill>
                <a:latin typeface="+mn-lt"/>
              </a:rPr>
              <a:t>: pokožka a její deriváty, nervová</a:t>
            </a:r>
          </a:p>
          <a:p>
            <a:pPr marL="0" indent="0" algn="just" eaLnBrk="1" hangingPunct="1">
              <a:defRPr/>
            </a:pPr>
            <a:r>
              <a:rPr lang="cs-CZ" sz="1969" dirty="0">
                <a:solidFill>
                  <a:schemeClr val="tx1"/>
                </a:solidFill>
                <a:latin typeface="+mn-lt"/>
              </a:rPr>
              <a:t>       soustava, pigmentové buňky, smyslové</a:t>
            </a:r>
          </a:p>
          <a:p>
            <a:pPr marL="0" indent="0" algn="just" eaLnBrk="1" hangingPunct="1">
              <a:defRPr/>
            </a:pPr>
            <a:r>
              <a:rPr lang="cs-CZ" sz="1969" dirty="0">
                <a:solidFill>
                  <a:schemeClr val="tx1"/>
                </a:solidFill>
                <a:latin typeface="+mn-lt"/>
              </a:rPr>
              <a:t>       </a:t>
            </a:r>
            <a:r>
              <a:rPr lang="cs-CZ" sz="1969" dirty="0" err="1">
                <a:solidFill>
                  <a:schemeClr val="tx1"/>
                </a:solidFill>
                <a:latin typeface="+mn-lt"/>
              </a:rPr>
              <a:t>org</a:t>
            </a:r>
            <a:r>
              <a:rPr lang="cs-CZ" sz="1969" dirty="0">
                <a:solidFill>
                  <a:schemeClr val="tx1"/>
                </a:solidFill>
                <a:latin typeface="+mn-lt"/>
              </a:rPr>
              <a:t>., dřeň nadledvin, část kostry lebky</a:t>
            </a:r>
          </a:p>
          <a:p>
            <a:pPr marL="0" indent="0" algn="just" eaLnBrk="1" hangingPunct="1">
              <a:defRPr/>
            </a:pPr>
            <a:endParaRPr lang="cs-CZ" sz="1969" dirty="0">
              <a:solidFill>
                <a:schemeClr val="tx1"/>
              </a:solidFill>
              <a:latin typeface="+mn-lt"/>
            </a:endParaRPr>
          </a:p>
          <a:p>
            <a:pPr marL="0" indent="0" algn="just" eaLnBrk="1" hangingPunct="1">
              <a:defRPr/>
            </a:pPr>
            <a:r>
              <a:rPr lang="cs-CZ" sz="1969" b="1" dirty="0">
                <a:solidFill>
                  <a:schemeClr val="tx1"/>
                </a:solidFill>
                <a:latin typeface="+mn-lt"/>
              </a:rPr>
              <a:t>       b) z mezodermu</a:t>
            </a:r>
            <a:r>
              <a:rPr lang="cs-CZ" sz="1969" dirty="0">
                <a:solidFill>
                  <a:schemeClr val="tx1"/>
                </a:solidFill>
                <a:latin typeface="+mn-lt"/>
              </a:rPr>
              <a:t>: kosti, svalové tkáně,</a:t>
            </a:r>
          </a:p>
          <a:p>
            <a:pPr marL="0" indent="0" algn="just" eaLnBrk="1" hangingPunct="1">
              <a:defRPr/>
            </a:pPr>
            <a:r>
              <a:rPr lang="cs-CZ" sz="1969" dirty="0">
                <a:solidFill>
                  <a:schemeClr val="tx1"/>
                </a:solidFill>
                <a:latin typeface="+mn-lt"/>
              </a:rPr>
              <a:t>       oběhová soustava, gonády, exkreční </a:t>
            </a:r>
            <a:r>
              <a:rPr lang="cs-CZ" sz="1969" dirty="0" err="1">
                <a:solidFill>
                  <a:schemeClr val="tx1"/>
                </a:solidFill>
                <a:latin typeface="+mn-lt"/>
              </a:rPr>
              <a:t>org</a:t>
            </a:r>
            <a:r>
              <a:rPr lang="cs-CZ" sz="1969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 algn="just" eaLnBrk="1" hangingPunct="1">
              <a:defRPr/>
            </a:pPr>
            <a:endParaRPr lang="cs-CZ" sz="1969" dirty="0">
              <a:solidFill>
                <a:schemeClr val="tx1"/>
              </a:solidFill>
              <a:latin typeface="+mn-lt"/>
            </a:endParaRPr>
          </a:p>
          <a:p>
            <a:pPr marL="0" indent="0" algn="just" eaLnBrk="1" hangingPunct="1">
              <a:defRPr/>
            </a:pPr>
            <a:r>
              <a:rPr lang="cs-CZ" sz="1969" b="1" dirty="0">
                <a:solidFill>
                  <a:schemeClr val="tx1"/>
                </a:solidFill>
                <a:latin typeface="+mn-lt"/>
              </a:rPr>
              <a:t>       c) z endodermu</a:t>
            </a:r>
            <a:r>
              <a:rPr lang="cs-CZ" sz="1969" dirty="0">
                <a:solidFill>
                  <a:schemeClr val="tx1"/>
                </a:solidFill>
                <a:latin typeface="+mn-lt"/>
              </a:rPr>
              <a:t>: trávicí soustava, játra, slinivka</a:t>
            </a:r>
          </a:p>
          <a:p>
            <a:pPr marL="0" indent="0" algn="just" eaLnBrk="1" hangingPunct="1">
              <a:defRPr/>
            </a:pPr>
            <a:r>
              <a:rPr lang="cs-CZ" sz="1969" dirty="0">
                <a:solidFill>
                  <a:schemeClr val="tx1"/>
                </a:solidFill>
                <a:latin typeface="+mn-lt"/>
              </a:rPr>
              <a:t>       břišní, plíce/žábry, žlázy s vnitřní</a:t>
            </a:r>
          </a:p>
          <a:p>
            <a:pPr marL="0" indent="0" algn="just" eaLnBrk="1" hangingPunct="1">
              <a:defRPr/>
            </a:pPr>
            <a:r>
              <a:rPr lang="cs-CZ" sz="1969" dirty="0">
                <a:solidFill>
                  <a:schemeClr val="tx1"/>
                </a:solidFill>
                <a:latin typeface="+mn-lt"/>
              </a:rPr>
              <a:t>       sekrecí aj.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endParaRPr lang="en-US" sz="1687" dirty="0">
              <a:solidFill>
                <a:schemeClr val="tx1"/>
              </a:solidFill>
            </a:endParaRPr>
          </a:p>
        </p:txBody>
      </p:sp>
      <p:pic>
        <p:nvPicPr>
          <p:cNvPr id="20486" name="Picture 7">
            <a:extLst>
              <a:ext uri="{FF2B5EF4-FFF2-40B4-BE49-F238E27FC236}">
                <a16:creationId xmlns:a16="http://schemas.microsoft.com/office/drawing/2014/main" id="{865C4D91-B6FE-486A-9FB2-4B4E89326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10"/>
          <a:stretch>
            <a:fillRect/>
          </a:stretch>
        </p:blipFill>
        <p:spPr bwMode="auto">
          <a:xfrm>
            <a:off x="7601640" y="117162"/>
            <a:ext cx="4229058" cy="670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A08AA-0135-42B2-8196-9DBD3DC8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7" y="10373"/>
            <a:ext cx="10515600" cy="1325563"/>
          </a:xfrm>
        </p:spPr>
        <p:txBody>
          <a:bodyPr/>
          <a:lstStyle/>
          <a:p>
            <a:r>
              <a:rPr lang="cs-CZ" dirty="0"/>
              <a:t>Fáze vývoje živočichů - ontogeneze</a:t>
            </a:r>
            <a:endParaRPr lang="en-GB" dirty="0"/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307C9780-412E-4FA8-BA3C-7BA982CDD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42" y="6924"/>
            <a:ext cx="3628431" cy="313944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DBE7EC9-3B45-44D5-A873-6DE4FB5C6F7B}"/>
              </a:ext>
            </a:extLst>
          </p:cNvPr>
          <p:cNvSpPr txBox="1"/>
          <p:nvPr/>
        </p:nvSpPr>
        <p:spPr>
          <a:xfrm>
            <a:off x="83857" y="1587975"/>
            <a:ext cx="104618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Ontogeneze = vývoj jedince, období od oplození vajíčka po smrt jedince</a:t>
            </a:r>
          </a:p>
          <a:p>
            <a:r>
              <a:rPr lang="cs-CZ" dirty="0"/>
              <a:t>3 etapy: </a:t>
            </a:r>
          </a:p>
          <a:p>
            <a:endParaRPr lang="cs-CZ" dirty="0"/>
          </a:p>
          <a:p>
            <a:r>
              <a:rPr lang="cs-CZ" dirty="0"/>
              <a:t>1) </a:t>
            </a:r>
            <a:r>
              <a:rPr lang="cs-CZ" b="1" dirty="0"/>
              <a:t>embryonální (zárodečné) období (embryogeneze)</a:t>
            </a:r>
            <a:r>
              <a:rPr lang="cs-CZ" dirty="0"/>
              <a:t> – stádia:</a:t>
            </a:r>
          </a:p>
          <a:p>
            <a:r>
              <a:rPr lang="cs-CZ" dirty="0"/>
              <a:t> - oplození (tvorba </a:t>
            </a:r>
            <a:r>
              <a:rPr lang="cs-CZ" b="1" dirty="0"/>
              <a:t>zygoty</a:t>
            </a:r>
            <a:r>
              <a:rPr lang="cs-CZ" dirty="0"/>
              <a:t>)</a:t>
            </a:r>
          </a:p>
          <a:p>
            <a:r>
              <a:rPr lang="cs-CZ" dirty="0"/>
              <a:t> - rýhování (</a:t>
            </a:r>
            <a:r>
              <a:rPr lang="cs-CZ" b="1" dirty="0"/>
              <a:t>blastogeneze</a:t>
            </a:r>
            <a:r>
              <a:rPr lang="cs-CZ" dirty="0"/>
              <a:t>): dělením zygoty vznikají blastomery, končí tvorbou blastuly </a:t>
            </a:r>
          </a:p>
          <a:p>
            <a:r>
              <a:rPr lang="cs-CZ" dirty="0"/>
              <a:t>  - </a:t>
            </a:r>
            <a:r>
              <a:rPr lang="cs-CZ" b="1" dirty="0"/>
              <a:t>gastrulace</a:t>
            </a:r>
            <a:r>
              <a:rPr lang="cs-CZ" dirty="0"/>
              <a:t>: morfogenní pohyby, z blastuly vzniká gastrula, na konci gastrulace –  zárodečné listy</a:t>
            </a:r>
          </a:p>
          <a:p>
            <a:r>
              <a:rPr lang="cs-CZ" dirty="0"/>
              <a:t>  - </a:t>
            </a:r>
            <a:r>
              <a:rPr lang="cs-CZ" b="1" dirty="0" err="1"/>
              <a:t>Somitogeneze</a:t>
            </a:r>
            <a:r>
              <a:rPr lang="cs-CZ" b="1" dirty="0"/>
              <a:t>/</a:t>
            </a:r>
            <a:r>
              <a:rPr lang="cs-CZ" b="1" dirty="0" err="1"/>
              <a:t>neurulace</a:t>
            </a:r>
            <a:r>
              <a:rPr lang="cs-CZ" dirty="0"/>
              <a:t> – rychlý růst, neurální trubice, tvorba orgánů, přechází v </a:t>
            </a:r>
            <a:r>
              <a:rPr lang="cs-CZ" b="1" dirty="0" err="1"/>
              <a:t>farynygulu</a:t>
            </a:r>
            <a:r>
              <a:rPr lang="cs-CZ" b="1" dirty="0"/>
              <a:t>…</a:t>
            </a:r>
          </a:p>
          <a:p>
            <a:r>
              <a:rPr lang="cs-CZ" dirty="0"/>
              <a:t>	</a:t>
            </a:r>
          </a:p>
          <a:p>
            <a:r>
              <a:rPr lang="cs-CZ" dirty="0"/>
              <a:t>2) </a:t>
            </a:r>
            <a:r>
              <a:rPr lang="cs-CZ" b="1" dirty="0"/>
              <a:t>postembryonální (</a:t>
            </a:r>
            <a:r>
              <a:rPr lang="cs-CZ" b="1" dirty="0" err="1"/>
              <a:t>pozárodečné</a:t>
            </a:r>
            <a:r>
              <a:rPr lang="cs-CZ" b="1" dirty="0"/>
              <a:t>) období </a:t>
            </a:r>
            <a:r>
              <a:rPr lang="cs-CZ" dirty="0"/>
              <a:t>– od konce embryogeneze po počátek dospělosti</a:t>
            </a:r>
          </a:p>
          <a:p>
            <a:endParaRPr lang="cs-CZ" dirty="0"/>
          </a:p>
          <a:p>
            <a:r>
              <a:rPr lang="cs-CZ" dirty="0"/>
              <a:t>3) </a:t>
            </a:r>
            <a:r>
              <a:rPr lang="cs-CZ" b="1" dirty="0"/>
              <a:t>období dospělosti </a:t>
            </a:r>
            <a:r>
              <a:rPr lang="cs-CZ" dirty="0"/>
              <a:t>– pohlavní zralost, pohlavní rozmnožování, finální stádia</a:t>
            </a:r>
          </a:p>
          <a:p>
            <a:r>
              <a:rPr lang="cs-CZ" dirty="0"/>
              <a:t>stárnutí (senescence) a smrt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305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9B4D6A-F542-4F66-B673-D73201D0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775" y="227013"/>
            <a:ext cx="3695700" cy="59531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7843D79-44E6-4C94-B82A-32160F30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03171" cy="1325563"/>
          </a:xfrm>
        </p:spPr>
        <p:txBody>
          <a:bodyPr/>
          <a:lstStyle/>
          <a:p>
            <a:r>
              <a:rPr lang="cs-CZ" dirty="0"/>
              <a:t>5) </a:t>
            </a:r>
            <a:r>
              <a:rPr lang="cs-CZ" dirty="0" err="1"/>
              <a:t>Faryngula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FEB8FA-5738-4008-A9FB-0DBD22900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726" y="1828800"/>
            <a:ext cx="5119409" cy="4351338"/>
          </a:xfrm>
        </p:spPr>
        <p:txBody>
          <a:bodyPr/>
          <a:lstStyle/>
          <a:p>
            <a:r>
              <a:rPr lang="cs-CZ" dirty="0"/>
              <a:t>Vyvinutý </a:t>
            </a:r>
            <a:r>
              <a:rPr lang="cs-CZ" dirty="0" err="1"/>
              <a:t>notochord</a:t>
            </a:r>
            <a:endParaRPr lang="cs-CZ" dirty="0"/>
          </a:p>
          <a:p>
            <a:r>
              <a:rPr lang="cs-CZ" dirty="0" err="1"/>
              <a:t>Somity</a:t>
            </a:r>
            <a:r>
              <a:rPr lang="cs-CZ" dirty="0"/>
              <a:t> jsou kompletně vyvinuté = dochází k minimálnímu prodlužování embrya</a:t>
            </a:r>
          </a:p>
          <a:p>
            <a:r>
              <a:rPr lang="cs-CZ" dirty="0"/>
              <a:t>Osa hlavy je narovnávána s osou </a:t>
            </a:r>
            <a:r>
              <a:rPr lang="cs-CZ" dirty="0" err="1"/>
              <a:t>notochordu</a:t>
            </a:r>
            <a:r>
              <a:rPr lang="cs-CZ" dirty="0"/>
              <a:t> (lze určit tzv. </a:t>
            </a:r>
            <a:r>
              <a:rPr lang="cs-CZ" dirty="0" err="1"/>
              <a:t>head-trunk</a:t>
            </a:r>
            <a:r>
              <a:rPr lang="cs-CZ" dirty="0"/>
              <a:t> </a:t>
            </a:r>
            <a:r>
              <a:rPr lang="cs-CZ" dirty="0" err="1"/>
              <a:t>angle</a:t>
            </a:r>
            <a:r>
              <a:rPr lang="cs-CZ" dirty="0"/>
              <a:t>)</a:t>
            </a:r>
          </a:p>
          <a:p>
            <a:r>
              <a:rPr lang="cs-CZ" dirty="0"/>
              <a:t>Tvorba postranní čáry – migrací směrem od hlavy</a:t>
            </a:r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8D93327A-0AEA-415D-B0DF-4F7EDB68D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89" y="539750"/>
            <a:ext cx="3652938" cy="51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46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37C47-1C84-4B61-9599-A4325DEC1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74" y="95159"/>
            <a:ext cx="3420291" cy="1325563"/>
          </a:xfrm>
        </p:spPr>
        <p:txBody>
          <a:bodyPr/>
          <a:lstStyle/>
          <a:p>
            <a:r>
              <a:rPr lang="cs-CZ" dirty="0"/>
              <a:t>5) </a:t>
            </a:r>
            <a:r>
              <a:rPr lang="cs-CZ" dirty="0" err="1"/>
              <a:t>Faryngula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36F12B-954D-4CD3-BDD3-A6688F5AD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74" y="1503507"/>
            <a:ext cx="6102927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Formování ploutví – tvorba kolagenových vláken (později z nich vznikají paprsky)</a:t>
            </a:r>
          </a:p>
          <a:p>
            <a:r>
              <a:rPr lang="cs-CZ" dirty="0"/>
              <a:t>Geny řídící tvorbu ploutví jsou stejné/velmi podobné genům u čtyřnohých</a:t>
            </a:r>
          </a:p>
          <a:p>
            <a:r>
              <a:rPr lang="cs-CZ" dirty="0"/>
              <a:t>Diferenciace pigmentových buněk, včetně pigmentaci epitelu retiny (tzv. oční body)</a:t>
            </a:r>
          </a:p>
          <a:p>
            <a:r>
              <a:rPr lang="cs-CZ" dirty="0"/>
              <a:t>Funkční srdeční oběh</a:t>
            </a:r>
          </a:p>
          <a:p>
            <a:r>
              <a:rPr lang="cs-CZ" dirty="0"/>
              <a:t>První pohyby embrya</a:t>
            </a:r>
            <a:endParaRPr lang="en-GB" dirty="0"/>
          </a:p>
        </p:txBody>
      </p:sp>
      <p:pic>
        <p:nvPicPr>
          <p:cNvPr id="5" name="Obrázek 4" descr="Obsah obrázku jídlo&#10;&#10;Popis byl vytvořen automaticky">
            <a:extLst>
              <a:ext uri="{FF2B5EF4-FFF2-40B4-BE49-F238E27FC236}">
                <a16:creationId xmlns:a16="http://schemas.microsoft.com/office/drawing/2014/main" id="{0D4ADD7F-0A8B-4819-8F4C-DFA6CE260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4"/>
          <a:stretch/>
        </p:blipFill>
        <p:spPr>
          <a:xfrm>
            <a:off x="6190842" y="218208"/>
            <a:ext cx="6049850" cy="64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97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C564AF-B347-46EB-8F91-D46AE360A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860" y="87601"/>
            <a:ext cx="4623484" cy="901227"/>
          </a:xfrm>
        </p:spPr>
        <p:txBody>
          <a:bodyPr>
            <a:normAutofit/>
          </a:bodyPr>
          <a:lstStyle/>
          <a:p>
            <a:r>
              <a:rPr lang="cs-CZ" dirty="0"/>
              <a:t>6) </a:t>
            </a:r>
            <a:r>
              <a:rPr lang="cs-CZ" dirty="0" err="1"/>
              <a:t>Hatching</a:t>
            </a:r>
            <a:r>
              <a:rPr lang="cs-CZ" dirty="0"/>
              <a:t>/kulení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D1F385-D6C8-41F1-8264-B3AA17199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861" y="1413164"/>
            <a:ext cx="6773562" cy="4647421"/>
          </a:xfrm>
        </p:spPr>
        <p:txBody>
          <a:bodyPr/>
          <a:lstStyle/>
          <a:p>
            <a:r>
              <a:rPr lang="cs-CZ" dirty="0"/>
              <a:t>„Stádium“ po dokončení </a:t>
            </a:r>
            <a:r>
              <a:rPr lang="cs-CZ" dirty="0" err="1"/>
              <a:t>farynguly</a:t>
            </a:r>
            <a:endParaRPr lang="cs-CZ" dirty="0"/>
          </a:p>
          <a:p>
            <a:r>
              <a:rPr lang="cs-CZ" dirty="0"/>
              <a:t>Vývoj chrupavek úst a žaberního aparátu</a:t>
            </a:r>
          </a:p>
          <a:p>
            <a:r>
              <a:rPr lang="cs-CZ" dirty="0"/>
              <a:t>Dokončení oběhové soustavy – napojení na vznikající žaberní aparát</a:t>
            </a:r>
          </a:p>
          <a:p>
            <a:r>
              <a:rPr lang="cs-CZ" dirty="0"/>
              <a:t>Základ požerákových zubů</a:t>
            </a:r>
          </a:p>
          <a:p>
            <a:r>
              <a:rPr lang="cs-CZ" dirty="0"/>
              <a:t>Pokračující vývoj ploutví</a:t>
            </a:r>
          </a:p>
          <a:p>
            <a:endParaRPr lang="en-GB" dirty="0"/>
          </a:p>
        </p:txBody>
      </p:sp>
      <p:pic>
        <p:nvPicPr>
          <p:cNvPr id="5" name="Obrázek 4" descr="Obsah obrázku jídlo&#10;&#10;Popis byl vytvořen automaticky">
            <a:extLst>
              <a:ext uri="{FF2B5EF4-FFF2-40B4-BE49-F238E27FC236}">
                <a16:creationId xmlns:a16="http://schemas.microsoft.com/office/drawing/2014/main" id="{64F07992-A337-46B1-B9AB-155D20A588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b="80671"/>
          <a:stretch/>
        </p:blipFill>
        <p:spPr>
          <a:xfrm>
            <a:off x="58159" y="4918301"/>
            <a:ext cx="7170965" cy="1852098"/>
          </a:xfrm>
          <a:prstGeom prst="rect">
            <a:avLst/>
          </a:prstGeom>
        </p:spPr>
      </p:pic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A3199525-A14E-4393-8028-EA4500C0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36" y="141318"/>
            <a:ext cx="4833520" cy="64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18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3FFFB-9134-4051-9D50-5C1AD55F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546"/>
            <a:ext cx="10515600" cy="623920"/>
          </a:xfrm>
        </p:spPr>
        <p:txBody>
          <a:bodyPr>
            <a:normAutofit fontScale="90000"/>
          </a:bodyPr>
          <a:lstStyle/>
          <a:p>
            <a:r>
              <a:rPr lang="cs-CZ" dirty="0"/>
              <a:t>K zapamatování</a:t>
            </a:r>
            <a:endParaRPr lang="en-GB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81FFDD2-6B42-40FE-A9F6-F0F8FAEADF29}"/>
              </a:ext>
            </a:extLst>
          </p:cNvPr>
          <p:cNvSpPr/>
          <p:nvPr/>
        </p:nvSpPr>
        <p:spPr>
          <a:xfrm>
            <a:off x="0" y="690466"/>
            <a:ext cx="1162905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/>
              <a:t>Holoblastické</a:t>
            </a:r>
            <a:r>
              <a:rPr lang="cs-CZ" b="1" dirty="0"/>
              <a:t> rýhování </a:t>
            </a:r>
            <a:r>
              <a:rPr lang="cs-CZ" dirty="0"/>
              <a:t>– dělí se celé vajíčko včetně žloutku (jeseteři, </a:t>
            </a:r>
            <a:r>
              <a:rPr lang="cs-CZ" dirty="0" err="1"/>
              <a:t>bichiři</a:t>
            </a:r>
            <a:r>
              <a:rPr lang="cs-CZ" dirty="0"/>
              <a:t>, bahníci)</a:t>
            </a:r>
          </a:p>
          <a:p>
            <a:r>
              <a:rPr lang="cs-CZ" b="1" dirty="0" err="1"/>
              <a:t>Meroblastické</a:t>
            </a:r>
            <a:r>
              <a:rPr lang="cs-CZ" b="1" dirty="0"/>
              <a:t> rýhování </a:t>
            </a:r>
            <a:r>
              <a:rPr lang="cs-CZ" dirty="0"/>
              <a:t>– dělí se pouze animální pól (kostnaté ryby)</a:t>
            </a:r>
          </a:p>
          <a:p>
            <a:r>
              <a:rPr lang="cs-CZ" dirty="0" err="1"/>
              <a:t>Kostlíni</a:t>
            </a:r>
            <a:r>
              <a:rPr lang="cs-CZ" dirty="0"/>
              <a:t> a kaprouni reprezentují evoluční přechod od </a:t>
            </a:r>
            <a:r>
              <a:rPr lang="cs-CZ" dirty="0" err="1"/>
              <a:t>holoblastického</a:t>
            </a:r>
            <a:r>
              <a:rPr lang="cs-CZ" dirty="0"/>
              <a:t> k </a:t>
            </a:r>
            <a:r>
              <a:rPr lang="cs-CZ" dirty="0" err="1"/>
              <a:t>meroblastickému</a:t>
            </a:r>
            <a:r>
              <a:rPr lang="cs-CZ" dirty="0"/>
              <a:t> rýhování</a:t>
            </a:r>
          </a:p>
          <a:p>
            <a:endParaRPr lang="cs-CZ" dirty="0"/>
          </a:p>
          <a:p>
            <a:r>
              <a:rPr lang="en-GB" b="1" dirty="0" err="1"/>
              <a:t>Zygota</a:t>
            </a:r>
            <a:r>
              <a:rPr lang="en-GB" dirty="0"/>
              <a:t> - </a:t>
            </a:r>
            <a:r>
              <a:rPr lang="en-GB" dirty="0" err="1"/>
              <a:t>vzniká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pohlavním</a:t>
            </a:r>
            <a:r>
              <a:rPr lang="en-GB" dirty="0"/>
              <a:t> </a:t>
            </a:r>
            <a:r>
              <a:rPr lang="en-GB" dirty="0" err="1"/>
              <a:t>rozmnožování</a:t>
            </a:r>
            <a:r>
              <a:rPr lang="en-GB" dirty="0"/>
              <a:t> </a:t>
            </a:r>
            <a:r>
              <a:rPr lang="en-GB" dirty="0" err="1"/>
              <a:t>splynutím</a:t>
            </a:r>
            <a:r>
              <a:rPr lang="en-GB" dirty="0"/>
              <a:t> </a:t>
            </a:r>
            <a:r>
              <a:rPr lang="en-GB" dirty="0" err="1"/>
              <a:t>vajíčka</a:t>
            </a:r>
            <a:r>
              <a:rPr lang="en-GB" dirty="0"/>
              <a:t> a </a:t>
            </a:r>
            <a:r>
              <a:rPr lang="en-GB" dirty="0" err="1"/>
              <a:t>spermie</a:t>
            </a:r>
            <a:endParaRPr lang="cs-CZ" dirty="0"/>
          </a:p>
          <a:p>
            <a:endParaRPr lang="en-GB" dirty="0"/>
          </a:p>
          <a:p>
            <a:r>
              <a:rPr lang="en-GB" b="1" dirty="0"/>
              <a:t>Morula</a:t>
            </a:r>
            <a:r>
              <a:rPr lang="en-GB" dirty="0"/>
              <a:t> -  </a:t>
            </a:r>
            <a:r>
              <a:rPr lang="en-GB" dirty="0" err="1"/>
              <a:t>embryonální</a:t>
            </a:r>
            <a:r>
              <a:rPr lang="en-GB" dirty="0"/>
              <a:t> stadium v </a:t>
            </a:r>
            <a:r>
              <a:rPr lang="en-GB" dirty="0" err="1"/>
              <a:t>prvotních</a:t>
            </a:r>
            <a:r>
              <a:rPr lang="en-GB" dirty="0"/>
              <a:t> </a:t>
            </a:r>
            <a:r>
              <a:rPr lang="en-GB" dirty="0" err="1"/>
              <a:t>fázích</a:t>
            </a:r>
            <a:r>
              <a:rPr lang="en-GB" dirty="0"/>
              <a:t> </a:t>
            </a:r>
            <a:r>
              <a:rPr lang="en-GB" dirty="0" err="1"/>
              <a:t>embryogeneze</a:t>
            </a:r>
            <a:r>
              <a:rPr lang="en-GB" dirty="0"/>
              <a:t>, </a:t>
            </a:r>
            <a:r>
              <a:rPr lang="en-GB" dirty="0" err="1"/>
              <a:t>kulovitý</a:t>
            </a:r>
            <a:r>
              <a:rPr lang="en-GB" dirty="0"/>
              <a:t> </a:t>
            </a:r>
            <a:r>
              <a:rPr lang="en-GB" dirty="0" err="1"/>
              <a:t>shluk</a:t>
            </a:r>
            <a:r>
              <a:rPr lang="en-GB" dirty="0"/>
              <a:t> </a:t>
            </a:r>
            <a:r>
              <a:rPr lang="en-GB" dirty="0" err="1"/>
              <a:t>buněk</a:t>
            </a:r>
            <a:r>
              <a:rPr lang="en-GB" dirty="0"/>
              <a:t> (</a:t>
            </a:r>
            <a:r>
              <a:rPr lang="en-GB" dirty="0" err="1"/>
              <a:t>blastom</a:t>
            </a:r>
            <a:r>
              <a:rPr lang="cs-CZ" dirty="0"/>
              <a:t>e</a:t>
            </a:r>
            <a:r>
              <a:rPr lang="en-GB" dirty="0"/>
              <a:t>r) bez </a:t>
            </a:r>
            <a:r>
              <a:rPr lang="en-GB" dirty="0" err="1"/>
              <a:t>vnitřní</a:t>
            </a:r>
            <a:r>
              <a:rPr lang="en-GB" dirty="0"/>
              <a:t> </a:t>
            </a:r>
            <a:r>
              <a:rPr lang="en-GB" dirty="0" err="1"/>
              <a:t>dutiny</a:t>
            </a:r>
            <a:r>
              <a:rPr lang="en-GB" dirty="0"/>
              <a:t>, </a:t>
            </a:r>
            <a:r>
              <a:rPr lang="en-GB" dirty="0" err="1"/>
              <a:t>vzniká</a:t>
            </a:r>
            <a:r>
              <a:rPr lang="en-GB" dirty="0"/>
              <a:t> </a:t>
            </a:r>
            <a:r>
              <a:rPr lang="en-GB" dirty="0" err="1"/>
              <a:t>dělením</a:t>
            </a:r>
            <a:r>
              <a:rPr lang="en-GB" dirty="0"/>
              <a:t> </a:t>
            </a:r>
            <a:r>
              <a:rPr lang="en-GB" dirty="0" err="1"/>
              <a:t>zygoty</a:t>
            </a:r>
            <a:endParaRPr lang="cs-CZ" dirty="0"/>
          </a:p>
          <a:p>
            <a:endParaRPr lang="en-GB" dirty="0"/>
          </a:p>
          <a:p>
            <a:r>
              <a:rPr lang="en-GB" b="1" dirty="0"/>
              <a:t>Blastula</a:t>
            </a:r>
            <a:r>
              <a:rPr lang="en-GB" dirty="0"/>
              <a:t> -  </a:t>
            </a:r>
            <a:r>
              <a:rPr lang="en-GB" dirty="0" err="1"/>
              <a:t>kulovitý</a:t>
            </a:r>
            <a:r>
              <a:rPr lang="en-GB" dirty="0"/>
              <a:t> </a:t>
            </a:r>
            <a:r>
              <a:rPr lang="en-GB" dirty="0" err="1"/>
              <a:t>tvar</a:t>
            </a:r>
            <a:r>
              <a:rPr lang="en-GB" dirty="0"/>
              <a:t> s </a:t>
            </a:r>
            <a:r>
              <a:rPr lang="en-GB" dirty="0" err="1"/>
              <a:t>vnitřní</a:t>
            </a:r>
            <a:r>
              <a:rPr lang="en-GB" dirty="0"/>
              <a:t> </a:t>
            </a:r>
            <a:r>
              <a:rPr lang="en-GB" dirty="0" err="1"/>
              <a:t>dutinou</a:t>
            </a:r>
            <a:r>
              <a:rPr lang="en-GB" dirty="0"/>
              <a:t> </a:t>
            </a:r>
            <a:r>
              <a:rPr lang="en-GB" dirty="0" err="1"/>
              <a:t>blastocel</a:t>
            </a:r>
            <a:endParaRPr lang="cs-CZ" dirty="0"/>
          </a:p>
          <a:p>
            <a:endParaRPr lang="cs-CZ" dirty="0"/>
          </a:p>
          <a:p>
            <a:r>
              <a:rPr lang="cs-CZ" b="1" dirty="0" err="1"/>
              <a:t>Maternal</a:t>
            </a:r>
            <a:r>
              <a:rPr lang="cs-CZ" b="1" dirty="0"/>
              <a:t> to </a:t>
            </a:r>
            <a:r>
              <a:rPr lang="cs-CZ" b="1" dirty="0" err="1"/>
              <a:t>zygotic</a:t>
            </a:r>
            <a:r>
              <a:rPr lang="cs-CZ" b="1" dirty="0"/>
              <a:t> </a:t>
            </a:r>
            <a:r>
              <a:rPr lang="cs-CZ" b="1" dirty="0" err="1"/>
              <a:t>transition</a:t>
            </a:r>
            <a:r>
              <a:rPr lang="cs-CZ" b="1" dirty="0"/>
              <a:t> </a:t>
            </a:r>
            <a:r>
              <a:rPr lang="cs-CZ" dirty="0"/>
              <a:t>– počáteční vývoj zárodku je regulován pouze díky </a:t>
            </a:r>
            <a:r>
              <a:rPr lang="cs-CZ" dirty="0" err="1"/>
              <a:t>maternální</a:t>
            </a:r>
            <a:r>
              <a:rPr lang="cs-CZ" dirty="0"/>
              <a:t> RNA, aktivace zygotického genomu až v průběhu pozdní blastuly</a:t>
            </a:r>
            <a:endParaRPr lang="cs-CZ" b="1" dirty="0"/>
          </a:p>
          <a:p>
            <a:endParaRPr lang="en-GB" dirty="0"/>
          </a:p>
          <a:p>
            <a:r>
              <a:rPr lang="en-GB" b="1" dirty="0"/>
              <a:t>Gastrula</a:t>
            </a:r>
            <a:r>
              <a:rPr lang="en-GB" dirty="0"/>
              <a:t> -  </a:t>
            </a:r>
            <a:r>
              <a:rPr lang="en-GB" dirty="0" err="1"/>
              <a:t>má</a:t>
            </a:r>
            <a:r>
              <a:rPr lang="en-GB" dirty="0"/>
              <a:t> </a:t>
            </a:r>
            <a:r>
              <a:rPr lang="en-GB" dirty="0" err="1"/>
              <a:t>již</a:t>
            </a:r>
            <a:r>
              <a:rPr lang="en-GB" dirty="0"/>
              <a:t> </a:t>
            </a:r>
            <a:r>
              <a:rPr lang="en-GB" dirty="0" err="1"/>
              <a:t>dvě</a:t>
            </a:r>
            <a:r>
              <a:rPr lang="en-GB" dirty="0"/>
              <a:t> </a:t>
            </a:r>
            <a:r>
              <a:rPr lang="en-GB" dirty="0" err="1"/>
              <a:t>vrstvy</a:t>
            </a:r>
            <a:r>
              <a:rPr lang="en-GB" dirty="0"/>
              <a:t> </a:t>
            </a:r>
            <a:r>
              <a:rPr lang="en-GB" dirty="0" err="1"/>
              <a:t>buněk</a:t>
            </a:r>
            <a:r>
              <a:rPr lang="en-GB" dirty="0"/>
              <a:t>, </a:t>
            </a:r>
            <a:r>
              <a:rPr lang="en-GB" dirty="0" err="1"/>
              <a:t>obsahuje</a:t>
            </a:r>
            <a:r>
              <a:rPr lang="en-GB" dirty="0"/>
              <a:t> </a:t>
            </a:r>
            <a:r>
              <a:rPr lang="en-GB" dirty="0" err="1"/>
              <a:t>dutinu</a:t>
            </a:r>
            <a:r>
              <a:rPr lang="en-GB" dirty="0"/>
              <a:t> </a:t>
            </a:r>
            <a:r>
              <a:rPr lang="en-GB" dirty="0" err="1"/>
              <a:t>tzv</a:t>
            </a:r>
            <a:r>
              <a:rPr lang="en-GB" dirty="0"/>
              <a:t>. </a:t>
            </a:r>
            <a:r>
              <a:rPr lang="en-GB" dirty="0" err="1"/>
              <a:t>prvostřevo</a:t>
            </a:r>
            <a:r>
              <a:rPr lang="en-GB" dirty="0"/>
              <a:t>, </a:t>
            </a:r>
            <a:r>
              <a:rPr lang="en-GB" dirty="0" err="1"/>
              <a:t>vrstvy</a:t>
            </a:r>
            <a:r>
              <a:rPr lang="en-GB" dirty="0"/>
              <a:t> se </a:t>
            </a:r>
            <a:r>
              <a:rPr lang="en-GB" dirty="0" err="1"/>
              <a:t>postupně</a:t>
            </a:r>
            <a:r>
              <a:rPr lang="en-GB" dirty="0"/>
              <a:t> </a:t>
            </a:r>
            <a:r>
              <a:rPr lang="en-GB" dirty="0" err="1"/>
              <a:t>transformují</a:t>
            </a:r>
            <a:r>
              <a:rPr lang="en-GB" dirty="0"/>
              <a:t>  v </a:t>
            </a:r>
            <a:r>
              <a:rPr lang="en-GB" dirty="0" err="1"/>
              <a:t>tzv</a:t>
            </a:r>
            <a:r>
              <a:rPr lang="en-GB" dirty="0"/>
              <a:t>. </a:t>
            </a:r>
            <a:r>
              <a:rPr lang="en-GB" dirty="0" err="1"/>
              <a:t>zárodečné</a:t>
            </a:r>
            <a:r>
              <a:rPr lang="en-GB" dirty="0"/>
              <a:t> </a:t>
            </a:r>
            <a:r>
              <a:rPr lang="en-GB" dirty="0" err="1"/>
              <a:t>listy</a:t>
            </a:r>
            <a:r>
              <a:rPr lang="en-GB" dirty="0"/>
              <a:t> – </a:t>
            </a:r>
            <a:r>
              <a:rPr lang="en-GB" dirty="0" err="1"/>
              <a:t>en</a:t>
            </a:r>
            <a:r>
              <a:rPr lang="cs-CZ" dirty="0"/>
              <a:t>d</a:t>
            </a:r>
            <a:r>
              <a:rPr lang="en-GB" dirty="0" err="1"/>
              <a:t>oderm</a:t>
            </a:r>
            <a:r>
              <a:rPr lang="en-GB" dirty="0"/>
              <a:t> a  </a:t>
            </a:r>
            <a:r>
              <a:rPr lang="en-GB" dirty="0" err="1"/>
              <a:t>ektoderm</a:t>
            </a:r>
            <a:r>
              <a:rPr lang="en-GB" dirty="0"/>
              <a:t>, </a:t>
            </a:r>
            <a:r>
              <a:rPr lang="en-GB" dirty="0" err="1"/>
              <a:t>později</a:t>
            </a:r>
            <a:r>
              <a:rPr lang="en-GB" dirty="0"/>
              <a:t> se </a:t>
            </a:r>
            <a:r>
              <a:rPr lang="en-GB" dirty="0" err="1"/>
              <a:t>utváří</a:t>
            </a:r>
            <a:r>
              <a:rPr lang="en-GB" dirty="0"/>
              <a:t> mesoderm</a:t>
            </a:r>
            <a:endParaRPr lang="cs-CZ" dirty="0"/>
          </a:p>
          <a:p>
            <a:endParaRPr lang="en-GB" dirty="0"/>
          </a:p>
          <a:p>
            <a:r>
              <a:rPr lang="en-GB" b="1" dirty="0" err="1"/>
              <a:t>Somit</a:t>
            </a:r>
            <a:r>
              <a:rPr lang="en-GB" dirty="0"/>
              <a:t> -  (</a:t>
            </a:r>
            <a:r>
              <a:rPr lang="en-GB" dirty="0" err="1"/>
              <a:t>primitivní</a:t>
            </a:r>
            <a:r>
              <a:rPr lang="en-GB" dirty="0"/>
              <a:t> segment) </a:t>
            </a:r>
            <a:r>
              <a:rPr lang="en-GB" dirty="0" err="1"/>
              <a:t>označení</a:t>
            </a:r>
            <a:r>
              <a:rPr lang="en-GB" dirty="0"/>
              <a:t> pro </a:t>
            </a:r>
            <a:r>
              <a:rPr lang="en-GB" dirty="0" err="1"/>
              <a:t>párové</a:t>
            </a:r>
            <a:r>
              <a:rPr lang="en-GB" dirty="0"/>
              <a:t> </a:t>
            </a:r>
            <a:r>
              <a:rPr lang="en-GB" dirty="0" err="1"/>
              <a:t>oblasti</a:t>
            </a:r>
            <a:r>
              <a:rPr lang="en-GB" dirty="0"/>
              <a:t> </a:t>
            </a:r>
            <a:r>
              <a:rPr lang="en-GB" dirty="0" err="1"/>
              <a:t>mezodermu</a:t>
            </a:r>
            <a:r>
              <a:rPr lang="en-GB" dirty="0"/>
              <a:t>, </a:t>
            </a:r>
            <a:r>
              <a:rPr lang="en-GB" dirty="0" err="1"/>
              <a:t>leží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obou</a:t>
            </a:r>
            <a:r>
              <a:rPr lang="en-GB" dirty="0"/>
              <a:t> </a:t>
            </a:r>
            <a:r>
              <a:rPr lang="en-GB" dirty="0" err="1"/>
              <a:t>bocích</a:t>
            </a:r>
            <a:r>
              <a:rPr lang="en-GB" dirty="0"/>
              <a:t> </a:t>
            </a:r>
            <a:r>
              <a:rPr lang="en-GB" dirty="0" err="1"/>
              <a:t>podél</a:t>
            </a:r>
            <a:r>
              <a:rPr lang="en-GB" dirty="0"/>
              <a:t> </a:t>
            </a:r>
            <a:r>
              <a:rPr lang="en-GB" dirty="0" err="1"/>
              <a:t>struny</a:t>
            </a:r>
            <a:r>
              <a:rPr lang="en-GB" dirty="0"/>
              <a:t> </a:t>
            </a:r>
            <a:r>
              <a:rPr lang="en-GB" dirty="0" err="1"/>
              <a:t>hřbetní</a:t>
            </a:r>
            <a:r>
              <a:rPr lang="en-GB" dirty="0"/>
              <a:t>, u </a:t>
            </a:r>
            <a:r>
              <a:rPr lang="en-GB" dirty="0" err="1"/>
              <a:t>ryb</a:t>
            </a:r>
            <a:r>
              <a:rPr lang="en-GB" dirty="0"/>
              <a:t> se </a:t>
            </a:r>
            <a:r>
              <a:rPr lang="en-GB" dirty="0" err="1"/>
              <a:t>vyvíjí</a:t>
            </a:r>
            <a:r>
              <a:rPr lang="en-GB" dirty="0"/>
              <a:t> v </a:t>
            </a:r>
            <a:r>
              <a:rPr lang="en-GB" dirty="0" err="1"/>
              <a:t>myomery</a:t>
            </a:r>
            <a:r>
              <a:rPr lang="en-GB" dirty="0"/>
              <a:t> (</a:t>
            </a:r>
            <a:r>
              <a:rPr lang="en-GB" dirty="0" err="1"/>
              <a:t>svalové</a:t>
            </a:r>
            <a:r>
              <a:rPr lang="en-GB" dirty="0"/>
              <a:t> </a:t>
            </a:r>
            <a:r>
              <a:rPr lang="en-GB" dirty="0" err="1"/>
              <a:t>segmenty</a:t>
            </a:r>
            <a:r>
              <a:rPr lang="en-GB" dirty="0"/>
              <a:t>) </a:t>
            </a:r>
            <a:r>
              <a:rPr lang="en-GB" dirty="0" err="1"/>
              <a:t>oddělené</a:t>
            </a:r>
            <a:r>
              <a:rPr lang="en-GB" dirty="0"/>
              <a:t> od </a:t>
            </a:r>
            <a:r>
              <a:rPr lang="en-GB" dirty="0" err="1"/>
              <a:t>sebe</a:t>
            </a:r>
            <a:r>
              <a:rPr lang="en-GB" dirty="0"/>
              <a:t> </a:t>
            </a:r>
            <a:r>
              <a:rPr lang="en-GB" dirty="0" err="1"/>
              <a:t>tenkými</a:t>
            </a:r>
            <a:r>
              <a:rPr lang="en-GB" dirty="0"/>
              <a:t> </a:t>
            </a:r>
            <a:r>
              <a:rPr lang="en-GB" dirty="0" err="1"/>
              <a:t>pojivovými</a:t>
            </a:r>
            <a:r>
              <a:rPr lang="en-GB" dirty="0"/>
              <a:t> </a:t>
            </a:r>
            <a:r>
              <a:rPr lang="en-GB" dirty="0" err="1"/>
              <a:t>přepážkami</a:t>
            </a:r>
            <a:r>
              <a:rPr lang="en-GB" dirty="0"/>
              <a:t> (</a:t>
            </a:r>
            <a:r>
              <a:rPr lang="en-GB" dirty="0" err="1"/>
              <a:t>základní</a:t>
            </a:r>
            <a:r>
              <a:rPr lang="en-GB" dirty="0"/>
              <a:t> </a:t>
            </a:r>
            <a:r>
              <a:rPr lang="en-GB" dirty="0" err="1"/>
              <a:t>stavební</a:t>
            </a:r>
            <a:r>
              <a:rPr lang="en-GB" dirty="0"/>
              <a:t> </a:t>
            </a:r>
            <a:r>
              <a:rPr lang="en-GB" dirty="0" err="1"/>
              <a:t>jednotky</a:t>
            </a:r>
            <a:r>
              <a:rPr lang="en-GB" dirty="0"/>
              <a:t> </a:t>
            </a:r>
            <a:r>
              <a:rPr lang="en-GB" dirty="0" err="1"/>
              <a:t>svalové</a:t>
            </a:r>
            <a:r>
              <a:rPr lang="en-GB" dirty="0"/>
              <a:t> </a:t>
            </a:r>
            <a:r>
              <a:rPr lang="en-GB" dirty="0" err="1"/>
              <a:t>soustavy</a:t>
            </a:r>
            <a:r>
              <a:rPr lang="en-GB" dirty="0"/>
              <a:t>)</a:t>
            </a:r>
            <a:endParaRPr lang="cs-CZ" dirty="0"/>
          </a:p>
          <a:p>
            <a:endParaRPr lang="cs-CZ" b="1" dirty="0"/>
          </a:p>
          <a:p>
            <a:r>
              <a:rPr lang="cs-CZ" b="1" dirty="0" err="1"/>
              <a:t>Faryngula</a:t>
            </a:r>
            <a:r>
              <a:rPr lang="cs-CZ" b="1" dirty="0"/>
              <a:t> – </a:t>
            </a:r>
            <a:r>
              <a:rPr lang="cs-CZ" dirty="0" err="1"/>
              <a:t>notochord</a:t>
            </a:r>
            <a:r>
              <a:rPr lang="cs-CZ" dirty="0"/>
              <a:t>, ploutve, </a:t>
            </a:r>
            <a:r>
              <a:rPr lang="cs-CZ" dirty="0" err="1"/>
              <a:t>žáberní</a:t>
            </a:r>
            <a:r>
              <a:rPr lang="cs-CZ" dirty="0"/>
              <a:t> aparát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98001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214C83A-A01B-4466-9F16-5B2B394FAE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EBDA612-D7B6-4060-8576-AE7DFC36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" t="27894" r="-658" b="26492"/>
          <a:stretch/>
        </p:blipFill>
        <p:spPr>
          <a:xfrm>
            <a:off x="5491619" y="4048485"/>
            <a:ext cx="6557505" cy="224311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2CEEA3-18E3-4FEF-9EC7-929C423F1E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6" t="8250" r="8036" b="9098"/>
          <a:stretch/>
        </p:blipFill>
        <p:spPr>
          <a:xfrm>
            <a:off x="4127725" y="1859552"/>
            <a:ext cx="2497307" cy="2095693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4DBC6963-2D40-40B6-97F9-8255C42DB88A}"/>
              </a:ext>
            </a:extLst>
          </p:cNvPr>
          <p:cNvSpPr txBox="1">
            <a:spLocks/>
          </p:cNvSpPr>
          <p:nvPr/>
        </p:nvSpPr>
        <p:spPr>
          <a:xfrm>
            <a:off x="3428483" y="354154"/>
            <a:ext cx="7886700" cy="11410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sz="4800" dirty="0">
                <a:solidFill>
                  <a:schemeClr val="bg1"/>
                </a:solidFill>
              </a:rPr>
              <a:t>Děkuji za Vaši pozornost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5AF786-BAE1-433C-8019-8ABDABAAC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1" t="63873" r="54127" b="7682"/>
          <a:stretch/>
        </p:blipFill>
        <p:spPr>
          <a:xfrm rot="16667929">
            <a:off x="643377" y="642093"/>
            <a:ext cx="1889760" cy="1950721"/>
          </a:xfrm>
          <a:prstGeom prst="rect">
            <a:avLst/>
          </a:prstGeom>
        </p:spPr>
      </p:pic>
      <p:sp>
        <p:nvSpPr>
          <p:cNvPr id="7" name="Měsíc 6">
            <a:extLst>
              <a:ext uri="{FF2B5EF4-FFF2-40B4-BE49-F238E27FC236}">
                <a16:creationId xmlns:a16="http://schemas.microsoft.com/office/drawing/2014/main" id="{DE801F87-E9D9-4B86-AB1F-FF49A44D8901}"/>
              </a:ext>
            </a:extLst>
          </p:cNvPr>
          <p:cNvSpPr/>
          <p:nvPr/>
        </p:nvSpPr>
        <p:spPr>
          <a:xfrm>
            <a:off x="12036" y="444374"/>
            <a:ext cx="1576221" cy="2346157"/>
          </a:xfrm>
          <a:prstGeom prst="mo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ěsíc 7">
            <a:extLst>
              <a:ext uri="{FF2B5EF4-FFF2-40B4-BE49-F238E27FC236}">
                <a16:creationId xmlns:a16="http://schemas.microsoft.com/office/drawing/2014/main" id="{7B836C4A-DF12-4557-9DFB-691BAF301730}"/>
              </a:ext>
            </a:extLst>
          </p:cNvPr>
          <p:cNvSpPr/>
          <p:nvPr/>
        </p:nvSpPr>
        <p:spPr>
          <a:xfrm rot="10800000">
            <a:off x="1720260" y="548961"/>
            <a:ext cx="1576221" cy="2346157"/>
          </a:xfrm>
          <a:prstGeom prst="mo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Měsíc 8">
            <a:extLst>
              <a:ext uri="{FF2B5EF4-FFF2-40B4-BE49-F238E27FC236}">
                <a16:creationId xmlns:a16="http://schemas.microsoft.com/office/drawing/2014/main" id="{B7753099-3FA9-48FD-BCF6-7467712D2201}"/>
              </a:ext>
            </a:extLst>
          </p:cNvPr>
          <p:cNvSpPr/>
          <p:nvPr/>
        </p:nvSpPr>
        <p:spPr>
          <a:xfrm rot="10800000">
            <a:off x="1872660" y="701361"/>
            <a:ext cx="1576221" cy="2346157"/>
          </a:xfrm>
          <a:prstGeom prst="mo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Měsíc 9">
            <a:extLst>
              <a:ext uri="{FF2B5EF4-FFF2-40B4-BE49-F238E27FC236}">
                <a16:creationId xmlns:a16="http://schemas.microsoft.com/office/drawing/2014/main" id="{3E1A64B4-0AD5-4249-A965-B3341DD2B054}"/>
              </a:ext>
            </a:extLst>
          </p:cNvPr>
          <p:cNvSpPr/>
          <p:nvPr/>
        </p:nvSpPr>
        <p:spPr>
          <a:xfrm rot="16375252">
            <a:off x="965759" y="1374784"/>
            <a:ext cx="1576221" cy="2346157"/>
          </a:xfrm>
          <a:prstGeom prst="mo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ěsíc 10">
            <a:extLst>
              <a:ext uri="{FF2B5EF4-FFF2-40B4-BE49-F238E27FC236}">
                <a16:creationId xmlns:a16="http://schemas.microsoft.com/office/drawing/2014/main" id="{D4250090-A301-4091-89B6-3AD7F8FB943F}"/>
              </a:ext>
            </a:extLst>
          </p:cNvPr>
          <p:cNvSpPr/>
          <p:nvPr/>
        </p:nvSpPr>
        <p:spPr>
          <a:xfrm rot="16404014">
            <a:off x="1478990" y="2782165"/>
            <a:ext cx="1576221" cy="2346157"/>
          </a:xfrm>
          <a:prstGeom prst="mo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Měsíc 11">
            <a:extLst>
              <a:ext uri="{FF2B5EF4-FFF2-40B4-BE49-F238E27FC236}">
                <a16:creationId xmlns:a16="http://schemas.microsoft.com/office/drawing/2014/main" id="{537C3A38-1F27-4672-8571-442C31F63BED}"/>
              </a:ext>
            </a:extLst>
          </p:cNvPr>
          <p:cNvSpPr/>
          <p:nvPr/>
        </p:nvSpPr>
        <p:spPr>
          <a:xfrm rot="5400000">
            <a:off x="1069915" y="-193685"/>
            <a:ext cx="993452" cy="1823728"/>
          </a:xfrm>
          <a:prstGeom prst="moon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81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DF3F1-C1C8-4001-8173-23B9D008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64961"/>
          </a:xfrm>
        </p:spPr>
        <p:txBody>
          <a:bodyPr/>
          <a:lstStyle/>
          <a:p>
            <a:r>
              <a:rPr lang="cs-CZ" dirty="0"/>
              <a:t>Embryologie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5A97C6-FA12-4629-9F38-F4E9F9999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7674"/>
            <a:ext cx="6350000" cy="4351338"/>
          </a:xfrm>
        </p:spPr>
        <p:txBody>
          <a:bodyPr>
            <a:normAutofit/>
          </a:bodyPr>
          <a:lstStyle/>
          <a:p>
            <a:r>
              <a:rPr lang="cs-CZ" sz="2000" dirty="0"/>
              <a:t>Od oplození až po vykulení/</a:t>
            </a:r>
            <a:r>
              <a:rPr lang="cs-CZ" sz="2000" b="1" dirty="0"/>
              <a:t>zahájení exogenní výživy</a:t>
            </a:r>
          </a:p>
          <a:p>
            <a:r>
              <a:rPr lang="cs-CZ" sz="2000" b="1" dirty="0"/>
              <a:t>Události ihned po oplození</a:t>
            </a:r>
          </a:p>
          <a:p>
            <a:pPr lvl="1"/>
            <a:r>
              <a:rPr lang="cs-CZ" sz="1800" dirty="0"/>
              <a:t>Separace </a:t>
            </a:r>
            <a:r>
              <a:rPr lang="cs-CZ" sz="1800" dirty="0" err="1"/>
              <a:t>viteliní</a:t>
            </a:r>
            <a:r>
              <a:rPr lang="cs-CZ" sz="1800" dirty="0"/>
              <a:t> </a:t>
            </a:r>
            <a:r>
              <a:rPr lang="cs-CZ" sz="1800" dirty="0" err="1"/>
              <a:t>mebrány</a:t>
            </a:r>
            <a:r>
              <a:rPr lang="cs-CZ" sz="1800" dirty="0"/>
              <a:t> od vajíčka – vytvoří se </a:t>
            </a:r>
            <a:r>
              <a:rPr lang="cs-CZ" sz="1800" dirty="0" err="1"/>
              <a:t>periviteliní</a:t>
            </a:r>
            <a:r>
              <a:rPr lang="cs-CZ" sz="1800" dirty="0"/>
              <a:t> prostor vyplněný tekutinou</a:t>
            </a:r>
          </a:p>
          <a:p>
            <a:pPr lvl="1"/>
            <a:r>
              <a:rPr lang="cs-CZ" sz="1800" dirty="0"/>
              <a:t>Odchod II. pólového tělíska</a:t>
            </a:r>
          </a:p>
          <a:p>
            <a:pPr lvl="1"/>
            <a:r>
              <a:rPr lang="cs-CZ" sz="1800" dirty="0"/>
              <a:t>formování </a:t>
            </a:r>
            <a:r>
              <a:rPr lang="cs-CZ" sz="1800" dirty="0" err="1"/>
              <a:t>blastodisku</a:t>
            </a:r>
            <a:endParaRPr lang="cs-CZ" sz="1800" dirty="0"/>
          </a:p>
          <a:p>
            <a:pPr lvl="1"/>
            <a:r>
              <a:rPr lang="cs-CZ" sz="1800" dirty="0"/>
              <a:t>Transport cytoplazmy do animálního pólu (mj. obsahuje i zárodečnou plazmu, která je zásadní pro tvorbu primordiálních gonocytů)</a:t>
            </a:r>
          </a:p>
          <a:p>
            <a:pPr lvl="1"/>
            <a:r>
              <a:rPr lang="cs-CZ" sz="1800" b="1" dirty="0"/>
              <a:t>Rýhování…</a:t>
            </a:r>
            <a:endParaRPr lang="en-GB" sz="1800" b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7B03894-F3FE-43D6-A3B6-A19B2975E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378" y="3429000"/>
            <a:ext cx="4596015" cy="34289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97AE709-E68C-4A6C-ACA5-D474F3934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619" y="99405"/>
            <a:ext cx="5080666" cy="214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Obrázek 8" descr="Obsah obrázku jídlo, různé, talíř, mísa&#10;&#10;Popis byl vytvořen automaticky">
            <a:extLst>
              <a:ext uri="{FF2B5EF4-FFF2-40B4-BE49-F238E27FC236}">
                <a16:creationId xmlns:a16="http://schemas.microsoft.com/office/drawing/2014/main" id="{A5C65C09-EFA9-47D7-9897-6C609AA55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790" y="2353882"/>
            <a:ext cx="4626496" cy="440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5F30D2-562C-49DD-869B-51411959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7" y="0"/>
            <a:ext cx="3717054" cy="1325563"/>
          </a:xfrm>
        </p:spPr>
        <p:txBody>
          <a:bodyPr/>
          <a:lstStyle/>
          <a:p>
            <a:r>
              <a:rPr lang="cs-CZ" dirty="0"/>
              <a:t>Rýhování - typy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3DDD4F-E62F-471E-A9AE-FC165D30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519" y="964992"/>
            <a:ext cx="6612466" cy="30784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sz="2600" dirty="0"/>
              <a:t>Dle rozdělení žloutku v embryu</a:t>
            </a:r>
          </a:p>
          <a:p>
            <a:pPr lvl="1"/>
            <a:r>
              <a:rPr lang="cs-CZ" dirty="0" err="1"/>
              <a:t>Holoblastické</a:t>
            </a:r>
            <a:r>
              <a:rPr lang="cs-CZ" dirty="0"/>
              <a:t> – dělí se celé embryo</a:t>
            </a:r>
          </a:p>
          <a:p>
            <a:pPr lvl="1"/>
            <a:r>
              <a:rPr lang="cs-CZ" dirty="0" err="1"/>
              <a:t>Meroblastické</a:t>
            </a:r>
            <a:r>
              <a:rPr lang="cs-CZ" dirty="0"/>
              <a:t> – dělí se pouze část embrya</a:t>
            </a:r>
          </a:p>
          <a:p>
            <a:pPr lvl="1"/>
            <a:endParaRPr lang="cs-CZ" dirty="0"/>
          </a:p>
          <a:p>
            <a:r>
              <a:rPr lang="cs-CZ" sz="2400" dirty="0"/>
              <a:t>Určení pólů embrya opět podle rozdělení žloutku</a:t>
            </a:r>
          </a:p>
          <a:p>
            <a:pPr lvl="1"/>
            <a:r>
              <a:rPr lang="cs-CZ" dirty="0" err="1"/>
              <a:t>Vegetální</a:t>
            </a:r>
            <a:r>
              <a:rPr lang="cs-CZ" dirty="0"/>
              <a:t> pól – nejvyšší koncentrace žloutku</a:t>
            </a:r>
          </a:p>
          <a:p>
            <a:pPr lvl="1"/>
            <a:r>
              <a:rPr lang="cs-CZ" dirty="0"/>
              <a:t>Animální pól – nejnižší koncentrace žloutku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6250A1A-9B9C-4DCF-B70C-5188ED79E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87" y="85462"/>
            <a:ext cx="5257612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 descr="Obsah obrázku interiér, vsedě, hledání, bílá&#10;&#10;Popis byl vytvořen automaticky">
            <a:extLst>
              <a:ext uri="{FF2B5EF4-FFF2-40B4-BE49-F238E27FC236}">
                <a16:creationId xmlns:a16="http://schemas.microsoft.com/office/drawing/2014/main" id="{B2BC285C-84DA-48F5-92FA-2DF9A1DF5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3849516"/>
            <a:ext cx="5070764" cy="285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89CEA6-D1BD-4074-B6E3-48D8ADB3C1DF}"/>
              </a:ext>
            </a:extLst>
          </p:cNvPr>
          <p:cNvSpPr txBox="1">
            <a:spLocks/>
          </p:cNvSpPr>
          <p:nvPr/>
        </p:nvSpPr>
        <p:spPr>
          <a:xfrm>
            <a:off x="-187" y="0"/>
            <a:ext cx="371705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Rýhování - typy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9C522-DCD9-4159-B46F-6DE92EA32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87" y="85462"/>
            <a:ext cx="5257612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E78EAC7-F709-43CB-9EB8-A2512BDC796F}"/>
              </a:ext>
            </a:extLst>
          </p:cNvPr>
          <p:cNvSpPr/>
          <p:nvPr/>
        </p:nvSpPr>
        <p:spPr>
          <a:xfrm>
            <a:off x="144170" y="801567"/>
            <a:ext cx="66800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1A</a:t>
            </a:r>
          </a:p>
          <a:p>
            <a:r>
              <a:rPr lang="cs-CZ" dirty="0"/>
              <a:t>1) radiální – 1. rýha poledníková (</a:t>
            </a:r>
            <a:r>
              <a:rPr lang="cs-CZ" dirty="0" err="1"/>
              <a:t>meridionální</a:t>
            </a:r>
            <a:r>
              <a:rPr lang="cs-CZ" dirty="0"/>
              <a:t>), 2. na ni kolmá, 3. v rovině ekvatoriální (ostnokožci)</a:t>
            </a:r>
          </a:p>
          <a:p>
            <a:r>
              <a:rPr lang="cs-CZ" dirty="0"/>
              <a:t>2) Spirální – dělící vřeténka orientovány ve 3. dělení šikmo -  k </a:t>
            </a:r>
            <a:r>
              <a:rPr lang="cs-CZ" dirty="0" err="1"/>
              <a:t>meridionální</a:t>
            </a:r>
            <a:r>
              <a:rPr lang="cs-CZ" dirty="0"/>
              <a:t> ose pod úhlem 45° (kroužkovci, měkkýši)</a:t>
            </a:r>
          </a:p>
          <a:p>
            <a:r>
              <a:rPr lang="cs-CZ" dirty="0"/>
              <a:t>3) Bilaterální – dvoustraně souměrné, jedna rovina souměrnosti (pláštěnci)</a:t>
            </a:r>
          </a:p>
          <a:p>
            <a:r>
              <a:rPr lang="cs-CZ" dirty="0"/>
              <a:t>4) Rotační – náhodné místo tvorby rýhy</a:t>
            </a:r>
          </a:p>
          <a:p>
            <a:endParaRPr lang="cs-CZ" dirty="0"/>
          </a:p>
          <a:p>
            <a:r>
              <a:rPr lang="cs-CZ" b="1" dirty="0"/>
              <a:t>1B</a:t>
            </a:r>
          </a:p>
          <a:p>
            <a:pPr marL="342900" indent="-342900">
              <a:buAutoNum type="arabicParenR"/>
            </a:pPr>
            <a:r>
              <a:rPr lang="cs-CZ" dirty="0"/>
              <a:t>Stejné jako 1A1</a:t>
            </a:r>
          </a:p>
          <a:p>
            <a:pPr marL="342900" indent="-342900">
              <a:buAutoNum type="arabicParenR"/>
            </a:pPr>
            <a:endParaRPr lang="cs-CZ" dirty="0"/>
          </a:p>
          <a:p>
            <a:r>
              <a:rPr lang="cs-CZ" b="1" dirty="0"/>
              <a:t>2A</a:t>
            </a:r>
          </a:p>
          <a:p>
            <a:pPr marL="342900" indent="-342900">
              <a:buAutoNum type="arabicParenR"/>
            </a:pPr>
            <a:r>
              <a:rPr lang="cs-CZ" dirty="0"/>
              <a:t>Viz 1A3</a:t>
            </a:r>
          </a:p>
          <a:p>
            <a:pPr marL="342900" indent="-342900">
              <a:buAutoNum type="arabicParenR"/>
            </a:pPr>
            <a:r>
              <a:rPr lang="cs-CZ" dirty="0"/>
              <a:t>Dělí se pouze </a:t>
            </a:r>
            <a:r>
              <a:rPr lang="cs-CZ" dirty="0" err="1"/>
              <a:t>blastodisk</a:t>
            </a:r>
            <a:endParaRPr lang="cs-CZ" dirty="0"/>
          </a:p>
          <a:p>
            <a:pPr marL="342900" indent="-342900">
              <a:buAutoNum type="arabicParenR"/>
            </a:pPr>
            <a:endParaRPr lang="cs-CZ" dirty="0"/>
          </a:p>
          <a:p>
            <a:r>
              <a:rPr lang="cs-CZ" b="1" dirty="0"/>
              <a:t>2B</a:t>
            </a:r>
          </a:p>
          <a:p>
            <a:r>
              <a:rPr lang="cs-CZ" dirty="0"/>
              <a:t>Rýhující blastomery se oddělují pouze na povrchu</a:t>
            </a:r>
          </a:p>
        </p:txBody>
      </p:sp>
      <p:pic>
        <p:nvPicPr>
          <p:cNvPr id="9" name="Obrázek 8" descr="Obsah obrázku hodiny&#10;&#10;Popis byl vytvořen automaticky">
            <a:extLst>
              <a:ext uri="{FF2B5EF4-FFF2-40B4-BE49-F238E27FC236}">
                <a16:creationId xmlns:a16="http://schemas.microsoft.com/office/drawing/2014/main" id="{5AA9546A-D9C0-4BC8-A874-67C9AC120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154" y="417861"/>
            <a:ext cx="4508676" cy="571522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495C42E-E5A8-4A00-BEB1-6202BE625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7" y="866817"/>
            <a:ext cx="7131982" cy="494781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B4D28E-4DA1-4BB5-A57D-A9E580BF3D39}"/>
              </a:ext>
            </a:extLst>
          </p:cNvPr>
          <p:cNvSpPr txBox="1"/>
          <p:nvPr/>
        </p:nvSpPr>
        <p:spPr>
          <a:xfrm>
            <a:off x="4124039" y="978120"/>
            <a:ext cx="626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Kuře</a:t>
            </a:r>
            <a:endParaRPr lang="en-GB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45AA5F1-B41A-48DD-9A44-65BFD4FC4DE9}"/>
              </a:ext>
            </a:extLst>
          </p:cNvPr>
          <p:cNvSpPr txBox="1"/>
          <p:nvPr/>
        </p:nvSpPr>
        <p:spPr>
          <a:xfrm>
            <a:off x="8051431" y="657779"/>
            <a:ext cx="818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Člověk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05157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5EA208-6257-4509-818B-1E0E5E7ED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648" y="82182"/>
            <a:ext cx="3725333" cy="609599"/>
          </a:xfrm>
        </p:spPr>
        <p:txBody>
          <a:bodyPr>
            <a:normAutofit fontScale="90000"/>
          </a:bodyPr>
          <a:lstStyle/>
          <a:p>
            <a:r>
              <a:rPr lang="cs-CZ" dirty="0"/>
              <a:t>Rýhování - ryby</a:t>
            </a:r>
            <a:endParaRPr lang="en-GB" dirty="0"/>
          </a:p>
        </p:txBody>
      </p:sp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488856ED-598E-47F4-A334-6E9A48BC3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03" y="691781"/>
            <a:ext cx="5822086" cy="6084037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E540EA8-08FC-4AF4-8EC1-4DF41DF44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541" y="5065338"/>
            <a:ext cx="1331495" cy="138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2222FF4-33E5-433D-B78F-CA07CB7E6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302" y="1213634"/>
            <a:ext cx="1228764" cy="123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493205C-7E42-4A93-AADE-A751A7C77D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0377" y="2340913"/>
            <a:ext cx="1564383" cy="147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Obrázek 11" descr="Obsah obrázku zvíře&#10;&#10;Popis byl vytvořen automaticky">
            <a:extLst>
              <a:ext uri="{FF2B5EF4-FFF2-40B4-BE49-F238E27FC236}">
                <a16:creationId xmlns:a16="http://schemas.microsoft.com/office/drawing/2014/main" id="{B904E2BF-DA80-4E40-A616-A3B097B4CA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" r="48272" b="25086"/>
          <a:stretch/>
        </p:blipFill>
        <p:spPr>
          <a:xfrm>
            <a:off x="10700377" y="3846727"/>
            <a:ext cx="1166651" cy="1236838"/>
          </a:xfrm>
          <a:prstGeom prst="rect">
            <a:avLst/>
          </a:prstGeom>
        </p:spPr>
      </p:pic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118508D3-B7C6-4D4B-8788-7EE2C054ADB2}"/>
              </a:ext>
            </a:extLst>
          </p:cNvPr>
          <p:cNvSpPr/>
          <p:nvPr/>
        </p:nvSpPr>
        <p:spPr>
          <a:xfrm>
            <a:off x="8564286" y="1707804"/>
            <a:ext cx="1031750" cy="29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FCA07832-89A8-4787-AC48-50F353CD955D}"/>
              </a:ext>
            </a:extLst>
          </p:cNvPr>
          <p:cNvSpPr/>
          <p:nvPr/>
        </p:nvSpPr>
        <p:spPr>
          <a:xfrm>
            <a:off x="9368235" y="2564475"/>
            <a:ext cx="1031750" cy="29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91C6CD9A-B63B-4E92-B459-42C5E74B9DF7}"/>
              </a:ext>
            </a:extLst>
          </p:cNvPr>
          <p:cNvSpPr/>
          <p:nvPr/>
        </p:nvSpPr>
        <p:spPr>
          <a:xfrm>
            <a:off x="9320883" y="3022564"/>
            <a:ext cx="1031750" cy="29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6906926A-2A15-4BAF-BDE7-2889F868EE8B}"/>
              </a:ext>
            </a:extLst>
          </p:cNvPr>
          <p:cNvSpPr/>
          <p:nvPr/>
        </p:nvSpPr>
        <p:spPr>
          <a:xfrm>
            <a:off x="9359982" y="3480057"/>
            <a:ext cx="1031750" cy="29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Šipka: doprava 18">
            <a:extLst>
              <a:ext uri="{FF2B5EF4-FFF2-40B4-BE49-F238E27FC236}">
                <a16:creationId xmlns:a16="http://schemas.microsoft.com/office/drawing/2014/main" id="{83B0CCBA-2657-4085-943A-C72A26062BF1}"/>
              </a:ext>
            </a:extLst>
          </p:cNvPr>
          <p:cNvSpPr/>
          <p:nvPr/>
        </p:nvSpPr>
        <p:spPr>
          <a:xfrm>
            <a:off x="9372864" y="4171231"/>
            <a:ext cx="1031750" cy="29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Šipka: doprava 19">
            <a:extLst>
              <a:ext uri="{FF2B5EF4-FFF2-40B4-BE49-F238E27FC236}">
                <a16:creationId xmlns:a16="http://schemas.microsoft.com/office/drawing/2014/main" id="{6F7EBEF1-C6DA-4727-A4BD-9757B5D0E767}"/>
              </a:ext>
            </a:extLst>
          </p:cNvPr>
          <p:cNvSpPr/>
          <p:nvPr/>
        </p:nvSpPr>
        <p:spPr>
          <a:xfrm>
            <a:off x="9390191" y="4628724"/>
            <a:ext cx="1031750" cy="29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Šipka: doprava 20">
            <a:extLst>
              <a:ext uri="{FF2B5EF4-FFF2-40B4-BE49-F238E27FC236}">
                <a16:creationId xmlns:a16="http://schemas.microsoft.com/office/drawing/2014/main" id="{5E48AA1F-2D36-4BE9-A104-D660336EBB4A}"/>
              </a:ext>
            </a:extLst>
          </p:cNvPr>
          <p:cNvSpPr/>
          <p:nvPr/>
        </p:nvSpPr>
        <p:spPr>
          <a:xfrm rot="1533953">
            <a:off x="8533037" y="5447125"/>
            <a:ext cx="770037" cy="334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4DEF9DB8-4794-4847-8B20-504A3762FF28}"/>
              </a:ext>
            </a:extLst>
          </p:cNvPr>
          <p:cNvSpPr/>
          <p:nvPr/>
        </p:nvSpPr>
        <p:spPr>
          <a:xfrm>
            <a:off x="6496000" y="1796144"/>
            <a:ext cx="566057" cy="2188028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C92BEAFA-A576-4CDB-9DC3-671515D71A74}"/>
              </a:ext>
            </a:extLst>
          </p:cNvPr>
          <p:cNvSpPr/>
          <p:nvPr/>
        </p:nvSpPr>
        <p:spPr>
          <a:xfrm>
            <a:off x="6514652" y="3971324"/>
            <a:ext cx="547405" cy="118850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bdélník: se zakulacenými rohy 23">
            <a:extLst>
              <a:ext uri="{FF2B5EF4-FFF2-40B4-BE49-F238E27FC236}">
                <a16:creationId xmlns:a16="http://schemas.microsoft.com/office/drawing/2014/main" id="{8767F815-4965-4B39-96AB-62612E23853C}"/>
              </a:ext>
            </a:extLst>
          </p:cNvPr>
          <p:cNvSpPr/>
          <p:nvPr/>
        </p:nvSpPr>
        <p:spPr>
          <a:xfrm>
            <a:off x="6514652" y="5159829"/>
            <a:ext cx="580896" cy="511627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38A940D-B48E-444A-8B4F-DCCEE12620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77000" b="12578"/>
          <a:stretch/>
        </p:blipFill>
        <p:spPr bwMode="auto">
          <a:xfrm>
            <a:off x="341085" y="1900698"/>
            <a:ext cx="4025184" cy="81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C747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Skupina 11">
            <a:extLst>
              <a:ext uri="{FF2B5EF4-FFF2-40B4-BE49-F238E27FC236}">
                <a16:creationId xmlns:a16="http://schemas.microsoft.com/office/drawing/2014/main" id="{63335B43-D1E9-4665-B611-54E142A616D0}"/>
              </a:ext>
            </a:extLst>
          </p:cNvPr>
          <p:cNvGrpSpPr>
            <a:grpSpLocks/>
          </p:cNvGrpSpPr>
          <p:nvPr/>
        </p:nvGrpSpPr>
        <p:grpSpPr bwMode="auto">
          <a:xfrm>
            <a:off x="4022159" y="2632977"/>
            <a:ext cx="3455667" cy="3276061"/>
            <a:chOff x="3467100" y="4699000"/>
            <a:chExt cx="3009900" cy="2730500"/>
          </a:xfrm>
        </p:grpSpPr>
        <p:pic>
          <p:nvPicPr>
            <p:cNvPr id="27" name="Picture 5" descr="C:\Users\Zuzana\Desktop\fotky\vyvoj jesetera\2)128-256LV.jpg">
              <a:extLst>
                <a:ext uri="{FF2B5EF4-FFF2-40B4-BE49-F238E27FC236}">
                  <a16:creationId xmlns:a16="http://schemas.microsoft.com/office/drawing/2014/main" id="{6547EC85-A55E-4249-9CAF-C23FBC65A2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1" t="17935" r="23078" b="10712"/>
            <a:stretch/>
          </p:blipFill>
          <p:spPr bwMode="auto">
            <a:xfrm>
              <a:off x="3467100" y="4699000"/>
              <a:ext cx="3009900" cy="2730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bdélník 10">
              <a:extLst>
                <a:ext uri="{FF2B5EF4-FFF2-40B4-BE49-F238E27FC236}">
                  <a16:creationId xmlns:a16="http://schemas.microsoft.com/office/drawing/2014/main" id="{6DBD6C30-02AC-4268-A9AC-69D95269B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0745" y="4716503"/>
              <a:ext cx="163698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46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4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2000" b="1">
                  <a:latin typeface="Gill Sans Light" charset="0"/>
                </a:rPr>
                <a:t>128-256-cel</a:t>
              </a:r>
              <a:r>
                <a:rPr lang="cs-CZ" altLang="cs-CZ" sz="2000" b="1">
                  <a:latin typeface="Gill Sans Light" charset="0"/>
                </a:rPr>
                <a:t>l</a:t>
              </a:r>
              <a:endParaRPr lang="en-US" altLang="cs-CZ" sz="2000" b="1">
                <a:latin typeface="Gill Sans Light" charset="0"/>
              </a:endParaRPr>
            </a:p>
          </p:txBody>
        </p:sp>
      </p:grpSp>
      <p:pic>
        <p:nvPicPr>
          <p:cNvPr id="4" name="Obrázek 3" descr="Obsah obrázku zvíře, had, plazi, vsedě&#10;&#10;Popis byl vytvořen automaticky">
            <a:extLst>
              <a:ext uri="{FF2B5EF4-FFF2-40B4-BE49-F238E27FC236}">
                <a16:creationId xmlns:a16="http://schemas.microsoft.com/office/drawing/2014/main" id="{670CF40B-6792-4605-BEB1-196AB75064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49"/>
          <a:stretch/>
        </p:blipFill>
        <p:spPr>
          <a:xfrm>
            <a:off x="4032320" y="-95635"/>
            <a:ext cx="3455667" cy="304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E6FBAC-B5F1-43AB-8535-3EC816342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4" y="74181"/>
            <a:ext cx="10515600" cy="767484"/>
          </a:xfrm>
        </p:spPr>
        <p:txBody>
          <a:bodyPr/>
          <a:lstStyle/>
          <a:p>
            <a:r>
              <a:rPr lang="cs-CZ" dirty="0"/>
              <a:t>1) Blastula - </a:t>
            </a:r>
            <a:r>
              <a:rPr lang="cs-CZ" dirty="0" err="1"/>
              <a:t>morulace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7EFF27-ABC5-4369-9604-EF27B4247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18" y="1122218"/>
            <a:ext cx="7876309" cy="505474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Morula označuje stádium prvních rýhování, kdy není vytvořena vnitřní dutina (uvnitř blastomer)</a:t>
            </a:r>
          </a:p>
          <a:p>
            <a:r>
              <a:rPr lang="cs-CZ" dirty="0"/>
              <a:t>Mitotické dělení zygoty – vznik blastomer</a:t>
            </a:r>
          </a:p>
          <a:p>
            <a:r>
              <a:rPr lang="cs-CZ" dirty="0"/>
              <a:t>Nedochází ke zvětšení celkového objemu embrya, ale dochází ke zmenšení objemu jednotlivých buněk s jejich narůstajících počtem</a:t>
            </a:r>
          </a:p>
          <a:p>
            <a:r>
              <a:rPr lang="cs-CZ" dirty="0"/>
              <a:t>Z počátku probíhá dělení synchronně 2-4-8… buněk, poté dělení asynchronní </a:t>
            </a:r>
          </a:p>
          <a:p>
            <a:r>
              <a:rPr lang="cs-CZ" dirty="0"/>
              <a:t>Velice rychlý buněčný cyklus – embryo má velké množství </a:t>
            </a:r>
            <a:r>
              <a:rPr lang="cs-CZ" dirty="0" err="1"/>
              <a:t>nasyntetizované</a:t>
            </a:r>
            <a:r>
              <a:rPr lang="cs-CZ" dirty="0"/>
              <a:t> </a:t>
            </a:r>
            <a:r>
              <a:rPr lang="cs-CZ" dirty="0" err="1"/>
              <a:t>maternální</a:t>
            </a:r>
            <a:r>
              <a:rPr lang="cs-CZ" dirty="0"/>
              <a:t> RNA = v podstatě se nezdržuje transkripcí do stádia MZT (</a:t>
            </a:r>
            <a:r>
              <a:rPr lang="cs-CZ" dirty="0" err="1"/>
              <a:t>maternal</a:t>
            </a:r>
            <a:r>
              <a:rPr lang="cs-CZ" dirty="0"/>
              <a:t> to </a:t>
            </a:r>
            <a:r>
              <a:rPr lang="cs-CZ" dirty="0" err="1"/>
              <a:t>zygotic</a:t>
            </a:r>
            <a:r>
              <a:rPr lang="cs-CZ" dirty="0"/>
              <a:t> </a:t>
            </a:r>
            <a:r>
              <a:rPr lang="cs-CZ" dirty="0" err="1"/>
              <a:t>transition</a:t>
            </a:r>
            <a:r>
              <a:rPr lang="cs-CZ" dirty="0"/>
              <a:t> – vysvětleno později)</a:t>
            </a:r>
          </a:p>
          <a:p>
            <a:endParaRPr lang="en-GB" dirty="0"/>
          </a:p>
        </p:txBody>
      </p:sp>
      <p:pic>
        <p:nvPicPr>
          <p:cNvPr id="5" name="Obrázek 4" descr="Obsah obrázku interiér, hledání, bílá, použité&#10;&#10;Popis byl vytvořen automaticky">
            <a:extLst>
              <a:ext uri="{FF2B5EF4-FFF2-40B4-BE49-F238E27FC236}">
                <a16:creationId xmlns:a16="http://schemas.microsoft.com/office/drawing/2014/main" id="{50C4B38C-B783-40DA-97C9-B92279B8F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127" y="375806"/>
            <a:ext cx="3973694" cy="59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58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23D1C-2F22-49F9-A783-4FAED3AEF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594"/>
            <a:ext cx="10515600" cy="1325563"/>
          </a:xfrm>
        </p:spPr>
        <p:txBody>
          <a:bodyPr/>
          <a:lstStyle/>
          <a:p>
            <a:r>
              <a:rPr lang="cs-CZ" dirty="0"/>
              <a:t>1) Blastula</a:t>
            </a:r>
            <a:endParaRPr lang="en-GB" dirty="0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43AE1943-0EFF-4C47-B59C-51FD15767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99" y="892996"/>
            <a:ext cx="6944920" cy="453156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2C90447-26EF-4466-B575-A1A156141C04}"/>
              </a:ext>
            </a:extLst>
          </p:cNvPr>
          <p:cNvSpPr txBox="1"/>
          <p:nvPr/>
        </p:nvSpPr>
        <p:spPr>
          <a:xfrm>
            <a:off x="0" y="1378360"/>
            <a:ext cx="513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2-8 buněk – vždy dvě řady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16 a 32 buněk – čtyři řady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První horizontální dělení ze stádia 32 na 64 buněk</a:t>
            </a:r>
            <a:endParaRPr lang="en-GB" sz="2400" dirty="0"/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81B23349-2356-4CD6-B3BE-596A7B0038C9}"/>
              </a:ext>
            </a:extLst>
          </p:cNvPr>
          <p:cNvSpPr/>
          <p:nvPr/>
        </p:nvSpPr>
        <p:spPr>
          <a:xfrm>
            <a:off x="7525577" y="2734491"/>
            <a:ext cx="2342605" cy="286512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AF7B44ED-1B0A-4F12-BEAC-FE432C3811FE}"/>
              </a:ext>
            </a:extLst>
          </p:cNvPr>
          <p:cNvSpPr/>
          <p:nvPr/>
        </p:nvSpPr>
        <p:spPr>
          <a:xfrm>
            <a:off x="5139599" y="2435199"/>
            <a:ext cx="2342605" cy="316441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337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kreslení&#10;&#10;Popis byl vytvořen automaticky">
            <a:extLst>
              <a:ext uri="{FF2B5EF4-FFF2-40B4-BE49-F238E27FC236}">
                <a16:creationId xmlns:a16="http://schemas.microsoft.com/office/drawing/2014/main" id="{C764E0D6-6BBE-4610-8C70-BA8EE7726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8" b="34932"/>
          <a:stretch/>
        </p:blipFill>
        <p:spPr>
          <a:xfrm>
            <a:off x="104502" y="4925291"/>
            <a:ext cx="6948053" cy="193271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122C945-FAA7-4739-8D52-FECD67003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868634" cy="857249"/>
          </a:xfrm>
        </p:spPr>
        <p:txBody>
          <a:bodyPr>
            <a:normAutofit/>
          </a:bodyPr>
          <a:lstStyle/>
          <a:p>
            <a:r>
              <a:rPr lang="cs-CZ" dirty="0"/>
              <a:t>2) Blastula - pokračování</a:t>
            </a:r>
            <a:endParaRPr lang="en-GB" dirty="0"/>
          </a:p>
        </p:txBody>
      </p:sp>
      <p:sp>
        <p:nvSpPr>
          <p:cNvPr id="5" name="TextovéPole 1">
            <a:extLst>
              <a:ext uri="{FF2B5EF4-FFF2-40B4-BE49-F238E27FC236}">
                <a16:creationId xmlns:a16="http://schemas.microsoft.com/office/drawing/2014/main" id="{C10B29D6-3827-47A6-9F48-D8F54E483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06716"/>
            <a:ext cx="12087497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1pPr>
            <a:lvl2pPr marL="742950" indent="-28575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2pPr>
            <a:lvl3pPr marL="11430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3pPr>
            <a:lvl4pPr marL="16002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4pPr>
            <a:lvl5pPr marL="2057400" indent="-228600" eaLnBrk="0" hangingPunct="0"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414141"/>
                </a:solidFill>
                <a:latin typeface="Gill Sans Light" charset="0"/>
                <a:sym typeface="Gill Sans Light" charset="0"/>
              </a:defRPr>
            </a:lvl9pPr>
          </a:lstStyle>
          <a:p>
            <a:pPr marL="0" indent="0" eaLnBrk="1" hangingPunct="1">
              <a:defRPr/>
            </a:pPr>
            <a:r>
              <a:rPr lang="cs-CZ" sz="2100" b="1" dirty="0">
                <a:solidFill>
                  <a:schemeClr val="tx1"/>
                </a:solidFill>
                <a:latin typeface="+mn-lt"/>
              </a:rPr>
              <a:t>blastula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– kulovitý útvar s dutinou uprostřed (od 128 buněk) (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blastocel 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– prvotní dutina tělní), na povrchu blastoderm </a:t>
            </a:r>
          </a:p>
          <a:p>
            <a:pPr marL="0" indent="0" eaLnBrk="1" hangingPunct="1">
              <a:defRPr/>
            </a:pPr>
            <a:r>
              <a:rPr lang="cs-CZ" sz="2100" dirty="0">
                <a:solidFill>
                  <a:schemeClr val="tx1"/>
                </a:solidFill>
                <a:latin typeface="+mn-lt"/>
              </a:rPr>
              <a:t>Blastomery ztrácejí kulovitý tvar, vznikají mezi nimi těsné spoje a vytvářejí 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blastoderm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(povrchový zárodečný list) </a:t>
            </a:r>
          </a:p>
          <a:p>
            <a:pPr marL="0" indent="274638" algn="l" eaLnBrk="1" hangingPunct="1">
              <a:defRPr/>
            </a:pPr>
            <a:r>
              <a:rPr lang="cs-CZ" sz="2100" b="1" dirty="0">
                <a:solidFill>
                  <a:schemeClr val="tx1"/>
                </a:solidFill>
                <a:latin typeface="+mn-lt"/>
              </a:rPr>
              <a:t>a) </a:t>
            </a:r>
            <a:r>
              <a:rPr lang="cs-CZ" sz="2100" b="1" dirty="0" err="1">
                <a:solidFill>
                  <a:schemeClr val="tx1"/>
                </a:solidFill>
                <a:latin typeface="+mn-lt"/>
              </a:rPr>
              <a:t>coeloblastula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2100" b="1" dirty="0" err="1">
                <a:solidFill>
                  <a:schemeClr val="tx1"/>
                </a:solidFill>
                <a:latin typeface="+mn-lt"/>
              </a:rPr>
              <a:t>archiblastula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)  - dutý kulovitý váček, jehož stěna je tvořena jednou</a:t>
            </a:r>
          </a:p>
          <a:p>
            <a:pPr marL="0" indent="0" algn="l" eaLnBrk="1" hangingPunct="1">
              <a:defRPr/>
            </a:pPr>
            <a:r>
              <a:rPr lang="cs-CZ" sz="2100" dirty="0">
                <a:solidFill>
                  <a:schemeClr val="tx1"/>
                </a:solidFill>
                <a:latin typeface="+mn-lt"/>
              </a:rPr>
              <a:t>    nebo více vrstvami blastomer, dutina - </a:t>
            </a:r>
            <a:r>
              <a:rPr lang="cs-CZ" sz="2100" dirty="0" err="1">
                <a:solidFill>
                  <a:schemeClr val="tx1"/>
                </a:solidFill>
                <a:latin typeface="+mn-lt"/>
              </a:rPr>
              <a:t>blastocoel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,  totální </a:t>
            </a:r>
            <a:r>
              <a:rPr lang="cs-CZ" sz="2100" dirty="0" err="1">
                <a:solidFill>
                  <a:schemeClr val="tx1"/>
                </a:solidFill>
                <a:latin typeface="+mn-lt"/>
              </a:rPr>
              <a:t>ekvální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rýhování </a:t>
            </a:r>
          </a:p>
          <a:p>
            <a:pPr marL="0" indent="0" algn="l" eaLnBrk="1" hangingPunct="1">
              <a:defRPr/>
            </a:pPr>
            <a:r>
              <a:rPr lang="cs-CZ" sz="2100" b="1" dirty="0">
                <a:solidFill>
                  <a:srgbClr val="FF0000"/>
                </a:solidFill>
                <a:latin typeface="+mn-lt"/>
              </a:rPr>
              <a:t>    b) </a:t>
            </a:r>
            <a:r>
              <a:rPr lang="cs-CZ" sz="2100" b="1" dirty="0" err="1">
                <a:solidFill>
                  <a:srgbClr val="FF0000"/>
                </a:solidFill>
                <a:latin typeface="+mn-lt"/>
              </a:rPr>
              <a:t>amfiblastula</a:t>
            </a:r>
            <a:r>
              <a:rPr lang="cs-CZ" sz="21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- totální </a:t>
            </a:r>
            <a:r>
              <a:rPr lang="cs-CZ" sz="2100" dirty="0" err="1">
                <a:solidFill>
                  <a:schemeClr val="tx1"/>
                </a:solidFill>
                <a:latin typeface="+mn-lt"/>
              </a:rPr>
              <a:t>inekválním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rýhování (obojživelníci, jeseter), blastocel menší, posunut k AP</a:t>
            </a:r>
          </a:p>
          <a:p>
            <a:pPr marL="0" indent="0" algn="l" eaLnBrk="1" hangingPunct="1">
              <a:defRPr/>
            </a:pPr>
            <a:r>
              <a:rPr lang="cs-CZ" sz="2100" dirty="0">
                <a:solidFill>
                  <a:schemeClr val="tx1"/>
                </a:solidFill>
                <a:latin typeface="+mn-lt"/>
              </a:rPr>
              <a:t>    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c) </a:t>
            </a:r>
            <a:r>
              <a:rPr lang="cs-CZ" sz="2100" b="1" dirty="0" err="1">
                <a:solidFill>
                  <a:schemeClr val="tx1"/>
                </a:solidFill>
                <a:latin typeface="+mn-lt"/>
              </a:rPr>
              <a:t>stereoblastula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- dutina je nepatrná - v centru nebo chybí, totální rýhování </a:t>
            </a:r>
            <a:r>
              <a:rPr lang="cs-CZ" sz="2100" dirty="0" err="1">
                <a:solidFill>
                  <a:schemeClr val="tx1"/>
                </a:solidFill>
                <a:latin typeface="+mn-lt"/>
              </a:rPr>
              <a:t>izolecitální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 (žahavci)</a:t>
            </a:r>
          </a:p>
          <a:p>
            <a:pPr marL="0" indent="0" algn="l" eaLnBrk="1" hangingPunct="1">
              <a:defRPr/>
            </a:pPr>
            <a:r>
              <a:rPr lang="cs-CZ" sz="2100" dirty="0">
                <a:solidFill>
                  <a:schemeClr val="tx1"/>
                </a:solidFill>
                <a:latin typeface="+mn-lt"/>
              </a:rPr>
              <a:t>    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d) </a:t>
            </a:r>
            <a:r>
              <a:rPr lang="cs-CZ" sz="2100" b="1" dirty="0" err="1">
                <a:solidFill>
                  <a:schemeClr val="tx1"/>
                </a:solidFill>
                <a:latin typeface="+mn-lt"/>
              </a:rPr>
              <a:t>plakula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 - 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vzhled dvouvrstevného terčíku, </a:t>
            </a:r>
            <a:r>
              <a:rPr lang="cs-CZ" sz="2100" dirty="0" err="1">
                <a:solidFill>
                  <a:schemeClr val="tx1"/>
                </a:solidFill>
                <a:latin typeface="+mn-lt"/>
              </a:rPr>
              <a:t>blastocoel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zploštělý (hlístice)</a:t>
            </a:r>
          </a:p>
          <a:p>
            <a:pPr marL="0" indent="0" algn="l" eaLnBrk="1" hangingPunct="1">
              <a:defRPr/>
            </a:pPr>
            <a:r>
              <a:rPr lang="cs-CZ" sz="2100" dirty="0">
                <a:solidFill>
                  <a:srgbClr val="FF0000"/>
                </a:solidFill>
                <a:latin typeface="+mn-lt"/>
              </a:rPr>
              <a:t>    </a:t>
            </a:r>
            <a:r>
              <a:rPr lang="cs-CZ" sz="2100" b="1" dirty="0">
                <a:solidFill>
                  <a:srgbClr val="FF0000"/>
                </a:solidFill>
                <a:latin typeface="+mn-lt"/>
              </a:rPr>
              <a:t>e) </a:t>
            </a:r>
            <a:r>
              <a:rPr lang="cs-CZ" sz="2100" b="1" dirty="0" err="1">
                <a:solidFill>
                  <a:srgbClr val="FF0000"/>
                </a:solidFill>
                <a:latin typeface="+mn-lt"/>
              </a:rPr>
              <a:t>diskoblastula</a:t>
            </a:r>
            <a:r>
              <a:rPr lang="cs-CZ" sz="2100" b="1" dirty="0">
                <a:solidFill>
                  <a:srgbClr val="FF0000"/>
                </a:solidFill>
                <a:latin typeface="+mn-lt"/>
              </a:rPr>
              <a:t> (</a:t>
            </a:r>
            <a:r>
              <a:rPr lang="cs-CZ" sz="2100" b="1" dirty="0" err="1">
                <a:solidFill>
                  <a:srgbClr val="FF0000"/>
                </a:solidFill>
                <a:latin typeface="+mn-lt"/>
              </a:rPr>
              <a:t>epiblastula</a:t>
            </a:r>
            <a:r>
              <a:rPr lang="cs-CZ" sz="2100" b="1" dirty="0">
                <a:solidFill>
                  <a:srgbClr val="FF0000"/>
                </a:solidFill>
                <a:latin typeface="+mn-lt"/>
              </a:rPr>
              <a:t>) 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- terčík blastomer na AP při </a:t>
            </a:r>
            <a:r>
              <a:rPr lang="cs-CZ" sz="2100" dirty="0" err="1">
                <a:solidFill>
                  <a:schemeClr val="tx1"/>
                </a:solidFill>
                <a:latin typeface="+mn-lt"/>
              </a:rPr>
              <a:t>diskoidální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 (</a:t>
            </a:r>
            <a:r>
              <a:rPr lang="cs-CZ" sz="2100" dirty="0" err="1">
                <a:solidFill>
                  <a:schemeClr val="tx1"/>
                </a:solidFill>
                <a:latin typeface="+mn-lt"/>
              </a:rPr>
              <a:t>terčíkovitém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) rýhování</a:t>
            </a:r>
          </a:p>
          <a:p>
            <a:pPr marL="0" indent="0" algn="l" eaLnBrk="1" hangingPunct="1">
              <a:defRPr/>
            </a:pPr>
            <a:r>
              <a:rPr lang="cs-CZ" sz="2100" b="1" dirty="0">
                <a:solidFill>
                  <a:schemeClr val="tx1"/>
                </a:solidFill>
                <a:latin typeface="+mn-lt"/>
              </a:rPr>
              <a:t>    f) </a:t>
            </a:r>
            <a:r>
              <a:rPr lang="cs-CZ" sz="2100" b="1" dirty="0" err="1">
                <a:solidFill>
                  <a:schemeClr val="tx1"/>
                </a:solidFill>
                <a:latin typeface="+mn-lt"/>
              </a:rPr>
              <a:t>periblastula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 - masa blastomer (</a:t>
            </a:r>
            <a:r>
              <a:rPr lang="cs-CZ" sz="2100" dirty="0" err="1">
                <a:solidFill>
                  <a:schemeClr val="tx1"/>
                </a:solidFill>
                <a:latin typeface="+mn-lt"/>
              </a:rPr>
              <a:t>periblast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) obklopující žloutek, při povrchu (hmyz)</a:t>
            </a:r>
          </a:p>
          <a:p>
            <a:pPr marL="0" indent="0" algn="l" eaLnBrk="1" hangingPunct="1">
              <a:defRPr/>
            </a:pPr>
            <a:r>
              <a:rPr lang="cs-CZ" sz="2100" dirty="0">
                <a:solidFill>
                  <a:schemeClr val="tx1"/>
                </a:solidFill>
                <a:latin typeface="+mn-lt"/>
              </a:rPr>
              <a:t>     </a:t>
            </a:r>
            <a:r>
              <a:rPr lang="cs-CZ" sz="2100" b="1" dirty="0">
                <a:solidFill>
                  <a:schemeClr val="tx1"/>
                </a:solidFill>
                <a:latin typeface="+mn-lt"/>
              </a:rPr>
              <a:t>g) blastocysta - </a:t>
            </a:r>
            <a:r>
              <a:rPr lang="cs-CZ" sz="2100" dirty="0">
                <a:solidFill>
                  <a:schemeClr val="tx1"/>
                </a:solidFill>
                <a:latin typeface="+mn-lt"/>
              </a:rPr>
              <a:t>u totálně se rýhujících vajíček placentárních savců</a:t>
            </a:r>
          </a:p>
          <a:p>
            <a:pPr algn="l" eaLnBrk="1" hangingPunct="1">
              <a:buFont typeface="Courier New" pitchFamily="49" charset="0"/>
              <a:buChar char="o"/>
              <a:defRPr/>
            </a:pPr>
            <a:endParaRPr lang="cs-CZ" sz="2200" dirty="0">
              <a:solidFill>
                <a:schemeClr val="tx1"/>
              </a:solidFill>
              <a:latin typeface="+mn-lt"/>
            </a:endParaRPr>
          </a:p>
          <a:p>
            <a:pPr algn="l" eaLnBrk="1" hangingPunct="1">
              <a:buFont typeface="Courier New" pitchFamily="49" charset="0"/>
              <a:buChar char="o"/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5BF39677-F2BC-42E3-973C-646FD55E7F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69674" r="56439" b="-212"/>
          <a:stretch/>
        </p:blipFill>
        <p:spPr>
          <a:xfrm>
            <a:off x="7301939" y="5465618"/>
            <a:ext cx="3016234" cy="105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869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3834</TotalTime>
  <Words>1627</Words>
  <Application>Microsoft Office PowerPoint</Application>
  <PresentationFormat>Širokoúhlá obrazovka</PresentationFormat>
  <Paragraphs>177</Paragraphs>
  <Slides>24</Slides>
  <Notes>3</Notes>
  <HiddenSlides>0</HiddenSlides>
  <MMClips>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Gill Sans Light</vt:lpstr>
      <vt:lpstr>Motiv Office</vt:lpstr>
      <vt:lpstr>Embryogeneze ryb</vt:lpstr>
      <vt:lpstr>Fáze vývoje živočichů - ontogeneze</vt:lpstr>
      <vt:lpstr>Embryologie</vt:lpstr>
      <vt:lpstr>Rýhování - typy</vt:lpstr>
      <vt:lpstr>Prezentace aplikace PowerPoint</vt:lpstr>
      <vt:lpstr>Rýhování - ryby</vt:lpstr>
      <vt:lpstr>1) Blastula - morulace</vt:lpstr>
      <vt:lpstr>1) Blastula</vt:lpstr>
      <vt:lpstr>2) Blastula - pokračování</vt:lpstr>
      <vt:lpstr>Prezentace aplikace PowerPoint</vt:lpstr>
      <vt:lpstr>2) Blastula</vt:lpstr>
      <vt:lpstr>2) Blastula a MZT</vt:lpstr>
      <vt:lpstr>2) Blastula - Epigenetika a ranný vývoj</vt:lpstr>
      <vt:lpstr>3) Gastrula</vt:lpstr>
      <vt:lpstr>4) Somitogeneze = segmentace</vt:lpstr>
      <vt:lpstr>Prezentace aplikace PowerPoint</vt:lpstr>
      <vt:lpstr>Prezentace aplikace PowerPoint</vt:lpstr>
      <vt:lpstr>Prezentace aplikace PowerPoint</vt:lpstr>
      <vt:lpstr>Prezentace aplikace PowerPoint</vt:lpstr>
      <vt:lpstr>5) Faryngula</vt:lpstr>
      <vt:lpstr>5) Faryngula</vt:lpstr>
      <vt:lpstr>6) Hatching/kulení</vt:lpstr>
      <vt:lpstr>K zapamatování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Roman</dc:creator>
  <cp:lastModifiedBy>Roman</cp:lastModifiedBy>
  <cp:revision>65</cp:revision>
  <dcterms:created xsi:type="dcterms:W3CDTF">2020-05-09T05:40:19Z</dcterms:created>
  <dcterms:modified xsi:type="dcterms:W3CDTF">2020-05-12T06:23:16Z</dcterms:modified>
</cp:coreProperties>
</file>