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35" r:id="rId3"/>
    <p:sldId id="394" r:id="rId4"/>
    <p:sldId id="397" r:id="rId5"/>
    <p:sldId id="408" r:id="rId6"/>
    <p:sldId id="395" r:id="rId7"/>
    <p:sldId id="383" r:id="rId8"/>
    <p:sldId id="378" r:id="rId9"/>
    <p:sldId id="327" r:id="rId10"/>
    <p:sldId id="356" r:id="rId11"/>
    <p:sldId id="389" r:id="rId12"/>
    <p:sldId id="329" r:id="rId13"/>
    <p:sldId id="388" r:id="rId14"/>
    <p:sldId id="398" r:id="rId15"/>
    <p:sldId id="399" r:id="rId16"/>
    <p:sldId id="400" r:id="rId17"/>
    <p:sldId id="401" r:id="rId18"/>
    <p:sldId id="402" r:id="rId19"/>
    <p:sldId id="352" r:id="rId20"/>
    <p:sldId id="353" r:id="rId21"/>
    <p:sldId id="386" r:id="rId22"/>
    <p:sldId id="354" r:id="rId23"/>
    <p:sldId id="404" r:id="rId24"/>
    <p:sldId id="409"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0BC6F9-1C3D-4E43-A0E7-CF4124842B2C}" type="datetimeFigureOut">
              <a:rPr lang="de-DE" smtClean="0"/>
              <a:t>08.04.2020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40252-AACC-49EE-B89D-78639710054B}" type="slidenum">
              <a:rPr lang="de-DE" smtClean="0"/>
              <a:t>‹Nr.›</a:t>
            </a:fld>
            <a:endParaRPr lang="de-DE"/>
          </a:p>
        </p:txBody>
      </p:sp>
    </p:spTree>
    <p:extLst>
      <p:ext uri="{BB962C8B-B14F-4D97-AF65-F5344CB8AC3E}">
        <p14:creationId xmlns:p14="http://schemas.microsoft.com/office/powerpoint/2010/main" val="1425232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D5BD62-4D3D-4A5C-9E01-7318C3BD623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7241A5A-7F87-4158-B708-E8EF1AC1EB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181A213-AE6E-4048-AFF6-7D920D3D3EF8}"/>
              </a:ext>
            </a:extLst>
          </p:cNvPr>
          <p:cNvSpPr>
            <a:spLocks noGrp="1"/>
          </p:cNvSpPr>
          <p:nvPr>
            <p:ph type="dt" sz="half" idx="10"/>
          </p:nvPr>
        </p:nvSpPr>
        <p:spPr/>
        <p:txBody>
          <a:bodyPr/>
          <a:lstStyle/>
          <a:p>
            <a:fld id="{332E91AD-A566-409B-A76F-59E2F50CBAD4}" type="datetimeFigureOut">
              <a:rPr lang="de-DE" smtClean="0"/>
              <a:t>08.04.2020</a:t>
            </a:fld>
            <a:endParaRPr lang="de-DE"/>
          </a:p>
        </p:txBody>
      </p:sp>
      <p:sp>
        <p:nvSpPr>
          <p:cNvPr id="5" name="Fußzeilenplatzhalter 4">
            <a:extLst>
              <a:ext uri="{FF2B5EF4-FFF2-40B4-BE49-F238E27FC236}">
                <a16:creationId xmlns:a16="http://schemas.microsoft.com/office/drawing/2014/main" id="{BC45972F-C3C5-4ACB-B038-E440822EA1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CB3F958-FC89-4377-9DB6-D30324F783A3}"/>
              </a:ext>
            </a:extLst>
          </p:cNvPr>
          <p:cNvSpPr>
            <a:spLocks noGrp="1"/>
          </p:cNvSpPr>
          <p:nvPr>
            <p:ph type="sldNum" sz="quarter" idx="12"/>
          </p:nvPr>
        </p:nvSpPr>
        <p:spPr/>
        <p:txBody>
          <a:bodyPr/>
          <a:lstStyle/>
          <a:p>
            <a:fld id="{1B6E55B7-F85F-4C01-972E-4FC2606E78CC}" type="slidenum">
              <a:rPr lang="de-DE" smtClean="0"/>
              <a:t>‹Nr.›</a:t>
            </a:fld>
            <a:endParaRPr lang="de-DE"/>
          </a:p>
        </p:txBody>
      </p:sp>
    </p:spTree>
    <p:extLst>
      <p:ext uri="{BB962C8B-B14F-4D97-AF65-F5344CB8AC3E}">
        <p14:creationId xmlns:p14="http://schemas.microsoft.com/office/powerpoint/2010/main" val="33696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DF541-6261-44D9-92C2-DF5AD1C9F4FB}"/>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A4FDD20-BA1C-4725-85D7-B2459C2FF72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0483FB5-155F-4F69-BA36-A2AC4BD5F559}"/>
              </a:ext>
            </a:extLst>
          </p:cNvPr>
          <p:cNvSpPr>
            <a:spLocks noGrp="1"/>
          </p:cNvSpPr>
          <p:nvPr>
            <p:ph type="dt" sz="half" idx="10"/>
          </p:nvPr>
        </p:nvSpPr>
        <p:spPr/>
        <p:txBody>
          <a:bodyPr/>
          <a:lstStyle/>
          <a:p>
            <a:fld id="{332E91AD-A566-409B-A76F-59E2F50CBAD4}" type="datetimeFigureOut">
              <a:rPr lang="de-DE" smtClean="0"/>
              <a:t>08.04.2020</a:t>
            </a:fld>
            <a:endParaRPr lang="de-DE"/>
          </a:p>
        </p:txBody>
      </p:sp>
      <p:sp>
        <p:nvSpPr>
          <p:cNvPr id="5" name="Fußzeilenplatzhalter 4">
            <a:extLst>
              <a:ext uri="{FF2B5EF4-FFF2-40B4-BE49-F238E27FC236}">
                <a16:creationId xmlns:a16="http://schemas.microsoft.com/office/drawing/2014/main" id="{B3AF63C1-A743-43CD-BC77-C094CD1F23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9628B82-AC73-4E27-952E-4B3EEAEF43A3}"/>
              </a:ext>
            </a:extLst>
          </p:cNvPr>
          <p:cNvSpPr>
            <a:spLocks noGrp="1"/>
          </p:cNvSpPr>
          <p:nvPr>
            <p:ph type="sldNum" sz="quarter" idx="12"/>
          </p:nvPr>
        </p:nvSpPr>
        <p:spPr/>
        <p:txBody>
          <a:bodyPr/>
          <a:lstStyle/>
          <a:p>
            <a:fld id="{1B6E55B7-F85F-4C01-972E-4FC2606E78CC}" type="slidenum">
              <a:rPr lang="de-DE" smtClean="0"/>
              <a:t>‹Nr.›</a:t>
            </a:fld>
            <a:endParaRPr lang="de-DE"/>
          </a:p>
        </p:txBody>
      </p:sp>
    </p:spTree>
    <p:extLst>
      <p:ext uri="{BB962C8B-B14F-4D97-AF65-F5344CB8AC3E}">
        <p14:creationId xmlns:p14="http://schemas.microsoft.com/office/powerpoint/2010/main" val="43971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29A8B2B-A328-438F-84EF-FBB35B0483D3}"/>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3F74482-666D-4D44-8915-436A25F6D95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5167D59-E43E-409C-84F0-CF7A35DAB1EB}"/>
              </a:ext>
            </a:extLst>
          </p:cNvPr>
          <p:cNvSpPr>
            <a:spLocks noGrp="1"/>
          </p:cNvSpPr>
          <p:nvPr>
            <p:ph type="dt" sz="half" idx="10"/>
          </p:nvPr>
        </p:nvSpPr>
        <p:spPr/>
        <p:txBody>
          <a:bodyPr/>
          <a:lstStyle/>
          <a:p>
            <a:fld id="{332E91AD-A566-409B-A76F-59E2F50CBAD4}" type="datetimeFigureOut">
              <a:rPr lang="de-DE" smtClean="0"/>
              <a:t>08.04.2020</a:t>
            </a:fld>
            <a:endParaRPr lang="de-DE"/>
          </a:p>
        </p:txBody>
      </p:sp>
      <p:sp>
        <p:nvSpPr>
          <p:cNvPr id="5" name="Fußzeilenplatzhalter 4">
            <a:extLst>
              <a:ext uri="{FF2B5EF4-FFF2-40B4-BE49-F238E27FC236}">
                <a16:creationId xmlns:a16="http://schemas.microsoft.com/office/drawing/2014/main" id="{ADAE7178-08AD-4511-9621-64B90DEA266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0A0EFA8-BB69-4B05-B11E-1D776276514B}"/>
              </a:ext>
            </a:extLst>
          </p:cNvPr>
          <p:cNvSpPr>
            <a:spLocks noGrp="1"/>
          </p:cNvSpPr>
          <p:nvPr>
            <p:ph type="sldNum" sz="quarter" idx="12"/>
          </p:nvPr>
        </p:nvSpPr>
        <p:spPr/>
        <p:txBody>
          <a:bodyPr/>
          <a:lstStyle/>
          <a:p>
            <a:fld id="{1B6E55B7-F85F-4C01-972E-4FC2606E78CC}" type="slidenum">
              <a:rPr lang="de-DE" smtClean="0"/>
              <a:t>‹Nr.›</a:t>
            </a:fld>
            <a:endParaRPr lang="de-DE"/>
          </a:p>
        </p:txBody>
      </p:sp>
    </p:spTree>
    <p:extLst>
      <p:ext uri="{BB962C8B-B14F-4D97-AF65-F5344CB8AC3E}">
        <p14:creationId xmlns:p14="http://schemas.microsoft.com/office/powerpoint/2010/main" val="117699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761C1-3B5C-49F8-9016-E539F5427E1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E3E9214-8CE3-4AF4-A2D1-45DFD7903A2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7AE04BB-E0D4-4D16-BEA1-26867D95E2AA}"/>
              </a:ext>
            </a:extLst>
          </p:cNvPr>
          <p:cNvSpPr>
            <a:spLocks noGrp="1"/>
          </p:cNvSpPr>
          <p:nvPr>
            <p:ph type="dt" sz="half" idx="10"/>
          </p:nvPr>
        </p:nvSpPr>
        <p:spPr/>
        <p:txBody>
          <a:bodyPr/>
          <a:lstStyle/>
          <a:p>
            <a:fld id="{332E91AD-A566-409B-A76F-59E2F50CBAD4}" type="datetimeFigureOut">
              <a:rPr lang="de-DE" smtClean="0"/>
              <a:t>08.04.2020</a:t>
            </a:fld>
            <a:endParaRPr lang="de-DE"/>
          </a:p>
        </p:txBody>
      </p:sp>
      <p:sp>
        <p:nvSpPr>
          <p:cNvPr id="5" name="Fußzeilenplatzhalter 4">
            <a:extLst>
              <a:ext uri="{FF2B5EF4-FFF2-40B4-BE49-F238E27FC236}">
                <a16:creationId xmlns:a16="http://schemas.microsoft.com/office/drawing/2014/main" id="{6AB4CBEB-A53D-44E9-835F-798600DE1F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A533366-AF64-49C4-8E81-277552A782B0}"/>
              </a:ext>
            </a:extLst>
          </p:cNvPr>
          <p:cNvSpPr>
            <a:spLocks noGrp="1"/>
          </p:cNvSpPr>
          <p:nvPr>
            <p:ph type="sldNum" sz="quarter" idx="12"/>
          </p:nvPr>
        </p:nvSpPr>
        <p:spPr/>
        <p:txBody>
          <a:bodyPr/>
          <a:lstStyle/>
          <a:p>
            <a:fld id="{1B6E55B7-F85F-4C01-972E-4FC2606E78CC}" type="slidenum">
              <a:rPr lang="de-DE" smtClean="0"/>
              <a:t>‹Nr.›</a:t>
            </a:fld>
            <a:endParaRPr lang="de-DE"/>
          </a:p>
        </p:txBody>
      </p:sp>
    </p:spTree>
    <p:extLst>
      <p:ext uri="{BB962C8B-B14F-4D97-AF65-F5344CB8AC3E}">
        <p14:creationId xmlns:p14="http://schemas.microsoft.com/office/powerpoint/2010/main" val="2435924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685006-A26E-456C-ACB6-B964D4150D2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9EF6E9A-CC09-45B4-884A-E71968A609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3761AF7-0CDD-4714-857D-79893D4936B9}"/>
              </a:ext>
            </a:extLst>
          </p:cNvPr>
          <p:cNvSpPr>
            <a:spLocks noGrp="1"/>
          </p:cNvSpPr>
          <p:nvPr>
            <p:ph type="dt" sz="half" idx="10"/>
          </p:nvPr>
        </p:nvSpPr>
        <p:spPr/>
        <p:txBody>
          <a:bodyPr/>
          <a:lstStyle/>
          <a:p>
            <a:fld id="{332E91AD-A566-409B-A76F-59E2F50CBAD4}" type="datetimeFigureOut">
              <a:rPr lang="de-DE" smtClean="0"/>
              <a:t>08.04.2020</a:t>
            </a:fld>
            <a:endParaRPr lang="de-DE"/>
          </a:p>
        </p:txBody>
      </p:sp>
      <p:sp>
        <p:nvSpPr>
          <p:cNvPr id="5" name="Fußzeilenplatzhalter 4">
            <a:extLst>
              <a:ext uri="{FF2B5EF4-FFF2-40B4-BE49-F238E27FC236}">
                <a16:creationId xmlns:a16="http://schemas.microsoft.com/office/drawing/2014/main" id="{B2E22B8A-D2A6-4097-A040-DEA1521CBA8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4A580E9-4E1A-4FEC-A710-713869F15E00}"/>
              </a:ext>
            </a:extLst>
          </p:cNvPr>
          <p:cNvSpPr>
            <a:spLocks noGrp="1"/>
          </p:cNvSpPr>
          <p:nvPr>
            <p:ph type="sldNum" sz="quarter" idx="12"/>
          </p:nvPr>
        </p:nvSpPr>
        <p:spPr/>
        <p:txBody>
          <a:bodyPr/>
          <a:lstStyle/>
          <a:p>
            <a:fld id="{1B6E55B7-F85F-4C01-972E-4FC2606E78CC}" type="slidenum">
              <a:rPr lang="de-DE" smtClean="0"/>
              <a:t>‹Nr.›</a:t>
            </a:fld>
            <a:endParaRPr lang="de-DE"/>
          </a:p>
        </p:txBody>
      </p:sp>
    </p:spTree>
    <p:extLst>
      <p:ext uri="{BB962C8B-B14F-4D97-AF65-F5344CB8AC3E}">
        <p14:creationId xmlns:p14="http://schemas.microsoft.com/office/powerpoint/2010/main" val="148489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56537B-9E08-4738-ABAA-81DC9843A16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22D2061-A82B-4F4A-9D03-C8D90F81999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42282AB-4B4B-44D7-A9AC-718582B8DC5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AB41891-E4DD-47BB-82EC-AB8A1E18AA13}"/>
              </a:ext>
            </a:extLst>
          </p:cNvPr>
          <p:cNvSpPr>
            <a:spLocks noGrp="1"/>
          </p:cNvSpPr>
          <p:nvPr>
            <p:ph type="dt" sz="half" idx="10"/>
          </p:nvPr>
        </p:nvSpPr>
        <p:spPr/>
        <p:txBody>
          <a:bodyPr/>
          <a:lstStyle/>
          <a:p>
            <a:fld id="{332E91AD-A566-409B-A76F-59E2F50CBAD4}" type="datetimeFigureOut">
              <a:rPr lang="de-DE" smtClean="0"/>
              <a:t>08.04.2020</a:t>
            </a:fld>
            <a:endParaRPr lang="de-DE"/>
          </a:p>
        </p:txBody>
      </p:sp>
      <p:sp>
        <p:nvSpPr>
          <p:cNvPr id="6" name="Fußzeilenplatzhalter 5">
            <a:extLst>
              <a:ext uri="{FF2B5EF4-FFF2-40B4-BE49-F238E27FC236}">
                <a16:creationId xmlns:a16="http://schemas.microsoft.com/office/drawing/2014/main" id="{A88EE168-B2F1-4192-9E0B-244690A8CDB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7C97D8A-2490-42BE-80A1-8F63B1318634}"/>
              </a:ext>
            </a:extLst>
          </p:cNvPr>
          <p:cNvSpPr>
            <a:spLocks noGrp="1"/>
          </p:cNvSpPr>
          <p:nvPr>
            <p:ph type="sldNum" sz="quarter" idx="12"/>
          </p:nvPr>
        </p:nvSpPr>
        <p:spPr/>
        <p:txBody>
          <a:bodyPr/>
          <a:lstStyle/>
          <a:p>
            <a:fld id="{1B6E55B7-F85F-4C01-972E-4FC2606E78CC}" type="slidenum">
              <a:rPr lang="de-DE" smtClean="0"/>
              <a:t>‹Nr.›</a:t>
            </a:fld>
            <a:endParaRPr lang="de-DE"/>
          </a:p>
        </p:txBody>
      </p:sp>
    </p:spTree>
    <p:extLst>
      <p:ext uri="{BB962C8B-B14F-4D97-AF65-F5344CB8AC3E}">
        <p14:creationId xmlns:p14="http://schemas.microsoft.com/office/powerpoint/2010/main" val="335681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1379A-58C4-4677-BA2E-DC387C5A9138}"/>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DE977ED-3FCD-4F1C-B84F-4B87E1281A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B033803-9C31-4B99-AF60-5627088E589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93C922E-33BB-4B9F-A322-2BB4EB80EC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3A56649-0563-4646-BB25-4F73BEE79B0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A60EE75-F7B0-454E-BF2B-FA6DE1551317}"/>
              </a:ext>
            </a:extLst>
          </p:cNvPr>
          <p:cNvSpPr>
            <a:spLocks noGrp="1"/>
          </p:cNvSpPr>
          <p:nvPr>
            <p:ph type="dt" sz="half" idx="10"/>
          </p:nvPr>
        </p:nvSpPr>
        <p:spPr/>
        <p:txBody>
          <a:bodyPr/>
          <a:lstStyle/>
          <a:p>
            <a:fld id="{332E91AD-A566-409B-A76F-59E2F50CBAD4}" type="datetimeFigureOut">
              <a:rPr lang="de-DE" smtClean="0"/>
              <a:t>08.04.2020</a:t>
            </a:fld>
            <a:endParaRPr lang="de-DE"/>
          </a:p>
        </p:txBody>
      </p:sp>
      <p:sp>
        <p:nvSpPr>
          <p:cNvPr id="8" name="Fußzeilenplatzhalter 7">
            <a:extLst>
              <a:ext uri="{FF2B5EF4-FFF2-40B4-BE49-F238E27FC236}">
                <a16:creationId xmlns:a16="http://schemas.microsoft.com/office/drawing/2014/main" id="{91125F3E-5629-47B5-BDFA-8C2B78C608BB}"/>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19D916F-5A91-4763-9E45-9EE9DA933944}"/>
              </a:ext>
            </a:extLst>
          </p:cNvPr>
          <p:cNvSpPr>
            <a:spLocks noGrp="1"/>
          </p:cNvSpPr>
          <p:nvPr>
            <p:ph type="sldNum" sz="quarter" idx="12"/>
          </p:nvPr>
        </p:nvSpPr>
        <p:spPr/>
        <p:txBody>
          <a:bodyPr/>
          <a:lstStyle/>
          <a:p>
            <a:fld id="{1B6E55B7-F85F-4C01-972E-4FC2606E78CC}" type="slidenum">
              <a:rPr lang="de-DE" smtClean="0"/>
              <a:t>‹Nr.›</a:t>
            </a:fld>
            <a:endParaRPr lang="de-DE"/>
          </a:p>
        </p:txBody>
      </p:sp>
    </p:spTree>
    <p:extLst>
      <p:ext uri="{BB962C8B-B14F-4D97-AF65-F5344CB8AC3E}">
        <p14:creationId xmlns:p14="http://schemas.microsoft.com/office/powerpoint/2010/main" val="623024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034A4-47FA-4BDD-84AC-9F591ED444F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8A1CA36-C42D-434B-9BEF-DFED1836FC75}"/>
              </a:ext>
            </a:extLst>
          </p:cNvPr>
          <p:cNvSpPr>
            <a:spLocks noGrp="1"/>
          </p:cNvSpPr>
          <p:nvPr>
            <p:ph type="dt" sz="half" idx="10"/>
          </p:nvPr>
        </p:nvSpPr>
        <p:spPr/>
        <p:txBody>
          <a:bodyPr/>
          <a:lstStyle/>
          <a:p>
            <a:fld id="{332E91AD-A566-409B-A76F-59E2F50CBAD4}" type="datetimeFigureOut">
              <a:rPr lang="de-DE" smtClean="0"/>
              <a:t>08.04.2020</a:t>
            </a:fld>
            <a:endParaRPr lang="de-DE"/>
          </a:p>
        </p:txBody>
      </p:sp>
      <p:sp>
        <p:nvSpPr>
          <p:cNvPr id="4" name="Fußzeilenplatzhalter 3">
            <a:extLst>
              <a:ext uri="{FF2B5EF4-FFF2-40B4-BE49-F238E27FC236}">
                <a16:creationId xmlns:a16="http://schemas.microsoft.com/office/drawing/2014/main" id="{1F6A5142-3EEF-45D2-8A4D-5F7263414BF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1AEC1DE-E2FE-4B46-88BF-AFDDBAA285C1}"/>
              </a:ext>
            </a:extLst>
          </p:cNvPr>
          <p:cNvSpPr>
            <a:spLocks noGrp="1"/>
          </p:cNvSpPr>
          <p:nvPr>
            <p:ph type="sldNum" sz="quarter" idx="12"/>
          </p:nvPr>
        </p:nvSpPr>
        <p:spPr/>
        <p:txBody>
          <a:bodyPr/>
          <a:lstStyle/>
          <a:p>
            <a:fld id="{1B6E55B7-F85F-4C01-972E-4FC2606E78CC}" type="slidenum">
              <a:rPr lang="de-DE" smtClean="0"/>
              <a:t>‹Nr.›</a:t>
            </a:fld>
            <a:endParaRPr lang="de-DE"/>
          </a:p>
        </p:txBody>
      </p:sp>
    </p:spTree>
    <p:extLst>
      <p:ext uri="{BB962C8B-B14F-4D97-AF65-F5344CB8AC3E}">
        <p14:creationId xmlns:p14="http://schemas.microsoft.com/office/powerpoint/2010/main" val="120993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703F21A-C47E-4464-8C0C-78E63ABBFFC4}"/>
              </a:ext>
            </a:extLst>
          </p:cNvPr>
          <p:cNvSpPr>
            <a:spLocks noGrp="1"/>
          </p:cNvSpPr>
          <p:nvPr>
            <p:ph type="dt" sz="half" idx="10"/>
          </p:nvPr>
        </p:nvSpPr>
        <p:spPr/>
        <p:txBody>
          <a:bodyPr/>
          <a:lstStyle/>
          <a:p>
            <a:fld id="{332E91AD-A566-409B-A76F-59E2F50CBAD4}" type="datetimeFigureOut">
              <a:rPr lang="de-DE" smtClean="0"/>
              <a:t>08.04.2020</a:t>
            </a:fld>
            <a:endParaRPr lang="de-DE"/>
          </a:p>
        </p:txBody>
      </p:sp>
      <p:sp>
        <p:nvSpPr>
          <p:cNvPr id="3" name="Fußzeilenplatzhalter 2">
            <a:extLst>
              <a:ext uri="{FF2B5EF4-FFF2-40B4-BE49-F238E27FC236}">
                <a16:creationId xmlns:a16="http://schemas.microsoft.com/office/drawing/2014/main" id="{F1C9DB59-5C92-4204-A132-28B5A543B7B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05717C69-E283-4FE3-9B37-B948D0238256}"/>
              </a:ext>
            </a:extLst>
          </p:cNvPr>
          <p:cNvSpPr>
            <a:spLocks noGrp="1"/>
          </p:cNvSpPr>
          <p:nvPr>
            <p:ph type="sldNum" sz="quarter" idx="12"/>
          </p:nvPr>
        </p:nvSpPr>
        <p:spPr/>
        <p:txBody>
          <a:bodyPr/>
          <a:lstStyle/>
          <a:p>
            <a:fld id="{1B6E55B7-F85F-4C01-972E-4FC2606E78CC}" type="slidenum">
              <a:rPr lang="de-DE" smtClean="0"/>
              <a:t>‹Nr.›</a:t>
            </a:fld>
            <a:endParaRPr lang="de-DE"/>
          </a:p>
        </p:txBody>
      </p:sp>
    </p:spTree>
    <p:extLst>
      <p:ext uri="{BB962C8B-B14F-4D97-AF65-F5344CB8AC3E}">
        <p14:creationId xmlns:p14="http://schemas.microsoft.com/office/powerpoint/2010/main" val="4009502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38652-9F47-4BDC-A9DA-15A6D7E509F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1A6D2BA-8BCC-4DC4-B59D-7C63706AE6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1213585-84CB-4C97-B3F4-F6CD379F85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1A29705-0EDA-477C-BF4C-E50F228EF5CE}"/>
              </a:ext>
            </a:extLst>
          </p:cNvPr>
          <p:cNvSpPr>
            <a:spLocks noGrp="1"/>
          </p:cNvSpPr>
          <p:nvPr>
            <p:ph type="dt" sz="half" idx="10"/>
          </p:nvPr>
        </p:nvSpPr>
        <p:spPr/>
        <p:txBody>
          <a:bodyPr/>
          <a:lstStyle/>
          <a:p>
            <a:fld id="{332E91AD-A566-409B-A76F-59E2F50CBAD4}" type="datetimeFigureOut">
              <a:rPr lang="de-DE" smtClean="0"/>
              <a:t>08.04.2020</a:t>
            </a:fld>
            <a:endParaRPr lang="de-DE"/>
          </a:p>
        </p:txBody>
      </p:sp>
      <p:sp>
        <p:nvSpPr>
          <p:cNvPr id="6" name="Fußzeilenplatzhalter 5">
            <a:extLst>
              <a:ext uri="{FF2B5EF4-FFF2-40B4-BE49-F238E27FC236}">
                <a16:creationId xmlns:a16="http://schemas.microsoft.com/office/drawing/2014/main" id="{BEFEDD99-1A86-4176-93E7-F31E05550DF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5D0A7FA-7185-4C8D-90FE-4079E90BB128}"/>
              </a:ext>
            </a:extLst>
          </p:cNvPr>
          <p:cNvSpPr>
            <a:spLocks noGrp="1"/>
          </p:cNvSpPr>
          <p:nvPr>
            <p:ph type="sldNum" sz="quarter" idx="12"/>
          </p:nvPr>
        </p:nvSpPr>
        <p:spPr/>
        <p:txBody>
          <a:bodyPr/>
          <a:lstStyle/>
          <a:p>
            <a:fld id="{1B6E55B7-F85F-4C01-972E-4FC2606E78CC}" type="slidenum">
              <a:rPr lang="de-DE" smtClean="0"/>
              <a:t>‹Nr.›</a:t>
            </a:fld>
            <a:endParaRPr lang="de-DE"/>
          </a:p>
        </p:txBody>
      </p:sp>
    </p:spTree>
    <p:extLst>
      <p:ext uri="{BB962C8B-B14F-4D97-AF65-F5344CB8AC3E}">
        <p14:creationId xmlns:p14="http://schemas.microsoft.com/office/powerpoint/2010/main" val="3709712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E298DC-30BA-4A07-8ABB-3DE067CE256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5D43954-4E95-4EF1-986F-974836361F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47C0222-3705-494A-AC7E-C1538D5F66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7F0139A-7F8D-4132-AD35-0D0BA4F598DA}"/>
              </a:ext>
            </a:extLst>
          </p:cNvPr>
          <p:cNvSpPr>
            <a:spLocks noGrp="1"/>
          </p:cNvSpPr>
          <p:nvPr>
            <p:ph type="dt" sz="half" idx="10"/>
          </p:nvPr>
        </p:nvSpPr>
        <p:spPr/>
        <p:txBody>
          <a:bodyPr/>
          <a:lstStyle/>
          <a:p>
            <a:fld id="{332E91AD-A566-409B-A76F-59E2F50CBAD4}" type="datetimeFigureOut">
              <a:rPr lang="de-DE" smtClean="0"/>
              <a:t>08.04.2020</a:t>
            </a:fld>
            <a:endParaRPr lang="de-DE"/>
          </a:p>
        </p:txBody>
      </p:sp>
      <p:sp>
        <p:nvSpPr>
          <p:cNvPr id="6" name="Fußzeilenplatzhalter 5">
            <a:extLst>
              <a:ext uri="{FF2B5EF4-FFF2-40B4-BE49-F238E27FC236}">
                <a16:creationId xmlns:a16="http://schemas.microsoft.com/office/drawing/2014/main" id="{7873CD16-82D6-4AC4-91EF-5E146F25722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F50380-FD23-4B69-8D6D-7A4B69AD192C}"/>
              </a:ext>
            </a:extLst>
          </p:cNvPr>
          <p:cNvSpPr>
            <a:spLocks noGrp="1"/>
          </p:cNvSpPr>
          <p:nvPr>
            <p:ph type="sldNum" sz="quarter" idx="12"/>
          </p:nvPr>
        </p:nvSpPr>
        <p:spPr/>
        <p:txBody>
          <a:bodyPr/>
          <a:lstStyle/>
          <a:p>
            <a:fld id="{1B6E55B7-F85F-4C01-972E-4FC2606E78CC}" type="slidenum">
              <a:rPr lang="de-DE" smtClean="0"/>
              <a:t>‹Nr.›</a:t>
            </a:fld>
            <a:endParaRPr lang="de-DE"/>
          </a:p>
        </p:txBody>
      </p:sp>
    </p:spTree>
    <p:extLst>
      <p:ext uri="{BB962C8B-B14F-4D97-AF65-F5344CB8AC3E}">
        <p14:creationId xmlns:p14="http://schemas.microsoft.com/office/powerpoint/2010/main" val="2631898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391741F-B441-4D2E-95CB-1C22B9723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0408378-AE58-444D-A2F3-B5D96B2E01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D2481E5-95D1-4058-B8BD-FF0E438ACF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E91AD-A566-409B-A76F-59E2F50CBAD4}" type="datetimeFigureOut">
              <a:rPr lang="de-DE" smtClean="0"/>
              <a:t>08.04.2020</a:t>
            </a:fld>
            <a:endParaRPr lang="de-DE"/>
          </a:p>
        </p:txBody>
      </p:sp>
      <p:sp>
        <p:nvSpPr>
          <p:cNvPr id="5" name="Fußzeilenplatzhalter 4">
            <a:extLst>
              <a:ext uri="{FF2B5EF4-FFF2-40B4-BE49-F238E27FC236}">
                <a16:creationId xmlns:a16="http://schemas.microsoft.com/office/drawing/2014/main" id="{8E7BA905-2824-4AC2-83C0-378F4D9112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4B04804-E0D7-42D1-948F-E3240E044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E55B7-F85F-4C01-972E-4FC2606E78CC}" type="slidenum">
              <a:rPr lang="de-DE" smtClean="0"/>
              <a:t>‹Nr.›</a:t>
            </a:fld>
            <a:endParaRPr lang="de-DE"/>
          </a:p>
        </p:txBody>
      </p:sp>
    </p:spTree>
    <p:extLst>
      <p:ext uri="{BB962C8B-B14F-4D97-AF65-F5344CB8AC3E}">
        <p14:creationId xmlns:p14="http://schemas.microsoft.com/office/powerpoint/2010/main" val="2988483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srf.ch/play/tv/sendung/meteo?id=77ea500a-3748-480a-83d6-015213b10024"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srf.ch/play/tv/tagesschau/video/tagesschau-vom-05-04-2020-spaetausgabe?id=8b3f7bf3-" TargetMode="External"/><Relationship Id="rId2" Type="http://schemas.openxmlformats.org/officeDocument/2006/relationships/hyperlink" Target="https://www.srf.ch/play/tv/tagesschau/video/tagesschau-vom-07-04-2020-mittagsausgabe?id=cab563b8-55d4-461c-9ccf-e5cf02b8e4d8"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bettybossi.ch/de/Magazin/Display/1065326/Apero-eine-beliebte-Schweizer-Tradition?setDevice=auto"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google.com/search?client=firefox-b-d&amp;q=Sukkur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6A279-D769-4A13-8BA5-624B1F9CAAD8}"/>
              </a:ext>
            </a:extLst>
          </p:cNvPr>
          <p:cNvSpPr>
            <a:spLocks noGrp="1"/>
          </p:cNvSpPr>
          <p:nvPr>
            <p:ph type="ctrTitle"/>
          </p:nvPr>
        </p:nvSpPr>
        <p:spPr>
          <a:xfrm>
            <a:off x="1240536" y="528003"/>
            <a:ext cx="9144000" cy="1730565"/>
          </a:xfrm>
        </p:spPr>
        <p:txBody>
          <a:bodyPr>
            <a:normAutofit/>
          </a:bodyPr>
          <a:lstStyle/>
          <a:p>
            <a:r>
              <a:rPr lang="de-DE" sz="3600" b="1" dirty="0"/>
              <a:t>Die deutschen Standardvarietäten</a:t>
            </a:r>
            <a:endParaRPr lang="de-DE" sz="3600" dirty="0"/>
          </a:p>
        </p:txBody>
      </p:sp>
      <p:sp>
        <p:nvSpPr>
          <p:cNvPr id="3" name="Untertitel 2">
            <a:extLst>
              <a:ext uri="{FF2B5EF4-FFF2-40B4-BE49-F238E27FC236}">
                <a16:creationId xmlns:a16="http://schemas.microsoft.com/office/drawing/2014/main" id="{0338D298-6AAF-4FC9-8FD6-89CDEE67D86D}"/>
              </a:ext>
            </a:extLst>
          </p:cNvPr>
          <p:cNvSpPr>
            <a:spLocks noGrp="1"/>
          </p:cNvSpPr>
          <p:nvPr>
            <p:ph type="subTitle" idx="1"/>
          </p:nvPr>
        </p:nvSpPr>
        <p:spPr>
          <a:xfrm>
            <a:off x="1487424" y="3089974"/>
            <a:ext cx="9512808" cy="1655762"/>
          </a:xfrm>
        </p:spPr>
        <p:txBody>
          <a:bodyPr/>
          <a:lstStyle/>
          <a:p>
            <a:r>
              <a:rPr lang="de-DE" b="1" cap="small" dirty="0"/>
              <a:t>Block II:</a:t>
            </a:r>
          </a:p>
          <a:p>
            <a:pPr lvl="0"/>
            <a:r>
              <a:rPr lang="de-DE" b="1" dirty="0"/>
              <a:t>Die Standardvarietäten in Deutschland, Österreich und der Schweiz</a:t>
            </a:r>
            <a:endParaRPr lang="de-DE" dirty="0"/>
          </a:p>
          <a:p>
            <a:endParaRPr lang="de-DE" b="1" dirty="0"/>
          </a:p>
          <a:p>
            <a:endParaRPr lang="de-DE" b="1" dirty="0"/>
          </a:p>
          <a:p>
            <a:endParaRPr lang="de-DE" b="1" dirty="0"/>
          </a:p>
          <a:p>
            <a:endParaRPr lang="de-DE" dirty="0"/>
          </a:p>
        </p:txBody>
      </p:sp>
      <p:sp>
        <p:nvSpPr>
          <p:cNvPr id="4" name="Textfeld 3">
            <a:extLst>
              <a:ext uri="{FF2B5EF4-FFF2-40B4-BE49-F238E27FC236}">
                <a16:creationId xmlns:a16="http://schemas.microsoft.com/office/drawing/2014/main" id="{C9847D07-2656-4F27-8438-AACB9A443B47}"/>
              </a:ext>
            </a:extLst>
          </p:cNvPr>
          <p:cNvSpPr txBox="1"/>
          <p:nvPr/>
        </p:nvSpPr>
        <p:spPr>
          <a:xfrm>
            <a:off x="1609344" y="5257800"/>
            <a:ext cx="3104824" cy="830997"/>
          </a:xfrm>
          <a:prstGeom prst="rect">
            <a:avLst/>
          </a:prstGeom>
          <a:noFill/>
        </p:spPr>
        <p:txBody>
          <a:bodyPr wrap="none" rtlCol="0">
            <a:spAutoFit/>
          </a:bodyPr>
          <a:lstStyle/>
          <a:p>
            <a:r>
              <a:rPr lang="de-DE" sz="1600" dirty="0"/>
              <a:t>Dr. Christine Pretzl</a:t>
            </a:r>
          </a:p>
          <a:p>
            <a:r>
              <a:rPr lang="de-DE" sz="1600" dirty="0"/>
              <a:t>Südböhmische Universität Budweis</a:t>
            </a:r>
          </a:p>
          <a:p>
            <a:r>
              <a:rPr lang="de-DE" sz="1600" dirty="0"/>
              <a:t>Sommersemester 2020</a:t>
            </a:r>
          </a:p>
        </p:txBody>
      </p:sp>
    </p:spTree>
    <p:extLst>
      <p:ext uri="{BB962C8B-B14F-4D97-AF65-F5344CB8AC3E}">
        <p14:creationId xmlns:p14="http://schemas.microsoft.com/office/powerpoint/2010/main" val="3344006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01D0D79-9F5F-4D19-9D35-4720E51E865F}"/>
              </a:ext>
            </a:extLst>
          </p:cNvPr>
          <p:cNvSpPr txBox="1"/>
          <p:nvPr/>
        </p:nvSpPr>
        <p:spPr>
          <a:xfrm flipH="1">
            <a:off x="922971" y="677418"/>
            <a:ext cx="10346057" cy="9725739"/>
          </a:xfrm>
          <a:prstGeom prst="rect">
            <a:avLst/>
          </a:prstGeom>
          <a:noFill/>
        </p:spPr>
        <p:txBody>
          <a:bodyPr wrap="square" rtlCol="0">
            <a:spAutoFit/>
          </a:bodyPr>
          <a:lstStyle/>
          <a:p>
            <a:r>
              <a:rPr lang="de-DE" sz="2000" b="1" cap="small" dirty="0"/>
              <a:t>Hörbeispiele</a:t>
            </a:r>
          </a:p>
          <a:p>
            <a:endParaRPr lang="de-DE" dirty="0"/>
          </a:p>
          <a:p>
            <a:endParaRPr lang="de-DE" dirty="0"/>
          </a:p>
          <a:p>
            <a:r>
              <a:rPr lang="de-DE" dirty="0"/>
              <a:t>WETTER – Schweiz</a:t>
            </a:r>
          </a:p>
          <a:p>
            <a:endParaRPr lang="de-DE" dirty="0"/>
          </a:p>
          <a:p>
            <a:r>
              <a:rPr lang="de-DE" dirty="0">
                <a:hlinkClick r:id="rId2"/>
              </a:rPr>
              <a:t>https://www.srf.ch/play/tv/sendung/meteo?id=77ea500a-3748-480a-83d6-015213b10024</a:t>
            </a:r>
          </a:p>
          <a:p>
            <a:endParaRPr lang="de-DE" dirty="0">
              <a:hlinkClick r:id="rId2"/>
            </a:endParaRPr>
          </a:p>
          <a:p>
            <a:r>
              <a:rPr lang="de-DE" dirty="0">
                <a:hlinkClick r:id="rId2"/>
              </a:rPr>
              <a:t>https://www.srf.ch/play/tv/meteo/video/abendausgabe?id=0ce365e5-4dd3-4af2-90bd-c19ccd3be81a</a:t>
            </a:r>
          </a:p>
          <a:p>
            <a:endParaRPr lang="de-DE" dirty="0"/>
          </a:p>
          <a:p>
            <a:endParaRPr lang="de-DE" dirty="0"/>
          </a:p>
          <a:p>
            <a:endParaRPr lang="de-DE" dirty="0"/>
          </a:p>
          <a:p>
            <a:r>
              <a:rPr lang="de-DE" sz="1200" u="sng" dirty="0"/>
              <a:t>Anmerkung</a:t>
            </a:r>
            <a:r>
              <a:rPr lang="de-DE" sz="1200" dirty="0"/>
              <a:t>:</a:t>
            </a:r>
          </a:p>
          <a:p>
            <a:endParaRPr lang="de-DE" sz="1200" dirty="0"/>
          </a:p>
          <a:p>
            <a:r>
              <a:rPr lang="de-DE" sz="1200" dirty="0"/>
              <a:t>Diese Wettervorhersagen sind eventuell nur einige Tage online. </a:t>
            </a:r>
          </a:p>
          <a:p>
            <a:r>
              <a:rPr lang="de-DE" sz="1200" dirty="0"/>
              <a:t>Sollten sie für Ihre Analyse nicht mehr zur Verfügung stehen, müssten Sie bitte selbstständig verschiedene Hörbeispiele</a:t>
            </a:r>
          </a:p>
          <a:p>
            <a:r>
              <a:rPr lang="de-DE" sz="1200" dirty="0"/>
              <a:t>zu Wettervorhersagen auswählen (meteo.tv).</a:t>
            </a:r>
          </a:p>
          <a:p>
            <a:endParaRPr lang="de-DE" sz="1200"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207702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6964863-3A6B-48D5-8E5E-2F4057DBD680}"/>
              </a:ext>
            </a:extLst>
          </p:cNvPr>
          <p:cNvSpPr/>
          <p:nvPr/>
        </p:nvSpPr>
        <p:spPr>
          <a:xfrm>
            <a:off x="1658112" y="4331131"/>
            <a:ext cx="6096000" cy="646331"/>
          </a:xfrm>
          <a:prstGeom prst="rect">
            <a:avLst/>
          </a:prstGeom>
        </p:spPr>
        <p:txBody>
          <a:bodyPr>
            <a:spAutoFit/>
          </a:bodyPr>
          <a:lstStyle/>
          <a:p>
            <a:pPr marL="285750" indent="-285750">
              <a:buFont typeface="Wingdings" panose="05000000000000000000" pitchFamily="2" charset="2"/>
              <a:buChar char="à"/>
            </a:pPr>
            <a:r>
              <a:rPr lang="de-DE" b="1" dirty="0">
                <a:solidFill>
                  <a:srgbClr val="00B050"/>
                </a:solidFill>
                <a:sym typeface="Wingdings" panose="05000000000000000000" pitchFamily="2" charset="2"/>
              </a:rPr>
              <a:t>FRAGE:</a:t>
            </a:r>
          </a:p>
          <a:p>
            <a:r>
              <a:rPr lang="de-DE" dirty="0">
                <a:sym typeface="Wingdings" panose="05000000000000000000" pitchFamily="2" charset="2"/>
              </a:rPr>
              <a:t>     Hören Sie Unterschiede zur Standardlautung?</a:t>
            </a:r>
            <a:endParaRPr lang="de-DE" dirty="0"/>
          </a:p>
        </p:txBody>
      </p:sp>
      <p:sp>
        <p:nvSpPr>
          <p:cNvPr id="3" name="Textfeld 2">
            <a:extLst>
              <a:ext uri="{FF2B5EF4-FFF2-40B4-BE49-F238E27FC236}">
                <a16:creationId xmlns:a16="http://schemas.microsoft.com/office/drawing/2014/main" id="{39C74CB9-DEBF-4871-9354-A405C8DB2876}"/>
              </a:ext>
            </a:extLst>
          </p:cNvPr>
          <p:cNvSpPr txBox="1"/>
          <p:nvPr/>
        </p:nvSpPr>
        <p:spPr>
          <a:xfrm>
            <a:off x="1490472" y="923544"/>
            <a:ext cx="7982712" cy="2400657"/>
          </a:xfrm>
          <a:prstGeom prst="rect">
            <a:avLst/>
          </a:prstGeom>
          <a:noFill/>
        </p:spPr>
        <p:txBody>
          <a:bodyPr wrap="square" rtlCol="0">
            <a:spAutoFit/>
          </a:bodyPr>
          <a:lstStyle/>
          <a:p>
            <a:r>
              <a:rPr lang="de-DE" dirty="0"/>
              <a:t>NACHRICHTEN – Schweiz</a:t>
            </a:r>
          </a:p>
          <a:p>
            <a:endParaRPr lang="de-DE" dirty="0"/>
          </a:p>
          <a:p>
            <a:endParaRPr lang="de-DE" dirty="0"/>
          </a:p>
          <a:p>
            <a:r>
              <a:rPr lang="de-DE" sz="1600" dirty="0">
                <a:hlinkClick r:id="rId2"/>
              </a:rPr>
              <a:t>https://www.srf.ch/play/tv/tagesschau/video/tagesschau-vom-07-04-2020-mittagsausgabe?id=cab563b8-55d4-461c-9ccf-e5cf02b8e4d8</a:t>
            </a:r>
            <a:endParaRPr lang="de-DE" sz="1600" dirty="0"/>
          </a:p>
          <a:p>
            <a:endParaRPr lang="de-DE" sz="1600" dirty="0"/>
          </a:p>
          <a:p>
            <a:r>
              <a:rPr lang="de-DE" sz="1600" dirty="0">
                <a:hlinkClick r:id="rId3"/>
              </a:rPr>
              <a:t>https://www.srf.ch/play/tv/tagesschau/video/tagesschau-vom-05-04-2020-spaetausgabe?id=8b3f7bf3-</a:t>
            </a:r>
            <a:endParaRPr lang="de-DE" sz="1600" dirty="0"/>
          </a:p>
          <a:p>
            <a:endParaRPr lang="de-DE" sz="1600" dirty="0"/>
          </a:p>
        </p:txBody>
      </p:sp>
    </p:spTree>
    <p:extLst>
      <p:ext uri="{BB962C8B-B14F-4D97-AF65-F5344CB8AC3E}">
        <p14:creationId xmlns:p14="http://schemas.microsoft.com/office/powerpoint/2010/main" val="4086785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FA595DB-53D3-4BE5-B6F3-FD7821C290EA}"/>
              </a:ext>
            </a:extLst>
          </p:cNvPr>
          <p:cNvSpPr txBox="1"/>
          <p:nvPr/>
        </p:nvSpPr>
        <p:spPr>
          <a:xfrm flipH="1">
            <a:off x="1036316" y="787400"/>
            <a:ext cx="9945627" cy="5078313"/>
          </a:xfrm>
          <a:prstGeom prst="rect">
            <a:avLst/>
          </a:prstGeom>
          <a:noFill/>
        </p:spPr>
        <p:txBody>
          <a:bodyPr wrap="square" rtlCol="0">
            <a:spAutoFit/>
          </a:bodyPr>
          <a:lstStyle/>
          <a:p>
            <a:r>
              <a:rPr lang="de-DE" b="1" dirty="0"/>
              <a:t>c) Besondere Wortschatzbereiche des Schweizerdeutschen</a:t>
            </a:r>
          </a:p>
          <a:p>
            <a:r>
              <a:rPr lang="de-DE" b="1" dirty="0"/>
              <a:t>	</a:t>
            </a:r>
          </a:p>
          <a:p>
            <a:endParaRPr lang="de-DE" b="1" dirty="0"/>
          </a:p>
          <a:p>
            <a:endParaRPr lang="de-DE" dirty="0"/>
          </a:p>
          <a:p>
            <a:pPr marL="285750" indent="-285750">
              <a:buFont typeface="Wingdings" panose="05000000000000000000" pitchFamily="2" charset="2"/>
              <a:buChar char="à"/>
            </a:pPr>
            <a:r>
              <a:rPr lang="de-DE" sz="1600" dirty="0">
                <a:sym typeface="Wingdings" panose="05000000000000000000" pitchFamily="2" charset="2"/>
              </a:rPr>
              <a:t>Haus und Haushalt</a:t>
            </a:r>
          </a:p>
          <a:p>
            <a:pPr marL="285750" indent="-285750">
              <a:buFont typeface="Wingdings" panose="05000000000000000000" pitchFamily="2" charset="2"/>
              <a:buChar char="à"/>
            </a:pPr>
            <a:endParaRPr lang="de-DE" sz="1600" dirty="0">
              <a:sym typeface="Wingdings" panose="05000000000000000000" pitchFamily="2" charset="2"/>
            </a:endParaRPr>
          </a:p>
          <a:p>
            <a:r>
              <a:rPr lang="de-DE" sz="1600" dirty="0">
                <a:sym typeface="Wingdings" panose="05000000000000000000" pitchFamily="2" charset="2"/>
              </a:rPr>
              <a:t>	</a:t>
            </a:r>
            <a:r>
              <a:rPr lang="de-DE" sz="1400" i="1" dirty="0">
                <a:sym typeface="Wingdings" panose="05000000000000000000" pitchFamily="2" charset="2"/>
              </a:rPr>
              <a:t>Abwaschmaschine, auswallen, Bettflasche, Schwingbesen, zügeln</a:t>
            </a:r>
          </a:p>
          <a:p>
            <a:endParaRPr lang="de-DE" sz="1600" dirty="0">
              <a:sym typeface="Wingdings" panose="05000000000000000000" pitchFamily="2" charset="2"/>
            </a:endParaRPr>
          </a:p>
          <a:p>
            <a:endParaRPr lang="de-DE" sz="1600" dirty="0">
              <a:sym typeface="Wingdings" panose="05000000000000000000" pitchFamily="2" charset="2"/>
            </a:endParaRPr>
          </a:p>
          <a:p>
            <a:pPr marL="285750" indent="-285750">
              <a:buFont typeface="Wingdings" panose="05000000000000000000" pitchFamily="2" charset="2"/>
              <a:buChar char="à"/>
            </a:pPr>
            <a:r>
              <a:rPr lang="de-DE" sz="1600" dirty="0">
                <a:sym typeface="Wingdings" panose="05000000000000000000" pitchFamily="2" charset="2"/>
              </a:rPr>
              <a:t>Esswaren</a:t>
            </a:r>
          </a:p>
          <a:p>
            <a:pPr marL="285750" indent="-285750">
              <a:buFont typeface="Wingdings" panose="05000000000000000000" pitchFamily="2" charset="2"/>
              <a:buChar char="à"/>
            </a:pPr>
            <a:endParaRPr lang="de-DE" sz="1600" dirty="0">
              <a:sym typeface="Wingdings" panose="05000000000000000000" pitchFamily="2" charset="2"/>
            </a:endParaRPr>
          </a:p>
          <a:p>
            <a:r>
              <a:rPr lang="de-DE" sz="1600" dirty="0">
                <a:sym typeface="Wingdings" panose="05000000000000000000" pitchFamily="2" charset="2"/>
              </a:rPr>
              <a:t>	</a:t>
            </a:r>
            <a:r>
              <a:rPr lang="de-DE" sz="1400" i="1" dirty="0">
                <a:sym typeface="Wingdings" panose="05000000000000000000" pitchFamily="2" charset="2"/>
              </a:rPr>
              <a:t>Älplermagronen, Birchermüesli, Flädli, Gschwellti, Hörnli, Kartoffelstock, Nussgipfel, Rösti, Rüebli, Wähe</a:t>
            </a:r>
          </a:p>
          <a:p>
            <a:endParaRPr lang="de-DE" sz="1400" i="1" dirty="0">
              <a:sym typeface="Wingdings" panose="05000000000000000000" pitchFamily="2" charset="2"/>
            </a:endParaRPr>
          </a:p>
          <a:p>
            <a:endParaRPr lang="de-DE" sz="1400" i="1" dirty="0">
              <a:sym typeface="Wingdings" panose="05000000000000000000" pitchFamily="2" charset="2"/>
            </a:endParaRPr>
          </a:p>
          <a:p>
            <a:pPr marL="285750" indent="-285750">
              <a:buFont typeface="Wingdings" panose="05000000000000000000" pitchFamily="2" charset="2"/>
              <a:buChar char="à"/>
            </a:pPr>
            <a:r>
              <a:rPr lang="de-DE" sz="1600" dirty="0">
                <a:sym typeface="Wingdings" panose="05000000000000000000" pitchFamily="2" charset="2"/>
              </a:rPr>
              <a:t>Recht</a:t>
            </a:r>
          </a:p>
          <a:p>
            <a:pPr marL="285750" indent="-285750">
              <a:buFont typeface="Wingdings" panose="05000000000000000000" pitchFamily="2" charset="2"/>
              <a:buChar char="à"/>
            </a:pPr>
            <a:endParaRPr lang="de-DE" sz="1600" dirty="0">
              <a:sym typeface="Wingdings" panose="05000000000000000000" pitchFamily="2" charset="2"/>
            </a:endParaRPr>
          </a:p>
          <a:p>
            <a:r>
              <a:rPr lang="de-DE" sz="1600" dirty="0">
                <a:sym typeface="Wingdings" panose="05000000000000000000" pitchFamily="2" charset="2"/>
              </a:rPr>
              <a:t>	</a:t>
            </a:r>
            <a:r>
              <a:rPr lang="de-DE" sz="1400" i="1" dirty="0">
                <a:sym typeface="Wingdings" panose="05000000000000000000" pitchFamily="2" charset="2"/>
              </a:rPr>
              <a:t>Ausschaffungshaft, Eintretensdebatte, Fähigkeitsausweis, Heimatschein, Kollektivunterschrift, Schuldenruf</a:t>
            </a:r>
          </a:p>
          <a:p>
            <a:endParaRPr lang="de-DE" sz="1600" dirty="0">
              <a:sym typeface="Wingdings" panose="05000000000000000000" pitchFamily="2" charset="2"/>
            </a:endParaRPr>
          </a:p>
          <a:p>
            <a:r>
              <a:rPr lang="de-DE" sz="1600" dirty="0">
                <a:sym typeface="Wingdings" panose="05000000000000000000" pitchFamily="2" charset="2"/>
              </a:rPr>
              <a:t>	</a:t>
            </a:r>
          </a:p>
          <a:p>
            <a:pPr marL="285750" indent="-285750">
              <a:buFont typeface="Wingdings" panose="05000000000000000000" pitchFamily="2" charset="2"/>
              <a:buChar char="à"/>
            </a:pPr>
            <a:endParaRPr lang="de-DE" sz="1600" dirty="0"/>
          </a:p>
        </p:txBody>
      </p:sp>
    </p:spTree>
    <p:extLst>
      <p:ext uri="{BB962C8B-B14F-4D97-AF65-F5344CB8AC3E}">
        <p14:creationId xmlns:p14="http://schemas.microsoft.com/office/powerpoint/2010/main" val="4098885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3A3BB21-18FA-4F62-BECA-DB1A2C788A78}"/>
              </a:ext>
            </a:extLst>
          </p:cNvPr>
          <p:cNvSpPr txBox="1"/>
          <p:nvPr/>
        </p:nvSpPr>
        <p:spPr>
          <a:xfrm>
            <a:off x="886968" y="640080"/>
            <a:ext cx="8611909" cy="5109091"/>
          </a:xfrm>
          <a:prstGeom prst="rect">
            <a:avLst/>
          </a:prstGeom>
          <a:noFill/>
        </p:spPr>
        <p:txBody>
          <a:bodyPr wrap="none" rtlCol="0">
            <a:spAutoFit/>
          </a:bodyPr>
          <a:lstStyle/>
          <a:p>
            <a:r>
              <a:rPr lang="de-DE" sz="1400" dirty="0">
                <a:sym typeface="Wingdings" panose="05000000000000000000" pitchFamily="2" charset="2"/>
              </a:rPr>
              <a:t>Hauptquelle für das Folgende:</a:t>
            </a:r>
          </a:p>
          <a:p>
            <a:r>
              <a:rPr lang="de-DE" sz="1400" dirty="0"/>
              <a:t>Bickel, Hans/Landolt, Christoph: Schweizerhochdeutsch. Berlin. Dudenverlag 2018</a:t>
            </a:r>
          </a:p>
          <a:p>
            <a:endParaRPr lang="de-DE" b="1" dirty="0"/>
          </a:p>
          <a:p>
            <a:endParaRPr lang="de-DE" dirty="0">
              <a:sym typeface="Wingdings" panose="05000000000000000000" pitchFamily="2" charset="2"/>
            </a:endParaRPr>
          </a:p>
          <a:p>
            <a:endParaRPr lang="de-DE" b="1" dirty="0"/>
          </a:p>
          <a:p>
            <a:r>
              <a:rPr lang="de-DE" b="1" dirty="0"/>
              <a:t>d) Einflüsse aus anderen Sprachen</a:t>
            </a:r>
          </a:p>
          <a:p>
            <a:endParaRPr lang="de-DE" b="1" dirty="0"/>
          </a:p>
          <a:p>
            <a:endParaRPr lang="de-DE" b="1" dirty="0"/>
          </a:p>
          <a:p>
            <a:pPr marL="285750" indent="-285750">
              <a:buFont typeface="Wingdings" panose="05000000000000000000" pitchFamily="2" charset="2"/>
              <a:buChar char="à"/>
            </a:pPr>
            <a:r>
              <a:rPr lang="de-DE" sz="1600" b="1" dirty="0">
                <a:sym typeface="Wingdings" panose="05000000000000000000" pitchFamily="2" charset="2"/>
              </a:rPr>
              <a:t>Französisch:</a:t>
            </a:r>
          </a:p>
          <a:p>
            <a:r>
              <a:rPr lang="de-DE" sz="1600" b="1" dirty="0">
                <a:sym typeface="Wingdings" panose="05000000000000000000" pitchFamily="2" charset="2"/>
              </a:rPr>
              <a:t>	</a:t>
            </a:r>
          </a:p>
          <a:p>
            <a:r>
              <a:rPr lang="de-DE" sz="1600" b="1" dirty="0">
                <a:sym typeface="Wingdings" panose="05000000000000000000" pitchFamily="2" charset="2"/>
              </a:rPr>
              <a:t>      </a:t>
            </a:r>
            <a:r>
              <a:rPr lang="de-DE" sz="1400" dirty="0">
                <a:sym typeface="Wingdings" panose="05000000000000000000" pitchFamily="2" charset="2"/>
              </a:rPr>
              <a:t>Im Gegensatz zu Deutschland wurden in der Schweiz nicht so umfassend franz. Lehnwörter und Fremdwörter </a:t>
            </a:r>
          </a:p>
          <a:p>
            <a:r>
              <a:rPr lang="de-DE" sz="1400" dirty="0">
                <a:sym typeface="Wingdings" panose="05000000000000000000" pitchFamily="2" charset="2"/>
              </a:rPr>
              <a:t>       im Lauf des 19. und 20. Jahrhunderts eingedeutscht.</a:t>
            </a:r>
          </a:p>
          <a:p>
            <a:r>
              <a:rPr lang="de-DE" sz="1400" dirty="0">
                <a:sym typeface="Wingdings" panose="05000000000000000000" pitchFamily="2" charset="2"/>
              </a:rPr>
              <a:t>	</a:t>
            </a:r>
            <a:r>
              <a:rPr lang="de-DE" sz="1200" dirty="0">
                <a:sym typeface="Wingdings" panose="05000000000000000000" pitchFamily="2" charset="2"/>
              </a:rPr>
              <a:t>[Viele der im Schweizer Hochdeutschen üblichen Wörter franz. Herkunft waren auch in Deutschland gebräuchlich,</a:t>
            </a:r>
          </a:p>
          <a:p>
            <a:r>
              <a:rPr lang="de-DE" sz="1200" dirty="0">
                <a:sym typeface="Wingdings" panose="05000000000000000000" pitchFamily="2" charset="2"/>
              </a:rPr>
              <a:t>	gelten dort heute als veraltet oder ausgestorben.]</a:t>
            </a:r>
          </a:p>
          <a:p>
            <a:r>
              <a:rPr lang="de-DE" sz="1200" dirty="0">
                <a:sym typeface="Wingdings" panose="05000000000000000000" pitchFamily="2" charset="2"/>
              </a:rPr>
              <a:t>	</a:t>
            </a:r>
          </a:p>
          <a:p>
            <a:r>
              <a:rPr lang="de-DE" sz="1400" dirty="0">
                <a:sym typeface="Wingdings" panose="05000000000000000000" pitchFamily="2" charset="2"/>
              </a:rPr>
              <a:t>      Gängige franz. Lehnwörter im Schweizerhochdeutschen:</a:t>
            </a:r>
          </a:p>
          <a:p>
            <a:endParaRPr lang="de-DE" sz="1400" dirty="0">
              <a:sym typeface="Wingdings" panose="05000000000000000000" pitchFamily="2" charset="2"/>
            </a:endParaRPr>
          </a:p>
          <a:p>
            <a:r>
              <a:rPr lang="de-DE" sz="1200" dirty="0">
                <a:sym typeface="Wingdings" panose="05000000000000000000" pitchFamily="2" charset="2"/>
              </a:rPr>
              <a:t>	</a:t>
            </a:r>
            <a:r>
              <a:rPr lang="de-DE" sz="1400" b="1" i="1" dirty="0">
                <a:solidFill>
                  <a:srgbClr val="7030A0"/>
                </a:solidFill>
                <a:sym typeface="Wingdings" panose="05000000000000000000" pitchFamily="2" charset="2"/>
              </a:rPr>
              <a:t>Apéro</a:t>
            </a:r>
            <a:r>
              <a:rPr lang="de-DE" sz="1400" i="1" dirty="0">
                <a:sym typeface="Wingdings" panose="05000000000000000000" pitchFamily="2" charset="2"/>
              </a:rPr>
              <a:t>, Billett, Caquelon. Coiffeur, Fondue, Kondukteur, Lavabo, merci, Meringue, Necessaire, Pneu, Velo</a:t>
            </a:r>
          </a:p>
          <a:p>
            <a:endParaRPr lang="de-DE" sz="1200" i="1" dirty="0">
              <a:sym typeface="Wingdings" panose="05000000000000000000" pitchFamily="2" charset="2"/>
            </a:endParaRPr>
          </a:p>
          <a:p>
            <a:endParaRPr lang="de-DE" b="1" dirty="0"/>
          </a:p>
          <a:p>
            <a:endParaRPr lang="de-DE" b="1" dirty="0"/>
          </a:p>
        </p:txBody>
      </p:sp>
    </p:spTree>
    <p:extLst>
      <p:ext uri="{BB962C8B-B14F-4D97-AF65-F5344CB8AC3E}">
        <p14:creationId xmlns:p14="http://schemas.microsoft.com/office/powerpoint/2010/main" val="4006857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DF3B222-BA6B-4C11-8801-4A942C51750F}"/>
              </a:ext>
            </a:extLst>
          </p:cNvPr>
          <p:cNvSpPr/>
          <p:nvPr/>
        </p:nvSpPr>
        <p:spPr>
          <a:xfrm>
            <a:off x="816864" y="765613"/>
            <a:ext cx="9396984" cy="4185761"/>
          </a:xfrm>
          <a:prstGeom prst="rect">
            <a:avLst/>
          </a:prstGeom>
        </p:spPr>
        <p:txBody>
          <a:bodyPr wrap="square">
            <a:spAutoFit/>
          </a:bodyPr>
          <a:lstStyle/>
          <a:p>
            <a:r>
              <a:rPr lang="de-DE" sz="1400" b="1" dirty="0">
                <a:hlinkClick r:id="rId2"/>
              </a:rPr>
              <a:t>https://www.bettybossi.ch/de/Magazin/Display/1065326/Apero-eine-beliebte-Schweizer-Tradition?setDevice=auto</a:t>
            </a:r>
            <a:endParaRPr lang="de-DE" sz="1400" b="1" dirty="0"/>
          </a:p>
          <a:p>
            <a:endParaRPr lang="de-DE" sz="1400" b="1" dirty="0"/>
          </a:p>
          <a:p>
            <a:endParaRPr lang="de-DE" sz="1400" b="1" dirty="0"/>
          </a:p>
          <a:p>
            <a:r>
              <a:rPr lang="de-DE" sz="1400" b="1" dirty="0"/>
              <a:t>Zu jedem Anlass ein Apéro </a:t>
            </a:r>
          </a:p>
          <a:p>
            <a:r>
              <a:rPr lang="de-DE" sz="1400" dirty="0"/>
              <a:t>Der Apéro gehört zu den gesellschaftlichen Traditionen der Schweiz und ist fester Bestandteil der Schweizer Alltagskultur. Was in Spanien die Tapas sind in der Schweiz die Apéro-Häppchen. Die Speisen beim Apéro zählen allerdings weder als Vorspeise noch als Hauptgericht, es ist eine Art Zwischenleitung, um die Zeit vor dem eigentlichen Essen zu überbrücken, oder einfach als hübscher Zeitvertreib.</a:t>
            </a:r>
          </a:p>
          <a:p>
            <a:r>
              <a:rPr lang="de-DE" sz="1400" b="1" dirty="0"/>
              <a:t>Ein Apéro ist keine vollwertige Mahlzeit</a:t>
            </a:r>
            <a:br>
              <a:rPr lang="de-DE" sz="1400" dirty="0"/>
            </a:br>
            <a:r>
              <a:rPr lang="de-DE" sz="1400" dirty="0"/>
              <a:t>Meist wird aus einem bestimmen Anlass zum Apéro geladen: zum Geburtstag, zu Weihnachten, zu Familienfeiern, zum Arbeitseinstand oder zur Pensionierung, zur bestandenen Prüfung oder zur eigenen Hochzeit. Es gibt fast kein Anlass, der nicht Grund genug wäre, um mit einem Apéro gefeiert zu werden! Der Apéro kann als Eröffnung einer Mahlzeit gelten. Ebenso oft wird er aber auch genutzt, um einen Anlass im legeren Rahmen ausklingen zu lassen.</a:t>
            </a:r>
          </a:p>
          <a:p>
            <a:r>
              <a:rPr lang="de-DE" sz="1400" b="1" dirty="0"/>
              <a:t>Apéro-Häppchen</a:t>
            </a:r>
            <a:br>
              <a:rPr lang="de-DE" sz="1400" dirty="0"/>
            </a:br>
            <a:r>
              <a:rPr lang="de-DE" sz="1400" dirty="0"/>
              <a:t>Zum Apéro werden kleine Häppchen, sogenannter Fingerfood, gereicht. Dazu gibt es jeweils eine Auswahl an verschiedenen Getränken. Diese variieren, genau wie die Auswahl der Speisen, je nach Anlass. Es muss zwischen dem normalen Apéro und dem Apéro </a:t>
            </a:r>
            <a:r>
              <a:rPr lang="de-DE" sz="1400" dirty="0" err="1"/>
              <a:t>riche</a:t>
            </a:r>
            <a:r>
              <a:rPr lang="de-DE" sz="1400" dirty="0"/>
              <a:t> unterschieden werden, der mit einer kompletten Hauptmahlzeit gleichgesetzt werden kann. Klassische Apéro-Häppchen sind Chips, Nüsschen, Oliven, Käse und Fleisch, aber auch Gebäck wie </a:t>
            </a:r>
            <a:r>
              <a:rPr lang="de-DE" sz="1400" dirty="0" err="1"/>
              <a:t>Schinkengipfeli</a:t>
            </a:r>
            <a:r>
              <a:rPr lang="de-DE" sz="1400" dirty="0"/>
              <a:t> oder </a:t>
            </a:r>
            <a:r>
              <a:rPr lang="de-DE" sz="1400" dirty="0" err="1"/>
              <a:t>Flûtes</a:t>
            </a:r>
            <a:r>
              <a:rPr lang="de-DE" sz="1400" dirty="0"/>
              <a:t>. Bei einem Apéro </a:t>
            </a:r>
            <a:r>
              <a:rPr lang="de-DE" sz="1400" dirty="0" err="1"/>
              <a:t>riche</a:t>
            </a:r>
            <a:r>
              <a:rPr lang="de-DE" sz="1400" dirty="0"/>
              <a:t> werden oft auch belegte Brötchen und manchmal auch kleine Schälchen mit Suppe oder Salat angeboten.</a:t>
            </a:r>
          </a:p>
        </p:txBody>
      </p:sp>
    </p:spTree>
    <p:extLst>
      <p:ext uri="{BB962C8B-B14F-4D97-AF65-F5344CB8AC3E}">
        <p14:creationId xmlns:p14="http://schemas.microsoft.com/office/powerpoint/2010/main" val="2147144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4CC98EA-8A3B-4DCE-BEB6-948B661BFB6E}"/>
              </a:ext>
            </a:extLst>
          </p:cNvPr>
          <p:cNvSpPr/>
          <p:nvPr/>
        </p:nvSpPr>
        <p:spPr>
          <a:xfrm>
            <a:off x="943976" y="574286"/>
            <a:ext cx="8911350" cy="2800767"/>
          </a:xfrm>
          <a:prstGeom prst="rect">
            <a:avLst/>
          </a:prstGeom>
        </p:spPr>
        <p:txBody>
          <a:bodyPr wrap="none">
            <a:spAutoFit/>
          </a:bodyPr>
          <a:lstStyle/>
          <a:p>
            <a:pPr marL="285750" indent="-285750">
              <a:buFont typeface="Wingdings" panose="05000000000000000000" pitchFamily="2" charset="2"/>
              <a:buChar char="à"/>
            </a:pPr>
            <a:r>
              <a:rPr lang="de-DE" sz="1600" b="1" dirty="0">
                <a:sym typeface="Wingdings" panose="05000000000000000000" pitchFamily="2" charset="2"/>
              </a:rPr>
              <a:t>Italienisch:</a:t>
            </a:r>
          </a:p>
          <a:p>
            <a:pPr marL="285750" indent="-285750">
              <a:buFont typeface="Wingdings" panose="05000000000000000000" pitchFamily="2" charset="2"/>
              <a:buChar char="à"/>
            </a:pPr>
            <a:endParaRPr lang="de-DE" sz="1600" b="1" dirty="0">
              <a:sym typeface="Wingdings" panose="05000000000000000000" pitchFamily="2" charset="2"/>
            </a:endParaRPr>
          </a:p>
          <a:p>
            <a:r>
              <a:rPr lang="de-DE" sz="1400" dirty="0">
                <a:sym typeface="Wingdings" panose="05000000000000000000" pitchFamily="2" charset="2"/>
              </a:rPr>
              <a:t>        Nur wenig spezifisch schweizerische Entlehnungen aus dem Italienischen, die auch in der Schriftsprache gängig sind</a:t>
            </a:r>
          </a:p>
          <a:p>
            <a:r>
              <a:rPr lang="de-DE" sz="1200" dirty="0">
                <a:sym typeface="Wingdings" panose="05000000000000000000" pitchFamily="2" charset="2"/>
              </a:rPr>
              <a:t>        [obwohl Italienisch eine Landessprache ist und viele italienische Immigranten in der deutschen Schweiz leben]</a:t>
            </a:r>
            <a:r>
              <a:rPr lang="de-DE" sz="1400" dirty="0">
                <a:sym typeface="Wingdings" panose="05000000000000000000" pitchFamily="2" charset="2"/>
              </a:rPr>
              <a:t>:</a:t>
            </a:r>
          </a:p>
          <a:p>
            <a:endParaRPr lang="de-DE" sz="1400" dirty="0">
              <a:sym typeface="Wingdings" panose="05000000000000000000" pitchFamily="2" charset="2"/>
            </a:endParaRPr>
          </a:p>
          <a:p>
            <a:r>
              <a:rPr lang="de-DE" sz="1400" dirty="0">
                <a:sym typeface="Wingdings" panose="05000000000000000000" pitchFamily="2" charset="2"/>
              </a:rPr>
              <a:t>	</a:t>
            </a:r>
            <a:r>
              <a:rPr lang="de-DE" sz="1400" b="1" i="1" dirty="0">
                <a:solidFill>
                  <a:srgbClr val="7030A0"/>
                </a:solidFill>
                <a:sym typeface="Wingdings" panose="05000000000000000000" pitchFamily="2" charset="2"/>
              </a:rPr>
              <a:t>Pelati</a:t>
            </a:r>
            <a:r>
              <a:rPr lang="de-DE" sz="1400" i="1" dirty="0">
                <a:sym typeface="Wingdings" panose="05000000000000000000" pitchFamily="2" charset="2"/>
              </a:rPr>
              <a:t>, Peperoncino, Peperoni, Zucchetti, Karette </a:t>
            </a:r>
            <a:r>
              <a:rPr lang="de-DE" sz="1200" dirty="0">
                <a:sym typeface="Wingdings" panose="05000000000000000000" pitchFamily="2" charset="2"/>
              </a:rPr>
              <a:t>[Schubkarre], </a:t>
            </a:r>
          </a:p>
          <a:p>
            <a:r>
              <a:rPr lang="de-DE" sz="1200" dirty="0">
                <a:sym typeface="Wingdings" panose="05000000000000000000" pitchFamily="2" charset="2"/>
              </a:rPr>
              <a:t>	</a:t>
            </a:r>
            <a:r>
              <a:rPr lang="de-DE" sz="1400" i="1" dirty="0">
                <a:sym typeface="Wingdings" panose="05000000000000000000" pitchFamily="2" charset="2"/>
              </a:rPr>
              <a:t>Grotto</a:t>
            </a:r>
            <a:r>
              <a:rPr lang="de-DE" sz="1400" dirty="0">
                <a:sym typeface="Wingdings" panose="05000000000000000000" pitchFamily="2" charset="2"/>
              </a:rPr>
              <a:t> </a:t>
            </a:r>
            <a:r>
              <a:rPr lang="de-DE" sz="1200" dirty="0">
                <a:sym typeface="Wingdings" panose="05000000000000000000" pitchFamily="2" charset="2"/>
              </a:rPr>
              <a:t>[</a:t>
            </a:r>
            <a:r>
              <a:rPr lang="de-DE" sz="1200" dirty="0"/>
              <a:t>rustikales Lokal mit überwiegend im Freien stattfindenden Restaurationsbetrieb und mit regionaler Küche], </a:t>
            </a:r>
          </a:p>
          <a:p>
            <a:r>
              <a:rPr lang="de-DE" sz="1200" dirty="0"/>
              <a:t>	</a:t>
            </a:r>
            <a:r>
              <a:rPr lang="de-DE" sz="1400" b="1" i="1" dirty="0" err="1">
                <a:solidFill>
                  <a:srgbClr val="7030A0"/>
                </a:solidFill>
              </a:rPr>
              <a:t>Zoccoli</a:t>
            </a:r>
            <a:endParaRPr lang="de-DE" sz="1400" b="1" i="1" dirty="0">
              <a:solidFill>
                <a:srgbClr val="7030A0"/>
              </a:solidFill>
            </a:endParaRPr>
          </a:p>
          <a:p>
            <a:endParaRPr lang="de-DE" sz="1400" dirty="0">
              <a:sym typeface="Wingdings" panose="05000000000000000000" pitchFamily="2" charset="2"/>
            </a:endParaRPr>
          </a:p>
          <a:p>
            <a:endParaRPr lang="de-DE" sz="1400" dirty="0">
              <a:sym typeface="Wingdings" panose="05000000000000000000" pitchFamily="2" charset="2"/>
            </a:endParaRPr>
          </a:p>
          <a:p>
            <a:endParaRPr lang="de-DE" sz="1400" dirty="0">
              <a:sym typeface="Wingdings" panose="05000000000000000000" pitchFamily="2" charset="2"/>
            </a:endParaRPr>
          </a:p>
          <a:p>
            <a:pPr marL="285750" indent="-285750">
              <a:buFont typeface="Wingdings" panose="05000000000000000000" pitchFamily="2" charset="2"/>
              <a:buChar char="à"/>
            </a:pPr>
            <a:endParaRPr lang="de-DE" b="1" dirty="0"/>
          </a:p>
        </p:txBody>
      </p:sp>
      <p:sp>
        <p:nvSpPr>
          <p:cNvPr id="3" name="Rechteck 2">
            <a:extLst>
              <a:ext uri="{FF2B5EF4-FFF2-40B4-BE49-F238E27FC236}">
                <a16:creationId xmlns:a16="http://schemas.microsoft.com/office/drawing/2014/main" id="{0E9EFCF9-1BA3-44EE-9EAF-04F1445D195E}"/>
              </a:ext>
            </a:extLst>
          </p:cNvPr>
          <p:cNvSpPr/>
          <p:nvPr/>
        </p:nvSpPr>
        <p:spPr>
          <a:xfrm>
            <a:off x="566407" y="2899506"/>
            <a:ext cx="10589941" cy="2492990"/>
          </a:xfrm>
          <a:prstGeom prst="rect">
            <a:avLst/>
          </a:prstGeom>
          <a:ln>
            <a:solidFill>
              <a:srgbClr val="002060"/>
            </a:solidFill>
          </a:ln>
        </p:spPr>
        <p:txBody>
          <a:bodyPr wrap="square">
            <a:spAutoFit/>
          </a:bodyPr>
          <a:lstStyle/>
          <a:p>
            <a:r>
              <a:rPr lang="de-DE" sz="1200" dirty="0"/>
              <a:t>Hallo ihr Lieben, </a:t>
            </a:r>
            <a:br>
              <a:rPr lang="de-DE" sz="1200" dirty="0"/>
            </a:br>
            <a:r>
              <a:rPr lang="de-DE" sz="1200" dirty="0"/>
              <a:t>hab beim Stöbern der Pizzarezepte immer wieder die Zutat "Pelati" entdeckt. Ist das das gleiche wie passierte Tomaten oder Pizzatomaten?? </a:t>
            </a:r>
          </a:p>
          <a:p>
            <a:r>
              <a:rPr lang="de-DE" sz="1200" dirty="0"/>
              <a:t>Wo bekommt man "Pelati"?? </a:t>
            </a:r>
            <a:br>
              <a:rPr lang="de-DE" sz="1200" dirty="0"/>
            </a:br>
            <a:r>
              <a:rPr lang="de-DE" sz="1200" dirty="0"/>
              <a:t>Würde mich sehr freuen, wenn mir jemand weiter helfen kann, da ich ein großer Pizza-Fan bin. </a:t>
            </a:r>
            <a:br>
              <a:rPr lang="de-DE" sz="1200" dirty="0"/>
            </a:br>
            <a:r>
              <a:rPr lang="de-DE" sz="1200" dirty="0"/>
              <a:t>Vielen Dank! </a:t>
            </a:r>
          </a:p>
          <a:p>
            <a:endParaRPr lang="de-DE" sz="1200" dirty="0"/>
          </a:p>
          <a:p>
            <a:r>
              <a:rPr lang="de-DE" sz="1200" dirty="0"/>
              <a:t>Hallo </a:t>
            </a:r>
            <a:r>
              <a:rPr lang="de-DE" sz="1200" dirty="0" err="1"/>
              <a:t>Pinki</a:t>
            </a:r>
            <a:r>
              <a:rPr lang="de-DE" sz="1200" dirty="0"/>
              <a:t>, </a:t>
            </a:r>
            <a:br>
              <a:rPr lang="de-DE" sz="1200" dirty="0"/>
            </a:br>
            <a:r>
              <a:rPr lang="de-DE" sz="1200" dirty="0"/>
              <a:t>Pelati sind einfach ganze geschälte Tomaten in der Dose. </a:t>
            </a:r>
            <a:br>
              <a:rPr lang="de-DE" sz="1200" dirty="0"/>
            </a:br>
            <a:r>
              <a:rPr lang="de-DE" sz="1200" dirty="0"/>
              <a:t>Passierte Tomaten heißen "</a:t>
            </a:r>
            <a:r>
              <a:rPr lang="de-DE" sz="1200" dirty="0" err="1"/>
              <a:t>passata</a:t>
            </a:r>
            <a:r>
              <a:rPr lang="de-DE" sz="1200" dirty="0"/>
              <a:t>". </a:t>
            </a:r>
            <a:br>
              <a:rPr lang="de-DE" sz="1200" dirty="0"/>
            </a:br>
            <a:r>
              <a:rPr lang="de-DE" sz="1200" dirty="0"/>
              <a:t>Viele Grüße von </a:t>
            </a:r>
            <a:br>
              <a:rPr lang="de-DE" sz="1200" dirty="0"/>
            </a:br>
            <a:r>
              <a:rPr lang="de-DE" sz="1200" dirty="0"/>
              <a:t>Anja </a:t>
            </a:r>
          </a:p>
          <a:p>
            <a:endParaRPr lang="de-DE" sz="1200" dirty="0"/>
          </a:p>
          <a:p>
            <a:r>
              <a:rPr lang="de-DE" sz="1200" dirty="0"/>
              <a:t>Das sind Dosentomaten, die </a:t>
            </a:r>
            <a:r>
              <a:rPr lang="de-DE" sz="1200" dirty="0" err="1"/>
              <a:t>heissen</a:t>
            </a:r>
            <a:r>
              <a:rPr lang="de-DE" sz="1200" dirty="0"/>
              <a:t> in der Schweiz so. </a:t>
            </a:r>
          </a:p>
        </p:txBody>
      </p:sp>
    </p:spTree>
    <p:extLst>
      <p:ext uri="{BB962C8B-B14F-4D97-AF65-F5344CB8AC3E}">
        <p14:creationId xmlns:p14="http://schemas.microsoft.com/office/powerpoint/2010/main" val="615160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29D8AA6-0732-49F2-8718-70F8098335D2}"/>
              </a:ext>
            </a:extLst>
          </p:cNvPr>
          <p:cNvPicPr>
            <a:picLocks noChangeAspect="1"/>
          </p:cNvPicPr>
          <p:nvPr/>
        </p:nvPicPr>
        <p:blipFill>
          <a:blip r:embed="rId2"/>
          <a:stretch>
            <a:fillRect/>
          </a:stretch>
        </p:blipFill>
        <p:spPr>
          <a:xfrm>
            <a:off x="1389088" y="1348341"/>
            <a:ext cx="6667500" cy="3638550"/>
          </a:xfrm>
          <a:prstGeom prst="rect">
            <a:avLst/>
          </a:prstGeom>
        </p:spPr>
      </p:pic>
      <p:sp>
        <p:nvSpPr>
          <p:cNvPr id="5" name="Textfeld 4">
            <a:extLst>
              <a:ext uri="{FF2B5EF4-FFF2-40B4-BE49-F238E27FC236}">
                <a16:creationId xmlns:a16="http://schemas.microsoft.com/office/drawing/2014/main" id="{5A16E0F5-8EC8-4ED7-9662-13A5623B0A4D}"/>
              </a:ext>
            </a:extLst>
          </p:cNvPr>
          <p:cNvSpPr txBox="1"/>
          <p:nvPr/>
        </p:nvSpPr>
        <p:spPr>
          <a:xfrm>
            <a:off x="8823960" y="2276856"/>
            <a:ext cx="2770632" cy="1600438"/>
          </a:xfrm>
          <a:prstGeom prst="rect">
            <a:avLst/>
          </a:prstGeom>
          <a:noFill/>
        </p:spPr>
        <p:txBody>
          <a:bodyPr wrap="square" rtlCol="0">
            <a:spAutoFit/>
          </a:bodyPr>
          <a:lstStyle/>
          <a:p>
            <a:r>
              <a:rPr lang="de-DE" sz="1400" b="1" i="1" dirty="0" err="1">
                <a:solidFill>
                  <a:srgbClr val="7030A0"/>
                </a:solidFill>
              </a:rPr>
              <a:t>Zoccoli</a:t>
            </a:r>
            <a:r>
              <a:rPr lang="de-DE" sz="1400" dirty="0"/>
              <a:t> sind Holzschuhe, die aus einem Stück Holz gefertigt werden und auch so am </a:t>
            </a:r>
            <a:r>
              <a:rPr lang="de-DE" sz="1400" dirty="0" err="1"/>
              <a:t>Fuss</a:t>
            </a:r>
            <a:r>
              <a:rPr lang="de-DE" sz="1400" dirty="0"/>
              <a:t> gehalten werden. In Frankreich werden sie </a:t>
            </a:r>
            <a:r>
              <a:rPr lang="de-DE" sz="1400" dirty="0" err="1"/>
              <a:t>Sabots</a:t>
            </a:r>
            <a:r>
              <a:rPr lang="de-DE" sz="1400" dirty="0"/>
              <a:t> genannt, im Englischen </a:t>
            </a:r>
            <a:r>
              <a:rPr lang="de-DE" sz="1400" dirty="0" err="1"/>
              <a:t>Cloggs</a:t>
            </a:r>
            <a:r>
              <a:rPr lang="de-DE" sz="1400" dirty="0"/>
              <a:t>, niederländisch </a:t>
            </a:r>
            <a:r>
              <a:rPr lang="de-DE" sz="1400" dirty="0" err="1"/>
              <a:t>Klompen</a:t>
            </a:r>
            <a:r>
              <a:rPr lang="de-DE" sz="1400" dirty="0"/>
              <a:t> und italienisch </a:t>
            </a:r>
            <a:r>
              <a:rPr lang="de-DE" sz="1400" dirty="0" err="1"/>
              <a:t>Zoccoli</a:t>
            </a:r>
            <a:r>
              <a:rPr lang="de-DE" sz="1400" dirty="0"/>
              <a:t>.</a:t>
            </a:r>
          </a:p>
        </p:txBody>
      </p:sp>
    </p:spTree>
    <p:extLst>
      <p:ext uri="{BB962C8B-B14F-4D97-AF65-F5344CB8AC3E}">
        <p14:creationId xmlns:p14="http://schemas.microsoft.com/office/powerpoint/2010/main" val="4012413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F0E4DD5-DC47-4109-A0CE-FBD4A423C5F4}"/>
              </a:ext>
            </a:extLst>
          </p:cNvPr>
          <p:cNvSpPr/>
          <p:nvPr/>
        </p:nvSpPr>
        <p:spPr>
          <a:xfrm>
            <a:off x="933417" y="629150"/>
            <a:ext cx="10362132" cy="5632311"/>
          </a:xfrm>
          <a:prstGeom prst="rect">
            <a:avLst/>
          </a:prstGeom>
        </p:spPr>
        <p:txBody>
          <a:bodyPr wrap="none">
            <a:spAutoFit/>
          </a:bodyPr>
          <a:lstStyle/>
          <a:p>
            <a:pPr marL="285750" indent="-285750">
              <a:buFont typeface="Wingdings" panose="05000000000000000000" pitchFamily="2" charset="2"/>
              <a:buChar char="à"/>
            </a:pPr>
            <a:r>
              <a:rPr lang="de-DE" sz="1600" b="1" dirty="0">
                <a:sym typeface="Wingdings" panose="05000000000000000000" pitchFamily="2" charset="2"/>
              </a:rPr>
              <a:t>Englisch:</a:t>
            </a:r>
          </a:p>
          <a:p>
            <a:pPr marL="285750" indent="-285750">
              <a:buFont typeface="Wingdings" panose="05000000000000000000" pitchFamily="2" charset="2"/>
              <a:buChar char="à"/>
            </a:pPr>
            <a:endParaRPr lang="de-DE" sz="1600" b="1" dirty="0">
              <a:sym typeface="Wingdings" panose="05000000000000000000" pitchFamily="2" charset="2"/>
            </a:endParaRPr>
          </a:p>
          <a:p>
            <a:pPr marL="285750" indent="-285750">
              <a:buFont typeface="Wingdings" panose="05000000000000000000" pitchFamily="2" charset="2"/>
              <a:buChar char="à"/>
            </a:pPr>
            <a:endParaRPr lang="de-DE" sz="1600" b="1" dirty="0">
              <a:sym typeface="Wingdings" panose="05000000000000000000" pitchFamily="2" charset="2"/>
            </a:endParaRPr>
          </a:p>
          <a:p>
            <a:r>
              <a:rPr lang="de-DE" sz="1600" b="1" dirty="0">
                <a:sym typeface="Wingdings" panose="05000000000000000000" pitchFamily="2" charset="2"/>
              </a:rPr>
              <a:t>       </a:t>
            </a:r>
            <a:r>
              <a:rPr lang="de-DE" sz="1400" dirty="0">
                <a:sym typeface="Wingdings" panose="05000000000000000000" pitchFamily="2" charset="2"/>
              </a:rPr>
              <a:t>Allgemein übt das Englische seit dem 19. Jahrhundert und verstärkt nach dem 2. Weltkrieg einen großen Einfluss auf das Deutsche aus.</a:t>
            </a:r>
          </a:p>
          <a:p>
            <a:r>
              <a:rPr lang="de-DE" sz="1400" dirty="0">
                <a:sym typeface="Wingdings" panose="05000000000000000000" pitchFamily="2" charset="2"/>
              </a:rPr>
              <a:t>        Dabei sind die meisten Wortentlehnungen in alle Varietäten des Deutschen übernommen worden.</a:t>
            </a:r>
          </a:p>
          <a:p>
            <a:r>
              <a:rPr lang="de-DE" sz="1400" dirty="0">
                <a:sym typeface="Wingdings" panose="05000000000000000000" pitchFamily="2" charset="2"/>
              </a:rPr>
              <a:t>        Einzelne ältere Lehnwörter, überwiegend aus der Sprache des Fußballs, sind in der Schweiz – im Unterschied zu Deutschland – </a:t>
            </a:r>
          </a:p>
          <a:p>
            <a:r>
              <a:rPr lang="de-DE" sz="1400" dirty="0">
                <a:sym typeface="Wingdings" panose="05000000000000000000" pitchFamily="2" charset="2"/>
              </a:rPr>
              <a:t>        nicht konsequent verdeutscht worden:</a:t>
            </a:r>
          </a:p>
          <a:p>
            <a:endParaRPr lang="de-DE" sz="1400" dirty="0">
              <a:sym typeface="Wingdings" panose="05000000000000000000" pitchFamily="2" charset="2"/>
            </a:endParaRPr>
          </a:p>
          <a:p>
            <a:r>
              <a:rPr lang="de-DE" sz="1400" dirty="0">
                <a:sym typeface="Wingdings" panose="05000000000000000000" pitchFamily="2" charset="2"/>
              </a:rPr>
              <a:t>	</a:t>
            </a:r>
            <a:r>
              <a:rPr lang="de-DE" sz="1400" i="1" dirty="0">
                <a:sym typeface="Wingdings" panose="05000000000000000000" pitchFamily="2" charset="2"/>
              </a:rPr>
              <a:t>Captain, Corner, </a:t>
            </a:r>
            <a:r>
              <a:rPr lang="de-DE" sz="1400" i="1" dirty="0" err="1">
                <a:sym typeface="Wingdings" panose="05000000000000000000" pitchFamily="2" charset="2"/>
              </a:rPr>
              <a:t>Cupfinal</a:t>
            </a:r>
            <a:r>
              <a:rPr lang="de-DE" sz="1400" i="1" dirty="0">
                <a:sym typeface="Wingdings" panose="05000000000000000000" pitchFamily="2" charset="2"/>
              </a:rPr>
              <a:t>, Goal, out, Penalty </a:t>
            </a:r>
            <a:r>
              <a:rPr lang="de-DE" sz="1200" dirty="0">
                <a:sym typeface="Wingdings" panose="05000000000000000000" pitchFamily="2" charset="2"/>
              </a:rPr>
              <a:t>[Strafstoß]</a:t>
            </a:r>
          </a:p>
          <a:p>
            <a:endParaRPr lang="de-DE" sz="1400" dirty="0">
              <a:sym typeface="Wingdings" panose="05000000000000000000" pitchFamily="2" charset="2"/>
            </a:endParaRPr>
          </a:p>
          <a:p>
            <a:endParaRPr lang="de-DE" sz="1400" dirty="0">
              <a:sym typeface="Wingdings" panose="05000000000000000000" pitchFamily="2" charset="2"/>
            </a:endParaRPr>
          </a:p>
          <a:p>
            <a:r>
              <a:rPr lang="de-DE" sz="1400" dirty="0">
                <a:sym typeface="Wingdings" panose="05000000000000000000" pitchFamily="2" charset="2"/>
              </a:rPr>
              <a:t>       Kleine Anzahl spezifische schweizerischer Entlehnungen:</a:t>
            </a:r>
          </a:p>
          <a:p>
            <a:endParaRPr lang="de-DE" sz="1400" dirty="0">
              <a:sym typeface="Wingdings" panose="05000000000000000000" pitchFamily="2" charset="2"/>
            </a:endParaRPr>
          </a:p>
          <a:p>
            <a:r>
              <a:rPr lang="de-DE" sz="1400" dirty="0">
                <a:sym typeface="Wingdings" panose="05000000000000000000" pitchFamily="2" charset="2"/>
              </a:rPr>
              <a:t>	</a:t>
            </a:r>
            <a:r>
              <a:rPr lang="de-DE" sz="1400" i="1" dirty="0">
                <a:sym typeface="Wingdings" panose="05000000000000000000" pitchFamily="2" charset="2"/>
              </a:rPr>
              <a:t>handicapiert, Mittagslunch, </a:t>
            </a:r>
            <a:r>
              <a:rPr lang="de-DE" sz="1400" i="1" dirty="0" err="1">
                <a:sym typeface="Wingdings" panose="05000000000000000000" pitchFamily="2" charset="2"/>
              </a:rPr>
              <a:t>Parking</a:t>
            </a:r>
            <a:r>
              <a:rPr lang="de-DE" sz="1400" i="1" dirty="0">
                <a:sym typeface="Wingdings" panose="05000000000000000000" pitchFamily="2" charset="2"/>
              </a:rPr>
              <a:t>, Supporter, Tumbler </a:t>
            </a:r>
            <a:r>
              <a:rPr lang="de-DE" sz="1200" dirty="0">
                <a:sym typeface="Wingdings" panose="05000000000000000000" pitchFamily="2" charset="2"/>
              </a:rPr>
              <a:t>[Wäschetrockner]</a:t>
            </a:r>
          </a:p>
          <a:p>
            <a:endParaRPr lang="de-DE" sz="1200" dirty="0">
              <a:sym typeface="Wingdings" panose="05000000000000000000" pitchFamily="2" charset="2"/>
            </a:endParaRPr>
          </a:p>
          <a:p>
            <a:pPr marL="171450" indent="-171450">
              <a:buFont typeface="Wingdings" panose="05000000000000000000" pitchFamily="2" charset="2"/>
              <a:buChar char="à"/>
            </a:pPr>
            <a:endParaRPr lang="de-DE" sz="1600" b="1" dirty="0">
              <a:sym typeface="Wingdings" panose="05000000000000000000" pitchFamily="2" charset="2"/>
            </a:endParaRPr>
          </a:p>
          <a:p>
            <a:r>
              <a:rPr lang="de-DE" sz="1600" b="1" dirty="0">
                <a:sym typeface="Wingdings" panose="05000000000000000000" pitchFamily="2" charset="2"/>
              </a:rPr>
              <a:t>    </a:t>
            </a:r>
          </a:p>
          <a:p>
            <a:pPr marL="171450" indent="-171450">
              <a:buFont typeface="Wingdings" panose="05000000000000000000" pitchFamily="2" charset="2"/>
              <a:buChar char="à"/>
            </a:pPr>
            <a:endParaRPr lang="de-DE" sz="1200" dirty="0">
              <a:sym typeface="Wingdings" panose="05000000000000000000" pitchFamily="2" charset="2"/>
            </a:endParaRPr>
          </a:p>
          <a:p>
            <a:endParaRPr lang="de-DE" sz="1200" dirty="0">
              <a:sym typeface="Wingdings" panose="05000000000000000000" pitchFamily="2" charset="2"/>
            </a:endParaRPr>
          </a:p>
          <a:p>
            <a:endParaRPr lang="de-DE" sz="1400" dirty="0">
              <a:sym typeface="Wingdings" panose="05000000000000000000" pitchFamily="2" charset="2"/>
            </a:endParaRPr>
          </a:p>
          <a:p>
            <a:r>
              <a:rPr lang="de-DE" sz="1400" dirty="0">
                <a:sym typeface="Wingdings" panose="05000000000000000000" pitchFamily="2" charset="2"/>
              </a:rPr>
              <a:t>	</a:t>
            </a:r>
          </a:p>
          <a:p>
            <a:endParaRPr lang="de-DE" sz="1400" dirty="0">
              <a:sym typeface="Wingdings" panose="05000000000000000000" pitchFamily="2" charset="2"/>
            </a:endParaRPr>
          </a:p>
          <a:p>
            <a:endParaRPr lang="de-DE" sz="1400" dirty="0">
              <a:sym typeface="Wingdings" panose="05000000000000000000" pitchFamily="2" charset="2"/>
            </a:endParaRPr>
          </a:p>
          <a:p>
            <a:pPr marL="285750" indent="-285750">
              <a:buFont typeface="Wingdings" panose="05000000000000000000" pitchFamily="2" charset="2"/>
              <a:buChar char="à"/>
            </a:pPr>
            <a:endParaRPr lang="de-DE" sz="1600" b="1" dirty="0">
              <a:sym typeface="Wingdings" panose="05000000000000000000" pitchFamily="2" charset="2"/>
            </a:endParaRPr>
          </a:p>
          <a:p>
            <a:r>
              <a:rPr lang="de-DE" sz="1600" b="1" dirty="0">
                <a:sym typeface="Wingdings" panose="05000000000000000000" pitchFamily="2" charset="2"/>
              </a:rPr>
              <a:t>      </a:t>
            </a:r>
          </a:p>
        </p:txBody>
      </p:sp>
    </p:spTree>
    <p:extLst>
      <p:ext uri="{BB962C8B-B14F-4D97-AF65-F5344CB8AC3E}">
        <p14:creationId xmlns:p14="http://schemas.microsoft.com/office/powerpoint/2010/main" val="2264186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3066650-E35D-43C4-AC16-65233AE15B45}"/>
              </a:ext>
            </a:extLst>
          </p:cNvPr>
          <p:cNvSpPr/>
          <p:nvPr/>
        </p:nvSpPr>
        <p:spPr>
          <a:xfrm>
            <a:off x="630936" y="361718"/>
            <a:ext cx="9939528" cy="5724644"/>
          </a:xfrm>
          <a:prstGeom prst="rect">
            <a:avLst/>
          </a:prstGeom>
        </p:spPr>
        <p:txBody>
          <a:bodyPr wrap="square">
            <a:spAutoFit/>
          </a:bodyPr>
          <a:lstStyle/>
          <a:p>
            <a:endParaRPr lang="de-DE" sz="1600" dirty="0">
              <a:sym typeface="Wingdings" panose="05000000000000000000" pitchFamily="2" charset="2"/>
            </a:endParaRPr>
          </a:p>
          <a:p>
            <a:pPr marL="171450" indent="-171450">
              <a:buFont typeface="Wingdings" panose="05000000000000000000" pitchFamily="2" charset="2"/>
              <a:buChar char="à"/>
            </a:pPr>
            <a:r>
              <a:rPr lang="de-DE" sz="1600" b="1" dirty="0">
                <a:sym typeface="Wingdings" panose="05000000000000000000" pitchFamily="2" charset="2"/>
              </a:rPr>
              <a:t>  Latein:</a:t>
            </a:r>
          </a:p>
          <a:p>
            <a:endParaRPr lang="de-DE" sz="2000" b="1" dirty="0">
              <a:sym typeface="Wingdings" panose="05000000000000000000" pitchFamily="2" charset="2"/>
            </a:endParaRPr>
          </a:p>
          <a:p>
            <a:r>
              <a:rPr lang="de-DE" sz="1400" dirty="0">
                <a:sym typeface="Wingdings" panose="05000000000000000000" pitchFamily="2" charset="2"/>
              </a:rPr>
              <a:t>       Generell hat Latein als Sprache der römischen Verwaltung und später der Klöster als übernationale Sprache der gebildeten Schicht</a:t>
            </a:r>
          </a:p>
          <a:p>
            <a:r>
              <a:rPr lang="de-DE" sz="1400" dirty="0">
                <a:sym typeface="Wingdings" panose="05000000000000000000" pitchFamily="2" charset="2"/>
              </a:rPr>
              <a:t>       bis weit ins 17. Jahrhundert hinein einen großen Einfluss auf das Deutsche.</a:t>
            </a:r>
          </a:p>
          <a:p>
            <a:endParaRPr lang="de-DE" sz="1400" dirty="0">
              <a:sym typeface="Wingdings" panose="05000000000000000000" pitchFamily="2" charset="2"/>
            </a:endParaRPr>
          </a:p>
          <a:p>
            <a:r>
              <a:rPr lang="de-DE" sz="1400" dirty="0">
                <a:sym typeface="Wingdings" panose="05000000000000000000" pitchFamily="2" charset="2"/>
              </a:rPr>
              <a:t>        Spezifische schweizerisch sind nur wenige Lehnwörter:</a:t>
            </a:r>
          </a:p>
          <a:p>
            <a:endParaRPr lang="de-DE" sz="1400" dirty="0">
              <a:sym typeface="Wingdings" panose="05000000000000000000" pitchFamily="2" charset="2"/>
            </a:endParaRPr>
          </a:p>
          <a:p>
            <a:r>
              <a:rPr lang="de-DE" sz="1400" dirty="0">
                <a:sym typeface="Wingdings" panose="05000000000000000000" pitchFamily="2" charset="2"/>
              </a:rPr>
              <a:t>	</a:t>
            </a:r>
            <a:r>
              <a:rPr lang="de-DE" sz="1400" i="1" dirty="0">
                <a:sym typeface="Wingdings" panose="05000000000000000000" pitchFamily="2" charset="2"/>
              </a:rPr>
              <a:t>Biber, Finken, Mesmer </a:t>
            </a:r>
            <a:r>
              <a:rPr lang="de-DE" sz="1200" dirty="0">
                <a:sym typeface="Wingdings" panose="05000000000000000000" pitchFamily="2" charset="2"/>
              </a:rPr>
              <a:t>[Kirchendiener], </a:t>
            </a:r>
          </a:p>
          <a:p>
            <a:r>
              <a:rPr lang="de-DE" sz="1400" dirty="0">
                <a:sym typeface="Wingdings" panose="05000000000000000000" pitchFamily="2" charset="2"/>
              </a:rPr>
              <a:t>	</a:t>
            </a:r>
            <a:r>
              <a:rPr lang="de-DE" sz="1400" b="1" i="1" dirty="0">
                <a:solidFill>
                  <a:srgbClr val="7030A0"/>
                </a:solidFill>
                <a:sym typeface="Wingdings" panose="05000000000000000000" pitchFamily="2" charset="2"/>
              </a:rPr>
              <a:t>Sigrist</a:t>
            </a:r>
            <a:r>
              <a:rPr lang="de-DE" sz="1400" dirty="0">
                <a:sym typeface="Wingdings" panose="05000000000000000000" pitchFamily="2" charset="2"/>
              </a:rPr>
              <a:t>:</a:t>
            </a:r>
          </a:p>
          <a:p>
            <a:r>
              <a:rPr lang="de-DE" sz="1400" dirty="0">
                <a:sym typeface="Wingdings" panose="05000000000000000000" pitchFamily="2" charset="2"/>
              </a:rPr>
              <a:t>	</a:t>
            </a:r>
            <a:r>
              <a:rPr lang="de-DE" sz="1100" dirty="0"/>
              <a:t>Sigristin und Sigrist reinigen die Kirchen- und Gemeinderäume und schmücken die Kirche für Gottesdienste, Taufen, Trauungen, Abdankungen und 	Konzerte. Es ist ihre Aufgabe, eine würdige und zur Andacht einladende Atmosphäre in der Kirche zu schaffen. Sie kümmern sich auch um Heizung, 	Lautsprecheranlagen, Turmuhr, Geläute: Alles muss stets funktionsfähig sein. Kleinere Reparaturen besorgen sie selbst, </a:t>
            </a:r>
            <a:r>
              <a:rPr lang="de-DE" sz="1100" dirty="0" err="1"/>
              <a:t>grössere</a:t>
            </a:r>
            <a:r>
              <a:rPr lang="de-DE" sz="1100" dirty="0"/>
              <a:t> 	melden sie und </a:t>
            </a:r>
          </a:p>
          <a:p>
            <a:r>
              <a:rPr lang="de-DE" sz="1100" dirty="0"/>
              <a:t>	lassen in Absprache mit dem Pfarrer entsprechende Handwerksleute zur Reparatur kommen.</a:t>
            </a:r>
            <a:endParaRPr lang="de-DE" sz="1100" dirty="0">
              <a:sym typeface="Wingdings" panose="05000000000000000000" pitchFamily="2" charset="2"/>
            </a:endParaRPr>
          </a:p>
          <a:p>
            <a:r>
              <a:rPr lang="de-DE" sz="1400" dirty="0">
                <a:sym typeface="Wingdings" panose="05000000000000000000" pitchFamily="2" charset="2"/>
              </a:rPr>
              <a:t>	</a:t>
            </a:r>
          </a:p>
          <a:p>
            <a:r>
              <a:rPr lang="de-DE" sz="1400" dirty="0">
                <a:sym typeface="Wingdings" panose="05000000000000000000" pitchFamily="2" charset="2"/>
              </a:rPr>
              <a:t>        Spätere Entlehnungen und latinisierende Neubildungen:</a:t>
            </a:r>
          </a:p>
          <a:p>
            <a:endParaRPr lang="de-DE" dirty="0">
              <a:sym typeface="Wingdings" panose="05000000000000000000" pitchFamily="2" charset="2"/>
            </a:endParaRPr>
          </a:p>
          <a:p>
            <a:r>
              <a:rPr lang="de-DE" dirty="0">
                <a:sym typeface="Wingdings" panose="05000000000000000000" pitchFamily="2" charset="2"/>
              </a:rPr>
              <a:t>	</a:t>
            </a:r>
            <a:r>
              <a:rPr lang="de-DE" sz="1400" i="1" dirty="0">
                <a:sym typeface="Wingdings" panose="05000000000000000000" pitchFamily="2" charset="2"/>
              </a:rPr>
              <a:t>Helvetia</a:t>
            </a:r>
            <a:r>
              <a:rPr lang="de-DE" sz="1400" dirty="0">
                <a:sym typeface="Wingdings" panose="05000000000000000000" pitchFamily="2" charset="2"/>
              </a:rPr>
              <a:t> [</a:t>
            </a:r>
            <a:r>
              <a:rPr lang="de-DE" sz="1400" dirty="0"/>
              <a:t>Helvetia ist die vom Volksstamm der Helvetier abgeleitete neulateinische Bezeichnung für die Schweiz]</a:t>
            </a:r>
            <a:r>
              <a:rPr lang="de-DE" sz="1400" dirty="0">
                <a:sym typeface="Wingdings" panose="05000000000000000000" pitchFamily="2" charset="2"/>
              </a:rPr>
              <a:t>,</a:t>
            </a:r>
          </a:p>
          <a:p>
            <a:r>
              <a:rPr lang="de-DE" sz="1400" dirty="0">
                <a:sym typeface="Wingdings" panose="05000000000000000000" pitchFamily="2" charset="2"/>
              </a:rPr>
              <a:t>	</a:t>
            </a:r>
            <a:r>
              <a:rPr lang="de-DE" sz="1400" i="1" dirty="0">
                <a:sym typeface="Wingdings" panose="05000000000000000000" pitchFamily="2" charset="2"/>
              </a:rPr>
              <a:t>Quästor</a:t>
            </a:r>
            <a:r>
              <a:rPr lang="de-DE" sz="1400" dirty="0">
                <a:sym typeface="Wingdings" panose="05000000000000000000" pitchFamily="2" charset="2"/>
              </a:rPr>
              <a:t> [Amtsbezeichnung], </a:t>
            </a:r>
            <a:r>
              <a:rPr lang="de-DE" sz="1400" i="1" dirty="0">
                <a:sym typeface="Wingdings" panose="05000000000000000000" pitchFamily="2" charset="2"/>
              </a:rPr>
              <a:t>Quorum</a:t>
            </a:r>
            <a:r>
              <a:rPr lang="de-DE" sz="1400" dirty="0">
                <a:sym typeface="Wingdings" panose="05000000000000000000" pitchFamily="2" charset="2"/>
              </a:rPr>
              <a:t> [</a:t>
            </a:r>
            <a:r>
              <a:rPr lang="de-DE" sz="1400" dirty="0"/>
              <a:t>notwendige Anzahl von Stimmen für die Gültigkeit einer Abstimmung],</a:t>
            </a:r>
          </a:p>
          <a:p>
            <a:r>
              <a:rPr lang="de-DE" sz="1400" dirty="0">
                <a:sym typeface="Wingdings" panose="05000000000000000000" pitchFamily="2" charset="2"/>
              </a:rPr>
              <a:t> 	</a:t>
            </a:r>
          </a:p>
          <a:p>
            <a:r>
              <a:rPr lang="de-DE" sz="1400" dirty="0">
                <a:sym typeface="Wingdings" panose="05000000000000000000" pitchFamily="2" charset="2"/>
              </a:rPr>
              <a:t>	</a:t>
            </a:r>
            <a:r>
              <a:rPr lang="de-DE" sz="1400" b="1" i="1" dirty="0">
                <a:solidFill>
                  <a:srgbClr val="7030A0"/>
                </a:solidFill>
                <a:sym typeface="Wingdings" panose="05000000000000000000" pitchFamily="2" charset="2"/>
              </a:rPr>
              <a:t>Sukkurs</a:t>
            </a:r>
            <a:r>
              <a:rPr lang="de-DE" sz="1400" dirty="0">
                <a:sym typeface="Wingdings" panose="05000000000000000000" pitchFamily="2" charset="2"/>
              </a:rPr>
              <a:t> [</a:t>
            </a:r>
            <a:r>
              <a:rPr lang="de-DE" sz="1400" dirty="0"/>
              <a:t>schweizerisch - sonst veraltet: Hilfe, Unterstützung, Beistand]</a:t>
            </a:r>
          </a:p>
          <a:p>
            <a:r>
              <a:rPr lang="de-DE" sz="1400" dirty="0"/>
              <a:t>	</a:t>
            </a:r>
            <a:r>
              <a:rPr lang="de-DE" sz="1400" dirty="0">
                <a:sym typeface="Wingdings" panose="05000000000000000000" pitchFamily="2" charset="2"/>
              </a:rPr>
              <a:t> </a:t>
            </a:r>
            <a:r>
              <a:rPr lang="de-DE" sz="1400" dirty="0"/>
              <a:t>vgl. DWDS [=Digitales Wörterbuch der deutschen Sprache]:</a:t>
            </a:r>
          </a:p>
          <a:p>
            <a:r>
              <a:rPr lang="de-DE" sz="1400" dirty="0"/>
              <a:t>		</a:t>
            </a:r>
            <a:r>
              <a:rPr lang="de-DE" sz="1400" dirty="0">
                <a:hlinkClick r:id="rId2"/>
              </a:rPr>
              <a:t>https://www.google.com/search?client=firefox-b-d&amp;q=Sukkurs</a:t>
            </a:r>
            <a:endParaRPr lang="de-DE" sz="1400" dirty="0"/>
          </a:p>
          <a:p>
            <a:endParaRPr lang="de-DE" sz="1400" dirty="0"/>
          </a:p>
          <a:p>
            <a:endParaRPr lang="de-DE" dirty="0">
              <a:sym typeface="Wingdings" panose="05000000000000000000" pitchFamily="2" charset="2"/>
            </a:endParaRPr>
          </a:p>
        </p:txBody>
      </p:sp>
    </p:spTree>
    <p:extLst>
      <p:ext uri="{BB962C8B-B14F-4D97-AF65-F5344CB8AC3E}">
        <p14:creationId xmlns:p14="http://schemas.microsoft.com/office/powerpoint/2010/main" val="2023930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9CB30F0-5C6F-4094-B521-A677F97F3C87}"/>
              </a:ext>
            </a:extLst>
          </p:cNvPr>
          <p:cNvSpPr txBox="1"/>
          <p:nvPr/>
        </p:nvSpPr>
        <p:spPr>
          <a:xfrm flipH="1">
            <a:off x="744385" y="248920"/>
            <a:ext cx="9771214" cy="7663636"/>
          </a:xfrm>
          <a:prstGeom prst="rect">
            <a:avLst/>
          </a:prstGeom>
          <a:noFill/>
        </p:spPr>
        <p:txBody>
          <a:bodyPr wrap="square" rtlCol="0">
            <a:spAutoFit/>
          </a:bodyPr>
          <a:lstStyle/>
          <a:p>
            <a:r>
              <a:rPr lang="de-DE" b="1" dirty="0"/>
              <a:t>e) Rechtschreibung</a:t>
            </a:r>
          </a:p>
          <a:p>
            <a:endParaRPr lang="de-DE" b="1" dirty="0"/>
          </a:p>
          <a:p>
            <a:r>
              <a:rPr lang="de-DE" b="1" dirty="0"/>
              <a:t>     </a:t>
            </a:r>
            <a:r>
              <a:rPr lang="de-DE" sz="1600" dirty="0">
                <a:sym typeface="Wingdings" panose="05000000000000000000" pitchFamily="2" charset="2"/>
              </a:rPr>
              <a:t> Grundsätzlich ist die Rechtschreibung des Deutschen weitgehend einheitlich geregelt.</a:t>
            </a:r>
          </a:p>
          <a:p>
            <a:r>
              <a:rPr lang="de-DE" sz="1600" b="1" dirty="0">
                <a:sym typeface="Wingdings" panose="05000000000000000000" pitchFamily="2" charset="2"/>
              </a:rPr>
              <a:t>	</a:t>
            </a:r>
            <a:r>
              <a:rPr lang="de-DE" sz="1400" dirty="0">
                <a:sym typeface="Wingdings" panose="05000000000000000000" pitchFamily="2" charset="2"/>
              </a:rPr>
              <a:t>Zuständig dafür ist der Rat für deutsche Rechtschreibung,</a:t>
            </a:r>
          </a:p>
          <a:p>
            <a:r>
              <a:rPr lang="de-DE" sz="1400" dirty="0">
                <a:sym typeface="Wingdings" panose="05000000000000000000" pitchFamily="2" charset="2"/>
              </a:rPr>
              <a:t>	der mit Vertretern aus allen deutschsprachigen Ländern sowie aus Südtirol und Ostbelgien besetzt ist.</a:t>
            </a:r>
          </a:p>
          <a:p>
            <a:endParaRPr lang="de-DE" sz="1400" dirty="0">
              <a:sym typeface="Wingdings" panose="05000000000000000000" pitchFamily="2" charset="2"/>
            </a:endParaRPr>
          </a:p>
          <a:p>
            <a:r>
              <a:rPr lang="de-DE" sz="1400" dirty="0">
                <a:sym typeface="Wingdings" panose="05000000000000000000" pitchFamily="2" charset="2"/>
              </a:rPr>
              <a:t>     </a:t>
            </a:r>
            <a:r>
              <a:rPr lang="de-DE" sz="1600" dirty="0">
                <a:sym typeface="Wingdings" panose="05000000000000000000" pitchFamily="2" charset="2"/>
              </a:rPr>
              <a:t>   Einige (wenige) schweizerische Besonderheiten:</a:t>
            </a:r>
          </a:p>
          <a:p>
            <a:endParaRPr lang="de-DE" sz="1600" dirty="0">
              <a:sym typeface="Wingdings" panose="05000000000000000000" pitchFamily="2" charset="2"/>
            </a:endParaRPr>
          </a:p>
          <a:p>
            <a:r>
              <a:rPr lang="de-DE" sz="1600" dirty="0">
                <a:sym typeface="Wingdings" panose="05000000000000000000" pitchFamily="2" charset="2"/>
              </a:rPr>
              <a:t> 	-   In der Schweiz wird (normalerweise) kein </a:t>
            </a:r>
            <a:r>
              <a:rPr lang="de-DE" sz="1600" i="1" dirty="0">
                <a:sym typeface="Wingdings" panose="05000000000000000000" pitchFamily="2" charset="2"/>
              </a:rPr>
              <a:t>ß</a:t>
            </a:r>
            <a:r>
              <a:rPr lang="de-DE" sz="1600" dirty="0">
                <a:sym typeface="Wingdings" panose="05000000000000000000" pitchFamily="2" charset="2"/>
              </a:rPr>
              <a:t>, sondern </a:t>
            </a:r>
            <a:r>
              <a:rPr lang="de-DE" sz="1600" i="1" dirty="0" err="1">
                <a:sym typeface="Wingdings" panose="05000000000000000000" pitchFamily="2" charset="2"/>
              </a:rPr>
              <a:t>ss</a:t>
            </a:r>
            <a:r>
              <a:rPr lang="de-DE" sz="1600" dirty="0">
                <a:sym typeface="Wingdings" panose="05000000000000000000" pitchFamily="2" charset="2"/>
              </a:rPr>
              <a:t> geschrieben.</a:t>
            </a:r>
          </a:p>
          <a:p>
            <a:endParaRPr lang="de-DE" sz="1600" dirty="0">
              <a:sym typeface="Wingdings" panose="05000000000000000000" pitchFamily="2" charset="2"/>
            </a:endParaRPr>
          </a:p>
          <a:p>
            <a:r>
              <a:rPr lang="de-DE" sz="1600" dirty="0">
                <a:sym typeface="Wingdings" panose="05000000000000000000" pitchFamily="2" charset="2"/>
              </a:rPr>
              <a:t>	-    Zusammensetzungen mit Ableitungen von geografischen Namen werden im 	  	     	     Schweizerhochdeutschen oft zusammengeschrieben, wenn sie als feste Einheit empfunden</a:t>
            </a:r>
          </a:p>
          <a:p>
            <a:r>
              <a:rPr lang="de-DE" sz="1600" dirty="0">
                <a:sym typeface="Wingdings" panose="05000000000000000000" pitchFamily="2" charset="2"/>
              </a:rPr>
              <a:t>	     und entsprechend mit dem Hauptton auf dem ersten Glied ausgesprochen werden:</a:t>
            </a:r>
          </a:p>
          <a:p>
            <a:endParaRPr lang="de-DE" sz="1600" dirty="0">
              <a:sym typeface="Wingdings" panose="05000000000000000000" pitchFamily="2" charset="2"/>
            </a:endParaRPr>
          </a:p>
          <a:p>
            <a:r>
              <a:rPr lang="de-DE" sz="1600" dirty="0">
                <a:sym typeface="Wingdings" panose="05000000000000000000" pitchFamily="2" charset="2"/>
              </a:rPr>
              <a:t>		</a:t>
            </a:r>
            <a:r>
              <a:rPr lang="de-DE" sz="1400" i="1" dirty="0">
                <a:sym typeface="Wingdings" panose="05000000000000000000" pitchFamily="2" charset="2"/>
              </a:rPr>
              <a:t>Schweizerfahne, Schweizerbürger, Schweizerwappen, Schweizerhochdeutsch,</a:t>
            </a:r>
          </a:p>
          <a:p>
            <a:r>
              <a:rPr lang="de-DE" sz="1400" i="1" dirty="0">
                <a:sym typeface="Wingdings" panose="05000000000000000000" pitchFamily="2" charset="2"/>
              </a:rPr>
              <a:t>		Genfersee, </a:t>
            </a:r>
            <a:r>
              <a:rPr lang="de-DE" sz="1400" i="1" dirty="0" err="1">
                <a:sym typeface="Wingdings" panose="05000000000000000000" pitchFamily="2" charset="2"/>
              </a:rPr>
              <a:t>Zürchersee</a:t>
            </a:r>
            <a:r>
              <a:rPr lang="de-DE" sz="1400" i="1" dirty="0">
                <a:sym typeface="Wingdings" panose="05000000000000000000" pitchFamily="2" charset="2"/>
              </a:rPr>
              <a:t>, </a:t>
            </a:r>
            <a:r>
              <a:rPr lang="de-DE" sz="1400" i="1" dirty="0" err="1">
                <a:sym typeface="Wingdings" panose="05000000000000000000" pitchFamily="2" charset="2"/>
              </a:rPr>
              <a:t>Prattelerweg</a:t>
            </a:r>
            <a:endParaRPr lang="de-DE" sz="1400" i="1" dirty="0">
              <a:sym typeface="Wingdings" panose="05000000000000000000" pitchFamily="2" charset="2"/>
            </a:endParaRPr>
          </a:p>
          <a:p>
            <a:endParaRPr lang="de-DE" sz="1600" dirty="0">
              <a:sym typeface="Wingdings" panose="05000000000000000000" pitchFamily="2" charset="2"/>
            </a:endParaRPr>
          </a:p>
          <a:p>
            <a:r>
              <a:rPr lang="de-DE" sz="1600" dirty="0">
                <a:sym typeface="Wingdings" panose="05000000000000000000" pitchFamily="2" charset="2"/>
              </a:rPr>
              <a:t>	     In Deutschland und Österreich ist  diese Praxis viel seltener </a:t>
            </a:r>
            <a:r>
              <a:rPr lang="de-DE" sz="1400" dirty="0">
                <a:sym typeface="Wingdings" panose="05000000000000000000" pitchFamily="2" charset="2"/>
              </a:rPr>
              <a:t>(vgl. aber </a:t>
            </a:r>
            <a:r>
              <a:rPr lang="de-DE" sz="1400" i="1" dirty="0">
                <a:sym typeface="Wingdings" panose="05000000000000000000" pitchFamily="2" charset="2"/>
              </a:rPr>
              <a:t>Böhmerwald, Pfälzerwald</a:t>
            </a:r>
            <a:r>
              <a:rPr lang="de-DE" sz="1400" dirty="0">
                <a:sym typeface="Wingdings" panose="05000000000000000000" pitchFamily="2" charset="2"/>
              </a:rPr>
              <a:t>) </a:t>
            </a:r>
          </a:p>
          <a:p>
            <a:endParaRPr lang="de-DE" sz="1400" dirty="0">
              <a:sym typeface="Wingdings" panose="05000000000000000000" pitchFamily="2" charset="2"/>
            </a:endParaRPr>
          </a:p>
          <a:p>
            <a:r>
              <a:rPr lang="de-DE" sz="1400" dirty="0">
                <a:sym typeface="Wingdings" panose="05000000000000000000" pitchFamily="2" charset="2"/>
              </a:rPr>
              <a:t>	</a:t>
            </a:r>
            <a:r>
              <a:rPr lang="de-DE" sz="1600" dirty="0">
                <a:sym typeface="Wingdings" panose="05000000000000000000" pitchFamily="2" charset="2"/>
              </a:rPr>
              <a:t>-     Die Fremdwortschreibung richtet sich in der Schweiz tendenziell stärker nach dem Original:</a:t>
            </a:r>
          </a:p>
          <a:p>
            <a:r>
              <a:rPr lang="de-DE" sz="1600" dirty="0">
                <a:sym typeface="Wingdings" panose="05000000000000000000" pitchFamily="2" charset="2"/>
              </a:rPr>
              <a:t>		</a:t>
            </a:r>
            <a:r>
              <a:rPr lang="de-DE" sz="1400" i="1" dirty="0">
                <a:sym typeface="Wingdings" panose="05000000000000000000" pitchFamily="2" charset="2"/>
              </a:rPr>
              <a:t>Cognac </a:t>
            </a:r>
            <a:r>
              <a:rPr lang="de-DE" sz="1400" dirty="0">
                <a:sym typeface="Wingdings" panose="05000000000000000000" pitchFamily="2" charset="2"/>
              </a:rPr>
              <a:t>statt</a:t>
            </a:r>
            <a:r>
              <a:rPr lang="de-DE" sz="1400" i="1" dirty="0">
                <a:sym typeface="Wingdings" panose="05000000000000000000" pitchFamily="2" charset="2"/>
              </a:rPr>
              <a:t> Kognak, Portemonnaie </a:t>
            </a:r>
            <a:r>
              <a:rPr lang="de-DE" sz="1400" dirty="0">
                <a:sym typeface="Wingdings" panose="05000000000000000000" pitchFamily="2" charset="2"/>
              </a:rPr>
              <a:t>statt</a:t>
            </a:r>
            <a:r>
              <a:rPr lang="de-DE" sz="1400" i="1" dirty="0">
                <a:sym typeface="Wingdings" panose="05000000000000000000" pitchFamily="2" charset="2"/>
              </a:rPr>
              <a:t> Portmonee, Quai </a:t>
            </a:r>
            <a:r>
              <a:rPr lang="de-DE" sz="1400" dirty="0">
                <a:sym typeface="Wingdings" panose="05000000000000000000" pitchFamily="2" charset="2"/>
              </a:rPr>
              <a:t>statt</a:t>
            </a:r>
            <a:r>
              <a:rPr lang="de-DE" sz="1400" i="1" dirty="0">
                <a:sym typeface="Wingdings" panose="05000000000000000000" pitchFamily="2" charset="2"/>
              </a:rPr>
              <a:t> Kai</a:t>
            </a:r>
          </a:p>
          <a:p>
            <a:endParaRPr lang="de-DE" sz="1600" dirty="0">
              <a:sym typeface="Wingdings" panose="05000000000000000000" pitchFamily="2" charset="2"/>
            </a:endParaRPr>
          </a:p>
          <a:p>
            <a:r>
              <a:rPr lang="de-DE" sz="1600" dirty="0">
                <a:sym typeface="Wingdings" panose="05000000000000000000" pitchFamily="2" charset="2"/>
              </a:rPr>
              <a:t>	-     Noch eine Kleinigkeit:</a:t>
            </a:r>
          </a:p>
          <a:p>
            <a:r>
              <a:rPr lang="de-DE" sz="1600" dirty="0">
                <a:sym typeface="Wingdings" panose="05000000000000000000" pitchFamily="2" charset="2"/>
              </a:rPr>
              <a:t>                           Spitze Anführungszeichen werden in der Schweiz «…» gesetzt, nicht »…« wie in Deutschland.</a:t>
            </a:r>
          </a:p>
          <a:p>
            <a:r>
              <a:rPr lang="de-DE" sz="1600" dirty="0">
                <a:sym typeface="Wingdings" panose="05000000000000000000" pitchFamily="2" charset="2"/>
              </a:rPr>
              <a:t>	       </a:t>
            </a:r>
          </a:p>
          <a:p>
            <a:r>
              <a:rPr lang="de-DE" sz="1600" dirty="0">
                <a:sym typeface="Wingdings" panose="05000000000000000000" pitchFamily="2" charset="2"/>
              </a:rPr>
              <a:t>		</a:t>
            </a:r>
          </a:p>
          <a:p>
            <a:r>
              <a:rPr lang="de-DE" sz="1600" dirty="0">
                <a:sym typeface="Wingdings" panose="05000000000000000000" pitchFamily="2" charset="2"/>
              </a:rPr>
              <a:t>		</a:t>
            </a:r>
          </a:p>
          <a:p>
            <a:endParaRPr lang="de-DE" sz="1600" dirty="0">
              <a:sym typeface="Wingdings" panose="05000000000000000000" pitchFamily="2" charset="2"/>
            </a:endParaRPr>
          </a:p>
          <a:p>
            <a:endParaRPr lang="de-DE" sz="1600" dirty="0">
              <a:sym typeface="Wingdings" panose="05000000000000000000" pitchFamily="2" charset="2"/>
            </a:endParaRPr>
          </a:p>
          <a:p>
            <a:endParaRPr lang="de-DE" sz="1600" dirty="0">
              <a:sym typeface="Wingdings" panose="05000000000000000000" pitchFamily="2" charset="2"/>
            </a:endParaRPr>
          </a:p>
          <a:p>
            <a:r>
              <a:rPr lang="de-DE" sz="1400" dirty="0">
                <a:sym typeface="Wingdings" panose="05000000000000000000" pitchFamily="2" charset="2"/>
              </a:rPr>
              <a:t>	</a:t>
            </a:r>
            <a:endParaRPr lang="de-DE" sz="1400" dirty="0"/>
          </a:p>
        </p:txBody>
      </p:sp>
    </p:spTree>
    <p:extLst>
      <p:ext uri="{BB962C8B-B14F-4D97-AF65-F5344CB8AC3E}">
        <p14:creationId xmlns:p14="http://schemas.microsoft.com/office/powerpoint/2010/main" val="889256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163886A-4736-4B3F-B689-064FD4EC8565}"/>
              </a:ext>
            </a:extLst>
          </p:cNvPr>
          <p:cNvSpPr txBox="1"/>
          <p:nvPr/>
        </p:nvSpPr>
        <p:spPr>
          <a:xfrm>
            <a:off x="670561" y="422321"/>
            <a:ext cx="10070788" cy="6463308"/>
          </a:xfrm>
          <a:prstGeom prst="rect">
            <a:avLst/>
          </a:prstGeom>
          <a:noFill/>
        </p:spPr>
        <p:txBody>
          <a:bodyPr wrap="square" rtlCol="0">
            <a:spAutoFit/>
          </a:bodyPr>
          <a:lstStyle/>
          <a:p>
            <a:r>
              <a:rPr lang="de-DE" sz="2000" b="1" dirty="0"/>
              <a:t>4. Schweizer Hochdeutsch</a:t>
            </a:r>
          </a:p>
          <a:p>
            <a:endParaRPr lang="de-DE" sz="2000" b="1" dirty="0"/>
          </a:p>
          <a:p>
            <a:endParaRPr lang="de-DE" sz="2000" b="1" dirty="0"/>
          </a:p>
          <a:p>
            <a:r>
              <a:rPr lang="de-DE" sz="1400" b="1" dirty="0"/>
              <a:t>Zur Erinnerung:</a:t>
            </a:r>
          </a:p>
          <a:p>
            <a:r>
              <a:rPr lang="de-DE" sz="1400" dirty="0"/>
              <a:t>„Schweizerhochdeutsch [sic] ist nicht eine eigene Sprache, sondern eine nationale Varietät der deutschen Standardsprache.</a:t>
            </a:r>
          </a:p>
          <a:p>
            <a:r>
              <a:rPr lang="de-DE" sz="1400" dirty="0"/>
              <a:t>Die verschiedenen Varietäten des Deutschen unterliegen unterschiedlichen nationalen Normen. Was an einem Ort als angemessen gilt,</a:t>
            </a:r>
          </a:p>
          <a:p>
            <a:r>
              <a:rPr lang="de-DE" sz="1400" dirty="0"/>
              <a:t>kann anderswo als unangemessen bewertet werden.</a:t>
            </a:r>
          </a:p>
          <a:p>
            <a:r>
              <a:rPr lang="de-DE" sz="1400" dirty="0"/>
              <a:t>Regionale Besonderheiten sind daher nicht Abweichungen vom richtigen Standard, sondern gleichberechtigte standardsprachliche</a:t>
            </a:r>
          </a:p>
          <a:p>
            <a:r>
              <a:rPr lang="de-DE" sz="1400" dirty="0"/>
              <a:t>Erscheinungsformen des Deutschen.“ </a:t>
            </a:r>
          </a:p>
          <a:p>
            <a:r>
              <a:rPr lang="de-DE" sz="1200" dirty="0"/>
              <a:t>[Bickel/Landolt 2018, 7 f.]</a:t>
            </a:r>
          </a:p>
          <a:p>
            <a:endParaRPr lang="de-DE" sz="1200" dirty="0"/>
          </a:p>
          <a:p>
            <a:endParaRPr lang="de-DE" sz="1200" dirty="0"/>
          </a:p>
          <a:p>
            <a:endParaRPr lang="de-DE" sz="1200" dirty="0"/>
          </a:p>
          <a:p>
            <a:endParaRPr lang="de-DE" sz="1200" dirty="0"/>
          </a:p>
          <a:p>
            <a:r>
              <a:rPr lang="de-DE" sz="1400" b="1" dirty="0"/>
              <a:t>Beispiel:</a:t>
            </a:r>
          </a:p>
          <a:p>
            <a:r>
              <a:rPr lang="de-DE" sz="1400" dirty="0"/>
              <a:t>				</a:t>
            </a:r>
            <a:r>
              <a:rPr lang="de-DE" sz="1400" i="1" dirty="0"/>
              <a:t>Feldsalat</a:t>
            </a:r>
          </a:p>
          <a:p>
            <a:endParaRPr lang="de-DE" sz="1400" i="1" dirty="0"/>
          </a:p>
          <a:p>
            <a:endParaRPr lang="de-DE" sz="1400" i="1" dirty="0"/>
          </a:p>
          <a:p>
            <a:endParaRPr lang="de-DE" sz="1400" i="1" dirty="0"/>
          </a:p>
          <a:p>
            <a:r>
              <a:rPr lang="de-DE" sz="1400" i="1" dirty="0"/>
              <a:t>	Vogerlsalat			Rapunzel			Nüsslisalat</a:t>
            </a:r>
          </a:p>
          <a:p>
            <a:endParaRPr lang="de-DE" sz="1200" dirty="0"/>
          </a:p>
          <a:p>
            <a:r>
              <a:rPr lang="de-DE" sz="1200" dirty="0"/>
              <a:t>	</a:t>
            </a:r>
            <a:r>
              <a:rPr lang="de-DE" sz="1200" b="1" dirty="0"/>
              <a:t>Austriazismus			Teutonismus			Helvetismus</a:t>
            </a:r>
          </a:p>
          <a:p>
            <a:endParaRPr lang="de-DE" sz="1200" b="1" dirty="0"/>
          </a:p>
          <a:p>
            <a:endParaRPr lang="de-DE" sz="1200" b="1" dirty="0"/>
          </a:p>
          <a:p>
            <a:endParaRPr lang="de-DE" sz="1200" b="1" dirty="0"/>
          </a:p>
          <a:p>
            <a:r>
              <a:rPr lang="de-DE" sz="1200" dirty="0"/>
              <a:t>[</a:t>
            </a:r>
            <a:r>
              <a:rPr lang="de-DE" sz="1200" dirty="0" err="1"/>
              <a:t>Rash</a:t>
            </a:r>
            <a:r>
              <a:rPr lang="de-DE" sz="1200" dirty="0"/>
              <a:t> (2002): Die deutsche Sprache in der Schweiz, 133]</a:t>
            </a:r>
          </a:p>
          <a:p>
            <a:endParaRPr lang="de-DE" b="1" dirty="0"/>
          </a:p>
          <a:p>
            <a:endParaRPr lang="de-DE" b="1" dirty="0"/>
          </a:p>
          <a:p>
            <a:endParaRPr lang="de-DE" b="1" dirty="0"/>
          </a:p>
        </p:txBody>
      </p:sp>
      <p:cxnSp>
        <p:nvCxnSpPr>
          <p:cNvPr id="6" name="Gerader Verbinder 5">
            <a:extLst>
              <a:ext uri="{FF2B5EF4-FFF2-40B4-BE49-F238E27FC236}">
                <a16:creationId xmlns:a16="http://schemas.microsoft.com/office/drawing/2014/main" id="{2D59CB36-E050-42BD-8800-5CADB5C5CF5D}"/>
              </a:ext>
            </a:extLst>
          </p:cNvPr>
          <p:cNvCxnSpPr/>
          <p:nvPr/>
        </p:nvCxnSpPr>
        <p:spPr>
          <a:xfrm flipH="1">
            <a:off x="2660904" y="3995928"/>
            <a:ext cx="1682496" cy="685800"/>
          </a:xfrm>
          <a:prstGeom prst="line">
            <a:avLst/>
          </a:prstGeom>
        </p:spPr>
        <p:style>
          <a:lnRef idx="1">
            <a:schemeClr val="dk1"/>
          </a:lnRef>
          <a:fillRef idx="0">
            <a:schemeClr val="dk1"/>
          </a:fillRef>
          <a:effectRef idx="0">
            <a:schemeClr val="dk1"/>
          </a:effectRef>
          <a:fontRef idx="minor">
            <a:schemeClr val="tx1"/>
          </a:fontRef>
        </p:style>
      </p:cxnSp>
      <p:cxnSp>
        <p:nvCxnSpPr>
          <p:cNvPr id="8" name="Gerader Verbinder 7">
            <a:extLst>
              <a:ext uri="{FF2B5EF4-FFF2-40B4-BE49-F238E27FC236}">
                <a16:creationId xmlns:a16="http://schemas.microsoft.com/office/drawing/2014/main" id="{42CE6068-A883-4250-88BB-2C2C8A00A93C}"/>
              </a:ext>
            </a:extLst>
          </p:cNvPr>
          <p:cNvCxnSpPr/>
          <p:nvPr/>
        </p:nvCxnSpPr>
        <p:spPr>
          <a:xfrm>
            <a:off x="4681728" y="4041648"/>
            <a:ext cx="0" cy="603504"/>
          </a:xfrm>
          <a:prstGeom prst="line">
            <a:avLst/>
          </a:prstGeom>
        </p:spPr>
        <p:style>
          <a:lnRef idx="1">
            <a:schemeClr val="dk1"/>
          </a:lnRef>
          <a:fillRef idx="0">
            <a:schemeClr val="dk1"/>
          </a:fillRef>
          <a:effectRef idx="0">
            <a:schemeClr val="dk1"/>
          </a:effectRef>
          <a:fontRef idx="minor">
            <a:schemeClr val="tx1"/>
          </a:fontRef>
        </p:style>
      </p:cxnSp>
      <p:cxnSp>
        <p:nvCxnSpPr>
          <p:cNvPr id="10" name="Gerader Verbinder 9">
            <a:extLst>
              <a:ext uri="{FF2B5EF4-FFF2-40B4-BE49-F238E27FC236}">
                <a16:creationId xmlns:a16="http://schemas.microsoft.com/office/drawing/2014/main" id="{28A2718A-7DC9-4AD7-9F85-BFF99603D69C}"/>
              </a:ext>
            </a:extLst>
          </p:cNvPr>
          <p:cNvCxnSpPr/>
          <p:nvPr/>
        </p:nvCxnSpPr>
        <p:spPr>
          <a:xfrm>
            <a:off x="5138928" y="3995928"/>
            <a:ext cx="2011680" cy="6858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86723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541379B-C86F-427C-B13C-1087EFD2661E}"/>
              </a:ext>
            </a:extLst>
          </p:cNvPr>
          <p:cNvSpPr txBox="1"/>
          <p:nvPr/>
        </p:nvSpPr>
        <p:spPr>
          <a:xfrm flipH="1">
            <a:off x="1112518" y="661754"/>
            <a:ext cx="10262618" cy="7017306"/>
          </a:xfrm>
          <a:prstGeom prst="rect">
            <a:avLst/>
          </a:prstGeom>
          <a:noFill/>
        </p:spPr>
        <p:txBody>
          <a:bodyPr wrap="square" rtlCol="0">
            <a:spAutoFit/>
          </a:bodyPr>
          <a:lstStyle/>
          <a:p>
            <a:r>
              <a:rPr lang="de-DE" b="1" dirty="0"/>
              <a:t>f) Aussprache</a:t>
            </a:r>
          </a:p>
          <a:p>
            <a:endParaRPr lang="de-DE" dirty="0"/>
          </a:p>
          <a:p>
            <a:pPr marL="285750" indent="-285750">
              <a:buFont typeface="Wingdings" panose="05000000000000000000" pitchFamily="2" charset="2"/>
              <a:buChar char="à"/>
            </a:pPr>
            <a:r>
              <a:rPr lang="de-DE" sz="1600" dirty="0">
                <a:sym typeface="Wingdings" panose="05000000000000000000" pitchFamily="2" charset="2"/>
              </a:rPr>
              <a:t>vgl. Hörbeispiele zu den Wettervorhersagen</a:t>
            </a:r>
          </a:p>
          <a:p>
            <a:endParaRPr lang="de-DE" sz="1600" dirty="0">
              <a:sym typeface="Wingdings" panose="05000000000000000000" pitchFamily="2" charset="2"/>
            </a:endParaRPr>
          </a:p>
          <a:p>
            <a:pPr marL="285750" indent="-285750">
              <a:buFont typeface="Wingdings" panose="05000000000000000000" pitchFamily="2" charset="2"/>
              <a:buChar char="à"/>
            </a:pPr>
            <a:r>
              <a:rPr lang="de-DE" sz="1400" b="1" dirty="0">
                <a:sym typeface="Wingdings" panose="05000000000000000000" pitchFamily="2" charset="2"/>
              </a:rPr>
              <a:t>Generell</a:t>
            </a:r>
            <a:r>
              <a:rPr lang="de-DE" sz="1400" dirty="0">
                <a:sym typeface="Wingdings" panose="05000000000000000000" pitchFamily="2" charset="2"/>
              </a:rPr>
              <a:t>: Wenig normiert</a:t>
            </a:r>
          </a:p>
          <a:p>
            <a:r>
              <a:rPr lang="de-DE" sz="1400" dirty="0">
                <a:sym typeface="Wingdings" panose="05000000000000000000" pitchFamily="2" charset="2"/>
              </a:rPr>
              <a:t>	  </a:t>
            </a:r>
          </a:p>
          <a:p>
            <a:r>
              <a:rPr lang="de-DE" sz="1400" dirty="0">
                <a:sym typeface="Wingdings" panose="05000000000000000000" pitchFamily="2" charset="2"/>
              </a:rPr>
              <a:t>	  </a:t>
            </a:r>
            <a:r>
              <a:rPr lang="de-DE" sz="1200" dirty="0">
                <a:sym typeface="Wingdings" panose="05000000000000000000" pitchFamily="2" charset="2"/>
              </a:rPr>
              <a:t>Die norddeutsch geprägte klassische Aussprachnorm für die Bühne gilt selbst bei professionellen Mediensprechern als unangemessen.</a:t>
            </a:r>
          </a:p>
          <a:p>
            <a:r>
              <a:rPr lang="de-DE" sz="1200" dirty="0">
                <a:sym typeface="Wingdings" panose="05000000000000000000" pitchFamily="2" charset="2"/>
              </a:rPr>
              <a:t>	  ==&gt; Entwicklung eigener, an die jeweiligen Verhältnisse angepasste Aussprachenormen</a:t>
            </a:r>
          </a:p>
          <a:p>
            <a:r>
              <a:rPr lang="de-DE" sz="1200" dirty="0">
                <a:sym typeface="Wingdings" panose="05000000000000000000" pitchFamily="2" charset="2"/>
              </a:rPr>
              <a:t>	   </a:t>
            </a:r>
          </a:p>
          <a:p>
            <a:r>
              <a:rPr lang="de-DE" sz="1200" dirty="0">
                <a:sym typeface="Wingdings" panose="05000000000000000000" pitchFamily="2" charset="2"/>
              </a:rPr>
              <a:t>	  Außerhalb des professionellen Bereichs haben sich auf der Gewohnheit basierende regionale oder nationale Gebrauchsnormen herausgebildet.</a:t>
            </a:r>
          </a:p>
          <a:p>
            <a:r>
              <a:rPr lang="de-DE" sz="1200" dirty="0">
                <a:sym typeface="Wingdings" panose="05000000000000000000" pitchFamily="2" charset="2"/>
              </a:rPr>
              <a:t> 	 ==&gt; Hörbarkeit der regionalen Herkunft</a:t>
            </a:r>
          </a:p>
          <a:p>
            <a:r>
              <a:rPr lang="de-DE" sz="1600" dirty="0">
                <a:sym typeface="Wingdings" panose="05000000000000000000" pitchFamily="2" charset="2"/>
              </a:rPr>
              <a:t>	     </a:t>
            </a:r>
          </a:p>
          <a:p>
            <a:pPr marL="285750" indent="-285750">
              <a:buFont typeface="Wingdings" panose="05000000000000000000" pitchFamily="2" charset="2"/>
              <a:buChar char="à"/>
            </a:pPr>
            <a:r>
              <a:rPr lang="de-DE" sz="1400" b="1" dirty="0">
                <a:sym typeface="Wingdings" panose="05000000000000000000" pitchFamily="2" charset="2"/>
              </a:rPr>
              <a:t>Beachte</a:t>
            </a:r>
            <a:r>
              <a:rPr lang="de-DE" sz="1400" dirty="0">
                <a:sym typeface="Wingdings" panose="05000000000000000000" pitchFamily="2" charset="2"/>
              </a:rPr>
              <a:t>:</a:t>
            </a:r>
            <a:r>
              <a:rPr lang="de-DE" sz="1600" dirty="0">
                <a:sym typeface="Wingdings" panose="05000000000000000000" pitchFamily="2" charset="2"/>
              </a:rPr>
              <a:t>   </a:t>
            </a:r>
            <a:r>
              <a:rPr lang="de-DE" sz="1400" dirty="0">
                <a:sym typeface="Wingdings" panose="05000000000000000000" pitchFamily="2" charset="2"/>
              </a:rPr>
              <a:t>„Wer sich in der Schweiz nicht an die übliche Gebrauchsnorm hält und ein stark an die deutschländische Norm angenähertes 	    Hochdeutsch spricht, riskiert, als fremd oder unnatürlich wahrgenommen zu werden.</a:t>
            </a:r>
          </a:p>
          <a:p>
            <a:r>
              <a:rPr lang="de-DE" sz="1400" dirty="0">
                <a:sym typeface="Wingdings" panose="05000000000000000000" pitchFamily="2" charset="2"/>
              </a:rPr>
              <a:t>	    Die schweizerische Gebrauchsnorm ist damit die implizite Norm der richtigen und unmarkierten Aussprache des 	  	    Hochdeutschen in der Schweiz.</a:t>
            </a:r>
          </a:p>
          <a:p>
            <a:r>
              <a:rPr lang="de-DE" sz="1400" dirty="0">
                <a:sym typeface="Wingdings" panose="05000000000000000000" pitchFamily="2" charset="2"/>
              </a:rPr>
              <a:t>	    Ihr sind die folgenden Ratschläge verpflichtet.“ </a:t>
            </a:r>
            <a:r>
              <a:rPr lang="de-DE" sz="1200" dirty="0">
                <a:sym typeface="Wingdings" panose="05000000000000000000" pitchFamily="2" charset="2"/>
              </a:rPr>
              <a:t>[Bickel/Landolt 20118, 99]</a:t>
            </a:r>
          </a:p>
          <a:p>
            <a:endParaRPr lang="de-DE" sz="1400" dirty="0">
              <a:sym typeface="Wingdings" panose="05000000000000000000" pitchFamily="2" charset="2"/>
            </a:endParaRPr>
          </a:p>
          <a:p>
            <a:r>
              <a:rPr lang="de-DE" sz="1400" dirty="0">
                <a:sym typeface="Wingdings" panose="05000000000000000000" pitchFamily="2" charset="2"/>
              </a:rPr>
              <a:t>	     „Die folgenden Empfehlungen betreffen die wichtigsten Aspekte einer guten Standardaussprache. </a:t>
            </a:r>
          </a:p>
          <a:p>
            <a:r>
              <a:rPr lang="de-DE" sz="1400" dirty="0">
                <a:sym typeface="Wingdings" panose="05000000000000000000" pitchFamily="2" charset="2"/>
              </a:rPr>
              <a:t>	      Die Regeln sind kurz und allgemein gehalten, sie gehen nicht [!] auf einzelne Details und nicht auf alle Ausnahmen und 		      zulässigen Aussprachevarianten ein.</a:t>
            </a:r>
          </a:p>
          <a:p>
            <a:r>
              <a:rPr lang="de-DE" sz="1400" dirty="0">
                <a:sym typeface="Wingdings" panose="05000000000000000000" pitchFamily="2" charset="2"/>
              </a:rPr>
              <a:t>	      Sie sind den Prinzipien der Natürlichkeit und der Authentizität verpflichtet. </a:t>
            </a:r>
          </a:p>
          <a:p>
            <a:r>
              <a:rPr lang="de-DE" sz="1400" b="1" dirty="0">
                <a:sym typeface="Wingdings" panose="05000000000000000000" pitchFamily="2" charset="2"/>
              </a:rPr>
              <a:t>	      Das gesprochene Hochdeutsch soll selbstverständlich, unauffällig und vertraut tönen. </a:t>
            </a:r>
            <a:r>
              <a:rPr lang="de-DE" sz="1200" dirty="0">
                <a:sym typeface="Wingdings" panose="05000000000000000000" pitchFamily="2" charset="2"/>
              </a:rPr>
              <a:t>[Hervorhebung durch die Verf.]</a:t>
            </a:r>
          </a:p>
          <a:p>
            <a:r>
              <a:rPr lang="de-DE" sz="1200" dirty="0">
                <a:sym typeface="Wingdings" panose="05000000000000000000" pitchFamily="2" charset="2"/>
              </a:rPr>
              <a:t>	       </a:t>
            </a:r>
            <a:r>
              <a:rPr lang="de-DE" sz="1400" dirty="0">
                <a:sym typeface="Wingdings" panose="05000000000000000000" pitchFamily="2" charset="2"/>
              </a:rPr>
              <a:t>Die Herkunft der Sprecher und Sprecherinnen soll nicht verschleiert werden, sondern darf durchaus erkennbar bleiben,</a:t>
            </a:r>
          </a:p>
          <a:p>
            <a:r>
              <a:rPr lang="de-DE" sz="1400" dirty="0">
                <a:sym typeface="Wingdings" panose="05000000000000000000" pitchFamily="2" charset="2"/>
              </a:rPr>
              <a:t>	      ohne dass allerdings starke mundartliche Aussprachemerkmale durchklingen.“ </a:t>
            </a:r>
            <a:r>
              <a:rPr lang="de-DE" sz="1200" dirty="0">
                <a:sym typeface="Wingdings" panose="05000000000000000000" pitchFamily="2" charset="2"/>
              </a:rPr>
              <a:t>[Bickel/Landolt 20118, 99]</a:t>
            </a:r>
          </a:p>
          <a:p>
            <a:endParaRPr lang="de-DE" sz="1400" dirty="0">
              <a:sym typeface="Wingdings" panose="05000000000000000000" pitchFamily="2" charset="2"/>
            </a:endParaRPr>
          </a:p>
          <a:p>
            <a:r>
              <a:rPr lang="de-DE" sz="1400" dirty="0">
                <a:sym typeface="Wingdings" panose="05000000000000000000" pitchFamily="2" charset="2"/>
              </a:rPr>
              <a:t>	       vgl. Scan (NICHT prüfungsrelevant!)</a:t>
            </a:r>
          </a:p>
          <a:p>
            <a:pPr marL="285750" indent="-285750">
              <a:buFont typeface="Wingdings" panose="05000000000000000000" pitchFamily="2" charset="2"/>
              <a:buChar char="à"/>
            </a:pPr>
            <a:endParaRPr lang="de-DE" sz="1400" dirty="0">
              <a:sym typeface="Wingdings" panose="05000000000000000000" pitchFamily="2" charset="2"/>
            </a:endParaRPr>
          </a:p>
          <a:p>
            <a:pPr marL="285750" indent="-285750">
              <a:buFont typeface="Wingdings" panose="05000000000000000000" pitchFamily="2" charset="2"/>
              <a:buChar char="à"/>
            </a:pPr>
            <a:endParaRPr lang="de-DE" sz="1600" dirty="0">
              <a:sym typeface="Wingdings" panose="05000000000000000000" pitchFamily="2" charset="2"/>
            </a:endParaRPr>
          </a:p>
          <a:p>
            <a:pPr marL="285750" indent="-285750">
              <a:buFont typeface="Wingdings" panose="05000000000000000000" pitchFamily="2" charset="2"/>
              <a:buChar char="à"/>
            </a:pPr>
            <a:endParaRPr lang="de-DE" sz="1600" dirty="0">
              <a:sym typeface="Wingdings" panose="05000000000000000000" pitchFamily="2" charset="2"/>
            </a:endParaRPr>
          </a:p>
          <a:p>
            <a:endParaRPr lang="de-DE" dirty="0">
              <a:sym typeface="Wingdings" panose="05000000000000000000" pitchFamily="2" charset="2"/>
            </a:endParaRPr>
          </a:p>
        </p:txBody>
      </p:sp>
    </p:spTree>
    <p:extLst>
      <p:ext uri="{BB962C8B-B14F-4D97-AF65-F5344CB8AC3E}">
        <p14:creationId xmlns:p14="http://schemas.microsoft.com/office/powerpoint/2010/main" val="1666687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2F03157-E16F-4929-86A6-F6AC83109B2F}"/>
              </a:ext>
            </a:extLst>
          </p:cNvPr>
          <p:cNvSpPr/>
          <p:nvPr/>
        </p:nvSpPr>
        <p:spPr>
          <a:xfrm>
            <a:off x="2819400" y="2023497"/>
            <a:ext cx="6096000" cy="830997"/>
          </a:xfrm>
          <a:prstGeom prst="rect">
            <a:avLst/>
          </a:prstGeom>
        </p:spPr>
        <p:txBody>
          <a:bodyPr>
            <a:spAutoFit/>
          </a:bodyPr>
          <a:lstStyle/>
          <a:p>
            <a:pPr marL="285750" indent="-285750">
              <a:buFont typeface="Wingdings" panose="05000000000000000000" pitchFamily="2" charset="2"/>
              <a:buChar char="à"/>
            </a:pPr>
            <a:r>
              <a:rPr lang="de-DE" sz="1600" b="1" dirty="0">
                <a:solidFill>
                  <a:srgbClr val="00B050"/>
                </a:solidFill>
                <a:sym typeface="Wingdings" panose="05000000000000000000" pitchFamily="2" charset="2"/>
              </a:rPr>
              <a:t>Aufgabe:</a:t>
            </a:r>
          </a:p>
          <a:p>
            <a:endParaRPr lang="de-DE" sz="1600" b="1" dirty="0">
              <a:solidFill>
                <a:srgbClr val="00B050"/>
              </a:solidFill>
              <a:sym typeface="Wingdings" panose="05000000000000000000" pitchFamily="2" charset="2"/>
            </a:endParaRPr>
          </a:p>
          <a:p>
            <a:r>
              <a:rPr lang="de-DE" sz="1600" b="1" dirty="0">
                <a:sym typeface="Wingdings" panose="05000000000000000000" pitchFamily="2" charset="2"/>
              </a:rPr>
              <a:t>     Vorlesen des Textes aus der NZZ ;)</a:t>
            </a:r>
          </a:p>
        </p:txBody>
      </p:sp>
    </p:spTree>
    <p:extLst>
      <p:ext uri="{BB962C8B-B14F-4D97-AF65-F5344CB8AC3E}">
        <p14:creationId xmlns:p14="http://schemas.microsoft.com/office/powerpoint/2010/main" val="2776038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E0754C3-94DC-4E5D-9AF5-176A2F627F7A}"/>
              </a:ext>
            </a:extLst>
          </p:cNvPr>
          <p:cNvSpPr txBox="1"/>
          <p:nvPr/>
        </p:nvSpPr>
        <p:spPr>
          <a:xfrm flipH="1">
            <a:off x="1030222" y="198881"/>
            <a:ext cx="7783578" cy="5324535"/>
          </a:xfrm>
          <a:prstGeom prst="rect">
            <a:avLst/>
          </a:prstGeom>
          <a:noFill/>
        </p:spPr>
        <p:txBody>
          <a:bodyPr wrap="square" rtlCol="0">
            <a:spAutoFit/>
          </a:bodyPr>
          <a:lstStyle/>
          <a:p>
            <a:r>
              <a:rPr lang="de-DE" b="1" dirty="0"/>
              <a:t>g) Grammatik</a:t>
            </a:r>
          </a:p>
          <a:p>
            <a:endParaRPr lang="de-DE" b="1" dirty="0"/>
          </a:p>
          <a:p>
            <a:pPr marL="285750" indent="-285750">
              <a:buFont typeface="Arial" panose="020B0604020202020204" pitchFamily="34" charset="0"/>
              <a:buChar char="•"/>
            </a:pPr>
            <a:r>
              <a:rPr lang="de-DE" sz="1600" b="1" u="sng" dirty="0"/>
              <a:t>Substantiv</a:t>
            </a:r>
          </a:p>
          <a:p>
            <a:endParaRPr lang="de-DE" sz="1600" b="1" dirty="0"/>
          </a:p>
          <a:p>
            <a:r>
              <a:rPr lang="de-DE" sz="1600" b="1" dirty="0"/>
              <a:t>      </a:t>
            </a:r>
            <a:r>
              <a:rPr lang="de-DE" sz="1400" b="1" dirty="0">
                <a:sym typeface="Wingdings" panose="05000000000000000000" pitchFamily="2" charset="2"/>
              </a:rPr>
              <a:t> Beispiele für Unterschiede im Genus:</a:t>
            </a:r>
          </a:p>
          <a:p>
            <a:r>
              <a:rPr lang="de-DE" sz="1400" b="1" dirty="0">
                <a:sym typeface="Wingdings" panose="05000000000000000000" pitchFamily="2" charset="2"/>
              </a:rPr>
              <a:t>       </a:t>
            </a:r>
          </a:p>
          <a:p>
            <a:r>
              <a:rPr lang="de-DE" sz="1600" b="1" dirty="0">
                <a:sym typeface="Wingdings" panose="05000000000000000000" pitchFamily="2" charset="2"/>
              </a:rPr>
              <a:t>	</a:t>
            </a:r>
            <a:r>
              <a:rPr lang="de-DE" sz="1400" dirty="0">
                <a:sym typeface="Wingdings" panose="05000000000000000000" pitchFamily="2" charset="2"/>
              </a:rPr>
              <a:t>-     in der Schweiz nur oder auch m., </a:t>
            </a:r>
            <a:r>
              <a:rPr lang="de-DE" sz="1400" dirty="0" err="1">
                <a:sym typeface="Wingdings" panose="05000000000000000000" pitchFamily="2" charset="2"/>
              </a:rPr>
              <a:t>dtl</a:t>
            </a:r>
            <a:r>
              <a:rPr lang="de-DE" sz="1400" dirty="0">
                <a:sym typeface="Wingdings" panose="05000000000000000000" pitchFamily="2" charset="2"/>
              </a:rPr>
              <a:t>. nur oder vorwiegend f.: </a:t>
            </a:r>
          </a:p>
          <a:p>
            <a:r>
              <a:rPr lang="de-DE" sz="1400" dirty="0">
                <a:sym typeface="Wingdings" panose="05000000000000000000" pitchFamily="2" charset="2"/>
              </a:rPr>
              <a:t>   	</a:t>
            </a:r>
            <a:r>
              <a:rPr lang="de-DE" sz="1600" b="1" dirty="0"/>
              <a:t>	</a:t>
            </a:r>
            <a:r>
              <a:rPr lang="de-DE" sz="1400" i="1" dirty="0"/>
              <a:t>Butter, Couch, Salami</a:t>
            </a:r>
          </a:p>
          <a:p>
            <a:pPr marL="1200150" lvl="2" indent="-285750">
              <a:buFontTx/>
              <a:buChar char="-"/>
            </a:pPr>
            <a:r>
              <a:rPr lang="de-DE" sz="1400" dirty="0">
                <a:sym typeface="Wingdings" panose="05000000000000000000" pitchFamily="2" charset="2"/>
              </a:rPr>
              <a:t>in der Schweiz nur oder auch m., </a:t>
            </a:r>
            <a:r>
              <a:rPr lang="de-DE" sz="1400" dirty="0" err="1">
                <a:sym typeface="Wingdings" panose="05000000000000000000" pitchFamily="2" charset="2"/>
              </a:rPr>
              <a:t>dtl</a:t>
            </a:r>
            <a:r>
              <a:rPr lang="de-DE" sz="1400" dirty="0">
                <a:sym typeface="Wingdings" panose="05000000000000000000" pitchFamily="2" charset="2"/>
              </a:rPr>
              <a:t>. nur oder vorwiegend n.: </a:t>
            </a:r>
          </a:p>
          <a:p>
            <a:pPr lvl="2"/>
            <a:r>
              <a:rPr lang="de-DE" sz="1400" i="1" dirty="0"/>
              <a:t>	Achtel, Büschel, Dessert, Prozent, Radio</a:t>
            </a:r>
          </a:p>
          <a:p>
            <a:pPr marL="1200150" lvl="2" indent="-285750">
              <a:buFontTx/>
              <a:buChar char="-"/>
            </a:pPr>
            <a:r>
              <a:rPr lang="de-DE" sz="1400" dirty="0"/>
              <a:t>in der Schweiz auch f., </a:t>
            </a:r>
            <a:r>
              <a:rPr lang="de-DE" sz="1400" dirty="0" err="1"/>
              <a:t>dtl</a:t>
            </a:r>
            <a:r>
              <a:rPr lang="de-DE" sz="1400" dirty="0"/>
              <a:t>. nur n.: </a:t>
            </a:r>
          </a:p>
          <a:p>
            <a:pPr lvl="2"/>
            <a:r>
              <a:rPr lang="de-DE" sz="1400" dirty="0"/>
              <a:t>	</a:t>
            </a:r>
            <a:r>
              <a:rPr lang="de-DE" sz="1400" i="1" dirty="0"/>
              <a:t>Foto, Raclette, Omelette </a:t>
            </a:r>
            <a:r>
              <a:rPr lang="de-DE" sz="1200" dirty="0"/>
              <a:t>[</a:t>
            </a:r>
            <a:r>
              <a:rPr lang="de-DE" sz="1200" dirty="0" err="1"/>
              <a:t>dtl</a:t>
            </a:r>
            <a:r>
              <a:rPr lang="de-DE" sz="1200" dirty="0"/>
              <a:t>. </a:t>
            </a:r>
            <a:r>
              <a:rPr lang="de-DE" sz="1200" i="1" dirty="0"/>
              <a:t>Omelett</a:t>
            </a:r>
            <a:r>
              <a:rPr lang="de-DE" sz="1200" dirty="0"/>
              <a:t>]</a:t>
            </a:r>
          </a:p>
          <a:p>
            <a:pPr marL="1200150" lvl="2" indent="-285750">
              <a:buFontTx/>
              <a:buChar char="-"/>
            </a:pPr>
            <a:r>
              <a:rPr lang="de-DE" sz="1400" dirty="0"/>
              <a:t>in der Schweiz nur oder auch n., </a:t>
            </a:r>
            <a:r>
              <a:rPr lang="de-DE" sz="1400" dirty="0" err="1"/>
              <a:t>dtl</a:t>
            </a:r>
            <a:r>
              <a:rPr lang="de-DE" sz="1400" dirty="0"/>
              <a:t>. nur oder vorwiegend m.:</a:t>
            </a:r>
          </a:p>
          <a:p>
            <a:pPr lvl="2"/>
            <a:r>
              <a:rPr lang="de-DE" sz="1400" dirty="0"/>
              <a:t>	 </a:t>
            </a:r>
            <a:r>
              <a:rPr lang="de-DE" sz="1400" i="1" dirty="0"/>
              <a:t>Aperitif, Bikini, Pyjama, Dress, Joghurt</a:t>
            </a:r>
          </a:p>
          <a:p>
            <a:pPr marL="1200150" lvl="2" indent="-285750">
              <a:buFontTx/>
              <a:buChar char="-"/>
            </a:pPr>
            <a:r>
              <a:rPr lang="de-DE" sz="1400" dirty="0"/>
              <a:t>In der Schweiz nur oder auch n., </a:t>
            </a:r>
            <a:r>
              <a:rPr lang="de-DE" sz="1400" dirty="0" err="1"/>
              <a:t>dtl</a:t>
            </a:r>
            <a:r>
              <a:rPr lang="de-DE" sz="1400" dirty="0"/>
              <a:t>. nur oder vorwiegend f.:</a:t>
            </a:r>
          </a:p>
          <a:p>
            <a:pPr lvl="3"/>
            <a:r>
              <a:rPr lang="de-DE" sz="1400" dirty="0"/>
              <a:t>	</a:t>
            </a:r>
            <a:r>
              <a:rPr lang="de-DE" sz="1400" i="1" dirty="0"/>
              <a:t>Coca-Cola, E-Mail, Mami, Praliné/Praline, SMS</a:t>
            </a:r>
          </a:p>
          <a:p>
            <a:pPr lvl="3"/>
            <a:endParaRPr lang="de-DE" sz="1400" dirty="0"/>
          </a:p>
          <a:p>
            <a:pPr lvl="3"/>
            <a:r>
              <a:rPr lang="de-DE" sz="1400" dirty="0"/>
              <a:t>	</a:t>
            </a:r>
          </a:p>
          <a:p>
            <a:pPr lvl="3"/>
            <a:endParaRPr lang="de-DE" sz="1200" dirty="0"/>
          </a:p>
          <a:p>
            <a:pPr lvl="3"/>
            <a:endParaRPr lang="de-DE" sz="1400" dirty="0"/>
          </a:p>
          <a:p>
            <a:pPr lvl="3"/>
            <a:endParaRPr lang="de-DE" sz="1200" dirty="0"/>
          </a:p>
          <a:p>
            <a:pPr marL="1657350" lvl="3" indent="-285750">
              <a:buFontTx/>
              <a:buChar char="-"/>
            </a:pPr>
            <a:endParaRPr lang="de-DE" sz="1200" dirty="0"/>
          </a:p>
          <a:p>
            <a:pPr marL="285750" indent="-285750">
              <a:buFont typeface="Arial" panose="020B0604020202020204" pitchFamily="34" charset="0"/>
              <a:buChar char="•"/>
            </a:pPr>
            <a:endParaRPr lang="de-DE" b="1" dirty="0"/>
          </a:p>
        </p:txBody>
      </p:sp>
      <p:sp>
        <p:nvSpPr>
          <p:cNvPr id="4" name="Textfeld 3">
            <a:extLst>
              <a:ext uri="{FF2B5EF4-FFF2-40B4-BE49-F238E27FC236}">
                <a16:creationId xmlns:a16="http://schemas.microsoft.com/office/drawing/2014/main" id="{3467F422-0D40-4826-B7E7-13CAE2E7C956}"/>
              </a:ext>
            </a:extLst>
          </p:cNvPr>
          <p:cNvSpPr txBox="1"/>
          <p:nvPr/>
        </p:nvSpPr>
        <p:spPr>
          <a:xfrm flipH="1">
            <a:off x="1320159" y="4248150"/>
            <a:ext cx="9917432" cy="738664"/>
          </a:xfrm>
          <a:prstGeom prst="rect">
            <a:avLst/>
          </a:prstGeom>
          <a:noFill/>
        </p:spPr>
        <p:txBody>
          <a:bodyPr wrap="square" rtlCol="0">
            <a:spAutoFit/>
          </a:bodyPr>
          <a:lstStyle/>
          <a:p>
            <a:pPr marL="285750" indent="-285750">
              <a:buFont typeface="Wingdings" panose="05000000000000000000" pitchFamily="2" charset="2"/>
              <a:buChar char="à"/>
            </a:pPr>
            <a:r>
              <a:rPr lang="de-DE" sz="1400" b="1" dirty="0">
                <a:sym typeface="Wingdings" panose="05000000000000000000" pitchFamily="2" charset="2"/>
              </a:rPr>
              <a:t>Beispiele für abweichende Pluralbildung:</a:t>
            </a:r>
          </a:p>
          <a:p>
            <a:endParaRPr lang="de-DE" sz="1400" b="1" dirty="0">
              <a:sym typeface="Wingdings" panose="05000000000000000000" pitchFamily="2" charset="2"/>
            </a:endParaRPr>
          </a:p>
          <a:p>
            <a:r>
              <a:rPr lang="de-DE" sz="1400" b="1" dirty="0">
                <a:sym typeface="Wingdings" panose="05000000000000000000" pitchFamily="2" charset="2"/>
              </a:rPr>
              <a:t>             	</a:t>
            </a:r>
            <a:r>
              <a:rPr lang="de-DE" sz="1400" i="1" dirty="0">
                <a:sym typeface="Wingdings" panose="05000000000000000000" pitchFamily="2" charset="2"/>
              </a:rPr>
              <a:t>Park</a:t>
            </a:r>
            <a:r>
              <a:rPr lang="de-DE" sz="1400" dirty="0">
                <a:sym typeface="Wingdings" panose="05000000000000000000" pitchFamily="2" charset="2"/>
              </a:rPr>
              <a:t> (</a:t>
            </a:r>
            <a:r>
              <a:rPr lang="de-DE" sz="1400" i="1" dirty="0">
                <a:sym typeface="Wingdings" panose="05000000000000000000" pitchFamily="2" charset="2"/>
              </a:rPr>
              <a:t>Pärke</a:t>
            </a:r>
            <a:r>
              <a:rPr lang="de-DE" sz="1400" dirty="0">
                <a:sym typeface="Wingdings" panose="05000000000000000000" pitchFamily="2" charset="2"/>
              </a:rPr>
              <a:t>, </a:t>
            </a:r>
            <a:r>
              <a:rPr lang="de-DE" sz="1400" dirty="0" err="1">
                <a:sym typeface="Wingdings" panose="05000000000000000000" pitchFamily="2" charset="2"/>
              </a:rPr>
              <a:t>dtl</a:t>
            </a:r>
            <a:r>
              <a:rPr lang="de-DE" sz="1400" dirty="0">
                <a:sym typeface="Wingdings" panose="05000000000000000000" pitchFamily="2" charset="2"/>
              </a:rPr>
              <a:t>. </a:t>
            </a:r>
            <a:r>
              <a:rPr lang="de-DE" sz="1400" i="1" dirty="0">
                <a:sym typeface="Wingdings" panose="05000000000000000000" pitchFamily="2" charset="2"/>
              </a:rPr>
              <a:t>Parks</a:t>
            </a:r>
            <a:r>
              <a:rPr lang="de-DE" sz="1400" dirty="0">
                <a:sym typeface="Wingdings" panose="05000000000000000000" pitchFamily="2" charset="2"/>
              </a:rPr>
              <a:t>), </a:t>
            </a:r>
            <a:r>
              <a:rPr lang="de-DE" sz="1400" i="1" dirty="0">
                <a:sym typeface="Wingdings" panose="05000000000000000000" pitchFamily="2" charset="2"/>
              </a:rPr>
              <a:t>Kragen</a:t>
            </a:r>
            <a:r>
              <a:rPr lang="de-DE" sz="1400" dirty="0">
                <a:sym typeface="Wingdings" panose="05000000000000000000" pitchFamily="2" charset="2"/>
              </a:rPr>
              <a:t> (</a:t>
            </a:r>
            <a:r>
              <a:rPr lang="de-DE" sz="1400" i="1" dirty="0">
                <a:sym typeface="Wingdings" panose="05000000000000000000" pitchFamily="2" charset="2"/>
              </a:rPr>
              <a:t>Krägen</a:t>
            </a:r>
            <a:r>
              <a:rPr lang="de-DE" sz="1400" dirty="0">
                <a:sym typeface="Wingdings" panose="05000000000000000000" pitchFamily="2" charset="2"/>
              </a:rPr>
              <a:t>, </a:t>
            </a:r>
            <a:r>
              <a:rPr lang="de-DE" sz="1400" dirty="0" err="1">
                <a:sym typeface="Wingdings" panose="05000000000000000000" pitchFamily="2" charset="2"/>
              </a:rPr>
              <a:t>dtl</a:t>
            </a:r>
            <a:r>
              <a:rPr lang="de-DE" sz="1400" dirty="0">
                <a:sym typeface="Wingdings" panose="05000000000000000000" pitchFamily="2" charset="2"/>
              </a:rPr>
              <a:t>. </a:t>
            </a:r>
            <a:r>
              <a:rPr lang="de-DE" sz="1400" i="1" dirty="0">
                <a:sym typeface="Wingdings" panose="05000000000000000000" pitchFamily="2" charset="2"/>
              </a:rPr>
              <a:t>Kragen</a:t>
            </a:r>
            <a:r>
              <a:rPr lang="de-DE" sz="1400" dirty="0">
                <a:sym typeface="Wingdings" panose="05000000000000000000" pitchFamily="2" charset="2"/>
              </a:rPr>
              <a:t>), </a:t>
            </a:r>
            <a:r>
              <a:rPr lang="de-DE" sz="1400" i="1" dirty="0">
                <a:sym typeface="Wingdings" panose="05000000000000000000" pitchFamily="2" charset="2"/>
              </a:rPr>
              <a:t>Bogen</a:t>
            </a:r>
            <a:r>
              <a:rPr lang="de-DE" sz="1400" dirty="0">
                <a:sym typeface="Wingdings" panose="05000000000000000000" pitchFamily="2" charset="2"/>
              </a:rPr>
              <a:t> (</a:t>
            </a:r>
            <a:r>
              <a:rPr lang="de-DE" sz="1400" i="1" dirty="0">
                <a:sym typeface="Wingdings" panose="05000000000000000000" pitchFamily="2" charset="2"/>
              </a:rPr>
              <a:t>Bögen</a:t>
            </a:r>
            <a:r>
              <a:rPr lang="de-DE" sz="1400" dirty="0">
                <a:sym typeface="Wingdings" panose="05000000000000000000" pitchFamily="2" charset="2"/>
              </a:rPr>
              <a:t>, </a:t>
            </a:r>
            <a:r>
              <a:rPr lang="de-DE" sz="1400" dirty="0" err="1">
                <a:sym typeface="Wingdings" panose="05000000000000000000" pitchFamily="2" charset="2"/>
              </a:rPr>
              <a:t>dtl</a:t>
            </a:r>
            <a:r>
              <a:rPr lang="de-DE" sz="1400" dirty="0">
                <a:sym typeface="Wingdings" panose="05000000000000000000" pitchFamily="2" charset="2"/>
              </a:rPr>
              <a:t>. </a:t>
            </a:r>
            <a:r>
              <a:rPr lang="de-DE" sz="1400" i="1" dirty="0">
                <a:sym typeface="Wingdings" panose="05000000000000000000" pitchFamily="2" charset="2"/>
              </a:rPr>
              <a:t>Bogen</a:t>
            </a:r>
            <a:r>
              <a:rPr lang="de-DE" sz="1400" dirty="0">
                <a:sym typeface="Wingdings" panose="05000000000000000000" pitchFamily="2" charset="2"/>
              </a:rPr>
              <a:t>), </a:t>
            </a:r>
            <a:r>
              <a:rPr lang="de-DE" sz="1400" i="1" dirty="0">
                <a:sym typeface="Wingdings" panose="05000000000000000000" pitchFamily="2" charset="2"/>
              </a:rPr>
              <a:t>Ski </a:t>
            </a:r>
            <a:r>
              <a:rPr lang="de-DE" sz="1400" dirty="0">
                <a:sym typeface="Wingdings" panose="05000000000000000000" pitchFamily="2" charset="2"/>
              </a:rPr>
              <a:t>(</a:t>
            </a:r>
            <a:r>
              <a:rPr lang="de-DE" sz="1400" i="1" dirty="0">
                <a:sym typeface="Wingdings" panose="05000000000000000000" pitchFamily="2" charset="2"/>
              </a:rPr>
              <a:t>Skis</a:t>
            </a:r>
            <a:r>
              <a:rPr lang="de-DE" sz="1400" dirty="0">
                <a:sym typeface="Wingdings" panose="05000000000000000000" pitchFamily="2" charset="2"/>
              </a:rPr>
              <a:t>, </a:t>
            </a:r>
            <a:r>
              <a:rPr lang="de-DE" sz="1400" dirty="0" err="1">
                <a:sym typeface="Wingdings" panose="05000000000000000000" pitchFamily="2" charset="2"/>
              </a:rPr>
              <a:t>dtl</a:t>
            </a:r>
            <a:r>
              <a:rPr lang="de-DE" sz="1400" dirty="0">
                <a:sym typeface="Wingdings" panose="05000000000000000000" pitchFamily="2" charset="2"/>
              </a:rPr>
              <a:t>. </a:t>
            </a:r>
            <a:r>
              <a:rPr lang="de-DE" sz="1400" i="1" dirty="0">
                <a:sym typeface="Wingdings" panose="05000000000000000000" pitchFamily="2" charset="2"/>
              </a:rPr>
              <a:t>Ski</a:t>
            </a:r>
            <a:r>
              <a:rPr lang="de-DE" sz="1400" dirty="0">
                <a:sym typeface="Wingdings" panose="05000000000000000000" pitchFamily="2" charset="2"/>
              </a:rPr>
              <a:t> bzw. </a:t>
            </a:r>
            <a:r>
              <a:rPr lang="de-DE" sz="1400" i="1" dirty="0">
                <a:sym typeface="Wingdings" panose="05000000000000000000" pitchFamily="2" charset="2"/>
              </a:rPr>
              <a:t>Skier</a:t>
            </a:r>
            <a:r>
              <a:rPr lang="de-DE" sz="1400" dirty="0">
                <a:sym typeface="Wingdings" panose="05000000000000000000" pitchFamily="2" charset="2"/>
              </a:rPr>
              <a:t>)</a:t>
            </a:r>
          </a:p>
        </p:txBody>
      </p:sp>
      <p:sp>
        <p:nvSpPr>
          <p:cNvPr id="5" name="Textfeld 4">
            <a:extLst>
              <a:ext uri="{FF2B5EF4-FFF2-40B4-BE49-F238E27FC236}">
                <a16:creationId xmlns:a16="http://schemas.microsoft.com/office/drawing/2014/main" id="{8222F6EB-7051-4398-884F-7CDAE0EDB028}"/>
              </a:ext>
            </a:extLst>
          </p:cNvPr>
          <p:cNvSpPr txBox="1"/>
          <p:nvPr/>
        </p:nvSpPr>
        <p:spPr>
          <a:xfrm flipH="1">
            <a:off x="1337308" y="5314664"/>
            <a:ext cx="10092691" cy="1169551"/>
          </a:xfrm>
          <a:prstGeom prst="rect">
            <a:avLst/>
          </a:prstGeom>
          <a:noFill/>
        </p:spPr>
        <p:txBody>
          <a:bodyPr wrap="square" rtlCol="0">
            <a:spAutoFit/>
          </a:bodyPr>
          <a:lstStyle/>
          <a:p>
            <a:pPr marL="285750" indent="-285750">
              <a:buFont typeface="Wingdings" panose="05000000000000000000" pitchFamily="2" charset="2"/>
              <a:buChar char="à"/>
            </a:pPr>
            <a:r>
              <a:rPr lang="de-DE" sz="1400" b="1" dirty="0">
                <a:sym typeface="Wingdings" panose="05000000000000000000" pitchFamily="2" charset="2"/>
              </a:rPr>
              <a:t>Verkleinerung:</a:t>
            </a:r>
          </a:p>
          <a:p>
            <a:r>
              <a:rPr lang="de-DE" sz="1400" b="1" dirty="0">
                <a:sym typeface="Wingdings" panose="05000000000000000000" pitchFamily="2" charset="2"/>
              </a:rPr>
              <a:t>	</a:t>
            </a:r>
            <a:r>
              <a:rPr lang="de-DE" sz="1400" dirty="0">
                <a:sym typeface="Wingdings" panose="05000000000000000000" pitchFamily="2" charset="2"/>
              </a:rPr>
              <a:t>Die dialektale </a:t>
            </a:r>
            <a:r>
              <a:rPr lang="de-DE" sz="1400" dirty="0" err="1">
                <a:sym typeface="Wingdings" panose="05000000000000000000" pitchFamily="2" charset="2"/>
              </a:rPr>
              <a:t>Verkleinerungssform</a:t>
            </a:r>
            <a:r>
              <a:rPr lang="de-DE" sz="1400" dirty="0">
                <a:sym typeface="Wingdings" panose="05000000000000000000" pitchFamily="2" charset="2"/>
              </a:rPr>
              <a:t> wird in den meisten Schweizer Dialekten mit dem Suffix –</a:t>
            </a:r>
            <a:r>
              <a:rPr lang="de-DE" sz="1400" i="1" dirty="0">
                <a:sym typeface="Wingdings" panose="05000000000000000000" pitchFamily="2" charset="2"/>
              </a:rPr>
              <a:t>li</a:t>
            </a:r>
            <a:r>
              <a:rPr lang="de-DE" sz="1400" dirty="0">
                <a:sym typeface="Wingdings" panose="05000000000000000000" pitchFamily="2" charset="2"/>
              </a:rPr>
              <a:t> gebildet, das in vielen 	mundartnahen Wörtern auch im Standard erscheint, z. B.: </a:t>
            </a:r>
            <a:r>
              <a:rPr lang="de-DE" sz="1400" i="1" dirty="0" err="1">
                <a:sym typeface="Wingdings" panose="05000000000000000000" pitchFamily="2" charset="2"/>
              </a:rPr>
              <a:t>Meitli</a:t>
            </a:r>
            <a:r>
              <a:rPr lang="de-DE" sz="1400" i="1" dirty="0">
                <a:sym typeface="Wingdings" panose="05000000000000000000" pitchFamily="2" charset="2"/>
              </a:rPr>
              <a:t>, </a:t>
            </a:r>
            <a:r>
              <a:rPr lang="de-DE" sz="1400" i="1" dirty="0" err="1">
                <a:sym typeface="Wingdings" panose="05000000000000000000" pitchFamily="2" charset="2"/>
              </a:rPr>
              <a:t>Täfeli</a:t>
            </a:r>
            <a:r>
              <a:rPr lang="de-DE" sz="1400" dirty="0">
                <a:sym typeface="Wingdings" panose="05000000000000000000" pitchFamily="2" charset="2"/>
              </a:rPr>
              <a:t>.</a:t>
            </a:r>
          </a:p>
          <a:p>
            <a:r>
              <a:rPr lang="de-DE" sz="1400" dirty="0">
                <a:sym typeface="Wingdings" panose="05000000000000000000" pitchFamily="2" charset="2"/>
              </a:rPr>
              <a:t>	Einige solche Formen sind sogar ganz in das Schweizer Hochdeutsche integriert worden, z. B.: </a:t>
            </a:r>
            <a:r>
              <a:rPr lang="de-DE" sz="1400" i="1" dirty="0">
                <a:sym typeface="Wingdings" panose="05000000000000000000" pitchFamily="2" charset="2"/>
              </a:rPr>
              <a:t>Müesli, </a:t>
            </a:r>
            <a:r>
              <a:rPr lang="de-DE" sz="1400" i="1" dirty="0" err="1">
                <a:sym typeface="Wingdings" panose="05000000000000000000" pitchFamily="2" charset="2"/>
              </a:rPr>
              <a:t>Lädeli</a:t>
            </a:r>
            <a:r>
              <a:rPr lang="de-DE" sz="1400" i="1" dirty="0">
                <a:sym typeface="Wingdings" panose="05000000000000000000" pitchFamily="2" charset="2"/>
              </a:rPr>
              <a:t>, </a:t>
            </a:r>
            <a:r>
              <a:rPr lang="de-DE" sz="1400" i="1" dirty="0" err="1">
                <a:sym typeface="Wingdings" panose="05000000000000000000" pitchFamily="2" charset="2"/>
              </a:rPr>
              <a:t>Fixerstübli</a:t>
            </a:r>
            <a:endParaRPr lang="de-DE" sz="1400" i="1" dirty="0">
              <a:sym typeface="Wingdings" panose="05000000000000000000" pitchFamily="2" charset="2"/>
            </a:endParaRPr>
          </a:p>
          <a:p>
            <a:r>
              <a:rPr lang="de-DE" sz="1400" b="1" dirty="0">
                <a:sym typeface="Wingdings" panose="05000000000000000000" pitchFamily="2" charset="2"/>
              </a:rPr>
              <a:t>	</a:t>
            </a:r>
            <a:endParaRPr lang="de-DE" sz="1400" b="1" dirty="0"/>
          </a:p>
        </p:txBody>
      </p:sp>
    </p:spTree>
    <p:extLst>
      <p:ext uri="{BB962C8B-B14F-4D97-AF65-F5344CB8AC3E}">
        <p14:creationId xmlns:p14="http://schemas.microsoft.com/office/powerpoint/2010/main" val="137903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F449F1A-CF1D-465B-B540-2122B49BB917}"/>
              </a:ext>
            </a:extLst>
          </p:cNvPr>
          <p:cNvSpPr/>
          <p:nvPr/>
        </p:nvSpPr>
        <p:spPr>
          <a:xfrm>
            <a:off x="663702" y="139299"/>
            <a:ext cx="8333994" cy="8586966"/>
          </a:xfrm>
          <a:prstGeom prst="rect">
            <a:avLst/>
          </a:prstGeom>
        </p:spPr>
        <p:txBody>
          <a:bodyPr wrap="square">
            <a:spAutoFit/>
          </a:bodyPr>
          <a:lstStyle/>
          <a:p>
            <a:pPr marL="285750" indent="-285750">
              <a:buFont typeface="Arial" panose="020B0604020202020204" pitchFamily="34" charset="0"/>
              <a:buChar char="•"/>
            </a:pPr>
            <a:r>
              <a:rPr lang="de-DE" sz="1600" b="1" u="sng" dirty="0"/>
              <a:t>Verb</a:t>
            </a:r>
          </a:p>
          <a:p>
            <a:endParaRPr lang="de-DE" sz="1600" b="1" dirty="0"/>
          </a:p>
          <a:p>
            <a:r>
              <a:rPr lang="de-DE" sz="1600" b="1" dirty="0">
                <a:sym typeface="Wingdings" panose="05000000000000000000" pitchFamily="2" charset="2"/>
              </a:rPr>
              <a:t>     </a:t>
            </a:r>
            <a:r>
              <a:rPr lang="de-DE" sz="1400" b="1" dirty="0">
                <a:sym typeface="Wingdings" panose="05000000000000000000" pitchFamily="2" charset="2"/>
              </a:rPr>
              <a:t> starke Konjugation, wo sie </a:t>
            </a:r>
            <a:r>
              <a:rPr lang="de-DE" sz="1400" b="1" dirty="0" err="1">
                <a:sym typeface="Wingdings" panose="05000000000000000000" pitchFamily="2" charset="2"/>
              </a:rPr>
              <a:t>dtl</a:t>
            </a:r>
            <a:r>
              <a:rPr lang="de-DE" sz="1400" b="1" dirty="0">
                <a:sym typeface="Wingdings" panose="05000000000000000000" pitchFamily="2" charset="2"/>
              </a:rPr>
              <a:t>. weniger häufig oder unbekannt ist:</a:t>
            </a:r>
          </a:p>
          <a:p>
            <a:endParaRPr lang="de-DE" sz="1400" b="1" dirty="0">
              <a:sym typeface="Wingdings" panose="05000000000000000000" pitchFamily="2" charset="2"/>
            </a:endParaRPr>
          </a:p>
          <a:p>
            <a:r>
              <a:rPr lang="de-DE" sz="1400" b="1" dirty="0">
                <a:sym typeface="Wingdings" panose="05000000000000000000" pitchFamily="2" charset="2"/>
              </a:rPr>
              <a:t>	</a:t>
            </a:r>
            <a:r>
              <a:rPr lang="de-DE" sz="1400" i="1" dirty="0">
                <a:sym typeface="Wingdings" panose="05000000000000000000" pitchFamily="2" charset="2"/>
              </a:rPr>
              <a:t>weben </a:t>
            </a:r>
            <a:r>
              <a:rPr lang="de-DE" sz="1400" dirty="0">
                <a:sym typeface="Wingdings" panose="05000000000000000000" pitchFamily="2" charset="2"/>
              </a:rPr>
              <a:t>(</a:t>
            </a:r>
            <a:r>
              <a:rPr lang="de-DE" sz="1400" i="1" dirty="0">
                <a:sym typeface="Wingdings" panose="05000000000000000000" pitchFamily="2" charset="2"/>
              </a:rPr>
              <a:t>wob, gewoben</a:t>
            </a:r>
            <a:r>
              <a:rPr lang="de-DE" sz="1400" dirty="0">
                <a:sym typeface="Wingdings" panose="05000000000000000000" pitchFamily="2" charset="2"/>
              </a:rPr>
              <a:t>)</a:t>
            </a:r>
            <a:r>
              <a:rPr lang="de-DE" sz="1400" i="1" dirty="0">
                <a:sym typeface="Wingdings" panose="05000000000000000000" pitchFamily="2" charset="2"/>
              </a:rPr>
              <a:t>, speisen </a:t>
            </a:r>
            <a:r>
              <a:rPr lang="de-DE" sz="1400" dirty="0">
                <a:sym typeface="Wingdings" panose="05000000000000000000" pitchFamily="2" charset="2"/>
              </a:rPr>
              <a:t>(</a:t>
            </a:r>
            <a:r>
              <a:rPr lang="de-DE" sz="1400" i="1" dirty="0">
                <a:sym typeface="Wingdings" panose="05000000000000000000" pitchFamily="2" charset="2"/>
              </a:rPr>
              <a:t>spies, gespiesen</a:t>
            </a:r>
            <a:r>
              <a:rPr lang="de-DE" sz="1400" dirty="0">
                <a:sym typeface="Wingdings" panose="05000000000000000000" pitchFamily="2" charset="2"/>
              </a:rPr>
              <a:t>)</a:t>
            </a:r>
          </a:p>
          <a:p>
            <a:endParaRPr lang="de-DE" sz="1400" b="1" dirty="0">
              <a:sym typeface="Wingdings" panose="05000000000000000000" pitchFamily="2" charset="2"/>
            </a:endParaRPr>
          </a:p>
          <a:p>
            <a:r>
              <a:rPr lang="de-DE" sz="1400" b="1" dirty="0">
                <a:sym typeface="Wingdings" panose="05000000000000000000" pitchFamily="2" charset="2"/>
              </a:rPr>
              <a:t>       Die Verben </a:t>
            </a:r>
            <a:r>
              <a:rPr lang="de-DE" sz="1400" b="1" i="1" dirty="0">
                <a:sym typeface="Wingdings" panose="05000000000000000000" pitchFamily="2" charset="2"/>
              </a:rPr>
              <a:t>liegen, sitzen, stehen </a:t>
            </a:r>
            <a:r>
              <a:rPr lang="de-DE" sz="1400" b="1" dirty="0">
                <a:sym typeface="Wingdings" panose="05000000000000000000" pitchFamily="2" charset="2"/>
              </a:rPr>
              <a:t>und die dazugehörigen Ableitungen bilden das Perfekt mit </a:t>
            </a:r>
            <a:r>
              <a:rPr lang="de-DE" sz="1400" b="1" i="1" dirty="0">
                <a:sym typeface="Wingdings" panose="05000000000000000000" pitchFamily="2" charset="2"/>
              </a:rPr>
              <a:t>sein</a:t>
            </a:r>
            <a:r>
              <a:rPr lang="de-DE" sz="1400" b="1" dirty="0">
                <a:sym typeface="Wingdings" panose="05000000000000000000" pitchFamily="2" charset="2"/>
              </a:rPr>
              <a:t>:</a:t>
            </a:r>
          </a:p>
          <a:p>
            <a:endParaRPr lang="de-DE" sz="1400" b="1" dirty="0">
              <a:sym typeface="Wingdings" panose="05000000000000000000" pitchFamily="2" charset="2"/>
            </a:endParaRPr>
          </a:p>
          <a:p>
            <a:r>
              <a:rPr lang="de-DE" sz="1400" b="1" dirty="0">
                <a:sym typeface="Wingdings" panose="05000000000000000000" pitchFamily="2" charset="2"/>
              </a:rPr>
              <a:t>	</a:t>
            </a:r>
            <a:r>
              <a:rPr lang="de-DE" sz="1400" i="1" dirty="0">
                <a:sym typeface="Wingdings" panose="05000000000000000000" pitchFamily="2" charset="2"/>
              </a:rPr>
              <a:t>ich bin gestanden </a:t>
            </a:r>
            <a:r>
              <a:rPr lang="de-DE" sz="1400" dirty="0">
                <a:sym typeface="Wingdings" panose="05000000000000000000" pitchFamily="2" charset="2"/>
              </a:rPr>
              <a:t>(</a:t>
            </a:r>
            <a:r>
              <a:rPr lang="de-DE" sz="1400" u="sng" dirty="0">
                <a:sym typeface="Wingdings" panose="05000000000000000000" pitchFamily="2" charset="2"/>
              </a:rPr>
              <a:t>NICHT</a:t>
            </a:r>
            <a:r>
              <a:rPr lang="de-DE" sz="1400" dirty="0">
                <a:sym typeface="Wingdings" panose="05000000000000000000" pitchFamily="2" charset="2"/>
              </a:rPr>
              <a:t> </a:t>
            </a:r>
            <a:r>
              <a:rPr lang="de-DE" sz="1400" i="1" dirty="0">
                <a:sym typeface="Wingdings" panose="05000000000000000000" pitchFamily="2" charset="2"/>
              </a:rPr>
              <a:t>ich habe gestanden</a:t>
            </a:r>
            <a:r>
              <a:rPr lang="de-DE" sz="1400" dirty="0">
                <a:sym typeface="Wingdings" panose="05000000000000000000" pitchFamily="2" charset="2"/>
              </a:rPr>
              <a:t>) </a:t>
            </a:r>
          </a:p>
          <a:p>
            <a:endParaRPr lang="de-DE" sz="1400" dirty="0">
              <a:sym typeface="Wingdings" panose="05000000000000000000" pitchFamily="2" charset="2"/>
            </a:endParaRPr>
          </a:p>
          <a:p>
            <a:r>
              <a:rPr lang="de-DE" sz="1400" dirty="0">
                <a:sym typeface="Wingdings" panose="05000000000000000000" pitchFamily="2" charset="2"/>
              </a:rPr>
              <a:t>       </a:t>
            </a:r>
            <a:r>
              <a:rPr lang="de-DE" sz="1400" b="1" dirty="0">
                <a:sym typeface="Wingdings" panose="05000000000000000000" pitchFamily="2" charset="2"/>
              </a:rPr>
              <a:t>Teilweise verlangen Verben andere Objekte:</a:t>
            </a:r>
          </a:p>
          <a:p>
            <a:endParaRPr lang="de-DE" sz="1400" dirty="0">
              <a:sym typeface="Wingdings" panose="05000000000000000000" pitchFamily="2" charset="2"/>
            </a:endParaRPr>
          </a:p>
          <a:p>
            <a:r>
              <a:rPr lang="de-DE" sz="1400" dirty="0">
                <a:sym typeface="Wingdings" panose="05000000000000000000" pitchFamily="2" charset="2"/>
              </a:rPr>
              <a:t>	 -   </a:t>
            </a:r>
            <a:r>
              <a:rPr lang="de-DE" sz="1400" i="1" dirty="0">
                <a:sym typeface="Wingdings" panose="05000000000000000000" pitchFamily="2" charset="2"/>
              </a:rPr>
              <a:t>anfragen, präsidieren </a:t>
            </a:r>
            <a:r>
              <a:rPr lang="de-DE" sz="1400" dirty="0">
                <a:sym typeface="Wingdings" panose="05000000000000000000" pitchFamily="2" charset="2"/>
              </a:rPr>
              <a:t>mit Akkusativobjekt </a:t>
            </a:r>
            <a:r>
              <a:rPr lang="de-DE" sz="1200" dirty="0">
                <a:sym typeface="Wingdings" panose="05000000000000000000" pitchFamily="2" charset="2"/>
              </a:rPr>
              <a:t>[</a:t>
            </a:r>
            <a:r>
              <a:rPr lang="de-DE" sz="1200" i="1" dirty="0">
                <a:sym typeface="Wingdings" panose="05000000000000000000" pitchFamily="2" charset="2"/>
              </a:rPr>
              <a:t>den Gemeinderat präsidieren</a:t>
            </a:r>
            <a:r>
              <a:rPr lang="de-DE" sz="1200" dirty="0">
                <a:sym typeface="Wingdings" panose="05000000000000000000" pitchFamily="2" charset="2"/>
              </a:rPr>
              <a:t>]</a:t>
            </a:r>
          </a:p>
          <a:p>
            <a:endParaRPr lang="de-DE" sz="1200" dirty="0">
              <a:sym typeface="Wingdings" panose="05000000000000000000" pitchFamily="2" charset="2"/>
            </a:endParaRPr>
          </a:p>
          <a:p>
            <a:r>
              <a:rPr lang="de-DE" sz="1200" dirty="0">
                <a:sym typeface="Wingdings" panose="05000000000000000000" pitchFamily="2" charset="2"/>
              </a:rPr>
              <a:t>	 -   </a:t>
            </a:r>
            <a:r>
              <a:rPr lang="de-DE" sz="1400" i="1" dirty="0">
                <a:sym typeface="Wingdings" panose="05000000000000000000" pitchFamily="2" charset="2"/>
              </a:rPr>
              <a:t>abpassen, anläuten, rufen, anrufen </a:t>
            </a:r>
            <a:r>
              <a:rPr lang="de-DE" sz="1400" dirty="0">
                <a:sym typeface="Wingdings" panose="05000000000000000000" pitchFamily="2" charset="2"/>
              </a:rPr>
              <a:t>auch Dativobjekt </a:t>
            </a:r>
            <a:r>
              <a:rPr lang="de-DE" sz="1200" dirty="0">
                <a:sym typeface="Wingdings" panose="05000000000000000000" pitchFamily="2" charset="2"/>
              </a:rPr>
              <a:t>[</a:t>
            </a:r>
            <a:r>
              <a:rPr lang="de-DE" sz="1200" i="1" dirty="0">
                <a:sym typeface="Wingdings" panose="05000000000000000000" pitchFamily="2" charset="2"/>
              </a:rPr>
              <a:t>dem Vater anrufen</a:t>
            </a:r>
            <a:r>
              <a:rPr lang="de-DE" sz="1200" dirty="0">
                <a:sym typeface="Wingdings" panose="05000000000000000000" pitchFamily="2" charset="2"/>
              </a:rPr>
              <a:t>]</a:t>
            </a:r>
          </a:p>
          <a:p>
            <a:endParaRPr lang="de-DE" sz="1200" dirty="0">
              <a:sym typeface="Wingdings" panose="05000000000000000000" pitchFamily="2" charset="2"/>
            </a:endParaRPr>
          </a:p>
          <a:p>
            <a:r>
              <a:rPr lang="de-DE" sz="1400" dirty="0">
                <a:sym typeface="Wingdings" panose="05000000000000000000" pitchFamily="2" charset="2"/>
              </a:rPr>
              <a:t>	 -   Genitivobjekte manchmal durch Dativ ersetzt: </a:t>
            </a:r>
            <a:r>
              <a:rPr lang="de-DE" sz="1400" i="1" dirty="0">
                <a:sym typeface="Wingdings" panose="05000000000000000000" pitchFamily="2" charset="2"/>
              </a:rPr>
              <a:t>jmdm. gedenken, sich jmdm. annehmen</a:t>
            </a:r>
          </a:p>
          <a:p>
            <a:endParaRPr lang="de-DE" sz="1400" i="1" dirty="0">
              <a:sym typeface="Wingdings" panose="05000000000000000000" pitchFamily="2" charset="2"/>
            </a:endParaRPr>
          </a:p>
          <a:p>
            <a:r>
              <a:rPr lang="de-DE" sz="1400" b="1" dirty="0">
                <a:sym typeface="Wingdings" panose="05000000000000000000" pitchFamily="2" charset="2"/>
              </a:rPr>
              <a:t>      Abweichende Präposition:</a:t>
            </a:r>
          </a:p>
          <a:p>
            <a:endParaRPr lang="de-DE" sz="1400" b="1" dirty="0">
              <a:sym typeface="Wingdings" panose="05000000000000000000" pitchFamily="2" charset="2"/>
            </a:endParaRPr>
          </a:p>
          <a:p>
            <a:r>
              <a:rPr lang="de-DE" sz="1400" b="1" dirty="0">
                <a:sym typeface="Wingdings" panose="05000000000000000000" pitchFamily="2" charset="2"/>
              </a:rPr>
              <a:t>	</a:t>
            </a:r>
            <a:r>
              <a:rPr lang="de-DE" sz="1400" dirty="0">
                <a:sym typeface="Wingdings" panose="05000000000000000000" pitchFamily="2" charset="2"/>
              </a:rPr>
              <a:t>z. B.: </a:t>
            </a:r>
            <a:r>
              <a:rPr lang="de-DE" sz="1400" i="1" dirty="0">
                <a:sym typeface="Wingdings" panose="05000000000000000000" pitchFamily="2" charset="2"/>
              </a:rPr>
              <a:t>sehen</a:t>
            </a:r>
            <a:r>
              <a:rPr lang="de-DE" sz="1400" dirty="0">
                <a:sym typeface="Wingdings" panose="05000000000000000000" pitchFamily="2" charset="2"/>
              </a:rPr>
              <a:t>: mit </a:t>
            </a:r>
            <a:r>
              <a:rPr lang="de-DE" sz="1400" dirty="0" err="1">
                <a:sym typeface="Wingdings" panose="05000000000000000000" pitchFamily="2" charset="2"/>
              </a:rPr>
              <a:t>Präp</a:t>
            </a:r>
            <a:r>
              <a:rPr lang="de-DE" sz="1400" dirty="0">
                <a:sym typeface="Wingdings" panose="05000000000000000000" pitchFamily="2" charset="2"/>
              </a:rPr>
              <a:t>. </a:t>
            </a:r>
            <a:r>
              <a:rPr lang="de-DE" sz="1400" i="1" dirty="0">
                <a:sym typeface="Wingdings" panose="05000000000000000000" pitchFamily="2" charset="2"/>
              </a:rPr>
              <a:t>zu</a:t>
            </a:r>
            <a:r>
              <a:rPr lang="de-DE" sz="1400" dirty="0">
                <a:sym typeface="Wingdings" panose="05000000000000000000" pitchFamily="2" charset="2"/>
              </a:rPr>
              <a:t> statt </a:t>
            </a:r>
            <a:r>
              <a:rPr lang="de-DE" sz="1400" i="1" dirty="0">
                <a:sym typeface="Wingdings" panose="05000000000000000000" pitchFamily="2" charset="2"/>
              </a:rPr>
              <a:t>nach</a:t>
            </a:r>
            <a:r>
              <a:rPr lang="de-DE" sz="1400" dirty="0">
                <a:sym typeface="Wingdings" panose="05000000000000000000" pitchFamily="2" charset="2"/>
              </a:rPr>
              <a:t>; </a:t>
            </a:r>
            <a:r>
              <a:rPr lang="de-DE" sz="1400" i="1" dirty="0">
                <a:sym typeface="Wingdings" panose="05000000000000000000" pitchFamily="2" charset="2"/>
              </a:rPr>
              <a:t>Sorge tragen </a:t>
            </a:r>
            <a:r>
              <a:rPr lang="de-DE" sz="1400" dirty="0">
                <a:sym typeface="Wingdings" panose="05000000000000000000" pitchFamily="2" charset="2"/>
              </a:rPr>
              <a:t>mit </a:t>
            </a:r>
            <a:r>
              <a:rPr lang="de-DE" sz="1400" dirty="0" err="1">
                <a:sym typeface="Wingdings" panose="05000000000000000000" pitchFamily="2" charset="2"/>
              </a:rPr>
              <a:t>Präp</a:t>
            </a:r>
            <a:r>
              <a:rPr lang="de-DE" sz="1400" dirty="0">
                <a:sym typeface="Wingdings" panose="05000000000000000000" pitchFamily="2" charset="2"/>
              </a:rPr>
              <a:t>. </a:t>
            </a:r>
            <a:r>
              <a:rPr lang="de-DE" sz="1400" i="1" dirty="0">
                <a:sym typeface="Wingdings" panose="05000000000000000000" pitchFamily="2" charset="2"/>
              </a:rPr>
              <a:t>zu</a:t>
            </a:r>
            <a:r>
              <a:rPr lang="de-DE" sz="1400" dirty="0">
                <a:sym typeface="Wingdings" panose="05000000000000000000" pitchFamily="2" charset="2"/>
              </a:rPr>
              <a:t> statt </a:t>
            </a:r>
            <a:r>
              <a:rPr lang="de-DE" sz="1400" i="1" dirty="0">
                <a:sym typeface="Wingdings" panose="05000000000000000000" pitchFamily="2" charset="2"/>
              </a:rPr>
              <a:t>für</a:t>
            </a:r>
          </a:p>
          <a:p>
            <a:endParaRPr lang="de-DE" sz="1400" b="1" dirty="0">
              <a:sym typeface="Wingdings" panose="05000000000000000000" pitchFamily="2" charset="2"/>
            </a:endParaRPr>
          </a:p>
          <a:p>
            <a:r>
              <a:rPr lang="de-DE" sz="1400" b="1" dirty="0">
                <a:sym typeface="Wingdings" panose="05000000000000000000" pitchFamily="2" charset="2"/>
              </a:rPr>
              <a:t>      Ohne Präposition:</a:t>
            </a:r>
          </a:p>
          <a:p>
            <a:endParaRPr lang="de-DE" sz="1400" b="1" dirty="0">
              <a:sym typeface="Wingdings" panose="05000000000000000000" pitchFamily="2" charset="2"/>
            </a:endParaRPr>
          </a:p>
          <a:p>
            <a:r>
              <a:rPr lang="de-DE" sz="1400" b="1" dirty="0">
                <a:sym typeface="Wingdings" panose="05000000000000000000" pitchFamily="2" charset="2"/>
              </a:rPr>
              <a:t> 	</a:t>
            </a:r>
            <a:r>
              <a:rPr lang="de-DE" sz="1400" dirty="0">
                <a:sym typeface="Wingdings" panose="05000000000000000000" pitchFamily="2" charset="2"/>
              </a:rPr>
              <a:t>z. B.: </a:t>
            </a:r>
            <a:r>
              <a:rPr lang="de-DE" sz="1400" i="1" dirty="0">
                <a:sym typeface="Wingdings" panose="05000000000000000000" pitchFamily="2" charset="2"/>
              </a:rPr>
              <a:t>anfragen </a:t>
            </a:r>
            <a:r>
              <a:rPr lang="de-DE" sz="1400" dirty="0">
                <a:sym typeface="Wingdings" panose="05000000000000000000" pitchFamily="2" charset="2"/>
              </a:rPr>
              <a:t>ohne </a:t>
            </a:r>
            <a:r>
              <a:rPr lang="de-DE" sz="1400" dirty="0" err="1">
                <a:sym typeface="Wingdings" panose="05000000000000000000" pitchFamily="2" charset="2"/>
              </a:rPr>
              <a:t>Präp</a:t>
            </a:r>
            <a:r>
              <a:rPr lang="de-DE" sz="1400" dirty="0">
                <a:sym typeface="Wingdings" panose="05000000000000000000" pitchFamily="2" charset="2"/>
              </a:rPr>
              <a:t>. </a:t>
            </a:r>
            <a:r>
              <a:rPr lang="de-DE" sz="1400" i="1" dirty="0">
                <a:sym typeface="Wingdings" panose="05000000000000000000" pitchFamily="2" charset="2"/>
              </a:rPr>
              <a:t>bei</a:t>
            </a:r>
            <a:r>
              <a:rPr lang="de-DE" sz="1400" dirty="0">
                <a:sym typeface="Wingdings" panose="05000000000000000000" pitchFamily="2" charset="2"/>
              </a:rPr>
              <a:t>, </a:t>
            </a:r>
            <a:r>
              <a:rPr lang="de-DE" sz="1400" i="1" dirty="0">
                <a:sym typeface="Wingdings" panose="05000000000000000000" pitchFamily="2" charset="2"/>
              </a:rPr>
              <a:t>läuten </a:t>
            </a:r>
            <a:r>
              <a:rPr lang="de-DE" sz="1400" dirty="0">
                <a:sym typeface="Wingdings" panose="05000000000000000000" pitchFamily="2" charset="2"/>
              </a:rPr>
              <a:t>und </a:t>
            </a:r>
            <a:r>
              <a:rPr lang="de-DE" sz="1400" i="1" dirty="0">
                <a:sym typeface="Wingdings" panose="05000000000000000000" pitchFamily="2" charset="2"/>
              </a:rPr>
              <a:t>rufen </a:t>
            </a:r>
            <a:r>
              <a:rPr lang="de-DE" sz="1400" dirty="0">
                <a:sym typeface="Wingdings" panose="05000000000000000000" pitchFamily="2" charset="2"/>
              </a:rPr>
              <a:t>ohne </a:t>
            </a:r>
            <a:r>
              <a:rPr lang="de-DE" sz="1400" dirty="0" err="1">
                <a:sym typeface="Wingdings" panose="05000000000000000000" pitchFamily="2" charset="2"/>
              </a:rPr>
              <a:t>Präp</a:t>
            </a:r>
            <a:r>
              <a:rPr lang="de-DE" sz="1400" dirty="0">
                <a:sym typeface="Wingdings" panose="05000000000000000000" pitchFamily="2" charset="2"/>
              </a:rPr>
              <a:t>. </a:t>
            </a:r>
            <a:r>
              <a:rPr lang="de-DE" sz="1400" i="1" dirty="0">
                <a:sym typeface="Wingdings" panose="05000000000000000000" pitchFamily="2" charset="2"/>
              </a:rPr>
              <a:t>nach, organisieren </a:t>
            </a:r>
            <a:r>
              <a:rPr lang="de-DE" sz="1400" dirty="0">
                <a:sym typeface="Wingdings" panose="05000000000000000000" pitchFamily="2" charset="2"/>
              </a:rPr>
              <a:t>ohne </a:t>
            </a:r>
            <a:r>
              <a:rPr lang="de-DE" sz="1400" dirty="0" err="1">
                <a:sym typeface="Wingdings" panose="05000000000000000000" pitchFamily="2" charset="2"/>
              </a:rPr>
              <a:t>Präp</a:t>
            </a:r>
            <a:r>
              <a:rPr lang="de-DE" sz="1400" dirty="0">
                <a:sym typeface="Wingdings" panose="05000000000000000000" pitchFamily="2" charset="2"/>
              </a:rPr>
              <a:t>. </a:t>
            </a:r>
            <a:r>
              <a:rPr lang="de-DE" sz="1400" i="1" dirty="0">
                <a:sym typeface="Wingdings" panose="05000000000000000000" pitchFamily="2" charset="2"/>
              </a:rPr>
              <a:t>für</a:t>
            </a:r>
            <a:r>
              <a:rPr lang="de-DE" sz="1400" dirty="0">
                <a:sym typeface="Wingdings" panose="05000000000000000000" pitchFamily="2" charset="2"/>
              </a:rPr>
              <a:t>,</a:t>
            </a:r>
          </a:p>
          <a:p>
            <a:r>
              <a:rPr lang="de-DE" sz="1400" i="1" dirty="0">
                <a:sym typeface="Wingdings" panose="05000000000000000000" pitchFamily="2" charset="2"/>
              </a:rPr>
              <a:t>	          telefonieren </a:t>
            </a:r>
            <a:r>
              <a:rPr lang="de-DE" sz="1400" dirty="0">
                <a:sym typeface="Wingdings" panose="05000000000000000000" pitchFamily="2" charset="2"/>
              </a:rPr>
              <a:t>ohne </a:t>
            </a:r>
            <a:r>
              <a:rPr lang="de-DE" sz="1400" dirty="0" err="1">
                <a:sym typeface="Wingdings" panose="05000000000000000000" pitchFamily="2" charset="2"/>
              </a:rPr>
              <a:t>Präp</a:t>
            </a:r>
            <a:r>
              <a:rPr lang="de-DE" sz="1400" i="1" dirty="0">
                <a:sym typeface="Wingdings" panose="05000000000000000000" pitchFamily="2" charset="2"/>
              </a:rPr>
              <a:t>. mit, sagen </a:t>
            </a:r>
            <a:r>
              <a:rPr lang="de-DE" sz="1400" dirty="0">
                <a:sym typeface="Wingdings" panose="05000000000000000000" pitchFamily="2" charset="2"/>
              </a:rPr>
              <a:t>(in der Bedeutung ‘</a:t>
            </a:r>
            <a:r>
              <a:rPr lang="de-DE" sz="1400" dirty="0" err="1">
                <a:sym typeface="Wingdings" panose="05000000000000000000" pitchFamily="2" charset="2"/>
              </a:rPr>
              <a:t>etw</a:t>
            </a:r>
            <a:r>
              <a:rPr lang="de-DE" sz="1400" dirty="0">
                <a:sym typeface="Wingdings" panose="05000000000000000000" pitchFamily="2" charset="2"/>
              </a:rPr>
              <a:t>. benennen‘) ohne </a:t>
            </a:r>
            <a:r>
              <a:rPr lang="de-DE" sz="1400" dirty="0" err="1">
                <a:sym typeface="Wingdings" panose="05000000000000000000" pitchFamily="2" charset="2"/>
              </a:rPr>
              <a:t>Präp</a:t>
            </a:r>
            <a:r>
              <a:rPr lang="de-DE" sz="1400" dirty="0">
                <a:sym typeface="Wingdings" panose="05000000000000000000" pitchFamily="2" charset="2"/>
              </a:rPr>
              <a:t>. </a:t>
            </a:r>
            <a:r>
              <a:rPr lang="de-DE" sz="1400" i="1" dirty="0">
                <a:sym typeface="Wingdings" panose="05000000000000000000" pitchFamily="2" charset="2"/>
              </a:rPr>
              <a:t>zu</a:t>
            </a:r>
          </a:p>
          <a:p>
            <a:r>
              <a:rPr lang="de-DE" sz="1400" dirty="0">
                <a:sym typeface="Wingdings" panose="05000000000000000000" pitchFamily="2" charset="2"/>
              </a:rPr>
              <a:t>	          </a:t>
            </a:r>
            <a:r>
              <a:rPr lang="de-DE" sz="1200" dirty="0">
                <a:sym typeface="Wingdings" panose="05000000000000000000" pitchFamily="2" charset="2"/>
              </a:rPr>
              <a:t>[</a:t>
            </a:r>
            <a:r>
              <a:rPr lang="de-DE" sz="1200" i="1" dirty="0">
                <a:sym typeface="Wingdings" panose="05000000000000000000" pitchFamily="2" charset="2"/>
              </a:rPr>
              <a:t>Wie sagt man dem obersten Balkon eines Hauses?</a:t>
            </a:r>
            <a:r>
              <a:rPr lang="de-DE" sz="1200" dirty="0">
                <a:sym typeface="Wingdings" panose="05000000000000000000" pitchFamily="2" charset="2"/>
              </a:rPr>
              <a:t>]</a:t>
            </a:r>
          </a:p>
          <a:p>
            <a:endParaRPr lang="de-DE" sz="1200" dirty="0">
              <a:sym typeface="Wingdings" panose="05000000000000000000" pitchFamily="2" charset="2"/>
            </a:endParaRPr>
          </a:p>
          <a:p>
            <a:r>
              <a:rPr lang="de-DE" sz="1400" b="1" dirty="0">
                <a:sym typeface="Wingdings" panose="05000000000000000000" pitchFamily="2" charset="2"/>
              </a:rPr>
              <a:t>      Überwiegend ohne Reflexivpronomen gebraucht wird </a:t>
            </a:r>
            <a:r>
              <a:rPr lang="de-DE" sz="1400" b="1" i="1" dirty="0">
                <a:sym typeface="Wingdings" panose="05000000000000000000" pitchFamily="2" charset="2"/>
              </a:rPr>
              <a:t>rentieren</a:t>
            </a:r>
            <a:r>
              <a:rPr lang="de-DE" sz="1400" b="1" dirty="0">
                <a:sym typeface="Wingdings" panose="05000000000000000000" pitchFamily="2" charset="2"/>
              </a:rPr>
              <a:t>.</a:t>
            </a:r>
          </a:p>
          <a:p>
            <a:endParaRPr lang="de-DE" sz="1400" b="1" dirty="0">
              <a:sym typeface="Wingdings" panose="05000000000000000000" pitchFamily="2" charset="2"/>
            </a:endParaRPr>
          </a:p>
          <a:p>
            <a:r>
              <a:rPr lang="de-DE" sz="1400" b="1" dirty="0">
                <a:sym typeface="Wingdings" panose="05000000000000000000" pitchFamily="2" charset="2"/>
              </a:rPr>
              <a:t>	</a:t>
            </a:r>
          </a:p>
          <a:p>
            <a:endParaRPr lang="de-DE" sz="1200" dirty="0">
              <a:sym typeface="Wingdings" panose="05000000000000000000" pitchFamily="2" charset="2"/>
            </a:endParaRPr>
          </a:p>
          <a:p>
            <a:endParaRPr lang="de-DE" sz="1400" dirty="0">
              <a:sym typeface="Wingdings" panose="05000000000000000000" pitchFamily="2" charset="2"/>
            </a:endParaRPr>
          </a:p>
          <a:p>
            <a:r>
              <a:rPr lang="de-DE" sz="1400" dirty="0">
                <a:sym typeface="Wingdings" panose="05000000000000000000" pitchFamily="2" charset="2"/>
              </a:rPr>
              <a:t>	</a:t>
            </a:r>
            <a:endParaRPr lang="de-DE" sz="1400" dirty="0"/>
          </a:p>
          <a:p>
            <a:endParaRPr lang="de-DE" sz="1600" dirty="0"/>
          </a:p>
          <a:p>
            <a:endParaRPr lang="de-DE" sz="1600" b="1" dirty="0"/>
          </a:p>
          <a:p>
            <a:endParaRPr lang="de-DE" sz="1600" b="1" dirty="0"/>
          </a:p>
          <a:p>
            <a:endParaRPr lang="de-DE" sz="1600" b="1" dirty="0"/>
          </a:p>
        </p:txBody>
      </p:sp>
    </p:spTree>
    <p:extLst>
      <p:ext uri="{BB962C8B-B14F-4D97-AF65-F5344CB8AC3E}">
        <p14:creationId xmlns:p14="http://schemas.microsoft.com/office/powerpoint/2010/main" val="156963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83C4FCE-34CD-470B-8DD9-FB41C344B560}"/>
              </a:ext>
            </a:extLst>
          </p:cNvPr>
          <p:cNvSpPr/>
          <p:nvPr/>
        </p:nvSpPr>
        <p:spPr>
          <a:xfrm>
            <a:off x="750846" y="464558"/>
            <a:ext cx="11212172" cy="6032421"/>
          </a:xfrm>
          <a:prstGeom prst="rect">
            <a:avLst/>
          </a:prstGeom>
        </p:spPr>
        <p:txBody>
          <a:bodyPr wrap="none">
            <a:spAutoFit/>
          </a:bodyPr>
          <a:lstStyle/>
          <a:p>
            <a:pPr marL="285750" indent="-285750">
              <a:buFont typeface="Arial" panose="020B0604020202020204" pitchFamily="34" charset="0"/>
              <a:buChar char="•"/>
            </a:pPr>
            <a:r>
              <a:rPr lang="de-DE" sz="1600" b="1" dirty="0"/>
              <a:t>Präposition</a:t>
            </a:r>
          </a:p>
          <a:p>
            <a:pPr marL="285750" indent="-285750">
              <a:buFont typeface="Arial" panose="020B0604020202020204" pitchFamily="34" charset="0"/>
              <a:buChar char="•"/>
            </a:pPr>
            <a:endParaRPr lang="de-DE" sz="1600" b="1" dirty="0"/>
          </a:p>
          <a:p>
            <a:endParaRPr lang="de-DE" sz="1600" b="1" dirty="0"/>
          </a:p>
          <a:p>
            <a:endParaRPr lang="de-DE" sz="1600" b="1" dirty="0"/>
          </a:p>
          <a:p>
            <a:r>
              <a:rPr lang="de-DE" sz="1400" b="1" dirty="0"/>
              <a:t>      </a:t>
            </a:r>
            <a:r>
              <a:rPr lang="de-DE" sz="1400" b="1" dirty="0">
                <a:sym typeface="Wingdings" panose="05000000000000000000" pitchFamily="2" charset="2"/>
              </a:rPr>
              <a:t> Ausgeprägtere Tendenz zum Dativgebrauch bei Präpositionen, die </a:t>
            </a:r>
            <a:r>
              <a:rPr lang="de-DE" sz="1400" b="1" dirty="0" err="1">
                <a:sym typeface="Wingdings" panose="05000000000000000000" pitchFamily="2" charset="2"/>
              </a:rPr>
              <a:t>dtl</a:t>
            </a:r>
            <a:r>
              <a:rPr lang="de-DE" sz="1400" b="1" dirty="0">
                <a:sym typeface="Wingdings" panose="05000000000000000000" pitchFamily="2" charset="2"/>
              </a:rPr>
              <a:t>. vorwiegend mit Genitiv gebraucht werden:</a:t>
            </a:r>
          </a:p>
          <a:p>
            <a:endParaRPr lang="de-DE" sz="1400" b="1" dirty="0">
              <a:sym typeface="Wingdings" panose="05000000000000000000" pitchFamily="2" charset="2"/>
            </a:endParaRPr>
          </a:p>
          <a:p>
            <a:r>
              <a:rPr lang="de-DE" sz="1400" b="1" dirty="0">
                <a:sym typeface="Wingdings" panose="05000000000000000000" pitchFamily="2" charset="2"/>
              </a:rPr>
              <a:t>	</a:t>
            </a:r>
            <a:r>
              <a:rPr lang="de-DE" sz="1400" i="1" dirty="0">
                <a:sym typeface="Wingdings" panose="05000000000000000000" pitchFamily="2" charset="2"/>
              </a:rPr>
              <a:t>dank, trotz</a:t>
            </a:r>
          </a:p>
          <a:p>
            <a:endParaRPr lang="de-DE" sz="1400" i="1" dirty="0">
              <a:sym typeface="Wingdings" panose="05000000000000000000" pitchFamily="2" charset="2"/>
            </a:endParaRPr>
          </a:p>
          <a:p>
            <a:endParaRPr lang="de-DE" sz="1400" b="1" dirty="0">
              <a:sym typeface="Wingdings" panose="05000000000000000000" pitchFamily="2" charset="2"/>
            </a:endParaRPr>
          </a:p>
          <a:p>
            <a:r>
              <a:rPr lang="de-DE" sz="1400" b="1" dirty="0">
                <a:sym typeface="Wingdings" panose="05000000000000000000" pitchFamily="2" charset="2"/>
              </a:rPr>
              <a:t>      Die Präposition </a:t>
            </a:r>
            <a:r>
              <a:rPr lang="de-DE" sz="1400" b="1" i="1" dirty="0">
                <a:sym typeface="Wingdings" panose="05000000000000000000" pitchFamily="2" charset="2"/>
              </a:rPr>
              <a:t>an</a:t>
            </a:r>
            <a:r>
              <a:rPr lang="de-DE" sz="1400" b="1" dirty="0">
                <a:sym typeface="Wingdings" panose="05000000000000000000" pitchFamily="2" charset="2"/>
              </a:rPr>
              <a:t> wird schweiz. teilweise dort gebraucht, wo </a:t>
            </a:r>
            <a:r>
              <a:rPr lang="de-DE" sz="1400" b="1" dirty="0" err="1">
                <a:sym typeface="Wingdings" panose="05000000000000000000" pitchFamily="2" charset="2"/>
              </a:rPr>
              <a:t>gemeindt</a:t>
            </a:r>
            <a:r>
              <a:rPr lang="de-DE" sz="1400" b="1" dirty="0">
                <a:sym typeface="Wingdings" panose="05000000000000000000" pitchFamily="2" charset="2"/>
              </a:rPr>
              <a:t>. oder </a:t>
            </a:r>
            <a:r>
              <a:rPr lang="de-DE" sz="1400" b="1" dirty="0" err="1">
                <a:sym typeface="Wingdings" panose="05000000000000000000" pitchFamily="2" charset="2"/>
              </a:rPr>
              <a:t>dtl</a:t>
            </a:r>
            <a:r>
              <a:rPr lang="de-DE" sz="1400" b="1" dirty="0">
                <a:sym typeface="Wingdings" panose="05000000000000000000" pitchFamily="2" charset="2"/>
              </a:rPr>
              <a:t>. meist keine oder eine andere </a:t>
            </a:r>
            <a:r>
              <a:rPr lang="de-DE" sz="1400" b="1" dirty="0" err="1">
                <a:sym typeface="Wingdings" panose="05000000000000000000" pitchFamily="2" charset="2"/>
              </a:rPr>
              <a:t>Präp</a:t>
            </a:r>
            <a:r>
              <a:rPr lang="de-DE" sz="1400" b="1" dirty="0">
                <a:sym typeface="Wingdings" panose="05000000000000000000" pitchFamily="2" charset="2"/>
              </a:rPr>
              <a:t>. verwendet wird:</a:t>
            </a:r>
          </a:p>
          <a:p>
            <a:endParaRPr lang="de-DE" sz="1400" b="1" dirty="0">
              <a:sym typeface="Wingdings" panose="05000000000000000000" pitchFamily="2" charset="2"/>
            </a:endParaRPr>
          </a:p>
          <a:p>
            <a:r>
              <a:rPr lang="de-DE" sz="1400" b="1" dirty="0">
                <a:sym typeface="Wingdings" panose="05000000000000000000" pitchFamily="2" charset="2"/>
              </a:rPr>
              <a:t>	</a:t>
            </a:r>
            <a:r>
              <a:rPr lang="de-DE" sz="1400" dirty="0">
                <a:sym typeface="Wingdings" panose="05000000000000000000" pitchFamily="2" charset="2"/>
              </a:rPr>
              <a:t>z. B.: </a:t>
            </a:r>
          </a:p>
          <a:p>
            <a:r>
              <a:rPr lang="de-DE" sz="1400" i="1" dirty="0">
                <a:sym typeface="Wingdings" panose="05000000000000000000" pitchFamily="2" charset="2"/>
              </a:rPr>
              <a:t>	- an</a:t>
            </a:r>
            <a:r>
              <a:rPr lang="de-DE" sz="1400" dirty="0">
                <a:sym typeface="Wingdings" panose="05000000000000000000" pitchFamily="2" charset="2"/>
              </a:rPr>
              <a:t> + Dativ statt </a:t>
            </a:r>
            <a:r>
              <a:rPr lang="de-DE" sz="1400" i="1" dirty="0">
                <a:sym typeface="Wingdings" panose="05000000000000000000" pitchFamily="2" charset="2"/>
              </a:rPr>
              <a:t>bei, </a:t>
            </a:r>
            <a:r>
              <a:rPr lang="de-DE" sz="1400" dirty="0">
                <a:sym typeface="Wingdings" panose="05000000000000000000" pitchFamily="2" charset="2"/>
              </a:rPr>
              <a:t>in Verbindung mit sportlichen oder kulturellen Anlässen: </a:t>
            </a:r>
            <a:r>
              <a:rPr lang="de-DE" sz="1400" i="1" dirty="0">
                <a:sym typeface="Wingdings" panose="05000000000000000000" pitchFamily="2" charset="2"/>
              </a:rPr>
              <a:t>an der Olympiade sein.</a:t>
            </a:r>
          </a:p>
          <a:p>
            <a:r>
              <a:rPr lang="de-DE" sz="1400" i="1" dirty="0">
                <a:sym typeface="Wingdings" panose="05000000000000000000" pitchFamily="2" charset="2"/>
              </a:rPr>
              <a:t>	- an + Dativ statt in, </a:t>
            </a:r>
            <a:r>
              <a:rPr lang="de-DE" sz="1400" dirty="0">
                <a:sym typeface="Wingdings" panose="05000000000000000000" pitchFamily="2" charset="2"/>
              </a:rPr>
              <a:t>in Verbindung mit </a:t>
            </a:r>
            <a:r>
              <a:rPr lang="de-DE" sz="1400" i="1" dirty="0">
                <a:sym typeface="Wingdings" panose="05000000000000000000" pitchFamily="2" charset="2"/>
              </a:rPr>
              <a:t>Lage</a:t>
            </a:r>
            <a:r>
              <a:rPr lang="de-DE" sz="1400" dirty="0">
                <a:sym typeface="Wingdings" panose="05000000000000000000" pitchFamily="2" charset="2"/>
              </a:rPr>
              <a:t>:</a:t>
            </a:r>
            <a:r>
              <a:rPr lang="de-DE" sz="1400" i="1" dirty="0">
                <a:sym typeface="Wingdings" panose="05000000000000000000" pitchFamily="2" charset="2"/>
              </a:rPr>
              <a:t> an zentraler Lage.</a:t>
            </a:r>
          </a:p>
          <a:p>
            <a:r>
              <a:rPr lang="de-DE" sz="1400" i="1" dirty="0">
                <a:sym typeface="Wingdings" panose="05000000000000000000" pitchFamily="2" charset="2"/>
              </a:rPr>
              <a:t>	- an </a:t>
            </a:r>
            <a:r>
              <a:rPr lang="de-DE" sz="1400" dirty="0">
                <a:sym typeface="Wingdings" panose="05000000000000000000" pitchFamily="2" charset="2"/>
              </a:rPr>
              <a:t>+ Akk. statt </a:t>
            </a:r>
            <a:r>
              <a:rPr lang="de-DE" sz="1400" i="1" dirty="0">
                <a:sym typeface="Wingdings" panose="05000000000000000000" pitchFamily="2" charset="2"/>
              </a:rPr>
              <a:t>zu</a:t>
            </a:r>
            <a:r>
              <a:rPr lang="de-DE" sz="1400" dirty="0">
                <a:sym typeface="Wingdings" panose="05000000000000000000" pitchFamily="2" charset="2"/>
              </a:rPr>
              <a:t>, in Verbindung mit Veranstaltungen und Terminen: </a:t>
            </a:r>
            <a:r>
              <a:rPr lang="de-DE" sz="1400" i="1" dirty="0" err="1">
                <a:sym typeface="Wingdings" panose="05000000000000000000" pitchFamily="2" charset="2"/>
              </a:rPr>
              <a:t>etw</a:t>
            </a:r>
            <a:r>
              <a:rPr lang="de-DE" sz="1400" i="1" dirty="0">
                <a:sym typeface="Wingdings" panose="05000000000000000000" pitchFamily="2" charset="2"/>
              </a:rPr>
              <a:t>. an die Sitzung mitbringen.</a:t>
            </a:r>
          </a:p>
          <a:p>
            <a:endParaRPr lang="de-DE" sz="1400" i="1" dirty="0">
              <a:sym typeface="Wingdings" panose="05000000000000000000" pitchFamily="2" charset="2"/>
            </a:endParaRPr>
          </a:p>
          <a:p>
            <a:endParaRPr lang="de-DE" sz="1400" i="1" dirty="0">
              <a:sym typeface="Wingdings" panose="05000000000000000000" pitchFamily="2" charset="2"/>
            </a:endParaRPr>
          </a:p>
          <a:p>
            <a:r>
              <a:rPr lang="de-DE" sz="1400" i="1" dirty="0">
                <a:sym typeface="Wingdings" panose="05000000000000000000" pitchFamily="2" charset="2"/>
              </a:rPr>
              <a:t> </a:t>
            </a:r>
            <a:r>
              <a:rPr lang="de-DE" sz="1400" b="1" dirty="0">
                <a:sym typeface="Wingdings" panose="05000000000000000000" pitchFamily="2" charset="2"/>
              </a:rPr>
              <a:t> Die Präposition </a:t>
            </a:r>
            <a:r>
              <a:rPr lang="de-DE" sz="1400" b="1" i="1" dirty="0">
                <a:sym typeface="Wingdings" panose="05000000000000000000" pitchFamily="2" charset="2"/>
              </a:rPr>
              <a:t>auf</a:t>
            </a:r>
            <a:r>
              <a:rPr lang="de-DE" sz="1400" b="1" dirty="0">
                <a:sym typeface="Wingdings" panose="05000000000000000000" pitchFamily="2" charset="2"/>
              </a:rPr>
              <a:t> wird schweiz. teilweise dort gebraucht, wo </a:t>
            </a:r>
            <a:r>
              <a:rPr lang="de-DE" sz="1400" b="1" dirty="0" err="1">
                <a:sym typeface="Wingdings" panose="05000000000000000000" pitchFamily="2" charset="2"/>
              </a:rPr>
              <a:t>gemeindt</a:t>
            </a:r>
            <a:r>
              <a:rPr lang="de-DE" sz="1400" b="1" dirty="0">
                <a:sym typeface="Wingdings" panose="05000000000000000000" pitchFamily="2" charset="2"/>
              </a:rPr>
              <a:t>. oder </a:t>
            </a:r>
            <a:r>
              <a:rPr lang="de-DE" sz="1400" b="1" dirty="0" err="1">
                <a:sym typeface="Wingdings" panose="05000000000000000000" pitchFamily="2" charset="2"/>
              </a:rPr>
              <a:t>dtl</a:t>
            </a:r>
            <a:r>
              <a:rPr lang="de-DE" sz="1400" b="1" dirty="0">
                <a:sym typeface="Wingdings" panose="05000000000000000000" pitchFamily="2" charset="2"/>
              </a:rPr>
              <a:t>. meist keine oder eine andere </a:t>
            </a:r>
            <a:r>
              <a:rPr lang="de-DE" sz="1400" b="1" dirty="0" err="1">
                <a:sym typeface="Wingdings" panose="05000000000000000000" pitchFamily="2" charset="2"/>
              </a:rPr>
              <a:t>Präp</a:t>
            </a:r>
            <a:r>
              <a:rPr lang="de-DE" sz="1400" b="1" dirty="0">
                <a:sym typeface="Wingdings" panose="05000000000000000000" pitchFamily="2" charset="2"/>
              </a:rPr>
              <a:t>. verwendet wird:</a:t>
            </a:r>
          </a:p>
          <a:p>
            <a:endParaRPr lang="de-DE" sz="1400" b="1" dirty="0">
              <a:sym typeface="Wingdings" panose="05000000000000000000" pitchFamily="2" charset="2"/>
            </a:endParaRPr>
          </a:p>
          <a:p>
            <a:r>
              <a:rPr lang="de-DE" sz="1400" b="1" dirty="0">
                <a:sym typeface="Wingdings" panose="05000000000000000000" pitchFamily="2" charset="2"/>
              </a:rPr>
              <a:t>	</a:t>
            </a:r>
            <a:r>
              <a:rPr lang="de-DE" sz="1400" dirty="0">
                <a:sym typeface="Wingdings" panose="05000000000000000000" pitchFamily="2" charset="2"/>
              </a:rPr>
              <a:t>z. B.:</a:t>
            </a:r>
          </a:p>
          <a:p>
            <a:r>
              <a:rPr lang="de-DE" sz="1400" dirty="0">
                <a:sym typeface="Wingdings" panose="05000000000000000000" pitchFamily="2" charset="2"/>
              </a:rPr>
              <a:t>	- </a:t>
            </a:r>
            <a:r>
              <a:rPr lang="de-DE" sz="1400" i="1" dirty="0">
                <a:sym typeface="Wingdings" panose="05000000000000000000" pitchFamily="2" charset="2"/>
              </a:rPr>
              <a:t>auf</a:t>
            </a:r>
            <a:r>
              <a:rPr lang="de-DE" sz="1400" dirty="0">
                <a:sym typeface="Wingdings" panose="05000000000000000000" pitchFamily="2" charset="2"/>
              </a:rPr>
              <a:t> + Dativ statt </a:t>
            </a:r>
            <a:r>
              <a:rPr lang="de-DE" sz="1400" i="1" dirty="0">
                <a:sym typeface="Wingdings" panose="05000000000000000000" pitchFamily="2" charset="2"/>
              </a:rPr>
              <a:t>in</a:t>
            </a:r>
            <a:r>
              <a:rPr lang="de-DE" sz="1400" dirty="0">
                <a:sym typeface="Wingdings" panose="05000000000000000000" pitchFamily="2" charset="2"/>
              </a:rPr>
              <a:t>, räumlich, in </a:t>
            </a:r>
            <a:r>
              <a:rPr lang="de-DE" sz="1400" dirty="0" err="1">
                <a:sym typeface="Wingdings" panose="05000000000000000000" pitchFamily="2" charset="2"/>
              </a:rPr>
              <a:t>verbindung</a:t>
            </a:r>
            <a:r>
              <a:rPr lang="de-DE" sz="1400" dirty="0">
                <a:sym typeface="Wingdings" panose="05000000000000000000" pitchFamily="2" charset="2"/>
              </a:rPr>
              <a:t> mit öffentlichem Grund und Boden: </a:t>
            </a:r>
            <a:r>
              <a:rPr lang="de-DE" sz="1400" i="1" dirty="0">
                <a:sym typeface="Wingdings" panose="05000000000000000000" pitchFamily="2" charset="2"/>
              </a:rPr>
              <a:t>auf dem Stadtgebiet;</a:t>
            </a:r>
          </a:p>
          <a:p>
            <a:r>
              <a:rPr lang="de-DE" sz="1400" i="1" dirty="0">
                <a:sym typeface="Wingdings" panose="05000000000000000000" pitchFamily="2" charset="2"/>
              </a:rPr>
              <a:t>	                                     </a:t>
            </a:r>
            <a:r>
              <a:rPr lang="de-DE" sz="1400" dirty="0">
                <a:sym typeface="Wingdings" panose="05000000000000000000" pitchFamily="2" charset="2"/>
              </a:rPr>
              <a:t>auch in übertragen räumlicher Verwendung, z. B. in Verbindung mit Beruf, Büro, Redaktion: </a:t>
            </a:r>
            <a:r>
              <a:rPr lang="de-DE" sz="1400" i="1" dirty="0">
                <a:sym typeface="Wingdings" panose="05000000000000000000" pitchFamily="2" charset="2"/>
              </a:rPr>
              <a:t>auf der Redaktion arbeiten</a:t>
            </a:r>
          </a:p>
          <a:p>
            <a:r>
              <a:rPr lang="de-DE" sz="1400" i="1" dirty="0">
                <a:sym typeface="Wingdings" panose="05000000000000000000" pitchFamily="2" charset="2"/>
              </a:rPr>
              <a:t>	- auf + </a:t>
            </a:r>
            <a:r>
              <a:rPr lang="de-DE" sz="1400" dirty="0">
                <a:sym typeface="Wingdings" panose="05000000000000000000" pitchFamily="2" charset="2"/>
              </a:rPr>
              <a:t>Akk. statt </a:t>
            </a:r>
            <a:r>
              <a:rPr lang="de-DE" sz="1400" i="1" dirty="0">
                <a:sym typeface="Wingdings" panose="05000000000000000000" pitchFamily="2" charset="2"/>
              </a:rPr>
              <a:t>um</a:t>
            </a:r>
            <a:r>
              <a:rPr lang="de-DE" sz="1400" dirty="0">
                <a:sym typeface="Wingdings" panose="05000000000000000000" pitchFamily="2" charset="2"/>
              </a:rPr>
              <a:t>, zur Angabe einer Uhrzeit: </a:t>
            </a:r>
            <a:r>
              <a:rPr lang="de-DE" sz="1400" i="1" dirty="0">
                <a:sym typeface="Wingdings" panose="05000000000000000000" pitchFamily="2" charset="2"/>
              </a:rPr>
              <a:t>jmdn. auf 9 Uhr bestellen</a:t>
            </a:r>
            <a:r>
              <a:rPr lang="de-DE" sz="1400" dirty="0">
                <a:sym typeface="Wingdings" panose="05000000000000000000" pitchFamily="2" charset="2"/>
              </a:rPr>
              <a:t>.</a:t>
            </a:r>
          </a:p>
          <a:p>
            <a:r>
              <a:rPr lang="de-DE" sz="1400" i="1" dirty="0">
                <a:sym typeface="Wingdings" panose="05000000000000000000" pitchFamily="2" charset="2"/>
              </a:rPr>
              <a:t>	- auf + Akk. s</a:t>
            </a:r>
            <a:r>
              <a:rPr lang="de-DE" sz="1400" dirty="0">
                <a:sym typeface="Wingdings" panose="05000000000000000000" pitchFamily="2" charset="2"/>
              </a:rPr>
              <a:t>tatt </a:t>
            </a:r>
            <a:r>
              <a:rPr lang="de-DE" sz="1400" i="1" dirty="0">
                <a:sym typeface="Wingdings" panose="05000000000000000000" pitchFamily="2" charset="2"/>
              </a:rPr>
              <a:t>zu</a:t>
            </a:r>
            <a:r>
              <a:rPr lang="de-DE" sz="1400" dirty="0">
                <a:sym typeface="Wingdings" panose="05000000000000000000" pitchFamily="2" charset="2"/>
              </a:rPr>
              <a:t>, zur Angabe von genauen Daten: </a:t>
            </a:r>
            <a:r>
              <a:rPr lang="de-DE" sz="1400" i="1" dirty="0">
                <a:sym typeface="Wingdings" panose="05000000000000000000" pitchFamily="2" charset="2"/>
              </a:rPr>
              <a:t>auf den 30. September kün</a:t>
            </a:r>
            <a:r>
              <a:rPr lang="de-DE" sz="1400" dirty="0">
                <a:sym typeface="Wingdings" panose="05000000000000000000" pitchFamily="2" charset="2"/>
              </a:rPr>
              <a:t>digen.</a:t>
            </a:r>
          </a:p>
          <a:p>
            <a:r>
              <a:rPr lang="de-DE" sz="1400" i="1" dirty="0">
                <a:sym typeface="Wingdings" panose="05000000000000000000" pitchFamily="2" charset="2"/>
              </a:rPr>
              <a:t>	- auf + Akk. s</a:t>
            </a:r>
            <a:r>
              <a:rPr lang="de-DE" sz="1400" dirty="0">
                <a:sym typeface="Wingdings" panose="05000000000000000000" pitchFamily="2" charset="2"/>
              </a:rPr>
              <a:t>tatt </a:t>
            </a:r>
            <a:r>
              <a:rPr lang="de-DE" sz="1400" i="1" dirty="0">
                <a:sym typeface="Wingdings" panose="05000000000000000000" pitchFamily="2" charset="2"/>
              </a:rPr>
              <a:t>für</a:t>
            </a:r>
            <a:r>
              <a:rPr lang="de-DE" sz="1400" dirty="0">
                <a:sym typeface="Wingdings" panose="05000000000000000000" pitchFamily="2" charset="2"/>
              </a:rPr>
              <a:t>, zur Angabe einer Zeitdauer: </a:t>
            </a:r>
            <a:r>
              <a:rPr lang="de-DE" sz="1400" i="1" dirty="0" err="1">
                <a:sym typeface="Wingdings" panose="05000000000000000000" pitchFamily="2" charset="2"/>
              </a:rPr>
              <a:t>etw</a:t>
            </a:r>
            <a:r>
              <a:rPr lang="de-DE" sz="1400" i="1" dirty="0">
                <a:sym typeface="Wingdings" panose="05000000000000000000" pitchFamily="2" charset="2"/>
              </a:rPr>
              <a:t>. auf sechs Monate planen</a:t>
            </a:r>
            <a:r>
              <a:rPr lang="de-DE" sz="1400" dirty="0">
                <a:sym typeface="Wingdings" panose="05000000000000000000" pitchFamily="2" charset="2"/>
              </a:rPr>
              <a:t>.</a:t>
            </a:r>
          </a:p>
          <a:p>
            <a:endParaRPr lang="de-DE" sz="1400" b="1" dirty="0">
              <a:sym typeface="Wingdings" panose="05000000000000000000" pitchFamily="2" charset="2"/>
            </a:endParaRPr>
          </a:p>
          <a:p>
            <a:r>
              <a:rPr lang="de-DE" sz="1400" b="1" dirty="0">
                <a:sym typeface="Wingdings" panose="05000000000000000000" pitchFamily="2" charset="2"/>
              </a:rPr>
              <a:t>	</a:t>
            </a:r>
            <a:endParaRPr lang="de-DE" sz="1400" b="1" dirty="0"/>
          </a:p>
        </p:txBody>
      </p:sp>
    </p:spTree>
    <p:extLst>
      <p:ext uri="{BB962C8B-B14F-4D97-AF65-F5344CB8AC3E}">
        <p14:creationId xmlns:p14="http://schemas.microsoft.com/office/powerpoint/2010/main" val="846262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7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descr="Ein Bild, das Text, Karte enthält.&#10;&#10;Automatisch generierte Beschreibung">
            <a:extLst>
              <a:ext uri="{FF2B5EF4-FFF2-40B4-BE49-F238E27FC236}">
                <a16:creationId xmlns:a16="http://schemas.microsoft.com/office/drawing/2014/main" id="{48D0D404-15E7-4E48-9607-8987413E7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399591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21FDE709-B61C-4360-8C3D-BCD4DFB5B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8999" y="643467"/>
            <a:ext cx="8074002" cy="5571066"/>
          </a:xfrm>
          <a:prstGeom prst="rect">
            <a:avLst/>
          </a:prstGeom>
        </p:spPr>
      </p:pic>
    </p:spTree>
    <p:extLst>
      <p:ext uri="{BB962C8B-B14F-4D97-AF65-F5344CB8AC3E}">
        <p14:creationId xmlns:p14="http://schemas.microsoft.com/office/powerpoint/2010/main" val="2620559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EDCC908-8335-4E01-AC32-14B26EC23DB7}"/>
              </a:ext>
            </a:extLst>
          </p:cNvPr>
          <p:cNvSpPr/>
          <p:nvPr/>
        </p:nvSpPr>
        <p:spPr>
          <a:xfrm>
            <a:off x="914400" y="962996"/>
            <a:ext cx="8997696" cy="3385542"/>
          </a:xfrm>
          <a:prstGeom prst="rect">
            <a:avLst/>
          </a:prstGeom>
        </p:spPr>
        <p:txBody>
          <a:bodyPr wrap="square">
            <a:spAutoFit/>
          </a:bodyPr>
          <a:lstStyle/>
          <a:p>
            <a:pPr marL="342900" indent="-342900">
              <a:buAutoNum type="alphaLcParenR"/>
            </a:pPr>
            <a:r>
              <a:rPr lang="de-DE" b="1" dirty="0">
                <a:sym typeface="Wingdings" panose="05000000000000000000" pitchFamily="2" charset="2"/>
              </a:rPr>
              <a:t>Sprachgeografische Voraussetzungen</a:t>
            </a:r>
          </a:p>
          <a:p>
            <a:endParaRPr lang="de-DE" b="1" dirty="0">
              <a:sym typeface="Wingdings" panose="05000000000000000000" pitchFamily="2" charset="2"/>
            </a:endParaRPr>
          </a:p>
          <a:p>
            <a:endParaRPr lang="de-DE" b="1" dirty="0">
              <a:sym typeface="Wingdings" panose="05000000000000000000" pitchFamily="2" charset="2"/>
            </a:endParaRPr>
          </a:p>
          <a:p>
            <a:r>
              <a:rPr lang="de-DE" sz="1600" dirty="0"/>
              <a:t>Aus sprachwissenschaftlicher Sicht gibt es keine Sprachgrenzen zwischen den alemannischen Dialekten des Schweizerdeutschen und den übrigen alemannischen (Elsass, Baden-Württemberg, das bayerische Schwaben, Vorarlberg, Liechtenstein, </a:t>
            </a:r>
            <a:r>
              <a:rPr lang="de-DE" sz="1600" dirty="0" err="1"/>
              <a:t>Walsersiedlungen</a:t>
            </a:r>
            <a:r>
              <a:rPr lang="de-DE" sz="1600" dirty="0"/>
              <a:t>) beziehungsweise sonstigen deutschen Dialekten, </a:t>
            </a:r>
          </a:p>
          <a:p>
            <a:r>
              <a:rPr lang="de-DE" sz="1600" dirty="0"/>
              <a:t>es besteht vielmehr ein Dialektkontinuum.</a:t>
            </a:r>
          </a:p>
          <a:p>
            <a:endParaRPr lang="de-DE" sz="1600" dirty="0"/>
          </a:p>
          <a:p>
            <a:r>
              <a:rPr lang="de-DE" sz="1600" dirty="0"/>
              <a:t>Zwischen den deutsch-alemannischen Dialekten in der Schweiz und den übrigen alemannischen Dialekten </a:t>
            </a:r>
          </a:p>
          <a:p>
            <a:r>
              <a:rPr lang="de-DE" sz="1600" dirty="0"/>
              <a:t>besteht der pragmatische Unterschied, dass die schweizerdeutschen Dialekte in fast allen Gesprächssituationen vorrangig benutzt werden, während im übrigen alemannischen Sprachraum die deutsche Standardsprache </a:t>
            </a:r>
          </a:p>
          <a:p>
            <a:r>
              <a:rPr lang="de-DE" sz="1600" dirty="0"/>
              <a:t>(bzw. im Elsass das Französische) die Ortsdialekte inzwischen vielfach als vorrangige Sprache verdrängt hat.</a:t>
            </a:r>
          </a:p>
        </p:txBody>
      </p:sp>
    </p:spTree>
    <p:extLst>
      <p:ext uri="{BB962C8B-B14F-4D97-AF65-F5344CB8AC3E}">
        <p14:creationId xmlns:p14="http://schemas.microsoft.com/office/powerpoint/2010/main" val="3013336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163886A-4736-4B3F-B689-064FD4EC8565}"/>
              </a:ext>
            </a:extLst>
          </p:cNvPr>
          <p:cNvSpPr txBox="1"/>
          <p:nvPr/>
        </p:nvSpPr>
        <p:spPr>
          <a:xfrm>
            <a:off x="697993" y="93137"/>
            <a:ext cx="10070788" cy="6401753"/>
          </a:xfrm>
          <a:prstGeom prst="rect">
            <a:avLst/>
          </a:prstGeom>
          <a:noFill/>
        </p:spPr>
        <p:txBody>
          <a:bodyPr wrap="square" rtlCol="0">
            <a:spAutoFit/>
          </a:bodyPr>
          <a:lstStyle/>
          <a:p>
            <a:endParaRPr lang="de-DE" b="1" dirty="0"/>
          </a:p>
          <a:p>
            <a:r>
              <a:rPr lang="de-DE" b="1" dirty="0">
                <a:sym typeface="Wingdings" panose="05000000000000000000" pitchFamily="2" charset="2"/>
              </a:rPr>
              <a:t>b) </a:t>
            </a:r>
            <a:r>
              <a:rPr lang="de-DE" b="1" dirty="0"/>
              <a:t>Textbeispiel zur deutschen Standardvarietät in der Schweiz</a:t>
            </a:r>
          </a:p>
          <a:p>
            <a:pPr marL="342900" indent="-342900">
              <a:buAutoNum type="arabicPeriod"/>
            </a:pPr>
            <a:endParaRPr lang="de-DE" dirty="0"/>
          </a:p>
          <a:p>
            <a:endParaRPr lang="de-DE" dirty="0"/>
          </a:p>
          <a:p>
            <a:r>
              <a:rPr lang="de-DE" sz="1600" b="1" dirty="0">
                <a:sym typeface="Wingdings" panose="05000000000000000000" pitchFamily="2" charset="2"/>
              </a:rPr>
              <a:t>Neue Zürcher Zeitung vom 26.2.20:</a:t>
            </a:r>
          </a:p>
          <a:p>
            <a:endParaRPr lang="de-DE" sz="1600" b="1" dirty="0">
              <a:sym typeface="Wingdings" panose="05000000000000000000" pitchFamily="2" charset="2"/>
            </a:endParaRPr>
          </a:p>
          <a:p>
            <a:r>
              <a:rPr lang="de-DE" sz="1600" b="1" dirty="0">
                <a:sym typeface="Wingdings" panose="05000000000000000000" pitchFamily="2" charset="2"/>
              </a:rPr>
              <a:t>„</a:t>
            </a:r>
            <a:r>
              <a:rPr lang="de-DE" sz="1600" b="1" dirty="0"/>
              <a:t>15 bestätigte Fälle, 100 Personen in Quarantäne, Bundesrat verbietet </a:t>
            </a:r>
            <a:r>
              <a:rPr lang="de-DE" sz="1600" b="1" dirty="0" err="1"/>
              <a:t>Grossveranstaltungen</a:t>
            </a:r>
            <a:r>
              <a:rPr lang="de-DE" sz="1600" b="1" dirty="0"/>
              <a:t>  – die neusten Entwicklungen zur Coronavirus-Situation in der Schweiz</a:t>
            </a:r>
            <a:endParaRPr lang="de-DE" sz="1600" dirty="0"/>
          </a:p>
          <a:p>
            <a:endParaRPr lang="de-DE" sz="1600" dirty="0"/>
          </a:p>
          <a:p>
            <a:r>
              <a:rPr lang="de-DE" sz="1600" dirty="0"/>
              <a:t>In der Schweiz wurden fünfzehn Personen positiv auf das Coronavirus getestet. Über 100 Personen sind zurzeit in Quarantäne.</a:t>
            </a:r>
          </a:p>
          <a:p>
            <a:r>
              <a:rPr lang="de-DE" sz="1600" b="1" dirty="0"/>
              <a:t>Die neusten Entwicklungen: </a:t>
            </a:r>
            <a:endParaRPr lang="de-DE" sz="1600" dirty="0"/>
          </a:p>
          <a:p>
            <a:r>
              <a:rPr lang="de-DE" sz="1600" dirty="0"/>
              <a:t>Alle Nachrichten zu den Entwicklungen </a:t>
            </a:r>
            <a:r>
              <a:rPr lang="de-DE" sz="1600" dirty="0" err="1"/>
              <a:t>ausserhalb</a:t>
            </a:r>
            <a:r>
              <a:rPr lang="de-DE" sz="1600" dirty="0"/>
              <a:t> der Schweiz </a:t>
            </a:r>
            <a:r>
              <a:rPr lang="de-DE" sz="1600" u="sng" dirty="0"/>
              <a:t>finden Sie hier</a:t>
            </a:r>
            <a:r>
              <a:rPr lang="de-DE" sz="1600" dirty="0"/>
              <a:t>.</a:t>
            </a:r>
          </a:p>
          <a:p>
            <a:pPr lvl="0"/>
            <a:r>
              <a:rPr lang="de-DE" sz="1600" b="1" dirty="0"/>
              <a:t>Der Bundesrat ruft die besondere Lage aus und verbietet </a:t>
            </a:r>
            <a:r>
              <a:rPr lang="de-DE" sz="1600" b="1" dirty="0" err="1"/>
              <a:t>Grossveranstaltungen</a:t>
            </a:r>
            <a:r>
              <a:rPr lang="de-DE" sz="1600" b="1" dirty="0"/>
              <a:t> mit über 1000 Teilnehmern. </a:t>
            </a:r>
            <a:r>
              <a:rPr lang="de-DE" sz="1600" dirty="0"/>
              <a:t>Dies geschehe im Sinne einer präventiven </a:t>
            </a:r>
            <a:r>
              <a:rPr lang="de-DE" sz="1600" dirty="0" err="1"/>
              <a:t>Massnahme</a:t>
            </a:r>
            <a:r>
              <a:rPr lang="de-DE" sz="1600" dirty="0"/>
              <a:t>, sagte Gesundheitsminister Alain Berset am Freitagmorgen vor den Medien. Inzwischen gebe es 15 bestätigte Infektionen durch das Coronavirus in der Schweiz; über 100 Personen befänden sich in Quarantäne.</a:t>
            </a:r>
          </a:p>
          <a:p>
            <a:pPr lvl="0"/>
            <a:endParaRPr lang="de-DE" sz="1600" dirty="0"/>
          </a:p>
          <a:p>
            <a:pPr lvl="0"/>
            <a:r>
              <a:rPr lang="de-DE" sz="1600" b="1" dirty="0"/>
              <a:t>Der Kanton Zürich meldet einen zweiten positiven Corona-Fall.</a:t>
            </a:r>
            <a:r>
              <a:rPr lang="de-DE" sz="1600" dirty="0"/>
              <a:t> Dies teilt die Gesundheitsdirektion am Freitagmorgen mit. Die Bestätigung des nationalen Referenzlabors in Genf steht demnach noch aus; der Patient ist im Triemli-Spital hospitalisiert. Enge Kontaktpersonen sind bereits in Quarantäne, weitere mögliche Kontaktpersonen werden noch abgeklärt. Der 45-jährige Mann war am 19. Februar 2020 für einen kurzen Aufenthalt in Mailand. Am 23. Februar 2020 hatte er erste Beschwerden. Am 28. Februar 2020 wurde der Patient im Stadtspital Triemli positiv getestet, isoliert und hospitalisiert. “</a:t>
            </a:r>
          </a:p>
          <a:p>
            <a:endParaRPr lang="de-DE" dirty="0"/>
          </a:p>
        </p:txBody>
      </p:sp>
    </p:spTree>
    <p:extLst>
      <p:ext uri="{BB962C8B-B14F-4D97-AF65-F5344CB8AC3E}">
        <p14:creationId xmlns:p14="http://schemas.microsoft.com/office/powerpoint/2010/main" val="2719277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56D1B11-BACC-420B-9FCE-8EB01245483F}"/>
              </a:ext>
            </a:extLst>
          </p:cNvPr>
          <p:cNvSpPr txBox="1"/>
          <p:nvPr/>
        </p:nvSpPr>
        <p:spPr>
          <a:xfrm flipH="1">
            <a:off x="1512569" y="1171575"/>
            <a:ext cx="5069206" cy="1077218"/>
          </a:xfrm>
          <a:prstGeom prst="rect">
            <a:avLst/>
          </a:prstGeom>
          <a:noFill/>
        </p:spPr>
        <p:txBody>
          <a:bodyPr wrap="square" rtlCol="0">
            <a:spAutoFit/>
          </a:bodyPr>
          <a:lstStyle/>
          <a:p>
            <a:r>
              <a:rPr lang="de-DE" sz="1600" b="1" dirty="0">
                <a:solidFill>
                  <a:srgbClr val="00B050"/>
                </a:solidFill>
              </a:rPr>
              <a:t>Textarbeit:</a:t>
            </a:r>
          </a:p>
          <a:p>
            <a:endParaRPr lang="de-DE" sz="1600" dirty="0">
              <a:solidFill>
                <a:srgbClr val="00B050"/>
              </a:solidFill>
            </a:endParaRPr>
          </a:p>
          <a:p>
            <a:r>
              <a:rPr lang="de-DE" sz="1600" dirty="0"/>
              <a:t>Finden Sie Unterschiede zur deutschländischen Standardvarietät des Deutschen?</a:t>
            </a:r>
          </a:p>
        </p:txBody>
      </p:sp>
    </p:spTree>
    <p:extLst>
      <p:ext uri="{BB962C8B-B14F-4D97-AF65-F5344CB8AC3E}">
        <p14:creationId xmlns:p14="http://schemas.microsoft.com/office/powerpoint/2010/main" val="204503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53A27EB-B304-4C28-AD81-C46F186DE193}"/>
              </a:ext>
            </a:extLst>
          </p:cNvPr>
          <p:cNvSpPr/>
          <p:nvPr/>
        </p:nvSpPr>
        <p:spPr>
          <a:xfrm>
            <a:off x="871728" y="388495"/>
            <a:ext cx="9323832" cy="4647426"/>
          </a:xfrm>
          <a:prstGeom prst="rect">
            <a:avLst/>
          </a:prstGeom>
        </p:spPr>
        <p:txBody>
          <a:bodyPr wrap="square">
            <a:spAutoFit/>
          </a:bodyPr>
          <a:lstStyle/>
          <a:p>
            <a:endParaRPr lang="de-DE" dirty="0">
              <a:sym typeface="Wingdings" panose="05000000000000000000" pitchFamily="2" charset="2"/>
            </a:endParaRPr>
          </a:p>
          <a:p>
            <a:pPr marL="285750" indent="-285750">
              <a:buFont typeface="Wingdings" panose="05000000000000000000" pitchFamily="2" charset="2"/>
              <a:buChar char="à"/>
            </a:pPr>
            <a:r>
              <a:rPr lang="de-DE" sz="1600" b="1" dirty="0">
                <a:sym typeface="Wingdings" panose="05000000000000000000" pitchFamily="2" charset="2"/>
              </a:rPr>
              <a:t>Neuhochdeutsche Monophthongierung / Diphthongierung:</a:t>
            </a:r>
          </a:p>
          <a:p>
            <a:r>
              <a:rPr lang="de-DE" sz="1600" dirty="0">
                <a:sym typeface="Wingdings" panose="05000000000000000000" pitchFamily="2" charset="2"/>
              </a:rPr>
              <a:t> </a:t>
            </a:r>
          </a:p>
          <a:p>
            <a:r>
              <a:rPr lang="de-DE" sz="1600" dirty="0">
                <a:sym typeface="Wingdings" panose="05000000000000000000" pitchFamily="2" charset="2"/>
              </a:rPr>
              <a:t>      Entstehung des Schweizerdeutschen (</a:t>
            </a:r>
            <a:r>
              <a:rPr lang="de-DE" sz="1600" b="1" dirty="0" err="1"/>
              <a:t>Schwizerdütsch</a:t>
            </a:r>
            <a:r>
              <a:rPr lang="de-DE" sz="1600" dirty="0"/>
              <a:t>) = </a:t>
            </a:r>
          </a:p>
          <a:p>
            <a:r>
              <a:rPr lang="de-DE" sz="1600" b="1" dirty="0"/>
              <a:t>	</a:t>
            </a:r>
            <a:r>
              <a:rPr lang="de-DE" sz="1600" dirty="0"/>
              <a:t>Sammelbezeichnung für die in der Deutschschweiz von allen Gesellschaftsschichten 	gesprochenen alemannischen Dialekte. </a:t>
            </a:r>
          </a:p>
          <a:p>
            <a:endParaRPr lang="de-DE" sz="1600" dirty="0"/>
          </a:p>
          <a:p>
            <a:r>
              <a:rPr lang="de-DE" sz="1600" dirty="0"/>
              <a:t>      Die meisten Schweizer Dialekte weisen die Merkmale der neuhochdeutschen Monophthongierung </a:t>
            </a:r>
          </a:p>
          <a:p>
            <a:r>
              <a:rPr lang="de-DE" sz="1600" dirty="0"/>
              <a:t>      und Diphthongierung nicht auf. Sie gleichen diesbezüglich dem Mittelhochdeutschen.</a:t>
            </a:r>
          </a:p>
          <a:p>
            <a:endParaRPr lang="de-DE" sz="1600" dirty="0">
              <a:sym typeface="Wingdings" panose="05000000000000000000" pitchFamily="2" charset="2"/>
            </a:endParaRPr>
          </a:p>
          <a:p>
            <a:pPr marL="285750" indent="-285750">
              <a:buFont typeface="Wingdings" panose="05000000000000000000" pitchFamily="2" charset="2"/>
              <a:buChar char="à"/>
            </a:pPr>
            <a:endParaRPr lang="de-DE" sz="1600" dirty="0">
              <a:sym typeface="Wingdings" panose="05000000000000000000" pitchFamily="2" charset="2"/>
            </a:endParaRPr>
          </a:p>
          <a:p>
            <a:r>
              <a:rPr lang="de-DE" sz="1600" b="1" dirty="0">
                <a:sym typeface="Wingdings" panose="05000000000000000000" pitchFamily="2" charset="2"/>
              </a:rPr>
              <a:t>BEACHTE:</a:t>
            </a:r>
          </a:p>
          <a:p>
            <a:r>
              <a:rPr lang="de-DE" sz="1600" dirty="0"/>
              <a:t>     Die schweizerische Variante des Standarddeutschen wird „Schweizer Hochdeutsch“</a:t>
            </a:r>
          </a:p>
          <a:p>
            <a:r>
              <a:rPr lang="de-DE" sz="1600" dirty="0"/>
              <a:t>     (in der Schweiz: „Hochdeutsch“ oder „Schriftdeutsch“) genannt und ist </a:t>
            </a:r>
          </a:p>
          <a:p>
            <a:r>
              <a:rPr lang="de-DE" sz="1600" dirty="0"/>
              <a:t>     nicht mit dem „Schweizerdeutsch“ gleichzusetzen. </a:t>
            </a:r>
          </a:p>
          <a:p>
            <a:pPr marL="285750" indent="-285750">
              <a:buFont typeface="Wingdings" panose="05000000000000000000" pitchFamily="2" charset="2"/>
              <a:buChar char="à"/>
            </a:pPr>
            <a:endParaRPr lang="de-DE" dirty="0">
              <a:sym typeface="Wingdings" panose="05000000000000000000" pitchFamily="2" charset="2"/>
            </a:endParaRPr>
          </a:p>
          <a:p>
            <a:endParaRPr lang="de-DE" dirty="0"/>
          </a:p>
          <a:p>
            <a:endParaRPr lang="de-DE" dirty="0"/>
          </a:p>
        </p:txBody>
      </p:sp>
    </p:spTree>
    <p:extLst>
      <p:ext uri="{BB962C8B-B14F-4D97-AF65-F5344CB8AC3E}">
        <p14:creationId xmlns:p14="http://schemas.microsoft.com/office/powerpoint/2010/main" val="5392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0B583-7279-4378-964F-B3BB587D4E14}"/>
              </a:ext>
            </a:extLst>
          </p:cNvPr>
          <p:cNvSpPr/>
          <p:nvPr/>
        </p:nvSpPr>
        <p:spPr>
          <a:xfrm>
            <a:off x="807654" y="217670"/>
            <a:ext cx="8171754" cy="7417415"/>
          </a:xfrm>
          <a:prstGeom prst="rect">
            <a:avLst/>
          </a:prstGeom>
        </p:spPr>
        <p:txBody>
          <a:bodyPr wrap="square">
            <a:spAutoFit/>
          </a:bodyPr>
          <a:lstStyle/>
          <a:p>
            <a:r>
              <a:rPr lang="de-DE" b="1" dirty="0"/>
              <a:t>Sprachliche Kennzeichen des Frühneuhochdeutschen</a:t>
            </a:r>
            <a:r>
              <a:rPr lang="de-DE" dirty="0"/>
              <a:t>:</a:t>
            </a:r>
          </a:p>
          <a:p>
            <a:endParaRPr lang="de-DE" dirty="0"/>
          </a:p>
          <a:p>
            <a:pPr marL="400050" indent="-400050">
              <a:buAutoNum type="romanUcPeriod"/>
            </a:pPr>
            <a:r>
              <a:rPr lang="de-DE" u="sng" dirty="0"/>
              <a:t>Konsonantismus</a:t>
            </a:r>
          </a:p>
          <a:p>
            <a:endParaRPr lang="de-DE" u="sng" dirty="0"/>
          </a:p>
          <a:p>
            <a:endParaRPr lang="de-DE" u="sng" dirty="0"/>
          </a:p>
          <a:p>
            <a:r>
              <a:rPr lang="de-DE" dirty="0"/>
              <a:t>II.    </a:t>
            </a:r>
            <a:r>
              <a:rPr lang="de-DE" u="sng" dirty="0"/>
              <a:t>Vokalismus</a:t>
            </a:r>
          </a:p>
          <a:p>
            <a:endParaRPr lang="de-DE" u="sng" dirty="0"/>
          </a:p>
          <a:p>
            <a:pPr marL="285750" indent="-285750">
              <a:buFont typeface="Wingdings" panose="05000000000000000000" pitchFamily="2" charset="2"/>
              <a:buChar char="à"/>
            </a:pPr>
            <a:r>
              <a:rPr lang="de-DE" dirty="0">
                <a:sym typeface="Wingdings" panose="05000000000000000000" pitchFamily="2" charset="2"/>
              </a:rPr>
              <a:t>Neuhochdeutsche Monophthongierung:</a:t>
            </a:r>
          </a:p>
          <a:p>
            <a:r>
              <a:rPr lang="de-DE" dirty="0">
                <a:sym typeface="Wingdings" panose="05000000000000000000" pitchFamily="2" charset="2"/>
              </a:rPr>
              <a:t>	</a:t>
            </a:r>
            <a:endParaRPr lang="de-DE" sz="1600" dirty="0">
              <a:sym typeface="Wingdings" panose="05000000000000000000" pitchFamily="2" charset="2"/>
            </a:endParaRPr>
          </a:p>
          <a:p>
            <a:r>
              <a:rPr lang="de-DE" sz="1600" dirty="0">
                <a:sym typeface="Wingdings" panose="05000000000000000000" pitchFamily="2" charset="2"/>
              </a:rPr>
              <a:t>	</a:t>
            </a:r>
            <a:r>
              <a:rPr lang="de-DE" sz="1600" i="1" dirty="0" err="1">
                <a:solidFill>
                  <a:srgbClr val="0070C0"/>
                </a:solidFill>
                <a:sym typeface="Wingdings" panose="05000000000000000000" pitchFamily="2" charset="2"/>
              </a:rPr>
              <a:t>ie</a:t>
            </a:r>
            <a:r>
              <a:rPr lang="de-DE" sz="1600" dirty="0">
                <a:sym typeface="Wingdings" panose="05000000000000000000" pitchFamily="2" charset="2"/>
              </a:rPr>
              <a:t>    &gt;   </a:t>
            </a:r>
            <a:r>
              <a:rPr lang="de-DE" sz="1600" i="1" dirty="0">
                <a:solidFill>
                  <a:srgbClr val="C00000"/>
                </a:solidFill>
                <a:sym typeface="Wingdings" panose="05000000000000000000" pitchFamily="2" charset="2"/>
              </a:rPr>
              <a:t>i</a:t>
            </a:r>
          </a:p>
          <a:p>
            <a:r>
              <a:rPr lang="de-DE" sz="1600" dirty="0">
                <a:sym typeface="Wingdings" panose="05000000000000000000" pitchFamily="2" charset="2"/>
              </a:rPr>
              <a:t>	</a:t>
            </a:r>
            <a:r>
              <a:rPr lang="de-DE" sz="1600" i="1" dirty="0" err="1">
                <a:solidFill>
                  <a:srgbClr val="0070C0"/>
                </a:solidFill>
                <a:sym typeface="Wingdings" panose="05000000000000000000" pitchFamily="2" charset="2"/>
              </a:rPr>
              <a:t>uo</a:t>
            </a:r>
            <a:r>
              <a:rPr lang="de-DE" sz="1600" dirty="0">
                <a:sym typeface="Wingdings" panose="05000000000000000000" pitchFamily="2" charset="2"/>
              </a:rPr>
              <a:t>   &gt;   </a:t>
            </a:r>
            <a:r>
              <a:rPr lang="de-DE" sz="1600" i="1" dirty="0">
                <a:solidFill>
                  <a:srgbClr val="C00000"/>
                </a:solidFill>
                <a:sym typeface="Wingdings" panose="05000000000000000000" pitchFamily="2" charset="2"/>
              </a:rPr>
              <a:t>u</a:t>
            </a:r>
          </a:p>
          <a:p>
            <a:r>
              <a:rPr lang="de-DE" sz="1600" dirty="0">
                <a:sym typeface="Wingdings" panose="05000000000000000000" pitchFamily="2" charset="2"/>
              </a:rPr>
              <a:t>	</a:t>
            </a:r>
            <a:r>
              <a:rPr lang="de-DE" sz="1600" i="1" dirty="0" err="1">
                <a:solidFill>
                  <a:srgbClr val="0070C0"/>
                </a:solidFill>
                <a:sym typeface="Wingdings" panose="05000000000000000000" pitchFamily="2" charset="2"/>
              </a:rPr>
              <a:t>üe</a:t>
            </a:r>
            <a:r>
              <a:rPr lang="de-DE" sz="1600" dirty="0">
                <a:sym typeface="Wingdings" panose="05000000000000000000" pitchFamily="2" charset="2"/>
              </a:rPr>
              <a:t>   &gt;   </a:t>
            </a:r>
            <a:r>
              <a:rPr lang="de-DE" sz="1600" i="1" dirty="0">
                <a:solidFill>
                  <a:srgbClr val="C00000"/>
                </a:solidFill>
                <a:sym typeface="Wingdings" panose="05000000000000000000" pitchFamily="2" charset="2"/>
              </a:rPr>
              <a:t>ü</a:t>
            </a:r>
            <a:r>
              <a:rPr lang="de-DE" sz="1600" dirty="0">
                <a:sym typeface="Wingdings" panose="05000000000000000000" pitchFamily="2" charset="2"/>
              </a:rPr>
              <a:t>  </a:t>
            </a:r>
            <a:r>
              <a:rPr lang="de-DE" sz="1200" dirty="0">
                <a:sym typeface="Wingdings" panose="05000000000000000000" pitchFamily="2" charset="2"/>
              </a:rPr>
              <a:t>(vgl. schweiz.: </a:t>
            </a:r>
            <a:r>
              <a:rPr lang="de-DE" sz="1200" i="1" dirty="0">
                <a:sym typeface="Wingdings" panose="05000000000000000000" pitchFamily="2" charset="2"/>
              </a:rPr>
              <a:t>M</a:t>
            </a:r>
            <a:r>
              <a:rPr lang="de-DE" sz="1200" b="1" i="1" dirty="0">
                <a:sym typeface="Wingdings" panose="05000000000000000000" pitchFamily="2" charset="2"/>
              </a:rPr>
              <a:t>üe</a:t>
            </a:r>
            <a:r>
              <a:rPr lang="de-DE" sz="1200" i="1" dirty="0">
                <a:sym typeface="Wingdings" panose="05000000000000000000" pitchFamily="2" charset="2"/>
              </a:rPr>
              <a:t>sli</a:t>
            </a:r>
            <a:r>
              <a:rPr lang="de-DE" sz="1200" dirty="0">
                <a:sym typeface="Wingdings" panose="05000000000000000000" pitchFamily="2" charset="2"/>
              </a:rPr>
              <a:t>)</a:t>
            </a:r>
          </a:p>
          <a:p>
            <a:r>
              <a:rPr lang="de-DE" sz="1600" dirty="0">
                <a:sym typeface="Wingdings" panose="05000000000000000000" pitchFamily="2" charset="2"/>
              </a:rPr>
              <a:t>	</a:t>
            </a:r>
            <a:endParaRPr lang="de-DE" sz="1400" dirty="0">
              <a:sym typeface="Wingdings" panose="05000000000000000000" pitchFamily="2" charset="2"/>
            </a:endParaRPr>
          </a:p>
          <a:p>
            <a:r>
              <a:rPr lang="de-DE" sz="1400" cap="small" dirty="0">
                <a:sym typeface="Wingdings" panose="05000000000000000000" pitchFamily="2" charset="2"/>
              </a:rPr>
              <a:t>	</a:t>
            </a:r>
            <a:r>
              <a:rPr lang="de-DE" sz="1600" cap="small" dirty="0">
                <a:sym typeface="Wingdings" panose="05000000000000000000" pitchFamily="2" charset="2"/>
              </a:rPr>
              <a:t>Merksatz</a:t>
            </a:r>
            <a:r>
              <a:rPr lang="de-DE" sz="1600" dirty="0">
                <a:sym typeface="Wingdings" panose="05000000000000000000" pitchFamily="2" charset="2"/>
              </a:rPr>
              <a:t>:</a:t>
            </a:r>
            <a:r>
              <a:rPr lang="de-DE" sz="1400" dirty="0">
                <a:sym typeface="Wingdings" panose="05000000000000000000" pitchFamily="2" charset="2"/>
              </a:rPr>
              <a:t> </a:t>
            </a:r>
            <a:r>
              <a:rPr lang="de-DE" sz="1400" i="1" dirty="0">
                <a:sym typeface="Wingdings" panose="05000000000000000000" pitchFamily="2" charset="2"/>
              </a:rPr>
              <a:t>l</a:t>
            </a:r>
            <a:r>
              <a:rPr lang="de-DE" sz="1400" b="1" i="1" dirty="0">
                <a:solidFill>
                  <a:srgbClr val="0070C0"/>
                </a:solidFill>
                <a:sym typeface="Wingdings" panose="05000000000000000000" pitchFamily="2" charset="2"/>
              </a:rPr>
              <a:t>ie</a:t>
            </a:r>
            <a:r>
              <a:rPr lang="de-DE" sz="1400" i="1" dirty="0">
                <a:sym typeface="Wingdings" panose="05000000000000000000" pitchFamily="2" charset="2"/>
              </a:rPr>
              <a:t>be </a:t>
            </a:r>
            <a:r>
              <a:rPr lang="de-DE" sz="1400" i="1" dirty="0" err="1">
                <a:sym typeface="Wingdings" panose="05000000000000000000" pitchFamily="2" charset="2"/>
              </a:rPr>
              <a:t>g</a:t>
            </a:r>
            <a:r>
              <a:rPr lang="de-DE" sz="1400" b="1" i="1" dirty="0" err="1">
                <a:solidFill>
                  <a:srgbClr val="0070C0"/>
                </a:solidFill>
                <a:sym typeface="Wingdings" panose="05000000000000000000" pitchFamily="2" charset="2"/>
              </a:rPr>
              <a:t>uo</a:t>
            </a:r>
            <a:r>
              <a:rPr lang="de-DE" sz="1400" i="1" dirty="0" err="1">
                <a:sym typeface="Wingdings" panose="05000000000000000000" pitchFamily="2" charset="2"/>
              </a:rPr>
              <a:t>te</a:t>
            </a:r>
            <a:r>
              <a:rPr lang="de-DE" sz="1400" i="1" dirty="0">
                <a:sym typeface="Wingdings" panose="05000000000000000000" pitchFamily="2" charset="2"/>
              </a:rPr>
              <a:t> </a:t>
            </a:r>
            <a:r>
              <a:rPr lang="de-DE" sz="1400" i="1" dirty="0" err="1">
                <a:sym typeface="Wingdings" panose="05000000000000000000" pitchFamily="2" charset="2"/>
              </a:rPr>
              <a:t>br</a:t>
            </a:r>
            <a:r>
              <a:rPr lang="de-DE" sz="1400" b="1" i="1" dirty="0" err="1">
                <a:solidFill>
                  <a:srgbClr val="0070C0"/>
                </a:solidFill>
                <a:sym typeface="Wingdings" panose="05000000000000000000" pitchFamily="2" charset="2"/>
              </a:rPr>
              <a:t>üe</a:t>
            </a:r>
            <a:r>
              <a:rPr lang="de-DE" sz="1400" i="1" dirty="0" err="1">
                <a:sym typeface="Wingdings" panose="05000000000000000000" pitchFamily="2" charset="2"/>
              </a:rPr>
              <a:t>der</a:t>
            </a:r>
            <a:r>
              <a:rPr lang="de-DE" sz="1400" i="1" dirty="0">
                <a:sym typeface="Wingdings" panose="05000000000000000000" pitchFamily="2" charset="2"/>
              </a:rPr>
              <a:t>   </a:t>
            </a:r>
            <a:r>
              <a:rPr lang="de-DE" sz="1400" dirty="0">
                <a:sym typeface="Wingdings" panose="05000000000000000000" pitchFamily="2" charset="2"/>
              </a:rPr>
              <a:t>&gt;   </a:t>
            </a:r>
            <a:r>
              <a:rPr lang="de-DE" sz="1400" i="1" dirty="0">
                <a:sym typeface="Wingdings" panose="05000000000000000000" pitchFamily="2" charset="2"/>
              </a:rPr>
              <a:t>l</a:t>
            </a:r>
            <a:r>
              <a:rPr lang="de-DE" sz="1400" b="1" i="1" dirty="0">
                <a:solidFill>
                  <a:srgbClr val="C00000"/>
                </a:solidFill>
                <a:sym typeface="Wingdings" panose="05000000000000000000" pitchFamily="2" charset="2"/>
              </a:rPr>
              <a:t>ie</a:t>
            </a:r>
            <a:r>
              <a:rPr lang="de-DE" sz="1400" i="1" dirty="0">
                <a:sym typeface="Wingdings" panose="05000000000000000000" pitchFamily="2" charset="2"/>
              </a:rPr>
              <a:t>be g</a:t>
            </a:r>
            <a:r>
              <a:rPr lang="de-DE" sz="1400" b="1" i="1" dirty="0">
                <a:solidFill>
                  <a:srgbClr val="C00000"/>
                </a:solidFill>
                <a:sym typeface="Wingdings" panose="05000000000000000000" pitchFamily="2" charset="2"/>
              </a:rPr>
              <a:t>u</a:t>
            </a:r>
            <a:r>
              <a:rPr lang="de-DE" sz="1400" i="1" dirty="0">
                <a:sym typeface="Wingdings" panose="05000000000000000000" pitchFamily="2" charset="2"/>
              </a:rPr>
              <a:t>te </a:t>
            </a:r>
            <a:r>
              <a:rPr lang="de-DE" sz="1400" i="1" dirty="0" err="1">
                <a:sym typeface="Wingdings" panose="05000000000000000000" pitchFamily="2" charset="2"/>
              </a:rPr>
              <a:t>br</a:t>
            </a:r>
            <a:r>
              <a:rPr lang="de-DE" sz="1400" b="1" i="1" dirty="0" err="1">
                <a:solidFill>
                  <a:srgbClr val="C00000"/>
                </a:solidFill>
                <a:sym typeface="Wingdings" panose="05000000000000000000" pitchFamily="2" charset="2"/>
              </a:rPr>
              <a:t>ü</a:t>
            </a:r>
            <a:r>
              <a:rPr lang="de-DE" sz="1400" i="1" dirty="0" err="1">
                <a:sym typeface="Wingdings" panose="05000000000000000000" pitchFamily="2" charset="2"/>
              </a:rPr>
              <a:t>der</a:t>
            </a:r>
            <a:endParaRPr lang="de-DE" sz="1400" i="1" dirty="0">
              <a:sym typeface="Wingdings" panose="05000000000000000000" pitchFamily="2" charset="2"/>
            </a:endParaRPr>
          </a:p>
          <a:p>
            <a:endParaRPr lang="de-DE" dirty="0">
              <a:sym typeface="Wingdings" panose="05000000000000000000" pitchFamily="2" charset="2"/>
            </a:endParaRPr>
          </a:p>
          <a:p>
            <a:endParaRPr lang="de-DE" dirty="0">
              <a:sym typeface="Wingdings" panose="05000000000000000000" pitchFamily="2" charset="2"/>
            </a:endParaRPr>
          </a:p>
          <a:p>
            <a:r>
              <a:rPr lang="de-DE" dirty="0">
                <a:sym typeface="Wingdings" panose="05000000000000000000" pitchFamily="2" charset="2"/>
              </a:rPr>
              <a:t> Neuhochdeutsche Diphthongierung:</a:t>
            </a:r>
          </a:p>
          <a:p>
            <a:r>
              <a:rPr lang="de-DE" sz="1600" dirty="0">
                <a:sym typeface="Wingdings" panose="05000000000000000000" pitchFamily="2" charset="2"/>
              </a:rPr>
              <a:t>	</a:t>
            </a:r>
            <a:endParaRPr lang="de-DE" sz="1600" i="1" dirty="0">
              <a:sym typeface="Wingdings" panose="05000000000000000000" pitchFamily="2" charset="2"/>
            </a:endParaRPr>
          </a:p>
          <a:p>
            <a:endParaRPr lang="de-DE" sz="1600" i="1" dirty="0">
              <a:sym typeface="Wingdings" panose="05000000000000000000" pitchFamily="2" charset="2"/>
            </a:endParaRPr>
          </a:p>
          <a:p>
            <a:r>
              <a:rPr lang="de-DE" sz="1600" i="1" dirty="0">
                <a:sym typeface="Wingdings" panose="05000000000000000000" pitchFamily="2" charset="2"/>
              </a:rPr>
              <a:t>	</a:t>
            </a:r>
            <a:r>
              <a:rPr lang="de-DE" sz="1600" b="1" i="1" dirty="0">
                <a:solidFill>
                  <a:srgbClr val="0070C0"/>
                </a:solidFill>
                <a:sym typeface="Wingdings" panose="05000000000000000000" pitchFamily="2" charset="2"/>
              </a:rPr>
              <a:t>î</a:t>
            </a:r>
            <a:r>
              <a:rPr lang="de-DE" sz="1600" i="1" dirty="0">
                <a:sym typeface="Wingdings" panose="05000000000000000000" pitchFamily="2" charset="2"/>
              </a:rPr>
              <a:t>    &gt;   </a:t>
            </a:r>
            <a:r>
              <a:rPr lang="de-DE" sz="1600" b="1" i="1" dirty="0">
                <a:solidFill>
                  <a:srgbClr val="C00000"/>
                </a:solidFill>
                <a:sym typeface="Wingdings" panose="05000000000000000000" pitchFamily="2" charset="2"/>
              </a:rPr>
              <a:t>ei</a:t>
            </a:r>
          </a:p>
          <a:p>
            <a:r>
              <a:rPr lang="de-DE" sz="1600" i="1" dirty="0">
                <a:sym typeface="Wingdings" panose="05000000000000000000" pitchFamily="2" charset="2"/>
              </a:rPr>
              <a:t>	</a:t>
            </a:r>
            <a:r>
              <a:rPr lang="de-DE" sz="1600" b="1" i="1" dirty="0">
                <a:solidFill>
                  <a:srgbClr val="0070C0"/>
                </a:solidFill>
                <a:sym typeface="Wingdings" panose="05000000000000000000" pitchFamily="2" charset="2"/>
              </a:rPr>
              <a:t>ü</a:t>
            </a:r>
            <a:r>
              <a:rPr lang="de-DE" sz="1600" i="1" dirty="0">
                <a:sym typeface="Wingdings" panose="05000000000000000000" pitchFamily="2" charset="2"/>
              </a:rPr>
              <a:t>   &gt;   </a:t>
            </a:r>
            <a:r>
              <a:rPr lang="de-DE" sz="1600" b="1" i="1" dirty="0" err="1">
                <a:solidFill>
                  <a:srgbClr val="C00000"/>
                </a:solidFill>
                <a:sym typeface="Wingdings" panose="05000000000000000000" pitchFamily="2" charset="2"/>
              </a:rPr>
              <a:t>eu</a:t>
            </a:r>
            <a:endParaRPr lang="de-DE" sz="1600" b="1" i="1" dirty="0">
              <a:solidFill>
                <a:srgbClr val="C00000"/>
              </a:solidFill>
              <a:sym typeface="Wingdings" panose="05000000000000000000" pitchFamily="2" charset="2"/>
            </a:endParaRPr>
          </a:p>
          <a:p>
            <a:r>
              <a:rPr lang="de-DE" sz="1600" i="1" dirty="0">
                <a:sym typeface="Wingdings" panose="05000000000000000000" pitchFamily="2" charset="2"/>
              </a:rPr>
              <a:t>	</a:t>
            </a:r>
            <a:r>
              <a:rPr lang="de-DE" sz="1600" b="1" i="1" dirty="0">
                <a:solidFill>
                  <a:srgbClr val="0070C0"/>
                </a:solidFill>
                <a:sym typeface="Wingdings" panose="05000000000000000000" pitchFamily="2" charset="2"/>
              </a:rPr>
              <a:t>û</a:t>
            </a:r>
            <a:r>
              <a:rPr lang="de-DE" sz="1600" i="1" dirty="0">
                <a:sym typeface="Wingdings" panose="05000000000000000000" pitchFamily="2" charset="2"/>
              </a:rPr>
              <a:t>   &gt;   </a:t>
            </a:r>
            <a:r>
              <a:rPr lang="de-DE" sz="1600" b="1" i="1" dirty="0">
                <a:solidFill>
                  <a:srgbClr val="C00000"/>
                </a:solidFill>
                <a:sym typeface="Wingdings" panose="05000000000000000000" pitchFamily="2" charset="2"/>
              </a:rPr>
              <a:t>au</a:t>
            </a:r>
            <a:r>
              <a:rPr lang="de-DE" sz="1600" i="1" dirty="0">
                <a:sym typeface="Wingdings" panose="05000000000000000000" pitchFamily="2" charset="2"/>
              </a:rPr>
              <a:t>	</a:t>
            </a:r>
            <a:r>
              <a:rPr lang="de-DE" sz="1200" dirty="0">
                <a:sym typeface="Wingdings" panose="05000000000000000000" pitchFamily="2" charset="2"/>
              </a:rPr>
              <a:t>(vgl. schweiz</a:t>
            </a:r>
            <a:r>
              <a:rPr lang="de-DE" sz="1200" i="1" dirty="0">
                <a:sym typeface="Wingdings" panose="05000000000000000000" pitchFamily="2" charset="2"/>
              </a:rPr>
              <a:t>.: m</a:t>
            </a:r>
            <a:r>
              <a:rPr lang="de-DE" sz="1200" b="1" i="1" dirty="0">
                <a:sym typeface="Wingdings" panose="05000000000000000000" pitchFamily="2" charset="2"/>
              </a:rPr>
              <a:t>i</a:t>
            </a:r>
            <a:r>
              <a:rPr lang="de-DE" sz="1200" i="1" dirty="0">
                <a:sym typeface="Wingdings" panose="05000000000000000000" pitchFamily="2" charset="2"/>
              </a:rPr>
              <a:t>n H</a:t>
            </a:r>
            <a:r>
              <a:rPr lang="de-DE" sz="1200" b="1" i="1" dirty="0">
                <a:sym typeface="Wingdings" panose="05000000000000000000" pitchFamily="2" charset="2"/>
              </a:rPr>
              <a:t>u</a:t>
            </a:r>
            <a:r>
              <a:rPr lang="de-DE" sz="1200" i="1" dirty="0">
                <a:sym typeface="Wingdings" panose="05000000000000000000" pitchFamily="2" charset="2"/>
              </a:rPr>
              <a:t>s</a:t>
            </a:r>
            <a:r>
              <a:rPr lang="de-DE" sz="1200" dirty="0">
                <a:sym typeface="Wingdings" panose="05000000000000000000" pitchFamily="2" charset="2"/>
              </a:rPr>
              <a:t>)</a:t>
            </a:r>
          </a:p>
          <a:p>
            <a:endParaRPr lang="de-DE" sz="1400" i="1" dirty="0">
              <a:sym typeface="Wingdings" panose="05000000000000000000" pitchFamily="2" charset="2"/>
            </a:endParaRPr>
          </a:p>
          <a:p>
            <a:r>
              <a:rPr lang="de-DE" sz="1400" i="1" dirty="0">
                <a:sym typeface="Wingdings" panose="05000000000000000000" pitchFamily="2" charset="2"/>
              </a:rPr>
              <a:t>	</a:t>
            </a:r>
            <a:r>
              <a:rPr lang="de-DE" sz="1600" cap="small" dirty="0">
                <a:sym typeface="Wingdings" panose="05000000000000000000" pitchFamily="2" charset="2"/>
              </a:rPr>
              <a:t>Merksatz</a:t>
            </a:r>
            <a:r>
              <a:rPr lang="de-DE" sz="1600" dirty="0">
                <a:sym typeface="Wingdings" panose="05000000000000000000" pitchFamily="2" charset="2"/>
              </a:rPr>
              <a:t>: </a:t>
            </a:r>
            <a:r>
              <a:rPr lang="de-DE" sz="1400" i="1" dirty="0" err="1">
                <a:sym typeface="Wingdings" panose="05000000000000000000" pitchFamily="2" charset="2"/>
              </a:rPr>
              <a:t>m</a:t>
            </a:r>
            <a:r>
              <a:rPr lang="de-DE" sz="1400" b="1" i="1" dirty="0" err="1">
                <a:solidFill>
                  <a:srgbClr val="0070C0"/>
                </a:solidFill>
                <a:sym typeface="Wingdings" panose="05000000000000000000" pitchFamily="2" charset="2"/>
              </a:rPr>
              <a:t>î</a:t>
            </a:r>
            <a:r>
              <a:rPr lang="de-DE" sz="1400" i="1" dirty="0" err="1">
                <a:sym typeface="Wingdings" panose="05000000000000000000" pitchFamily="2" charset="2"/>
              </a:rPr>
              <a:t>n</a:t>
            </a:r>
            <a:r>
              <a:rPr lang="de-DE" sz="1400" i="1" dirty="0">
                <a:sym typeface="Wingdings" panose="05000000000000000000" pitchFamily="2" charset="2"/>
              </a:rPr>
              <a:t> </a:t>
            </a:r>
            <a:r>
              <a:rPr lang="de-DE" sz="1400" i="1" dirty="0" err="1">
                <a:sym typeface="Wingdings" panose="05000000000000000000" pitchFamily="2" charset="2"/>
              </a:rPr>
              <a:t>n</a:t>
            </a:r>
            <a:r>
              <a:rPr lang="de-DE" sz="1400" b="1" i="1" dirty="0" err="1">
                <a:solidFill>
                  <a:srgbClr val="0070C0"/>
                </a:solidFill>
                <a:sym typeface="Wingdings" panose="05000000000000000000" pitchFamily="2" charset="2"/>
              </a:rPr>
              <a:t>iu</a:t>
            </a:r>
            <a:r>
              <a:rPr lang="de-DE" sz="1400" i="1" dirty="0" err="1">
                <a:sym typeface="Wingdings" panose="05000000000000000000" pitchFamily="2" charset="2"/>
              </a:rPr>
              <a:t>wes</a:t>
            </a:r>
            <a:r>
              <a:rPr lang="de-DE" sz="1400" i="1" dirty="0">
                <a:sym typeface="Wingdings" panose="05000000000000000000" pitchFamily="2" charset="2"/>
              </a:rPr>
              <a:t> </a:t>
            </a:r>
            <a:r>
              <a:rPr lang="de-DE" sz="1400" i="1" dirty="0" err="1">
                <a:sym typeface="Wingdings" panose="05000000000000000000" pitchFamily="2" charset="2"/>
              </a:rPr>
              <a:t>h</a:t>
            </a:r>
            <a:r>
              <a:rPr lang="de-DE" sz="1400" b="1" i="1" dirty="0" err="1">
                <a:solidFill>
                  <a:srgbClr val="0070C0"/>
                </a:solidFill>
                <a:sym typeface="Wingdings" panose="05000000000000000000" pitchFamily="2" charset="2"/>
              </a:rPr>
              <a:t>u</a:t>
            </a:r>
            <a:r>
              <a:rPr lang="de-DE" sz="1400" i="1" dirty="0" err="1">
                <a:sym typeface="Wingdings" panose="05000000000000000000" pitchFamily="2" charset="2"/>
              </a:rPr>
              <a:t>s</a:t>
            </a:r>
            <a:r>
              <a:rPr lang="de-DE" sz="1400" i="1" dirty="0">
                <a:sym typeface="Wingdings" panose="05000000000000000000" pitchFamily="2" charset="2"/>
              </a:rPr>
              <a:t>   &gt;   m</a:t>
            </a:r>
            <a:r>
              <a:rPr lang="de-DE" sz="1400" b="1" i="1" dirty="0">
                <a:solidFill>
                  <a:srgbClr val="C00000"/>
                </a:solidFill>
                <a:sym typeface="Wingdings" panose="05000000000000000000" pitchFamily="2" charset="2"/>
              </a:rPr>
              <a:t>ei</a:t>
            </a:r>
            <a:r>
              <a:rPr lang="de-DE" sz="1400" i="1" dirty="0">
                <a:sym typeface="Wingdings" panose="05000000000000000000" pitchFamily="2" charset="2"/>
              </a:rPr>
              <a:t>n n</a:t>
            </a:r>
            <a:r>
              <a:rPr lang="de-DE" sz="1400" b="1" i="1" dirty="0">
                <a:solidFill>
                  <a:srgbClr val="C00000"/>
                </a:solidFill>
                <a:sym typeface="Wingdings" panose="05000000000000000000" pitchFamily="2" charset="2"/>
              </a:rPr>
              <a:t>eu</a:t>
            </a:r>
            <a:r>
              <a:rPr lang="de-DE" sz="1400" i="1" dirty="0">
                <a:sym typeface="Wingdings" panose="05000000000000000000" pitchFamily="2" charset="2"/>
              </a:rPr>
              <a:t>es h</a:t>
            </a:r>
            <a:r>
              <a:rPr lang="de-DE" sz="1400" b="1" i="1" dirty="0">
                <a:solidFill>
                  <a:srgbClr val="C00000"/>
                </a:solidFill>
                <a:sym typeface="Wingdings" panose="05000000000000000000" pitchFamily="2" charset="2"/>
              </a:rPr>
              <a:t>au</a:t>
            </a:r>
            <a:r>
              <a:rPr lang="de-DE" sz="1400" i="1" dirty="0">
                <a:sym typeface="Wingdings" panose="05000000000000000000" pitchFamily="2" charset="2"/>
              </a:rPr>
              <a:t>s</a:t>
            </a:r>
          </a:p>
          <a:p>
            <a:r>
              <a:rPr lang="de-DE" sz="1400" i="1" dirty="0">
                <a:sym typeface="Wingdings" panose="05000000000000000000" pitchFamily="2" charset="2"/>
              </a:rPr>
              <a:t>		</a:t>
            </a:r>
            <a:r>
              <a:rPr lang="de-DE" sz="1200" i="1" dirty="0">
                <a:sym typeface="Wingdings" panose="05000000000000000000" pitchFamily="2" charset="2"/>
              </a:rPr>
              <a:t>(</a:t>
            </a:r>
            <a:r>
              <a:rPr lang="de-DE" sz="1200" i="1" dirty="0" err="1">
                <a:sym typeface="Wingdings" panose="05000000000000000000" pitchFamily="2" charset="2"/>
              </a:rPr>
              <a:t>iu</a:t>
            </a:r>
            <a:r>
              <a:rPr lang="de-DE" sz="1200" i="1" dirty="0">
                <a:sym typeface="Wingdings" panose="05000000000000000000" pitchFamily="2" charset="2"/>
              </a:rPr>
              <a:t> </a:t>
            </a:r>
            <a:r>
              <a:rPr lang="de-DE" sz="1200" dirty="0">
                <a:sym typeface="Wingdings" panose="05000000000000000000" pitchFamily="2" charset="2"/>
              </a:rPr>
              <a:t>= langes </a:t>
            </a:r>
            <a:r>
              <a:rPr lang="de-DE" sz="1200" i="1" dirty="0">
                <a:sym typeface="Wingdings" panose="05000000000000000000" pitchFamily="2" charset="2"/>
              </a:rPr>
              <a:t>ü)</a:t>
            </a:r>
          </a:p>
          <a:p>
            <a:endParaRPr lang="de-DE" sz="1600" dirty="0">
              <a:sym typeface="Wingdings" panose="05000000000000000000" pitchFamily="2" charset="2"/>
            </a:endParaRPr>
          </a:p>
          <a:p>
            <a:endParaRPr lang="de-DE" sz="1400" i="1" dirty="0">
              <a:sym typeface="Wingdings" panose="05000000000000000000" pitchFamily="2" charset="2"/>
            </a:endParaRPr>
          </a:p>
          <a:p>
            <a:endParaRPr lang="de-DE" sz="1400" i="1" dirty="0">
              <a:sym typeface="Wingdings" panose="05000000000000000000" pitchFamily="2" charset="2"/>
            </a:endParaRPr>
          </a:p>
          <a:p>
            <a:endParaRPr lang="de-DE" sz="1400" i="1" dirty="0"/>
          </a:p>
        </p:txBody>
      </p:sp>
    </p:spTree>
    <p:extLst>
      <p:ext uri="{BB962C8B-B14F-4D97-AF65-F5344CB8AC3E}">
        <p14:creationId xmlns:p14="http://schemas.microsoft.com/office/powerpoint/2010/main" val="86160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7" end="1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9" end="1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20" end="2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21" end="2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23" end="2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774</Words>
  <Application>Microsoft Office PowerPoint</Application>
  <PresentationFormat>Breitbild</PresentationFormat>
  <Paragraphs>403</Paragraphs>
  <Slides>24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24</vt:i4>
      </vt:variant>
    </vt:vector>
  </HeadingPairs>
  <TitlesOfParts>
    <vt:vector size="29" baseType="lpstr">
      <vt:lpstr>Arial</vt:lpstr>
      <vt:lpstr>Calibri</vt:lpstr>
      <vt:lpstr>Calibri Light</vt:lpstr>
      <vt:lpstr>Wingdings</vt:lpstr>
      <vt:lpstr>Office</vt:lpstr>
      <vt:lpstr>Die deutschen Standardvarietäten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deutschen Standardvarietäten</dc:title>
  <dc:creator>Christine</dc:creator>
  <cp:lastModifiedBy>Christine</cp:lastModifiedBy>
  <cp:revision>46</cp:revision>
  <dcterms:created xsi:type="dcterms:W3CDTF">2020-03-19T13:38:11Z</dcterms:created>
  <dcterms:modified xsi:type="dcterms:W3CDTF">2020-04-08T10:25:36Z</dcterms:modified>
</cp:coreProperties>
</file>