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8" r:id="rId3"/>
    <p:sldId id="257" r:id="rId4"/>
    <p:sldId id="277" r:id="rId5"/>
    <p:sldId id="258" r:id="rId6"/>
    <p:sldId id="259" r:id="rId7"/>
    <p:sldId id="294" r:id="rId8"/>
    <p:sldId id="272" r:id="rId9"/>
    <p:sldId id="260" r:id="rId10"/>
    <p:sldId id="261" r:id="rId11"/>
    <p:sldId id="265" r:id="rId12"/>
    <p:sldId id="269" r:id="rId13"/>
    <p:sldId id="262" r:id="rId14"/>
    <p:sldId id="280" r:id="rId15"/>
    <p:sldId id="279" r:id="rId16"/>
    <p:sldId id="274" r:id="rId17"/>
    <p:sldId id="263" r:id="rId18"/>
    <p:sldId id="296" r:id="rId19"/>
    <p:sldId id="297" r:id="rId20"/>
    <p:sldId id="298" r:id="rId21"/>
    <p:sldId id="299" r:id="rId22"/>
    <p:sldId id="282" r:id="rId23"/>
    <p:sldId id="283" r:id="rId24"/>
    <p:sldId id="284" r:id="rId25"/>
    <p:sldId id="285" r:id="rId26"/>
    <p:sldId id="286" r:id="rId27"/>
    <p:sldId id="281" r:id="rId28"/>
    <p:sldId id="311" r:id="rId29"/>
    <p:sldId id="278" r:id="rId30"/>
    <p:sldId id="292" r:id="rId31"/>
    <p:sldId id="276" r:id="rId32"/>
    <p:sldId id="291" r:id="rId33"/>
    <p:sldId id="293" r:id="rId34"/>
    <p:sldId id="287" r:id="rId35"/>
    <p:sldId id="288" r:id="rId36"/>
    <p:sldId id="289" r:id="rId37"/>
    <p:sldId id="264" r:id="rId38"/>
    <p:sldId id="275" r:id="rId39"/>
    <p:sldId id="290" r:id="rId40"/>
    <p:sldId id="270" r:id="rId41"/>
    <p:sldId id="300" r:id="rId42"/>
    <p:sldId id="308" r:id="rId43"/>
    <p:sldId id="301" r:id="rId44"/>
    <p:sldId id="309" r:id="rId45"/>
    <p:sldId id="310" r:id="rId46"/>
    <p:sldId id="304" r:id="rId47"/>
    <p:sldId id="303" r:id="rId48"/>
    <p:sldId id="305" r:id="rId49"/>
    <p:sldId id="273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7105"/>
    <a:srgbClr val="2D72FF"/>
    <a:srgbClr val="4AA800"/>
    <a:srgbClr val="D0F572"/>
    <a:srgbClr val="E0FD83"/>
    <a:srgbClr val="59F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4135" autoAdjust="0"/>
  </p:normalViewPr>
  <p:slideViewPr>
    <p:cSldViewPr>
      <p:cViewPr varScale="1">
        <p:scale>
          <a:sx n="125" d="100"/>
          <a:sy n="125" d="100"/>
        </p:scale>
        <p:origin x="12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C7DA-CAC3-4A2E-AE4E-165E6D585A5F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9604C-0279-4EF2-A4E3-6E4ED2A833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Obec se nachází cca 12 km JZ od Českých Budějovic na V okraji Blanského lesa v nadmořské výšce 450</a:t>
            </a:r>
            <a:r>
              <a:rPr lang="cs-CZ" sz="1200" dirty="0"/>
              <a:t>–</a:t>
            </a:r>
            <a:r>
              <a:rPr lang="cs-CZ" dirty="0"/>
              <a:t>508 m</a:t>
            </a:r>
          </a:p>
          <a:p>
            <a:r>
              <a:rPr lang="cs-CZ" dirty="0"/>
              <a:t>Jedná se o sídlo s dochovanými prvky vesnické architektury typickými pro daný region, typem zástavby se blíží charakteru vesnic Blanského lesa.</a:t>
            </a:r>
          </a:p>
          <a:p>
            <a:r>
              <a:rPr lang="cs-CZ" dirty="0"/>
              <a:t>V době pořizování Územního plánu (r. 2010) měla obec kolem 50 obyvatel, k 1. 1. 2016 v obci žilo celkem 93 obyvatel.</a:t>
            </a:r>
            <a:r>
              <a:rPr lang="cs-CZ" baseline="0" dirty="0"/>
              <a:t> </a:t>
            </a:r>
          </a:p>
          <a:p>
            <a:r>
              <a:rPr lang="cs-CZ" dirty="0"/>
              <a:t>Obcí prochází zelená turistická značka vedoucí z Českých Budějovic přes vrch Kluk až na Kleť a cyklostezky. </a:t>
            </a:r>
          </a:p>
          <a:p>
            <a:r>
              <a:rPr lang="cs-CZ" dirty="0"/>
              <a:t>Hradce jsou součástí mikroregionu Blanský les – podhůř.</a:t>
            </a:r>
          </a:p>
          <a:p>
            <a:r>
              <a:rPr lang="cs-CZ" dirty="0"/>
              <a:t>Z mnoha míst na území obce je krásný výhled do okolní krajiny, zejména na Kluk a Kleť.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Celé území v ochranném pásmu letiště Planá – tzn. je zde výškové omezení staveb (nesmí se zřizovat stavby nebo zařízení, nebo vysazovat porosty a umisťovat předměty, které by přesahovaly výšku určenou překážkovými rovinami ochranných pásem.</a:t>
            </a:r>
            <a:r>
              <a:rPr lang="cs-CZ" baseline="0" dirty="0"/>
              <a:t> 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6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dirty="0"/>
              <a:t>Potenciální přirozenou vegetaci tvoří </a:t>
            </a:r>
            <a:r>
              <a:rPr lang="cs-CZ" sz="1200" dirty="0"/>
              <a:t>bikové a/nebo jedlové doubravy. Na podmáčených místech pak střemchová doubrava a olšina.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19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Území Jihočeského kraje zahrnuje v zásadě tři základní, navzájem se lišící krajinné typy</a:t>
            </a:r>
            <a:r>
              <a:rPr lang="cs-CZ" sz="1200" baseline="0" dirty="0"/>
              <a:t> </a:t>
            </a:r>
            <a:r>
              <a:rPr lang="cs-CZ" sz="1200" dirty="0"/>
              <a:t>– oblast jihočeských pánví s velmi početnými a zároveň největšími rybníky a významnými mokřadními ekosystémy, území mírně zvlněných pahorkatin a vrchovin s charakteristickým maloplošným střídáním drobnějších segmentů lesní a zemědělské krajiny.</a:t>
            </a:r>
            <a:endParaRPr lang="en-US" sz="1200" dirty="0"/>
          </a:p>
          <a:p>
            <a:pPr marL="0" indent="0">
              <a:buNone/>
            </a:pPr>
            <a:endParaRPr lang="cs-CZ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9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typologického hlediska se jedná o krajinu vrchovin Hercynika, podél toků Vltavy a Malše o krajinu zaříznutých údolí a krajinu širokých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říčních niv.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 využití převažuje krajina lesozemědělská,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 osídlení se jedná o vrcholně středověkou sídlení krajinu Hercynika.</a:t>
            </a: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rámci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CORINE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land cover (=inventarizace tříd krajinného pokryvu) byly na území vymapovány 3 typy ploch: 1) orná půda mimo zavlažovaných ploch, 2) převážně zemědělská území s příměsí přirozené vegetace, 3) jehličnaté lesy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26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území byly vymapovány</a:t>
            </a:r>
            <a:r>
              <a:rPr lang="cs-CZ" baseline="0" dirty="0" smtClean="0"/>
              <a:t> přírodní biotopy – lesy, sekundární trávníky a vřesoviště, křoviny a vodní plochy a nádrže.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24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celková rozloha území činí asi 120 ha, z čehož asi </a:t>
            </a:r>
            <a:r>
              <a:rPr lang="cs-CZ" sz="1200" dirty="0" smtClean="0"/>
              <a:t>66 % tvoří zemědělská půda (z toho 60 % TTP, 34 % orná půda, 6 % zahrady).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Většina zemědělské půdy byla v minulosti meliorována (meliorace pochází zejména z roku 1985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dirty="0" smtClean="0"/>
              <a:t>, </a:t>
            </a:r>
            <a:r>
              <a:rPr lang="cs-CZ" sz="1200" dirty="0"/>
              <a:t>13% lesní půda, 2 % vodní plochy a toky a 20 % zastavěné a ostatní plochy.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4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celková rozloha území činí asi 120 ha, z čehož asi </a:t>
            </a:r>
            <a:r>
              <a:rPr lang="cs-CZ" sz="1200" dirty="0" smtClean="0"/>
              <a:t>66 % tvoří zemědělská půda (z toho 60 % TTP, 34 % orná půda, 6 % zahrady).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Většina zemědělské půdy byla v minulosti meliorována (meliorace pochází zejména z roku 1985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dirty="0" smtClean="0"/>
              <a:t>, </a:t>
            </a:r>
            <a:r>
              <a:rPr lang="cs-CZ" sz="1200" dirty="0"/>
              <a:t>13% lesní půda, 2 % vodní plochy a toky a 20 % zastavěné a ostatní plochy.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68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celková rozloha území činí asi 120 ha, z čehož asi </a:t>
            </a:r>
            <a:r>
              <a:rPr lang="cs-CZ" sz="1200" dirty="0" smtClean="0"/>
              <a:t>66 % tvoří zemědělská půda (z toho 60 % TTP, 34 % orná půda, 6 % zahrady).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Většina zemědělské půdy byla v minulosti meliorována (meliorace pochází zejména z roku 1985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dirty="0" smtClean="0"/>
              <a:t>, </a:t>
            </a:r>
            <a:r>
              <a:rPr lang="cs-CZ" sz="1200" dirty="0"/>
              <a:t>13% lesní půda, 2 % vodní plochy a toky a 20 % zastavěné a ostatní plochy.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71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celková rozloha území činí asi 120 ha, z čehož asi </a:t>
            </a:r>
            <a:r>
              <a:rPr lang="cs-CZ" sz="1200" dirty="0" smtClean="0"/>
              <a:t>66 % tvoří zemědělská půda (z toho 60 % TTP, 34 % orná půda, 6 % zahrady).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Většina zemědělské půdy byla v minulosti meliorována (meliorace pochází zejména z roku 1985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dirty="0" smtClean="0"/>
              <a:t>, </a:t>
            </a:r>
            <a:r>
              <a:rPr lang="cs-CZ" sz="1200" dirty="0"/>
              <a:t>13% lesní půda, 2 % vodní plochy a toky a 20 % zastavěné a ostatní plochy.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93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Zastavěné území je tvořeno několika samostatnými částmi – vlastním sídlem Hradce, lokalitou U Veverků, Samotami a několika chatovými koloniemi a bývalým pionýrským táborem (ÚP Hradce).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3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Zastavěné území je tvořeno několika samostatnými částmi – vlastním sídlem Hradce, lokalitou U Veverků, Samotami a několika chatovými koloniemi a bývalým pionýrským táborem (ÚP Hradce).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3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Zastavěné území je tvořeno několika samostatnými částmi – vlastním sídlem Hradce, lokalitou U Veverků, Samotami a několika chatovými koloniemi a bývalým pionýrským táborem (ÚP Hradce).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3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Zastavěné území je tvořeno několika samostatnými částmi – vlastním sídlem Hradce, lokalitou U Veverků, Samotami a několika chatovými koloniemi a bývalým pionýrským táborem (ÚP Hradce).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3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Zastavěné území je tvořeno několika samostatnými částmi – vlastním sídlem Hradce, lokalitou U Veverků, Samotami a několika chatovými koloniemi a bývalým pionýrským táborem (ÚP Hradce).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3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Původní stavby jsou citlivě zasazeny do krajiny. Cenné jsou zejména původní statky a samoty, ale také kapličky s doprovodnými stromy. Z novějších staveb je zajímavá kamenná věžová trafostanice v centru obce nebo opravený provozní objekt bývalého lomu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3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Původní stavby jsou citlivě zasazeny do krajiny. Cenné jsou zejména původní statky a samoty, ale také kapličky s doprovodnými stromy. Z novějších staveb je zajímavá kamenná věžová trafostanice v centru obce nebo opravený provozní objekt bývalého lomu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01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Území je významné z hlediska výskytu a migrací velkých savců. Fragmentace krajiny dopravou je v tomto území nízká a krajina je proto dobře prostupná pro velké savce.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28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Na území se nacházejí skladebné prvky místního ÚSES – 2 biocentra (z nichž jedno je registrované VKP), 2 biokoridory a několik interakčních prvků.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21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Registrované VKP - Vlhké louky Pod krumlovskou</a:t>
            </a:r>
            <a:r>
              <a:rPr lang="cs-CZ" sz="1200" baseline="0" dirty="0"/>
              <a:t> cestou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0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okolí obce Hradce se nacházejí další skladebné prvky ÚSES regionálního a nadregionálního významu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0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 území obce se nachází řada druhů Červeného seznamu a některé z nich jsou i v seznamu zvláště chráněných druhů cévnatých rostlin podle Přílohy č. II Vyhlášky Ministerstva životního prostředí ČR č. 395/1992 Sb. Tyto druhy byly nalezeny v rámci terénního cvičení Určovacího semináře cévnatých rostlin (17. 5. 2016). Soupis vzácných druhů proto zřejmě není kompletní.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9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Území je součástí geomorfologické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oblasti Šumavská hornatina – celku Novohradské podhůří – podcelku Kaplická hrázda – okrsku Kroclovská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pahorkatina.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7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 území obce se nachází řada druhů Červeného seznamu a některé z nich jsou i v seznamu zvláště chráněných druhů cévnatých rostlin podle Přílohy č. II Vyhlášky Ministerstva životního prostředí ČR č. 395/1992 Sb. Tyto druhy byly nalezeny v rámci terénního cvičení Určovacího semináře cévnatých rostlin (17. 5. 2016). Soupis vzácných druhů proto zřejmě není kompletní.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60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 území obce se nachází řada druhů Červeného seznamu a některé z nich jsou i v seznamu zvláště chráněných druhů cévnatých rostlin podle Přílohy č. II Vyhlášky Ministerstva životního prostředí ČR č. 395/1992 Sb. Tyto druhy byly nalezeny v rámci terénního cvičení Určovacího semináře cévnatých rostlin (17. 5. 2016). Soupis vzácných druhů proto zřejmě není kompletní.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6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 území obce se nachází řada druhů Červeného seznamu a některé z nich jsou i v seznamu zvláště chráněných druhů cévnatých rostlin podle Přílohy č. II Vyhlášky Ministerstva životního prostředí ČR č. 395/1992 Sb. Tyto druhy byly nalezeny v rámci terénního cvičení Určovacího semináře cévnatých rostlin (17. 5. 2016). Soupis vzácných druhů proto zřejmě není kompletní.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72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200" dirty="0"/>
              <a:t>Krajina </a:t>
            </a:r>
            <a:r>
              <a:rPr lang="cs-CZ" sz="1200" b="0" dirty="0"/>
              <a:t>kulturní až relativně přírodní, krajinářská </a:t>
            </a:r>
            <a:r>
              <a:rPr lang="cs-CZ" sz="1200" dirty="0"/>
              <a:t>hodnota zvýšená.</a:t>
            </a:r>
            <a:endParaRPr lang="en-US" sz="1200" dirty="0"/>
          </a:p>
          <a:p>
            <a:pPr>
              <a:buNone/>
            </a:pPr>
            <a:r>
              <a:rPr lang="cs-CZ" sz="1200" dirty="0"/>
              <a:t>Oblast krajinného rázu je ohraničena na západě výraznými svahy Blanského lesa. </a:t>
            </a:r>
          </a:p>
          <a:p>
            <a:pPr>
              <a:buNone/>
            </a:pPr>
            <a:r>
              <a:rPr lang="cs-CZ" sz="1200" dirty="0"/>
              <a:t>Poloha, vyzdvižená nad sníženinu Českých Budějovic i nad zářezy údolí Vltavy a Malše, způsobuje prostorovou otevřenost krajiny a vytváří možnost panoramatického vnímání krajiny s dominantami masivu Blanského lesa. </a:t>
            </a:r>
          </a:p>
          <a:p>
            <a:pPr>
              <a:buNone/>
            </a:pPr>
            <a:r>
              <a:rPr lang="cs-CZ" sz="1200" dirty="0"/>
              <a:t>Estetickou atraktivnost krajiny vytvářejí nezaměnitelné panoramatické pohledy.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63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 cenné je množství dochovaných objektů a souborů lidové architektury. Nedílnou součástí vsí je okolní kultivovaná krajina, se kterou vytváří harmonický a vyvážený obraz. Náhorní poloha zemědělské krajiny se zřetelnými terénními horizonty a dominantami a jejich typickým uspořádáním a zřetelné linie terénní morfologie (lesnaté horizonty, hřbetnice, terénní dominanty) jsou dalším cenným a charakteristickým rysem krajiny této oblasti.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hlediska zachování krajinného rázu je proto důležité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zachovat stávající charakter struktury osídlení a vyloučením možnosti nové zástavby ve volné krajině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omezit nebo vyloučit možnost umístění staveb a areálů narušujících výhledy do kulturní krajiny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respektovat typickou strukturu zástavby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posilovat význam drobných kulturních dominant v siluetách obcí a v krajinných scenérií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chránit strukturu historické krajiny s cennými segmenty kulturní krajiny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859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Významný</a:t>
            </a:r>
            <a:r>
              <a:rPr lang="en-US" dirty="0" smtClean="0"/>
              <a:t> </a:t>
            </a:r>
            <a:r>
              <a:rPr lang="en-US" dirty="0" err="1" smtClean="0"/>
              <a:t>krajinný</a:t>
            </a:r>
            <a:r>
              <a:rPr lang="en-US" dirty="0" smtClean="0"/>
              <a:t> </a:t>
            </a:r>
            <a:r>
              <a:rPr lang="en-US" dirty="0" err="1" smtClean="0"/>
              <a:t>prvek</a:t>
            </a:r>
            <a:r>
              <a:rPr lang="en-US" dirty="0" smtClean="0"/>
              <a:t> je v § 3 </a:t>
            </a:r>
            <a:r>
              <a:rPr lang="en-US" dirty="0" err="1" smtClean="0"/>
              <a:t>odst</a:t>
            </a:r>
            <a:r>
              <a:rPr lang="en-US" dirty="0" smtClean="0"/>
              <a:t>. 1 </a:t>
            </a:r>
            <a:r>
              <a:rPr lang="en-US" dirty="0" err="1" smtClean="0"/>
              <a:t>písm</a:t>
            </a:r>
            <a:r>
              <a:rPr lang="en-US" dirty="0" smtClean="0"/>
              <a:t>. b) </a:t>
            </a:r>
            <a:r>
              <a:rPr lang="en-US" dirty="0" err="1" smtClean="0"/>
              <a:t>zákona</a:t>
            </a:r>
            <a:r>
              <a:rPr lang="en-US" dirty="0" smtClean="0"/>
              <a:t> č. 114/1992 Sb., o </a:t>
            </a:r>
            <a:r>
              <a:rPr lang="en-US" dirty="0" err="1" smtClean="0"/>
              <a:t>ochraně</a:t>
            </a:r>
            <a:r>
              <a:rPr lang="en-US" dirty="0" smtClean="0"/>
              <a:t> </a:t>
            </a:r>
            <a:r>
              <a:rPr lang="en-US" dirty="0" err="1" smtClean="0"/>
              <a:t>přírody</a:t>
            </a:r>
            <a:r>
              <a:rPr lang="en-US" dirty="0" smtClean="0"/>
              <a:t> a </a:t>
            </a:r>
            <a:r>
              <a:rPr lang="en-US" dirty="0" err="1" smtClean="0"/>
              <a:t>krajiny</a:t>
            </a:r>
            <a:r>
              <a:rPr lang="en-US" dirty="0" smtClean="0"/>
              <a:t>, </a:t>
            </a:r>
            <a:r>
              <a:rPr lang="en-US" dirty="0" err="1" smtClean="0"/>
              <a:t>definován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„</a:t>
            </a:r>
            <a:r>
              <a:rPr lang="en-US" dirty="0" err="1" smtClean="0"/>
              <a:t>ekologicky</a:t>
            </a:r>
            <a:r>
              <a:rPr lang="en-US" dirty="0" smtClean="0"/>
              <a:t>, </a:t>
            </a:r>
            <a:r>
              <a:rPr lang="en-US" dirty="0" err="1" smtClean="0"/>
              <a:t>geomorfologicky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esteticky</a:t>
            </a:r>
            <a:r>
              <a:rPr lang="en-US" dirty="0" smtClean="0"/>
              <a:t> </a:t>
            </a:r>
            <a:r>
              <a:rPr lang="en-US" dirty="0" err="1" smtClean="0"/>
              <a:t>hodnotná</a:t>
            </a:r>
            <a:r>
              <a:rPr lang="en-US" dirty="0" smtClean="0"/>
              <a:t> </a:t>
            </a:r>
            <a:r>
              <a:rPr lang="en-US" dirty="0" err="1" smtClean="0"/>
              <a:t>část</a:t>
            </a:r>
            <a:r>
              <a:rPr lang="en-US" dirty="0" smtClean="0"/>
              <a:t> </a:t>
            </a:r>
            <a:r>
              <a:rPr lang="en-US" dirty="0" err="1" smtClean="0"/>
              <a:t>krajiny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utváří</a:t>
            </a:r>
            <a:r>
              <a:rPr lang="en-US" dirty="0" smtClean="0"/>
              <a:t> </a:t>
            </a:r>
            <a:r>
              <a:rPr lang="en-US" dirty="0" err="1" smtClean="0"/>
              <a:t>její</a:t>
            </a:r>
            <a:r>
              <a:rPr lang="en-US" dirty="0" smtClean="0"/>
              <a:t> </a:t>
            </a:r>
            <a:r>
              <a:rPr lang="en-US" dirty="0" err="1" smtClean="0"/>
              <a:t>typický</a:t>
            </a:r>
            <a:r>
              <a:rPr lang="en-US" dirty="0" smtClean="0"/>
              <a:t> </a:t>
            </a:r>
            <a:r>
              <a:rPr lang="en-US" dirty="0" err="1" smtClean="0"/>
              <a:t>vzhled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přispívá</a:t>
            </a:r>
            <a:r>
              <a:rPr lang="en-US" dirty="0" smtClean="0"/>
              <a:t> k </a:t>
            </a:r>
            <a:r>
              <a:rPr lang="en-US" dirty="0" err="1" smtClean="0"/>
              <a:t>udržení</a:t>
            </a:r>
            <a:r>
              <a:rPr lang="en-US" dirty="0" smtClean="0"/>
              <a:t> </a:t>
            </a:r>
            <a:r>
              <a:rPr lang="en-US" dirty="0" err="1" smtClean="0"/>
              <a:t>její</a:t>
            </a:r>
            <a:r>
              <a:rPr lang="en-US" dirty="0" smtClean="0"/>
              <a:t> stability. </a:t>
            </a:r>
            <a:r>
              <a:rPr lang="en-US" dirty="0" err="1" smtClean="0"/>
              <a:t>Mohou</a:t>
            </a:r>
            <a:r>
              <a:rPr lang="en-US" dirty="0" smtClean="0"/>
              <a:t> to </a:t>
            </a:r>
            <a:r>
              <a:rPr lang="en-US" dirty="0" err="1" smtClean="0"/>
              <a:t>být</a:t>
            </a:r>
            <a:r>
              <a:rPr lang="en-US" dirty="0" smtClean="0"/>
              <a:t> i </a:t>
            </a:r>
            <a:r>
              <a:rPr lang="en-US" dirty="0" err="1" smtClean="0"/>
              <a:t>cenné</a:t>
            </a:r>
            <a:r>
              <a:rPr lang="en-US" dirty="0" smtClean="0"/>
              <a:t> </a:t>
            </a:r>
            <a:r>
              <a:rPr lang="en-US" dirty="0" err="1" smtClean="0"/>
              <a:t>plochy</a:t>
            </a:r>
            <a:r>
              <a:rPr lang="en-US" dirty="0" smtClean="0"/>
              <a:t> </a:t>
            </a:r>
            <a:r>
              <a:rPr lang="en-US" dirty="0" err="1" smtClean="0"/>
              <a:t>porostů</a:t>
            </a:r>
            <a:r>
              <a:rPr lang="en-US" dirty="0" smtClean="0"/>
              <a:t>, </a:t>
            </a:r>
            <a:r>
              <a:rPr lang="en-US" dirty="0" err="1" smtClean="0"/>
              <a:t>sídelních</a:t>
            </a:r>
            <a:r>
              <a:rPr lang="en-US" dirty="0" smtClean="0"/>
              <a:t> </a:t>
            </a:r>
            <a:r>
              <a:rPr lang="en-US" dirty="0" err="1" smtClean="0"/>
              <a:t>útvarů</a:t>
            </a:r>
            <a:r>
              <a:rPr lang="en-US" dirty="0" smtClean="0"/>
              <a:t>, </a:t>
            </a:r>
            <a:r>
              <a:rPr lang="en-US" dirty="0" err="1" smtClean="0"/>
              <a:t>včetně</a:t>
            </a:r>
            <a:r>
              <a:rPr lang="en-US" dirty="0" smtClean="0"/>
              <a:t> </a:t>
            </a:r>
            <a:r>
              <a:rPr lang="en-US" dirty="0" err="1" smtClean="0"/>
              <a:t>historických</a:t>
            </a:r>
            <a:r>
              <a:rPr lang="en-US" dirty="0" smtClean="0"/>
              <a:t> </a:t>
            </a:r>
            <a:r>
              <a:rPr lang="en-US" dirty="0" err="1" smtClean="0"/>
              <a:t>zahrad</a:t>
            </a:r>
            <a:r>
              <a:rPr lang="en-US" dirty="0" smtClean="0"/>
              <a:t> a </a:t>
            </a:r>
            <a:r>
              <a:rPr lang="en-US" dirty="0" err="1" smtClean="0"/>
              <a:t>parků</a:t>
            </a:r>
            <a:r>
              <a:rPr lang="en-US" dirty="0" smtClean="0"/>
              <a:t>.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21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Jižní Čechy leží v centru moldanubické oblasti Českého masivu.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Moldanubikum je tvořeno silně přeměněnými horninami. Přeměněné horniny moldanubika jsou převážně reprezentovány různými typy pararul a migmatitů, světlými ortorulami a granulity pravděpodobně starohorního stáří.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Niva Dehtářského potoka je vyplněna nivním sedimentem čtvrtohorního původu, v okolí dalších vodních toků jsou pak sedimenty nejčastěji čtvrtohorního, místy i třetihorního původu.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území se nachází chráněné ložiskové území </a:t>
            </a:r>
            <a:r>
              <a:rPr lang="cs-CZ" sz="1200" dirty="0"/>
              <a:t>–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bývalý lom na žulorulu a stavební kámen. Ložiskové území navrženo ke zrušení.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svahovině převážně rul a granulitů se vyvinuly nasycené kambizemě.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Půda obsahuje velké množství jílu. Zemědělské využití těchto půd je dále komplikováno častým umístěním na svazích, které jsou náchylné k erozi a také malou mocností profilu a vysokým obsahem skeletu. Pro většinu kulturních rostlin mají také nepříznivé pH.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území obce se vyskytují půdy s nejnižší IV. a V. třídou ochrany.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IV. třída ochrany zemědělského půdního fondu </a:t>
            </a:r>
            <a:r>
              <a:rPr lang="cs-CZ" sz="1200" dirty="0"/>
              <a:t>–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převážně půdy s podprůměrnou produkční schopností, jen s omezenou ochranou, využitelné pro výstavbu a i jiné nezemědělské účely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V. třída ochrany zemědělského půdního fondu </a:t>
            </a:r>
            <a:r>
              <a:rPr lang="cs-CZ" sz="1200" dirty="0"/>
              <a:t>–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sdružuje zbývající bonitované půdně ekologické jednotky (BPEJ), které představují půdy s velmi nízkou produkční schopností, jako jsou mělké půdy, hydromorfní půdy, silně skeletovité a silně erozně ohrožované. Tyto půdy jsou většinou pro zemědělské účely postradatelné. Lze připustit i jiné, efektivnější, využití než zemědělské. Jedná se zejména o půdy s nízkým stupněm ochrany, s výjimkou vymezených ochranných pásem a chráněných území.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3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Jižní Čechy</a:t>
            </a:r>
            <a:r>
              <a:rPr lang="cs-CZ" baseline="0" dirty="0"/>
              <a:t> představují </a:t>
            </a:r>
            <a:r>
              <a:rPr lang="cs-CZ" dirty="0"/>
              <a:t>ucelenou vodopisnou oblast horní a částečně i střední Vltavy a jejích přítoků. </a:t>
            </a:r>
          </a:p>
          <a:p>
            <a:r>
              <a:rPr lang="cs-CZ" dirty="0"/>
              <a:t>Výrazným krajinným rysem jižních Čech jsou rozsáhlé rybniční</a:t>
            </a:r>
            <a:r>
              <a:rPr lang="cs-CZ" baseline="0" dirty="0"/>
              <a:t> oblasti</a:t>
            </a:r>
            <a:r>
              <a:rPr lang="cs-CZ" dirty="0"/>
              <a:t> – na sever od Hradců spousta rybníků, Hradce spíš přecházejí do krajiny Blanského lesa. </a:t>
            </a:r>
            <a:endParaRPr lang="en-US" dirty="0"/>
          </a:p>
          <a:p>
            <a:r>
              <a:rPr lang="cs-CZ" dirty="0"/>
              <a:t>Území se nachází v povodí potoků Dehtářského a Homolského.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4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Území spadá do mírně teplého a mírně vlhkého klimatického regionu s průměrnou roční teplotou mezi 7 a 8 °C  a průměrným ročním úhrnem srážek od 550 do 650 mm.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První doklady o osídlení této oblasti pocházejí už ze střední doby kamenné (8. až 5. stol. př. n. l.), v lokalitě </a:t>
            </a:r>
            <a:r>
              <a:rPr lang="cs-CZ" sz="1200" i="1" dirty="0"/>
              <a:t>U Zajíčka </a:t>
            </a:r>
            <a:r>
              <a:rPr lang="cs-CZ" sz="1200" i="0" dirty="0" smtClean="0"/>
              <a:t>na severovýchodě obce</a:t>
            </a:r>
            <a:r>
              <a:rPr lang="cs-CZ" sz="1200" i="1" dirty="0" smtClean="0"/>
              <a:t> </a:t>
            </a:r>
            <a:r>
              <a:rPr lang="cs-CZ" sz="1200" dirty="0" smtClean="0"/>
              <a:t>byla </a:t>
            </a:r>
            <a:r>
              <a:rPr lang="cs-CZ" sz="1200" dirty="0"/>
              <a:t>objevena halštatská mohyla.</a:t>
            </a:r>
            <a:r>
              <a:rPr lang="cs-CZ" sz="1200" baseline="0" dirty="0"/>
              <a:t> </a:t>
            </a:r>
          </a:p>
          <a:p>
            <a:pPr marL="0" indent="0">
              <a:buNone/>
            </a:pPr>
            <a:r>
              <a:rPr lang="cs-CZ" sz="1200" dirty="0"/>
              <a:t>Dále jsou doloženy nálezy ze starší doby bronzové, doby halštatské a laténské.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Vzhledem dlouhé historii území se jedná o území s archeologickými nálezy (z toho také vyplývá archeologický dohled nebo záchranný archeologický průzkum při větších stavebních pracích). </a:t>
            </a:r>
          </a:p>
          <a:p>
            <a:pPr marL="0" indent="0">
              <a:buNone/>
            </a:pPr>
            <a:endParaRPr lang="cs-CZ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4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První písemná zmínka o Hradcích (Hradcziich) je z roku 1375. </a:t>
            </a:r>
          </a:p>
          <a:p>
            <a:pPr marL="0" indent="0">
              <a:buNone/>
            </a:pPr>
            <a:r>
              <a:rPr lang="cs-CZ" sz="1200" dirty="0"/>
              <a:t>Ačkoliv okolní obce (Vrábče, Jamné, Kroclov, Homole) byly ve 14. a 15. stol. součástí panství Dívčí</a:t>
            </a:r>
            <a:r>
              <a:rPr lang="cs-CZ" sz="1200" baseline="0" dirty="0"/>
              <a:t> kámen</a:t>
            </a:r>
            <a:r>
              <a:rPr lang="cs-CZ" sz="1200" dirty="0"/>
              <a:t>, Hradce zde zmiňovány nejsou. </a:t>
            </a:r>
          </a:p>
          <a:p>
            <a:pPr marL="0" indent="0">
              <a:buNone/>
            </a:pPr>
            <a:r>
              <a:rPr lang="cs-CZ" sz="1200" dirty="0"/>
              <a:t>Po zániku hradu Dívčí kámen v polovině 16. stol. bylo celé území pod správou českokrumlovského panství. </a:t>
            </a:r>
          </a:p>
          <a:p>
            <a:pPr marL="0" indent="0">
              <a:buNone/>
            </a:pPr>
            <a:r>
              <a:rPr lang="cs-CZ" sz="1200" dirty="0"/>
              <a:t>Když v roce 1850 zanikl poddanský vztah k panství Český Krumlov, tvořily Hradce součást obce Vrábče spolu s osadami Kroclov, Jamné, Záhorčice, Závraty, Dvůr a Korosek. </a:t>
            </a:r>
          </a:p>
          <a:p>
            <a:pPr marL="0" indent="0">
              <a:buNone/>
            </a:pPr>
            <a:r>
              <a:rPr lang="cs-CZ" sz="1200" dirty="0"/>
              <a:t>11. června 1960 přešly Hradce pod správu obce Homole. </a:t>
            </a:r>
          </a:p>
          <a:p>
            <a:pPr marL="0" indent="0">
              <a:buNone/>
            </a:pPr>
            <a:r>
              <a:rPr lang="cs-CZ" sz="1200" dirty="0"/>
              <a:t>Od 24. listopadu 1990 jsou Hradce samostatnou obcí.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604C-0279-4EF2-A4E3-6E4ED2A833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0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C2707-9936-410A-B7C8-78EACE46ADE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99C7-5B69-49BB-B984-E6BC20407B3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9"/>
            <a:ext cx="7772400" cy="1470025"/>
          </a:xfrm>
        </p:spPr>
        <p:txBody>
          <a:bodyPr>
            <a:normAutofit/>
          </a:bodyPr>
          <a:lstStyle/>
          <a:p>
            <a:r>
              <a:rPr lang="cs-CZ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HRADCE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84" y="5393432"/>
            <a:ext cx="3049348" cy="1491952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Jan Fiala</a:t>
            </a:r>
          </a:p>
          <a:p>
            <a:pPr algn="l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Lenka </a:t>
            </a:r>
            <a:r>
              <a:rPr lang="cs-CZ" dirty="0" err="1">
                <a:solidFill>
                  <a:schemeClr val="bg1"/>
                </a:solidFill>
              </a:rPr>
              <a:t>Šebelíková</a:t>
            </a:r>
            <a:endParaRPr lang="cs-CZ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Aleš </a:t>
            </a:r>
            <a:r>
              <a:rPr lang="cs-CZ" dirty="0" err="1">
                <a:solidFill>
                  <a:schemeClr val="bg1"/>
                </a:solidFill>
              </a:rPr>
              <a:t>Zahradka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6597352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http://www.hradce.cz/fotogalerie/letecke-snimky-hradcu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první doklady o osídlení ze </a:t>
            </a:r>
            <a:r>
              <a:rPr lang="cs-CZ" sz="2400" b="1" dirty="0"/>
              <a:t>střední doby kamenné </a:t>
            </a:r>
            <a:r>
              <a:rPr lang="cs-CZ" sz="2400" dirty="0"/>
              <a:t>(8. až 5. stol. př. n. l.) </a:t>
            </a:r>
          </a:p>
          <a:p>
            <a:pPr marL="0" indent="0">
              <a:buNone/>
            </a:pPr>
            <a:r>
              <a:rPr lang="cs-CZ" sz="2400" dirty="0"/>
              <a:t>v lokalitě </a:t>
            </a:r>
            <a:r>
              <a:rPr lang="cs-CZ" sz="2400" i="1" dirty="0"/>
              <a:t>U Zajíčka </a:t>
            </a:r>
            <a:r>
              <a:rPr lang="cs-CZ" sz="2400" dirty="0"/>
              <a:t>byla objevena </a:t>
            </a:r>
            <a:r>
              <a:rPr lang="cs-CZ" sz="2400" b="1" dirty="0"/>
              <a:t>halštatská mohyla</a:t>
            </a:r>
          </a:p>
          <a:p>
            <a:pPr marL="0" indent="0">
              <a:buNone/>
            </a:pPr>
            <a:r>
              <a:rPr lang="cs-CZ" sz="2400" dirty="0"/>
              <a:t>nálezy ze </a:t>
            </a:r>
            <a:r>
              <a:rPr lang="cs-CZ" sz="2400" b="1" dirty="0"/>
              <a:t>starší doby bronzové, doby halštatské a laténské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území s archeologickými nálezy =&gt; archeologický dohled nebo záchranný archeologický průzkum při větších stavebních pracích </a:t>
            </a:r>
          </a:p>
          <a:p>
            <a:pPr marL="0" indent="0">
              <a:buNone/>
            </a:pPr>
            <a:endParaRPr lang="cs-CZ" sz="2400" dirty="0">
              <a:solidFill>
                <a:schemeClr val="accent2"/>
              </a:solidFill>
            </a:endParaRPr>
          </a:p>
          <a:p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pohanstvi.files.wordpress.com/2011/09/plav3.jpg?w=600&amp;h=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448" y="4509120"/>
            <a:ext cx="3681885" cy="21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7523" y="6623774"/>
            <a:ext cx="420499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https://pohanstvi.wordpress.com/2009/06/06/mohyly-u-plava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první písemná zmínka </a:t>
            </a:r>
            <a:r>
              <a:rPr lang="cs-CZ" sz="2400" dirty="0"/>
              <a:t>z roku 1375 </a:t>
            </a:r>
          </a:p>
          <a:p>
            <a:pPr marL="0" indent="0">
              <a:buNone/>
            </a:pPr>
            <a:r>
              <a:rPr lang="cs-CZ" sz="2400" dirty="0"/>
              <a:t>ve 14. a 15. stol. </a:t>
            </a:r>
            <a:r>
              <a:rPr lang="cs-CZ" sz="2400" dirty="0" smtClean="0"/>
              <a:t>zřejmě součástí </a:t>
            </a:r>
            <a:r>
              <a:rPr lang="cs-CZ" sz="2400" b="1" dirty="0"/>
              <a:t>panství Dívčí </a:t>
            </a:r>
            <a:r>
              <a:rPr lang="cs-CZ" sz="2400" b="1" dirty="0" smtClean="0"/>
              <a:t>kámen</a:t>
            </a:r>
            <a:r>
              <a:rPr lang="cs-CZ" sz="2400" dirty="0" smtClean="0"/>
              <a:t> 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od poloviny 16. stol. pod správou </a:t>
            </a:r>
            <a:r>
              <a:rPr lang="cs-CZ" sz="2400" b="1" dirty="0"/>
              <a:t>českokrumlovského panství </a:t>
            </a:r>
          </a:p>
          <a:p>
            <a:pPr marL="0" indent="0">
              <a:buNone/>
            </a:pPr>
            <a:r>
              <a:rPr lang="cs-CZ" sz="2400" dirty="0"/>
              <a:t>od roku 1850 součást obce </a:t>
            </a:r>
            <a:r>
              <a:rPr lang="cs-CZ" sz="2400" b="1" dirty="0"/>
              <a:t>Vrábče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od 11. června 1960 pod správou obce </a:t>
            </a:r>
            <a:r>
              <a:rPr lang="cs-CZ" sz="2400" b="1" dirty="0"/>
              <a:t>Homole</a:t>
            </a:r>
          </a:p>
          <a:p>
            <a:pPr marL="0" indent="0">
              <a:buNone/>
            </a:pPr>
            <a:r>
              <a:rPr lang="cs-CZ" sz="2400" dirty="0"/>
              <a:t>od 24. listopadu 1990 </a:t>
            </a:r>
            <a:r>
              <a:rPr lang="cs-CZ" sz="2400" b="1" dirty="0"/>
              <a:t>samostatnou obcí 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stabilita území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437112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7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Vegetace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potenciální přirozená vegetace</a:t>
            </a:r>
            <a:r>
              <a:rPr lang="cs-CZ" sz="2400" dirty="0"/>
              <a:t> </a:t>
            </a:r>
          </a:p>
          <a:p>
            <a:pPr>
              <a:buFontTx/>
              <a:buChar char="-"/>
            </a:pPr>
            <a:r>
              <a:rPr lang="cs-CZ" sz="2400" dirty="0"/>
              <a:t>biková a/nebo jedlová doubrava</a:t>
            </a:r>
          </a:p>
          <a:p>
            <a:pPr>
              <a:buFontTx/>
              <a:buChar char="-"/>
            </a:pPr>
            <a:r>
              <a:rPr lang="cs-CZ" sz="2400" dirty="0"/>
              <a:t>na podmáčených místech střemchová doubrava a olšina</a:t>
            </a:r>
            <a:endParaRPr lang="en-US" sz="2400" dirty="0"/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Výsledek obrázku pro biková doubr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0" y="332877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st&amp;rcaron;emchová doubrava a olš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20" y="3328770"/>
            <a:ext cx="431832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6566438"/>
            <a:ext cx="3664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http://flora.upol.cz/vegetace/info/9283-Alnion-incanae.html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Vegetace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56733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přechod mezi dvěma krajinnými typy 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cs-CZ" sz="2400" dirty="0"/>
              <a:t>oblast jihočeských pánví s rybníky mokřadními ekosystémy</a:t>
            </a:r>
          </a:p>
          <a:p>
            <a:pPr marL="457200" indent="-457200">
              <a:buAutoNum type="arabicPeriod"/>
            </a:pPr>
            <a:r>
              <a:rPr lang="cs-CZ" sz="2400" dirty="0"/>
              <a:t>území mírně zvlněných pahorkatin a vrchovin s mozaikou lesní a zemědělské krajiny</a:t>
            </a:r>
          </a:p>
          <a:p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ýsledek obrázku pro dehtá&amp;rcaron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49" y="3501008"/>
            <a:ext cx="863130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15992" y="6093296"/>
            <a:ext cx="2169184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http://www.blanet.cz/img/410.jpg</a:t>
            </a:r>
          </a:p>
        </p:txBody>
      </p:sp>
    </p:spTree>
    <p:extLst>
      <p:ext uri="{BB962C8B-B14F-4D97-AF65-F5344CB8AC3E}">
        <p14:creationId xmlns:p14="http://schemas.microsoft.com/office/powerpoint/2010/main" val="16412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Vegetace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925144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typologie krajiny </a:t>
            </a:r>
          </a:p>
          <a:p>
            <a:pPr>
              <a:buFontTx/>
              <a:buChar char="-"/>
            </a:pPr>
            <a:r>
              <a:rPr lang="cs-CZ" sz="2400" dirty="0"/>
              <a:t>podle reliéfu krajina členitých pahorkatin a vrchovin Hercynika</a:t>
            </a:r>
          </a:p>
          <a:p>
            <a:pPr>
              <a:buFontTx/>
              <a:buChar char="-"/>
            </a:pPr>
            <a:r>
              <a:rPr lang="cs-CZ" sz="2400" dirty="0"/>
              <a:t>podle využití lesozemědělská krajina</a:t>
            </a:r>
          </a:p>
          <a:p>
            <a:pPr>
              <a:buFontTx/>
              <a:buChar char="-"/>
            </a:pPr>
            <a:r>
              <a:rPr lang="cs-CZ" sz="2400" dirty="0"/>
              <a:t>podle osídlení vrcholně středověká sídelní krajina Hercynika</a:t>
            </a:r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CORINE</a:t>
            </a:r>
            <a:r>
              <a:rPr lang="cs-CZ" sz="2400" dirty="0"/>
              <a:t> land cover </a:t>
            </a:r>
          </a:p>
          <a:p>
            <a:pPr>
              <a:buFontTx/>
              <a:buChar char="-"/>
            </a:pPr>
            <a:r>
              <a:rPr lang="cs-CZ" sz="2400" dirty="0"/>
              <a:t>orná půda mimo zavlažovaných ploch</a:t>
            </a:r>
          </a:p>
          <a:p>
            <a:pPr>
              <a:buFontTx/>
              <a:buChar char="-"/>
            </a:pPr>
            <a:r>
              <a:rPr lang="cs-CZ" sz="2400" dirty="0"/>
              <a:t>převážně zemědělská území s příměsí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dirty="0"/>
              <a:t>	přirozené vegetace</a:t>
            </a:r>
          </a:p>
          <a:p>
            <a:pPr>
              <a:buFontTx/>
              <a:buChar char="-"/>
            </a:pPr>
            <a:r>
              <a:rPr lang="cs-CZ" sz="2400" dirty="0"/>
              <a:t>jehličnaté lesy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502" t="26002" r="43328" b="25992"/>
          <a:stretch/>
        </p:blipFill>
        <p:spPr>
          <a:xfrm>
            <a:off x="5656120" y="3284984"/>
            <a:ext cx="3380375" cy="3476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6192" y="6623774"/>
            <a:ext cx="14943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geoportal.gov.cz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96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Přírodní biotopy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09737" y="6563195"/>
            <a:ext cx="14943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geoportal.gov.cz</a:t>
            </a:r>
            <a:endParaRPr lang="en-US" sz="11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80112" y="1813171"/>
            <a:ext cx="180000" cy="1123974"/>
            <a:chOff x="8820472" y="1367395"/>
            <a:chExt cx="180000" cy="1123974"/>
          </a:xfrm>
        </p:grpSpPr>
        <p:sp>
          <p:nvSpPr>
            <p:cNvPr id="7" name="Rectangle 6"/>
            <p:cNvSpPr/>
            <p:nvPr/>
          </p:nvSpPr>
          <p:spPr>
            <a:xfrm>
              <a:off x="8820472" y="1367395"/>
              <a:ext cx="180000" cy="180000"/>
            </a:xfrm>
            <a:prstGeom prst="rect">
              <a:avLst/>
            </a:prstGeom>
            <a:solidFill>
              <a:srgbClr val="4AA800"/>
            </a:solidFill>
            <a:ln>
              <a:solidFill>
                <a:srgbClr val="4AA8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820472" y="1682053"/>
              <a:ext cx="180000" cy="180000"/>
            </a:xfrm>
            <a:prstGeom prst="rect">
              <a:avLst/>
            </a:prstGeom>
            <a:solidFill>
              <a:srgbClr val="D0F572"/>
            </a:solidFill>
            <a:ln>
              <a:solidFill>
                <a:srgbClr val="D0F57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20472" y="1996711"/>
              <a:ext cx="180000" cy="180000"/>
            </a:xfrm>
            <a:prstGeom prst="rect">
              <a:avLst/>
            </a:prstGeom>
            <a:pattFill prst="wdUpDiag">
              <a:fgClr>
                <a:schemeClr val="bg1"/>
              </a:fgClr>
              <a:bgClr>
                <a:srgbClr val="A37105"/>
              </a:bgClr>
            </a:pattFill>
            <a:ln>
              <a:solidFill>
                <a:srgbClr val="A3710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20472" y="2311369"/>
              <a:ext cx="180000" cy="180000"/>
            </a:xfrm>
            <a:prstGeom prst="rect">
              <a:avLst/>
            </a:prstGeom>
            <a:solidFill>
              <a:srgbClr val="2D72FF"/>
            </a:solidFill>
            <a:ln>
              <a:solidFill>
                <a:srgbClr val="2D72F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6203" y="1384090"/>
            <a:ext cx="4752528" cy="5215275"/>
            <a:chOff x="395536" y="1484783"/>
            <a:chExt cx="4752528" cy="52152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9897" t="24558" r="40541" b="6159"/>
            <a:stretch/>
          </p:blipFill>
          <p:spPr>
            <a:xfrm>
              <a:off x="395536" y="1484783"/>
              <a:ext cx="4752528" cy="5201869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590204" y="1579418"/>
              <a:ext cx="4455621" cy="5120640"/>
            </a:xfrm>
            <a:custGeom>
              <a:avLst/>
              <a:gdLst>
                <a:gd name="connsiteX0" fmla="*/ 847898 w 4455621"/>
                <a:gd name="connsiteY0" fmla="*/ 74815 h 5120640"/>
                <a:gd name="connsiteX1" fmla="*/ 864523 w 4455621"/>
                <a:gd name="connsiteY1" fmla="*/ 357447 h 5120640"/>
                <a:gd name="connsiteX2" fmla="*/ 964276 w 4455621"/>
                <a:gd name="connsiteY2" fmla="*/ 681644 h 5120640"/>
                <a:gd name="connsiteX3" fmla="*/ 931025 w 4455621"/>
                <a:gd name="connsiteY3" fmla="*/ 731520 h 5120640"/>
                <a:gd name="connsiteX4" fmla="*/ 822960 w 4455621"/>
                <a:gd name="connsiteY4" fmla="*/ 665018 h 5120640"/>
                <a:gd name="connsiteX5" fmla="*/ 640080 w 4455621"/>
                <a:gd name="connsiteY5" fmla="*/ 714895 h 5120640"/>
                <a:gd name="connsiteX6" fmla="*/ 615141 w 4455621"/>
                <a:gd name="connsiteY6" fmla="*/ 789709 h 5120640"/>
                <a:gd name="connsiteX7" fmla="*/ 590203 w 4455621"/>
                <a:gd name="connsiteY7" fmla="*/ 939338 h 5120640"/>
                <a:gd name="connsiteX8" fmla="*/ 606829 w 4455621"/>
                <a:gd name="connsiteY8" fmla="*/ 1205346 h 5120640"/>
                <a:gd name="connsiteX9" fmla="*/ 623454 w 4455621"/>
                <a:gd name="connsiteY9" fmla="*/ 1363287 h 5120640"/>
                <a:gd name="connsiteX10" fmla="*/ 540327 w 4455621"/>
                <a:gd name="connsiteY10" fmla="*/ 1529542 h 5120640"/>
                <a:gd name="connsiteX11" fmla="*/ 399011 w 4455621"/>
                <a:gd name="connsiteY11" fmla="*/ 1753986 h 5120640"/>
                <a:gd name="connsiteX12" fmla="*/ 299258 w 4455621"/>
                <a:gd name="connsiteY12" fmla="*/ 1920240 h 5120640"/>
                <a:gd name="connsiteX13" fmla="*/ 182880 w 4455621"/>
                <a:gd name="connsiteY13" fmla="*/ 1920240 h 5120640"/>
                <a:gd name="connsiteX14" fmla="*/ 74814 w 4455621"/>
                <a:gd name="connsiteY14" fmla="*/ 1945178 h 5120640"/>
                <a:gd name="connsiteX15" fmla="*/ 16625 w 4455621"/>
                <a:gd name="connsiteY15" fmla="*/ 2028306 h 5120640"/>
                <a:gd name="connsiteX16" fmla="*/ 16625 w 4455621"/>
                <a:gd name="connsiteY16" fmla="*/ 2219498 h 5120640"/>
                <a:gd name="connsiteX17" fmla="*/ 16625 w 4455621"/>
                <a:gd name="connsiteY17" fmla="*/ 2427317 h 5120640"/>
                <a:gd name="connsiteX18" fmla="*/ 0 w 4455621"/>
                <a:gd name="connsiteY18" fmla="*/ 2502131 h 5120640"/>
                <a:gd name="connsiteX19" fmla="*/ 224443 w 4455621"/>
                <a:gd name="connsiteY19" fmla="*/ 2884517 h 5120640"/>
                <a:gd name="connsiteX20" fmla="*/ 249381 w 4455621"/>
                <a:gd name="connsiteY20" fmla="*/ 3009207 h 5120640"/>
                <a:gd name="connsiteX21" fmla="*/ 249381 w 4455621"/>
                <a:gd name="connsiteY21" fmla="*/ 3158837 h 5120640"/>
                <a:gd name="connsiteX22" fmla="*/ 66501 w 4455621"/>
                <a:gd name="connsiteY22" fmla="*/ 3499658 h 5120640"/>
                <a:gd name="connsiteX23" fmla="*/ 515389 w 4455621"/>
                <a:gd name="connsiteY23" fmla="*/ 3657600 h 5120640"/>
                <a:gd name="connsiteX24" fmla="*/ 490451 w 4455621"/>
                <a:gd name="connsiteY24" fmla="*/ 3857106 h 5120640"/>
                <a:gd name="connsiteX25" fmla="*/ 556952 w 4455621"/>
                <a:gd name="connsiteY25" fmla="*/ 3965171 h 5120640"/>
                <a:gd name="connsiteX26" fmla="*/ 648392 w 4455621"/>
                <a:gd name="connsiteY26" fmla="*/ 3898669 h 5120640"/>
                <a:gd name="connsiteX27" fmla="*/ 773083 w 4455621"/>
                <a:gd name="connsiteY27" fmla="*/ 3873731 h 5120640"/>
                <a:gd name="connsiteX28" fmla="*/ 822960 w 4455621"/>
                <a:gd name="connsiteY28" fmla="*/ 4006735 h 5120640"/>
                <a:gd name="connsiteX29" fmla="*/ 839585 w 4455621"/>
                <a:gd name="connsiteY29" fmla="*/ 4172989 h 5120640"/>
                <a:gd name="connsiteX30" fmla="*/ 881149 w 4455621"/>
                <a:gd name="connsiteY30" fmla="*/ 4330931 h 5120640"/>
                <a:gd name="connsiteX31" fmla="*/ 847898 w 4455621"/>
                <a:gd name="connsiteY31" fmla="*/ 4422371 h 5120640"/>
                <a:gd name="connsiteX32" fmla="*/ 1321723 w 4455621"/>
                <a:gd name="connsiteY32" fmla="*/ 4588626 h 5120640"/>
                <a:gd name="connsiteX33" fmla="*/ 1446414 w 4455621"/>
                <a:gd name="connsiteY33" fmla="*/ 4397433 h 5120640"/>
                <a:gd name="connsiteX34" fmla="*/ 1687483 w 4455621"/>
                <a:gd name="connsiteY34" fmla="*/ 4355869 h 5120640"/>
                <a:gd name="connsiteX35" fmla="*/ 1828800 w 4455621"/>
                <a:gd name="connsiteY35" fmla="*/ 4389120 h 5120640"/>
                <a:gd name="connsiteX36" fmla="*/ 1970116 w 4455621"/>
                <a:gd name="connsiteY36" fmla="*/ 4214553 h 5120640"/>
                <a:gd name="connsiteX37" fmla="*/ 2111432 w 4455621"/>
                <a:gd name="connsiteY37" fmla="*/ 4322618 h 5120640"/>
                <a:gd name="connsiteX38" fmla="*/ 2128058 w 4455621"/>
                <a:gd name="connsiteY38" fmla="*/ 4430684 h 5120640"/>
                <a:gd name="connsiteX39" fmla="*/ 2335876 w 4455621"/>
                <a:gd name="connsiteY39" fmla="*/ 4572000 h 5120640"/>
                <a:gd name="connsiteX40" fmla="*/ 2385752 w 4455621"/>
                <a:gd name="connsiteY40" fmla="*/ 5070764 h 5120640"/>
                <a:gd name="connsiteX41" fmla="*/ 2734887 w 4455621"/>
                <a:gd name="connsiteY41" fmla="*/ 5120640 h 5120640"/>
                <a:gd name="connsiteX42" fmla="*/ 3441469 w 4455621"/>
                <a:gd name="connsiteY42" fmla="*/ 4896197 h 5120640"/>
                <a:gd name="connsiteX43" fmla="*/ 3507971 w 4455621"/>
                <a:gd name="connsiteY43" fmla="*/ 4896197 h 5120640"/>
                <a:gd name="connsiteX44" fmla="*/ 3566160 w 4455621"/>
                <a:gd name="connsiteY44" fmla="*/ 4862946 h 5120640"/>
                <a:gd name="connsiteX45" fmla="*/ 3931920 w 4455621"/>
                <a:gd name="connsiteY45" fmla="*/ 4414058 h 5120640"/>
                <a:gd name="connsiteX46" fmla="*/ 4015047 w 4455621"/>
                <a:gd name="connsiteY46" fmla="*/ 4189615 h 5120640"/>
                <a:gd name="connsiteX47" fmla="*/ 4123112 w 4455621"/>
                <a:gd name="connsiteY47" fmla="*/ 4064924 h 5120640"/>
                <a:gd name="connsiteX48" fmla="*/ 4297680 w 4455621"/>
                <a:gd name="connsiteY48" fmla="*/ 3873731 h 5120640"/>
                <a:gd name="connsiteX49" fmla="*/ 4455621 w 4455621"/>
                <a:gd name="connsiteY49" fmla="*/ 3674226 h 5120640"/>
                <a:gd name="connsiteX50" fmla="*/ 4364181 w 4455621"/>
                <a:gd name="connsiteY50" fmla="*/ 3640975 h 5120640"/>
                <a:gd name="connsiteX51" fmla="*/ 4064923 w 4455621"/>
                <a:gd name="connsiteY51" fmla="*/ 3624349 h 5120640"/>
                <a:gd name="connsiteX52" fmla="*/ 3823854 w 4455621"/>
                <a:gd name="connsiteY52" fmla="*/ 3449782 h 5120640"/>
                <a:gd name="connsiteX53" fmla="*/ 3682538 w 4455621"/>
                <a:gd name="connsiteY53" fmla="*/ 3424844 h 5120640"/>
                <a:gd name="connsiteX54" fmla="*/ 3782291 w 4455621"/>
                <a:gd name="connsiteY54" fmla="*/ 3757353 h 5120640"/>
                <a:gd name="connsiteX55" fmla="*/ 3840480 w 4455621"/>
                <a:gd name="connsiteY55" fmla="*/ 3790604 h 5120640"/>
                <a:gd name="connsiteX56" fmla="*/ 3840480 w 4455621"/>
                <a:gd name="connsiteY56" fmla="*/ 3848793 h 5120640"/>
                <a:gd name="connsiteX57" fmla="*/ 3599411 w 4455621"/>
                <a:gd name="connsiteY57" fmla="*/ 3749040 h 5120640"/>
                <a:gd name="connsiteX58" fmla="*/ 3557847 w 4455621"/>
                <a:gd name="connsiteY58" fmla="*/ 3815542 h 5120640"/>
                <a:gd name="connsiteX59" fmla="*/ 3333403 w 4455621"/>
                <a:gd name="connsiteY59" fmla="*/ 3715789 h 5120640"/>
                <a:gd name="connsiteX60" fmla="*/ 3308465 w 4455621"/>
                <a:gd name="connsiteY60" fmla="*/ 3890357 h 5120640"/>
                <a:gd name="connsiteX61" fmla="*/ 3125585 w 4455621"/>
                <a:gd name="connsiteY61" fmla="*/ 3923607 h 5120640"/>
                <a:gd name="connsiteX62" fmla="*/ 2992581 w 4455621"/>
                <a:gd name="connsiteY62" fmla="*/ 3890357 h 5120640"/>
                <a:gd name="connsiteX63" fmla="*/ 3108960 w 4455621"/>
                <a:gd name="connsiteY63" fmla="*/ 3424844 h 5120640"/>
                <a:gd name="connsiteX64" fmla="*/ 2959331 w 4455621"/>
                <a:gd name="connsiteY64" fmla="*/ 3308466 h 5120640"/>
                <a:gd name="connsiteX65" fmla="*/ 2842952 w 4455621"/>
                <a:gd name="connsiteY65" fmla="*/ 3458095 h 5120640"/>
                <a:gd name="connsiteX66" fmla="*/ 2701636 w 4455621"/>
                <a:gd name="connsiteY66" fmla="*/ 3416531 h 5120640"/>
                <a:gd name="connsiteX67" fmla="*/ 2818014 w 4455621"/>
                <a:gd name="connsiteY67" fmla="*/ 2984269 h 5120640"/>
                <a:gd name="connsiteX68" fmla="*/ 2917767 w 4455621"/>
                <a:gd name="connsiteY68" fmla="*/ 3025833 h 5120640"/>
                <a:gd name="connsiteX69" fmla="*/ 3017520 w 4455621"/>
                <a:gd name="connsiteY69" fmla="*/ 2818015 h 5120640"/>
                <a:gd name="connsiteX70" fmla="*/ 3175461 w 4455621"/>
                <a:gd name="connsiteY70" fmla="*/ 2818015 h 5120640"/>
                <a:gd name="connsiteX71" fmla="*/ 3333403 w 4455621"/>
                <a:gd name="connsiteY71" fmla="*/ 2759826 h 5120640"/>
                <a:gd name="connsiteX72" fmla="*/ 3557847 w 4455621"/>
                <a:gd name="connsiteY72" fmla="*/ 2518757 h 5120640"/>
                <a:gd name="connsiteX73" fmla="*/ 3507971 w 4455621"/>
                <a:gd name="connsiteY73" fmla="*/ 2485506 h 5120640"/>
                <a:gd name="connsiteX74" fmla="*/ 3491345 w 4455621"/>
                <a:gd name="connsiteY74" fmla="*/ 2477193 h 5120640"/>
                <a:gd name="connsiteX75" fmla="*/ 3516283 w 4455621"/>
                <a:gd name="connsiteY75" fmla="*/ 2419004 h 5120640"/>
                <a:gd name="connsiteX76" fmla="*/ 3524596 w 4455621"/>
                <a:gd name="connsiteY76" fmla="*/ 2377440 h 5120640"/>
                <a:gd name="connsiteX77" fmla="*/ 3150523 w 4455621"/>
                <a:gd name="connsiteY77" fmla="*/ 2219498 h 5120640"/>
                <a:gd name="connsiteX78" fmla="*/ 3241963 w 4455621"/>
                <a:gd name="connsiteY78" fmla="*/ 1961804 h 5120640"/>
                <a:gd name="connsiteX79" fmla="*/ 3366654 w 4455621"/>
                <a:gd name="connsiteY79" fmla="*/ 1953491 h 5120640"/>
                <a:gd name="connsiteX80" fmla="*/ 3424843 w 4455621"/>
                <a:gd name="connsiteY80" fmla="*/ 1795549 h 5120640"/>
                <a:gd name="connsiteX81" fmla="*/ 3275214 w 4455621"/>
                <a:gd name="connsiteY81" fmla="*/ 1778924 h 5120640"/>
                <a:gd name="connsiteX82" fmla="*/ 3358341 w 4455621"/>
                <a:gd name="connsiteY82" fmla="*/ 1438102 h 5120640"/>
                <a:gd name="connsiteX83" fmla="*/ 3225338 w 4455621"/>
                <a:gd name="connsiteY83" fmla="*/ 1421477 h 5120640"/>
                <a:gd name="connsiteX84" fmla="*/ 3200400 w 4455621"/>
                <a:gd name="connsiteY84" fmla="*/ 1512917 h 5120640"/>
                <a:gd name="connsiteX85" fmla="*/ 3075709 w 4455621"/>
                <a:gd name="connsiteY85" fmla="*/ 1521229 h 5120640"/>
                <a:gd name="connsiteX86" fmla="*/ 2909454 w 4455621"/>
                <a:gd name="connsiteY86" fmla="*/ 1886989 h 5120640"/>
                <a:gd name="connsiteX87" fmla="*/ 2776451 w 4455621"/>
                <a:gd name="connsiteY87" fmla="*/ 1961804 h 5120640"/>
                <a:gd name="connsiteX88" fmla="*/ 2601883 w 4455621"/>
                <a:gd name="connsiteY88" fmla="*/ 1537855 h 5120640"/>
                <a:gd name="connsiteX89" fmla="*/ 2601883 w 4455621"/>
                <a:gd name="connsiteY89" fmla="*/ 1454727 h 5120640"/>
                <a:gd name="connsiteX90" fmla="*/ 2527069 w 4455621"/>
                <a:gd name="connsiteY90" fmla="*/ 1305098 h 5120640"/>
                <a:gd name="connsiteX91" fmla="*/ 2419003 w 4455621"/>
                <a:gd name="connsiteY91" fmla="*/ 1039091 h 5120640"/>
                <a:gd name="connsiteX92" fmla="*/ 2402378 w 4455621"/>
                <a:gd name="connsiteY92" fmla="*/ 906087 h 5120640"/>
                <a:gd name="connsiteX93" fmla="*/ 2152996 w 4455621"/>
                <a:gd name="connsiteY93" fmla="*/ 598517 h 5120640"/>
                <a:gd name="connsiteX94" fmla="*/ 1878676 w 4455621"/>
                <a:gd name="connsiteY94" fmla="*/ 665018 h 5120640"/>
                <a:gd name="connsiteX95" fmla="*/ 1662545 w 4455621"/>
                <a:gd name="connsiteY95" fmla="*/ 839586 h 5120640"/>
                <a:gd name="connsiteX96" fmla="*/ 1679171 w 4455621"/>
                <a:gd name="connsiteY96" fmla="*/ 565266 h 5120640"/>
                <a:gd name="connsiteX97" fmla="*/ 1612669 w 4455621"/>
                <a:gd name="connsiteY97" fmla="*/ 490451 h 5120640"/>
                <a:gd name="connsiteX98" fmla="*/ 1612669 w 4455621"/>
                <a:gd name="connsiteY98" fmla="*/ 332509 h 5120640"/>
                <a:gd name="connsiteX99" fmla="*/ 1554480 w 4455621"/>
                <a:gd name="connsiteY99" fmla="*/ 24938 h 5120640"/>
                <a:gd name="connsiteX100" fmla="*/ 1305098 w 4455621"/>
                <a:gd name="connsiteY100" fmla="*/ 41564 h 5120640"/>
                <a:gd name="connsiteX101" fmla="*/ 1072341 w 4455621"/>
                <a:gd name="connsiteY101" fmla="*/ 0 h 5120640"/>
                <a:gd name="connsiteX102" fmla="*/ 847898 w 4455621"/>
                <a:gd name="connsiteY102" fmla="*/ 74815 h 512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455621" h="5120640">
                  <a:moveTo>
                    <a:pt x="847898" y="74815"/>
                  </a:moveTo>
                  <a:lnTo>
                    <a:pt x="864523" y="357447"/>
                  </a:lnTo>
                  <a:lnTo>
                    <a:pt x="964276" y="681644"/>
                  </a:lnTo>
                  <a:lnTo>
                    <a:pt x="931025" y="731520"/>
                  </a:lnTo>
                  <a:lnTo>
                    <a:pt x="822960" y="665018"/>
                  </a:lnTo>
                  <a:lnTo>
                    <a:pt x="640080" y="714895"/>
                  </a:lnTo>
                  <a:lnTo>
                    <a:pt x="615141" y="789709"/>
                  </a:lnTo>
                  <a:lnTo>
                    <a:pt x="590203" y="939338"/>
                  </a:lnTo>
                  <a:lnTo>
                    <a:pt x="606829" y="1205346"/>
                  </a:lnTo>
                  <a:lnTo>
                    <a:pt x="623454" y="1363287"/>
                  </a:lnTo>
                  <a:lnTo>
                    <a:pt x="540327" y="1529542"/>
                  </a:lnTo>
                  <a:lnTo>
                    <a:pt x="399011" y="1753986"/>
                  </a:lnTo>
                  <a:lnTo>
                    <a:pt x="299258" y="1920240"/>
                  </a:lnTo>
                  <a:lnTo>
                    <a:pt x="182880" y="1920240"/>
                  </a:lnTo>
                  <a:lnTo>
                    <a:pt x="74814" y="1945178"/>
                  </a:lnTo>
                  <a:lnTo>
                    <a:pt x="16625" y="2028306"/>
                  </a:lnTo>
                  <a:lnTo>
                    <a:pt x="16625" y="2219498"/>
                  </a:lnTo>
                  <a:lnTo>
                    <a:pt x="16625" y="2427317"/>
                  </a:lnTo>
                  <a:lnTo>
                    <a:pt x="0" y="2502131"/>
                  </a:lnTo>
                  <a:lnTo>
                    <a:pt x="224443" y="2884517"/>
                  </a:lnTo>
                  <a:lnTo>
                    <a:pt x="249381" y="3009207"/>
                  </a:lnTo>
                  <a:lnTo>
                    <a:pt x="249381" y="3158837"/>
                  </a:lnTo>
                  <a:lnTo>
                    <a:pt x="66501" y="3499658"/>
                  </a:lnTo>
                  <a:lnTo>
                    <a:pt x="515389" y="3657600"/>
                  </a:lnTo>
                  <a:lnTo>
                    <a:pt x="490451" y="3857106"/>
                  </a:lnTo>
                  <a:lnTo>
                    <a:pt x="556952" y="3965171"/>
                  </a:lnTo>
                  <a:lnTo>
                    <a:pt x="648392" y="3898669"/>
                  </a:lnTo>
                  <a:lnTo>
                    <a:pt x="773083" y="3873731"/>
                  </a:lnTo>
                  <a:lnTo>
                    <a:pt x="822960" y="4006735"/>
                  </a:lnTo>
                  <a:lnTo>
                    <a:pt x="839585" y="4172989"/>
                  </a:lnTo>
                  <a:lnTo>
                    <a:pt x="881149" y="4330931"/>
                  </a:lnTo>
                  <a:lnTo>
                    <a:pt x="847898" y="4422371"/>
                  </a:lnTo>
                  <a:lnTo>
                    <a:pt x="1321723" y="4588626"/>
                  </a:lnTo>
                  <a:lnTo>
                    <a:pt x="1446414" y="4397433"/>
                  </a:lnTo>
                  <a:lnTo>
                    <a:pt x="1687483" y="4355869"/>
                  </a:lnTo>
                  <a:lnTo>
                    <a:pt x="1828800" y="4389120"/>
                  </a:lnTo>
                  <a:lnTo>
                    <a:pt x="1970116" y="4214553"/>
                  </a:lnTo>
                  <a:lnTo>
                    <a:pt x="2111432" y="4322618"/>
                  </a:lnTo>
                  <a:lnTo>
                    <a:pt x="2128058" y="4430684"/>
                  </a:lnTo>
                  <a:lnTo>
                    <a:pt x="2335876" y="4572000"/>
                  </a:lnTo>
                  <a:lnTo>
                    <a:pt x="2385752" y="5070764"/>
                  </a:lnTo>
                  <a:lnTo>
                    <a:pt x="2734887" y="5120640"/>
                  </a:lnTo>
                  <a:lnTo>
                    <a:pt x="3441469" y="4896197"/>
                  </a:lnTo>
                  <a:lnTo>
                    <a:pt x="3507971" y="4896197"/>
                  </a:lnTo>
                  <a:lnTo>
                    <a:pt x="3566160" y="4862946"/>
                  </a:lnTo>
                  <a:lnTo>
                    <a:pt x="3931920" y="4414058"/>
                  </a:lnTo>
                  <a:lnTo>
                    <a:pt x="4015047" y="4189615"/>
                  </a:lnTo>
                  <a:lnTo>
                    <a:pt x="4123112" y="4064924"/>
                  </a:lnTo>
                  <a:lnTo>
                    <a:pt x="4297680" y="3873731"/>
                  </a:lnTo>
                  <a:lnTo>
                    <a:pt x="4455621" y="3674226"/>
                  </a:lnTo>
                  <a:lnTo>
                    <a:pt x="4364181" y="3640975"/>
                  </a:lnTo>
                  <a:lnTo>
                    <a:pt x="4064923" y="3624349"/>
                  </a:lnTo>
                  <a:lnTo>
                    <a:pt x="3823854" y="3449782"/>
                  </a:lnTo>
                  <a:lnTo>
                    <a:pt x="3682538" y="3424844"/>
                  </a:lnTo>
                  <a:lnTo>
                    <a:pt x="3782291" y="3757353"/>
                  </a:lnTo>
                  <a:lnTo>
                    <a:pt x="3840480" y="3790604"/>
                  </a:lnTo>
                  <a:lnTo>
                    <a:pt x="3840480" y="3848793"/>
                  </a:lnTo>
                  <a:lnTo>
                    <a:pt x="3599411" y="3749040"/>
                  </a:lnTo>
                  <a:lnTo>
                    <a:pt x="3557847" y="3815542"/>
                  </a:lnTo>
                  <a:lnTo>
                    <a:pt x="3333403" y="3715789"/>
                  </a:lnTo>
                  <a:lnTo>
                    <a:pt x="3308465" y="3890357"/>
                  </a:lnTo>
                  <a:lnTo>
                    <a:pt x="3125585" y="3923607"/>
                  </a:lnTo>
                  <a:lnTo>
                    <a:pt x="2992581" y="3890357"/>
                  </a:lnTo>
                  <a:lnTo>
                    <a:pt x="3108960" y="3424844"/>
                  </a:lnTo>
                  <a:lnTo>
                    <a:pt x="2959331" y="3308466"/>
                  </a:lnTo>
                  <a:lnTo>
                    <a:pt x="2842952" y="3458095"/>
                  </a:lnTo>
                  <a:lnTo>
                    <a:pt x="2701636" y="3416531"/>
                  </a:lnTo>
                  <a:lnTo>
                    <a:pt x="2818014" y="2984269"/>
                  </a:lnTo>
                  <a:lnTo>
                    <a:pt x="2917767" y="3025833"/>
                  </a:lnTo>
                  <a:lnTo>
                    <a:pt x="3017520" y="2818015"/>
                  </a:lnTo>
                  <a:lnTo>
                    <a:pt x="3175461" y="2818015"/>
                  </a:lnTo>
                  <a:lnTo>
                    <a:pt x="3333403" y="2759826"/>
                  </a:lnTo>
                  <a:lnTo>
                    <a:pt x="3557847" y="2518757"/>
                  </a:lnTo>
                  <a:lnTo>
                    <a:pt x="3507971" y="2485506"/>
                  </a:lnTo>
                  <a:lnTo>
                    <a:pt x="3491345" y="2477193"/>
                  </a:lnTo>
                  <a:lnTo>
                    <a:pt x="3516283" y="2419004"/>
                  </a:lnTo>
                  <a:lnTo>
                    <a:pt x="3524596" y="2377440"/>
                  </a:lnTo>
                  <a:lnTo>
                    <a:pt x="3150523" y="2219498"/>
                  </a:lnTo>
                  <a:lnTo>
                    <a:pt x="3241963" y="1961804"/>
                  </a:lnTo>
                  <a:lnTo>
                    <a:pt x="3366654" y="1953491"/>
                  </a:lnTo>
                  <a:lnTo>
                    <a:pt x="3424843" y="1795549"/>
                  </a:lnTo>
                  <a:lnTo>
                    <a:pt x="3275214" y="1778924"/>
                  </a:lnTo>
                  <a:lnTo>
                    <a:pt x="3358341" y="1438102"/>
                  </a:lnTo>
                  <a:lnTo>
                    <a:pt x="3225338" y="1421477"/>
                  </a:lnTo>
                  <a:lnTo>
                    <a:pt x="3200400" y="1512917"/>
                  </a:lnTo>
                  <a:lnTo>
                    <a:pt x="3075709" y="1521229"/>
                  </a:lnTo>
                  <a:lnTo>
                    <a:pt x="2909454" y="1886989"/>
                  </a:lnTo>
                  <a:lnTo>
                    <a:pt x="2776451" y="1961804"/>
                  </a:lnTo>
                  <a:lnTo>
                    <a:pt x="2601883" y="1537855"/>
                  </a:lnTo>
                  <a:lnTo>
                    <a:pt x="2601883" y="1454727"/>
                  </a:lnTo>
                  <a:lnTo>
                    <a:pt x="2527069" y="1305098"/>
                  </a:lnTo>
                  <a:lnTo>
                    <a:pt x="2419003" y="1039091"/>
                  </a:lnTo>
                  <a:lnTo>
                    <a:pt x="2402378" y="906087"/>
                  </a:lnTo>
                  <a:lnTo>
                    <a:pt x="2152996" y="598517"/>
                  </a:lnTo>
                  <a:lnTo>
                    <a:pt x="1878676" y="665018"/>
                  </a:lnTo>
                  <a:lnTo>
                    <a:pt x="1662545" y="839586"/>
                  </a:lnTo>
                  <a:lnTo>
                    <a:pt x="1679171" y="565266"/>
                  </a:lnTo>
                  <a:lnTo>
                    <a:pt x="1612669" y="490451"/>
                  </a:lnTo>
                  <a:lnTo>
                    <a:pt x="1612669" y="332509"/>
                  </a:lnTo>
                  <a:lnTo>
                    <a:pt x="1554480" y="24938"/>
                  </a:lnTo>
                  <a:lnTo>
                    <a:pt x="1305098" y="41564"/>
                  </a:lnTo>
                  <a:lnTo>
                    <a:pt x="1072341" y="0"/>
                  </a:lnTo>
                  <a:lnTo>
                    <a:pt x="847898" y="74815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60112" y="1718505"/>
            <a:ext cx="58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Lesy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60112" y="2027608"/>
            <a:ext cx="32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Sekundární trávníky a vřesoviště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60780" y="2347821"/>
            <a:ext cx="169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Křoviny mozaika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60112" y="2668034"/>
            <a:ext cx="20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Vodní toky a nádrže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Charakteristika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5997352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celková rozloha 120 ha </a:t>
            </a:r>
          </a:p>
          <a:p>
            <a:pPr>
              <a:buFontTx/>
              <a:buChar char="-"/>
            </a:pPr>
            <a:r>
              <a:rPr lang="cs-CZ" sz="2400" dirty="0"/>
              <a:t>66 % zemědělská půda (meliorace </a:t>
            </a:r>
            <a:r>
              <a:rPr lang="cs-CZ" sz="2400" dirty="0" smtClean="0"/>
              <a:t>zejména v r. 1985</a:t>
            </a:r>
            <a:r>
              <a:rPr lang="cs-CZ" sz="2400" dirty="0"/>
              <a:t>)</a:t>
            </a:r>
          </a:p>
          <a:p>
            <a:pPr>
              <a:buFontTx/>
              <a:buChar char="-"/>
            </a:pPr>
            <a:r>
              <a:rPr lang="cs-CZ" sz="2400" dirty="0" smtClean="0"/>
              <a:t>13 </a:t>
            </a:r>
            <a:r>
              <a:rPr lang="cs-CZ" sz="2400" dirty="0"/>
              <a:t>% lesní </a:t>
            </a:r>
            <a:r>
              <a:rPr lang="cs-CZ" sz="2400" dirty="0" smtClean="0"/>
              <a:t>půda </a:t>
            </a:r>
          </a:p>
          <a:p>
            <a:pPr>
              <a:buFontTx/>
              <a:buChar char="-"/>
            </a:pPr>
            <a:r>
              <a:rPr lang="cs-CZ" sz="2400" dirty="0" smtClean="0"/>
              <a:t>2 </a:t>
            </a:r>
            <a:r>
              <a:rPr lang="cs-CZ" sz="2400" dirty="0"/>
              <a:t>% vodní plochy a toky </a:t>
            </a:r>
          </a:p>
          <a:p>
            <a:pPr>
              <a:buFontTx/>
              <a:buChar char="-"/>
            </a:pPr>
            <a:r>
              <a:rPr lang="cs-CZ" sz="2400" dirty="0"/>
              <a:t>20 % zastavěné a ostatní plochy 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Charakteristika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5997352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celková rozloha 120 ha </a:t>
            </a:r>
          </a:p>
          <a:p>
            <a:pPr>
              <a:buFontTx/>
              <a:buChar char="-"/>
            </a:pPr>
            <a:r>
              <a:rPr lang="cs-CZ" sz="2400" dirty="0"/>
              <a:t>66 % zemědělská půda (meliorace </a:t>
            </a:r>
            <a:r>
              <a:rPr lang="cs-CZ" sz="2400" dirty="0" smtClean="0"/>
              <a:t>zejména v r. 1985</a:t>
            </a:r>
            <a:r>
              <a:rPr lang="cs-CZ" sz="2400" dirty="0"/>
              <a:t>)</a:t>
            </a:r>
          </a:p>
          <a:p>
            <a:pPr lvl="1">
              <a:buFontTx/>
              <a:buChar char="-"/>
            </a:pPr>
            <a:r>
              <a:rPr lang="cs-CZ" sz="2000" dirty="0"/>
              <a:t>60 % </a:t>
            </a:r>
            <a:r>
              <a:rPr lang="cs-CZ" sz="2000" dirty="0" smtClean="0"/>
              <a:t>TTP - zejména v S části písčitý subsrát -&gt; </a:t>
            </a:r>
          </a:p>
          <a:p>
            <a:pPr marL="457200" lvl="1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na okrajích zajímavé druhy</a:t>
            </a:r>
            <a:endParaRPr lang="cs-CZ" sz="2000" dirty="0"/>
          </a:p>
          <a:p>
            <a:pPr lvl="1">
              <a:buFontTx/>
              <a:buChar char="-"/>
            </a:pPr>
            <a:r>
              <a:rPr lang="cs-CZ" sz="2000" dirty="0"/>
              <a:t>34 % orná půda</a:t>
            </a:r>
          </a:p>
          <a:p>
            <a:pPr lvl="1">
              <a:buFontTx/>
              <a:buChar char="-"/>
            </a:pPr>
            <a:r>
              <a:rPr lang="cs-CZ" sz="2000" dirty="0"/>
              <a:t>6 % zahrady</a:t>
            </a:r>
          </a:p>
          <a:p>
            <a:pPr>
              <a:buFontTx/>
              <a:buChar char="-"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13 % lesní půda </a:t>
            </a:r>
          </a:p>
          <a:p>
            <a:pPr>
              <a:buFontTx/>
              <a:buChar char="-"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2 % vodní plochy a toky </a:t>
            </a:r>
          </a:p>
          <a:p>
            <a:pPr>
              <a:buFontTx/>
              <a:buChar char="-"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20 % zastavěné a ostatní plochy 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84984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Charakteristika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5853336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celková rozloha 120 ha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66 % zemědělská půda (meliorace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zejména v r. 1985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cs-CZ" sz="2400" dirty="0" smtClean="0"/>
              <a:t>13 </a:t>
            </a:r>
            <a:r>
              <a:rPr lang="cs-CZ" sz="2400" dirty="0"/>
              <a:t>% lesní </a:t>
            </a:r>
            <a:r>
              <a:rPr lang="cs-CZ" sz="2400" dirty="0" smtClean="0"/>
              <a:t>půda </a:t>
            </a:r>
          </a:p>
          <a:p>
            <a:pPr lvl="1">
              <a:buFontTx/>
              <a:buChar char="-"/>
            </a:pPr>
            <a:r>
              <a:rPr lang="cs-CZ" sz="2000" dirty="0" smtClean="0"/>
              <a:t>hospodářské jehličnaté lesy</a:t>
            </a:r>
          </a:p>
          <a:p>
            <a:pPr lvl="1">
              <a:buFontTx/>
              <a:buChar char="-"/>
            </a:pPr>
            <a:r>
              <a:rPr lang="cs-CZ" sz="2000" dirty="0" smtClean="0"/>
              <a:t>zachovalé bory</a:t>
            </a:r>
          </a:p>
          <a:p>
            <a:pPr lvl="1">
              <a:buFontTx/>
              <a:buChar char="-"/>
            </a:pPr>
            <a:r>
              <a:rPr lang="cs-CZ" sz="2000" dirty="0"/>
              <a:t>m</a:t>
            </a:r>
            <a:r>
              <a:rPr lang="cs-CZ" sz="2000" dirty="0" smtClean="0"/>
              <a:t>onokulturní výsadby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2 % vodní plochy a toky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20 % zastavěné a ostatní plochy 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62216"/>
            <a:ext cx="2707200" cy="1800000"/>
          </a:xfrm>
          <a:prstGeom prst="rect">
            <a:avLst/>
          </a:prstGeom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12682"/>
            <a:ext cx="2707200" cy="20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  <a:r>
              <a:rPr lang="cs-CZ" sz="2800" dirty="0"/>
              <a:t>–</a:t>
            </a:r>
            <a:r>
              <a:rPr lang="cs-CZ" dirty="0"/>
              <a:t> </a:t>
            </a:r>
            <a:r>
              <a:rPr lang="cs-CZ" sz="2800" dirty="0"/>
              <a:t>Charakteristika území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4437112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0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Charakteristika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64294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celková rozloha 120 ha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66 % zemědělská půda (meliorace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zejména</a:t>
            </a:r>
            <a:b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v r. 1985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% lesní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půda </a:t>
            </a:r>
          </a:p>
          <a:p>
            <a:pPr>
              <a:buFontTx/>
              <a:buChar char="-"/>
            </a:pPr>
            <a:r>
              <a:rPr lang="cs-CZ" sz="2400" dirty="0" smtClean="0"/>
              <a:t>2 </a:t>
            </a:r>
            <a:r>
              <a:rPr lang="cs-CZ" sz="2400" dirty="0"/>
              <a:t>% vodní plochy a </a:t>
            </a:r>
            <a:r>
              <a:rPr lang="cs-CZ" sz="2400" dirty="0" smtClean="0"/>
              <a:t>toky</a:t>
            </a:r>
          </a:p>
          <a:p>
            <a:pPr lvl="1">
              <a:buFontTx/>
              <a:buChar char="-"/>
            </a:pPr>
            <a:r>
              <a:rPr lang="cs-CZ" sz="2000" dirty="0" smtClean="0"/>
              <a:t>1 velký rybník v SZ části obce</a:t>
            </a:r>
          </a:p>
          <a:p>
            <a:pPr lvl="1">
              <a:buFontTx/>
              <a:buChar char="-"/>
            </a:pPr>
            <a:r>
              <a:rPr lang="cs-CZ" sz="2000" dirty="0" smtClean="0"/>
              <a:t>několik menších vodních plošek</a:t>
            </a:r>
          </a:p>
          <a:p>
            <a:pPr lvl="1">
              <a:buFontTx/>
              <a:buChar char="-"/>
            </a:pPr>
            <a:r>
              <a:rPr lang="cs-CZ" sz="2000" dirty="0"/>
              <a:t>n</a:t>
            </a:r>
            <a:r>
              <a:rPr lang="cs-CZ" sz="2000" dirty="0" smtClean="0"/>
              <a:t>ěkolik menších vodních toků (zejména v oblasti mokrých luk)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20 % zastavěné a ostatní plochy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32857"/>
            <a:ext cx="2400000" cy="18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32857"/>
            <a:ext cx="2400000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86916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6818" y="1114372"/>
            <a:ext cx="3435062" cy="4109134"/>
            <a:chOff x="56818" y="1114372"/>
            <a:chExt cx="3075022" cy="38238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049"/>
            <a:stretch/>
          </p:blipFill>
          <p:spPr>
            <a:xfrm>
              <a:off x="56818" y="1114372"/>
              <a:ext cx="3075022" cy="3823859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124691" y="1712422"/>
              <a:ext cx="2568633" cy="3150523"/>
            </a:xfrm>
            <a:custGeom>
              <a:avLst/>
              <a:gdLst>
                <a:gd name="connsiteX0" fmla="*/ 781396 w 2568633"/>
                <a:gd name="connsiteY0" fmla="*/ 2992582 h 3150523"/>
                <a:gd name="connsiteX1" fmla="*/ 1113905 w 2568633"/>
                <a:gd name="connsiteY1" fmla="*/ 3075709 h 3150523"/>
                <a:gd name="connsiteX2" fmla="*/ 1197033 w 2568633"/>
                <a:gd name="connsiteY2" fmla="*/ 2967643 h 3150523"/>
                <a:gd name="connsiteX3" fmla="*/ 1413164 w 2568633"/>
                <a:gd name="connsiteY3" fmla="*/ 2884516 h 3150523"/>
                <a:gd name="connsiteX4" fmla="*/ 1512916 w 2568633"/>
                <a:gd name="connsiteY4" fmla="*/ 2759825 h 3150523"/>
                <a:gd name="connsiteX5" fmla="*/ 1695796 w 2568633"/>
                <a:gd name="connsiteY5" fmla="*/ 2934393 h 3150523"/>
                <a:gd name="connsiteX6" fmla="*/ 1762298 w 2568633"/>
                <a:gd name="connsiteY6" fmla="*/ 3117273 h 3150523"/>
                <a:gd name="connsiteX7" fmla="*/ 1878676 w 2568633"/>
                <a:gd name="connsiteY7" fmla="*/ 3150523 h 3150523"/>
                <a:gd name="connsiteX8" fmla="*/ 2294313 w 2568633"/>
                <a:gd name="connsiteY8" fmla="*/ 2975956 h 3150523"/>
                <a:gd name="connsiteX9" fmla="*/ 2568633 w 2568633"/>
                <a:gd name="connsiteY9" fmla="*/ 2601883 h 3150523"/>
                <a:gd name="connsiteX10" fmla="*/ 2236124 w 2568633"/>
                <a:gd name="connsiteY10" fmla="*/ 2402378 h 3150523"/>
                <a:gd name="connsiteX11" fmla="*/ 2286000 w 2568633"/>
                <a:gd name="connsiteY11" fmla="*/ 2593571 h 3150523"/>
                <a:gd name="connsiteX12" fmla="*/ 2003367 w 2568633"/>
                <a:gd name="connsiteY12" fmla="*/ 2576945 h 3150523"/>
                <a:gd name="connsiteX13" fmla="*/ 2094807 w 2568633"/>
                <a:gd name="connsiteY13" fmla="*/ 2302625 h 3150523"/>
                <a:gd name="connsiteX14" fmla="*/ 1928553 w 2568633"/>
                <a:gd name="connsiteY14" fmla="*/ 2244436 h 3150523"/>
                <a:gd name="connsiteX15" fmla="*/ 2128058 w 2568633"/>
                <a:gd name="connsiteY15" fmla="*/ 1795549 h 3150523"/>
                <a:gd name="connsiteX16" fmla="*/ 2310938 w 2568633"/>
                <a:gd name="connsiteY16" fmla="*/ 1753985 h 3150523"/>
                <a:gd name="connsiteX17" fmla="*/ 2402378 w 2568633"/>
                <a:gd name="connsiteY17" fmla="*/ 1704109 h 3150523"/>
                <a:gd name="connsiteX18" fmla="*/ 2435629 w 2568633"/>
                <a:gd name="connsiteY18" fmla="*/ 1546167 h 3150523"/>
                <a:gd name="connsiteX19" fmla="*/ 2252749 w 2568633"/>
                <a:gd name="connsiteY19" fmla="*/ 1446414 h 3150523"/>
                <a:gd name="connsiteX20" fmla="*/ 2086494 w 2568633"/>
                <a:gd name="connsiteY20" fmla="*/ 1429789 h 3150523"/>
                <a:gd name="connsiteX21" fmla="*/ 2111433 w 2568633"/>
                <a:gd name="connsiteY21" fmla="*/ 1163782 h 3150523"/>
                <a:gd name="connsiteX22" fmla="*/ 2211185 w 2568633"/>
                <a:gd name="connsiteY22" fmla="*/ 1080654 h 3150523"/>
                <a:gd name="connsiteX23" fmla="*/ 2244436 w 2568633"/>
                <a:gd name="connsiteY23" fmla="*/ 1014153 h 3150523"/>
                <a:gd name="connsiteX24" fmla="*/ 2103120 w 2568633"/>
                <a:gd name="connsiteY24" fmla="*/ 972589 h 3150523"/>
                <a:gd name="connsiteX25" fmla="*/ 2128058 w 2568633"/>
                <a:gd name="connsiteY25" fmla="*/ 773083 h 3150523"/>
                <a:gd name="connsiteX26" fmla="*/ 2128058 w 2568633"/>
                <a:gd name="connsiteY26" fmla="*/ 773083 h 3150523"/>
                <a:gd name="connsiteX27" fmla="*/ 2053244 w 2568633"/>
                <a:gd name="connsiteY27" fmla="*/ 764771 h 3150523"/>
                <a:gd name="connsiteX28" fmla="*/ 2028305 w 2568633"/>
                <a:gd name="connsiteY28" fmla="*/ 864523 h 3150523"/>
                <a:gd name="connsiteX29" fmla="*/ 1936865 w 2568633"/>
                <a:gd name="connsiteY29" fmla="*/ 872836 h 3150523"/>
                <a:gd name="connsiteX30" fmla="*/ 1845425 w 2568633"/>
                <a:gd name="connsiteY30" fmla="*/ 1180407 h 3150523"/>
                <a:gd name="connsiteX31" fmla="*/ 1571105 w 2568633"/>
                <a:gd name="connsiteY31" fmla="*/ 731520 h 3150523"/>
                <a:gd name="connsiteX32" fmla="*/ 1471353 w 2568633"/>
                <a:gd name="connsiteY32" fmla="*/ 457200 h 3150523"/>
                <a:gd name="connsiteX33" fmla="*/ 1288473 w 2568633"/>
                <a:gd name="connsiteY33" fmla="*/ 315883 h 3150523"/>
                <a:gd name="connsiteX34" fmla="*/ 1105593 w 2568633"/>
                <a:gd name="connsiteY34" fmla="*/ 407323 h 3150523"/>
                <a:gd name="connsiteX35" fmla="*/ 1014153 w 2568633"/>
                <a:gd name="connsiteY35" fmla="*/ 523702 h 3150523"/>
                <a:gd name="connsiteX36" fmla="*/ 972589 w 2568633"/>
                <a:gd name="connsiteY36" fmla="*/ 382385 h 3150523"/>
                <a:gd name="connsiteX37" fmla="*/ 864524 w 2568633"/>
                <a:gd name="connsiteY37" fmla="*/ 0 h 3150523"/>
                <a:gd name="connsiteX38" fmla="*/ 789709 w 2568633"/>
                <a:gd name="connsiteY38" fmla="*/ 24938 h 3150523"/>
                <a:gd name="connsiteX39" fmla="*/ 640080 w 2568633"/>
                <a:gd name="connsiteY39" fmla="*/ 24938 h 3150523"/>
                <a:gd name="connsiteX40" fmla="*/ 440574 w 2568633"/>
                <a:gd name="connsiteY40" fmla="*/ 91440 h 3150523"/>
                <a:gd name="connsiteX41" fmla="*/ 457200 w 2568633"/>
                <a:gd name="connsiteY41" fmla="*/ 315883 h 3150523"/>
                <a:gd name="connsiteX42" fmla="*/ 556953 w 2568633"/>
                <a:gd name="connsiteY42" fmla="*/ 423949 h 3150523"/>
                <a:gd name="connsiteX43" fmla="*/ 523702 w 2568633"/>
                <a:gd name="connsiteY43" fmla="*/ 507076 h 3150523"/>
                <a:gd name="connsiteX44" fmla="*/ 440574 w 2568633"/>
                <a:gd name="connsiteY44" fmla="*/ 457200 h 3150523"/>
                <a:gd name="connsiteX45" fmla="*/ 315884 w 2568633"/>
                <a:gd name="connsiteY45" fmla="*/ 598516 h 3150523"/>
                <a:gd name="connsiteX46" fmla="*/ 307571 w 2568633"/>
                <a:gd name="connsiteY46" fmla="*/ 731520 h 3150523"/>
                <a:gd name="connsiteX47" fmla="*/ 257694 w 2568633"/>
                <a:gd name="connsiteY47" fmla="*/ 773083 h 3150523"/>
                <a:gd name="connsiteX48" fmla="*/ 357447 w 2568633"/>
                <a:gd name="connsiteY48" fmla="*/ 906087 h 3150523"/>
                <a:gd name="connsiteX49" fmla="*/ 191193 w 2568633"/>
                <a:gd name="connsiteY49" fmla="*/ 1388225 h 3150523"/>
                <a:gd name="connsiteX50" fmla="*/ 74814 w 2568633"/>
                <a:gd name="connsiteY50" fmla="*/ 1371600 h 3150523"/>
                <a:gd name="connsiteX51" fmla="*/ 0 w 2568633"/>
                <a:gd name="connsiteY51" fmla="*/ 1463040 h 3150523"/>
                <a:gd name="connsiteX52" fmla="*/ 41564 w 2568633"/>
                <a:gd name="connsiteY52" fmla="*/ 1670858 h 3150523"/>
                <a:gd name="connsiteX53" fmla="*/ 49876 w 2568633"/>
                <a:gd name="connsiteY53" fmla="*/ 1886989 h 3150523"/>
                <a:gd name="connsiteX54" fmla="*/ 174567 w 2568633"/>
                <a:gd name="connsiteY54" fmla="*/ 1970116 h 3150523"/>
                <a:gd name="connsiteX55" fmla="*/ 241069 w 2568633"/>
                <a:gd name="connsiteY55" fmla="*/ 2111433 h 3150523"/>
                <a:gd name="connsiteX56" fmla="*/ 174567 w 2568633"/>
                <a:gd name="connsiteY56" fmla="*/ 2452254 h 3150523"/>
                <a:gd name="connsiteX57" fmla="*/ 482138 w 2568633"/>
                <a:gd name="connsiteY57" fmla="*/ 2502131 h 3150523"/>
                <a:gd name="connsiteX58" fmla="*/ 532014 w 2568633"/>
                <a:gd name="connsiteY58" fmla="*/ 2693323 h 3150523"/>
                <a:gd name="connsiteX59" fmla="*/ 681644 w 2568633"/>
                <a:gd name="connsiteY59" fmla="*/ 2635134 h 3150523"/>
                <a:gd name="connsiteX60" fmla="*/ 781396 w 2568633"/>
                <a:gd name="connsiteY60" fmla="*/ 2992582 h 315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568633" h="3150523">
                  <a:moveTo>
                    <a:pt x="781396" y="2992582"/>
                  </a:moveTo>
                  <a:lnTo>
                    <a:pt x="1113905" y="3075709"/>
                  </a:lnTo>
                  <a:lnTo>
                    <a:pt x="1197033" y="2967643"/>
                  </a:lnTo>
                  <a:lnTo>
                    <a:pt x="1413164" y="2884516"/>
                  </a:lnTo>
                  <a:lnTo>
                    <a:pt x="1512916" y="2759825"/>
                  </a:lnTo>
                  <a:lnTo>
                    <a:pt x="1695796" y="2934393"/>
                  </a:lnTo>
                  <a:lnTo>
                    <a:pt x="1762298" y="3117273"/>
                  </a:lnTo>
                  <a:lnTo>
                    <a:pt x="1878676" y="3150523"/>
                  </a:lnTo>
                  <a:lnTo>
                    <a:pt x="2294313" y="2975956"/>
                  </a:lnTo>
                  <a:lnTo>
                    <a:pt x="2568633" y="2601883"/>
                  </a:lnTo>
                  <a:lnTo>
                    <a:pt x="2236124" y="2402378"/>
                  </a:lnTo>
                  <a:lnTo>
                    <a:pt x="2286000" y="2593571"/>
                  </a:lnTo>
                  <a:lnTo>
                    <a:pt x="2003367" y="2576945"/>
                  </a:lnTo>
                  <a:lnTo>
                    <a:pt x="2094807" y="2302625"/>
                  </a:lnTo>
                  <a:lnTo>
                    <a:pt x="1928553" y="2244436"/>
                  </a:lnTo>
                  <a:lnTo>
                    <a:pt x="2128058" y="1795549"/>
                  </a:lnTo>
                  <a:lnTo>
                    <a:pt x="2310938" y="1753985"/>
                  </a:lnTo>
                  <a:lnTo>
                    <a:pt x="2402378" y="1704109"/>
                  </a:lnTo>
                  <a:lnTo>
                    <a:pt x="2435629" y="1546167"/>
                  </a:lnTo>
                  <a:lnTo>
                    <a:pt x="2252749" y="1446414"/>
                  </a:lnTo>
                  <a:lnTo>
                    <a:pt x="2086494" y="1429789"/>
                  </a:lnTo>
                  <a:lnTo>
                    <a:pt x="2111433" y="1163782"/>
                  </a:lnTo>
                  <a:lnTo>
                    <a:pt x="2211185" y="1080654"/>
                  </a:lnTo>
                  <a:lnTo>
                    <a:pt x="2244436" y="1014153"/>
                  </a:lnTo>
                  <a:lnTo>
                    <a:pt x="2103120" y="972589"/>
                  </a:lnTo>
                  <a:lnTo>
                    <a:pt x="2128058" y="773083"/>
                  </a:lnTo>
                  <a:lnTo>
                    <a:pt x="2128058" y="773083"/>
                  </a:lnTo>
                  <a:lnTo>
                    <a:pt x="2053244" y="764771"/>
                  </a:lnTo>
                  <a:lnTo>
                    <a:pt x="2028305" y="864523"/>
                  </a:lnTo>
                  <a:lnTo>
                    <a:pt x="1936865" y="872836"/>
                  </a:lnTo>
                  <a:lnTo>
                    <a:pt x="1845425" y="1180407"/>
                  </a:lnTo>
                  <a:lnTo>
                    <a:pt x="1571105" y="731520"/>
                  </a:lnTo>
                  <a:lnTo>
                    <a:pt x="1471353" y="457200"/>
                  </a:lnTo>
                  <a:lnTo>
                    <a:pt x="1288473" y="315883"/>
                  </a:lnTo>
                  <a:lnTo>
                    <a:pt x="1105593" y="407323"/>
                  </a:lnTo>
                  <a:lnTo>
                    <a:pt x="1014153" y="523702"/>
                  </a:lnTo>
                  <a:lnTo>
                    <a:pt x="972589" y="382385"/>
                  </a:lnTo>
                  <a:lnTo>
                    <a:pt x="864524" y="0"/>
                  </a:lnTo>
                  <a:lnTo>
                    <a:pt x="789709" y="24938"/>
                  </a:lnTo>
                  <a:lnTo>
                    <a:pt x="640080" y="24938"/>
                  </a:lnTo>
                  <a:lnTo>
                    <a:pt x="440574" y="91440"/>
                  </a:lnTo>
                  <a:lnTo>
                    <a:pt x="457200" y="315883"/>
                  </a:lnTo>
                  <a:lnTo>
                    <a:pt x="556953" y="423949"/>
                  </a:lnTo>
                  <a:lnTo>
                    <a:pt x="523702" y="507076"/>
                  </a:lnTo>
                  <a:lnTo>
                    <a:pt x="440574" y="457200"/>
                  </a:lnTo>
                  <a:lnTo>
                    <a:pt x="315884" y="598516"/>
                  </a:lnTo>
                  <a:lnTo>
                    <a:pt x="307571" y="731520"/>
                  </a:lnTo>
                  <a:lnTo>
                    <a:pt x="257694" y="773083"/>
                  </a:lnTo>
                  <a:lnTo>
                    <a:pt x="357447" y="906087"/>
                  </a:lnTo>
                  <a:lnTo>
                    <a:pt x="191193" y="1388225"/>
                  </a:lnTo>
                  <a:lnTo>
                    <a:pt x="74814" y="1371600"/>
                  </a:lnTo>
                  <a:lnTo>
                    <a:pt x="0" y="1463040"/>
                  </a:lnTo>
                  <a:lnTo>
                    <a:pt x="41564" y="1670858"/>
                  </a:lnTo>
                  <a:lnTo>
                    <a:pt x="49876" y="1886989"/>
                  </a:lnTo>
                  <a:lnTo>
                    <a:pt x="174567" y="1970116"/>
                  </a:lnTo>
                  <a:lnTo>
                    <a:pt x="241069" y="2111433"/>
                  </a:lnTo>
                  <a:lnTo>
                    <a:pt x="174567" y="2452254"/>
                  </a:lnTo>
                  <a:lnTo>
                    <a:pt x="482138" y="2502131"/>
                  </a:lnTo>
                  <a:lnTo>
                    <a:pt x="532014" y="2693323"/>
                  </a:lnTo>
                  <a:lnTo>
                    <a:pt x="681644" y="2635134"/>
                  </a:lnTo>
                  <a:lnTo>
                    <a:pt x="781396" y="2992582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Charakteristika území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503" t="21002" r="32493" b="5989"/>
          <a:stretch/>
        </p:blipFill>
        <p:spPr>
          <a:xfrm>
            <a:off x="3063967" y="2996952"/>
            <a:ext cx="3156164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9784" y="6535191"/>
            <a:ext cx="288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3. Vojenské mapování (1927)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9236" y="5148818"/>
            <a:ext cx="223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Stabilní katastr (1827)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2502" t="10668" r="25825" b="3989"/>
          <a:stretch/>
        </p:blipFill>
        <p:spPr>
          <a:xfrm>
            <a:off x="5582351" y="1124508"/>
            <a:ext cx="3487500" cy="36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7021" y="4662473"/>
            <a:ext cx="123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Současnost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zastavěné území několik samostatných částí </a:t>
            </a:r>
          </a:p>
          <a:p>
            <a:pPr>
              <a:buFontTx/>
              <a:buChar char="-"/>
            </a:pPr>
            <a:r>
              <a:rPr lang="cs-CZ" sz="2400" dirty="0"/>
              <a:t>vlastní sídlo Hradce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Skupina 15"/>
          <p:cNvGrpSpPr/>
          <p:nvPr/>
        </p:nvGrpSpPr>
        <p:grpSpPr>
          <a:xfrm>
            <a:off x="3544971" y="2450766"/>
            <a:ext cx="5527623" cy="4335820"/>
            <a:chOff x="3544971" y="2450766"/>
            <a:chExt cx="5527623" cy="433582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71" y="2450766"/>
              <a:ext cx="5527623" cy="4335820"/>
            </a:xfrm>
            <a:prstGeom prst="rect">
              <a:avLst/>
            </a:prstGeom>
          </p:spPr>
        </p:pic>
        <p:sp>
          <p:nvSpPr>
            <p:cNvPr id="15" name="Elipsa 14"/>
            <p:cNvSpPr/>
            <p:nvPr/>
          </p:nvSpPr>
          <p:spPr>
            <a:xfrm rot="20072199">
              <a:off x="5433459" y="4174145"/>
              <a:ext cx="1714512" cy="107157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896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zastavěné území několik samostatných částí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vlastní sídlo Hradce</a:t>
            </a:r>
          </a:p>
          <a:p>
            <a:pPr>
              <a:buFontTx/>
              <a:buChar char="-"/>
            </a:pPr>
            <a:r>
              <a:rPr lang="cs-CZ" sz="2400" dirty="0"/>
              <a:t>lokalita U Veverků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3544971" y="2450766"/>
            <a:ext cx="5527623" cy="4335820"/>
            <a:chOff x="3544971" y="2450766"/>
            <a:chExt cx="5527623" cy="433582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71" y="2450766"/>
              <a:ext cx="5527623" cy="4335820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 rot="20072199">
              <a:off x="8732255" y="4337691"/>
              <a:ext cx="316425" cy="482204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896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zastavěné území několik samostatných částí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vlastní sídlo Hradce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lokalita U Veverků</a:t>
            </a:r>
          </a:p>
          <a:p>
            <a:pPr>
              <a:buFontTx/>
              <a:buChar char="-"/>
            </a:pPr>
            <a:r>
              <a:rPr lang="cs-CZ" sz="2400" dirty="0"/>
              <a:t>Samoty 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3544971" y="2450766"/>
            <a:ext cx="5527623" cy="4335820"/>
            <a:chOff x="3544971" y="2450766"/>
            <a:chExt cx="5527623" cy="433582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71" y="2450766"/>
              <a:ext cx="5527623" cy="4335820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 rot="20072199">
              <a:off x="6379446" y="3875047"/>
              <a:ext cx="807512" cy="61476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896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zastavěné území několik samostatných částí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vlastní sídlo Hradce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lokalita U Veverků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Samoty </a:t>
            </a:r>
          </a:p>
          <a:p>
            <a:pPr>
              <a:buFontTx/>
              <a:buChar char="-"/>
            </a:pPr>
            <a:r>
              <a:rPr lang="cs-CZ" sz="2400" dirty="0"/>
              <a:t>chatové kolonie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kupina 7"/>
          <p:cNvGrpSpPr/>
          <p:nvPr/>
        </p:nvGrpSpPr>
        <p:grpSpPr>
          <a:xfrm>
            <a:off x="3456345" y="2450766"/>
            <a:ext cx="5616249" cy="4335820"/>
            <a:chOff x="3456345" y="2450766"/>
            <a:chExt cx="5616249" cy="433582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71" y="2450766"/>
              <a:ext cx="5527623" cy="4335820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 rot="20072199">
              <a:off x="3456345" y="5492088"/>
              <a:ext cx="1159740" cy="72159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Elipsa 6"/>
            <p:cNvSpPr/>
            <p:nvPr/>
          </p:nvSpPr>
          <p:spPr>
            <a:xfrm rot="20072199">
              <a:off x="6394301" y="5772291"/>
              <a:ext cx="1159740" cy="101206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896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zastavěné území několik samostatných částí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vlastní sídlo Hradce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lokalita U Veverků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Samoty 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chatové kolonie</a:t>
            </a:r>
          </a:p>
          <a:p>
            <a:pPr>
              <a:buFontTx/>
              <a:buChar char="-"/>
            </a:pPr>
            <a:r>
              <a:rPr lang="cs-CZ" sz="2400" dirty="0"/>
              <a:t>bývalý pionýrský tábor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3544971" y="2450766"/>
            <a:ext cx="5527623" cy="4335820"/>
            <a:chOff x="3544971" y="2450766"/>
            <a:chExt cx="5527623" cy="433582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71" y="2450766"/>
              <a:ext cx="5527623" cy="4335820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 rot="19050202">
              <a:off x="7152172" y="4262598"/>
              <a:ext cx="383921" cy="538801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896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původní stavby citlivě zasazeny do krajiny</a:t>
            </a:r>
          </a:p>
          <a:p>
            <a:pPr>
              <a:buFontTx/>
              <a:buChar char="-"/>
            </a:pPr>
            <a:r>
              <a:rPr lang="cs-CZ" sz="2400" dirty="0"/>
              <a:t>původní statky a samoty</a:t>
            </a:r>
          </a:p>
          <a:p>
            <a:pPr>
              <a:buFontTx/>
              <a:buChar char="-"/>
            </a:pPr>
            <a:r>
              <a:rPr lang="cs-CZ" sz="2400" dirty="0"/>
              <a:t>kapličky s doprovodnými stromy</a:t>
            </a:r>
          </a:p>
          <a:p>
            <a:pPr>
              <a:buFontTx/>
              <a:buChar char="-"/>
            </a:pPr>
            <a:r>
              <a:rPr lang="cs-CZ" sz="2400" dirty="0"/>
              <a:t>kamenná věžová trafostanice Samoty </a:t>
            </a:r>
          </a:p>
          <a:p>
            <a:pPr>
              <a:buFontTx/>
              <a:buChar char="-"/>
            </a:pPr>
            <a:r>
              <a:rPr lang="cs-CZ" sz="2400" dirty="0"/>
              <a:t>opravený provozní objekt bývalého lomu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9598" y="4459125"/>
            <a:ext cx="2160000" cy="1436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7129" y="4459125"/>
            <a:ext cx="2160000" cy="1436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276" y="4459125"/>
            <a:ext cx="2160000" cy="1436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06" y="4106528"/>
            <a:ext cx="3248640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44" y="1576678"/>
            <a:ext cx="324864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Zastavěné území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0" t="8205" r="34658" b="9810"/>
          <a:stretch/>
        </p:blipFill>
        <p:spPr>
          <a:xfrm>
            <a:off x="2051720" y="1169865"/>
            <a:ext cx="4896544" cy="5596052"/>
          </a:xfrm>
        </p:spPr>
      </p:pic>
      <p:sp>
        <p:nvSpPr>
          <p:cNvPr id="17" name="TextovéPole 4"/>
          <p:cNvSpPr txBox="1"/>
          <p:nvPr/>
        </p:nvSpPr>
        <p:spPr>
          <a:xfrm>
            <a:off x="6876256" y="6596390"/>
            <a:ext cx="2267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Zdroj: http</a:t>
            </a:r>
            <a:r>
              <a:rPr lang="cs-CZ" sz="1100" dirty="0"/>
              <a:t>://</a:t>
            </a:r>
            <a:r>
              <a:rPr lang="cs-CZ" sz="1100" dirty="0" smtClean="0"/>
              <a:t>kontaminace.cenia.cz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44243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Migrace a bariéry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/>
              <a:t>výskyt a migrace velkých savců</a:t>
            </a:r>
          </a:p>
          <a:p>
            <a:pPr>
              <a:buNone/>
            </a:pPr>
            <a:r>
              <a:rPr lang="cs-CZ" sz="2400" dirty="0"/>
              <a:t>fragmentace krajiny dopravou nízká </a:t>
            </a:r>
          </a:p>
          <a:p>
            <a:pPr>
              <a:buNone/>
            </a:pPr>
            <a:r>
              <a:rPr lang="cs-CZ" sz="2400" dirty="0"/>
              <a:t>krajina dobře prostupná pro velké savce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Výsledek obrázku pro migrace velkých savc&amp;uring; ji&amp;zcaron;ní &amp;ccaron;e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39" y="3290018"/>
            <a:ext cx="4346848" cy="33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1868" y="6623774"/>
            <a:ext cx="402065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http://translynx.selmy.cz/aktuality/rys-ostrovid-v-posumavi/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12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Obecná charakteristika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808" y="1600200"/>
            <a:ext cx="4305176" cy="51404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12 km JZ od Českých Budějovic </a:t>
            </a:r>
          </a:p>
          <a:p>
            <a:pPr marL="0" indent="0">
              <a:buNone/>
            </a:pPr>
            <a:r>
              <a:rPr lang="cs-CZ" sz="2400" dirty="0"/>
              <a:t>V okraj Blanského lesa </a:t>
            </a:r>
          </a:p>
          <a:p>
            <a:pPr marL="0" indent="0">
              <a:buNone/>
            </a:pPr>
            <a:r>
              <a:rPr lang="cs-CZ" sz="2400" dirty="0"/>
              <a:t>nadmořská výška 450–508 m</a:t>
            </a:r>
          </a:p>
          <a:p>
            <a:pPr marL="0" indent="0">
              <a:buNone/>
            </a:pPr>
            <a:r>
              <a:rPr lang="cs-CZ" sz="2400" dirty="0"/>
              <a:t>sídlo s dochovanými prvky vesnické architektury</a:t>
            </a:r>
          </a:p>
          <a:p>
            <a:pPr marL="0" indent="0">
              <a:buNone/>
            </a:pPr>
            <a:r>
              <a:rPr lang="cs-CZ" sz="2400" dirty="0"/>
              <a:t>r. 2010 cca 50 obyvatel </a:t>
            </a:r>
          </a:p>
          <a:p>
            <a:pPr marL="0" indent="0">
              <a:buNone/>
            </a:pPr>
            <a:r>
              <a:rPr lang="cs-CZ" sz="2400" dirty="0"/>
              <a:t>k 1. 1. 2016 93 obyvatel </a:t>
            </a:r>
          </a:p>
          <a:p>
            <a:pPr marL="0" indent="0">
              <a:buNone/>
            </a:pPr>
            <a:r>
              <a:rPr lang="cs-CZ" sz="2400" dirty="0"/>
              <a:t>zelená turistická značka</a:t>
            </a:r>
          </a:p>
          <a:p>
            <a:pPr marL="0" indent="0">
              <a:buNone/>
            </a:pPr>
            <a:r>
              <a:rPr lang="cs-CZ" sz="2400" dirty="0"/>
              <a:t>součást mikroregionu Blanský les – podhůří </a:t>
            </a:r>
          </a:p>
          <a:p>
            <a:pPr marL="0" indent="0">
              <a:buNone/>
            </a:pPr>
            <a:r>
              <a:rPr lang="cs-CZ" sz="2400" dirty="0"/>
              <a:t>výhledy do okolní krajiny</a:t>
            </a:r>
          </a:p>
          <a:p>
            <a:pPr marL="0" indent="0">
              <a:buNone/>
            </a:pPr>
            <a:r>
              <a:rPr lang="cs-CZ" sz="2400" dirty="0"/>
              <a:t>omezení: OP letiště Planá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1650" b="3568"/>
          <a:stretch/>
        </p:blipFill>
        <p:spPr>
          <a:xfrm>
            <a:off x="4355976" y="2420888"/>
            <a:ext cx="4680000" cy="43197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60681" y="6623774"/>
            <a:ext cx="10198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mapy.cz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Územní ochrana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žádné ZCHÚ (nejblíže CHKO Blanský les, cca 1,5 km)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675" t="10001" r="8566" b="3989"/>
          <a:stretch/>
        </p:blipFill>
        <p:spPr>
          <a:xfrm>
            <a:off x="2555776" y="2195736"/>
            <a:ext cx="6329302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60681" y="6623774"/>
            <a:ext cx="10198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mapy.cz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582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ÚSES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600200"/>
            <a:ext cx="350785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/>
              <a:t>místní </a:t>
            </a:r>
          </a:p>
          <a:p>
            <a:pPr>
              <a:buFontTx/>
              <a:buChar char="-"/>
            </a:pPr>
            <a:r>
              <a:rPr lang="cs-CZ" sz="2400" dirty="0"/>
              <a:t>2 biocentra (jedno RVKP)</a:t>
            </a:r>
          </a:p>
          <a:p>
            <a:pPr>
              <a:buFontTx/>
              <a:buChar char="-"/>
            </a:pPr>
            <a:r>
              <a:rPr lang="cs-CZ" sz="2400" dirty="0"/>
              <a:t>2 biokoridory </a:t>
            </a:r>
          </a:p>
          <a:p>
            <a:pPr>
              <a:buFontTx/>
              <a:buChar char="-"/>
            </a:pPr>
            <a:r>
              <a:rPr lang="cs-CZ" sz="2400" dirty="0"/>
              <a:t>několik interakčních prvků</a:t>
            </a:r>
          </a:p>
          <a:p>
            <a:pPr marL="0" indent="0"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439672" y="2564904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02428">
            <a:off x="2433099" y="2910177"/>
            <a:ext cx="711113" cy="191295"/>
          </a:xfrm>
          <a:custGeom>
            <a:avLst/>
            <a:gdLst>
              <a:gd name="connsiteX0" fmla="*/ 0 w 711113"/>
              <a:gd name="connsiteY0" fmla="*/ 182880 h 191295"/>
              <a:gd name="connsiteX1" fmla="*/ 469127 w 711113"/>
              <a:gd name="connsiteY1" fmla="*/ 182880 h 191295"/>
              <a:gd name="connsiteX2" fmla="*/ 707666 w 711113"/>
              <a:gd name="connsiteY2" fmla="*/ 95416 h 191295"/>
              <a:gd name="connsiteX3" fmla="*/ 588397 w 711113"/>
              <a:gd name="connsiteY3" fmla="*/ 0 h 1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113" h="191295">
                <a:moveTo>
                  <a:pt x="0" y="182880"/>
                </a:moveTo>
                <a:cubicBezTo>
                  <a:pt x="175591" y="190168"/>
                  <a:pt x="351183" y="197457"/>
                  <a:pt x="469127" y="182880"/>
                </a:cubicBezTo>
                <a:cubicBezTo>
                  <a:pt x="587071" y="168303"/>
                  <a:pt x="687788" y="125896"/>
                  <a:pt x="707666" y="95416"/>
                </a:cubicBezTo>
                <a:cubicBezTo>
                  <a:pt x="727544" y="64936"/>
                  <a:pt x="657970" y="32468"/>
                  <a:pt x="588397" y="0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403648" y="3789040"/>
            <a:ext cx="180000" cy="18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563888" y="1195994"/>
            <a:ext cx="5434693" cy="5546092"/>
            <a:chOff x="3635896" y="1195276"/>
            <a:chExt cx="5434693" cy="55460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5896" y="1195276"/>
              <a:ext cx="5434693" cy="5546092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4860032" y="2276872"/>
              <a:ext cx="180000" cy="180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730131" y="4797152"/>
              <a:ext cx="180000" cy="180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285753" y="3737113"/>
              <a:ext cx="1081377" cy="731520"/>
            </a:xfrm>
            <a:custGeom>
              <a:avLst/>
              <a:gdLst>
                <a:gd name="connsiteX0" fmla="*/ 0 w 1081377"/>
                <a:gd name="connsiteY0" fmla="*/ 0 h 731520"/>
                <a:gd name="connsiteX1" fmla="*/ 270344 w 1081377"/>
                <a:gd name="connsiteY1" fmla="*/ 246490 h 731520"/>
                <a:gd name="connsiteX2" fmla="*/ 461176 w 1081377"/>
                <a:gd name="connsiteY2" fmla="*/ 477078 h 731520"/>
                <a:gd name="connsiteX3" fmla="*/ 874644 w 1081377"/>
                <a:gd name="connsiteY3" fmla="*/ 659958 h 731520"/>
                <a:gd name="connsiteX4" fmla="*/ 1081377 w 1081377"/>
                <a:gd name="connsiteY4" fmla="*/ 73152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377" h="731520">
                  <a:moveTo>
                    <a:pt x="0" y="0"/>
                  </a:moveTo>
                  <a:cubicBezTo>
                    <a:pt x="96740" y="83488"/>
                    <a:pt x="193481" y="166977"/>
                    <a:pt x="270344" y="246490"/>
                  </a:cubicBezTo>
                  <a:cubicBezTo>
                    <a:pt x="347207" y="326003"/>
                    <a:pt x="360459" y="408167"/>
                    <a:pt x="461176" y="477078"/>
                  </a:cubicBezTo>
                  <a:cubicBezTo>
                    <a:pt x="561893" y="545989"/>
                    <a:pt x="771277" y="617551"/>
                    <a:pt x="874644" y="659958"/>
                  </a:cubicBezTo>
                  <a:cubicBezTo>
                    <a:pt x="978011" y="702365"/>
                    <a:pt x="1029694" y="716942"/>
                    <a:pt x="1081377" y="731520"/>
                  </a:cubicBezTo>
                </a:path>
              </a:pathLst>
            </a:cu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978873" y="4826442"/>
              <a:ext cx="574866" cy="1510748"/>
            </a:xfrm>
            <a:custGeom>
              <a:avLst/>
              <a:gdLst>
                <a:gd name="connsiteX0" fmla="*/ 145496 w 574866"/>
                <a:gd name="connsiteY0" fmla="*/ 0 h 1510748"/>
                <a:gd name="connsiteX1" fmla="*/ 2372 w 574866"/>
                <a:gd name="connsiteY1" fmla="*/ 477078 h 1510748"/>
                <a:gd name="connsiteX2" fmla="*/ 73934 w 574866"/>
                <a:gd name="connsiteY2" fmla="*/ 898497 h 1510748"/>
                <a:gd name="connsiteX3" fmla="*/ 296570 w 574866"/>
                <a:gd name="connsiteY3" fmla="*/ 1208598 h 1510748"/>
                <a:gd name="connsiteX4" fmla="*/ 527158 w 574866"/>
                <a:gd name="connsiteY4" fmla="*/ 1375575 h 1510748"/>
                <a:gd name="connsiteX5" fmla="*/ 574866 w 574866"/>
                <a:gd name="connsiteY5" fmla="*/ 1510748 h 151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866" h="1510748">
                  <a:moveTo>
                    <a:pt x="145496" y="0"/>
                  </a:moveTo>
                  <a:cubicBezTo>
                    <a:pt x="79897" y="163664"/>
                    <a:pt x="14299" y="327328"/>
                    <a:pt x="2372" y="477078"/>
                  </a:cubicBezTo>
                  <a:cubicBezTo>
                    <a:pt x="-9555" y="626828"/>
                    <a:pt x="24901" y="776577"/>
                    <a:pt x="73934" y="898497"/>
                  </a:cubicBezTo>
                  <a:cubicBezTo>
                    <a:pt x="122967" y="1020417"/>
                    <a:pt x="221033" y="1129085"/>
                    <a:pt x="296570" y="1208598"/>
                  </a:cubicBezTo>
                  <a:cubicBezTo>
                    <a:pt x="372107" y="1288111"/>
                    <a:pt x="480775" y="1325217"/>
                    <a:pt x="527158" y="1375575"/>
                  </a:cubicBezTo>
                  <a:cubicBezTo>
                    <a:pt x="573541" y="1425933"/>
                    <a:pt x="574203" y="1468340"/>
                    <a:pt x="574866" y="1510748"/>
                  </a:cubicBezTo>
                </a:path>
              </a:pathLst>
            </a:cu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086995" y="3818898"/>
              <a:ext cx="180000" cy="1800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163388" y="3826388"/>
              <a:ext cx="180000" cy="1800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640131" y="5581816"/>
              <a:ext cx="180000" cy="1800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804899" y="4012873"/>
              <a:ext cx="180000" cy="1800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8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VKP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/>
              <a:t>Vlhké louky Pod Krumlovskou cestou</a:t>
            </a:r>
          </a:p>
          <a:p>
            <a:pPr>
              <a:buNone/>
            </a:pP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79512" y="2051961"/>
            <a:ext cx="4727337" cy="4617399"/>
            <a:chOff x="179512" y="2051961"/>
            <a:chExt cx="4727337" cy="4617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502" t="11065" r="33743" b="4925"/>
            <a:stretch/>
          </p:blipFill>
          <p:spPr>
            <a:xfrm>
              <a:off x="179512" y="2051961"/>
              <a:ext cx="4727337" cy="4617399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1743740" y="4970721"/>
              <a:ext cx="1185530" cy="462516"/>
            </a:xfrm>
            <a:custGeom>
              <a:avLst/>
              <a:gdLst>
                <a:gd name="connsiteX0" fmla="*/ 0 w 1185530"/>
                <a:gd name="connsiteY0" fmla="*/ 356191 h 462516"/>
                <a:gd name="connsiteX1" fmla="*/ 276446 w 1185530"/>
                <a:gd name="connsiteY1" fmla="*/ 425302 h 462516"/>
                <a:gd name="connsiteX2" fmla="*/ 733646 w 1185530"/>
                <a:gd name="connsiteY2" fmla="*/ 462516 h 462516"/>
                <a:gd name="connsiteX3" fmla="*/ 712381 w 1185530"/>
                <a:gd name="connsiteY3" fmla="*/ 356191 h 462516"/>
                <a:gd name="connsiteX4" fmla="*/ 797441 w 1185530"/>
                <a:gd name="connsiteY4" fmla="*/ 271130 h 462516"/>
                <a:gd name="connsiteX5" fmla="*/ 951613 w 1185530"/>
                <a:gd name="connsiteY5" fmla="*/ 361507 h 462516"/>
                <a:gd name="connsiteX6" fmla="*/ 1057939 w 1185530"/>
                <a:gd name="connsiteY6" fmla="*/ 366823 h 462516"/>
                <a:gd name="connsiteX7" fmla="*/ 1158948 w 1185530"/>
                <a:gd name="connsiteY7" fmla="*/ 366823 h 462516"/>
                <a:gd name="connsiteX8" fmla="*/ 1185530 w 1185530"/>
                <a:gd name="connsiteY8" fmla="*/ 260498 h 462516"/>
                <a:gd name="connsiteX9" fmla="*/ 1089837 w 1185530"/>
                <a:gd name="connsiteY9" fmla="*/ 281763 h 462516"/>
                <a:gd name="connsiteX10" fmla="*/ 1004776 w 1185530"/>
                <a:gd name="connsiteY10" fmla="*/ 148856 h 462516"/>
                <a:gd name="connsiteX11" fmla="*/ 946297 w 1185530"/>
                <a:gd name="connsiteY11" fmla="*/ 132907 h 462516"/>
                <a:gd name="connsiteX12" fmla="*/ 818707 w 1185530"/>
                <a:gd name="connsiteY12" fmla="*/ 132907 h 462516"/>
                <a:gd name="connsiteX13" fmla="*/ 659218 w 1185530"/>
                <a:gd name="connsiteY13" fmla="*/ 106326 h 462516"/>
                <a:gd name="connsiteX14" fmla="*/ 515679 w 1185530"/>
                <a:gd name="connsiteY14" fmla="*/ 111642 h 462516"/>
                <a:gd name="connsiteX15" fmla="*/ 494413 w 1185530"/>
                <a:gd name="connsiteY15" fmla="*/ 31898 h 462516"/>
                <a:gd name="connsiteX16" fmla="*/ 170120 w 1185530"/>
                <a:gd name="connsiteY16" fmla="*/ 0 h 462516"/>
                <a:gd name="connsiteX17" fmla="*/ 0 w 1185530"/>
                <a:gd name="connsiteY17" fmla="*/ 356191 h 46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5530" h="462516">
                  <a:moveTo>
                    <a:pt x="0" y="356191"/>
                  </a:moveTo>
                  <a:lnTo>
                    <a:pt x="276446" y="425302"/>
                  </a:lnTo>
                  <a:lnTo>
                    <a:pt x="733646" y="462516"/>
                  </a:lnTo>
                  <a:lnTo>
                    <a:pt x="712381" y="356191"/>
                  </a:lnTo>
                  <a:lnTo>
                    <a:pt x="797441" y="271130"/>
                  </a:lnTo>
                  <a:lnTo>
                    <a:pt x="951613" y="361507"/>
                  </a:lnTo>
                  <a:lnTo>
                    <a:pt x="1057939" y="366823"/>
                  </a:lnTo>
                  <a:lnTo>
                    <a:pt x="1158948" y="366823"/>
                  </a:lnTo>
                  <a:lnTo>
                    <a:pt x="1185530" y="260498"/>
                  </a:lnTo>
                  <a:lnTo>
                    <a:pt x="1089837" y="281763"/>
                  </a:lnTo>
                  <a:lnTo>
                    <a:pt x="1004776" y="148856"/>
                  </a:lnTo>
                  <a:lnTo>
                    <a:pt x="946297" y="132907"/>
                  </a:lnTo>
                  <a:lnTo>
                    <a:pt x="818707" y="132907"/>
                  </a:lnTo>
                  <a:lnTo>
                    <a:pt x="659218" y="106326"/>
                  </a:lnTo>
                  <a:lnTo>
                    <a:pt x="515679" y="111642"/>
                  </a:lnTo>
                  <a:lnTo>
                    <a:pt x="494413" y="31898"/>
                  </a:lnTo>
                  <a:lnTo>
                    <a:pt x="170120" y="0"/>
                  </a:lnTo>
                  <a:lnTo>
                    <a:pt x="0" y="356191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50535" y="5061098"/>
              <a:ext cx="473149" cy="212651"/>
            </a:xfrm>
            <a:custGeom>
              <a:avLst/>
              <a:gdLst>
                <a:gd name="connsiteX0" fmla="*/ 0 w 473149"/>
                <a:gd name="connsiteY0" fmla="*/ 0 h 212651"/>
                <a:gd name="connsiteX1" fmla="*/ 435935 w 473149"/>
                <a:gd name="connsiteY1" fmla="*/ 21265 h 212651"/>
                <a:gd name="connsiteX2" fmla="*/ 388088 w 473149"/>
                <a:gd name="connsiteY2" fmla="*/ 164804 h 212651"/>
                <a:gd name="connsiteX3" fmla="*/ 473149 w 473149"/>
                <a:gd name="connsiteY3" fmla="*/ 175437 h 212651"/>
                <a:gd name="connsiteX4" fmla="*/ 467832 w 473149"/>
                <a:gd name="connsiteY4" fmla="*/ 212651 h 212651"/>
                <a:gd name="connsiteX5" fmla="*/ 388088 w 473149"/>
                <a:gd name="connsiteY5" fmla="*/ 186069 h 212651"/>
                <a:gd name="connsiteX6" fmla="*/ 217967 w 473149"/>
                <a:gd name="connsiteY6" fmla="*/ 202018 h 212651"/>
                <a:gd name="connsiteX7" fmla="*/ 31898 w 473149"/>
                <a:gd name="connsiteY7" fmla="*/ 164804 h 212651"/>
                <a:gd name="connsiteX8" fmla="*/ 0 w 473149"/>
                <a:gd name="connsiteY8" fmla="*/ 0 h 21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149" h="212651">
                  <a:moveTo>
                    <a:pt x="0" y="0"/>
                  </a:moveTo>
                  <a:lnTo>
                    <a:pt x="435935" y="21265"/>
                  </a:lnTo>
                  <a:lnTo>
                    <a:pt x="388088" y="164804"/>
                  </a:lnTo>
                  <a:lnTo>
                    <a:pt x="473149" y="175437"/>
                  </a:lnTo>
                  <a:lnTo>
                    <a:pt x="467832" y="212651"/>
                  </a:lnTo>
                  <a:lnTo>
                    <a:pt x="388088" y="186069"/>
                  </a:lnTo>
                  <a:lnTo>
                    <a:pt x="217967" y="202018"/>
                  </a:lnTo>
                  <a:lnTo>
                    <a:pt x="31898" y="16480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3"/>
          <a:stretch/>
        </p:blipFill>
        <p:spPr>
          <a:xfrm>
            <a:off x="5226793" y="2051961"/>
            <a:ext cx="3600000" cy="1923942"/>
          </a:xfrm>
          <a:prstGeom prst="rect">
            <a:avLst/>
          </a:prstGeom>
        </p:spPr>
      </p:pic>
      <p:pic>
        <p:nvPicPr>
          <p:cNvPr id="11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5226793" y="4088460"/>
            <a:ext cx="3600000" cy="25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ÚSES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/>
              <a:t>regionální a nadregionální</a:t>
            </a:r>
          </a:p>
          <a:p>
            <a:pPr>
              <a:buNone/>
            </a:pP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001" t="23078" r="30501" b="4913"/>
          <a:stretch/>
        </p:blipFill>
        <p:spPr>
          <a:xfrm>
            <a:off x="107503" y="2132856"/>
            <a:ext cx="5807019" cy="4392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6192" y="6623774"/>
            <a:ext cx="14943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geoportal.gov.cz</a:t>
            </a:r>
            <a:endParaRPr lang="en-US" sz="11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05151" y="2276200"/>
            <a:ext cx="2868477" cy="1314099"/>
            <a:chOff x="6005151" y="2276200"/>
            <a:chExt cx="2868477" cy="1314099"/>
          </a:xfrm>
        </p:grpSpPr>
        <p:sp>
          <p:nvSpPr>
            <p:cNvPr id="7" name="Rectangle 6"/>
            <p:cNvSpPr/>
            <p:nvPr/>
          </p:nvSpPr>
          <p:spPr>
            <a:xfrm>
              <a:off x="6012160" y="2352866"/>
              <a:ext cx="216000" cy="216000"/>
            </a:xfrm>
            <a:prstGeom prst="rect">
              <a:avLst/>
            </a:prstGeom>
            <a:pattFill prst="openDmnd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12160" y="2665114"/>
              <a:ext cx="216000" cy="216000"/>
            </a:xfrm>
            <a:prstGeom prst="rect">
              <a:avLst/>
            </a:prstGeom>
            <a:pattFill prst="ltHorz">
              <a:fgClr>
                <a:schemeClr val="accent3"/>
              </a:fgClr>
              <a:bgClr>
                <a:schemeClr val="bg1"/>
              </a:bgClr>
            </a:patt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05151" y="2983437"/>
              <a:ext cx="216000" cy="216000"/>
            </a:xfrm>
            <a:prstGeom prst="rect">
              <a:avLst/>
            </a:prstGeom>
            <a:pattFill prst="wdUpDiag">
              <a:fgClr>
                <a:schemeClr val="accent3"/>
              </a:fgClr>
              <a:bgClr>
                <a:schemeClr val="bg1"/>
              </a:bgClr>
            </a:patt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05151" y="3301760"/>
              <a:ext cx="216000" cy="216000"/>
            </a:xfrm>
            <a:prstGeom prst="rect">
              <a:avLst/>
            </a:prstGeom>
            <a:pattFill prst="wdDnDiag">
              <a:fgClr>
                <a:srgbClr val="59FC3E"/>
              </a:fgClr>
              <a:bgClr>
                <a:schemeClr val="bg1"/>
              </a:bgClr>
            </a:pattFill>
            <a:ln>
              <a:solidFill>
                <a:srgbClr val="59F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21151" y="2276200"/>
              <a:ext cx="2189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dirty="0"/>
                <a:t>Regionální biokoridor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8160" y="2588448"/>
              <a:ext cx="2310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dirty="0"/>
                <a:t>Regionální biocentrum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32103" y="2908719"/>
              <a:ext cx="252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dirty="0"/>
                <a:t>Nadregionální biokoridor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28160" y="3220967"/>
              <a:ext cx="264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dirty="0"/>
                <a:t>Nadregionální biocentrum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20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Vzácné druhy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866087"/>
              </p:ext>
            </p:extLst>
          </p:nvPr>
        </p:nvGraphicFramePr>
        <p:xfrm>
          <a:off x="104473" y="1285860"/>
          <a:ext cx="4783916" cy="548957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81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5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2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Červený seznam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Přílohy č. II </a:t>
                      </a:r>
                      <a:r>
                        <a:rPr lang="cs-CZ" sz="1200" dirty="0" err="1">
                          <a:effectLst/>
                        </a:rPr>
                        <a:t>Vyhl</a:t>
                      </a:r>
                      <a:r>
                        <a:rPr lang="cs-CZ" sz="1200" dirty="0">
                          <a:effectLst/>
                        </a:rPr>
                        <a:t>. č. 395/1992 Sb.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Výskyt druhu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Aphanes arvensis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nepatrnec</a:t>
                      </a:r>
                      <a:r>
                        <a:rPr lang="cs-CZ" sz="1200" dirty="0">
                          <a:effectLst/>
                        </a:rPr>
                        <a:t> rolní)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verna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(rozrazil jarní)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agrestis</a:t>
                      </a:r>
                      <a:r>
                        <a:rPr lang="cs-CZ" sz="1200" dirty="0">
                          <a:effectLst/>
                        </a:rPr>
                        <a:t> (rozrazil polní)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Phyteuma nigrum </a:t>
                      </a:r>
                      <a:r>
                        <a:rPr lang="cs-CZ" sz="1200" dirty="0">
                          <a:effectLst/>
                        </a:rPr>
                        <a:t>(zvonečník černý)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Scorzonera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humilis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(hadí mord nízký)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scutellata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(rozrazil štítkovitý)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Hierochloë australis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tomkovice</a:t>
                      </a:r>
                      <a:r>
                        <a:rPr lang="cs-CZ" sz="1200" dirty="0">
                          <a:effectLst/>
                        </a:rPr>
                        <a:t> jižní)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lesík na kopečku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Anthericum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ramosum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(bělozářka větevnatá)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Lilium martagon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(lilie zlatohlavá)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ohrožený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lesík na kopečku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Carex appropinquata </a:t>
                      </a:r>
                      <a:r>
                        <a:rPr lang="cs-CZ" sz="1200" dirty="0">
                          <a:effectLst/>
                        </a:rPr>
                        <a:t>(ostřice odchylná)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Thalictrum lucidum </a:t>
                      </a:r>
                      <a:r>
                        <a:rPr lang="cs-CZ" sz="1200" dirty="0">
                          <a:effectLst/>
                        </a:rPr>
                        <a:t>(žluťucha lesklá)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Ophioglossum vulgatum </a:t>
                      </a:r>
                      <a:r>
                        <a:rPr lang="cs-CZ" sz="1200" dirty="0">
                          <a:effectLst/>
                        </a:rPr>
                        <a:t>(hadí jazyk obecný)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ohrožený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olšinka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643051"/>
            <a:ext cx="4071934" cy="3193990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>
            <a:off x="4786314" y="2357430"/>
            <a:ext cx="2928958" cy="785818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Vzácné druhy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643051"/>
            <a:ext cx="4071934" cy="3193990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flipV="1">
            <a:off x="4857752" y="3214686"/>
            <a:ext cx="3071834" cy="35719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940886"/>
              </p:ext>
            </p:extLst>
          </p:nvPr>
        </p:nvGraphicFramePr>
        <p:xfrm>
          <a:off x="104473" y="1285860"/>
          <a:ext cx="4783916" cy="548957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81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5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2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Červený seznam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Přílohy č. II </a:t>
                      </a:r>
                      <a:r>
                        <a:rPr lang="cs-CZ" sz="1200" dirty="0" err="1">
                          <a:effectLst/>
                        </a:rPr>
                        <a:t>Vyhl</a:t>
                      </a:r>
                      <a:r>
                        <a:rPr lang="cs-CZ" sz="1200" dirty="0">
                          <a:effectLst/>
                        </a:rPr>
                        <a:t>. č. 395/1992 Sb.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Výskyt druhu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Aphanes arvensis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nepatrnec</a:t>
                      </a:r>
                      <a:r>
                        <a:rPr lang="cs-CZ" sz="1200" dirty="0">
                          <a:effectLst/>
                        </a:rPr>
                        <a:t> rolní)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verna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(rozrazil jarní)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agrestis</a:t>
                      </a:r>
                      <a:r>
                        <a:rPr lang="cs-CZ" sz="1200" dirty="0">
                          <a:effectLst/>
                        </a:rPr>
                        <a:t> (rozrazil polní)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Phyteuma nigrum </a:t>
                      </a:r>
                      <a:r>
                        <a:rPr lang="cs-CZ" sz="1200" dirty="0">
                          <a:effectLst/>
                        </a:rPr>
                        <a:t>(zvonečník černý)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Scorzonera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humilis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(hadí mord nízký)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scutellata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(rozrazil štítkovitý)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Hierochloë australis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tomkovice</a:t>
                      </a:r>
                      <a:r>
                        <a:rPr lang="cs-CZ" sz="1200" dirty="0">
                          <a:effectLst/>
                        </a:rPr>
                        <a:t> jižní)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Anthericum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ramosum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(bělozářka větevnatá)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Lilium martagon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(lilie zlatohlavá)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ohrožený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Carex appropinquata </a:t>
                      </a:r>
                      <a:r>
                        <a:rPr lang="cs-CZ" sz="1200" dirty="0">
                          <a:effectLst/>
                        </a:rPr>
                        <a:t>(ostřice odchylná)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Thalictrum lucidum </a:t>
                      </a:r>
                      <a:r>
                        <a:rPr lang="cs-CZ" sz="1200" dirty="0">
                          <a:effectLst/>
                        </a:rPr>
                        <a:t>(žluťucha lesklá)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Ophioglossum vulgatum </a:t>
                      </a:r>
                      <a:r>
                        <a:rPr lang="cs-CZ" sz="1200" dirty="0">
                          <a:effectLst/>
                        </a:rPr>
                        <a:t>(hadí jazyk obecný)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ohrožený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olšinka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Vzácné druhy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643051"/>
            <a:ext cx="4071934" cy="3193990"/>
          </a:xfrm>
          <a:prstGeom prst="rect">
            <a:avLst/>
          </a:prstGeom>
        </p:spPr>
      </p:pic>
      <p:cxnSp>
        <p:nvCxnSpPr>
          <p:cNvPr id="12" name="Přímá spojovací šipka 11"/>
          <p:cNvCxnSpPr/>
          <p:nvPr/>
        </p:nvCxnSpPr>
        <p:spPr>
          <a:xfrm flipV="1">
            <a:off x="4857752" y="3071810"/>
            <a:ext cx="3571900" cy="178595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669385"/>
              </p:ext>
            </p:extLst>
          </p:nvPr>
        </p:nvGraphicFramePr>
        <p:xfrm>
          <a:off x="104473" y="1285860"/>
          <a:ext cx="4783916" cy="548957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81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5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2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Červený seznam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Přílohy č. II </a:t>
                      </a:r>
                      <a:r>
                        <a:rPr lang="cs-CZ" sz="1200" dirty="0" err="1">
                          <a:effectLst/>
                        </a:rPr>
                        <a:t>Vyhl</a:t>
                      </a:r>
                      <a:r>
                        <a:rPr lang="cs-CZ" sz="1200" dirty="0">
                          <a:effectLst/>
                        </a:rPr>
                        <a:t>. č. 395/1992 Sb.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Výskyt druhu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Aphanes arvensis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nepatrnec</a:t>
                      </a:r>
                      <a:r>
                        <a:rPr lang="cs-CZ" sz="1200" dirty="0">
                          <a:effectLst/>
                        </a:rPr>
                        <a:t> rolní)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verna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(rozrazil jarní)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agrestis</a:t>
                      </a:r>
                      <a:r>
                        <a:rPr lang="cs-CZ" sz="1200" dirty="0">
                          <a:effectLst/>
                        </a:rPr>
                        <a:t> (rozrazil polní)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Phyteuma nigrum </a:t>
                      </a:r>
                      <a:r>
                        <a:rPr lang="cs-CZ" sz="1200" dirty="0">
                          <a:effectLst/>
                        </a:rPr>
                        <a:t>(zvonečník černý)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Scorzonera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humilis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(hadí mord nízký)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scutellata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(rozrazil štítkovitý)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Hierochloë australis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tomkovice</a:t>
                      </a:r>
                      <a:r>
                        <a:rPr lang="cs-CZ" sz="1200" dirty="0">
                          <a:effectLst/>
                        </a:rPr>
                        <a:t> jižní)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Anthericum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ramosum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(bělozářka větevnatá)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Lilium martagon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(lilie zlatohlavá)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ohrožený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Carex appropinquata </a:t>
                      </a:r>
                      <a:r>
                        <a:rPr lang="cs-CZ" sz="1200" dirty="0">
                          <a:effectLst/>
                        </a:rPr>
                        <a:t>(ostřice odchylná)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Thalictrum lucidum </a:t>
                      </a:r>
                      <a:r>
                        <a:rPr lang="cs-CZ" sz="1200" dirty="0">
                          <a:effectLst/>
                        </a:rPr>
                        <a:t>(žluťucha lesklá)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Ophioglossum vulgatum </a:t>
                      </a:r>
                      <a:r>
                        <a:rPr lang="cs-CZ" sz="1200" dirty="0">
                          <a:effectLst/>
                        </a:rPr>
                        <a:t>(hadí jazyk obecný)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ohrožený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olšinka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Vzácné druhy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643051"/>
            <a:ext cx="4071934" cy="3193990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rot="5400000" flipH="1" flipV="1">
            <a:off x="4500562" y="3286124"/>
            <a:ext cx="3143272" cy="2286016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940886"/>
              </p:ext>
            </p:extLst>
          </p:nvPr>
        </p:nvGraphicFramePr>
        <p:xfrm>
          <a:off x="104473" y="1285860"/>
          <a:ext cx="4783916" cy="548957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81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5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2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Červený seznam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Přílohy č. II </a:t>
                      </a:r>
                      <a:r>
                        <a:rPr lang="cs-CZ" sz="1200" dirty="0" err="1">
                          <a:effectLst/>
                        </a:rPr>
                        <a:t>Vyhl</a:t>
                      </a:r>
                      <a:r>
                        <a:rPr lang="cs-CZ" sz="1200" dirty="0">
                          <a:effectLst/>
                        </a:rPr>
                        <a:t>. č. 395/1992 Sb.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Výskyt druhu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Aphanes arvensis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nepatrnec</a:t>
                      </a:r>
                      <a:r>
                        <a:rPr lang="cs-CZ" sz="1200" dirty="0">
                          <a:effectLst/>
                        </a:rPr>
                        <a:t> rolní)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verna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(rozrazil jarní)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agrestis</a:t>
                      </a:r>
                      <a:r>
                        <a:rPr lang="cs-CZ" sz="1200" dirty="0">
                          <a:effectLst/>
                        </a:rPr>
                        <a:t> (rozrazil polní)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dětský tábor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Phyteuma nigrum </a:t>
                      </a:r>
                      <a:r>
                        <a:rPr lang="cs-CZ" sz="1200" dirty="0">
                          <a:effectLst/>
                        </a:rPr>
                        <a:t>(zvonečník černý)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Scorzonera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humilis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(hadí mord nízký)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Veronica </a:t>
                      </a:r>
                      <a:r>
                        <a:rPr lang="cs-CZ" sz="1200" i="1" dirty="0" err="1">
                          <a:effectLst/>
                        </a:rPr>
                        <a:t>scutellata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(rozrazil štítkovitý)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podmáčená louka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Hierochloë australis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tomkovice</a:t>
                      </a:r>
                      <a:r>
                        <a:rPr lang="cs-CZ" sz="1200" dirty="0">
                          <a:effectLst/>
                        </a:rPr>
                        <a:t> jižní)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lesík na kopečku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Anthericum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ramosum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(bělozářka větevnatá)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lesík na kopečku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Lilium </a:t>
                      </a:r>
                      <a:r>
                        <a:rPr lang="cs-CZ" sz="1200" i="1" dirty="0" err="1">
                          <a:effectLst/>
                        </a:rPr>
                        <a:t>martagon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(lilie zlatohlavá)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ohrožený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lesík na kopečku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Carex appropinquata </a:t>
                      </a:r>
                      <a:r>
                        <a:rPr lang="cs-CZ" sz="1200" dirty="0">
                          <a:effectLst/>
                        </a:rPr>
                        <a:t>(ostřice odchylná)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Thalictrum lucidum </a:t>
                      </a:r>
                      <a:r>
                        <a:rPr lang="cs-CZ" sz="1200" dirty="0">
                          <a:effectLst/>
                        </a:rPr>
                        <a:t>(žluťucha lesklá)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podmáčená louka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Ophioglossum vulgatum </a:t>
                      </a:r>
                      <a:r>
                        <a:rPr lang="cs-CZ" sz="1200" dirty="0">
                          <a:effectLst/>
                        </a:rPr>
                        <a:t>(hadí jazyk obecný)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ohrožený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olšinka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Krajinný ráz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600200"/>
            <a:ext cx="8943948" cy="4525963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cs-CZ" sz="2400" dirty="0"/>
              <a:t>krajina harmonická, </a:t>
            </a:r>
            <a:r>
              <a:rPr lang="cs-CZ" sz="2400" b="1" dirty="0"/>
              <a:t>kulturní až relativně přírodní</a:t>
            </a:r>
            <a:r>
              <a:rPr lang="cs-CZ" sz="2400" dirty="0"/>
              <a:t>, krajinářská hodnota průměrná</a:t>
            </a:r>
            <a:endParaRPr lang="en-US" sz="2400" dirty="0"/>
          </a:p>
          <a:p>
            <a:pPr marL="0">
              <a:buNone/>
            </a:pPr>
            <a:r>
              <a:rPr lang="cs-CZ" sz="2400" dirty="0"/>
              <a:t>oblast krajinného rázu ohraničena na Z svahy Blanského lesa </a:t>
            </a:r>
          </a:p>
          <a:p>
            <a:pPr marL="0">
              <a:buNone/>
            </a:pPr>
            <a:r>
              <a:rPr lang="cs-CZ" sz="2400" dirty="0"/>
              <a:t>vyvýšená poloha -&gt; </a:t>
            </a:r>
            <a:r>
              <a:rPr lang="cs-CZ" sz="2400" b="1" dirty="0"/>
              <a:t>prostorová otevřenost krajiny </a:t>
            </a:r>
            <a:r>
              <a:rPr lang="cs-CZ" sz="2400" dirty="0" smtClean="0"/>
              <a:t>-&gt; </a:t>
            </a:r>
            <a:r>
              <a:rPr lang="cs-CZ" sz="2400" dirty="0"/>
              <a:t>vnímání krajiny s dominantami masivu Blanského lesa 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1"/>
          <a:stretch/>
        </p:blipFill>
        <p:spPr>
          <a:xfrm>
            <a:off x="1656826" y="3681368"/>
            <a:ext cx="583034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0052" y="1600200"/>
            <a:ext cx="8943948" cy="5257800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cs-CZ" sz="2400" dirty="0"/>
              <a:t>Co je cenné? </a:t>
            </a:r>
          </a:p>
          <a:p>
            <a:pPr marL="900000" lvl="1">
              <a:buNone/>
            </a:pPr>
            <a:r>
              <a:rPr lang="cs-CZ" sz="2400" dirty="0"/>
              <a:t>množství dochovaných objektů a souborů lidové architektury</a:t>
            </a:r>
          </a:p>
          <a:p>
            <a:pPr marL="900000" lvl="1">
              <a:buNone/>
            </a:pPr>
            <a:r>
              <a:rPr lang="cs-CZ" sz="2400" dirty="0"/>
              <a:t>součástí vsí </a:t>
            </a:r>
            <a:r>
              <a:rPr lang="cs-CZ" sz="2400" b="1" dirty="0"/>
              <a:t>okolní kultivovaná krajina </a:t>
            </a:r>
            <a:r>
              <a:rPr lang="cs-CZ" sz="2400" dirty="0"/>
              <a:t>-&gt; harmonie</a:t>
            </a:r>
          </a:p>
          <a:p>
            <a:pPr marL="900000" lvl="1">
              <a:buNone/>
            </a:pPr>
            <a:r>
              <a:rPr lang="cs-CZ" sz="2400" dirty="0"/>
              <a:t>velkoplošná struktura zemědělské krajiny v náhorních polohách</a:t>
            </a:r>
          </a:p>
          <a:p>
            <a:pPr marL="0">
              <a:buNone/>
            </a:pPr>
            <a:r>
              <a:rPr lang="cs-CZ" sz="2400" dirty="0"/>
              <a:t>Jak to zachovat?</a:t>
            </a:r>
          </a:p>
          <a:p>
            <a:pPr marL="630238" indent="0">
              <a:buNone/>
            </a:pPr>
            <a:r>
              <a:rPr lang="cs-CZ" sz="2400" dirty="0"/>
              <a:t>omezení rozlohy rozvojových ploch a vyloučení nové zástavby ve volné krajině</a:t>
            </a:r>
          </a:p>
          <a:p>
            <a:pPr marL="898525" indent="-268288">
              <a:buNone/>
            </a:pPr>
            <a:r>
              <a:rPr lang="cs-CZ" sz="2400" dirty="0"/>
              <a:t>vyloučení staveb narušujících výhledy do krajiny</a:t>
            </a:r>
          </a:p>
          <a:p>
            <a:pPr marL="898525" indent="-268288">
              <a:buNone/>
            </a:pPr>
            <a:r>
              <a:rPr lang="cs-CZ" sz="2400" dirty="0"/>
              <a:t>sledování dochované urbanistické struktury </a:t>
            </a:r>
          </a:p>
          <a:p>
            <a:pPr marL="630238" indent="0">
              <a:buNone/>
            </a:pPr>
            <a:r>
              <a:rPr lang="cs-CZ" sz="2400" dirty="0"/>
              <a:t>posílení významu drobných kulturních dominant v siluetách obcí a v krajinných scenériích</a:t>
            </a:r>
          </a:p>
          <a:p>
            <a:pPr marL="898525" indent="-268288">
              <a:buNone/>
            </a:pPr>
            <a:r>
              <a:rPr lang="cs-CZ" sz="2400" dirty="0"/>
              <a:t>ochrana struktury krajiny s cennými segmenty kulturní krajiny </a:t>
            </a:r>
            <a:endParaRPr lang="en-US" sz="2400" dirty="0"/>
          </a:p>
          <a:p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Krajinný ráz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Biogeografie, fytogeografie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biogeografická oblast kontinentální </a:t>
            </a:r>
          </a:p>
          <a:p>
            <a:pPr marL="0" indent="0">
              <a:buNone/>
            </a:pPr>
            <a:r>
              <a:rPr lang="cs-CZ" sz="2400" dirty="0"/>
              <a:t>fytogeografické členění Českomoravské mezofytikum, Budějovická pánev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Výsledek obrázku pro bud&amp;ecaron;jovická pán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42" y="3266949"/>
            <a:ext cx="72297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6623774"/>
            <a:ext cx="410561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http://www.ckrumlov.cz/cz1250/region/podkleti/t_gal05.htm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544990" y="5561364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/>
              <a:t>Panoramatický pohled z Kleti SV směrem do Budějovické pánve - Chlum, Křemže, Krasetín, Holubov</a:t>
            </a:r>
          </a:p>
        </p:txBody>
      </p:sp>
    </p:spTree>
    <p:extLst>
      <p:ext uri="{BB962C8B-B14F-4D97-AF65-F5344CB8AC3E}">
        <p14:creationId xmlns:p14="http://schemas.microsoft.com/office/powerpoint/2010/main" val="25866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</a:t>
            </a:r>
            <a:r>
              <a:rPr lang="cs-CZ" sz="2800" dirty="0"/>
              <a:t>– zachování nebo zlepšení hodnot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437112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8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20072" y="2492896"/>
            <a:ext cx="3672408" cy="4197038"/>
            <a:chOff x="5220072" y="2492896"/>
            <a:chExt cx="3672408" cy="41970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8" t="7688" r="24801" b="12142"/>
            <a:stretch/>
          </p:blipFill>
          <p:spPr>
            <a:xfrm>
              <a:off x="5220072" y="2492896"/>
              <a:ext cx="3672408" cy="41970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5652120" y="5157192"/>
              <a:ext cx="288032" cy="2880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Informace pro návštěvníky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infocedule umístěná u plánované rozhledny</a:t>
            </a:r>
          </a:p>
          <a:p>
            <a:pPr marL="0" indent="0">
              <a:buNone/>
            </a:pPr>
            <a:r>
              <a:rPr lang="cs-CZ" sz="2400" dirty="0"/>
              <a:t>i</a:t>
            </a:r>
            <a:r>
              <a:rPr lang="cs-CZ" sz="2400" dirty="0" smtClean="0"/>
              <a:t>nformace o důležitosti krajinné estetiky a výhledu</a:t>
            </a:r>
          </a:p>
          <a:p>
            <a:pPr marL="0" indent="0">
              <a:buNone/>
            </a:pPr>
            <a:r>
              <a:rPr lang="cs-CZ" sz="2400" dirty="0"/>
              <a:t>p</a:t>
            </a:r>
            <a:r>
              <a:rPr lang="cs-CZ" sz="2400" dirty="0" smtClean="0"/>
              <a:t>oužití přírodních materiálů (kámen, dřevo)</a:t>
            </a:r>
            <a:endParaRPr lang="cs-CZ" sz="2400" dirty="0"/>
          </a:p>
          <a:p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4716016" y="5157192"/>
            <a:ext cx="864096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VKP – Kaplička s alejí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41176" y="116768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/>
              <a:t>zasadit se za vyhlášení VKP s kapličkou a přilehlým stromořadím</a:t>
            </a:r>
          </a:p>
          <a:p>
            <a:pPr marL="0" indent="0">
              <a:buNone/>
            </a:pPr>
            <a:r>
              <a:rPr lang="cs-CZ" sz="2400" dirty="0" smtClean="0"/>
              <a:t>(VKP = </a:t>
            </a:r>
            <a:r>
              <a:rPr lang="en-US" sz="2400" dirty="0" err="1" smtClean="0"/>
              <a:t>esteticky</a:t>
            </a:r>
            <a:r>
              <a:rPr lang="en-US" sz="2400" dirty="0" smtClean="0"/>
              <a:t> </a:t>
            </a:r>
            <a:r>
              <a:rPr lang="en-US" sz="2400" dirty="0" err="1"/>
              <a:t>hodnotná</a:t>
            </a:r>
            <a:r>
              <a:rPr lang="en-US" sz="2400" dirty="0"/>
              <a:t> </a:t>
            </a:r>
            <a:r>
              <a:rPr lang="en-US" sz="2400" dirty="0" err="1"/>
              <a:t>část</a:t>
            </a:r>
            <a:r>
              <a:rPr lang="en-US" sz="2400" dirty="0"/>
              <a:t> </a:t>
            </a:r>
            <a:r>
              <a:rPr lang="en-US" sz="2400" dirty="0" err="1"/>
              <a:t>krajiny</a:t>
            </a:r>
            <a:r>
              <a:rPr lang="en-US" sz="2400" dirty="0"/>
              <a:t>, </a:t>
            </a:r>
            <a:r>
              <a:rPr lang="en-US" sz="2400" dirty="0" err="1"/>
              <a:t>která</a:t>
            </a:r>
            <a:r>
              <a:rPr lang="en-US" sz="2400" dirty="0"/>
              <a:t> </a:t>
            </a:r>
            <a:r>
              <a:rPr lang="en-US" sz="2400" dirty="0" err="1"/>
              <a:t>utváří</a:t>
            </a:r>
            <a:r>
              <a:rPr lang="en-US" sz="2400" dirty="0"/>
              <a:t> </a:t>
            </a:r>
            <a:r>
              <a:rPr lang="en-US" sz="2400" dirty="0" err="1"/>
              <a:t>její</a:t>
            </a:r>
            <a:r>
              <a:rPr lang="en-US" sz="2400" dirty="0"/>
              <a:t> </a:t>
            </a:r>
            <a:r>
              <a:rPr lang="en-US" sz="2400" dirty="0" err="1"/>
              <a:t>typický</a:t>
            </a:r>
            <a:r>
              <a:rPr lang="en-US" sz="2400" dirty="0"/>
              <a:t> </a:t>
            </a:r>
            <a:r>
              <a:rPr lang="en-US" sz="2400" dirty="0" err="1"/>
              <a:t>vzhled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přispívá</a:t>
            </a:r>
            <a:r>
              <a:rPr lang="en-US" sz="2400" dirty="0"/>
              <a:t> k </a:t>
            </a:r>
            <a:r>
              <a:rPr lang="en-US" sz="2400" dirty="0" err="1"/>
              <a:t>udržení</a:t>
            </a:r>
            <a:r>
              <a:rPr lang="en-US" sz="2400" dirty="0"/>
              <a:t> </a:t>
            </a:r>
            <a:r>
              <a:rPr lang="en-US" sz="2400" dirty="0" err="1"/>
              <a:t>její</a:t>
            </a:r>
            <a:r>
              <a:rPr lang="en-US" sz="2400" dirty="0"/>
              <a:t> </a:t>
            </a:r>
            <a:r>
              <a:rPr lang="en-US" sz="2400" dirty="0" smtClean="0"/>
              <a:t>stability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2" name="Group 1"/>
          <p:cNvGrpSpPr/>
          <p:nvPr/>
        </p:nvGrpSpPr>
        <p:grpSpPr>
          <a:xfrm>
            <a:off x="539552" y="2564904"/>
            <a:ext cx="7488832" cy="4104456"/>
            <a:chOff x="539552" y="2132856"/>
            <a:chExt cx="8094014" cy="4536504"/>
          </a:xfrm>
        </p:grpSpPr>
        <p:pic>
          <p:nvPicPr>
            <p:cNvPr id="6" name="Obrázek 5"/>
            <p:cNvPicPr/>
            <p:nvPr/>
          </p:nvPicPr>
          <p:blipFill rotWithShape="1">
            <a:blip r:embed="rId3"/>
            <a:srcRect l="7735" t="11057" r="12425" b="10810"/>
            <a:stretch/>
          </p:blipFill>
          <p:spPr bwMode="auto">
            <a:xfrm>
              <a:off x="539552" y="2132856"/>
              <a:ext cx="8094014" cy="45365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7cípá hvězda 7"/>
            <p:cNvSpPr/>
            <p:nvPr/>
          </p:nvSpPr>
          <p:spPr>
            <a:xfrm>
              <a:off x="2863958" y="5690312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7cípá hvězda 8"/>
            <p:cNvSpPr/>
            <p:nvPr/>
          </p:nvSpPr>
          <p:spPr>
            <a:xfrm>
              <a:off x="4355976" y="4748615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7cípá hvězda 9"/>
            <p:cNvSpPr/>
            <p:nvPr/>
          </p:nvSpPr>
          <p:spPr>
            <a:xfrm>
              <a:off x="3991908" y="4871777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7cípá hvězda 10"/>
            <p:cNvSpPr/>
            <p:nvPr/>
          </p:nvSpPr>
          <p:spPr>
            <a:xfrm>
              <a:off x="3617964" y="5093471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7cípá hvězda 11"/>
            <p:cNvSpPr/>
            <p:nvPr/>
          </p:nvSpPr>
          <p:spPr>
            <a:xfrm>
              <a:off x="3400636" y="5213777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7cípá hvězda 12"/>
            <p:cNvSpPr/>
            <p:nvPr/>
          </p:nvSpPr>
          <p:spPr>
            <a:xfrm>
              <a:off x="3140224" y="5460408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7cípá hvězda 13"/>
            <p:cNvSpPr/>
            <p:nvPr/>
          </p:nvSpPr>
          <p:spPr>
            <a:xfrm>
              <a:off x="2987824" y="5575360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7cípá hvězda 14"/>
            <p:cNvSpPr/>
            <p:nvPr/>
          </p:nvSpPr>
          <p:spPr>
            <a:xfrm>
              <a:off x="6084168" y="4218873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7cípá hvězda 15"/>
            <p:cNvSpPr/>
            <p:nvPr/>
          </p:nvSpPr>
          <p:spPr>
            <a:xfrm>
              <a:off x="5436096" y="4402742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7cípá hvězda 16"/>
            <p:cNvSpPr/>
            <p:nvPr/>
          </p:nvSpPr>
          <p:spPr>
            <a:xfrm>
              <a:off x="4924761" y="4526921"/>
              <a:ext cx="216024" cy="229904"/>
            </a:xfrm>
            <a:prstGeom prst="star7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6479704" y="6645771"/>
            <a:ext cx="2153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Zdroj: http://maps.google.com</a:t>
            </a:r>
            <a:endParaRPr lang="cs-CZ" sz="11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9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Návrh na vyhlášení PP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PP </a:t>
            </a:r>
            <a:r>
              <a:rPr lang="cs-CZ" sz="2400" dirty="0"/>
              <a:t>N</a:t>
            </a:r>
            <a:r>
              <a:rPr lang="cs-CZ" sz="2400" dirty="0" smtClean="0"/>
              <a:t>a </a:t>
            </a:r>
            <a:r>
              <a:rPr lang="cs-CZ" sz="2400" dirty="0"/>
              <a:t>K</a:t>
            </a:r>
            <a:r>
              <a:rPr lang="cs-CZ" sz="2400" dirty="0" smtClean="0"/>
              <a:t>opečku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bor </a:t>
            </a:r>
            <a:r>
              <a:rPr lang="cs-CZ" sz="2400" dirty="0"/>
              <a:t>na bazickém substrátu s teplomilnou </a:t>
            </a:r>
            <a:r>
              <a:rPr lang="cs-CZ" sz="2400" dirty="0" smtClean="0"/>
              <a:t>vegetací</a:t>
            </a:r>
          </a:p>
          <a:p>
            <a:pPr marL="0" indent="0">
              <a:buNone/>
            </a:pPr>
            <a:r>
              <a:rPr lang="en-US" sz="2400" dirty="0" smtClean="0"/>
              <a:t>P</a:t>
            </a:r>
            <a:r>
              <a:rPr lang="cs-CZ" sz="2400" dirty="0" smtClean="0"/>
              <a:t>P = </a:t>
            </a:r>
            <a:r>
              <a:rPr lang="en-US" sz="2400" dirty="0" err="1" smtClean="0"/>
              <a:t>přírodní</a:t>
            </a:r>
            <a:r>
              <a:rPr lang="en-US" sz="2400" dirty="0" smtClean="0"/>
              <a:t> </a:t>
            </a:r>
            <a:r>
              <a:rPr lang="en-US" sz="2400" dirty="0" err="1"/>
              <a:t>útvar</a:t>
            </a:r>
            <a:r>
              <a:rPr lang="en-US" sz="2400" dirty="0"/>
              <a:t> </a:t>
            </a:r>
            <a:r>
              <a:rPr lang="en-US" sz="2400" dirty="0" err="1"/>
              <a:t>menší</a:t>
            </a:r>
            <a:r>
              <a:rPr lang="en-US" sz="2400" dirty="0"/>
              <a:t> </a:t>
            </a:r>
            <a:r>
              <a:rPr lang="en-US" sz="2400" dirty="0" err="1" smtClean="0"/>
              <a:t>rozlohy</a:t>
            </a:r>
            <a:r>
              <a:rPr lang="cs-CZ" sz="2400" dirty="0" smtClean="0"/>
              <a:t> </a:t>
            </a:r>
            <a:r>
              <a:rPr lang="en-US" sz="2400" dirty="0" smtClean="0"/>
              <a:t>s </a:t>
            </a:r>
            <a:r>
              <a:rPr lang="en-US" sz="2400" dirty="0" err="1"/>
              <a:t>regionálním</a:t>
            </a:r>
            <a:r>
              <a:rPr lang="en-US" sz="2400" dirty="0"/>
              <a:t> </a:t>
            </a:r>
            <a:r>
              <a:rPr lang="en-US" sz="2400" dirty="0" err="1" smtClean="0"/>
              <a:t>estetickým</a:t>
            </a:r>
            <a:r>
              <a:rPr lang="en-US" sz="2400" dirty="0" smtClean="0"/>
              <a:t> </a:t>
            </a:r>
            <a:r>
              <a:rPr lang="en-US" sz="2400" dirty="0" err="1"/>
              <a:t>významem</a:t>
            </a:r>
            <a:r>
              <a:rPr lang="en-US" sz="2400" dirty="0"/>
              <a:t>, a to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takový</a:t>
            </a:r>
            <a:r>
              <a:rPr lang="en-US" sz="2400" dirty="0"/>
              <a:t>, </a:t>
            </a:r>
            <a:r>
              <a:rPr lang="en-US" sz="2400" dirty="0" err="1"/>
              <a:t>který</a:t>
            </a:r>
            <a:r>
              <a:rPr lang="en-US" sz="2400" dirty="0"/>
              <a:t> </a:t>
            </a:r>
            <a:r>
              <a:rPr lang="en-US" sz="2400" dirty="0" err="1"/>
              <a:t>vedle</a:t>
            </a:r>
            <a:r>
              <a:rPr lang="en-US" sz="2400" dirty="0"/>
              <a:t> </a:t>
            </a:r>
            <a:r>
              <a:rPr lang="en-US" sz="2400" dirty="0" err="1"/>
              <a:t>přírody</a:t>
            </a:r>
            <a:r>
              <a:rPr lang="en-US" sz="2400" dirty="0"/>
              <a:t> </a:t>
            </a:r>
            <a:r>
              <a:rPr lang="en-US" sz="2400" dirty="0" err="1"/>
              <a:t>formoval</a:t>
            </a:r>
            <a:r>
              <a:rPr lang="en-US" sz="2400" dirty="0"/>
              <a:t> </a:t>
            </a:r>
            <a:r>
              <a:rPr lang="en-US" sz="2400" dirty="0" err="1"/>
              <a:t>svou</a:t>
            </a:r>
            <a:r>
              <a:rPr lang="en-US" sz="2400" dirty="0"/>
              <a:t> </a:t>
            </a:r>
            <a:r>
              <a:rPr lang="en-US" sz="2400" dirty="0" err="1"/>
              <a:t>činností</a:t>
            </a:r>
            <a:r>
              <a:rPr lang="en-US" sz="2400" dirty="0"/>
              <a:t> </a:t>
            </a:r>
            <a:r>
              <a:rPr lang="en-US" sz="2400" dirty="0" err="1" smtClean="0"/>
              <a:t>člověk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 </a:t>
            </a:r>
            <a:endParaRPr lang="cs-CZ" sz="2400" dirty="0"/>
          </a:p>
          <a:p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4320080" cy="3240060"/>
          </a:xfrm>
          <a:prstGeom prst="rect">
            <a:avLst/>
          </a:prstGeom>
        </p:spPr>
      </p:pic>
      <p:graphicFrame>
        <p:nvGraphicFramePr>
          <p:cNvPr id="7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079912"/>
              </p:ext>
            </p:extLst>
          </p:nvPr>
        </p:nvGraphicFramePr>
        <p:xfrm>
          <a:off x="107504" y="3933056"/>
          <a:ext cx="3538833" cy="170395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81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2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Červený seznam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Přílohy č. II </a:t>
                      </a:r>
                      <a:r>
                        <a:rPr lang="cs-CZ" sz="1200" dirty="0" err="1">
                          <a:effectLst/>
                        </a:rPr>
                        <a:t>Vyhl</a:t>
                      </a:r>
                      <a:r>
                        <a:rPr lang="cs-CZ" sz="1200" dirty="0">
                          <a:effectLst/>
                        </a:rPr>
                        <a:t>. č. 395/1992 Sb.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Hierochloë australis </a:t>
                      </a: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tomkovice</a:t>
                      </a:r>
                      <a:r>
                        <a:rPr lang="cs-CZ" sz="1200" dirty="0">
                          <a:effectLst/>
                        </a:rPr>
                        <a:t> jižní)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 err="1">
                          <a:effectLst/>
                        </a:rPr>
                        <a:t>Anthericum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i="1" dirty="0" err="1">
                          <a:effectLst/>
                        </a:rPr>
                        <a:t>ramosum</a:t>
                      </a:r>
                      <a:r>
                        <a:rPr lang="cs-CZ" sz="1200" i="1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(bělozářka větevnatá)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C4a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</a:rPr>
                        <a:t>Lilium martagon </a:t>
                      </a:r>
                      <a:r>
                        <a:rPr lang="cs-CZ" sz="1200" dirty="0">
                          <a:effectLst/>
                        </a:rPr>
                        <a:t/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(lilie zlatohlavá)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C4a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ohrožený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18" marR="5551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0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Zákaz sázení monokulturních porostů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12121"/>
            <a:ext cx="6609652" cy="495723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Udržitelnost chatových oblastí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1915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</a:t>
            </a:r>
            <a:r>
              <a:rPr lang="cs-CZ" sz="2400" dirty="0" smtClean="0"/>
              <a:t>ohled nad černými stavbami</a:t>
            </a:r>
          </a:p>
          <a:p>
            <a:pPr marL="0" indent="0">
              <a:buNone/>
            </a:pPr>
            <a:r>
              <a:rPr lang="cs-CZ" sz="2400" dirty="0"/>
              <a:t>c</a:t>
            </a:r>
            <a:r>
              <a:rPr lang="cs-CZ" sz="2400" dirty="0" smtClean="0"/>
              <a:t>haty odpovídající charakteru oblasti a rekreačnímu využití</a:t>
            </a:r>
          </a:p>
          <a:p>
            <a:pPr marL="0" indent="0">
              <a:buNone/>
            </a:pPr>
            <a:r>
              <a:rPr lang="cs-CZ" sz="2400" dirty="0"/>
              <a:t>d</a:t>
            </a:r>
            <a:r>
              <a:rPr lang="cs-CZ" sz="2400" dirty="0" smtClean="0"/>
              <a:t>ůraznější dohled Stavebního úřadu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" y="3284984"/>
            <a:ext cx="4608513" cy="34563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89" y="3515787"/>
            <a:ext cx="4300775" cy="322558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83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Nová zástavba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4416"/>
            <a:ext cx="4320000" cy="3240000"/>
          </a:xfrm>
        </p:spPr>
      </p:pic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320000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456" y="1700808"/>
            <a:ext cx="637289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400" dirty="0"/>
              <a:t>p</a:t>
            </a:r>
            <a:r>
              <a:rPr lang="cs-CZ" sz="2400" dirty="0" smtClean="0"/>
              <a:t>lánováno max. 39 nových RD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n</a:t>
            </a:r>
            <a:r>
              <a:rPr lang="cs-CZ" sz="2400" dirty="0" smtClean="0"/>
              <a:t>utno dodržet principy skladby původních stavení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n</a:t>
            </a:r>
            <a:r>
              <a:rPr lang="cs-CZ" sz="2400" dirty="0" smtClean="0"/>
              <a:t>enarušit nejcennější pohledy do krajiny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05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ČOV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v</a:t>
            </a:r>
            <a:r>
              <a:rPr lang="cs-CZ" sz="2400" dirty="0" smtClean="0"/>
              <a:t> budoucnu naplánována výstavba 1 centrální ČOV</a:t>
            </a:r>
          </a:p>
          <a:p>
            <a:pPr marL="0" indent="0">
              <a:buNone/>
            </a:pPr>
            <a:r>
              <a:rPr lang="cs-CZ" sz="2400" dirty="0" smtClean="0"/>
              <a:t>pokud možno zvolit co nejpřírodnější charakter (kořenová čistírna)</a:t>
            </a:r>
            <a:endParaRPr lang="cs-CZ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56992"/>
            <a:ext cx="3600000" cy="2393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7688" r="24013" b="12142"/>
          <a:stretch/>
        </p:blipFill>
        <p:spPr>
          <a:xfrm>
            <a:off x="1323639" y="2465513"/>
            <a:ext cx="3904433" cy="4392487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5" idx="1"/>
          </p:cNvCxnSpPr>
          <p:nvPr/>
        </p:nvCxnSpPr>
        <p:spPr>
          <a:xfrm flipH="1" flipV="1">
            <a:off x="2267744" y="4365104"/>
            <a:ext cx="3168352" cy="18869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6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 smtClean="0"/>
              <a:t>Vedení vysokého napětí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při rozšiřování stávající zástavby a potřebě napojení na elektrickou síť doporučujeme vést kabeláž pod povrchem země</a:t>
            </a:r>
          </a:p>
          <a:p>
            <a:pPr marL="0" indent="0">
              <a:buNone/>
            </a:pPr>
            <a:r>
              <a:rPr lang="cs-CZ" sz="2400" dirty="0" smtClean="0"/>
              <a:t>při rekonstrukci stávajícího vedení jej svést pod zem také</a:t>
            </a:r>
          </a:p>
          <a:p>
            <a:pPr marL="0" indent="0">
              <a:buNone/>
            </a:pPr>
            <a:r>
              <a:rPr lang="cs-CZ" sz="2400" dirty="0" smtClean="0"/>
              <a:t>=&gt; nenarušování pohledů do krajiny </a:t>
            </a:r>
          </a:p>
          <a:p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69069"/>
            <a:ext cx="4258816" cy="31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4437112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60648"/>
            <a:ext cx="8637301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/>
              <a:t>Zdroje informací: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Albrecht a kol. 2003: Chráněná území ČR. VIII., Českobudějovicko.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 smtClean="0"/>
              <a:t>archivnimapy.cuzk.cz/uazk/pohledy/am_query_05.html?mapxy</a:t>
            </a:r>
            <a:r>
              <a:rPr lang="cs-CZ" sz="1100" dirty="0"/>
              <a:t>=-764800+-1169500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 smtClean="0"/>
              <a:t>cs.wikipedia.org/wiki/Hradce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cs.wikipedia.org/wiki/Lip%C3%AD_(okres_%C4%8Cesk%C3%A9_Bud%C4%9Bjovice)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ftp://ftp.c-budejovice.cz/OUPA/2014/Textova_cast/Hradce.pdf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Generel krajinného rázu http://geoportal.kraj-jihocesky.gov.cz/gs/generel-krajinneho-razu/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geoportal.gov.cz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Grulich 2012: Red List of vascular plants of the Czech Republic: 3rd edition. Preslia 84: 631–645. http://www.preslia.cz/P123GrulichAppendix.pdf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mapy.geology.cz/GISViewer/?mapProjectId=5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Příloha č. II Vyhlášky Ministerstva životního prostředí ČR č. 395/1992 Sb.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restep.vumop.cz/encyklopedie/index.php?title=T%C5%99%C3%ADdy_ochrany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ÚP Hradce http://www.cbudejovice.eu/Lists/edn%20deska/Attachments/5531/Hradce-OOP.pdf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www.caa.cz/folder/96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www.czso.cz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www.divcikamen.cz/historie-1/historicka-reserze/ 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www.geology.cz/app/ciselniky/lokalizace/show_map.php?mapa=g50&amp;y=764800&amp;x=1169500&amp;s=1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www.kraj-jihocesky.cz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www.mapy.cz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www.mujkraj.cz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www.priroda.cz/clanky.php?detail=1821&amp;stranka=3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www.vrabce.cz/vrabce/historie</a:t>
            </a:r>
            <a:endParaRPr lang="en-US" sz="1100" dirty="0"/>
          </a:p>
          <a:p>
            <a:endParaRPr lang="cs-CZ" sz="1100" b="1" dirty="0"/>
          </a:p>
        </p:txBody>
      </p:sp>
    </p:spTree>
    <p:extLst>
      <p:ext uri="{BB962C8B-B14F-4D97-AF65-F5344CB8AC3E}">
        <p14:creationId xmlns:p14="http://schemas.microsoft.com/office/powerpoint/2010/main" val="6194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86192" y="6623774"/>
            <a:ext cx="14943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geoportal.gov.cz</a:t>
            </a:r>
            <a:endParaRPr lang="en-US" sz="11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Geomorfologie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geomorfologická oblast </a:t>
            </a:r>
            <a:r>
              <a:rPr lang="cs-CZ" sz="2400" b="1" dirty="0"/>
              <a:t>Šumavská hornatina</a:t>
            </a:r>
          </a:p>
          <a:p>
            <a:pPr lvl="1" indent="-342900">
              <a:buFontTx/>
              <a:buChar char="-"/>
            </a:pPr>
            <a:r>
              <a:rPr lang="cs-CZ" sz="2400" dirty="0"/>
              <a:t>celek </a:t>
            </a:r>
            <a:r>
              <a:rPr lang="cs-CZ" sz="2400" b="1" dirty="0"/>
              <a:t>Novohradské podhůří</a:t>
            </a:r>
          </a:p>
          <a:p>
            <a:pPr lvl="2" indent="-342900">
              <a:buFontTx/>
              <a:buChar char="-"/>
            </a:pPr>
            <a:r>
              <a:rPr lang="cs-CZ" dirty="0"/>
              <a:t>podcelek </a:t>
            </a:r>
            <a:r>
              <a:rPr lang="cs-CZ" b="1" dirty="0"/>
              <a:t>Kaplická brázda</a:t>
            </a:r>
          </a:p>
          <a:p>
            <a:pPr lvl="3" indent="-342900">
              <a:buFontTx/>
              <a:buChar char="-"/>
            </a:pPr>
            <a:r>
              <a:rPr lang="cs-CZ" sz="2400" dirty="0"/>
              <a:t>okrsek </a:t>
            </a:r>
            <a:r>
              <a:rPr lang="cs-CZ" sz="2400" b="1" dirty="0"/>
              <a:t>Kroclovská pahorkatina</a:t>
            </a:r>
          </a:p>
          <a:p>
            <a:pPr marL="0" indent="0">
              <a:buNone/>
            </a:pPr>
            <a:endParaRPr lang="cs-CZ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245007" y="3356992"/>
            <a:ext cx="5719481" cy="3331451"/>
            <a:chOff x="3245007" y="3405926"/>
            <a:chExt cx="5719481" cy="33314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932" t="23540" r="19682" b="5270"/>
            <a:stretch/>
          </p:blipFill>
          <p:spPr>
            <a:xfrm>
              <a:off x="3245007" y="3405926"/>
              <a:ext cx="5719481" cy="333145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868144" y="4005064"/>
              <a:ext cx="144016" cy="216024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Geologie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7" y="1600200"/>
            <a:ext cx="490688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moldanubická</a:t>
            </a:r>
            <a:r>
              <a:rPr lang="cs-CZ" sz="2400" dirty="0"/>
              <a:t> oblast Českého masivu</a:t>
            </a:r>
          </a:p>
          <a:p>
            <a:pPr marL="0" indent="0">
              <a:buNone/>
            </a:pPr>
            <a:r>
              <a:rPr lang="cs-CZ" sz="2400" b="1" dirty="0"/>
              <a:t>silně přeměněné horniny </a:t>
            </a:r>
            <a:r>
              <a:rPr lang="cs-CZ" sz="2400" dirty="0"/>
              <a:t>– pararuly a migmatity, světlé ortoruly a granulity </a:t>
            </a:r>
          </a:p>
          <a:p>
            <a:pPr marL="0" indent="0">
              <a:buNone/>
            </a:pPr>
            <a:r>
              <a:rPr lang="cs-CZ" sz="2400" dirty="0"/>
              <a:t>pravděpodobně starohorního stáří </a:t>
            </a:r>
          </a:p>
          <a:p>
            <a:pPr marL="0" indent="0">
              <a:buNone/>
            </a:pPr>
            <a:r>
              <a:rPr lang="cs-CZ" sz="2400" dirty="0"/>
              <a:t>niva Dehtářského potoka vyplněna </a:t>
            </a:r>
            <a:r>
              <a:rPr lang="cs-CZ" sz="2400" b="1" dirty="0"/>
              <a:t>nivním sedimentem </a:t>
            </a:r>
            <a:r>
              <a:rPr lang="cs-CZ" sz="2400" dirty="0"/>
              <a:t>čtvrtohorního původu</a:t>
            </a:r>
          </a:p>
          <a:p>
            <a:pPr marL="0" indent="0">
              <a:buNone/>
            </a:pPr>
            <a:r>
              <a:rPr lang="cs-CZ" sz="2400" dirty="0"/>
              <a:t>v okolí dalších vodních toků sedimenty nejčastěji čtvrtohorního původu </a:t>
            </a:r>
          </a:p>
          <a:p>
            <a:pPr marL="0" indent="0">
              <a:buNone/>
            </a:pPr>
            <a:r>
              <a:rPr lang="cs-CZ" sz="2400" dirty="0"/>
              <a:t>chráněné ložiskové území – bývalý </a:t>
            </a:r>
            <a:r>
              <a:rPr lang="cs-CZ" sz="2400" b="1" dirty="0"/>
              <a:t>lom na žulorulu </a:t>
            </a:r>
            <a:r>
              <a:rPr lang="cs-CZ" sz="2400" dirty="0"/>
              <a:t>a stavební kámen – navrženo ke zrušení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31" t="17870" r="29131" b="13461"/>
          <a:stretch/>
        </p:blipFill>
        <p:spPr>
          <a:xfrm>
            <a:off x="5038578" y="1262150"/>
            <a:ext cx="3997918" cy="4111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288" y="1233844"/>
            <a:ext cx="208903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mapy.geology.cz/geocr_50</a:t>
            </a:r>
            <a:endParaRPr lang="en-US" sz="11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24902" y="3863181"/>
            <a:ext cx="2656458" cy="2940628"/>
            <a:chOff x="5024902" y="3863181"/>
            <a:chExt cx="2656458" cy="29406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902" y="5037548"/>
              <a:ext cx="2656458" cy="176626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6660232" y="3863181"/>
              <a:ext cx="720080" cy="129401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Pedologie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nasycené kambizemě </a:t>
            </a:r>
          </a:p>
          <a:p>
            <a:pPr>
              <a:buFontTx/>
              <a:buChar char="-"/>
            </a:pPr>
            <a:r>
              <a:rPr lang="cs-CZ" sz="2400" dirty="0"/>
              <a:t>velké množství jílu</a:t>
            </a:r>
          </a:p>
          <a:p>
            <a:pPr>
              <a:buFontTx/>
              <a:buChar char="-"/>
            </a:pPr>
            <a:r>
              <a:rPr lang="cs-CZ" sz="2400" dirty="0"/>
              <a:t>časté umístění na svazích</a:t>
            </a:r>
          </a:p>
          <a:p>
            <a:pPr>
              <a:buFontTx/>
              <a:buChar char="-"/>
            </a:pPr>
            <a:r>
              <a:rPr lang="cs-CZ" sz="2400" dirty="0"/>
              <a:t>malá mocnost profilu</a:t>
            </a:r>
          </a:p>
          <a:p>
            <a:pPr>
              <a:buFontTx/>
              <a:buChar char="-"/>
            </a:pPr>
            <a:r>
              <a:rPr lang="cs-CZ" sz="2400" dirty="0"/>
              <a:t>vysoký obsah skeletu</a:t>
            </a:r>
          </a:p>
          <a:p>
            <a:pPr>
              <a:buFontTx/>
              <a:buChar char="-"/>
            </a:pPr>
            <a:r>
              <a:rPr lang="cs-CZ" sz="2400" dirty="0"/>
              <a:t>nepříznivé pH </a:t>
            </a:r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půdy s nejnižší IV. a V. třídou ochrany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eb2.mendelu.cz/af_291_projekty2/vseo/files/198/15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3303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3334" y="6623774"/>
            <a:ext cx="451918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http://web2.mendelu.cz/af_291_projekty2/vseo/files/198/15687.jpg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403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Hydrologie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ucelená vodopisná oblast horní a střední Vltavy a jejích přítoků</a:t>
            </a:r>
          </a:p>
          <a:p>
            <a:pPr marL="0" indent="0">
              <a:buNone/>
            </a:pPr>
            <a:r>
              <a:rPr lang="cs-CZ" sz="2400" dirty="0"/>
              <a:t>typický rys krajiny jižních Čech rybníky </a:t>
            </a:r>
          </a:p>
          <a:p>
            <a:pPr marL="0" indent="0">
              <a:buNone/>
            </a:pPr>
            <a:r>
              <a:rPr lang="cs-CZ" sz="2400" dirty="0"/>
              <a:t>území v povodí potoků Dehtářského a Homolského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11619" r="22491" b="4372"/>
          <a:stretch/>
        </p:blipFill>
        <p:spPr>
          <a:xfrm>
            <a:off x="3347864" y="2901716"/>
            <a:ext cx="5724128" cy="3877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60681" y="6623774"/>
            <a:ext cx="10198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mapy.cz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95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Klima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2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mírně teplý a mírně vlhký klimatický region</a:t>
            </a:r>
          </a:p>
          <a:p>
            <a:pPr marL="0" indent="0">
              <a:buNone/>
            </a:pPr>
            <a:r>
              <a:rPr lang="cs-CZ" sz="2400" dirty="0"/>
              <a:t>průměrná roční teplota 7–8 °C  </a:t>
            </a:r>
          </a:p>
          <a:p>
            <a:pPr marL="0" indent="0">
              <a:buNone/>
            </a:pPr>
            <a:r>
              <a:rPr lang="cs-CZ" sz="2400" dirty="0"/>
              <a:t>průměrný roční úhrn srážek 550–650 mm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55974" y="6623774"/>
            <a:ext cx="182453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Zdroj: www.kraj-jihocesky.cz</a:t>
            </a:r>
            <a:endParaRPr lang="en-US" sz="1100" dirty="0"/>
          </a:p>
        </p:txBody>
      </p:sp>
      <p:grpSp>
        <p:nvGrpSpPr>
          <p:cNvPr id="8" name="Group 7"/>
          <p:cNvGrpSpPr/>
          <p:nvPr/>
        </p:nvGrpSpPr>
        <p:grpSpPr>
          <a:xfrm>
            <a:off x="4716016" y="2852936"/>
            <a:ext cx="4322300" cy="3857027"/>
            <a:chOff x="4716016" y="2852936"/>
            <a:chExt cx="4322300" cy="38570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6016" y="2852936"/>
              <a:ext cx="4322300" cy="38570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352" y="5483430"/>
              <a:ext cx="1220432" cy="106234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6372200" y="5085184"/>
            <a:ext cx="72008" cy="72008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2529</Words>
  <Application>Microsoft Office PowerPoint</Application>
  <PresentationFormat>On-screen Show (4:3)</PresentationFormat>
  <Paragraphs>589</Paragraphs>
  <Slides>49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Times New Roman</vt:lpstr>
      <vt:lpstr>Motiv sady Office</vt:lpstr>
      <vt:lpstr>HRADCE</vt:lpstr>
      <vt:lpstr>ÚVOD – Charakteristika území</vt:lpstr>
      <vt:lpstr>Obecná charakteristika</vt:lpstr>
      <vt:lpstr>Biogeografie, fytogeografie</vt:lpstr>
      <vt:lpstr>Geomorfologie</vt:lpstr>
      <vt:lpstr>Geologie</vt:lpstr>
      <vt:lpstr>Pedologie</vt:lpstr>
      <vt:lpstr>Hydrologie</vt:lpstr>
      <vt:lpstr>Klima</vt:lpstr>
      <vt:lpstr>Historie</vt:lpstr>
      <vt:lpstr>Historie</vt:lpstr>
      <vt:lpstr>eKOLOGICká stabilita území</vt:lpstr>
      <vt:lpstr>Vegetace</vt:lpstr>
      <vt:lpstr>Vegetace</vt:lpstr>
      <vt:lpstr>Vegetace</vt:lpstr>
      <vt:lpstr>Přírodní biotopy</vt:lpstr>
      <vt:lpstr>Charakteristika území</vt:lpstr>
      <vt:lpstr>Charakteristika území</vt:lpstr>
      <vt:lpstr>Charakteristika území</vt:lpstr>
      <vt:lpstr>Charakteristika území</vt:lpstr>
      <vt:lpstr>Charakteristika území</vt:lpstr>
      <vt:lpstr>Zastavěné území</vt:lpstr>
      <vt:lpstr>Zastavěné území</vt:lpstr>
      <vt:lpstr>Zastavěné území</vt:lpstr>
      <vt:lpstr>Zastavěné území</vt:lpstr>
      <vt:lpstr>Zastavěné území</vt:lpstr>
      <vt:lpstr>Zastavěné území</vt:lpstr>
      <vt:lpstr>Zastavěné území</vt:lpstr>
      <vt:lpstr>Migrace a bariéry</vt:lpstr>
      <vt:lpstr>Územní ochrana</vt:lpstr>
      <vt:lpstr>ÚSES</vt:lpstr>
      <vt:lpstr>VKP</vt:lpstr>
      <vt:lpstr>ÚSES</vt:lpstr>
      <vt:lpstr>Vzácné druhy</vt:lpstr>
      <vt:lpstr>Vzácné druhy</vt:lpstr>
      <vt:lpstr>Vzácné druhy</vt:lpstr>
      <vt:lpstr>Vzácné druhy</vt:lpstr>
      <vt:lpstr>Krajinný ráz</vt:lpstr>
      <vt:lpstr>PowerPoint Presentation</vt:lpstr>
      <vt:lpstr>Návrh – zachování nebo zlepšení hodnot</vt:lpstr>
      <vt:lpstr>Informace pro návštěvníky</vt:lpstr>
      <vt:lpstr>VKP – Kaplička s alejí</vt:lpstr>
      <vt:lpstr>Návrh na vyhlášení PP</vt:lpstr>
      <vt:lpstr>Zákaz sázení monokulturních porostů</vt:lpstr>
      <vt:lpstr>Udržitelnost chatových oblastí</vt:lpstr>
      <vt:lpstr>Nová zástavba</vt:lpstr>
      <vt:lpstr>ČOV</vt:lpstr>
      <vt:lpstr>Vedení vysokého napětí</vt:lpstr>
      <vt:lpstr>Děkujeme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Hradce</dc:title>
  <dc:creator>Lenuska</dc:creator>
  <cp:lastModifiedBy>Šebelíková Lenka Mgr.</cp:lastModifiedBy>
  <cp:revision>86</cp:revision>
  <dcterms:created xsi:type="dcterms:W3CDTF">2016-12-06T15:15:06Z</dcterms:created>
  <dcterms:modified xsi:type="dcterms:W3CDTF">2016-12-20T14:21:47Z</dcterms:modified>
</cp:coreProperties>
</file>