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35" r:id="rId3"/>
    <p:sldId id="329" r:id="rId4"/>
    <p:sldId id="546" r:id="rId5"/>
    <p:sldId id="336" r:id="rId6"/>
    <p:sldId id="337" r:id="rId7"/>
    <p:sldId id="340" r:id="rId8"/>
    <p:sldId id="341" r:id="rId9"/>
    <p:sldId id="342" r:id="rId10"/>
    <p:sldId id="343" r:id="rId11"/>
    <p:sldId id="352" r:id="rId12"/>
    <p:sldId id="353" r:id="rId13"/>
    <p:sldId id="354" r:id="rId14"/>
    <p:sldId id="358" r:id="rId15"/>
    <p:sldId id="345" r:id="rId16"/>
    <p:sldId id="346" r:id="rId17"/>
    <p:sldId id="347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74" r:id="rId27"/>
    <p:sldId id="376" r:id="rId28"/>
    <p:sldId id="377" r:id="rId29"/>
    <p:sldId id="381" r:id="rId30"/>
    <p:sldId id="382" r:id="rId31"/>
    <p:sldId id="384" r:id="rId32"/>
    <p:sldId id="387" r:id="rId33"/>
    <p:sldId id="388" r:id="rId34"/>
    <p:sldId id="389" r:id="rId35"/>
    <p:sldId id="390" r:id="rId36"/>
    <p:sldId id="394" r:id="rId37"/>
    <p:sldId id="395" r:id="rId38"/>
    <p:sldId id="396" r:id="rId39"/>
    <p:sldId id="397" r:id="rId40"/>
    <p:sldId id="399" r:id="rId41"/>
    <p:sldId id="412" r:id="rId42"/>
    <p:sldId id="414" r:id="rId43"/>
    <p:sldId id="415" r:id="rId44"/>
    <p:sldId id="416" r:id="rId45"/>
    <p:sldId id="417" r:id="rId46"/>
    <p:sldId id="423" r:id="rId47"/>
    <p:sldId id="432" r:id="rId48"/>
    <p:sldId id="433" r:id="rId49"/>
    <p:sldId id="436" r:id="rId50"/>
    <p:sldId id="438" r:id="rId51"/>
    <p:sldId id="441" r:id="rId52"/>
    <p:sldId id="442" r:id="rId53"/>
    <p:sldId id="443" r:id="rId54"/>
    <p:sldId id="448" r:id="rId55"/>
    <p:sldId id="449" r:id="rId56"/>
    <p:sldId id="450" r:id="rId57"/>
    <p:sldId id="451" r:id="rId58"/>
    <p:sldId id="452" r:id="rId59"/>
    <p:sldId id="454" r:id="rId60"/>
    <p:sldId id="457" r:id="rId61"/>
    <p:sldId id="459" r:id="rId62"/>
    <p:sldId id="461" r:id="rId63"/>
    <p:sldId id="462" r:id="rId64"/>
    <p:sldId id="467" r:id="rId65"/>
    <p:sldId id="463" r:id="rId66"/>
    <p:sldId id="466" r:id="rId67"/>
    <p:sldId id="477" r:id="rId68"/>
    <p:sldId id="485" r:id="rId69"/>
    <p:sldId id="488" r:id="rId70"/>
    <p:sldId id="495" r:id="rId71"/>
    <p:sldId id="496" r:id="rId72"/>
    <p:sldId id="497" r:id="rId73"/>
    <p:sldId id="498" r:id="rId74"/>
    <p:sldId id="499" r:id="rId75"/>
    <p:sldId id="500" r:id="rId76"/>
    <p:sldId id="547" r:id="rId77"/>
    <p:sldId id="515" r:id="rId78"/>
    <p:sldId id="516" r:id="rId79"/>
    <p:sldId id="517" r:id="rId80"/>
    <p:sldId id="518" r:id="rId81"/>
    <p:sldId id="533" r:id="rId82"/>
    <p:sldId id="534" r:id="rId83"/>
    <p:sldId id="536" r:id="rId84"/>
    <p:sldId id="541" r:id="rId85"/>
    <p:sldId id="543" r:id="rId86"/>
    <p:sldId id="544" r:id="rId87"/>
    <p:sldId id="545" r:id="rId8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8A9658-4A56-3F2A-709E-BA77EB719D41}" v="403" dt="2021-12-08T17:24:53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843"/>
    <p:restoredTop sz="95872" autoAdjust="0"/>
  </p:normalViewPr>
  <p:slideViewPr>
    <p:cSldViewPr>
      <p:cViewPr varScale="1">
        <p:scale>
          <a:sx n="113" d="100"/>
          <a:sy n="113" d="100"/>
        </p:scale>
        <p:origin x="49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hula Tomáš prof. Ph.D., Th.D." userId="S::machula@jcu.cz::9eed0cdb-1a46-4578-90fa-aa1aacf2018d" providerId="AD" clId="Web-{CD8A9658-4A56-3F2A-709E-BA77EB719D41}"/>
    <pc:docChg chg="delSld modSld">
      <pc:chgData name="Machula Tomáš prof. Ph.D., Th.D." userId="S::machula@jcu.cz::9eed0cdb-1a46-4578-90fa-aa1aacf2018d" providerId="AD" clId="Web-{CD8A9658-4A56-3F2A-709E-BA77EB719D41}" dt="2021-12-08T17:24:53.648" v="390" actId="20577"/>
      <pc:docMkLst>
        <pc:docMk/>
      </pc:docMkLst>
      <pc:sldChg chg="modSp">
        <pc:chgData name="Machula Tomáš prof. Ph.D., Th.D." userId="S::machula@jcu.cz::9eed0cdb-1a46-4578-90fa-aa1aacf2018d" providerId="AD" clId="Web-{CD8A9658-4A56-3F2A-709E-BA77EB719D41}" dt="2021-12-08T17:15:04.039" v="115" actId="20577"/>
        <pc:sldMkLst>
          <pc:docMk/>
          <pc:sldMk cId="2261978852" sldId="361"/>
        </pc:sldMkLst>
        <pc:spChg chg="mod">
          <ac:chgData name="Machula Tomáš prof. Ph.D., Th.D." userId="S::machula@jcu.cz::9eed0cdb-1a46-4578-90fa-aa1aacf2018d" providerId="AD" clId="Web-{CD8A9658-4A56-3F2A-709E-BA77EB719D41}" dt="2021-12-08T17:15:04.039" v="115" actId="20577"/>
          <ac:spMkLst>
            <pc:docMk/>
            <pc:sldMk cId="2261978852" sldId="361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19:30.936" v="193" actId="20577"/>
        <pc:sldMkLst>
          <pc:docMk/>
          <pc:sldMk cId="2855234468" sldId="362"/>
        </pc:sldMkLst>
        <pc:spChg chg="mod">
          <ac:chgData name="Machula Tomáš prof. Ph.D., Th.D." userId="S::machula@jcu.cz::9eed0cdb-1a46-4578-90fa-aa1aacf2018d" providerId="AD" clId="Web-{CD8A9658-4A56-3F2A-709E-BA77EB719D41}" dt="2021-12-08T17:08:02.134" v="1" actId="20577"/>
          <ac:spMkLst>
            <pc:docMk/>
            <pc:sldMk cId="2855234468" sldId="362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19:30.936" v="193" actId="20577"/>
          <ac:spMkLst>
            <pc:docMk/>
            <pc:sldMk cId="2855234468" sldId="362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1:20.798" v="250" actId="20577"/>
        <pc:sldMkLst>
          <pc:docMk/>
          <pc:sldMk cId="1606855116" sldId="363"/>
        </pc:sldMkLst>
        <pc:spChg chg="mod">
          <ac:chgData name="Machula Tomáš prof. Ph.D., Th.D." userId="S::machula@jcu.cz::9eed0cdb-1a46-4578-90fa-aa1aacf2018d" providerId="AD" clId="Web-{CD8A9658-4A56-3F2A-709E-BA77EB719D41}" dt="2021-12-08T17:09:14.073" v="25" actId="20577"/>
          <ac:spMkLst>
            <pc:docMk/>
            <pc:sldMk cId="1606855116" sldId="363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21:20.798" v="250" actId="20577"/>
          <ac:spMkLst>
            <pc:docMk/>
            <pc:sldMk cId="1606855116" sldId="363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2:46.347" v="335" actId="20577"/>
        <pc:sldMkLst>
          <pc:docMk/>
          <pc:sldMk cId="1174778799" sldId="364"/>
        </pc:sldMkLst>
        <pc:spChg chg="mod">
          <ac:chgData name="Machula Tomáš prof. Ph.D., Th.D." userId="S::machula@jcu.cz::9eed0cdb-1a46-4578-90fa-aa1aacf2018d" providerId="AD" clId="Web-{CD8A9658-4A56-3F2A-709E-BA77EB719D41}" dt="2021-12-08T17:09:20.433" v="27" actId="20577"/>
          <ac:spMkLst>
            <pc:docMk/>
            <pc:sldMk cId="1174778799" sldId="364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22:46.347" v="335" actId="20577"/>
          <ac:spMkLst>
            <pc:docMk/>
            <pc:sldMk cId="1174778799" sldId="364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3:34.802" v="356" actId="20577"/>
        <pc:sldMkLst>
          <pc:docMk/>
          <pc:sldMk cId="3424544452" sldId="365"/>
        </pc:sldMkLst>
        <pc:spChg chg="mod">
          <ac:chgData name="Machula Tomáš prof. Ph.D., Th.D." userId="S::machula@jcu.cz::9eed0cdb-1a46-4578-90fa-aa1aacf2018d" providerId="AD" clId="Web-{CD8A9658-4A56-3F2A-709E-BA77EB719D41}" dt="2021-12-08T17:09:26.355" v="29" actId="20577"/>
          <ac:spMkLst>
            <pc:docMk/>
            <pc:sldMk cId="3424544452" sldId="365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23:34.802" v="356" actId="20577"/>
          <ac:spMkLst>
            <pc:docMk/>
            <pc:sldMk cId="3424544452" sldId="365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14:26.225" v="110" actId="20577"/>
        <pc:sldMkLst>
          <pc:docMk/>
          <pc:sldMk cId="3601707530" sldId="366"/>
        </pc:sldMkLst>
        <pc:spChg chg="mod">
          <ac:chgData name="Machula Tomáš prof. Ph.D., Th.D." userId="S::machula@jcu.cz::9eed0cdb-1a46-4578-90fa-aa1aacf2018d" providerId="AD" clId="Web-{CD8A9658-4A56-3F2A-709E-BA77EB719D41}" dt="2021-12-08T17:09:36.683" v="31" actId="20577"/>
          <ac:spMkLst>
            <pc:docMk/>
            <pc:sldMk cId="3601707530" sldId="366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14:26.225" v="110" actId="20577"/>
          <ac:spMkLst>
            <pc:docMk/>
            <pc:sldMk cId="3601707530" sldId="366"/>
            <ac:spMk id="3" creationId="{00000000-0000-0000-0000-000000000000}"/>
          </ac:spMkLst>
        </pc:spChg>
      </pc:sldChg>
      <pc:sldChg chg="del">
        <pc:chgData name="Machula Tomáš prof. Ph.D., Th.D." userId="S::machula@jcu.cz::9eed0cdb-1a46-4578-90fa-aa1aacf2018d" providerId="AD" clId="Web-{CD8A9658-4A56-3F2A-709E-BA77EB719D41}" dt="2021-12-08T17:11:33.811" v="73"/>
        <pc:sldMkLst>
          <pc:docMk/>
          <pc:sldMk cId="2073441605" sldId="367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1:42.843" v="74"/>
        <pc:sldMkLst>
          <pc:docMk/>
          <pc:sldMk cId="1861998947" sldId="368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3:49.553" v="88"/>
        <pc:sldMkLst>
          <pc:docMk/>
          <pc:sldMk cId="3178262297" sldId="369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3:52.350" v="89"/>
        <pc:sldMkLst>
          <pc:docMk/>
          <pc:sldMk cId="2683356663" sldId="370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4:27.757" v="111"/>
        <pc:sldMkLst>
          <pc:docMk/>
          <pc:sldMk cId="2671810269" sldId="371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4:30.710" v="112"/>
        <pc:sldMkLst>
          <pc:docMk/>
          <pc:sldMk cId="1841560882" sldId="372"/>
        </pc:sldMkLst>
      </pc:sldChg>
      <pc:sldChg chg="del">
        <pc:chgData name="Machula Tomáš prof. Ph.D., Th.D." userId="S::machula@jcu.cz::9eed0cdb-1a46-4578-90fa-aa1aacf2018d" providerId="AD" clId="Web-{CD8A9658-4A56-3F2A-709E-BA77EB719D41}" dt="2021-12-08T17:14:44.351" v="113"/>
        <pc:sldMkLst>
          <pc:docMk/>
          <pc:sldMk cId="1181208120" sldId="373"/>
        </pc:sldMkLst>
      </pc:sldChg>
      <pc:sldChg chg="modSp">
        <pc:chgData name="Machula Tomáš prof. Ph.D., Th.D." userId="S::machula@jcu.cz::9eed0cdb-1a46-4578-90fa-aa1aacf2018d" providerId="AD" clId="Web-{CD8A9658-4A56-3F2A-709E-BA77EB719D41}" dt="2021-12-08T17:24:19.037" v="382" actId="20577"/>
        <pc:sldMkLst>
          <pc:docMk/>
          <pc:sldMk cId="4121405731" sldId="374"/>
        </pc:sldMkLst>
        <pc:spChg chg="mod">
          <ac:chgData name="Machula Tomáš prof. Ph.D., Th.D." userId="S::machula@jcu.cz::9eed0cdb-1a46-4578-90fa-aa1aacf2018d" providerId="AD" clId="Web-{CD8A9658-4A56-3F2A-709E-BA77EB719D41}" dt="2021-12-08T17:23:40.755" v="359" actId="20577"/>
          <ac:spMkLst>
            <pc:docMk/>
            <pc:sldMk cId="4121405731" sldId="374"/>
            <ac:spMk id="2" creationId="{00000000-0000-0000-0000-000000000000}"/>
          </ac:spMkLst>
        </pc:spChg>
        <pc:spChg chg="mod">
          <ac:chgData name="Machula Tomáš prof. Ph.D., Th.D." userId="S::machula@jcu.cz::9eed0cdb-1a46-4578-90fa-aa1aacf2018d" providerId="AD" clId="Web-{CD8A9658-4A56-3F2A-709E-BA77EB719D41}" dt="2021-12-08T17:24:19.037" v="382" actId="20577"/>
          <ac:spMkLst>
            <pc:docMk/>
            <pc:sldMk cId="4121405731" sldId="374"/>
            <ac:spMk id="3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4:32.303" v="386" actId="20577"/>
        <pc:sldMkLst>
          <pc:docMk/>
          <pc:sldMk cId="800052979" sldId="375"/>
        </pc:sldMkLst>
        <pc:spChg chg="mod">
          <ac:chgData name="Machula Tomáš prof. Ph.D., Th.D." userId="S::machula@jcu.cz::9eed0cdb-1a46-4578-90fa-aa1aacf2018d" providerId="AD" clId="Web-{CD8A9658-4A56-3F2A-709E-BA77EB719D41}" dt="2021-12-08T17:24:32.303" v="386" actId="20577"/>
          <ac:spMkLst>
            <pc:docMk/>
            <pc:sldMk cId="800052979" sldId="375"/>
            <ac:spMk id="2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4:43.132" v="388" actId="20577"/>
        <pc:sldMkLst>
          <pc:docMk/>
          <pc:sldMk cId="1347199484" sldId="376"/>
        </pc:sldMkLst>
        <pc:spChg chg="mod">
          <ac:chgData name="Machula Tomáš prof. Ph.D., Th.D." userId="S::machula@jcu.cz::9eed0cdb-1a46-4578-90fa-aa1aacf2018d" providerId="AD" clId="Web-{CD8A9658-4A56-3F2A-709E-BA77EB719D41}" dt="2021-12-08T17:24:43.132" v="388" actId="20577"/>
          <ac:spMkLst>
            <pc:docMk/>
            <pc:sldMk cId="1347199484" sldId="376"/>
            <ac:spMk id="2" creationId="{00000000-0000-0000-0000-000000000000}"/>
          </ac:spMkLst>
        </pc:spChg>
      </pc:sldChg>
      <pc:sldChg chg="modSp">
        <pc:chgData name="Machula Tomáš prof. Ph.D., Th.D." userId="S::machula@jcu.cz::9eed0cdb-1a46-4578-90fa-aa1aacf2018d" providerId="AD" clId="Web-{CD8A9658-4A56-3F2A-709E-BA77EB719D41}" dt="2021-12-08T17:24:53.648" v="390" actId="20577"/>
        <pc:sldMkLst>
          <pc:docMk/>
          <pc:sldMk cId="3586620400" sldId="377"/>
        </pc:sldMkLst>
        <pc:spChg chg="mod">
          <ac:chgData name="Machula Tomáš prof. Ph.D., Th.D." userId="S::machula@jcu.cz::9eed0cdb-1a46-4578-90fa-aa1aacf2018d" providerId="AD" clId="Web-{CD8A9658-4A56-3F2A-709E-BA77EB719D41}" dt="2021-12-08T17:24:53.648" v="390" actId="20577"/>
          <ac:spMkLst>
            <pc:docMk/>
            <pc:sldMk cId="3586620400" sldId="37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88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32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07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91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67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37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68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491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9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17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96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5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8200"/>
                    </a14:imgEffect>
                    <a14:imgEffect>
                      <a14:saturation sat="368000"/>
                    </a14:imgEffect>
                  </a14:imgLayer>
                </a14:imgProps>
              </a:ext>
            </a:extLst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43261-5CCF-48BD-86A0-C25B9907BDEC}" type="datetimeFigureOut">
              <a:rPr lang="cs-CZ" smtClean="0"/>
              <a:pPr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CC447-C34D-4718-BB62-389400D1751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78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Philosophical Anthropology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3645024"/>
            <a:ext cx="7488832" cy="2736304"/>
          </a:xfrm>
        </p:spPr>
        <p:txBody>
          <a:bodyPr>
            <a:normAutofit/>
          </a:bodyPr>
          <a:lstStyle/>
          <a:p>
            <a:r>
              <a:rPr lang="en-GB" sz="2800" dirty="0"/>
              <a:t>Tomáš Machula</a:t>
            </a:r>
          </a:p>
          <a:p>
            <a:r>
              <a:rPr lang="en-GB" sz="2800" dirty="0"/>
              <a:t>Department of Philosophy and Religious Studies</a:t>
            </a:r>
          </a:p>
          <a:p>
            <a:r>
              <a:rPr lang="en-GB" sz="2800" dirty="0"/>
              <a:t>www.tf.jcu.cz</a:t>
            </a:r>
          </a:p>
          <a:p>
            <a:r>
              <a:rPr lang="en-GB" sz="2800" dirty="0"/>
              <a:t>machula@tf.jcu.cz</a:t>
            </a:r>
            <a:endParaRPr 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81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Early Christian Thinking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continuity with Judaism (from nationalism to universalism)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theological inspirations (divine Persons, humanity and Deity of Christ)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form personalist praxis to the development of personalist philosophy</a:t>
            </a: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892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Middle Ages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almost exclusive position of ontological concept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deeper reflection of relationality – Richard of St. Victor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connection with Trinitarian theology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personalist praxis supported by religion</a:t>
            </a: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014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Early Modern Philosophy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ontological concept lost its monopoly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nominalism and empiricism lead to psychological concept as an alternative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Catholic–Protestant division of Western Christianity – importance of religious support of personalist theory and praxis weakens</a:t>
            </a:r>
          </a:p>
          <a:p>
            <a:pPr>
              <a:buFont typeface="Symbol" panose="05050102010706020507" pitchFamily="18" charset="2"/>
              <a:buChar char="-"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827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Modern and Contemporary thinking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secularization of western society: continual weakening of religious support of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personalism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new philosophical streams explicitly personalist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relativism, individualism and particularism lead to various sociological concepts</a:t>
            </a: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43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Typology of concepts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Ontological concept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personality is defined by something intrinsic, ontological status</a:t>
            </a:r>
            <a:br>
              <a:rPr lang="en-GB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(invariable level of being, not variable properties) </a:t>
            </a:r>
          </a:p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importance of identity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Psychological concept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personality is defined by actual ability of realization of some potency </a:t>
            </a:r>
            <a:br>
              <a:rPr lang="en-GB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(mental phenomena)</a:t>
            </a:r>
          </a:p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importance of the state of mind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Sociological concept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personality has its source in something extrinsic</a:t>
            </a:r>
            <a:br>
              <a:rPr lang="en-GB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(society and its evaluation)</a:t>
            </a:r>
          </a:p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importance of socially recognized status</a:t>
            </a: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876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Et</a:t>
            </a:r>
            <a:r>
              <a:rPr lang="en-US" dirty="0">
                <a:solidFill>
                  <a:srgbClr val="C00000"/>
                </a:solidFill>
              </a:rPr>
              <a:t>h</a:t>
            </a:r>
            <a:r>
              <a:rPr lang="cs-CZ" dirty="0" err="1">
                <a:solidFill>
                  <a:srgbClr val="C00000"/>
                </a:solidFill>
              </a:rPr>
              <a:t>ic</a:t>
            </a:r>
            <a:r>
              <a:rPr lang="en-US" dirty="0">
                <a:solidFill>
                  <a:srgbClr val="C00000"/>
                </a:solidFill>
              </a:rPr>
              <a:t>al concept of person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It is not an alternative concept to other concepts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!</a:t>
            </a:r>
          </a:p>
          <a:p>
            <a:pPr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It is basic and central concept of person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PERSON IS A SUBJECT OF RIGHTS AND DUTIES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567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Ethical concept of person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PERSON 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=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SUBJECT OF RIGHTS AND DUTIES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“Person” is just a word. Words are not important, but who is a subject of rights and duties is important</a:t>
            </a:r>
            <a:r>
              <a:rPr lang="cs-CZ" sz="28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other concepts are responses to the challenge of ethical concept</a:t>
            </a: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36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Ethical 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Person as the active and responsible agent</a:t>
            </a:r>
          </a:p>
          <a:p>
            <a:pPr algn="r">
              <a:buNone/>
            </a:pPr>
            <a:r>
              <a:rPr lang="cs-CZ" sz="2000" dirty="0"/>
              <a:t>Thomas Hobbes, </a:t>
            </a:r>
            <a:r>
              <a:rPr lang="cs-CZ" sz="2000" i="1" dirty="0" err="1"/>
              <a:t>Leviathan</a:t>
            </a:r>
            <a:r>
              <a:rPr lang="cs-CZ" sz="2000" dirty="0"/>
              <a:t> 16, 1</a:t>
            </a:r>
            <a:endParaRPr lang="en-US" sz="2000" dirty="0"/>
          </a:p>
          <a:p>
            <a:pPr>
              <a:buNone/>
            </a:pPr>
            <a:r>
              <a:rPr lang="en-US" dirty="0"/>
              <a:t>Person is responsible for his/her actions</a:t>
            </a:r>
          </a:p>
          <a:p>
            <a:pPr algn="r">
              <a:buNone/>
            </a:pPr>
            <a:r>
              <a:rPr lang="cs-CZ" sz="2000" dirty="0"/>
              <a:t>Immanuel Kant, </a:t>
            </a:r>
            <a:r>
              <a:rPr lang="cs-CZ" sz="2000" i="1" dirty="0"/>
              <a:t>Základy metafyziky mravů AB </a:t>
            </a:r>
            <a:r>
              <a:rPr lang="cs-CZ" sz="2000" dirty="0"/>
              <a:t>27</a:t>
            </a:r>
            <a:endParaRPr lang="en-US" sz="2000" dirty="0"/>
          </a:p>
          <a:p>
            <a:pPr algn="r">
              <a:buNone/>
            </a:pPr>
            <a:r>
              <a:rPr lang="cs-CZ" sz="2000" dirty="0"/>
              <a:t>Edmund </a:t>
            </a:r>
            <a:r>
              <a:rPr lang="cs-CZ" sz="2000" dirty="0" err="1"/>
              <a:t>Husserl</a:t>
            </a:r>
            <a:r>
              <a:rPr lang="cs-CZ" sz="2000" dirty="0"/>
              <a:t>, </a:t>
            </a:r>
            <a:r>
              <a:rPr lang="cs-CZ" sz="2000" i="1" dirty="0"/>
              <a:t>Ide</a:t>
            </a:r>
            <a:r>
              <a:rPr lang="en-US" sz="2000" i="1" dirty="0" err="1"/>
              <a:t>en</a:t>
            </a:r>
            <a:r>
              <a:rPr lang="en-US" sz="2000" i="1" dirty="0"/>
              <a:t> </a:t>
            </a:r>
            <a:r>
              <a:rPr lang="en-US" sz="2000" i="1" dirty="0" err="1"/>
              <a:t>zu</a:t>
            </a:r>
            <a:r>
              <a:rPr lang="en-US" sz="2000" i="1" dirty="0"/>
              <a:t> </a:t>
            </a:r>
            <a:r>
              <a:rPr lang="en-US" sz="2000" i="1" dirty="0" err="1"/>
              <a:t>ener</a:t>
            </a:r>
            <a:r>
              <a:rPr lang="en-US" sz="2000" i="1" dirty="0"/>
              <a:t>. </a:t>
            </a:r>
            <a:r>
              <a:rPr lang="en-US" sz="2000" i="1" dirty="0" err="1"/>
              <a:t>reinen</a:t>
            </a:r>
            <a:r>
              <a:rPr lang="en-US" sz="2000" i="1" dirty="0"/>
              <a:t> </a:t>
            </a:r>
            <a:r>
              <a:rPr lang="en-US" sz="2000" i="1" dirty="0" err="1"/>
              <a:t>Phaen</a:t>
            </a:r>
            <a:r>
              <a:rPr lang="en-US" sz="2000" i="1" dirty="0"/>
              <a:t>.</a:t>
            </a:r>
            <a:r>
              <a:rPr lang="cs-CZ" sz="2000" i="1" dirty="0"/>
              <a:t> </a:t>
            </a:r>
            <a:r>
              <a:rPr lang="cs-CZ" sz="2000" dirty="0"/>
              <a:t>II</a:t>
            </a:r>
          </a:p>
          <a:p>
            <a:pPr algn="r">
              <a:buNone/>
            </a:pPr>
            <a:endParaRPr lang="cs-CZ" sz="20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02260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Person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Ontological concept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person is defined by the level of being</a:t>
            </a:r>
            <a:br>
              <a:rPr lang="en-GB" dirty="0">
                <a:solidFill>
                  <a:srgbClr val="002060"/>
                </a:solidFill>
              </a:rPr>
            </a:b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35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8000"/>
    </mc:Choice>
    <mc:Fallback xmlns="">
      <p:transition spd="slow" advClick="0" advTm="38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Ontological concept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ontological = according to being (Greek </a:t>
            </a:r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on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=</a:t>
            </a:r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 being)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person is defined by an intrinsic principle (invariable level of being, not by variable accidents)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emphasis on identity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18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792087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Structure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04921" y="1268760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Ontological concept of person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Psychological concept of person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Sociological concept of person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Soul and Body – reductive naturalism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Soul and Body – non-reductive naturalism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Soul and Body – </a:t>
            </a:r>
            <a:r>
              <a:rPr lang="en-GB" sz="2800" dirty="0" err="1">
                <a:solidFill>
                  <a:schemeClr val="tx2"/>
                </a:solidFill>
              </a:rPr>
              <a:t>hylomorphi</a:t>
            </a:r>
            <a:r>
              <a:rPr lang="cs-CZ" sz="2800" dirty="0">
                <a:solidFill>
                  <a:schemeClr val="tx2"/>
                </a:solidFill>
              </a:rPr>
              <a:t>c </a:t>
            </a:r>
            <a:r>
              <a:rPr lang="en-GB" sz="2800" dirty="0">
                <a:solidFill>
                  <a:schemeClr val="tx2"/>
                </a:solidFill>
              </a:rPr>
              <a:t>dualism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Soul and Body – substantial dualism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Intellect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Senses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Emotions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Freedom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>
                <a:solidFill>
                  <a:schemeClr val="tx2"/>
                </a:solidFill>
              </a:rPr>
              <a:t>Human as animal</a:t>
            </a:r>
          </a:p>
        </p:txBody>
      </p:sp>
    </p:spTree>
    <p:extLst>
      <p:ext uri="{BB962C8B-B14F-4D97-AF65-F5344CB8AC3E}">
        <p14:creationId xmlns:p14="http://schemas.microsoft.com/office/powerpoint/2010/main" val="3696343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Ontological concept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asks about essence (what/who is it?)</a:t>
            </a: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does not concern with passing phenomena (how does it look like?)</a:t>
            </a:r>
          </a:p>
          <a:p>
            <a:pPr>
              <a:buNone/>
            </a:pP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classical expression: </a:t>
            </a:r>
            <a:r>
              <a:rPr lang="en-GB" sz="2800" dirty="0" err="1">
                <a:solidFill>
                  <a:schemeClr val="accent1">
                    <a:lumMod val="50000"/>
                  </a:schemeClr>
                </a:solidFill>
              </a:rPr>
              <a:t>Boëthius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’ definition of person</a:t>
            </a:r>
          </a:p>
          <a:p>
            <a:pPr>
              <a:buNone/>
            </a:pP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</a:rPr>
              <a:t>PERSON IS: </a:t>
            </a:r>
          </a:p>
          <a:p>
            <a:pPr algn="ctr">
              <a:buNone/>
            </a:pPr>
            <a:r>
              <a:rPr lang="en-US" sz="2800" b="1" cap="all" dirty="0" err="1">
                <a:solidFill>
                  <a:schemeClr val="accent1">
                    <a:lumMod val="50000"/>
                  </a:schemeClr>
                </a:solidFill>
              </a:rPr>
              <a:t>individuAl</a:t>
            </a: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</a:rPr>
              <a:t> substance OF RATIONAL NATURE</a:t>
            </a: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r">
              <a:buNone/>
            </a:pPr>
            <a:r>
              <a:rPr lang="en-GB" sz="2000" dirty="0" err="1">
                <a:solidFill>
                  <a:schemeClr val="accent1">
                    <a:lumMod val="50000"/>
                  </a:schemeClr>
                </a:solidFill>
              </a:rPr>
              <a:t>Boëthius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Contra </a:t>
            </a:r>
            <a:r>
              <a:rPr lang="en-GB" sz="2000" i="1" dirty="0" err="1">
                <a:solidFill>
                  <a:schemeClr val="accent1">
                    <a:lumMod val="50000"/>
                  </a:schemeClr>
                </a:solidFill>
              </a:rPr>
              <a:t>Eutychen</a:t>
            </a: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 et </a:t>
            </a:r>
            <a:r>
              <a:rPr lang="en-GB" sz="2000" i="1" dirty="0" err="1">
                <a:solidFill>
                  <a:schemeClr val="accent1">
                    <a:lumMod val="50000"/>
                  </a:schemeClr>
                </a:solidFill>
              </a:rPr>
              <a:t>Nestorium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3</a:t>
            </a: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61978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Ontological concept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PERSON IS: </a:t>
            </a:r>
            <a:endParaRPr lang="en-GB" sz="2800" cap="all" dirty="0">
              <a:solidFill>
                <a:schemeClr val="accent1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buNone/>
            </a:pPr>
            <a:r>
              <a:rPr lang="en-GB" sz="2800" b="1" cap="all" dirty="0">
                <a:solidFill>
                  <a:srgbClr val="FF0000"/>
                </a:solidFill>
                <a:ea typeface="+mn-lt"/>
                <a:cs typeface="+mn-lt"/>
              </a:rPr>
              <a:t>INDIVIDUAL </a:t>
            </a: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SUBSTANCE OF RATIONAL NATURE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person is not community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person is indivisible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person is 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  <a:cs typeface="Calibri"/>
              </a:rPr>
              <a:t>unique</a:t>
            </a: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Against Plato and Aristotle, </a:t>
            </a:r>
            <a:br>
              <a:rPr lang="en-GB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consistent with Modern liberalism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5234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Ontological concept</a:t>
            </a:r>
            <a:endParaRPr lang="en-GB" dirty="0">
              <a:ea typeface="+mj-lt"/>
              <a:cs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PERSON IS: </a:t>
            </a:r>
            <a:endParaRPr lang="en-GB" sz="2800" cap="all" dirty="0">
              <a:solidFill>
                <a:schemeClr val="accent1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INDIVIDUAL </a:t>
            </a:r>
            <a:r>
              <a:rPr lang="en-GB" sz="2800" b="1" cap="all" dirty="0">
                <a:solidFill>
                  <a:srgbClr val="FF0000"/>
                </a:solidFill>
                <a:ea typeface="+mn-lt"/>
                <a:cs typeface="+mn-lt"/>
              </a:rPr>
              <a:t>SUBSTANCE </a:t>
            </a: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OF RATIONAL NATURE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sz="2800" dirty="0"/>
          </a:p>
          <a:p>
            <a:pPr>
              <a:buFontTx/>
              <a:buChar char="-"/>
            </a:pPr>
            <a:r>
              <a:rPr lang="en-GB" sz="2800" dirty="0"/>
              <a:t>person is not a property of higher whole</a:t>
            </a:r>
            <a:endParaRPr lang="en-GB" sz="2800" dirty="0">
              <a:cs typeface="Calibri"/>
            </a:endParaRPr>
          </a:p>
          <a:p>
            <a:pPr>
              <a:buFontTx/>
              <a:buChar char="-"/>
            </a:pPr>
            <a:r>
              <a:rPr lang="en-GB" sz="2800" dirty="0"/>
              <a:t>person is independent </a:t>
            </a:r>
          </a:p>
          <a:p>
            <a:pPr>
              <a:buFontTx/>
              <a:buChar char="-"/>
            </a:pPr>
            <a:r>
              <a:rPr lang="en-GB" sz="2800" dirty="0"/>
              <a:t>person is not a contingent (accidental) property</a:t>
            </a:r>
            <a:endParaRPr lang="en-GB" sz="2800" dirty="0">
              <a:cs typeface="Calibri"/>
            </a:endParaRPr>
          </a:p>
          <a:p>
            <a:pPr>
              <a:buFontTx/>
              <a:buChar char="-"/>
            </a:pPr>
            <a:endParaRPr lang="en-GB" sz="2800" dirty="0"/>
          </a:p>
          <a:p>
            <a:pPr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06855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Ontological concept</a:t>
            </a:r>
            <a:endParaRPr lang="en-GB" dirty="0">
              <a:ea typeface="+mj-lt"/>
              <a:cs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PERSON IS: </a:t>
            </a:r>
            <a:endParaRPr lang="en-GB" sz="2800" cap="all" dirty="0">
              <a:solidFill>
                <a:schemeClr val="accent1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INDIVIDUAL SUBSTANCE OF </a:t>
            </a:r>
            <a:r>
              <a:rPr lang="en-GB" sz="2800" b="1" cap="all" dirty="0">
                <a:solidFill>
                  <a:srgbClr val="FF0000"/>
                </a:solidFill>
                <a:ea typeface="+mn-lt"/>
                <a:cs typeface="+mn-lt"/>
              </a:rPr>
              <a:t>RATIONAL NATURE</a:t>
            </a:r>
            <a:endParaRPr lang="en-GB" dirty="0">
              <a:solidFill>
                <a:srgbClr val="FF0000"/>
              </a:solidFill>
              <a:cs typeface="Calibri"/>
            </a:endParaRPr>
          </a:p>
          <a:p>
            <a:pPr>
              <a:buNone/>
            </a:pPr>
            <a:endParaRPr lang="en-GB" sz="2800" dirty="0"/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it is not only about the ability of thinking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it is essential level where thinking belongs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it covers the whole complex of properties and characteristics</a:t>
            </a:r>
            <a:endParaRPr lang="en-GB" sz="28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endParaRPr lang="en-GB" sz="2800" dirty="0"/>
          </a:p>
          <a:p>
            <a:pPr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74778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Ontological concept</a:t>
            </a:r>
            <a:endParaRPr lang="en-GB" dirty="0">
              <a:ea typeface="+mj-lt"/>
              <a:cs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PERSON IS: </a:t>
            </a:r>
            <a:endParaRPr lang="en-GB" sz="2800" cap="all" dirty="0">
              <a:solidFill>
                <a:schemeClr val="accent1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buNone/>
            </a:pPr>
            <a:r>
              <a:rPr lang="en-GB" sz="2800" b="1" cap="all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INDIVIDUAL SUBSTANCE OF </a:t>
            </a:r>
            <a:r>
              <a:rPr lang="en-GB" sz="2800" b="1" cap="all" dirty="0">
                <a:solidFill>
                  <a:srgbClr val="FF0000"/>
                </a:solidFill>
                <a:ea typeface="+mn-lt"/>
                <a:cs typeface="+mn-lt"/>
              </a:rPr>
              <a:t>RATIONAL NATURE</a:t>
            </a:r>
            <a:endParaRPr lang="en-GB" dirty="0">
              <a:solidFill>
                <a:srgbClr val="FF0000"/>
              </a:solidFill>
              <a:cs typeface="Calibri"/>
            </a:endParaRPr>
          </a:p>
          <a:p>
            <a:pPr>
              <a:buNone/>
            </a:pPr>
            <a:endParaRPr lang="en-GB" sz="2800" dirty="0"/>
          </a:p>
          <a:p>
            <a:pPr>
              <a:buFontTx/>
              <a:buChar char="-"/>
            </a:pPr>
            <a:r>
              <a:rPr lang="en-GB" sz="2800" dirty="0">
                <a:solidFill>
                  <a:schemeClr val="tx2">
                    <a:lumMod val="50000"/>
                  </a:schemeClr>
                </a:solidFill>
              </a:rPr>
              <a:t>abstract thinking</a:t>
            </a:r>
            <a:endParaRPr lang="en-GB" sz="2800" dirty="0">
              <a:solidFill>
                <a:schemeClr val="tx2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tx2">
                    <a:lumMod val="50000"/>
                  </a:schemeClr>
                </a:solidFill>
              </a:rPr>
              <a:t>free choice</a:t>
            </a:r>
            <a:endParaRPr lang="en-GB" sz="2800" dirty="0">
              <a:solidFill>
                <a:schemeClr val="tx2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tx2">
                    <a:lumMod val="50000"/>
                  </a:schemeClr>
                </a:solidFill>
              </a:rPr>
              <a:t>essential relationality </a:t>
            </a:r>
            <a:endParaRPr lang="en-GB" sz="2800" dirty="0">
              <a:solidFill>
                <a:schemeClr val="tx2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r>
              <a:rPr lang="en-GB" sz="2800" dirty="0">
                <a:solidFill>
                  <a:schemeClr val="tx2">
                    <a:lumMod val="50000"/>
                  </a:schemeClr>
                </a:solidFill>
              </a:rPr>
              <a:t>openness to other persons</a:t>
            </a:r>
            <a:endParaRPr lang="en-GB" sz="2800" dirty="0">
              <a:solidFill>
                <a:schemeClr val="tx2">
                  <a:lumMod val="50000"/>
                </a:schemeClr>
              </a:solidFill>
              <a:cs typeface="Calibri"/>
            </a:endParaRPr>
          </a:p>
          <a:p>
            <a:pPr>
              <a:buFontTx/>
              <a:buChar char="-"/>
            </a:pPr>
            <a:endParaRPr lang="en-GB" sz="2800" dirty="0"/>
          </a:p>
          <a:p>
            <a:pPr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245444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Ontological concept</a:t>
            </a:r>
            <a:endParaRPr lang="en-GB" dirty="0">
              <a:ea typeface="+mj-lt"/>
              <a:cs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2800" dirty="0">
                <a:solidFill>
                  <a:schemeClr val="tx2"/>
                </a:solidFill>
                <a:cs typeface="Calibri"/>
              </a:rPr>
              <a:t>Subsistence in rational nature</a:t>
            </a:r>
          </a:p>
          <a:p>
            <a:pPr algn="r">
              <a:buNone/>
            </a:pPr>
            <a:r>
              <a:rPr lang="en-GB" sz="2000" dirty="0">
                <a:solidFill>
                  <a:schemeClr val="tx2"/>
                </a:solidFill>
              </a:rPr>
              <a:t>Aquinas, </a:t>
            </a:r>
            <a:r>
              <a:rPr lang="en-GB" sz="2000" i="1" dirty="0">
                <a:solidFill>
                  <a:schemeClr val="tx2"/>
                </a:solidFill>
              </a:rPr>
              <a:t>Summa </a:t>
            </a:r>
            <a:r>
              <a:rPr lang="en-GB" sz="2000" i="1" dirty="0" err="1">
                <a:solidFill>
                  <a:schemeClr val="tx2"/>
                </a:solidFill>
              </a:rPr>
              <a:t>theologiae</a:t>
            </a:r>
            <a:r>
              <a:rPr lang="en-GB" sz="2000" dirty="0">
                <a:solidFill>
                  <a:schemeClr val="tx2"/>
                </a:solidFill>
              </a:rPr>
              <a:t> I, q. 29, a. 2.</a:t>
            </a:r>
            <a:endParaRPr lang="en-GB" sz="2000" dirty="0">
              <a:solidFill>
                <a:schemeClr val="tx2"/>
              </a:solidFill>
              <a:cs typeface="Calibri"/>
            </a:endParaRPr>
          </a:p>
          <a:p>
            <a:pPr>
              <a:buNone/>
            </a:pPr>
            <a:r>
              <a:rPr lang="en-GB" sz="2800" dirty="0">
                <a:solidFill>
                  <a:schemeClr val="tx2"/>
                </a:solidFill>
                <a:ea typeface="+mn-lt"/>
                <a:cs typeface="+mn-lt"/>
              </a:rPr>
              <a:t>Relational word</a:t>
            </a:r>
          </a:p>
          <a:p>
            <a:pPr>
              <a:buNone/>
            </a:pPr>
            <a:r>
              <a:rPr lang="en-GB" sz="2000" dirty="0">
                <a:solidFill>
                  <a:schemeClr val="tx2"/>
                </a:solidFill>
                <a:ea typeface="+mn-lt"/>
                <a:cs typeface="+mn-lt"/>
              </a:rPr>
              <a:t>Aquinas, </a:t>
            </a:r>
            <a:r>
              <a:rPr lang="en-GB" sz="2000" i="1" dirty="0">
                <a:solidFill>
                  <a:schemeClr val="tx2"/>
                </a:solidFill>
                <a:ea typeface="+mn-lt"/>
                <a:cs typeface="+mn-lt"/>
              </a:rPr>
              <a:t>Summa </a:t>
            </a:r>
            <a:r>
              <a:rPr lang="en-GB" sz="2000" i="1" dirty="0" err="1">
                <a:solidFill>
                  <a:schemeClr val="tx2"/>
                </a:solidFill>
                <a:ea typeface="+mn-lt"/>
                <a:cs typeface="+mn-lt"/>
              </a:rPr>
              <a:t>theologiae</a:t>
            </a:r>
            <a:r>
              <a:rPr lang="en-GB" sz="2000" dirty="0">
                <a:solidFill>
                  <a:schemeClr val="tx2"/>
                </a:solidFill>
                <a:ea typeface="+mn-lt"/>
                <a:cs typeface="+mn-lt"/>
              </a:rPr>
              <a:t> I, q. 29, a. 4</a:t>
            </a:r>
            <a:endParaRPr lang="en-GB" sz="2000" dirty="0">
              <a:solidFill>
                <a:schemeClr val="tx2"/>
              </a:solidFill>
              <a:cs typeface="Calibri"/>
            </a:endParaRPr>
          </a:p>
          <a:p>
            <a:pPr>
              <a:buNone/>
            </a:pPr>
            <a:r>
              <a:rPr lang="en-GB" sz="2800" dirty="0">
                <a:solidFill>
                  <a:schemeClr val="tx2"/>
                </a:solidFill>
                <a:cs typeface="Calibri"/>
              </a:rPr>
              <a:t>Source and </a:t>
            </a:r>
            <a:r>
              <a:rPr lang="en-GB" sz="2800" dirty="0" err="1">
                <a:solidFill>
                  <a:schemeClr val="tx2"/>
                </a:solidFill>
                <a:cs typeface="Calibri"/>
              </a:rPr>
              <a:t>center</a:t>
            </a:r>
            <a:r>
              <a:rPr lang="en-GB" sz="2800" dirty="0">
                <a:solidFill>
                  <a:schemeClr val="tx2"/>
                </a:solidFill>
                <a:cs typeface="Calibri"/>
              </a:rPr>
              <a:t> of acts</a:t>
            </a:r>
          </a:p>
          <a:p>
            <a:pPr>
              <a:buNone/>
            </a:pPr>
            <a:r>
              <a:rPr lang="en-GB" sz="2000" dirty="0">
                <a:solidFill>
                  <a:schemeClr val="tx2"/>
                </a:solidFill>
                <a:ea typeface="+mn-lt"/>
                <a:cs typeface="+mn-lt"/>
              </a:rPr>
              <a:t>Max </a:t>
            </a:r>
            <a:r>
              <a:rPr lang="en-GB" sz="2000" dirty="0" err="1">
                <a:solidFill>
                  <a:schemeClr val="tx2"/>
                </a:solidFill>
                <a:ea typeface="+mn-lt"/>
                <a:cs typeface="+mn-lt"/>
              </a:rPr>
              <a:t>Scheler</a:t>
            </a:r>
            <a:r>
              <a:rPr lang="en-GB" sz="2000" dirty="0">
                <a:solidFill>
                  <a:schemeClr val="tx2"/>
                </a:solidFill>
                <a:ea typeface="+mn-lt"/>
                <a:cs typeface="+mn-lt"/>
              </a:rPr>
              <a:t>, </a:t>
            </a:r>
            <a:r>
              <a:rPr lang="en-GB" sz="2000" i="1" dirty="0" err="1">
                <a:solidFill>
                  <a:schemeClr val="tx2"/>
                </a:solidFill>
                <a:ea typeface="+mn-lt"/>
                <a:cs typeface="+mn-lt"/>
              </a:rPr>
              <a:t>Formalismus</a:t>
            </a:r>
            <a:r>
              <a:rPr lang="en-GB" sz="2000" i="1" dirty="0">
                <a:solidFill>
                  <a:schemeClr val="tx2"/>
                </a:solidFill>
                <a:ea typeface="+mn-lt"/>
                <a:cs typeface="+mn-lt"/>
              </a:rPr>
              <a:t> in der </a:t>
            </a:r>
            <a:r>
              <a:rPr lang="en-GB" sz="2000" i="1" dirty="0" err="1">
                <a:solidFill>
                  <a:schemeClr val="tx2"/>
                </a:solidFill>
                <a:ea typeface="+mn-lt"/>
                <a:cs typeface="+mn-lt"/>
              </a:rPr>
              <a:t>Ethik</a:t>
            </a:r>
            <a:endParaRPr lang="en-GB" sz="2000" dirty="0">
              <a:solidFill>
                <a:schemeClr val="tx2"/>
              </a:solidFill>
              <a:ea typeface="+mn-lt"/>
              <a:cs typeface="+mn-lt"/>
            </a:endParaRPr>
          </a:p>
          <a:p>
            <a:pPr>
              <a:buNone/>
            </a:pPr>
            <a:r>
              <a:rPr lang="en-GB" sz="2800" dirty="0">
                <a:solidFill>
                  <a:schemeClr val="tx2"/>
                </a:solidFill>
                <a:cs typeface="Calibri"/>
              </a:rPr>
              <a:t>Relationality</a:t>
            </a:r>
          </a:p>
          <a:p>
            <a:pPr>
              <a:buNone/>
            </a:pPr>
            <a:r>
              <a:rPr lang="en-GB" sz="2000" dirty="0">
                <a:solidFill>
                  <a:schemeClr val="tx2"/>
                </a:solidFill>
                <a:cs typeface="Calibri"/>
              </a:rPr>
              <a:t>Martin Buber, </a:t>
            </a:r>
            <a:r>
              <a:rPr lang="en-GB" sz="2000" dirty="0" err="1">
                <a:solidFill>
                  <a:schemeClr val="tx2"/>
                </a:solidFill>
                <a:cs typeface="Calibri"/>
              </a:rPr>
              <a:t>Ich</a:t>
            </a:r>
            <a:r>
              <a:rPr lang="en-GB" sz="2000" dirty="0">
                <a:solidFill>
                  <a:schemeClr val="tx2"/>
                </a:solidFill>
                <a:cs typeface="Calibri"/>
              </a:rPr>
              <a:t> und Du</a:t>
            </a:r>
          </a:p>
          <a:p>
            <a:pPr>
              <a:buNone/>
            </a:pPr>
            <a:endParaRPr lang="en-GB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1707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Person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Psychological concept </a:t>
            </a:r>
            <a:endParaRPr lang="en-GB" dirty="0"/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person is defined by actual consciousness</a:t>
            </a:r>
            <a:br>
              <a:rPr lang="en-GB" dirty="0">
                <a:solidFill>
                  <a:srgbClr val="002060"/>
                </a:solidFill>
              </a:rPr>
            </a:br>
            <a:endParaRPr lang="en-GB" dirty="0">
              <a:solidFill>
                <a:srgbClr val="00206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14057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Psychological concept</a:t>
            </a:r>
            <a:endParaRPr lang="en-GB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emphasis of actual knowledge of the self</a:t>
            </a: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bodily identity is not important</a:t>
            </a: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limited basis for relationality and responsibility</a:t>
            </a:r>
          </a:p>
          <a:p>
            <a:pPr>
              <a:buNone/>
            </a:pPr>
            <a:endParaRPr lang="en-GB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classical expression: Locke’s definition of person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199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Psychological concept</a:t>
            </a:r>
            <a:r>
              <a:rPr lang="en-GB" dirty="0">
                <a:solidFill>
                  <a:srgbClr val="C00000"/>
                </a:solidFill>
              </a:rPr>
              <a:t> 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800" dirty="0"/>
          </a:p>
          <a:p>
            <a:pPr>
              <a:buNone/>
            </a:pPr>
            <a:r>
              <a:rPr lang="en-GB" sz="2800" dirty="0"/>
              <a:t>	Person is a thinking intelligent being, that has reason and reflection, and can consider itself as itself, the same thinking thing in different times and places; which it does only by that consciousness which is inseparable from thinking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r">
              <a:buNone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John Locke, </a:t>
            </a: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Essay Concerning Human Understanding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II, 27, 9</a:t>
            </a:r>
          </a:p>
          <a:p>
            <a:pPr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86620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Psychological 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800" dirty="0"/>
          </a:p>
          <a:p>
            <a:pPr>
              <a:buNone/>
            </a:pPr>
            <a:r>
              <a:rPr lang="en-GB" sz="2800" dirty="0"/>
              <a:t>	It not being considered in this case whether the same self be continued in the same or divers substances.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John Locke, </a:t>
            </a: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Essay Concerning Human Understanding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II, 27, 9</a:t>
            </a:r>
          </a:p>
          <a:p>
            <a:pPr>
              <a:buNone/>
            </a:pPr>
            <a:endParaRPr lang="en-GB" sz="2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800" dirty="0">
                <a:solidFill>
                  <a:srgbClr val="FF0000"/>
                </a:solidFill>
              </a:rPr>
              <a:t>Self ǂ substance (implicit dualism)</a:t>
            </a:r>
          </a:p>
          <a:p>
            <a:pPr>
              <a:buNone/>
            </a:pPr>
            <a:r>
              <a:rPr lang="en-GB" sz="2800" dirty="0">
                <a:solidFill>
                  <a:srgbClr val="FF0000"/>
                </a:solidFill>
              </a:rPr>
              <a:t>Personal identity is not strictly connected with a body</a:t>
            </a:r>
          </a:p>
        </p:txBody>
      </p:sp>
    </p:spTree>
    <p:extLst>
      <p:ext uri="{BB962C8B-B14F-4D97-AF65-F5344CB8AC3E}">
        <p14:creationId xmlns:p14="http://schemas.microsoft.com/office/powerpoint/2010/main" val="911173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</a:rPr>
              <a:t>Importance of “Person”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"/>
            </a:pPr>
            <a:r>
              <a:rPr lang="en-US" dirty="0">
                <a:solidFill>
                  <a:srgbClr val="002060"/>
                </a:solidFill>
              </a:rPr>
              <a:t>expression of a particular value of human being</a:t>
            </a:r>
            <a:endParaRPr lang="cs-CZ" dirty="0">
              <a:solidFill>
                <a:srgbClr val="002060"/>
              </a:solidFill>
            </a:endParaRPr>
          </a:p>
          <a:p>
            <a:pPr>
              <a:buFont typeface="Symbol" panose="05050102010706020507" pitchFamily="18" charset="2"/>
              <a:buChar char=""/>
            </a:pPr>
            <a:r>
              <a:rPr lang="en-US" dirty="0">
                <a:solidFill>
                  <a:srgbClr val="002060"/>
                </a:solidFill>
              </a:rPr>
              <a:t>expression of responsibility</a:t>
            </a:r>
            <a:endParaRPr lang="cs-CZ" dirty="0">
              <a:solidFill>
                <a:srgbClr val="002060"/>
              </a:solidFill>
            </a:endParaRPr>
          </a:p>
          <a:p>
            <a:pPr>
              <a:buFont typeface="Symbol" panose="05050102010706020507" pitchFamily="18" charset="2"/>
              <a:buChar char=""/>
            </a:pPr>
            <a:r>
              <a:rPr lang="en-US" dirty="0">
                <a:solidFill>
                  <a:srgbClr val="002060"/>
                </a:solidFill>
              </a:rPr>
              <a:t>roots of human rights</a:t>
            </a:r>
            <a:endParaRPr lang="cs-CZ" dirty="0">
              <a:solidFill>
                <a:srgbClr val="002060"/>
              </a:solidFill>
            </a:endParaRPr>
          </a:p>
          <a:p>
            <a:pPr>
              <a:buFont typeface="Symbol" panose="05050102010706020507" pitchFamily="18" charset="2"/>
              <a:buChar char=""/>
            </a:pPr>
            <a:r>
              <a:rPr lang="en-US" dirty="0">
                <a:solidFill>
                  <a:srgbClr val="002060"/>
                </a:solidFill>
              </a:rPr>
              <a:t>difference between person and non-person is connected with their value 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360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Psychological 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800" dirty="0"/>
          </a:p>
          <a:p>
            <a:pPr>
              <a:buNone/>
            </a:pPr>
            <a:r>
              <a:rPr lang="cs-CZ" sz="2800" dirty="0"/>
              <a:t>	</a:t>
            </a:r>
            <a:r>
              <a:rPr lang="en-US" sz="2800" dirty="0"/>
              <a:t>For since consciousness always accompanies thinking, and it is that which makes every one to be what he calls self, and thereby distinguishes himself from all other thinking things; in this alone consists personal identity, </a:t>
            </a:r>
            <a:r>
              <a:rPr lang="en-US" sz="2800" dirty="0" err="1"/>
              <a:t>i</a:t>
            </a:r>
            <a:r>
              <a:rPr lang="en-US" sz="2800" dirty="0"/>
              <a:t>. e. the sameness of a rational being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John Locke, </a:t>
            </a:r>
            <a:r>
              <a:rPr lang="en-GB" sz="2000" i="1" dirty="0">
                <a:solidFill>
                  <a:schemeClr val="accent1">
                    <a:lumMod val="50000"/>
                  </a:schemeClr>
                </a:solidFill>
              </a:rPr>
              <a:t>Essay Concerning Human Understanding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II, 27, 9</a:t>
            </a:r>
          </a:p>
          <a:p>
            <a:pPr>
              <a:buNone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2996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ea typeface="+mj-lt"/>
                <a:cs typeface="+mj-lt"/>
              </a:rPr>
              <a:t>Psychological 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similar emphases: </a:t>
            </a:r>
            <a:endParaRPr lang="cs-CZ" dirty="0"/>
          </a:p>
          <a:p>
            <a:pPr algn="r">
              <a:buNone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Gottfried W. </a:t>
            </a:r>
            <a:r>
              <a:rPr lang="cs-CZ" sz="2000" dirty="0" err="1">
                <a:solidFill>
                  <a:schemeClr val="accent1">
                    <a:lumMod val="50000"/>
                  </a:schemeClr>
                </a:solidFill>
              </a:rPr>
              <a:t>Leibniz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sz="2000" i="1" dirty="0" err="1">
                <a:solidFill>
                  <a:schemeClr val="accent1">
                    <a:lumMod val="50000"/>
                  </a:schemeClr>
                </a:solidFill>
              </a:rPr>
              <a:t>Noveaux</a:t>
            </a:r>
            <a:r>
              <a:rPr lang="cs-CZ" sz="20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000" i="1" dirty="0" err="1">
                <a:solidFill>
                  <a:schemeClr val="accent1">
                    <a:lumMod val="50000"/>
                  </a:schemeClr>
                </a:solidFill>
              </a:rPr>
              <a:t>essais</a:t>
            </a:r>
            <a:r>
              <a:rPr lang="cs-CZ" sz="20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000" i="1" dirty="0" err="1">
                <a:solidFill>
                  <a:schemeClr val="accent1">
                    <a:lumMod val="50000"/>
                  </a:schemeClr>
                </a:solidFill>
              </a:rPr>
              <a:t>sur</a:t>
            </a:r>
            <a:r>
              <a:rPr lang="cs-CZ" sz="2000" i="1" dirty="0">
                <a:solidFill>
                  <a:schemeClr val="accent1">
                    <a:lumMod val="50000"/>
                  </a:schemeClr>
                </a:solidFill>
              </a:rPr>
              <a:t> l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</a:rPr>
              <a:t>’</a:t>
            </a:r>
            <a:r>
              <a:rPr lang="cs-CZ" sz="2000" i="1" dirty="0" err="1">
                <a:solidFill>
                  <a:schemeClr val="accent1">
                    <a:lumMod val="50000"/>
                  </a:schemeClr>
                </a:solidFill>
              </a:rPr>
              <a:t>entendement</a:t>
            </a:r>
            <a:r>
              <a:rPr lang="cs-CZ" sz="20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000" i="1" dirty="0" err="1">
                <a:solidFill>
                  <a:schemeClr val="accent1">
                    <a:lumMod val="50000"/>
                  </a:schemeClr>
                </a:solidFill>
              </a:rPr>
              <a:t>humain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 II, 27, 9</a:t>
            </a:r>
          </a:p>
          <a:p>
            <a:pPr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		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Immanuel Kant, </a:t>
            </a:r>
            <a:r>
              <a:rPr lang="en-US" sz="2000" i="1" dirty="0" err="1">
                <a:solidFill>
                  <a:schemeClr val="accent1">
                    <a:lumMod val="50000"/>
                  </a:schemeClr>
                </a:solidFill>
              </a:rPr>
              <a:t>KrV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 A 361</a:t>
            </a:r>
          </a:p>
          <a:p>
            <a:pPr>
              <a:buNone/>
            </a:pPr>
            <a:endParaRPr lang="cs-CZ" sz="2800" dirty="0"/>
          </a:p>
          <a:p>
            <a:pPr>
              <a:buNone/>
            </a:pPr>
            <a:endParaRPr lang="cs-CZ" sz="2800" dirty="0"/>
          </a:p>
          <a:p>
            <a:pPr>
              <a:buNone/>
            </a:pPr>
            <a:endParaRPr lang="cs-CZ" sz="2000" dirty="0"/>
          </a:p>
          <a:p>
            <a:pPr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216305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Person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person is defined by social recognition</a:t>
            </a:r>
            <a:br>
              <a:rPr lang="en-GB" dirty="0">
                <a:solidFill>
                  <a:srgbClr val="002060"/>
                </a:solidFill>
              </a:rPr>
            </a:b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835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−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source of personality is something extrinsic (society and its evaluation)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Calibri" panose="020F0502020204030204" pitchFamily="34" charset="0"/>
              <a:buChar char="−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emphasis on social role and character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7012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person 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= soci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l role</a:t>
            </a:r>
          </a:p>
          <a:p>
            <a:pPr>
              <a:buNone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Consequences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different societies – different roles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Calibri" panose="020F0502020204030204" pitchFamily="34" charset="0"/>
              <a:buChar char="−"/>
            </a:pP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relativit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y of person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and morality in various times and cultures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Calibri" panose="020F0502020204030204" pitchFamily="34" charset="0"/>
              <a:buChar char="−"/>
            </a:pP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absence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of invariable values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657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person 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= soci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l role</a:t>
            </a:r>
          </a:p>
          <a:p>
            <a:pPr>
              <a:buNone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What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Who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makes somebody a person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Society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9985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Social contract</a:t>
            </a:r>
            <a:endParaRPr lang="cs-CZ" sz="2800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Modern liberalism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legal fiction expressing the nature of individual-society relation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priorit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y of individual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→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individual is prior to a person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“before”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social contract people are not persons (person is constituted by the social role and society is established by the social contract)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380023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Sociological concept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36327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Social contract</a:t>
            </a:r>
            <a:endParaRPr lang="cs-CZ" sz="2800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establishing of the system of rights and duties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R&amp;D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person as a subject of R&amp;D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depends on the social contract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before the social contract there are no R&amp;D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→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it is impossible to act immorally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!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Ethical dimension of human being is connected to personality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contradiction with usual understanding of morality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„Adam“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could not sin</a:t>
            </a:r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2814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Person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Critical evaluation</a:t>
            </a:r>
            <a:endParaRPr lang="cs-CZ" dirty="0">
              <a:solidFill>
                <a:srgbClr val="C0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  <a:p>
            <a:pPr algn="l"/>
            <a:br>
              <a:rPr lang="cs-CZ" dirty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2847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Human and Person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inclusivism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(each man is a person) – rights and duties in every situation and condition. </a:t>
            </a:r>
          </a:p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exclusivism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(only some people are persons) – necessity of a demarcation dividing people to person (with right and duties) and non-persons (who do not have rights)</a:t>
            </a:r>
          </a:p>
        </p:txBody>
      </p:sp>
    </p:spTree>
    <p:extLst>
      <p:ext uri="{BB962C8B-B14F-4D97-AF65-F5344CB8AC3E}">
        <p14:creationId xmlns:p14="http://schemas.microsoft.com/office/powerpoint/2010/main" val="9097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792087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History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04921" y="1268760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b="1" dirty="0">
                <a:solidFill>
                  <a:schemeClr val="tx2"/>
                </a:solidFill>
              </a:rPr>
              <a:t>Ancient philosophy: </a:t>
            </a:r>
            <a:r>
              <a:rPr lang="en-GB" sz="2800" dirty="0">
                <a:solidFill>
                  <a:schemeClr val="tx2"/>
                </a:solidFill>
              </a:rPr>
              <a:t>the absence of </a:t>
            </a:r>
            <a:r>
              <a:rPr lang="en-GB" sz="2800" dirty="0" err="1">
                <a:solidFill>
                  <a:schemeClr val="tx2"/>
                </a:solidFill>
              </a:rPr>
              <a:t>personalism</a:t>
            </a:r>
            <a:endParaRPr lang="en-GB" sz="2800" dirty="0">
              <a:solidFill>
                <a:schemeClr val="tx2"/>
              </a:solidFill>
            </a:endParaRPr>
          </a:p>
          <a:p>
            <a:pPr marL="457200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b="1" dirty="0">
                <a:solidFill>
                  <a:schemeClr val="tx2"/>
                </a:solidFill>
              </a:rPr>
              <a:t>Judaism</a:t>
            </a:r>
            <a:r>
              <a:rPr lang="en-GB" sz="2800" dirty="0">
                <a:solidFill>
                  <a:schemeClr val="tx2"/>
                </a:solidFill>
              </a:rPr>
              <a:t>: </a:t>
            </a:r>
            <a:r>
              <a:rPr lang="en-GB" sz="2800" dirty="0" err="1">
                <a:solidFill>
                  <a:schemeClr val="tx2"/>
                </a:solidFill>
              </a:rPr>
              <a:t>personalism</a:t>
            </a:r>
            <a:r>
              <a:rPr lang="en-GB" sz="2800" dirty="0">
                <a:solidFill>
                  <a:schemeClr val="tx2"/>
                </a:solidFill>
              </a:rPr>
              <a:t> in praxis, not in theory</a:t>
            </a:r>
          </a:p>
          <a:p>
            <a:pPr marL="457200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b="1" dirty="0">
                <a:solidFill>
                  <a:schemeClr val="tx2"/>
                </a:solidFill>
              </a:rPr>
              <a:t>Roman Law: </a:t>
            </a:r>
            <a:r>
              <a:rPr lang="en-GB" sz="2800" dirty="0">
                <a:solidFill>
                  <a:schemeClr val="tx2"/>
                </a:solidFill>
              </a:rPr>
              <a:t>legal status of person</a:t>
            </a:r>
          </a:p>
          <a:p>
            <a:pPr marL="457200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b="1" dirty="0">
                <a:solidFill>
                  <a:schemeClr val="tx2"/>
                </a:solidFill>
              </a:rPr>
              <a:t>Early Christian writers: </a:t>
            </a:r>
            <a:r>
              <a:rPr lang="en-GB" sz="2800" dirty="0">
                <a:solidFill>
                  <a:schemeClr val="tx2"/>
                </a:solidFill>
              </a:rPr>
              <a:t>philosophical concept of person</a:t>
            </a:r>
          </a:p>
          <a:p>
            <a:pPr marL="457200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b="1" dirty="0">
                <a:solidFill>
                  <a:schemeClr val="tx2"/>
                </a:solidFill>
              </a:rPr>
              <a:t>further history</a:t>
            </a:r>
            <a:r>
              <a:rPr lang="en-GB" sz="2800" dirty="0">
                <a:solidFill>
                  <a:schemeClr val="tx2"/>
                </a:solidFill>
              </a:rPr>
              <a:t>:</a:t>
            </a:r>
          </a:p>
          <a:p>
            <a:pPr marL="914400" lvl="1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dirty="0">
                <a:solidFill>
                  <a:schemeClr val="tx2"/>
                </a:solidFill>
              </a:rPr>
              <a:t>metaphysical concepts</a:t>
            </a:r>
          </a:p>
          <a:p>
            <a:pPr marL="914400" lvl="1" indent="-4572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800" dirty="0">
                <a:solidFill>
                  <a:schemeClr val="tx2"/>
                </a:solidFill>
              </a:rPr>
              <a:t>non-metaphysical concepts</a:t>
            </a:r>
          </a:p>
        </p:txBody>
      </p:sp>
    </p:spTree>
    <p:extLst>
      <p:ext uri="{BB962C8B-B14F-4D97-AF65-F5344CB8AC3E}">
        <p14:creationId xmlns:p14="http://schemas.microsoft.com/office/powerpoint/2010/main" val="10636544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Human and Person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every type of exclusivism must be considered separately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some types of exclusivism are condemned today (e.g. slaves, racial evaluation), some are accepted (e.g. early stage of human development – abortions)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7467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Comparison</a:t>
            </a:r>
            <a:endParaRPr lang="cs-CZ" dirty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376375"/>
              </p:ext>
            </p:extLst>
          </p:nvPr>
        </p:nvGraphicFramePr>
        <p:xfrm>
          <a:off x="457200" y="1600200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ontological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psychological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sociological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human and person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inclusivism</a:t>
                      </a:r>
                    </a:p>
                    <a:p>
                      <a:pPr algn="l"/>
                      <a:r>
                        <a:rPr lang="en-GB" noProof="0" dirty="0" err="1"/>
                        <a:t>HaP</a:t>
                      </a:r>
                      <a:endParaRPr lang="en-GB" noProof="0" dirty="0"/>
                    </a:p>
                    <a:p>
                      <a:pPr algn="l"/>
                      <a:r>
                        <a:rPr lang="en-GB" noProof="0" dirty="0"/>
                        <a:t>Ɐx</a:t>
                      </a:r>
                      <a:r>
                        <a:rPr lang="en-GB" baseline="0" noProof="0" dirty="0"/>
                        <a:t> (</a:t>
                      </a:r>
                      <a:r>
                        <a:rPr lang="en-GB" baseline="0" noProof="0" dirty="0" err="1"/>
                        <a:t>Hx</a:t>
                      </a:r>
                      <a:r>
                        <a:rPr lang="en-GB" baseline="0" noProof="0" dirty="0"/>
                        <a:t> → </a:t>
                      </a:r>
                      <a:r>
                        <a:rPr lang="en-GB" baseline="0" noProof="0" dirty="0" err="1"/>
                        <a:t>Px</a:t>
                      </a:r>
                      <a:r>
                        <a:rPr lang="en-GB" baseline="0" noProof="0" dirty="0"/>
                        <a:t>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exclusivism</a:t>
                      </a:r>
                    </a:p>
                    <a:p>
                      <a:r>
                        <a:rPr lang="en-GB" noProof="0" dirty="0" err="1"/>
                        <a:t>HoP</a:t>
                      </a:r>
                      <a:endParaRPr lang="en-GB" noProof="0" dirty="0"/>
                    </a:p>
                    <a:p>
                      <a:r>
                        <a:rPr lang="en-GB" noProof="0" dirty="0" err="1"/>
                        <a:t>Ǝx</a:t>
                      </a:r>
                      <a:r>
                        <a:rPr lang="en-GB" baseline="0" noProof="0" dirty="0"/>
                        <a:t> (</a:t>
                      </a:r>
                      <a:r>
                        <a:rPr lang="en-GB" baseline="0" noProof="0" dirty="0" err="1"/>
                        <a:t>Hx</a:t>
                      </a:r>
                      <a:r>
                        <a:rPr lang="en-GB" baseline="0" noProof="0" dirty="0"/>
                        <a:t> &amp; ~</a:t>
                      </a:r>
                      <a:r>
                        <a:rPr lang="en-GB" baseline="0" noProof="0" dirty="0" err="1"/>
                        <a:t>Px</a:t>
                      </a:r>
                      <a:r>
                        <a:rPr lang="en-GB" baseline="0" noProof="0" dirty="0"/>
                        <a:t>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exclusivism</a:t>
                      </a:r>
                    </a:p>
                    <a:p>
                      <a:r>
                        <a:rPr lang="en-GB" noProof="0" dirty="0" err="1"/>
                        <a:t>HoP</a:t>
                      </a:r>
                      <a:endParaRPr lang="en-GB" noProof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err="1"/>
                        <a:t>Ǝx</a:t>
                      </a:r>
                      <a:r>
                        <a:rPr lang="en-GB" baseline="0" noProof="0" dirty="0"/>
                        <a:t> (</a:t>
                      </a:r>
                      <a:r>
                        <a:rPr lang="en-GB" baseline="0" noProof="0" dirty="0" err="1"/>
                        <a:t>Hx</a:t>
                      </a:r>
                      <a:r>
                        <a:rPr lang="en-GB" baseline="0" noProof="0" dirty="0"/>
                        <a:t> &amp; ~</a:t>
                      </a:r>
                      <a:r>
                        <a:rPr lang="en-GB" baseline="0" noProof="0" dirty="0" err="1"/>
                        <a:t>Px</a:t>
                      </a:r>
                      <a:r>
                        <a:rPr lang="en-GB" baseline="0" noProof="0" dirty="0"/>
                        <a:t>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standard of personality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intrinsic</a:t>
                      </a:r>
                    </a:p>
                    <a:p>
                      <a:r>
                        <a:rPr lang="en-GB" noProof="0" dirty="0"/>
                        <a:t>rational nature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intrinsic</a:t>
                      </a:r>
                    </a:p>
                    <a:p>
                      <a:r>
                        <a:rPr lang="en-GB" noProof="0" dirty="0"/>
                        <a:t>actual self-consciousness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extrinsic</a:t>
                      </a:r>
                    </a:p>
                    <a:p>
                      <a:r>
                        <a:rPr lang="en-GB" noProof="0" dirty="0"/>
                        <a:t>society recognition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meaning of a</a:t>
                      </a:r>
                      <a:r>
                        <a:rPr lang="en-GB" b="1" baseline="0" noProof="0" dirty="0"/>
                        <a:t> body for personal identity</a:t>
                      </a:r>
                      <a:endParaRPr lang="en-GB" b="1" noProof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important and necessary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none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not important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persistence of a person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rigid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weaker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very weak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0728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Soul and Body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endParaRPr lang="cs-CZ" dirty="0">
              <a:solidFill>
                <a:srgbClr val="C0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01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00"/>
    </mc:Choice>
    <mc:Fallback xmlns="">
      <p:transition spd="slow" advTm="120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Classical concept of a soul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>
              <a:buFont typeface="Calibri" panose="020F0502020204030204" pitchFamily="34" charset="0"/>
              <a:buChar char="–"/>
            </a:pPr>
            <a:r>
              <a:rPr lang="en-GB" dirty="0"/>
              <a:t>principle of life</a:t>
            </a:r>
          </a:p>
          <a:p>
            <a:pPr>
              <a:buFont typeface="Calibri" panose="020F0502020204030204" pitchFamily="34" charset="0"/>
              <a:buChar char="–"/>
            </a:pPr>
            <a:r>
              <a:rPr lang="en-GB" dirty="0"/>
              <a:t>principle of movement</a:t>
            </a:r>
          </a:p>
          <a:p>
            <a:pPr>
              <a:buFont typeface="Calibri" panose="020F0502020204030204" pitchFamily="34" charset="0"/>
              <a:buChar char="–"/>
            </a:pPr>
            <a:r>
              <a:rPr lang="en-GB" dirty="0"/>
              <a:t>entelechy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the question of (</a:t>
            </a:r>
            <a:r>
              <a:rPr lang="en-GB" dirty="0" err="1"/>
              <a:t>im</a:t>
            </a:r>
            <a:r>
              <a:rPr lang="en-GB" dirty="0"/>
              <a:t>)materiality is raised afterwards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27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000"/>
    </mc:Choice>
    <mc:Fallback xmlns="">
      <p:transition spd="slow" advTm="180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Classical concept of a soul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/>
              <a:t>Plato </a:t>
            </a:r>
            <a:r>
              <a:rPr lang="en-GB" dirty="0"/>
              <a:t>– soul as independent immaterial substance</a:t>
            </a:r>
          </a:p>
          <a:p>
            <a:pPr>
              <a:buNone/>
            </a:pPr>
            <a:r>
              <a:rPr lang="en-GB" b="1" dirty="0"/>
              <a:t>Aristotle</a:t>
            </a:r>
            <a:r>
              <a:rPr lang="en-GB" dirty="0"/>
              <a:t> – soul as a form of material body</a:t>
            </a:r>
          </a:p>
          <a:p>
            <a:pPr>
              <a:buNone/>
            </a:pPr>
            <a:r>
              <a:rPr lang="en-GB" b="1" dirty="0"/>
              <a:t>atomism </a:t>
            </a:r>
            <a:r>
              <a:rPr lang="en-GB" dirty="0"/>
              <a:t>– soul as material part of a body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i="1" dirty="0"/>
              <a:t>	three ancient concepts that are types of subsequent philosophical development</a:t>
            </a:r>
          </a:p>
        </p:txBody>
      </p:sp>
    </p:spTree>
    <p:extLst>
      <p:ext uri="{BB962C8B-B14F-4D97-AF65-F5344CB8AC3E}">
        <p14:creationId xmlns:p14="http://schemas.microsoft.com/office/powerpoint/2010/main" val="188459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00"/>
    </mc:Choice>
    <mc:Fallback xmlns="">
      <p:transition spd="slow" advTm="105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Classical concept of a soul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/>
              <a:t>Plato </a:t>
            </a:r>
            <a:r>
              <a:rPr lang="en-GB" dirty="0"/>
              <a:t>– substantial dualism</a:t>
            </a:r>
          </a:p>
          <a:p>
            <a:pPr>
              <a:buNone/>
            </a:pPr>
            <a:r>
              <a:rPr lang="en-GB" b="1" dirty="0"/>
              <a:t>Aristotle</a:t>
            </a:r>
            <a:r>
              <a:rPr lang="en-GB" dirty="0"/>
              <a:t> – </a:t>
            </a:r>
            <a:r>
              <a:rPr lang="en-GB" dirty="0" err="1"/>
              <a:t>hylmorphic</a:t>
            </a:r>
            <a:r>
              <a:rPr lang="en-GB" dirty="0"/>
              <a:t> dualism</a:t>
            </a:r>
          </a:p>
          <a:p>
            <a:pPr>
              <a:buNone/>
            </a:pPr>
            <a:r>
              <a:rPr lang="en-GB" b="1" dirty="0"/>
              <a:t>atomism </a:t>
            </a:r>
            <a:r>
              <a:rPr lang="en-GB" dirty="0"/>
              <a:t>– ancient for of naturalism</a:t>
            </a:r>
          </a:p>
          <a:p>
            <a:pPr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3694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000"/>
    </mc:Choice>
    <mc:Fallback xmlns="">
      <p:transition spd="slow" advTm="258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Naturalism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67333"/>
            <a:ext cx="8579296" cy="5030019"/>
          </a:xfrm>
        </p:spPr>
        <p:txBody>
          <a:bodyPr>
            <a:normAutofit/>
          </a:bodyPr>
          <a:lstStyle/>
          <a:p>
            <a:r>
              <a:rPr lang="en-GB" dirty="0"/>
              <a:t>psychophysical identity</a:t>
            </a:r>
          </a:p>
          <a:p>
            <a:r>
              <a:rPr lang="en-GB" dirty="0" err="1"/>
              <a:t>eliminativism</a:t>
            </a:r>
            <a:endParaRPr lang="en-GB" dirty="0"/>
          </a:p>
          <a:p>
            <a:r>
              <a:rPr lang="en-GB" dirty="0"/>
              <a:t>psychophysical functionalism</a:t>
            </a:r>
          </a:p>
          <a:p>
            <a:r>
              <a:rPr lang="en-GB" dirty="0"/>
              <a:t>psychophysical parallelism</a:t>
            </a:r>
          </a:p>
          <a:p>
            <a:r>
              <a:rPr lang="en-GB" dirty="0"/>
              <a:t>epiphenomenalism</a:t>
            </a:r>
          </a:p>
          <a:p>
            <a:r>
              <a:rPr lang="en-GB" dirty="0"/>
              <a:t>dualism of properties</a:t>
            </a:r>
          </a:p>
          <a:p>
            <a:r>
              <a:rPr lang="en-GB" dirty="0"/>
              <a:t>logical </a:t>
            </a:r>
            <a:r>
              <a:rPr lang="en-GB" dirty="0" err="1"/>
              <a:t>behaviorism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545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000"/>
    </mc:Choice>
    <mc:Fallback xmlns="">
      <p:transition spd="slow" advTm="180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Non-reductive naturalism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87500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>
                <a:solidFill>
                  <a:srgbClr val="0070C0"/>
                </a:solidFill>
              </a:rPr>
              <a:t>Batman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man and bat according to </a:t>
            </a:r>
            <a:r>
              <a:rPr lang="cs-CZ" dirty="0">
                <a:solidFill>
                  <a:srgbClr val="002060"/>
                </a:solidFill>
              </a:rPr>
              <a:t>Thomas </a:t>
            </a:r>
            <a:r>
              <a:rPr lang="cs-CZ" dirty="0" err="1">
                <a:solidFill>
                  <a:srgbClr val="002060"/>
                </a:solidFill>
              </a:rPr>
              <a:t>Nagel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physiological description of processes in organism is not enough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it is important to “be something”.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consciousness cannot be expressed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by the third person language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7" y="4221088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7768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Searle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support of pessimism and scepticism of Nagel</a:t>
            </a:r>
          </a:p>
          <a:p>
            <a:r>
              <a:rPr lang="en-GB" dirty="0">
                <a:solidFill>
                  <a:srgbClr val="002060"/>
                </a:solidFill>
              </a:rPr>
              <a:t>consciousness can be described a little but not fully </a:t>
            </a:r>
          </a:p>
          <a:p>
            <a:r>
              <a:rPr lang="en-GB" dirty="0">
                <a:solidFill>
                  <a:srgbClr val="002060"/>
                </a:solidFill>
              </a:rPr>
              <a:t>consciousness is essentially subjective</a:t>
            </a:r>
          </a:p>
          <a:p>
            <a:r>
              <a:rPr lang="en-GB" dirty="0">
                <a:solidFill>
                  <a:srgbClr val="002060"/>
                </a:solidFill>
              </a:rPr>
              <a:t>first person is irreducible</a:t>
            </a:r>
          </a:p>
          <a:p>
            <a:r>
              <a:rPr lang="en-GB" dirty="0">
                <a:solidFill>
                  <a:srgbClr val="002060"/>
                </a:solidFill>
              </a:rPr>
              <a:t>in spite of all that Searle gives priority to a physical cause of consciousness (naturalism)</a:t>
            </a:r>
          </a:p>
        </p:txBody>
      </p:sp>
    </p:spTree>
    <p:extLst>
      <p:ext uri="{BB962C8B-B14F-4D97-AF65-F5344CB8AC3E}">
        <p14:creationId xmlns:p14="http://schemas.microsoft.com/office/powerpoint/2010/main" val="278560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Ancient Philosophy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>
                <a:solidFill>
                  <a:schemeClr val="tx2"/>
                </a:solidFill>
              </a:rPr>
              <a:t>PROSOPON – mask in the theatre</a:t>
            </a:r>
          </a:p>
          <a:p>
            <a:pPr marL="0" indent="0">
              <a:buNone/>
            </a:pPr>
            <a:endParaRPr lang="en-GB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expression of identity of a character</a:t>
            </a:r>
          </a:p>
          <a:p>
            <a:pPr marL="0" indent="0">
              <a:buNone/>
            </a:pPr>
            <a:endParaRPr lang="en-GB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/>
                </a:solidFill>
              </a:rPr>
              <a:t>The word </a:t>
            </a:r>
            <a:r>
              <a:rPr lang="en-GB" i="1" dirty="0">
                <a:solidFill>
                  <a:schemeClr val="tx2"/>
                </a:solidFill>
              </a:rPr>
              <a:t>person </a:t>
            </a:r>
            <a:r>
              <a:rPr lang="en-GB" dirty="0">
                <a:solidFill>
                  <a:schemeClr val="tx2"/>
                </a:solidFill>
              </a:rPr>
              <a:t>is derived from masks that presents some characters in comedies or tragedies. </a:t>
            </a:r>
            <a:r>
              <a:rPr lang="en-GB" sz="2000" dirty="0">
                <a:solidFill>
                  <a:schemeClr val="tx2"/>
                </a:solidFill>
              </a:rPr>
              <a:t>(Boethius, </a:t>
            </a:r>
            <a:r>
              <a:rPr lang="en-GB" sz="2000" i="1" dirty="0">
                <a:solidFill>
                  <a:schemeClr val="tx2"/>
                </a:solidFill>
              </a:rPr>
              <a:t>Contra </a:t>
            </a:r>
            <a:r>
              <a:rPr lang="en-GB" sz="2000" i="1" dirty="0" err="1">
                <a:solidFill>
                  <a:schemeClr val="tx2"/>
                </a:solidFill>
              </a:rPr>
              <a:t>Eut</a:t>
            </a:r>
            <a:r>
              <a:rPr lang="en-GB" sz="2000" i="1" dirty="0">
                <a:solidFill>
                  <a:schemeClr val="tx2"/>
                </a:solidFill>
              </a:rPr>
              <a:t>. et Nest.</a:t>
            </a:r>
            <a:r>
              <a:rPr lang="en-GB" sz="2000" dirty="0">
                <a:solidFill>
                  <a:schemeClr val="tx2"/>
                </a:solidFill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101113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Mysterianism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scepticism concerning possibility of understanding of mind-body relation</a:t>
            </a:r>
          </a:p>
          <a:p>
            <a:r>
              <a:rPr lang="en-GB" dirty="0">
                <a:solidFill>
                  <a:srgbClr val="002060"/>
                </a:solidFill>
              </a:rPr>
              <a:t>it remains mysterious, unknown</a:t>
            </a:r>
          </a:p>
          <a:p>
            <a:r>
              <a:rPr lang="en-GB" dirty="0">
                <a:solidFill>
                  <a:srgbClr val="002060"/>
                </a:solidFill>
              </a:rPr>
              <a:t>it is not a mystery in a sense of esoteric practices</a:t>
            </a:r>
          </a:p>
          <a:p>
            <a:r>
              <a:rPr lang="en-GB" dirty="0">
                <a:solidFill>
                  <a:srgbClr val="002060"/>
                </a:solidFill>
              </a:rPr>
              <a:t>it is believed that some things cannot be known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0619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err="1">
                <a:solidFill>
                  <a:srgbClr val="0070C0"/>
                </a:solidFill>
              </a:rPr>
              <a:t>Panpsychism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pan – everything (in Greek)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psyche – soul (in Greek)</a:t>
            </a:r>
          </a:p>
          <a:p>
            <a:r>
              <a:rPr lang="en-GB" dirty="0" err="1">
                <a:solidFill>
                  <a:srgbClr val="002060"/>
                </a:solidFill>
              </a:rPr>
              <a:t>panpsychism</a:t>
            </a:r>
            <a:r>
              <a:rPr lang="en-GB" dirty="0">
                <a:solidFill>
                  <a:srgbClr val="002060"/>
                </a:solidFill>
              </a:rPr>
              <a:t> – soul (mind) is everywhere – everything is animated (has mind)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Galen </a:t>
            </a:r>
            <a:r>
              <a:rPr lang="en-GB" dirty="0" err="1">
                <a:solidFill>
                  <a:srgbClr val="002060"/>
                </a:solidFill>
              </a:rPr>
              <a:t>Strawson</a:t>
            </a:r>
            <a:r>
              <a:rPr lang="en-GB" dirty="0">
                <a:solidFill>
                  <a:srgbClr val="002060"/>
                </a:solidFill>
              </a:rPr>
              <a:t>: the best theory we have</a:t>
            </a:r>
          </a:p>
          <a:p>
            <a:r>
              <a:rPr lang="en-GB" dirty="0">
                <a:solidFill>
                  <a:srgbClr val="002060"/>
                </a:solidFill>
              </a:rPr>
              <a:t>belief that inanimate things are without consciousness is baseless</a:t>
            </a:r>
          </a:p>
          <a:p>
            <a:r>
              <a:rPr lang="en-GB" dirty="0" err="1">
                <a:solidFill>
                  <a:srgbClr val="002060"/>
                </a:solidFill>
              </a:rPr>
              <a:t>panpsychism</a:t>
            </a:r>
            <a:r>
              <a:rPr lang="en-GB" dirty="0">
                <a:solidFill>
                  <a:srgbClr val="002060"/>
                </a:solidFill>
              </a:rPr>
              <a:t> – physicalism sui generis (re-definition of the nature of natural things)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238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GB" dirty="0">
                <a:solidFill>
                  <a:schemeClr val="tx2"/>
                </a:solidFill>
              </a:rPr>
              <a:t>Dualism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tx2"/>
                </a:solidFill>
              </a:rPr>
              <a:t>hylomorphic</a:t>
            </a:r>
            <a:r>
              <a:rPr lang="en-GB" dirty="0">
                <a:solidFill>
                  <a:schemeClr val="tx2"/>
                </a:solidFill>
              </a:rPr>
              <a:t> and substantial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8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000"/>
    </mc:Choice>
    <mc:Fallback xmlns="">
      <p:transition spd="slow" advTm="89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Hylomorphism</a:t>
            </a:r>
            <a:endParaRPr lang="en-GB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Aristotle’s term</a:t>
            </a:r>
          </a:p>
          <a:p>
            <a:pPr marL="0" indent="0">
              <a:buNone/>
            </a:pPr>
            <a:r>
              <a:rPr lang="en-GB" dirty="0"/>
              <a:t>theory of metaphysical structure of material beings</a:t>
            </a:r>
          </a:p>
          <a:p>
            <a:pPr marL="0" indent="0">
              <a:buNone/>
            </a:pPr>
            <a:r>
              <a:rPr lang="en-GB" b="1" dirty="0"/>
              <a:t>2 principles </a:t>
            </a:r>
            <a:r>
              <a:rPr lang="en-GB" dirty="0"/>
              <a:t>(not substances or things)</a:t>
            </a:r>
          </a:p>
          <a:p>
            <a:pPr marL="0" indent="0">
              <a:buNone/>
            </a:pPr>
            <a:r>
              <a:rPr lang="en-GB" dirty="0"/>
              <a:t>matter (in Greek </a:t>
            </a:r>
            <a:r>
              <a:rPr lang="en-GB" i="1" dirty="0" err="1"/>
              <a:t>hule</a:t>
            </a:r>
            <a:r>
              <a:rPr lang="en-GB" dirty="0"/>
              <a:t>) – principle of materiality</a:t>
            </a:r>
          </a:p>
          <a:p>
            <a:pPr marL="0" indent="0">
              <a:buNone/>
            </a:pPr>
            <a:r>
              <a:rPr lang="en-GB" dirty="0"/>
              <a:t>forma (in Greek </a:t>
            </a:r>
            <a:r>
              <a:rPr lang="en-GB" i="1" dirty="0" err="1"/>
              <a:t>morphe</a:t>
            </a:r>
            <a:r>
              <a:rPr lang="en-GB" dirty="0"/>
              <a:t>) – principle of specific nature</a:t>
            </a:r>
          </a:p>
        </p:txBody>
      </p:sp>
    </p:spTree>
    <p:extLst>
      <p:ext uri="{BB962C8B-B14F-4D97-AF65-F5344CB8AC3E}">
        <p14:creationId xmlns:p14="http://schemas.microsoft.com/office/powerpoint/2010/main" val="425883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00"/>
    </mc:Choice>
    <mc:Fallback xmlns="">
      <p:transition spd="slow" advTm="59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Aristotle on soul</a:t>
            </a:r>
            <a:endParaRPr lang="en-GB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soul is a form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soul is in all living beings (including brute animals and plants)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soul does not exist without body (rational soul is an exception – in Aristotle it is opened to many explanations)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unity of form → unity of soul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1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00"/>
    </mc:Choice>
    <mc:Fallback xmlns="">
      <p:transition spd="slow" advTm="105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Aristotle on soul</a:t>
            </a:r>
            <a:endParaRPr lang="cs-CZ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higher type of soul covers also perfections of lesser types</a:t>
            </a:r>
          </a:p>
          <a:p>
            <a:pPr marL="0" indent="0">
              <a:buNone/>
            </a:pPr>
            <a:r>
              <a:rPr lang="en-GB" b="1" dirty="0"/>
              <a:t>rational soul</a:t>
            </a:r>
            <a:r>
              <a:rPr lang="en-GB" dirty="0"/>
              <a:t> (from nutrition to reason)</a:t>
            </a:r>
          </a:p>
          <a:p>
            <a:pPr marL="0" indent="0">
              <a:buNone/>
            </a:pPr>
            <a:r>
              <a:rPr lang="en-GB" b="1" dirty="0"/>
              <a:t>sensitive soul</a:t>
            </a:r>
            <a:r>
              <a:rPr lang="en-GB" dirty="0"/>
              <a:t> (nutrition, reproduction, sensitive knowledge and emotions)</a:t>
            </a:r>
          </a:p>
          <a:p>
            <a:pPr marL="0" indent="0">
              <a:buNone/>
            </a:pPr>
            <a:r>
              <a:rPr lang="en-GB" b="1" dirty="0"/>
              <a:t>vegetative soul </a:t>
            </a:r>
            <a:r>
              <a:rPr lang="en-GB" dirty="0"/>
              <a:t>(only nutrition and reproduction)</a:t>
            </a: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42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000"/>
    </mc:Choice>
    <mc:Fallback xmlns="">
      <p:transition spd="slow" advTm="119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Thomas Aquinas</a:t>
            </a:r>
            <a:endParaRPr lang="cs-CZ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accepted Aristotle’s concept of soul</a:t>
            </a:r>
          </a:p>
          <a:p>
            <a:pPr marL="0" indent="0">
              <a:buNone/>
            </a:pPr>
            <a:r>
              <a:rPr lang="en-GB" dirty="0"/>
              <a:t>He developed Aristotle’s theory to:</a:t>
            </a:r>
          </a:p>
          <a:p>
            <a:r>
              <a:rPr lang="en-GB" dirty="0"/>
              <a:t>possible existence of a separated soul</a:t>
            </a:r>
          </a:p>
          <a:p>
            <a:r>
              <a:rPr lang="en-GB" dirty="0"/>
              <a:t>immortality of a soul</a:t>
            </a:r>
          </a:p>
        </p:txBody>
      </p:sp>
    </p:spTree>
    <p:extLst>
      <p:ext uri="{BB962C8B-B14F-4D97-AF65-F5344CB8AC3E}">
        <p14:creationId xmlns:p14="http://schemas.microsoft.com/office/powerpoint/2010/main" val="381294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00"/>
    </mc:Choice>
    <mc:Fallback xmlns="">
      <p:transition spd="slow" advTm="84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Thomas Aquinas</a:t>
            </a:r>
            <a:endParaRPr lang="en-GB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separated soul</a:t>
            </a:r>
            <a:r>
              <a:rPr lang="en-GB" dirty="0"/>
              <a:t>: soul existing independently without a body after bodily death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Argumentation: </a:t>
            </a:r>
          </a:p>
          <a:p>
            <a:pPr marL="0" indent="0">
              <a:buNone/>
            </a:pPr>
            <a:r>
              <a:rPr lang="en-GB" dirty="0"/>
              <a:t>Human soul is rational.</a:t>
            </a:r>
          </a:p>
          <a:p>
            <a:pPr marL="0" indent="0">
              <a:buNone/>
            </a:pPr>
            <a:r>
              <a:rPr lang="en-GB" dirty="0"/>
              <a:t>Rational soul has activities that are partly independent of matter.</a:t>
            </a:r>
          </a:p>
          <a:p>
            <a:pPr marL="0" indent="0">
              <a:buNone/>
            </a:pPr>
            <a:r>
              <a:rPr lang="en-GB" dirty="0"/>
              <a:t>Rational soul is able to act some actions even without body.</a:t>
            </a:r>
          </a:p>
        </p:txBody>
      </p:sp>
    </p:spTree>
    <p:extLst>
      <p:ext uri="{BB962C8B-B14F-4D97-AF65-F5344CB8AC3E}">
        <p14:creationId xmlns:p14="http://schemas.microsoft.com/office/powerpoint/2010/main" val="254667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000"/>
    </mc:Choice>
    <mc:Fallback xmlns="">
      <p:transition spd="slow" advTm="279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Contemporary Philosophy</a:t>
            </a:r>
            <a:endParaRPr lang="en-GB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Hylomorphism</a:t>
            </a:r>
            <a:r>
              <a:rPr lang="en-GB" dirty="0"/>
              <a:t> is defended by:</a:t>
            </a:r>
          </a:p>
          <a:p>
            <a:r>
              <a:rPr lang="en-GB" dirty="0"/>
              <a:t>authors who follow Aristotle</a:t>
            </a:r>
          </a:p>
          <a:p>
            <a:r>
              <a:rPr lang="en-GB" dirty="0"/>
              <a:t>authors who follow Scholasticism</a:t>
            </a:r>
          </a:p>
          <a:p>
            <a:r>
              <a:rPr lang="en-GB" dirty="0"/>
              <a:t>some philosophers of nature)</a:t>
            </a:r>
          </a:p>
        </p:txBody>
      </p:sp>
    </p:spTree>
    <p:extLst>
      <p:ext uri="{BB962C8B-B14F-4D97-AF65-F5344CB8AC3E}">
        <p14:creationId xmlns:p14="http://schemas.microsoft.com/office/powerpoint/2010/main" val="230436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000"/>
    </mc:Choice>
    <mc:Fallback xmlns="">
      <p:transition spd="slow" advTm="89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Plato on soul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soul (</a:t>
            </a:r>
            <a:r>
              <a:rPr lang="en-GB" i="1" dirty="0" err="1"/>
              <a:t>psuche</a:t>
            </a:r>
            <a:r>
              <a:rPr lang="en-GB" dirty="0"/>
              <a:t>) is inner self-determination, the right “self”. It could be described as a being in between: animal and god, movable and immovable, mortal and immortal</a:t>
            </a:r>
          </a:p>
          <a:p>
            <a:pPr marL="0" indent="0">
              <a:buNone/>
            </a:pPr>
            <a:r>
              <a:rPr lang="en-GB" i="1" dirty="0"/>
              <a:t>Resp.</a:t>
            </a:r>
            <a:r>
              <a:rPr lang="en-GB" dirty="0"/>
              <a:t> IV (435e-441c) analyses three parts of a soul:</a:t>
            </a:r>
          </a:p>
          <a:p>
            <a:pPr lvl="0"/>
            <a:r>
              <a:rPr lang="en-GB" dirty="0"/>
              <a:t>reason</a:t>
            </a:r>
          </a:p>
          <a:p>
            <a:pPr lvl="0"/>
            <a:r>
              <a:rPr lang="en-GB" dirty="0"/>
              <a:t>spirit (inclination to social benefits)</a:t>
            </a:r>
          </a:p>
          <a:p>
            <a:pPr lvl="0"/>
            <a:r>
              <a:rPr lang="en-GB" dirty="0"/>
              <a:t>desire (inclination to nutrition and reproduction)</a:t>
            </a:r>
          </a:p>
        </p:txBody>
      </p:sp>
    </p:spTree>
    <p:extLst>
      <p:ext uri="{BB962C8B-B14F-4D97-AF65-F5344CB8AC3E}">
        <p14:creationId xmlns:p14="http://schemas.microsoft.com/office/powerpoint/2010/main" val="22770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00"/>
    </mc:Choice>
    <mc:Fallback xmlns="">
      <p:transition spd="slow" advTm="114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Greek </a:t>
            </a:r>
            <a:r>
              <a:rPr lang="en-GB" dirty="0" err="1">
                <a:solidFill>
                  <a:srgbClr val="C00000"/>
                </a:solidFill>
              </a:rPr>
              <a:t>Philoosphy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>
                <a:solidFill>
                  <a:schemeClr val="tx2"/>
                </a:solidFill>
              </a:rPr>
              <a:t>no </a:t>
            </a:r>
            <a:r>
              <a:rPr lang="en-GB" dirty="0" err="1">
                <a:solidFill>
                  <a:schemeClr val="tx2"/>
                </a:solidFill>
              </a:rPr>
              <a:t>personalism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endParaRPr lang="en-GB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b="1" dirty="0">
                <a:solidFill>
                  <a:schemeClr val="tx2"/>
                </a:solidFill>
              </a:rPr>
              <a:t>Plato</a:t>
            </a:r>
            <a:r>
              <a:rPr lang="en-GB" dirty="0">
                <a:solidFill>
                  <a:schemeClr val="tx2"/>
                </a:solidFill>
              </a:rPr>
              <a:t>: community is more important than the individual</a:t>
            </a:r>
          </a:p>
          <a:p>
            <a:pPr>
              <a:buNone/>
            </a:pPr>
            <a:r>
              <a:rPr lang="en-GB" b="1" dirty="0">
                <a:solidFill>
                  <a:schemeClr val="tx2"/>
                </a:solidFill>
              </a:rPr>
              <a:t>Aristotle</a:t>
            </a:r>
            <a:r>
              <a:rPr lang="en-GB" dirty="0">
                <a:solidFill>
                  <a:schemeClr val="tx2"/>
                </a:solidFill>
              </a:rPr>
              <a:t>: the whole is more important than its part</a:t>
            </a:r>
          </a:p>
          <a:p>
            <a:pPr>
              <a:buNone/>
            </a:pPr>
            <a:endParaRPr lang="en-GB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dirty="0">
                <a:solidFill>
                  <a:schemeClr val="tx2"/>
                </a:solidFill>
              </a:rPr>
              <a:t>→ the meaning of individual person is rather underestimated</a:t>
            </a:r>
          </a:p>
          <a:p>
            <a:pPr>
              <a:buNone/>
            </a:pP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052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Plato on soul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soul is immortal</a:t>
            </a:r>
          </a:p>
          <a:p>
            <a:pPr marL="0" indent="0">
              <a:buNone/>
            </a:pPr>
            <a:r>
              <a:rPr lang="en-GB" dirty="0" err="1"/>
              <a:t>Meno</a:t>
            </a:r>
            <a:r>
              <a:rPr lang="en-GB" dirty="0"/>
              <a:t> (81a-86b)</a:t>
            </a:r>
          </a:p>
          <a:p>
            <a:pPr marL="0" indent="0">
              <a:buNone/>
            </a:pPr>
            <a:r>
              <a:rPr lang="en-GB" dirty="0"/>
              <a:t>Resp. (608c-611a)</a:t>
            </a:r>
          </a:p>
          <a:p>
            <a:pPr marL="0" indent="0">
              <a:buNone/>
            </a:pPr>
            <a:r>
              <a:rPr lang="en-GB" dirty="0" err="1"/>
              <a:t>Phaedr</a:t>
            </a:r>
            <a:r>
              <a:rPr lang="en-GB" dirty="0"/>
              <a:t>. (245c-246a) </a:t>
            </a:r>
          </a:p>
          <a:p>
            <a:pPr marL="0" indent="0">
              <a:buNone/>
            </a:pPr>
            <a:r>
              <a:rPr lang="en-GB" dirty="0" err="1"/>
              <a:t>Phaed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eternal happiness or reincarnation after death</a:t>
            </a:r>
          </a:p>
        </p:txBody>
      </p:sp>
    </p:spTree>
    <p:extLst>
      <p:ext uri="{BB962C8B-B14F-4D97-AF65-F5344CB8AC3E}">
        <p14:creationId xmlns:p14="http://schemas.microsoft.com/office/powerpoint/2010/main" val="415113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000"/>
    </mc:Choice>
    <mc:Fallback xmlns="">
      <p:transition spd="slow" advTm="66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Descartes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mechanicism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substantial dualism</a:t>
            </a:r>
          </a:p>
          <a:p>
            <a:pPr marL="0" indent="0">
              <a:buNone/>
            </a:pPr>
            <a:r>
              <a:rPr lang="en-GB" dirty="0"/>
              <a:t>division of </a:t>
            </a:r>
            <a:r>
              <a:rPr lang="en-GB" i="1" dirty="0">
                <a:solidFill>
                  <a:srgbClr val="FF0000"/>
                </a:solidFill>
              </a:rPr>
              <a:t>res cogitans (RC)</a:t>
            </a:r>
            <a:r>
              <a:rPr lang="en-GB" dirty="0"/>
              <a:t> and </a:t>
            </a:r>
            <a:r>
              <a:rPr lang="en-GB" i="1" dirty="0">
                <a:solidFill>
                  <a:srgbClr val="00B050"/>
                </a:solidFill>
              </a:rPr>
              <a:t>res extensa (RE)</a:t>
            </a:r>
          </a:p>
          <a:p>
            <a:pPr marL="0" indent="0">
              <a:buNone/>
            </a:pPr>
            <a:r>
              <a:rPr lang="en-GB" dirty="0"/>
              <a:t>He is presented as a main opponent of contemporary mainstream. </a:t>
            </a:r>
            <a:endParaRPr lang="en-GB" b="1" dirty="0"/>
          </a:p>
          <a:p>
            <a:pPr marL="0" indent="0">
              <a:buNone/>
            </a:pPr>
            <a:r>
              <a:rPr lang="en-GB" b="1" dirty="0"/>
              <a:t>I assert he is predecessor or father of contemporary mainstream (despite his dualism).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7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4000"/>
    </mc:Choice>
    <mc:Fallback xmlns="">
      <p:transition spd="slow" advTm="154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>
                <a:solidFill>
                  <a:srgbClr val="0070C0"/>
                </a:solidFill>
              </a:rPr>
              <a:t>Descartes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813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thinking and volition</a:t>
            </a:r>
            <a:r>
              <a:rPr lang="cs-CZ" dirty="0"/>
              <a:t> – </a:t>
            </a:r>
            <a:r>
              <a:rPr lang="cs-CZ" dirty="0">
                <a:solidFill>
                  <a:srgbClr val="FF0000"/>
                </a:solidFill>
              </a:rPr>
              <a:t>RC</a:t>
            </a:r>
          </a:p>
          <a:p>
            <a:pPr marL="0" indent="0">
              <a:buNone/>
            </a:pPr>
            <a:r>
              <a:rPr lang="en-US" dirty="0"/>
              <a:t>extension</a:t>
            </a:r>
            <a:r>
              <a:rPr lang="cs-CZ" dirty="0"/>
              <a:t> – </a:t>
            </a:r>
            <a:r>
              <a:rPr lang="cs-CZ" dirty="0">
                <a:solidFill>
                  <a:srgbClr val="00B050"/>
                </a:solidFill>
              </a:rPr>
              <a:t>RE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en-US" dirty="0"/>
              <a:t>emotions and sense perception</a:t>
            </a:r>
            <a:r>
              <a:rPr lang="cs-CZ" dirty="0"/>
              <a:t> – </a:t>
            </a:r>
            <a:r>
              <a:rPr lang="cs-CZ" dirty="0">
                <a:solidFill>
                  <a:srgbClr val="7030A0"/>
                </a:solidFill>
              </a:rPr>
              <a:t>RC </a:t>
            </a:r>
            <a:r>
              <a:rPr lang="en-US" dirty="0">
                <a:solidFill>
                  <a:srgbClr val="7030A0"/>
                </a:solidFill>
              </a:rPr>
              <a:t>through</a:t>
            </a:r>
            <a:r>
              <a:rPr lang="cs-CZ" dirty="0">
                <a:solidFill>
                  <a:srgbClr val="7030A0"/>
                </a:solidFill>
              </a:rPr>
              <a:t> RE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	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b="1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147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00"/>
    </mc:Choice>
    <mc:Fallback xmlns="">
      <p:transition spd="slow" advTm="59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>
                <a:solidFill>
                  <a:srgbClr val="0070C0"/>
                </a:solidFill>
              </a:rPr>
              <a:t>Descartes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813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RESULT: </a:t>
            </a:r>
          </a:p>
          <a:p>
            <a:pPr marL="514350" indent="-514350">
              <a:buAutoNum type="arabicPeriod"/>
            </a:pPr>
            <a:r>
              <a:rPr lang="en-GB" dirty="0"/>
              <a:t>localization of all cognitive and appetitive powers into the mind</a:t>
            </a:r>
          </a:p>
          <a:p>
            <a:pPr marL="514350" indent="-514350">
              <a:buAutoNum type="arabicPeriod"/>
            </a:pPr>
            <a:r>
              <a:rPr lang="en-GB" dirty="0"/>
              <a:t>mind can realize some of them only in connection with a body</a:t>
            </a:r>
          </a:p>
        </p:txBody>
      </p:sp>
    </p:spTree>
    <p:extLst>
      <p:ext uri="{BB962C8B-B14F-4D97-AF65-F5344CB8AC3E}">
        <p14:creationId xmlns:p14="http://schemas.microsoft.com/office/powerpoint/2010/main" val="356921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000"/>
    </mc:Choice>
    <mc:Fallback xmlns="">
      <p:transition spd="slow" advTm="160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Soul and Body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488832" cy="46805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Critical Reflection</a:t>
            </a:r>
            <a:endParaRPr lang="cs-CZ" dirty="0">
              <a:solidFill>
                <a:srgbClr val="C0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4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000"/>
    </mc:Choice>
    <mc:Fallback xmlns="">
      <p:transition spd="slow" advTm="42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Modern critique of Descartes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813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critique of the substantial dualism</a:t>
            </a:r>
          </a:p>
          <a:p>
            <a:pPr marL="0" indent="0">
              <a:buNone/>
            </a:pPr>
            <a:r>
              <a:rPr lang="en-GB" dirty="0"/>
              <a:t>dogma of the “ghost in machine”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opponents: positivism, </a:t>
            </a:r>
            <a:r>
              <a:rPr lang="en-GB" dirty="0" err="1"/>
              <a:t>neopositivism</a:t>
            </a:r>
            <a:r>
              <a:rPr lang="en-GB" dirty="0"/>
              <a:t>, mainstream of the </a:t>
            </a:r>
            <a:r>
              <a:rPr lang="en-GB" i="1" dirty="0"/>
              <a:t>philosophy of mind</a:t>
            </a:r>
            <a:r>
              <a:rPr lang="en-GB" dirty="0"/>
              <a:t>, cognitive science</a:t>
            </a:r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61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000"/>
    </mc:Choice>
    <mc:Fallback xmlns="">
      <p:transition spd="slow" advTm="54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0070C0"/>
                </a:solidFill>
              </a:rPr>
              <a:t>Cartesian heritage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481399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loud rejection of the Cartesian substance dualism</a:t>
            </a:r>
            <a:endParaRPr lang="cs-CZ" dirty="0"/>
          </a:p>
          <a:p>
            <a:pPr marL="514350" indent="-514350">
              <a:buAutoNum type="arabicPeriod"/>
            </a:pPr>
            <a:r>
              <a:rPr lang="en-US" dirty="0"/>
              <a:t>silent acceptance of the Cartesian concept of mind</a:t>
            </a: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None/>
            </a:pPr>
            <a:endParaRPr lang="cs-CZ" b="1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04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000"/>
    </mc:Choice>
    <mc:Fallback xmlns="">
      <p:transition spd="slow" advTm="57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0070C0"/>
                </a:solidFill>
              </a:rPr>
              <a:t>Comparison</a:t>
            </a:r>
            <a:endParaRPr lang="cs-CZ" dirty="0">
              <a:solidFill>
                <a:srgbClr val="0070C0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09711"/>
              </p:ext>
            </p:extLst>
          </p:nvPr>
        </p:nvGraphicFramePr>
        <p:xfrm>
          <a:off x="611561" y="1556792"/>
          <a:ext cx="8064895" cy="42304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87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909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solidFill>
                            <a:srgbClr val="FFFF00"/>
                          </a:solidFill>
                          <a:effectLst/>
                        </a:rPr>
                        <a:t>classical concept</a:t>
                      </a:r>
                      <a:endParaRPr lang="en-GB" sz="2000" noProof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solidFill>
                            <a:srgbClr val="FFFF00"/>
                          </a:solidFill>
                          <a:effectLst/>
                        </a:rPr>
                        <a:t>Cartesian concept</a:t>
                      </a:r>
                      <a:endParaRPr lang="en-GB" sz="2000" noProof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solidFill>
                            <a:srgbClr val="FFFF00"/>
                          </a:solidFill>
                          <a:effectLst/>
                        </a:rPr>
                        <a:t>Philosophy of Mind</a:t>
                      </a:r>
                      <a:endParaRPr lang="en-GB" sz="2000" noProof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09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mind = reason (immaterial)</a:t>
                      </a:r>
                      <a:endParaRPr lang="en-GB" sz="20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mind = reason + senses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2000" noProof="0" dirty="0">
                        <a:effectLst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solidFill>
                            <a:srgbClr val="FF0000"/>
                          </a:solidFill>
                          <a:effectLst/>
                        </a:rPr>
                        <a:t>res </a:t>
                      </a:r>
                      <a:r>
                        <a:rPr lang="en-GB" sz="2000" noProof="0" dirty="0" err="1">
                          <a:solidFill>
                            <a:srgbClr val="FF0000"/>
                          </a:solidFill>
                          <a:effectLst/>
                        </a:rPr>
                        <a:t>cogitans</a:t>
                      </a:r>
                      <a:endParaRPr lang="en-GB" sz="2000" noProof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- reason (immaterial)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- senses (immaterial but</a:t>
                      </a:r>
                      <a:r>
                        <a:rPr lang="en-GB" sz="2000" baseline="0" noProof="0" dirty="0">
                          <a:effectLst/>
                        </a:rPr>
                        <a:t> materially conditioned</a:t>
                      </a:r>
                      <a:r>
                        <a:rPr lang="en-GB" sz="2000" noProof="0" dirty="0">
                          <a:effectLst/>
                        </a:rPr>
                        <a:t>)</a:t>
                      </a:r>
                      <a:endParaRPr lang="en-GB" sz="20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mind (without specification)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(material)</a:t>
                      </a:r>
                      <a:endParaRPr lang="en-GB" sz="20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5646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senses (material)</a:t>
                      </a:r>
                      <a:endParaRPr lang="en-GB" sz="20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134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body (material)</a:t>
                      </a:r>
                      <a:endParaRPr lang="en-GB" sz="20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body (material)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 noProof="0" dirty="0">
                          <a:solidFill>
                            <a:srgbClr val="FF0000"/>
                          </a:solidFill>
                          <a:effectLst/>
                        </a:rPr>
                        <a:t>res </a:t>
                      </a:r>
                      <a:r>
                        <a:rPr lang="en-GB" sz="2000" b="0" noProof="0" dirty="0" err="1">
                          <a:solidFill>
                            <a:srgbClr val="FF0000"/>
                          </a:solidFill>
                          <a:effectLst/>
                        </a:rPr>
                        <a:t>extensa</a:t>
                      </a:r>
                      <a:endParaRPr lang="en-GB" sz="2000" b="0" noProof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noProof="0" dirty="0">
                          <a:effectLst/>
                        </a:rPr>
                        <a:t>body (material)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10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000"/>
    </mc:Choice>
    <mc:Fallback xmlns="">
      <p:transition spd="slow" advTm="161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Cognitive and Appetitive Powers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70080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Senses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Reason</a:t>
            </a:r>
            <a:endParaRPr lang="cs-CZ" dirty="0">
              <a:solidFill>
                <a:srgbClr val="C00000"/>
              </a:solidFill>
            </a:endParaRP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2744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err="1">
                <a:solidFill>
                  <a:srgbClr val="0070C0"/>
                </a:solidFill>
              </a:rPr>
              <a:t>Seneses</a:t>
            </a:r>
            <a:r>
              <a:rPr lang="en-GB" dirty="0">
                <a:solidFill>
                  <a:srgbClr val="0070C0"/>
                </a:solidFill>
              </a:rPr>
              <a:t> and Reason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67333"/>
            <a:ext cx="8579296" cy="50300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999800"/>
              </p:ext>
            </p:extLst>
          </p:nvPr>
        </p:nvGraphicFramePr>
        <p:xfrm>
          <a:off x="539552" y="1230091"/>
          <a:ext cx="8208912" cy="5597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9498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Cognition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Affection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7549"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External senses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noProof="0" dirty="0"/>
                        <a:t> touch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baseline="0" noProof="0" dirty="0"/>
                        <a:t> sight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baseline="0" noProof="0" dirty="0"/>
                        <a:t> hearing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baseline="0" noProof="0" dirty="0"/>
                        <a:t> taste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baseline="0" noProof="0" dirty="0"/>
                        <a:t> olfaction</a:t>
                      </a:r>
                      <a:endParaRPr lang="en-GB" sz="2400" noProof="0" dirty="0"/>
                    </a:p>
                    <a:p>
                      <a:pPr marL="0" indent="0">
                        <a:buNone/>
                      </a:pPr>
                      <a:r>
                        <a:rPr lang="en-GB" sz="2400" b="1" noProof="0" dirty="0"/>
                        <a:t>Internal senses</a:t>
                      </a:r>
                      <a:endParaRPr lang="en-GB" sz="2400" b="1" baseline="0" noProof="0" dirty="0"/>
                    </a:p>
                    <a:p>
                      <a:pPr marL="0" indent="0">
                        <a:buNone/>
                      </a:pPr>
                      <a:r>
                        <a:rPr lang="en-GB" sz="2400" noProof="0" dirty="0"/>
                        <a:t>- connecting sense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400" noProof="0" dirty="0"/>
                        <a:t>- phantasy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400" noProof="0" dirty="0"/>
                        <a:t>- memory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400" noProof="0" dirty="0"/>
                        <a:t>- estimative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Appetitive sensitive powers</a:t>
                      </a:r>
                    </a:p>
                    <a:p>
                      <a:r>
                        <a:rPr lang="en-GB" sz="2400" noProof="0" dirty="0"/>
                        <a:t>- concupiscible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GB" sz="2400" noProof="0" dirty="0"/>
                        <a:t> irascible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498"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Reason</a:t>
                      </a:r>
                    </a:p>
                    <a:p>
                      <a:r>
                        <a:rPr lang="en-GB" sz="2400" b="1" noProof="0" dirty="0"/>
                        <a:t>Intellect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noProof="0" dirty="0"/>
                        <a:t>Will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720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Roman Antiquity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person as a psychological condition </a:t>
            </a:r>
          </a:p>
          <a:p>
            <a:pPr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Seneca,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Epistulae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morales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 ad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Lucilium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120, 32</a:t>
            </a:r>
          </a:p>
          <a:p>
            <a:pPr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person as a social role</a:t>
            </a:r>
          </a:p>
          <a:p>
            <a:pPr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Seneca,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Epistulae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morales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 ad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Lucilium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24, 13</a:t>
            </a:r>
          </a:p>
          <a:p>
            <a:pPr>
              <a:buNone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Cicero, 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n-GB" sz="2000" i="1" dirty="0" err="1">
                <a:solidFill>
                  <a:schemeClr val="tx2">
                    <a:lumMod val="75000"/>
                  </a:schemeClr>
                </a:solidFill>
              </a:rPr>
              <a:t>oratore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2, 102</a:t>
            </a:r>
          </a:p>
          <a:p>
            <a:pPr>
              <a:buNone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1975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 and Intellect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 </a:t>
            </a:r>
            <a:r>
              <a:rPr lang="cs-CZ" dirty="0"/>
              <a:t>(ratio, </a:t>
            </a:r>
            <a:r>
              <a:rPr lang="cs-CZ" dirty="0" err="1"/>
              <a:t>dianoia</a:t>
            </a:r>
            <a:r>
              <a:rPr lang="cs-CZ" dirty="0"/>
              <a:t>)</a:t>
            </a:r>
          </a:p>
          <a:p>
            <a:r>
              <a:rPr lang="en-US" dirty="0"/>
              <a:t>intellect</a:t>
            </a:r>
            <a:r>
              <a:rPr lang="cs-CZ" dirty="0"/>
              <a:t> (</a:t>
            </a:r>
            <a:r>
              <a:rPr lang="cs-CZ" dirty="0" err="1"/>
              <a:t>intellectus</a:t>
            </a:r>
            <a:r>
              <a:rPr lang="cs-CZ" dirty="0"/>
              <a:t>, n</a:t>
            </a:r>
            <a:r>
              <a:rPr lang="en-US" dirty="0" err="1"/>
              <a:t>ou</a:t>
            </a:r>
            <a:r>
              <a:rPr lang="cs-CZ" dirty="0"/>
              <a:t>s)</a:t>
            </a:r>
          </a:p>
          <a:p>
            <a:endParaRPr lang="cs-CZ" dirty="0"/>
          </a:p>
          <a:p>
            <a:r>
              <a:rPr lang="en-US" dirty="0"/>
              <a:t>discursive knowledge</a:t>
            </a:r>
            <a:endParaRPr lang="cs-CZ" dirty="0"/>
          </a:p>
          <a:p>
            <a:r>
              <a:rPr lang="en-US" dirty="0"/>
              <a:t>intuitive knowledge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13228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Cultivation of intellect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THEORETICAL INTELLECT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in</a:t>
            </a:r>
            <a:r>
              <a:rPr lang="en-US" dirty="0"/>
              <a:t>tuition</a:t>
            </a:r>
            <a:endParaRPr lang="cs-CZ" dirty="0"/>
          </a:p>
          <a:p>
            <a:r>
              <a:rPr lang="en-US" dirty="0"/>
              <a:t>wisdom</a:t>
            </a:r>
            <a:endParaRPr lang="cs-CZ" dirty="0"/>
          </a:p>
          <a:p>
            <a:r>
              <a:rPr lang="en-US" dirty="0"/>
              <a:t>science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en-US" dirty="0"/>
              <a:t>PRACTICAL </a:t>
            </a:r>
            <a:br>
              <a:rPr lang="en-US" dirty="0"/>
            </a:br>
            <a:r>
              <a:rPr lang="en-US" dirty="0"/>
              <a:t>INTELLECT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synderesis</a:t>
            </a:r>
            <a:endParaRPr lang="cs-CZ" dirty="0"/>
          </a:p>
          <a:p>
            <a:r>
              <a:rPr lang="en-US" dirty="0"/>
              <a:t>prudence</a:t>
            </a:r>
            <a:endParaRPr lang="cs-CZ" dirty="0"/>
          </a:p>
          <a:p>
            <a:r>
              <a:rPr lang="en-US" dirty="0"/>
              <a:t>art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0759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Senses and intellect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unity of a person – unity of knowledge</a:t>
            </a:r>
          </a:p>
          <a:p>
            <a:r>
              <a:rPr lang="en-GB" dirty="0"/>
              <a:t>There is nothing in intellect what was not in the senses before</a:t>
            </a:r>
          </a:p>
          <a:p>
            <a:r>
              <a:rPr lang="en-GB" dirty="0"/>
              <a:t>close connection of both powers</a:t>
            </a:r>
          </a:p>
          <a:p>
            <a:r>
              <a:rPr lang="en-GB" dirty="0"/>
              <a:t>intellect uses phantasms </a:t>
            </a:r>
          </a:p>
          <a:p>
            <a:r>
              <a:rPr lang="en-GB" dirty="0"/>
              <a:t>ontogenetic development – first impressions and phantasms, then reason, gradual development of abstract reasoning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291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Cognitive and Appetitive Powers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70080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Emotions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97934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0070C0"/>
                </a:solidFill>
              </a:rPr>
              <a:t>Knowledge and action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67333"/>
            <a:ext cx="8363272" cy="5030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cognitive powers→ cognition of truth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affective (appetitive) powers</a:t>
            </a:r>
          </a:p>
          <a:p>
            <a:pPr marL="0" indent="0">
              <a:buNone/>
            </a:pPr>
            <a:r>
              <a:rPr lang="en-GB" dirty="0"/>
              <a:t>→ response to knowledge</a:t>
            </a:r>
          </a:p>
          <a:p>
            <a:pPr marL="0" indent="0">
              <a:buNone/>
            </a:pPr>
            <a:r>
              <a:rPr lang="en-GB" dirty="0"/>
              <a:t>→ reaching of some good and avoiding evil</a:t>
            </a:r>
          </a:p>
          <a:p>
            <a:pPr marL="0" indent="0">
              <a:buNone/>
            </a:pPr>
            <a:r>
              <a:rPr lang="en-GB" dirty="0"/>
              <a:t>→ sensitive level – spontaneous and without liberty</a:t>
            </a:r>
          </a:p>
          <a:p>
            <a:pPr marL="0" indent="0">
              <a:buNone/>
            </a:pPr>
            <a:r>
              <a:rPr lang="en-GB" dirty="0"/>
              <a:t>→ rational level – liberty of will</a:t>
            </a:r>
          </a:p>
        </p:txBody>
      </p:sp>
    </p:spTree>
    <p:extLst>
      <p:ext uri="{BB962C8B-B14F-4D97-AF65-F5344CB8AC3E}">
        <p14:creationId xmlns:p14="http://schemas.microsoft.com/office/powerpoint/2010/main" val="88075914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err="1">
                <a:solidFill>
                  <a:srgbClr val="0070C0"/>
                </a:solidFill>
              </a:rPr>
              <a:t>Af</a:t>
            </a:r>
            <a:r>
              <a:rPr lang="en-US" dirty="0" err="1">
                <a:solidFill>
                  <a:srgbClr val="0070C0"/>
                </a:solidFill>
              </a:rPr>
              <a:t>fections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363272" cy="5030019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Char char="-"/>
            </a:pPr>
            <a:r>
              <a:rPr lang="en-GB" dirty="0"/>
              <a:t> aiming to perceived or anticipated good</a:t>
            </a:r>
          </a:p>
          <a:p>
            <a:pPr marL="0" indent="0">
              <a:buFontTx/>
              <a:buChar char="-"/>
            </a:pPr>
            <a:r>
              <a:rPr lang="en-GB" dirty="0"/>
              <a:t> overcoming of obstacles in the achievement of good </a:t>
            </a:r>
          </a:p>
          <a:p>
            <a:pPr marL="0" indent="0">
              <a:buFontTx/>
              <a:buChar char="-"/>
            </a:pPr>
            <a:r>
              <a:rPr lang="en-GB" dirty="0"/>
              <a:t> escape from perceived or anticipated evil and fight with it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Object of affectivity:</a:t>
            </a:r>
          </a:p>
          <a:p>
            <a:pPr marL="0" indent="0">
              <a:buFontTx/>
              <a:buChar char="-"/>
            </a:pPr>
            <a:r>
              <a:rPr lang="en-GB" dirty="0"/>
              <a:t> sensual good/evil</a:t>
            </a:r>
          </a:p>
          <a:p>
            <a:pPr marL="0" indent="0">
              <a:buFontTx/>
              <a:buChar char="-"/>
            </a:pPr>
            <a:r>
              <a:rPr lang="en-GB" dirty="0"/>
              <a:t> rationally perceived good/evil</a:t>
            </a:r>
          </a:p>
        </p:txBody>
      </p:sp>
    </p:spTree>
    <p:extLst>
      <p:ext uri="{BB962C8B-B14F-4D97-AF65-F5344CB8AC3E}">
        <p14:creationId xmlns:p14="http://schemas.microsoft.com/office/powerpoint/2010/main" val="375164285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eaLnBrk="1" hangingPunct="1"/>
            <a:r>
              <a:rPr lang="en-US" altLang="cs-CZ" sz="4800" dirty="0">
                <a:effectLst/>
              </a:rPr>
              <a:t>System of emotions</a:t>
            </a:r>
            <a:endParaRPr lang="cs-CZ" altLang="cs-CZ" sz="4800" dirty="0">
              <a:effectLst/>
            </a:endParaRPr>
          </a:p>
        </p:txBody>
      </p:sp>
      <p:sp>
        <p:nvSpPr>
          <p:cNvPr id="17411" name="Rectangle 5"/>
          <p:cNvSpPr>
            <a:spLocks noGrp="1" noChangeArrowheads="1"/>
          </p:cNvSpPr>
          <p:nvPr>
            <p:ph idx="1"/>
          </p:nvPr>
        </p:nvSpPr>
        <p:spPr>
          <a:xfrm>
            <a:off x="1524000" y="1905000"/>
            <a:ext cx="747712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altLang="cs-CZ" sz="260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600"/>
          </a:p>
          <a:p>
            <a:pPr eaLnBrk="1" hangingPunct="1">
              <a:buFont typeface="Wingdings" pitchFamily="2" charset="2"/>
              <a:buNone/>
            </a:pPr>
            <a:r>
              <a:rPr lang="cs-CZ" altLang="cs-CZ" sz="260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60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451268"/>
              </p:ext>
            </p:extLst>
          </p:nvPr>
        </p:nvGraphicFramePr>
        <p:xfrm>
          <a:off x="357188" y="1340771"/>
          <a:ext cx="8463285" cy="5002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4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4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549">
                <a:tc>
                  <a:txBody>
                    <a:bodyPr/>
                    <a:lstStyle/>
                    <a:p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DOBRO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ZLO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absolute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love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hatred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absent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desire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aversion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reached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joy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5426"/>
                          </a:solidFill>
                        </a:rPr>
                        <a:t>sorrow</a:t>
                      </a:r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>
                        <a:solidFill>
                          <a:srgbClr val="005426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difficult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hope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unachievable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despair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hardly to overcome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courage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invincible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fear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85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present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663300"/>
                          </a:solidFill>
                        </a:rPr>
                        <a:t>anger</a:t>
                      </a:r>
                      <a:endParaRPr lang="cs-CZ" sz="2400" dirty="0">
                        <a:solidFill>
                          <a:srgbClr val="663300"/>
                        </a:solidFill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1032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Cognitive and Appetitive Powers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70080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Free Will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0233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Liberty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agent is a principle of its action</a:t>
            </a:r>
            <a:endParaRPr lang="cs-CZ" dirty="0"/>
          </a:p>
          <a:p>
            <a:r>
              <a:rPr lang="en-US" dirty="0"/>
              <a:t>it is usually understood as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self-determination</a:t>
            </a:r>
            <a:endParaRPr lang="cs-CZ" dirty="0"/>
          </a:p>
          <a:p>
            <a:pPr lvl="1"/>
            <a:r>
              <a:rPr lang="cs-CZ" dirty="0"/>
              <a:t>existence </a:t>
            </a:r>
            <a:r>
              <a:rPr lang="en-US" dirty="0"/>
              <a:t>of alternatives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14358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Determinism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contradiction to freedom</a:t>
            </a:r>
          </a:p>
          <a:p>
            <a:r>
              <a:rPr lang="en-GB" dirty="0"/>
              <a:t>action is necessary result of preceding state of affairs</a:t>
            </a:r>
          </a:p>
          <a:p>
            <a:r>
              <a:rPr lang="en-GB" dirty="0"/>
              <a:t>typical for physicalism (naturalistic) theories</a:t>
            </a:r>
          </a:p>
        </p:txBody>
      </p:sp>
    </p:spTree>
    <p:extLst>
      <p:ext uri="{BB962C8B-B14F-4D97-AF65-F5344CB8AC3E}">
        <p14:creationId xmlns:p14="http://schemas.microsoft.com/office/powerpoint/2010/main" val="335048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Roman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	Person: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human being that can be a subject of rights and duties</a:t>
            </a:r>
          </a:p>
          <a:p>
            <a:pPr lvl="0"/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such subjectivity can be gradual</a:t>
            </a:r>
          </a:p>
          <a:p>
            <a:pPr lvl="0"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some people do not have legal subjectivity and that is why they are not persons</a:t>
            </a:r>
          </a:p>
          <a:p>
            <a:pPr lvl="0">
              <a:buFont typeface="Symbol" panose="05050102010706020507" pitchFamily="18" charset="2"/>
              <a:buChar char="-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some level of legal subjectivity is granted for all people</a:t>
            </a:r>
          </a:p>
        </p:txBody>
      </p:sp>
    </p:spTree>
    <p:extLst>
      <p:ext uri="{BB962C8B-B14F-4D97-AF65-F5344CB8AC3E}">
        <p14:creationId xmlns:p14="http://schemas.microsoft.com/office/powerpoint/2010/main" val="387635828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Liberty and Determinism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725531"/>
              </p:ext>
            </p:extLst>
          </p:nvPr>
        </p:nvGraphicFramePr>
        <p:xfrm>
          <a:off x="395536" y="1397000"/>
          <a:ext cx="83529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determinism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free choice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moral responsibility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>
                          <a:solidFill>
                            <a:schemeClr val="bg1"/>
                          </a:solidFill>
                        </a:rPr>
                        <a:t>compatibilism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err="1">
                          <a:solidFill>
                            <a:schemeClr val="bg1"/>
                          </a:solidFill>
                        </a:rPr>
                        <a:t>incompatibilism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noProof="0" dirty="0">
                          <a:solidFill>
                            <a:schemeClr val="bg1"/>
                          </a:solidFill>
                        </a:rPr>
                        <a:t>- libertarianism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>
                          <a:solidFill>
                            <a:schemeClr val="bg1"/>
                          </a:solidFill>
                        </a:rPr>
                        <a:t>- hard determinism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87317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Liberty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human being</a:t>
            </a:r>
          </a:p>
          <a:p>
            <a:pPr lvl="1"/>
            <a:r>
              <a:rPr lang="en-GB" dirty="0"/>
              <a:t>can do something</a:t>
            </a:r>
          </a:p>
          <a:p>
            <a:pPr lvl="1"/>
            <a:r>
              <a:rPr lang="en-GB" dirty="0"/>
              <a:t>because there is no obstacle</a:t>
            </a:r>
          </a:p>
          <a:p>
            <a:pPr marL="514350" indent="-457200"/>
            <a:r>
              <a:rPr lang="en-GB" dirty="0"/>
              <a:t>what is important to know:</a:t>
            </a:r>
          </a:p>
          <a:p>
            <a:pPr marL="914400" lvl="1" indent="-457200"/>
            <a:r>
              <a:rPr lang="en-GB" dirty="0"/>
              <a:t>liberty has both sides (negative and positive)</a:t>
            </a:r>
          </a:p>
          <a:p>
            <a:pPr marL="914400" lvl="1" indent="-457200"/>
            <a:r>
              <a:rPr lang="en-GB" dirty="0"/>
              <a:t>difference between internal and external freedom</a:t>
            </a:r>
          </a:p>
          <a:p>
            <a:pPr marL="914400" lvl="1" indent="-457200"/>
            <a:r>
              <a:rPr lang="en-GB" dirty="0"/>
              <a:t>who is autonomous and self-determining subject? Individual, super-human, class…?</a:t>
            </a:r>
          </a:p>
        </p:txBody>
      </p:sp>
    </p:spTree>
    <p:extLst>
      <p:ext uri="{BB962C8B-B14F-4D97-AF65-F5344CB8AC3E}">
        <p14:creationId xmlns:p14="http://schemas.microsoft.com/office/powerpoint/2010/main" val="87915770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Human being as animal</a:t>
            </a: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581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animal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Antiquity</a:t>
            </a:r>
            <a:r>
              <a:rPr lang="cs-CZ" dirty="0"/>
              <a:t>: z</a:t>
            </a:r>
            <a:r>
              <a:rPr lang="en-US" dirty="0"/>
              <a:t>o</a:t>
            </a:r>
            <a:r>
              <a:rPr lang="cs-CZ" dirty="0"/>
              <a:t>on </a:t>
            </a:r>
            <a:r>
              <a:rPr lang="cs-CZ" dirty="0" err="1"/>
              <a:t>logon</a:t>
            </a:r>
            <a:r>
              <a:rPr lang="cs-CZ" dirty="0"/>
              <a:t> ech</a:t>
            </a:r>
            <a:r>
              <a:rPr lang="en-US" dirty="0"/>
              <a:t>o</a:t>
            </a:r>
            <a:r>
              <a:rPr lang="cs-CZ" dirty="0"/>
              <a:t>n</a:t>
            </a:r>
          </a:p>
          <a:p>
            <a:r>
              <a:rPr lang="en-US" dirty="0"/>
              <a:t>What does </a:t>
            </a:r>
            <a:r>
              <a:rPr lang="cs-CZ" i="1" dirty="0"/>
              <a:t>logos</a:t>
            </a:r>
            <a:r>
              <a:rPr lang="en-US" i="1" dirty="0"/>
              <a:t> </a:t>
            </a:r>
            <a:r>
              <a:rPr lang="en-US" dirty="0"/>
              <a:t>mean</a:t>
            </a:r>
            <a:r>
              <a:rPr lang="cs-CZ" dirty="0"/>
              <a:t>?</a:t>
            </a:r>
          </a:p>
          <a:p>
            <a:r>
              <a:rPr lang="cs-CZ" dirty="0"/>
              <a:t>Biolog</a:t>
            </a:r>
            <a:r>
              <a:rPr lang="en-US" dirty="0"/>
              <a:t>y</a:t>
            </a:r>
            <a:r>
              <a:rPr lang="cs-CZ" dirty="0"/>
              <a:t>: </a:t>
            </a:r>
            <a:r>
              <a:rPr lang="en-US" dirty="0"/>
              <a:t>homo sapiens </a:t>
            </a:r>
            <a:r>
              <a:rPr lang="en-US" dirty="0" err="1"/>
              <a:t>sapiens</a:t>
            </a:r>
            <a:r>
              <a:rPr lang="en-US" dirty="0"/>
              <a:t> - twice wise </a:t>
            </a:r>
            <a:r>
              <a:rPr lang="cs-CZ" dirty="0"/>
              <a:t>(</a:t>
            </a:r>
            <a:r>
              <a:rPr lang="en-US" dirty="0"/>
              <a:t>is it too much?)</a:t>
            </a:r>
            <a:endParaRPr lang="cs-CZ" dirty="0">
              <a:sym typeface="Wingdings" panose="05000000000000000000" pitchFamily="2" charset="2"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872597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animal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Society versus individuality</a:t>
            </a:r>
          </a:p>
          <a:p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liberalism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err="1"/>
              <a:t>personalism</a:t>
            </a: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collectivism 	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820820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Skillful animal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Homo </a:t>
            </a:r>
            <a:r>
              <a:rPr lang="en-GB" dirty="0" err="1"/>
              <a:t>habilis</a:t>
            </a:r>
            <a:r>
              <a:rPr lang="en-GB" dirty="0"/>
              <a:t> – skilful human</a:t>
            </a:r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Work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Man as a </a:t>
            </a:r>
            <a:r>
              <a:rPr lang="en-GB" dirty="0" err="1">
                <a:sym typeface="Wingdings" panose="05000000000000000000" pitchFamily="2" charset="2"/>
              </a:rPr>
              <a:t>Mengelwesen</a:t>
            </a:r>
            <a:r>
              <a:rPr lang="en-GB" dirty="0">
                <a:sym typeface="Wingdings" panose="05000000000000000000" pitchFamily="2" charset="2"/>
              </a:rPr>
              <a:t> (</a:t>
            </a:r>
            <a:r>
              <a:rPr lang="en-GB" dirty="0" err="1">
                <a:sym typeface="Wingdings" panose="05000000000000000000" pitchFamily="2" charset="2"/>
              </a:rPr>
              <a:t>Gehlen</a:t>
            </a:r>
            <a:r>
              <a:rPr lang="en-GB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Antiquity: hard work is demeaning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Labour and Work (and similar differences in other languages)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Christianity – work is fully human, but excessive strain is a punishment for sin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Modern stress on productivity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85186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Skillful animal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ym typeface="Wingdings" panose="05000000000000000000" pitchFamily="2" charset="2"/>
              </a:rPr>
              <a:t>Work</a:t>
            </a:r>
          </a:p>
          <a:p>
            <a:pPr lvl="1"/>
            <a:r>
              <a:rPr lang="en-GB" dirty="0"/>
              <a:t>objective and subjective dimension</a:t>
            </a:r>
          </a:p>
          <a:p>
            <a:pPr lvl="1"/>
            <a:r>
              <a:rPr lang="en-GB" dirty="0"/>
              <a:t>reductive (work as mere goods) and excessive (work as an idol) understanding of work</a:t>
            </a:r>
          </a:p>
          <a:p>
            <a:pPr lvl="1"/>
            <a:r>
              <a:rPr lang="en-GB" dirty="0"/>
              <a:t>work as an activity </a:t>
            </a:r>
          </a:p>
        </p:txBody>
      </p:sp>
    </p:spTree>
    <p:extLst>
      <p:ext uri="{BB962C8B-B14F-4D97-AF65-F5344CB8AC3E}">
        <p14:creationId xmlns:p14="http://schemas.microsoft.com/office/powerpoint/2010/main" val="127669892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Skillful animal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Free time – </a:t>
            </a:r>
            <a:r>
              <a:rPr lang="en-GB" dirty="0" err="1"/>
              <a:t>schole</a:t>
            </a:r>
            <a:endParaRPr lang="en-GB" dirty="0"/>
          </a:p>
          <a:p>
            <a:r>
              <a:rPr lang="en-GB" dirty="0"/>
              <a:t>It is not work, but is it activity?</a:t>
            </a:r>
          </a:p>
          <a:p>
            <a:r>
              <a:rPr lang="en-GB" dirty="0"/>
              <a:t>Vita </a:t>
            </a:r>
            <a:r>
              <a:rPr lang="en-GB" dirty="0" err="1"/>
              <a:t>activa</a:t>
            </a:r>
            <a:r>
              <a:rPr lang="en-GB" dirty="0"/>
              <a:t> and vita </a:t>
            </a:r>
            <a:r>
              <a:rPr lang="en-GB" dirty="0" err="1"/>
              <a:t>contemplativa</a:t>
            </a:r>
            <a:endParaRPr lang="en-GB" dirty="0"/>
          </a:p>
          <a:p>
            <a:r>
              <a:rPr lang="en-GB" dirty="0"/>
              <a:t>celebration</a:t>
            </a:r>
          </a:p>
          <a:p>
            <a:r>
              <a:rPr lang="en-GB" dirty="0"/>
              <a:t>play</a:t>
            </a:r>
          </a:p>
        </p:txBody>
      </p:sp>
    </p:spTree>
    <p:extLst>
      <p:ext uri="{BB962C8B-B14F-4D97-AF65-F5344CB8AC3E}">
        <p14:creationId xmlns:p14="http://schemas.microsoft.com/office/powerpoint/2010/main" val="223154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Ancient thinking (summary)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	The concept of person is not developed but there are some basis for further development in various ways:</a:t>
            </a:r>
          </a:p>
          <a:p>
            <a:pP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ethical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– focuses on rights and duties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ontological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– focuses on permanent identity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psychological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– focuses on the state of mind</a:t>
            </a:r>
          </a:p>
          <a:p>
            <a:pPr>
              <a:buFontTx/>
              <a:buChar char="-"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sociological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– focuses on the social role and status</a:t>
            </a:r>
            <a:endParaRPr lang="en-GB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449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</TotalTime>
  <Words>2844</Words>
  <Application>Microsoft Macintosh PowerPoint</Application>
  <PresentationFormat>Předvádění na obrazovce (4:3)</PresentationFormat>
  <Paragraphs>588</Paragraphs>
  <Slides>87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87</vt:i4>
      </vt:variant>
    </vt:vector>
  </HeadingPairs>
  <TitlesOfParts>
    <vt:vector size="93" baseType="lpstr">
      <vt:lpstr>Arial</vt:lpstr>
      <vt:lpstr>Calibri</vt:lpstr>
      <vt:lpstr>Symbol</vt:lpstr>
      <vt:lpstr>Times New Roman</vt:lpstr>
      <vt:lpstr>Wingdings</vt:lpstr>
      <vt:lpstr>Motiv systému Office</vt:lpstr>
      <vt:lpstr>Philosophical Anthropology</vt:lpstr>
      <vt:lpstr>Structure</vt:lpstr>
      <vt:lpstr>Importance of “Person”</vt:lpstr>
      <vt:lpstr>History</vt:lpstr>
      <vt:lpstr>Ancient Philosophy</vt:lpstr>
      <vt:lpstr>Greek Philoosphy</vt:lpstr>
      <vt:lpstr>Roman Antiquity</vt:lpstr>
      <vt:lpstr>Roman Law</vt:lpstr>
      <vt:lpstr>Ancient thinking (summary)</vt:lpstr>
      <vt:lpstr>Early Christian Thinking</vt:lpstr>
      <vt:lpstr>Middle Ages</vt:lpstr>
      <vt:lpstr>Early Modern Philosophy</vt:lpstr>
      <vt:lpstr>Modern and Contemporary thinking</vt:lpstr>
      <vt:lpstr>Typology of concepts</vt:lpstr>
      <vt:lpstr>Ethical concept of person</vt:lpstr>
      <vt:lpstr>Ethical concept of person</vt:lpstr>
      <vt:lpstr>Ethical concept</vt:lpstr>
      <vt:lpstr>Person</vt:lpstr>
      <vt:lpstr>Ontological concept</vt:lpstr>
      <vt:lpstr>Ontological concept</vt:lpstr>
      <vt:lpstr>Ontological concept</vt:lpstr>
      <vt:lpstr>Ontological concept</vt:lpstr>
      <vt:lpstr>Ontological concept</vt:lpstr>
      <vt:lpstr>Ontological concept</vt:lpstr>
      <vt:lpstr>Ontological concept</vt:lpstr>
      <vt:lpstr>Person</vt:lpstr>
      <vt:lpstr>Psychological concept</vt:lpstr>
      <vt:lpstr>Psychological concept </vt:lpstr>
      <vt:lpstr>Psychological concept</vt:lpstr>
      <vt:lpstr>Psychological concept</vt:lpstr>
      <vt:lpstr>Psychological concept</vt:lpstr>
      <vt:lpstr>Person</vt:lpstr>
      <vt:lpstr>Sociological concept</vt:lpstr>
      <vt:lpstr>Sociological concept</vt:lpstr>
      <vt:lpstr>Sociological concept</vt:lpstr>
      <vt:lpstr>Sociological concept</vt:lpstr>
      <vt:lpstr>Sociological concept</vt:lpstr>
      <vt:lpstr>Person</vt:lpstr>
      <vt:lpstr>Human and Person</vt:lpstr>
      <vt:lpstr>Human and Person</vt:lpstr>
      <vt:lpstr>Comparison</vt:lpstr>
      <vt:lpstr>Soul and Body</vt:lpstr>
      <vt:lpstr>Classical concept of a soul</vt:lpstr>
      <vt:lpstr>Classical concept of a soul</vt:lpstr>
      <vt:lpstr>Classical concept of a soul</vt:lpstr>
      <vt:lpstr>Naturalism</vt:lpstr>
      <vt:lpstr>Non-reductive naturalism</vt:lpstr>
      <vt:lpstr>Batman</vt:lpstr>
      <vt:lpstr>Searle</vt:lpstr>
      <vt:lpstr>Mysterianism</vt:lpstr>
      <vt:lpstr>Panpsychism</vt:lpstr>
      <vt:lpstr>Dualism</vt:lpstr>
      <vt:lpstr>Hylomorphism</vt:lpstr>
      <vt:lpstr>Aristotle on soul</vt:lpstr>
      <vt:lpstr>Aristotle on soul</vt:lpstr>
      <vt:lpstr>Thomas Aquinas</vt:lpstr>
      <vt:lpstr>Thomas Aquinas</vt:lpstr>
      <vt:lpstr>Contemporary Philosophy</vt:lpstr>
      <vt:lpstr>Plato on soul</vt:lpstr>
      <vt:lpstr>Plato on soul</vt:lpstr>
      <vt:lpstr>Descartes</vt:lpstr>
      <vt:lpstr>Descartes</vt:lpstr>
      <vt:lpstr>Descartes</vt:lpstr>
      <vt:lpstr>Soul and Body</vt:lpstr>
      <vt:lpstr>Modern critique of Descartes</vt:lpstr>
      <vt:lpstr>Cartesian heritage</vt:lpstr>
      <vt:lpstr>Comparison</vt:lpstr>
      <vt:lpstr>Cognitive and Appetitive Powers</vt:lpstr>
      <vt:lpstr>Seneses and Reason</vt:lpstr>
      <vt:lpstr>Reason and Intellect</vt:lpstr>
      <vt:lpstr>Cultivation of intellect</vt:lpstr>
      <vt:lpstr>Senses and intellect</vt:lpstr>
      <vt:lpstr>Cognitive and Appetitive Powers</vt:lpstr>
      <vt:lpstr>Knowledge and action</vt:lpstr>
      <vt:lpstr>Affections</vt:lpstr>
      <vt:lpstr>System of emotions</vt:lpstr>
      <vt:lpstr>Cognitive and Appetitive Powers</vt:lpstr>
      <vt:lpstr>Liberty</vt:lpstr>
      <vt:lpstr>Determinism</vt:lpstr>
      <vt:lpstr>Liberty and Determinism</vt:lpstr>
      <vt:lpstr>Liberty</vt:lpstr>
      <vt:lpstr>Human being as animal</vt:lpstr>
      <vt:lpstr>Rational animal</vt:lpstr>
      <vt:lpstr>Social animal</vt:lpstr>
      <vt:lpstr>Skillful animal </vt:lpstr>
      <vt:lpstr>Skillful animal </vt:lpstr>
      <vt:lpstr>Skillful animal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machula</dc:creator>
  <cp:lastModifiedBy>Machulová Magdaléna</cp:lastModifiedBy>
  <cp:revision>316</cp:revision>
  <dcterms:created xsi:type="dcterms:W3CDTF">2015-02-16T08:14:35Z</dcterms:created>
  <dcterms:modified xsi:type="dcterms:W3CDTF">2021-12-10T20:02:31Z</dcterms:modified>
</cp:coreProperties>
</file>