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8">
  <p:sldMasterIdLst>
    <p:sldMasterId id="2147483756" r:id="rId1"/>
  </p:sldMasterIdLst>
  <p:notesMasterIdLst>
    <p:notesMasterId r:id="rId14"/>
  </p:notesMasterIdLst>
  <p:sldIdLst>
    <p:sldId id="256" r:id="rId2"/>
    <p:sldId id="257" r:id="rId3"/>
    <p:sldId id="258" r:id="rId4"/>
    <p:sldId id="259" r:id="rId5"/>
    <p:sldId id="260" r:id="rId6"/>
    <p:sldId id="261" r:id="rId7"/>
    <p:sldId id="263" r:id="rId8"/>
    <p:sldId id="264" r:id="rId9"/>
    <p:sldId id="265" r:id="rId10"/>
    <p:sldId id="262" r:id="rId11"/>
    <p:sldId id="266" r:id="rId12"/>
    <p:sldId id="267" r:id="rId13"/>
  </p:sldIdLst>
  <p:sldSz cx="10693400" cy="7561263"/>
  <p:notesSz cx="6797675" cy="9926638"/>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0" d="100"/>
          <a:sy n="60" d="100"/>
        </p:scale>
        <p:origin x="28" y="56"/>
      </p:cViewPr>
      <p:guideLst>
        <p:guide orient="horz" pos="2381"/>
        <p:guide pos="33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C81D14C-5566-445D-BD74-763B41037513}" type="datetimeFigureOut">
              <a:rPr lang="cs-CZ" smtClean="0"/>
              <a:t>04.02.2021</a:t>
            </a:fld>
            <a:endParaRPr lang="cs-CZ"/>
          </a:p>
        </p:txBody>
      </p:sp>
      <p:sp>
        <p:nvSpPr>
          <p:cNvPr id="4" name="Zástupný symbol pro obrázek snímk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8DD68CE-66E3-4B61-B1C6-4A829A625939}" type="slidenum">
              <a:rPr lang="cs-CZ" smtClean="0"/>
              <a:t>‹#›</a:t>
            </a:fld>
            <a:endParaRPr lang="cs-CZ"/>
          </a:p>
        </p:txBody>
      </p:sp>
    </p:spTree>
    <p:extLst>
      <p:ext uri="{BB962C8B-B14F-4D97-AF65-F5344CB8AC3E}">
        <p14:creationId xmlns:p14="http://schemas.microsoft.com/office/powerpoint/2010/main" val="37406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8DD68CE-66E3-4B61-B1C6-4A829A625939}" type="slidenum">
              <a:rPr lang="cs-CZ" smtClean="0"/>
              <a:t>2</a:t>
            </a:fld>
            <a:endParaRPr lang="cs-CZ"/>
          </a:p>
        </p:txBody>
      </p:sp>
    </p:spTree>
    <p:extLst>
      <p:ext uri="{BB962C8B-B14F-4D97-AF65-F5344CB8AC3E}">
        <p14:creationId xmlns:p14="http://schemas.microsoft.com/office/powerpoint/2010/main" val="4181224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7" name="Obdélník 16"/>
          <p:cNvSpPr/>
          <p:nvPr/>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0" y="1887568"/>
            <a:ext cx="10693400" cy="1890000"/>
          </a:xfrm>
          <a:prstGeom prst="rect">
            <a:avLst/>
          </a:prstGeom>
          <a:solidFill>
            <a:srgbClr val="E000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165225" fontAlgn="auto">
              <a:spcBef>
                <a:spcPts val="0"/>
              </a:spcBef>
              <a:spcAft>
                <a:spcPts val="0"/>
              </a:spcAft>
              <a:defRPr/>
            </a:pPr>
            <a:endParaRPr lang="cs-CZ" sz="2800" dirty="0">
              <a:latin typeface="Clara Sans" pitchFamily="50" charset="0"/>
            </a:endParaRPr>
          </a:p>
        </p:txBody>
      </p:sp>
      <p:sp>
        <p:nvSpPr>
          <p:cNvPr id="2" name="Nadpis 1"/>
          <p:cNvSpPr>
            <a:spLocks noGrp="1"/>
          </p:cNvSpPr>
          <p:nvPr>
            <p:ph type="ctrTitle"/>
          </p:nvPr>
        </p:nvSpPr>
        <p:spPr>
          <a:xfrm>
            <a:off x="1602284" y="2024330"/>
            <a:ext cx="8289110" cy="1503745"/>
          </a:xfrm>
        </p:spPr>
        <p:txBody>
          <a:bodyPr/>
          <a:lstStyle>
            <a:lvl1pPr marL="0" indent="0" algn="l">
              <a:defRPr sz="4400">
                <a:solidFill>
                  <a:schemeClr val="bg1"/>
                </a:solidFill>
                <a:latin typeface="Clara Sans" pitchFamily="50" charset="0"/>
              </a:defRPr>
            </a:lvl1pPr>
          </a:lstStyle>
          <a:p>
            <a:r>
              <a:rPr lang="cs-CZ" smtClean="0"/>
              <a:t>Kliknutím lze upravit styl.</a:t>
            </a:r>
            <a:endParaRPr lang="cs-CZ" dirty="0"/>
          </a:p>
        </p:txBody>
      </p:sp>
      <p:sp>
        <p:nvSpPr>
          <p:cNvPr id="3" name="Podnadpis 2"/>
          <p:cNvSpPr>
            <a:spLocks noGrp="1"/>
          </p:cNvSpPr>
          <p:nvPr>
            <p:ph type="subTitle" idx="1"/>
          </p:nvPr>
        </p:nvSpPr>
        <p:spPr>
          <a:xfrm>
            <a:off x="1602284" y="3957618"/>
            <a:ext cx="8640960" cy="720080"/>
          </a:xfrm>
        </p:spPr>
        <p:txBody>
          <a:bodyPr/>
          <a:lstStyle>
            <a:lvl1pPr marL="0" indent="0" algn="l">
              <a:buNone/>
              <a:defRPr sz="2400">
                <a:solidFill>
                  <a:schemeClr val="tx1">
                    <a:tint val="75000"/>
                  </a:schemeClr>
                </a:solidFill>
                <a:latin typeface="Clara Sans"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sp>
        <p:nvSpPr>
          <p:cNvPr id="5" name="Zástupný symbol pro datum 3"/>
          <p:cNvSpPr>
            <a:spLocks noGrp="1"/>
          </p:cNvSpPr>
          <p:nvPr>
            <p:ph type="dt" sz="half" idx="10"/>
          </p:nvPr>
        </p:nvSpPr>
        <p:spPr/>
        <p:txBody>
          <a:bodyPr/>
          <a:lstStyle>
            <a:lvl1pPr>
              <a:defRPr>
                <a:latin typeface="Clara Sans" pitchFamily="50" charset="0"/>
              </a:defRPr>
            </a:lvl1pPr>
          </a:lstStyle>
          <a:p>
            <a:pPr>
              <a:defRPr/>
            </a:pPr>
            <a:fld id="{861E5E6D-9964-443D-8A1A-2F174139E214}" type="datetime1">
              <a:rPr lang="cs-CZ" smtClean="0"/>
              <a:t>04.02.2021</a:t>
            </a:fld>
            <a:endParaRPr lang="cs-CZ"/>
          </a:p>
        </p:txBody>
      </p:sp>
      <p:sp>
        <p:nvSpPr>
          <p:cNvPr id="6" name="Zástupný symbol pro zápatí 4"/>
          <p:cNvSpPr>
            <a:spLocks noGrp="1"/>
          </p:cNvSpPr>
          <p:nvPr>
            <p:ph type="ftr" sz="quarter" idx="11"/>
          </p:nvPr>
        </p:nvSpPr>
        <p:spPr/>
        <p:txBody>
          <a:bodyPr/>
          <a:lstStyle>
            <a:lvl1pPr>
              <a:defRPr>
                <a:latin typeface="Clara Sans" pitchFamily="50" charset="0"/>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atin typeface="Clara Sans" pitchFamily="50" charset="0"/>
              </a:defRPr>
            </a:lvl1pPr>
          </a:lstStyle>
          <a:p>
            <a:pPr>
              <a:defRPr/>
            </a:pPr>
            <a:fld id="{9251B02E-AEA4-4A25-B995-7FBC9F8D11D8}" type="slidenum">
              <a:rPr lang="cs-CZ" smtClean="0"/>
              <a:pPr>
                <a:defRPr/>
              </a:pPr>
              <a:t>‹#›</a:t>
            </a:fld>
            <a:endParaRPr lang="cs-CZ"/>
          </a:p>
        </p:txBody>
      </p:sp>
      <p:sp>
        <p:nvSpPr>
          <p:cNvPr id="8" name="Obdélník 7"/>
          <p:cNvSpPr/>
          <p:nvPr/>
        </p:nvSpPr>
        <p:spPr>
          <a:xfrm>
            <a:off x="0" y="0"/>
            <a:ext cx="3030538" cy="1260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2" descr="I:\Mayna\!!_práce\RadkaF\JU České Budějovice\PPT prezentace\Podklady\HlavPapir Ekonomická fakul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40" y="212887"/>
            <a:ext cx="3973746" cy="101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9"/>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0913" y="6228903"/>
            <a:ext cx="4610100" cy="638175"/>
          </a:xfrm>
          <a:prstGeom prst="rect">
            <a:avLst/>
          </a:prstGeom>
          <a:noFill/>
          <a:ln>
            <a:noFill/>
          </a:ln>
        </p:spPr>
      </p:pic>
    </p:spTree>
    <p:extLst>
      <p:ext uri="{BB962C8B-B14F-4D97-AF65-F5344CB8AC3E}">
        <p14:creationId xmlns:p14="http://schemas.microsoft.com/office/powerpoint/2010/main" val="990427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71A390B-2DF6-4A98-8CD3-57C620926EC6}" type="datetime1">
              <a:rPr lang="cs-CZ" smtClean="0"/>
              <a:t>04.02.2021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5E80E49-5BFC-4E79-BF4D-A767D26BC07E}" type="slidenum">
              <a:rPr lang="cs-CZ" smtClean="0"/>
              <a:pPr>
                <a:defRPr/>
              </a:pPr>
              <a:t>‹#›</a:t>
            </a:fld>
            <a:endParaRPr lang="cs-CZ"/>
          </a:p>
        </p:txBody>
      </p:sp>
    </p:spTree>
    <p:extLst>
      <p:ext uri="{BB962C8B-B14F-4D97-AF65-F5344CB8AC3E}">
        <p14:creationId xmlns:p14="http://schemas.microsoft.com/office/powerpoint/2010/main" val="291336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752716" y="1044327"/>
            <a:ext cx="2406015" cy="5710054"/>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534670" y="1044327"/>
            <a:ext cx="7039822" cy="571005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9BE73E3-272C-49D3-A172-02F9E4E9562B}" type="datetime1">
              <a:rPr lang="cs-CZ" smtClean="0"/>
              <a:t>04.02.2021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F254864-5606-4A31-B3E2-746352118BF3}" type="slidenum">
              <a:rPr lang="cs-CZ" smtClean="0"/>
              <a:pPr>
                <a:defRPr/>
              </a:pPr>
              <a:t>‹#›</a:t>
            </a:fld>
            <a:endParaRPr lang="cs-CZ"/>
          </a:p>
        </p:txBody>
      </p:sp>
    </p:spTree>
    <p:extLst>
      <p:ext uri="{BB962C8B-B14F-4D97-AF65-F5344CB8AC3E}">
        <p14:creationId xmlns:p14="http://schemas.microsoft.com/office/powerpoint/2010/main" val="4042746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731325" y="180231"/>
            <a:ext cx="7427088" cy="662917"/>
          </a:xfrm>
        </p:spPr>
        <p:txBody>
          <a:bodyPr/>
          <a:lstStyle>
            <a:lvl1pPr>
              <a:defRPr sz="3600"/>
            </a:lvl1pPr>
          </a:lstStyle>
          <a:p>
            <a:r>
              <a:rPr lang="cs-CZ" smtClean="0"/>
              <a:t>Kliknutím lze upravit styl.</a:t>
            </a:r>
            <a:endParaRPr lang="cs-CZ" dirty="0"/>
          </a:p>
        </p:txBody>
      </p:sp>
      <p:sp>
        <p:nvSpPr>
          <p:cNvPr id="3" name="Zástupný symbol pro obsah 2"/>
          <p:cNvSpPr>
            <a:spLocks noGrp="1"/>
          </p:cNvSpPr>
          <p:nvPr>
            <p:ph idx="1"/>
          </p:nvPr>
        </p:nvSpPr>
        <p:spPr>
          <a:xfrm>
            <a:off x="534988" y="1187532"/>
            <a:ext cx="9623425" cy="556728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8863D660-356F-4B7B-9477-B5CEBBE7ED6F}" type="datetime1">
              <a:rPr lang="cs-CZ" smtClean="0"/>
              <a:t>04.02.2021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05B7347-35A8-416A-A6BF-14F7C64C136A}" type="slidenum">
              <a:rPr lang="cs-CZ" smtClean="0"/>
              <a:pPr>
                <a:defRPr/>
              </a:pPr>
              <a:t>‹#›</a:t>
            </a:fld>
            <a:endParaRPr lang="cs-CZ"/>
          </a:p>
        </p:txBody>
      </p:sp>
    </p:spTree>
    <p:extLst>
      <p:ext uri="{BB962C8B-B14F-4D97-AF65-F5344CB8AC3E}">
        <p14:creationId xmlns:p14="http://schemas.microsoft.com/office/powerpoint/2010/main" val="73911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44705" y="4858813"/>
            <a:ext cx="9089390" cy="1501751"/>
          </a:xfrm>
        </p:spPr>
        <p:txBody>
          <a:bodyPr/>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844705" y="3204786"/>
            <a:ext cx="9089390"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D78E90E3-EF82-41EA-9CBB-69D0C1CE9A68}" type="datetime1">
              <a:rPr lang="cs-CZ" smtClean="0"/>
              <a:t>04.02.2021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6C60EE9-DB36-4AC0-93AC-EAF55A4D2F9E}" type="slidenum">
              <a:rPr lang="cs-CZ" smtClean="0"/>
              <a:pPr>
                <a:defRPr/>
              </a:pPr>
              <a:t>‹#›</a:t>
            </a:fld>
            <a:endParaRPr lang="cs-CZ"/>
          </a:p>
        </p:txBody>
      </p:sp>
    </p:spTree>
    <p:extLst>
      <p:ext uri="{BB962C8B-B14F-4D97-AF65-F5344CB8AC3E}">
        <p14:creationId xmlns:p14="http://schemas.microsoft.com/office/powerpoint/2010/main" val="2772983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534670"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435812"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18BEF439-A903-4BAB-BE0E-D1DEB9C70BCB}" type="datetime1">
              <a:rPr lang="cs-CZ" smtClean="0"/>
              <a:t>04.02.2021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025203F-6002-47B2-BA6E-0944EEA53219}" type="slidenum">
              <a:rPr lang="cs-CZ" smtClean="0"/>
              <a:pPr>
                <a:defRPr/>
              </a:pPr>
              <a:t>‹#›</a:t>
            </a:fld>
            <a:endParaRPr lang="cs-CZ"/>
          </a:p>
        </p:txBody>
      </p:sp>
    </p:spTree>
    <p:extLst>
      <p:ext uri="{BB962C8B-B14F-4D97-AF65-F5344CB8AC3E}">
        <p14:creationId xmlns:p14="http://schemas.microsoft.com/office/powerpoint/2010/main" val="2858873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522164" y="1188343"/>
            <a:ext cx="4724775"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534671" y="1980431"/>
            <a:ext cx="4724775"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444605" y="1188343"/>
            <a:ext cx="4726631"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5432100" y="1980431"/>
            <a:ext cx="4726631"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663A1EA3-E2BC-48E8-A352-50577628A881}" type="datetime1">
              <a:rPr lang="cs-CZ" smtClean="0"/>
              <a:t>04.02.2021</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C9744537-99EA-4D2E-83BE-317CA3E7C592}" type="slidenum">
              <a:rPr lang="cs-CZ" smtClean="0"/>
              <a:pPr>
                <a:defRPr/>
              </a:pPr>
              <a:t>‹#›</a:t>
            </a:fld>
            <a:endParaRPr lang="cs-CZ"/>
          </a:p>
        </p:txBody>
      </p:sp>
    </p:spTree>
    <p:extLst>
      <p:ext uri="{BB962C8B-B14F-4D97-AF65-F5344CB8AC3E}">
        <p14:creationId xmlns:p14="http://schemas.microsoft.com/office/powerpoint/2010/main" val="3636685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75DF245D-D6AC-44C9-87B3-4C6EEA36FB51}" type="datetime1">
              <a:rPr lang="cs-CZ" smtClean="0"/>
              <a:t>04.02.2021</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28C53024-765D-4A8F-A60F-9D142B3F1564}" type="slidenum">
              <a:rPr lang="cs-CZ" smtClean="0"/>
              <a:pPr>
                <a:defRPr/>
              </a:pPr>
              <a:t>‹#›</a:t>
            </a:fld>
            <a:endParaRPr lang="cs-CZ"/>
          </a:p>
        </p:txBody>
      </p:sp>
    </p:spTree>
    <p:extLst>
      <p:ext uri="{BB962C8B-B14F-4D97-AF65-F5344CB8AC3E}">
        <p14:creationId xmlns:p14="http://schemas.microsoft.com/office/powerpoint/2010/main" val="790941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4E81568-6828-4203-9B7C-12AC327FE14E}" type="datetime1">
              <a:rPr lang="cs-CZ" smtClean="0"/>
              <a:t>04.02.2021</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6074965D-B6FC-48F4-BDEB-A25D835DCF79}" type="slidenum">
              <a:rPr lang="cs-CZ" smtClean="0"/>
              <a:pPr>
                <a:defRPr/>
              </a:pPr>
              <a:t>‹#›</a:t>
            </a:fld>
            <a:endParaRPr lang="cs-CZ"/>
          </a:p>
        </p:txBody>
      </p:sp>
    </p:spTree>
    <p:extLst>
      <p:ext uri="{BB962C8B-B14F-4D97-AF65-F5344CB8AC3E}">
        <p14:creationId xmlns:p14="http://schemas.microsoft.com/office/powerpoint/2010/main" val="409468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4672" y="972318"/>
            <a:ext cx="3518055" cy="609945"/>
          </a:xfrm>
        </p:spPr>
        <p:txBody>
          <a:bodyPr anchor="b"/>
          <a:lstStyle>
            <a:lvl1pPr algn="l">
              <a:defRPr sz="2000" b="1"/>
            </a:lvl1pPr>
          </a:lstStyle>
          <a:p>
            <a:r>
              <a:rPr lang="cs-CZ" smtClean="0"/>
              <a:t>Kliknutím lze upravit styl.</a:t>
            </a:r>
            <a:endParaRPr lang="cs-CZ" dirty="0"/>
          </a:p>
        </p:txBody>
      </p:sp>
      <p:sp>
        <p:nvSpPr>
          <p:cNvPr id="3" name="Zástupný symbol pro obsah 2"/>
          <p:cNvSpPr>
            <a:spLocks noGrp="1"/>
          </p:cNvSpPr>
          <p:nvPr>
            <p:ph idx="1"/>
          </p:nvPr>
        </p:nvSpPr>
        <p:spPr>
          <a:xfrm>
            <a:off x="4180822" y="301052"/>
            <a:ext cx="5977908"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34672" y="1582266"/>
            <a:ext cx="3518055"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348B92B-E7FC-4C9D-A25B-8D733F1B7F04}" type="datetime1">
              <a:rPr lang="cs-CZ" smtClean="0"/>
              <a:t>04.02.2021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4235B1B-A23A-4D82-B975-BDB1401989B8}" type="slidenum">
              <a:rPr lang="cs-CZ" smtClean="0"/>
              <a:pPr>
                <a:defRPr/>
              </a:pPr>
              <a:t>‹#›</a:t>
            </a:fld>
            <a:endParaRPr lang="cs-CZ"/>
          </a:p>
        </p:txBody>
      </p:sp>
    </p:spTree>
    <p:extLst>
      <p:ext uri="{BB962C8B-B14F-4D97-AF65-F5344CB8AC3E}">
        <p14:creationId xmlns:p14="http://schemas.microsoft.com/office/powerpoint/2010/main" val="3560363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95981" y="5292884"/>
            <a:ext cx="6416040" cy="624855"/>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2095981" y="972319"/>
            <a:ext cx="6416040" cy="42400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2095981" y="5917739"/>
            <a:ext cx="6416040"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3806EB7-D81F-404B-ACAE-5954E4C5B005}" type="datetime1">
              <a:rPr lang="cs-CZ" smtClean="0"/>
              <a:t>04.02.2021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E20E438-300D-426D-956D-FF05AA67C7E2}" type="slidenum">
              <a:rPr lang="cs-CZ" smtClean="0"/>
              <a:pPr>
                <a:defRPr/>
              </a:pPr>
              <a:t>‹#›</a:t>
            </a:fld>
            <a:endParaRPr lang="cs-CZ"/>
          </a:p>
        </p:txBody>
      </p:sp>
    </p:spTree>
    <p:extLst>
      <p:ext uri="{BB962C8B-B14F-4D97-AF65-F5344CB8AC3E}">
        <p14:creationId xmlns:p14="http://schemas.microsoft.com/office/powerpoint/2010/main" val="2950503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délník 1"/>
          <p:cNvSpPr/>
          <p:nvPr/>
        </p:nvSpPr>
        <p:spPr>
          <a:xfrm>
            <a:off x="0" y="996333"/>
            <a:ext cx="10693400" cy="6564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6" name="Zástupný symbol pro nadpis 1"/>
          <p:cNvSpPr>
            <a:spLocks noGrp="1"/>
          </p:cNvSpPr>
          <p:nvPr>
            <p:ph type="title"/>
          </p:nvPr>
        </p:nvSpPr>
        <p:spPr bwMode="auto">
          <a:xfrm>
            <a:off x="3030538" y="145125"/>
            <a:ext cx="74883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cs-CZ" dirty="0" smtClean="0"/>
          </a:p>
        </p:txBody>
      </p:sp>
      <p:sp>
        <p:nvSpPr>
          <p:cNvPr id="1027" name="Zástupný symbol pro text 2"/>
          <p:cNvSpPr>
            <a:spLocks noGrp="1"/>
          </p:cNvSpPr>
          <p:nvPr>
            <p:ph type="body" idx="1"/>
          </p:nvPr>
        </p:nvSpPr>
        <p:spPr bwMode="auto">
          <a:xfrm>
            <a:off x="534988" y="1260475"/>
            <a:ext cx="9623425"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534988" y="7008813"/>
            <a:ext cx="2495550" cy="401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lara Sans" pitchFamily="50" charset="0"/>
              </a:defRPr>
            </a:lvl1pPr>
          </a:lstStyle>
          <a:p>
            <a:pPr>
              <a:defRPr/>
            </a:pPr>
            <a:fld id="{B5044EDA-262F-488C-9A1C-4884F878AF7B}" type="datetime1">
              <a:rPr lang="cs-CZ" smtClean="0"/>
              <a:t>04.02.2021</a:t>
            </a:fld>
            <a:endParaRPr lang="cs-CZ"/>
          </a:p>
        </p:txBody>
      </p:sp>
      <p:sp>
        <p:nvSpPr>
          <p:cNvPr id="5" name="Zástupný symbol pro zápatí 4"/>
          <p:cNvSpPr>
            <a:spLocks noGrp="1"/>
          </p:cNvSpPr>
          <p:nvPr>
            <p:ph type="ftr" sz="quarter" idx="3"/>
          </p:nvPr>
        </p:nvSpPr>
        <p:spPr>
          <a:xfrm>
            <a:off x="3652838" y="7008813"/>
            <a:ext cx="3387725" cy="401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lara Sans" pitchFamily="50" charset="0"/>
              </a:defRPr>
            </a:lvl1pPr>
          </a:lstStyle>
          <a:p>
            <a:pPr>
              <a:defRPr/>
            </a:pPr>
            <a:endParaRPr lang="cs-CZ"/>
          </a:p>
        </p:txBody>
      </p:sp>
      <p:sp>
        <p:nvSpPr>
          <p:cNvPr id="6" name="Zástupný symbol pro číslo snímku 5"/>
          <p:cNvSpPr>
            <a:spLocks noGrp="1"/>
          </p:cNvSpPr>
          <p:nvPr>
            <p:ph type="sldNum" sz="quarter" idx="4"/>
          </p:nvPr>
        </p:nvSpPr>
        <p:spPr>
          <a:xfrm>
            <a:off x="7662863" y="7008813"/>
            <a:ext cx="2495550" cy="401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lara Sans" pitchFamily="50" charset="0"/>
              </a:defRPr>
            </a:lvl1pPr>
          </a:lstStyle>
          <a:p>
            <a:pPr>
              <a:defRPr/>
            </a:pPr>
            <a:fld id="{C0EA4A2D-1AC4-4A39-9436-83225DB5FE6C}" type="slidenum">
              <a:rPr lang="cs-CZ" smtClean="0"/>
              <a:pPr>
                <a:defRPr/>
              </a:pPr>
              <a:t>‹#›</a:t>
            </a:fld>
            <a:endParaRPr lang="cs-CZ"/>
          </a:p>
        </p:txBody>
      </p:sp>
      <p:pic>
        <p:nvPicPr>
          <p:cNvPr id="1031" name="Picture 2" descr="I:\Mayna\!!_práce\RadkaF\JU České Budějovice\PPT prezentace\Podklady\HlavPapir Ekonomická fakulta.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2124" y="216823"/>
            <a:ext cx="2376264" cy="6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2337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p:txStyles>
    <p:titleStyle>
      <a:lvl1pPr algn="r" rtl="0" eaLnBrk="1" fontAlgn="base" hangingPunct="1">
        <a:spcBef>
          <a:spcPct val="0"/>
        </a:spcBef>
        <a:spcAft>
          <a:spcPct val="0"/>
        </a:spcAft>
        <a:defRPr sz="2800" kern="1200">
          <a:solidFill>
            <a:schemeClr val="tx2"/>
          </a:solidFill>
          <a:latin typeface="Clara Sans" pitchFamily="50" charset="0"/>
          <a:ea typeface="+mj-ea"/>
          <a:cs typeface="+mj-cs"/>
        </a:defRPr>
      </a:lvl1pPr>
      <a:lvl2pPr algn="l" rtl="0" eaLnBrk="1" fontAlgn="base" hangingPunct="1">
        <a:spcBef>
          <a:spcPct val="0"/>
        </a:spcBef>
        <a:spcAft>
          <a:spcPct val="0"/>
        </a:spcAft>
        <a:defRPr sz="2400">
          <a:solidFill>
            <a:schemeClr val="tx1"/>
          </a:solidFill>
          <a:latin typeface="Clara Sans" pitchFamily="50" charset="0"/>
        </a:defRPr>
      </a:lvl2pPr>
      <a:lvl3pPr algn="l" rtl="0" eaLnBrk="1" fontAlgn="base" hangingPunct="1">
        <a:spcBef>
          <a:spcPct val="0"/>
        </a:spcBef>
        <a:spcAft>
          <a:spcPct val="0"/>
        </a:spcAft>
        <a:defRPr sz="2400">
          <a:solidFill>
            <a:schemeClr val="tx1"/>
          </a:solidFill>
          <a:latin typeface="Clara Sans" pitchFamily="50" charset="0"/>
        </a:defRPr>
      </a:lvl3pPr>
      <a:lvl4pPr algn="l" rtl="0" eaLnBrk="1" fontAlgn="base" hangingPunct="1">
        <a:spcBef>
          <a:spcPct val="0"/>
        </a:spcBef>
        <a:spcAft>
          <a:spcPct val="0"/>
        </a:spcAft>
        <a:defRPr sz="2400">
          <a:solidFill>
            <a:schemeClr val="tx1"/>
          </a:solidFill>
          <a:latin typeface="Clara Sans" pitchFamily="50" charset="0"/>
        </a:defRPr>
      </a:lvl4pPr>
      <a:lvl5pPr algn="l" rtl="0" eaLnBrk="1" fontAlgn="base" hangingPunct="1">
        <a:spcBef>
          <a:spcPct val="0"/>
        </a:spcBef>
        <a:spcAft>
          <a:spcPct val="0"/>
        </a:spcAft>
        <a:defRPr sz="2400">
          <a:solidFill>
            <a:schemeClr val="tx1"/>
          </a:solidFill>
          <a:latin typeface="Clara Sans" pitchFamily="50"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Clara Sans" pitchFamily="50"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Clara Sans" pitchFamily="50"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Clara Sans" pitchFamily="50"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Systemization of economic indicators</a:t>
            </a:r>
            <a:endParaRPr lang="cs-CZ"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5272150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mn-lt"/>
              </a:rPr>
              <a:t>Examples</a:t>
            </a:r>
            <a:r>
              <a:rPr lang="cs-CZ" dirty="0" smtClean="0">
                <a:latin typeface="+mn-lt"/>
              </a:rPr>
              <a:t> </a:t>
            </a:r>
            <a:r>
              <a:rPr lang="cs-CZ" dirty="0" err="1" smtClean="0">
                <a:latin typeface="+mn-lt"/>
              </a:rPr>
              <a:t>of</a:t>
            </a:r>
            <a:r>
              <a:rPr lang="cs-CZ" dirty="0" smtClean="0">
                <a:latin typeface="+mn-lt"/>
              </a:rPr>
              <a:t> </a:t>
            </a:r>
            <a:r>
              <a:rPr lang="cs-CZ" dirty="0" err="1" smtClean="0">
                <a:latin typeface="+mn-lt"/>
              </a:rPr>
              <a:t>pyramidal</a:t>
            </a:r>
            <a:r>
              <a:rPr lang="cs-CZ" dirty="0" smtClean="0">
                <a:latin typeface="+mn-lt"/>
              </a:rPr>
              <a:t> </a:t>
            </a:r>
            <a:r>
              <a:rPr lang="cs-CZ" dirty="0" err="1" smtClean="0">
                <a:latin typeface="+mn-lt"/>
              </a:rPr>
              <a:t>systems</a:t>
            </a:r>
            <a:endParaRPr lang="cs-CZ" dirty="0">
              <a:latin typeface="+mn-lt"/>
            </a:endParaRPr>
          </a:p>
        </p:txBody>
      </p:sp>
      <p:sp>
        <p:nvSpPr>
          <p:cNvPr id="3" name="Zástupný symbol pro obsah 2"/>
          <p:cNvSpPr>
            <a:spLocks noGrp="1"/>
          </p:cNvSpPr>
          <p:nvPr>
            <p:ph idx="1"/>
          </p:nvPr>
        </p:nvSpPr>
        <p:spPr>
          <a:xfrm>
            <a:off x="534988" y="1187533"/>
            <a:ext cx="9623425" cy="877574"/>
          </a:xfrm>
        </p:spPr>
        <p:txBody>
          <a:bodyPr/>
          <a:lstStyle/>
          <a:p>
            <a:r>
              <a:rPr lang="cs-CZ" dirty="0" smtClean="0">
                <a:latin typeface="+mn-lt"/>
              </a:rPr>
              <a:t>INFA </a:t>
            </a:r>
            <a:r>
              <a:rPr lang="cs-CZ" dirty="0" err="1" smtClean="0">
                <a:latin typeface="+mn-lt"/>
              </a:rPr>
              <a:t>system</a:t>
            </a:r>
            <a:endParaRPr lang="cs-CZ" dirty="0">
              <a:latin typeface="+mn-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10</a:t>
            </a:fld>
            <a:endParaRPr lang="cs-CZ"/>
          </a:p>
        </p:txBody>
      </p:sp>
      <p:sp>
        <p:nvSpPr>
          <p:cNvPr id="4" name="Rectangle 2"/>
          <p:cNvSpPr>
            <a:spLocks noChangeArrowheads="1"/>
          </p:cNvSpPr>
          <p:nvPr/>
        </p:nvSpPr>
        <p:spPr bwMode="auto">
          <a:xfrm>
            <a:off x="934948" y="2065106"/>
            <a:ext cx="192188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6" name="Objekt 5"/>
          <p:cNvGraphicFramePr>
            <a:graphicFrameLocks noChangeAspect="1"/>
          </p:cNvGraphicFramePr>
          <p:nvPr>
            <p:extLst>
              <p:ext uri="{D42A27DB-BD31-4B8C-83A1-F6EECF244321}">
                <p14:modId xmlns:p14="http://schemas.microsoft.com/office/powerpoint/2010/main" val="347252319"/>
              </p:ext>
            </p:extLst>
          </p:nvPr>
        </p:nvGraphicFramePr>
        <p:xfrm>
          <a:off x="934948" y="2065106"/>
          <a:ext cx="8342615" cy="4804707"/>
        </p:xfrm>
        <a:graphic>
          <a:graphicData uri="http://schemas.openxmlformats.org/presentationml/2006/ole">
            <mc:AlternateContent xmlns:mc="http://schemas.openxmlformats.org/markup-compatibility/2006">
              <mc:Choice xmlns:v="urn:schemas-microsoft-com:vml" Requires="v">
                <p:oleObj spid="_x0000_s7173" name="Acrobat Document" r:id="rId3" imgW="2895304" imgH="1669962" progId="Acrobat.Document.DC">
                  <p:embed/>
                </p:oleObj>
              </mc:Choice>
              <mc:Fallback>
                <p:oleObj name="Acrobat Document" r:id="rId3" imgW="2895304" imgH="1669962" progId="Acrobat.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948" y="2065106"/>
                        <a:ext cx="8342615" cy="4804707"/>
                      </a:xfrm>
                      <a:prstGeom prst="rect">
                        <a:avLst/>
                      </a:prstGeom>
                      <a:noFill/>
                    </p:spPr>
                  </p:pic>
                </p:oleObj>
              </mc:Fallback>
            </mc:AlternateContent>
          </a:graphicData>
        </a:graphic>
      </p:graphicFrame>
    </p:spTree>
    <p:extLst>
      <p:ext uri="{BB962C8B-B14F-4D97-AF65-F5344CB8AC3E}">
        <p14:creationId xmlns:p14="http://schemas.microsoft.com/office/powerpoint/2010/main" val="1785963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mn-lt"/>
              </a:rPr>
              <a:t>Examples</a:t>
            </a:r>
            <a:r>
              <a:rPr lang="cs-CZ" dirty="0" smtClean="0">
                <a:latin typeface="+mn-lt"/>
              </a:rPr>
              <a:t> </a:t>
            </a:r>
            <a:r>
              <a:rPr lang="cs-CZ" dirty="0" err="1" smtClean="0">
                <a:latin typeface="+mn-lt"/>
              </a:rPr>
              <a:t>of</a:t>
            </a:r>
            <a:r>
              <a:rPr lang="cs-CZ" dirty="0" smtClean="0">
                <a:latin typeface="+mn-lt"/>
              </a:rPr>
              <a:t> </a:t>
            </a:r>
            <a:r>
              <a:rPr lang="cs-CZ" dirty="0" err="1" smtClean="0">
                <a:latin typeface="+mn-lt"/>
              </a:rPr>
              <a:t>pyramidal</a:t>
            </a:r>
            <a:r>
              <a:rPr lang="cs-CZ" dirty="0" smtClean="0">
                <a:latin typeface="+mn-lt"/>
              </a:rPr>
              <a:t> </a:t>
            </a:r>
            <a:r>
              <a:rPr lang="cs-CZ" dirty="0" err="1" smtClean="0">
                <a:latin typeface="+mn-lt"/>
              </a:rPr>
              <a:t>systems</a:t>
            </a:r>
            <a:endParaRPr lang="cs-CZ" dirty="0">
              <a:latin typeface="+mn-lt"/>
            </a:endParaRPr>
          </a:p>
        </p:txBody>
      </p:sp>
      <p:sp>
        <p:nvSpPr>
          <p:cNvPr id="3" name="Zástupný symbol pro obsah 2"/>
          <p:cNvSpPr>
            <a:spLocks noGrp="1"/>
          </p:cNvSpPr>
          <p:nvPr>
            <p:ph idx="1"/>
          </p:nvPr>
        </p:nvSpPr>
        <p:spPr>
          <a:xfrm>
            <a:off x="534988" y="1187533"/>
            <a:ext cx="9623425" cy="877574"/>
          </a:xfrm>
        </p:spPr>
        <p:txBody>
          <a:bodyPr/>
          <a:lstStyle/>
          <a:p>
            <a:r>
              <a:rPr lang="cs-CZ" dirty="0" err="1" smtClean="0">
                <a:latin typeface="+mn-lt"/>
              </a:rPr>
              <a:t>Groll</a:t>
            </a:r>
            <a:r>
              <a:rPr lang="cs-CZ" dirty="0" smtClean="0">
                <a:latin typeface="+mn-lt"/>
              </a:rPr>
              <a:t> </a:t>
            </a:r>
            <a:r>
              <a:rPr lang="cs-CZ" dirty="0" err="1" smtClean="0">
                <a:latin typeface="+mn-lt"/>
              </a:rPr>
              <a:t>system</a:t>
            </a:r>
            <a:endParaRPr lang="cs-CZ" dirty="0">
              <a:latin typeface="+mn-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11</a:t>
            </a:fld>
            <a:endParaRPr lang="cs-CZ"/>
          </a:p>
        </p:txBody>
      </p:sp>
      <p:sp>
        <p:nvSpPr>
          <p:cNvPr id="4" name="Rectangle 2"/>
          <p:cNvSpPr>
            <a:spLocks noChangeArrowheads="1"/>
          </p:cNvSpPr>
          <p:nvPr/>
        </p:nvSpPr>
        <p:spPr bwMode="auto">
          <a:xfrm>
            <a:off x="934948" y="2065106"/>
            <a:ext cx="192188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7" name="Rectangle 2"/>
          <p:cNvSpPr>
            <a:spLocks noChangeArrowheads="1"/>
          </p:cNvSpPr>
          <p:nvPr/>
        </p:nvSpPr>
        <p:spPr bwMode="auto">
          <a:xfrm>
            <a:off x="934948" y="1977655"/>
            <a:ext cx="179855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8" name="Objekt 7"/>
          <p:cNvGraphicFramePr>
            <a:graphicFrameLocks noChangeAspect="1"/>
          </p:cNvGraphicFramePr>
          <p:nvPr>
            <p:extLst>
              <p:ext uri="{D42A27DB-BD31-4B8C-83A1-F6EECF244321}">
                <p14:modId xmlns:p14="http://schemas.microsoft.com/office/powerpoint/2010/main" val="1853189880"/>
              </p:ext>
            </p:extLst>
          </p:nvPr>
        </p:nvGraphicFramePr>
        <p:xfrm>
          <a:off x="934947" y="1977656"/>
          <a:ext cx="7305285" cy="5308080"/>
        </p:xfrm>
        <a:graphic>
          <a:graphicData uri="http://schemas.openxmlformats.org/presentationml/2006/ole">
            <mc:AlternateContent xmlns:mc="http://schemas.openxmlformats.org/markup-compatibility/2006">
              <mc:Choice xmlns:v="urn:schemas-microsoft-com:vml" Requires="v">
                <p:oleObj spid="_x0000_s8197" name="Acrobat Document" r:id="rId3" imgW="3238179" imgH="2349456" progId="Acrobat.Document.DC">
                  <p:embed/>
                </p:oleObj>
              </mc:Choice>
              <mc:Fallback>
                <p:oleObj name="Acrobat Document" r:id="rId3" imgW="3238179" imgH="2349456" progId="Acrobat.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947" y="1977656"/>
                        <a:ext cx="7305285" cy="5308080"/>
                      </a:xfrm>
                      <a:prstGeom prst="rect">
                        <a:avLst/>
                      </a:prstGeom>
                      <a:noFill/>
                    </p:spPr>
                  </p:pic>
                </p:oleObj>
              </mc:Fallback>
            </mc:AlternateContent>
          </a:graphicData>
        </a:graphic>
      </p:graphicFrame>
    </p:spTree>
    <p:extLst>
      <p:ext uri="{BB962C8B-B14F-4D97-AF65-F5344CB8AC3E}">
        <p14:creationId xmlns:p14="http://schemas.microsoft.com/office/powerpoint/2010/main" val="90841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mn-lt"/>
              </a:rPr>
              <a:t>Examples</a:t>
            </a:r>
            <a:r>
              <a:rPr lang="cs-CZ" dirty="0" smtClean="0">
                <a:latin typeface="+mn-lt"/>
              </a:rPr>
              <a:t> </a:t>
            </a:r>
            <a:r>
              <a:rPr lang="cs-CZ" dirty="0" err="1" smtClean="0">
                <a:latin typeface="+mn-lt"/>
              </a:rPr>
              <a:t>of</a:t>
            </a:r>
            <a:r>
              <a:rPr lang="cs-CZ" dirty="0" smtClean="0">
                <a:latin typeface="+mn-lt"/>
              </a:rPr>
              <a:t> </a:t>
            </a:r>
            <a:r>
              <a:rPr lang="cs-CZ" dirty="0" err="1" smtClean="0">
                <a:latin typeface="+mn-lt"/>
              </a:rPr>
              <a:t>pyramidal</a:t>
            </a:r>
            <a:r>
              <a:rPr lang="cs-CZ" dirty="0" smtClean="0">
                <a:latin typeface="+mn-lt"/>
              </a:rPr>
              <a:t> </a:t>
            </a:r>
            <a:r>
              <a:rPr lang="cs-CZ" dirty="0" err="1" smtClean="0">
                <a:latin typeface="+mn-lt"/>
              </a:rPr>
              <a:t>systems</a:t>
            </a:r>
            <a:endParaRPr lang="cs-CZ" dirty="0">
              <a:latin typeface="+mn-lt"/>
            </a:endParaRPr>
          </a:p>
        </p:txBody>
      </p:sp>
      <p:sp>
        <p:nvSpPr>
          <p:cNvPr id="3" name="Zástupný symbol pro obsah 2"/>
          <p:cNvSpPr>
            <a:spLocks noGrp="1"/>
          </p:cNvSpPr>
          <p:nvPr>
            <p:ph idx="1"/>
          </p:nvPr>
        </p:nvSpPr>
        <p:spPr>
          <a:xfrm>
            <a:off x="534988" y="1187533"/>
            <a:ext cx="9623425" cy="877574"/>
          </a:xfrm>
        </p:spPr>
        <p:txBody>
          <a:bodyPr/>
          <a:lstStyle/>
          <a:p>
            <a:r>
              <a:rPr lang="cs-CZ" dirty="0" err="1" smtClean="0">
                <a:latin typeface="+mn-lt"/>
              </a:rPr>
              <a:t>Coenenberg</a:t>
            </a:r>
            <a:r>
              <a:rPr lang="cs-CZ" dirty="0" smtClean="0">
                <a:latin typeface="+mn-lt"/>
              </a:rPr>
              <a:t> </a:t>
            </a:r>
            <a:r>
              <a:rPr lang="cs-CZ" dirty="0" err="1" smtClean="0">
                <a:latin typeface="+mn-lt"/>
              </a:rPr>
              <a:t>system</a:t>
            </a:r>
            <a:endParaRPr lang="cs-CZ" dirty="0">
              <a:latin typeface="+mn-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12</a:t>
            </a:fld>
            <a:endParaRPr lang="cs-CZ"/>
          </a:p>
        </p:txBody>
      </p:sp>
      <p:sp>
        <p:nvSpPr>
          <p:cNvPr id="4" name="Rectangle 2"/>
          <p:cNvSpPr>
            <a:spLocks noChangeArrowheads="1"/>
          </p:cNvSpPr>
          <p:nvPr/>
        </p:nvSpPr>
        <p:spPr bwMode="auto">
          <a:xfrm>
            <a:off x="934948" y="2065106"/>
            <a:ext cx="192188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7" name="Rectangle 2"/>
          <p:cNvSpPr>
            <a:spLocks noChangeArrowheads="1"/>
          </p:cNvSpPr>
          <p:nvPr/>
        </p:nvSpPr>
        <p:spPr bwMode="auto">
          <a:xfrm>
            <a:off x="934948" y="1977655"/>
            <a:ext cx="179855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6" name="Rectangle 2"/>
          <p:cNvSpPr>
            <a:spLocks noChangeArrowheads="1"/>
          </p:cNvSpPr>
          <p:nvPr/>
        </p:nvSpPr>
        <p:spPr bwMode="auto">
          <a:xfrm>
            <a:off x="934948" y="205116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9" name="Objekt 8"/>
          <p:cNvGraphicFramePr>
            <a:graphicFrameLocks noChangeAspect="1"/>
          </p:cNvGraphicFramePr>
          <p:nvPr>
            <p:extLst>
              <p:ext uri="{D42A27DB-BD31-4B8C-83A1-F6EECF244321}">
                <p14:modId xmlns:p14="http://schemas.microsoft.com/office/powerpoint/2010/main" val="633319417"/>
              </p:ext>
            </p:extLst>
          </p:nvPr>
        </p:nvGraphicFramePr>
        <p:xfrm>
          <a:off x="934948" y="2051160"/>
          <a:ext cx="9086010" cy="4870202"/>
        </p:xfrm>
        <a:graphic>
          <a:graphicData uri="http://schemas.openxmlformats.org/presentationml/2006/ole">
            <mc:AlternateContent xmlns:mc="http://schemas.openxmlformats.org/markup-compatibility/2006">
              <mc:Choice xmlns:v="urn:schemas-microsoft-com:vml" Requires="v">
                <p:oleObj spid="_x0000_s9220" name="Acrobat Document" r:id="rId3" imgW="3682852" imgH="1974631" progId="Acrobat.Document.DC">
                  <p:embed/>
                </p:oleObj>
              </mc:Choice>
              <mc:Fallback>
                <p:oleObj name="Acrobat Document" r:id="rId3" imgW="3682852" imgH="1974631" progId="Acrobat.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948" y="2051160"/>
                        <a:ext cx="9086010" cy="4870202"/>
                      </a:xfrm>
                      <a:prstGeom prst="rect">
                        <a:avLst/>
                      </a:prstGeom>
                      <a:noFill/>
                    </p:spPr>
                  </p:pic>
                </p:oleObj>
              </mc:Fallback>
            </mc:AlternateContent>
          </a:graphicData>
        </a:graphic>
      </p:graphicFrame>
    </p:spTree>
    <p:extLst>
      <p:ext uri="{BB962C8B-B14F-4D97-AF65-F5344CB8AC3E}">
        <p14:creationId xmlns:p14="http://schemas.microsoft.com/office/powerpoint/2010/main" val="1533035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latin typeface="+mn-lt"/>
              </a:rPr>
              <a:t>Systemization of economic indicators</a:t>
            </a:r>
            <a:endParaRPr lang="cs-CZ" dirty="0">
              <a:latin typeface="+mn-lt"/>
            </a:endParaRPr>
          </a:p>
        </p:txBody>
      </p:sp>
      <p:sp>
        <p:nvSpPr>
          <p:cNvPr id="3" name="Zástupný symbol pro obsah 2"/>
          <p:cNvSpPr>
            <a:spLocks noGrp="1"/>
          </p:cNvSpPr>
          <p:nvPr>
            <p:ph idx="1"/>
          </p:nvPr>
        </p:nvSpPr>
        <p:spPr/>
        <p:txBody>
          <a:bodyPr/>
          <a:lstStyle/>
          <a:p>
            <a:r>
              <a:rPr lang="en-US" dirty="0">
                <a:latin typeface="+mn-lt"/>
              </a:rPr>
              <a:t>It is possible to speak of a system of indicators if the indicators are built in a meaningful mutual relationship, complement each other and clarify each other, and as a whole they describe the analyzed object in a balanced and clear manner.</a:t>
            </a:r>
            <a:endParaRPr lang="cs-CZ" dirty="0" smtClean="0">
              <a:latin typeface="+mn-lt"/>
            </a:endParaRPr>
          </a:p>
          <a:p>
            <a:r>
              <a:rPr lang="en-GB" dirty="0" smtClean="0">
                <a:latin typeface="+mn-lt"/>
              </a:rPr>
              <a:t>The </a:t>
            </a:r>
            <a:r>
              <a:rPr lang="en-GB" dirty="0">
                <a:latin typeface="+mn-lt"/>
              </a:rPr>
              <a:t>systematic arrangement of indicators is given by:</a:t>
            </a:r>
            <a:endParaRPr lang="cs-CZ" dirty="0">
              <a:latin typeface="+mn-lt"/>
            </a:endParaRPr>
          </a:p>
          <a:p>
            <a:pPr lvl="1"/>
            <a:r>
              <a:rPr lang="en-GB" dirty="0">
                <a:latin typeface="+mn-lt"/>
              </a:rPr>
              <a:t>determining the content of individual indicators,</a:t>
            </a:r>
            <a:endParaRPr lang="cs-CZ" dirty="0">
              <a:latin typeface="+mn-lt"/>
            </a:endParaRPr>
          </a:p>
          <a:p>
            <a:pPr lvl="1"/>
            <a:r>
              <a:rPr lang="en-GB" dirty="0">
                <a:latin typeface="+mn-lt"/>
              </a:rPr>
              <a:t>hierarchical arrangement of individual indicators,</a:t>
            </a:r>
            <a:endParaRPr lang="cs-CZ" dirty="0">
              <a:latin typeface="+mn-lt"/>
            </a:endParaRPr>
          </a:p>
          <a:p>
            <a:pPr lvl="1"/>
            <a:r>
              <a:rPr lang="en-GB" dirty="0">
                <a:latin typeface="+mn-lt"/>
              </a:rPr>
              <a:t>establishing the interrelationships between the indicators.</a:t>
            </a:r>
            <a:endParaRPr lang="cs-CZ" dirty="0">
              <a:latin typeface="+mn-lt"/>
            </a:endParaRPr>
          </a:p>
          <a:p>
            <a:endParaRPr lang="cs-CZ" dirty="0">
              <a:latin typeface="+mn-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2</a:t>
            </a:fld>
            <a:endParaRPr lang="cs-CZ"/>
          </a:p>
        </p:txBody>
      </p:sp>
    </p:spTree>
    <p:extLst>
      <p:ext uri="{BB962C8B-B14F-4D97-AF65-F5344CB8AC3E}">
        <p14:creationId xmlns:p14="http://schemas.microsoft.com/office/powerpoint/2010/main" val="4075186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n-lt"/>
              </a:rPr>
              <a:t>Členění systémů ukazatelů</a:t>
            </a:r>
          </a:p>
        </p:txBody>
      </p:sp>
      <p:sp>
        <p:nvSpPr>
          <p:cNvPr id="3" name="Zástupný symbol pro obsah 2"/>
          <p:cNvSpPr>
            <a:spLocks noGrp="1"/>
          </p:cNvSpPr>
          <p:nvPr>
            <p:ph idx="1"/>
          </p:nvPr>
        </p:nvSpPr>
        <p:spPr/>
        <p:txBody>
          <a:bodyPr/>
          <a:lstStyle/>
          <a:p>
            <a:pPr lvl="0"/>
            <a:r>
              <a:rPr lang="en-US" dirty="0" smtClean="0">
                <a:latin typeface="+mn-lt"/>
              </a:rPr>
              <a:t>Pyramidal </a:t>
            </a:r>
            <a:r>
              <a:rPr lang="en-US" dirty="0">
                <a:latin typeface="+mn-lt"/>
              </a:rPr>
              <a:t>systems of </a:t>
            </a:r>
            <a:r>
              <a:rPr lang="en-US" dirty="0" smtClean="0">
                <a:latin typeface="+mn-lt"/>
              </a:rPr>
              <a:t>indicators</a:t>
            </a:r>
            <a:endParaRPr lang="cs-CZ" dirty="0" smtClean="0">
              <a:latin typeface="+mn-lt"/>
            </a:endParaRPr>
          </a:p>
          <a:p>
            <a:pPr lvl="0"/>
            <a:endParaRPr lang="cs-CZ" dirty="0">
              <a:latin typeface="+mn-lt"/>
            </a:endParaRPr>
          </a:p>
          <a:p>
            <a:pPr lvl="0"/>
            <a:endParaRPr lang="cs-CZ" dirty="0" smtClean="0">
              <a:latin typeface="+mn-lt"/>
            </a:endParaRPr>
          </a:p>
          <a:p>
            <a:pPr lvl="0"/>
            <a:endParaRPr lang="cs-CZ" dirty="0" smtClean="0">
              <a:latin typeface="+mn-lt"/>
            </a:endParaRPr>
          </a:p>
          <a:p>
            <a:pPr lvl="0"/>
            <a:endParaRPr lang="cs-CZ" dirty="0" smtClean="0">
              <a:latin typeface="+mn-lt"/>
            </a:endParaRPr>
          </a:p>
          <a:p>
            <a:pPr lvl="0"/>
            <a:endParaRPr lang="cs-CZ" dirty="0" smtClean="0">
              <a:latin typeface="+mn-lt"/>
            </a:endParaRPr>
          </a:p>
          <a:p>
            <a:pPr lvl="0"/>
            <a:r>
              <a:rPr lang="en-US" dirty="0" smtClean="0">
                <a:latin typeface="+mn-lt"/>
              </a:rPr>
              <a:t>Parallel </a:t>
            </a:r>
            <a:r>
              <a:rPr lang="en-US" dirty="0">
                <a:latin typeface="+mn-lt"/>
              </a:rPr>
              <a:t>systems of </a:t>
            </a:r>
            <a:r>
              <a:rPr lang="en-US" dirty="0" smtClean="0">
                <a:latin typeface="+mn-lt"/>
              </a:rPr>
              <a:t>indicators</a:t>
            </a:r>
            <a:endParaRPr lang="cs-CZ" dirty="0" smtClean="0">
              <a:latin typeface="+mn-lt"/>
            </a:endParaRPr>
          </a:p>
          <a:p>
            <a:pPr lvl="0"/>
            <a:r>
              <a:rPr lang="en-US" dirty="0" smtClean="0">
                <a:latin typeface="+mn-lt"/>
              </a:rPr>
              <a:t>Matrix </a:t>
            </a:r>
            <a:r>
              <a:rPr lang="en-US" dirty="0">
                <a:latin typeface="+mn-lt"/>
              </a:rPr>
              <a:t>systems of </a:t>
            </a:r>
            <a:r>
              <a:rPr lang="en-US" dirty="0" smtClean="0">
                <a:latin typeface="+mn-lt"/>
              </a:rPr>
              <a:t>indicators</a:t>
            </a:r>
            <a:endParaRPr lang="cs-CZ" dirty="0" smtClean="0">
              <a:latin typeface="+mn-lt"/>
            </a:endParaRPr>
          </a:p>
          <a:p>
            <a:pPr lvl="0"/>
            <a:r>
              <a:rPr lang="cs-CZ" dirty="0" err="1" smtClean="0">
                <a:latin typeface="+mn-lt"/>
              </a:rPr>
              <a:t>Bancruptcy</a:t>
            </a:r>
            <a:r>
              <a:rPr lang="cs-CZ" dirty="0" smtClean="0">
                <a:latin typeface="+mn-lt"/>
              </a:rPr>
              <a:t> </a:t>
            </a:r>
            <a:r>
              <a:rPr lang="cs-CZ" dirty="0" err="1" smtClean="0">
                <a:latin typeface="+mn-lt"/>
              </a:rPr>
              <a:t>models</a:t>
            </a:r>
            <a:r>
              <a:rPr lang="cs-CZ" dirty="0" smtClean="0">
                <a:latin typeface="+mn-lt"/>
              </a:rPr>
              <a:t>, </a:t>
            </a:r>
            <a:r>
              <a:rPr lang="cs-CZ" dirty="0" err="1" smtClean="0">
                <a:latin typeface="+mn-lt"/>
              </a:rPr>
              <a:t>models</a:t>
            </a:r>
            <a:r>
              <a:rPr lang="cs-CZ" dirty="0" smtClean="0">
                <a:latin typeface="+mn-lt"/>
              </a:rPr>
              <a:t> </a:t>
            </a:r>
            <a:r>
              <a:rPr lang="cs-CZ" dirty="0" err="1" smtClean="0">
                <a:latin typeface="+mn-lt"/>
              </a:rPr>
              <a:t>of</a:t>
            </a:r>
            <a:r>
              <a:rPr lang="cs-CZ" dirty="0" smtClean="0">
                <a:latin typeface="+mn-lt"/>
              </a:rPr>
              <a:t> </a:t>
            </a:r>
            <a:r>
              <a:rPr lang="cs-CZ" dirty="0" err="1" smtClean="0">
                <a:latin typeface="+mn-lt"/>
              </a:rPr>
              <a:t>financial</a:t>
            </a:r>
            <a:r>
              <a:rPr lang="cs-CZ" dirty="0" smtClean="0">
                <a:latin typeface="+mn-lt"/>
              </a:rPr>
              <a:t> </a:t>
            </a:r>
            <a:r>
              <a:rPr lang="cs-CZ" dirty="0" err="1" smtClean="0">
                <a:latin typeface="+mn-lt"/>
              </a:rPr>
              <a:t>health</a:t>
            </a:r>
            <a:endParaRPr lang="cs-CZ" b="1" dirty="0">
              <a:latin typeface="+mn-lt"/>
            </a:endParaRPr>
          </a:p>
          <a:p>
            <a:pPr lvl="0"/>
            <a:endParaRPr lang="cs-CZ" b="1" dirty="0">
              <a:latin typeface="+mn-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3</a:t>
            </a:fld>
            <a:endParaRPr lang="cs-CZ"/>
          </a:p>
        </p:txBody>
      </p:sp>
      <p:sp>
        <p:nvSpPr>
          <p:cNvPr id="9" name="Rectangle 5"/>
          <p:cNvSpPr>
            <a:spLocks noChangeArrowheads="1"/>
          </p:cNvSpPr>
          <p:nvPr/>
        </p:nvSpPr>
        <p:spPr bwMode="auto">
          <a:xfrm>
            <a:off x="1592494" y="1684961"/>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0" name="Objekt 9"/>
          <p:cNvGraphicFramePr>
            <a:graphicFrameLocks noChangeAspect="1"/>
          </p:cNvGraphicFramePr>
          <p:nvPr>
            <p:extLst>
              <p:ext uri="{D42A27DB-BD31-4B8C-83A1-F6EECF244321}">
                <p14:modId xmlns:p14="http://schemas.microsoft.com/office/powerpoint/2010/main" val="3751410890"/>
              </p:ext>
            </p:extLst>
          </p:nvPr>
        </p:nvGraphicFramePr>
        <p:xfrm>
          <a:off x="1592493" y="1684960"/>
          <a:ext cx="6688477" cy="2844617"/>
        </p:xfrm>
        <a:graphic>
          <a:graphicData uri="http://schemas.openxmlformats.org/presentationml/2006/ole">
            <mc:AlternateContent xmlns:mc="http://schemas.openxmlformats.org/markup-compatibility/2006">
              <mc:Choice xmlns:v="urn:schemas-microsoft-com:vml" Requires="v">
                <p:oleObj spid="_x0000_s1038" name="Document" r:id="rId3" imgW="5274860" imgH="2238406" progId="Word.Document.8">
                  <p:embed/>
                </p:oleObj>
              </mc:Choice>
              <mc:Fallback>
                <p:oleObj name="Document" r:id="rId3" imgW="5274860" imgH="223840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493" y="1684960"/>
                        <a:ext cx="6688477" cy="2844617"/>
                      </a:xfrm>
                      <a:prstGeom prst="rect">
                        <a:avLst/>
                      </a:prstGeom>
                      <a:noFill/>
                    </p:spPr>
                  </p:pic>
                </p:oleObj>
              </mc:Fallback>
            </mc:AlternateContent>
          </a:graphicData>
        </a:graphic>
      </p:graphicFrame>
    </p:spTree>
    <p:extLst>
      <p:ext uri="{BB962C8B-B14F-4D97-AF65-F5344CB8AC3E}">
        <p14:creationId xmlns:p14="http://schemas.microsoft.com/office/powerpoint/2010/main" val="3922516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r>
              <a:rPr lang="en-US" sz="4000" dirty="0">
                <a:latin typeface="+mn-lt"/>
              </a:rPr>
              <a:t>Pyramidal systems of indicators</a:t>
            </a:r>
            <a:endParaRPr lang="cs-CZ" sz="4000" dirty="0">
              <a:latin typeface="+mn-lt"/>
            </a:endParaRPr>
          </a:p>
        </p:txBody>
      </p:sp>
      <p:sp>
        <p:nvSpPr>
          <p:cNvPr id="3" name="Zástupný symbol pro obsah 2"/>
          <p:cNvSpPr>
            <a:spLocks noGrp="1"/>
          </p:cNvSpPr>
          <p:nvPr>
            <p:ph idx="1"/>
          </p:nvPr>
        </p:nvSpPr>
        <p:spPr/>
        <p:txBody>
          <a:bodyPr/>
          <a:lstStyle/>
          <a:p>
            <a:r>
              <a:rPr lang="en-US" dirty="0" smtClean="0">
                <a:latin typeface="+mn-lt"/>
              </a:rPr>
              <a:t>Types </a:t>
            </a:r>
            <a:r>
              <a:rPr lang="en-US" dirty="0">
                <a:latin typeface="+mn-lt"/>
              </a:rPr>
              <a:t>of </a:t>
            </a:r>
            <a:r>
              <a:rPr lang="en-US" dirty="0" smtClean="0">
                <a:latin typeface="+mn-lt"/>
              </a:rPr>
              <a:t>pyramid</a:t>
            </a:r>
            <a:r>
              <a:rPr lang="cs-CZ" dirty="0" smtClean="0">
                <a:latin typeface="+mn-lt"/>
              </a:rPr>
              <a:t>al</a:t>
            </a:r>
            <a:r>
              <a:rPr lang="en-US" dirty="0" smtClean="0">
                <a:latin typeface="+mn-lt"/>
              </a:rPr>
              <a:t> systems</a:t>
            </a:r>
            <a:endParaRPr lang="en-US" dirty="0">
              <a:latin typeface="+mn-lt"/>
            </a:endParaRPr>
          </a:p>
          <a:p>
            <a:r>
              <a:rPr lang="en-US" dirty="0" smtClean="0">
                <a:latin typeface="+mn-lt"/>
              </a:rPr>
              <a:t>Construction </a:t>
            </a:r>
            <a:r>
              <a:rPr lang="en-US" dirty="0">
                <a:latin typeface="+mn-lt"/>
              </a:rPr>
              <a:t>of </a:t>
            </a:r>
            <a:r>
              <a:rPr lang="cs-CZ" dirty="0" err="1" smtClean="0">
                <a:latin typeface="+mn-lt"/>
              </a:rPr>
              <a:t>pyramidal</a:t>
            </a:r>
            <a:r>
              <a:rPr lang="cs-CZ" dirty="0" smtClean="0">
                <a:latin typeface="+mn-lt"/>
              </a:rPr>
              <a:t> </a:t>
            </a:r>
            <a:r>
              <a:rPr lang="en-US" dirty="0" smtClean="0">
                <a:latin typeface="+mn-lt"/>
              </a:rPr>
              <a:t>system</a:t>
            </a:r>
            <a:r>
              <a:rPr lang="cs-CZ" dirty="0" smtClean="0">
                <a:latin typeface="+mn-lt"/>
              </a:rPr>
              <a:t>s</a:t>
            </a:r>
            <a:endParaRPr lang="cs-CZ" dirty="0">
              <a:latin typeface="+mn-lt"/>
            </a:endParaRPr>
          </a:p>
          <a:p>
            <a:r>
              <a:rPr lang="cs-CZ" dirty="0" err="1" smtClean="0">
                <a:latin typeface="+mn-lt"/>
              </a:rPr>
              <a:t>Numerical</a:t>
            </a:r>
            <a:r>
              <a:rPr lang="cs-CZ" dirty="0" smtClean="0">
                <a:latin typeface="+mn-lt"/>
              </a:rPr>
              <a:t> </a:t>
            </a:r>
            <a:r>
              <a:rPr lang="cs-CZ" dirty="0" err="1" smtClean="0">
                <a:latin typeface="+mn-lt"/>
              </a:rPr>
              <a:t>system</a:t>
            </a:r>
            <a:r>
              <a:rPr lang="cs-CZ" dirty="0" smtClean="0">
                <a:latin typeface="+mn-lt"/>
              </a:rPr>
              <a:t>		    </a:t>
            </a:r>
            <a:r>
              <a:rPr lang="cs-CZ" dirty="0" err="1" smtClean="0">
                <a:latin typeface="+mn-lt"/>
              </a:rPr>
              <a:t>Organizing</a:t>
            </a:r>
            <a:r>
              <a:rPr lang="cs-CZ" dirty="0" smtClean="0">
                <a:latin typeface="+mn-lt"/>
              </a:rPr>
              <a:t> </a:t>
            </a:r>
            <a:r>
              <a:rPr lang="cs-CZ" dirty="0" err="1" smtClean="0">
                <a:latin typeface="+mn-lt"/>
              </a:rPr>
              <a:t>system</a:t>
            </a:r>
            <a:endParaRPr lang="cs-CZ" dirty="0" smtClean="0">
              <a:latin typeface="+mn-lt"/>
            </a:endParaRPr>
          </a:p>
          <a:p>
            <a:endParaRPr lang="cs-CZ" dirty="0">
              <a:latin typeface="+mn-lt"/>
            </a:endParaRPr>
          </a:p>
          <a:p>
            <a:endParaRPr lang="cs-CZ" dirty="0" smtClean="0">
              <a:latin typeface="+mn-lt"/>
            </a:endParaRPr>
          </a:p>
          <a:p>
            <a:endParaRPr lang="cs-CZ" dirty="0">
              <a:latin typeface="+mn-lt"/>
            </a:endParaRPr>
          </a:p>
          <a:p>
            <a:endParaRPr lang="cs-CZ" dirty="0" smtClean="0">
              <a:latin typeface="+mn-lt"/>
            </a:endParaRPr>
          </a:p>
          <a:p>
            <a:endParaRPr lang="cs-CZ" dirty="0">
              <a:latin typeface="+mn-lt"/>
            </a:endParaRPr>
          </a:p>
          <a:p>
            <a:r>
              <a:rPr lang="cs-CZ" dirty="0" err="1" smtClean="0">
                <a:latin typeface="+mn-lt"/>
              </a:rPr>
              <a:t>Combined</a:t>
            </a:r>
            <a:r>
              <a:rPr lang="cs-CZ" dirty="0" smtClean="0">
                <a:latin typeface="+mn-lt"/>
              </a:rPr>
              <a:t> </a:t>
            </a:r>
            <a:r>
              <a:rPr lang="cs-CZ" dirty="0" err="1" smtClean="0">
                <a:latin typeface="+mn-lt"/>
              </a:rPr>
              <a:t>system</a:t>
            </a:r>
            <a:endParaRPr lang="cs-CZ" dirty="0" smtClean="0">
              <a:latin typeface="+mn-lt"/>
            </a:endParaRPr>
          </a:p>
          <a:p>
            <a:endParaRPr lang="cs-CZ" dirty="0" smtClean="0">
              <a:latin typeface="+mn-lt"/>
            </a:endParaRPr>
          </a:p>
          <a:p>
            <a:endParaRPr lang="cs-CZ" dirty="0">
              <a:latin typeface="+mn-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4</a:t>
            </a:fld>
            <a:endParaRPr lang="cs-CZ"/>
          </a:p>
        </p:txBody>
      </p:sp>
      <p:sp>
        <p:nvSpPr>
          <p:cNvPr id="6" name="Rectangle 2"/>
          <p:cNvSpPr>
            <a:spLocks noChangeArrowheads="1"/>
          </p:cNvSpPr>
          <p:nvPr/>
        </p:nvSpPr>
        <p:spPr bwMode="auto">
          <a:xfrm>
            <a:off x="0" y="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7" name="Objekt 6"/>
          <p:cNvGraphicFramePr>
            <a:graphicFrameLocks noChangeAspect="1"/>
          </p:cNvGraphicFramePr>
          <p:nvPr>
            <p:extLst>
              <p:ext uri="{D42A27DB-BD31-4B8C-83A1-F6EECF244321}">
                <p14:modId xmlns:p14="http://schemas.microsoft.com/office/powerpoint/2010/main" val="684986541"/>
              </p:ext>
            </p:extLst>
          </p:nvPr>
        </p:nvGraphicFramePr>
        <p:xfrm>
          <a:off x="904126" y="2989780"/>
          <a:ext cx="4121150" cy="2336800"/>
        </p:xfrm>
        <a:graphic>
          <a:graphicData uri="http://schemas.openxmlformats.org/presentationml/2006/ole">
            <mc:AlternateContent xmlns:mc="http://schemas.openxmlformats.org/markup-compatibility/2006">
              <mc:Choice xmlns:v="urn:schemas-microsoft-com:vml" Requires="v">
                <p:oleObj spid="_x0000_s2067" name="Dokument" r:id="rId3" imgW="4124158" imgH="2339235" progId="Word.Document.12">
                  <p:embed/>
                </p:oleObj>
              </mc:Choice>
              <mc:Fallback>
                <p:oleObj name="Dokument" r:id="rId3" imgW="4124158" imgH="2339235" progId="Word.Documen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126" y="2989780"/>
                        <a:ext cx="4121150" cy="233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a:spLocks noChangeArrowheads="1"/>
          </p:cNvSpPr>
          <p:nvPr/>
        </p:nvSpPr>
        <p:spPr bwMode="auto">
          <a:xfrm>
            <a:off x="5394414" y="2989780"/>
            <a:ext cx="1069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9" name="Objekt 8"/>
          <p:cNvGraphicFramePr>
            <a:graphicFrameLocks noChangeAspect="1"/>
          </p:cNvGraphicFramePr>
          <p:nvPr>
            <p:extLst>
              <p:ext uri="{D42A27DB-BD31-4B8C-83A1-F6EECF244321}">
                <p14:modId xmlns:p14="http://schemas.microsoft.com/office/powerpoint/2010/main" val="2101719300"/>
              </p:ext>
            </p:extLst>
          </p:nvPr>
        </p:nvGraphicFramePr>
        <p:xfrm>
          <a:off x="5394414" y="2989780"/>
          <a:ext cx="4019550" cy="2959100"/>
        </p:xfrm>
        <a:graphic>
          <a:graphicData uri="http://schemas.openxmlformats.org/presentationml/2006/ole">
            <mc:AlternateContent xmlns:mc="http://schemas.openxmlformats.org/markup-compatibility/2006">
              <mc:Choice xmlns:v="urn:schemas-microsoft-com:vml" Requires="v">
                <p:oleObj spid="_x0000_s2068" name="Dokument" r:id="rId5" imgW="4023315" imgH="2958614" progId="Word.Document.12">
                  <p:embed/>
                </p:oleObj>
              </mc:Choice>
              <mc:Fallback>
                <p:oleObj name="Dokument" r:id="rId5" imgW="4023315" imgH="2958614" progId="Word.Document.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4414" y="2989780"/>
                        <a:ext cx="4019550" cy="295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20289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4000" dirty="0">
                <a:latin typeface="+mn-lt"/>
              </a:rPr>
              <a:t>Evaluation of hierarchical systems</a:t>
            </a:r>
          </a:p>
        </p:txBody>
      </p:sp>
      <p:sp>
        <p:nvSpPr>
          <p:cNvPr id="3" name="Zástupný symbol pro obsah 2"/>
          <p:cNvSpPr>
            <a:spLocks noGrp="1"/>
          </p:cNvSpPr>
          <p:nvPr>
            <p:ph idx="1"/>
          </p:nvPr>
        </p:nvSpPr>
        <p:spPr/>
        <p:txBody>
          <a:bodyPr/>
          <a:lstStyle/>
          <a:p>
            <a:r>
              <a:rPr lang="en-US" dirty="0" smtClean="0">
                <a:latin typeface="+mn-lt"/>
              </a:rPr>
              <a:t>Synthetic </a:t>
            </a:r>
            <a:r>
              <a:rPr lang="cs-CZ" dirty="0" err="1" smtClean="0">
                <a:latin typeface="+mn-lt"/>
              </a:rPr>
              <a:t>approach</a:t>
            </a:r>
            <a:endParaRPr lang="en-US" dirty="0">
              <a:latin typeface="+mn-lt"/>
            </a:endParaRPr>
          </a:p>
          <a:p>
            <a:pPr lvl="1"/>
            <a:r>
              <a:rPr lang="en-US" dirty="0" smtClean="0">
                <a:latin typeface="+mn-lt"/>
              </a:rPr>
              <a:t>explanation </a:t>
            </a:r>
            <a:r>
              <a:rPr lang="en-US" dirty="0">
                <a:latin typeface="+mn-lt"/>
              </a:rPr>
              <a:t>and prediction of the effects of changes in individual analytical indicators on the change in the peak indicator</a:t>
            </a:r>
          </a:p>
          <a:p>
            <a:pPr lvl="1"/>
            <a:r>
              <a:rPr lang="en-US" dirty="0" smtClean="0">
                <a:latin typeface="+mn-lt"/>
              </a:rPr>
              <a:t>proceed </a:t>
            </a:r>
            <a:r>
              <a:rPr lang="en-US" dirty="0">
                <a:latin typeface="+mn-lt"/>
              </a:rPr>
              <a:t>from the bottom up and examine the effects on the </a:t>
            </a:r>
            <a:r>
              <a:rPr lang="cs-CZ" dirty="0" smtClean="0">
                <a:latin typeface="+mn-lt"/>
              </a:rPr>
              <a:t>superior</a:t>
            </a:r>
            <a:r>
              <a:rPr lang="en-US" dirty="0" smtClean="0">
                <a:latin typeface="+mn-lt"/>
              </a:rPr>
              <a:t> </a:t>
            </a:r>
            <a:r>
              <a:rPr lang="en-US" dirty="0">
                <a:latin typeface="+mn-lt"/>
              </a:rPr>
              <a:t>indicators</a:t>
            </a:r>
          </a:p>
          <a:p>
            <a:r>
              <a:rPr lang="en-US" dirty="0">
                <a:latin typeface="+mn-lt"/>
              </a:rPr>
              <a:t>Analytical </a:t>
            </a:r>
            <a:r>
              <a:rPr lang="cs-CZ" dirty="0" err="1" smtClean="0">
                <a:latin typeface="+mn-lt"/>
              </a:rPr>
              <a:t>approach</a:t>
            </a:r>
            <a:endParaRPr lang="en-US" dirty="0">
              <a:latin typeface="+mn-lt"/>
            </a:endParaRPr>
          </a:p>
          <a:p>
            <a:pPr lvl="1"/>
            <a:r>
              <a:rPr lang="en-US" dirty="0" smtClean="0">
                <a:latin typeface="+mn-lt"/>
              </a:rPr>
              <a:t>enables </a:t>
            </a:r>
            <a:r>
              <a:rPr lang="en-US" dirty="0">
                <a:latin typeface="+mn-lt"/>
              </a:rPr>
              <a:t>the analysis of the causes of changes (or deviations from the planned value) of the peak indicator</a:t>
            </a:r>
          </a:p>
          <a:p>
            <a:pPr lvl="1"/>
            <a:r>
              <a:rPr lang="en-US" dirty="0" smtClean="0">
                <a:latin typeface="+mn-lt"/>
              </a:rPr>
              <a:t>the </a:t>
            </a:r>
            <a:r>
              <a:rPr lang="en-US" dirty="0">
                <a:latin typeface="+mn-lt"/>
              </a:rPr>
              <a:t>whole hierarchy of indicators is proceeded from top to bottom and the change or deviation of the peak indicator is monitored up to the changes or deviations of individual analytical indicators</a:t>
            </a:r>
            <a:endParaRPr lang="cs-CZ" dirty="0">
              <a:latin typeface="+mn-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5</a:t>
            </a:fld>
            <a:endParaRPr lang="cs-CZ"/>
          </a:p>
        </p:txBody>
      </p:sp>
    </p:spTree>
    <p:extLst>
      <p:ext uri="{BB962C8B-B14F-4D97-AF65-F5344CB8AC3E}">
        <p14:creationId xmlns:p14="http://schemas.microsoft.com/office/powerpoint/2010/main" val="4016775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mn-lt"/>
              </a:rPr>
              <a:t>Examples</a:t>
            </a:r>
            <a:r>
              <a:rPr lang="cs-CZ" dirty="0" smtClean="0">
                <a:latin typeface="+mn-lt"/>
              </a:rPr>
              <a:t> </a:t>
            </a:r>
            <a:r>
              <a:rPr lang="cs-CZ" dirty="0" err="1" smtClean="0">
                <a:latin typeface="+mn-lt"/>
              </a:rPr>
              <a:t>of</a:t>
            </a:r>
            <a:r>
              <a:rPr lang="cs-CZ" dirty="0" smtClean="0">
                <a:latin typeface="+mn-lt"/>
              </a:rPr>
              <a:t> </a:t>
            </a:r>
            <a:r>
              <a:rPr lang="cs-CZ" dirty="0" err="1" smtClean="0">
                <a:latin typeface="+mn-lt"/>
              </a:rPr>
              <a:t>pyramidal</a:t>
            </a:r>
            <a:r>
              <a:rPr lang="cs-CZ" dirty="0" smtClean="0">
                <a:latin typeface="+mn-lt"/>
              </a:rPr>
              <a:t> </a:t>
            </a:r>
            <a:r>
              <a:rPr lang="cs-CZ" dirty="0" err="1" smtClean="0">
                <a:latin typeface="+mn-lt"/>
              </a:rPr>
              <a:t>systems</a:t>
            </a:r>
            <a:endParaRPr lang="cs-CZ" dirty="0">
              <a:latin typeface="+mn-lt"/>
            </a:endParaRPr>
          </a:p>
        </p:txBody>
      </p:sp>
      <p:sp>
        <p:nvSpPr>
          <p:cNvPr id="3" name="Zástupný symbol pro obsah 2"/>
          <p:cNvSpPr>
            <a:spLocks noGrp="1"/>
          </p:cNvSpPr>
          <p:nvPr>
            <p:ph idx="1"/>
          </p:nvPr>
        </p:nvSpPr>
        <p:spPr>
          <a:xfrm>
            <a:off x="534988" y="1187533"/>
            <a:ext cx="9623425" cy="877574"/>
          </a:xfrm>
        </p:spPr>
        <p:txBody>
          <a:bodyPr/>
          <a:lstStyle/>
          <a:p>
            <a:r>
              <a:rPr lang="cs-CZ" dirty="0" smtClean="0">
                <a:latin typeface="+mn-lt"/>
              </a:rPr>
              <a:t>DuPont </a:t>
            </a:r>
            <a:r>
              <a:rPr lang="cs-CZ" dirty="0" err="1" smtClean="0">
                <a:latin typeface="+mn-lt"/>
              </a:rPr>
              <a:t>system</a:t>
            </a:r>
            <a:endParaRPr lang="cs-CZ" dirty="0">
              <a:latin typeface="+mn-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6</a:t>
            </a:fld>
            <a:endParaRPr lang="cs-CZ"/>
          </a:p>
        </p:txBody>
      </p:sp>
      <p:sp>
        <p:nvSpPr>
          <p:cNvPr id="6" name="Rectangle 2"/>
          <p:cNvSpPr>
            <a:spLocks noChangeArrowheads="1"/>
          </p:cNvSpPr>
          <p:nvPr/>
        </p:nvSpPr>
        <p:spPr bwMode="auto">
          <a:xfrm>
            <a:off x="976044" y="2065106"/>
            <a:ext cx="2134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7" name="Objekt 6"/>
          <p:cNvGraphicFramePr>
            <a:graphicFrameLocks noChangeAspect="1"/>
          </p:cNvGraphicFramePr>
          <p:nvPr>
            <p:extLst>
              <p:ext uri="{D42A27DB-BD31-4B8C-83A1-F6EECF244321}">
                <p14:modId xmlns:p14="http://schemas.microsoft.com/office/powerpoint/2010/main" val="1067445937"/>
              </p:ext>
            </p:extLst>
          </p:nvPr>
        </p:nvGraphicFramePr>
        <p:xfrm>
          <a:off x="976044" y="2065106"/>
          <a:ext cx="7643973" cy="5019923"/>
        </p:xfrm>
        <a:graphic>
          <a:graphicData uri="http://schemas.openxmlformats.org/presentationml/2006/ole">
            <mc:AlternateContent xmlns:mc="http://schemas.openxmlformats.org/markup-compatibility/2006">
              <mc:Choice xmlns:v="urn:schemas-microsoft-com:vml" Requires="v">
                <p:oleObj spid="_x0000_s3080" name="Acrobat Document" r:id="rId3" imgW="2552429" imgH="1676269" progId="Acrobat.Document.DC">
                  <p:embed/>
                </p:oleObj>
              </mc:Choice>
              <mc:Fallback>
                <p:oleObj name="Acrobat Document" r:id="rId3" imgW="2552429" imgH="1676269" progId="Acrobat.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044" y="2065106"/>
                        <a:ext cx="7643973" cy="5019923"/>
                      </a:xfrm>
                      <a:prstGeom prst="rect">
                        <a:avLst/>
                      </a:prstGeom>
                      <a:noFill/>
                    </p:spPr>
                  </p:pic>
                </p:oleObj>
              </mc:Fallback>
            </mc:AlternateContent>
          </a:graphicData>
        </a:graphic>
      </p:graphicFrame>
    </p:spTree>
    <p:extLst>
      <p:ext uri="{BB962C8B-B14F-4D97-AF65-F5344CB8AC3E}">
        <p14:creationId xmlns:p14="http://schemas.microsoft.com/office/powerpoint/2010/main" val="3698624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mn-lt"/>
              </a:rPr>
              <a:t>Examples</a:t>
            </a:r>
            <a:r>
              <a:rPr lang="cs-CZ" dirty="0" smtClean="0">
                <a:latin typeface="+mn-lt"/>
              </a:rPr>
              <a:t> </a:t>
            </a:r>
            <a:r>
              <a:rPr lang="cs-CZ" dirty="0" err="1" smtClean="0">
                <a:latin typeface="+mn-lt"/>
              </a:rPr>
              <a:t>of</a:t>
            </a:r>
            <a:r>
              <a:rPr lang="cs-CZ" dirty="0" smtClean="0">
                <a:latin typeface="+mn-lt"/>
              </a:rPr>
              <a:t> </a:t>
            </a:r>
            <a:r>
              <a:rPr lang="cs-CZ" dirty="0" err="1" smtClean="0">
                <a:latin typeface="+mn-lt"/>
              </a:rPr>
              <a:t>pyramidal</a:t>
            </a:r>
            <a:r>
              <a:rPr lang="cs-CZ" dirty="0" smtClean="0">
                <a:latin typeface="+mn-lt"/>
              </a:rPr>
              <a:t> </a:t>
            </a:r>
            <a:r>
              <a:rPr lang="cs-CZ" dirty="0" err="1" smtClean="0">
                <a:latin typeface="+mn-lt"/>
              </a:rPr>
              <a:t>systems</a:t>
            </a:r>
            <a:endParaRPr lang="cs-CZ" dirty="0">
              <a:latin typeface="+mn-lt"/>
            </a:endParaRPr>
          </a:p>
        </p:txBody>
      </p:sp>
      <p:sp>
        <p:nvSpPr>
          <p:cNvPr id="3" name="Zástupný symbol pro obsah 2"/>
          <p:cNvSpPr>
            <a:spLocks noGrp="1"/>
          </p:cNvSpPr>
          <p:nvPr>
            <p:ph idx="1"/>
          </p:nvPr>
        </p:nvSpPr>
        <p:spPr>
          <a:xfrm>
            <a:off x="534988" y="1187533"/>
            <a:ext cx="9623425" cy="877574"/>
          </a:xfrm>
        </p:spPr>
        <p:txBody>
          <a:bodyPr/>
          <a:lstStyle/>
          <a:p>
            <a:r>
              <a:rPr lang="cs-CZ" dirty="0" smtClean="0">
                <a:latin typeface="+mn-lt"/>
              </a:rPr>
              <a:t>DuPont </a:t>
            </a:r>
            <a:r>
              <a:rPr lang="cs-CZ" dirty="0" err="1" smtClean="0">
                <a:latin typeface="+mn-lt"/>
              </a:rPr>
              <a:t>system</a:t>
            </a:r>
            <a:r>
              <a:rPr lang="cs-CZ" dirty="0" smtClean="0">
                <a:latin typeface="+mn-lt"/>
              </a:rPr>
              <a:t> </a:t>
            </a:r>
            <a:r>
              <a:rPr lang="cs-CZ" dirty="0" err="1">
                <a:latin typeface="+mn-lt"/>
              </a:rPr>
              <a:t>with</a:t>
            </a:r>
            <a:r>
              <a:rPr lang="cs-CZ" dirty="0">
                <a:latin typeface="+mn-lt"/>
              </a:rPr>
              <a:t> ROE as a top </a:t>
            </a:r>
            <a:r>
              <a:rPr lang="cs-CZ" dirty="0" err="1">
                <a:latin typeface="+mn-lt"/>
              </a:rPr>
              <a:t>indicator</a:t>
            </a:r>
            <a:endParaRPr lang="cs-CZ" dirty="0">
              <a:latin typeface="+mn-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7</a:t>
            </a:fld>
            <a:endParaRPr lang="cs-CZ"/>
          </a:p>
        </p:txBody>
      </p:sp>
      <p:sp>
        <p:nvSpPr>
          <p:cNvPr id="6" name="Rectangle 2"/>
          <p:cNvSpPr>
            <a:spLocks noChangeArrowheads="1"/>
          </p:cNvSpPr>
          <p:nvPr/>
        </p:nvSpPr>
        <p:spPr bwMode="auto">
          <a:xfrm>
            <a:off x="976044" y="2065106"/>
            <a:ext cx="2134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4" name="Rectangle 2"/>
          <p:cNvSpPr>
            <a:spLocks noChangeArrowheads="1"/>
          </p:cNvSpPr>
          <p:nvPr/>
        </p:nvSpPr>
        <p:spPr bwMode="auto">
          <a:xfrm>
            <a:off x="976044" y="2110824"/>
            <a:ext cx="255175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8" name="Objekt 7"/>
          <p:cNvGraphicFramePr>
            <a:graphicFrameLocks noChangeAspect="1"/>
          </p:cNvGraphicFramePr>
          <p:nvPr>
            <p:extLst>
              <p:ext uri="{D42A27DB-BD31-4B8C-83A1-F6EECF244321}">
                <p14:modId xmlns:p14="http://schemas.microsoft.com/office/powerpoint/2010/main" val="3976382448"/>
              </p:ext>
            </p:extLst>
          </p:nvPr>
        </p:nvGraphicFramePr>
        <p:xfrm>
          <a:off x="976044" y="2280946"/>
          <a:ext cx="7955305" cy="3242734"/>
        </p:xfrm>
        <a:graphic>
          <a:graphicData uri="http://schemas.openxmlformats.org/presentationml/2006/ole">
            <mc:AlternateContent xmlns:mc="http://schemas.openxmlformats.org/markup-compatibility/2006">
              <mc:Choice xmlns:v="urn:schemas-microsoft-com:vml" Requires="v">
                <p:oleObj spid="_x0000_s4103" name="Acrobat Document" r:id="rId3" imgW="2222179" imgH="907700" progId="Acrobat.Document.DC">
                  <p:embed/>
                </p:oleObj>
              </mc:Choice>
              <mc:Fallback>
                <p:oleObj name="Acrobat Document" r:id="rId3" imgW="2222179" imgH="907700" progId="Acrobat.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044" y="2280946"/>
                        <a:ext cx="7955305" cy="3242734"/>
                      </a:xfrm>
                      <a:prstGeom prst="rect">
                        <a:avLst/>
                      </a:prstGeom>
                      <a:noFill/>
                    </p:spPr>
                  </p:pic>
                </p:oleObj>
              </mc:Fallback>
            </mc:AlternateContent>
          </a:graphicData>
        </a:graphic>
      </p:graphicFrame>
    </p:spTree>
    <p:extLst>
      <p:ext uri="{BB962C8B-B14F-4D97-AF65-F5344CB8AC3E}">
        <p14:creationId xmlns:p14="http://schemas.microsoft.com/office/powerpoint/2010/main" val="3816311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mn-lt"/>
              </a:rPr>
              <a:t>Examples</a:t>
            </a:r>
            <a:r>
              <a:rPr lang="cs-CZ" dirty="0" smtClean="0">
                <a:latin typeface="+mn-lt"/>
              </a:rPr>
              <a:t> </a:t>
            </a:r>
            <a:r>
              <a:rPr lang="cs-CZ" dirty="0" err="1" smtClean="0">
                <a:latin typeface="+mn-lt"/>
              </a:rPr>
              <a:t>of</a:t>
            </a:r>
            <a:r>
              <a:rPr lang="cs-CZ" dirty="0" smtClean="0">
                <a:latin typeface="+mn-lt"/>
              </a:rPr>
              <a:t> </a:t>
            </a:r>
            <a:r>
              <a:rPr lang="cs-CZ" dirty="0" err="1" smtClean="0">
                <a:latin typeface="+mn-lt"/>
              </a:rPr>
              <a:t>pyramidal</a:t>
            </a:r>
            <a:r>
              <a:rPr lang="cs-CZ" dirty="0" smtClean="0">
                <a:latin typeface="+mn-lt"/>
              </a:rPr>
              <a:t> </a:t>
            </a:r>
            <a:r>
              <a:rPr lang="cs-CZ" dirty="0" err="1" smtClean="0">
                <a:latin typeface="+mn-lt"/>
              </a:rPr>
              <a:t>systems</a:t>
            </a:r>
            <a:endParaRPr lang="cs-CZ" dirty="0">
              <a:latin typeface="+mn-lt"/>
            </a:endParaRPr>
          </a:p>
        </p:txBody>
      </p:sp>
      <p:sp>
        <p:nvSpPr>
          <p:cNvPr id="3" name="Zástupný symbol pro obsah 2"/>
          <p:cNvSpPr>
            <a:spLocks noGrp="1"/>
          </p:cNvSpPr>
          <p:nvPr>
            <p:ph idx="1"/>
          </p:nvPr>
        </p:nvSpPr>
        <p:spPr>
          <a:xfrm>
            <a:off x="534988" y="1187533"/>
            <a:ext cx="9623425" cy="877574"/>
          </a:xfrm>
        </p:spPr>
        <p:txBody>
          <a:bodyPr/>
          <a:lstStyle/>
          <a:p>
            <a:r>
              <a:rPr lang="cs-CZ" dirty="0" smtClean="0">
                <a:latin typeface="+mn-lt"/>
              </a:rPr>
              <a:t>DuPont </a:t>
            </a:r>
            <a:r>
              <a:rPr lang="cs-CZ" dirty="0" err="1" smtClean="0">
                <a:latin typeface="+mn-lt"/>
              </a:rPr>
              <a:t>system</a:t>
            </a:r>
            <a:r>
              <a:rPr lang="cs-CZ" dirty="0" smtClean="0">
                <a:latin typeface="+mn-lt"/>
              </a:rPr>
              <a:t> </a:t>
            </a:r>
            <a:r>
              <a:rPr lang="cs-CZ" dirty="0" err="1">
                <a:latin typeface="+mn-lt"/>
              </a:rPr>
              <a:t>decomposing</a:t>
            </a:r>
            <a:r>
              <a:rPr lang="cs-CZ" dirty="0">
                <a:latin typeface="+mn-lt"/>
              </a:rPr>
              <a:t> ROE </a:t>
            </a:r>
            <a:r>
              <a:rPr lang="cs-CZ" dirty="0" err="1">
                <a:latin typeface="+mn-lt"/>
              </a:rPr>
              <a:t>into</a:t>
            </a:r>
            <a:r>
              <a:rPr lang="cs-CZ" dirty="0">
                <a:latin typeface="+mn-lt"/>
              </a:rPr>
              <a:t> 5 </a:t>
            </a:r>
            <a:r>
              <a:rPr lang="cs-CZ" dirty="0" err="1">
                <a:latin typeface="+mn-lt"/>
              </a:rPr>
              <a:t>ratios</a:t>
            </a:r>
            <a:endParaRPr lang="cs-CZ" dirty="0">
              <a:latin typeface="+mn-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8</a:t>
            </a:fld>
            <a:endParaRPr lang="cs-CZ"/>
          </a:p>
        </p:txBody>
      </p:sp>
      <p:sp>
        <p:nvSpPr>
          <p:cNvPr id="6" name="Rectangle 2"/>
          <p:cNvSpPr>
            <a:spLocks noChangeArrowheads="1"/>
          </p:cNvSpPr>
          <p:nvPr/>
        </p:nvSpPr>
        <p:spPr bwMode="auto">
          <a:xfrm>
            <a:off x="976044" y="2065106"/>
            <a:ext cx="2134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4" name="Rectangle 2"/>
          <p:cNvSpPr>
            <a:spLocks noChangeArrowheads="1"/>
          </p:cNvSpPr>
          <p:nvPr/>
        </p:nvSpPr>
        <p:spPr bwMode="auto">
          <a:xfrm>
            <a:off x="976044" y="2110824"/>
            <a:ext cx="255175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7" name="Rectangle 2"/>
          <p:cNvSpPr>
            <a:spLocks noChangeArrowheads="1"/>
          </p:cNvSpPr>
          <p:nvPr/>
        </p:nvSpPr>
        <p:spPr bwMode="auto">
          <a:xfrm>
            <a:off x="534988" y="2287152"/>
            <a:ext cx="208150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9" name="Objekt 8"/>
          <p:cNvGraphicFramePr>
            <a:graphicFrameLocks noChangeAspect="1"/>
          </p:cNvGraphicFramePr>
          <p:nvPr>
            <p:extLst>
              <p:ext uri="{D42A27DB-BD31-4B8C-83A1-F6EECF244321}">
                <p14:modId xmlns:p14="http://schemas.microsoft.com/office/powerpoint/2010/main" val="36771909"/>
              </p:ext>
            </p:extLst>
          </p:nvPr>
        </p:nvGraphicFramePr>
        <p:xfrm>
          <a:off x="534987" y="2287152"/>
          <a:ext cx="9277951" cy="3114187"/>
        </p:xfrm>
        <a:graphic>
          <a:graphicData uri="http://schemas.openxmlformats.org/presentationml/2006/ole">
            <mc:AlternateContent xmlns:mc="http://schemas.openxmlformats.org/markup-compatibility/2006">
              <mc:Choice xmlns:v="urn:schemas-microsoft-com:vml" Requires="v">
                <p:oleObj spid="_x0000_s5126" name="Acrobat Document" r:id="rId3" imgW="3048000" imgH="1022000" progId="Acrobat.Document.DC">
                  <p:embed/>
                </p:oleObj>
              </mc:Choice>
              <mc:Fallback>
                <p:oleObj name="Acrobat Document" r:id="rId3" imgW="3048000" imgH="1022000" progId="Acrobat.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87" y="2287152"/>
                        <a:ext cx="9277951" cy="3114187"/>
                      </a:xfrm>
                      <a:prstGeom prst="rect">
                        <a:avLst/>
                      </a:prstGeom>
                      <a:noFill/>
                    </p:spPr>
                  </p:pic>
                </p:oleObj>
              </mc:Fallback>
            </mc:AlternateContent>
          </a:graphicData>
        </a:graphic>
      </p:graphicFrame>
    </p:spTree>
    <p:extLst>
      <p:ext uri="{BB962C8B-B14F-4D97-AF65-F5344CB8AC3E}">
        <p14:creationId xmlns:p14="http://schemas.microsoft.com/office/powerpoint/2010/main" val="30889343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mn-lt"/>
              </a:rPr>
              <a:t>Examples</a:t>
            </a:r>
            <a:r>
              <a:rPr lang="cs-CZ" dirty="0" smtClean="0">
                <a:latin typeface="+mn-lt"/>
              </a:rPr>
              <a:t> </a:t>
            </a:r>
            <a:r>
              <a:rPr lang="cs-CZ" dirty="0" err="1" smtClean="0">
                <a:latin typeface="+mn-lt"/>
              </a:rPr>
              <a:t>of</a:t>
            </a:r>
            <a:r>
              <a:rPr lang="cs-CZ" dirty="0" smtClean="0">
                <a:latin typeface="+mn-lt"/>
              </a:rPr>
              <a:t> </a:t>
            </a:r>
            <a:r>
              <a:rPr lang="cs-CZ" dirty="0" err="1" smtClean="0">
                <a:latin typeface="+mn-lt"/>
              </a:rPr>
              <a:t>pyramidal</a:t>
            </a:r>
            <a:r>
              <a:rPr lang="cs-CZ" dirty="0" smtClean="0">
                <a:latin typeface="+mn-lt"/>
              </a:rPr>
              <a:t> </a:t>
            </a:r>
            <a:r>
              <a:rPr lang="cs-CZ" dirty="0" err="1" smtClean="0">
                <a:latin typeface="+mn-lt"/>
              </a:rPr>
              <a:t>systems</a:t>
            </a:r>
            <a:endParaRPr lang="cs-CZ" dirty="0">
              <a:latin typeface="+mn-lt"/>
            </a:endParaRPr>
          </a:p>
        </p:txBody>
      </p:sp>
      <p:sp>
        <p:nvSpPr>
          <p:cNvPr id="3" name="Zástupný symbol pro obsah 2"/>
          <p:cNvSpPr>
            <a:spLocks noGrp="1"/>
          </p:cNvSpPr>
          <p:nvPr>
            <p:ph idx="1"/>
          </p:nvPr>
        </p:nvSpPr>
        <p:spPr>
          <a:xfrm>
            <a:off x="534988" y="1187533"/>
            <a:ext cx="9623425" cy="877574"/>
          </a:xfrm>
        </p:spPr>
        <p:txBody>
          <a:bodyPr/>
          <a:lstStyle/>
          <a:p>
            <a:r>
              <a:rPr lang="cs-CZ" dirty="0" smtClean="0">
                <a:latin typeface="+mn-lt"/>
              </a:rPr>
              <a:t>DuPont </a:t>
            </a:r>
            <a:r>
              <a:rPr lang="cs-CZ" dirty="0" err="1" smtClean="0">
                <a:latin typeface="+mn-lt"/>
              </a:rPr>
              <a:t>system</a:t>
            </a:r>
            <a:r>
              <a:rPr lang="cs-CZ" dirty="0" smtClean="0">
                <a:latin typeface="+mn-lt"/>
              </a:rPr>
              <a:t> </a:t>
            </a:r>
            <a:r>
              <a:rPr lang="cs-CZ" dirty="0" err="1" smtClean="0">
                <a:latin typeface="+mn-lt"/>
              </a:rPr>
              <a:t>using</a:t>
            </a:r>
            <a:r>
              <a:rPr lang="cs-CZ" dirty="0" smtClean="0">
                <a:latin typeface="+mn-lt"/>
              </a:rPr>
              <a:t> </a:t>
            </a:r>
            <a:r>
              <a:rPr lang="cs-CZ" dirty="0" err="1" smtClean="0">
                <a:latin typeface="+mn-lt"/>
              </a:rPr>
              <a:t>cost-revenues</a:t>
            </a:r>
            <a:r>
              <a:rPr lang="cs-CZ" dirty="0" smtClean="0">
                <a:latin typeface="+mn-lt"/>
              </a:rPr>
              <a:t> </a:t>
            </a:r>
            <a:r>
              <a:rPr lang="cs-CZ" dirty="0" err="1" smtClean="0">
                <a:latin typeface="+mn-lt"/>
              </a:rPr>
              <a:t>ratios</a:t>
            </a:r>
            <a:endParaRPr lang="cs-CZ" dirty="0">
              <a:latin typeface="+mn-lt"/>
            </a:endParaRPr>
          </a:p>
        </p:txBody>
      </p:sp>
      <p:sp>
        <p:nvSpPr>
          <p:cNvPr id="5" name="Zástupný symbol pro číslo snímku 4"/>
          <p:cNvSpPr>
            <a:spLocks noGrp="1"/>
          </p:cNvSpPr>
          <p:nvPr>
            <p:ph type="sldNum" sz="quarter" idx="12"/>
          </p:nvPr>
        </p:nvSpPr>
        <p:spPr/>
        <p:txBody>
          <a:bodyPr/>
          <a:lstStyle/>
          <a:p>
            <a:pPr>
              <a:defRPr/>
            </a:pPr>
            <a:fld id="{005B7347-35A8-416A-A6BF-14F7C64C136A}" type="slidenum">
              <a:rPr lang="cs-CZ" smtClean="0"/>
              <a:pPr>
                <a:defRPr/>
              </a:pPr>
              <a:t>9</a:t>
            </a:fld>
            <a:endParaRPr lang="cs-CZ"/>
          </a:p>
        </p:txBody>
      </p:sp>
      <p:sp>
        <p:nvSpPr>
          <p:cNvPr id="6" name="Rectangle 2"/>
          <p:cNvSpPr>
            <a:spLocks noChangeArrowheads="1"/>
          </p:cNvSpPr>
          <p:nvPr/>
        </p:nvSpPr>
        <p:spPr bwMode="auto">
          <a:xfrm>
            <a:off x="976044" y="2065106"/>
            <a:ext cx="2134734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4" name="Rectangle 2"/>
          <p:cNvSpPr>
            <a:spLocks noChangeArrowheads="1"/>
          </p:cNvSpPr>
          <p:nvPr/>
        </p:nvSpPr>
        <p:spPr bwMode="auto">
          <a:xfrm>
            <a:off x="976044" y="2110824"/>
            <a:ext cx="255175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7" name="Rectangle 2"/>
          <p:cNvSpPr>
            <a:spLocks noChangeArrowheads="1"/>
          </p:cNvSpPr>
          <p:nvPr/>
        </p:nvSpPr>
        <p:spPr bwMode="auto">
          <a:xfrm>
            <a:off x="534988" y="2287152"/>
            <a:ext cx="208150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8" name="Rectangle 2"/>
          <p:cNvSpPr>
            <a:spLocks noChangeArrowheads="1"/>
          </p:cNvSpPr>
          <p:nvPr/>
        </p:nvSpPr>
        <p:spPr bwMode="auto">
          <a:xfrm>
            <a:off x="691116" y="2156542"/>
            <a:ext cx="182025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10" name="Objekt 9"/>
          <p:cNvGraphicFramePr>
            <a:graphicFrameLocks noChangeAspect="1"/>
          </p:cNvGraphicFramePr>
          <p:nvPr>
            <p:extLst>
              <p:ext uri="{D42A27DB-BD31-4B8C-83A1-F6EECF244321}">
                <p14:modId xmlns:p14="http://schemas.microsoft.com/office/powerpoint/2010/main" val="644406452"/>
              </p:ext>
            </p:extLst>
          </p:nvPr>
        </p:nvGraphicFramePr>
        <p:xfrm>
          <a:off x="691115" y="2156543"/>
          <a:ext cx="9318721" cy="4675942"/>
        </p:xfrm>
        <a:graphic>
          <a:graphicData uri="http://schemas.openxmlformats.org/presentationml/2006/ole">
            <mc:AlternateContent xmlns:mc="http://schemas.openxmlformats.org/markup-compatibility/2006">
              <mc:Choice xmlns:v="urn:schemas-microsoft-com:vml" Requires="v">
                <p:oleObj spid="_x0000_s6150" name="Acrobat Document" r:id="rId3" imgW="3574742" imgH="1790569" progId="Acrobat.Document.DC">
                  <p:embed/>
                </p:oleObj>
              </mc:Choice>
              <mc:Fallback>
                <p:oleObj name="Acrobat Document" r:id="rId3" imgW="3574742" imgH="1790569" progId="Acrobat.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115" y="2156543"/>
                        <a:ext cx="9318721" cy="4675942"/>
                      </a:xfrm>
                      <a:prstGeom prst="rect">
                        <a:avLst/>
                      </a:prstGeom>
                      <a:noFill/>
                    </p:spPr>
                  </p:pic>
                </p:oleObj>
              </mc:Fallback>
            </mc:AlternateContent>
          </a:graphicData>
        </a:graphic>
      </p:graphicFrame>
    </p:spTree>
    <p:extLst>
      <p:ext uri="{BB962C8B-B14F-4D97-AF65-F5344CB8AC3E}">
        <p14:creationId xmlns:p14="http://schemas.microsoft.com/office/powerpoint/2010/main" val="19488219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JU_OPVVV">
  <a:themeElements>
    <a:clrScheme name="JU">
      <a:dk1>
        <a:srgbClr val="151515"/>
      </a:dk1>
      <a:lt1>
        <a:sysClr val="window" lastClr="FFFFFF"/>
      </a:lt1>
      <a:dk2>
        <a:srgbClr val="E00034"/>
      </a:dk2>
      <a:lt2>
        <a:srgbClr val="D8D8D8"/>
      </a:lt2>
      <a:accent1>
        <a:srgbClr val="E00034"/>
      </a:accent1>
      <a:accent2>
        <a:srgbClr val="E98300"/>
      </a:accent2>
      <a:accent3>
        <a:srgbClr val="007D57"/>
      </a:accent3>
      <a:accent4>
        <a:srgbClr val="9C5FB5"/>
      </a:accent4>
      <a:accent5>
        <a:srgbClr val="5BBBB7"/>
      </a:accent5>
      <a:accent6>
        <a:srgbClr val="D10074"/>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U_OPVVV" id="{308B95AC-FC2F-4F17-80AD-0B8665254CCB}" vid="{353A2476-A1C0-4E71-97AE-34FA5EB80CF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19</TotalTime>
  <Words>280</Words>
  <Application>Microsoft Office PowerPoint</Application>
  <PresentationFormat>Vlastní</PresentationFormat>
  <Paragraphs>60</Paragraphs>
  <Slides>12</Slides>
  <Notes>1</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3</vt:i4>
      </vt:variant>
      <vt:variant>
        <vt:lpstr>Nadpisy snímků</vt:lpstr>
      </vt:variant>
      <vt:variant>
        <vt:i4>12</vt:i4>
      </vt:variant>
    </vt:vector>
  </HeadingPairs>
  <TitlesOfParts>
    <vt:vector size="19" baseType="lpstr">
      <vt:lpstr>Arial</vt:lpstr>
      <vt:lpstr>Calibri</vt:lpstr>
      <vt:lpstr>Clara Sans</vt:lpstr>
      <vt:lpstr>JU_OPVVV</vt:lpstr>
      <vt:lpstr>Dokument Microsoft Wordu 97–2003</vt:lpstr>
      <vt:lpstr>Dokument Microsoft Wordu</vt:lpstr>
      <vt:lpstr>Adobe Acrobat Document</vt:lpstr>
      <vt:lpstr>Systemization of economic indicators</vt:lpstr>
      <vt:lpstr>Systemization of economic indicators</vt:lpstr>
      <vt:lpstr>Členění systémů ukazatelů</vt:lpstr>
      <vt:lpstr>Pyramidal systems of indicators</vt:lpstr>
      <vt:lpstr>Evaluation of hierarchical systems</vt:lpstr>
      <vt:lpstr>Examples of pyramidal systems</vt:lpstr>
      <vt:lpstr>Examples of pyramidal systems</vt:lpstr>
      <vt:lpstr>Examples of pyramidal systems</vt:lpstr>
      <vt:lpstr>Examples of pyramidal systems</vt:lpstr>
      <vt:lpstr>Examples of pyramidal systems</vt:lpstr>
      <vt:lpstr>Examples of pyramidal systems</vt:lpstr>
      <vt:lpstr>Examples of pyramidal systems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Tomáš Lysenko-Chvíla</dc:creator>
  <cp:lastModifiedBy>Zdeněk Radek Ing. Ph.D.</cp:lastModifiedBy>
  <cp:revision>10</cp:revision>
  <dcterms:created xsi:type="dcterms:W3CDTF">2017-07-17T18:52:59Z</dcterms:created>
  <dcterms:modified xsi:type="dcterms:W3CDTF">2021-02-04T16:03:23Z</dcterms:modified>
</cp:coreProperties>
</file>