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381">
          <p15:clr>
            <a:srgbClr val="A4A3A4"/>
          </p15:clr>
        </p15:guide>
        <p15:guide id="2" pos="3368">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3" autoAdjust="0"/>
    <p:restoredTop sz="94660" autoAdjust="0"/>
  </p:normalViewPr>
  <p:slideViewPr>
    <p:cSldViewPr snapToGrid="0">
      <p:cViewPr>
        <p:scale>
          <a:sx n="33" d="100"/>
          <a:sy n="33" d="100"/>
        </p:scale>
        <p:origin x="-2008" y="-692"/>
      </p:cViewPr>
      <p:guideLst>
        <p:guide orient="horz" pos="2381"/>
        <p:guide pos="3368"/>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07.06.2021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07.06.2021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07.06.2021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07.06.2021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07.06.2021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mtClean="0"/>
              <a:t>Old Testament 2</a:t>
            </a:r>
            <a:endParaRPr lang="cs-CZ" dirty="0"/>
          </a:p>
        </p:txBody>
      </p:sp>
      <p:sp>
        <p:nvSpPr>
          <p:cNvPr id="3" name="Podnadpis 2"/>
          <p:cNvSpPr>
            <a:spLocks noGrp="1"/>
          </p:cNvSpPr>
          <p:nvPr>
            <p:ph type="subTitle" idx="1"/>
          </p:nvPr>
        </p:nvSpPr>
        <p:spPr/>
        <p:txBody>
          <a:bodyPr/>
          <a:lstStyle/>
          <a:p>
            <a:r>
              <a:rPr lang="en-GB" dirty="0">
                <a:solidFill>
                  <a:schemeClr val="accent6">
                    <a:lumMod val="50000"/>
                  </a:schemeClr>
                </a:solidFill>
              </a:rPr>
              <a:t>Historiography</a:t>
            </a:r>
            <a:r>
              <a:rPr lang="cs-CZ" dirty="0">
                <a:solidFill>
                  <a:schemeClr val="accent6">
                    <a:lumMod val="50000"/>
                  </a:schemeClr>
                </a:solidFill>
              </a:rPr>
              <a:t>: </a:t>
            </a:r>
            <a:r>
              <a:rPr lang="cs-CZ" dirty="0" err="1" smtClean="0">
                <a:solidFill>
                  <a:schemeClr val="accent6">
                    <a:lumMod val="50000"/>
                  </a:schemeClr>
                </a:solidFill>
              </a:rPr>
              <a:t>The</a:t>
            </a:r>
            <a:r>
              <a:rPr lang="cs-CZ" dirty="0" smtClean="0">
                <a:solidFill>
                  <a:schemeClr val="accent6">
                    <a:lumMod val="50000"/>
                  </a:schemeClr>
                </a:solidFill>
              </a:rPr>
              <a:t> </a:t>
            </a:r>
            <a:r>
              <a:rPr lang="cs-CZ" dirty="0" err="1">
                <a:solidFill>
                  <a:schemeClr val="accent6">
                    <a:lumMod val="50000"/>
                  </a:schemeClr>
                </a:solidFill>
              </a:rPr>
              <a:t>Chroni</a:t>
            </a:r>
            <a:r>
              <a:rPr lang="en-GB" dirty="0" err="1">
                <a:solidFill>
                  <a:schemeClr val="accent6">
                    <a:lumMod val="50000"/>
                  </a:schemeClr>
                </a:solidFill>
              </a:rPr>
              <a:t>cler</a:t>
            </a:r>
            <a:r>
              <a:rPr lang="cs-CZ" dirty="0">
                <a:solidFill>
                  <a:schemeClr val="accent6">
                    <a:lumMod val="50000"/>
                  </a:schemeClr>
                </a:solidFill>
              </a:rPr>
              <a:t> and </a:t>
            </a:r>
            <a:r>
              <a:rPr lang="cs-CZ" dirty="0" err="1" smtClean="0">
                <a:solidFill>
                  <a:schemeClr val="accent6">
                    <a:lumMod val="50000"/>
                  </a:schemeClr>
                </a:solidFill>
              </a:rPr>
              <a:t>the</a:t>
            </a:r>
            <a:r>
              <a:rPr lang="cs-CZ" dirty="0" smtClean="0">
                <a:solidFill>
                  <a:schemeClr val="accent6">
                    <a:lumMod val="50000"/>
                  </a:schemeClr>
                </a:solidFill>
              </a:rPr>
              <a:t> </a:t>
            </a:r>
            <a:r>
              <a:rPr lang="cs-CZ" dirty="0" err="1">
                <a:solidFill>
                  <a:schemeClr val="accent6">
                    <a:lumMod val="50000"/>
                  </a:schemeClr>
                </a:solidFill>
              </a:rPr>
              <a:t>books</a:t>
            </a:r>
            <a:r>
              <a:rPr lang="cs-CZ" dirty="0">
                <a:solidFill>
                  <a:schemeClr val="accent6">
                    <a:lumMod val="50000"/>
                  </a:schemeClr>
                </a:solidFill>
              </a:rPr>
              <a:t> </a:t>
            </a:r>
            <a:r>
              <a:rPr lang="cs-CZ" dirty="0" err="1">
                <a:solidFill>
                  <a:schemeClr val="accent6">
                    <a:lumMod val="50000"/>
                  </a:schemeClr>
                </a:solidFill>
              </a:rPr>
              <a:t>of</a:t>
            </a:r>
            <a:r>
              <a:rPr lang="cs-CZ" dirty="0">
                <a:solidFill>
                  <a:schemeClr val="accent6">
                    <a:lumMod val="50000"/>
                  </a:schemeClr>
                </a:solidFill>
              </a:rPr>
              <a:t> </a:t>
            </a:r>
            <a:r>
              <a:rPr lang="cs-CZ" dirty="0" err="1">
                <a:solidFill>
                  <a:schemeClr val="accent6">
                    <a:lumMod val="50000"/>
                  </a:schemeClr>
                </a:solidFill>
              </a:rPr>
              <a:t>Maccabees</a:t>
            </a:r>
            <a:endParaRPr lang="cs-CZ" dirty="0">
              <a:solidFill>
                <a:schemeClr val="accent6">
                  <a:lumMod val="50000"/>
                </a:schemeClr>
              </a:solidFill>
            </a:endParaRPr>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C00000"/>
                </a:solidFill>
              </a:rPr>
              <a:t>Beware! </a:t>
            </a:r>
          </a:p>
          <a:p>
            <a:pPr marL="0" indent="0">
              <a:buNone/>
            </a:pPr>
            <a:r>
              <a:rPr lang="en-GB" sz="2500" dirty="0"/>
              <a:t>There is a messy confusion in regard to the naming convention. </a:t>
            </a:r>
          </a:p>
          <a:p>
            <a:pPr marL="0" indent="0">
              <a:buNone/>
            </a:pPr>
            <a:endParaRPr lang="en-GB" sz="2500" b="1" dirty="0"/>
          </a:p>
          <a:p>
            <a:pPr marL="0" indent="0">
              <a:buNone/>
            </a:pPr>
            <a:r>
              <a:rPr lang="en-GB" sz="2500" b="1" dirty="0"/>
              <a:t>Ezra = Ezra + Nehemiah, or 1Ezra + 2Ezra </a:t>
            </a:r>
          </a:p>
          <a:p>
            <a:pPr marL="0" indent="0">
              <a:buNone/>
            </a:pPr>
            <a:endParaRPr lang="en-GB" sz="2500" b="1" dirty="0"/>
          </a:p>
          <a:p>
            <a:pPr marL="0" indent="0">
              <a:buNone/>
            </a:pPr>
            <a:r>
              <a:rPr lang="en-US" sz="2500" b="1" dirty="0"/>
              <a:t>1 Esdras = 3 Esdras (in Vulgate) </a:t>
            </a:r>
            <a:r>
              <a:rPr lang="en-US" sz="2500" dirty="0"/>
              <a:t>is</a:t>
            </a:r>
            <a:r>
              <a:rPr lang="en-US" sz="2500" b="1" dirty="0"/>
              <a:t> </a:t>
            </a:r>
            <a:r>
              <a:rPr lang="en-US" sz="2500" dirty="0"/>
              <a:t>an alternate Greek-language version of Ezra. It contains a </a:t>
            </a:r>
            <a:r>
              <a:rPr lang="en-US" sz="2500" i="1" dirty="0"/>
              <a:t>'Tale of the Three Guardsmen</a:t>
            </a:r>
            <a:r>
              <a:rPr lang="en-US" sz="2500" dirty="0"/>
              <a:t>' in the middle of Ezra 4. </a:t>
            </a:r>
          </a:p>
          <a:p>
            <a:pPr marL="0" indent="0">
              <a:buNone/>
            </a:pPr>
            <a:endParaRPr lang="en-US" sz="2500" dirty="0"/>
          </a:p>
          <a:p>
            <a:pPr marL="0" indent="0">
              <a:buNone/>
            </a:pPr>
            <a:r>
              <a:rPr lang="en-US" sz="2500" b="1" dirty="0"/>
              <a:t>2  Esdras </a:t>
            </a:r>
            <a:r>
              <a:rPr lang="en-US" sz="2500" dirty="0"/>
              <a:t>= </a:t>
            </a:r>
            <a:r>
              <a:rPr lang="en-US" sz="2500" b="1" dirty="0"/>
              <a:t>4 Esdras (in Vulgate) </a:t>
            </a:r>
            <a:r>
              <a:rPr lang="en-US" sz="2500" dirty="0"/>
              <a:t>is an apocalyptic book from the 2</a:t>
            </a:r>
            <a:r>
              <a:rPr lang="en-US" sz="2500" baseline="30000" dirty="0"/>
              <a:t>nd</a:t>
            </a:r>
            <a:r>
              <a:rPr lang="en-US" sz="2500" dirty="0"/>
              <a:t> century AD (included in many Vulgate manuscripts as part of the New Testament) </a:t>
            </a:r>
            <a:endParaRPr lang="en-GB" sz="2500" dirty="0"/>
          </a:p>
          <a:p>
            <a:pPr marL="0" indent="0">
              <a:buNone/>
            </a:pPr>
            <a:endParaRPr lang="cs-CZ" sz="2500" dirty="0"/>
          </a:p>
        </p:txBody>
      </p:sp>
    </p:spTree>
    <p:extLst>
      <p:ext uri="{BB962C8B-B14F-4D97-AF65-F5344CB8AC3E}">
        <p14:creationId xmlns:p14="http://schemas.microsoft.com/office/powerpoint/2010/main" val="3298506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chemeClr val="accent6">
                    <a:lumMod val="50000"/>
                  </a:schemeClr>
                </a:solidFill>
              </a:rPr>
              <a:t>1-2 Maccabees </a:t>
            </a:r>
            <a:endParaRPr lang="cs-CZ" sz="2500" b="1" dirty="0">
              <a:solidFill>
                <a:schemeClr val="accent6">
                  <a:lumMod val="50000"/>
                </a:schemeClr>
              </a:solidFill>
            </a:endParaRPr>
          </a:p>
          <a:p>
            <a:pPr marL="0" indent="0">
              <a:buNone/>
            </a:pPr>
            <a:r>
              <a:rPr lang="en-GB" sz="2500" dirty="0"/>
              <a:t>Two separate books, independent (and not following) of each other </a:t>
            </a:r>
          </a:p>
          <a:p>
            <a:pPr marL="0" indent="0">
              <a:buNone/>
            </a:pPr>
            <a:endParaRPr lang="en-GB" sz="2500" b="1" dirty="0"/>
          </a:p>
          <a:p>
            <a:pPr marL="0" indent="0">
              <a:buNone/>
            </a:pPr>
            <a:r>
              <a:rPr lang="cs-CZ" sz="2500" b="1" dirty="0" err="1"/>
              <a:t>Date</a:t>
            </a:r>
            <a:r>
              <a:rPr lang="en-GB" sz="2500" b="1" dirty="0"/>
              <a:t>: 	</a:t>
            </a:r>
            <a:r>
              <a:rPr lang="en-GB" sz="2500" dirty="0"/>
              <a:t>1Mac: 100-64 BC </a:t>
            </a:r>
          </a:p>
          <a:p>
            <a:pPr marL="0" indent="0">
              <a:buNone/>
            </a:pPr>
            <a:r>
              <a:rPr lang="en-GB" sz="2500" dirty="0"/>
              <a:t>	2Mac: 130-100 BC</a:t>
            </a:r>
          </a:p>
          <a:p>
            <a:pPr marL="0" indent="0">
              <a:buNone/>
            </a:pPr>
            <a:endParaRPr lang="en-GB" sz="2500" dirty="0"/>
          </a:p>
          <a:p>
            <a:pPr marL="0" indent="0">
              <a:buNone/>
            </a:pPr>
            <a:r>
              <a:rPr lang="en-GB" sz="2500" b="1" dirty="0"/>
              <a:t>Authors: 	</a:t>
            </a:r>
            <a:r>
              <a:rPr lang="en-GB" sz="2500" dirty="0"/>
              <a:t>1Mac: an unknown Jew </a:t>
            </a:r>
          </a:p>
          <a:p>
            <a:pPr marL="0" indent="0">
              <a:buNone/>
            </a:pPr>
            <a:r>
              <a:rPr lang="en-GB" sz="2500" dirty="0"/>
              <a:t>		2Mac: an Alexandrian Jew </a:t>
            </a:r>
          </a:p>
          <a:p>
            <a:pPr marL="0" indent="0">
              <a:buNone/>
            </a:pPr>
            <a:endParaRPr lang="en-GB" sz="2500" dirty="0"/>
          </a:p>
          <a:p>
            <a:pPr marL="0" indent="0">
              <a:buNone/>
            </a:pPr>
            <a:r>
              <a:rPr lang="en-GB" sz="2500" b="1" dirty="0"/>
              <a:t>Language: </a:t>
            </a:r>
            <a:r>
              <a:rPr lang="en-GB" sz="2500" dirty="0"/>
              <a:t>	1Mac: originally in Hebrew, preserved in Greek</a:t>
            </a:r>
          </a:p>
          <a:p>
            <a:pPr marL="0" indent="0">
              <a:buNone/>
            </a:pPr>
            <a:r>
              <a:rPr lang="en-GB" sz="2500" dirty="0"/>
              <a:t>		2Mac: Greek </a:t>
            </a:r>
            <a:endParaRPr lang="cs-CZ" sz="2500" dirty="0"/>
          </a:p>
          <a:p>
            <a:pPr marL="0" indent="0">
              <a:buNone/>
            </a:pPr>
            <a:endParaRPr lang="cs-CZ" sz="2500" dirty="0"/>
          </a:p>
          <a:p>
            <a:pPr marL="0" indent="0">
              <a:buNone/>
            </a:pPr>
            <a:endParaRPr lang="cs-CZ" sz="2500" dirty="0"/>
          </a:p>
        </p:txBody>
      </p:sp>
    </p:spTree>
    <p:extLst>
      <p:ext uri="{BB962C8B-B14F-4D97-AF65-F5344CB8AC3E}">
        <p14:creationId xmlns:p14="http://schemas.microsoft.com/office/powerpoint/2010/main" val="32372636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fontScale="92500" lnSpcReduction="10000"/>
          </a:bodyPr>
          <a:lstStyle/>
          <a:p>
            <a:endParaRPr lang="cs-CZ" sz="2500" dirty="0"/>
          </a:p>
          <a:p>
            <a:pPr marL="0" indent="0">
              <a:buNone/>
            </a:pPr>
            <a:r>
              <a:rPr lang="en-GB" sz="2500" b="1" dirty="0">
                <a:solidFill>
                  <a:schemeClr val="accent6">
                    <a:lumMod val="50000"/>
                  </a:schemeClr>
                </a:solidFill>
              </a:rPr>
              <a:t>1-2 Maccabees </a:t>
            </a:r>
            <a:endParaRPr lang="cs-CZ" sz="2500" b="1" dirty="0">
              <a:solidFill>
                <a:schemeClr val="accent6">
                  <a:lumMod val="50000"/>
                </a:schemeClr>
              </a:solidFill>
            </a:endParaRPr>
          </a:p>
          <a:p>
            <a:pPr marL="0" indent="0">
              <a:buNone/>
            </a:pPr>
            <a:endParaRPr lang="cs-CZ" sz="2500" dirty="0"/>
          </a:p>
          <a:p>
            <a:pPr marL="0" indent="0">
              <a:buNone/>
            </a:pPr>
            <a:r>
              <a:rPr lang="en-GB" sz="2500" b="1" dirty="0"/>
              <a:t>Timespan: 	</a:t>
            </a:r>
            <a:r>
              <a:rPr lang="en-GB" sz="2500" dirty="0"/>
              <a:t>1Mac: 175-134 BC </a:t>
            </a:r>
          </a:p>
          <a:p>
            <a:pPr marL="0" indent="0">
              <a:buNone/>
            </a:pPr>
            <a:r>
              <a:rPr lang="en-GB" sz="2500" dirty="0"/>
              <a:t>		2Mac: 175-161 BC</a:t>
            </a:r>
            <a:r>
              <a:rPr lang="en-GB" sz="2500" dirty="0">
                <a:solidFill>
                  <a:srgbClr val="FF0000"/>
                </a:solidFill>
              </a:rPr>
              <a:t> </a:t>
            </a:r>
          </a:p>
          <a:p>
            <a:pPr marL="0" indent="0">
              <a:buNone/>
            </a:pPr>
            <a:endParaRPr lang="en-GB" sz="2500" dirty="0"/>
          </a:p>
          <a:p>
            <a:pPr marL="0" indent="0">
              <a:buNone/>
            </a:pPr>
            <a:r>
              <a:rPr lang="en-GB" sz="2500" b="1" dirty="0"/>
              <a:t>Structure: </a:t>
            </a:r>
          </a:p>
          <a:p>
            <a:pPr marL="0" indent="0">
              <a:buNone/>
            </a:pPr>
            <a:r>
              <a:rPr lang="en-GB" sz="2500" dirty="0"/>
              <a:t>1Mac 1-2: the reign of </a:t>
            </a:r>
            <a:r>
              <a:rPr lang="en-GB" sz="2500" dirty="0" err="1"/>
              <a:t>Antiochos</a:t>
            </a:r>
            <a:r>
              <a:rPr lang="en-GB" sz="2500" dirty="0"/>
              <a:t> IV. </a:t>
            </a:r>
          </a:p>
          <a:p>
            <a:pPr marL="0" indent="0">
              <a:buNone/>
            </a:pPr>
            <a:r>
              <a:rPr lang="en-GB" sz="2500" dirty="0"/>
              <a:t>1Mac 3:1-9:22 leadership of Judah </a:t>
            </a:r>
          </a:p>
          <a:p>
            <a:pPr marL="0" indent="0">
              <a:buNone/>
            </a:pPr>
            <a:r>
              <a:rPr lang="en-GB" sz="2500" dirty="0"/>
              <a:t>1Mac 9:23-12:54 leadership of Jonathan </a:t>
            </a:r>
          </a:p>
          <a:p>
            <a:pPr marL="0" indent="0">
              <a:buNone/>
            </a:pPr>
            <a:r>
              <a:rPr lang="en-GB" sz="2500" dirty="0"/>
              <a:t>1Mac 13-16 leadership of Simon </a:t>
            </a:r>
          </a:p>
          <a:p>
            <a:pPr marL="0" indent="0">
              <a:buNone/>
            </a:pPr>
            <a:endParaRPr lang="en-GB" sz="2500" dirty="0"/>
          </a:p>
          <a:p>
            <a:pPr marL="0" indent="0">
              <a:buNone/>
            </a:pPr>
            <a:r>
              <a:rPr lang="en-GB" sz="2500" dirty="0"/>
              <a:t>2Mac 1-2 letters to Egyptian Jews and introduction</a:t>
            </a:r>
          </a:p>
          <a:p>
            <a:pPr marL="0" indent="0">
              <a:buNone/>
            </a:pPr>
            <a:r>
              <a:rPr lang="en-GB" sz="2500" dirty="0"/>
              <a:t>2Mac 3:1-4:6 the rule of </a:t>
            </a:r>
            <a:r>
              <a:rPr lang="en-GB" sz="2500" dirty="0" err="1"/>
              <a:t>Seleukos</a:t>
            </a:r>
            <a:r>
              <a:rPr lang="en-GB" sz="2500" dirty="0"/>
              <a:t> IV.</a:t>
            </a:r>
          </a:p>
          <a:p>
            <a:pPr marL="0" indent="0">
              <a:buNone/>
            </a:pPr>
            <a:r>
              <a:rPr lang="en-GB" sz="2500" dirty="0"/>
              <a:t>2Mac 4:7-10:9 the persecution under </a:t>
            </a:r>
            <a:r>
              <a:rPr lang="en-GB" sz="2500" dirty="0" err="1"/>
              <a:t>Antiochos</a:t>
            </a:r>
            <a:r>
              <a:rPr lang="en-GB" sz="2500" dirty="0"/>
              <a:t> IV. </a:t>
            </a:r>
          </a:p>
          <a:p>
            <a:pPr marL="0" indent="0">
              <a:buNone/>
            </a:pPr>
            <a:r>
              <a:rPr lang="en-GB" sz="2500" dirty="0"/>
              <a:t>2Mac 10:10-15:40 the first victories by Judah </a:t>
            </a:r>
          </a:p>
        </p:txBody>
      </p:sp>
    </p:spTree>
    <p:extLst>
      <p:ext uri="{BB962C8B-B14F-4D97-AF65-F5344CB8AC3E}">
        <p14:creationId xmlns:p14="http://schemas.microsoft.com/office/powerpoint/2010/main" val="38106787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lnSpcReduction="10000"/>
          </a:bodyPr>
          <a:lstStyle/>
          <a:p>
            <a:endParaRPr lang="cs-CZ" sz="2500" dirty="0"/>
          </a:p>
          <a:p>
            <a:pPr marL="0" indent="0">
              <a:buNone/>
            </a:pPr>
            <a:r>
              <a:rPr lang="en-GB" sz="2500" b="1" dirty="0">
                <a:solidFill>
                  <a:schemeClr val="accent6">
                    <a:lumMod val="50000"/>
                  </a:schemeClr>
                </a:solidFill>
              </a:rPr>
              <a:t>1-2 Maccabees </a:t>
            </a:r>
            <a:endParaRPr lang="cs-CZ" sz="2500" b="1" dirty="0">
              <a:solidFill>
                <a:schemeClr val="accent6">
                  <a:lumMod val="50000"/>
                </a:schemeClr>
              </a:solidFill>
            </a:endParaRPr>
          </a:p>
          <a:p>
            <a:pPr marL="0" indent="0">
              <a:buNone/>
            </a:pPr>
            <a:endParaRPr lang="cs-CZ" sz="2500" dirty="0"/>
          </a:p>
          <a:p>
            <a:pPr>
              <a:buFontTx/>
              <a:buChar char="-"/>
            </a:pPr>
            <a:r>
              <a:rPr lang="en-GB" sz="2500" b="1" dirty="0"/>
              <a:t>1Mac</a:t>
            </a:r>
            <a:r>
              <a:rPr lang="en-GB" sz="2500" dirty="0"/>
              <a:t> is closest among all OT books to what we would call ‘</a:t>
            </a:r>
            <a:r>
              <a:rPr lang="en-GB" sz="2500" b="1" dirty="0"/>
              <a:t>historiography</a:t>
            </a:r>
            <a:r>
              <a:rPr lang="en-GB" sz="2500" dirty="0"/>
              <a:t>’, and is rather apologetic in form: it is </a:t>
            </a:r>
            <a:r>
              <a:rPr lang="en-GB" sz="2500" b="1" dirty="0"/>
              <a:t>partial</a:t>
            </a:r>
            <a:r>
              <a:rPr lang="en-GB" sz="2500" dirty="0"/>
              <a:t> (it favours </a:t>
            </a:r>
            <a:r>
              <a:rPr lang="en-GB" sz="2500" dirty="0" err="1"/>
              <a:t>Hasmon</a:t>
            </a:r>
            <a:r>
              <a:rPr lang="cs-CZ" sz="2500" dirty="0" err="1"/>
              <a:t>ea</a:t>
            </a:r>
            <a:r>
              <a:rPr lang="en-GB" sz="2500" dirty="0"/>
              <a:t>ns, it is </a:t>
            </a:r>
            <a:r>
              <a:rPr lang="en-GB" sz="2500" b="1" dirty="0"/>
              <a:t>nationalistic</a:t>
            </a:r>
            <a:r>
              <a:rPr lang="en-GB" sz="2500" dirty="0"/>
              <a:t> and </a:t>
            </a:r>
            <a:r>
              <a:rPr lang="en-GB" sz="2500" b="1" dirty="0"/>
              <a:t>anti-</a:t>
            </a:r>
            <a:r>
              <a:rPr lang="en-GB" sz="2500" b="1" dirty="0" err="1"/>
              <a:t>selucid</a:t>
            </a:r>
            <a:r>
              <a:rPr lang="en-GB" sz="2500" dirty="0"/>
              <a:t>). </a:t>
            </a:r>
          </a:p>
          <a:p>
            <a:pPr>
              <a:buFontTx/>
              <a:buChar char="-"/>
            </a:pPr>
            <a:r>
              <a:rPr lang="en-GB" sz="2500" dirty="0"/>
              <a:t>Author of </a:t>
            </a:r>
            <a:r>
              <a:rPr lang="en-GB" sz="2500" b="1" dirty="0"/>
              <a:t>1Mac</a:t>
            </a:r>
            <a:r>
              <a:rPr lang="en-GB" sz="2500" dirty="0"/>
              <a:t> is </a:t>
            </a:r>
            <a:r>
              <a:rPr lang="en-GB" sz="2500" b="1" dirty="0"/>
              <a:t>a faithful Jew </a:t>
            </a:r>
            <a:r>
              <a:rPr lang="en-GB" sz="2500" dirty="0"/>
              <a:t>for whom no compromise is admissible, </a:t>
            </a:r>
            <a:r>
              <a:rPr lang="cs-CZ" sz="2500" dirty="0" err="1"/>
              <a:t>particularly</a:t>
            </a:r>
            <a:r>
              <a:rPr lang="cs-CZ" sz="2500" dirty="0"/>
              <a:t> </a:t>
            </a:r>
            <a:r>
              <a:rPr lang="cs-CZ" sz="2500" dirty="0" err="1"/>
              <a:t>taken</a:t>
            </a:r>
            <a:r>
              <a:rPr lang="cs-CZ" sz="2500" dirty="0"/>
              <a:t> </a:t>
            </a:r>
            <a:r>
              <a:rPr lang="en-GB" sz="2500" dirty="0"/>
              <a:t>against </a:t>
            </a:r>
            <a:r>
              <a:rPr lang="en-GB" sz="2500" dirty="0" err="1"/>
              <a:t>hel</a:t>
            </a:r>
            <a:r>
              <a:rPr lang="cs-CZ" sz="2500" dirty="0"/>
              <a:t>l</a:t>
            </a:r>
            <a:r>
              <a:rPr lang="en-GB" sz="2500" dirty="0" err="1"/>
              <a:t>enization</a:t>
            </a:r>
            <a:r>
              <a:rPr lang="en-GB" sz="2500" dirty="0"/>
              <a:t>. </a:t>
            </a:r>
            <a:endParaRPr lang="cs-CZ" sz="2500" dirty="0"/>
          </a:p>
          <a:p>
            <a:pPr>
              <a:buFontTx/>
              <a:buChar char="-"/>
            </a:pPr>
            <a:r>
              <a:rPr lang="it-IT" sz="2500" b="1" dirty="0" err="1"/>
              <a:t>2</a:t>
            </a:r>
            <a:r>
              <a:rPr lang="cs-CZ" sz="2500" b="1" dirty="0"/>
              <a:t>Mac </a:t>
            </a:r>
            <a:r>
              <a:rPr lang="cs-CZ" sz="2500" dirty="0" err="1"/>
              <a:t>is</a:t>
            </a:r>
            <a:r>
              <a:rPr lang="cs-CZ" sz="2500" dirty="0"/>
              <a:t> </a:t>
            </a:r>
            <a:r>
              <a:rPr lang="cs-CZ" sz="2500" dirty="0" err="1"/>
              <a:t>an</a:t>
            </a:r>
            <a:r>
              <a:rPr lang="cs-CZ" sz="2500" dirty="0"/>
              <a:t> </a:t>
            </a:r>
            <a:r>
              <a:rPr lang="cs-CZ" sz="2500" b="1" dirty="0" err="1"/>
              <a:t>abridged</a:t>
            </a:r>
            <a:r>
              <a:rPr lang="cs-CZ" sz="2500" dirty="0"/>
              <a:t> </a:t>
            </a:r>
            <a:r>
              <a:rPr lang="cs-CZ" sz="2500" dirty="0" err="1"/>
              <a:t>form</a:t>
            </a:r>
            <a:r>
              <a:rPr lang="cs-CZ" sz="2500" dirty="0"/>
              <a:t> </a:t>
            </a:r>
            <a:r>
              <a:rPr lang="cs-CZ" sz="2500" dirty="0" err="1"/>
              <a:t>of</a:t>
            </a:r>
            <a:r>
              <a:rPr lang="cs-CZ" sz="2500" dirty="0"/>
              <a:t> a </a:t>
            </a:r>
            <a:r>
              <a:rPr lang="cs-CZ" sz="2500" dirty="0" err="1"/>
              <a:t>five-volume</a:t>
            </a:r>
            <a:r>
              <a:rPr lang="cs-CZ" sz="2500" dirty="0"/>
              <a:t> </a:t>
            </a:r>
            <a:r>
              <a:rPr lang="cs-CZ" sz="2500" dirty="0" err="1"/>
              <a:t>original</a:t>
            </a:r>
            <a:r>
              <a:rPr lang="cs-CZ" sz="2500" dirty="0"/>
              <a:t> </a:t>
            </a:r>
            <a:r>
              <a:rPr lang="cs-CZ" sz="2500" dirty="0" err="1"/>
              <a:t>written</a:t>
            </a:r>
            <a:r>
              <a:rPr lang="cs-CZ" sz="2500" dirty="0"/>
              <a:t> by </a:t>
            </a:r>
            <a:r>
              <a:rPr lang="cs-CZ" sz="2500" b="1" dirty="0" err="1"/>
              <a:t>Jason</a:t>
            </a:r>
            <a:r>
              <a:rPr lang="cs-CZ" sz="2500" b="1" dirty="0"/>
              <a:t> </a:t>
            </a:r>
            <a:r>
              <a:rPr lang="cs-CZ" sz="2500" b="1" dirty="0" err="1"/>
              <a:t>of</a:t>
            </a:r>
            <a:r>
              <a:rPr lang="cs-CZ" sz="2500" b="1" dirty="0"/>
              <a:t> </a:t>
            </a:r>
            <a:r>
              <a:rPr lang="cs-CZ" sz="2500" b="1" dirty="0" err="1"/>
              <a:t>Cyrene</a:t>
            </a:r>
            <a:r>
              <a:rPr lang="cs-CZ" sz="2500" dirty="0"/>
              <a:t>. </a:t>
            </a:r>
            <a:r>
              <a:rPr lang="cs-CZ" sz="2500" dirty="0" err="1"/>
              <a:t>It</a:t>
            </a:r>
            <a:r>
              <a:rPr lang="cs-CZ" sz="2500" dirty="0"/>
              <a:t> </a:t>
            </a:r>
            <a:r>
              <a:rPr lang="cs-CZ" sz="2500" dirty="0" err="1"/>
              <a:t>selects</a:t>
            </a:r>
            <a:r>
              <a:rPr lang="cs-CZ" sz="2500" dirty="0"/>
              <a:t> </a:t>
            </a:r>
            <a:r>
              <a:rPr lang="cs-CZ" sz="2500" dirty="0" err="1"/>
              <a:t>those</a:t>
            </a:r>
            <a:r>
              <a:rPr lang="cs-CZ" sz="2500" dirty="0"/>
              <a:t> </a:t>
            </a:r>
            <a:r>
              <a:rPr lang="cs-CZ" sz="2500" dirty="0" err="1"/>
              <a:t>passages</a:t>
            </a:r>
            <a:r>
              <a:rPr lang="cs-CZ" sz="2500" dirty="0"/>
              <a:t> </a:t>
            </a:r>
            <a:r>
              <a:rPr lang="cs-CZ" sz="2500" dirty="0" err="1"/>
              <a:t>that</a:t>
            </a:r>
            <a:r>
              <a:rPr lang="cs-CZ" sz="2500" dirty="0"/>
              <a:t> are </a:t>
            </a:r>
            <a:r>
              <a:rPr lang="cs-CZ" sz="2500" dirty="0" err="1"/>
              <a:t>edificating</a:t>
            </a:r>
            <a:r>
              <a:rPr lang="cs-CZ" sz="2500" dirty="0"/>
              <a:t> </a:t>
            </a:r>
            <a:r>
              <a:rPr lang="cs-CZ" sz="2500" dirty="0" err="1"/>
              <a:t>for</a:t>
            </a:r>
            <a:r>
              <a:rPr lang="cs-CZ" sz="2500" dirty="0"/>
              <a:t> his </a:t>
            </a:r>
            <a:r>
              <a:rPr lang="cs-CZ" sz="2500" dirty="0" err="1"/>
              <a:t>readers</a:t>
            </a:r>
            <a:r>
              <a:rPr lang="cs-CZ" sz="2500" dirty="0"/>
              <a:t>, </a:t>
            </a:r>
            <a:r>
              <a:rPr lang="cs-CZ" sz="2500" dirty="0" err="1"/>
              <a:t>include</a:t>
            </a:r>
            <a:r>
              <a:rPr lang="cs-CZ" sz="2500" dirty="0"/>
              <a:t> </a:t>
            </a:r>
            <a:r>
              <a:rPr lang="cs-CZ" sz="2500" dirty="0" err="1"/>
              <a:t>accounts</a:t>
            </a:r>
            <a:r>
              <a:rPr lang="cs-CZ" sz="2500" dirty="0"/>
              <a:t> </a:t>
            </a:r>
            <a:r>
              <a:rPr lang="cs-CZ" sz="2500" dirty="0" err="1"/>
              <a:t>of</a:t>
            </a:r>
            <a:r>
              <a:rPr lang="cs-CZ" sz="2500" dirty="0"/>
              <a:t> </a:t>
            </a:r>
            <a:r>
              <a:rPr lang="cs-CZ" sz="2500" dirty="0" err="1"/>
              <a:t>God</a:t>
            </a:r>
            <a:r>
              <a:rPr lang="en-GB" sz="2500" dirty="0"/>
              <a:t>’</a:t>
            </a:r>
            <a:r>
              <a:rPr lang="cs-CZ" sz="2500" dirty="0"/>
              <a:t>s </a:t>
            </a:r>
            <a:r>
              <a:rPr lang="cs-CZ" sz="2500" dirty="0" err="1"/>
              <a:t>intervention</a:t>
            </a:r>
            <a:r>
              <a:rPr lang="cs-CZ" sz="2500" dirty="0"/>
              <a:t>, </a:t>
            </a:r>
            <a:r>
              <a:rPr lang="en-GB" sz="2500" dirty="0"/>
              <a:t>heroic deeds, and miracles. </a:t>
            </a:r>
          </a:p>
          <a:p>
            <a:pPr>
              <a:buFontTx/>
              <a:buChar char="-"/>
            </a:pPr>
            <a:r>
              <a:rPr lang="en-GB" sz="2500" b="1" dirty="0"/>
              <a:t>2Mac</a:t>
            </a:r>
            <a:r>
              <a:rPr lang="en-GB" sz="2500" dirty="0"/>
              <a:t> is </a:t>
            </a:r>
            <a:r>
              <a:rPr lang="en-GB" sz="2500" b="1" dirty="0"/>
              <a:t>theologically</a:t>
            </a:r>
            <a:r>
              <a:rPr lang="en-GB" sz="2500" dirty="0"/>
              <a:t> ‘more developed’, in that it openly includes belief in </a:t>
            </a:r>
            <a:r>
              <a:rPr lang="en-GB" sz="2500" b="1" dirty="0"/>
              <a:t>resurrection</a:t>
            </a:r>
            <a:r>
              <a:rPr lang="en-GB" sz="2500" dirty="0"/>
              <a:t> (6:26; 7:11-23; 14:46) and in </a:t>
            </a:r>
            <a:r>
              <a:rPr lang="en-GB" sz="2500" b="1" dirty="0"/>
              <a:t>eternal life </a:t>
            </a:r>
            <a:r>
              <a:rPr lang="en-GB" sz="2500" dirty="0"/>
              <a:t>(7:9-14), belief in </a:t>
            </a:r>
            <a:r>
              <a:rPr lang="en-GB" sz="2500" b="1" dirty="0"/>
              <a:t>intercession of the saints for the living </a:t>
            </a:r>
            <a:r>
              <a:rPr lang="en-GB" sz="2500" dirty="0"/>
              <a:t>(15:11-16), and the </a:t>
            </a:r>
            <a:r>
              <a:rPr lang="en-GB" sz="2500" b="1" dirty="0"/>
              <a:t>prayer for the dead </a:t>
            </a:r>
            <a:r>
              <a:rPr lang="en-GB" sz="2500" dirty="0"/>
              <a:t>(12:40-46), not to mention </a:t>
            </a:r>
            <a:r>
              <a:rPr lang="en-GB" sz="2500" b="1" dirty="0"/>
              <a:t>creation from nothing</a:t>
            </a:r>
            <a:r>
              <a:rPr lang="en-GB" sz="2500" dirty="0"/>
              <a:t> (7:28). </a:t>
            </a:r>
          </a:p>
          <a:p>
            <a:pPr marL="0" indent="0">
              <a:buNone/>
            </a:pPr>
            <a:endParaRPr lang="cs-CZ" sz="2500" dirty="0"/>
          </a:p>
        </p:txBody>
      </p:sp>
    </p:spTree>
    <p:extLst>
      <p:ext uri="{BB962C8B-B14F-4D97-AF65-F5344CB8AC3E}">
        <p14:creationId xmlns:p14="http://schemas.microsoft.com/office/powerpoint/2010/main" val="14842632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98714"/>
            <a:ext cx="9809796" cy="6638749"/>
          </a:xfrm>
        </p:spPr>
        <p:txBody>
          <a:bodyPr>
            <a:noAutofit/>
          </a:bodyPr>
          <a:lstStyle/>
          <a:p>
            <a:pPr marL="0" indent="0">
              <a:buNone/>
            </a:pPr>
            <a:r>
              <a:rPr lang="en-GB" sz="2500" b="1" dirty="0" smtClean="0">
                <a:solidFill>
                  <a:srgbClr val="C00000"/>
                </a:solidFill>
              </a:rPr>
              <a:t>Beware</a:t>
            </a:r>
            <a:r>
              <a:rPr lang="en-GB" sz="2500" b="1" dirty="0">
                <a:solidFill>
                  <a:srgbClr val="C00000"/>
                </a:solidFill>
              </a:rPr>
              <a:t>! </a:t>
            </a:r>
            <a:r>
              <a:rPr lang="en-GB" sz="2500" dirty="0"/>
              <a:t>There are more than two Books of Maccabees! </a:t>
            </a:r>
          </a:p>
          <a:p>
            <a:r>
              <a:rPr lang="en-US" sz="2500" b="1" dirty="0" smtClean="0"/>
              <a:t>3 </a:t>
            </a:r>
            <a:r>
              <a:rPr lang="en-US" sz="2500" b="1" dirty="0"/>
              <a:t>Maccabees</a:t>
            </a:r>
            <a:r>
              <a:rPr lang="en-US" sz="2500" dirty="0"/>
              <a:t>, a Greek book of fiction relating to a 3rd-century BCE persecution of the Jews of Egypt.</a:t>
            </a:r>
          </a:p>
          <a:p>
            <a:r>
              <a:rPr lang="en-US" sz="2500" b="1" dirty="0"/>
              <a:t>4 Maccabees</a:t>
            </a:r>
            <a:r>
              <a:rPr lang="en-US" sz="2500" dirty="0"/>
              <a:t>, a philosophic discourse praising the supremacy of reason over passion, using the Maccabean martyrs as examples.</a:t>
            </a:r>
          </a:p>
          <a:p>
            <a:r>
              <a:rPr lang="en-US" sz="2500" b="1" dirty="0"/>
              <a:t>5 Maccabees</a:t>
            </a:r>
            <a:r>
              <a:rPr lang="en-US" sz="2500" dirty="0"/>
              <a:t>, an Arab language history from 186 BCE to 6 BCE. The same title is used for a </a:t>
            </a:r>
            <a:r>
              <a:rPr lang="en-US" sz="2500" dirty="0" err="1"/>
              <a:t>Syriac</a:t>
            </a:r>
            <a:r>
              <a:rPr lang="en-US" sz="2500" dirty="0"/>
              <a:t> version of 6th book of Josephus' Jewish War.</a:t>
            </a:r>
          </a:p>
          <a:p>
            <a:r>
              <a:rPr lang="en-US" sz="2500" b="1" dirty="0"/>
              <a:t>6 Maccabees</a:t>
            </a:r>
            <a:r>
              <a:rPr lang="en-US" sz="2500" dirty="0"/>
              <a:t>, a </a:t>
            </a:r>
            <a:r>
              <a:rPr lang="en-US" sz="2500" dirty="0" err="1"/>
              <a:t>Syriac</a:t>
            </a:r>
            <a:r>
              <a:rPr lang="en-US" sz="2500" dirty="0"/>
              <a:t> poem that possibly shared a lost source with 4 Maccabees.</a:t>
            </a:r>
          </a:p>
          <a:p>
            <a:r>
              <a:rPr lang="en-US" sz="2500" b="1" dirty="0"/>
              <a:t>7 Maccabees</a:t>
            </a:r>
            <a:r>
              <a:rPr lang="en-US" sz="2500" dirty="0"/>
              <a:t>, a </a:t>
            </a:r>
            <a:r>
              <a:rPr lang="en-US" sz="2500" dirty="0" err="1"/>
              <a:t>Syriac</a:t>
            </a:r>
            <a:r>
              <a:rPr lang="en-US" sz="2500" dirty="0"/>
              <a:t> work focusing on the speeches of the Maccabean Martyrs and their mother.</a:t>
            </a:r>
          </a:p>
          <a:p>
            <a:r>
              <a:rPr lang="en-US" sz="2500" b="1" dirty="0"/>
              <a:t>8 Maccabees</a:t>
            </a:r>
            <a:r>
              <a:rPr lang="en-US" sz="2500" dirty="0"/>
              <a:t>, a brief account of the revolt drawing on Seleucid sources, preserved in the Chronicle of John </a:t>
            </a:r>
            <a:r>
              <a:rPr lang="en-US" sz="2500" dirty="0" err="1"/>
              <a:t>Malalas</a:t>
            </a:r>
            <a:r>
              <a:rPr lang="en-US" sz="2500" dirty="0"/>
              <a:t>. </a:t>
            </a:r>
          </a:p>
          <a:p>
            <a:pPr marL="0" indent="0">
              <a:buNone/>
            </a:pPr>
            <a:endParaRPr lang="cs-CZ" sz="2500" dirty="0"/>
          </a:p>
        </p:txBody>
      </p:sp>
    </p:spTree>
    <p:extLst>
      <p:ext uri="{BB962C8B-B14F-4D97-AF65-F5344CB8AC3E}">
        <p14:creationId xmlns:p14="http://schemas.microsoft.com/office/powerpoint/2010/main" val="24994907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t>H</a:t>
            </a:r>
            <a:r>
              <a:rPr lang="cs-CZ" sz="2500" b="1" dirty="0" err="1"/>
              <a:t>istoriography</a:t>
            </a:r>
            <a:r>
              <a:rPr lang="cs-CZ" sz="2500" b="1" dirty="0"/>
              <a:t> </a:t>
            </a:r>
            <a:r>
              <a:rPr lang="cs-CZ" sz="2500" dirty="0" err="1"/>
              <a:t>narrate</a:t>
            </a:r>
            <a:r>
              <a:rPr lang="en-GB" sz="2500" dirty="0"/>
              <a:t>s</a:t>
            </a:r>
            <a:r>
              <a:rPr lang="cs-CZ" sz="2500" dirty="0"/>
              <a:t> </a:t>
            </a:r>
            <a:r>
              <a:rPr lang="cs-CZ" sz="2500" dirty="0" err="1"/>
              <a:t>the</a:t>
            </a:r>
            <a:r>
              <a:rPr lang="cs-CZ" sz="2500" dirty="0"/>
              <a:t> „</a:t>
            </a:r>
            <a:r>
              <a:rPr lang="cs-CZ" sz="2500" dirty="0" err="1"/>
              <a:t>history</a:t>
            </a:r>
            <a:r>
              <a:rPr lang="cs-CZ" sz="2500" dirty="0"/>
              <a:t>“ and interpret</a:t>
            </a:r>
            <a:r>
              <a:rPr lang="en-GB" sz="2500" dirty="0"/>
              <a:t>s</a:t>
            </a:r>
            <a:r>
              <a:rPr lang="cs-CZ" sz="2500" dirty="0"/>
              <a:t> </a:t>
            </a:r>
            <a:r>
              <a:rPr lang="cs-CZ" sz="2500" dirty="0" err="1"/>
              <a:t>it</a:t>
            </a:r>
            <a:r>
              <a:rPr lang="cs-CZ" sz="2500" dirty="0"/>
              <a:t> </a:t>
            </a:r>
            <a:r>
              <a:rPr lang="cs-CZ" sz="2500" dirty="0" err="1"/>
              <a:t>from</a:t>
            </a:r>
            <a:r>
              <a:rPr lang="cs-CZ" sz="2500" dirty="0"/>
              <a:t> </a:t>
            </a:r>
            <a:r>
              <a:rPr lang="cs-CZ" sz="2500" dirty="0" err="1"/>
              <a:t>its</a:t>
            </a:r>
            <a:r>
              <a:rPr lang="cs-CZ" sz="2500" dirty="0"/>
              <a:t> </a:t>
            </a:r>
            <a:r>
              <a:rPr lang="en-GB" sz="2500" dirty="0"/>
              <a:t>own </a:t>
            </a:r>
            <a:r>
              <a:rPr lang="cs-CZ" sz="2500" dirty="0" err="1"/>
              <a:t>poin</a:t>
            </a:r>
            <a:r>
              <a:rPr lang="en-GB" sz="2500" dirty="0"/>
              <a:t>t</a:t>
            </a:r>
            <a:r>
              <a:rPr lang="cs-CZ" sz="2500" dirty="0"/>
              <a:t> </a:t>
            </a:r>
            <a:r>
              <a:rPr lang="cs-CZ" sz="2500" dirty="0" err="1"/>
              <a:t>of</a:t>
            </a:r>
            <a:r>
              <a:rPr lang="cs-CZ" sz="2500" dirty="0"/>
              <a:t> </a:t>
            </a:r>
            <a:r>
              <a:rPr lang="cs-CZ" sz="2500" dirty="0" err="1"/>
              <a:t>view</a:t>
            </a:r>
            <a:r>
              <a:rPr lang="cs-CZ" sz="2500" dirty="0"/>
              <a:t> </a:t>
            </a:r>
          </a:p>
          <a:p>
            <a:pPr>
              <a:buFontTx/>
              <a:buChar char="-"/>
            </a:pPr>
            <a:endParaRPr lang="cs-CZ" sz="2500" dirty="0"/>
          </a:p>
          <a:p>
            <a:pPr marL="0" indent="0">
              <a:buNone/>
            </a:pPr>
            <a:r>
              <a:rPr lang="cs-CZ" sz="2500" dirty="0" err="1"/>
              <a:t>The</a:t>
            </a:r>
            <a:r>
              <a:rPr lang="cs-CZ" sz="2500" dirty="0"/>
              <a:t> </a:t>
            </a:r>
            <a:r>
              <a:rPr lang="cs-CZ" sz="2500" dirty="0" err="1"/>
              <a:t>main</a:t>
            </a:r>
            <a:r>
              <a:rPr lang="cs-CZ" sz="2500" dirty="0"/>
              <a:t> </a:t>
            </a:r>
            <a:r>
              <a:rPr lang="en-GB" sz="2500" dirty="0"/>
              <a:t>historiographical </a:t>
            </a:r>
            <a:r>
              <a:rPr lang="cs-CZ" sz="2500" dirty="0" err="1"/>
              <a:t>works</a:t>
            </a:r>
            <a:r>
              <a:rPr lang="cs-CZ" sz="2500" dirty="0"/>
              <a:t> in </a:t>
            </a:r>
            <a:r>
              <a:rPr lang="cs-CZ" sz="2500" dirty="0" err="1"/>
              <a:t>the</a:t>
            </a:r>
            <a:r>
              <a:rPr lang="cs-CZ" sz="2500" dirty="0"/>
              <a:t> OT</a:t>
            </a:r>
            <a:r>
              <a:rPr lang="en-GB" sz="2500" dirty="0"/>
              <a:t> are</a:t>
            </a:r>
            <a:r>
              <a:rPr lang="cs-CZ" sz="2500" dirty="0"/>
              <a:t>: </a:t>
            </a:r>
          </a:p>
          <a:p>
            <a:pPr>
              <a:buFontTx/>
              <a:buChar char="-"/>
            </a:pPr>
            <a:r>
              <a:rPr lang="cs-CZ" sz="2500" b="1" dirty="0" err="1"/>
              <a:t>Deuteronomistic</a:t>
            </a:r>
            <a:r>
              <a:rPr lang="cs-CZ" sz="2500" b="1" dirty="0"/>
              <a:t> </a:t>
            </a:r>
            <a:r>
              <a:rPr lang="cs-CZ" sz="2500" b="1" dirty="0" err="1"/>
              <a:t>history</a:t>
            </a:r>
            <a:r>
              <a:rPr lang="cs-CZ" sz="2500" b="1" dirty="0"/>
              <a:t> </a:t>
            </a:r>
            <a:r>
              <a:rPr lang="cs-CZ" sz="2500" dirty="0"/>
              <a:t>(Joshua, </a:t>
            </a:r>
            <a:r>
              <a:rPr lang="cs-CZ" sz="2500" dirty="0" err="1"/>
              <a:t>Judges</a:t>
            </a:r>
            <a:r>
              <a:rPr lang="cs-CZ" sz="2500" dirty="0"/>
              <a:t>, 1-2 Samuel, 1-2 </a:t>
            </a:r>
            <a:r>
              <a:rPr lang="cs-CZ" sz="2500" dirty="0" err="1"/>
              <a:t>Kings</a:t>
            </a:r>
            <a:r>
              <a:rPr lang="cs-CZ" sz="2500" dirty="0"/>
              <a:t>) </a:t>
            </a:r>
          </a:p>
          <a:p>
            <a:pPr>
              <a:buFontTx/>
              <a:buChar char="-"/>
            </a:pPr>
            <a:r>
              <a:rPr lang="cs-CZ" sz="2500" b="1" dirty="0" err="1"/>
              <a:t>The</a:t>
            </a:r>
            <a:r>
              <a:rPr lang="cs-CZ" sz="2500" b="1" dirty="0"/>
              <a:t> </a:t>
            </a:r>
            <a:r>
              <a:rPr lang="en-GB" sz="2500" b="1" dirty="0"/>
              <a:t>Chronicler</a:t>
            </a:r>
            <a:r>
              <a:rPr lang="en-GB" sz="2700" b="1" dirty="0">
                <a:latin typeface="Aharoni" panose="02010803020104030203" pitchFamily="2" charset="-79"/>
                <a:cs typeface="Aharoni" panose="02010803020104030203" pitchFamily="2" charset="-79"/>
              </a:rPr>
              <a:t> </a:t>
            </a:r>
            <a:r>
              <a:rPr lang="cs-CZ" sz="2500" dirty="0"/>
              <a:t>(1-2 </a:t>
            </a:r>
            <a:r>
              <a:rPr lang="cs-CZ" sz="2500" dirty="0" err="1"/>
              <a:t>Chronicles</a:t>
            </a:r>
            <a:r>
              <a:rPr lang="cs-CZ" sz="2500" dirty="0"/>
              <a:t>, </a:t>
            </a:r>
            <a:r>
              <a:rPr lang="cs-CZ" sz="2500" dirty="0" err="1"/>
              <a:t>Ezra</a:t>
            </a:r>
            <a:r>
              <a:rPr lang="cs-CZ" sz="2500" dirty="0"/>
              <a:t>, </a:t>
            </a:r>
            <a:r>
              <a:rPr lang="cs-CZ" sz="2500" dirty="0" err="1"/>
              <a:t>Nehemiah</a:t>
            </a:r>
            <a:r>
              <a:rPr lang="cs-CZ" sz="2500" dirty="0"/>
              <a:t>) </a:t>
            </a:r>
          </a:p>
          <a:p>
            <a:pPr>
              <a:buFontTx/>
              <a:buChar char="-"/>
            </a:pPr>
            <a:r>
              <a:rPr lang="cs-CZ" sz="2500" b="1" dirty="0" err="1"/>
              <a:t>The</a:t>
            </a:r>
            <a:r>
              <a:rPr lang="cs-CZ" sz="2500" b="1" dirty="0"/>
              <a:t> </a:t>
            </a:r>
            <a:r>
              <a:rPr lang="cs-CZ" sz="2500" b="1" dirty="0" err="1"/>
              <a:t>books</a:t>
            </a:r>
            <a:r>
              <a:rPr lang="cs-CZ" sz="2500" b="1" dirty="0"/>
              <a:t> </a:t>
            </a:r>
            <a:r>
              <a:rPr lang="cs-CZ" sz="2500" b="1" dirty="0" err="1"/>
              <a:t>of</a:t>
            </a:r>
            <a:r>
              <a:rPr lang="cs-CZ" sz="2500" b="1" dirty="0"/>
              <a:t> </a:t>
            </a:r>
            <a:r>
              <a:rPr lang="cs-CZ" sz="2500" b="1" dirty="0" err="1"/>
              <a:t>Maccabees</a:t>
            </a:r>
            <a:r>
              <a:rPr lang="cs-CZ" sz="2500" b="1" dirty="0"/>
              <a:t> </a:t>
            </a:r>
            <a:r>
              <a:rPr lang="cs-CZ" sz="2500" dirty="0"/>
              <a:t>(1Mac and 2Mac) </a:t>
            </a:r>
          </a:p>
          <a:p>
            <a:pPr>
              <a:buFontTx/>
              <a:buChar char="-"/>
            </a:pPr>
            <a:endParaRPr lang="en-GB" sz="2500" dirty="0"/>
          </a:p>
          <a:p>
            <a:pPr marL="0" indent="0">
              <a:buNone/>
            </a:pPr>
            <a:r>
              <a:rPr lang="en-GB" sz="2500" dirty="0"/>
              <a:t>The whole literary genre as such is important, for it originates from a strong conviction that </a:t>
            </a:r>
            <a:r>
              <a:rPr lang="en-GB" sz="2500" b="1" dirty="0"/>
              <a:t>God reveals himself and is active in human history</a:t>
            </a:r>
            <a:r>
              <a:rPr lang="en-GB" sz="2500" dirty="0"/>
              <a:t>. </a:t>
            </a:r>
            <a:endParaRPr lang="cs-CZ" sz="2500" dirty="0"/>
          </a:p>
        </p:txBody>
      </p:sp>
    </p:spTree>
    <p:extLst>
      <p:ext uri="{BB962C8B-B14F-4D97-AF65-F5344CB8AC3E}">
        <p14:creationId xmlns:p14="http://schemas.microsoft.com/office/powerpoint/2010/main" val="36305010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b="1" dirty="0" err="1"/>
              <a:t>The</a:t>
            </a:r>
            <a:r>
              <a:rPr lang="cs-CZ" sz="2500" b="1" dirty="0"/>
              <a:t> </a:t>
            </a:r>
            <a:r>
              <a:rPr lang="cs-CZ" sz="2500" b="1" dirty="0" err="1"/>
              <a:t>Chroni</a:t>
            </a:r>
            <a:r>
              <a:rPr lang="en-GB" sz="2500" b="1" dirty="0" err="1"/>
              <a:t>cler</a:t>
            </a:r>
            <a:r>
              <a:rPr lang="cs-CZ" sz="2500" b="1" dirty="0"/>
              <a:t> </a:t>
            </a:r>
          </a:p>
          <a:p>
            <a:pPr marL="0" indent="0">
              <a:buNone/>
            </a:pPr>
            <a:endParaRPr lang="cs-CZ" sz="2500" dirty="0"/>
          </a:p>
          <a:p>
            <a:pPr>
              <a:buFontTx/>
              <a:buChar char="-"/>
            </a:pPr>
            <a:r>
              <a:rPr lang="cs-CZ" sz="2500" dirty="0" err="1"/>
              <a:t>includes</a:t>
            </a:r>
            <a:r>
              <a:rPr lang="cs-CZ" sz="2500" dirty="0"/>
              <a:t> </a:t>
            </a:r>
            <a:r>
              <a:rPr lang="cs-CZ" sz="2500" dirty="0" err="1"/>
              <a:t>properly</a:t>
            </a:r>
            <a:r>
              <a:rPr lang="cs-CZ" sz="2500" dirty="0"/>
              <a:t> </a:t>
            </a:r>
            <a:r>
              <a:rPr lang="cs-CZ" sz="2500" dirty="0" err="1"/>
              <a:t>speaking</a:t>
            </a:r>
            <a:r>
              <a:rPr lang="cs-CZ" sz="2500" dirty="0"/>
              <a:t> </a:t>
            </a:r>
            <a:r>
              <a:rPr lang="cs-CZ" sz="2500" dirty="0" err="1"/>
              <a:t>only</a:t>
            </a:r>
            <a:r>
              <a:rPr lang="cs-CZ" sz="2500" dirty="0"/>
              <a:t> </a:t>
            </a:r>
            <a:r>
              <a:rPr lang="cs-CZ" sz="2500" dirty="0" err="1"/>
              <a:t>the</a:t>
            </a:r>
            <a:r>
              <a:rPr lang="cs-CZ" sz="2500" dirty="0"/>
              <a:t> 1-2</a:t>
            </a:r>
            <a:r>
              <a:rPr lang="en-GB" sz="2500" dirty="0"/>
              <a:t> </a:t>
            </a:r>
            <a:r>
              <a:rPr lang="cs-CZ" sz="2500" dirty="0" err="1"/>
              <a:t>Chronicles</a:t>
            </a:r>
            <a:r>
              <a:rPr lang="cs-CZ" sz="2500" dirty="0"/>
              <a:t> </a:t>
            </a:r>
          </a:p>
          <a:p>
            <a:pPr>
              <a:buFontTx/>
              <a:buChar char="-"/>
            </a:pPr>
            <a:r>
              <a:rPr lang="cs-CZ" sz="2500" dirty="0" err="1"/>
              <a:t>Ezra</a:t>
            </a:r>
            <a:r>
              <a:rPr lang="cs-CZ" sz="2500" dirty="0"/>
              <a:t> and </a:t>
            </a:r>
            <a:r>
              <a:rPr lang="cs-CZ" sz="2500" dirty="0" err="1"/>
              <a:t>Nehemia</a:t>
            </a:r>
            <a:r>
              <a:rPr lang="cs-CZ" sz="2500" dirty="0"/>
              <a:t> </a:t>
            </a:r>
            <a:r>
              <a:rPr lang="cs-CZ" sz="2500" dirty="0" err="1"/>
              <a:t>follow</a:t>
            </a:r>
            <a:r>
              <a:rPr lang="cs-CZ" sz="2500" dirty="0"/>
              <a:t> </a:t>
            </a:r>
            <a:r>
              <a:rPr lang="cs-CZ" sz="2500" dirty="0" err="1"/>
              <a:t>loosly</a:t>
            </a:r>
            <a:r>
              <a:rPr lang="cs-CZ" sz="2500" dirty="0"/>
              <a:t> up</a:t>
            </a:r>
            <a:r>
              <a:rPr lang="en-GB" sz="2500" dirty="0"/>
              <a:t>, linked by the first verse of Ezra. </a:t>
            </a:r>
            <a:endParaRPr lang="cs-CZ" sz="2500" dirty="0"/>
          </a:p>
        </p:txBody>
      </p:sp>
    </p:spTree>
    <p:extLst>
      <p:ext uri="{BB962C8B-B14F-4D97-AF65-F5344CB8AC3E}">
        <p14:creationId xmlns:p14="http://schemas.microsoft.com/office/powerpoint/2010/main" val="13063185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b="1" dirty="0">
                <a:solidFill>
                  <a:schemeClr val="accent6">
                    <a:lumMod val="50000"/>
                  </a:schemeClr>
                </a:solidFill>
              </a:rPr>
              <a:t>1-2</a:t>
            </a:r>
            <a:r>
              <a:rPr lang="en-GB" sz="2500" b="1" dirty="0">
                <a:solidFill>
                  <a:schemeClr val="accent6">
                    <a:lumMod val="50000"/>
                  </a:schemeClr>
                </a:solidFill>
              </a:rPr>
              <a:t> </a:t>
            </a:r>
            <a:r>
              <a:rPr lang="cs-CZ" sz="2500" b="1" dirty="0" err="1">
                <a:solidFill>
                  <a:schemeClr val="accent6">
                    <a:lumMod val="50000"/>
                  </a:schemeClr>
                </a:solidFill>
              </a:rPr>
              <a:t>Chronicles</a:t>
            </a:r>
            <a:r>
              <a:rPr lang="cs-CZ" sz="2500" b="1" dirty="0">
                <a:solidFill>
                  <a:schemeClr val="accent6">
                    <a:lumMod val="50000"/>
                  </a:schemeClr>
                </a:solidFill>
              </a:rPr>
              <a:t> </a:t>
            </a:r>
          </a:p>
          <a:p>
            <a:pPr marL="0" indent="0">
              <a:buNone/>
            </a:pPr>
            <a:endParaRPr lang="cs-CZ" sz="2500" dirty="0"/>
          </a:p>
          <a:p>
            <a:pPr marL="0" indent="0">
              <a:buNone/>
            </a:pPr>
            <a:r>
              <a:rPr lang="cs-CZ" sz="2500" b="1" dirty="0" err="1"/>
              <a:t>Hebrew</a:t>
            </a:r>
            <a:r>
              <a:rPr lang="cs-CZ" sz="2500" b="1" dirty="0"/>
              <a:t>:</a:t>
            </a:r>
            <a:r>
              <a:rPr lang="cs-CZ" sz="2500" dirty="0"/>
              <a:t> </a:t>
            </a:r>
            <a:r>
              <a:rPr lang="he-IL" sz="2700" dirty="0">
                <a:cs typeface="+mj-cs"/>
              </a:rPr>
              <a:t>דִּבְרֵי־הַיָּמִים</a:t>
            </a:r>
            <a:r>
              <a:rPr lang="he-IL" sz="2700" dirty="0"/>
              <a:t>‎ </a:t>
            </a:r>
            <a:r>
              <a:rPr lang="cs-CZ" sz="2700" i="1" dirty="0" err="1"/>
              <a:t>Divrê</a:t>
            </a:r>
            <a:r>
              <a:rPr lang="cs-CZ" sz="2700" i="1" dirty="0"/>
              <a:t> </a:t>
            </a:r>
            <a:r>
              <a:rPr lang="cs-CZ" sz="2700" i="1" dirty="0" err="1"/>
              <a:t>hayyāmîm</a:t>
            </a:r>
            <a:r>
              <a:rPr lang="cs-CZ" sz="2700" dirty="0"/>
              <a:t> '</a:t>
            </a:r>
            <a:r>
              <a:rPr lang="cs-CZ" sz="2700" dirty="0" err="1"/>
              <a:t>The</a:t>
            </a:r>
            <a:r>
              <a:rPr lang="cs-CZ" sz="2700" dirty="0"/>
              <a:t> </a:t>
            </a:r>
            <a:r>
              <a:rPr lang="cs-CZ" sz="2700" dirty="0" err="1"/>
              <a:t>Matters</a:t>
            </a:r>
            <a:r>
              <a:rPr lang="cs-CZ" sz="2700" dirty="0"/>
              <a:t> </a:t>
            </a:r>
            <a:r>
              <a:rPr lang="cs-CZ" sz="2700" dirty="0" err="1"/>
              <a:t>of</a:t>
            </a:r>
            <a:r>
              <a:rPr lang="cs-CZ" sz="2700" dirty="0"/>
              <a:t> </a:t>
            </a:r>
            <a:r>
              <a:rPr lang="cs-CZ" sz="2700" dirty="0" err="1"/>
              <a:t>the</a:t>
            </a:r>
            <a:r>
              <a:rPr lang="cs-CZ" sz="2700" dirty="0"/>
              <a:t> </a:t>
            </a:r>
            <a:r>
              <a:rPr lang="cs-CZ" sz="2700" dirty="0" err="1"/>
              <a:t>Days</a:t>
            </a:r>
            <a:r>
              <a:rPr lang="cs-CZ" sz="2700" dirty="0"/>
              <a:t>‚</a:t>
            </a:r>
          </a:p>
          <a:p>
            <a:pPr marL="0" indent="0">
              <a:buNone/>
            </a:pPr>
            <a:r>
              <a:rPr lang="cs-CZ" sz="2700" b="1" dirty="0" err="1"/>
              <a:t>Greek</a:t>
            </a:r>
            <a:r>
              <a:rPr lang="cs-CZ" sz="2700" b="1" dirty="0"/>
              <a:t>:</a:t>
            </a:r>
            <a:r>
              <a:rPr lang="cs-CZ" sz="2700" dirty="0"/>
              <a:t> </a:t>
            </a:r>
            <a:r>
              <a:rPr lang="en-US" sz="2700" dirty="0"/>
              <a:t>Παρα</a:t>
            </a:r>
            <a:r>
              <a:rPr lang="en-US" sz="2700" dirty="0" err="1"/>
              <a:t>λει</a:t>
            </a:r>
            <a:r>
              <a:rPr lang="en-US" sz="2700" dirty="0"/>
              <a:t>πομένων</a:t>
            </a:r>
            <a:r>
              <a:rPr lang="cs-CZ" sz="2700" dirty="0"/>
              <a:t> </a:t>
            </a:r>
            <a:r>
              <a:rPr lang="cs-CZ" sz="2700" i="1" dirty="0" err="1"/>
              <a:t>Paralipoménōn</a:t>
            </a:r>
            <a:r>
              <a:rPr lang="cs-CZ" sz="2700" dirty="0"/>
              <a:t> 'T</a:t>
            </a:r>
            <a:r>
              <a:rPr lang="en-US" sz="2700" dirty="0" err="1"/>
              <a:t>hings</a:t>
            </a:r>
            <a:r>
              <a:rPr lang="en-US" sz="2700" dirty="0"/>
              <a:t> left </a:t>
            </a:r>
            <a:r>
              <a:rPr lang="cs-CZ" sz="2700" dirty="0"/>
              <a:t>a</a:t>
            </a:r>
            <a:r>
              <a:rPr lang="en-US" sz="2700" dirty="0"/>
              <a:t>side</a:t>
            </a:r>
            <a:r>
              <a:rPr lang="en-GB" sz="2700" dirty="0"/>
              <a:t>’</a:t>
            </a:r>
            <a:r>
              <a:rPr lang="cs-CZ" sz="2700" dirty="0"/>
              <a:t>‚ </a:t>
            </a:r>
            <a:r>
              <a:rPr lang="cs-CZ" sz="2700" dirty="0" err="1"/>
              <a:t>or</a:t>
            </a:r>
            <a:r>
              <a:rPr lang="cs-CZ" sz="2700" dirty="0"/>
              <a:t> '</a:t>
            </a:r>
            <a:r>
              <a:rPr lang="cs-CZ" sz="2700" dirty="0" err="1"/>
              <a:t>omitted</a:t>
            </a:r>
            <a:r>
              <a:rPr lang="cs-CZ" sz="2700" dirty="0"/>
              <a:t>' (</a:t>
            </a:r>
            <a:r>
              <a:rPr lang="cs-CZ" sz="2700" dirty="0" err="1"/>
              <a:t>i.e</a:t>
            </a:r>
            <a:r>
              <a:rPr lang="cs-CZ" sz="2700" dirty="0"/>
              <a:t>. by </a:t>
            </a:r>
            <a:r>
              <a:rPr lang="cs-CZ" sz="2700" dirty="0" err="1"/>
              <a:t>the</a:t>
            </a:r>
            <a:r>
              <a:rPr lang="cs-CZ" sz="2700" dirty="0"/>
              <a:t> </a:t>
            </a:r>
            <a:r>
              <a:rPr lang="cs-CZ" sz="2700" dirty="0" err="1"/>
              <a:t>books</a:t>
            </a:r>
            <a:r>
              <a:rPr lang="cs-CZ" sz="2700" dirty="0"/>
              <a:t> </a:t>
            </a:r>
            <a:r>
              <a:rPr lang="cs-CZ" sz="2700" dirty="0" err="1"/>
              <a:t>of</a:t>
            </a:r>
            <a:r>
              <a:rPr lang="cs-CZ" sz="2700" dirty="0"/>
              <a:t> </a:t>
            </a:r>
            <a:r>
              <a:rPr lang="cs-CZ" sz="2700" dirty="0" err="1"/>
              <a:t>Kings</a:t>
            </a:r>
            <a:r>
              <a:rPr lang="cs-CZ" sz="2700" dirty="0"/>
              <a:t>) </a:t>
            </a:r>
          </a:p>
          <a:p>
            <a:pPr marL="0" indent="0">
              <a:buNone/>
            </a:pPr>
            <a:endParaRPr lang="en-GB" sz="2700" b="1" dirty="0"/>
          </a:p>
          <a:p>
            <a:pPr marL="0" indent="0">
              <a:buNone/>
            </a:pPr>
            <a:r>
              <a:rPr lang="cs-CZ" sz="2700" b="1" dirty="0" err="1"/>
              <a:t>Date</a:t>
            </a:r>
            <a:r>
              <a:rPr lang="en-GB" sz="2700" b="1" dirty="0"/>
              <a:t>: </a:t>
            </a:r>
            <a:r>
              <a:rPr lang="en-GB" sz="2700" dirty="0"/>
              <a:t>between 400 and 250 BC </a:t>
            </a:r>
          </a:p>
          <a:p>
            <a:pPr marL="0" indent="0">
              <a:buNone/>
            </a:pPr>
            <a:endParaRPr lang="en-GB" sz="2700" dirty="0"/>
          </a:p>
          <a:p>
            <a:pPr marL="0" indent="0">
              <a:buNone/>
            </a:pPr>
            <a:r>
              <a:rPr lang="en-GB" sz="2700" b="1" dirty="0"/>
              <a:t>Author: </a:t>
            </a:r>
            <a:r>
              <a:rPr lang="en-GB" sz="2700" dirty="0"/>
              <a:t>Ezra himself (traditionally) </a:t>
            </a:r>
            <a:endParaRPr lang="cs-CZ" sz="2700" dirty="0"/>
          </a:p>
          <a:p>
            <a:pPr marL="0" indent="0">
              <a:buNone/>
            </a:pPr>
            <a:endParaRPr lang="en-GB" sz="2700" dirty="0"/>
          </a:p>
          <a:p>
            <a:pPr marL="0" indent="0">
              <a:buNone/>
            </a:pPr>
            <a:r>
              <a:rPr lang="en-GB" sz="2700" b="1" dirty="0"/>
              <a:t>Language: </a:t>
            </a:r>
            <a:r>
              <a:rPr lang="en-GB" sz="2700" dirty="0"/>
              <a:t>Hebrew </a:t>
            </a:r>
            <a:endParaRPr lang="cs-CZ" sz="2700" dirty="0"/>
          </a:p>
          <a:p>
            <a:pPr marL="0" indent="0">
              <a:buNone/>
            </a:pPr>
            <a:endParaRPr lang="cs-CZ" sz="2700" dirty="0"/>
          </a:p>
          <a:p>
            <a:pPr marL="0" indent="0">
              <a:buNone/>
            </a:pPr>
            <a:endParaRPr lang="cs-CZ" sz="2700" dirty="0"/>
          </a:p>
          <a:p>
            <a:pPr marL="0" indent="0">
              <a:buNone/>
            </a:pPr>
            <a:endParaRPr lang="cs-CZ" sz="2500" dirty="0"/>
          </a:p>
        </p:txBody>
      </p:sp>
    </p:spTree>
    <p:extLst>
      <p:ext uri="{BB962C8B-B14F-4D97-AF65-F5344CB8AC3E}">
        <p14:creationId xmlns:p14="http://schemas.microsoft.com/office/powerpoint/2010/main" val="16918924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b="1" dirty="0">
                <a:solidFill>
                  <a:schemeClr val="accent6">
                    <a:lumMod val="50000"/>
                  </a:schemeClr>
                </a:solidFill>
              </a:rPr>
              <a:t>1-2</a:t>
            </a:r>
            <a:r>
              <a:rPr lang="en-GB" sz="2500" b="1" dirty="0">
                <a:solidFill>
                  <a:schemeClr val="accent6">
                    <a:lumMod val="50000"/>
                  </a:schemeClr>
                </a:solidFill>
              </a:rPr>
              <a:t> </a:t>
            </a:r>
            <a:r>
              <a:rPr lang="cs-CZ" sz="2500" b="1" dirty="0" err="1">
                <a:solidFill>
                  <a:schemeClr val="accent6">
                    <a:lumMod val="50000"/>
                  </a:schemeClr>
                </a:solidFill>
              </a:rPr>
              <a:t>Chronicles</a:t>
            </a:r>
            <a:r>
              <a:rPr lang="cs-CZ" sz="2500" b="1" dirty="0">
                <a:solidFill>
                  <a:schemeClr val="accent6">
                    <a:lumMod val="50000"/>
                  </a:schemeClr>
                </a:solidFill>
              </a:rPr>
              <a:t> </a:t>
            </a:r>
          </a:p>
          <a:p>
            <a:pPr marL="0" indent="0">
              <a:buNone/>
            </a:pPr>
            <a:endParaRPr lang="cs-CZ" sz="2500" dirty="0"/>
          </a:p>
          <a:p>
            <a:pPr marL="0" indent="0">
              <a:buNone/>
            </a:pPr>
            <a:r>
              <a:rPr lang="en-GB" sz="2500" b="1" dirty="0"/>
              <a:t>Timespan: </a:t>
            </a:r>
            <a:r>
              <a:rPr lang="en-GB" sz="2500" dirty="0"/>
              <a:t>The story goes from Adam to the first years of Cyrus’ reign (539 BC) </a:t>
            </a:r>
          </a:p>
          <a:p>
            <a:pPr marL="0" indent="0">
              <a:buNone/>
            </a:pPr>
            <a:endParaRPr lang="en-GB" sz="2500" dirty="0"/>
          </a:p>
          <a:p>
            <a:pPr marL="0" indent="0">
              <a:buNone/>
            </a:pPr>
            <a:r>
              <a:rPr lang="en-GB" sz="2500" b="1" dirty="0"/>
              <a:t>Structure: </a:t>
            </a:r>
          </a:p>
          <a:p>
            <a:pPr marL="0" indent="0">
              <a:buNone/>
            </a:pPr>
            <a:r>
              <a:rPr lang="en-GB" sz="2500" dirty="0"/>
              <a:t>1Chr 1-9 	Genealogies from Adam to David </a:t>
            </a:r>
          </a:p>
          <a:p>
            <a:pPr marL="0" indent="0">
              <a:buNone/>
            </a:pPr>
            <a:r>
              <a:rPr lang="en-GB" sz="2500" dirty="0"/>
              <a:t>1Chr 10-29 	King David </a:t>
            </a:r>
          </a:p>
          <a:p>
            <a:pPr marL="0" indent="0">
              <a:buNone/>
            </a:pPr>
            <a:r>
              <a:rPr lang="en-GB" sz="2500" dirty="0"/>
              <a:t>2Chr 1-9 	King Solomon </a:t>
            </a:r>
          </a:p>
          <a:p>
            <a:pPr marL="0" indent="0">
              <a:buNone/>
            </a:pPr>
            <a:r>
              <a:rPr lang="en-GB" sz="2500" dirty="0"/>
              <a:t>2Chr 10-36 	Kings of Judah until the end of the exile </a:t>
            </a:r>
            <a:endParaRPr lang="cs-CZ" sz="2500" dirty="0"/>
          </a:p>
        </p:txBody>
      </p:sp>
    </p:spTree>
    <p:extLst>
      <p:ext uri="{BB962C8B-B14F-4D97-AF65-F5344CB8AC3E}">
        <p14:creationId xmlns:p14="http://schemas.microsoft.com/office/powerpoint/2010/main" val="34890246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fontScale="92500"/>
          </a:bodyPr>
          <a:lstStyle/>
          <a:p>
            <a:endParaRPr lang="cs-CZ" sz="2500" dirty="0"/>
          </a:p>
          <a:p>
            <a:pPr marL="0" indent="0">
              <a:buNone/>
            </a:pPr>
            <a:r>
              <a:rPr lang="cs-CZ" sz="2500" b="1" dirty="0">
                <a:solidFill>
                  <a:schemeClr val="accent6">
                    <a:lumMod val="50000"/>
                  </a:schemeClr>
                </a:solidFill>
              </a:rPr>
              <a:t>1-2</a:t>
            </a:r>
            <a:r>
              <a:rPr lang="en-GB" sz="2500" b="1" dirty="0">
                <a:solidFill>
                  <a:schemeClr val="accent6">
                    <a:lumMod val="50000"/>
                  </a:schemeClr>
                </a:solidFill>
              </a:rPr>
              <a:t> </a:t>
            </a:r>
            <a:r>
              <a:rPr lang="cs-CZ" sz="2500" b="1" dirty="0" err="1">
                <a:solidFill>
                  <a:schemeClr val="accent6">
                    <a:lumMod val="50000"/>
                  </a:schemeClr>
                </a:solidFill>
              </a:rPr>
              <a:t>Chronicles</a:t>
            </a:r>
            <a:r>
              <a:rPr lang="cs-CZ" sz="2500" b="1" dirty="0">
                <a:solidFill>
                  <a:schemeClr val="accent6">
                    <a:lumMod val="50000"/>
                  </a:schemeClr>
                </a:solidFill>
              </a:rPr>
              <a:t> </a:t>
            </a:r>
          </a:p>
          <a:p>
            <a:pPr marL="0" indent="0">
              <a:buNone/>
            </a:pPr>
            <a:endParaRPr lang="cs-CZ" sz="2500" dirty="0"/>
          </a:p>
          <a:p>
            <a:pPr>
              <a:buFontTx/>
              <a:buChar char="-"/>
            </a:pPr>
            <a:r>
              <a:rPr lang="en-GB" sz="2500" dirty="0"/>
              <a:t>Main </a:t>
            </a:r>
            <a:r>
              <a:rPr lang="en-GB" sz="2500" b="1" dirty="0"/>
              <a:t>sources</a:t>
            </a:r>
            <a:r>
              <a:rPr lang="en-GB" sz="2500" dirty="0"/>
              <a:t> are the books of Kings. A lot of material has been dropped, some new material has been added. The selection of the material is the first important tool for reshaping national history. </a:t>
            </a:r>
          </a:p>
          <a:p>
            <a:pPr>
              <a:buFontTx/>
              <a:buChar char="-"/>
            </a:pPr>
            <a:r>
              <a:rPr lang="en-GB" sz="2500" dirty="0"/>
              <a:t>The history from creation up to Saul is written in </a:t>
            </a:r>
            <a:r>
              <a:rPr lang="en-GB" sz="2500" b="1" dirty="0"/>
              <a:t>genealogies</a:t>
            </a:r>
            <a:r>
              <a:rPr lang="en-GB" sz="2500" dirty="0"/>
              <a:t>, which represent another powerful tool for both shortening and redrawing the history. </a:t>
            </a:r>
          </a:p>
          <a:p>
            <a:pPr>
              <a:buFontTx/>
              <a:buChar char="-"/>
            </a:pPr>
            <a:r>
              <a:rPr lang="en-GB" sz="2500" dirty="0"/>
              <a:t>Author’s main point of view is </a:t>
            </a:r>
            <a:r>
              <a:rPr lang="en-GB" sz="2500" b="1" dirty="0"/>
              <a:t>the renewed postexilic community </a:t>
            </a:r>
            <a:r>
              <a:rPr lang="en-GB" sz="2500" dirty="0"/>
              <a:t>around the rebuilt Jerusalem temple. What has survived, is preserved (temple, cult, the tribes and families), what has died, is left over (the whole northern Israel, the stress on Davidic kingship), some material is idealized (David’s sins have been passed by silence, the Levites are ‘saved’ from northern idolatry, etc.) </a:t>
            </a:r>
          </a:p>
          <a:p>
            <a:pPr>
              <a:buFontTx/>
              <a:buChar char="-"/>
            </a:pPr>
            <a:r>
              <a:rPr lang="en-GB" sz="2500" dirty="0"/>
              <a:t>New </a:t>
            </a:r>
            <a:r>
              <a:rPr lang="en-GB" sz="2500" b="1" dirty="0"/>
              <a:t>‘theology’ of retribution </a:t>
            </a:r>
            <a:r>
              <a:rPr lang="en-GB" sz="2500" dirty="0"/>
              <a:t>is on scene: everybody is judged by his own deeds (see Menashe’s case). </a:t>
            </a:r>
          </a:p>
          <a:p>
            <a:pPr marL="0" indent="0">
              <a:buNone/>
            </a:pPr>
            <a:endParaRPr lang="en-GB" sz="2500" dirty="0"/>
          </a:p>
          <a:p>
            <a:pPr marL="0" indent="0">
              <a:buNone/>
            </a:pPr>
            <a:endParaRPr lang="cs-CZ" sz="2500" dirty="0"/>
          </a:p>
        </p:txBody>
      </p:sp>
    </p:spTree>
    <p:extLst>
      <p:ext uri="{BB962C8B-B14F-4D97-AF65-F5344CB8AC3E}">
        <p14:creationId xmlns:p14="http://schemas.microsoft.com/office/powerpoint/2010/main" val="11282024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chemeClr val="accent6">
                    <a:lumMod val="50000"/>
                  </a:schemeClr>
                </a:solidFill>
              </a:rPr>
              <a:t>Ezra and Nehemiah </a:t>
            </a:r>
            <a:r>
              <a:rPr lang="cs-CZ" sz="2500" b="1" dirty="0">
                <a:solidFill>
                  <a:schemeClr val="accent6">
                    <a:lumMod val="50000"/>
                  </a:schemeClr>
                </a:solidFill>
              </a:rPr>
              <a:t> </a:t>
            </a:r>
          </a:p>
          <a:p>
            <a:pPr marL="0" indent="0">
              <a:buNone/>
            </a:pPr>
            <a:endParaRPr lang="cs-CZ" sz="2500" dirty="0"/>
          </a:p>
          <a:p>
            <a:pPr marL="0" indent="0">
              <a:buNone/>
            </a:pPr>
            <a:r>
              <a:rPr lang="en-GB" sz="2700" dirty="0"/>
              <a:t>Originally one book entitled ‘Ezra’, consistently split into 2 books only since the 9</a:t>
            </a:r>
            <a:r>
              <a:rPr lang="en-GB" sz="2700" baseline="30000" dirty="0"/>
              <a:t>th</a:t>
            </a:r>
            <a:r>
              <a:rPr lang="en-GB" sz="2700" dirty="0"/>
              <a:t> century AD. </a:t>
            </a:r>
          </a:p>
          <a:p>
            <a:pPr marL="0" indent="0">
              <a:buNone/>
            </a:pPr>
            <a:endParaRPr lang="en-GB" sz="2700" b="1" dirty="0"/>
          </a:p>
          <a:p>
            <a:pPr marL="0" indent="0">
              <a:buNone/>
            </a:pPr>
            <a:r>
              <a:rPr lang="cs-CZ" sz="2700" b="1" dirty="0" err="1"/>
              <a:t>Date</a:t>
            </a:r>
            <a:r>
              <a:rPr lang="en-GB" sz="2700" b="1" dirty="0"/>
              <a:t>: </a:t>
            </a:r>
            <a:r>
              <a:rPr lang="en-GB" sz="2700" dirty="0"/>
              <a:t>4</a:t>
            </a:r>
            <a:r>
              <a:rPr lang="en-GB" sz="2700" baseline="30000" dirty="0"/>
              <a:t>th</a:t>
            </a:r>
            <a:r>
              <a:rPr lang="en-GB" sz="2700" dirty="0"/>
              <a:t> century BC</a:t>
            </a:r>
          </a:p>
          <a:p>
            <a:pPr marL="0" indent="0">
              <a:buNone/>
            </a:pPr>
            <a:endParaRPr lang="en-GB" sz="2700" dirty="0"/>
          </a:p>
          <a:p>
            <a:pPr marL="0" indent="0">
              <a:buNone/>
            </a:pPr>
            <a:r>
              <a:rPr lang="en-GB" sz="2700" b="1" dirty="0"/>
              <a:t>Author: </a:t>
            </a:r>
            <a:r>
              <a:rPr lang="en-GB" sz="2700" dirty="0"/>
              <a:t>Ezra and Nehemiah (traditionally) </a:t>
            </a:r>
            <a:endParaRPr lang="cs-CZ" sz="2700" dirty="0"/>
          </a:p>
          <a:p>
            <a:pPr marL="0" indent="0">
              <a:buNone/>
            </a:pPr>
            <a:endParaRPr lang="en-GB" sz="2700" dirty="0"/>
          </a:p>
          <a:p>
            <a:pPr marL="0" indent="0">
              <a:buNone/>
            </a:pPr>
            <a:r>
              <a:rPr lang="en-GB" sz="2700" b="1" dirty="0"/>
              <a:t>Language: </a:t>
            </a:r>
            <a:r>
              <a:rPr lang="en-GB" sz="2700" dirty="0"/>
              <a:t>Hebrew with Aramaic sections (imperial letters in the book of Ezra) </a:t>
            </a:r>
            <a:endParaRPr lang="cs-CZ" sz="2700" dirty="0"/>
          </a:p>
          <a:p>
            <a:pPr marL="0" indent="0">
              <a:buNone/>
            </a:pPr>
            <a:endParaRPr lang="cs-CZ" sz="2700" dirty="0"/>
          </a:p>
          <a:p>
            <a:pPr marL="0" indent="0">
              <a:buNone/>
            </a:pPr>
            <a:endParaRPr lang="cs-CZ" sz="2700" dirty="0"/>
          </a:p>
          <a:p>
            <a:pPr marL="0" indent="0">
              <a:buNone/>
            </a:pPr>
            <a:endParaRPr lang="cs-CZ" sz="2500" dirty="0"/>
          </a:p>
        </p:txBody>
      </p:sp>
    </p:spTree>
    <p:extLst>
      <p:ext uri="{BB962C8B-B14F-4D97-AF65-F5344CB8AC3E}">
        <p14:creationId xmlns:p14="http://schemas.microsoft.com/office/powerpoint/2010/main" val="29944164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chemeClr val="accent6">
                    <a:lumMod val="50000"/>
                  </a:schemeClr>
                </a:solidFill>
              </a:rPr>
              <a:t>Ezra and Nehemiah </a:t>
            </a:r>
            <a:r>
              <a:rPr lang="cs-CZ" sz="2500" b="1" dirty="0">
                <a:solidFill>
                  <a:schemeClr val="accent6">
                    <a:lumMod val="50000"/>
                  </a:schemeClr>
                </a:solidFill>
              </a:rPr>
              <a:t> </a:t>
            </a:r>
          </a:p>
          <a:p>
            <a:pPr marL="0" indent="0">
              <a:buNone/>
            </a:pPr>
            <a:endParaRPr lang="cs-CZ" sz="2500" dirty="0"/>
          </a:p>
          <a:p>
            <a:pPr marL="0" indent="0">
              <a:buNone/>
            </a:pPr>
            <a:r>
              <a:rPr lang="en-GB" sz="2700" b="1" dirty="0"/>
              <a:t>Structure: </a:t>
            </a:r>
          </a:p>
          <a:p>
            <a:pPr marL="0" indent="0">
              <a:buNone/>
            </a:pPr>
            <a:endParaRPr lang="en-GB" sz="2700" dirty="0"/>
          </a:p>
          <a:p>
            <a:pPr marL="0" indent="0">
              <a:buNone/>
            </a:pPr>
            <a:r>
              <a:rPr lang="en-GB" sz="2700" dirty="0"/>
              <a:t>Ezra 1-2 	Return from Babylon </a:t>
            </a:r>
          </a:p>
          <a:p>
            <a:pPr marL="0" indent="0">
              <a:buNone/>
            </a:pPr>
            <a:r>
              <a:rPr lang="en-GB" sz="2700" dirty="0"/>
              <a:t>Ezra 3-6 	Reconstruction of the Temple </a:t>
            </a:r>
          </a:p>
          <a:p>
            <a:pPr marL="0" indent="0">
              <a:buNone/>
            </a:pPr>
            <a:r>
              <a:rPr lang="en-GB" sz="2700" dirty="0"/>
              <a:t>Ezra 7-8 	Return of a second group from Babylon </a:t>
            </a:r>
          </a:p>
          <a:p>
            <a:pPr marL="0" indent="0">
              <a:buNone/>
            </a:pPr>
            <a:r>
              <a:rPr lang="en-GB" sz="2700" dirty="0"/>
              <a:t>Ezra 9-10 	Enforcing the Law </a:t>
            </a:r>
          </a:p>
          <a:p>
            <a:pPr marL="0" indent="0">
              <a:buNone/>
            </a:pPr>
            <a:r>
              <a:rPr lang="en-GB" sz="2700" dirty="0" err="1"/>
              <a:t>Neh</a:t>
            </a:r>
            <a:r>
              <a:rPr lang="en-GB" sz="2700" dirty="0"/>
              <a:t> 1-7 	Reconstruction of Jerusalem walls </a:t>
            </a:r>
          </a:p>
          <a:p>
            <a:pPr marL="0" indent="0">
              <a:buNone/>
            </a:pPr>
            <a:r>
              <a:rPr lang="en-GB" sz="2700" dirty="0" err="1"/>
              <a:t>Neh</a:t>
            </a:r>
            <a:r>
              <a:rPr lang="en-GB" sz="2700" dirty="0"/>
              <a:t> 8-10 	Public reading of the Law </a:t>
            </a:r>
          </a:p>
          <a:p>
            <a:pPr marL="0" indent="0">
              <a:buNone/>
            </a:pPr>
            <a:r>
              <a:rPr lang="en-GB" sz="2700" dirty="0" err="1"/>
              <a:t>Neh</a:t>
            </a:r>
            <a:r>
              <a:rPr lang="en-GB" sz="2700" dirty="0"/>
              <a:t> 11-13 	Enforcing public order and observation of the Law </a:t>
            </a:r>
            <a:endParaRPr lang="cs-CZ" sz="2700" dirty="0"/>
          </a:p>
          <a:p>
            <a:pPr marL="0" indent="0">
              <a:buNone/>
            </a:pPr>
            <a:endParaRPr lang="cs-CZ" sz="2500" dirty="0"/>
          </a:p>
        </p:txBody>
      </p:sp>
    </p:spTree>
    <p:extLst>
      <p:ext uri="{BB962C8B-B14F-4D97-AF65-F5344CB8AC3E}">
        <p14:creationId xmlns:p14="http://schemas.microsoft.com/office/powerpoint/2010/main" val="25624889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fontScale="92500"/>
          </a:bodyPr>
          <a:lstStyle/>
          <a:p>
            <a:endParaRPr lang="cs-CZ" sz="2500" dirty="0"/>
          </a:p>
          <a:p>
            <a:pPr marL="0" indent="0">
              <a:buNone/>
            </a:pPr>
            <a:r>
              <a:rPr lang="en-GB" sz="2500" b="1" dirty="0">
                <a:solidFill>
                  <a:schemeClr val="accent6">
                    <a:lumMod val="50000"/>
                  </a:schemeClr>
                </a:solidFill>
              </a:rPr>
              <a:t>Ezra and Nehemiah </a:t>
            </a:r>
            <a:endParaRPr lang="cs-CZ" sz="2500" b="1" dirty="0">
              <a:solidFill>
                <a:schemeClr val="accent6">
                  <a:lumMod val="50000"/>
                </a:schemeClr>
              </a:solidFill>
            </a:endParaRPr>
          </a:p>
          <a:p>
            <a:pPr marL="0" indent="0">
              <a:buNone/>
            </a:pPr>
            <a:endParaRPr lang="cs-CZ" sz="2500" dirty="0"/>
          </a:p>
          <a:p>
            <a:pPr>
              <a:buFontTx/>
              <a:buChar char="-"/>
            </a:pPr>
            <a:r>
              <a:rPr lang="en-GB" sz="2500" dirty="0"/>
              <a:t>The books describe a </a:t>
            </a:r>
            <a:r>
              <a:rPr lang="en-GB" sz="2500" b="1" dirty="0"/>
              <a:t>rebirth of a new community </a:t>
            </a:r>
            <a:r>
              <a:rPr lang="en-GB" sz="2500" dirty="0"/>
              <a:t>on the ruins of the previous one. It describes the reconstruction of the Temple and cult (Ezra) and of the city of Jerusalem (Nehemiah) somewhere in the 5</a:t>
            </a:r>
            <a:r>
              <a:rPr lang="en-GB" sz="2500" baseline="30000" dirty="0"/>
              <a:t>th</a:t>
            </a:r>
            <a:r>
              <a:rPr lang="en-GB" sz="2500" dirty="0"/>
              <a:t> century. </a:t>
            </a:r>
          </a:p>
          <a:p>
            <a:pPr>
              <a:buFontTx/>
              <a:buChar char="-"/>
            </a:pPr>
            <a:r>
              <a:rPr lang="en-GB" sz="2500" dirty="0"/>
              <a:t>The books combine first- and third-person accounts, and intermix the activity of Ezra and Nehemiah and also accounts without these characters, thus causing a prob</a:t>
            </a:r>
            <a:r>
              <a:rPr lang="en-GB" sz="2500" b="1" dirty="0"/>
              <a:t>lem of precise dating </a:t>
            </a:r>
            <a:r>
              <a:rPr lang="en-GB" sz="2500" dirty="0"/>
              <a:t>of the events and of their </a:t>
            </a:r>
            <a:r>
              <a:rPr lang="en-GB" sz="2500" b="1" dirty="0"/>
              <a:t>exact order</a:t>
            </a:r>
            <a:r>
              <a:rPr lang="en-GB" sz="2500" dirty="0"/>
              <a:t>. The question is, how many ‘Artaxerxes’ are mentioned and which ones and in which order. </a:t>
            </a:r>
          </a:p>
          <a:p>
            <a:pPr>
              <a:buFontTx/>
              <a:buChar char="-"/>
            </a:pPr>
            <a:r>
              <a:rPr lang="en-GB" sz="2500" dirty="0"/>
              <a:t>Much interest lays in Ezra’s and Nehemiah’s rather </a:t>
            </a:r>
            <a:r>
              <a:rPr lang="en-GB" sz="2500" b="1" dirty="0"/>
              <a:t>radical reforms </a:t>
            </a:r>
            <a:r>
              <a:rPr lang="en-GB" sz="2500" dirty="0"/>
              <a:t>that aimed at re-establishing of a pious and faithful community by expelling all those who disagreed. This is one of the moments that might have contributed to the birth of future Samaritans. </a:t>
            </a:r>
          </a:p>
          <a:p>
            <a:pPr marL="0" indent="0">
              <a:buNone/>
            </a:pPr>
            <a:endParaRPr lang="en-GB" sz="2500" dirty="0"/>
          </a:p>
          <a:p>
            <a:pPr marL="0" indent="0">
              <a:buNone/>
            </a:pPr>
            <a:endParaRPr lang="cs-CZ" sz="2500" dirty="0"/>
          </a:p>
        </p:txBody>
      </p:sp>
    </p:spTree>
    <p:extLst>
      <p:ext uri="{BB962C8B-B14F-4D97-AF65-F5344CB8AC3E}">
        <p14:creationId xmlns:p14="http://schemas.microsoft.com/office/powerpoint/2010/main" val="29071360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25</TotalTime>
  <Words>783</Words>
  <Application>Microsoft Office PowerPoint</Application>
  <PresentationFormat>Vlastní</PresentationFormat>
  <Paragraphs>125</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JU_OPVVV</vt:lpstr>
      <vt:lpstr>Old Testament 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mackerle</cp:lastModifiedBy>
  <cp:revision>6</cp:revision>
  <dcterms:created xsi:type="dcterms:W3CDTF">2017-07-17T18:52:59Z</dcterms:created>
  <dcterms:modified xsi:type="dcterms:W3CDTF">2021-06-07T12:35:56Z</dcterms:modified>
</cp:coreProperties>
</file>