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62" r:id="rId4"/>
    <p:sldId id="258" r:id="rId5"/>
    <p:sldId id="259" r:id="rId6"/>
    <p:sldId id="263" r:id="rId7"/>
    <p:sldId id="264" r:id="rId8"/>
    <p:sldId id="265" r:id="rId9"/>
    <p:sldId id="268" r:id="rId10"/>
    <p:sldId id="266" r:id="rId11"/>
    <p:sldId id="282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67" r:id="rId25"/>
    <p:sldId id="28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0408" autoAdjust="0"/>
  </p:normalViewPr>
  <p:slideViewPr>
    <p:cSldViewPr snapToGrid="0">
      <p:cViewPr varScale="1">
        <p:scale>
          <a:sx n="99" d="100"/>
          <a:sy n="99" d="100"/>
        </p:scale>
        <p:origin x="72" y="4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268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3E38E9-193C-4230-928F-BB03748BBF39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270490-170F-4410-AD6A-BE49888BA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117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cs-CZ" dirty="0" smtClean="0"/>
              <a:t>Důkaz obecné teorie relativity – pozorování v roce 1919 (posuv polohy hvězd kvůli gravitaci Slunce oproti pozorováním hvězd v noci</a:t>
            </a:r>
          </a:p>
          <a:p>
            <a:pPr marL="171450" indent="-171450">
              <a:buFontTx/>
              <a:buChar char="-"/>
            </a:pPr>
            <a:r>
              <a:rPr lang="cs-CZ" dirty="0" smtClean="0"/>
              <a:t>Čína 2138 př. n.</a:t>
            </a:r>
            <a:r>
              <a:rPr lang="cs-CZ" baseline="0" dirty="0" smtClean="0"/>
              <a:t> l. – první doložené pozorování – popraveni astronomové Chi a Ho – opili se a neřekli císařovi o zatmění – lid nebyl připraven plašit draka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70490-170F-4410-AD6A-BE49888BA6B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276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cs-CZ" baseline="0" dirty="0" smtClean="0"/>
              <a:t>Blackout – 1. září 1859 – Carrington pozoroval den předtím bílou (velmi silnou erupci na Slunci) – jiskřící a roztavené telegrafní vedení, telegrafy přijímaly zprávy, i když byly odpojené, několik lidí zraněno elektrickým výbojem od telegrafu</a:t>
            </a:r>
          </a:p>
          <a:p>
            <a:pPr marL="171450" indent="-171450">
              <a:buFontTx/>
              <a:buChar char="-"/>
            </a:pPr>
            <a:r>
              <a:rPr lang="cs-CZ" baseline="0" dirty="0" smtClean="0"/>
              <a:t>Blackout – 1989 – část Kanady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70490-170F-4410-AD6A-BE49888BA6B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445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8BCAE-E24A-4DBE-8358-85B6610D4413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785B1-272C-46FA-BB73-B04AB097F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563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8BCAE-E24A-4DBE-8358-85B6610D4413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785B1-272C-46FA-BB73-B04AB097F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444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8BCAE-E24A-4DBE-8358-85B6610D4413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785B1-272C-46FA-BB73-B04AB097F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639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8BCAE-E24A-4DBE-8358-85B6610D4413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785B1-272C-46FA-BB73-B04AB097F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150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8BCAE-E24A-4DBE-8358-85B6610D4413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785B1-272C-46FA-BB73-B04AB097F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197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8BCAE-E24A-4DBE-8358-85B6610D4413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785B1-272C-46FA-BB73-B04AB097F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419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8BCAE-E24A-4DBE-8358-85B6610D4413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785B1-272C-46FA-BB73-B04AB097F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159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8BCAE-E24A-4DBE-8358-85B6610D4413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785B1-272C-46FA-BB73-B04AB097F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999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8BCAE-E24A-4DBE-8358-85B6610D4413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785B1-272C-46FA-BB73-B04AB097F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936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8BCAE-E24A-4DBE-8358-85B6610D4413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785B1-272C-46FA-BB73-B04AB097F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710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8BCAE-E24A-4DBE-8358-85B6610D4413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785B1-272C-46FA-BB73-B04AB097F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46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28BCAE-E24A-4DBE-8358-85B6610D4413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785B1-272C-46FA-BB73-B04AB097F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795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avi"/><Relationship Id="rId1" Type="http://schemas.microsoft.com/office/2007/relationships/media" Target="../media/media6.avi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avi"/><Relationship Id="rId1" Type="http://schemas.microsoft.com/office/2007/relationships/media" Target="../media/media7.avi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78" b="20526"/>
          <a:stretch/>
        </p:blipFill>
        <p:spPr>
          <a:xfrm>
            <a:off x="2" y="1683065"/>
            <a:ext cx="6236041" cy="51749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665" y="3908855"/>
            <a:ext cx="3635333" cy="294914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" y="2934"/>
            <a:ext cx="12191997" cy="1680131"/>
          </a:xfrm>
          <a:prstGeom prst="rect">
            <a:avLst/>
          </a:prstGeom>
          <a:solidFill>
            <a:srgbClr val="007C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800" dirty="0">
                <a:solidFill>
                  <a:schemeClr val="bg1"/>
                </a:solidFill>
              </a:rPr>
              <a:t>Od Slunce až po rostliny</a:t>
            </a:r>
          </a:p>
          <a:p>
            <a:pPr algn="ctr"/>
            <a:r>
              <a:rPr lang="cs-CZ" sz="2800" dirty="0">
                <a:solidFill>
                  <a:schemeClr val="bg1"/>
                </a:solidFill>
              </a:rPr>
              <a:t>aneb Podzimní povídání o fyzice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192" y="1821403"/>
            <a:ext cx="2989032" cy="55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92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24902"/>
            <a:ext cx="10515600" cy="5491590"/>
          </a:xfrm>
        </p:spPr>
        <p:txBody>
          <a:bodyPr/>
          <a:lstStyle/>
          <a:p>
            <a:r>
              <a:rPr lang="cs-CZ" dirty="0" smtClean="0"/>
              <a:t>Záření alfa</a:t>
            </a:r>
          </a:p>
          <a:p>
            <a:endParaRPr lang="cs-CZ" dirty="0" smtClean="0"/>
          </a:p>
          <a:p>
            <a:endParaRPr lang="cs-CZ" dirty="0"/>
          </a:p>
          <a:p>
            <a:r>
              <a:rPr lang="cs-CZ" dirty="0" smtClean="0"/>
              <a:t>Protony</a:t>
            </a:r>
          </a:p>
          <a:p>
            <a:endParaRPr lang="cs-CZ" dirty="0" smtClean="0"/>
          </a:p>
          <a:p>
            <a:endParaRPr lang="cs-CZ" dirty="0"/>
          </a:p>
          <a:p>
            <a:r>
              <a:rPr lang="cs-CZ" dirty="0" smtClean="0"/>
              <a:t>Elektrony</a:t>
            </a:r>
          </a:p>
          <a:p>
            <a:endParaRPr lang="cs-CZ" dirty="0" smtClean="0"/>
          </a:p>
          <a:p>
            <a:endParaRPr lang="cs-CZ" dirty="0"/>
          </a:p>
          <a:p>
            <a:r>
              <a:rPr lang="cs-CZ" dirty="0" smtClean="0"/>
              <a:t>Miony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523222" y="2877104"/>
            <a:ext cx="2314833" cy="807308"/>
          </a:xfrm>
          <a:prstGeom prst="line">
            <a:avLst/>
          </a:prstGeom>
          <a:ln w="127000">
            <a:solidFill>
              <a:schemeClr val="tx1"/>
            </a:solidFill>
          </a:ln>
          <a:effectLst>
            <a:softEdge rad="3175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635645" y="1995644"/>
            <a:ext cx="1203809" cy="150102"/>
          </a:xfrm>
          <a:prstGeom prst="line">
            <a:avLst/>
          </a:prstGeom>
          <a:ln w="127000">
            <a:solidFill>
              <a:schemeClr val="tx1"/>
            </a:solidFill>
          </a:ln>
          <a:effectLst>
            <a:softEdge rad="3175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187740" y="3009132"/>
            <a:ext cx="48127" cy="288758"/>
          </a:xfrm>
          <a:prstGeom prst="line">
            <a:avLst/>
          </a:prstGeom>
          <a:ln w="127000">
            <a:solidFill>
              <a:schemeClr val="tx1"/>
            </a:solidFill>
          </a:ln>
          <a:effectLst>
            <a:softEdge rad="3175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736582" y="4203926"/>
            <a:ext cx="2314833" cy="807308"/>
          </a:xfrm>
          <a:prstGeom prst="line">
            <a:avLst/>
          </a:prstGeom>
          <a:ln w="76200">
            <a:solidFill>
              <a:schemeClr val="tx1"/>
            </a:solidFill>
          </a:ln>
          <a:effectLst>
            <a:softEdge rad="3175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10"/>
          <p:cNvSpPr/>
          <p:nvPr/>
        </p:nvSpPr>
        <p:spPr>
          <a:xfrm>
            <a:off x="7379000" y="4352712"/>
            <a:ext cx="673768" cy="409961"/>
          </a:xfrm>
          <a:custGeom>
            <a:avLst/>
            <a:gdLst>
              <a:gd name="connsiteX0" fmla="*/ 231006 w 673768"/>
              <a:gd name="connsiteY0" fmla="*/ 0 h 409961"/>
              <a:gd name="connsiteX1" fmla="*/ 173255 w 673768"/>
              <a:gd name="connsiteY1" fmla="*/ 28876 h 409961"/>
              <a:gd name="connsiteX2" fmla="*/ 96252 w 673768"/>
              <a:gd name="connsiteY2" fmla="*/ 77002 h 409961"/>
              <a:gd name="connsiteX3" fmla="*/ 57751 w 673768"/>
              <a:gd name="connsiteY3" fmla="*/ 125129 h 409961"/>
              <a:gd name="connsiteX4" fmla="*/ 0 w 673768"/>
              <a:gd name="connsiteY4" fmla="*/ 182880 h 409961"/>
              <a:gd name="connsiteX5" fmla="*/ 9625 w 673768"/>
              <a:gd name="connsiteY5" fmla="*/ 250257 h 409961"/>
              <a:gd name="connsiteX6" fmla="*/ 48126 w 673768"/>
              <a:gd name="connsiteY6" fmla="*/ 288758 h 409961"/>
              <a:gd name="connsiteX7" fmla="*/ 115503 w 673768"/>
              <a:gd name="connsiteY7" fmla="*/ 327259 h 409961"/>
              <a:gd name="connsiteX8" fmla="*/ 154004 w 673768"/>
              <a:gd name="connsiteY8" fmla="*/ 346510 h 409961"/>
              <a:gd name="connsiteX9" fmla="*/ 192505 w 673768"/>
              <a:gd name="connsiteY9" fmla="*/ 356135 h 409961"/>
              <a:gd name="connsiteX10" fmla="*/ 250257 w 673768"/>
              <a:gd name="connsiteY10" fmla="*/ 375385 h 409961"/>
              <a:gd name="connsiteX11" fmla="*/ 298383 w 673768"/>
              <a:gd name="connsiteY11" fmla="*/ 365760 h 409961"/>
              <a:gd name="connsiteX12" fmla="*/ 317634 w 673768"/>
              <a:gd name="connsiteY12" fmla="*/ 327259 h 409961"/>
              <a:gd name="connsiteX13" fmla="*/ 356135 w 673768"/>
              <a:gd name="connsiteY13" fmla="*/ 308009 h 409961"/>
              <a:gd name="connsiteX14" fmla="*/ 490888 w 673768"/>
              <a:gd name="connsiteY14" fmla="*/ 327259 h 409961"/>
              <a:gd name="connsiteX15" fmla="*/ 519764 w 673768"/>
              <a:gd name="connsiteY15" fmla="*/ 356135 h 409961"/>
              <a:gd name="connsiteX16" fmla="*/ 548640 w 673768"/>
              <a:gd name="connsiteY16" fmla="*/ 365760 h 409961"/>
              <a:gd name="connsiteX17" fmla="*/ 606391 w 673768"/>
              <a:gd name="connsiteY17" fmla="*/ 404261 h 409961"/>
              <a:gd name="connsiteX18" fmla="*/ 625642 w 673768"/>
              <a:gd name="connsiteY18" fmla="*/ 346510 h 409961"/>
              <a:gd name="connsiteX19" fmla="*/ 635267 w 673768"/>
              <a:gd name="connsiteY19" fmla="*/ 298383 h 409961"/>
              <a:gd name="connsiteX20" fmla="*/ 654518 w 673768"/>
              <a:gd name="connsiteY20" fmla="*/ 259882 h 409961"/>
              <a:gd name="connsiteX21" fmla="*/ 673768 w 673768"/>
              <a:gd name="connsiteY21" fmla="*/ 182880 h 409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73768" h="409961">
                <a:moveTo>
                  <a:pt x="231006" y="0"/>
                </a:moveTo>
                <a:cubicBezTo>
                  <a:pt x="211756" y="9625"/>
                  <a:pt x="191710" y="17803"/>
                  <a:pt x="173255" y="28876"/>
                </a:cubicBezTo>
                <a:cubicBezTo>
                  <a:pt x="48332" y="103831"/>
                  <a:pt x="216135" y="17064"/>
                  <a:pt x="96252" y="77002"/>
                </a:cubicBezTo>
                <a:cubicBezTo>
                  <a:pt x="83418" y="93044"/>
                  <a:pt x="72278" y="110602"/>
                  <a:pt x="57751" y="125129"/>
                </a:cubicBezTo>
                <a:cubicBezTo>
                  <a:pt x="-26700" y="209581"/>
                  <a:pt x="94378" y="57043"/>
                  <a:pt x="0" y="182880"/>
                </a:cubicBezTo>
                <a:cubicBezTo>
                  <a:pt x="3208" y="205339"/>
                  <a:pt x="237" y="229603"/>
                  <a:pt x="9625" y="250257"/>
                </a:cubicBezTo>
                <a:cubicBezTo>
                  <a:pt x="17135" y="266780"/>
                  <a:pt x="34467" y="276806"/>
                  <a:pt x="48126" y="288758"/>
                </a:cubicBezTo>
                <a:cubicBezTo>
                  <a:pt x="96567" y="331144"/>
                  <a:pt x="70255" y="307867"/>
                  <a:pt x="115503" y="327259"/>
                </a:cubicBezTo>
                <a:cubicBezTo>
                  <a:pt x="128691" y="332911"/>
                  <a:pt x="140569" y="341472"/>
                  <a:pt x="154004" y="346510"/>
                </a:cubicBezTo>
                <a:cubicBezTo>
                  <a:pt x="166390" y="351155"/>
                  <a:pt x="179834" y="352334"/>
                  <a:pt x="192505" y="356135"/>
                </a:cubicBezTo>
                <a:cubicBezTo>
                  <a:pt x="211941" y="361966"/>
                  <a:pt x="250257" y="375385"/>
                  <a:pt x="250257" y="375385"/>
                </a:cubicBezTo>
                <a:cubicBezTo>
                  <a:pt x="266299" y="372177"/>
                  <a:pt x="285071" y="375269"/>
                  <a:pt x="298383" y="365760"/>
                </a:cubicBezTo>
                <a:cubicBezTo>
                  <a:pt x="310059" y="357420"/>
                  <a:pt x="307488" y="337405"/>
                  <a:pt x="317634" y="327259"/>
                </a:cubicBezTo>
                <a:cubicBezTo>
                  <a:pt x="327780" y="317113"/>
                  <a:pt x="343301" y="314426"/>
                  <a:pt x="356135" y="308009"/>
                </a:cubicBezTo>
                <a:cubicBezTo>
                  <a:pt x="401053" y="314426"/>
                  <a:pt x="447358" y="314456"/>
                  <a:pt x="490888" y="327259"/>
                </a:cubicBezTo>
                <a:cubicBezTo>
                  <a:pt x="503947" y="331100"/>
                  <a:pt x="508438" y="348584"/>
                  <a:pt x="519764" y="356135"/>
                </a:cubicBezTo>
                <a:cubicBezTo>
                  <a:pt x="528206" y="361763"/>
                  <a:pt x="539015" y="362552"/>
                  <a:pt x="548640" y="365760"/>
                </a:cubicBezTo>
                <a:cubicBezTo>
                  <a:pt x="567890" y="378594"/>
                  <a:pt x="599075" y="426210"/>
                  <a:pt x="606391" y="404261"/>
                </a:cubicBezTo>
                <a:cubicBezTo>
                  <a:pt x="612808" y="385011"/>
                  <a:pt x="621663" y="366408"/>
                  <a:pt x="625642" y="346510"/>
                </a:cubicBezTo>
                <a:cubicBezTo>
                  <a:pt x="628850" y="330468"/>
                  <a:pt x="630094" y="313903"/>
                  <a:pt x="635267" y="298383"/>
                </a:cubicBezTo>
                <a:cubicBezTo>
                  <a:pt x="639804" y="284771"/>
                  <a:pt x="648101" y="272716"/>
                  <a:pt x="654518" y="259882"/>
                </a:cubicBezTo>
                <a:lnTo>
                  <a:pt x="673768" y="182880"/>
                </a:lnTo>
              </a:path>
            </a:pathLst>
          </a:custGeom>
          <a:noFill/>
          <a:ln w="76200">
            <a:solidFill>
              <a:schemeClr val="tx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4523222" y="5978501"/>
            <a:ext cx="2002706" cy="765223"/>
          </a:xfrm>
          <a:prstGeom prst="line">
            <a:avLst/>
          </a:prstGeom>
          <a:ln w="76200">
            <a:solidFill>
              <a:schemeClr val="tx1"/>
            </a:solidFill>
          </a:ln>
          <a:effectLst>
            <a:softEdge rad="3175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051415" y="5530204"/>
            <a:ext cx="2002706" cy="765223"/>
          </a:xfrm>
          <a:prstGeom prst="line">
            <a:avLst/>
          </a:prstGeom>
          <a:ln w="76200">
            <a:solidFill>
              <a:schemeClr val="tx1"/>
            </a:solidFill>
          </a:ln>
          <a:effectLst>
            <a:softEdge rad="3175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9054122" y="5291380"/>
            <a:ext cx="417788" cy="1017285"/>
          </a:xfrm>
          <a:prstGeom prst="line">
            <a:avLst/>
          </a:prstGeom>
          <a:ln w="76200">
            <a:solidFill>
              <a:schemeClr val="tx1"/>
            </a:solidFill>
          </a:ln>
          <a:effectLst>
            <a:softEdge rad="3175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7469204" y="5787847"/>
            <a:ext cx="981777" cy="4011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-5400000">
            <a:off x="8916998" y="5581671"/>
            <a:ext cx="981777" cy="4011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741464" y="5903825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latin typeface="Calibri" panose="020F0502020204030204" pitchFamily="34" charset="0"/>
              </a:rPr>
              <a:t>μ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9398261" y="571915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Calibri" panose="020F0502020204030204" pitchFamily="34" charset="0"/>
              </a:rPr>
              <a:t>e</a:t>
            </a:r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838200" y="94853"/>
            <a:ext cx="10515600" cy="1325563"/>
          </a:xfrm>
        </p:spPr>
        <p:txBody>
          <a:bodyPr/>
          <a:lstStyle/>
          <a:p>
            <a:r>
              <a:rPr lang="cs-CZ" dirty="0" smtClean="0"/>
              <a:t>Co můžeme v mlžné komoře vidět?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9054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52"/>
          <a:stretch/>
        </p:blipFill>
        <p:spPr>
          <a:xfrm>
            <a:off x="-1" y="0"/>
            <a:ext cx="12192001" cy="6853187"/>
          </a:xfrm>
        </p:spPr>
      </p:pic>
      <p:sp>
        <p:nvSpPr>
          <p:cNvPr id="5" name="TextBox 4"/>
          <p:cNvSpPr txBox="1"/>
          <p:nvPr/>
        </p:nvSpPr>
        <p:spPr>
          <a:xfrm>
            <a:off x="8175578" y="0"/>
            <a:ext cx="4016422" cy="1200329"/>
          </a:xfrm>
          <a:prstGeom prst="rect">
            <a:avLst/>
          </a:prstGeom>
          <a:solidFill>
            <a:schemeClr val="tx2">
              <a:lumMod val="20000"/>
              <a:lumOff val="80000"/>
              <a:alpha val="61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r"/>
            <a:r>
              <a:rPr lang="cs-CZ" sz="3600" dirty="0" smtClean="0"/>
              <a:t>A co až světlo dorazí</a:t>
            </a:r>
          </a:p>
          <a:p>
            <a:pPr algn="r"/>
            <a:r>
              <a:rPr lang="cs-CZ" sz="3600" dirty="0" smtClean="0"/>
              <a:t>na Zem?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393735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23"/>
          <a:stretch/>
        </p:blipFill>
        <p:spPr>
          <a:xfrm>
            <a:off x="0" y="-8238"/>
            <a:ext cx="12192000" cy="6866238"/>
          </a:xfrm>
        </p:spPr>
      </p:pic>
      <p:sp>
        <p:nvSpPr>
          <p:cNvPr id="5" name="TextBox 4"/>
          <p:cNvSpPr txBox="1"/>
          <p:nvPr/>
        </p:nvSpPr>
        <p:spPr>
          <a:xfrm>
            <a:off x="6217920" y="313037"/>
            <a:ext cx="5710468" cy="1200329"/>
          </a:xfrm>
          <a:prstGeom prst="rect">
            <a:avLst/>
          </a:prstGeom>
          <a:solidFill>
            <a:schemeClr val="tx2">
              <a:lumMod val="20000"/>
              <a:lumOff val="80000"/>
              <a:alpha val="61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r"/>
            <a:r>
              <a:rPr lang="cs-CZ" sz="3600" dirty="0" smtClean="0"/>
              <a:t>Víte, jaká látka byla izolována</a:t>
            </a:r>
          </a:p>
          <a:p>
            <a:pPr algn="r"/>
            <a:r>
              <a:rPr lang="cs-CZ" sz="3600" dirty="0" smtClean="0"/>
              <a:t>z mrkve v roce 1831</a:t>
            </a:r>
            <a:r>
              <a:rPr lang="cs-CZ" sz="3600" dirty="0" smtClean="0"/>
              <a:t>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210744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" t="840" r="66341" b="67962"/>
          <a:stretch/>
        </p:blipFill>
        <p:spPr>
          <a:xfrm>
            <a:off x="2877919" y="19503"/>
            <a:ext cx="2810577" cy="2146433"/>
          </a:xfrm>
        </p:spPr>
      </p:pic>
      <p:pic>
        <p:nvPicPr>
          <p:cNvPr id="5" name="Picture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566"/>
          <a:stretch/>
        </p:blipFill>
        <p:spPr bwMode="auto">
          <a:xfrm>
            <a:off x="6639838" y="255802"/>
            <a:ext cx="1757264" cy="3130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45" b="43691"/>
          <a:stretch/>
        </p:blipFill>
        <p:spPr bwMode="auto">
          <a:xfrm>
            <a:off x="217596" y="994029"/>
            <a:ext cx="1757265" cy="4448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55" b="74759"/>
          <a:stretch/>
        </p:blipFill>
        <p:spPr bwMode="auto">
          <a:xfrm>
            <a:off x="3433451" y="2499094"/>
            <a:ext cx="1757264" cy="4036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41" b="55450"/>
          <a:stretch/>
        </p:blipFill>
        <p:spPr bwMode="auto">
          <a:xfrm>
            <a:off x="6639838" y="3949073"/>
            <a:ext cx="1757264" cy="4467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3" b="84154"/>
          <a:stretch/>
        </p:blipFill>
        <p:spPr bwMode="auto">
          <a:xfrm>
            <a:off x="952394" y="226969"/>
            <a:ext cx="1757264" cy="3707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85" b="65643"/>
          <a:stretch/>
        </p:blipFill>
        <p:spPr bwMode="auto">
          <a:xfrm>
            <a:off x="453045" y="3973249"/>
            <a:ext cx="1757264" cy="4283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94" b="9373"/>
          <a:stretch/>
        </p:blipFill>
        <p:spPr bwMode="auto">
          <a:xfrm>
            <a:off x="3601703" y="6007429"/>
            <a:ext cx="1757265" cy="5025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08" b="21063"/>
          <a:stretch/>
        </p:blipFill>
        <p:spPr bwMode="auto">
          <a:xfrm>
            <a:off x="8793859" y="2445548"/>
            <a:ext cx="1757265" cy="5107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36" b="-1583"/>
          <a:stretch/>
        </p:blipFill>
        <p:spPr bwMode="auto">
          <a:xfrm>
            <a:off x="9672491" y="5966871"/>
            <a:ext cx="1757265" cy="4777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21" b="32345"/>
          <a:stretch/>
        </p:blipFill>
        <p:spPr bwMode="auto">
          <a:xfrm>
            <a:off x="10315762" y="2853543"/>
            <a:ext cx="1757265" cy="5025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31" t="504" r="296" b="67964"/>
          <a:stretch/>
        </p:blipFill>
        <p:spPr>
          <a:xfrm>
            <a:off x="19234" y="1682198"/>
            <a:ext cx="2820202" cy="2169389"/>
          </a:xfrm>
          <a:prstGeom prst="rect">
            <a:avLst/>
          </a:prstGeom>
        </p:spPr>
      </p:pic>
      <p:pic>
        <p:nvPicPr>
          <p:cNvPr id="19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92" t="32572" r="34054" b="33432"/>
          <a:stretch/>
        </p:blipFill>
        <p:spPr>
          <a:xfrm>
            <a:off x="8934537" y="19503"/>
            <a:ext cx="2733575" cy="2338939"/>
          </a:xfrm>
          <a:prstGeom prst="rect">
            <a:avLst/>
          </a:prstGeom>
        </p:spPr>
      </p:pic>
      <p:pic>
        <p:nvPicPr>
          <p:cNvPr id="20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" t="32572" r="66931" b="33432"/>
          <a:stretch/>
        </p:blipFill>
        <p:spPr>
          <a:xfrm>
            <a:off x="5737347" y="811768"/>
            <a:ext cx="2781700" cy="2338939"/>
          </a:xfrm>
          <a:prstGeom prst="rect">
            <a:avLst/>
          </a:prstGeom>
        </p:spPr>
      </p:pic>
      <p:pic>
        <p:nvPicPr>
          <p:cNvPr id="21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22" t="32572" r="584" b="33432"/>
          <a:stretch/>
        </p:blipFill>
        <p:spPr>
          <a:xfrm>
            <a:off x="0" y="4523280"/>
            <a:ext cx="2762450" cy="2338939"/>
          </a:xfrm>
          <a:prstGeom prst="rect">
            <a:avLst/>
          </a:prstGeom>
        </p:spPr>
      </p:pic>
      <p:pic>
        <p:nvPicPr>
          <p:cNvPr id="22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92" t="67293" r="34054" b="390"/>
          <a:stretch/>
        </p:blipFill>
        <p:spPr>
          <a:xfrm>
            <a:off x="5979615" y="4638783"/>
            <a:ext cx="2733575" cy="2223436"/>
          </a:xfrm>
          <a:prstGeom prst="rect">
            <a:avLst/>
          </a:prstGeom>
        </p:spPr>
      </p:pic>
      <p:pic>
        <p:nvPicPr>
          <p:cNvPr id="23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" t="67293" r="67125" b="390"/>
          <a:stretch/>
        </p:blipFill>
        <p:spPr>
          <a:xfrm>
            <a:off x="2935671" y="3469313"/>
            <a:ext cx="2752825" cy="2223436"/>
          </a:xfrm>
          <a:prstGeom prst="rect">
            <a:avLst/>
          </a:prstGeom>
        </p:spPr>
      </p:pic>
      <p:pic>
        <p:nvPicPr>
          <p:cNvPr id="24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48" t="67293" r="358" b="390"/>
          <a:stretch/>
        </p:blipFill>
        <p:spPr>
          <a:xfrm>
            <a:off x="8934537" y="3469313"/>
            <a:ext cx="2762451" cy="222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4791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7" b="15592"/>
          <a:stretch/>
        </p:blipFill>
        <p:spPr>
          <a:xfrm rot="10800000">
            <a:off x="0" y="662780"/>
            <a:ext cx="12192000" cy="61904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433" y="-1"/>
            <a:ext cx="10515600" cy="1325563"/>
          </a:xfrm>
        </p:spPr>
        <p:txBody>
          <a:bodyPr/>
          <a:lstStyle/>
          <a:p>
            <a:r>
              <a:rPr lang="cs-CZ" dirty="0" smtClean="0"/>
              <a:t>Kde se karotenoidy berou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433" y="1325562"/>
            <a:ext cx="10515600" cy="4351338"/>
          </a:xfrm>
        </p:spPr>
        <p:txBody>
          <a:bodyPr/>
          <a:lstStyle/>
          <a:p>
            <a:r>
              <a:rPr lang="cs-CZ" dirty="0" smtClean="0"/>
              <a:t>navzdory obrovskému významu pro zvířata mohou být karotenoidy syntetizovány pouze rostlinami a mikroorganismy</a:t>
            </a:r>
          </a:p>
          <a:p>
            <a:endParaRPr lang="cs-CZ" sz="2000" dirty="0"/>
          </a:p>
          <a:p>
            <a:r>
              <a:rPr lang="cs-CZ" dirty="0" smtClean="0"/>
              <a:t>se dvěma výjimkami</a:t>
            </a:r>
            <a:r>
              <a:rPr lang="cs-CZ" dirty="0" smtClean="0"/>
              <a:t>...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5021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82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179" y="123825"/>
            <a:ext cx="10515600" cy="1247163"/>
          </a:xfrm>
        </p:spPr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Dvě výjimky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98075" y="4638074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cs-CZ" sz="3200" dirty="0" smtClean="0"/>
              <a:t>mšice </a:t>
            </a:r>
            <a:r>
              <a:rPr lang="en-US" sz="3200" dirty="0" smtClean="0"/>
              <a:t>a</a:t>
            </a:r>
            <a:r>
              <a:rPr lang="cs-CZ" sz="3200" dirty="0" smtClean="0"/>
              <a:t> svilušky</a:t>
            </a:r>
            <a:endParaRPr lang="cs-CZ" sz="3200" dirty="0" smtClean="0"/>
          </a:p>
          <a:p>
            <a:pPr algn="r"/>
            <a:r>
              <a:rPr lang="cs-CZ" sz="3200" dirty="0"/>
              <a:t>z</a:t>
            </a:r>
            <a:r>
              <a:rPr lang="cs-CZ" sz="3200" dirty="0" smtClean="0"/>
              <a:t>ískaly tuto schopnost</a:t>
            </a:r>
          </a:p>
          <a:p>
            <a:pPr algn="r"/>
            <a:r>
              <a:rPr lang="cs-CZ" sz="3200" dirty="0" smtClean="0"/>
              <a:t>genovým přenosem od hub</a:t>
            </a: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34359186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 čemu jsou dobré?</a:t>
            </a:r>
            <a:endParaRPr lang="en-US" dirty="0"/>
          </a:p>
        </p:txBody>
      </p:sp>
      <p:sp>
        <p:nvSpPr>
          <p:cNvPr id="41" name="Content Placeholder 4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lutein,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zeaxanthin</a:t>
            </a:r>
            <a:r>
              <a:rPr lang="cs-CZ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cs-CZ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a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meso-zeaxantin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cs-CZ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se nacházejí ve velké koncentraci v lidském oku (ve žluté skvrně)</a:t>
            </a:r>
          </a:p>
          <a:p>
            <a:endParaRPr lang="cs-CZ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cs-CZ" dirty="0" smtClean="0">
                <a:solidFill>
                  <a:srgbClr val="000000"/>
                </a:solidFill>
              </a:rPr>
              <a:t>tvorba </a:t>
            </a:r>
            <a:r>
              <a:rPr lang="en-US" dirty="0" smtClean="0">
                <a:solidFill>
                  <a:srgbClr val="000000"/>
                </a:solidFill>
              </a:rPr>
              <a:t>pro-vitamin</a:t>
            </a:r>
            <a:r>
              <a:rPr lang="cs-CZ" dirty="0" smtClean="0">
                <a:solidFill>
                  <a:srgbClr val="000000"/>
                </a:solidFill>
              </a:rPr>
              <a:t>u</a:t>
            </a:r>
            <a:r>
              <a:rPr lang="en-US" dirty="0" smtClean="0">
                <a:solidFill>
                  <a:srgbClr val="000000"/>
                </a:solidFill>
              </a:rPr>
              <a:t> A</a:t>
            </a:r>
            <a:endParaRPr lang="cs-CZ" dirty="0" smtClean="0">
              <a:solidFill>
                <a:srgbClr val="000000"/>
              </a:solidFill>
            </a:endParaRPr>
          </a:p>
          <a:p>
            <a:endParaRPr lang="cs-CZ" dirty="0">
              <a:solidFill>
                <a:srgbClr val="000000"/>
              </a:solidFill>
            </a:endParaRPr>
          </a:p>
          <a:p>
            <a:r>
              <a:rPr lang="cs-CZ" dirty="0" smtClean="0"/>
              <a:t>prevence chorob</a:t>
            </a:r>
            <a:endParaRPr lang="en-US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947" y="2910129"/>
            <a:ext cx="3147680" cy="193357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706" y="4843704"/>
            <a:ext cx="4396942" cy="188568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15"/>
          <a:stretch/>
        </p:blipFill>
        <p:spPr>
          <a:xfrm>
            <a:off x="9358852" y="3762375"/>
            <a:ext cx="2249691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3926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 čemu jsou dobré?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cs-CZ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světlosběrná činnost</a:t>
            </a:r>
          </a:p>
          <a:p>
            <a:endParaRPr lang="cs-CZ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cs-CZ" dirty="0">
                <a:solidFill>
                  <a:srgbClr val="000000"/>
                </a:solidFill>
                <a:latin typeface="Times New Roman" panose="02020603050405020304" pitchFamily="18" charset="0"/>
              </a:rPr>
              <a:t>s</a:t>
            </a:r>
            <a:r>
              <a:rPr lang="cs-CZ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trukturní funkce</a:t>
            </a:r>
          </a:p>
          <a:p>
            <a:endParaRPr lang="cs-CZ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cs-CZ" dirty="0">
                <a:solidFill>
                  <a:srgbClr val="000000"/>
                </a:solidFill>
                <a:latin typeface="Times New Roman" panose="02020603050405020304" pitchFamily="18" charset="0"/>
              </a:rPr>
              <a:t>f</a:t>
            </a:r>
            <a:r>
              <a:rPr lang="cs-CZ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otoprotekce fotosyntetických organismů</a:t>
            </a: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7613" y="3766492"/>
            <a:ext cx="2522644" cy="261786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8531665" y="1528568"/>
            <a:ext cx="2247101" cy="1603505"/>
            <a:chOff x="2571736" y="2928934"/>
            <a:chExt cx="3938505" cy="2810471"/>
          </a:xfrm>
        </p:grpSpPr>
        <p:grpSp>
          <p:nvGrpSpPr>
            <p:cNvPr id="12" name="Group 11"/>
            <p:cNvGrpSpPr/>
            <p:nvPr/>
          </p:nvGrpSpPr>
          <p:grpSpPr>
            <a:xfrm>
              <a:off x="2571736" y="2928934"/>
              <a:ext cx="3938505" cy="2312365"/>
              <a:chOff x="2571736" y="2928934"/>
              <a:chExt cx="3938505" cy="2312365"/>
            </a:xfrm>
          </p:grpSpPr>
          <p:sp>
            <p:nvSpPr>
              <p:cNvPr id="15" name="Oblouk 61"/>
              <p:cNvSpPr/>
              <p:nvPr/>
            </p:nvSpPr>
            <p:spPr>
              <a:xfrm>
                <a:off x="4120352" y="2971800"/>
                <a:ext cx="914400" cy="914400"/>
              </a:xfrm>
              <a:prstGeom prst="arc">
                <a:avLst>
                  <a:gd name="adj1" fmla="val 13394536"/>
                  <a:gd name="adj2" fmla="val 21540214"/>
                </a:avLst>
              </a:prstGeom>
              <a:noFill/>
              <a:ln w="190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6" name="Oblouk 62"/>
              <p:cNvSpPr/>
              <p:nvPr/>
            </p:nvSpPr>
            <p:spPr>
              <a:xfrm>
                <a:off x="4074516" y="3813087"/>
                <a:ext cx="914400" cy="914400"/>
              </a:xfrm>
              <a:prstGeom prst="arc">
                <a:avLst>
                  <a:gd name="adj1" fmla="val 13938326"/>
                  <a:gd name="adj2" fmla="val 19989760"/>
                </a:avLst>
              </a:prstGeom>
              <a:ln w="190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grpSp>
            <p:nvGrpSpPr>
              <p:cNvPr id="17" name="Skupina 66"/>
              <p:cNvGrpSpPr/>
              <p:nvPr/>
            </p:nvGrpSpPr>
            <p:grpSpPr>
              <a:xfrm>
                <a:off x="2571736" y="2928934"/>
                <a:ext cx="3938505" cy="2312365"/>
                <a:chOff x="687251" y="3214686"/>
                <a:chExt cx="3938505" cy="2312365"/>
              </a:xfrm>
            </p:grpSpPr>
            <p:cxnSp>
              <p:nvCxnSpPr>
                <p:cNvPr id="18" name="Straight Arrow Connector 29"/>
                <p:cNvCxnSpPr/>
                <p:nvPr/>
              </p:nvCxnSpPr>
              <p:spPr>
                <a:xfrm flipH="1">
                  <a:off x="2111451" y="4195999"/>
                  <a:ext cx="2" cy="1152128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prstDash val="dash"/>
                  <a:round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9" name="Skupina 65"/>
                <p:cNvGrpSpPr/>
                <p:nvPr/>
              </p:nvGrpSpPr>
              <p:grpSpPr>
                <a:xfrm>
                  <a:off x="687251" y="3214686"/>
                  <a:ext cx="3938505" cy="2312365"/>
                  <a:chOff x="687251" y="3214686"/>
                  <a:chExt cx="3938505" cy="2312365"/>
                </a:xfrm>
              </p:grpSpPr>
              <p:grpSp>
                <p:nvGrpSpPr>
                  <p:cNvPr id="20" name="Group 37"/>
                  <p:cNvGrpSpPr/>
                  <p:nvPr/>
                </p:nvGrpSpPr>
                <p:grpSpPr>
                  <a:xfrm>
                    <a:off x="687251" y="3214686"/>
                    <a:ext cx="1736513" cy="2312365"/>
                    <a:chOff x="2096061" y="3239775"/>
                    <a:chExt cx="1736513" cy="2312365"/>
                  </a:xfrm>
                </p:grpSpPr>
                <p:sp>
                  <p:nvSpPr>
                    <p:cNvPr id="29" name="TextBox 34"/>
                    <p:cNvSpPr txBox="1"/>
                    <p:nvPr/>
                  </p:nvSpPr>
                  <p:spPr>
                    <a:xfrm>
                      <a:off x="2096061" y="3239775"/>
                      <a:ext cx="369012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cs-CZ" dirty="0" smtClean="0"/>
                        <a:t>S</a:t>
                      </a:r>
                      <a:r>
                        <a:rPr lang="cs-CZ" baseline="-25000" dirty="0" smtClean="0"/>
                        <a:t>2</a:t>
                      </a:r>
                      <a:endParaRPr lang="en-US" baseline="-25000" dirty="0"/>
                    </a:p>
                  </p:txBody>
                </p:sp>
                <p:grpSp>
                  <p:nvGrpSpPr>
                    <p:cNvPr id="30" name="Group 31"/>
                    <p:cNvGrpSpPr/>
                    <p:nvPr/>
                  </p:nvGrpSpPr>
                  <p:grpSpPr>
                    <a:xfrm>
                      <a:off x="2111336" y="3429000"/>
                      <a:ext cx="1721238" cy="2123140"/>
                      <a:chOff x="2094522" y="3429000"/>
                      <a:chExt cx="1721238" cy="2123140"/>
                    </a:xfrm>
                  </p:grpSpPr>
                  <p:cxnSp>
                    <p:nvCxnSpPr>
                      <p:cNvPr id="31" name="Straight Connector 10"/>
                      <p:cNvCxnSpPr/>
                      <p:nvPr/>
                    </p:nvCxnSpPr>
                    <p:spPr>
                      <a:xfrm>
                        <a:off x="2411760" y="3429000"/>
                        <a:ext cx="1404000" cy="0"/>
                      </a:xfrm>
                      <a:prstGeom prst="line">
                        <a:avLst/>
                      </a:prstGeom>
                      <a:ln w="158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2" name="Straight Connector 12"/>
                      <p:cNvCxnSpPr/>
                      <p:nvPr/>
                    </p:nvCxnSpPr>
                    <p:spPr>
                      <a:xfrm>
                        <a:off x="2411760" y="5373216"/>
                        <a:ext cx="1404000" cy="0"/>
                      </a:xfrm>
                      <a:prstGeom prst="line">
                        <a:avLst/>
                      </a:prstGeom>
                      <a:ln w="158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3" name="Straight Arrow Connector 5"/>
                      <p:cNvCxnSpPr/>
                      <p:nvPr/>
                    </p:nvCxnSpPr>
                    <p:spPr>
                      <a:xfrm flipV="1">
                        <a:off x="2771800" y="3446050"/>
                        <a:ext cx="0" cy="1927166"/>
                      </a:xfrm>
                      <a:prstGeom prst="straightConnector1">
                        <a:avLst/>
                      </a:prstGeom>
                      <a:ln w="34925" cmpd="dbl">
                        <a:solidFill>
                          <a:srgbClr val="00B050"/>
                        </a:solidFill>
                        <a:prstDash val="solid"/>
                        <a:headEnd type="none"/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4" name="Straight Arrow Connector 29"/>
                      <p:cNvCxnSpPr/>
                      <p:nvPr/>
                    </p:nvCxnSpPr>
                    <p:spPr>
                      <a:xfrm>
                        <a:off x="3203848" y="3460288"/>
                        <a:ext cx="11567" cy="760800"/>
                      </a:xfrm>
                      <a:prstGeom prst="straightConnector1">
                        <a:avLst/>
                      </a:prstGeom>
                      <a:ln>
                        <a:solidFill>
                          <a:schemeClr val="tx1"/>
                        </a:solidFill>
                        <a:prstDash val="dash"/>
                        <a:round/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35" name="TextBox 35"/>
                      <p:cNvSpPr txBox="1"/>
                      <p:nvPr/>
                    </p:nvSpPr>
                    <p:spPr>
                      <a:xfrm>
                        <a:off x="2094522" y="4038438"/>
                        <a:ext cx="369012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cs-CZ" dirty="0" smtClean="0"/>
                          <a:t>S</a:t>
                        </a:r>
                        <a:r>
                          <a:rPr lang="cs-CZ" baseline="-25000" dirty="0" smtClean="0"/>
                          <a:t>1</a:t>
                        </a:r>
                        <a:endParaRPr lang="en-US" baseline="-25000" dirty="0"/>
                      </a:p>
                    </p:txBody>
                  </p:sp>
                  <p:sp>
                    <p:nvSpPr>
                      <p:cNvPr id="36" name="TextBox 36"/>
                      <p:cNvSpPr txBox="1"/>
                      <p:nvPr/>
                    </p:nvSpPr>
                    <p:spPr>
                      <a:xfrm>
                        <a:off x="2094522" y="5182808"/>
                        <a:ext cx="369012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cs-CZ" dirty="0" smtClean="0"/>
                          <a:t>S</a:t>
                        </a:r>
                        <a:r>
                          <a:rPr lang="cs-CZ" baseline="-25000" dirty="0" smtClean="0"/>
                          <a:t>0</a:t>
                        </a:r>
                        <a:endParaRPr lang="en-US" baseline="-25000" dirty="0"/>
                      </a:p>
                    </p:txBody>
                  </p:sp>
                  <p:cxnSp>
                    <p:nvCxnSpPr>
                      <p:cNvPr id="37" name="Straight Connector 11"/>
                      <p:cNvCxnSpPr/>
                      <p:nvPr/>
                    </p:nvCxnSpPr>
                    <p:spPr>
                      <a:xfrm>
                        <a:off x="2411760" y="4221088"/>
                        <a:ext cx="1404000" cy="0"/>
                      </a:xfrm>
                      <a:prstGeom prst="line">
                        <a:avLst/>
                      </a:prstGeom>
                      <a:ln w="158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21" name="Skupina 64"/>
                  <p:cNvGrpSpPr/>
                  <p:nvPr/>
                </p:nvGrpSpPr>
                <p:grpSpPr>
                  <a:xfrm>
                    <a:off x="2714612" y="3500438"/>
                    <a:ext cx="1911144" cy="2012406"/>
                    <a:chOff x="2714612" y="3500438"/>
                    <a:chExt cx="1911144" cy="2012406"/>
                  </a:xfrm>
                </p:grpSpPr>
                <p:cxnSp>
                  <p:nvCxnSpPr>
                    <p:cNvPr id="22" name="Straight Connector 10"/>
                    <p:cNvCxnSpPr/>
                    <p:nvPr/>
                  </p:nvCxnSpPr>
                  <p:spPr>
                    <a:xfrm>
                      <a:off x="2714612" y="3714752"/>
                      <a:ext cx="1404000" cy="0"/>
                    </a:xfrm>
                    <a:prstGeom prst="line">
                      <a:avLst/>
                    </a:prstGeom>
                    <a:ln w="158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" name="Straight Connector 10"/>
                    <p:cNvCxnSpPr/>
                    <p:nvPr/>
                  </p:nvCxnSpPr>
                  <p:spPr>
                    <a:xfrm>
                      <a:off x="2714612" y="4357694"/>
                      <a:ext cx="1404000" cy="0"/>
                    </a:xfrm>
                    <a:prstGeom prst="line">
                      <a:avLst/>
                    </a:prstGeom>
                    <a:ln w="158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4" name="TextBox 34"/>
                    <p:cNvSpPr txBox="1"/>
                    <p:nvPr/>
                  </p:nvSpPr>
                  <p:spPr>
                    <a:xfrm>
                      <a:off x="4214810" y="3500438"/>
                      <a:ext cx="410946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cs-CZ" dirty="0" err="1" smtClean="0"/>
                        <a:t>Q</a:t>
                      </a:r>
                      <a:r>
                        <a:rPr lang="cs-CZ" baseline="-25000" dirty="0" err="1" smtClean="0"/>
                        <a:t>x</a:t>
                      </a:r>
                      <a:endParaRPr lang="en-US" baseline="-25000" dirty="0"/>
                    </a:p>
                  </p:txBody>
                </p:sp>
                <p:sp>
                  <p:nvSpPr>
                    <p:cNvPr id="25" name="TextBox 34"/>
                    <p:cNvSpPr txBox="1"/>
                    <p:nvPr/>
                  </p:nvSpPr>
                  <p:spPr>
                    <a:xfrm>
                      <a:off x="4214810" y="4214818"/>
                      <a:ext cx="409086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cs-CZ" dirty="0" err="1" smtClean="0"/>
                        <a:t>Q</a:t>
                      </a:r>
                      <a:r>
                        <a:rPr lang="cs-CZ" baseline="-25000" dirty="0" err="1" smtClean="0"/>
                        <a:t>y</a:t>
                      </a:r>
                      <a:endParaRPr lang="en-US" baseline="-25000" dirty="0"/>
                    </a:p>
                  </p:txBody>
                </p:sp>
                <p:cxnSp>
                  <p:nvCxnSpPr>
                    <p:cNvPr id="26" name="Straight Connector 10"/>
                    <p:cNvCxnSpPr/>
                    <p:nvPr/>
                  </p:nvCxnSpPr>
                  <p:spPr>
                    <a:xfrm>
                      <a:off x="2714612" y="5357826"/>
                      <a:ext cx="1404000" cy="0"/>
                    </a:xfrm>
                    <a:prstGeom prst="line">
                      <a:avLst/>
                    </a:prstGeom>
                    <a:ln w="158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7" name="TextBox 36"/>
                    <p:cNvSpPr txBox="1"/>
                    <p:nvPr/>
                  </p:nvSpPr>
                  <p:spPr>
                    <a:xfrm>
                      <a:off x="4214810" y="5143512"/>
                      <a:ext cx="369012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cs-CZ" dirty="0" smtClean="0"/>
                        <a:t>S</a:t>
                      </a:r>
                      <a:r>
                        <a:rPr lang="cs-CZ" baseline="-25000" dirty="0" smtClean="0"/>
                        <a:t>0</a:t>
                      </a:r>
                      <a:endParaRPr lang="en-US" baseline="-25000" dirty="0"/>
                    </a:p>
                  </p:txBody>
                </p:sp>
                <p:cxnSp>
                  <p:nvCxnSpPr>
                    <p:cNvPr id="28" name="Straight Arrow Connector 29"/>
                    <p:cNvCxnSpPr/>
                    <p:nvPr/>
                  </p:nvCxnSpPr>
                  <p:spPr>
                    <a:xfrm rot="5400000">
                      <a:off x="3322629" y="4036223"/>
                      <a:ext cx="642148" cy="794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prstDash val="dash"/>
                      <a:round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sp>
          <p:nvSpPr>
            <p:cNvPr id="13" name="TextBox 12"/>
            <p:cNvSpPr txBox="1"/>
            <p:nvPr/>
          </p:nvSpPr>
          <p:spPr>
            <a:xfrm>
              <a:off x="3097519" y="5370073"/>
              <a:ext cx="11976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carotenoid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926635" y="5367826"/>
              <a:ext cx="7489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(B)Chl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3928514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Proč jsou karotenoidy speciální?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všechny karotenoidy absorbují vlnové délky mezi </a:t>
            </a:r>
            <a:r>
              <a:rPr lang="en-US" dirty="0" smtClean="0"/>
              <a:t>400 </a:t>
            </a:r>
            <a:r>
              <a:rPr lang="en-US" dirty="0"/>
              <a:t>nm </a:t>
            </a:r>
            <a:r>
              <a:rPr lang="en-US" dirty="0" smtClean="0"/>
              <a:t>(</a:t>
            </a:r>
            <a:r>
              <a:rPr lang="cs-CZ" dirty="0" smtClean="0"/>
              <a:t>fialová</a:t>
            </a:r>
            <a:r>
              <a:rPr lang="en-US" dirty="0" smtClean="0"/>
              <a:t>) a </a:t>
            </a:r>
            <a:r>
              <a:rPr lang="en-US" dirty="0"/>
              <a:t>550 nm </a:t>
            </a:r>
            <a:r>
              <a:rPr lang="en-US" dirty="0" smtClean="0"/>
              <a:t>(</a:t>
            </a:r>
            <a:r>
              <a:rPr lang="cs-CZ" dirty="0" smtClean="0"/>
              <a:t>zelená</a:t>
            </a:r>
            <a:r>
              <a:rPr lang="en-US" dirty="0" smtClean="0"/>
              <a:t>)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/>
              <a:t>tato vlastnost jim dává jejich typické barvy </a:t>
            </a:r>
            <a:r>
              <a:rPr lang="en-US" dirty="0" smtClean="0"/>
              <a:t>– </a:t>
            </a:r>
            <a:r>
              <a:rPr lang="cs-CZ" dirty="0" smtClean="0"/>
              <a:t>od červené přes oranžovou až po žlutou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900" y="3881338"/>
            <a:ext cx="5320985" cy="22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8829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Proč jsou karotenoidy speciální?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kvůli excitovaným stavům (excited states)</a:t>
            </a:r>
          </a:p>
          <a:p>
            <a:endParaRPr lang="cs-CZ" dirty="0"/>
          </a:p>
          <a:p>
            <a:r>
              <a:rPr lang="cs-CZ" dirty="0" smtClean="0"/>
              <a:t>co je to excitovaný stav</a:t>
            </a:r>
            <a:r>
              <a:rPr lang="cs-CZ" dirty="0" smtClean="0"/>
              <a:t>?</a:t>
            </a: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52085" y="4337168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Picture 7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154" y="2457450"/>
            <a:ext cx="5583846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6931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Zatmen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8419" y="0"/>
            <a:ext cx="11009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638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Proč jsou karotenoidy speciální?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kvůli excitovaným stavům (excited states)</a:t>
            </a:r>
          </a:p>
          <a:p>
            <a:endParaRPr lang="cs-CZ" dirty="0"/>
          </a:p>
          <a:p>
            <a:r>
              <a:rPr lang="cs-CZ" dirty="0"/>
              <a:t>co je to excitovaný stav?</a:t>
            </a:r>
          </a:p>
          <a:p>
            <a:pPr marL="0" indent="0">
              <a:buNone/>
            </a:pPr>
            <a:endParaRPr lang="cs-CZ" dirty="0"/>
          </a:p>
          <a:p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52085" y="4337168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773825" y="3909773"/>
            <a:ext cx="5473905" cy="1627842"/>
            <a:chOff x="451199" y="3938348"/>
            <a:chExt cx="5473905" cy="1627842"/>
          </a:xfrm>
        </p:grpSpPr>
        <p:grpSp>
          <p:nvGrpSpPr>
            <p:cNvPr id="72" name="Group 71"/>
            <p:cNvGrpSpPr/>
            <p:nvPr/>
          </p:nvGrpSpPr>
          <p:grpSpPr>
            <a:xfrm>
              <a:off x="451199" y="4011971"/>
              <a:ext cx="1390958" cy="1554219"/>
              <a:chOff x="689324" y="4998316"/>
              <a:chExt cx="1390958" cy="1554219"/>
            </a:xfrm>
          </p:grpSpPr>
          <p:grpSp>
            <p:nvGrpSpPr>
              <p:cNvPr id="49" name="Group 48"/>
              <p:cNvGrpSpPr/>
              <p:nvPr/>
            </p:nvGrpSpPr>
            <p:grpSpPr>
              <a:xfrm>
                <a:off x="778343" y="4998316"/>
                <a:ext cx="1228825" cy="1228825"/>
                <a:chOff x="1174280" y="5083075"/>
                <a:chExt cx="1228825" cy="1228825"/>
              </a:xfrm>
            </p:grpSpPr>
            <p:grpSp>
              <p:nvGrpSpPr>
                <p:cNvPr id="50" name="Group 49"/>
                <p:cNvGrpSpPr/>
                <p:nvPr/>
              </p:nvGrpSpPr>
              <p:grpSpPr>
                <a:xfrm>
                  <a:off x="1174280" y="5083075"/>
                  <a:ext cx="1228825" cy="1228825"/>
                  <a:chOff x="4235114" y="3819625"/>
                  <a:chExt cx="1228825" cy="1228825"/>
                </a:xfrm>
              </p:grpSpPr>
              <p:sp>
                <p:nvSpPr>
                  <p:cNvPr id="52" name="Oval 51"/>
                  <p:cNvSpPr/>
                  <p:nvPr/>
                </p:nvSpPr>
                <p:spPr>
                  <a:xfrm>
                    <a:off x="4767710" y="4352221"/>
                    <a:ext cx="163630" cy="16363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3" name="Oval 52"/>
                  <p:cNvSpPr/>
                  <p:nvPr/>
                </p:nvSpPr>
                <p:spPr>
                  <a:xfrm>
                    <a:off x="4235114" y="3819625"/>
                    <a:ext cx="1228825" cy="1228825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" name="Oval 53"/>
                  <p:cNvSpPr/>
                  <p:nvPr/>
                </p:nvSpPr>
                <p:spPr>
                  <a:xfrm>
                    <a:off x="4474942" y="4059453"/>
                    <a:ext cx="749167" cy="749167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51" name="Oval 50"/>
                <p:cNvSpPr/>
                <p:nvPr/>
              </p:nvSpPr>
              <p:spPr>
                <a:xfrm>
                  <a:off x="1414108" y="5492950"/>
                  <a:ext cx="81815" cy="8181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6" name="TextBox 65"/>
              <p:cNvSpPr txBox="1"/>
              <p:nvPr/>
            </p:nvSpPr>
            <p:spPr>
              <a:xfrm>
                <a:off x="689324" y="6183203"/>
                <a:ext cx="13909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 smtClean="0"/>
                  <a:t>Základní stav</a:t>
                </a:r>
                <a:endParaRPr lang="en-US" dirty="0"/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2234001" y="3938348"/>
              <a:ext cx="1772128" cy="1620891"/>
              <a:chOff x="2790836" y="3938348"/>
              <a:chExt cx="1772128" cy="1620891"/>
            </a:xfrm>
          </p:grpSpPr>
          <p:sp>
            <p:nvSpPr>
              <p:cNvPr id="67" name="TextBox 66"/>
              <p:cNvSpPr txBox="1"/>
              <p:nvPr/>
            </p:nvSpPr>
            <p:spPr>
              <a:xfrm>
                <a:off x="2817230" y="5189907"/>
                <a:ext cx="17457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 smtClean="0"/>
                  <a:t>Absorpce fotonu</a:t>
                </a:r>
                <a:endParaRPr lang="en-US" dirty="0"/>
              </a:p>
            </p:txBody>
          </p:sp>
          <p:grpSp>
            <p:nvGrpSpPr>
              <p:cNvPr id="71" name="Group 70"/>
              <p:cNvGrpSpPr/>
              <p:nvPr/>
            </p:nvGrpSpPr>
            <p:grpSpPr>
              <a:xfrm>
                <a:off x="2790836" y="3938348"/>
                <a:ext cx="1572412" cy="1302448"/>
                <a:chOff x="3028961" y="4924693"/>
                <a:chExt cx="1572412" cy="1302448"/>
              </a:xfrm>
            </p:grpSpPr>
            <p:grpSp>
              <p:nvGrpSpPr>
                <p:cNvPr id="70" name="Group 69"/>
                <p:cNvGrpSpPr/>
                <p:nvPr/>
              </p:nvGrpSpPr>
              <p:grpSpPr>
                <a:xfrm>
                  <a:off x="3028961" y="4924693"/>
                  <a:ext cx="1545443" cy="1302448"/>
                  <a:chOff x="3028961" y="4924693"/>
                  <a:chExt cx="1545443" cy="1302448"/>
                </a:xfrm>
              </p:grpSpPr>
              <p:grpSp>
                <p:nvGrpSpPr>
                  <p:cNvPr id="61" name="Group 60"/>
                  <p:cNvGrpSpPr/>
                  <p:nvPr/>
                </p:nvGrpSpPr>
                <p:grpSpPr>
                  <a:xfrm>
                    <a:off x="3028961" y="4924693"/>
                    <a:ext cx="1545443" cy="1302448"/>
                    <a:chOff x="857662" y="5009452"/>
                    <a:chExt cx="1545443" cy="1302448"/>
                  </a:xfrm>
                </p:grpSpPr>
                <p:grpSp>
                  <p:nvGrpSpPr>
                    <p:cNvPr id="6" name="Group 5"/>
                    <p:cNvGrpSpPr/>
                    <p:nvPr/>
                  </p:nvGrpSpPr>
                  <p:grpSpPr>
                    <a:xfrm>
                      <a:off x="1174280" y="5083075"/>
                      <a:ext cx="1228825" cy="1228825"/>
                      <a:chOff x="1174280" y="5083075"/>
                      <a:chExt cx="1228825" cy="1228825"/>
                    </a:xfrm>
                  </p:grpSpPr>
                  <p:grpSp>
                    <p:nvGrpSpPr>
                      <p:cNvPr id="5" name="Group 4"/>
                      <p:cNvGrpSpPr/>
                      <p:nvPr/>
                    </p:nvGrpSpPr>
                    <p:grpSpPr>
                      <a:xfrm>
                        <a:off x="1174280" y="5083075"/>
                        <a:ext cx="1228825" cy="1228825"/>
                        <a:chOff x="4235114" y="3819625"/>
                        <a:chExt cx="1228825" cy="1228825"/>
                      </a:xfrm>
                    </p:grpSpPr>
                    <p:sp>
                      <p:nvSpPr>
                        <p:cNvPr id="4" name="Oval 3"/>
                        <p:cNvSpPr/>
                        <p:nvPr/>
                      </p:nvSpPr>
                      <p:spPr>
                        <a:xfrm>
                          <a:off x="4767710" y="4352221"/>
                          <a:ext cx="163630" cy="163630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1" name="Oval 20"/>
                        <p:cNvSpPr/>
                        <p:nvPr/>
                      </p:nvSpPr>
                      <p:spPr>
                        <a:xfrm>
                          <a:off x="4235114" y="3819625"/>
                          <a:ext cx="1228825" cy="1228825"/>
                        </a:xfrm>
                        <a:prstGeom prst="ellipse">
                          <a:avLst/>
                        </a:prstGeom>
                        <a:noFill/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2" name="Oval 21"/>
                        <p:cNvSpPr/>
                        <p:nvPr/>
                      </p:nvSpPr>
                      <p:spPr>
                        <a:xfrm>
                          <a:off x="4474942" y="4059453"/>
                          <a:ext cx="749167" cy="749167"/>
                        </a:xfrm>
                        <a:prstGeom prst="ellipse">
                          <a:avLst/>
                        </a:prstGeom>
                        <a:noFill/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sp>
                    <p:nvSpPr>
                      <p:cNvPr id="48" name="Oval 47"/>
                      <p:cNvSpPr/>
                      <p:nvPr/>
                    </p:nvSpPr>
                    <p:spPr>
                      <a:xfrm>
                        <a:off x="1492484" y="5389680"/>
                        <a:ext cx="81815" cy="81815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sp>
                  <p:nvSpPr>
                    <p:cNvPr id="60" name="Freeform 59"/>
                    <p:cNvSpPr/>
                    <p:nvPr/>
                  </p:nvSpPr>
                  <p:spPr>
                    <a:xfrm rot="2668042">
                      <a:off x="857662" y="5009452"/>
                      <a:ext cx="773986" cy="134937"/>
                    </a:xfrm>
                    <a:custGeom>
                      <a:avLst/>
                      <a:gdLst>
                        <a:gd name="connsiteX0" fmla="*/ 174690 w 3634825"/>
                        <a:gd name="connsiteY0" fmla="*/ 547724 h 973100"/>
                        <a:gd name="connsiteX1" fmla="*/ 530611 w 3634825"/>
                        <a:gd name="connsiteY1" fmla="*/ 6608 h 973100"/>
                        <a:gd name="connsiteX2" fmla="*/ 1184581 w 3634825"/>
                        <a:gd name="connsiteY2" fmla="*/ 973094 h 973100"/>
                        <a:gd name="connsiteX3" fmla="*/ 1824082 w 3634825"/>
                        <a:gd name="connsiteY3" fmla="*/ 23970 h 973100"/>
                        <a:gd name="connsiteX4" fmla="*/ 2486733 w 3634825"/>
                        <a:gd name="connsiteY4" fmla="*/ 973094 h 973100"/>
                        <a:gd name="connsiteX5" fmla="*/ 3082829 w 3634825"/>
                        <a:gd name="connsiteY5" fmla="*/ 23970 h 973100"/>
                        <a:gd name="connsiteX6" fmla="*/ 3467687 w 3634825"/>
                        <a:gd name="connsiteY6" fmla="*/ 553511 h 973100"/>
                        <a:gd name="connsiteX7" fmla="*/ 174690 w 3634825"/>
                        <a:gd name="connsiteY7" fmla="*/ 547724 h 973100"/>
                        <a:gd name="connsiteX0" fmla="*/ 174690 w 3634825"/>
                        <a:gd name="connsiteY0" fmla="*/ 547724 h 973100"/>
                        <a:gd name="connsiteX1" fmla="*/ 530611 w 3634825"/>
                        <a:gd name="connsiteY1" fmla="*/ 6608 h 973100"/>
                        <a:gd name="connsiteX2" fmla="*/ 1184581 w 3634825"/>
                        <a:gd name="connsiteY2" fmla="*/ 973094 h 973100"/>
                        <a:gd name="connsiteX3" fmla="*/ 1824082 w 3634825"/>
                        <a:gd name="connsiteY3" fmla="*/ 23970 h 973100"/>
                        <a:gd name="connsiteX4" fmla="*/ 2486733 w 3634825"/>
                        <a:gd name="connsiteY4" fmla="*/ 973094 h 973100"/>
                        <a:gd name="connsiteX5" fmla="*/ 3082829 w 3634825"/>
                        <a:gd name="connsiteY5" fmla="*/ 23970 h 973100"/>
                        <a:gd name="connsiteX6" fmla="*/ 3467687 w 3634825"/>
                        <a:gd name="connsiteY6" fmla="*/ 553511 h 973100"/>
                        <a:gd name="connsiteX7" fmla="*/ 266130 w 3634825"/>
                        <a:gd name="connsiteY7" fmla="*/ 639164 h 973100"/>
                        <a:gd name="connsiteX0" fmla="*/ 175097 w 3632338"/>
                        <a:gd name="connsiteY0" fmla="*/ 556071 h 972766"/>
                        <a:gd name="connsiteX1" fmla="*/ 528124 w 3632338"/>
                        <a:gd name="connsiteY1" fmla="*/ 6274 h 972766"/>
                        <a:gd name="connsiteX2" fmla="*/ 1182094 w 3632338"/>
                        <a:gd name="connsiteY2" fmla="*/ 972760 h 972766"/>
                        <a:gd name="connsiteX3" fmla="*/ 1821595 w 3632338"/>
                        <a:gd name="connsiteY3" fmla="*/ 23636 h 972766"/>
                        <a:gd name="connsiteX4" fmla="*/ 2484246 w 3632338"/>
                        <a:gd name="connsiteY4" fmla="*/ 972760 h 972766"/>
                        <a:gd name="connsiteX5" fmla="*/ 3080342 w 3632338"/>
                        <a:gd name="connsiteY5" fmla="*/ 23636 h 972766"/>
                        <a:gd name="connsiteX6" fmla="*/ 3465200 w 3632338"/>
                        <a:gd name="connsiteY6" fmla="*/ 553177 h 972766"/>
                        <a:gd name="connsiteX7" fmla="*/ 263643 w 3632338"/>
                        <a:gd name="connsiteY7" fmla="*/ 638830 h 972766"/>
                        <a:gd name="connsiteX0" fmla="*/ 0 w 3457241"/>
                        <a:gd name="connsiteY0" fmla="*/ 557924 h 974619"/>
                        <a:gd name="connsiteX1" fmla="*/ 353027 w 3457241"/>
                        <a:gd name="connsiteY1" fmla="*/ 8127 h 974619"/>
                        <a:gd name="connsiteX2" fmla="*/ 1006997 w 3457241"/>
                        <a:gd name="connsiteY2" fmla="*/ 974613 h 974619"/>
                        <a:gd name="connsiteX3" fmla="*/ 1646498 w 3457241"/>
                        <a:gd name="connsiteY3" fmla="*/ 25489 h 974619"/>
                        <a:gd name="connsiteX4" fmla="*/ 2309149 w 3457241"/>
                        <a:gd name="connsiteY4" fmla="*/ 974613 h 974619"/>
                        <a:gd name="connsiteX5" fmla="*/ 2905245 w 3457241"/>
                        <a:gd name="connsiteY5" fmla="*/ 25489 h 974619"/>
                        <a:gd name="connsiteX6" fmla="*/ 3290103 w 3457241"/>
                        <a:gd name="connsiteY6" fmla="*/ 555030 h 974619"/>
                        <a:gd name="connsiteX7" fmla="*/ 88546 w 3457241"/>
                        <a:gd name="connsiteY7" fmla="*/ 640683 h 974619"/>
                        <a:gd name="connsiteX0" fmla="*/ 0 w 3572987"/>
                        <a:gd name="connsiteY0" fmla="*/ 641092 h 970976"/>
                        <a:gd name="connsiteX1" fmla="*/ 468773 w 3572987"/>
                        <a:gd name="connsiteY1" fmla="*/ 4484 h 970976"/>
                        <a:gd name="connsiteX2" fmla="*/ 1122743 w 3572987"/>
                        <a:gd name="connsiteY2" fmla="*/ 970970 h 970976"/>
                        <a:gd name="connsiteX3" fmla="*/ 1762244 w 3572987"/>
                        <a:gd name="connsiteY3" fmla="*/ 21846 h 970976"/>
                        <a:gd name="connsiteX4" fmla="*/ 2424895 w 3572987"/>
                        <a:gd name="connsiteY4" fmla="*/ 970970 h 970976"/>
                        <a:gd name="connsiteX5" fmla="*/ 3020991 w 3572987"/>
                        <a:gd name="connsiteY5" fmla="*/ 21846 h 970976"/>
                        <a:gd name="connsiteX6" fmla="*/ 3405849 w 3572987"/>
                        <a:gd name="connsiteY6" fmla="*/ 551387 h 970976"/>
                        <a:gd name="connsiteX7" fmla="*/ 204292 w 3572987"/>
                        <a:gd name="connsiteY7" fmla="*/ 637040 h 970976"/>
                        <a:gd name="connsiteX0" fmla="*/ 0 w 3496290"/>
                        <a:gd name="connsiteY0" fmla="*/ 641092 h 970976"/>
                        <a:gd name="connsiteX1" fmla="*/ 468773 w 3496290"/>
                        <a:gd name="connsiteY1" fmla="*/ 4484 h 970976"/>
                        <a:gd name="connsiteX2" fmla="*/ 1122743 w 3496290"/>
                        <a:gd name="connsiteY2" fmla="*/ 970970 h 970976"/>
                        <a:gd name="connsiteX3" fmla="*/ 1762244 w 3496290"/>
                        <a:gd name="connsiteY3" fmla="*/ 21846 h 970976"/>
                        <a:gd name="connsiteX4" fmla="*/ 2424895 w 3496290"/>
                        <a:gd name="connsiteY4" fmla="*/ 970970 h 970976"/>
                        <a:gd name="connsiteX5" fmla="*/ 3020991 w 3496290"/>
                        <a:gd name="connsiteY5" fmla="*/ 21846 h 970976"/>
                        <a:gd name="connsiteX6" fmla="*/ 3405849 w 3496290"/>
                        <a:gd name="connsiteY6" fmla="*/ 551387 h 970976"/>
                        <a:gd name="connsiteX7" fmla="*/ 3257115 w 3496290"/>
                        <a:gd name="connsiteY7" fmla="*/ 671764 h 970976"/>
                        <a:gd name="connsiteX0" fmla="*/ 0 w 3444260"/>
                        <a:gd name="connsiteY0" fmla="*/ 641092 h 970976"/>
                        <a:gd name="connsiteX1" fmla="*/ 468773 w 3444260"/>
                        <a:gd name="connsiteY1" fmla="*/ 4484 h 970976"/>
                        <a:gd name="connsiteX2" fmla="*/ 1122743 w 3444260"/>
                        <a:gd name="connsiteY2" fmla="*/ 970970 h 970976"/>
                        <a:gd name="connsiteX3" fmla="*/ 1762244 w 3444260"/>
                        <a:gd name="connsiteY3" fmla="*/ 21846 h 970976"/>
                        <a:gd name="connsiteX4" fmla="*/ 2424895 w 3444260"/>
                        <a:gd name="connsiteY4" fmla="*/ 970970 h 970976"/>
                        <a:gd name="connsiteX5" fmla="*/ 3020991 w 3444260"/>
                        <a:gd name="connsiteY5" fmla="*/ 21846 h 970976"/>
                        <a:gd name="connsiteX6" fmla="*/ 3261166 w 3444260"/>
                        <a:gd name="connsiteY6" fmla="*/ 227296 h 970976"/>
                        <a:gd name="connsiteX7" fmla="*/ 3257115 w 3444260"/>
                        <a:gd name="connsiteY7" fmla="*/ 671764 h 970976"/>
                        <a:gd name="connsiteX0" fmla="*/ 0 w 3525963"/>
                        <a:gd name="connsiteY0" fmla="*/ 641092 h 970976"/>
                        <a:gd name="connsiteX1" fmla="*/ 468773 w 3525963"/>
                        <a:gd name="connsiteY1" fmla="*/ 4484 h 970976"/>
                        <a:gd name="connsiteX2" fmla="*/ 1122743 w 3525963"/>
                        <a:gd name="connsiteY2" fmla="*/ 970970 h 970976"/>
                        <a:gd name="connsiteX3" fmla="*/ 1762244 w 3525963"/>
                        <a:gd name="connsiteY3" fmla="*/ 21846 h 970976"/>
                        <a:gd name="connsiteX4" fmla="*/ 2424895 w 3525963"/>
                        <a:gd name="connsiteY4" fmla="*/ 970970 h 970976"/>
                        <a:gd name="connsiteX5" fmla="*/ 3020991 w 3525963"/>
                        <a:gd name="connsiteY5" fmla="*/ 21846 h 970976"/>
                        <a:gd name="connsiteX6" fmla="*/ 3261166 w 3525963"/>
                        <a:gd name="connsiteY6" fmla="*/ 227296 h 970976"/>
                        <a:gd name="connsiteX7" fmla="*/ 3361287 w 3525963"/>
                        <a:gd name="connsiteY7" fmla="*/ 671764 h 970976"/>
                        <a:gd name="connsiteX0" fmla="*/ 0 w 3361287"/>
                        <a:gd name="connsiteY0" fmla="*/ 641092 h 970976"/>
                        <a:gd name="connsiteX1" fmla="*/ 468773 w 3361287"/>
                        <a:gd name="connsiteY1" fmla="*/ 4484 h 970976"/>
                        <a:gd name="connsiteX2" fmla="*/ 1122743 w 3361287"/>
                        <a:gd name="connsiteY2" fmla="*/ 970970 h 970976"/>
                        <a:gd name="connsiteX3" fmla="*/ 1762244 w 3361287"/>
                        <a:gd name="connsiteY3" fmla="*/ 21846 h 970976"/>
                        <a:gd name="connsiteX4" fmla="*/ 2424895 w 3361287"/>
                        <a:gd name="connsiteY4" fmla="*/ 970970 h 970976"/>
                        <a:gd name="connsiteX5" fmla="*/ 3020991 w 3361287"/>
                        <a:gd name="connsiteY5" fmla="*/ 21846 h 970976"/>
                        <a:gd name="connsiteX6" fmla="*/ 3261166 w 3361287"/>
                        <a:gd name="connsiteY6" fmla="*/ 227296 h 970976"/>
                        <a:gd name="connsiteX7" fmla="*/ 3361287 w 3361287"/>
                        <a:gd name="connsiteY7" fmla="*/ 671764 h 970976"/>
                        <a:gd name="connsiteX0" fmla="*/ 0 w 3471247"/>
                        <a:gd name="connsiteY0" fmla="*/ 641092 h 970976"/>
                        <a:gd name="connsiteX1" fmla="*/ 468773 w 3471247"/>
                        <a:gd name="connsiteY1" fmla="*/ 4484 h 970976"/>
                        <a:gd name="connsiteX2" fmla="*/ 1122743 w 3471247"/>
                        <a:gd name="connsiteY2" fmla="*/ 970970 h 970976"/>
                        <a:gd name="connsiteX3" fmla="*/ 1762244 w 3471247"/>
                        <a:gd name="connsiteY3" fmla="*/ 21846 h 970976"/>
                        <a:gd name="connsiteX4" fmla="*/ 2424895 w 3471247"/>
                        <a:gd name="connsiteY4" fmla="*/ 970970 h 970976"/>
                        <a:gd name="connsiteX5" fmla="*/ 3020991 w 3471247"/>
                        <a:gd name="connsiteY5" fmla="*/ 21846 h 970976"/>
                        <a:gd name="connsiteX6" fmla="*/ 3261166 w 3471247"/>
                        <a:gd name="connsiteY6" fmla="*/ 227296 h 970976"/>
                        <a:gd name="connsiteX7" fmla="*/ 3471247 w 3471247"/>
                        <a:gd name="connsiteY7" fmla="*/ 654402 h 970976"/>
                        <a:gd name="connsiteX0" fmla="*/ 0 w 3471247"/>
                        <a:gd name="connsiteY0" fmla="*/ 641092 h 970976"/>
                        <a:gd name="connsiteX1" fmla="*/ 468773 w 3471247"/>
                        <a:gd name="connsiteY1" fmla="*/ 4484 h 970976"/>
                        <a:gd name="connsiteX2" fmla="*/ 1122743 w 3471247"/>
                        <a:gd name="connsiteY2" fmla="*/ 970970 h 970976"/>
                        <a:gd name="connsiteX3" fmla="*/ 1762244 w 3471247"/>
                        <a:gd name="connsiteY3" fmla="*/ 21846 h 970976"/>
                        <a:gd name="connsiteX4" fmla="*/ 2424895 w 3471247"/>
                        <a:gd name="connsiteY4" fmla="*/ 970970 h 970976"/>
                        <a:gd name="connsiteX5" fmla="*/ 3020991 w 3471247"/>
                        <a:gd name="connsiteY5" fmla="*/ 21846 h 970976"/>
                        <a:gd name="connsiteX6" fmla="*/ 3261166 w 3471247"/>
                        <a:gd name="connsiteY6" fmla="*/ 227296 h 970976"/>
                        <a:gd name="connsiteX7" fmla="*/ 3471247 w 3471247"/>
                        <a:gd name="connsiteY7" fmla="*/ 654402 h 970976"/>
                        <a:gd name="connsiteX0" fmla="*/ 0 w 3471247"/>
                        <a:gd name="connsiteY0" fmla="*/ 641092 h 970976"/>
                        <a:gd name="connsiteX1" fmla="*/ 468773 w 3471247"/>
                        <a:gd name="connsiteY1" fmla="*/ 4484 h 970976"/>
                        <a:gd name="connsiteX2" fmla="*/ 1122743 w 3471247"/>
                        <a:gd name="connsiteY2" fmla="*/ 970970 h 970976"/>
                        <a:gd name="connsiteX3" fmla="*/ 1762244 w 3471247"/>
                        <a:gd name="connsiteY3" fmla="*/ 21846 h 970976"/>
                        <a:gd name="connsiteX4" fmla="*/ 2424895 w 3471247"/>
                        <a:gd name="connsiteY4" fmla="*/ 970970 h 970976"/>
                        <a:gd name="connsiteX5" fmla="*/ 3020991 w 3471247"/>
                        <a:gd name="connsiteY5" fmla="*/ 21846 h 970976"/>
                        <a:gd name="connsiteX6" fmla="*/ 3261166 w 3471247"/>
                        <a:gd name="connsiteY6" fmla="*/ 227296 h 970976"/>
                        <a:gd name="connsiteX7" fmla="*/ 3471247 w 3471247"/>
                        <a:gd name="connsiteY7" fmla="*/ 654402 h 970976"/>
                        <a:gd name="connsiteX0" fmla="*/ 0 w 3471247"/>
                        <a:gd name="connsiteY0" fmla="*/ 641092 h 970976"/>
                        <a:gd name="connsiteX1" fmla="*/ 468773 w 3471247"/>
                        <a:gd name="connsiteY1" fmla="*/ 4484 h 970976"/>
                        <a:gd name="connsiteX2" fmla="*/ 1122743 w 3471247"/>
                        <a:gd name="connsiteY2" fmla="*/ 970970 h 970976"/>
                        <a:gd name="connsiteX3" fmla="*/ 1762244 w 3471247"/>
                        <a:gd name="connsiteY3" fmla="*/ 21846 h 970976"/>
                        <a:gd name="connsiteX4" fmla="*/ 2424895 w 3471247"/>
                        <a:gd name="connsiteY4" fmla="*/ 970970 h 970976"/>
                        <a:gd name="connsiteX5" fmla="*/ 3020991 w 3471247"/>
                        <a:gd name="connsiteY5" fmla="*/ 21846 h 970976"/>
                        <a:gd name="connsiteX6" fmla="*/ 3261166 w 3471247"/>
                        <a:gd name="connsiteY6" fmla="*/ 227296 h 970976"/>
                        <a:gd name="connsiteX7" fmla="*/ 3471247 w 3471247"/>
                        <a:gd name="connsiteY7" fmla="*/ 654402 h 970976"/>
                        <a:gd name="connsiteX0" fmla="*/ 0 w 3471247"/>
                        <a:gd name="connsiteY0" fmla="*/ 641092 h 970976"/>
                        <a:gd name="connsiteX1" fmla="*/ 468773 w 3471247"/>
                        <a:gd name="connsiteY1" fmla="*/ 4484 h 970976"/>
                        <a:gd name="connsiteX2" fmla="*/ 1122743 w 3471247"/>
                        <a:gd name="connsiteY2" fmla="*/ 970970 h 970976"/>
                        <a:gd name="connsiteX3" fmla="*/ 1762244 w 3471247"/>
                        <a:gd name="connsiteY3" fmla="*/ 21846 h 970976"/>
                        <a:gd name="connsiteX4" fmla="*/ 2424895 w 3471247"/>
                        <a:gd name="connsiteY4" fmla="*/ 970970 h 970976"/>
                        <a:gd name="connsiteX5" fmla="*/ 3020991 w 3471247"/>
                        <a:gd name="connsiteY5" fmla="*/ 21846 h 970976"/>
                        <a:gd name="connsiteX6" fmla="*/ 3261166 w 3471247"/>
                        <a:gd name="connsiteY6" fmla="*/ 227296 h 970976"/>
                        <a:gd name="connsiteX7" fmla="*/ 3471247 w 3471247"/>
                        <a:gd name="connsiteY7" fmla="*/ 654402 h 970976"/>
                        <a:gd name="connsiteX0" fmla="*/ 0 w 3471247"/>
                        <a:gd name="connsiteY0" fmla="*/ 641092 h 970976"/>
                        <a:gd name="connsiteX1" fmla="*/ 468773 w 3471247"/>
                        <a:gd name="connsiteY1" fmla="*/ 4484 h 970976"/>
                        <a:gd name="connsiteX2" fmla="*/ 1122743 w 3471247"/>
                        <a:gd name="connsiteY2" fmla="*/ 970970 h 970976"/>
                        <a:gd name="connsiteX3" fmla="*/ 1762244 w 3471247"/>
                        <a:gd name="connsiteY3" fmla="*/ 21846 h 970976"/>
                        <a:gd name="connsiteX4" fmla="*/ 2424895 w 3471247"/>
                        <a:gd name="connsiteY4" fmla="*/ 970970 h 970976"/>
                        <a:gd name="connsiteX5" fmla="*/ 3020991 w 3471247"/>
                        <a:gd name="connsiteY5" fmla="*/ 21846 h 970976"/>
                        <a:gd name="connsiteX6" fmla="*/ 3261166 w 3471247"/>
                        <a:gd name="connsiteY6" fmla="*/ 227296 h 970976"/>
                        <a:gd name="connsiteX7" fmla="*/ 3471247 w 3471247"/>
                        <a:gd name="connsiteY7" fmla="*/ 654402 h 970976"/>
                        <a:gd name="connsiteX0" fmla="*/ 0 w 3471247"/>
                        <a:gd name="connsiteY0" fmla="*/ 641092 h 970976"/>
                        <a:gd name="connsiteX1" fmla="*/ 468773 w 3471247"/>
                        <a:gd name="connsiteY1" fmla="*/ 4484 h 970976"/>
                        <a:gd name="connsiteX2" fmla="*/ 1122743 w 3471247"/>
                        <a:gd name="connsiteY2" fmla="*/ 970970 h 970976"/>
                        <a:gd name="connsiteX3" fmla="*/ 1762244 w 3471247"/>
                        <a:gd name="connsiteY3" fmla="*/ 21846 h 970976"/>
                        <a:gd name="connsiteX4" fmla="*/ 2424895 w 3471247"/>
                        <a:gd name="connsiteY4" fmla="*/ 970970 h 970976"/>
                        <a:gd name="connsiteX5" fmla="*/ 3020991 w 3471247"/>
                        <a:gd name="connsiteY5" fmla="*/ 21846 h 970976"/>
                        <a:gd name="connsiteX6" fmla="*/ 3275634 w 3471247"/>
                        <a:gd name="connsiteY6" fmla="*/ 224402 h 970976"/>
                        <a:gd name="connsiteX7" fmla="*/ 3471247 w 3471247"/>
                        <a:gd name="connsiteY7" fmla="*/ 654402 h 970976"/>
                        <a:gd name="connsiteX0" fmla="*/ 0 w 3471247"/>
                        <a:gd name="connsiteY0" fmla="*/ 641092 h 970976"/>
                        <a:gd name="connsiteX1" fmla="*/ 468773 w 3471247"/>
                        <a:gd name="connsiteY1" fmla="*/ 4484 h 970976"/>
                        <a:gd name="connsiteX2" fmla="*/ 1122743 w 3471247"/>
                        <a:gd name="connsiteY2" fmla="*/ 970970 h 970976"/>
                        <a:gd name="connsiteX3" fmla="*/ 1762244 w 3471247"/>
                        <a:gd name="connsiteY3" fmla="*/ 21846 h 970976"/>
                        <a:gd name="connsiteX4" fmla="*/ 2424895 w 3471247"/>
                        <a:gd name="connsiteY4" fmla="*/ 970970 h 970976"/>
                        <a:gd name="connsiteX5" fmla="*/ 3020991 w 3471247"/>
                        <a:gd name="connsiteY5" fmla="*/ 21846 h 970976"/>
                        <a:gd name="connsiteX6" fmla="*/ 3275634 w 3471247"/>
                        <a:gd name="connsiteY6" fmla="*/ 224402 h 970976"/>
                        <a:gd name="connsiteX7" fmla="*/ 3471247 w 3471247"/>
                        <a:gd name="connsiteY7" fmla="*/ 654402 h 970976"/>
                        <a:gd name="connsiteX0" fmla="*/ 0 w 3471247"/>
                        <a:gd name="connsiteY0" fmla="*/ 641092 h 970976"/>
                        <a:gd name="connsiteX1" fmla="*/ 468773 w 3471247"/>
                        <a:gd name="connsiteY1" fmla="*/ 4484 h 970976"/>
                        <a:gd name="connsiteX2" fmla="*/ 1122743 w 3471247"/>
                        <a:gd name="connsiteY2" fmla="*/ 970970 h 970976"/>
                        <a:gd name="connsiteX3" fmla="*/ 1762244 w 3471247"/>
                        <a:gd name="connsiteY3" fmla="*/ 21846 h 970976"/>
                        <a:gd name="connsiteX4" fmla="*/ 2424895 w 3471247"/>
                        <a:gd name="connsiteY4" fmla="*/ 970970 h 970976"/>
                        <a:gd name="connsiteX5" fmla="*/ 3020991 w 3471247"/>
                        <a:gd name="connsiteY5" fmla="*/ 21846 h 970976"/>
                        <a:gd name="connsiteX6" fmla="*/ 3275634 w 3471247"/>
                        <a:gd name="connsiteY6" fmla="*/ 224402 h 970976"/>
                        <a:gd name="connsiteX7" fmla="*/ 3471247 w 3471247"/>
                        <a:gd name="connsiteY7" fmla="*/ 654402 h 970976"/>
                        <a:gd name="connsiteX0" fmla="*/ 0 w 3549376"/>
                        <a:gd name="connsiteY0" fmla="*/ 641092 h 970976"/>
                        <a:gd name="connsiteX1" fmla="*/ 468773 w 3549376"/>
                        <a:gd name="connsiteY1" fmla="*/ 4484 h 970976"/>
                        <a:gd name="connsiteX2" fmla="*/ 1122743 w 3549376"/>
                        <a:gd name="connsiteY2" fmla="*/ 970970 h 970976"/>
                        <a:gd name="connsiteX3" fmla="*/ 1762244 w 3549376"/>
                        <a:gd name="connsiteY3" fmla="*/ 21846 h 970976"/>
                        <a:gd name="connsiteX4" fmla="*/ 2424895 w 3549376"/>
                        <a:gd name="connsiteY4" fmla="*/ 970970 h 970976"/>
                        <a:gd name="connsiteX5" fmla="*/ 3020991 w 3549376"/>
                        <a:gd name="connsiteY5" fmla="*/ 21846 h 970976"/>
                        <a:gd name="connsiteX6" fmla="*/ 3275634 w 3549376"/>
                        <a:gd name="connsiteY6" fmla="*/ 224402 h 970976"/>
                        <a:gd name="connsiteX7" fmla="*/ 3549376 w 3549376"/>
                        <a:gd name="connsiteY7" fmla="*/ 628359 h 970976"/>
                        <a:gd name="connsiteX0" fmla="*/ 0 w 3549376"/>
                        <a:gd name="connsiteY0" fmla="*/ 641092 h 970976"/>
                        <a:gd name="connsiteX1" fmla="*/ 468773 w 3549376"/>
                        <a:gd name="connsiteY1" fmla="*/ 4484 h 970976"/>
                        <a:gd name="connsiteX2" fmla="*/ 1122743 w 3549376"/>
                        <a:gd name="connsiteY2" fmla="*/ 970970 h 970976"/>
                        <a:gd name="connsiteX3" fmla="*/ 1762244 w 3549376"/>
                        <a:gd name="connsiteY3" fmla="*/ 21846 h 970976"/>
                        <a:gd name="connsiteX4" fmla="*/ 2424895 w 3549376"/>
                        <a:gd name="connsiteY4" fmla="*/ 970970 h 970976"/>
                        <a:gd name="connsiteX5" fmla="*/ 3020991 w 3549376"/>
                        <a:gd name="connsiteY5" fmla="*/ 21846 h 970976"/>
                        <a:gd name="connsiteX6" fmla="*/ 3275634 w 3549376"/>
                        <a:gd name="connsiteY6" fmla="*/ 224402 h 970976"/>
                        <a:gd name="connsiteX7" fmla="*/ 3549376 w 3549376"/>
                        <a:gd name="connsiteY7" fmla="*/ 628359 h 970976"/>
                        <a:gd name="connsiteX0" fmla="*/ 0 w 3624611"/>
                        <a:gd name="connsiteY0" fmla="*/ 641092 h 970976"/>
                        <a:gd name="connsiteX1" fmla="*/ 468773 w 3624611"/>
                        <a:gd name="connsiteY1" fmla="*/ 4484 h 970976"/>
                        <a:gd name="connsiteX2" fmla="*/ 1122743 w 3624611"/>
                        <a:gd name="connsiteY2" fmla="*/ 970970 h 970976"/>
                        <a:gd name="connsiteX3" fmla="*/ 1762244 w 3624611"/>
                        <a:gd name="connsiteY3" fmla="*/ 21846 h 970976"/>
                        <a:gd name="connsiteX4" fmla="*/ 2424895 w 3624611"/>
                        <a:gd name="connsiteY4" fmla="*/ 970970 h 970976"/>
                        <a:gd name="connsiteX5" fmla="*/ 3020991 w 3624611"/>
                        <a:gd name="connsiteY5" fmla="*/ 21846 h 970976"/>
                        <a:gd name="connsiteX6" fmla="*/ 3275634 w 3624611"/>
                        <a:gd name="connsiteY6" fmla="*/ 224402 h 970976"/>
                        <a:gd name="connsiteX7" fmla="*/ 3624611 w 3624611"/>
                        <a:gd name="connsiteY7" fmla="*/ 622571 h 970976"/>
                        <a:gd name="connsiteX0" fmla="*/ 0 w 3624611"/>
                        <a:gd name="connsiteY0" fmla="*/ 641092 h 970976"/>
                        <a:gd name="connsiteX1" fmla="*/ 468773 w 3624611"/>
                        <a:gd name="connsiteY1" fmla="*/ 4484 h 970976"/>
                        <a:gd name="connsiteX2" fmla="*/ 1122743 w 3624611"/>
                        <a:gd name="connsiteY2" fmla="*/ 970970 h 970976"/>
                        <a:gd name="connsiteX3" fmla="*/ 1762244 w 3624611"/>
                        <a:gd name="connsiteY3" fmla="*/ 21846 h 970976"/>
                        <a:gd name="connsiteX4" fmla="*/ 2424895 w 3624611"/>
                        <a:gd name="connsiteY4" fmla="*/ 970970 h 970976"/>
                        <a:gd name="connsiteX5" fmla="*/ 3020991 w 3624611"/>
                        <a:gd name="connsiteY5" fmla="*/ 21846 h 970976"/>
                        <a:gd name="connsiteX6" fmla="*/ 3275634 w 3624611"/>
                        <a:gd name="connsiteY6" fmla="*/ 224402 h 970976"/>
                        <a:gd name="connsiteX7" fmla="*/ 3624611 w 3624611"/>
                        <a:gd name="connsiteY7" fmla="*/ 622571 h 970976"/>
                        <a:gd name="connsiteX0" fmla="*/ 0 w 3624611"/>
                        <a:gd name="connsiteY0" fmla="*/ 641092 h 970976"/>
                        <a:gd name="connsiteX1" fmla="*/ 468773 w 3624611"/>
                        <a:gd name="connsiteY1" fmla="*/ 4484 h 970976"/>
                        <a:gd name="connsiteX2" fmla="*/ 1122743 w 3624611"/>
                        <a:gd name="connsiteY2" fmla="*/ 970970 h 970976"/>
                        <a:gd name="connsiteX3" fmla="*/ 1762244 w 3624611"/>
                        <a:gd name="connsiteY3" fmla="*/ 21846 h 970976"/>
                        <a:gd name="connsiteX4" fmla="*/ 2424895 w 3624611"/>
                        <a:gd name="connsiteY4" fmla="*/ 970970 h 970976"/>
                        <a:gd name="connsiteX5" fmla="*/ 3020991 w 3624611"/>
                        <a:gd name="connsiteY5" fmla="*/ 21846 h 970976"/>
                        <a:gd name="connsiteX6" fmla="*/ 3275634 w 3624611"/>
                        <a:gd name="connsiteY6" fmla="*/ 224402 h 970976"/>
                        <a:gd name="connsiteX7" fmla="*/ 3624611 w 3624611"/>
                        <a:gd name="connsiteY7" fmla="*/ 622571 h 970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624611" h="970976">
                          <a:moveTo>
                            <a:pt x="0" y="641092"/>
                          </a:moveTo>
                          <a:cubicBezTo>
                            <a:pt x="77646" y="413938"/>
                            <a:pt x="281649" y="-50496"/>
                            <a:pt x="468773" y="4484"/>
                          </a:cubicBezTo>
                          <a:cubicBezTo>
                            <a:pt x="655897" y="59464"/>
                            <a:pt x="907165" y="968076"/>
                            <a:pt x="1122743" y="970970"/>
                          </a:cubicBezTo>
                          <a:cubicBezTo>
                            <a:pt x="1338321" y="973864"/>
                            <a:pt x="1545219" y="21846"/>
                            <a:pt x="1762244" y="21846"/>
                          </a:cubicBezTo>
                          <a:cubicBezTo>
                            <a:pt x="1979269" y="21846"/>
                            <a:pt x="2215104" y="970970"/>
                            <a:pt x="2424895" y="970970"/>
                          </a:cubicBezTo>
                          <a:cubicBezTo>
                            <a:pt x="2634686" y="970970"/>
                            <a:pt x="2857499" y="91776"/>
                            <a:pt x="3020991" y="21846"/>
                          </a:cubicBezTo>
                          <a:cubicBezTo>
                            <a:pt x="3184483" y="-48084"/>
                            <a:pt x="3232904" y="92450"/>
                            <a:pt x="3275634" y="224402"/>
                          </a:cubicBezTo>
                          <a:cubicBezTo>
                            <a:pt x="3318364" y="356354"/>
                            <a:pt x="3268110" y="639354"/>
                            <a:pt x="3624611" y="622571"/>
                          </a:cubicBezTo>
                        </a:path>
                      </a:pathLst>
                    </a:custGeom>
                    <a:noFill/>
                    <a:ln>
                      <a:solidFill>
                        <a:srgbClr val="FF0000"/>
                      </a:solidFill>
                      <a:tailEnd type="triangle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65" name="Arc 64"/>
                  <p:cNvSpPr/>
                  <p:nvPr/>
                </p:nvSpPr>
                <p:spPr>
                  <a:xfrm>
                    <a:off x="3585407" y="5171622"/>
                    <a:ext cx="965634" cy="1046511"/>
                  </a:xfrm>
                  <a:prstGeom prst="arc">
                    <a:avLst>
                      <a:gd name="adj1" fmla="val 13758044"/>
                      <a:gd name="adj2" fmla="val 0"/>
                    </a:avLst>
                  </a:prstGeom>
                  <a:ln>
                    <a:solidFill>
                      <a:srgbClr val="FF000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62" name="Oval 61"/>
                <p:cNvSpPr/>
                <p:nvPr/>
              </p:nvSpPr>
              <p:spPr>
                <a:xfrm>
                  <a:off x="4519558" y="5691429"/>
                  <a:ext cx="81815" cy="8181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9" name="Group 8"/>
            <p:cNvGrpSpPr/>
            <p:nvPr/>
          </p:nvGrpSpPr>
          <p:grpSpPr>
            <a:xfrm>
              <a:off x="4329539" y="4001294"/>
              <a:ext cx="1595565" cy="1548428"/>
              <a:chOff x="5501241" y="4011971"/>
              <a:chExt cx="1595565" cy="1548428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6207286" y="4544567"/>
                <a:ext cx="163630" cy="16363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5914518" y="4251799"/>
                <a:ext cx="749167" cy="749167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" name="Group 7"/>
              <p:cNvGrpSpPr/>
              <p:nvPr/>
            </p:nvGrpSpPr>
            <p:grpSpPr>
              <a:xfrm>
                <a:off x="5501241" y="4011971"/>
                <a:ext cx="1595565" cy="1548428"/>
                <a:chOff x="5501241" y="4011971"/>
                <a:chExt cx="1595565" cy="1548428"/>
              </a:xfrm>
            </p:grpSpPr>
            <p:sp>
              <p:nvSpPr>
                <p:cNvPr id="26" name="Oval 25"/>
                <p:cNvSpPr/>
                <p:nvPr/>
              </p:nvSpPr>
              <p:spPr>
                <a:xfrm>
                  <a:off x="5674690" y="4011971"/>
                  <a:ext cx="1228825" cy="1228825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TextBox 67"/>
                <p:cNvSpPr txBox="1"/>
                <p:nvPr/>
              </p:nvSpPr>
              <p:spPr>
                <a:xfrm>
                  <a:off x="5501241" y="5191067"/>
                  <a:ext cx="159556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cs-CZ" dirty="0" smtClean="0"/>
                    <a:t>Excitovaný stav</a:t>
                  </a:r>
                  <a:endParaRPr lang="en-US" dirty="0"/>
                </a:p>
              </p:txBody>
            </p:sp>
          </p:grpSp>
          <p:sp>
            <p:nvSpPr>
              <p:cNvPr id="69" name="Oval 68"/>
              <p:cNvSpPr/>
              <p:nvPr/>
            </p:nvSpPr>
            <p:spPr>
              <a:xfrm>
                <a:off x="6768092" y="4919151"/>
                <a:ext cx="81815" cy="8181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78" name="Picture 7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867" y="2458800"/>
            <a:ext cx="5582133" cy="439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0813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Proč jsou karotenoidy speciální?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první excitovaný stav karotenoidů</a:t>
            </a:r>
          </a:p>
          <a:p>
            <a:pPr marL="0" indent="0">
              <a:buNone/>
            </a:pPr>
            <a:r>
              <a:rPr lang="cs-CZ" dirty="0" smtClean="0"/>
              <a:t>   není nejnižší excitovaný stav</a:t>
            </a:r>
          </a:p>
          <a:p>
            <a:endParaRPr lang="cs-CZ" dirty="0" smtClean="0"/>
          </a:p>
          <a:p>
            <a:r>
              <a:rPr lang="cs-CZ" dirty="0" smtClean="0"/>
              <a:t>to znamená, že barva karotenoidů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</a:t>
            </a:r>
            <a:r>
              <a:rPr lang="cs-CZ" dirty="0" smtClean="0"/>
              <a:t>je způsobena přechodem mezi základním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</a:t>
            </a:r>
            <a:r>
              <a:rPr lang="cs-CZ" dirty="0" smtClean="0"/>
              <a:t>a druhým excitovaným stavem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j</a:t>
            </a:r>
            <a:r>
              <a:rPr lang="cs-CZ" dirty="0" smtClean="0"/>
              <a:t>ednofotonová excitace do prvního excitovaného stavu není povolena</a:t>
            </a:r>
            <a:endParaRPr lang="cs-CZ" dirty="0"/>
          </a:p>
          <a:p>
            <a:endParaRPr lang="en-US" dirty="0"/>
          </a:p>
        </p:txBody>
      </p:sp>
      <p:grpSp>
        <p:nvGrpSpPr>
          <p:cNvPr id="33" name="Group 32"/>
          <p:cNvGrpSpPr/>
          <p:nvPr/>
        </p:nvGrpSpPr>
        <p:grpSpPr>
          <a:xfrm>
            <a:off x="7477125" y="1904035"/>
            <a:ext cx="2826954" cy="2312365"/>
            <a:chOff x="2051720" y="3241638"/>
            <a:chExt cx="2826954" cy="2312365"/>
          </a:xfrm>
        </p:grpSpPr>
        <p:sp>
          <p:nvSpPr>
            <p:cNvPr id="34" name="TextBox 33"/>
            <p:cNvSpPr txBox="1"/>
            <p:nvPr/>
          </p:nvSpPr>
          <p:spPr>
            <a:xfrm>
              <a:off x="4494387" y="3241638"/>
              <a:ext cx="3690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S</a:t>
              </a:r>
              <a:r>
                <a:rPr lang="cs-CZ" baseline="-25000" dirty="0" smtClean="0"/>
                <a:t>2</a:t>
              </a:r>
              <a:endParaRPr lang="en-US" baseline="-25000" dirty="0"/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2051720" y="3429000"/>
              <a:ext cx="2826954" cy="2125003"/>
              <a:chOff x="2034906" y="3429000"/>
              <a:chExt cx="2826954" cy="2125003"/>
            </a:xfrm>
          </p:grpSpPr>
          <p:cxnSp>
            <p:nvCxnSpPr>
              <p:cNvPr id="37" name="Straight Connector 36"/>
              <p:cNvCxnSpPr/>
              <p:nvPr/>
            </p:nvCxnSpPr>
            <p:spPr>
              <a:xfrm>
                <a:off x="2411760" y="3429000"/>
                <a:ext cx="2088232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2411760" y="4221088"/>
                <a:ext cx="2088232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2411760" y="5373216"/>
                <a:ext cx="2088232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/>
              <p:cNvCxnSpPr/>
              <p:nvPr/>
            </p:nvCxnSpPr>
            <p:spPr>
              <a:xfrm flipV="1">
                <a:off x="2771800" y="3446050"/>
                <a:ext cx="0" cy="1927166"/>
              </a:xfrm>
              <a:prstGeom prst="straightConnector1">
                <a:avLst/>
              </a:prstGeom>
              <a:ln w="34925" cmpd="dbl">
                <a:solidFill>
                  <a:srgbClr val="00B050"/>
                </a:solidFill>
                <a:prstDash val="solid"/>
                <a:headEnd type="none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/>
              <p:cNvCxnSpPr/>
              <p:nvPr/>
            </p:nvCxnSpPr>
            <p:spPr>
              <a:xfrm>
                <a:off x="3215730" y="3446050"/>
                <a:ext cx="0" cy="77503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prstDash val="dash"/>
                <a:round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TextBox 42"/>
              <p:cNvSpPr txBox="1"/>
              <p:nvPr/>
            </p:nvSpPr>
            <p:spPr>
              <a:xfrm>
                <a:off x="2034906" y="3744595"/>
                <a:ext cx="7312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 smtClean="0"/>
                  <a:t>Pump</a:t>
                </a:r>
                <a:endParaRPr lang="en-US" dirty="0"/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4492848" y="4040301"/>
                <a:ext cx="3690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 smtClean="0"/>
                  <a:t>S</a:t>
                </a:r>
                <a:r>
                  <a:rPr lang="cs-CZ" baseline="-25000" dirty="0" smtClean="0"/>
                  <a:t>1</a:t>
                </a:r>
                <a:endParaRPr lang="en-US" baseline="-25000" dirty="0"/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4492848" y="5184671"/>
                <a:ext cx="3690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 smtClean="0"/>
                  <a:t>S</a:t>
                </a:r>
                <a:r>
                  <a:rPr lang="cs-CZ" baseline="-25000" dirty="0" smtClean="0"/>
                  <a:t>0</a:t>
                </a:r>
                <a:endParaRPr lang="en-US" baseline="-250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296842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Jak je studujeme - femtosekundová </a:t>
            </a:r>
            <a:r>
              <a:rPr lang="cs-CZ" dirty="0"/>
              <a:t>absorpční</a:t>
            </a:r>
            <a:br>
              <a:rPr lang="cs-CZ" dirty="0"/>
            </a:br>
            <a:r>
              <a:rPr lang="en-US" dirty="0" err="1"/>
              <a:t>spe</a:t>
            </a:r>
            <a:r>
              <a:rPr lang="cs-CZ" dirty="0"/>
              <a:t>k</a:t>
            </a:r>
            <a:r>
              <a:rPr lang="en-US" dirty="0" err="1"/>
              <a:t>tros</a:t>
            </a:r>
            <a:r>
              <a:rPr lang="cs-CZ" dirty="0"/>
              <a:t>k</a:t>
            </a:r>
            <a:r>
              <a:rPr lang="en-US" dirty="0"/>
              <a:t>op</a:t>
            </a:r>
            <a:r>
              <a:rPr lang="cs-CZ" dirty="0"/>
              <a:t>ie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722625" y="1884699"/>
            <a:ext cx="10467348" cy="4035588"/>
            <a:chOff x="755576" y="1513996"/>
            <a:chExt cx="10467348" cy="4035588"/>
          </a:xfrm>
        </p:grpSpPr>
        <p:grpSp>
          <p:nvGrpSpPr>
            <p:cNvPr id="5" name="Group 4"/>
            <p:cNvGrpSpPr/>
            <p:nvPr/>
          </p:nvGrpSpPr>
          <p:grpSpPr>
            <a:xfrm>
              <a:off x="755576" y="1513996"/>
              <a:ext cx="7190226" cy="4035588"/>
              <a:chOff x="755576" y="1513996"/>
              <a:chExt cx="7190226" cy="4035588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755576" y="1513996"/>
                <a:ext cx="7190226" cy="4035588"/>
                <a:chOff x="755576" y="1513996"/>
                <a:chExt cx="7190226" cy="4035588"/>
              </a:xfrm>
            </p:grpSpPr>
            <p:cxnSp>
              <p:nvCxnSpPr>
                <p:cNvPr id="24" name="Straight Connector 23"/>
                <p:cNvCxnSpPr/>
                <p:nvPr/>
              </p:nvCxnSpPr>
              <p:spPr>
                <a:xfrm>
                  <a:off x="5914206" y="4179565"/>
                  <a:ext cx="1501309" cy="3669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/>
                <p:cNvCxnSpPr/>
                <p:nvPr/>
              </p:nvCxnSpPr>
              <p:spPr>
                <a:xfrm>
                  <a:off x="5931673" y="4691270"/>
                  <a:ext cx="1476884" cy="82771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6" name="Group 25"/>
                <p:cNvGrpSpPr/>
                <p:nvPr/>
              </p:nvGrpSpPr>
              <p:grpSpPr>
                <a:xfrm flipH="1">
                  <a:off x="7135877" y="4697225"/>
                  <a:ext cx="260102" cy="254191"/>
                  <a:chOff x="8072462" y="3755723"/>
                  <a:chExt cx="243954" cy="254191"/>
                </a:xfrm>
              </p:grpSpPr>
              <p:sp>
                <p:nvSpPr>
                  <p:cNvPr id="124" name="Oval 123"/>
                  <p:cNvSpPr/>
                  <p:nvPr/>
                </p:nvSpPr>
                <p:spPr>
                  <a:xfrm>
                    <a:off x="8072462" y="3755723"/>
                    <a:ext cx="171946" cy="170437"/>
                  </a:xfrm>
                  <a:prstGeom prst="ellipse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25" name="Straight Connector 124"/>
                  <p:cNvCxnSpPr>
                    <a:stCxn id="124" idx="5"/>
                  </p:cNvCxnSpPr>
                  <p:nvPr/>
                </p:nvCxnSpPr>
                <p:spPr>
                  <a:xfrm>
                    <a:off x="8219227" y="3901200"/>
                    <a:ext cx="97189" cy="108714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7" name="Group 26"/>
                <p:cNvGrpSpPr/>
                <p:nvPr/>
              </p:nvGrpSpPr>
              <p:grpSpPr>
                <a:xfrm>
                  <a:off x="7311356" y="4210029"/>
                  <a:ext cx="634446" cy="1339555"/>
                  <a:chOff x="6912330" y="4249685"/>
                  <a:chExt cx="634446" cy="1339555"/>
                </a:xfrm>
              </p:grpSpPr>
              <p:grpSp>
                <p:nvGrpSpPr>
                  <p:cNvPr id="109" name="Group 108"/>
                  <p:cNvGrpSpPr/>
                  <p:nvPr/>
                </p:nvGrpSpPr>
                <p:grpSpPr>
                  <a:xfrm>
                    <a:off x="6912330" y="4249685"/>
                    <a:ext cx="634446" cy="1339555"/>
                    <a:chOff x="6421205" y="4257444"/>
                    <a:chExt cx="177150" cy="394154"/>
                  </a:xfrm>
                </p:grpSpPr>
                <p:cxnSp>
                  <p:nvCxnSpPr>
                    <p:cNvPr id="112" name="Straight Connector 111"/>
                    <p:cNvCxnSpPr/>
                    <p:nvPr/>
                  </p:nvCxnSpPr>
                  <p:spPr>
                    <a:xfrm>
                      <a:off x="6562656" y="4320069"/>
                      <a:ext cx="0" cy="32983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13" name="Group 112"/>
                    <p:cNvGrpSpPr/>
                    <p:nvPr/>
                  </p:nvGrpSpPr>
                  <p:grpSpPr>
                    <a:xfrm>
                      <a:off x="6421205" y="4257444"/>
                      <a:ext cx="177150" cy="394154"/>
                      <a:chOff x="6421205" y="4257444"/>
                      <a:chExt cx="177150" cy="394154"/>
                    </a:xfrm>
                  </p:grpSpPr>
                  <p:grpSp>
                    <p:nvGrpSpPr>
                      <p:cNvPr id="114" name="Group 113"/>
                      <p:cNvGrpSpPr/>
                      <p:nvPr/>
                    </p:nvGrpSpPr>
                    <p:grpSpPr>
                      <a:xfrm>
                        <a:off x="6421205" y="4257444"/>
                        <a:ext cx="177150" cy="394154"/>
                        <a:chOff x="6421205" y="4257444"/>
                        <a:chExt cx="177150" cy="394154"/>
                      </a:xfrm>
                    </p:grpSpPr>
                    <p:grpSp>
                      <p:nvGrpSpPr>
                        <p:cNvPr id="116" name="Group 115"/>
                        <p:cNvGrpSpPr/>
                        <p:nvPr/>
                      </p:nvGrpSpPr>
                      <p:grpSpPr>
                        <a:xfrm>
                          <a:off x="6421205" y="4257444"/>
                          <a:ext cx="177150" cy="394154"/>
                          <a:chOff x="6421205" y="4257444"/>
                          <a:chExt cx="177150" cy="394154"/>
                        </a:xfrm>
                      </p:grpSpPr>
                      <p:sp>
                        <p:nvSpPr>
                          <p:cNvPr id="118" name="Arc 117"/>
                          <p:cNvSpPr/>
                          <p:nvPr/>
                        </p:nvSpPr>
                        <p:spPr>
                          <a:xfrm flipH="1" flipV="1">
                            <a:off x="6526957" y="4257444"/>
                            <a:ext cx="71398" cy="62625"/>
                          </a:xfrm>
                          <a:prstGeom prst="arc">
                            <a:avLst/>
                          </a:prstGeom>
                          <a:ln w="9525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grpSp>
                        <p:nvGrpSpPr>
                          <p:cNvPr id="119" name="Group 118"/>
                          <p:cNvGrpSpPr/>
                          <p:nvPr/>
                        </p:nvGrpSpPr>
                        <p:grpSpPr>
                          <a:xfrm>
                            <a:off x="6463258" y="4320069"/>
                            <a:ext cx="99398" cy="331529"/>
                            <a:chOff x="6463258" y="4320069"/>
                            <a:chExt cx="99398" cy="331529"/>
                          </a:xfrm>
                        </p:grpSpPr>
                        <p:sp>
                          <p:nvSpPr>
                            <p:cNvPr id="121" name="Rectangle 120"/>
                            <p:cNvSpPr/>
                            <p:nvPr/>
                          </p:nvSpPr>
                          <p:spPr>
                            <a:xfrm>
                              <a:off x="6463258" y="4359337"/>
                              <a:ext cx="98231" cy="290562"/>
                            </a:xfrm>
                            <a:prstGeom prst="rect">
                              <a:avLst/>
                            </a:prstGeom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n w="3175">
                              <a:solidFill>
                                <a:schemeClr val="tx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US"/>
                            </a:p>
                          </p:txBody>
                        </p:sp>
                        <p:cxnSp>
                          <p:nvCxnSpPr>
                            <p:cNvPr id="122" name="Straight Connector 121"/>
                            <p:cNvCxnSpPr/>
                            <p:nvPr/>
                          </p:nvCxnSpPr>
                          <p:spPr>
                            <a:xfrm>
                              <a:off x="6464898" y="4320069"/>
                              <a:ext cx="0" cy="329830"/>
                            </a:xfrm>
                            <a:prstGeom prst="line">
                              <a:avLst/>
                            </a:prstGeom>
                            <a:ln w="9525">
                              <a:solidFill>
                                <a:schemeClr val="tx1"/>
                              </a:solidFill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123" name="Straight Connector 122"/>
                            <p:cNvCxnSpPr/>
                            <p:nvPr/>
                          </p:nvCxnSpPr>
                          <p:spPr>
                            <a:xfrm>
                              <a:off x="6463259" y="4651598"/>
                              <a:ext cx="99397" cy="0"/>
                            </a:xfrm>
                            <a:prstGeom prst="line">
                              <a:avLst/>
                            </a:prstGeom>
                            <a:ln w="9525">
                              <a:solidFill>
                                <a:schemeClr val="tx1"/>
                              </a:solidFill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</p:grpSp>
                      <p:sp>
                        <p:nvSpPr>
                          <p:cNvPr id="120" name="Arc 119"/>
                          <p:cNvSpPr/>
                          <p:nvPr/>
                        </p:nvSpPr>
                        <p:spPr>
                          <a:xfrm flipV="1">
                            <a:off x="6421205" y="4257444"/>
                            <a:ext cx="81535" cy="62625"/>
                          </a:xfrm>
                          <a:prstGeom prst="arc">
                            <a:avLst/>
                          </a:prstGeom>
                          <a:ln w="9525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117" name="Trapezoid 116"/>
                        <p:cNvSpPr/>
                        <p:nvPr/>
                      </p:nvSpPr>
                      <p:spPr>
                        <a:xfrm flipV="1">
                          <a:off x="6501492" y="4267088"/>
                          <a:ext cx="25465" cy="39268"/>
                        </a:xfrm>
                        <a:prstGeom prst="trapezoid">
                          <a:avLst/>
                        </a:prstGeom>
                        <a:solidFill>
                          <a:schemeClr val="bg1"/>
                        </a:solidFill>
                        <a:ln w="3175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sp>
                    <p:nvSpPr>
                      <p:cNvPr id="115" name="Rectangle 114"/>
                      <p:cNvSpPr/>
                      <p:nvPr/>
                    </p:nvSpPr>
                    <p:spPr>
                      <a:xfrm>
                        <a:off x="6485987" y="4257773"/>
                        <a:ext cx="57723" cy="846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sp>
                <p:nvSpPr>
                  <p:cNvPr id="110" name="Oval 109"/>
                  <p:cNvSpPr/>
                  <p:nvPr/>
                </p:nvSpPr>
                <p:spPr>
                  <a:xfrm>
                    <a:off x="7147372" y="4900853"/>
                    <a:ext cx="180000" cy="180000"/>
                  </a:xfrm>
                  <a:prstGeom prst="ellipse">
                    <a:avLst/>
                  </a:pr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1" name="Oval 110"/>
                  <p:cNvSpPr/>
                  <p:nvPr/>
                </p:nvSpPr>
                <p:spPr>
                  <a:xfrm>
                    <a:off x="7183372" y="4938703"/>
                    <a:ext cx="108000" cy="108000"/>
                  </a:xfrm>
                  <a:prstGeom prst="ellipse">
                    <a:avLst/>
                  </a:pr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8" name="Group 27"/>
                <p:cNvGrpSpPr/>
                <p:nvPr/>
              </p:nvGrpSpPr>
              <p:grpSpPr>
                <a:xfrm>
                  <a:off x="755576" y="1513996"/>
                  <a:ext cx="7128791" cy="3506334"/>
                  <a:chOff x="539552" y="1556792"/>
                  <a:chExt cx="7128791" cy="3506334"/>
                </a:xfrm>
              </p:grpSpPr>
              <p:cxnSp>
                <p:nvCxnSpPr>
                  <p:cNvPr id="29" name="Straight Connector 28"/>
                  <p:cNvCxnSpPr/>
                  <p:nvPr/>
                </p:nvCxnSpPr>
                <p:spPr>
                  <a:xfrm rot="2700000" flipV="1">
                    <a:off x="3147892" y="4389321"/>
                    <a:ext cx="0" cy="26326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30" name="Group 29"/>
                  <p:cNvGrpSpPr/>
                  <p:nvPr/>
                </p:nvGrpSpPr>
                <p:grpSpPr>
                  <a:xfrm>
                    <a:off x="539552" y="1556792"/>
                    <a:ext cx="7128791" cy="3506334"/>
                    <a:chOff x="539552" y="1556792"/>
                    <a:chExt cx="7128791" cy="3506334"/>
                  </a:xfrm>
                </p:grpSpPr>
                <p:grpSp>
                  <p:nvGrpSpPr>
                    <p:cNvPr id="31" name="Group 30"/>
                    <p:cNvGrpSpPr/>
                    <p:nvPr/>
                  </p:nvGrpSpPr>
                  <p:grpSpPr>
                    <a:xfrm>
                      <a:off x="539552" y="1556792"/>
                      <a:ext cx="7128791" cy="3506334"/>
                      <a:chOff x="571472" y="1556792"/>
                      <a:chExt cx="7128791" cy="3506334"/>
                    </a:xfrm>
                  </p:grpSpPr>
                  <p:cxnSp>
                    <p:nvCxnSpPr>
                      <p:cNvPr id="33" name="Straight Connector 32"/>
                      <p:cNvCxnSpPr/>
                      <p:nvPr/>
                    </p:nvCxnSpPr>
                    <p:spPr>
                      <a:xfrm flipV="1">
                        <a:off x="6300192" y="3848789"/>
                        <a:ext cx="0" cy="510548"/>
                      </a:xfrm>
                      <a:prstGeom prst="line">
                        <a:avLst/>
                      </a:prstGeom>
                      <a:ln w="12700">
                        <a:solidFill>
                          <a:srgbClr val="FFFF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4" name="Straight Connector 33"/>
                      <p:cNvCxnSpPr/>
                      <p:nvPr/>
                    </p:nvCxnSpPr>
                    <p:spPr>
                      <a:xfrm flipV="1">
                        <a:off x="6249570" y="3789040"/>
                        <a:ext cx="101242" cy="101624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35" name="Group 34"/>
                      <p:cNvGrpSpPr/>
                      <p:nvPr/>
                    </p:nvGrpSpPr>
                    <p:grpSpPr>
                      <a:xfrm>
                        <a:off x="571472" y="1556792"/>
                        <a:ext cx="7128791" cy="3506334"/>
                        <a:chOff x="571472" y="1556792"/>
                        <a:chExt cx="7128791" cy="3506334"/>
                      </a:xfrm>
                    </p:grpSpPr>
                    <p:grpSp>
                      <p:nvGrpSpPr>
                        <p:cNvPr id="36" name="Group 35"/>
                        <p:cNvGrpSpPr/>
                        <p:nvPr/>
                      </p:nvGrpSpPr>
                      <p:grpSpPr>
                        <a:xfrm>
                          <a:off x="571472" y="1556792"/>
                          <a:ext cx="7128791" cy="3506334"/>
                          <a:chOff x="558216" y="1547425"/>
                          <a:chExt cx="7128791" cy="3506334"/>
                        </a:xfrm>
                      </p:grpSpPr>
                      <p:grpSp>
                        <p:nvGrpSpPr>
                          <p:cNvPr id="47" name="Group 46"/>
                          <p:cNvGrpSpPr/>
                          <p:nvPr/>
                        </p:nvGrpSpPr>
                        <p:grpSpPr>
                          <a:xfrm>
                            <a:off x="558216" y="1547425"/>
                            <a:ext cx="7128791" cy="3463535"/>
                            <a:chOff x="1115616" y="1844824"/>
                            <a:chExt cx="7128791" cy="3463535"/>
                          </a:xfrm>
                        </p:grpSpPr>
                        <p:cxnSp>
                          <p:nvCxnSpPr>
                            <p:cNvPr id="50" name="Straight Connector 49"/>
                            <p:cNvCxnSpPr>
                              <a:endCxn id="64" idx="1"/>
                            </p:cNvCxnSpPr>
                            <p:nvPr/>
                          </p:nvCxnSpPr>
                          <p:spPr>
                            <a:xfrm>
                              <a:off x="3159065" y="2060249"/>
                              <a:ext cx="954923" cy="3504"/>
                            </a:xfrm>
                            <a:prstGeom prst="line">
                              <a:avLst/>
                            </a:prstGeom>
                            <a:ln>
                              <a:solidFill>
                                <a:srgbClr val="FF0000"/>
                              </a:solidFill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grpSp>
                          <p:nvGrpSpPr>
                            <p:cNvPr id="51" name="Group 50"/>
                            <p:cNvGrpSpPr/>
                            <p:nvPr/>
                          </p:nvGrpSpPr>
                          <p:grpSpPr>
                            <a:xfrm>
                              <a:off x="1115616" y="1844824"/>
                              <a:ext cx="7128791" cy="3463535"/>
                              <a:chOff x="1115616" y="1844824"/>
                              <a:chExt cx="7128791" cy="3463535"/>
                            </a:xfrm>
                          </p:grpSpPr>
                          <p:cxnSp>
                            <p:nvCxnSpPr>
                              <p:cNvPr id="52" name="Straight Connector 51"/>
                              <p:cNvCxnSpPr/>
                              <p:nvPr/>
                            </p:nvCxnSpPr>
                            <p:spPr>
                              <a:xfrm rot="2700000" flipV="1">
                                <a:off x="3147765" y="1921655"/>
                                <a:ext cx="0" cy="263260"/>
                              </a:xfrm>
                              <a:prstGeom prst="line">
                                <a:avLst/>
                              </a:prstGeom>
                              <a:ln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grpSp>
                            <p:nvGrpSpPr>
                              <p:cNvPr id="53" name="Group 52"/>
                              <p:cNvGrpSpPr/>
                              <p:nvPr/>
                            </p:nvGrpSpPr>
                            <p:grpSpPr>
                              <a:xfrm>
                                <a:off x="1115616" y="1844824"/>
                                <a:ext cx="7128791" cy="3463535"/>
                                <a:chOff x="642909" y="2867785"/>
                                <a:chExt cx="6652524" cy="2842080"/>
                              </a:xfrm>
                            </p:grpSpPr>
                            <p:sp>
                              <p:nvSpPr>
                                <p:cNvPr id="54" name="Rectangle 53"/>
                                <p:cNvSpPr/>
                                <p:nvPr/>
                              </p:nvSpPr>
                              <p:spPr>
                                <a:xfrm>
                                  <a:off x="3547589" y="4546916"/>
                                  <a:ext cx="313270" cy="55632"/>
                                </a:xfrm>
                                <a:prstGeom prst="rect">
                                  <a:avLst/>
                                </a:prstGeom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en-US"/>
                                </a:p>
                              </p:txBody>
                            </p:sp>
                            <p:grpSp>
                              <p:nvGrpSpPr>
                                <p:cNvPr id="55" name="Group 54"/>
                                <p:cNvGrpSpPr/>
                                <p:nvPr/>
                              </p:nvGrpSpPr>
                              <p:grpSpPr>
                                <a:xfrm>
                                  <a:off x="642909" y="2867785"/>
                                  <a:ext cx="6652524" cy="2842080"/>
                                  <a:chOff x="642909" y="2867785"/>
                                  <a:chExt cx="6652524" cy="2842080"/>
                                </a:xfrm>
                              </p:grpSpPr>
                              <p:cxnSp>
                                <p:nvCxnSpPr>
                                  <p:cNvPr id="56" name="Straight Connector 55"/>
                                  <p:cNvCxnSpPr/>
                                  <p:nvPr/>
                                </p:nvCxnSpPr>
                                <p:spPr>
                                  <a:xfrm rot="2700000" flipV="1">
                                    <a:off x="4432292" y="4324732"/>
                                    <a:ext cx="0" cy="216024"/>
                                  </a:xfrm>
                                  <a:prstGeom prst="line">
                                    <a:avLst/>
                                  </a:prstGeom>
                                  <a:ln>
                                    <a:solidFill>
                                      <a:schemeClr val="tx1"/>
                                    </a:solidFill>
                                  </a:ln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grpSp>
                                <p:nvGrpSpPr>
                                  <p:cNvPr id="57" name="Group 56"/>
                                  <p:cNvGrpSpPr/>
                                  <p:nvPr/>
                                </p:nvGrpSpPr>
                                <p:grpSpPr>
                                  <a:xfrm>
                                    <a:off x="642909" y="2867785"/>
                                    <a:ext cx="6652524" cy="2842080"/>
                                    <a:chOff x="642909" y="2867785"/>
                                    <a:chExt cx="6652524" cy="2842080"/>
                                  </a:xfrm>
                                </p:grpSpPr>
                                <p:cxnSp>
                                  <p:nvCxnSpPr>
                                    <p:cNvPr id="58" name="Straight Connector 57"/>
                                    <p:cNvCxnSpPr/>
                                    <p:nvPr/>
                                  </p:nvCxnSpPr>
                                  <p:spPr>
                                    <a:xfrm rot="18900000" flipV="1">
                                      <a:off x="3695720" y="5185961"/>
                                      <a:ext cx="0" cy="216024"/>
                                    </a:xfrm>
                                    <a:prstGeom prst="line">
                                      <a:avLst/>
                                    </a:prstGeom>
                                    <a:ln>
                                      <a:solidFill>
                                        <a:schemeClr val="tx1"/>
                                      </a:solidFill>
                                    </a:ln>
                                  </p:spPr>
                                  <p:style>
                                    <a:lnRef idx="1">
                                      <a:schemeClr val="accent1"/>
                                    </a:lnRef>
                                    <a:fillRef idx="0">
                                      <a:schemeClr val="accent1"/>
                                    </a:fillRef>
                                    <a:effectRef idx="0">
                                      <a:schemeClr val="accent1"/>
                                    </a:effectRef>
                                    <a:fontRef idx="minor">
                                      <a:schemeClr val="tx1"/>
                                    </a:fontRef>
                                  </p:style>
                                </p:cxnSp>
                                <p:grpSp>
                                  <p:nvGrpSpPr>
                                    <p:cNvPr id="59" name="Group 58"/>
                                    <p:cNvGrpSpPr/>
                                    <p:nvPr/>
                                  </p:nvGrpSpPr>
                                  <p:grpSpPr>
                                    <a:xfrm>
                                      <a:off x="642909" y="2867785"/>
                                      <a:ext cx="6652524" cy="2842080"/>
                                      <a:chOff x="642909" y="2867785"/>
                                      <a:chExt cx="6652524" cy="2842080"/>
                                    </a:xfrm>
                                  </p:grpSpPr>
                                  <p:cxnSp>
                                    <p:nvCxnSpPr>
                                      <p:cNvPr id="60" name="Straight Connector 59"/>
                                      <p:cNvCxnSpPr/>
                                      <p:nvPr/>
                                    </p:nvCxnSpPr>
                                    <p:spPr>
                                      <a:xfrm flipH="1">
                                        <a:off x="3068568" y="4081441"/>
                                        <a:ext cx="3937261" cy="0"/>
                                      </a:xfrm>
                                      <a:prstGeom prst="line">
                                        <a:avLst/>
                                      </a:prstGeom>
                                      <a:ln>
                                        <a:solidFill>
                                          <a:srgbClr val="FF0000"/>
                                        </a:solidFill>
                                      </a:ln>
                                    </p:spPr>
                                    <p:style>
                                      <a:lnRef idx="1">
                                        <a:schemeClr val="accent1"/>
                                      </a:lnRef>
                                      <a:fillRef idx="0">
                                        <a:schemeClr val="accent1"/>
                                      </a:fillRef>
                                      <a:effectRef idx="0">
                                        <a:schemeClr val="accent1"/>
                                      </a:effectRef>
                                      <a:fontRef idx="minor">
                                        <a:schemeClr val="tx1"/>
                                      </a:fontRef>
                                    </p:style>
                                  </p:cxnSp>
                                  <p:grpSp>
                                    <p:nvGrpSpPr>
                                      <p:cNvPr id="61" name="Group 60"/>
                                      <p:cNvGrpSpPr/>
                                      <p:nvPr/>
                                    </p:nvGrpSpPr>
                                    <p:grpSpPr>
                                      <a:xfrm>
                                        <a:off x="642909" y="2867785"/>
                                        <a:ext cx="6652524" cy="2842080"/>
                                        <a:chOff x="642909" y="2867785"/>
                                        <a:chExt cx="6652524" cy="2842080"/>
                                      </a:xfrm>
                                    </p:grpSpPr>
                                    <p:grpSp>
                                      <p:nvGrpSpPr>
                                        <p:cNvPr id="62" name="Group 61"/>
                                        <p:cNvGrpSpPr/>
                                        <p:nvPr/>
                                      </p:nvGrpSpPr>
                                      <p:grpSpPr>
                                        <a:xfrm>
                                          <a:off x="5270470" y="5091551"/>
                                          <a:ext cx="164116" cy="322038"/>
                                          <a:chOff x="550674" y="2943176"/>
                                          <a:chExt cx="708958" cy="2142008"/>
                                        </a:xfrm>
                                      </p:grpSpPr>
                                      <p:grpSp>
                                        <p:nvGrpSpPr>
                                          <p:cNvPr id="98" name="Group 97"/>
                                          <p:cNvGrpSpPr/>
                                          <p:nvPr/>
                                        </p:nvGrpSpPr>
                                        <p:grpSpPr>
                                          <a:xfrm>
                                            <a:off x="550674" y="2943176"/>
                                            <a:ext cx="708958" cy="2142008"/>
                                            <a:chOff x="478563" y="2943176"/>
                                            <a:chExt cx="708958" cy="2142008"/>
                                          </a:xfrm>
                                        </p:grpSpPr>
                                        <p:sp>
                                          <p:nvSpPr>
                                            <p:cNvPr id="100" name="Arc 99"/>
                                            <p:cNvSpPr/>
                                            <p:nvPr/>
                                          </p:nvSpPr>
                                          <p:spPr>
                                            <a:xfrm flipH="1" flipV="1">
                                              <a:off x="899695" y="2943176"/>
                                              <a:ext cx="287826" cy="341808"/>
                                            </a:xfrm>
                                            <a:prstGeom prst="arc">
                                              <a:avLst/>
                                            </a:prstGeom>
                                            <a:ln w="9525">
                                              <a:solidFill>
                                                <a:schemeClr val="tx1"/>
                                              </a:solidFill>
                                            </a:ln>
                                          </p:spPr>
                                          <p:style>
                                            <a:lnRef idx="1">
                                              <a:schemeClr val="accent1"/>
                                            </a:lnRef>
                                            <a:fillRef idx="0">
                                              <a:schemeClr val="accent1"/>
                                            </a:fillRef>
                                            <a:effectRef idx="0">
                                              <a:schemeClr val="accent1"/>
                                            </a:effectRef>
                                            <a:fontRef idx="minor">
                                              <a:schemeClr val="tx1"/>
                                            </a:fontRef>
                                          </p:style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pPr algn="ctr"/>
                                              <a:endParaRPr lang="en-US"/>
                                            </a:p>
                                          </p:txBody>
                                        </p:sp>
                                        <p:grpSp>
                                          <p:nvGrpSpPr>
                                            <p:cNvPr id="101" name="Group 100"/>
                                            <p:cNvGrpSpPr/>
                                            <p:nvPr/>
                                          </p:nvGrpSpPr>
                                          <p:grpSpPr>
                                            <a:xfrm>
                                              <a:off x="478563" y="2943176"/>
                                              <a:ext cx="565045" cy="2142008"/>
                                              <a:chOff x="478563" y="2943176"/>
                                              <a:chExt cx="565045" cy="2142008"/>
                                            </a:xfrm>
                                          </p:grpSpPr>
                                          <p:cxnSp>
                                            <p:nvCxnSpPr>
                                              <p:cNvPr id="102" name="Straight Connector 101"/>
                                              <p:cNvCxnSpPr/>
                                              <p:nvPr/>
                                            </p:nvCxnSpPr>
                                            <p:spPr>
                                              <a:xfrm>
                                                <a:off x="642909" y="3284984"/>
                                                <a:ext cx="0" cy="1800200"/>
                                              </a:xfrm>
                                              <a:prstGeom prst="line">
                                                <a:avLst/>
                                              </a:prstGeom>
                                              <a:ln w="9525">
                                                <a:solidFill>
                                                  <a:schemeClr val="tx1"/>
                                                </a:solidFill>
                                              </a:ln>
                                            </p:spPr>
                                            <p:style>
                                              <a:lnRef idx="1">
                                                <a:schemeClr val="accent1"/>
                                              </a:lnRef>
                                              <a:fillRef idx="0">
                                                <a:schemeClr val="accent1"/>
                                              </a:fillRef>
                                              <a:effectRef idx="0">
                                                <a:schemeClr val="accent1"/>
                                              </a:effectRef>
                                              <a:fontRef idx="minor">
                                                <a:schemeClr val="tx1"/>
                                              </a:fontRef>
                                            </p:style>
                                          </p:cxnSp>
                                          <p:cxnSp>
                                            <p:nvCxnSpPr>
                                              <p:cNvPr id="103" name="Straight Connector 102"/>
                                              <p:cNvCxnSpPr/>
                                              <p:nvPr/>
                                            </p:nvCxnSpPr>
                                            <p:spPr>
                                              <a:xfrm>
                                                <a:off x="642909" y="5085184"/>
                                                <a:ext cx="400699" cy="0"/>
                                              </a:xfrm>
                                              <a:prstGeom prst="line">
                                                <a:avLst/>
                                              </a:prstGeom>
                                              <a:ln w="9525">
                                                <a:solidFill>
                                                  <a:schemeClr val="tx1"/>
                                                </a:solidFill>
                                              </a:ln>
                                            </p:spPr>
                                            <p:style>
                                              <a:lnRef idx="1">
                                                <a:schemeClr val="accent1"/>
                                              </a:lnRef>
                                              <a:fillRef idx="0">
                                                <a:schemeClr val="accent1"/>
                                              </a:fillRef>
                                              <a:effectRef idx="0">
                                                <a:schemeClr val="accent1"/>
                                              </a:effectRef>
                                              <a:fontRef idx="minor">
                                                <a:schemeClr val="tx1"/>
                                              </a:fontRef>
                                            </p:style>
                                          </p:cxnSp>
                                          <p:sp>
                                            <p:nvSpPr>
                                              <p:cNvPr id="104" name="Arc 103"/>
                                              <p:cNvSpPr/>
                                              <p:nvPr/>
                                            </p:nvSpPr>
                                            <p:spPr>
                                              <a:xfrm flipV="1">
                                                <a:off x="478563" y="2943176"/>
                                                <a:ext cx="328691" cy="341808"/>
                                              </a:xfrm>
                                              <a:prstGeom prst="arc">
                                                <a:avLst/>
                                              </a:prstGeom>
                                              <a:ln w="9525">
                                                <a:solidFill>
                                                  <a:schemeClr val="tx1"/>
                                                </a:solidFill>
                                              </a:ln>
                                            </p:spPr>
                                            <p:style>
                                              <a:lnRef idx="1">
                                                <a:schemeClr val="accent1"/>
                                              </a:lnRef>
                                              <a:fillRef idx="0">
                                                <a:schemeClr val="accent1"/>
                                              </a:fillRef>
                                              <a:effectRef idx="0">
                                                <a:schemeClr val="accent1"/>
                                              </a:effectRef>
                                              <a:fontRef idx="minor">
                                                <a:schemeClr val="tx1"/>
                                              </a:fontRef>
                                            </p:style>
                                            <p:txBody>
                                              <a:bodyPr rtlCol="0" anchor="ctr"/>
                                              <a:lstStyle/>
                                              <a:p>
                                                <a:pPr algn="ctr"/>
                                                <a:endParaRPr lang="en-US"/>
                                              </a:p>
                                            </p:txBody>
                                          </p:sp>
                                          <p:grpSp>
                                            <p:nvGrpSpPr>
                                              <p:cNvPr id="105" name="Group 104"/>
                                              <p:cNvGrpSpPr/>
                                              <p:nvPr/>
                                            </p:nvGrpSpPr>
                                            <p:grpSpPr>
                                              <a:xfrm>
                                                <a:off x="737127" y="2949607"/>
                                                <a:ext cx="306481" cy="2135577"/>
                                                <a:chOff x="737127" y="2949607"/>
                                                <a:chExt cx="306481" cy="2135577"/>
                                              </a:xfrm>
                                            </p:grpSpPr>
                                            <p:cxnSp>
                                              <p:nvCxnSpPr>
                                                <p:cNvPr id="106" name="Straight Connector 105"/>
                                                <p:cNvCxnSpPr/>
                                                <p:nvPr/>
                                              </p:nvCxnSpPr>
                                              <p:spPr>
                                                <a:xfrm>
                                                  <a:off x="1043608" y="3284984"/>
                                                  <a:ext cx="0" cy="1800200"/>
                                                </a:xfrm>
                                                <a:prstGeom prst="line">
                                                  <a:avLst/>
                                                </a:prstGeom>
                                                <a:ln w="9525">
                                                  <a:solidFill>
                                                    <a:schemeClr val="tx1"/>
                                                  </a:solidFill>
                                                </a:ln>
                                              </p:spPr>
                                              <p:style>
                                                <a:lnRef idx="1">
                                                  <a:schemeClr val="accent1"/>
                                                </a:lnRef>
                                                <a:fillRef idx="0">
                                                  <a:schemeClr val="accent1"/>
                                                </a:fillRef>
                                                <a:effectRef idx="0">
                                                  <a:schemeClr val="accent1"/>
                                                </a:effectRef>
                                                <a:fontRef idx="minor">
                                                  <a:schemeClr val="tx1"/>
                                                </a:fontRef>
                                              </p:style>
                                            </p:cxnSp>
                                            <p:sp>
                                              <p:nvSpPr>
                                                <p:cNvPr id="107" name="Trapezoid 106"/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 flipV="1">
                                                  <a:off x="807254" y="2996952"/>
                                                  <a:ext cx="92441" cy="162248"/>
                                                </a:xfrm>
                                                <a:prstGeom prst="trapezoid">
                                                  <a:avLst/>
                                                </a:prstGeom>
                                                <a:solidFill>
                                                  <a:schemeClr val="bg1"/>
                                                </a:solidFill>
                                                <a:ln w="3175">
                                                  <a:solidFill>
                                                    <a:schemeClr val="tx1"/>
                                                  </a:solidFill>
                                                </a:ln>
                                              </p:spPr>
                                              <p:style>
                                                <a:lnRef idx="2">
                                                  <a:schemeClr val="accent1">
                                                    <a:shade val="50000"/>
                                                  </a:schemeClr>
                                                </a:lnRef>
                                                <a:fillRef idx="1">
                                                  <a:schemeClr val="accent1"/>
                                                </a:fillRef>
                                                <a:effectRef idx="0">
                                                  <a:schemeClr val="accent1"/>
                                                </a:effectRef>
                                                <a:fontRef idx="minor">
                                                  <a:schemeClr val="lt1"/>
                                                </a:fontRef>
                                              </p:style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pPr algn="ctr"/>
                                                  <a:endParaRPr lang="en-US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108" name="Rectangle 107"/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737127" y="2949607"/>
                                                  <a:ext cx="232696" cy="46209"/>
                                                </a:xfrm>
                                                <a:prstGeom prst="rect">
                                                  <a:avLst/>
                                                </a:prstGeom>
                                                <a:solidFill>
                                                  <a:schemeClr val="bg1"/>
                                                </a:solidFill>
                                                <a:ln w="3175">
                                                  <a:solidFill>
                                                    <a:schemeClr val="tx1"/>
                                                  </a:solidFill>
                                                </a:ln>
                                              </p:spPr>
                                              <p:style>
                                                <a:lnRef idx="2">
                                                  <a:schemeClr val="accent1">
                                                    <a:shade val="50000"/>
                                                  </a:schemeClr>
                                                </a:lnRef>
                                                <a:fillRef idx="1">
                                                  <a:schemeClr val="accent1"/>
                                                </a:fillRef>
                                                <a:effectRef idx="0">
                                                  <a:schemeClr val="accent1"/>
                                                </a:effectRef>
                                                <a:fontRef idx="minor">
                                                  <a:schemeClr val="lt1"/>
                                                </a:fontRef>
                                              </p:style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pPr algn="ctr"/>
                                                  <a:endParaRPr lang="en-US"/>
                                                </a:p>
                                              </p:txBody>
                                            </p:sp>
                                          </p:grpSp>
                                        </p:grpSp>
                                      </p:grpSp>
                                      <p:sp>
                                        <p:nvSpPr>
                                          <p:cNvPr id="99" name="Rectangle 98"/>
                                          <p:cNvSpPr/>
                                          <p:nvPr/>
                                        </p:nvSpPr>
                                        <p:spPr>
                                          <a:xfrm>
                                            <a:off x="715019" y="3499306"/>
                                            <a:ext cx="400700" cy="1585878"/>
                                          </a:xfrm>
                                          <a:prstGeom prst="rect">
                                            <a:avLst/>
                                          </a:prstGeom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n w="3175">
                                            <a:solidFill>
                                              <a:schemeClr val="tx1"/>
                                            </a:solidFill>
                                          </a:ln>
                                        </p:spPr>
                                        <p:style>
                                          <a:lnRef idx="2">
                                            <a:schemeClr val="accent1">
                                              <a:shade val="50000"/>
                                            </a:schemeClr>
                                          </a:lnRef>
                                          <a:fillRef idx="1">
                                            <a:schemeClr val="accent1"/>
                                          </a:fillRef>
                                          <a:effectRef idx="0">
                                            <a:schemeClr val="accent1"/>
                                          </a:effectRef>
                                          <a:fontRef idx="minor">
                                            <a:schemeClr val="lt1"/>
                                          </a:fontRef>
                                        </p:style>
                                        <p:txBody>
                                          <a:bodyPr rtlCol="0" anchor="ctr"/>
                                          <a:lstStyle/>
                                          <a:p>
                                            <a:pPr algn="ctr"/>
                                            <a:endParaRPr lang="en-US"/>
                                          </a:p>
                                        </p:txBody>
                                      </p:sp>
                                    </p:grpSp>
                                    <p:sp>
                                      <p:nvSpPr>
                                        <p:cNvPr id="63" name="Rectangle 62"/>
                                        <p:cNvSpPr/>
                                        <p:nvPr/>
                                      </p:nvSpPr>
                                      <p:spPr>
                                        <a:xfrm>
                                          <a:off x="642909" y="5085184"/>
                                          <a:ext cx="1336803" cy="432048"/>
                                        </a:xfrm>
                                        <a:prstGeom prst="rect">
                                          <a:avLst/>
                                        </a:prstGeom>
                                      </p:spPr>
                                      <p:style>
                                        <a:lnRef idx="2">
                                          <a:schemeClr val="accent1">
                                            <a:shade val="50000"/>
                                          </a:schemeClr>
                                        </a:lnRef>
                                        <a:fillRef idx="1">
                                          <a:schemeClr val="accent1"/>
                                        </a:fillRef>
                                        <a:effectRef idx="0">
                                          <a:schemeClr val="accent1"/>
                                        </a:effectRef>
                                        <a:fontRef idx="minor">
                                          <a:schemeClr val="lt1"/>
                                        </a:fontRef>
                                      </p:style>
                                      <p:txBody>
                                        <a:bodyPr rtlCol="0" anchor="ctr"/>
                                        <a:lstStyle/>
                                        <a:p>
                                          <a:pPr algn="ctr"/>
                                          <a:r>
                                            <a:rPr lang="cs-CZ" dirty="0" smtClean="0">
                                              <a:ln w="0"/>
                                              <a:solidFill>
                                                <a:schemeClr val="bg1"/>
                                              </a:solidFill>
                                              <a:effectLst>
                                                <a:outerShdw blurRad="38100" dist="19050" dir="2700000" algn="tl" rotWithShape="0">
                                                  <a:schemeClr val="dk1">
                                                    <a:alpha val="40000"/>
                                                  </a:schemeClr>
                                                </a:outerShdw>
                                              </a:effectLst>
                                            </a:rPr>
                                            <a:t>Spitfire Ace</a:t>
                                          </a:r>
                                          <a:endParaRPr lang="en-US" dirty="0">
                                            <a:ln w="0"/>
                                            <a:solidFill>
                                              <a:schemeClr val="bg1"/>
                                            </a:solidFill>
                                            <a:effectLst>
                                              <a:outerShdw blurRad="38100" dist="19050" dir="2700000" algn="tl" rotWithShape="0">
                                                <a:schemeClr val="dk1">
                                                  <a:alpha val="40000"/>
                                                </a:schemeClr>
                                              </a:outerShdw>
                                            </a:effectLst>
                                          </a:endParaRPr>
                                        </a:p>
                                      </p:txBody>
                                    </p:sp>
                                    <p:sp>
                                      <p:nvSpPr>
                                        <p:cNvPr id="64" name="Rectangle 63"/>
                                        <p:cNvSpPr/>
                                        <p:nvPr/>
                                      </p:nvSpPr>
                                      <p:spPr>
                                        <a:xfrm>
                                          <a:off x="3440963" y="2867785"/>
                                          <a:ext cx="1440160" cy="359293"/>
                                        </a:xfrm>
                                        <a:prstGeom prst="rect">
                                          <a:avLst/>
                                        </a:prstGeom>
                                      </p:spPr>
                                      <p:style>
                                        <a:lnRef idx="2">
                                          <a:schemeClr val="accent1">
                                            <a:shade val="50000"/>
                                          </a:schemeClr>
                                        </a:lnRef>
                                        <a:fillRef idx="1">
                                          <a:schemeClr val="accent1"/>
                                        </a:fillRef>
                                        <a:effectRef idx="0">
                                          <a:schemeClr val="accent1"/>
                                        </a:effectRef>
                                        <a:fontRef idx="minor">
                                          <a:schemeClr val="lt1"/>
                                        </a:fontRef>
                                      </p:style>
                                      <p:txBody>
                                        <a:bodyPr rtlCol="0" anchor="ctr"/>
                                        <a:lstStyle/>
                                        <a:p>
                                          <a:pPr algn="ctr"/>
                                          <a:r>
                                            <a:rPr lang="cs-CZ" dirty="0" smtClean="0"/>
                                            <a:t>Topas</a:t>
                                          </a:r>
                                          <a:endParaRPr lang="en-US" dirty="0"/>
                                        </a:p>
                                      </p:txBody>
                                    </p:sp>
                                    <p:grpSp>
                                      <p:nvGrpSpPr>
                                        <p:cNvPr id="65" name="Group 64"/>
                                        <p:cNvGrpSpPr/>
                                        <p:nvPr/>
                                      </p:nvGrpSpPr>
                                      <p:grpSpPr>
                                        <a:xfrm>
                                          <a:off x="5385876" y="2929753"/>
                                          <a:ext cx="144016" cy="294433"/>
                                          <a:chOff x="3419872" y="3566615"/>
                                          <a:chExt cx="144016" cy="294433"/>
                                        </a:xfrm>
                                      </p:grpSpPr>
                                      <p:cxnSp>
                                        <p:nvCxnSpPr>
                                          <p:cNvPr id="94" name="Straight Connector 93"/>
                                          <p:cNvCxnSpPr>
                                            <a:stCxn id="96" idx="1"/>
                                            <a:endCxn id="96" idx="5"/>
                                          </p:cNvCxnSpPr>
                                          <p:nvPr/>
                                        </p:nvCxnSpPr>
                                        <p:spPr>
                                          <a:xfrm>
                                            <a:off x="3440963" y="3609734"/>
                                            <a:ext cx="101834" cy="208195"/>
                                          </a:xfrm>
                                          <a:prstGeom prst="line">
                                            <a:avLst/>
                                          </a:prstGeom>
                                          <a:ln>
                                            <a:solidFill>
                                              <a:schemeClr val="tx1"/>
                                            </a:solidFill>
                                          </a:ln>
                                        </p:spPr>
                                        <p:style>
                                          <a:lnRef idx="1">
                                            <a:schemeClr val="accent1"/>
                                          </a:lnRef>
                                          <a:fillRef idx="0">
                                            <a:schemeClr val="accent1"/>
                                          </a:fillRef>
                                          <a:effectRef idx="0">
                                            <a:schemeClr val="accent1"/>
                                          </a:effectRef>
                                          <a:fontRef idx="minor">
                                            <a:schemeClr val="tx1"/>
                                          </a:fontRef>
                                        </p:style>
                                      </p:cxnSp>
                                      <p:grpSp>
                                        <p:nvGrpSpPr>
                                          <p:cNvPr id="95" name="Group 94"/>
                                          <p:cNvGrpSpPr/>
                                          <p:nvPr/>
                                        </p:nvGrpSpPr>
                                        <p:grpSpPr>
                                          <a:xfrm>
                                            <a:off x="3419872" y="3566615"/>
                                            <a:ext cx="144016" cy="294433"/>
                                            <a:chOff x="3419872" y="3566615"/>
                                            <a:chExt cx="144016" cy="294433"/>
                                          </a:xfrm>
                                        </p:grpSpPr>
                                        <p:sp>
                                          <p:nvSpPr>
                                            <p:cNvPr id="96" name="Oval 95"/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3419872" y="3566615"/>
                                              <a:ext cx="144016" cy="294433"/>
                                            </a:xfrm>
                                            <a:prstGeom prst="ellipse">
                                              <a:avLst/>
                                            </a:prstGeom>
                                            <a:noFill/>
                                            <a:ln>
                                              <a:solidFill>
                                                <a:schemeClr val="tx1"/>
                                              </a:solidFill>
                                            </a:ln>
                                          </p:spPr>
                                          <p:style>
                                            <a:lnRef idx="2">
                                              <a:schemeClr val="accent1">
                                                <a:shade val="50000"/>
                                              </a:schemeClr>
                                            </a:lnRef>
                                            <a:fillRef idx="1">
                                              <a:schemeClr val="accent1"/>
                                            </a:fillRef>
                                            <a:effectRef idx="0">
                                              <a:schemeClr val="accent1"/>
                                            </a:effectRef>
                                            <a:fontRef idx="minor">
                                              <a:schemeClr val="lt1"/>
                                            </a:fontRef>
                                          </p:style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pPr algn="ctr"/>
                                              <a:endParaRPr lang="en-US"/>
                                            </a:p>
                                          </p:txBody>
                                        </p:sp>
                                        <p:cxnSp>
                                          <p:nvCxnSpPr>
                                            <p:cNvPr id="97" name="Straight Connector 96"/>
                                            <p:cNvCxnSpPr>
                                              <a:stCxn id="96" idx="3"/>
                                              <a:endCxn id="96" idx="7"/>
                                            </p:cNvCxnSpPr>
                                            <p:nvPr/>
                                          </p:nvCxnSpPr>
                                          <p:spPr>
                                            <a:xfrm flipV="1">
                                              <a:off x="3440963" y="3609734"/>
                                              <a:ext cx="101834" cy="208195"/>
                                            </a:xfrm>
                                            <a:prstGeom prst="line">
                                              <a:avLst/>
                                            </a:prstGeom>
                                            <a:ln>
                                              <a:solidFill>
                                                <a:schemeClr val="tx1"/>
                                              </a:solidFill>
                                            </a:ln>
                                          </p:spPr>
                                          <p:style>
                                            <a:lnRef idx="1">
                                              <a:schemeClr val="accent1"/>
                                            </a:lnRef>
                                            <a:fillRef idx="0">
                                              <a:schemeClr val="accent1"/>
                                            </a:fillRef>
                                            <a:effectRef idx="0">
                                              <a:schemeClr val="accent1"/>
                                            </a:effectRef>
                                            <a:fontRef idx="minor">
                                              <a:schemeClr val="tx1"/>
                                            </a:fontRef>
                                          </p:style>
                                        </p:cxnSp>
                                      </p:grpSp>
                                    </p:grpSp>
                                    <p:sp>
                                      <p:nvSpPr>
                                        <p:cNvPr id="66" name="Rectangle 65"/>
                                        <p:cNvSpPr/>
                                        <p:nvPr/>
                                      </p:nvSpPr>
                                      <p:spPr>
                                        <a:xfrm>
                                          <a:off x="5485941" y="4286179"/>
                                          <a:ext cx="45719" cy="294433"/>
                                        </a:xfrm>
                                        <a:prstGeom prst="rect">
                                          <a:avLst/>
                                        </a:prstGeom>
                                      </p:spPr>
                                      <p:style>
                                        <a:lnRef idx="2">
                                          <a:schemeClr val="accent1">
                                            <a:shade val="50000"/>
                                          </a:schemeClr>
                                        </a:lnRef>
                                        <a:fillRef idx="1">
                                          <a:schemeClr val="accent1"/>
                                        </a:fillRef>
                                        <a:effectRef idx="0">
                                          <a:schemeClr val="accent1"/>
                                        </a:effectRef>
                                        <a:fontRef idx="minor">
                                          <a:schemeClr val="lt1"/>
                                        </a:fontRef>
                                      </p:style>
                                      <p:txBody>
                                        <a:bodyPr rtlCol="0" anchor="ctr"/>
                                        <a:lstStyle/>
                                        <a:p>
                                          <a:pPr algn="ctr"/>
                                          <a:endParaRPr lang="en-US"/>
                                        </a:p>
                                      </p:txBody>
                                    </p:sp>
                                    <p:cxnSp>
                                      <p:nvCxnSpPr>
                                        <p:cNvPr id="67" name="Straight Connector 66"/>
                                        <p:cNvCxnSpPr/>
                                        <p:nvPr/>
                                      </p:nvCxnSpPr>
                                      <p:spPr>
                                        <a:xfrm rot="2700000" flipV="1">
                                          <a:off x="5868145" y="3398605"/>
                                          <a:ext cx="0" cy="216024"/>
                                        </a:xfrm>
                                        <a:prstGeom prst="line">
                                          <a:avLst/>
                                        </a:prstGeom>
                                        <a:ln>
                                          <a:solidFill>
                                            <a:schemeClr val="tx1"/>
                                          </a:solidFill>
                                        </a:ln>
                                      </p:spPr>
                                      <p:style>
                                        <a:lnRef idx="1">
                                          <a:schemeClr val="accent1"/>
                                        </a:lnRef>
                                        <a:fillRef idx="0">
                                          <a:schemeClr val="accent1"/>
                                        </a:fillRef>
                                        <a:effectRef idx="0">
                                          <a:schemeClr val="accent1"/>
                                        </a:effectRef>
                                        <a:fontRef idx="minor">
                                          <a:schemeClr val="tx1"/>
                                        </a:fontRef>
                                      </p:style>
                                    </p:cxnSp>
                                    <p:cxnSp>
                                      <p:nvCxnSpPr>
                                        <p:cNvPr id="68" name="Straight Connector 67"/>
                                        <p:cNvCxnSpPr/>
                                        <p:nvPr/>
                                      </p:nvCxnSpPr>
                                      <p:spPr>
                                        <a:xfrm rot="-2700000" flipV="1">
                                          <a:off x="5868145" y="2930830"/>
                                          <a:ext cx="0" cy="216024"/>
                                        </a:xfrm>
                                        <a:prstGeom prst="line">
                                          <a:avLst/>
                                        </a:prstGeom>
                                        <a:ln>
                                          <a:solidFill>
                                            <a:schemeClr val="tx1"/>
                                          </a:solidFill>
                                        </a:ln>
                                      </p:spPr>
                                      <p:style>
                                        <a:lnRef idx="1">
                                          <a:schemeClr val="accent1"/>
                                        </a:lnRef>
                                        <a:fillRef idx="0">
                                          <a:schemeClr val="accent1"/>
                                        </a:fillRef>
                                        <a:effectRef idx="0">
                                          <a:schemeClr val="accent1"/>
                                        </a:effectRef>
                                        <a:fontRef idx="minor">
                                          <a:schemeClr val="tx1"/>
                                        </a:fontRef>
                                      </p:style>
                                    </p:cxnSp>
                                    <p:cxnSp>
                                      <p:nvCxnSpPr>
                                        <p:cNvPr id="69" name="Straight Connector 68"/>
                                        <p:cNvCxnSpPr/>
                                        <p:nvPr/>
                                      </p:nvCxnSpPr>
                                      <p:spPr>
                                        <a:xfrm rot="2700000" flipV="1">
                                          <a:off x="2546829" y="5192078"/>
                                          <a:ext cx="0" cy="216024"/>
                                        </a:xfrm>
                                        <a:prstGeom prst="line">
                                          <a:avLst/>
                                        </a:prstGeom>
                                        <a:ln>
                                          <a:solidFill>
                                            <a:schemeClr val="tx1"/>
                                          </a:solidFill>
                                          <a:prstDash val="sysDash"/>
                                        </a:ln>
                                      </p:spPr>
                                      <p:style>
                                        <a:lnRef idx="1">
                                          <a:schemeClr val="accent1"/>
                                        </a:lnRef>
                                        <a:fillRef idx="0">
                                          <a:schemeClr val="accent1"/>
                                        </a:fillRef>
                                        <a:effectRef idx="0">
                                          <a:schemeClr val="accent1"/>
                                        </a:effectRef>
                                        <a:fontRef idx="minor">
                                          <a:schemeClr val="tx1"/>
                                        </a:fontRef>
                                      </p:style>
                                    </p:cxnSp>
                                    <p:sp>
                                      <p:nvSpPr>
                                        <p:cNvPr id="70" name="Rectangle 69"/>
                                        <p:cNvSpPr/>
                                        <p:nvPr/>
                                      </p:nvSpPr>
                                      <p:spPr>
                                        <a:xfrm>
                                          <a:off x="6435351" y="4108922"/>
                                          <a:ext cx="860082" cy="284156"/>
                                        </a:xfrm>
                                        <a:prstGeom prst="rect">
                                          <a:avLst/>
                                        </a:prstGeom>
                                      </p:spPr>
                                      <p:style>
                                        <a:lnRef idx="2">
                                          <a:schemeClr val="accent1">
                                            <a:shade val="50000"/>
                                          </a:schemeClr>
                                        </a:lnRef>
                                        <a:fillRef idx="1">
                                          <a:schemeClr val="accent1"/>
                                        </a:fillRef>
                                        <a:effectRef idx="0">
                                          <a:schemeClr val="accent1"/>
                                        </a:effectRef>
                                        <a:fontRef idx="minor">
                                          <a:schemeClr val="lt1"/>
                                        </a:fontRef>
                                      </p:style>
                                      <p:txBody>
                                        <a:bodyPr rtlCol="0" anchor="ctr"/>
                                        <a:lstStyle/>
                                        <a:p>
                                          <a:pPr algn="ctr"/>
                                          <a:r>
                                            <a:rPr lang="cs-CZ" dirty="0" smtClean="0"/>
                                            <a:t>DL</a:t>
                                          </a:r>
                                          <a:endParaRPr lang="en-US" dirty="0"/>
                                        </a:p>
                                      </p:txBody>
                                    </p:sp>
                                    <p:cxnSp>
                                      <p:nvCxnSpPr>
                                        <p:cNvPr id="71" name="Straight Connector 70"/>
                                        <p:cNvCxnSpPr/>
                                        <p:nvPr/>
                                      </p:nvCxnSpPr>
                                      <p:spPr>
                                        <a:xfrm rot="2700000" flipV="1">
                                          <a:off x="7005830" y="4324731"/>
                                          <a:ext cx="0" cy="216024"/>
                                        </a:xfrm>
                                        <a:prstGeom prst="line">
                                          <a:avLst/>
                                        </a:prstGeom>
                                        <a:ln>
                                          <a:solidFill>
                                            <a:schemeClr val="tx1"/>
                                          </a:solidFill>
                                        </a:ln>
                                      </p:spPr>
                                      <p:style>
                                        <a:lnRef idx="1">
                                          <a:schemeClr val="accent1"/>
                                        </a:lnRef>
                                        <a:fillRef idx="0">
                                          <a:schemeClr val="accent1"/>
                                        </a:fillRef>
                                        <a:effectRef idx="0">
                                          <a:schemeClr val="accent1"/>
                                        </a:effectRef>
                                        <a:fontRef idx="minor">
                                          <a:schemeClr val="tx1"/>
                                        </a:fontRef>
                                      </p:style>
                                    </p:cxnSp>
                                    <p:cxnSp>
                                      <p:nvCxnSpPr>
                                        <p:cNvPr id="72" name="Straight Connector 71"/>
                                        <p:cNvCxnSpPr/>
                                        <p:nvPr/>
                                      </p:nvCxnSpPr>
                                      <p:spPr>
                                        <a:xfrm>
                                          <a:off x="1979712" y="5293973"/>
                                          <a:ext cx="570125" cy="0"/>
                                        </a:xfrm>
                                        <a:prstGeom prst="line">
                                          <a:avLst/>
                                        </a:prstGeom>
                                        <a:ln>
                                          <a:solidFill>
                                            <a:srgbClr val="FF0000"/>
                                          </a:solidFill>
                                        </a:ln>
                                      </p:spPr>
                                      <p:style>
                                        <a:lnRef idx="1">
                                          <a:schemeClr val="accent1"/>
                                        </a:lnRef>
                                        <a:fillRef idx="0">
                                          <a:schemeClr val="accent1"/>
                                        </a:fillRef>
                                        <a:effectRef idx="0">
                                          <a:schemeClr val="accent1"/>
                                        </a:effectRef>
                                        <a:fontRef idx="minor">
                                          <a:schemeClr val="tx1"/>
                                        </a:fontRef>
                                      </p:style>
                                    </p:cxnSp>
                                    <p:cxnSp>
                                      <p:nvCxnSpPr>
                                        <p:cNvPr id="73" name="Straight Connector 72"/>
                                        <p:cNvCxnSpPr/>
                                        <p:nvPr/>
                                      </p:nvCxnSpPr>
                                      <p:spPr>
                                        <a:xfrm flipH="1" flipV="1">
                                          <a:off x="2549836" y="3038842"/>
                                          <a:ext cx="1" cy="2255533"/>
                                        </a:xfrm>
                                        <a:prstGeom prst="line">
                                          <a:avLst/>
                                        </a:prstGeom>
                                        <a:ln>
                                          <a:solidFill>
                                            <a:srgbClr val="FF0000"/>
                                          </a:solidFill>
                                        </a:ln>
                                      </p:spPr>
                                      <p:style>
                                        <a:lnRef idx="1">
                                          <a:schemeClr val="accent1"/>
                                        </a:lnRef>
                                        <a:fillRef idx="0">
                                          <a:schemeClr val="accent1"/>
                                        </a:fillRef>
                                        <a:effectRef idx="0">
                                          <a:schemeClr val="accent1"/>
                                        </a:effectRef>
                                        <a:fontRef idx="minor">
                                          <a:schemeClr val="tx1"/>
                                        </a:fontRef>
                                      </p:style>
                                    </p:cxnSp>
                                    <p:cxnSp>
                                      <p:nvCxnSpPr>
                                        <p:cNvPr id="74" name="Straight Connector 73"/>
                                        <p:cNvCxnSpPr>
                                          <a:stCxn id="64" idx="3"/>
                                        </p:cNvCxnSpPr>
                                        <p:nvPr/>
                                      </p:nvCxnSpPr>
                                      <p:spPr>
                                        <a:xfrm flipV="1">
                                          <a:off x="4881123" y="3047431"/>
                                          <a:ext cx="987021" cy="1"/>
                                        </a:xfrm>
                                        <a:prstGeom prst="line">
                                          <a:avLst/>
                                        </a:prstGeom>
                                        <a:ln>
                                          <a:solidFill>
                                            <a:srgbClr val="00B0F0"/>
                                          </a:solidFill>
                                        </a:ln>
                                      </p:spPr>
                                      <p:style>
                                        <a:lnRef idx="1">
                                          <a:schemeClr val="accent1"/>
                                        </a:lnRef>
                                        <a:fillRef idx="0">
                                          <a:schemeClr val="accent1"/>
                                        </a:fillRef>
                                        <a:effectRef idx="0">
                                          <a:schemeClr val="accent1"/>
                                        </a:effectRef>
                                        <a:fontRef idx="minor">
                                          <a:schemeClr val="tx1"/>
                                        </a:fontRef>
                                      </p:style>
                                    </p:cxnSp>
                                    <p:cxnSp>
                                      <p:nvCxnSpPr>
                                        <p:cNvPr id="75" name="Straight Connector 74"/>
                                        <p:cNvCxnSpPr/>
                                        <p:nvPr/>
                                      </p:nvCxnSpPr>
                                      <p:spPr>
                                        <a:xfrm>
                                          <a:off x="5868144" y="3044557"/>
                                          <a:ext cx="0" cy="456451"/>
                                        </a:xfrm>
                                        <a:prstGeom prst="line">
                                          <a:avLst/>
                                        </a:prstGeom>
                                        <a:ln>
                                          <a:solidFill>
                                            <a:srgbClr val="00B0F0"/>
                                          </a:solidFill>
                                        </a:ln>
                                      </p:spPr>
                                      <p:style>
                                        <a:lnRef idx="1">
                                          <a:schemeClr val="accent1"/>
                                        </a:lnRef>
                                        <a:fillRef idx="0">
                                          <a:schemeClr val="accent1"/>
                                        </a:fillRef>
                                        <a:effectRef idx="0">
                                          <a:schemeClr val="accent1"/>
                                        </a:effectRef>
                                        <a:fontRef idx="minor">
                                          <a:schemeClr val="tx1"/>
                                        </a:fontRef>
                                      </p:style>
                                    </p:cxnSp>
                                    <p:cxnSp>
                                      <p:nvCxnSpPr>
                                        <p:cNvPr id="76" name="Straight Connector 75"/>
                                        <p:cNvCxnSpPr/>
                                        <p:nvPr/>
                                      </p:nvCxnSpPr>
                                      <p:spPr>
                                        <a:xfrm flipH="1">
                                          <a:off x="3707904" y="3501008"/>
                                          <a:ext cx="2160240" cy="0"/>
                                        </a:xfrm>
                                        <a:prstGeom prst="line">
                                          <a:avLst/>
                                        </a:prstGeom>
                                        <a:ln>
                                          <a:solidFill>
                                            <a:srgbClr val="00B0F0"/>
                                          </a:solidFill>
                                        </a:ln>
                                      </p:spPr>
                                      <p:style>
                                        <a:lnRef idx="1">
                                          <a:schemeClr val="accent1"/>
                                        </a:lnRef>
                                        <a:fillRef idx="0">
                                          <a:schemeClr val="accent1"/>
                                        </a:fillRef>
                                        <a:effectRef idx="0">
                                          <a:schemeClr val="accent1"/>
                                        </a:effectRef>
                                        <a:fontRef idx="minor">
                                          <a:schemeClr val="tx1"/>
                                        </a:fontRef>
                                      </p:style>
                                    </p:cxnSp>
                                    <p:cxnSp>
                                      <p:nvCxnSpPr>
                                        <p:cNvPr id="77" name="Straight Connector 76"/>
                                        <p:cNvCxnSpPr/>
                                        <p:nvPr/>
                                      </p:nvCxnSpPr>
                                      <p:spPr>
                                        <a:xfrm rot="-2700000" flipV="1">
                                          <a:off x="7005829" y="3973429"/>
                                          <a:ext cx="0" cy="216024"/>
                                        </a:xfrm>
                                        <a:prstGeom prst="line">
                                          <a:avLst/>
                                        </a:prstGeom>
                                        <a:ln>
                                          <a:solidFill>
                                            <a:schemeClr val="tx1"/>
                                          </a:solidFill>
                                        </a:ln>
                                      </p:spPr>
                                      <p:style>
                                        <a:lnRef idx="1">
                                          <a:schemeClr val="accent1"/>
                                        </a:lnRef>
                                        <a:fillRef idx="0">
                                          <a:schemeClr val="accent1"/>
                                        </a:fillRef>
                                        <a:effectRef idx="0">
                                          <a:schemeClr val="accent1"/>
                                        </a:effectRef>
                                        <a:fontRef idx="minor">
                                          <a:schemeClr val="tx1"/>
                                        </a:fontRef>
                                      </p:style>
                                    </p:cxnSp>
                                    <p:cxnSp>
                                      <p:nvCxnSpPr>
                                        <p:cNvPr id="78" name="Straight Connector 77"/>
                                        <p:cNvCxnSpPr/>
                                        <p:nvPr/>
                                      </p:nvCxnSpPr>
                                      <p:spPr>
                                        <a:xfrm flipH="1">
                                          <a:off x="3703363" y="3501008"/>
                                          <a:ext cx="4543" cy="1792966"/>
                                        </a:xfrm>
                                        <a:prstGeom prst="line">
                                          <a:avLst/>
                                        </a:prstGeom>
                                        <a:ln>
                                          <a:solidFill>
                                            <a:srgbClr val="00B0F0"/>
                                          </a:solidFill>
                                        </a:ln>
                                      </p:spPr>
                                      <p:style>
                                        <a:lnRef idx="1">
                                          <a:schemeClr val="accent1"/>
                                        </a:lnRef>
                                        <a:fillRef idx="0">
                                          <a:schemeClr val="accent1"/>
                                        </a:fillRef>
                                        <a:effectRef idx="0">
                                          <a:schemeClr val="accent1"/>
                                        </a:effectRef>
                                        <a:fontRef idx="minor">
                                          <a:schemeClr val="tx1"/>
                                        </a:fontRef>
                                      </p:style>
                                    </p:cxnSp>
                                    <p:cxnSp>
                                      <p:nvCxnSpPr>
                                        <p:cNvPr id="79" name="Straight Connector 78"/>
                                        <p:cNvCxnSpPr/>
                                        <p:nvPr/>
                                      </p:nvCxnSpPr>
                                      <p:spPr>
                                        <a:xfrm>
                                          <a:off x="3707904" y="5294375"/>
                                          <a:ext cx="2160240" cy="0"/>
                                        </a:xfrm>
                                        <a:prstGeom prst="line">
                                          <a:avLst/>
                                        </a:prstGeom>
                                        <a:ln>
                                          <a:solidFill>
                                            <a:srgbClr val="00B0F0"/>
                                          </a:solidFill>
                                        </a:ln>
                                      </p:spPr>
                                      <p:style>
                                        <a:lnRef idx="1">
                                          <a:schemeClr val="accent1"/>
                                        </a:lnRef>
                                        <a:fillRef idx="0">
                                          <a:schemeClr val="accent1"/>
                                        </a:fillRef>
                                        <a:effectRef idx="0">
                                          <a:schemeClr val="accent1"/>
                                        </a:effectRef>
                                        <a:fontRef idx="minor">
                                          <a:schemeClr val="tx1"/>
                                        </a:fontRef>
                                      </p:style>
                                    </p:cxnSp>
                                    <p:cxnSp>
                                      <p:nvCxnSpPr>
                                        <p:cNvPr id="80" name="Straight Connector 79"/>
                                        <p:cNvCxnSpPr/>
                                        <p:nvPr/>
                                      </p:nvCxnSpPr>
                                      <p:spPr>
                                        <a:xfrm>
                                          <a:off x="2549837" y="5294375"/>
                                          <a:ext cx="518731" cy="0"/>
                                        </a:xfrm>
                                        <a:prstGeom prst="line">
                                          <a:avLst/>
                                        </a:prstGeom>
                                        <a:ln>
                                          <a:solidFill>
                                            <a:srgbClr val="FF0000"/>
                                          </a:solidFill>
                                        </a:ln>
                                      </p:spPr>
                                      <p:style>
                                        <a:lnRef idx="1">
                                          <a:schemeClr val="accent1"/>
                                        </a:lnRef>
                                        <a:fillRef idx="0">
                                          <a:schemeClr val="accent1"/>
                                        </a:fillRef>
                                        <a:effectRef idx="0">
                                          <a:schemeClr val="accent1"/>
                                        </a:effectRef>
                                        <a:fontRef idx="minor">
                                          <a:schemeClr val="tx1"/>
                                        </a:fontRef>
                                      </p:style>
                                    </p:cxnSp>
                                    <p:cxnSp>
                                      <p:nvCxnSpPr>
                                        <p:cNvPr id="81" name="Straight Connector 80"/>
                                        <p:cNvCxnSpPr/>
                                        <p:nvPr/>
                                      </p:nvCxnSpPr>
                                      <p:spPr>
                                        <a:xfrm flipV="1">
                                          <a:off x="3068567" y="4081441"/>
                                          <a:ext cx="1" cy="1212532"/>
                                        </a:xfrm>
                                        <a:prstGeom prst="line">
                                          <a:avLst/>
                                        </a:prstGeom>
                                        <a:ln>
                                          <a:solidFill>
                                            <a:srgbClr val="FF0000"/>
                                          </a:solidFill>
                                        </a:ln>
                                      </p:spPr>
                                      <p:style>
                                        <a:lnRef idx="1">
                                          <a:schemeClr val="accent1"/>
                                        </a:lnRef>
                                        <a:fillRef idx="0">
                                          <a:schemeClr val="accent1"/>
                                        </a:fillRef>
                                        <a:effectRef idx="0">
                                          <a:schemeClr val="accent1"/>
                                        </a:effectRef>
                                        <a:fontRef idx="minor">
                                          <a:schemeClr val="tx1"/>
                                        </a:fontRef>
                                      </p:style>
                                    </p:cxnSp>
                                    <p:cxnSp>
                                      <p:nvCxnSpPr>
                                        <p:cNvPr id="82" name="Straight Connector 81"/>
                                        <p:cNvCxnSpPr/>
                                        <p:nvPr/>
                                      </p:nvCxnSpPr>
                                      <p:spPr>
                                        <a:xfrm>
                                          <a:off x="7005829" y="4081441"/>
                                          <a:ext cx="0" cy="351302"/>
                                        </a:xfrm>
                                        <a:prstGeom prst="line">
                                          <a:avLst/>
                                        </a:prstGeom>
                                        <a:ln>
                                          <a:solidFill>
                                            <a:srgbClr val="FF0000"/>
                                          </a:solidFill>
                                        </a:ln>
                                      </p:spPr>
                                      <p:style>
                                        <a:lnRef idx="1">
                                          <a:schemeClr val="accent1"/>
                                        </a:lnRef>
                                        <a:fillRef idx="0">
                                          <a:schemeClr val="accent1"/>
                                        </a:fillRef>
                                        <a:effectRef idx="0">
                                          <a:schemeClr val="accent1"/>
                                        </a:effectRef>
                                        <a:fontRef idx="minor">
                                          <a:schemeClr val="tx1"/>
                                        </a:fontRef>
                                      </p:style>
                                    </p:cxnSp>
                                    <p:cxnSp>
                                      <p:nvCxnSpPr>
                                        <p:cNvPr id="83" name="Straight Connector 82"/>
                                        <p:cNvCxnSpPr>
                                          <a:endCxn id="66" idx="3"/>
                                        </p:cNvCxnSpPr>
                                        <p:nvPr/>
                                      </p:nvCxnSpPr>
                                      <p:spPr>
                                        <a:xfrm flipH="1">
                                          <a:off x="5531660" y="4432743"/>
                                          <a:ext cx="1474171" cy="653"/>
                                        </a:xfrm>
                                        <a:prstGeom prst="line">
                                          <a:avLst/>
                                        </a:prstGeom>
                                        <a:ln>
                                          <a:solidFill>
                                            <a:srgbClr val="FF0000"/>
                                          </a:solidFill>
                                        </a:ln>
                                      </p:spPr>
                                      <p:style>
                                        <a:lnRef idx="1">
                                          <a:schemeClr val="accent1"/>
                                        </a:lnRef>
                                        <a:fillRef idx="0">
                                          <a:schemeClr val="accent1"/>
                                        </a:fillRef>
                                        <a:effectRef idx="0">
                                          <a:schemeClr val="accent1"/>
                                        </a:effectRef>
                                        <a:fontRef idx="minor">
                                          <a:schemeClr val="tx1"/>
                                        </a:fontRef>
                                      </p:style>
                                    </p:cxnSp>
                                    <p:cxnSp>
                                      <p:nvCxnSpPr>
                                        <p:cNvPr id="84" name="Straight Connector 83"/>
                                        <p:cNvCxnSpPr/>
                                        <p:nvPr/>
                                      </p:nvCxnSpPr>
                                      <p:spPr>
                                        <a:xfrm flipV="1">
                                          <a:off x="4357685" y="4888435"/>
                                          <a:ext cx="167719" cy="108926"/>
                                        </a:xfrm>
                                        <a:prstGeom prst="line">
                                          <a:avLst/>
                                        </a:prstGeom>
                                        <a:ln>
                                          <a:solidFill>
                                            <a:schemeClr val="tx1"/>
                                          </a:solidFill>
                                          <a:prstDash val="sysDash"/>
                                        </a:ln>
                                      </p:spPr>
                                      <p:style>
                                        <a:lnRef idx="1">
                                          <a:schemeClr val="accent1"/>
                                        </a:lnRef>
                                        <a:fillRef idx="0">
                                          <a:schemeClr val="accent1"/>
                                        </a:fillRef>
                                        <a:effectRef idx="0">
                                          <a:schemeClr val="accent1"/>
                                        </a:effectRef>
                                        <a:fontRef idx="minor">
                                          <a:schemeClr val="tx1"/>
                                        </a:fontRef>
                                      </p:style>
                                    </p:cxnSp>
                                    <p:cxnSp>
                                      <p:nvCxnSpPr>
                                        <p:cNvPr id="85" name="Straight Connector 84"/>
                                        <p:cNvCxnSpPr/>
                                        <p:nvPr/>
                                      </p:nvCxnSpPr>
                                      <p:spPr>
                                        <a:xfrm>
                                          <a:off x="4440669" y="4432743"/>
                                          <a:ext cx="2702" cy="501475"/>
                                        </a:xfrm>
                                        <a:prstGeom prst="line">
                                          <a:avLst/>
                                        </a:prstGeom>
                                        <a:ln w="12700">
                                          <a:solidFill>
                                            <a:srgbClr val="FFFF00"/>
                                          </a:solidFill>
                                        </a:ln>
                                      </p:spPr>
                                      <p:style>
                                        <a:lnRef idx="1">
                                          <a:schemeClr val="accent1"/>
                                        </a:lnRef>
                                        <a:fillRef idx="0">
                                          <a:schemeClr val="accent1"/>
                                        </a:fillRef>
                                        <a:effectRef idx="0">
                                          <a:schemeClr val="accent1"/>
                                        </a:effectRef>
                                        <a:fontRef idx="minor">
                                          <a:schemeClr val="tx1"/>
                                        </a:fontRef>
                                      </p:style>
                                    </p:cxnSp>
                                    <p:cxnSp>
                                      <p:nvCxnSpPr>
                                        <p:cNvPr id="86" name="Straight Connector 85"/>
                                        <p:cNvCxnSpPr/>
                                        <p:nvPr/>
                                      </p:nvCxnSpPr>
                                      <p:spPr>
                                        <a:xfrm flipH="1" flipV="1">
                                          <a:off x="3992966" y="4934105"/>
                                          <a:ext cx="452306" cy="1700"/>
                                        </a:xfrm>
                                        <a:prstGeom prst="line">
                                          <a:avLst/>
                                        </a:prstGeom>
                                        <a:ln w="12700">
                                          <a:solidFill>
                                            <a:srgbClr val="FFFF00"/>
                                          </a:solidFill>
                                        </a:ln>
                                      </p:spPr>
                                      <p:style>
                                        <a:lnRef idx="1">
                                          <a:schemeClr val="accent1"/>
                                        </a:lnRef>
                                        <a:fillRef idx="0">
                                          <a:schemeClr val="accent1"/>
                                        </a:fillRef>
                                        <a:effectRef idx="0">
                                          <a:schemeClr val="accent1"/>
                                        </a:effectRef>
                                        <a:fontRef idx="minor">
                                          <a:schemeClr val="tx1"/>
                                        </a:fontRef>
                                      </p:style>
                                    </p:cxnSp>
                                    <p:cxnSp>
                                      <p:nvCxnSpPr>
                                        <p:cNvPr id="87" name="Straight Connector 86"/>
                                        <p:cNvCxnSpPr/>
                                        <p:nvPr/>
                                      </p:nvCxnSpPr>
                                      <p:spPr>
                                        <a:xfrm flipH="1">
                                          <a:off x="4442020" y="4942898"/>
                                          <a:ext cx="2679" cy="756486"/>
                                        </a:xfrm>
                                        <a:prstGeom prst="line">
                                          <a:avLst/>
                                        </a:prstGeom>
                                        <a:ln w="12700">
                                          <a:solidFill>
                                            <a:srgbClr val="FFFF00"/>
                                          </a:solidFill>
                                        </a:ln>
                                      </p:spPr>
                                      <p:style>
                                        <a:lnRef idx="1">
                                          <a:schemeClr val="accent1"/>
                                        </a:lnRef>
                                        <a:fillRef idx="0">
                                          <a:schemeClr val="accent1"/>
                                        </a:fillRef>
                                        <a:effectRef idx="0">
                                          <a:schemeClr val="accent1"/>
                                        </a:effectRef>
                                        <a:fontRef idx="minor">
                                          <a:schemeClr val="tx1"/>
                                        </a:fontRef>
                                      </p:style>
                                    </p:cxnSp>
                                    <p:cxnSp>
                                      <p:nvCxnSpPr>
                                        <p:cNvPr id="88" name="Straight Connector 87"/>
                                        <p:cNvCxnSpPr/>
                                        <p:nvPr/>
                                      </p:nvCxnSpPr>
                                      <p:spPr>
                                        <a:xfrm flipH="1" flipV="1">
                                          <a:off x="3992968" y="4942241"/>
                                          <a:ext cx="2132053" cy="545164"/>
                                        </a:xfrm>
                                        <a:prstGeom prst="line">
                                          <a:avLst/>
                                        </a:prstGeom>
                                        <a:ln w="12700">
                                          <a:solidFill>
                                            <a:srgbClr val="FFFF00"/>
                                          </a:solidFill>
                                        </a:ln>
                                      </p:spPr>
                                      <p:style>
                                        <a:lnRef idx="1">
                                          <a:schemeClr val="accent1"/>
                                        </a:lnRef>
                                        <a:fillRef idx="0">
                                          <a:schemeClr val="accent1"/>
                                        </a:fillRef>
                                        <a:effectRef idx="0">
                                          <a:schemeClr val="accent1"/>
                                        </a:effectRef>
                                        <a:fontRef idx="minor">
                                          <a:schemeClr val="tx1"/>
                                        </a:fontRef>
                                      </p:style>
                                    </p:cxnSp>
                                    <p:cxnSp>
                                      <p:nvCxnSpPr>
                                        <p:cNvPr id="89" name="Straight Connector 88"/>
                                        <p:cNvCxnSpPr/>
                                        <p:nvPr/>
                                      </p:nvCxnSpPr>
                                      <p:spPr>
                                        <a:xfrm flipH="1">
                                          <a:off x="4078018" y="5069122"/>
                                          <a:ext cx="2047003" cy="600646"/>
                                        </a:xfrm>
                                        <a:prstGeom prst="line">
                                          <a:avLst/>
                                        </a:prstGeom>
                                        <a:ln w="12700">
                                          <a:solidFill>
                                            <a:srgbClr val="FFFF00"/>
                                          </a:solidFill>
                                        </a:ln>
                                      </p:spPr>
                                      <p:style>
                                        <a:lnRef idx="1">
                                          <a:schemeClr val="accent1"/>
                                        </a:lnRef>
                                        <a:fillRef idx="0">
                                          <a:schemeClr val="accent1"/>
                                        </a:fillRef>
                                        <a:effectRef idx="0">
                                          <a:schemeClr val="accent1"/>
                                        </a:effectRef>
                                        <a:fontRef idx="minor">
                                          <a:schemeClr val="tx1"/>
                                        </a:fontRef>
                                      </p:style>
                                    </p:cxnSp>
                                    <p:cxnSp>
                                      <p:nvCxnSpPr>
                                        <p:cNvPr id="90" name="Straight Connector 89"/>
                                        <p:cNvCxnSpPr/>
                                        <p:nvPr/>
                                      </p:nvCxnSpPr>
                                      <p:spPr>
                                        <a:xfrm flipH="1" flipV="1">
                                          <a:off x="4095365" y="5670424"/>
                                          <a:ext cx="349775" cy="25319"/>
                                        </a:xfrm>
                                        <a:prstGeom prst="line">
                                          <a:avLst/>
                                        </a:prstGeom>
                                        <a:ln w="12700">
                                          <a:solidFill>
                                            <a:srgbClr val="FFFF00"/>
                                          </a:solidFill>
                                        </a:ln>
                                      </p:spPr>
                                      <p:style>
                                        <a:lnRef idx="1">
                                          <a:schemeClr val="accent1"/>
                                        </a:lnRef>
                                        <a:fillRef idx="0">
                                          <a:schemeClr val="accent1"/>
                                        </a:fillRef>
                                        <a:effectRef idx="0">
                                          <a:schemeClr val="accent1"/>
                                        </a:effectRef>
                                        <a:fontRef idx="minor">
                                          <a:schemeClr val="tx1"/>
                                        </a:fontRef>
                                      </p:style>
                                    </p:cxnSp>
                                    <p:cxnSp>
                                      <p:nvCxnSpPr>
                                        <p:cNvPr id="91" name="Straight Connector 90"/>
                                        <p:cNvCxnSpPr/>
                                        <p:nvPr/>
                                      </p:nvCxnSpPr>
                                      <p:spPr>
                                        <a:xfrm rot="2700000" flipV="1">
                                          <a:off x="4449028" y="5601853"/>
                                          <a:ext cx="0" cy="216024"/>
                                        </a:xfrm>
                                        <a:prstGeom prst="line">
                                          <a:avLst/>
                                        </a:prstGeom>
                                        <a:ln>
                                          <a:solidFill>
                                            <a:schemeClr val="tx1"/>
                                          </a:solidFill>
                                        </a:ln>
                                      </p:spPr>
                                      <p:style>
                                        <a:lnRef idx="1">
                                          <a:schemeClr val="accent1"/>
                                        </a:lnRef>
                                        <a:fillRef idx="0">
                                          <a:schemeClr val="accent1"/>
                                        </a:fillRef>
                                        <a:effectRef idx="0">
                                          <a:schemeClr val="accent1"/>
                                        </a:effectRef>
                                        <a:fontRef idx="minor">
                                          <a:schemeClr val="tx1"/>
                                        </a:fontRef>
                                      </p:style>
                                    </p:cxnSp>
                                    <p:cxnSp>
                                      <p:nvCxnSpPr>
                                        <p:cNvPr id="92" name="Straight Connector 91"/>
                                        <p:cNvCxnSpPr>
                                          <a:stCxn id="66" idx="1"/>
                                        </p:cNvCxnSpPr>
                                        <p:nvPr/>
                                      </p:nvCxnSpPr>
                                      <p:spPr>
                                        <a:xfrm flipH="1">
                                          <a:off x="4438768" y="4433395"/>
                                          <a:ext cx="1047173" cy="3724"/>
                                        </a:xfrm>
                                        <a:prstGeom prst="line">
                                          <a:avLst/>
                                        </a:prstGeom>
                                        <a:ln w="12700">
                                          <a:solidFill>
                                            <a:srgbClr val="FFFF00"/>
                                          </a:solidFill>
                                        </a:ln>
                                      </p:spPr>
                                      <p:style>
                                        <a:lnRef idx="1">
                                          <a:schemeClr val="accent1"/>
                                        </a:lnRef>
                                        <a:fillRef idx="0">
                                          <a:schemeClr val="accent1"/>
                                        </a:fillRef>
                                        <a:effectRef idx="0">
                                          <a:schemeClr val="accent1"/>
                                        </a:effectRef>
                                        <a:fontRef idx="minor">
                                          <a:schemeClr val="tx1"/>
                                        </a:fontRef>
                                      </p:style>
                                    </p:cxnSp>
                                    <p:cxnSp>
                                      <p:nvCxnSpPr>
                                        <p:cNvPr id="93" name="Straight Connector 92"/>
                                        <p:cNvCxnSpPr/>
                                        <p:nvPr/>
                                      </p:nvCxnSpPr>
                                      <p:spPr>
                                        <a:xfrm rot="2700000" flipV="1">
                                          <a:off x="3068567" y="3973430"/>
                                          <a:ext cx="0" cy="216024"/>
                                        </a:xfrm>
                                        <a:prstGeom prst="line">
                                          <a:avLst/>
                                        </a:prstGeom>
                                        <a:ln>
                                          <a:solidFill>
                                            <a:schemeClr val="tx1"/>
                                          </a:solidFill>
                                        </a:ln>
                                      </p:spPr>
                                      <p:style>
                                        <a:lnRef idx="1">
                                          <a:schemeClr val="accent1"/>
                                        </a:lnRef>
                                        <a:fillRef idx="0">
                                          <a:schemeClr val="accent1"/>
                                        </a:fillRef>
                                        <a:effectRef idx="0">
                                          <a:schemeClr val="accent1"/>
                                        </a:effectRef>
                                        <a:fontRef idx="minor">
                                          <a:schemeClr val="tx1"/>
                                        </a:fontRef>
                                      </p:style>
                                    </p:cxnSp>
                                  </p:grpSp>
                                </p:grpSp>
                              </p:grpSp>
                            </p:grpSp>
                          </p:grpSp>
                        </p:grpSp>
                      </p:grpSp>
                      <p:sp>
                        <p:nvSpPr>
                          <p:cNvPr id="48" name="Arc 47"/>
                          <p:cNvSpPr/>
                          <p:nvPr/>
                        </p:nvSpPr>
                        <p:spPr>
                          <a:xfrm rot="10800000">
                            <a:off x="4140497" y="3960667"/>
                            <a:ext cx="234687" cy="216024"/>
                          </a:xfrm>
                          <a:prstGeom prst="arc">
                            <a:avLst>
                              <a:gd name="adj1" fmla="val 17760294"/>
                              <a:gd name="adj2" fmla="val 3767841"/>
                            </a:avLst>
                          </a:prstGeom>
                          <a:ln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49" name="Arc 48"/>
                          <p:cNvSpPr/>
                          <p:nvPr/>
                        </p:nvSpPr>
                        <p:spPr>
                          <a:xfrm rot="10800000">
                            <a:off x="4231713" y="4837735"/>
                            <a:ext cx="234687" cy="216024"/>
                          </a:xfrm>
                          <a:prstGeom prst="arc">
                            <a:avLst>
                              <a:gd name="adj1" fmla="val 17374605"/>
                              <a:gd name="adj2" fmla="val 3914082"/>
                            </a:avLst>
                          </a:prstGeom>
                          <a:ln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</p:grpSp>
                    <p:cxnSp>
                      <p:nvCxnSpPr>
                        <p:cNvPr id="37" name="Straight Connector 36"/>
                        <p:cNvCxnSpPr/>
                        <p:nvPr/>
                      </p:nvCxnSpPr>
                      <p:spPr>
                        <a:xfrm>
                          <a:off x="6170792" y="4426097"/>
                          <a:ext cx="0" cy="174799"/>
                        </a:xfrm>
                        <a:prstGeom prst="line">
                          <a:avLst/>
                        </a:prstGeom>
                        <a:ln w="25400"/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38" name="Arc 37"/>
                        <p:cNvSpPr/>
                        <p:nvPr/>
                      </p:nvSpPr>
                      <p:spPr>
                        <a:xfrm rot="9302533" flipH="1">
                          <a:off x="6244883" y="4174678"/>
                          <a:ext cx="217240" cy="216024"/>
                        </a:xfrm>
                        <a:prstGeom prst="arc">
                          <a:avLst>
                            <a:gd name="adj1" fmla="val 18398842"/>
                            <a:gd name="adj2" fmla="val 3083824"/>
                          </a:avLst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39" name="Arc 38"/>
                        <p:cNvSpPr/>
                        <p:nvPr/>
                      </p:nvSpPr>
                      <p:spPr>
                        <a:xfrm rot="9302533" flipH="1">
                          <a:off x="6246794" y="4681308"/>
                          <a:ext cx="217240" cy="216024"/>
                        </a:xfrm>
                        <a:prstGeom prst="arc">
                          <a:avLst>
                            <a:gd name="adj1" fmla="val 18398842"/>
                            <a:gd name="adj2" fmla="val 3083824"/>
                          </a:avLst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cxnSp>
                      <p:nvCxnSpPr>
                        <p:cNvPr id="40" name="Straight Connector 39"/>
                        <p:cNvCxnSpPr/>
                        <p:nvPr/>
                      </p:nvCxnSpPr>
                      <p:spPr>
                        <a:xfrm flipH="1">
                          <a:off x="6300194" y="4747793"/>
                          <a:ext cx="145865" cy="122092"/>
                        </a:xfrm>
                        <a:prstGeom prst="line">
                          <a:avLst/>
                        </a:prstGeom>
                        <a:ln w="12700">
                          <a:solidFill>
                            <a:srgbClr val="FFFF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" name="Straight Connector 40"/>
                        <p:cNvCxnSpPr/>
                        <p:nvPr/>
                      </p:nvCxnSpPr>
                      <p:spPr>
                        <a:xfrm flipH="1">
                          <a:off x="6300193" y="4239478"/>
                          <a:ext cx="145866" cy="119859"/>
                        </a:xfrm>
                        <a:prstGeom prst="line">
                          <a:avLst/>
                        </a:prstGeom>
                        <a:ln w="12700">
                          <a:solidFill>
                            <a:srgbClr val="FFFF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" name="Straight Connector 41"/>
                        <p:cNvCxnSpPr/>
                        <p:nvPr/>
                      </p:nvCxnSpPr>
                      <p:spPr>
                        <a:xfrm flipV="1">
                          <a:off x="6300192" y="4359337"/>
                          <a:ext cx="0" cy="510548"/>
                        </a:xfrm>
                        <a:prstGeom prst="line">
                          <a:avLst/>
                        </a:prstGeom>
                        <a:ln w="12700">
                          <a:solidFill>
                            <a:srgbClr val="FFFF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" name="Straight Connector 42"/>
                        <p:cNvCxnSpPr/>
                        <p:nvPr/>
                      </p:nvCxnSpPr>
                      <p:spPr>
                        <a:xfrm>
                          <a:off x="6204406" y="4359337"/>
                          <a:ext cx="191570" cy="0"/>
                        </a:xfrm>
                        <a:prstGeom prst="line">
                          <a:avLst/>
                        </a:prstGeom>
                        <a:ln w="12700">
                          <a:solidFill>
                            <a:schemeClr val="tx1"/>
                          </a:solidFill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" name="Straight Connector 43"/>
                        <p:cNvCxnSpPr/>
                        <p:nvPr/>
                      </p:nvCxnSpPr>
                      <p:spPr>
                        <a:xfrm>
                          <a:off x="6211361" y="4858660"/>
                          <a:ext cx="184313" cy="26633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" name="Straight Connector 44"/>
                        <p:cNvCxnSpPr/>
                        <p:nvPr/>
                      </p:nvCxnSpPr>
                      <p:spPr>
                        <a:xfrm flipV="1">
                          <a:off x="6300191" y="3841806"/>
                          <a:ext cx="432049" cy="6984"/>
                        </a:xfrm>
                        <a:prstGeom prst="line">
                          <a:avLst/>
                        </a:prstGeom>
                        <a:ln w="12700">
                          <a:solidFill>
                            <a:srgbClr val="FFFF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46" name="Rectangle 45"/>
                        <p:cNvSpPr/>
                        <p:nvPr/>
                      </p:nvSpPr>
                      <p:spPr>
                        <a:xfrm>
                          <a:off x="6732240" y="3717142"/>
                          <a:ext cx="936104" cy="252892"/>
                        </a:xfrm>
                        <a:prstGeom prst="rect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cs-CZ" sz="1050" dirty="0" smtClean="0"/>
                            <a:t>Spectrograph</a:t>
                          </a:r>
                          <a:endParaRPr lang="en-US" sz="1050" dirty="0"/>
                        </a:p>
                      </p:txBody>
                    </p:sp>
                  </p:grpSp>
                </p:grpSp>
                <p:cxnSp>
                  <p:nvCxnSpPr>
                    <p:cNvPr id="32" name="Straight Connector 31"/>
                    <p:cNvCxnSpPr/>
                    <p:nvPr/>
                  </p:nvCxnSpPr>
                  <p:spPr>
                    <a:xfrm flipV="1">
                      <a:off x="3709197" y="2210968"/>
                      <a:ext cx="235547" cy="216153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cxnSp>
            <p:nvCxnSpPr>
              <p:cNvPr id="23" name="Straight Arrow Connector 22"/>
              <p:cNvCxnSpPr/>
              <p:nvPr/>
            </p:nvCxnSpPr>
            <p:spPr>
              <a:xfrm>
                <a:off x="7615770" y="3199668"/>
                <a:ext cx="228492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5"/>
            <p:cNvGrpSpPr/>
            <p:nvPr/>
          </p:nvGrpSpPr>
          <p:grpSpPr>
            <a:xfrm>
              <a:off x="9001435" y="1677332"/>
              <a:ext cx="2221489" cy="3285369"/>
              <a:chOff x="9001435" y="1677332"/>
              <a:chExt cx="2221489" cy="3285369"/>
            </a:xfrm>
          </p:grpSpPr>
          <p:cxnSp>
            <p:nvCxnSpPr>
              <p:cNvPr id="7" name="Straight Connector 6"/>
              <p:cNvCxnSpPr/>
              <p:nvPr/>
            </p:nvCxnSpPr>
            <p:spPr>
              <a:xfrm rot="2700000" flipV="1">
                <a:off x="9169284" y="1730368"/>
                <a:ext cx="0" cy="26326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 rot="2700000" flipV="1">
                <a:off x="9169284" y="2246175"/>
                <a:ext cx="0" cy="26326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" name="Group 8"/>
              <p:cNvGrpSpPr/>
              <p:nvPr/>
            </p:nvGrpSpPr>
            <p:grpSpPr>
              <a:xfrm>
                <a:off x="9092121" y="2724745"/>
                <a:ext cx="154326" cy="358814"/>
                <a:chOff x="9760366" y="2327212"/>
                <a:chExt cx="154326" cy="358814"/>
              </a:xfrm>
            </p:grpSpPr>
            <p:cxnSp>
              <p:nvCxnSpPr>
                <p:cNvPr id="19" name="Straight Connector 18"/>
                <p:cNvCxnSpPr>
                  <a:stCxn id="20" idx="1"/>
                  <a:endCxn id="20" idx="5"/>
                </p:cNvCxnSpPr>
                <p:nvPr/>
              </p:nvCxnSpPr>
              <p:spPr>
                <a:xfrm>
                  <a:off x="9782967" y="2379759"/>
                  <a:ext cx="109124" cy="25372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Oval 19"/>
                <p:cNvSpPr/>
                <p:nvPr/>
              </p:nvSpPr>
              <p:spPr>
                <a:xfrm>
                  <a:off x="9760366" y="2327212"/>
                  <a:ext cx="154326" cy="358814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1" name="Straight Connector 20"/>
                <p:cNvCxnSpPr>
                  <a:stCxn id="20" idx="3"/>
                  <a:endCxn id="20" idx="7"/>
                </p:cNvCxnSpPr>
                <p:nvPr/>
              </p:nvCxnSpPr>
              <p:spPr>
                <a:xfrm flipV="1">
                  <a:off x="9782967" y="2379759"/>
                  <a:ext cx="109124" cy="25372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" name="Rectangle 9"/>
              <p:cNvSpPr/>
              <p:nvPr/>
            </p:nvSpPr>
            <p:spPr>
              <a:xfrm>
                <a:off x="9001435" y="3424624"/>
                <a:ext cx="335698" cy="6779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9144788" y="4053997"/>
                <a:ext cx="48992" cy="35881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Arc 11"/>
              <p:cNvSpPr/>
              <p:nvPr/>
            </p:nvSpPr>
            <p:spPr>
              <a:xfrm rot="10800000">
                <a:off x="9116347" y="4694746"/>
                <a:ext cx="234687" cy="216024"/>
              </a:xfrm>
              <a:prstGeom prst="arc">
                <a:avLst>
                  <a:gd name="adj1" fmla="val 17760294"/>
                  <a:gd name="adj2" fmla="val 3767841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9548298" y="1677332"/>
                <a:ext cx="7804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 smtClean="0"/>
                  <a:t>mirror</a:t>
                </a:r>
                <a:endParaRPr lang="en-US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9548298" y="2712720"/>
                <a:ext cx="9653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 smtClean="0"/>
                  <a:t>chopper</a:t>
                </a:r>
                <a:endParaRPr lang="en-US" dirty="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9548298" y="2193139"/>
                <a:ext cx="14308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 smtClean="0"/>
                  <a:t>beam splitter</a:t>
                </a:r>
                <a:endParaRPr lang="en-US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9548298" y="4026069"/>
                <a:ext cx="15219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/>
                  <a:t>s</a:t>
                </a:r>
                <a:r>
                  <a:rPr lang="cs-CZ" dirty="0" smtClean="0"/>
                  <a:t>apphire plate</a:t>
                </a:r>
                <a:endParaRPr lang="en-US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9548298" y="3224855"/>
                <a:ext cx="167462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dirty="0" smtClean="0"/>
                  <a:t>Berek‘s variable wave plate</a:t>
                </a:r>
                <a:endParaRPr lang="en-US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9548298" y="4593369"/>
                <a:ext cx="16746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/>
                  <a:t>s</a:t>
                </a:r>
                <a:r>
                  <a:rPr lang="cs-CZ" dirty="0" smtClean="0"/>
                  <a:t>pherical mirror</a:t>
                </a:r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329304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Jak je studujeme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3396000" y="1462453"/>
            <a:ext cx="5400000" cy="505551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362213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Co dělat a co nedělat v laboratoři s laserem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Poslouchejte obsluhu!!!</a:t>
            </a:r>
          </a:p>
          <a:p>
            <a:endParaRPr lang="cs-CZ" dirty="0" smtClean="0"/>
          </a:p>
          <a:p>
            <a:r>
              <a:rPr lang="cs-CZ" dirty="0" smtClean="0"/>
              <a:t>Neohýbejte se!!!</a:t>
            </a:r>
          </a:p>
          <a:p>
            <a:endParaRPr lang="cs-CZ" dirty="0"/>
          </a:p>
          <a:p>
            <a:r>
              <a:rPr lang="cs-CZ" dirty="0" smtClean="0"/>
              <a:t>Nešlapejte po kabelech!!!</a:t>
            </a:r>
          </a:p>
          <a:p>
            <a:endParaRPr lang="cs-CZ" dirty="0"/>
          </a:p>
          <a:p>
            <a:r>
              <a:rPr lang="cs-CZ" dirty="0" smtClean="0"/>
              <a:t>Na nic nesahejte!!!</a:t>
            </a:r>
          </a:p>
          <a:p>
            <a:endParaRPr lang="cs-CZ" dirty="0"/>
          </a:p>
          <a:p>
            <a:r>
              <a:rPr lang="cs-CZ" dirty="0" smtClean="0"/>
              <a:t>Nedávejte ruce někam, kde by mohl být svazek!!!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9405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24902"/>
            <a:ext cx="10515600" cy="5491590"/>
          </a:xfrm>
        </p:spPr>
        <p:txBody>
          <a:bodyPr/>
          <a:lstStyle/>
          <a:p>
            <a:r>
              <a:rPr lang="cs-CZ" dirty="0" smtClean="0"/>
              <a:t>Záření alfa</a:t>
            </a:r>
          </a:p>
          <a:p>
            <a:endParaRPr lang="cs-CZ" dirty="0" smtClean="0"/>
          </a:p>
          <a:p>
            <a:endParaRPr lang="cs-CZ" dirty="0"/>
          </a:p>
          <a:p>
            <a:r>
              <a:rPr lang="cs-CZ" dirty="0" smtClean="0"/>
              <a:t>Protony</a:t>
            </a:r>
          </a:p>
          <a:p>
            <a:endParaRPr lang="cs-CZ" dirty="0" smtClean="0"/>
          </a:p>
          <a:p>
            <a:endParaRPr lang="cs-CZ" dirty="0"/>
          </a:p>
          <a:p>
            <a:r>
              <a:rPr lang="cs-CZ" dirty="0" smtClean="0"/>
              <a:t>Elektrony</a:t>
            </a:r>
          </a:p>
          <a:p>
            <a:endParaRPr lang="cs-CZ" dirty="0" smtClean="0"/>
          </a:p>
          <a:p>
            <a:endParaRPr lang="cs-CZ" dirty="0"/>
          </a:p>
          <a:p>
            <a:r>
              <a:rPr lang="cs-CZ" dirty="0" smtClean="0"/>
              <a:t>Miony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523222" y="2877104"/>
            <a:ext cx="2314833" cy="807308"/>
          </a:xfrm>
          <a:prstGeom prst="line">
            <a:avLst/>
          </a:prstGeom>
          <a:ln w="127000">
            <a:solidFill>
              <a:schemeClr val="tx1"/>
            </a:solidFill>
          </a:ln>
          <a:effectLst>
            <a:softEdge rad="3175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635645" y="1995644"/>
            <a:ext cx="1203809" cy="150102"/>
          </a:xfrm>
          <a:prstGeom prst="line">
            <a:avLst/>
          </a:prstGeom>
          <a:ln w="127000">
            <a:solidFill>
              <a:schemeClr val="tx1"/>
            </a:solidFill>
          </a:ln>
          <a:effectLst>
            <a:softEdge rad="3175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187740" y="3009132"/>
            <a:ext cx="48127" cy="288758"/>
          </a:xfrm>
          <a:prstGeom prst="line">
            <a:avLst/>
          </a:prstGeom>
          <a:ln w="127000">
            <a:solidFill>
              <a:schemeClr val="tx1"/>
            </a:solidFill>
          </a:ln>
          <a:effectLst>
            <a:softEdge rad="3175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736582" y="4203926"/>
            <a:ext cx="2314833" cy="807308"/>
          </a:xfrm>
          <a:prstGeom prst="line">
            <a:avLst/>
          </a:prstGeom>
          <a:ln w="76200">
            <a:solidFill>
              <a:schemeClr val="tx1"/>
            </a:solidFill>
          </a:ln>
          <a:effectLst>
            <a:softEdge rad="3175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10"/>
          <p:cNvSpPr/>
          <p:nvPr/>
        </p:nvSpPr>
        <p:spPr>
          <a:xfrm>
            <a:off x="7379000" y="4352712"/>
            <a:ext cx="673768" cy="409961"/>
          </a:xfrm>
          <a:custGeom>
            <a:avLst/>
            <a:gdLst>
              <a:gd name="connsiteX0" fmla="*/ 231006 w 673768"/>
              <a:gd name="connsiteY0" fmla="*/ 0 h 409961"/>
              <a:gd name="connsiteX1" fmla="*/ 173255 w 673768"/>
              <a:gd name="connsiteY1" fmla="*/ 28876 h 409961"/>
              <a:gd name="connsiteX2" fmla="*/ 96252 w 673768"/>
              <a:gd name="connsiteY2" fmla="*/ 77002 h 409961"/>
              <a:gd name="connsiteX3" fmla="*/ 57751 w 673768"/>
              <a:gd name="connsiteY3" fmla="*/ 125129 h 409961"/>
              <a:gd name="connsiteX4" fmla="*/ 0 w 673768"/>
              <a:gd name="connsiteY4" fmla="*/ 182880 h 409961"/>
              <a:gd name="connsiteX5" fmla="*/ 9625 w 673768"/>
              <a:gd name="connsiteY5" fmla="*/ 250257 h 409961"/>
              <a:gd name="connsiteX6" fmla="*/ 48126 w 673768"/>
              <a:gd name="connsiteY6" fmla="*/ 288758 h 409961"/>
              <a:gd name="connsiteX7" fmla="*/ 115503 w 673768"/>
              <a:gd name="connsiteY7" fmla="*/ 327259 h 409961"/>
              <a:gd name="connsiteX8" fmla="*/ 154004 w 673768"/>
              <a:gd name="connsiteY8" fmla="*/ 346510 h 409961"/>
              <a:gd name="connsiteX9" fmla="*/ 192505 w 673768"/>
              <a:gd name="connsiteY9" fmla="*/ 356135 h 409961"/>
              <a:gd name="connsiteX10" fmla="*/ 250257 w 673768"/>
              <a:gd name="connsiteY10" fmla="*/ 375385 h 409961"/>
              <a:gd name="connsiteX11" fmla="*/ 298383 w 673768"/>
              <a:gd name="connsiteY11" fmla="*/ 365760 h 409961"/>
              <a:gd name="connsiteX12" fmla="*/ 317634 w 673768"/>
              <a:gd name="connsiteY12" fmla="*/ 327259 h 409961"/>
              <a:gd name="connsiteX13" fmla="*/ 356135 w 673768"/>
              <a:gd name="connsiteY13" fmla="*/ 308009 h 409961"/>
              <a:gd name="connsiteX14" fmla="*/ 490888 w 673768"/>
              <a:gd name="connsiteY14" fmla="*/ 327259 h 409961"/>
              <a:gd name="connsiteX15" fmla="*/ 519764 w 673768"/>
              <a:gd name="connsiteY15" fmla="*/ 356135 h 409961"/>
              <a:gd name="connsiteX16" fmla="*/ 548640 w 673768"/>
              <a:gd name="connsiteY16" fmla="*/ 365760 h 409961"/>
              <a:gd name="connsiteX17" fmla="*/ 606391 w 673768"/>
              <a:gd name="connsiteY17" fmla="*/ 404261 h 409961"/>
              <a:gd name="connsiteX18" fmla="*/ 625642 w 673768"/>
              <a:gd name="connsiteY18" fmla="*/ 346510 h 409961"/>
              <a:gd name="connsiteX19" fmla="*/ 635267 w 673768"/>
              <a:gd name="connsiteY19" fmla="*/ 298383 h 409961"/>
              <a:gd name="connsiteX20" fmla="*/ 654518 w 673768"/>
              <a:gd name="connsiteY20" fmla="*/ 259882 h 409961"/>
              <a:gd name="connsiteX21" fmla="*/ 673768 w 673768"/>
              <a:gd name="connsiteY21" fmla="*/ 182880 h 409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73768" h="409961">
                <a:moveTo>
                  <a:pt x="231006" y="0"/>
                </a:moveTo>
                <a:cubicBezTo>
                  <a:pt x="211756" y="9625"/>
                  <a:pt x="191710" y="17803"/>
                  <a:pt x="173255" y="28876"/>
                </a:cubicBezTo>
                <a:cubicBezTo>
                  <a:pt x="48332" y="103831"/>
                  <a:pt x="216135" y="17064"/>
                  <a:pt x="96252" y="77002"/>
                </a:cubicBezTo>
                <a:cubicBezTo>
                  <a:pt x="83418" y="93044"/>
                  <a:pt x="72278" y="110602"/>
                  <a:pt x="57751" y="125129"/>
                </a:cubicBezTo>
                <a:cubicBezTo>
                  <a:pt x="-26700" y="209581"/>
                  <a:pt x="94378" y="57043"/>
                  <a:pt x="0" y="182880"/>
                </a:cubicBezTo>
                <a:cubicBezTo>
                  <a:pt x="3208" y="205339"/>
                  <a:pt x="237" y="229603"/>
                  <a:pt x="9625" y="250257"/>
                </a:cubicBezTo>
                <a:cubicBezTo>
                  <a:pt x="17135" y="266780"/>
                  <a:pt x="34467" y="276806"/>
                  <a:pt x="48126" y="288758"/>
                </a:cubicBezTo>
                <a:cubicBezTo>
                  <a:pt x="96567" y="331144"/>
                  <a:pt x="70255" y="307867"/>
                  <a:pt x="115503" y="327259"/>
                </a:cubicBezTo>
                <a:cubicBezTo>
                  <a:pt x="128691" y="332911"/>
                  <a:pt x="140569" y="341472"/>
                  <a:pt x="154004" y="346510"/>
                </a:cubicBezTo>
                <a:cubicBezTo>
                  <a:pt x="166390" y="351155"/>
                  <a:pt x="179834" y="352334"/>
                  <a:pt x="192505" y="356135"/>
                </a:cubicBezTo>
                <a:cubicBezTo>
                  <a:pt x="211941" y="361966"/>
                  <a:pt x="250257" y="375385"/>
                  <a:pt x="250257" y="375385"/>
                </a:cubicBezTo>
                <a:cubicBezTo>
                  <a:pt x="266299" y="372177"/>
                  <a:pt x="285071" y="375269"/>
                  <a:pt x="298383" y="365760"/>
                </a:cubicBezTo>
                <a:cubicBezTo>
                  <a:pt x="310059" y="357420"/>
                  <a:pt x="307488" y="337405"/>
                  <a:pt x="317634" y="327259"/>
                </a:cubicBezTo>
                <a:cubicBezTo>
                  <a:pt x="327780" y="317113"/>
                  <a:pt x="343301" y="314426"/>
                  <a:pt x="356135" y="308009"/>
                </a:cubicBezTo>
                <a:cubicBezTo>
                  <a:pt x="401053" y="314426"/>
                  <a:pt x="447358" y="314456"/>
                  <a:pt x="490888" y="327259"/>
                </a:cubicBezTo>
                <a:cubicBezTo>
                  <a:pt x="503947" y="331100"/>
                  <a:pt x="508438" y="348584"/>
                  <a:pt x="519764" y="356135"/>
                </a:cubicBezTo>
                <a:cubicBezTo>
                  <a:pt x="528206" y="361763"/>
                  <a:pt x="539015" y="362552"/>
                  <a:pt x="548640" y="365760"/>
                </a:cubicBezTo>
                <a:cubicBezTo>
                  <a:pt x="567890" y="378594"/>
                  <a:pt x="599075" y="426210"/>
                  <a:pt x="606391" y="404261"/>
                </a:cubicBezTo>
                <a:cubicBezTo>
                  <a:pt x="612808" y="385011"/>
                  <a:pt x="621663" y="366408"/>
                  <a:pt x="625642" y="346510"/>
                </a:cubicBezTo>
                <a:cubicBezTo>
                  <a:pt x="628850" y="330468"/>
                  <a:pt x="630094" y="313903"/>
                  <a:pt x="635267" y="298383"/>
                </a:cubicBezTo>
                <a:cubicBezTo>
                  <a:pt x="639804" y="284771"/>
                  <a:pt x="648101" y="272716"/>
                  <a:pt x="654518" y="259882"/>
                </a:cubicBezTo>
                <a:lnTo>
                  <a:pt x="673768" y="182880"/>
                </a:lnTo>
              </a:path>
            </a:pathLst>
          </a:custGeom>
          <a:noFill/>
          <a:ln w="76200">
            <a:solidFill>
              <a:schemeClr val="tx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4523222" y="5978501"/>
            <a:ext cx="2002706" cy="765223"/>
          </a:xfrm>
          <a:prstGeom prst="line">
            <a:avLst/>
          </a:prstGeom>
          <a:ln w="76200">
            <a:solidFill>
              <a:schemeClr val="tx1"/>
            </a:solidFill>
          </a:ln>
          <a:effectLst>
            <a:softEdge rad="3175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051415" y="5530204"/>
            <a:ext cx="2002706" cy="765223"/>
          </a:xfrm>
          <a:prstGeom prst="line">
            <a:avLst/>
          </a:prstGeom>
          <a:ln w="76200">
            <a:solidFill>
              <a:schemeClr val="tx1"/>
            </a:solidFill>
          </a:ln>
          <a:effectLst>
            <a:softEdge rad="3175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9054122" y="5291380"/>
            <a:ext cx="417788" cy="1017285"/>
          </a:xfrm>
          <a:prstGeom prst="line">
            <a:avLst/>
          </a:prstGeom>
          <a:ln w="76200">
            <a:solidFill>
              <a:schemeClr val="tx1"/>
            </a:solidFill>
          </a:ln>
          <a:effectLst>
            <a:softEdge rad="3175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7469204" y="5787847"/>
            <a:ext cx="981777" cy="4011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-5400000">
            <a:off x="8916998" y="5581671"/>
            <a:ext cx="981777" cy="4011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741464" y="5903825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latin typeface="Calibri" panose="020F0502020204030204" pitchFamily="34" charset="0"/>
              </a:rPr>
              <a:t>μ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9398261" y="571915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Calibri" panose="020F0502020204030204" pitchFamily="34" charset="0"/>
              </a:rPr>
              <a:t>e</a:t>
            </a:r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838200" y="94853"/>
            <a:ext cx="10515600" cy="1325563"/>
          </a:xfrm>
        </p:spPr>
        <p:txBody>
          <a:bodyPr/>
          <a:lstStyle/>
          <a:p>
            <a:r>
              <a:rPr lang="cs-CZ" dirty="0" smtClean="0"/>
              <a:t>Co můžeme v mlžné komoře vidět?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5604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rkur_kontinuu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0550" y="0"/>
            <a:ext cx="11009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568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rupce_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0550" y="0"/>
            <a:ext cx="11009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617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rupce_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0550" y="0"/>
            <a:ext cx="11009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660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unspo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0550" y="0"/>
            <a:ext cx="11009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93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unspot_detai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0550" y="0"/>
            <a:ext cx="11009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949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ornad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0550" y="0"/>
            <a:ext cx="11009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84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 co až záření dorazí na Zem?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Několik metod, které se dají využít pro jeho zkoumání</a:t>
            </a:r>
          </a:p>
          <a:p>
            <a:pPr lvl="1"/>
            <a:endParaRPr lang="cs-CZ" dirty="0"/>
          </a:p>
          <a:p>
            <a:pPr lvl="1"/>
            <a:r>
              <a:rPr lang="cs-CZ" dirty="0" smtClean="0"/>
              <a:t>Spektroskopie</a:t>
            </a:r>
          </a:p>
          <a:p>
            <a:pPr lvl="2"/>
            <a:r>
              <a:rPr lang="cs-CZ" dirty="0"/>
              <a:t>https://en.wikipedia.org/wiki/Spectrograph</a:t>
            </a:r>
            <a:endParaRPr lang="cs-CZ" dirty="0" smtClean="0"/>
          </a:p>
          <a:p>
            <a:pPr lvl="1"/>
            <a:endParaRPr lang="cs-CZ" dirty="0"/>
          </a:p>
          <a:p>
            <a:pPr lvl="1"/>
            <a:r>
              <a:rPr lang="cs-CZ" dirty="0" smtClean="0"/>
              <a:t>Radioastronomie</a:t>
            </a:r>
          </a:p>
          <a:p>
            <a:pPr lvl="2"/>
            <a:r>
              <a:rPr lang="cs-CZ" dirty="0"/>
              <a:t>http://www.asu.cas.cz/~radio/</a:t>
            </a:r>
            <a:endParaRPr lang="cs-CZ" dirty="0" smtClean="0"/>
          </a:p>
          <a:p>
            <a:pPr lvl="1"/>
            <a:endParaRPr lang="cs-CZ" dirty="0"/>
          </a:p>
          <a:p>
            <a:pPr lvl="1"/>
            <a:r>
              <a:rPr lang="cs-CZ" dirty="0" smtClean="0"/>
              <a:t>Mlžná komora (celkově pro kosmické záření)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2604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1854</TotalTime>
  <Words>462</Words>
  <Application>Microsoft Office PowerPoint</Application>
  <PresentationFormat>Widescreen</PresentationFormat>
  <Paragraphs>127</Paragraphs>
  <Slides>25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co až záření dorazí na Zem?</vt:lpstr>
      <vt:lpstr>Co můžeme v mlžné komoře vidět?</vt:lpstr>
      <vt:lpstr>PowerPoint Presentation</vt:lpstr>
      <vt:lpstr>PowerPoint Presentation</vt:lpstr>
      <vt:lpstr>PowerPoint Presentation</vt:lpstr>
      <vt:lpstr>Kde se karotenoidy berou</vt:lpstr>
      <vt:lpstr>Dvě výjimky</vt:lpstr>
      <vt:lpstr>K čemu jsou dobré?</vt:lpstr>
      <vt:lpstr>K čemu jsou dobré?</vt:lpstr>
      <vt:lpstr>Proč jsou karotenoidy speciální?</vt:lpstr>
      <vt:lpstr>Proč jsou karotenoidy speciální?</vt:lpstr>
      <vt:lpstr>Proč jsou karotenoidy speciální?</vt:lpstr>
      <vt:lpstr>Proč jsou karotenoidy speciální?</vt:lpstr>
      <vt:lpstr>Jak je studujeme - femtosekundová absorpční spektroskopie</vt:lpstr>
      <vt:lpstr>Jak je studujeme</vt:lpstr>
      <vt:lpstr>Co dělat a co nedělat v laboratoři s laserem</vt:lpstr>
      <vt:lpstr>Co můžeme v mlžné komoře vidět?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Šebelík Václav Mgr.</dc:creator>
  <cp:lastModifiedBy>Šebelík Václav Mgr.</cp:lastModifiedBy>
  <cp:revision>37</cp:revision>
  <dcterms:created xsi:type="dcterms:W3CDTF">2017-10-23T13:14:14Z</dcterms:created>
  <dcterms:modified xsi:type="dcterms:W3CDTF">2017-10-25T11:26:02Z</dcterms:modified>
</cp:coreProperties>
</file>