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7" r:id="rId19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6" y="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03.03.2019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57D320-C1FC-4926-9BFE-8046C4C6BDDE}" type="slidenum">
              <a:rPr lang="ro-RO" altLang="cs-CZ"/>
              <a:pPr/>
              <a:t>12</a:t>
            </a:fld>
            <a:endParaRPr lang="ro-RO" altLang="cs-CZ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  <a:p>
            <a:pPr eaLnBrk="1" hangingPunct="1"/>
            <a:r>
              <a:rPr lang="ro-RO" altLang="cs-CZ" smtClean="0"/>
              <a:t>stovepipe application</a:t>
            </a:r>
          </a:p>
        </p:txBody>
      </p:sp>
    </p:spTree>
    <p:extLst>
      <p:ext uri="{BB962C8B-B14F-4D97-AF65-F5344CB8AC3E}">
        <p14:creationId xmlns:p14="http://schemas.microsoft.com/office/powerpoint/2010/main" val="64547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22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03.03.2019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03.03.2019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03.03.2019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03.03.2019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03.03.2019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03.03.2019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03.03.2019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t-ebooks.info/author/3324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-ebooks.info/author/3325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AA41242-C142-43E2-BC57-9B7F4C738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22F07-8DB2-47F6-8F6E-7553C7325B70}" type="slidenum">
              <a:rPr lang="ro-RO" altLang="en-US"/>
              <a:pPr>
                <a:defRPr/>
              </a:pPr>
              <a:t>1</a:t>
            </a:fld>
            <a:endParaRPr lang="ro-RO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cs-CZ" b="1" smtClean="0"/>
              <a:t>Business Intelligence</a:t>
            </a:r>
            <a:br>
              <a:rPr lang="en-US" altLang="cs-CZ" b="1" smtClean="0"/>
            </a:br>
            <a:endParaRPr lang="ro-RO" altLang="cs-CZ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overview</a:t>
            </a:r>
            <a:endParaRPr lang="ro-RO" altLang="cs-CZ" smtClean="0"/>
          </a:p>
        </p:txBody>
      </p:sp>
    </p:spTree>
    <p:extLst>
      <p:ext uri="{BB962C8B-B14F-4D97-AF65-F5344CB8AC3E}">
        <p14:creationId xmlns:p14="http://schemas.microsoft.com/office/powerpoint/2010/main" val="39078011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87A3371-BFF8-4B62-BCCA-64E30DF6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F958A-CE9C-4BC9-834B-0BC70AAA42ED}" type="slidenum">
              <a:rPr lang="ro-RO" altLang="en-US"/>
              <a:pPr>
                <a:defRPr/>
              </a:pPr>
              <a:t>10</a:t>
            </a:fld>
            <a:endParaRPr lang="ro-RO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b="1" smtClean="0"/>
              <a:t>Data Warehouse</a:t>
            </a:r>
            <a:endParaRPr lang="ro-RO" altLang="cs-CZ" b="1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o-RO" altLang="cs-CZ" sz="2867" b="1"/>
              <a:t>The data warehouse</a:t>
            </a:r>
            <a:r>
              <a:rPr lang="en-US" altLang="cs-CZ" sz="2867" b="1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ro-RO" altLang="cs-CZ" sz="2426" b="1"/>
              <a:t>must make an organization’s information easily accessible</a:t>
            </a:r>
            <a:endParaRPr lang="en-US" altLang="cs-CZ" sz="2426" b="1"/>
          </a:p>
          <a:p>
            <a:pPr lvl="1" eaLnBrk="1" hangingPunct="1">
              <a:lnSpc>
                <a:spcPct val="90000"/>
              </a:lnSpc>
            </a:pPr>
            <a:r>
              <a:rPr lang="ro-RO" altLang="cs-CZ" sz="2426" b="1"/>
              <a:t>must present the organization’s information consistently</a:t>
            </a:r>
            <a:endParaRPr lang="en-US" altLang="cs-CZ" sz="2426" b="1"/>
          </a:p>
          <a:p>
            <a:pPr lvl="1" eaLnBrk="1" hangingPunct="1">
              <a:lnSpc>
                <a:spcPct val="90000"/>
              </a:lnSpc>
            </a:pPr>
            <a:r>
              <a:rPr lang="ro-RO" altLang="cs-CZ" sz="2426" b="1"/>
              <a:t>must be adaptive and resilient to change</a:t>
            </a:r>
            <a:endParaRPr lang="en-US" altLang="cs-CZ" sz="2426" b="1"/>
          </a:p>
          <a:p>
            <a:pPr lvl="1" eaLnBrk="1" hangingPunct="1">
              <a:lnSpc>
                <a:spcPct val="90000"/>
              </a:lnSpc>
            </a:pPr>
            <a:r>
              <a:rPr lang="ro-RO" altLang="cs-CZ" sz="2426" b="1"/>
              <a:t>must be a secure bastion that protects our information</a:t>
            </a:r>
            <a:r>
              <a:rPr lang="en-US" altLang="cs-CZ" sz="2426" b="1"/>
              <a:t> </a:t>
            </a:r>
            <a:r>
              <a:rPr lang="ro-RO" altLang="cs-CZ" sz="2426" b="1"/>
              <a:t>assets</a:t>
            </a:r>
            <a:endParaRPr lang="en-US" altLang="cs-CZ" sz="2426" b="1"/>
          </a:p>
          <a:p>
            <a:pPr lvl="1" eaLnBrk="1" hangingPunct="1">
              <a:lnSpc>
                <a:spcPct val="90000"/>
              </a:lnSpc>
            </a:pPr>
            <a:r>
              <a:rPr lang="ro-RO" altLang="cs-CZ" sz="2426" b="1"/>
              <a:t>must serve as the foundation for improved decision</a:t>
            </a:r>
            <a:r>
              <a:rPr lang="en-US" altLang="cs-CZ" sz="2426" b="1"/>
              <a:t> </a:t>
            </a:r>
            <a:r>
              <a:rPr lang="ro-RO" altLang="cs-CZ" sz="2426" b="1"/>
              <a:t>making</a:t>
            </a:r>
            <a:endParaRPr lang="en-US" altLang="cs-CZ" sz="2426" b="1"/>
          </a:p>
          <a:p>
            <a:pPr lvl="1" eaLnBrk="1" hangingPunct="1">
              <a:lnSpc>
                <a:spcPct val="90000"/>
              </a:lnSpc>
            </a:pPr>
            <a:r>
              <a:rPr lang="en-US" altLang="cs-CZ" sz="2426" b="1"/>
              <a:t>t</a:t>
            </a:r>
            <a:r>
              <a:rPr lang="ro-RO" altLang="cs-CZ" sz="2426" b="1"/>
              <a:t>he business community must accept the data warehouse if it is to be</a:t>
            </a:r>
            <a:r>
              <a:rPr lang="en-US" altLang="cs-CZ" sz="2426" b="1"/>
              <a:t> </a:t>
            </a:r>
            <a:r>
              <a:rPr lang="ro-RO" altLang="cs-CZ" sz="2426" b="1"/>
              <a:t>deemed successful</a:t>
            </a:r>
          </a:p>
        </p:txBody>
      </p:sp>
    </p:spTree>
    <p:extLst>
      <p:ext uri="{BB962C8B-B14F-4D97-AF65-F5344CB8AC3E}">
        <p14:creationId xmlns:p14="http://schemas.microsoft.com/office/powerpoint/2010/main" val="31634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4B99879-BC40-4F89-A791-90108740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668ED-6859-498A-BEB0-080DB705E784}" type="slidenum">
              <a:rPr lang="ro-RO" altLang="en-US"/>
              <a:pPr>
                <a:defRPr/>
              </a:pPr>
              <a:t>11</a:t>
            </a:fld>
            <a:endParaRPr lang="ro-RO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190" b="1"/>
              <a:t>Basic Elements of the Data Warehouse</a:t>
            </a:r>
            <a:endParaRPr lang="ro-RO" altLang="cs-CZ" sz="4190" b="1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2" y="2112603"/>
            <a:ext cx="8875731" cy="451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900958" y="6876899"/>
            <a:ext cx="8494169" cy="68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sz="1544" b="1">
                <a:hlinkClick r:id="rId3" tooltip="Ralph Kimball"/>
              </a:rPr>
              <a:t>Ralph Kimball</a:t>
            </a:r>
            <a:r>
              <a:rPr lang="ro-RO" altLang="cs-CZ" sz="1544" b="1"/>
              <a:t>, </a:t>
            </a:r>
            <a:r>
              <a:rPr lang="ro-RO" altLang="cs-CZ" sz="1544" b="1">
                <a:hlinkClick r:id="rId4" tooltip="Margy Ross"/>
              </a:rPr>
              <a:t>Margy Ross</a:t>
            </a:r>
            <a:r>
              <a:rPr lang="en-US" altLang="cs-CZ" sz="1544" b="1"/>
              <a:t>,</a:t>
            </a:r>
            <a:r>
              <a:rPr lang="ro-RO" altLang="cs-CZ" sz="1544"/>
              <a:t> </a:t>
            </a:r>
            <a:r>
              <a:rPr lang="ro-RO" altLang="cs-CZ" sz="1544" b="1"/>
              <a:t>The Data Warehouse Toolkit, </a:t>
            </a:r>
            <a:r>
              <a:rPr lang="en-US" altLang="cs-CZ" sz="1544" b="1"/>
              <a:t>2nd</a:t>
            </a:r>
            <a:r>
              <a:rPr lang="ro-RO" altLang="cs-CZ" sz="1544" b="1"/>
              <a:t> Edition</a:t>
            </a:r>
            <a:r>
              <a:rPr lang="en-US" altLang="cs-CZ" sz="1544" b="1"/>
              <a:t>, </a:t>
            </a:r>
            <a:r>
              <a:rPr lang="en-US" altLang="cs-CZ" sz="1544" b="1" i="1"/>
              <a:t>2002</a:t>
            </a:r>
            <a:endParaRPr lang="ro-RO" altLang="cs-CZ" sz="1544" b="1" i="1"/>
          </a:p>
          <a:p>
            <a:pPr eaLnBrk="1" hangingPunct="1">
              <a:spcBef>
                <a:spcPct val="50000"/>
              </a:spcBef>
            </a:pPr>
            <a:endParaRPr lang="ro-RO" altLang="cs-CZ" sz="1544"/>
          </a:p>
        </p:txBody>
      </p:sp>
    </p:spTree>
    <p:extLst>
      <p:ext uri="{BB962C8B-B14F-4D97-AF65-F5344CB8AC3E}">
        <p14:creationId xmlns:p14="http://schemas.microsoft.com/office/powerpoint/2010/main" val="5977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14F24C1D-7E0E-468B-A9F4-77D2CC27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F143E-1F16-4622-B9EF-5B6A4864A8FB}" type="slidenum">
              <a:rPr lang="ro-RO" altLang="en-US"/>
              <a:pPr>
                <a:defRPr/>
              </a:pPr>
              <a:t>12</a:t>
            </a:fld>
            <a:endParaRPr lang="ro-RO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cs-CZ" b="1" smtClean="0"/>
              <a:t>Operational Source Systems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o-RO" altLang="cs-CZ" smtClean="0"/>
              <a:t>capture the transactions of the</a:t>
            </a:r>
            <a:r>
              <a:rPr lang="en-US" altLang="cs-CZ" smtClean="0"/>
              <a:t> </a:t>
            </a:r>
            <a:r>
              <a:rPr lang="ro-RO" altLang="cs-CZ" smtClean="0"/>
              <a:t>business</a:t>
            </a:r>
            <a:endParaRPr lang="en-US" altLang="cs-CZ" smtClean="0"/>
          </a:p>
          <a:p>
            <a:pPr eaLnBrk="1" hangingPunct="1"/>
            <a:r>
              <a:rPr lang="en-US" altLang="cs-CZ" smtClean="0"/>
              <a:t>q</a:t>
            </a:r>
            <a:r>
              <a:rPr lang="ro-RO" altLang="cs-CZ" smtClean="0"/>
              <a:t>ueries against</a:t>
            </a:r>
            <a:r>
              <a:rPr lang="en-US" altLang="cs-CZ" smtClean="0"/>
              <a:t> </a:t>
            </a:r>
            <a:r>
              <a:rPr lang="ro-RO" altLang="cs-CZ" smtClean="0"/>
              <a:t>source systems are narrow</a:t>
            </a:r>
            <a:endParaRPr lang="en-US" altLang="cs-CZ" smtClean="0"/>
          </a:p>
          <a:p>
            <a:pPr eaLnBrk="1" hangingPunct="1"/>
            <a:r>
              <a:rPr lang="ro-RO" altLang="cs-CZ" smtClean="0"/>
              <a:t>stovepipe application</a:t>
            </a:r>
          </a:p>
        </p:txBody>
      </p:sp>
    </p:spTree>
    <p:extLst>
      <p:ext uri="{BB962C8B-B14F-4D97-AF65-F5344CB8AC3E}">
        <p14:creationId xmlns:p14="http://schemas.microsoft.com/office/powerpoint/2010/main" val="21448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B2E38301-C9FF-437C-884E-27EDACAE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DBB9B-9B30-4699-A57A-2FD6D81AAE0B}" type="slidenum">
              <a:rPr lang="ro-RO" altLang="en-US"/>
              <a:pPr>
                <a:defRPr/>
              </a:pPr>
              <a:t>13</a:t>
            </a:fld>
            <a:endParaRPr lang="ro-RO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cs-CZ" b="1" smtClean="0"/>
              <a:t>Data Staging Area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o-RO" altLang="cs-CZ" smtClean="0"/>
              <a:t>a storage area</a:t>
            </a:r>
            <a:endParaRPr lang="en-US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mtClean="0"/>
              <a:t>	AND</a:t>
            </a:r>
          </a:p>
          <a:p>
            <a:pPr eaLnBrk="1" hangingPunct="1"/>
            <a:r>
              <a:rPr lang="ro-RO" altLang="cs-CZ" smtClean="0"/>
              <a:t>a set of</a:t>
            </a:r>
            <a:r>
              <a:rPr lang="en-US" altLang="cs-CZ" smtClean="0"/>
              <a:t> ETL </a:t>
            </a:r>
            <a:r>
              <a:rPr lang="ro-RO" altLang="cs-CZ" smtClean="0"/>
              <a:t>processes</a:t>
            </a:r>
            <a:endParaRPr lang="en-US" altLang="cs-CZ" smtClean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cs-CZ" smtClean="0"/>
              <a:t>(</a:t>
            </a:r>
            <a:r>
              <a:rPr lang="ro-RO" altLang="cs-CZ" i="1" smtClean="0"/>
              <a:t>extract-transform-load</a:t>
            </a:r>
            <a:r>
              <a:rPr lang="en-US" altLang="cs-CZ" i="1" smtClean="0"/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i="1" smtClean="0"/>
          </a:p>
          <a:p>
            <a:pPr eaLnBrk="1" hangingPunct="1"/>
            <a:r>
              <a:rPr lang="ro-RO" altLang="cs-CZ" smtClean="0"/>
              <a:t>it is off-limits to</a:t>
            </a:r>
            <a:r>
              <a:rPr lang="en-US" altLang="cs-CZ" smtClean="0"/>
              <a:t> </a:t>
            </a:r>
            <a:r>
              <a:rPr lang="ro-RO" altLang="cs-CZ" smtClean="0"/>
              <a:t>business users and does </a:t>
            </a:r>
            <a:r>
              <a:rPr lang="ro-RO" altLang="cs-CZ" i="1" smtClean="0"/>
              <a:t>not </a:t>
            </a:r>
            <a:r>
              <a:rPr lang="ro-RO" altLang="cs-CZ" smtClean="0"/>
              <a:t>provide query and presentation services.</a:t>
            </a:r>
          </a:p>
        </p:txBody>
      </p:sp>
    </p:spTree>
    <p:extLst>
      <p:ext uri="{BB962C8B-B14F-4D97-AF65-F5344CB8AC3E}">
        <p14:creationId xmlns:p14="http://schemas.microsoft.com/office/powerpoint/2010/main" val="42024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B6E77E10-D7AC-4A45-A466-DB0D866C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395C-E030-45F4-97BF-A49620F6B2AD}" type="slidenum">
              <a:rPr lang="ro-RO" altLang="en-US"/>
              <a:pPr>
                <a:defRPr/>
              </a:pPr>
              <a:t>14</a:t>
            </a:fld>
            <a:endParaRPr lang="ro-RO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97691" y="301050"/>
            <a:ext cx="9073515" cy="1256710"/>
          </a:xfrm>
        </p:spPr>
        <p:txBody>
          <a:bodyPr/>
          <a:lstStyle/>
          <a:p>
            <a:pPr eaLnBrk="1" hangingPunct="1"/>
            <a:r>
              <a:rPr lang="en-US" altLang="cs-CZ" b="1" smtClean="0"/>
              <a:t>Data Staging Area - ETL</a:t>
            </a:r>
            <a:endParaRPr lang="ro-RO" altLang="cs-CZ" b="1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942" y="1764295"/>
            <a:ext cx="9220540" cy="49953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mtClean="0"/>
              <a:t>EXTRACTION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/>
              <a:t>reading and understanding the source data and copying the data needed for the data warehouse into the staging area for further manipulation.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mtClean="0"/>
              <a:t>TRANSFORMATION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/>
              <a:t>cleansing, combining data from multiple sources, deduplicating data, and assigning warehouse keys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mtClean="0"/>
              <a:t>LOADING</a:t>
            </a:r>
          </a:p>
          <a:p>
            <a:pPr lvl="1" eaLnBrk="1" hangingPunct="1">
              <a:lnSpc>
                <a:spcPct val="90000"/>
              </a:lnSpc>
            </a:pPr>
            <a:r>
              <a:rPr lang="ro-RO" altLang="cs-CZ" smtClean="0"/>
              <a:t>loading the</a:t>
            </a:r>
            <a:r>
              <a:rPr lang="en-US" altLang="cs-CZ" smtClean="0"/>
              <a:t> </a:t>
            </a:r>
            <a:r>
              <a:rPr lang="ro-RO" altLang="cs-CZ" smtClean="0"/>
              <a:t>data into the data warehouse presentation area</a:t>
            </a:r>
          </a:p>
        </p:txBody>
      </p:sp>
    </p:spTree>
    <p:extLst>
      <p:ext uri="{BB962C8B-B14F-4D97-AF65-F5344CB8AC3E}">
        <p14:creationId xmlns:p14="http://schemas.microsoft.com/office/powerpoint/2010/main" val="9015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99FA5001-349D-42CB-BAAA-D6D72F06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51A4-63C0-4476-8AD3-15369228B883}" type="slidenum">
              <a:rPr lang="ro-RO" altLang="en-US"/>
              <a:pPr>
                <a:defRPr/>
              </a:pPr>
              <a:t>15</a:t>
            </a:fld>
            <a:endParaRPr lang="ro-RO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b="1" smtClean="0"/>
              <a:t>Data Presentation Area</a:t>
            </a:r>
            <a:endParaRPr lang="ro-RO" altLang="cs-CZ" b="1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o-RO" altLang="cs-CZ" sz="2867"/>
              <a:t>where data is organized, stored and made available</a:t>
            </a:r>
            <a:r>
              <a:rPr lang="en-US" altLang="cs-CZ" sz="2867"/>
              <a:t> </a:t>
            </a:r>
            <a:r>
              <a:rPr lang="ro-RO" altLang="cs-CZ" sz="2867"/>
              <a:t>for direct querying by users, report writers, and other analytical applications</a:t>
            </a:r>
            <a:endParaRPr lang="en-US" altLang="cs-CZ" sz="2867"/>
          </a:p>
          <a:p>
            <a:pPr eaLnBrk="1" hangingPunct="1"/>
            <a:r>
              <a:rPr lang="en-US" altLang="cs-CZ" sz="2867"/>
              <a:t>i</a:t>
            </a:r>
            <a:r>
              <a:rPr lang="ro-RO" altLang="cs-CZ" sz="2867"/>
              <a:t>t is all the</a:t>
            </a:r>
            <a:r>
              <a:rPr lang="en-US" altLang="cs-CZ" sz="2867"/>
              <a:t> </a:t>
            </a:r>
            <a:r>
              <a:rPr lang="ro-RO" altLang="cs-CZ" sz="2867"/>
              <a:t>business community sees and touches via data access tools</a:t>
            </a:r>
            <a:endParaRPr lang="en-US" altLang="cs-CZ" sz="2867"/>
          </a:p>
          <a:p>
            <a:pPr eaLnBrk="1" hangingPunct="1"/>
            <a:r>
              <a:rPr lang="en-US" altLang="cs-CZ" sz="2867" u="sng"/>
              <a:t>dimensional data modeling</a:t>
            </a:r>
          </a:p>
          <a:p>
            <a:pPr lvl="1" eaLnBrk="1" hangingPunct="1"/>
            <a:r>
              <a:rPr lang="ro-RO" altLang="cs-CZ" sz="2426"/>
              <a:t>user understandability</a:t>
            </a:r>
            <a:endParaRPr lang="en-US" altLang="cs-CZ" sz="2426"/>
          </a:p>
          <a:p>
            <a:pPr lvl="1" eaLnBrk="1" hangingPunct="1"/>
            <a:r>
              <a:rPr lang="ro-RO" altLang="cs-CZ" sz="2426"/>
              <a:t>query performance</a:t>
            </a:r>
            <a:endParaRPr lang="en-US" altLang="cs-CZ" sz="2426"/>
          </a:p>
          <a:p>
            <a:pPr lvl="1" eaLnBrk="1" hangingPunct="1"/>
            <a:r>
              <a:rPr lang="ro-RO" altLang="cs-CZ" sz="2426"/>
              <a:t>resilience to change</a:t>
            </a:r>
            <a:endParaRPr lang="en-US" altLang="cs-CZ" sz="2426" u="sng"/>
          </a:p>
          <a:p>
            <a:pPr eaLnBrk="1" hangingPunct="1"/>
            <a:r>
              <a:rPr lang="en-US" altLang="cs-CZ" sz="2867"/>
              <a:t>detailed, atomic data</a:t>
            </a:r>
          </a:p>
          <a:p>
            <a:pPr lvl="1" eaLnBrk="1" hangingPunct="1"/>
            <a:endParaRPr lang="ro-RO" altLang="cs-CZ" sz="2426" u="sng"/>
          </a:p>
        </p:txBody>
      </p:sp>
    </p:spTree>
    <p:extLst>
      <p:ext uri="{BB962C8B-B14F-4D97-AF65-F5344CB8AC3E}">
        <p14:creationId xmlns:p14="http://schemas.microsoft.com/office/powerpoint/2010/main" val="35320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354FEDA1-0932-4ECF-85E0-658C2640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24BBE-3637-4224-B532-80A3F757BF70}" type="slidenum">
              <a:rPr lang="ro-RO" altLang="en-US"/>
              <a:pPr>
                <a:defRPr/>
              </a:pPr>
              <a:t>16</a:t>
            </a:fld>
            <a:endParaRPr lang="ro-RO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b="1" smtClean="0"/>
              <a:t>Data Access Tools</a:t>
            </a:r>
            <a:endParaRPr lang="ro-RO" altLang="cs-CZ" b="1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tools that query the data in the data warehouse’s presentation area</a:t>
            </a:r>
          </a:p>
          <a:p>
            <a:pPr eaLnBrk="1" hangingPunct="1"/>
            <a:r>
              <a:rPr lang="ro-RO" altLang="cs-CZ" smtClean="0"/>
              <a:t>the variety of capabilities</a:t>
            </a:r>
            <a:r>
              <a:rPr lang="en-US" altLang="cs-CZ" smtClean="0"/>
              <a:t> </a:t>
            </a:r>
            <a:r>
              <a:rPr lang="ro-RO" altLang="cs-CZ" smtClean="0"/>
              <a:t>that can be provided to business users to leverage the presentation area for</a:t>
            </a:r>
            <a:r>
              <a:rPr lang="en-US" altLang="cs-CZ" smtClean="0"/>
              <a:t> </a:t>
            </a:r>
            <a:r>
              <a:rPr lang="ro-RO" altLang="cs-CZ" smtClean="0"/>
              <a:t>analytic decision making.</a:t>
            </a:r>
            <a:endParaRPr lang="en-US" altLang="cs-CZ" smtClean="0"/>
          </a:p>
          <a:p>
            <a:pPr lvl="1" eaLnBrk="1" hangingPunct="1"/>
            <a:r>
              <a:rPr lang="en-US" altLang="cs-CZ" smtClean="0"/>
              <a:t>prebuilt parameter-driven analytic applications</a:t>
            </a:r>
          </a:p>
          <a:p>
            <a:pPr lvl="1" eaLnBrk="1" hangingPunct="1"/>
            <a:r>
              <a:rPr lang="en-US" altLang="cs-CZ" smtClean="0"/>
              <a:t>ad hoc query tools</a:t>
            </a:r>
          </a:p>
          <a:p>
            <a:pPr lvl="1" eaLnBrk="1" hangingPunct="1"/>
            <a:r>
              <a:rPr lang="en-US" altLang="cs-CZ" smtClean="0"/>
              <a:t>data mining, modeling, forecasting</a:t>
            </a:r>
          </a:p>
          <a:p>
            <a:pPr eaLnBrk="1" hangingPunct="1"/>
            <a:endParaRPr lang="ro-RO" altLang="cs-CZ" smtClean="0"/>
          </a:p>
        </p:txBody>
      </p:sp>
    </p:spTree>
    <p:extLst>
      <p:ext uri="{BB962C8B-B14F-4D97-AF65-F5344CB8AC3E}">
        <p14:creationId xmlns:p14="http://schemas.microsoft.com/office/powerpoint/2010/main" val="38011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22C98DA-32BF-46DB-A664-3E810917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E1713-CB2B-4B0E-99CF-0BD48346C87A}" type="slidenum">
              <a:rPr lang="ro-RO" altLang="en-US"/>
              <a:pPr>
                <a:defRPr/>
              </a:pPr>
              <a:t>17</a:t>
            </a:fld>
            <a:endParaRPr lang="ro-RO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b="1" smtClean="0"/>
              <a:t>Microsoft SQL Server</a:t>
            </a:r>
            <a:endParaRPr lang="ro-RO" altLang="cs-CZ" b="1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z="2536"/>
              <a:t>SQL Server Integration Services (SSIS)</a:t>
            </a:r>
          </a:p>
          <a:p>
            <a:pPr lvl="1" eaLnBrk="1" hangingPunct="1"/>
            <a:r>
              <a:rPr lang="en-US" altLang="cs-CZ" sz="2315"/>
              <a:t>tool for the ETL process</a:t>
            </a:r>
          </a:p>
          <a:p>
            <a:pPr eaLnBrk="1" hangingPunct="1"/>
            <a:endParaRPr lang="en-US" altLang="cs-CZ" sz="2536"/>
          </a:p>
          <a:p>
            <a:pPr eaLnBrk="1" hangingPunct="1"/>
            <a:r>
              <a:rPr lang="en-US" altLang="cs-CZ" sz="2536"/>
              <a:t>SQL Server Analysis Services (SSAS)</a:t>
            </a:r>
          </a:p>
          <a:p>
            <a:pPr lvl="1" eaLnBrk="1" hangingPunct="1"/>
            <a:r>
              <a:rPr lang="en-US" altLang="cs-CZ" sz="2315"/>
              <a:t>tool for multidimensional modeling</a:t>
            </a:r>
          </a:p>
          <a:p>
            <a:pPr eaLnBrk="1" hangingPunct="1"/>
            <a:endParaRPr lang="en-US" altLang="cs-CZ" sz="2536"/>
          </a:p>
          <a:p>
            <a:pPr eaLnBrk="1" hangingPunct="1"/>
            <a:r>
              <a:rPr lang="en-US" altLang="cs-CZ" sz="2536"/>
              <a:t>SQL Server Reporting Services (SSRS)</a:t>
            </a:r>
          </a:p>
          <a:p>
            <a:pPr lvl="1" eaLnBrk="1" hangingPunct="1"/>
            <a:r>
              <a:rPr lang="en-US" altLang="cs-CZ" sz="2315"/>
              <a:t>tool for reporting</a:t>
            </a:r>
          </a:p>
          <a:p>
            <a:pPr eaLnBrk="1" hangingPunct="1"/>
            <a:endParaRPr lang="ro-RO" altLang="cs-CZ" smtClean="0"/>
          </a:p>
        </p:txBody>
      </p:sp>
    </p:spTree>
    <p:extLst>
      <p:ext uri="{BB962C8B-B14F-4D97-AF65-F5344CB8AC3E}">
        <p14:creationId xmlns:p14="http://schemas.microsoft.com/office/powerpoint/2010/main" val="18088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03.03.2019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1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6F6C1A2-2DA3-4B5E-8B6A-CF454DCF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6A2D5-FFFB-4A27-8E0B-138C48F9B4A2}" type="slidenum">
              <a:rPr lang="ro-RO" altLang="en-US"/>
              <a:pPr>
                <a:defRPr/>
              </a:pPr>
              <a:t>2</a:t>
            </a:fld>
            <a:endParaRPr lang="ro-RO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What is BI?</a:t>
            </a:r>
            <a:endParaRPr lang="ro-RO" altLang="cs-CZ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365" y="5415404"/>
            <a:ext cx="10043177" cy="25729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sz="2646" b="1"/>
              <a:t>	</a:t>
            </a:r>
            <a:r>
              <a:rPr lang="ro-RO" altLang="cs-CZ" sz="2646" b="1"/>
              <a:t>Business intelligence</a:t>
            </a:r>
            <a:r>
              <a:rPr lang="ro-RO" altLang="cs-CZ" sz="2646"/>
              <a:t> (</a:t>
            </a:r>
            <a:r>
              <a:rPr lang="ro-RO" altLang="cs-CZ" sz="2646" b="1"/>
              <a:t>BI</a:t>
            </a:r>
            <a:r>
              <a:rPr lang="ro-RO" altLang="cs-CZ" sz="2646"/>
              <a:t>) is a set of theories, methodologies, architectures, and technologies that </a:t>
            </a:r>
            <a:r>
              <a:rPr lang="ro-RO" altLang="cs-CZ" sz="2646" b="1" u="sng"/>
              <a:t>transform raw data into meaningful and useful information</a:t>
            </a:r>
            <a:r>
              <a:rPr lang="ro-RO" altLang="cs-CZ" sz="2646"/>
              <a:t> for business purposes. 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62" y="1001167"/>
            <a:ext cx="8207120" cy="40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3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pro číslo snímku 3">
            <a:extLst>
              <a:ext uri="{FF2B5EF4-FFF2-40B4-BE49-F238E27FC236}">
                <a16:creationId xmlns:a16="http://schemas.microsoft.com/office/drawing/2014/main" id="{C9F23857-83F5-4136-BF6F-6B21F0C5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82FB6-C0D2-4BCC-9F76-4759512F4CEF}" type="slidenum">
              <a:rPr lang="ro-RO" altLang="en-US"/>
              <a:pPr>
                <a:defRPr/>
              </a:pPr>
              <a:t>3</a:t>
            </a:fld>
            <a:endParaRPr lang="ro-RO" alt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662918" y="5490668"/>
            <a:ext cx="1846559" cy="927655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504063">
              <a:buNone/>
            </a:pPr>
            <a:r>
              <a:rPr lang="en-US" altLang="cs-CZ" sz="1544">
                <a:latin typeface="Calibri" panose="020F0502020204030204" pitchFamily="34" charset="0"/>
              </a:rPr>
              <a:t>Different systems</a:t>
            </a:r>
            <a:r>
              <a:rPr lang="en-US" altLang="cs-CZ" sz="1874"/>
              <a:t> </a:t>
            </a:r>
          </a:p>
        </p:txBody>
      </p:sp>
      <p:sp>
        <p:nvSpPr>
          <p:cNvPr id="6148" name="Slide Number Placeholder 5"/>
          <p:cNvSpPr txBox="1">
            <a:spLocks noGrp="1" noChangeArrowheads="1"/>
          </p:cNvSpPr>
          <p:nvPr/>
        </p:nvSpPr>
        <p:spPr bwMode="auto">
          <a:xfrm>
            <a:off x="7608078" y="6847144"/>
            <a:ext cx="2448659" cy="40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E85F733-A65D-4751-B061-C77842BC690E}" type="slidenum">
              <a:rPr lang="nl-NL" altLang="cs-CZ" sz="1764" b="1">
                <a:solidFill>
                  <a:schemeClr val="accent2"/>
                </a:solidFill>
              </a:rPr>
              <a:pPr algn="r" eaLnBrk="1" hangingPunct="1"/>
              <a:t>3</a:t>
            </a:fld>
            <a:endParaRPr lang="nl-NL" altLang="cs-CZ" sz="1764" b="1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8332D-7759-48C5-945B-56626A995A53}"/>
              </a:ext>
            </a:extLst>
          </p:cNvPr>
          <p:cNvSpPr/>
          <p:nvPr/>
        </p:nvSpPr>
        <p:spPr>
          <a:xfrm>
            <a:off x="2521729" y="5772464"/>
            <a:ext cx="1027422" cy="787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29D6A4-68B5-479A-85C8-A6FC611F345F}"/>
              </a:ext>
            </a:extLst>
          </p:cNvPr>
          <p:cNvSpPr/>
          <p:nvPr/>
        </p:nvSpPr>
        <p:spPr>
          <a:xfrm>
            <a:off x="4471554" y="5772464"/>
            <a:ext cx="1246208" cy="787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FA8661-94BA-4B47-9892-A57BEAABDD4D}"/>
              </a:ext>
            </a:extLst>
          </p:cNvPr>
          <p:cNvSpPr/>
          <p:nvPr/>
        </p:nvSpPr>
        <p:spPr>
          <a:xfrm>
            <a:off x="6704927" y="5772464"/>
            <a:ext cx="1037924" cy="787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A73178-5A54-4B65-9E8C-8F09B6FEA230}"/>
              </a:ext>
            </a:extLst>
          </p:cNvPr>
          <p:cNvSpPr/>
          <p:nvPr/>
        </p:nvSpPr>
        <p:spPr>
          <a:xfrm>
            <a:off x="8190925" y="5772464"/>
            <a:ext cx="1078180" cy="7876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FAA7FB6C-4529-45D9-A385-53C58B957D0B}"/>
              </a:ext>
            </a:extLst>
          </p:cNvPr>
          <p:cNvSpPr/>
          <p:nvPr/>
        </p:nvSpPr>
        <p:spPr>
          <a:xfrm>
            <a:off x="5203176" y="3759628"/>
            <a:ext cx="1874564" cy="1727539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8FB3A-BC3C-419C-A1E6-CB0191FAE458}"/>
              </a:ext>
            </a:extLst>
          </p:cNvPr>
          <p:cNvCxnSpPr/>
          <p:nvPr/>
        </p:nvCxnSpPr>
        <p:spPr>
          <a:xfrm flipH="1">
            <a:off x="5483223" y="3994167"/>
            <a:ext cx="1324972" cy="1221704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96975A-70A1-49CC-87BD-DF04B00602D7}"/>
              </a:ext>
            </a:extLst>
          </p:cNvPr>
          <p:cNvCxnSpPr>
            <a:endCxn id="12" idx="4"/>
          </p:cNvCxnSpPr>
          <p:nvPr/>
        </p:nvCxnSpPr>
        <p:spPr>
          <a:xfrm flipH="1">
            <a:off x="6141333" y="4605019"/>
            <a:ext cx="7001" cy="88214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91F793-2DB8-41A9-BD66-D227B7FA30F2}"/>
              </a:ext>
            </a:extLst>
          </p:cNvPr>
          <p:cNvCxnSpPr>
            <a:stCxn id="7" idx="0"/>
          </p:cNvCxnSpPr>
          <p:nvPr/>
        </p:nvCxnSpPr>
        <p:spPr>
          <a:xfrm flipV="1">
            <a:off x="3036315" y="4823806"/>
            <a:ext cx="2299884" cy="94865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47C161-58B2-43F4-AEA8-616DAFF792FF}"/>
              </a:ext>
            </a:extLst>
          </p:cNvPr>
          <p:cNvCxnSpPr>
            <a:stCxn id="8" idx="0"/>
          </p:cNvCxnSpPr>
          <p:nvPr/>
        </p:nvCxnSpPr>
        <p:spPr>
          <a:xfrm flipV="1">
            <a:off x="5094658" y="5196618"/>
            <a:ext cx="854143" cy="575846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6EA811-644D-4102-9499-F7FE7B07A1D5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6706677" y="5123106"/>
            <a:ext cx="518087" cy="64935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C294D53-D56E-4E57-8DF5-B460727F90AD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6395126" y="4095684"/>
            <a:ext cx="2334890" cy="167678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98BA50F4-9D9A-498C-9F23-86AD57084033}"/>
              </a:ext>
            </a:extLst>
          </p:cNvPr>
          <p:cNvCxnSpPr/>
          <p:nvPr/>
        </p:nvCxnSpPr>
        <p:spPr>
          <a:xfrm>
            <a:off x="5948801" y="4184950"/>
            <a:ext cx="647608" cy="638856"/>
          </a:xfrm>
          <a:prstGeom prst="curvedConnector3">
            <a:avLst>
              <a:gd name="adj1" fmla="val -76153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8206208-79C3-42EB-A458-E431C344AE2A}"/>
              </a:ext>
            </a:extLst>
          </p:cNvPr>
          <p:cNvCxnSpPr>
            <a:endCxn id="12" idx="1"/>
          </p:cNvCxnSpPr>
          <p:nvPr/>
        </p:nvCxnSpPr>
        <p:spPr>
          <a:xfrm flipH="1" flipV="1">
            <a:off x="5477973" y="4013420"/>
            <a:ext cx="668612" cy="593349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Up Arrow 70">
            <a:extLst>
              <a:ext uri="{FF2B5EF4-FFF2-40B4-BE49-F238E27FC236}">
                <a16:creationId xmlns:a16="http://schemas.microsoft.com/office/drawing/2014/main" id="{DD27A541-0EFE-4110-80AC-2682EF047725}"/>
              </a:ext>
            </a:extLst>
          </p:cNvPr>
          <p:cNvSpPr/>
          <p:nvPr/>
        </p:nvSpPr>
        <p:spPr>
          <a:xfrm>
            <a:off x="5917295" y="3339558"/>
            <a:ext cx="323805" cy="36056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10" y="1319721"/>
            <a:ext cx="3393816" cy="200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49" y="1270712"/>
            <a:ext cx="4422989" cy="203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75" y="2903736"/>
            <a:ext cx="2320888" cy="123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629663" y="4158695"/>
            <a:ext cx="1846558" cy="92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8"/>
              </a:lnSpc>
              <a:spcBef>
                <a:spcPct val="20000"/>
              </a:spcBef>
            </a:pPr>
            <a:r>
              <a:rPr lang="en-US" altLang="cs-CZ" sz="1544">
                <a:latin typeface="Calibri" panose="020F0502020204030204" pitchFamily="34" charset="0"/>
              </a:rPr>
              <a:t>Data repository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629663" y="3350060"/>
            <a:ext cx="1846558" cy="92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308"/>
              </a:lnSpc>
              <a:spcBef>
                <a:spcPct val="20000"/>
              </a:spcBef>
            </a:pPr>
            <a:r>
              <a:rPr lang="en-US" altLang="cs-CZ" sz="1544">
                <a:latin typeface="Calibri" panose="020F0502020204030204" pitchFamily="34" charset="0"/>
              </a:rPr>
              <a:t>Reports</a:t>
            </a:r>
          </a:p>
        </p:txBody>
      </p:sp>
      <p:sp>
        <p:nvSpPr>
          <p:cNvPr id="6168" name="Rectangle 26"/>
          <p:cNvSpPr>
            <a:spLocks noChangeArrowheads="1"/>
          </p:cNvSpPr>
          <p:nvPr/>
        </p:nvSpPr>
        <p:spPr bwMode="auto">
          <a:xfrm>
            <a:off x="809943" y="306302"/>
            <a:ext cx="9073515" cy="125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4190" b="1">
                <a:solidFill>
                  <a:schemeClr val="tx2"/>
                </a:solidFill>
                <a:latin typeface="Garamond" panose="02020404030301010803" pitchFamily="18" charset="0"/>
              </a:rPr>
              <a:t>Business Intelligence</a:t>
            </a:r>
            <a:endParaRPr lang="ro-RO" altLang="cs-CZ" sz="4190" b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1" grpId="0" animBg="1"/>
      <p:bldP spid="93" grpId="0" build="p"/>
      <p:bldP spid="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5543C12-FC4A-4465-B84F-C47C894C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19837-0FE0-4957-95FD-2FD3EFE303C4}" type="slidenum">
              <a:rPr lang="ro-RO" altLang="en-US"/>
              <a:pPr>
                <a:defRPr/>
              </a:pPr>
              <a:t>4</a:t>
            </a:fld>
            <a:endParaRPr lang="ro-RO" altLang="en-US"/>
          </a:p>
        </p:txBody>
      </p: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979722" y="525088"/>
            <a:ext cx="8336641" cy="61925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969" kern="10" spc="794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BI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196" y="1795800"/>
            <a:ext cx="2222871" cy="71411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mtClean="0"/>
              <a:t>reporting</a:t>
            </a:r>
            <a:endParaRPr lang="ro-RO" altLang="cs-CZ" smtClean="0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997225" y="4494751"/>
            <a:ext cx="5873981" cy="60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3308"/>
              <a:t>data discovery capabilities</a:t>
            </a:r>
            <a:endParaRPr lang="ro-RO" altLang="cs-CZ" sz="3308"/>
          </a:p>
        </p:txBody>
      </p:sp>
      <p:sp>
        <p:nvSpPr>
          <p:cNvPr id="7175" name="Line 5"/>
          <p:cNvSpPr>
            <a:spLocks noChangeShapeType="1"/>
          </p:cNvSpPr>
          <p:nvPr/>
        </p:nvSpPr>
        <p:spPr bwMode="auto">
          <a:xfrm>
            <a:off x="2012394" y="2509920"/>
            <a:ext cx="3810386" cy="19848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0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pro číslo snímku 5">
            <a:extLst>
              <a:ext uri="{FF2B5EF4-FFF2-40B4-BE49-F238E27FC236}">
                <a16:creationId xmlns:a16="http://schemas.microsoft.com/office/drawing/2014/main" id="{CF62963B-FAE9-41D2-A499-DA74E5F7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21F6B-27BB-407C-9BDF-4F4AF27E974F}" type="slidenum">
              <a:rPr lang="ro-RO" altLang="en-US"/>
              <a:pPr>
                <a:defRPr/>
              </a:pPr>
              <a:t>5</a:t>
            </a:fld>
            <a:endParaRPr lang="ro-RO" altLang="en-US"/>
          </a:p>
        </p:txBody>
      </p:sp>
      <p:sp>
        <p:nvSpPr>
          <p:cNvPr id="8195" name="Oval 4"/>
          <p:cNvSpPr>
            <a:spLocks noChangeArrowheads="1"/>
          </p:cNvSpPr>
          <p:nvPr/>
        </p:nvSpPr>
        <p:spPr bwMode="auto">
          <a:xfrm>
            <a:off x="2409710" y="4415988"/>
            <a:ext cx="6589851" cy="2382147"/>
          </a:xfrm>
          <a:prstGeom prst="ellips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377037" y="710166"/>
            <a:ext cx="223138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 u="sng">
                <a:solidFill>
                  <a:srgbClr val="003399"/>
                </a:solidFill>
              </a:rPr>
              <a:t>Information Delivery</a:t>
            </a:r>
          </a:p>
          <a:p>
            <a:endParaRPr lang="ro-RO" altLang="cs-CZ" u="sng">
              <a:solidFill>
                <a:srgbClr val="003399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726513" y="1094581"/>
            <a:ext cx="115416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Reporting</a:t>
            </a:r>
            <a:r>
              <a:rPr lang="ro-RO" altLang="cs-CZ"/>
              <a:t> 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060235" y="1332621"/>
            <a:ext cx="1397819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Dashboards</a:t>
            </a:r>
            <a:r>
              <a:rPr lang="ro-RO" altLang="cs-CZ"/>
              <a:t> 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217761" y="2206017"/>
            <a:ext cx="226985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Ad hoc report/query</a:t>
            </a:r>
            <a:r>
              <a:rPr lang="ro-RO" altLang="cs-CZ"/>
              <a:t> 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900958" y="1729938"/>
            <a:ext cx="3077766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Microsoft Office integration</a:t>
            </a:r>
            <a:r>
              <a:rPr lang="ro-RO" altLang="cs-CZ"/>
              <a:t> 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933630" y="2682097"/>
            <a:ext cx="109004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Mobile BI</a:t>
            </a:r>
            <a:r>
              <a:rPr lang="ro-RO" altLang="cs-CZ"/>
              <a:t> </a:t>
            </a:r>
          </a:p>
        </p:txBody>
      </p:sp>
      <p:sp>
        <p:nvSpPr>
          <p:cNvPr id="8202" name="Oval 13"/>
          <p:cNvSpPr>
            <a:spLocks noChangeArrowheads="1"/>
          </p:cNvSpPr>
          <p:nvPr/>
        </p:nvSpPr>
        <p:spPr bwMode="auto">
          <a:xfrm>
            <a:off x="822195" y="287047"/>
            <a:ext cx="3491832" cy="3255544"/>
          </a:xfrm>
          <a:prstGeom prst="ellips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7252769" y="710166"/>
            <a:ext cx="1036173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 u="sng">
                <a:solidFill>
                  <a:srgbClr val="003399"/>
                </a:solidFill>
              </a:rPr>
              <a:t>Analysis</a:t>
            </a:r>
          </a:p>
          <a:p>
            <a:endParaRPr lang="ro-RO" altLang="cs-CZ" u="sng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6379373" y="1094581"/>
            <a:ext cx="2667397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Interactive visualization</a:t>
            </a:r>
            <a:r>
              <a:rPr lang="ro-RO" altLang="cs-CZ"/>
              <a:t> 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6060819" y="1649424"/>
            <a:ext cx="325730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Search-based data discovery</a:t>
            </a:r>
            <a:r>
              <a:rPr lang="ro-RO" altLang="cs-CZ"/>
              <a:t> 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5584740" y="2206017"/>
            <a:ext cx="400109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Geospatial and location intelligence</a:t>
            </a:r>
            <a:r>
              <a:rPr lang="ro-RO" altLang="cs-CZ"/>
              <a:t> 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5903293" y="3396216"/>
            <a:ext cx="3424014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Embedded advanced analytics</a:t>
            </a:r>
            <a:r>
              <a:rPr lang="ro-RO" altLang="cs-CZ"/>
              <a:t> </a:t>
            </a: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5584740" y="2841373"/>
            <a:ext cx="405239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Online analytical processing (OLAP)</a:t>
            </a:r>
            <a:r>
              <a:rPr lang="ro-RO" altLang="cs-CZ"/>
              <a:t> </a:t>
            </a: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4790107" y="4520552"/>
            <a:ext cx="119263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 u="sng">
                <a:solidFill>
                  <a:srgbClr val="003399"/>
                </a:solidFill>
              </a:rPr>
              <a:t>Integration</a:t>
            </a:r>
          </a:p>
          <a:p>
            <a:endParaRPr lang="ro-RO" altLang="cs-CZ" u="sng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2964553" y="4904968"/>
            <a:ext cx="398827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BI infrastructure and administration</a:t>
            </a:r>
            <a:r>
              <a:rPr lang="ro-RO" altLang="cs-CZ"/>
              <a:t> </a:t>
            </a: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982057" y="5221771"/>
            <a:ext cx="255198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Metadata management</a:t>
            </a:r>
            <a:r>
              <a:rPr lang="ro-RO" altLang="cs-CZ"/>
              <a:t> 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2567236" y="5540324"/>
            <a:ext cx="469359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Business user data mashup and modeling</a:t>
            </a:r>
            <a:r>
              <a:rPr lang="ro-RO" altLang="cs-CZ"/>
              <a:t> </a:t>
            </a: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6060819" y="6016403"/>
            <a:ext cx="2128788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Development tools</a:t>
            </a:r>
            <a:r>
              <a:rPr lang="ro-RO" altLang="cs-CZ"/>
              <a:t> </a:t>
            </a: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2964553" y="5937640"/>
            <a:ext cx="248786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Embeddable analytics</a:t>
            </a:r>
            <a:r>
              <a:rPr lang="ro-RO" altLang="cs-CZ"/>
              <a:t> </a:t>
            </a: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3599908" y="5221771"/>
            <a:ext cx="1551707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Collaboration</a:t>
            </a:r>
            <a:r>
              <a:rPr lang="ro-RO" altLang="cs-CZ"/>
              <a:t> </a:t>
            </a: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3837948" y="6334956"/>
            <a:ext cx="321883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b="1"/>
              <a:t>Support for big data sources</a:t>
            </a:r>
            <a:r>
              <a:rPr lang="ro-RO" altLang="cs-CZ"/>
              <a:t> </a:t>
            </a:r>
          </a:p>
        </p:txBody>
      </p:sp>
      <p:sp>
        <p:nvSpPr>
          <p:cNvPr id="8217" name="Oval 28"/>
          <p:cNvSpPr>
            <a:spLocks noChangeArrowheads="1"/>
          </p:cNvSpPr>
          <p:nvPr/>
        </p:nvSpPr>
        <p:spPr bwMode="auto">
          <a:xfrm>
            <a:off x="5346700" y="446325"/>
            <a:ext cx="4921822" cy="3890899"/>
          </a:xfrm>
          <a:prstGeom prst="ellips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18" name="Rectangle 29"/>
          <p:cNvSpPr>
            <a:spLocks noChangeArrowheads="1"/>
          </p:cNvSpPr>
          <p:nvPr/>
        </p:nvSpPr>
        <p:spPr bwMode="auto">
          <a:xfrm>
            <a:off x="900958" y="4018671"/>
            <a:ext cx="18133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/>
              <a:t>BI and analytics</a:t>
            </a:r>
            <a:endParaRPr lang="en-US" altLang="cs-CZ"/>
          </a:p>
          <a:p>
            <a:pPr eaLnBrk="1" hangingPunct="1"/>
            <a:r>
              <a:rPr lang="en-US" altLang="cs-CZ"/>
              <a:t>(Gartner, 2014)</a:t>
            </a:r>
            <a:endParaRPr lang="ro-RO" altLang="cs-CZ"/>
          </a:p>
        </p:txBody>
      </p:sp>
    </p:spTree>
    <p:extLst>
      <p:ext uri="{BB962C8B-B14F-4D97-AF65-F5344CB8AC3E}">
        <p14:creationId xmlns:p14="http://schemas.microsoft.com/office/powerpoint/2010/main" val="16153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4" grpId="0" animBg="1"/>
      <p:bldP spid="40975" grpId="0" animBg="1"/>
      <p:bldP spid="40976" grpId="0" animBg="1"/>
      <p:bldP spid="40977" grpId="0" animBg="1"/>
      <p:bldP spid="40978" grpId="0" animBg="1"/>
      <p:bldP spid="40979" grpId="0" animBg="1"/>
      <p:bldP spid="40980" grpId="0" animBg="1"/>
      <p:bldP spid="40981" grpId="0" animBg="1"/>
      <p:bldP spid="40982" grpId="0" animBg="1"/>
      <p:bldP spid="40983" grpId="0" animBg="1"/>
      <p:bldP spid="40984" grpId="0" animBg="1"/>
      <p:bldP spid="40985" grpId="0" animBg="1"/>
      <p:bldP spid="40986" grpId="0" animBg="1"/>
      <p:bldP spid="409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0C69451-E9C6-467A-BD59-4E294023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1ADC4-C6A3-440E-822C-BD88670DFA58}" type="slidenum">
              <a:rPr lang="ro-RO" altLang="en-US"/>
              <a:pPr>
                <a:defRPr/>
              </a:pPr>
              <a:t>6</a:t>
            </a:fld>
            <a:endParaRPr lang="ro-RO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cs-CZ" sz="2315" b="1"/>
          </a:p>
          <a:p>
            <a:pPr eaLnBrk="1" hangingPunct="1">
              <a:lnSpc>
                <a:spcPct val="90000"/>
              </a:lnSpc>
            </a:pPr>
            <a:endParaRPr lang="en-US" altLang="cs-CZ" sz="2315" b="1"/>
          </a:p>
          <a:p>
            <a:pPr eaLnBrk="1" hangingPunct="1">
              <a:lnSpc>
                <a:spcPct val="90000"/>
              </a:lnSpc>
            </a:pPr>
            <a:endParaRPr lang="en-US" altLang="cs-CZ" sz="2315" b="1"/>
          </a:p>
          <a:p>
            <a:pPr eaLnBrk="1" hangingPunct="1">
              <a:lnSpc>
                <a:spcPct val="90000"/>
              </a:lnSpc>
            </a:pPr>
            <a:endParaRPr lang="en-US" altLang="cs-CZ" sz="2315" b="1"/>
          </a:p>
          <a:p>
            <a:pPr eaLnBrk="1" hangingPunct="1">
              <a:lnSpc>
                <a:spcPct val="90000"/>
              </a:lnSpc>
            </a:pPr>
            <a:endParaRPr lang="en-US" altLang="cs-CZ" sz="2315" b="1"/>
          </a:p>
          <a:p>
            <a:pPr eaLnBrk="1" hangingPunct="1">
              <a:lnSpc>
                <a:spcPct val="90000"/>
              </a:lnSpc>
            </a:pPr>
            <a:endParaRPr lang="en-US" altLang="cs-CZ" sz="2315" b="1"/>
          </a:p>
          <a:p>
            <a:pPr eaLnBrk="1" hangingPunct="1">
              <a:lnSpc>
                <a:spcPct val="90000"/>
              </a:lnSpc>
            </a:pPr>
            <a:endParaRPr lang="en-US" altLang="cs-CZ" sz="2315" b="1"/>
          </a:p>
          <a:p>
            <a:pPr eaLnBrk="1" hangingPunct="1">
              <a:lnSpc>
                <a:spcPct val="90000"/>
              </a:lnSpc>
            </a:pPr>
            <a:endParaRPr lang="en-US" altLang="cs-CZ" sz="2315" b="1"/>
          </a:p>
          <a:p>
            <a:pPr eaLnBrk="1" hangingPunct="1">
              <a:lnSpc>
                <a:spcPct val="90000"/>
              </a:lnSpc>
            </a:pPr>
            <a:r>
              <a:rPr lang="ro-RO" altLang="cs-CZ" sz="2315" b="1"/>
              <a:t>Gartner</a:t>
            </a:r>
            <a:r>
              <a:rPr lang="ro-RO" altLang="cs-CZ" sz="2315"/>
              <a:t> is the world's leading information technology research and advisory company. </a:t>
            </a:r>
            <a:endParaRPr lang="en-US" altLang="cs-CZ" sz="2315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sz="2315" i="1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sz="2315" i="1"/>
              <a:t>	“</a:t>
            </a:r>
            <a:r>
              <a:rPr lang="ro-RO" altLang="cs-CZ" sz="2315" i="1"/>
              <a:t>We deliver the technology-related insight</a:t>
            </a:r>
            <a:r>
              <a:rPr lang="en-US" altLang="cs-CZ" sz="2315" i="1"/>
              <a:t> </a:t>
            </a:r>
            <a:r>
              <a:rPr lang="ro-RO" altLang="cs-CZ" sz="2315" i="1"/>
              <a:t>necessary for our clients to make the right decisions, every day</a:t>
            </a:r>
            <a:r>
              <a:rPr lang="en-US" altLang="cs-CZ" sz="2315" i="1"/>
              <a:t>”</a:t>
            </a:r>
            <a:endParaRPr lang="ro-RO" altLang="cs-CZ" sz="2315" i="1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236" y="367561"/>
            <a:ext cx="8614938" cy="3983665"/>
          </a:xfrm>
          <a:noFill/>
        </p:spPr>
      </p:pic>
    </p:spTree>
    <p:extLst>
      <p:ext uri="{BB962C8B-B14F-4D97-AF65-F5344CB8AC3E}">
        <p14:creationId xmlns:p14="http://schemas.microsoft.com/office/powerpoint/2010/main" val="397940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112A59-455F-46B3-AE28-29FE39BC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587E-AE53-49BB-86EF-03DECF0B4D47}" type="slidenum">
              <a:rPr lang="ro-RO" altLang="en-US"/>
              <a:pPr>
                <a:defRPr/>
              </a:pPr>
              <a:t>7</a:t>
            </a:fld>
            <a:endParaRPr lang="ro-RO" alt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8" y="287048"/>
            <a:ext cx="8761963" cy="643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822195" y="2747959"/>
            <a:ext cx="3729872" cy="47607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7014729" y="2828473"/>
            <a:ext cx="635356" cy="3185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8602244" y="2828473"/>
            <a:ext cx="635357" cy="3185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B9E10662-A1D8-47A8-9636-E0DE65A3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0A541-5D0E-499F-A8A0-DC3E7212441E}" type="slidenum">
              <a:rPr lang="ro-RO" altLang="en-US"/>
              <a:pPr>
                <a:defRPr/>
              </a:pPr>
              <a:t>8</a:t>
            </a:fld>
            <a:endParaRPr lang="ro-RO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cs-CZ" sz="4190" b="1"/>
              <a:t>Business intelligence and analytics vendors: </a:t>
            </a:r>
            <a:br>
              <a:rPr lang="ro-RO" altLang="cs-CZ" sz="4190" b="1"/>
            </a:br>
            <a:endParaRPr lang="ro-RO" altLang="cs-CZ" sz="4190" b="1"/>
          </a:p>
        </p:txBody>
      </p:sp>
      <p:pic>
        <p:nvPicPr>
          <p:cNvPr id="11268" name="Picture 5" descr="Business intelligence and analytics Magic Quad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88" y="1214702"/>
            <a:ext cx="6301052" cy="55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7741100" y="1398484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LEADERS</a:t>
            </a:r>
            <a:endParaRPr lang="ro-RO" altLang="cs-CZ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867120" y="1398484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CHALLENGERS</a:t>
            </a:r>
            <a:endParaRPr lang="ro-RO" altLang="cs-CZ"/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723596" y="5996502"/>
            <a:ext cx="2014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NICHE PLAYERS</a:t>
            </a:r>
            <a:endParaRPr lang="ro-RO" altLang="cs-CZ"/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7503060" y="5996502"/>
            <a:ext cx="1659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VISIONARIES</a:t>
            </a:r>
            <a:endParaRPr lang="ro-RO" altLang="cs-CZ"/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822196" y="1795800"/>
            <a:ext cx="3572346" cy="444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 sz="4190" b="1">
                <a:solidFill>
                  <a:schemeClr val="tx2"/>
                </a:solidFill>
                <a:latin typeface="Garamond" panose="02020404030301010803" pitchFamily="18" charset="0"/>
              </a:rPr>
              <a:t>Magic Quadrant report for 2014</a:t>
            </a:r>
            <a:br>
              <a:rPr lang="ro-RO" altLang="cs-CZ" sz="4190" b="1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ro-RO" altLang="cs-CZ" sz="4190" b="1">
                <a:solidFill>
                  <a:schemeClr val="tx2"/>
                </a:solidFill>
                <a:latin typeface="Garamond" panose="02020404030301010803" pitchFamily="18" charset="0"/>
              </a:rPr>
              <a:t/>
            </a:r>
            <a:br>
              <a:rPr lang="ro-RO" altLang="cs-CZ" sz="4190" b="1">
                <a:solidFill>
                  <a:schemeClr val="tx2"/>
                </a:solidFill>
                <a:latin typeface="Garamond" panose="02020404030301010803" pitchFamily="18" charset="0"/>
              </a:rPr>
            </a:br>
            <a:endParaRPr lang="ro-RO" altLang="cs-CZ" sz="4190" b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900958" y="6003502"/>
            <a:ext cx="3163558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646" b="1"/>
              <a:t>(Gartner, feb 2014)</a:t>
            </a:r>
            <a:endParaRPr lang="ro-RO" altLang="cs-CZ" sz="2646" b="1"/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662918" y="6876899"/>
            <a:ext cx="8565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cs-CZ"/>
              <a:t>http://www.gartner.com/technology/reprints.do?id=1-1QLGACN&amp;ct=140210&amp;st=sb</a:t>
            </a:r>
          </a:p>
        </p:txBody>
      </p:sp>
    </p:spTree>
    <p:extLst>
      <p:ext uri="{BB962C8B-B14F-4D97-AF65-F5344CB8AC3E}">
        <p14:creationId xmlns:p14="http://schemas.microsoft.com/office/powerpoint/2010/main" val="34609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854F32A7-42E8-4D65-9513-33C23EB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9C73E-0C7A-49AA-A96D-5EB31B72BAB9}" type="slidenum">
              <a:rPr lang="ro-RO" altLang="en-US"/>
              <a:pPr>
                <a:defRPr/>
              </a:pPr>
              <a:t>9</a:t>
            </a:fld>
            <a:endParaRPr lang="ro-RO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Business management issues</a:t>
            </a:r>
            <a:endParaRPr lang="ro-RO" altLang="cs-CZ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o-RO" altLang="cs-CZ" sz="2867"/>
              <a:t> “We have mountains of data in this company, but we can’t access it.”</a:t>
            </a:r>
          </a:p>
          <a:p>
            <a:pPr eaLnBrk="1" hangingPunct="1">
              <a:lnSpc>
                <a:spcPct val="80000"/>
              </a:lnSpc>
            </a:pPr>
            <a:r>
              <a:rPr lang="ro-RO" altLang="cs-CZ" sz="2867"/>
              <a:t> “We need to slice and dice the data every which way.”</a:t>
            </a:r>
          </a:p>
          <a:p>
            <a:pPr eaLnBrk="1" hangingPunct="1">
              <a:lnSpc>
                <a:spcPct val="80000"/>
              </a:lnSpc>
            </a:pPr>
            <a:r>
              <a:rPr lang="ro-RO" altLang="cs-CZ" sz="2867"/>
              <a:t> “You’ve got to make it easy for business people to get at the data directly.”</a:t>
            </a:r>
          </a:p>
          <a:p>
            <a:pPr eaLnBrk="1" hangingPunct="1">
              <a:lnSpc>
                <a:spcPct val="80000"/>
              </a:lnSpc>
            </a:pPr>
            <a:r>
              <a:rPr lang="ro-RO" altLang="cs-CZ" sz="2867"/>
              <a:t> “Just show me what is important.”</a:t>
            </a:r>
          </a:p>
          <a:p>
            <a:pPr eaLnBrk="1" hangingPunct="1">
              <a:lnSpc>
                <a:spcPct val="80000"/>
              </a:lnSpc>
            </a:pPr>
            <a:r>
              <a:rPr lang="ro-RO" altLang="cs-CZ" sz="2867"/>
              <a:t> “It drives me crazy to have two people present the same business metrics</a:t>
            </a:r>
          </a:p>
          <a:p>
            <a:pPr eaLnBrk="1" hangingPunct="1">
              <a:lnSpc>
                <a:spcPct val="80000"/>
              </a:lnSpc>
            </a:pPr>
            <a:r>
              <a:rPr lang="ro-RO" altLang="cs-CZ" sz="2867"/>
              <a:t>at a meeting, but with different numbers.”</a:t>
            </a:r>
          </a:p>
          <a:p>
            <a:pPr eaLnBrk="1" hangingPunct="1">
              <a:lnSpc>
                <a:spcPct val="80000"/>
              </a:lnSpc>
            </a:pPr>
            <a:r>
              <a:rPr lang="ro-RO" altLang="cs-CZ" sz="2867"/>
              <a:t> “We want people to use information to support more fact-based decision</a:t>
            </a:r>
            <a:r>
              <a:rPr lang="en-US" altLang="cs-CZ" sz="2867"/>
              <a:t> </a:t>
            </a:r>
            <a:r>
              <a:rPr lang="ro-RO" altLang="cs-CZ" sz="2867"/>
              <a:t>making.”</a:t>
            </a:r>
          </a:p>
        </p:txBody>
      </p:sp>
    </p:spTree>
    <p:extLst>
      <p:ext uri="{BB962C8B-B14F-4D97-AF65-F5344CB8AC3E}">
        <p14:creationId xmlns:p14="http://schemas.microsoft.com/office/powerpoint/2010/main" val="39900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</TotalTime>
  <Words>529</Words>
  <Application>Microsoft Office PowerPoint</Application>
  <PresentationFormat>Vlastní</PresentationFormat>
  <Paragraphs>135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Clara Sans</vt:lpstr>
      <vt:lpstr>Garamond</vt:lpstr>
      <vt:lpstr>Wingdings</vt:lpstr>
      <vt:lpstr>JU_OPVVV</vt:lpstr>
      <vt:lpstr>Business Intelligence </vt:lpstr>
      <vt:lpstr>What is BI?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Business intelligence and analytics vendors:  </vt:lpstr>
      <vt:lpstr>Business management issues</vt:lpstr>
      <vt:lpstr>Data Warehouse</vt:lpstr>
      <vt:lpstr>Basic Elements of the Data Warehouse</vt:lpstr>
      <vt:lpstr>Operational Source Systems</vt:lpstr>
      <vt:lpstr>Data Staging Area</vt:lpstr>
      <vt:lpstr>Data Staging Area - ETL</vt:lpstr>
      <vt:lpstr>Data Presentation Area</vt:lpstr>
      <vt:lpstr>Data Access Tools</vt:lpstr>
      <vt:lpstr>Microsoft SQL Server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Beránek Ladislav doc. Ing. CSc.</cp:lastModifiedBy>
  <cp:revision>2</cp:revision>
  <dcterms:created xsi:type="dcterms:W3CDTF">2017-07-17T18:52:59Z</dcterms:created>
  <dcterms:modified xsi:type="dcterms:W3CDTF">2019-03-03T18:40:14Z</dcterms:modified>
</cp:coreProperties>
</file>