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478" r:id="rId3"/>
    <p:sldId id="312" r:id="rId4"/>
    <p:sldId id="311" r:id="rId5"/>
    <p:sldId id="313" r:id="rId6"/>
    <p:sldId id="475" r:id="rId7"/>
    <p:sldId id="350" r:id="rId8"/>
    <p:sldId id="282" r:id="rId9"/>
    <p:sldId id="425" r:id="rId10"/>
    <p:sldId id="428" r:id="rId11"/>
    <p:sldId id="427" r:id="rId12"/>
    <p:sldId id="459" r:id="rId13"/>
    <p:sldId id="460" r:id="rId14"/>
    <p:sldId id="410" r:id="rId15"/>
    <p:sldId id="453" r:id="rId16"/>
    <p:sldId id="411" r:id="rId17"/>
    <p:sldId id="446" r:id="rId18"/>
    <p:sldId id="445" r:id="rId19"/>
    <p:sldId id="429" r:id="rId20"/>
    <p:sldId id="476" r:id="rId21"/>
    <p:sldId id="447" r:id="rId22"/>
    <p:sldId id="448" r:id="rId23"/>
    <p:sldId id="458" r:id="rId24"/>
    <p:sldId id="450" r:id="rId25"/>
    <p:sldId id="487" r:id="rId26"/>
    <p:sldId id="320" r:id="rId27"/>
    <p:sldId id="390" r:id="rId28"/>
    <p:sldId id="284" r:id="rId29"/>
    <p:sldId id="382" r:id="rId30"/>
    <p:sldId id="398" r:id="rId31"/>
    <p:sldId id="399" r:id="rId32"/>
    <p:sldId id="488" r:id="rId33"/>
    <p:sldId id="400" r:id="rId34"/>
    <p:sldId id="419" r:id="rId35"/>
    <p:sldId id="374" r:id="rId36"/>
    <p:sldId id="375" r:id="rId37"/>
    <p:sldId id="376" r:id="rId38"/>
    <p:sldId id="397" r:id="rId39"/>
    <p:sldId id="486" r:id="rId40"/>
    <p:sldId id="485" r:id="rId41"/>
    <p:sldId id="480" r:id="rId42"/>
    <p:sldId id="481" r:id="rId43"/>
    <p:sldId id="482" r:id="rId44"/>
    <p:sldId id="483" r:id="rId45"/>
    <p:sldId id="443" r:id="rId46"/>
    <p:sldId id="463" r:id="rId47"/>
    <p:sldId id="471" r:id="rId48"/>
    <p:sldId id="473" r:id="rId49"/>
    <p:sldId id="465" r:id="rId50"/>
    <p:sldId id="466" r:id="rId51"/>
    <p:sldId id="464" r:id="rId52"/>
    <p:sldId id="474" r:id="rId53"/>
    <p:sldId id="461" r:id="rId54"/>
    <p:sldId id="462" r:id="rId55"/>
    <p:sldId id="455" r:id="rId56"/>
    <p:sldId id="467" r:id="rId57"/>
    <p:sldId id="470" r:id="rId58"/>
    <p:sldId id="468" r:id="rId59"/>
    <p:sldId id="29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2" autoAdjust="0"/>
    <p:restoredTop sz="87706" autoAdjust="0"/>
  </p:normalViewPr>
  <p:slideViewPr>
    <p:cSldViewPr snapToGrid="0" snapToObjects="1">
      <p:cViewPr varScale="1">
        <p:scale>
          <a:sx n="60" d="100"/>
          <a:sy n="60" d="100"/>
        </p:scale>
        <p:origin x="1540" y="5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27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DB811-8AE1-2449-81CD-2B920D3FEE1F}" type="datetimeFigureOut">
              <a:rPr lang="en-US" smtClean="0"/>
              <a:pPr/>
              <a:t>11/16/2017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49B5F5-FBA0-BE4B-89E8-24A9BA6958B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ciencedirect.com/science/article/pii/S0079612307000106#bib16"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sciencedirect.com/science/article/pii/S0079612307000106#bib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Baddeley's_model_of_working_memory#cite_note-19"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n.wikipedia.org/wiki/Baddeley's_model_of_working_memory#cite_note-20" TargetMode="External"/><Relationship Id="rId4" Type="http://schemas.openxmlformats.org/officeDocument/2006/relationships/hyperlink" Target="https://en.wikipedia.org/wiki/Amnes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Working_memor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Motor_skill" TargetMode="External"/><Relationship Id="rId5" Type="http://schemas.openxmlformats.org/officeDocument/2006/relationships/hyperlink" Target="https://en.wikipedia.org/wiki/Explicit_memory" TargetMode="External"/><Relationship Id="rId4" Type="http://schemas.openxmlformats.org/officeDocument/2006/relationships/hyperlink" Target="https://en.wikipedia.org/wiki/Procedural_memo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As to Galvani’s view of the frog as a Leyden jar (with the nerve behaving as a simple conductor of the electricity accumulated in the muscle), an important difficulty emerged from noting that contractions could be obtained by connecting, through a bimetallic arc, two points of the same nerve without any contact with the muscle ([107] </a:t>
            </a:r>
            <a:r>
              <a:rPr lang="en-US" sz="1200" baseline="0" dirty="0" err="1" smtClean="0"/>
              <a:t>p</a:t>
            </a:r>
            <a:r>
              <a:rPr lang="en-US" sz="1200" baseline="0" dirty="0" smtClean="0"/>
              <a:t>. 59). It was, therefore, not necessary to suppose that muscle contractions required a current flow through the nerve from the inside to the outside of the muscle, as Galvani assumed, and this finding was, therefore, in contrast with Galvani’s conception of the muscle as the reservoir of electricity (according to the</a:t>
            </a:r>
          </a:p>
          <a:p>
            <a:r>
              <a:rPr lang="en-US" sz="1200" baseline="0" dirty="0" smtClean="0"/>
              <a:t>Leyden jar model).</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 1. Growth of sensory neurons induced by long-term sensitization in </a:t>
            </a:r>
            <a:r>
              <a:rPr lang="en-US" i="1" dirty="0" err="1" smtClean="0"/>
              <a:t>Aplysia</a:t>
            </a:r>
            <a:r>
              <a:rPr lang="en-US" dirty="0" smtClean="0"/>
              <a:t>. Serial reconstruction of identified sensory neurons labeled with horseradish </a:t>
            </a:r>
            <a:r>
              <a:rPr lang="en-US" dirty="0" err="1" smtClean="0"/>
              <a:t>peroxidase</a:t>
            </a:r>
            <a:r>
              <a:rPr lang="en-US" dirty="0" smtClean="0"/>
              <a:t> (HRP, </a:t>
            </a:r>
            <a:r>
              <a:rPr lang="en-US" dirty="0" smtClean="0">
                <a:hlinkClick r:id="rId3"/>
              </a:rPr>
              <a:t>Bailey et al., 1979</a:t>
            </a:r>
            <a:r>
              <a:rPr lang="en-US" dirty="0" smtClean="0"/>
              <a:t>) from long-term sensitized and control animals. Total extent of the </a:t>
            </a:r>
            <a:r>
              <a:rPr lang="en-US" dirty="0" err="1" smtClean="0"/>
              <a:t>neuropil</a:t>
            </a:r>
            <a:r>
              <a:rPr lang="en-US" dirty="0" smtClean="0"/>
              <a:t> arbors of sensory neurons from one control (untrained) and two long-term-sensitized animals are shown. In each case, the </a:t>
            </a:r>
            <a:r>
              <a:rPr lang="en-US" dirty="0" err="1" smtClean="0"/>
              <a:t>rostral</a:t>
            </a:r>
            <a:r>
              <a:rPr lang="en-US" dirty="0" smtClean="0"/>
              <a:t> (row 3) to caudal (row 1) extent of the arbor is divided roughly into thirds. Each panel was produced by the super-imposition of camera </a:t>
            </a:r>
            <a:r>
              <a:rPr lang="en-US" dirty="0" err="1" smtClean="0"/>
              <a:t>lucida</a:t>
            </a:r>
            <a:r>
              <a:rPr lang="en-US" dirty="0" smtClean="0"/>
              <a:t> tracings of all HRP-labeled processes present in 17 consecutive slab-thick </a:t>
            </a:r>
            <a:r>
              <a:rPr lang="en-US" dirty="0" err="1" smtClean="0"/>
              <a:t>Epon</a:t>
            </a:r>
            <a:r>
              <a:rPr lang="en-US" dirty="0" smtClean="0"/>
              <a:t> sections and represents a linear segment through the ganglion of roughly 340 </a:t>
            </a:r>
            <a:r>
              <a:rPr lang="en-US" dirty="0" err="1" smtClean="0"/>
              <a:t>μm</a:t>
            </a:r>
            <a:r>
              <a:rPr lang="en-US" dirty="0" smtClean="0"/>
              <a:t>. For each composite, ventral is up, dorsal is down, lateral is to the left, and medial is to the right. By examining images across each row (rows 1, 2, and 3), the viewer is comparing similar regions of each sensory neuron. In all cases, the axonal arbor of long-term-sensitized cells is markedly increased compared to cells from control (untrained) animals and parallels the concomitant increase in the number of sensory neuron </a:t>
            </a:r>
            <a:r>
              <a:rPr lang="en-US" dirty="0" err="1" smtClean="0"/>
              <a:t>presynaptic</a:t>
            </a:r>
            <a:r>
              <a:rPr lang="en-US" dirty="0" smtClean="0"/>
              <a:t> varicosities. (From </a:t>
            </a:r>
            <a:r>
              <a:rPr lang="en-US" dirty="0" smtClean="0">
                <a:hlinkClick r:id="rId4"/>
              </a:rPr>
              <a:t>Bailey and Chen, 1988a.</a:t>
            </a:r>
            <a:r>
              <a:rPr lang="en-US" dirty="0" smtClean="0"/>
              <a:t>) Proc. Natl. Acad. Sci. U.S.A., 85 (1988),</a:t>
            </a:r>
          </a:p>
          <a:p>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a:t>
            </a:r>
            <a:r>
              <a:rPr lang="en-US" baseline="0" dirty="0" smtClean="0"/>
              <a:t> LTP is caused by </a:t>
            </a:r>
            <a:r>
              <a:rPr lang="en-US" baseline="0" dirty="0" err="1" smtClean="0"/>
              <a:t>phosphorylation</a:t>
            </a:r>
            <a:r>
              <a:rPr lang="en-US" baseline="0" dirty="0" smtClean="0"/>
              <a:t> of and i</a:t>
            </a:r>
            <a:r>
              <a:rPr lang="en-US" dirty="0" smtClean="0"/>
              <a:t>ncreased AMPA via </a:t>
            </a:r>
            <a:r>
              <a:rPr lang="en-US" dirty="0" err="1" smtClean="0"/>
              <a:t>exocytosis</a:t>
            </a:r>
            <a:r>
              <a:rPr lang="en-US" dirty="0" smtClean="0"/>
              <a:t> are caused by </a:t>
            </a:r>
            <a:r>
              <a:rPr lang="en-US" dirty="0" err="1" smtClean="0"/>
              <a:t>CaMK</a:t>
            </a:r>
            <a:r>
              <a:rPr lang="en-US" dirty="0" smtClean="0"/>
              <a:t>. Increased </a:t>
            </a:r>
            <a:r>
              <a:rPr lang="en-US" dirty="0" err="1" smtClean="0"/>
              <a:t>AMPAs</a:t>
            </a:r>
            <a:r>
              <a:rPr lang="en-US" dirty="0" smtClean="0"/>
              <a:t> are from storage  </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Lucida Blackletter" charset="0"/>
                <a:ea typeface="ＭＳ Ｐゴシック" charset="-128"/>
              </a:defRPr>
            </a:lvl1pPr>
            <a:lvl2pPr marL="37931725" indent="-37474525">
              <a:defRPr sz="1400">
                <a:solidFill>
                  <a:schemeClr val="tx1"/>
                </a:solidFill>
                <a:latin typeface="Lucida Blackletter" charset="0"/>
                <a:ea typeface="ＭＳ Ｐゴシック" charset="-128"/>
              </a:defRPr>
            </a:lvl2pPr>
            <a:lvl3pPr>
              <a:defRPr sz="1400">
                <a:solidFill>
                  <a:schemeClr val="tx1"/>
                </a:solidFill>
                <a:latin typeface="Lucida Blackletter" charset="0"/>
                <a:ea typeface="ＭＳ Ｐゴシック" charset="-128"/>
              </a:defRPr>
            </a:lvl3pPr>
            <a:lvl4pPr>
              <a:defRPr sz="1400">
                <a:solidFill>
                  <a:schemeClr val="tx1"/>
                </a:solidFill>
                <a:latin typeface="Lucida Blackletter" charset="0"/>
                <a:ea typeface="ＭＳ Ｐゴシック" charset="-128"/>
              </a:defRPr>
            </a:lvl4pPr>
            <a:lvl5pPr>
              <a:defRPr sz="1400">
                <a:solidFill>
                  <a:schemeClr val="tx1"/>
                </a:solidFill>
                <a:latin typeface="Lucida Blackletter" charset="0"/>
                <a:ea typeface="ＭＳ Ｐゴシック" charset="-128"/>
              </a:defRPr>
            </a:lvl5pPr>
            <a:lvl6pPr marL="457200" eaLnBrk="0" fontAlgn="base" hangingPunct="0">
              <a:spcBef>
                <a:spcPct val="0"/>
              </a:spcBef>
              <a:spcAft>
                <a:spcPct val="0"/>
              </a:spcAft>
              <a:defRPr sz="1400">
                <a:solidFill>
                  <a:schemeClr val="tx1"/>
                </a:solidFill>
                <a:latin typeface="Lucida Blackletter" charset="0"/>
                <a:ea typeface="ＭＳ Ｐゴシック" charset="-128"/>
              </a:defRPr>
            </a:lvl6pPr>
            <a:lvl7pPr marL="914400" eaLnBrk="0" fontAlgn="base" hangingPunct="0">
              <a:spcBef>
                <a:spcPct val="0"/>
              </a:spcBef>
              <a:spcAft>
                <a:spcPct val="0"/>
              </a:spcAft>
              <a:defRPr sz="1400">
                <a:solidFill>
                  <a:schemeClr val="tx1"/>
                </a:solidFill>
                <a:latin typeface="Lucida Blackletter" charset="0"/>
                <a:ea typeface="ＭＳ Ｐゴシック" charset="-128"/>
              </a:defRPr>
            </a:lvl7pPr>
            <a:lvl8pPr marL="1371600" eaLnBrk="0" fontAlgn="base" hangingPunct="0">
              <a:spcBef>
                <a:spcPct val="0"/>
              </a:spcBef>
              <a:spcAft>
                <a:spcPct val="0"/>
              </a:spcAft>
              <a:defRPr sz="1400">
                <a:solidFill>
                  <a:schemeClr val="tx1"/>
                </a:solidFill>
                <a:latin typeface="Lucida Blackletter" charset="0"/>
                <a:ea typeface="ＭＳ Ｐゴシック" charset="-128"/>
              </a:defRPr>
            </a:lvl8pPr>
            <a:lvl9pPr marL="1828800" eaLnBrk="0" fontAlgn="base" hangingPunct="0">
              <a:spcBef>
                <a:spcPct val="0"/>
              </a:spcBef>
              <a:spcAft>
                <a:spcPct val="0"/>
              </a:spcAft>
              <a:defRPr sz="1400">
                <a:solidFill>
                  <a:schemeClr val="tx1"/>
                </a:solidFill>
                <a:latin typeface="Lucida Blackletter" charset="0"/>
                <a:ea typeface="ＭＳ Ｐゴシック" charset="-128"/>
              </a:defRPr>
            </a:lvl9pPr>
          </a:lstStyle>
          <a:p>
            <a:fld id="{7F47CA65-97DB-0D4C-8B62-BC367CDA2DB4}" type="slidenum">
              <a:rPr lang="en-US" altLang="en-US" sz="1200">
                <a:latin typeface="Arial" charset="0"/>
              </a:rPr>
              <a:pPr/>
              <a:t>42</a:t>
            </a:fld>
            <a:endParaRPr lang="en-US" altLang="en-US" sz="1200">
              <a:latin typeface="Arial" charset="0"/>
            </a:endParaRPr>
          </a:p>
        </p:txBody>
      </p:sp>
    </p:spTree>
    <p:extLst>
      <p:ext uri="{BB962C8B-B14F-4D97-AF65-F5344CB8AC3E}">
        <p14:creationId xmlns:p14="http://schemas.microsoft.com/office/powerpoint/2010/main" val="113927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CBP=green; CREB=red</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Thorndike’s “Law of effect… A law developed by Edward L. </a:t>
            </a:r>
            <a:r>
              <a:rPr lang="en-US" b="1" dirty="0" smtClean="0"/>
              <a:t>Thorndike</a:t>
            </a:r>
            <a:r>
              <a:rPr lang="en-US" dirty="0" smtClean="0"/>
              <a:t> that states, "responses that produce a satisfying effect in a particular situation become more likely to occur again in that situation, and responses that produce a discomforting effect become less likely to occur again in that situation."</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2000 </a:t>
            </a:r>
            <a:r>
              <a:rPr lang="en-US" dirty="0" err="1" smtClean="0"/>
              <a:t>Baddeley</a:t>
            </a:r>
            <a:r>
              <a:rPr lang="en-US" dirty="0" smtClean="0"/>
              <a:t> added a fourth component to the model, the episodic buffer. This component is a third slave system, dedicated to linking information across domains to form integrated units of visual, spatial, and verbal information with time sequencing (or chronological ordering), such as the memory of a story or a movie scene. The episodic buffer is also assumed to have links to long-term memory and semantic meaning.</a:t>
            </a:r>
            <a:r>
              <a:rPr lang="en-US" baseline="30000" dirty="0" smtClean="0">
                <a:hlinkClick r:id="rId3"/>
              </a:rPr>
              <a:t>[19]</a:t>
            </a:r>
            <a:endParaRPr lang="en-US" dirty="0" smtClean="0"/>
          </a:p>
          <a:p>
            <a:r>
              <a:rPr lang="en-US" dirty="0" smtClean="0"/>
              <a:t>The main motivation for introducing this component was the observation that some (in particular, highly intelligent) patients with </a:t>
            </a:r>
            <a:r>
              <a:rPr lang="en-US" dirty="0" smtClean="0">
                <a:hlinkClick r:id="rId4" tooltip="Amnesia"/>
              </a:rPr>
              <a:t>amnesia</a:t>
            </a:r>
            <a:r>
              <a:rPr lang="en-US" dirty="0" smtClean="0"/>
              <a:t>, who presumably have no ability to encode new information in long-term memory, nevertheless have good short-term recall of stories, recalling much more information than could be held in the phonological loop.</a:t>
            </a:r>
            <a:r>
              <a:rPr lang="en-US" baseline="30000" dirty="0" smtClean="0">
                <a:hlinkClick r:id="rId5"/>
              </a:rPr>
              <a:t>[20]</a:t>
            </a:r>
            <a:endParaRPr lang="en-US" baseline="30000" dirty="0" smtClean="0"/>
          </a:p>
          <a:p>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Patient H.M.: although his </a:t>
            </a:r>
            <a:r>
              <a:rPr lang="en-US" dirty="0" smtClean="0">
                <a:hlinkClick r:id="rId3" tooltip="Working memory"/>
              </a:rPr>
              <a:t>working memory</a:t>
            </a:r>
            <a:r>
              <a:rPr lang="en-US" dirty="0" smtClean="0"/>
              <a:t> and </a:t>
            </a:r>
            <a:r>
              <a:rPr lang="en-US" dirty="0" smtClean="0">
                <a:hlinkClick r:id="rId4" tooltip="Procedural memory"/>
              </a:rPr>
              <a:t>procedural memory</a:t>
            </a:r>
            <a:r>
              <a:rPr lang="en-US" dirty="0" smtClean="0"/>
              <a:t> were intact, he could not commit new events to his </a:t>
            </a:r>
            <a:r>
              <a:rPr lang="en-US" dirty="0" smtClean="0">
                <a:hlinkClick r:id="rId5" tooltip="Explicit memory"/>
              </a:rPr>
              <a:t>explicit memory</a:t>
            </a:r>
            <a:r>
              <a:rPr lang="en-US" dirty="0" smtClean="0"/>
              <a:t>. long-term </a:t>
            </a:r>
            <a:r>
              <a:rPr lang="en-US" dirty="0" smtClean="0">
                <a:hlinkClick r:id="rId4" tooltip="Procedural memory"/>
              </a:rPr>
              <a:t>procedural memories</a:t>
            </a:r>
            <a:r>
              <a:rPr lang="en-US" dirty="0" smtClean="0"/>
              <a:t> was intact; thus he could, for example, learn new </a:t>
            </a:r>
            <a:r>
              <a:rPr lang="en-US" dirty="0" smtClean="0">
                <a:hlinkClick r:id="rId6" tooltip="Motor skill"/>
              </a:rPr>
              <a:t>motor skills</a:t>
            </a:r>
            <a:r>
              <a:rPr lang="en-US" dirty="0" smtClean="0"/>
              <a:t>, despite not being able to remember learning them</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25</a:t>
            </a:fld>
            <a:endParaRPr lang="en-US"/>
          </a:p>
        </p:txBody>
      </p:sp>
    </p:spTree>
    <p:extLst>
      <p:ext uri="{BB962C8B-B14F-4D97-AF65-F5344CB8AC3E}">
        <p14:creationId xmlns:p14="http://schemas.microsoft.com/office/powerpoint/2010/main" val="88002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49B5F5-FBA0-BE4B-89E8-24A9BA6958B0}" type="slidenum">
              <a:rPr lang="en-US" smtClean="0"/>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Association between a noxious stimulus and the habituated stimulus (brush), causes a conditioned response</a:t>
            </a:r>
            <a:r>
              <a:rPr lang="en-US" baseline="0" dirty="0" smtClean="0"/>
              <a:t> to the brush (w/o noxious stimulus).</a:t>
            </a:r>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consolidation of long-term memory requires protein and mRNA synthesis. A similar requirement has been demonstrated for learning-related synaptic plasticity in the gill-withdrawal reflex of </a:t>
            </a:r>
            <a:r>
              <a:rPr lang="en-US" dirty="0" err="1" smtClean="0"/>
              <a:t>Aplysia</a:t>
            </a:r>
            <a:r>
              <a:rPr lang="en-US" dirty="0" smtClean="0"/>
              <a:t>. The monosynaptic component of this reflex can be reconstituted in vitro, where it undergoes both short- and long-term increases in synaptic strength in response to serotonin (5-HT), a neurotransmitter released during behavioral sensitization, a simple form of learning. As with sensitization, the long-term synaptic modification is characterized by a brief consolidation period during which gene expression is required. We find that during this phase, the transcription factor </a:t>
            </a:r>
            <a:r>
              <a:rPr lang="en-US" dirty="0" err="1" smtClean="0"/>
              <a:t>Aplysia</a:t>
            </a:r>
            <a:r>
              <a:rPr lang="en-US" dirty="0" smtClean="0"/>
              <a:t> CCAAT enhancer-binding protein (</a:t>
            </a:r>
            <a:r>
              <a:rPr lang="en-US" dirty="0" err="1" smtClean="0"/>
              <a:t>ApC</a:t>
            </a:r>
            <a:r>
              <a:rPr lang="en-US" dirty="0" smtClean="0"/>
              <a:t>/EBP) is induced rapidly by 5-HT and by </a:t>
            </a:r>
            <a:r>
              <a:rPr lang="en-US" dirty="0" err="1" smtClean="0"/>
              <a:t>cAMP</a:t>
            </a:r>
            <a:r>
              <a:rPr lang="en-US" dirty="0" smtClean="0"/>
              <a:t>, even in the presence of protein synthesis inhibitors. Blocking the function of </a:t>
            </a:r>
            <a:r>
              <a:rPr lang="en-US" dirty="0" err="1" smtClean="0"/>
              <a:t>ApC</a:t>
            </a:r>
            <a:r>
              <a:rPr lang="en-US" dirty="0" smtClean="0"/>
              <a:t>/EBP blocks long-term facilitation selectively without affecting the short-term process. These data indicate that </a:t>
            </a:r>
            <a:r>
              <a:rPr lang="en-US" dirty="0" err="1" smtClean="0"/>
              <a:t>cAMP</a:t>
            </a:r>
            <a:r>
              <a:rPr lang="en-US" dirty="0" smtClean="0"/>
              <a:t>-inducible immediate-early genes have an essential role in the consolidation of stable long-term synaptic plasticity in </a:t>
            </a:r>
            <a:r>
              <a:rPr lang="en-US" dirty="0" err="1" smtClean="0"/>
              <a:t>Aplysia</a:t>
            </a:r>
            <a:r>
              <a:rPr lang="en-US" dirty="0" smtClean="0"/>
              <a:t>.</a:t>
            </a:r>
          </a:p>
          <a:p>
            <a:endParaRPr lang="en-US" dirty="0"/>
          </a:p>
        </p:txBody>
      </p:sp>
      <p:sp>
        <p:nvSpPr>
          <p:cNvPr id="4" name="Slide Number Placeholder 3"/>
          <p:cNvSpPr>
            <a:spLocks noGrp="1"/>
          </p:cNvSpPr>
          <p:nvPr>
            <p:ph type="sldNum" sz="quarter" idx="10"/>
          </p:nvPr>
        </p:nvSpPr>
        <p:spPr/>
        <p:txBody>
          <a:bodyPr/>
          <a:lstStyle/>
          <a:p>
            <a:fld id="{0449B5F5-FBA0-BE4B-89E8-24A9BA6958B0}"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AFEBE801-3DD6-B544-A21E-A3E7C820FD7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8E7F18-E6E1-7445-85BD-AC8256C62C4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4FF67-C957-DA4F-8DDC-BE5FB6F3A3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E7F18-E6E1-7445-85BD-AC8256C62C45}" type="datetimeFigureOut">
              <a:rPr lang="en-US" smtClean="0"/>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4FF67-C957-DA4F-8DDC-BE5FB6F3A3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hyperlink" Target="https://www.youtube.com/watch?v=BDujDOLre-8&amp;feature=youtu.be"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rainResearchImage_Hpc400x"/>
          <p:cNvPicPr>
            <a:picLocks noChangeAspect="1" noChangeArrowheads="1"/>
          </p:cNvPicPr>
          <p:nvPr/>
        </p:nvPicPr>
        <p:blipFill>
          <a:blip r:embed="rId2"/>
          <a:srcRect/>
          <a:stretch>
            <a:fillRect/>
          </a:stretch>
        </p:blipFill>
        <p:spPr bwMode="auto">
          <a:xfrm>
            <a:off x="0" y="0"/>
            <a:ext cx="9144000" cy="6856413"/>
          </a:xfrm>
          <a:prstGeom prst="rect">
            <a:avLst/>
          </a:prstGeom>
          <a:noFill/>
        </p:spPr>
      </p:pic>
      <p:sp>
        <p:nvSpPr>
          <p:cNvPr id="2" name="Title 1"/>
          <p:cNvSpPr>
            <a:spLocks noGrp="1"/>
          </p:cNvSpPr>
          <p:nvPr>
            <p:ph type="ctrTitle"/>
          </p:nvPr>
        </p:nvSpPr>
        <p:spPr>
          <a:xfrm>
            <a:off x="4583575" y="5463254"/>
            <a:ext cx="4560424" cy="900642"/>
          </a:xfrm>
        </p:spPr>
        <p:txBody>
          <a:bodyPr>
            <a:normAutofit fontScale="90000"/>
          </a:bodyPr>
          <a:lstStyle/>
          <a:p>
            <a:r>
              <a:rPr lang="en-US" sz="3600" b="1" dirty="0" smtClean="0">
                <a:solidFill>
                  <a:schemeClr val="bg1">
                    <a:alpha val="75000"/>
                  </a:schemeClr>
                </a:solidFill>
              </a:rPr>
              <a:t>Molecules and Behavior</a:t>
            </a:r>
            <a:endParaRPr lang="en-US" sz="3600" b="1" dirty="0">
              <a:solidFill>
                <a:schemeClr val="bg1">
                  <a:alpha val="75000"/>
                </a:schemeClr>
              </a:solidFill>
            </a:endParaRPr>
          </a:p>
        </p:txBody>
      </p:sp>
      <p:sp>
        <p:nvSpPr>
          <p:cNvPr id="7" name="TextBox 6"/>
          <p:cNvSpPr txBox="1"/>
          <p:nvPr/>
        </p:nvSpPr>
        <p:spPr>
          <a:xfrm>
            <a:off x="5879131" y="6019057"/>
            <a:ext cx="2104935" cy="707886"/>
          </a:xfrm>
          <a:prstGeom prst="rect">
            <a:avLst/>
          </a:prstGeom>
          <a:noFill/>
        </p:spPr>
        <p:txBody>
          <a:bodyPr wrap="none" rtlCol="0">
            <a:spAutoFit/>
          </a:bodyPr>
          <a:lstStyle/>
          <a:p>
            <a:pPr algn="ctr"/>
            <a:r>
              <a:rPr lang="en-US" sz="2000" dirty="0" smtClean="0">
                <a:solidFill>
                  <a:schemeClr val="bg1">
                    <a:alpha val="75000"/>
                  </a:schemeClr>
                </a:solidFill>
              </a:rPr>
              <a:t>Lecturer</a:t>
            </a:r>
          </a:p>
          <a:p>
            <a:pPr algn="ctr"/>
            <a:r>
              <a:rPr lang="en-US" sz="2000" dirty="0" smtClean="0">
                <a:solidFill>
                  <a:schemeClr val="bg1">
                    <a:alpha val="75000"/>
                  </a:schemeClr>
                </a:solidFill>
              </a:rPr>
              <a:t>Dr. James J. Valdés</a:t>
            </a:r>
            <a:endParaRPr lang="en-US" sz="2000" dirty="0">
              <a:solidFill>
                <a:schemeClr val="bg1">
                  <a:alpha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1267" y="1678330"/>
            <a:ext cx="8121466" cy="4510142"/>
          </a:xfrm>
          <a:prstGeom prst="rect">
            <a:avLst/>
          </a:prstGeom>
        </p:spPr>
      </p:pic>
      <p:sp>
        <p:nvSpPr>
          <p:cNvPr id="6" name="Title 3"/>
          <p:cNvSpPr>
            <a:spLocks noGrp="1"/>
          </p:cNvSpPr>
          <p:nvPr>
            <p:ph type="title"/>
          </p:nvPr>
        </p:nvSpPr>
        <p:spPr>
          <a:xfrm>
            <a:off x="457200" y="37576"/>
            <a:ext cx="8229600" cy="1096957"/>
          </a:xfrm>
        </p:spPr>
        <p:txBody>
          <a:bodyPr>
            <a:normAutofit fontScale="90000"/>
          </a:bodyPr>
          <a:lstStyle/>
          <a:p>
            <a:r>
              <a:rPr lang="en-US" dirty="0" smtClean="0"/>
              <a:t>Action Potential</a:t>
            </a:r>
            <a:br>
              <a:rPr lang="en-US" dirty="0" smtClean="0"/>
            </a:br>
            <a:r>
              <a:rPr lang="en-US" dirty="0" smtClean="0"/>
              <a:t>(All-or-Nothing Response)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577"/>
            <a:ext cx="8229600" cy="864124"/>
          </a:xfrm>
        </p:spPr>
        <p:txBody>
          <a:bodyPr>
            <a:normAutofit/>
          </a:bodyPr>
          <a:lstStyle/>
          <a:p>
            <a:r>
              <a:rPr lang="en-US" dirty="0" smtClean="0"/>
              <a:t>Electrochemical</a:t>
            </a:r>
            <a:endParaRPr lang="en-US" dirty="0"/>
          </a:p>
        </p:txBody>
      </p:sp>
      <p:pic>
        <p:nvPicPr>
          <p:cNvPr id="7" name="Picture 6"/>
          <p:cNvPicPr>
            <a:picLocks noChangeAspect="1"/>
          </p:cNvPicPr>
          <p:nvPr/>
        </p:nvPicPr>
        <p:blipFill>
          <a:blip r:embed="rId2"/>
          <a:srcRect t="4231" b="9519"/>
          <a:stretch>
            <a:fillRect/>
          </a:stretch>
        </p:blipFill>
        <p:spPr>
          <a:xfrm>
            <a:off x="1226244" y="901700"/>
            <a:ext cx="6349952" cy="59562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History Lesson </a:t>
            </a:r>
            <a:r>
              <a:rPr lang="en-US" dirty="0" smtClean="0">
                <a:latin typeface="Times New Roman"/>
                <a:cs typeface="Times New Roman"/>
              </a:rPr>
              <a:t>II</a:t>
            </a:r>
            <a:endParaRPr lang="en-US" dirty="0"/>
          </a:p>
        </p:txBody>
      </p:sp>
      <p:sp>
        <p:nvSpPr>
          <p:cNvPr id="4" name="Subtitle 3"/>
          <p:cNvSpPr>
            <a:spLocks noGrp="1"/>
          </p:cNvSpPr>
          <p:nvPr>
            <p:ph type="subTitle" idx="1"/>
          </p:nvPr>
        </p:nvSpPr>
        <p:spPr/>
        <p:txBody>
          <a:bodyPr/>
          <a:lstStyle/>
          <a:p>
            <a:r>
              <a:rPr lang="en-US" dirty="0" smtClean="0"/>
              <a:t>From </a:t>
            </a:r>
            <a:r>
              <a:rPr lang="en-US" dirty="0"/>
              <a:t>A</a:t>
            </a:r>
            <a:r>
              <a:rPr lang="en-US" dirty="0" smtClean="0"/>
              <a:t>ristotle to Skinner</a:t>
            </a:r>
            <a:r>
              <a:rPr lang="mr-IN" dirty="0" smtClean="0"/>
              <a:t>…</a:t>
            </a:r>
            <a:r>
              <a:rPr lang="en-US" dirty="0" smtClean="0"/>
              <a:t> then came Hebb</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smtClean="0"/>
              <a:t>The immeasurable consciousness</a:t>
            </a:r>
            <a:endParaRPr lang="en-US" dirty="0"/>
          </a:p>
        </p:txBody>
      </p:sp>
      <p:sp>
        <p:nvSpPr>
          <p:cNvPr id="3" name="Content Placeholder 2"/>
          <p:cNvSpPr>
            <a:spLocks noGrp="1"/>
          </p:cNvSpPr>
          <p:nvPr>
            <p:ph idx="1"/>
          </p:nvPr>
        </p:nvSpPr>
        <p:spPr>
          <a:xfrm>
            <a:off x="0" y="1054100"/>
            <a:ext cx="9144000" cy="5786438"/>
          </a:xfrm>
        </p:spPr>
        <p:txBody>
          <a:bodyPr>
            <a:normAutofit lnSpcReduction="10000"/>
          </a:bodyPr>
          <a:lstStyle/>
          <a:p>
            <a:r>
              <a:rPr lang="en-US" dirty="0" smtClean="0"/>
              <a:t>Greeks (Aristotle)</a:t>
            </a:r>
          </a:p>
          <a:p>
            <a:pPr lvl="1"/>
            <a:r>
              <a:rPr lang="en-US" dirty="0" smtClean="0"/>
              <a:t>“Dignity consists not in possessing honors, but in the </a:t>
            </a:r>
            <a:r>
              <a:rPr lang="en-US" i="1" dirty="0" smtClean="0"/>
              <a:t>consciousness</a:t>
            </a:r>
            <a:r>
              <a:rPr lang="en-US" dirty="0" smtClean="0"/>
              <a:t> that we deserve them.”</a:t>
            </a:r>
          </a:p>
          <a:p>
            <a:r>
              <a:rPr lang="en-US" dirty="0" smtClean="0"/>
              <a:t>Descartes </a:t>
            </a:r>
          </a:p>
          <a:p>
            <a:pPr lvl="1"/>
            <a:r>
              <a:rPr lang="en-US" dirty="0" smtClean="0"/>
              <a:t>“I think therefore I am”</a:t>
            </a:r>
          </a:p>
          <a:p>
            <a:r>
              <a:rPr lang="en-US" dirty="0" smtClean="0"/>
              <a:t>Wilhelm Wundt</a:t>
            </a:r>
          </a:p>
          <a:p>
            <a:pPr lvl="1"/>
            <a:r>
              <a:rPr lang="en-US" dirty="0" smtClean="0"/>
              <a:t>Introspection</a:t>
            </a:r>
          </a:p>
          <a:p>
            <a:r>
              <a:rPr lang="en-US" dirty="0" smtClean="0"/>
              <a:t>Psychoanalytic examples</a:t>
            </a:r>
          </a:p>
          <a:p>
            <a:pPr lvl="1"/>
            <a:r>
              <a:rPr lang="en-US" dirty="0" smtClean="0"/>
              <a:t>Freud</a:t>
            </a:r>
          </a:p>
          <a:p>
            <a:pPr lvl="2"/>
            <a:r>
              <a:rPr lang="en-US" dirty="0" smtClean="0"/>
              <a:t>Id, Ego &amp; Superego</a:t>
            </a:r>
          </a:p>
          <a:p>
            <a:pPr lvl="1"/>
            <a:r>
              <a:rPr lang="en-US" dirty="0" smtClean="0"/>
              <a:t>Jung</a:t>
            </a:r>
          </a:p>
          <a:p>
            <a:pPr lvl="2"/>
            <a:r>
              <a:rPr lang="en-US" dirty="0" smtClean="0"/>
              <a:t>The collective unconscious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0026" y="5264887"/>
            <a:ext cx="1928733" cy="646331"/>
          </a:xfrm>
          <a:prstGeom prst="rect">
            <a:avLst/>
          </a:prstGeom>
        </p:spPr>
        <p:txBody>
          <a:bodyPr wrap="none">
            <a:spAutoFit/>
          </a:bodyPr>
          <a:lstStyle/>
          <a:p>
            <a:pPr algn="ctr"/>
            <a:r>
              <a:rPr lang="en-US" b="1" dirty="0" smtClean="0"/>
              <a:t>Edward Thorndike</a:t>
            </a:r>
          </a:p>
          <a:p>
            <a:pPr algn="ctr"/>
            <a:r>
              <a:rPr lang="en-US" b="1" dirty="0" smtClean="0"/>
              <a:t>1898</a:t>
            </a:r>
            <a:endParaRPr lang="en-US" b="1" dirty="0"/>
          </a:p>
        </p:txBody>
      </p:sp>
      <p:sp>
        <p:nvSpPr>
          <p:cNvPr id="7" name="Title 6"/>
          <p:cNvSpPr>
            <a:spLocks noGrp="1"/>
          </p:cNvSpPr>
          <p:nvPr>
            <p:ph type="title"/>
          </p:nvPr>
        </p:nvSpPr>
        <p:spPr>
          <a:xfrm>
            <a:off x="0" y="0"/>
            <a:ext cx="9144000" cy="1143000"/>
          </a:xfrm>
        </p:spPr>
        <p:txBody>
          <a:bodyPr/>
          <a:lstStyle/>
          <a:p>
            <a:r>
              <a:rPr lang="en-US" dirty="0" smtClean="0"/>
              <a:t>Law of Effect</a:t>
            </a:r>
            <a:endParaRPr lang="en-US" dirty="0"/>
          </a:p>
        </p:txBody>
      </p:sp>
      <p:pic>
        <p:nvPicPr>
          <p:cNvPr id="8" name="Picture 7"/>
          <p:cNvPicPr>
            <a:picLocks noChangeAspect="1"/>
          </p:cNvPicPr>
          <p:nvPr/>
        </p:nvPicPr>
        <p:blipFill>
          <a:blip r:embed="rId2"/>
          <a:stretch>
            <a:fillRect/>
          </a:stretch>
        </p:blipFill>
        <p:spPr>
          <a:xfrm>
            <a:off x="374650" y="2140687"/>
            <a:ext cx="2603500" cy="3124200"/>
          </a:xfrm>
          <a:prstGeom prst="rect">
            <a:avLst/>
          </a:prstGeom>
        </p:spPr>
      </p:pic>
      <p:sp>
        <p:nvSpPr>
          <p:cNvPr id="11" name="TextBox 10"/>
          <p:cNvSpPr txBox="1"/>
          <p:nvPr/>
        </p:nvSpPr>
        <p:spPr>
          <a:xfrm>
            <a:off x="3549650" y="1280467"/>
            <a:ext cx="5200650" cy="1200329"/>
          </a:xfrm>
          <a:prstGeom prst="rect">
            <a:avLst/>
          </a:prstGeom>
          <a:noFill/>
        </p:spPr>
        <p:txBody>
          <a:bodyPr wrap="square" rtlCol="0">
            <a:spAutoFit/>
          </a:bodyPr>
          <a:lstStyle/>
          <a:p>
            <a:pPr algn="just"/>
            <a:r>
              <a:rPr lang="en-US" dirty="0" smtClean="0"/>
              <a:t>“… any behavior that is followed by pleasant consequences is likely to be repeated, and any behavior followed by unpleasant consequences is likely to be stopped [or diminished].”</a:t>
            </a:r>
            <a:endParaRPr lang="en-US" dirty="0"/>
          </a:p>
        </p:txBody>
      </p:sp>
      <p:pic>
        <p:nvPicPr>
          <p:cNvPr id="12" name="Picture 11"/>
          <p:cNvPicPr>
            <a:picLocks noChangeAspect="1"/>
          </p:cNvPicPr>
          <p:nvPr/>
        </p:nvPicPr>
        <p:blipFill>
          <a:blip r:embed="rId3"/>
          <a:srcRect l="2648" t="6857" r="3037" b="4286"/>
          <a:stretch>
            <a:fillRect/>
          </a:stretch>
        </p:blipFill>
        <p:spPr>
          <a:xfrm>
            <a:off x="3549650" y="2908300"/>
            <a:ext cx="5126567" cy="3949700"/>
          </a:xfrm>
          <a:prstGeom prst="rect">
            <a:avLst/>
          </a:prstGeom>
        </p:spPr>
      </p:pic>
      <p:pic>
        <p:nvPicPr>
          <p:cNvPr id="13" name="Picture 12"/>
          <p:cNvPicPr>
            <a:picLocks noChangeAspect="1"/>
          </p:cNvPicPr>
          <p:nvPr/>
        </p:nvPicPr>
        <p:blipFill>
          <a:blip r:embed="rId4"/>
          <a:srcRect l="3566" t="17341"/>
          <a:stretch>
            <a:fillRect/>
          </a:stretch>
        </p:blipFill>
        <p:spPr>
          <a:xfrm>
            <a:off x="7840104" y="5197147"/>
            <a:ext cx="1062596" cy="603906"/>
          </a:xfrm>
          <a:prstGeom prst="rect">
            <a:avLst/>
          </a:prstGeom>
        </p:spPr>
      </p:pic>
      <p:sp>
        <p:nvSpPr>
          <p:cNvPr id="2" name="TextBox 1"/>
          <p:cNvSpPr txBox="1"/>
          <p:nvPr/>
        </p:nvSpPr>
        <p:spPr>
          <a:xfrm>
            <a:off x="521532" y="1379318"/>
            <a:ext cx="2309735" cy="369332"/>
          </a:xfrm>
          <a:prstGeom prst="rect">
            <a:avLst/>
          </a:prstGeom>
          <a:noFill/>
        </p:spPr>
        <p:txBody>
          <a:bodyPr wrap="none" rtlCol="0">
            <a:spAutoFit/>
          </a:bodyPr>
          <a:lstStyle/>
          <a:p>
            <a:r>
              <a:rPr lang="en-US" dirty="0" smtClean="0">
                <a:hlinkClick r:id="rId5"/>
              </a:rPr>
              <a:t>Thorndike's Puzzle Box</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75571" y="2231200"/>
            <a:ext cx="5411228" cy="3302799"/>
          </a:xfrm>
          <a:prstGeom prst="rect">
            <a:avLst/>
          </a:prstGeom>
        </p:spPr>
      </p:pic>
      <p:pic>
        <p:nvPicPr>
          <p:cNvPr id="5" name="Picture 4"/>
          <p:cNvPicPr>
            <a:picLocks noChangeAspect="1"/>
          </p:cNvPicPr>
          <p:nvPr/>
        </p:nvPicPr>
        <p:blipFill>
          <a:blip r:embed="rId3"/>
          <a:stretch>
            <a:fillRect/>
          </a:stretch>
        </p:blipFill>
        <p:spPr>
          <a:xfrm>
            <a:off x="537626" y="2061601"/>
            <a:ext cx="2273300" cy="3203286"/>
          </a:xfrm>
          <a:prstGeom prst="rect">
            <a:avLst/>
          </a:prstGeom>
        </p:spPr>
      </p:pic>
      <p:sp>
        <p:nvSpPr>
          <p:cNvPr id="6" name="Rectangle 5"/>
          <p:cNvSpPr/>
          <p:nvPr/>
        </p:nvSpPr>
        <p:spPr>
          <a:xfrm>
            <a:off x="1047037" y="5264887"/>
            <a:ext cx="1274708" cy="646331"/>
          </a:xfrm>
          <a:prstGeom prst="rect">
            <a:avLst/>
          </a:prstGeom>
        </p:spPr>
        <p:txBody>
          <a:bodyPr wrap="none">
            <a:spAutoFit/>
          </a:bodyPr>
          <a:lstStyle/>
          <a:p>
            <a:pPr algn="ctr"/>
            <a:r>
              <a:rPr lang="en-US" b="1" dirty="0" smtClean="0"/>
              <a:t>Ivan Pavlov</a:t>
            </a:r>
          </a:p>
          <a:p>
            <a:pPr algn="ctr"/>
            <a:r>
              <a:rPr lang="en-US" b="1" dirty="0" smtClean="0"/>
              <a:t>1901</a:t>
            </a:r>
            <a:endParaRPr lang="en-US" b="1" dirty="0"/>
          </a:p>
        </p:txBody>
      </p:sp>
      <p:sp>
        <p:nvSpPr>
          <p:cNvPr id="7" name="Title 6"/>
          <p:cNvSpPr>
            <a:spLocks noGrp="1"/>
          </p:cNvSpPr>
          <p:nvPr>
            <p:ph type="title"/>
          </p:nvPr>
        </p:nvSpPr>
        <p:spPr>
          <a:xfrm>
            <a:off x="0" y="0"/>
            <a:ext cx="9144000" cy="1143000"/>
          </a:xfrm>
        </p:spPr>
        <p:txBody>
          <a:bodyPr/>
          <a:lstStyle/>
          <a:p>
            <a:r>
              <a:rPr lang="en-US" dirty="0" smtClean="0"/>
              <a:t>Classical Conditioning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806" y="5187065"/>
            <a:ext cx="8205700" cy="923330"/>
          </a:xfrm>
          <a:prstGeom prst="rect">
            <a:avLst/>
          </a:prstGeom>
        </p:spPr>
        <p:txBody>
          <a:bodyPr wrap="square">
            <a:spAutoFit/>
          </a:bodyPr>
          <a:lstStyle/>
          <a:p>
            <a:r>
              <a:rPr lang="en-US" dirty="0" smtClean="0"/>
              <a:t> "Animal Education: An Experimental Study on the Psychical Development of the White Rat, Correlated with the Growth of its Nervous System.” J.B. Watson’s Dissertation (1903)</a:t>
            </a:r>
            <a:endParaRPr lang="en-US" dirty="0"/>
          </a:p>
        </p:txBody>
      </p:sp>
      <p:sp>
        <p:nvSpPr>
          <p:cNvPr id="5" name="Title 4"/>
          <p:cNvSpPr>
            <a:spLocks noGrp="1"/>
          </p:cNvSpPr>
          <p:nvPr>
            <p:ph type="title"/>
          </p:nvPr>
        </p:nvSpPr>
        <p:spPr>
          <a:xfrm>
            <a:off x="457200" y="0"/>
            <a:ext cx="8229600" cy="1143000"/>
          </a:xfrm>
        </p:spPr>
        <p:txBody>
          <a:bodyPr>
            <a:normAutofit fontScale="90000"/>
          </a:bodyPr>
          <a:lstStyle/>
          <a:p>
            <a:r>
              <a:rPr lang="en-US" dirty="0" smtClean="0"/>
              <a:t>Increased </a:t>
            </a:r>
            <a:r>
              <a:rPr lang="en-US" dirty="0" err="1" smtClean="0"/>
              <a:t>Myelinization</a:t>
            </a:r>
            <a:r>
              <a:rPr lang="en-US" dirty="0" smtClean="0"/>
              <a:t> and Learning Ability</a:t>
            </a:r>
            <a:endParaRPr lang="en-US" dirty="0"/>
          </a:p>
        </p:txBody>
      </p:sp>
      <p:pic>
        <p:nvPicPr>
          <p:cNvPr id="6" name="Picture 5"/>
          <p:cNvPicPr>
            <a:picLocks noChangeAspect="1"/>
          </p:cNvPicPr>
          <p:nvPr/>
        </p:nvPicPr>
        <p:blipFill>
          <a:blip r:embed="rId2"/>
          <a:stretch>
            <a:fillRect/>
          </a:stretch>
        </p:blipFill>
        <p:spPr>
          <a:xfrm>
            <a:off x="3067050" y="1254480"/>
            <a:ext cx="3009900" cy="378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8"/>
            <a:ext cx="8229600" cy="836612"/>
          </a:xfrm>
        </p:spPr>
        <p:txBody>
          <a:bodyPr>
            <a:normAutofit/>
          </a:bodyPr>
          <a:lstStyle/>
          <a:p>
            <a:r>
              <a:rPr lang="en-US" dirty="0" smtClean="0"/>
              <a:t>Behaviorism</a:t>
            </a:r>
            <a:endParaRPr lang="en-US" dirty="0"/>
          </a:p>
        </p:txBody>
      </p:sp>
      <p:pic>
        <p:nvPicPr>
          <p:cNvPr id="7" name="Picture 6"/>
          <p:cNvPicPr>
            <a:picLocks noChangeAspect="1"/>
          </p:cNvPicPr>
          <p:nvPr/>
        </p:nvPicPr>
        <p:blipFill>
          <a:blip r:embed="rId3"/>
          <a:stretch>
            <a:fillRect/>
          </a:stretch>
        </p:blipFill>
        <p:spPr>
          <a:xfrm>
            <a:off x="38100" y="1417638"/>
            <a:ext cx="2311400" cy="3390900"/>
          </a:xfrm>
          <a:prstGeom prst="rect">
            <a:avLst/>
          </a:prstGeom>
        </p:spPr>
      </p:pic>
      <p:sp>
        <p:nvSpPr>
          <p:cNvPr id="12" name="TextBox 11"/>
          <p:cNvSpPr txBox="1"/>
          <p:nvPr/>
        </p:nvSpPr>
        <p:spPr>
          <a:xfrm>
            <a:off x="355600" y="4831834"/>
            <a:ext cx="1685415" cy="369332"/>
          </a:xfrm>
          <a:prstGeom prst="rect">
            <a:avLst/>
          </a:prstGeom>
          <a:noFill/>
        </p:spPr>
        <p:txBody>
          <a:bodyPr wrap="none" rtlCol="0">
            <a:spAutoFit/>
          </a:bodyPr>
          <a:lstStyle/>
          <a:p>
            <a:r>
              <a:rPr lang="en-US" b="1" dirty="0" smtClean="0"/>
              <a:t>John B. Watson</a:t>
            </a:r>
            <a:endParaRPr lang="en-US" b="1" dirty="0"/>
          </a:p>
        </p:txBody>
      </p:sp>
      <p:pic>
        <p:nvPicPr>
          <p:cNvPr id="13" name="Picture 12"/>
          <p:cNvPicPr>
            <a:picLocks noChangeAspect="1"/>
          </p:cNvPicPr>
          <p:nvPr/>
        </p:nvPicPr>
        <p:blipFill>
          <a:blip r:embed="rId4"/>
          <a:srcRect l="1839" t="3030" r="2262" b="3680"/>
          <a:stretch>
            <a:fillRect/>
          </a:stretch>
        </p:blipFill>
        <p:spPr>
          <a:xfrm>
            <a:off x="5105400" y="2847975"/>
            <a:ext cx="4038600" cy="2736850"/>
          </a:xfrm>
          <a:prstGeom prst="rect">
            <a:avLst/>
          </a:prstGeom>
        </p:spPr>
      </p:pic>
      <p:sp>
        <p:nvSpPr>
          <p:cNvPr id="11" name="Content Placeholder 10"/>
          <p:cNvSpPr>
            <a:spLocks noGrp="1"/>
          </p:cNvSpPr>
          <p:nvPr>
            <p:ph sz="quarter" idx="4"/>
          </p:nvPr>
        </p:nvSpPr>
        <p:spPr>
          <a:xfrm>
            <a:off x="2349500" y="1746250"/>
            <a:ext cx="6375400" cy="2851150"/>
          </a:xfrm>
        </p:spPr>
        <p:txBody>
          <a:bodyPr>
            <a:normAutofit lnSpcReduction="10000"/>
          </a:bodyPr>
          <a:lstStyle/>
          <a:p>
            <a:r>
              <a:rPr lang="en-US" dirty="0" smtClean="0"/>
              <a:t>(1913) To take psychology seriously we must have quantitative data. External behavior not the internal, mental state</a:t>
            </a:r>
          </a:p>
          <a:p>
            <a:pPr>
              <a:buNone/>
            </a:pPr>
            <a:endParaRPr lang="en-US" dirty="0" smtClean="0"/>
          </a:p>
          <a:p>
            <a:r>
              <a:rPr lang="en-US" dirty="0" smtClean="0"/>
              <a:t>(1920) Little Albert</a:t>
            </a:r>
          </a:p>
          <a:p>
            <a:pPr>
              <a:buNone/>
            </a:pPr>
            <a:endParaRPr lang="en-US" dirty="0" smtClean="0"/>
          </a:p>
          <a:p>
            <a:r>
              <a:rPr lang="en-US" dirty="0" smtClean="0"/>
              <a:t>Desensitization (Peter) </a:t>
            </a:r>
          </a:p>
          <a:p>
            <a:endParaRPr lang="en-US"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2414" y="5060950"/>
            <a:ext cx="1300356" cy="646331"/>
          </a:xfrm>
          <a:prstGeom prst="rect">
            <a:avLst/>
          </a:prstGeom>
        </p:spPr>
        <p:txBody>
          <a:bodyPr wrap="none">
            <a:spAutoFit/>
          </a:bodyPr>
          <a:lstStyle/>
          <a:p>
            <a:pPr algn="ctr"/>
            <a:r>
              <a:rPr lang="en-US" b="1" dirty="0" smtClean="0"/>
              <a:t>B.F. Skinner</a:t>
            </a:r>
          </a:p>
          <a:p>
            <a:pPr algn="ctr"/>
            <a:r>
              <a:rPr lang="en-US" b="1" dirty="0" smtClean="0"/>
              <a:t>1938</a:t>
            </a:r>
            <a:endParaRPr lang="en-US" b="1" dirty="0"/>
          </a:p>
        </p:txBody>
      </p:sp>
      <p:sp>
        <p:nvSpPr>
          <p:cNvPr id="7" name="Title 6"/>
          <p:cNvSpPr>
            <a:spLocks noGrp="1"/>
          </p:cNvSpPr>
          <p:nvPr>
            <p:ph type="title"/>
          </p:nvPr>
        </p:nvSpPr>
        <p:spPr>
          <a:xfrm>
            <a:off x="0" y="0"/>
            <a:ext cx="9144000" cy="1143000"/>
          </a:xfrm>
        </p:spPr>
        <p:txBody>
          <a:bodyPr>
            <a:normAutofit fontScale="90000"/>
          </a:bodyPr>
          <a:lstStyle/>
          <a:p>
            <a:r>
              <a:rPr lang="en-US" dirty="0" smtClean="0"/>
              <a:t>Operant Conditioning</a:t>
            </a:r>
            <a:br>
              <a:rPr lang="en-US" dirty="0" smtClean="0"/>
            </a:br>
            <a:r>
              <a:rPr lang="en-US" sz="3556" dirty="0" smtClean="0">
                <a:solidFill>
                  <a:schemeClr val="tx1">
                    <a:lumMod val="50000"/>
                    <a:lumOff val="50000"/>
                  </a:schemeClr>
                </a:solidFill>
              </a:rPr>
              <a:t>Reinforcement </a:t>
            </a:r>
            <a:r>
              <a:rPr lang="en-US" sz="3556" i="1" dirty="0" smtClean="0">
                <a:solidFill>
                  <a:schemeClr val="tx1">
                    <a:lumMod val="50000"/>
                    <a:lumOff val="50000"/>
                  </a:schemeClr>
                </a:solidFill>
              </a:rPr>
              <a:t>vs.</a:t>
            </a:r>
            <a:r>
              <a:rPr lang="en-US" sz="3556" dirty="0" smtClean="0">
                <a:solidFill>
                  <a:schemeClr val="tx1">
                    <a:lumMod val="50000"/>
                    <a:lumOff val="50000"/>
                  </a:schemeClr>
                </a:solidFill>
              </a:rPr>
              <a:t> Punishment</a:t>
            </a:r>
            <a:endParaRPr lang="en-US" sz="3556" dirty="0">
              <a:solidFill>
                <a:schemeClr val="tx1">
                  <a:lumMod val="50000"/>
                  <a:lumOff val="50000"/>
                </a:schemeClr>
              </a:solidFill>
            </a:endParaRPr>
          </a:p>
        </p:txBody>
      </p:sp>
      <p:pic>
        <p:nvPicPr>
          <p:cNvPr id="8" name="Picture 7"/>
          <p:cNvPicPr>
            <a:picLocks noChangeAspect="1"/>
          </p:cNvPicPr>
          <p:nvPr/>
        </p:nvPicPr>
        <p:blipFill>
          <a:blip r:embed="rId2"/>
          <a:stretch>
            <a:fillRect/>
          </a:stretch>
        </p:blipFill>
        <p:spPr>
          <a:xfrm>
            <a:off x="16933" y="1797050"/>
            <a:ext cx="2489200" cy="3263900"/>
          </a:xfrm>
          <a:prstGeom prst="rect">
            <a:avLst/>
          </a:prstGeom>
        </p:spPr>
      </p:pic>
      <p:pic>
        <p:nvPicPr>
          <p:cNvPr id="9" name="Picture 8"/>
          <p:cNvPicPr>
            <a:picLocks noChangeAspect="1"/>
          </p:cNvPicPr>
          <p:nvPr/>
        </p:nvPicPr>
        <p:blipFill>
          <a:blip r:embed="rId3"/>
          <a:srcRect l="1848" r="2948"/>
          <a:stretch>
            <a:fillRect/>
          </a:stretch>
        </p:blipFill>
        <p:spPr>
          <a:xfrm>
            <a:off x="2556941" y="1485900"/>
            <a:ext cx="6561667" cy="397721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02179"/>
            <a:ext cx="1978469" cy="2482978"/>
          </a:xfrm>
          <a:prstGeom prst="rect">
            <a:avLst/>
          </a:prstGeom>
        </p:spPr>
      </p:pic>
      <p:sp>
        <p:nvSpPr>
          <p:cNvPr id="7" name="Title 6"/>
          <p:cNvSpPr>
            <a:spLocks noGrp="1"/>
          </p:cNvSpPr>
          <p:nvPr>
            <p:ph type="ctrTitle"/>
          </p:nvPr>
        </p:nvSpPr>
        <p:spPr>
          <a:xfrm>
            <a:off x="2524568" y="1"/>
            <a:ext cx="6403531" cy="1298222"/>
          </a:xfrm>
        </p:spPr>
        <p:txBody>
          <a:bodyPr/>
          <a:lstStyle/>
          <a:p>
            <a:r>
              <a:rPr lang="en-US" dirty="0" smtClean="0"/>
              <a:t>Organization of Behavior</a:t>
            </a:r>
            <a:endParaRPr lang="en-US" dirty="0"/>
          </a:p>
        </p:txBody>
      </p:sp>
      <p:sp>
        <p:nvSpPr>
          <p:cNvPr id="9" name="Subtitle 8"/>
          <p:cNvSpPr>
            <a:spLocks noGrp="1"/>
          </p:cNvSpPr>
          <p:nvPr>
            <p:ph type="subTitle" idx="1"/>
          </p:nvPr>
        </p:nvSpPr>
        <p:spPr>
          <a:xfrm>
            <a:off x="2527300" y="1016000"/>
            <a:ext cx="6400800" cy="1752600"/>
          </a:xfrm>
        </p:spPr>
        <p:txBody>
          <a:bodyPr/>
          <a:lstStyle/>
          <a:p>
            <a:r>
              <a:rPr lang="en-US" dirty="0" err="1" smtClean="0">
                <a:solidFill>
                  <a:schemeClr val="tx1"/>
                </a:solidFill>
              </a:rPr>
              <a:t>Hebbian</a:t>
            </a:r>
            <a:r>
              <a:rPr lang="en-US" dirty="0" smtClean="0">
                <a:solidFill>
                  <a:schemeClr val="tx1"/>
                </a:solidFill>
              </a:rPr>
              <a:t> Theory</a:t>
            </a:r>
            <a:endParaRPr lang="en-US" dirty="0">
              <a:solidFill>
                <a:schemeClr val="tx1"/>
              </a:solidFill>
            </a:endParaRPr>
          </a:p>
        </p:txBody>
      </p:sp>
      <p:sp>
        <p:nvSpPr>
          <p:cNvPr id="10" name="TextBox 9"/>
          <p:cNvSpPr txBox="1"/>
          <p:nvPr/>
        </p:nvSpPr>
        <p:spPr>
          <a:xfrm>
            <a:off x="776980" y="2585157"/>
            <a:ext cx="1434407" cy="646331"/>
          </a:xfrm>
          <a:prstGeom prst="rect">
            <a:avLst/>
          </a:prstGeom>
          <a:noFill/>
        </p:spPr>
        <p:txBody>
          <a:bodyPr wrap="none" rtlCol="0">
            <a:spAutoFit/>
          </a:bodyPr>
          <a:lstStyle/>
          <a:p>
            <a:pPr algn="ctr"/>
            <a:r>
              <a:rPr lang="en-US" b="1" dirty="0" smtClean="0"/>
              <a:t>Donald </a:t>
            </a:r>
            <a:r>
              <a:rPr lang="en-US" b="1" dirty="0" err="1" smtClean="0"/>
              <a:t>Hebb</a:t>
            </a:r>
            <a:r>
              <a:rPr lang="en-US" b="1" dirty="0" smtClean="0"/>
              <a:t> </a:t>
            </a:r>
          </a:p>
          <a:p>
            <a:pPr algn="ctr"/>
            <a:r>
              <a:rPr lang="en-US" b="1" dirty="0" smtClean="0"/>
              <a:t>1949</a:t>
            </a:r>
            <a:endParaRPr lang="en-US" b="1" dirty="0"/>
          </a:p>
        </p:txBody>
      </p:sp>
      <p:pic>
        <p:nvPicPr>
          <p:cNvPr id="11" name="Picture 10"/>
          <p:cNvPicPr>
            <a:picLocks noChangeAspect="1"/>
          </p:cNvPicPr>
          <p:nvPr/>
        </p:nvPicPr>
        <p:blipFill>
          <a:blip r:embed="rId3"/>
          <a:stretch>
            <a:fillRect/>
          </a:stretch>
        </p:blipFill>
        <p:spPr>
          <a:xfrm>
            <a:off x="1134533" y="3265354"/>
            <a:ext cx="7010400" cy="35168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t="7964"/>
          <a:stretch>
            <a:fillRect/>
          </a:stretch>
        </p:blipFill>
        <p:spPr bwMode="auto">
          <a:xfrm>
            <a:off x="370390" y="1041721"/>
            <a:ext cx="8218899" cy="4903144"/>
          </a:xfrm>
          <a:prstGeom prst="rect">
            <a:avLst/>
          </a:prstGeom>
          <a:noFill/>
          <a:ln w="9525">
            <a:noFill/>
            <a:miter lim="800000"/>
            <a:headEnd/>
            <a:tailEnd/>
          </a:ln>
          <a:effectLst/>
        </p:spPr>
      </p:pic>
      <p:sp>
        <p:nvSpPr>
          <p:cNvPr id="5" name="Title 1"/>
          <p:cNvSpPr>
            <a:spLocks noGrp="1"/>
          </p:cNvSpPr>
          <p:nvPr>
            <p:ph type="title"/>
          </p:nvPr>
        </p:nvSpPr>
        <p:spPr>
          <a:xfrm>
            <a:off x="457200" y="-524"/>
            <a:ext cx="8229600" cy="787924"/>
          </a:xfrm>
        </p:spPr>
        <p:txBody>
          <a:bodyPr/>
          <a:lstStyle/>
          <a:p>
            <a:r>
              <a:rPr lang="en-US" dirty="0" smtClean="0"/>
              <a:t>Brain Cells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Learning &amp; Memory</a:t>
            </a:r>
            <a:endParaRPr lang="en-US" dirty="0"/>
          </a:p>
        </p:txBody>
      </p:sp>
      <p:sp>
        <p:nvSpPr>
          <p:cNvPr id="4" name="Subtitle 3"/>
          <p:cNvSpPr>
            <a:spLocks noGrp="1"/>
          </p:cNvSpPr>
          <p:nvPr>
            <p:ph type="subTitle" idx="1"/>
          </p:nvPr>
        </p:nvSpPr>
        <p:spPr/>
        <p:txBody>
          <a:bodyPr/>
          <a:lstStyle/>
          <a:p>
            <a:r>
              <a:rPr lang="en-US" dirty="0" smtClean="0"/>
              <a:t>Neuronal Assembly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2568" y="1350433"/>
            <a:ext cx="7150100" cy="422412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8265"/>
          </a:xfrm>
        </p:spPr>
        <p:txBody>
          <a:bodyPr/>
          <a:lstStyle/>
          <a:p>
            <a:r>
              <a:rPr lang="en-US" dirty="0" smtClean="0"/>
              <a:t>Working &amp; Short-Term Memory</a:t>
            </a:r>
            <a:endParaRPr lang="en-US" dirty="0"/>
          </a:p>
        </p:txBody>
      </p:sp>
      <p:sp>
        <p:nvSpPr>
          <p:cNvPr id="3" name="Content Placeholder 2"/>
          <p:cNvSpPr>
            <a:spLocks noGrp="1"/>
          </p:cNvSpPr>
          <p:nvPr>
            <p:ph idx="1"/>
          </p:nvPr>
        </p:nvSpPr>
        <p:spPr>
          <a:xfrm>
            <a:off x="457199" y="1148788"/>
            <a:ext cx="8229601" cy="5709212"/>
          </a:xfrm>
        </p:spPr>
        <p:txBody>
          <a:bodyPr>
            <a:normAutofit/>
          </a:bodyPr>
          <a:lstStyle/>
          <a:p>
            <a:r>
              <a:rPr lang="en-US" dirty="0" smtClean="0"/>
              <a:t>Working memory</a:t>
            </a:r>
          </a:p>
          <a:p>
            <a:pPr lvl="1"/>
            <a:r>
              <a:rPr lang="en-US" dirty="0" smtClean="0"/>
              <a:t>Reasoning, comprehension, learning and memory updating</a:t>
            </a:r>
          </a:p>
          <a:p>
            <a:pPr>
              <a:buNone/>
            </a:pPr>
            <a:endParaRPr lang="en-US" dirty="0" smtClean="0"/>
          </a:p>
          <a:p>
            <a:pPr>
              <a:buNone/>
            </a:pPr>
            <a:endParaRPr lang="en-US" dirty="0"/>
          </a:p>
          <a:p>
            <a:pPr>
              <a:buNone/>
            </a:pPr>
            <a:endParaRPr lang="en-US" dirty="0" smtClean="0"/>
          </a:p>
          <a:p>
            <a:pPr>
              <a:buNone/>
            </a:pPr>
            <a:endParaRPr lang="en-US" dirty="0" smtClean="0"/>
          </a:p>
          <a:p>
            <a:r>
              <a:rPr lang="en-US" dirty="0" smtClean="0"/>
              <a:t>Short-term memory</a:t>
            </a:r>
          </a:p>
          <a:p>
            <a:pPr lvl="1"/>
            <a:r>
              <a:rPr lang="en-US" dirty="0" smtClean="0"/>
              <a:t>7±2</a:t>
            </a:r>
          </a:p>
        </p:txBody>
      </p:sp>
      <p:pic>
        <p:nvPicPr>
          <p:cNvPr id="4" name="Picture 3"/>
          <p:cNvPicPr>
            <a:picLocks noChangeAspect="1"/>
          </p:cNvPicPr>
          <p:nvPr/>
        </p:nvPicPr>
        <p:blipFill>
          <a:blip r:embed="rId3"/>
          <a:stretch>
            <a:fillRect/>
          </a:stretch>
        </p:blipFill>
        <p:spPr>
          <a:xfrm>
            <a:off x="3007766" y="2385350"/>
            <a:ext cx="3393033" cy="20666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55585"/>
          </a:xfrm>
        </p:spPr>
        <p:txBody>
          <a:bodyPr>
            <a:normAutofit fontScale="90000"/>
          </a:bodyPr>
          <a:lstStyle/>
          <a:p>
            <a:r>
              <a:rPr lang="en-US" dirty="0" smtClean="0"/>
              <a:t>Long-Term Memory</a:t>
            </a:r>
            <a:endParaRPr lang="en-US" dirty="0"/>
          </a:p>
        </p:txBody>
      </p:sp>
      <p:sp>
        <p:nvSpPr>
          <p:cNvPr id="3" name="Content Placeholder 2"/>
          <p:cNvSpPr>
            <a:spLocks noGrp="1"/>
          </p:cNvSpPr>
          <p:nvPr>
            <p:ph idx="1"/>
          </p:nvPr>
        </p:nvSpPr>
        <p:spPr>
          <a:xfrm>
            <a:off x="457200" y="1504708"/>
            <a:ext cx="8229600" cy="4525963"/>
          </a:xfrm>
        </p:spPr>
        <p:txBody>
          <a:bodyPr>
            <a:normAutofit/>
          </a:bodyPr>
          <a:lstStyle/>
          <a:p>
            <a:r>
              <a:rPr lang="en-US" dirty="0" smtClean="0"/>
              <a:t>Declarative Memory</a:t>
            </a:r>
          </a:p>
          <a:p>
            <a:pPr lvl="1"/>
            <a:r>
              <a:rPr lang="en-US" dirty="0" smtClean="0"/>
              <a:t>Explicit… with conscious awareness </a:t>
            </a:r>
          </a:p>
          <a:p>
            <a:pPr lvl="2"/>
            <a:r>
              <a:rPr lang="en-US" dirty="0" smtClean="0"/>
              <a:t>Semantic (facts, ideas, meaning and concepts)</a:t>
            </a:r>
          </a:p>
          <a:p>
            <a:pPr lvl="2"/>
            <a:r>
              <a:rPr lang="en-US" dirty="0" smtClean="0"/>
              <a:t>Episodic (autobiographical events)</a:t>
            </a:r>
          </a:p>
          <a:p>
            <a:endParaRPr lang="en-US" dirty="0" smtClean="0"/>
          </a:p>
          <a:p>
            <a:r>
              <a:rPr lang="en-US" dirty="0" smtClean="0"/>
              <a:t>Procedural Memory</a:t>
            </a:r>
          </a:p>
          <a:p>
            <a:pPr lvl="1"/>
            <a:r>
              <a:rPr lang="en-US" dirty="0" smtClean="0"/>
              <a:t>Implicit… without conscious awareness. How well is a task performed after training?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6" name="Picture 4"/>
          <p:cNvPicPr>
            <a:picLocks noChangeAspect="1" noChangeArrowheads="1"/>
          </p:cNvPicPr>
          <p:nvPr/>
        </p:nvPicPr>
        <p:blipFill>
          <a:blip r:embed="rId2"/>
          <a:srcRect/>
          <a:stretch>
            <a:fillRect/>
          </a:stretch>
        </p:blipFill>
        <p:spPr bwMode="auto">
          <a:xfrm>
            <a:off x="42742" y="555585"/>
            <a:ext cx="9067392" cy="5789050"/>
          </a:xfrm>
          <a:prstGeom prst="rect">
            <a:avLst/>
          </a:prstGeom>
          <a:noFill/>
          <a:ln w="9525">
            <a:noFill/>
            <a:miter lim="800000"/>
            <a:headEnd/>
            <a:tailEnd/>
          </a:ln>
          <a:effectLst/>
        </p:spPr>
      </p:pic>
      <p:sp>
        <p:nvSpPr>
          <p:cNvPr id="504837" name="Text Box 5"/>
          <p:cNvSpPr txBox="1">
            <a:spLocks noChangeArrowheads="1"/>
          </p:cNvSpPr>
          <p:nvPr/>
        </p:nvSpPr>
        <p:spPr bwMode="auto">
          <a:xfrm>
            <a:off x="4067092" y="6530202"/>
            <a:ext cx="5043042" cy="276999"/>
          </a:xfrm>
          <a:prstGeom prst="rect">
            <a:avLst/>
          </a:prstGeom>
          <a:noFill/>
          <a:ln w="9525">
            <a:noFill/>
            <a:miter lim="800000"/>
            <a:headEnd/>
            <a:tailEnd/>
          </a:ln>
          <a:effectLst/>
        </p:spPr>
        <p:txBody>
          <a:bodyPr wrap="none">
            <a:prstTxWarp prst="textNoShape">
              <a:avLst/>
            </a:prstTxWarp>
            <a:spAutoFit/>
          </a:bodyPr>
          <a:lstStyle/>
          <a:p>
            <a:r>
              <a:rPr lang="en-US" sz="1200" dirty="0" err="1">
                <a:latin typeface="Tahoma" charset="0"/>
              </a:rPr>
              <a:t>Frankland</a:t>
            </a:r>
            <a:r>
              <a:rPr lang="en-US" sz="1200" dirty="0">
                <a:latin typeface="Tahoma" charset="0"/>
              </a:rPr>
              <a:t> &amp; </a:t>
            </a:r>
            <a:r>
              <a:rPr lang="en-US" sz="1200" dirty="0" err="1">
                <a:latin typeface="Tahoma" charset="0"/>
              </a:rPr>
              <a:t>Bontempi</a:t>
            </a:r>
            <a:r>
              <a:rPr lang="en-US" sz="1200" dirty="0">
                <a:latin typeface="Tahoma" charset="0"/>
              </a:rPr>
              <a:t> (2005) </a:t>
            </a:r>
            <a:r>
              <a:rPr lang="en-US" sz="1200" i="1" dirty="0">
                <a:latin typeface="Tahoma" charset="0"/>
              </a:rPr>
              <a:t>Nature Review Neuroscience</a:t>
            </a:r>
            <a:r>
              <a:rPr lang="en-US" sz="1200" dirty="0">
                <a:latin typeface="Tahoma" charset="0"/>
              </a:rPr>
              <a:t>. 6:119–130</a:t>
            </a:r>
            <a:r>
              <a:rPr lang="en-US" sz="1200" dirty="0" smtClean="0">
                <a:latin typeface="Tahoma" charset="0"/>
              </a:rPr>
              <a:t>.</a:t>
            </a:r>
            <a:endParaRPr lang="en-US" sz="1200" dirty="0">
              <a:latin typeface="Tahoma" charset="0"/>
            </a:endParaRPr>
          </a:p>
        </p:txBody>
      </p:sp>
      <p:sp>
        <p:nvSpPr>
          <p:cNvPr id="6" name="Title 1"/>
          <p:cNvSpPr txBox="1">
            <a:spLocks/>
          </p:cNvSpPr>
          <p:nvPr/>
        </p:nvSpPr>
        <p:spPr>
          <a:xfrm>
            <a:off x="457200" y="0"/>
            <a:ext cx="8229600" cy="555585"/>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Long-Term Memory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708950"/>
            <a:ext cx="9143999" cy="6149050"/>
          </a:xfrm>
        </p:spPr>
        <p:txBody>
          <a:bodyPr>
            <a:normAutofit/>
          </a:bodyPr>
          <a:lstStyle/>
          <a:p>
            <a:r>
              <a:rPr lang="en-US" sz="3000" dirty="0"/>
              <a:t>Patient </a:t>
            </a:r>
            <a:r>
              <a:rPr lang="en-US" sz="3000" dirty="0" smtClean="0"/>
              <a:t>H.M. had 2/3 </a:t>
            </a:r>
            <a:r>
              <a:rPr lang="en-US" sz="3000" dirty="0"/>
              <a:t>of his hippocampi, </a:t>
            </a:r>
            <a:r>
              <a:rPr lang="en-US" sz="3000" dirty="0" err="1" smtClean="0"/>
              <a:t>parahippocampal</a:t>
            </a:r>
            <a:r>
              <a:rPr lang="en-US" sz="3000" dirty="0" smtClean="0"/>
              <a:t> </a:t>
            </a:r>
            <a:r>
              <a:rPr lang="en-US" sz="3000" dirty="0"/>
              <a:t>cortices, entorhinal cortices, piriform cortices and amygdalae </a:t>
            </a:r>
            <a:endParaRPr lang="en-US" sz="3000" dirty="0" smtClean="0"/>
          </a:p>
          <a:p>
            <a:endParaRPr lang="en-US" sz="3000" dirty="0" smtClean="0"/>
          </a:p>
          <a:p>
            <a:endParaRPr lang="en-US" sz="3000" dirty="0"/>
          </a:p>
          <a:p>
            <a:endParaRPr lang="en-US" sz="3000" dirty="0"/>
          </a:p>
          <a:p>
            <a:endParaRPr lang="en-US" sz="3000" dirty="0" smtClean="0"/>
          </a:p>
          <a:p>
            <a:endParaRPr lang="en-US" sz="3000" dirty="0" smtClean="0"/>
          </a:p>
          <a:p>
            <a:endParaRPr lang="en-US" sz="3000" dirty="0"/>
          </a:p>
          <a:p>
            <a:endParaRPr lang="en-US" sz="3000" dirty="0"/>
          </a:p>
          <a:p>
            <a:r>
              <a:rPr lang="en-US" sz="3000" dirty="0" smtClean="0"/>
              <a:t>Patient W.J. underwent Corpus </a:t>
            </a:r>
            <a:r>
              <a:rPr lang="en-US" sz="3000" dirty="0" err="1" smtClean="0"/>
              <a:t>callosotomy</a:t>
            </a:r>
            <a:r>
              <a:rPr lang="en-US" sz="3000" dirty="0" smtClean="0"/>
              <a:t> (split brain)</a:t>
            </a:r>
            <a:endParaRPr lang="en-US" sz="3000" dirty="0"/>
          </a:p>
        </p:txBody>
      </p:sp>
      <p:pic>
        <p:nvPicPr>
          <p:cNvPr id="1026" name="Picture 2" descr="mage result for Patient H.M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26" y="2182165"/>
            <a:ext cx="51435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457200" y="0"/>
            <a:ext cx="8229600" cy="555585"/>
          </a:xfrm>
        </p:spPr>
        <p:txBody>
          <a:bodyPr>
            <a:normAutofit fontScale="90000"/>
          </a:bodyPr>
          <a:lstStyle/>
          <a:p>
            <a:r>
              <a:rPr lang="en-US" dirty="0" smtClean="0"/>
              <a:t>Case Studies on Epilepsy</a:t>
            </a:r>
            <a:endParaRPr lang="en-US" dirty="0"/>
          </a:p>
        </p:txBody>
      </p:sp>
      <p:pic>
        <p:nvPicPr>
          <p:cNvPr id="11266" name="Picture 2" descr="mage result for corpus callos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849" y="2642766"/>
            <a:ext cx="294322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484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932871"/>
            <a:ext cx="7772400" cy="1470025"/>
          </a:xfrm>
        </p:spPr>
        <p:txBody>
          <a:bodyPr>
            <a:normAutofit fontScale="90000"/>
          </a:bodyPr>
          <a:lstStyle/>
          <a:p>
            <a:r>
              <a:rPr lang="en-US" dirty="0" smtClean="0"/>
              <a:t>Second Messenger Signaling</a:t>
            </a:r>
            <a:br>
              <a:rPr lang="en-US" dirty="0" smtClean="0"/>
            </a:br>
            <a:r>
              <a:rPr lang="en-US" dirty="0" smtClean="0"/>
              <a:t>&amp;</a:t>
            </a:r>
            <a:br>
              <a:rPr lang="en-US" dirty="0" smtClean="0"/>
            </a:br>
            <a:r>
              <a:rPr lang="en-US" dirty="0" smtClean="0"/>
              <a:t>Transcription Factor Activation</a:t>
            </a:r>
            <a:endParaRPr lang="en-US" dirty="0"/>
          </a:p>
        </p:txBody>
      </p:sp>
      <p:sp>
        <p:nvSpPr>
          <p:cNvPr id="6" name="Subtitle 5"/>
          <p:cNvSpPr>
            <a:spLocks noGrp="1"/>
          </p:cNvSpPr>
          <p:nvPr>
            <p:ph type="subTitle" idx="1"/>
          </p:nvPr>
        </p:nvSpPr>
        <p:spPr/>
        <p:txBody>
          <a:bodyPr/>
          <a:lstStyle/>
          <a:p>
            <a:r>
              <a:rPr lang="en-US" dirty="0" smtClean="0"/>
              <a:t>A Molecular Explanation of Behavior</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Glutamate (</a:t>
            </a:r>
            <a:r>
              <a:rPr lang="en-US" dirty="0" err="1" smtClean="0"/>
              <a:t>Glutamic</a:t>
            </a:r>
            <a:r>
              <a:rPr lang="en-US" dirty="0" smtClean="0"/>
              <a:t> Acid) is 50% abundant in neuronal tissue</a:t>
            </a:r>
          </a:p>
          <a:p>
            <a:pPr lvl="1"/>
            <a:r>
              <a:rPr lang="en-US" dirty="0" smtClean="0"/>
              <a:t>Main neurotransmitter</a:t>
            </a:r>
          </a:p>
          <a:p>
            <a:pPr lvl="1">
              <a:buNone/>
            </a:pPr>
            <a:endParaRPr lang="en-US" dirty="0" smtClean="0"/>
          </a:p>
          <a:p>
            <a:r>
              <a:rPr lang="en-US" dirty="0" smtClean="0"/>
              <a:t>Two main types of Glutamate Receptors</a:t>
            </a:r>
          </a:p>
          <a:p>
            <a:pPr lvl="1"/>
            <a:r>
              <a:rPr lang="en-US" dirty="0" smtClean="0"/>
              <a:t>NMDA (N-Methyl-D-Aspartate)</a:t>
            </a:r>
          </a:p>
          <a:p>
            <a:pPr lvl="1"/>
            <a:r>
              <a:rPr lang="en-US" dirty="0" smtClean="0"/>
              <a:t>AMPA (α-amino-3-hydroxyl-5-methyl-4-isoxazole-propionate)</a:t>
            </a:r>
          </a:p>
          <a:p>
            <a:pPr>
              <a:buNone/>
            </a:pPr>
            <a:endParaRPr lang="en-US" dirty="0" smtClean="0"/>
          </a:p>
          <a:p>
            <a:r>
              <a:rPr lang="en-US" dirty="0" smtClean="0"/>
              <a:t>Second Messengers </a:t>
            </a:r>
          </a:p>
          <a:p>
            <a:pPr lvl="1"/>
            <a:r>
              <a:rPr lang="en-US" dirty="0" smtClean="0"/>
              <a:t>Ca2+</a:t>
            </a:r>
          </a:p>
          <a:p>
            <a:pPr lvl="1"/>
            <a:r>
              <a:rPr lang="en-US" dirty="0" err="1" smtClean="0"/>
              <a:t>cAMP</a:t>
            </a:r>
            <a:endParaRPr lang="en-US" dirty="0" smtClean="0"/>
          </a:p>
          <a:p>
            <a:pPr lvl="1">
              <a:buNone/>
            </a:pPr>
            <a:endParaRPr lang="en-US" dirty="0" smtClean="0"/>
          </a:p>
          <a:p>
            <a:pPr>
              <a:buNone/>
            </a:pPr>
            <a:endParaRPr lang="en-US" dirty="0"/>
          </a:p>
        </p:txBody>
      </p:sp>
      <p:sp>
        <p:nvSpPr>
          <p:cNvPr id="4" name="Title 3"/>
          <p:cNvSpPr>
            <a:spLocks noGrp="1"/>
          </p:cNvSpPr>
          <p:nvPr>
            <p:ph type="title"/>
          </p:nvPr>
        </p:nvSpPr>
        <p:spPr/>
        <p:txBody>
          <a:bodyPr/>
          <a:lstStyle/>
          <a:p>
            <a:r>
              <a:rPr lang="en-US" dirty="0" smtClean="0"/>
              <a:t>Glutamate Receptors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904" r="13234"/>
          <a:stretch>
            <a:fillRect/>
          </a:stretch>
        </p:blipFill>
        <p:spPr>
          <a:xfrm>
            <a:off x="0" y="523928"/>
            <a:ext cx="2576270" cy="2611940"/>
          </a:xfrm>
          <a:prstGeom prst="rect">
            <a:avLst/>
          </a:prstGeom>
        </p:spPr>
      </p:pic>
      <p:pic>
        <p:nvPicPr>
          <p:cNvPr id="6" name="Picture 5"/>
          <p:cNvPicPr>
            <a:picLocks noChangeAspect="1"/>
          </p:cNvPicPr>
          <p:nvPr/>
        </p:nvPicPr>
        <p:blipFill>
          <a:blip r:embed="rId3"/>
          <a:stretch>
            <a:fillRect/>
          </a:stretch>
        </p:blipFill>
        <p:spPr>
          <a:xfrm>
            <a:off x="3049851" y="0"/>
            <a:ext cx="5941749" cy="6858000"/>
          </a:xfrm>
          <a:prstGeom prst="rect">
            <a:avLst/>
          </a:prstGeom>
        </p:spPr>
      </p:pic>
      <p:sp>
        <p:nvSpPr>
          <p:cNvPr id="8" name="TextBox 7"/>
          <p:cNvSpPr txBox="1"/>
          <p:nvPr/>
        </p:nvSpPr>
        <p:spPr>
          <a:xfrm>
            <a:off x="326703" y="3046968"/>
            <a:ext cx="1906667" cy="369332"/>
          </a:xfrm>
          <a:prstGeom prst="rect">
            <a:avLst/>
          </a:prstGeom>
          <a:noFill/>
        </p:spPr>
        <p:txBody>
          <a:bodyPr wrap="none" rtlCol="0">
            <a:spAutoFit/>
          </a:bodyPr>
          <a:lstStyle/>
          <a:p>
            <a:pPr algn="ctr"/>
            <a:r>
              <a:rPr lang="en-US" b="1" dirty="0" smtClean="0"/>
              <a:t>Eric </a:t>
            </a:r>
            <a:r>
              <a:rPr lang="en-US" b="1" dirty="0" err="1" smtClean="0"/>
              <a:t>Kandel</a:t>
            </a:r>
            <a:r>
              <a:rPr lang="en-US" b="1" dirty="0" smtClean="0"/>
              <a:t> (1972)</a:t>
            </a:r>
            <a:endParaRPr lang="en-US" b="1" dirty="0"/>
          </a:p>
        </p:txBody>
      </p:sp>
      <p:sp>
        <p:nvSpPr>
          <p:cNvPr id="10" name="TextBox 9"/>
          <p:cNvSpPr txBox="1"/>
          <p:nvPr/>
        </p:nvSpPr>
        <p:spPr>
          <a:xfrm>
            <a:off x="-14530" y="-63500"/>
            <a:ext cx="5602530" cy="430887"/>
          </a:xfrm>
          <a:prstGeom prst="rect">
            <a:avLst/>
          </a:prstGeom>
          <a:noFill/>
        </p:spPr>
        <p:txBody>
          <a:bodyPr wrap="square" rtlCol="0">
            <a:spAutoFit/>
          </a:bodyPr>
          <a:lstStyle/>
          <a:p>
            <a:r>
              <a:rPr lang="en-US" sz="2200" dirty="0" smtClean="0"/>
              <a:t>Habituation via reduced glutamate release </a:t>
            </a:r>
            <a:endParaRPr lang="en-US" sz="2200" dirty="0"/>
          </a:p>
        </p:txBody>
      </p:sp>
      <p:pic>
        <p:nvPicPr>
          <p:cNvPr id="9" name="Picture 8"/>
          <p:cNvPicPr>
            <a:picLocks noChangeAspect="1"/>
          </p:cNvPicPr>
          <p:nvPr/>
        </p:nvPicPr>
        <p:blipFill>
          <a:blip r:embed="rId4"/>
          <a:srcRect l="4973"/>
          <a:stretch>
            <a:fillRect/>
          </a:stretch>
        </p:blipFill>
        <p:spPr>
          <a:xfrm>
            <a:off x="63500" y="3632200"/>
            <a:ext cx="2461970" cy="31369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8133" y="1998133"/>
            <a:ext cx="1368246" cy="646331"/>
          </a:xfrm>
          <a:prstGeom prst="rect">
            <a:avLst/>
          </a:prstGeom>
          <a:noFill/>
        </p:spPr>
        <p:txBody>
          <a:bodyPr wrap="none" rtlCol="0">
            <a:spAutoFit/>
          </a:bodyPr>
          <a:lstStyle/>
          <a:p>
            <a:r>
              <a:rPr lang="en-US" dirty="0" smtClean="0"/>
              <a:t>Sensitization</a:t>
            </a:r>
          </a:p>
          <a:p>
            <a:r>
              <a:rPr lang="en-US" dirty="0" smtClean="0"/>
              <a:t>LTM </a:t>
            </a:r>
            <a:r>
              <a:rPr lang="en-US" dirty="0" err="1" smtClean="0"/>
              <a:t>vs</a:t>
            </a:r>
            <a:r>
              <a:rPr lang="en-US" dirty="0" smtClean="0"/>
              <a:t> STM</a:t>
            </a:r>
            <a:endParaRPr lang="en-US" dirty="0"/>
          </a:p>
        </p:txBody>
      </p:sp>
      <p:pic>
        <p:nvPicPr>
          <p:cNvPr id="4" name="Picture 3"/>
          <p:cNvPicPr>
            <a:picLocks noChangeAspect="1"/>
          </p:cNvPicPr>
          <p:nvPr/>
        </p:nvPicPr>
        <p:blipFill>
          <a:blip r:embed="rId3"/>
          <a:stretch>
            <a:fillRect/>
          </a:stretch>
        </p:blipFill>
        <p:spPr>
          <a:xfrm>
            <a:off x="457200" y="623516"/>
            <a:ext cx="8102600" cy="5905522"/>
          </a:xfrm>
          <a:prstGeom prst="rect">
            <a:avLst/>
          </a:prstGeom>
        </p:spPr>
      </p:pic>
      <p:sp>
        <p:nvSpPr>
          <p:cNvPr id="5" name="Title 4"/>
          <p:cNvSpPr>
            <a:spLocks noGrp="1"/>
          </p:cNvSpPr>
          <p:nvPr>
            <p:ph type="title"/>
          </p:nvPr>
        </p:nvSpPr>
        <p:spPr>
          <a:xfrm>
            <a:off x="457200" y="20643"/>
            <a:ext cx="8229600" cy="691773"/>
          </a:xfrm>
        </p:spPr>
        <p:txBody>
          <a:bodyPr>
            <a:normAutofit fontScale="90000"/>
          </a:bodyPr>
          <a:lstStyle/>
          <a:p>
            <a:r>
              <a:rPr lang="en-US" dirty="0" smtClean="0"/>
              <a:t>Sensitization</a:t>
            </a:r>
            <a:endParaRPr lang="en-US" dirty="0"/>
          </a:p>
        </p:txBody>
      </p:sp>
      <p:sp>
        <p:nvSpPr>
          <p:cNvPr id="6" name="TextBox 5"/>
          <p:cNvSpPr txBox="1"/>
          <p:nvPr/>
        </p:nvSpPr>
        <p:spPr>
          <a:xfrm>
            <a:off x="934686" y="6396997"/>
            <a:ext cx="7142514" cy="523220"/>
          </a:xfrm>
          <a:prstGeom prst="rect">
            <a:avLst/>
          </a:prstGeom>
          <a:noFill/>
        </p:spPr>
        <p:txBody>
          <a:bodyPr wrap="square" rtlCol="0">
            <a:spAutoFit/>
          </a:bodyPr>
          <a:lstStyle/>
          <a:p>
            <a:pPr algn="ctr"/>
            <a:r>
              <a:rPr lang="en-US" sz="2800" dirty="0" smtClean="0"/>
              <a:t>Sensitization via increased serotonin release </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History Lesson </a:t>
            </a:r>
            <a:r>
              <a:rPr lang="en-US" dirty="0" smtClean="0">
                <a:latin typeface="Times New Roman"/>
                <a:cs typeface="Times New Roman"/>
              </a:rPr>
              <a:t>I</a:t>
            </a:r>
            <a:endParaRPr lang="en-US" dirty="0">
              <a:latin typeface="Times New Roman"/>
              <a:cs typeface="Times New Roman"/>
            </a:endParaRPr>
          </a:p>
        </p:txBody>
      </p:sp>
      <p:sp>
        <p:nvSpPr>
          <p:cNvPr id="4" name="Subtitle 3"/>
          <p:cNvSpPr>
            <a:spLocks noGrp="1"/>
          </p:cNvSpPr>
          <p:nvPr>
            <p:ph type="subTitle" idx="1"/>
          </p:nvPr>
        </p:nvSpPr>
        <p:spPr/>
        <p:txBody>
          <a:bodyPr/>
          <a:lstStyle/>
          <a:p>
            <a:r>
              <a:rPr lang="en-US" dirty="0" smtClean="0"/>
              <a:t>Dawn of the Nerve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t="3465"/>
          <a:stretch>
            <a:fillRect/>
          </a:stretch>
        </p:blipFill>
        <p:spPr>
          <a:xfrm>
            <a:off x="1657481" y="931332"/>
            <a:ext cx="5907486" cy="5926668"/>
          </a:xfrm>
          <a:prstGeom prst="rect">
            <a:avLst/>
          </a:prstGeom>
        </p:spPr>
      </p:pic>
      <p:sp>
        <p:nvSpPr>
          <p:cNvPr id="4" name="Title 3"/>
          <p:cNvSpPr>
            <a:spLocks noGrp="1"/>
          </p:cNvSpPr>
          <p:nvPr>
            <p:ph type="title"/>
          </p:nvPr>
        </p:nvSpPr>
        <p:spPr>
          <a:xfrm>
            <a:off x="0" y="54509"/>
            <a:ext cx="9144000" cy="876823"/>
          </a:xfrm>
        </p:spPr>
        <p:txBody>
          <a:bodyPr/>
          <a:lstStyle/>
          <a:p>
            <a:r>
              <a:rPr lang="en-US" dirty="0" smtClean="0"/>
              <a:t>Short-Term Facilitation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2566" y="745067"/>
            <a:ext cx="4691050" cy="6112933"/>
          </a:xfrm>
          <a:prstGeom prst="rect">
            <a:avLst/>
          </a:prstGeom>
        </p:spPr>
      </p:pic>
      <p:sp>
        <p:nvSpPr>
          <p:cNvPr id="3" name="Title 2"/>
          <p:cNvSpPr>
            <a:spLocks noGrp="1"/>
          </p:cNvSpPr>
          <p:nvPr>
            <p:ph type="title"/>
          </p:nvPr>
        </p:nvSpPr>
        <p:spPr>
          <a:xfrm>
            <a:off x="0" y="0"/>
            <a:ext cx="9144000" cy="965200"/>
          </a:xfrm>
        </p:spPr>
        <p:txBody>
          <a:bodyPr/>
          <a:lstStyle/>
          <a:p>
            <a:r>
              <a:rPr lang="en-US" dirty="0" smtClean="0"/>
              <a:t>Long-Term Facilitation</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41599" y="1802174"/>
            <a:ext cx="3997349" cy="4237191"/>
          </a:xfrm>
          <a:prstGeom prst="rect">
            <a:avLst/>
          </a:prstGeom>
        </p:spPr>
      </p:pic>
      <p:sp>
        <p:nvSpPr>
          <p:cNvPr id="5" name="Title 4"/>
          <p:cNvSpPr>
            <a:spLocks noGrp="1"/>
          </p:cNvSpPr>
          <p:nvPr>
            <p:ph type="title"/>
          </p:nvPr>
        </p:nvSpPr>
        <p:spPr/>
        <p:txBody>
          <a:bodyPr/>
          <a:lstStyle/>
          <a:p>
            <a:r>
              <a:rPr lang="en-US" dirty="0" smtClean="0"/>
              <a:t>CREB Binding</a:t>
            </a:r>
            <a:endParaRPr lang="en-US" dirty="0"/>
          </a:p>
        </p:txBody>
      </p:sp>
      <p:sp>
        <p:nvSpPr>
          <p:cNvPr id="6" name="TextBox 5"/>
          <p:cNvSpPr txBox="1"/>
          <p:nvPr/>
        </p:nvSpPr>
        <p:spPr>
          <a:xfrm>
            <a:off x="3572967" y="1232972"/>
            <a:ext cx="2139077" cy="369332"/>
          </a:xfrm>
          <a:prstGeom prst="rect">
            <a:avLst/>
          </a:prstGeom>
          <a:noFill/>
        </p:spPr>
        <p:txBody>
          <a:bodyPr wrap="none" rtlCol="0">
            <a:spAutoFit/>
          </a:bodyPr>
          <a:lstStyle/>
          <a:p>
            <a:r>
              <a:rPr lang="en-US" dirty="0" err="1" smtClean="0"/>
              <a:t>Leucine</a:t>
            </a:r>
            <a:r>
              <a:rPr lang="en-US" dirty="0" smtClean="0"/>
              <a:t> zipper motif </a:t>
            </a:r>
            <a:endParaRPr lang="en-US" dirty="0"/>
          </a:p>
        </p:txBody>
      </p:sp>
    </p:spTree>
    <p:extLst>
      <p:ext uri="{BB962C8B-B14F-4D97-AF65-F5344CB8AC3E}">
        <p14:creationId xmlns:p14="http://schemas.microsoft.com/office/powerpoint/2010/main" val="1824104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0100" y="546350"/>
            <a:ext cx="7480300" cy="6172329"/>
          </a:xfrm>
          <a:prstGeom prst="rect">
            <a:avLst/>
          </a:prstGeom>
        </p:spPr>
      </p:pic>
      <p:sp>
        <p:nvSpPr>
          <p:cNvPr id="9" name="TextBox 8"/>
          <p:cNvSpPr txBox="1"/>
          <p:nvPr/>
        </p:nvSpPr>
        <p:spPr>
          <a:xfrm>
            <a:off x="4762658" y="6550223"/>
            <a:ext cx="4378122" cy="307777"/>
          </a:xfrm>
          <a:prstGeom prst="rect">
            <a:avLst/>
          </a:prstGeom>
          <a:noFill/>
        </p:spPr>
        <p:txBody>
          <a:bodyPr wrap="none" rtlCol="0">
            <a:spAutoFit/>
          </a:bodyPr>
          <a:lstStyle/>
          <a:p>
            <a:r>
              <a:rPr lang="en-US" sz="1400" dirty="0" smtClean="0"/>
              <a:t>Bailey and Chen 1988 </a:t>
            </a:r>
            <a:r>
              <a:rPr lang="en-US" sz="1400" i="1" dirty="0" smtClean="0"/>
              <a:t>Proc. Natl. Acad. Sci. </a:t>
            </a:r>
            <a:r>
              <a:rPr lang="en-US" sz="1400" dirty="0" smtClean="0"/>
              <a:t>85</a:t>
            </a:r>
            <a:r>
              <a:rPr lang="en-US" sz="1400" i="1" dirty="0" smtClean="0"/>
              <a:t>:</a:t>
            </a:r>
            <a:r>
              <a:rPr lang="en-US" sz="1400" dirty="0" smtClean="0"/>
              <a:t>2373–2377</a:t>
            </a:r>
            <a:endParaRPr lang="en-US" sz="1400" dirty="0"/>
          </a:p>
        </p:txBody>
      </p:sp>
      <p:sp>
        <p:nvSpPr>
          <p:cNvPr id="5" name="Title 2"/>
          <p:cNvSpPr>
            <a:spLocks noGrp="1"/>
          </p:cNvSpPr>
          <p:nvPr>
            <p:ph type="title"/>
          </p:nvPr>
        </p:nvSpPr>
        <p:spPr>
          <a:xfrm>
            <a:off x="0" y="0"/>
            <a:ext cx="9140780" cy="609600"/>
          </a:xfrm>
        </p:spPr>
        <p:txBody>
          <a:bodyPr>
            <a:normAutofit fontScale="90000"/>
          </a:bodyPr>
          <a:lstStyle/>
          <a:p>
            <a:r>
              <a:rPr lang="en-US" dirty="0" err="1" smtClean="0"/>
              <a:t>Arborization</a:t>
            </a:r>
            <a:r>
              <a:rPr lang="en-US" dirty="0" smtClean="0"/>
              <a:t> of Sensory Neuron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Applying Hebbian Theory</a:t>
            </a:r>
            <a:endParaRPr lang="en-US" dirty="0"/>
          </a:p>
        </p:txBody>
      </p:sp>
      <p:sp>
        <p:nvSpPr>
          <p:cNvPr id="7" name="Subtitle 6"/>
          <p:cNvSpPr>
            <a:spLocks noGrp="1"/>
          </p:cNvSpPr>
          <p:nvPr>
            <p:ph type="subTitle" idx="1"/>
          </p:nvPr>
        </p:nvSpPr>
        <p:spPr/>
        <p:txBody>
          <a:bodyPr/>
          <a:lstStyle/>
          <a:p>
            <a:r>
              <a:rPr lang="en-US" dirty="0" err="1" smtClean="0"/>
              <a:t>Presynaptic</a:t>
            </a:r>
            <a:r>
              <a:rPr lang="en-US" dirty="0" smtClean="0"/>
              <a:t> &amp; Postsynaptic Modifications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7783" y="33866"/>
            <a:ext cx="5628217" cy="679562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21" y="1270234"/>
            <a:ext cx="9114580" cy="4552710"/>
          </a:xfrm>
          <a:prstGeom prst="rect">
            <a:avLst/>
          </a:prstGeom>
        </p:spPr>
      </p:pic>
      <p:sp>
        <p:nvSpPr>
          <p:cNvPr id="4" name="Title 47"/>
          <p:cNvSpPr>
            <a:spLocks noGrp="1"/>
          </p:cNvSpPr>
          <p:nvPr>
            <p:ph type="title"/>
          </p:nvPr>
        </p:nvSpPr>
        <p:spPr>
          <a:xfrm>
            <a:off x="16933" y="6529"/>
            <a:ext cx="9144000" cy="1143000"/>
          </a:xfrm>
        </p:spPr>
        <p:txBody>
          <a:bodyPr/>
          <a:lstStyle/>
          <a:p>
            <a:r>
              <a:rPr lang="en-US" dirty="0" smtClean="0"/>
              <a:t>Early Long-term </a:t>
            </a:r>
            <a:r>
              <a:rPr lang="en-US" dirty="0" err="1" smtClean="0"/>
              <a:t>Potentiation</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56" y="1269990"/>
            <a:ext cx="9086411" cy="5166783"/>
          </a:xfrm>
          <a:prstGeom prst="rect">
            <a:avLst/>
          </a:prstGeom>
        </p:spPr>
      </p:pic>
      <p:sp>
        <p:nvSpPr>
          <p:cNvPr id="3" name="Title 47"/>
          <p:cNvSpPr txBox="1">
            <a:spLocks/>
          </p:cNvSpPr>
          <p:nvPr/>
        </p:nvSpPr>
        <p:spPr>
          <a:xfrm>
            <a:off x="16933" y="6529"/>
            <a:ext cx="91440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Early Long-term Potentiation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p:cNvSpPr txBox="1"/>
          <p:nvPr/>
        </p:nvSpPr>
        <p:spPr>
          <a:xfrm>
            <a:off x="3081866" y="6317734"/>
            <a:ext cx="3044423" cy="369332"/>
          </a:xfrm>
          <a:prstGeom prst="rect">
            <a:avLst/>
          </a:prstGeom>
          <a:noFill/>
        </p:spPr>
        <p:txBody>
          <a:bodyPr wrap="none" rtlCol="0">
            <a:spAutoFit/>
          </a:bodyPr>
          <a:lstStyle/>
          <a:p>
            <a:r>
              <a:rPr lang="en-US" dirty="0" smtClean="0"/>
              <a:t>Increased AMPA via </a:t>
            </a:r>
            <a:r>
              <a:rPr lang="en-US" dirty="0" err="1" smtClean="0"/>
              <a:t>exocytosis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9742" y="812800"/>
            <a:ext cx="3956588" cy="4777263"/>
          </a:xfrm>
          <a:prstGeom prst="rect">
            <a:avLst/>
          </a:prstGeom>
        </p:spPr>
      </p:pic>
      <p:sp>
        <p:nvSpPr>
          <p:cNvPr id="4" name="Title 47"/>
          <p:cNvSpPr txBox="1">
            <a:spLocks/>
          </p:cNvSpPr>
          <p:nvPr/>
        </p:nvSpPr>
        <p:spPr>
          <a:xfrm>
            <a:off x="16933" y="6529"/>
            <a:ext cx="9144000" cy="603071"/>
          </a:xfrm>
          <a:prstGeom prst="rect">
            <a:avLst/>
          </a:prstGeom>
        </p:spPr>
        <p:txBody>
          <a:bodyPr vert="horz" lIns="91440" tIns="45720" rIns="91440" bIns="45720" rtlCol="0" anchor="ctr">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Late Long-term Potentiation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p:cNvPicPr>
          <p:nvPr/>
        </p:nvPicPr>
        <p:blipFill>
          <a:blip r:embed="rId3"/>
          <a:stretch>
            <a:fillRect/>
          </a:stretch>
        </p:blipFill>
        <p:spPr>
          <a:xfrm>
            <a:off x="4127500" y="484628"/>
            <a:ext cx="5002263" cy="636279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teomic_synapse_phosphoproteins-5.tif"/>
          <p:cNvPicPr>
            <a:picLocks noChangeAspect="1"/>
          </p:cNvPicPr>
          <p:nvPr/>
        </p:nvPicPr>
        <p:blipFill>
          <a:blip r:embed="rId2"/>
          <a:stretch>
            <a:fillRect/>
          </a:stretch>
        </p:blipFill>
        <p:spPr>
          <a:xfrm>
            <a:off x="499422" y="1409700"/>
            <a:ext cx="8179022" cy="4419770"/>
          </a:xfrm>
          <a:prstGeom prst="rect">
            <a:avLst/>
          </a:prstGeom>
        </p:spPr>
      </p:pic>
      <p:sp>
        <p:nvSpPr>
          <p:cNvPr id="3" name="Text Box 5"/>
          <p:cNvSpPr txBox="1">
            <a:spLocks noChangeArrowheads="1"/>
          </p:cNvSpPr>
          <p:nvPr/>
        </p:nvSpPr>
        <p:spPr bwMode="auto">
          <a:xfrm>
            <a:off x="4241790" y="6445537"/>
            <a:ext cx="4817545" cy="276999"/>
          </a:xfrm>
          <a:prstGeom prst="rect">
            <a:avLst/>
          </a:prstGeom>
          <a:noFill/>
          <a:ln w="9525">
            <a:noFill/>
            <a:miter lim="800000"/>
            <a:headEnd/>
            <a:tailEnd/>
          </a:ln>
          <a:effectLst/>
        </p:spPr>
        <p:txBody>
          <a:bodyPr wrap="none">
            <a:prstTxWarp prst="textNoShape">
              <a:avLst/>
            </a:prstTxWarp>
            <a:spAutoFit/>
          </a:bodyPr>
          <a:lstStyle/>
          <a:p>
            <a:r>
              <a:rPr lang="en-US" sz="1200" dirty="0" smtClean="0">
                <a:latin typeface="Tahoma" charset="0"/>
              </a:rPr>
              <a:t>Collins et al. (</a:t>
            </a:r>
            <a:r>
              <a:rPr lang="en-US" sz="1200" dirty="0">
                <a:latin typeface="Tahoma" charset="0"/>
              </a:rPr>
              <a:t>2005)</a:t>
            </a:r>
            <a:r>
              <a:rPr lang="en-US" sz="1200" dirty="0" smtClean="0">
                <a:latin typeface="Tahoma" charset="0"/>
              </a:rPr>
              <a:t> </a:t>
            </a:r>
            <a:r>
              <a:rPr lang="en-US" sz="1200" i="1" dirty="0" smtClean="0">
                <a:latin typeface="Tahoma" charset="0"/>
              </a:rPr>
              <a:t>Journal of Biological Chemistry</a:t>
            </a:r>
            <a:r>
              <a:rPr lang="en-US" sz="1200" dirty="0" smtClean="0">
                <a:latin typeface="Tahoma" charset="0"/>
              </a:rPr>
              <a:t>. 280:5972-5982.</a:t>
            </a:r>
            <a:endParaRPr lang="en-US" sz="1200" dirty="0">
              <a:latin typeface="Tahoma" charset="0"/>
            </a:endParaRPr>
          </a:p>
        </p:txBody>
      </p:sp>
      <p:sp>
        <p:nvSpPr>
          <p:cNvPr id="4" name="Title 47"/>
          <p:cNvSpPr txBox="1">
            <a:spLocks/>
          </p:cNvSpPr>
          <p:nvPr/>
        </p:nvSpPr>
        <p:spPr>
          <a:xfrm>
            <a:off x="16933" y="6529"/>
            <a:ext cx="91440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Synaptome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of Glutamatergic Neurons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80795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2973"/>
            <a:ext cx="8229600" cy="929037"/>
          </a:xfrm>
        </p:spPr>
        <p:txBody>
          <a:bodyPr>
            <a:normAutofit/>
          </a:bodyPr>
          <a:lstStyle/>
          <a:p>
            <a:r>
              <a:rPr lang="en-US" dirty="0" smtClean="0"/>
              <a:t>Bioelectrical Activity</a:t>
            </a:r>
            <a:endParaRPr lang="en-US" dirty="0"/>
          </a:p>
        </p:txBody>
      </p:sp>
      <p:pic>
        <p:nvPicPr>
          <p:cNvPr id="3" name="Picture 2"/>
          <p:cNvPicPr>
            <a:picLocks noChangeAspect="1"/>
          </p:cNvPicPr>
          <p:nvPr/>
        </p:nvPicPr>
        <p:blipFill>
          <a:blip r:embed="rId3"/>
          <a:stretch>
            <a:fillRect/>
          </a:stretch>
        </p:blipFill>
        <p:spPr>
          <a:xfrm>
            <a:off x="1474674" y="941840"/>
            <a:ext cx="1929986" cy="2658117"/>
          </a:xfrm>
          <a:prstGeom prst="rect">
            <a:avLst/>
          </a:prstGeom>
        </p:spPr>
      </p:pic>
      <p:sp>
        <p:nvSpPr>
          <p:cNvPr id="5" name="TextBox 4"/>
          <p:cNvSpPr txBox="1"/>
          <p:nvPr/>
        </p:nvSpPr>
        <p:spPr>
          <a:xfrm>
            <a:off x="1718717" y="3549158"/>
            <a:ext cx="1399241" cy="369332"/>
          </a:xfrm>
          <a:prstGeom prst="rect">
            <a:avLst/>
          </a:prstGeom>
          <a:noFill/>
        </p:spPr>
        <p:txBody>
          <a:bodyPr wrap="none" rtlCol="0">
            <a:spAutoFit/>
          </a:bodyPr>
          <a:lstStyle/>
          <a:p>
            <a:r>
              <a:rPr lang="en-US" b="1" dirty="0" smtClean="0"/>
              <a:t>Luigi Galvani</a:t>
            </a:r>
            <a:endParaRPr lang="en-US" dirty="0"/>
          </a:p>
        </p:txBody>
      </p:sp>
      <p:sp>
        <p:nvSpPr>
          <p:cNvPr id="6" name="Rectangle 5"/>
          <p:cNvSpPr/>
          <p:nvPr/>
        </p:nvSpPr>
        <p:spPr>
          <a:xfrm>
            <a:off x="2069729" y="3763269"/>
            <a:ext cx="652643" cy="369332"/>
          </a:xfrm>
          <a:prstGeom prst="rect">
            <a:avLst/>
          </a:prstGeom>
        </p:spPr>
        <p:txBody>
          <a:bodyPr wrap="none">
            <a:spAutoFit/>
          </a:bodyPr>
          <a:lstStyle/>
          <a:p>
            <a:r>
              <a:rPr lang="en-US" dirty="0" smtClean="0"/>
              <a:t>1771</a:t>
            </a:r>
            <a:endParaRPr lang="en-US" dirty="0"/>
          </a:p>
        </p:txBody>
      </p:sp>
      <p:pic>
        <p:nvPicPr>
          <p:cNvPr id="7" name="Picture 6"/>
          <p:cNvPicPr>
            <a:picLocks noChangeAspect="1"/>
          </p:cNvPicPr>
          <p:nvPr/>
        </p:nvPicPr>
        <p:blipFill>
          <a:blip r:embed="rId4"/>
          <a:stretch>
            <a:fillRect/>
          </a:stretch>
        </p:blipFill>
        <p:spPr>
          <a:xfrm>
            <a:off x="4927602" y="4003967"/>
            <a:ext cx="3364087" cy="2752435"/>
          </a:xfrm>
          <a:prstGeom prst="rect">
            <a:avLst/>
          </a:prstGeom>
        </p:spPr>
      </p:pic>
      <p:pic>
        <p:nvPicPr>
          <p:cNvPr id="9" name="Picture 8"/>
          <p:cNvPicPr>
            <a:picLocks noChangeAspect="1"/>
          </p:cNvPicPr>
          <p:nvPr/>
        </p:nvPicPr>
        <p:blipFill>
          <a:blip r:embed="rId5"/>
          <a:stretch>
            <a:fillRect/>
          </a:stretch>
        </p:blipFill>
        <p:spPr>
          <a:xfrm>
            <a:off x="4696884" y="992010"/>
            <a:ext cx="3989916" cy="2825035"/>
          </a:xfrm>
          <a:prstGeom prst="rect">
            <a:avLst/>
          </a:prstGeom>
        </p:spPr>
      </p:pic>
      <p:pic>
        <p:nvPicPr>
          <p:cNvPr id="10" name="Picture 9"/>
          <p:cNvPicPr>
            <a:picLocks noChangeAspect="1"/>
          </p:cNvPicPr>
          <p:nvPr/>
        </p:nvPicPr>
        <p:blipFill>
          <a:blip r:embed="rId6"/>
          <a:srcRect l="10646" r="11560" b="7953"/>
          <a:stretch>
            <a:fillRect/>
          </a:stretch>
        </p:blipFill>
        <p:spPr>
          <a:xfrm>
            <a:off x="1474674" y="4166467"/>
            <a:ext cx="1929986" cy="2137316"/>
          </a:xfrm>
          <a:prstGeom prst="rect">
            <a:avLst/>
          </a:prstGeom>
        </p:spPr>
      </p:pic>
      <p:sp>
        <p:nvSpPr>
          <p:cNvPr id="11" name="TextBox 10"/>
          <p:cNvSpPr txBox="1"/>
          <p:nvPr/>
        </p:nvSpPr>
        <p:spPr>
          <a:xfrm>
            <a:off x="1549387" y="6269917"/>
            <a:ext cx="1797112" cy="369332"/>
          </a:xfrm>
          <a:prstGeom prst="rect">
            <a:avLst/>
          </a:prstGeom>
          <a:noFill/>
        </p:spPr>
        <p:txBody>
          <a:bodyPr wrap="none" rtlCol="0">
            <a:spAutoFit/>
          </a:bodyPr>
          <a:lstStyle/>
          <a:p>
            <a:r>
              <a:rPr lang="en-US" b="1" dirty="0" smtClean="0"/>
              <a:t>Alessandro Volta</a:t>
            </a:r>
            <a:endParaRPr lang="en-US" dirty="0"/>
          </a:p>
        </p:txBody>
      </p:sp>
      <p:sp>
        <p:nvSpPr>
          <p:cNvPr id="12" name="Rectangle 11"/>
          <p:cNvSpPr/>
          <p:nvPr/>
        </p:nvSpPr>
        <p:spPr>
          <a:xfrm>
            <a:off x="2120528" y="6484028"/>
            <a:ext cx="652643" cy="369332"/>
          </a:xfrm>
          <a:prstGeom prst="rect">
            <a:avLst/>
          </a:prstGeom>
        </p:spPr>
        <p:txBody>
          <a:bodyPr wrap="none">
            <a:spAutoFit/>
          </a:bodyPr>
          <a:lstStyle/>
          <a:p>
            <a:r>
              <a:rPr lang="en-US" dirty="0" smtClean="0"/>
              <a:t>1792</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dirty="0" smtClean="0"/>
              <a:t>Estrogen and Lithium</a:t>
            </a:r>
            <a:endParaRPr lang="en-US" dirty="0"/>
          </a:p>
        </p:txBody>
      </p:sp>
      <p:sp>
        <p:nvSpPr>
          <p:cNvPr id="3" name="Subtitle 2"/>
          <p:cNvSpPr>
            <a:spLocks noGrp="1"/>
          </p:cNvSpPr>
          <p:nvPr>
            <p:ph type="subTitle" idx="1"/>
          </p:nvPr>
        </p:nvSpPr>
        <p:spPr>
          <a:xfrm>
            <a:off x="0" y="3886200"/>
            <a:ext cx="9144000" cy="1752600"/>
          </a:xfrm>
        </p:spPr>
        <p:txBody>
          <a:bodyPr/>
          <a:lstStyle/>
          <a:p>
            <a:r>
              <a:rPr lang="en-US" dirty="0" smtClean="0"/>
              <a:t>Facilitating factors in Brain Cell Signaling </a:t>
            </a:r>
            <a:endParaRPr lang="en-US" dirty="0"/>
          </a:p>
        </p:txBody>
      </p:sp>
    </p:spTree>
    <p:extLst>
      <p:ext uri="{BB962C8B-B14F-4D97-AF65-F5344CB8AC3E}">
        <p14:creationId xmlns:p14="http://schemas.microsoft.com/office/powerpoint/2010/main" val="1333756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82" y="38100"/>
            <a:ext cx="7772400" cy="1143000"/>
          </a:xfrm>
        </p:spPr>
        <p:txBody>
          <a:bodyPr>
            <a:normAutofit fontScale="90000"/>
          </a:bodyPr>
          <a:lstStyle/>
          <a:p>
            <a:r>
              <a:rPr lang="en-US" dirty="0" smtClean="0"/>
              <a:t>Lithium Prevents Glial Cytotoxicity</a:t>
            </a:r>
            <a:endParaRPr lang="en-US" dirty="0"/>
          </a:p>
        </p:txBody>
      </p:sp>
      <p:pic>
        <p:nvPicPr>
          <p:cNvPr id="5" name="Picture 4"/>
          <p:cNvPicPr>
            <a:picLocks noChangeAspect="1"/>
          </p:cNvPicPr>
          <p:nvPr/>
        </p:nvPicPr>
        <p:blipFill rotWithShape="1">
          <a:blip r:embed="rId2"/>
          <a:srcRect l="2500" t="10099" r="4167" b="16750"/>
          <a:stretch/>
        </p:blipFill>
        <p:spPr>
          <a:xfrm>
            <a:off x="368299" y="1847393"/>
            <a:ext cx="8293101" cy="3258005"/>
          </a:xfrm>
          <a:prstGeom prst="rect">
            <a:avLst/>
          </a:prstGeom>
        </p:spPr>
      </p:pic>
      <p:sp>
        <p:nvSpPr>
          <p:cNvPr id="4" name="TextBox 3"/>
          <p:cNvSpPr txBox="1"/>
          <p:nvPr/>
        </p:nvSpPr>
        <p:spPr>
          <a:xfrm>
            <a:off x="6698651" y="6488668"/>
            <a:ext cx="2452274" cy="369332"/>
          </a:xfrm>
          <a:prstGeom prst="rect">
            <a:avLst/>
          </a:prstGeom>
          <a:noFill/>
        </p:spPr>
        <p:txBody>
          <a:bodyPr wrap="none" rtlCol="0">
            <a:spAutoFit/>
          </a:bodyPr>
          <a:lstStyle/>
          <a:p>
            <a:r>
              <a:rPr lang="en-US" dirty="0" smtClean="0"/>
              <a:t>Valdes and Weeks, 2009</a:t>
            </a:r>
            <a:endParaRPr lang="en-US" dirty="0"/>
          </a:p>
        </p:txBody>
      </p:sp>
    </p:spTree>
    <p:extLst>
      <p:ext uri="{BB962C8B-B14F-4D97-AF65-F5344CB8AC3E}">
        <p14:creationId xmlns:p14="http://schemas.microsoft.com/office/powerpoint/2010/main" val="13575308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0" y="25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a:solidFill>
                  <a:schemeClr val="tx1"/>
                </a:solidFill>
                <a:latin typeface="Lucida Blackletter" charset="0"/>
                <a:ea typeface="ＭＳ Ｐゴシック" charset="-128"/>
              </a:defRPr>
            </a:lvl1pPr>
            <a:lvl2pPr marL="37931725" indent="-37474525">
              <a:defRPr sz="1400">
                <a:solidFill>
                  <a:schemeClr val="tx1"/>
                </a:solidFill>
                <a:latin typeface="Lucida Blackletter" charset="0"/>
                <a:ea typeface="ＭＳ Ｐゴシック" charset="-128"/>
              </a:defRPr>
            </a:lvl2pPr>
            <a:lvl3pPr>
              <a:defRPr sz="1400">
                <a:solidFill>
                  <a:schemeClr val="tx1"/>
                </a:solidFill>
                <a:latin typeface="Lucida Blackletter" charset="0"/>
                <a:ea typeface="ＭＳ Ｐゴシック" charset="-128"/>
              </a:defRPr>
            </a:lvl3pPr>
            <a:lvl4pPr>
              <a:defRPr sz="1400">
                <a:solidFill>
                  <a:schemeClr val="tx1"/>
                </a:solidFill>
                <a:latin typeface="Lucida Blackletter" charset="0"/>
                <a:ea typeface="ＭＳ Ｐゴシック" charset="-128"/>
              </a:defRPr>
            </a:lvl4pPr>
            <a:lvl5pPr>
              <a:defRPr sz="1400">
                <a:solidFill>
                  <a:schemeClr val="tx1"/>
                </a:solidFill>
                <a:latin typeface="Lucida Blackletter" charset="0"/>
                <a:ea typeface="ＭＳ Ｐゴシック" charset="-128"/>
              </a:defRPr>
            </a:lvl5pPr>
            <a:lvl6pPr marL="457200" eaLnBrk="0" fontAlgn="base" hangingPunct="0">
              <a:spcBef>
                <a:spcPct val="0"/>
              </a:spcBef>
              <a:spcAft>
                <a:spcPct val="0"/>
              </a:spcAft>
              <a:defRPr sz="1400">
                <a:solidFill>
                  <a:schemeClr val="tx1"/>
                </a:solidFill>
                <a:latin typeface="Lucida Blackletter" charset="0"/>
                <a:ea typeface="ＭＳ Ｐゴシック" charset="-128"/>
              </a:defRPr>
            </a:lvl6pPr>
            <a:lvl7pPr marL="914400" eaLnBrk="0" fontAlgn="base" hangingPunct="0">
              <a:spcBef>
                <a:spcPct val="0"/>
              </a:spcBef>
              <a:spcAft>
                <a:spcPct val="0"/>
              </a:spcAft>
              <a:defRPr sz="1400">
                <a:solidFill>
                  <a:schemeClr val="tx1"/>
                </a:solidFill>
                <a:latin typeface="Lucida Blackletter" charset="0"/>
                <a:ea typeface="ＭＳ Ｐゴシック" charset="-128"/>
              </a:defRPr>
            </a:lvl7pPr>
            <a:lvl8pPr marL="1371600" eaLnBrk="0" fontAlgn="base" hangingPunct="0">
              <a:spcBef>
                <a:spcPct val="0"/>
              </a:spcBef>
              <a:spcAft>
                <a:spcPct val="0"/>
              </a:spcAft>
              <a:defRPr sz="1400">
                <a:solidFill>
                  <a:schemeClr val="tx1"/>
                </a:solidFill>
                <a:latin typeface="Lucida Blackletter" charset="0"/>
                <a:ea typeface="ＭＳ Ｐゴシック" charset="-128"/>
              </a:defRPr>
            </a:lvl8pPr>
            <a:lvl9pPr marL="1828800" eaLnBrk="0" fontAlgn="base" hangingPunct="0">
              <a:spcBef>
                <a:spcPct val="0"/>
              </a:spcBef>
              <a:spcAft>
                <a:spcPct val="0"/>
              </a:spcAft>
              <a:defRPr sz="1400">
                <a:solidFill>
                  <a:schemeClr val="tx1"/>
                </a:solidFill>
                <a:latin typeface="Lucida Blackletter" charset="0"/>
                <a:ea typeface="ＭＳ Ｐゴシック" charset="-128"/>
              </a:defRPr>
            </a:lvl9pPr>
          </a:lstStyle>
          <a:p>
            <a:endParaRPr lang="en-US" altLang="en-US">
              <a:latin typeface="Calibri" charset="0"/>
            </a:endParaRPr>
          </a:p>
        </p:txBody>
      </p:sp>
      <p:sp>
        <p:nvSpPr>
          <p:cNvPr id="19" name="Rectangle 6"/>
          <p:cNvSpPr>
            <a:spLocks noChangeArrowheads="1"/>
          </p:cNvSpPr>
          <p:nvPr/>
        </p:nvSpPr>
        <p:spPr bwMode="auto">
          <a:xfrm>
            <a:off x="0" y="-1587"/>
            <a:ext cx="9144000" cy="646331"/>
          </a:xfrm>
          <a:prstGeom prst="rect">
            <a:avLst/>
          </a:prstGeom>
          <a:noFill/>
          <a:ln w="9525">
            <a:noFill/>
            <a:miter lim="800000"/>
            <a:headEnd/>
            <a:tailEnd/>
          </a:ln>
          <a:effectLst/>
        </p:spPr>
        <p:txBody>
          <a:bodyPr wrap="square">
            <a:spAutoFit/>
          </a:bodyPr>
          <a:lstStyle/>
          <a:p>
            <a:pPr algn="ctr">
              <a:spcBef>
                <a:spcPct val="50000"/>
              </a:spcBef>
              <a:defRPr/>
            </a:pPr>
            <a:r>
              <a:rPr lang="en-US" sz="3600" b="1" dirty="0">
                <a:solidFill>
                  <a:schemeClr val="accent4">
                    <a:lumMod val="10000"/>
                  </a:schemeClr>
                </a:solidFill>
                <a:latin typeface="+mn-lt"/>
                <a:cs typeface="ＭＳ Ｐゴシック" charset="-128"/>
              </a:rPr>
              <a:t>Object Recognition Task</a:t>
            </a:r>
          </a:p>
        </p:txBody>
      </p:sp>
      <p:pic>
        <p:nvPicPr>
          <p:cNvPr id="174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49955" y="6475690"/>
            <a:ext cx="1894045" cy="369332"/>
          </a:xfrm>
          <a:prstGeom prst="rect">
            <a:avLst/>
          </a:prstGeom>
          <a:noFill/>
        </p:spPr>
        <p:txBody>
          <a:bodyPr wrap="none" rtlCol="0">
            <a:spAutoFit/>
          </a:bodyPr>
          <a:lstStyle/>
          <a:p>
            <a:r>
              <a:rPr lang="en-US" dirty="0" smtClean="0"/>
              <a:t>Valdes </a:t>
            </a:r>
            <a:r>
              <a:rPr lang="en-US" i="1" dirty="0" smtClean="0"/>
              <a:t>et al., </a:t>
            </a:r>
            <a:r>
              <a:rPr lang="en-US" dirty="0" smtClean="0"/>
              <a:t>2010</a:t>
            </a:r>
            <a:endParaRPr lang="en-US" dirty="0"/>
          </a:p>
        </p:txBody>
      </p:sp>
      <p:sp>
        <p:nvSpPr>
          <p:cNvPr id="17" name="Text Box 4"/>
          <p:cNvSpPr txBox="1">
            <a:spLocks noChangeArrowheads="1"/>
          </p:cNvSpPr>
          <p:nvPr/>
        </p:nvSpPr>
        <p:spPr bwMode="auto">
          <a:xfrm>
            <a:off x="2178050" y="2070100"/>
            <a:ext cx="944426" cy="584775"/>
          </a:xfrm>
          <a:prstGeom prst="rect">
            <a:avLst/>
          </a:prstGeom>
          <a:noFill/>
          <a:ln w="9525">
            <a:noFill/>
            <a:miter lim="800000"/>
            <a:headEnd/>
            <a:tailEnd/>
          </a:ln>
          <a:effectLst/>
        </p:spPr>
        <p:txBody>
          <a:bodyPr wrap="none">
            <a:spAutoFit/>
          </a:bodyPr>
          <a:lstStyle/>
          <a:p>
            <a:pPr>
              <a:defRPr/>
            </a:pPr>
            <a:r>
              <a:rPr lang="en-US" sz="3200" dirty="0">
                <a:solidFill>
                  <a:schemeClr val="accent4">
                    <a:lumMod val="10000"/>
                  </a:schemeClr>
                </a:solidFill>
                <a:latin typeface="+mn-lt"/>
                <a:cs typeface="ＭＳ Ｐゴシック" charset="-128"/>
              </a:rPr>
              <a:t>New</a:t>
            </a:r>
          </a:p>
        </p:txBody>
      </p:sp>
      <p:sp>
        <p:nvSpPr>
          <p:cNvPr id="13" name="Text Box 3"/>
          <p:cNvSpPr txBox="1">
            <a:spLocks noChangeArrowheads="1"/>
          </p:cNvSpPr>
          <p:nvPr/>
        </p:nvSpPr>
        <p:spPr bwMode="auto">
          <a:xfrm>
            <a:off x="6273800" y="2070100"/>
            <a:ext cx="768159" cy="584775"/>
          </a:xfrm>
          <a:prstGeom prst="rect">
            <a:avLst/>
          </a:prstGeom>
          <a:noFill/>
          <a:ln w="9525">
            <a:noFill/>
            <a:miter lim="800000"/>
            <a:headEnd/>
            <a:tailEnd/>
          </a:ln>
          <a:effectLst/>
        </p:spPr>
        <p:txBody>
          <a:bodyPr wrap="none">
            <a:spAutoFit/>
          </a:bodyPr>
          <a:lstStyle/>
          <a:p>
            <a:pPr>
              <a:defRPr/>
            </a:pPr>
            <a:r>
              <a:rPr lang="en-US" sz="3200" dirty="0">
                <a:solidFill>
                  <a:schemeClr val="accent4">
                    <a:lumMod val="10000"/>
                  </a:schemeClr>
                </a:solidFill>
                <a:latin typeface="+mn-lt"/>
                <a:cs typeface="ＭＳ Ｐゴシック" charset="-128"/>
              </a:rPr>
              <a:t>Old</a:t>
            </a:r>
          </a:p>
        </p:txBody>
      </p:sp>
      <p:sp>
        <p:nvSpPr>
          <p:cNvPr id="18" name="Rectangle 5"/>
          <p:cNvSpPr>
            <a:spLocks noChangeArrowheads="1"/>
          </p:cNvSpPr>
          <p:nvPr/>
        </p:nvSpPr>
        <p:spPr bwMode="auto">
          <a:xfrm>
            <a:off x="190500" y="4173031"/>
            <a:ext cx="8864600" cy="523220"/>
          </a:xfrm>
          <a:prstGeom prst="rect">
            <a:avLst/>
          </a:prstGeom>
          <a:noFill/>
          <a:ln w="9525">
            <a:noFill/>
            <a:miter lim="800000"/>
            <a:headEnd/>
            <a:tailEnd/>
          </a:ln>
          <a:effectLst/>
        </p:spPr>
        <p:txBody>
          <a:bodyPr wrap="square">
            <a:spAutoFit/>
          </a:bodyPr>
          <a:lstStyle/>
          <a:p>
            <a:pPr algn="ctr">
              <a:spcBef>
                <a:spcPct val="50000"/>
              </a:spcBef>
              <a:defRPr/>
            </a:pPr>
            <a:r>
              <a:rPr lang="en-US" sz="2800" dirty="0" err="1">
                <a:solidFill>
                  <a:schemeClr val="accent4">
                    <a:lumMod val="10000"/>
                  </a:schemeClr>
                </a:solidFill>
                <a:latin typeface="+mn-lt"/>
                <a:cs typeface="ＭＳ Ｐゴシック" charset="-128"/>
              </a:rPr>
              <a:t>bOVX</a:t>
            </a:r>
            <a:r>
              <a:rPr lang="en-US" sz="2800" dirty="0">
                <a:solidFill>
                  <a:schemeClr val="accent4">
                    <a:lumMod val="10000"/>
                  </a:schemeClr>
                </a:solidFill>
                <a:latin typeface="+mn-lt"/>
                <a:cs typeface="ＭＳ Ｐゴシック" charset="-128"/>
              </a:rPr>
              <a:t> C57BL/6J Mice Treated with Lithium for 1 Month</a:t>
            </a:r>
          </a:p>
        </p:txBody>
      </p:sp>
    </p:spTree>
    <p:extLst>
      <p:ext uri="{BB962C8B-B14F-4D97-AF65-F5344CB8AC3E}">
        <p14:creationId xmlns:p14="http://schemas.microsoft.com/office/powerpoint/2010/main" val="1154242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0388" y="1041400"/>
            <a:ext cx="8026400" cy="5486400"/>
            <a:chOff x="560388" y="685800"/>
            <a:chExt cx="8026400" cy="5486400"/>
          </a:xfrm>
        </p:grpSpPr>
        <p:pic>
          <p:nvPicPr>
            <p:cNvPr id="4" name="Picture 4"/>
            <p:cNvPicPr>
              <a:picLocks noChangeAspect="1" noChangeArrowheads="1"/>
            </p:cNvPicPr>
            <p:nvPr/>
          </p:nvPicPr>
          <p:blipFill>
            <a:blip r:embed="rId2"/>
            <a:srcRect/>
            <a:stretch>
              <a:fillRect/>
            </a:stretch>
          </p:blipFill>
          <p:spPr bwMode="auto">
            <a:xfrm>
              <a:off x="560388" y="685800"/>
              <a:ext cx="8026400" cy="5486400"/>
            </a:xfrm>
            <a:prstGeom prst="rect">
              <a:avLst/>
            </a:prstGeom>
            <a:noFill/>
            <a:ln w="9525">
              <a:solidFill>
                <a:schemeClr val="accent4">
                  <a:lumMod val="10000"/>
                </a:schemeClr>
              </a:solidFill>
              <a:miter lim="800000"/>
              <a:headEnd/>
              <a:tailEnd/>
            </a:ln>
          </p:spPr>
        </p:pic>
        <p:cxnSp>
          <p:nvCxnSpPr>
            <p:cNvPr id="6" name="Straight Connector 5"/>
            <p:cNvCxnSpPr/>
            <p:nvPr/>
          </p:nvCxnSpPr>
          <p:spPr bwMode="auto">
            <a:xfrm rot="5400000">
              <a:off x="2173288" y="2247900"/>
              <a:ext cx="379412" cy="1588"/>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8" name="Straight Connector 7"/>
            <p:cNvCxnSpPr/>
            <p:nvPr/>
          </p:nvCxnSpPr>
          <p:spPr bwMode="auto">
            <a:xfrm flipV="1">
              <a:off x="2362200" y="2057400"/>
              <a:ext cx="1447800" cy="1588"/>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9" name="Straight Connector 8"/>
            <p:cNvCxnSpPr/>
            <p:nvPr/>
          </p:nvCxnSpPr>
          <p:spPr bwMode="auto">
            <a:xfrm>
              <a:off x="4189413" y="2055813"/>
              <a:ext cx="1676400" cy="1587"/>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13" name="Straight Connector 12"/>
            <p:cNvCxnSpPr/>
            <p:nvPr/>
          </p:nvCxnSpPr>
          <p:spPr bwMode="auto">
            <a:xfrm rot="5400000">
              <a:off x="5676900" y="2246313"/>
              <a:ext cx="379413" cy="1587"/>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sp>
          <p:nvSpPr>
            <p:cNvPr id="16" name="TextBox 15"/>
            <p:cNvSpPr txBox="1"/>
            <p:nvPr/>
          </p:nvSpPr>
          <p:spPr>
            <a:xfrm>
              <a:off x="3810000" y="1828800"/>
              <a:ext cx="338138" cy="461963"/>
            </a:xfrm>
            <a:prstGeom prst="rect">
              <a:avLst/>
            </a:prstGeom>
            <a:noFill/>
          </p:spPr>
          <p:txBody>
            <a:bodyPr wrap="none">
              <a:spAutoFit/>
            </a:bodyPr>
            <a:lstStyle/>
            <a:p>
              <a:pPr>
                <a:defRPr/>
              </a:pPr>
              <a:r>
                <a:rPr lang="en-US" sz="2400" b="1" dirty="0">
                  <a:solidFill>
                    <a:schemeClr val="accent4">
                      <a:lumMod val="10000"/>
                    </a:schemeClr>
                  </a:solidFill>
                  <a:cs typeface="ＭＳ Ｐゴシック" charset="-128"/>
                </a:rPr>
                <a:t>*</a:t>
              </a:r>
            </a:p>
          </p:txBody>
        </p:sp>
        <p:cxnSp>
          <p:nvCxnSpPr>
            <p:cNvPr id="10" name="Straight Connector 9"/>
            <p:cNvCxnSpPr/>
            <p:nvPr/>
          </p:nvCxnSpPr>
          <p:spPr bwMode="auto">
            <a:xfrm rot="5400000">
              <a:off x="2174875" y="1639888"/>
              <a:ext cx="379413" cy="1587"/>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11" name="Straight Connector 10"/>
            <p:cNvCxnSpPr/>
            <p:nvPr/>
          </p:nvCxnSpPr>
          <p:spPr bwMode="auto">
            <a:xfrm flipV="1">
              <a:off x="2363788" y="1447800"/>
              <a:ext cx="2360612" cy="3175"/>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12" name="Straight Connector 11"/>
            <p:cNvCxnSpPr/>
            <p:nvPr/>
          </p:nvCxnSpPr>
          <p:spPr bwMode="auto">
            <a:xfrm>
              <a:off x="5029200" y="1447800"/>
              <a:ext cx="2590800" cy="1588"/>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cxnSp>
          <p:nvCxnSpPr>
            <p:cNvPr id="14" name="Straight Connector 13"/>
            <p:cNvCxnSpPr/>
            <p:nvPr/>
          </p:nvCxnSpPr>
          <p:spPr bwMode="auto">
            <a:xfrm rot="5400000">
              <a:off x="7431087" y="1636713"/>
              <a:ext cx="379413" cy="1588"/>
            </a:xfrm>
            <a:prstGeom prst="line">
              <a:avLst/>
            </a:prstGeom>
            <a:solidFill>
              <a:schemeClr val="accent1"/>
            </a:solidFill>
            <a:ln w="9525" cap="flat" cmpd="sng" algn="ctr">
              <a:solidFill>
                <a:schemeClr val="accent4">
                  <a:lumMod val="10000"/>
                </a:schemeClr>
              </a:solidFill>
              <a:prstDash val="solid"/>
              <a:round/>
              <a:headEnd type="none" w="med" len="med"/>
              <a:tailEnd type="none" w="med" len="med"/>
            </a:ln>
            <a:effectLst/>
          </p:spPr>
        </p:cxnSp>
        <p:sp>
          <p:nvSpPr>
            <p:cNvPr id="15" name="TextBox 14"/>
            <p:cNvSpPr txBox="1"/>
            <p:nvPr/>
          </p:nvSpPr>
          <p:spPr>
            <a:xfrm>
              <a:off x="4691063" y="1220788"/>
              <a:ext cx="338137" cy="461962"/>
            </a:xfrm>
            <a:prstGeom prst="rect">
              <a:avLst/>
            </a:prstGeom>
            <a:noFill/>
          </p:spPr>
          <p:txBody>
            <a:bodyPr wrap="none">
              <a:spAutoFit/>
            </a:bodyPr>
            <a:lstStyle/>
            <a:p>
              <a:pPr>
                <a:defRPr/>
              </a:pPr>
              <a:r>
                <a:rPr lang="en-US" sz="2400" b="1" dirty="0">
                  <a:solidFill>
                    <a:schemeClr val="accent4">
                      <a:lumMod val="10000"/>
                    </a:schemeClr>
                  </a:solidFill>
                  <a:cs typeface="ＭＳ Ｐゴシック" charset="-128"/>
                </a:rPr>
                <a:t>*</a:t>
              </a:r>
            </a:p>
          </p:txBody>
        </p:sp>
      </p:grpSp>
      <p:sp>
        <p:nvSpPr>
          <p:cNvPr id="17" name="Title 1"/>
          <p:cNvSpPr>
            <a:spLocks noGrp="1"/>
          </p:cNvSpPr>
          <p:nvPr>
            <p:ph type="title"/>
          </p:nvPr>
        </p:nvSpPr>
        <p:spPr>
          <a:xfrm>
            <a:off x="0" y="12700"/>
            <a:ext cx="9144000" cy="1143000"/>
          </a:xfrm>
        </p:spPr>
        <p:txBody>
          <a:bodyPr>
            <a:normAutofit/>
          </a:bodyPr>
          <a:lstStyle/>
          <a:p>
            <a:r>
              <a:rPr lang="en-US" smtClean="0"/>
              <a:t>Lithium Increases Learning &amp; Memory</a:t>
            </a:r>
            <a:endParaRPr lang="en-US" dirty="0"/>
          </a:p>
        </p:txBody>
      </p:sp>
      <p:sp>
        <p:nvSpPr>
          <p:cNvPr id="18" name="TextBox 17"/>
          <p:cNvSpPr txBox="1"/>
          <p:nvPr/>
        </p:nvSpPr>
        <p:spPr>
          <a:xfrm>
            <a:off x="7249955" y="6475690"/>
            <a:ext cx="1894045" cy="369332"/>
          </a:xfrm>
          <a:prstGeom prst="rect">
            <a:avLst/>
          </a:prstGeom>
          <a:noFill/>
        </p:spPr>
        <p:txBody>
          <a:bodyPr wrap="none" rtlCol="0">
            <a:spAutoFit/>
          </a:bodyPr>
          <a:lstStyle/>
          <a:p>
            <a:r>
              <a:rPr lang="en-US" dirty="0" smtClean="0"/>
              <a:t>Valdes </a:t>
            </a:r>
            <a:r>
              <a:rPr lang="en-US" i="1" dirty="0" smtClean="0"/>
              <a:t>et al</a:t>
            </a:r>
            <a:r>
              <a:rPr lang="en-US" i="1" smtClean="0"/>
              <a:t>., </a:t>
            </a:r>
            <a:r>
              <a:rPr lang="en-US" smtClean="0"/>
              <a:t>2010</a:t>
            </a:r>
            <a:endParaRPr lang="en-US" dirty="0"/>
          </a:p>
        </p:txBody>
      </p:sp>
    </p:spTree>
    <p:extLst>
      <p:ext uri="{BB962C8B-B14F-4D97-AF65-F5344CB8AC3E}">
        <p14:creationId xmlns:p14="http://schemas.microsoft.com/office/powerpoint/2010/main" val="840510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9"/>
          <p:cNvSpPr txBox="1">
            <a:spLocks noChangeArrowheads="1"/>
          </p:cNvSpPr>
          <p:nvPr/>
        </p:nvSpPr>
        <p:spPr bwMode="auto">
          <a:xfrm>
            <a:off x="17463" y="1409700"/>
            <a:ext cx="9144000" cy="457200"/>
          </a:xfrm>
          <a:prstGeom prst="rect">
            <a:avLst/>
          </a:prstGeom>
          <a:noFill/>
          <a:ln w="9525">
            <a:noFill/>
            <a:miter lim="800000"/>
            <a:headEnd/>
            <a:tailEnd/>
          </a:ln>
          <a:effectLst/>
        </p:spPr>
        <p:txBody>
          <a:bodyPr>
            <a:spAutoFit/>
          </a:bodyPr>
          <a:lstStyle/>
          <a:p>
            <a:pPr algn="ctr">
              <a:spcBef>
                <a:spcPct val="50000"/>
              </a:spcBef>
              <a:defRPr/>
            </a:pPr>
            <a:r>
              <a:rPr lang="en-US" sz="2400" b="1" dirty="0">
                <a:solidFill>
                  <a:schemeClr val="accent4">
                    <a:lumMod val="10000"/>
                  </a:schemeClr>
                </a:solidFill>
                <a:latin typeface="+mn-lt"/>
                <a:cs typeface="ＭＳ Ｐゴシック" charset="-128"/>
              </a:rPr>
              <a:t>Hippocampus</a:t>
            </a:r>
          </a:p>
        </p:txBody>
      </p:sp>
      <p:grpSp>
        <p:nvGrpSpPr>
          <p:cNvPr id="20483" name="Group 116"/>
          <p:cNvGrpSpPr>
            <a:grpSpLocks/>
          </p:cNvGrpSpPr>
          <p:nvPr/>
        </p:nvGrpSpPr>
        <p:grpSpPr bwMode="auto">
          <a:xfrm>
            <a:off x="4572000" y="3962400"/>
            <a:ext cx="4294188" cy="1220788"/>
            <a:chOff x="2880" y="1296"/>
            <a:chExt cx="2705" cy="769"/>
          </a:xfrm>
        </p:grpSpPr>
        <p:grpSp>
          <p:nvGrpSpPr>
            <p:cNvPr id="20514" name="Group 115"/>
            <p:cNvGrpSpPr>
              <a:grpSpLocks/>
            </p:cNvGrpSpPr>
            <p:nvPr/>
          </p:nvGrpSpPr>
          <p:grpSpPr bwMode="auto">
            <a:xfrm>
              <a:off x="2880" y="1320"/>
              <a:ext cx="2705" cy="745"/>
              <a:chOff x="2880" y="1320"/>
              <a:chExt cx="2705" cy="745"/>
            </a:xfrm>
          </p:grpSpPr>
          <p:grpSp>
            <p:nvGrpSpPr>
              <p:cNvPr id="20516" name="Group 114"/>
              <p:cNvGrpSpPr>
                <a:grpSpLocks/>
              </p:cNvGrpSpPr>
              <p:nvPr/>
            </p:nvGrpSpPr>
            <p:grpSpPr bwMode="auto">
              <a:xfrm>
                <a:off x="2880" y="1320"/>
                <a:ext cx="2645" cy="600"/>
                <a:chOff x="2880" y="1320"/>
                <a:chExt cx="2645" cy="600"/>
              </a:xfrm>
            </p:grpSpPr>
            <p:pic>
              <p:nvPicPr>
                <p:cNvPr id="20521" name="Picture 5" descr="BDNF_Acti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 y="1632"/>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2880" y="1320"/>
                  <a:ext cx="948" cy="213"/>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BDNF 14 kDa</a:t>
                  </a:r>
                </a:p>
              </p:txBody>
            </p:sp>
            <p:sp>
              <p:nvSpPr>
                <p:cNvPr id="15" name="Text Box 15"/>
                <p:cNvSpPr txBox="1">
                  <a:spLocks noChangeArrowheads="1"/>
                </p:cNvSpPr>
                <p:nvPr/>
              </p:nvSpPr>
              <p:spPr bwMode="auto">
                <a:xfrm>
                  <a:off x="2914" y="1647"/>
                  <a:ext cx="884" cy="212"/>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Actin 42 kDa</a:t>
                  </a:r>
                </a:p>
              </p:txBody>
            </p:sp>
          </p:grpSp>
          <p:sp>
            <p:nvSpPr>
              <p:cNvPr id="9" name="Text Box 30"/>
              <p:cNvSpPr txBox="1">
                <a:spLocks noChangeArrowheads="1"/>
              </p:cNvSpPr>
              <p:nvPr/>
            </p:nvSpPr>
            <p:spPr bwMode="auto">
              <a:xfrm>
                <a:off x="3939" y="1926"/>
                <a:ext cx="302"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a:t>
                </a:r>
              </a:p>
            </p:txBody>
          </p:sp>
          <p:sp>
            <p:nvSpPr>
              <p:cNvPr id="10" name="Text Box 31"/>
              <p:cNvSpPr txBox="1">
                <a:spLocks noChangeArrowheads="1"/>
              </p:cNvSpPr>
              <p:nvPr/>
            </p:nvSpPr>
            <p:spPr bwMode="auto">
              <a:xfrm>
                <a:off x="4614" y="1929"/>
                <a:ext cx="50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 + LiCl</a:t>
                </a:r>
              </a:p>
            </p:txBody>
          </p:sp>
          <p:sp>
            <p:nvSpPr>
              <p:cNvPr id="11" name="Text Box 32"/>
              <p:cNvSpPr txBox="1">
                <a:spLocks noChangeArrowheads="1"/>
              </p:cNvSpPr>
              <p:nvPr/>
            </p:nvSpPr>
            <p:spPr bwMode="auto">
              <a:xfrm>
                <a:off x="5089" y="1926"/>
                <a:ext cx="496"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 + LiCl</a:t>
                </a:r>
              </a:p>
            </p:txBody>
          </p:sp>
          <p:sp>
            <p:nvSpPr>
              <p:cNvPr id="12" name="Text Box 33"/>
              <p:cNvSpPr txBox="1">
                <a:spLocks noChangeArrowheads="1"/>
              </p:cNvSpPr>
              <p:nvPr/>
            </p:nvSpPr>
            <p:spPr bwMode="auto">
              <a:xfrm>
                <a:off x="4323" y="1926"/>
                <a:ext cx="29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a:t>
                </a:r>
              </a:p>
            </p:txBody>
          </p:sp>
        </p:grpSp>
        <p:pic>
          <p:nvPicPr>
            <p:cNvPr id="20515" name="Picture 70" descr="BDN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296"/>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4" name="Group 76"/>
          <p:cNvGrpSpPr>
            <a:grpSpLocks/>
          </p:cNvGrpSpPr>
          <p:nvPr/>
        </p:nvGrpSpPr>
        <p:grpSpPr bwMode="auto">
          <a:xfrm>
            <a:off x="0" y="2057400"/>
            <a:ext cx="4208463" cy="1211263"/>
            <a:chOff x="0" y="1152"/>
            <a:chExt cx="2651" cy="763"/>
          </a:xfrm>
        </p:grpSpPr>
        <p:grpSp>
          <p:nvGrpSpPr>
            <p:cNvPr id="20503" name="Group 75"/>
            <p:cNvGrpSpPr>
              <a:grpSpLocks/>
            </p:cNvGrpSpPr>
            <p:nvPr/>
          </p:nvGrpSpPr>
          <p:grpSpPr bwMode="auto">
            <a:xfrm>
              <a:off x="1005" y="1776"/>
              <a:ext cx="1646" cy="139"/>
              <a:chOff x="1005" y="1776"/>
              <a:chExt cx="1646" cy="139"/>
            </a:xfrm>
          </p:grpSpPr>
          <p:sp>
            <p:nvSpPr>
              <p:cNvPr id="24" name="Text Box 53"/>
              <p:cNvSpPr txBox="1">
                <a:spLocks noChangeArrowheads="1"/>
              </p:cNvSpPr>
              <p:nvPr/>
            </p:nvSpPr>
            <p:spPr bwMode="auto">
              <a:xfrm>
                <a:off x="1005" y="1776"/>
                <a:ext cx="302"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a:t>
                </a:r>
              </a:p>
            </p:txBody>
          </p:sp>
          <p:sp>
            <p:nvSpPr>
              <p:cNvPr id="25" name="Text Box 54"/>
              <p:cNvSpPr txBox="1">
                <a:spLocks noChangeArrowheads="1"/>
              </p:cNvSpPr>
              <p:nvPr/>
            </p:nvSpPr>
            <p:spPr bwMode="auto">
              <a:xfrm>
                <a:off x="1680" y="1779"/>
                <a:ext cx="50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 + LiCl</a:t>
                </a:r>
              </a:p>
            </p:txBody>
          </p:sp>
          <p:sp>
            <p:nvSpPr>
              <p:cNvPr id="26" name="Text Box 55"/>
              <p:cNvSpPr txBox="1">
                <a:spLocks noChangeArrowheads="1"/>
              </p:cNvSpPr>
              <p:nvPr/>
            </p:nvSpPr>
            <p:spPr bwMode="auto">
              <a:xfrm>
                <a:off x="2155" y="1776"/>
                <a:ext cx="496"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 + LiCl</a:t>
                </a:r>
              </a:p>
            </p:txBody>
          </p:sp>
          <p:sp>
            <p:nvSpPr>
              <p:cNvPr id="27" name="Text Box 56"/>
              <p:cNvSpPr txBox="1">
                <a:spLocks noChangeArrowheads="1"/>
              </p:cNvSpPr>
              <p:nvPr/>
            </p:nvSpPr>
            <p:spPr bwMode="auto">
              <a:xfrm>
                <a:off x="1389" y="1776"/>
                <a:ext cx="29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a:t>
                </a:r>
              </a:p>
            </p:txBody>
          </p:sp>
        </p:grpSp>
        <p:grpSp>
          <p:nvGrpSpPr>
            <p:cNvPr id="20504" name="Group 74"/>
            <p:cNvGrpSpPr>
              <a:grpSpLocks/>
            </p:cNvGrpSpPr>
            <p:nvPr/>
          </p:nvGrpSpPr>
          <p:grpSpPr bwMode="auto">
            <a:xfrm>
              <a:off x="0" y="1152"/>
              <a:ext cx="2640" cy="624"/>
              <a:chOff x="0" y="1152"/>
              <a:chExt cx="2640" cy="624"/>
            </a:xfrm>
          </p:grpSpPr>
          <p:grpSp>
            <p:nvGrpSpPr>
              <p:cNvPr id="20505" name="Group 73"/>
              <p:cNvGrpSpPr>
                <a:grpSpLocks/>
              </p:cNvGrpSpPr>
              <p:nvPr/>
            </p:nvGrpSpPr>
            <p:grpSpPr bwMode="auto">
              <a:xfrm>
                <a:off x="0" y="1180"/>
                <a:ext cx="2639" cy="596"/>
                <a:chOff x="0" y="1180"/>
                <a:chExt cx="2639" cy="596"/>
              </a:xfrm>
            </p:grpSpPr>
            <p:pic>
              <p:nvPicPr>
                <p:cNvPr id="20507" name="Picture 45" descr="NR1_Actin"/>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1488"/>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48"/>
                <p:cNvSpPr txBox="1">
                  <a:spLocks noChangeArrowheads="1"/>
                </p:cNvSpPr>
                <p:nvPr/>
              </p:nvSpPr>
              <p:spPr bwMode="auto">
                <a:xfrm>
                  <a:off x="48" y="1488"/>
                  <a:ext cx="884" cy="212"/>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Actin 42 kDa</a:t>
                  </a:r>
                </a:p>
              </p:txBody>
            </p:sp>
            <p:sp>
              <p:nvSpPr>
                <p:cNvPr id="23" name="Text Box 49"/>
                <p:cNvSpPr txBox="1">
                  <a:spLocks noChangeArrowheads="1"/>
                </p:cNvSpPr>
                <p:nvPr/>
              </p:nvSpPr>
              <p:spPr bwMode="auto">
                <a:xfrm>
                  <a:off x="0" y="1180"/>
                  <a:ext cx="948" cy="213"/>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 NR1 120 kDa</a:t>
                  </a:r>
                </a:p>
              </p:txBody>
            </p:sp>
          </p:grpSp>
          <p:pic>
            <p:nvPicPr>
              <p:cNvPr id="20506" name="Picture 72" descr="N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1152"/>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485" name="Group 117"/>
          <p:cNvGrpSpPr>
            <a:grpSpLocks/>
          </p:cNvGrpSpPr>
          <p:nvPr/>
        </p:nvGrpSpPr>
        <p:grpSpPr bwMode="auto">
          <a:xfrm>
            <a:off x="4572000" y="2057400"/>
            <a:ext cx="4189413" cy="1220788"/>
            <a:chOff x="2880" y="2544"/>
            <a:chExt cx="2639" cy="769"/>
          </a:xfrm>
        </p:grpSpPr>
        <p:sp>
          <p:nvSpPr>
            <p:cNvPr id="29" name="Text Box 91"/>
            <p:cNvSpPr txBox="1">
              <a:spLocks noChangeArrowheads="1"/>
            </p:cNvSpPr>
            <p:nvPr/>
          </p:nvSpPr>
          <p:spPr bwMode="auto">
            <a:xfrm>
              <a:off x="2891" y="2597"/>
              <a:ext cx="924" cy="213"/>
            </a:xfrm>
            <a:prstGeom prst="rect">
              <a:avLst/>
            </a:prstGeom>
            <a:noFill/>
            <a:ln w="9525">
              <a:noFill/>
              <a:miter lim="800000"/>
              <a:headEnd/>
              <a:tailEnd/>
            </a:ln>
            <a:effectLst/>
          </p:spPr>
          <p:txBody>
            <a:bodyPr wrap="none">
              <a:spAutoFit/>
            </a:bodyPr>
            <a:lstStyle/>
            <a:p>
              <a:pPr>
                <a:defRPr/>
              </a:pPr>
              <a:r>
                <a:rPr lang="en-US" sz="1600" b="1" dirty="0">
                  <a:solidFill>
                    <a:schemeClr val="accent4">
                      <a:lumMod val="10000"/>
                    </a:schemeClr>
                  </a:solidFill>
                  <a:latin typeface="+mn-lt"/>
                  <a:cs typeface="ＭＳ Ｐゴシック" charset="-128"/>
                </a:rPr>
                <a:t> ER-</a:t>
              </a:r>
              <a:r>
                <a:rPr lang="en-US" sz="1600" b="1" dirty="0">
                  <a:solidFill>
                    <a:schemeClr val="accent4">
                      <a:lumMod val="10000"/>
                    </a:schemeClr>
                  </a:solidFill>
                  <a:latin typeface="Symbol"/>
                  <a:cs typeface="ＭＳ Ｐゴシック" charset="-128"/>
                </a:rPr>
                <a:t>a</a:t>
              </a:r>
              <a:r>
                <a:rPr lang="en-US" sz="1600" b="1" dirty="0">
                  <a:solidFill>
                    <a:schemeClr val="accent4">
                      <a:lumMod val="10000"/>
                    </a:schemeClr>
                  </a:solidFill>
                  <a:latin typeface="+mn-lt"/>
                  <a:cs typeface="ＭＳ Ｐゴシック" charset="-128"/>
                </a:rPr>
                <a:t> 66 </a:t>
              </a:r>
              <a:r>
                <a:rPr lang="en-US" sz="1600" b="1" dirty="0" err="1">
                  <a:solidFill>
                    <a:schemeClr val="accent4">
                      <a:lumMod val="10000"/>
                    </a:schemeClr>
                  </a:solidFill>
                  <a:latin typeface="+mn-lt"/>
                  <a:cs typeface="ＭＳ Ｐゴシック" charset="-128"/>
                </a:rPr>
                <a:t>kDa</a:t>
              </a:r>
              <a:endParaRPr lang="en-US" sz="1600" b="1" dirty="0">
                <a:solidFill>
                  <a:schemeClr val="accent4">
                    <a:lumMod val="10000"/>
                  </a:schemeClr>
                </a:solidFill>
                <a:latin typeface="+mn-lt"/>
                <a:cs typeface="ＭＳ Ｐゴシック" charset="-128"/>
              </a:endParaRPr>
            </a:p>
          </p:txBody>
        </p:sp>
        <p:sp>
          <p:nvSpPr>
            <p:cNvPr id="30" name="Text Box 92"/>
            <p:cNvSpPr txBox="1">
              <a:spLocks noChangeArrowheads="1"/>
            </p:cNvSpPr>
            <p:nvPr/>
          </p:nvSpPr>
          <p:spPr bwMode="auto">
            <a:xfrm>
              <a:off x="2880" y="2887"/>
              <a:ext cx="920" cy="212"/>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 Actin 42 kDa</a:t>
              </a:r>
            </a:p>
          </p:txBody>
        </p:sp>
        <p:sp>
          <p:nvSpPr>
            <p:cNvPr id="31" name="Text Box 93"/>
            <p:cNvSpPr txBox="1">
              <a:spLocks noChangeArrowheads="1"/>
            </p:cNvSpPr>
            <p:nvPr/>
          </p:nvSpPr>
          <p:spPr bwMode="auto">
            <a:xfrm>
              <a:off x="3840" y="3174"/>
              <a:ext cx="302"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a:t>
              </a:r>
            </a:p>
          </p:txBody>
        </p:sp>
        <p:sp>
          <p:nvSpPr>
            <p:cNvPr id="32" name="Text Box 94"/>
            <p:cNvSpPr txBox="1">
              <a:spLocks noChangeArrowheads="1"/>
            </p:cNvSpPr>
            <p:nvPr/>
          </p:nvSpPr>
          <p:spPr bwMode="auto">
            <a:xfrm>
              <a:off x="4515" y="3177"/>
              <a:ext cx="50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 + LiCl</a:t>
              </a:r>
            </a:p>
          </p:txBody>
        </p:sp>
        <p:sp>
          <p:nvSpPr>
            <p:cNvPr id="33" name="Text Box 95"/>
            <p:cNvSpPr txBox="1">
              <a:spLocks noChangeArrowheads="1"/>
            </p:cNvSpPr>
            <p:nvPr/>
          </p:nvSpPr>
          <p:spPr bwMode="auto">
            <a:xfrm>
              <a:off x="4990" y="3174"/>
              <a:ext cx="496"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 + LiCl</a:t>
              </a:r>
            </a:p>
          </p:txBody>
        </p:sp>
        <p:sp>
          <p:nvSpPr>
            <p:cNvPr id="34" name="Text Box 96"/>
            <p:cNvSpPr txBox="1">
              <a:spLocks noChangeArrowheads="1"/>
            </p:cNvSpPr>
            <p:nvPr/>
          </p:nvSpPr>
          <p:spPr bwMode="auto">
            <a:xfrm>
              <a:off x="4224" y="3174"/>
              <a:ext cx="29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a:t>
              </a:r>
            </a:p>
          </p:txBody>
        </p:sp>
        <p:pic>
          <p:nvPicPr>
            <p:cNvPr id="20501" name="Picture 106" descr="ERa"/>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544"/>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107" descr="ERa_Actin"/>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2880"/>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6" name="Group 113"/>
          <p:cNvGrpSpPr>
            <a:grpSpLocks/>
          </p:cNvGrpSpPr>
          <p:nvPr/>
        </p:nvGrpSpPr>
        <p:grpSpPr bwMode="auto">
          <a:xfrm>
            <a:off x="76200" y="4038600"/>
            <a:ext cx="4137025" cy="1211263"/>
            <a:chOff x="96" y="2544"/>
            <a:chExt cx="2606" cy="763"/>
          </a:xfrm>
        </p:grpSpPr>
        <p:sp>
          <p:nvSpPr>
            <p:cNvPr id="38" name="Text Box 81"/>
            <p:cNvSpPr txBox="1">
              <a:spLocks noChangeArrowheads="1"/>
            </p:cNvSpPr>
            <p:nvPr/>
          </p:nvSpPr>
          <p:spPr bwMode="auto">
            <a:xfrm>
              <a:off x="96" y="2593"/>
              <a:ext cx="877" cy="212"/>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Bcl-2 25 kDa</a:t>
              </a:r>
            </a:p>
          </p:txBody>
        </p:sp>
        <p:sp>
          <p:nvSpPr>
            <p:cNvPr id="39" name="Text Box 82"/>
            <p:cNvSpPr txBox="1">
              <a:spLocks noChangeArrowheads="1"/>
            </p:cNvSpPr>
            <p:nvPr/>
          </p:nvSpPr>
          <p:spPr bwMode="auto">
            <a:xfrm>
              <a:off x="96" y="2881"/>
              <a:ext cx="884" cy="212"/>
            </a:xfrm>
            <a:prstGeom prst="rect">
              <a:avLst/>
            </a:prstGeom>
            <a:noFill/>
            <a:ln w="9525">
              <a:noFill/>
              <a:miter lim="800000"/>
              <a:headEnd/>
              <a:tailEnd/>
            </a:ln>
            <a:effectLst/>
          </p:spPr>
          <p:txBody>
            <a:bodyPr wrap="none">
              <a:spAutoFit/>
            </a:bodyPr>
            <a:lstStyle/>
            <a:p>
              <a:pPr>
                <a:defRPr/>
              </a:pPr>
              <a:r>
                <a:rPr lang="en-US" sz="1600" b="1">
                  <a:solidFill>
                    <a:schemeClr val="accent4">
                      <a:lumMod val="10000"/>
                    </a:schemeClr>
                  </a:solidFill>
                  <a:latin typeface="+mn-lt"/>
                  <a:cs typeface="ＭＳ Ｐゴシック" charset="-128"/>
                </a:rPr>
                <a:t>Actin 42 kDa</a:t>
              </a:r>
            </a:p>
          </p:txBody>
        </p:sp>
        <p:sp>
          <p:nvSpPr>
            <p:cNvPr id="40" name="Text Box 83"/>
            <p:cNvSpPr txBox="1">
              <a:spLocks noChangeArrowheads="1"/>
            </p:cNvSpPr>
            <p:nvPr/>
          </p:nvSpPr>
          <p:spPr bwMode="auto">
            <a:xfrm>
              <a:off x="1056" y="3168"/>
              <a:ext cx="302"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a:t>
              </a:r>
            </a:p>
          </p:txBody>
        </p:sp>
        <p:sp>
          <p:nvSpPr>
            <p:cNvPr id="41" name="Text Box 84"/>
            <p:cNvSpPr txBox="1">
              <a:spLocks noChangeArrowheads="1"/>
            </p:cNvSpPr>
            <p:nvPr/>
          </p:nvSpPr>
          <p:spPr bwMode="auto">
            <a:xfrm>
              <a:off x="1731" y="3171"/>
              <a:ext cx="50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bOVX + LiCl</a:t>
              </a:r>
            </a:p>
          </p:txBody>
        </p:sp>
        <p:sp>
          <p:nvSpPr>
            <p:cNvPr id="42" name="Text Box 85"/>
            <p:cNvSpPr txBox="1">
              <a:spLocks noChangeArrowheads="1"/>
            </p:cNvSpPr>
            <p:nvPr/>
          </p:nvSpPr>
          <p:spPr bwMode="auto">
            <a:xfrm>
              <a:off x="2206" y="3168"/>
              <a:ext cx="496"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 + LiCl</a:t>
              </a:r>
            </a:p>
          </p:txBody>
        </p:sp>
        <p:sp>
          <p:nvSpPr>
            <p:cNvPr id="43" name="Text Box 86"/>
            <p:cNvSpPr txBox="1">
              <a:spLocks noChangeArrowheads="1"/>
            </p:cNvSpPr>
            <p:nvPr/>
          </p:nvSpPr>
          <p:spPr bwMode="auto">
            <a:xfrm>
              <a:off x="1440" y="3168"/>
              <a:ext cx="294" cy="136"/>
            </a:xfrm>
            <a:prstGeom prst="rect">
              <a:avLst/>
            </a:prstGeom>
            <a:noFill/>
            <a:ln w="9525">
              <a:noFill/>
              <a:miter lim="800000"/>
              <a:headEnd/>
              <a:tailEnd/>
            </a:ln>
            <a:effectLst/>
          </p:spPr>
          <p:txBody>
            <a:bodyPr wrap="none">
              <a:spAutoFit/>
            </a:bodyPr>
            <a:lstStyle/>
            <a:p>
              <a:pPr>
                <a:defRPr/>
              </a:pPr>
              <a:r>
                <a:rPr lang="en-US" sz="800" b="1">
                  <a:solidFill>
                    <a:schemeClr val="accent4">
                      <a:lumMod val="10000"/>
                    </a:schemeClr>
                  </a:solidFill>
                  <a:latin typeface="+mn-lt"/>
                  <a:cs typeface="ＭＳ Ｐゴシック" charset="-128"/>
                </a:rPr>
                <a:t>Sham</a:t>
              </a:r>
            </a:p>
          </p:txBody>
        </p:sp>
        <p:pic>
          <p:nvPicPr>
            <p:cNvPr id="20493" name="Picture 109" descr="2Bcl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 y="2544"/>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12" descr="2Bcl2_actin"/>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 y="2880"/>
              <a:ext cx="1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itle 1"/>
          <p:cNvSpPr>
            <a:spLocks noGrp="1"/>
          </p:cNvSpPr>
          <p:nvPr>
            <p:ph type="title"/>
          </p:nvPr>
        </p:nvSpPr>
        <p:spPr>
          <a:xfrm>
            <a:off x="0" y="12700"/>
            <a:ext cx="9144000" cy="1143000"/>
          </a:xfrm>
        </p:spPr>
        <p:txBody>
          <a:bodyPr>
            <a:normAutofit/>
          </a:bodyPr>
          <a:lstStyle/>
          <a:p>
            <a:r>
              <a:rPr lang="en-US" sz="3600" dirty="0" smtClean="0"/>
              <a:t>Lithium Increases Learning &amp; Memory Markers</a:t>
            </a:r>
            <a:endParaRPr lang="en-US" sz="3600" dirty="0"/>
          </a:p>
        </p:txBody>
      </p:sp>
      <p:sp>
        <p:nvSpPr>
          <p:cNvPr id="45" name="TextBox 44"/>
          <p:cNvSpPr txBox="1"/>
          <p:nvPr/>
        </p:nvSpPr>
        <p:spPr>
          <a:xfrm>
            <a:off x="7249955" y="6475690"/>
            <a:ext cx="1894045" cy="369332"/>
          </a:xfrm>
          <a:prstGeom prst="rect">
            <a:avLst/>
          </a:prstGeom>
          <a:noFill/>
        </p:spPr>
        <p:txBody>
          <a:bodyPr wrap="none" rtlCol="0">
            <a:spAutoFit/>
          </a:bodyPr>
          <a:lstStyle/>
          <a:p>
            <a:r>
              <a:rPr lang="en-US" dirty="0" smtClean="0"/>
              <a:t>Valdes </a:t>
            </a:r>
            <a:r>
              <a:rPr lang="en-US" i="1" dirty="0" smtClean="0"/>
              <a:t>et al</a:t>
            </a:r>
            <a:r>
              <a:rPr lang="en-US" i="1" smtClean="0"/>
              <a:t>., </a:t>
            </a:r>
            <a:r>
              <a:rPr lang="en-US" smtClean="0"/>
              <a:t>2010</a:t>
            </a:r>
            <a:endParaRPr lang="en-US" dirty="0"/>
          </a:p>
        </p:txBody>
      </p:sp>
    </p:spTree>
    <p:extLst>
      <p:ext uri="{BB962C8B-B14F-4D97-AF65-F5344CB8AC3E}">
        <p14:creationId xmlns:p14="http://schemas.microsoft.com/office/powerpoint/2010/main" val="304509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Epigenetics</a:t>
            </a:r>
            <a:endParaRPr lang="en-US" dirty="0"/>
          </a:p>
        </p:txBody>
      </p:sp>
      <p:sp>
        <p:nvSpPr>
          <p:cNvPr id="5" name="Subtitle 4"/>
          <p:cNvSpPr>
            <a:spLocks noGrp="1"/>
          </p:cNvSpPr>
          <p:nvPr>
            <p:ph type="subTitle" idx="1"/>
          </p:nvPr>
        </p:nvSpPr>
        <p:spPr>
          <a:xfrm>
            <a:off x="1371600" y="3886200"/>
            <a:ext cx="6400800" cy="825500"/>
          </a:xfrm>
        </p:spPr>
        <p:txBody>
          <a:bodyPr/>
          <a:lstStyle/>
          <a:p>
            <a:r>
              <a:rPr lang="en-US" dirty="0" smtClean="0"/>
              <a:t>Learning &amp; Memory</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7400"/>
          </a:xfrm>
        </p:spPr>
        <p:txBody>
          <a:bodyPr/>
          <a:lstStyle/>
          <a:p>
            <a:r>
              <a:rPr lang="en-US" dirty="0" smtClean="0"/>
              <a:t>Soma Anatomy</a:t>
            </a:r>
            <a:endParaRPr lang="en-US" dirty="0"/>
          </a:p>
        </p:txBody>
      </p:sp>
      <p:pic>
        <p:nvPicPr>
          <p:cNvPr id="8" name="Picture 7"/>
          <p:cNvPicPr>
            <a:picLocks noChangeAspect="1"/>
          </p:cNvPicPr>
          <p:nvPr/>
        </p:nvPicPr>
        <p:blipFill>
          <a:blip r:embed="rId2"/>
          <a:stretch>
            <a:fillRect/>
          </a:stretch>
        </p:blipFill>
        <p:spPr>
          <a:xfrm>
            <a:off x="417096" y="787400"/>
            <a:ext cx="8334919" cy="6070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2199" y="1301749"/>
            <a:ext cx="6836061" cy="5556251"/>
          </a:xfrm>
          <a:prstGeom prst="rect">
            <a:avLst/>
          </a:prstGeom>
        </p:spPr>
      </p:pic>
      <p:sp>
        <p:nvSpPr>
          <p:cNvPr id="2" name="Title 1"/>
          <p:cNvSpPr>
            <a:spLocks noGrp="1"/>
          </p:cNvSpPr>
          <p:nvPr>
            <p:ph type="title"/>
          </p:nvPr>
        </p:nvSpPr>
        <p:spPr/>
        <p:txBody>
          <a:bodyPr/>
          <a:lstStyle/>
          <a:p>
            <a:r>
              <a:rPr lang="en-US" dirty="0" smtClean="0"/>
              <a:t>Nucleus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Chromatin</a:t>
            </a:r>
            <a:endParaRPr lang="en-US" dirty="0"/>
          </a:p>
        </p:txBody>
      </p:sp>
      <p:sp>
        <p:nvSpPr>
          <p:cNvPr id="3" name="Content Placeholder 2"/>
          <p:cNvSpPr>
            <a:spLocks noGrp="1"/>
          </p:cNvSpPr>
          <p:nvPr>
            <p:ph idx="1"/>
          </p:nvPr>
        </p:nvSpPr>
        <p:spPr/>
        <p:txBody>
          <a:bodyPr/>
          <a:lstStyle/>
          <a:p>
            <a:r>
              <a:rPr lang="en-US" dirty="0" smtClean="0"/>
              <a:t>Heterochromatin</a:t>
            </a:r>
          </a:p>
          <a:p>
            <a:pPr lvl="1"/>
            <a:r>
              <a:rPr lang="en-US" dirty="0" smtClean="0"/>
              <a:t>Densely packed</a:t>
            </a:r>
          </a:p>
          <a:p>
            <a:pPr lvl="1"/>
            <a:r>
              <a:rPr lang="en-US" dirty="0" smtClean="0"/>
              <a:t>Usually </a:t>
            </a:r>
            <a:r>
              <a:rPr lang="en-US" b="1" u="sng" dirty="0" smtClean="0"/>
              <a:t>NOT</a:t>
            </a:r>
            <a:r>
              <a:rPr lang="en-US" b="1" dirty="0" smtClean="0"/>
              <a:t> </a:t>
            </a:r>
            <a:r>
              <a:rPr lang="en-US" dirty="0" smtClean="0"/>
              <a:t>under transcription</a:t>
            </a:r>
          </a:p>
          <a:p>
            <a:pPr lvl="1"/>
            <a:r>
              <a:rPr lang="en-US" dirty="0" smtClean="0"/>
              <a:t>Associated with </a:t>
            </a:r>
            <a:r>
              <a:rPr lang="en-US" dirty="0" err="1" smtClean="0"/>
              <a:t>histone</a:t>
            </a:r>
            <a:r>
              <a:rPr lang="en-US" dirty="0" smtClean="0"/>
              <a:t> 3 Lys9 </a:t>
            </a:r>
            <a:r>
              <a:rPr lang="en-US" dirty="0" err="1" smtClean="0"/>
              <a:t>methylation</a:t>
            </a:r>
            <a:endParaRPr lang="en-US" dirty="0" smtClean="0"/>
          </a:p>
          <a:p>
            <a:pPr lvl="1">
              <a:buNone/>
            </a:pPr>
            <a:endParaRPr lang="en-US" dirty="0" smtClean="0"/>
          </a:p>
          <a:p>
            <a:r>
              <a:rPr lang="en-US" dirty="0" err="1" smtClean="0"/>
              <a:t>Euchromatin</a:t>
            </a:r>
            <a:endParaRPr lang="en-US" dirty="0" smtClean="0"/>
          </a:p>
          <a:p>
            <a:pPr lvl="1"/>
            <a:r>
              <a:rPr lang="en-US" dirty="0" smtClean="0"/>
              <a:t>Usually under transcription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Morphology</a:t>
            </a:r>
            <a:endParaRPr lang="en-US" dirty="0"/>
          </a:p>
        </p:txBody>
      </p:sp>
      <p:grpSp>
        <p:nvGrpSpPr>
          <p:cNvPr id="6" name="Group 5"/>
          <p:cNvGrpSpPr/>
          <p:nvPr/>
        </p:nvGrpSpPr>
        <p:grpSpPr>
          <a:xfrm>
            <a:off x="424180" y="1879600"/>
            <a:ext cx="8300720" cy="4029476"/>
            <a:chOff x="424180" y="1879600"/>
            <a:chExt cx="8300720" cy="4029476"/>
          </a:xfrm>
        </p:grpSpPr>
        <p:pic>
          <p:nvPicPr>
            <p:cNvPr id="5" name="Picture 4"/>
            <p:cNvPicPr>
              <a:picLocks noChangeAspect="1"/>
            </p:cNvPicPr>
            <p:nvPr/>
          </p:nvPicPr>
          <p:blipFill>
            <a:blip r:embed="rId2"/>
            <a:stretch>
              <a:fillRect/>
            </a:stretch>
          </p:blipFill>
          <p:spPr>
            <a:xfrm>
              <a:off x="424180" y="1879600"/>
              <a:ext cx="8300720" cy="4029476"/>
            </a:xfrm>
            <a:prstGeom prst="rect">
              <a:avLst/>
            </a:prstGeom>
          </p:spPr>
        </p:pic>
        <p:sp>
          <p:nvSpPr>
            <p:cNvPr id="4" name="Rectangle 3"/>
            <p:cNvSpPr/>
            <p:nvPr/>
          </p:nvSpPr>
          <p:spPr>
            <a:xfrm>
              <a:off x="4927600" y="5638800"/>
              <a:ext cx="1016000" cy="2702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dirty="0" smtClean="0"/>
              <a:t>Advances in Electrophysiology</a:t>
            </a:r>
            <a:endParaRPr lang="en-US" dirty="0"/>
          </a:p>
        </p:txBody>
      </p:sp>
      <p:sp>
        <p:nvSpPr>
          <p:cNvPr id="4" name="Content Placeholder 3"/>
          <p:cNvSpPr>
            <a:spLocks noGrp="1"/>
          </p:cNvSpPr>
          <p:nvPr>
            <p:ph idx="1"/>
          </p:nvPr>
        </p:nvSpPr>
        <p:spPr>
          <a:xfrm>
            <a:off x="457200" y="4241800"/>
            <a:ext cx="2997200" cy="1282699"/>
          </a:xfrm>
        </p:spPr>
        <p:txBody>
          <a:bodyPr>
            <a:normAutofit fontScale="47500" lnSpcReduction="20000"/>
          </a:bodyPr>
          <a:lstStyle/>
          <a:p>
            <a:endParaRPr lang="en-US" b="1" dirty="0" smtClean="0"/>
          </a:p>
          <a:p>
            <a:endParaRPr lang="en-US" b="1" dirty="0" smtClean="0"/>
          </a:p>
          <a:p>
            <a:pPr>
              <a:buNone/>
            </a:pPr>
            <a:r>
              <a:rPr lang="en-US" b="1" dirty="0" smtClean="0"/>
              <a:t>Carlo </a:t>
            </a:r>
            <a:r>
              <a:rPr lang="en-US" b="1" dirty="0" err="1" smtClean="0"/>
              <a:t>Matteucci</a:t>
            </a:r>
            <a:r>
              <a:rPr lang="en-US" b="1" dirty="0" smtClean="0"/>
              <a:t> (1830-1865) </a:t>
            </a:r>
          </a:p>
          <a:p>
            <a:pPr>
              <a:buNone/>
            </a:pPr>
            <a:r>
              <a:rPr lang="en-US" b="1" dirty="0" smtClean="0"/>
              <a:t>Voltage across cell membranes </a:t>
            </a:r>
          </a:p>
          <a:p>
            <a:pPr>
              <a:buNone/>
            </a:pPr>
            <a:r>
              <a:rPr lang="en-US" b="1" dirty="0" smtClean="0"/>
              <a:t>via galvanometer (right)</a:t>
            </a:r>
          </a:p>
          <a:p>
            <a:pPr>
              <a:buNone/>
            </a:pPr>
            <a:endParaRPr lang="en-US" b="1" dirty="0" smtClean="0"/>
          </a:p>
          <a:p>
            <a:pPr lvl="1">
              <a:buNone/>
            </a:pPr>
            <a:endParaRPr lang="en-US" b="1" dirty="0" smtClean="0"/>
          </a:p>
        </p:txBody>
      </p:sp>
      <p:pic>
        <p:nvPicPr>
          <p:cNvPr id="5" name="Picture 4"/>
          <p:cNvPicPr>
            <a:picLocks noChangeAspect="1"/>
          </p:cNvPicPr>
          <p:nvPr/>
        </p:nvPicPr>
        <p:blipFill>
          <a:blip r:embed="rId2"/>
          <a:stretch>
            <a:fillRect/>
          </a:stretch>
        </p:blipFill>
        <p:spPr>
          <a:xfrm>
            <a:off x="660400" y="1465077"/>
            <a:ext cx="2057400" cy="3174998"/>
          </a:xfrm>
          <a:prstGeom prst="rect">
            <a:avLst/>
          </a:prstGeom>
        </p:spPr>
      </p:pic>
      <p:pic>
        <p:nvPicPr>
          <p:cNvPr id="7" name="Picture 6"/>
          <p:cNvPicPr>
            <a:picLocks noChangeAspect="1"/>
          </p:cNvPicPr>
          <p:nvPr/>
        </p:nvPicPr>
        <p:blipFill>
          <a:blip r:embed="rId3"/>
          <a:stretch>
            <a:fillRect/>
          </a:stretch>
        </p:blipFill>
        <p:spPr>
          <a:xfrm>
            <a:off x="3098671" y="1465077"/>
            <a:ext cx="2908429" cy="3217145"/>
          </a:xfrm>
          <a:prstGeom prst="rect">
            <a:avLst/>
          </a:prstGeom>
        </p:spPr>
      </p:pic>
      <p:pic>
        <p:nvPicPr>
          <p:cNvPr id="9" name="Picture 8"/>
          <p:cNvPicPr>
            <a:picLocks noChangeAspect="1"/>
          </p:cNvPicPr>
          <p:nvPr/>
        </p:nvPicPr>
        <p:blipFill>
          <a:blip r:embed="rId4"/>
          <a:stretch>
            <a:fillRect/>
          </a:stretch>
        </p:blipFill>
        <p:spPr>
          <a:xfrm>
            <a:off x="6273800" y="1465077"/>
            <a:ext cx="2209800" cy="3289300"/>
          </a:xfrm>
          <a:prstGeom prst="rect">
            <a:avLst/>
          </a:prstGeom>
        </p:spPr>
      </p:pic>
      <p:sp>
        <p:nvSpPr>
          <p:cNvPr id="10" name="TextBox 9"/>
          <p:cNvSpPr txBox="1"/>
          <p:nvPr/>
        </p:nvSpPr>
        <p:spPr>
          <a:xfrm>
            <a:off x="2990850" y="4924334"/>
            <a:ext cx="5276850" cy="1200329"/>
          </a:xfrm>
          <a:prstGeom prst="rect">
            <a:avLst/>
          </a:prstGeom>
          <a:noFill/>
        </p:spPr>
        <p:txBody>
          <a:bodyPr wrap="square" rtlCol="0">
            <a:spAutoFit/>
          </a:bodyPr>
          <a:lstStyle/>
          <a:p>
            <a:pPr algn="just"/>
            <a:r>
              <a:rPr lang="en-US" dirty="0" smtClean="0"/>
              <a:t>Needle swings from positive (N) to negative (S) = a reduction or reversal of the current = a change in voltage when cells are stimulated = frog limb muscle contraction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lstStyle/>
          <a:p>
            <a:r>
              <a:rPr lang="en-US" dirty="0" err="1" smtClean="0"/>
              <a:t>Histones</a:t>
            </a:r>
            <a:endParaRPr lang="en-US" dirty="0"/>
          </a:p>
        </p:txBody>
      </p:sp>
      <p:sp>
        <p:nvSpPr>
          <p:cNvPr id="4" name="TextBox 3"/>
          <p:cNvSpPr txBox="1"/>
          <p:nvPr/>
        </p:nvSpPr>
        <p:spPr>
          <a:xfrm>
            <a:off x="889000" y="3828534"/>
            <a:ext cx="1110024" cy="369332"/>
          </a:xfrm>
          <a:prstGeom prst="rect">
            <a:avLst/>
          </a:prstGeom>
          <a:noFill/>
        </p:spPr>
        <p:txBody>
          <a:bodyPr wrap="none" rtlCol="0">
            <a:spAutoFit/>
          </a:bodyPr>
          <a:lstStyle/>
          <a:p>
            <a:r>
              <a:rPr lang="en-US" b="1" dirty="0" smtClean="0"/>
              <a:t>PDB: 1aoi</a:t>
            </a:r>
            <a:endParaRPr lang="en-US" b="1" dirty="0"/>
          </a:p>
        </p:txBody>
      </p:sp>
      <p:pic>
        <p:nvPicPr>
          <p:cNvPr id="5" name="Picture 4"/>
          <p:cNvPicPr>
            <a:picLocks noChangeAspect="1"/>
          </p:cNvPicPr>
          <p:nvPr/>
        </p:nvPicPr>
        <p:blipFill>
          <a:blip r:embed="rId2"/>
          <a:srcRect l="7532" t="21659" r="4501" b="6070"/>
          <a:stretch>
            <a:fillRect/>
          </a:stretch>
        </p:blipFill>
        <p:spPr>
          <a:xfrm>
            <a:off x="3554096" y="2921000"/>
            <a:ext cx="5589903" cy="3778250"/>
          </a:xfrm>
          <a:prstGeom prst="rect">
            <a:avLst/>
          </a:prstGeom>
        </p:spPr>
      </p:pic>
      <p:pic>
        <p:nvPicPr>
          <p:cNvPr id="3" name="Picture 2"/>
          <p:cNvPicPr>
            <a:picLocks noChangeAspect="1"/>
          </p:cNvPicPr>
          <p:nvPr/>
        </p:nvPicPr>
        <p:blipFill>
          <a:blip r:embed="rId3"/>
          <a:stretch>
            <a:fillRect/>
          </a:stretch>
        </p:blipFill>
        <p:spPr>
          <a:xfrm>
            <a:off x="0" y="490538"/>
            <a:ext cx="4126801" cy="3522662"/>
          </a:xfrm>
          <a:prstGeom prst="rect">
            <a:avLst/>
          </a:prstGeom>
        </p:spPr>
      </p:pic>
      <p:sp>
        <p:nvSpPr>
          <p:cNvPr id="6" name="TextBox 5"/>
          <p:cNvSpPr txBox="1"/>
          <p:nvPr/>
        </p:nvSpPr>
        <p:spPr>
          <a:xfrm>
            <a:off x="200350" y="3289300"/>
            <a:ext cx="1377300" cy="369332"/>
          </a:xfrm>
          <a:prstGeom prst="rect">
            <a:avLst/>
          </a:prstGeom>
          <a:noFill/>
        </p:spPr>
        <p:txBody>
          <a:bodyPr wrap="none" rtlCol="0">
            <a:spAutoFit/>
          </a:bodyPr>
          <a:lstStyle/>
          <a:p>
            <a:r>
              <a:rPr lang="en-US" b="1" dirty="0" err="1" smtClean="0"/>
              <a:t>Nucleosome</a:t>
            </a:r>
            <a:endParaRPr lang="en-US" b="1" dirty="0"/>
          </a:p>
        </p:txBody>
      </p:sp>
      <p:sp>
        <p:nvSpPr>
          <p:cNvPr id="7" name="TextBox 6"/>
          <p:cNvSpPr txBox="1"/>
          <p:nvPr/>
        </p:nvSpPr>
        <p:spPr>
          <a:xfrm>
            <a:off x="6921500" y="2482334"/>
            <a:ext cx="1064264" cy="369332"/>
          </a:xfrm>
          <a:prstGeom prst="rect">
            <a:avLst/>
          </a:prstGeom>
          <a:noFill/>
        </p:spPr>
        <p:txBody>
          <a:bodyPr wrap="none" rtlCol="0">
            <a:spAutoFit/>
          </a:bodyPr>
          <a:lstStyle/>
          <a:p>
            <a:r>
              <a:rPr lang="en-US" b="1" dirty="0" err="1" smtClean="0"/>
              <a:t>CpG</a:t>
            </a:r>
            <a:r>
              <a:rPr lang="en-US" b="1" dirty="0" smtClean="0"/>
              <a:t> sites</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3600"/>
          </a:xfrm>
        </p:spPr>
        <p:txBody>
          <a:bodyPr/>
          <a:lstStyle/>
          <a:p>
            <a:r>
              <a:rPr lang="en-US" dirty="0" smtClean="0"/>
              <a:t>Gene Expression</a:t>
            </a:r>
            <a:endParaRPr lang="en-US" dirty="0"/>
          </a:p>
        </p:txBody>
      </p:sp>
      <p:pic>
        <p:nvPicPr>
          <p:cNvPr id="4" name="Picture 3"/>
          <p:cNvPicPr>
            <a:picLocks noChangeAspect="1"/>
          </p:cNvPicPr>
          <p:nvPr/>
        </p:nvPicPr>
        <p:blipFill>
          <a:blip r:embed="rId2"/>
          <a:stretch>
            <a:fillRect/>
          </a:stretch>
        </p:blipFill>
        <p:spPr>
          <a:xfrm>
            <a:off x="949017" y="863600"/>
            <a:ext cx="6969865" cy="599439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Epigenetics</a:t>
            </a:r>
            <a:endParaRPr lang="en-US" dirty="0"/>
          </a:p>
        </p:txBody>
      </p:sp>
      <p:sp>
        <p:nvSpPr>
          <p:cNvPr id="3" name="Content Placeholder 2"/>
          <p:cNvSpPr>
            <a:spLocks noGrp="1"/>
          </p:cNvSpPr>
          <p:nvPr>
            <p:ph idx="1"/>
          </p:nvPr>
        </p:nvSpPr>
        <p:spPr/>
        <p:txBody>
          <a:bodyPr/>
          <a:lstStyle/>
          <a:p>
            <a:r>
              <a:rPr lang="en-US" dirty="0" err="1" smtClean="0"/>
              <a:t>Epigenetics</a:t>
            </a:r>
            <a:r>
              <a:rPr lang="en-US" dirty="0" smtClean="0"/>
              <a:t> is the study of how genes switch on &amp; off by external environmental </a:t>
            </a:r>
            <a:r>
              <a:rPr lang="en-US" dirty="0" err="1" smtClean="0"/>
              <a:t>factor(s</a:t>
            </a:r>
            <a:r>
              <a:rPr lang="en-US" dirty="0" smtClean="0"/>
              <a:t>).</a:t>
            </a:r>
          </a:p>
          <a:p>
            <a:pPr lvl="1"/>
            <a:r>
              <a:rPr lang="en-US" dirty="0" smtClean="0"/>
              <a:t>Measure cellular and physiological phenotypic effects</a:t>
            </a:r>
          </a:p>
          <a:p>
            <a:pPr lvl="1"/>
            <a:r>
              <a:rPr lang="en-US" dirty="0" smtClean="0"/>
              <a:t>Traits are usually heritable</a:t>
            </a:r>
          </a:p>
          <a:p>
            <a:pPr lvl="1">
              <a:buNone/>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7900" y="1354138"/>
            <a:ext cx="7188200" cy="5118100"/>
          </a:xfrm>
          <a:prstGeom prst="rect">
            <a:avLst/>
          </a:prstGeom>
        </p:spPr>
      </p:pic>
      <p:sp>
        <p:nvSpPr>
          <p:cNvPr id="8" name="Title 1"/>
          <p:cNvSpPr>
            <a:spLocks noGrp="1"/>
          </p:cNvSpPr>
          <p:nvPr>
            <p:ph type="title"/>
          </p:nvPr>
        </p:nvSpPr>
        <p:spPr>
          <a:xfrm>
            <a:off x="457200" y="0"/>
            <a:ext cx="8229600" cy="889000"/>
          </a:xfrm>
        </p:spPr>
        <p:txBody>
          <a:bodyPr>
            <a:normAutofit fontScale="90000"/>
          </a:bodyPr>
          <a:lstStyle/>
          <a:p>
            <a:r>
              <a:rPr lang="en-US" dirty="0" err="1" smtClean="0"/>
              <a:t>Histone</a:t>
            </a:r>
            <a:r>
              <a:rPr lang="en-US" dirty="0" smtClean="0"/>
              <a:t> Modification</a:t>
            </a:r>
            <a:br>
              <a:rPr lang="en-US" dirty="0" smtClean="0"/>
            </a:br>
            <a:r>
              <a:rPr lang="en-US" sz="3556" dirty="0" smtClean="0">
                <a:solidFill>
                  <a:schemeClr val="bg1">
                    <a:lumMod val="50000"/>
                  </a:schemeClr>
                </a:solidFill>
              </a:rPr>
              <a:t>Switching Genes On &amp; Off</a:t>
            </a:r>
            <a:endParaRPr lang="en-US" sz="3556" dirty="0">
              <a:solidFill>
                <a:schemeClr val="bg1">
                  <a:lumMod val="50000"/>
                </a:schemeClr>
              </a:solidFill>
            </a:endParaRPr>
          </a:p>
        </p:txBody>
      </p:sp>
      <p:sp>
        <p:nvSpPr>
          <p:cNvPr id="9" name="TextBox 8"/>
          <p:cNvSpPr txBox="1"/>
          <p:nvPr/>
        </p:nvSpPr>
        <p:spPr>
          <a:xfrm>
            <a:off x="2361224" y="6488668"/>
            <a:ext cx="6782776" cy="369332"/>
          </a:xfrm>
          <a:prstGeom prst="rect">
            <a:avLst/>
          </a:prstGeom>
          <a:noFill/>
        </p:spPr>
        <p:txBody>
          <a:bodyPr wrap="none" rtlCol="0">
            <a:spAutoFit/>
          </a:bodyPr>
          <a:lstStyle/>
          <a:p>
            <a:r>
              <a:rPr lang="en-US" dirty="0" smtClean="0"/>
              <a:t>Day &amp; </a:t>
            </a:r>
            <a:r>
              <a:rPr lang="en-US" dirty="0" err="1" smtClean="0"/>
              <a:t>Sweatt</a:t>
            </a:r>
            <a:r>
              <a:rPr lang="en-US" dirty="0" smtClean="0"/>
              <a:t>. </a:t>
            </a:r>
            <a:r>
              <a:rPr lang="en-US" i="1" dirty="0" smtClean="0"/>
              <a:t>Neuropsychopharmacology Reviews</a:t>
            </a:r>
            <a:r>
              <a:rPr lang="en-US" dirty="0" smtClean="0"/>
              <a:t> (2012) </a:t>
            </a:r>
            <a:r>
              <a:rPr lang="en-US" b="1" dirty="0" smtClean="0"/>
              <a:t>37,</a:t>
            </a:r>
            <a:r>
              <a:rPr lang="en-US" dirty="0" smtClean="0"/>
              <a:t> 247–260</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193" y="774700"/>
            <a:ext cx="8039039" cy="5943601"/>
          </a:xfrm>
          <a:prstGeom prst="rect">
            <a:avLst/>
          </a:prstGeom>
        </p:spPr>
      </p:pic>
      <p:sp>
        <p:nvSpPr>
          <p:cNvPr id="5" name="TextBox 4"/>
          <p:cNvSpPr txBox="1"/>
          <p:nvPr/>
        </p:nvSpPr>
        <p:spPr>
          <a:xfrm>
            <a:off x="5261056" y="6488668"/>
            <a:ext cx="3882944" cy="369332"/>
          </a:xfrm>
          <a:prstGeom prst="rect">
            <a:avLst/>
          </a:prstGeom>
          <a:noFill/>
        </p:spPr>
        <p:txBody>
          <a:bodyPr wrap="none" rtlCol="0">
            <a:spAutoFit/>
          </a:bodyPr>
          <a:lstStyle/>
          <a:p>
            <a:r>
              <a:rPr lang="en-US" dirty="0" smtClean="0"/>
              <a:t>2010. </a:t>
            </a:r>
            <a:r>
              <a:rPr lang="en-US" dirty="0" err="1" smtClean="0"/>
              <a:t>Portela</a:t>
            </a:r>
            <a:r>
              <a:rPr lang="en-US" dirty="0" smtClean="0"/>
              <a:t> &amp; </a:t>
            </a:r>
            <a:r>
              <a:rPr lang="en-US" dirty="0" err="1" smtClean="0"/>
              <a:t>Esteller</a:t>
            </a:r>
            <a:r>
              <a:rPr lang="en-US" dirty="0" smtClean="0"/>
              <a:t>. Nature Biotech</a:t>
            </a:r>
            <a:endParaRPr lang="en-US" dirty="0"/>
          </a:p>
        </p:txBody>
      </p:sp>
      <p:sp>
        <p:nvSpPr>
          <p:cNvPr id="7" name="Title 1"/>
          <p:cNvSpPr txBox="1">
            <a:spLocks/>
          </p:cNvSpPr>
          <p:nvPr/>
        </p:nvSpPr>
        <p:spPr>
          <a:xfrm>
            <a:off x="457200" y="0"/>
            <a:ext cx="8229600" cy="889000"/>
          </a:xfrm>
          <a:prstGeom prst="rect">
            <a:avLst/>
          </a:prstGeom>
        </p:spPr>
        <p:txBody>
          <a:bodyPr vert="horz" lIns="91440" tIns="45720" rIns="91440" bIns="45720" rtlCol="0" anchor="ctr">
            <a:normAutofit fontScale="8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Histone Modification</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3556" b="0" i="0" u="none" strike="noStrike" kern="1200" cap="none" spc="0" normalizeH="0" baseline="0" noProof="0" smtClean="0">
                <a:ln>
                  <a:noFill/>
                </a:ln>
                <a:solidFill>
                  <a:schemeClr val="bg1">
                    <a:lumMod val="50000"/>
                  </a:schemeClr>
                </a:solidFill>
                <a:effectLst/>
                <a:uLnTx/>
                <a:uFillTx/>
                <a:latin typeface="+mj-lt"/>
                <a:ea typeface="+mj-ea"/>
                <a:cs typeface="+mj-cs"/>
              </a:rPr>
              <a:t>Switching Genes On &amp; Off</a:t>
            </a:r>
            <a:endParaRPr kumimoji="0" lang="en-US" sz="3556" b="0" i="0" u="none" strike="noStrike" kern="1200" cap="none" spc="0" normalizeH="0" baseline="0" noProof="0" dirty="0">
              <a:ln>
                <a:noFill/>
              </a:ln>
              <a:solidFill>
                <a:schemeClr val="bg1">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571500"/>
          </a:xfrm>
        </p:spPr>
        <p:txBody>
          <a:bodyPr>
            <a:normAutofit fontScale="90000"/>
          </a:bodyPr>
          <a:lstStyle/>
          <a:p>
            <a:r>
              <a:rPr lang="en-US" dirty="0" smtClean="0">
                <a:solidFill>
                  <a:srgbClr val="008000"/>
                </a:solidFill>
              </a:rPr>
              <a:t>CBP</a:t>
            </a:r>
            <a:r>
              <a:rPr lang="en-US" dirty="0" smtClean="0"/>
              <a:t>-</a:t>
            </a:r>
            <a:r>
              <a:rPr lang="en-US" dirty="0" smtClean="0">
                <a:solidFill>
                  <a:srgbClr val="FF0000"/>
                </a:solidFill>
              </a:rPr>
              <a:t>CREB</a:t>
            </a:r>
            <a:endParaRPr lang="en-US" dirty="0">
              <a:solidFill>
                <a:srgbClr val="FF0000"/>
              </a:solidFill>
            </a:endParaRPr>
          </a:p>
        </p:txBody>
      </p:sp>
      <p:pic>
        <p:nvPicPr>
          <p:cNvPr id="3" name="Picture 2" descr="CBP-CREB.png"/>
          <p:cNvPicPr>
            <a:picLocks noChangeAspect="1"/>
          </p:cNvPicPr>
          <p:nvPr/>
        </p:nvPicPr>
        <p:blipFill>
          <a:blip r:embed="rId3"/>
          <a:srcRect l="15926" t="14321" r="8519" b="3210"/>
          <a:stretch>
            <a:fillRect/>
          </a:stretch>
        </p:blipFill>
        <p:spPr>
          <a:xfrm>
            <a:off x="2232628" y="609076"/>
            <a:ext cx="4678744" cy="5106865"/>
          </a:xfrm>
          <a:prstGeom prst="rect">
            <a:avLst/>
          </a:prstGeom>
        </p:spPr>
      </p:pic>
      <p:sp>
        <p:nvSpPr>
          <p:cNvPr id="4" name="TextBox 3"/>
          <p:cNvSpPr txBox="1"/>
          <p:nvPr/>
        </p:nvSpPr>
        <p:spPr>
          <a:xfrm>
            <a:off x="1698553" y="5715941"/>
            <a:ext cx="5746894" cy="584775"/>
          </a:xfrm>
          <a:prstGeom prst="rect">
            <a:avLst/>
          </a:prstGeom>
          <a:noFill/>
        </p:spPr>
        <p:txBody>
          <a:bodyPr wrap="none" rtlCol="0">
            <a:spAutoFit/>
          </a:bodyPr>
          <a:lstStyle/>
          <a:p>
            <a:r>
              <a:rPr lang="en-US" sz="3200" dirty="0" smtClean="0">
                <a:solidFill>
                  <a:srgbClr val="00B050"/>
                </a:solidFill>
              </a:rPr>
              <a:t>CBP </a:t>
            </a:r>
            <a:r>
              <a:rPr lang="en-US" sz="3200" dirty="0" smtClean="0"/>
              <a:t>is a histone acetyltransferase</a:t>
            </a:r>
            <a:endParaRPr 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47" y="6350"/>
            <a:ext cx="8229600" cy="704850"/>
          </a:xfrm>
        </p:spPr>
        <p:txBody>
          <a:bodyPr>
            <a:normAutofit fontScale="90000"/>
          </a:bodyPr>
          <a:lstStyle/>
          <a:p>
            <a:r>
              <a:rPr lang="en-US" dirty="0" err="1" smtClean="0"/>
              <a:t>Epigenetics</a:t>
            </a:r>
            <a:r>
              <a:rPr lang="en-US" dirty="0" smtClean="0"/>
              <a:t> of Learning &amp; Memory</a:t>
            </a:r>
            <a:endParaRPr lang="en-US" dirty="0"/>
          </a:p>
        </p:txBody>
      </p:sp>
      <p:pic>
        <p:nvPicPr>
          <p:cNvPr id="3" name="Picture 2"/>
          <p:cNvPicPr>
            <a:picLocks noChangeAspect="1"/>
          </p:cNvPicPr>
          <p:nvPr/>
        </p:nvPicPr>
        <p:blipFill>
          <a:blip r:embed="rId2"/>
          <a:stretch>
            <a:fillRect/>
          </a:stretch>
        </p:blipFill>
        <p:spPr>
          <a:xfrm>
            <a:off x="2326635" y="711199"/>
            <a:ext cx="4274081" cy="5869801"/>
          </a:xfrm>
          <a:prstGeom prst="rect">
            <a:avLst/>
          </a:prstGeom>
        </p:spPr>
      </p:pic>
      <p:sp>
        <p:nvSpPr>
          <p:cNvPr id="5" name="TextBox 4"/>
          <p:cNvSpPr txBox="1"/>
          <p:nvPr/>
        </p:nvSpPr>
        <p:spPr>
          <a:xfrm>
            <a:off x="4522347" y="6581001"/>
            <a:ext cx="4621653" cy="276999"/>
          </a:xfrm>
          <a:prstGeom prst="rect">
            <a:avLst/>
          </a:prstGeom>
          <a:noFill/>
        </p:spPr>
        <p:txBody>
          <a:bodyPr wrap="none" rtlCol="0">
            <a:spAutoFit/>
          </a:bodyPr>
          <a:lstStyle/>
          <a:p>
            <a:r>
              <a:rPr lang="en-US" sz="1200" b="1" dirty="0" smtClean="0"/>
              <a:t>J. Cortés-Mendoza et al. / Int. J. </a:t>
            </a:r>
            <a:r>
              <a:rPr lang="en-US" sz="1200" b="1" dirty="0" err="1" smtClean="0"/>
              <a:t>Devl</a:t>
            </a:r>
            <a:r>
              <a:rPr lang="en-US" sz="1200" b="1" dirty="0" smtClean="0"/>
              <a:t> Neuroscience 31 (2013) 359–369 </a:t>
            </a:r>
            <a:endParaRPr lang="en-US" sz="12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47" y="6350"/>
            <a:ext cx="8229600" cy="704850"/>
          </a:xfrm>
        </p:spPr>
        <p:txBody>
          <a:bodyPr>
            <a:normAutofit fontScale="90000"/>
          </a:bodyPr>
          <a:lstStyle/>
          <a:p>
            <a:r>
              <a:rPr lang="en-US" dirty="0" err="1" smtClean="0"/>
              <a:t>Epigenetics</a:t>
            </a:r>
            <a:r>
              <a:rPr lang="en-US" dirty="0" smtClean="0"/>
              <a:t> of Learning &amp; Memory</a:t>
            </a:r>
            <a:endParaRPr lang="en-US" dirty="0"/>
          </a:p>
        </p:txBody>
      </p:sp>
      <p:sp>
        <p:nvSpPr>
          <p:cNvPr id="5" name="TextBox 4"/>
          <p:cNvSpPr txBox="1"/>
          <p:nvPr/>
        </p:nvSpPr>
        <p:spPr>
          <a:xfrm>
            <a:off x="4522347" y="6581001"/>
            <a:ext cx="4621653" cy="276999"/>
          </a:xfrm>
          <a:prstGeom prst="rect">
            <a:avLst/>
          </a:prstGeom>
          <a:noFill/>
        </p:spPr>
        <p:txBody>
          <a:bodyPr wrap="none" rtlCol="0">
            <a:spAutoFit/>
          </a:bodyPr>
          <a:lstStyle/>
          <a:p>
            <a:r>
              <a:rPr lang="en-US" sz="1200" b="1" dirty="0" smtClean="0"/>
              <a:t>J. Cortés-Mendoza et al. </a:t>
            </a:r>
            <a:r>
              <a:rPr lang="en-US" sz="1200" b="1" i="1" dirty="0" smtClean="0"/>
              <a:t>Int. J. </a:t>
            </a:r>
            <a:r>
              <a:rPr lang="en-US" sz="1200" b="1" i="1" dirty="0" err="1" smtClean="0"/>
              <a:t>Devl</a:t>
            </a:r>
            <a:r>
              <a:rPr lang="en-US" sz="1200" b="1" i="1" dirty="0" smtClean="0"/>
              <a:t> Neuroscience </a:t>
            </a:r>
            <a:r>
              <a:rPr lang="en-US" sz="1200" b="1" dirty="0" smtClean="0"/>
              <a:t>31 (2013) 359–369 </a:t>
            </a:r>
            <a:endParaRPr lang="en-US" sz="1200" b="1" dirty="0"/>
          </a:p>
        </p:txBody>
      </p:sp>
      <p:pic>
        <p:nvPicPr>
          <p:cNvPr id="6" name="Picture 5"/>
          <p:cNvPicPr>
            <a:picLocks noChangeAspect="1"/>
          </p:cNvPicPr>
          <p:nvPr/>
        </p:nvPicPr>
        <p:blipFill>
          <a:blip r:embed="rId2"/>
          <a:stretch>
            <a:fillRect/>
          </a:stretch>
        </p:blipFill>
        <p:spPr>
          <a:xfrm>
            <a:off x="1021424" y="1052255"/>
            <a:ext cx="7001846" cy="536575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7017862" y="4380468"/>
            <a:ext cx="3882944" cy="369332"/>
          </a:xfrm>
          <a:prstGeom prst="rect">
            <a:avLst/>
          </a:prstGeom>
          <a:noFill/>
        </p:spPr>
        <p:txBody>
          <a:bodyPr wrap="none" rtlCol="0">
            <a:spAutoFit/>
          </a:bodyPr>
          <a:lstStyle/>
          <a:p>
            <a:r>
              <a:rPr lang="en-US" dirty="0" smtClean="0"/>
              <a:t>2010. </a:t>
            </a:r>
            <a:r>
              <a:rPr lang="en-US" dirty="0" err="1" smtClean="0"/>
              <a:t>Portela</a:t>
            </a:r>
            <a:r>
              <a:rPr lang="en-US" dirty="0" smtClean="0"/>
              <a:t> &amp; </a:t>
            </a:r>
            <a:r>
              <a:rPr lang="en-US" dirty="0" err="1" smtClean="0"/>
              <a:t>Esteller</a:t>
            </a:r>
            <a:r>
              <a:rPr lang="en-US" dirty="0" smtClean="0"/>
              <a:t>. Nature Biotech</a:t>
            </a:r>
            <a:endParaRPr lang="en-US" dirty="0"/>
          </a:p>
        </p:txBody>
      </p:sp>
      <p:pic>
        <p:nvPicPr>
          <p:cNvPr id="6" name="Picture 5"/>
          <p:cNvPicPr>
            <a:picLocks noChangeAspect="1"/>
          </p:cNvPicPr>
          <p:nvPr/>
        </p:nvPicPr>
        <p:blipFill>
          <a:blip r:embed="rId2"/>
          <a:stretch>
            <a:fillRect/>
          </a:stretch>
        </p:blipFill>
        <p:spPr>
          <a:xfrm>
            <a:off x="913123" y="0"/>
            <a:ext cx="7294418" cy="6858000"/>
          </a:xfrm>
          <a:prstGeom prst="rect">
            <a:avLst/>
          </a:prstGeom>
        </p:spPr>
      </p:pic>
      <p:sp>
        <p:nvSpPr>
          <p:cNvPr id="3" name="Rectangle 2"/>
          <p:cNvSpPr/>
          <p:nvPr/>
        </p:nvSpPr>
        <p:spPr>
          <a:xfrm>
            <a:off x="913124" y="3356659"/>
            <a:ext cx="7294418" cy="152785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79384"/>
            <a:ext cx="6117633" cy="4885042"/>
          </a:xfrm>
          <a:prstGeom prst="rect">
            <a:avLst/>
          </a:prstGeom>
        </p:spPr>
      </p:pic>
      <p:pic>
        <p:nvPicPr>
          <p:cNvPr id="3" name="Picture 2"/>
          <p:cNvPicPr>
            <a:picLocks noChangeAspect="1"/>
          </p:cNvPicPr>
          <p:nvPr/>
        </p:nvPicPr>
        <p:blipFill>
          <a:blip r:embed="rId3"/>
          <a:stretch>
            <a:fillRect/>
          </a:stretch>
        </p:blipFill>
        <p:spPr>
          <a:xfrm>
            <a:off x="6364159" y="1752600"/>
            <a:ext cx="2779841" cy="3797300"/>
          </a:xfrm>
          <a:prstGeom prst="rect">
            <a:avLst/>
          </a:prstGeom>
        </p:spPr>
      </p:pic>
      <p:sp>
        <p:nvSpPr>
          <p:cNvPr id="5" name="TextBox 4"/>
          <p:cNvSpPr txBox="1"/>
          <p:nvPr/>
        </p:nvSpPr>
        <p:spPr>
          <a:xfrm>
            <a:off x="1930400" y="622300"/>
            <a:ext cx="2262158" cy="369332"/>
          </a:xfrm>
          <a:prstGeom prst="rect">
            <a:avLst/>
          </a:prstGeom>
          <a:noFill/>
        </p:spPr>
        <p:txBody>
          <a:bodyPr wrap="none" rtlCol="0">
            <a:spAutoFit/>
          </a:bodyPr>
          <a:lstStyle/>
          <a:p>
            <a:r>
              <a:rPr lang="en-US" b="1" dirty="0" smtClean="0"/>
              <a:t>Classical Conditioning</a:t>
            </a:r>
            <a:endParaRPr lang="en-US" b="1" dirty="0"/>
          </a:p>
        </p:txBody>
      </p:sp>
      <p:sp>
        <p:nvSpPr>
          <p:cNvPr id="6" name="TextBox 5"/>
          <p:cNvSpPr txBox="1"/>
          <p:nvPr/>
        </p:nvSpPr>
        <p:spPr>
          <a:xfrm>
            <a:off x="6526242" y="806966"/>
            <a:ext cx="2249534" cy="369332"/>
          </a:xfrm>
          <a:prstGeom prst="rect">
            <a:avLst/>
          </a:prstGeom>
          <a:noFill/>
        </p:spPr>
        <p:txBody>
          <a:bodyPr wrap="none" rtlCol="0">
            <a:spAutoFit/>
          </a:bodyPr>
          <a:lstStyle/>
          <a:p>
            <a:r>
              <a:rPr lang="en-US" b="1" dirty="0" smtClean="0"/>
              <a:t>Operant Conditioning</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dirty="0" smtClean="0"/>
              <a:t>Advances in Electrophysiology</a:t>
            </a:r>
            <a:endParaRPr lang="en-US" dirty="0"/>
          </a:p>
        </p:txBody>
      </p:sp>
      <p:pic>
        <p:nvPicPr>
          <p:cNvPr id="8" name="Picture 7"/>
          <p:cNvPicPr>
            <a:picLocks noChangeAspect="1"/>
          </p:cNvPicPr>
          <p:nvPr/>
        </p:nvPicPr>
        <p:blipFill>
          <a:blip r:embed="rId2"/>
          <a:stretch>
            <a:fillRect/>
          </a:stretch>
        </p:blipFill>
        <p:spPr>
          <a:xfrm>
            <a:off x="3797299" y="1169960"/>
            <a:ext cx="4597401" cy="4356036"/>
          </a:xfrm>
          <a:prstGeom prst="rect">
            <a:avLst/>
          </a:prstGeom>
        </p:spPr>
      </p:pic>
      <p:sp>
        <p:nvSpPr>
          <p:cNvPr id="9" name="Content Placeholder 3"/>
          <p:cNvSpPr txBox="1">
            <a:spLocks/>
          </p:cNvSpPr>
          <p:nvPr/>
        </p:nvSpPr>
        <p:spPr>
          <a:xfrm>
            <a:off x="101600" y="4298210"/>
            <a:ext cx="2997200" cy="1282699"/>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a:buNone/>
            </a:pPr>
            <a:r>
              <a:rPr lang="en-US" b="1" dirty="0" smtClean="0"/>
              <a:t>Emil du Bois-</a:t>
            </a:r>
            <a:r>
              <a:rPr lang="en-US" b="1" dirty="0" err="1" smtClean="0"/>
              <a:t>Reymond</a:t>
            </a:r>
            <a:r>
              <a:rPr lang="en-US" dirty="0" smtClean="0"/>
              <a:t> </a:t>
            </a:r>
            <a:r>
              <a:rPr lang="en-US" b="1" dirty="0" smtClean="0"/>
              <a:t>(1848)</a:t>
            </a:r>
          </a:p>
          <a:p>
            <a:pPr>
              <a:buNone/>
            </a:pPr>
            <a:r>
              <a:rPr lang="en-US" b="1" dirty="0" smtClean="0"/>
              <a:t>Birth of Action Potential </a:t>
            </a:r>
          </a:p>
          <a:p>
            <a:pPr>
              <a:buNone/>
            </a:pPr>
            <a:r>
              <a:rPr lang="en-US" b="1" dirty="0" smtClean="0"/>
              <a:t>(“Electrical Molecules”)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3409950" y="5524498"/>
            <a:ext cx="5276850" cy="1200329"/>
          </a:xfrm>
          <a:prstGeom prst="rect">
            <a:avLst/>
          </a:prstGeom>
          <a:noFill/>
        </p:spPr>
        <p:txBody>
          <a:bodyPr wrap="square" rtlCol="0">
            <a:spAutoFit/>
          </a:bodyPr>
          <a:lstStyle/>
          <a:p>
            <a:pPr algn="just"/>
            <a:r>
              <a:rPr lang="en-US" dirty="0" smtClean="0"/>
              <a:t>More interested in the nerve that causes the contraction. Normal galvanometer wasn’t sensitive enough. He spent weeks winding kilometers of wire ~24,000 times to measure the current of the nerve.</a:t>
            </a:r>
            <a:endParaRPr lang="en-US" dirty="0"/>
          </a:p>
        </p:txBody>
      </p:sp>
      <p:pic>
        <p:nvPicPr>
          <p:cNvPr id="12" name="Picture 11"/>
          <p:cNvPicPr>
            <a:picLocks noChangeAspect="1"/>
          </p:cNvPicPr>
          <p:nvPr/>
        </p:nvPicPr>
        <p:blipFill>
          <a:blip r:embed="rId3"/>
          <a:stretch>
            <a:fillRect/>
          </a:stretch>
        </p:blipFill>
        <p:spPr>
          <a:xfrm>
            <a:off x="457200" y="1180576"/>
            <a:ext cx="2178050" cy="379073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13100" y="821042"/>
            <a:ext cx="5473700" cy="4193560"/>
          </a:xfrm>
          <a:prstGeom prst="rect">
            <a:avLst/>
          </a:prstGeom>
        </p:spPr>
      </p:pic>
      <p:sp>
        <p:nvSpPr>
          <p:cNvPr id="2" name="Title 1"/>
          <p:cNvSpPr>
            <a:spLocks noGrp="1"/>
          </p:cNvSpPr>
          <p:nvPr>
            <p:ph type="title"/>
          </p:nvPr>
        </p:nvSpPr>
        <p:spPr>
          <a:xfrm>
            <a:off x="457200" y="54509"/>
            <a:ext cx="8229600" cy="1143000"/>
          </a:xfrm>
        </p:spPr>
        <p:txBody>
          <a:bodyPr/>
          <a:lstStyle/>
          <a:p>
            <a:r>
              <a:rPr lang="en-US" dirty="0" smtClean="0"/>
              <a:t>Speed of Electrical Signal</a:t>
            </a:r>
            <a:endParaRPr lang="en-US" dirty="0"/>
          </a:p>
        </p:txBody>
      </p:sp>
      <p:pic>
        <p:nvPicPr>
          <p:cNvPr id="5" name="Picture 4"/>
          <p:cNvPicPr>
            <a:picLocks noChangeAspect="1"/>
          </p:cNvPicPr>
          <p:nvPr/>
        </p:nvPicPr>
        <p:blipFill>
          <a:blip r:embed="rId3"/>
          <a:stretch>
            <a:fillRect/>
          </a:stretch>
        </p:blipFill>
        <p:spPr>
          <a:xfrm>
            <a:off x="457200" y="998538"/>
            <a:ext cx="2451985" cy="3191933"/>
          </a:xfrm>
          <a:prstGeom prst="rect">
            <a:avLst/>
          </a:prstGeom>
        </p:spPr>
      </p:pic>
      <p:sp>
        <p:nvSpPr>
          <p:cNvPr id="7" name="TextBox 6"/>
          <p:cNvSpPr txBox="1"/>
          <p:nvPr/>
        </p:nvSpPr>
        <p:spPr>
          <a:xfrm>
            <a:off x="457200" y="4012671"/>
            <a:ext cx="2520154" cy="646331"/>
          </a:xfrm>
          <a:prstGeom prst="rect">
            <a:avLst/>
          </a:prstGeom>
          <a:noFill/>
        </p:spPr>
        <p:txBody>
          <a:bodyPr wrap="none" rtlCol="0">
            <a:spAutoFit/>
          </a:bodyPr>
          <a:lstStyle/>
          <a:p>
            <a:pPr algn="ctr"/>
            <a:r>
              <a:rPr lang="en-US" b="1" dirty="0" smtClean="0"/>
              <a:t>Hermann von Helmholtz</a:t>
            </a:r>
          </a:p>
          <a:p>
            <a:pPr algn="ctr"/>
            <a:r>
              <a:rPr lang="en-US" b="1" dirty="0" smtClean="0"/>
              <a:t>1849</a:t>
            </a:r>
            <a:r>
              <a:rPr lang="en-US" dirty="0" smtClean="0"/>
              <a:t> </a:t>
            </a:r>
            <a:endParaRPr lang="en-US" dirty="0"/>
          </a:p>
        </p:txBody>
      </p:sp>
      <p:sp>
        <p:nvSpPr>
          <p:cNvPr id="4" name="Rectangle 3"/>
          <p:cNvSpPr/>
          <p:nvPr/>
        </p:nvSpPr>
        <p:spPr>
          <a:xfrm>
            <a:off x="0" y="4546600"/>
            <a:ext cx="9155813" cy="2308324"/>
          </a:xfrm>
          <a:prstGeom prst="rect">
            <a:avLst/>
          </a:prstGeom>
        </p:spPr>
        <p:txBody>
          <a:bodyPr wrap="square">
            <a:spAutoFit/>
          </a:bodyPr>
          <a:lstStyle/>
          <a:p>
            <a:r>
              <a:rPr lang="en-US" dirty="0" smtClean="0">
                <a:latin typeface="Times"/>
                <a:cs typeface="Times"/>
              </a:rPr>
              <a:t>Two electric circuits: </a:t>
            </a:r>
          </a:p>
          <a:p>
            <a:r>
              <a:rPr lang="en-US" dirty="0" smtClean="0">
                <a:latin typeface="Times"/>
                <a:cs typeface="Times"/>
              </a:rPr>
              <a:t>1. Circuit connected the battery, R, passes through the induction spirals I</a:t>
            </a:r>
            <a:r>
              <a:rPr lang="en-US" baseline="-25000" dirty="0" smtClean="0">
                <a:latin typeface="Times"/>
                <a:cs typeface="Times"/>
              </a:rPr>
              <a:t>1</a:t>
            </a:r>
            <a:r>
              <a:rPr lang="en-US" dirty="0" smtClean="0">
                <a:latin typeface="Times"/>
                <a:cs typeface="Times"/>
              </a:rPr>
              <a:t> and I</a:t>
            </a:r>
            <a:r>
              <a:rPr lang="en-US" baseline="-25000" dirty="0" smtClean="0">
                <a:latin typeface="Times"/>
                <a:cs typeface="Times"/>
              </a:rPr>
              <a:t>2</a:t>
            </a:r>
            <a:r>
              <a:rPr lang="en-US" dirty="0" smtClean="0">
                <a:latin typeface="Times"/>
                <a:cs typeface="Times"/>
              </a:rPr>
              <a:t>, stimulates the </a:t>
            </a:r>
            <a:r>
              <a:rPr lang="en-US" b="1" dirty="0" smtClean="0">
                <a:latin typeface="Times"/>
                <a:cs typeface="Times"/>
              </a:rPr>
              <a:t>N</a:t>
            </a:r>
            <a:r>
              <a:rPr lang="en-US" dirty="0" smtClean="0">
                <a:latin typeface="Times"/>
                <a:cs typeface="Times"/>
              </a:rPr>
              <a:t>erve/</a:t>
            </a:r>
            <a:r>
              <a:rPr lang="en-US" b="1" dirty="0" smtClean="0">
                <a:latin typeface="Times"/>
                <a:cs typeface="Times"/>
              </a:rPr>
              <a:t>M</a:t>
            </a:r>
            <a:r>
              <a:rPr lang="en-US" dirty="0" smtClean="0">
                <a:latin typeface="Times"/>
                <a:cs typeface="Times"/>
              </a:rPr>
              <a:t>uscle preparation N/M</a:t>
            </a:r>
          </a:p>
          <a:p>
            <a:r>
              <a:rPr lang="en-US" dirty="0" smtClean="0">
                <a:latin typeface="Times"/>
                <a:cs typeface="Times"/>
              </a:rPr>
              <a:t>2. Circuit connected to the galvanometer T to the battery Z.</a:t>
            </a:r>
          </a:p>
          <a:p>
            <a:r>
              <a:rPr lang="en-US" dirty="0" smtClean="0">
                <a:latin typeface="Times"/>
                <a:cs typeface="Times"/>
              </a:rPr>
              <a:t>The switch S/P disconnects both electric circuits simultaneously. The devices A is the time-measuring circuit that is permanently interrupted after the contraction of the frog muscle. By placing the electrode at different points of the nerve (n</a:t>
            </a:r>
            <a:r>
              <a:rPr lang="en-US" baseline="-25000" dirty="0" smtClean="0">
                <a:latin typeface="Times"/>
                <a:cs typeface="Times"/>
              </a:rPr>
              <a:t>1</a:t>
            </a:r>
            <a:r>
              <a:rPr lang="en-US" dirty="0" smtClean="0">
                <a:latin typeface="Times"/>
                <a:cs typeface="Times"/>
              </a:rPr>
              <a:t>, n</a:t>
            </a:r>
            <a:r>
              <a:rPr lang="en-US" baseline="-25000" dirty="0" smtClean="0">
                <a:latin typeface="Times"/>
                <a:cs typeface="Times"/>
              </a:rPr>
              <a:t>2</a:t>
            </a:r>
            <a:r>
              <a:rPr lang="en-US" dirty="0" smtClean="0">
                <a:latin typeface="Times"/>
                <a:cs typeface="Times"/>
              </a:rPr>
              <a:t>), Helmholtz could deduce the time the nerve needed for the conduction of the stimulus (24.6 - 38.4 meters per second).</a:t>
            </a:r>
            <a:endParaRPr lang="en-US" dirty="0">
              <a:latin typeface="Times"/>
              <a:cs typeface="Time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0" y="791218"/>
            <a:ext cx="1646325" cy="2330849"/>
          </a:xfrm>
          <a:prstGeom prst="rect">
            <a:avLst/>
          </a:prstGeom>
        </p:spPr>
      </p:pic>
      <p:sp>
        <p:nvSpPr>
          <p:cNvPr id="7" name="Title 6"/>
          <p:cNvSpPr>
            <a:spLocks noGrp="1"/>
          </p:cNvSpPr>
          <p:nvPr>
            <p:ph type="title"/>
          </p:nvPr>
        </p:nvSpPr>
        <p:spPr>
          <a:xfrm>
            <a:off x="0" y="-36512"/>
            <a:ext cx="9144000" cy="827469"/>
          </a:xfrm>
        </p:spPr>
        <p:txBody>
          <a:bodyPr>
            <a:normAutofit/>
          </a:bodyPr>
          <a:lstStyle/>
          <a:p>
            <a:r>
              <a:rPr lang="en-US" sz="3600" dirty="0" smtClean="0"/>
              <a:t>Fathers of Neurophysiology (Mid-Late 1800s)</a:t>
            </a:r>
            <a:endParaRPr lang="en-US" sz="3600" dirty="0"/>
          </a:p>
        </p:txBody>
      </p:sp>
      <p:sp>
        <p:nvSpPr>
          <p:cNvPr id="8" name="TextBox 7"/>
          <p:cNvSpPr txBox="1"/>
          <p:nvPr/>
        </p:nvSpPr>
        <p:spPr>
          <a:xfrm>
            <a:off x="4683125" y="3040080"/>
            <a:ext cx="1448947" cy="369332"/>
          </a:xfrm>
          <a:prstGeom prst="rect">
            <a:avLst/>
          </a:prstGeom>
          <a:noFill/>
        </p:spPr>
        <p:txBody>
          <a:bodyPr wrap="none" rtlCol="0">
            <a:spAutoFit/>
          </a:bodyPr>
          <a:lstStyle/>
          <a:p>
            <a:r>
              <a:rPr lang="en-US" b="1" dirty="0" err="1" smtClean="0"/>
              <a:t>Camillo</a:t>
            </a:r>
            <a:r>
              <a:rPr lang="en-US" b="1" dirty="0" smtClean="0"/>
              <a:t> Golgi</a:t>
            </a:r>
            <a:endParaRPr lang="en-US" b="1" dirty="0"/>
          </a:p>
        </p:txBody>
      </p:sp>
      <p:sp>
        <p:nvSpPr>
          <p:cNvPr id="9" name="TextBox 8"/>
          <p:cNvSpPr txBox="1"/>
          <p:nvPr/>
        </p:nvSpPr>
        <p:spPr>
          <a:xfrm>
            <a:off x="1155700" y="6526768"/>
            <a:ext cx="1766680" cy="369332"/>
          </a:xfrm>
          <a:prstGeom prst="rect">
            <a:avLst/>
          </a:prstGeom>
          <a:noFill/>
        </p:spPr>
        <p:txBody>
          <a:bodyPr wrap="none" rtlCol="0">
            <a:spAutoFit/>
          </a:bodyPr>
          <a:lstStyle/>
          <a:p>
            <a:r>
              <a:rPr lang="en-US" b="1" dirty="0" smtClean="0"/>
              <a:t>S. Ramon </a:t>
            </a:r>
            <a:r>
              <a:rPr lang="en-US" b="1" dirty="0" err="1" smtClean="0"/>
              <a:t>y</a:t>
            </a:r>
            <a:r>
              <a:rPr lang="en-US" b="1" dirty="0" smtClean="0"/>
              <a:t> </a:t>
            </a:r>
            <a:r>
              <a:rPr lang="en-US" b="1" dirty="0" err="1" smtClean="0"/>
              <a:t>Cajal</a:t>
            </a:r>
            <a:endParaRPr lang="en-US" b="1" dirty="0"/>
          </a:p>
        </p:txBody>
      </p:sp>
      <p:pic>
        <p:nvPicPr>
          <p:cNvPr id="11" name="Picture 10"/>
          <p:cNvPicPr>
            <a:picLocks noChangeAspect="1"/>
          </p:cNvPicPr>
          <p:nvPr/>
        </p:nvPicPr>
        <p:blipFill>
          <a:blip r:embed="rId3"/>
          <a:srcRect l="5779" r="5887"/>
          <a:stretch>
            <a:fillRect/>
          </a:stretch>
        </p:blipFill>
        <p:spPr>
          <a:xfrm>
            <a:off x="850845" y="3409412"/>
            <a:ext cx="2311456" cy="3171775"/>
          </a:xfrm>
          <a:prstGeom prst="rect">
            <a:avLst/>
          </a:prstGeom>
        </p:spPr>
      </p:pic>
      <p:pic>
        <p:nvPicPr>
          <p:cNvPr id="12" name="Picture 11"/>
          <p:cNvPicPr>
            <a:picLocks noChangeAspect="1"/>
          </p:cNvPicPr>
          <p:nvPr/>
        </p:nvPicPr>
        <p:blipFill>
          <a:blip r:embed="rId4"/>
          <a:srcRect b="19929"/>
          <a:stretch>
            <a:fillRect/>
          </a:stretch>
        </p:blipFill>
        <p:spPr>
          <a:xfrm>
            <a:off x="0" y="790957"/>
            <a:ext cx="4572000" cy="2542255"/>
          </a:xfrm>
          <a:prstGeom prst="rect">
            <a:avLst/>
          </a:prstGeom>
        </p:spPr>
      </p:pic>
      <p:pic>
        <p:nvPicPr>
          <p:cNvPr id="13" name="Picture 12"/>
          <p:cNvPicPr>
            <a:picLocks noChangeAspect="1"/>
          </p:cNvPicPr>
          <p:nvPr/>
        </p:nvPicPr>
        <p:blipFill>
          <a:blip r:embed="rId5"/>
          <a:stretch>
            <a:fillRect/>
          </a:stretch>
        </p:blipFill>
        <p:spPr>
          <a:xfrm>
            <a:off x="3162300" y="3409412"/>
            <a:ext cx="5981700" cy="3448588"/>
          </a:xfrm>
          <a:prstGeom prst="rect">
            <a:avLst/>
          </a:prstGeom>
        </p:spPr>
      </p:pic>
      <p:sp>
        <p:nvSpPr>
          <p:cNvPr id="14" name="TextBox 13"/>
          <p:cNvSpPr txBox="1"/>
          <p:nvPr/>
        </p:nvSpPr>
        <p:spPr>
          <a:xfrm>
            <a:off x="6218325" y="791218"/>
            <a:ext cx="2925675" cy="1631216"/>
          </a:xfrm>
          <a:prstGeom prst="rect">
            <a:avLst/>
          </a:prstGeom>
          <a:noFill/>
        </p:spPr>
        <p:txBody>
          <a:bodyPr wrap="square" rtlCol="0">
            <a:spAutoFit/>
          </a:bodyPr>
          <a:lstStyle/>
          <a:p>
            <a:pPr algn="just"/>
            <a:r>
              <a:rPr lang="en-US" sz="2000" b="1" dirty="0" smtClean="0"/>
              <a:t>Golgi &amp; Ramon </a:t>
            </a:r>
            <a:r>
              <a:rPr lang="en-US" sz="2000" b="1" dirty="0" err="1" smtClean="0"/>
              <a:t>y</a:t>
            </a:r>
            <a:r>
              <a:rPr lang="en-US" sz="2000" b="1" dirty="0" smtClean="0"/>
              <a:t> </a:t>
            </a:r>
            <a:r>
              <a:rPr lang="en-US" sz="2000" b="1" dirty="0" err="1" smtClean="0"/>
              <a:t>Cajal</a:t>
            </a:r>
            <a:r>
              <a:rPr lang="en-US" sz="2000" b="1" dirty="0" smtClean="0"/>
              <a:t> shared the </a:t>
            </a:r>
            <a:r>
              <a:rPr lang="en-US" sz="2000" b="1" i="1" dirty="0" smtClean="0"/>
              <a:t>Nobel Prize in Physiology or Medicine </a:t>
            </a:r>
            <a:r>
              <a:rPr lang="en-US" sz="2000" b="1" dirty="0" smtClean="0"/>
              <a:t>(1906)</a:t>
            </a:r>
          </a:p>
          <a:p>
            <a:pPr algn="just"/>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8133" t="6349" r="16158" b="7540"/>
          <a:stretch>
            <a:fillRect/>
          </a:stretch>
        </p:blipFill>
        <p:spPr>
          <a:xfrm>
            <a:off x="5499100" y="3822390"/>
            <a:ext cx="2260600" cy="2991159"/>
          </a:xfrm>
          <a:prstGeom prst="rect">
            <a:avLst/>
          </a:prstGeom>
        </p:spPr>
      </p:pic>
      <p:sp>
        <p:nvSpPr>
          <p:cNvPr id="4" name="Title 3"/>
          <p:cNvSpPr>
            <a:spLocks noGrp="1"/>
          </p:cNvSpPr>
          <p:nvPr>
            <p:ph type="title"/>
          </p:nvPr>
        </p:nvSpPr>
        <p:spPr>
          <a:xfrm>
            <a:off x="457200" y="37576"/>
            <a:ext cx="8229600" cy="775229"/>
          </a:xfrm>
        </p:spPr>
        <p:txBody>
          <a:bodyPr>
            <a:normAutofit/>
          </a:bodyPr>
          <a:lstStyle/>
          <a:p>
            <a:r>
              <a:rPr lang="en-US" dirty="0" smtClean="0"/>
              <a:t>Action Potential </a:t>
            </a:r>
            <a:endParaRPr lang="en-US" dirty="0"/>
          </a:p>
        </p:txBody>
      </p:sp>
      <p:sp>
        <p:nvSpPr>
          <p:cNvPr id="5" name="Content Placeholder 4"/>
          <p:cNvSpPr>
            <a:spLocks noGrp="1"/>
          </p:cNvSpPr>
          <p:nvPr>
            <p:ph idx="1"/>
          </p:nvPr>
        </p:nvSpPr>
        <p:spPr>
          <a:xfrm>
            <a:off x="0" y="850900"/>
            <a:ext cx="9144000" cy="3937000"/>
          </a:xfrm>
        </p:spPr>
        <p:txBody>
          <a:bodyPr>
            <a:normAutofit fontScale="92500" lnSpcReduction="10000"/>
          </a:bodyPr>
          <a:lstStyle/>
          <a:p>
            <a:r>
              <a:rPr lang="en-US" dirty="0" smtClean="0"/>
              <a:t>Julius Bernstein (1912) hypothesized that an action potential resulted from changes in ionic permeability of the axonal membranes.</a:t>
            </a:r>
          </a:p>
          <a:p>
            <a:pPr>
              <a:buNone/>
            </a:pPr>
            <a:endParaRPr lang="en-US" dirty="0" smtClean="0"/>
          </a:p>
          <a:p>
            <a:r>
              <a:rPr lang="en-US" dirty="0" smtClean="0"/>
              <a:t>Alan Hodgkin and Andrew Huxley (1952)refined Bernstein's hypothesis stating that axonal membranes are permeable to different ions (particularly to Na+).</a:t>
            </a:r>
          </a:p>
          <a:p>
            <a:pPr lvl="1"/>
            <a:r>
              <a:rPr lang="en-US" dirty="0" smtClean="0"/>
              <a:t>Giant squid axon diameter up to 1mm</a:t>
            </a:r>
            <a:endParaRPr lang="en-US" dirty="0"/>
          </a:p>
        </p:txBody>
      </p:sp>
      <p:pic>
        <p:nvPicPr>
          <p:cNvPr id="6" name="Picture 5"/>
          <p:cNvPicPr>
            <a:picLocks noChangeAspect="1"/>
          </p:cNvPicPr>
          <p:nvPr/>
        </p:nvPicPr>
        <p:blipFill>
          <a:blip r:embed="rId3"/>
          <a:srcRect t="6899" b="20974"/>
          <a:stretch>
            <a:fillRect/>
          </a:stretch>
        </p:blipFill>
        <p:spPr>
          <a:xfrm>
            <a:off x="1674269" y="4697430"/>
            <a:ext cx="3888331" cy="210341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47198</TotalTime>
  <Words>1626</Words>
  <Application>Microsoft Office PowerPoint</Application>
  <PresentationFormat>On-screen Show (4:3)</PresentationFormat>
  <Paragraphs>244</Paragraphs>
  <Slides>59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ＭＳ Ｐゴシック</vt:lpstr>
      <vt:lpstr>Arial</vt:lpstr>
      <vt:lpstr>Calibri</vt:lpstr>
      <vt:lpstr>Mangal</vt:lpstr>
      <vt:lpstr>Symbol</vt:lpstr>
      <vt:lpstr>Tahoma</vt:lpstr>
      <vt:lpstr>Times</vt:lpstr>
      <vt:lpstr>Times New Roman</vt:lpstr>
      <vt:lpstr>Office Theme</vt:lpstr>
      <vt:lpstr>Molecules and Behavior</vt:lpstr>
      <vt:lpstr>Brain Cells</vt:lpstr>
      <vt:lpstr>History Lesson I</vt:lpstr>
      <vt:lpstr>Bioelectrical Activity</vt:lpstr>
      <vt:lpstr>Advances in Electrophysiology</vt:lpstr>
      <vt:lpstr>Advances in Electrophysiology</vt:lpstr>
      <vt:lpstr>Speed of Electrical Signal</vt:lpstr>
      <vt:lpstr>Fathers of Neurophysiology (Mid-Late 1800s)</vt:lpstr>
      <vt:lpstr>Action Potential </vt:lpstr>
      <vt:lpstr>Action Potential (All-or-Nothing Response)</vt:lpstr>
      <vt:lpstr>Electrochemical</vt:lpstr>
      <vt:lpstr>History Lesson II</vt:lpstr>
      <vt:lpstr>The immeasurable consciousness</vt:lpstr>
      <vt:lpstr>Law of Effect</vt:lpstr>
      <vt:lpstr>Classical Conditioning</vt:lpstr>
      <vt:lpstr>Increased Myelinization and Learning Ability</vt:lpstr>
      <vt:lpstr>Behaviorism</vt:lpstr>
      <vt:lpstr>Operant Conditioning Reinforcement vs. Punishment</vt:lpstr>
      <vt:lpstr>Organization of Behavior</vt:lpstr>
      <vt:lpstr>Learning &amp; Memory</vt:lpstr>
      <vt:lpstr>PowerPoint Presentation</vt:lpstr>
      <vt:lpstr>Working &amp; Short-Term Memory</vt:lpstr>
      <vt:lpstr>Long-Term Memory</vt:lpstr>
      <vt:lpstr>PowerPoint Presentation</vt:lpstr>
      <vt:lpstr>Case Studies on Epilepsy</vt:lpstr>
      <vt:lpstr>Second Messenger Signaling &amp; Transcription Factor Activation</vt:lpstr>
      <vt:lpstr>Glutamate Receptors</vt:lpstr>
      <vt:lpstr>PowerPoint Presentation</vt:lpstr>
      <vt:lpstr>Sensitization</vt:lpstr>
      <vt:lpstr>Short-Term Facilitation</vt:lpstr>
      <vt:lpstr>Long-Term Facilitation</vt:lpstr>
      <vt:lpstr>CREB Binding</vt:lpstr>
      <vt:lpstr>Arborization of Sensory Neuron</vt:lpstr>
      <vt:lpstr>Applying Hebbian Theory</vt:lpstr>
      <vt:lpstr>PowerPoint Presentation</vt:lpstr>
      <vt:lpstr>Early Long-term Potentiation</vt:lpstr>
      <vt:lpstr>PowerPoint Presentation</vt:lpstr>
      <vt:lpstr>PowerPoint Presentation</vt:lpstr>
      <vt:lpstr>PowerPoint Presentation</vt:lpstr>
      <vt:lpstr>Estrogen and Lithium</vt:lpstr>
      <vt:lpstr>Lithium Prevents Glial Cytotoxicity</vt:lpstr>
      <vt:lpstr>PowerPoint Presentation</vt:lpstr>
      <vt:lpstr>Lithium Increases Learning &amp; Memory</vt:lpstr>
      <vt:lpstr>Lithium Increases Learning &amp; Memory Markers</vt:lpstr>
      <vt:lpstr>Epigenetics</vt:lpstr>
      <vt:lpstr>Soma Anatomy</vt:lpstr>
      <vt:lpstr>Nucleus</vt:lpstr>
      <vt:lpstr>Chromatin</vt:lpstr>
      <vt:lpstr>Genetic Morphology</vt:lpstr>
      <vt:lpstr>Histones</vt:lpstr>
      <vt:lpstr>Gene Expression</vt:lpstr>
      <vt:lpstr>Epigenetics</vt:lpstr>
      <vt:lpstr>Histone Modification Switching Genes On &amp; Off</vt:lpstr>
      <vt:lpstr>PowerPoint Presentation</vt:lpstr>
      <vt:lpstr>CBP-CREB</vt:lpstr>
      <vt:lpstr>Epigenetics of Learning &amp; Memory</vt:lpstr>
      <vt:lpstr>Epigenetics of Learning &amp; Memory</vt:lpstr>
      <vt:lpstr>PowerPoint Presentation</vt:lpstr>
      <vt:lpstr>PowerPoint Presentation</vt:lpstr>
    </vt:vector>
  </TitlesOfParts>
  <Company>Dopee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Messenger Signaling and Transcription Factor activation</dc:title>
  <dc:creator>James Valdes</dc:creator>
  <cp:lastModifiedBy>hassan</cp:lastModifiedBy>
  <cp:revision>305</cp:revision>
  <dcterms:created xsi:type="dcterms:W3CDTF">2016-12-13T13:52:34Z</dcterms:created>
  <dcterms:modified xsi:type="dcterms:W3CDTF">2017-11-16T14:38:23Z</dcterms:modified>
</cp:coreProperties>
</file>