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sldIdLst>
    <p:sldId id="272" r:id="rId7"/>
    <p:sldId id="273" r:id="rId8"/>
    <p:sldId id="278" r:id="rId9"/>
    <p:sldId id="257" r:id="rId10"/>
    <p:sldId id="274" r:id="rId11"/>
    <p:sldId id="275" r:id="rId12"/>
    <p:sldId id="276" r:id="rId13"/>
    <p:sldId id="258" r:id="rId14"/>
    <p:sldId id="260" r:id="rId15"/>
    <p:sldId id="261" r:id="rId16"/>
    <p:sldId id="262" r:id="rId17"/>
    <p:sldId id="277" r:id="rId18"/>
    <p:sldId id="263" r:id="rId19"/>
    <p:sldId id="264" r:id="rId20"/>
    <p:sldId id="265" r:id="rId21"/>
    <p:sldId id="266" r:id="rId22"/>
    <p:sldId id="267" r:id="rId23"/>
    <p:sldId id="268" r:id="rId24"/>
    <p:sldId id="269" r:id="rId25"/>
    <p:sldId id="270" r:id="rId26"/>
    <p:sldId id="279" r:id="rId27"/>
    <p:sldId id="280" r:id="rId28"/>
    <p:sldId id="283" r:id="rId29"/>
    <p:sldId id="282" r:id="rId3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F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28767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641702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731869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3495098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354716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2020313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631620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51270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275877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53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10820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887646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2977559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050173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79360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2285800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45639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3495171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913625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563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38640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563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211261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86017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166800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180903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911651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2606184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41708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96904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988701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299080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243812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591227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977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65966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520218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55592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875043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87984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4048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72965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72438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5619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341563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5328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14932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6718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55932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1074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25543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129738315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56771226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110118766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15090609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585351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01713505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39239825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648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22409973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71655774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59996033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4832000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851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476187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777590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9177102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4588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574654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9623878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56587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721845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dx.doi.org/10.2305/IUCN.UK.2004.RLTS.T223A13036599.en"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dx.doi.org/10.2305/IUCN.UK.2004.RLTS.T234A13043189.en" TargetMode="External"/><Relationship Id="rId1" Type="http://schemas.openxmlformats.org/officeDocument/2006/relationships/slideLayout" Target="../slideLayouts/slideLayout62.xml"/><Relationship Id="rId5" Type="http://schemas.openxmlformats.org/officeDocument/2006/relationships/image" Target="../media/image47.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dx.doi.org/10.2305/IUCN.UK.2004.RLTS.T222A13036088.en"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p:cNvSpPr>
          <p:nvPr/>
        </p:nvSpPr>
        <p:spPr bwMode="auto">
          <a:xfrm>
            <a:off x="5484317" y="238869"/>
            <a:ext cx="1270248" cy="19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fontAlgn="base">
              <a:lnSpc>
                <a:spcPct val="90000"/>
              </a:lnSpc>
              <a:spcBef>
                <a:spcPct val="0"/>
              </a:spcBef>
              <a:spcAft>
                <a:spcPct val="0"/>
              </a:spcAft>
            </a:pPr>
            <a:r>
              <a:rPr lang="en-US" altLang="cs-CZ" sz="844" dirty="0">
                <a:solidFill>
                  <a:srgbClr val="000000"/>
                </a:solidFill>
                <a:latin typeface="Clara Sans" pitchFamily="122" charset="0"/>
                <a:ea typeface="ヒラギノ角ゴ Pro W3" pitchFamily="122" charset="-128"/>
                <a:sym typeface="Clara Sans" pitchFamily="122" charset="0"/>
              </a:rPr>
              <a:t>www.frov.jcu.cz</a:t>
            </a:r>
          </a:p>
        </p:txBody>
      </p:sp>
    </p:spTree>
    <p:extLst>
      <p:ext uri="{BB962C8B-B14F-4D97-AF65-F5344CB8AC3E}">
        <p14:creationId xmlns:p14="http://schemas.microsoft.com/office/powerpoint/2010/main" val="74653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miseagrant.umich.edu/wp-content/blogs.dir/1/files/2012/05/14-401-Lake-Sturgeon-Life-Cycl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21173" y="40184"/>
            <a:ext cx="7974211" cy="61503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Obdélník 4"/>
          <p:cNvSpPr>
            <a:spLocks noChangeArrowheads="1"/>
          </p:cNvSpPr>
          <p:nvPr/>
        </p:nvSpPr>
        <p:spPr bwMode="auto">
          <a:xfrm>
            <a:off x="1589857" y="6264176"/>
            <a:ext cx="8910712" cy="39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984"/>
              <a:t>http://www.miseagrant.umich.edu/explore/native-and-invasive-species/species/fish-species-in-michigan-and-the-great-lakes/lake-sturgeon/nggallery/thumbnails</a:t>
            </a:r>
          </a:p>
        </p:txBody>
      </p:sp>
    </p:spTree>
    <p:extLst>
      <p:ext uri="{BB962C8B-B14F-4D97-AF65-F5344CB8AC3E}">
        <p14:creationId xmlns:p14="http://schemas.microsoft.com/office/powerpoint/2010/main" val="317401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8642" y="98227"/>
            <a:ext cx="2147590" cy="3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88667" y="475506"/>
            <a:ext cx="6027539" cy="20091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Obdélník 5"/>
          <p:cNvSpPr>
            <a:spLocks noChangeArrowheads="1"/>
          </p:cNvSpPr>
          <p:nvPr/>
        </p:nvSpPr>
        <p:spPr bwMode="auto">
          <a:xfrm>
            <a:off x="1589857" y="6264176"/>
            <a:ext cx="8910712" cy="39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984"/>
              <a:t>http://www.miseagrant.umich.edu/explore/native-and-invasive-species/species/fish-species-in-michigan-and-the-great-lakes/lake-sturgeon/nggallery/thumbnails</a:t>
            </a:r>
          </a:p>
        </p:txBody>
      </p:sp>
      <p:sp>
        <p:nvSpPr>
          <p:cNvPr id="20485" name="Obdélník 6"/>
          <p:cNvSpPr>
            <a:spLocks noChangeArrowheads="1"/>
          </p:cNvSpPr>
          <p:nvPr/>
        </p:nvSpPr>
        <p:spPr bwMode="auto">
          <a:xfrm>
            <a:off x="422300" y="2505893"/>
            <a:ext cx="4306342"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just" eaLnBrk="0" fontAlgn="base" hangingPunct="0">
              <a:spcBef>
                <a:spcPct val="0"/>
              </a:spcBef>
              <a:spcAft>
                <a:spcPct val="0"/>
              </a:spcAft>
              <a:buFont typeface="Arial" panose="020B0604020202020204" pitchFamily="34" charset="0"/>
              <a:buChar char="•"/>
            </a:pPr>
            <a:r>
              <a:rPr lang="en-US" altLang="cs-CZ" sz="1687" dirty="0"/>
              <a:t>One of the oldest species, once ranged widely throughout the Great Lakes but vulnerable to overharvest — now threatened and rare.</a:t>
            </a:r>
            <a:endParaRPr lang="cs-CZ" altLang="cs-CZ" sz="1687" dirty="0"/>
          </a:p>
          <a:p>
            <a:pPr algn="just" eaLnBrk="0" fontAlgn="base" hangingPunct="0">
              <a:spcBef>
                <a:spcPct val="0"/>
              </a:spcBef>
              <a:spcAft>
                <a:spcPct val="0"/>
              </a:spcAft>
              <a:buFont typeface="Arial" panose="020B0604020202020204" pitchFamily="34" charset="0"/>
              <a:buChar char="•"/>
            </a:pPr>
            <a:endParaRPr lang="en-US" altLang="cs-CZ" sz="1687" dirty="0"/>
          </a:p>
          <a:p>
            <a:pPr algn="just" eaLnBrk="0" fontAlgn="base" hangingPunct="0">
              <a:spcBef>
                <a:spcPct val="0"/>
              </a:spcBef>
              <a:spcAft>
                <a:spcPct val="0"/>
              </a:spcAft>
              <a:buFont typeface="Arial" panose="020B0604020202020204" pitchFamily="34" charset="0"/>
              <a:buChar char="•"/>
            </a:pPr>
            <a:r>
              <a:rPr lang="en-US" altLang="cs-CZ" sz="1687" dirty="0"/>
              <a:t>Grow very slowly but may reach eight feet in length, weigh nearly 300 pounds and can live from 55-150 years.</a:t>
            </a:r>
            <a:endParaRPr lang="cs-CZ" altLang="cs-CZ" sz="1687" dirty="0"/>
          </a:p>
          <a:p>
            <a:pPr algn="just" eaLnBrk="0" fontAlgn="base" hangingPunct="0">
              <a:spcBef>
                <a:spcPct val="0"/>
              </a:spcBef>
              <a:spcAft>
                <a:spcPct val="0"/>
              </a:spcAft>
              <a:buFont typeface="Arial" panose="020B0604020202020204" pitchFamily="34" charset="0"/>
              <a:buChar char="•"/>
            </a:pPr>
            <a:endParaRPr lang="en-US" altLang="cs-CZ" sz="1687" dirty="0"/>
          </a:p>
          <a:p>
            <a:pPr algn="just" eaLnBrk="0" fontAlgn="base" hangingPunct="0">
              <a:spcBef>
                <a:spcPct val="0"/>
              </a:spcBef>
              <a:spcAft>
                <a:spcPct val="0"/>
              </a:spcAft>
              <a:buFont typeface="Arial" panose="020B0604020202020204" pitchFamily="34" charset="0"/>
              <a:buChar char="•"/>
            </a:pPr>
            <a:r>
              <a:rPr lang="en-US" altLang="cs-CZ" sz="1687" dirty="0"/>
              <a:t>Efforts to restore this species to former prominence continue.</a:t>
            </a:r>
          </a:p>
        </p:txBody>
      </p:sp>
      <p:sp>
        <p:nvSpPr>
          <p:cNvPr id="20486" name="Obdélník 7"/>
          <p:cNvSpPr>
            <a:spLocks noChangeArrowheads="1"/>
          </p:cNvSpPr>
          <p:nvPr/>
        </p:nvSpPr>
        <p:spPr bwMode="auto">
          <a:xfrm>
            <a:off x="5946428" y="2511475"/>
            <a:ext cx="4572000" cy="372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just" eaLnBrk="0" fontAlgn="base" hangingPunct="0">
              <a:spcBef>
                <a:spcPct val="0"/>
              </a:spcBef>
              <a:spcAft>
                <a:spcPct val="0"/>
              </a:spcAft>
            </a:pPr>
            <a:r>
              <a:rPr lang="en-US" altLang="cs-CZ" sz="1687" dirty="0"/>
              <a:t>Lake sturgeon live longer than any other fish species in Michigan. Male lake sturgeon live an average of 55 years. Females live 80 to 150 years. Despite their long lives, sturgeon are slow to mature. It takes about 15 years for male lake sturgeon to reach reproductive maturity and 20 to 25 years for females.</a:t>
            </a:r>
          </a:p>
          <a:p>
            <a:pPr algn="just" eaLnBrk="0" fontAlgn="base" hangingPunct="0">
              <a:spcBef>
                <a:spcPct val="0"/>
              </a:spcBef>
              <a:spcAft>
                <a:spcPct val="0"/>
              </a:spcAft>
            </a:pPr>
            <a:r>
              <a:rPr lang="en-US" altLang="cs-CZ" sz="1687" dirty="0"/>
              <a:t>In early spring, adult sturgeon enter fast flowing rivers to spawn. Female lake sturgeon spawn once every four years, each depositing millions of eggs on gravel bars. It is estimated that only about 10 to 20 percent of adult lake sturgeon within a population spawn during a given year.</a:t>
            </a:r>
          </a:p>
        </p:txBody>
      </p:sp>
    </p:spTree>
    <p:extLst>
      <p:ext uri="{BB962C8B-B14F-4D97-AF65-F5344CB8AC3E}">
        <p14:creationId xmlns:p14="http://schemas.microsoft.com/office/powerpoint/2010/main" val="3140759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0044" y="3704348"/>
            <a:ext cx="4917988" cy="2160992"/>
          </a:xfrm>
        </p:spPr>
        <p:txBody>
          <a:bodyPr/>
          <a:lstStyle/>
          <a:p>
            <a:pPr algn="just"/>
            <a:r>
              <a:rPr lang="en-US" sz="1600" dirty="0"/>
              <a:t>Lake sturgeon are known to move great distances to spawning and feeding habitats (Auer 1996). Wisconsin DNR recently reported that a sturgeon originally tagged in Lake Winnebago in October 1978 was recovered almost 19 years later at Locust Point Reef in Lake Erie, a minimum travel distance of almost 1,100 km (R. Bruch, WI DNR, news release).</a:t>
            </a:r>
            <a:endParaRPr lang="cs-CZ" sz="1600" dirty="0"/>
          </a:p>
        </p:txBody>
      </p:sp>
      <p:sp>
        <p:nvSpPr>
          <p:cNvPr id="4" name="Obdélník 3"/>
          <p:cNvSpPr/>
          <p:nvPr/>
        </p:nvSpPr>
        <p:spPr>
          <a:xfrm>
            <a:off x="140044" y="0"/>
            <a:ext cx="4917988" cy="3416320"/>
          </a:xfrm>
          <a:prstGeom prst="rect">
            <a:avLst/>
          </a:prstGeom>
        </p:spPr>
        <p:txBody>
          <a:bodyPr wrap="square">
            <a:spAutoFit/>
          </a:bodyPr>
          <a:lstStyle/>
          <a:p>
            <a:pPr algn="just"/>
            <a:r>
              <a:rPr lang="en-US" dirty="0"/>
              <a:t>Based on pectoral fin ray sections it has been determined that </a:t>
            </a:r>
            <a:r>
              <a:rPr lang="en-US" b="1" dirty="0"/>
              <a:t>lake sturgeon </a:t>
            </a:r>
            <a:r>
              <a:rPr lang="en-US" dirty="0"/>
              <a:t>can live to be over 100 years old. One individual caught in Lake of the Woods, Ontario in 1953 was estimated to be 152 years old (</a:t>
            </a:r>
            <a:r>
              <a:rPr lang="en-US" dirty="0" err="1"/>
              <a:t>Priegel</a:t>
            </a:r>
            <a:r>
              <a:rPr lang="en-US" dirty="0"/>
              <a:t> and Wirth 1971). Lake sturgeon can reach lengths of 1.9 m, and weigh 91 kg. However, a 141 kg lake sturgeon was reportedly caught in Lake Superior in 1922 and a fish of equal weight was caught in Lake Michigan in 1943. Most fish reported in the literature were less than 35 years old. </a:t>
            </a:r>
            <a:endParaRPr lang="cs-CZ" dirty="0"/>
          </a:p>
        </p:txBody>
      </p:sp>
      <p:sp>
        <p:nvSpPr>
          <p:cNvPr id="5" name="Obdélník 4"/>
          <p:cNvSpPr/>
          <p:nvPr/>
        </p:nvSpPr>
        <p:spPr>
          <a:xfrm>
            <a:off x="5651157" y="0"/>
            <a:ext cx="6096000" cy="3293209"/>
          </a:xfrm>
          <a:prstGeom prst="rect">
            <a:avLst/>
          </a:prstGeom>
        </p:spPr>
        <p:txBody>
          <a:bodyPr>
            <a:spAutoFit/>
          </a:bodyPr>
          <a:lstStyle/>
          <a:p>
            <a:pPr algn="just"/>
            <a:r>
              <a:rPr lang="en-US" sz="1600" b="1" dirty="0"/>
              <a:t>Lake sturgeon </a:t>
            </a:r>
            <a:r>
              <a:rPr lang="en-US" sz="1600" dirty="0"/>
              <a:t>were, and in some cases continue to be, an important component of Native American diet and culture. Up until about 1870, lake sturgeon were primarily considered a nuisance by commercial fisherman and were stacked on the shores to rot (Milner 1874 cited in Becker 1983). Within the next 30 years the value of sturgeon for flesh and the use of roe for caviar became economically important. During heavy fishing years in the late 1800s lake sturgeon harvest from the Great Lakes averaged over 1,814 metric tons (</a:t>
            </a:r>
            <a:r>
              <a:rPr lang="en-US" sz="1600" dirty="0" err="1"/>
              <a:t>mt</a:t>
            </a:r>
            <a:r>
              <a:rPr lang="en-US" sz="1600" dirty="0"/>
              <a:t>) per year. In the peak harvest year of 1885, 4,901 </a:t>
            </a:r>
            <a:r>
              <a:rPr lang="en-US" sz="1600" dirty="0" err="1"/>
              <a:t>mt</a:t>
            </a:r>
            <a:r>
              <a:rPr lang="en-US" sz="1600" dirty="0"/>
              <a:t> were reported of which 2,359 tons came from Lake Erie alone. Sturgeon populations declined dramatically after 1900 and although some incidental harvest was reported until 1977, numbers were extremely low after 1956. </a:t>
            </a:r>
            <a:endParaRPr lang="cs-CZ" sz="1600" dirty="0"/>
          </a:p>
        </p:txBody>
      </p:sp>
      <p:sp>
        <p:nvSpPr>
          <p:cNvPr id="6" name="Obdélník 5"/>
          <p:cNvSpPr/>
          <p:nvPr/>
        </p:nvSpPr>
        <p:spPr>
          <a:xfrm>
            <a:off x="5651157" y="3293209"/>
            <a:ext cx="6096000" cy="2800767"/>
          </a:xfrm>
          <a:prstGeom prst="rect">
            <a:avLst/>
          </a:prstGeom>
        </p:spPr>
        <p:txBody>
          <a:bodyPr>
            <a:spAutoFit/>
          </a:bodyPr>
          <a:lstStyle/>
          <a:p>
            <a:pPr algn="just"/>
            <a:r>
              <a:rPr lang="en-US" sz="1600" dirty="0"/>
              <a:t>Lake sturgeon were generally considered to be rare to uncommon in most waters of the Mississippi River basin since the late 1800s. In 1989, this species was declared as threatened by the American Fisheries Society in all Mississippi River states except Louisiana where they are believed to be extirpated (Williams et al. 1989). The Department of Natural Resources in Iowa and Illinois and the Missouri Department of Conservation list the lake sturgeon as endangered in their respective states, and in Minnesota, the lake sturgeon is listed as a species of special concern. The species appears to be extirpated from its former range in Alabama and Arkansas. </a:t>
            </a:r>
            <a:endParaRPr lang="cs-CZ" sz="1600" dirty="0"/>
          </a:p>
        </p:txBody>
      </p:sp>
      <p:sp>
        <p:nvSpPr>
          <p:cNvPr id="7" name="Obdélník 6"/>
          <p:cNvSpPr/>
          <p:nvPr/>
        </p:nvSpPr>
        <p:spPr>
          <a:xfrm>
            <a:off x="140044" y="6192631"/>
            <a:ext cx="4121706" cy="369332"/>
          </a:xfrm>
          <a:prstGeom prst="rect">
            <a:avLst/>
          </a:prstGeom>
        </p:spPr>
        <p:txBody>
          <a:bodyPr wrap="none">
            <a:spAutoFit/>
          </a:bodyPr>
          <a:lstStyle/>
          <a:p>
            <a:r>
              <a:rPr lang="cs-CZ" dirty="0"/>
              <a:t>http://www.iucnredlist.org/details/223/0</a:t>
            </a:r>
          </a:p>
        </p:txBody>
      </p:sp>
      <p:graphicFrame>
        <p:nvGraphicFramePr>
          <p:cNvPr id="2" name="Tabulka 1"/>
          <p:cNvGraphicFramePr>
            <a:graphicFrameLocks noGrp="1"/>
          </p:cNvGraphicFramePr>
          <p:nvPr>
            <p:extLst>
              <p:ext uri="{D42A27DB-BD31-4B8C-83A1-F6EECF244321}">
                <p14:modId xmlns:p14="http://schemas.microsoft.com/office/powerpoint/2010/main" val="1219537450"/>
              </p:ext>
            </p:extLst>
          </p:nvPr>
        </p:nvGraphicFramePr>
        <p:xfrm>
          <a:off x="5651158" y="6042819"/>
          <a:ext cx="6095999" cy="701040"/>
        </p:xfrm>
        <a:graphic>
          <a:graphicData uri="http://schemas.openxmlformats.org/drawingml/2006/table">
            <a:tbl>
              <a:tblPr/>
              <a:tblGrid>
                <a:gridCol w="912604"/>
                <a:gridCol w="5183395"/>
              </a:tblGrid>
              <a:tr h="0">
                <a:tc>
                  <a:txBody>
                    <a:bodyPr/>
                    <a:lstStyle/>
                    <a:p>
                      <a:r>
                        <a:rPr lang="cs-CZ" sz="1000" b="1" dirty="0" err="1"/>
                        <a:t>Citation</a:t>
                      </a:r>
                      <a:r>
                        <a:rPr lang="cs-CZ" sz="1000" b="1" dirty="0"/>
                        <a:t>:</a:t>
                      </a:r>
                      <a:endParaRPr lang="cs-CZ" sz="1000" dirty="0"/>
                    </a:p>
                  </a:txBody>
                  <a:tcPr anchor="ctr">
                    <a:lnL>
                      <a:noFill/>
                    </a:lnL>
                    <a:lnR>
                      <a:noFill/>
                    </a:lnR>
                    <a:lnT>
                      <a:noFill/>
                    </a:lnT>
                    <a:lnB>
                      <a:noFill/>
                    </a:lnB>
                  </a:tcPr>
                </a:tc>
                <a:tc>
                  <a:txBody>
                    <a:bodyPr/>
                    <a:lstStyle/>
                    <a:p>
                      <a:r>
                        <a:rPr lang="en-US" sz="1000" dirty="0"/>
                        <a:t>St. Pierre, R. &amp; </a:t>
                      </a:r>
                      <a:r>
                        <a:rPr lang="en-US" sz="1000" dirty="0" err="1"/>
                        <a:t>Runstrom</a:t>
                      </a:r>
                      <a:r>
                        <a:rPr lang="en-US" sz="1000" dirty="0"/>
                        <a:t>, A. (U.S. Fish &amp; Wildlife Service). 2004. </a:t>
                      </a:r>
                      <a:r>
                        <a:rPr lang="en-US" sz="1000" i="1" dirty="0" err="1"/>
                        <a:t>Acipenser</a:t>
                      </a:r>
                      <a:r>
                        <a:rPr lang="en-US" sz="1000" i="1" dirty="0"/>
                        <a:t> </a:t>
                      </a:r>
                      <a:r>
                        <a:rPr lang="en-US" sz="1000" i="1" dirty="0" err="1"/>
                        <a:t>fulvescens</a:t>
                      </a:r>
                      <a:r>
                        <a:rPr lang="en-US" sz="1000" dirty="0"/>
                        <a:t>. The IUCN Red List of Threatened Species 2004: e.T223A13036599. </a:t>
                      </a:r>
                      <a:r>
                        <a:rPr lang="en-US" sz="1000" dirty="0">
                          <a:effectLst/>
                          <a:hlinkClick r:id="rId2"/>
                        </a:rPr>
                        <a:t>http://dx.doi.org/10.2305/IUCN.UK.2004.RLTS.T223A13036599.en</a:t>
                      </a:r>
                      <a:r>
                        <a:rPr lang="en-US" sz="1000" dirty="0">
                          <a:effectLst/>
                        </a:rPr>
                        <a:t>. </a:t>
                      </a:r>
                      <a:r>
                        <a:rPr lang="en-US" sz="1000" dirty="0"/>
                        <a:t>Downloaded on </a:t>
                      </a:r>
                      <a:r>
                        <a:rPr lang="en-US" sz="1000" b="1" dirty="0"/>
                        <a:t>06 February 2017</a:t>
                      </a:r>
                      <a:r>
                        <a:rPr lang="en-US" sz="10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688964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129" y="3811861"/>
            <a:ext cx="320129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600" y="3800699"/>
            <a:ext cx="3174504"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7438" y="775767"/>
            <a:ext cx="320017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1129" y="786929"/>
            <a:ext cx="320129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6"/>
          <p:cNvSpPr txBox="1">
            <a:spLocks noChangeArrowheads="1"/>
          </p:cNvSpPr>
          <p:nvPr/>
        </p:nvSpPr>
        <p:spPr bwMode="auto">
          <a:xfrm>
            <a:off x="1775148" y="188640"/>
            <a:ext cx="8303493"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en-US" altLang="cs-CZ" sz="2391" b="1" i="1" dirty="0" err="1">
                <a:latin typeface="Times New Roman" panose="02020603050405020304" pitchFamily="18" charset="0"/>
              </a:rPr>
              <a:t>Acipenser</a:t>
            </a:r>
            <a:r>
              <a:rPr lang="en-US" altLang="cs-CZ" sz="2391" b="1" i="1" dirty="0">
                <a:latin typeface="Times New Roman" panose="02020603050405020304" pitchFamily="18" charset="0"/>
              </a:rPr>
              <a:t> </a:t>
            </a:r>
            <a:r>
              <a:rPr lang="en-US" altLang="cs-CZ" sz="2391" b="1" i="1" dirty="0" err="1">
                <a:latin typeface="Times New Roman" panose="02020603050405020304" pitchFamily="18" charset="0"/>
              </a:rPr>
              <a:t>fulvescens</a:t>
            </a:r>
            <a:r>
              <a:rPr lang="cs-CZ" altLang="cs-CZ" sz="2391" b="1" i="1" dirty="0">
                <a:latin typeface="Times New Roman" panose="02020603050405020304" pitchFamily="18" charset="0"/>
              </a:rPr>
              <a:t> </a:t>
            </a:r>
            <a:r>
              <a:rPr lang="cs-CZ" altLang="cs-CZ" sz="2391" b="1" dirty="0">
                <a:latin typeface="Times New Roman" panose="02020603050405020304" pitchFamily="18" charset="0"/>
              </a:rPr>
              <a:t>jeseter jezerní</a:t>
            </a:r>
            <a:endParaRPr lang="cs-CZ" altLang="cs-CZ" sz="2391" b="1" i="1" dirty="0">
              <a:latin typeface="Times New Roman" panose="02020603050405020304" pitchFamily="18" charset="0"/>
            </a:endParaRPr>
          </a:p>
        </p:txBody>
      </p:sp>
    </p:spTree>
    <p:extLst>
      <p:ext uri="{BB962C8B-B14F-4D97-AF65-F5344CB8AC3E}">
        <p14:creationId xmlns:p14="http://schemas.microsoft.com/office/powerpoint/2010/main" val="3246522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1510895" y="-59862"/>
            <a:ext cx="8303186" cy="642993"/>
          </a:xfrm>
          <a:prstGeom prst="rect">
            <a:avLst/>
          </a:prstGeom>
        </p:spPr>
      </p:pic>
      <p:pic>
        <p:nvPicPr>
          <p:cNvPr id="6" name="Obrázek 5"/>
          <p:cNvPicPr>
            <a:picLocks noChangeAspect="1"/>
          </p:cNvPicPr>
          <p:nvPr/>
        </p:nvPicPr>
        <p:blipFill>
          <a:blip r:embed="rId3"/>
          <a:stretch>
            <a:fillRect/>
          </a:stretch>
        </p:blipFill>
        <p:spPr>
          <a:xfrm>
            <a:off x="4577082" y="428523"/>
            <a:ext cx="2904239" cy="371933"/>
          </a:xfrm>
          <a:prstGeom prst="rect">
            <a:avLst/>
          </a:prstGeom>
        </p:spPr>
      </p:pic>
      <p:pic>
        <p:nvPicPr>
          <p:cNvPr id="4" name="Zástupný symbol pro obsah 3"/>
          <p:cNvPicPr>
            <a:picLocks noGrp="1" noChangeAspect="1"/>
          </p:cNvPicPr>
          <p:nvPr>
            <p:ph idx="1"/>
          </p:nvPr>
        </p:nvPicPr>
        <p:blipFill>
          <a:blip r:embed="rId4"/>
          <a:stretch>
            <a:fillRect/>
          </a:stretch>
        </p:blipFill>
        <p:spPr>
          <a:xfrm>
            <a:off x="6559457" y="3649362"/>
            <a:ext cx="5571100" cy="3034841"/>
          </a:xfrm>
          <a:prstGeom prst="rect">
            <a:avLst/>
          </a:prstGeom>
        </p:spPr>
      </p:pic>
      <p:pic>
        <p:nvPicPr>
          <p:cNvPr id="7" name="Obrázek 6"/>
          <p:cNvPicPr>
            <a:picLocks noChangeAspect="1"/>
          </p:cNvPicPr>
          <p:nvPr/>
        </p:nvPicPr>
        <p:blipFill>
          <a:blip r:embed="rId5"/>
          <a:stretch>
            <a:fillRect/>
          </a:stretch>
        </p:blipFill>
        <p:spPr>
          <a:xfrm>
            <a:off x="436605" y="967325"/>
            <a:ext cx="11584910" cy="643926"/>
          </a:xfrm>
          <a:prstGeom prst="rect">
            <a:avLst/>
          </a:prstGeom>
        </p:spPr>
      </p:pic>
      <p:pic>
        <p:nvPicPr>
          <p:cNvPr id="8" name="Obrázek 7"/>
          <p:cNvPicPr>
            <a:picLocks noChangeAspect="1"/>
          </p:cNvPicPr>
          <p:nvPr/>
        </p:nvPicPr>
        <p:blipFill>
          <a:blip r:embed="rId6"/>
          <a:stretch>
            <a:fillRect/>
          </a:stretch>
        </p:blipFill>
        <p:spPr>
          <a:xfrm>
            <a:off x="436605" y="3652407"/>
            <a:ext cx="5593003" cy="2926279"/>
          </a:xfrm>
          <a:prstGeom prst="rect">
            <a:avLst/>
          </a:prstGeom>
        </p:spPr>
      </p:pic>
      <p:pic>
        <p:nvPicPr>
          <p:cNvPr id="9" name="Obrázek 8"/>
          <p:cNvPicPr>
            <a:picLocks noChangeAspect="1"/>
          </p:cNvPicPr>
          <p:nvPr/>
        </p:nvPicPr>
        <p:blipFill>
          <a:blip r:embed="rId7"/>
          <a:stretch>
            <a:fillRect/>
          </a:stretch>
        </p:blipFill>
        <p:spPr>
          <a:xfrm>
            <a:off x="436605" y="1995445"/>
            <a:ext cx="10527957" cy="1518554"/>
          </a:xfrm>
          <a:prstGeom prst="rect">
            <a:avLst/>
          </a:prstGeom>
        </p:spPr>
      </p:pic>
      <p:sp>
        <p:nvSpPr>
          <p:cNvPr id="2" name="Obdélník 1"/>
          <p:cNvSpPr/>
          <p:nvPr/>
        </p:nvSpPr>
        <p:spPr>
          <a:xfrm>
            <a:off x="4800713" y="6332465"/>
            <a:ext cx="1723549" cy="246221"/>
          </a:xfrm>
          <a:prstGeom prst="rect">
            <a:avLst/>
          </a:prstGeom>
        </p:spPr>
        <p:txBody>
          <a:bodyPr wrap="none">
            <a:spAutoFit/>
          </a:bodyPr>
          <a:lstStyle/>
          <a:p>
            <a:r>
              <a:rPr lang="cs-CZ" sz="1000" dirty="0"/>
              <a:t>http://www.pond-life.me.uk/</a:t>
            </a:r>
          </a:p>
        </p:txBody>
      </p:sp>
    </p:spTree>
    <p:extLst>
      <p:ext uri="{BB962C8B-B14F-4D97-AF65-F5344CB8AC3E}">
        <p14:creationId xmlns:p14="http://schemas.microsoft.com/office/powerpoint/2010/main" val="3838834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1228120" y="87378"/>
            <a:ext cx="9157503" cy="6216492"/>
          </a:xfrm>
          <a:prstGeom prst="rect">
            <a:avLst/>
          </a:prstGeom>
        </p:spPr>
      </p:pic>
      <p:sp>
        <p:nvSpPr>
          <p:cNvPr id="5" name="Obdélník 4"/>
          <p:cNvSpPr/>
          <p:nvPr/>
        </p:nvSpPr>
        <p:spPr>
          <a:xfrm>
            <a:off x="3520872" y="6303870"/>
            <a:ext cx="4572000" cy="265457"/>
          </a:xfrm>
          <a:prstGeom prst="rect">
            <a:avLst/>
          </a:prstGeom>
        </p:spPr>
        <p:txBody>
          <a:bodyPr>
            <a:spAutoFit/>
          </a:bodyPr>
          <a:lstStyle/>
          <a:p>
            <a:pPr eaLnBrk="0" fontAlgn="base" hangingPunct="0">
              <a:spcBef>
                <a:spcPct val="0"/>
              </a:spcBef>
              <a:spcAft>
                <a:spcPct val="0"/>
              </a:spcAft>
            </a:pPr>
            <a:r>
              <a:rPr lang="cs-CZ" sz="1125" dirty="0">
                <a:solidFill>
                  <a:srgbClr val="414141"/>
                </a:solidFill>
                <a:sym typeface="Gill Sans Light" charset="0"/>
              </a:rPr>
              <a:t>https://c1.staticflickr.com/4/3831/19159067473_03f36da261_b.jpg</a:t>
            </a:r>
          </a:p>
        </p:txBody>
      </p:sp>
    </p:spTree>
    <p:extLst>
      <p:ext uri="{BB962C8B-B14F-4D97-AF65-F5344CB8AC3E}">
        <p14:creationId xmlns:p14="http://schemas.microsoft.com/office/powerpoint/2010/main" val="1276967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5557194" y="197509"/>
            <a:ext cx="6535952" cy="5975246"/>
          </a:xfrm>
          <a:prstGeom prst="rect">
            <a:avLst/>
          </a:prstGeom>
        </p:spPr>
      </p:pic>
      <p:sp>
        <p:nvSpPr>
          <p:cNvPr id="5" name="Obdélník 4"/>
          <p:cNvSpPr/>
          <p:nvPr/>
        </p:nvSpPr>
        <p:spPr>
          <a:xfrm>
            <a:off x="6420887" y="6333626"/>
            <a:ext cx="4572000" cy="243785"/>
          </a:xfrm>
          <a:prstGeom prst="rect">
            <a:avLst/>
          </a:prstGeom>
        </p:spPr>
        <p:txBody>
          <a:bodyPr>
            <a:spAutoFit/>
          </a:bodyPr>
          <a:lstStyle/>
          <a:p>
            <a:pPr eaLnBrk="0" fontAlgn="base" hangingPunct="0">
              <a:spcBef>
                <a:spcPct val="0"/>
              </a:spcBef>
              <a:spcAft>
                <a:spcPct val="0"/>
              </a:spcAft>
            </a:pPr>
            <a:r>
              <a:rPr lang="cs-CZ" sz="984" dirty="0">
                <a:solidFill>
                  <a:srgbClr val="414141"/>
                </a:solidFill>
                <a:sym typeface="Gill Sans Light" charset="0"/>
              </a:rPr>
              <a:t>http://www.dfw.state.or.us/mrp/fishid/images/Acipenser_medirostris.jpg</a:t>
            </a:r>
          </a:p>
        </p:txBody>
      </p:sp>
      <p:pic>
        <p:nvPicPr>
          <p:cNvPr id="7" name="Obrázek 6"/>
          <p:cNvPicPr>
            <a:picLocks noChangeAspect="1"/>
          </p:cNvPicPr>
          <p:nvPr/>
        </p:nvPicPr>
        <p:blipFill>
          <a:blip r:embed="rId3"/>
          <a:stretch>
            <a:fillRect/>
          </a:stretch>
        </p:blipFill>
        <p:spPr>
          <a:xfrm>
            <a:off x="1524000" y="4129"/>
            <a:ext cx="3496956" cy="6362006"/>
          </a:xfrm>
          <a:prstGeom prst="rect">
            <a:avLst/>
          </a:prstGeom>
        </p:spPr>
      </p:pic>
      <p:sp>
        <p:nvSpPr>
          <p:cNvPr id="8" name="Obdélník 7"/>
          <p:cNvSpPr/>
          <p:nvPr/>
        </p:nvSpPr>
        <p:spPr>
          <a:xfrm>
            <a:off x="1514594" y="6366135"/>
            <a:ext cx="4572000" cy="211276"/>
          </a:xfrm>
          <a:prstGeom prst="rect">
            <a:avLst/>
          </a:prstGeom>
        </p:spPr>
        <p:txBody>
          <a:bodyPr>
            <a:spAutoFit/>
          </a:bodyPr>
          <a:lstStyle/>
          <a:p>
            <a:pPr eaLnBrk="0" fontAlgn="base" hangingPunct="0">
              <a:spcBef>
                <a:spcPct val="0"/>
              </a:spcBef>
              <a:spcAft>
                <a:spcPct val="0"/>
              </a:spcAft>
            </a:pPr>
            <a:r>
              <a:rPr lang="cs-CZ" sz="773" dirty="0">
                <a:solidFill>
                  <a:srgbClr val="414141"/>
                </a:solidFill>
                <a:sym typeface="Gill Sans Light" charset="0"/>
              </a:rPr>
              <a:t>https://www.usbr.gov/mp/TFFIP/photos/fish/Web_GreenSturgeonLifestageDevelopmentSeries.jpg</a:t>
            </a:r>
          </a:p>
        </p:txBody>
      </p:sp>
    </p:spTree>
    <p:extLst>
      <p:ext uri="{BB962C8B-B14F-4D97-AF65-F5344CB8AC3E}">
        <p14:creationId xmlns:p14="http://schemas.microsoft.com/office/powerpoint/2010/main" val="104221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3463207" y="1"/>
            <a:ext cx="5012432" cy="6687747"/>
          </a:xfrm>
          <a:prstGeom prst="rect">
            <a:avLst/>
          </a:prstGeom>
        </p:spPr>
      </p:pic>
      <p:sp>
        <p:nvSpPr>
          <p:cNvPr id="5" name="Obdélník 4"/>
          <p:cNvSpPr/>
          <p:nvPr/>
        </p:nvSpPr>
        <p:spPr>
          <a:xfrm>
            <a:off x="408076" y="6299675"/>
            <a:ext cx="4572000" cy="243785"/>
          </a:xfrm>
          <a:prstGeom prst="rect">
            <a:avLst/>
          </a:prstGeom>
        </p:spPr>
        <p:txBody>
          <a:bodyPr>
            <a:spAutoFit/>
          </a:bodyPr>
          <a:lstStyle/>
          <a:p>
            <a:pPr eaLnBrk="0" fontAlgn="base" hangingPunct="0">
              <a:spcBef>
                <a:spcPct val="0"/>
              </a:spcBef>
              <a:spcAft>
                <a:spcPct val="0"/>
              </a:spcAft>
            </a:pPr>
            <a:r>
              <a:rPr lang="cs-CZ" sz="984" dirty="0">
                <a:solidFill>
                  <a:srgbClr val="414141"/>
                </a:solidFill>
                <a:sym typeface="Gill Sans Light" charset="0"/>
              </a:rPr>
              <a:t>https://cdfgnews.files.wordpress.com/2011/10/gs.jpg</a:t>
            </a:r>
          </a:p>
        </p:txBody>
      </p:sp>
    </p:spTree>
    <p:extLst>
      <p:ext uri="{BB962C8B-B14F-4D97-AF65-F5344CB8AC3E}">
        <p14:creationId xmlns:p14="http://schemas.microsoft.com/office/powerpoint/2010/main" val="1784423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7564288" y="1106227"/>
            <a:ext cx="4452010" cy="3339008"/>
          </a:xfrm>
          <a:prstGeom prst="rect">
            <a:avLst/>
          </a:prstGeom>
        </p:spPr>
      </p:pic>
      <p:pic>
        <p:nvPicPr>
          <p:cNvPr id="5" name="Obrázek 4"/>
          <p:cNvPicPr>
            <a:picLocks noChangeAspect="1"/>
          </p:cNvPicPr>
          <p:nvPr/>
        </p:nvPicPr>
        <p:blipFill>
          <a:blip r:embed="rId3"/>
          <a:stretch>
            <a:fillRect/>
          </a:stretch>
        </p:blipFill>
        <p:spPr>
          <a:xfrm>
            <a:off x="1804158" y="1133832"/>
            <a:ext cx="5025010" cy="3341633"/>
          </a:xfrm>
          <a:prstGeom prst="rect">
            <a:avLst/>
          </a:prstGeom>
        </p:spPr>
      </p:pic>
      <p:pic>
        <p:nvPicPr>
          <p:cNvPr id="6" name="Obrázek 5"/>
          <p:cNvPicPr>
            <a:picLocks noChangeAspect="1"/>
          </p:cNvPicPr>
          <p:nvPr/>
        </p:nvPicPr>
        <p:blipFill>
          <a:blip r:embed="rId4"/>
          <a:stretch>
            <a:fillRect/>
          </a:stretch>
        </p:blipFill>
        <p:spPr>
          <a:xfrm>
            <a:off x="64754" y="3995724"/>
            <a:ext cx="3816367" cy="2862276"/>
          </a:xfrm>
          <a:prstGeom prst="rect">
            <a:avLst/>
          </a:prstGeom>
        </p:spPr>
      </p:pic>
      <p:sp>
        <p:nvSpPr>
          <p:cNvPr id="7" name="Obdélník 6"/>
          <p:cNvSpPr/>
          <p:nvPr/>
        </p:nvSpPr>
        <p:spPr>
          <a:xfrm>
            <a:off x="1843028" y="132403"/>
            <a:ext cx="8607206" cy="1001428"/>
          </a:xfrm>
          <a:prstGeom prst="rect">
            <a:avLst/>
          </a:prstGeom>
        </p:spPr>
        <p:txBody>
          <a:bodyPr wrap="square">
            <a:spAutoFit/>
          </a:bodyPr>
          <a:lstStyle/>
          <a:p>
            <a:pPr eaLnBrk="0" fontAlgn="base" hangingPunct="0">
              <a:spcBef>
                <a:spcPct val="0"/>
              </a:spcBef>
              <a:spcAft>
                <a:spcPct val="0"/>
              </a:spcAft>
            </a:pPr>
            <a:r>
              <a:rPr lang="en-US" sz="1969" dirty="0">
                <a:solidFill>
                  <a:srgbClr val="414141"/>
                </a:solidFill>
                <a:sym typeface="Gill Sans Light" charset="0"/>
              </a:rPr>
              <a:t>Usually whites are shade of gray and greens are a shade of green.</a:t>
            </a:r>
          </a:p>
          <a:p>
            <a:pPr eaLnBrk="0" fontAlgn="base" hangingPunct="0">
              <a:spcBef>
                <a:spcPct val="0"/>
              </a:spcBef>
              <a:spcAft>
                <a:spcPct val="0"/>
              </a:spcAft>
            </a:pPr>
            <a:r>
              <a:rPr lang="en-US" sz="1969" dirty="0">
                <a:solidFill>
                  <a:srgbClr val="414141"/>
                </a:solidFill>
                <a:sym typeface="Gill Sans Light" charset="0"/>
              </a:rPr>
              <a:t>This picture will show you the general differences in the shape of the head. White on the left and green on the right. </a:t>
            </a:r>
            <a:r>
              <a:rPr lang="en-US" sz="1125" dirty="0">
                <a:solidFill>
                  <a:srgbClr val="414141"/>
                </a:solidFill>
                <a:sym typeface="Gill Sans Light" charset="0"/>
              </a:rPr>
              <a:t>http://www.ifish.net/board/showthread.php?t=94548</a:t>
            </a:r>
            <a:endParaRPr lang="cs-CZ" sz="1125" dirty="0">
              <a:solidFill>
                <a:srgbClr val="414141"/>
              </a:solidFill>
              <a:sym typeface="Gill Sans Light" charset="0"/>
            </a:endParaRPr>
          </a:p>
        </p:txBody>
      </p:sp>
      <p:sp>
        <p:nvSpPr>
          <p:cNvPr id="8" name="Obdélník 7"/>
          <p:cNvSpPr/>
          <p:nvPr/>
        </p:nvSpPr>
        <p:spPr>
          <a:xfrm>
            <a:off x="4021286" y="4865364"/>
            <a:ext cx="3349243" cy="1823576"/>
          </a:xfrm>
          <a:prstGeom prst="rect">
            <a:avLst/>
          </a:prstGeom>
        </p:spPr>
        <p:txBody>
          <a:bodyPr wrap="square">
            <a:spAutoFit/>
          </a:bodyPr>
          <a:lstStyle/>
          <a:p>
            <a:pPr algn="just" eaLnBrk="0" fontAlgn="base" hangingPunct="0">
              <a:spcBef>
                <a:spcPct val="0"/>
              </a:spcBef>
              <a:spcAft>
                <a:spcPct val="0"/>
              </a:spcAft>
            </a:pPr>
            <a:r>
              <a:rPr lang="en-US" sz="2250" dirty="0">
                <a:solidFill>
                  <a:srgbClr val="414141"/>
                </a:solidFill>
                <a:sym typeface="Gill Sans Light" charset="0"/>
              </a:rPr>
              <a:t>Greens usually have a longer, pointier head than a white and </a:t>
            </a:r>
            <a:r>
              <a:rPr lang="en-US" sz="2250" dirty="0" err="1">
                <a:solidFill>
                  <a:srgbClr val="414141"/>
                </a:solidFill>
                <a:sym typeface="Gill Sans Light" charset="0"/>
              </a:rPr>
              <a:t>barbels</a:t>
            </a:r>
            <a:r>
              <a:rPr lang="en-US" sz="2250" dirty="0">
                <a:solidFill>
                  <a:srgbClr val="414141"/>
                </a:solidFill>
                <a:sym typeface="Gill Sans Light" charset="0"/>
              </a:rPr>
              <a:t> are closer to the mouth than whites.</a:t>
            </a:r>
            <a:endParaRPr lang="cs-CZ" sz="2250" dirty="0">
              <a:solidFill>
                <a:srgbClr val="414141"/>
              </a:solidFill>
              <a:sym typeface="Gill Sans Light" charset="0"/>
            </a:endParaRPr>
          </a:p>
        </p:txBody>
      </p:sp>
    </p:spTree>
    <p:extLst>
      <p:ext uri="{BB962C8B-B14F-4D97-AF65-F5344CB8AC3E}">
        <p14:creationId xmlns:p14="http://schemas.microsoft.com/office/powerpoint/2010/main" val="194737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1893658" y="188640"/>
            <a:ext cx="3999819" cy="4129813"/>
          </a:xfrm>
          <a:prstGeom prst="rect">
            <a:avLst/>
          </a:prstGeom>
        </p:spPr>
      </p:pic>
      <p:sp>
        <p:nvSpPr>
          <p:cNvPr id="5" name="Obdélník 4"/>
          <p:cNvSpPr/>
          <p:nvPr/>
        </p:nvSpPr>
        <p:spPr>
          <a:xfrm>
            <a:off x="1893658" y="4441613"/>
            <a:ext cx="8182018" cy="2428935"/>
          </a:xfrm>
          <a:prstGeom prst="rect">
            <a:avLst/>
          </a:prstGeom>
        </p:spPr>
        <p:txBody>
          <a:bodyPr wrap="square">
            <a:spAutoFit/>
          </a:bodyPr>
          <a:lstStyle/>
          <a:p>
            <a:pPr algn="just" eaLnBrk="0" fontAlgn="base" hangingPunct="0">
              <a:spcBef>
                <a:spcPct val="0"/>
              </a:spcBef>
              <a:spcAft>
                <a:spcPct val="0"/>
              </a:spcAft>
            </a:pPr>
            <a:r>
              <a:rPr lang="en-US" sz="1687" dirty="0">
                <a:solidFill>
                  <a:srgbClr val="414141"/>
                </a:solidFill>
                <a:sym typeface="Gill Sans Light" charset="0"/>
              </a:rPr>
              <a:t>As you can see the color difference is more normal with these two. Again white on the left and green on the right. You can also see the stripe that greens usually have down their sides.</a:t>
            </a:r>
          </a:p>
          <a:p>
            <a:pPr algn="just" eaLnBrk="0" fontAlgn="base" hangingPunct="0">
              <a:spcBef>
                <a:spcPct val="0"/>
              </a:spcBef>
              <a:spcAft>
                <a:spcPct val="0"/>
              </a:spcAft>
            </a:pPr>
            <a:endParaRPr lang="en-US" sz="1687" dirty="0">
              <a:solidFill>
                <a:srgbClr val="414141"/>
              </a:solidFill>
              <a:sym typeface="Gill Sans Light" charset="0"/>
            </a:endParaRPr>
          </a:p>
          <a:p>
            <a:pPr algn="just" eaLnBrk="0" fontAlgn="base" hangingPunct="0">
              <a:spcBef>
                <a:spcPct val="0"/>
              </a:spcBef>
              <a:spcAft>
                <a:spcPct val="0"/>
              </a:spcAft>
            </a:pPr>
            <a:r>
              <a:rPr lang="en-US" sz="1687" dirty="0">
                <a:solidFill>
                  <a:srgbClr val="414141"/>
                </a:solidFill>
                <a:sym typeface="Gill Sans Light" charset="0"/>
              </a:rPr>
              <a:t>Here is what they look like from the bottom. Again white on the left and green on the right. Notice that the green has another stripe down the belly. This can just be a little splotch all the way to a long stripe. You can also see that the vent is behind the pelvic fins on the white and right between on the green. http://www.ifish.net/board/showthread.php?t=94548</a:t>
            </a:r>
            <a:endParaRPr lang="cs-CZ" sz="1687" dirty="0">
              <a:solidFill>
                <a:srgbClr val="414141"/>
              </a:solidFill>
              <a:sym typeface="Gill Sans Light" charset="0"/>
            </a:endParaRPr>
          </a:p>
        </p:txBody>
      </p:sp>
      <p:pic>
        <p:nvPicPr>
          <p:cNvPr id="6" name="Obrázek 5"/>
          <p:cNvPicPr>
            <a:picLocks noChangeAspect="1"/>
          </p:cNvPicPr>
          <p:nvPr/>
        </p:nvPicPr>
        <p:blipFill>
          <a:blip r:embed="rId3"/>
          <a:stretch>
            <a:fillRect/>
          </a:stretch>
        </p:blipFill>
        <p:spPr>
          <a:xfrm>
            <a:off x="6602306" y="187282"/>
            <a:ext cx="3746666" cy="4130700"/>
          </a:xfrm>
          <a:prstGeom prst="rect">
            <a:avLst/>
          </a:prstGeom>
        </p:spPr>
      </p:pic>
    </p:spTree>
    <p:extLst>
      <p:ext uri="{BB962C8B-B14F-4D97-AF65-F5344CB8AC3E}">
        <p14:creationId xmlns:p14="http://schemas.microsoft.com/office/powerpoint/2010/main" val="2837608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5" name="Rectangle 5"/>
          <p:cNvSpPr>
            <a:spLocks/>
          </p:cNvSpPr>
          <p:nvPr/>
        </p:nvSpPr>
        <p:spPr bwMode="auto">
          <a:xfrm>
            <a:off x="5484317" y="238869"/>
            <a:ext cx="1270248" cy="19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nSpc>
                <a:spcPct val="90000"/>
              </a:lnSpc>
            </a:pPr>
            <a:r>
              <a:rPr lang="en-US" altLang="cs-CZ" sz="844" dirty="0">
                <a:solidFill>
                  <a:srgbClr val="000000"/>
                </a:solidFill>
                <a:latin typeface="Clara Sans" pitchFamily="122" charset="0"/>
                <a:ea typeface="ヒラギノ角ゴ Pro W3" pitchFamily="122" charset="-128"/>
                <a:sym typeface="Clara Sans" pitchFamily="122" charset="0"/>
              </a:rPr>
              <a:t>www.frov.jcu.cz</a:t>
            </a:r>
          </a:p>
        </p:txBody>
      </p:sp>
      <p:sp>
        <p:nvSpPr>
          <p:cNvPr id="3077" name="Obdélník 1"/>
          <p:cNvSpPr>
            <a:spLocks noChangeArrowheads="1"/>
          </p:cNvSpPr>
          <p:nvPr/>
        </p:nvSpPr>
        <p:spPr bwMode="auto">
          <a:xfrm>
            <a:off x="1791890" y="2000250"/>
            <a:ext cx="8658449" cy="241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3023" b="1" dirty="0">
                <a:solidFill>
                  <a:prstClr val="black"/>
                </a:solidFill>
              </a:rPr>
              <a:t>Všechny ryby nemají kosti aneb je libo kaviár?</a:t>
            </a:r>
          </a:p>
          <a:p>
            <a:pPr algn="ctr"/>
            <a:r>
              <a:rPr lang="cs-CZ" altLang="cs-CZ" sz="3023" b="1" dirty="0">
                <a:solidFill>
                  <a:prstClr val="black"/>
                </a:solidFill>
              </a:rPr>
              <a:t>Díl </a:t>
            </a:r>
            <a:r>
              <a:rPr lang="cs-CZ" altLang="cs-CZ" sz="3023" b="1" dirty="0" smtClean="0">
                <a:solidFill>
                  <a:prstClr val="black"/>
                </a:solidFill>
              </a:rPr>
              <a:t>IV. </a:t>
            </a:r>
            <a:r>
              <a:rPr lang="cs-CZ" altLang="cs-CZ" sz="3023" b="1" dirty="0">
                <a:solidFill>
                  <a:prstClr val="black"/>
                </a:solidFill>
              </a:rPr>
              <a:t>Systematika a biologie </a:t>
            </a:r>
            <a:r>
              <a:rPr lang="cs-CZ" altLang="cs-CZ" sz="3023" b="1" dirty="0" smtClean="0">
                <a:solidFill>
                  <a:prstClr val="black"/>
                </a:solidFill>
              </a:rPr>
              <a:t>chrupavčitých</a:t>
            </a:r>
          </a:p>
          <a:p>
            <a:pPr algn="ctr"/>
            <a:r>
              <a:rPr lang="cs-CZ" altLang="cs-CZ" sz="3023" b="1" dirty="0" smtClean="0">
                <a:solidFill>
                  <a:prstClr val="black"/>
                </a:solidFill>
              </a:rPr>
              <a:t>- </a:t>
            </a:r>
          </a:p>
          <a:p>
            <a:pPr algn="ctr"/>
            <a:r>
              <a:rPr lang="cs-CZ" altLang="cs-CZ" sz="3023" b="1" dirty="0" smtClean="0">
                <a:solidFill>
                  <a:prstClr val="black"/>
                </a:solidFill>
              </a:rPr>
              <a:t>Severní </a:t>
            </a:r>
            <a:r>
              <a:rPr lang="cs-CZ" altLang="cs-CZ" sz="3023" b="1" dirty="0" smtClean="0">
                <a:solidFill>
                  <a:prstClr val="black"/>
                </a:solidFill>
              </a:rPr>
              <a:t>Amerika 1</a:t>
            </a:r>
            <a:endParaRPr lang="cs-CZ" altLang="cs-CZ" sz="3023" b="1" dirty="0">
              <a:solidFill>
                <a:prstClr val="black"/>
              </a:solidFill>
            </a:endParaRPr>
          </a:p>
        </p:txBody>
      </p:sp>
      <p:sp>
        <p:nvSpPr>
          <p:cNvPr id="6" name="TextBox 24"/>
          <p:cNvSpPr txBox="1">
            <a:spLocks noChangeArrowheads="1"/>
          </p:cNvSpPr>
          <p:nvPr/>
        </p:nvSpPr>
        <p:spPr bwMode="auto">
          <a:xfrm>
            <a:off x="3107413" y="4832152"/>
            <a:ext cx="8155459" cy="16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cs-CZ" altLang="cs-CZ" sz="1969" b="1" dirty="0">
                <a:solidFill>
                  <a:schemeClr val="tx1"/>
                </a:solidFill>
                <a:ea typeface="ヒラギノ角ゴ Pro W3" pitchFamily="122" charset="-128"/>
              </a:rPr>
              <a:t>Ing. David Gela, Ph.D., </a:t>
            </a:r>
            <a:r>
              <a:rPr lang="cs-CZ" altLang="cs-CZ" sz="1969" b="1" dirty="0" smtClean="0">
                <a:solidFill>
                  <a:schemeClr val="tx1"/>
                </a:solidFill>
                <a:ea typeface="ヒラギノ角ゴ Pro W3" pitchFamily="122" charset="-128"/>
              </a:rPr>
              <a:t>Bc. Martin </a:t>
            </a:r>
            <a:r>
              <a:rPr lang="cs-CZ" altLang="cs-CZ" sz="1969" b="1" dirty="0">
                <a:solidFill>
                  <a:schemeClr val="tx1"/>
                </a:solidFill>
                <a:ea typeface="ヒラギノ角ゴ Pro W3" pitchFamily="122" charset="-128"/>
              </a:rPr>
              <a:t>Kahanec, DiS</a:t>
            </a:r>
            <a:r>
              <a:rPr lang="cs-CZ" altLang="cs-CZ" sz="1969" b="1" dirty="0" smtClean="0">
                <a:solidFill>
                  <a:schemeClr val="tx1"/>
                </a:solidFill>
                <a:ea typeface="ヒラギノ角ゴ Pro W3" pitchFamily="122" charset="-128"/>
              </a:rPr>
              <a:t>.</a:t>
            </a:r>
            <a:endParaRPr lang="cs-CZ" altLang="cs-CZ" sz="1969" b="1" dirty="0">
              <a:solidFill>
                <a:schemeClr val="tx1"/>
              </a:solidFill>
              <a:ea typeface="ヒラギノ角ゴ Pro W3" pitchFamily="122" charset="-128"/>
            </a:endParaRPr>
          </a:p>
          <a:p>
            <a:pPr algn="ctr"/>
            <a:r>
              <a:rPr lang="en-US" altLang="cs-CZ" sz="1969" b="1" dirty="0" smtClean="0">
                <a:solidFill>
                  <a:schemeClr val="tx1"/>
                </a:solidFill>
                <a:ea typeface="ヒラギノ角ゴ Pro W3" pitchFamily="122" charset="-128"/>
              </a:rPr>
              <a:t>Ing</a:t>
            </a:r>
            <a:r>
              <a:rPr lang="en-US" altLang="cs-CZ" sz="1969" b="1" dirty="0">
                <a:solidFill>
                  <a:schemeClr val="tx1"/>
                </a:solidFill>
                <a:ea typeface="ヒラギノ角ゴ Pro W3" pitchFamily="122" charset="-128"/>
              </a:rPr>
              <a:t>. Marek Rodina</a:t>
            </a:r>
            <a:r>
              <a:rPr lang="cs-CZ" altLang="cs-CZ" sz="1969" b="1" dirty="0">
                <a:solidFill>
                  <a:schemeClr val="tx1"/>
                </a:solidFill>
                <a:ea typeface="ヒラギノ角ゴ Pro W3" pitchFamily="122" charset="-128"/>
              </a:rPr>
              <a:t>, Ph.D</a:t>
            </a:r>
            <a:r>
              <a:rPr lang="cs-CZ" altLang="cs-CZ" sz="1969" b="1" dirty="0" smtClean="0">
                <a:solidFill>
                  <a:schemeClr val="tx1"/>
                </a:solidFill>
                <a:ea typeface="ヒラギノ角ゴ Pro W3" pitchFamily="122" charset="-128"/>
              </a:rPr>
              <a:t>.</a:t>
            </a:r>
            <a:r>
              <a:rPr lang="en-US" altLang="cs-CZ" sz="1969" b="1" dirty="0">
                <a:solidFill>
                  <a:schemeClr val="tx1"/>
                </a:solidFill>
                <a:ea typeface="ヒラギノ角ゴ Pro W3" pitchFamily="122" charset="-128"/>
              </a:rPr>
              <a:t> </a:t>
            </a:r>
            <a:r>
              <a:rPr lang="en-US" altLang="cs-CZ" sz="1969" b="1" dirty="0" smtClean="0">
                <a:solidFill>
                  <a:schemeClr val="tx1"/>
                </a:solidFill>
                <a:ea typeface="ヒラギノ角ゴ Pro W3" pitchFamily="122" charset="-128"/>
              </a:rPr>
              <a:t>&amp;</a:t>
            </a:r>
            <a:r>
              <a:rPr lang="cs-CZ" altLang="cs-CZ" sz="1969" b="1" dirty="0" smtClean="0">
                <a:solidFill>
                  <a:schemeClr val="tx1"/>
                </a:solidFill>
                <a:ea typeface="ヒラギノ角ゴ Pro W3" pitchFamily="122" charset="-128"/>
              </a:rPr>
              <a:t> </a:t>
            </a:r>
            <a:r>
              <a:rPr lang="sv-SE" sz="2000" b="1" dirty="0" smtClean="0">
                <a:solidFill>
                  <a:schemeClr val="tx1"/>
                </a:solidFill>
              </a:rPr>
              <a:t>prof</a:t>
            </a:r>
            <a:r>
              <a:rPr lang="sv-SE" sz="2000" b="1" dirty="0">
                <a:solidFill>
                  <a:schemeClr val="tx1"/>
                </a:solidFill>
              </a:rPr>
              <a:t>. Ing. Martin Flajšhans , Dr. rer. agr.</a:t>
            </a:r>
            <a:endParaRPr lang="cs-CZ" altLang="cs-CZ" sz="1969" b="1" dirty="0">
              <a:solidFill>
                <a:schemeClr val="tx1"/>
              </a:solidFill>
              <a:ea typeface="ヒラギノ角ゴ Pro W3" pitchFamily="122" charset="-128"/>
            </a:endParaRPr>
          </a:p>
          <a:p>
            <a:pPr algn="ctr" eaLnBrk="1" hangingPunct="1"/>
            <a:endParaRPr lang="cs-CZ" altLang="cs-CZ" sz="1969" b="1" dirty="0">
              <a:solidFill>
                <a:schemeClr val="tx1"/>
              </a:solidFill>
              <a:ea typeface="ヒラギノ角ゴ Pro W3" pitchFamily="122" charset="-128"/>
            </a:endParaRPr>
          </a:p>
          <a:p>
            <a:pPr algn="r" eaLnBrk="1" hangingPunct="1"/>
            <a:r>
              <a:rPr lang="cs-CZ" altLang="cs-CZ" sz="1969" dirty="0">
                <a:solidFill>
                  <a:schemeClr val="tx1"/>
                </a:solidFill>
                <a:ea typeface="ヒラギノ角ゴ Pro W3" pitchFamily="122" charset="-128"/>
                <a:sym typeface="Myriad Pro" pitchFamily="34" charset="0"/>
              </a:rPr>
              <a:t>CHCHR 2017</a:t>
            </a:r>
            <a:endParaRPr lang="en-US" altLang="cs-CZ" sz="1969" dirty="0">
              <a:solidFill>
                <a:srgbClr val="FFFFFF"/>
              </a:solidFill>
              <a:ea typeface="ヒラギノ角ゴ Pro W3" pitchFamily="122" charset="-128"/>
              <a:sym typeface="Myriad Pro" pitchFamily="34" charset="0"/>
            </a:endParaRPr>
          </a:p>
          <a:p>
            <a:pPr algn="r">
              <a:spcAft>
                <a:spcPts val="844"/>
              </a:spcAft>
            </a:pPr>
            <a:r>
              <a:rPr lang="cs-CZ" altLang="cs-CZ" sz="1969" dirty="0">
                <a:solidFill>
                  <a:srgbClr val="FFFFFF"/>
                </a:solidFill>
                <a:ea typeface="ヒラギノ角ゴ Pro W3" pitchFamily="122" charset="-128"/>
                <a:sym typeface="Myriad Pro" pitchFamily="34" charset="0"/>
              </a:rPr>
              <a:t>Přednáška pro předmět </a:t>
            </a:r>
            <a:r>
              <a:rPr lang="cs-CZ" altLang="cs-CZ" sz="1969" dirty="0" smtClean="0">
                <a:solidFill>
                  <a:srgbClr val="FFFFFF"/>
                </a:solidFill>
                <a:ea typeface="ヒラギノ角ゴ Pro W3" pitchFamily="122" charset="-128"/>
                <a:sym typeface="Myriad Pro" pitchFamily="34" charset="0"/>
              </a:rPr>
              <a:t>přednáška předmět </a:t>
            </a:r>
            <a:endParaRPr lang="en-US" altLang="cs-CZ" sz="1969" dirty="0">
              <a:solidFill>
                <a:srgbClr val="000000"/>
              </a:solidFill>
              <a:latin typeface="Clara Sans" pitchFamily="122" charset="0"/>
              <a:ea typeface="ヒラギノ角ゴ Pro W3" pitchFamily="122" charset="-128"/>
            </a:endParaRPr>
          </a:p>
        </p:txBody>
      </p:sp>
    </p:spTree>
    <p:extLst>
      <p:ext uri="{BB962C8B-B14F-4D97-AF65-F5344CB8AC3E}">
        <p14:creationId xmlns:p14="http://schemas.microsoft.com/office/powerpoint/2010/main" val="163460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1691136" y="548945"/>
            <a:ext cx="4245117" cy="3183838"/>
          </a:xfrm>
          <a:prstGeom prst="rect">
            <a:avLst/>
          </a:prstGeom>
        </p:spPr>
      </p:pic>
      <p:pic>
        <p:nvPicPr>
          <p:cNvPr id="5" name="Obrázek 4"/>
          <p:cNvPicPr>
            <a:picLocks noChangeAspect="1"/>
          </p:cNvPicPr>
          <p:nvPr/>
        </p:nvPicPr>
        <p:blipFill>
          <a:blip r:embed="rId3"/>
          <a:stretch>
            <a:fillRect/>
          </a:stretch>
        </p:blipFill>
        <p:spPr>
          <a:xfrm>
            <a:off x="6298523" y="548945"/>
            <a:ext cx="4245117" cy="3183838"/>
          </a:xfrm>
          <a:prstGeom prst="rect">
            <a:avLst/>
          </a:prstGeom>
        </p:spPr>
      </p:pic>
      <p:sp>
        <p:nvSpPr>
          <p:cNvPr id="6" name="Obdélník 5"/>
          <p:cNvSpPr/>
          <p:nvPr/>
        </p:nvSpPr>
        <p:spPr>
          <a:xfrm>
            <a:off x="1944289" y="181057"/>
            <a:ext cx="4572000" cy="395365"/>
          </a:xfrm>
          <a:prstGeom prst="rect">
            <a:avLst/>
          </a:prstGeom>
        </p:spPr>
        <p:txBody>
          <a:bodyPr>
            <a:spAutoFit/>
          </a:bodyPr>
          <a:lstStyle/>
          <a:p>
            <a:pPr eaLnBrk="0" fontAlgn="base" hangingPunct="0">
              <a:spcBef>
                <a:spcPct val="0"/>
              </a:spcBef>
              <a:spcAft>
                <a:spcPct val="0"/>
              </a:spcAft>
            </a:pPr>
            <a:r>
              <a:rPr lang="en-US" sz="1969" dirty="0">
                <a:solidFill>
                  <a:srgbClr val="414141"/>
                </a:solidFill>
                <a:sym typeface="Gill Sans Light" charset="0"/>
              </a:rPr>
              <a:t>Here is a close up of the side stripe</a:t>
            </a:r>
          </a:p>
        </p:txBody>
      </p:sp>
      <p:sp>
        <p:nvSpPr>
          <p:cNvPr id="7" name="Obdélník 6"/>
          <p:cNvSpPr/>
          <p:nvPr/>
        </p:nvSpPr>
        <p:spPr>
          <a:xfrm>
            <a:off x="3007532" y="4137829"/>
            <a:ext cx="7878426" cy="1001428"/>
          </a:xfrm>
          <a:prstGeom prst="rect">
            <a:avLst/>
          </a:prstGeom>
        </p:spPr>
        <p:txBody>
          <a:bodyPr wrap="square">
            <a:spAutoFit/>
          </a:bodyPr>
          <a:lstStyle/>
          <a:p>
            <a:pPr eaLnBrk="0" fontAlgn="base" hangingPunct="0">
              <a:spcBef>
                <a:spcPct val="0"/>
              </a:spcBef>
              <a:spcAft>
                <a:spcPct val="0"/>
              </a:spcAft>
            </a:pPr>
            <a:r>
              <a:rPr lang="en-US" sz="1969" dirty="0">
                <a:solidFill>
                  <a:srgbClr val="414141"/>
                </a:solidFill>
                <a:sym typeface="Gill Sans Light" charset="0"/>
              </a:rPr>
              <a:t>White sturgeon have more </a:t>
            </a:r>
            <a:r>
              <a:rPr lang="en-US" sz="1969" dirty="0" err="1">
                <a:solidFill>
                  <a:srgbClr val="414141"/>
                </a:solidFill>
                <a:sym typeface="Gill Sans Light" charset="0"/>
              </a:rPr>
              <a:t>scutes</a:t>
            </a:r>
            <a:r>
              <a:rPr lang="en-US" sz="1969" dirty="0">
                <a:solidFill>
                  <a:srgbClr val="414141"/>
                </a:solidFill>
                <a:sym typeface="Gill Sans Light" charset="0"/>
              </a:rPr>
              <a:t> down their sides than greens do. Whites have 36-48 and greens have 22-33 and as you can see from this picture </a:t>
            </a:r>
            <a:r>
              <a:rPr lang="en-US" sz="1969" dirty="0" err="1">
                <a:solidFill>
                  <a:srgbClr val="414141"/>
                </a:solidFill>
                <a:sym typeface="Gill Sans Light" charset="0"/>
              </a:rPr>
              <a:t>thay</a:t>
            </a:r>
            <a:r>
              <a:rPr lang="en-US" sz="1969" dirty="0">
                <a:solidFill>
                  <a:srgbClr val="414141"/>
                </a:solidFill>
                <a:sym typeface="Gill Sans Light" charset="0"/>
              </a:rPr>
              <a:t> can be rather sharp.</a:t>
            </a:r>
            <a:endParaRPr lang="cs-CZ" sz="1969" dirty="0">
              <a:solidFill>
                <a:srgbClr val="414141"/>
              </a:solidFill>
              <a:sym typeface="Gill Sans Light" charset="0"/>
            </a:endParaRPr>
          </a:p>
        </p:txBody>
      </p:sp>
      <p:sp>
        <p:nvSpPr>
          <p:cNvPr id="8" name="Obdélník 7"/>
          <p:cNvSpPr/>
          <p:nvPr/>
        </p:nvSpPr>
        <p:spPr>
          <a:xfrm>
            <a:off x="3007532" y="5909901"/>
            <a:ext cx="6133928" cy="351956"/>
          </a:xfrm>
          <a:prstGeom prst="rect">
            <a:avLst/>
          </a:prstGeom>
        </p:spPr>
        <p:txBody>
          <a:bodyPr wrap="square">
            <a:spAutoFit/>
          </a:bodyPr>
          <a:lstStyle/>
          <a:p>
            <a:pPr eaLnBrk="0" fontAlgn="base" hangingPunct="0">
              <a:spcBef>
                <a:spcPct val="0"/>
              </a:spcBef>
              <a:spcAft>
                <a:spcPct val="0"/>
              </a:spcAft>
            </a:pPr>
            <a:r>
              <a:rPr lang="cs-CZ" sz="1687" dirty="0">
                <a:solidFill>
                  <a:srgbClr val="414141"/>
                </a:solidFill>
                <a:sym typeface="Gill Sans Light" charset="0"/>
              </a:rPr>
              <a:t>http://www.ifish.net/board/showthread.php?t=94548</a:t>
            </a:r>
          </a:p>
        </p:txBody>
      </p:sp>
    </p:spTree>
    <p:extLst>
      <p:ext uri="{BB962C8B-B14F-4D97-AF65-F5344CB8AC3E}">
        <p14:creationId xmlns:p14="http://schemas.microsoft.com/office/powerpoint/2010/main" val="454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6476629" y="3587502"/>
            <a:ext cx="3962549" cy="3078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1617" b="1" dirty="0">
                <a:latin typeface="Times New Roman" panose="02020603050405020304" pitchFamily="18" charset="0"/>
              </a:rPr>
              <a:t>výskyt: </a:t>
            </a:r>
            <a:r>
              <a:rPr lang="cs-CZ" altLang="cs-CZ" sz="1617" dirty="0">
                <a:latin typeface="Times New Roman" panose="02020603050405020304" pitchFamily="18" charset="0"/>
              </a:rPr>
              <a:t>řeky Pacifiku od Aleutských ostrovů na Aljašce po </a:t>
            </a:r>
            <a:r>
              <a:rPr lang="cs-CZ" altLang="cs-CZ" sz="1617" dirty="0" err="1">
                <a:latin typeface="Times New Roman" panose="02020603050405020304" pitchFamily="18" charset="0"/>
              </a:rPr>
              <a:t>Ensenadu</a:t>
            </a:r>
            <a:r>
              <a:rPr lang="cs-CZ" altLang="cs-CZ" sz="1617" dirty="0">
                <a:latin typeface="Times New Roman" panose="02020603050405020304" pitchFamily="18" charset="0"/>
              </a:rPr>
              <a:t> na Kalifornském poloostrovu (severní Mexiko) (</a:t>
            </a:r>
            <a:r>
              <a:rPr lang="cs-CZ" altLang="cs-CZ" sz="1617" dirty="0" err="1">
                <a:latin typeface="Times New Roman" panose="02020603050405020304" pitchFamily="18" charset="0"/>
              </a:rPr>
              <a:t>Conte</a:t>
            </a:r>
            <a:r>
              <a:rPr lang="cs-CZ" altLang="cs-CZ" sz="1617" dirty="0">
                <a:latin typeface="Times New Roman" panose="02020603050405020304" pitchFamily="18" charset="0"/>
              </a:rPr>
              <a:t>, 1988)</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karyotyp 2n:</a:t>
            </a:r>
          </a:p>
          <a:p>
            <a:pPr eaLnBrk="0" fontAlgn="base" hangingPunct="0">
              <a:spcBef>
                <a:spcPct val="0"/>
              </a:spcBef>
              <a:spcAft>
                <a:spcPct val="0"/>
              </a:spcAft>
            </a:pPr>
            <a:r>
              <a:rPr lang="cs-CZ" altLang="cs-CZ" sz="1617" b="1" dirty="0">
                <a:latin typeface="Times New Roman" panose="02020603050405020304" pitchFamily="18" charset="0"/>
              </a:rPr>
              <a:t>maximální délka: </a:t>
            </a:r>
            <a:r>
              <a:rPr lang="cs-CZ" altLang="cs-CZ" sz="1617" dirty="0">
                <a:latin typeface="Times New Roman" panose="02020603050405020304" pitchFamily="18" charset="0"/>
              </a:rPr>
              <a:t>6,1 m</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maximální hmotnost: </a:t>
            </a:r>
            <a:r>
              <a:rPr lang="cs-CZ" altLang="cs-CZ" sz="1617" dirty="0">
                <a:latin typeface="Times New Roman" panose="02020603050405020304" pitchFamily="18" charset="0"/>
              </a:rPr>
              <a:t>816,5 kg</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pohlavní </a:t>
            </a:r>
            <a:r>
              <a:rPr lang="cs-CZ" altLang="cs-CZ" sz="1617" b="1" dirty="0" smtClean="0">
                <a:latin typeface="Times New Roman" panose="02020603050405020304" pitchFamily="18" charset="0"/>
              </a:rPr>
              <a:t>dospělost:</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 mlíčáků: </a:t>
            </a:r>
            <a:r>
              <a:rPr lang="cs-CZ" altLang="cs-CZ" sz="1617" dirty="0">
                <a:latin typeface="Times New Roman" panose="02020603050405020304" pitchFamily="18" charset="0"/>
              </a:rPr>
              <a:t>12 let (120 cm)</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jikernaček: </a:t>
            </a:r>
            <a:r>
              <a:rPr lang="cs-CZ" altLang="cs-CZ" sz="1617" dirty="0">
                <a:latin typeface="Times New Roman" panose="02020603050405020304" pitchFamily="18" charset="0"/>
              </a:rPr>
              <a:t>15 – 20 let  (150 cm)</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výtěr: </a:t>
            </a:r>
            <a:r>
              <a:rPr lang="cs-CZ" altLang="cs-CZ" sz="1617" dirty="0">
                <a:latin typeface="Times New Roman" panose="02020603050405020304" pitchFamily="18" charset="0"/>
              </a:rPr>
              <a:t>na jaře v 7,8 – 22,2 </a:t>
            </a:r>
            <a:r>
              <a:rPr lang="cs-CZ" altLang="cs-CZ" sz="1617" baseline="30000" dirty="0">
                <a:latin typeface="Times New Roman" panose="02020603050405020304" pitchFamily="18" charset="0"/>
              </a:rPr>
              <a:t>0</a:t>
            </a:r>
            <a:r>
              <a:rPr lang="cs-CZ" altLang="cs-CZ" sz="1617" dirty="0">
                <a:latin typeface="Times New Roman" panose="02020603050405020304" pitchFamily="18" charset="0"/>
              </a:rPr>
              <a:t>C</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velikost jiker: </a:t>
            </a:r>
            <a:r>
              <a:rPr lang="cs-CZ" altLang="cs-CZ" sz="1617" dirty="0">
                <a:latin typeface="Times New Roman" panose="02020603050405020304" pitchFamily="18" charset="0"/>
              </a:rPr>
              <a:t>3,8 mm </a:t>
            </a:r>
            <a:endParaRPr lang="cs-CZ" altLang="cs-CZ" sz="1617" b="1" dirty="0">
              <a:latin typeface="Times New Roman" panose="02020603050405020304" pitchFamily="18" charset="0"/>
            </a:endParaRPr>
          </a:p>
          <a:p>
            <a:pPr eaLnBrk="0" fontAlgn="base" hangingPunct="0">
              <a:spcBef>
                <a:spcPct val="0"/>
              </a:spcBef>
              <a:spcAft>
                <a:spcPct val="0"/>
              </a:spcAft>
            </a:pPr>
            <a:r>
              <a:rPr lang="cs-CZ" altLang="cs-CZ" sz="1617" b="1" dirty="0">
                <a:latin typeface="Times New Roman" panose="02020603050405020304" pitchFamily="18" charset="0"/>
              </a:rPr>
              <a:t>počet jiker v 1g:</a:t>
            </a:r>
          </a:p>
        </p:txBody>
      </p:sp>
      <p:sp>
        <p:nvSpPr>
          <p:cNvPr id="13317" name="Text Box 5"/>
          <p:cNvSpPr txBox="1">
            <a:spLocks noChangeArrowheads="1"/>
          </p:cNvSpPr>
          <p:nvPr/>
        </p:nvSpPr>
        <p:spPr bwMode="auto">
          <a:xfrm>
            <a:off x="108641" y="75188"/>
            <a:ext cx="7668818" cy="64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3586" b="1" dirty="0">
                <a:latin typeface="Times New Roman" panose="02020603050405020304" pitchFamily="18" charset="0"/>
              </a:rPr>
              <a:t>jeseter bílý </a:t>
            </a:r>
            <a:r>
              <a:rPr lang="cs-CZ" altLang="cs-CZ" sz="3586" b="1" i="1" dirty="0" smtClean="0">
                <a:latin typeface="Times New Roman" panose="02020603050405020304" pitchFamily="18" charset="0"/>
              </a:rPr>
              <a:t>(</a:t>
            </a:r>
            <a:r>
              <a:rPr lang="cs-CZ" altLang="cs-CZ" sz="3586" b="1" i="1" dirty="0" err="1">
                <a:latin typeface="Times New Roman" panose="02020603050405020304" pitchFamily="18" charset="0"/>
              </a:rPr>
              <a:t>Acipenser</a:t>
            </a:r>
            <a:r>
              <a:rPr lang="cs-CZ" altLang="cs-CZ" sz="3586" b="1" i="1" dirty="0">
                <a:latin typeface="Times New Roman" panose="02020603050405020304" pitchFamily="18" charset="0"/>
              </a:rPr>
              <a:t> </a:t>
            </a:r>
            <a:r>
              <a:rPr lang="cs-CZ" altLang="cs-CZ" sz="3586" b="1" i="1" dirty="0" err="1">
                <a:latin typeface="Times New Roman" panose="02020603050405020304" pitchFamily="18" charset="0"/>
              </a:rPr>
              <a:t>transmontanus</a:t>
            </a:r>
            <a:r>
              <a:rPr lang="cs-CZ" altLang="cs-CZ" sz="1617" i="1" dirty="0">
                <a:latin typeface="Times New Roman" panose="02020603050405020304" pitchFamily="18" charset="0"/>
              </a:rPr>
              <a:t> </a:t>
            </a:r>
            <a:r>
              <a:rPr lang="cs-CZ" altLang="cs-CZ" sz="3586" b="1" i="1" dirty="0">
                <a:latin typeface="Times New Roman" panose="02020603050405020304" pitchFamily="18" charset="0"/>
              </a:rPr>
              <a:t>)</a:t>
            </a:r>
          </a:p>
        </p:txBody>
      </p:sp>
      <p:pic>
        <p:nvPicPr>
          <p:cNvPr id="2" name="Obrázek 1"/>
          <p:cNvPicPr>
            <a:picLocks noChangeAspect="1"/>
          </p:cNvPicPr>
          <p:nvPr/>
        </p:nvPicPr>
        <p:blipFill>
          <a:blip r:embed="rId2"/>
          <a:stretch>
            <a:fillRect/>
          </a:stretch>
        </p:blipFill>
        <p:spPr>
          <a:xfrm>
            <a:off x="363080" y="3335561"/>
            <a:ext cx="5820435" cy="3196656"/>
          </a:xfrm>
          <a:prstGeom prst="rect">
            <a:avLst/>
          </a:prstGeom>
        </p:spPr>
      </p:pic>
      <p:pic>
        <p:nvPicPr>
          <p:cNvPr id="3" name="Obrázek 2"/>
          <p:cNvPicPr>
            <a:picLocks noChangeAspect="1"/>
          </p:cNvPicPr>
          <p:nvPr/>
        </p:nvPicPr>
        <p:blipFill>
          <a:blip r:embed="rId3"/>
          <a:stretch>
            <a:fillRect/>
          </a:stretch>
        </p:blipFill>
        <p:spPr>
          <a:xfrm>
            <a:off x="7851321" y="182949"/>
            <a:ext cx="4248150" cy="428625"/>
          </a:xfrm>
          <a:prstGeom prst="rect">
            <a:avLst/>
          </a:prstGeom>
        </p:spPr>
      </p:pic>
      <p:pic>
        <p:nvPicPr>
          <p:cNvPr id="4" name="Obrázek 3"/>
          <p:cNvPicPr>
            <a:picLocks noChangeAspect="1"/>
          </p:cNvPicPr>
          <p:nvPr/>
        </p:nvPicPr>
        <p:blipFill>
          <a:blip r:embed="rId4"/>
          <a:stretch>
            <a:fillRect/>
          </a:stretch>
        </p:blipFill>
        <p:spPr>
          <a:xfrm>
            <a:off x="363080" y="1026550"/>
            <a:ext cx="5818962" cy="2042575"/>
          </a:xfrm>
          <a:prstGeom prst="rect">
            <a:avLst/>
          </a:prstGeom>
        </p:spPr>
      </p:pic>
      <p:pic>
        <p:nvPicPr>
          <p:cNvPr id="5" name="Obrázek 4"/>
          <p:cNvPicPr>
            <a:picLocks noChangeAspect="1"/>
          </p:cNvPicPr>
          <p:nvPr/>
        </p:nvPicPr>
        <p:blipFill>
          <a:blip r:embed="rId5"/>
          <a:stretch>
            <a:fillRect/>
          </a:stretch>
        </p:blipFill>
        <p:spPr>
          <a:xfrm>
            <a:off x="6476629" y="666315"/>
            <a:ext cx="4924425" cy="3028950"/>
          </a:xfrm>
          <a:prstGeom prst="rect">
            <a:avLst/>
          </a:prstGeom>
        </p:spPr>
      </p:pic>
      <p:sp>
        <p:nvSpPr>
          <p:cNvPr id="6" name="Obdélník 5"/>
          <p:cNvSpPr/>
          <p:nvPr/>
        </p:nvSpPr>
        <p:spPr>
          <a:xfrm>
            <a:off x="748656" y="6582419"/>
            <a:ext cx="2284343" cy="307777"/>
          </a:xfrm>
          <a:prstGeom prst="rect">
            <a:avLst/>
          </a:prstGeom>
        </p:spPr>
        <p:txBody>
          <a:bodyPr wrap="none">
            <a:spAutoFit/>
          </a:bodyPr>
          <a:lstStyle/>
          <a:p>
            <a:r>
              <a:rPr lang="cs-CZ" sz="1400" dirty="0"/>
              <a:t>http://www.pond-life.me.uk</a:t>
            </a:r>
          </a:p>
        </p:txBody>
      </p:sp>
    </p:spTree>
    <p:extLst>
      <p:ext uri="{BB962C8B-B14F-4D97-AF65-F5344CB8AC3E}">
        <p14:creationId xmlns:p14="http://schemas.microsoft.com/office/powerpoint/2010/main" val="616874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33855" y="3628176"/>
            <a:ext cx="11069140" cy="1486238"/>
          </a:xfrm>
          <a:prstGeom prst="rect">
            <a:avLst/>
          </a:prstGeom>
        </p:spPr>
      </p:pic>
      <p:pic>
        <p:nvPicPr>
          <p:cNvPr id="4" name="Obrázek 3"/>
          <p:cNvPicPr>
            <a:picLocks noChangeAspect="1"/>
          </p:cNvPicPr>
          <p:nvPr/>
        </p:nvPicPr>
        <p:blipFill>
          <a:blip r:embed="rId3"/>
          <a:stretch>
            <a:fillRect/>
          </a:stretch>
        </p:blipFill>
        <p:spPr>
          <a:xfrm>
            <a:off x="233855" y="5285157"/>
            <a:ext cx="11069140" cy="1131814"/>
          </a:xfrm>
          <a:prstGeom prst="rect">
            <a:avLst/>
          </a:prstGeom>
        </p:spPr>
      </p:pic>
      <p:pic>
        <p:nvPicPr>
          <p:cNvPr id="5" name="Obrázek 4"/>
          <p:cNvPicPr>
            <a:picLocks noChangeAspect="1"/>
          </p:cNvPicPr>
          <p:nvPr/>
        </p:nvPicPr>
        <p:blipFill>
          <a:blip r:embed="rId4"/>
          <a:stretch>
            <a:fillRect/>
          </a:stretch>
        </p:blipFill>
        <p:spPr>
          <a:xfrm>
            <a:off x="233855" y="719337"/>
            <a:ext cx="11069140" cy="2622470"/>
          </a:xfrm>
          <a:prstGeom prst="rect">
            <a:avLst/>
          </a:prstGeom>
        </p:spPr>
      </p:pic>
      <p:sp>
        <p:nvSpPr>
          <p:cNvPr id="8" name="Text Box 5"/>
          <p:cNvSpPr txBox="1">
            <a:spLocks noChangeArrowheads="1"/>
          </p:cNvSpPr>
          <p:nvPr/>
        </p:nvSpPr>
        <p:spPr bwMode="auto">
          <a:xfrm>
            <a:off x="108641" y="75188"/>
            <a:ext cx="7668818" cy="64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3586" b="1" dirty="0">
                <a:latin typeface="Times New Roman" panose="02020603050405020304" pitchFamily="18" charset="0"/>
              </a:rPr>
              <a:t>jeseter bílý </a:t>
            </a:r>
            <a:r>
              <a:rPr lang="cs-CZ" altLang="cs-CZ" sz="3586" b="1" i="1" dirty="0" smtClean="0">
                <a:latin typeface="Times New Roman" panose="02020603050405020304" pitchFamily="18" charset="0"/>
              </a:rPr>
              <a:t>(</a:t>
            </a:r>
            <a:r>
              <a:rPr lang="cs-CZ" altLang="cs-CZ" sz="3586" b="1" i="1" dirty="0" err="1">
                <a:latin typeface="Times New Roman" panose="02020603050405020304" pitchFamily="18" charset="0"/>
              </a:rPr>
              <a:t>Acipenser</a:t>
            </a:r>
            <a:r>
              <a:rPr lang="cs-CZ" altLang="cs-CZ" sz="3586" b="1" i="1" dirty="0">
                <a:latin typeface="Times New Roman" panose="02020603050405020304" pitchFamily="18" charset="0"/>
              </a:rPr>
              <a:t> </a:t>
            </a:r>
            <a:r>
              <a:rPr lang="cs-CZ" altLang="cs-CZ" sz="3586" b="1" i="1" dirty="0" err="1">
                <a:latin typeface="Times New Roman" panose="02020603050405020304" pitchFamily="18" charset="0"/>
              </a:rPr>
              <a:t>transmontanus</a:t>
            </a:r>
            <a:r>
              <a:rPr lang="cs-CZ" altLang="cs-CZ" sz="1617" i="1" dirty="0">
                <a:latin typeface="Times New Roman" panose="02020603050405020304" pitchFamily="18" charset="0"/>
              </a:rPr>
              <a:t> </a:t>
            </a:r>
            <a:r>
              <a:rPr lang="cs-CZ" altLang="cs-CZ" sz="3586" b="1" i="1" dirty="0">
                <a:latin typeface="Times New Roman" panose="02020603050405020304" pitchFamily="18" charset="0"/>
              </a:rPr>
              <a:t>)</a:t>
            </a:r>
          </a:p>
        </p:txBody>
      </p:sp>
      <p:sp>
        <p:nvSpPr>
          <p:cNvPr id="6" name="Obdélník 5"/>
          <p:cNvSpPr/>
          <p:nvPr/>
        </p:nvSpPr>
        <p:spPr>
          <a:xfrm>
            <a:off x="748656" y="6582419"/>
            <a:ext cx="2284343" cy="307777"/>
          </a:xfrm>
          <a:prstGeom prst="rect">
            <a:avLst/>
          </a:prstGeom>
        </p:spPr>
        <p:txBody>
          <a:bodyPr wrap="none">
            <a:spAutoFit/>
          </a:bodyPr>
          <a:lstStyle/>
          <a:p>
            <a:r>
              <a:rPr lang="cs-CZ" sz="1400" dirty="0"/>
              <a:t>http://www.pond-life.me.uk</a:t>
            </a:r>
          </a:p>
        </p:txBody>
      </p:sp>
    </p:spTree>
    <p:extLst>
      <p:ext uri="{BB962C8B-B14F-4D97-AF65-F5344CB8AC3E}">
        <p14:creationId xmlns:p14="http://schemas.microsoft.com/office/powerpoint/2010/main" val="2558139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2494" y="664327"/>
            <a:ext cx="11615596" cy="5478423"/>
          </a:xfrm>
          <a:prstGeom prst="rect">
            <a:avLst/>
          </a:prstGeom>
        </p:spPr>
        <p:txBody>
          <a:bodyPr wrap="square">
            <a:spAutoFit/>
          </a:bodyPr>
          <a:lstStyle/>
          <a:p>
            <a:r>
              <a:rPr lang="en-US" sz="1400" b="1" dirty="0"/>
              <a:t>Justification:</a:t>
            </a:r>
            <a:r>
              <a:rPr lang="en-US" sz="1400" dirty="0"/>
              <a:t/>
            </a:r>
            <a:br>
              <a:rPr lang="en-US" sz="1400" dirty="0"/>
            </a:br>
            <a:r>
              <a:rPr lang="en-US" sz="1400" dirty="0"/>
              <a:t>In 1996, the IUCN SSC Sturgeon Specialist Group assessed the white sturgeon as Lower Risk, near threatened (LR/</a:t>
            </a:r>
            <a:r>
              <a:rPr lang="en-US" sz="1400" dirty="0" err="1"/>
              <a:t>nt</a:t>
            </a:r>
            <a:r>
              <a:rPr lang="en-US" sz="1400" dirty="0"/>
              <a:t>). A re-examination of all the data available for this species has resulted in it being downgraded to Least Concern. </a:t>
            </a:r>
            <a:br>
              <a:rPr lang="en-US" sz="1400" dirty="0"/>
            </a:br>
            <a:r>
              <a:rPr lang="en-US" sz="1400" dirty="0"/>
              <a:t/>
            </a:r>
            <a:br>
              <a:rPr lang="en-US" sz="1400" dirty="0"/>
            </a:br>
            <a:r>
              <a:rPr lang="en-US" sz="1400" dirty="0"/>
              <a:t>Some subpopulations of white sturgeon are of conservation concern: </a:t>
            </a:r>
            <a:br>
              <a:rPr lang="en-US" sz="1400" dirty="0"/>
            </a:br>
            <a:r>
              <a:rPr lang="en-US" sz="1400" dirty="0"/>
              <a:t/>
            </a:r>
            <a:br>
              <a:rPr lang="en-US" sz="1400" dirty="0"/>
            </a:br>
            <a:r>
              <a:rPr lang="en-US" sz="1400" dirty="0"/>
              <a:t>1. A recent analysis using a population dynamics model for the Nechako River subpopulation has indicated more than 50% probability of extinction in the wild within the next 20–30 years if the current decline rates continue. The subpopulation is Critically Endangered. </a:t>
            </a:r>
            <a:br>
              <a:rPr lang="en-US" sz="1400" dirty="0"/>
            </a:br>
            <a:r>
              <a:rPr lang="en-US" sz="1400" dirty="0"/>
              <a:t/>
            </a:r>
            <a:br>
              <a:rPr lang="en-US" sz="1400" dirty="0"/>
            </a:br>
            <a:r>
              <a:rPr lang="en-US" sz="1400" dirty="0"/>
              <a:t>2. The subpopulation from the upper Columbia River is showing major signs of recruitment failure. It is assessed as Critically Endangered. </a:t>
            </a:r>
            <a:br>
              <a:rPr lang="en-US" sz="1400" dirty="0"/>
            </a:br>
            <a:r>
              <a:rPr lang="en-US" sz="1400" dirty="0"/>
              <a:t/>
            </a:r>
            <a:br>
              <a:rPr lang="en-US" sz="1400" dirty="0"/>
            </a:br>
            <a:r>
              <a:rPr lang="en-US" sz="1400" dirty="0"/>
              <a:t>3. The Kootenai River subpopulation has been in general decline since the mid-1960's and the remaining wild subpopulation is comprised primarily of adult sturgeon older than 25 years, with very little recruitment observed in the wild since the mid-1970's. It is currently assessed as Endangered. </a:t>
            </a:r>
            <a:br>
              <a:rPr lang="en-US" sz="1400" dirty="0"/>
            </a:br>
            <a:r>
              <a:rPr lang="en-US" sz="1400" dirty="0"/>
              <a:t/>
            </a:r>
            <a:br>
              <a:rPr lang="en-US" sz="1400" dirty="0"/>
            </a:br>
            <a:r>
              <a:rPr lang="en-US" sz="1400" dirty="0"/>
              <a:t>4. The Upper Fraser River subpopulation has a restricted range and is estimated to have no more than 250 mature adults remaining. The subpopulation is Endangered. </a:t>
            </a:r>
            <a:br>
              <a:rPr lang="en-US" sz="1400" dirty="0"/>
            </a:br>
            <a:r>
              <a:rPr lang="en-US" sz="1400" dirty="0"/>
              <a:t/>
            </a:r>
            <a:br>
              <a:rPr lang="en-US" sz="1400" dirty="0"/>
            </a:br>
            <a:r>
              <a:rPr lang="en-US" sz="1400" dirty="0"/>
              <a:t>5. The Fraser regional subpopulation has declined substantially since the 1980s and is assessed as Vulnerable. </a:t>
            </a:r>
            <a:br>
              <a:rPr lang="en-US" sz="1400" dirty="0"/>
            </a:br>
            <a:r>
              <a:rPr lang="en-US" sz="1400" dirty="0"/>
              <a:t/>
            </a:r>
            <a:br>
              <a:rPr lang="en-US" sz="1400" dirty="0"/>
            </a:br>
            <a:r>
              <a:rPr lang="en-US" sz="1400" dirty="0"/>
              <a:t>However, the majority of the global population occurs along the west coast of the United States, occurring in several river systems and rearing primarily within the Sacramento-San Joaquin and Columbia-Snake River basins. Within this range, white sturgeon subpopulations enjoy relatively large, albeit fluctuating, adult populations and in some areas, substantial and sustainable recreational and commercial fisheries. Although some impounded reaches show relatively low recruitment and productivity (along with limited unidirectional gene flow), in general this regional population of white sturgeon is still widespread and abundant. The species is considered Least Concern (LC) at this time. </a:t>
            </a:r>
            <a:endParaRPr lang="cs-CZ" sz="1400" dirty="0"/>
          </a:p>
        </p:txBody>
      </p:sp>
      <p:pic>
        <p:nvPicPr>
          <p:cNvPr id="3" name="Obrázek 2"/>
          <p:cNvPicPr>
            <a:picLocks noChangeAspect="1"/>
          </p:cNvPicPr>
          <p:nvPr/>
        </p:nvPicPr>
        <p:blipFill>
          <a:blip r:embed="rId2"/>
          <a:stretch>
            <a:fillRect/>
          </a:stretch>
        </p:blipFill>
        <p:spPr>
          <a:xfrm>
            <a:off x="4106217" y="155789"/>
            <a:ext cx="4248150" cy="428625"/>
          </a:xfrm>
          <a:prstGeom prst="rect">
            <a:avLst/>
          </a:prstGeom>
        </p:spPr>
      </p:pic>
      <p:sp>
        <p:nvSpPr>
          <p:cNvPr id="4" name="Obdélník 3"/>
          <p:cNvSpPr/>
          <p:nvPr/>
        </p:nvSpPr>
        <p:spPr>
          <a:xfrm>
            <a:off x="8798357" y="6163789"/>
            <a:ext cx="3239733" cy="307777"/>
          </a:xfrm>
          <a:prstGeom prst="rect">
            <a:avLst/>
          </a:prstGeom>
        </p:spPr>
        <p:txBody>
          <a:bodyPr wrap="none">
            <a:spAutoFit/>
          </a:bodyPr>
          <a:lstStyle/>
          <a:p>
            <a:r>
              <a:rPr lang="cs-CZ" sz="1400" dirty="0"/>
              <a:t>http://www.iucnredlist.org/details/234/0</a:t>
            </a:r>
          </a:p>
        </p:txBody>
      </p:sp>
    </p:spTree>
    <p:extLst>
      <p:ext uri="{BB962C8B-B14F-4D97-AF65-F5344CB8AC3E}">
        <p14:creationId xmlns:p14="http://schemas.microsoft.com/office/powerpoint/2010/main" val="188755497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2063993456"/>
              </p:ext>
            </p:extLst>
          </p:nvPr>
        </p:nvGraphicFramePr>
        <p:xfrm>
          <a:off x="162962" y="3671154"/>
          <a:ext cx="11778558" cy="2133600"/>
        </p:xfrm>
        <a:graphic>
          <a:graphicData uri="http://schemas.openxmlformats.org/drawingml/2006/table">
            <a:tbl>
              <a:tblPr/>
              <a:tblGrid>
                <a:gridCol w="1176951"/>
                <a:gridCol w="10601607"/>
              </a:tblGrid>
              <a:tr h="0">
                <a:tc>
                  <a:txBody>
                    <a:bodyPr/>
                    <a:lstStyle/>
                    <a:p>
                      <a:r>
                        <a:rPr lang="cs-CZ" b="1" dirty="0" err="1" smtClean="0"/>
                        <a:t>Conservation</a:t>
                      </a:r>
                      <a:endParaRPr lang="cs-CZ" b="1" dirty="0" smtClean="0"/>
                    </a:p>
                    <a:p>
                      <a:r>
                        <a:rPr lang="cs-CZ" b="1" dirty="0" smtClean="0"/>
                        <a:t> </a:t>
                      </a:r>
                      <a:r>
                        <a:rPr lang="cs-CZ" b="1" dirty="0" err="1"/>
                        <a:t>Actions</a:t>
                      </a:r>
                      <a:r>
                        <a:rPr lang="cs-CZ" b="1" dirty="0"/>
                        <a:t>:</a:t>
                      </a:r>
                      <a:endParaRPr lang="cs-CZ" dirty="0"/>
                    </a:p>
                  </a:txBody>
                  <a:tcPr marL="0" marR="0" marT="0" marB="0" anchor="ctr">
                    <a:lnL>
                      <a:noFill/>
                    </a:lnL>
                    <a:lnR>
                      <a:noFill/>
                    </a:lnR>
                    <a:lnT>
                      <a:noFill/>
                    </a:lnT>
                    <a:lnB>
                      <a:noFill/>
                    </a:lnB>
                  </a:tcPr>
                </a:tc>
                <a:tc>
                  <a:txBody>
                    <a:bodyPr/>
                    <a:lstStyle/>
                    <a:p>
                      <a:r>
                        <a:rPr lang="en-US" sz="1400" b="1" dirty="0"/>
                        <a:t>Kootenai River subpopulation</a:t>
                      </a:r>
                      <a:r>
                        <a:rPr lang="en-US" sz="1400" dirty="0"/>
                        <a:t> </a:t>
                      </a:r>
                      <a:br>
                        <a:rPr lang="en-US" sz="1400" dirty="0"/>
                      </a:br>
                      <a:r>
                        <a:rPr lang="en-US" sz="1400" dirty="0"/>
                        <a:t>The Kootenai River population of white sturgeon was listed as endangered under the Endangered Species Act on September 6, 1994 by the U.S. Fish and Wildlife Service. Subsequently, a recovery team composed of two Canadians and eight Americans was formed in January 1995. The team completed a final recovery plan for the Kootenai River white sturgeon in 1998 which was subsequently approved by the U.S. Fish and Wildlife Service in late 1999 (Duke </a:t>
                      </a:r>
                      <a:r>
                        <a:rPr lang="en-US" sz="1400" i="1" dirty="0"/>
                        <a:t>et al</a:t>
                      </a:r>
                      <a:r>
                        <a:rPr lang="en-US" sz="1400" dirty="0"/>
                        <a:t>. 1999). The recovery plan describes a series of 46 specific conservation measures in the United States and Canada that are believed necessary to recover the endangered white sturgeon. Recovery objectives are to re-establish successful reproduction in the wild by increasing Kootenai River flows and producing hatchery-reared juveniles over the next 10 years to prevent extinction.</a:t>
                      </a:r>
                      <a:br>
                        <a:rPr lang="en-US" sz="1400" dirty="0"/>
                      </a:br>
                      <a:r>
                        <a:rPr lang="en-US" sz="1400" dirty="0"/>
                        <a:t/>
                      </a:r>
                      <a:br>
                        <a:rPr lang="en-US" sz="1400" dirty="0"/>
                      </a:br>
                      <a:r>
                        <a:rPr lang="en-US" sz="1400" dirty="0"/>
                        <a:t>The species is listed on CITES Appendix II. </a:t>
                      </a:r>
                    </a:p>
                  </a:txBody>
                  <a:tcPr marL="0" marR="0" marT="0" marB="0" anchor="ctr">
                    <a:lnL>
                      <a:noFill/>
                    </a:lnL>
                    <a:lnR>
                      <a:noFill/>
                    </a:lnR>
                    <a:lnT>
                      <a:noFill/>
                    </a:lnT>
                    <a:lnB>
                      <a:noFill/>
                    </a:lnB>
                  </a:tcPr>
                </a:tc>
              </a:tr>
            </a:tbl>
          </a:graphicData>
        </a:graphic>
      </p:graphicFrame>
      <p:graphicFrame>
        <p:nvGraphicFramePr>
          <p:cNvPr id="3" name="Tabulka 2"/>
          <p:cNvGraphicFramePr>
            <a:graphicFrameLocks noGrp="1"/>
          </p:cNvGraphicFramePr>
          <p:nvPr>
            <p:extLst>
              <p:ext uri="{D42A27DB-BD31-4B8C-83A1-F6EECF244321}">
                <p14:modId xmlns:p14="http://schemas.microsoft.com/office/powerpoint/2010/main" val="711655148"/>
              </p:ext>
            </p:extLst>
          </p:nvPr>
        </p:nvGraphicFramePr>
        <p:xfrm>
          <a:off x="162962" y="6020447"/>
          <a:ext cx="11778558" cy="670179"/>
        </p:xfrm>
        <a:graphic>
          <a:graphicData uri="http://schemas.openxmlformats.org/drawingml/2006/table">
            <a:tbl>
              <a:tblPr/>
              <a:tblGrid>
                <a:gridCol w="882252"/>
                <a:gridCol w="10896306"/>
              </a:tblGrid>
              <a:tr h="0">
                <a:tc>
                  <a:txBody>
                    <a:bodyPr/>
                    <a:lstStyle/>
                    <a:p>
                      <a:r>
                        <a:rPr lang="cs-CZ" b="1" dirty="0" err="1"/>
                        <a:t>Citation</a:t>
                      </a:r>
                      <a:r>
                        <a:rPr lang="cs-CZ" b="1" dirty="0"/>
                        <a:t>:</a:t>
                      </a:r>
                      <a:endParaRPr lang="cs-CZ" dirty="0"/>
                    </a:p>
                  </a:txBody>
                  <a:tcPr anchor="ctr">
                    <a:lnL>
                      <a:noFill/>
                    </a:lnL>
                    <a:lnR>
                      <a:noFill/>
                    </a:lnR>
                    <a:lnT>
                      <a:noFill/>
                    </a:lnT>
                    <a:lnB>
                      <a:noFill/>
                    </a:lnB>
                  </a:tcPr>
                </a:tc>
                <a:tc>
                  <a:txBody>
                    <a:bodyPr/>
                    <a:lstStyle/>
                    <a:p>
                      <a:r>
                        <a:rPr lang="en-US" dirty="0"/>
                        <a:t>Duke, S. (USF&amp;WS), Down, T., Ptolemy, J., Hammond, J. &amp; Spence, C. (Ministry of Water, Land &amp; Air Protection, Canada). 2004. </a:t>
                      </a:r>
                      <a:r>
                        <a:rPr lang="en-US" i="1" dirty="0" err="1"/>
                        <a:t>Acipenser</a:t>
                      </a:r>
                      <a:r>
                        <a:rPr lang="en-US" i="1" dirty="0"/>
                        <a:t> </a:t>
                      </a:r>
                      <a:r>
                        <a:rPr lang="en-US" i="1" dirty="0" err="1"/>
                        <a:t>transmontanus</a:t>
                      </a:r>
                      <a:r>
                        <a:rPr lang="en-US" dirty="0"/>
                        <a:t>. The IUCN Red List of Threatened Species 2004: e.T234A13043189. </a:t>
                      </a:r>
                      <a:r>
                        <a:rPr lang="en-US" dirty="0">
                          <a:effectLst/>
                          <a:hlinkClick r:id="rId2"/>
                        </a:rPr>
                        <a:t>http://dx.doi.org/10.2305/IUCN.UK.2004.RLTS.T234A13043189.en</a:t>
                      </a:r>
                      <a:r>
                        <a:rPr lang="en-US" dirty="0">
                          <a:effectLst/>
                        </a:rPr>
                        <a:t>. </a:t>
                      </a:r>
                      <a:r>
                        <a:rPr lang="en-US" dirty="0"/>
                        <a:t>Downloaded on </a:t>
                      </a:r>
                      <a:r>
                        <a:rPr lang="en-US" b="1" dirty="0"/>
                        <a:t>06 February 2017</a:t>
                      </a:r>
                      <a:r>
                        <a:rPr lang="en-US" dirty="0"/>
                        <a:t>.</a:t>
                      </a:r>
                    </a:p>
                  </a:txBody>
                  <a:tcPr anchor="ctr">
                    <a:lnL>
                      <a:noFill/>
                    </a:lnL>
                    <a:lnR>
                      <a:noFill/>
                    </a:lnR>
                    <a:lnT>
                      <a:noFill/>
                    </a:lnT>
                    <a:lnB>
                      <a:noFill/>
                    </a:lnB>
                  </a:tcPr>
                </a:tc>
              </a:tr>
            </a:tbl>
          </a:graphicData>
        </a:graphic>
      </p:graphicFrame>
      <p:pic>
        <p:nvPicPr>
          <p:cNvPr id="5" name="Obrázek 4"/>
          <p:cNvPicPr>
            <a:picLocks noChangeAspect="1"/>
          </p:cNvPicPr>
          <p:nvPr/>
        </p:nvPicPr>
        <p:blipFill>
          <a:blip r:embed="rId3"/>
          <a:stretch>
            <a:fillRect/>
          </a:stretch>
        </p:blipFill>
        <p:spPr>
          <a:xfrm>
            <a:off x="162962" y="695453"/>
            <a:ext cx="5786770" cy="2555112"/>
          </a:xfrm>
          <a:prstGeom prst="rect">
            <a:avLst/>
          </a:prstGeom>
        </p:spPr>
      </p:pic>
      <p:pic>
        <p:nvPicPr>
          <p:cNvPr id="6" name="Obrázek 5"/>
          <p:cNvPicPr>
            <a:picLocks noChangeAspect="1"/>
          </p:cNvPicPr>
          <p:nvPr/>
        </p:nvPicPr>
        <p:blipFill>
          <a:blip r:embed="rId4"/>
          <a:stretch>
            <a:fillRect/>
          </a:stretch>
        </p:blipFill>
        <p:spPr>
          <a:xfrm>
            <a:off x="5985212" y="375719"/>
            <a:ext cx="5956308" cy="3194581"/>
          </a:xfrm>
          <a:prstGeom prst="rect">
            <a:avLst/>
          </a:prstGeom>
        </p:spPr>
      </p:pic>
      <p:pic>
        <p:nvPicPr>
          <p:cNvPr id="7" name="Obrázek 6"/>
          <p:cNvPicPr>
            <a:picLocks noChangeAspect="1"/>
          </p:cNvPicPr>
          <p:nvPr/>
        </p:nvPicPr>
        <p:blipFill>
          <a:blip r:embed="rId5"/>
          <a:stretch>
            <a:fillRect/>
          </a:stretch>
        </p:blipFill>
        <p:spPr>
          <a:xfrm>
            <a:off x="932272" y="161406"/>
            <a:ext cx="4248150" cy="428625"/>
          </a:xfrm>
          <a:prstGeom prst="rect">
            <a:avLst/>
          </a:prstGeom>
        </p:spPr>
      </p:pic>
    </p:spTree>
    <p:extLst>
      <p:ext uri="{BB962C8B-B14F-4D97-AF65-F5344CB8AC3E}">
        <p14:creationId xmlns:p14="http://schemas.microsoft.com/office/powerpoint/2010/main" val="403216437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08642" y="235391"/>
            <a:ext cx="7804087" cy="415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just"/>
            <a:endParaRPr lang="cs-CZ" altLang="cs-CZ" sz="1800" b="1" dirty="0">
              <a:solidFill>
                <a:schemeClr val="tx1"/>
              </a:solidFill>
              <a:latin typeface="Times New Roman" panose="02020603050405020304" pitchFamily="18" charset="0"/>
            </a:endParaRPr>
          </a:p>
          <a:p>
            <a:pPr algn="just"/>
            <a:r>
              <a:rPr lang="cs-CZ" altLang="cs-CZ" sz="1800" b="1" dirty="0">
                <a:solidFill>
                  <a:schemeClr val="tx1"/>
                </a:solidFill>
                <a:latin typeface="Times New Roman" panose="02020603050405020304" pitchFamily="18" charset="0"/>
              </a:rPr>
              <a:t>     Nadřád: Chrupavčití –</a:t>
            </a:r>
            <a:r>
              <a:rPr lang="cs-CZ" altLang="cs-CZ" sz="1800" b="1" i="1" dirty="0" err="1">
                <a:solidFill>
                  <a:schemeClr val="tx1"/>
                </a:solidFill>
                <a:latin typeface="Times New Roman" panose="02020603050405020304" pitchFamily="18" charset="0"/>
              </a:rPr>
              <a:t>Chondrostei</a:t>
            </a:r>
            <a:endParaRPr lang="cs-CZ" altLang="cs-CZ" sz="1800" b="1" i="1" dirty="0">
              <a:solidFill>
                <a:schemeClr val="tx1"/>
              </a:solidFill>
              <a:latin typeface="Times New Roman" panose="02020603050405020304" pitchFamily="18" charset="0"/>
            </a:endParaRPr>
          </a:p>
          <a:p>
            <a:pPr algn="just"/>
            <a:endParaRPr lang="cs-CZ" altLang="cs-CZ" sz="1800" b="1" dirty="0">
              <a:solidFill>
                <a:schemeClr val="tx1"/>
              </a:solidFill>
              <a:latin typeface="Times New Roman" panose="02020603050405020304" pitchFamily="18" charset="0"/>
            </a:endParaRPr>
          </a:p>
          <a:p>
            <a:pPr algn="just"/>
            <a:r>
              <a:rPr lang="cs-CZ" altLang="cs-CZ" sz="1800" b="1" dirty="0">
                <a:solidFill>
                  <a:schemeClr val="tx1"/>
                </a:solidFill>
                <a:latin typeface="Times New Roman" panose="02020603050405020304" pitchFamily="18" charset="0"/>
              </a:rPr>
              <a:t>       Čeleď: </a:t>
            </a:r>
            <a:r>
              <a:rPr lang="cs-CZ" altLang="cs-CZ" sz="1800" b="1" dirty="0" err="1">
                <a:solidFill>
                  <a:schemeClr val="tx1"/>
                </a:solidFill>
                <a:latin typeface="Times New Roman" panose="02020603050405020304" pitchFamily="18" charset="0"/>
              </a:rPr>
              <a:t>Veslonosovití</a:t>
            </a:r>
            <a:r>
              <a:rPr lang="cs-CZ" altLang="cs-CZ" sz="1800" b="1" dirty="0">
                <a:solidFill>
                  <a:schemeClr val="tx1"/>
                </a:solidFill>
                <a:latin typeface="Times New Roman" panose="02020603050405020304" pitchFamily="18" charset="0"/>
              </a:rPr>
              <a:t> – </a:t>
            </a:r>
            <a:r>
              <a:rPr lang="cs-CZ" altLang="cs-CZ" sz="1800" b="1" i="1" dirty="0" err="1">
                <a:solidFill>
                  <a:schemeClr val="tx1"/>
                </a:solidFill>
                <a:latin typeface="Times New Roman" panose="02020603050405020304" pitchFamily="18" charset="0"/>
              </a:rPr>
              <a:t>Polyontidae</a:t>
            </a:r>
            <a:endParaRPr lang="cs-CZ" altLang="cs-CZ" sz="1800" b="1" dirty="0">
              <a:solidFill>
                <a:schemeClr val="tx1"/>
              </a:solidFill>
              <a:latin typeface="Times New Roman" panose="02020603050405020304" pitchFamily="18" charset="0"/>
            </a:endParaRPr>
          </a:p>
          <a:p>
            <a:pPr algn="just"/>
            <a:r>
              <a:rPr lang="cs-CZ" altLang="cs-CZ" sz="1800" b="1" dirty="0">
                <a:solidFill>
                  <a:schemeClr val="tx1"/>
                </a:solidFill>
                <a:latin typeface="Times New Roman" panose="02020603050405020304" pitchFamily="18" charset="0"/>
              </a:rPr>
              <a:t>                 </a:t>
            </a:r>
            <a:r>
              <a:rPr lang="cs-CZ" altLang="cs-CZ" sz="1800" b="1" dirty="0" err="1">
                <a:solidFill>
                  <a:schemeClr val="tx1"/>
                </a:solidFill>
                <a:latin typeface="Times New Roman" panose="02020603050405020304" pitchFamily="18" charset="0"/>
              </a:rPr>
              <a:t>Veslonos</a:t>
            </a:r>
            <a:r>
              <a:rPr lang="cs-CZ" altLang="cs-CZ" sz="1800" b="1" dirty="0">
                <a:solidFill>
                  <a:schemeClr val="tx1"/>
                </a:solidFill>
                <a:latin typeface="Times New Roman" panose="02020603050405020304" pitchFamily="18" charset="0"/>
              </a:rPr>
              <a:t> – </a:t>
            </a:r>
            <a:r>
              <a:rPr lang="cs-CZ" altLang="cs-CZ" sz="1800" b="1" i="1" dirty="0" err="1">
                <a:solidFill>
                  <a:schemeClr val="tx1"/>
                </a:solidFill>
                <a:latin typeface="Times New Roman" panose="02020603050405020304" pitchFamily="18" charset="0"/>
              </a:rPr>
              <a:t>Polyodon</a:t>
            </a:r>
            <a:r>
              <a:rPr lang="cs-CZ" altLang="cs-CZ" sz="1800" b="1" i="1" dirty="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spathula</a:t>
            </a:r>
            <a:r>
              <a:rPr lang="cs-CZ" altLang="cs-CZ" sz="1800" b="1" i="1" dirty="0">
                <a:solidFill>
                  <a:schemeClr val="tx1"/>
                </a:solidFill>
                <a:latin typeface="Times New Roman" panose="02020603050405020304" pitchFamily="18" charset="0"/>
              </a:rPr>
              <a:t>  </a:t>
            </a:r>
            <a:r>
              <a:rPr lang="cs-CZ" altLang="cs-CZ" sz="1800" b="1" dirty="0" err="1">
                <a:solidFill>
                  <a:schemeClr val="tx1"/>
                </a:solidFill>
                <a:latin typeface="Times New Roman" panose="02020603050405020304" pitchFamily="18" charset="0"/>
              </a:rPr>
              <a:t>veslonos</a:t>
            </a:r>
            <a:r>
              <a:rPr lang="cs-CZ" altLang="cs-CZ" sz="1800" b="1" dirty="0">
                <a:solidFill>
                  <a:schemeClr val="tx1"/>
                </a:solidFill>
                <a:latin typeface="Times New Roman" panose="02020603050405020304" pitchFamily="18" charset="0"/>
              </a:rPr>
              <a:t> americký</a:t>
            </a:r>
            <a:endParaRPr lang="cs-CZ" altLang="cs-CZ" sz="1800" b="1" i="1" dirty="0">
              <a:solidFill>
                <a:schemeClr val="tx1"/>
              </a:solidFill>
              <a:latin typeface="Times New Roman" panose="02020603050405020304" pitchFamily="18" charset="0"/>
            </a:endParaRPr>
          </a:p>
          <a:p>
            <a:pPr algn="just"/>
            <a:endParaRPr lang="cs-CZ" altLang="cs-CZ" sz="1800" b="1" dirty="0">
              <a:solidFill>
                <a:schemeClr val="tx1"/>
              </a:solidFill>
              <a:latin typeface="Times New Roman" panose="02020603050405020304" pitchFamily="18" charset="0"/>
            </a:endParaRPr>
          </a:p>
          <a:p>
            <a:pPr algn="just"/>
            <a:r>
              <a:rPr lang="cs-CZ" altLang="cs-CZ" sz="1800" b="1" dirty="0">
                <a:solidFill>
                  <a:schemeClr val="tx1"/>
                </a:solidFill>
                <a:latin typeface="Times New Roman" panose="02020603050405020304" pitchFamily="18" charset="0"/>
              </a:rPr>
              <a:t>       Čeleď: Jeseterovití – </a:t>
            </a:r>
            <a:r>
              <a:rPr lang="cs-CZ" altLang="cs-CZ" sz="1800" b="1" i="1" dirty="0" err="1">
                <a:solidFill>
                  <a:schemeClr val="tx1"/>
                </a:solidFill>
                <a:latin typeface="Times New Roman" panose="02020603050405020304" pitchFamily="18" charset="0"/>
              </a:rPr>
              <a:t>Acipenseridae</a:t>
            </a:r>
            <a:endParaRPr lang="cs-CZ" altLang="cs-CZ" sz="1800" b="1" dirty="0">
              <a:solidFill>
                <a:schemeClr val="tx1"/>
              </a:solidFill>
              <a:latin typeface="Times New Roman" panose="02020603050405020304" pitchFamily="18" charset="0"/>
            </a:endParaRPr>
          </a:p>
          <a:p>
            <a:pPr algn="just"/>
            <a:r>
              <a:rPr lang="cs-CZ" altLang="cs-CZ" sz="1800" b="1" dirty="0">
                <a:solidFill>
                  <a:schemeClr val="tx1"/>
                </a:solidFill>
                <a:latin typeface="Times New Roman" panose="02020603050405020304" pitchFamily="18" charset="0"/>
              </a:rPr>
              <a:t>             </a:t>
            </a:r>
          </a:p>
          <a:p>
            <a:pPr algn="just"/>
            <a:r>
              <a:rPr lang="cs-CZ" altLang="cs-CZ" sz="1800" b="1" dirty="0">
                <a:solidFill>
                  <a:schemeClr val="tx1"/>
                </a:solidFill>
                <a:latin typeface="Times New Roman" panose="02020603050405020304" pitchFamily="18" charset="0"/>
              </a:rPr>
              <a:t>         </a:t>
            </a:r>
          </a:p>
          <a:p>
            <a:pPr algn="just"/>
            <a:r>
              <a:rPr lang="cs-CZ" altLang="cs-CZ" sz="1800" b="1" dirty="0" smtClean="0">
                <a:solidFill>
                  <a:schemeClr val="tx1"/>
                </a:solidFill>
                <a:latin typeface="Times New Roman" panose="02020603050405020304" pitchFamily="18" charset="0"/>
              </a:rPr>
              <a:t>Rod</a:t>
            </a:r>
            <a:r>
              <a:rPr lang="cs-CZ" altLang="cs-CZ" sz="1800" b="1" dirty="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Scaphirhynchus</a:t>
            </a:r>
            <a:r>
              <a:rPr lang="cs-CZ" altLang="cs-CZ" sz="1800" b="1" dirty="0">
                <a:solidFill>
                  <a:schemeClr val="tx1"/>
                </a:solidFill>
                <a:latin typeface="Times New Roman" panose="02020603050405020304" pitchFamily="18" charset="0"/>
              </a:rPr>
              <a:t>  </a:t>
            </a:r>
          </a:p>
          <a:p>
            <a:pPr algn="just"/>
            <a:r>
              <a:rPr lang="cs-CZ" altLang="cs-CZ" sz="1800" b="1" i="1" dirty="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Scaphirhynchus</a:t>
            </a:r>
            <a:r>
              <a:rPr lang="cs-CZ" altLang="cs-CZ" sz="1800" b="1" i="1" dirty="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platorhynchus</a:t>
            </a:r>
            <a:r>
              <a:rPr lang="cs-CZ" altLang="cs-CZ" sz="1800" b="1" i="1" dirty="0">
                <a:solidFill>
                  <a:schemeClr val="tx1"/>
                </a:solidFill>
                <a:latin typeface="Times New Roman" panose="02020603050405020304" pitchFamily="18" charset="0"/>
              </a:rPr>
              <a:t>  </a:t>
            </a:r>
            <a:r>
              <a:rPr lang="cs-CZ" altLang="cs-CZ" sz="1800" b="1" dirty="0" err="1">
                <a:solidFill>
                  <a:schemeClr val="tx1"/>
                </a:solidFill>
                <a:latin typeface="Times New Roman" panose="02020603050405020304" pitchFamily="18" charset="0"/>
              </a:rPr>
              <a:t>lopatonos</a:t>
            </a:r>
            <a:r>
              <a:rPr lang="cs-CZ" altLang="cs-CZ" sz="1800" b="1" dirty="0">
                <a:solidFill>
                  <a:schemeClr val="tx1"/>
                </a:solidFill>
                <a:latin typeface="Times New Roman" panose="02020603050405020304" pitchFamily="18" charset="0"/>
              </a:rPr>
              <a:t> americký</a:t>
            </a:r>
          </a:p>
          <a:p>
            <a:pPr algn="just"/>
            <a:r>
              <a:rPr lang="cs-CZ" altLang="cs-CZ" sz="1800" b="1" i="1" dirty="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Scaphirhynchus</a:t>
            </a:r>
            <a:r>
              <a:rPr lang="cs-CZ" altLang="cs-CZ" sz="1800" b="1" i="1" dirty="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albus</a:t>
            </a:r>
            <a:r>
              <a:rPr lang="cs-CZ" altLang="cs-CZ" sz="1800" b="1" i="1" dirty="0">
                <a:solidFill>
                  <a:schemeClr val="tx1"/>
                </a:solidFill>
                <a:latin typeface="Times New Roman" panose="02020603050405020304" pitchFamily="18" charset="0"/>
              </a:rPr>
              <a:t> </a:t>
            </a:r>
            <a:r>
              <a:rPr lang="cs-CZ" altLang="cs-CZ" sz="1800" b="1" dirty="0" err="1">
                <a:solidFill>
                  <a:schemeClr val="tx1"/>
                </a:solidFill>
                <a:latin typeface="Times New Roman" panose="02020603050405020304" pitchFamily="18" charset="0"/>
              </a:rPr>
              <a:t>lopatonos</a:t>
            </a:r>
            <a:r>
              <a:rPr lang="cs-CZ" altLang="cs-CZ" sz="1800" b="1" dirty="0">
                <a:solidFill>
                  <a:schemeClr val="tx1"/>
                </a:solidFill>
                <a:latin typeface="Times New Roman" panose="02020603050405020304" pitchFamily="18" charset="0"/>
              </a:rPr>
              <a:t> bílý (velký)</a:t>
            </a:r>
          </a:p>
          <a:p>
            <a:pPr algn="just"/>
            <a:r>
              <a:rPr lang="cs-CZ" altLang="cs-CZ" sz="1800" b="1" i="1" dirty="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Scaphirhynchus</a:t>
            </a:r>
            <a:r>
              <a:rPr lang="cs-CZ" altLang="cs-CZ" sz="1800" b="1" i="1" dirty="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suttkusi</a:t>
            </a:r>
            <a:r>
              <a:rPr lang="cs-CZ" altLang="cs-CZ" sz="1800" b="1" i="1" dirty="0">
                <a:solidFill>
                  <a:schemeClr val="tx1"/>
                </a:solidFill>
                <a:latin typeface="Times New Roman" panose="02020603050405020304" pitchFamily="18" charset="0"/>
              </a:rPr>
              <a:t> </a:t>
            </a:r>
            <a:r>
              <a:rPr lang="cs-CZ" altLang="cs-CZ" sz="1800" b="1" dirty="0" err="1">
                <a:solidFill>
                  <a:schemeClr val="tx1"/>
                </a:solidFill>
                <a:latin typeface="Times New Roman" panose="02020603050405020304" pitchFamily="18" charset="0"/>
              </a:rPr>
              <a:t>lopatonos</a:t>
            </a:r>
            <a:r>
              <a:rPr lang="cs-CZ" altLang="cs-CZ" sz="1800" b="1" dirty="0">
                <a:solidFill>
                  <a:schemeClr val="tx1"/>
                </a:solidFill>
                <a:latin typeface="Times New Roman" panose="02020603050405020304" pitchFamily="18" charset="0"/>
              </a:rPr>
              <a:t> alabamský</a:t>
            </a:r>
          </a:p>
          <a:p>
            <a:pPr algn="just"/>
            <a:endParaRPr lang="cs-CZ" altLang="cs-CZ" sz="1800" b="1" dirty="0">
              <a:solidFill>
                <a:schemeClr val="tx1"/>
              </a:solidFill>
              <a:latin typeface="Times New Roman" panose="02020603050405020304" pitchFamily="18" charset="0"/>
            </a:endParaRPr>
          </a:p>
          <a:p>
            <a:pPr algn="just"/>
            <a:r>
              <a:rPr lang="cs-CZ" altLang="cs-CZ" sz="1195" b="1" dirty="0">
                <a:solidFill>
                  <a:schemeClr val="tx1"/>
                </a:solidFill>
                <a:latin typeface="Times New Roman" panose="02020603050405020304" pitchFamily="18" charset="0"/>
              </a:rPr>
              <a:t>             </a:t>
            </a:r>
          </a:p>
        </p:txBody>
      </p:sp>
      <p:sp>
        <p:nvSpPr>
          <p:cNvPr id="7171" name="Text Box 3"/>
          <p:cNvSpPr txBox="1">
            <a:spLocks noChangeArrowheads="1"/>
          </p:cNvSpPr>
          <p:nvPr/>
        </p:nvSpPr>
        <p:spPr bwMode="auto">
          <a:xfrm>
            <a:off x="108642" y="4067849"/>
            <a:ext cx="10719303" cy="267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r>
              <a:rPr lang="cs-CZ" altLang="cs-CZ" sz="1800" b="1" dirty="0">
                <a:solidFill>
                  <a:schemeClr val="tx1"/>
                </a:solidFill>
                <a:latin typeface="Times New Roman" panose="02020603050405020304" pitchFamily="18" charset="0"/>
              </a:rPr>
              <a:t>Rod: Jeseter – </a:t>
            </a:r>
            <a:r>
              <a:rPr lang="cs-CZ" altLang="cs-CZ" sz="1800" b="1" i="1" dirty="0" err="1">
                <a:solidFill>
                  <a:schemeClr val="tx1"/>
                </a:solidFill>
                <a:latin typeface="Times New Roman" panose="02020603050405020304" pitchFamily="18" charset="0"/>
              </a:rPr>
              <a:t>Acipenser</a:t>
            </a:r>
            <a:endParaRPr lang="cs-CZ" altLang="cs-CZ" sz="1800" b="1" dirty="0">
              <a:solidFill>
                <a:schemeClr val="tx1"/>
              </a:solidFill>
              <a:latin typeface="Times New Roman" panose="02020603050405020304" pitchFamily="18" charset="0"/>
            </a:endParaRPr>
          </a:p>
          <a:p>
            <a:endParaRPr lang="cs-CZ" altLang="cs-CZ" sz="1800" b="1" i="1" dirty="0" smtClean="0">
              <a:solidFill>
                <a:schemeClr val="tx1"/>
              </a:solidFill>
              <a:latin typeface="Times New Roman" panose="02020603050405020304" pitchFamily="18" charset="0"/>
            </a:endParaRPr>
          </a:p>
          <a:p>
            <a:r>
              <a:rPr lang="cs-CZ" altLang="cs-CZ" sz="1800" b="1" i="1" dirty="0">
                <a:solidFill>
                  <a:schemeClr val="tx1"/>
                </a:solidFill>
                <a:latin typeface="Times New Roman" panose="02020603050405020304" pitchFamily="18" charset="0"/>
              </a:rPr>
              <a:t>	</a:t>
            </a:r>
            <a:r>
              <a:rPr lang="cs-CZ" altLang="cs-CZ" sz="1800" b="1" i="1" dirty="0" err="1" smtClean="0">
                <a:solidFill>
                  <a:schemeClr val="tx1"/>
                </a:solidFill>
                <a:latin typeface="Times New Roman" panose="02020603050405020304" pitchFamily="18" charset="0"/>
              </a:rPr>
              <a:t>Acipenser</a:t>
            </a:r>
            <a:r>
              <a:rPr lang="cs-CZ" altLang="cs-CZ" sz="1800" b="1" i="1" dirty="0" smtClean="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brevirostrum</a:t>
            </a:r>
            <a:r>
              <a:rPr lang="cs-CZ" altLang="cs-CZ" sz="1800" b="1" i="1" dirty="0">
                <a:solidFill>
                  <a:schemeClr val="tx1"/>
                </a:solidFill>
                <a:latin typeface="Times New Roman" panose="02020603050405020304" pitchFamily="18" charset="0"/>
              </a:rPr>
              <a:t> </a:t>
            </a:r>
            <a:r>
              <a:rPr lang="cs-CZ" altLang="cs-CZ" sz="1800" b="1" dirty="0">
                <a:solidFill>
                  <a:schemeClr val="tx1"/>
                </a:solidFill>
                <a:latin typeface="Times New Roman" panose="02020603050405020304" pitchFamily="18" charset="0"/>
              </a:rPr>
              <a:t>jeseter </a:t>
            </a:r>
            <a:r>
              <a:rPr lang="cs-CZ" altLang="cs-CZ" sz="1800" b="1" dirty="0" err="1">
                <a:solidFill>
                  <a:schemeClr val="tx1"/>
                </a:solidFill>
                <a:latin typeface="Times New Roman" panose="02020603050405020304" pitchFamily="18" charset="0"/>
              </a:rPr>
              <a:t>krátkorypý</a:t>
            </a:r>
            <a:r>
              <a:rPr lang="cs-CZ" altLang="cs-CZ" sz="1800" b="1" dirty="0">
                <a:solidFill>
                  <a:schemeClr val="tx1"/>
                </a:solidFill>
                <a:latin typeface="Times New Roman" panose="02020603050405020304" pitchFamily="18" charset="0"/>
              </a:rPr>
              <a:t> (</a:t>
            </a:r>
            <a:r>
              <a:rPr lang="cs-CZ" altLang="cs-CZ" sz="1800" b="1" dirty="0" err="1">
                <a:solidFill>
                  <a:schemeClr val="tx1"/>
                </a:solidFill>
                <a:latin typeface="Times New Roman" panose="02020603050405020304" pitchFamily="18" charset="0"/>
              </a:rPr>
              <a:t>krátkonosý</a:t>
            </a:r>
            <a:r>
              <a:rPr lang="cs-CZ" altLang="cs-CZ" sz="1800" b="1" dirty="0">
                <a:solidFill>
                  <a:schemeClr val="tx1"/>
                </a:solidFill>
                <a:latin typeface="Times New Roman" panose="02020603050405020304" pitchFamily="18" charset="0"/>
              </a:rPr>
              <a:t>)</a:t>
            </a:r>
          </a:p>
          <a:p>
            <a:r>
              <a:rPr lang="cs-CZ" altLang="cs-CZ" sz="1800" b="1" i="1" dirty="0" smtClean="0">
                <a:solidFill>
                  <a:schemeClr val="tx1"/>
                </a:solidFill>
                <a:latin typeface="Times New Roman" panose="02020603050405020304" pitchFamily="18" charset="0"/>
              </a:rPr>
              <a:t>	</a:t>
            </a:r>
            <a:r>
              <a:rPr lang="cs-CZ" altLang="cs-CZ" sz="1800" b="1" i="1" dirty="0" err="1" smtClean="0">
                <a:solidFill>
                  <a:schemeClr val="tx1"/>
                </a:solidFill>
                <a:latin typeface="Times New Roman" panose="02020603050405020304" pitchFamily="18" charset="0"/>
              </a:rPr>
              <a:t>Acipenser</a:t>
            </a:r>
            <a:r>
              <a:rPr lang="cs-CZ" altLang="cs-CZ" sz="1800" b="1" i="1" dirty="0" smtClean="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fulvescenc</a:t>
            </a:r>
            <a:r>
              <a:rPr lang="cs-CZ" altLang="cs-CZ" sz="1800" b="1" i="1" dirty="0">
                <a:solidFill>
                  <a:schemeClr val="tx1"/>
                </a:solidFill>
                <a:latin typeface="Times New Roman" panose="02020603050405020304" pitchFamily="18" charset="0"/>
              </a:rPr>
              <a:t> </a:t>
            </a:r>
            <a:r>
              <a:rPr lang="cs-CZ" altLang="cs-CZ" sz="1800" b="1" dirty="0">
                <a:solidFill>
                  <a:schemeClr val="tx1"/>
                </a:solidFill>
                <a:latin typeface="Times New Roman" panose="02020603050405020304" pitchFamily="18" charset="0"/>
              </a:rPr>
              <a:t>jeseter jezerní (rudý)</a:t>
            </a:r>
          </a:p>
          <a:p>
            <a:r>
              <a:rPr lang="cs-CZ" altLang="cs-CZ" sz="1800" b="1" i="1" dirty="0" smtClean="0">
                <a:solidFill>
                  <a:schemeClr val="tx1"/>
                </a:solidFill>
                <a:latin typeface="Times New Roman" panose="02020603050405020304" pitchFamily="18" charset="0"/>
              </a:rPr>
              <a:t>	</a:t>
            </a:r>
            <a:r>
              <a:rPr lang="cs-CZ" altLang="cs-CZ" sz="1800" b="1" i="1" dirty="0" err="1" smtClean="0">
                <a:solidFill>
                  <a:schemeClr val="tx1"/>
                </a:solidFill>
                <a:latin typeface="Times New Roman" panose="02020603050405020304" pitchFamily="18" charset="0"/>
              </a:rPr>
              <a:t>Acipenser</a:t>
            </a:r>
            <a:r>
              <a:rPr lang="cs-CZ" altLang="cs-CZ" sz="1800" b="1" i="1" dirty="0" smtClean="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medirostris</a:t>
            </a:r>
            <a:r>
              <a:rPr lang="cs-CZ" altLang="cs-CZ" sz="1800" b="1" i="1" dirty="0">
                <a:solidFill>
                  <a:schemeClr val="tx1"/>
                </a:solidFill>
                <a:latin typeface="Times New Roman" panose="02020603050405020304" pitchFamily="18" charset="0"/>
              </a:rPr>
              <a:t> </a:t>
            </a:r>
            <a:r>
              <a:rPr lang="cs-CZ" altLang="cs-CZ" sz="1800" b="1" dirty="0">
                <a:solidFill>
                  <a:schemeClr val="tx1"/>
                </a:solidFill>
                <a:latin typeface="Times New Roman" panose="02020603050405020304" pitchFamily="18" charset="0"/>
              </a:rPr>
              <a:t>jeseter zelený</a:t>
            </a:r>
          </a:p>
          <a:p>
            <a:r>
              <a:rPr lang="cs-CZ" altLang="cs-CZ" sz="1800" b="1" i="1" dirty="0" smtClean="0">
                <a:solidFill>
                  <a:schemeClr val="tx1"/>
                </a:solidFill>
                <a:latin typeface="Times New Roman" panose="02020603050405020304" pitchFamily="18" charset="0"/>
              </a:rPr>
              <a:t>	</a:t>
            </a:r>
            <a:r>
              <a:rPr lang="cs-CZ" altLang="cs-CZ" sz="1800" b="1" i="1" dirty="0" err="1" smtClean="0">
                <a:solidFill>
                  <a:schemeClr val="tx1"/>
                </a:solidFill>
                <a:latin typeface="Times New Roman" panose="02020603050405020304" pitchFamily="18" charset="0"/>
              </a:rPr>
              <a:t>Acipenser</a:t>
            </a:r>
            <a:r>
              <a:rPr lang="cs-CZ" altLang="cs-CZ" sz="1800" b="1" i="1" dirty="0" smtClean="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oxyrinchus</a:t>
            </a:r>
            <a:r>
              <a:rPr lang="cs-CZ" altLang="cs-CZ" sz="1800" b="1" i="1" dirty="0">
                <a:solidFill>
                  <a:schemeClr val="tx1"/>
                </a:solidFill>
                <a:latin typeface="Times New Roman" panose="02020603050405020304" pitchFamily="18" charset="0"/>
              </a:rPr>
              <a:t> </a:t>
            </a:r>
            <a:r>
              <a:rPr lang="cs-CZ" altLang="cs-CZ" sz="1800" b="1" dirty="0">
                <a:solidFill>
                  <a:schemeClr val="tx1"/>
                </a:solidFill>
                <a:latin typeface="Times New Roman" panose="02020603050405020304" pitchFamily="18" charset="0"/>
              </a:rPr>
              <a:t>jeseter </a:t>
            </a:r>
            <a:r>
              <a:rPr lang="cs-CZ" altLang="cs-CZ" sz="1800" b="1" dirty="0" err="1">
                <a:solidFill>
                  <a:schemeClr val="tx1"/>
                </a:solidFill>
                <a:latin typeface="Times New Roman" panose="02020603050405020304" pitchFamily="18" charset="0"/>
              </a:rPr>
              <a:t>ostrorypý</a:t>
            </a:r>
            <a:r>
              <a:rPr lang="cs-CZ" altLang="cs-CZ" sz="1800" b="1" dirty="0">
                <a:solidFill>
                  <a:schemeClr val="tx1"/>
                </a:solidFill>
                <a:latin typeface="Times New Roman" panose="02020603050405020304" pitchFamily="18" charset="0"/>
              </a:rPr>
              <a:t> (ostronosý)</a:t>
            </a:r>
          </a:p>
          <a:p>
            <a:r>
              <a:rPr lang="cs-CZ" altLang="cs-CZ" sz="1800" b="1" i="1" dirty="0" smtClean="0">
                <a:solidFill>
                  <a:schemeClr val="tx1"/>
                </a:solidFill>
                <a:latin typeface="Times New Roman" panose="02020603050405020304" pitchFamily="18" charset="0"/>
              </a:rPr>
              <a:t>	</a:t>
            </a:r>
            <a:r>
              <a:rPr lang="cs-CZ" altLang="cs-CZ" sz="1800" b="1" i="1" dirty="0" err="1" smtClean="0">
                <a:solidFill>
                  <a:schemeClr val="tx1"/>
                </a:solidFill>
                <a:latin typeface="Times New Roman" panose="02020603050405020304" pitchFamily="18" charset="0"/>
              </a:rPr>
              <a:t>Acipenser</a:t>
            </a:r>
            <a:r>
              <a:rPr lang="cs-CZ" altLang="cs-CZ" sz="1800" b="1" i="1" dirty="0" smtClean="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desotoi</a:t>
            </a:r>
            <a:r>
              <a:rPr lang="cs-CZ" altLang="cs-CZ" sz="1800" b="1" dirty="0">
                <a:solidFill>
                  <a:schemeClr val="tx1"/>
                </a:solidFill>
                <a:latin typeface="Times New Roman" panose="02020603050405020304" pitchFamily="18" charset="0"/>
              </a:rPr>
              <a:t> jeseter mexický (golfský)</a:t>
            </a:r>
          </a:p>
          <a:p>
            <a:r>
              <a:rPr lang="cs-CZ" altLang="cs-CZ" sz="1800" b="1" i="1" dirty="0" smtClean="0">
                <a:solidFill>
                  <a:schemeClr val="tx1"/>
                </a:solidFill>
                <a:latin typeface="Times New Roman" panose="02020603050405020304" pitchFamily="18" charset="0"/>
              </a:rPr>
              <a:t>	</a:t>
            </a:r>
            <a:r>
              <a:rPr lang="cs-CZ" altLang="cs-CZ" sz="1800" b="1" i="1" dirty="0" err="1" smtClean="0">
                <a:solidFill>
                  <a:schemeClr val="tx1"/>
                </a:solidFill>
                <a:latin typeface="Times New Roman" panose="02020603050405020304" pitchFamily="18" charset="0"/>
              </a:rPr>
              <a:t>Acipenser</a:t>
            </a:r>
            <a:r>
              <a:rPr lang="cs-CZ" altLang="cs-CZ" sz="1800" b="1" i="1" dirty="0" smtClean="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transmontanus</a:t>
            </a:r>
            <a:r>
              <a:rPr lang="cs-CZ" altLang="cs-CZ" sz="1800" b="1" i="1" dirty="0">
                <a:solidFill>
                  <a:schemeClr val="tx1"/>
                </a:solidFill>
                <a:latin typeface="Times New Roman" panose="02020603050405020304" pitchFamily="18" charset="0"/>
              </a:rPr>
              <a:t>    </a:t>
            </a:r>
            <a:r>
              <a:rPr lang="cs-CZ" altLang="cs-CZ" sz="1800" b="1" dirty="0">
                <a:solidFill>
                  <a:schemeClr val="tx1"/>
                </a:solidFill>
                <a:latin typeface="Times New Roman" panose="02020603050405020304" pitchFamily="18" charset="0"/>
              </a:rPr>
              <a:t>jeseter bílý</a:t>
            </a:r>
            <a:endParaRPr lang="cs-CZ" altLang="cs-CZ" sz="1800" b="1" i="1" dirty="0">
              <a:solidFill>
                <a:schemeClr val="tx1"/>
              </a:solidFill>
              <a:latin typeface="Times New Roman" panose="02020603050405020304" pitchFamily="18" charset="0"/>
            </a:endParaRPr>
          </a:p>
          <a:p>
            <a:endParaRPr lang="cs-CZ" altLang="cs-CZ" sz="1195" b="1" i="1" dirty="0">
              <a:solidFill>
                <a:schemeClr val="tx1"/>
              </a:solidFill>
              <a:latin typeface="Times New Roman" panose="02020603050405020304" pitchFamily="18" charset="0"/>
            </a:endParaRPr>
          </a:p>
          <a:p>
            <a:endParaRPr lang="cs-CZ" altLang="cs-CZ" sz="1195" b="1" i="1"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595051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1847701" y="188640"/>
            <a:ext cx="8304609"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en-US" altLang="cs-CZ" sz="2391" b="1" i="1">
                <a:latin typeface="Times New Roman" panose="02020603050405020304" pitchFamily="18" charset="0"/>
              </a:rPr>
              <a:t>Acipenser brevirostrum</a:t>
            </a:r>
            <a:r>
              <a:rPr lang="cs-CZ" altLang="cs-CZ" sz="2391" b="1" i="1">
                <a:latin typeface="Times New Roman" panose="02020603050405020304" pitchFamily="18" charset="0"/>
              </a:rPr>
              <a:t> </a:t>
            </a:r>
            <a:r>
              <a:rPr lang="cs-CZ" altLang="cs-CZ" sz="2391" b="1">
                <a:latin typeface="Times New Roman" panose="02020603050405020304" pitchFamily="18" charset="0"/>
              </a:rPr>
              <a:t>jeseter krátkonosý (krátkorypý)</a:t>
            </a:r>
            <a:endParaRPr lang="cs-CZ" altLang="cs-CZ" sz="2391" b="1" i="1">
              <a:latin typeface="Times New Roman" panose="02020603050405020304" pitchFamily="18" charset="0"/>
            </a:endParaRPr>
          </a:p>
        </p:txBody>
      </p:sp>
      <p:pic>
        <p:nvPicPr>
          <p:cNvPr id="13315"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5083" y="738909"/>
            <a:ext cx="5397996" cy="283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Obrázek 3"/>
          <p:cNvPicPr>
            <a:picLocks noChangeAspect="1"/>
          </p:cNvPicPr>
          <p:nvPr/>
        </p:nvPicPr>
        <p:blipFill rotWithShape="1">
          <a:blip r:embed="rId3">
            <a:extLst>
              <a:ext uri="{28A0092B-C50C-407E-A947-70E740481C1C}">
                <a14:useLocalDpi xmlns:a14="http://schemas.microsoft.com/office/drawing/2010/main" val="0"/>
              </a:ext>
            </a:extLst>
          </a:blip>
          <a:srcRect b="3501"/>
          <a:stretch/>
        </p:blipFill>
        <p:spPr bwMode="auto">
          <a:xfrm>
            <a:off x="134354" y="1059552"/>
            <a:ext cx="5259550" cy="262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807" y="3981846"/>
            <a:ext cx="6430491" cy="226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Obráze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48880" y="644054"/>
            <a:ext cx="3168923"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6"/>
          <a:stretch>
            <a:fillRect/>
          </a:stretch>
        </p:blipFill>
        <p:spPr>
          <a:xfrm>
            <a:off x="6804672" y="4429189"/>
            <a:ext cx="5387328" cy="1371222"/>
          </a:xfrm>
          <a:prstGeom prst="rect">
            <a:avLst/>
          </a:prstGeom>
        </p:spPr>
      </p:pic>
      <p:sp>
        <p:nvSpPr>
          <p:cNvPr id="3" name="Obdélník 2"/>
          <p:cNvSpPr/>
          <p:nvPr/>
        </p:nvSpPr>
        <p:spPr>
          <a:xfrm>
            <a:off x="7646996" y="5995771"/>
            <a:ext cx="3702680" cy="369332"/>
          </a:xfrm>
          <a:prstGeom prst="rect">
            <a:avLst/>
          </a:prstGeom>
        </p:spPr>
        <p:txBody>
          <a:bodyPr wrap="none">
            <a:spAutoFit/>
          </a:bodyPr>
          <a:lstStyle/>
          <a:p>
            <a:pPr lvl="0"/>
            <a:r>
              <a:rPr lang="en-US" b="1" dirty="0">
                <a:solidFill>
                  <a:srgbClr val="FF0000"/>
                </a:solidFill>
              </a:rPr>
              <a:t>It is listed on CITES Appendix I. </a:t>
            </a:r>
            <a:endParaRPr lang="cs-CZ" b="1" dirty="0">
              <a:solidFill>
                <a:srgbClr val="FF0000"/>
              </a:solidFill>
            </a:endParaRPr>
          </a:p>
        </p:txBody>
      </p:sp>
      <p:sp>
        <p:nvSpPr>
          <p:cNvPr id="4" name="Obdélník 3"/>
          <p:cNvSpPr/>
          <p:nvPr/>
        </p:nvSpPr>
        <p:spPr>
          <a:xfrm>
            <a:off x="134354" y="6325321"/>
            <a:ext cx="6096000" cy="246221"/>
          </a:xfrm>
          <a:prstGeom prst="rect">
            <a:avLst/>
          </a:prstGeom>
        </p:spPr>
        <p:txBody>
          <a:bodyPr>
            <a:spAutoFit/>
          </a:bodyPr>
          <a:lstStyle/>
          <a:p>
            <a:r>
              <a:rPr lang="cs-CZ" sz="1000" dirty="0"/>
              <a:t>http://www.pond-life.me.uk/sturgeon/acipenserbrevirostrum</a:t>
            </a:r>
          </a:p>
        </p:txBody>
      </p:sp>
    </p:spTree>
    <p:extLst>
      <p:ext uri="{BB962C8B-B14F-4D97-AF65-F5344CB8AC3E}">
        <p14:creationId xmlns:p14="http://schemas.microsoft.com/office/powerpoint/2010/main" val="2268382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8984" y="390942"/>
            <a:ext cx="5346357" cy="4801314"/>
          </a:xfrm>
          <a:prstGeom prst="rect">
            <a:avLst/>
          </a:prstGeom>
        </p:spPr>
        <p:txBody>
          <a:bodyPr wrap="square">
            <a:spAutoFit/>
          </a:bodyPr>
          <a:lstStyle/>
          <a:p>
            <a:pPr algn="just"/>
            <a:r>
              <a:rPr lang="en-US" b="1" u="sng" dirty="0" err="1"/>
              <a:t>Shortnose</a:t>
            </a:r>
            <a:r>
              <a:rPr lang="en-US" b="1" u="sng" dirty="0"/>
              <a:t> sturgeon </a:t>
            </a:r>
            <a:r>
              <a:rPr lang="en-US" dirty="0"/>
              <a:t>is a relatively small species, sympatric in U.S. and Canadian Atlantic Coast rivers and estuaries with the larger Atlantic sturgeon (</a:t>
            </a:r>
            <a:r>
              <a:rPr lang="en-US" i="1" dirty="0"/>
              <a:t>A. o. </a:t>
            </a:r>
            <a:r>
              <a:rPr lang="en-US" i="1" dirty="0" err="1"/>
              <a:t>oxyrhinchus</a:t>
            </a:r>
            <a:r>
              <a:rPr lang="en-US" dirty="0"/>
              <a:t>). Historically the two species were harvested commercially for flesh and caviar, but no species differentiation was recorded in the </a:t>
            </a:r>
            <a:r>
              <a:rPr lang="en-US" dirty="0" smtClean="0"/>
              <a:t>landings</a:t>
            </a:r>
            <a:r>
              <a:rPr lang="cs-CZ" dirty="0" smtClean="0"/>
              <a:t> </a:t>
            </a:r>
            <a:r>
              <a:rPr lang="en-US" dirty="0" smtClean="0"/>
              <a:t>data</a:t>
            </a:r>
            <a:r>
              <a:rPr lang="en-US" dirty="0"/>
              <a:t>. </a:t>
            </a:r>
            <a:br>
              <a:rPr lang="en-US" dirty="0"/>
            </a:br>
            <a:r>
              <a:rPr lang="en-US" dirty="0"/>
              <a:t/>
            </a:r>
            <a:br>
              <a:rPr lang="en-US" dirty="0"/>
            </a:br>
            <a:r>
              <a:rPr lang="en-US" dirty="0"/>
              <a:t>Although some </a:t>
            </a:r>
            <a:r>
              <a:rPr lang="en-US" dirty="0" err="1"/>
              <a:t>shortnose</a:t>
            </a:r>
            <a:r>
              <a:rPr lang="en-US" dirty="0"/>
              <a:t> sturgeon may still be harvested incidental to Atlantic sturgeon in Canada, there are no legal fisheries or by-catch allowances in U.S. waters. Principal threats to the survival of this species are habitat related resulting from loss or degradation. Direct mortality is known to occur from impingement on cooling water intake screens, dredging, and incidental capture in other fisheries (NMFS 1998). </a:t>
            </a:r>
            <a:endParaRPr lang="cs-CZ" dirty="0"/>
          </a:p>
        </p:txBody>
      </p:sp>
      <p:sp>
        <p:nvSpPr>
          <p:cNvPr id="3" name="Obdélník 2"/>
          <p:cNvSpPr/>
          <p:nvPr/>
        </p:nvSpPr>
        <p:spPr>
          <a:xfrm>
            <a:off x="6153665" y="390942"/>
            <a:ext cx="6096000" cy="5632311"/>
          </a:xfrm>
          <a:prstGeom prst="rect">
            <a:avLst/>
          </a:prstGeom>
        </p:spPr>
        <p:txBody>
          <a:bodyPr>
            <a:spAutoFit/>
          </a:bodyPr>
          <a:lstStyle/>
          <a:p>
            <a:pPr algn="just"/>
            <a:r>
              <a:rPr lang="en-US" dirty="0" err="1"/>
              <a:t>Shortnose</a:t>
            </a:r>
            <a:r>
              <a:rPr lang="en-US" dirty="0"/>
              <a:t> Sturgeon stocks appear to be stable and even increasing in a few large rivers but remain seriously depressed in others, particularly southern populations. Previous Red Lists listed the species as Vulnerable. Since that earlier listing, a Recovery Plan has been developed and is being implemented and genetically distinct population segments have been identified. Although exploitation is no longer a serious concern, effects of habitat alteration and degradation and water quality (contaminant) concerns remain. Thus, the </a:t>
            </a:r>
            <a:r>
              <a:rPr lang="en-US" dirty="0" err="1"/>
              <a:t>shortnose</a:t>
            </a:r>
            <a:r>
              <a:rPr lang="en-US" dirty="0"/>
              <a:t> sturgeon should continue to receive a Vulnerable listing. This is based, in part, on an estimated population reduction of greater than 30% over the past three generations with some irreversible habitat losses and continued concern about impacts of pollutants and water-based development activities on population health. We also note extreme fluctuations in the number of mature individuals between rivers, from a few hundred or less in the Chesapeake Bay to perhaps 10,000 or more in the Hudson. </a:t>
            </a:r>
            <a:endParaRPr lang="cs-CZ" dirty="0"/>
          </a:p>
        </p:txBody>
      </p:sp>
      <p:sp>
        <p:nvSpPr>
          <p:cNvPr id="4" name="Obdélník 3"/>
          <p:cNvSpPr/>
          <p:nvPr/>
        </p:nvSpPr>
        <p:spPr>
          <a:xfrm>
            <a:off x="6153665" y="6209955"/>
            <a:ext cx="4121706" cy="369332"/>
          </a:xfrm>
          <a:prstGeom prst="rect">
            <a:avLst/>
          </a:prstGeom>
        </p:spPr>
        <p:txBody>
          <a:bodyPr wrap="none">
            <a:spAutoFit/>
          </a:bodyPr>
          <a:lstStyle/>
          <a:p>
            <a:r>
              <a:rPr lang="cs-CZ" dirty="0"/>
              <a:t>http://www.iucnredlist.org/details/222/0</a:t>
            </a:r>
          </a:p>
        </p:txBody>
      </p:sp>
    </p:spTree>
    <p:extLst>
      <p:ext uri="{BB962C8B-B14F-4D97-AF65-F5344CB8AC3E}">
        <p14:creationId xmlns:p14="http://schemas.microsoft.com/office/powerpoint/2010/main" val="621504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5330" y="355422"/>
            <a:ext cx="5181600" cy="2585323"/>
          </a:xfrm>
          <a:prstGeom prst="rect">
            <a:avLst/>
          </a:prstGeom>
        </p:spPr>
        <p:txBody>
          <a:bodyPr wrap="square">
            <a:spAutoFit/>
          </a:bodyPr>
          <a:lstStyle/>
          <a:p>
            <a:pPr algn="just"/>
            <a:r>
              <a:rPr lang="en-US" dirty="0"/>
              <a:t>Walsh </a:t>
            </a:r>
            <a:r>
              <a:rPr lang="en-US" i="1" dirty="0"/>
              <a:t>et al</a:t>
            </a:r>
            <a:r>
              <a:rPr lang="en-US" dirty="0"/>
              <a:t>. (2001) analyzed </a:t>
            </a:r>
            <a:r>
              <a:rPr lang="en-US" b="1" u="sng" dirty="0" err="1"/>
              <a:t>shortnose</a:t>
            </a:r>
            <a:r>
              <a:rPr lang="en-US" b="1" u="sng" dirty="0"/>
              <a:t> sturgeon</a:t>
            </a:r>
            <a:r>
              <a:rPr lang="en-US" b="1" dirty="0"/>
              <a:t> </a:t>
            </a:r>
            <a:r>
              <a:rPr lang="en-US" dirty="0"/>
              <a:t>populations from two drainages in Maine and the Hudson River for genetic diversity. They noted significant differences between the Kennebec and Androscoggin stocks and even greater separation when compared to the Hudson stock. These data support the putative stock structure and distinct population segment designation adopted for </a:t>
            </a:r>
            <a:r>
              <a:rPr lang="en-US" dirty="0" err="1"/>
              <a:t>shortnose</a:t>
            </a:r>
            <a:r>
              <a:rPr lang="en-US" dirty="0"/>
              <a:t> sturgeon.</a:t>
            </a:r>
            <a:endParaRPr lang="cs-CZ" dirty="0"/>
          </a:p>
        </p:txBody>
      </p:sp>
      <p:sp>
        <p:nvSpPr>
          <p:cNvPr id="4" name="Obdélník 3"/>
          <p:cNvSpPr/>
          <p:nvPr/>
        </p:nvSpPr>
        <p:spPr>
          <a:xfrm>
            <a:off x="115330" y="2940745"/>
            <a:ext cx="5181600" cy="3693319"/>
          </a:xfrm>
          <a:prstGeom prst="rect">
            <a:avLst/>
          </a:prstGeom>
        </p:spPr>
        <p:txBody>
          <a:bodyPr wrap="square">
            <a:spAutoFit/>
          </a:bodyPr>
          <a:lstStyle/>
          <a:p>
            <a:pPr algn="just"/>
            <a:r>
              <a:rPr lang="en-US" dirty="0" err="1"/>
              <a:t>Shortnose</a:t>
            </a:r>
            <a:r>
              <a:rPr lang="en-US" dirty="0"/>
              <a:t> sturgeon use of saltwater is generally amphidromous throughout most of the species' range, although far northern populations are anadromous (</a:t>
            </a:r>
            <a:r>
              <a:rPr lang="en-US" dirty="0" err="1"/>
              <a:t>Kynard</a:t>
            </a:r>
            <a:r>
              <a:rPr lang="en-US" dirty="0"/>
              <a:t> 1997). Spawning takes place in upper freshwater areas, while feeding (summering) and wintering occurs in both fresh and saline environments. This species typically spends its entire life history in the natal river and estuary and only rarely moves any great distance in near-coastal marine waters. There are no naturally land-locked populations of the species, but two rivers have populations that are segmented by dams. </a:t>
            </a:r>
            <a:endParaRPr lang="cs-CZ" dirty="0"/>
          </a:p>
        </p:txBody>
      </p:sp>
      <p:sp>
        <p:nvSpPr>
          <p:cNvPr id="5" name="Obdélník 4"/>
          <p:cNvSpPr/>
          <p:nvPr/>
        </p:nvSpPr>
        <p:spPr>
          <a:xfrm>
            <a:off x="5469924" y="287962"/>
            <a:ext cx="6096000" cy="6463308"/>
          </a:xfrm>
          <a:prstGeom prst="rect">
            <a:avLst/>
          </a:prstGeom>
        </p:spPr>
        <p:txBody>
          <a:bodyPr>
            <a:spAutoFit/>
          </a:bodyPr>
          <a:lstStyle/>
          <a:p>
            <a:pPr algn="just"/>
            <a:r>
              <a:rPr lang="en-US" dirty="0"/>
              <a:t>This species typically attains an adult size of 75–100 cm total length, though the maximum recorded size for a Canadian-caught female was 1.43 m and 23.6 kg (</a:t>
            </a:r>
            <a:r>
              <a:rPr lang="en-US" dirty="0" err="1"/>
              <a:t>Dadswell</a:t>
            </a:r>
            <a:r>
              <a:rPr lang="en-US" dirty="0"/>
              <a:t> </a:t>
            </a:r>
            <a:r>
              <a:rPr lang="en-US" i="1" dirty="0"/>
              <a:t>et al</a:t>
            </a:r>
            <a:r>
              <a:rPr lang="en-US" dirty="0"/>
              <a:t>. 1984). Maximum ages determined for female and male </a:t>
            </a:r>
            <a:r>
              <a:rPr lang="en-US" dirty="0" err="1"/>
              <a:t>shortnose</a:t>
            </a:r>
            <a:r>
              <a:rPr lang="en-US" dirty="0"/>
              <a:t> sturgeon (again in Canada) were 67 and 32 years, respectively (</a:t>
            </a:r>
            <a:r>
              <a:rPr lang="en-US" dirty="0" err="1"/>
              <a:t>Vladykov</a:t>
            </a:r>
            <a:r>
              <a:rPr lang="en-US" dirty="0"/>
              <a:t> and Greeley 1963). </a:t>
            </a:r>
            <a:r>
              <a:rPr lang="en-US" dirty="0" err="1"/>
              <a:t>Prespawning</a:t>
            </a:r>
            <a:r>
              <a:rPr lang="en-US" dirty="0"/>
              <a:t> migrations in northern populations are triggered by increasing water temperatures of 7–10°C, and during spawning, males are attracted to females by a female pheromone (</a:t>
            </a:r>
            <a:r>
              <a:rPr lang="en-US" dirty="0" err="1"/>
              <a:t>Kynard</a:t>
            </a:r>
            <a:r>
              <a:rPr lang="en-US" dirty="0"/>
              <a:t> and Horgan 2002a). Spawning occurs at water temperatures of 7–15°C. Spawning habitat is a substrate of rock or large gravel (usually rubble), and water depth during spawning is highly variable. Spawning suitability windows follow day length of 13.9–14.9 h, water temperature of 6.5–15°C, and river discharge that provides 30–120 cm/sec (mean 70 cm/sec) bottom velocity. All spawning windows must be open simultaneously for spawning to occur. Yearling </a:t>
            </a:r>
            <a:r>
              <a:rPr lang="en-US" dirty="0" err="1"/>
              <a:t>shortnose</a:t>
            </a:r>
            <a:r>
              <a:rPr lang="en-US" dirty="0"/>
              <a:t> sturgeon initiate the major dispersal that moves young fish to join older juveniles and adults in fresh or salt water foraging concentration areas. Yearling and older juveniles use the same summering and wintering habitats as adults (</a:t>
            </a:r>
            <a:r>
              <a:rPr lang="en-US" dirty="0" err="1"/>
              <a:t>Kynard</a:t>
            </a:r>
            <a:r>
              <a:rPr lang="en-US" dirty="0"/>
              <a:t> </a:t>
            </a:r>
            <a:r>
              <a:rPr lang="en-US" i="1" dirty="0"/>
              <a:t>et al</a:t>
            </a:r>
            <a:r>
              <a:rPr lang="en-US" dirty="0"/>
              <a:t>. 2000). </a:t>
            </a:r>
            <a:endParaRPr lang="cs-CZ" dirty="0"/>
          </a:p>
        </p:txBody>
      </p:sp>
      <p:pic>
        <p:nvPicPr>
          <p:cNvPr id="6" name="Obrázek 5"/>
          <p:cNvPicPr>
            <a:picLocks noChangeAspect="1"/>
          </p:cNvPicPr>
          <p:nvPr/>
        </p:nvPicPr>
        <p:blipFill>
          <a:blip r:embed="rId2"/>
          <a:stretch>
            <a:fillRect/>
          </a:stretch>
        </p:blipFill>
        <p:spPr>
          <a:xfrm>
            <a:off x="1801432" y="6501312"/>
            <a:ext cx="4206605" cy="499915"/>
          </a:xfrm>
          <a:prstGeom prst="rect">
            <a:avLst/>
          </a:prstGeom>
        </p:spPr>
      </p:pic>
    </p:spTree>
    <p:extLst>
      <p:ext uri="{BB962C8B-B14F-4D97-AF65-F5344CB8AC3E}">
        <p14:creationId xmlns:p14="http://schemas.microsoft.com/office/powerpoint/2010/main" val="1266825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2378" y="108286"/>
            <a:ext cx="4341341" cy="3416320"/>
          </a:xfrm>
          <a:prstGeom prst="rect">
            <a:avLst/>
          </a:prstGeom>
        </p:spPr>
        <p:txBody>
          <a:bodyPr wrap="square">
            <a:spAutoFit/>
          </a:bodyPr>
          <a:lstStyle/>
          <a:p>
            <a:pPr algn="just"/>
            <a:r>
              <a:rPr lang="en-US" dirty="0"/>
              <a:t>In southern waters, </a:t>
            </a:r>
            <a:r>
              <a:rPr lang="en-US" b="1" u="sng" dirty="0" err="1"/>
              <a:t>shortnose</a:t>
            </a:r>
            <a:r>
              <a:rPr lang="en-US" dirty="0"/>
              <a:t> males may mature in 2-3 years and females in 4-6 years. In northern portions of the range, maturation may not occur for 10-15 years (maximum). Spawning periodicity is poorly understood but in the northern part of the range, females are highly variable (2-9 years) and males spawn at 1-5 year intervals depending on fish age and foraging conditions. Some males in northern populations spawn annually.</a:t>
            </a:r>
            <a:endParaRPr lang="cs-CZ" dirty="0"/>
          </a:p>
        </p:txBody>
      </p:sp>
      <p:sp>
        <p:nvSpPr>
          <p:cNvPr id="3" name="Obdélník 2"/>
          <p:cNvSpPr/>
          <p:nvPr/>
        </p:nvSpPr>
        <p:spPr>
          <a:xfrm>
            <a:off x="5593492" y="108286"/>
            <a:ext cx="6096000" cy="6463308"/>
          </a:xfrm>
          <a:prstGeom prst="rect">
            <a:avLst/>
          </a:prstGeom>
        </p:spPr>
        <p:txBody>
          <a:bodyPr>
            <a:spAutoFit/>
          </a:bodyPr>
          <a:lstStyle/>
          <a:p>
            <a:pPr algn="just"/>
            <a:r>
              <a:rPr lang="en-US" dirty="0"/>
              <a:t>The </a:t>
            </a:r>
            <a:r>
              <a:rPr lang="en-US" dirty="0" err="1"/>
              <a:t>shortnose</a:t>
            </a:r>
            <a:r>
              <a:rPr lang="en-US" dirty="0"/>
              <a:t> sturgeon was listed as endangered under the inaugural U.S. Endangered Species Act (ESA) in 1967. At that time, very little information was available regarding life history and behavior of this species. Since then, considerable work has been accomplished to determine habitats and migrations important to each life stage, population status, genetic assessment, use of fish passage and fish protection structures, and fish culture. The </a:t>
            </a:r>
            <a:r>
              <a:rPr lang="en-US" dirty="0" err="1"/>
              <a:t>Shortnose</a:t>
            </a:r>
            <a:r>
              <a:rPr lang="en-US" dirty="0"/>
              <a:t> Sturgeon Recovery and Management Plan (NMFS 1998) identifies recovery actions that would help to establish population levels that would allow de-listing of the </a:t>
            </a:r>
            <a:r>
              <a:rPr lang="en-US" dirty="0" err="1"/>
              <a:t>shortnose</a:t>
            </a:r>
            <a:r>
              <a:rPr lang="en-US" dirty="0"/>
              <a:t> sturgeon. </a:t>
            </a:r>
            <a:br>
              <a:rPr lang="en-US" dirty="0"/>
            </a:br>
            <a:r>
              <a:rPr lang="en-US" dirty="0"/>
              <a:t/>
            </a:r>
            <a:br>
              <a:rPr lang="en-US" dirty="0"/>
            </a:br>
            <a:r>
              <a:rPr lang="en-US" dirty="0"/>
              <a:t>Captive </a:t>
            </a:r>
            <a:r>
              <a:rPr lang="en-US" dirty="0" err="1"/>
              <a:t>broodstock</a:t>
            </a:r>
            <a:r>
              <a:rPr lang="en-US" dirty="0"/>
              <a:t> and several generations of progeny are currently being held at federal fish hatcheries operated by the U.S. Fish and Wildlife Service and at a research laboratory of the U.S. Geological Survey. Additionally, several years of research on spawning has produced larvae from natural mate selection and spawning of adults in an artificial spawning stream, a process that appears to produce superior young fish for conservation stocking.</a:t>
            </a:r>
            <a:br>
              <a:rPr lang="en-US" dirty="0"/>
            </a:br>
            <a:r>
              <a:rPr lang="en-US" dirty="0"/>
              <a:t/>
            </a:r>
            <a:br>
              <a:rPr lang="en-US" dirty="0"/>
            </a:br>
            <a:r>
              <a:rPr lang="en-US" b="1" dirty="0">
                <a:solidFill>
                  <a:srgbClr val="FF0000"/>
                </a:solidFill>
              </a:rPr>
              <a:t>It is listed on CITES Appendix I. </a:t>
            </a:r>
            <a:endParaRPr lang="cs-CZ" b="1" dirty="0">
              <a:solidFill>
                <a:srgbClr val="FF0000"/>
              </a:solidFill>
            </a:endParaRPr>
          </a:p>
        </p:txBody>
      </p:sp>
      <p:pic>
        <p:nvPicPr>
          <p:cNvPr id="4" name="Obrázek 3"/>
          <p:cNvPicPr>
            <a:picLocks noChangeAspect="1"/>
          </p:cNvPicPr>
          <p:nvPr/>
        </p:nvPicPr>
        <p:blipFill>
          <a:blip r:embed="rId2"/>
          <a:stretch>
            <a:fillRect/>
          </a:stretch>
        </p:blipFill>
        <p:spPr>
          <a:xfrm>
            <a:off x="149745" y="4864863"/>
            <a:ext cx="4206605" cy="499915"/>
          </a:xfrm>
          <a:prstGeom prst="rect">
            <a:avLst/>
          </a:prstGeom>
        </p:spPr>
      </p:pic>
      <p:graphicFrame>
        <p:nvGraphicFramePr>
          <p:cNvPr id="5" name="Tabulka 4"/>
          <p:cNvGraphicFramePr>
            <a:graphicFrameLocks noGrp="1"/>
          </p:cNvGraphicFramePr>
          <p:nvPr>
            <p:extLst>
              <p:ext uri="{D42A27DB-BD31-4B8C-83A1-F6EECF244321}">
                <p14:modId xmlns:p14="http://schemas.microsoft.com/office/powerpoint/2010/main" val="1288566958"/>
              </p:ext>
            </p:extLst>
          </p:nvPr>
        </p:nvGraphicFramePr>
        <p:xfrm>
          <a:off x="149745" y="5618962"/>
          <a:ext cx="4748180" cy="853440"/>
        </p:xfrm>
        <a:graphic>
          <a:graphicData uri="http://schemas.openxmlformats.org/drawingml/2006/table">
            <a:tbl>
              <a:tblPr/>
              <a:tblGrid>
                <a:gridCol w="828029"/>
                <a:gridCol w="3920151"/>
              </a:tblGrid>
              <a:tr h="0">
                <a:tc>
                  <a:txBody>
                    <a:bodyPr/>
                    <a:lstStyle/>
                    <a:p>
                      <a:r>
                        <a:rPr lang="cs-CZ" sz="1000" b="1" dirty="0" err="1"/>
                        <a:t>Citation</a:t>
                      </a:r>
                      <a:r>
                        <a:rPr lang="cs-CZ" sz="1000" b="1" dirty="0"/>
                        <a:t>:</a:t>
                      </a:r>
                      <a:endParaRPr lang="cs-CZ" sz="1000" dirty="0"/>
                    </a:p>
                  </a:txBody>
                  <a:tcPr anchor="ctr">
                    <a:lnL>
                      <a:noFill/>
                    </a:lnL>
                    <a:lnR>
                      <a:noFill/>
                    </a:lnR>
                    <a:lnT>
                      <a:noFill/>
                    </a:lnT>
                    <a:lnB>
                      <a:noFill/>
                    </a:lnB>
                  </a:tcPr>
                </a:tc>
                <a:tc>
                  <a:txBody>
                    <a:bodyPr/>
                    <a:lstStyle/>
                    <a:p>
                      <a:r>
                        <a:rPr lang="en-US" sz="1000" dirty="0" err="1"/>
                        <a:t>Friedland</a:t>
                      </a:r>
                      <a:r>
                        <a:rPr lang="en-US" sz="1000" dirty="0"/>
                        <a:t>, K.D. (University of </a:t>
                      </a:r>
                      <a:r>
                        <a:rPr lang="en-US" sz="1000" dirty="0" err="1"/>
                        <a:t>Massechusetts</a:t>
                      </a:r>
                      <a:r>
                        <a:rPr lang="en-US" sz="1000" dirty="0"/>
                        <a:t>) &amp; </a:t>
                      </a:r>
                      <a:r>
                        <a:rPr lang="en-US" sz="1000" dirty="0" err="1"/>
                        <a:t>Kynard</a:t>
                      </a:r>
                      <a:r>
                        <a:rPr lang="en-US" sz="1000" dirty="0"/>
                        <a:t>, B. (U.S. Geological Survey). 2004. </a:t>
                      </a:r>
                      <a:r>
                        <a:rPr lang="en-US" sz="1000" i="1" dirty="0" err="1"/>
                        <a:t>Acipenser</a:t>
                      </a:r>
                      <a:r>
                        <a:rPr lang="en-US" sz="1000" i="1" dirty="0"/>
                        <a:t> </a:t>
                      </a:r>
                      <a:r>
                        <a:rPr lang="en-US" sz="1000" i="1" dirty="0" err="1"/>
                        <a:t>brevirostrum</a:t>
                      </a:r>
                      <a:r>
                        <a:rPr lang="en-US" sz="1000" dirty="0"/>
                        <a:t>. The IUCN Red List of Threatened Species 2004: e.T222A13036088. </a:t>
                      </a:r>
                      <a:r>
                        <a:rPr lang="en-US" sz="1000" dirty="0">
                          <a:effectLst/>
                          <a:hlinkClick r:id="rId3"/>
                        </a:rPr>
                        <a:t>http://dx.doi.org/10.2305/IUCN.UK.2004.RLTS.T222A13036088.en</a:t>
                      </a:r>
                      <a:r>
                        <a:rPr lang="en-US" sz="1000" dirty="0">
                          <a:effectLst/>
                        </a:rPr>
                        <a:t>. </a:t>
                      </a:r>
                      <a:r>
                        <a:rPr lang="en-US" sz="1000" dirty="0"/>
                        <a:t>Downloaded on </a:t>
                      </a:r>
                      <a:r>
                        <a:rPr lang="en-US" sz="1000" b="1" dirty="0"/>
                        <a:t>06 February 2017</a:t>
                      </a:r>
                      <a:r>
                        <a:rPr lang="en-US" sz="10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500524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15055"/>
            <a:ext cx="6787820" cy="452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5771" y="-1"/>
            <a:ext cx="4793300" cy="319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6965" y="2665402"/>
            <a:ext cx="2624212" cy="393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1359917" y="188640"/>
            <a:ext cx="4837659" cy="82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en-US" altLang="cs-CZ" sz="2391" b="1" i="1">
                <a:latin typeface="Times New Roman" panose="02020603050405020304" pitchFamily="18" charset="0"/>
              </a:rPr>
              <a:t>Acipenser brevirostrum</a:t>
            </a:r>
            <a:r>
              <a:rPr lang="cs-CZ" altLang="cs-CZ" sz="2391" b="1" i="1">
                <a:latin typeface="Times New Roman" panose="02020603050405020304" pitchFamily="18" charset="0"/>
              </a:rPr>
              <a:t> </a:t>
            </a:r>
          </a:p>
          <a:p>
            <a:pPr algn="ctr" eaLnBrk="0" fontAlgn="base" hangingPunct="0">
              <a:spcBef>
                <a:spcPct val="0"/>
              </a:spcBef>
              <a:spcAft>
                <a:spcPct val="0"/>
              </a:spcAft>
            </a:pPr>
            <a:r>
              <a:rPr lang="cs-CZ" altLang="cs-CZ" sz="2391" b="1">
                <a:latin typeface="Times New Roman" panose="02020603050405020304" pitchFamily="18" charset="0"/>
              </a:rPr>
              <a:t>jeseter krátkonosý (krátkorypý)</a:t>
            </a:r>
            <a:endParaRPr lang="cs-CZ" altLang="cs-CZ" sz="2391" b="1" i="1">
              <a:latin typeface="Times New Roman" panose="02020603050405020304" pitchFamily="18" charset="0"/>
            </a:endParaRPr>
          </a:p>
        </p:txBody>
      </p:sp>
    </p:spTree>
    <p:extLst>
      <p:ext uri="{BB962C8B-B14F-4D97-AF65-F5344CB8AC3E}">
        <p14:creationId xmlns:p14="http://schemas.microsoft.com/office/powerpoint/2010/main" val="3875104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ake_sturge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303" y="763489"/>
            <a:ext cx="8916293" cy="217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6"/>
          <p:cNvSpPr txBox="1">
            <a:spLocks noChangeArrowheads="1"/>
          </p:cNvSpPr>
          <p:nvPr/>
        </p:nvSpPr>
        <p:spPr bwMode="auto">
          <a:xfrm>
            <a:off x="1995041" y="21209"/>
            <a:ext cx="8303494"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en-US" altLang="cs-CZ" sz="2391" b="1" i="1">
                <a:latin typeface="Times New Roman" panose="02020603050405020304" pitchFamily="18" charset="0"/>
              </a:rPr>
              <a:t>Acipenser fulvescens</a:t>
            </a:r>
            <a:r>
              <a:rPr lang="cs-CZ" altLang="cs-CZ" sz="2391" b="1" i="1">
                <a:latin typeface="Times New Roman" panose="02020603050405020304" pitchFamily="18" charset="0"/>
              </a:rPr>
              <a:t> </a:t>
            </a:r>
            <a:r>
              <a:rPr lang="cs-CZ" altLang="cs-CZ" sz="2391" b="1">
                <a:latin typeface="Times New Roman" panose="02020603050405020304" pitchFamily="18" charset="0"/>
              </a:rPr>
              <a:t>jeseter jezerní</a:t>
            </a:r>
            <a:endParaRPr lang="cs-CZ" altLang="cs-CZ" sz="2391" b="1" i="1">
              <a:latin typeface="Times New Roman" panose="02020603050405020304" pitchFamily="18" charset="0"/>
            </a:endParaRPr>
          </a:p>
        </p:txBody>
      </p:sp>
      <p:pic>
        <p:nvPicPr>
          <p:cNvPr id="18436"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7303" y="3682381"/>
            <a:ext cx="5229449" cy="301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4668" y="442020"/>
            <a:ext cx="2144241" cy="35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Obráze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6564" y="2842990"/>
            <a:ext cx="5438180" cy="67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Obrázek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08164" y="6609086"/>
            <a:ext cx="6355705" cy="28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Obrázek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87290" y="3559597"/>
            <a:ext cx="8197453" cy="26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Obrázek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46752" y="3733726"/>
            <a:ext cx="3686844" cy="263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0" y="6504065"/>
            <a:ext cx="3409908" cy="246221"/>
          </a:xfrm>
          <a:prstGeom prst="rect">
            <a:avLst/>
          </a:prstGeom>
        </p:spPr>
        <p:txBody>
          <a:bodyPr wrap="none">
            <a:spAutoFit/>
          </a:bodyPr>
          <a:lstStyle/>
          <a:p>
            <a:r>
              <a:rPr lang="cs-CZ" sz="1000" dirty="0"/>
              <a:t>http://www.pond-life.me.uk/sturgeon/acipenserfulvescens</a:t>
            </a:r>
          </a:p>
        </p:txBody>
      </p:sp>
    </p:spTree>
    <p:extLst>
      <p:ext uri="{BB962C8B-B14F-4D97-AF65-F5344CB8AC3E}">
        <p14:creationId xmlns:p14="http://schemas.microsoft.com/office/powerpoint/2010/main" val="3409636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ul 1">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ul 1">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Titul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TotalTime>
  <Words>2009</Words>
  <Application>Microsoft Office PowerPoint</Application>
  <PresentationFormat>Širokoúhlá obrazovka</PresentationFormat>
  <Paragraphs>103</Paragraphs>
  <Slides>24</Slides>
  <Notes>0</Notes>
  <HiddenSlides>0</HiddenSlides>
  <MMClips>0</MMClips>
  <ScaleCrop>false</ScaleCrop>
  <HeadingPairs>
    <vt:vector size="6" baseType="variant">
      <vt:variant>
        <vt:lpstr>Použitá písma</vt:lpstr>
      </vt:variant>
      <vt:variant>
        <vt:i4>8</vt:i4>
      </vt:variant>
      <vt:variant>
        <vt:lpstr>Motiv</vt:lpstr>
      </vt:variant>
      <vt:variant>
        <vt:i4>6</vt:i4>
      </vt:variant>
      <vt:variant>
        <vt:lpstr>Nadpisy snímků</vt:lpstr>
      </vt:variant>
      <vt:variant>
        <vt:i4>24</vt:i4>
      </vt:variant>
    </vt:vector>
  </HeadingPairs>
  <TitlesOfParts>
    <vt:vector size="38" baseType="lpstr">
      <vt:lpstr>Arial</vt:lpstr>
      <vt:lpstr>Calibri</vt:lpstr>
      <vt:lpstr>Calibri Light</vt:lpstr>
      <vt:lpstr>Clara Sans</vt:lpstr>
      <vt:lpstr>Gill Sans Light</vt:lpstr>
      <vt:lpstr>Myriad Pro</vt:lpstr>
      <vt:lpstr>Times New Roman</vt:lpstr>
      <vt:lpstr>ヒラギノ角ゴ Pro W3</vt:lpstr>
      <vt:lpstr>1 pruh LOW grey</vt:lpstr>
      <vt:lpstr>1_1 pruh LOW grey</vt:lpstr>
      <vt:lpstr>2_1 pruh LOW grey</vt:lpstr>
      <vt:lpstr>Titul 1</vt:lpstr>
      <vt:lpstr>1_Motiv Office</vt:lpstr>
      <vt:lpstr>3_1 pruh LOW grey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David Gela</dc:creator>
  <cp:lastModifiedBy>David Gela</cp:lastModifiedBy>
  <cp:revision>69</cp:revision>
  <dcterms:created xsi:type="dcterms:W3CDTF">2017-01-23T13:44:55Z</dcterms:created>
  <dcterms:modified xsi:type="dcterms:W3CDTF">2018-01-04T07:18:18Z</dcterms:modified>
</cp:coreProperties>
</file>