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9" r:id="rId2"/>
    <p:sldId id="422" r:id="rId3"/>
    <p:sldId id="423" r:id="rId4"/>
    <p:sldId id="424" r:id="rId5"/>
    <p:sldId id="425" r:id="rId6"/>
    <p:sldId id="426" r:id="rId7"/>
    <p:sldId id="427" r:id="rId8"/>
    <p:sldId id="428" r:id="rId9"/>
    <p:sldId id="429" r:id="rId10"/>
    <p:sldId id="430" r:id="rId11"/>
    <p:sldId id="432" r:id="rId12"/>
    <p:sldId id="431" r:id="rId13"/>
    <p:sldId id="435" r:id="rId14"/>
    <p:sldId id="436" r:id="rId15"/>
    <p:sldId id="437" r:id="rId16"/>
    <p:sldId id="438" r:id="rId17"/>
    <p:sldId id="439" r:id="rId18"/>
    <p:sldId id="364" r:id="rId19"/>
  </p:sldIdLst>
  <p:sldSz cx="9144000" cy="6858000" type="screen4x3"/>
  <p:notesSz cx="6797675" cy="9926638"/>
  <p:defaultTextStyle>
    <a:defPPr>
      <a:defRPr lang="cs-CZ"/>
    </a:defPPr>
    <a:lvl1pPr marL="0" algn="l" defTabSz="9134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27" algn="l" defTabSz="9134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62" algn="l" defTabSz="9134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00" algn="l" defTabSz="9134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931" algn="l" defTabSz="9134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660" algn="l" defTabSz="9134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397" algn="l" defTabSz="9134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124" algn="l" defTabSz="9134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860" algn="l" defTabSz="9134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 Žlábek" initials="VŽ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6BC9C8"/>
    <a:srgbClr val="007A37"/>
    <a:srgbClr val="008A3E"/>
    <a:srgbClr val="00CC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48" autoAdjust="0"/>
    <p:restoredTop sz="95880" autoAdjust="0"/>
  </p:normalViewPr>
  <p:slideViewPr>
    <p:cSldViewPr>
      <p:cViewPr varScale="1">
        <p:scale>
          <a:sx n="113" d="100"/>
          <a:sy n="113" d="100"/>
        </p:scale>
        <p:origin x="11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398" y="0"/>
            <a:ext cx="2945659" cy="496411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2C6F619E-0976-40CE-B5CE-209BE018349A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635"/>
            <a:ext cx="2945659" cy="49641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398" y="9428635"/>
            <a:ext cx="2945659" cy="496411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88FFA9A5-C837-4388-BF4B-61D20FD7D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55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00803A66-8F97-4968-AC60-7938B88FBFB6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745A591A-96AC-45A0-B241-DC30CBB4E0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64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27" algn="l" defTabSz="9134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62" algn="l" defTabSz="9134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00" algn="l" defTabSz="9134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31" algn="l" defTabSz="9134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60" algn="l" defTabSz="9134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97" algn="l" defTabSz="9134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24" algn="l" defTabSz="9134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60" algn="l" defTabSz="9134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2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840326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11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580301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12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571941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13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093072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14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768173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15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361268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16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844443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17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408041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3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88033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4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178448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5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01055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6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424350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7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083670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8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3439140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9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664842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ea typeface="ヒラギノ角ゴ Pro W3" pitchFamily="122" charset="-128"/>
            </a:endParaRP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/>
            <a:fld id="{EBDF8BC5-108B-4F77-A7B3-216B83BB4864}" type="slidenum">
              <a:rPr lang="cs-CZ" altLang="cs-CZ" sz="1200"/>
              <a:pPr eaLnBrk="1" hangingPunct="1"/>
              <a:t>10</a:t>
            </a:fld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41305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6653-4FC0-4562-9071-C7B9A7E0557F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13E2-96AE-4CF4-A4F8-FC128604F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32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6653-4FC0-4562-9071-C7B9A7E0557F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13E2-96AE-4CF4-A4F8-FC128604F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6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6653-4FC0-4562-9071-C7B9A7E0557F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13E2-96AE-4CF4-A4F8-FC128604F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41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6653-4FC0-4562-9071-C7B9A7E0557F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13E2-96AE-4CF4-A4F8-FC128604F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06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3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6653-4FC0-4562-9071-C7B9A7E0557F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13E2-96AE-4CF4-A4F8-FC128604F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49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2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6653-4FC0-4562-9071-C7B9A7E0557F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13E2-96AE-4CF4-A4F8-FC128604F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01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7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200" indent="0">
              <a:buNone/>
              <a:defRPr sz="1600" b="1"/>
            </a:lvl4pPr>
            <a:lvl5pPr marL="1826931" indent="0">
              <a:buNone/>
              <a:defRPr sz="1600" b="1"/>
            </a:lvl5pPr>
            <a:lvl6pPr marL="2283660" indent="0">
              <a:buNone/>
              <a:defRPr sz="1600" b="1"/>
            </a:lvl6pPr>
            <a:lvl7pPr marL="2740397" indent="0">
              <a:buNone/>
              <a:defRPr sz="1600" b="1"/>
            </a:lvl7pPr>
            <a:lvl8pPr marL="3197124" indent="0">
              <a:buNone/>
              <a:defRPr sz="1600" b="1"/>
            </a:lvl8pPr>
            <a:lvl9pPr marL="365386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7" indent="0">
              <a:buNone/>
              <a:defRPr sz="2000" b="1"/>
            </a:lvl2pPr>
            <a:lvl3pPr marL="913462" indent="0">
              <a:buNone/>
              <a:defRPr sz="1800" b="1"/>
            </a:lvl3pPr>
            <a:lvl4pPr marL="1370200" indent="0">
              <a:buNone/>
              <a:defRPr sz="1600" b="1"/>
            </a:lvl4pPr>
            <a:lvl5pPr marL="1826931" indent="0">
              <a:buNone/>
              <a:defRPr sz="1600" b="1"/>
            </a:lvl5pPr>
            <a:lvl6pPr marL="2283660" indent="0">
              <a:buNone/>
              <a:defRPr sz="1600" b="1"/>
            </a:lvl6pPr>
            <a:lvl7pPr marL="2740397" indent="0">
              <a:buNone/>
              <a:defRPr sz="1600" b="1"/>
            </a:lvl7pPr>
            <a:lvl8pPr marL="3197124" indent="0">
              <a:buNone/>
              <a:defRPr sz="1600" b="1"/>
            </a:lvl8pPr>
            <a:lvl9pPr marL="365386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6653-4FC0-4562-9071-C7B9A7E0557F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13E2-96AE-4CF4-A4F8-FC128604F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32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6653-4FC0-4562-9071-C7B9A7E0557F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13E2-96AE-4CF4-A4F8-FC128604F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1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6653-4FC0-4562-9071-C7B9A7E0557F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13E2-96AE-4CF4-A4F8-FC128604F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84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7" indent="0">
              <a:buNone/>
              <a:defRPr sz="1200"/>
            </a:lvl2pPr>
            <a:lvl3pPr marL="913462" indent="0">
              <a:buNone/>
              <a:defRPr sz="1000"/>
            </a:lvl3pPr>
            <a:lvl4pPr marL="1370200" indent="0">
              <a:buNone/>
              <a:defRPr sz="900"/>
            </a:lvl4pPr>
            <a:lvl5pPr marL="1826931" indent="0">
              <a:buNone/>
              <a:defRPr sz="900"/>
            </a:lvl5pPr>
            <a:lvl6pPr marL="2283660" indent="0">
              <a:buNone/>
              <a:defRPr sz="900"/>
            </a:lvl6pPr>
            <a:lvl7pPr marL="2740397" indent="0">
              <a:buNone/>
              <a:defRPr sz="900"/>
            </a:lvl7pPr>
            <a:lvl8pPr marL="3197124" indent="0">
              <a:buNone/>
              <a:defRPr sz="900"/>
            </a:lvl8pPr>
            <a:lvl9pPr marL="365386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6653-4FC0-4562-9071-C7B9A7E0557F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13E2-96AE-4CF4-A4F8-FC128604F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04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7" indent="0">
              <a:buNone/>
              <a:defRPr sz="2800"/>
            </a:lvl2pPr>
            <a:lvl3pPr marL="913462" indent="0">
              <a:buNone/>
              <a:defRPr sz="2400"/>
            </a:lvl3pPr>
            <a:lvl4pPr marL="1370200" indent="0">
              <a:buNone/>
              <a:defRPr sz="2000"/>
            </a:lvl4pPr>
            <a:lvl5pPr marL="1826931" indent="0">
              <a:buNone/>
              <a:defRPr sz="2000"/>
            </a:lvl5pPr>
            <a:lvl6pPr marL="2283660" indent="0">
              <a:buNone/>
              <a:defRPr sz="2000"/>
            </a:lvl6pPr>
            <a:lvl7pPr marL="2740397" indent="0">
              <a:buNone/>
              <a:defRPr sz="2000"/>
            </a:lvl7pPr>
            <a:lvl8pPr marL="3197124" indent="0">
              <a:buNone/>
              <a:defRPr sz="2000"/>
            </a:lvl8pPr>
            <a:lvl9pPr marL="365386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7" indent="0">
              <a:buNone/>
              <a:defRPr sz="1200"/>
            </a:lvl2pPr>
            <a:lvl3pPr marL="913462" indent="0">
              <a:buNone/>
              <a:defRPr sz="1000"/>
            </a:lvl3pPr>
            <a:lvl4pPr marL="1370200" indent="0">
              <a:buNone/>
              <a:defRPr sz="900"/>
            </a:lvl4pPr>
            <a:lvl5pPr marL="1826931" indent="0">
              <a:buNone/>
              <a:defRPr sz="900"/>
            </a:lvl5pPr>
            <a:lvl6pPr marL="2283660" indent="0">
              <a:buNone/>
              <a:defRPr sz="900"/>
            </a:lvl6pPr>
            <a:lvl7pPr marL="2740397" indent="0">
              <a:buNone/>
              <a:defRPr sz="900"/>
            </a:lvl7pPr>
            <a:lvl8pPr marL="3197124" indent="0">
              <a:buNone/>
              <a:defRPr sz="900"/>
            </a:lvl8pPr>
            <a:lvl9pPr marL="365386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6653-4FC0-4562-9071-C7B9A7E0557F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13E2-96AE-4CF4-A4F8-FC128604F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90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45" tIns="45673" rIns="91345" bIns="45673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22"/>
            <a:ext cx="8229600" cy="4525963"/>
          </a:xfrm>
          <a:prstGeom prst="rect">
            <a:avLst/>
          </a:prstGeom>
        </p:spPr>
        <p:txBody>
          <a:bodyPr vert="horz" lIns="91345" tIns="45673" rIns="91345" bIns="45673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345" tIns="45673" rIns="91345" bIns="4567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6653-4FC0-4562-9071-C7B9A7E0557F}" type="datetimeFigureOut">
              <a:rPr lang="cs-CZ" smtClean="0"/>
              <a:t>29.5.2017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1" y="6356372"/>
            <a:ext cx="2895600" cy="365125"/>
          </a:xfrm>
          <a:prstGeom prst="rect">
            <a:avLst/>
          </a:prstGeom>
        </p:spPr>
        <p:txBody>
          <a:bodyPr vert="horz" lIns="91345" tIns="45673" rIns="91345" bIns="4567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345" tIns="45673" rIns="91345" bIns="4567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13E2-96AE-4CF4-A4F8-FC128604FD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57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46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3" indent="-342553" algn="l" defTabSz="91346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90" indent="-285461" algn="l" defTabSz="91346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27" indent="-228363" algn="l" defTabSz="91346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61" indent="-228363" algn="l" defTabSz="91346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00" indent="-228363" algn="l" defTabSz="91346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31" indent="-228363" algn="l" defTabSz="9134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0" indent="-228363" algn="l" defTabSz="9134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95" indent="-228363" algn="l" defTabSz="9134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21" indent="-228363" algn="l" defTabSz="9134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7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2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0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31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0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7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4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60" algn="l" defTabSz="913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gfedorova@frov.jcu.cz" TargetMode="External"/><Relationship Id="rId4" Type="http://schemas.openxmlformats.org/officeDocument/2006/relationships/hyperlink" Target="mailto:vzlabek@frov.jcu.c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pp_01_logo_vur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24"/>
          <p:cNvSpPr txBox="1">
            <a:spLocks noChangeArrowheads="1"/>
          </p:cNvSpPr>
          <p:nvPr/>
        </p:nvSpPr>
        <p:spPr bwMode="auto">
          <a:xfrm>
            <a:off x="683568" y="1772816"/>
            <a:ext cx="8028384" cy="146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eaLnBrk="1" hangingPunct="1">
              <a:spcAft>
                <a:spcPts val="844"/>
              </a:spcAft>
            </a:pPr>
            <a:r>
              <a:rPr lang="cs-CZ" altLang="cs-CZ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Analýza environmentálních rizik</a:t>
            </a:r>
          </a:p>
          <a:p>
            <a:pPr eaLnBrk="1" hangingPunct="1">
              <a:spcAft>
                <a:spcPts val="844"/>
              </a:spcAft>
            </a:pP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Risk</a:t>
            </a:r>
            <a:r>
              <a:rPr lang="cs-CZ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Assessment</a:t>
            </a:r>
            <a:endParaRPr lang="en-US" sz="4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372200" y="3573016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Vladimír Žlábek</a:t>
            </a:r>
          </a:p>
        </p:txBody>
      </p:sp>
    </p:spTree>
    <p:extLst>
      <p:ext uri="{BB962C8B-B14F-4D97-AF65-F5344CB8AC3E}">
        <p14:creationId xmlns:p14="http://schemas.microsoft.com/office/powerpoint/2010/main" val="148825069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11018" y="-74476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3815573" y="86644"/>
            <a:ext cx="5318934" cy="117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r>
              <a:rPr lang="cs-CZ" sz="2400" dirty="0" smtClean="0">
                <a:solidFill>
                  <a:schemeClr val="tx1"/>
                </a:solidFill>
              </a:rPr>
              <a:t>Posouzení výskytu koronárních </a:t>
            </a:r>
            <a:r>
              <a:rPr lang="cs-CZ" sz="2400" dirty="0">
                <a:solidFill>
                  <a:schemeClr val="tx1"/>
                </a:solidFill>
              </a:rPr>
              <a:t>onemocnění (CHD) </a:t>
            </a:r>
            <a:r>
              <a:rPr lang="cs-CZ" sz="2400" dirty="0" smtClean="0">
                <a:solidFill>
                  <a:schemeClr val="tx1"/>
                </a:solidFill>
              </a:rPr>
              <a:t>a </a:t>
            </a:r>
            <a:r>
              <a:rPr lang="cs-CZ" sz="2400" dirty="0">
                <a:solidFill>
                  <a:schemeClr val="tx1"/>
                </a:solidFill>
              </a:rPr>
              <a:t>vyšší </a:t>
            </a:r>
            <a:r>
              <a:rPr lang="cs-CZ" sz="2400" dirty="0" smtClean="0">
                <a:solidFill>
                  <a:schemeClr val="tx1"/>
                </a:solidFill>
              </a:rPr>
              <a:t>úrovně </a:t>
            </a:r>
            <a:r>
              <a:rPr lang="cs-CZ" sz="2400" dirty="0">
                <a:solidFill>
                  <a:schemeClr val="tx1"/>
                </a:solidFill>
              </a:rPr>
              <a:t>expozice rtuti</a:t>
            </a:r>
            <a:endParaRPr lang="cs-CZ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5"/>
            <a:ext cx="19044" cy="190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52" y="2132856"/>
            <a:ext cx="906704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918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11018" y="-74476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3815573" y="86644"/>
            <a:ext cx="5318934" cy="117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r>
              <a:rPr lang="cs-CZ" sz="2400" dirty="0">
                <a:solidFill>
                  <a:schemeClr val="tx1"/>
                </a:solidFill>
              </a:rPr>
              <a:t>Riziko celkové mortality </a:t>
            </a:r>
            <a:r>
              <a:rPr lang="cs-CZ" sz="2400" dirty="0" smtClean="0">
                <a:solidFill>
                  <a:schemeClr val="tx1"/>
                </a:solidFill>
              </a:rPr>
              <a:t>ve vztahu k </a:t>
            </a:r>
            <a:r>
              <a:rPr lang="cs-CZ" sz="2400" dirty="0">
                <a:solidFill>
                  <a:schemeClr val="tx1"/>
                </a:solidFill>
              </a:rPr>
              <a:t>příjmu ryb nebo rybího tuku v randomizovaných klinických studiích</a:t>
            </a:r>
            <a:endParaRPr lang="cs-CZ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5"/>
            <a:ext cx="19044" cy="190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703276"/>
            <a:ext cx="8568952" cy="494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1425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11018" y="-74476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4860031" y="86644"/>
            <a:ext cx="4274475" cy="4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r>
              <a:rPr lang="cs-CZ" sz="2400" dirty="0" smtClean="0">
                <a:solidFill>
                  <a:schemeClr val="tx1"/>
                </a:solidFill>
              </a:rPr>
              <a:t>Hodnocené rizikové faktory</a:t>
            </a:r>
            <a:endParaRPr lang="cs-CZ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5"/>
            <a:ext cx="19044" cy="1904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79512" y="1273958"/>
            <a:ext cx="84249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b="1" dirty="0" smtClean="0">
                <a:solidFill>
                  <a:srgbClr val="292526"/>
                </a:solidFill>
                <a:latin typeface="Syntax-Black"/>
              </a:rPr>
              <a:t>Rizika rtuti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 err="1"/>
              <a:t>m</a:t>
            </a:r>
            <a:r>
              <a:rPr lang="cs-CZ" sz="1400" b="1" dirty="0" err="1" smtClean="0"/>
              <a:t>etylrtuť</a:t>
            </a:r>
            <a:r>
              <a:rPr lang="cs-CZ" sz="1400" b="1" dirty="0" smtClean="0"/>
              <a:t> – </a:t>
            </a:r>
            <a:r>
              <a:rPr lang="cs-CZ" sz="1400" dirty="0" smtClean="0"/>
              <a:t>poruchy vývoje nervové soustavy – nižší skóre vizuální paměti</a:t>
            </a:r>
            <a:endParaRPr lang="cs-CZ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/>
              <a:t>k</a:t>
            </a:r>
            <a:r>
              <a:rPr lang="cs-CZ" sz="1400" b="1" dirty="0" smtClean="0"/>
              <a:t>ardiovaskulární choroby </a:t>
            </a:r>
            <a:r>
              <a:rPr lang="cs-CZ" sz="1400" dirty="0" smtClean="0"/>
              <a:t>– protichůdné výsledky přinášejí nejednoznačné závěry o kardiovaskulární toxicitě rtuti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 smtClean="0"/>
              <a:t>Neurologické důsledky kontaminace u dospělých – </a:t>
            </a:r>
            <a:r>
              <a:rPr lang="cs-CZ" sz="1400" dirty="0" smtClean="0"/>
              <a:t>senzorické a motorické poruchy</a:t>
            </a:r>
            <a:endParaRPr lang="cs-CZ" sz="1400" b="1" dirty="0" smtClean="0"/>
          </a:p>
          <a:p>
            <a:pPr>
              <a:lnSpc>
                <a:spcPct val="150000"/>
              </a:lnSpc>
            </a:pPr>
            <a:endParaRPr lang="cs-CZ" sz="1400" b="1" dirty="0" smtClean="0"/>
          </a:p>
          <a:p>
            <a:pPr>
              <a:lnSpc>
                <a:spcPct val="150000"/>
              </a:lnSpc>
            </a:pPr>
            <a:r>
              <a:rPr lang="cs-CZ" sz="1400" b="1" dirty="0" smtClean="0"/>
              <a:t>Rizika </a:t>
            </a:r>
            <a:r>
              <a:rPr lang="en-US" sz="1400" b="1" dirty="0" smtClean="0"/>
              <a:t>PCBs a </a:t>
            </a:r>
            <a:r>
              <a:rPr lang="cs-CZ" sz="1400" b="1" dirty="0" smtClean="0"/>
              <a:t>d</a:t>
            </a:r>
            <a:r>
              <a:rPr lang="en-US" sz="1400" b="1" dirty="0" err="1" smtClean="0"/>
              <a:t>ioxin</a:t>
            </a:r>
            <a:r>
              <a:rPr lang="cs-CZ" sz="1400" b="1" dirty="0"/>
              <a:t>ů</a:t>
            </a:r>
            <a:endParaRPr lang="cs-CZ" sz="14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 smtClean="0"/>
              <a:t>riziko indukce rakoviny- </a:t>
            </a:r>
            <a:r>
              <a:rPr lang="cs-CZ" sz="1400" dirty="0" smtClean="0"/>
              <a:t>na </a:t>
            </a:r>
            <a:r>
              <a:rPr lang="cs-CZ" sz="1400" dirty="0"/>
              <a:t>100 000 </a:t>
            </a:r>
            <a:r>
              <a:rPr lang="cs-CZ" sz="1400" dirty="0" smtClean="0"/>
              <a:t>obyvatel konzumace </a:t>
            </a:r>
          </a:p>
          <a:p>
            <a:pPr marL="74247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 smtClean="0"/>
              <a:t>farmový losos </a:t>
            </a:r>
            <a:r>
              <a:rPr lang="cs-CZ" sz="1400" b="1" dirty="0" smtClean="0"/>
              <a:t>+ 24 </a:t>
            </a:r>
            <a:r>
              <a:rPr lang="cs-CZ" sz="1400" dirty="0" smtClean="0"/>
              <a:t>úmrtí na rakovinu</a:t>
            </a:r>
          </a:p>
          <a:p>
            <a:pPr marL="74247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 smtClean="0"/>
              <a:t>divoký losos </a:t>
            </a:r>
            <a:r>
              <a:rPr lang="cs-CZ" sz="1400" b="1" dirty="0" smtClean="0"/>
              <a:t>+ </a:t>
            </a:r>
            <a:r>
              <a:rPr lang="en-US" sz="1400" b="1" dirty="0" smtClean="0"/>
              <a:t>8</a:t>
            </a:r>
            <a:r>
              <a:rPr lang="en-US" sz="1400" dirty="0" smtClean="0"/>
              <a:t> </a:t>
            </a:r>
            <a:r>
              <a:rPr lang="cs-CZ" sz="1400" dirty="0"/>
              <a:t>úmrtí na rakovinu</a:t>
            </a:r>
          </a:p>
          <a:p>
            <a:pPr marL="742477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 smtClean="0"/>
              <a:t>farmový nebo divoký losos  </a:t>
            </a:r>
            <a:r>
              <a:rPr lang="cs-CZ" sz="1400" b="1" dirty="0" smtClean="0"/>
              <a:t>-</a:t>
            </a:r>
            <a:r>
              <a:rPr lang="en-US" sz="1400" b="1" dirty="0" smtClean="0"/>
              <a:t>7125 </a:t>
            </a:r>
            <a:r>
              <a:rPr lang="cs-CZ" sz="1400" dirty="0" smtClean="0"/>
              <a:t>úmrtí na kardiovaskulární choroby</a:t>
            </a:r>
          </a:p>
          <a:p>
            <a:pPr>
              <a:lnSpc>
                <a:spcPct val="150000"/>
              </a:lnSpc>
            </a:pPr>
            <a:endParaRPr lang="cs-CZ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 err="1"/>
              <a:t>n</a:t>
            </a:r>
            <a:r>
              <a:rPr lang="cs-CZ" sz="1400" b="1" dirty="0" err="1" smtClean="0"/>
              <a:t>ekarcinogení</a:t>
            </a:r>
            <a:r>
              <a:rPr lang="cs-CZ" sz="1400" b="1" dirty="0" smtClean="0"/>
              <a:t> rizika u dospělých </a:t>
            </a:r>
            <a:r>
              <a:rPr lang="cs-CZ" sz="1400" dirty="0" smtClean="0"/>
              <a:t>– poruchy imunitního systému a neurologické poruchy (nutno zohlednit, UF)</a:t>
            </a:r>
          </a:p>
          <a:p>
            <a:pPr>
              <a:lnSpc>
                <a:spcPct val="150000"/>
              </a:lnSpc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4002093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11018" y="-74476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4164815" y="241793"/>
            <a:ext cx="4644859" cy="4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r>
              <a:rPr lang="cs-CZ" sz="2400" dirty="0" smtClean="0">
                <a:solidFill>
                  <a:schemeClr val="tx1"/>
                </a:solidFill>
              </a:rPr>
              <a:t>Doporučení analýzy rizik</a:t>
            </a:r>
            <a:endParaRPr lang="cs-CZ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5"/>
            <a:ext cx="19044" cy="1904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58210" y="797489"/>
            <a:ext cx="842493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Optimální příjem 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 - doporučený příjem </a:t>
            </a:r>
            <a:r>
              <a:rPr lang="en-US" dirty="0" smtClean="0"/>
              <a:t>n-3 PUFAs</a:t>
            </a:r>
            <a:r>
              <a:rPr lang="cs-CZ" dirty="0" smtClean="0"/>
              <a:t> je rozdílný pro různé populace a cíle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 - běžná populace  =  </a:t>
            </a:r>
            <a:r>
              <a:rPr lang="en-US" dirty="0" smtClean="0"/>
              <a:t>250 mg/d </a:t>
            </a:r>
            <a:r>
              <a:rPr lang="en-US" dirty="0"/>
              <a:t>EPA </a:t>
            </a:r>
            <a:r>
              <a:rPr lang="en-US" dirty="0" smtClean="0"/>
              <a:t>a </a:t>
            </a:r>
            <a:r>
              <a:rPr lang="en-US" dirty="0"/>
              <a:t>DHA </a:t>
            </a:r>
            <a:r>
              <a:rPr lang="cs-CZ" dirty="0" smtClean="0"/>
              <a:t>(vhodné pro snížení rizika </a:t>
            </a:r>
            <a:r>
              <a:rPr lang="cs-CZ" dirty="0" err="1" smtClean="0"/>
              <a:t>kardiovas</a:t>
            </a:r>
            <a:r>
              <a:rPr lang="cs-CZ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		= 170g</a:t>
            </a:r>
            <a:r>
              <a:rPr lang="en-US" dirty="0" smtClean="0"/>
              <a:t> </a:t>
            </a:r>
            <a:r>
              <a:rPr lang="cs-CZ" dirty="0" smtClean="0"/>
              <a:t>porce</a:t>
            </a:r>
            <a:r>
              <a:rPr lang="en-US" dirty="0" smtClean="0"/>
              <a:t>/</a:t>
            </a:r>
            <a:r>
              <a:rPr lang="cs-CZ" dirty="0" smtClean="0"/>
              <a:t>týden</a:t>
            </a:r>
            <a:r>
              <a:rPr lang="en-US" dirty="0" smtClean="0"/>
              <a:t> </a:t>
            </a:r>
            <a:r>
              <a:rPr lang="cs-CZ" dirty="0" smtClean="0"/>
              <a:t>divoký losos (nebo podobně tučné ryby)</a:t>
            </a:r>
            <a:endParaRPr lang="cs-CZ" dirty="0"/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Nutné pokračující </a:t>
            </a:r>
            <a:r>
              <a:rPr lang="cs-CZ" dirty="0"/>
              <a:t>úsilí o omezení kontaminace životního prostředí z </a:t>
            </a:r>
            <a:r>
              <a:rPr lang="cs-CZ" dirty="0" err="1" smtClean="0"/>
              <a:t>organochlorových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sloučeniny.  Nicméně </a:t>
            </a:r>
            <a:r>
              <a:rPr lang="cs-CZ" dirty="0"/>
              <a:t>hladiny PCB a dioxinů v </a:t>
            </a:r>
            <a:r>
              <a:rPr lang="cs-CZ" dirty="0" smtClean="0"/>
              <a:t>rybách jsou </a:t>
            </a:r>
            <a:r>
              <a:rPr lang="cs-CZ" dirty="0"/>
              <a:t>nízké, </a:t>
            </a:r>
            <a:r>
              <a:rPr lang="cs-CZ" dirty="0" smtClean="0"/>
              <a:t>srovnatelné s  jinými potravinami.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b="1" dirty="0" smtClean="0"/>
              <a:t>Závažnost možných rizik </a:t>
            </a:r>
            <a:r>
              <a:rPr lang="cs-CZ" b="1" dirty="0"/>
              <a:t>u dospělých </a:t>
            </a:r>
            <a:r>
              <a:rPr lang="cs-CZ" b="1" dirty="0" smtClean="0"/>
              <a:t>je </a:t>
            </a:r>
            <a:r>
              <a:rPr lang="cs-CZ" b="1" dirty="0"/>
              <a:t>značně překročena přínosem příjmu ryb a měla by </a:t>
            </a:r>
            <a:r>
              <a:rPr lang="cs-CZ" b="1" dirty="0" smtClean="0"/>
              <a:t>mít malý </a:t>
            </a:r>
            <a:r>
              <a:rPr lang="cs-CZ" b="1" dirty="0"/>
              <a:t>dopad na individuální rozhodnutí týkající se spotřeby ryb </a:t>
            </a:r>
            <a:r>
              <a:rPr lang="cs-CZ" dirty="0" smtClean="0"/>
              <a:t>(v případě lokálně lovených sladkovodních ryb musí být konzumace u žen </a:t>
            </a:r>
            <a:r>
              <a:rPr lang="cs-CZ" dirty="0"/>
              <a:t>v plodném věku </a:t>
            </a:r>
            <a:r>
              <a:rPr lang="cs-CZ" dirty="0" smtClean="0"/>
              <a:t>konzultovány a </a:t>
            </a:r>
            <a:r>
              <a:rPr lang="cs-CZ" dirty="0"/>
              <a:t>regionálními doporučeními).</a:t>
            </a:r>
            <a:endParaRPr lang="cs-CZ" dirty="0" smtClean="0"/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8210" y="6347625"/>
            <a:ext cx="7813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292526"/>
                </a:solidFill>
                <a:latin typeface="+mj-lt"/>
              </a:rPr>
              <a:t>Fish Intake, Contaminants, and Human Health</a:t>
            </a:r>
          </a:p>
          <a:p>
            <a:r>
              <a:rPr lang="en-US" sz="1200" dirty="0">
                <a:solidFill>
                  <a:srgbClr val="292526"/>
                </a:solidFill>
                <a:latin typeface="+mj-lt"/>
              </a:rPr>
              <a:t>Evaluating the Risks and the </a:t>
            </a:r>
            <a:r>
              <a:rPr lang="en-US" sz="1200" dirty="0" smtClean="0">
                <a:solidFill>
                  <a:srgbClr val="292526"/>
                </a:solidFill>
                <a:latin typeface="+mj-lt"/>
              </a:rPr>
              <a:t>Benefits</a:t>
            </a:r>
            <a:r>
              <a:rPr lang="cs-CZ" sz="1200" dirty="0" smtClean="0">
                <a:solidFill>
                  <a:srgbClr val="292526"/>
                </a:solidFill>
                <a:latin typeface="+mj-lt"/>
              </a:rPr>
              <a:t>, </a:t>
            </a:r>
            <a:r>
              <a:rPr lang="cs-CZ" sz="1200" dirty="0">
                <a:latin typeface="+mj-lt"/>
              </a:rPr>
              <a:t>JAMA, </a:t>
            </a:r>
            <a:r>
              <a:rPr lang="cs-CZ" sz="1200" dirty="0" err="1">
                <a:latin typeface="+mj-lt"/>
              </a:rPr>
              <a:t>October</a:t>
            </a:r>
            <a:r>
              <a:rPr lang="cs-CZ" sz="1200" dirty="0">
                <a:latin typeface="+mj-lt"/>
              </a:rPr>
              <a:t> 18, 2006—Vol 296, No. 15</a:t>
            </a:r>
          </a:p>
        </p:txBody>
      </p:sp>
    </p:spTree>
    <p:extLst>
      <p:ext uri="{BB962C8B-B14F-4D97-AF65-F5344CB8AC3E}">
        <p14:creationId xmlns:p14="http://schemas.microsoft.com/office/powerpoint/2010/main" val="268484790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11018" y="-74476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5004048" y="260648"/>
            <a:ext cx="3348715" cy="4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r>
              <a:rPr lang="cs-CZ" sz="2400" dirty="0" smtClean="0">
                <a:solidFill>
                  <a:schemeClr val="tx1"/>
                </a:solidFill>
              </a:rPr>
              <a:t>Optimální příjem</a:t>
            </a:r>
            <a:endParaRPr lang="cs-CZ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5"/>
            <a:ext cx="19044" cy="1904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23528" y="1447962"/>
            <a:ext cx="84249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Potenciální rizika </a:t>
            </a:r>
            <a:r>
              <a:rPr lang="cs-CZ" dirty="0"/>
              <a:t>příjmu ryb musí </a:t>
            </a:r>
            <a:r>
              <a:rPr lang="cs-CZ" dirty="0" smtClean="0"/>
              <a:t>být v </a:t>
            </a:r>
            <a:r>
              <a:rPr lang="cs-CZ" dirty="0"/>
              <a:t>kontextu </a:t>
            </a:r>
            <a:r>
              <a:rPr lang="cs-CZ" b="1" dirty="0" smtClean="0"/>
              <a:t>potenciálu přínosů</a:t>
            </a:r>
            <a:r>
              <a:rPr lang="cs-CZ" dirty="0" smtClean="0"/>
              <a:t>.</a:t>
            </a:r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Na základě důvěryhodnosti podkladů  a potenciální závažnosti efektů </a:t>
            </a:r>
            <a:r>
              <a:rPr lang="cs-CZ" b="1" dirty="0" smtClean="0"/>
              <a:t>převažují </a:t>
            </a:r>
            <a:r>
              <a:rPr lang="cs-CZ" b="1" dirty="0"/>
              <a:t>výhody </a:t>
            </a:r>
            <a:r>
              <a:rPr lang="cs-CZ" b="1" dirty="0" smtClean="0"/>
              <a:t>nad riziky „mírné“ </a:t>
            </a:r>
            <a:r>
              <a:rPr lang="cs-CZ" b="1" dirty="0"/>
              <a:t>spotřeby </a:t>
            </a:r>
            <a:r>
              <a:rPr lang="cs-CZ" b="1" dirty="0" smtClean="0"/>
              <a:t>ryb </a:t>
            </a:r>
            <a:r>
              <a:rPr lang="cs-CZ" dirty="0" smtClean="0"/>
              <a:t>(1-2 </a:t>
            </a:r>
            <a:r>
              <a:rPr lang="cs-CZ" dirty="0"/>
              <a:t>porce / týden</a:t>
            </a:r>
            <a:r>
              <a:rPr lang="cs-CZ" dirty="0" smtClean="0"/>
              <a:t>) u dospělých. Výjimku představují některé vybrané </a:t>
            </a:r>
            <a:r>
              <a:rPr lang="cs-CZ" dirty="0"/>
              <a:t>druhů </a:t>
            </a:r>
            <a:r>
              <a:rPr lang="cs-CZ" dirty="0" smtClean="0"/>
              <a:t>ryb  konzumované ženami v plodném </a:t>
            </a:r>
            <a:r>
              <a:rPr lang="cs-CZ" dirty="0"/>
              <a:t>věku. </a:t>
            </a:r>
            <a:endParaRPr lang="cs-CZ" dirty="0" smtClean="0"/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Vyhýbání se přiměřené spotřebě ryb v důsledku nejednoznačnosti ohledně </a:t>
            </a:r>
            <a:r>
              <a:rPr lang="cs-CZ" dirty="0"/>
              <a:t>rizik a </a:t>
            </a:r>
            <a:r>
              <a:rPr lang="cs-CZ" dirty="0" smtClean="0"/>
              <a:t>výhod může </a:t>
            </a:r>
            <a:r>
              <a:rPr lang="cs-CZ" dirty="0"/>
              <a:t>způsobit </a:t>
            </a:r>
            <a:r>
              <a:rPr lang="cs-CZ" dirty="0" smtClean="0"/>
              <a:t>tisíce  nadměrných úmrtí ročně v důsledku kardiovaskulárních chorob </a:t>
            </a:r>
            <a:r>
              <a:rPr lang="cs-CZ" dirty="0"/>
              <a:t>a </a:t>
            </a:r>
            <a:r>
              <a:rPr lang="cs-CZ" dirty="0" smtClean="0"/>
              <a:t>nestandartní neurologický vývoj dětí.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251336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0" y="-99392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4577828" y="103414"/>
            <a:ext cx="4471041" cy="4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algn="ctr" eaLnBrk="1" hangingPunct="1">
              <a:spcAft>
                <a:spcPts val="844"/>
              </a:spcAft>
            </a:pPr>
            <a:r>
              <a:rPr lang="cs-CZ" alt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Gill Sans Light" pitchFamily="122" charset="0"/>
              </a:rPr>
              <a:t>Cíl předmětu</a:t>
            </a:r>
            <a:endParaRPr lang="en-US" alt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sym typeface="Gill Sans Light" pitchFamily="12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59852" y="1196752"/>
            <a:ext cx="84359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dirty="0"/>
              <a:t>Po absolvování tohoto předmětu </a:t>
            </a:r>
            <a:r>
              <a:rPr lang="cs-CZ" sz="1400" dirty="0" smtClean="0"/>
              <a:t>budete schopni </a:t>
            </a:r>
            <a:r>
              <a:rPr lang="cs-CZ" sz="1400" dirty="0"/>
              <a:t>definovat postupy a metody analýzy rizik chemických látek pro fungování ekosystému a zdraví člověka. </a:t>
            </a:r>
            <a:endParaRPr lang="cs-CZ" sz="1400" dirty="0" smtClean="0"/>
          </a:p>
          <a:p>
            <a:pPr>
              <a:lnSpc>
                <a:spcPct val="150000"/>
              </a:lnSpc>
            </a:pPr>
            <a:endParaRPr lang="cs-CZ" sz="1400" dirty="0" smtClean="0"/>
          </a:p>
          <a:p>
            <a:pPr>
              <a:lnSpc>
                <a:spcPct val="150000"/>
              </a:lnSpc>
            </a:pPr>
            <a:r>
              <a:rPr lang="cs-CZ" sz="1400" dirty="0" smtClean="0"/>
              <a:t>Výuka </a:t>
            </a:r>
            <a:r>
              <a:rPr lang="cs-CZ" sz="1400" dirty="0"/>
              <a:t>bude zahrnovat aplikaci základních metod hodnocení humánních a ekologických rizik, objasnění rozdílů expozičních parametrů a jejich vlivu na výslednou predikci rizik a definice hlavních </a:t>
            </a:r>
            <a:r>
              <a:rPr lang="cs-CZ" sz="1400" dirty="0" smtClean="0"/>
              <a:t>expozičních. </a:t>
            </a:r>
          </a:p>
          <a:p>
            <a:pPr>
              <a:lnSpc>
                <a:spcPct val="150000"/>
              </a:lnSpc>
            </a:pPr>
            <a:endParaRPr lang="cs-CZ" sz="1400" dirty="0" smtClean="0"/>
          </a:p>
          <a:p>
            <a:pPr>
              <a:lnSpc>
                <a:spcPct val="150000"/>
              </a:lnSpc>
            </a:pPr>
            <a:r>
              <a:rPr lang="cs-CZ" sz="1400" dirty="0" smtClean="0"/>
              <a:t>Budete schopni </a:t>
            </a:r>
            <a:r>
              <a:rPr lang="cs-CZ" sz="1400" dirty="0"/>
              <a:t>charakterizovat a kvantifikovat významnost potenciálních rizik, rozeznat expoziční faktory s nejvýznamnějším vlivem na celkovém riziku a interpretovat akceptovatelné hranice rizika. </a:t>
            </a:r>
            <a:endParaRPr lang="cs-CZ" sz="1400" dirty="0" smtClean="0"/>
          </a:p>
          <a:p>
            <a:pPr>
              <a:lnSpc>
                <a:spcPct val="150000"/>
              </a:lnSpc>
            </a:pPr>
            <a:endParaRPr lang="cs-CZ" sz="1400" dirty="0" smtClean="0"/>
          </a:p>
          <a:p>
            <a:pPr>
              <a:lnSpc>
                <a:spcPct val="150000"/>
              </a:lnSpc>
            </a:pPr>
            <a:r>
              <a:rPr lang="cs-CZ" sz="1400" dirty="0" smtClean="0"/>
              <a:t>Součástí </a:t>
            </a:r>
            <a:r>
              <a:rPr lang="cs-CZ" sz="1400" dirty="0"/>
              <a:t>předmětu bude praktické řešení příkladů kvantifikace rizik z definovaných expozic (případové studie</a:t>
            </a:r>
            <a:r>
              <a:rPr lang="cs-CZ" sz="1400" dirty="0" smtClean="0"/>
              <a:t>).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53136"/>
            <a:ext cx="3707904" cy="208569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25" y="4791574"/>
            <a:ext cx="2047156" cy="204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9642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35495" y="-2468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3851920" y="239208"/>
            <a:ext cx="4471041" cy="4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marL="270510" indent="-270510" algn="ctr">
              <a:spcAft>
                <a:spcPts val="0"/>
              </a:spcAft>
            </a:pP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Seminární práce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15516" y="980728"/>
            <a:ext cx="8568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lnSpc>
                <a:spcPct val="150000"/>
              </a:lnSpc>
              <a:spcAft>
                <a:spcPts val="0"/>
              </a:spcAft>
            </a:pPr>
            <a:r>
              <a:rPr lang="cs-CZ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Zpracovat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seminární práci na zvolené téma: Případová studie – Hodnocení rizik pro životní prostředí nebo člověka</a:t>
            </a:r>
          </a:p>
          <a:p>
            <a:pPr marL="270510" indent="-270510">
              <a:lnSpc>
                <a:spcPct val="150000"/>
              </a:lnSpc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Odevzdaná SP je podmínkou udělení zápočtu</a:t>
            </a:r>
          </a:p>
          <a:p>
            <a:pPr marL="270510" indent="-270510">
              <a:lnSpc>
                <a:spcPct val="150000"/>
              </a:lnSpc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Obhájení SP je součástí zkoušky</a:t>
            </a:r>
          </a:p>
          <a:p>
            <a:pPr marL="270510" indent="-270510">
              <a:lnSpc>
                <a:spcPct val="150000"/>
              </a:lnSpc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Rozsah: 5-10 stran, zaslat emailem, 1 x tištěná a podepsaná verze</a:t>
            </a:r>
          </a:p>
          <a:p>
            <a:pPr marL="270510" indent="-270510">
              <a:spcAft>
                <a:spcPts val="0"/>
              </a:spcAft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Obsah: 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 hodnocené látky nebo skupiny látek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 oblasti hodnocení (region, země, kontinent)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Popis problematiky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Sběr dat (rešerše dostupných dat a informací)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Výpočet a zhodnocení rizika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Diskuse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Závěr</a:t>
            </a:r>
          </a:p>
          <a:p>
            <a:pPr marL="270510" indent="-270510"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70510" indent="-270510">
              <a:lnSpc>
                <a:spcPct val="150000"/>
              </a:lnSpc>
              <a:spcAft>
                <a:spcPts val="0"/>
              </a:spcAft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Konzultace: po předchozí domluvě emailem: </a:t>
            </a:r>
            <a:r>
              <a:rPr lang="cs-CZ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vzlabek@frov.jcu.cz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cs-CZ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gfedorova@frov.jcu.cz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70510" indent="-270510">
              <a:lnSpc>
                <a:spcPct val="150000"/>
              </a:lnSpc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Doporučený počet konzultací  4x/semestr, budova děkanátu FROV ve Vodňanech</a:t>
            </a:r>
          </a:p>
          <a:p>
            <a:pPr marL="270510" indent="-270510">
              <a:lnSpc>
                <a:spcPct val="150000"/>
              </a:lnSpc>
              <a:spcAft>
                <a:spcPts val="0"/>
              </a:spcAft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Odevzdání: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26.4.2017 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emailem na </a:t>
            </a:r>
            <a:r>
              <a:rPr lang="cs-CZ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vzlabek@frov.jcu.cz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+ odeslat zvolenému oponentovi (student) = zápočet</a:t>
            </a:r>
          </a:p>
          <a:p>
            <a:pPr marL="270510" indent="-270510">
              <a:lnSpc>
                <a:spcPct val="150000"/>
              </a:lnSpc>
              <a:spcAft>
                <a:spcPts val="0"/>
              </a:spcAft>
            </a:pPr>
            <a:r>
              <a:rPr lang="cs-CZ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Oponentura</a:t>
            </a: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vzájemné hodnocení odevzdaných prací, vypracovat krátké hodnocení: vhodnost zvoleného tématu, metodika, výpočty, pozitiva, nedostatky, 2-3 otázky k obhajobě,</a:t>
            </a:r>
          </a:p>
          <a:p>
            <a:pPr marL="270510" indent="-270510">
              <a:lnSpc>
                <a:spcPct val="150000"/>
              </a:lnSpc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 odeslat </a:t>
            </a:r>
            <a:r>
              <a:rPr lang="cs-CZ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1.5.2017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vzlabek@frov.jcu.cz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>
              <a:lnSpc>
                <a:spcPct val="150000"/>
              </a:lnSpc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</a:t>
            </a: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cs-CZ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předběžný zkouškový termín 5.5.2017, prezentace všech studentů + zkouška</a:t>
            </a:r>
          </a:p>
          <a:p>
            <a:pPr marL="270510" indent="-270510">
              <a:lnSpc>
                <a:spcPct val="150000"/>
              </a:lnSpc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v 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powerpointu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úvod, metodika, výsledky, diskuse, shrnutí – max. 20 min</a:t>
            </a:r>
          </a:p>
          <a:p>
            <a:pPr marL="270510" indent="-270510">
              <a:lnSpc>
                <a:spcPct val="150000"/>
              </a:lnSpc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Otázky od oponenta, otázky od ostatních studentů, otázky od vyučujících</a:t>
            </a:r>
          </a:p>
          <a:p>
            <a:pPr>
              <a:lnSpc>
                <a:spcPct val="150000"/>
              </a:lnSpc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Zkouška proběhne formou diskuse v závěru hodnocení prezentovaných SP.</a:t>
            </a:r>
            <a:endParaRPr lang="cs-CZ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4760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35495" y="-2468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4211960" y="170730"/>
            <a:ext cx="4471041" cy="4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algn="ctr" eaLnBrk="1" hangingPunct="1">
              <a:spcAft>
                <a:spcPts val="844"/>
              </a:spcAft>
            </a:pP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Studijní materiál</a:t>
            </a:r>
            <a:endParaRPr lang="en-US" altLang="cs-CZ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sym typeface="Gill Sans Light" pitchFamily="122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75556" y="1412341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spcAft>
                <a:spcPts val="0"/>
              </a:spcAft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chemicals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Edited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C. J. van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Leeuwen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T. G.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Vermeire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2nd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Dordrecht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Springer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2007.  686p. ISBN 978-1-4020-6101-1.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33609" t="12746" r="34919" b="5660"/>
          <a:stretch/>
        </p:blipFill>
        <p:spPr>
          <a:xfrm>
            <a:off x="5220072" y="2132856"/>
            <a:ext cx="3024336" cy="441049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51520" y="2573030"/>
            <a:ext cx="4752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spcAft>
                <a:spcPts val="0"/>
              </a:spcAft>
            </a:pP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Quantitative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risk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Edited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Robert A.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Fjeld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Norman A.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Eisenberg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Keith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Compton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Hoboken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N.J.: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Wiley-Interscience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2007. 390p. ISBN 978-0-471-72243-4. </a:t>
            </a:r>
            <a:endParaRPr lang="cs-CZ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>
              <a:spcAft>
                <a:spcPts val="0"/>
              </a:spcAft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Edited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Walter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Mertz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[1st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.]. Washington: ILSI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1994. 30p. ISBN 0-944398-21-9. </a:t>
            </a:r>
            <a:endParaRPr lang="cs-CZ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>
              <a:spcAft>
                <a:spcPts val="0"/>
              </a:spcAft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Fundamentals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aquatic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toxicology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risk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Edited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Gary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M. Rand. 2nd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London: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Taylor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Francis, 1995.1125p. ISBN 1-56032-091-5</a:t>
            </a:r>
            <a:r>
              <a:rPr lang="cs-CZ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70510" indent="-270510">
              <a:spcAft>
                <a:spcPts val="0"/>
              </a:spcAft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Kaiser, J. 2001.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Bioindicators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biomarkers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pollution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risk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Enfield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N.H.: Science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Publishers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204p. ISBN 1-57808-162-9. </a:t>
            </a:r>
            <a:endParaRPr lang="cs-CZ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>
              <a:spcAft>
                <a:spcPts val="0"/>
              </a:spcAft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Uncertainty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ecological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risk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Edited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William J.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Warren-Hicks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Dwayne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R. J.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Moore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Pensacola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SETAC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1998. 27p. ISBN 1-880611-24-4</a:t>
            </a:r>
            <a:r>
              <a:rPr lang="cs-CZ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70510" indent="-270510">
              <a:spcAft>
                <a:spcPts val="0"/>
              </a:spcAft>
            </a:pP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70510">
              <a:spcAft>
                <a:spcPts val="0"/>
              </a:spcAft>
            </a:pP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Ecological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risk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Edited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Glenn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Suter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2nd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Boca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Raton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CRC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Taylor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Francis, 2007. 643 p. ISBN 978-1-56670-634-6.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142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pp_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10381" y="0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24"/>
          <p:cNvSpPr txBox="1">
            <a:spLocks noChangeArrowheads="1"/>
          </p:cNvSpPr>
          <p:nvPr/>
        </p:nvSpPr>
        <p:spPr bwMode="auto">
          <a:xfrm>
            <a:off x="4211960" y="993707"/>
            <a:ext cx="3888432" cy="14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algn="ctr" eaLnBrk="1" hangingPunct="1">
              <a:spcAft>
                <a:spcPts val="844"/>
              </a:spcAft>
            </a:pPr>
            <a:r>
              <a:rPr lang="cs-CZ" altLang="cs-CZ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Přeji úspěchy při ukončení studia</a:t>
            </a:r>
            <a:endParaRPr lang="en-US" altLang="cs-CZ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7650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11018" y="-74476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4644008" y="342910"/>
            <a:ext cx="4404860" cy="43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r>
              <a:rPr lang="cs-CZ" sz="2400" dirty="0" smtClean="0">
                <a:latin typeface="Calibri" panose="020F0502020204030204" pitchFamily="34" charset="0"/>
              </a:rPr>
              <a:t>POROVNÁNÍ RIZIK A BENEFITŮ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628800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Fish Intake, Contaminants, and Human </a:t>
            </a:r>
            <a:r>
              <a:rPr lang="en-US" sz="1400" b="1" dirty="0" smtClean="0"/>
              <a:t>Health</a:t>
            </a:r>
            <a:endParaRPr lang="en-US" sz="1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2"/>
          <a:stretch/>
        </p:blipFill>
        <p:spPr>
          <a:xfrm>
            <a:off x="-900608" y="2285998"/>
            <a:ext cx="5904656" cy="34326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99" y="1153941"/>
            <a:ext cx="4574130" cy="219938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67" y="3773439"/>
            <a:ext cx="4770595" cy="2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38352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11018" y="-74476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4600787" y="73404"/>
            <a:ext cx="4471041" cy="8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Sběr dat: nároky a validita, dostupnost, zdroje a vyhodnocení.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1116447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dirty="0" smtClean="0"/>
              <a:t>Ryby (korýši, mušle) </a:t>
            </a:r>
            <a:r>
              <a:rPr lang="cs-CZ" sz="1400" dirty="0"/>
              <a:t>mohou mít zdravotní </a:t>
            </a:r>
            <a:r>
              <a:rPr lang="cs-CZ" sz="1400" dirty="0" smtClean="0"/>
              <a:t>přínosy, ale </a:t>
            </a:r>
            <a:r>
              <a:rPr lang="cs-CZ" sz="1400" dirty="0"/>
              <a:t>také mohou obsahovat kontaminující </a:t>
            </a:r>
            <a:r>
              <a:rPr lang="cs-CZ" sz="1400" dirty="0" smtClean="0"/>
              <a:t>látky, což </a:t>
            </a:r>
            <a:r>
              <a:rPr lang="cs-CZ" sz="1400" dirty="0"/>
              <a:t>vede </a:t>
            </a:r>
            <a:r>
              <a:rPr lang="cs-CZ" sz="1400" dirty="0" smtClean="0"/>
              <a:t>k protichůdným závěrům </a:t>
            </a:r>
            <a:r>
              <a:rPr lang="cs-CZ" sz="1400" dirty="0"/>
              <a:t>nad úlohou spotřeby ryb ve zdravé stravě.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02658"/>
            <a:ext cx="3048000" cy="20193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20386"/>
            <a:ext cx="2305188" cy="17072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46" y="4581128"/>
            <a:ext cx="2322864" cy="153163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89" y="5552665"/>
            <a:ext cx="2598635" cy="112019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65041"/>
            <a:ext cx="2518462" cy="188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5074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11018" y="-74476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4627805" y="178373"/>
            <a:ext cx="4471041" cy="46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Kritéria pro hodnocení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1640559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 smtClean="0"/>
              <a:t>příjem </a:t>
            </a:r>
            <a:r>
              <a:rPr lang="cs-CZ" sz="1400" dirty="0"/>
              <a:t>ryb nebo rybího tuku </a:t>
            </a:r>
            <a:r>
              <a:rPr lang="cs-CZ" sz="1400" dirty="0" smtClean="0"/>
              <a:t>vzhledem k riziku kardiovaskulárních poruch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ú</a:t>
            </a:r>
            <a:r>
              <a:rPr lang="cs-CZ" sz="1400" dirty="0" smtClean="0"/>
              <a:t>činky metyl rtuti </a:t>
            </a:r>
            <a:r>
              <a:rPr lang="cs-CZ" sz="1400" dirty="0"/>
              <a:t>a rybího oleje na </a:t>
            </a:r>
            <a:r>
              <a:rPr lang="cs-CZ" sz="1400" dirty="0" smtClean="0"/>
              <a:t>embryonální vývoj nervové soustavy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 smtClean="0"/>
              <a:t>rizika </a:t>
            </a:r>
            <a:r>
              <a:rPr lang="cs-CZ" sz="1400" dirty="0"/>
              <a:t>metyl rtuti</a:t>
            </a:r>
            <a:r>
              <a:rPr lang="cs-CZ" sz="1400" dirty="0" smtClean="0"/>
              <a:t> </a:t>
            </a:r>
            <a:r>
              <a:rPr lang="cs-CZ" sz="1400" dirty="0"/>
              <a:t>pro kardiovaskulární a neurologické </a:t>
            </a:r>
            <a:r>
              <a:rPr lang="cs-CZ" sz="1400" dirty="0" smtClean="0"/>
              <a:t>poruchy </a:t>
            </a:r>
            <a:r>
              <a:rPr lang="cs-CZ" sz="1400" dirty="0"/>
              <a:t>u </a:t>
            </a:r>
            <a:r>
              <a:rPr lang="cs-CZ" sz="1400" dirty="0" smtClean="0"/>
              <a:t>dospělých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 smtClean="0"/>
              <a:t>zdravotní </a:t>
            </a:r>
            <a:r>
              <a:rPr lang="cs-CZ" sz="1400" dirty="0"/>
              <a:t>rizika dioxinů a polychlorovaných bifenylů v </a:t>
            </a:r>
            <a:r>
              <a:rPr lang="cs-CZ" sz="1400" dirty="0" smtClean="0"/>
              <a:t>rybách</a:t>
            </a:r>
            <a:endParaRPr lang="en-US" sz="14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69849"/>
            <a:ext cx="3433564" cy="28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6378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11018" y="-74476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4627805" y="178373"/>
            <a:ext cx="4471041" cy="46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Kritéria pro hodnocení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1240418"/>
            <a:ext cx="7128792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 smtClean="0"/>
              <a:t>příjem </a:t>
            </a:r>
            <a:r>
              <a:rPr lang="cs-CZ" sz="1400" dirty="0"/>
              <a:t>ryb nebo rybího tuku </a:t>
            </a:r>
            <a:r>
              <a:rPr lang="cs-CZ" sz="1400" dirty="0" smtClean="0"/>
              <a:t>vzhledem k riziku kardiovaskulárních poruch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5"/>
            <a:ext cx="19044" cy="190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770433"/>
            <a:ext cx="3216743" cy="463227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2902539"/>
            <a:ext cx="4131873" cy="21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7820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11018" y="-74476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3815573" y="86644"/>
            <a:ext cx="5318934" cy="11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Kritické hodnocení vlivu ryb na zdraví člověka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5"/>
            <a:ext cx="19044" cy="190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1679011"/>
            <a:ext cx="6264696" cy="52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8490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11018" y="-74476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3815573" y="86644"/>
            <a:ext cx="5318934" cy="117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400" dirty="0" smtClean="0"/>
              <a:t>Příjem </a:t>
            </a:r>
            <a:r>
              <a:rPr lang="cs-CZ" sz="2400" dirty="0"/>
              <a:t>ryb nebo rybího tuku vzhledem k riziku kardiovaskulárních poruch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5"/>
            <a:ext cx="19044" cy="190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095" y="2132856"/>
            <a:ext cx="6036853" cy="37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605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11018" y="-74476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3815573" y="86644"/>
            <a:ext cx="5318934" cy="58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200" dirty="0" smtClean="0"/>
              <a:t>Hladina </a:t>
            </a:r>
            <a:r>
              <a:rPr lang="en-US" sz="1200" dirty="0" smtClean="0"/>
              <a:t>n-3 </a:t>
            </a:r>
            <a:r>
              <a:rPr lang="cs-CZ" sz="1200" dirty="0" smtClean="0"/>
              <a:t>mastných kyselin a kontaminantů u běžně konzumovaných</a:t>
            </a:r>
            <a:r>
              <a:rPr lang="en-US" sz="1200" dirty="0" smtClean="0"/>
              <a:t> </a:t>
            </a:r>
            <a:r>
              <a:rPr lang="cs-CZ" sz="1200" dirty="0" smtClean="0"/>
              <a:t>ryb, mořských plodů a ostatních potravin</a:t>
            </a:r>
            <a:endParaRPr lang="cs-CZ" sz="1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5"/>
            <a:ext cx="19044" cy="1904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754" y="1273958"/>
            <a:ext cx="4813536" cy="537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40681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p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" b="75164"/>
          <a:stretch/>
        </p:blipFill>
        <p:spPr bwMode="auto">
          <a:xfrm>
            <a:off x="11018" y="-74476"/>
            <a:ext cx="9133619" cy="17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4"/>
          <p:cNvSpPr txBox="1">
            <a:spLocks noChangeArrowheads="1"/>
          </p:cNvSpPr>
          <p:nvPr/>
        </p:nvSpPr>
        <p:spPr bwMode="auto">
          <a:xfrm>
            <a:off x="3815573" y="86644"/>
            <a:ext cx="5318934" cy="67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1pPr>
            <a:lvl2pPr marL="742950" indent="-28575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2pPr>
            <a:lvl3pPr marL="11430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3pPr>
            <a:lvl4pPr marL="16002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4pPr>
            <a:lvl5pPr marL="2057400" indent="-228600" eaLnBrk="0" hangingPunct="0"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14141"/>
                </a:solidFill>
                <a:latin typeface="Gill Sans Light" charset="0"/>
                <a:ea typeface="ヒラギノ角ゴ Pro W3" pitchFamily="122" charset="-128"/>
                <a:sym typeface="Gill Sans Light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1400" dirty="0"/>
              <a:t>Hladina </a:t>
            </a:r>
            <a:r>
              <a:rPr lang="en-US" sz="1400" dirty="0"/>
              <a:t>n-3 </a:t>
            </a:r>
            <a:r>
              <a:rPr lang="cs-CZ" sz="1400" dirty="0"/>
              <a:t>mastných kyselin a kontaminantů u běžně konzumovaných</a:t>
            </a:r>
            <a:r>
              <a:rPr lang="en-US" sz="1400" dirty="0"/>
              <a:t> </a:t>
            </a:r>
            <a:r>
              <a:rPr lang="cs-CZ" sz="1400" dirty="0"/>
              <a:t>ryb, mořských plodů a ostatních potravin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5"/>
            <a:ext cx="19044" cy="190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1215050"/>
            <a:ext cx="5355422" cy="551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0437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</TotalTime>
  <Words>630</Words>
  <Application>Microsoft Office PowerPoint</Application>
  <PresentationFormat>Předvádění na obrazovce (4:3)</PresentationFormat>
  <Paragraphs>112</Paragraphs>
  <Slides>18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Gill Sans Light</vt:lpstr>
      <vt:lpstr>Syntax-Black</vt:lpstr>
      <vt:lpstr>Times New Roman</vt:lpstr>
      <vt:lpstr>ヒラギノ角ゴ Pro W3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Vice-dean for external affairs</dc:title>
  <dc:creator>Pavlína</dc:creator>
  <cp:lastModifiedBy>Vladimir Žlábek</cp:lastModifiedBy>
  <cp:revision>504</cp:revision>
  <cp:lastPrinted>2015-09-15T12:36:58Z</cp:lastPrinted>
  <dcterms:created xsi:type="dcterms:W3CDTF">2013-06-18T05:55:56Z</dcterms:created>
  <dcterms:modified xsi:type="dcterms:W3CDTF">2017-05-29T08:59:46Z</dcterms:modified>
</cp:coreProperties>
</file>