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36"/>
  </p:notesMasterIdLst>
  <p:sldIdLst>
    <p:sldId id="334" r:id="rId3"/>
    <p:sldId id="335" r:id="rId4"/>
    <p:sldId id="336" r:id="rId5"/>
    <p:sldId id="337" r:id="rId6"/>
    <p:sldId id="338" r:id="rId7"/>
    <p:sldId id="339" r:id="rId8"/>
    <p:sldId id="340" r:id="rId9"/>
    <p:sldId id="341" r:id="rId10"/>
    <p:sldId id="342" r:id="rId11"/>
    <p:sldId id="343" r:id="rId12"/>
    <p:sldId id="344" r:id="rId13"/>
    <p:sldId id="345" r:id="rId14"/>
    <p:sldId id="346" r:id="rId15"/>
    <p:sldId id="347" r:id="rId16"/>
    <p:sldId id="348" r:id="rId17"/>
    <p:sldId id="349" r:id="rId18"/>
    <p:sldId id="350" r:id="rId19"/>
    <p:sldId id="351" r:id="rId20"/>
    <p:sldId id="352" r:id="rId21"/>
    <p:sldId id="353" r:id="rId22"/>
    <p:sldId id="354" r:id="rId23"/>
    <p:sldId id="355" r:id="rId24"/>
    <p:sldId id="356" r:id="rId25"/>
    <p:sldId id="357" r:id="rId26"/>
    <p:sldId id="358" r:id="rId27"/>
    <p:sldId id="359" r:id="rId28"/>
    <p:sldId id="360" r:id="rId29"/>
    <p:sldId id="361" r:id="rId30"/>
    <p:sldId id="362" r:id="rId31"/>
    <p:sldId id="363" r:id="rId32"/>
    <p:sldId id="364" r:id="rId33"/>
    <p:sldId id="365" r:id="rId34"/>
    <p:sldId id="366" r:id="rId3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9999"/>
    <a:srgbClr val="0000FF"/>
    <a:srgbClr val="00CC99"/>
    <a:srgbClr val="800000"/>
    <a:srgbClr val="FFFFFF"/>
    <a:srgbClr val="0000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Světlý styl 2 – zvýraznění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Světlý styl 1 – zvýraznění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8882" autoAdjust="0"/>
    <p:restoredTop sz="94660"/>
  </p:normalViewPr>
  <p:slideViewPr>
    <p:cSldViewPr>
      <p:cViewPr varScale="1">
        <p:scale>
          <a:sx n="130" d="100"/>
          <a:sy n="130" d="100"/>
        </p:scale>
        <p:origin x="624" y="126"/>
      </p:cViewPr>
      <p:guideLst>
        <p:guide orient="horz" pos="2160"/>
        <p:guide pos="2880"/>
      </p:guideLst>
    </p:cSldViewPr>
  </p:slideViewPr>
  <p:notesTextViewPr>
    <p:cViewPr>
      <p:scale>
        <a:sx n="100" d="100"/>
        <a:sy n="100" d="100"/>
      </p:scale>
      <p:origin x="0" y="0"/>
    </p:cViewPr>
  </p:notesTextViewPr>
  <p:gridSpacing cx="360045" cy="36004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4659E9-27C0-4501-8B0C-0141FE498719}" type="datetimeFigureOut">
              <a:rPr lang="en-GB" smtClean="0"/>
              <a:t>14/02/2020</a:t>
            </a:fld>
            <a:endParaRPr lang="en-GB" dirty="0"/>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AA5964-4117-4C4F-89B8-A4583712991C}" type="slidenum">
              <a:rPr lang="en-GB" smtClean="0"/>
              <a:t>‹#›</a:t>
            </a:fld>
            <a:endParaRPr lang="en-GB" dirty="0"/>
          </a:p>
        </p:txBody>
      </p:sp>
    </p:spTree>
    <p:extLst>
      <p:ext uri="{BB962C8B-B14F-4D97-AF65-F5344CB8AC3E}">
        <p14:creationId xmlns:p14="http://schemas.microsoft.com/office/powerpoint/2010/main" val="4019968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2</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1641361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11</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127658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12</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411590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13</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4154477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14</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3109325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15</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1937698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16</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3601761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17</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3834128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18</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787771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19</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2117563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20</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191452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3</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3462983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21</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36047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22</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1799206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23</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3942502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24</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1996703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25</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2358784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26</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2923285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27</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3605116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28</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788452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29</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3767400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30</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2439173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4</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845040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31</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1487743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32</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3307986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33</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1251961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5</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2684905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6</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3718865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7</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4001790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8</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4129782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9</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3337704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hangingPunct="1"/>
            <a:fld id="{90210E1D-66BB-47E8-83BF-A1F1C3976E6F}" type="slidenum">
              <a:rPr lang="cs-CZ" sz="1200">
                <a:solidFill>
                  <a:prstClr val="black"/>
                </a:solidFill>
              </a:rPr>
              <a:pPr eaLnBrk="1" hangingPunct="1"/>
              <a:t>10</a:t>
            </a:fld>
            <a:endParaRPr lang="cs-CZ" sz="1200" dirty="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131394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354" y="2130848"/>
            <a:ext cx="7773293" cy="1470049"/>
          </a:xfrm>
          <a:prstGeom prst="rect">
            <a:avLst/>
          </a:prstGeom>
        </p:spPr>
        <p:txBody>
          <a:bodyPr lIns="64291" tIns="32146" rIns="64291" bIns="32146"/>
          <a:lstStyle/>
          <a:p>
            <a:r>
              <a:rPr lang="cs-CZ"/>
              <a:t>Kliknutím lze upravit styl.</a:t>
            </a:r>
            <a:endParaRPr lang="en-GB"/>
          </a:p>
        </p:txBody>
      </p:sp>
      <p:sp>
        <p:nvSpPr>
          <p:cNvPr id="3" name="Podnadpis 2"/>
          <p:cNvSpPr>
            <a:spLocks noGrp="1"/>
          </p:cNvSpPr>
          <p:nvPr>
            <p:ph type="subTitle" idx="1"/>
          </p:nvPr>
        </p:nvSpPr>
        <p:spPr>
          <a:xfrm>
            <a:off x="1371824" y="3886647"/>
            <a:ext cx="6400354" cy="1752451"/>
          </a:xfrm>
          <a:prstGeom prst="rect">
            <a:avLst/>
          </a:prstGeom>
        </p:spPr>
        <p:txBody>
          <a:bodyPr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cs-CZ"/>
              <a:t>Kliknutím lze upravit styl předlohy.</a:t>
            </a:r>
            <a:endParaRPr lang="en-GB"/>
          </a:p>
        </p:txBody>
      </p:sp>
    </p:spTree>
    <p:extLst>
      <p:ext uri="{BB962C8B-B14F-4D97-AF65-F5344CB8AC3E}">
        <p14:creationId xmlns:p14="http://schemas.microsoft.com/office/powerpoint/2010/main" val="94364085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647" y="274588"/>
            <a:ext cx="8228707" cy="1143000"/>
          </a:xfrm>
          <a:prstGeom prst="rect">
            <a:avLst/>
          </a:prstGeom>
        </p:spPr>
        <p:txBody>
          <a:bodyPr lIns="64291" tIns="32146" rIns="64291" bIns="32146"/>
          <a:lstStyle/>
          <a:p>
            <a:r>
              <a:rPr lang="cs-CZ"/>
              <a:t>Kliknutím lze upravit styl.</a:t>
            </a:r>
            <a:endParaRPr lang="en-GB"/>
          </a:p>
        </p:txBody>
      </p:sp>
      <p:sp>
        <p:nvSpPr>
          <p:cNvPr id="3" name="Zástupný symbol pro svislý text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340305368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177" y="274588"/>
            <a:ext cx="2057176" cy="5851178"/>
          </a:xfrm>
          <a:prstGeom prst="rect">
            <a:avLst/>
          </a:prstGeom>
        </p:spPr>
        <p:txBody>
          <a:bodyPr vert="eaVert" lIns="64291" tIns="32146" rIns="64291" bIns="32146"/>
          <a:lstStyle/>
          <a:p>
            <a:r>
              <a:rPr lang="cs-CZ"/>
              <a:t>Kliknutím lze upravit styl.</a:t>
            </a:r>
            <a:endParaRPr lang="en-GB"/>
          </a:p>
        </p:txBody>
      </p:sp>
      <p:sp>
        <p:nvSpPr>
          <p:cNvPr id="3" name="Zástupný symbol pro svislý text 2"/>
          <p:cNvSpPr>
            <a:spLocks noGrp="1"/>
          </p:cNvSpPr>
          <p:nvPr>
            <p:ph type="body" orient="vert" idx="1"/>
          </p:nvPr>
        </p:nvSpPr>
        <p:spPr>
          <a:xfrm>
            <a:off x="457647" y="274588"/>
            <a:ext cx="6064374" cy="5851178"/>
          </a:xfrm>
          <a:prstGeom prst="rect">
            <a:avLst/>
          </a:prstGeom>
        </p:spPr>
        <p:txBody>
          <a:bodyPr vert="eaVert" lIns="64291" tIns="32146" rIns="64291" bIns="32146"/>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139473397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1524922" y="2294586"/>
            <a:ext cx="2288485" cy="2276061"/>
          </a:xfrm>
          <a:prstGeom prst="rect">
            <a:avLst/>
          </a:prstGeom>
          <a:gradFill>
            <a:gsLst>
              <a:gs pos="0">
                <a:schemeClr val="tx1">
                  <a:alpha val="40000"/>
                </a:schemeClr>
              </a:gs>
              <a:gs pos="99000">
                <a:schemeClr val="tx1">
                  <a:alpha val="20000"/>
                </a:schemeClr>
              </a:gs>
            </a:gsLst>
            <a:lin ang="5400000" scaled="1"/>
          </a:gradFill>
          <a:ln>
            <a:noFill/>
          </a:ln>
        </p:spPr>
        <p:txBody>
          <a:bodyPr rtlCol="0" anchor="ctr">
            <a:noAutofit/>
          </a:bodyPr>
          <a:lstStyle>
            <a:lvl1pPr algn="ctr">
              <a:defRPr sz="900">
                <a:solidFill>
                  <a:schemeClr val="tx1"/>
                </a:solidFill>
              </a:defRPr>
            </a:lvl1pPr>
          </a:lstStyle>
          <a:p>
            <a:pPr lvl="0"/>
            <a:endParaRPr lang="en-US" noProof="0"/>
          </a:p>
        </p:txBody>
      </p:sp>
      <p:sp>
        <p:nvSpPr>
          <p:cNvPr id="2" name="Title 1"/>
          <p:cNvSpPr>
            <a:spLocks noGrp="1"/>
          </p:cNvSpPr>
          <p:nvPr>
            <p:ph type="title"/>
          </p:nvPr>
        </p:nvSpPr>
        <p:spPr>
          <a:xfrm>
            <a:off x="768728" y="1175303"/>
            <a:ext cx="7609959" cy="1647411"/>
          </a:xfrm>
          <a:prstGeom prst="rect">
            <a:avLst/>
          </a:prstGeom>
          <a:effectLst>
            <a:outerShdw blurRad="762000" dist="381000" dir="5400000" algn="t" rotWithShape="0">
              <a:prstClr val="black">
                <a:alpha val="30000"/>
              </a:prstClr>
            </a:outerShdw>
          </a:effectLst>
        </p:spPr>
        <p:txBody>
          <a:bodyPr/>
          <a:lstStyle>
            <a:lvl1pPr>
              <a:defRPr sz="90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471909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354" y="2130848"/>
            <a:ext cx="7773293" cy="1470049"/>
          </a:xfrm>
          <a:prstGeom prst="rect">
            <a:avLst/>
          </a:prstGeom>
        </p:spPr>
        <p:txBody>
          <a:bodyPr lIns="64288" tIns="32144" rIns="64288" bIns="32144"/>
          <a:lstStyle/>
          <a:p>
            <a:r>
              <a:rPr lang="cs-CZ"/>
              <a:t>Kliknutím lze upravit styl.</a:t>
            </a:r>
            <a:endParaRPr lang="en-GB"/>
          </a:p>
        </p:txBody>
      </p:sp>
      <p:sp>
        <p:nvSpPr>
          <p:cNvPr id="3" name="Podnadpis 2"/>
          <p:cNvSpPr>
            <a:spLocks noGrp="1"/>
          </p:cNvSpPr>
          <p:nvPr>
            <p:ph type="subTitle" idx="1"/>
          </p:nvPr>
        </p:nvSpPr>
        <p:spPr>
          <a:xfrm>
            <a:off x="1371824" y="3886648"/>
            <a:ext cx="6400354" cy="1752451"/>
          </a:xfrm>
          <a:prstGeom prst="rect">
            <a:avLst/>
          </a:prstGeom>
        </p:spPr>
        <p:txBody>
          <a:bodyPr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cs-CZ"/>
              <a:t>Kliknutím lze upravit styl předlohy.</a:t>
            </a:r>
            <a:endParaRPr lang="en-GB"/>
          </a:p>
        </p:txBody>
      </p:sp>
    </p:spTree>
    <p:extLst>
      <p:ext uri="{BB962C8B-B14F-4D97-AF65-F5344CB8AC3E}">
        <p14:creationId xmlns:p14="http://schemas.microsoft.com/office/powerpoint/2010/main" val="139678167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647" y="274588"/>
            <a:ext cx="8228707" cy="1143000"/>
          </a:xfrm>
          <a:prstGeom prst="rect">
            <a:avLst/>
          </a:prstGeom>
        </p:spPr>
        <p:txBody>
          <a:bodyPr lIns="64288" tIns="32144" rIns="64288" bIns="32144"/>
          <a:lstStyle/>
          <a:p>
            <a:r>
              <a:rPr lang="cs-CZ"/>
              <a:t>Kliknutím lze upravit styl.</a:t>
            </a:r>
            <a:endParaRPr lang="en-GB"/>
          </a:p>
        </p:txBody>
      </p:sp>
      <p:sp>
        <p:nvSpPr>
          <p:cNvPr id="3" name="Zástupný symbol pro obsah 2"/>
          <p:cNvSpPr>
            <a:spLocks noGrp="1"/>
          </p:cNvSpPr>
          <p:nvPr>
            <p:ph idx="1"/>
          </p:nvPr>
        </p:nvSpPr>
        <p:spPr>
          <a:xfrm>
            <a:off x="457647" y="1600648"/>
            <a:ext cx="8228707" cy="4525119"/>
          </a:xfrm>
          <a:prstGeom prst="rect">
            <a:avLst/>
          </a:prstGeom>
        </p:spPr>
        <p:txBody>
          <a:bodyPr lIns="64288" tIns="32144" rIns="64288" bIns="32144"/>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160951254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189" y="4406802"/>
            <a:ext cx="7772176" cy="1361777"/>
          </a:xfrm>
          <a:prstGeom prst="rect">
            <a:avLst/>
          </a:prstGeom>
        </p:spPr>
        <p:txBody>
          <a:bodyPr lIns="64288" tIns="32144" rIns="64288" bIns="32144" anchor="t"/>
          <a:lstStyle>
            <a:lvl1pPr algn="l">
              <a:defRPr sz="2800" b="1" cap="all"/>
            </a:lvl1pPr>
          </a:lstStyle>
          <a:p>
            <a:r>
              <a:rPr lang="cs-CZ"/>
              <a:t>Kliknutím lze upravit styl.</a:t>
            </a:r>
            <a:endParaRPr lang="en-GB"/>
          </a:p>
        </p:txBody>
      </p:sp>
      <p:sp>
        <p:nvSpPr>
          <p:cNvPr id="3" name="Zástupný symbol pro text 2"/>
          <p:cNvSpPr>
            <a:spLocks noGrp="1"/>
          </p:cNvSpPr>
          <p:nvPr>
            <p:ph type="body" idx="1"/>
          </p:nvPr>
        </p:nvSpPr>
        <p:spPr>
          <a:xfrm>
            <a:off x="722189" y="2906613"/>
            <a:ext cx="7772176" cy="1500188"/>
          </a:xfrm>
          <a:prstGeom prst="rect">
            <a:avLst/>
          </a:prstGeom>
        </p:spPr>
        <p:txBody>
          <a:bodyPr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cs-CZ"/>
              <a:t>Kliknutím lze upravit styly předlohy textu.</a:t>
            </a:r>
          </a:p>
        </p:txBody>
      </p:sp>
    </p:spTree>
    <p:extLst>
      <p:ext uri="{BB962C8B-B14F-4D97-AF65-F5344CB8AC3E}">
        <p14:creationId xmlns:p14="http://schemas.microsoft.com/office/powerpoint/2010/main" val="130596147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647" y="274588"/>
            <a:ext cx="8228707" cy="1143000"/>
          </a:xfrm>
          <a:prstGeom prst="rect">
            <a:avLst/>
          </a:prstGeom>
        </p:spPr>
        <p:txBody>
          <a:bodyPr lIns="64288" tIns="32144" rIns="64288" bIns="32144"/>
          <a:lstStyle/>
          <a:p>
            <a:r>
              <a:rPr lang="cs-CZ"/>
              <a:t>Kliknutím lze upravit styl.</a:t>
            </a:r>
            <a:endParaRPr lang="en-GB"/>
          </a:p>
        </p:txBody>
      </p:sp>
      <p:sp>
        <p:nvSpPr>
          <p:cNvPr id="3" name="Zástupný symbol pro obsah 2"/>
          <p:cNvSpPr>
            <a:spLocks noGrp="1"/>
          </p:cNvSpPr>
          <p:nvPr>
            <p:ph sz="half" idx="1"/>
          </p:nvPr>
        </p:nvSpPr>
        <p:spPr>
          <a:xfrm>
            <a:off x="457648" y="1600648"/>
            <a:ext cx="4060775" cy="4525119"/>
          </a:xfrm>
          <a:prstGeom prst="rect">
            <a:avLst/>
          </a:prstGeom>
        </p:spPr>
        <p:txBody>
          <a:bodyPr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25579" y="1600648"/>
            <a:ext cx="4060775" cy="4525119"/>
          </a:xfrm>
          <a:prstGeom prst="rect">
            <a:avLst/>
          </a:prstGeom>
        </p:spPr>
        <p:txBody>
          <a:bodyPr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347975133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647" y="274588"/>
            <a:ext cx="8228707" cy="1143000"/>
          </a:xfrm>
          <a:prstGeom prst="rect">
            <a:avLst/>
          </a:prstGeom>
        </p:spPr>
        <p:txBody>
          <a:bodyPr lIns="64288" tIns="32144" rIns="64288" bIns="32144"/>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647" y="1534791"/>
            <a:ext cx="4039568" cy="639589"/>
          </a:xfrm>
          <a:prstGeom prst="rect">
            <a:avLst/>
          </a:prstGeom>
        </p:spPr>
        <p:txBody>
          <a:bodyPr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cs-CZ"/>
              <a:t>Kliknutím lze upravit styly předlohy textu.</a:t>
            </a:r>
          </a:p>
        </p:txBody>
      </p:sp>
      <p:sp>
        <p:nvSpPr>
          <p:cNvPr id="4" name="Zástupný symbol pro obsah 3"/>
          <p:cNvSpPr>
            <a:spLocks noGrp="1"/>
          </p:cNvSpPr>
          <p:nvPr>
            <p:ph sz="half" idx="2"/>
          </p:nvPr>
        </p:nvSpPr>
        <p:spPr>
          <a:xfrm>
            <a:off x="457647" y="2174379"/>
            <a:ext cx="4039568" cy="3951387"/>
          </a:xfrm>
          <a:prstGeom prst="rect">
            <a:avLst/>
          </a:prstGeom>
        </p:spPr>
        <p:txBody>
          <a:bodyPr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4555" y="1534791"/>
            <a:ext cx="4041799" cy="639589"/>
          </a:xfrm>
          <a:prstGeom prst="rect">
            <a:avLst/>
          </a:prstGeom>
        </p:spPr>
        <p:txBody>
          <a:bodyPr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cs-CZ"/>
              <a:t>Kliknutím lze upravit styly předlohy textu.</a:t>
            </a:r>
          </a:p>
        </p:txBody>
      </p:sp>
      <p:sp>
        <p:nvSpPr>
          <p:cNvPr id="6" name="Zástupný symbol pro obsah 5"/>
          <p:cNvSpPr>
            <a:spLocks noGrp="1"/>
          </p:cNvSpPr>
          <p:nvPr>
            <p:ph sz="quarter" idx="4"/>
          </p:nvPr>
        </p:nvSpPr>
        <p:spPr>
          <a:xfrm>
            <a:off x="4644555" y="2174379"/>
            <a:ext cx="4041799" cy="3951387"/>
          </a:xfrm>
          <a:prstGeom prst="rect">
            <a:avLst/>
          </a:prstGeom>
        </p:spPr>
        <p:txBody>
          <a:bodyPr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330965054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647" y="274588"/>
            <a:ext cx="8228707" cy="1143000"/>
          </a:xfrm>
          <a:prstGeom prst="rect">
            <a:avLst/>
          </a:prstGeom>
        </p:spPr>
        <p:txBody>
          <a:bodyPr lIns="64288" tIns="32144" rIns="64288" bIns="32144"/>
          <a:lstStyle/>
          <a:p>
            <a:r>
              <a:rPr lang="cs-CZ"/>
              <a:t>Kliknutím lze upravit styl.</a:t>
            </a:r>
            <a:endParaRPr lang="en-GB"/>
          </a:p>
        </p:txBody>
      </p:sp>
    </p:spTree>
    <p:extLst>
      <p:ext uri="{BB962C8B-B14F-4D97-AF65-F5344CB8AC3E}">
        <p14:creationId xmlns:p14="http://schemas.microsoft.com/office/powerpoint/2010/main" val="127636806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409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647" y="274588"/>
            <a:ext cx="8228707" cy="1143000"/>
          </a:xfrm>
          <a:prstGeom prst="rect">
            <a:avLst/>
          </a:prstGeom>
        </p:spPr>
        <p:txBody>
          <a:bodyPr lIns="64291" tIns="32146" rIns="64291" bIns="32146"/>
          <a:lstStyle/>
          <a:p>
            <a:r>
              <a:rPr lang="cs-CZ"/>
              <a:t>Kliknutím lze upravit styl.</a:t>
            </a:r>
            <a:endParaRPr lang="en-GB"/>
          </a:p>
        </p:txBody>
      </p:sp>
      <p:sp>
        <p:nvSpPr>
          <p:cNvPr id="3" name="Zástupný symbol pro obsah 2"/>
          <p:cNvSpPr>
            <a:spLocks noGrp="1"/>
          </p:cNvSpPr>
          <p:nvPr>
            <p:ph idx="1"/>
          </p:nvPr>
        </p:nvSpPr>
        <p:spPr>
          <a:xfrm>
            <a:off x="457647" y="1600647"/>
            <a:ext cx="8228707" cy="4525119"/>
          </a:xfrm>
          <a:prstGeom prst="rect">
            <a:avLst/>
          </a:prstGeom>
        </p:spPr>
        <p:txBody>
          <a:bodyPr lIns="64291" tIns="32146" rIns="64291" bIns="32146"/>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23257713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648" y="273474"/>
            <a:ext cx="3008189" cy="1161975"/>
          </a:xfrm>
          <a:prstGeom prst="rect">
            <a:avLst/>
          </a:prstGeom>
        </p:spPr>
        <p:txBody>
          <a:bodyPr lIns="64288" tIns="32144" rIns="64288" bIns="32144" anchor="b"/>
          <a:lstStyle>
            <a:lvl1pPr algn="l">
              <a:defRPr sz="1400" b="1"/>
            </a:lvl1pPr>
          </a:lstStyle>
          <a:p>
            <a:r>
              <a:rPr lang="cs-CZ"/>
              <a:t>Kliknutím lze upravit styl.</a:t>
            </a:r>
            <a:endParaRPr lang="en-GB"/>
          </a:p>
        </p:txBody>
      </p:sp>
      <p:sp>
        <p:nvSpPr>
          <p:cNvPr id="3" name="Zástupný symbol pro obsah 2"/>
          <p:cNvSpPr>
            <a:spLocks noGrp="1"/>
          </p:cNvSpPr>
          <p:nvPr>
            <p:ph idx="1"/>
          </p:nvPr>
        </p:nvSpPr>
        <p:spPr>
          <a:xfrm>
            <a:off x="3575224" y="273473"/>
            <a:ext cx="5111130" cy="5852294"/>
          </a:xfrm>
          <a:prstGeom prst="rect">
            <a:avLst/>
          </a:prstGeom>
        </p:spPr>
        <p:txBody>
          <a:bodyPr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648" y="1435448"/>
            <a:ext cx="3008189" cy="4690318"/>
          </a:xfrm>
          <a:prstGeom prst="rect">
            <a:avLst/>
          </a:prstGeom>
        </p:spPr>
        <p:txBody>
          <a:bodyPr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cs-CZ"/>
              <a:t>Kliknutím lze upravit styly předlohy textu.</a:t>
            </a:r>
          </a:p>
        </p:txBody>
      </p:sp>
    </p:spTree>
    <p:extLst>
      <p:ext uri="{BB962C8B-B14F-4D97-AF65-F5344CB8AC3E}">
        <p14:creationId xmlns:p14="http://schemas.microsoft.com/office/powerpoint/2010/main" val="397117887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636" y="4800824"/>
            <a:ext cx="5486177" cy="567035"/>
          </a:xfrm>
          <a:prstGeom prst="rect">
            <a:avLst/>
          </a:prstGeom>
        </p:spPr>
        <p:txBody>
          <a:bodyPr lIns="64288" tIns="32144" rIns="64288" bIns="32144" anchor="b"/>
          <a:lstStyle>
            <a:lvl1pPr algn="l">
              <a:defRPr sz="1400" b="1"/>
            </a:lvl1pPr>
          </a:lstStyle>
          <a:p>
            <a:r>
              <a:rPr lang="cs-CZ"/>
              <a:t>Kliknutím lze upravit styl.</a:t>
            </a:r>
            <a:endParaRPr lang="en-GB"/>
          </a:p>
        </p:txBody>
      </p:sp>
      <p:sp>
        <p:nvSpPr>
          <p:cNvPr id="3" name="Zástupný symbol pro obrázek 2"/>
          <p:cNvSpPr>
            <a:spLocks noGrp="1"/>
          </p:cNvSpPr>
          <p:nvPr>
            <p:ph type="pic" idx="1"/>
          </p:nvPr>
        </p:nvSpPr>
        <p:spPr>
          <a:xfrm>
            <a:off x="1792636" y="612800"/>
            <a:ext cx="5486177" cy="4114354"/>
          </a:xfrm>
          <a:prstGeom prst="rect">
            <a:avLst/>
          </a:prstGeom>
        </p:spPr>
        <p:txBody>
          <a:bodyPr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GB" noProof="0" dirty="0">
              <a:sym typeface="Gill Sans Light" charset="0"/>
            </a:endParaRPr>
          </a:p>
        </p:txBody>
      </p:sp>
      <p:sp>
        <p:nvSpPr>
          <p:cNvPr id="4" name="Zástupný symbol pro text 3"/>
          <p:cNvSpPr>
            <a:spLocks noGrp="1"/>
          </p:cNvSpPr>
          <p:nvPr>
            <p:ph type="body" sz="half" idx="2"/>
          </p:nvPr>
        </p:nvSpPr>
        <p:spPr>
          <a:xfrm>
            <a:off x="1792636" y="5367860"/>
            <a:ext cx="5486177" cy="804788"/>
          </a:xfrm>
          <a:prstGeom prst="rect">
            <a:avLst/>
          </a:prstGeom>
        </p:spPr>
        <p:txBody>
          <a:bodyPr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cs-CZ"/>
              <a:t>Kliknutím lze upravit styly předlohy textu.</a:t>
            </a:r>
          </a:p>
        </p:txBody>
      </p:sp>
    </p:spTree>
    <p:extLst>
      <p:ext uri="{BB962C8B-B14F-4D97-AF65-F5344CB8AC3E}">
        <p14:creationId xmlns:p14="http://schemas.microsoft.com/office/powerpoint/2010/main" val="251708664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647" y="274588"/>
            <a:ext cx="8228707" cy="1143000"/>
          </a:xfrm>
          <a:prstGeom prst="rect">
            <a:avLst/>
          </a:prstGeom>
        </p:spPr>
        <p:txBody>
          <a:bodyPr lIns="64288" tIns="32144" rIns="64288" bIns="32144"/>
          <a:lstStyle/>
          <a:p>
            <a:r>
              <a:rPr lang="cs-CZ"/>
              <a:t>Kliknutím lze upravit styl.</a:t>
            </a:r>
            <a:endParaRPr lang="en-GB"/>
          </a:p>
        </p:txBody>
      </p:sp>
      <p:sp>
        <p:nvSpPr>
          <p:cNvPr id="3" name="Zástupný symbol pro svislý text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138794183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177" y="274588"/>
            <a:ext cx="2057176" cy="5851178"/>
          </a:xfrm>
          <a:prstGeom prst="rect">
            <a:avLst/>
          </a:prstGeom>
        </p:spPr>
        <p:txBody>
          <a:bodyPr vert="eaVert" lIns="64288" tIns="32144" rIns="64288" bIns="32144"/>
          <a:lstStyle/>
          <a:p>
            <a:r>
              <a:rPr lang="cs-CZ"/>
              <a:t>Kliknutím lze upravit styl.</a:t>
            </a:r>
            <a:endParaRPr lang="en-GB"/>
          </a:p>
        </p:txBody>
      </p:sp>
      <p:sp>
        <p:nvSpPr>
          <p:cNvPr id="3" name="Zástupný symbol pro svislý text 2"/>
          <p:cNvSpPr>
            <a:spLocks noGrp="1"/>
          </p:cNvSpPr>
          <p:nvPr>
            <p:ph type="body" orient="vert" idx="1"/>
          </p:nvPr>
        </p:nvSpPr>
        <p:spPr>
          <a:xfrm>
            <a:off x="457647" y="274588"/>
            <a:ext cx="6064374" cy="5851178"/>
          </a:xfrm>
          <a:prstGeom prst="rect">
            <a:avLst/>
          </a:prstGeom>
        </p:spPr>
        <p:txBody>
          <a:bodyPr vert="eaVert" lIns="64288" tIns="32144" rIns="64288" bIns="32144"/>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209089693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647" y="274588"/>
            <a:ext cx="8228707" cy="5851178"/>
          </a:xfrm>
          <a:prstGeom prst="rect">
            <a:avLst/>
          </a:prstGeom>
        </p:spPr>
        <p:txBody>
          <a:bodyPr lIns="64288" tIns="32144" rIns="64288" bIns="32144"/>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37752331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189" y="4406801"/>
            <a:ext cx="7772176" cy="1361777"/>
          </a:xfrm>
          <a:prstGeom prst="rect">
            <a:avLst/>
          </a:prstGeom>
        </p:spPr>
        <p:txBody>
          <a:bodyPr lIns="64291" tIns="32146" rIns="64291" bIns="32146" anchor="t"/>
          <a:lstStyle>
            <a:lvl1pPr algn="l">
              <a:defRPr sz="2800" b="1" cap="all"/>
            </a:lvl1pPr>
          </a:lstStyle>
          <a:p>
            <a:r>
              <a:rPr lang="cs-CZ"/>
              <a:t>Kliknutím lze upravit styl.</a:t>
            </a:r>
            <a:endParaRPr lang="en-GB"/>
          </a:p>
        </p:txBody>
      </p:sp>
      <p:sp>
        <p:nvSpPr>
          <p:cNvPr id="3" name="Zástupný symbol pro text 2"/>
          <p:cNvSpPr>
            <a:spLocks noGrp="1"/>
          </p:cNvSpPr>
          <p:nvPr>
            <p:ph type="body" idx="1"/>
          </p:nvPr>
        </p:nvSpPr>
        <p:spPr>
          <a:xfrm>
            <a:off x="722189" y="2906613"/>
            <a:ext cx="7772176" cy="1500188"/>
          </a:xfrm>
          <a:prstGeom prst="rect">
            <a:avLst/>
          </a:prstGeom>
        </p:spPr>
        <p:txBody>
          <a:bodyPr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cs-CZ"/>
              <a:t>Kliknutím lze upravit styly předlohy textu.</a:t>
            </a:r>
          </a:p>
        </p:txBody>
      </p:sp>
    </p:spTree>
    <p:extLst>
      <p:ext uri="{BB962C8B-B14F-4D97-AF65-F5344CB8AC3E}">
        <p14:creationId xmlns:p14="http://schemas.microsoft.com/office/powerpoint/2010/main" val="269507226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647" y="274588"/>
            <a:ext cx="8228707" cy="1143000"/>
          </a:xfrm>
          <a:prstGeom prst="rect">
            <a:avLst/>
          </a:prstGeom>
        </p:spPr>
        <p:txBody>
          <a:bodyPr lIns="64291" tIns="32146" rIns="64291" bIns="32146"/>
          <a:lstStyle/>
          <a:p>
            <a:r>
              <a:rPr lang="cs-CZ"/>
              <a:t>Kliknutím lze upravit styl.</a:t>
            </a:r>
            <a:endParaRPr lang="en-GB"/>
          </a:p>
        </p:txBody>
      </p:sp>
      <p:sp>
        <p:nvSpPr>
          <p:cNvPr id="3" name="Zástupný symbol pro obsah 2"/>
          <p:cNvSpPr>
            <a:spLocks noGrp="1"/>
          </p:cNvSpPr>
          <p:nvPr>
            <p:ph sz="half" idx="1"/>
          </p:nvPr>
        </p:nvSpPr>
        <p:spPr>
          <a:xfrm>
            <a:off x="457647" y="1600647"/>
            <a:ext cx="4060775" cy="4525119"/>
          </a:xfrm>
          <a:prstGeom prst="rect">
            <a:avLst/>
          </a:prstGeom>
        </p:spPr>
        <p:txBody>
          <a:bodyPr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25579" y="1600647"/>
            <a:ext cx="4060775" cy="4525119"/>
          </a:xfrm>
          <a:prstGeom prst="rect">
            <a:avLst/>
          </a:prstGeom>
        </p:spPr>
        <p:txBody>
          <a:bodyPr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42532538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647" y="274588"/>
            <a:ext cx="8228707" cy="1143000"/>
          </a:xfrm>
          <a:prstGeom prst="rect">
            <a:avLst/>
          </a:prstGeom>
        </p:spPr>
        <p:txBody>
          <a:bodyPr lIns="64291" tIns="32146" rIns="64291" bIns="32146"/>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647" y="1534791"/>
            <a:ext cx="4039568" cy="639589"/>
          </a:xfrm>
          <a:prstGeom prst="rect">
            <a:avLst/>
          </a:prstGeom>
        </p:spPr>
        <p:txBody>
          <a:bodyPr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cs-CZ"/>
              <a:t>Kliknutím lze upravit styly předlohy textu.</a:t>
            </a:r>
          </a:p>
        </p:txBody>
      </p:sp>
      <p:sp>
        <p:nvSpPr>
          <p:cNvPr id="4" name="Zástupný symbol pro obsah 3"/>
          <p:cNvSpPr>
            <a:spLocks noGrp="1"/>
          </p:cNvSpPr>
          <p:nvPr>
            <p:ph sz="half" idx="2"/>
          </p:nvPr>
        </p:nvSpPr>
        <p:spPr>
          <a:xfrm>
            <a:off x="457647" y="2174379"/>
            <a:ext cx="4039568" cy="3951387"/>
          </a:xfrm>
          <a:prstGeom prst="rect">
            <a:avLst/>
          </a:prstGeom>
        </p:spPr>
        <p:txBody>
          <a:bodyPr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4555" y="1534791"/>
            <a:ext cx="4041799" cy="639589"/>
          </a:xfrm>
          <a:prstGeom prst="rect">
            <a:avLst/>
          </a:prstGeom>
        </p:spPr>
        <p:txBody>
          <a:bodyPr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cs-CZ"/>
              <a:t>Kliknutím lze upravit styly předlohy textu.</a:t>
            </a:r>
          </a:p>
        </p:txBody>
      </p:sp>
      <p:sp>
        <p:nvSpPr>
          <p:cNvPr id="6" name="Zástupný symbol pro obsah 5"/>
          <p:cNvSpPr>
            <a:spLocks noGrp="1"/>
          </p:cNvSpPr>
          <p:nvPr>
            <p:ph sz="quarter" idx="4"/>
          </p:nvPr>
        </p:nvSpPr>
        <p:spPr>
          <a:xfrm>
            <a:off x="4644555" y="2174379"/>
            <a:ext cx="4041799" cy="3951387"/>
          </a:xfrm>
          <a:prstGeom prst="rect">
            <a:avLst/>
          </a:prstGeom>
        </p:spPr>
        <p:txBody>
          <a:bodyPr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Tree>
    <p:extLst>
      <p:ext uri="{BB962C8B-B14F-4D97-AF65-F5344CB8AC3E}">
        <p14:creationId xmlns:p14="http://schemas.microsoft.com/office/powerpoint/2010/main" val="334605142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647" y="274588"/>
            <a:ext cx="8228707" cy="1143000"/>
          </a:xfrm>
          <a:prstGeom prst="rect">
            <a:avLst/>
          </a:prstGeom>
        </p:spPr>
        <p:txBody>
          <a:bodyPr lIns="64291" tIns="32146" rIns="64291" bIns="32146"/>
          <a:lstStyle/>
          <a:p>
            <a:r>
              <a:rPr lang="cs-CZ"/>
              <a:t>Kliknutím lze upravit styl.</a:t>
            </a:r>
            <a:endParaRPr lang="en-GB"/>
          </a:p>
        </p:txBody>
      </p:sp>
    </p:spTree>
    <p:extLst>
      <p:ext uri="{BB962C8B-B14F-4D97-AF65-F5344CB8AC3E}">
        <p14:creationId xmlns:p14="http://schemas.microsoft.com/office/powerpoint/2010/main" val="339166871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121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647" y="273473"/>
            <a:ext cx="3008189" cy="1161975"/>
          </a:xfrm>
          <a:prstGeom prst="rect">
            <a:avLst/>
          </a:prstGeom>
        </p:spPr>
        <p:txBody>
          <a:bodyPr lIns="64291" tIns="32146" rIns="64291" bIns="32146" anchor="b"/>
          <a:lstStyle>
            <a:lvl1pPr algn="l">
              <a:defRPr sz="1400" b="1"/>
            </a:lvl1pPr>
          </a:lstStyle>
          <a:p>
            <a:r>
              <a:rPr lang="cs-CZ"/>
              <a:t>Kliknutím lze upravit styl.</a:t>
            </a:r>
            <a:endParaRPr lang="en-GB"/>
          </a:p>
        </p:txBody>
      </p:sp>
      <p:sp>
        <p:nvSpPr>
          <p:cNvPr id="3" name="Zástupný symbol pro obsah 2"/>
          <p:cNvSpPr>
            <a:spLocks noGrp="1"/>
          </p:cNvSpPr>
          <p:nvPr>
            <p:ph idx="1"/>
          </p:nvPr>
        </p:nvSpPr>
        <p:spPr>
          <a:xfrm>
            <a:off x="3575224" y="273472"/>
            <a:ext cx="5111130" cy="5852294"/>
          </a:xfrm>
          <a:prstGeom prst="rect">
            <a:avLst/>
          </a:prstGeom>
        </p:spPr>
        <p:txBody>
          <a:bodyPr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647" y="1435448"/>
            <a:ext cx="3008189" cy="4690318"/>
          </a:xfrm>
          <a:prstGeom prst="rect">
            <a:avLst/>
          </a:prstGeom>
        </p:spPr>
        <p:txBody>
          <a:bodyPr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cs-CZ"/>
              <a:t>Kliknutím lze upravit styly předlohy textu.</a:t>
            </a:r>
          </a:p>
        </p:txBody>
      </p:sp>
    </p:spTree>
    <p:extLst>
      <p:ext uri="{BB962C8B-B14F-4D97-AF65-F5344CB8AC3E}">
        <p14:creationId xmlns:p14="http://schemas.microsoft.com/office/powerpoint/2010/main" val="263961285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635" y="4800824"/>
            <a:ext cx="5486177" cy="567035"/>
          </a:xfrm>
          <a:prstGeom prst="rect">
            <a:avLst/>
          </a:prstGeom>
        </p:spPr>
        <p:txBody>
          <a:bodyPr lIns="64291" tIns="32146" rIns="64291" bIns="32146" anchor="b"/>
          <a:lstStyle>
            <a:lvl1pPr algn="l">
              <a:defRPr sz="1400" b="1"/>
            </a:lvl1pPr>
          </a:lstStyle>
          <a:p>
            <a:r>
              <a:rPr lang="cs-CZ"/>
              <a:t>Kliknutím lze upravit styl.</a:t>
            </a:r>
            <a:endParaRPr lang="en-GB"/>
          </a:p>
        </p:txBody>
      </p:sp>
      <p:sp>
        <p:nvSpPr>
          <p:cNvPr id="3" name="Zástupný symbol pro obrázek 2"/>
          <p:cNvSpPr>
            <a:spLocks noGrp="1"/>
          </p:cNvSpPr>
          <p:nvPr>
            <p:ph type="pic" idx="1"/>
          </p:nvPr>
        </p:nvSpPr>
        <p:spPr>
          <a:xfrm>
            <a:off x="1792635" y="612800"/>
            <a:ext cx="5486177" cy="4114354"/>
          </a:xfrm>
          <a:prstGeom prst="rect">
            <a:avLst/>
          </a:prstGeom>
        </p:spPr>
        <p:txBody>
          <a:bodyPr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GB" noProof="0" dirty="0">
              <a:sym typeface="Gill Sans Light" charset="0"/>
            </a:endParaRPr>
          </a:p>
        </p:txBody>
      </p:sp>
      <p:sp>
        <p:nvSpPr>
          <p:cNvPr id="4" name="Zástupný symbol pro text 3"/>
          <p:cNvSpPr>
            <a:spLocks noGrp="1"/>
          </p:cNvSpPr>
          <p:nvPr>
            <p:ph type="body" sz="half" idx="2"/>
          </p:nvPr>
        </p:nvSpPr>
        <p:spPr>
          <a:xfrm>
            <a:off x="1792635" y="5367859"/>
            <a:ext cx="5486177" cy="804788"/>
          </a:xfrm>
          <a:prstGeom prst="rect">
            <a:avLst/>
          </a:prstGeom>
        </p:spPr>
        <p:txBody>
          <a:bodyPr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cs-CZ"/>
              <a:t>Kliknutím lze upravit styly předlohy textu.</a:t>
            </a:r>
          </a:p>
        </p:txBody>
      </p:sp>
    </p:spTree>
    <p:extLst>
      <p:ext uri="{BB962C8B-B14F-4D97-AF65-F5344CB8AC3E}">
        <p14:creationId xmlns:p14="http://schemas.microsoft.com/office/powerpoint/2010/main" val="122223888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814614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p:transition/>
  <p:txStyles>
    <p:titleStyle>
      <a:lvl1pPr algn="ctr" rtl="0" eaLnBrk="0" fontAlgn="base" hangingPunct="0">
        <a:spcBef>
          <a:spcPct val="0"/>
        </a:spcBef>
        <a:spcAft>
          <a:spcPct val="0"/>
        </a:spcAft>
        <a:defRPr sz="51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00">
          <a:solidFill>
            <a:schemeClr val="tx1"/>
          </a:solidFill>
          <a:latin typeface="Gill Sans Light" charset="0"/>
          <a:sym typeface="Gill Sans Light" charset="0"/>
        </a:defRPr>
      </a:lvl2pPr>
      <a:lvl3pPr algn="ctr" rtl="0" eaLnBrk="0" fontAlgn="base" hangingPunct="0">
        <a:spcBef>
          <a:spcPct val="0"/>
        </a:spcBef>
        <a:spcAft>
          <a:spcPct val="0"/>
        </a:spcAft>
        <a:defRPr sz="5100">
          <a:solidFill>
            <a:schemeClr val="tx1"/>
          </a:solidFill>
          <a:latin typeface="Gill Sans Light" charset="0"/>
          <a:sym typeface="Gill Sans Light" charset="0"/>
        </a:defRPr>
      </a:lvl3pPr>
      <a:lvl4pPr algn="ctr" rtl="0" eaLnBrk="0" fontAlgn="base" hangingPunct="0">
        <a:spcBef>
          <a:spcPct val="0"/>
        </a:spcBef>
        <a:spcAft>
          <a:spcPct val="0"/>
        </a:spcAft>
        <a:defRPr sz="5100">
          <a:solidFill>
            <a:schemeClr val="tx1"/>
          </a:solidFill>
          <a:latin typeface="Gill Sans Light" charset="0"/>
          <a:sym typeface="Gill Sans Light" charset="0"/>
        </a:defRPr>
      </a:lvl4pPr>
      <a:lvl5pPr algn="ctr" rtl="0" eaLnBrk="0" fontAlgn="base" hangingPunct="0">
        <a:spcBef>
          <a:spcPct val="0"/>
        </a:spcBef>
        <a:spcAft>
          <a:spcPct val="0"/>
        </a:spcAft>
        <a:defRPr sz="5100">
          <a:solidFill>
            <a:schemeClr val="tx1"/>
          </a:solidFill>
          <a:latin typeface="Gill Sans Light" charset="0"/>
          <a:sym typeface="Gill Sans Light" charset="0"/>
        </a:defRPr>
      </a:lvl5pPr>
      <a:lvl6pPr marL="321457" algn="ctr" rtl="0" fontAlgn="base">
        <a:spcBef>
          <a:spcPct val="0"/>
        </a:spcBef>
        <a:spcAft>
          <a:spcPct val="0"/>
        </a:spcAft>
        <a:defRPr sz="5100">
          <a:solidFill>
            <a:schemeClr val="tx1"/>
          </a:solidFill>
          <a:latin typeface="Gill Sans Light" charset="0"/>
          <a:sym typeface="Gill Sans Light" charset="0"/>
        </a:defRPr>
      </a:lvl6pPr>
      <a:lvl7pPr marL="642915" algn="ctr" rtl="0" fontAlgn="base">
        <a:spcBef>
          <a:spcPct val="0"/>
        </a:spcBef>
        <a:spcAft>
          <a:spcPct val="0"/>
        </a:spcAft>
        <a:defRPr sz="5100">
          <a:solidFill>
            <a:schemeClr val="tx1"/>
          </a:solidFill>
          <a:latin typeface="Gill Sans Light" charset="0"/>
          <a:sym typeface="Gill Sans Light" charset="0"/>
        </a:defRPr>
      </a:lvl7pPr>
      <a:lvl8pPr marL="964372" algn="ctr" rtl="0" fontAlgn="base">
        <a:spcBef>
          <a:spcPct val="0"/>
        </a:spcBef>
        <a:spcAft>
          <a:spcPct val="0"/>
        </a:spcAft>
        <a:defRPr sz="5100">
          <a:solidFill>
            <a:schemeClr val="tx1"/>
          </a:solidFill>
          <a:latin typeface="Gill Sans Light" charset="0"/>
          <a:sym typeface="Gill Sans Light" charset="0"/>
        </a:defRPr>
      </a:lvl8pPr>
      <a:lvl9pPr marL="1285829" algn="ctr" rtl="0" fontAlgn="base">
        <a:spcBef>
          <a:spcPct val="0"/>
        </a:spcBef>
        <a:spcAft>
          <a:spcPct val="0"/>
        </a:spcAft>
        <a:defRPr sz="5100">
          <a:solidFill>
            <a:schemeClr val="tx1"/>
          </a:solidFill>
          <a:latin typeface="Gill Sans Light" charset="0"/>
          <a:sym typeface="Gill Sans Light" charset="0"/>
        </a:defRPr>
      </a:lvl9pPr>
    </p:titleStyle>
    <p:bodyStyle>
      <a:lvl1pPr marL="241093" indent="-241093" algn="ctr" rtl="0" eaLnBrk="0" fontAlgn="base" hangingPunct="0">
        <a:spcBef>
          <a:spcPct val="0"/>
        </a:spcBef>
        <a:spcAft>
          <a:spcPct val="0"/>
        </a:spcAft>
        <a:buChar char="•"/>
        <a:defRPr sz="2700">
          <a:solidFill>
            <a:schemeClr val="tx1"/>
          </a:solidFill>
          <a:latin typeface="+mn-lt"/>
          <a:ea typeface="+mn-ea"/>
          <a:cs typeface="+mn-cs"/>
          <a:sym typeface="Gill Sans Light" charset="0"/>
        </a:defRPr>
      </a:lvl1pPr>
      <a:lvl2pPr marL="522368" indent="-200911" algn="ctr" rtl="0" eaLnBrk="0" fontAlgn="base" hangingPunct="0">
        <a:spcBef>
          <a:spcPct val="0"/>
        </a:spcBef>
        <a:spcAft>
          <a:spcPct val="0"/>
        </a:spcAft>
        <a:buChar char="–"/>
        <a:defRPr sz="2700">
          <a:solidFill>
            <a:schemeClr val="tx1"/>
          </a:solidFill>
          <a:latin typeface="+mn-lt"/>
          <a:sym typeface="Gill Sans Light" charset="0"/>
        </a:defRPr>
      </a:lvl2pPr>
      <a:lvl3pPr marL="803643" indent="-160729" algn="ctr" rtl="0" eaLnBrk="0" fontAlgn="base" hangingPunct="0">
        <a:spcBef>
          <a:spcPct val="0"/>
        </a:spcBef>
        <a:spcAft>
          <a:spcPct val="0"/>
        </a:spcAft>
        <a:buChar char="•"/>
        <a:defRPr sz="2700">
          <a:solidFill>
            <a:schemeClr val="tx1"/>
          </a:solidFill>
          <a:latin typeface="+mn-lt"/>
          <a:sym typeface="Gill Sans Light" charset="0"/>
        </a:defRPr>
      </a:lvl3pPr>
      <a:lvl4pPr marL="1125101" indent="-160729" algn="ctr" rtl="0" eaLnBrk="0" fontAlgn="base" hangingPunct="0">
        <a:spcBef>
          <a:spcPct val="0"/>
        </a:spcBef>
        <a:spcAft>
          <a:spcPct val="0"/>
        </a:spcAft>
        <a:buChar char="–"/>
        <a:defRPr sz="2700">
          <a:solidFill>
            <a:schemeClr val="tx1"/>
          </a:solidFill>
          <a:latin typeface="+mn-lt"/>
          <a:sym typeface="Gill Sans Light" charset="0"/>
        </a:defRPr>
      </a:lvl4pPr>
      <a:lvl5pPr marL="1446558" indent="-160729" algn="ctr" rtl="0" eaLnBrk="0" fontAlgn="base" hangingPunct="0">
        <a:spcBef>
          <a:spcPct val="0"/>
        </a:spcBef>
        <a:spcAft>
          <a:spcPct val="0"/>
        </a:spcAft>
        <a:buChar char="»"/>
        <a:defRPr sz="2700">
          <a:solidFill>
            <a:schemeClr val="tx1"/>
          </a:solidFill>
          <a:latin typeface="+mn-lt"/>
          <a:sym typeface="Gill Sans Light" charset="0"/>
        </a:defRPr>
      </a:lvl5pPr>
      <a:lvl6pPr marL="321457" algn="ctr" rtl="0" fontAlgn="base">
        <a:spcBef>
          <a:spcPct val="0"/>
        </a:spcBef>
        <a:spcAft>
          <a:spcPct val="0"/>
        </a:spcAft>
        <a:defRPr sz="2700">
          <a:solidFill>
            <a:schemeClr val="tx1"/>
          </a:solidFill>
          <a:latin typeface="+mn-lt"/>
          <a:sym typeface="Gill Sans Light" charset="0"/>
        </a:defRPr>
      </a:lvl6pPr>
      <a:lvl7pPr marL="642915" algn="ctr" rtl="0" fontAlgn="base">
        <a:spcBef>
          <a:spcPct val="0"/>
        </a:spcBef>
        <a:spcAft>
          <a:spcPct val="0"/>
        </a:spcAft>
        <a:defRPr sz="2700">
          <a:solidFill>
            <a:schemeClr val="tx1"/>
          </a:solidFill>
          <a:latin typeface="+mn-lt"/>
          <a:sym typeface="Gill Sans Light" charset="0"/>
        </a:defRPr>
      </a:lvl7pPr>
      <a:lvl8pPr marL="964372" algn="ctr" rtl="0" fontAlgn="base">
        <a:spcBef>
          <a:spcPct val="0"/>
        </a:spcBef>
        <a:spcAft>
          <a:spcPct val="0"/>
        </a:spcAft>
        <a:defRPr sz="2700">
          <a:solidFill>
            <a:schemeClr val="tx1"/>
          </a:solidFill>
          <a:latin typeface="+mn-lt"/>
          <a:sym typeface="Gill Sans Light" charset="0"/>
        </a:defRPr>
      </a:lvl8pPr>
      <a:lvl9pPr marL="1285829" algn="ctr" rtl="0" fontAlgn="base">
        <a:spcBef>
          <a:spcPct val="0"/>
        </a:spcBef>
        <a:spcAft>
          <a:spcPct val="0"/>
        </a:spcAft>
        <a:defRPr sz="2700">
          <a:solidFill>
            <a:schemeClr val="tx1"/>
          </a:solidFill>
          <a:latin typeface="+mn-lt"/>
          <a:sym typeface="Gill Sans Light"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38217358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txStyles>
    <p:titleStyle>
      <a:lvl1pPr algn="ctr" rtl="0" eaLnBrk="0" fontAlgn="base" hangingPunct="0">
        <a:spcBef>
          <a:spcPct val="0"/>
        </a:spcBef>
        <a:spcAft>
          <a:spcPct val="0"/>
        </a:spcAft>
        <a:defRPr sz="51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00">
          <a:solidFill>
            <a:schemeClr val="tx1"/>
          </a:solidFill>
          <a:latin typeface="Gill Sans Light" charset="0"/>
          <a:sym typeface="Gill Sans Light" charset="0"/>
        </a:defRPr>
      </a:lvl2pPr>
      <a:lvl3pPr algn="ctr" rtl="0" eaLnBrk="0" fontAlgn="base" hangingPunct="0">
        <a:spcBef>
          <a:spcPct val="0"/>
        </a:spcBef>
        <a:spcAft>
          <a:spcPct val="0"/>
        </a:spcAft>
        <a:defRPr sz="5100">
          <a:solidFill>
            <a:schemeClr val="tx1"/>
          </a:solidFill>
          <a:latin typeface="Gill Sans Light" charset="0"/>
          <a:sym typeface="Gill Sans Light" charset="0"/>
        </a:defRPr>
      </a:lvl3pPr>
      <a:lvl4pPr algn="ctr" rtl="0" eaLnBrk="0" fontAlgn="base" hangingPunct="0">
        <a:spcBef>
          <a:spcPct val="0"/>
        </a:spcBef>
        <a:spcAft>
          <a:spcPct val="0"/>
        </a:spcAft>
        <a:defRPr sz="5100">
          <a:solidFill>
            <a:schemeClr val="tx1"/>
          </a:solidFill>
          <a:latin typeface="Gill Sans Light" charset="0"/>
          <a:sym typeface="Gill Sans Light" charset="0"/>
        </a:defRPr>
      </a:lvl4pPr>
      <a:lvl5pPr algn="ctr" rtl="0" eaLnBrk="0" fontAlgn="base" hangingPunct="0">
        <a:spcBef>
          <a:spcPct val="0"/>
        </a:spcBef>
        <a:spcAft>
          <a:spcPct val="0"/>
        </a:spcAft>
        <a:defRPr sz="5100">
          <a:solidFill>
            <a:schemeClr val="tx1"/>
          </a:solidFill>
          <a:latin typeface="Gill Sans Light" charset="0"/>
          <a:sym typeface="Gill Sans Light" charset="0"/>
        </a:defRPr>
      </a:lvl5pPr>
      <a:lvl6pPr marL="321440" algn="ctr" rtl="0" fontAlgn="base">
        <a:spcBef>
          <a:spcPct val="0"/>
        </a:spcBef>
        <a:spcAft>
          <a:spcPct val="0"/>
        </a:spcAft>
        <a:defRPr sz="5100">
          <a:solidFill>
            <a:schemeClr val="tx1"/>
          </a:solidFill>
          <a:latin typeface="Gill Sans Light" charset="0"/>
          <a:sym typeface="Gill Sans Light" charset="0"/>
        </a:defRPr>
      </a:lvl6pPr>
      <a:lvl7pPr marL="642882" algn="ctr" rtl="0" fontAlgn="base">
        <a:spcBef>
          <a:spcPct val="0"/>
        </a:spcBef>
        <a:spcAft>
          <a:spcPct val="0"/>
        </a:spcAft>
        <a:defRPr sz="5100">
          <a:solidFill>
            <a:schemeClr val="tx1"/>
          </a:solidFill>
          <a:latin typeface="Gill Sans Light" charset="0"/>
          <a:sym typeface="Gill Sans Light" charset="0"/>
        </a:defRPr>
      </a:lvl7pPr>
      <a:lvl8pPr marL="964323" algn="ctr" rtl="0" fontAlgn="base">
        <a:spcBef>
          <a:spcPct val="0"/>
        </a:spcBef>
        <a:spcAft>
          <a:spcPct val="0"/>
        </a:spcAft>
        <a:defRPr sz="5100">
          <a:solidFill>
            <a:schemeClr val="tx1"/>
          </a:solidFill>
          <a:latin typeface="Gill Sans Light" charset="0"/>
          <a:sym typeface="Gill Sans Light" charset="0"/>
        </a:defRPr>
      </a:lvl8pPr>
      <a:lvl9pPr marL="1285763" algn="ctr" rtl="0" fontAlgn="base">
        <a:spcBef>
          <a:spcPct val="0"/>
        </a:spcBef>
        <a:spcAft>
          <a:spcPct val="0"/>
        </a:spcAft>
        <a:defRPr sz="5100">
          <a:solidFill>
            <a:schemeClr val="tx1"/>
          </a:solidFill>
          <a:latin typeface="Gill Sans Light" charset="0"/>
          <a:sym typeface="Gill Sans Light" charset="0"/>
        </a:defRPr>
      </a:lvl9pPr>
    </p:titleStyle>
    <p:bodyStyle>
      <a:lvl1pPr marL="241080" indent="-241080" algn="ctr" rtl="0" eaLnBrk="0" fontAlgn="base" hangingPunct="0">
        <a:spcBef>
          <a:spcPct val="0"/>
        </a:spcBef>
        <a:spcAft>
          <a:spcPct val="0"/>
        </a:spcAft>
        <a:buChar char="•"/>
        <a:defRPr sz="2700">
          <a:solidFill>
            <a:schemeClr val="tx1"/>
          </a:solidFill>
          <a:latin typeface="+mn-lt"/>
          <a:ea typeface="+mn-ea"/>
          <a:cs typeface="+mn-cs"/>
          <a:sym typeface="Gill Sans Light" charset="0"/>
        </a:defRPr>
      </a:lvl1pPr>
      <a:lvl2pPr marL="522341" indent="-200901" algn="ctr" rtl="0" eaLnBrk="0" fontAlgn="base" hangingPunct="0">
        <a:spcBef>
          <a:spcPct val="0"/>
        </a:spcBef>
        <a:spcAft>
          <a:spcPct val="0"/>
        </a:spcAft>
        <a:buChar char="–"/>
        <a:defRPr sz="2700">
          <a:solidFill>
            <a:schemeClr val="tx1"/>
          </a:solidFill>
          <a:latin typeface="+mn-lt"/>
          <a:sym typeface="Gill Sans Light" charset="0"/>
        </a:defRPr>
      </a:lvl2pPr>
      <a:lvl3pPr marL="803602" indent="-160721" algn="ctr" rtl="0" eaLnBrk="0" fontAlgn="base" hangingPunct="0">
        <a:spcBef>
          <a:spcPct val="0"/>
        </a:spcBef>
        <a:spcAft>
          <a:spcPct val="0"/>
        </a:spcAft>
        <a:buChar char="•"/>
        <a:defRPr sz="2700">
          <a:solidFill>
            <a:schemeClr val="tx1"/>
          </a:solidFill>
          <a:latin typeface="+mn-lt"/>
          <a:sym typeface="Gill Sans Light" charset="0"/>
        </a:defRPr>
      </a:lvl3pPr>
      <a:lvl4pPr marL="1125044" indent="-160721" algn="ctr" rtl="0" eaLnBrk="0" fontAlgn="base" hangingPunct="0">
        <a:spcBef>
          <a:spcPct val="0"/>
        </a:spcBef>
        <a:spcAft>
          <a:spcPct val="0"/>
        </a:spcAft>
        <a:buChar char="–"/>
        <a:defRPr sz="2700">
          <a:solidFill>
            <a:schemeClr val="tx1"/>
          </a:solidFill>
          <a:latin typeface="+mn-lt"/>
          <a:sym typeface="Gill Sans Light" charset="0"/>
        </a:defRPr>
      </a:lvl4pPr>
      <a:lvl5pPr marL="1446484" indent="-160721" algn="ctr" rtl="0" eaLnBrk="0" fontAlgn="base" hangingPunct="0">
        <a:spcBef>
          <a:spcPct val="0"/>
        </a:spcBef>
        <a:spcAft>
          <a:spcPct val="0"/>
        </a:spcAft>
        <a:buChar char="»"/>
        <a:defRPr sz="2700">
          <a:solidFill>
            <a:schemeClr val="tx1"/>
          </a:solidFill>
          <a:latin typeface="+mn-lt"/>
          <a:sym typeface="Gill Sans Light" charset="0"/>
        </a:defRPr>
      </a:lvl5pPr>
      <a:lvl6pPr marL="321440" algn="ctr" rtl="0" fontAlgn="base">
        <a:spcBef>
          <a:spcPct val="0"/>
        </a:spcBef>
        <a:spcAft>
          <a:spcPct val="0"/>
        </a:spcAft>
        <a:defRPr sz="2700">
          <a:solidFill>
            <a:schemeClr val="tx1"/>
          </a:solidFill>
          <a:latin typeface="+mn-lt"/>
          <a:sym typeface="Gill Sans Light" charset="0"/>
        </a:defRPr>
      </a:lvl6pPr>
      <a:lvl7pPr marL="642882" algn="ctr" rtl="0" fontAlgn="base">
        <a:spcBef>
          <a:spcPct val="0"/>
        </a:spcBef>
        <a:spcAft>
          <a:spcPct val="0"/>
        </a:spcAft>
        <a:defRPr sz="2700">
          <a:solidFill>
            <a:schemeClr val="tx1"/>
          </a:solidFill>
          <a:latin typeface="+mn-lt"/>
          <a:sym typeface="Gill Sans Light" charset="0"/>
        </a:defRPr>
      </a:lvl7pPr>
      <a:lvl8pPr marL="964323" algn="ctr" rtl="0" fontAlgn="base">
        <a:spcBef>
          <a:spcPct val="0"/>
        </a:spcBef>
        <a:spcAft>
          <a:spcPct val="0"/>
        </a:spcAft>
        <a:defRPr sz="2700">
          <a:solidFill>
            <a:schemeClr val="tx1"/>
          </a:solidFill>
          <a:latin typeface="+mn-lt"/>
          <a:sym typeface="Gill Sans Light" charset="0"/>
        </a:defRPr>
      </a:lvl8pPr>
      <a:lvl9pPr marL="1285763" algn="ctr" rtl="0" fontAlgn="base">
        <a:spcBef>
          <a:spcPct val="0"/>
        </a:spcBef>
        <a:spcAft>
          <a:spcPct val="0"/>
        </a:spcAft>
        <a:defRPr sz="2700">
          <a:solidFill>
            <a:schemeClr val="tx1"/>
          </a:solidFill>
          <a:latin typeface="+mn-lt"/>
          <a:sym typeface="Gill Sans Light" charset="0"/>
        </a:defRPr>
      </a:lvl9pPr>
    </p:bodyStyle>
    <p:otherStyle>
      <a:defPPr>
        <a:defRPr lang="en-US"/>
      </a:defPPr>
      <a:lvl1pPr marL="0" algn="l" defTabSz="642882" rtl="0" eaLnBrk="1" latinLnBrk="0" hangingPunct="1">
        <a:defRPr sz="1300" kern="1200">
          <a:solidFill>
            <a:schemeClr val="tx1"/>
          </a:solidFill>
          <a:latin typeface="+mn-lt"/>
          <a:ea typeface="+mn-ea"/>
          <a:cs typeface="+mn-cs"/>
        </a:defRPr>
      </a:lvl1pPr>
      <a:lvl2pPr marL="321440" algn="l" defTabSz="642882" rtl="0" eaLnBrk="1" latinLnBrk="0" hangingPunct="1">
        <a:defRPr sz="1300" kern="1200">
          <a:solidFill>
            <a:schemeClr val="tx1"/>
          </a:solidFill>
          <a:latin typeface="+mn-lt"/>
          <a:ea typeface="+mn-ea"/>
          <a:cs typeface="+mn-cs"/>
        </a:defRPr>
      </a:lvl2pPr>
      <a:lvl3pPr marL="642882" algn="l" defTabSz="642882" rtl="0" eaLnBrk="1" latinLnBrk="0" hangingPunct="1">
        <a:defRPr sz="1300" kern="1200">
          <a:solidFill>
            <a:schemeClr val="tx1"/>
          </a:solidFill>
          <a:latin typeface="+mn-lt"/>
          <a:ea typeface="+mn-ea"/>
          <a:cs typeface="+mn-cs"/>
        </a:defRPr>
      </a:lvl3pPr>
      <a:lvl4pPr marL="964323" algn="l" defTabSz="642882" rtl="0" eaLnBrk="1" latinLnBrk="0" hangingPunct="1">
        <a:defRPr sz="1300" kern="1200">
          <a:solidFill>
            <a:schemeClr val="tx1"/>
          </a:solidFill>
          <a:latin typeface="+mn-lt"/>
          <a:ea typeface="+mn-ea"/>
          <a:cs typeface="+mn-cs"/>
        </a:defRPr>
      </a:lvl4pPr>
      <a:lvl5pPr marL="1285763" algn="l" defTabSz="642882" rtl="0" eaLnBrk="1" latinLnBrk="0" hangingPunct="1">
        <a:defRPr sz="1300" kern="1200">
          <a:solidFill>
            <a:schemeClr val="tx1"/>
          </a:solidFill>
          <a:latin typeface="+mn-lt"/>
          <a:ea typeface="+mn-ea"/>
          <a:cs typeface="+mn-cs"/>
        </a:defRPr>
      </a:lvl5pPr>
      <a:lvl6pPr marL="1607205" algn="l" defTabSz="642882" rtl="0" eaLnBrk="1" latinLnBrk="0" hangingPunct="1">
        <a:defRPr sz="1300" kern="1200">
          <a:solidFill>
            <a:schemeClr val="tx1"/>
          </a:solidFill>
          <a:latin typeface="+mn-lt"/>
          <a:ea typeface="+mn-ea"/>
          <a:cs typeface="+mn-cs"/>
        </a:defRPr>
      </a:lvl6pPr>
      <a:lvl7pPr marL="1928645" algn="l" defTabSz="642882" rtl="0" eaLnBrk="1" latinLnBrk="0" hangingPunct="1">
        <a:defRPr sz="1300" kern="1200">
          <a:solidFill>
            <a:schemeClr val="tx1"/>
          </a:solidFill>
          <a:latin typeface="+mn-lt"/>
          <a:ea typeface="+mn-ea"/>
          <a:cs typeface="+mn-cs"/>
        </a:defRPr>
      </a:lvl7pPr>
      <a:lvl8pPr marL="2250086" algn="l" defTabSz="642882" rtl="0" eaLnBrk="1" latinLnBrk="0" hangingPunct="1">
        <a:defRPr sz="1300" kern="1200">
          <a:solidFill>
            <a:schemeClr val="tx1"/>
          </a:solidFill>
          <a:latin typeface="+mn-lt"/>
          <a:ea typeface="+mn-ea"/>
          <a:cs typeface="+mn-cs"/>
        </a:defRPr>
      </a:lvl8pPr>
      <a:lvl9pPr marL="2571527" algn="l" defTabSz="642882"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3.jpe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41.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 name="Title 29"/>
          <p:cNvSpPr>
            <a:spLocks noGrp="1"/>
          </p:cNvSpPr>
          <p:nvPr>
            <p:ph type="title"/>
          </p:nvPr>
        </p:nvSpPr>
        <p:spPr>
          <a:xfrm>
            <a:off x="3020319" y="1188100"/>
            <a:ext cx="5872221" cy="2011255"/>
          </a:xfrm>
          <a:effectLst>
            <a:outerShdw blurRad="762000" dist="381000" dir="5400000" algn="t" rotWithShape="0">
              <a:schemeClr val="bg1">
                <a:alpha val="30000"/>
              </a:schemeClr>
            </a:outerShdw>
          </a:effectLst>
        </p:spPr>
        <p:txBody>
          <a:bodyPr/>
          <a:lstStyle/>
          <a:p>
            <a:pPr algn="l" defTabSz="642915" eaLnBrk="1" hangingPunct="1">
              <a:lnSpc>
                <a:spcPct val="90000"/>
              </a:lnSpc>
              <a:defRPr/>
            </a:pPr>
            <a:r>
              <a:rPr lang="cs-CZ" altLang="cs-CZ" sz="3700" dirty="0"/>
              <a:t>Původní druhy raků v Evropě</a:t>
            </a:r>
            <a:br>
              <a:rPr lang="cs-CZ" altLang="cs-CZ" sz="3375" dirty="0">
                <a:solidFill>
                  <a:schemeClr val="bg1"/>
                </a:solidFill>
                <a:ea typeface="ヒラギノ角ゴ Pro W3" pitchFamily="122" charset="-128"/>
              </a:rPr>
            </a:br>
            <a:br>
              <a:rPr lang="cs-CZ" altLang="cs-CZ" sz="3100" dirty="0">
                <a:solidFill>
                  <a:schemeClr val="bg1"/>
                </a:solidFill>
                <a:ea typeface="ヒラギノ角ゴ Pro W3" pitchFamily="122" charset="-128"/>
              </a:rPr>
            </a:br>
            <a:br>
              <a:rPr lang="cs-CZ" sz="3100" dirty="0">
                <a:effectLst>
                  <a:outerShdw blurRad="38100" dist="38100" dir="2700000" algn="tl">
                    <a:srgbClr val="000000">
                      <a:alpha val="43137"/>
                    </a:srgbClr>
                  </a:outerShdw>
                </a:effectLst>
                <a:latin typeface="Calibri" panose="020F0502020204030204" pitchFamily="34" charset="0"/>
              </a:rPr>
            </a:br>
            <a:br>
              <a:rPr lang="cs-CZ" sz="3300" dirty="0">
                <a:effectLst>
                  <a:outerShdw blurRad="38100" dist="38100" dir="2700000" algn="tl">
                    <a:srgbClr val="000000">
                      <a:alpha val="43137"/>
                    </a:srgbClr>
                  </a:outerShdw>
                </a:effectLst>
                <a:latin typeface="Calibri" panose="020F0502020204030204" pitchFamily="34" charset="0"/>
              </a:rPr>
            </a:br>
            <a:r>
              <a:rPr lang="cs-CZ" sz="3300" dirty="0">
                <a:effectLst>
                  <a:outerShdw blurRad="38100" dist="38100" dir="2700000" algn="tl">
                    <a:srgbClr val="000000">
                      <a:alpha val="43137"/>
                    </a:srgbClr>
                  </a:outerShdw>
                </a:effectLst>
                <a:latin typeface="Calibri" panose="020F0502020204030204" pitchFamily="34" charset="0"/>
              </a:rPr>
              <a:t> </a:t>
            </a:r>
            <a:endParaRPr lang="en-US" sz="3300" dirty="0">
              <a:effectLst>
                <a:outerShdw blurRad="38100" dist="38100" dir="2700000" algn="tl">
                  <a:srgbClr val="000000">
                    <a:alpha val="43137"/>
                  </a:srgbClr>
                </a:outerShdw>
              </a:effectLst>
              <a:latin typeface="Calibri" panose="020F0502020204030204" pitchFamily="34" charset="0"/>
            </a:endParaRPr>
          </a:p>
        </p:txBody>
      </p:sp>
      <p:sp>
        <p:nvSpPr>
          <p:cNvPr id="5" name="Rectangle 10"/>
          <p:cNvSpPr/>
          <p:nvPr/>
        </p:nvSpPr>
        <p:spPr>
          <a:xfrm>
            <a:off x="3020319" y="3535235"/>
            <a:ext cx="6121301" cy="581546"/>
          </a:xfrm>
          <a:prstGeom prst="rect">
            <a:avLst/>
          </a:prstGeom>
          <a:solidFill>
            <a:srgbClr val="5BBBB7"/>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70000" anchor="ctr"/>
          <a:lstStyle/>
          <a:p>
            <a:pPr fontAlgn="base">
              <a:lnSpc>
                <a:spcPct val="90000"/>
              </a:lnSpc>
              <a:spcBef>
                <a:spcPct val="0"/>
              </a:spcBef>
              <a:spcAft>
                <a:spcPct val="0"/>
              </a:spcAft>
              <a:defRPr/>
            </a:pPr>
            <a:r>
              <a:rPr lang="cs-CZ" altLang="cs-CZ">
                <a:solidFill>
                  <a:srgbClr val="000000"/>
                </a:solidFill>
                <a:latin typeface="Clara Sans" pitchFamily="122" charset="0"/>
                <a:ea typeface="ヒラギノ角ゴ Pro W3" pitchFamily="122" charset="-128"/>
                <a:sym typeface="Clara Sans" pitchFamily="122" charset="0"/>
              </a:rPr>
              <a:t>Předmět: Ochrana raků a mlžů</a:t>
            </a:r>
          </a:p>
          <a:p>
            <a:pPr fontAlgn="base">
              <a:lnSpc>
                <a:spcPct val="90000"/>
              </a:lnSpc>
              <a:spcBef>
                <a:spcPct val="0"/>
              </a:spcBef>
              <a:spcAft>
                <a:spcPct val="0"/>
              </a:spcAft>
              <a:defRPr/>
            </a:pPr>
            <a:r>
              <a:rPr lang="cs-CZ" sz="1700">
                <a:solidFill>
                  <a:srgbClr val="222222"/>
                </a:solidFill>
              </a:rPr>
              <a:t>Garant </a:t>
            </a:r>
            <a:r>
              <a:rPr lang="cs-CZ" sz="1700" dirty="0">
                <a:solidFill>
                  <a:srgbClr val="222222"/>
                </a:solidFill>
              </a:rPr>
              <a:t>předmětu</a:t>
            </a:r>
            <a:r>
              <a:rPr lang="cs-CZ" altLang="cs-CZ" sz="1700" dirty="0">
                <a:solidFill>
                  <a:srgbClr val="000000"/>
                </a:solidFill>
                <a:latin typeface="Clara Sans" pitchFamily="122" charset="0"/>
                <a:ea typeface="ヒラギノ角ゴ Pro W3" pitchFamily="122" charset="-128"/>
                <a:sym typeface="Clara Sans" pitchFamily="122" charset="0"/>
              </a:rPr>
              <a:t>: Prof. Dipl.-Ing. Pavel Kozák, PhD.</a:t>
            </a:r>
          </a:p>
        </p:txBody>
      </p:sp>
      <p:pic>
        <p:nvPicPr>
          <p:cNvPr id="19460" name="Obráze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22699" cy="323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026729" y="6116379"/>
            <a:ext cx="4216946" cy="594675"/>
          </a:xfrm>
          <a:prstGeom prst="rect">
            <a:avLst/>
          </a:prstGeom>
          <a:noFill/>
        </p:spPr>
        <p:txBody>
          <a:bodyPr wrap="square" lIns="0" tIns="27000" rIns="162000" bIns="27000">
            <a:spAutoFit/>
          </a:bodyPr>
          <a:lstStyle/>
          <a:p>
            <a:pPr defTabSz="685745">
              <a:lnSpc>
                <a:spcPct val="130000"/>
              </a:lnSpc>
              <a:defRPr/>
            </a:pPr>
            <a:r>
              <a:rPr lang="cs-CZ" sz="1350" b="1" dirty="0">
                <a:solidFill>
                  <a:srgbClr val="222222">
                    <a:alpha val="70000"/>
                  </a:srgbClr>
                </a:solidFill>
                <a:latin typeface="Calibri" panose="020F0502020204030204" pitchFamily="34" charset="0"/>
                <a:sym typeface="Gill Sans Light" charset="0"/>
              </a:rPr>
              <a:t>Vytvořil: Dipl.-Ing. Antonín Kouba, Ph.D.</a:t>
            </a:r>
          </a:p>
          <a:p>
            <a:pPr defTabSz="685745">
              <a:lnSpc>
                <a:spcPct val="130000"/>
              </a:lnSpc>
              <a:defRPr/>
            </a:pPr>
            <a:r>
              <a:rPr lang="cs-CZ" sz="1350" b="1" dirty="0">
                <a:solidFill>
                  <a:srgbClr val="222222">
                    <a:alpha val="70000"/>
                  </a:srgbClr>
                </a:solidFill>
                <a:latin typeface="Calibri" panose="020F0502020204030204" pitchFamily="34" charset="0"/>
                <a:sym typeface="Gill Sans Light" charset="0"/>
              </a:rPr>
              <a:t> Úprava: Prof. Dipl.-Ing. Pavel Kozák, PhD.</a:t>
            </a:r>
            <a:endParaRPr lang="en-US" sz="1350" dirty="0">
              <a:solidFill>
                <a:srgbClr val="222222">
                  <a:alpha val="70000"/>
                </a:srgbClr>
              </a:solidFill>
              <a:latin typeface="Calibri" panose="020F0502020204030204" pitchFamily="34" charset="0"/>
              <a:sym typeface="Gill Sans Light" charset="0"/>
            </a:endParaRPr>
          </a:p>
        </p:txBody>
      </p:sp>
      <p:sp>
        <p:nvSpPr>
          <p:cNvPr id="8" name="TextBox 6"/>
          <p:cNvSpPr txBox="1"/>
          <p:nvPr/>
        </p:nvSpPr>
        <p:spPr>
          <a:xfrm>
            <a:off x="7432051" y="6448777"/>
            <a:ext cx="2188889" cy="262277"/>
          </a:xfrm>
          <a:prstGeom prst="rect">
            <a:avLst/>
          </a:prstGeom>
          <a:noFill/>
        </p:spPr>
        <p:txBody>
          <a:bodyPr lIns="0" tIns="27000" rIns="162000" bIns="27000">
            <a:spAutoFit/>
          </a:bodyPr>
          <a:lstStyle/>
          <a:p>
            <a:pPr defTabSz="685745">
              <a:defRPr/>
            </a:pPr>
            <a:r>
              <a:rPr lang="cs-CZ" sz="1350" b="1" dirty="0">
                <a:solidFill>
                  <a:srgbClr val="222222">
                    <a:lumMod val="50000"/>
                    <a:lumOff val="50000"/>
                  </a:srgbClr>
                </a:solidFill>
                <a:latin typeface="Calibri" panose="020F0502020204030204" pitchFamily="34" charset="0"/>
                <a:sym typeface="Gill Sans Light" charset="0"/>
              </a:rPr>
              <a:t>www.frov.jcu.cz</a:t>
            </a:r>
            <a:endParaRPr lang="en-US" sz="1350" b="1" dirty="0">
              <a:solidFill>
                <a:srgbClr val="222222">
                  <a:lumMod val="50000"/>
                  <a:lumOff val="50000"/>
                </a:srgbClr>
              </a:solidFill>
              <a:latin typeface="Calibri" panose="020F0502020204030204" pitchFamily="34" charset="0"/>
              <a:sym typeface="Gill Sans Light" charset="0"/>
            </a:endParaRPr>
          </a:p>
        </p:txBody>
      </p:sp>
    </p:spTree>
    <p:extLst>
      <p:ext uri="{BB962C8B-B14F-4D97-AF65-F5344CB8AC3E}">
        <p14:creationId xmlns:p14="http://schemas.microsoft.com/office/powerpoint/2010/main" val="359225470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29"/>
          <p:cNvSpPr txBox="1">
            <a:spLocks/>
          </p:cNvSpPr>
          <p:nvPr/>
        </p:nvSpPr>
        <p:spPr bwMode="auto">
          <a:xfrm>
            <a:off x="1412976" y="3168927"/>
            <a:ext cx="5544630" cy="3467432"/>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Popis druhu</a:t>
            </a:r>
            <a:endParaRPr lang="en-GB" sz="2200" b="1" dirty="0">
              <a:solidFill>
                <a:srgbClr val="000000"/>
              </a:solidFill>
            </a:endParaRPr>
          </a:p>
          <a:p>
            <a:pPr indent="-342900" eaLnBrk="1" fontAlgn="base" hangingPunct="1">
              <a:spcBef>
                <a:spcPct val="0"/>
              </a:spcBef>
              <a:spcAft>
                <a:spcPts val="600"/>
              </a:spcAft>
              <a:buFont typeface="Arial" panose="020B0604020202020204" pitchFamily="34" charset="0"/>
              <a:buChar char="•"/>
            </a:pPr>
            <a:r>
              <a:rPr lang="en-GB" sz="2200" b="1" dirty="0">
                <a:solidFill>
                  <a:srgbClr val="000000"/>
                </a:solidFill>
              </a:rPr>
              <a:t>rostrum</a:t>
            </a: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velmi dlouhé</a:t>
            </a: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rovnoběžně ohraničené</a:t>
            </a:r>
            <a:endParaRPr lang="en-GB" sz="14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výrazný a ostrý hrot</a:t>
            </a:r>
            <a:endParaRPr lang="en-GB" sz="1400" b="1" dirty="0">
              <a:solidFill>
                <a:srgbClr val="000000"/>
              </a:solidFill>
            </a:endParaRPr>
          </a:p>
          <a:p>
            <a:pPr marL="922950" lvl="1" indent="0" eaLnBrk="1" fontAlgn="base" hangingPunct="1">
              <a:spcBef>
                <a:spcPct val="0"/>
              </a:spcBef>
              <a:spcAft>
                <a:spcPts val="600"/>
              </a:spcAft>
            </a:pPr>
            <a:endParaRPr lang="en-GB" sz="800" dirty="0">
              <a:solidFill>
                <a:srgbClr val="000000"/>
              </a:solidFill>
            </a:endParaRPr>
          </a:p>
          <a:p>
            <a:pPr indent="-342900" eaLnBrk="1" fontAlgn="base" hangingPunct="1">
              <a:spcBef>
                <a:spcPct val="0"/>
              </a:spcBef>
              <a:spcAft>
                <a:spcPts val="600"/>
              </a:spcAft>
              <a:buFont typeface="Arial" panose="020B0604020202020204" pitchFamily="34" charset="0"/>
              <a:buChar char="•"/>
            </a:pPr>
            <a:r>
              <a:rPr lang="cs-CZ" sz="2200" b="1" dirty="0">
                <a:solidFill>
                  <a:srgbClr val="000000"/>
                </a:solidFill>
              </a:rPr>
              <a:t>klepeta</a:t>
            </a:r>
            <a:endParaRPr lang="en-GB" sz="22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dlouhá a úzká</a:t>
            </a:r>
            <a:endParaRPr lang="en-GB" sz="14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en-GB" sz="1400" b="1" dirty="0">
                <a:solidFill>
                  <a:srgbClr val="000000"/>
                </a:solidFill>
              </a:rPr>
              <a:t>↑ </a:t>
            </a:r>
            <a:r>
              <a:rPr lang="cs-CZ" sz="1400" b="1" dirty="0">
                <a:solidFill>
                  <a:srgbClr val="000000"/>
                </a:solidFill>
              </a:rPr>
              <a:t>strana jako tělo</a:t>
            </a:r>
            <a:endParaRPr lang="en-GB" sz="14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en-GB" sz="1400" b="1" dirty="0">
                <a:solidFill>
                  <a:srgbClr val="000000"/>
                </a:solidFill>
              </a:rPr>
              <a:t>↓ </a:t>
            </a:r>
            <a:r>
              <a:rPr lang="cs-CZ" sz="1400" b="1" dirty="0">
                <a:solidFill>
                  <a:srgbClr val="000000"/>
                </a:solidFill>
              </a:rPr>
              <a:t>světle žlutá</a:t>
            </a:r>
            <a:r>
              <a:rPr lang="en-GB" sz="1400" b="1" dirty="0">
                <a:solidFill>
                  <a:srgbClr val="000000"/>
                </a:solidFill>
              </a:rPr>
              <a:t> </a:t>
            </a: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vnitřní strany rovné</a:t>
            </a:r>
            <a:endParaRPr lang="en-GB" sz="1400" b="1" dirty="0">
              <a:solidFill>
                <a:srgbClr val="000000"/>
              </a:solidFill>
            </a:endParaRPr>
          </a:p>
          <a:p>
            <a:pPr marL="922950" lvl="1" indent="0" eaLnBrk="1" fontAlgn="base" hangingPunct="1">
              <a:spcBef>
                <a:spcPct val="0"/>
              </a:spcBef>
              <a:spcAft>
                <a:spcPts val="600"/>
              </a:spcAft>
            </a:pPr>
            <a:endParaRPr lang="en-GB" sz="800" dirty="0">
              <a:solidFill>
                <a:srgbClr val="000000"/>
              </a:solidFill>
            </a:endParaRPr>
          </a:p>
          <a:p>
            <a:pPr indent="-342900" eaLnBrk="1" fontAlgn="base" hangingPunct="1">
              <a:spcBef>
                <a:spcPct val="0"/>
              </a:spcBef>
              <a:spcAft>
                <a:spcPts val="600"/>
              </a:spcAft>
              <a:buFont typeface="Arial" panose="020B0604020202020204" pitchFamily="34" charset="0"/>
              <a:buChar char="•"/>
            </a:pPr>
            <a:r>
              <a:rPr lang="cs-CZ" sz="2200" b="1" dirty="0">
                <a:solidFill>
                  <a:srgbClr val="000000"/>
                </a:solidFill>
              </a:rPr>
              <a:t>morfologicky velmi plastický druh</a:t>
            </a:r>
            <a:endParaRPr lang="en-GB" sz="2200" b="1" dirty="0">
              <a:solidFill>
                <a:srgbClr val="000000"/>
              </a:solidFill>
            </a:endParaRPr>
          </a:p>
        </p:txBody>
      </p:sp>
      <p:pic>
        <p:nvPicPr>
          <p:cNvPr id="14" name="Picture 17" descr="rak 002"/>
          <p:cNvPicPr>
            <a:picLocks noChangeArrowheads="1"/>
          </p:cNvPicPr>
          <p:nvPr/>
        </p:nvPicPr>
        <p:blipFill rotWithShape="1">
          <a:blip r:embed="rId3">
            <a:extLst>
              <a:ext uri="{28A0092B-C50C-407E-A947-70E740481C1C}">
                <a14:useLocalDpi xmlns:a14="http://schemas.microsoft.com/office/drawing/2010/main" val="0"/>
              </a:ext>
            </a:extLst>
          </a:blip>
          <a:srcRect l="2371" r="61967" b="71074"/>
          <a:stretch/>
        </p:blipFill>
        <p:spPr bwMode="auto">
          <a:xfrm rot="16200000">
            <a:off x="5118507" y="3738965"/>
            <a:ext cx="2374876" cy="1303321"/>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7" descr="rak 00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936"/>
          <a:stretch/>
        </p:blipFill>
        <p:spPr bwMode="auto">
          <a:xfrm>
            <a:off x="8172450" y="3203187"/>
            <a:ext cx="925504" cy="3504541"/>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 name="Tabulka 9"/>
          <p:cNvGraphicFramePr>
            <a:graphicFrameLocks noGrp="1"/>
          </p:cNvGraphicFramePr>
          <p:nvPr>
            <p:extLst>
              <p:ext uri="{D42A27DB-BD31-4B8C-83A1-F6EECF244321}">
                <p14:modId xmlns:p14="http://schemas.microsoft.com/office/powerpoint/2010/main" val="3473100403"/>
              </p:ext>
            </p:extLst>
          </p:nvPr>
        </p:nvGraphicFramePr>
        <p:xfrm>
          <a:off x="0" y="2460072"/>
          <a:ext cx="9144000" cy="60960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dirty="0">
                          <a:solidFill>
                            <a:schemeClr val="tx2"/>
                          </a:solidFill>
                          <a:latin typeface="Gill Sans Light" charset="0"/>
                          <a:ea typeface="+mn-ea"/>
                          <a:cs typeface="+mn-cs"/>
                        </a:rPr>
                        <a:t>Rak bahenní</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i="1" kern="1200" dirty="0">
                          <a:solidFill>
                            <a:schemeClr val="tx2"/>
                          </a:solidFill>
                          <a:latin typeface="Gill Sans Light" charset="0"/>
                          <a:ea typeface="+mn-ea"/>
                          <a:cs typeface="+mn-cs"/>
                        </a:rPr>
                        <a:t>Astacus leptodactylus</a:t>
                      </a:r>
                      <a:endParaRPr lang="en-US" sz="1700" b="1" i="1" kern="120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en-US" sz="1700" b="1" kern="1200" noProof="0" dirty="0">
                          <a:solidFill>
                            <a:schemeClr val="tx2"/>
                          </a:solidFill>
                          <a:latin typeface="Gill Sans Light" charset="0"/>
                          <a:ea typeface="+mn-ea"/>
                          <a:cs typeface="+mn-cs"/>
                        </a:rPr>
                        <a:t>Narrow-clawed crayfish </a:t>
                      </a:r>
                    </a:p>
                  </a:txBody>
                  <a:tcPr>
                    <a:solidFill>
                      <a:srgbClr val="FFFFFF">
                        <a:alpha val="50000"/>
                      </a:srgbClr>
                    </a:solidFill>
                  </a:tcPr>
                </a:tc>
                <a:extLst>
                  <a:ext uri="{0D108BD9-81ED-4DB2-BD59-A6C34878D82A}">
                    <a16:rowId xmlns:a16="http://schemas.microsoft.com/office/drawing/2014/main" val="10000"/>
                  </a:ext>
                </a:extLst>
              </a:tr>
            </a:tbl>
          </a:graphicData>
        </a:graphic>
      </p:graphicFrame>
      <p:pic>
        <p:nvPicPr>
          <p:cNvPr id="7170" name="Picture 2"/>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3000"/>
                    </a14:imgEffect>
                  </a14:imgLayer>
                </a14:imgProps>
              </a:ext>
              <a:ext uri="{28A0092B-C50C-407E-A947-70E740481C1C}">
                <a14:useLocalDpi xmlns:a14="http://schemas.microsoft.com/office/drawing/2010/main" val="0"/>
              </a:ext>
            </a:extLst>
          </a:blip>
          <a:srcRect/>
          <a:stretch>
            <a:fillRect/>
          </a:stretch>
        </p:blipFill>
        <p:spPr bwMode="auto">
          <a:xfrm>
            <a:off x="7036304" y="4757760"/>
            <a:ext cx="978749" cy="2039597"/>
          </a:xfrm>
          <a:prstGeom prst="rect">
            <a:avLst/>
          </a:prstGeom>
          <a:noFill/>
          <a:ln>
            <a:noFill/>
          </a:ln>
          <a:effectLst>
            <a:outerShdw blurRad="292100" dist="50800" dir="2760000" algn="ctr" rotWithShape="0">
              <a:srgbClr val="000000">
                <a:alpha val="64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3"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spTree>
    <p:extLst>
      <p:ext uri="{BB962C8B-B14F-4D97-AF65-F5344CB8AC3E}">
        <p14:creationId xmlns:p14="http://schemas.microsoft.com/office/powerpoint/2010/main" val="39459669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1512993" y="3068955"/>
            <a:ext cx="5973961" cy="3621320"/>
          </a:xfrm>
          <a:prstGeom prst="rect">
            <a:avLst/>
          </a:prstGeom>
          <a:noFill/>
          <a:ln w="12700">
            <a:noFill/>
            <a:miter lim="800000"/>
            <a:headEnd/>
            <a:tailEnd/>
          </a:ln>
        </p:spPr>
        <p:txBody>
          <a:bodyPr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400" b="1" dirty="0">
                <a:solidFill>
                  <a:srgbClr val="000000"/>
                </a:solidFill>
              </a:rPr>
              <a:t>Životní cyklus</a:t>
            </a:r>
            <a:endParaRPr lang="en-GB" sz="2400" b="1" dirty="0">
              <a:solidFill>
                <a:srgbClr val="000000"/>
              </a:solidFill>
            </a:endParaRPr>
          </a:p>
          <a:p>
            <a:pPr indent="-342900" eaLnBrk="1" fontAlgn="base" hangingPunct="1">
              <a:spcBef>
                <a:spcPct val="0"/>
              </a:spcBef>
              <a:spcAft>
                <a:spcPct val="0"/>
              </a:spcAft>
              <a:buFont typeface="Arial" panose="020B0604020202020204" pitchFamily="34" charset="0"/>
              <a:buChar char="•"/>
            </a:pPr>
            <a:r>
              <a:rPr lang="cs-CZ" sz="2200" b="1" dirty="0">
                <a:solidFill>
                  <a:srgbClr val="000000"/>
                </a:solidFill>
              </a:rPr>
              <a:t>dospělost</a:t>
            </a:r>
            <a:endParaRPr lang="en-GB" sz="22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en-GB" sz="1400" b="1" dirty="0">
                <a:solidFill>
                  <a:srgbClr val="000000"/>
                </a:solidFill>
              </a:rPr>
              <a:t>3–4 </a:t>
            </a:r>
            <a:r>
              <a:rPr lang="cs-CZ" sz="1400" b="1" dirty="0">
                <a:solidFill>
                  <a:srgbClr val="000000"/>
                </a:solidFill>
              </a:rPr>
              <a:t>roky</a:t>
            </a:r>
          </a:p>
          <a:p>
            <a:pPr marL="1265850" lvl="1" indent="-342900" eaLnBrk="1" fontAlgn="base" hangingPunct="1">
              <a:spcBef>
                <a:spcPct val="0"/>
              </a:spcBef>
              <a:spcAft>
                <a:spcPct val="0"/>
              </a:spcAft>
              <a:buFont typeface="Arial" panose="020B0604020202020204" pitchFamily="34" charset="0"/>
              <a:buChar char="•"/>
            </a:pPr>
            <a:r>
              <a:rPr lang="en-GB" sz="1400" b="1" dirty="0">
                <a:solidFill>
                  <a:srgbClr val="000000"/>
                </a:solidFill>
              </a:rPr>
              <a:t>75–85 mm</a:t>
            </a:r>
          </a:p>
          <a:p>
            <a:pPr marL="922950" lvl="1" indent="0" eaLnBrk="1" fontAlgn="base" hangingPunct="1">
              <a:spcBef>
                <a:spcPct val="0"/>
              </a:spcBef>
              <a:spcAft>
                <a:spcPct val="0"/>
              </a:spcAft>
            </a:pPr>
            <a:endParaRPr lang="en-GB" sz="800" dirty="0">
              <a:solidFill>
                <a:srgbClr val="000000"/>
              </a:solidFill>
            </a:endParaRPr>
          </a:p>
          <a:p>
            <a:pPr indent="-342900" eaLnBrk="1" fontAlgn="base" hangingPunct="1">
              <a:spcBef>
                <a:spcPct val="0"/>
              </a:spcBef>
              <a:spcAft>
                <a:spcPct val="0"/>
              </a:spcAft>
              <a:buFont typeface="Arial" panose="020B0604020202020204" pitchFamily="34" charset="0"/>
              <a:buChar char="•"/>
            </a:pPr>
            <a:r>
              <a:rPr lang="cs-CZ" sz="2200" b="1" dirty="0">
                <a:solidFill>
                  <a:srgbClr val="000000"/>
                </a:solidFill>
              </a:rPr>
              <a:t>páření</a:t>
            </a:r>
            <a:endParaRPr lang="en-GB" sz="22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říjen, listopad</a:t>
            </a:r>
            <a:r>
              <a:rPr lang="en-GB" sz="1400" b="1" dirty="0">
                <a:solidFill>
                  <a:srgbClr val="000000"/>
                </a:solidFill>
              </a:rPr>
              <a:t> (</a:t>
            </a:r>
            <a:r>
              <a:rPr lang="cs-CZ" sz="1400" b="1" dirty="0">
                <a:solidFill>
                  <a:srgbClr val="000000"/>
                </a:solidFill>
              </a:rPr>
              <a:t>střední</a:t>
            </a:r>
            <a:r>
              <a:rPr lang="en-GB" sz="1400" b="1" dirty="0">
                <a:solidFill>
                  <a:srgbClr val="000000"/>
                </a:solidFill>
              </a:rPr>
              <a:t> </a:t>
            </a:r>
            <a:r>
              <a:rPr lang="cs-CZ" sz="1400" b="1" dirty="0">
                <a:solidFill>
                  <a:srgbClr val="000000"/>
                </a:solidFill>
              </a:rPr>
              <a:t>Ev</a:t>
            </a:r>
            <a:r>
              <a:rPr lang="en-GB" sz="1400" b="1" dirty="0" err="1">
                <a:solidFill>
                  <a:srgbClr val="000000"/>
                </a:solidFill>
              </a:rPr>
              <a:t>rop</a:t>
            </a:r>
            <a:r>
              <a:rPr lang="cs-CZ" sz="1400" b="1" dirty="0">
                <a:solidFill>
                  <a:srgbClr val="000000"/>
                </a:solidFill>
              </a:rPr>
              <a:t>a</a:t>
            </a:r>
            <a:r>
              <a:rPr lang="en-GB" sz="1400" b="1" dirty="0">
                <a:solidFill>
                  <a:srgbClr val="000000"/>
                </a:solidFill>
              </a:rPr>
              <a:t>)</a:t>
            </a: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teplota</a:t>
            </a:r>
            <a:r>
              <a:rPr lang="en-GB" sz="1400" b="1" dirty="0">
                <a:solidFill>
                  <a:srgbClr val="000000"/>
                </a:solidFill>
              </a:rPr>
              <a:t> ↓ 6–12 °C</a:t>
            </a:r>
          </a:p>
          <a:p>
            <a:pPr marL="180000" eaLnBrk="1" fontAlgn="base" hangingPunct="1">
              <a:spcBef>
                <a:spcPct val="0"/>
              </a:spcBef>
              <a:spcAft>
                <a:spcPct val="0"/>
              </a:spcAft>
            </a:pPr>
            <a:endParaRPr lang="en-GB" sz="800" b="1" dirty="0">
              <a:solidFill>
                <a:srgbClr val="000000"/>
              </a:solidFill>
            </a:endParaRPr>
          </a:p>
          <a:p>
            <a:pPr indent="-342900" eaLnBrk="1" fontAlgn="base" hangingPunct="1">
              <a:spcBef>
                <a:spcPct val="0"/>
              </a:spcBef>
              <a:spcAft>
                <a:spcPct val="0"/>
              </a:spcAft>
              <a:buFont typeface="Arial" panose="020B0604020202020204" pitchFamily="34" charset="0"/>
              <a:buChar char="•"/>
            </a:pPr>
            <a:r>
              <a:rPr lang="cs-CZ" sz="2200" b="1" dirty="0">
                <a:solidFill>
                  <a:srgbClr val="000000"/>
                </a:solidFill>
              </a:rPr>
              <a:t>plodnost</a:t>
            </a:r>
            <a:endParaRPr lang="en-GB" sz="22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en-GB" sz="1400" b="1" dirty="0">
                <a:solidFill>
                  <a:srgbClr val="000000"/>
                </a:solidFill>
              </a:rPr>
              <a:t>200–400 (800) </a:t>
            </a:r>
            <a:r>
              <a:rPr lang="cs-CZ" sz="1400" b="1" dirty="0">
                <a:solidFill>
                  <a:srgbClr val="000000"/>
                </a:solidFill>
              </a:rPr>
              <a:t>vajíček</a:t>
            </a:r>
            <a:endParaRPr lang="en-GB" sz="14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en-GB" sz="1400" b="1" dirty="0">
                <a:solidFill>
                  <a:srgbClr val="000000"/>
                </a:solidFill>
              </a:rPr>
              <a:t>2.2–3.3 mm</a:t>
            </a:r>
          </a:p>
          <a:p>
            <a:pPr marL="1265850" lvl="1" indent="-342900" eaLnBrk="1" fontAlgn="base" hangingPunct="1">
              <a:spcBef>
                <a:spcPct val="0"/>
              </a:spcBef>
              <a:spcAft>
                <a:spcPct val="0"/>
              </a:spcAft>
              <a:buFont typeface="Wingdings" pitchFamily="2" charset="2"/>
              <a:buChar char="Ø"/>
            </a:pPr>
            <a:endParaRPr lang="en-GB" sz="800" dirty="0">
              <a:solidFill>
                <a:srgbClr val="000000"/>
              </a:solidFill>
            </a:endParaRPr>
          </a:p>
          <a:p>
            <a:pPr marL="522900" indent="-342900" eaLnBrk="1" fontAlgn="base" hangingPunct="1">
              <a:spcBef>
                <a:spcPct val="0"/>
              </a:spcBef>
              <a:spcAft>
                <a:spcPct val="0"/>
              </a:spcAft>
              <a:buFont typeface="Arial" panose="020B0604020202020204" pitchFamily="34" charset="0"/>
              <a:buChar char="•"/>
            </a:pPr>
            <a:r>
              <a:rPr lang="cs-CZ" sz="2200" b="1" dirty="0">
                <a:solidFill>
                  <a:srgbClr val="000000"/>
                </a:solidFill>
              </a:rPr>
              <a:t>líhnutí</a:t>
            </a:r>
            <a:r>
              <a:rPr lang="en-GB" sz="2200" b="1" dirty="0">
                <a:solidFill>
                  <a:srgbClr val="000000"/>
                </a:solidFill>
              </a:rPr>
              <a:t> </a:t>
            </a: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květen až červen</a:t>
            </a:r>
            <a:endParaRPr lang="en-GB" sz="1400" b="1" dirty="0">
              <a:solidFill>
                <a:srgbClr val="000000"/>
              </a:solidFill>
            </a:endParaRPr>
          </a:p>
        </p:txBody>
      </p:sp>
      <p:pic>
        <p:nvPicPr>
          <p:cNvPr id="11" name="Picture 3" descr="A"/>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2825">
            <a:off x="5662039" y="4142829"/>
            <a:ext cx="3321076" cy="2490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10" name="Tabulka 9"/>
          <p:cNvGraphicFramePr>
            <a:graphicFrameLocks noGrp="1"/>
          </p:cNvGraphicFramePr>
          <p:nvPr>
            <p:extLst>
              <p:ext uri="{D42A27DB-BD31-4B8C-83A1-F6EECF244321}">
                <p14:modId xmlns:p14="http://schemas.microsoft.com/office/powerpoint/2010/main" val="1976917834"/>
              </p:ext>
            </p:extLst>
          </p:nvPr>
        </p:nvGraphicFramePr>
        <p:xfrm>
          <a:off x="0" y="2433638"/>
          <a:ext cx="9144000" cy="60960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dirty="0">
                          <a:solidFill>
                            <a:schemeClr val="tx2"/>
                          </a:solidFill>
                          <a:latin typeface="Gill Sans Light" charset="0"/>
                          <a:ea typeface="+mn-ea"/>
                          <a:cs typeface="+mn-cs"/>
                        </a:rPr>
                        <a:t>Rak bahenní</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i="1" kern="1200" dirty="0">
                          <a:solidFill>
                            <a:schemeClr val="tx2"/>
                          </a:solidFill>
                          <a:latin typeface="Gill Sans Light" charset="0"/>
                          <a:ea typeface="+mn-ea"/>
                          <a:cs typeface="+mn-cs"/>
                        </a:rPr>
                        <a:t>Astacus leptodactylus</a:t>
                      </a:r>
                      <a:endParaRPr lang="en-US" sz="1700" b="1" i="1" kern="120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en-US" sz="1700" b="1" kern="1200" noProof="0" dirty="0">
                          <a:solidFill>
                            <a:schemeClr val="tx2"/>
                          </a:solidFill>
                          <a:latin typeface="Gill Sans Light" charset="0"/>
                          <a:ea typeface="+mn-ea"/>
                          <a:cs typeface="+mn-cs"/>
                        </a:rPr>
                        <a:t>Narrow-clawed crayfish </a:t>
                      </a: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spTree>
    <p:extLst>
      <p:ext uri="{BB962C8B-B14F-4D97-AF65-F5344CB8AC3E}">
        <p14:creationId xmlns:p14="http://schemas.microsoft.com/office/powerpoint/2010/main" val="9690961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1109857" y="3046943"/>
            <a:ext cx="5973961" cy="2390214"/>
          </a:xfrm>
          <a:prstGeom prst="rect">
            <a:avLst/>
          </a:prstGeom>
          <a:noFill/>
          <a:ln w="12700">
            <a:noFill/>
            <a:miter lim="800000"/>
            <a:headEnd/>
            <a:tailEnd/>
          </a:ln>
        </p:spPr>
        <p:txBody>
          <a:bodyPr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Ekologie</a:t>
            </a:r>
            <a:endParaRPr lang="en-GB" sz="2200" b="1" dirty="0">
              <a:solidFill>
                <a:srgbClr val="000000"/>
              </a:solidFill>
            </a:endParaRPr>
          </a:p>
          <a:p>
            <a:pPr marL="522900" indent="-342900" eaLnBrk="1" fontAlgn="base" hangingPunct="1">
              <a:spcBef>
                <a:spcPct val="0"/>
              </a:spcBef>
              <a:spcAft>
                <a:spcPct val="0"/>
              </a:spcAft>
              <a:buFont typeface="Wingdings" pitchFamily="2" charset="2"/>
              <a:buChar char="Ø"/>
            </a:pPr>
            <a:r>
              <a:rPr lang="en-GB" sz="2200" b="1" dirty="0">
                <a:solidFill>
                  <a:schemeClr val="tx2"/>
                </a:solidFill>
              </a:rPr>
              <a:t>lo</a:t>
            </a:r>
            <a:r>
              <a:rPr lang="cs-CZ" sz="2200" b="1" dirty="0">
                <a:solidFill>
                  <a:schemeClr val="tx2"/>
                </a:solidFill>
              </a:rPr>
              <a:t>k</a:t>
            </a:r>
            <a:r>
              <a:rPr lang="en-GB" sz="2200" b="1" dirty="0">
                <a:solidFill>
                  <a:schemeClr val="tx2"/>
                </a:solidFill>
              </a:rPr>
              <a:t>alit</a:t>
            </a:r>
            <a:r>
              <a:rPr lang="cs-CZ" sz="2200" b="1" dirty="0">
                <a:solidFill>
                  <a:schemeClr val="tx2"/>
                </a:solidFill>
              </a:rPr>
              <a:t>y</a:t>
            </a:r>
            <a:endParaRPr lang="en-GB" sz="2200" b="1" dirty="0">
              <a:solidFill>
                <a:schemeClr val="tx2"/>
              </a:solidFill>
            </a:endParaRPr>
          </a:p>
          <a:p>
            <a:pPr marL="1265850" lvl="1" indent="-342900" eaLnBrk="1" fontAlgn="base" hangingPunct="1">
              <a:spcBef>
                <a:spcPct val="0"/>
              </a:spcBef>
              <a:spcAft>
                <a:spcPct val="0"/>
              </a:spcAft>
              <a:buFont typeface="Wingdings" pitchFamily="2" charset="2"/>
              <a:buChar char="Ø"/>
            </a:pPr>
            <a:r>
              <a:rPr lang="cs-CZ" sz="1800" dirty="0">
                <a:solidFill>
                  <a:schemeClr val="tx2"/>
                </a:solidFill>
              </a:rPr>
              <a:t>potoky</a:t>
            </a:r>
            <a:r>
              <a:rPr lang="en-GB" sz="1800" dirty="0">
                <a:solidFill>
                  <a:schemeClr val="tx2"/>
                </a:solidFill>
              </a:rPr>
              <a:t>, </a:t>
            </a:r>
            <a:r>
              <a:rPr lang="cs-CZ" sz="1800" dirty="0">
                <a:solidFill>
                  <a:schemeClr val="tx2"/>
                </a:solidFill>
              </a:rPr>
              <a:t>řeky</a:t>
            </a:r>
            <a:r>
              <a:rPr lang="en-GB" sz="1800" dirty="0">
                <a:solidFill>
                  <a:schemeClr val="tx2"/>
                </a:solidFill>
              </a:rPr>
              <a:t>, </a:t>
            </a:r>
            <a:r>
              <a:rPr lang="cs-CZ" sz="1800" dirty="0">
                <a:solidFill>
                  <a:schemeClr val="tx2"/>
                </a:solidFill>
              </a:rPr>
              <a:t>jezera</a:t>
            </a:r>
            <a:r>
              <a:rPr lang="en-GB" sz="1800" dirty="0">
                <a:solidFill>
                  <a:schemeClr val="tx2"/>
                </a:solidFill>
              </a:rPr>
              <a:t>, </a:t>
            </a:r>
            <a:r>
              <a:rPr lang="cs-CZ" sz="1800" dirty="0">
                <a:solidFill>
                  <a:schemeClr val="tx2"/>
                </a:solidFill>
              </a:rPr>
              <a:t>brakické vody</a:t>
            </a:r>
            <a:endParaRPr lang="en-GB" sz="1800" dirty="0">
              <a:solidFill>
                <a:schemeClr val="tx2"/>
              </a:solidFill>
            </a:endParaRPr>
          </a:p>
          <a:p>
            <a:pPr marL="1265850" lvl="1" indent="-342900" eaLnBrk="1" fontAlgn="base" hangingPunct="1">
              <a:spcBef>
                <a:spcPct val="0"/>
              </a:spcBef>
              <a:spcAft>
                <a:spcPct val="0"/>
              </a:spcAft>
              <a:buFont typeface="Wingdings" pitchFamily="2" charset="2"/>
              <a:buChar char="Ø"/>
            </a:pPr>
            <a:r>
              <a:rPr lang="cs-CZ" sz="1800" dirty="0">
                <a:solidFill>
                  <a:schemeClr val="tx2"/>
                </a:solidFill>
              </a:rPr>
              <a:t>nejrůznější substrát dna</a:t>
            </a:r>
          </a:p>
          <a:p>
            <a:pPr marL="1265850" lvl="1" indent="-342900" eaLnBrk="1" fontAlgn="base" hangingPunct="1">
              <a:spcBef>
                <a:spcPct val="0"/>
              </a:spcBef>
              <a:spcAft>
                <a:spcPct val="0"/>
              </a:spcAft>
              <a:buFont typeface="Wingdings" pitchFamily="2" charset="2"/>
              <a:buChar char="Ø"/>
            </a:pPr>
            <a:r>
              <a:rPr lang="cs-CZ" sz="1800" dirty="0">
                <a:solidFill>
                  <a:schemeClr val="tx2"/>
                </a:solidFill>
              </a:rPr>
              <a:t>na rozdíl od </a:t>
            </a:r>
            <a:r>
              <a:rPr lang="cs-CZ" sz="1800" i="1" dirty="0" err="1">
                <a:solidFill>
                  <a:schemeClr val="tx2"/>
                </a:solidFill>
              </a:rPr>
              <a:t>A.a</a:t>
            </a:r>
            <a:r>
              <a:rPr lang="cs-CZ" sz="1800" i="1" dirty="0">
                <a:solidFill>
                  <a:schemeClr val="tx2"/>
                </a:solidFill>
              </a:rPr>
              <a:t>.</a:t>
            </a:r>
            <a:r>
              <a:rPr lang="cs-CZ" sz="1800" dirty="0">
                <a:solidFill>
                  <a:schemeClr val="tx2"/>
                </a:solidFill>
              </a:rPr>
              <a:t> - odolnější vůči organickému zatížení vody a nižším koncentracím rozpuštěného kyslíku </a:t>
            </a:r>
          </a:p>
          <a:p>
            <a:pPr marL="1265850" lvl="1" indent="-342900" eaLnBrk="1" fontAlgn="base" hangingPunct="1">
              <a:spcBef>
                <a:spcPct val="0"/>
              </a:spcBef>
              <a:spcAft>
                <a:spcPct val="0"/>
              </a:spcAft>
              <a:buFont typeface="Wingdings" pitchFamily="2" charset="2"/>
              <a:buChar char="Ø"/>
            </a:pPr>
            <a:r>
              <a:rPr lang="cs-CZ" sz="1800" dirty="0">
                <a:solidFill>
                  <a:schemeClr val="tx2"/>
                </a:solidFill>
              </a:rPr>
              <a:t>adaptovaný na zvýšenou salinitu</a:t>
            </a:r>
            <a:endParaRPr lang="en-GB" sz="1800" dirty="0">
              <a:solidFill>
                <a:schemeClr val="tx2"/>
              </a:solidFill>
            </a:endParaRPr>
          </a:p>
        </p:txBody>
      </p:sp>
      <p:graphicFrame>
        <p:nvGraphicFramePr>
          <p:cNvPr id="10" name="Tabulka 9"/>
          <p:cNvGraphicFramePr>
            <a:graphicFrameLocks noGrp="1"/>
          </p:cNvGraphicFramePr>
          <p:nvPr>
            <p:extLst>
              <p:ext uri="{D42A27DB-BD31-4B8C-83A1-F6EECF244321}">
                <p14:modId xmlns:p14="http://schemas.microsoft.com/office/powerpoint/2010/main" val="703503574"/>
              </p:ext>
            </p:extLst>
          </p:nvPr>
        </p:nvGraphicFramePr>
        <p:xfrm>
          <a:off x="0" y="2433638"/>
          <a:ext cx="9144000" cy="60960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dirty="0">
                          <a:solidFill>
                            <a:schemeClr val="tx2"/>
                          </a:solidFill>
                          <a:latin typeface="Gill Sans Light" charset="0"/>
                          <a:ea typeface="+mn-ea"/>
                          <a:cs typeface="+mn-cs"/>
                        </a:rPr>
                        <a:t>Rak bahenní</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i="1" kern="1200" dirty="0">
                          <a:solidFill>
                            <a:schemeClr val="tx2"/>
                          </a:solidFill>
                          <a:latin typeface="Gill Sans Light" charset="0"/>
                          <a:ea typeface="+mn-ea"/>
                          <a:cs typeface="+mn-cs"/>
                        </a:rPr>
                        <a:t>Astacus leptodactylus</a:t>
                      </a:r>
                      <a:endParaRPr lang="en-US" sz="1700" b="1" i="1" kern="120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en-US" sz="1700" b="1" kern="1200" noProof="0" dirty="0">
                          <a:solidFill>
                            <a:schemeClr val="tx2"/>
                          </a:solidFill>
                          <a:latin typeface="Gill Sans Light" charset="0"/>
                          <a:ea typeface="+mn-ea"/>
                          <a:cs typeface="+mn-cs"/>
                        </a:rPr>
                        <a:t>Narrow-clawed crayfish </a:t>
                      </a: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7" name="Picture 4" descr="http://www.hlasek.com/foto/astacus_leptodactylus_fd32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74338">
            <a:off x="6091620" y="4553910"/>
            <a:ext cx="2889858" cy="2059573"/>
          </a:xfrm>
          <a:prstGeom prst="roundRect">
            <a:avLst>
              <a:gd name="adj" fmla="val 57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09668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Box 29"/>
          <p:cNvSpPr txBox="1">
            <a:spLocks/>
          </p:cNvSpPr>
          <p:nvPr/>
        </p:nvSpPr>
        <p:spPr bwMode="auto">
          <a:xfrm>
            <a:off x="1317013" y="3068955"/>
            <a:ext cx="7575528" cy="1589995"/>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Rozšíření</a:t>
            </a:r>
            <a:endParaRPr lang="en-GB" sz="2200" b="1" dirty="0">
              <a:solidFill>
                <a:srgbClr val="000000"/>
              </a:solidFill>
            </a:endParaRPr>
          </a:p>
          <a:p>
            <a:pPr indent="-342900" eaLnBrk="1" fontAlgn="base" hangingPunct="1">
              <a:spcBef>
                <a:spcPct val="0"/>
              </a:spcBef>
              <a:spcAft>
                <a:spcPct val="0"/>
              </a:spcAft>
              <a:buFont typeface="Arial" panose="020B0604020202020204" pitchFamily="34" charset="0"/>
              <a:buChar char="•"/>
            </a:pPr>
            <a:r>
              <a:rPr lang="cs-CZ" sz="2200" b="1" dirty="0">
                <a:solidFill>
                  <a:srgbClr val="000000"/>
                </a:solidFill>
              </a:rPr>
              <a:t>Evropa</a:t>
            </a:r>
            <a:endParaRPr lang="en-GB" sz="22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en-GB" sz="1400" b="1" dirty="0">
                <a:solidFill>
                  <a:srgbClr val="000000"/>
                </a:solidFill>
              </a:rPr>
              <a:t>Ponto</a:t>
            </a:r>
            <a:r>
              <a:rPr lang="cs-CZ" sz="1400" b="1" dirty="0">
                <a:solidFill>
                  <a:srgbClr val="000000"/>
                </a:solidFill>
              </a:rPr>
              <a:t>kaspická</a:t>
            </a:r>
            <a:r>
              <a:rPr lang="en-GB" sz="1400" b="1" dirty="0">
                <a:solidFill>
                  <a:srgbClr val="000000"/>
                </a:solidFill>
              </a:rPr>
              <a:t> </a:t>
            </a:r>
            <a:r>
              <a:rPr lang="cs-CZ" sz="1400" b="1" dirty="0">
                <a:solidFill>
                  <a:srgbClr val="000000"/>
                </a:solidFill>
              </a:rPr>
              <a:t>oblast</a:t>
            </a:r>
            <a:endParaRPr lang="en-GB" sz="14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en-GB" sz="1400" b="1" dirty="0">
                <a:solidFill>
                  <a:srgbClr val="000000"/>
                </a:solidFill>
              </a:rPr>
              <a:t>32 „</a:t>
            </a:r>
            <a:r>
              <a:rPr lang="en-GB" sz="1400" b="1" dirty="0" err="1">
                <a:solidFill>
                  <a:srgbClr val="000000"/>
                </a:solidFill>
              </a:rPr>
              <a:t>ter</a:t>
            </a:r>
            <a:r>
              <a:rPr lang="cs-CZ" sz="1400" b="1" dirty="0" err="1">
                <a:solidFill>
                  <a:srgbClr val="000000"/>
                </a:solidFill>
              </a:rPr>
              <a:t>itorií</a:t>
            </a:r>
            <a:r>
              <a:rPr lang="en-GB" sz="1400" b="1" dirty="0">
                <a:solidFill>
                  <a:srgbClr val="000000"/>
                </a:solidFill>
              </a:rPr>
              <a:t>“ – </a:t>
            </a:r>
            <a:r>
              <a:rPr lang="cs-CZ" sz="1400" b="1" dirty="0">
                <a:solidFill>
                  <a:srgbClr val="000000"/>
                </a:solidFill>
              </a:rPr>
              <a:t>hlavně</a:t>
            </a:r>
            <a:r>
              <a:rPr lang="en-GB" sz="1400" b="1" dirty="0">
                <a:solidFill>
                  <a:srgbClr val="000000"/>
                </a:solidFill>
              </a:rPr>
              <a:t> </a:t>
            </a:r>
            <a:r>
              <a:rPr lang="cs-CZ" sz="1400" b="1" dirty="0">
                <a:solidFill>
                  <a:srgbClr val="000000"/>
                </a:solidFill>
              </a:rPr>
              <a:t>východní Evropa</a:t>
            </a:r>
            <a:endParaRPr lang="en-GB" sz="14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en-US" sz="1400" b="1" dirty="0">
                <a:solidFill>
                  <a:srgbClr val="000000"/>
                </a:solidFill>
              </a:rPr>
              <a:t>intro</a:t>
            </a:r>
            <a:r>
              <a:rPr lang="cs-CZ" sz="1400" b="1" dirty="0">
                <a:solidFill>
                  <a:srgbClr val="000000"/>
                </a:solidFill>
              </a:rPr>
              <a:t>dukován</a:t>
            </a:r>
            <a:r>
              <a:rPr lang="en-US" sz="1400" b="1" dirty="0">
                <a:solidFill>
                  <a:srgbClr val="000000"/>
                </a:solidFill>
              </a:rPr>
              <a:t> do </a:t>
            </a:r>
            <a:r>
              <a:rPr lang="cs-CZ" sz="1400" b="1" dirty="0">
                <a:solidFill>
                  <a:srgbClr val="000000"/>
                </a:solidFill>
              </a:rPr>
              <a:t>Evropy</a:t>
            </a:r>
          </a:p>
          <a:p>
            <a:pPr marL="1265850" lvl="1" indent="-342900" eaLnBrk="1" fontAlgn="base" hangingPunct="1">
              <a:spcBef>
                <a:spcPct val="0"/>
              </a:spcBef>
              <a:spcAft>
                <a:spcPct val="0"/>
              </a:spcAft>
              <a:buFont typeface="Arial" panose="020B0604020202020204" pitchFamily="34" charset="0"/>
              <a:buChar char="•"/>
            </a:pPr>
            <a:r>
              <a:rPr lang="en-US" sz="1400" b="1" dirty="0">
                <a:solidFill>
                  <a:srgbClr val="000000"/>
                </a:solidFill>
              </a:rPr>
              <a:t>Do</a:t>
            </a:r>
            <a:r>
              <a:rPr lang="cs-CZ" sz="1400" b="1" dirty="0">
                <a:solidFill>
                  <a:srgbClr val="000000"/>
                </a:solidFill>
              </a:rPr>
              <a:t> ČR z Haliče</a:t>
            </a:r>
            <a:r>
              <a:rPr lang="en-US" sz="1400" b="1" dirty="0">
                <a:solidFill>
                  <a:srgbClr val="000000"/>
                </a:solidFill>
              </a:rPr>
              <a:t> </a:t>
            </a:r>
            <a:r>
              <a:rPr lang="cs-CZ" sz="1400" b="1" dirty="0">
                <a:solidFill>
                  <a:srgbClr val="000000"/>
                </a:solidFill>
              </a:rPr>
              <a:t>v</a:t>
            </a:r>
            <a:r>
              <a:rPr lang="en-US" sz="1400" b="1" dirty="0">
                <a:solidFill>
                  <a:srgbClr val="000000"/>
                </a:solidFill>
              </a:rPr>
              <a:t> 1892</a:t>
            </a:r>
          </a:p>
        </p:txBody>
      </p:sp>
      <p:sp>
        <p:nvSpPr>
          <p:cNvPr id="2" name="AutoShape 2" descr="data:image/jpeg;base64,/9j/4AAQSkZJRgABAQAAAQABAAD/2wBDAAkGBwgHBgkIBwgKCgkLDRYPDQwMDRsUFRAWIB0iIiAdHx8kKDQsJCYxJx8fLT0tMTU3Ojo6Iys/RD84QzQ5Ojf/2wBDAQoKCg0MDRoPDxo3JR8lNzc3Nzc3Nzc3Nzc3Nzc3Nzc3Nzc3Nzc3Nzc3Nzc3Nzc3Nzc3Nzc3Nzc3Nzc3Nzc3Nzf/wAARCACEAMQDASIAAhEBAxEB/8QAGwAAAgMBAQEAAAAAAAAAAAAABAUAAwYCAQf/xAA8EAACAQMDAQYEBAQFAwUAAAABAgMABBEFEiExEyJBUWFxBhQygUKRobEjM+HwFSRSwdEWU/FicoKy0v/EABkBAAMBAQEAAAAAAAAAAAAAAAECAwAEBf/EACARAAICAgMBAQEBAAAAAAAAAAABAhESIQMxQVETIjL/2gAMAwEAAhEDEQA/AG91LMZhhfGi2aFox25HToaojvIrlu4pNA32iXM8xnWRgo/DmvOjF9ndKa6D4rG0updygEVNb0OEW/aJ1x0pZaySWZKsxBBou4vpJEy0u4Y+mrX/ADok9sWW2mxpubdtb3owduFISU596qisLq7kLx93PnTOz0uWMYmHPpSxigybQmMko3LNJkGh4CEuO63FP7vRA77i+0e9Vf8ATHaAESkVr8B5ZTHdyRrm3Uk+lE2sl8zdpKML6ir7W2i07uON3qaIa6ilDIoY+gpW0hqbBL6+kEWYWy3lQdit3cNmcnB8K5eN4LhsRPzyARXI1GSMMASp8AR0rVZk6OrjFvIQB36X3UrBSSSST0zXrSySMXfLEnk0Za2S43z7TkcZ5xVocZKUzjSbGC7UNIhYk8A9BWpgso49kaxjjigtMMFtGERe6BjIOTTSO4TcCvPp5V1RSRzybbO/kQo3IdreVINfF2QsgUYTqRWo7djKHPQ9aV69cCBCwBOFLbQM596E1aDHTM80EjWaSXClSwyvkaUT8sF5yKb3moNNbqY23Rr+D/TSklnY46jmuLkOmBfHaiYd04bFMdJjuLNyW7w8wKXafDdPIZB06Ypst1NCQpU/ehGLSsdvxFeo6rcwNuVTj2qsX91cxbkOD4Crry5EiAOmTQpl7MAxr08qDMkDzW2qSyFwq8+lSmUer4QBsg+1Smyj9BizvSY5bEFnhEgx1p0+pwvGBsAY8YqyPRmZCqE8+BNINW0u/tr6KQAdkjgnBpoySQjVs19voVvNCJJowznkZFQ/D8AbcsScVdp2pfMRIVAHFW3l+YUKsQpNO3GhVlZl9WR7aVmtSNyeA6Uvi1y4P81VG080X8R3sFnaB2yrSsQD+tY+e5cOsfZABucsc8GkhFNlJPRpm1Ka8JKo0aKuScZqWGs9rfLatOHQpncuDg+VJ11XaOyjjHZ7SBIp5YVwthBLdteWchScL/L8Dxjw8aq4/ESUl6aK6VGuAjS9Bu8sim2mw29uAybWZuSetYFbu6z2t4xHPZorZ3e9ONL1DDAO7LngEVztpPort6s1x7CS5mZyoWNB16VgNWvY5tRlkVQIgcLg+FMtX1IRRyrGx3THAOeCB1rMzAiQM+eR49KtGLYl0HRTNcYAxEhPOeppva2KSBRuZwfXNLbC237Gkzg8j2rR6YmwjH0+tdEUQkzltDRwNkjj2OK7FpeWSZjcygH6G6/n/tTZGAwTirSw24wCCKfEBVY3Md9auIyFkA7yZ5U+VIbm5kk7SKVsAcEGrNQlW3ukmgG2RTgkcbh5Hzpdq0oeT5hDgOAcCoyeh0gCNDHOyjlX6iiGtljgWSN8seCCOlBQOZLkcnFO9KKXd0bd3BCDpXLJK6R0L6D2kd3FCCDvQngjwo19PutQZQHCY8cU9FkilVyAi+FSc29su7cOPKs5UtmW3ozeo6bPZxjtH3HzojR4ohkTFWJ8KuvdZhnRklhyCMZxWfCvveS2mbd5UP5fTDU/TYhNMAw3Z59alYVIbpwWcy7iecA1K2LFs+kyXYt3YLJnFBy3IuVYyMMHzNLdZtwEHYSOMcEN0NdaRCjsokbeBww8KmoybplLSVig6m9pO8cM30vhcHpWj052ubTtZ27Rz0JqajpOmSxMxt1DDJ3AYNL9L1Jpoja2sR3Kdo5xVMMXTEyyWhP8YXIi2wXDHunIGKQ2k6q4kIw6se8eeDxiu/i5btdWZLv6toK8+FLIptvVsc4IbkVXjpPYJW0OlkVo+zbukdOf1zV0LbTjO7kgA9Qf75pUk+9lPd6HIOSKv0zUFhnmEkCzBkwjMM7cHI/TNVcsVZOPHk6HmoQwTWxNymJeNjx+B9av+HLm0jspYNRtRKwOQT4VmJNbDuQ6sI8kBVPGPL0ouC+SRTtnyCMEN1P6daRrJ5RDWFxZVr5mjkiKgiBwTEPTNCaewe43zHhRkA+NF36PeGIGYAxoqIOoI8PvUsdMiaK6nuCe2ChYEXkE55z9qb0XwfQllt4pXKjtE3eWMeAppYzhlB3DAoa8iJ0yBVQ/yuQDwevOKQ2rv2I2u3J+mrpkqNukkUkY2uDkZBBqSzxRKxaThUzx/v8AnS2wmNvbO0nfyBhQOXPgoHjnmkOrapJH2tvNgXU/daNT9DZBx5dMUHKjUXX8+6Qtv7hbjmqr5+zEMecjvZAPtSy4d+zDckeJq8Xcc0Ea5ImTAJx4Y6VDkkVigjTk5bg94+FO9D03tGlmtiQ6nDE0rsnEcAfxU5zWk0qeexDSyJiKYBmD8ZrnStlk6s9vTIsf8zp60jkvkGUmJbnxNM9SmN9kQhFxyASAWqizkhge3tbhUZpQd5HQc0XCV7FUkR7W1nhCxECUDJDeIqvQbuyXUZIZowCAAdwrnVoXs7tY1APgGHiPUUPPGTbOVhInJ+scUrTT62OpWuzfKlmVBVYse1SvnMV5fRoFaR8j1qVX9ET/ADLrvVdQVJIrqymj3dC4xg1fp+rx2cP8RCT1yDWi1m6h1QwkzLGA+Q4UEHrkf1oeHRdOMgaQ9q7HKhW4P5UIxSYzdoHsdVjul3tGSh/1GrytpLlLVFWRjncgxirdbsntraL5K3Vg5AK+I8/0pPdRzafKs/ZlAw5Xpg+tZJ2bVGZ+M+zTUYxG7SyBNrsT45pA5A4+/NaTV9IlnVrokL2h3bR1rLXkEttIQ/WmxbRrQRBMoXaRnJ5xRVtOIZC5ikaFctlFzt9/TzpOJCPD8qa6dOu4AkDy5pod0wS+oDmhiuboCKQRK2eWJwB74zVe3spGUzAgHqeAaZHSbPc0skixB22EYPdJ/wBv60kvbJ7W62h1kjLFdyHIzSKLRSXIpbaGEz3FoqvMWiVgCpcbdw9KKsNV2zBBMC2SM0vudVug8CPC0ipAkIWRTghRj/cn70Ro+mtc34lkjMYVWJXJwM8Lk/fP2qkoutMkpL1H0LR5ke1DMp/iKWXd+LyP717fNDdzQ28cY7TbkyOPpA6mlWn3lw4WF3JhgTaSwBOR9unNAajelLeaZe607CNDjwJ6+taCcFTdi8k1NqlQ0fX7S0nhKERRINokk/Fzywx06Ule6a4i7crgSSFgSuAeMD9BVNtZW19qUlst6xjXus90Nw3jrjbngedcX8V3FcPaSPDJHC23tIPp+351naVvoFLpF3zG8MCTjpzXkEcnZPOpxEzAHyJFS30u6uopprS3dkQAu54Vfcn++tNPhq2tlDTXrTOkM+fl1XuyEc5z/p61NRc+w3SBmu0aIRJLg+PGSfYUxn+LriWNY5reO4TZ2aALyzDjOKN1G30+7vJrgxCLtRysZwdwOOSPDjoKDfRbK7/hraBBs29x2RiAeD3Tknpzz600eJo2cTrS45RKWZJo5e68wkPeVT4Y6dR6detMIrNr6/lREZDDEHxIuGU9MH0pTZdvol4Ve5+YMblDuj2lkx588cnmtLpmq6d8s6qFtnklGOCPEBRjnj28c1WlSTET9RzLqdvbywteR7oXwJX257M46n0pxaXuiyWzpa3EM4cFQiHqay1/cXUF3cug2BsALJGApz6ZPXzpfbW9kMvGPlpScsCcBjU2+6HS1bNbHpSleLcNg4yGqUnSUhRgt/8AF+KlR2U19DLS7NpbwxSIjnaAoQf/AGPrT6BP4fzS/wAxcYXHh6UtuGt3to/lWj2twJAcqPyq/S5uz7sr7sdGq7jsS7CXEKyG6jRQcY6efpSPUba71W7dlnVYSmCXPIx1GKcNapMTliy5yMHFCvPp2nyyJc3Ue8jPZBsMB7daZQ9Yrl8AtWto7i1URggCMKp9uKxb6XcXEpgaEuqHBbpj71oLj4jkursQafYtKu7BZiB3eeceA6UXa39vJI8UoWzlB5Ehyp9jRzi5VYcZYnzu80Oa2mYRgsB+GgEDwP3e8o6+lfV9S0wTlXTAKjgjnNZnV9IjkDEqVfHLKOfv51nEMZC2weG/j7E8SEYxnqfP3oO/gixHA0AV1kUsyg4LE4z/AH5VQ9nPayF4STjyHH9KInvpbyAI5xKDkH2oOPpk/DvUEFpMyjHafM9khPJVdu7OPLJABq35Od5Ybm2VyysMxohI9wfKmyS2AIXUER5toLvtBwBzjNd3nxBaqSli6qFQkgZAAxnFTlyRyoaHE5RbsIFrL8jLGtrM7SElY0xvbGeOfQE/elE2malqESCeAwiNSI1J565z+w+1Vf8AUE7DKcqCOQxHT/zVy/E1w2BJvOeCx54/KnyhL0TCURdd/Cmos57GOVFR+WxkM3l1GDxn/itn8L6RpGk6TGNVhE12GcuvaA8+BOD0I8h/XPSfFJYHejHcMMoAAPvQr/E7BAgjIQLgEnoOvlmmWP0FSfhsteub7Uoo7LToLdbcSBXt0Pex1HGOF/Wl9lDKwcrtYpkSxPgEY6fl71nR8Q3U6xbHZnXhc5wOnjTsa5qkEiyosbCVMGQsOn9/lWfIrpbGXD/OUnQYW3LlpmIAIGxQMeWSPT9vOvGkVJExJyF4Y8OreuOv9aFEm8M5IZWzkZ49ceFcGQoQxyue73VPt+tUshQwF5DLAIpYEnJGYyxIZW8QWGOPHp0pTrkcrTxC3kkMKgdnuULgjnr5/vxVV5q0UEOArGVG2jJCkevTpSyC+mkIhjBct5kkljjnI6dP0qHJUui0LiGW5nmumglnJDxk5fqrcYptZpE7BLlUK7DuRz9RHFA6HoWqanf9taxH+GAX390EdOpqj4ha5tDIOzbtYZAWU8Ecc1FN5bKtKtDprK0bDQ2EYQjI2swB9etSkNp8QSywK26NccYY9KlYFMJuxqNsBEiywliclXAH3waM0Oy1+7nKHU5o7dfrbIZh6DOav1tHmtycujA8AnJU/wB+9OtI1GxGnosbIjIAHQ9c+Pua1tdG7ZfBo6Rh/nry7lGe7vnPPuBgflSL4x0cQWUdzZSBVeRVk7Rs8Hod3Xrgfen0uo2f8uacAoMkFckflSzWdY0q/sJbCOVZXdTtkUnCMOhJPXzxSKTb2O4gOhRXNijN2cbTgbd5458eKD16BtQZncGGVRgGNun28RRNhBcKgNs3z2fqCoe77+A/erLiCWRWXsnhdRlgwI/v3o1FsFtdgekDVdOh7SG7S4tf+1KMg+2OlaKDstTVTMBbSeMTnJ+xrOx/D8scUjG8kEbnOyI5XPnyKWynUIdSWxjulkiK7izrkiuiMnEk0pGwvdOggj7OGPHmMdazF/YIGJMe1vDHjRK6lrGm4EnZXttxnc+GHsfD78e1W2Ws6Rq8mI5WSUfUkiFSD5Z6H7GqJqQu4mYnslL5eMKVP1AdaWT2xiuXUFyr/T/vnFbdhZ3V1cWcI3NCejL1PjS+XT2/xSGBYwcqWkI8F6Y9zSLjSQzm29iHZcpbrHFCzArjKdR/WuobG5MWCsqYOTvXFa+2urGGKWRBEQJWQscEBgehphbazalAzfL7enKqx+x6ilxTYVJox0GgX90+EkZYccuyjzp/b/C9vDCRdDfjjIzu+xpvJrWzmOORwfDaMfnVM13c3YKxwsEP4m4/80y4xc2Z640y2s7/AGmSO3X6v4pJU+hIBwfXpVkDTShku444oQzEL2iuJAccjaT1FMbqxe4JLA4I8qoGmyKcLHgegxTRhGPSNPkctNlbKGRhGez4ARj+EeOOKFWw3kBriYgdFTjA9OtNotOlOD2QJHnimlpYXDEKu1P/AGjmmxsnl8EVl8PoxBFvuPi8xp/p+jW8T5LIzk/REnB9zTuy0EuB2zsT60elvaWvdM6o4HIAyaKUYmtsI09DbQd5Y0x0CjBPuax/xtDZ3OrRQkqjyJ/FYdevAP2rTXnzMsJW0njifHdeSMnisdffD2om6kuBsllkJ3SA5bpjPPtUOaaapFuJesW3fwzYLKBZ2ELxBRypJ59z1qUFcXmoW8zQbkzGdpG7GD+dSpf0PijdQaDb31sDfCS4YHO53A/QV5P8K6SIszQzuDnPf6fYCgrXWriyu0tJw8sUhxE6jn71o5JpTGSvCkYB8qFgqhNJ8OixhDaWgkVRnY5G4/fxo2G7gisEhayjUqMMiAYHmK9l1FoY3Mozgcd3k1m7m+uVk7Ydm29tzKWxj0p4yV7A1I9judQsVkFvpjGLJKbFOMe9CNc3+rP/AJmIJGndVdmCD4gk1oo/iBn2HsSsZH4eaXRB7iead7iNFLcIRlsUv8p2HbB7W3e3Uqbh25zsK5Ufek7wC3vZLm6kiZmG0MgPA8ua1scNo8RwrE55Ld4ms5d2EdpeOq7nQ8jgnBPOOaP6J6Mo0DyyrcEdi6yJ+IKap/w+ydXV1VDwzFe6f0phprRwXDC37OAuOWKjBx0zXdv8QRXExW7tYXIyEdR3sjzPlWUqZqsoWa0s4C9gCtxjjjKkeNLZNRmgu57hd3auMMRHnGfL8qJEct7I0lmnZtv3SDlgqkHrn1xVAWaLUQs8QYS91SOSxPAx+lF8jujKGrKNOt2uZJ4oYnggnXEqOoxJ64OeapvtKeBgY3QkngkAADyNNzeiMFIWEkyth8MMD0yPKgL1ZZiGcqm44wDkmpy5JN1RSMElYLa3ktgN/bYYcEKTjNNtI+KmaVY7iBJlPiowRQdnokMkn+ZchB1Xkt+VGxW6214YLaELGFyXPJOenSrxk4q2Rkk9Glt9W06UcQNuAG4bOAa5vNc0myRXnhIVjgHCjJ/OkDaLdHM1nIyhvwsu5f8AkV3FoUrosmoRF2X8RB259qz55AXHEaWPxdpFzqItUhWMBdxkYrj2FPxrdgECq8Qz0ZMnPtisollbBlEMCbgMYC4J/Km1tpF7OFlhhS2YHxY8j7UP3k+jfnFCzVNXvDezIL2c2bY7Pv7SDzkcY46daEgvp7WdZbSRpX6NH9R+3rWh1WyjjRBd25lfHLMN35VXZPHGEZEU7eAMYxUnJy7HVLoobW5Yv8wt5LmQBBbSAAKc+RG4HnzxxTHTtYuRGRfpEGz3WQYLf3zXOrS2ssAEtqJWI67fGsvFJqVvP8s/ZR2694NGnPPhjzpWmFNG1lbT7tu1ltoZWIxuZATUrMpZ9siu+qSoxH0helSmxka0Mdae1R5JbQg9nyMeHtRGm/ENnPBt+aQuOo44qnVLZbFGkKqwHBBYYyRmg7TTLFQqz2MaNKxBIIHPHr6j86XGUn0G0ltji61SyMJzKnH07WrF3lxP/irG1R5FbGdi7uftWmuPhvSJ4c2wK3JztDSEjIyOmfMGqoLK4tlaPstpU95Qw5xj/kfnQ/OUXsb9ItaBtM1GHT7eSTUV/i7jtRxyPtV9lP8ANyte37tErYCR7eceuKFvkJuoUltQSXcIrMN25AS2PauJ3vXi3AY2YJXgBRjIyT5jmnaa8FWzRQ3ltaDs2uMTMMhEUbRQ8lzczSjt4gyIwPThhQTTSWaSLEMyRZ3vtGFI6488cfnVcWp6osstu0b3MkbHc6gEL4448s0Kdms0Oo3OntZASWyzKwxsx9NKQmlRo6vDEAFwABzihRBqJhkn1AMA3CxAgACvbfQbu4t5GigKz4wAx4+9O032L0U6Sb+eWZdPEQtg20tIMBqZ3vwsNRXvyRA7eVwSKB0e3vLNpLeZCjBu9GD09acSakbV9hDHjpUnGnZTJ9GUOg6fousQPewGOHOS0f0Nx0P/ABWrhvNMuADBBG0YHG2Lqaz/AMQak1xpkjXQXAbKL40y0PWrd7WMPB2IAAG4YBpsnWhWvofqrvJYOkVoAmOmFBHtSO0SaG2ZJAV24wNoOaO13W4LeIFcZz0HJpXDrVvOFDSJ3vDxpsm9MVKtoaWV8CxhcbQFyCo8fWiZbjYiCWX+G5wo3Dk0mnlZHV7aMsx4ZVGcirFnidVabapzgKTyKVpejbGoaFZluUYRFRhs/iFMrfV4HVkhKtIB0DcmsvOrGRZWXNsPqHnRl3NpyqhsY2jmPRVOcmipJaQHFvsPh1iSS+e2MWyRRuKt5e9XX8kVxBmbs1zyrDqDWWmE5k7+9nB2nGcqfKq3Fzbzq92kqxofpcYwef8Ag0tS8GpGnsrRpExNIuPIDPFd3WhWE0bMCyuOpDZ/SgLLVj2S5jc7l3AkcEHB/Yg+xFFy6tFbW7vJE4cHBVQSM5xg+XNb+gJIzt3a3FnO0IDOByGXxFSr7y5eebtJ0CMyggAHp4VKGSDiwyW7lnkkWXawCgYx1wf61bAgncGTwbcPQhcCpUr0EcgxWMZZsncC2DxwSetLNUvJob2NFIwzSckcjOP/AMipUpZ/5DHsS6xcP2kE5CtJDO7xkj6TJlW/Sl97eSzOYWwquwY7RyNqbR+lSpXG27R1JaN5b6db3EMbyqWM28tn/wBWN36ACi47WLoBgOWDAAc5IJ/YVKlOyYLck79xwSMkZA8CcfvTXT12w7QTgE/1P3PP3qVKZdAKJ4kdLl2GWAyG8RWAkuJXlkMjli2QSfKpUp5rQE9isIJ5FWQkgnHXpTb4kTstFVI2ZQuzGD61KlRKFS6ZayWsbuhZiM5LGgLuzhtzviUhlwQc1KlUfQi7NBoeTbiQk7icZrQHS7R27aSPc5HJapUqBR9gWqwrax5izgjO0nIpRZzNbsJIQqs3J4qVKyC+jsX01xctJIELcMcD6j603Wc6gipdIjrIGDgjrkEH96lSuldEF2BQ3T20jWsKosSJ2ajbnChQv7KKNt715WDPHEcsTjb4j/wKlSlfTHXZ5d7ZZQzIudoHAqVKlcp0I//Z"/>
          <p:cNvSpPr>
            <a:spLocks noChangeAspect="1" noChangeArrowheads="1"/>
          </p:cNvSpPr>
          <p:nvPr/>
        </p:nvSpPr>
        <p:spPr bwMode="auto">
          <a:xfrm>
            <a:off x="63500" y="-566738"/>
            <a:ext cx="1724025" cy="1162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srgbClr val="414141"/>
              </a:solidFill>
            </a:endParaRPr>
          </a:p>
        </p:txBody>
      </p:sp>
      <p:graphicFrame>
        <p:nvGraphicFramePr>
          <p:cNvPr id="9" name="Tabulka 8"/>
          <p:cNvGraphicFramePr>
            <a:graphicFrameLocks noGrp="1"/>
          </p:cNvGraphicFramePr>
          <p:nvPr>
            <p:extLst>
              <p:ext uri="{D42A27DB-BD31-4B8C-83A1-F6EECF244321}">
                <p14:modId xmlns:p14="http://schemas.microsoft.com/office/powerpoint/2010/main" val="711774417"/>
              </p:ext>
            </p:extLst>
          </p:nvPr>
        </p:nvGraphicFramePr>
        <p:xfrm>
          <a:off x="0" y="2450365"/>
          <a:ext cx="9144000" cy="60960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dirty="0">
                          <a:solidFill>
                            <a:schemeClr val="tx2"/>
                          </a:solidFill>
                          <a:latin typeface="Gill Sans Light" charset="0"/>
                          <a:ea typeface="+mn-ea"/>
                          <a:cs typeface="+mn-cs"/>
                        </a:rPr>
                        <a:t>Rak bahenní</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i="1" kern="1200" dirty="0">
                          <a:solidFill>
                            <a:schemeClr val="tx2"/>
                          </a:solidFill>
                          <a:latin typeface="Gill Sans Light" charset="0"/>
                          <a:ea typeface="+mn-ea"/>
                          <a:cs typeface="+mn-cs"/>
                        </a:rPr>
                        <a:t>Astacus leptodactylus</a:t>
                      </a:r>
                      <a:endParaRPr lang="en-US" sz="1700" b="1" i="1" kern="120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en-US" sz="1700" b="1" kern="1200" noProof="0" dirty="0">
                          <a:solidFill>
                            <a:schemeClr val="tx2"/>
                          </a:solidFill>
                          <a:latin typeface="Gill Sans Light" charset="0"/>
                          <a:ea typeface="+mn-ea"/>
                          <a:cs typeface="+mn-cs"/>
                        </a:rPr>
                        <a:t>Narrow-clawed crayfish </a:t>
                      </a:r>
                    </a:p>
                  </a:txBody>
                  <a:tcPr>
                    <a:solidFill>
                      <a:srgbClr val="FFFFFF">
                        <a:alpha val="50000"/>
                      </a:srgbClr>
                    </a:solidFill>
                  </a:tcPr>
                </a:tc>
                <a:extLst>
                  <a:ext uri="{0D108BD9-81ED-4DB2-BD59-A6C34878D82A}">
                    <a16:rowId xmlns:a16="http://schemas.microsoft.com/office/drawing/2014/main" val="10000"/>
                  </a:ext>
                </a:extLst>
              </a:tr>
            </a:tbl>
          </a:graphicData>
        </a:graphic>
      </p:graphicFrame>
      <p:pic>
        <p:nvPicPr>
          <p:cNvPr id="3" name="Picture 2" descr="C:\Users\Antonín\Desktop\A.leptodactylu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60336">
            <a:off x="6255152" y="4465570"/>
            <a:ext cx="2757064" cy="2243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descr="Kecskerák Siauražnyplis vėžys Galizisk sumpkrebs Kapeasaksirapu Écrevisse turque Encore écrevisse Pattes grêles Turkse rivierkreeft Uskoškari rak Barski Turski Gambero Turco Pontico Galizia ターキッシュクレイフィッシュ Racul lac baltă Рак узкопалый Rak bahenný Cangrejo turco Turkisk smalklokräfta Türkiye'de kerevitlerde Kerevit Astacus leptodactylus Pontastacus Rak bahenní Danube crayfish Galician Turkish Narrow-clawed Galizischer Sumpfkrebs Rak błotny Езерен рак Kapeasaksirap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0714" y="4915017"/>
            <a:ext cx="2618952" cy="1870680"/>
          </a:xfrm>
          <a:prstGeom prst="roundRect">
            <a:avLst>
              <a:gd name="adj" fmla="val 724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3"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spTree>
    <p:extLst>
      <p:ext uri="{BB962C8B-B14F-4D97-AF65-F5344CB8AC3E}">
        <p14:creationId xmlns:p14="http://schemas.microsoft.com/office/powerpoint/2010/main" val="358280130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Box 29"/>
          <p:cNvSpPr txBox="1">
            <a:spLocks/>
          </p:cNvSpPr>
          <p:nvPr/>
        </p:nvSpPr>
        <p:spPr bwMode="auto">
          <a:xfrm>
            <a:off x="1331595" y="3035986"/>
            <a:ext cx="8467229" cy="943664"/>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Rozšíření</a:t>
            </a:r>
            <a:endParaRPr lang="en-GB" sz="2200" b="1" dirty="0">
              <a:solidFill>
                <a:srgbClr val="000000"/>
              </a:solidFill>
            </a:endParaRPr>
          </a:p>
          <a:p>
            <a:pPr indent="-342900" eaLnBrk="1" fontAlgn="base" hangingPunct="1">
              <a:spcBef>
                <a:spcPct val="0"/>
              </a:spcBef>
              <a:spcAft>
                <a:spcPct val="0"/>
              </a:spcAft>
              <a:buFont typeface="Arial" panose="020B0604020202020204" pitchFamily="34" charset="0"/>
              <a:buChar char="•"/>
            </a:pPr>
            <a:r>
              <a:rPr lang="cs-CZ" sz="2200" b="1" dirty="0">
                <a:solidFill>
                  <a:srgbClr val="000000"/>
                </a:solidFill>
              </a:rPr>
              <a:t>ČR</a:t>
            </a:r>
            <a:endParaRPr lang="en-GB" sz="22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cca</a:t>
            </a:r>
            <a:r>
              <a:rPr lang="en-GB" sz="1400" b="1" dirty="0">
                <a:solidFill>
                  <a:srgbClr val="000000"/>
                </a:solidFill>
              </a:rPr>
              <a:t> </a:t>
            </a:r>
            <a:r>
              <a:rPr lang="cs-CZ" sz="1400" b="1" dirty="0">
                <a:solidFill>
                  <a:srgbClr val="000000"/>
                </a:solidFill>
              </a:rPr>
              <a:t>40</a:t>
            </a:r>
            <a:r>
              <a:rPr lang="en-GB" sz="1400" b="1" dirty="0">
                <a:solidFill>
                  <a:srgbClr val="000000"/>
                </a:solidFill>
              </a:rPr>
              <a:t> lo</a:t>
            </a:r>
            <a:r>
              <a:rPr lang="cs-CZ" sz="1400" b="1" dirty="0">
                <a:solidFill>
                  <a:srgbClr val="000000"/>
                </a:solidFill>
              </a:rPr>
              <a:t>kalit</a:t>
            </a:r>
            <a:r>
              <a:rPr lang="en-GB" sz="1400" b="1" dirty="0">
                <a:solidFill>
                  <a:srgbClr val="000000"/>
                </a:solidFill>
              </a:rPr>
              <a:t> – </a:t>
            </a:r>
            <a:r>
              <a:rPr lang="cs-CZ" sz="1400" b="1" dirty="0">
                <a:solidFill>
                  <a:srgbClr val="000000"/>
                </a:solidFill>
              </a:rPr>
              <a:t>podhodnoceno</a:t>
            </a:r>
            <a:r>
              <a:rPr lang="en-GB" sz="1400" b="1" dirty="0">
                <a:solidFill>
                  <a:srgbClr val="000000"/>
                </a:solidFill>
              </a:rPr>
              <a:t>?</a:t>
            </a:r>
          </a:p>
        </p:txBody>
      </p:sp>
      <p:graphicFrame>
        <p:nvGraphicFramePr>
          <p:cNvPr id="12" name="Tabulka 11"/>
          <p:cNvGraphicFramePr>
            <a:graphicFrameLocks noGrp="1"/>
          </p:cNvGraphicFramePr>
          <p:nvPr>
            <p:extLst>
              <p:ext uri="{D42A27DB-BD31-4B8C-83A1-F6EECF244321}">
                <p14:modId xmlns:p14="http://schemas.microsoft.com/office/powerpoint/2010/main" val="1245880780"/>
              </p:ext>
            </p:extLst>
          </p:nvPr>
        </p:nvGraphicFramePr>
        <p:xfrm>
          <a:off x="16070" y="2452232"/>
          <a:ext cx="9144000" cy="60960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dirty="0">
                          <a:solidFill>
                            <a:schemeClr val="tx2"/>
                          </a:solidFill>
                          <a:latin typeface="Gill Sans Light" charset="0"/>
                          <a:ea typeface="+mn-ea"/>
                          <a:cs typeface="+mn-cs"/>
                        </a:rPr>
                        <a:t>Rak bahenní</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i="1" kern="1200" dirty="0">
                          <a:solidFill>
                            <a:schemeClr val="tx2"/>
                          </a:solidFill>
                          <a:latin typeface="Gill Sans Light" charset="0"/>
                          <a:ea typeface="+mn-ea"/>
                          <a:cs typeface="+mn-cs"/>
                        </a:rPr>
                        <a:t>Astacus leptodactylus</a:t>
                      </a:r>
                      <a:endParaRPr lang="en-US" sz="1700" b="1" i="1" kern="120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en-US" sz="1700" b="1" kern="1200" noProof="0" dirty="0">
                          <a:solidFill>
                            <a:schemeClr val="tx2"/>
                          </a:solidFill>
                          <a:latin typeface="Gill Sans Light" charset="0"/>
                          <a:ea typeface="+mn-ea"/>
                          <a:cs typeface="+mn-cs"/>
                        </a:rPr>
                        <a:t>Narrow-clawed</a:t>
                      </a:r>
                      <a:r>
                        <a:rPr lang="cs-CZ" sz="1700" b="1" kern="1200" noProof="0" dirty="0">
                          <a:solidFill>
                            <a:schemeClr val="tx2"/>
                          </a:solidFill>
                          <a:latin typeface="Gill Sans Light" charset="0"/>
                          <a:ea typeface="+mn-ea"/>
                          <a:cs typeface="+mn-cs"/>
                        </a:rPr>
                        <a:t> </a:t>
                      </a:r>
                      <a:r>
                        <a:rPr lang="en-US" sz="1700" b="1" kern="1200" noProof="0" dirty="0">
                          <a:solidFill>
                            <a:schemeClr val="tx2"/>
                          </a:solidFill>
                          <a:latin typeface="Gill Sans Light" charset="0"/>
                          <a:ea typeface="+mn-ea"/>
                          <a:cs typeface="+mn-cs"/>
                        </a:rPr>
                        <a:t>crayfish</a:t>
                      </a:r>
                      <a:r>
                        <a:rPr lang="cs-CZ" sz="1700" b="1" kern="1200" noProof="0" dirty="0">
                          <a:solidFill>
                            <a:schemeClr val="tx2"/>
                          </a:solidFill>
                          <a:latin typeface="Gill Sans Light" charset="0"/>
                          <a:ea typeface="+mn-ea"/>
                          <a:cs typeface="+mn-cs"/>
                        </a:rPr>
                        <a:t> </a:t>
                      </a:r>
                      <a:endParaRPr lang="en-GB" sz="1700" b="1" kern="120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grpSp>
        <p:nvGrpSpPr>
          <p:cNvPr id="19" name="Skupina 18"/>
          <p:cNvGrpSpPr/>
          <p:nvPr/>
        </p:nvGrpSpPr>
        <p:grpSpPr>
          <a:xfrm>
            <a:off x="2771775" y="4141363"/>
            <a:ext cx="3741621" cy="2674888"/>
            <a:chOff x="2195736" y="3055468"/>
            <a:chExt cx="4914000" cy="3600000"/>
          </a:xfrm>
        </p:grpSpPr>
        <p:sp>
          <p:nvSpPr>
            <p:cNvPr id="20" name="Obdélník 19"/>
            <p:cNvSpPr/>
            <p:nvPr/>
          </p:nvSpPr>
          <p:spPr>
            <a:xfrm>
              <a:off x="2195736" y="3055468"/>
              <a:ext cx="4914000" cy="3600000"/>
            </a:xfrm>
            <a:prstGeom prst="rect">
              <a:avLst/>
            </a:prstGeom>
            <a:solidFill>
              <a:srgbClr val="EEECE1"/>
            </a:solidFill>
            <a:ln w="19050" cap="flat" cmpd="sng" algn="ctr">
              <a:solidFill>
                <a:sysClr val="windowText" lastClr="000000"/>
              </a:solidFill>
              <a:prstDash val="solid"/>
            </a:ln>
            <a:effectLst/>
          </p:spPr>
          <p:txBody>
            <a:bodyPr rtlCol="0" anchor="ctr"/>
            <a:lstStyle/>
            <a:p>
              <a:pPr algn="ctr">
                <a:defRPr/>
              </a:pPr>
              <a:endParaRPr lang="en-US" kern="0">
                <a:noFill/>
                <a:latin typeface="Calibri"/>
              </a:endParaRPr>
            </a:p>
          </p:txBody>
        </p:sp>
        <p:pic>
          <p:nvPicPr>
            <p:cNvPr id="21" name="Picture 2" descr="http://portal.nature.cz:80/output/aopk_nd_a_aplikace.nature.cz25423-133793496036748.png"/>
            <p:cNvPicPr>
              <a:picLocks noChangeAspect="1" noChangeArrowheads="1"/>
            </p:cNvPicPr>
            <p:nvPr/>
          </p:nvPicPr>
          <p:blipFill rotWithShape="1">
            <a:blip r:embed="rId3">
              <a:extLst>
                <a:ext uri="{28A0092B-C50C-407E-A947-70E740481C1C}">
                  <a14:useLocalDpi xmlns:a14="http://schemas.microsoft.com/office/drawing/2010/main" val="0"/>
                </a:ext>
              </a:extLst>
            </a:blip>
            <a:srcRect t="1235" b="2174"/>
            <a:stretch/>
          </p:blipFill>
          <p:spPr bwMode="auto">
            <a:xfrm>
              <a:off x="2198327" y="3095624"/>
              <a:ext cx="4904468" cy="355293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7"/>
            <p:cNvSpPr>
              <a:spLocks noChangeArrowheads="1"/>
            </p:cNvSpPr>
            <p:nvPr/>
          </p:nvSpPr>
          <p:spPr bwMode="auto">
            <a:xfrm>
              <a:off x="2195736" y="6378469"/>
              <a:ext cx="24141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r>
                <a:rPr lang="cs-CZ" sz="1200" kern="0" dirty="0">
                  <a:solidFill>
                    <a:prstClr val="black"/>
                  </a:solidFill>
                  <a:latin typeface="Calibri"/>
                </a:rPr>
                <a:t>(Nálezová databáze AOPK ČR, 2013)</a:t>
              </a:r>
            </a:p>
          </p:txBody>
        </p:sp>
      </p:grpSp>
      <p:sp>
        <p:nvSpPr>
          <p:cNvPr id="13"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4"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spTree>
    <p:extLst>
      <p:ext uri="{BB962C8B-B14F-4D97-AF65-F5344CB8AC3E}">
        <p14:creationId xmlns:p14="http://schemas.microsoft.com/office/powerpoint/2010/main" val="25383474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2888630165"/>
              </p:ext>
            </p:extLst>
          </p:nvPr>
        </p:nvGraphicFramePr>
        <p:xfrm>
          <a:off x="16070" y="2462176"/>
          <a:ext cx="9144000" cy="60960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dirty="0">
                          <a:solidFill>
                            <a:schemeClr val="tx2"/>
                          </a:solidFill>
                          <a:latin typeface="Gill Sans Light" charset="0"/>
                          <a:ea typeface="+mn-ea"/>
                          <a:cs typeface="+mn-cs"/>
                        </a:rPr>
                        <a:t>Rak </a:t>
                      </a:r>
                      <a:r>
                        <a:rPr lang="cs-CZ" sz="1700" b="1" kern="1200" noProof="0" dirty="0" err="1">
                          <a:solidFill>
                            <a:schemeClr val="tx2"/>
                          </a:solidFill>
                          <a:latin typeface="Gill Sans Light" charset="0"/>
                          <a:ea typeface="+mn-ea"/>
                          <a:cs typeface="+mn-cs"/>
                        </a:rPr>
                        <a:t>silnoklepetý</a:t>
                      </a:r>
                      <a:endParaRPr lang="cs-CZ" sz="1700" b="1" kern="120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la-Latn" sz="1700" b="1" i="1" kern="1200" noProof="0" dirty="0">
                          <a:solidFill>
                            <a:schemeClr val="tx2"/>
                          </a:solidFill>
                          <a:latin typeface="Gill Sans Light" charset="0"/>
                          <a:ea typeface="+mn-ea"/>
                          <a:cs typeface="+mn-cs"/>
                        </a:rPr>
                        <a:t>Pontastacus pachypus</a:t>
                      </a: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en-US" sz="1700" b="1" kern="1200" noProof="0" dirty="0">
                          <a:solidFill>
                            <a:schemeClr val="tx2"/>
                          </a:solidFill>
                          <a:latin typeface="Gill Sans Light" charset="0"/>
                          <a:ea typeface="+mn-ea"/>
                          <a:cs typeface="+mn-cs"/>
                        </a:rPr>
                        <a:t>Thick-clawed</a:t>
                      </a:r>
                      <a:r>
                        <a:rPr lang="en-US" sz="1700" b="1" kern="1200" baseline="0" noProof="0" dirty="0">
                          <a:solidFill>
                            <a:schemeClr val="tx2"/>
                          </a:solidFill>
                          <a:latin typeface="Gill Sans Light" charset="0"/>
                          <a:ea typeface="+mn-ea"/>
                          <a:cs typeface="+mn-cs"/>
                        </a:rPr>
                        <a:t> crayfish </a:t>
                      </a:r>
                      <a:endParaRPr lang="en-US" sz="1700" b="1" kern="1200" noProof="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11" name="Text Box 29"/>
          <p:cNvSpPr txBox="1">
            <a:spLocks/>
          </p:cNvSpPr>
          <p:nvPr/>
        </p:nvSpPr>
        <p:spPr bwMode="auto">
          <a:xfrm>
            <a:off x="971550" y="3110295"/>
            <a:ext cx="5760720" cy="4159929"/>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Popis druhu</a:t>
            </a:r>
            <a:r>
              <a:rPr lang="en-GB" sz="2200" b="1" dirty="0">
                <a:solidFill>
                  <a:srgbClr val="000000"/>
                </a:solidFill>
              </a:rPr>
              <a:t> </a:t>
            </a:r>
          </a:p>
          <a:p>
            <a:pPr marL="522900" indent="-342900" eaLnBrk="1" fontAlgn="base" hangingPunct="1">
              <a:spcBef>
                <a:spcPct val="0"/>
              </a:spcBef>
              <a:spcAft>
                <a:spcPts val="600"/>
              </a:spcAft>
              <a:buFont typeface="Wingdings" pitchFamily="2" charset="2"/>
              <a:buChar char="Ø"/>
            </a:pPr>
            <a:r>
              <a:rPr lang="cs-CZ" sz="1400" b="1" dirty="0">
                <a:solidFill>
                  <a:srgbClr val="000000"/>
                </a:solidFill>
              </a:rPr>
              <a:t>Velikost a věk</a:t>
            </a:r>
            <a:endParaRPr lang="en-GB" sz="1400" b="1" dirty="0">
              <a:solidFill>
                <a:srgbClr val="000000"/>
              </a:solidFill>
            </a:endParaRPr>
          </a:p>
          <a:p>
            <a:pPr marL="1143000" lvl="3" eaLnBrk="1" fontAlgn="base" hangingPunct="1">
              <a:spcBef>
                <a:spcPct val="0"/>
              </a:spcBef>
              <a:spcAft>
                <a:spcPts val="600"/>
              </a:spcAft>
              <a:buFont typeface="Wingdings" panose="05000000000000000000" pitchFamily="2" charset="2"/>
              <a:buChar char="Ø"/>
            </a:pPr>
            <a:r>
              <a:rPr lang="cs-CZ" sz="1400" b="1" dirty="0">
                <a:solidFill>
                  <a:srgbClr val="000000"/>
                </a:solidFill>
              </a:rPr>
              <a:t>obvykle</a:t>
            </a:r>
            <a:r>
              <a:rPr lang="en-US" sz="1400" b="1" dirty="0">
                <a:solidFill>
                  <a:srgbClr val="000000"/>
                </a:solidFill>
              </a:rPr>
              <a:t> 10–15 cm</a:t>
            </a:r>
            <a:endParaRPr lang="cs-CZ" sz="1400" b="1" dirty="0">
              <a:solidFill>
                <a:srgbClr val="000000"/>
              </a:solidFill>
            </a:endParaRPr>
          </a:p>
          <a:p>
            <a:pPr marL="1143000" lvl="3" eaLnBrk="1" fontAlgn="base" hangingPunct="1">
              <a:spcBef>
                <a:spcPct val="0"/>
              </a:spcBef>
              <a:spcAft>
                <a:spcPts val="600"/>
              </a:spcAft>
              <a:buFont typeface="Wingdings" panose="05000000000000000000" pitchFamily="2" charset="2"/>
              <a:buChar char="Ø"/>
            </a:pPr>
            <a:r>
              <a:rPr lang="cs-CZ" sz="1400" b="1" dirty="0">
                <a:solidFill>
                  <a:srgbClr val="000000"/>
                </a:solidFill>
              </a:rPr>
              <a:t>více než</a:t>
            </a:r>
            <a:r>
              <a:rPr lang="en-US" sz="1400" b="1" dirty="0">
                <a:solidFill>
                  <a:srgbClr val="000000"/>
                </a:solidFill>
              </a:rPr>
              <a:t> ↑ 10 </a:t>
            </a:r>
            <a:r>
              <a:rPr lang="cs-CZ" sz="1400" b="1" dirty="0">
                <a:solidFill>
                  <a:srgbClr val="000000"/>
                </a:solidFill>
              </a:rPr>
              <a:t>let</a:t>
            </a:r>
            <a:endParaRPr lang="en-US" sz="1400" b="1" dirty="0">
              <a:solidFill>
                <a:srgbClr val="000000"/>
              </a:solidFill>
            </a:endParaRPr>
          </a:p>
          <a:p>
            <a:pPr marL="522900" indent="-342900" eaLnBrk="1" fontAlgn="base" hangingPunct="1">
              <a:spcBef>
                <a:spcPct val="0"/>
              </a:spcBef>
              <a:spcAft>
                <a:spcPts val="600"/>
              </a:spcAft>
              <a:buFont typeface="Wingdings" pitchFamily="2" charset="2"/>
              <a:buChar char="Ø"/>
            </a:pPr>
            <a:r>
              <a:rPr lang="cs-CZ" sz="1400" b="1" dirty="0">
                <a:solidFill>
                  <a:srgbClr val="000000"/>
                </a:solidFill>
              </a:rPr>
              <a:t>zbarvení</a:t>
            </a:r>
          </a:p>
          <a:p>
            <a:pPr marL="1166813" lvl="2" indent="-269875" eaLnBrk="1" fontAlgn="base" hangingPunct="1">
              <a:spcBef>
                <a:spcPct val="0"/>
              </a:spcBef>
              <a:spcAft>
                <a:spcPts val="600"/>
              </a:spcAft>
              <a:buFont typeface="Wingdings" pitchFamily="2" charset="2"/>
              <a:buChar char="Ø"/>
            </a:pPr>
            <a:r>
              <a:rPr lang="cs-CZ" sz="1400" b="1" dirty="0">
                <a:solidFill>
                  <a:srgbClr val="000000"/>
                </a:solidFill>
              </a:rPr>
              <a:t>jeden z nejvybarvenějších raků čeledi </a:t>
            </a:r>
            <a:r>
              <a:rPr lang="la-Latn" sz="1400" b="1" dirty="0">
                <a:solidFill>
                  <a:srgbClr val="000000"/>
                </a:solidFill>
              </a:rPr>
              <a:t>Astacidae</a:t>
            </a:r>
          </a:p>
          <a:p>
            <a:pPr marL="1166813" lvl="2" indent="-269875" eaLnBrk="1" fontAlgn="base" hangingPunct="1">
              <a:spcBef>
                <a:spcPct val="0"/>
              </a:spcBef>
              <a:spcAft>
                <a:spcPts val="600"/>
              </a:spcAft>
              <a:buFont typeface="Wingdings" pitchFamily="2" charset="2"/>
              <a:buChar char="Ø"/>
            </a:pPr>
            <a:r>
              <a:rPr lang="cs-CZ" sz="1400" b="1" dirty="0">
                <a:solidFill>
                  <a:srgbClr val="000000"/>
                </a:solidFill>
              </a:rPr>
              <a:t>tmavě hnědá</a:t>
            </a:r>
            <a:r>
              <a:rPr lang="en-US" sz="1400" b="1" dirty="0">
                <a:solidFill>
                  <a:srgbClr val="000000"/>
                </a:solidFill>
              </a:rPr>
              <a:t> </a:t>
            </a:r>
            <a:endParaRPr lang="cs-CZ" sz="1400" b="1" dirty="0">
              <a:solidFill>
                <a:srgbClr val="000000"/>
              </a:solidFill>
            </a:endParaRPr>
          </a:p>
          <a:p>
            <a:pPr marL="1166813" lvl="2" indent="-269875" eaLnBrk="1" fontAlgn="base" hangingPunct="1">
              <a:spcBef>
                <a:spcPct val="0"/>
              </a:spcBef>
              <a:spcAft>
                <a:spcPts val="600"/>
              </a:spcAft>
              <a:buFont typeface="Wingdings" pitchFamily="2" charset="2"/>
              <a:buChar char="Ø"/>
            </a:pPr>
            <a:r>
              <a:rPr lang="en-US" sz="1400" b="1" dirty="0">
                <a:solidFill>
                  <a:srgbClr val="000000"/>
                </a:solidFill>
              </a:rPr>
              <a:t>↑ </a:t>
            </a:r>
            <a:r>
              <a:rPr lang="cs-CZ" sz="1400" b="1" dirty="0">
                <a:solidFill>
                  <a:srgbClr val="000000"/>
                </a:solidFill>
              </a:rPr>
              <a:t>strana</a:t>
            </a:r>
            <a:r>
              <a:rPr lang="en-US" sz="1400" b="1" dirty="0">
                <a:solidFill>
                  <a:srgbClr val="000000"/>
                </a:solidFill>
              </a:rPr>
              <a:t> </a:t>
            </a:r>
            <a:r>
              <a:rPr lang="cs-CZ" sz="1400" b="1" dirty="0">
                <a:solidFill>
                  <a:srgbClr val="000000"/>
                </a:solidFill>
              </a:rPr>
              <a:t>hlavohrudi</a:t>
            </a:r>
            <a:r>
              <a:rPr lang="en-US" sz="1400" b="1" dirty="0">
                <a:solidFill>
                  <a:srgbClr val="000000"/>
                </a:solidFill>
              </a:rPr>
              <a:t> a </a:t>
            </a:r>
            <a:r>
              <a:rPr lang="cs-CZ" sz="1400" b="1" dirty="0">
                <a:solidFill>
                  <a:srgbClr val="000000"/>
                </a:solidFill>
              </a:rPr>
              <a:t>zadečku</a:t>
            </a:r>
            <a:r>
              <a:rPr lang="en-US" sz="1400" b="1" dirty="0">
                <a:solidFill>
                  <a:srgbClr val="000000"/>
                </a:solidFill>
              </a:rPr>
              <a:t> </a:t>
            </a:r>
            <a:r>
              <a:rPr lang="cs-CZ" sz="1400" b="1" dirty="0">
                <a:solidFill>
                  <a:srgbClr val="000000"/>
                </a:solidFill>
              </a:rPr>
              <a:t>bývá</a:t>
            </a:r>
            <a:r>
              <a:rPr lang="en-US" sz="1400" b="1" dirty="0">
                <a:solidFill>
                  <a:srgbClr val="000000"/>
                </a:solidFill>
              </a:rPr>
              <a:t> </a:t>
            </a:r>
            <a:r>
              <a:rPr lang="cs-CZ" sz="1400" b="1" dirty="0">
                <a:solidFill>
                  <a:srgbClr val="000000"/>
                </a:solidFill>
              </a:rPr>
              <a:t>narůžovělá</a:t>
            </a:r>
            <a:r>
              <a:rPr lang="en-US" sz="1400" b="1" dirty="0">
                <a:solidFill>
                  <a:srgbClr val="000000"/>
                </a:solidFill>
              </a:rPr>
              <a:t>, </a:t>
            </a:r>
            <a:r>
              <a:rPr lang="cs-CZ" sz="1400" b="1" dirty="0">
                <a:solidFill>
                  <a:srgbClr val="000000"/>
                </a:solidFill>
              </a:rPr>
              <a:t>našedlá či zelenohnědá</a:t>
            </a:r>
          </a:p>
          <a:p>
            <a:pPr marL="1166813" lvl="2" indent="-269875" eaLnBrk="1" fontAlgn="base" hangingPunct="1">
              <a:spcBef>
                <a:spcPct val="0"/>
              </a:spcBef>
              <a:spcAft>
                <a:spcPts val="600"/>
              </a:spcAft>
              <a:buFont typeface="Wingdings" pitchFamily="2" charset="2"/>
              <a:buChar char="Ø"/>
            </a:pPr>
            <a:r>
              <a:rPr lang="cs-CZ" sz="1400" b="1" dirty="0">
                <a:solidFill>
                  <a:srgbClr val="000000"/>
                </a:solidFill>
              </a:rPr>
              <a:t>v období páření</a:t>
            </a:r>
            <a:r>
              <a:rPr lang="en-US" sz="1400" b="1" dirty="0">
                <a:solidFill>
                  <a:srgbClr val="000000"/>
                </a:solidFill>
              </a:rPr>
              <a:t> – </a:t>
            </a:r>
            <a:r>
              <a:rPr lang="cs-CZ" sz="1400" b="1" dirty="0">
                <a:solidFill>
                  <a:srgbClr val="000000"/>
                </a:solidFill>
              </a:rPr>
              <a:t>sytě červené skvrny</a:t>
            </a:r>
            <a:endParaRPr lang="en-US" sz="1400" b="1" dirty="0">
              <a:solidFill>
                <a:srgbClr val="000000"/>
              </a:solidFill>
            </a:endParaRPr>
          </a:p>
          <a:p>
            <a:pPr marL="522900" indent="-342900" eaLnBrk="1" fontAlgn="base" hangingPunct="1">
              <a:spcBef>
                <a:spcPct val="0"/>
              </a:spcBef>
              <a:spcAft>
                <a:spcPts val="600"/>
              </a:spcAft>
              <a:buFont typeface="Wingdings" pitchFamily="2" charset="2"/>
              <a:buChar char="Ø"/>
            </a:pPr>
            <a:r>
              <a:rPr lang="cs-CZ" sz="1400" b="1" dirty="0">
                <a:solidFill>
                  <a:schemeClr val="tx2"/>
                </a:solidFill>
              </a:rPr>
              <a:t>hlavohruď</a:t>
            </a:r>
            <a:endParaRPr lang="en-US" sz="1400" b="1" dirty="0">
              <a:solidFill>
                <a:srgbClr val="000000"/>
              </a:solidFill>
            </a:endParaRPr>
          </a:p>
          <a:p>
            <a:pPr marL="1380150" lvl="3" indent="-342900" eaLnBrk="1" fontAlgn="base" hangingPunct="1">
              <a:spcBef>
                <a:spcPct val="0"/>
              </a:spcBef>
              <a:spcAft>
                <a:spcPts val="600"/>
              </a:spcAft>
              <a:buFont typeface="Wingdings" pitchFamily="2" charset="2"/>
              <a:buChar char="Ø"/>
            </a:pPr>
            <a:r>
              <a:rPr lang="cs-CZ" sz="1400" b="1" dirty="0">
                <a:solidFill>
                  <a:srgbClr val="000000"/>
                </a:solidFill>
              </a:rPr>
              <a:t>relativně hladká</a:t>
            </a:r>
            <a:endParaRPr lang="en-US" sz="1400" b="1" dirty="0">
              <a:solidFill>
                <a:srgbClr val="000000"/>
              </a:solidFill>
            </a:endParaRPr>
          </a:p>
          <a:p>
            <a:pPr marL="1380150" lvl="3" indent="-342900" eaLnBrk="1" fontAlgn="base" hangingPunct="1">
              <a:spcBef>
                <a:spcPct val="0"/>
              </a:spcBef>
              <a:spcAft>
                <a:spcPts val="600"/>
              </a:spcAft>
              <a:buFont typeface="Wingdings" pitchFamily="2" charset="2"/>
              <a:buChar char="Ø"/>
            </a:pPr>
            <a:r>
              <a:rPr lang="en-US" sz="1400" b="1" dirty="0">
                <a:solidFill>
                  <a:srgbClr val="000000"/>
                </a:solidFill>
              </a:rPr>
              <a:t>2 </a:t>
            </a:r>
            <a:r>
              <a:rPr lang="en-GB" sz="1400" b="1" dirty="0">
                <a:solidFill>
                  <a:srgbClr val="000000"/>
                </a:solidFill>
              </a:rPr>
              <a:t>p</a:t>
            </a:r>
            <a:r>
              <a:rPr lang="cs-CZ" sz="1400" b="1" dirty="0">
                <a:solidFill>
                  <a:srgbClr val="000000"/>
                </a:solidFill>
              </a:rPr>
              <a:t>áry </a:t>
            </a:r>
            <a:r>
              <a:rPr lang="cs-CZ" sz="1400" b="1" dirty="0" err="1">
                <a:solidFill>
                  <a:srgbClr val="000000"/>
                </a:solidFill>
              </a:rPr>
              <a:t>postorbitálních</a:t>
            </a:r>
            <a:r>
              <a:rPr lang="cs-CZ" sz="1400" b="1" dirty="0">
                <a:solidFill>
                  <a:srgbClr val="000000"/>
                </a:solidFill>
              </a:rPr>
              <a:t> lišt</a:t>
            </a:r>
            <a:endParaRPr lang="en-US" sz="1400" b="1" dirty="0">
              <a:solidFill>
                <a:srgbClr val="000000"/>
              </a:solidFill>
            </a:endParaRPr>
          </a:p>
          <a:p>
            <a:pPr eaLnBrk="1" fontAlgn="base" hangingPunct="1">
              <a:spcBef>
                <a:spcPct val="0"/>
              </a:spcBef>
              <a:spcAft>
                <a:spcPct val="0"/>
              </a:spcAft>
            </a:pPr>
            <a:endParaRPr lang="en-GB" sz="2200" dirty="0">
              <a:solidFill>
                <a:srgbClr val="000000"/>
              </a:solidFill>
            </a:endParaRPr>
          </a:p>
        </p:txBody>
      </p:sp>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9"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508" t="13642" r="22118" b="10989"/>
          <a:stretch/>
        </p:blipFill>
        <p:spPr bwMode="auto">
          <a:xfrm>
            <a:off x="6309754" y="3100314"/>
            <a:ext cx="2667375" cy="3723096"/>
          </a:xfrm>
          <a:prstGeom prst="roundRect">
            <a:avLst>
              <a:gd name="adj" fmla="val 438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12653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3116412450"/>
              </p:ext>
            </p:extLst>
          </p:nvPr>
        </p:nvGraphicFramePr>
        <p:xfrm>
          <a:off x="16070" y="2462176"/>
          <a:ext cx="9144000" cy="60960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dirty="0">
                          <a:solidFill>
                            <a:schemeClr val="tx2"/>
                          </a:solidFill>
                          <a:latin typeface="Gill Sans Light" charset="0"/>
                          <a:ea typeface="+mn-ea"/>
                          <a:cs typeface="+mn-cs"/>
                        </a:rPr>
                        <a:t>Rak </a:t>
                      </a:r>
                      <a:r>
                        <a:rPr lang="cs-CZ" sz="1700" b="1" kern="1200" dirty="0" err="1">
                          <a:solidFill>
                            <a:schemeClr val="tx2"/>
                          </a:solidFill>
                          <a:latin typeface="Gill Sans Light" charset="0"/>
                          <a:ea typeface="+mn-ea"/>
                          <a:cs typeface="+mn-cs"/>
                        </a:rPr>
                        <a:t>silnoklepetý</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la-Latn" sz="1700" b="1" i="1" kern="1200" noProof="0" dirty="0">
                          <a:solidFill>
                            <a:schemeClr val="tx2"/>
                          </a:solidFill>
                          <a:latin typeface="Gill Sans Light" charset="0"/>
                          <a:ea typeface="+mn-ea"/>
                          <a:cs typeface="+mn-cs"/>
                        </a:rPr>
                        <a:t>Pontastacus pachypus</a:t>
                      </a: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en-US" sz="1700" b="1" kern="1200" noProof="0" dirty="0">
                          <a:solidFill>
                            <a:schemeClr val="tx2"/>
                          </a:solidFill>
                          <a:latin typeface="Gill Sans Light" charset="0"/>
                          <a:ea typeface="+mn-ea"/>
                          <a:cs typeface="+mn-cs"/>
                        </a:rPr>
                        <a:t>Thick-clawed</a:t>
                      </a:r>
                      <a:r>
                        <a:rPr lang="en-US" sz="1700" b="1" kern="1200" baseline="0" noProof="0" dirty="0">
                          <a:solidFill>
                            <a:schemeClr val="tx2"/>
                          </a:solidFill>
                          <a:latin typeface="Gill Sans Light" charset="0"/>
                          <a:ea typeface="+mn-ea"/>
                          <a:cs typeface="+mn-cs"/>
                        </a:rPr>
                        <a:t> crayfish </a:t>
                      </a:r>
                      <a:endParaRPr lang="en-US" sz="1700" b="1" kern="1200" noProof="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11" name="Text Box 29"/>
          <p:cNvSpPr txBox="1">
            <a:spLocks/>
          </p:cNvSpPr>
          <p:nvPr/>
        </p:nvSpPr>
        <p:spPr bwMode="auto">
          <a:xfrm>
            <a:off x="347051" y="3068955"/>
            <a:ext cx="5184585" cy="3590543"/>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Popis druhu</a:t>
            </a:r>
            <a:r>
              <a:rPr lang="en-GB" sz="2200" b="1" dirty="0">
                <a:solidFill>
                  <a:srgbClr val="000000"/>
                </a:solidFill>
              </a:rPr>
              <a:t> </a:t>
            </a:r>
          </a:p>
          <a:p>
            <a:pPr marL="522900" indent="-342900" eaLnBrk="1" fontAlgn="base" hangingPunct="1">
              <a:spcBef>
                <a:spcPct val="0"/>
              </a:spcBef>
              <a:spcAft>
                <a:spcPts val="600"/>
              </a:spcAft>
              <a:buFont typeface="Wingdings" pitchFamily="2" charset="2"/>
              <a:buChar char="Ø"/>
            </a:pPr>
            <a:r>
              <a:rPr lang="cs-CZ" sz="1400" b="1" dirty="0">
                <a:solidFill>
                  <a:srgbClr val="000000"/>
                </a:solidFill>
              </a:rPr>
              <a:t>rostrum</a:t>
            </a: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podobný tvar jako u</a:t>
            </a:r>
            <a:r>
              <a:rPr lang="en-GB" sz="1400" b="1" dirty="0">
                <a:solidFill>
                  <a:srgbClr val="000000"/>
                </a:solidFill>
              </a:rPr>
              <a:t> Al</a:t>
            </a:r>
            <a:endParaRPr lang="cs-CZ" sz="14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rovnoběžně ohraničené</a:t>
            </a:r>
            <a:endParaRPr lang="en-GB" sz="1400" b="1" dirty="0">
              <a:solidFill>
                <a:srgbClr val="000000"/>
              </a:solidFill>
            </a:endParaRPr>
          </a:p>
          <a:p>
            <a:pPr marL="922950" lvl="1" indent="0" eaLnBrk="1" fontAlgn="base" hangingPunct="1">
              <a:spcBef>
                <a:spcPct val="0"/>
              </a:spcBef>
              <a:spcAft>
                <a:spcPts val="600"/>
              </a:spcAft>
            </a:pPr>
            <a:endParaRPr lang="en-GB" sz="1000" dirty="0">
              <a:solidFill>
                <a:schemeClr val="tx2"/>
              </a:solidFill>
            </a:endParaRPr>
          </a:p>
          <a:p>
            <a:pPr marL="522900" indent="-342900" eaLnBrk="1" fontAlgn="base" hangingPunct="1">
              <a:spcBef>
                <a:spcPct val="0"/>
              </a:spcBef>
              <a:spcAft>
                <a:spcPts val="600"/>
              </a:spcAft>
              <a:buFont typeface="Wingdings" pitchFamily="2" charset="2"/>
              <a:buChar char="Ø"/>
            </a:pPr>
            <a:r>
              <a:rPr lang="cs-CZ" sz="1400" b="1" dirty="0">
                <a:solidFill>
                  <a:srgbClr val="000000"/>
                </a:solidFill>
              </a:rPr>
              <a:t>klepeta</a:t>
            </a:r>
            <a:endParaRPr lang="en-GB" sz="14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velká u samců</a:t>
            </a:r>
          </a:p>
          <a:p>
            <a:pPr marL="1265850" lvl="1" indent="-342900" eaLnBrk="1" fontAlgn="base" hangingPunct="1">
              <a:spcBef>
                <a:spcPct val="0"/>
              </a:spcBef>
              <a:spcAft>
                <a:spcPts val="600"/>
              </a:spcAft>
              <a:buFont typeface="Wingdings" pitchFamily="2" charset="2"/>
              <a:buChar char="Ø"/>
            </a:pPr>
            <a:r>
              <a:rPr lang="en-GB" sz="1400" b="1" dirty="0">
                <a:solidFill>
                  <a:srgbClr val="000000"/>
                </a:solidFill>
              </a:rPr>
              <a:t>(</a:t>
            </a:r>
            <a:r>
              <a:rPr lang="cs-CZ" sz="1400" b="1" dirty="0">
                <a:solidFill>
                  <a:srgbClr val="000000"/>
                </a:solidFill>
              </a:rPr>
              <a:t>délka </a:t>
            </a:r>
            <a:r>
              <a:rPr lang="en-GB" sz="1400" b="1" dirty="0">
                <a:solidFill>
                  <a:srgbClr val="000000"/>
                </a:solidFill>
              </a:rPr>
              <a:t>– 60–70 %</a:t>
            </a:r>
            <a:r>
              <a:rPr lang="cs-CZ" sz="1400" b="1" dirty="0">
                <a:solidFill>
                  <a:srgbClr val="000000"/>
                </a:solidFill>
              </a:rPr>
              <a:t> celkové DT</a:t>
            </a:r>
            <a:r>
              <a:rPr lang="en-GB" sz="1400" b="1" dirty="0">
                <a:solidFill>
                  <a:srgbClr val="000000"/>
                </a:solidFill>
              </a:rPr>
              <a:t>)</a:t>
            </a: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(resp.</a:t>
            </a:r>
            <a:r>
              <a:rPr lang="en-GB" sz="1400" b="1" dirty="0">
                <a:solidFill>
                  <a:srgbClr val="000000"/>
                </a:solidFill>
              </a:rPr>
              <a:t> </a:t>
            </a:r>
            <a:r>
              <a:rPr lang="cs-CZ" sz="1400" b="1" dirty="0">
                <a:solidFill>
                  <a:srgbClr val="000000"/>
                </a:solidFill>
              </a:rPr>
              <a:t>až</a:t>
            </a:r>
            <a:r>
              <a:rPr lang="en-GB" sz="1400" b="1" dirty="0">
                <a:solidFill>
                  <a:srgbClr val="000000"/>
                </a:solidFill>
              </a:rPr>
              <a:t> 54 %</a:t>
            </a:r>
            <a:r>
              <a:rPr lang="cs-CZ" sz="1400" b="1" dirty="0">
                <a:solidFill>
                  <a:srgbClr val="000000"/>
                </a:solidFill>
              </a:rPr>
              <a:t> celkové hmotnosti</a:t>
            </a:r>
            <a:r>
              <a:rPr lang="en-GB" sz="1400" b="1" dirty="0">
                <a:solidFill>
                  <a:srgbClr val="000000"/>
                </a:solidFill>
              </a:rPr>
              <a:t>)</a:t>
            </a: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robustní s relativně krátkými prsty</a:t>
            </a:r>
            <a:endParaRPr lang="en-GB" sz="14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kuželovitá se zakulacenými okraji</a:t>
            </a:r>
            <a:endParaRPr lang="en-GB" sz="1400" b="1" dirty="0">
              <a:solidFill>
                <a:srgbClr val="000000"/>
              </a:solidFill>
            </a:endParaRPr>
          </a:p>
          <a:p>
            <a:pPr eaLnBrk="1" fontAlgn="base" hangingPunct="1">
              <a:spcBef>
                <a:spcPct val="0"/>
              </a:spcBef>
              <a:spcAft>
                <a:spcPct val="0"/>
              </a:spcAft>
            </a:pPr>
            <a:endParaRPr lang="en-GB" sz="2200" dirty="0">
              <a:solidFill>
                <a:srgbClr val="000000"/>
              </a:solidFill>
            </a:endParaRPr>
          </a:p>
        </p:txBody>
      </p:sp>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9"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12" name="Picture 2" descr="C:\Users\Antonín\Desktop\Kniha raci\Astacus pachypus\Изображение 25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00" t="9398" r="3834" b="3265"/>
          <a:stretch/>
        </p:blipFill>
        <p:spPr bwMode="auto">
          <a:xfrm rot="302219">
            <a:off x="6123073" y="3215024"/>
            <a:ext cx="2718784" cy="2404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17" descr="IMG_065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2749" b="70713"/>
          <a:stretch/>
        </p:blipFill>
        <p:spPr bwMode="auto">
          <a:xfrm>
            <a:off x="4932045" y="5808355"/>
            <a:ext cx="4034246" cy="1013244"/>
          </a:xfrm>
          <a:prstGeom prst="rect">
            <a:avLst/>
          </a:prstGeom>
          <a:noFill/>
          <a:ln w="254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189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1165461" y="3068955"/>
            <a:ext cx="5973961" cy="3590543"/>
          </a:xfrm>
          <a:prstGeom prst="rect">
            <a:avLst/>
          </a:prstGeom>
          <a:noFill/>
          <a:ln w="12700">
            <a:noFill/>
            <a:miter lim="800000"/>
            <a:headEnd/>
            <a:tailEnd/>
          </a:ln>
        </p:spPr>
        <p:txBody>
          <a:bodyPr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000" b="1" dirty="0">
                <a:solidFill>
                  <a:srgbClr val="000000"/>
                </a:solidFill>
              </a:rPr>
              <a:t>Životní cyklus</a:t>
            </a:r>
            <a:endParaRPr lang="en-GB" sz="2000" b="1" dirty="0">
              <a:solidFill>
                <a:srgbClr val="000000"/>
              </a:solidFill>
            </a:endParaRPr>
          </a:p>
          <a:p>
            <a:pPr indent="-342900" eaLnBrk="1" fontAlgn="base" hangingPunct="1">
              <a:spcBef>
                <a:spcPct val="0"/>
              </a:spcBef>
              <a:spcAft>
                <a:spcPct val="0"/>
              </a:spcAft>
              <a:buFont typeface="Arial" panose="020B0604020202020204" pitchFamily="34" charset="0"/>
              <a:buChar char="•"/>
            </a:pPr>
            <a:r>
              <a:rPr lang="cs-CZ" sz="2200" b="1" dirty="0">
                <a:solidFill>
                  <a:srgbClr val="000000"/>
                </a:solidFill>
              </a:rPr>
              <a:t>dospělost</a:t>
            </a:r>
            <a:endParaRPr lang="en-GB" sz="22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400" b="1" dirty="0">
                <a:solidFill>
                  <a:srgbClr val="000000"/>
                </a:solidFill>
              </a:rPr>
              <a:t>3</a:t>
            </a:r>
            <a:r>
              <a:rPr lang="cs-CZ" sz="1400" b="1" dirty="0">
                <a:solidFill>
                  <a:srgbClr val="000000"/>
                </a:solidFill>
              </a:rPr>
              <a:t> roky</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400" b="1" dirty="0">
                <a:solidFill>
                  <a:srgbClr val="000000"/>
                </a:solidFill>
              </a:rPr>
              <a:t>♀ </a:t>
            </a:r>
            <a:r>
              <a:rPr lang="cs-CZ" sz="1400" b="1" dirty="0">
                <a:solidFill>
                  <a:srgbClr val="000000"/>
                </a:solidFill>
              </a:rPr>
              <a:t>DT</a:t>
            </a:r>
            <a:r>
              <a:rPr lang="en-GB" sz="1400" b="1" dirty="0">
                <a:solidFill>
                  <a:srgbClr val="000000"/>
                </a:solidFill>
              </a:rPr>
              <a:t> </a:t>
            </a:r>
            <a:r>
              <a:rPr lang="cs-CZ" sz="1400" b="1" dirty="0">
                <a:solidFill>
                  <a:srgbClr val="000000"/>
                </a:solidFill>
              </a:rPr>
              <a:t>minimum</a:t>
            </a:r>
            <a:r>
              <a:rPr lang="en-GB" sz="1400" b="1" dirty="0">
                <a:solidFill>
                  <a:srgbClr val="000000"/>
                </a:solidFill>
              </a:rPr>
              <a:t> 55 mm</a:t>
            </a:r>
          </a:p>
          <a:p>
            <a:pPr marL="922950" lvl="1" indent="0" eaLnBrk="1" fontAlgn="base" hangingPunct="1">
              <a:spcBef>
                <a:spcPct val="0"/>
              </a:spcBef>
              <a:spcAft>
                <a:spcPct val="0"/>
              </a:spcAft>
            </a:pPr>
            <a:endParaRPr lang="en-GB" sz="800" dirty="0">
              <a:solidFill>
                <a:srgbClr val="000000"/>
              </a:solidFill>
            </a:endParaRPr>
          </a:p>
          <a:p>
            <a:pPr indent="-342900" eaLnBrk="1" fontAlgn="base" hangingPunct="1">
              <a:spcBef>
                <a:spcPct val="0"/>
              </a:spcBef>
              <a:spcAft>
                <a:spcPct val="0"/>
              </a:spcAft>
              <a:buFont typeface="Arial" panose="020B0604020202020204" pitchFamily="34" charset="0"/>
              <a:buChar char="•"/>
            </a:pPr>
            <a:r>
              <a:rPr lang="cs-CZ" sz="2200" b="1" dirty="0">
                <a:solidFill>
                  <a:srgbClr val="000000"/>
                </a:solidFill>
              </a:rPr>
              <a:t>páření</a:t>
            </a:r>
            <a:endParaRPr lang="en-GB" sz="22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obvykle</a:t>
            </a:r>
            <a:r>
              <a:rPr lang="en-GB" sz="1400" b="1" dirty="0">
                <a:solidFill>
                  <a:srgbClr val="000000"/>
                </a:solidFill>
              </a:rPr>
              <a:t> </a:t>
            </a:r>
            <a:r>
              <a:rPr lang="cs-CZ" sz="1400" b="1" dirty="0">
                <a:solidFill>
                  <a:srgbClr val="000000"/>
                </a:solidFill>
              </a:rPr>
              <a:t>listopad-prosinec</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teplota</a:t>
            </a:r>
            <a:r>
              <a:rPr lang="en-GB" sz="1400" b="1" dirty="0">
                <a:solidFill>
                  <a:srgbClr val="000000"/>
                </a:solidFill>
              </a:rPr>
              <a:t> 8–12 °C</a:t>
            </a:r>
          </a:p>
          <a:p>
            <a:pPr marL="180000" eaLnBrk="1" fontAlgn="base" hangingPunct="1">
              <a:spcBef>
                <a:spcPct val="0"/>
              </a:spcBef>
              <a:spcAft>
                <a:spcPct val="0"/>
              </a:spcAft>
            </a:pPr>
            <a:endParaRPr lang="en-GB" sz="800" b="1" dirty="0">
              <a:solidFill>
                <a:srgbClr val="000000"/>
              </a:solidFill>
            </a:endParaRPr>
          </a:p>
          <a:p>
            <a:pPr indent="-342900" eaLnBrk="1" fontAlgn="base" hangingPunct="1">
              <a:spcBef>
                <a:spcPct val="0"/>
              </a:spcBef>
              <a:spcAft>
                <a:spcPct val="0"/>
              </a:spcAft>
              <a:buFont typeface="Arial" panose="020B0604020202020204" pitchFamily="34" charset="0"/>
              <a:buChar char="•"/>
            </a:pPr>
            <a:r>
              <a:rPr lang="cs-CZ" sz="2200" b="1" dirty="0">
                <a:solidFill>
                  <a:srgbClr val="000000"/>
                </a:solidFill>
              </a:rPr>
              <a:t>plodnost</a:t>
            </a:r>
            <a:endParaRPr lang="en-GB" sz="22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ovariální</a:t>
            </a:r>
            <a:r>
              <a:rPr lang="en-GB" sz="1400" b="1" dirty="0">
                <a:solidFill>
                  <a:srgbClr val="000000"/>
                </a:solidFill>
              </a:rPr>
              <a:t> 70–239 </a:t>
            </a:r>
            <a:r>
              <a:rPr lang="cs-CZ" sz="1400" b="1" dirty="0">
                <a:solidFill>
                  <a:srgbClr val="000000"/>
                </a:solidFill>
              </a:rPr>
              <a:t>vajíček</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err="1">
                <a:solidFill>
                  <a:srgbClr val="000000"/>
                </a:solidFill>
              </a:rPr>
              <a:t>pleopodální</a:t>
            </a:r>
            <a:r>
              <a:rPr lang="en-GB" sz="1400" b="1" dirty="0">
                <a:solidFill>
                  <a:srgbClr val="000000"/>
                </a:solidFill>
              </a:rPr>
              <a:t> 27–50 </a:t>
            </a:r>
            <a:r>
              <a:rPr lang="cs-CZ" sz="1400" b="1" dirty="0">
                <a:solidFill>
                  <a:srgbClr val="000000"/>
                </a:solidFill>
              </a:rPr>
              <a:t>vajíček</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endParaRPr lang="en-GB" sz="800" dirty="0">
              <a:solidFill>
                <a:srgbClr val="000000"/>
              </a:solidFill>
            </a:endParaRPr>
          </a:p>
          <a:p>
            <a:pPr marL="522900" indent="-342900" eaLnBrk="1" fontAlgn="base" hangingPunct="1">
              <a:spcBef>
                <a:spcPct val="0"/>
              </a:spcBef>
              <a:spcAft>
                <a:spcPct val="0"/>
              </a:spcAft>
              <a:buFont typeface="Arial" panose="020B0604020202020204" pitchFamily="34" charset="0"/>
              <a:buChar char="•"/>
            </a:pPr>
            <a:r>
              <a:rPr lang="cs-CZ" sz="2200" b="1" dirty="0">
                <a:solidFill>
                  <a:srgbClr val="000000"/>
                </a:solidFill>
              </a:rPr>
              <a:t>líhnutí</a:t>
            </a:r>
            <a:endParaRPr lang="en-GB" sz="22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masové </a:t>
            </a:r>
            <a:r>
              <a:rPr lang="en-GB" sz="1400" b="1" dirty="0">
                <a:solidFill>
                  <a:srgbClr val="000000"/>
                </a:solidFill>
              </a:rPr>
              <a:t>19–21°C</a:t>
            </a:r>
          </a:p>
        </p:txBody>
      </p:sp>
      <p:graphicFrame>
        <p:nvGraphicFramePr>
          <p:cNvPr id="10" name="Tabulka 9"/>
          <p:cNvGraphicFramePr>
            <a:graphicFrameLocks noGrp="1"/>
          </p:cNvGraphicFramePr>
          <p:nvPr>
            <p:extLst>
              <p:ext uri="{D42A27DB-BD31-4B8C-83A1-F6EECF244321}">
                <p14:modId xmlns:p14="http://schemas.microsoft.com/office/powerpoint/2010/main" val="3296127797"/>
              </p:ext>
            </p:extLst>
          </p:nvPr>
        </p:nvGraphicFramePr>
        <p:xfrm>
          <a:off x="0" y="2433638"/>
          <a:ext cx="9144000" cy="60960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dirty="0">
                          <a:solidFill>
                            <a:schemeClr val="tx2"/>
                          </a:solidFill>
                          <a:latin typeface="Gill Sans Light" charset="0"/>
                          <a:ea typeface="+mn-ea"/>
                          <a:cs typeface="+mn-cs"/>
                        </a:rPr>
                        <a:t>Rak </a:t>
                      </a:r>
                      <a:r>
                        <a:rPr lang="cs-CZ" sz="1700" b="1" kern="1200" dirty="0" err="1">
                          <a:solidFill>
                            <a:schemeClr val="tx2"/>
                          </a:solidFill>
                          <a:latin typeface="Gill Sans Light" charset="0"/>
                          <a:ea typeface="+mn-ea"/>
                          <a:cs typeface="+mn-cs"/>
                        </a:rPr>
                        <a:t>silnoklepetý</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la-Latn" sz="1700" b="1" i="1" kern="1200" noProof="0" dirty="0">
                          <a:solidFill>
                            <a:schemeClr val="tx2"/>
                          </a:solidFill>
                          <a:latin typeface="Gill Sans Light" charset="0"/>
                          <a:ea typeface="+mn-ea"/>
                          <a:cs typeface="+mn-cs"/>
                        </a:rPr>
                        <a:t>Pontastacus pachypus</a:t>
                      </a: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en-US" sz="1700" b="1" kern="1200" noProof="0" dirty="0">
                          <a:solidFill>
                            <a:schemeClr val="tx2"/>
                          </a:solidFill>
                          <a:latin typeface="Gill Sans Light" charset="0"/>
                          <a:ea typeface="+mn-ea"/>
                          <a:cs typeface="+mn-cs"/>
                        </a:rPr>
                        <a:t>Thick-clawed</a:t>
                      </a:r>
                      <a:r>
                        <a:rPr lang="en-US" sz="1700" b="1" kern="1200" baseline="0" noProof="0" dirty="0">
                          <a:solidFill>
                            <a:schemeClr val="tx2"/>
                          </a:solidFill>
                          <a:latin typeface="Gill Sans Light" charset="0"/>
                          <a:ea typeface="+mn-ea"/>
                          <a:cs typeface="+mn-cs"/>
                        </a:rPr>
                        <a:t> crayfish </a:t>
                      </a:r>
                      <a:endParaRPr lang="en-US" sz="1700" b="1" kern="1200" noProof="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7" name="Picture 2" descr="C:\Users\Antonín\Desktop\Kniha raci\Astacus pachypus\Изображение 25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66" t="3275" r="5662" b="11835"/>
          <a:stretch/>
        </p:blipFill>
        <p:spPr bwMode="auto">
          <a:xfrm rot="922293">
            <a:off x="5119197" y="3457891"/>
            <a:ext cx="3747882" cy="3021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2520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1226945" y="3041494"/>
            <a:ext cx="5973961" cy="1528440"/>
          </a:xfrm>
          <a:prstGeom prst="rect">
            <a:avLst/>
          </a:prstGeom>
          <a:noFill/>
          <a:ln w="12700">
            <a:noFill/>
            <a:miter lim="800000"/>
            <a:headEnd/>
            <a:tailEnd/>
          </a:ln>
        </p:spPr>
        <p:txBody>
          <a:bodyPr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Ekologie</a:t>
            </a:r>
            <a:endParaRPr lang="en-GB" sz="2200" b="1" dirty="0">
              <a:solidFill>
                <a:srgbClr val="000000"/>
              </a:solidFill>
            </a:endParaRPr>
          </a:p>
          <a:p>
            <a:pPr marL="522900" indent="-342900" eaLnBrk="1" fontAlgn="base" hangingPunct="1">
              <a:spcBef>
                <a:spcPct val="0"/>
              </a:spcBef>
              <a:spcAft>
                <a:spcPct val="0"/>
              </a:spcAft>
              <a:buFont typeface="Wingdings" pitchFamily="2" charset="2"/>
              <a:buChar char="Ø"/>
            </a:pPr>
            <a:r>
              <a:rPr lang="cs-CZ" sz="2200" b="1" dirty="0">
                <a:solidFill>
                  <a:srgbClr val="000000"/>
                </a:solidFill>
              </a:rPr>
              <a:t>lokality</a:t>
            </a:r>
            <a:endParaRPr lang="en-GB" sz="22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sladké</a:t>
            </a:r>
            <a:r>
              <a:rPr lang="en-GB" sz="1400" b="1" dirty="0">
                <a:solidFill>
                  <a:srgbClr val="000000"/>
                </a:solidFill>
              </a:rPr>
              <a:t> a </a:t>
            </a:r>
            <a:r>
              <a:rPr lang="cs-CZ" sz="1400" b="1" dirty="0">
                <a:solidFill>
                  <a:srgbClr val="000000"/>
                </a:solidFill>
              </a:rPr>
              <a:t>brakické</a:t>
            </a:r>
            <a:r>
              <a:rPr lang="en-GB" sz="1400" b="1" dirty="0">
                <a:solidFill>
                  <a:srgbClr val="000000"/>
                </a:solidFill>
              </a:rPr>
              <a:t> </a:t>
            </a:r>
            <a:r>
              <a:rPr lang="cs-CZ" sz="1400" b="1" dirty="0">
                <a:solidFill>
                  <a:srgbClr val="000000"/>
                </a:solidFill>
              </a:rPr>
              <a:t>vody</a:t>
            </a:r>
            <a:r>
              <a:rPr lang="en-GB" sz="1400" b="1" dirty="0">
                <a:solidFill>
                  <a:srgbClr val="000000"/>
                </a:solidFill>
              </a:rPr>
              <a:t> (</a:t>
            </a:r>
            <a:r>
              <a:rPr lang="cs-CZ" sz="1400" b="1" dirty="0">
                <a:solidFill>
                  <a:srgbClr val="000000"/>
                </a:solidFill>
              </a:rPr>
              <a:t>salinita</a:t>
            </a:r>
            <a:r>
              <a:rPr lang="en-GB" sz="1400" b="1" dirty="0">
                <a:solidFill>
                  <a:srgbClr val="000000"/>
                </a:solidFill>
              </a:rPr>
              <a:t> 12–14 ‰)</a:t>
            </a: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široká škála substrátů</a:t>
            </a:r>
            <a:r>
              <a:rPr lang="en-GB" sz="1400" b="1" dirty="0">
                <a:solidFill>
                  <a:srgbClr val="000000"/>
                </a:solidFill>
              </a:rPr>
              <a:t> – </a:t>
            </a:r>
            <a:r>
              <a:rPr lang="cs-CZ" sz="1400" b="1" dirty="0">
                <a:solidFill>
                  <a:srgbClr val="000000"/>
                </a:solidFill>
              </a:rPr>
              <a:t>preferuje kamenitý podklad </a:t>
            </a:r>
            <a:endParaRPr lang="en-GB" sz="14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obvykle</a:t>
            </a:r>
            <a:r>
              <a:rPr lang="en-GB" sz="1400" b="1" dirty="0">
                <a:solidFill>
                  <a:srgbClr val="000000"/>
                </a:solidFill>
              </a:rPr>
              <a:t> </a:t>
            </a:r>
            <a:r>
              <a:rPr lang="cs-CZ" sz="1400" b="1" dirty="0">
                <a:solidFill>
                  <a:srgbClr val="000000"/>
                </a:solidFill>
              </a:rPr>
              <a:t>do</a:t>
            </a:r>
            <a:r>
              <a:rPr lang="en-GB" sz="1400" b="1" dirty="0">
                <a:solidFill>
                  <a:srgbClr val="000000"/>
                </a:solidFill>
              </a:rPr>
              <a:t> 10 m, 8–21°C, </a:t>
            </a:r>
            <a:r>
              <a:rPr lang="cs-CZ" sz="1400" b="1" dirty="0">
                <a:solidFill>
                  <a:srgbClr val="000000"/>
                </a:solidFill>
              </a:rPr>
              <a:t>saturace vyšší než</a:t>
            </a:r>
            <a:r>
              <a:rPr lang="en-GB" sz="1400" b="1" dirty="0">
                <a:solidFill>
                  <a:srgbClr val="000000"/>
                </a:solidFill>
              </a:rPr>
              <a:t> 85 %</a:t>
            </a:r>
          </a:p>
        </p:txBody>
      </p:sp>
      <p:graphicFrame>
        <p:nvGraphicFramePr>
          <p:cNvPr id="10" name="Tabulka 9"/>
          <p:cNvGraphicFramePr>
            <a:graphicFrameLocks noGrp="1"/>
          </p:cNvGraphicFramePr>
          <p:nvPr>
            <p:extLst>
              <p:ext uri="{D42A27DB-BD31-4B8C-83A1-F6EECF244321}">
                <p14:modId xmlns:p14="http://schemas.microsoft.com/office/powerpoint/2010/main" val="2807644513"/>
              </p:ext>
            </p:extLst>
          </p:nvPr>
        </p:nvGraphicFramePr>
        <p:xfrm>
          <a:off x="0" y="2433638"/>
          <a:ext cx="9144000" cy="60960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baseline="0" dirty="0">
                          <a:solidFill>
                            <a:schemeClr val="tx2"/>
                          </a:solidFill>
                          <a:latin typeface="Gill Sans Light" charset="0"/>
                          <a:ea typeface="+mn-ea"/>
                          <a:cs typeface="+mn-cs"/>
                        </a:rPr>
                        <a:t>Rak </a:t>
                      </a:r>
                      <a:r>
                        <a:rPr lang="cs-CZ" sz="1700" b="1" kern="1200" baseline="0" dirty="0" err="1">
                          <a:solidFill>
                            <a:schemeClr val="tx2"/>
                          </a:solidFill>
                          <a:latin typeface="Gill Sans Light" charset="0"/>
                          <a:ea typeface="+mn-ea"/>
                          <a:cs typeface="+mn-cs"/>
                        </a:rPr>
                        <a:t>silnoklepetý</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la-Latn" sz="1700" b="1" i="1" kern="1200" baseline="0" noProof="0" dirty="0">
                          <a:solidFill>
                            <a:schemeClr val="tx2"/>
                          </a:solidFill>
                          <a:latin typeface="Gill Sans Light" charset="0"/>
                          <a:ea typeface="+mn-ea"/>
                          <a:cs typeface="+mn-cs"/>
                        </a:rPr>
                        <a:t>Pontastacus pachypus</a:t>
                      </a:r>
                    </a:p>
                  </a:txBody>
                  <a:tcPr>
                    <a:solidFill>
                      <a:srgbClr val="FFFFFF">
                        <a:alpha val="50000"/>
                      </a:srgbClr>
                    </a:solidFill>
                  </a:tcPr>
                </a:tc>
                <a:tc>
                  <a:txBody>
                    <a:bodyPr/>
                    <a:lstStyle/>
                    <a:p>
                      <a:pPr algn="ctr"/>
                      <a:r>
                        <a:rPr lang="en-US" sz="1700" b="1" kern="1200" baseline="0" noProof="0" dirty="0">
                          <a:solidFill>
                            <a:schemeClr val="tx2"/>
                          </a:solidFill>
                          <a:latin typeface="Gill Sans Light" charset="0"/>
                          <a:ea typeface="+mn-ea"/>
                          <a:cs typeface="+mn-cs"/>
                        </a:rPr>
                        <a:t>Thick-clawed crayfish </a:t>
                      </a: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11" name="Picture 3" descr="C:\Users\Antonín\Desktop\Kniha raci\Astacus pachypus\Изображение 2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46" t="16363" r="16823" b="3826"/>
          <a:stretch/>
        </p:blipFill>
        <p:spPr bwMode="auto">
          <a:xfrm>
            <a:off x="3129848" y="4587167"/>
            <a:ext cx="2884303" cy="2270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2826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1109857" y="3189500"/>
            <a:ext cx="5973961" cy="1497662"/>
          </a:xfrm>
          <a:prstGeom prst="rect">
            <a:avLst/>
          </a:prstGeom>
          <a:noFill/>
          <a:ln w="12700">
            <a:noFill/>
            <a:miter lim="800000"/>
            <a:headEnd/>
            <a:tailEnd/>
          </a:ln>
        </p:spPr>
        <p:txBody>
          <a:bodyPr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Rozšíření</a:t>
            </a:r>
            <a:endParaRPr lang="en-GB" sz="2200" b="1" dirty="0">
              <a:solidFill>
                <a:srgbClr val="000000"/>
              </a:solidFill>
            </a:endParaRPr>
          </a:p>
          <a:p>
            <a:pPr marL="522900" indent="-342900" eaLnBrk="1" fontAlgn="base" hangingPunct="1">
              <a:spcBef>
                <a:spcPct val="0"/>
              </a:spcBef>
              <a:spcAft>
                <a:spcPct val="0"/>
              </a:spcAft>
              <a:buFont typeface="Wingdings" pitchFamily="2" charset="2"/>
              <a:buChar char="Ø"/>
            </a:pPr>
            <a:r>
              <a:rPr lang="cs-CZ" sz="2200" b="1" dirty="0">
                <a:solidFill>
                  <a:srgbClr val="000000"/>
                </a:solidFill>
              </a:rPr>
              <a:t>Rusko</a:t>
            </a:r>
            <a:r>
              <a:rPr lang="en-GB" sz="2200" b="1" dirty="0">
                <a:solidFill>
                  <a:srgbClr val="000000"/>
                </a:solidFill>
              </a:rPr>
              <a:t> a </a:t>
            </a:r>
            <a:r>
              <a:rPr lang="cs-CZ" sz="2200" b="1" dirty="0">
                <a:solidFill>
                  <a:srgbClr val="000000"/>
                </a:solidFill>
              </a:rPr>
              <a:t>Ukrajina</a:t>
            </a:r>
            <a:endParaRPr lang="en-GB" sz="22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Černé</a:t>
            </a:r>
            <a:r>
              <a:rPr lang="en-GB" sz="1400" b="1" dirty="0">
                <a:solidFill>
                  <a:srgbClr val="000000"/>
                </a:solidFill>
              </a:rPr>
              <a:t> (</a:t>
            </a:r>
            <a:r>
              <a:rPr lang="cs-CZ" sz="1400" b="1" dirty="0">
                <a:solidFill>
                  <a:srgbClr val="000000"/>
                </a:solidFill>
              </a:rPr>
              <a:t>Dněpr</a:t>
            </a:r>
            <a:r>
              <a:rPr lang="en-GB" sz="1400" b="1" dirty="0">
                <a:solidFill>
                  <a:srgbClr val="000000"/>
                </a:solidFill>
              </a:rPr>
              <a:t>) and </a:t>
            </a:r>
            <a:r>
              <a:rPr lang="cs-CZ" sz="1400" b="1" dirty="0">
                <a:solidFill>
                  <a:srgbClr val="000000"/>
                </a:solidFill>
              </a:rPr>
              <a:t>Azovské moře</a:t>
            </a:r>
            <a:r>
              <a:rPr lang="en-GB" sz="1400" b="1" dirty="0">
                <a:solidFill>
                  <a:srgbClr val="000000"/>
                </a:solidFill>
              </a:rPr>
              <a:t> (Don)</a:t>
            </a:r>
          </a:p>
          <a:p>
            <a:pPr marL="522900" lvl="0" indent="-342900" eaLnBrk="1" fontAlgn="base" hangingPunct="1">
              <a:spcBef>
                <a:spcPct val="0"/>
              </a:spcBef>
              <a:spcAft>
                <a:spcPct val="0"/>
              </a:spcAft>
              <a:buFont typeface="Wingdings" pitchFamily="2" charset="2"/>
              <a:buChar char="Ø"/>
            </a:pPr>
            <a:r>
              <a:rPr lang="cs-CZ" sz="2200" b="1" dirty="0">
                <a:solidFill>
                  <a:srgbClr val="000000"/>
                </a:solidFill>
                <a:latin typeface="Gill Sans Light"/>
              </a:rPr>
              <a:t>Kaspické</a:t>
            </a:r>
            <a:r>
              <a:rPr lang="en-GB" sz="2200" b="1" dirty="0">
                <a:solidFill>
                  <a:srgbClr val="000000"/>
                </a:solidFill>
                <a:latin typeface="Gill Sans Light"/>
              </a:rPr>
              <a:t> </a:t>
            </a:r>
            <a:r>
              <a:rPr lang="cs-CZ" sz="2200" b="1" dirty="0">
                <a:solidFill>
                  <a:srgbClr val="000000"/>
                </a:solidFill>
                <a:latin typeface="Gill Sans Light"/>
              </a:rPr>
              <a:t>moře</a:t>
            </a:r>
            <a:r>
              <a:rPr lang="en-GB" sz="2200" b="1" dirty="0">
                <a:solidFill>
                  <a:srgbClr val="000000"/>
                </a:solidFill>
                <a:latin typeface="Gill Sans Light"/>
              </a:rPr>
              <a:t> </a:t>
            </a:r>
            <a:endParaRPr lang="en-GB" sz="1800"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Ázerbájdžán</a:t>
            </a:r>
            <a:r>
              <a:rPr lang="en-GB" sz="1400" b="1" dirty="0">
                <a:solidFill>
                  <a:srgbClr val="000000"/>
                </a:solidFill>
              </a:rPr>
              <a:t>, </a:t>
            </a:r>
            <a:r>
              <a:rPr lang="cs-CZ" sz="1400" b="1" dirty="0">
                <a:solidFill>
                  <a:srgbClr val="000000"/>
                </a:solidFill>
              </a:rPr>
              <a:t>Rusko, Kazachstán</a:t>
            </a:r>
            <a:r>
              <a:rPr lang="en-GB" sz="1400" b="1" dirty="0">
                <a:solidFill>
                  <a:srgbClr val="000000"/>
                </a:solidFill>
              </a:rPr>
              <a:t> a </a:t>
            </a:r>
            <a:r>
              <a:rPr lang="cs-CZ" sz="1400" b="1" dirty="0">
                <a:solidFill>
                  <a:srgbClr val="000000"/>
                </a:solidFill>
              </a:rPr>
              <a:t>Turkmenistán</a:t>
            </a:r>
            <a:endParaRPr lang="en-GB" sz="1400" b="1" dirty="0">
              <a:solidFill>
                <a:srgbClr val="000000"/>
              </a:solidFill>
            </a:endParaRPr>
          </a:p>
        </p:txBody>
      </p:sp>
      <p:graphicFrame>
        <p:nvGraphicFramePr>
          <p:cNvPr id="10" name="Tabulka 9"/>
          <p:cNvGraphicFramePr>
            <a:graphicFrameLocks noGrp="1"/>
          </p:cNvGraphicFramePr>
          <p:nvPr>
            <p:extLst>
              <p:ext uri="{D42A27DB-BD31-4B8C-83A1-F6EECF244321}">
                <p14:modId xmlns:p14="http://schemas.microsoft.com/office/powerpoint/2010/main" val="573249272"/>
              </p:ext>
            </p:extLst>
          </p:nvPr>
        </p:nvGraphicFramePr>
        <p:xfrm>
          <a:off x="0" y="2433638"/>
          <a:ext cx="9144000" cy="60960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baseline="0" dirty="0">
                          <a:solidFill>
                            <a:schemeClr val="tx2"/>
                          </a:solidFill>
                          <a:latin typeface="Gill Sans Light" charset="0"/>
                          <a:ea typeface="+mn-ea"/>
                          <a:cs typeface="+mn-cs"/>
                        </a:rPr>
                        <a:t>Rak </a:t>
                      </a:r>
                      <a:r>
                        <a:rPr lang="cs-CZ" sz="1700" b="1" kern="1200" baseline="0" dirty="0" err="1">
                          <a:solidFill>
                            <a:schemeClr val="tx2"/>
                          </a:solidFill>
                          <a:latin typeface="Gill Sans Light" charset="0"/>
                          <a:ea typeface="+mn-ea"/>
                          <a:cs typeface="+mn-cs"/>
                        </a:rPr>
                        <a:t>silnoklepetý</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la-Latn" sz="1700" b="1" i="1" kern="1200" baseline="0" noProof="0" dirty="0">
                          <a:solidFill>
                            <a:schemeClr val="tx2"/>
                          </a:solidFill>
                          <a:latin typeface="Gill Sans Light" charset="0"/>
                          <a:ea typeface="+mn-ea"/>
                          <a:cs typeface="+mn-cs"/>
                        </a:rPr>
                        <a:t>Pontastacus pachypus</a:t>
                      </a:r>
                    </a:p>
                  </a:txBody>
                  <a:tcPr>
                    <a:solidFill>
                      <a:srgbClr val="FFFFFF">
                        <a:alpha val="50000"/>
                      </a:srgbClr>
                    </a:solidFill>
                  </a:tcPr>
                </a:tc>
                <a:tc>
                  <a:txBody>
                    <a:bodyPr/>
                    <a:lstStyle/>
                    <a:p>
                      <a:pPr marL="0" algn="ctr" defTabSz="642882" rtl="0" eaLnBrk="1" latinLnBrk="0" hangingPunct="1"/>
                      <a:r>
                        <a:rPr lang="en-US" sz="1700" b="1" kern="1200" baseline="0" noProof="0" dirty="0">
                          <a:solidFill>
                            <a:schemeClr val="tx2"/>
                          </a:solidFill>
                          <a:latin typeface="Gill Sans Light" charset="0"/>
                          <a:ea typeface="+mn-ea"/>
                          <a:cs typeface="+mn-cs"/>
                        </a:rPr>
                        <a:t>Thick-clawed crayfish </a:t>
                      </a: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726" t="37119" b="5962"/>
          <a:stretch/>
        </p:blipFill>
        <p:spPr bwMode="auto">
          <a:xfrm>
            <a:off x="3181328" y="4687162"/>
            <a:ext cx="2781344" cy="2151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53102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1" name="Picture 1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082" t="13423" r="14331" b="5679"/>
          <a:stretch/>
        </p:blipFill>
        <p:spPr bwMode="auto">
          <a:xfrm rot="16200000">
            <a:off x="5963673" y="3638931"/>
            <a:ext cx="3600450" cy="246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ulka 2"/>
          <p:cNvGraphicFramePr>
            <a:graphicFrameLocks noGrp="1"/>
          </p:cNvGraphicFramePr>
          <p:nvPr>
            <p:extLst>
              <p:ext uri="{D42A27DB-BD31-4B8C-83A1-F6EECF244321}">
                <p14:modId xmlns:p14="http://schemas.microsoft.com/office/powerpoint/2010/main" val="1892709687"/>
              </p:ext>
            </p:extLst>
          </p:nvPr>
        </p:nvGraphicFramePr>
        <p:xfrm>
          <a:off x="16070" y="2433638"/>
          <a:ext cx="9144000" cy="370840"/>
        </p:xfrm>
        <a:graphic>
          <a:graphicData uri="http://schemas.openxmlformats.org/drawingml/2006/table">
            <a:tbl>
              <a:tblPr firstRow="1" bandRow="1">
                <a:tableStyleId>{0E3FDE45-AF77-4B5C-9715-49D594BDF05E}</a:tableStyleId>
              </a:tblPr>
              <a:tblGrid>
                <a:gridCol w="2771775">
                  <a:extLst>
                    <a:ext uri="{9D8B030D-6E8A-4147-A177-3AD203B41FA5}">
                      <a16:colId xmlns:a16="http://schemas.microsoft.com/office/drawing/2014/main" val="20000"/>
                    </a:ext>
                  </a:extLst>
                </a:gridCol>
                <a:gridCol w="2736329">
                  <a:extLst>
                    <a:ext uri="{9D8B030D-6E8A-4147-A177-3AD203B41FA5}">
                      <a16:colId xmlns:a16="http://schemas.microsoft.com/office/drawing/2014/main" val="20001"/>
                    </a:ext>
                  </a:extLst>
                </a:gridCol>
                <a:gridCol w="3635896">
                  <a:extLst>
                    <a:ext uri="{9D8B030D-6E8A-4147-A177-3AD203B41FA5}">
                      <a16:colId xmlns:a16="http://schemas.microsoft.com/office/drawing/2014/main" val="20002"/>
                    </a:ext>
                  </a:extLst>
                </a:gridCol>
              </a:tblGrid>
              <a:tr h="370840">
                <a:tc>
                  <a:txBody>
                    <a:bodyPr/>
                    <a:lstStyle/>
                    <a:p>
                      <a:pPr marL="0" algn="ctr" defTabSz="642882" rtl="0" eaLnBrk="1" latinLnBrk="0" hangingPunct="1"/>
                      <a:r>
                        <a:rPr lang="cs-CZ" sz="1700" b="1" kern="1200" dirty="0">
                          <a:solidFill>
                            <a:schemeClr val="tx2"/>
                          </a:solidFill>
                          <a:latin typeface="Gill Sans Light" charset="0"/>
                          <a:ea typeface="+mn-ea"/>
                          <a:cs typeface="+mn-cs"/>
                        </a:rPr>
                        <a:t>Rak říční</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la-Latn" sz="1700" b="1" i="1" kern="1200" noProof="0" dirty="0">
                          <a:solidFill>
                            <a:schemeClr val="tx2"/>
                          </a:solidFill>
                          <a:latin typeface="Gill Sans Light" charset="0"/>
                          <a:ea typeface="+mn-ea"/>
                          <a:cs typeface="+mn-cs"/>
                        </a:rPr>
                        <a:t>Astacus astacus</a:t>
                      </a:r>
                    </a:p>
                  </a:txBody>
                  <a:tcPr>
                    <a:solidFill>
                      <a:srgbClr val="FFFFFF">
                        <a:alpha val="50000"/>
                      </a:srgbClr>
                    </a:solidFill>
                  </a:tcPr>
                </a:tc>
                <a:tc>
                  <a:txBody>
                    <a:bodyPr/>
                    <a:lstStyle/>
                    <a:p>
                      <a:pPr marL="0" algn="ctr" defTabSz="642882" rtl="0" eaLnBrk="1" latinLnBrk="0" hangingPunct="1"/>
                      <a:r>
                        <a:rPr lang="cs-CZ" sz="1700" b="1" kern="1200" noProof="0" dirty="0">
                          <a:solidFill>
                            <a:schemeClr val="tx2"/>
                          </a:solidFill>
                          <a:latin typeface="Gill Sans Light" charset="0"/>
                          <a:ea typeface="+mn-ea"/>
                          <a:cs typeface="+mn-cs"/>
                        </a:rPr>
                        <a:t>Noble </a:t>
                      </a:r>
                      <a:r>
                        <a:rPr lang="en-US" sz="1700" b="1" kern="1200" noProof="0" dirty="0">
                          <a:solidFill>
                            <a:schemeClr val="tx2"/>
                          </a:solidFill>
                          <a:latin typeface="Gill Sans Light" charset="0"/>
                          <a:ea typeface="+mn-ea"/>
                          <a:cs typeface="+mn-cs"/>
                        </a:rPr>
                        <a:t>crayfish</a:t>
                      </a:r>
                      <a:endParaRPr lang="en-GB" sz="1700" b="1" kern="120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11" name="Text Box 29"/>
          <p:cNvSpPr txBox="1">
            <a:spLocks/>
          </p:cNvSpPr>
          <p:nvPr/>
        </p:nvSpPr>
        <p:spPr bwMode="auto">
          <a:xfrm>
            <a:off x="1199980" y="3162851"/>
            <a:ext cx="4680586" cy="3698265"/>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1500" b="1" dirty="0">
                <a:solidFill>
                  <a:srgbClr val="000000"/>
                </a:solidFill>
              </a:rPr>
              <a:t>Popis druhu</a:t>
            </a:r>
            <a:endParaRPr lang="en-US" sz="1500" b="1" dirty="0">
              <a:solidFill>
                <a:srgbClr val="000000"/>
              </a:solidFill>
            </a:endParaRPr>
          </a:p>
          <a:p>
            <a:pPr marL="522900" indent="-342900" eaLnBrk="1" fontAlgn="base" hangingPunct="1">
              <a:spcBef>
                <a:spcPct val="0"/>
              </a:spcBef>
              <a:spcAft>
                <a:spcPts val="600"/>
              </a:spcAft>
              <a:buFont typeface="Wingdings" pitchFamily="2" charset="2"/>
              <a:buChar char="Ø"/>
            </a:pPr>
            <a:r>
              <a:rPr lang="cs-CZ" sz="1500" b="1" dirty="0">
                <a:solidFill>
                  <a:srgbClr val="000000"/>
                </a:solidFill>
              </a:rPr>
              <a:t>velikost a věk</a:t>
            </a:r>
            <a:endParaRPr lang="en-US" sz="15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500" dirty="0">
                <a:solidFill>
                  <a:srgbClr val="000000"/>
                </a:solidFill>
              </a:rPr>
              <a:t>obvykle</a:t>
            </a:r>
            <a:r>
              <a:rPr lang="en-US" sz="1500" dirty="0">
                <a:solidFill>
                  <a:srgbClr val="000000"/>
                </a:solidFill>
              </a:rPr>
              <a:t> ↓ 15 cm/250 g (20 cm, 300 g)</a:t>
            </a:r>
          </a:p>
          <a:p>
            <a:pPr marL="1265850" lvl="1" indent="-342900" eaLnBrk="1" fontAlgn="base" hangingPunct="1">
              <a:spcBef>
                <a:spcPct val="0"/>
              </a:spcBef>
              <a:spcAft>
                <a:spcPts val="600"/>
              </a:spcAft>
              <a:buFont typeface="Wingdings" pitchFamily="2" charset="2"/>
              <a:buChar char="Ø"/>
            </a:pPr>
            <a:r>
              <a:rPr lang="cs-CZ" sz="1500" dirty="0">
                <a:solidFill>
                  <a:srgbClr val="000000"/>
                </a:solidFill>
              </a:rPr>
              <a:t>více než</a:t>
            </a:r>
            <a:r>
              <a:rPr lang="en-US" sz="1500" dirty="0">
                <a:solidFill>
                  <a:srgbClr val="000000"/>
                </a:solidFill>
              </a:rPr>
              <a:t> ↑ 20 </a:t>
            </a:r>
            <a:r>
              <a:rPr lang="cs-CZ" sz="1500" dirty="0">
                <a:solidFill>
                  <a:srgbClr val="000000"/>
                </a:solidFill>
              </a:rPr>
              <a:t>let</a:t>
            </a:r>
            <a:endParaRPr lang="en-US" sz="1500" dirty="0">
              <a:solidFill>
                <a:srgbClr val="000000"/>
              </a:solidFill>
            </a:endParaRPr>
          </a:p>
          <a:p>
            <a:pPr marL="522900" indent="-342900" eaLnBrk="1" fontAlgn="base" hangingPunct="1">
              <a:spcBef>
                <a:spcPct val="0"/>
              </a:spcBef>
              <a:spcAft>
                <a:spcPts val="600"/>
              </a:spcAft>
              <a:buFont typeface="Wingdings" pitchFamily="2" charset="2"/>
              <a:buChar char="Ø"/>
            </a:pPr>
            <a:r>
              <a:rPr lang="cs-CZ" sz="1500" b="1" dirty="0">
                <a:solidFill>
                  <a:srgbClr val="000000"/>
                </a:solidFill>
              </a:rPr>
              <a:t>zbarvení</a:t>
            </a:r>
            <a:endParaRPr lang="en-US" sz="15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en-US" sz="1500" dirty="0">
                <a:solidFill>
                  <a:srgbClr val="000000"/>
                </a:solidFill>
              </a:rPr>
              <a:t>↑ </a:t>
            </a:r>
            <a:r>
              <a:rPr lang="cs-CZ" sz="1500" dirty="0">
                <a:solidFill>
                  <a:srgbClr val="000000"/>
                </a:solidFill>
              </a:rPr>
              <a:t>strana světle až tmavě hnědá</a:t>
            </a:r>
            <a:endParaRPr lang="en-US" sz="1500" dirty="0">
              <a:solidFill>
                <a:srgbClr val="000000"/>
              </a:solidFill>
            </a:endParaRPr>
          </a:p>
          <a:p>
            <a:pPr marL="1265850" lvl="1" indent="-342900" eaLnBrk="1" fontAlgn="base" hangingPunct="1">
              <a:spcBef>
                <a:spcPct val="0"/>
              </a:spcBef>
              <a:spcAft>
                <a:spcPts val="600"/>
              </a:spcAft>
              <a:buFont typeface="Wingdings" pitchFamily="2" charset="2"/>
              <a:buChar char="Ø"/>
            </a:pPr>
            <a:r>
              <a:rPr lang="en-US" sz="1500" dirty="0">
                <a:solidFill>
                  <a:srgbClr val="000000"/>
                </a:solidFill>
              </a:rPr>
              <a:t>↓ </a:t>
            </a:r>
            <a:r>
              <a:rPr lang="cs-CZ" sz="1500" dirty="0">
                <a:solidFill>
                  <a:srgbClr val="000000"/>
                </a:solidFill>
              </a:rPr>
              <a:t>strana béžová až olivově hnědá</a:t>
            </a:r>
            <a:endParaRPr lang="en-US" sz="1500"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500" dirty="0">
                <a:solidFill>
                  <a:srgbClr val="000000"/>
                </a:solidFill>
              </a:rPr>
              <a:t>modrošedá až světle modrá</a:t>
            </a:r>
            <a:r>
              <a:rPr lang="en-US" sz="1500" dirty="0">
                <a:solidFill>
                  <a:srgbClr val="000000"/>
                </a:solidFill>
              </a:rPr>
              <a:t> (</a:t>
            </a:r>
            <a:r>
              <a:rPr lang="cs-CZ" sz="1500" dirty="0">
                <a:solidFill>
                  <a:srgbClr val="000000"/>
                </a:solidFill>
              </a:rPr>
              <a:t>červená</a:t>
            </a:r>
            <a:r>
              <a:rPr lang="en-US" sz="1500" dirty="0">
                <a:solidFill>
                  <a:srgbClr val="000000"/>
                </a:solidFill>
              </a:rPr>
              <a:t>) </a:t>
            </a:r>
          </a:p>
          <a:p>
            <a:pPr marL="522900" indent="-342900" eaLnBrk="1" fontAlgn="base" hangingPunct="1">
              <a:spcBef>
                <a:spcPct val="0"/>
              </a:spcBef>
              <a:spcAft>
                <a:spcPts val="600"/>
              </a:spcAft>
              <a:buFont typeface="Wingdings" pitchFamily="2" charset="2"/>
              <a:buChar char="Ø"/>
            </a:pPr>
            <a:r>
              <a:rPr lang="cs-CZ" sz="1500" b="1" dirty="0">
                <a:solidFill>
                  <a:srgbClr val="000000"/>
                </a:solidFill>
              </a:rPr>
              <a:t>hl</a:t>
            </a:r>
            <a:r>
              <a:rPr lang="cs-CZ" sz="1500" b="1" dirty="0">
                <a:solidFill>
                  <a:schemeClr val="tx2"/>
                </a:solidFill>
              </a:rPr>
              <a:t>avohruď</a:t>
            </a:r>
            <a:endParaRPr lang="en-US" sz="15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500" dirty="0">
                <a:solidFill>
                  <a:srgbClr val="000000"/>
                </a:solidFill>
              </a:rPr>
              <a:t>hladká</a:t>
            </a:r>
            <a:endParaRPr lang="en-US" sz="1500" dirty="0">
              <a:solidFill>
                <a:srgbClr val="000000"/>
              </a:solidFill>
            </a:endParaRPr>
          </a:p>
          <a:p>
            <a:pPr marL="1265850" lvl="1" indent="-342900" eaLnBrk="1" fontAlgn="base" hangingPunct="1">
              <a:spcBef>
                <a:spcPct val="0"/>
              </a:spcBef>
              <a:spcAft>
                <a:spcPts val="600"/>
              </a:spcAft>
              <a:buFont typeface="Wingdings" pitchFamily="2" charset="2"/>
              <a:buChar char="Ø"/>
            </a:pPr>
            <a:r>
              <a:rPr lang="en-US" sz="1500" dirty="0">
                <a:solidFill>
                  <a:srgbClr val="000000"/>
                </a:solidFill>
              </a:rPr>
              <a:t>2 </a:t>
            </a:r>
            <a:r>
              <a:rPr lang="cs-CZ" sz="1500" dirty="0">
                <a:solidFill>
                  <a:srgbClr val="000000"/>
                </a:solidFill>
              </a:rPr>
              <a:t>páry </a:t>
            </a:r>
            <a:r>
              <a:rPr lang="cs-CZ" sz="1500" dirty="0" err="1">
                <a:solidFill>
                  <a:srgbClr val="000000"/>
                </a:solidFill>
              </a:rPr>
              <a:t>postorbitálních</a:t>
            </a:r>
            <a:r>
              <a:rPr lang="cs-CZ" sz="1500" dirty="0">
                <a:solidFill>
                  <a:srgbClr val="000000"/>
                </a:solidFill>
              </a:rPr>
              <a:t> lišt</a:t>
            </a:r>
            <a:endParaRPr lang="en-US" sz="1500" dirty="0">
              <a:solidFill>
                <a:srgbClr val="000000"/>
              </a:solidFill>
            </a:endParaRPr>
          </a:p>
          <a:p>
            <a:pPr eaLnBrk="1" fontAlgn="base" hangingPunct="1">
              <a:spcBef>
                <a:spcPct val="0"/>
              </a:spcBef>
              <a:spcAft>
                <a:spcPct val="0"/>
              </a:spcAft>
            </a:pPr>
            <a:endParaRPr lang="en-US" sz="2200" dirty="0">
              <a:solidFill>
                <a:srgbClr val="000000"/>
              </a:solidFill>
            </a:endParaRPr>
          </a:p>
        </p:txBody>
      </p:sp>
      <p:sp>
        <p:nvSpPr>
          <p:cNvPr id="7" name="Text Box 29"/>
          <p:cNvSpPr txBox="1">
            <a:spLocks/>
          </p:cNvSpPr>
          <p:nvPr/>
        </p:nvSpPr>
        <p:spPr bwMode="auto">
          <a:xfrm>
            <a:off x="1331595"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Tree>
    <p:extLst>
      <p:ext uri="{BB962C8B-B14F-4D97-AF65-F5344CB8AC3E}">
        <p14:creationId xmlns:p14="http://schemas.microsoft.com/office/powerpoint/2010/main" val="3516365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ulka 9"/>
          <p:cNvGraphicFramePr>
            <a:graphicFrameLocks noGrp="1"/>
          </p:cNvGraphicFramePr>
          <p:nvPr>
            <p:extLst>
              <p:ext uri="{D42A27DB-BD31-4B8C-83A1-F6EECF244321}">
                <p14:modId xmlns:p14="http://schemas.microsoft.com/office/powerpoint/2010/main" val="972588861"/>
              </p:ext>
            </p:extLst>
          </p:nvPr>
        </p:nvGraphicFramePr>
        <p:xfrm>
          <a:off x="0" y="2433638"/>
          <a:ext cx="9144000" cy="60960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baseline="0" dirty="0">
                          <a:solidFill>
                            <a:schemeClr val="tx2"/>
                          </a:solidFill>
                          <a:latin typeface="Gill Sans Light" charset="0"/>
                          <a:ea typeface="+mn-ea"/>
                          <a:cs typeface="+mn-cs"/>
                        </a:rPr>
                        <a:t>Rak </a:t>
                      </a:r>
                      <a:r>
                        <a:rPr lang="cs-CZ" sz="1700" b="1" kern="1200" baseline="0" dirty="0" err="1">
                          <a:solidFill>
                            <a:schemeClr val="tx2"/>
                          </a:solidFill>
                          <a:latin typeface="Gill Sans Light" charset="0"/>
                          <a:ea typeface="+mn-ea"/>
                          <a:cs typeface="+mn-cs"/>
                        </a:rPr>
                        <a:t>silnoklepetý</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la-Latn" sz="1700" b="1" i="1" kern="1200" baseline="0" noProof="0" dirty="0">
                          <a:solidFill>
                            <a:schemeClr val="tx2"/>
                          </a:solidFill>
                          <a:latin typeface="Gill Sans Light" charset="0"/>
                          <a:ea typeface="+mn-ea"/>
                          <a:cs typeface="+mn-cs"/>
                        </a:rPr>
                        <a:t>Pontastacus pachypus</a:t>
                      </a:r>
                    </a:p>
                  </a:txBody>
                  <a:tcPr>
                    <a:solidFill>
                      <a:srgbClr val="FFFFFF">
                        <a:alpha val="50000"/>
                      </a:srgbClr>
                    </a:solidFill>
                  </a:tcPr>
                </a:tc>
                <a:tc>
                  <a:txBody>
                    <a:bodyPr/>
                    <a:lstStyle/>
                    <a:p>
                      <a:pPr marL="0" algn="ctr" defTabSz="642882" rtl="0" eaLnBrk="1" latinLnBrk="0" hangingPunct="1"/>
                      <a:r>
                        <a:rPr lang="en-US" sz="1700" b="1" kern="1200" baseline="0" noProof="0" dirty="0">
                          <a:solidFill>
                            <a:schemeClr val="tx2"/>
                          </a:solidFill>
                          <a:latin typeface="Gill Sans Light" charset="0"/>
                          <a:ea typeface="+mn-ea"/>
                          <a:cs typeface="+mn-cs"/>
                        </a:rPr>
                        <a:t>Thick-clawed crayfish </a:t>
                      </a: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11" name="Obrázek 10"/>
          <p:cNvPicPr>
            <a:picLocks noChangeAspect="1"/>
          </p:cNvPicPr>
          <p:nvPr/>
        </p:nvPicPr>
        <p:blipFill rotWithShape="1">
          <a:blip r:embed="rId3"/>
          <a:srcRect l="18500" t="22000" r="5815" b="6447"/>
          <a:stretch/>
        </p:blipFill>
        <p:spPr>
          <a:xfrm>
            <a:off x="1046591" y="3068955"/>
            <a:ext cx="7050817" cy="3749479"/>
          </a:xfrm>
          <a:prstGeom prst="rect">
            <a:avLst/>
          </a:prstGeom>
        </p:spPr>
      </p:pic>
    </p:spTree>
    <p:extLst>
      <p:ext uri="{BB962C8B-B14F-4D97-AF65-F5344CB8AC3E}">
        <p14:creationId xmlns:p14="http://schemas.microsoft.com/office/powerpoint/2010/main" val="382336377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ulka 9"/>
          <p:cNvGraphicFramePr>
            <a:graphicFrameLocks noGrp="1"/>
          </p:cNvGraphicFramePr>
          <p:nvPr>
            <p:extLst>
              <p:ext uri="{D42A27DB-BD31-4B8C-83A1-F6EECF244321}">
                <p14:modId xmlns:p14="http://schemas.microsoft.com/office/powerpoint/2010/main" val="1569129586"/>
              </p:ext>
            </p:extLst>
          </p:nvPr>
        </p:nvGraphicFramePr>
        <p:xfrm>
          <a:off x="0" y="2433638"/>
          <a:ext cx="9144000" cy="60960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baseline="0" dirty="0">
                          <a:solidFill>
                            <a:schemeClr val="tx2"/>
                          </a:solidFill>
                          <a:latin typeface="Gill Sans Light" charset="0"/>
                          <a:ea typeface="+mn-ea"/>
                          <a:cs typeface="+mn-cs"/>
                        </a:rPr>
                        <a:t>Rak </a:t>
                      </a:r>
                      <a:r>
                        <a:rPr lang="cs-CZ" sz="1700" b="1" kern="1200" baseline="0" dirty="0" err="1">
                          <a:solidFill>
                            <a:schemeClr val="tx2"/>
                          </a:solidFill>
                          <a:latin typeface="Gill Sans Light" charset="0"/>
                          <a:ea typeface="+mn-ea"/>
                          <a:cs typeface="+mn-cs"/>
                        </a:rPr>
                        <a:t>silnoklepetý</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la-Latn" sz="1700" b="1" i="1" kern="1200" baseline="0" noProof="0" dirty="0">
                          <a:solidFill>
                            <a:schemeClr val="tx2"/>
                          </a:solidFill>
                          <a:latin typeface="Gill Sans Light" charset="0"/>
                          <a:ea typeface="+mn-ea"/>
                          <a:cs typeface="+mn-cs"/>
                        </a:rPr>
                        <a:t>Pontastacus pachypus</a:t>
                      </a:r>
                    </a:p>
                  </a:txBody>
                  <a:tcPr>
                    <a:solidFill>
                      <a:srgbClr val="FFFFFF">
                        <a:alpha val="50000"/>
                      </a:srgbClr>
                    </a:solidFill>
                  </a:tcPr>
                </a:tc>
                <a:tc>
                  <a:txBody>
                    <a:bodyPr/>
                    <a:lstStyle/>
                    <a:p>
                      <a:pPr marL="0" algn="ctr" defTabSz="642882" rtl="0" eaLnBrk="1" latinLnBrk="0" hangingPunct="1"/>
                      <a:r>
                        <a:rPr lang="en-US" sz="1700" b="1" kern="1200" baseline="0" noProof="0" dirty="0">
                          <a:solidFill>
                            <a:schemeClr val="tx2"/>
                          </a:solidFill>
                          <a:latin typeface="Gill Sans Light" charset="0"/>
                          <a:ea typeface="+mn-ea"/>
                          <a:cs typeface="+mn-cs"/>
                        </a:rPr>
                        <a:t>Thick-clawed crayfish </a:t>
                      </a: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6" name="Obrázek 5"/>
          <p:cNvPicPr>
            <a:picLocks noChangeAspect="1"/>
          </p:cNvPicPr>
          <p:nvPr/>
        </p:nvPicPr>
        <p:blipFill rotWithShape="1">
          <a:blip r:embed="rId3"/>
          <a:srcRect l="20121" t="26529" r="6688" b="5528"/>
          <a:stretch/>
        </p:blipFill>
        <p:spPr>
          <a:xfrm>
            <a:off x="938818" y="3063855"/>
            <a:ext cx="7266363" cy="3794145"/>
          </a:xfrm>
          <a:prstGeom prst="rect">
            <a:avLst/>
          </a:prstGeom>
        </p:spPr>
      </p:pic>
    </p:spTree>
    <p:extLst>
      <p:ext uri="{BB962C8B-B14F-4D97-AF65-F5344CB8AC3E}">
        <p14:creationId xmlns:p14="http://schemas.microsoft.com/office/powerpoint/2010/main" val="143914403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2279962164"/>
              </p:ext>
            </p:extLst>
          </p:nvPr>
        </p:nvGraphicFramePr>
        <p:xfrm>
          <a:off x="16070" y="2462176"/>
          <a:ext cx="9144000" cy="37084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baseline="0" dirty="0">
                          <a:solidFill>
                            <a:schemeClr val="tx2"/>
                          </a:solidFill>
                          <a:latin typeface="Gill Sans Light" charset="0"/>
                          <a:ea typeface="+mn-ea"/>
                          <a:cs typeface="+mn-cs"/>
                        </a:rPr>
                        <a:t>Rak kamenáč</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600" b="1" i="1" kern="1200" baseline="0" dirty="0">
                          <a:solidFill>
                            <a:schemeClr val="tx2"/>
                          </a:solidFill>
                          <a:latin typeface="Gill Sans Light" charset="0"/>
                          <a:ea typeface="+mn-ea"/>
                          <a:cs typeface="+mn-cs"/>
                        </a:rPr>
                        <a:t>Austropotamobius torrentium</a:t>
                      </a:r>
                      <a:endParaRPr lang="en-US" sz="1600" b="1" i="1" kern="1200" baseline="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kern="1200" baseline="0" noProof="0" dirty="0">
                          <a:solidFill>
                            <a:schemeClr val="tx2"/>
                          </a:solidFill>
                          <a:latin typeface="Gill Sans Light" charset="0"/>
                          <a:ea typeface="+mn-ea"/>
                          <a:cs typeface="+mn-cs"/>
                        </a:rPr>
                        <a:t>Stone </a:t>
                      </a:r>
                      <a:r>
                        <a:rPr lang="en-US" sz="1700" b="1" kern="1200" baseline="0" noProof="0" dirty="0">
                          <a:solidFill>
                            <a:schemeClr val="tx2"/>
                          </a:solidFill>
                          <a:latin typeface="Gill Sans Light" charset="0"/>
                          <a:ea typeface="+mn-ea"/>
                          <a:cs typeface="+mn-cs"/>
                        </a:rPr>
                        <a:t>crayfish</a:t>
                      </a:r>
                      <a:r>
                        <a:rPr lang="cs-CZ" sz="1700" b="1" kern="1200" baseline="0" noProof="0" dirty="0">
                          <a:solidFill>
                            <a:schemeClr val="tx2"/>
                          </a:solidFill>
                          <a:latin typeface="Gill Sans Light" charset="0"/>
                          <a:ea typeface="+mn-ea"/>
                          <a:cs typeface="+mn-cs"/>
                        </a:rPr>
                        <a:t> </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11" name="Text Box 29"/>
          <p:cNvSpPr txBox="1">
            <a:spLocks/>
          </p:cNvSpPr>
          <p:nvPr/>
        </p:nvSpPr>
        <p:spPr bwMode="auto">
          <a:xfrm>
            <a:off x="1405346" y="2967182"/>
            <a:ext cx="5184585" cy="3652098"/>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Popis druhu</a:t>
            </a:r>
            <a:r>
              <a:rPr lang="en-GB" sz="2200" b="1" dirty="0">
                <a:solidFill>
                  <a:srgbClr val="000000"/>
                </a:solidFill>
              </a:rPr>
              <a:t> </a:t>
            </a:r>
          </a:p>
          <a:p>
            <a:pPr marL="522900" indent="-342900" eaLnBrk="1" fontAlgn="base" hangingPunct="1">
              <a:spcBef>
                <a:spcPct val="0"/>
              </a:spcBef>
              <a:spcAft>
                <a:spcPts val="600"/>
              </a:spcAft>
              <a:buFont typeface="Wingdings" pitchFamily="2" charset="2"/>
              <a:buChar char="Ø"/>
            </a:pPr>
            <a:r>
              <a:rPr lang="cs-CZ" sz="1400" b="1" dirty="0">
                <a:solidFill>
                  <a:srgbClr val="000000"/>
                </a:solidFill>
              </a:rPr>
              <a:t>velikost a věk</a:t>
            </a:r>
            <a:endParaRPr lang="en-GB" sz="14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en-GB" sz="1400" b="1" dirty="0">
                <a:solidFill>
                  <a:srgbClr val="000000"/>
                </a:solidFill>
              </a:rPr>
              <a:t>♀ </a:t>
            </a:r>
            <a:r>
              <a:rPr lang="cs-CZ" sz="1400" b="1" dirty="0">
                <a:solidFill>
                  <a:srgbClr val="000000"/>
                </a:solidFill>
              </a:rPr>
              <a:t>obvykle</a:t>
            </a:r>
            <a:r>
              <a:rPr lang="en-GB" sz="1400" b="1" dirty="0">
                <a:solidFill>
                  <a:srgbClr val="000000"/>
                </a:solidFill>
              </a:rPr>
              <a:t> ↓ 6–9 cm </a:t>
            </a:r>
          </a:p>
          <a:p>
            <a:pPr marL="1265850" lvl="1" indent="-342900" eaLnBrk="1" fontAlgn="base" hangingPunct="1">
              <a:spcBef>
                <a:spcPct val="0"/>
              </a:spcBef>
              <a:spcAft>
                <a:spcPts val="600"/>
              </a:spcAft>
              <a:buFont typeface="Wingdings" pitchFamily="2" charset="2"/>
              <a:buChar char="Ø"/>
            </a:pPr>
            <a:r>
              <a:rPr lang="en-GB" sz="1400" b="1" dirty="0">
                <a:solidFill>
                  <a:srgbClr val="000000"/>
                </a:solidFill>
              </a:rPr>
              <a:t>♂ </a:t>
            </a:r>
            <a:r>
              <a:rPr lang="cs-CZ" sz="1400" b="1" dirty="0">
                <a:solidFill>
                  <a:srgbClr val="000000"/>
                </a:solidFill>
              </a:rPr>
              <a:t>obvykle</a:t>
            </a:r>
            <a:r>
              <a:rPr lang="en-GB" sz="1400" b="1" dirty="0">
                <a:solidFill>
                  <a:srgbClr val="000000"/>
                </a:solidFill>
              </a:rPr>
              <a:t> ↓ 8–10 cm (12 cm, 55 g)</a:t>
            </a:r>
          </a:p>
          <a:p>
            <a:pPr marL="1265850" lvl="1" indent="-342900" eaLnBrk="1" fontAlgn="base" hangingPunct="1">
              <a:spcBef>
                <a:spcPct val="0"/>
              </a:spcBef>
              <a:spcAft>
                <a:spcPts val="600"/>
              </a:spcAft>
              <a:buFont typeface="Wingdings" pitchFamily="2" charset="2"/>
              <a:buChar char="Ø"/>
            </a:pPr>
            <a:r>
              <a:rPr lang="en-GB" sz="1400" b="1" dirty="0">
                <a:solidFill>
                  <a:srgbClr val="000000"/>
                </a:solidFill>
              </a:rPr>
              <a:t>↑ 10 </a:t>
            </a:r>
            <a:r>
              <a:rPr lang="cs-CZ" sz="1400" b="1" dirty="0">
                <a:solidFill>
                  <a:srgbClr val="000000"/>
                </a:solidFill>
              </a:rPr>
              <a:t>let</a:t>
            </a:r>
          </a:p>
          <a:p>
            <a:pPr marL="539750" lvl="1" indent="-357188" eaLnBrk="1" fontAlgn="base" hangingPunct="1">
              <a:spcBef>
                <a:spcPct val="0"/>
              </a:spcBef>
              <a:spcAft>
                <a:spcPts val="600"/>
              </a:spcAft>
              <a:buFont typeface="Wingdings" panose="05000000000000000000" pitchFamily="2" charset="2"/>
              <a:buChar char="Ø"/>
            </a:pPr>
            <a:r>
              <a:rPr lang="cs-CZ" sz="1400" b="1" dirty="0">
                <a:solidFill>
                  <a:srgbClr val="000000"/>
                </a:solidFill>
              </a:rPr>
              <a:t>zbarvení</a:t>
            </a:r>
            <a:endParaRPr lang="en-GB" sz="14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variabilní</a:t>
            </a: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hnědé</a:t>
            </a:r>
            <a:r>
              <a:rPr lang="en-GB" sz="1400" b="1" dirty="0">
                <a:solidFill>
                  <a:srgbClr val="000000"/>
                </a:solidFill>
              </a:rPr>
              <a:t>, </a:t>
            </a:r>
            <a:r>
              <a:rPr lang="cs-CZ" sz="1400" b="1" dirty="0">
                <a:solidFill>
                  <a:srgbClr val="000000"/>
                </a:solidFill>
              </a:rPr>
              <a:t>olivově zelené nebo béžové</a:t>
            </a:r>
            <a:endParaRPr lang="en-GB" sz="1800" dirty="0">
              <a:solidFill>
                <a:schemeClr val="tx2"/>
              </a:solidFill>
            </a:endParaRPr>
          </a:p>
          <a:p>
            <a:pPr marL="522900" indent="-342900" eaLnBrk="1" fontAlgn="base" hangingPunct="1">
              <a:spcBef>
                <a:spcPct val="0"/>
              </a:spcBef>
              <a:spcAft>
                <a:spcPts val="600"/>
              </a:spcAft>
              <a:buFont typeface="Wingdings" pitchFamily="2" charset="2"/>
              <a:buChar char="Ø"/>
            </a:pPr>
            <a:r>
              <a:rPr lang="cs-CZ" sz="1400" b="1" dirty="0">
                <a:solidFill>
                  <a:srgbClr val="000000"/>
                </a:solidFill>
              </a:rPr>
              <a:t>hla</a:t>
            </a:r>
            <a:r>
              <a:rPr lang="cs-CZ" sz="1400" b="1" dirty="0">
                <a:solidFill>
                  <a:schemeClr val="tx2"/>
                </a:solidFill>
              </a:rPr>
              <a:t>vohruď</a:t>
            </a:r>
            <a:endParaRPr lang="en-GB" sz="14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jemně zrnitá</a:t>
            </a:r>
            <a:endParaRPr lang="en-GB" sz="14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en-GB" sz="1400" b="1" dirty="0">
                <a:solidFill>
                  <a:srgbClr val="000000"/>
                </a:solidFill>
              </a:rPr>
              <a:t>1 </a:t>
            </a:r>
            <a:r>
              <a:rPr lang="cs-CZ" sz="1400" b="1" dirty="0">
                <a:solidFill>
                  <a:srgbClr val="000000"/>
                </a:solidFill>
              </a:rPr>
              <a:t>pár </a:t>
            </a:r>
            <a:r>
              <a:rPr lang="cs-CZ" sz="1400" b="1" dirty="0" err="1">
                <a:solidFill>
                  <a:srgbClr val="000000"/>
                </a:solidFill>
              </a:rPr>
              <a:t>postorbitálních</a:t>
            </a:r>
            <a:r>
              <a:rPr lang="cs-CZ" sz="1400" b="1" dirty="0">
                <a:solidFill>
                  <a:srgbClr val="000000"/>
                </a:solidFill>
              </a:rPr>
              <a:t> lišt</a:t>
            </a:r>
            <a:endParaRPr lang="en-GB" sz="1400" b="1" dirty="0">
              <a:solidFill>
                <a:srgbClr val="000000"/>
              </a:solidFill>
            </a:endParaRPr>
          </a:p>
          <a:p>
            <a:pPr eaLnBrk="1" fontAlgn="base" hangingPunct="1">
              <a:spcBef>
                <a:spcPct val="0"/>
              </a:spcBef>
              <a:spcAft>
                <a:spcPct val="0"/>
              </a:spcAft>
            </a:pPr>
            <a:endParaRPr lang="en-GB" sz="2200" dirty="0">
              <a:solidFill>
                <a:srgbClr val="000000"/>
              </a:solidFill>
            </a:endParaRPr>
          </a:p>
        </p:txBody>
      </p:sp>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9"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35" y="2885239"/>
            <a:ext cx="3240405" cy="386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2336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2736927737"/>
              </p:ext>
            </p:extLst>
          </p:nvPr>
        </p:nvGraphicFramePr>
        <p:xfrm>
          <a:off x="16070" y="2462176"/>
          <a:ext cx="9144000" cy="37084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baseline="0" dirty="0">
                          <a:solidFill>
                            <a:schemeClr val="tx2"/>
                          </a:solidFill>
                          <a:latin typeface="Gill Sans Light" charset="0"/>
                          <a:ea typeface="+mn-ea"/>
                          <a:cs typeface="+mn-cs"/>
                        </a:rPr>
                        <a:t>Rak kamenáč</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600" b="1" i="1" kern="1200" baseline="0" dirty="0">
                          <a:solidFill>
                            <a:schemeClr val="tx2"/>
                          </a:solidFill>
                          <a:latin typeface="Gill Sans Light" charset="0"/>
                          <a:ea typeface="+mn-ea"/>
                          <a:cs typeface="+mn-cs"/>
                        </a:rPr>
                        <a:t>Austropotamobius torrentium</a:t>
                      </a:r>
                      <a:endParaRPr lang="en-US" sz="1600" b="1" i="1" kern="1200" baseline="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kern="1200" baseline="0" noProof="0" dirty="0">
                          <a:solidFill>
                            <a:schemeClr val="tx2"/>
                          </a:solidFill>
                          <a:latin typeface="Gill Sans Light" charset="0"/>
                          <a:ea typeface="+mn-ea"/>
                          <a:cs typeface="+mn-cs"/>
                        </a:rPr>
                        <a:t>Stone </a:t>
                      </a:r>
                      <a:r>
                        <a:rPr lang="en-US" sz="1700" b="1" kern="1200" baseline="0" noProof="0" dirty="0">
                          <a:solidFill>
                            <a:schemeClr val="tx2"/>
                          </a:solidFill>
                          <a:latin typeface="Gill Sans Light" charset="0"/>
                          <a:ea typeface="+mn-ea"/>
                          <a:cs typeface="+mn-cs"/>
                        </a:rPr>
                        <a:t>crayfish</a:t>
                      </a:r>
                      <a:r>
                        <a:rPr lang="cs-CZ" sz="1700" b="1" kern="1200" baseline="0" noProof="0" dirty="0">
                          <a:solidFill>
                            <a:schemeClr val="tx2"/>
                          </a:solidFill>
                          <a:latin typeface="Gill Sans Light" charset="0"/>
                          <a:ea typeface="+mn-ea"/>
                          <a:cs typeface="+mn-cs"/>
                        </a:rPr>
                        <a:t> </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11" name="Text Box 29"/>
          <p:cNvSpPr txBox="1">
            <a:spLocks/>
          </p:cNvSpPr>
          <p:nvPr/>
        </p:nvSpPr>
        <p:spPr bwMode="auto">
          <a:xfrm>
            <a:off x="517662" y="2861554"/>
            <a:ext cx="5184585" cy="2928823"/>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Popis druhu</a:t>
            </a:r>
            <a:endParaRPr lang="en-GB" sz="2200" b="1" dirty="0">
              <a:solidFill>
                <a:srgbClr val="000000"/>
              </a:solidFill>
            </a:endParaRPr>
          </a:p>
          <a:p>
            <a:pPr marL="522900" indent="-342900" eaLnBrk="1" fontAlgn="base" hangingPunct="1">
              <a:spcBef>
                <a:spcPct val="0"/>
              </a:spcBef>
              <a:spcAft>
                <a:spcPts val="600"/>
              </a:spcAft>
              <a:buFont typeface="Wingdings" pitchFamily="2" charset="2"/>
              <a:buChar char="Ø"/>
            </a:pPr>
            <a:r>
              <a:rPr lang="cs-CZ" sz="1400" b="1" dirty="0">
                <a:solidFill>
                  <a:srgbClr val="000000"/>
                </a:solidFill>
              </a:rPr>
              <a:t>rostrum</a:t>
            </a: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trojúhelníkovité</a:t>
            </a:r>
            <a:r>
              <a:rPr lang="en-GB" sz="1400" b="1" dirty="0">
                <a:solidFill>
                  <a:srgbClr val="000000"/>
                </a:solidFill>
              </a:rPr>
              <a:t> </a:t>
            </a:r>
            <a:r>
              <a:rPr lang="cs-CZ" sz="1400" b="1" dirty="0">
                <a:solidFill>
                  <a:srgbClr val="000000"/>
                </a:solidFill>
              </a:rPr>
              <a:t>s hladkými okraji</a:t>
            </a:r>
            <a:endParaRPr lang="en-GB" sz="14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malý</a:t>
            </a:r>
            <a:r>
              <a:rPr lang="en-GB" sz="1400" b="1" dirty="0">
                <a:solidFill>
                  <a:srgbClr val="000000"/>
                </a:solidFill>
              </a:rPr>
              <a:t> </a:t>
            </a:r>
            <a:r>
              <a:rPr lang="cs-CZ" sz="1400" b="1" dirty="0">
                <a:solidFill>
                  <a:srgbClr val="000000"/>
                </a:solidFill>
              </a:rPr>
              <a:t>trojúhelníkovitý</a:t>
            </a:r>
            <a:r>
              <a:rPr lang="en-GB" sz="1400" b="1" dirty="0">
                <a:solidFill>
                  <a:srgbClr val="000000"/>
                </a:solidFill>
              </a:rPr>
              <a:t> </a:t>
            </a:r>
            <a:r>
              <a:rPr lang="cs-CZ" sz="1400" b="1" dirty="0">
                <a:solidFill>
                  <a:srgbClr val="000000"/>
                </a:solidFill>
              </a:rPr>
              <a:t>hrot</a:t>
            </a:r>
            <a:endParaRPr lang="en-GB" sz="1400" b="1" dirty="0">
              <a:solidFill>
                <a:srgbClr val="000000"/>
              </a:solidFill>
            </a:endParaRPr>
          </a:p>
          <a:p>
            <a:pPr marL="922950" lvl="1" indent="0" eaLnBrk="1" fontAlgn="base" hangingPunct="1">
              <a:spcBef>
                <a:spcPct val="0"/>
              </a:spcBef>
              <a:spcAft>
                <a:spcPts val="600"/>
              </a:spcAft>
            </a:pPr>
            <a:endParaRPr lang="en-GB" sz="1800" dirty="0">
              <a:solidFill>
                <a:schemeClr val="tx2"/>
              </a:solidFill>
            </a:endParaRPr>
          </a:p>
          <a:p>
            <a:pPr marL="522900" indent="-342900" eaLnBrk="1" fontAlgn="base" hangingPunct="1">
              <a:spcBef>
                <a:spcPct val="0"/>
              </a:spcBef>
              <a:spcAft>
                <a:spcPts val="600"/>
              </a:spcAft>
              <a:buFont typeface="Wingdings" pitchFamily="2" charset="2"/>
              <a:buChar char="Ø"/>
            </a:pPr>
            <a:r>
              <a:rPr lang="cs-CZ" sz="1400" b="1" dirty="0">
                <a:solidFill>
                  <a:srgbClr val="000000"/>
                </a:solidFill>
              </a:rPr>
              <a:t>klepeta</a:t>
            </a:r>
            <a:endParaRPr lang="en-GB" sz="14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en-GB" sz="1400" b="1" dirty="0">
                <a:solidFill>
                  <a:srgbClr val="000000"/>
                </a:solidFill>
              </a:rPr>
              <a:t>robust</a:t>
            </a:r>
            <a:r>
              <a:rPr lang="cs-CZ" sz="1400" b="1" dirty="0">
                <a:solidFill>
                  <a:srgbClr val="000000"/>
                </a:solidFill>
              </a:rPr>
              <a:t>ní</a:t>
            </a:r>
            <a:r>
              <a:rPr lang="en-GB" sz="1400" b="1" dirty="0">
                <a:solidFill>
                  <a:srgbClr val="000000"/>
                </a:solidFill>
              </a:rPr>
              <a:t> a </a:t>
            </a:r>
            <a:r>
              <a:rPr lang="cs-CZ" sz="1400" b="1" dirty="0">
                <a:solidFill>
                  <a:srgbClr val="000000"/>
                </a:solidFill>
              </a:rPr>
              <a:t>velká</a:t>
            </a:r>
            <a:endParaRPr lang="en-GB" sz="14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na svrchní straně silně hrbolkatá</a:t>
            </a:r>
            <a:endParaRPr lang="en-GB" sz="14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400" b="1" dirty="0">
                <a:solidFill>
                  <a:srgbClr val="000000"/>
                </a:solidFill>
              </a:rPr>
              <a:t>dva zuby na nepohyblivém prstu, mezi nimiž je mělká prohlubeň</a:t>
            </a:r>
            <a:endParaRPr lang="en-GB" sz="2200" dirty="0">
              <a:solidFill>
                <a:srgbClr val="000000"/>
              </a:solidFill>
            </a:endParaRPr>
          </a:p>
        </p:txBody>
      </p:sp>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9"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10"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a:off x="6032652" y="2764308"/>
            <a:ext cx="1449347" cy="3644953"/>
          </a:xfrm>
          <a:prstGeom prst="rect">
            <a:avLst/>
          </a:prstGeom>
          <a:noFill/>
          <a:ln>
            <a:noFill/>
          </a:ln>
          <a:effectLst>
            <a:outerShdw blurRad="304800" dist="139700" dir="2700000" algn="ctr" rotWithShape="0">
              <a:schemeClr val="tx2">
                <a:alpha val="6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descr="rak 005"/>
          <p:cNvPicPr>
            <a:picLocks noChangeArrowheads="1"/>
          </p:cNvPicPr>
          <p:nvPr/>
        </p:nvPicPr>
        <p:blipFill rotWithShape="1">
          <a:blip r:embed="rId5" cstate="print">
            <a:extLst>
              <a:ext uri="{28A0092B-C50C-407E-A947-70E740481C1C}">
                <a14:useLocalDpi xmlns:a14="http://schemas.microsoft.com/office/drawing/2010/main" val="0"/>
              </a:ext>
            </a:extLst>
          </a:blip>
          <a:srcRect l="79606"/>
          <a:stretch/>
        </p:blipFill>
        <p:spPr bwMode="auto">
          <a:xfrm>
            <a:off x="7812405" y="2967694"/>
            <a:ext cx="1080135" cy="3238182"/>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rak 005"/>
          <p:cNvPicPr>
            <a:picLocks noChangeArrowheads="1"/>
          </p:cNvPicPr>
          <p:nvPr/>
        </p:nvPicPr>
        <p:blipFill rotWithShape="1">
          <a:blip r:embed="rId5">
            <a:extLst>
              <a:ext uri="{28A0092B-C50C-407E-A947-70E740481C1C}">
                <a14:useLocalDpi xmlns:a14="http://schemas.microsoft.com/office/drawing/2010/main" val="0"/>
              </a:ext>
            </a:extLst>
          </a:blip>
          <a:srcRect r="22681" b="72480"/>
          <a:stretch/>
        </p:blipFill>
        <p:spPr bwMode="auto">
          <a:xfrm>
            <a:off x="728426" y="5949315"/>
            <a:ext cx="5286601" cy="900292"/>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9628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1331595" y="2959681"/>
            <a:ext cx="4320540" cy="3775209"/>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400" b="1" dirty="0">
                <a:solidFill>
                  <a:srgbClr val="000000"/>
                </a:solidFill>
              </a:rPr>
              <a:t>Životní cyklus</a:t>
            </a:r>
            <a:endParaRPr lang="en-GB" sz="2400" b="1" dirty="0">
              <a:solidFill>
                <a:srgbClr val="000000"/>
              </a:solidFill>
            </a:endParaRPr>
          </a:p>
          <a:p>
            <a:pPr marL="342900" indent="-342900" eaLnBrk="1" fontAlgn="base" hangingPunct="1">
              <a:spcBef>
                <a:spcPct val="0"/>
              </a:spcBef>
              <a:spcAft>
                <a:spcPct val="0"/>
              </a:spcAft>
              <a:buFont typeface="Wingdings" panose="05000000000000000000" pitchFamily="2" charset="2"/>
              <a:buChar char="Ø"/>
            </a:pPr>
            <a:r>
              <a:rPr lang="cs-CZ" sz="1400" b="1" dirty="0">
                <a:solidFill>
                  <a:srgbClr val="000000"/>
                </a:solidFill>
              </a:rPr>
              <a:t>dospělost</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400" b="1" dirty="0">
                <a:solidFill>
                  <a:srgbClr val="000000"/>
                </a:solidFill>
              </a:rPr>
              <a:t>3 </a:t>
            </a:r>
            <a:r>
              <a:rPr lang="cs-CZ" sz="1400" b="1" dirty="0">
                <a:solidFill>
                  <a:srgbClr val="000000"/>
                </a:solidFill>
              </a:rPr>
              <a:t>roky</a:t>
            </a:r>
            <a:r>
              <a:rPr lang="en-GB" sz="1400" b="1" dirty="0">
                <a:solidFill>
                  <a:srgbClr val="000000"/>
                </a:solidFill>
              </a:rPr>
              <a:t>, </a:t>
            </a:r>
            <a:r>
              <a:rPr lang="cs-CZ" sz="1400" b="1" dirty="0">
                <a:solidFill>
                  <a:srgbClr val="000000"/>
                </a:solidFill>
              </a:rPr>
              <a:t>chladnější lokality</a:t>
            </a:r>
            <a:r>
              <a:rPr lang="en-GB" sz="1400" b="1" dirty="0">
                <a:solidFill>
                  <a:srgbClr val="000000"/>
                </a:solidFill>
              </a:rPr>
              <a:t> 4–5 </a:t>
            </a:r>
            <a:r>
              <a:rPr lang="cs-CZ" sz="1400" b="1" dirty="0">
                <a:solidFill>
                  <a:srgbClr val="000000"/>
                </a:solidFill>
              </a:rPr>
              <a:t>let</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400" b="1" dirty="0">
                <a:solidFill>
                  <a:srgbClr val="000000"/>
                </a:solidFill>
              </a:rPr>
              <a:t>♀ 59–65 mm</a:t>
            </a:r>
          </a:p>
          <a:p>
            <a:pPr marL="922950" lvl="1" indent="0" eaLnBrk="1" fontAlgn="base" hangingPunct="1">
              <a:spcBef>
                <a:spcPct val="0"/>
              </a:spcBef>
              <a:spcAft>
                <a:spcPct val="0"/>
              </a:spcAft>
            </a:pPr>
            <a:endParaRPr lang="en-GB" sz="1800" dirty="0">
              <a:solidFill>
                <a:schemeClr val="tx2"/>
              </a:solidFill>
            </a:endParaRPr>
          </a:p>
          <a:p>
            <a:pPr marL="342900" indent="-342900" eaLnBrk="1" fontAlgn="base" hangingPunct="1">
              <a:spcBef>
                <a:spcPct val="0"/>
              </a:spcBef>
              <a:spcAft>
                <a:spcPct val="0"/>
              </a:spcAft>
              <a:buFont typeface="Wingdings" panose="05000000000000000000" pitchFamily="2" charset="2"/>
              <a:buChar char="Ø"/>
            </a:pPr>
            <a:r>
              <a:rPr lang="cs-CZ" sz="1400" b="1" dirty="0">
                <a:solidFill>
                  <a:srgbClr val="000000"/>
                </a:solidFill>
              </a:rPr>
              <a:t>páření</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obvykle</a:t>
            </a:r>
            <a:r>
              <a:rPr lang="en-GB" sz="1400" b="1" dirty="0">
                <a:solidFill>
                  <a:srgbClr val="000000"/>
                </a:solidFill>
              </a:rPr>
              <a:t> </a:t>
            </a:r>
            <a:r>
              <a:rPr lang="cs-CZ" sz="1400" b="1" dirty="0">
                <a:solidFill>
                  <a:srgbClr val="000000"/>
                </a:solidFill>
              </a:rPr>
              <a:t>říjen</a:t>
            </a:r>
            <a:r>
              <a:rPr lang="en-GB" sz="1400" b="1" dirty="0">
                <a:solidFill>
                  <a:srgbClr val="000000"/>
                </a:solidFill>
              </a:rPr>
              <a:t> – </a:t>
            </a:r>
            <a:r>
              <a:rPr lang="cs-CZ" sz="1400" b="1" dirty="0">
                <a:solidFill>
                  <a:srgbClr val="000000"/>
                </a:solidFill>
              </a:rPr>
              <a:t>listopad</a:t>
            </a:r>
            <a:endParaRPr lang="en-GB" sz="1400" b="1" dirty="0">
              <a:solidFill>
                <a:srgbClr val="000000"/>
              </a:solidFill>
            </a:endParaRPr>
          </a:p>
          <a:p>
            <a:pPr marL="180000" lvl="0" eaLnBrk="1" fontAlgn="base" hangingPunct="1">
              <a:spcBef>
                <a:spcPct val="0"/>
              </a:spcBef>
              <a:spcAft>
                <a:spcPct val="0"/>
              </a:spcAft>
            </a:pPr>
            <a:endParaRPr lang="en-GB" sz="2200" b="1" dirty="0">
              <a:solidFill>
                <a:srgbClr val="000000"/>
              </a:solidFill>
            </a:endParaRPr>
          </a:p>
          <a:p>
            <a:pPr marL="342900" lvl="0" indent="-342900" eaLnBrk="1" fontAlgn="base" hangingPunct="1">
              <a:spcBef>
                <a:spcPct val="0"/>
              </a:spcBef>
              <a:spcAft>
                <a:spcPct val="0"/>
              </a:spcAft>
              <a:buFont typeface="Wingdings" panose="05000000000000000000" pitchFamily="2" charset="2"/>
              <a:buChar char="Ø"/>
            </a:pPr>
            <a:r>
              <a:rPr lang="cs-CZ" sz="1400" b="1" dirty="0">
                <a:solidFill>
                  <a:srgbClr val="000000"/>
                </a:solidFill>
              </a:rPr>
              <a:t>plodnost</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400" b="1" dirty="0">
                <a:solidFill>
                  <a:srgbClr val="000000"/>
                </a:solidFill>
              </a:rPr>
              <a:t>40–70 (100) </a:t>
            </a:r>
            <a:r>
              <a:rPr lang="cs-CZ" sz="1400" b="1" dirty="0">
                <a:solidFill>
                  <a:srgbClr val="000000"/>
                </a:solidFill>
              </a:rPr>
              <a:t>vajíček</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400" b="1" dirty="0">
                <a:solidFill>
                  <a:srgbClr val="000000"/>
                </a:solidFill>
              </a:rPr>
              <a:t>2.4–3.4 mm</a:t>
            </a:r>
            <a:endParaRPr lang="cs-CZ" sz="1400" b="1" dirty="0">
              <a:solidFill>
                <a:srgbClr val="000000"/>
              </a:solidFill>
            </a:endParaRPr>
          </a:p>
          <a:p>
            <a:pPr marL="922950" lvl="1" indent="0" eaLnBrk="1" fontAlgn="base" hangingPunct="1">
              <a:spcBef>
                <a:spcPct val="0"/>
              </a:spcBef>
              <a:spcAft>
                <a:spcPct val="0"/>
              </a:spcAft>
            </a:pPr>
            <a:endParaRPr lang="en-GB" sz="1800" dirty="0">
              <a:solidFill>
                <a:srgbClr val="000000"/>
              </a:solidFill>
            </a:endParaRPr>
          </a:p>
          <a:p>
            <a:pPr marL="342900" indent="-342900" eaLnBrk="1" fontAlgn="base" hangingPunct="1">
              <a:spcBef>
                <a:spcPct val="0"/>
              </a:spcBef>
              <a:spcAft>
                <a:spcPct val="0"/>
              </a:spcAft>
              <a:buFont typeface="Wingdings" panose="05000000000000000000" pitchFamily="2" charset="2"/>
              <a:buChar char="Ø"/>
            </a:pPr>
            <a:r>
              <a:rPr lang="cs-CZ" sz="1400" b="1" dirty="0">
                <a:solidFill>
                  <a:srgbClr val="000000"/>
                </a:solidFill>
              </a:rPr>
              <a:t>líhnutí</a:t>
            </a:r>
            <a:r>
              <a:rPr lang="en-GB" sz="2200" b="1" dirty="0">
                <a:solidFill>
                  <a:srgbClr val="000000"/>
                </a:solidFill>
              </a:rPr>
              <a:t> </a:t>
            </a: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V závislosti na</a:t>
            </a:r>
            <a:r>
              <a:rPr lang="en-GB" sz="1400" b="1" dirty="0">
                <a:solidFill>
                  <a:srgbClr val="000000"/>
                </a:solidFill>
              </a:rPr>
              <a:t> </a:t>
            </a:r>
            <a:r>
              <a:rPr lang="cs-CZ" sz="1400" b="1" dirty="0">
                <a:solidFill>
                  <a:srgbClr val="000000"/>
                </a:solidFill>
              </a:rPr>
              <a:t>lokalitě</a:t>
            </a:r>
            <a:endParaRPr lang="en-GB" sz="1400" b="1" dirty="0">
              <a:solidFill>
                <a:srgbClr val="000000"/>
              </a:solidFill>
            </a:endParaRPr>
          </a:p>
          <a:p>
            <a:pPr marL="922950" lvl="1" indent="0" eaLnBrk="1" fontAlgn="base" hangingPunct="1">
              <a:spcBef>
                <a:spcPct val="0"/>
              </a:spcBef>
              <a:spcAft>
                <a:spcPct val="0"/>
              </a:spcAft>
            </a:pPr>
            <a:r>
              <a:rPr lang="cs-CZ" sz="1400" b="1" dirty="0">
                <a:solidFill>
                  <a:srgbClr val="000000"/>
                </a:solidFill>
              </a:rPr>
              <a:t>       </a:t>
            </a:r>
            <a:r>
              <a:rPr lang="en-GB" sz="1400" b="1" dirty="0">
                <a:solidFill>
                  <a:srgbClr val="000000"/>
                </a:solidFill>
              </a:rPr>
              <a:t>(</a:t>
            </a:r>
            <a:r>
              <a:rPr lang="cs-CZ" sz="1400" b="1" dirty="0">
                <a:solidFill>
                  <a:srgbClr val="000000"/>
                </a:solidFill>
              </a:rPr>
              <a:t>Květen</a:t>
            </a:r>
            <a:r>
              <a:rPr lang="en-GB" sz="1400" b="1" dirty="0">
                <a:solidFill>
                  <a:srgbClr val="000000"/>
                </a:solidFill>
              </a:rPr>
              <a:t> – </a:t>
            </a:r>
            <a:r>
              <a:rPr lang="cs-CZ" sz="1400" b="1" dirty="0">
                <a:solidFill>
                  <a:srgbClr val="000000"/>
                </a:solidFill>
              </a:rPr>
              <a:t>polovina července</a:t>
            </a:r>
            <a:r>
              <a:rPr lang="en-GB" sz="1400" b="1" dirty="0">
                <a:solidFill>
                  <a:srgbClr val="000000"/>
                </a:solidFill>
              </a:rPr>
              <a:t>)</a:t>
            </a:r>
          </a:p>
        </p:txBody>
      </p:sp>
      <p:graphicFrame>
        <p:nvGraphicFramePr>
          <p:cNvPr id="10" name="Tabulka 9"/>
          <p:cNvGraphicFramePr>
            <a:graphicFrameLocks noGrp="1"/>
          </p:cNvGraphicFramePr>
          <p:nvPr>
            <p:extLst>
              <p:ext uri="{D42A27DB-BD31-4B8C-83A1-F6EECF244321}">
                <p14:modId xmlns:p14="http://schemas.microsoft.com/office/powerpoint/2010/main" val="4395282"/>
              </p:ext>
            </p:extLst>
          </p:nvPr>
        </p:nvGraphicFramePr>
        <p:xfrm>
          <a:off x="0" y="2433638"/>
          <a:ext cx="9144000" cy="37084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baseline="0" dirty="0">
                          <a:solidFill>
                            <a:schemeClr val="tx2"/>
                          </a:solidFill>
                          <a:latin typeface="Gill Sans Light" charset="0"/>
                          <a:ea typeface="+mn-ea"/>
                          <a:cs typeface="+mn-cs"/>
                        </a:rPr>
                        <a:t>Rak kamenáč</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600" b="1" i="1" kern="1200" baseline="0" dirty="0">
                          <a:solidFill>
                            <a:schemeClr val="tx2"/>
                          </a:solidFill>
                          <a:latin typeface="Gill Sans Light" charset="0"/>
                          <a:ea typeface="+mn-ea"/>
                          <a:cs typeface="+mn-cs"/>
                        </a:rPr>
                        <a:t>Austropotamobius torrentium</a:t>
                      </a:r>
                      <a:endParaRPr lang="en-US" sz="1600" b="1" i="1" kern="1200" baseline="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kern="1200" baseline="0" noProof="0" dirty="0">
                          <a:solidFill>
                            <a:schemeClr val="tx2"/>
                          </a:solidFill>
                          <a:latin typeface="Gill Sans Light" charset="0"/>
                          <a:ea typeface="+mn-ea"/>
                          <a:cs typeface="+mn-cs"/>
                        </a:rPr>
                        <a:t>Stone </a:t>
                      </a:r>
                      <a:r>
                        <a:rPr lang="en-US" sz="1700" b="1" kern="1200" baseline="0" noProof="0" dirty="0">
                          <a:solidFill>
                            <a:schemeClr val="tx2"/>
                          </a:solidFill>
                          <a:latin typeface="Gill Sans Light" charset="0"/>
                          <a:ea typeface="+mn-ea"/>
                          <a:cs typeface="+mn-cs"/>
                        </a:rPr>
                        <a:t>crayfish</a:t>
                      </a:r>
                      <a:r>
                        <a:rPr lang="cs-CZ" sz="1700" b="1" kern="1200" baseline="0" noProof="0" dirty="0">
                          <a:solidFill>
                            <a:schemeClr val="tx2"/>
                          </a:solidFill>
                          <a:latin typeface="Gill Sans Light" charset="0"/>
                          <a:ea typeface="+mn-ea"/>
                          <a:cs typeface="+mn-cs"/>
                        </a:rPr>
                        <a:t> </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7966" y="3789045"/>
            <a:ext cx="3768325" cy="25134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713615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1109857" y="2929936"/>
            <a:ext cx="4902323" cy="3528987"/>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Ekologie</a:t>
            </a:r>
            <a:endParaRPr lang="en-GB" sz="2200" b="1" dirty="0">
              <a:solidFill>
                <a:srgbClr val="000000"/>
              </a:solidFill>
            </a:endParaRPr>
          </a:p>
          <a:p>
            <a:pPr marL="522900" indent="-342900" eaLnBrk="1" fontAlgn="base" hangingPunct="1">
              <a:spcBef>
                <a:spcPct val="0"/>
              </a:spcBef>
              <a:spcAft>
                <a:spcPct val="0"/>
              </a:spcAft>
              <a:buFont typeface="Wingdings" pitchFamily="2" charset="2"/>
              <a:buChar char="Ø"/>
            </a:pPr>
            <a:r>
              <a:rPr lang="en-GB" sz="2200" b="1" dirty="0">
                <a:solidFill>
                  <a:srgbClr val="000000"/>
                </a:solidFill>
              </a:rPr>
              <a:t>lo</a:t>
            </a:r>
            <a:r>
              <a:rPr lang="cs-CZ" sz="2200" b="1" dirty="0">
                <a:solidFill>
                  <a:srgbClr val="000000"/>
                </a:solidFill>
              </a:rPr>
              <a:t>k</a:t>
            </a:r>
            <a:r>
              <a:rPr lang="en-GB" sz="2200" b="1" dirty="0">
                <a:solidFill>
                  <a:srgbClr val="000000"/>
                </a:solidFill>
              </a:rPr>
              <a:t>alit</a:t>
            </a:r>
            <a:r>
              <a:rPr lang="cs-CZ" sz="2200" b="1" dirty="0">
                <a:solidFill>
                  <a:srgbClr val="000000"/>
                </a:solidFill>
              </a:rPr>
              <a:t>y</a:t>
            </a:r>
            <a:endParaRPr lang="en-GB" sz="22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potoky a malé řeky</a:t>
            </a:r>
            <a:r>
              <a:rPr lang="en-GB" sz="1400" b="1" dirty="0">
                <a:solidFill>
                  <a:srgbClr val="000000"/>
                </a:solidFill>
              </a:rPr>
              <a:t> (</a:t>
            </a:r>
            <a:r>
              <a:rPr lang="cs-CZ" sz="1400" b="1" dirty="0">
                <a:solidFill>
                  <a:srgbClr val="000000"/>
                </a:solidFill>
              </a:rPr>
              <a:t>horské</a:t>
            </a:r>
            <a:r>
              <a:rPr lang="en-GB" sz="1400" b="1" dirty="0">
                <a:solidFill>
                  <a:srgbClr val="000000"/>
                </a:solidFill>
              </a:rPr>
              <a:t> a </a:t>
            </a:r>
            <a:r>
              <a:rPr lang="cs-CZ" sz="1400" b="1" dirty="0">
                <a:solidFill>
                  <a:srgbClr val="000000"/>
                </a:solidFill>
              </a:rPr>
              <a:t>podhorské oblasti</a:t>
            </a:r>
            <a:r>
              <a:rPr lang="en-GB" sz="1400" b="1" dirty="0">
                <a:solidFill>
                  <a:srgbClr val="000000"/>
                </a:solidFill>
              </a:rPr>
              <a:t>)</a:t>
            </a: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preferuje kamenitý substrát</a:t>
            </a:r>
            <a:endParaRPr lang="en-GB" sz="1400" b="1" dirty="0">
              <a:solidFill>
                <a:srgbClr val="000000"/>
              </a:solidFill>
            </a:endParaRPr>
          </a:p>
          <a:p>
            <a:pPr marL="922950" lvl="1" indent="0" eaLnBrk="1" fontAlgn="base" hangingPunct="1">
              <a:spcBef>
                <a:spcPct val="0"/>
              </a:spcBef>
              <a:spcAft>
                <a:spcPct val="0"/>
              </a:spcAft>
            </a:pP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smíšených či listnatých lesů</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vegetace</a:t>
            </a:r>
            <a:r>
              <a:rPr lang="en-GB" sz="1400" b="1" dirty="0">
                <a:solidFill>
                  <a:srgbClr val="000000"/>
                </a:solidFill>
              </a:rPr>
              <a:t> </a:t>
            </a:r>
            <a:r>
              <a:rPr lang="cs-CZ" sz="1400" b="1" dirty="0">
                <a:solidFill>
                  <a:srgbClr val="000000"/>
                </a:solidFill>
              </a:rPr>
              <a:t>na březích vodních toků</a:t>
            </a: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extenzivně obhospodařovaných luk</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Při dostatečné saturaci</a:t>
            </a:r>
            <a:r>
              <a:rPr lang="en-GB" sz="1400" b="1" dirty="0">
                <a:solidFill>
                  <a:srgbClr val="000000"/>
                </a:solidFill>
              </a:rPr>
              <a:t> O2</a:t>
            </a:r>
            <a:r>
              <a:rPr lang="cs-CZ" sz="1400" b="1" dirty="0">
                <a:solidFill>
                  <a:srgbClr val="000000"/>
                </a:solidFill>
              </a:rPr>
              <a:t> </a:t>
            </a:r>
            <a:r>
              <a:rPr lang="en-GB" sz="1400" b="1" dirty="0">
                <a:solidFill>
                  <a:srgbClr val="000000"/>
                </a:solidFill>
              </a:rPr>
              <a:t>– </a:t>
            </a:r>
            <a:r>
              <a:rPr lang="cs-CZ" sz="1400" b="1" dirty="0">
                <a:solidFill>
                  <a:srgbClr val="000000"/>
                </a:solidFill>
              </a:rPr>
              <a:t>více než</a:t>
            </a:r>
            <a:r>
              <a:rPr lang="en-GB" sz="1400" b="1" dirty="0">
                <a:solidFill>
                  <a:srgbClr val="000000"/>
                </a:solidFill>
              </a:rPr>
              <a:t> 20°C</a:t>
            </a:r>
          </a:p>
          <a:p>
            <a:pPr marL="1260000" lvl="1" indent="0" eaLnBrk="1" fontAlgn="base" hangingPunct="1">
              <a:spcBef>
                <a:spcPct val="0"/>
              </a:spcBef>
              <a:spcAft>
                <a:spcPct val="0"/>
              </a:spcAft>
            </a:pPr>
            <a:r>
              <a:rPr lang="en-GB" sz="1400" b="1" dirty="0">
                <a:solidFill>
                  <a:srgbClr val="000000"/>
                </a:solidFill>
              </a:rPr>
              <a:t>(</a:t>
            </a:r>
            <a:r>
              <a:rPr lang="cs-CZ" sz="1400" b="1" dirty="0">
                <a:solidFill>
                  <a:srgbClr val="000000"/>
                </a:solidFill>
              </a:rPr>
              <a:t>ale</a:t>
            </a:r>
            <a:r>
              <a:rPr lang="en-GB" sz="1400" b="1" dirty="0">
                <a:solidFill>
                  <a:srgbClr val="000000"/>
                </a:solidFill>
              </a:rPr>
              <a:t> 23 °C</a:t>
            </a:r>
            <a:r>
              <a:rPr lang="cs-CZ" sz="1400" b="1" dirty="0">
                <a:solidFill>
                  <a:srgbClr val="000000"/>
                </a:solidFill>
              </a:rPr>
              <a:t> je limitní</a:t>
            </a:r>
            <a:r>
              <a:rPr lang="en-GB" sz="1400" b="1" dirty="0">
                <a:solidFill>
                  <a:srgbClr val="000000"/>
                </a:solidFill>
              </a:rPr>
              <a:t>)</a:t>
            </a:r>
          </a:p>
          <a:p>
            <a:pPr marL="1265850" lvl="1" indent="-342900" eaLnBrk="1" fontAlgn="base" hangingPunct="1">
              <a:spcBef>
                <a:spcPct val="0"/>
              </a:spcBef>
              <a:spcAft>
                <a:spcPct val="0"/>
              </a:spcAft>
              <a:buFont typeface="Wingdings" pitchFamily="2" charset="2"/>
              <a:buChar char="Ø"/>
            </a:pP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400" b="1" dirty="0">
                <a:solidFill>
                  <a:srgbClr val="000000"/>
                </a:solidFill>
              </a:rPr>
              <a:t>± tolerant</a:t>
            </a:r>
            <a:r>
              <a:rPr lang="cs-CZ" sz="1400" b="1" dirty="0">
                <a:solidFill>
                  <a:srgbClr val="000000"/>
                </a:solidFill>
              </a:rPr>
              <a:t>ní</a:t>
            </a:r>
            <a:r>
              <a:rPr lang="en-GB" sz="1400" b="1" dirty="0">
                <a:solidFill>
                  <a:srgbClr val="000000"/>
                </a:solidFill>
              </a:rPr>
              <a:t> </a:t>
            </a:r>
            <a:r>
              <a:rPr lang="cs-CZ" sz="1400" b="1" dirty="0">
                <a:solidFill>
                  <a:srgbClr val="000000"/>
                </a:solidFill>
              </a:rPr>
              <a:t>vůči organickému znečištění vody a zabahnění</a:t>
            </a:r>
            <a:endParaRPr lang="en-GB" sz="1400" b="1" dirty="0">
              <a:solidFill>
                <a:srgbClr val="000000"/>
              </a:solidFill>
            </a:endParaRPr>
          </a:p>
        </p:txBody>
      </p:sp>
      <p:graphicFrame>
        <p:nvGraphicFramePr>
          <p:cNvPr id="10" name="Tabulka 9"/>
          <p:cNvGraphicFramePr>
            <a:graphicFrameLocks noGrp="1"/>
          </p:cNvGraphicFramePr>
          <p:nvPr>
            <p:extLst>
              <p:ext uri="{D42A27DB-BD31-4B8C-83A1-F6EECF244321}">
                <p14:modId xmlns:p14="http://schemas.microsoft.com/office/powerpoint/2010/main" val="1630679228"/>
              </p:ext>
            </p:extLst>
          </p:nvPr>
        </p:nvGraphicFramePr>
        <p:xfrm>
          <a:off x="0" y="2433638"/>
          <a:ext cx="9144000" cy="37084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baseline="0" dirty="0">
                          <a:solidFill>
                            <a:schemeClr val="tx2"/>
                          </a:solidFill>
                          <a:latin typeface="Gill Sans Light" charset="0"/>
                          <a:ea typeface="+mn-ea"/>
                          <a:cs typeface="+mn-cs"/>
                        </a:rPr>
                        <a:t>Rak kamenáč</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600" b="1" i="1" kern="1200" baseline="0" dirty="0">
                          <a:solidFill>
                            <a:schemeClr val="tx2"/>
                          </a:solidFill>
                          <a:latin typeface="Gill Sans Light" charset="0"/>
                          <a:ea typeface="+mn-ea"/>
                          <a:cs typeface="+mn-cs"/>
                        </a:rPr>
                        <a:t>Austropotamobius torrentium</a:t>
                      </a:r>
                      <a:endParaRPr lang="en-US" sz="1600" b="1" i="1" kern="1200" baseline="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kern="1200" baseline="0" noProof="0" dirty="0">
                          <a:solidFill>
                            <a:schemeClr val="tx2"/>
                          </a:solidFill>
                          <a:latin typeface="Gill Sans Light" charset="0"/>
                          <a:ea typeface="+mn-ea"/>
                          <a:cs typeface="+mn-cs"/>
                        </a:rPr>
                        <a:t>Stone </a:t>
                      </a:r>
                      <a:r>
                        <a:rPr lang="en-US" sz="1700" b="1" kern="1200" baseline="0" noProof="0" dirty="0">
                          <a:solidFill>
                            <a:schemeClr val="tx2"/>
                          </a:solidFill>
                          <a:latin typeface="Gill Sans Light" charset="0"/>
                          <a:ea typeface="+mn-ea"/>
                          <a:cs typeface="+mn-cs"/>
                        </a:rPr>
                        <a:t>crayfish</a:t>
                      </a:r>
                      <a:r>
                        <a:rPr lang="cs-CZ" sz="1700" b="1" kern="1200" baseline="0" noProof="0" dirty="0">
                          <a:solidFill>
                            <a:schemeClr val="tx2"/>
                          </a:solidFill>
                          <a:latin typeface="Gill Sans Light" charset="0"/>
                          <a:ea typeface="+mn-ea"/>
                          <a:cs typeface="+mn-cs"/>
                        </a:rPr>
                        <a:t> </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85497">
            <a:off x="5934635" y="3828818"/>
            <a:ext cx="2918620" cy="1946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593102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1405346" y="2887649"/>
            <a:ext cx="7127149" cy="974442"/>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Rozšíření</a:t>
            </a:r>
            <a:endParaRPr lang="en-GB" sz="2200" b="1" dirty="0">
              <a:solidFill>
                <a:srgbClr val="000000"/>
              </a:solidFill>
            </a:endParaRPr>
          </a:p>
          <a:p>
            <a:pPr marL="522900" lvl="0" indent="-342900" eaLnBrk="1" fontAlgn="base" hangingPunct="1">
              <a:spcBef>
                <a:spcPct val="0"/>
              </a:spcBef>
              <a:spcAft>
                <a:spcPct val="0"/>
              </a:spcAft>
              <a:buFont typeface="Wingdings" pitchFamily="2" charset="2"/>
              <a:buChar char="Ø"/>
            </a:pPr>
            <a:r>
              <a:rPr lang="cs-CZ" sz="2200" b="1" dirty="0">
                <a:solidFill>
                  <a:srgbClr val="000000"/>
                </a:solidFill>
              </a:rPr>
              <a:t>Evropa</a:t>
            </a:r>
            <a:endParaRPr lang="en-GB" sz="22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600" b="1" dirty="0">
                <a:solidFill>
                  <a:srgbClr val="000000"/>
                </a:solidFill>
              </a:rPr>
              <a:t>2</a:t>
            </a:r>
            <a:r>
              <a:rPr lang="cs-CZ" sz="1600" b="1" dirty="0">
                <a:solidFill>
                  <a:srgbClr val="000000"/>
                </a:solidFill>
              </a:rPr>
              <a:t>1</a:t>
            </a:r>
            <a:r>
              <a:rPr lang="en-GB" sz="1600" b="1" dirty="0">
                <a:solidFill>
                  <a:srgbClr val="000000"/>
                </a:solidFill>
              </a:rPr>
              <a:t> „</a:t>
            </a:r>
            <a:r>
              <a:rPr lang="en-GB" sz="1600" b="1" dirty="0" err="1">
                <a:solidFill>
                  <a:srgbClr val="000000"/>
                </a:solidFill>
              </a:rPr>
              <a:t>ter</a:t>
            </a:r>
            <a:r>
              <a:rPr lang="cs-CZ" sz="1600" b="1" dirty="0" err="1">
                <a:solidFill>
                  <a:srgbClr val="000000"/>
                </a:solidFill>
              </a:rPr>
              <a:t>itorií</a:t>
            </a:r>
            <a:r>
              <a:rPr lang="en-GB" sz="1600" b="1" dirty="0">
                <a:solidFill>
                  <a:srgbClr val="000000"/>
                </a:solidFill>
              </a:rPr>
              <a:t>“ </a:t>
            </a:r>
            <a:r>
              <a:rPr lang="cs-CZ" sz="1600" b="1" dirty="0">
                <a:solidFill>
                  <a:srgbClr val="000000"/>
                </a:solidFill>
              </a:rPr>
              <a:t>střední a jihovýchodní Evropy</a:t>
            </a:r>
            <a:endParaRPr lang="en-GB" sz="1600" b="1" dirty="0">
              <a:solidFill>
                <a:srgbClr val="000000"/>
              </a:solidFill>
            </a:endParaRPr>
          </a:p>
        </p:txBody>
      </p:sp>
      <p:graphicFrame>
        <p:nvGraphicFramePr>
          <p:cNvPr id="10" name="Tabulka 9"/>
          <p:cNvGraphicFramePr>
            <a:graphicFrameLocks noGrp="1"/>
          </p:cNvGraphicFramePr>
          <p:nvPr>
            <p:extLst>
              <p:ext uri="{D42A27DB-BD31-4B8C-83A1-F6EECF244321}">
                <p14:modId xmlns:p14="http://schemas.microsoft.com/office/powerpoint/2010/main" val="2954421321"/>
              </p:ext>
            </p:extLst>
          </p:nvPr>
        </p:nvGraphicFramePr>
        <p:xfrm>
          <a:off x="0" y="2433638"/>
          <a:ext cx="9144000" cy="37084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baseline="0" dirty="0">
                          <a:solidFill>
                            <a:schemeClr val="tx2"/>
                          </a:solidFill>
                          <a:latin typeface="Gill Sans Light" charset="0"/>
                          <a:ea typeface="+mn-ea"/>
                          <a:cs typeface="+mn-cs"/>
                        </a:rPr>
                        <a:t>Rak kamenáč</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600" b="1" i="1" kern="1200" baseline="0" dirty="0">
                          <a:solidFill>
                            <a:schemeClr val="tx2"/>
                          </a:solidFill>
                          <a:latin typeface="Gill Sans Light" charset="0"/>
                          <a:ea typeface="+mn-ea"/>
                          <a:cs typeface="+mn-cs"/>
                        </a:rPr>
                        <a:t>Austropotamobius torrentium</a:t>
                      </a:r>
                      <a:endParaRPr lang="en-US" sz="1600" b="1" i="1" kern="1200" baseline="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kern="1200" baseline="0" noProof="0" dirty="0">
                          <a:solidFill>
                            <a:schemeClr val="tx2"/>
                          </a:solidFill>
                          <a:latin typeface="Gill Sans Light" charset="0"/>
                          <a:ea typeface="+mn-ea"/>
                          <a:cs typeface="+mn-cs"/>
                        </a:rPr>
                        <a:t>Stone </a:t>
                      </a:r>
                      <a:r>
                        <a:rPr lang="en-US" sz="1700" b="1" kern="1200" baseline="0" noProof="0" dirty="0">
                          <a:solidFill>
                            <a:schemeClr val="tx2"/>
                          </a:solidFill>
                          <a:latin typeface="Gill Sans Light" charset="0"/>
                          <a:ea typeface="+mn-ea"/>
                          <a:cs typeface="+mn-cs"/>
                        </a:rPr>
                        <a:t>crayfish</a:t>
                      </a:r>
                      <a:r>
                        <a:rPr lang="cs-CZ" sz="1700" b="1" kern="1200" baseline="0" noProof="0" dirty="0">
                          <a:solidFill>
                            <a:schemeClr val="tx2"/>
                          </a:solidFill>
                          <a:latin typeface="Gill Sans Light" charset="0"/>
                          <a:ea typeface="+mn-ea"/>
                          <a:cs typeface="+mn-cs"/>
                        </a:rPr>
                        <a:t> </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30" y="3901742"/>
            <a:ext cx="3592479" cy="2922695"/>
          </a:xfrm>
          <a:prstGeom prst="roundRect">
            <a:avLst>
              <a:gd name="adj" fmla="val 16667"/>
            </a:avLst>
          </a:prstGeom>
          <a:ln>
            <a:noFill/>
          </a:ln>
          <a:effectLst>
            <a:outerShdw blurRad="50800" dist="38100" dir="8100000" algn="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35" y="3945262"/>
            <a:ext cx="2895090" cy="3008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64132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1405346" y="2887649"/>
            <a:ext cx="7127149" cy="1220663"/>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Rozšíření</a:t>
            </a:r>
            <a:endParaRPr lang="en-GB" sz="2200" b="1" dirty="0">
              <a:solidFill>
                <a:srgbClr val="000000"/>
              </a:solidFill>
            </a:endParaRPr>
          </a:p>
          <a:p>
            <a:pPr marL="522900" indent="-342900" eaLnBrk="1" fontAlgn="base" hangingPunct="1">
              <a:spcBef>
                <a:spcPct val="0"/>
              </a:spcBef>
              <a:spcAft>
                <a:spcPct val="0"/>
              </a:spcAft>
              <a:buFont typeface="Wingdings" pitchFamily="2" charset="2"/>
              <a:buChar char="Ø"/>
            </a:pPr>
            <a:r>
              <a:rPr lang="cs-CZ" sz="2200" b="1" dirty="0">
                <a:solidFill>
                  <a:schemeClr val="tx2"/>
                </a:solidFill>
              </a:rPr>
              <a:t>Č</a:t>
            </a:r>
            <a:r>
              <a:rPr lang="en-GB" sz="2200" b="1" dirty="0">
                <a:solidFill>
                  <a:schemeClr val="tx2"/>
                </a:solidFill>
              </a:rPr>
              <a:t>R</a:t>
            </a:r>
          </a:p>
          <a:p>
            <a:pPr marL="1265850" lvl="1" indent="-342900" eaLnBrk="1" fontAlgn="base" hangingPunct="1">
              <a:spcBef>
                <a:spcPct val="0"/>
              </a:spcBef>
              <a:spcAft>
                <a:spcPct val="0"/>
              </a:spcAft>
              <a:buFont typeface="Wingdings" pitchFamily="2" charset="2"/>
              <a:buChar char="Ø"/>
            </a:pPr>
            <a:r>
              <a:rPr lang="cs-CZ" sz="1600" b="1" dirty="0">
                <a:solidFill>
                  <a:srgbClr val="000000"/>
                </a:solidFill>
              </a:rPr>
              <a:t>cca</a:t>
            </a:r>
            <a:r>
              <a:rPr lang="en-GB" sz="1600" b="1" dirty="0">
                <a:solidFill>
                  <a:srgbClr val="000000"/>
                </a:solidFill>
              </a:rPr>
              <a:t> 45 lo</a:t>
            </a:r>
            <a:r>
              <a:rPr lang="cs-CZ" sz="1600" b="1" dirty="0">
                <a:solidFill>
                  <a:srgbClr val="000000"/>
                </a:solidFill>
              </a:rPr>
              <a:t>kalit</a:t>
            </a:r>
          </a:p>
          <a:p>
            <a:pPr marL="1265850" lvl="1" indent="-342900" eaLnBrk="1" fontAlgn="base" hangingPunct="1">
              <a:spcBef>
                <a:spcPct val="0"/>
              </a:spcBef>
              <a:spcAft>
                <a:spcPct val="0"/>
              </a:spcAft>
              <a:buFont typeface="Wingdings" pitchFamily="2" charset="2"/>
              <a:buChar char="Ø"/>
            </a:pPr>
            <a:r>
              <a:rPr lang="cs-CZ" sz="1600" b="1" dirty="0">
                <a:solidFill>
                  <a:srgbClr val="000000"/>
                </a:solidFill>
              </a:rPr>
              <a:t>Úhlava, Radbuza, Úslava, Klabava, Berounka…</a:t>
            </a:r>
            <a:endParaRPr lang="en-GB" sz="1600" b="1" dirty="0">
              <a:solidFill>
                <a:srgbClr val="000000"/>
              </a:solidFill>
            </a:endParaRPr>
          </a:p>
        </p:txBody>
      </p:sp>
      <p:graphicFrame>
        <p:nvGraphicFramePr>
          <p:cNvPr id="10" name="Tabulka 9"/>
          <p:cNvGraphicFramePr>
            <a:graphicFrameLocks noGrp="1"/>
          </p:cNvGraphicFramePr>
          <p:nvPr>
            <p:extLst>
              <p:ext uri="{D42A27DB-BD31-4B8C-83A1-F6EECF244321}">
                <p14:modId xmlns:p14="http://schemas.microsoft.com/office/powerpoint/2010/main" val="107839656"/>
              </p:ext>
            </p:extLst>
          </p:nvPr>
        </p:nvGraphicFramePr>
        <p:xfrm>
          <a:off x="0" y="2433638"/>
          <a:ext cx="9144000" cy="37084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baseline="0" dirty="0">
                          <a:solidFill>
                            <a:schemeClr val="tx2"/>
                          </a:solidFill>
                          <a:latin typeface="Gill Sans Light" charset="0"/>
                          <a:ea typeface="+mn-ea"/>
                          <a:cs typeface="+mn-cs"/>
                        </a:rPr>
                        <a:t>Rak kamenáč</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600" b="1" i="1" kern="1200" baseline="0" dirty="0">
                          <a:solidFill>
                            <a:schemeClr val="tx2"/>
                          </a:solidFill>
                          <a:latin typeface="Gill Sans Light" charset="0"/>
                          <a:ea typeface="+mn-ea"/>
                          <a:cs typeface="+mn-cs"/>
                        </a:rPr>
                        <a:t>Austropotamobius torrentium</a:t>
                      </a:r>
                      <a:endParaRPr lang="en-US" sz="1600" b="1" i="1" kern="1200" baseline="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kern="1200" baseline="0" noProof="0" dirty="0">
                          <a:solidFill>
                            <a:schemeClr val="tx2"/>
                          </a:solidFill>
                          <a:latin typeface="Gill Sans Light" charset="0"/>
                          <a:ea typeface="+mn-ea"/>
                          <a:cs typeface="+mn-cs"/>
                        </a:rPr>
                        <a:t>Stone </a:t>
                      </a:r>
                      <a:r>
                        <a:rPr lang="en-US" sz="1700" b="1" kern="1200" baseline="0" noProof="0" dirty="0">
                          <a:solidFill>
                            <a:schemeClr val="tx2"/>
                          </a:solidFill>
                          <a:latin typeface="Gill Sans Light" charset="0"/>
                          <a:ea typeface="+mn-ea"/>
                          <a:cs typeface="+mn-cs"/>
                        </a:rPr>
                        <a:t>crayfish</a:t>
                      </a:r>
                      <a:r>
                        <a:rPr lang="cs-CZ" sz="1700" b="1" kern="1200" baseline="0" noProof="0" dirty="0">
                          <a:solidFill>
                            <a:schemeClr val="tx2"/>
                          </a:solidFill>
                          <a:latin typeface="Gill Sans Light" charset="0"/>
                          <a:ea typeface="+mn-ea"/>
                          <a:cs typeface="+mn-cs"/>
                        </a:rPr>
                        <a:t> </a:t>
                      </a:r>
                      <a:endParaRPr lang="en-GB" sz="1700" b="1" kern="1200" baseline="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14" name="Picture 14"/>
          <p:cNvPicPr>
            <a:picLocks noChangeArrowheads="1"/>
          </p:cNvPicPr>
          <p:nvPr/>
        </p:nvPicPr>
        <p:blipFill rotWithShape="1">
          <a:blip r:embed="rId3" cstate="print">
            <a:extLst>
              <a:ext uri="{28A0092B-C50C-407E-A947-70E740481C1C}">
                <a14:useLocalDpi xmlns:a14="http://schemas.microsoft.com/office/drawing/2010/main" val="0"/>
              </a:ext>
            </a:extLst>
          </a:blip>
          <a:srcRect t="7984" b="5492"/>
          <a:stretch/>
        </p:blipFill>
        <p:spPr bwMode="auto">
          <a:xfrm>
            <a:off x="2411730" y="4191483"/>
            <a:ext cx="4894580" cy="262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8"/>
          <p:cNvSpPr>
            <a:spLocks noChangeArrowheads="1"/>
          </p:cNvSpPr>
          <p:nvPr/>
        </p:nvSpPr>
        <p:spPr bwMode="auto">
          <a:xfrm>
            <a:off x="4859020" y="4509135"/>
            <a:ext cx="523330" cy="431800"/>
          </a:xfrm>
          <a:prstGeom prst="ellipse">
            <a:avLst/>
          </a:prstGeom>
          <a:noFill/>
          <a:ln w="317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16" name="Rectangle 17"/>
          <p:cNvSpPr>
            <a:spLocks noChangeArrowheads="1"/>
          </p:cNvSpPr>
          <p:nvPr/>
        </p:nvSpPr>
        <p:spPr bwMode="auto">
          <a:xfrm>
            <a:off x="5652135" y="6483344"/>
            <a:ext cx="2520316" cy="25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GB" sz="1200" dirty="0">
                <a:solidFill>
                  <a:schemeClr val="tx2"/>
                </a:solidFill>
              </a:rPr>
              <a:t>(Štambergová and Kučera, 2009)</a:t>
            </a:r>
          </a:p>
        </p:txBody>
      </p:sp>
    </p:spTree>
    <p:extLst>
      <p:ext uri="{BB962C8B-B14F-4D97-AF65-F5344CB8AC3E}">
        <p14:creationId xmlns:p14="http://schemas.microsoft.com/office/powerpoint/2010/main" val="32588994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1810377250"/>
              </p:ext>
            </p:extLst>
          </p:nvPr>
        </p:nvGraphicFramePr>
        <p:xfrm>
          <a:off x="16070" y="2462176"/>
          <a:ext cx="9144000" cy="64008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800" i="0" dirty="0">
                          <a:solidFill>
                            <a:schemeClr val="tx2"/>
                          </a:solidFill>
                        </a:rPr>
                        <a:t>Rak bělonohý</a:t>
                      </a:r>
                      <a:endParaRPr lang="en-GB" sz="1800" i="0" dirty="0">
                        <a:solidFill>
                          <a:schemeClr val="tx2"/>
                        </a:solidFill>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800" i="1" dirty="0">
                          <a:solidFill>
                            <a:schemeClr val="tx2"/>
                          </a:solidFill>
                        </a:rPr>
                        <a:t>Austropotamobius pallipes</a:t>
                      </a:r>
                      <a:endParaRPr lang="en-US" sz="1800" noProof="0" dirty="0">
                        <a:solidFill>
                          <a:schemeClr val="tx2"/>
                        </a:solidFill>
                      </a:endParaRPr>
                    </a:p>
                  </a:txBody>
                  <a:tcPr>
                    <a:solidFill>
                      <a:srgbClr val="FFFFFF">
                        <a:alpha val="50000"/>
                      </a:srgbClr>
                    </a:solidFill>
                  </a:tcPr>
                </a:tc>
                <a:tc>
                  <a:txBody>
                    <a:bodyPr/>
                    <a:lstStyle/>
                    <a:p>
                      <a:pPr algn="ctr"/>
                      <a:r>
                        <a:rPr lang="en-US" sz="1800" noProof="0" dirty="0">
                          <a:solidFill>
                            <a:schemeClr val="tx2"/>
                          </a:solidFill>
                        </a:rPr>
                        <a:t>White-clawed crayfish </a:t>
                      </a:r>
                      <a:endParaRPr lang="en-US" sz="1800" i="0" noProof="0" dirty="0">
                        <a:solidFill>
                          <a:schemeClr val="tx2"/>
                        </a:solidFill>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11" name="Text Box 29"/>
          <p:cNvSpPr txBox="1">
            <a:spLocks/>
          </p:cNvSpPr>
          <p:nvPr/>
        </p:nvSpPr>
        <p:spPr bwMode="auto">
          <a:xfrm>
            <a:off x="627575" y="3275611"/>
            <a:ext cx="7920990" cy="3852153"/>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000" b="1" dirty="0">
                <a:solidFill>
                  <a:srgbClr val="000000"/>
                </a:solidFill>
              </a:rPr>
              <a:t>Popis druhu</a:t>
            </a:r>
            <a:r>
              <a:rPr lang="en-GB" sz="2000" b="1" dirty="0">
                <a:solidFill>
                  <a:srgbClr val="000000"/>
                </a:solidFill>
              </a:rPr>
              <a:t> </a:t>
            </a:r>
            <a:r>
              <a:rPr lang="en-GB" sz="2000" b="1" i="1" u="sng" dirty="0">
                <a:solidFill>
                  <a:srgbClr val="FFC000"/>
                </a:solidFill>
              </a:rPr>
              <a:t>A</a:t>
            </a:r>
            <a:r>
              <a:rPr lang="en-GB" sz="2000" b="1" u="sng" dirty="0">
                <a:solidFill>
                  <a:srgbClr val="FFC000"/>
                </a:solidFill>
              </a:rPr>
              <a:t>. </a:t>
            </a:r>
            <a:r>
              <a:rPr lang="la-Latn" sz="2000" b="1" i="1" u="sng" dirty="0">
                <a:solidFill>
                  <a:srgbClr val="FFC000"/>
                </a:solidFill>
              </a:rPr>
              <a:t>pallipes</a:t>
            </a:r>
            <a:r>
              <a:rPr lang="cs-CZ" sz="2000" b="1" i="1" u="sng" dirty="0">
                <a:solidFill>
                  <a:srgbClr val="FFC000"/>
                </a:solidFill>
              </a:rPr>
              <a:t> </a:t>
            </a:r>
            <a:r>
              <a:rPr lang="la-Latn" sz="2000" b="1" u="sng" dirty="0">
                <a:solidFill>
                  <a:srgbClr val="FFC000"/>
                </a:solidFill>
              </a:rPr>
              <a:t>s.l</a:t>
            </a:r>
            <a:r>
              <a:rPr lang="cs-CZ" sz="2000" b="1" u="sng" dirty="0">
                <a:solidFill>
                  <a:srgbClr val="FFC000"/>
                </a:solidFill>
              </a:rPr>
              <a:t>.</a:t>
            </a:r>
            <a:r>
              <a:rPr lang="en-GB" sz="2000" b="1" u="sng" dirty="0">
                <a:solidFill>
                  <a:srgbClr val="FFC000"/>
                </a:solidFill>
              </a:rPr>
              <a:t> </a:t>
            </a:r>
            <a:r>
              <a:rPr lang="cs-CZ" sz="2000" dirty="0">
                <a:solidFill>
                  <a:srgbClr val="FFC000"/>
                </a:solidFill>
              </a:rPr>
              <a:t>(</a:t>
            </a:r>
            <a:r>
              <a:rPr lang="en-GB" sz="2000" i="1" dirty="0">
                <a:solidFill>
                  <a:srgbClr val="FFC000"/>
                </a:solidFill>
              </a:rPr>
              <a:t>A</a:t>
            </a:r>
            <a:r>
              <a:rPr lang="en-GB" sz="2000" dirty="0">
                <a:solidFill>
                  <a:srgbClr val="FFC000"/>
                </a:solidFill>
              </a:rPr>
              <a:t>. </a:t>
            </a:r>
            <a:r>
              <a:rPr lang="la-Latn" sz="2000" i="1" dirty="0">
                <a:solidFill>
                  <a:srgbClr val="FFC000"/>
                </a:solidFill>
              </a:rPr>
              <a:t>pallipes</a:t>
            </a:r>
            <a:r>
              <a:rPr lang="cs-CZ" sz="2000" i="1" dirty="0">
                <a:solidFill>
                  <a:srgbClr val="FFC000"/>
                </a:solidFill>
              </a:rPr>
              <a:t> </a:t>
            </a:r>
            <a:r>
              <a:rPr lang="en-GB" sz="2000" dirty="0">
                <a:solidFill>
                  <a:srgbClr val="FFC000"/>
                </a:solidFill>
              </a:rPr>
              <a:t>a </a:t>
            </a:r>
            <a:r>
              <a:rPr lang="en-GB" sz="2000" i="1" dirty="0">
                <a:solidFill>
                  <a:srgbClr val="FFC000"/>
                </a:solidFill>
              </a:rPr>
              <a:t>A</a:t>
            </a:r>
            <a:r>
              <a:rPr lang="en-GB" sz="2000" dirty="0">
                <a:solidFill>
                  <a:srgbClr val="FFC000"/>
                </a:solidFill>
              </a:rPr>
              <a:t>. </a:t>
            </a:r>
            <a:r>
              <a:rPr lang="la-Latn" sz="2000" i="1" dirty="0">
                <a:solidFill>
                  <a:srgbClr val="FFC000"/>
                </a:solidFill>
              </a:rPr>
              <a:t>fulcisianus</a:t>
            </a:r>
            <a:r>
              <a:rPr lang="en-GB" sz="2000" dirty="0">
                <a:solidFill>
                  <a:srgbClr val="FFC000"/>
                </a:solidFill>
              </a:rPr>
              <a:t>) </a:t>
            </a:r>
          </a:p>
          <a:p>
            <a:pPr eaLnBrk="1" fontAlgn="base" hangingPunct="1">
              <a:spcBef>
                <a:spcPct val="0"/>
              </a:spcBef>
              <a:spcAft>
                <a:spcPct val="0"/>
              </a:spcAft>
            </a:pPr>
            <a:endParaRPr lang="en-GB" sz="2200" b="1" dirty="0">
              <a:solidFill>
                <a:srgbClr val="000000"/>
              </a:solidFill>
            </a:endParaRPr>
          </a:p>
          <a:p>
            <a:pPr marL="522900" indent="-342900" eaLnBrk="1" fontAlgn="base" hangingPunct="1">
              <a:spcBef>
                <a:spcPct val="0"/>
              </a:spcBef>
              <a:spcAft>
                <a:spcPts val="600"/>
              </a:spcAft>
              <a:buFont typeface="Wingdings" pitchFamily="2" charset="2"/>
              <a:buChar char="Ø"/>
            </a:pPr>
            <a:r>
              <a:rPr lang="cs-CZ" sz="1400" b="1" dirty="0">
                <a:solidFill>
                  <a:srgbClr val="000000"/>
                </a:solidFill>
              </a:rPr>
              <a:t>velikost a věk</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600" b="1" dirty="0">
                <a:solidFill>
                  <a:srgbClr val="000000"/>
                </a:solidFill>
              </a:rPr>
              <a:t>obvykle</a:t>
            </a:r>
            <a:r>
              <a:rPr lang="en-GB" sz="1600" b="1" dirty="0">
                <a:solidFill>
                  <a:srgbClr val="000000"/>
                </a:solidFill>
              </a:rPr>
              <a:t> ↓ </a:t>
            </a:r>
            <a:r>
              <a:rPr lang="cs-CZ" sz="1600" b="1" dirty="0">
                <a:solidFill>
                  <a:srgbClr val="000000"/>
                </a:solidFill>
              </a:rPr>
              <a:t>než</a:t>
            </a:r>
            <a:r>
              <a:rPr lang="en-GB" sz="1600" b="1" dirty="0">
                <a:solidFill>
                  <a:srgbClr val="000000"/>
                </a:solidFill>
              </a:rPr>
              <a:t> 12 cm </a:t>
            </a:r>
          </a:p>
          <a:p>
            <a:pPr marL="1265850" lvl="1" indent="-342900" eaLnBrk="1" fontAlgn="base" hangingPunct="1">
              <a:spcBef>
                <a:spcPct val="0"/>
              </a:spcBef>
              <a:spcAft>
                <a:spcPct val="0"/>
              </a:spcAft>
              <a:buFont typeface="Wingdings" pitchFamily="2" charset="2"/>
              <a:buChar char="Ø"/>
            </a:pPr>
            <a:r>
              <a:rPr lang="en-GB" sz="1600" b="1" dirty="0">
                <a:solidFill>
                  <a:srgbClr val="000000"/>
                </a:solidFill>
              </a:rPr>
              <a:t>↑ 10 </a:t>
            </a:r>
            <a:r>
              <a:rPr lang="cs-CZ" sz="1600" b="1" dirty="0">
                <a:solidFill>
                  <a:srgbClr val="000000"/>
                </a:solidFill>
              </a:rPr>
              <a:t>let</a:t>
            </a:r>
            <a:endParaRPr lang="en-GB" sz="1600" b="1" dirty="0">
              <a:solidFill>
                <a:srgbClr val="000000"/>
              </a:solidFill>
            </a:endParaRPr>
          </a:p>
          <a:p>
            <a:pPr marL="922950" lvl="1" indent="0" eaLnBrk="1" fontAlgn="base" hangingPunct="1">
              <a:spcBef>
                <a:spcPct val="0"/>
              </a:spcBef>
              <a:spcAft>
                <a:spcPts val="600"/>
              </a:spcAft>
            </a:pPr>
            <a:endParaRPr lang="en-GB" sz="1800" dirty="0">
              <a:solidFill>
                <a:schemeClr val="tx2"/>
              </a:solidFill>
            </a:endParaRPr>
          </a:p>
          <a:p>
            <a:pPr marL="522900" indent="-342900" eaLnBrk="1" fontAlgn="base" hangingPunct="1">
              <a:spcBef>
                <a:spcPct val="0"/>
              </a:spcBef>
              <a:spcAft>
                <a:spcPts val="600"/>
              </a:spcAft>
              <a:buFont typeface="Wingdings" pitchFamily="2" charset="2"/>
              <a:buChar char="Ø"/>
            </a:pPr>
            <a:r>
              <a:rPr lang="cs-CZ" sz="1400" b="1" dirty="0">
                <a:solidFill>
                  <a:srgbClr val="000000"/>
                </a:solidFill>
              </a:rPr>
              <a:t>zbarvení</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600" b="1" dirty="0">
                <a:solidFill>
                  <a:srgbClr val="000000"/>
                </a:solidFill>
              </a:rPr>
              <a:t>zpravidla hnědé až olivově hnědé</a:t>
            </a:r>
            <a:endParaRPr lang="en-GB" sz="1600" b="1" dirty="0">
              <a:solidFill>
                <a:srgbClr val="000000"/>
              </a:solidFill>
            </a:endParaRPr>
          </a:p>
          <a:p>
            <a:pPr marL="922950" lvl="1" indent="0" eaLnBrk="1" fontAlgn="base" hangingPunct="1">
              <a:spcBef>
                <a:spcPct val="0"/>
              </a:spcBef>
              <a:spcAft>
                <a:spcPts val="600"/>
              </a:spcAft>
            </a:pPr>
            <a:endParaRPr lang="en-GB" sz="1800" dirty="0">
              <a:solidFill>
                <a:schemeClr val="tx2"/>
              </a:solidFill>
            </a:endParaRPr>
          </a:p>
          <a:p>
            <a:pPr marL="522900" indent="-342900" eaLnBrk="1" fontAlgn="base" hangingPunct="1">
              <a:spcBef>
                <a:spcPct val="0"/>
              </a:spcBef>
              <a:spcAft>
                <a:spcPts val="600"/>
              </a:spcAft>
              <a:buFont typeface="Wingdings" pitchFamily="2" charset="2"/>
              <a:buChar char="Ø"/>
            </a:pPr>
            <a:r>
              <a:rPr lang="cs-CZ" sz="1400" b="1" dirty="0">
                <a:solidFill>
                  <a:srgbClr val="000000"/>
                </a:solidFill>
              </a:rPr>
              <a:t>hlavohruď</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600" b="1" dirty="0">
                <a:solidFill>
                  <a:srgbClr val="000000"/>
                </a:solidFill>
              </a:rPr>
              <a:t>hladká</a:t>
            </a:r>
            <a:endParaRPr lang="en-GB" sz="16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600" b="1" dirty="0">
                <a:solidFill>
                  <a:srgbClr val="000000"/>
                </a:solidFill>
              </a:rPr>
              <a:t>1 </a:t>
            </a:r>
            <a:r>
              <a:rPr lang="cs-CZ" sz="1600" b="1" dirty="0">
                <a:solidFill>
                  <a:srgbClr val="000000"/>
                </a:solidFill>
              </a:rPr>
              <a:t>pár </a:t>
            </a:r>
            <a:r>
              <a:rPr lang="cs-CZ" sz="1600" b="1" dirty="0" err="1">
                <a:solidFill>
                  <a:srgbClr val="000000"/>
                </a:solidFill>
              </a:rPr>
              <a:t>postorbitálních</a:t>
            </a:r>
            <a:r>
              <a:rPr lang="cs-CZ" sz="1600" b="1" dirty="0">
                <a:solidFill>
                  <a:srgbClr val="000000"/>
                </a:solidFill>
              </a:rPr>
              <a:t> lišt</a:t>
            </a:r>
            <a:endParaRPr lang="en-GB" sz="1600" b="1" dirty="0">
              <a:solidFill>
                <a:srgbClr val="000000"/>
              </a:solidFill>
            </a:endParaRPr>
          </a:p>
          <a:p>
            <a:pPr eaLnBrk="1" fontAlgn="base" hangingPunct="1">
              <a:spcBef>
                <a:spcPct val="0"/>
              </a:spcBef>
              <a:spcAft>
                <a:spcPct val="0"/>
              </a:spcAft>
            </a:pPr>
            <a:endParaRPr lang="en-GB" sz="2200" dirty="0">
              <a:solidFill>
                <a:srgbClr val="000000"/>
              </a:solidFill>
            </a:endParaRPr>
          </a:p>
        </p:txBody>
      </p:sp>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9"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7" name="Picture 4" desc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180" y="4203572"/>
            <a:ext cx="3674111" cy="25042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75604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3892292210"/>
              </p:ext>
            </p:extLst>
          </p:nvPr>
        </p:nvGraphicFramePr>
        <p:xfrm>
          <a:off x="16070" y="2462176"/>
          <a:ext cx="9144000" cy="64008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800" i="0" dirty="0">
                          <a:solidFill>
                            <a:schemeClr val="tx2"/>
                          </a:solidFill>
                        </a:rPr>
                        <a:t>Rak bělonohý</a:t>
                      </a:r>
                      <a:endParaRPr lang="en-GB" sz="1800" i="0" dirty="0">
                        <a:solidFill>
                          <a:schemeClr val="tx2"/>
                        </a:solidFill>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800" i="1" dirty="0">
                          <a:solidFill>
                            <a:schemeClr val="tx2"/>
                          </a:solidFill>
                        </a:rPr>
                        <a:t>Austropotamobius pallipes</a:t>
                      </a:r>
                      <a:endParaRPr lang="en-US" sz="1800" noProof="0" dirty="0">
                        <a:solidFill>
                          <a:schemeClr val="tx2"/>
                        </a:solidFill>
                      </a:endParaRPr>
                    </a:p>
                  </a:txBody>
                  <a:tcPr>
                    <a:solidFill>
                      <a:srgbClr val="FFFFFF">
                        <a:alpha val="50000"/>
                      </a:srgbClr>
                    </a:solidFill>
                  </a:tcPr>
                </a:tc>
                <a:tc>
                  <a:txBody>
                    <a:bodyPr/>
                    <a:lstStyle/>
                    <a:p>
                      <a:pPr algn="ctr"/>
                      <a:r>
                        <a:rPr lang="en-US" sz="1800" noProof="0" dirty="0">
                          <a:solidFill>
                            <a:schemeClr val="tx2"/>
                          </a:solidFill>
                        </a:rPr>
                        <a:t>White-clawed crayfish </a:t>
                      </a:r>
                      <a:endParaRPr lang="en-US" sz="1800" i="0" noProof="0" dirty="0">
                        <a:solidFill>
                          <a:schemeClr val="tx2"/>
                        </a:solidFill>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11" name="Text Box 29"/>
          <p:cNvSpPr txBox="1">
            <a:spLocks/>
          </p:cNvSpPr>
          <p:nvPr/>
        </p:nvSpPr>
        <p:spPr bwMode="auto">
          <a:xfrm>
            <a:off x="597096" y="3092104"/>
            <a:ext cx="4934548" cy="1790050"/>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000" b="1" dirty="0">
                <a:solidFill>
                  <a:srgbClr val="000000"/>
                </a:solidFill>
              </a:rPr>
              <a:t>Popis druhu</a:t>
            </a:r>
            <a:r>
              <a:rPr lang="en-GB" sz="2000" b="1" dirty="0">
                <a:solidFill>
                  <a:srgbClr val="000000"/>
                </a:solidFill>
              </a:rPr>
              <a:t> </a:t>
            </a:r>
            <a:endParaRPr lang="cs-CZ" sz="2000" b="1" dirty="0">
              <a:solidFill>
                <a:srgbClr val="000000"/>
              </a:solidFill>
            </a:endParaRPr>
          </a:p>
          <a:p>
            <a:pPr marL="342900" indent="-342900" eaLnBrk="1" fontAlgn="base" hangingPunct="1">
              <a:spcBef>
                <a:spcPct val="0"/>
              </a:spcBef>
              <a:spcAft>
                <a:spcPct val="0"/>
              </a:spcAft>
              <a:buFont typeface="Wingdings" panose="05000000000000000000" pitchFamily="2" charset="2"/>
              <a:buChar char="Ø"/>
            </a:pPr>
            <a:r>
              <a:rPr lang="en-GB" sz="1400" b="1" dirty="0">
                <a:solidFill>
                  <a:schemeClr val="tx2"/>
                </a:solidFill>
              </a:rPr>
              <a:t>rostrum</a:t>
            </a:r>
            <a:endParaRPr lang="en-GB" sz="1400" dirty="0">
              <a:solidFill>
                <a:schemeClr val="tx2"/>
              </a:solidFill>
            </a:endParaRPr>
          </a:p>
          <a:p>
            <a:pPr marL="1265850" lvl="1" indent="-342900" eaLnBrk="1" fontAlgn="base" hangingPunct="1">
              <a:spcBef>
                <a:spcPct val="0"/>
              </a:spcBef>
              <a:spcAft>
                <a:spcPts val="600"/>
              </a:spcAft>
              <a:buFont typeface="Wingdings" pitchFamily="2" charset="2"/>
              <a:buChar char="Ø"/>
            </a:pPr>
            <a:r>
              <a:rPr lang="cs-CZ" sz="1400" dirty="0">
                <a:solidFill>
                  <a:schemeClr val="tx2"/>
                </a:solidFill>
              </a:rPr>
              <a:t>u báze široké, různě dlouhý kýl</a:t>
            </a:r>
            <a:endParaRPr lang="en-GB" sz="1400" dirty="0">
              <a:solidFill>
                <a:schemeClr val="tx2"/>
              </a:solidFill>
            </a:endParaRPr>
          </a:p>
          <a:p>
            <a:pPr marL="1265850" lvl="1" indent="-342900" eaLnBrk="1" fontAlgn="base" hangingPunct="1">
              <a:spcBef>
                <a:spcPct val="0"/>
              </a:spcBef>
              <a:spcAft>
                <a:spcPts val="600"/>
              </a:spcAft>
              <a:buFont typeface="Wingdings" pitchFamily="2" charset="2"/>
              <a:buChar char="Ø"/>
            </a:pPr>
            <a:r>
              <a:rPr lang="cs-CZ" sz="1400" dirty="0">
                <a:solidFill>
                  <a:schemeClr val="tx2"/>
                </a:solidFill>
              </a:rPr>
              <a:t>po stranách hladké</a:t>
            </a:r>
            <a:endParaRPr lang="en-GB" sz="1400" dirty="0">
              <a:solidFill>
                <a:schemeClr val="tx2"/>
              </a:solidFill>
            </a:endParaRPr>
          </a:p>
          <a:p>
            <a:pPr marL="1265850" lvl="1" indent="-342900" eaLnBrk="1" fontAlgn="base" hangingPunct="1">
              <a:spcBef>
                <a:spcPct val="0"/>
              </a:spcBef>
              <a:spcAft>
                <a:spcPts val="600"/>
              </a:spcAft>
              <a:buFont typeface="Wingdings" pitchFamily="2" charset="2"/>
              <a:buChar char="Ø"/>
            </a:pPr>
            <a:r>
              <a:rPr lang="cs-CZ" sz="1400" dirty="0">
                <a:solidFill>
                  <a:srgbClr val="000000"/>
                </a:solidFill>
              </a:rPr>
              <a:t>malá</a:t>
            </a:r>
            <a:r>
              <a:rPr lang="en-GB" sz="1400" dirty="0">
                <a:solidFill>
                  <a:srgbClr val="000000"/>
                </a:solidFill>
              </a:rPr>
              <a:t> </a:t>
            </a:r>
            <a:r>
              <a:rPr lang="en-GB" sz="1400" dirty="0" err="1">
                <a:solidFill>
                  <a:srgbClr val="000000"/>
                </a:solidFill>
              </a:rPr>
              <a:t>tr</a:t>
            </a:r>
            <a:r>
              <a:rPr lang="cs-CZ" sz="1400" dirty="0" err="1">
                <a:solidFill>
                  <a:srgbClr val="000000"/>
                </a:solidFill>
              </a:rPr>
              <a:t>ojúhelníkovitá</a:t>
            </a:r>
            <a:r>
              <a:rPr lang="cs-CZ" sz="1400" dirty="0">
                <a:solidFill>
                  <a:srgbClr val="000000"/>
                </a:solidFill>
              </a:rPr>
              <a:t> </a:t>
            </a:r>
            <a:r>
              <a:rPr lang="cs-CZ" sz="1400" dirty="0">
                <a:solidFill>
                  <a:schemeClr val="tx2"/>
                </a:solidFill>
              </a:rPr>
              <a:t>či dlouhá ostrá špička</a:t>
            </a:r>
            <a:r>
              <a:rPr lang="en-GB" sz="1400" dirty="0">
                <a:solidFill>
                  <a:schemeClr val="tx2"/>
                </a:solidFill>
              </a:rPr>
              <a:t> </a:t>
            </a:r>
          </a:p>
          <a:p>
            <a:pPr eaLnBrk="1" fontAlgn="base" hangingPunct="1">
              <a:spcBef>
                <a:spcPct val="0"/>
              </a:spcBef>
              <a:spcAft>
                <a:spcPct val="0"/>
              </a:spcAft>
            </a:pPr>
            <a:endParaRPr lang="en-GB" sz="2200" dirty="0">
              <a:solidFill>
                <a:srgbClr val="000000"/>
              </a:solidFill>
            </a:endParaRPr>
          </a:p>
        </p:txBody>
      </p:sp>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9"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10" name="Picture 2" descr="http://farm6.staticflickr.com/5265/5620160030_fbc425f1dc_b.jpg"/>
          <p:cNvPicPr>
            <a:picLocks noChangeAspect="1" noChangeArrowheads="1"/>
          </p:cNvPicPr>
          <p:nvPr/>
        </p:nvPicPr>
        <p:blipFill rotWithShape="1">
          <a:blip r:embed="rId3">
            <a:extLst>
              <a:ext uri="{28A0092B-C50C-407E-A947-70E740481C1C}">
                <a14:useLocalDpi xmlns:a14="http://schemas.microsoft.com/office/drawing/2010/main" val="0"/>
              </a:ext>
            </a:extLst>
          </a:blip>
          <a:srcRect l="11060" t="8148" r="24380" b="30937"/>
          <a:stretch/>
        </p:blipFill>
        <p:spPr bwMode="auto">
          <a:xfrm>
            <a:off x="5684360" y="3337578"/>
            <a:ext cx="3240868" cy="20313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14" descr="rak 005"/>
          <p:cNvPicPr>
            <a:picLocks noChangeArrowheads="1"/>
          </p:cNvPicPr>
          <p:nvPr/>
        </p:nvPicPr>
        <p:blipFill rotWithShape="1">
          <a:blip r:embed="rId4" cstate="print">
            <a:extLst>
              <a:ext uri="{28A0092B-C50C-407E-A947-70E740481C1C}">
                <a14:useLocalDpi xmlns:a14="http://schemas.microsoft.com/office/drawing/2010/main" val="0"/>
              </a:ext>
            </a:extLst>
          </a:blip>
          <a:srcRect r="22681" b="72480"/>
          <a:stretch/>
        </p:blipFill>
        <p:spPr bwMode="auto">
          <a:xfrm>
            <a:off x="562147" y="4505190"/>
            <a:ext cx="4499910" cy="1079917"/>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4" descr="rak 00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249" b="71373"/>
          <a:stretch/>
        </p:blipFill>
        <p:spPr bwMode="auto">
          <a:xfrm>
            <a:off x="562147" y="5622210"/>
            <a:ext cx="4499910" cy="1090265"/>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4" name="Prstenec 13"/>
          <p:cNvSpPr/>
          <p:nvPr/>
        </p:nvSpPr>
        <p:spPr bwMode="auto">
          <a:xfrm>
            <a:off x="471809" y="5604219"/>
            <a:ext cx="4680586" cy="1108256"/>
          </a:xfrm>
          <a:prstGeom prst="donut">
            <a:avLst>
              <a:gd name="adj" fmla="val 36"/>
            </a:avLst>
          </a:prstGeom>
          <a:solidFill>
            <a:srgbClr val="FF0000"/>
          </a:solidFill>
          <a:ln w="38100">
            <a:solidFill>
              <a:srgbClr val="FF0000"/>
            </a:solid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cs-CZ" sz="4300" b="0" i="0" u="none" strike="noStrike" cap="none" normalizeH="0" baseline="0">
              <a:ln>
                <a:noFill/>
              </a:ln>
              <a:solidFill>
                <a:srgbClr val="414141"/>
              </a:solidFill>
              <a:effectLst/>
              <a:latin typeface="Gill Sans Light" charset="0"/>
              <a:sym typeface="Gill Sans Light" charset="0"/>
            </a:endParaRPr>
          </a:p>
        </p:txBody>
      </p:sp>
    </p:spTree>
    <p:extLst>
      <p:ext uri="{BB962C8B-B14F-4D97-AF65-F5344CB8AC3E}">
        <p14:creationId xmlns:p14="http://schemas.microsoft.com/office/powerpoint/2010/main" val="156803031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29"/>
          <p:cNvSpPr txBox="1">
            <a:spLocks/>
          </p:cNvSpPr>
          <p:nvPr/>
        </p:nvSpPr>
        <p:spPr bwMode="auto">
          <a:xfrm>
            <a:off x="737761" y="2846290"/>
            <a:ext cx="5354232" cy="2974990"/>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1500" b="1" dirty="0">
                <a:solidFill>
                  <a:srgbClr val="000000"/>
                </a:solidFill>
              </a:rPr>
              <a:t>Popis druhu</a:t>
            </a:r>
            <a:endParaRPr lang="en-US" sz="1500" b="1" dirty="0">
              <a:solidFill>
                <a:srgbClr val="000000"/>
              </a:solidFill>
            </a:endParaRPr>
          </a:p>
          <a:p>
            <a:pPr marL="522900" indent="-342900" eaLnBrk="1" fontAlgn="base" hangingPunct="1">
              <a:spcBef>
                <a:spcPct val="0"/>
              </a:spcBef>
              <a:spcAft>
                <a:spcPts val="600"/>
              </a:spcAft>
              <a:buFont typeface="Wingdings" pitchFamily="2" charset="2"/>
              <a:buChar char="Ø"/>
            </a:pPr>
            <a:r>
              <a:rPr lang="cs-CZ" sz="1500" b="1" dirty="0">
                <a:solidFill>
                  <a:srgbClr val="000000"/>
                </a:solidFill>
              </a:rPr>
              <a:t>r</a:t>
            </a:r>
            <a:r>
              <a:rPr lang="en-GB" sz="1500" b="1" dirty="0">
                <a:solidFill>
                  <a:srgbClr val="000000"/>
                </a:solidFill>
              </a:rPr>
              <a:t>ostrum</a:t>
            </a:r>
          </a:p>
          <a:p>
            <a:pPr marL="1265850" lvl="1" indent="-342900" eaLnBrk="1" fontAlgn="base" hangingPunct="1">
              <a:spcBef>
                <a:spcPct val="0"/>
              </a:spcBef>
              <a:spcAft>
                <a:spcPts val="600"/>
              </a:spcAft>
              <a:buFont typeface="Wingdings" pitchFamily="2" charset="2"/>
              <a:buChar char="Ø"/>
            </a:pPr>
            <a:r>
              <a:rPr lang="cs-CZ" sz="1500" b="1" dirty="0">
                <a:solidFill>
                  <a:srgbClr val="000000"/>
                </a:solidFill>
              </a:rPr>
              <a:t>středně dlouhé</a:t>
            </a:r>
            <a:endParaRPr lang="en-GB" sz="15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500" b="1" dirty="0">
                <a:solidFill>
                  <a:srgbClr val="000000"/>
                </a:solidFill>
              </a:rPr>
              <a:t>hladké </a:t>
            </a:r>
            <a:r>
              <a:rPr lang="en-GB" sz="1500" b="1" dirty="0">
                <a:solidFill>
                  <a:srgbClr val="000000"/>
                </a:solidFill>
              </a:rPr>
              <a:t>±</a:t>
            </a:r>
            <a:r>
              <a:rPr lang="cs-CZ" sz="1500" b="1" dirty="0">
                <a:solidFill>
                  <a:srgbClr val="000000"/>
                </a:solidFill>
              </a:rPr>
              <a:t> rovnoběžně ohraničené</a:t>
            </a:r>
            <a:endParaRPr lang="en-GB" sz="1500" b="1" dirty="0">
              <a:solidFill>
                <a:srgbClr val="000000"/>
              </a:solidFill>
            </a:endParaRPr>
          </a:p>
          <a:p>
            <a:pPr marL="522900" indent="-342900" eaLnBrk="1" fontAlgn="base" hangingPunct="1">
              <a:spcBef>
                <a:spcPct val="0"/>
              </a:spcBef>
              <a:spcAft>
                <a:spcPts val="600"/>
              </a:spcAft>
              <a:buFont typeface="Wingdings" pitchFamily="2" charset="2"/>
              <a:buChar char="Ø"/>
            </a:pPr>
            <a:r>
              <a:rPr lang="cs-CZ" sz="1500" b="1" dirty="0">
                <a:solidFill>
                  <a:srgbClr val="000000"/>
                </a:solidFill>
              </a:rPr>
              <a:t>klepeta</a:t>
            </a:r>
            <a:endParaRPr lang="en-GB" sz="15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500" b="1" dirty="0">
                <a:solidFill>
                  <a:srgbClr val="000000"/>
                </a:solidFill>
              </a:rPr>
              <a:t>velká</a:t>
            </a:r>
            <a:r>
              <a:rPr lang="en-GB" sz="1500" b="1" dirty="0">
                <a:solidFill>
                  <a:srgbClr val="000000"/>
                </a:solidFill>
              </a:rPr>
              <a:t>, robust</a:t>
            </a:r>
            <a:r>
              <a:rPr lang="cs-CZ" sz="1500" b="1" dirty="0">
                <a:solidFill>
                  <a:srgbClr val="000000"/>
                </a:solidFill>
              </a:rPr>
              <a:t>ní</a:t>
            </a:r>
            <a:r>
              <a:rPr lang="en-GB" sz="1500" b="1" dirty="0">
                <a:solidFill>
                  <a:srgbClr val="000000"/>
                </a:solidFill>
              </a:rPr>
              <a:t> (</a:t>
            </a:r>
            <a:r>
              <a:rPr lang="cs-CZ" sz="1500" b="1" dirty="0">
                <a:solidFill>
                  <a:srgbClr val="000000"/>
                </a:solidFill>
              </a:rPr>
              <a:t>hlavně</a:t>
            </a:r>
            <a:r>
              <a:rPr lang="en-GB" sz="1500" b="1" dirty="0">
                <a:solidFill>
                  <a:srgbClr val="000000"/>
                </a:solidFill>
              </a:rPr>
              <a:t> ♂)</a:t>
            </a:r>
          </a:p>
          <a:p>
            <a:pPr marL="1265850" lvl="1" indent="-342900" eaLnBrk="1" fontAlgn="base" hangingPunct="1">
              <a:spcBef>
                <a:spcPct val="0"/>
              </a:spcBef>
              <a:spcAft>
                <a:spcPts val="600"/>
              </a:spcAft>
              <a:buFont typeface="Wingdings" pitchFamily="2" charset="2"/>
              <a:buChar char="Ø"/>
            </a:pPr>
            <a:r>
              <a:rPr lang="en-GB" sz="1500" b="1" dirty="0">
                <a:solidFill>
                  <a:srgbClr val="000000"/>
                </a:solidFill>
              </a:rPr>
              <a:t>↑ </a:t>
            </a:r>
            <a:r>
              <a:rPr lang="cs-CZ" sz="1500" b="1" dirty="0">
                <a:solidFill>
                  <a:srgbClr val="000000"/>
                </a:solidFill>
              </a:rPr>
              <a:t>strana hrbolkatá</a:t>
            </a:r>
            <a:endParaRPr lang="en-GB" sz="15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en-GB" sz="1500" b="1" dirty="0">
                <a:solidFill>
                  <a:srgbClr val="000000"/>
                </a:solidFill>
              </a:rPr>
              <a:t>↓ </a:t>
            </a:r>
            <a:r>
              <a:rPr lang="cs-CZ" sz="1500" b="1" dirty="0">
                <a:solidFill>
                  <a:srgbClr val="000000"/>
                </a:solidFill>
              </a:rPr>
              <a:t>strana červená až tmavě hnědá</a:t>
            </a:r>
            <a:endParaRPr lang="en-GB" sz="15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cs-CZ" sz="1500" b="1" dirty="0">
                <a:solidFill>
                  <a:srgbClr val="000000"/>
                </a:solidFill>
              </a:rPr>
              <a:t>kloub červený</a:t>
            </a:r>
            <a:endParaRPr lang="en-GB" sz="1500" b="1" dirty="0">
              <a:solidFill>
                <a:srgbClr val="000000"/>
              </a:solidFill>
            </a:endParaRPr>
          </a:p>
          <a:p>
            <a:pPr marL="1265850" lvl="1" indent="-342900" eaLnBrk="1" fontAlgn="base" hangingPunct="1">
              <a:spcBef>
                <a:spcPct val="0"/>
              </a:spcBef>
              <a:spcAft>
                <a:spcPts val="600"/>
              </a:spcAft>
              <a:buFont typeface="Wingdings" pitchFamily="2" charset="2"/>
              <a:buChar char="Ø"/>
            </a:pPr>
            <a:r>
              <a:rPr lang="en-GB" sz="1500" b="1" dirty="0">
                <a:solidFill>
                  <a:srgbClr val="000000"/>
                </a:solidFill>
              </a:rPr>
              <a:t>propodus – </a:t>
            </a:r>
            <a:r>
              <a:rPr lang="cs-CZ" sz="1500" b="1" dirty="0">
                <a:solidFill>
                  <a:srgbClr val="000000"/>
                </a:solidFill>
              </a:rPr>
              <a:t>2 oddělené hrbolky</a:t>
            </a:r>
            <a:endParaRPr lang="en-GB" sz="1500" b="1" dirty="0">
              <a:solidFill>
                <a:srgbClr val="000000"/>
              </a:solidFill>
            </a:endParaRPr>
          </a:p>
        </p:txBody>
      </p:sp>
      <p:pic>
        <p:nvPicPr>
          <p:cNvPr id="12" name="Picture 4" desc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45229" flipH="1">
            <a:off x="6704748" y="3725842"/>
            <a:ext cx="2239964" cy="1492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16" descr="rak 00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r="22022" b="70943"/>
          <a:stretch/>
        </p:blipFill>
        <p:spPr bwMode="auto">
          <a:xfrm>
            <a:off x="5093388" y="5821280"/>
            <a:ext cx="4005898" cy="1021006"/>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8" name="Tabulka 7"/>
          <p:cNvGraphicFramePr>
            <a:graphicFrameLocks noGrp="1"/>
          </p:cNvGraphicFramePr>
          <p:nvPr>
            <p:extLst>
              <p:ext uri="{D42A27DB-BD31-4B8C-83A1-F6EECF244321}">
                <p14:modId xmlns:p14="http://schemas.microsoft.com/office/powerpoint/2010/main" val="2147025641"/>
              </p:ext>
            </p:extLst>
          </p:nvPr>
        </p:nvGraphicFramePr>
        <p:xfrm>
          <a:off x="16070" y="2448135"/>
          <a:ext cx="9144000" cy="370840"/>
        </p:xfrm>
        <a:graphic>
          <a:graphicData uri="http://schemas.openxmlformats.org/drawingml/2006/table">
            <a:tbl>
              <a:tblPr firstRow="1" bandRow="1">
                <a:tableStyleId>{0E3FDE45-AF77-4B5C-9715-49D594BDF05E}</a:tableStyleId>
              </a:tblPr>
              <a:tblGrid>
                <a:gridCol w="2771775">
                  <a:extLst>
                    <a:ext uri="{9D8B030D-6E8A-4147-A177-3AD203B41FA5}">
                      <a16:colId xmlns:a16="http://schemas.microsoft.com/office/drawing/2014/main" val="20000"/>
                    </a:ext>
                  </a:extLst>
                </a:gridCol>
                <a:gridCol w="2736329">
                  <a:extLst>
                    <a:ext uri="{9D8B030D-6E8A-4147-A177-3AD203B41FA5}">
                      <a16:colId xmlns:a16="http://schemas.microsoft.com/office/drawing/2014/main" val="20001"/>
                    </a:ext>
                  </a:extLst>
                </a:gridCol>
                <a:gridCol w="3635896">
                  <a:extLst>
                    <a:ext uri="{9D8B030D-6E8A-4147-A177-3AD203B41FA5}">
                      <a16:colId xmlns:a16="http://schemas.microsoft.com/office/drawing/2014/main" val="20002"/>
                    </a:ext>
                  </a:extLst>
                </a:gridCol>
              </a:tblGrid>
              <a:tr h="370840">
                <a:tc>
                  <a:txBody>
                    <a:bodyPr/>
                    <a:lstStyle/>
                    <a:p>
                      <a:pPr marL="0" algn="ctr" defTabSz="642882" rtl="0" eaLnBrk="1" latinLnBrk="0" hangingPunct="1"/>
                      <a:r>
                        <a:rPr lang="cs-CZ" sz="1700" b="1" kern="1200" dirty="0">
                          <a:solidFill>
                            <a:schemeClr val="tx2"/>
                          </a:solidFill>
                          <a:latin typeface="Gill Sans Light" charset="0"/>
                          <a:ea typeface="+mn-ea"/>
                          <a:cs typeface="+mn-cs"/>
                        </a:rPr>
                        <a:t>Rak říční</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i="1" kern="1200" dirty="0">
                          <a:solidFill>
                            <a:schemeClr val="tx2"/>
                          </a:solidFill>
                          <a:latin typeface="Gill Sans Light" charset="0"/>
                          <a:ea typeface="+mn-ea"/>
                          <a:cs typeface="+mn-cs"/>
                          <a:sym typeface="Gill Sans Light" charset="0"/>
                        </a:rPr>
                        <a:t>Astacus astacus</a:t>
                      </a:r>
                      <a:endParaRPr lang="en-US" sz="1700" b="1" i="1" kern="1200" noProof="0" dirty="0">
                        <a:solidFill>
                          <a:schemeClr val="tx2"/>
                        </a:solidFill>
                        <a:latin typeface="Gill Sans Light" charset="0"/>
                        <a:ea typeface="+mn-ea"/>
                        <a:cs typeface="+mn-cs"/>
                        <a:sym typeface="Gill Sans Light" charset="0"/>
                      </a:endParaRPr>
                    </a:p>
                  </a:txBody>
                  <a:tcPr>
                    <a:solidFill>
                      <a:srgbClr val="FFFFFF">
                        <a:alpha val="50000"/>
                      </a:srgbClr>
                    </a:solidFill>
                  </a:tcPr>
                </a:tc>
                <a:tc>
                  <a:txBody>
                    <a:bodyPr/>
                    <a:lstStyle/>
                    <a:p>
                      <a:pPr marL="0" algn="ctr" defTabSz="642882" rtl="0" eaLnBrk="1" latinLnBrk="0" hangingPunct="1"/>
                      <a:r>
                        <a:rPr lang="cs-CZ" sz="1700" b="1" kern="1200" noProof="0" dirty="0">
                          <a:solidFill>
                            <a:schemeClr val="tx2"/>
                          </a:solidFill>
                          <a:latin typeface="Gill Sans Light" charset="0"/>
                          <a:ea typeface="+mn-ea"/>
                          <a:cs typeface="+mn-cs"/>
                        </a:rPr>
                        <a:t>Noble </a:t>
                      </a:r>
                      <a:r>
                        <a:rPr lang="en-US" sz="1700" b="1" kern="1200" noProof="0" dirty="0">
                          <a:solidFill>
                            <a:schemeClr val="tx2"/>
                          </a:solidFill>
                          <a:latin typeface="Gill Sans Light" charset="0"/>
                          <a:ea typeface="+mn-ea"/>
                          <a:cs typeface="+mn-cs"/>
                        </a:rPr>
                        <a:t>crayfish</a:t>
                      </a:r>
                      <a:endParaRPr lang="en-GB" sz="1700" b="1" kern="120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pic>
        <p:nvPicPr>
          <p:cNvPr id="8194" name="Picture 2"/>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2000"/>
                    </a14:imgEffect>
                  </a14:imgLayer>
                </a14:imgProps>
              </a:ext>
              <a:ext uri="{28A0092B-C50C-407E-A947-70E740481C1C}">
                <a14:useLocalDpi xmlns:a14="http://schemas.microsoft.com/office/drawing/2010/main" val="0"/>
              </a:ext>
            </a:extLst>
          </a:blip>
          <a:srcRect/>
          <a:stretch>
            <a:fillRect/>
          </a:stretch>
        </p:blipFill>
        <p:spPr bwMode="auto">
          <a:xfrm>
            <a:off x="105229" y="4149090"/>
            <a:ext cx="1577656" cy="2771380"/>
          </a:xfrm>
          <a:prstGeom prst="rect">
            <a:avLst/>
          </a:prstGeom>
          <a:noFill/>
          <a:ln>
            <a:noFill/>
          </a:ln>
          <a:effectLst>
            <a:outerShdw blurRad="292100" dist="508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4" name="Text Box 29"/>
          <p:cNvSpPr txBox="1">
            <a:spLocks/>
          </p:cNvSpPr>
          <p:nvPr/>
        </p:nvSpPr>
        <p:spPr bwMode="auto">
          <a:xfrm>
            <a:off x="1312915" y="378109"/>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spTree>
    <p:extLst>
      <p:ext uri="{BB962C8B-B14F-4D97-AF65-F5344CB8AC3E}">
        <p14:creationId xmlns:p14="http://schemas.microsoft.com/office/powerpoint/2010/main" val="420205441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407352666"/>
              </p:ext>
            </p:extLst>
          </p:nvPr>
        </p:nvGraphicFramePr>
        <p:xfrm>
          <a:off x="16070" y="2462176"/>
          <a:ext cx="9144000" cy="64008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800" i="0" dirty="0">
                          <a:solidFill>
                            <a:schemeClr val="tx2"/>
                          </a:solidFill>
                        </a:rPr>
                        <a:t>Rak bělonohý</a:t>
                      </a:r>
                      <a:endParaRPr lang="en-GB" sz="1800" i="0" dirty="0">
                        <a:solidFill>
                          <a:schemeClr val="tx2"/>
                        </a:solidFill>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800" i="1" dirty="0">
                          <a:solidFill>
                            <a:schemeClr val="tx2"/>
                          </a:solidFill>
                        </a:rPr>
                        <a:t>Austropotamobius pallipes</a:t>
                      </a:r>
                      <a:endParaRPr lang="en-US" sz="1800" noProof="0" dirty="0">
                        <a:solidFill>
                          <a:schemeClr val="tx2"/>
                        </a:solidFill>
                      </a:endParaRPr>
                    </a:p>
                  </a:txBody>
                  <a:tcPr>
                    <a:solidFill>
                      <a:srgbClr val="FFFFFF">
                        <a:alpha val="50000"/>
                      </a:srgbClr>
                    </a:solidFill>
                  </a:tcPr>
                </a:tc>
                <a:tc>
                  <a:txBody>
                    <a:bodyPr/>
                    <a:lstStyle/>
                    <a:p>
                      <a:pPr algn="ctr"/>
                      <a:r>
                        <a:rPr lang="en-US" sz="1800" noProof="0" dirty="0">
                          <a:solidFill>
                            <a:schemeClr val="tx2"/>
                          </a:solidFill>
                        </a:rPr>
                        <a:t>White-clawed crayfish </a:t>
                      </a:r>
                      <a:endParaRPr lang="en-US" sz="1800" i="0" noProof="0" dirty="0">
                        <a:solidFill>
                          <a:schemeClr val="tx2"/>
                        </a:solidFill>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11" name="Text Box 29"/>
          <p:cNvSpPr txBox="1">
            <a:spLocks/>
          </p:cNvSpPr>
          <p:nvPr/>
        </p:nvSpPr>
        <p:spPr bwMode="auto">
          <a:xfrm>
            <a:off x="1109857" y="3102256"/>
            <a:ext cx="5113918" cy="1866994"/>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000" b="1" dirty="0">
                <a:solidFill>
                  <a:srgbClr val="000000"/>
                </a:solidFill>
              </a:rPr>
              <a:t>Popis druhu</a:t>
            </a:r>
          </a:p>
          <a:p>
            <a:pPr marL="522900" indent="-342900" eaLnBrk="1" fontAlgn="base" hangingPunct="1">
              <a:spcBef>
                <a:spcPct val="0"/>
              </a:spcBef>
              <a:spcAft>
                <a:spcPts val="600"/>
              </a:spcAft>
              <a:buFont typeface="Wingdings" pitchFamily="2" charset="2"/>
              <a:buChar char="Ø"/>
            </a:pPr>
            <a:r>
              <a:rPr lang="cs-CZ" sz="1400" b="1" dirty="0">
                <a:solidFill>
                  <a:schemeClr val="tx2"/>
                </a:solidFill>
              </a:rPr>
              <a:t>klepeta</a:t>
            </a:r>
            <a:endParaRPr lang="en-GB" sz="1400" b="1" dirty="0">
              <a:solidFill>
                <a:schemeClr val="tx2"/>
              </a:solidFill>
            </a:endParaRPr>
          </a:p>
          <a:p>
            <a:pPr marL="1265850" lvl="1" indent="-342900" eaLnBrk="1" fontAlgn="base" hangingPunct="1">
              <a:spcBef>
                <a:spcPct val="0"/>
              </a:spcBef>
              <a:spcAft>
                <a:spcPts val="600"/>
              </a:spcAft>
              <a:buFont typeface="Wingdings" pitchFamily="2" charset="2"/>
              <a:buChar char="Ø"/>
            </a:pPr>
            <a:r>
              <a:rPr lang="cs-CZ" sz="1400" dirty="0">
                <a:solidFill>
                  <a:schemeClr val="tx2"/>
                </a:solidFill>
              </a:rPr>
              <a:t>relativně</a:t>
            </a:r>
            <a:r>
              <a:rPr lang="en-GB" sz="1400" dirty="0">
                <a:solidFill>
                  <a:schemeClr val="tx2"/>
                </a:solidFill>
              </a:rPr>
              <a:t> robust</a:t>
            </a:r>
            <a:r>
              <a:rPr lang="cs-CZ" sz="1400" dirty="0">
                <a:solidFill>
                  <a:schemeClr val="tx2"/>
                </a:solidFill>
              </a:rPr>
              <a:t>ní</a:t>
            </a:r>
            <a:endParaRPr lang="en-GB" sz="1400" dirty="0">
              <a:solidFill>
                <a:schemeClr val="tx2"/>
              </a:solidFill>
            </a:endParaRPr>
          </a:p>
          <a:p>
            <a:pPr marL="1265850" lvl="1" indent="-342900" eaLnBrk="1" fontAlgn="base" hangingPunct="1">
              <a:spcBef>
                <a:spcPct val="0"/>
              </a:spcBef>
              <a:spcAft>
                <a:spcPts val="600"/>
              </a:spcAft>
              <a:buFont typeface="Wingdings" pitchFamily="2" charset="2"/>
              <a:buChar char="Ø"/>
            </a:pPr>
            <a:r>
              <a:rPr lang="cs-CZ" sz="1400" dirty="0">
                <a:solidFill>
                  <a:schemeClr val="tx2"/>
                </a:solidFill>
              </a:rPr>
              <a:t>na svrchní straně slabě granulovaná</a:t>
            </a:r>
            <a:endParaRPr lang="en-GB" sz="1400" dirty="0">
              <a:solidFill>
                <a:schemeClr val="tx2"/>
              </a:solidFill>
            </a:endParaRPr>
          </a:p>
          <a:p>
            <a:pPr marL="1265850" lvl="1" indent="-342900" eaLnBrk="1" fontAlgn="base" hangingPunct="1">
              <a:spcBef>
                <a:spcPct val="0"/>
              </a:spcBef>
              <a:spcAft>
                <a:spcPts val="600"/>
              </a:spcAft>
              <a:buFont typeface="Wingdings" pitchFamily="2" charset="2"/>
              <a:buChar char="Ø"/>
            </a:pPr>
            <a:r>
              <a:rPr lang="cs-CZ" sz="1400" dirty="0">
                <a:solidFill>
                  <a:schemeClr val="tx2"/>
                </a:solidFill>
              </a:rPr>
              <a:t>hrbolkatá vnitřní</a:t>
            </a:r>
            <a:r>
              <a:rPr lang="en-GB" sz="1400" dirty="0">
                <a:solidFill>
                  <a:schemeClr val="tx2"/>
                </a:solidFill>
              </a:rPr>
              <a:t> </a:t>
            </a:r>
            <a:r>
              <a:rPr lang="cs-CZ" sz="1400" dirty="0">
                <a:solidFill>
                  <a:schemeClr val="tx2"/>
                </a:solidFill>
              </a:rPr>
              <a:t>strana</a:t>
            </a:r>
            <a:r>
              <a:rPr lang="en-GB" sz="1400" dirty="0">
                <a:solidFill>
                  <a:schemeClr val="tx2"/>
                </a:solidFill>
              </a:rPr>
              <a:t> </a:t>
            </a:r>
            <a:r>
              <a:rPr lang="cs-CZ" sz="1400" dirty="0">
                <a:solidFill>
                  <a:schemeClr val="tx2"/>
                </a:solidFill>
              </a:rPr>
              <a:t>prst</a:t>
            </a:r>
            <a:endParaRPr lang="en-GB" sz="1400" dirty="0">
              <a:solidFill>
                <a:schemeClr val="tx2"/>
              </a:solidFill>
            </a:endParaRPr>
          </a:p>
          <a:p>
            <a:pPr eaLnBrk="1" fontAlgn="base" hangingPunct="1">
              <a:spcBef>
                <a:spcPct val="0"/>
              </a:spcBef>
              <a:spcAft>
                <a:spcPct val="0"/>
              </a:spcAft>
            </a:pPr>
            <a:endParaRPr lang="en-GB" sz="2200" dirty="0">
              <a:solidFill>
                <a:srgbClr val="000000"/>
              </a:solidFill>
            </a:endParaRPr>
          </a:p>
        </p:txBody>
      </p:sp>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9"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12" name="Picture 14" descr="rak 005"/>
          <p:cNvPicPr>
            <a:picLocks noChangeArrowheads="1"/>
          </p:cNvPicPr>
          <p:nvPr/>
        </p:nvPicPr>
        <p:blipFill rotWithShape="1">
          <a:blip r:embed="rId3" cstate="print">
            <a:extLst>
              <a:ext uri="{28A0092B-C50C-407E-A947-70E740481C1C}">
                <a14:useLocalDpi xmlns:a14="http://schemas.microsoft.com/office/drawing/2010/main" val="0"/>
              </a:ext>
            </a:extLst>
          </a:blip>
          <a:srcRect r="22681" b="72480"/>
          <a:stretch/>
        </p:blipFill>
        <p:spPr bwMode="auto">
          <a:xfrm>
            <a:off x="563102" y="4604885"/>
            <a:ext cx="4369897" cy="957289"/>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4" descr="rak 00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1249" b="71373"/>
          <a:stretch/>
        </p:blipFill>
        <p:spPr bwMode="auto">
          <a:xfrm>
            <a:off x="562147" y="5662706"/>
            <a:ext cx="4369898" cy="1058765"/>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4" name="Prstenec 13"/>
          <p:cNvSpPr/>
          <p:nvPr/>
        </p:nvSpPr>
        <p:spPr bwMode="auto">
          <a:xfrm>
            <a:off x="505232" y="5662706"/>
            <a:ext cx="4426813" cy="1058765"/>
          </a:xfrm>
          <a:prstGeom prst="donut">
            <a:avLst>
              <a:gd name="adj" fmla="val 36"/>
            </a:avLst>
          </a:prstGeom>
          <a:solidFill>
            <a:srgbClr val="FF0000"/>
          </a:solidFill>
          <a:ln w="38100">
            <a:solidFill>
              <a:srgbClr val="FF0000"/>
            </a:solidFill>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cs-CZ" sz="4300">
              <a:solidFill>
                <a:srgbClr val="414141"/>
              </a:solidFill>
              <a:sym typeface="Gill Sans Light" charset="0"/>
            </a:endParaRPr>
          </a:p>
        </p:txBody>
      </p:sp>
      <p:pic>
        <p:nvPicPr>
          <p:cNvPr id="15" name="Picture 14" descr="rak 005"/>
          <p:cNvPicPr>
            <a:picLocks noChangeArrowheads="1"/>
          </p:cNvPicPr>
          <p:nvPr/>
        </p:nvPicPr>
        <p:blipFill rotWithShape="1">
          <a:blip r:embed="rId3" cstate="print">
            <a:extLst>
              <a:ext uri="{28A0092B-C50C-407E-A947-70E740481C1C}">
                <a14:useLocalDpi xmlns:a14="http://schemas.microsoft.com/office/drawing/2010/main" val="0"/>
              </a:ext>
            </a:extLst>
          </a:blip>
          <a:srcRect l="79606"/>
          <a:stretch/>
        </p:blipFill>
        <p:spPr bwMode="auto">
          <a:xfrm>
            <a:off x="5805646" y="3130794"/>
            <a:ext cx="1159908" cy="3573990"/>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4" descr="rak 00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578"/>
          <a:stretch/>
        </p:blipFill>
        <p:spPr bwMode="auto">
          <a:xfrm>
            <a:off x="7499695" y="3129457"/>
            <a:ext cx="1062730" cy="3576395"/>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8" name="Prstenec 17"/>
          <p:cNvSpPr/>
          <p:nvPr/>
        </p:nvSpPr>
        <p:spPr bwMode="auto">
          <a:xfrm rot="5400000">
            <a:off x="6218786" y="4383165"/>
            <a:ext cx="3664097" cy="1102279"/>
          </a:xfrm>
          <a:prstGeom prst="donut">
            <a:avLst>
              <a:gd name="adj" fmla="val 36"/>
            </a:avLst>
          </a:prstGeom>
          <a:solidFill>
            <a:srgbClr val="FF0000"/>
          </a:solidFill>
          <a:ln w="38100">
            <a:solidFill>
              <a:srgbClr val="FF0000"/>
            </a:solid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cs-CZ" sz="4300" b="0" i="0" u="none" strike="noStrike" cap="none" normalizeH="0" baseline="0">
              <a:ln>
                <a:noFill/>
              </a:ln>
              <a:solidFill>
                <a:srgbClr val="414141"/>
              </a:solidFill>
              <a:effectLst/>
              <a:latin typeface="Gill Sans Light" charset="0"/>
              <a:sym typeface="Gill Sans Light" charset="0"/>
            </a:endParaRPr>
          </a:p>
        </p:txBody>
      </p:sp>
    </p:spTree>
    <p:extLst>
      <p:ext uri="{BB962C8B-B14F-4D97-AF65-F5344CB8AC3E}">
        <p14:creationId xmlns:p14="http://schemas.microsoft.com/office/powerpoint/2010/main" val="223528649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1109857" y="3073718"/>
            <a:ext cx="4320540" cy="3821375"/>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000" b="1" dirty="0">
                <a:solidFill>
                  <a:srgbClr val="000000"/>
                </a:solidFill>
              </a:rPr>
              <a:t>Životní cyklus</a:t>
            </a:r>
            <a:endParaRPr lang="en-GB" sz="2000" b="1" dirty="0">
              <a:solidFill>
                <a:srgbClr val="000000"/>
              </a:solidFill>
            </a:endParaRPr>
          </a:p>
          <a:p>
            <a:pPr marL="522900" indent="-342900" eaLnBrk="1" fontAlgn="base" hangingPunct="1">
              <a:spcBef>
                <a:spcPct val="0"/>
              </a:spcBef>
              <a:spcAft>
                <a:spcPct val="0"/>
              </a:spcAft>
              <a:buFont typeface="Wingdings" pitchFamily="2" charset="2"/>
              <a:buChar char="Ø"/>
            </a:pPr>
            <a:r>
              <a:rPr lang="cs-CZ" sz="1400" b="1" dirty="0">
                <a:solidFill>
                  <a:schemeClr val="tx2"/>
                </a:solidFill>
              </a:rPr>
              <a:t>dospělost</a:t>
            </a:r>
            <a:endParaRPr lang="en-GB" sz="1400" b="1" dirty="0">
              <a:solidFill>
                <a:schemeClr val="tx2"/>
              </a:solidFill>
            </a:endParaRPr>
          </a:p>
          <a:p>
            <a:pPr marL="1265850" lvl="1" indent="-342900" eaLnBrk="1" fontAlgn="base" hangingPunct="1">
              <a:spcBef>
                <a:spcPct val="0"/>
              </a:spcBef>
              <a:spcAft>
                <a:spcPts val="600"/>
              </a:spcAft>
              <a:buFont typeface="Wingdings" pitchFamily="2" charset="2"/>
              <a:buChar char="Ø"/>
            </a:pPr>
            <a:r>
              <a:rPr lang="cs-CZ" sz="1400" dirty="0">
                <a:solidFill>
                  <a:schemeClr val="tx2"/>
                </a:solidFill>
              </a:rPr>
              <a:t>obvykle</a:t>
            </a:r>
            <a:r>
              <a:rPr lang="en-GB" sz="1400" dirty="0">
                <a:solidFill>
                  <a:schemeClr val="tx2"/>
                </a:solidFill>
              </a:rPr>
              <a:t> 3–4 </a:t>
            </a:r>
            <a:r>
              <a:rPr lang="cs-CZ" sz="1400" dirty="0">
                <a:solidFill>
                  <a:schemeClr val="tx2"/>
                </a:solidFill>
              </a:rPr>
              <a:t>let</a:t>
            </a:r>
            <a:r>
              <a:rPr lang="en-GB" sz="1400" dirty="0">
                <a:solidFill>
                  <a:schemeClr val="tx2"/>
                </a:solidFill>
              </a:rPr>
              <a:t> (5–6 </a:t>
            </a:r>
            <a:r>
              <a:rPr lang="cs-CZ" sz="1400" dirty="0">
                <a:solidFill>
                  <a:schemeClr val="tx2"/>
                </a:solidFill>
              </a:rPr>
              <a:t>chladné lokality</a:t>
            </a:r>
            <a:r>
              <a:rPr lang="en-GB" sz="1400" dirty="0">
                <a:solidFill>
                  <a:schemeClr val="tx2"/>
                </a:solidFill>
              </a:rPr>
              <a:t>)</a:t>
            </a:r>
          </a:p>
          <a:p>
            <a:pPr marL="1265850" lvl="1" indent="-342900" eaLnBrk="1" fontAlgn="base" hangingPunct="1">
              <a:spcBef>
                <a:spcPct val="0"/>
              </a:spcBef>
              <a:spcAft>
                <a:spcPts val="600"/>
              </a:spcAft>
              <a:buFont typeface="Wingdings" pitchFamily="2" charset="2"/>
              <a:buChar char="Ø"/>
            </a:pPr>
            <a:r>
              <a:rPr lang="cs-CZ" sz="1400" dirty="0">
                <a:solidFill>
                  <a:schemeClr val="tx2"/>
                </a:solidFill>
              </a:rPr>
              <a:t>Celková DT</a:t>
            </a:r>
            <a:r>
              <a:rPr lang="en-GB" sz="1400" dirty="0">
                <a:solidFill>
                  <a:schemeClr val="tx2"/>
                </a:solidFill>
              </a:rPr>
              <a:t> 40–55 mm</a:t>
            </a:r>
          </a:p>
          <a:p>
            <a:pPr marL="1265850" lvl="1" indent="-342900" eaLnBrk="1" fontAlgn="base" hangingPunct="1">
              <a:spcBef>
                <a:spcPct val="0"/>
              </a:spcBef>
              <a:spcAft>
                <a:spcPts val="600"/>
              </a:spcAft>
              <a:buFont typeface="Wingdings" pitchFamily="2" charset="2"/>
              <a:buChar char="Ø"/>
            </a:pPr>
            <a:r>
              <a:rPr lang="en-GB" sz="1400" dirty="0">
                <a:solidFill>
                  <a:schemeClr val="tx2"/>
                </a:solidFill>
              </a:rPr>
              <a:t>↑ 10 </a:t>
            </a:r>
            <a:r>
              <a:rPr lang="cs-CZ" sz="1400" dirty="0">
                <a:solidFill>
                  <a:schemeClr val="tx2"/>
                </a:solidFill>
              </a:rPr>
              <a:t>let</a:t>
            </a:r>
            <a:endParaRPr lang="en-GB" sz="1400" dirty="0">
              <a:solidFill>
                <a:schemeClr val="tx2"/>
              </a:solidFill>
            </a:endParaRPr>
          </a:p>
          <a:p>
            <a:pPr marL="522900" indent="-342900" eaLnBrk="1" fontAlgn="base" hangingPunct="1">
              <a:spcBef>
                <a:spcPct val="0"/>
              </a:spcBef>
              <a:spcAft>
                <a:spcPct val="0"/>
              </a:spcAft>
              <a:buFont typeface="Wingdings" pitchFamily="2" charset="2"/>
              <a:buChar char="Ø"/>
            </a:pPr>
            <a:r>
              <a:rPr lang="cs-CZ" sz="1400" b="1" dirty="0">
                <a:solidFill>
                  <a:schemeClr val="tx2"/>
                </a:solidFill>
              </a:rPr>
              <a:t>páření</a:t>
            </a:r>
            <a:endParaRPr lang="en-GB" sz="1400" b="1" dirty="0">
              <a:solidFill>
                <a:schemeClr val="tx2"/>
              </a:solidFill>
            </a:endParaRPr>
          </a:p>
          <a:p>
            <a:pPr marL="1265850" lvl="1" indent="-342900" eaLnBrk="1" fontAlgn="base" hangingPunct="1">
              <a:spcBef>
                <a:spcPct val="0"/>
              </a:spcBef>
              <a:spcAft>
                <a:spcPct val="0"/>
              </a:spcAft>
              <a:buFont typeface="Wingdings" pitchFamily="2" charset="2"/>
              <a:buChar char="Ø"/>
            </a:pPr>
            <a:r>
              <a:rPr lang="en-GB" sz="1400" dirty="0">
                <a:solidFill>
                  <a:schemeClr val="tx2"/>
                </a:solidFill>
              </a:rPr>
              <a:t>X </a:t>
            </a:r>
            <a:r>
              <a:rPr lang="cs-CZ" sz="1400" dirty="0">
                <a:solidFill>
                  <a:schemeClr val="tx2"/>
                </a:solidFill>
              </a:rPr>
              <a:t>až</a:t>
            </a:r>
            <a:r>
              <a:rPr lang="en-GB" sz="1400" dirty="0">
                <a:solidFill>
                  <a:schemeClr val="tx2"/>
                </a:solidFill>
              </a:rPr>
              <a:t> XI</a:t>
            </a:r>
          </a:p>
          <a:p>
            <a:pPr marL="1265850" lvl="1" indent="-342900" eaLnBrk="1" fontAlgn="base" hangingPunct="1">
              <a:spcBef>
                <a:spcPct val="0"/>
              </a:spcBef>
              <a:spcAft>
                <a:spcPct val="0"/>
              </a:spcAft>
              <a:buFont typeface="Wingdings" pitchFamily="2" charset="2"/>
              <a:buChar char="Ø"/>
            </a:pPr>
            <a:r>
              <a:rPr lang="cs-CZ" sz="1400" dirty="0">
                <a:solidFill>
                  <a:schemeClr val="tx2"/>
                </a:solidFill>
              </a:rPr>
              <a:t>teplota</a:t>
            </a:r>
            <a:r>
              <a:rPr lang="en-GB" sz="1400" dirty="0">
                <a:solidFill>
                  <a:schemeClr val="tx2"/>
                </a:solidFill>
              </a:rPr>
              <a:t> ↓ 10 °C</a:t>
            </a:r>
          </a:p>
          <a:p>
            <a:pPr marL="180000" lvl="0" eaLnBrk="1" fontAlgn="base" hangingPunct="1">
              <a:spcBef>
                <a:spcPct val="0"/>
              </a:spcBef>
              <a:spcAft>
                <a:spcPct val="0"/>
              </a:spcAft>
            </a:pPr>
            <a:endParaRPr lang="en-GB" sz="1400" b="1" dirty="0">
              <a:solidFill>
                <a:srgbClr val="000000"/>
              </a:solidFill>
            </a:endParaRPr>
          </a:p>
          <a:p>
            <a:pPr marL="522900" lvl="0" indent="-342900" eaLnBrk="1" fontAlgn="base" hangingPunct="1">
              <a:spcBef>
                <a:spcPct val="0"/>
              </a:spcBef>
              <a:spcAft>
                <a:spcPct val="0"/>
              </a:spcAft>
              <a:buFont typeface="Wingdings" pitchFamily="2" charset="2"/>
              <a:buChar char="Ø"/>
            </a:pPr>
            <a:r>
              <a:rPr lang="cs-CZ" sz="1400" b="1" dirty="0">
                <a:solidFill>
                  <a:srgbClr val="000000"/>
                </a:solidFill>
              </a:rPr>
              <a:t>plodnost</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400" dirty="0">
                <a:solidFill>
                  <a:srgbClr val="000000"/>
                </a:solidFill>
              </a:rPr>
              <a:t>50</a:t>
            </a:r>
            <a:r>
              <a:rPr lang="en-GB" sz="1400" dirty="0">
                <a:solidFill>
                  <a:schemeClr val="tx2"/>
                </a:solidFill>
              </a:rPr>
              <a:t>–</a:t>
            </a:r>
            <a:r>
              <a:rPr lang="en-GB" sz="1400" dirty="0">
                <a:solidFill>
                  <a:srgbClr val="000000"/>
                </a:solidFill>
              </a:rPr>
              <a:t>200 </a:t>
            </a:r>
            <a:r>
              <a:rPr lang="cs-CZ" sz="1400" dirty="0">
                <a:solidFill>
                  <a:srgbClr val="000000"/>
                </a:solidFill>
              </a:rPr>
              <a:t>vajíček</a:t>
            </a:r>
            <a:endParaRPr lang="en-GB" sz="1400"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400" dirty="0">
                <a:solidFill>
                  <a:srgbClr val="000000"/>
                </a:solidFill>
              </a:rPr>
              <a:t>2.4</a:t>
            </a:r>
            <a:r>
              <a:rPr lang="en-GB" sz="1400" dirty="0">
                <a:solidFill>
                  <a:schemeClr val="tx2"/>
                </a:solidFill>
              </a:rPr>
              <a:t>–</a:t>
            </a:r>
            <a:r>
              <a:rPr lang="en-GB" sz="1400" dirty="0">
                <a:solidFill>
                  <a:srgbClr val="000000"/>
                </a:solidFill>
              </a:rPr>
              <a:t>3.4 mm</a:t>
            </a:r>
          </a:p>
          <a:p>
            <a:pPr marL="1265850" lvl="1" indent="-342900" eaLnBrk="1" fontAlgn="base" hangingPunct="1">
              <a:spcBef>
                <a:spcPct val="0"/>
              </a:spcBef>
              <a:spcAft>
                <a:spcPct val="0"/>
              </a:spcAft>
              <a:buFont typeface="Wingdings" pitchFamily="2" charset="2"/>
              <a:buChar char="Ø"/>
            </a:pPr>
            <a:endParaRPr lang="en-GB" sz="1400" dirty="0">
              <a:solidFill>
                <a:srgbClr val="000000"/>
              </a:solidFill>
            </a:endParaRPr>
          </a:p>
          <a:p>
            <a:pPr marL="522900" indent="-342900" eaLnBrk="1" fontAlgn="base" hangingPunct="1">
              <a:spcBef>
                <a:spcPct val="0"/>
              </a:spcBef>
              <a:spcAft>
                <a:spcPct val="0"/>
              </a:spcAft>
              <a:buFont typeface="Wingdings" pitchFamily="2" charset="2"/>
              <a:buChar char="Ø"/>
            </a:pPr>
            <a:r>
              <a:rPr lang="cs-CZ" sz="1400" b="1" dirty="0">
                <a:solidFill>
                  <a:srgbClr val="000000"/>
                </a:solidFill>
              </a:rPr>
              <a:t>líhnutí</a:t>
            </a:r>
            <a:r>
              <a:rPr lang="en-GB" sz="1400" b="1" dirty="0">
                <a:solidFill>
                  <a:srgbClr val="000000"/>
                </a:solidFill>
              </a:rPr>
              <a:t> </a:t>
            </a:r>
          </a:p>
          <a:p>
            <a:pPr marL="1265850" lvl="1" indent="-342900" eaLnBrk="1" fontAlgn="base" hangingPunct="1">
              <a:spcBef>
                <a:spcPct val="0"/>
              </a:spcBef>
              <a:spcAft>
                <a:spcPct val="0"/>
              </a:spcAft>
              <a:buFont typeface="Wingdings" pitchFamily="2" charset="2"/>
              <a:buChar char="Ø"/>
            </a:pPr>
            <a:r>
              <a:rPr lang="cs-CZ" sz="1400" dirty="0">
                <a:solidFill>
                  <a:schemeClr val="tx2"/>
                </a:solidFill>
              </a:rPr>
              <a:t>doba proměnlivá</a:t>
            </a:r>
            <a:r>
              <a:rPr lang="en-GB" sz="1400" dirty="0">
                <a:solidFill>
                  <a:schemeClr val="tx2"/>
                </a:solidFill>
              </a:rPr>
              <a:t> </a:t>
            </a:r>
            <a:r>
              <a:rPr lang="cs-CZ" sz="1400" dirty="0">
                <a:solidFill>
                  <a:schemeClr val="tx2"/>
                </a:solidFill>
              </a:rPr>
              <a:t>(konec března</a:t>
            </a:r>
            <a:r>
              <a:rPr lang="en-GB" sz="1400" dirty="0">
                <a:solidFill>
                  <a:schemeClr val="tx2"/>
                </a:solidFill>
              </a:rPr>
              <a:t> – </a:t>
            </a:r>
            <a:r>
              <a:rPr lang="cs-CZ" sz="1400" dirty="0">
                <a:solidFill>
                  <a:schemeClr val="tx2"/>
                </a:solidFill>
              </a:rPr>
              <a:t>začátek srpna)</a:t>
            </a:r>
            <a:endParaRPr lang="en-GB" sz="1400" dirty="0">
              <a:solidFill>
                <a:schemeClr val="tx2"/>
              </a:solidFill>
            </a:endParaRPr>
          </a:p>
        </p:txBody>
      </p:sp>
      <p:graphicFrame>
        <p:nvGraphicFramePr>
          <p:cNvPr id="10" name="Tabulka 9"/>
          <p:cNvGraphicFramePr>
            <a:graphicFrameLocks noGrp="1"/>
          </p:cNvGraphicFramePr>
          <p:nvPr>
            <p:extLst>
              <p:ext uri="{D42A27DB-BD31-4B8C-83A1-F6EECF244321}">
                <p14:modId xmlns:p14="http://schemas.microsoft.com/office/powerpoint/2010/main" val="1682506128"/>
              </p:ext>
            </p:extLst>
          </p:nvPr>
        </p:nvGraphicFramePr>
        <p:xfrm>
          <a:off x="0" y="2433638"/>
          <a:ext cx="9144000" cy="64008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800" i="0" dirty="0">
                          <a:solidFill>
                            <a:schemeClr val="tx2"/>
                          </a:solidFill>
                        </a:rPr>
                        <a:t>Rak bělonohý</a:t>
                      </a:r>
                      <a:endParaRPr lang="en-GB" sz="1800" i="0" dirty="0">
                        <a:solidFill>
                          <a:schemeClr val="tx2"/>
                        </a:solidFill>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800" i="1" dirty="0">
                          <a:solidFill>
                            <a:schemeClr val="tx2"/>
                          </a:solidFill>
                        </a:rPr>
                        <a:t>Austropotamobius pallipes</a:t>
                      </a:r>
                      <a:endParaRPr lang="en-US" sz="1800" noProof="0" dirty="0">
                        <a:solidFill>
                          <a:schemeClr val="tx2"/>
                        </a:solidFill>
                      </a:endParaRPr>
                    </a:p>
                  </a:txBody>
                  <a:tcPr>
                    <a:solidFill>
                      <a:srgbClr val="FFFFFF">
                        <a:alpha val="50000"/>
                      </a:srgbClr>
                    </a:solidFill>
                  </a:tcPr>
                </a:tc>
                <a:tc>
                  <a:txBody>
                    <a:bodyPr/>
                    <a:lstStyle/>
                    <a:p>
                      <a:pPr algn="ctr"/>
                      <a:r>
                        <a:rPr lang="en-US" sz="1800" noProof="0" dirty="0">
                          <a:solidFill>
                            <a:schemeClr val="tx2"/>
                          </a:solidFill>
                        </a:rPr>
                        <a:t>White-clawed crayfish </a:t>
                      </a:r>
                      <a:endParaRPr lang="en-US" sz="1800" i="0" noProof="0" dirty="0">
                        <a:solidFill>
                          <a:schemeClr val="tx2"/>
                        </a:solidFill>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7" name="Picture 2" descr="C:\Users\Antonín\Desktop\Kapitola 4_obrázky\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955" y="3789045"/>
            <a:ext cx="3773336" cy="2506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9701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638316" y="3245090"/>
            <a:ext cx="5973961" cy="2390214"/>
          </a:xfrm>
          <a:prstGeom prst="rect">
            <a:avLst/>
          </a:prstGeom>
          <a:noFill/>
          <a:ln w="12700">
            <a:noFill/>
            <a:miter lim="800000"/>
            <a:headEnd/>
            <a:tailEnd/>
          </a:ln>
        </p:spPr>
        <p:txBody>
          <a:bodyPr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Ekologie</a:t>
            </a:r>
            <a:endParaRPr lang="en-GB" sz="2200" b="1" dirty="0">
              <a:solidFill>
                <a:srgbClr val="000000"/>
              </a:solidFill>
            </a:endParaRPr>
          </a:p>
          <a:p>
            <a:pPr marL="522900" indent="-342900" eaLnBrk="1" fontAlgn="base" hangingPunct="1">
              <a:spcBef>
                <a:spcPct val="0"/>
              </a:spcBef>
              <a:spcAft>
                <a:spcPct val="0"/>
              </a:spcAft>
              <a:buFont typeface="Wingdings" pitchFamily="2" charset="2"/>
              <a:buChar char="Ø"/>
            </a:pPr>
            <a:r>
              <a:rPr lang="en-GB" sz="1800" b="1" dirty="0">
                <a:solidFill>
                  <a:srgbClr val="000000"/>
                </a:solidFill>
              </a:rPr>
              <a:t>lo</a:t>
            </a:r>
            <a:r>
              <a:rPr lang="cs-CZ" sz="1800" b="1" dirty="0">
                <a:solidFill>
                  <a:srgbClr val="000000"/>
                </a:solidFill>
              </a:rPr>
              <a:t>k</a:t>
            </a:r>
            <a:r>
              <a:rPr lang="en-GB" sz="1800" b="1" dirty="0">
                <a:solidFill>
                  <a:srgbClr val="000000"/>
                </a:solidFill>
              </a:rPr>
              <a:t>alit</a:t>
            </a:r>
            <a:r>
              <a:rPr lang="cs-CZ" sz="1800" b="1" dirty="0">
                <a:solidFill>
                  <a:srgbClr val="000000"/>
                </a:solidFill>
              </a:rPr>
              <a:t>y</a:t>
            </a:r>
            <a:endParaRPr lang="en-GB" sz="18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dirty="0">
                <a:solidFill>
                  <a:schemeClr val="tx2"/>
                </a:solidFill>
              </a:rPr>
              <a:t>tekoucí vody</a:t>
            </a:r>
            <a:r>
              <a:rPr lang="en-GB" sz="1400" dirty="0">
                <a:solidFill>
                  <a:schemeClr val="tx2"/>
                </a:solidFill>
              </a:rPr>
              <a:t> – </a:t>
            </a:r>
            <a:r>
              <a:rPr lang="cs-CZ" sz="1400" dirty="0">
                <a:solidFill>
                  <a:schemeClr val="tx2"/>
                </a:solidFill>
              </a:rPr>
              <a:t>potoky</a:t>
            </a:r>
            <a:r>
              <a:rPr lang="en-GB" sz="1400" dirty="0">
                <a:solidFill>
                  <a:schemeClr val="tx2"/>
                </a:solidFill>
              </a:rPr>
              <a:t>, </a:t>
            </a:r>
            <a:r>
              <a:rPr lang="cs-CZ" sz="1400" dirty="0">
                <a:solidFill>
                  <a:schemeClr val="tx2"/>
                </a:solidFill>
              </a:rPr>
              <a:t>řeky</a:t>
            </a:r>
            <a:r>
              <a:rPr lang="en-GB" sz="1400" dirty="0">
                <a:solidFill>
                  <a:schemeClr val="tx2"/>
                </a:solidFill>
              </a:rPr>
              <a:t>, </a:t>
            </a:r>
            <a:r>
              <a:rPr lang="cs-CZ" sz="1400" dirty="0">
                <a:solidFill>
                  <a:schemeClr val="tx2"/>
                </a:solidFill>
              </a:rPr>
              <a:t>kanály</a:t>
            </a:r>
            <a:endParaRPr lang="en-GB" sz="1400" dirty="0">
              <a:solidFill>
                <a:schemeClr val="tx2"/>
              </a:solidFill>
            </a:endParaRPr>
          </a:p>
          <a:p>
            <a:pPr marL="1265850" lvl="1" indent="-342900" eaLnBrk="1" fontAlgn="base" hangingPunct="1">
              <a:spcBef>
                <a:spcPct val="0"/>
              </a:spcBef>
              <a:spcAft>
                <a:spcPct val="0"/>
              </a:spcAft>
              <a:buFont typeface="Wingdings" pitchFamily="2" charset="2"/>
              <a:buChar char="Ø"/>
            </a:pPr>
            <a:r>
              <a:rPr lang="cs-CZ" sz="1400" dirty="0">
                <a:solidFill>
                  <a:schemeClr val="tx2"/>
                </a:solidFill>
              </a:rPr>
              <a:t>stojaté vody </a:t>
            </a:r>
            <a:r>
              <a:rPr lang="en-GB" sz="1400" dirty="0">
                <a:solidFill>
                  <a:schemeClr val="tx2"/>
                </a:solidFill>
              </a:rPr>
              <a:t>– </a:t>
            </a:r>
            <a:r>
              <a:rPr lang="cs-CZ" sz="1400" dirty="0">
                <a:solidFill>
                  <a:schemeClr val="tx2"/>
                </a:solidFill>
              </a:rPr>
              <a:t>jezera</a:t>
            </a:r>
            <a:r>
              <a:rPr lang="en-GB" sz="1400" dirty="0">
                <a:solidFill>
                  <a:schemeClr val="tx2"/>
                </a:solidFill>
              </a:rPr>
              <a:t>, </a:t>
            </a:r>
            <a:r>
              <a:rPr lang="cs-CZ" sz="1400" dirty="0">
                <a:solidFill>
                  <a:schemeClr val="tx2"/>
                </a:solidFill>
              </a:rPr>
              <a:t>rybníky</a:t>
            </a:r>
            <a:r>
              <a:rPr lang="en-GB" sz="1400" dirty="0">
                <a:solidFill>
                  <a:schemeClr val="tx2"/>
                </a:solidFill>
              </a:rPr>
              <a:t>, </a:t>
            </a:r>
            <a:r>
              <a:rPr lang="cs-CZ" sz="1400" dirty="0">
                <a:solidFill>
                  <a:schemeClr val="tx2"/>
                </a:solidFill>
              </a:rPr>
              <a:t>zatopené lomy</a:t>
            </a:r>
            <a:endParaRPr lang="en-GB" sz="1400" dirty="0">
              <a:solidFill>
                <a:schemeClr val="tx2"/>
              </a:solidFill>
            </a:endParaRPr>
          </a:p>
          <a:p>
            <a:pPr marL="1265850" lvl="1" indent="-342900" eaLnBrk="1" fontAlgn="base" hangingPunct="1">
              <a:spcBef>
                <a:spcPct val="0"/>
              </a:spcBef>
              <a:spcAft>
                <a:spcPct val="0"/>
              </a:spcAft>
              <a:buFont typeface="Wingdings" pitchFamily="2" charset="2"/>
              <a:buChar char="Ø"/>
            </a:pPr>
            <a:endParaRPr lang="en-GB" sz="1400" dirty="0">
              <a:solidFill>
                <a:schemeClr val="tx2"/>
              </a:solidFill>
            </a:endParaRPr>
          </a:p>
          <a:p>
            <a:pPr marL="1265850" lvl="1" indent="-342900" eaLnBrk="1" fontAlgn="base" hangingPunct="1">
              <a:spcBef>
                <a:spcPct val="0"/>
              </a:spcBef>
              <a:spcAft>
                <a:spcPct val="0"/>
              </a:spcAft>
              <a:buFont typeface="Wingdings" pitchFamily="2" charset="2"/>
              <a:buChar char="Ø"/>
            </a:pPr>
            <a:r>
              <a:rPr lang="cs-CZ" sz="1400" dirty="0">
                <a:solidFill>
                  <a:schemeClr val="tx2"/>
                </a:solidFill>
              </a:rPr>
              <a:t>preferuje</a:t>
            </a:r>
            <a:r>
              <a:rPr lang="en-GB" sz="1400" dirty="0">
                <a:solidFill>
                  <a:schemeClr val="tx2"/>
                </a:solidFill>
              </a:rPr>
              <a:t> </a:t>
            </a:r>
            <a:r>
              <a:rPr lang="cs-CZ" sz="1400" dirty="0">
                <a:solidFill>
                  <a:srgbClr val="000000"/>
                </a:solidFill>
              </a:rPr>
              <a:t>vegetaci</a:t>
            </a:r>
            <a:r>
              <a:rPr lang="en-GB" sz="1400" dirty="0">
                <a:solidFill>
                  <a:srgbClr val="000000"/>
                </a:solidFill>
              </a:rPr>
              <a:t> </a:t>
            </a:r>
            <a:r>
              <a:rPr lang="cs-CZ" sz="1400" dirty="0">
                <a:solidFill>
                  <a:srgbClr val="000000"/>
                </a:solidFill>
              </a:rPr>
              <a:t>na</a:t>
            </a:r>
            <a:r>
              <a:rPr lang="en-GB" sz="1400" dirty="0">
                <a:solidFill>
                  <a:srgbClr val="000000"/>
                </a:solidFill>
              </a:rPr>
              <a:t> </a:t>
            </a:r>
            <a:r>
              <a:rPr lang="cs-CZ" sz="1400" dirty="0">
                <a:solidFill>
                  <a:srgbClr val="000000"/>
                </a:solidFill>
              </a:rPr>
              <a:t>březích</a:t>
            </a:r>
            <a:r>
              <a:rPr lang="en-GB" sz="1400" dirty="0">
                <a:solidFill>
                  <a:srgbClr val="000000"/>
                </a:solidFill>
              </a:rPr>
              <a:t> </a:t>
            </a:r>
            <a:r>
              <a:rPr lang="cs-CZ" sz="1400" dirty="0">
                <a:solidFill>
                  <a:srgbClr val="000000"/>
                </a:solidFill>
              </a:rPr>
              <a:t>vodních toků,</a:t>
            </a:r>
            <a:endParaRPr lang="en-GB" sz="1400" dirty="0">
              <a:solidFill>
                <a:schemeClr val="tx2"/>
              </a:solidFill>
            </a:endParaRPr>
          </a:p>
          <a:p>
            <a:pPr marL="1780200" lvl="3" indent="0" eaLnBrk="1" fontAlgn="base" hangingPunct="1">
              <a:spcBef>
                <a:spcPct val="0"/>
              </a:spcBef>
              <a:spcAft>
                <a:spcPct val="0"/>
              </a:spcAft>
            </a:pPr>
            <a:r>
              <a:rPr lang="en-GB" sz="1400" dirty="0">
                <a:solidFill>
                  <a:schemeClr val="tx2"/>
                </a:solidFill>
              </a:rPr>
              <a:t>	 </a:t>
            </a:r>
            <a:r>
              <a:rPr lang="cs-CZ" sz="1400" dirty="0">
                <a:solidFill>
                  <a:srgbClr val="000000"/>
                </a:solidFill>
              </a:rPr>
              <a:t>kořenové systémy, </a:t>
            </a:r>
            <a:r>
              <a:rPr lang="cs-CZ" sz="1400" dirty="0">
                <a:solidFill>
                  <a:schemeClr val="tx2"/>
                </a:solidFill>
              </a:rPr>
              <a:t>kameny</a:t>
            </a:r>
            <a:endParaRPr lang="en-GB" sz="1400" dirty="0">
              <a:solidFill>
                <a:schemeClr val="tx2"/>
              </a:solidFill>
            </a:endParaRPr>
          </a:p>
          <a:p>
            <a:pPr marL="1265850" lvl="1" indent="-342900" eaLnBrk="1" fontAlgn="base" hangingPunct="1">
              <a:spcBef>
                <a:spcPct val="0"/>
              </a:spcBef>
              <a:spcAft>
                <a:spcPct val="0"/>
              </a:spcAft>
              <a:buFont typeface="Wingdings" pitchFamily="2" charset="2"/>
              <a:buChar char="Ø"/>
            </a:pPr>
            <a:r>
              <a:rPr lang="cs-CZ" sz="1400" dirty="0">
                <a:solidFill>
                  <a:schemeClr val="tx2"/>
                </a:solidFill>
              </a:rPr>
              <a:t>toleruje</a:t>
            </a:r>
            <a:r>
              <a:rPr lang="en-GB" sz="1400" dirty="0">
                <a:solidFill>
                  <a:schemeClr val="tx2"/>
                </a:solidFill>
              </a:rPr>
              <a:t> </a:t>
            </a:r>
            <a:r>
              <a:rPr lang="cs-CZ" sz="1400" dirty="0">
                <a:solidFill>
                  <a:schemeClr val="tx2"/>
                </a:solidFill>
              </a:rPr>
              <a:t>zabahnění</a:t>
            </a:r>
            <a:r>
              <a:rPr lang="en-GB" sz="1400" dirty="0">
                <a:solidFill>
                  <a:schemeClr val="tx2"/>
                </a:solidFill>
              </a:rPr>
              <a:t> a ↓ </a:t>
            </a:r>
            <a:r>
              <a:rPr lang="cs-CZ" sz="1400" dirty="0">
                <a:solidFill>
                  <a:schemeClr val="tx2"/>
                </a:solidFill>
              </a:rPr>
              <a:t>úkrytů</a:t>
            </a:r>
            <a:r>
              <a:rPr lang="en-GB" sz="1400" dirty="0">
                <a:solidFill>
                  <a:schemeClr val="tx2"/>
                </a:solidFill>
              </a:rPr>
              <a:t> →</a:t>
            </a:r>
            <a:r>
              <a:rPr lang="cs-CZ" sz="1400" dirty="0">
                <a:solidFill>
                  <a:schemeClr val="tx2"/>
                </a:solidFill>
              </a:rPr>
              <a:t> snaha o vyhrabání</a:t>
            </a:r>
            <a:endParaRPr lang="en-GB" sz="1400" dirty="0">
              <a:solidFill>
                <a:schemeClr val="tx2"/>
              </a:solidFill>
            </a:endParaRPr>
          </a:p>
          <a:p>
            <a:pPr marL="922950" lvl="1" indent="0" eaLnBrk="1" fontAlgn="base" hangingPunct="1">
              <a:spcBef>
                <a:spcPct val="0"/>
              </a:spcBef>
              <a:spcAft>
                <a:spcPct val="0"/>
              </a:spcAft>
            </a:pPr>
            <a:r>
              <a:rPr lang="en-GB" sz="1400" dirty="0">
                <a:solidFill>
                  <a:schemeClr val="tx2"/>
                </a:solidFill>
              </a:rPr>
              <a:t>	 </a:t>
            </a:r>
            <a:r>
              <a:rPr lang="cs-CZ" sz="1400" dirty="0">
                <a:solidFill>
                  <a:schemeClr val="tx2"/>
                </a:solidFill>
              </a:rPr>
              <a:t>    široký</a:t>
            </a:r>
            <a:r>
              <a:rPr lang="en-GB" sz="1400" dirty="0">
                <a:solidFill>
                  <a:schemeClr val="tx2"/>
                </a:solidFill>
              </a:rPr>
              <a:t> </a:t>
            </a:r>
            <a:r>
              <a:rPr lang="cs-CZ" sz="1400" dirty="0">
                <a:solidFill>
                  <a:schemeClr val="tx2"/>
                </a:solidFill>
              </a:rPr>
              <a:t>rozsah</a:t>
            </a:r>
            <a:r>
              <a:rPr lang="en-GB" sz="1400" dirty="0">
                <a:solidFill>
                  <a:schemeClr val="tx2"/>
                </a:solidFill>
              </a:rPr>
              <a:t> </a:t>
            </a:r>
            <a:r>
              <a:rPr lang="cs-CZ" sz="1400" dirty="0">
                <a:solidFill>
                  <a:schemeClr val="tx2"/>
                </a:solidFill>
              </a:rPr>
              <a:t>teplot</a:t>
            </a:r>
          </a:p>
          <a:p>
            <a:pPr marL="922950" lvl="1" indent="0" eaLnBrk="1" fontAlgn="base" hangingPunct="1">
              <a:spcBef>
                <a:spcPct val="0"/>
              </a:spcBef>
              <a:spcAft>
                <a:spcPct val="0"/>
              </a:spcAft>
            </a:pPr>
            <a:r>
              <a:rPr lang="en-GB" sz="1400" dirty="0">
                <a:solidFill>
                  <a:schemeClr val="tx2"/>
                </a:solidFill>
              </a:rPr>
              <a:t>     	     </a:t>
            </a:r>
            <a:r>
              <a:rPr lang="cs-CZ" sz="1400" dirty="0">
                <a:solidFill>
                  <a:schemeClr val="tx2"/>
                </a:solidFill>
              </a:rPr>
              <a:t>nižší saturace</a:t>
            </a:r>
            <a:r>
              <a:rPr lang="en-GB" sz="1400" dirty="0">
                <a:solidFill>
                  <a:schemeClr val="tx2"/>
                </a:solidFill>
              </a:rPr>
              <a:t> O2</a:t>
            </a:r>
          </a:p>
        </p:txBody>
      </p:sp>
      <p:graphicFrame>
        <p:nvGraphicFramePr>
          <p:cNvPr id="10" name="Tabulka 9"/>
          <p:cNvGraphicFramePr>
            <a:graphicFrameLocks noGrp="1"/>
          </p:cNvGraphicFramePr>
          <p:nvPr>
            <p:extLst>
              <p:ext uri="{D42A27DB-BD31-4B8C-83A1-F6EECF244321}">
                <p14:modId xmlns:p14="http://schemas.microsoft.com/office/powerpoint/2010/main" val="862508195"/>
              </p:ext>
            </p:extLst>
          </p:nvPr>
        </p:nvGraphicFramePr>
        <p:xfrm>
          <a:off x="0" y="2433638"/>
          <a:ext cx="9144000" cy="64008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800" i="0" dirty="0">
                          <a:solidFill>
                            <a:schemeClr val="tx2"/>
                          </a:solidFill>
                        </a:rPr>
                        <a:t>Rak bělonohý</a:t>
                      </a:r>
                      <a:endParaRPr lang="en-GB" sz="1800" i="0" dirty="0">
                        <a:solidFill>
                          <a:schemeClr val="tx2"/>
                        </a:solidFill>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800" i="1" dirty="0">
                          <a:solidFill>
                            <a:schemeClr val="tx2"/>
                          </a:solidFill>
                        </a:rPr>
                        <a:t>Austropotamobius pallipes</a:t>
                      </a:r>
                      <a:endParaRPr lang="en-US" sz="1800" noProof="0" dirty="0">
                        <a:solidFill>
                          <a:schemeClr val="tx2"/>
                        </a:solidFill>
                      </a:endParaRPr>
                    </a:p>
                  </a:txBody>
                  <a:tcPr>
                    <a:solidFill>
                      <a:srgbClr val="FFFFFF">
                        <a:alpha val="50000"/>
                      </a:srgbClr>
                    </a:solidFill>
                  </a:tcPr>
                </a:tc>
                <a:tc>
                  <a:txBody>
                    <a:bodyPr/>
                    <a:lstStyle/>
                    <a:p>
                      <a:pPr algn="ctr"/>
                      <a:r>
                        <a:rPr lang="en-US" sz="1800" noProof="0" dirty="0">
                          <a:solidFill>
                            <a:schemeClr val="tx2"/>
                          </a:solidFill>
                        </a:rPr>
                        <a:t>White-clawed crayfish </a:t>
                      </a:r>
                      <a:endParaRPr lang="en-US" sz="1800" i="0" noProof="0" dirty="0">
                        <a:solidFill>
                          <a:schemeClr val="tx2"/>
                        </a:solidFill>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511198" y="352338"/>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962" t="22228" r="14680" b="19994"/>
          <a:stretch/>
        </p:blipFill>
        <p:spPr bwMode="auto">
          <a:xfrm>
            <a:off x="6012180" y="4795824"/>
            <a:ext cx="3131820" cy="2062176"/>
          </a:xfrm>
          <a:prstGeom prst="roundRect">
            <a:avLst>
              <a:gd name="adj" fmla="val 505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1654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950136" y="3073718"/>
            <a:ext cx="7243727" cy="943664"/>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Rozšíření</a:t>
            </a:r>
            <a:endParaRPr lang="en-GB" sz="2200" b="1" dirty="0">
              <a:solidFill>
                <a:srgbClr val="000000"/>
              </a:solidFill>
            </a:endParaRPr>
          </a:p>
          <a:p>
            <a:pPr marL="522900" lvl="0" indent="-342900" eaLnBrk="1" fontAlgn="base" hangingPunct="1">
              <a:spcBef>
                <a:spcPct val="0"/>
              </a:spcBef>
              <a:spcAft>
                <a:spcPct val="0"/>
              </a:spcAft>
              <a:buFont typeface="Wingdings" pitchFamily="2" charset="2"/>
              <a:buChar char="Ø"/>
            </a:pPr>
            <a:r>
              <a:rPr lang="cs-CZ" sz="2000" b="1" dirty="0">
                <a:solidFill>
                  <a:srgbClr val="000000"/>
                </a:solidFill>
              </a:rPr>
              <a:t>Evropa</a:t>
            </a:r>
            <a:endParaRPr lang="en-GB" sz="20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dirty="0">
                <a:solidFill>
                  <a:schemeClr val="tx2"/>
                </a:solidFill>
              </a:rPr>
              <a:t>18</a:t>
            </a:r>
            <a:r>
              <a:rPr lang="en-GB" sz="1400" dirty="0">
                <a:solidFill>
                  <a:schemeClr val="tx2"/>
                </a:solidFill>
              </a:rPr>
              <a:t> „</a:t>
            </a:r>
            <a:r>
              <a:rPr lang="en-GB" sz="1400" dirty="0" err="1">
                <a:solidFill>
                  <a:schemeClr val="tx2"/>
                </a:solidFill>
              </a:rPr>
              <a:t>ter</a:t>
            </a:r>
            <a:r>
              <a:rPr lang="cs-CZ" sz="1400" dirty="0" err="1">
                <a:solidFill>
                  <a:schemeClr val="tx2"/>
                </a:solidFill>
              </a:rPr>
              <a:t>itorií</a:t>
            </a:r>
            <a:r>
              <a:rPr lang="en-GB" sz="1400" dirty="0">
                <a:solidFill>
                  <a:schemeClr val="tx2"/>
                </a:solidFill>
              </a:rPr>
              <a:t>“</a:t>
            </a:r>
            <a:r>
              <a:rPr lang="cs-CZ" sz="1400" dirty="0">
                <a:solidFill>
                  <a:schemeClr val="tx2"/>
                </a:solidFill>
              </a:rPr>
              <a:t> v</a:t>
            </a:r>
            <a:r>
              <a:rPr lang="en-GB" sz="1400" dirty="0">
                <a:solidFill>
                  <a:schemeClr val="tx2"/>
                </a:solidFill>
              </a:rPr>
              <a:t> </a:t>
            </a:r>
            <a:r>
              <a:rPr lang="cs-CZ" sz="1400" dirty="0">
                <a:solidFill>
                  <a:schemeClr val="tx2"/>
                </a:solidFill>
              </a:rPr>
              <a:t>západní a jihozápadní</a:t>
            </a:r>
            <a:r>
              <a:rPr lang="en-GB" sz="1400" dirty="0">
                <a:solidFill>
                  <a:schemeClr val="tx2"/>
                </a:solidFill>
              </a:rPr>
              <a:t> </a:t>
            </a:r>
            <a:r>
              <a:rPr lang="cs-CZ" sz="1400">
                <a:solidFill>
                  <a:schemeClr val="tx2"/>
                </a:solidFill>
              </a:rPr>
              <a:t>Evropě</a:t>
            </a:r>
            <a:endParaRPr lang="en-GB" sz="1400" dirty="0">
              <a:solidFill>
                <a:schemeClr val="tx2"/>
              </a:solidFill>
            </a:endParaRPr>
          </a:p>
        </p:txBody>
      </p:sp>
      <p:graphicFrame>
        <p:nvGraphicFramePr>
          <p:cNvPr id="10" name="Tabulka 9"/>
          <p:cNvGraphicFramePr>
            <a:graphicFrameLocks noGrp="1"/>
          </p:cNvGraphicFramePr>
          <p:nvPr>
            <p:extLst>
              <p:ext uri="{D42A27DB-BD31-4B8C-83A1-F6EECF244321}">
                <p14:modId xmlns:p14="http://schemas.microsoft.com/office/powerpoint/2010/main" val="619779962"/>
              </p:ext>
            </p:extLst>
          </p:nvPr>
        </p:nvGraphicFramePr>
        <p:xfrm>
          <a:off x="0" y="2433638"/>
          <a:ext cx="9144000" cy="64008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800" i="0" dirty="0">
                          <a:solidFill>
                            <a:schemeClr val="tx2"/>
                          </a:solidFill>
                        </a:rPr>
                        <a:t>Rak bělonohý</a:t>
                      </a:r>
                      <a:endParaRPr lang="en-GB" sz="1800" i="0" dirty="0">
                        <a:solidFill>
                          <a:schemeClr val="tx2"/>
                        </a:solidFill>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800" i="1" dirty="0">
                          <a:solidFill>
                            <a:schemeClr val="tx2"/>
                          </a:solidFill>
                        </a:rPr>
                        <a:t>Austropotamobius pallipes</a:t>
                      </a:r>
                      <a:endParaRPr lang="en-US" sz="1800" noProof="0" dirty="0">
                        <a:solidFill>
                          <a:schemeClr val="tx2"/>
                        </a:solidFill>
                      </a:endParaRPr>
                    </a:p>
                  </a:txBody>
                  <a:tcPr>
                    <a:solidFill>
                      <a:srgbClr val="FFFFFF">
                        <a:alpha val="50000"/>
                      </a:srgbClr>
                    </a:solidFill>
                  </a:tcPr>
                </a:tc>
                <a:tc>
                  <a:txBody>
                    <a:bodyPr/>
                    <a:lstStyle/>
                    <a:p>
                      <a:pPr algn="ctr"/>
                      <a:r>
                        <a:rPr lang="en-US" sz="1800" noProof="0" dirty="0">
                          <a:solidFill>
                            <a:schemeClr val="tx2"/>
                          </a:solidFill>
                        </a:rPr>
                        <a:t>White-clawed crayfish </a:t>
                      </a:r>
                      <a:endParaRPr lang="en-US" sz="1800" i="0" noProof="0" dirty="0">
                        <a:solidFill>
                          <a:schemeClr val="tx2"/>
                        </a:solidFill>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2"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2" name="Obrázek 1"/>
          <p:cNvPicPr>
            <a:picLocks noChangeAspect="1"/>
          </p:cNvPicPr>
          <p:nvPr/>
        </p:nvPicPr>
        <p:blipFill>
          <a:blip r:embed="rId3"/>
          <a:stretch>
            <a:fillRect/>
          </a:stretch>
        </p:blipFill>
        <p:spPr>
          <a:xfrm>
            <a:off x="2771775" y="3915444"/>
            <a:ext cx="3593711" cy="2942556"/>
          </a:xfrm>
          <a:prstGeom prst="rect">
            <a:avLst/>
          </a:prstGeom>
        </p:spPr>
      </p:pic>
    </p:spTree>
    <p:extLst>
      <p:ext uri="{BB962C8B-B14F-4D97-AF65-F5344CB8AC3E}">
        <p14:creationId xmlns:p14="http://schemas.microsoft.com/office/powerpoint/2010/main" val="40118424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1331595" y="2995777"/>
            <a:ext cx="5973961" cy="3282766"/>
          </a:xfrm>
          <a:prstGeom prst="rect">
            <a:avLst/>
          </a:prstGeom>
          <a:noFill/>
          <a:ln w="12700">
            <a:noFill/>
            <a:miter lim="800000"/>
            <a:headEnd/>
            <a:tailEnd/>
          </a:ln>
        </p:spPr>
        <p:txBody>
          <a:bodyPr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1500" b="1" dirty="0">
                <a:solidFill>
                  <a:srgbClr val="000000"/>
                </a:solidFill>
              </a:rPr>
              <a:t>Životní cyklus</a:t>
            </a:r>
            <a:endParaRPr lang="en-GB" sz="1500" b="1" dirty="0">
              <a:solidFill>
                <a:srgbClr val="000000"/>
              </a:solidFill>
            </a:endParaRPr>
          </a:p>
          <a:p>
            <a:pPr marL="522900" indent="-342900" eaLnBrk="1" fontAlgn="base" hangingPunct="1">
              <a:spcBef>
                <a:spcPct val="0"/>
              </a:spcBef>
              <a:spcAft>
                <a:spcPct val="0"/>
              </a:spcAft>
              <a:buFont typeface="Wingdings" pitchFamily="2" charset="2"/>
              <a:buChar char="Ø"/>
            </a:pPr>
            <a:r>
              <a:rPr lang="cs-CZ" sz="1500" b="1" dirty="0">
                <a:solidFill>
                  <a:srgbClr val="000000"/>
                </a:solidFill>
              </a:rPr>
              <a:t>dospělost</a:t>
            </a:r>
            <a:endParaRPr lang="en-GB" sz="15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500" b="1" dirty="0">
                <a:solidFill>
                  <a:srgbClr val="000000"/>
                </a:solidFill>
              </a:rPr>
              <a:t>♂ 3 </a:t>
            </a:r>
            <a:r>
              <a:rPr lang="cs-CZ" sz="1500" b="1" dirty="0">
                <a:solidFill>
                  <a:srgbClr val="000000"/>
                </a:solidFill>
              </a:rPr>
              <a:t>roky</a:t>
            </a:r>
            <a:r>
              <a:rPr lang="en-GB" sz="1500" b="1" dirty="0">
                <a:solidFill>
                  <a:srgbClr val="000000"/>
                </a:solidFill>
              </a:rPr>
              <a:t>, 70 mm</a:t>
            </a:r>
          </a:p>
          <a:p>
            <a:pPr marL="1265850" lvl="1" indent="-342900" eaLnBrk="1" fontAlgn="base" hangingPunct="1">
              <a:spcBef>
                <a:spcPct val="0"/>
              </a:spcBef>
              <a:spcAft>
                <a:spcPct val="0"/>
              </a:spcAft>
              <a:buFont typeface="Wingdings" pitchFamily="2" charset="2"/>
              <a:buChar char="Ø"/>
            </a:pPr>
            <a:r>
              <a:rPr lang="en-GB" sz="1500" b="1" dirty="0">
                <a:solidFill>
                  <a:srgbClr val="000000"/>
                </a:solidFill>
              </a:rPr>
              <a:t>♀ 4 </a:t>
            </a:r>
            <a:r>
              <a:rPr lang="cs-CZ" sz="1500" b="1" dirty="0">
                <a:solidFill>
                  <a:srgbClr val="000000"/>
                </a:solidFill>
              </a:rPr>
              <a:t>roky</a:t>
            </a:r>
            <a:r>
              <a:rPr lang="en-GB" sz="1500" b="1" dirty="0">
                <a:solidFill>
                  <a:srgbClr val="000000"/>
                </a:solidFill>
              </a:rPr>
              <a:t>, 76 </a:t>
            </a:r>
            <a:r>
              <a:rPr lang="cs-CZ" sz="1500" b="1" dirty="0">
                <a:solidFill>
                  <a:srgbClr val="000000"/>
                </a:solidFill>
              </a:rPr>
              <a:t>až</a:t>
            </a:r>
            <a:r>
              <a:rPr lang="en-GB" sz="1500" b="1" dirty="0">
                <a:solidFill>
                  <a:srgbClr val="000000"/>
                </a:solidFill>
              </a:rPr>
              <a:t> 95 mm</a:t>
            </a:r>
          </a:p>
          <a:p>
            <a:pPr marL="922950" lvl="1" indent="0" eaLnBrk="1" fontAlgn="base" hangingPunct="1">
              <a:spcBef>
                <a:spcPct val="0"/>
              </a:spcBef>
              <a:spcAft>
                <a:spcPct val="0"/>
              </a:spcAft>
            </a:pPr>
            <a:endParaRPr lang="en-GB" sz="1500" b="1" dirty="0">
              <a:solidFill>
                <a:srgbClr val="000000"/>
              </a:solidFill>
            </a:endParaRPr>
          </a:p>
          <a:p>
            <a:pPr marL="522900" indent="-342900" eaLnBrk="1" fontAlgn="base" hangingPunct="1">
              <a:spcBef>
                <a:spcPct val="0"/>
              </a:spcBef>
              <a:spcAft>
                <a:spcPct val="0"/>
              </a:spcAft>
              <a:buFont typeface="Wingdings" pitchFamily="2" charset="2"/>
              <a:buChar char="Ø"/>
            </a:pPr>
            <a:r>
              <a:rPr lang="cs-CZ" sz="1500" b="1" dirty="0">
                <a:solidFill>
                  <a:srgbClr val="000000"/>
                </a:solidFill>
              </a:rPr>
              <a:t>páření</a:t>
            </a:r>
            <a:endParaRPr lang="en-GB" sz="15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500" b="1" dirty="0">
                <a:solidFill>
                  <a:srgbClr val="000000"/>
                </a:solidFill>
              </a:rPr>
              <a:t>obvykle</a:t>
            </a:r>
            <a:r>
              <a:rPr lang="en-GB" sz="1500" b="1" dirty="0">
                <a:solidFill>
                  <a:srgbClr val="000000"/>
                </a:solidFill>
              </a:rPr>
              <a:t> </a:t>
            </a:r>
            <a:r>
              <a:rPr lang="cs-CZ" sz="1500" b="1" dirty="0">
                <a:solidFill>
                  <a:srgbClr val="000000"/>
                </a:solidFill>
              </a:rPr>
              <a:t>konec září a říjen</a:t>
            </a:r>
            <a:endParaRPr lang="en-GB" sz="15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500" b="1" dirty="0">
                <a:solidFill>
                  <a:srgbClr val="000000"/>
                </a:solidFill>
              </a:rPr>
              <a:t>teplota</a:t>
            </a:r>
            <a:r>
              <a:rPr lang="en-GB" sz="1500" b="1" dirty="0">
                <a:solidFill>
                  <a:srgbClr val="000000"/>
                </a:solidFill>
              </a:rPr>
              <a:t> ↓ 8–12 °C</a:t>
            </a:r>
          </a:p>
          <a:p>
            <a:pPr marL="180000" eaLnBrk="1" fontAlgn="base" hangingPunct="1">
              <a:spcBef>
                <a:spcPct val="0"/>
              </a:spcBef>
              <a:spcAft>
                <a:spcPct val="0"/>
              </a:spcAft>
            </a:pPr>
            <a:endParaRPr lang="en-GB" sz="1500" b="1" dirty="0">
              <a:solidFill>
                <a:srgbClr val="000000"/>
              </a:solidFill>
            </a:endParaRPr>
          </a:p>
          <a:p>
            <a:pPr marL="522900" indent="-342900" eaLnBrk="1" fontAlgn="base" hangingPunct="1">
              <a:spcBef>
                <a:spcPct val="0"/>
              </a:spcBef>
              <a:spcAft>
                <a:spcPct val="0"/>
              </a:spcAft>
              <a:buFont typeface="Wingdings" pitchFamily="2" charset="2"/>
              <a:buChar char="Ø"/>
            </a:pPr>
            <a:r>
              <a:rPr lang="cs-CZ" sz="1500" b="1" dirty="0">
                <a:solidFill>
                  <a:srgbClr val="000000"/>
                </a:solidFill>
              </a:rPr>
              <a:t>plodnost</a:t>
            </a:r>
            <a:endParaRPr lang="en-GB" sz="15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500" b="1" dirty="0">
                <a:solidFill>
                  <a:srgbClr val="000000"/>
                </a:solidFill>
              </a:rPr>
              <a:t>90–150 </a:t>
            </a:r>
            <a:r>
              <a:rPr lang="cs-CZ" sz="1500" b="1" dirty="0">
                <a:solidFill>
                  <a:srgbClr val="000000"/>
                </a:solidFill>
              </a:rPr>
              <a:t>vajíček</a:t>
            </a:r>
            <a:r>
              <a:rPr lang="en-GB" sz="1500" b="1" dirty="0">
                <a:solidFill>
                  <a:srgbClr val="000000"/>
                </a:solidFill>
              </a:rPr>
              <a:t>, 2.8–3.1 mm</a:t>
            </a:r>
          </a:p>
          <a:p>
            <a:pPr marL="1265850" lvl="1" indent="-342900" eaLnBrk="1" fontAlgn="base" hangingPunct="1">
              <a:spcBef>
                <a:spcPct val="0"/>
              </a:spcBef>
              <a:spcAft>
                <a:spcPct val="0"/>
              </a:spcAft>
              <a:buFont typeface="Wingdings" pitchFamily="2" charset="2"/>
              <a:buChar char="Ø"/>
            </a:pPr>
            <a:endParaRPr lang="en-GB" sz="1500" b="1" dirty="0">
              <a:solidFill>
                <a:srgbClr val="000000"/>
              </a:solidFill>
            </a:endParaRPr>
          </a:p>
          <a:p>
            <a:pPr marL="522900" indent="-342900" eaLnBrk="1" fontAlgn="base" hangingPunct="1">
              <a:spcBef>
                <a:spcPct val="0"/>
              </a:spcBef>
              <a:spcAft>
                <a:spcPct val="0"/>
              </a:spcAft>
              <a:buFont typeface="Wingdings" pitchFamily="2" charset="2"/>
              <a:buChar char="Ø"/>
            </a:pPr>
            <a:r>
              <a:rPr lang="cs-CZ" sz="1500" b="1" dirty="0">
                <a:solidFill>
                  <a:srgbClr val="000000"/>
                </a:solidFill>
              </a:rPr>
              <a:t>líhnutí</a:t>
            </a:r>
            <a:endParaRPr lang="en-GB" sz="15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500" b="1" dirty="0">
                <a:solidFill>
                  <a:srgbClr val="000000"/>
                </a:solidFill>
              </a:rPr>
              <a:t>8–9 </a:t>
            </a:r>
            <a:r>
              <a:rPr lang="cs-CZ" sz="1500" b="1" dirty="0">
                <a:solidFill>
                  <a:srgbClr val="000000"/>
                </a:solidFill>
              </a:rPr>
              <a:t>měsíců</a:t>
            </a:r>
            <a:r>
              <a:rPr lang="en-GB" sz="1500" b="1" dirty="0">
                <a:solidFill>
                  <a:srgbClr val="000000"/>
                </a:solidFill>
              </a:rPr>
              <a:t>, 1900 °D</a:t>
            </a:r>
          </a:p>
        </p:txBody>
      </p:sp>
      <p:pic>
        <p:nvPicPr>
          <p:cNvPr id="1028" name="Picture 4" descr="http://www.wirbellose.de/pics/astacus_astacus_bl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78930" flipH="1">
            <a:off x="5056608" y="3475282"/>
            <a:ext cx="3776848" cy="25178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ext uri="{D42A27DB-BD31-4B8C-83A1-F6EECF244321}">
                <p14:modId xmlns:p14="http://schemas.microsoft.com/office/powerpoint/2010/main" val="1170868165"/>
              </p:ext>
            </p:extLst>
          </p:nvPr>
        </p:nvGraphicFramePr>
        <p:xfrm>
          <a:off x="0" y="2467045"/>
          <a:ext cx="9144000" cy="370840"/>
        </p:xfrm>
        <a:graphic>
          <a:graphicData uri="http://schemas.openxmlformats.org/drawingml/2006/table">
            <a:tbl>
              <a:tblPr firstRow="1" bandRow="1">
                <a:tableStyleId>{0E3FDE45-AF77-4B5C-9715-49D594BDF05E}</a:tableStyleId>
              </a:tblPr>
              <a:tblGrid>
                <a:gridCol w="2771775">
                  <a:extLst>
                    <a:ext uri="{9D8B030D-6E8A-4147-A177-3AD203B41FA5}">
                      <a16:colId xmlns:a16="http://schemas.microsoft.com/office/drawing/2014/main" val="20000"/>
                    </a:ext>
                  </a:extLst>
                </a:gridCol>
                <a:gridCol w="2736329">
                  <a:extLst>
                    <a:ext uri="{9D8B030D-6E8A-4147-A177-3AD203B41FA5}">
                      <a16:colId xmlns:a16="http://schemas.microsoft.com/office/drawing/2014/main" val="20001"/>
                    </a:ext>
                  </a:extLst>
                </a:gridCol>
                <a:gridCol w="3635896">
                  <a:extLst>
                    <a:ext uri="{9D8B030D-6E8A-4147-A177-3AD203B41FA5}">
                      <a16:colId xmlns:a16="http://schemas.microsoft.com/office/drawing/2014/main" val="20002"/>
                    </a:ext>
                  </a:extLst>
                </a:gridCol>
              </a:tblGrid>
              <a:tr h="370840">
                <a:tc>
                  <a:txBody>
                    <a:bodyPr/>
                    <a:lstStyle/>
                    <a:p>
                      <a:pPr marL="0" algn="ctr" defTabSz="642882" rtl="0" eaLnBrk="1" latinLnBrk="0" hangingPunct="1"/>
                      <a:r>
                        <a:rPr lang="cs-CZ" sz="1700" b="1" kern="1200" dirty="0">
                          <a:solidFill>
                            <a:schemeClr val="tx2"/>
                          </a:solidFill>
                          <a:latin typeface="Gill Sans Light" charset="0"/>
                          <a:ea typeface="+mn-ea"/>
                          <a:cs typeface="+mn-cs"/>
                        </a:rPr>
                        <a:t>Rak říční</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i="1" kern="1200" dirty="0">
                          <a:solidFill>
                            <a:schemeClr val="tx2"/>
                          </a:solidFill>
                          <a:latin typeface="Gill Sans Light" charset="0"/>
                          <a:ea typeface="+mn-ea"/>
                          <a:cs typeface="+mn-cs"/>
                        </a:rPr>
                        <a:t>Astacus astacus</a:t>
                      </a:r>
                      <a:endParaRPr lang="en-US" sz="1700" b="1" i="1" kern="120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algn="ctr" defTabSz="642882" rtl="0" eaLnBrk="1" latinLnBrk="0" hangingPunct="1"/>
                      <a:r>
                        <a:rPr lang="cs-CZ" sz="1700" b="1" kern="1200" noProof="0" dirty="0">
                          <a:solidFill>
                            <a:schemeClr val="tx2"/>
                          </a:solidFill>
                          <a:latin typeface="Gill Sans Light" charset="0"/>
                          <a:ea typeface="+mn-ea"/>
                          <a:cs typeface="+mn-cs"/>
                        </a:rPr>
                        <a:t>Noble </a:t>
                      </a:r>
                      <a:r>
                        <a:rPr lang="en-US" sz="1700" b="1" kern="1200" noProof="0" dirty="0">
                          <a:solidFill>
                            <a:schemeClr val="tx2"/>
                          </a:solidFill>
                          <a:latin typeface="Gill Sans Light" charset="0"/>
                          <a:ea typeface="+mn-ea"/>
                          <a:cs typeface="+mn-cs"/>
                        </a:rPr>
                        <a:t>crayfish</a:t>
                      </a:r>
                      <a:endParaRPr lang="en-GB" sz="1700" b="1" kern="120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1"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spTree>
    <p:extLst>
      <p:ext uri="{BB962C8B-B14F-4D97-AF65-F5344CB8AC3E}">
        <p14:creationId xmlns:p14="http://schemas.microsoft.com/office/powerpoint/2010/main" val="99752550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9"/>
          <p:cNvSpPr txBox="1">
            <a:spLocks/>
          </p:cNvSpPr>
          <p:nvPr/>
        </p:nvSpPr>
        <p:spPr bwMode="auto">
          <a:xfrm>
            <a:off x="1405346" y="3068955"/>
            <a:ext cx="5973961" cy="3051934"/>
          </a:xfrm>
          <a:prstGeom prst="rect">
            <a:avLst/>
          </a:prstGeom>
          <a:noFill/>
          <a:ln w="12700">
            <a:noFill/>
            <a:miter lim="800000"/>
            <a:headEnd/>
            <a:tailEnd/>
          </a:ln>
        </p:spPr>
        <p:txBody>
          <a:bodyPr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1500" b="1" dirty="0">
                <a:solidFill>
                  <a:srgbClr val="000000"/>
                </a:solidFill>
              </a:rPr>
              <a:t>Ekologie</a:t>
            </a:r>
            <a:endParaRPr lang="en-GB" sz="1500" b="1" dirty="0">
              <a:solidFill>
                <a:srgbClr val="000000"/>
              </a:solidFill>
            </a:endParaRPr>
          </a:p>
          <a:p>
            <a:pPr indent="-342900" eaLnBrk="1" fontAlgn="base" hangingPunct="1">
              <a:spcBef>
                <a:spcPct val="0"/>
              </a:spcBef>
              <a:spcAft>
                <a:spcPct val="0"/>
              </a:spcAft>
              <a:buFont typeface="Wingdings" pitchFamily="2" charset="2"/>
              <a:buChar char="Ø"/>
            </a:pPr>
            <a:r>
              <a:rPr lang="cs-CZ" sz="1500" b="1" dirty="0">
                <a:solidFill>
                  <a:srgbClr val="000000"/>
                </a:solidFill>
              </a:rPr>
              <a:t>lokalita</a:t>
            </a:r>
            <a:endParaRPr lang="en-GB" sz="1500" b="1" dirty="0">
              <a:solidFill>
                <a:srgbClr val="000000"/>
              </a:solidFill>
            </a:endParaRPr>
          </a:p>
          <a:p>
            <a:pPr marL="1239838" lvl="1" indent="-342900" eaLnBrk="1" fontAlgn="base" hangingPunct="1">
              <a:spcBef>
                <a:spcPct val="0"/>
              </a:spcBef>
              <a:spcAft>
                <a:spcPct val="0"/>
              </a:spcAft>
              <a:buFont typeface="Wingdings" pitchFamily="2" charset="2"/>
              <a:buChar char="Ø"/>
            </a:pPr>
            <a:r>
              <a:rPr lang="cs-CZ" sz="1500" b="1" dirty="0">
                <a:solidFill>
                  <a:srgbClr val="000000"/>
                </a:solidFill>
              </a:rPr>
              <a:t>potoky</a:t>
            </a:r>
            <a:r>
              <a:rPr lang="en-GB" sz="1500" b="1" dirty="0">
                <a:solidFill>
                  <a:srgbClr val="000000"/>
                </a:solidFill>
              </a:rPr>
              <a:t>, </a:t>
            </a:r>
            <a:r>
              <a:rPr lang="cs-CZ" sz="1500" b="1" dirty="0">
                <a:solidFill>
                  <a:srgbClr val="000000"/>
                </a:solidFill>
              </a:rPr>
              <a:t>řeky</a:t>
            </a:r>
            <a:r>
              <a:rPr lang="en-GB" sz="1500" b="1" dirty="0">
                <a:solidFill>
                  <a:srgbClr val="000000"/>
                </a:solidFill>
              </a:rPr>
              <a:t>, </a:t>
            </a:r>
            <a:r>
              <a:rPr lang="cs-CZ" sz="1500" b="1" dirty="0">
                <a:solidFill>
                  <a:srgbClr val="000000"/>
                </a:solidFill>
              </a:rPr>
              <a:t>jezera</a:t>
            </a:r>
            <a:endParaRPr lang="en-GB" sz="1500" b="1" dirty="0">
              <a:solidFill>
                <a:srgbClr val="000000"/>
              </a:solidFill>
            </a:endParaRPr>
          </a:p>
          <a:p>
            <a:pPr marL="0" lvl="1" indent="0" eaLnBrk="1" fontAlgn="base" hangingPunct="1">
              <a:spcBef>
                <a:spcPct val="0"/>
              </a:spcBef>
              <a:spcAft>
                <a:spcPct val="0"/>
              </a:spcAft>
            </a:pPr>
            <a:r>
              <a:rPr lang="cs-CZ" sz="1500" b="1" dirty="0">
                <a:solidFill>
                  <a:srgbClr val="000000"/>
                </a:solidFill>
              </a:rPr>
              <a:t>	      pískovny</a:t>
            </a:r>
            <a:r>
              <a:rPr lang="en-GB" sz="1500" b="1" dirty="0">
                <a:solidFill>
                  <a:srgbClr val="000000"/>
                </a:solidFill>
              </a:rPr>
              <a:t>, </a:t>
            </a:r>
            <a:r>
              <a:rPr lang="cs-CZ" sz="1500" b="1" dirty="0">
                <a:solidFill>
                  <a:srgbClr val="000000"/>
                </a:solidFill>
              </a:rPr>
              <a:t>náhony</a:t>
            </a:r>
            <a:r>
              <a:rPr lang="en-GB" sz="1500" b="1" dirty="0">
                <a:solidFill>
                  <a:srgbClr val="000000"/>
                </a:solidFill>
              </a:rPr>
              <a:t>, </a:t>
            </a:r>
            <a:r>
              <a:rPr lang="cs-CZ" sz="1500" b="1" dirty="0">
                <a:solidFill>
                  <a:srgbClr val="000000"/>
                </a:solidFill>
              </a:rPr>
              <a:t>přehrady,</a:t>
            </a:r>
            <a:endParaRPr lang="en-GB" sz="1500" b="1" dirty="0">
              <a:solidFill>
                <a:srgbClr val="000000"/>
              </a:solidFill>
            </a:endParaRPr>
          </a:p>
          <a:p>
            <a:pPr marL="0" lvl="1" indent="0" eaLnBrk="1" fontAlgn="base" hangingPunct="1">
              <a:spcBef>
                <a:spcPct val="0"/>
              </a:spcBef>
              <a:spcAft>
                <a:spcPct val="0"/>
              </a:spcAft>
            </a:pPr>
            <a:r>
              <a:rPr lang="cs-CZ" sz="1500" b="1" dirty="0">
                <a:solidFill>
                  <a:srgbClr val="000000"/>
                </a:solidFill>
              </a:rPr>
              <a:t>	      hlubší a chladnější rybníky</a:t>
            </a:r>
            <a:endParaRPr lang="en-GB" sz="1500" b="1" dirty="0">
              <a:solidFill>
                <a:srgbClr val="000000"/>
              </a:solidFill>
            </a:endParaRPr>
          </a:p>
          <a:p>
            <a:pPr marL="1265850" lvl="1" indent="-342900" eaLnBrk="1" fontAlgn="base" hangingPunct="1">
              <a:spcBef>
                <a:spcPct val="0"/>
              </a:spcBef>
              <a:spcAft>
                <a:spcPct val="0"/>
              </a:spcAft>
              <a:buFont typeface="Wingdings" pitchFamily="2" charset="2"/>
              <a:buChar char="Ø"/>
            </a:pPr>
            <a:endParaRPr lang="en-GB" sz="1800" dirty="0">
              <a:solidFill>
                <a:schemeClr val="tx2"/>
              </a:solidFill>
            </a:endParaRPr>
          </a:p>
          <a:p>
            <a:pPr marL="1265850" lvl="1" indent="-342900" eaLnBrk="1" fontAlgn="base" hangingPunct="1">
              <a:spcBef>
                <a:spcPct val="0"/>
              </a:spcBef>
              <a:spcAft>
                <a:spcPct val="0"/>
              </a:spcAft>
              <a:buFont typeface="Wingdings" pitchFamily="2" charset="2"/>
              <a:buChar char="Ø"/>
            </a:pPr>
            <a:r>
              <a:rPr lang="cs-CZ" sz="1500" b="1" dirty="0">
                <a:solidFill>
                  <a:srgbClr val="000000"/>
                </a:solidFill>
              </a:rPr>
              <a:t>intenzita chovu ryb</a:t>
            </a:r>
            <a:r>
              <a:rPr lang="en-GB" sz="1500" b="1" dirty="0">
                <a:solidFill>
                  <a:srgbClr val="000000"/>
                </a:solidFill>
              </a:rPr>
              <a:t>!</a:t>
            </a:r>
          </a:p>
          <a:p>
            <a:pPr marL="1265850" lvl="1" indent="-342900" eaLnBrk="1" fontAlgn="base" hangingPunct="1">
              <a:spcBef>
                <a:spcPct val="0"/>
              </a:spcBef>
              <a:spcAft>
                <a:spcPct val="0"/>
              </a:spcAft>
              <a:buFont typeface="Wingdings" pitchFamily="2" charset="2"/>
              <a:buChar char="Ø"/>
            </a:pPr>
            <a:endParaRPr lang="en-GB" sz="1800" dirty="0">
              <a:solidFill>
                <a:schemeClr val="tx2"/>
              </a:solidFill>
            </a:endParaRPr>
          </a:p>
          <a:p>
            <a:pPr marL="922950" lvl="1" indent="0" eaLnBrk="1" fontAlgn="base" hangingPunct="1">
              <a:spcBef>
                <a:spcPct val="0"/>
              </a:spcBef>
              <a:spcAft>
                <a:spcPct val="0"/>
              </a:spcAft>
            </a:pPr>
            <a:endParaRPr lang="en-GB" sz="1800" dirty="0">
              <a:solidFill>
                <a:schemeClr val="tx2"/>
              </a:solidFill>
            </a:endParaRPr>
          </a:p>
          <a:p>
            <a:pPr marL="1265850" lvl="1" indent="-342900" eaLnBrk="1" fontAlgn="base" hangingPunct="1">
              <a:spcBef>
                <a:spcPct val="0"/>
              </a:spcBef>
              <a:spcAft>
                <a:spcPct val="0"/>
              </a:spcAft>
              <a:buFont typeface="Wingdings" pitchFamily="2" charset="2"/>
              <a:buChar char="Ø"/>
            </a:pPr>
            <a:r>
              <a:rPr lang="cs-CZ" sz="1500" b="1" dirty="0">
                <a:solidFill>
                  <a:srgbClr val="000000"/>
                </a:solidFill>
              </a:rPr>
              <a:t>Kořenové systémy</a:t>
            </a:r>
            <a:r>
              <a:rPr lang="en-GB" sz="1500" b="1" dirty="0">
                <a:solidFill>
                  <a:srgbClr val="000000"/>
                </a:solidFill>
              </a:rPr>
              <a:t>, </a:t>
            </a:r>
            <a:r>
              <a:rPr lang="cs-CZ" sz="1500" b="1" dirty="0">
                <a:solidFill>
                  <a:srgbClr val="000000"/>
                </a:solidFill>
              </a:rPr>
              <a:t>kameny</a:t>
            </a:r>
            <a:r>
              <a:rPr lang="en-GB" sz="1500" b="1" dirty="0">
                <a:solidFill>
                  <a:srgbClr val="000000"/>
                </a:solidFill>
              </a:rPr>
              <a:t>, </a:t>
            </a:r>
            <a:r>
              <a:rPr lang="cs-CZ" sz="1500" b="1" dirty="0">
                <a:solidFill>
                  <a:srgbClr val="000000"/>
                </a:solidFill>
              </a:rPr>
              <a:t>jílovité břehy</a:t>
            </a:r>
            <a:endParaRPr lang="en-GB" sz="1500" b="1" dirty="0">
              <a:solidFill>
                <a:srgbClr val="000000"/>
              </a:solidFill>
            </a:endParaRPr>
          </a:p>
          <a:p>
            <a:pPr marL="922950" lvl="1" indent="0" eaLnBrk="1" fontAlgn="base" hangingPunct="1">
              <a:spcBef>
                <a:spcPct val="0"/>
              </a:spcBef>
              <a:spcAft>
                <a:spcPct val="0"/>
              </a:spcAft>
            </a:pPr>
            <a:r>
              <a:rPr lang="en-GB" sz="1800" dirty="0">
                <a:solidFill>
                  <a:schemeClr val="tx2"/>
                </a:solidFill>
              </a:rPr>
              <a:t> </a:t>
            </a:r>
          </a:p>
          <a:p>
            <a:pPr marL="1265850" lvl="1" indent="-342900" eaLnBrk="1" fontAlgn="base" hangingPunct="1">
              <a:spcBef>
                <a:spcPct val="0"/>
              </a:spcBef>
              <a:spcAft>
                <a:spcPct val="0"/>
              </a:spcAft>
              <a:buFont typeface="Wingdings" pitchFamily="2" charset="2"/>
              <a:buChar char="Ø"/>
            </a:pPr>
            <a:r>
              <a:rPr lang="cs-CZ" sz="1500" b="1" dirty="0">
                <a:solidFill>
                  <a:srgbClr val="000000"/>
                </a:solidFill>
              </a:rPr>
              <a:t>Bahnité dno</a:t>
            </a:r>
            <a:r>
              <a:rPr lang="en-GB" sz="1500" b="1" dirty="0">
                <a:solidFill>
                  <a:srgbClr val="000000"/>
                </a:solidFill>
              </a:rPr>
              <a:t> –</a:t>
            </a:r>
            <a:r>
              <a:rPr lang="cs-CZ" sz="1500" b="1" dirty="0">
                <a:solidFill>
                  <a:srgbClr val="000000"/>
                </a:solidFill>
              </a:rPr>
              <a:t> vyhledávání potravy</a:t>
            </a:r>
            <a:endParaRPr lang="en-GB" sz="1500" b="1" dirty="0">
              <a:solidFill>
                <a:srgbClr val="000000"/>
              </a:solidFill>
            </a:endParaRPr>
          </a:p>
        </p:txBody>
      </p:sp>
      <p:graphicFrame>
        <p:nvGraphicFramePr>
          <p:cNvPr id="7" name="Tabulka 6"/>
          <p:cNvGraphicFramePr>
            <a:graphicFrameLocks noGrp="1"/>
          </p:cNvGraphicFramePr>
          <p:nvPr>
            <p:extLst>
              <p:ext uri="{D42A27DB-BD31-4B8C-83A1-F6EECF244321}">
                <p14:modId xmlns:p14="http://schemas.microsoft.com/office/powerpoint/2010/main" val="1048714409"/>
              </p:ext>
            </p:extLst>
          </p:nvPr>
        </p:nvGraphicFramePr>
        <p:xfrm>
          <a:off x="0" y="2467045"/>
          <a:ext cx="9144000" cy="370840"/>
        </p:xfrm>
        <a:graphic>
          <a:graphicData uri="http://schemas.openxmlformats.org/drawingml/2006/table">
            <a:tbl>
              <a:tblPr firstRow="1" bandRow="1">
                <a:tableStyleId>{0E3FDE45-AF77-4B5C-9715-49D594BDF05E}</a:tableStyleId>
              </a:tblPr>
              <a:tblGrid>
                <a:gridCol w="2771775">
                  <a:extLst>
                    <a:ext uri="{9D8B030D-6E8A-4147-A177-3AD203B41FA5}">
                      <a16:colId xmlns:a16="http://schemas.microsoft.com/office/drawing/2014/main" val="20000"/>
                    </a:ext>
                  </a:extLst>
                </a:gridCol>
                <a:gridCol w="2736329">
                  <a:extLst>
                    <a:ext uri="{9D8B030D-6E8A-4147-A177-3AD203B41FA5}">
                      <a16:colId xmlns:a16="http://schemas.microsoft.com/office/drawing/2014/main" val="20001"/>
                    </a:ext>
                  </a:extLst>
                </a:gridCol>
                <a:gridCol w="3635896">
                  <a:extLst>
                    <a:ext uri="{9D8B030D-6E8A-4147-A177-3AD203B41FA5}">
                      <a16:colId xmlns:a16="http://schemas.microsoft.com/office/drawing/2014/main" val="20002"/>
                    </a:ext>
                  </a:extLst>
                </a:gridCol>
              </a:tblGrid>
              <a:tr h="370840">
                <a:tc>
                  <a:txBody>
                    <a:bodyPr/>
                    <a:lstStyle/>
                    <a:p>
                      <a:pPr marL="0" algn="ctr" defTabSz="642882" rtl="0" eaLnBrk="1" latinLnBrk="0" hangingPunct="1"/>
                      <a:r>
                        <a:rPr lang="cs-CZ" sz="1700" b="1" kern="1200" dirty="0">
                          <a:solidFill>
                            <a:schemeClr val="tx2"/>
                          </a:solidFill>
                          <a:latin typeface="Gill Sans Light" charset="0"/>
                          <a:ea typeface="+mn-ea"/>
                          <a:cs typeface="+mn-cs"/>
                        </a:rPr>
                        <a:t>Rak říční</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i="1" kern="1200" dirty="0">
                          <a:solidFill>
                            <a:schemeClr val="tx2"/>
                          </a:solidFill>
                          <a:latin typeface="Gill Sans Light" charset="0"/>
                          <a:ea typeface="+mn-ea"/>
                          <a:cs typeface="+mn-cs"/>
                        </a:rPr>
                        <a:t>Astacus astacus</a:t>
                      </a:r>
                      <a:endParaRPr lang="en-US" sz="1700" b="1" i="1" kern="120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algn="ctr" defTabSz="642882" rtl="0" eaLnBrk="1" latinLnBrk="0" hangingPunct="1"/>
                      <a:r>
                        <a:rPr lang="cs-CZ" sz="1700" b="1" kern="1200" noProof="0" dirty="0">
                          <a:solidFill>
                            <a:schemeClr val="tx2"/>
                          </a:solidFill>
                          <a:latin typeface="Gill Sans Light" charset="0"/>
                          <a:ea typeface="+mn-ea"/>
                          <a:cs typeface="+mn-cs"/>
                        </a:rPr>
                        <a:t>Noble </a:t>
                      </a:r>
                      <a:r>
                        <a:rPr lang="en-US" sz="1700" b="1" kern="1200" noProof="0" dirty="0">
                          <a:solidFill>
                            <a:schemeClr val="tx2"/>
                          </a:solidFill>
                          <a:latin typeface="Gill Sans Light" charset="0"/>
                          <a:ea typeface="+mn-ea"/>
                          <a:cs typeface="+mn-cs"/>
                        </a:rPr>
                        <a:t>crayfish</a:t>
                      </a:r>
                      <a:endParaRPr lang="en-GB" sz="1700" b="1" kern="120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1"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10" name="Picture 4" descr="http://www.fokus-natur.de/Image/edelkrebs-astacus_astacus-12255.jpg"/>
          <p:cNvPicPr>
            <a:picLocks noChangeAspect="1" noChangeArrowheads="1"/>
          </p:cNvPicPr>
          <p:nvPr/>
        </p:nvPicPr>
        <p:blipFill rotWithShape="1">
          <a:blip r:embed="rId3">
            <a:extLst>
              <a:ext uri="{28A0092B-C50C-407E-A947-70E740481C1C}">
                <a14:useLocalDpi xmlns:a14="http://schemas.microsoft.com/office/drawing/2010/main" val="0"/>
              </a:ext>
            </a:extLst>
          </a:blip>
          <a:srcRect l="4665" t="6388" r="11937" b="7579"/>
          <a:stretch/>
        </p:blipFill>
        <p:spPr bwMode="auto">
          <a:xfrm rot="1976958" flipH="1">
            <a:off x="5690893" y="3443548"/>
            <a:ext cx="3147586" cy="2175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8048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Users\Antonín\Desktop\A.astacu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82690">
            <a:off x="6381039" y="4521052"/>
            <a:ext cx="2572855" cy="2093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ext Box 29"/>
          <p:cNvSpPr txBox="1">
            <a:spLocks/>
          </p:cNvSpPr>
          <p:nvPr/>
        </p:nvSpPr>
        <p:spPr bwMode="auto">
          <a:xfrm>
            <a:off x="2051686" y="3035999"/>
            <a:ext cx="6914606" cy="2267104"/>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1400" b="1" dirty="0">
                <a:solidFill>
                  <a:srgbClr val="000000"/>
                </a:solidFill>
              </a:rPr>
              <a:t>Rozšíření</a:t>
            </a:r>
            <a:endParaRPr lang="en-GB" sz="1400" b="1" dirty="0">
              <a:solidFill>
                <a:srgbClr val="000000"/>
              </a:solidFill>
            </a:endParaRPr>
          </a:p>
          <a:p>
            <a:pPr marL="522900" indent="-342900" eaLnBrk="1" fontAlgn="base" hangingPunct="1">
              <a:spcBef>
                <a:spcPct val="0"/>
              </a:spcBef>
              <a:spcAft>
                <a:spcPct val="0"/>
              </a:spcAft>
              <a:buFont typeface="Wingdings" pitchFamily="2" charset="2"/>
              <a:buChar char="Ø"/>
            </a:pPr>
            <a:r>
              <a:rPr lang="cs-CZ" sz="1400" b="1" dirty="0">
                <a:solidFill>
                  <a:srgbClr val="000000"/>
                </a:solidFill>
              </a:rPr>
              <a:t>Evropa</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400" b="1" dirty="0">
                <a:solidFill>
                  <a:srgbClr val="000000"/>
                </a:solidFill>
              </a:rPr>
              <a:t>39 „</a:t>
            </a:r>
            <a:r>
              <a:rPr lang="en-GB" sz="1400" b="1" dirty="0" err="1">
                <a:solidFill>
                  <a:srgbClr val="000000"/>
                </a:solidFill>
              </a:rPr>
              <a:t>ter</a:t>
            </a:r>
            <a:r>
              <a:rPr lang="cs-CZ" sz="1400" b="1" dirty="0" err="1">
                <a:solidFill>
                  <a:srgbClr val="000000"/>
                </a:solidFill>
              </a:rPr>
              <a:t>itorií</a:t>
            </a:r>
            <a:r>
              <a:rPr lang="en-GB" sz="1400" b="1" dirty="0">
                <a:solidFill>
                  <a:srgbClr val="000000"/>
                </a:solidFill>
              </a:rPr>
              <a:t>“  - </a:t>
            </a:r>
            <a:r>
              <a:rPr lang="cs-CZ" sz="1400" b="1" dirty="0">
                <a:solidFill>
                  <a:srgbClr val="000000"/>
                </a:solidFill>
              </a:rPr>
              <a:t>hlavně centrální a severní část</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úspěšná introdukce</a:t>
            </a:r>
            <a:r>
              <a:rPr lang="en-GB" sz="1400" b="1" dirty="0">
                <a:solidFill>
                  <a:srgbClr val="000000"/>
                </a:solidFill>
              </a:rPr>
              <a:t>:</a:t>
            </a:r>
          </a:p>
          <a:p>
            <a:pPr marL="922950" lvl="1" indent="0" eaLnBrk="1" fontAlgn="base" hangingPunct="1">
              <a:spcBef>
                <a:spcPct val="0"/>
              </a:spcBef>
              <a:spcAft>
                <a:spcPct val="0"/>
              </a:spcAft>
            </a:pPr>
            <a:r>
              <a:rPr lang="en-GB" sz="1400" b="1" dirty="0">
                <a:solidFill>
                  <a:srgbClr val="000000"/>
                </a:solidFill>
              </a:rPr>
              <a:t>	</a:t>
            </a:r>
            <a:r>
              <a:rPr lang="cs-CZ" sz="1400" b="1" dirty="0">
                <a:solidFill>
                  <a:srgbClr val="000000"/>
                </a:solidFill>
              </a:rPr>
              <a:t>Norsko</a:t>
            </a:r>
            <a:r>
              <a:rPr lang="en-GB" sz="1400" b="1" dirty="0">
                <a:solidFill>
                  <a:srgbClr val="000000"/>
                </a:solidFill>
              </a:rPr>
              <a:t> a </a:t>
            </a:r>
            <a:r>
              <a:rPr lang="cs-CZ" sz="1400" b="1" dirty="0">
                <a:solidFill>
                  <a:srgbClr val="000000"/>
                </a:solidFill>
              </a:rPr>
              <a:t>Švédsko</a:t>
            </a:r>
            <a:r>
              <a:rPr lang="en-GB" sz="1400" b="1" dirty="0">
                <a:solidFill>
                  <a:srgbClr val="000000"/>
                </a:solidFill>
              </a:rPr>
              <a:t> (</a:t>
            </a:r>
            <a:r>
              <a:rPr lang="cs-CZ" sz="1400" b="1" dirty="0">
                <a:solidFill>
                  <a:srgbClr val="000000"/>
                </a:solidFill>
              </a:rPr>
              <a:t>středověk</a:t>
            </a:r>
            <a:r>
              <a:rPr lang="en-GB" sz="1400" b="1" dirty="0">
                <a:solidFill>
                  <a:srgbClr val="000000"/>
                </a:solidFill>
              </a:rPr>
              <a:t>)</a:t>
            </a:r>
          </a:p>
          <a:p>
            <a:pPr marL="922950" lvl="1" indent="0" eaLnBrk="1" fontAlgn="base" hangingPunct="1">
              <a:spcBef>
                <a:spcPct val="0"/>
              </a:spcBef>
              <a:spcAft>
                <a:spcPct val="0"/>
              </a:spcAft>
            </a:pPr>
            <a:r>
              <a:rPr lang="en-GB" sz="1400" b="1" dirty="0">
                <a:solidFill>
                  <a:srgbClr val="000000"/>
                </a:solidFill>
              </a:rPr>
              <a:t>	</a:t>
            </a:r>
            <a:r>
              <a:rPr lang="cs-CZ" sz="1400" b="1" dirty="0">
                <a:solidFill>
                  <a:srgbClr val="000000"/>
                </a:solidFill>
              </a:rPr>
              <a:t>Maroko</a:t>
            </a:r>
            <a:r>
              <a:rPr lang="en-GB" sz="1400" b="1" dirty="0">
                <a:solidFill>
                  <a:srgbClr val="000000"/>
                </a:solidFill>
              </a:rPr>
              <a:t>, </a:t>
            </a:r>
            <a:r>
              <a:rPr lang="cs-CZ" sz="1400" b="1" dirty="0">
                <a:solidFill>
                  <a:srgbClr val="000000"/>
                </a:solidFill>
              </a:rPr>
              <a:t>Kypr</a:t>
            </a:r>
            <a:r>
              <a:rPr lang="en-GB" sz="1400" b="1" dirty="0">
                <a:solidFill>
                  <a:srgbClr val="000000"/>
                </a:solidFill>
              </a:rPr>
              <a:t>, </a:t>
            </a:r>
            <a:r>
              <a:rPr lang="cs-CZ" sz="1400" b="1" dirty="0">
                <a:solidFill>
                  <a:srgbClr val="000000"/>
                </a:solidFill>
              </a:rPr>
              <a:t>VB</a:t>
            </a:r>
            <a:r>
              <a:rPr lang="en-GB" sz="1400" b="1" dirty="0">
                <a:solidFill>
                  <a:srgbClr val="000000"/>
                </a:solidFill>
              </a:rPr>
              <a:t>…</a:t>
            </a:r>
            <a:endParaRPr lang="cs-CZ" sz="1400" b="1" dirty="0">
              <a:solidFill>
                <a:srgbClr val="000000"/>
              </a:solidFill>
            </a:endParaRPr>
          </a:p>
          <a:p>
            <a:pPr marL="922950" lvl="1" indent="0" eaLnBrk="1" fontAlgn="base" hangingPunct="1">
              <a:spcBef>
                <a:spcPct val="0"/>
              </a:spcBef>
              <a:spcAft>
                <a:spcPct val="0"/>
              </a:spcAft>
            </a:pPr>
            <a:r>
              <a:rPr lang="cs-CZ" sz="1400" b="1" dirty="0">
                <a:solidFill>
                  <a:srgbClr val="000000"/>
                </a:solidFill>
              </a:rPr>
              <a:t>	Rusko (povodí </a:t>
            </a:r>
            <a:r>
              <a:rPr lang="cs-CZ" sz="1400" b="1" dirty="0" err="1">
                <a:solidFill>
                  <a:srgbClr val="000000"/>
                </a:solidFill>
              </a:rPr>
              <a:t>Kamy</a:t>
            </a:r>
            <a:r>
              <a:rPr lang="cs-CZ" sz="1400" b="1" dirty="0">
                <a:solidFill>
                  <a:srgbClr val="000000"/>
                </a:solidFill>
              </a:rPr>
              <a:t> a Obu (Altajský kraj)</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neúspěšná introdukce:</a:t>
            </a:r>
            <a:endParaRPr lang="en-GB" sz="1400" b="1" dirty="0">
              <a:solidFill>
                <a:srgbClr val="000000"/>
              </a:solidFill>
            </a:endParaRPr>
          </a:p>
          <a:p>
            <a:pPr marL="1323000" lvl="2" indent="0" eaLnBrk="1" fontAlgn="base" hangingPunct="1">
              <a:spcBef>
                <a:spcPct val="0"/>
              </a:spcBef>
              <a:spcAft>
                <a:spcPct val="0"/>
              </a:spcAft>
            </a:pPr>
            <a:r>
              <a:rPr lang="en-GB" sz="1400" b="1" dirty="0">
                <a:solidFill>
                  <a:srgbClr val="000000"/>
                </a:solidFill>
              </a:rPr>
              <a:t>	</a:t>
            </a:r>
            <a:r>
              <a:rPr lang="cs-CZ" sz="1400" b="1" dirty="0">
                <a:solidFill>
                  <a:srgbClr val="000000"/>
                </a:solidFill>
              </a:rPr>
              <a:t>Španělsko</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endParaRPr lang="en-GB" sz="1800" dirty="0">
              <a:solidFill>
                <a:srgbClr val="000000"/>
              </a:solidFill>
            </a:endParaRPr>
          </a:p>
        </p:txBody>
      </p:sp>
      <p:sp>
        <p:nvSpPr>
          <p:cNvPr id="2" name="AutoShape 2" descr="data:image/jpeg;base64,/9j/4AAQSkZJRgABAQAAAQABAAD/2wBDAAkGBwgHBgkIBwgKCgkLDRYPDQwMDRsUFRAWIB0iIiAdHx8kKDQsJCYxJx8fLT0tMTU3Ojo6Iys/RD84QzQ5Ojf/2wBDAQoKCg0MDRoPDxo3JR8lNzc3Nzc3Nzc3Nzc3Nzc3Nzc3Nzc3Nzc3Nzc3Nzc3Nzc3Nzc3Nzc3Nzc3Nzc3Nzc3Nzf/wAARCACEAMQDASIAAhEBAxEB/8QAGwAAAgMBAQEAAAAAAAAAAAAABAUAAwYCAQf/xAA8EAACAQMDAQYEBAQFAwUAAAABAgMABBEFEiExEyJBUWFxBhQygUKRobEjM+HwFSRSwdEWU/FicoKy0v/EABkBAAMBAQEAAAAAAAAAAAAAAAECAwAEBf/EACARAAICAgMBAQEBAAAAAAAAAAABAhESIQMxQVETIjL/2gAMAwEAAhEDEQA/AG91LMZhhfGi2aFox25HToaojvIrlu4pNA32iXM8xnWRgo/DmvOjF9ndKa6D4rG0updygEVNb0OEW/aJ1x0pZaySWZKsxBBou4vpJEy0u4Y+mrX/ADok9sWW2mxpubdtb3owduFISU596qisLq7kLx93PnTOz0uWMYmHPpSxigybQmMko3LNJkGh4CEuO63FP7vRA77i+0e9Vf8ATHaAESkVr8B5ZTHdyRrm3Uk+lE2sl8zdpKML6ir7W2i07uON3qaIa6ilDIoY+gpW0hqbBL6+kEWYWy3lQdit3cNmcnB8K5eN4LhsRPzyARXI1GSMMASp8AR0rVZk6OrjFvIQB36X3UrBSSSST0zXrSySMXfLEnk0Za2S43z7TkcZ5xVocZKUzjSbGC7UNIhYk8A9BWpgso49kaxjjigtMMFtGERe6BjIOTTSO4TcCvPp5V1RSRzybbO/kQo3IdreVINfF2QsgUYTqRWo7djKHPQ9aV69cCBCwBOFLbQM596E1aDHTM80EjWaSXClSwyvkaUT8sF5yKb3moNNbqY23Rr+D/TSklnY46jmuLkOmBfHaiYd04bFMdJjuLNyW7w8wKXafDdPIZB06Ypst1NCQpU/ehGLSsdvxFeo6rcwNuVTj2qsX91cxbkOD4Crry5EiAOmTQpl7MAxr08qDMkDzW2qSyFwq8+lSmUer4QBsg+1Smyj9BizvSY5bEFnhEgx1p0+pwvGBsAY8YqyPRmZCqE8+BNINW0u/tr6KQAdkjgnBpoySQjVs19voVvNCJJowznkZFQ/D8AbcsScVdp2pfMRIVAHFW3l+YUKsQpNO3GhVlZl9WR7aVmtSNyeA6Uvi1y4P81VG080X8R3sFnaB2yrSsQD+tY+e5cOsfZABucsc8GkhFNlJPRpm1Ka8JKo0aKuScZqWGs9rfLatOHQpncuDg+VJ11XaOyjjHZ7SBIp5YVwthBLdteWchScL/L8Dxjw8aq4/ESUl6aK6VGuAjS9Bu8sim2mw29uAybWZuSetYFbu6z2t4xHPZorZ3e9ONL1DDAO7LngEVztpPort6s1x7CS5mZyoWNB16VgNWvY5tRlkVQIgcLg+FMtX1IRRyrGx3THAOeCB1rMzAiQM+eR49KtGLYl0HRTNcYAxEhPOeppva2KSBRuZwfXNLbC237Gkzg8j2rR6YmwjH0+tdEUQkzltDRwNkjj2OK7FpeWSZjcygH6G6/n/tTZGAwTirSw24wCCKfEBVY3Md9auIyFkA7yZ5U+VIbm5kk7SKVsAcEGrNQlW3ukmgG2RTgkcbh5Hzpdq0oeT5hDgOAcCoyeh0gCNDHOyjlX6iiGtljgWSN8seCCOlBQOZLkcnFO9KKXd0bd3BCDpXLJK6R0L6D2kd3FCCDvQngjwo19PutQZQHCY8cU9FkilVyAi+FSc29su7cOPKs5UtmW3ozeo6bPZxjtH3HzojR4ohkTFWJ8KuvdZhnRklhyCMZxWfCvveS2mbd5UP5fTDU/TYhNMAw3Z59alYVIbpwWcy7iecA1K2LFs+kyXYt3YLJnFBy3IuVYyMMHzNLdZtwEHYSOMcEN0NdaRCjsokbeBww8KmoybplLSVig6m9pO8cM30vhcHpWj052ubTtZ27Rz0JqajpOmSxMxt1DDJ3AYNL9L1Jpoja2sR3Kdo5xVMMXTEyyWhP8YXIi2wXDHunIGKQ2k6q4kIw6se8eeDxiu/i5btdWZLv6toK8+FLIptvVsc4IbkVXjpPYJW0OlkVo+zbukdOf1zV0LbTjO7kgA9Qf75pUk+9lPd6HIOSKv0zUFhnmEkCzBkwjMM7cHI/TNVcsVZOPHk6HmoQwTWxNymJeNjx+B9av+HLm0jspYNRtRKwOQT4VmJNbDuQ6sI8kBVPGPL0ouC+SRTtnyCMEN1P6daRrJ5RDWFxZVr5mjkiKgiBwTEPTNCaewe43zHhRkA+NF36PeGIGYAxoqIOoI8PvUsdMiaK6nuCe2ChYEXkE55z9qb0XwfQllt4pXKjtE3eWMeAppYzhlB3DAoa8iJ0yBVQ/yuQDwevOKQ2rv2I2u3J+mrpkqNukkUkY2uDkZBBqSzxRKxaThUzx/v8AnS2wmNvbO0nfyBhQOXPgoHjnmkOrapJH2tvNgXU/daNT9DZBx5dMUHKjUXX8+6Qtv7hbjmqr5+zEMecjvZAPtSy4d+zDckeJq8Xcc0Ea5ImTAJx4Y6VDkkVigjTk5bg94+FO9D03tGlmtiQ6nDE0rsnEcAfxU5zWk0qeexDSyJiKYBmD8ZrnStlk6s9vTIsf8zp60jkvkGUmJbnxNM9SmN9kQhFxyASAWqizkhge3tbhUZpQd5HQc0XCV7FUkR7W1nhCxECUDJDeIqvQbuyXUZIZowCAAdwrnVoXs7tY1APgGHiPUUPPGTbOVhInJ+scUrTT62OpWuzfKlmVBVYse1SvnMV5fRoFaR8j1qVX9ET/ADLrvVdQVJIrqymj3dC4xg1fp+rx2cP8RCT1yDWi1m6h1QwkzLGA+Q4UEHrkf1oeHRdOMgaQ9q7HKhW4P5UIxSYzdoHsdVjul3tGSh/1GrytpLlLVFWRjncgxirdbsntraL5K3Vg5AK+I8/0pPdRzafKs/ZlAw5Xpg+tZJ2bVGZ+M+zTUYxG7SyBNrsT45pA5A4+/NaTV9IlnVrokL2h3bR1rLXkEttIQ/WmxbRrQRBMoXaRnJ5xRVtOIZC5ikaFctlFzt9/TzpOJCPD8qa6dOu4AkDy5pod0wS+oDmhiuboCKQRK2eWJwB74zVe3spGUzAgHqeAaZHSbPc0skixB22EYPdJ/wBv60kvbJ7W62h1kjLFdyHIzSKLRSXIpbaGEz3FoqvMWiVgCpcbdw9KKsNV2zBBMC2SM0vudVug8CPC0ipAkIWRTghRj/cn70Ro+mtc34lkjMYVWJXJwM8Lk/fP2qkoutMkpL1H0LR5ke1DMp/iKWXd+LyP717fNDdzQ28cY7TbkyOPpA6mlWn3lw4WF3JhgTaSwBOR9unNAajelLeaZe607CNDjwJ6+taCcFTdi8k1NqlQ0fX7S0nhKERRINokk/Fzywx06Ule6a4i7crgSSFgSuAeMD9BVNtZW19qUlst6xjXus90Nw3jrjbngedcX8V3FcPaSPDJHC23tIPp+351naVvoFLpF3zG8MCTjpzXkEcnZPOpxEzAHyJFS30u6uopprS3dkQAu54Vfcn++tNPhq2tlDTXrTOkM+fl1XuyEc5z/p61NRc+w3SBmu0aIRJLg+PGSfYUxn+LriWNY5reO4TZ2aALyzDjOKN1G30+7vJrgxCLtRysZwdwOOSPDjoKDfRbK7/hraBBs29x2RiAeD3Tknpzz600eJo2cTrS45RKWZJo5e68wkPeVT4Y6dR6detMIrNr6/lREZDDEHxIuGU9MH0pTZdvol4Ve5+YMblDuj2lkx588cnmtLpmq6d8s6qFtnklGOCPEBRjnj28c1WlSTET9RzLqdvbywteR7oXwJX257M46n0pxaXuiyWzpa3EM4cFQiHqay1/cXUF3cug2BsALJGApz6ZPXzpfbW9kMvGPlpScsCcBjU2+6HS1bNbHpSleLcNg4yGqUnSUhRgt/8AF+KlR2U19DLS7NpbwxSIjnaAoQf/AGPrT6BP4fzS/wAxcYXHh6UtuGt3to/lWj2twJAcqPyq/S5uz7sr7sdGq7jsS7CXEKyG6jRQcY6efpSPUba71W7dlnVYSmCXPIx1GKcNapMTliy5yMHFCvPp2nyyJc3Ue8jPZBsMB7daZQ9Yrl8AtWto7i1URggCMKp9uKxb6XcXEpgaEuqHBbpj71oLj4jkursQafYtKu7BZiB3eeceA6UXa39vJI8UoWzlB5Ehyp9jRzi5VYcZYnzu80Oa2mYRgsB+GgEDwP3e8o6+lfV9S0wTlXTAKjgjnNZnV9IjkDEqVfHLKOfv51nEMZC2weG/j7E8SEYxnqfP3oO/gixHA0AV1kUsyg4LE4z/AH5VQ9nPayF4STjyHH9KInvpbyAI5xKDkH2oOPpk/DvUEFpMyjHafM9khPJVdu7OPLJABq35Od5Ybm2VyysMxohI9wfKmyS2AIXUER5toLvtBwBzjNd3nxBaqSli6qFQkgZAAxnFTlyRyoaHE5RbsIFrL8jLGtrM7SElY0xvbGeOfQE/elE2malqESCeAwiNSI1J565z+w+1Vf8AUE7DKcqCOQxHT/zVy/E1w2BJvOeCx54/KnyhL0TCURdd/Cmos57GOVFR+WxkM3l1GDxn/itn8L6RpGk6TGNVhE12GcuvaA8+BOD0I8h/XPSfFJYHejHcMMoAAPvQr/E7BAgjIQLgEnoOvlmmWP0FSfhsteub7Uoo7LToLdbcSBXt0Pex1HGOF/Wl9lDKwcrtYpkSxPgEY6fl71nR8Q3U6xbHZnXhc5wOnjTsa5qkEiyosbCVMGQsOn9/lWfIrpbGXD/OUnQYW3LlpmIAIGxQMeWSPT9vOvGkVJExJyF4Y8OreuOv9aFEm8M5IZWzkZ49ceFcGQoQxyue73VPt+tUshQwF5DLAIpYEnJGYyxIZW8QWGOPHp0pTrkcrTxC3kkMKgdnuULgjnr5/vxVV5q0UEOArGVG2jJCkevTpSyC+mkIhjBct5kkljjnI6dP0qHJUui0LiGW5nmumglnJDxk5fqrcYptZpE7BLlUK7DuRz9RHFA6HoWqanf9taxH+GAX390EdOpqj4ha5tDIOzbtYZAWU8Ecc1FN5bKtKtDprK0bDQ2EYQjI2swB9etSkNp8QSywK26NccYY9KlYFMJuxqNsBEiywliclXAH3waM0Oy1+7nKHU5o7dfrbIZh6DOav1tHmtycujA8AnJU/wB+9OtI1GxGnosbIjIAHQ9c+Pua1tdG7ZfBo6Rh/nry7lGe7vnPPuBgflSL4x0cQWUdzZSBVeRVk7Rs8Hod3Xrgfen0uo2f8uacAoMkFckflSzWdY0q/sJbCOVZXdTtkUnCMOhJPXzxSKTb2O4gOhRXNijN2cbTgbd5458eKD16BtQZncGGVRgGNun28RRNhBcKgNs3z2fqCoe77+A/erLiCWRWXsnhdRlgwI/v3o1FsFtdgekDVdOh7SG7S4tf+1KMg+2OlaKDstTVTMBbSeMTnJ+xrOx/D8scUjG8kEbnOyI5XPnyKWynUIdSWxjulkiK7izrkiuiMnEk0pGwvdOggj7OGPHmMdazF/YIGJMe1vDHjRK6lrGm4EnZXttxnc+GHsfD78e1W2Ws6Rq8mI5WSUfUkiFSD5Z6H7GqJqQu4mYnslL5eMKVP1AdaWT2xiuXUFyr/T/vnFbdhZ3V1cWcI3NCejL1PjS+XT2/xSGBYwcqWkI8F6Y9zSLjSQzm29iHZcpbrHFCzArjKdR/WuobG5MWCsqYOTvXFa+2urGGKWRBEQJWQscEBgehphbazalAzfL7enKqx+x6ilxTYVJox0GgX90+EkZYccuyjzp/b/C9vDCRdDfjjIzu+xpvJrWzmOORwfDaMfnVM13c3YKxwsEP4m4/80y4xc2Z640y2s7/AGmSO3X6v4pJU+hIBwfXpVkDTShku444oQzEL2iuJAccjaT1FMbqxe4JLA4I8qoGmyKcLHgegxTRhGPSNPkctNlbKGRhGez4ARj+EeOOKFWw3kBriYgdFTjA9OtNotOlOD2QJHnimlpYXDEKu1P/AGjmmxsnl8EVl8PoxBFvuPi8xp/p+jW8T5LIzk/REnB9zTuy0EuB2zsT60elvaWvdM6o4HIAyaKUYmtsI09DbQd5Y0x0CjBPuax/xtDZ3OrRQkqjyJ/FYdevAP2rTXnzMsJW0njifHdeSMnisdffD2om6kuBsllkJ3SA5bpjPPtUOaaapFuJesW3fwzYLKBZ2ELxBRypJ59z1qUFcXmoW8zQbkzGdpG7GD+dSpf0PijdQaDb31sDfCS4YHO53A/QV5P8K6SIszQzuDnPf6fYCgrXWriyu0tJw8sUhxE6jn71o5JpTGSvCkYB8qFgqhNJ8OixhDaWgkVRnY5G4/fxo2G7gisEhayjUqMMiAYHmK9l1FoY3Mozgcd3k1m7m+uVk7Ydm29tzKWxj0p4yV7A1I9judQsVkFvpjGLJKbFOMe9CNc3+rP/AJmIJGndVdmCD4gk1oo/iBn2HsSsZH4eaXRB7iead7iNFLcIRlsUv8p2HbB7W3e3Uqbh25zsK5Ufek7wC3vZLm6kiZmG0MgPA8ua1scNo8RwrE55Ld4ms5d2EdpeOq7nQ8jgnBPOOaP6J6Mo0DyyrcEdi6yJ+IKap/w+ydXV1VDwzFe6f0phprRwXDC37OAuOWKjBx0zXdv8QRXExW7tYXIyEdR3sjzPlWUqZqsoWa0s4C9gCtxjjjKkeNLZNRmgu57hd3auMMRHnGfL8qJEct7I0lmnZtv3SDlgqkHrn1xVAWaLUQs8QYS91SOSxPAx+lF8jujKGrKNOt2uZJ4oYnggnXEqOoxJ64OeapvtKeBgY3QkngkAADyNNzeiMFIWEkyth8MMD0yPKgL1ZZiGcqm44wDkmpy5JN1RSMElYLa3ktgN/bYYcEKTjNNtI+KmaVY7iBJlPiowRQdnokMkn+ZchB1Xkt+VGxW6214YLaELGFyXPJOenSrxk4q2Rkk9Glt9W06UcQNuAG4bOAa5vNc0myRXnhIVjgHCjJ/OkDaLdHM1nIyhvwsu5f8AkV3FoUrosmoRF2X8RB259qz55AXHEaWPxdpFzqItUhWMBdxkYrj2FPxrdgECq8Qz0ZMnPtisollbBlEMCbgMYC4J/Km1tpF7OFlhhS2YHxY8j7UP3k+jfnFCzVNXvDezIL2c2bY7Pv7SDzkcY46daEgvp7WdZbSRpX6NH9R+3rWh1WyjjRBd25lfHLMN35VXZPHGEZEU7eAMYxUnJy7HVLoobW5Yv8wt5LmQBBbSAAKc+RG4HnzxxTHTtYuRGRfpEGz3WQYLf3zXOrS2ssAEtqJWI67fGsvFJqVvP8s/ZR2694NGnPPhjzpWmFNG1lbT7tu1ltoZWIxuZATUrMpZ9siu+qSoxH0helSmxka0Mdae1R5JbQg9nyMeHtRGm/ENnPBt+aQuOo44qnVLZbFGkKqwHBBYYyRmg7TTLFQqz2MaNKxBIIHPHr6j86XGUn0G0ltji61SyMJzKnH07WrF3lxP/irG1R5FbGdi7uftWmuPhvSJ4c2wK3JztDSEjIyOmfMGqoLK4tlaPstpU95Qw5xj/kfnQ/OUXsb9ItaBtM1GHT7eSTUV/i7jtRxyPtV9lP8ANyte37tErYCR7eceuKFvkJuoUltQSXcIrMN25AS2PauJ3vXi3AY2YJXgBRjIyT5jmnaa8FWzRQ3ltaDs2uMTMMhEUbRQ8lzczSjt4gyIwPThhQTTSWaSLEMyRZ3vtGFI6488cfnVcWp6osstu0b3MkbHc6gEL4448s0Kdms0Oo3OntZASWyzKwxsx9NKQmlRo6vDEAFwABzihRBqJhkn1AMA3CxAgACvbfQbu4t5GigKz4wAx4+9O032L0U6Sb+eWZdPEQtg20tIMBqZ3vwsNRXvyRA7eVwSKB0e3vLNpLeZCjBu9GD09acSakbV9hDHjpUnGnZTJ9GUOg6fousQPewGOHOS0f0Nx0P/ABWrhvNMuADBBG0YHG2Lqaz/AMQak1xpkjXQXAbKL40y0PWrd7WMPB2IAAG4YBpsnWhWvofqrvJYOkVoAmOmFBHtSO0SaG2ZJAV24wNoOaO13W4LeIFcZz0HJpXDrVvOFDSJ3vDxpsm9MVKtoaWV8CxhcbQFyCo8fWiZbjYiCWX+G5wo3Dk0mnlZHV7aMsx4ZVGcirFnidVabapzgKTyKVpejbGoaFZluUYRFRhs/iFMrfV4HVkhKtIB0DcmsvOrGRZWXNsPqHnRl3NpyqhsY2jmPRVOcmipJaQHFvsPh1iSS+e2MWyRRuKt5e9XX8kVxBmbs1zyrDqDWWmE5k7+9nB2nGcqfKq3Fzbzq92kqxofpcYwef8Ag0tS8GpGnsrRpExNIuPIDPFd3WhWE0bMCyuOpDZ/SgLLVj2S5jc7l3AkcEHB/Yg+xFFy6tFbW7vJE4cHBVQSM5xg+XNb+gJIzt3a3FnO0IDOByGXxFSr7y5eebtJ0CMyggAHp4VKGSDiwyW7lnkkWXawCgYx1wf61bAgncGTwbcPQhcCpUr0EcgxWMZZsncC2DxwSetLNUvJob2NFIwzSckcjOP/AMipUpZ/5DHsS6xcP2kE5CtJDO7xkj6TJlW/Sl97eSzOYWwquwY7RyNqbR+lSpXG27R1JaN5b6db3EMbyqWM28tn/wBWN36ACi47WLoBgOWDAAc5IJ/YVKlOyYLck79xwSMkZA8CcfvTXT12w7QTgE/1P3PP3qVKZdAKJ4kdLl2GWAyG8RWAkuJXlkMjli2QSfKpUp5rQE9isIJ5FWQkgnHXpTb4kTstFVI2ZQuzGD61KlRKFS6ZayWsbuhZiM5LGgLuzhtzviUhlwQc1KlUfQi7NBoeTbiQk7icZrQHS7R27aSPc5HJapUqBR9gWqwrax5izgjO0nIpRZzNbsJIQqs3J4qVKyC+jsX01xctJIELcMcD6j603Wc6gipdIjrIGDgjrkEH96lSuldEF2BQ3T20jWsKosSJ2ajbnChQv7KKNt715WDPHEcsTjb4j/wKlSlfTHXZ5d7ZZQzIudoHAqVKlcp0I//Z"/>
          <p:cNvSpPr>
            <a:spLocks noChangeAspect="1" noChangeArrowheads="1"/>
          </p:cNvSpPr>
          <p:nvPr/>
        </p:nvSpPr>
        <p:spPr bwMode="auto">
          <a:xfrm>
            <a:off x="63500" y="-566738"/>
            <a:ext cx="1724025" cy="1162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solidFill>
                <a:srgbClr val="414141"/>
              </a:solidFill>
            </a:endParaRPr>
          </a:p>
        </p:txBody>
      </p:sp>
      <p:pic>
        <p:nvPicPr>
          <p:cNvPr id="2052" name="Picture 4" descr="http://www.naturephoto-cz.eu/pic/ceteri/astacus-astacus-34255.jpg"/>
          <p:cNvPicPr>
            <a:picLocks noChangeAspect="1" noChangeArrowheads="1"/>
          </p:cNvPicPr>
          <p:nvPr/>
        </p:nvPicPr>
        <p:blipFill rotWithShape="1">
          <a:blip r:embed="rId4">
            <a:extLst>
              <a:ext uri="{28A0092B-C50C-407E-A947-70E740481C1C}">
                <a14:useLocalDpi xmlns:a14="http://schemas.microsoft.com/office/drawing/2010/main" val="0"/>
              </a:ext>
            </a:extLst>
          </a:blip>
          <a:srcRect l="13348" t="2818" b="12437"/>
          <a:stretch/>
        </p:blipFill>
        <p:spPr bwMode="auto">
          <a:xfrm rot="1527263">
            <a:off x="256806" y="4571899"/>
            <a:ext cx="2751707" cy="18165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12" name="Tabulka 11"/>
          <p:cNvGraphicFramePr>
            <a:graphicFrameLocks noGrp="1"/>
          </p:cNvGraphicFramePr>
          <p:nvPr>
            <p:extLst>
              <p:ext uri="{D42A27DB-BD31-4B8C-83A1-F6EECF244321}">
                <p14:modId xmlns:p14="http://schemas.microsoft.com/office/powerpoint/2010/main" val="1896179576"/>
              </p:ext>
            </p:extLst>
          </p:nvPr>
        </p:nvGraphicFramePr>
        <p:xfrm>
          <a:off x="16070" y="2456620"/>
          <a:ext cx="9144000" cy="370840"/>
        </p:xfrm>
        <a:graphic>
          <a:graphicData uri="http://schemas.openxmlformats.org/drawingml/2006/table">
            <a:tbl>
              <a:tblPr firstRow="1" bandRow="1">
                <a:tableStyleId>{0E3FDE45-AF77-4B5C-9715-49D594BDF05E}</a:tableStyleId>
              </a:tblPr>
              <a:tblGrid>
                <a:gridCol w="2771775">
                  <a:extLst>
                    <a:ext uri="{9D8B030D-6E8A-4147-A177-3AD203B41FA5}">
                      <a16:colId xmlns:a16="http://schemas.microsoft.com/office/drawing/2014/main" val="20000"/>
                    </a:ext>
                  </a:extLst>
                </a:gridCol>
                <a:gridCol w="2736329">
                  <a:extLst>
                    <a:ext uri="{9D8B030D-6E8A-4147-A177-3AD203B41FA5}">
                      <a16:colId xmlns:a16="http://schemas.microsoft.com/office/drawing/2014/main" val="20001"/>
                    </a:ext>
                  </a:extLst>
                </a:gridCol>
                <a:gridCol w="3635896">
                  <a:extLst>
                    <a:ext uri="{9D8B030D-6E8A-4147-A177-3AD203B41FA5}">
                      <a16:colId xmlns:a16="http://schemas.microsoft.com/office/drawing/2014/main" val="20002"/>
                    </a:ext>
                  </a:extLst>
                </a:gridCol>
              </a:tblGrid>
              <a:tr h="370840">
                <a:tc>
                  <a:txBody>
                    <a:bodyPr/>
                    <a:lstStyle/>
                    <a:p>
                      <a:pPr marL="0" algn="ctr" defTabSz="642882" rtl="0" eaLnBrk="1" latinLnBrk="0" hangingPunct="1"/>
                      <a:r>
                        <a:rPr lang="cs-CZ" sz="1700" b="1" kern="1200" dirty="0">
                          <a:solidFill>
                            <a:schemeClr val="tx2"/>
                          </a:solidFill>
                          <a:latin typeface="Gill Sans Light" charset="0"/>
                          <a:ea typeface="+mn-ea"/>
                          <a:cs typeface="+mn-cs"/>
                        </a:rPr>
                        <a:t>Rak říční</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i="1" kern="1200" dirty="0">
                          <a:solidFill>
                            <a:schemeClr val="tx2"/>
                          </a:solidFill>
                          <a:latin typeface="Gill Sans Light" charset="0"/>
                          <a:ea typeface="+mn-ea"/>
                          <a:cs typeface="+mn-cs"/>
                        </a:rPr>
                        <a:t>Astacus astacus</a:t>
                      </a:r>
                      <a:endParaRPr lang="en-US" sz="1700" b="1" i="1" kern="120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algn="ctr" defTabSz="642882" rtl="0" eaLnBrk="1" latinLnBrk="0" hangingPunct="1"/>
                      <a:r>
                        <a:rPr lang="cs-CZ" sz="1700" b="1" kern="1200" noProof="0" dirty="0">
                          <a:solidFill>
                            <a:schemeClr val="tx2"/>
                          </a:solidFill>
                          <a:latin typeface="Gill Sans Light" charset="0"/>
                          <a:ea typeface="+mn-ea"/>
                          <a:cs typeface="+mn-cs"/>
                        </a:rPr>
                        <a:t>Noble </a:t>
                      </a:r>
                      <a:r>
                        <a:rPr lang="en-US" sz="1700" b="1" kern="1200" noProof="0" dirty="0">
                          <a:solidFill>
                            <a:schemeClr val="tx2"/>
                          </a:solidFill>
                          <a:latin typeface="Gill Sans Light" charset="0"/>
                          <a:ea typeface="+mn-ea"/>
                          <a:cs typeface="+mn-cs"/>
                        </a:rPr>
                        <a:t>crayfish</a:t>
                      </a:r>
                      <a:endParaRPr lang="en-GB" sz="1700" b="1" kern="120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11"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3"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spTree>
    <p:extLst>
      <p:ext uri="{BB962C8B-B14F-4D97-AF65-F5344CB8AC3E}">
        <p14:creationId xmlns:p14="http://schemas.microsoft.com/office/powerpoint/2010/main" val="346899625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Box 29"/>
          <p:cNvSpPr txBox="1">
            <a:spLocks/>
          </p:cNvSpPr>
          <p:nvPr/>
        </p:nvSpPr>
        <p:spPr bwMode="auto">
          <a:xfrm>
            <a:off x="1331595" y="2909593"/>
            <a:ext cx="8467229" cy="1682328"/>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1400" b="1" dirty="0">
                <a:solidFill>
                  <a:srgbClr val="000000"/>
                </a:solidFill>
              </a:rPr>
              <a:t>Rozšíření</a:t>
            </a:r>
            <a:endParaRPr lang="en-GB" sz="1400" b="1" dirty="0">
              <a:solidFill>
                <a:srgbClr val="000000"/>
              </a:solidFill>
            </a:endParaRPr>
          </a:p>
          <a:p>
            <a:pPr marL="522900" lvl="1" indent="-342900" eaLnBrk="1" fontAlgn="base" hangingPunct="1">
              <a:spcBef>
                <a:spcPct val="0"/>
              </a:spcBef>
              <a:spcAft>
                <a:spcPct val="0"/>
              </a:spcAft>
              <a:buFont typeface="Wingdings" pitchFamily="2" charset="2"/>
              <a:buChar char="Ø"/>
            </a:pPr>
            <a:r>
              <a:rPr lang="cs-CZ" sz="1400" b="1" dirty="0">
                <a:solidFill>
                  <a:srgbClr val="000000"/>
                </a:solidFill>
              </a:rPr>
              <a:t>Česká Republika</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dirty="0">
                <a:solidFill>
                  <a:schemeClr val="tx2"/>
                </a:solidFill>
              </a:rPr>
              <a:t>koordinátor</a:t>
            </a:r>
            <a:r>
              <a:rPr lang="en-GB" sz="1400" dirty="0">
                <a:solidFill>
                  <a:schemeClr val="tx2"/>
                </a:solidFill>
              </a:rPr>
              <a:t> - </a:t>
            </a:r>
            <a:r>
              <a:rPr lang="pl-PL" sz="1400" dirty="0">
                <a:solidFill>
                  <a:schemeClr val="tx2"/>
                </a:solidFill>
              </a:rPr>
              <a:t>Agentura ochrany přírody a krajiny ČR</a:t>
            </a:r>
            <a:endParaRPr lang="en-GB" sz="1400" dirty="0">
              <a:solidFill>
                <a:schemeClr val="tx2"/>
              </a:solidFill>
            </a:endParaRPr>
          </a:p>
          <a:p>
            <a:pPr marL="1265850" lvl="1" indent="-342900" eaLnBrk="1" fontAlgn="base" hangingPunct="1">
              <a:spcBef>
                <a:spcPct val="0"/>
              </a:spcBef>
              <a:spcAft>
                <a:spcPct val="0"/>
              </a:spcAft>
              <a:buFont typeface="Wingdings" pitchFamily="2" charset="2"/>
              <a:buChar char="Ø"/>
            </a:pPr>
            <a:r>
              <a:rPr lang="en-GB" sz="1400" dirty="0">
                <a:solidFill>
                  <a:schemeClr val="tx2"/>
                </a:solidFill>
              </a:rPr>
              <a:t>2004–2005</a:t>
            </a:r>
          </a:p>
          <a:p>
            <a:pPr marL="1265850" lvl="1" indent="-342900" eaLnBrk="1" fontAlgn="base" hangingPunct="1">
              <a:spcBef>
                <a:spcPct val="0"/>
              </a:spcBef>
              <a:spcAft>
                <a:spcPct val="0"/>
              </a:spcAft>
              <a:buFont typeface="Wingdings" pitchFamily="2" charset="2"/>
              <a:buChar char="Ø"/>
            </a:pPr>
            <a:r>
              <a:rPr lang="en-GB" sz="1400" dirty="0">
                <a:solidFill>
                  <a:schemeClr val="tx2"/>
                </a:solidFill>
              </a:rPr>
              <a:t>12 670 </a:t>
            </a:r>
            <a:r>
              <a:rPr lang="cs-CZ" sz="1400" dirty="0">
                <a:solidFill>
                  <a:schemeClr val="tx2"/>
                </a:solidFill>
              </a:rPr>
              <a:t>z</a:t>
            </a:r>
            <a:r>
              <a:rPr lang="en-GB" sz="1400" dirty="0">
                <a:solidFill>
                  <a:schemeClr val="tx2"/>
                </a:solidFill>
              </a:rPr>
              <a:t> 13 110 </a:t>
            </a:r>
            <a:r>
              <a:rPr lang="cs-CZ" sz="1400" dirty="0">
                <a:solidFill>
                  <a:schemeClr val="tx2"/>
                </a:solidFill>
              </a:rPr>
              <a:t>stanovených mapovacích míst</a:t>
            </a:r>
            <a:endParaRPr lang="en-GB" sz="1800" b="1" dirty="0">
              <a:solidFill>
                <a:schemeClr val="tx2"/>
              </a:solidFill>
            </a:endParaRPr>
          </a:p>
          <a:p>
            <a:r>
              <a:rPr lang="en-GB" sz="3600" dirty="0"/>
              <a:t>  </a:t>
            </a:r>
            <a:endParaRPr lang="en-GB" sz="1800" dirty="0">
              <a:solidFill>
                <a:srgbClr val="000000"/>
              </a:solidFill>
            </a:endParaRPr>
          </a:p>
        </p:txBody>
      </p:sp>
      <p:graphicFrame>
        <p:nvGraphicFramePr>
          <p:cNvPr id="8" name="Tabulka 7"/>
          <p:cNvGraphicFramePr>
            <a:graphicFrameLocks noGrp="1"/>
          </p:cNvGraphicFramePr>
          <p:nvPr>
            <p:extLst>
              <p:ext uri="{D42A27DB-BD31-4B8C-83A1-F6EECF244321}">
                <p14:modId xmlns:p14="http://schemas.microsoft.com/office/powerpoint/2010/main" val="3419590449"/>
              </p:ext>
            </p:extLst>
          </p:nvPr>
        </p:nvGraphicFramePr>
        <p:xfrm>
          <a:off x="0" y="2475718"/>
          <a:ext cx="9144000" cy="370840"/>
        </p:xfrm>
        <a:graphic>
          <a:graphicData uri="http://schemas.openxmlformats.org/drawingml/2006/table">
            <a:tbl>
              <a:tblPr firstRow="1" bandRow="1">
                <a:tableStyleId>{0E3FDE45-AF77-4B5C-9715-49D594BDF05E}</a:tableStyleId>
              </a:tblPr>
              <a:tblGrid>
                <a:gridCol w="2771775">
                  <a:extLst>
                    <a:ext uri="{9D8B030D-6E8A-4147-A177-3AD203B41FA5}">
                      <a16:colId xmlns:a16="http://schemas.microsoft.com/office/drawing/2014/main" val="20000"/>
                    </a:ext>
                  </a:extLst>
                </a:gridCol>
                <a:gridCol w="2736329">
                  <a:extLst>
                    <a:ext uri="{9D8B030D-6E8A-4147-A177-3AD203B41FA5}">
                      <a16:colId xmlns:a16="http://schemas.microsoft.com/office/drawing/2014/main" val="20001"/>
                    </a:ext>
                  </a:extLst>
                </a:gridCol>
                <a:gridCol w="3635896">
                  <a:extLst>
                    <a:ext uri="{9D8B030D-6E8A-4147-A177-3AD203B41FA5}">
                      <a16:colId xmlns:a16="http://schemas.microsoft.com/office/drawing/2014/main" val="20002"/>
                    </a:ext>
                  </a:extLst>
                </a:gridCol>
              </a:tblGrid>
              <a:tr h="370840">
                <a:tc>
                  <a:txBody>
                    <a:bodyPr/>
                    <a:lstStyle/>
                    <a:p>
                      <a:pPr marL="0" algn="ctr" defTabSz="642882" rtl="0" eaLnBrk="1" latinLnBrk="0" hangingPunct="1"/>
                      <a:r>
                        <a:rPr lang="cs-CZ" sz="1700" b="1" kern="1200" dirty="0">
                          <a:solidFill>
                            <a:schemeClr val="tx2"/>
                          </a:solidFill>
                          <a:latin typeface="Gill Sans Light" charset="0"/>
                          <a:ea typeface="+mn-ea"/>
                          <a:cs typeface="+mn-cs"/>
                        </a:rPr>
                        <a:t>Rak říční</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i="1" kern="1200" dirty="0">
                          <a:solidFill>
                            <a:schemeClr val="tx2"/>
                          </a:solidFill>
                          <a:latin typeface="Gill Sans Light" charset="0"/>
                          <a:ea typeface="+mn-ea"/>
                          <a:cs typeface="+mn-cs"/>
                        </a:rPr>
                        <a:t>Astacus astacus</a:t>
                      </a:r>
                      <a:endParaRPr lang="en-US" sz="1700" b="1" i="1" kern="120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algn="ctr" defTabSz="642882" rtl="0" eaLnBrk="1" latinLnBrk="0" hangingPunct="1"/>
                      <a:r>
                        <a:rPr lang="cs-CZ" sz="1700" b="1" kern="1200" noProof="0" dirty="0">
                          <a:solidFill>
                            <a:schemeClr val="tx2"/>
                          </a:solidFill>
                          <a:latin typeface="Gill Sans Light" charset="0"/>
                          <a:ea typeface="+mn-ea"/>
                          <a:cs typeface="+mn-cs"/>
                        </a:rPr>
                        <a:t>Noble </a:t>
                      </a:r>
                      <a:r>
                        <a:rPr lang="en-US" sz="1700" b="1" kern="1200" noProof="0" dirty="0">
                          <a:solidFill>
                            <a:schemeClr val="tx2"/>
                          </a:solidFill>
                          <a:latin typeface="Gill Sans Light" charset="0"/>
                          <a:ea typeface="+mn-ea"/>
                          <a:cs typeface="+mn-cs"/>
                        </a:rPr>
                        <a:t>crayfish</a:t>
                      </a:r>
                      <a:endParaRPr lang="en-GB" sz="1700" b="1" kern="120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12"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3"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pic>
        <p:nvPicPr>
          <p:cNvPr id="14" name="Picture 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6" t="6776" r="1485" b="7491"/>
          <a:stretch/>
        </p:blipFill>
        <p:spPr bwMode="auto">
          <a:xfrm>
            <a:off x="4650649" y="4002694"/>
            <a:ext cx="4493351" cy="285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52007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Box 29"/>
          <p:cNvSpPr txBox="1">
            <a:spLocks/>
          </p:cNvSpPr>
          <p:nvPr/>
        </p:nvSpPr>
        <p:spPr bwMode="auto">
          <a:xfrm>
            <a:off x="251460" y="3656501"/>
            <a:ext cx="8235347" cy="1466885"/>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1400" b="1" dirty="0">
                <a:solidFill>
                  <a:srgbClr val="000000"/>
                </a:solidFill>
              </a:rPr>
              <a:t>Rozšíření</a:t>
            </a:r>
            <a:endParaRPr lang="en-GB" sz="1400" b="1" dirty="0">
              <a:solidFill>
                <a:srgbClr val="000000"/>
              </a:solidFill>
            </a:endParaRPr>
          </a:p>
          <a:p>
            <a:pPr marL="522900" lvl="1" indent="-342900" eaLnBrk="1" fontAlgn="base" hangingPunct="1">
              <a:spcBef>
                <a:spcPct val="0"/>
              </a:spcBef>
              <a:spcAft>
                <a:spcPct val="0"/>
              </a:spcAft>
              <a:buFont typeface="Wingdings" pitchFamily="2" charset="2"/>
              <a:buChar char="Ø"/>
            </a:pPr>
            <a:r>
              <a:rPr lang="cs-CZ" sz="1400" b="1" dirty="0">
                <a:solidFill>
                  <a:srgbClr val="000000"/>
                </a:solidFill>
              </a:rPr>
              <a:t>Česká Republika</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cs-CZ" sz="1400" b="1" dirty="0">
                <a:solidFill>
                  <a:srgbClr val="000000"/>
                </a:solidFill>
              </a:rPr>
              <a:t>všeobecně rozšířený</a:t>
            </a:r>
            <a:endParaRPr lang="en-GB" sz="1400" b="1" dirty="0">
              <a:solidFill>
                <a:srgbClr val="000000"/>
              </a:solidFill>
            </a:endParaRPr>
          </a:p>
          <a:p>
            <a:pPr marL="1265850" lvl="1" indent="-342900" eaLnBrk="1" fontAlgn="base" hangingPunct="1">
              <a:spcBef>
                <a:spcPct val="0"/>
              </a:spcBef>
              <a:spcAft>
                <a:spcPct val="0"/>
              </a:spcAft>
              <a:buFont typeface="Wingdings" pitchFamily="2" charset="2"/>
              <a:buChar char="Ø"/>
            </a:pPr>
            <a:r>
              <a:rPr lang="en-GB" sz="1400" b="1" dirty="0">
                <a:solidFill>
                  <a:srgbClr val="000000"/>
                </a:solidFill>
              </a:rPr>
              <a:t>1082 </a:t>
            </a:r>
            <a:r>
              <a:rPr lang="cs-CZ" sz="1400" b="1" dirty="0">
                <a:solidFill>
                  <a:srgbClr val="000000"/>
                </a:solidFill>
              </a:rPr>
              <a:t>monitorovaných úseků</a:t>
            </a:r>
            <a:r>
              <a:rPr lang="en-GB" sz="1400" b="1" dirty="0">
                <a:solidFill>
                  <a:srgbClr val="000000"/>
                </a:solidFill>
              </a:rPr>
              <a:t> = 550 lo</a:t>
            </a:r>
            <a:r>
              <a:rPr lang="cs-CZ" sz="1400" b="1" dirty="0">
                <a:solidFill>
                  <a:srgbClr val="000000"/>
                </a:solidFill>
              </a:rPr>
              <a:t>kalit</a:t>
            </a:r>
            <a:endParaRPr lang="en-GB" sz="1400" b="1" dirty="0">
              <a:solidFill>
                <a:srgbClr val="000000"/>
              </a:solidFill>
            </a:endParaRPr>
          </a:p>
          <a:p>
            <a:r>
              <a:rPr lang="en-GB" sz="3600" dirty="0"/>
              <a:t>  </a:t>
            </a:r>
            <a:endParaRPr lang="en-GB" sz="1800" dirty="0">
              <a:solidFill>
                <a:srgbClr val="000000"/>
              </a:solidFill>
            </a:endParaRPr>
          </a:p>
        </p:txBody>
      </p:sp>
      <p:graphicFrame>
        <p:nvGraphicFramePr>
          <p:cNvPr id="8" name="Tabulka 7"/>
          <p:cNvGraphicFramePr>
            <a:graphicFrameLocks noGrp="1"/>
          </p:cNvGraphicFramePr>
          <p:nvPr>
            <p:extLst>
              <p:ext uri="{D42A27DB-BD31-4B8C-83A1-F6EECF244321}">
                <p14:modId xmlns:p14="http://schemas.microsoft.com/office/powerpoint/2010/main" val="2554941527"/>
              </p:ext>
            </p:extLst>
          </p:nvPr>
        </p:nvGraphicFramePr>
        <p:xfrm>
          <a:off x="0" y="2475718"/>
          <a:ext cx="9144000" cy="370840"/>
        </p:xfrm>
        <a:graphic>
          <a:graphicData uri="http://schemas.openxmlformats.org/drawingml/2006/table">
            <a:tbl>
              <a:tblPr firstRow="1" bandRow="1">
                <a:tableStyleId>{0E3FDE45-AF77-4B5C-9715-49D594BDF05E}</a:tableStyleId>
              </a:tblPr>
              <a:tblGrid>
                <a:gridCol w="2771775">
                  <a:extLst>
                    <a:ext uri="{9D8B030D-6E8A-4147-A177-3AD203B41FA5}">
                      <a16:colId xmlns:a16="http://schemas.microsoft.com/office/drawing/2014/main" val="20000"/>
                    </a:ext>
                  </a:extLst>
                </a:gridCol>
                <a:gridCol w="2736329">
                  <a:extLst>
                    <a:ext uri="{9D8B030D-6E8A-4147-A177-3AD203B41FA5}">
                      <a16:colId xmlns:a16="http://schemas.microsoft.com/office/drawing/2014/main" val="20001"/>
                    </a:ext>
                  </a:extLst>
                </a:gridCol>
                <a:gridCol w="3635896">
                  <a:extLst>
                    <a:ext uri="{9D8B030D-6E8A-4147-A177-3AD203B41FA5}">
                      <a16:colId xmlns:a16="http://schemas.microsoft.com/office/drawing/2014/main" val="20002"/>
                    </a:ext>
                  </a:extLst>
                </a:gridCol>
              </a:tblGrid>
              <a:tr h="370840">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kern="1200" dirty="0">
                          <a:solidFill>
                            <a:schemeClr val="tx2"/>
                          </a:solidFill>
                          <a:latin typeface="Gill Sans Light" charset="0"/>
                          <a:ea typeface="+mn-ea"/>
                          <a:cs typeface="+mn-cs"/>
                        </a:rPr>
                        <a:t>Rak říční</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i="1" kern="1200" dirty="0">
                          <a:solidFill>
                            <a:schemeClr val="tx2"/>
                          </a:solidFill>
                          <a:latin typeface="Gill Sans Light" charset="0"/>
                          <a:ea typeface="+mn-ea"/>
                          <a:cs typeface="+mn-cs"/>
                        </a:rPr>
                        <a:t>Astacus astacus</a:t>
                      </a:r>
                      <a:endParaRPr lang="en-US" sz="1700" b="1" i="1" kern="120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algn="ctr" defTabSz="642882" rtl="0" eaLnBrk="1" latinLnBrk="0" hangingPunct="1"/>
                      <a:r>
                        <a:rPr lang="cs-CZ" sz="1700" b="1" kern="1200" noProof="0" dirty="0">
                          <a:solidFill>
                            <a:schemeClr val="tx2"/>
                          </a:solidFill>
                          <a:latin typeface="Gill Sans Light" charset="0"/>
                          <a:ea typeface="+mn-ea"/>
                          <a:cs typeface="+mn-cs"/>
                        </a:rPr>
                        <a:t>Noble </a:t>
                      </a:r>
                      <a:r>
                        <a:rPr lang="en-US" sz="1700" b="1" kern="1200" noProof="0" dirty="0">
                          <a:solidFill>
                            <a:schemeClr val="tx2"/>
                          </a:solidFill>
                          <a:latin typeface="Gill Sans Light" charset="0"/>
                          <a:ea typeface="+mn-ea"/>
                          <a:cs typeface="+mn-cs"/>
                        </a:rPr>
                        <a:t>crayfish</a:t>
                      </a:r>
                      <a:endParaRPr lang="en-GB" sz="1700" b="1" kern="1200" dirty="0">
                        <a:solidFill>
                          <a:schemeClr val="tx2"/>
                        </a:solidFill>
                        <a:latin typeface="Gill Sans Light" charset="0"/>
                        <a:ea typeface="+mn-ea"/>
                        <a:cs typeface="+mn-cs"/>
                      </a:endParaRPr>
                    </a:p>
                  </a:txBody>
                  <a:tcPr>
                    <a:solidFill>
                      <a:srgbClr val="FFFFFF">
                        <a:alpha val="50000"/>
                      </a:srgbClr>
                    </a:solidFill>
                  </a:tcPr>
                </a:tc>
                <a:extLst>
                  <a:ext uri="{0D108BD9-81ED-4DB2-BD59-A6C34878D82A}">
                    <a16:rowId xmlns:a16="http://schemas.microsoft.com/office/drawing/2014/main" val="10000"/>
                  </a:ext>
                </a:extLst>
              </a:tr>
            </a:tbl>
          </a:graphicData>
        </a:graphic>
      </p:graphicFrame>
      <p:grpSp>
        <p:nvGrpSpPr>
          <p:cNvPr id="16" name="Skupina 15"/>
          <p:cNvGrpSpPr>
            <a:grpSpLocks noChangeAspect="1"/>
          </p:cNvGrpSpPr>
          <p:nvPr/>
        </p:nvGrpSpPr>
        <p:grpSpPr>
          <a:xfrm>
            <a:off x="5177331" y="3068955"/>
            <a:ext cx="3929429" cy="2888638"/>
            <a:chOff x="2195736" y="3055468"/>
            <a:chExt cx="4917372" cy="3614904"/>
          </a:xfrm>
        </p:grpSpPr>
        <p:sp>
          <p:nvSpPr>
            <p:cNvPr id="18" name="Obdélník 17"/>
            <p:cNvSpPr/>
            <p:nvPr/>
          </p:nvSpPr>
          <p:spPr>
            <a:xfrm>
              <a:off x="2195736" y="3055468"/>
              <a:ext cx="4914000" cy="3600000"/>
            </a:xfrm>
            <a:prstGeom prst="rect">
              <a:avLst/>
            </a:prstGeom>
            <a:solidFill>
              <a:srgbClr val="EEECE1"/>
            </a:solidFill>
            <a:ln w="25400" cap="flat" cmpd="sng" algn="ctr">
              <a:noFill/>
              <a:prstDash val="solid"/>
            </a:ln>
            <a:effectLst/>
          </p:spPr>
          <p:txBody>
            <a:bodyPr rtlCol="0" anchor="ctr"/>
            <a:lstStyle/>
            <a:p>
              <a:pPr algn="ctr">
                <a:defRPr/>
              </a:pPr>
              <a:endParaRPr lang="en-US" kern="0">
                <a:noFill/>
                <a:latin typeface="Calibri"/>
              </a:endParaRPr>
            </a:p>
          </p:txBody>
        </p:sp>
        <p:pic>
          <p:nvPicPr>
            <p:cNvPr id="19" name="Picture 2" descr="http://portal.nature.cz:80/output/aopk_nd_a_aplikace.nature.cz25423-134842481636535.png"/>
            <p:cNvPicPr>
              <a:picLocks noChangeAspect="1" noChangeArrowheads="1"/>
            </p:cNvPicPr>
            <p:nvPr/>
          </p:nvPicPr>
          <p:blipFill rotWithShape="1">
            <a:blip r:embed="rId3">
              <a:extLst>
                <a:ext uri="{28A0092B-C50C-407E-A947-70E740481C1C}">
                  <a14:useLocalDpi xmlns:a14="http://schemas.microsoft.com/office/drawing/2010/main" val="0"/>
                </a:ext>
              </a:extLst>
            </a:blip>
            <a:srcRect t="1318"/>
            <a:stretch/>
          </p:blipFill>
          <p:spPr bwMode="auto">
            <a:xfrm>
              <a:off x="2200008" y="3117849"/>
              <a:ext cx="4913100" cy="355252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7"/>
            <p:cNvSpPr>
              <a:spLocks noChangeArrowheads="1"/>
            </p:cNvSpPr>
            <p:nvPr/>
          </p:nvSpPr>
          <p:spPr bwMode="auto">
            <a:xfrm>
              <a:off x="2195736" y="6378469"/>
              <a:ext cx="24141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r>
                <a:rPr lang="cs-CZ" sz="1200" kern="0" dirty="0">
                  <a:solidFill>
                    <a:prstClr val="black"/>
                  </a:solidFill>
                  <a:latin typeface="Calibri"/>
                </a:rPr>
                <a:t>(Nálezová databáze AOPK ČR, 2013)</a:t>
              </a:r>
            </a:p>
          </p:txBody>
        </p:sp>
      </p:grpSp>
      <p:sp>
        <p:nvSpPr>
          <p:cNvPr id="12"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13"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spTree>
    <p:extLst>
      <p:ext uri="{BB962C8B-B14F-4D97-AF65-F5344CB8AC3E}">
        <p14:creationId xmlns:p14="http://schemas.microsoft.com/office/powerpoint/2010/main" val="340679154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3539548277"/>
              </p:ext>
            </p:extLst>
          </p:nvPr>
        </p:nvGraphicFramePr>
        <p:xfrm>
          <a:off x="16070" y="2462176"/>
          <a:ext cx="9144000" cy="609600"/>
        </p:xfrm>
        <a:graphic>
          <a:graphicData uri="http://schemas.openxmlformats.org/drawingml/2006/table">
            <a:tbl>
              <a:tblPr firstRow="1" bandRow="1">
                <a:tableStyleId>{0E3FDE45-AF77-4B5C-9715-49D594BDF05E}</a:tableStyleId>
              </a:tblPr>
              <a:tblGrid>
                <a:gridCol w="3491865">
                  <a:extLst>
                    <a:ext uri="{9D8B030D-6E8A-4147-A177-3AD203B41FA5}">
                      <a16:colId xmlns:a16="http://schemas.microsoft.com/office/drawing/2014/main" val="20000"/>
                    </a:ext>
                  </a:extLst>
                </a:gridCol>
                <a:gridCol w="3240405">
                  <a:extLst>
                    <a:ext uri="{9D8B030D-6E8A-4147-A177-3AD203B41FA5}">
                      <a16:colId xmlns:a16="http://schemas.microsoft.com/office/drawing/2014/main" val="20001"/>
                    </a:ext>
                  </a:extLst>
                </a:gridCol>
                <a:gridCol w="2411730">
                  <a:extLst>
                    <a:ext uri="{9D8B030D-6E8A-4147-A177-3AD203B41FA5}">
                      <a16:colId xmlns:a16="http://schemas.microsoft.com/office/drawing/2014/main" val="20002"/>
                    </a:ext>
                  </a:extLst>
                </a:gridCol>
              </a:tblGrid>
              <a:tr h="370840">
                <a:tc>
                  <a:txBody>
                    <a:bodyPr/>
                    <a:lstStyle/>
                    <a:p>
                      <a:pPr marL="0" marR="0" lvl="0" indent="0" algn="ctr" defTabSz="642882" rtl="0" eaLnBrk="1" fontAlgn="auto" latinLnBrk="0" hangingPunct="1">
                        <a:lnSpc>
                          <a:spcPct val="100000"/>
                        </a:lnSpc>
                        <a:spcBef>
                          <a:spcPts val="0"/>
                        </a:spcBef>
                        <a:spcAft>
                          <a:spcPts val="0"/>
                        </a:spcAft>
                        <a:buClrTx/>
                        <a:buSzTx/>
                        <a:buFontTx/>
                        <a:buNone/>
                        <a:tabLst/>
                        <a:defRPr/>
                      </a:pPr>
                      <a:r>
                        <a:rPr lang="cs-CZ" sz="1700" b="1" kern="1200" dirty="0">
                          <a:solidFill>
                            <a:schemeClr val="tx2"/>
                          </a:solidFill>
                          <a:latin typeface="Gill Sans Light" charset="0"/>
                          <a:ea typeface="+mn-ea"/>
                          <a:cs typeface="+mn-cs"/>
                        </a:rPr>
                        <a:t>Rak bahenní</a:t>
                      </a:r>
                      <a:endParaRPr lang="en-GB" sz="1700" b="1" kern="120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cs-CZ" sz="1700" b="1" i="1" kern="1200" dirty="0">
                          <a:solidFill>
                            <a:schemeClr val="tx2"/>
                          </a:solidFill>
                          <a:latin typeface="Gill Sans Light" charset="0"/>
                          <a:ea typeface="+mn-ea"/>
                          <a:cs typeface="+mn-cs"/>
                        </a:rPr>
                        <a:t>Astacus leptodactylus</a:t>
                      </a:r>
                      <a:endParaRPr lang="en-US" sz="1700" b="1" i="1" kern="1200" noProof="0" dirty="0">
                        <a:solidFill>
                          <a:schemeClr val="tx2"/>
                        </a:solidFill>
                        <a:latin typeface="Gill Sans Light" charset="0"/>
                        <a:ea typeface="+mn-ea"/>
                        <a:cs typeface="+mn-cs"/>
                      </a:endParaRPr>
                    </a:p>
                  </a:txBody>
                  <a:tcPr>
                    <a:solidFill>
                      <a:srgbClr val="FFFFFF">
                        <a:alpha val="50000"/>
                      </a:srgbClr>
                    </a:solidFill>
                  </a:tcPr>
                </a:tc>
                <a:tc>
                  <a:txBody>
                    <a:bodyPr/>
                    <a:lstStyle/>
                    <a:p>
                      <a:pPr marL="0" marR="0" indent="0" algn="ctr" defTabSz="642882" rtl="0" eaLnBrk="1" fontAlgn="auto" latinLnBrk="0" hangingPunct="1">
                        <a:lnSpc>
                          <a:spcPct val="100000"/>
                        </a:lnSpc>
                        <a:spcBef>
                          <a:spcPts val="0"/>
                        </a:spcBef>
                        <a:spcAft>
                          <a:spcPts val="0"/>
                        </a:spcAft>
                        <a:buClrTx/>
                        <a:buSzTx/>
                        <a:buFontTx/>
                        <a:buNone/>
                        <a:tabLst/>
                        <a:defRPr/>
                      </a:pPr>
                      <a:r>
                        <a:rPr lang="en-US" sz="1700" b="1" kern="1200" noProof="0" dirty="0">
                          <a:solidFill>
                            <a:schemeClr val="tx2"/>
                          </a:solidFill>
                          <a:latin typeface="Gill Sans Light" charset="0"/>
                          <a:ea typeface="+mn-ea"/>
                          <a:cs typeface="+mn-cs"/>
                        </a:rPr>
                        <a:t>Narrow-clawed crayfish </a:t>
                      </a:r>
                    </a:p>
                  </a:txBody>
                  <a:tcPr>
                    <a:solidFill>
                      <a:srgbClr val="FFFFFF">
                        <a:alpha val="50000"/>
                      </a:srgbClr>
                    </a:solidFill>
                  </a:tcPr>
                </a:tc>
                <a:extLst>
                  <a:ext uri="{0D108BD9-81ED-4DB2-BD59-A6C34878D82A}">
                    <a16:rowId xmlns:a16="http://schemas.microsoft.com/office/drawing/2014/main" val="10000"/>
                  </a:ext>
                </a:extLst>
              </a:tr>
            </a:tbl>
          </a:graphicData>
        </a:graphic>
      </p:graphicFrame>
      <p:sp>
        <p:nvSpPr>
          <p:cNvPr id="11" name="Text Box 29"/>
          <p:cNvSpPr txBox="1">
            <a:spLocks/>
          </p:cNvSpPr>
          <p:nvPr/>
        </p:nvSpPr>
        <p:spPr bwMode="auto">
          <a:xfrm>
            <a:off x="1405346" y="3100314"/>
            <a:ext cx="5184585" cy="3698265"/>
          </a:xfrm>
          <a:prstGeom prst="rect">
            <a:avLst/>
          </a:prstGeom>
          <a:noFill/>
          <a:ln w="12700">
            <a:noFill/>
            <a:miter lim="800000"/>
            <a:headEnd/>
            <a:tailEnd/>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cs-CZ" sz="2200" b="1" dirty="0">
                <a:solidFill>
                  <a:srgbClr val="000000"/>
                </a:solidFill>
              </a:rPr>
              <a:t>Popis druhu</a:t>
            </a:r>
            <a:r>
              <a:rPr lang="en-GB" sz="2200" b="1" dirty="0">
                <a:solidFill>
                  <a:srgbClr val="000000"/>
                </a:solidFill>
              </a:rPr>
              <a:t> </a:t>
            </a:r>
          </a:p>
          <a:p>
            <a:pPr indent="-342900" eaLnBrk="1" fontAlgn="base" hangingPunct="1">
              <a:spcBef>
                <a:spcPct val="0"/>
              </a:spcBef>
              <a:spcAft>
                <a:spcPts val="600"/>
              </a:spcAft>
              <a:buFont typeface="Arial" panose="020B0604020202020204" pitchFamily="34" charset="0"/>
              <a:buChar char="•"/>
            </a:pPr>
            <a:r>
              <a:rPr lang="cs-CZ" sz="2200" b="1" dirty="0">
                <a:solidFill>
                  <a:srgbClr val="000000"/>
                </a:solidFill>
              </a:rPr>
              <a:t>Velikost a věk</a:t>
            </a:r>
            <a:endParaRPr lang="en-GB" sz="22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obvykle</a:t>
            </a:r>
            <a:r>
              <a:rPr lang="en-GB" sz="1400" b="1" dirty="0">
                <a:solidFill>
                  <a:srgbClr val="000000"/>
                </a:solidFill>
              </a:rPr>
              <a:t> ↓ 15 cm (30 cm)</a:t>
            </a:r>
          </a:p>
          <a:p>
            <a:pPr marL="1265850" lvl="1" indent="-342900" eaLnBrk="1" fontAlgn="base" hangingPunct="1">
              <a:spcBef>
                <a:spcPct val="0"/>
              </a:spcBef>
              <a:spcAft>
                <a:spcPct val="0"/>
              </a:spcAft>
              <a:buFont typeface="Arial" panose="020B0604020202020204" pitchFamily="34" charset="0"/>
              <a:buChar char="•"/>
            </a:pPr>
            <a:r>
              <a:rPr lang="en-GB" sz="1400" b="1" dirty="0">
                <a:solidFill>
                  <a:srgbClr val="000000"/>
                </a:solidFill>
              </a:rPr>
              <a:t>↑ 10 </a:t>
            </a:r>
            <a:r>
              <a:rPr lang="cs-CZ" sz="1400" b="1" dirty="0">
                <a:solidFill>
                  <a:srgbClr val="000000"/>
                </a:solidFill>
              </a:rPr>
              <a:t>let</a:t>
            </a:r>
            <a:endParaRPr lang="en-GB" sz="800" dirty="0">
              <a:solidFill>
                <a:srgbClr val="000000"/>
              </a:solidFill>
            </a:endParaRPr>
          </a:p>
          <a:p>
            <a:pPr marL="342900" indent="-342900" eaLnBrk="1" fontAlgn="base" hangingPunct="1">
              <a:spcBef>
                <a:spcPct val="0"/>
              </a:spcBef>
              <a:spcAft>
                <a:spcPts val="600"/>
              </a:spcAft>
              <a:buFont typeface="Arial" panose="020B0604020202020204" pitchFamily="34" charset="0"/>
              <a:buChar char="•"/>
            </a:pPr>
            <a:r>
              <a:rPr lang="cs-CZ" sz="2200" b="1" dirty="0">
                <a:solidFill>
                  <a:srgbClr val="000000"/>
                </a:solidFill>
              </a:rPr>
              <a:t>zbarvení</a:t>
            </a:r>
            <a:endParaRPr lang="en-GB" sz="22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en-GB" sz="1400" b="1" dirty="0">
                <a:solidFill>
                  <a:srgbClr val="000000"/>
                </a:solidFill>
              </a:rPr>
              <a:t>↑ </a:t>
            </a:r>
            <a:r>
              <a:rPr lang="cs-CZ" sz="1400" b="1" dirty="0">
                <a:solidFill>
                  <a:srgbClr val="000000"/>
                </a:solidFill>
              </a:rPr>
              <a:t>variabilní</a:t>
            </a:r>
            <a:endParaRPr lang="en-GB" sz="14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olivově zelená až medově hnědá</a:t>
            </a:r>
            <a:endParaRPr lang="en-GB" sz="14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modrá</a:t>
            </a:r>
            <a:endParaRPr lang="en-GB" sz="800" dirty="0">
              <a:solidFill>
                <a:srgbClr val="000000"/>
              </a:solidFill>
            </a:endParaRPr>
          </a:p>
          <a:p>
            <a:pPr indent="-342900" eaLnBrk="1" fontAlgn="base" hangingPunct="1">
              <a:spcBef>
                <a:spcPct val="0"/>
              </a:spcBef>
              <a:spcAft>
                <a:spcPts val="600"/>
              </a:spcAft>
              <a:buFont typeface="Arial" panose="020B0604020202020204" pitchFamily="34" charset="0"/>
              <a:buChar char="•"/>
            </a:pPr>
            <a:r>
              <a:rPr lang="cs-CZ" sz="2200" b="1" dirty="0">
                <a:solidFill>
                  <a:schemeClr val="tx2"/>
                </a:solidFill>
              </a:rPr>
              <a:t>hlavohruď</a:t>
            </a:r>
            <a:endParaRPr lang="en-GB" sz="22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boky</a:t>
            </a:r>
            <a:r>
              <a:rPr lang="en-GB" sz="1400" b="1" dirty="0">
                <a:solidFill>
                  <a:srgbClr val="000000"/>
                </a:solidFill>
              </a:rPr>
              <a:t> a ↑ </a:t>
            </a:r>
            <a:r>
              <a:rPr lang="cs-CZ" sz="1400" b="1" dirty="0">
                <a:solidFill>
                  <a:srgbClr val="000000"/>
                </a:solidFill>
              </a:rPr>
              <a:t>strana pokryta trny</a:t>
            </a:r>
            <a:endParaRPr lang="en-GB" sz="14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cs-CZ" sz="1400" b="1" dirty="0">
                <a:solidFill>
                  <a:srgbClr val="000000"/>
                </a:solidFill>
              </a:rPr>
              <a:t>dlouhá úzká</a:t>
            </a:r>
            <a:endParaRPr lang="en-GB" sz="1400" b="1" dirty="0">
              <a:solidFill>
                <a:srgbClr val="000000"/>
              </a:solidFill>
            </a:endParaRPr>
          </a:p>
          <a:p>
            <a:pPr marL="1265850" lvl="1" indent="-342900" eaLnBrk="1" fontAlgn="base" hangingPunct="1">
              <a:spcBef>
                <a:spcPct val="0"/>
              </a:spcBef>
              <a:spcAft>
                <a:spcPct val="0"/>
              </a:spcAft>
              <a:buFont typeface="Arial" panose="020B0604020202020204" pitchFamily="34" charset="0"/>
              <a:buChar char="•"/>
            </a:pPr>
            <a:r>
              <a:rPr lang="en-GB" sz="1400" b="1" dirty="0">
                <a:solidFill>
                  <a:srgbClr val="000000"/>
                </a:solidFill>
              </a:rPr>
              <a:t>2 p</a:t>
            </a:r>
            <a:r>
              <a:rPr lang="cs-CZ" sz="1400" b="1" dirty="0">
                <a:solidFill>
                  <a:srgbClr val="000000"/>
                </a:solidFill>
              </a:rPr>
              <a:t>áry </a:t>
            </a:r>
            <a:r>
              <a:rPr lang="cs-CZ" sz="1400" b="1" dirty="0" err="1">
                <a:solidFill>
                  <a:srgbClr val="000000"/>
                </a:solidFill>
              </a:rPr>
              <a:t>postorbitálních</a:t>
            </a:r>
            <a:r>
              <a:rPr lang="cs-CZ" sz="1400" b="1" dirty="0">
                <a:solidFill>
                  <a:srgbClr val="000000"/>
                </a:solidFill>
              </a:rPr>
              <a:t> lišt</a:t>
            </a:r>
            <a:endParaRPr lang="en-GB" sz="1400" b="1" dirty="0">
              <a:solidFill>
                <a:srgbClr val="000000"/>
              </a:solidFill>
            </a:endParaRPr>
          </a:p>
          <a:p>
            <a:pPr eaLnBrk="1" fontAlgn="base" hangingPunct="1">
              <a:spcBef>
                <a:spcPct val="0"/>
              </a:spcBef>
              <a:spcAft>
                <a:spcPct val="0"/>
              </a:spcAft>
            </a:pPr>
            <a:endParaRPr lang="en-GB" sz="2200" dirty="0">
              <a:solidFill>
                <a:srgbClr val="000000"/>
              </a:solidFill>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21" t="16891" r="15683" b="5607"/>
          <a:stretch/>
        </p:blipFill>
        <p:spPr bwMode="auto">
          <a:xfrm rot="16200000">
            <a:off x="5867722" y="3649268"/>
            <a:ext cx="3677705" cy="251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6070" y="0"/>
            <a:ext cx="1093787" cy="2433638"/>
          </a:xfrm>
          <a:prstGeom prst="rect">
            <a:avLst/>
          </a:prstGeom>
          <a:solidFill>
            <a:srgbClr val="5BBBB7"/>
          </a:solidFill>
          <a:ln w="12700" cap="flat" cmpd="sng" algn="ctr">
            <a:noFill/>
            <a:prstDash val="solid"/>
            <a:miter lim="800000"/>
          </a:ln>
          <a:effectLst>
            <a:outerShdw blurRad="762000" dist="254000" dir="5400000" algn="t" rotWithShape="0">
              <a:prstClr val="black">
                <a:alpha val="40000"/>
              </a:prstClr>
            </a:outerShdw>
          </a:effectLst>
        </p:spPr>
        <p:txBody>
          <a:bodyPr rIns="384000" anchor="ctr"/>
          <a:lstStyle/>
          <a:p>
            <a:pPr algn="r" defTabSz="975316">
              <a:defRPr/>
            </a:pPr>
            <a:endParaRPr lang="en-US" sz="1493" b="1" kern="0" dirty="0">
              <a:solidFill>
                <a:srgbClr val="F7F7F7"/>
              </a:solidFill>
              <a:latin typeface="Open Sans" charset="0"/>
              <a:ea typeface="Open Sans" charset="0"/>
              <a:cs typeface="Open Sans" charset="0"/>
              <a:sym typeface="Gill Sans Light" charset="0"/>
            </a:endParaRPr>
          </a:p>
        </p:txBody>
      </p:sp>
      <p:sp>
        <p:nvSpPr>
          <p:cNvPr id="9" name="Text Box 29"/>
          <p:cNvSpPr txBox="1">
            <a:spLocks/>
          </p:cNvSpPr>
          <p:nvPr/>
        </p:nvSpPr>
        <p:spPr bwMode="auto">
          <a:xfrm>
            <a:off x="1405346" y="332364"/>
            <a:ext cx="7560945" cy="576321"/>
          </a:xfrm>
          <a:prstGeom prst="rect">
            <a:avLst/>
          </a:prstGeom>
          <a:solidFill>
            <a:srgbClr val="FFFFFF">
              <a:alpha val="49804"/>
            </a:srgbClr>
          </a:solidFill>
          <a:ln>
            <a:noFill/>
          </a:ln>
        </p:spPr>
        <p:txBody>
          <a:bodyPr wrap="square" lIns="12654" tIns="25309" rIns="12654" bIns="25309">
            <a:spAutoFit/>
          </a:bodyPr>
          <a:lstStyle>
            <a:lvl1pPr eaLnBrk="0" hangingPunct="0">
              <a:defRPr sz="4300">
                <a:solidFill>
                  <a:srgbClr val="414141"/>
                </a:solidFill>
                <a:latin typeface="Gill Sans Light" charset="0"/>
                <a:sym typeface="Gill Sans Light" charset="0"/>
              </a:defRPr>
            </a:lvl1pPr>
            <a:lvl2pPr marL="742950" indent="-285750" eaLnBrk="0" hangingPunct="0">
              <a:defRPr sz="4300">
                <a:solidFill>
                  <a:srgbClr val="414141"/>
                </a:solidFill>
                <a:latin typeface="Gill Sans Light" charset="0"/>
                <a:sym typeface="Gill Sans Light" charset="0"/>
              </a:defRPr>
            </a:lvl2pPr>
            <a:lvl3pPr marL="1143000" indent="-228600" eaLnBrk="0" hangingPunct="0">
              <a:defRPr sz="4300">
                <a:solidFill>
                  <a:srgbClr val="414141"/>
                </a:solidFill>
                <a:latin typeface="Gill Sans Light" charset="0"/>
                <a:sym typeface="Gill Sans Light" charset="0"/>
              </a:defRPr>
            </a:lvl3pPr>
            <a:lvl4pPr marL="1600200" indent="-228600" eaLnBrk="0" hangingPunct="0">
              <a:defRPr sz="4300">
                <a:solidFill>
                  <a:srgbClr val="414141"/>
                </a:solidFill>
                <a:latin typeface="Gill Sans Light" charset="0"/>
                <a:sym typeface="Gill Sans Light" charset="0"/>
              </a:defRPr>
            </a:lvl4pPr>
            <a:lvl5pPr marL="2057400" indent="-228600" eaLnBrk="0" hangingPunct="0">
              <a:defRPr sz="4300">
                <a:solidFill>
                  <a:srgbClr val="414141"/>
                </a:solidFill>
                <a:latin typeface="Gill Sans Light" charset="0"/>
                <a:sym typeface="Gill Sans Light" charset="0"/>
              </a:defRPr>
            </a:lvl5pPr>
            <a:lvl6pPr marL="2514600" indent="-228600" algn="ctr"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algn="ctr"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algn="ctr"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algn="ctr" eaLnBrk="0" fontAlgn="base" hangingPunct="0">
              <a:spcBef>
                <a:spcPct val="0"/>
              </a:spcBef>
              <a:spcAft>
                <a:spcPct val="0"/>
              </a:spcAft>
              <a:defRPr sz="4300">
                <a:solidFill>
                  <a:srgbClr val="414141"/>
                </a:solidFill>
                <a:latin typeface="Gill Sans Light" charset="0"/>
                <a:sym typeface="Gill Sans Light" charset="0"/>
              </a:defRPr>
            </a:lvl9pPr>
          </a:lstStyle>
          <a:p>
            <a:pPr eaLnBrk="1" fontAlgn="base" hangingPunct="1">
              <a:spcBef>
                <a:spcPct val="0"/>
              </a:spcBef>
              <a:spcAft>
                <a:spcPct val="0"/>
              </a:spcAft>
            </a:pPr>
            <a:r>
              <a:rPr lang="en-US" sz="3413" b="1" spc="-107" dirty="0">
                <a:solidFill>
                  <a:srgbClr val="5BBBB7"/>
                </a:solidFill>
                <a:latin typeface="Calibri" panose="020F0502020204030204" pitchFamily="34" charset="0"/>
                <a:ea typeface="Montserrat" charset="0"/>
                <a:cs typeface="Montserrat" charset="0"/>
              </a:rPr>
              <a:t> </a:t>
            </a:r>
            <a:r>
              <a:rPr lang="cs-CZ" sz="3413" b="1" spc="-107" dirty="0">
                <a:solidFill>
                  <a:srgbClr val="5BBBB7"/>
                </a:solidFill>
                <a:latin typeface="Calibri" panose="020F0502020204030204" pitchFamily="34" charset="0"/>
                <a:ea typeface="Montserrat" charset="0"/>
                <a:cs typeface="Montserrat" charset="0"/>
              </a:rPr>
              <a:t>Původní druhy raků v Evropě</a:t>
            </a:r>
            <a:endParaRPr lang="en-US" sz="3413" b="1" spc="-107" dirty="0">
              <a:solidFill>
                <a:srgbClr val="5BBBB7"/>
              </a:solidFill>
              <a:latin typeface="Calibri" panose="020F0502020204030204" pitchFamily="34" charset="0"/>
              <a:ea typeface="Montserrat" charset="0"/>
              <a:cs typeface="Montserrat" charset="0"/>
            </a:endParaRPr>
          </a:p>
        </p:txBody>
      </p:sp>
    </p:spTree>
    <p:extLst>
      <p:ext uri="{BB962C8B-B14F-4D97-AF65-F5344CB8AC3E}">
        <p14:creationId xmlns:p14="http://schemas.microsoft.com/office/powerpoint/2010/main" val="2237951139"/>
      </p:ext>
    </p:extLst>
  </p:cSld>
  <p:clrMapOvr>
    <a:masterClrMapping/>
  </p:clrMapOvr>
  <p:transition/>
</p:sld>
</file>

<file path=ppt/theme/theme1.xml><?xml version="1.0" encoding="utf-8"?>
<a:theme xmlns:a="http://schemas.openxmlformats.org/drawingml/2006/main" name="Titul 2">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ul 2">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Titul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1 pruh UP fullcolor">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UP fullcolor">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UP fullcolo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2928</TotalTime>
  <Words>1377</Words>
  <Application>Microsoft Office PowerPoint</Application>
  <PresentationFormat>Předvádění na obrazovce (4:3)</PresentationFormat>
  <Paragraphs>444</Paragraphs>
  <Slides>33</Slides>
  <Notes>32</Notes>
  <HiddenSlides>0</HiddenSlides>
  <MMClips>0</MMClips>
  <ScaleCrop>false</ScaleCrop>
  <HeadingPairs>
    <vt:vector size="6" baseType="variant">
      <vt:variant>
        <vt:lpstr>Použitá písma</vt:lpstr>
      </vt:variant>
      <vt:variant>
        <vt:i4>7</vt:i4>
      </vt:variant>
      <vt:variant>
        <vt:lpstr>Motiv</vt:lpstr>
      </vt:variant>
      <vt:variant>
        <vt:i4>2</vt:i4>
      </vt:variant>
      <vt:variant>
        <vt:lpstr>Nadpisy snímků</vt:lpstr>
      </vt:variant>
      <vt:variant>
        <vt:i4>33</vt:i4>
      </vt:variant>
    </vt:vector>
  </HeadingPairs>
  <TitlesOfParts>
    <vt:vector size="42" baseType="lpstr">
      <vt:lpstr>Arial</vt:lpstr>
      <vt:lpstr>Calibri</vt:lpstr>
      <vt:lpstr>Clara Sans</vt:lpstr>
      <vt:lpstr>Gill Sans Light</vt:lpstr>
      <vt:lpstr>Montserrat Black</vt:lpstr>
      <vt:lpstr>Open Sans</vt:lpstr>
      <vt:lpstr>Wingdings</vt:lpstr>
      <vt:lpstr>Titul 2</vt:lpstr>
      <vt:lpstr>1_1 pruh UP fullcolor</vt:lpstr>
      <vt:lpstr>Původní druhy raků v Evropě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Antonín</dc:creator>
  <cp:lastModifiedBy>Kozák Pavel prof. Ing. Ph.D.</cp:lastModifiedBy>
  <cp:revision>212</cp:revision>
  <dcterms:created xsi:type="dcterms:W3CDTF">2011-11-06T13:04:57Z</dcterms:created>
  <dcterms:modified xsi:type="dcterms:W3CDTF">2020-02-14T08:20:42Z</dcterms:modified>
</cp:coreProperties>
</file>