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8" r:id="rId3"/>
    <p:sldId id="384" r:id="rId4"/>
    <p:sldId id="385" r:id="rId5"/>
    <p:sldId id="425" r:id="rId6"/>
    <p:sldId id="397" r:id="rId7"/>
    <p:sldId id="399" r:id="rId8"/>
    <p:sldId id="400" r:id="rId9"/>
    <p:sldId id="270" r:id="rId10"/>
    <p:sldId id="354" r:id="rId11"/>
    <p:sldId id="391" r:id="rId12"/>
    <p:sldId id="392" r:id="rId13"/>
    <p:sldId id="388" r:id="rId14"/>
    <p:sldId id="401" r:id="rId15"/>
    <p:sldId id="424" r:id="rId16"/>
    <p:sldId id="402" r:id="rId17"/>
    <p:sldId id="422" r:id="rId18"/>
    <p:sldId id="404" r:id="rId19"/>
    <p:sldId id="423" r:id="rId20"/>
    <p:sldId id="403" r:id="rId21"/>
    <p:sldId id="406" r:id="rId22"/>
    <p:sldId id="407" r:id="rId23"/>
    <p:sldId id="408" r:id="rId24"/>
    <p:sldId id="410" r:id="rId25"/>
    <p:sldId id="411" r:id="rId26"/>
    <p:sldId id="409" r:id="rId27"/>
    <p:sldId id="429" r:id="rId28"/>
    <p:sldId id="386" r:id="rId29"/>
    <p:sldId id="412" r:id="rId30"/>
    <p:sldId id="413" r:id="rId31"/>
    <p:sldId id="414" r:id="rId32"/>
    <p:sldId id="395" r:id="rId33"/>
    <p:sldId id="430" r:id="rId34"/>
    <p:sldId id="387" r:id="rId35"/>
    <p:sldId id="393" r:id="rId36"/>
    <p:sldId id="415" r:id="rId37"/>
    <p:sldId id="431" r:id="rId3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148A59-6736-496F-9832-C48881AEA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2833C5F-84B8-4BE5-B541-91DAA19F9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ADB629-1AB3-483E-A738-554570635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5AA2-9108-4ABA-8583-62D4FE801E2F}" type="datetimeFigureOut">
              <a:rPr lang="de-DE" smtClean="0"/>
              <a:t>10.03.2022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B967E5-1216-42E1-99B3-77CAD29B0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D979B2-7F63-47F9-829C-3736F0AE3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B07A-00EA-48A5-8DDE-1E5AB509BE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28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9B0BFC-7804-4B5D-A695-A0CE75496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F917675-4D36-4ABD-BEFD-D2EEDC486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5D1C79-82C7-47B8-9F9B-FDC42A734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5AA2-9108-4ABA-8583-62D4FE801E2F}" type="datetimeFigureOut">
              <a:rPr lang="de-DE" smtClean="0"/>
              <a:t>10.03.2022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DE1976-ED85-4495-999D-D40128BA7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ACB594-B0CD-4BF5-8CCC-B0F1C0201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B07A-00EA-48A5-8DDE-1E5AB509BE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52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B6B5249-B5DE-4CE7-A9C7-34FBF48D7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24133CD-7C49-4DC5-ABFE-6EE896754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390601-AF27-409D-AD49-7D44DEDC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5AA2-9108-4ABA-8583-62D4FE801E2F}" type="datetimeFigureOut">
              <a:rPr lang="de-DE" smtClean="0"/>
              <a:t>10.03.2022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DBDAB8-3ADE-4C69-B70C-DAB586E9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6A6DE38-09D6-4699-BC87-F4467FB2B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B07A-00EA-48A5-8DDE-1E5AB509BE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910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D148F4-1FFC-4B2A-9F55-16E9ED4A7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501DA0-3C5E-499B-9C33-26F0D4F40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D202B2-80C6-47D6-BD82-B7F635A9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5AA2-9108-4ABA-8583-62D4FE801E2F}" type="datetimeFigureOut">
              <a:rPr lang="de-DE" smtClean="0"/>
              <a:t>10.03.2022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541EEA-EC54-4209-AAC7-BC73B2C7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92EFED-89F9-4BDB-BFE9-C6B9DE56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B07A-00EA-48A5-8DDE-1E5AB509BE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25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6395E9-FF71-4806-AD70-1D998611F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0F7E1F-8CF5-4C09-AB1E-BDFD5AE71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9E82AD4-F5D2-4F5A-9968-43A4A40F0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5AA2-9108-4ABA-8583-62D4FE801E2F}" type="datetimeFigureOut">
              <a:rPr lang="de-DE" smtClean="0"/>
              <a:t>10.03.2022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186566-8BCA-48D7-9F40-2265534E0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0EB8BD8-6AE9-467E-A8FB-A6760406B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B07A-00EA-48A5-8DDE-1E5AB509BE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ED228A-9DA7-433B-A4BD-1CA23E16A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049307-112F-4A9B-8C2F-737D860FC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8253410-1A19-4315-9C42-E4CF2FEDE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6A5DC12-0EB0-447B-A0D1-C6418ADA1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5AA2-9108-4ABA-8583-62D4FE801E2F}" type="datetimeFigureOut">
              <a:rPr lang="de-DE" smtClean="0"/>
              <a:t>10.03.2022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B458A50-164A-41FB-A60B-A724D1C4E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9B1F50-2D07-43F7-A1F1-805CDCAAD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B07A-00EA-48A5-8DDE-1E5AB509BE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226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926178-71D3-4DB9-91D1-2EE2EEEBD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3F4B91-1FE6-4724-8332-C5754D672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BCDE8C5-EC6D-44A4-A5E3-F51D78877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B0F55A6-BA0D-4155-92DB-02AC363B65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CD9C463-BE7A-459C-9B91-572B7D3AF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75ADC99-A97E-4301-AF3A-8A87E2597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5AA2-9108-4ABA-8583-62D4FE801E2F}" type="datetimeFigureOut">
              <a:rPr lang="de-DE" smtClean="0"/>
              <a:t>10.03.2022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70892D6-C3A4-43F6-A6B3-B329E1142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C25E153-0AF1-4A77-B5D3-0065A1171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B07A-00EA-48A5-8DDE-1E5AB509BE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52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5A3462-B74D-46B6-B691-E1591E6F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F5519B5-D03C-4677-8896-747FD1E5D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5AA2-9108-4ABA-8583-62D4FE801E2F}" type="datetimeFigureOut">
              <a:rPr lang="de-DE" smtClean="0"/>
              <a:t>10.03.2022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3E62304-30B3-49CE-90C4-75290B2E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368B06-53FF-4D33-958A-B1FE607D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B07A-00EA-48A5-8DDE-1E5AB509BE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9064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233E938-4B8B-478D-A1EB-7B256E2E3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5AA2-9108-4ABA-8583-62D4FE801E2F}" type="datetimeFigureOut">
              <a:rPr lang="de-DE" smtClean="0"/>
              <a:t>10.03.2022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4D05CB2-7D0D-43C4-8134-D462EEF3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C6757E1-F832-4E2F-8524-261EB1A4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B07A-00EA-48A5-8DDE-1E5AB509BE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95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F3DD3F-F53A-4745-8989-43408AA4E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E1D363-0254-4ED2-938D-C49E305E3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E97EC96-FE38-4DBC-A68B-2F3292713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301646B-4298-4901-B8BB-59522246A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5AA2-9108-4ABA-8583-62D4FE801E2F}" type="datetimeFigureOut">
              <a:rPr lang="de-DE" smtClean="0"/>
              <a:t>10.03.2022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7D98C3-2408-47DD-94B7-7B2E8FC0D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14852B-1DEC-486A-B397-475AE83D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B07A-00EA-48A5-8DDE-1E5AB509BE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232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6DF329-B6C1-4A6F-9E70-F57F20470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4DAB939-34A7-415F-9E77-F7B8AF1451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C96801-B15B-4702-BDF0-3A4F3F73E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0B381C8-2FA9-4521-940D-5C262711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5AA2-9108-4ABA-8583-62D4FE801E2F}" type="datetimeFigureOut">
              <a:rPr lang="de-DE" smtClean="0"/>
              <a:t>10.03.2022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A6DB1DF-101E-4681-8166-FFADEB023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223F99-5CC6-447C-A013-F432E84D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EB07A-00EA-48A5-8DDE-1E5AB509BE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71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F5DA782-276A-4C4C-BA99-19C7872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46C944-5C74-4179-B279-812143004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AA9841-D152-4950-80BA-87D7DE4CD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F5AA2-9108-4ABA-8583-62D4FE801E2F}" type="datetimeFigureOut">
              <a:rPr lang="de-DE" smtClean="0"/>
              <a:t>10.03.2022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17672E-810A-4BDB-A663-8D5ED8533E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791557-50C2-433B-B595-0FB94F5D7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EB07A-00EA-48A5-8DDE-1E5AB509BE7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39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rendw&#246;rter.info/trendwoerterverzeichni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6A279-D769-4A13-8BA5-624B1F9CA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9344" y="734917"/>
            <a:ext cx="9144000" cy="1730565"/>
          </a:xfrm>
        </p:spPr>
        <p:txBody>
          <a:bodyPr>
            <a:normAutofit/>
          </a:bodyPr>
          <a:lstStyle/>
          <a:p>
            <a:br>
              <a:rPr lang="de-DE" sz="3600" b="1" dirty="0"/>
            </a:br>
            <a:br>
              <a:rPr lang="de-DE" sz="3600" b="1" dirty="0"/>
            </a:br>
            <a:r>
              <a:rPr lang="de-DE" sz="3600" b="1" dirty="0">
                <a:latin typeface="Aharoni" panose="02010803020104030203" pitchFamily="2" charset="-79"/>
                <a:cs typeface="Aharoni" panose="02010803020104030203" pitchFamily="2" charset="-79"/>
              </a:rPr>
              <a:t>Lexikologie und Wortbildung</a:t>
            </a:r>
            <a:endParaRPr lang="de-DE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338D298-6AAF-4FC9-8FD6-89CDEE67D8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800" b="1" cap="small" dirty="0"/>
              <a:t>Block II:</a:t>
            </a:r>
          </a:p>
          <a:p>
            <a:r>
              <a:rPr lang="de-DE" sz="2800" b="1"/>
              <a:t>Lexikologie _  Teil 1</a:t>
            </a:r>
            <a:endParaRPr lang="de-DE" sz="2800" b="1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9847D07-2656-4F27-8438-AACB9A443B47}"/>
              </a:ext>
            </a:extLst>
          </p:cNvPr>
          <p:cNvSpPr txBox="1"/>
          <p:nvPr/>
        </p:nvSpPr>
        <p:spPr>
          <a:xfrm>
            <a:off x="1609344" y="5257800"/>
            <a:ext cx="31048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Dr.  habil. Christine Pretzl</a:t>
            </a:r>
          </a:p>
          <a:p>
            <a:r>
              <a:rPr lang="de-DE" sz="1600" dirty="0"/>
              <a:t>Südböhmische Universität Budweis</a:t>
            </a:r>
          </a:p>
          <a:p>
            <a:r>
              <a:rPr lang="de-DE" sz="1600" dirty="0"/>
              <a:t>Sommersemester 2022</a:t>
            </a:r>
          </a:p>
        </p:txBody>
      </p:sp>
    </p:spTree>
    <p:extLst>
      <p:ext uri="{BB962C8B-B14F-4D97-AF65-F5344CB8AC3E}">
        <p14:creationId xmlns:p14="http://schemas.microsoft.com/office/powerpoint/2010/main" val="3344006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1FB2E2B-78AA-49E0-BAA1-D211BEEF3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28"/>
            <a:ext cx="12192000" cy="650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1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8256F1F-D6A1-4ED0-9008-E48B8B369F84}"/>
              </a:ext>
            </a:extLst>
          </p:cNvPr>
          <p:cNvSpPr txBox="1"/>
          <p:nvPr/>
        </p:nvSpPr>
        <p:spPr>
          <a:xfrm>
            <a:off x="1118021" y="370890"/>
            <a:ext cx="782284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 den fachsprachlichen Wörterbüchern steht die Dokumentation und Erklärung </a:t>
            </a:r>
          </a:p>
          <a:p>
            <a:r>
              <a:rPr lang="de-DE" dirty="0"/>
              <a:t>von </a:t>
            </a:r>
            <a:r>
              <a:rPr lang="de-DE" b="1" dirty="0"/>
              <a:t>fachlich gebundenem Sprachgebrauch </a:t>
            </a:r>
            <a:r>
              <a:rPr lang="de-DE" dirty="0"/>
              <a:t>einschließlich bestimmter </a:t>
            </a:r>
          </a:p>
          <a:p>
            <a:r>
              <a:rPr lang="de-DE" dirty="0"/>
              <a:t>Terminologien [</a:t>
            </a:r>
            <a:r>
              <a:rPr lang="de-DE" b="1" dirty="0"/>
              <a:t>Fachtermini</a:t>
            </a:r>
            <a:r>
              <a:rPr lang="de-DE" dirty="0"/>
              <a:t>] im Vordergrund.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Beispiel für ein </a:t>
            </a:r>
            <a:r>
              <a:rPr lang="de-DE" b="1" u="sng" dirty="0">
                <a:sym typeface="Wingdings" panose="05000000000000000000" pitchFamily="2" charset="2"/>
              </a:rPr>
              <a:t>medizinisches</a:t>
            </a:r>
            <a:r>
              <a:rPr lang="de-DE" dirty="0">
                <a:sym typeface="Wingdings" panose="05000000000000000000" pitchFamily="2" charset="2"/>
              </a:rPr>
              <a:t> Fachwörterbuch: </a:t>
            </a:r>
          </a:p>
          <a:p>
            <a:r>
              <a:rPr lang="de-DE" dirty="0">
                <a:sym typeface="Wingdings" panose="05000000000000000000" pitchFamily="2" charset="2"/>
              </a:rPr>
              <a:t>	</a:t>
            </a:r>
            <a:r>
              <a:rPr lang="de-DE" sz="1600" dirty="0">
                <a:sym typeface="Wingdings" panose="05000000000000000000" pitchFamily="2" charset="2"/>
              </a:rPr>
              <a:t>Pschyrembel. Klinisches Wörterbuch</a:t>
            </a:r>
            <a:r>
              <a:rPr lang="de-DE" dirty="0">
                <a:sym typeface="Wingdings" panose="05000000000000000000" pitchFamily="2" charset="2"/>
              </a:rPr>
              <a:t>. </a:t>
            </a:r>
            <a:r>
              <a:rPr lang="de-DE" sz="1400" b="1" dirty="0">
                <a:sym typeface="Wingdings" panose="05000000000000000000" pitchFamily="2" charset="2"/>
              </a:rPr>
              <a:t>260</a:t>
            </a:r>
            <a:r>
              <a:rPr lang="de-DE" sz="1400" dirty="0">
                <a:sym typeface="Wingdings" panose="05000000000000000000" pitchFamily="2" charset="2"/>
              </a:rPr>
              <a:t>., neu bearbeitete Auflage 2004</a:t>
            </a:r>
            <a:endParaRPr lang="de-DE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B5803D2-2C58-483E-8637-676B94507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39" y="2720072"/>
            <a:ext cx="4654296" cy="251415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40C3385-3CE8-4B2F-B311-15428CED4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331" y="2510297"/>
            <a:ext cx="4286250" cy="29337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B5E3D9C-C35A-4690-9C66-88B5313234FB}"/>
              </a:ext>
            </a:extLst>
          </p:cNvPr>
          <p:cNvSpPr txBox="1"/>
          <p:nvPr/>
        </p:nvSpPr>
        <p:spPr>
          <a:xfrm>
            <a:off x="1118021" y="5911038"/>
            <a:ext cx="4279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 Fachwortschatz richtet sich an Experten!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76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79D710D-F2F3-4DF9-9F57-EEFE75893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09482"/>
            <a:ext cx="4586608" cy="346862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9F64C81-19C1-49EA-A9B3-DAC2E32F0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688" y="3978104"/>
            <a:ext cx="4593093" cy="222293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45C1BFF-2199-4951-A534-AC174D27B43C}"/>
              </a:ext>
            </a:extLst>
          </p:cNvPr>
          <p:cNvSpPr txBox="1"/>
          <p:nvPr/>
        </p:nvSpPr>
        <p:spPr>
          <a:xfrm>
            <a:off x="365760" y="2162222"/>
            <a:ext cx="49443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     </a:t>
            </a:r>
            <a:r>
              <a:rPr lang="de-DE" sz="1400" dirty="0">
                <a:sym typeface="Wingdings" panose="05000000000000000000" pitchFamily="2" charset="2"/>
              </a:rPr>
              <a:t> Beispiel: </a:t>
            </a:r>
          </a:p>
          <a:p>
            <a:r>
              <a:rPr lang="de-DE" sz="1400" b="1" dirty="0">
                <a:sym typeface="Wingdings" panose="05000000000000000000" pitchFamily="2" charset="2"/>
              </a:rPr>
              <a:t>	</a:t>
            </a:r>
          </a:p>
          <a:p>
            <a:r>
              <a:rPr lang="de-DE" sz="1400" b="1" dirty="0">
                <a:sym typeface="Wingdings" panose="05000000000000000000" pitchFamily="2" charset="2"/>
              </a:rPr>
              <a:t>	</a:t>
            </a:r>
            <a:r>
              <a:rPr lang="de-DE" sz="1400" b="1" dirty="0"/>
              <a:t>Sprachwissenschaftliche Untersuchung</a:t>
            </a:r>
            <a:r>
              <a:rPr lang="de-DE" sz="1400" dirty="0"/>
              <a:t>:</a:t>
            </a:r>
          </a:p>
          <a:p>
            <a:endParaRPr lang="de-DE" sz="1400" dirty="0"/>
          </a:p>
          <a:p>
            <a:r>
              <a:rPr lang="de-DE" sz="1400" dirty="0"/>
              <a:t>        	Christine </a:t>
            </a:r>
            <a:r>
              <a:rPr lang="de-DE" sz="1400" dirty="0" err="1"/>
              <a:t>Pretzl</a:t>
            </a:r>
            <a:r>
              <a:rPr lang="de-DE" sz="1400" dirty="0"/>
              <a:t> (2005) Sprache der </a:t>
            </a:r>
            <a:r>
              <a:rPr lang="de-DE" sz="1400" b="1" dirty="0"/>
              <a:t>Angst</a:t>
            </a:r>
            <a:r>
              <a:rPr lang="de-DE" sz="1400" dirty="0"/>
              <a:t>.</a:t>
            </a:r>
          </a:p>
          <a:p>
            <a:r>
              <a:rPr lang="de-DE" sz="1400" dirty="0"/>
              <a:t>	Narrative Darstellung eines psychischen Phänomens </a:t>
            </a:r>
          </a:p>
          <a:p>
            <a:r>
              <a:rPr lang="de-DE" sz="1400" dirty="0"/>
              <a:t>	in Kinder- und Jugendbüchern zum Holocaust.</a:t>
            </a:r>
          </a:p>
          <a:p>
            <a:r>
              <a:rPr lang="de-DE" sz="1400" dirty="0"/>
              <a:t>	Frankfurt/Main.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D451CEC-51B4-47E0-BC61-08E06E19B1A4}"/>
              </a:ext>
            </a:extLst>
          </p:cNvPr>
          <p:cNvSpPr txBox="1"/>
          <p:nvPr/>
        </p:nvSpPr>
        <p:spPr>
          <a:xfrm>
            <a:off x="621792" y="656957"/>
            <a:ext cx="36662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400" dirty="0">
                <a:sym typeface="Wingdings" panose="05000000000000000000" pitchFamily="2" charset="2"/>
              </a:rPr>
              <a:t>Beachte:</a:t>
            </a:r>
          </a:p>
          <a:p>
            <a:endParaRPr lang="de-DE" sz="1400" dirty="0">
              <a:sym typeface="Wingdings" panose="05000000000000000000" pitchFamily="2" charset="2"/>
            </a:endParaRPr>
          </a:p>
          <a:p>
            <a:r>
              <a:rPr lang="de-DE" sz="1400" dirty="0">
                <a:sym typeface="Wingdings" panose="05000000000000000000" pitchFamily="2" charset="2"/>
              </a:rPr>
              <a:t>       Einbettung von wissenschaftlichen Arbeiten</a:t>
            </a:r>
          </a:p>
          <a:p>
            <a:r>
              <a:rPr lang="de-DE" sz="1400" dirty="0">
                <a:sym typeface="Wingdings" panose="05000000000000000000" pitchFamily="2" charset="2"/>
              </a:rPr>
              <a:t>       in den jeweiligen fachlichen Kontext</a:t>
            </a:r>
            <a:endParaRPr lang="de-DE" sz="14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ACF53BB-2B4B-4794-9255-7CF4CD112A5F}"/>
              </a:ext>
            </a:extLst>
          </p:cNvPr>
          <p:cNvSpPr txBox="1"/>
          <p:nvPr/>
        </p:nvSpPr>
        <p:spPr>
          <a:xfrm>
            <a:off x="6263640" y="6348518"/>
            <a:ext cx="2736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[Quelle: </a:t>
            </a:r>
            <a:r>
              <a:rPr lang="de-DE" sz="1400" dirty="0">
                <a:sym typeface="Wingdings" panose="05000000000000000000" pitchFamily="2" charset="2"/>
              </a:rPr>
              <a:t>Pschyrembel (2004), S. 85]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9602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813A7C4-B5BA-435D-80A0-5B8B51376566}"/>
              </a:ext>
            </a:extLst>
          </p:cNvPr>
          <p:cNvSpPr/>
          <p:nvPr/>
        </p:nvSpPr>
        <p:spPr>
          <a:xfrm>
            <a:off x="3293815" y="2439662"/>
            <a:ext cx="3969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latin typeface="Bernard MT Condensed" panose="02050806060905020404" pitchFamily="18" charset="0"/>
                <a:ea typeface="Calibri" panose="020F0502020204030204" pitchFamily="34" charset="0"/>
              </a:rPr>
              <a:t>3. Modewörter und Archaismen</a:t>
            </a:r>
            <a:endParaRPr lang="de-DE" sz="24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8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F14B01D-F143-4376-86A1-809460CEBDD8}"/>
              </a:ext>
            </a:extLst>
          </p:cNvPr>
          <p:cNvSpPr txBox="1"/>
          <p:nvPr/>
        </p:nvSpPr>
        <p:spPr>
          <a:xfrm>
            <a:off x="984761" y="543287"/>
            <a:ext cx="8881727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ym typeface="Wingdings" panose="05000000000000000000" pitchFamily="2" charset="2"/>
              </a:rPr>
              <a:t> Modewörter</a:t>
            </a:r>
            <a:r>
              <a:rPr lang="de-DE" dirty="0">
                <a:sym typeface="Wingdings" panose="05000000000000000000" pitchFamily="2" charset="2"/>
              </a:rPr>
              <a:t> </a:t>
            </a:r>
          </a:p>
          <a:p>
            <a:r>
              <a:rPr lang="de-DE" dirty="0">
                <a:sym typeface="Wingdings" panose="05000000000000000000" pitchFamily="2" charset="2"/>
              </a:rPr>
              <a:t>      	sind Wörter, die in einer bestimmten Zeit sehr häufig verwendet werden und dann </a:t>
            </a:r>
          </a:p>
          <a:p>
            <a:r>
              <a:rPr lang="de-DE" dirty="0">
                <a:sym typeface="Wingdings" panose="05000000000000000000" pitchFamily="2" charset="2"/>
              </a:rPr>
              <a:t>      	wieder an Bedeutung verlieren.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Modewörter hat es schon immer gegeben.</a:t>
            </a:r>
          </a:p>
          <a:p>
            <a:r>
              <a:rPr lang="de-DE" dirty="0">
                <a:sym typeface="Wingdings" panose="05000000000000000000" pitchFamily="2" charset="2"/>
              </a:rPr>
              <a:t>	</a:t>
            </a:r>
          </a:p>
          <a:p>
            <a:r>
              <a:rPr lang="de-DE" dirty="0">
                <a:sym typeface="Wingdings" panose="05000000000000000000" pitchFamily="2" charset="2"/>
              </a:rPr>
              <a:t>	</a:t>
            </a:r>
            <a:r>
              <a:rPr lang="de-DE" sz="1600" dirty="0">
                <a:sym typeface="Wingdings" panose="05000000000000000000" pitchFamily="2" charset="2"/>
              </a:rPr>
              <a:t>Beispiel für das 18. Jahrhundert: </a:t>
            </a:r>
            <a:r>
              <a:rPr lang="de-DE" sz="1600" i="1" dirty="0">
                <a:sym typeface="Wingdings" panose="05000000000000000000" pitchFamily="2" charset="2"/>
              </a:rPr>
              <a:t>Empfindsamkeit</a:t>
            </a:r>
          </a:p>
          <a:p>
            <a:r>
              <a:rPr lang="de-DE" i="1" dirty="0">
                <a:sym typeface="Wingdings" panose="05000000000000000000" pitchFamily="2" charset="2"/>
              </a:rPr>
              <a:t>		</a:t>
            </a:r>
            <a:r>
              <a:rPr lang="de-DE" sz="1400" i="1" dirty="0">
                <a:sym typeface="Wingdings" panose="05000000000000000000" pitchFamily="2" charset="2"/>
              </a:rPr>
              <a:t> </a:t>
            </a:r>
            <a:r>
              <a:rPr lang="de-DE" sz="1400" dirty="0">
                <a:sym typeface="Wingdings" panose="05000000000000000000" pitchFamily="2" charset="2"/>
              </a:rPr>
              <a:t>Die Empfindsamkeit mit der Betonung des Sentimentalen diente als Ergänzung zu</a:t>
            </a:r>
          </a:p>
          <a:p>
            <a:r>
              <a:rPr lang="de-DE" sz="1400" dirty="0">
                <a:sym typeface="Wingdings" panose="05000000000000000000" pitchFamily="2" charset="2"/>
              </a:rPr>
              <a:t>		 den rationalen Ansätzen der Aufklärung.</a:t>
            </a:r>
          </a:p>
          <a:p>
            <a:r>
              <a:rPr lang="de-DE" sz="1400" dirty="0">
                <a:sym typeface="Wingdings" panose="05000000000000000000" pitchFamily="2" charset="2"/>
              </a:rPr>
              <a:t>				</a:t>
            </a:r>
          </a:p>
          <a:p>
            <a:endParaRPr lang="de-DE" sz="1400" dirty="0">
              <a:sym typeface="Wingdings" panose="05000000000000000000" pitchFamily="2" charset="2"/>
            </a:endParaRPr>
          </a:p>
          <a:p>
            <a:r>
              <a:rPr lang="de-DE" i="1" dirty="0">
                <a:sym typeface="Wingdings" panose="05000000000000000000" pitchFamily="2" charset="2"/>
              </a:rPr>
              <a:t>	</a:t>
            </a:r>
            <a:r>
              <a:rPr lang="de-DE" sz="1600" dirty="0">
                <a:sym typeface="Wingdings" panose="05000000000000000000" pitchFamily="2" charset="2"/>
              </a:rPr>
              <a:t>Beispiel für das 21. Jahrhundert: </a:t>
            </a:r>
            <a:r>
              <a:rPr lang="de-DE" sz="1600" i="1" dirty="0">
                <a:sym typeface="Wingdings" panose="05000000000000000000" pitchFamily="2" charset="2"/>
              </a:rPr>
              <a:t>Achtsamkeit </a:t>
            </a:r>
            <a:r>
              <a:rPr lang="de-DE" sz="1600" dirty="0">
                <a:sym typeface="Wingdings" panose="05000000000000000000" pitchFamily="2" charset="2"/>
              </a:rPr>
              <a:t>(?)</a:t>
            </a:r>
          </a:p>
          <a:p>
            <a:endParaRPr lang="de-DE" i="1" dirty="0">
              <a:sym typeface="Wingdings" panose="05000000000000000000" pitchFamily="2" charset="2"/>
            </a:endParaRPr>
          </a:p>
          <a:p>
            <a:endParaRPr lang="de-DE" i="1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Häufig spielen Modewörter lediglich in bestimmten Sprecherkreisen eine Rolle, </a:t>
            </a:r>
          </a:p>
          <a:p>
            <a:r>
              <a:rPr lang="de-DE" dirty="0">
                <a:sym typeface="Wingdings" panose="05000000000000000000" pitchFamily="2" charset="2"/>
              </a:rPr>
              <a:t>      um die Gruppenzugehörigkeit anzuzeigen.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	</a:t>
            </a:r>
            <a:r>
              <a:rPr lang="de-DE" sz="1600" dirty="0">
                <a:sym typeface="Wingdings" panose="05000000000000000000" pitchFamily="2" charset="2"/>
              </a:rPr>
              <a:t>vgl. Jugendsprache!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 Modewörter im Tschechischen?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306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4E64F2F-A5C7-446D-AB9D-C331218BFE6C}"/>
              </a:ext>
            </a:extLst>
          </p:cNvPr>
          <p:cNvSpPr txBox="1"/>
          <p:nvPr/>
        </p:nvSpPr>
        <p:spPr>
          <a:xfrm flipH="1">
            <a:off x="3150867" y="2302867"/>
            <a:ext cx="49644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400" b="1" dirty="0">
                <a:solidFill>
                  <a:srgbClr val="00B050"/>
                </a:solidFill>
              </a:rPr>
              <a:t>Arbeitsauftrag:</a:t>
            </a:r>
          </a:p>
          <a:p>
            <a:endParaRPr lang="de-DE" sz="2000" b="1" dirty="0">
              <a:solidFill>
                <a:srgbClr val="00B050"/>
              </a:solidFill>
            </a:endParaRPr>
          </a:p>
          <a:p>
            <a:r>
              <a:rPr lang="de-DE" sz="2000" b="1" dirty="0"/>
              <a:t>Denglisch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493B462-15A6-4E0E-BC1A-EFAEDDA6FEA1}"/>
              </a:ext>
            </a:extLst>
          </p:cNvPr>
          <p:cNvSpPr txBox="1"/>
          <p:nvPr/>
        </p:nvSpPr>
        <p:spPr>
          <a:xfrm>
            <a:off x="3067050" y="1425920"/>
            <a:ext cx="471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Wörter kommen und gehen …</a:t>
            </a:r>
          </a:p>
        </p:txBody>
      </p:sp>
    </p:spTree>
    <p:extLst>
      <p:ext uri="{BB962C8B-B14F-4D97-AF65-F5344CB8AC3E}">
        <p14:creationId xmlns:p14="http://schemas.microsoft.com/office/powerpoint/2010/main" val="4214693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B7370A7-02E0-47C7-ADEC-A7DD9DE1F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832" y="1044321"/>
            <a:ext cx="6400800" cy="493395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B0399334-E709-49B9-84AA-CE8E35A62C22}"/>
              </a:ext>
            </a:extLst>
          </p:cNvPr>
          <p:cNvSpPr/>
          <p:nvPr/>
        </p:nvSpPr>
        <p:spPr>
          <a:xfrm>
            <a:off x="2883616" y="6396109"/>
            <a:ext cx="3279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hlinkClick r:id="rId3"/>
              </a:rPr>
              <a:t>https://trendwörter.info/</a:t>
            </a:r>
            <a:r>
              <a:rPr lang="de-DE" sz="1200" dirty="0" err="1">
                <a:hlinkClick r:id="rId3"/>
              </a:rPr>
              <a:t>trendwoerterverzeichnis</a:t>
            </a:r>
            <a:endParaRPr lang="de-DE" sz="1200" dirty="0"/>
          </a:p>
          <a:p>
            <a:endParaRPr lang="de-DE" sz="12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E008AF-C9CE-48D8-8DB3-3CCB6AB723EB}"/>
              </a:ext>
            </a:extLst>
          </p:cNvPr>
          <p:cNvSpPr txBox="1"/>
          <p:nvPr/>
        </p:nvSpPr>
        <p:spPr>
          <a:xfrm>
            <a:off x="1322832" y="576072"/>
            <a:ext cx="5110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Aus einem Verzeichnis zu Trendwörtern und Modewörtern:</a:t>
            </a:r>
          </a:p>
        </p:txBody>
      </p:sp>
    </p:spTree>
    <p:extLst>
      <p:ext uri="{BB962C8B-B14F-4D97-AF65-F5344CB8AC3E}">
        <p14:creationId xmlns:p14="http://schemas.microsoft.com/office/powerpoint/2010/main" val="348312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4E64F2F-A5C7-446D-AB9D-C331218BFE6C}"/>
              </a:ext>
            </a:extLst>
          </p:cNvPr>
          <p:cNvSpPr txBox="1"/>
          <p:nvPr/>
        </p:nvSpPr>
        <p:spPr>
          <a:xfrm flipH="1">
            <a:off x="3150867" y="2302867"/>
            <a:ext cx="49644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400" b="1" dirty="0">
                <a:solidFill>
                  <a:srgbClr val="00B050"/>
                </a:solidFill>
              </a:rPr>
              <a:t>Arbeitsauftrag:</a:t>
            </a:r>
          </a:p>
          <a:p>
            <a:endParaRPr lang="de-DE" sz="2000" b="1" dirty="0">
              <a:solidFill>
                <a:srgbClr val="00B050"/>
              </a:solidFill>
            </a:endParaRPr>
          </a:p>
          <a:p>
            <a:r>
              <a:rPr lang="de-DE" sz="2000" b="1" dirty="0"/>
              <a:t>Neudeutsch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493B462-15A6-4E0E-BC1A-EFAEDDA6FEA1}"/>
              </a:ext>
            </a:extLst>
          </p:cNvPr>
          <p:cNvSpPr txBox="1"/>
          <p:nvPr/>
        </p:nvSpPr>
        <p:spPr>
          <a:xfrm>
            <a:off x="3067050" y="1425920"/>
            <a:ext cx="471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Wörter kommen und gehen …</a:t>
            </a:r>
          </a:p>
        </p:txBody>
      </p:sp>
    </p:spTree>
    <p:extLst>
      <p:ext uri="{BB962C8B-B14F-4D97-AF65-F5344CB8AC3E}">
        <p14:creationId xmlns:p14="http://schemas.microsoft.com/office/powerpoint/2010/main" val="3212633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F14B01D-F143-4376-86A1-809460CEBDD8}"/>
              </a:ext>
            </a:extLst>
          </p:cNvPr>
          <p:cNvSpPr txBox="1"/>
          <p:nvPr/>
        </p:nvSpPr>
        <p:spPr>
          <a:xfrm>
            <a:off x="984761" y="543287"/>
            <a:ext cx="983259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ym typeface="Wingdings" panose="05000000000000000000" pitchFamily="2" charset="2"/>
              </a:rPr>
              <a:t> Archaismen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sz="1400" dirty="0">
                <a:sym typeface="Wingdings" panose="05000000000000000000" pitchFamily="2" charset="2"/>
              </a:rPr>
              <a:t>(</a:t>
            </a:r>
            <a:r>
              <a:rPr lang="de-DE" sz="1400" dirty="0"/>
              <a:t>von </a:t>
            </a:r>
            <a:r>
              <a:rPr lang="de-DE" sz="1400" dirty="0" err="1"/>
              <a:t>altgriech</a:t>
            </a:r>
            <a:r>
              <a:rPr lang="de-DE" sz="1400" dirty="0"/>
              <a:t>. </a:t>
            </a:r>
            <a:r>
              <a:rPr lang="de-DE" sz="1400" dirty="0" err="1"/>
              <a:t>ἀρχ</a:t>
            </a:r>
            <a:r>
              <a:rPr lang="de-DE" sz="1400" dirty="0"/>
              <a:t>αῖος ‚alt‘, ‚ehemalig‘)</a:t>
            </a:r>
            <a:endParaRPr lang="de-DE" sz="1400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      	sind Wörter, </a:t>
            </a:r>
            <a:r>
              <a:rPr lang="de-DE" dirty="0"/>
              <a:t>deren Verwendung abnimmt und die von den Sprechern einer 	Sprachgemeinschaft als altmodisch empfunden werden. </a:t>
            </a:r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Die Bedeutung von Archaismen sind häufig noch geläufig; </a:t>
            </a:r>
          </a:p>
          <a:p>
            <a:r>
              <a:rPr lang="de-DE" dirty="0">
                <a:sym typeface="Wingdings" panose="05000000000000000000" pitchFamily="2" charset="2"/>
              </a:rPr>
              <a:t>	sie gehören damit zum passiven Wortschatz.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Mitunter verschwinden Archaismen jedoch auch völlig oder bleiben lediglich in festen 	Redewendungen erhalten.</a:t>
            </a:r>
          </a:p>
          <a:p>
            <a:r>
              <a:rPr lang="de-DE" dirty="0">
                <a:sym typeface="Wingdings" panose="05000000000000000000" pitchFamily="2" charset="2"/>
              </a:rPr>
              <a:t>	</a:t>
            </a:r>
            <a:r>
              <a:rPr lang="de-DE" sz="1600" dirty="0">
                <a:sym typeface="Wingdings" panose="05000000000000000000" pitchFamily="2" charset="2"/>
              </a:rPr>
              <a:t>Beispiel: </a:t>
            </a:r>
            <a:r>
              <a:rPr lang="de-DE" sz="1600" i="1" dirty="0">
                <a:sym typeface="Wingdings" panose="05000000000000000000" pitchFamily="2" charset="2"/>
              </a:rPr>
              <a:t>mit Kind und Kegel (Kegel </a:t>
            </a:r>
            <a:r>
              <a:rPr lang="de-DE" sz="1600" dirty="0">
                <a:sym typeface="Wingdings" panose="05000000000000000000" pitchFamily="2" charset="2"/>
              </a:rPr>
              <a:t>für ‚uneheliches Kind‘)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 Archaismen können aus stilistischen oder ideologischen Gründen bewusst verwendet werden.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 Archaismen im Tschechischen?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523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4E64F2F-A5C7-446D-AB9D-C331218BFE6C}"/>
              </a:ext>
            </a:extLst>
          </p:cNvPr>
          <p:cNvSpPr txBox="1"/>
          <p:nvPr/>
        </p:nvSpPr>
        <p:spPr>
          <a:xfrm flipH="1">
            <a:off x="3150867" y="2302867"/>
            <a:ext cx="49644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400" b="1" dirty="0">
                <a:solidFill>
                  <a:srgbClr val="00B050"/>
                </a:solidFill>
              </a:rPr>
              <a:t>Arbeitsauftrag:</a:t>
            </a:r>
          </a:p>
          <a:p>
            <a:endParaRPr lang="de-DE" sz="2000" b="1" dirty="0">
              <a:solidFill>
                <a:srgbClr val="00B050"/>
              </a:solidFill>
            </a:endParaRPr>
          </a:p>
          <a:p>
            <a:r>
              <a:rPr lang="de-DE" sz="2000" b="1" dirty="0"/>
              <a:t>Archaismen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493B462-15A6-4E0E-BC1A-EFAEDDA6FEA1}"/>
              </a:ext>
            </a:extLst>
          </p:cNvPr>
          <p:cNvSpPr txBox="1"/>
          <p:nvPr/>
        </p:nvSpPr>
        <p:spPr>
          <a:xfrm>
            <a:off x="3067050" y="1425920"/>
            <a:ext cx="471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Wörter kommen und gehen …</a:t>
            </a:r>
          </a:p>
        </p:txBody>
      </p:sp>
    </p:spTree>
    <p:extLst>
      <p:ext uri="{BB962C8B-B14F-4D97-AF65-F5344CB8AC3E}">
        <p14:creationId xmlns:p14="http://schemas.microsoft.com/office/powerpoint/2010/main" val="62752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47937BB-510C-486E-A980-A99A1F7E3089}"/>
              </a:ext>
            </a:extLst>
          </p:cNvPr>
          <p:cNvSpPr txBox="1"/>
          <p:nvPr/>
        </p:nvSpPr>
        <p:spPr>
          <a:xfrm>
            <a:off x="1002927" y="356705"/>
            <a:ext cx="8971872" cy="675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cap="small" dirty="0"/>
              <a:t>Organisatorisches</a:t>
            </a:r>
          </a:p>
          <a:p>
            <a:endParaRPr lang="de-DE" dirty="0"/>
          </a:p>
          <a:p>
            <a:endParaRPr lang="de-DE" dirty="0"/>
          </a:p>
          <a:p>
            <a:pPr>
              <a:lnSpc>
                <a:spcPct val="150000"/>
              </a:lnSpc>
            </a:pPr>
            <a:r>
              <a:rPr lang="de-DE" dirty="0"/>
              <a:t>Zur Prüfungsleistung zählen: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b="1" dirty="0"/>
              <a:t>Mitarbeit 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marL="285750" indent="-285750">
              <a:buFontTx/>
              <a:buChar char="-"/>
            </a:pPr>
            <a:r>
              <a:rPr lang="de-DE" b="1" dirty="0"/>
              <a:t>Referat</a:t>
            </a:r>
            <a:r>
              <a:rPr lang="de-DE" dirty="0"/>
              <a:t>:  ca. 15 min + ca. 5 min Diskussion</a:t>
            </a:r>
          </a:p>
          <a:p>
            <a:r>
              <a:rPr lang="de-DE" dirty="0"/>
              <a:t>	          	     Termin: 20.4. und 21.4.22</a:t>
            </a:r>
          </a:p>
          <a:p>
            <a:endParaRPr lang="de-DE" dirty="0"/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b="1" dirty="0"/>
              <a:t>Zusammenfassung eines Aufsatzes oder Textes</a:t>
            </a:r>
            <a:r>
              <a:rPr lang="de-DE" dirty="0"/>
              <a:t>:  ca. 2 Seiten </a:t>
            </a:r>
          </a:p>
          <a:p>
            <a:r>
              <a:rPr lang="de-DE" dirty="0"/>
              <a:t>				                       300-500 Wörter </a:t>
            </a:r>
          </a:p>
          <a:p>
            <a:r>
              <a:rPr lang="de-DE" dirty="0"/>
              <a:t>					      Abgabetermin: 11.5.22</a:t>
            </a:r>
          </a:p>
          <a:p>
            <a:r>
              <a:rPr lang="de-DE" dirty="0"/>
              <a:t>	</a:t>
            </a:r>
            <a:r>
              <a:rPr lang="de-DE" sz="1400" dirty="0">
                <a:sym typeface="Wingdings" panose="05000000000000000000" pitchFamily="2" charset="2"/>
              </a:rPr>
              <a:t> Titel entsprechen dem behandelten Stoff und werden noch bekannt gegeben</a:t>
            </a:r>
            <a:endParaRPr lang="de-DE" sz="1400" dirty="0"/>
          </a:p>
          <a:p>
            <a:endParaRPr lang="de-DE" dirty="0"/>
          </a:p>
          <a:p>
            <a:endParaRPr lang="de-DE" dirty="0"/>
          </a:p>
          <a:p>
            <a:pPr marL="285750" indent="-285750">
              <a:buFontTx/>
              <a:buChar char="-"/>
            </a:pPr>
            <a:r>
              <a:rPr lang="de-DE" b="1" dirty="0"/>
              <a:t>Schriftliche Prüfung </a:t>
            </a:r>
            <a:r>
              <a:rPr lang="de-DE" dirty="0"/>
              <a:t>am Ende des Semesters:   90 min</a:t>
            </a:r>
          </a:p>
          <a:p>
            <a:r>
              <a:rPr lang="de-DE" dirty="0"/>
              <a:t>				</a:t>
            </a:r>
            <a:r>
              <a:rPr lang="de-DE"/>
              <a:t>                  Termin</a:t>
            </a:r>
            <a:r>
              <a:rPr lang="de-DE" dirty="0"/>
              <a:t>: </a:t>
            </a:r>
            <a:r>
              <a:rPr lang="de-DE" sz="1400" dirty="0"/>
              <a:t>voraussichtlich</a:t>
            </a:r>
            <a:r>
              <a:rPr lang="de-DE" dirty="0"/>
              <a:t> 26.5.22</a:t>
            </a:r>
            <a:endParaRPr lang="de-DE" sz="1400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738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EAB7E8E9-8A0B-47E0-9687-73B675F00C6E}"/>
              </a:ext>
            </a:extLst>
          </p:cNvPr>
          <p:cNvSpPr txBox="1"/>
          <p:nvPr/>
        </p:nvSpPr>
        <p:spPr>
          <a:xfrm>
            <a:off x="1116498" y="655128"/>
            <a:ext cx="4613919" cy="1499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latin typeface="+mj-lt"/>
                <a:ea typeface="+mj-ea"/>
                <a:cs typeface="+mj-cs"/>
              </a:rPr>
              <a:t>Die </a:t>
            </a:r>
            <a:r>
              <a:rPr lang="en-US" sz="2000" dirty="0" err="1">
                <a:latin typeface="+mj-lt"/>
                <a:ea typeface="+mj-ea"/>
                <a:cs typeface="+mj-cs"/>
              </a:rPr>
              <a:t>folgenden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latin typeface="+mj-lt"/>
                <a:ea typeface="+mj-ea"/>
                <a:cs typeface="+mj-cs"/>
              </a:rPr>
              <a:t>Beispiele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latin typeface="+mj-lt"/>
                <a:ea typeface="+mj-ea"/>
                <a:cs typeface="+mj-cs"/>
              </a:rPr>
              <a:t>stammen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latin typeface="+mj-lt"/>
                <a:ea typeface="+mj-ea"/>
                <a:cs typeface="+mj-cs"/>
              </a:rPr>
              <a:t>aus</a:t>
            </a:r>
            <a:r>
              <a:rPr lang="en-US" sz="2000" dirty="0">
                <a:latin typeface="+mj-lt"/>
                <a:ea typeface="+mj-ea"/>
                <a:cs typeface="+mj-cs"/>
              </a:rPr>
              <a:t>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latin typeface="+mj-lt"/>
                <a:ea typeface="+mj-ea"/>
                <a:cs typeface="+mj-cs"/>
              </a:rPr>
              <a:t>Walter </a:t>
            </a:r>
            <a:r>
              <a:rPr lang="en-US" sz="2000" dirty="0" err="1">
                <a:latin typeface="+mj-lt"/>
                <a:ea typeface="+mj-ea"/>
                <a:cs typeface="+mj-cs"/>
              </a:rPr>
              <a:t>Krämer</a:t>
            </a:r>
            <a:r>
              <a:rPr lang="en-US" sz="2000" dirty="0">
                <a:latin typeface="+mj-lt"/>
                <a:ea typeface="+mj-ea"/>
                <a:cs typeface="+mj-cs"/>
              </a:rPr>
              <a:t> / Roland </a:t>
            </a:r>
            <a:r>
              <a:rPr lang="en-US" sz="2000" dirty="0" err="1">
                <a:latin typeface="+mj-lt"/>
                <a:ea typeface="+mj-ea"/>
                <a:cs typeface="+mj-cs"/>
              </a:rPr>
              <a:t>Kaehlbrandt</a:t>
            </a:r>
            <a:r>
              <a:rPr lang="en-US" sz="2000" dirty="0">
                <a:latin typeface="+mj-lt"/>
                <a:ea typeface="+mj-ea"/>
                <a:cs typeface="+mj-cs"/>
              </a:rPr>
              <a:t> (2016): </a:t>
            </a:r>
            <a:r>
              <a:rPr lang="en-US" sz="2000" dirty="0" err="1">
                <a:latin typeface="+mj-lt"/>
                <a:ea typeface="+mj-ea"/>
                <a:cs typeface="+mj-cs"/>
              </a:rPr>
              <a:t>Lexikon</a:t>
            </a:r>
            <a:r>
              <a:rPr lang="en-US" sz="2000" dirty="0">
                <a:latin typeface="+mj-lt"/>
                <a:ea typeface="+mj-ea"/>
                <a:cs typeface="+mj-cs"/>
              </a:rPr>
              <a:t> der </a:t>
            </a:r>
            <a:r>
              <a:rPr lang="en-US" sz="2000" dirty="0" err="1">
                <a:latin typeface="+mj-lt"/>
                <a:ea typeface="+mj-ea"/>
                <a:cs typeface="+mj-cs"/>
              </a:rPr>
              <a:t>schönen</a:t>
            </a:r>
            <a:r>
              <a:rPr lang="en-US" sz="2000" dirty="0">
                <a:latin typeface="+mj-lt"/>
                <a:ea typeface="+mj-ea"/>
                <a:cs typeface="+mj-cs"/>
              </a:rPr>
              <a:t> </a:t>
            </a:r>
            <a:r>
              <a:rPr lang="en-US" sz="2000" dirty="0" err="1">
                <a:latin typeface="+mj-lt"/>
                <a:ea typeface="+mj-ea"/>
                <a:cs typeface="+mj-cs"/>
              </a:rPr>
              <a:t>Wörter</a:t>
            </a:r>
            <a:r>
              <a:rPr lang="en-US" sz="2000" dirty="0">
                <a:latin typeface="+mj-lt"/>
                <a:ea typeface="+mj-ea"/>
                <a:cs typeface="+mj-cs"/>
              </a:rPr>
              <a:t>. Von </a:t>
            </a:r>
            <a:r>
              <a:rPr lang="en-US" sz="2000" dirty="0" err="1">
                <a:latin typeface="+mj-lt"/>
                <a:ea typeface="+mj-ea"/>
                <a:cs typeface="+mj-cs"/>
              </a:rPr>
              <a:t>anschmiegen</a:t>
            </a:r>
            <a:r>
              <a:rPr lang="en-US" sz="2000" dirty="0">
                <a:latin typeface="+mj-lt"/>
                <a:ea typeface="+mj-ea"/>
                <a:cs typeface="+mj-cs"/>
              </a:rPr>
              <a:t> bis </a:t>
            </a:r>
            <a:r>
              <a:rPr lang="en-US" sz="2000" dirty="0" err="1">
                <a:latin typeface="+mj-lt"/>
                <a:ea typeface="+mj-ea"/>
                <a:cs typeface="+mj-cs"/>
              </a:rPr>
              <a:t>zeitvergessen</a:t>
            </a:r>
            <a:r>
              <a:rPr lang="en-US" sz="2000" dirty="0">
                <a:latin typeface="+mj-lt"/>
                <a:ea typeface="+mj-ea"/>
                <a:cs typeface="+mj-cs"/>
              </a:rPr>
              <a:t>.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25C747D-65EA-4903-83F7-BC8BBB3DE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837" y="122746"/>
            <a:ext cx="5586942" cy="303091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4B52609-49C9-4C37-AFEE-C87BD39454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860" y="3315854"/>
            <a:ext cx="5157629" cy="345561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06426B7-5851-4119-AF7F-45A2A42DC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838" y="3479316"/>
            <a:ext cx="5586942" cy="312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AE32C82-8DAA-4D8F-832D-58028D3CB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446054"/>
            <a:ext cx="5360289" cy="2626542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A09BEB3-1B27-4EF5-AF1D-026F4ECD7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8315" y="500497"/>
            <a:ext cx="5360289" cy="253273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0DE8765-AD86-4B3A-8CB6-6C00916BE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90" y="3671315"/>
            <a:ext cx="4944401" cy="290483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EECDEFF-D7DF-43B4-9018-D0FACF169E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638" y="3671316"/>
            <a:ext cx="4128295" cy="25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1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813A7C4-B5BA-435D-80A0-5B8B51376566}"/>
              </a:ext>
            </a:extLst>
          </p:cNvPr>
          <p:cNvSpPr/>
          <p:nvPr/>
        </p:nvSpPr>
        <p:spPr>
          <a:xfrm>
            <a:off x="3293815" y="2439662"/>
            <a:ext cx="3709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latin typeface="Bernard MT Condensed" panose="02050806060905020404" pitchFamily="18" charset="0"/>
                <a:ea typeface="Calibri" panose="020F0502020204030204" pitchFamily="34" charset="0"/>
              </a:rPr>
              <a:t>4. Homonymie und Polysemie</a:t>
            </a:r>
            <a:endParaRPr lang="de-DE" sz="24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7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853876" y="257970"/>
            <a:ext cx="10004624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Von </a:t>
            </a:r>
            <a:r>
              <a:rPr lang="de-DE" b="1" dirty="0"/>
              <a:t>Homonymie</a:t>
            </a:r>
            <a:r>
              <a:rPr lang="de-DE" dirty="0"/>
              <a:t> </a:t>
            </a:r>
            <a:r>
              <a:rPr lang="de-DE" sz="1400" dirty="0"/>
              <a:t>(griech: </a:t>
            </a:r>
            <a:r>
              <a:rPr lang="el-GR" sz="1400" dirty="0"/>
              <a:t>ὁμός </a:t>
            </a:r>
            <a:r>
              <a:rPr lang="de-DE" sz="1400" dirty="0"/>
              <a:t>‚gleich‘ und </a:t>
            </a:r>
            <a:r>
              <a:rPr lang="el-GR" sz="1400" dirty="0"/>
              <a:t>ὄνυμα </a:t>
            </a:r>
            <a:r>
              <a:rPr lang="de-DE" sz="1400" dirty="0"/>
              <a:t>‚Name‘)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	</a:t>
            </a:r>
          </a:p>
          <a:p>
            <a:pPr lvl="0"/>
            <a:r>
              <a:rPr lang="de-DE" dirty="0"/>
              <a:t>	spricht man dann,  wenn zwischen zwei Wörtern bei gleicher Lautgestalt </a:t>
            </a:r>
          </a:p>
          <a:p>
            <a:pPr lvl="0"/>
            <a:r>
              <a:rPr lang="de-DE" b="1" dirty="0"/>
              <a:t>	kein</a:t>
            </a:r>
            <a:r>
              <a:rPr lang="de-DE" dirty="0"/>
              <a:t> Bedeutungszusammenhang besteht:</a:t>
            </a:r>
          </a:p>
          <a:p>
            <a:pPr lvl="0"/>
            <a:endParaRPr lang="de-DE" dirty="0"/>
          </a:p>
          <a:p>
            <a:pPr lvl="0"/>
            <a:r>
              <a:rPr lang="de-DE" sz="1500" dirty="0"/>
              <a:t>	</a:t>
            </a:r>
            <a:r>
              <a:rPr lang="de-DE" sz="1600" dirty="0"/>
              <a:t>(Mindestens) zwei Wörter (gleiche Schreibung + Lautung) haben mehrere Bedeutungen</a:t>
            </a:r>
          </a:p>
          <a:p>
            <a:pPr marL="177800"/>
            <a:r>
              <a:rPr lang="de-DE" sz="1600" dirty="0"/>
              <a:t>	(</a:t>
            </a:r>
            <a:r>
              <a:rPr lang="de-DE" sz="1600" b="1" dirty="0"/>
              <a:t>keine </a:t>
            </a:r>
            <a:r>
              <a:rPr lang="de-DE" sz="1600" dirty="0"/>
              <a:t>semantische Verbindung, </a:t>
            </a:r>
            <a:r>
              <a:rPr lang="de-DE" sz="1600" b="1" dirty="0"/>
              <a:t>kein</a:t>
            </a:r>
            <a:r>
              <a:rPr lang="de-DE" sz="1600" dirty="0"/>
              <a:t> gemeinsames semantisches Merkmal).</a:t>
            </a:r>
          </a:p>
          <a:p>
            <a:pPr marL="177800"/>
            <a:endParaRPr lang="de-DE" sz="1500" dirty="0"/>
          </a:p>
          <a:p>
            <a:pPr marL="177800"/>
            <a:endParaRPr lang="de-DE" sz="1500" dirty="0"/>
          </a:p>
          <a:p>
            <a:pPr marL="177800"/>
            <a:endParaRPr lang="de-DE" sz="1500" dirty="0"/>
          </a:p>
          <a:p>
            <a:pPr marL="463550" indent="-285750">
              <a:buFont typeface="Wingdings" panose="05000000000000000000" pitchFamily="2" charset="2"/>
              <a:buChar char="à"/>
            </a:pPr>
            <a:r>
              <a:rPr lang="de-DE" dirty="0"/>
              <a:t>Im Wörterbuch stehen mehrere Einträge.</a:t>
            </a:r>
          </a:p>
          <a:p>
            <a:pPr marL="463550" indent="-285750">
              <a:buFont typeface="Wingdings" panose="05000000000000000000" pitchFamily="2" charset="2"/>
              <a:buChar char="à"/>
            </a:pPr>
            <a:endParaRPr lang="de-DE" dirty="0"/>
          </a:p>
          <a:p>
            <a:pPr marL="177800"/>
            <a:endParaRPr lang="de-DE" dirty="0"/>
          </a:p>
          <a:p>
            <a:pPr marL="463550" indent="-285750">
              <a:buFont typeface="Wingdings" panose="05000000000000000000" pitchFamily="2" charset="2"/>
              <a:buChar char="à"/>
            </a:pPr>
            <a:r>
              <a:rPr lang="de-DE" dirty="0"/>
              <a:t>Beispiele:</a:t>
            </a:r>
          </a:p>
          <a:p>
            <a:pPr marL="804863"/>
            <a:r>
              <a:rPr lang="de-DE" sz="1500" i="1" dirty="0"/>
              <a:t>		</a:t>
            </a:r>
            <a:r>
              <a:rPr lang="de-DE" sz="1600" i="1" dirty="0"/>
              <a:t>Reif</a:t>
            </a:r>
            <a:r>
              <a:rPr lang="de-DE" sz="1600" i="1" baseline="-25000" dirty="0"/>
              <a:t>1</a:t>
            </a:r>
            <a:r>
              <a:rPr lang="de-DE" sz="1600" dirty="0"/>
              <a:t>: 	‚Ring‘</a:t>
            </a:r>
          </a:p>
          <a:p>
            <a:pPr marL="804863"/>
            <a:r>
              <a:rPr lang="de-DE" sz="1600" i="1" dirty="0"/>
              <a:t>		Reif</a:t>
            </a:r>
            <a:r>
              <a:rPr lang="de-DE" sz="1600" i="1" baseline="-25000" dirty="0"/>
              <a:t>2</a:t>
            </a:r>
            <a:r>
              <a:rPr lang="de-DE" sz="1600" dirty="0"/>
              <a:t>: 	‚gefrorener Tau‘</a:t>
            </a:r>
          </a:p>
          <a:p>
            <a:pPr marL="804863"/>
            <a:endParaRPr lang="de-DE" sz="1600" i="1" dirty="0"/>
          </a:p>
          <a:p>
            <a:pPr marL="804863"/>
            <a:r>
              <a:rPr lang="de-DE" sz="1600" i="1" dirty="0"/>
              <a:t> 		ausschlagen</a:t>
            </a:r>
            <a:r>
              <a:rPr lang="de-DE" sz="1600" dirty="0"/>
              <a:t>: 	1. eine Schublade mit Papier versehen/auslegen	</a:t>
            </a:r>
          </a:p>
          <a:p>
            <a:pPr marL="804863"/>
            <a:r>
              <a:rPr lang="de-DE" sz="1600" dirty="0"/>
              <a:t>				2. Bäume schlagen aus (austreiben)</a:t>
            </a:r>
          </a:p>
          <a:p>
            <a:pPr marL="804863"/>
            <a:r>
              <a:rPr lang="de-DE" sz="1600" dirty="0"/>
              <a:t>				3. Pferde schlagen aus (treten)</a:t>
            </a:r>
          </a:p>
          <a:p>
            <a:pPr marL="804863"/>
            <a:r>
              <a:rPr lang="de-DE" sz="1600" dirty="0"/>
              <a:t>				4. Zeiger schlagen aus (anzeigen)</a:t>
            </a:r>
          </a:p>
          <a:p>
            <a:pPr marL="804863"/>
            <a:r>
              <a:rPr lang="de-DE" sz="1600" dirty="0"/>
              <a:t>				5. ein Angebot ausschlagen (nicht annehmen)</a:t>
            </a:r>
          </a:p>
          <a:p>
            <a:pPr marL="804863"/>
            <a:r>
              <a:rPr lang="de-DE" sz="1600" dirty="0"/>
              <a:t>				6. sich/jmd. die Zähne ausschlagen (heraushauen)</a:t>
            </a:r>
          </a:p>
          <a:p>
            <a:pPr marL="4394200"/>
            <a:endParaRPr lang="de-DE" sz="1600" dirty="0"/>
          </a:p>
          <a:p>
            <a:pPr marL="4394200"/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4B964B1-EE94-43FC-9A28-591FFD014F41}"/>
              </a:ext>
            </a:extLst>
          </p:cNvPr>
          <p:cNvSpPr/>
          <p:nvPr/>
        </p:nvSpPr>
        <p:spPr>
          <a:xfrm>
            <a:off x="1133475" y="521464"/>
            <a:ext cx="1144905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94200"/>
            <a:endParaRPr lang="de-DE" dirty="0"/>
          </a:p>
          <a:p>
            <a:pPr marL="463550" indent="-285750">
              <a:buFont typeface="Wingdings" panose="05000000000000000000" pitchFamily="2" charset="2"/>
              <a:buChar char="à"/>
            </a:pPr>
            <a:r>
              <a:rPr lang="de-DE" b="1" dirty="0"/>
              <a:t>Homophone </a:t>
            </a:r>
            <a:r>
              <a:rPr lang="de-DE" sz="1400" dirty="0"/>
              <a:t>(griech. </a:t>
            </a:r>
            <a:r>
              <a:rPr lang="de-DE" sz="1400" dirty="0" err="1"/>
              <a:t>hómos</a:t>
            </a:r>
            <a:r>
              <a:rPr lang="de-DE" sz="1400" dirty="0"/>
              <a:t> ‚gleich‘ und </a:t>
            </a:r>
            <a:r>
              <a:rPr lang="de-DE" sz="1400" dirty="0" err="1"/>
              <a:t>phonein</a:t>
            </a:r>
            <a:r>
              <a:rPr lang="de-DE" sz="1400" dirty="0"/>
              <a:t> ‚klingen‘): </a:t>
            </a:r>
          </a:p>
          <a:p>
            <a:pPr marL="463550" indent="-285750">
              <a:buFont typeface="Wingdings" panose="05000000000000000000" pitchFamily="2" charset="2"/>
              <a:buChar char="à"/>
            </a:pPr>
            <a:endParaRPr lang="de-DE" dirty="0"/>
          </a:p>
          <a:p>
            <a:pPr marL="177800"/>
            <a:r>
              <a:rPr lang="de-DE" dirty="0"/>
              <a:t>		Wörter, die gleich gesprochen, aber unterschiedlich geschrieben werden</a:t>
            </a:r>
          </a:p>
          <a:p>
            <a:pPr marL="177800"/>
            <a:r>
              <a:rPr lang="de-DE" i="1" dirty="0"/>
              <a:t>	</a:t>
            </a:r>
          </a:p>
          <a:p>
            <a:pPr marL="177800"/>
            <a:endParaRPr lang="de-DE" i="1" dirty="0"/>
          </a:p>
          <a:p>
            <a:pPr marL="177800"/>
            <a:r>
              <a:rPr lang="de-DE" i="1" dirty="0"/>
              <a:t>	</a:t>
            </a:r>
            <a:r>
              <a:rPr lang="de-DE" dirty="0"/>
              <a:t>Beispiele:	</a:t>
            </a:r>
            <a:r>
              <a:rPr lang="de-DE" i="1" dirty="0"/>
              <a:t>	</a:t>
            </a:r>
            <a:r>
              <a:rPr lang="de-DE" sz="1600" i="1" dirty="0"/>
              <a:t>Lerche – Lärche</a:t>
            </a:r>
          </a:p>
          <a:p>
            <a:pPr marL="177800"/>
            <a:r>
              <a:rPr lang="de-DE" sz="1600" i="1" dirty="0"/>
              <a:t> 			Lied – Lid </a:t>
            </a:r>
          </a:p>
          <a:p>
            <a:pPr marL="177800"/>
            <a:r>
              <a:rPr lang="de-DE" sz="1600" i="1" dirty="0"/>
              <a:t>			malen – mahlen</a:t>
            </a:r>
          </a:p>
          <a:p>
            <a:pPr marL="177800"/>
            <a:endParaRPr lang="de-DE" i="1" dirty="0"/>
          </a:p>
          <a:p>
            <a:pPr marL="177800"/>
            <a:r>
              <a:rPr lang="de-DE" i="1" dirty="0"/>
              <a:t>	</a:t>
            </a:r>
            <a:r>
              <a:rPr lang="de-DE" dirty="0"/>
              <a:t>Ziel: </a:t>
            </a:r>
            <a:r>
              <a:rPr lang="de-DE" b="1" dirty="0" err="1"/>
              <a:t>Homonymenscheidung</a:t>
            </a:r>
            <a:r>
              <a:rPr lang="de-DE" b="1" dirty="0"/>
              <a:t>:</a:t>
            </a:r>
            <a:r>
              <a:rPr lang="de-DE" dirty="0"/>
              <a:t> </a:t>
            </a:r>
          </a:p>
          <a:p>
            <a:pPr marL="177800"/>
            <a:r>
              <a:rPr lang="de-DE" dirty="0"/>
              <a:t>	        Durch unterschiedliche Schreibung wird einer Verwechslung vorgebeugt.</a:t>
            </a:r>
          </a:p>
          <a:p>
            <a:pPr marL="1255713"/>
            <a:endParaRPr lang="de-DE" dirty="0"/>
          </a:p>
          <a:p>
            <a:pPr marL="1255713"/>
            <a:endParaRPr lang="de-DE" dirty="0"/>
          </a:p>
          <a:p>
            <a:pPr marL="1255713"/>
            <a:endParaRPr lang="de-DE" dirty="0"/>
          </a:p>
          <a:p>
            <a:pPr marL="463550" indent="-285750">
              <a:buFont typeface="Wingdings" panose="05000000000000000000" pitchFamily="2" charset="2"/>
              <a:buChar char="à"/>
            </a:pPr>
            <a:r>
              <a:rPr lang="de-DE" b="1" dirty="0"/>
              <a:t>Homographe</a:t>
            </a:r>
            <a:r>
              <a:rPr lang="de-DE" dirty="0"/>
              <a:t> </a:t>
            </a:r>
            <a:r>
              <a:rPr lang="de-DE" sz="1400" dirty="0"/>
              <a:t>(griech. </a:t>
            </a:r>
            <a:r>
              <a:rPr lang="de-DE" sz="1400" dirty="0" err="1"/>
              <a:t>hómos</a:t>
            </a:r>
            <a:r>
              <a:rPr lang="de-DE" sz="1400" dirty="0"/>
              <a:t> ‚gleich‘ und </a:t>
            </a:r>
            <a:r>
              <a:rPr lang="de-DE" sz="1400" dirty="0" err="1"/>
              <a:t>graphein</a:t>
            </a:r>
            <a:r>
              <a:rPr lang="de-DE" sz="1400" dirty="0"/>
              <a:t> ‚schreiben‘):</a:t>
            </a:r>
          </a:p>
          <a:p>
            <a:pPr marL="177800"/>
            <a:endParaRPr lang="de-DE" dirty="0"/>
          </a:p>
          <a:p>
            <a:pPr marL="177800"/>
            <a:r>
              <a:rPr lang="de-DE" dirty="0"/>
              <a:t>		 Wörter, die man gleich schreibt, aber unterschiedlich ausspricht</a:t>
            </a:r>
          </a:p>
          <a:p>
            <a:pPr marL="463550" indent="-285750">
              <a:buFont typeface="Wingdings" panose="05000000000000000000" pitchFamily="2" charset="2"/>
              <a:buChar char="à"/>
            </a:pPr>
            <a:endParaRPr lang="de-DE" i="1" dirty="0"/>
          </a:p>
          <a:p>
            <a:pPr marL="177800"/>
            <a:r>
              <a:rPr lang="de-DE" dirty="0"/>
              <a:t>	Beispiele: 	</a:t>
            </a:r>
            <a:r>
              <a:rPr lang="de-DE" sz="1600" i="1" dirty="0" err="1"/>
              <a:t>módern</a:t>
            </a:r>
            <a:r>
              <a:rPr lang="de-DE" sz="1600" i="1" dirty="0"/>
              <a:t> – </a:t>
            </a:r>
            <a:r>
              <a:rPr lang="de-DE" sz="1600" i="1" dirty="0" err="1"/>
              <a:t>modérn</a:t>
            </a:r>
            <a:r>
              <a:rPr lang="de-DE" sz="1600" i="1" dirty="0"/>
              <a:t> 	</a:t>
            </a:r>
          </a:p>
          <a:p>
            <a:pPr marL="177800"/>
            <a:r>
              <a:rPr lang="de-DE" sz="1600" i="1" dirty="0"/>
              <a:t>			Sucht – sucht</a:t>
            </a:r>
          </a:p>
          <a:p>
            <a:pPr marL="177800"/>
            <a:r>
              <a:rPr lang="de-DE" sz="1600" i="1" dirty="0"/>
              <a:t>			sie rasten – sie rasten</a:t>
            </a:r>
            <a:r>
              <a:rPr lang="de-DE" i="1" dirty="0"/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53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869851" y="438945"/>
            <a:ext cx="10452298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 </a:t>
            </a:r>
            <a:r>
              <a:rPr lang="de-DE" dirty="0">
                <a:sym typeface="Wingdings" panose="05000000000000000000" pitchFamily="2" charset="2"/>
              </a:rPr>
              <a:t> Von </a:t>
            </a:r>
            <a:r>
              <a:rPr lang="de-DE" b="1" dirty="0"/>
              <a:t>Polysemie </a:t>
            </a:r>
            <a:r>
              <a:rPr lang="de-DE" sz="1400" dirty="0"/>
              <a:t>(griech. </a:t>
            </a:r>
            <a:r>
              <a:rPr lang="de-DE" altLang="de-DE" sz="1400" dirty="0">
                <a:latin typeface="Arial" panose="020B0604020202020204" pitchFamily="34" charset="0"/>
              </a:rPr>
              <a:t>π</a:t>
            </a:r>
            <a:r>
              <a:rPr lang="de-DE" altLang="de-DE" sz="1400" dirty="0" err="1">
                <a:latin typeface="Arial" panose="020B0604020202020204" pitchFamily="34" charset="0"/>
              </a:rPr>
              <a:t>ολύς</a:t>
            </a:r>
            <a:r>
              <a:rPr lang="de-DE" altLang="de-DE" sz="1400" dirty="0">
                <a:latin typeface="Arial" panose="020B0604020202020204" pitchFamily="34" charset="0"/>
              </a:rPr>
              <a:t> ‚viel, mehrere‘ und </a:t>
            </a:r>
            <a:r>
              <a:rPr lang="de-DE" altLang="de-DE" sz="1400" dirty="0" err="1">
                <a:latin typeface="Arial" panose="020B0604020202020204" pitchFamily="34" charset="0"/>
              </a:rPr>
              <a:t>σῆμ</a:t>
            </a:r>
            <a:r>
              <a:rPr lang="de-DE" altLang="de-DE" sz="1400" dirty="0">
                <a:latin typeface="Arial" panose="020B0604020202020204" pitchFamily="34" charset="0"/>
              </a:rPr>
              <a:t>α ‚Zeichen‘)</a:t>
            </a:r>
          </a:p>
          <a:p>
            <a:pPr lvl="0"/>
            <a:endParaRPr lang="de-DE" b="1" dirty="0"/>
          </a:p>
          <a:p>
            <a:pPr lvl="0"/>
            <a:r>
              <a:rPr lang="de-DE" b="1" dirty="0"/>
              <a:t> </a:t>
            </a:r>
          </a:p>
          <a:p>
            <a:pPr lvl="0"/>
            <a:r>
              <a:rPr lang="de-DE" dirty="0"/>
              <a:t>	spricht man dann, wenn ein Wort mehrere (zusammengehörige) Bedeutungen hat.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	</a:t>
            </a:r>
          </a:p>
          <a:p>
            <a:pPr lvl="0"/>
            <a:r>
              <a:rPr lang="de-DE" dirty="0"/>
              <a:t>	</a:t>
            </a:r>
            <a:r>
              <a:rPr lang="de-DE" sz="1600" dirty="0"/>
              <a:t>Zwei Wörter (gleiche Schreibung + Lautung) haben mehrere Bedeutungen,</a:t>
            </a:r>
          </a:p>
          <a:p>
            <a:pPr lvl="0"/>
            <a:r>
              <a:rPr lang="de-DE" sz="1600" dirty="0"/>
              <a:t>	sie sind mehrdeutig</a:t>
            </a:r>
          </a:p>
          <a:p>
            <a:pPr marL="177800"/>
            <a:r>
              <a:rPr lang="de-DE" sz="1600" dirty="0"/>
              <a:t>	(</a:t>
            </a:r>
            <a:r>
              <a:rPr lang="de-DE" sz="1600" b="1" dirty="0"/>
              <a:t>mindestens ein</a:t>
            </a:r>
            <a:r>
              <a:rPr lang="de-DE" sz="1600" dirty="0"/>
              <a:t> gemeinsames semantisches Merkmal).</a:t>
            </a:r>
          </a:p>
          <a:p>
            <a:pPr lvl="0"/>
            <a:endParaRPr lang="de-DE" dirty="0"/>
          </a:p>
          <a:p>
            <a:pPr lvl="0"/>
            <a:endParaRPr lang="de-DE" dirty="0"/>
          </a:p>
          <a:p>
            <a:pPr lvl="0"/>
            <a:r>
              <a:rPr lang="de-DE" dirty="0">
                <a:sym typeface="Wingdings" panose="05000000000000000000" pitchFamily="2" charset="2"/>
              </a:rPr>
              <a:t> Beispiele:</a:t>
            </a:r>
            <a:endParaRPr lang="de-DE" dirty="0"/>
          </a:p>
          <a:p>
            <a:pPr lvl="0"/>
            <a:endParaRPr lang="de-DE" dirty="0"/>
          </a:p>
          <a:p>
            <a:pPr marL="177800"/>
            <a:r>
              <a:rPr lang="de-DE" dirty="0"/>
              <a:t> 	</a:t>
            </a:r>
            <a:r>
              <a:rPr lang="de-DE" i="1" dirty="0"/>
              <a:t>	Maler:	</a:t>
            </a:r>
            <a:r>
              <a:rPr lang="de-DE" sz="1600" dirty="0"/>
              <a:t>1. Künstler</a:t>
            </a:r>
          </a:p>
          <a:p>
            <a:pPr marL="177800"/>
            <a:r>
              <a:rPr lang="de-DE" sz="1600" dirty="0"/>
              <a:t>			2. Handwerker</a:t>
            </a:r>
          </a:p>
          <a:p>
            <a:pPr marL="177800"/>
            <a:endParaRPr lang="de-DE" i="1" dirty="0"/>
          </a:p>
          <a:p>
            <a:pPr marL="177800"/>
            <a:endParaRPr lang="de-DE" i="1" dirty="0"/>
          </a:p>
          <a:p>
            <a:pPr marL="177800"/>
            <a:r>
              <a:rPr lang="de-DE" i="1" dirty="0"/>
              <a:t>		Veilchen: </a:t>
            </a:r>
            <a:r>
              <a:rPr lang="de-DE" sz="1600" dirty="0"/>
              <a:t>1. blaue Frühlingsblume</a:t>
            </a:r>
          </a:p>
          <a:p>
            <a:pPr marL="177800"/>
            <a:r>
              <a:rPr lang="de-DE" sz="1600" dirty="0"/>
              <a:t>			2. blaues Auge</a:t>
            </a:r>
          </a:p>
          <a:p>
            <a:pPr marL="804863"/>
            <a:endParaRPr lang="de-DE" i="1" dirty="0"/>
          </a:p>
          <a:p>
            <a:pPr marL="804863"/>
            <a:endParaRPr lang="de-DE" dirty="0"/>
          </a:p>
          <a:p>
            <a:pPr marL="804863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256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25757CC-A408-4DBA-9239-46D0B079A6E8}"/>
              </a:ext>
            </a:extLst>
          </p:cNvPr>
          <p:cNvSpPr txBox="1"/>
          <p:nvPr/>
        </p:nvSpPr>
        <p:spPr>
          <a:xfrm flipH="1">
            <a:off x="1398267" y="876300"/>
            <a:ext cx="6364607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cap="small" dirty="0">
                <a:solidFill>
                  <a:srgbClr val="00B050"/>
                </a:solidFill>
              </a:rPr>
              <a:t>Aufgabe:</a:t>
            </a:r>
          </a:p>
          <a:p>
            <a:endParaRPr lang="de-DE" sz="2000" b="1" cap="small" dirty="0"/>
          </a:p>
          <a:p>
            <a:r>
              <a:rPr lang="de-DE" dirty="0"/>
              <a:t> Die folgenden Wörter haben mehrere Bedeutungen:</a:t>
            </a:r>
          </a:p>
          <a:p>
            <a:endParaRPr lang="de-DE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i="1" dirty="0"/>
              <a:t>Ball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i="1" dirty="0"/>
              <a:t>Schloss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i="1" dirty="0"/>
              <a:t>Ton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i="1" dirty="0"/>
              <a:t>Fliege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i="1" dirty="0"/>
              <a:t>Veilchen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i="1" dirty="0"/>
              <a:t>Birne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i="1" dirty="0"/>
              <a:t>klar</a:t>
            </a:r>
          </a:p>
          <a:p>
            <a:pPr marL="285750" indent="-285750">
              <a:buFontTx/>
              <a:buChar char="-"/>
            </a:pPr>
            <a:endParaRPr lang="de-DE" dirty="0"/>
          </a:p>
          <a:p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In welchen Fällen liegt Homonymie vor, in welchen Polysemie?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50389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4E64F2F-A5C7-446D-AB9D-C331218BFE6C}"/>
              </a:ext>
            </a:extLst>
          </p:cNvPr>
          <p:cNvSpPr txBox="1"/>
          <p:nvPr/>
        </p:nvSpPr>
        <p:spPr>
          <a:xfrm flipH="1">
            <a:off x="3150867" y="2302867"/>
            <a:ext cx="49644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400" b="1" dirty="0">
                <a:solidFill>
                  <a:srgbClr val="00B050"/>
                </a:solidFill>
              </a:rPr>
              <a:t>Arbeitsauftrag:</a:t>
            </a:r>
          </a:p>
          <a:p>
            <a:endParaRPr lang="de-DE" sz="2000" b="1" dirty="0">
              <a:solidFill>
                <a:srgbClr val="00B050"/>
              </a:solidFill>
            </a:endParaRPr>
          </a:p>
          <a:p>
            <a:r>
              <a:rPr lang="de-DE" sz="2000" b="1" dirty="0"/>
              <a:t>Homonyme und Polyseme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493B462-15A6-4E0E-BC1A-EFAEDDA6FEA1}"/>
              </a:ext>
            </a:extLst>
          </p:cNvPr>
          <p:cNvSpPr txBox="1"/>
          <p:nvPr/>
        </p:nvSpPr>
        <p:spPr>
          <a:xfrm>
            <a:off x="3067050" y="1425920"/>
            <a:ext cx="471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Das scheint nur gleich …</a:t>
            </a:r>
          </a:p>
        </p:txBody>
      </p:sp>
    </p:spTree>
    <p:extLst>
      <p:ext uri="{BB962C8B-B14F-4D97-AF65-F5344CB8AC3E}">
        <p14:creationId xmlns:p14="http://schemas.microsoft.com/office/powerpoint/2010/main" val="750266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813A7C4-B5BA-435D-80A0-5B8B51376566}"/>
              </a:ext>
            </a:extLst>
          </p:cNvPr>
          <p:cNvSpPr/>
          <p:nvPr/>
        </p:nvSpPr>
        <p:spPr>
          <a:xfrm>
            <a:off x="3293815" y="2439662"/>
            <a:ext cx="3607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latin typeface="Bernard MT Condensed" panose="02050806060905020404" pitchFamily="18" charset="0"/>
                <a:ea typeface="Calibri" panose="020F0502020204030204" pitchFamily="34" charset="0"/>
              </a:rPr>
              <a:t>5. Synonymie und Antonymie</a:t>
            </a:r>
            <a:endParaRPr lang="de-DE" sz="24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79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DCB4CDCB-EA9A-4E28-8460-4365A36E084C}"/>
              </a:ext>
            </a:extLst>
          </p:cNvPr>
          <p:cNvSpPr txBox="1"/>
          <p:nvPr/>
        </p:nvSpPr>
        <p:spPr>
          <a:xfrm flipH="1">
            <a:off x="671512" y="117693"/>
            <a:ext cx="1084897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/>
              <a:t>Zwei Wörter sind </a:t>
            </a:r>
            <a:r>
              <a:rPr lang="de-DE" b="1" dirty="0"/>
              <a:t>synonym</a:t>
            </a:r>
            <a:r>
              <a:rPr lang="de-DE" dirty="0"/>
              <a:t> </a:t>
            </a:r>
            <a:r>
              <a:rPr lang="de-DE" sz="1400" dirty="0"/>
              <a:t>(griech.</a:t>
            </a:r>
            <a:r>
              <a:rPr lang="el-GR" sz="1400" dirty="0"/>
              <a:t> συνωνυμία </a:t>
            </a:r>
            <a:r>
              <a:rPr lang="de-DE" sz="1400" dirty="0"/>
              <a:t>‚Gleichheit des Namens‘; </a:t>
            </a:r>
          </a:p>
          <a:p>
            <a:r>
              <a:rPr lang="de-DE" sz="1400" dirty="0"/>
              <a:t>			                bestehend aus </a:t>
            </a:r>
            <a:r>
              <a:rPr lang="el-GR" sz="1400" dirty="0"/>
              <a:t>σύν </a:t>
            </a:r>
            <a:r>
              <a:rPr lang="de-DE" sz="1400" i="1" dirty="0"/>
              <a:t>‚</a:t>
            </a:r>
            <a:r>
              <a:rPr lang="de-DE" sz="1400" dirty="0"/>
              <a:t>zusammen“ und </a:t>
            </a:r>
            <a:r>
              <a:rPr lang="el-GR" sz="1400" dirty="0"/>
              <a:t>ὄνομα </a:t>
            </a:r>
            <a:r>
              <a:rPr lang="de-DE" sz="1400" i="1" dirty="0"/>
              <a:t>‚</a:t>
            </a:r>
            <a:r>
              <a:rPr lang="de-DE" sz="1400" dirty="0"/>
              <a:t>Name‘)</a:t>
            </a:r>
          </a:p>
          <a:p>
            <a:endParaRPr lang="de-DE" dirty="0"/>
          </a:p>
          <a:p>
            <a:r>
              <a:rPr lang="de-DE" dirty="0"/>
              <a:t>	wenn sie bei unterschiedlicher Lautgestalt dieselbe Bedeutung haben.</a:t>
            </a:r>
          </a:p>
          <a:p>
            <a:endParaRPr lang="de-DE" dirty="0"/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Echte Synonymie liegt nur in seltenen Fällen vor.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Beispiele:		</a:t>
            </a:r>
            <a:r>
              <a:rPr lang="de-DE" sz="1600" i="1" dirty="0">
                <a:sym typeface="Wingdings" panose="05000000000000000000" pitchFamily="2" charset="2"/>
              </a:rPr>
              <a:t>Apfelsine        -     Orange</a:t>
            </a:r>
          </a:p>
          <a:p>
            <a:r>
              <a:rPr lang="de-DE" sz="1600" i="1" dirty="0">
                <a:sym typeface="Wingdings" panose="05000000000000000000" pitchFamily="2" charset="2"/>
              </a:rPr>
              <a:t>			Lift 	    -      Aufzug</a:t>
            </a:r>
          </a:p>
          <a:p>
            <a:r>
              <a:rPr lang="de-DE" sz="1600" i="1" dirty="0">
                <a:sym typeface="Wingdings" panose="05000000000000000000" pitchFamily="2" charset="2"/>
              </a:rPr>
              <a:t>			anfangen       -      beginnen</a:t>
            </a:r>
          </a:p>
          <a:p>
            <a:endParaRPr lang="de-DE" sz="1600" i="1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 Sonderfall: territoriale Dubletten</a:t>
            </a:r>
          </a:p>
          <a:p>
            <a:endParaRPr lang="de-DE" sz="1600" i="1" dirty="0">
              <a:sym typeface="Wingdings" panose="05000000000000000000" pitchFamily="2" charset="2"/>
            </a:endParaRPr>
          </a:p>
          <a:p>
            <a:r>
              <a:rPr lang="de-DE" sz="1600" i="1" dirty="0">
                <a:sym typeface="Wingdings" panose="05000000000000000000" pitchFamily="2" charset="2"/>
              </a:rPr>
              <a:t>		Samstag       -         Sonnabend</a:t>
            </a:r>
          </a:p>
          <a:p>
            <a:r>
              <a:rPr lang="de-DE" sz="1600" i="1" dirty="0">
                <a:sym typeface="Wingdings" panose="05000000000000000000" pitchFamily="2" charset="2"/>
              </a:rPr>
              <a:t>		Tomate	    -       Paradeiser</a:t>
            </a:r>
          </a:p>
          <a:p>
            <a:r>
              <a:rPr lang="de-DE" sz="1600" i="1" dirty="0">
                <a:sym typeface="Wingdings" panose="05000000000000000000" pitchFamily="2" charset="2"/>
              </a:rPr>
              <a:t>		Kartoffel        -        Erdapfel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Meistens liegen bei den Bedeutungen hinsichtlich der Nebenbedeutungen oder der Stilebene </a:t>
            </a:r>
          </a:p>
          <a:p>
            <a:r>
              <a:rPr lang="de-DE" dirty="0">
                <a:sym typeface="Wingdings" panose="05000000000000000000" pitchFamily="2" charset="2"/>
              </a:rPr>
              <a:t>     Unterschiede vor.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Beispiel:</a:t>
            </a:r>
          </a:p>
          <a:p>
            <a:r>
              <a:rPr lang="de-DE" dirty="0">
                <a:sym typeface="Wingdings" panose="05000000000000000000" pitchFamily="2" charset="2"/>
              </a:rPr>
              <a:t>		</a:t>
            </a:r>
            <a:r>
              <a:rPr lang="de-DE" sz="1600" i="1" dirty="0">
                <a:sym typeface="Wingdings" panose="05000000000000000000" pitchFamily="2" charset="2"/>
              </a:rPr>
              <a:t>Auto    -     Wagen    -     Schlitten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247831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813A7C4-B5BA-435D-80A0-5B8B51376566}"/>
              </a:ext>
            </a:extLst>
          </p:cNvPr>
          <p:cNvSpPr/>
          <p:nvPr/>
        </p:nvSpPr>
        <p:spPr>
          <a:xfrm>
            <a:off x="2818686" y="2161756"/>
            <a:ext cx="5617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latin typeface="Bernard MT Condensed" panose="02050806060905020404" pitchFamily="18" charset="0"/>
                <a:ea typeface="Calibri" panose="020F0502020204030204" pitchFamily="34" charset="0"/>
              </a:rPr>
              <a:t>1</a:t>
            </a:r>
            <a:r>
              <a:rPr lang="de-DE" sz="2400">
                <a:latin typeface="Bernard MT Condensed" panose="02050806060905020404" pitchFamily="18" charset="0"/>
                <a:ea typeface="Calibri" panose="020F0502020204030204" pitchFamily="34" charset="0"/>
              </a:rPr>
              <a:t>. </a:t>
            </a:r>
            <a:r>
              <a:rPr lang="de-DE" sz="2400" dirty="0">
                <a:latin typeface="Bernard MT Condensed" panose="02050806060905020404" pitchFamily="18" charset="0"/>
                <a:ea typeface="Calibri" panose="020F0502020204030204" pitchFamily="34" charset="0"/>
              </a:rPr>
              <a:t>Struktur und Konstruktion des Wortschatzes</a:t>
            </a:r>
            <a:endParaRPr lang="de-DE" sz="24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42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307DBC5-7AE7-4965-AFC4-9C40381E8C9A}"/>
              </a:ext>
            </a:extLst>
          </p:cNvPr>
          <p:cNvSpPr txBox="1"/>
          <p:nvPr/>
        </p:nvSpPr>
        <p:spPr>
          <a:xfrm flipH="1">
            <a:off x="769618" y="685800"/>
            <a:ext cx="944118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b="1" dirty="0">
                <a:sym typeface="Wingdings" panose="05000000000000000000" pitchFamily="2" charset="2"/>
              </a:rPr>
              <a:t>Antonymie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sz="1400" dirty="0">
                <a:sym typeface="Wingdings" panose="05000000000000000000" pitchFamily="2" charset="2"/>
              </a:rPr>
              <a:t>(griech. </a:t>
            </a:r>
            <a:r>
              <a:rPr lang="de-DE" sz="1400" dirty="0"/>
              <a:t>α</a:t>
            </a:r>
            <a:r>
              <a:rPr lang="de-DE" sz="1400" dirty="0" err="1"/>
              <a:t>ντί</a:t>
            </a:r>
            <a:r>
              <a:rPr lang="de-DE" sz="1400" dirty="0"/>
              <a:t> ‚gegen‘ und </a:t>
            </a:r>
            <a:r>
              <a:rPr lang="de-DE" sz="1400" dirty="0" err="1"/>
              <a:t>ὄνομ</a:t>
            </a:r>
            <a:r>
              <a:rPr lang="de-DE" sz="1400" dirty="0"/>
              <a:t>α ‚Name‘)</a:t>
            </a:r>
          </a:p>
          <a:p>
            <a:r>
              <a:rPr lang="de-DE" sz="1400" dirty="0"/>
              <a:t>	</a:t>
            </a:r>
            <a:r>
              <a:rPr lang="de-DE" dirty="0"/>
              <a:t>drückt die Gegensätzlichkeit von Bedeutungen aus.</a:t>
            </a:r>
          </a:p>
          <a:p>
            <a:endParaRPr lang="de-DE" dirty="0"/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Unterscheidung:</a:t>
            </a:r>
          </a:p>
          <a:p>
            <a:r>
              <a:rPr lang="de-DE" dirty="0">
                <a:sym typeface="Wingdings" panose="05000000000000000000" pitchFamily="2" charset="2"/>
              </a:rPr>
              <a:t>	</a:t>
            </a:r>
          </a:p>
          <a:p>
            <a:r>
              <a:rPr lang="de-DE" dirty="0">
                <a:sym typeface="Wingdings" panose="05000000000000000000" pitchFamily="2" charset="2"/>
              </a:rPr>
              <a:t>	absolute Gegensätze (auch Komplementarität):</a:t>
            </a:r>
          </a:p>
          <a:p>
            <a:r>
              <a:rPr lang="de-DE" dirty="0">
                <a:sym typeface="Wingdings" panose="05000000000000000000" pitchFamily="2" charset="2"/>
              </a:rPr>
              <a:t>	</a:t>
            </a:r>
          </a:p>
          <a:p>
            <a:r>
              <a:rPr lang="de-DE" dirty="0">
                <a:sym typeface="Wingdings" panose="05000000000000000000" pitchFamily="2" charset="2"/>
              </a:rPr>
              <a:t>		</a:t>
            </a:r>
            <a:r>
              <a:rPr lang="de-DE" sz="1600" i="1" dirty="0">
                <a:sym typeface="Wingdings" panose="05000000000000000000" pitchFamily="2" charset="2"/>
              </a:rPr>
              <a:t>tot	-	lebendig</a:t>
            </a:r>
          </a:p>
          <a:p>
            <a:r>
              <a:rPr lang="de-DE" sz="1600" i="1" dirty="0">
                <a:sym typeface="Wingdings" panose="05000000000000000000" pitchFamily="2" charset="2"/>
              </a:rPr>
              <a:t>		endlich	-	unendlich</a:t>
            </a:r>
          </a:p>
          <a:p>
            <a:r>
              <a:rPr lang="de-DE" sz="1600" i="1" dirty="0">
                <a:sym typeface="Wingdings" panose="05000000000000000000" pitchFamily="2" charset="2"/>
              </a:rPr>
              <a:t>		innen	-	außen</a:t>
            </a:r>
          </a:p>
          <a:p>
            <a:r>
              <a:rPr lang="de-DE" sz="1600" i="1" dirty="0">
                <a:sym typeface="Wingdings" panose="05000000000000000000" pitchFamily="2" charset="2"/>
              </a:rPr>
              <a:t>		</a:t>
            </a:r>
            <a:r>
              <a:rPr lang="de-DE" sz="1600" dirty="0">
                <a:sym typeface="Wingdings" panose="05000000000000000000" pitchFamily="2" charset="2"/>
              </a:rPr>
              <a:t>(</a:t>
            </a:r>
            <a:r>
              <a:rPr lang="de-DE" sz="1600" i="1" dirty="0">
                <a:sym typeface="Wingdings" panose="05000000000000000000" pitchFamily="2" charset="2"/>
              </a:rPr>
              <a:t>hungrig</a:t>
            </a:r>
            <a:r>
              <a:rPr lang="de-DE" sz="1600" dirty="0">
                <a:sym typeface="Wingdings" panose="05000000000000000000" pitchFamily="2" charset="2"/>
              </a:rPr>
              <a:t>)</a:t>
            </a:r>
            <a:r>
              <a:rPr lang="de-DE" sz="1600" i="1" dirty="0">
                <a:sym typeface="Wingdings" panose="05000000000000000000" pitchFamily="2" charset="2"/>
              </a:rPr>
              <a:t>	-	</a:t>
            </a:r>
            <a:r>
              <a:rPr lang="de-DE" sz="1600" dirty="0">
                <a:sym typeface="Wingdings" panose="05000000000000000000" pitchFamily="2" charset="2"/>
              </a:rPr>
              <a:t>(</a:t>
            </a:r>
            <a:r>
              <a:rPr lang="de-DE" sz="1600" i="1" dirty="0">
                <a:sym typeface="Wingdings" panose="05000000000000000000" pitchFamily="2" charset="2"/>
              </a:rPr>
              <a:t>satt</a:t>
            </a:r>
            <a:r>
              <a:rPr lang="de-DE" sz="1600" dirty="0">
                <a:sym typeface="Wingdings" panose="05000000000000000000" pitchFamily="2" charset="2"/>
              </a:rPr>
              <a:t>)</a:t>
            </a:r>
          </a:p>
          <a:p>
            <a:endParaRPr lang="de-DE" sz="1600" i="1" dirty="0">
              <a:sym typeface="Wingdings" panose="05000000000000000000" pitchFamily="2" charset="2"/>
            </a:endParaRPr>
          </a:p>
          <a:p>
            <a:endParaRPr lang="de-DE" sz="1600" i="1" dirty="0">
              <a:sym typeface="Wingdings" panose="05000000000000000000" pitchFamily="2" charset="2"/>
            </a:endParaRPr>
          </a:p>
          <a:p>
            <a:r>
              <a:rPr lang="de-DE" sz="1600" i="1" dirty="0">
                <a:sym typeface="Wingdings" panose="05000000000000000000" pitchFamily="2" charset="2"/>
              </a:rPr>
              <a:t>	</a:t>
            </a:r>
            <a:r>
              <a:rPr lang="de-DE" dirty="0">
                <a:sym typeface="Wingdings" panose="05000000000000000000" pitchFamily="2" charset="2"/>
              </a:rPr>
              <a:t>relative Gegensätze	 (Bedeutungsbereich ist skaliert):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		</a:t>
            </a:r>
            <a:r>
              <a:rPr lang="de-DE" sz="1600" i="1" dirty="0">
                <a:sym typeface="Wingdings" panose="05000000000000000000" pitchFamily="2" charset="2"/>
              </a:rPr>
              <a:t>groß	-	klein</a:t>
            </a:r>
          </a:p>
          <a:p>
            <a:r>
              <a:rPr lang="de-DE" sz="1600" i="1" dirty="0">
                <a:sym typeface="Wingdings" panose="05000000000000000000" pitchFamily="2" charset="2"/>
              </a:rPr>
              <a:t>		stark	-	schwach</a:t>
            </a:r>
          </a:p>
          <a:p>
            <a:r>
              <a:rPr lang="de-DE" sz="1600" i="1" dirty="0">
                <a:sym typeface="Wingdings" panose="05000000000000000000" pitchFamily="2" charset="2"/>
              </a:rPr>
              <a:t>		langsam	-	schnell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749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2E841E4-4771-4662-BF81-FC020937FC09}"/>
              </a:ext>
            </a:extLst>
          </p:cNvPr>
          <p:cNvSpPr txBox="1"/>
          <p:nvPr/>
        </p:nvSpPr>
        <p:spPr>
          <a:xfrm>
            <a:off x="613317" y="591015"/>
            <a:ext cx="104043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/>
              <a:t>Die Verwendung von Antonymen für denselben Sachverhalt führt zu einer semantischen Unverträglichkeit</a:t>
            </a:r>
          </a:p>
          <a:p>
            <a:r>
              <a:rPr lang="de-DE" dirty="0"/>
              <a:t>     der Wörter.</a:t>
            </a:r>
          </a:p>
          <a:p>
            <a:endParaRPr lang="de-DE" dirty="0"/>
          </a:p>
          <a:p>
            <a:r>
              <a:rPr lang="de-DE" dirty="0"/>
              <a:t>     Mit diesem Phänomen wird in dem folgenden anonymen Spottgedicht aus dem 19. Jahrhundert gespielt,</a:t>
            </a:r>
          </a:p>
          <a:p>
            <a:r>
              <a:rPr lang="de-DE" dirty="0"/>
              <a:t>     von dem es unzählige Varianten gibt. </a:t>
            </a:r>
          </a:p>
          <a:p>
            <a:endParaRPr lang="de-DE" dirty="0"/>
          </a:p>
          <a:p>
            <a:r>
              <a:rPr lang="de-DE" dirty="0"/>
              <a:t>     Hier ein Beispiel:</a:t>
            </a:r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8A12883-9B5F-4AAF-986C-671A49BAA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44" y="2881196"/>
            <a:ext cx="4405009" cy="372254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8743186-A215-46E6-9818-8DACC049B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38" y="3070767"/>
            <a:ext cx="4259001" cy="240448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2CB833C-B35D-4D7F-97A5-DC6595892197}"/>
              </a:ext>
            </a:extLst>
          </p:cNvPr>
          <p:cNvSpPr txBox="1"/>
          <p:nvPr/>
        </p:nvSpPr>
        <p:spPr>
          <a:xfrm>
            <a:off x="6542926" y="6046785"/>
            <a:ext cx="4066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[Quelle: https://www.lyrik.ch/lyrzeit/jux/dunkel.htm]</a:t>
            </a:r>
          </a:p>
        </p:txBody>
      </p:sp>
    </p:spTree>
    <p:extLst>
      <p:ext uri="{BB962C8B-B14F-4D97-AF65-F5344CB8AC3E}">
        <p14:creationId xmlns:p14="http://schemas.microsoft.com/office/powerpoint/2010/main" val="320388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ACEC5140-B73D-4214-AB14-A86779D1C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320" y="292622"/>
            <a:ext cx="7662589" cy="326020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C92E466-1AFF-4964-AA93-CD8E38088F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214" y="4429840"/>
            <a:ext cx="4876800" cy="151529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8A0FCD5-D663-41C0-804F-CCC9420F797A}"/>
              </a:ext>
            </a:extLst>
          </p:cNvPr>
          <p:cNvSpPr txBox="1"/>
          <p:nvPr/>
        </p:nvSpPr>
        <p:spPr>
          <a:xfrm>
            <a:off x="3280409" y="3691193"/>
            <a:ext cx="7058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[aus: Peter Ernst (2011): Germanistische Sprachwissenschaft, S. 200]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D61C134-2936-4E2F-A6CD-450581D9FB7E}"/>
              </a:ext>
            </a:extLst>
          </p:cNvPr>
          <p:cNvSpPr txBox="1"/>
          <p:nvPr/>
        </p:nvSpPr>
        <p:spPr>
          <a:xfrm flipH="1">
            <a:off x="3312794" y="6068224"/>
            <a:ext cx="8879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[aus: Peter Ernst (2011): Germanistische Sprachwissenschaft, S. 201] </a:t>
            </a:r>
          </a:p>
        </p:txBody>
      </p:sp>
    </p:spTree>
    <p:extLst>
      <p:ext uri="{BB962C8B-B14F-4D97-AF65-F5344CB8AC3E}">
        <p14:creationId xmlns:p14="http://schemas.microsoft.com/office/powerpoint/2010/main" val="319274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4E64F2F-A5C7-446D-AB9D-C331218BFE6C}"/>
              </a:ext>
            </a:extLst>
          </p:cNvPr>
          <p:cNvSpPr txBox="1"/>
          <p:nvPr/>
        </p:nvSpPr>
        <p:spPr>
          <a:xfrm flipH="1">
            <a:off x="3150867" y="2302867"/>
            <a:ext cx="49644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400" b="1" dirty="0">
                <a:solidFill>
                  <a:srgbClr val="00B050"/>
                </a:solidFill>
              </a:rPr>
              <a:t>Arbeitsauftrag:</a:t>
            </a:r>
          </a:p>
          <a:p>
            <a:endParaRPr lang="de-DE" sz="2000" b="1" dirty="0">
              <a:solidFill>
                <a:srgbClr val="00B050"/>
              </a:solidFill>
            </a:endParaRPr>
          </a:p>
          <a:p>
            <a:r>
              <a:rPr lang="de-DE" sz="2000" b="1" dirty="0"/>
              <a:t>Antonyme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493B462-15A6-4E0E-BC1A-EFAEDDA6FEA1}"/>
              </a:ext>
            </a:extLst>
          </p:cNvPr>
          <p:cNvSpPr txBox="1"/>
          <p:nvPr/>
        </p:nvSpPr>
        <p:spPr>
          <a:xfrm>
            <a:off x="3067050" y="1425920"/>
            <a:ext cx="4714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Wie lautet des Gegenteil? …</a:t>
            </a:r>
          </a:p>
        </p:txBody>
      </p:sp>
    </p:spTree>
    <p:extLst>
      <p:ext uri="{BB962C8B-B14F-4D97-AF65-F5344CB8AC3E}">
        <p14:creationId xmlns:p14="http://schemas.microsoft.com/office/powerpoint/2010/main" val="2435760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813A7C4-B5BA-435D-80A0-5B8B51376566}"/>
              </a:ext>
            </a:extLst>
          </p:cNvPr>
          <p:cNvSpPr/>
          <p:nvPr/>
        </p:nvSpPr>
        <p:spPr>
          <a:xfrm>
            <a:off x="3293815" y="2439662"/>
            <a:ext cx="3969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latin typeface="Bernard MT Condensed" panose="02050806060905020404" pitchFamily="18" charset="0"/>
                <a:ea typeface="Calibri" panose="020F0502020204030204" pitchFamily="34" charset="0"/>
              </a:rPr>
              <a:t>6. Hyperonymie und Hyponymie</a:t>
            </a:r>
            <a:endParaRPr lang="de-DE" sz="24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8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BEC7DFA0-9FA1-4DA1-9B75-8A88FFA07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46" y="3429000"/>
            <a:ext cx="7033380" cy="234914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6CDA8C1-E9FC-4248-B94C-172B25358572}"/>
              </a:ext>
            </a:extLst>
          </p:cNvPr>
          <p:cNvSpPr txBox="1"/>
          <p:nvPr/>
        </p:nvSpPr>
        <p:spPr>
          <a:xfrm>
            <a:off x="8651339" y="4824042"/>
            <a:ext cx="28297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[Quelle:</a:t>
            </a:r>
          </a:p>
          <a:p>
            <a:r>
              <a:rPr lang="de-DE" sz="1400" dirty="0"/>
              <a:t>Peter Ernst (2011):</a:t>
            </a:r>
          </a:p>
          <a:p>
            <a:r>
              <a:rPr lang="de-DE" sz="1400" dirty="0"/>
              <a:t>Germanistische Sprachwissenschaft,</a:t>
            </a:r>
          </a:p>
          <a:p>
            <a:r>
              <a:rPr lang="de-DE" sz="1400" dirty="0"/>
              <a:t>S. 201.]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A9D0385-F251-4597-A942-E3DA1483BD23}"/>
              </a:ext>
            </a:extLst>
          </p:cNvPr>
          <p:cNvSpPr txBox="1"/>
          <p:nvPr/>
        </p:nvSpPr>
        <p:spPr>
          <a:xfrm>
            <a:off x="1022846" y="530352"/>
            <a:ext cx="960282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 </a:t>
            </a:r>
            <a:r>
              <a:rPr lang="de-DE" b="1" dirty="0"/>
              <a:t>Hyperonymie</a:t>
            </a:r>
            <a:r>
              <a:rPr lang="de-DE" dirty="0"/>
              <a:t> / </a:t>
            </a:r>
            <a:r>
              <a:rPr lang="de-DE" b="1" dirty="0"/>
              <a:t>Hyponymie</a:t>
            </a:r>
            <a:r>
              <a:rPr lang="de-DE" dirty="0"/>
              <a:t> handelt es sich um das Verhältnis von Überordnung </a:t>
            </a:r>
            <a:r>
              <a:rPr lang="de-DE" sz="1400" dirty="0"/>
              <a:t>(griech. </a:t>
            </a:r>
            <a:r>
              <a:rPr lang="de-DE" sz="1400" i="1" dirty="0" err="1"/>
              <a:t>hyper</a:t>
            </a:r>
            <a:r>
              <a:rPr lang="de-DE" sz="1400" dirty="0"/>
              <a:t> ‚über‘) </a:t>
            </a:r>
          </a:p>
          <a:p>
            <a:r>
              <a:rPr lang="de-DE" dirty="0"/>
              <a:t>und Unterordnung </a:t>
            </a:r>
            <a:r>
              <a:rPr lang="de-DE" sz="1400" dirty="0"/>
              <a:t>(griech. </a:t>
            </a:r>
            <a:r>
              <a:rPr lang="de-DE" sz="1400" dirty="0" err="1"/>
              <a:t>hypo</a:t>
            </a:r>
            <a:r>
              <a:rPr lang="de-DE" sz="1400" dirty="0"/>
              <a:t> ‚unter(halb)‘).</a:t>
            </a:r>
          </a:p>
          <a:p>
            <a:endParaRPr lang="de-DE" dirty="0"/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u="sng" dirty="0">
                <a:sym typeface="Wingdings" panose="05000000000000000000" pitchFamily="2" charset="2"/>
              </a:rPr>
              <a:t>Beispiel: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sz="1600" dirty="0">
                <a:sym typeface="Wingdings" panose="05000000000000000000" pitchFamily="2" charset="2"/>
              </a:rPr>
              <a:t>	</a:t>
            </a:r>
            <a:r>
              <a:rPr lang="de-DE" sz="1600" b="1" i="1" dirty="0">
                <a:sym typeface="Wingdings" panose="05000000000000000000" pitchFamily="2" charset="2"/>
              </a:rPr>
              <a:t>Möbel</a:t>
            </a:r>
            <a:r>
              <a:rPr lang="de-DE" sz="1600" dirty="0">
                <a:sym typeface="Wingdings" panose="05000000000000000000" pitchFamily="2" charset="2"/>
              </a:rPr>
              <a:t> (Hyperonym) und </a:t>
            </a:r>
            <a:r>
              <a:rPr lang="de-DE" sz="1600" b="1" i="1" dirty="0">
                <a:sym typeface="Wingdings" panose="05000000000000000000" pitchFamily="2" charset="2"/>
              </a:rPr>
              <a:t>Tisch</a:t>
            </a:r>
            <a:r>
              <a:rPr lang="de-DE" sz="1600" dirty="0">
                <a:sym typeface="Wingdings" panose="05000000000000000000" pitchFamily="2" charset="2"/>
              </a:rPr>
              <a:t> (Hyponym)</a:t>
            </a:r>
          </a:p>
          <a:p>
            <a:endParaRPr lang="de-DE" sz="1600" dirty="0">
              <a:sym typeface="Wingdings" panose="05000000000000000000" pitchFamily="2" charset="2"/>
            </a:endParaRPr>
          </a:p>
          <a:p>
            <a:r>
              <a:rPr lang="de-DE" sz="1600" dirty="0">
                <a:sym typeface="Wingdings" panose="05000000000000000000" pitchFamily="2" charset="2"/>
              </a:rPr>
              <a:t>	   	</a:t>
            </a:r>
            <a:r>
              <a:rPr lang="de-DE" sz="1600" b="1" i="1" dirty="0">
                <a:sym typeface="Wingdings" panose="05000000000000000000" pitchFamily="2" charset="2"/>
              </a:rPr>
              <a:t> Tier </a:t>
            </a:r>
            <a:r>
              <a:rPr lang="de-DE" sz="1600" dirty="0">
                <a:sym typeface="Wingdings" panose="05000000000000000000" pitchFamily="2" charset="2"/>
              </a:rPr>
              <a:t>(Hyperonym) und </a:t>
            </a:r>
            <a:r>
              <a:rPr lang="de-DE" sz="1600" b="1" i="1" dirty="0">
                <a:sym typeface="Wingdings" panose="05000000000000000000" pitchFamily="2" charset="2"/>
              </a:rPr>
              <a:t>Katze</a:t>
            </a:r>
            <a:r>
              <a:rPr lang="de-DE" sz="1600" dirty="0">
                <a:sym typeface="Wingdings" panose="05000000000000000000" pitchFamily="2" charset="2"/>
              </a:rPr>
              <a:t> (Hyponym)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563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121FB7E-A1E4-421F-9424-B34713451290}"/>
              </a:ext>
            </a:extLst>
          </p:cNvPr>
          <p:cNvSpPr txBox="1"/>
          <p:nvPr/>
        </p:nvSpPr>
        <p:spPr>
          <a:xfrm>
            <a:off x="812673" y="627628"/>
            <a:ext cx="8910521" cy="4789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cap="small" dirty="0"/>
              <a:t>Beachte:</a:t>
            </a:r>
          </a:p>
          <a:p>
            <a:endParaRPr lang="de-DE" dirty="0"/>
          </a:p>
          <a:p>
            <a:pPr>
              <a:lnSpc>
                <a:spcPct val="150000"/>
              </a:lnSpc>
            </a:pPr>
            <a:r>
              <a:rPr lang="de-DE" dirty="0"/>
              <a:t>Ordnungsprinzipien des Wortschatzes 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dirty="0"/>
              <a:t>zeigen sich in </a:t>
            </a:r>
            <a:r>
              <a:rPr lang="de-DE" b="1" dirty="0"/>
              <a:t>Hyperonymie</a:t>
            </a:r>
            <a:r>
              <a:rPr lang="de-DE" dirty="0"/>
              <a:t> (= Überordnung) mit Oberbegriffen (= Hyperonymen) </a:t>
            </a:r>
          </a:p>
          <a:p>
            <a:pPr>
              <a:lnSpc>
                <a:spcPct val="150000"/>
              </a:lnSpc>
            </a:pPr>
            <a:r>
              <a:rPr lang="de-DE" dirty="0"/>
              <a:t>und in</a:t>
            </a:r>
          </a:p>
          <a:p>
            <a:pPr>
              <a:lnSpc>
                <a:spcPct val="150000"/>
              </a:lnSpc>
            </a:pPr>
            <a:r>
              <a:rPr lang="de-DE" b="1" dirty="0"/>
              <a:t>Hyponymie</a:t>
            </a:r>
            <a:r>
              <a:rPr lang="de-DE" dirty="0"/>
              <a:t> (= Unterordnung) mit Unterbegriffen (= Hyponymen)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dirty="0"/>
              <a:t>sowie in</a:t>
            </a:r>
          </a:p>
          <a:p>
            <a:pPr>
              <a:lnSpc>
                <a:spcPct val="150000"/>
              </a:lnSpc>
            </a:pPr>
            <a:r>
              <a:rPr lang="de-DE" dirty="0"/>
              <a:t>bedeutungsgleichen Begriffen (= Synonymen)</a:t>
            </a:r>
          </a:p>
          <a:p>
            <a:pPr>
              <a:lnSpc>
                <a:spcPct val="150000"/>
              </a:lnSpc>
            </a:pPr>
            <a:r>
              <a:rPr lang="de-DE" dirty="0"/>
              <a:t>und Gegensatzbegriffen (= Antonymen).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561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4E64F2F-A5C7-446D-AB9D-C331218BFE6C}"/>
              </a:ext>
            </a:extLst>
          </p:cNvPr>
          <p:cNvSpPr txBox="1"/>
          <p:nvPr/>
        </p:nvSpPr>
        <p:spPr>
          <a:xfrm flipH="1">
            <a:off x="3150867" y="2302867"/>
            <a:ext cx="49644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400" b="1" dirty="0">
                <a:solidFill>
                  <a:srgbClr val="00B050"/>
                </a:solidFill>
              </a:rPr>
              <a:t>Arbeitsauftrag:</a:t>
            </a:r>
          </a:p>
          <a:p>
            <a:endParaRPr lang="de-DE" sz="2000" b="1" dirty="0">
              <a:solidFill>
                <a:srgbClr val="00B050"/>
              </a:solidFill>
            </a:endParaRPr>
          </a:p>
          <a:p>
            <a:r>
              <a:rPr lang="de-DE" sz="2000" b="1" dirty="0"/>
              <a:t>Begriffe und Oberbegriffe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493B462-15A6-4E0E-BC1A-EFAEDDA6FEA1}"/>
              </a:ext>
            </a:extLst>
          </p:cNvPr>
          <p:cNvSpPr txBox="1"/>
          <p:nvPr/>
        </p:nvSpPr>
        <p:spPr>
          <a:xfrm>
            <a:off x="3067050" y="1425920"/>
            <a:ext cx="540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Die Wolke ist ein Kind des Himmels …</a:t>
            </a:r>
          </a:p>
        </p:txBody>
      </p:sp>
    </p:spTree>
    <p:extLst>
      <p:ext uri="{BB962C8B-B14F-4D97-AF65-F5344CB8AC3E}">
        <p14:creationId xmlns:p14="http://schemas.microsoft.com/office/powerpoint/2010/main" val="2282865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59F9A94D-94F2-4794-AC51-2F7CFFAA0E99}"/>
              </a:ext>
            </a:extLst>
          </p:cNvPr>
          <p:cNvSpPr txBox="1"/>
          <p:nvPr/>
        </p:nvSpPr>
        <p:spPr>
          <a:xfrm>
            <a:off x="7682753" y="4473388"/>
            <a:ext cx="28705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ym typeface="Wingdings" panose="05000000000000000000" pitchFamily="2" charset="2"/>
              </a:rPr>
              <a:t>Quelle: Volker Harm 2015,  S. 85</a:t>
            </a:r>
            <a:endParaRPr lang="de-DE" sz="16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57E6988-8E19-49F0-8E8D-F9A089CB06FF}"/>
              </a:ext>
            </a:extLst>
          </p:cNvPr>
          <p:cNvSpPr/>
          <p:nvPr/>
        </p:nvSpPr>
        <p:spPr>
          <a:xfrm>
            <a:off x="3377063" y="563887"/>
            <a:ext cx="31510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cap="small" dirty="0"/>
              <a:t>Wortschatz – Lexik – Lexikon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00A03A-CC1E-43EE-B90D-1AC955C10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703" y="2017060"/>
            <a:ext cx="8860593" cy="226302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7B5B943-EAB7-4D4D-A9A9-95B7145C2480}"/>
              </a:ext>
            </a:extLst>
          </p:cNvPr>
          <p:cNvSpPr txBox="1"/>
          <p:nvPr/>
        </p:nvSpPr>
        <p:spPr>
          <a:xfrm>
            <a:off x="1339913" y="5613149"/>
            <a:ext cx="8939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ym typeface="Wingdings" panose="05000000000000000000" pitchFamily="2" charset="2"/>
              </a:rPr>
              <a:t> Der Wortschatz einer Sprache ist reich an (kleinen und großen) Bedeutungsunterschieden.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2605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4E64F2F-A5C7-446D-AB9D-C331218BFE6C}"/>
              </a:ext>
            </a:extLst>
          </p:cNvPr>
          <p:cNvSpPr txBox="1"/>
          <p:nvPr/>
        </p:nvSpPr>
        <p:spPr>
          <a:xfrm flipH="1">
            <a:off x="3150867" y="2302867"/>
            <a:ext cx="49644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2400" b="1" dirty="0">
                <a:solidFill>
                  <a:srgbClr val="00B050"/>
                </a:solidFill>
              </a:rPr>
              <a:t>Arbeitsauftrag:</a:t>
            </a:r>
          </a:p>
          <a:p>
            <a:endParaRPr lang="de-DE" sz="2000" b="1" dirty="0">
              <a:solidFill>
                <a:srgbClr val="00B050"/>
              </a:solidFill>
            </a:endParaRPr>
          </a:p>
          <a:p>
            <a:r>
              <a:rPr lang="de-DE" sz="2000" b="1" dirty="0"/>
              <a:t>Das Wortfeld „sprechen“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493B462-15A6-4E0E-BC1A-EFAEDDA6FEA1}"/>
              </a:ext>
            </a:extLst>
          </p:cNvPr>
          <p:cNvSpPr txBox="1"/>
          <p:nvPr/>
        </p:nvSpPr>
        <p:spPr>
          <a:xfrm>
            <a:off x="3067050" y="1425920"/>
            <a:ext cx="5805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75000"/>
                  </a:schemeClr>
                </a:solidFill>
              </a:rPr>
              <a:t>Zum semantischen Gehalt von Lexemen</a:t>
            </a:r>
          </a:p>
        </p:txBody>
      </p:sp>
    </p:spTree>
    <p:extLst>
      <p:ext uri="{BB962C8B-B14F-4D97-AF65-F5344CB8AC3E}">
        <p14:creationId xmlns:p14="http://schemas.microsoft.com/office/powerpoint/2010/main" val="371001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7ADCBF6-7619-4ED0-B372-5A889853EEDB}"/>
              </a:ext>
            </a:extLst>
          </p:cNvPr>
          <p:cNvSpPr txBox="1"/>
          <p:nvPr/>
        </p:nvSpPr>
        <p:spPr>
          <a:xfrm>
            <a:off x="1425389" y="573741"/>
            <a:ext cx="7125349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cap="small" dirty="0" err="1"/>
              <a:t>Varietätenspezifische</a:t>
            </a:r>
            <a:r>
              <a:rPr lang="de-DE" sz="2000" cap="small" dirty="0"/>
              <a:t> Wortschätze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342900" indent="-342900">
              <a:buAutoNum type="arabicPeriod"/>
            </a:pPr>
            <a:r>
              <a:rPr lang="de-DE" dirty="0"/>
              <a:t>Die Standardvarietäten des Deutschen</a:t>
            </a:r>
          </a:p>
          <a:p>
            <a:endParaRPr lang="de-DE" dirty="0"/>
          </a:p>
          <a:p>
            <a:r>
              <a:rPr lang="de-DE" dirty="0"/>
              <a:t>	- Austriazismen: Der Wortschatz des österreichischen Deutsch</a:t>
            </a:r>
          </a:p>
          <a:p>
            <a:r>
              <a:rPr lang="de-DE" dirty="0"/>
              <a:t>	- Helvetismen: Der Wortschatz des Schweizerhochdeutschen</a:t>
            </a:r>
          </a:p>
          <a:p>
            <a:r>
              <a:rPr lang="de-DE" dirty="0"/>
              <a:t>	- ‚</a:t>
            </a:r>
            <a:r>
              <a:rPr lang="de-DE" dirty="0" err="1"/>
              <a:t>Teutonismen</a:t>
            </a:r>
            <a:r>
              <a:rPr lang="de-DE" dirty="0"/>
              <a:t>‘: Der Wortschatz im ‚deutschländischen Deutsch‘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2. Regionale Varietäten </a:t>
            </a:r>
          </a:p>
          <a:p>
            <a:endParaRPr lang="de-DE" dirty="0"/>
          </a:p>
          <a:p>
            <a:r>
              <a:rPr lang="de-DE" dirty="0"/>
              <a:t>	</a:t>
            </a:r>
            <a:r>
              <a:rPr lang="de-DE" dirty="0">
                <a:sym typeface="Wingdings" panose="05000000000000000000" pitchFamily="2" charset="2"/>
              </a:rPr>
              <a:t>Dialektwörterbücher</a:t>
            </a: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endParaRPr lang="de-DE" dirty="0">
              <a:sym typeface="Wingdings" panose="05000000000000000000" pitchFamily="2" charset="2"/>
            </a:endParaRPr>
          </a:p>
          <a:p>
            <a:r>
              <a:rPr lang="de-DE" dirty="0">
                <a:sym typeface="Wingdings" panose="05000000000000000000" pitchFamily="2" charset="2"/>
              </a:rPr>
              <a:t>3. Fachwortschätze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752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06E7AC7-A948-4AC0-9C33-30E617A00434}"/>
              </a:ext>
            </a:extLst>
          </p:cNvPr>
          <p:cNvSpPr txBox="1"/>
          <p:nvPr/>
        </p:nvSpPr>
        <p:spPr>
          <a:xfrm>
            <a:off x="1963271" y="815788"/>
            <a:ext cx="5935664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cap="small" dirty="0"/>
              <a:t>Wörter im Kopf: Die Architektur des mentalen Lexikons</a:t>
            </a:r>
          </a:p>
          <a:p>
            <a:endParaRPr lang="de-DE" sz="2000" cap="small" dirty="0"/>
          </a:p>
          <a:p>
            <a:endParaRPr lang="de-DE" sz="2000" cap="small" dirty="0"/>
          </a:p>
          <a:p>
            <a:endParaRPr lang="de-DE" sz="2000" cap="small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Psycholinguistische Methoden:</a:t>
            </a:r>
          </a:p>
          <a:p>
            <a:r>
              <a:rPr lang="de-DE" dirty="0">
                <a:sym typeface="Wingdings" panose="05000000000000000000" pitchFamily="2" charset="2"/>
              </a:rPr>
              <a:t>	</a:t>
            </a:r>
            <a:r>
              <a:rPr lang="de-DE" sz="1400" dirty="0">
                <a:sym typeface="Wingdings" panose="05000000000000000000" pitchFamily="2" charset="2"/>
              </a:rPr>
              <a:t>Eine Reihe von Testverfahren ermöglichen tatsächlich Einblicke</a:t>
            </a:r>
          </a:p>
          <a:p>
            <a:r>
              <a:rPr lang="de-DE" sz="1400" dirty="0">
                <a:sym typeface="Wingdings" panose="05000000000000000000" pitchFamily="2" charset="2"/>
              </a:rPr>
              <a:t> 	in die Strukturen des mentalen Gedächtnisses.</a:t>
            </a:r>
          </a:p>
          <a:p>
            <a:endParaRPr lang="de-DE" sz="14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Patholinguistische Befunde:</a:t>
            </a:r>
          </a:p>
          <a:p>
            <a:r>
              <a:rPr lang="de-DE" sz="1400" dirty="0">
                <a:sym typeface="Wingdings" panose="05000000000000000000" pitchFamily="2" charset="2"/>
              </a:rPr>
              <a:t>	Durch die Untersuchung	von Störungen der Sprachproduktion </a:t>
            </a:r>
          </a:p>
          <a:p>
            <a:r>
              <a:rPr lang="de-DE" sz="1400" dirty="0">
                <a:sym typeface="Wingdings" panose="05000000000000000000" pitchFamily="2" charset="2"/>
              </a:rPr>
              <a:t>	oder des Sprachverstehens ergeben sich Aufschlüsse bezüglich </a:t>
            </a:r>
          </a:p>
          <a:p>
            <a:r>
              <a:rPr lang="de-DE" sz="1400" dirty="0">
                <a:sym typeface="Wingdings" panose="05000000000000000000" pitchFamily="2" charset="2"/>
              </a:rPr>
              <a:t>	des mentalen Gedächtnisses.</a:t>
            </a:r>
          </a:p>
          <a:p>
            <a:endParaRPr lang="de-DE" sz="1400" dirty="0">
              <a:sym typeface="Wingdings" panose="05000000000000000000" pitchFamily="2" charset="2"/>
            </a:endParaRPr>
          </a:p>
          <a:p>
            <a:r>
              <a:rPr lang="de-DE" sz="1400" dirty="0">
                <a:sym typeface="Wingdings" panose="05000000000000000000" pitchFamily="2" charset="2"/>
              </a:rPr>
              <a:t> </a:t>
            </a:r>
            <a:r>
              <a:rPr lang="de-DE" dirty="0">
                <a:sym typeface="Wingdings" panose="05000000000000000000" pitchFamily="2" charset="2"/>
              </a:rPr>
              <a:t>Neurobiologische Verfahren:</a:t>
            </a:r>
          </a:p>
          <a:p>
            <a:r>
              <a:rPr lang="de-DE" sz="1400" dirty="0">
                <a:sym typeface="Wingdings" panose="05000000000000000000" pitchFamily="2" charset="2"/>
              </a:rPr>
              <a:t>	Bei dem Verfahren der Elektroenzephalographie (EEG) wird die </a:t>
            </a:r>
          </a:p>
          <a:p>
            <a:r>
              <a:rPr lang="de-DE" sz="1400" dirty="0">
                <a:sym typeface="Wingdings" panose="05000000000000000000" pitchFamily="2" charset="2"/>
              </a:rPr>
              <a:t>	elektrische Hirnaktivität bei der Erledigung bestimmter Aufgaben, </a:t>
            </a:r>
          </a:p>
          <a:p>
            <a:r>
              <a:rPr lang="de-DE" sz="1400" dirty="0">
                <a:sym typeface="Wingdings" panose="05000000000000000000" pitchFamily="2" charset="2"/>
              </a:rPr>
              <a:t>	z. B. der Worterkennung, gemessen.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587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813A7C4-B5BA-435D-80A0-5B8B51376566}"/>
              </a:ext>
            </a:extLst>
          </p:cNvPr>
          <p:cNvSpPr/>
          <p:nvPr/>
        </p:nvSpPr>
        <p:spPr>
          <a:xfrm>
            <a:off x="3293815" y="2439662"/>
            <a:ext cx="2286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latin typeface="Bernard MT Condensed" panose="02050806060905020404" pitchFamily="18" charset="0"/>
                <a:ea typeface="Calibri" panose="020F0502020204030204" pitchFamily="34" charset="0"/>
              </a:rPr>
              <a:t>2. Fachwortschatz</a:t>
            </a:r>
            <a:endParaRPr lang="de-DE" sz="24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17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0CC4615-7489-47BB-A666-948D57859D2A}"/>
              </a:ext>
            </a:extLst>
          </p:cNvPr>
          <p:cNvSpPr txBox="1"/>
          <p:nvPr/>
        </p:nvSpPr>
        <p:spPr>
          <a:xfrm flipH="1">
            <a:off x="1674493" y="1438275"/>
            <a:ext cx="5288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453A3B4-344F-4458-B2F3-6B60A2293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10" y="335280"/>
            <a:ext cx="11524180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50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1530</Words>
  <Application>Microsoft Office PowerPoint</Application>
  <PresentationFormat>Širokoúhlá obrazovka</PresentationFormat>
  <Paragraphs>338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4" baseType="lpstr">
      <vt:lpstr>Aharoni</vt:lpstr>
      <vt:lpstr>Arial</vt:lpstr>
      <vt:lpstr>Bernard MT Condensed</vt:lpstr>
      <vt:lpstr>Calibri</vt:lpstr>
      <vt:lpstr>Calibri Light</vt:lpstr>
      <vt:lpstr>Wingdings</vt:lpstr>
      <vt:lpstr>Office</vt:lpstr>
      <vt:lpstr>  Lexikologie und Wortbildung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Vorlesung:  Lexikologie und Wortbildung</dc:title>
  <dc:creator>Christine Pretzl</dc:creator>
  <cp:lastModifiedBy>Pretzl Christine Dr. habil.</cp:lastModifiedBy>
  <cp:revision>97</cp:revision>
  <dcterms:created xsi:type="dcterms:W3CDTF">2020-09-08T15:27:02Z</dcterms:created>
  <dcterms:modified xsi:type="dcterms:W3CDTF">2022-03-10T14:02:24Z</dcterms:modified>
</cp:coreProperties>
</file>