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9"/>
  </p:notesMasterIdLst>
  <p:sldIdLst>
    <p:sldId id="256" r:id="rId2"/>
    <p:sldId id="264" r:id="rId3"/>
    <p:sldId id="272" r:id="rId4"/>
    <p:sldId id="271" r:id="rId5"/>
    <p:sldId id="270" r:id="rId6"/>
    <p:sldId id="268" r:id="rId7"/>
    <p:sldId id="269" r:id="rId8"/>
    <p:sldId id="267" r:id="rId9"/>
    <p:sldId id="266" r:id="rId10"/>
    <p:sldId id="265" r:id="rId11"/>
    <p:sldId id="263" r:id="rId12"/>
    <p:sldId id="275" r:id="rId13"/>
    <p:sldId id="262" r:id="rId14"/>
    <p:sldId id="274" r:id="rId15"/>
    <p:sldId id="273" r:id="rId16"/>
    <p:sldId id="276" r:id="rId17"/>
    <p:sldId id="261" r:id="rId18"/>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5" d="100"/>
          <a:sy n="105" d="100"/>
        </p:scale>
        <p:origin x="1326" y="78"/>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DCA30-412D-4990-B193-5D3038F56FE9}"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IN"/>
        </a:p>
      </dgm:t>
    </dgm:pt>
    <dgm:pt modelId="{E0C73A38-B81B-46E8-B8F5-97B404ADF55C}">
      <dgm:prSet phldrT="[Text]" custT="1"/>
      <dgm:spPr/>
      <dgm:t>
        <a:bodyPr/>
        <a:lstStyle/>
        <a:p>
          <a:r>
            <a:rPr lang="en-US" sz="2000" b="0" smtClean="0"/>
            <a:t>Industry 4.0</a:t>
          </a:r>
          <a:endParaRPr lang="en-IN" sz="2000" b="0" dirty="0"/>
        </a:p>
      </dgm:t>
    </dgm:pt>
    <dgm:pt modelId="{48715DA3-88F7-4DF9-886A-4A014DA05A15}" type="parTrans" cxnId="{76886799-D58F-434D-A94A-F68BCC966898}">
      <dgm:prSet/>
      <dgm:spPr/>
      <dgm:t>
        <a:bodyPr/>
        <a:lstStyle/>
        <a:p>
          <a:endParaRPr lang="en-IN" sz="3200" b="1"/>
        </a:p>
      </dgm:t>
    </dgm:pt>
    <dgm:pt modelId="{C1D64499-50EC-45B0-9A8C-136E8C386A7C}" type="sibTrans" cxnId="{76886799-D58F-434D-A94A-F68BCC966898}">
      <dgm:prSet/>
      <dgm:spPr/>
      <dgm:t>
        <a:bodyPr/>
        <a:lstStyle/>
        <a:p>
          <a:endParaRPr lang="en-IN" sz="3200" b="1"/>
        </a:p>
      </dgm:t>
    </dgm:pt>
    <dgm:pt modelId="{7ECE611C-A0D3-4845-A229-5394F7FAD63D}">
      <dgm:prSet phldrT="[Text]" custT="1"/>
      <dgm:spPr/>
      <dgm:t>
        <a:bodyPr/>
        <a:lstStyle/>
        <a:p>
          <a:r>
            <a:rPr lang="en-US" sz="1200" b="1" dirty="0" smtClean="0"/>
            <a:t>Autonomous Robots</a:t>
          </a:r>
          <a:endParaRPr lang="en-IN" sz="1200" b="1" dirty="0"/>
        </a:p>
      </dgm:t>
    </dgm:pt>
    <dgm:pt modelId="{D94A8BF9-FF56-470C-933D-7B7B0623D84C}" type="parTrans" cxnId="{F78EA137-705F-4009-9BD0-1DF0B163C7C0}">
      <dgm:prSet custT="1"/>
      <dgm:spPr/>
      <dgm:t>
        <a:bodyPr/>
        <a:lstStyle/>
        <a:p>
          <a:endParaRPr lang="en-IN" sz="900" b="1"/>
        </a:p>
      </dgm:t>
    </dgm:pt>
    <dgm:pt modelId="{1115934C-195B-4B7F-B252-6218200F79B2}" type="sibTrans" cxnId="{F78EA137-705F-4009-9BD0-1DF0B163C7C0}">
      <dgm:prSet/>
      <dgm:spPr/>
      <dgm:t>
        <a:bodyPr/>
        <a:lstStyle/>
        <a:p>
          <a:endParaRPr lang="en-IN" sz="3200" b="1"/>
        </a:p>
      </dgm:t>
    </dgm:pt>
    <dgm:pt modelId="{D50D5996-10E3-4946-9886-083A9EDA8456}">
      <dgm:prSet phldrT="[Text]" custT="1"/>
      <dgm:spPr/>
      <dgm:t>
        <a:bodyPr/>
        <a:lstStyle/>
        <a:p>
          <a:r>
            <a:rPr lang="en-US" sz="1200" b="1" dirty="0" smtClean="0"/>
            <a:t>Simulation</a:t>
          </a:r>
          <a:endParaRPr lang="en-IN" sz="1200" b="1" dirty="0"/>
        </a:p>
      </dgm:t>
    </dgm:pt>
    <dgm:pt modelId="{EEC72665-3B8B-440C-91AC-8C1514B75B38}" type="parTrans" cxnId="{D4FF5D23-7C68-4879-8D06-E72769FE1F0A}">
      <dgm:prSet custT="1"/>
      <dgm:spPr/>
      <dgm:t>
        <a:bodyPr/>
        <a:lstStyle/>
        <a:p>
          <a:endParaRPr lang="en-IN" sz="900" b="1"/>
        </a:p>
      </dgm:t>
    </dgm:pt>
    <dgm:pt modelId="{C1D27899-8776-4019-A0A1-754568344BC3}" type="sibTrans" cxnId="{D4FF5D23-7C68-4879-8D06-E72769FE1F0A}">
      <dgm:prSet/>
      <dgm:spPr/>
      <dgm:t>
        <a:bodyPr/>
        <a:lstStyle/>
        <a:p>
          <a:endParaRPr lang="en-IN" sz="3200" b="1"/>
        </a:p>
      </dgm:t>
    </dgm:pt>
    <dgm:pt modelId="{B3123B04-1BC4-4AFC-B4B3-0358DE88019C}">
      <dgm:prSet phldrT="[Text]" custT="1"/>
      <dgm:spPr/>
      <dgm:t>
        <a:bodyPr/>
        <a:lstStyle/>
        <a:p>
          <a:r>
            <a:rPr lang="en-US" sz="1200" b="1" dirty="0" smtClean="0"/>
            <a:t>Horizontal and vertical system integration</a:t>
          </a:r>
          <a:endParaRPr lang="en-IN" sz="1200" b="1" dirty="0"/>
        </a:p>
      </dgm:t>
    </dgm:pt>
    <dgm:pt modelId="{16038D7A-5BD2-4909-A4F8-827CF6CBB1A6}" type="parTrans" cxnId="{0EEC4EED-B0E4-401C-8054-59664D2A1759}">
      <dgm:prSet custT="1"/>
      <dgm:spPr/>
      <dgm:t>
        <a:bodyPr/>
        <a:lstStyle/>
        <a:p>
          <a:endParaRPr lang="en-IN" sz="900" b="1"/>
        </a:p>
      </dgm:t>
    </dgm:pt>
    <dgm:pt modelId="{E45F5BE1-5BF9-4507-AC50-87746071106F}" type="sibTrans" cxnId="{0EEC4EED-B0E4-401C-8054-59664D2A1759}">
      <dgm:prSet/>
      <dgm:spPr/>
      <dgm:t>
        <a:bodyPr/>
        <a:lstStyle/>
        <a:p>
          <a:endParaRPr lang="en-IN" sz="3200" b="1"/>
        </a:p>
      </dgm:t>
    </dgm:pt>
    <dgm:pt modelId="{F13D8F6B-04DB-4A60-8C6A-DE60DB10A7A4}">
      <dgm:prSet phldrT="[Text]" custT="1"/>
      <dgm:spPr/>
      <dgm:t>
        <a:bodyPr/>
        <a:lstStyle/>
        <a:p>
          <a:r>
            <a:rPr lang="en-US" sz="1200" b="1" dirty="0" smtClean="0"/>
            <a:t>Additive </a:t>
          </a:r>
          <a:r>
            <a:rPr lang="en-US" sz="1200" b="1" dirty="0" err="1" smtClean="0"/>
            <a:t>Mfg</a:t>
          </a:r>
          <a:endParaRPr lang="en-IN" sz="1200" b="1" dirty="0"/>
        </a:p>
      </dgm:t>
    </dgm:pt>
    <dgm:pt modelId="{DBE86913-CF11-42D5-A859-2E047834F6DF}" type="parTrans" cxnId="{ED4091B6-CE34-4109-9978-82F839F5A644}">
      <dgm:prSet custT="1"/>
      <dgm:spPr/>
      <dgm:t>
        <a:bodyPr/>
        <a:lstStyle/>
        <a:p>
          <a:endParaRPr lang="en-IN" sz="900" b="1"/>
        </a:p>
      </dgm:t>
    </dgm:pt>
    <dgm:pt modelId="{B3EAD190-D7AB-4B8D-B785-DBCE1D918421}" type="sibTrans" cxnId="{ED4091B6-CE34-4109-9978-82F839F5A644}">
      <dgm:prSet/>
      <dgm:spPr/>
      <dgm:t>
        <a:bodyPr/>
        <a:lstStyle/>
        <a:p>
          <a:endParaRPr lang="en-IN" sz="3200" b="1"/>
        </a:p>
      </dgm:t>
    </dgm:pt>
    <dgm:pt modelId="{54647F84-C79B-447B-B77A-9006062532FF}">
      <dgm:prSet phldrT="[Text]" custT="1"/>
      <dgm:spPr/>
      <dgm:t>
        <a:bodyPr/>
        <a:lstStyle/>
        <a:p>
          <a:r>
            <a:rPr lang="en-US" sz="1200" b="1" dirty="0" smtClean="0"/>
            <a:t>Industrial Internet of Things</a:t>
          </a:r>
        </a:p>
      </dgm:t>
    </dgm:pt>
    <dgm:pt modelId="{4F470782-2369-4102-8AFE-FDD8450E9D6E}" type="parTrans" cxnId="{8A17E750-993D-4024-B7E1-C40F5A292188}">
      <dgm:prSet custT="1"/>
      <dgm:spPr/>
      <dgm:t>
        <a:bodyPr/>
        <a:lstStyle/>
        <a:p>
          <a:endParaRPr lang="en-IN" sz="900" b="1"/>
        </a:p>
      </dgm:t>
    </dgm:pt>
    <dgm:pt modelId="{240340BD-DD21-40A5-99E0-06C2ACCBC522}" type="sibTrans" cxnId="{8A17E750-993D-4024-B7E1-C40F5A292188}">
      <dgm:prSet/>
      <dgm:spPr/>
      <dgm:t>
        <a:bodyPr/>
        <a:lstStyle/>
        <a:p>
          <a:endParaRPr lang="en-IN" sz="3200" b="1"/>
        </a:p>
      </dgm:t>
    </dgm:pt>
    <dgm:pt modelId="{EFE771FD-2AB3-4D93-8C3B-A0D707A7B195}">
      <dgm:prSet phldrT="[Text]" custT="1"/>
      <dgm:spPr/>
      <dgm:t>
        <a:bodyPr/>
        <a:lstStyle/>
        <a:p>
          <a:r>
            <a:rPr lang="en-US" sz="1200" b="1" dirty="0" smtClean="0"/>
            <a:t>Augmented reality</a:t>
          </a:r>
        </a:p>
      </dgm:t>
    </dgm:pt>
    <dgm:pt modelId="{B30E7B8E-BE67-4FB4-B1E1-92FA416AE78B}" type="parTrans" cxnId="{82EB483E-B791-4A66-9DD7-6CE223FDB61F}">
      <dgm:prSet custT="1"/>
      <dgm:spPr/>
      <dgm:t>
        <a:bodyPr/>
        <a:lstStyle/>
        <a:p>
          <a:endParaRPr lang="en-IN" sz="900" b="1"/>
        </a:p>
      </dgm:t>
    </dgm:pt>
    <dgm:pt modelId="{19D061DB-515E-4761-B8CE-B6B29ABEA3C7}" type="sibTrans" cxnId="{82EB483E-B791-4A66-9DD7-6CE223FDB61F}">
      <dgm:prSet/>
      <dgm:spPr/>
      <dgm:t>
        <a:bodyPr/>
        <a:lstStyle/>
        <a:p>
          <a:endParaRPr lang="en-IN" sz="3200" b="1"/>
        </a:p>
      </dgm:t>
    </dgm:pt>
    <dgm:pt modelId="{E693BE9B-54B8-41E0-85FF-5490FED8BDB2}">
      <dgm:prSet phldrT="[Text]" custT="1"/>
      <dgm:spPr/>
      <dgm:t>
        <a:bodyPr/>
        <a:lstStyle/>
        <a:p>
          <a:r>
            <a:rPr lang="en-US" sz="1200" b="1" dirty="0" smtClean="0"/>
            <a:t>Big data analytics</a:t>
          </a:r>
        </a:p>
      </dgm:t>
    </dgm:pt>
    <dgm:pt modelId="{0733B29A-95B6-41DD-97E8-BC6C1A365939}" type="parTrans" cxnId="{02268701-004C-401F-9A1D-302247ABB06E}">
      <dgm:prSet custT="1"/>
      <dgm:spPr/>
      <dgm:t>
        <a:bodyPr/>
        <a:lstStyle/>
        <a:p>
          <a:endParaRPr lang="en-IN" sz="900" b="1"/>
        </a:p>
      </dgm:t>
    </dgm:pt>
    <dgm:pt modelId="{33AC9A80-F58A-490D-BA3B-525EBEDA1850}" type="sibTrans" cxnId="{02268701-004C-401F-9A1D-302247ABB06E}">
      <dgm:prSet/>
      <dgm:spPr/>
      <dgm:t>
        <a:bodyPr/>
        <a:lstStyle/>
        <a:p>
          <a:endParaRPr lang="en-IN" sz="3200" b="1"/>
        </a:p>
      </dgm:t>
    </dgm:pt>
    <dgm:pt modelId="{B89E3D54-DCDC-41CF-B1EF-D7595CEA1675}">
      <dgm:prSet phldrT="[Text]" custT="1"/>
      <dgm:spPr/>
      <dgm:t>
        <a:bodyPr/>
        <a:lstStyle/>
        <a:p>
          <a:r>
            <a:rPr lang="en-US" sz="1200" b="1" smtClean="0"/>
            <a:t>Cyber </a:t>
          </a:r>
          <a:r>
            <a:rPr lang="en-US" sz="1200" b="1" dirty="0" smtClean="0"/>
            <a:t>Security</a:t>
          </a:r>
        </a:p>
      </dgm:t>
    </dgm:pt>
    <dgm:pt modelId="{1336F9A0-6ABA-4E0F-907B-91CF4FAE909E}" type="parTrans" cxnId="{B81831A1-2CF1-4682-9760-8EE7FF693752}">
      <dgm:prSet/>
      <dgm:spPr/>
      <dgm:t>
        <a:bodyPr/>
        <a:lstStyle/>
        <a:p>
          <a:endParaRPr lang="en-IN"/>
        </a:p>
      </dgm:t>
    </dgm:pt>
    <dgm:pt modelId="{1B03DA99-8DAC-4962-B4D1-74D11AD27506}" type="sibTrans" cxnId="{B81831A1-2CF1-4682-9760-8EE7FF693752}">
      <dgm:prSet/>
      <dgm:spPr/>
      <dgm:t>
        <a:bodyPr/>
        <a:lstStyle/>
        <a:p>
          <a:endParaRPr lang="en-IN"/>
        </a:p>
      </dgm:t>
    </dgm:pt>
    <dgm:pt modelId="{C56B6F1D-631F-4DF1-BF2F-429AB61402ED}" type="pres">
      <dgm:prSet presAssocID="{DDCDCA30-412D-4990-B193-5D3038F56FE9}" presName="composite" presStyleCnt="0">
        <dgm:presLayoutVars>
          <dgm:chMax val="1"/>
          <dgm:dir/>
          <dgm:resizeHandles val="exact"/>
        </dgm:presLayoutVars>
      </dgm:prSet>
      <dgm:spPr/>
      <dgm:t>
        <a:bodyPr/>
        <a:lstStyle/>
        <a:p>
          <a:endParaRPr lang="en-IN"/>
        </a:p>
      </dgm:t>
    </dgm:pt>
    <dgm:pt modelId="{1BCE78DE-8E69-4DEE-91B0-1E20947C957C}" type="pres">
      <dgm:prSet presAssocID="{DDCDCA30-412D-4990-B193-5D3038F56FE9}" presName="radial" presStyleCnt="0">
        <dgm:presLayoutVars>
          <dgm:animLvl val="ctr"/>
        </dgm:presLayoutVars>
      </dgm:prSet>
      <dgm:spPr/>
    </dgm:pt>
    <dgm:pt modelId="{F6D2AF64-F223-45B0-B6FC-2F3519C864CE}" type="pres">
      <dgm:prSet presAssocID="{E0C73A38-B81B-46E8-B8F5-97B404ADF55C}" presName="centerShape" presStyleLbl="vennNode1" presStyleIdx="0" presStyleCnt="9"/>
      <dgm:spPr/>
      <dgm:t>
        <a:bodyPr/>
        <a:lstStyle/>
        <a:p>
          <a:endParaRPr lang="en-IN"/>
        </a:p>
      </dgm:t>
    </dgm:pt>
    <dgm:pt modelId="{2C724CD5-A883-4A0B-939B-74E48280E9DE}" type="pres">
      <dgm:prSet presAssocID="{7ECE611C-A0D3-4845-A229-5394F7FAD63D}" presName="node" presStyleLbl="vennNode1" presStyleIdx="1" presStyleCnt="9">
        <dgm:presLayoutVars>
          <dgm:bulletEnabled val="1"/>
        </dgm:presLayoutVars>
      </dgm:prSet>
      <dgm:spPr/>
      <dgm:t>
        <a:bodyPr/>
        <a:lstStyle/>
        <a:p>
          <a:endParaRPr lang="en-IN"/>
        </a:p>
      </dgm:t>
    </dgm:pt>
    <dgm:pt modelId="{68C56F5E-FA53-432F-ABD1-632F5BCE2AB2}" type="pres">
      <dgm:prSet presAssocID="{D50D5996-10E3-4946-9886-083A9EDA8456}" presName="node" presStyleLbl="vennNode1" presStyleIdx="2" presStyleCnt="9">
        <dgm:presLayoutVars>
          <dgm:bulletEnabled val="1"/>
        </dgm:presLayoutVars>
      </dgm:prSet>
      <dgm:spPr/>
      <dgm:t>
        <a:bodyPr/>
        <a:lstStyle/>
        <a:p>
          <a:endParaRPr lang="en-IN"/>
        </a:p>
      </dgm:t>
    </dgm:pt>
    <dgm:pt modelId="{2FF59370-9608-417A-9294-962D51F532B7}" type="pres">
      <dgm:prSet presAssocID="{B3123B04-1BC4-4AFC-B4B3-0358DE88019C}" presName="node" presStyleLbl="vennNode1" presStyleIdx="3" presStyleCnt="9">
        <dgm:presLayoutVars>
          <dgm:bulletEnabled val="1"/>
        </dgm:presLayoutVars>
      </dgm:prSet>
      <dgm:spPr/>
      <dgm:t>
        <a:bodyPr/>
        <a:lstStyle/>
        <a:p>
          <a:endParaRPr lang="en-IN"/>
        </a:p>
      </dgm:t>
    </dgm:pt>
    <dgm:pt modelId="{AED29216-0EC1-4437-8115-CA691B1D7981}" type="pres">
      <dgm:prSet presAssocID="{54647F84-C79B-447B-B77A-9006062532FF}" presName="node" presStyleLbl="vennNode1" presStyleIdx="4" presStyleCnt="9">
        <dgm:presLayoutVars>
          <dgm:bulletEnabled val="1"/>
        </dgm:presLayoutVars>
      </dgm:prSet>
      <dgm:spPr/>
      <dgm:t>
        <a:bodyPr/>
        <a:lstStyle/>
        <a:p>
          <a:endParaRPr lang="en-IN"/>
        </a:p>
      </dgm:t>
    </dgm:pt>
    <dgm:pt modelId="{6F0FE19E-C208-411D-A264-41A84BABA8C9}" type="pres">
      <dgm:prSet presAssocID="{B89E3D54-DCDC-41CF-B1EF-D7595CEA1675}" presName="node" presStyleLbl="vennNode1" presStyleIdx="5" presStyleCnt="9">
        <dgm:presLayoutVars>
          <dgm:bulletEnabled val="1"/>
        </dgm:presLayoutVars>
      </dgm:prSet>
      <dgm:spPr/>
      <dgm:t>
        <a:bodyPr/>
        <a:lstStyle/>
        <a:p>
          <a:endParaRPr lang="en-IN"/>
        </a:p>
      </dgm:t>
    </dgm:pt>
    <dgm:pt modelId="{AA272936-F9B3-40CA-B7BB-08AA5F5B562A}" type="pres">
      <dgm:prSet presAssocID="{F13D8F6B-04DB-4A60-8C6A-DE60DB10A7A4}" presName="node" presStyleLbl="vennNode1" presStyleIdx="6" presStyleCnt="9">
        <dgm:presLayoutVars>
          <dgm:bulletEnabled val="1"/>
        </dgm:presLayoutVars>
      </dgm:prSet>
      <dgm:spPr/>
      <dgm:t>
        <a:bodyPr/>
        <a:lstStyle/>
        <a:p>
          <a:endParaRPr lang="en-IN"/>
        </a:p>
      </dgm:t>
    </dgm:pt>
    <dgm:pt modelId="{E1BB4D84-B716-4CF3-8D54-A8E6D4BF3955}" type="pres">
      <dgm:prSet presAssocID="{EFE771FD-2AB3-4D93-8C3B-A0D707A7B195}" presName="node" presStyleLbl="vennNode1" presStyleIdx="7" presStyleCnt="9">
        <dgm:presLayoutVars>
          <dgm:bulletEnabled val="1"/>
        </dgm:presLayoutVars>
      </dgm:prSet>
      <dgm:spPr/>
      <dgm:t>
        <a:bodyPr/>
        <a:lstStyle/>
        <a:p>
          <a:endParaRPr lang="en-IN"/>
        </a:p>
      </dgm:t>
    </dgm:pt>
    <dgm:pt modelId="{7AC9405D-2050-486C-8C37-8E9C1D1B7313}" type="pres">
      <dgm:prSet presAssocID="{E693BE9B-54B8-41E0-85FF-5490FED8BDB2}" presName="node" presStyleLbl="vennNode1" presStyleIdx="8" presStyleCnt="9">
        <dgm:presLayoutVars>
          <dgm:bulletEnabled val="1"/>
        </dgm:presLayoutVars>
      </dgm:prSet>
      <dgm:spPr/>
      <dgm:t>
        <a:bodyPr/>
        <a:lstStyle/>
        <a:p>
          <a:endParaRPr lang="en-IN"/>
        </a:p>
      </dgm:t>
    </dgm:pt>
  </dgm:ptLst>
  <dgm:cxnLst>
    <dgm:cxn modelId="{F78EA137-705F-4009-9BD0-1DF0B163C7C0}" srcId="{E0C73A38-B81B-46E8-B8F5-97B404ADF55C}" destId="{7ECE611C-A0D3-4845-A229-5394F7FAD63D}" srcOrd="0" destOrd="0" parTransId="{D94A8BF9-FF56-470C-933D-7B7B0623D84C}" sibTransId="{1115934C-195B-4B7F-B252-6218200F79B2}"/>
    <dgm:cxn modelId="{27C42579-76C2-48AB-8034-E575AC6387BF}" type="presOf" srcId="{E0C73A38-B81B-46E8-B8F5-97B404ADF55C}" destId="{F6D2AF64-F223-45B0-B6FC-2F3519C864CE}" srcOrd="0" destOrd="0" presId="urn:microsoft.com/office/officeart/2005/8/layout/radial3"/>
    <dgm:cxn modelId="{3A6C2CFD-32CC-445E-9932-65842B898ED9}" type="presOf" srcId="{E693BE9B-54B8-41E0-85FF-5490FED8BDB2}" destId="{7AC9405D-2050-486C-8C37-8E9C1D1B7313}" srcOrd="0" destOrd="0" presId="urn:microsoft.com/office/officeart/2005/8/layout/radial3"/>
    <dgm:cxn modelId="{9F422CC6-E645-40F9-895F-C1837E952FD7}" type="presOf" srcId="{DDCDCA30-412D-4990-B193-5D3038F56FE9}" destId="{C56B6F1D-631F-4DF1-BF2F-429AB61402ED}" srcOrd="0" destOrd="0" presId="urn:microsoft.com/office/officeart/2005/8/layout/radial3"/>
    <dgm:cxn modelId="{23D760B2-3C68-4314-8909-C1BD55DDBCB3}" type="presOf" srcId="{B3123B04-1BC4-4AFC-B4B3-0358DE88019C}" destId="{2FF59370-9608-417A-9294-962D51F532B7}" srcOrd="0" destOrd="0" presId="urn:microsoft.com/office/officeart/2005/8/layout/radial3"/>
    <dgm:cxn modelId="{0EEC4EED-B0E4-401C-8054-59664D2A1759}" srcId="{E0C73A38-B81B-46E8-B8F5-97B404ADF55C}" destId="{B3123B04-1BC4-4AFC-B4B3-0358DE88019C}" srcOrd="2" destOrd="0" parTransId="{16038D7A-5BD2-4909-A4F8-827CF6CBB1A6}" sibTransId="{E45F5BE1-5BF9-4507-AC50-87746071106F}"/>
    <dgm:cxn modelId="{ED4091B6-CE34-4109-9978-82F839F5A644}" srcId="{E0C73A38-B81B-46E8-B8F5-97B404ADF55C}" destId="{F13D8F6B-04DB-4A60-8C6A-DE60DB10A7A4}" srcOrd="5" destOrd="0" parTransId="{DBE86913-CF11-42D5-A859-2E047834F6DF}" sibTransId="{B3EAD190-D7AB-4B8D-B785-DBCE1D918421}"/>
    <dgm:cxn modelId="{125FE3BF-504D-4C10-8A21-E3098DC04B75}" type="presOf" srcId="{EFE771FD-2AB3-4D93-8C3B-A0D707A7B195}" destId="{E1BB4D84-B716-4CF3-8D54-A8E6D4BF3955}" srcOrd="0" destOrd="0" presId="urn:microsoft.com/office/officeart/2005/8/layout/radial3"/>
    <dgm:cxn modelId="{76886799-D58F-434D-A94A-F68BCC966898}" srcId="{DDCDCA30-412D-4990-B193-5D3038F56FE9}" destId="{E0C73A38-B81B-46E8-B8F5-97B404ADF55C}" srcOrd="0" destOrd="0" parTransId="{48715DA3-88F7-4DF9-886A-4A014DA05A15}" sibTransId="{C1D64499-50EC-45B0-9A8C-136E8C386A7C}"/>
    <dgm:cxn modelId="{B81831A1-2CF1-4682-9760-8EE7FF693752}" srcId="{E0C73A38-B81B-46E8-B8F5-97B404ADF55C}" destId="{B89E3D54-DCDC-41CF-B1EF-D7595CEA1675}" srcOrd="4" destOrd="0" parTransId="{1336F9A0-6ABA-4E0F-907B-91CF4FAE909E}" sibTransId="{1B03DA99-8DAC-4962-B4D1-74D11AD27506}"/>
    <dgm:cxn modelId="{606DD534-895D-45DF-ABAA-1A9E960E4382}" type="presOf" srcId="{D50D5996-10E3-4946-9886-083A9EDA8456}" destId="{68C56F5E-FA53-432F-ABD1-632F5BCE2AB2}" srcOrd="0" destOrd="0" presId="urn:microsoft.com/office/officeart/2005/8/layout/radial3"/>
    <dgm:cxn modelId="{8A17E750-993D-4024-B7E1-C40F5A292188}" srcId="{E0C73A38-B81B-46E8-B8F5-97B404ADF55C}" destId="{54647F84-C79B-447B-B77A-9006062532FF}" srcOrd="3" destOrd="0" parTransId="{4F470782-2369-4102-8AFE-FDD8450E9D6E}" sibTransId="{240340BD-DD21-40A5-99E0-06C2ACCBC522}"/>
    <dgm:cxn modelId="{C2A491E1-67CA-4F6B-8620-00C24036C049}" type="presOf" srcId="{54647F84-C79B-447B-B77A-9006062532FF}" destId="{AED29216-0EC1-4437-8115-CA691B1D7981}" srcOrd="0" destOrd="0" presId="urn:microsoft.com/office/officeart/2005/8/layout/radial3"/>
    <dgm:cxn modelId="{AA0E4204-3482-4321-B8FA-B032754A09BE}" type="presOf" srcId="{B89E3D54-DCDC-41CF-B1EF-D7595CEA1675}" destId="{6F0FE19E-C208-411D-A264-41A84BABA8C9}" srcOrd="0" destOrd="0" presId="urn:microsoft.com/office/officeart/2005/8/layout/radial3"/>
    <dgm:cxn modelId="{D4FF5D23-7C68-4879-8D06-E72769FE1F0A}" srcId="{E0C73A38-B81B-46E8-B8F5-97B404ADF55C}" destId="{D50D5996-10E3-4946-9886-083A9EDA8456}" srcOrd="1" destOrd="0" parTransId="{EEC72665-3B8B-440C-91AC-8C1514B75B38}" sibTransId="{C1D27899-8776-4019-A0A1-754568344BC3}"/>
    <dgm:cxn modelId="{82EB483E-B791-4A66-9DD7-6CE223FDB61F}" srcId="{E0C73A38-B81B-46E8-B8F5-97B404ADF55C}" destId="{EFE771FD-2AB3-4D93-8C3B-A0D707A7B195}" srcOrd="6" destOrd="0" parTransId="{B30E7B8E-BE67-4FB4-B1E1-92FA416AE78B}" sibTransId="{19D061DB-515E-4761-B8CE-B6B29ABEA3C7}"/>
    <dgm:cxn modelId="{0E39346E-9957-4BF3-9C2F-156C7620BAEA}" type="presOf" srcId="{F13D8F6B-04DB-4A60-8C6A-DE60DB10A7A4}" destId="{AA272936-F9B3-40CA-B7BB-08AA5F5B562A}" srcOrd="0" destOrd="0" presId="urn:microsoft.com/office/officeart/2005/8/layout/radial3"/>
    <dgm:cxn modelId="{02268701-004C-401F-9A1D-302247ABB06E}" srcId="{E0C73A38-B81B-46E8-B8F5-97B404ADF55C}" destId="{E693BE9B-54B8-41E0-85FF-5490FED8BDB2}" srcOrd="7" destOrd="0" parTransId="{0733B29A-95B6-41DD-97E8-BC6C1A365939}" sibTransId="{33AC9A80-F58A-490D-BA3B-525EBEDA1850}"/>
    <dgm:cxn modelId="{1127E07C-10FF-4542-87E3-8676E847E47C}" type="presOf" srcId="{7ECE611C-A0D3-4845-A229-5394F7FAD63D}" destId="{2C724CD5-A883-4A0B-939B-74E48280E9DE}" srcOrd="0" destOrd="0" presId="urn:microsoft.com/office/officeart/2005/8/layout/radial3"/>
    <dgm:cxn modelId="{B86DB785-5908-474D-8C54-1F5914EC2EE7}" type="presParOf" srcId="{C56B6F1D-631F-4DF1-BF2F-429AB61402ED}" destId="{1BCE78DE-8E69-4DEE-91B0-1E20947C957C}" srcOrd="0" destOrd="0" presId="urn:microsoft.com/office/officeart/2005/8/layout/radial3"/>
    <dgm:cxn modelId="{0D48BB52-9EC3-4DF0-8C0A-CE240080DBE7}" type="presParOf" srcId="{1BCE78DE-8E69-4DEE-91B0-1E20947C957C}" destId="{F6D2AF64-F223-45B0-B6FC-2F3519C864CE}" srcOrd="0" destOrd="0" presId="urn:microsoft.com/office/officeart/2005/8/layout/radial3"/>
    <dgm:cxn modelId="{E15A2059-F52A-482A-A272-DE52C71F9783}" type="presParOf" srcId="{1BCE78DE-8E69-4DEE-91B0-1E20947C957C}" destId="{2C724CD5-A883-4A0B-939B-74E48280E9DE}" srcOrd="1" destOrd="0" presId="urn:microsoft.com/office/officeart/2005/8/layout/radial3"/>
    <dgm:cxn modelId="{973A69D9-9E73-4CFD-AEDF-F830B5DA4918}" type="presParOf" srcId="{1BCE78DE-8E69-4DEE-91B0-1E20947C957C}" destId="{68C56F5E-FA53-432F-ABD1-632F5BCE2AB2}" srcOrd="2" destOrd="0" presId="urn:microsoft.com/office/officeart/2005/8/layout/radial3"/>
    <dgm:cxn modelId="{D8BD00D6-7D12-4772-8776-1947C126E5E0}" type="presParOf" srcId="{1BCE78DE-8E69-4DEE-91B0-1E20947C957C}" destId="{2FF59370-9608-417A-9294-962D51F532B7}" srcOrd="3" destOrd="0" presId="urn:microsoft.com/office/officeart/2005/8/layout/radial3"/>
    <dgm:cxn modelId="{4A37E6F3-3DEB-432A-9DF5-63709A2FF393}" type="presParOf" srcId="{1BCE78DE-8E69-4DEE-91B0-1E20947C957C}" destId="{AED29216-0EC1-4437-8115-CA691B1D7981}" srcOrd="4" destOrd="0" presId="urn:microsoft.com/office/officeart/2005/8/layout/radial3"/>
    <dgm:cxn modelId="{30CD3A62-3A91-4E10-8B5E-3DFB2C243308}" type="presParOf" srcId="{1BCE78DE-8E69-4DEE-91B0-1E20947C957C}" destId="{6F0FE19E-C208-411D-A264-41A84BABA8C9}" srcOrd="5" destOrd="0" presId="urn:microsoft.com/office/officeart/2005/8/layout/radial3"/>
    <dgm:cxn modelId="{003280D4-DF0F-4940-AF55-1471A553EED3}" type="presParOf" srcId="{1BCE78DE-8E69-4DEE-91B0-1E20947C957C}" destId="{AA272936-F9B3-40CA-B7BB-08AA5F5B562A}" srcOrd="6" destOrd="0" presId="urn:microsoft.com/office/officeart/2005/8/layout/radial3"/>
    <dgm:cxn modelId="{016EA97B-7208-44F4-86F7-DE6ABD66039D}" type="presParOf" srcId="{1BCE78DE-8E69-4DEE-91B0-1E20947C957C}" destId="{E1BB4D84-B716-4CF3-8D54-A8E6D4BF3955}" srcOrd="7" destOrd="0" presId="urn:microsoft.com/office/officeart/2005/8/layout/radial3"/>
    <dgm:cxn modelId="{4A96531F-244E-4E54-AE11-44035A489B3F}" type="presParOf" srcId="{1BCE78DE-8E69-4DEE-91B0-1E20947C957C}" destId="{7AC9405D-2050-486C-8C37-8E9C1D1B7313}"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2AF64-F223-45B0-B6FC-2F3519C864CE}">
      <dsp:nvSpPr>
        <dsp:cNvPr id="0" name=""/>
        <dsp:cNvSpPr/>
      </dsp:nvSpPr>
      <dsp:spPr>
        <a:xfrm>
          <a:off x="3566634" y="1429066"/>
          <a:ext cx="3560130" cy="356013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smtClean="0"/>
            <a:t>Industry 4.0</a:t>
          </a:r>
          <a:endParaRPr lang="en-IN" sz="2000" b="0" kern="1200" dirty="0"/>
        </a:p>
      </dsp:txBody>
      <dsp:txXfrm>
        <a:off x="4088003" y="1950435"/>
        <a:ext cx="2517392" cy="2517392"/>
      </dsp:txXfrm>
    </dsp:sp>
    <dsp:sp modelId="{2C724CD5-A883-4A0B-939B-74E48280E9DE}">
      <dsp:nvSpPr>
        <dsp:cNvPr id="0" name=""/>
        <dsp:cNvSpPr/>
      </dsp:nvSpPr>
      <dsp:spPr>
        <a:xfrm>
          <a:off x="4456667" y="635"/>
          <a:ext cx="1780065" cy="1780065"/>
        </a:xfrm>
        <a:prstGeom prst="ellipse">
          <a:avLst/>
        </a:prstGeom>
        <a:solidFill>
          <a:schemeClr val="accent2">
            <a:alpha val="50000"/>
            <a:hueOff val="960197"/>
            <a:satOff val="0"/>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Autonomous Robots</a:t>
          </a:r>
          <a:endParaRPr lang="en-IN" sz="1200" b="1" kern="1200" dirty="0"/>
        </a:p>
      </dsp:txBody>
      <dsp:txXfrm>
        <a:off x="4717351" y="261319"/>
        <a:ext cx="1258697" cy="1258697"/>
      </dsp:txXfrm>
    </dsp:sp>
    <dsp:sp modelId="{68C56F5E-FA53-432F-ABD1-632F5BCE2AB2}">
      <dsp:nvSpPr>
        <dsp:cNvPr id="0" name=""/>
        <dsp:cNvSpPr/>
      </dsp:nvSpPr>
      <dsp:spPr>
        <a:xfrm>
          <a:off x="6096068" y="679697"/>
          <a:ext cx="1780065" cy="1780065"/>
        </a:xfrm>
        <a:prstGeom prst="ellipse">
          <a:avLst/>
        </a:prstGeom>
        <a:solidFill>
          <a:schemeClr val="accent2">
            <a:alpha val="50000"/>
            <a:hueOff val="1920394"/>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Simulation</a:t>
          </a:r>
          <a:endParaRPr lang="en-IN" sz="1200" b="1" kern="1200" dirty="0"/>
        </a:p>
      </dsp:txBody>
      <dsp:txXfrm>
        <a:off x="6356752" y="940381"/>
        <a:ext cx="1258697" cy="1258697"/>
      </dsp:txXfrm>
    </dsp:sp>
    <dsp:sp modelId="{2FF59370-9608-417A-9294-962D51F532B7}">
      <dsp:nvSpPr>
        <dsp:cNvPr id="0" name=""/>
        <dsp:cNvSpPr/>
      </dsp:nvSpPr>
      <dsp:spPr>
        <a:xfrm>
          <a:off x="6775130" y="2319098"/>
          <a:ext cx="1780065" cy="1780065"/>
        </a:xfrm>
        <a:prstGeom prst="ellipse">
          <a:avLst/>
        </a:prstGeom>
        <a:solidFill>
          <a:schemeClr val="accent2">
            <a:alpha val="50000"/>
            <a:hueOff val="2880591"/>
            <a:satOff val="0"/>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Horizontal and vertical system integration</a:t>
          </a:r>
          <a:endParaRPr lang="en-IN" sz="1200" b="1" kern="1200" dirty="0"/>
        </a:p>
      </dsp:txBody>
      <dsp:txXfrm>
        <a:off x="7035814" y="2579782"/>
        <a:ext cx="1258697" cy="1258697"/>
      </dsp:txXfrm>
    </dsp:sp>
    <dsp:sp modelId="{AED29216-0EC1-4437-8115-CA691B1D7981}">
      <dsp:nvSpPr>
        <dsp:cNvPr id="0" name=""/>
        <dsp:cNvSpPr/>
      </dsp:nvSpPr>
      <dsp:spPr>
        <a:xfrm>
          <a:off x="6096068" y="3958500"/>
          <a:ext cx="1780065" cy="1780065"/>
        </a:xfrm>
        <a:prstGeom prst="ellipse">
          <a:avLst/>
        </a:prstGeom>
        <a:solidFill>
          <a:schemeClr val="accent2">
            <a:alpha val="50000"/>
            <a:hueOff val="3840789"/>
            <a:satOff val="0"/>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Industrial Internet of Things</a:t>
          </a:r>
        </a:p>
      </dsp:txBody>
      <dsp:txXfrm>
        <a:off x="6356752" y="4219184"/>
        <a:ext cx="1258697" cy="1258697"/>
      </dsp:txXfrm>
    </dsp:sp>
    <dsp:sp modelId="{6F0FE19E-C208-411D-A264-41A84BABA8C9}">
      <dsp:nvSpPr>
        <dsp:cNvPr id="0" name=""/>
        <dsp:cNvSpPr/>
      </dsp:nvSpPr>
      <dsp:spPr>
        <a:xfrm>
          <a:off x="4456667" y="4637562"/>
          <a:ext cx="1780065" cy="1780065"/>
        </a:xfrm>
        <a:prstGeom prst="ellipse">
          <a:avLst/>
        </a:prstGeom>
        <a:solidFill>
          <a:schemeClr val="accent2">
            <a:alpha val="50000"/>
            <a:hueOff val="4800986"/>
            <a:satOff val="0"/>
            <a:lumOff val="-1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t>Cyber </a:t>
          </a:r>
          <a:r>
            <a:rPr lang="en-US" sz="1200" b="1" kern="1200" dirty="0" smtClean="0"/>
            <a:t>Security</a:t>
          </a:r>
        </a:p>
      </dsp:txBody>
      <dsp:txXfrm>
        <a:off x="4717351" y="4898246"/>
        <a:ext cx="1258697" cy="1258697"/>
      </dsp:txXfrm>
    </dsp:sp>
    <dsp:sp modelId="{AA272936-F9B3-40CA-B7BB-08AA5F5B562A}">
      <dsp:nvSpPr>
        <dsp:cNvPr id="0" name=""/>
        <dsp:cNvSpPr/>
      </dsp:nvSpPr>
      <dsp:spPr>
        <a:xfrm>
          <a:off x="2817266" y="3958500"/>
          <a:ext cx="1780065" cy="1780065"/>
        </a:xfrm>
        <a:prstGeom prst="ellipse">
          <a:avLst/>
        </a:prstGeom>
        <a:solidFill>
          <a:schemeClr val="accent2">
            <a:alpha val="50000"/>
            <a:hueOff val="5761183"/>
            <a:satOff val="0"/>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Additive </a:t>
          </a:r>
          <a:r>
            <a:rPr lang="en-US" sz="1200" b="1" kern="1200" dirty="0" err="1" smtClean="0"/>
            <a:t>Mfg</a:t>
          </a:r>
          <a:endParaRPr lang="en-IN" sz="1200" b="1" kern="1200" dirty="0"/>
        </a:p>
      </dsp:txBody>
      <dsp:txXfrm>
        <a:off x="3077950" y="4219184"/>
        <a:ext cx="1258697" cy="1258697"/>
      </dsp:txXfrm>
    </dsp:sp>
    <dsp:sp modelId="{E1BB4D84-B716-4CF3-8D54-A8E6D4BF3955}">
      <dsp:nvSpPr>
        <dsp:cNvPr id="0" name=""/>
        <dsp:cNvSpPr/>
      </dsp:nvSpPr>
      <dsp:spPr>
        <a:xfrm>
          <a:off x="2138203" y="2319098"/>
          <a:ext cx="1780065" cy="1780065"/>
        </a:xfrm>
        <a:prstGeom prst="ellipse">
          <a:avLst/>
        </a:prstGeom>
        <a:solidFill>
          <a:schemeClr val="accent2">
            <a:alpha val="50000"/>
            <a:hueOff val="6721380"/>
            <a:satOff val="0"/>
            <a:lumOff val="-18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Augmented reality</a:t>
          </a:r>
        </a:p>
      </dsp:txBody>
      <dsp:txXfrm>
        <a:off x="2398887" y="2579782"/>
        <a:ext cx="1258697" cy="1258697"/>
      </dsp:txXfrm>
    </dsp:sp>
    <dsp:sp modelId="{7AC9405D-2050-486C-8C37-8E9C1D1B7313}">
      <dsp:nvSpPr>
        <dsp:cNvPr id="0" name=""/>
        <dsp:cNvSpPr/>
      </dsp:nvSpPr>
      <dsp:spPr>
        <a:xfrm>
          <a:off x="2817266" y="679697"/>
          <a:ext cx="1780065" cy="1780065"/>
        </a:xfrm>
        <a:prstGeom prst="ellipse">
          <a:avLst/>
        </a:prstGeom>
        <a:solidFill>
          <a:schemeClr val="accent2">
            <a:alpha val="50000"/>
            <a:hueOff val="7681577"/>
            <a:satOff val="0"/>
            <a:lumOff val="-2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Big data analytics</a:t>
          </a:r>
        </a:p>
      </dsp:txBody>
      <dsp:txXfrm>
        <a:off x="3077950" y="940381"/>
        <a:ext cx="1258697" cy="125869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t>29.01.2019</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2</a:t>
            </a:fld>
            <a:endParaRPr lang="cs-CZ"/>
          </a:p>
        </p:txBody>
      </p:sp>
    </p:spTree>
    <p:extLst>
      <p:ext uri="{BB962C8B-B14F-4D97-AF65-F5344CB8AC3E}">
        <p14:creationId xmlns:p14="http://schemas.microsoft.com/office/powerpoint/2010/main" val="3727851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11</a:t>
            </a:fld>
            <a:endParaRPr lang="cs-CZ"/>
          </a:p>
        </p:txBody>
      </p:sp>
    </p:spTree>
    <p:extLst>
      <p:ext uri="{BB962C8B-B14F-4D97-AF65-F5344CB8AC3E}">
        <p14:creationId xmlns:p14="http://schemas.microsoft.com/office/powerpoint/2010/main" val="419792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12</a:t>
            </a:fld>
            <a:endParaRPr lang="cs-CZ"/>
          </a:p>
        </p:txBody>
      </p:sp>
    </p:spTree>
    <p:extLst>
      <p:ext uri="{BB962C8B-B14F-4D97-AF65-F5344CB8AC3E}">
        <p14:creationId xmlns:p14="http://schemas.microsoft.com/office/powerpoint/2010/main" val="1445989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13</a:t>
            </a:fld>
            <a:endParaRPr lang="cs-CZ"/>
          </a:p>
        </p:txBody>
      </p:sp>
    </p:spTree>
    <p:extLst>
      <p:ext uri="{BB962C8B-B14F-4D97-AF65-F5344CB8AC3E}">
        <p14:creationId xmlns:p14="http://schemas.microsoft.com/office/powerpoint/2010/main" val="144598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14</a:t>
            </a:fld>
            <a:endParaRPr lang="cs-CZ"/>
          </a:p>
        </p:txBody>
      </p:sp>
    </p:spTree>
    <p:extLst>
      <p:ext uri="{BB962C8B-B14F-4D97-AF65-F5344CB8AC3E}">
        <p14:creationId xmlns:p14="http://schemas.microsoft.com/office/powerpoint/2010/main" val="144598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15</a:t>
            </a:fld>
            <a:endParaRPr lang="cs-CZ"/>
          </a:p>
        </p:txBody>
      </p:sp>
    </p:spTree>
    <p:extLst>
      <p:ext uri="{BB962C8B-B14F-4D97-AF65-F5344CB8AC3E}">
        <p14:creationId xmlns:p14="http://schemas.microsoft.com/office/powerpoint/2010/main" val="144598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16</a:t>
            </a:fld>
            <a:endParaRPr lang="cs-CZ"/>
          </a:p>
        </p:txBody>
      </p:sp>
    </p:spTree>
    <p:extLst>
      <p:ext uri="{BB962C8B-B14F-4D97-AF65-F5344CB8AC3E}">
        <p14:creationId xmlns:p14="http://schemas.microsoft.com/office/powerpoint/2010/main" val="144598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17</a:t>
            </a:fld>
            <a:endParaRPr lang="cs-CZ"/>
          </a:p>
        </p:txBody>
      </p:sp>
    </p:spTree>
    <p:extLst>
      <p:ext uri="{BB962C8B-B14F-4D97-AF65-F5344CB8AC3E}">
        <p14:creationId xmlns:p14="http://schemas.microsoft.com/office/powerpoint/2010/main" val="180100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3</a:t>
            </a:fld>
            <a:endParaRPr lang="cs-CZ"/>
          </a:p>
        </p:txBody>
      </p:sp>
    </p:spTree>
    <p:extLst>
      <p:ext uri="{BB962C8B-B14F-4D97-AF65-F5344CB8AC3E}">
        <p14:creationId xmlns:p14="http://schemas.microsoft.com/office/powerpoint/2010/main" val="308507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4</a:t>
            </a:fld>
            <a:endParaRPr lang="cs-CZ"/>
          </a:p>
        </p:txBody>
      </p:sp>
    </p:spTree>
    <p:extLst>
      <p:ext uri="{BB962C8B-B14F-4D97-AF65-F5344CB8AC3E}">
        <p14:creationId xmlns:p14="http://schemas.microsoft.com/office/powerpoint/2010/main" val="198475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5</a:t>
            </a:fld>
            <a:endParaRPr lang="cs-CZ"/>
          </a:p>
        </p:txBody>
      </p:sp>
    </p:spTree>
    <p:extLst>
      <p:ext uri="{BB962C8B-B14F-4D97-AF65-F5344CB8AC3E}">
        <p14:creationId xmlns:p14="http://schemas.microsoft.com/office/powerpoint/2010/main" val="18874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6</a:t>
            </a:fld>
            <a:endParaRPr lang="cs-CZ"/>
          </a:p>
        </p:txBody>
      </p:sp>
    </p:spTree>
    <p:extLst>
      <p:ext uri="{BB962C8B-B14F-4D97-AF65-F5344CB8AC3E}">
        <p14:creationId xmlns:p14="http://schemas.microsoft.com/office/powerpoint/2010/main" val="352274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7</a:t>
            </a:fld>
            <a:endParaRPr lang="cs-CZ"/>
          </a:p>
        </p:txBody>
      </p:sp>
    </p:spTree>
    <p:extLst>
      <p:ext uri="{BB962C8B-B14F-4D97-AF65-F5344CB8AC3E}">
        <p14:creationId xmlns:p14="http://schemas.microsoft.com/office/powerpoint/2010/main" val="267227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8</a:t>
            </a:fld>
            <a:endParaRPr lang="cs-CZ"/>
          </a:p>
        </p:txBody>
      </p:sp>
    </p:spTree>
    <p:extLst>
      <p:ext uri="{BB962C8B-B14F-4D97-AF65-F5344CB8AC3E}">
        <p14:creationId xmlns:p14="http://schemas.microsoft.com/office/powerpoint/2010/main" val="271323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9</a:t>
            </a:fld>
            <a:endParaRPr lang="cs-CZ"/>
          </a:p>
        </p:txBody>
      </p:sp>
    </p:spTree>
    <p:extLst>
      <p:ext uri="{BB962C8B-B14F-4D97-AF65-F5344CB8AC3E}">
        <p14:creationId xmlns:p14="http://schemas.microsoft.com/office/powerpoint/2010/main" val="61271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10</a:t>
            </a:fld>
            <a:endParaRPr lang="cs-CZ"/>
          </a:p>
        </p:txBody>
      </p:sp>
    </p:spTree>
    <p:extLst>
      <p:ext uri="{BB962C8B-B14F-4D97-AF65-F5344CB8AC3E}">
        <p14:creationId xmlns:p14="http://schemas.microsoft.com/office/powerpoint/2010/main" val="2293764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smtClean="0"/>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t>29.01.2019</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t>29.01.2019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t>29.01.2019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smtClean="0"/>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t>29.01.2019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t>29.01.2019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t>29.01.2019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t>29.01.2019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t>29.01.2019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t>29.01.2019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t>29.01.2019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t>29.01.2019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smtClean="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t>29.01.2019</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2ahUKEwiP3NWOgJHgAhUvM-wKHanOCzMQjRx6BAgBEAU&amp;url=http://www.google.cz/url?sa%3Di%26rct%3Dj%26q%3D%26esrc%3Ds%26source%3Dimages%26cd%3D%26ved%3D%26url%3Dhttp%3A%2F%2Fwww.changestart.com%2Fauthor.html%26psig%3DAOvVaw3j7cbvOD-5zS2jRGNCU-xZ%26ust%3D1548782908689810&amp;psig=AOvVaw3j7cbvOD-5zS2jRGNCU-xZ&amp;ust=154878290868981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Leader </a:t>
            </a:r>
            <a:r>
              <a:rPr lang="cs-CZ" dirty="0" err="1" smtClean="0"/>
              <a:t>of</a:t>
            </a:r>
            <a:r>
              <a:rPr lang="cs-CZ" dirty="0" smtClean="0"/>
              <a:t> </a:t>
            </a:r>
            <a:r>
              <a:rPr lang="cs-CZ" dirty="0" err="1" smtClean="0"/>
              <a:t>change</a:t>
            </a:r>
            <a:r>
              <a:rPr lang="cs-CZ" dirty="0" smtClean="0"/>
              <a:t/>
            </a:r>
            <a:br>
              <a:rPr lang="cs-CZ" dirty="0" smtClean="0"/>
            </a:br>
            <a:r>
              <a:rPr lang="cs-CZ" dirty="0" smtClean="0"/>
              <a:t>4.O </a:t>
            </a:r>
            <a:r>
              <a:rPr lang="cs-CZ" dirty="0" err="1" smtClean="0"/>
              <a:t>Industry</a:t>
            </a:r>
            <a:endParaRPr lang="cs-CZ" dirty="0"/>
          </a:p>
        </p:txBody>
      </p:sp>
      <p:sp>
        <p:nvSpPr>
          <p:cNvPr id="3" name="Podnadpis 2"/>
          <p:cNvSpPr>
            <a:spLocks noGrp="1"/>
          </p:cNvSpPr>
          <p:nvPr>
            <p:ph type="subTitle" idx="1"/>
          </p:nvPr>
        </p:nvSpPr>
        <p:spPr/>
        <p:txBody>
          <a:bodyPr/>
          <a:lstStyle/>
          <a:p>
            <a:r>
              <a:rPr lang="cs-CZ" dirty="0" smtClean="0"/>
              <a:t>doc. Ing. Petr Řehoř, Ph.D.</a:t>
            </a:r>
            <a:endParaRPr lang="cs-CZ" dirty="0"/>
          </a:p>
        </p:txBody>
      </p:sp>
    </p:spTree>
    <p:extLst>
      <p:ext uri="{BB962C8B-B14F-4D97-AF65-F5344CB8AC3E}">
        <p14:creationId xmlns:p14="http://schemas.microsoft.com/office/powerpoint/2010/main" val="3527215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Industry</a:t>
            </a:r>
            <a:r>
              <a:rPr lang="cs-CZ" dirty="0" smtClean="0"/>
              <a:t> 4.0</a:t>
            </a:r>
            <a:endParaRPr lang="cs-CZ" dirty="0"/>
          </a:p>
        </p:txBody>
      </p:sp>
      <p:sp>
        <p:nvSpPr>
          <p:cNvPr id="3" name="Zástupný symbol pro obsah 2"/>
          <p:cNvSpPr>
            <a:spLocks noGrp="1"/>
          </p:cNvSpPr>
          <p:nvPr>
            <p:ph idx="1"/>
          </p:nvPr>
        </p:nvSpPr>
        <p:spPr>
          <a:xfrm>
            <a:off x="285750" y="1187532"/>
            <a:ext cx="10407650" cy="5567281"/>
          </a:xfrm>
        </p:spPr>
        <p:txBody>
          <a:bodyPr/>
          <a:lstStyle/>
          <a:p>
            <a:pPr marL="0" indent="0">
              <a:spcBef>
                <a:spcPts val="0"/>
              </a:spcBef>
              <a:buClr>
                <a:schemeClr val="bg1"/>
              </a:buClr>
              <a:buSzPct val="80000"/>
              <a:buNone/>
            </a:pPr>
            <a:r>
              <a:rPr lang="en-US" b="1" dirty="0"/>
              <a:t>A collective term </a:t>
            </a:r>
            <a:r>
              <a:rPr lang="en-US" dirty="0"/>
              <a:t>for technologies and concepts of value chain organization. Based on the technological concepts of cyber-physical systems, the Internet of Things</a:t>
            </a:r>
            <a:r>
              <a:rPr lang="en-US" baseline="30000" dirty="0"/>
              <a:t> </a:t>
            </a:r>
            <a:r>
              <a:rPr lang="en-US" dirty="0"/>
              <a:t>and the Internet of Services, it facilitates the </a:t>
            </a:r>
            <a:r>
              <a:rPr lang="en-US" b="1" dirty="0"/>
              <a:t>vision of the Smart Factory. </a:t>
            </a:r>
          </a:p>
          <a:p>
            <a:pPr marL="0" indent="0">
              <a:spcBef>
                <a:spcPts val="0"/>
              </a:spcBef>
              <a:buClr>
                <a:schemeClr val="bg1"/>
              </a:buClr>
              <a:buSzPct val="80000"/>
              <a:buNone/>
            </a:pPr>
            <a:r>
              <a:rPr lang="en-US" dirty="0"/>
              <a:t>Within the modular structured Smart Factories of Industry 4.0, cyber-physical systems monitor physical processes, create a virtual copy of the physical world and make decentralized decisions. </a:t>
            </a: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10</a:t>
            </a:fld>
            <a:endParaRPr lang="cs-CZ"/>
          </a:p>
        </p:txBody>
      </p:sp>
    </p:spTree>
    <p:extLst>
      <p:ext uri="{BB962C8B-B14F-4D97-AF65-F5344CB8AC3E}">
        <p14:creationId xmlns:p14="http://schemas.microsoft.com/office/powerpoint/2010/main" val="3763376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Building</a:t>
            </a:r>
            <a:r>
              <a:rPr lang="cs-CZ" dirty="0" smtClean="0"/>
              <a:t> </a:t>
            </a:r>
            <a:r>
              <a:rPr lang="cs-CZ" dirty="0" err="1" smtClean="0"/>
              <a:t>blocks</a:t>
            </a:r>
            <a:r>
              <a:rPr lang="cs-CZ" dirty="0" smtClean="0"/>
              <a:t> </a:t>
            </a:r>
            <a:r>
              <a:rPr lang="cs-CZ" dirty="0" err="1" smtClean="0"/>
              <a:t>of</a:t>
            </a:r>
            <a:r>
              <a:rPr lang="cs-CZ" dirty="0" smtClean="0"/>
              <a:t> </a:t>
            </a:r>
            <a:r>
              <a:rPr lang="cs-CZ" dirty="0" err="1" smtClean="0"/>
              <a:t>Industry</a:t>
            </a:r>
            <a:r>
              <a:rPr lang="cs-CZ" dirty="0" smtClean="0"/>
              <a:t> 4.0</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11</a:t>
            </a:fld>
            <a:endParaRPr lang="cs-CZ" dirty="0"/>
          </a:p>
        </p:txBody>
      </p:sp>
      <p:graphicFrame>
        <p:nvGraphicFramePr>
          <p:cNvPr id="7" name="Content Placeholder 3"/>
          <p:cNvGraphicFramePr>
            <a:graphicFrameLocks noGrp="1"/>
          </p:cNvGraphicFramePr>
          <p:nvPr>
            <p:extLst>
              <p:ext uri="{D42A27DB-BD31-4B8C-83A1-F6EECF244321}">
                <p14:modId xmlns:p14="http://schemas.microsoft.com/office/powerpoint/2010/main" val="2733677212"/>
              </p:ext>
            </p:extLst>
          </p:nvPr>
        </p:nvGraphicFramePr>
        <p:xfrm>
          <a:off x="0" y="1142999"/>
          <a:ext cx="10693400" cy="641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6709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6 design </a:t>
            </a:r>
            <a:r>
              <a:rPr lang="cs-CZ" dirty="0" err="1" smtClean="0"/>
              <a:t>principles</a:t>
            </a:r>
            <a:r>
              <a:rPr lang="cs-CZ" dirty="0" smtClean="0"/>
              <a:t> </a:t>
            </a:r>
            <a:r>
              <a:rPr lang="cs-CZ" dirty="0" err="1" smtClean="0"/>
              <a:t>of</a:t>
            </a:r>
            <a:r>
              <a:rPr lang="cs-CZ" dirty="0" smtClean="0"/>
              <a:t> </a:t>
            </a:r>
            <a:r>
              <a:rPr lang="cs-CZ" dirty="0" err="1" smtClean="0"/>
              <a:t>Industry</a:t>
            </a:r>
            <a:r>
              <a:rPr lang="cs-CZ" dirty="0" smtClean="0"/>
              <a:t> 4.0</a:t>
            </a:r>
            <a:endParaRPr lang="cs-CZ" dirty="0"/>
          </a:p>
        </p:txBody>
      </p:sp>
      <p:sp>
        <p:nvSpPr>
          <p:cNvPr id="3" name="Zástupný symbol pro obsah 2"/>
          <p:cNvSpPr>
            <a:spLocks noGrp="1"/>
          </p:cNvSpPr>
          <p:nvPr>
            <p:ph idx="1"/>
          </p:nvPr>
        </p:nvSpPr>
        <p:spPr>
          <a:xfrm>
            <a:off x="534988" y="1187532"/>
            <a:ext cx="10158412" cy="5567281"/>
          </a:xfrm>
        </p:spPr>
        <p:txBody>
          <a:bodyPr/>
          <a:lstStyle/>
          <a:p>
            <a:pPr lvl="0"/>
            <a:r>
              <a:rPr lang="en-US" sz="2800" b="1" dirty="0"/>
              <a:t>Interoperability</a:t>
            </a:r>
            <a:r>
              <a:rPr lang="en-US" sz="2800" dirty="0"/>
              <a:t>: the ability of </a:t>
            </a:r>
            <a:r>
              <a:rPr lang="en-US" sz="2800" b="1" dirty="0"/>
              <a:t>cyber-physical systems</a:t>
            </a:r>
            <a:r>
              <a:rPr lang="en-US" sz="2800" dirty="0"/>
              <a:t> (i.e. work piece carriers, assembly stations and products), humans and Smart Factories to connect and communicate with each other via the </a:t>
            </a:r>
            <a:r>
              <a:rPr lang="en-US" sz="2800" b="1" dirty="0"/>
              <a:t>Internet of Things</a:t>
            </a:r>
            <a:r>
              <a:rPr lang="en-US" sz="2800" dirty="0"/>
              <a:t> and the </a:t>
            </a:r>
            <a:r>
              <a:rPr lang="en-US" sz="2800" b="1" dirty="0"/>
              <a:t>Internet of </a:t>
            </a:r>
            <a:r>
              <a:rPr lang="en-US" sz="2800" b="1" dirty="0" smtClean="0"/>
              <a:t>Services</a:t>
            </a:r>
            <a:r>
              <a:rPr lang="cs-CZ" sz="2800" b="1" dirty="0" smtClean="0"/>
              <a:t>.</a:t>
            </a:r>
            <a:endParaRPr lang="en-IN" sz="2800" dirty="0"/>
          </a:p>
          <a:p>
            <a:pPr lvl="0"/>
            <a:r>
              <a:rPr lang="en-US" sz="2800" b="1" dirty="0"/>
              <a:t>Virtualization</a:t>
            </a:r>
            <a:r>
              <a:rPr lang="en-US" sz="2800" dirty="0"/>
              <a:t>: a virtual copy of the Smart Factory which is created by linking sensor data (from monitoring physical processes) with virtual plant models and simulation </a:t>
            </a:r>
            <a:r>
              <a:rPr lang="en-US" sz="2800" dirty="0" smtClean="0"/>
              <a:t>models</a:t>
            </a:r>
            <a:r>
              <a:rPr lang="cs-CZ" sz="2800" dirty="0" smtClean="0"/>
              <a:t>.</a:t>
            </a:r>
            <a:endParaRPr lang="en-IN" sz="2800" dirty="0"/>
          </a:p>
          <a:p>
            <a:pPr lvl="0"/>
            <a:r>
              <a:rPr lang="en-US" sz="2800" b="1" dirty="0"/>
              <a:t>Decentralization</a:t>
            </a:r>
            <a:r>
              <a:rPr lang="en-US" sz="2800" dirty="0"/>
              <a:t>: the ability of </a:t>
            </a:r>
            <a:r>
              <a:rPr lang="en-US" sz="2800" b="1" dirty="0"/>
              <a:t>cyber-physical systems </a:t>
            </a:r>
            <a:r>
              <a:rPr lang="en-US" sz="2800" dirty="0"/>
              <a:t>within Smart Factories to make decisions on their </a:t>
            </a:r>
            <a:r>
              <a:rPr lang="en-US" sz="2800" dirty="0" smtClean="0"/>
              <a:t>ow</a:t>
            </a:r>
            <a:r>
              <a:rPr lang="cs-CZ" sz="2800" dirty="0" smtClean="0"/>
              <a:t>n.</a:t>
            </a:r>
            <a:endParaRPr lang="cs-CZ" sz="2800"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12</a:t>
            </a:fld>
            <a:endParaRPr lang="cs-CZ" dirty="0"/>
          </a:p>
        </p:txBody>
      </p:sp>
    </p:spTree>
    <p:extLst>
      <p:ext uri="{BB962C8B-B14F-4D97-AF65-F5344CB8AC3E}">
        <p14:creationId xmlns:p14="http://schemas.microsoft.com/office/powerpoint/2010/main" val="3087432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6 design </a:t>
            </a:r>
            <a:r>
              <a:rPr lang="cs-CZ" dirty="0" err="1" smtClean="0"/>
              <a:t>principles</a:t>
            </a:r>
            <a:r>
              <a:rPr lang="cs-CZ" dirty="0" smtClean="0"/>
              <a:t> </a:t>
            </a:r>
            <a:r>
              <a:rPr lang="cs-CZ" dirty="0" err="1" smtClean="0"/>
              <a:t>of</a:t>
            </a:r>
            <a:r>
              <a:rPr lang="cs-CZ" dirty="0" smtClean="0"/>
              <a:t> </a:t>
            </a:r>
            <a:r>
              <a:rPr lang="cs-CZ" dirty="0" err="1" smtClean="0"/>
              <a:t>Industry</a:t>
            </a:r>
            <a:r>
              <a:rPr lang="cs-CZ" dirty="0" smtClean="0"/>
              <a:t> 4.0</a:t>
            </a:r>
            <a:endParaRPr lang="cs-CZ" dirty="0"/>
          </a:p>
        </p:txBody>
      </p:sp>
      <p:sp>
        <p:nvSpPr>
          <p:cNvPr id="3" name="Zástupný symbol pro obsah 2"/>
          <p:cNvSpPr>
            <a:spLocks noGrp="1"/>
          </p:cNvSpPr>
          <p:nvPr>
            <p:ph idx="1"/>
          </p:nvPr>
        </p:nvSpPr>
        <p:spPr>
          <a:xfrm>
            <a:off x="534988" y="1187532"/>
            <a:ext cx="9737725" cy="5567281"/>
          </a:xfrm>
        </p:spPr>
        <p:txBody>
          <a:bodyPr/>
          <a:lstStyle/>
          <a:p>
            <a:pPr lvl="0"/>
            <a:r>
              <a:rPr lang="en-US" b="1" dirty="0" smtClean="0"/>
              <a:t>Real-Time </a:t>
            </a:r>
            <a:r>
              <a:rPr lang="en-US" b="1" dirty="0"/>
              <a:t>Capability</a:t>
            </a:r>
            <a:r>
              <a:rPr lang="en-US" dirty="0"/>
              <a:t>: the capability to collect and analyze data and provide the insights </a:t>
            </a:r>
            <a:r>
              <a:rPr lang="en-US" dirty="0" smtClean="0"/>
              <a:t>immediately</a:t>
            </a:r>
            <a:r>
              <a:rPr lang="cs-CZ" dirty="0" smtClean="0"/>
              <a:t>.</a:t>
            </a:r>
            <a:endParaRPr lang="en-IN" dirty="0"/>
          </a:p>
          <a:p>
            <a:pPr lvl="0"/>
            <a:r>
              <a:rPr lang="en-US" b="1" dirty="0"/>
              <a:t>Service Orientation</a:t>
            </a:r>
            <a:r>
              <a:rPr lang="en-US" dirty="0"/>
              <a:t>: offering of services (of </a:t>
            </a:r>
            <a:r>
              <a:rPr lang="en-US" b="1" dirty="0"/>
              <a:t>cyber-physical systems</a:t>
            </a:r>
            <a:r>
              <a:rPr lang="en-US" dirty="0"/>
              <a:t>, humans and Smart Factories) via the </a:t>
            </a:r>
            <a:r>
              <a:rPr lang="en-US" b="1" dirty="0"/>
              <a:t>Internet of </a:t>
            </a:r>
            <a:r>
              <a:rPr lang="en-US" b="1" dirty="0" smtClean="0"/>
              <a:t>Services</a:t>
            </a:r>
            <a:r>
              <a:rPr lang="cs-CZ" b="1" dirty="0" smtClean="0"/>
              <a:t>.</a:t>
            </a:r>
            <a:endParaRPr lang="en-IN" dirty="0"/>
          </a:p>
          <a:p>
            <a:pPr lvl="0"/>
            <a:r>
              <a:rPr lang="en-US" b="1" dirty="0"/>
              <a:t>Modularity</a:t>
            </a:r>
            <a:r>
              <a:rPr lang="en-US" dirty="0"/>
              <a:t>: flexible adaptation of Smart Factories for </a:t>
            </a:r>
            <a:endParaRPr lang="cs-CZ" dirty="0" smtClean="0"/>
          </a:p>
          <a:p>
            <a:pPr marL="0" lvl="0" indent="0">
              <a:buNone/>
            </a:pPr>
            <a:r>
              <a:rPr lang="cs-CZ" dirty="0"/>
              <a:t> </a:t>
            </a:r>
            <a:r>
              <a:rPr lang="en-US" dirty="0" smtClean="0"/>
              <a:t>changing requirements</a:t>
            </a:r>
            <a:endParaRPr lang="cs-CZ" dirty="0" smtClean="0"/>
          </a:p>
          <a:p>
            <a:pPr marL="0" lvl="0" indent="0">
              <a:buNone/>
            </a:pPr>
            <a:r>
              <a:rPr lang="en-US" dirty="0" smtClean="0"/>
              <a:t> </a:t>
            </a:r>
            <a:r>
              <a:rPr lang="en-US" dirty="0"/>
              <a:t>of individual </a:t>
            </a:r>
            <a:r>
              <a:rPr lang="en-US" dirty="0" smtClean="0"/>
              <a:t>modules</a:t>
            </a:r>
            <a:r>
              <a:rPr lang="cs-CZ" dirty="0" smtClean="0"/>
              <a:t>.</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13</a:t>
            </a:fld>
            <a:endParaRPr lang="cs-CZ" dirty="0"/>
          </a:p>
        </p:txBody>
      </p:sp>
      <p:pic>
        <p:nvPicPr>
          <p:cNvPr id="4" name="Obrázek 3"/>
          <p:cNvPicPr>
            <a:picLocks noChangeAspect="1"/>
          </p:cNvPicPr>
          <p:nvPr/>
        </p:nvPicPr>
        <p:blipFill>
          <a:blip r:embed="rId3"/>
          <a:stretch>
            <a:fillRect/>
          </a:stretch>
        </p:blipFill>
        <p:spPr>
          <a:xfrm>
            <a:off x="6037644" y="5277725"/>
            <a:ext cx="4674044" cy="2283538"/>
          </a:xfrm>
          <a:prstGeom prst="rect">
            <a:avLst/>
          </a:prstGeom>
        </p:spPr>
      </p:pic>
    </p:spTree>
    <p:extLst>
      <p:ext uri="{BB962C8B-B14F-4D97-AF65-F5344CB8AC3E}">
        <p14:creationId xmlns:p14="http://schemas.microsoft.com/office/powerpoint/2010/main" val="1325877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10 </a:t>
            </a:r>
            <a:r>
              <a:rPr lang="cs-CZ" dirty="0" err="1" smtClean="0"/>
              <a:t>skills</a:t>
            </a:r>
            <a:r>
              <a:rPr lang="cs-CZ" dirty="0" smtClean="0"/>
              <a:t> in </a:t>
            </a:r>
            <a:r>
              <a:rPr lang="cs-CZ" dirty="0" err="1" smtClean="0"/>
              <a:t>industry</a:t>
            </a:r>
            <a:r>
              <a:rPr lang="cs-CZ" dirty="0" smtClean="0"/>
              <a:t> 4.0</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14</a:t>
            </a:fld>
            <a:endParaRPr lang="cs-CZ" dirty="0"/>
          </a:p>
        </p:txBody>
      </p:sp>
      <p:sp>
        <p:nvSpPr>
          <p:cNvPr id="4" name="AutoShape 2" descr="Výsledek obrázku pro Richard Bevan changemaking">
            <a:hlinkClick r:id="rId3"/>
          </p:cNvPr>
          <p:cNvSpPr>
            <a:spLocks noChangeAspect="1" noChangeArrowheads="1"/>
          </p:cNvSpPr>
          <p:nvPr/>
        </p:nvSpPr>
        <p:spPr bwMode="auto">
          <a:xfrm>
            <a:off x="125413" y="-868363"/>
            <a:ext cx="1362075"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Picture 2" descr="https://weforum-assets-production.s3-eu-west-1.amazonaws.com/editor/bD4ikTLC2_fTr1843WCwYsZFbkCs-VwJBAQu2COD1r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457"/>
          <a:stretch/>
        </p:blipFill>
        <p:spPr bwMode="auto">
          <a:xfrm>
            <a:off x="111125" y="1142999"/>
            <a:ext cx="10446073" cy="640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02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200" dirty="0"/>
              <a:t>Challenges in implementation of Industry </a:t>
            </a:r>
            <a:r>
              <a:rPr lang="en-US" sz="3200" dirty="0" smtClean="0"/>
              <a:t>4.</a:t>
            </a:r>
            <a:r>
              <a:rPr lang="cs-CZ" sz="3200" dirty="0" smtClean="0"/>
              <a:t>0</a:t>
            </a:r>
            <a:endParaRPr lang="cs-CZ" sz="3200" dirty="0"/>
          </a:p>
        </p:txBody>
      </p:sp>
      <p:sp>
        <p:nvSpPr>
          <p:cNvPr id="3" name="Zástupný symbol pro obsah 2"/>
          <p:cNvSpPr>
            <a:spLocks noGrp="1"/>
          </p:cNvSpPr>
          <p:nvPr>
            <p:ph idx="1"/>
          </p:nvPr>
        </p:nvSpPr>
        <p:spPr>
          <a:xfrm>
            <a:off x="534988" y="1187532"/>
            <a:ext cx="10158412" cy="5567281"/>
          </a:xfrm>
        </p:spPr>
        <p:txBody>
          <a:bodyPr/>
          <a:lstStyle/>
          <a:p>
            <a:r>
              <a:rPr lang="en-US" sz="2800" dirty="0"/>
              <a:t>IT security issues, which are greatly aggravated by the inherent need to open up those previously closed production shops</a:t>
            </a:r>
          </a:p>
          <a:p>
            <a:r>
              <a:rPr lang="en-US" sz="2800" dirty="0"/>
              <a:t>Reliability and stability needed for critical machine-to-machine communication (M2M), including very short and stable latency times</a:t>
            </a:r>
          </a:p>
          <a:p>
            <a:r>
              <a:rPr lang="en-US" sz="2800" dirty="0"/>
              <a:t>Need to maintain the integrity of production processes</a:t>
            </a:r>
          </a:p>
          <a:p>
            <a:r>
              <a:rPr lang="en-US" sz="2800" dirty="0"/>
              <a:t>Need to avoid any IT snags, as those would cause expensive production outages</a:t>
            </a:r>
          </a:p>
          <a:p>
            <a:r>
              <a:rPr lang="en-US" sz="2800" dirty="0"/>
              <a:t>Need to protect industrial know how (contained also in the control files for the industrial automation gear</a:t>
            </a:r>
            <a:r>
              <a:rPr lang="en-US" sz="2800" dirty="0" smtClean="0"/>
              <a:t>)</a:t>
            </a:r>
            <a:endParaRPr lang="en-US" sz="2800"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15</a:t>
            </a:fld>
            <a:endParaRPr lang="cs-CZ" dirty="0"/>
          </a:p>
        </p:txBody>
      </p:sp>
    </p:spTree>
    <p:extLst>
      <p:ext uri="{BB962C8B-B14F-4D97-AF65-F5344CB8AC3E}">
        <p14:creationId xmlns:p14="http://schemas.microsoft.com/office/powerpoint/2010/main" val="870903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200" dirty="0"/>
              <a:t>Challenges in implementation of Industry </a:t>
            </a:r>
            <a:r>
              <a:rPr lang="en-US" sz="3200" dirty="0" smtClean="0"/>
              <a:t>4.</a:t>
            </a:r>
            <a:r>
              <a:rPr lang="cs-CZ" sz="3200" dirty="0" smtClean="0"/>
              <a:t>0</a:t>
            </a:r>
            <a:endParaRPr lang="cs-CZ" sz="3200" dirty="0"/>
          </a:p>
        </p:txBody>
      </p:sp>
      <p:sp>
        <p:nvSpPr>
          <p:cNvPr id="3" name="Zástupný symbol pro obsah 2"/>
          <p:cNvSpPr>
            <a:spLocks noGrp="1"/>
          </p:cNvSpPr>
          <p:nvPr>
            <p:ph idx="1"/>
          </p:nvPr>
        </p:nvSpPr>
        <p:spPr>
          <a:xfrm>
            <a:off x="534988" y="1130380"/>
            <a:ext cx="10158412" cy="5567281"/>
          </a:xfrm>
        </p:spPr>
        <p:txBody>
          <a:bodyPr/>
          <a:lstStyle/>
          <a:p>
            <a:pPr>
              <a:spcBef>
                <a:spcPts val="0"/>
              </a:spcBef>
            </a:pPr>
            <a:r>
              <a:rPr lang="en-US" sz="2800" dirty="0"/>
              <a:t>Threat of redundancy of the corporate IT department</a:t>
            </a:r>
          </a:p>
          <a:p>
            <a:pPr>
              <a:spcBef>
                <a:spcPts val="0"/>
              </a:spcBef>
            </a:pPr>
            <a:r>
              <a:rPr lang="en-US" sz="2800" dirty="0"/>
              <a:t>General reluctance to change by stakeholders</a:t>
            </a:r>
          </a:p>
          <a:p>
            <a:pPr>
              <a:spcBef>
                <a:spcPts val="0"/>
              </a:spcBef>
            </a:pPr>
            <a:r>
              <a:rPr lang="en-US" sz="2800" dirty="0"/>
              <a:t>Loss of many jobs to automatic processes and IT-controlled processes, especially for lower educated parts of society</a:t>
            </a:r>
          </a:p>
          <a:p>
            <a:pPr>
              <a:spcBef>
                <a:spcPts val="0"/>
              </a:spcBef>
            </a:pPr>
            <a:r>
              <a:rPr lang="en-US" sz="2800" dirty="0"/>
              <a:t>Low top management commitment</a:t>
            </a:r>
          </a:p>
          <a:p>
            <a:pPr>
              <a:spcBef>
                <a:spcPts val="0"/>
              </a:spcBef>
            </a:pPr>
            <a:r>
              <a:rPr lang="en-US" sz="2800" dirty="0"/>
              <a:t>Unclear legal issues and data security</a:t>
            </a:r>
          </a:p>
          <a:p>
            <a:pPr>
              <a:spcBef>
                <a:spcPts val="0"/>
              </a:spcBef>
            </a:pPr>
            <a:r>
              <a:rPr lang="en-US" sz="2800" dirty="0"/>
              <a:t>Unclear economic benefits/ Excessive investment</a:t>
            </a:r>
          </a:p>
          <a:p>
            <a:pPr>
              <a:spcBef>
                <a:spcPts val="0"/>
              </a:spcBef>
            </a:pPr>
            <a:r>
              <a:rPr lang="en-US" sz="2800" dirty="0"/>
              <a:t>Lack of regulation, standard and forms of certifications</a:t>
            </a:r>
          </a:p>
          <a:p>
            <a:pPr>
              <a:spcBef>
                <a:spcPts val="0"/>
              </a:spcBef>
            </a:pPr>
            <a:r>
              <a:rPr lang="en-US" sz="2800" dirty="0"/>
              <a:t>Insufficient qualification of </a:t>
            </a:r>
            <a:r>
              <a:rPr lang="en-US" sz="2800" dirty="0" smtClean="0"/>
              <a:t>employees</a:t>
            </a:r>
            <a:endParaRPr lang="cs-CZ" sz="2800" dirty="0" smtClean="0"/>
          </a:p>
          <a:p>
            <a:pPr>
              <a:spcBef>
                <a:spcPts val="0"/>
              </a:spcBef>
            </a:pPr>
            <a:r>
              <a:rPr lang="en-US" sz="2800" dirty="0"/>
              <a:t>Lack of adequate skill-sets to expedite the march </a:t>
            </a: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16</a:t>
            </a:fld>
            <a:endParaRPr lang="cs-CZ" dirty="0"/>
          </a:p>
        </p:txBody>
      </p:sp>
    </p:spTree>
    <p:extLst>
      <p:ext uri="{BB962C8B-B14F-4D97-AF65-F5344CB8AC3E}">
        <p14:creationId xmlns:p14="http://schemas.microsoft.com/office/powerpoint/2010/main" val="2182603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r>
              <a:rPr lang="cs-CZ" sz="4400" dirty="0" err="1" smtClean="0"/>
              <a:t>Thank</a:t>
            </a:r>
            <a:r>
              <a:rPr lang="cs-CZ" sz="4400" dirty="0" smtClean="0"/>
              <a:t> </a:t>
            </a:r>
            <a:r>
              <a:rPr lang="cs-CZ" sz="4400" dirty="0" err="1"/>
              <a:t>you</a:t>
            </a:r>
            <a:r>
              <a:rPr lang="cs-CZ" sz="4400" dirty="0"/>
              <a:t> </a:t>
            </a:r>
            <a:r>
              <a:rPr lang="cs-CZ" sz="4400" dirty="0" err="1"/>
              <a:t>for</a:t>
            </a:r>
            <a:r>
              <a:rPr lang="cs-CZ" sz="4400" dirty="0"/>
              <a:t> </a:t>
            </a:r>
          </a:p>
          <a:p>
            <a:pPr marL="0" indent="0" algn="ctr">
              <a:buNone/>
            </a:pPr>
            <a:r>
              <a:rPr lang="cs-CZ" sz="4400" dirty="0" err="1"/>
              <a:t>the</a:t>
            </a:r>
            <a:r>
              <a:rPr lang="cs-CZ" sz="4400" dirty="0"/>
              <a:t> </a:t>
            </a:r>
            <a:r>
              <a:rPr lang="cs-CZ" sz="4400" dirty="0" err="1"/>
              <a:t>attenttion</a:t>
            </a:r>
            <a:r>
              <a:rPr lang="cs-CZ" sz="4400" dirty="0"/>
              <a:t>!!!</a:t>
            </a:r>
          </a:p>
          <a:p>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17</a:t>
            </a:fld>
            <a:endParaRPr lang="cs-CZ"/>
          </a:p>
        </p:txBody>
      </p:sp>
    </p:spTree>
    <p:extLst>
      <p:ext uri="{BB962C8B-B14F-4D97-AF65-F5344CB8AC3E}">
        <p14:creationId xmlns:p14="http://schemas.microsoft.com/office/powerpoint/2010/main" val="3065192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Learning</a:t>
            </a:r>
            <a:r>
              <a:rPr lang="cs-CZ" dirty="0" smtClean="0"/>
              <a:t> </a:t>
            </a:r>
            <a:r>
              <a:rPr lang="cs-CZ" smtClean="0"/>
              <a:t>outcomes</a:t>
            </a:r>
            <a:endParaRPr lang="cs-CZ" dirty="0"/>
          </a:p>
        </p:txBody>
      </p:sp>
      <p:sp>
        <p:nvSpPr>
          <p:cNvPr id="3" name="Zástupný symbol pro obsah 2"/>
          <p:cNvSpPr>
            <a:spLocks noGrp="1"/>
          </p:cNvSpPr>
          <p:nvPr>
            <p:ph idx="1"/>
          </p:nvPr>
        </p:nvSpPr>
        <p:spPr/>
        <p:txBody>
          <a:bodyPr/>
          <a:lstStyle/>
          <a:p>
            <a:pPr lvl="0"/>
            <a:r>
              <a:rPr lang="cs-CZ" dirty="0" err="1" smtClean="0"/>
              <a:t>you</a:t>
            </a:r>
            <a:r>
              <a:rPr lang="cs-CZ" dirty="0" smtClean="0"/>
              <a:t> </a:t>
            </a:r>
            <a:r>
              <a:rPr lang="cs-CZ" dirty="0" err="1"/>
              <a:t>will</a:t>
            </a:r>
            <a:r>
              <a:rPr lang="cs-CZ" dirty="0"/>
              <a:t> </a:t>
            </a:r>
            <a:r>
              <a:rPr lang="cs-CZ" dirty="0" err="1"/>
              <a:t>know</a:t>
            </a:r>
            <a:r>
              <a:rPr lang="cs-CZ" dirty="0"/>
              <a:t> </a:t>
            </a:r>
            <a:r>
              <a:rPr lang="cs-CZ" dirty="0" err="1"/>
              <a:t>about</a:t>
            </a:r>
            <a:r>
              <a:rPr lang="cs-CZ" dirty="0"/>
              <a:t> </a:t>
            </a:r>
            <a:r>
              <a:rPr lang="cs-CZ" dirty="0" err="1" smtClean="0"/>
              <a:t>the</a:t>
            </a:r>
            <a:r>
              <a:rPr lang="cs-CZ" dirty="0" smtClean="0"/>
              <a:t> leader </a:t>
            </a:r>
            <a:r>
              <a:rPr lang="cs-CZ" dirty="0" err="1" smtClean="0"/>
              <a:t>of</a:t>
            </a:r>
            <a:r>
              <a:rPr lang="cs-CZ" dirty="0" smtClean="0"/>
              <a:t> </a:t>
            </a:r>
            <a:r>
              <a:rPr lang="cs-CZ" dirty="0" err="1" smtClean="0"/>
              <a:t>change</a:t>
            </a:r>
            <a:r>
              <a:rPr lang="cs-CZ" dirty="0" smtClean="0"/>
              <a:t>,</a:t>
            </a:r>
            <a:endParaRPr lang="cs-CZ" dirty="0"/>
          </a:p>
          <a:p>
            <a:pPr lvl="0"/>
            <a:r>
              <a:rPr lang="cs-CZ" dirty="0" err="1"/>
              <a:t>you</a:t>
            </a:r>
            <a:r>
              <a:rPr lang="cs-CZ" dirty="0"/>
              <a:t> </a:t>
            </a:r>
            <a:r>
              <a:rPr lang="cs-CZ" dirty="0" err="1"/>
              <a:t>will</a:t>
            </a:r>
            <a:r>
              <a:rPr lang="cs-CZ" dirty="0"/>
              <a:t> </a:t>
            </a:r>
            <a:r>
              <a:rPr lang="cs-CZ" dirty="0" err="1"/>
              <a:t>learn</a:t>
            </a:r>
            <a:r>
              <a:rPr lang="cs-CZ" dirty="0"/>
              <a:t> </a:t>
            </a:r>
            <a:r>
              <a:rPr lang="cs-CZ" dirty="0" err="1" smtClean="0"/>
              <a:t>about</a:t>
            </a:r>
            <a:r>
              <a:rPr lang="cs-CZ" dirty="0" smtClean="0"/>
              <a:t> </a:t>
            </a:r>
            <a:r>
              <a:rPr lang="cs-CZ" dirty="0" err="1" smtClean="0"/>
              <a:t>concept</a:t>
            </a:r>
            <a:r>
              <a:rPr lang="cs-CZ" dirty="0" smtClean="0"/>
              <a:t> 4.0 </a:t>
            </a:r>
            <a:r>
              <a:rPr lang="cs-CZ" dirty="0" err="1" smtClean="0"/>
              <a:t>Industry</a:t>
            </a:r>
            <a:r>
              <a:rPr lang="cs-CZ" dirty="0" smtClean="0"/>
              <a:t>.</a:t>
            </a:r>
            <a:endParaRPr lang="cs-CZ" dirty="0"/>
          </a:p>
          <a:p>
            <a:pPr marL="0" indent="0">
              <a:buNone/>
            </a:pP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2</a:t>
            </a:fld>
            <a:endParaRPr lang="cs-CZ"/>
          </a:p>
        </p:txBody>
      </p:sp>
    </p:spTree>
    <p:extLst>
      <p:ext uri="{BB962C8B-B14F-4D97-AF65-F5344CB8AC3E}">
        <p14:creationId xmlns:p14="http://schemas.microsoft.com/office/powerpoint/2010/main" val="30428317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endParaRPr lang="cs-CZ" dirty="0"/>
          </a:p>
        </p:txBody>
      </p:sp>
      <p:sp>
        <p:nvSpPr>
          <p:cNvPr id="3" name="Zástupný symbol pro obsah 2"/>
          <p:cNvSpPr>
            <a:spLocks noGrp="1"/>
          </p:cNvSpPr>
          <p:nvPr>
            <p:ph idx="1"/>
          </p:nvPr>
        </p:nvSpPr>
        <p:spPr/>
        <p:txBody>
          <a:bodyPr/>
          <a:lstStyle/>
          <a:p>
            <a:r>
              <a:rPr lang="cs-CZ" b="1" dirty="0" smtClean="0"/>
              <a:t>Leader</a:t>
            </a:r>
            <a:r>
              <a:rPr lang="cs-CZ" dirty="0" smtClean="0"/>
              <a:t> </a:t>
            </a:r>
            <a:r>
              <a:rPr lang="cs-CZ" dirty="0" err="1" smtClean="0"/>
              <a:t>is</a:t>
            </a:r>
            <a:r>
              <a:rPr lang="cs-CZ" dirty="0" smtClean="0"/>
              <a:t> a person </a:t>
            </a:r>
            <a:r>
              <a:rPr lang="cs-CZ" dirty="0" err="1" smtClean="0"/>
              <a:t>who</a:t>
            </a:r>
            <a:r>
              <a:rPr lang="cs-CZ" dirty="0" smtClean="0"/>
              <a:t> influence </a:t>
            </a:r>
            <a:r>
              <a:rPr lang="cs-CZ" dirty="0" err="1" smtClean="0"/>
              <a:t>the</a:t>
            </a:r>
            <a:r>
              <a:rPr lang="cs-CZ" dirty="0" smtClean="0"/>
              <a:t> </a:t>
            </a:r>
            <a:r>
              <a:rPr lang="cs-CZ" dirty="0" err="1" smtClean="0"/>
              <a:t>people</a:t>
            </a:r>
            <a:r>
              <a:rPr lang="cs-CZ" dirty="0" smtClean="0"/>
              <a:t> </a:t>
            </a:r>
            <a:r>
              <a:rPr lang="cs-CZ" dirty="0" err="1" smtClean="0"/>
              <a:t>or</a:t>
            </a:r>
            <a:r>
              <a:rPr lang="cs-CZ" dirty="0" smtClean="0"/>
              <a:t> </a:t>
            </a:r>
            <a:r>
              <a:rPr lang="cs-CZ" dirty="0" err="1" smtClean="0"/>
              <a:t>the</a:t>
            </a:r>
            <a:r>
              <a:rPr lang="cs-CZ" dirty="0" smtClean="0"/>
              <a:t> </a:t>
            </a:r>
            <a:r>
              <a:rPr lang="cs-CZ" dirty="0" err="1" smtClean="0"/>
              <a:t>group</a:t>
            </a:r>
            <a:r>
              <a:rPr lang="cs-CZ" dirty="0" smtClean="0"/>
              <a:t> </a:t>
            </a:r>
            <a:r>
              <a:rPr lang="cs-CZ" dirty="0" err="1" smtClean="0"/>
              <a:t>towards</a:t>
            </a:r>
            <a:r>
              <a:rPr lang="cs-CZ" dirty="0" smtClean="0"/>
              <a:t> </a:t>
            </a:r>
            <a:r>
              <a:rPr lang="cs-CZ" dirty="0" err="1" smtClean="0"/>
              <a:t>achievement</a:t>
            </a:r>
            <a:r>
              <a:rPr lang="cs-CZ" dirty="0" smtClean="0"/>
              <a:t> </a:t>
            </a:r>
            <a:r>
              <a:rPr lang="cs-CZ" dirty="0" err="1" smtClean="0"/>
              <a:t>of</a:t>
            </a:r>
            <a:r>
              <a:rPr lang="cs-CZ" dirty="0" smtClean="0"/>
              <a:t> </a:t>
            </a:r>
            <a:r>
              <a:rPr lang="cs-CZ" dirty="0" err="1" smtClean="0"/>
              <a:t>goal</a:t>
            </a:r>
            <a:r>
              <a:rPr lang="cs-CZ" dirty="0" smtClean="0"/>
              <a:t>.</a:t>
            </a:r>
          </a:p>
          <a:p>
            <a:r>
              <a:rPr lang="cs-CZ" dirty="0" err="1" smtClean="0"/>
              <a:t>The</a:t>
            </a:r>
            <a:r>
              <a:rPr lang="cs-CZ" dirty="0" smtClean="0"/>
              <a:t> </a:t>
            </a:r>
            <a:r>
              <a:rPr lang="cs-CZ" dirty="0" err="1" smtClean="0"/>
              <a:t>emotional</a:t>
            </a:r>
            <a:r>
              <a:rPr lang="cs-CZ" dirty="0" smtClean="0"/>
              <a:t> </a:t>
            </a:r>
            <a:r>
              <a:rPr lang="cs-CZ" dirty="0" err="1" smtClean="0"/>
              <a:t>approach</a:t>
            </a:r>
            <a:r>
              <a:rPr lang="cs-CZ" dirty="0" smtClean="0"/>
              <a:t> to </a:t>
            </a:r>
            <a:r>
              <a:rPr lang="cs-CZ" dirty="0" err="1" smtClean="0"/>
              <a:t>organizational</a:t>
            </a:r>
            <a:r>
              <a:rPr lang="cs-CZ" dirty="0" smtClean="0"/>
              <a:t> </a:t>
            </a:r>
            <a:r>
              <a:rPr lang="cs-CZ" dirty="0" err="1" smtClean="0"/>
              <a:t>change</a:t>
            </a:r>
            <a:r>
              <a:rPr lang="cs-CZ" dirty="0" smtClean="0"/>
              <a:t> – </a:t>
            </a:r>
            <a:r>
              <a:rPr lang="cs-CZ" dirty="0" err="1" smtClean="0"/>
              <a:t>charismatic</a:t>
            </a:r>
            <a:r>
              <a:rPr lang="cs-CZ" dirty="0" smtClean="0"/>
              <a:t> and </a:t>
            </a:r>
            <a:r>
              <a:rPr lang="cs-CZ" dirty="0" err="1" smtClean="0"/>
              <a:t>transformational</a:t>
            </a:r>
            <a:r>
              <a:rPr lang="cs-CZ" dirty="0" smtClean="0"/>
              <a:t> </a:t>
            </a:r>
            <a:r>
              <a:rPr lang="cs-CZ" dirty="0" err="1" smtClean="0"/>
              <a:t>leadership</a:t>
            </a:r>
            <a:r>
              <a:rPr lang="cs-CZ" dirty="0" smtClean="0"/>
              <a:t>.</a:t>
            </a:r>
          </a:p>
          <a:p>
            <a:r>
              <a:rPr lang="en-US" b="1" dirty="0"/>
              <a:t>Industry 4.0</a:t>
            </a:r>
            <a:r>
              <a:rPr lang="en-US" dirty="0"/>
              <a:t> is a name given to the </a:t>
            </a:r>
            <a:r>
              <a:rPr lang="en-US" dirty="0" smtClean="0"/>
              <a:t>current</a:t>
            </a:r>
            <a:r>
              <a:rPr lang="cs-CZ" dirty="0" smtClean="0"/>
              <a:t> </a:t>
            </a:r>
            <a:r>
              <a:rPr lang="en-US" dirty="0" smtClean="0"/>
              <a:t>trend </a:t>
            </a:r>
            <a:r>
              <a:rPr lang="en-US" dirty="0"/>
              <a:t>of automation and data exchange in manufacturing </a:t>
            </a:r>
            <a:r>
              <a:rPr lang="en-US" dirty="0" smtClean="0"/>
              <a:t>technologies</a:t>
            </a:r>
            <a:r>
              <a:rPr lang="cs-CZ" dirty="0" smtClean="0"/>
              <a:t>.</a:t>
            </a:r>
          </a:p>
          <a:p>
            <a:endParaRPr lang="cs-CZ" dirty="0"/>
          </a:p>
          <a:p>
            <a:endParaRPr lang="cs-CZ" dirty="0" smtClean="0"/>
          </a:p>
          <a:p>
            <a:endParaRPr lang="cs-CZ" dirty="0"/>
          </a:p>
          <a:p>
            <a:endParaRPr lang="cs-CZ" dirty="0" smtClean="0"/>
          </a:p>
          <a:p>
            <a:endParaRPr lang="cs-CZ" dirty="0" smtClean="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3</a:t>
            </a:fld>
            <a:endParaRPr lang="cs-CZ"/>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894" y="5293011"/>
            <a:ext cx="3404506" cy="2268252"/>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918" y="5788152"/>
            <a:ext cx="3834320" cy="1792590"/>
          </a:xfrm>
          <a:prstGeom prst="rect">
            <a:avLst/>
          </a:prstGeom>
        </p:spPr>
      </p:pic>
    </p:spTree>
    <p:extLst>
      <p:ext uri="{BB962C8B-B14F-4D97-AF65-F5344CB8AC3E}">
        <p14:creationId xmlns:p14="http://schemas.microsoft.com/office/powerpoint/2010/main" val="865577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Manager</a:t>
            </a:r>
            <a:r>
              <a:rPr lang="cs-CZ" dirty="0" smtClean="0"/>
              <a:t> vs. leader</a:t>
            </a:r>
            <a:endParaRPr lang="cs-CZ" dirty="0"/>
          </a:p>
        </p:txBody>
      </p:sp>
      <p:sp>
        <p:nvSpPr>
          <p:cNvPr id="3" name="Zástupný symbol pro obsah 2"/>
          <p:cNvSpPr>
            <a:spLocks noGrp="1"/>
          </p:cNvSpPr>
          <p:nvPr>
            <p:ph idx="1"/>
          </p:nvPr>
        </p:nvSpPr>
        <p:spPr>
          <a:xfrm>
            <a:off x="534988" y="1187532"/>
            <a:ext cx="10158412" cy="5567281"/>
          </a:xfrm>
        </p:spPr>
        <p:txBody>
          <a:bodyPr/>
          <a:lstStyle/>
          <a:p>
            <a:r>
              <a:rPr lang="en-US" sz="2700" dirty="0"/>
              <a:t>Manager plans the details, minimizes risks, instructs employees, has objectives, meets expectations, eyes the bottom line, accepts the status quo, sees a problem, thinks short-term, follows the map, approves, establishes rules, assigns duties, votes with their head, relies on control and does things right. </a:t>
            </a:r>
          </a:p>
          <a:p>
            <a:r>
              <a:rPr lang="en-US" sz="2700" dirty="0"/>
              <a:t>Leader sets the direction, takes risks, encourages people, has vision, charts new growth, eyes the horizon, challenges the status quo, sees an opportunity, thinks long-term, carves new roads, motivates, breaks rules, fosters ideas, votes with their heart, inspires trust and does the right thing</a:t>
            </a:r>
            <a:r>
              <a:rPr lang="en-US" dirty="0"/>
              <a:t> </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4</a:t>
            </a:fld>
            <a:endParaRPr lang="cs-CZ"/>
          </a:p>
        </p:txBody>
      </p:sp>
    </p:spTree>
    <p:extLst>
      <p:ext uri="{BB962C8B-B14F-4D97-AF65-F5344CB8AC3E}">
        <p14:creationId xmlns:p14="http://schemas.microsoft.com/office/powerpoint/2010/main" val="3823392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 </a:t>
            </a:r>
            <a:r>
              <a:rPr lang="cs-CZ" dirty="0" err="1" smtClean="0"/>
              <a:t>Habits</a:t>
            </a:r>
            <a:r>
              <a:rPr lang="cs-CZ" dirty="0" smtClean="0"/>
              <a:t> </a:t>
            </a:r>
            <a:r>
              <a:rPr lang="cs-CZ" dirty="0" err="1" smtClean="0"/>
              <a:t>of</a:t>
            </a:r>
            <a:r>
              <a:rPr lang="cs-CZ" dirty="0" smtClean="0"/>
              <a:t> </a:t>
            </a:r>
            <a:r>
              <a:rPr lang="cs-CZ" dirty="0" err="1" smtClean="0"/>
              <a:t>leadership</a:t>
            </a:r>
            <a:endParaRPr lang="cs-CZ" dirty="0"/>
          </a:p>
        </p:txBody>
      </p:sp>
      <p:sp>
        <p:nvSpPr>
          <p:cNvPr id="3" name="Zástupný symbol pro obsah 2"/>
          <p:cNvSpPr>
            <a:spLocks noGrp="1"/>
          </p:cNvSpPr>
          <p:nvPr>
            <p:ph idx="1"/>
          </p:nvPr>
        </p:nvSpPr>
        <p:spPr/>
        <p:txBody>
          <a:bodyPr/>
          <a:lstStyle/>
          <a:p>
            <a:pPr lvl="0"/>
            <a:r>
              <a:rPr lang="cs-CZ" dirty="0" err="1" smtClean="0"/>
              <a:t>S.R.Covey</a:t>
            </a:r>
            <a:endParaRPr lang="cs-CZ" dirty="0" smtClean="0"/>
          </a:p>
          <a:p>
            <a:pPr lvl="0"/>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5</a:t>
            </a:fld>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025" y="1002943"/>
            <a:ext cx="7126287" cy="641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262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Change</a:t>
            </a:r>
            <a:r>
              <a:rPr lang="cs-CZ" dirty="0" smtClean="0"/>
              <a:t> </a:t>
            </a:r>
            <a:r>
              <a:rPr lang="cs-CZ" dirty="0" err="1" smtClean="0"/>
              <a:t>leadership</a:t>
            </a:r>
            <a:endParaRPr lang="cs-CZ" dirty="0"/>
          </a:p>
        </p:txBody>
      </p:sp>
      <p:sp>
        <p:nvSpPr>
          <p:cNvPr id="3" name="Zástupný symbol pro obsah 2"/>
          <p:cNvSpPr>
            <a:spLocks noGrp="1"/>
          </p:cNvSpPr>
          <p:nvPr>
            <p:ph idx="1"/>
          </p:nvPr>
        </p:nvSpPr>
        <p:spPr>
          <a:xfrm>
            <a:off x="114300" y="1058945"/>
            <a:ext cx="10579100" cy="6184818"/>
          </a:xfrm>
        </p:spPr>
        <p:txBody>
          <a:bodyPr/>
          <a:lstStyle/>
          <a:p>
            <a:r>
              <a:rPr lang="cs-CZ" dirty="0"/>
              <a:t>T</a:t>
            </a:r>
            <a:r>
              <a:rPr lang="en-US" dirty="0" smtClean="0"/>
              <a:t>he </a:t>
            </a:r>
            <a:r>
              <a:rPr lang="en-US" dirty="0"/>
              <a:t>ability to energize groups who will be implementing change projects that they may or may not buy into. </a:t>
            </a:r>
            <a:endParaRPr lang="cs-CZ" dirty="0" smtClean="0"/>
          </a:p>
          <a:p>
            <a:r>
              <a:rPr lang="cs-CZ" dirty="0" smtClean="0"/>
              <a:t>D</a:t>
            </a:r>
            <a:r>
              <a:rPr lang="en-US" dirty="0" err="1" smtClean="0"/>
              <a:t>efining</a:t>
            </a:r>
            <a:r>
              <a:rPr lang="en-US" dirty="0" smtClean="0"/>
              <a:t> </a:t>
            </a:r>
            <a:r>
              <a:rPr lang="en-US" dirty="0"/>
              <a:t>areas for change; managing change initiatives smoothly by anticipating, preparing and responding effectively to roadblocks; creating an open, receptive work environment; and involving people at all </a:t>
            </a:r>
            <a:endParaRPr lang="cs-CZ" dirty="0" smtClean="0"/>
          </a:p>
          <a:p>
            <a:pPr marL="0" indent="0">
              <a:buNone/>
            </a:pPr>
            <a:r>
              <a:rPr lang="cs-CZ" dirty="0"/>
              <a:t> </a:t>
            </a:r>
            <a:r>
              <a:rPr lang="en-US" dirty="0" smtClean="0"/>
              <a:t>levels </a:t>
            </a:r>
            <a:r>
              <a:rPr lang="en-US" dirty="0"/>
              <a:t>in the change </a:t>
            </a:r>
            <a:endParaRPr lang="cs-CZ" dirty="0" smtClean="0"/>
          </a:p>
          <a:p>
            <a:pPr marL="0" indent="0">
              <a:buNone/>
            </a:pPr>
            <a:r>
              <a:rPr lang="cs-CZ" dirty="0"/>
              <a:t> </a:t>
            </a:r>
            <a:r>
              <a:rPr lang="en-US" dirty="0" smtClean="0"/>
              <a:t>initiative</a:t>
            </a:r>
            <a:r>
              <a:rPr lang="en-US" dirty="0"/>
              <a:t>. </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6</a:t>
            </a:fld>
            <a:endParaRPr lang="cs-CZ"/>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664" y="5101402"/>
            <a:ext cx="3732530" cy="2459861"/>
          </a:xfrm>
          <a:prstGeom prst="rect">
            <a:avLst/>
          </a:prstGeom>
        </p:spPr>
      </p:pic>
    </p:spTree>
    <p:extLst>
      <p:ext uri="{BB962C8B-B14F-4D97-AF65-F5344CB8AC3E}">
        <p14:creationId xmlns:p14="http://schemas.microsoft.com/office/powerpoint/2010/main" val="3583051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Change</a:t>
            </a:r>
            <a:r>
              <a:rPr lang="cs-CZ" dirty="0" smtClean="0"/>
              <a:t> leader</a:t>
            </a:r>
            <a:endParaRPr lang="cs-CZ" dirty="0"/>
          </a:p>
        </p:txBody>
      </p:sp>
      <p:sp>
        <p:nvSpPr>
          <p:cNvPr id="3" name="Zástupný symbol pro obsah 2"/>
          <p:cNvSpPr>
            <a:spLocks noGrp="1"/>
          </p:cNvSpPr>
          <p:nvPr>
            <p:ph idx="1"/>
          </p:nvPr>
        </p:nvSpPr>
        <p:spPr>
          <a:xfrm>
            <a:off x="257176" y="1187532"/>
            <a:ext cx="9901238" cy="5567281"/>
          </a:xfrm>
        </p:spPr>
        <p:txBody>
          <a:bodyPr/>
          <a:lstStyle/>
          <a:p>
            <a:r>
              <a:rPr lang="cs-CZ" dirty="0" smtClean="0"/>
              <a:t>M</a:t>
            </a:r>
            <a:r>
              <a:rPr lang="en-US" dirty="0" err="1" smtClean="0"/>
              <a:t>ust</a:t>
            </a:r>
            <a:r>
              <a:rPr lang="en-US" dirty="0" smtClean="0"/>
              <a:t> </a:t>
            </a:r>
            <a:r>
              <a:rPr lang="en-US" dirty="0"/>
              <a:t>go beyond storytelling, motivation, and mobilization efforts―they need to provide resources so that the organization has what it needs to win in the new environment. This might include capital improvements, process improvements, and building new </a:t>
            </a:r>
            <a:r>
              <a:rPr lang="en-US" dirty="0" smtClean="0"/>
              <a:t>talent</a:t>
            </a:r>
            <a:endParaRPr lang="cs-CZ" dirty="0" smtClean="0"/>
          </a:p>
          <a:p>
            <a:pPr marL="0" indent="0">
              <a:buNone/>
            </a:pPr>
            <a:r>
              <a:rPr lang="en-US" dirty="0" smtClean="0"/>
              <a:t> </a:t>
            </a:r>
            <a:r>
              <a:rPr lang="en-US" dirty="0" smtClean="0"/>
              <a:t>capabilities</a:t>
            </a:r>
            <a:r>
              <a:rPr lang="cs-CZ" dirty="0" smtClean="0"/>
              <a:t>.</a:t>
            </a:r>
            <a:r>
              <a:rPr lang="en-US" dirty="0" smtClean="0"/>
              <a:t> </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7</a:t>
            </a:fld>
            <a:endParaRPr lang="cs-CZ"/>
          </a:p>
        </p:txBody>
      </p:sp>
      <p:pic>
        <p:nvPicPr>
          <p:cNvPr id="6" name="Obrázek 5"/>
          <p:cNvPicPr>
            <a:picLocks noChangeAspect="1"/>
          </p:cNvPicPr>
          <p:nvPr/>
        </p:nvPicPr>
        <p:blipFill>
          <a:blip r:embed="rId3"/>
          <a:stretch>
            <a:fillRect/>
          </a:stretch>
        </p:blipFill>
        <p:spPr>
          <a:xfrm>
            <a:off x="6357898" y="4636157"/>
            <a:ext cx="4212566" cy="2835411"/>
          </a:xfrm>
          <a:prstGeom prst="rect">
            <a:avLst/>
          </a:prstGeom>
        </p:spPr>
      </p:pic>
    </p:spTree>
    <p:extLst>
      <p:ext uri="{BB962C8B-B14F-4D97-AF65-F5344CB8AC3E}">
        <p14:creationId xmlns:p14="http://schemas.microsoft.com/office/powerpoint/2010/main" val="2016665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Change</a:t>
            </a:r>
            <a:r>
              <a:rPr lang="cs-CZ" dirty="0" smtClean="0"/>
              <a:t> </a:t>
            </a:r>
            <a:r>
              <a:rPr lang="cs-CZ" dirty="0" err="1" smtClean="0"/>
              <a:t>leaders</a:t>
            </a:r>
            <a:endParaRPr lang="cs-CZ" dirty="0"/>
          </a:p>
        </p:txBody>
      </p:sp>
      <p:sp>
        <p:nvSpPr>
          <p:cNvPr id="3" name="Zástupný symbol pro obsah 2"/>
          <p:cNvSpPr>
            <a:spLocks noGrp="1"/>
          </p:cNvSpPr>
          <p:nvPr>
            <p:ph idx="1"/>
          </p:nvPr>
        </p:nvSpPr>
        <p:spPr/>
        <p:txBody>
          <a:bodyPr/>
          <a:lstStyle/>
          <a:p>
            <a:pPr marL="0" lvl="2" indent="0">
              <a:buNone/>
            </a:pPr>
            <a:r>
              <a:rPr lang="en-US" sz="3200" dirty="0"/>
              <a:t>Six </a:t>
            </a:r>
            <a:r>
              <a:rPr lang="cs-CZ" sz="3200" dirty="0" smtClean="0"/>
              <a:t>c</a:t>
            </a:r>
            <a:r>
              <a:rPr lang="en-US" sz="3200" dirty="0" err="1" smtClean="0"/>
              <a:t>haracteristics</a:t>
            </a:r>
            <a:r>
              <a:rPr lang="en-US" sz="3200" dirty="0" smtClean="0"/>
              <a:t> </a:t>
            </a:r>
            <a:r>
              <a:rPr lang="en-US" sz="3200" dirty="0"/>
              <a:t>of </a:t>
            </a:r>
            <a:r>
              <a:rPr lang="cs-CZ" sz="3200" dirty="0" smtClean="0"/>
              <a:t>h</a:t>
            </a:r>
            <a:r>
              <a:rPr lang="en-US" sz="3200" dirty="0" err="1" smtClean="0"/>
              <a:t>ighly</a:t>
            </a:r>
            <a:r>
              <a:rPr lang="en-US" sz="3200" dirty="0" smtClean="0"/>
              <a:t> </a:t>
            </a:r>
            <a:r>
              <a:rPr lang="cs-CZ" sz="3200" dirty="0" smtClean="0"/>
              <a:t>e</a:t>
            </a:r>
            <a:r>
              <a:rPr lang="en-US" sz="3200" dirty="0" err="1" smtClean="0"/>
              <a:t>ffective</a:t>
            </a:r>
            <a:r>
              <a:rPr lang="cs-CZ" sz="3200" dirty="0" smtClean="0"/>
              <a:t>:</a:t>
            </a:r>
          </a:p>
          <a:p>
            <a:pPr marL="457200" lvl="2" indent="-457200"/>
            <a:r>
              <a:rPr lang="cs-CZ" sz="3200" dirty="0" err="1" smtClean="0"/>
              <a:t>Low</a:t>
            </a:r>
            <a:r>
              <a:rPr lang="cs-CZ" sz="3200" dirty="0" smtClean="0"/>
              <a:t> </a:t>
            </a:r>
            <a:r>
              <a:rPr lang="cs-CZ" sz="3200" dirty="0" err="1"/>
              <a:t>l</a:t>
            </a:r>
            <a:r>
              <a:rPr lang="cs-CZ" sz="3200" dirty="0" err="1" smtClean="0"/>
              <a:t>evel</a:t>
            </a:r>
            <a:r>
              <a:rPr lang="cs-CZ" sz="3200" dirty="0" smtClean="0"/>
              <a:t> </a:t>
            </a:r>
            <a:r>
              <a:rPr lang="cs-CZ" sz="3200" dirty="0" err="1"/>
              <a:t>of</a:t>
            </a:r>
            <a:r>
              <a:rPr lang="cs-CZ" sz="3200" dirty="0"/>
              <a:t> </a:t>
            </a:r>
            <a:r>
              <a:rPr lang="cs-CZ" sz="3200" dirty="0" err="1"/>
              <a:t>a</a:t>
            </a:r>
            <a:r>
              <a:rPr lang="cs-CZ" sz="3200" dirty="0" err="1" smtClean="0"/>
              <a:t>nxiety</a:t>
            </a:r>
            <a:r>
              <a:rPr lang="cs-CZ" sz="3200" dirty="0" smtClean="0"/>
              <a:t> </a:t>
            </a:r>
          </a:p>
          <a:p>
            <a:pPr marL="457200" lvl="2" indent="-457200"/>
            <a:r>
              <a:rPr lang="cs-CZ" sz="3200" dirty="0" err="1"/>
              <a:t>Emotional</a:t>
            </a:r>
            <a:r>
              <a:rPr lang="cs-CZ" sz="3200" dirty="0"/>
              <a:t> </a:t>
            </a:r>
            <a:r>
              <a:rPr lang="cs-CZ" sz="3200" dirty="0" smtClean="0"/>
              <a:t>stability </a:t>
            </a:r>
          </a:p>
          <a:p>
            <a:pPr marL="457200" lvl="2" indent="-457200"/>
            <a:r>
              <a:rPr lang="cs-CZ" sz="3200" dirty="0" err="1"/>
              <a:t>Action</a:t>
            </a:r>
            <a:r>
              <a:rPr lang="cs-CZ" sz="3200" dirty="0"/>
              <a:t> </a:t>
            </a:r>
            <a:r>
              <a:rPr lang="cs-CZ" sz="3200" dirty="0" err="1"/>
              <a:t>o</a:t>
            </a:r>
            <a:r>
              <a:rPr lang="cs-CZ" sz="3200" dirty="0" err="1" smtClean="0"/>
              <a:t>rientation</a:t>
            </a:r>
            <a:r>
              <a:rPr lang="cs-CZ" sz="3200" dirty="0" smtClean="0"/>
              <a:t> </a:t>
            </a:r>
          </a:p>
          <a:p>
            <a:pPr marL="457200" lvl="2" indent="-457200"/>
            <a:r>
              <a:rPr lang="cs-CZ" sz="3200" dirty="0" err="1" smtClean="0"/>
              <a:t>Confidence</a:t>
            </a:r>
            <a:endParaRPr lang="cs-CZ" sz="3200" dirty="0" smtClean="0"/>
          </a:p>
          <a:p>
            <a:pPr marL="457200" lvl="2" indent="-457200"/>
            <a:r>
              <a:rPr lang="cs-CZ" sz="3200" dirty="0" err="1" smtClean="0"/>
              <a:t>Openness</a:t>
            </a:r>
            <a:endParaRPr lang="cs-CZ" sz="3200" dirty="0" smtClean="0"/>
          </a:p>
          <a:p>
            <a:pPr marL="457200" lvl="2" indent="-457200"/>
            <a:r>
              <a:rPr lang="cs-CZ" sz="3200" dirty="0" smtClean="0"/>
              <a:t>Risk </a:t>
            </a:r>
            <a:endParaRPr lang="cs-CZ" sz="3200" dirty="0" smtClean="0"/>
          </a:p>
          <a:p>
            <a:pPr marL="0" lvl="2" indent="0">
              <a:buNone/>
            </a:pPr>
            <a:r>
              <a:rPr lang="cs-CZ" sz="3200" dirty="0"/>
              <a:t> </a:t>
            </a:r>
            <a:r>
              <a:rPr lang="cs-CZ" sz="3200" dirty="0" smtClean="0"/>
              <a:t> </a:t>
            </a:r>
            <a:r>
              <a:rPr lang="cs-CZ" sz="3200" dirty="0" smtClean="0"/>
              <a:t>tolerance</a:t>
            </a:r>
            <a:endParaRPr lang="cs-CZ" sz="2900"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8</a:t>
            </a:fld>
            <a:endParaRPr lang="cs-CZ"/>
          </a:p>
        </p:txBody>
      </p:sp>
      <p:pic>
        <p:nvPicPr>
          <p:cNvPr id="4" name="Obrázek 3"/>
          <p:cNvPicPr>
            <a:picLocks noChangeAspect="1"/>
          </p:cNvPicPr>
          <p:nvPr/>
        </p:nvPicPr>
        <p:blipFill>
          <a:blip r:embed="rId3"/>
          <a:stretch>
            <a:fillRect/>
          </a:stretch>
        </p:blipFill>
        <p:spPr>
          <a:xfrm>
            <a:off x="3675888" y="4192381"/>
            <a:ext cx="7017512" cy="3368882"/>
          </a:xfrm>
          <a:prstGeom prst="rect">
            <a:avLst/>
          </a:prstGeom>
        </p:spPr>
      </p:pic>
    </p:spTree>
    <p:extLst>
      <p:ext uri="{BB962C8B-B14F-4D97-AF65-F5344CB8AC3E}">
        <p14:creationId xmlns:p14="http://schemas.microsoft.com/office/powerpoint/2010/main" val="402715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Change</a:t>
            </a:r>
            <a:r>
              <a:rPr lang="cs-CZ" dirty="0" smtClean="0"/>
              <a:t> leader</a:t>
            </a:r>
            <a:endParaRPr lang="cs-CZ" dirty="0"/>
          </a:p>
        </p:txBody>
      </p:sp>
      <p:sp>
        <p:nvSpPr>
          <p:cNvPr id="3" name="Zástupný symbol pro obsah 2"/>
          <p:cNvSpPr>
            <a:spLocks noGrp="1"/>
          </p:cNvSpPr>
          <p:nvPr>
            <p:ph idx="1"/>
          </p:nvPr>
        </p:nvSpPr>
        <p:spPr/>
        <p:txBody>
          <a:bodyPr/>
          <a:lstStyle/>
          <a:p>
            <a:pPr marL="0" indent="0">
              <a:buNone/>
            </a:pPr>
            <a:r>
              <a:rPr lang="cs-CZ" b="1" dirty="0" smtClean="0"/>
              <a:t>3C:</a:t>
            </a:r>
          </a:p>
          <a:p>
            <a:r>
              <a:rPr lang="en-US" b="1" dirty="0" smtClean="0"/>
              <a:t>Communicate</a:t>
            </a:r>
            <a:r>
              <a:rPr lang="cs-CZ" b="1" dirty="0" smtClean="0"/>
              <a:t> - </a:t>
            </a:r>
            <a:r>
              <a:rPr lang="en-US" dirty="0" smtClean="0"/>
              <a:t>successful </a:t>
            </a:r>
            <a:r>
              <a:rPr lang="en-US" dirty="0"/>
              <a:t>leaders communicated the “what” and the “why.” </a:t>
            </a:r>
            <a:endParaRPr lang="cs-CZ" dirty="0" smtClean="0"/>
          </a:p>
          <a:p>
            <a:r>
              <a:rPr lang="en-US" b="1" dirty="0" smtClean="0"/>
              <a:t>Collaborate</a:t>
            </a:r>
            <a:r>
              <a:rPr lang="cs-CZ" b="1" dirty="0" smtClean="0"/>
              <a:t> - </a:t>
            </a:r>
            <a:r>
              <a:rPr lang="cs-CZ" dirty="0" smtClean="0"/>
              <a:t>s</a:t>
            </a:r>
            <a:r>
              <a:rPr lang="en-US" dirty="0" err="1" smtClean="0"/>
              <a:t>uccessful</a:t>
            </a:r>
            <a:r>
              <a:rPr lang="en-US" dirty="0" smtClean="0"/>
              <a:t> </a:t>
            </a:r>
            <a:r>
              <a:rPr lang="en-US" dirty="0"/>
              <a:t>leaders worked across boundaries, encouraged employees to break out of their silos and refused to tolerate competition. </a:t>
            </a:r>
            <a:endParaRPr lang="cs-CZ" dirty="0" smtClean="0"/>
          </a:p>
          <a:p>
            <a:r>
              <a:rPr lang="en-US" b="1" dirty="0" smtClean="0"/>
              <a:t>Commit</a:t>
            </a:r>
            <a:r>
              <a:rPr lang="cs-CZ" b="1" dirty="0" smtClean="0"/>
              <a:t> - </a:t>
            </a:r>
            <a:r>
              <a:rPr lang="cs-CZ" dirty="0" smtClean="0"/>
              <a:t>s</a:t>
            </a:r>
            <a:r>
              <a:rPr lang="en-US" dirty="0" err="1" smtClean="0"/>
              <a:t>uccessful</a:t>
            </a:r>
            <a:r>
              <a:rPr lang="en-US" dirty="0" smtClean="0"/>
              <a:t> </a:t>
            </a:r>
            <a:r>
              <a:rPr lang="en-US" dirty="0"/>
              <a:t>leaders made sure their own beliefs and behaviors supported change, too. </a:t>
            </a:r>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9</a:t>
            </a:fld>
            <a:endParaRPr lang="cs-CZ"/>
          </a:p>
        </p:txBody>
      </p:sp>
    </p:spTree>
    <p:extLst>
      <p:ext uri="{BB962C8B-B14F-4D97-AF65-F5344CB8AC3E}">
        <p14:creationId xmlns:p14="http://schemas.microsoft.com/office/powerpoint/2010/main" val="2999220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197</TotalTime>
  <Words>858</Words>
  <Application>Microsoft Office PowerPoint</Application>
  <PresentationFormat>Vlastní</PresentationFormat>
  <Paragraphs>116</Paragraphs>
  <Slides>17</Slides>
  <Notes>16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Calibri</vt:lpstr>
      <vt:lpstr>Clara Sans</vt:lpstr>
      <vt:lpstr>JU_OPVVV</vt:lpstr>
      <vt:lpstr>Leader of change 4.O Industry</vt:lpstr>
      <vt:lpstr>Learning outcomes</vt:lpstr>
      <vt:lpstr>Introduction</vt:lpstr>
      <vt:lpstr>Manager vs. leader</vt:lpstr>
      <vt:lpstr>7 Habits of leadership</vt:lpstr>
      <vt:lpstr>Change leadership</vt:lpstr>
      <vt:lpstr>Change leader</vt:lpstr>
      <vt:lpstr>Change leaders</vt:lpstr>
      <vt:lpstr>Change leader</vt:lpstr>
      <vt:lpstr>Industry 4.0</vt:lpstr>
      <vt:lpstr>Building blocks of Industry 4.0</vt:lpstr>
      <vt:lpstr>6 design principles of Industry 4.0</vt:lpstr>
      <vt:lpstr>6 design principles of Industry 4.0</vt:lpstr>
      <vt:lpstr>10 skills in industry 4.0</vt:lpstr>
      <vt:lpstr>Challenges in implementation of Industry 4.0</vt:lpstr>
      <vt:lpstr>Challenges in implementation of Industry 4.0</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Řehoř Petr doc. Ing. Ph.D.</cp:lastModifiedBy>
  <cp:revision>28</cp:revision>
  <dcterms:created xsi:type="dcterms:W3CDTF">2017-07-17T18:52:59Z</dcterms:created>
  <dcterms:modified xsi:type="dcterms:W3CDTF">2019-01-29T06:59:12Z</dcterms:modified>
</cp:coreProperties>
</file>