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256" r:id="rId2"/>
    <p:sldId id="298" r:id="rId3"/>
    <p:sldId id="282" r:id="rId4"/>
    <p:sldId id="283" r:id="rId5"/>
    <p:sldId id="297" r:id="rId6"/>
    <p:sldId id="286" r:id="rId7"/>
    <p:sldId id="289" r:id="rId8"/>
    <p:sldId id="280" r:id="rId9"/>
    <p:sldId id="281" r:id="rId10"/>
    <p:sldId id="285" r:id="rId11"/>
    <p:sldId id="292" r:id="rId12"/>
    <p:sldId id="293" r:id="rId13"/>
    <p:sldId id="294" r:id="rId14"/>
    <p:sldId id="261" r:id="rId15"/>
    <p:sldId id="278" r:id="rId16"/>
    <p:sldId id="262" r:id="rId17"/>
    <p:sldId id="260" r:id="rId18"/>
    <p:sldId id="263" r:id="rId19"/>
    <p:sldId id="264" r:id="rId20"/>
    <p:sldId id="287" r:id="rId21"/>
    <p:sldId id="265" r:id="rId22"/>
    <p:sldId id="288" r:id="rId23"/>
    <p:sldId id="266" r:id="rId24"/>
    <p:sldId id="267" r:id="rId25"/>
    <p:sldId id="268" r:id="rId26"/>
    <p:sldId id="269" r:id="rId27"/>
    <p:sldId id="276" r:id="rId28"/>
    <p:sldId id="275" r:id="rId29"/>
    <p:sldId id="270" r:id="rId30"/>
    <p:sldId id="299" r:id="rId31"/>
    <p:sldId id="271" r:id="rId32"/>
    <p:sldId id="272" r:id="rId33"/>
    <p:sldId id="279" r:id="rId34"/>
    <p:sldId id="277" r:id="rId35"/>
    <p:sldId id="290" r:id="rId36"/>
    <p:sldId id="273" r:id="rId37"/>
    <p:sldId id="300" r:id="rId38"/>
    <p:sldId id="295" r:id="rId39"/>
    <p:sldId id="296" r:id="rId40"/>
    <p:sldId id="291" r:id="rId41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7" d="100"/>
          <a:sy n="77" d="100"/>
        </p:scale>
        <p:origin x="-600" y="2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4568E0-E7B2-47A5-8F3C-76EEA260E9F6}" type="datetimeFigureOut">
              <a:rPr lang="cs-CZ" smtClean="0"/>
              <a:pPr/>
              <a:t>20. 12. 2016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B5731D-34C8-40EB-B690-FA79A85F7F57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Ty pozůstatky osídlení z doby bronzový a laténský se našly asi 1km jihovýchodně od Lipí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23D4B4-010C-48BC-8A6F-282C89315AEE}" type="slidenum">
              <a:rPr lang="cs-CZ" smtClean="0"/>
              <a:pPr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4238718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9780A-1606-4433-B0E3-10B574E3D4EE}" type="slidenum">
              <a:rPr lang="cs-CZ" smtClean="0"/>
              <a:pPr/>
              <a:t>38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6840491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0B8CF-A160-40B6-A633-165C9C4D1AB9}" type="datetimeFigureOut">
              <a:rPr lang="cs-CZ" smtClean="0"/>
              <a:pPr/>
              <a:t>20. 12. 2016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411BE-7B9F-4D59-AC6E-6CA5328F6D67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0B8CF-A160-40B6-A633-165C9C4D1AB9}" type="datetimeFigureOut">
              <a:rPr lang="cs-CZ" smtClean="0"/>
              <a:pPr/>
              <a:t>20. 12. 2016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411BE-7B9F-4D59-AC6E-6CA5328F6D67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0B8CF-A160-40B6-A633-165C9C4D1AB9}" type="datetimeFigureOut">
              <a:rPr lang="cs-CZ" smtClean="0"/>
              <a:pPr/>
              <a:t>20. 12. 2016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411BE-7B9F-4D59-AC6E-6CA5328F6D67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0B8CF-A160-40B6-A633-165C9C4D1AB9}" type="datetimeFigureOut">
              <a:rPr lang="cs-CZ" smtClean="0"/>
              <a:pPr/>
              <a:t>20. 12. 2016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411BE-7B9F-4D59-AC6E-6CA5328F6D67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0B8CF-A160-40B6-A633-165C9C4D1AB9}" type="datetimeFigureOut">
              <a:rPr lang="cs-CZ" smtClean="0"/>
              <a:pPr/>
              <a:t>20. 12. 2016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411BE-7B9F-4D59-AC6E-6CA5328F6D67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0B8CF-A160-40B6-A633-165C9C4D1AB9}" type="datetimeFigureOut">
              <a:rPr lang="cs-CZ" smtClean="0"/>
              <a:pPr/>
              <a:t>20. 12. 2016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411BE-7B9F-4D59-AC6E-6CA5328F6D67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0B8CF-A160-40B6-A633-165C9C4D1AB9}" type="datetimeFigureOut">
              <a:rPr lang="cs-CZ" smtClean="0"/>
              <a:pPr/>
              <a:t>20. 12. 2016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411BE-7B9F-4D59-AC6E-6CA5328F6D67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0B8CF-A160-40B6-A633-165C9C4D1AB9}" type="datetimeFigureOut">
              <a:rPr lang="cs-CZ" smtClean="0"/>
              <a:pPr/>
              <a:t>20. 12. 2016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411BE-7B9F-4D59-AC6E-6CA5328F6D67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0B8CF-A160-40B6-A633-165C9C4D1AB9}" type="datetimeFigureOut">
              <a:rPr lang="cs-CZ" smtClean="0"/>
              <a:pPr/>
              <a:t>20. 12. 2016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411BE-7B9F-4D59-AC6E-6CA5328F6D67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0B8CF-A160-40B6-A633-165C9C4D1AB9}" type="datetimeFigureOut">
              <a:rPr lang="cs-CZ" smtClean="0"/>
              <a:pPr/>
              <a:t>20. 12. 2016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411BE-7B9F-4D59-AC6E-6CA5328F6D67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0B8CF-A160-40B6-A633-165C9C4D1AB9}" type="datetimeFigureOut">
              <a:rPr lang="cs-CZ" smtClean="0"/>
              <a:pPr/>
              <a:t>20. 12. 2016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411BE-7B9F-4D59-AC6E-6CA5328F6D67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30B8CF-A160-40B6-A633-165C9C4D1AB9}" type="datetimeFigureOut">
              <a:rPr lang="cs-CZ" smtClean="0"/>
              <a:pPr/>
              <a:t>20. 12. 2016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2411BE-7B9F-4D59-AC6E-6CA5328F6D67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11" Type="http://schemas.openxmlformats.org/officeDocument/2006/relationships/image" Target="../media/image67.jpeg"/><Relationship Id="rId5" Type="http://schemas.openxmlformats.org/officeDocument/2006/relationships/image" Target="../media/image61.pn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Relationship Id="rId9" Type="http://schemas.openxmlformats.org/officeDocument/2006/relationships/image" Target="../media/image8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ropbox\Územní plánování_Lipí\Terén\5. stanoviště (5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"/>
            <a:ext cx="9144000" cy="6858002"/>
          </a:xfrm>
          <a:prstGeom prst="rect">
            <a:avLst/>
          </a:prstGeom>
          <a:noFill/>
        </p:spPr>
      </p:pic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755576" y="4221088"/>
            <a:ext cx="3632448" cy="982960"/>
          </a:xfrm>
        </p:spPr>
        <p:txBody>
          <a:bodyPr>
            <a:normAutofit lnSpcReduction="10000"/>
          </a:bodyPr>
          <a:lstStyle/>
          <a:p>
            <a:endParaRPr lang="cs-CZ" sz="2800" dirty="0" smtClean="0"/>
          </a:p>
          <a:p>
            <a:r>
              <a:rPr lang="cs-CZ" sz="2800" dirty="0" smtClean="0">
                <a:solidFill>
                  <a:schemeClr val="bg1"/>
                </a:solidFill>
              </a:rPr>
              <a:t>Kristýna</a:t>
            </a:r>
          </a:p>
          <a:p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3707904" y="5229200"/>
            <a:ext cx="3384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 smtClean="0">
                <a:solidFill>
                  <a:schemeClr val="bg1"/>
                </a:solidFill>
              </a:rPr>
              <a:t>Kristýna</a:t>
            </a:r>
            <a:endParaRPr lang="cs-CZ" sz="2800" dirty="0">
              <a:solidFill>
                <a:schemeClr val="bg1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5292080" y="5949280"/>
            <a:ext cx="33843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dirty="0" smtClean="0">
                <a:solidFill>
                  <a:schemeClr val="bg1"/>
                </a:solidFill>
              </a:rPr>
              <a:t>Kristýna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3347864" y="548680"/>
            <a:ext cx="2592288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cs-CZ" sz="8000" b="1" cap="all" spc="0" dirty="0" err="1" smtClean="0">
                <a:ln w="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effectLst>
                  <a:reflection blurRad="12700" stA="50000" endPos="50000" dist="5000" dir="5400000" sy="-100000" rotWithShape="0"/>
                </a:effectLst>
              </a:rPr>
              <a:t>Lipí</a:t>
            </a:r>
            <a:endParaRPr lang="cs-CZ" sz="8000" b="1" cap="all" spc="0" dirty="0">
              <a:ln w="0">
                <a:solidFill>
                  <a:schemeClr val="tx1">
                    <a:lumMod val="75000"/>
                    <a:lumOff val="25000"/>
                  </a:schemeClr>
                </a:solidFill>
              </a:ln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5122" name="Picture 2" descr="Výsledek obrázku pro dům 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-2547664"/>
            <a:ext cx="2857500" cy="1981201"/>
          </a:xfrm>
          <a:prstGeom prst="rect">
            <a:avLst/>
          </a:prstGeom>
          <a:noFill/>
        </p:spPr>
      </p:pic>
      <p:pic>
        <p:nvPicPr>
          <p:cNvPr id="5124" name="Picture 4" descr="Výsledek obrázku pro krev 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586975">
            <a:off x="1475656" y="3789040"/>
            <a:ext cx="2438400" cy="2438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42 0.17044 L 0.0092 0.8260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" y="32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98370"/>
            <a:ext cx="9144000" cy="6359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chemeClr val="bg1"/>
                </a:solidFill>
              </a:rPr>
              <a:t>Návrh ÚSES 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bg1"/>
                </a:solidFill>
              </a:rPr>
              <a:t>4 lokální biocentra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3 lokální biokoridory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8 interakčních prvků</a:t>
            </a:r>
            <a:endParaRPr lang="cs-CZ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Navrhované keře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Tavolník vrbolistý</a:t>
            </a:r>
          </a:p>
          <a:p>
            <a:pPr lvl="1"/>
            <a:r>
              <a:rPr lang="cs-CZ" dirty="0"/>
              <a:t>ohrožený druh (C3)</a:t>
            </a:r>
          </a:p>
          <a:p>
            <a:pPr lvl="1"/>
            <a:r>
              <a:rPr lang="cs-CZ" dirty="0"/>
              <a:t>nenáročný a odolný</a:t>
            </a:r>
          </a:p>
          <a:p>
            <a:pPr marL="457200" lvl="1" indent="0">
              <a:buNone/>
            </a:pPr>
            <a:r>
              <a:rPr lang="cs-CZ" dirty="0"/>
              <a:t>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/>
          <a:srcRect b="14549"/>
          <a:stretch/>
        </p:blipFill>
        <p:spPr>
          <a:xfrm>
            <a:off x="7615575" y="476672"/>
            <a:ext cx="1512168" cy="129614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838500" y="962914"/>
            <a:ext cx="10663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/>
              <a:t>VII. – IX.</a:t>
            </a:r>
          </a:p>
        </p:txBody>
      </p:sp>
      <p:pic>
        <p:nvPicPr>
          <p:cNvPr id="1026" name="Picture 2" descr="Výsledek obrázku pro tavolník vrbolistý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816" t="27580" r="3142" b="11597"/>
          <a:stretch/>
        </p:blipFill>
        <p:spPr bwMode="auto">
          <a:xfrm>
            <a:off x="3129814" y="3140968"/>
            <a:ext cx="6040177" cy="371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00169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Navrhované keře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Dřišťál obecný </a:t>
            </a:r>
            <a:r>
              <a:rPr lang="cs-CZ" i="1" dirty="0"/>
              <a:t>(Berberis vulgaris)</a:t>
            </a:r>
          </a:p>
          <a:p>
            <a:pPr lvl="1"/>
            <a:r>
              <a:rPr lang="cs-CZ" dirty="0"/>
              <a:t>nenáročný</a:t>
            </a:r>
          </a:p>
          <a:p>
            <a:pPr lvl="1"/>
            <a:r>
              <a:rPr lang="cs-CZ" dirty="0"/>
              <a:t>vhodný pro ptactvo</a:t>
            </a:r>
          </a:p>
          <a:p>
            <a:pPr marL="457200" lvl="1" indent="0">
              <a:buNone/>
            </a:pPr>
            <a:r>
              <a:rPr lang="cs-CZ" dirty="0"/>
              <a:t>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/>
          <a:srcRect b="14549"/>
          <a:stretch/>
        </p:blipFill>
        <p:spPr>
          <a:xfrm>
            <a:off x="7615575" y="476672"/>
            <a:ext cx="1512168" cy="129614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838500" y="962914"/>
            <a:ext cx="8908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/>
              <a:t>IV. – V.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75656" y="3219318"/>
            <a:ext cx="2729012" cy="3638682"/>
          </a:xfrm>
          <a:prstGeom prst="rect">
            <a:avLst/>
          </a:prstGeom>
        </p:spPr>
      </p:pic>
      <p:pic>
        <p:nvPicPr>
          <p:cNvPr id="3074" name="Picture 2" descr="Související obrázek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04668" y="2259057"/>
            <a:ext cx="4916841" cy="3687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32005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Navrhované keře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Zimolez obecný </a:t>
            </a:r>
            <a:r>
              <a:rPr lang="cs-CZ" i="1" dirty="0"/>
              <a:t>(Lonicera xylosteum)</a:t>
            </a:r>
          </a:p>
          <a:p>
            <a:pPr lvl="1"/>
            <a:r>
              <a:rPr lang="cs-CZ" dirty="0"/>
              <a:t>dekorativní květy i červené plody</a:t>
            </a:r>
          </a:p>
          <a:p>
            <a:pPr lvl="1"/>
            <a:r>
              <a:rPr lang="cs-CZ" dirty="0"/>
              <a:t>odolný vůči solení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/>
          <a:srcRect b="14549"/>
          <a:stretch/>
        </p:blipFill>
        <p:spPr>
          <a:xfrm>
            <a:off x="7615575" y="476672"/>
            <a:ext cx="1512168" cy="129614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838500" y="962914"/>
            <a:ext cx="9152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/>
              <a:t>V. – VI.</a:t>
            </a:r>
          </a:p>
        </p:txBody>
      </p:sp>
      <p:pic>
        <p:nvPicPr>
          <p:cNvPr id="2050" name="Picture 2" descr="http://botanika.wendys.cz/images/stories/543/O54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4066" y="3203330"/>
            <a:ext cx="4872893" cy="3654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Výsledek obrázku pro zimolez obecný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396" t="3360" b="9264"/>
          <a:stretch/>
        </p:blipFill>
        <p:spPr bwMode="auto">
          <a:xfrm>
            <a:off x="5722918" y="2708920"/>
            <a:ext cx="3404825" cy="4149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51327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Stanoviště 1 – sever obce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38125" y="1514475"/>
            <a:ext cx="9382125" cy="534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Meliorace + rozvodnice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24744"/>
            <a:ext cx="9144000" cy="5947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12776"/>
            <a:ext cx="9181394" cy="52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9458" name="Picture 2" descr="C:\Users\user\Desktop\Lipíč\Územní plánování_Lipí\Lipíč\Stanoviště 1 velké pol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12776"/>
            <a:ext cx="10934495" cy="52565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1" descr="C:\Users\user\Desktop\Lipíč\stan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9028" y="836712"/>
            <a:ext cx="8324972" cy="6021288"/>
          </a:xfrm>
          <a:prstGeom prst="rect">
            <a:avLst/>
          </a:prstGeom>
          <a:noFill/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91680" y="0"/>
            <a:ext cx="3672408" cy="764704"/>
          </a:xfrm>
        </p:spPr>
        <p:txBody>
          <a:bodyPr>
            <a:normAutofit/>
          </a:bodyPr>
          <a:lstStyle/>
          <a:p>
            <a:r>
              <a:rPr lang="cs-CZ" sz="3200" dirty="0" smtClean="0"/>
              <a:t>Stanoviště 1</a:t>
            </a:r>
            <a:r>
              <a:rPr lang="cs-CZ" dirty="0" smtClean="0"/>
              <a:t> </a:t>
            </a: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0" y="404664"/>
            <a:ext cx="4499992" cy="244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cs-CZ" dirty="0" smtClean="0"/>
              <a:t>Místní a účelové komunikace – neovlivní ÚSES – obnova </a:t>
            </a:r>
            <a:r>
              <a:rPr lang="cs-CZ" dirty="0" err="1" smtClean="0"/>
              <a:t>polňaček</a:t>
            </a:r>
            <a:r>
              <a:rPr lang="cs-CZ" dirty="0" smtClean="0"/>
              <a:t> - </a:t>
            </a:r>
            <a:r>
              <a:rPr lang="cs-CZ" dirty="0" err="1" smtClean="0"/>
              <a:t>cykloturist</a:t>
            </a:r>
            <a:r>
              <a:rPr lang="cs-CZ" dirty="0" smtClean="0"/>
              <a:t>. trasy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cs-CZ" dirty="0" smtClean="0"/>
              <a:t>Plochy bydlení v zemědělských usedlostech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cs-CZ" dirty="0" smtClean="0"/>
              <a:t>ČOV + kanalizace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cs-CZ" dirty="0" smtClean="0"/>
              <a:t>TTP – rozliv potoka</a:t>
            </a:r>
          </a:p>
          <a:p>
            <a:endParaRPr lang="cs-CZ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8781" y="1988840"/>
            <a:ext cx="6785219" cy="4869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" name="Picture 2" descr="C:\Users\user\Desktop\Lipíč\Stanoviště 1 velké pol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866900"/>
            <a:ext cx="10448926" cy="49911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 descr="C:\Users\user\Desktop\Lipíč\Územní plánování_Lipí\Terén\1. stanoviště (3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7824" y="2240867"/>
            <a:ext cx="6156176" cy="4617133"/>
          </a:xfrm>
          <a:prstGeom prst="rect">
            <a:avLst/>
          </a:prstGeom>
          <a:noFill/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0482" name="Picture 2" descr="C:\Users\user\Desktop\Lipíč\Územní plánování_Lipí\Terén\1. stanoviště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546440" cy="415983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132787"/>
            <a:ext cx="6048672" cy="5725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STANOVIŠTĚ 2 – </a:t>
            </a:r>
            <a:r>
              <a:rPr lang="cs-CZ" dirty="0" err="1" smtClean="0"/>
              <a:t>Dehtářský</a:t>
            </a:r>
            <a:r>
              <a:rPr lang="cs-CZ" dirty="0" smtClean="0"/>
              <a:t> potok</a:t>
            </a:r>
            <a:endParaRPr lang="cs-CZ" dirty="0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54027"/>
            <a:ext cx="9144000" cy="5418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2896"/>
            <a:ext cx="9144000" cy="6903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52359" y="0"/>
            <a:ext cx="359164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/>
          <a:lstStyle/>
          <a:p>
            <a:r>
              <a:rPr lang="cs-CZ" dirty="0" smtClean="0"/>
              <a:t>Protipovodňová opatření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395536" y="1916832"/>
            <a:ext cx="4392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Navržena nádrž v horní části potoka – zadržení a zpomalení vody</a:t>
            </a: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827584" y="1340768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Nádrž</a:t>
            </a:r>
            <a:endParaRPr lang="cs-CZ" b="1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852065"/>
            <a:ext cx="3456384" cy="4005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2530" name="Picture 2" descr="C:\Users\user\Desktop\Lipíč\Územní plánování_Lipí\Terén\2. stanoviště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722914"/>
            <a:ext cx="4180114" cy="3135086"/>
          </a:xfrm>
          <a:prstGeom prst="rect">
            <a:avLst/>
          </a:prstGeom>
          <a:noFill/>
        </p:spPr>
      </p:pic>
      <p:pic>
        <p:nvPicPr>
          <p:cNvPr id="22531" name="Picture 3" descr="C:\Users\user\Desktop\Lipíč\Územní plánování_Lipí\Terén\2. stanoviště (8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3722914"/>
            <a:ext cx="4180114" cy="3135086"/>
          </a:xfrm>
          <a:prstGeom prst="rect">
            <a:avLst/>
          </a:prstGeom>
          <a:noFill/>
        </p:spPr>
      </p:pic>
      <p:pic>
        <p:nvPicPr>
          <p:cNvPr id="22532" name="Picture 4" descr="C:\Users\user\Desktop\Lipíč\Územní plánování_Lipí\Terén\2. stanoviště (9)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260648"/>
            <a:ext cx="4180114" cy="3135086"/>
          </a:xfrm>
          <a:prstGeom prst="rect">
            <a:avLst/>
          </a:prstGeom>
          <a:noFill/>
        </p:spPr>
      </p:pic>
      <p:pic>
        <p:nvPicPr>
          <p:cNvPr id="22533" name="Picture 5" descr="C:\Users\user\Desktop\Lipíč\Územní plánování_Lipí\Terén\2. stanoviště (4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260648"/>
            <a:ext cx="4180114" cy="3135086"/>
          </a:xfrm>
          <a:prstGeom prst="rect">
            <a:avLst/>
          </a:prstGeom>
          <a:noFill/>
        </p:spPr>
      </p:pic>
      <p:pic>
        <p:nvPicPr>
          <p:cNvPr id="22537" name="Picture 9" descr="Výsledek obrázku pro kingfisher  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3968" y="5085184"/>
            <a:ext cx="720080" cy="444731"/>
          </a:xfrm>
          <a:prstGeom prst="rect">
            <a:avLst/>
          </a:prstGeom>
          <a:noFill/>
        </p:spPr>
      </p:pic>
      <p:pic>
        <p:nvPicPr>
          <p:cNvPr id="22539" name="Picture 11" descr="Výsledek obrázku pro fish  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5400000">
            <a:off x="7545075" y="5784517"/>
            <a:ext cx="308623" cy="2061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941 0.00948 L 0.28941 0.0094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25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25809E-6 L -0.00781 -0.0733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25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" y="-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684584" y="332656"/>
            <a:ext cx="8229600" cy="1143000"/>
          </a:xfrm>
        </p:spPr>
        <p:txBody>
          <a:bodyPr/>
          <a:lstStyle/>
          <a:p>
            <a:r>
              <a:rPr lang="cs-CZ" dirty="0" smtClean="0"/>
              <a:t>Návrh - </a:t>
            </a:r>
            <a:r>
              <a:rPr lang="cs-CZ" dirty="0" err="1" smtClean="0"/>
              <a:t>Dehtářský</a:t>
            </a:r>
            <a:r>
              <a:rPr lang="cs-CZ" dirty="0" smtClean="0"/>
              <a:t> potok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600200"/>
            <a:ext cx="4392488" cy="5257800"/>
          </a:xfrm>
        </p:spPr>
        <p:txBody>
          <a:bodyPr/>
          <a:lstStyle/>
          <a:p>
            <a:r>
              <a:rPr lang="cs-CZ" dirty="0" err="1" smtClean="0"/>
              <a:t>Z</a:t>
            </a:r>
            <a:r>
              <a:rPr lang="cs-CZ" dirty="0" err="1" smtClean="0"/>
              <a:t>meandrovat</a:t>
            </a:r>
            <a:r>
              <a:rPr lang="cs-CZ" dirty="0" smtClean="0"/>
              <a:t> </a:t>
            </a:r>
            <a:r>
              <a:rPr lang="cs-CZ" dirty="0" smtClean="0"/>
              <a:t>část potoka pod fotbalovým hřištěm </a:t>
            </a:r>
          </a:p>
          <a:p>
            <a:r>
              <a:rPr lang="cs-CZ" dirty="0" smtClean="0"/>
              <a:t>D</a:t>
            </a:r>
            <a:r>
              <a:rPr lang="cs-CZ" dirty="0" smtClean="0"/>
              <a:t>oplnit </a:t>
            </a:r>
            <a:r>
              <a:rPr lang="cs-CZ" dirty="0" smtClean="0"/>
              <a:t>břehové porosty v části</a:t>
            </a:r>
            <a:endParaRPr lang="cs-CZ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63680" y="0"/>
            <a:ext cx="2880320" cy="6986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 descr="https://scontent-vie1-1.xx.fbcdn.net/v/t35.0-12/15657959_10207438893481679_2031617117_o.jpg?oh=38a2cbea3a77da33fe50bf7531656d6e&amp;oe=585B5DF7"/>
          <p:cNvPicPr>
            <a:picLocks noChangeAspect="1" noChangeArrowheads="1"/>
          </p:cNvPicPr>
          <p:nvPr/>
        </p:nvPicPr>
        <p:blipFill>
          <a:blip r:embed="rId3" cstate="print"/>
          <a:srcRect l="10697" t="7631" r="14713" b="2717"/>
          <a:stretch>
            <a:fillRect/>
          </a:stretch>
        </p:blipFill>
        <p:spPr bwMode="auto">
          <a:xfrm rot="5400000">
            <a:off x="3396677" y="1110677"/>
            <a:ext cx="6858000" cy="46366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3554" name="Picture 2" descr="C:\Users\user\Desktop\Lipíč\Územní plánování_Lipí\Terén\2. stanoviště (10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pic>
        <p:nvPicPr>
          <p:cNvPr id="23556" name="Picture 4" descr="Výsledek obrázku pro pond 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88224" y="3789040"/>
            <a:ext cx="2736304" cy="2736305"/>
          </a:xfrm>
          <a:prstGeom prst="rect">
            <a:avLst/>
          </a:prstGeom>
          <a:noFill/>
        </p:spPr>
      </p:pic>
      <p:pic>
        <p:nvPicPr>
          <p:cNvPr id="7" name="Picture 4" descr="Výsledek obrázku pro pond 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95937" y="3212974"/>
            <a:ext cx="1224136" cy="1224137"/>
          </a:xfrm>
          <a:prstGeom prst="rect">
            <a:avLst/>
          </a:prstGeom>
          <a:noFill/>
        </p:spPr>
      </p:pic>
      <p:pic>
        <p:nvPicPr>
          <p:cNvPr id="8" name="Picture 4" descr="Výsledek obrázku pro pond 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484504">
            <a:off x="5997426" y="3016180"/>
            <a:ext cx="1980478" cy="1980479"/>
          </a:xfrm>
          <a:prstGeom prst="rect">
            <a:avLst/>
          </a:prstGeom>
          <a:noFill/>
        </p:spPr>
      </p:pic>
      <p:sp>
        <p:nvSpPr>
          <p:cNvPr id="9" name="TextovéPole 8"/>
          <p:cNvSpPr txBox="1"/>
          <p:nvPr/>
        </p:nvSpPr>
        <p:spPr>
          <a:xfrm>
            <a:off x="3923928" y="0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TTP- Vlhkomilné rostliny – sítiny </a:t>
            </a:r>
            <a:endParaRPr lang="cs-CZ" dirty="0"/>
          </a:p>
        </p:txBody>
      </p:sp>
      <p:pic>
        <p:nvPicPr>
          <p:cNvPr id="23559" name="Picture 7" descr="C:\Users\user\Desktop\Lipíč\Územní plánování_Lipí\Terén\2. stanoviště (11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19672" y="476672"/>
            <a:ext cx="2570110" cy="1927583"/>
          </a:xfrm>
          <a:prstGeom prst="rect">
            <a:avLst/>
          </a:prstGeom>
          <a:noFill/>
        </p:spPr>
      </p:pic>
      <p:pic>
        <p:nvPicPr>
          <p:cNvPr id="37890" name="Picture 2" descr="Výsledek obrázku pro jump frog 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35897" y="5036752"/>
            <a:ext cx="1224136" cy="78711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5 -0.07084 C 0.09497 -0.08611 0.11493 -0.10116 0.1283 -0.11065 C 0.14167 -0.12014 0.14028 -0.12176 0.15503 -0.12847 C 0.16979 -0.13519 0.19497 -0.14537 0.21667 -0.1507 C 0.23837 -0.15602 0.2625 -0.16597 0.2849 -0.15972 C 0.30729 -0.15347 0.33733 -0.13195 0.35156 -0.11296 C 0.3658 -0.09398 0.36667 -0.05741 0.36997 -0.0463 " pathEditMode="relative" rAng="0" ptsTypes="aaaaaaA">
                                      <p:cBhvr>
                                        <p:cTn id="6" dur="20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" y="-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91472" y="0"/>
            <a:ext cx="4752528" cy="3748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4578" name="Picture 2" descr="C:\Users\user\Desktop\Lipíč\Územní plánování_Lipí\Terén\2. stanoviště (14)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004048" cy="3753036"/>
          </a:xfrm>
          <a:prstGeom prst="rect">
            <a:avLst/>
          </a:prstGeom>
          <a:noFill/>
        </p:spPr>
      </p:pic>
      <p:sp>
        <p:nvSpPr>
          <p:cNvPr id="5" name="TextovéPole 4"/>
          <p:cNvSpPr txBox="1"/>
          <p:nvPr/>
        </p:nvSpPr>
        <p:spPr>
          <a:xfrm>
            <a:off x="323528" y="4581128"/>
            <a:ext cx="59766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dirty="0" smtClean="0"/>
              <a:t>Obnovit rybník – obnovit hráz</a:t>
            </a:r>
          </a:p>
          <a:p>
            <a:pPr>
              <a:buFont typeface="Arial" pitchFamily="34" charset="0"/>
              <a:buChar char="•"/>
            </a:pPr>
            <a:r>
              <a:rPr lang="cs-CZ" dirty="0" smtClean="0"/>
              <a:t>Nezarybňovat</a:t>
            </a:r>
          </a:p>
          <a:p>
            <a:pPr>
              <a:buFont typeface="Arial" pitchFamily="34" charset="0"/>
              <a:buChar char="•"/>
            </a:pPr>
            <a:r>
              <a:rPr lang="cs-CZ" dirty="0" smtClean="0"/>
              <a:t>Široký litorál</a:t>
            </a:r>
          </a:p>
          <a:p>
            <a:pPr>
              <a:buFont typeface="Arial" pitchFamily="34" charset="0"/>
              <a:buChar char="•"/>
            </a:pPr>
            <a:r>
              <a:rPr lang="cs-CZ" dirty="0" smtClean="0"/>
              <a:t>Jen částečně naplnit – retenční nádrž – voda z pole</a:t>
            </a:r>
            <a:endParaRPr lang="cs-CZ" dirty="0"/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51720" y="908720"/>
            <a:ext cx="5705475" cy="42862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Skupina 7"/>
          <p:cNvGrpSpPr/>
          <p:nvPr/>
        </p:nvGrpSpPr>
        <p:grpSpPr>
          <a:xfrm>
            <a:off x="899592" y="901528"/>
            <a:ext cx="7666519" cy="5956472"/>
            <a:chOff x="878919" y="1124744"/>
            <a:chExt cx="7666519" cy="5956472"/>
          </a:xfrm>
        </p:grpSpPr>
        <p:pic>
          <p:nvPicPr>
            <p:cNvPr id="1126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78919" y="1124744"/>
              <a:ext cx="7666519" cy="59564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Elipsa 6"/>
            <p:cNvSpPr/>
            <p:nvPr/>
          </p:nvSpPr>
          <p:spPr>
            <a:xfrm>
              <a:off x="5220072" y="5589240"/>
              <a:ext cx="360040" cy="360040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Stanoviště 3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5602" name="Picture 2" descr="C:\Users\user\Desktop\Lipíč\Územní plánování_Lipí\Terén\3. stanoviště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1052736"/>
            <a:ext cx="7740351" cy="58052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3573016"/>
            <a:ext cx="4402832" cy="2553147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85107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ovéPole 4"/>
          <p:cNvSpPr txBox="1"/>
          <p:nvPr/>
        </p:nvSpPr>
        <p:spPr>
          <a:xfrm>
            <a:off x="6156176" y="2132856"/>
            <a:ext cx="201622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Veřejné prostranství – využít k zasakování vody + podél chodníků </a:t>
            </a:r>
            <a:endParaRPr lang="cs-CZ" dirty="0"/>
          </a:p>
        </p:txBody>
      </p:sp>
      <p:pic>
        <p:nvPicPr>
          <p:cNvPr id="26628" name="Picture 4" descr="Související obráze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508104" cy="4588777"/>
          </a:xfrm>
          <a:prstGeom prst="rect">
            <a:avLst/>
          </a:prstGeom>
          <a:noFill/>
        </p:spPr>
      </p:pic>
      <p:pic>
        <p:nvPicPr>
          <p:cNvPr id="26630" name="Picture 6" descr="Související obrázek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3717032"/>
            <a:ext cx="4558061" cy="3429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6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Skupina 7"/>
          <p:cNvGrpSpPr/>
          <p:nvPr/>
        </p:nvGrpSpPr>
        <p:grpSpPr>
          <a:xfrm>
            <a:off x="1475656" y="1350538"/>
            <a:ext cx="6105765" cy="5507462"/>
            <a:chOff x="1475656" y="1350538"/>
            <a:chExt cx="6105765" cy="5507462"/>
          </a:xfrm>
        </p:grpSpPr>
        <p:pic>
          <p:nvPicPr>
            <p:cNvPr id="12291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475656" y="1350538"/>
              <a:ext cx="6105765" cy="55074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Elipsa 6"/>
            <p:cNvSpPr/>
            <p:nvPr/>
          </p:nvSpPr>
          <p:spPr>
            <a:xfrm>
              <a:off x="6228184" y="5013176"/>
              <a:ext cx="432048" cy="432048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Stanoviště 4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1068630"/>
            <a:ext cx="7560840" cy="5789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Stanoviště 4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340768"/>
            <a:ext cx="6480720" cy="5240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6350" y="0"/>
            <a:ext cx="4057650" cy="362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0" name="Picture 2" descr="C:\Users\user\Desktop\Lipíč\Územní plánování_Lipí\Terén\4. stanoviště (7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3374992"/>
            <a:ext cx="4644008" cy="3483008"/>
          </a:xfrm>
          <a:prstGeom prst="rect">
            <a:avLst/>
          </a:prstGeom>
          <a:noFill/>
        </p:spPr>
      </p:pic>
      <p:pic>
        <p:nvPicPr>
          <p:cNvPr id="27652" name="Picture 4" descr="C:\Users\user\Desktop\Lipíč\Územní plánování_Lipí\Terén\4. stanoviště (6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356992"/>
            <a:ext cx="4668010" cy="3501008"/>
          </a:xfrm>
          <a:prstGeom prst="rect">
            <a:avLst/>
          </a:prstGeom>
          <a:noFill/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1260648" y="188640"/>
            <a:ext cx="8229600" cy="1143000"/>
          </a:xfrm>
        </p:spPr>
        <p:txBody>
          <a:bodyPr/>
          <a:lstStyle/>
          <a:p>
            <a:r>
              <a:rPr lang="cs-CZ" dirty="0" smtClean="0"/>
              <a:t>Stanoviště 4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196752"/>
            <a:ext cx="8229600" cy="4525963"/>
          </a:xfrm>
        </p:spPr>
        <p:txBody>
          <a:bodyPr/>
          <a:lstStyle/>
          <a:p>
            <a:r>
              <a:rPr lang="cs-CZ" dirty="0" smtClean="0"/>
              <a:t>Krajinné struktury</a:t>
            </a:r>
          </a:p>
          <a:p>
            <a:pPr lvl="1"/>
            <a:r>
              <a:rPr lang="cs-CZ" dirty="0" smtClean="0"/>
              <a:t>VKP rybník + VKP remízek</a:t>
            </a:r>
          </a:p>
          <a:p>
            <a:pPr lvl="1"/>
            <a:r>
              <a:rPr lang="cs-CZ" dirty="0" smtClean="0"/>
              <a:t>Křoviny - šípky</a:t>
            </a:r>
          </a:p>
          <a:p>
            <a:pPr lvl="1"/>
            <a:r>
              <a:rPr lang="cs-CZ" dirty="0" smtClean="0"/>
              <a:t> El. dráty 22kV -7m </a:t>
            </a:r>
            <a:r>
              <a:rPr lang="cs-CZ" dirty="0" err="1" smtClean="0"/>
              <a:t>ochr.pas</a:t>
            </a:r>
            <a:endParaRPr lang="cs-CZ" dirty="0" smtClean="0"/>
          </a:p>
        </p:txBody>
      </p:sp>
      <p:grpSp>
        <p:nvGrpSpPr>
          <p:cNvPr id="8" name="Skupina 7"/>
          <p:cNvGrpSpPr/>
          <p:nvPr/>
        </p:nvGrpSpPr>
        <p:grpSpPr>
          <a:xfrm>
            <a:off x="5436096" y="-3518289"/>
            <a:ext cx="4355976" cy="3518289"/>
            <a:chOff x="5508104" y="348962"/>
            <a:chExt cx="4355976" cy="3518289"/>
          </a:xfrm>
        </p:grpSpPr>
        <p:pic>
          <p:nvPicPr>
            <p:cNvPr id="33794" name="Picture 2" descr="Výsledek obrázku pro cedule 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508104" y="348962"/>
              <a:ext cx="4355976" cy="3518289"/>
            </a:xfrm>
            <a:prstGeom prst="rect">
              <a:avLst/>
            </a:prstGeom>
            <a:noFill/>
          </p:spPr>
        </p:pic>
        <p:sp>
          <p:nvSpPr>
            <p:cNvPr id="7" name="TextovéPole 6"/>
            <p:cNvSpPr txBox="1"/>
            <p:nvPr/>
          </p:nvSpPr>
          <p:spPr>
            <a:xfrm rot="21390404">
              <a:off x="6372200" y="1202849"/>
              <a:ext cx="248376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1"/>
              <a:r>
                <a:rPr lang="cs-CZ" sz="3200" b="1" dirty="0" smtClean="0">
                  <a:solidFill>
                    <a:srgbClr val="FF0000"/>
                  </a:solidFill>
                </a:rPr>
                <a:t>      Ne zástavbě !</a:t>
              </a:r>
              <a:endParaRPr lang="cs-CZ" sz="3200" b="1" dirty="0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2.59259E-6 L -0.00191 0.99745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" y="4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Historie obce Lipí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3136"/>
          </a:xfrm>
        </p:spPr>
        <p:txBody>
          <a:bodyPr>
            <a:normAutofit/>
          </a:bodyPr>
          <a:lstStyle/>
          <a:p>
            <a:r>
              <a:rPr lang="cs-CZ" sz="3000" dirty="0"/>
              <a:t>První písemná zmínka - 1389 (Lypye)</a:t>
            </a:r>
          </a:p>
          <a:p>
            <a:r>
              <a:rPr lang="cs-CZ" sz="3000" dirty="0"/>
              <a:t>Od roku 1850 samostatnou obcí</a:t>
            </a:r>
          </a:p>
          <a:p>
            <a:r>
              <a:rPr lang="cs-CZ" sz="3000" dirty="0"/>
              <a:t>Pozůstatky sídliště z doby bronzové, halštatské a laténské</a:t>
            </a:r>
          </a:p>
          <a:p>
            <a:r>
              <a:rPr lang="cs-CZ" sz="3000" i="1" dirty="0"/>
              <a:t>U Zajíčka</a:t>
            </a:r>
            <a:r>
              <a:rPr lang="cs-CZ" sz="3000" dirty="0"/>
              <a:t> </a:t>
            </a:r>
            <a:r>
              <a:rPr lang="cs-CZ" sz="3000" dirty="0" smtClean="0"/>
              <a:t> </a:t>
            </a:r>
            <a:r>
              <a:rPr lang="cs-CZ" sz="3000" dirty="0"/>
              <a:t>- nověji objevená halštatská mohyla (</a:t>
            </a:r>
            <a:r>
              <a:rPr lang="pl-PL" sz="3000" dirty="0"/>
              <a:t>750 - 500 př. n. l.)</a:t>
            </a:r>
          </a:p>
          <a:p>
            <a:r>
              <a:rPr lang="cs-CZ" sz="3000" dirty="0"/>
              <a:t>Pseudogotická kaple Panny Marie Lurdské na návsi (1897)</a:t>
            </a:r>
          </a:p>
          <a:p>
            <a:pPr marL="0" indent="0">
              <a:buNone/>
            </a:pPr>
            <a:endParaRPr lang="cs-CZ" sz="3000" dirty="0"/>
          </a:p>
        </p:txBody>
      </p:sp>
    </p:spTree>
    <p:extLst>
      <p:ext uri="{BB962C8B-B14F-4D97-AF65-F5344CB8AC3E}">
        <p14:creationId xmlns:p14="http://schemas.microsoft.com/office/powerpoint/2010/main" xmlns="" val="1551979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5118" y="0"/>
            <a:ext cx="8138882" cy="6580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332656"/>
            <a:ext cx="8229600" cy="4525963"/>
          </a:xfrm>
        </p:spPr>
        <p:txBody>
          <a:bodyPr/>
          <a:lstStyle/>
          <a:p>
            <a:r>
              <a:rPr lang="cs-CZ" dirty="0" smtClean="0"/>
              <a:t>Vegetační pás u lesa</a:t>
            </a:r>
          </a:p>
          <a:p>
            <a:r>
              <a:rPr lang="cs-CZ" dirty="0" smtClean="0"/>
              <a:t>Do zástavby zasakovací pásy + </a:t>
            </a:r>
            <a:r>
              <a:rPr lang="cs-CZ" dirty="0" err="1" smtClean="0"/>
              <a:t>dešt</a:t>
            </a:r>
            <a:r>
              <a:rPr lang="cs-CZ" dirty="0" smtClean="0"/>
              <a:t>. zahrádky</a:t>
            </a:r>
            <a:endParaRPr lang="cs-CZ" dirty="0"/>
          </a:p>
        </p:txBody>
      </p:sp>
      <p:pic>
        <p:nvPicPr>
          <p:cNvPr id="28674" name="Picture 2" descr="C:\Users\user\Desktop\Lipíč\Územní plánování_Lipí\Terén\4. stanoviště (4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1646801"/>
            <a:ext cx="6948264" cy="5211199"/>
          </a:xfrm>
          <a:prstGeom prst="rect">
            <a:avLst/>
          </a:prstGeom>
          <a:noFill/>
        </p:spPr>
      </p:pic>
      <p:pic>
        <p:nvPicPr>
          <p:cNvPr id="32770" name="Picture 2" descr="Výsledek obrázku pro plant 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32240" y="4365104"/>
            <a:ext cx="1334440" cy="943450"/>
          </a:xfrm>
          <a:prstGeom prst="rect">
            <a:avLst/>
          </a:prstGeom>
          <a:noFill/>
        </p:spPr>
      </p:pic>
      <p:pic>
        <p:nvPicPr>
          <p:cNvPr id="32772" name="Picture 4" descr="Výsledek obrázku pro plant 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0072" y="4149080"/>
            <a:ext cx="1164230" cy="823111"/>
          </a:xfrm>
          <a:prstGeom prst="rect">
            <a:avLst/>
          </a:prstGeom>
          <a:noFill/>
        </p:spPr>
      </p:pic>
      <p:pic>
        <p:nvPicPr>
          <p:cNvPr id="32774" name="Picture 6" descr="Související obrázek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4437112"/>
            <a:ext cx="2159197" cy="2189626"/>
          </a:xfrm>
          <a:prstGeom prst="rect">
            <a:avLst/>
          </a:prstGeom>
          <a:noFill/>
        </p:spPr>
      </p:pic>
      <p:pic>
        <p:nvPicPr>
          <p:cNvPr id="8" name="Picture 6" descr="Související obrázek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40152" y="4293096"/>
            <a:ext cx="791045" cy="802193"/>
          </a:xfrm>
          <a:prstGeom prst="rect">
            <a:avLst/>
          </a:prstGeom>
          <a:noFill/>
        </p:spPr>
      </p:pic>
      <p:pic>
        <p:nvPicPr>
          <p:cNvPr id="9" name="Picture 6" descr="Související obrázek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950372" y="4293096"/>
            <a:ext cx="1378116" cy="1397538"/>
          </a:xfrm>
          <a:prstGeom prst="rect">
            <a:avLst/>
          </a:prstGeom>
          <a:noFill/>
        </p:spPr>
      </p:pic>
      <p:pic>
        <p:nvPicPr>
          <p:cNvPr id="10" name="Picture 6" descr="Související obrázek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588225" y="4221088"/>
            <a:ext cx="1011072" cy="1025321"/>
          </a:xfrm>
          <a:prstGeom prst="rect">
            <a:avLst/>
          </a:prstGeom>
          <a:noFill/>
        </p:spPr>
      </p:pic>
      <p:pic>
        <p:nvPicPr>
          <p:cNvPr id="11" name="Picture 6" descr="Související obrázek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148064" y="3933056"/>
            <a:ext cx="935061" cy="948239"/>
          </a:xfrm>
          <a:prstGeom prst="rect">
            <a:avLst/>
          </a:prstGeom>
          <a:noFill/>
        </p:spPr>
      </p:pic>
      <p:pic>
        <p:nvPicPr>
          <p:cNvPr id="32776" name="Picture 8" descr="Výsledek obrázku pro plant 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940152" y="4293096"/>
            <a:ext cx="1456227" cy="908720"/>
          </a:xfrm>
          <a:prstGeom prst="rect">
            <a:avLst/>
          </a:prstGeom>
          <a:noFill/>
        </p:spPr>
      </p:pic>
      <p:pic>
        <p:nvPicPr>
          <p:cNvPr id="13" name="Picture 2" descr="Výsledek obrázku pro plant 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80312" y="4437112"/>
            <a:ext cx="1334440" cy="943450"/>
          </a:xfrm>
          <a:prstGeom prst="rect">
            <a:avLst/>
          </a:prstGeom>
          <a:noFill/>
        </p:spPr>
      </p:pic>
      <p:pic>
        <p:nvPicPr>
          <p:cNvPr id="32778" name="Picture 10" descr="Výsledek obrázku pro rain garden town schema 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1592796"/>
            <a:ext cx="7020272" cy="52652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7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7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cs-CZ" dirty="0" smtClean="0"/>
              <a:t>Stanoviště 5 - hřbitov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908720"/>
            <a:ext cx="8229600" cy="4525963"/>
          </a:xfrm>
        </p:spPr>
        <p:txBody>
          <a:bodyPr/>
          <a:lstStyle/>
          <a:p>
            <a:r>
              <a:rPr lang="cs-CZ" dirty="0" smtClean="0"/>
              <a:t>Vyhlásit VKP stromořadí u hřbitova</a:t>
            </a:r>
          </a:p>
          <a:p>
            <a:r>
              <a:rPr lang="cs-CZ" dirty="0" smtClean="0"/>
              <a:t>Obnova sadu – pozemek zahrady a sady</a:t>
            </a:r>
          </a:p>
          <a:p>
            <a:r>
              <a:rPr lang="cs-CZ" dirty="0" smtClean="0"/>
              <a:t>Smíšené obytné plochy místo pastviny</a:t>
            </a:r>
          </a:p>
          <a:p>
            <a:endParaRPr lang="cs-CZ" dirty="0"/>
          </a:p>
        </p:txBody>
      </p:sp>
      <p:pic>
        <p:nvPicPr>
          <p:cNvPr id="29699" name="Picture 3" descr="C:\Users\user\Desktop\Lipíč\Územní plánování_Lipí\Terén\5. stanoviště (6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212975"/>
            <a:ext cx="4860032" cy="3645025"/>
          </a:xfrm>
          <a:prstGeom prst="rect">
            <a:avLst/>
          </a:prstGeom>
          <a:noFill/>
        </p:spPr>
      </p:pic>
      <p:pic>
        <p:nvPicPr>
          <p:cNvPr id="3174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2633937"/>
            <a:ext cx="4211960" cy="4224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30721" name="Picture 1" descr="C:\Users\user\Desktop\Lipíč\Územní plánování_Lipí\Terén\5. stanoviště (3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5148063" cy="3861048"/>
          </a:xfrm>
          <a:prstGeom prst="rect">
            <a:avLst/>
          </a:prstGeom>
          <a:noFill/>
        </p:spPr>
      </p:pic>
      <p:pic>
        <p:nvPicPr>
          <p:cNvPr id="30722" name="Picture 2" descr="C:\Users\user\Desktop\Lipíč\Územní plánování_Lipí\Terén\5. stanoviště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7905" y="2780411"/>
            <a:ext cx="5436096" cy="407758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Stanoviště 6 - vodojem</a:t>
            </a:r>
            <a:endParaRPr lang="cs-CZ" dirty="0"/>
          </a:p>
        </p:txBody>
      </p:sp>
      <p:pic>
        <p:nvPicPr>
          <p:cNvPr id="29697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338518"/>
            <a:ext cx="8496943" cy="5519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Elipsa 4"/>
          <p:cNvSpPr/>
          <p:nvPr/>
        </p:nvSpPr>
        <p:spPr>
          <a:xfrm>
            <a:off x="2915816" y="5733256"/>
            <a:ext cx="360040" cy="28803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Lipíč\Územní plánování_Lipí\Lipíč\stan.6 návrh - 2 meze na nich keře + alej keřová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4000"/>
                    </a14:imgEffect>
                  </a14:imgLayer>
                </a14:imgProps>
              </a:ext>
            </a:extLst>
          </a:blip>
          <a:srcRect/>
          <a:stretch/>
        </p:blipFill>
        <p:spPr bwMode="auto">
          <a:xfrm>
            <a:off x="2929885" y="2492896"/>
            <a:ext cx="6232443" cy="43651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Stanoviště 6 - vodojem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268760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cs-CZ" dirty="0" smtClean="0"/>
              <a:t>Náš původní návrh pro aktuální vzhled oblasti</a:t>
            </a:r>
          </a:p>
          <a:p>
            <a:r>
              <a:rPr lang="cs-CZ" dirty="0" smtClean="0"/>
              <a:t>Rozdělení velkého pole ve svahu – protierozní opatření</a:t>
            </a:r>
          </a:p>
          <a:p>
            <a:r>
              <a:rPr lang="cs-CZ" dirty="0" smtClean="0"/>
              <a:t>Původní </a:t>
            </a:r>
            <a:r>
              <a:rPr lang="cs-CZ" dirty="0"/>
              <a:t>keře</a:t>
            </a:r>
          </a:p>
          <a:p>
            <a:r>
              <a:rPr lang="cs-CZ" dirty="0"/>
              <a:t>Nízké – umožnění výhledu na </a:t>
            </a:r>
            <a:r>
              <a:rPr lang="cs-CZ" dirty="0" smtClean="0"/>
              <a:t>kopce</a:t>
            </a:r>
          </a:p>
          <a:p>
            <a:pPr>
              <a:buNone/>
            </a:pPr>
            <a:r>
              <a:rPr lang="cs-CZ" dirty="0" smtClean="0"/>
              <a:t>    </a:t>
            </a:r>
            <a:r>
              <a:rPr lang="cs-CZ" dirty="0"/>
              <a:t>Blanského lesa</a:t>
            </a:r>
          </a:p>
          <a:p>
            <a:r>
              <a:rPr lang="cs-CZ" dirty="0"/>
              <a:t>Kvetení se </a:t>
            </a:r>
            <a:r>
              <a:rPr lang="cs-CZ" dirty="0" smtClean="0"/>
              <a:t>nekryje</a:t>
            </a:r>
          </a:p>
          <a:p>
            <a:r>
              <a:rPr lang="cs-CZ" dirty="0" smtClean="0"/>
              <a:t>(zvěř + estetika)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484492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39552" y="1412776"/>
            <a:ext cx="8229600" cy="4525963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30724" name="Picture 4" descr="C:\Users\user\Desktop\Lipíč\Územní plánování_Lipí\Lipíč\lipíč stan 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08857"/>
            <a:ext cx="9144000" cy="6966857"/>
          </a:xfrm>
          <a:prstGeom prst="rect">
            <a:avLst/>
          </a:prstGeom>
          <a:noFill/>
        </p:spPr>
      </p:pic>
      <p:sp>
        <p:nvSpPr>
          <p:cNvPr id="6" name="TextovéPole 5"/>
          <p:cNvSpPr txBox="1"/>
          <p:nvPr/>
        </p:nvSpPr>
        <p:spPr>
          <a:xfrm>
            <a:off x="251520" y="332656"/>
            <a:ext cx="35283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Ozeleněné cesty </a:t>
            </a:r>
            <a:r>
              <a:rPr lang="cs-CZ" dirty="0" smtClean="0"/>
              <a:t>– původní keře</a:t>
            </a:r>
          </a:p>
          <a:p>
            <a:r>
              <a:rPr lang="cs-CZ" dirty="0" smtClean="0"/>
              <a:t>Doplnění </a:t>
            </a:r>
            <a:r>
              <a:rPr lang="cs-CZ" b="1" dirty="0" smtClean="0"/>
              <a:t>břehových porostů </a:t>
            </a:r>
            <a:r>
              <a:rPr lang="cs-CZ" dirty="0" smtClean="0"/>
              <a:t>u potoka  a </a:t>
            </a:r>
            <a:r>
              <a:rPr lang="cs-CZ" b="1" dirty="0" err="1" smtClean="0"/>
              <a:t>průleh</a:t>
            </a:r>
            <a:r>
              <a:rPr lang="cs-CZ" dirty="0" smtClean="0"/>
              <a:t> před ním</a:t>
            </a:r>
            <a:endParaRPr lang="cs-CZ" dirty="0"/>
          </a:p>
        </p:txBody>
      </p:sp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692696"/>
            <a:ext cx="8534400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6" name="Picture 8" descr="Výsledek obrázku pro bush 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422762">
            <a:off x="179512" y="2996952"/>
            <a:ext cx="1752934" cy="1129371"/>
          </a:xfrm>
          <a:prstGeom prst="rect">
            <a:avLst/>
          </a:prstGeom>
          <a:noFill/>
        </p:spPr>
      </p:pic>
      <p:pic>
        <p:nvPicPr>
          <p:cNvPr id="9" name="Picture 8" descr="Výsledek obrázku pro bush 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399295">
            <a:off x="1929670" y="3176010"/>
            <a:ext cx="1224136" cy="788679"/>
          </a:xfrm>
          <a:prstGeom prst="rect">
            <a:avLst/>
          </a:prstGeom>
          <a:noFill/>
        </p:spPr>
      </p:pic>
      <p:pic>
        <p:nvPicPr>
          <p:cNvPr id="12" name="Picture 8" descr="Výsledek obrázku pro bush 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80112" y="3140968"/>
            <a:ext cx="1008112" cy="649501"/>
          </a:xfrm>
          <a:prstGeom prst="rect">
            <a:avLst/>
          </a:prstGeom>
          <a:noFill/>
        </p:spPr>
      </p:pic>
      <p:pic>
        <p:nvPicPr>
          <p:cNvPr id="13" name="Picture 8" descr="Výsledek obrázku pro bush 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36296" y="2996952"/>
            <a:ext cx="936104" cy="603108"/>
          </a:xfrm>
          <a:prstGeom prst="rect">
            <a:avLst/>
          </a:prstGeom>
          <a:noFill/>
        </p:spPr>
      </p:pic>
      <p:pic>
        <p:nvPicPr>
          <p:cNvPr id="5122" name="Picture 2" descr="Výsledek obrázku pro zajíc 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48064" y="3284984"/>
            <a:ext cx="504056" cy="504056"/>
          </a:xfrm>
          <a:prstGeom prst="rect">
            <a:avLst/>
          </a:prstGeom>
          <a:noFill/>
        </p:spPr>
      </p:pic>
      <p:pic>
        <p:nvPicPr>
          <p:cNvPr id="10" name="Picture 8" descr="Výsledek obrázku pro bush 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067944" y="2924944"/>
            <a:ext cx="1440160" cy="927859"/>
          </a:xfrm>
          <a:prstGeom prst="rect">
            <a:avLst/>
          </a:prstGeom>
          <a:noFill/>
        </p:spPr>
      </p:pic>
      <p:pic>
        <p:nvPicPr>
          <p:cNvPr id="11" name="Picture 8" descr="Výsledek obrázku pro bush 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843808" y="3140968"/>
            <a:ext cx="1229426" cy="7920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401 0.00532 L 0.0592 0.0053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Stanoviště 6 - vodojem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525963"/>
          </a:xfrm>
        </p:spPr>
        <p:txBody>
          <a:bodyPr>
            <a:normAutofit/>
          </a:bodyPr>
          <a:lstStyle/>
          <a:p>
            <a:r>
              <a:rPr lang="cs-CZ" sz="2400" dirty="0"/>
              <a:t>Plochy bydlení v zemědělských usedlostech</a:t>
            </a:r>
          </a:p>
          <a:p>
            <a:r>
              <a:rPr lang="cs-CZ" sz="2400" dirty="0"/>
              <a:t>Cyklostezka</a:t>
            </a:r>
          </a:p>
          <a:p>
            <a:r>
              <a:rPr lang="cs-CZ" sz="2400" dirty="0"/>
              <a:t>Dobrý výhled</a:t>
            </a:r>
          </a:p>
          <a:p>
            <a:r>
              <a:rPr lang="cs-CZ" sz="2400" dirty="0"/>
              <a:t>Vhodné místo pro odpočinek</a:t>
            </a:r>
          </a:p>
          <a:p>
            <a:endParaRPr lang="cs-CZ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/>
          <a:srcRect b="5815"/>
          <a:stretch/>
        </p:blipFill>
        <p:spPr>
          <a:xfrm>
            <a:off x="30547" y="3155054"/>
            <a:ext cx="5229786" cy="370294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038" t="30079" r="47098" b="19381"/>
          <a:stretch/>
        </p:blipFill>
        <p:spPr>
          <a:xfrm>
            <a:off x="4716016" y="3155055"/>
            <a:ext cx="4427984" cy="3702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93168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Stanoviště 6 - vodojem</a:t>
            </a:r>
            <a:endParaRPr lang="cs-CZ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1315" b="10272"/>
          <a:stretch/>
        </p:blipFill>
        <p:spPr>
          <a:xfrm>
            <a:off x="126064" y="1628800"/>
            <a:ext cx="8981756" cy="4608512"/>
          </a:xfrm>
        </p:spPr>
      </p:pic>
    </p:spTree>
    <p:extLst>
      <p:ext uri="{BB962C8B-B14F-4D97-AF65-F5344CB8AC3E}">
        <p14:creationId xmlns:p14="http://schemas.microsoft.com/office/powerpoint/2010/main" xmlns="" val="1997941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Charakteristika území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Katastrální </a:t>
            </a:r>
            <a:r>
              <a:rPr lang="cs-CZ" dirty="0"/>
              <a:t>výměra: 7,80 km</a:t>
            </a:r>
            <a:r>
              <a:rPr lang="cs-CZ" baseline="30000" dirty="0"/>
              <a:t>2</a:t>
            </a:r>
          </a:p>
          <a:p>
            <a:r>
              <a:rPr lang="cs-CZ" dirty="0"/>
              <a:t>Počet obyvatel: 635 (2016)</a:t>
            </a:r>
          </a:p>
          <a:p>
            <a:r>
              <a:rPr lang="cs-CZ" dirty="0" smtClean="0"/>
              <a:t>Terén: mírně zvlněný </a:t>
            </a:r>
          </a:p>
          <a:p>
            <a:r>
              <a:rPr lang="cs-CZ" dirty="0" smtClean="0"/>
              <a:t>Nadmořská výška 450-500 m </a:t>
            </a:r>
            <a:r>
              <a:rPr lang="cs-CZ" dirty="0" err="1" smtClean="0"/>
              <a:t>n.m</a:t>
            </a:r>
            <a:r>
              <a:rPr lang="cs-CZ" dirty="0" smtClean="0"/>
              <a:t>.</a:t>
            </a:r>
          </a:p>
          <a:p>
            <a:r>
              <a:rPr lang="cs-CZ" dirty="0" smtClean="0"/>
              <a:t>KR: </a:t>
            </a:r>
          </a:p>
          <a:p>
            <a:pPr lvl="1"/>
            <a:r>
              <a:rPr lang="cs-CZ" dirty="0" smtClean="0"/>
              <a:t>krajinný  předěl mezi ČB pánví a hřebenem Blanského lesa</a:t>
            </a:r>
            <a:endParaRPr lang="cs-CZ" dirty="0"/>
          </a:p>
          <a:p>
            <a:pPr lvl="1"/>
            <a:r>
              <a:rPr lang="cs-CZ" dirty="0" smtClean="0"/>
              <a:t>drobné vodní plochy rybníků</a:t>
            </a:r>
          </a:p>
          <a:p>
            <a:pPr lvl="1">
              <a:buNone/>
            </a:pPr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xmlns="" val="2505248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 descr="C:\Users\user\Desktop\Lipíč\Územní plánování_Lipí\Terén\6. stanoviště (6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476672"/>
            <a:ext cx="7968883" cy="5976664"/>
          </a:xfrm>
          <a:prstGeom prst="rect">
            <a:avLst/>
          </a:prstGeom>
          <a:noFill/>
        </p:spPr>
      </p:pic>
      <p:sp>
        <p:nvSpPr>
          <p:cNvPr id="6" name="Obdélník 5"/>
          <p:cNvSpPr/>
          <p:nvPr/>
        </p:nvSpPr>
        <p:spPr>
          <a:xfrm>
            <a:off x="1259632" y="1628800"/>
            <a:ext cx="68925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5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Děkujeme za pozornost</a:t>
            </a:r>
            <a:endParaRPr lang="cs-CZ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260648"/>
            <a:ext cx="8219256" cy="3484984"/>
          </a:xfrm>
        </p:spPr>
        <p:txBody>
          <a:bodyPr/>
          <a:lstStyle/>
          <a:p>
            <a:r>
              <a:rPr lang="cs-CZ" dirty="0" smtClean="0"/>
              <a:t>KES (koeficient ekologické stability) = </a:t>
            </a:r>
            <a:r>
              <a:rPr lang="cs-CZ" dirty="0" smtClean="0">
                <a:solidFill>
                  <a:srgbClr val="FF0000"/>
                </a:solidFill>
              </a:rPr>
              <a:t>0,67</a:t>
            </a:r>
          </a:p>
          <a:p>
            <a:pPr lvl="1"/>
            <a:endParaRPr lang="cs-CZ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908720"/>
            <a:ext cx="7128792" cy="2836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3717032"/>
            <a:ext cx="7013671" cy="8393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ovéPole 6"/>
          <p:cNvSpPr txBox="1"/>
          <p:nvPr/>
        </p:nvSpPr>
        <p:spPr>
          <a:xfrm>
            <a:off x="611560" y="4725144"/>
            <a:ext cx="82089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dirty="0" smtClean="0">
                <a:solidFill>
                  <a:srgbClr val="FF0000"/>
                </a:solidFill>
              </a:rPr>
              <a:t>Nízká </a:t>
            </a:r>
            <a:r>
              <a:rPr lang="cs-CZ" dirty="0" smtClean="0"/>
              <a:t>hodnota hlavně díky velké rozloze </a:t>
            </a:r>
            <a:r>
              <a:rPr lang="cs-CZ" b="1" dirty="0" smtClean="0"/>
              <a:t>orné půdy (ne kvůli zástavbě)</a:t>
            </a:r>
          </a:p>
          <a:p>
            <a:pPr>
              <a:buFont typeface="Arial" pitchFamily="34" charset="0"/>
              <a:buChar char="•"/>
            </a:pPr>
            <a:r>
              <a:rPr lang="cs-CZ" b="1" dirty="0" smtClean="0"/>
              <a:t>ZPF:</a:t>
            </a:r>
            <a:r>
              <a:rPr lang="cs-CZ" dirty="0" smtClean="0"/>
              <a:t> 65% území (82% orná půda, 14% TTP)</a:t>
            </a:r>
          </a:p>
          <a:p>
            <a:pPr>
              <a:buFont typeface="Arial" pitchFamily="34" charset="0"/>
              <a:buChar char="•"/>
            </a:pPr>
            <a:r>
              <a:rPr lang="cs-CZ" b="1" dirty="0" smtClean="0"/>
              <a:t>Lesní plochy: </a:t>
            </a:r>
            <a:r>
              <a:rPr lang="cs-CZ" dirty="0" smtClean="0"/>
              <a:t>25%</a:t>
            </a:r>
          </a:p>
          <a:p>
            <a:pPr>
              <a:buFont typeface="Arial" pitchFamily="34" charset="0"/>
              <a:buChar char="•"/>
            </a:pPr>
            <a:r>
              <a:rPr lang="cs-CZ" b="1" dirty="0" smtClean="0"/>
              <a:t>Vodní plochy a toky: </a:t>
            </a:r>
            <a:r>
              <a:rPr lang="cs-CZ" dirty="0" smtClean="0"/>
              <a:t>3%</a:t>
            </a:r>
          </a:p>
          <a:p>
            <a:pPr>
              <a:buFont typeface="Arial" pitchFamily="34" charset="0"/>
              <a:buChar char="•"/>
            </a:pPr>
            <a:r>
              <a:rPr lang="cs-CZ" b="1" dirty="0" smtClean="0"/>
              <a:t>Zastavěné a statní plochy: </a:t>
            </a:r>
            <a:r>
              <a:rPr lang="cs-CZ" dirty="0" smtClean="0"/>
              <a:t>7%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Urbanistická koncepce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dirty="0" smtClean="0"/>
              <a:t>Cílová charakteristika krajiny je krajina s předpokládanou </a:t>
            </a:r>
            <a:r>
              <a:rPr lang="cs-CZ" b="1" dirty="0" smtClean="0"/>
              <a:t>vyšší mírou urbanizace </a:t>
            </a:r>
            <a:r>
              <a:rPr lang="cs-CZ" dirty="0" smtClean="0"/>
              <a:t>s </a:t>
            </a:r>
            <a:r>
              <a:rPr lang="cs-CZ" b="1" dirty="0" smtClean="0"/>
              <a:t>vyšším podílem zastavěných území vhodně zakomponovaných do krajiny</a:t>
            </a:r>
          </a:p>
          <a:p>
            <a:endParaRPr lang="cs-CZ" dirty="0" smtClean="0"/>
          </a:p>
          <a:p>
            <a:r>
              <a:rPr lang="cs-CZ" dirty="0" smtClean="0"/>
              <a:t>Dobrá dopravní dostupnost do ČB</a:t>
            </a:r>
          </a:p>
          <a:p>
            <a:r>
              <a:rPr lang="cs-CZ" dirty="0" smtClean="0"/>
              <a:t>Kvalitní životní prostředí v atraktivní krajině podhůří Blanského lesa </a:t>
            </a:r>
          </a:p>
          <a:p>
            <a:pPr>
              <a:buNone/>
            </a:pPr>
            <a:endParaRPr lang="cs-CZ" dirty="0" smtClean="0"/>
          </a:p>
          <a:p>
            <a:pPr>
              <a:buNone/>
            </a:pPr>
            <a:r>
              <a:rPr lang="cs-CZ" dirty="0" smtClean="0"/>
              <a:t>	Velký rozsah navrhovaných zastavitelných ploch pro bydlení</a:t>
            </a:r>
            <a:endParaRPr lang="cs-CZ" dirty="0"/>
          </a:p>
        </p:txBody>
      </p:sp>
      <p:sp>
        <p:nvSpPr>
          <p:cNvPr id="4" name="Šipka doprava 3"/>
          <p:cNvSpPr/>
          <p:nvPr/>
        </p:nvSpPr>
        <p:spPr>
          <a:xfrm>
            <a:off x="251520" y="5013176"/>
            <a:ext cx="576064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46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cs-CZ" dirty="0" smtClean="0"/>
              <a:t>ÚP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836712"/>
            <a:ext cx="8229600" cy="4525963"/>
          </a:xfrm>
        </p:spPr>
        <p:txBody>
          <a:bodyPr>
            <a:normAutofit/>
          </a:bodyPr>
          <a:lstStyle/>
          <a:p>
            <a:r>
              <a:rPr lang="cs-CZ" sz="2400" dirty="0" smtClean="0"/>
              <a:t>Při využívání zastavitelných ploch j potřeba respektovat venkovský charakter zástavby a respektovat charakter návesních prostorů.</a:t>
            </a:r>
            <a:endParaRPr lang="cs-CZ" sz="24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16" y="2240221"/>
            <a:ext cx="9145016" cy="4617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ÚP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Respektovat existující drobné sakrální objekty</a:t>
            </a:r>
            <a:endParaRPr lang="cs-CZ" dirty="0"/>
          </a:p>
        </p:txBody>
      </p:sp>
      <p:pic>
        <p:nvPicPr>
          <p:cNvPr id="2050" name="Picture 2" descr="C:\Users\user\Desktop\Lipíč\Územní plánování_Lipí\Terén\3. stanoviště (4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2159477"/>
            <a:ext cx="6264696" cy="469852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1653</TotalTime>
  <Words>499</Words>
  <Application>Microsoft Office PowerPoint</Application>
  <PresentationFormat>Předvádění na obrazovce (4:3)</PresentationFormat>
  <Paragraphs>113</Paragraphs>
  <Slides>40</Slides>
  <Notes>2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40</vt:i4>
      </vt:variant>
    </vt:vector>
  </HeadingPairs>
  <TitlesOfParts>
    <vt:vector size="41" baseType="lpstr">
      <vt:lpstr>Motiv sady Office</vt:lpstr>
      <vt:lpstr>Snímek 1</vt:lpstr>
      <vt:lpstr>Snímek 2</vt:lpstr>
      <vt:lpstr>Historie obce Lipí</vt:lpstr>
      <vt:lpstr>Charakteristika území</vt:lpstr>
      <vt:lpstr>Snímek 5</vt:lpstr>
      <vt:lpstr>Urbanistická koncepce</vt:lpstr>
      <vt:lpstr>Snímek 7</vt:lpstr>
      <vt:lpstr>ÚP</vt:lpstr>
      <vt:lpstr>ÚP</vt:lpstr>
      <vt:lpstr>Návrh ÚSES </vt:lpstr>
      <vt:lpstr>Navrhované keře</vt:lpstr>
      <vt:lpstr>Navrhované keře</vt:lpstr>
      <vt:lpstr>Navrhované keře</vt:lpstr>
      <vt:lpstr>Stanoviště 1 – sever obce</vt:lpstr>
      <vt:lpstr>Meliorace + rozvodnice</vt:lpstr>
      <vt:lpstr>Snímek 16</vt:lpstr>
      <vt:lpstr>Stanoviště 1 </vt:lpstr>
      <vt:lpstr>Snímek 18</vt:lpstr>
      <vt:lpstr>STANOVIŠTĚ 2 – Dehtářský potok</vt:lpstr>
      <vt:lpstr>Protipovodňová opatření</vt:lpstr>
      <vt:lpstr>Snímek 21</vt:lpstr>
      <vt:lpstr>Návrh - Dehtářský potok</vt:lpstr>
      <vt:lpstr>Snímek 23</vt:lpstr>
      <vt:lpstr>Snímek 24</vt:lpstr>
      <vt:lpstr>Stanoviště 3</vt:lpstr>
      <vt:lpstr>Snímek 26</vt:lpstr>
      <vt:lpstr>Stanoviště 4</vt:lpstr>
      <vt:lpstr>Stanoviště 4</vt:lpstr>
      <vt:lpstr>Stanoviště 4</vt:lpstr>
      <vt:lpstr>Snímek 30</vt:lpstr>
      <vt:lpstr>Snímek 31</vt:lpstr>
      <vt:lpstr>Stanoviště 5 - hřbitov</vt:lpstr>
      <vt:lpstr>Snímek 33</vt:lpstr>
      <vt:lpstr>Stanoviště 6 - vodojem</vt:lpstr>
      <vt:lpstr>Stanoviště 6 - vodojem</vt:lpstr>
      <vt:lpstr>Snímek 36</vt:lpstr>
      <vt:lpstr>Snímek 37</vt:lpstr>
      <vt:lpstr>Stanoviště 6 - vodojem</vt:lpstr>
      <vt:lpstr>Stanoviště 6 - vodojem</vt:lpstr>
      <vt:lpstr>Snímek 40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Lipí</dc:title>
  <dc:creator>Kristýna Pouchová</dc:creator>
  <cp:lastModifiedBy>Kristýna Pouchová</cp:lastModifiedBy>
  <cp:revision>148</cp:revision>
  <dcterms:created xsi:type="dcterms:W3CDTF">2016-12-12T10:51:42Z</dcterms:created>
  <dcterms:modified xsi:type="dcterms:W3CDTF">2016-12-20T14:04:28Z</dcterms:modified>
</cp:coreProperties>
</file>