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10"/>
  </p:notesMasterIdLst>
  <p:sldIdLst>
    <p:sldId id="256" r:id="rId2"/>
    <p:sldId id="258" r:id="rId3"/>
    <p:sldId id="259" r:id="rId4"/>
    <p:sldId id="260" r:id="rId5"/>
    <p:sldId id="261" r:id="rId6"/>
    <p:sldId id="262" r:id="rId7"/>
    <p:sldId id="263" r:id="rId8"/>
    <p:sldId id="264" r:id="rId9"/>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xmlns="">
        <p15:guide id="1" orient="horz" pos="2381">
          <p15:clr>
            <a:srgbClr val="A4A3A4"/>
          </p15:clr>
        </p15:guide>
        <p15:guide id="2" pos="3368">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F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p:scale>
          <a:sx n="66" d="100"/>
          <a:sy n="66" d="100"/>
        </p:scale>
        <p:origin x="-908" y="224"/>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08.06.2021</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smtClean="0"/>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08.06.2021</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08.06.2021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08.06.2021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smtClean="0"/>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08.06.2021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08.06.2021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08.06.2021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08.06.2021</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08.06.2021</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08.06.2021</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08.06.2021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08.06.2021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smtClean="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08.06.2021</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Old</a:t>
            </a:r>
            <a:r>
              <a:rPr lang="cs-CZ" dirty="0" smtClean="0"/>
              <a:t> Testament </a:t>
            </a:r>
            <a:r>
              <a:rPr lang="it-IT" dirty="0" smtClean="0"/>
              <a:t>Exegesis</a:t>
            </a:r>
            <a:endParaRPr lang="cs-CZ" dirty="0"/>
          </a:p>
        </p:txBody>
      </p:sp>
      <p:sp>
        <p:nvSpPr>
          <p:cNvPr id="3" name="Podnadpis 2"/>
          <p:cNvSpPr>
            <a:spLocks noGrp="1"/>
          </p:cNvSpPr>
          <p:nvPr>
            <p:ph type="subTitle" idx="1"/>
          </p:nvPr>
        </p:nvSpPr>
        <p:spPr>
          <a:xfrm>
            <a:off x="1602284" y="3957618"/>
            <a:ext cx="8640960" cy="1028268"/>
          </a:xfrm>
        </p:spPr>
        <p:txBody>
          <a:bodyPr/>
          <a:lstStyle/>
          <a:p>
            <a:r>
              <a:rPr lang="en-GB" dirty="0" smtClean="0"/>
              <a:t>Psalm 1 – </a:t>
            </a:r>
            <a:r>
              <a:rPr lang="en-GB" dirty="0" smtClean="0"/>
              <a:t>word semantics</a:t>
            </a:r>
            <a:endParaRPr lang="en-GB" dirty="0" smtClean="0"/>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262491" y="1011644"/>
            <a:ext cx="5430909" cy="5636843"/>
          </a:xfrm>
        </p:spPr>
        <p:txBody>
          <a:bodyPr>
            <a:normAutofit/>
          </a:bodyPr>
          <a:lstStyle/>
          <a:p>
            <a:pPr marL="0" indent="0" algn="r" rtl="1">
              <a:buNone/>
            </a:pPr>
            <a:r>
              <a:rPr lang="cs-CZ" sz="3500" baseline="30000" dirty="0">
                <a:latin typeface="Times New Roman" panose="02020603050405020304" pitchFamily="18" charset="0"/>
                <a:cs typeface="Times New Roman" panose="02020603050405020304" pitchFamily="18" charset="0"/>
              </a:rPr>
              <a:t>1</a:t>
            </a:r>
            <a:r>
              <a:rPr lang="he-IL" sz="3500" baseline="30000" dirty="0">
                <a:latin typeface="Times New Roman" panose="02020603050405020304" pitchFamily="18" charset="0"/>
                <a:cs typeface="Times New Roman" panose="02020603050405020304" pitchFamily="18" charset="0"/>
              </a:rPr>
              <a:t> </a:t>
            </a:r>
            <a:r>
              <a:rPr lang="he-IL" sz="3500" dirty="0">
                <a:latin typeface="Times New Roman" panose="02020603050405020304" pitchFamily="18" charset="0"/>
                <a:cs typeface="Times New Roman" panose="02020603050405020304" pitchFamily="18" charset="0"/>
              </a:rPr>
              <a:t>אַשְׁרֵי־הָאִישׁ </a:t>
            </a:r>
            <a:endParaRPr lang="cs-CZ" sz="3500" dirty="0">
              <a:latin typeface="Times New Roman" panose="02020603050405020304" pitchFamily="18" charset="0"/>
              <a:cs typeface="Times New Roman" panose="02020603050405020304" pitchFamily="18" charset="0"/>
            </a:endParaRPr>
          </a:p>
          <a:p>
            <a:pPr marL="813077" indent="0" algn="r" rtl="1">
              <a:buNone/>
            </a:pPr>
            <a:r>
              <a:rPr lang="he-IL" sz="3500" dirty="0">
                <a:latin typeface="Times New Roman" panose="02020603050405020304" pitchFamily="18" charset="0"/>
                <a:cs typeface="Times New Roman" panose="02020603050405020304" pitchFamily="18" charset="0"/>
              </a:rPr>
              <a:t>אֲשֶׁר </a:t>
            </a:r>
            <a:r>
              <a:rPr lang="he-IL" sz="3500" dirty="0">
                <a:latin typeface="Times New Roman" panose="02020603050405020304" pitchFamily="18" charset="0"/>
                <a:cs typeface="Times New Roman" panose="02020603050405020304" pitchFamily="18" charset="0"/>
              </a:rPr>
              <a:t>לֹא הָלַךְ </a:t>
            </a:r>
            <a:r>
              <a:rPr lang="he-IL" sz="3500" dirty="0">
                <a:latin typeface="Times New Roman" panose="02020603050405020304" pitchFamily="18" charset="0"/>
                <a:cs typeface="Times New Roman" panose="02020603050405020304" pitchFamily="18" charset="0"/>
              </a:rPr>
              <a:t>בַּעֲצַת</a:t>
            </a:r>
            <a:r>
              <a:rPr lang="cs-CZ" sz="3500" b="1" baseline="30000" dirty="0">
                <a:latin typeface="Times New Roman" panose="02020603050405020304" pitchFamily="18" charset="0"/>
                <a:cs typeface="Times New Roman" panose="02020603050405020304" pitchFamily="18" charset="0"/>
              </a:rPr>
              <a:t> </a:t>
            </a:r>
            <a:r>
              <a:rPr lang="he-IL" sz="3500" dirty="0">
                <a:latin typeface="Times New Roman" panose="02020603050405020304" pitchFamily="18" charset="0"/>
                <a:cs typeface="Times New Roman" panose="02020603050405020304" pitchFamily="18" charset="0"/>
              </a:rPr>
              <a:t>רְשָׁעִים </a:t>
            </a:r>
            <a:endParaRPr lang="cs-CZ" sz="3500" dirty="0">
              <a:latin typeface="Times New Roman" panose="02020603050405020304" pitchFamily="18" charset="0"/>
              <a:cs typeface="Times New Roman" panose="02020603050405020304" pitchFamily="18" charset="0"/>
            </a:endParaRPr>
          </a:p>
          <a:p>
            <a:pPr marL="813077" indent="0" algn="r" rtl="1">
              <a:buNone/>
            </a:pPr>
            <a:r>
              <a:rPr lang="he-IL" sz="3500" dirty="0">
                <a:latin typeface="Times New Roman" panose="02020603050405020304" pitchFamily="18" charset="0"/>
                <a:cs typeface="Times New Roman" panose="02020603050405020304" pitchFamily="18" charset="0"/>
              </a:rPr>
              <a:t>וּבְדֶרֶךְ</a:t>
            </a:r>
            <a:r>
              <a:rPr lang="cs-CZ" sz="3500" b="1" baseline="30000" dirty="0">
                <a:latin typeface="Times New Roman" panose="02020603050405020304" pitchFamily="18" charset="0"/>
                <a:cs typeface="Times New Roman" panose="02020603050405020304" pitchFamily="18" charset="0"/>
              </a:rPr>
              <a:t> </a:t>
            </a:r>
            <a:r>
              <a:rPr lang="he-IL" sz="3500" dirty="0">
                <a:latin typeface="Times New Roman" panose="02020603050405020304" pitchFamily="18" charset="0"/>
                <a:cs typeface="Times New Roman" panose="02020603050405020304" pitchFamily="18" charset="0"/>
              </a:rPr>
              <a:t>חַטָּאִים </a:t>
            </a:r>
            <a:r>
              <a:rPr lang="he-IL" sz="3500" dirty="0">
                <a:latin typeface="Times New Roman" panose="02020603050405020304" pitchFamily="18" charset="0"/>
                <a:cs typeface="Times New Roman" panose="02020603050405020304" pitchFamily="18" charset="0"/>
              </a:rPr>
              <a:t>לֹא עָמָד </a:t>
            </a:r>
            <a:endParaRPr lang="cs-CZ" sz="3500" dirty="0">
              <a:latin typeface="Times New Roman" panose="02020603050405020304" pitchFamily="18" charset="0"/>
              <a:cs typeface="Times New Roman" panose="02020603050405020304" pitchFamily="18" charset="0"/>
            </a:endParaRPr>
          </a:p>
          <a:p>
            <a:pPr marL="813077" indent="0" algn="r" rtl="1">
              <a:buNone/>
            </a:pPr>
            <a:r>
              <a:rPr lang="he-IL" sz="3500" dirty="0">
                <a:latin typeface="Times New Roman" panose="02020603050405020304" pitchFamily="18" charset="0"/>
                <a:cs typeface="Times New Roman" panose="02020603050405020304" pitchFamily="18" charset="0"/>
              </a:rPr>
              <a:t>וּבְ</a:t>
            </a:r>
            <a:r>
              <a:rPr lang="he-IL" sz="3500" dirty="0">
                <a:solidFill>
                  <a:srgbClr val="FF0000"/>
                </a:solidFill>
                <a:latin typeface="Times New Roman" panose="02020603050405020304" pitchFamily="18" charset="0"/>
                <a:cs typeface="Times New Roman" panose="02020603050405020304" pitchFamily="18" charset="0"/>
              </a:rPr>
              <a:t>מוֹשַׁב</a:t>
            </a:r>
            <a:r>
              <a:rPr lang="he-IL" sz="3500" dirty="0">
                <a:latin typeface="Times New Roman" panose="02020603050405020304" pitchFamily="18" charset="0"/>
                <a:cs typeface="Times New Roman" panose="02020603050405020304" pitchFamily="18" charset="0"/>
              </a:rPr>
              <a:t> </a:t>
            </a:r>
            <a:r>
              <a:rPr lang="he-IL" sz="3500" dirty="0">
                <a:latin typeface="Times New Roman" panose="02020603050405020304" pitchFamily="18" charset="0"/>
                <a:cs typeface="Times New Roman" panose="02020603050405020304" pitchFamily="18" charset="0"/>
              </a:rPr>
              <a:t>לֵצִים לֹא יָשָׁב</a:t>
            </a:r>
          </a:p>
          <a:p>
            <a:pPr marL="0" indent="0" algn="r" rtl="1">
              <a:buNone/>
            </a:pPr>
            <a:r>
              <a:rPr lang="he-IL" sz="3500" baseline="30000" dirty="0">
                <a:latin typeface="Times New Roman" panose="02020603050405020304" pitchFamily="18" charset="0"/>
                <a:cs typeface="Times New Roman" panose="02020603050405020304" pitchFamily="18" charset="0"/>
              </a:rPr>
              <a:t> 2 </a:t>
            </a:r>
            <a:r>
              <a:rPr lang="he-IL" sz="3500" dirty="0">
                <a:latin typeface="Times New Roman" panose="02020603050405020304" pitchFamily="18" charset="0"/>
                <a:cs typeface="Times New Roman" panose="02020603050405020304" pitchFamily="18" charset="0"/>
              </a:rPr>
              <a:t>כִּי אִם בְּתוֹרַת יְהוָה חֶפְצוֹ </a:t>
            </a:r>
            <a:endParaRPr lang="cs-CZ" sz="3500" dirty="0">
              <a:latin typeface="Times New Roman" panose="02020603050405020304" pitchFamily="18" charset="0"/>
              <a:cs typeface="Times New Roman" panose="02020603050405020304" pitchFamily="18" charset="0"/>
            </a:endParaRPr>
          </a:p>
          <a:p>
            <a:pPr marL="0" indent="0" algn="r" rtl="1">
              <a:buNone/>
            </a:pPr>
            <a:r>
              <a:rPr lang="he-IL" sz="3500" dirty="0">
                <a:latin typeface="Times New Roman" panose="02020603050405020304" pitchFamily="18" charset="0"/>
                <a:cs typeface="Times New Roman" panose="02020603050405020304" pitchFamily="18" charset="0"/>
              </a:rPr>
              <a:t>וּבְתוֹרָתוֹ </a:t>
            </a:r>
            <a:r>
              <a:rPr lang="he-IL" sz="3500" dirty="0">
                <a:latin typeface="Times New Roman" panose="02020603050405020304" pitchFamily="18" charset="0"/>
                <a:cs typeface="Times New Roman" panose="02020603050405020304" pitchFamily="18" charset="0"/>
              </a:rPr>
              <a:t>יֶהְגֶּה יוֹמָם וָלָיְלָה</a:t>
            </a:r>
          </a:p>
          <a:p>
            <a:pPr marL="0" indent="0" algn="r" rtl="1">
              <a:buNone/>
            </a:pPr>
            <a:r>
              <a:rPr lang="he-IL" sz="3500" baseline="30000" dirty="0">
                <a:latin typeface="Times New Roman" panose="02020603050405020304" pitchFamily="18" charset="0"/>
                <a:cs typeface="Times New Roman" panose="02020603050405020304" pitchFamily="18" charset="0"/>
              </a:rPr>
              <a:t> </a:t>
            </a:r>
            <a:endParaRPr lang="he-IL" sz="3500" dirty="0">
              <a:latin typeface="Times New Roman" panose="02020603050405020304" pitchFamily="18" charset="0"/>
              <a:cs typeface="Times New Roman" panose="02020603050405020304" pitchFamily="18" charset="0"/>
            </a:endParaRPr>
          </a:p>
        </p:txBody>
      </p:sp>
      <p:sp>
        <p:nvSpPr>
          <p:cNvPr id="4" name="Zástupný symbol pro obsah 2"/>
          <p:cNvSpPr txBox="1">
            <a:spLocks/>
          </p:cNvSpPr>
          <p:nvPr/>
        </p:nvSpPr>
        <p:spPr>
          <a:xfrm>
            <a:off x="31041" y="996797"/>
            <a:ext cx="5399869" cy="6739090"/>
          </a:xfrm>
          <a:prstGeom prst="rect">
            <a:avLst/>
          </a:prstGeom>
        </p:spPr>
        <p:txBody>
          <a:bodyPr vert="horz" lIns="104306" tIns="52153" rIns="104306" bIns="52153"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a:buNone/>
            </a:pPr>
            <a:r>
              <a:rPr lang="he-IL" sz="3900" baseline="30000" dirty="0">
                <a:latin typeface="Times New Roman" panose="02020603050405020304" pitchFamily="18" charset="0"/>
                <a:cs typeface="Times New Roman" panose="02020603050405020304" pitchFamily="18" charset="0"/>
              </a:rPr>
              <a:t>3 </a:t>
            </a:r>
            <a:r>
              <a:rPr lang="he-IL" sz="3900" dirty="0">
                <a:latin typeface="Times New Roman" panose="02020603050405020304" pitchFamily="18" charset="0"/>
                <a:cs typeface="Times New Roman" panose="02020603050405020304" pitchFamily="18" charset="0"/>
              </a:rPr>
              <a:t>וְהָיָה כְּעֵץ שָׁתוּל עַל־</a:t>
            </a:r>
            <a:r>
              <a:rPr lang="he-IL" sz="3900" dirty="0">
                <a:solidFill>
                  <a:srgbClr val="FF0000"/>
                </a:solidFill>
                <a:latin typeface="Times New Roman" panose="02020603050405020304" pitchFamily="18" charset="0"/>
                <a:cs typeface="Times New Roman" panose="02020603050405020304" pitchFamily="18" charset="0"/>
              </a:rPr>
              <a:t>פַּלְגֵי</a:t>
            </a:r>
            <a:r>
              <a:rPr lang="he-IL" sz="3900" dirty="0">
                <a:latin typeface="Times New Roman" panose="02020603050405020304" pitchFamily="18" charset="0"/>
                <a:cs typeface="Times New Roman" panose="02020603050405020304" pitchFamily="18" charset="0"/>
              </a:rPr>
              <a:t> מָיִם </a:t>
            </a:r>
            <a:endParaRPr lang="cs-CZ" sz="3900" dirty="0">
              <a:latin typeface="Times New Roman" panose="02020603050405020304" pitchFamily="18" charset="0"/>
              <a:cs typeface="Times New Roman" panose="02020603050405020304" pitchFamily="18" charset="0"/>
            </a:endParaRPr>
          </a:p>
          <a:p>
            <a:pPr marL="813077" indent="0" algn="r" rtl="1">
              <a:buNone/>
            </a:pPr>
            <a:r>
              <a:rPr lang="he-IL" sz="3900" dirty="0">
                <a:latin typeface="Times New Roman" panose="02020603050405020304" pitchFamily="18" charset="0"/>
                <a:cs typeface="Times New Roman" panose="02020603050405020304" pitchFamily="18" charset="0"/>
              </a:rPr>
              <a:t>אֲשֶׁר</a:t>
            </a:r>
            <a:r>
              <a:rPr lang="cs-CZ" sz="4100" b="1" baseline="30000" dirty="0">
                <a:latin typeface="Times New Roman" panose="02020603050405020304" pitchFamily="18" charset="0"/>
                <a:cs typeface="Times New Roman" panose="02020603050405020304" pitchFamily="18" charset="0"/>
              </a:rPr>
              <a:t>a</a:t>
            </a:r>
            <a:r>
              <a:rPr lang="he-IL" sz="3900" dirty="0">
                <a:latin typeface="Times New Roman" panose="02020603050405020304" pitchFamily="18" charset="0"/>
                <a:cs typeface="Times New Roman" panose="02020603050405020304" pitchFamily="18" charset="0"/>
              </a:rPr>
              <a:t>פִּרְיוֹ יִתֵּן בְּעִתּוֹ </a:t>
            </a:r>
            <a:endParaRPr lang="cs-CZ" sz="3900" dirty="0">
              <a:latin typeface="Times New Roman" panose="02020603050405020304" pitchFamily="18" charset="0"/>
              <a:cs typeface="Times New Roman" panose="02020603050405020304" pitchFamily="18" charset="0"/>
            </a:endParaRPr>
          </a:p>
          <a:p>
            <a:pPr marL="813077" indent="0" algn="r" rtl="1">
              <a:buNone/>
            </a:pPr>
            <a:r>
              <a:rPr lang="he-IL" sz="3900" dirty="0">
                <a:latin typeface="Times New Roman" panose="02020603050405020304" pitchFamily="18" charset="0"/>
                <a:cs typeface="Times New Roman" panose="02020603050405020304" pitchFamily="18" charset="0"/>
              </a:rPr>
              <a:t>וְעָלֵהוּ לֹא־יִבּוֹל </a:t>
            </a:r>
            <a:endParaRPr lang="cs-CZ" sz="3900" dirty="0">
              <a:latin typeface="Times New Roman" panose="02020603050405020304" pitchFamily="18" charset="0"/>
              <a:cs typeface="Times New Roman" panose="02020603050405020304" pitchFamily="18" charset="0"/>
            </a:endParaRPr>
          </a:p>
          <a:p>
            <a:pPr marL="813077" indent="0" algn="r" rtl="1">
              <a:buNone/>
            </a:pPr>
            <a:r>
              <a:rPr lang="he-IL" sz="3900" dirty="0">
                <a:latin typeface="Times New Roman" panose="02020603050405020304" pitchFamily="18" charset="0"/>
                <a:cs typeface="Times New Roman" panose="02020603050405020304" pitchFamily="18" charset="0"/>
              </a:rPr>
              <a:t>וְכֹל אֲשֶׁר־יַעֲשֶׂה יַצְלִיחַ</a:t>
            </a:r>
          </a:p>
          <a:p>
            <a:pPr marL="0" indent="0" algn="r" rtl="1">
              <a:buNone/>
            </a:pPr>
            <a:r>
              <a:rPr lang="he-IL" sz="3900" baseline="30000" dirty="0">
                <a:latin typeface="Times New Roman" panose="02020603050405020304" pitchFamily="18" charset="0"/>
                <a:cs typeface="Times New Roman" panose="02020603050405020304" pitchFamily="18" charset="0"/>
              </a:rPr>
              <a:t> 4 </a:t>
            </a:r>
            <a:r>
              <a:rPr lang="he-IL" sz="3900" dirty="0">
                <a:latin typeface="Times New Roman" panose="02020603050405020304" pitchFamily="18" charset="0"/>
                <a:cs typeface="Times New Roman" panose="02020603050405020304" pitchFamily="18" charset="0"/>
              </a:rPr>
              <a:t>לֹא־כֵן הָרְשָׁעִים</a:t>
            </a:r>
            <a:r>
              <a:rPr lang="cs-CZ" sz="4100" b="1" baseline="30000" dirty="0">
                <a:latin typeface="Times New Roman" panose="02020603050405020304" pitchFamily="18" charset="0"/>
                <a:cs typeface="Times New Roman" panose="02020603050405020304" pitchFamily="18" charset="0"/>
              </a:rPr>
              <a:t> </a:t>
            </a:r>
            <a:r>
              <a:rPr lang="he-IL" sz="3900" dirty="0">
                <a:latin typeface="Times New Roman" panose="02020603050405020304" pitchFamily="18" charset="0"/>
                <a:cs typeface="Times New Roman" panose="02020603050405020304" pitchFamily="18" charset="0"/>
              </a:rPr>
              <a:t> </a:t>
            </a:r>
            <a:endParaRPr lang="cs-CZ" sz="3900" dirty="0">
              <a:latin typeface="Times New Roman" panose="02020603050405020304" pitchFamily="18" charset="0"/>
              <a:cs typeface="Times New Roman" panose="02020603050405020304" pitchFamily="18" charset="0"/>
            </a:endParaRPr>
          </a:p>
          <a:p>
            <a:pPr marL="813077" indent="0" algn="r" rtl="1">
              <a:buNone/>
            </a:pPr>
            <a:r>
              <a:rPr lang="he-IL" sz="3900" dirty="0">
                <a:latin typeface="Times New Roman" panose="02020603050405020304" pitchFamily="18" charset="0"/>
                <a:cs typeface="Times New Roman" panose="02020603050405020304" pitchFamily="18" charset="0"/>
              </a:rPr>
              <a:t>כִּי אִם־כַּמֹּץ </a:t>
            </a:r>
            <a:endParaRPr lang="cs-CZ" sz="3900" dirty="0">
              <a:latin typeface="Times New Roman" panose="02020603050405020304" pitchFamily="18" charset="0"/>
              <a:cs typeface="Times New Roman" panose="02020603050405020304" pitchFamily="18" charset="0"/>
            </a:endParaRPr>
          </a:p>
          <a:p>
            <a:pPr marL="1637019" indent="0" algn="r" rtl="1">
              <a:buNone/>
            </a:pPr>
            <a:r>
              <a:rPr lang="he-IL" sz="3900" dirty="0">
                <a:latin typeface="Times New Roman" panose="02020603050405020304" pitchFamily="18" charset="0"/>
                <a:cs typeface="Times New Roman" panose="02020603050405020304" pitchFamily="18" charset="0"/>
              </a:rPr>
              <a:t>אֲשֶׁר־תִּדְּפֶנּוּ רוּחַ</a:t>
            </a:r>
          </a:p>
          <a:p>
            <a:pPr marL="0" indent="0" algn="r" rtl="1">
              <a:buNone/>
            </a:pPr>
            <a:r>
              <a:rPr lang="he-IL" sz="3900" baseline="30000" dirty="0">
                <a:latin typeface="Times New Roman" panose="02020603050405020304" pitchFamily="18" charset="0"/>
                <a:cs typeface="Times New Roman" panose="02020603050405020304" pitchFamily="18" charset="0"/>
              </a:rPr>
              <a:t> 5 </a:t>
            </a:r>
            <a:r>
              <a:rPr lang="he-IL" sz="3900" dirty="0">
                <a:latin typeface="Times New Roman" panose="02020603050405020304" pitchFamily="18" charset="0"/>
                <a:cs typeface="Times New Roman" panose="02020603050405020304" pitchFamily="18" charset="0"/>
              </a:rPr>
              <a:t>עַל־כֵּן לֹא־יָקֻמוּ רְשָׁעִים בַּמִּשְׁפָּט </a:t>
            </a:r>
            <a:endParaRPr lang="cs-CZ" sz="3900" dirty="0">
              <a:latin typeface="Times New Roman" panose="02020603050405020304" pitchFamily="18" charset="0"/>
              <a:cs typeface="Times New Roman" panose="02020603050405020304" pitchFamily="18" charset="0"/>
            </a:endParaRPr>
          </a:p>
          <a:p>
            <a:pPr marL="0" indent="0" algn="r" rtl="1">
              <a:buNone/>
            </a:pPr>
            <a:r>
              <a:rPr lang="he-IL" sz="3900" dirty="0">
                <a:latin typeface="Times New Roman" panose="02020603050405020304" pitchFamily="18" charset="0"/>
                <a:cs typeface="Times New Roman" panose="02020603050405020304" pitchFamily="18" charset="0"/>
              </a:rPr>
              <a:t>וְחַטָּאִים בַּעֲדַת</a:t>
            </a:r>
            <a:r>
              <a:rPr lang="cs-CZ" sz="4100" b="1" baseline="30000" dirty="0">
                <a:latin typeface="Times New Roman" panose="02020603050405020304" pitchFamily="18" charset="0"/>
                <a:cs typeface="Times New Roman" panose="02020603050405020304" pitchFamily="18" charset="0"/>
              </a:rPr>
              <a:t> </a:t>
            </a:r>
            <a:r>
              <a:rPr lang="cs-CZ" sz="4100" b="1" baseline="30000" dirty="0">
                <a:latin typeface="Times New Roman" panose="02020603050405020304" pitchFamily="18" charset="0"/>
                <a:cs typeface="Times New Roman" panose="02020603050405020304" pitchFamily="18" charset="0"/>
              </a:rPr>
              <a:t>a</a:t>
            </a:r>
            <a:r>
              <a:rPr lang="he-IL" sz="3900" dirty="0">
                <a:latin typeface="Times New Roman" panose="02020603050405020304" pitchFamily="18" charset="0"/>
                <a:cs typeface="Times New Roman" panose="02020603050405020304" pitchFamily="18" charset="0"/>
              </a:rPr>
              <a:t>צַדִּיקִים</a:t>
            </a:r>
          </a:p>
          <a:p>
            <a:pPr marL="0" indent="0" algn="r" rtl="1">
              <a:buNone/>
            </a:pPr>
            <a:r>
              <a:rPr lang="he-IL" sz="3900" baseline="30000" dirty="0">
                <a:latin typeface="Times New Roman" panose="02020603050405020304" pitchFamily="18" charset="0"/>
                <a:cs typeface="Times New Roman" panose="02020603050405020304" pitchFamily="18" charset="0"/>
              </a:rPr>
              <a:t> 6 </a:t>
            </a:r>
            <a:r>
              <a:rPr lang="he-IL" sz="3900" dirty="0">
                <a:latin typeface="Times New Roman" panose="02020603050405020304" pitchFamily="18" charset="0"/>
                <a:cs typeface="Times New Roman" panose="02020603050405020304" pitchFamily="18" charset="0"/>
              </a:rPr>
              <a:t>כִּי־יוֹדֵעַ יְהוָה דֶּרֶךְ צַדִּיקִים </a:t>
            </a:r>
            <a:endParaRPr lang="cs-CZ" sz="3900" dirty="0">
              <a:latin typeface="Times New Roman" panose="02020603050405020304" pitchFamily="18" charset="0"/>
              <a:cs typeface="Times New Roman" panose="02020603050405020304" pitchFamily="18" charset="0"/>
            </a:endParaRPr>
          </a:p>
          <a:p>
            <a:pPr marL="0" indent="0" algn="r" rtl="1">
              <a:buNone/>
            </a:pPr>
            <a:r>
              <a:rPr lang="he-IL" sz="3900" dirty="0">
                <a:latin typeface="Times New Roman" panose="02020603050405020304" pitchFamily="18" charset="0"/>
                <a:cs typeface="Times New Roman" panose="02020603050405020304" pitchFamily="18" charset="0"/>
              </a:rPr>
              <a:t>וְדֶרֶךְ רְשָׁעִים תֹּאבֵד</a:t>
            </a:r>
          </a:p>
          <a:p>
            <a:pPr marL="0" indent="0" algn="r">
              <a:buNone/>
            </a:pPr>
            <a:endParaRPr lang="cs-CZ" sz="3900" dirty="0">
              <a:latin typeface="Times New Roman" panose="02020603050405020304" pitchFamily="18" charset="0"/>
              <a:cs typeface="Times New Roman" panose="02020603050405020304" pitchFamily="18" charset="0"/>
            </a:endParaRPr>
          </a:p>
        </p:txBody>
      </p:sp>
      <p:sp>
        <p:nvSpPr>
          <p:cNvPr id="9" name="Zástupný symbol pro obsah 2"/>
          <p:cNvSpPr txBox="1">
            <a:spLocks/>
          </p:cNvSpPr>
          <p:nvPr/>
        </p:nvSpPr>
        <p:spPr>
          <a:xfrm>
            <a:off x="5851956" y="5194540"/>
            <a:ext cx="4715724" cy="2565437"/>
          </a:xfrm>
          <a:prstGeom prst="rect">
            <a:avLst/>
          </a:prstGeom>
        </p:spPr>
        <p:txBody>
          <a:bodyPr vert="horz" lIns="104306" tIns="52153" rIns="104306" bIns="52153"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cs-CZ" sz="2400" dirty="0" err="1"/>
              <a:t>What</a:t>
            </a:r>
            <a:r>
              <a:rPr lang="cs-CZ" sz="2400" dirty="0"/>
              <a:t> </a:t>
            </a:r>
            <a:r>
              <a:rPr lang="cs-CZ" sz="2400" dirty="0" err="1"/>
              <a:t>is</a:t>
            </a:r>
            <a:r>
              <a:rPr lang="cs-CZ" sz="2400" dirty="0"/>
              <a:t> </a:t>
            </a:r>
            <a:r>
              <a:rPr lang="cs-CZ" sz="2400" dirty="0" err="1"/>
              <a:t>the</a:t>
            </a:r>
            <a:r>
              <a:rPr lang="cs-CZ" sz="2400" dirty="0"/>
              <a:t> </a:t>
            </a:r>
            <a:r>
              <a:rPr lang="cs-CZ" sz="2400" dirty="0" err="1"/>
              <a:t>meaning</a:t>
            </a:r>
            <a:r>
              <a:rPr lang="cs-CZ" sz="2400" dirty="0"/>
              <a:t> </a:t>
            </a:r>
            <a:r>
              <a:rPr lang="cs-CZ" sz="2400" dirty="0" err="1"/>
              <a:t>of</a:t>
            </a:r>
            <a:r>
              <a:rPr lang="cs-CZ" sz="2400" dirty="0"/>
              <a:t> these </a:t>
            </a:r>
            <a:r>
              <a:rPr lang="cs-CZ" sz="2400" dirty="0" err="1"/>
              <a:t>words</a:t>
            </a:r>
            <a:r>
              <a:rPr lang="cs-CZ" sz="2400" dirty="0"/>
              <a:t> </a:t>
            </a:r>
            <a:r>
              <a:rPr lang="cs-CZ" sz="2400" dirty="0" err="1">
                <a:solidFill>
                  <a:srgbClr val="FF0000"/>
                </a:solidFill>
              </a:rPr>
              <a:t>throughout</a:t>
            </a:r>
            <a:r>
              <a:rPr lang="cs-CZ" sz="2400" dirty="0">
                <a:solidFill>
                  <a:srgbClr val="FF0000"/>
                </a:solidFill>
              </a:rPr>
              <a:t> </a:t>
            </a:r>
            <a:r>
              <a:rPr lang="cs-CZ" sz="2400" dirty="0" err="1">
                <a:solidFill>
                  <a:srgbClr val="FF0000"/>
                </a:solidFill>
              </a:rPr>
              <a:t>the</a:t>
            </a:r>
            <a:r>
              <a:rPr lang="cs-CZ" sz="2400" dirty="0">
                <a:solidFill>
                  <a:srgbClr val="FF0000"/>
                </a:solidFill>
              </a:rPr>
              <a:t> OT</a:t>
            </a:r>
            <a:r>
              <a:rPr lang="cs-CZ" sz="2400" dirty="0"/>
              <a:t>? </a:t>
            </a:r>
          </a:p>
          <a:p>
            <a:pPr marL="0" indent="0">
              <a:buNone/>
            </a:pPr>
            <a:endParaRPr lang="cs-CZ" sz="2400" dirty="0"/>
          </a:p>
          <a:p>
            <a:pPr marL="0" indent="0">
              <a:buNone/>
            </a:pPr>
            <a:r>
              <a:rPr lang="cs-CZ" sz="2400" dirty="0" err="1"/>
              <a:t>What</a:t>
            </a:r>
            <a:r>
              <a:rPr lang="cs-CZ" sz="2400" dirty="0"/>
              <a:t> </a:t>
            </a:r>
            <a:r>
              <a:rPr lang="cs-CZ" sz="2400" dirty="0" err="1"/>
              <a:t>is</a:t>
            </a:r>
            <a:r>
              <a:rPr lang="cs-CZ" sz="2400" dirty="0"/>
              <a:t> </a:t>
            </a:r>
            <a:r>
              <a:rPr lang="cs-CZ" sz="2400" dirty="0" err="1"/>
              <a:t>the</a:t>
            </a:r>
            <a:r>
              <a:rPr lang="cs-CZ" sz="2400" dirty="0"/>
              <a:t> </a:t>
            </a:r>
            <a:r>
              <a:rPr lang="cs-CZ" sz="2400" dirty="0" err="1"/>
              <a:t>meaning</a:t>
            </a:r>
            <a:r>
              <a:rPr lang="cs-CZ" sz="2400" dirty="0"/>
              <a:t> </a:t>
            </a:r>
            <a:r>
              <a:rPr lang="cs-CZ" sz="2400" dirty="0" err="1"/>
              <a:t>of</a:t>
            </a:r>
            <a:r>
              <a:rPr lang="cs-CZ" sz="2400" dirty="0"/>
              <a:t> these </a:t>
            </a:r>
            <a:r>
              <a:rPr lang="cs-CZ" sz="2400" dirty="0" err="1"/>
              <a:t>words</a:t>
            </a:r>
            <a:r>
              <a:rPr lang="cs-CZ" sz="2400" dirty="0"/>
              <a:t> </a:t>
            </a:r>
            <a:r>
              <a:rPr lang="cs-CZ" sz="2400" dirty="0">
                <a:solidFill>
                  <a:srgbClr val="FF0000"/>
                </a:solidFill>
              </a:rPr>
              <a:t>in </a:t>
            </a:r>
            <a:r>
              <a:rPr lang="cs-CZ" sz="2400" dirty="0" err="1">
                <a:solidFill>
                  <a:srgbClr val="FF0000"/>
                </a:solidFill>
              </a:rPr>
              <a:t>Psalm</a:t>
            </a:r>
            <a:r>
              <a:rPr lang="cs-CZ" sz="2400" dirty="0">
                <a:solidFill>
                  <a:srgbClr val="FF0000"/>
                </a:solidFill>
              </a:rPr>
              <a:t> 1</a:t>
            </a:r>
            <a:r>
              <a:rPr lang="cs-CZ" sz="2400" dirty="0"/>
              <a:t>? </a:t>
            </a:r>
            <a:endParaRPr lang="en-GB" sz="2400" dirty="0"/>
          </a:p>
        </p:txBody>
      </p:sp>
    </p:spTree>
    <p:extLst>
      <p:ext uri="{BB962C8B-B14F-4D97-AF65-F5344CB8AC3E}">
        <p14:creationId xmlns:p14="http://schemas.microsoft.com/office/powerpoint/2010/main" val="25654149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1009910"/>
            <a:ext cx="4420397" cy="944023"/>
          </a:xfrm>
        </p:spPr>
        <p:txBody>
          <a:bodyPr>
            <a:noAutofit/>
          </a:bodyPr>
          <a:lstStyle/>
          <a:p>
            <a:pPr marL="0" indent="0" algn="ctr">
              <a:buNone/>
            </a:pPr>
            <a:r>
              <a:rPr lang="he-IL" sz="2400" b="1" dirty="0">
                <a:solidFill>
                  <a:srgbClr val="FF0000"/>
                </a:solidFill>
                <a:latin typeface="+mj-lt"/>
                <a:cs typeface="Times New Roman" panose="02020603050405020304" pitchFamily="18" charset="0"/>
              </a:rPr>
              <a:t>מוֹשַׁב</a:t>
            </a:r>
            <a:r>
              <a:rPr lang="cs-CZ" sz="2400" dirty="0">
                <a:solidFill>
                  <a:srgbClr val="FF0000"/>
                </a:solidFill>
                <a:latin typeface="+mj-lt"/>
                <a:cs typeface="Times New Roman" panose="02020603050405020304" pitchFamily="18" charset="0"/>
              </a:rPr>
              <a:t> </a:t>
            </a:r>
            <a:r>
              <a:rPr lang="en-GB" sz="2400" dirty="0">
                <a:latin typeface="+mj-lt"/>
                <a:cs typeface="Times New Roman" panose="02020603050405020304" pitchFamily="18" charset="0"/>
              </a:rPr>
              <a:t>in the Old Testament – appearances and statistics</a:t>
            </a:r>
            <a:endParaRPr lang="en-GB" sz="2400" dirty="0">
              <a:latin typeface="+mj-lt"/>
            </a:endParaRPr>
          </a:p>
        </p:txBody>
      </p:sp>
      <p:sp>
        <p:nvSpPr>
          <p:cNvPr id="4" name="Zástupný symbol pro obsah 2"/>
          <p:cNvSpPr txBox="1">
            <a:spLocks/>
          </p:cNvSpPr>
          <p:nvPr/>
        </p:nvSpPr>
        <p:spPr>
          <a:xfrm>
            <a:off x="294138" y="2887162"/>
            <a:ext cx="3452584" cy="3754276"/>
          </a:xfrm>
          <a:prstGeom prst="rect">
            <a:avLst/>
          </a:prstGeom>
        </p:spPr>
        <p:txBody>
          <a:bodyPr vert="horz" lIns="104306" tIns="52153" rIns="104306" bIns="52153"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2400" b="1" dirty="0">
                <a:solidFill>
                  <a:srgbClr val="FF0000"/>
                </a:solidFill>
                <a:latin typeface="+mj-lt"/>
                <a:cs typeface="Times New Roman" panose="02020603050405020304" pitchFamily="18" charset="0"/>
              </a:rPr>
              <a:t>Root</a:t>
            </a:r>
            <a:r>
              <a:rPr lang="cs-CZ" sz="2400" b="1" dirty="0">
                <a:solidFill>
                  <a:srgbClr val="FF0000"/>
                </a:solidFill>
                <a:latin typeface="+mj-lt"/>
                <a:cs typeface="Times New Roman" panose="02020603050405020304" pitchFamily="18" charset="0"/>
              </a:rPr>
              <a:t>: </a:t>
            </a:r>
          </a:p>
          <a:p>
            <a:pPr marL="0" indent="0">
              <a:buNone/>
            </a:pPr>
            <a:r>
              <a:rPr lang="he-IL" sz="2400" b="1" dirty="0">
                <a:solidFill>
                  <a:srgbClr val="FF0000"/>
                </a:solidFill>
                <a:latin typeface="+mj-lt"/>
                <a:cs typeface="Times New Roman" panose="02020603050405020304" pitchFamily="18" charset="0"/>
              </a:rPr>
              <a:t>ישׁב</a:t>
            </a:r>
            <a:r>
              <a:rPr lang="cs-CZ" sz="2400" dirty="0">
                <a:solidFill>
                  <a:srgbClr val="FF0000"/>
                </a:solidFill>
                <a:latin typeface="+mj-lt"/>
                <a:cs typeface="Times New Roman" panose="02020603050405020304" pitchFamily="18" charset="0"/>
              </a:rPr>
              <a:t> </a:t>
            </a:r>
            <a:r>
              <a:rPr lang="en-GB" sz="2400" dirty="0">
                <a:latin typeface="+mj-lt"/>
                <a:cs typeface="Times New Roman" panose="02020603050405020304" pitchFamily="18" charset="0"/>
              </a:rPr>
              <a:t>– to sit, to dwell</a:t>
            </a:r>
          </a:p>
          <a:p>
            <a:pPr marL="0" indent="0">
              <a:buNone/>
            </a:pPr>
            <a:endParaRPr lang="en-GB" sz="2400" dirty="0">
              <a:latin typeface="+mj-lt"/>
              <a:cs typeface="Times New Roman" panose="02020603050405020304" pitchFamily="18" charset="0"/>
            </a:endParaRPr>
          </a:p>
          <a:p>
            <a:pPr marL="0" indent="0">
              <a:buNone/>
            </a:pPr>
            <a:r>
              <a:rPr lang="en-GB" sz="2400" b="1" dirty="0">
                <a:solidFill>
                  <a:srgbClr val="FF0000"/>
                </a:solidFill>
                <a:latin typeface="+mj-lt"/>
                <a:cs typeface="Times New Roman" panose="02020603050405020304" pitchFamily="18" charset="0"/>
              </a:rPr>
              <a:t>Statistics for </a:t>
            </a:r>
            <a:r>
              <a:rPr lang="he-IL" sz="2400" b="1" dirty="0">
                <a:solidFill>
                  <a:srgbClr val="FF0000"/>
                </a:solidFill>
                <a:latin typeface="+mj-lt"/>
                <a:cs typeface="Times New Roman" panose="02020603050405020304" pitchFamily="18" charset="0"/>
              </a:rPr>
              <a:t>מוֹשַׁב</a:t>
            </a:r>
            <a:r>
              <a:rPr lang="cs-CZ" sz="2400" b="1" dirty="0">
                <a:solidFill>
                  <a:srgbClr val="FF0000"/>
                </a:solidFill>
                <a:latin typeface="+mj-lt"/>
                <a:cs typeface="Times New Roman" panose="02020603050405020304" pitchFamily="18" charset="0"/>
              </a:rPr>
              <a:t>: </a:t>
            </a:r>
          </a:p>
          <a:p>
            <a:pPr marL="0" indent="0">
              <a:buNone/>
            </a:pPr>
            <a:r>
              <a:rPr lang="en-GB" sz="2400" dirty="0">
                <a:latin typeface="+mj-lt"/>
                <a:cs typeface="Times New Roman" panose="02020603050405020304" pitchFamily="18" charset="0"/>
              </a:rPr>
              <a:t>44 times </a:t>
            </a:r>
          </a:p>
          <a:p>
            <a:pPr marL="0" indent="0">
              <a:buNone/>
            </a:pPr>
            <a:r>
              <a:rPr lang="en-GB" sz="2400" dirty="0">
                <a:latin typeface="+mj-lt"/>
                <a:cs typeface="Times New Roman" panose="02020603050405020304" pitchFamily="18" charset="0"/>
              </a:rPr>
              <a:t>in 43 verses </a:t>
            </a:r>
          </a:p>
          <a:p>
            <a:pPr marL="0" indent="0">
              <a:buNone/>
            </a:pPr>
            <a:r>
              <a:rPr lang="en-GB" sz="2400" dirty="0">
                <a:latin typeface="+mj-lt"/>
                <a:cs typeface="Times New Roman" panose="02020603050405020304" pitchFamily="18" charset="0"/>
              </a:rPr>
              <a:t>in 9 forms </a:t>
            </a:r>
            <a:endParaRPr lang="en-GB" sz="2400" dirty="0">
              <a:latin typeface="+mj-lt"/>
            </a:endParaRPr>
          </a:p>
        </p:txBody>
      </p:sp>
      <p:pic>
        <p:nvPicPr>
          <p:cNvPr id="1027" name="Picture 3" descr="C:\Users\mackerle\Documents\oCam\Capture_2020_12_23_22_14_49_90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0397" y="28161"/>
            <a:ext cx="6273003" cy="75632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692022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34670" y="1050087"/>
            <a:ext cx="9624060" cy="6510157"/>
          </a:xfrm>
        </p:spPr>
        <p:txBody>
          <a:bodyPr>
            <a:noAutofit/>
          </a:bodyPr>
          <a:lstStyle/>
          <a:p>
            <a:pPr marL="0" indent="0">
              <a:buNone/>
            </a:pPr>
            <a:r>
              <a:rPr lang="en-GB" sz="2400" dirty="0">
                <a:latin typeface="+mj-lt"/>
              </a:rPr>
              <a:t>Meanings of </a:t>
            </a:r>
            <a:r>
              <a:rPr lang="he-IL" sz="2400" b="1" dirty="0">
                <a:solidFill>
                  <a:srgbClr val="FF0000"/>
                </a:solidFill>
                <a:latin typeface="+mj-lt"/>
                <a:cs typeface="Times New Roman" panose="02020603050405020304" pitchFamily="18" charset="0"/>
              </a:rPr>
              <a:t>מוֹשַׁב</a:t>
            </a:r>
            <a:r>
              <a:rPr lang="cs-CZ" sz="2400" dirty="0">
                <a:solidFill>
                  <a:srgbClr val="FF0000"/>
                </a:solidFill>
                <a:latin typeface="+mj-lt"/>
                <a:cs typeface="Times New Roman" panose="02020603050405020304" pitchFamily="18" charset="0"/>
              </a:rPr>
              <a:t> </a:t>
            </a:r>
            <a:r>
              <a:rPr lang="en-GB" sz="2400" dirty="0">
                <a:latin typeface="+mj-lt"/>
                <a:cs typeface="Times New Roman" panose="02020603050405020304" pitchFamily="18" charset="0"/>
              </a:rPr>
              <a:t>outside Psalm 1 </a:t>
            </a:r>
          </a:p>
          <a:p>
            <a:pPr marL="0" indent="0">
              <a:buNone/>
            </a:pPr>
            <a:endParaRPr lang="en-GB" sz="2400" dirty="0">
              <a:latin typeface="+mj-lt"/>
              <a:cs typeface="Times New Roman" panose="02020603050405020304" pitchFamily="18" charset="0"/>
            </a:endParaRPr>
          </a:p>
          <a:p>
            <a:pPr>
              <a:buFontTx/>
              <a:buChar char="-"/>
            </a:pPr>
            <a:r>
              <a:rPr lang="cs-CZ" sz="2400" dirty="0">
                <a:latin typeface="+mj-lt"/>
                <a:cs typeface="Times New Roman" panose="02020603050405020304" pitchFamily="18" charset="0"/>
              </a:rPr>
              <a:t> </a:t>
            </a:r>
            <a:r>
              <a:rPr lang="cs-CZ" sz="2400" dirty="0">
                <a:solidFill>
                  <a:srgbClr val="FF0000"/>
                </a:solidFill>
                <a:latin typeface="+mj-lt"/>
                <a:cs typeface="Times New Roman" panose="02020603050405020304" pitchFamily="18" charset="0"/>
              </a:rPr>
              <a:t>d</a:t>
            </a:r>
            <a:r>
              <a:rPr lang="en-GB" sz="2400" dirty="0">
                <a:solidFill>
                  <a:srgbClr val="FF0000"/>
                </a:solidFill>
                <a:latin typeface="+mj-lt"/>
                <a:cs typeface="Times New Roman" panose="02020603050405020304" pitchFamily="18" charset="0"/>
              </a:rPr>
              <a:t>welling place </a:t>
            </a:r>
            <a:r>
              <a:rPr lang="en-GB" sz="2400" dirty="0">
                <a:latin typeface="+mj-lt"/>
                <a:cs typeface="Times New Roman" panose="02020603050405020304" pitchFamily="18" charset="0"/>
              </a:rPr>
              <a:t>of a nation, especially Israel (most appearances) </a:t>
            </a:r>
            <a:endParaRPr lang="cs-CZ" sz="2400" dirty="0">
              <a:latin typeface="+mj-lt"/>
              <a:cs typeface="Times New Roman" panose="02020603050405020304" pitchFamily="18" charset="0"/>
            </a:endParaRPr>
          </a:p>
          <a:p>
            <a:pPr>
              <a:buFontTx/>
              <a:buChar char="-"/>
            </a:pPr>
            <a:r>
              <a:rPr lang="cs-CZ" sz="2400" dirty="0">
                <a:latin typeface="+mj-lt"/>
                <a:cs typeface="Times New Roman" panose="02020603050405020304" pitchFamily="18" charset="0"/>
              </a:rPr>
              <a:t> </a:t>
            </a:r>
            <a:r>
              <a:rPr lang="cs-CZ" sz="2400" dirty="0">
                <a:solidFill>
                  <a:srgbClr val="FF0000"/>
                </a:solidFill>
                <a:latin typeface="+mj-lt"/>
                <a:cs typeface="Times New Roman" panose="02020603050405020304" pitchFamily="18" charset="0"/>
              </a:rPr>
              <a:t>a </a:t>
            </a:r>
            <a:r>
              <a:rPr lang="cs-CZ" sz="2400" dirty="0" err="1">
                <a:solidFill>
                  <a:srgbClr val="FF0000"/>
                </a:solidFill>
                <a:latin typeface="+mj-lt"/>
                <a:cs typeface="Times New Roman" panose="02020603050405020304" pitchFamily="18" charset="0"/>
              </a:rPr>
              <a:t>concrete</a:t>
            </a:r>
            <a:r>
              <a:rPr lang="cs-CZ" sz="2400" dirty="0">
                <a:solidFill>
                  <a:srgbClr val="FF0000"/>
                </a:solidFill>
                <a:latin typeface="+mj-lt"/>
                <a:cs typeface="Times New Roman" panose="02020603050405020304" pitchFamily="18" charset="0"/>
              </a:rPr>
              <a:t> place </a:t>
            </a:r>
            <a:r>
              <a:rPr lang="cs-CZ" sz="2400" dirty="0">
                <a:latin typeface="+mj-lt"/>
                <a:cs typeface="Times New Roman" panose="02020603050405020304" pitchFamily="18" charset="0"/>
              </a:rPr>
              <a:t>(</a:t>
            </a:r>
            <a:r>
              <a:rPr lang="cs-CZ" sz="2400" dirty="0" err="1">
                <a:latin typeface="+mj-lt"/>
                <a:cs typeface="Times New Roman" panose="02020603050405020304" pitchFamily="18" charset="0"/>
              </a:rPr>
              <a:t>outside</a:t>
            </a:r>
            <a:r>
              <a:rPr lang="cs-CZ" sz="2400" dirty="0">
                <a:latin typeface="+mj-lt"/>
                <a:cs typeface="Times New Roman" panose="02020603050405020304" pitchFamily="18" charset="0"/>
              </a:rPr>
              <a:t> a camp [Lev 13:46]; a city </a:t>
            </a:r>
            <a:r>
              <a:rPr lang="cs-CZ" sz="2400" dirty="0" err="1">
                <a:latin typeface="+mj-lt"/>
                <a:cs typeface="Times New Roman" panose="02020603050405020304" pitchFamily="18" charset="0"/>
              </a:rPr>
              <a:t>apt</a:t>
            </a:r>
            <a:r>
              <a:rPr lang="cs-CZ" sz="2400" dirty="0">
                <a:latin typeface="+mj-lt"/>
                <a:cs typeface="Times New Roman" panose="02020603050405020304" pitchFamily="18" charset="0"/>
              </a:rPr>
              <a:t> </a:t>
            </a:r>
            <a:r>
              <a:rPr lang="cs-CZ" sz="2400" dirty="0" err="1">
                <a:latin typeface="+mj-lt"/>
                <a:cs typeface="Times New Roman" panose="02020603050405020304" pitchFamily="18" charset="0"/>
              </a:rPr>
              <a:t>for</a:t>
            </a:r>
            <a:r>
              <a:rPr lang="cs-CZ" sz="2400" dirty="0">
                <a:latin typeface="+mj-lt"/>
                <a:cs typeface="Times New Roman" panose="02020603050405020304" pitchFamily="18" charset="0"/>
              </a:rPr>
              <a:t> </a:t>
            </a:r>
            <a:r>
              <a:rPr lang="cs-CZ" sz="2400" dirty="0" err="1">
                <a:latin typeface="+mj-lt"/>
                <a:cs typeface="Times New Roman" panose="02020603050405020304" pitchFamily="18" charset="0"/>
              </a:rPr>
              <a:t>dwelling</a:t>
            </a:r>
            <a:r>
              <a:rPr lang="cs-CZ" sz="2400" dirty="0">
                <a:latin typeface="+mj-lt"/>
                <a:cs typeface="Times New Roman" panose="02020603050405020304" pitchFamily="18" charset="0"/>
              </a:rPr>
              <a:t> [2Kings 2:19]; a place </a:t>
            </a:r>
            <a:r>
              <a:rPr lang="cs-CZ" sz="2400" dirty="0" err="1">
                <a:latin typeface="+mj-lt"/>
                <a:cs typeface="Times New Roman" panose="02020603050405020304" pitchFamily="18" charset="0"/>
              </a:rPr>
              <a:t>apt</a:t>
            </a:r>
            <a:r>
              <a:rPr lang="cs-CZ" sz="2400" dirty="0">
                <a:latin typeface="+mj-lt"/>
                <a:cs typeface="Times New Roman" panose="02020603050405020304" pitchFamily="18" charset="0"/>
              </a:rPr>
              <a:t> </a:t>
            </a:r>
            <a:r>
              <a:rPr lang="cs-CZ" sz="2400" dirty="0" err="1">
                <a:latin typeface="+mj-lt"/>
                <a:cs typeface="Times New Roman" panose="02020603050405020304" pitchFamily="18" charset="0"/>
              </a:rPr>
              <a:t>for</a:t>
            </a:r>
            <a:r>
              <a:rPr lang="cs-CZ" sz="2400" dirty="0">
                <a:latin typeface="+mj-lt"/>
                <a:cs typeface="Times New Roman" panose="02020603050405020304" pitchFamily="18" charset="0"/>
              </a:rPr>
              <a:t> </a:t>
            </a:r>
            <a:r>
              <a:rPr lang="cs-CZ" sz="2400" dirty="0" err="1">
                <a:latin typeface="+mj-lt"/>
                <a:cs typeface="Times New Roman" panose="02020603050405020304" pitchFamily="18" charset="0"/>
              </a:rPr>
              <a:t>dwelling</a:t>
            </a:r>
            <a:r>
              <a:rPr lang="cs-CZ" sz="2400" dirty="0">
                <a:latin typeface="+mj-lt"/>
                <a:cs typeface="Times New Roman" panose="02020603050405020304" pitchFamily="18" charset="0"/>
              </a:rPr>
              <a:t> [</a:t>
            </a:r>
            <a:r>
              <a:rPr lang="cs-CZ" sz="2400" dirty="0" err="1">
                <a:latin typeface="+mj-lt"/>
                <a:cs typeface="Times New Roman" panose="02020603050405020304" pitchFamily="18" charset="0"/>
              </a:rPr>
              <a:t>Ps</a:t>
            </a:r>
            <a:r>
              <a:rPr lang="cs-CZ" sz="2400" dirty="0">
                <a:latin typeface="+mj-lt"/>
                <a:cs typeface="Times New Roman" panose="02020603050405020304" pitchFamily="18" charset="0"/>
              </a:rPr>
              <a:t> 104:4.7.36]; </a:t>
            </a:r>
            <a:r>
              <a:rPr lang="cs-CZ" sz="2400" dirty="0" err="1">
                <a:latin typeface="+mj-lt"/>
                <a:cs typeface="Times New Roman" panose="02020603050405020304" pitchFamily="18" charset="0"/>
              </a:rPr>
              <a:t>dwelling</a:t>
            </a:r>
            <a:r>
              <a:rPr lang="cs-CZ" sz="2400" dirty="0">
                <a:latin typeface="+mj-lt"/>
                <a:cs typeface="Times New Roman" panose="02020603050405020304" pitchFamily="18" charset="0"/>
              </a:rPr>
              <a:t> place </a:t>
            </a:r>
            <a:r>
              <a:rPr lang="cs-CZ" sz="2400" dirty="0" err="1">
                <a:latin typeface="+mj-lt"/>
                <a:cs typeface="Times New Roman" panose="02020603050405020304" pitchFamily="18" charset="0"/>
              </a:rPr>
              <a:t>of</a:t>
            </a:r>
            <a:r>
              <a:rPr lang="cs-CZ" sz="2400" dirty="0">
                <a:latin typeface="+mj-lt"/>
                <a:cs typeface="Times New Roman" panose="02020603050405020304" pitchFamily="18" charset="0"/>
              </a:rPr>
              <a:t> </a:t>
            </a:r>
            <a:r>
              <a:rPr lang="cs-CZ" sz="2400" dirty="0" err="1">
                <a:latin typeface="+mj-lt"/>
                <a:cs typeface="Times New Roman" panose="02020603050405020304" pitchFamily="18" charset="0"/>
              </a:rPr>
              <a:t>God</a:t>
            </a:r>
            <a:r>
              <a:rPr lang="cs-CZ" sz="2400" dirty="0">
                <a:latin typeface="+mj-lt"/>
                <a:cs typeface="Times New Roman" panose="02020603050405020304" pitchFamily="18" charset="0"/>
              </a:rPr>
              <a:t> [</a:t>
            </a:r>
            <a:r>
              <a:rPr lang="cs-CZ" sz="2400" dirty="0" err="1">
                <a:latin typeface="+mj-lt"/>
                <a:cs typeface="Times New Roman" panose="02020603050405020304" pitchFamily="18" charset="0"/>
              </a:rPr>
              <a:t>Ps</a:t>
            </a:r>
            <a:r>
              <a:rPr lang="cs-CZ" sz="2400" dirty="0">
                <a:latin typeface="+mj-lt"/>
                <a:cs typeface="Times New Roman" panose="02020603050405020304" pitchFamily="18" charset="0"/>
              </a:rPr>
              <a:t> 132:13; </a:t>
            </a:r>
            <a:r>
              <a:rPr lang="cs-CZ" sz="2400" dirty="0" err="1">
                <a:latin typeface="+mj-lt"/>
                <a:cs typeface="Times New Roman" panose="02020603050405020304" pitchFamily="18" charset="0"/>
              </a:rPr>
              <a:t>Ez</a:t>
            </a:r>
            <a:r>
              <a:rPr lang="cs-CZ" sz="2400" dirty="0">
                <a:latin typeface="+mj-lt"/>
                <a:cs typeface="Times New Roman" panose="02020603050405020304" pitchFamily="18" charset="0"/>
              </a:rPr>
              <a:t> 28:2]; a place </a:t>
            </a:r>
            <a:r>
              <a:rPr lang="cs-CZ" sz="2400" dirty="0" err="1">
                <a:latin typeface="+mj-lt"/>
                <a:cs typeface="Times New Roman" panose="02020603050405020304" pitchFamily="18" charset="0"/>
              </a:rPr>
              <a:t>for</a:t>
            </a:r>
            <a:r>
              <a:rPr lang="cs-CZ" sz="2400" dirty="0">
                <a:latin typeface="+mj-lt"/>
                <a:cs typeface="Times New Roman" panose="02020603050405020304" pitchFamily="18" charset="0"/>
              </a:rPr>
              <a:t> a </a:t>
            </a:r>
            <a:r>
              <a:rPr lang="cs-CZ" sz="2400" dirty="0" err="1">
                <a:latin typeface="+mj-lt"/>
                <a:cs typeface="Times New Roman" panose="02020603050405020304" pitchFamily="18" charset="0"/>
              </a:rPr>
              <a:t>statue</a:t>
            </a:r>
            <a:r>
              <a:rPr lang="cs-CZ" sz="2400" dirty="0">
                <a:latin typeface="+mj-lt"/>
                <a:cs typeface="Times New Roman" panose="02020603050405020304" pitchFamily="18" charset="0"/>
              </a:rPr>
              <a:t> [</a:t>
            </a:r>
            <a:r>
              <a:rPr lang="cs-CZ" sz="2400" dirty="0" err="1">
                <a:latin typeface="+mj-lt"/>
                <a:cs typeface="Times New Roman" panose="02020603050405020304" pitchFamily="18" charset="0"/>
              </a:rPr>
              <a:t>Ez</a:t>
            </a:r>
            <a:r>
              <a:rPr lang="cs-CZ" sz="2400" dirty="0">
                <a:latin typeface="+mj-lt"/>
                <a:cs typeface="Times New Roman" panose="02020603050405020304" pitchFamily="18" charset="0"/>
              </a:rPr>
              <a:t> 8:3]) </a:t>
            </a:r>
          </a:p>
          <a:p>
            <a:pPr>
              <a:buFontTx/>
              <a:buChar char="-"/>
            </a:pPr>
            <a:r>
              <a:rPr lang="cs-CZ" sz="2400" dirty="0">
                <a:latin typeface="+mj-lt"/>
                <a:cs typeface="Times New Roman" panose="02020603050405020304" pitchFamily="18" charset="0"/>
              </a:rPr>
              <a:t> </a:t>
            </a:r>
            <a:r>
              <a:rPr lang="cs-CZ" sz="2400" dirty="0">
                <a:solidFill>
                  <a:srgbClr val="FF0000"/>
                </a:solidFill>
                <a:latin typeface="+mj-lt"/>
                <a:cs typeface="Times New Roman" panose="02020603050405020304" pitchFamily="18" charset="0"/>
              </a:rPr>
              <a:t>a place </a:t>
            </a:r>
            <a:r>
              <a:rPr lang="cs-CZ" sz="2400" dirty="0" err="1">
                <a:solidFill>
                  <a:srgbClr val="FF0000"/>
                </a:solidFill>
                <a:latin typeface="+mj-lt"/>
                <a:cs typeface="Times New Roman" panose="02020603050405020304" pitchFamily="18" charset="0"/>
              </a:rPr>
              <a:t>for</a:t>
            </a:r>
            <a:r>
              <a:rPr lang="cs-CZ" sz="2400" dirty="0">
                <a:solidFill>
                  <a:srgbClr val="FF0000"/>
                </a:solidFill>
                <a:latin typeface="+mj-lt"/>
                <a:cs typeface="Times New Roman" panose="02020603050405020304" pitchFamily="18" charset="0"/>
              </a:rPr>
              <a:t> </a:t>
            </a:r>
            <a:r>
              <a:rPr lang="cs-CZ" sz="2400" dirty="0" err="1">
                <a:solidFill>
                  <a:srgbClr val="FF0000"/>
                </a:solidFill>
                <a:latin typeface="+mj-lt"/>
                <a:cs typeface="Times New Roman" panose="02020603050405020304" pitchFamily="18" charset="0"/>
              </a:rPr>
              <a:t>sitting</a:t>
            </a:r>
            <a:r>
              <a:rPr lang="cs-CZ" sz="2400" dirty="0">
                <a:solidFill>
                  <a:srgbClr val="FF0000"/>
                </a:solidFill>
                <a:latin typeface="+mj-lt"/>
                <a:cs typeface="Times New Roman" panose="02020603050405020304" pitchFamily="18" charset="0"/>
              </a:rPr>
              <a:t> </a:t>
            </a:r>
            <a:r>
              <a:rPr lang="cs-CZ" sz="2400" dirty="0">
                <a:latin typeface="+mj-lt"/>
                <a:cs typeface="Times New Roman" panose="02020603050405020304" pitchFamily="18" charset="0"/>
              </a:rPr>
              <a:t>(</a:t>
            </a:r>
            <a:r>
              <a:rPr lang="cs-CZ" sz="2400" dirty="0" err="1">
                <a:latin typeface="+mj-lt"/>
                <a:cs typeface="Times New Roman" panose="02020603050405020304" pitchFamily="18" charset="0"/>
              </a:rPr>
              <a:t>at</a:t>
            </a:r>
            <a:r>
              <a:rPr lang="cs-CZ" sz="2400" dirty="0">
                <a:latin typeface="+mj-lt"/>
                <a:cs typeface="Times New Roman" panose="02020603050405020304" pitchFamily="18" charset="0"/>
              </a:rPr>
              <a:t> a table [1Sam 20:18.25], in </a:t>
            </a:r>
            <a:r>
              <a:rPr lang="cs-CZ" sz="2400" dirty="0" err="1">
                <a:latin typeface="+mj-lt"/>
                <a:cs typeface="Times New Roman" panose="02020603050405020304" pitchFamily="18" charset="0"/>
              </a:rPr>
              <a:t>an</a:t>
            </a:r>
            <a:r>
              <a:rPr lang="cs-CZ" sz="2400" dirty="0">
                <a:latin typeface="+mj-lt"/>
                <a:cs typeface="Times New Roman" panose="02020603050405020304" pitchFamily="18" charset="0"/>
              </a:rPr>
              <a:t> </a:t>
            </a:r>
            <a:r>
              <a:rPr lang="cs-CZ" sz="2400" dirty="0" err="1">
                <a:latin typeface="+mj-lt"/>
                <a:cs typeface="Times New Roman" panose="02020603050405020304" pitchFamily="18" charset="0"/>
              </a:rPr>
              <a:t>assembly</a:t>
            </a:r>
            <a:r>
              <a:rPr lang="cs-CZ" sz="2400" dirty="0">
                <a:latin typeface="+mj-lt"/>
                <a:cs typeface="Times New Roman" panose="02020603050405020304" pitchFamily="18" charset="0"/>
              </a:rPr>
              <a:t> [</a:t>
            </a:r>
            <a:r>
              <a:rPr lang="cs-CZ" sz="2400" dirty="0" err="1">
                <a:latin typeface="+mj-lt"/>
                <a:cs typeface="Times New Roman" panose="02020603050405020304" pitchFamily="18" charset="0"/>
              </a:rPr>
              <a:t>royal</a:t>
            </a:r>
            <a:r>
              <a:rPr lang="cs-CZ" sz="2400" dirty="0">
                <a:latin typeface="+mj-lt"/>
                <a:cs typeface="Times New Roman" panose="02020603050405020304" pitchFamily="18" charset="0"/>
              </a:rPr>
              <a:t> </a:t>
            </a:r>
            <a:r>
              <a:rPr lang="cs-CZ" sz="2400" dirty="0" err="1">
                <a:latin typeface="+mj-lt"/>
                <a:cs typeface="Times New Roman" panose="02020603050405020304" pitchFamily="18" charset="0"/>
              </a:rPr>
              <a:t>counsel</a:t>
            </a:r>
            <a:r>
              <a:rPr lang="cs-CZ" sz="2400" dirty="0">
                <a:latin typeface="+mj-lt"/>
                <a:cs typeface="Times New Roman" panose="02020603050405020304" pitchFamily="18" charset="0"/>
              </a:rPr>
              <a:t> [1Kings 10:5], on a square [Job 29:7], </a:t>
            </a:r>
            <a:r>
              <a:rPr lang="cs-CZ" sz="2400" dirty="0" err="1">
                <a:latin typeface="+mj-lt"/>
                <a:cs typeface="Times New Roman" panose="02020603050405020304" pitchFamily="18" charset="0"/>
              </a:rPr>
              <a:t>assembly</a:t>
            </a:r>
            <a:r>
              <a:rPr lang="cs-CZ" sz="2400" dirty="0">
                <a:latin typeface="+mj-lt"/>
                <a:cs typeface="Times New Roman" panose="02020603050405020304" pitchFamily="18" charset="0"/>
              </a:rPr>
              <a:t> </a:t>
            </a:r>
            <a:r>
              <a:rPr lang="cs-CZ" sz="2400" dirty="0" err="1">
                <a:latin typeface="+mj-lt"/>
                <a:cs typeface="Times New Roman" panose="02020603050405020304" pitchFamily="18" charset="0"/>
              </a:rPr>
              <a:t>of</a:t>
            </a:r>
            <a:r>
              <a:rPr lang="cs-CZ" sz="2400" dirty="0">
                <a:latin typeface="+mj-lt"/>
                <a:cs typeface="Times New Roman" panose="02020603050405020304" pitchFamily="18" charset="0"/>
              </a:rPr>
              <a:t> </a:t>
            </a:r>
            <a:r>
              <a:rPr lang="cs-CZ" sz="2400" dirty="0" err="1">
                <a:latin typeface="+mj-lt"/>
                <a:cs typeface="Times New Roman" panose="02020603050405020304" pitchFamily="18" charset="0"/>
              </a:rPr>
              <a:t>the</a:t>
            </a:r>
            <a:r>
              <a:rPr lang="cs-CZ" sz="2400" dirty="0">
                <a:latin typeface="+mj-lt"/>
                <a:cs typeface="Times New Roman" panose="02020603050405020304" pitchFamily="18" charset="0"/>
              </a:rPr>
              <a:t> </a:t>
            </a:r>
            <a:r>
              <a:rPr lang="cs-CZ" sz="2400" dirty="0" err="1">
                <a:latin typeface="+mj-lt"/>
                <a:cs typeface="Times New Roman" panose="02020603050405020304" pitchFamily="18" charset="0"/>
              </a:rPr>
              <a:t>elders</a:t>
            </a:r>
            <a:r>
              <a:rPr lang="cs-CZ" sz="2400" dirty="0">
                <a:latin typeface="+mj-lt"/>
                <a:cs typeface="Times New Roman" panose="02020603050405020304" pitchFamily="18" charset="0"/>
              </a:rPr>
              <a:t> [</a:t>
            </a:r>
            <a:r>
              <a:rPr lang="cs-CZ" sz="2400" dirty="0" err="1">
                <a:latin typeface="+mj-lt"/>
                <a:cs typeface="Times New Roman" panose="02020603050405020304" pitchFamily="18" charset="0"/>
              </a:rPr>
              <a:t>Ps</a:t>
            </a:r>
            <a:r>
              <a:rPr lang="cs-CZ" sz="2400" dirty="0">
                <a:latin typeface="+mj-lt"/>
                <a:cs typeface="Times New Roman" panose="02020603050405020304" pitchFamily="18" charset="0"/>
              </a:rPr>
              <a:t> 107:32]) </a:t>
            </a:r>
          </a:p>
          <a:p>
            <a:pPr>
              <a:buFontTx/>
              <a:buChar char="-"/>
            </a:pPr>
            <a:r>
              <a:rPr lang="cs-CZ" sz="2400" dirty="0">
                <a:latin typeface="+mj-lt"/>
                <a:cs typeface="Times New Roman" panose="02020603050405020304" pitchFamily="18" charset="0"/>
              </a:rPr>
              <a:t> </a:t>
            </a:r>
            <a:r>
              <a:rPr lang="cs-CZ" sz="2400" dirty="0" err="1">
                <a:latin typeface="+mj-lt"/>
                <a:cs typeface="Times New Roman" panose="02020603050405020304" pitchFamily="18" charset="0"/>
              </a:rPr>
              <a:t>specific</a:t>
            </a:r>
            <a:r>
              <a:rPr lang="cs-CZ" sz="2400" dirty="0">
                <a:latin typeface="+mj-lt"/>
                <a:cs typeface="Times New Roman" panose="02020603050405020304" pitchFamily="18" charset="0"/>
              </a:rPr>
              <a:t> </a:t>
            </a:r>
            <a:r>
              <a:rPr lang="cs-CZ" sz="2400" dirty="0" err="1">
                <a:latin typeface="+mj-lt"/>
                <a:cs typeface="Times New Roman" panose="02020603050405020304" pitchFamily="18" charset="0"/>
              </a:rPr>
              <a:t>meanings</a:t>
            </a:r>
            <a:r>
              <a:rPr lang="cs-CZ" sz="2400" dirty="0">
                <a:latin typeface="+mj-lt"/>
                <a:cs typeface="Times New Roman" panose="02020603050405020304" pitchFamily="18" charset="0"/>
              </a:rPr>
              <a:t>: </a:t>
            </a:r>
            <a:r>
              <a:rPr lang="cs-CZ" sz="2400" dirty="0">
                <a:solidFill>
                  <a:srgbClr val="FF0000"/>
                </a:solidFill>
                <a:latin typeface="+mj-lt"/>
                <a:cs typeface="Times New Roman" panose="02020603050405020304" pitchFamily="18" charset="0"/>
              </a:rPr>
              <a:t>a period </a:t>
            </a:r>
            <a:r>
              <a:rPr lang="cs-CZ" sz="2400" dirty="0" err="1">
                <a:solidFill>
                  <a:srgbClr val="FF0000"/>
                </a:solidFill>
                <a:latin typeface="+mj-lt"/>
                <a:cs typeface="Times New Roman" panose="02020603050405020304" pitchFamily="18" charset="0"/>
              </a:rPr>
              <a:t>of</a:t>
            </a:r>
            <a:r>
              <a:rPr lang="cs-CZ" sz="2400" dirty="0">
                <a:solidFill>
                  <a:srgbClr val="FF0000"/>
                </a:solidFill>
                <a:latin typeface="+mj-lt"/>
                <a:cs typeface="Times New Roman" panose="02020603050405020304" pitchFamily="18" charset="0"/>
              </a:rPr>
              <a:t> </a:t>
            </a:r>
            <a:r>
              <a:rPr lang="cs-CZ" sz="2400" dirty="0" err="1">
                <a:solidFill>
                  <a:srgbClr val="FF0000"/>
                </a:solidFill>
                <a:latin typeface="+mj-lt"/>
                <a:cs typeface="Times New Roman" panose="02020603050405020304" pitchFamily="18" charset="0"/>
              </a:rPr>
              <a:t>dwelling</a:t>
            </a:r>
            <a:r>
              <a:rPr lang="cs-CZ" sz="2400" dirty="0">
                <a:solidFill>
                  <a:srgbClr val="FF0000"/>
                </a:solidFill>
                <a:latin typeface="+mj-lt"/>
                <a:cs typeface="Times New Roman" panose="02020603050405020304" pitchFamily="18" charset="0"/>
              </a:rPr>
              <a:t> </a:t>
            </a:r>
            <a:r>
              <a:rPr lang="cs-CZ" sz="2400" dirty="0">
                <a:latin typeface="+mj-lt"/>
                <a:cs typeface="Times New Roman" panose="02020603050405020304" pitchFamily="18" charset="0"/>
              </a:rPr>
              <a:t>(Ex 12:40); </a:t>
            </a:r>
            <a:r>
              <a:rPr lang="cs-CZ" sz="2400" dirty="0" err="1">
                <a:solidFill>
                  <a:srgbClr val="FF0000"/>
                </a:solidFill>
                <a:latin typeface="+mj-lt"/>
                <a:cs typeface="Times New Roman" panose="02020603050405020304" pitchFamily="18" charset="0"/>
              </a:rPr>
              <a:t>an</a:t>
            </a:r>
            <a:r>
              <a:rPr lang="cs-CZ" sz="2400" dirty="0">
                <a:solidFill>
                  <a:srgbClr val="FF0000"/>
                </a:solidFill>
                <a:latin typeface="+mj-lt"/>
                <a:cs typeface="Times New Roman" panose="02020603050405020304" pitchFamily="18" charset="0"/>
              </a:rPr>
              <a:t> </a:t>
            </a:r>
            <a:r>
              <a:rPr lang="cs-CZ" sz="2400" dirty="0" err="1">
                <a:solidFill>
                  <a:srgbClr val="FF0000"/>
                </a:solidFill>
                <a:latin typeface="+mj-lt"/>
                <a:cs typeface="Times New Roman" panose="02020603050405020304" pitchFamily="18" charset="0"/>
              </a:rPr>
              <a:t>inhabitant</a:t>
            </a:r>
            <a:r>
              <a:rPr lang="cs-CZ" sz="2400" dirty="0">
                <a:solidFill>
                  <a:srgbClr val="FF0000"/>
                </a:solidFill>
                <a:latin typeface="+mj-lt"/>
                <a:cs typeface="Times New Roman" panose="02020603050405020304" pitchFamily="18" charset="0"/>
              </a:rPr>
              <a:t> </a:t>
            </a:r>
            <a:r>
              <a:rPr lang="cs-CZ" sz="2400" dirty="0">
                <a:latin typeface="+mj-lt"/>
                <a:cs typeface="Times New Roman" panose="02020603050405020304" pitchFamily="18" charset="0"/>
              </a:rPr>
              <a:t>(2Sam 9:12); </a:t>
            </a:r>
            <a:r>
              <a:rPr lang="cs-CZ" sz="2400" dirty="0">
                <a:solidFill>
                  <a:srgbClr val="FF0000"/>
                </a:solidFill>
                <a:latin typeface="+mj-lt"/>
                <a:cs typeface="Times New Roman" panose="02020603050405020304" pitchFamily="18" charset="0"/>
              </a:rPr>
              <a:t>a house </a:t>
            </a:r>
            <a:r>
              <a:rPr lang="cs-CZ" sz="2400" dirty="0" err="1">
                <a:solidFill>
                  <a:srgbClr val="FF0000"/>
                </a:solidFill>
                <a:latin typeface="+mj-lt"/>
                <a:cs typeface="Times New Roman" panose="02020603050405020304" pitchFamily="18" charset="0"/>
              </a:rPr>
              <a:t>apt</a:t>
            </a:r>
            <a:r>
              <a:rPr lang="cs-CZ" sz="2400" dirty="0">
                <a:solidFill>
                  <a:srgbClr val="FF0000"/>
                </a:solidFill>
                <a:latin typeface="+mj-lt"/>
                <a:cs typeface="Times New Roman" panose="02020603050405020304" pitchFamily="18" charset="0"/>
              </a:rPr>
              <a:t> </a:t>
            </a:r>
            <a:r>
              <a:rPr lang="cs-CZ" sz="2400" dirty="0" err="1">
                <a:solidFill>
                  <a:srgbClr val="FF0000"/>
                </a:solidFill>
                <a:latin typeface="+mj-lt"/>
                <a:cs typeface="Times New Roman" panose="02020603050405020304" pitchFamily="18" charset="0"/>
              </a:rPr>
              <a:t>for</a:t>
            </a:r>
            <a:r>
              <a:rPr lang="cs-CZ" sz="2400" dirty="0">
                <a:solidFill>
                  <a:srgbClr val="FF0000"/>
                </a:solidFill>
                <a:latin typeface="+mj-lt"/>
                <a:cs typeface="Times New Roman" panose="02020603050405020304" pitchFamily="18" charset="0"/>
              </a:rPr>
              <a:t> </a:t>
            </a:r>
            <a:r>
              <a:rPr lang="cs-CZ" sz="2400" dirty="0" err="1">
                <a:solidFill>
                  <a:srgbClr val="FF0000"/>
                </a:solidFill>
                <a:latin typeface="+mj-lt"/>
                <a:cs typeface="Times New Roman" panose="02020603050405020304" pitchFamily="18" charset="0"/>
              </a:rPr>
              <a:t>dwelling</a:t>
            </a:r>
            <a:r>
              <a:rPr lang="cs-CZ" sz="2400" dirty="0">
                <a:latin typeface="+mj-lt"/>
                <a:cs typeface="Times New Roman" panose="02020603050405020304" pitchFamily="18" charset="0"/>
              </a:rPr>
              <a:t> (</a:t>
            </a:r>
            <a:r>
              <a:rPr lang="cs-CZ" sz="2400" dirty="0" err="1">
                <a:latin typeface="+mj-lt"/>
                <a:cs typeface="Times New Roman" panose="02020603050405020304" pitchFamily="18" charset="0"/>
              </a:rPr>
              <a:t>Lv</a:t>
            </a:r>
            <a:r>
              <a:rPr lang="cs-CZ" sz="2400" dirty="0">
                <a:latin typeface="+mj-lt"/>
                <a:cs typeface="Times New Roman" panose="02020603050405020304" pitchFamily="18" charset="0"/>
              </a:rPr>
              <a:t> 25:29); </a:t>
            </a:r>
            <a:r>
              <a:rPr lang="cs-CZ" sz="2400" dirty="0" err="1">
                <a:solidFill>
                  <a:srgbClr val="FF0000"/>
                </a:solidFill>
                <a:latin typeface="+mj-lt"/>
                <a:cs typeface="Times New Roman" panose="02020603050405020304" pitchFamily="18" charset="0"/>
              </a:rPr>
              <a:t>an</a:t>
            </a:r>
            <a:r>
              <a:rPr lang="cs-CZ" sz="2400" dirty="0">
                <a:solidFill>
                  <a:srgbClr val="FF0000"/>
                </a:solidFill>
                <a:latin typeface="+mj-lt"/>
                <a:cs typeface="Times New Roman" panose="02020603050405020304" pitchFamily="18" charset="0"/>
              </a:rPr>
              <a:t> </a:t>
            </a:r>
            <a:r>
              <a:rPr lang="cs-CZ" sz="2400" dirty="0" err="1">
                <a:solidFill>
                  <a:srgbClr val="FF0000"/>
                </a:solidFill>
                <a:latin typeface="+mj-lt"/>
                <a:cs typeface="Times New Roman" panose="02020603050405020304" pitchFamily="18" charset="0"/>
              </a:rPr>
              <a:t>inhabited</a:t>
            </a:r>
            <a:r>
              <a:rPr lang="cs-CZ" sz="2400" dirty="0">
                <a:solidFill>
                  <a:srgbClr val="FF0000"/>
                </a:solidFill>
                <a:latin typeface="+mj-lt"/>
                <a:cs typeface="Times New Roman" panose="02020603050405020304" pitchFamily="18" charset="0"/>
              </a:rPr>
              <a:t> </a:t>
            </a:r>
            <a:r>
              <a:rPr lang="cs-CZ" sz="2400" dirty="0" err="1">
                <a:solidFill>
                  <a:srgbClr val="FF0000"/>
                </a:solidFill>
                <a:latin typeface="+mj-lt"/>
                <a:cs typeface="Times New Roman" panose="02020603050405020304" pitchFamily="18" charset="0"/>
              </a:rPr>
              <a:t>location</a:t>
            </a:r>
            <a:r>
              <a:rPr lang="cs-CZ" sz="2400" dirty="0">
                <a:solidFill>
                  <a:srgbClr val="FF0000"/>
                </a:solidFill>
                <a:latin typeface="+mj-lt"/>
                <a:cs typeface="Times New Roman" panose="02020603050405020304" pitchFamily="18" charset="0"/>
              </a:rPr>
              <a:t> </a:t>
            </a:r>
            <a:r>
              <a:rPr lang="cs-CZ" sz="2400" dirty="0">
                <a:latin typeface="+mj-lt"/>
                <a:cs typeface="Times New Roman" panose="02020603050405020304" pitchFamily="18" charset="0"/>
              </a:rPr>
              <a:t>(</a:t>
            </a:r>
            <a:r>
              <a:rPr lang="cs-CZ" sz="2400" dirty="0" err="1">
                <a:latin typeface="+mj-lt"/>
                <a:cs typeface="Times New Roman" panose="02020603050405020304" pitchFamily="18" charset="0"/>
              </a:rPr>
              <a:t>Ez</a:t>
            </a:r>
            <a:r>
              <a:rPr lang="cs-CZ" sz="2400" dirty="0">
                <a:latin typeface="+mj-lt"/>
                <a:cs typeface="Times New Roman" panose="02020603050405020304" pitchFamily="18" charset="0"/>
              </a:rPr>
              <a:t> 48:15)</a:t>
            </a:r>
            <a:endParaRPr lang="en-GB" sz="2400" dirty="0">
              <a:latin typeface="+mj-lt"/>
              <a:cs typeface="Times New Roman" panose="02020603050405020304" pitchFamily="18" charset="0"/>
            </a:endParaRPr>
          </a:p>
          <a:p>
            <a:pPr marL="0" indent="0">
              <a:buNone/>
            </a:pPr>
            <a:endParaRPr lang="cs-CZ" sz="2400" dirty="0">
              <a:latin typeface="+mj-lt"/>
              <a:cs typeface="Times New Roman" panose="02020603050405020304" pitchFamily="18" charset="0"/>
            </a:endParaRPr>
          </a:p>
          <a:p>
            <a:pPr marL="0" indent="0" algn="ctr">
              <a:buNone/>
            </a:pPr>
            <a:r>
              <a:rPr lang="cs-CZ" sz="2400" dirty="0">
                <a:solidFill>
                  <a:srgbClr val="FF0000"/>
                </a:solidFill>
                <a:latin typeface="+mj-lt"/>
                <a:cs typeface="Times New Roman" panose="02020603050405020304" pitchFamily="18" charset="0"/>
                <a:sym typeface="Wingdings" panose="05000000000000000000" pitchFamily="2" charset="2"/>
              </a:rPr>
              <a:t></a:t>
            </a:r>
            <a:r>
              <a:rPr lang="cs-CZ" sz="2400" dirty="0">
                <a:latin typeface="+mj-lt"/>
                <a:cs typeface="Times New Roman" panose="02020603050405020304" pitchFamily="18" charset="0"/>
                <a:sym typeface="Wingdings" panose="05000000000000000000" pitchFamily="2" charset="2"/>
              </a:rPr>
              <a:t> </a:t>
            </a:r>
            <a:r>
              <a:rPr lang="cs-CZ" sz="2400" dirty="0" err="1">
                <a:latin typeface="+mj-lt"/>
                <a:cs typeface="Times New Roman" panose="02020603050405020304" pitchFamily="18" charset="0"/>
                <a:sym typeface="Wingdings" panose="05000000000000000000" pitchFamily="2" charset="2"/>
              </a:rPr>
              <a:t>now</a:t>
            </a:r>
            <a:r>
              <a:rPr lang="cs-CZ" sz="2400" dirty="0">
                <a:latin typeface="+mj-lt"/>
                <a:cs typeface="Times New Roman" panose="02020603050405020304" pitchFamily="18" charset="0"/>
                <a:sym typeface="Wingdings" panose="05000000000000000000" pitchFamily="2" charset="2"/>
              </a:rPr>
              <a:t>, </a:t>
            </a:r>
            <a:r>
              <a:rPr lang="cs-CZ" sz="2400" dirty="0" err="1">
                <a:latin typeface="+mj-lt"/>
                <a:cs typeface="Times New Roman" panose="02020603050405020304" pitchFamily="18" charset="0"/>
                <a:sym typeface="Wingdings" panose="05000000000000000000" pitchFamily="2" charset="2"/>
              </a:rPr>
              <a:t>what</a:t>
            </a:r>
            <a:r>
              <a:rPr lang="cs-CZ" sz="2400" dirty="0">
                <a:latin typeface="+mj-lt"/>
                <a:cs typeface="Times New Roman" panose="02020603050405020304" pitchFamily="18" charset="0"/>
                <a:sym typeface="Wingdings" panose="05000000000000000000" pitchFamily="2" charset="2"/>
              </a:rPr>
              <a:t> </a:t>
            </a:r>
            <a:r>
              <a:rPr lang="cs-CZ" sz="2400" dirty="0" err="1">
                <a:latin typeface="+mj-lt"/>
                <a:cs typeface="Times New Roman" panose="02020603050405020304" pitchFamily="18" charset="0"/>
                <a:sym typeface="Wingdings" panose="05000000000000000000" pitchFamily="2" charset="2"/>
              </a:rPr>
              <a:t>is</a:t>
            </a:r>
            <a:r>
              <a:rPr lang="cs-CZ" sz="2400" dirty="0">
                <a:latin typeface="+mj-lt"/>
                <a:cs typeface="Times New Roman" panose="02020603050405020304" pitchFamily="18" charset="0"/>
                <a:sym typeface="Wingdings" panose="05000000000000000000" pitchFamily="2" charset="2"/>
              </a:rPr>
              <a:t> </a:t>
            </a:r>
            <a:r>
              <a:rPr lang="cs-CZ" sz="2400" dirty="0" err="1">
                <a:latin typeface="+mj-lt"/>
                <a:cs typeface="Times New Roman" panose="02020603050405020304" pitchFamily="18" charset="0"/>
                <a:sym typeface="Wingdings" panose="05000000000000000000" pitchFamily="2" charset="2"/>
              </a:rPr>
              <a:t>the</a:t>
            </a:r>
            <a:r>
              <a:rPr lang="cs-CZ" sz="2400" dirty="0">
                <a:latin typeface="+mj-lt"/>
                <a:cs typeface="Times New Roman" panose="02020603050405020304" pitchFamily="18" charset="0"/>
                <a:sym typeface="Wingdings" panose="05000000000000000000" pitchFamily="2" charset="2"/>
              </a:rPr>
              <a:t> </a:t>
            </a:r>
            <a:r>
              <a:rPr lang="cs-CZ" sz="2400" dirty="0" err="1">
                <a:latin typeface="+mj-lt"/>
                <a:cs typeface="Times New Roman" panose="02020603050405020304" pitchFamily="18" charset="0"/>
                <a:sym typeface="Wingdings" panose="05000000000000000000" pitchFamily="2" charset="2"/>
              </a:rPr>
              <a:t>meaning</a:t>
            </a:r>
            <a:r>
              <a:rPr lang="cs-CZ" sz="2400" dirty="0">
                <a:latin typeface="+mj-lt"/>
                <a:cs typeface="Times New Roman" panose="02020603050405020304" pitchFamily="18" charset="0"/>
                <a:sym typeface="Wingdings" panose="05000000000000000000" pitchFamily="2" charset="2"/>
              </a:rPr>
              <a:t> </a:t>
            </a:r>
            <a:r>
              <a:rPr lang="cs-CZ" sz="2400" dirty="0" err="1">
                <a:latin typeface="+mj-lt"/>
                <a:cs typeface="Times New Roman" panose="02020603050405020304" pitchFamily="18" charset="0"/>
                <a:sym typeface="Wingdings" panose="05000000000000000000" pitchFamily="2" charset="2"/>
              </a:rPr>
              <a:t>of</a:t>
            </a:r>
            <a:r>
              <a:rPr lang="cs-CZ" sz="2400" dirty="0">
                <a:latin typeface="+mj-lt"/>
                <a:cs typeface="Times New Roman" panose="02020603050405020304" pitchFamily="18" charset="0"/>
                <a:sym typeface="Wingdings" panose="05000000000000000000" pitchFamily="2" charset="2"/>
              </a:rPr>
              <a:t> </a:t>
            </a:r>
            <a:r>
              <a:rPr lang="he-IL" sz="2400" b="1" dirty="0">
                <a:solidFill>
                  <a:srgbClr val="FF0000"/>
                </a:solidFill>
                <a:latin typeface="+mj-lt"/>
                <a:cs typeface="Times New Roman" panose="02020603050405020304" pitchFamily="18" charset="0"/>
              </a:rPr>
              <a:t>מוֹשַׁב</a:t>
            </a:r>
            <a:r>
              <a:rPr lang="cs-CZ" sz="2400" dirty="0">
                <a:latin typeface="+mj-lt"/>
                <a:cs typeface="Times New Roman" panose="02020603050405020304" pitchFamily="18" charset="0"/>
                <a:sym typeface="Wingdings" panose="05000000000000000000" pitchFamily="2" charset="2"/>
              </a:rPr>
              <a:t> in </a:t>
            </a:r>
            <a:r>
              <a:rPr lang="cs-CZ" sz="2400" dirty="0" err="1">
                <a:latin typeface="+mj-lt"/>
                <a:cs typeface="Times New Roman" panose="02020603050405020304" pitchFamily="18" charset="0"/>
                <a:sym typeface="Wingdings" panose="05000000000000000000" pitchFamily="2" charset="2"/>
              </a:rPr>
              <a:t>Psalm</a:t>
            </a:r>
            <a:r>
              <a:rPr lang="cs-CZ" sz="2400" dirty="0">
                <a:latin typeface="+mj-lt"/>
                <a:cs typeface="Times New Roman" panose="02020603050405020304" pitchFamily="18" charset="0"/>
                <a:sym typeface="Wingdings" panose="05000000000000000000" pitchFamily="2" charset="2"/>
              </a:rPr>
              <a:t> 1:1? </a:t>
            </a:r>
            <a:endParaRPr lang="en-GB" sz="2400" dirty="0">
              <a:latin typeface="+mj-lt"/>
              <a:cs typeface="Times New Roman" panose="02020603050405020304" pitchFamily="18" charset="0"/>
            </a:endParaRPr>
          </a:p>
          <a:p>
            <a:pPr marL="0" indent="0">
              <a:buNone/>
            </a:pPr>
            <a:endParaRPr lang="en-GB" sz="2400" dirty="0">
              <a:latin typeface="+mj-lt"/>
            </a:endParaRPr>
          </a:p>
        </p:txBody>
      </p:sp>
    </p:spTree>
    <p:extLst>
      <p:ext uri="{BB962C8B-B14F-4D97-AF65-F5344CB8AC3E}">
        <p14:creationId xmlns:p14="http://schemas.microsoft.com/office/powerpoint/2010/main" val="237869087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1000286"/>
            <a:ext cx="4420397" cy="1132530"/>
          </a:xfrm>
        </p:spPr>
        <p:txBody>
          <a:bodyPr>
            <a:normAutofit/>
          </a:bodyPr>
          <a:lstStyle/>
          <a:p>
            <a:pPr marL="0" indent="0" algn="ctr">
              <a:buNone/>
            </a:pPr>
            <a:r>
              <a:rPr lang="he-IL" sz="2400" b="1" dirty="0">
                <a:solidFill>
                  <a:srgbClr val="FF0000"/>
                </a:solidFill>
                <a:latin typeface="Times New Roman" panose="02020603050405020304" pitchFamily="18" charset="0"/>
                <a:cs typeface="Times New Roman" panose="02020603050405020304" pitchFamily="18" charset="0"/>
              </a:rPr>
              <a:t>פֶּלֶג</a:t>
            </a:r>
            <a:r>
              <a:rPr lang="he-IL" sz="2400" dirty="0">
                <a:latin typeface="+mj-lt"/>
              </a:rPr>
              <a:t> </a:t>
            </a:r>
            <a:r>
              <a:rPr lang="cs-CZ" sz="2400" dirty="0">
                <a:solidFill>
                  <a:srgbClr val="FF0000"/>
                </a:solidFill>
                <a:latin typeface="+mj-lt"/>
              </a:rPr>
              <a:t> </a:t>
            </a:r>
            <a:r>
              <a:rPr lang="cs-CZ" sz="2400" dirty="0">
                <a:latin typeface="+mj-lt"/>
              </a:rPr>
              <a:t>i</a:t>
            </a:r>
            <a:r>
              <a:rPr lang="en-GB" sz="2400" dirty="0">
                <a:latin typeface="+mj-lt"/>
              </a:rPr>
              <a:t>n the Old Testament – appearances and statistics</a:t>
            </a:r>
          </a:p>
        </p:txBody>
      </p:sp>
      <p:sp>
        <p:nvSpPr>
          <p:cNvPr id="4" name="Zástupný symbol pro obsah 2"/>
          <p:cNvSpPr txBox="1">
            <a:spLocks/>
          </p:cNvSpPr>
          <p:nvPr/>
        </p:nvSpPr>
        <p:spPr>
          <a:xfrm>
            <a:off x="294138" y="2877537"/>
            <a:ext cx="3452584" cy="6241788"/>
          </a:xfrm>
          <a:prstGeom prst="rect">
            <a:avLst/>
          </a:prstGeom>
        </p:spPr>
        <p:txBody>
          <a:bodyPr vert="horz" lIns="104306" tIns="52153" rIns="104306" bIns="52153"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2400" b="1" dirty="0">
                <a:solidFill>
                  <a:srgbClr val="FF0000"/>
                </a:solidFill>
                <a:latin typeface="+mj-lt"/>
                <a:cs typeface="Times New Roman" panose="02020603050405020304" pitchFamily="18" charset="0"/>
              </a:rPr>
              <a:t>Root</a:t>
            </a:r>
            <a:r>
              <a:rPr lang="cs-CZ" sz="2400" b="1" dirty="0">
                <a:solidFill>
                  <a:srgbClr val="FF0000"/>
                </a:solidFill>
                <a:latin typeface="+mj-lt"/>
                <a:cs typeface="Times New Roman" panose="02020603050405020304" pitchFamily="18" charset="0"/>
              </a:rPr>
              <a:t>: </a:t>
            </a:r>
          </a:p>
          <a:p>
            <a:pPr marL="0" indent="0">
              <a:buNone/>
            </a:pPr>
            <a:r>
              <a:rPr lang="he-IL" sz="2400" b="1" dirty="0">
                <a:solidFill>
                  <a:srgbClr val="FF0000"/>
                </a:solidFill>
                <a:latin typeface="Times New Roman" panose="02020603050405020304" pitchFamily="18" charset="0"/>
                <a:cs typeface="Times New Roman" panose="02020603050405020304" pitchFamily="18" charset="0"/>
              </a:rPr>
              <a:t>פלג</a:t>
            </a:r>
            <a:r>
              <a:rPr lang="cs-CZ" sz="2400" dirty="0">
                <a:latin typeface="+mj-lt"/>
              </a:rPr>
              <a:t> </a:t>
            </a:r>
            <a:r>
              <a:rPr lang="en-GB" sz="2400" dirty="0">
                <a:latin typeface="+mj-lt"/>
                <a:cs typeface="Times New Roman" panose="02020603050405020304" pitchFamily="18" charset="0"/>
              </a:rPr>
              <a:t>– to </a:t>
            </a:r>
            <a:r>
              <a:rPr lang="cs-CZ" sz="2400" dirty="0" err="1">
                <a:latin typeface="+mj-lt"/>
                <a:cs typeface="Times New Roman" panose="02020603050405020304" pitchFamily="18" charset="0"/>
              </a:rPr>
              <a:t>divide</a:t>
            </a:r>
            <a:r>
              <a:rPr lang="cs-CZ" sz="2400" dirty="0">
                <a:latin typeface="+mj-lt"/>
                <a:cs typeface="Times New Roman" panose="02020603050405020304" pitchFamily="18" charset="0"/>
              </a:rPr>
              <a:t> </a:t>
            </a:r>
            <a:endParaRPr lang="en-GB" sz="2400" dirty="0">
              <a:latin typeface="+mj-lt"/>
              <a:cs typeface="Times New Roman" panose="02020603050405020304" pitchFamily="18" charset="0"/>
            </a:endParaRPr>
          </a:p>
          <a:p>
            <a:pPr marL="0" indent="0">
              <a:buNone/>
            </a:pPr>
            <a:endParaRPr lang="en-GB" sz="2400" dirty="0">
              <a:latin typeface="+mj-lt"/>
              <a:cs typeface="Times New Roman" panose="02020603050405020304" pitchFamily="18" charset="0"/>
            </a:endParaRPr>
          </a:p>
          <a:p>
            <a:pPr marL="0" indent="0">
              <a:buNone/>
            </a:pPr>
            <a:r>
              <a:rPr lang="en-GB" sz="2400" b="1" dirty="0">
                <a:solidFill>
                  <a:srgbClr val="FF0000"/>
                </a:solidFill>
                <a:latin typeface="+mj-lt"/>
                <a:cs typeface="Times New Roman" panose="02020603050405020304" pitchFamily="18" charset="0"/>
              </a:rPr>
              <a:t>Statistics for </a:t>
            </a:r>
            <a:r>
              <a:rPr lang="he-IL" sz="2400" b="1" dirty="0">
                <a:solidFill>
                  <a:srgbClr val="FF0000"/>
                </a:solidFill>
                <a:latin typeface="Times New Roman" panose="02020603050405020304" pitchFamily="18" charset="0"/>
                <a:cs typeface="Times New Roman" panose="02020603050405020304" pitchFamily="18" charset="0"/>
              </a:rPr>
              <a:t>פֶּלֶג</a:t>
            </a:r>
            <a:r>
              <a:rPr lang="cs-CZ" sz="2400" b="1" dirty="0">
                <a:solidFill>
                  <a:srgbClr val="FF0000"/>
                </a:solidFill>
                <a:latin typeface="+mj-lt"/>
                <a:cs typeface="Times New Roman" panose="02020603050405020304" pitchFamily="18" charset="0"/>
              </a:rPr>
              <a:t>: </a:t>
            </a:r>
          </a:p>
          <a:p>
            <a:pPr marL="0" indent="0">
              <a:buNone/>
            </a:pPr>
            <a:r>
              <a:rPr lang="cs-CZ" sz="2400" dirty="0">
                <a:latin typeface="+mj-lt"/>
                <a:cs typeface="Times New Roman" panose="02020603050405020304" pitchFamily="18" charset="0"/>
              </a:rPr>
              <a:t>17 </a:t>
            </a:r>
            <a:r>
              <a:rPr lang="en-GB" sz="2400" dirty="0">
                <a:latin typeface="+mj-lt"/>
                <a:cs typeface="Times New Roman" panose="02020603050405020304" pitchFamily="18" charset="0"/>
              </a:rPr>
              <a:t>times </a:t>
            </a:r>
          </a:p>
          <a:p>
            <a:pPr marL="0" indent="0">
              <a:buNone/>
            </a:pPr>
            <a:r>
              <a:rPr lang="en-GB" sz="2400" dirty="0">
                <a:latin typeface="+mj-lt"/>
                <a:cs typeface="Times New Roman" panose="02020603050405020304" pitchFamily="18" charset="0"/>
              </a:rPr>
              <a:t>in </a:t>
            </a:r>
            <a:r>
              <a:rPr lang="cs-CZ" sz="2400" dirty="0">
                <a:latin typeface="+mj-lt"/>
                <a:cs typeface="Times New Roman" panose="02020603050405020304" pitchFamily="18" charset="0"/>
              </a:rPr>
              <a:t>17 </a:t>
            </a:r>
            <a:r>
              <a:rPr lang="en-GB" sz="2400" dirty="0">
                <a:latin typeface="+mj-lt"/>
                <a:cs typeface="Times New Roman" panose="02020603050405020304" pitchFamily="18" charset="0"/>
              </a:rPr>
              <a:t>verses </a:t>
            </a:r>
          </a:p>
          <a:p>
            <a:pPr marL="0" indent="0">
              <a:buNone/>
            </a:pPr>
            <a:r>
              <a:rPr lang="en-GB" sz="2400" dirty="0">
                <a:latin typeface="+mj-lt"/>
                <a:cs typeface="Times New Roman" panose="02020603050405020304" pitchFamily="18" charset="0"/>
              </a:rPr>
              <a:t>in </a:t>
            </a:r>
            <a:r>
              <a:rPr lang="cs-CZ" sz="2400" dirty="0">
                <a:latin typeface="+mj-lt"/>
                <a:cs typeface="Times New Roman" panose="02020603050405020304" pitchFamily="18" charset="0"/>
              </a:rPr>
              <a:t>5</a:t>
            </a:r>
            <a:r>
              <a:rPr lang="en-GB" sz="2400" dirty="0">
                <a:latin typeface="+mj-lt"/>
                <a:cs typeface="Times New Roman" panose="02020603050405020304" pitchFamily="18" charset="0"/>
              </a:rPr>
              <a:t> forms </a:t>
            </a:r>
            <a:endParaRPr lang="en-GB" sz="2400" dirty="0">
              <a:latin typeface="+mj-lt"/>
            </a:endParaRPr>
          </a:p>
        </p:txBody>
      </p:sp>
      <p:pic>
        <p:nvPicPr>
          <p:cNvPr id="2050" name="Picture 2" descr="C:\Users\mackerle\Documents\oCam\Capture_2020_12_23_22_36_55_568.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2083" y="0"/>
            <a:ext cx="6271318" cy="7561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9295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34670" y="1059712"/>
            <a:ext cx="9624060" cy="6510157"/>
          </a:xfrm>
        </p:spPr>
        <p:txBody>
          <a:bodyPr>
            <a:noAutofit/>
          </a:bodyPr>
          <a:lstStyle/>
          <a:p>
            <a:pPr marL="0" indent="0">
              <a:buNone/>
            </a:pPr>
            <a:r>
              <a:rPr lang="en-GB" sz="2500" dirty="0">
                <a:latin typeface="+mj-lt"/>
              </a:rPr>
              <a:t>Meanings of </a:t>
            </a:r>
            <a:r>
              <a:rPr lang="he-IL" sz="2500" b="1" dirty="0">
                <a:solidFill>
                  <a:srgbClr val="FF0000"/>
                </a:solidFill>
                <a:latin typeface="+mj-lt"/>
                <a:cs typeface="Times New Roman" panose="02020603050405020304" pitchFamily="18" charset="0"/>
              </a:rPr>
              <a:t>פֶּלֶג</a:t>
            </a:r>
            <a:r>
              <a:rPr lang="cs-CZ" sz="2500" dirty="0">
                <a:latin typeface="+mj-lt"/>
                <a:cs typeface="Times New Roman" panose="02020603050405020304" pitchFamily="18" charset="0"/>
              </a:rPr>
              <a:t> o</a:t>
            </a:r>
            <a:r>
              <a:rPr lang="en-GB" sz="2500" dirty="0" err="1">
                <a:latin typeface="+mj-lt"/>
                <a:cs typeface="Times New Roman" panose="02020603050405020304" pitchFamily="18" charset="0"/>
              </a:rPr>
              <a:t>utside</a:t>
            </a:r>
            <a:r>
              <a:rPr lang="en-GB" sz="2500" dirty="0">
                <a:latin typeface="+mj-lt"/>
                <a:cs typeface="Times New Roman" panose="02020603050405020304" pitchFamily="18" charset="0"/>
              </a:rPr>
              <a:t> Psalm 1 </a:t>
            </a:r>
          </a:p>
          <a:p>
            <a:pPr marL="0" indent="0">
              <a:buNone/>
            </a:pPr>
            <a:endParaRPr lang="en-GB" sz="2500" dirty="0">
              <a:latin typeface="+mj-lt"/>
              <a:cs typeface="Times New Roman" panose="02020603050405020304" pitchFamily="18" charset="0"/>
            </a:endParaRPr>
          </a:p>
          <a:p>
            <a:pPr>
              <a:buFontTx/>
              <a:buChar char="-"/>
            </a:pPr>
            <a:r>
              <a:rPr lang="cs-CZ" sz="2500" dirty="0" err="1">
                <a:latin typeface="+mj-lt"/>
                <a:cs typeface="Times New Roman" panose="02020603050405020304" pitchFamily="18" charset="0"/>
              </a:rPr>
              <a:t>often</a:t>
            </a:r>
            <a:r>
              <a:rPr lang="cs-CZ" sz="2500" dirty="0">
                <a:latin typeface="+mj-lt"/>
                <a:cs typeface="Times New Roman" panose="02020603050405020304" pitchFamily="18" charset="0"/>
              </a:rPr>
              <a:t> in </a:t>
            </a:r>
            <a:r>
              <a:rPr lang="cs-CZ" sz="2500" dirty="0" err="1">
                <a:latin typeface="+mj-lt"/>
                <a:cs typeface="Times New Roman" panose="02020603050405020304" pitchFamily="18" charset="0"/>
              </a:rPr>
              <a:t>connection</a:t>
            </a:r>
            <a:r>
              <a:rPr lang="cs-CZ" sz="2500" dirty="0">
                <a:latin typeface="+mj-lt"/>
                <a:cs typeface="Times New Roman" panose="02020603050405020304" pitchFamily="18" charset="0"/>
              </a:rPr>
              <a:t> </a:t>
            </a:r>
            <a:r>
              <a:rPr lang="he-IL" sz="2500" b="1" dirty="0">
                <a:solidFill>
                  <a:srgbClr val="FF0000"/>
                </a:solidFill>
                <a:latin typeface="+mj-lt"/>
                <a:cs typeface="Times New Roman" panose="02020603050405020304" pitchFamily="18" charset="0"/>
              </a:rPr>
              <a:t>פַּלְגֵי </a:t>
            </a:r>
            <a:r>
              <a:rPr lang="he-IL" sz="2500" b="1" dirty="0">
                <a:solidFill>
                  <a:srgbClr val="FF0000"/>
                </a:solidFill>
                <a:latin typeface="+mj-lt"/>
                <a:cs typeface="Times New Roman" panose="02020603050405020304" pitchFamily="18" charset="0"/>
              </a:rPr>
              <a:t>מָיִם</a:t>
            </a:r>
            <a:r>
              <a:rPr lang="cs-CZ" sz="2500" b="1" dirty="0">
                <a:solidFill>
                  <a:srgbClr val="FF0000"/>
                </a:solidFill>
                <a:latin typeface="+mj-lt"/>
                <a:cs typeface="Times New Roman" panose="02020603050405020304" pitchFamily="18" charset="0"/>
              </a:rPr>
              <a:t> </a:t>
            </a:r>
            <a:r>
              <a:rPr lang="cs-CZ" sz="2500" dirty="0">
                <a:latin typeface="+mj-lt"/>
              </a:rPr>
              <a:t>„</a:t>
            </a:r>
            <a:r>
              <a:rPr lang="cs-CZ" sz="2500" dirty="0" err="1">
                <a:latin typeface="+mj-lt"/>
              </a:rPr>
              <a:t>streams</a:t>
            </a:r>
            <a:r>
              <a:rPr lang="cs-CZ" sz="2500" dirty="0">
                <a:latin typeface="+mj-lt"/>
              </a:rPr>
              <a:t> </a:t>
            </a:r>
            <a:r>
              <a:rPr lang="cs-CZ" sz="2500" dirty="0" err="1">
                <a:latin typeface="+mj-lt"/>
              </a:rPr>
              <a:t>of</a:t>
            </a:r>
            <a:r>
              <a:rPr lang="cs-CZ" sz="2500" dirty="0">
                <a:latin typeface="+mj-lt"/>
              </a:rPr>
              <a:t> </a:t>
            </a:r>
            <a:r>
              <a:rPr lang="cs-CZ" sz="2500" dirty="0" err="1">
                <a:latin typeface="+mj-lt"/>
              </a:rPr>
              <a:t>water</a:t>
            </a:r>
            <a:r>
              <a:rPr lang="cs-CZ" sz="2500" dirty="0">
                <a:latin typeface="+mj-lt"/>
              </a:rPr>
              <a:t>“; in Job 38:25 „</a:t>
            </a:r>
            <a:r>
              <a:rPr lang="cs-CZ" sz="2500" dirty="0" err="1">
                <a:latin typeface="+mj-lt"/>
              </a:rPr>
              <a:t>streams</a:t>
            </a:r>
            <a:r>
              <a:rPr lang="cs-CZ" sz="2500" dirty="0">
                <a:latin typeface="+mj-lt"/>
              </a:rPr>
              <a:t> </a:t>
            </a:r>
            <a:r>
              <a:rPr lang="cs-CZ" sz="2500" dirty="0" err="1">
                <a:latin typeface="+mj-lt"/>
              </a:rPr>
              <a:t>of</a:t>
            </a:r>
            <a:r>
              <a:rPr lang="cs-CZ" sz="2500" dirty="0">
                <a:latin typeface="+mj-lt"/>
              </a:rPr>
              <a:t> </a:t>
            </a:r>
            <a:r>
              <a:rPr lang="cs-CZ" sz="2500" dirty="0" err="1">
                <a:latin typeface="+mj-lt"/>
              </a:rPr>
              <a:t>oil</a:t>
            </a:r>
            <a:r>
              <a:rPr lang="cs-CZ" sz="2500" dirty="0">
                <a:latin typeface="+mj-lt"/>
              </a:rPr>
              <a:t>“</a:t>
            </a:r>
          </a:p>
          <a:p>
            <a:pPr>
              <a:buFontTx/>
              <a:buChar char="-"/>
            </a:pPr>
            <a:r>
              <a:rPr lang="cs-CZ" sz="2500" dirty="0">
                <a:latin typeface="+mj-lt"/>
                <a:cs typeface="Times New Roman" panose="02020603050405020304" pitchFamily="18" charset="0"/>
              </a:rPr>
              <a:t>i</a:t>
            </a:r>
            <a:r>
              <a:rPr lang="cs-CZ" sz="2500" dirty="0">
                <a:latin typeface="+mj-lt"/>
                <a:cs typeface="Times New Roman" panose="02020603050405020304" pitchFamily="18" charset="0"/>
              </a:rPr>
              <a:t>n a </a:t>
            </a:r>
            <a:r>
              <a:rPr lang="cs-CZ" sz="2500" dirty="0" err="1">
                <a:latin typeface="+mj-lt"/>
                <a:cs typeface="Times New Roman" panose="02020603050405020304" pitchFamily="18" charset="0"/>
              </a:rPr>
              <a:t>translated</a:t>
            </a:r>
            <a:r>
              <a:rPr lang="cs-CZ" sz="2500" dirty="0">
                <a:latin typeface="+mj-lt"/>
                <a:cs typeface="Times New Roman" panose="02020603050405020304" pitchFamily="18" charset="0"/>
              </a:rPr>
              <a:t> </a:t>
            </a:r>
            <a:r>
              <a:rPr lang="cs-CZ" sz="2500" dirty="0" err="1">
                <a:latin typeface="+mj-lt"/>
                <a:cs typeface="Times New Roman" panose="02020603050405020304" pitchFamily="18" charset="0"/>
              </a:rPr>
              <a:t>sense</a:t>
            </a:r>
            <a:r>
              <a:rPr lang="cs-CZ" sz="2500" dirty="0">
                <a:latin typeface="+mj-lt"/>
                <a:cs typeface="Times New Roman" panose="02020603050405020304" pitchFamily="18" charset="0"/>
              </a:rPr>
              <a:t> </a:t>
            </a:r>
            <a:r>
              <a:rPr lang="cs-CZ" sz="2500" dirty="0" err="1">
                <a:latin typeface="+mj-lt"/>
                <a:cs typeface="Times New Roman" panose="02020603050405020304" pitchFamily="18" charset="0"/>
              </a:rPr>
              <a:t>of</a:t>
            </a:r>
            <a:r>
              <a:rPr lang="cs-CZ" sz="2500" dirty="0">
                <a:latin typeface="+mj-lt"/>
                <a:cs typeface="Times New Roman" panose="02020603050405020304" pitchFamily="18" charset="0"/>
              </a:rPr>
              <a:t> </a:t>
            </a:r>
            <a:r>
              <a:rPr lang="cs-CZ" sz="2500" dirty="0" err="1" smtClean="0">
                <a:latin typeface="+mj-lt"/>
                <a:cs typeface="Times New Roman" panose="02020603050405020304" pitchFamily="18" charset="0"/>
              </a:rPr>
              <a:t>streams</a:t>
            </a:r>
            <a:r>
              <a:rPr lang="cs-CZ" sz="2500" dirty="0" smtClean="0">
                <a:latin typeface="+mj-lt"/>
                <a:cs typeface="Times New Roman" panose="02020603050405020304" pitchFamily="18" charset="0"/>
              </a:rPr>
              <a:t> </a:t>
            </a:r>
            <a:r>
              <a:rPr lang="cs-CZ" sz="2500" dirty="0" err="1">
                <a:latin typeface="+mj-lt"/>
                <a:cs typeface="Times New Roman" panose="02020603050405020304" pitchFamily="18" charset="0"/>
              </a:rPr>
              <a:t>of</a:t>
            </a:r>
            <a:r>
              <a:rPr lang="cs-CZ" sz="2500" dirty="0">
                <a:latin typeface="+mj-lt"/>
                <a:cs typeface="Times New Roman" panose="02020603050405020304" pitchFamily="18" charset="0"/>
              </a:rPr>
              <a:t> </a:t>
            </a:r>
            <a:r>
              <a:rPr lang="cs-CZ" sz="2500" dirty="0" err="1">
                <a:latin typeface="+mj-lt"/>
                <a:cs typeface="Times New Roman" panose="02020603050405020304" pitchFamily="18" charset="0"/>
              </a:rPr>
              <a:t>water</a:t>
            </a:r>
            <a:r>
              <a:rPr lang="cs-CZ" sz="2500" dirty="0">
                <a:latin typeface="+mj-lt"/>
                <a:cs typeface="Times New Roman" panose="02020603050405020304" pitchFamily="18" charset="0"/>
              </a:rPr>
              <a:t> </a:t>
            </a:r>
            <a:r>
              <a:rPr lang="cs-CZ" sz="2500" dirty="0" err="1">
                <a:latin typeface="+mj-lt"/>
                <a:cs typeface="Times New Roman" panose="02020603050405020304" pitchFamily="18" charset="0"/>
              </a:rPr>
              <a:t>pouring</a:t>
            </a:r>
            <a:r>
              <a:rPr lang="cs-CZ" sz="2500" dirty="0">
                <a:latin typeface="+mj-lt"/>
                <a:cs typeface="Times New Roman" panose="02020603050405020304" pitchFamily="18" charset="0"/>
              </a:rPr>
              <a:t> </a:t>
            </a:r>
            <a:r>
              <a:rPr lang="cs-CZ" sz="2500" dirty="0" err="1">
                <a:latin typeface="+mj-lt"/>
                <a:cs typeface="Times New Roman" panose="02020603050405020304" pitchFamily="18" charset="0"/>
              </a:rPr>
              <a:t>out</a:t>
            </a:r>
            <a:r>
              <a:rPr lang="cs-CZ" sz="2500" dirty="0">
                <a:latin typeface="+mj-lt"/>
                <a:cs typeface="Times New Roman" panose="02020603050405020304" pitchFamily="18" charset="0"/>
              </a:rPr>
              <a:t> </a:t>
            </a:r>
            <a:r>
              <a:rPr lang="cs-CZ" sz="2500" dirty="0" err="1">
                <a:latin typeface="+mj-lt"/>
                <a:cs typeface="Times New Roman" panose="02020603050405020304" pitchFamily="18" charset="0"/>
              </a:rPr>
              <a:t>of</a:t>
            </a:r>
            <a:r>
              <a:rPr lang="cs-CZ" sz="2500" dirty="0">
                <a:latin typeface="+mj-lt"/>
                <a:cs typeface="Times New Roman" panose="02020603050405020304" pitchFamily="18" charset="0"/>
              </a:rPr>
              <a:t> </a:t>
            </a:r>
            <a:r>
              <a:rPr lang="cs-CZ" sz="2500" dirty="0" err="1">
                <a:latin typeface="+mj-lt"/>
                <a:cs typeface="Times New Roman" panose="02020603050405020304" pitchFamily="18" charset="0"/>
              </a:rPr>
              <a:t>eyes</a:t>
            </a:r>
            <a:r>
              <a:rPr lang="cs-CZ" sz="2500" dirty="0">
                <a:latin typeface="+mj-lt"/>
                <a:cs typeface="Times New Roman" panose="02020603050405020304" pitchFamily="18" charset="0"/>
              </a:rPr>
              <a:t>: </a:t>
            </a:r>
            <a:r>
              <a:rPr lang="cs-CZ" sz="2500" dirty="0" err="1">
                <a:latin typeface="+mj-lt"/>
                <a:cs typeface="Times New Roman" panose="02020603050405020304" pitchFamily="18" charset="0"/>
              </a:rPr>
              <a:t>weeping</a:t>
            </a:r>
            <a:r>
              <a:rPr lang="cs-CZ" sz="2500" dirty="0">
                <a:latin typeface="+mj-lt"/>
                <a:cs typeface="Times New Roman" panose="02020603050405020304" pitchFamily="18" charset="0"/>
              </a:rPr>
              <a:t> (</a:t>
            </a:r>
            <a:r>
              <a:rPr lang="cs-CZ" sz="2500" dirty="0" err="1">
                <a:latin typeface="+mj-lt"/>
                <a:cs typeface="Times New Roman" panose="02020603050405020304" pitchFamily="18" charset="0"/>
              </a:rPr>
              <a:t>Ps</a:t>
            </a:r>
            <a:r>
              <a:rPr lang="cs-CZ" sz="2500" dirty="0">
                <a:latin typeface="+mj-lt"/>
                <a:cs typeface="Times New Roman" panose="02020603050405020304" pitchFamily="18" charset="0"/>
              </a:rPr>
              <a:t> 119:136; Lam 3:48) </a:t>
            </a:r>
          </a:p>
          <a:p>
            <a:pPr>
              <a:buFontTx/>
              <a:buChar char="-"/>
            </a:pPr>
            <a:r>
              <a:rPr lang="cs-CZ" sz="2500" dirty="0" err="1">
                <a:latin typeface="+mj-lt"/>
                <a:cs typeface="Times New Roman" panose="02020603050405020304" pitchFamily="18" charset="0"/>
              </a:rPr>
              <a:t>often</a:t>
            </a:r>
            <a:r>
              <a:rPr lang="cs-CZ" sz="2500" dirty="0">
                <a:latin typeface="+mj-lt"/>
                <a:cs typeface="Times New Roman" panose="02020603050405020304" pitchFamily="18" charset="0"/>
              </a:rPr>
              <a:t> </a:t>
            </a:r>
            <a:r>
              <a:rPr lang="cs-CZ" sz="2500" dirty="0" err="1">
                <a:latin typeface="+mj-lt"/>
                <a:cs typeface="Times New Roman" panose="02020603050405020304" pitchFamily="18" charset="0"/>
              </a:rPr>
              <a:t>we</a:t>
            </a:r>
            <a:r>
              <a:rPr lang="cs-CZ" sz="2500" dirty="0">
                <a:latin typeface="+mj-lt"/>
                <a:cs typeface="Times New Roman" panose="02020603050405020304" pitchFamily="18" charset="0"/>
              </a:rPr>
              <a:t> </a:t>
            </a:r>
            <a:r>
              <a:rPr lang="cs-CZ" sz="2500" dirty="0" err="1">
                <a:latin typeface="+mj-lt"/>
                <a:cs typeface="Times New Roman" panose="02020603050405020304" pitchFamily="18" charset="0"/>
              </a:rPr>
              <a:t>can</a:t>
            </a:r>
            <a:r>
              <a:rPr lang="cs-CZ" sz="2500" dirty="0">
                <a:latin typeface="+mj-lt"/>
                <a:cs typeface="Times New Roman" panose="02020603050405020304" pitchFamily="18" charset="0"/>
              </a:rPr>
              <a:t> </a:t>
            </a:r>
            <a:r>
              <a:rPr lang="cs-CZ" sz="2500" dirty="0" err="1">
                <a:latin typeface="+mj-lt"/>
                <a:cs typeface="Times New Roman" panose="02020603050405020304" pitchFamily="18" charset="0"/>
              </a:rPr>
              <a:t>find</a:t>
            </a:r>
            <a:r>
              <a:rPr lang="cs-CZ" sz="2500" dirty="0">
                <a:latin typeface="+mj-lt"/>
                <a:cs typeface="Times New Roman" panose="02020603050405020304" pitchFamily="18" charset="0"/>
              </a:rPr>
              <a:t> </a:t>
            </a:r>
            <a:r>
              <a:rPr lang="cs-CZ" sz="2500" dirty="0" err="1">
                <a:latin typeface="+mj-lt"/>
                <a:cs typeface="Times New Roman" panose="02020603050405020304" pitchFamily="18" charset="0"/>
              </a:rPr>
              <a:t>other</a:t>
            </a:r>
            <a:r>
              <a:rPr lang="cs-CZ" sz="2500" dirty="0">
                <a:latin typeface="+mj-lt"/>
                <a:cs typeface="Times New Roman" panose="02020603050405020304" pitchFamily="18" charset="0"/>
              </a:rPr>
              <a:t> </a:t>
            </a:r>
            <a:r>
              <a:rPr lang="cs-CZ" sz="2500" dirty="0" err="1">
                <a:latin typeface="+mj-lt"/>
                <a:cs typeface="Times New Roman" panose="02020603050405020304" pitchFamily="18" charset="0"/>
              </a:rPr>
              <a:t>parallel</a:t>
            </a:r>
            <a:r>
              <a:rPr lang="cs-CZ" sz="2500" dirty="0">
                <a:latin typeface="+mj-lt"/>
                <a:cs typeface="Times New Roman" panose="02020603050405020304" pitchFamily="18" charset="0"/>
              </a:rPr>
              <a:t> </a:t>
            </a:r>
            <a:r>
              <a:rPr lang="cs-CZ" sz="2500" dirty="0" err="1">
                <a:latin typeface="+mj-lt"/>
                <a:cs typeface="Times New Roman" panose="02020603050405020304" pitchFamily="18" charset="0"/>
              </a:rPr>
              <a:t>expressions</a:t>
            </a:r>
            <a:r>
              <a:rPr lang="cs-CZ" sz="2500" dirty="0">
                <a:latin typeface="+mj-lt"/>
                <a:cs typeface="Times New Roman" panose="02020603050405020304" pitchFamily="18" charset="0"/>
              </a:rPr>
              <a:t> </a:t>
            </a:r>
            <a:r>
              <a:rPr lang="cs-CZ" sz="2500" dirty="0" err="1">
                <a:latin typeface="+mj-lt"/>
                <a:cs typeface="Times New Roman" panose="02020603050405020304" pitchFamily="18" charset="0"/>
              </a:rPr>
              <a:t>like</a:t>
            </a:r>
            <a:r>
              <a:rPr lang="cs-CZ" sz="2500" dirty="0">
                <a:latin typeface="+mj-lt"/>
                <a:cs typeface="Times New Roman" panose="02020603050405020304" pitchFamily="18" charset="0"/>
              </a:rPr>
              <a:t>: </a:t>
            </a:r>
            <a:r>
              <a:rPr lang="he-IL" sz="2500" b="1" dirty="0">
                <a:solidFill>
                  <a:srgbClr val="FF0000"/>
                </a:solidFill>
                <a:latin typeface="+mj-lt"/>
                <a:cs typeface="Times New Roman" panose="02020603050405020304" pitchFamily="18" charset="0"/>
              </a:rPr>
              <a:t>נָהָר</a:t>
            </a:r>
            <a:r>
              <a:rPr lang="cs-CZ" sz="2500" dirty="0">
                <a:latin typeface="+mj-lt"/>
              </a:rPr>
              <a:t> („</a:t>
            </a:r>
            <a:r>
              <a:rPr lang="cs-CZ" sz="2500" dirty="0" err="1">
                <a:latin typeface="+mj-lt"/>
              </a:rPr>
              <a:t>river</a:t>
            </a:r>
            <a:r>
              <a:rPr lang="cs-CZ" sz="2500" dirty="0">
                <a:latin typeface="+mj-lt"/>
              </a:rPr>
              <a:t>“, </a:t>
            </a:r>
            <a:r>
              <a:rPr lang="cs-CZ" sz="2500" dirty="0" err="1">
                <a:latin typeface="+mj-lt"/>
              </a:rPr>
              <a:t>Ps</a:t>
            </a:r>
            <a:r>
              <a:rPr lang="cs-CZ" sz="2500" dirty="0">
                <a:latin typeface="+mj-lt"/>
              </a:rPr>
              <a:t> 46:5); </a:t>
            </a:r>
            <a:r>
              <a:rPr lang="he-IL" sz="2500" b="1" dirty="0">
                <a:solidFill>
                  <a:srgbClr val="FF0000"/>
                </a:solidFill>
                <a:latin typeface="+mj-lt"/>
                <a:cs typeface="Times New Roman" panose="02020603050405020304" pitchFamily="18" charset="0"/>
              </a:rPr>
              <a:t>יָבָל</a:t>
            </a:r>
            <a:r>
              <a:rPr lang="cs-CZ" sz="2500" dirty="0">
                <a:latin typeface="+mj-lt"/>
              </a:rPr>
              <a:t> („</a:t>
            </a:r>
            <a:r>
              <a:rPr lang="cs-CZ" sz="2500" dirty="0" err="1">
                <a:latin typeface="+mj-lt"/>
              </a:rPr>
              <a:t>watercourse</a:t>
            </a:r>
            <a:r>
              <a:rPr lang="cs-CZ" sz="2500" dirty="0">
                <a:latin typeface="+mj-lt"/>
              </a:rPr>
              <a:t>“, </a:t>
            </a:r>
            <a:r>
              <a:rPr lang="cs-CZ" sz="2500" dirty="0" err="1">
                <a:latin typeface="+mj-lt"/>
              </a:rPr>
              <a:t>Isa</a:t>
            </a:r>
            <a:r>
              <a:rPr lang="cs-CZ" sz="2500" dirty="0">
                <a:latin typeface="+mj-lt"/>
              </a:rPr>
              <a:t> 30:25) </a:t>
            </a:r>
            <a:r>
              <a:rPr lang="cs-CZ" sz="2500" dirty="0">
                <a:latin typeface="+mj-lt"/>
                <a:cs typeface="Times New Roman" panose="02020603050405020304" pitchFamily="18" charset="0"/>
              </a:rPr>
              <a:t> </a:t>
            </a:r>
            <a:endParaRPr lang="en-GB" sz="2500" dirty="0">
              <a:latin typeface="+mj-lt"/>
              <a:cs typeface="Times New Roman" panose="02020603050405020304" pitchFamily="18" charset="0"/>
            </a:endParaRPr>
          </a:p>
          <a:p>
            <a:pPr marL="0" indent="0">
              <a:buNone/>
            </a:pPr>
            <a:endParaRPr lang="cs-CZ" sz="2500" dirty="0">
              <a:latin typeface="+mj-lt"/>
              <a:cs typeface="Times New Roman" panose="02020603050405020304" pitchFamily="18" charset="0"/>
            </a:endParaRPr>
          </a:p>
          <a:p>
            <a:pPr marL="0" indent="0">
              <a:buNone/>
            </a:pPr>
            <a:endParaRPr lang="en-GB" sz="2500" dirty="0">
              <a:latin typeface="+mj-lt"/>
            </a:endParaRPr>
          </a:p>
        </p:txBody>
      </p:sp>
    </p:spTree>
    <p:extLst>
      <p:ext uri="{BB962C8B-B14F-4D97-AF65-F5344CB8AC3E}">
        <p14:creationId xmlns:p14="http://schemas.microsoft.com/office/powerpoint/2010/main" val="426310960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34669" y="1098212"/>
            <a:ext cx="10158731" cy="6510157"/>
          </a:xfrm>
        </p:spPr>
        <p:txBody>
          <a:bodyPr>
            <a:noAutofit/>
          </a:bodyPr>
          <a:lstStyle/>
          <a:p>
            <a:pPr marL="0" indent="0">
              <a:buNone/>
            </a:pPr>
            <a:r>
              <a:rPr lang="cs-CZ" sz="2500" dirty="0" err="1">
                <a:latin typeface="+mj-lt"/>
              </a:rPr>
              <a:t>Other</a:t>
            </a:r>
            <a:r>
              <a:rPr lang="cs-CZ" sz="2500" dirty="0">
                <a:latin typeface="+mj-lt"/>
              </a:rPr>
              <a:t> </a:t>
            </a:r>
            <a:r>
              <a:rPr lang="cs-CZ" sz="2500" dirty="0" err="1">
                <a:latin typeface="+mj-lt"/>
              </a:rPr>
              <a:t>terms</a:t>
            </a:r>
            <a:r>
              <a:rPr lang="cs-CZ" sz="2500" dirty="0">
                <a:latin typeface="+mj-lt"/>
              </a:rPr>
              <a:t> </a:t>
            </a:r>
            <a:r>
              <a:rPr lang="cs-CZ" sz="2500" dirty="0" err="1">
                <a:latin typeface="+mj-lt"/>
              </a:rPr>
              <a:t>from</a:t>
            </a:r>
            <a:r>
              <a:rPr lang="cs-CZ" sz="2500" dirty="0">
                <a:latin typeface="+mj-lt"/>
              </a:rPr>
              <a:t> </a:t>
            </a:r>
            <a:r>
              <a:rPr lang="cs-CZ" sz="2500" dirty="0" err="1">
                <a:latin typeface="+mj-lt"/>
              </a:rPr>
              <a:t>the</a:t>
            </a:r>
            <a:r>
              <a:rPr lang="cs-CZ" sz="2500" dirty="0">
                <a:latin typeface="+mj-lt"/>
              </a:rPr>
              <a:t> </a:t>
            </a:r>
            <a:r>
              <a:rPr lang="cs-CZ" sz="2500" dirty="0" err="1">
                <a:latin typeface="+mj-lt"/>
              </a:rPr>
              <a:t>same</a:t>
            </a:r>
            <a:r>
              <a:rPr lang="cs-CZ" sz="2500" dirty="0">
                <a:latin typeface="+mj-lt"/>
              </a:rPr>
              <a:t> </a:t>
            </a:r>
            <a:r>
              <a:rPr lang="cs-CZ" sz="2500" dirty="0" err="1">
                <a:latin typeface="+mj-lt"/>
              </a:rPr>
              <a:t>root</a:t>
            </a:r>
            <a:r>
              <a:rPr lang="cs-CZ" sz="2500" dirty="0">
                <a:latin typeface="+mj-lt"/>
              </a:rPr>
              <a:t> </a:t>
            </a:r>
            <a:r>
              <a:rPr lang="he-IL" sz="2500" b="1" dirty="0">
                <a:solidFill>
                  <a:srgbClr val="FF0000"/>
                </a:solidFill>
                <a:latin typeface="+mj-lt"/>
                <a:cs typeface="Times New Roman" panose="02020603050405020304" pitchFamily="18" charset="0"/>
              </a:rPr>
              <a:t>פלג</a:t>
            </a:r>
            <a:endParaRPr lang="cs-CZ" sz="2500" dirty="0">
              <a:latin typeface="+mj-lt"/>
              <a:cs typeface="Times New Roman" panose="02020603050405020304" pitchFamily="18" charset="0"/>
            </a:endParaRPr>
          </a:p>
          <a:p>
            <a:pPr marL="0" indent="0">
              <a:buNone/>
            </a:pPr>
            <a:endParaRPr lang="cs-CZ" sz="2500" dirty="0">
              <a:latin typeface="+mj-lt"/>
              <a:cs typeface="Times New Roman" panose="02020603050405020304" pitchFamily="18" charset="0"/>
            </a:endParaRPr>
          </a:p>
          <a:p>
            <a:pPr marL="0" indent="0">
              <a:buNone/>
            </a:pPr>
            <a:r>
              <a:rPr lang="cs-CZ" sz="2500" b="1" dirty="0">
                <a:latin typeface="+mj-lt"/>
                <a:cs typeface="Times New Roman" panose="02020603050405020304" pitchFamily="18" charset="0"/>
              </a:rPr>
              <a:t>Verb</a:t>
            </a:r>
            <a:r>
              <a:rPr lang="cs-CZ" sz="2500" dirty="0">
                <a:latin typeface="+mj-lt"/>
                <a:cs typeface="Times New Roman" panose="02020603050405020304" pitchFamily="18" charset="0"/>
              </a:rPr>
              <a:t>: </a:t>
            </a:r>
            <a:r>
              <a:rPr lang="he-IL" sz="2500" b="1" dirty="0">
                <a:solidFill>
                  <a:srgbClr val="FF0000"/>
                </a:solidFill>
                <a:cs typeface="Times New Roman" panose="02020603050405020304" pitchFamily="18" charset="0"/>
              </a:rPr>
              <a:t>פלג</a:t>
            </a:r>
            <a:endParaRPr lang="cs-CZ" sz="2500" b="1" dirty="0">
              <a:solidFill>
                <a:srgbClr val="FF0000"/>
              </a:solidFill>
              <a:cs typeface="Times New Roman" panose="02020603050405020304" pitchFamily="18" charset="0"/>
            </a:endParaRPr>
          </a:p>
          <a:p>
            <a:pPr marL="0" indent="0">
              <a:buNone/>
            </a:pPr>
            <a:r>
              <a:rPr lang="cs-CZ" sz="2500" b="1" dirty="0" err="1">
                <a:latin typeface="+mj-lt"/>
              </a:rPr>
              <a:t>Piel</a:t>
            </a:r>
            <a:r>
              <a:rPr lang="cs-CZ" sz="2500" dirty="0">
                <a:latin typeface="+mj-lt"/>
              </a:rPr>
              <a:t> </a:t>
            </a:r>
            <a:r>
              <a:rPr lang="cs-CZ" sz="2500" dirty="0">
                <a:latin typeface="+mj-lt"/>
              </a:rPr>
              <a:t>and </a:t>
            </a:r>
            <a:r>
              <a:rPr lang="cs-CZ" sz="2500" b="1" dirty="0" err="1">
                <a:latin typeface="+mj-lt"/>
              </a:rPr>
              <a:t>niphal</a:t>
            </a:r>
            <a:r>
              <a:rPr lang="cs-CZ" sz="2500" dirty="0">
                <a:latin typeface="+mj-lt"/>
              </a:rPr>
              <a:t>: to </a:t>
            </a:r>
            <a:r>
              <a:rPr lang="cs-CZ" sz="2500" dirty="0" err="1">
                <a:latin typeface="+mj-lt"/>
              </a:rPr>
              <a:t>divide</a:t>
            </a:r>
            <a:r>
              <a:rPr lang="cs-CZ" sz="2500" dirty="0">
                <a:latin typeface="+mj-lt"/>
              </a:rPr>
              <a:t>, and to </a:t>
            </a:r>
            <a:r>
              <a:rPr lang="cs-CZ" sz="2500" dirty="0" err="1">
                <a:latin typeface="+mj-lt"/>
              </a:rPr>
              <a:t>be</a:t>
            </a:r>
            <a:r>
              <a:rPr lang="cs-CZ" sz="2500" dirty="0">
                <a:latin typeface="+mj-lt"/>
              </a:rPr>
              <a:t> </a:t>
            </a:r>
            <a:r>
              <a:rPr lang="cs-CZ" sz="2500" dirty="0" err="1">
                <a:latin typeface="+mj-lt"/>
              </a:rPr>
              <a:t>divided</a:t>
            </a:r>
            <a:r>
              <a:rPr lang="cs-CZ" sz="2500" dirty="0">
                <a:latin typeface="+mj-lt"/>
              </a:rPr>
              <a:t> </a:t>
            </a:r>
            <a:r>
              <a:rPr lang="cs-CZ" sz="2500" dirty="0">
                <a:latin typeface="+mj-lt"/>
              </a:rPr>
              <a:t>(Gen 20:25; Job 38:25; </a:t>
            </a:r>
            <a:r>
              <a:rPr lang="cs-CZ" sz="2500" dirty="0" err="1">
                <a:latin typeface="+mj-lt"/>
              </a:rPr>
              <a:t>Ps</a:t>
            </a:r>
            <a:r>
              <a:rPr lang="cs-CZ" sz="2500" dirty="0">
                <a:latin typeface="+mj-lt"/>
              </a:rPr>
              <a:t> 55:10) </a:t>
            </a:r>
          </a:p>
          <a:p>
            <a:pPr marL="0" indent="0">
              <a:buNone/>
            </a:pPr>
            <a:endParaRPr lang="cs-CZ" sz="2500" dirty="0">
              <a:latin typeface="+mj-lt"/>
            </a:endParaRPr>
          </a:p>
          <a:p>
            <a:pPr marL="0" indent="0">
              <a:buNone/>
            </a:pPr>
            <a:r>
              <a:rPr lang="cs-CZ" sz="2500" b="1" dirty="0">
                <a:latin typeface="+mj-lt"/>
              </a:rPr>
              <a:t>Proper </a:t>
            </a:r>
            <a:r>
              <a:rPr lang="cs-CZ" sz="2500" b="1" dirty="0" err="1">
                <a:latin typeface="+mj-lt"/>
              </a:rPr>
              <a:t>name</a:t>
            </a:r>
            <a:r>
              <a:rPr lang="cs-CZ" sz="2500" dirty="0">
                <a:latin typeface="+mj-lt"/>
              </a:rPr>
              <a:t>: </a:t>
            </a:r>
            <a:r>
              <a:rPr lang="he-IL" sz="2500" b="1" dirty="0">
                <a:solidFill>
                  <a:srgbClr val="FF0000"/>
                </a:solidFill>
                <a:cs typeface="Times New Roman" panose="02020603050405020304" pitchFamily="18" charset="0"/>
              </a:rPr>
              <a:t>פלג</a:t>
            </a:r>
            <a:endParaRPr lang="cs-CZ" sz="2500" b="1" dirty="0">
              <a:solidFill>
                <a:srgbClr val="FF0000"/>
              </a:solidFill>
              <a:cs typeface="Times New Roman" panose="02020603050405020304" pitchFamily="18" charset="0"/>
            </a:endParaRPr>
          </a:p>
          <a:p>
            <a:pPr marL="0" indent="0">
              <a:buNone/>
            </a:pPr>
            <a:r>
              <a:rPr lang="cs-CZ" sz="2500" dirty="0" err="1">
                <a:latin typeface="+mj-lt"/>
                <a:cs typeface="Times New Roman" panose="02020603050405020304" pitchFamily="18" charset="0"/>
              </a:rPr>
              <a:t>Peleg</a:t>
            </a:r>
            <a:r>
              <a:rPr lang="cs-CZ" sz="2500" dirty="0">
                <a:latin typeface="+mj-lt"/>
                <a:cs typeface="Times New Roman" panose="02020603050405020304" pitchFamily="18" charset="0"/>
              </a:rPr>
              <a:t> </a:t>
            </a:r>
            <a:r>
              <a:rPr lang="cs-CZ" sz="2500" dirty="0">
                <a:latin typeface="+mj-lt"/>
                <a:cs typeface="Times New Roman" panose="02020603050405020304" pitchFamily="18" charset="0"/>
              </a:rPr>
              <a:t>(Gen 10:25; 11:16.17.18.19; 1Pa 1:19.25)c</a:t>
            </a:r>
          </a:p>
          <a:p>
            <a:pPr marL="0" indent="0">
              <a:buNone/>
            </a:pPr>
            <a:endParaRPr lang="cs-CZ" sz="2500" dirty="0">
              <a:latin typeface="+mj-lt"/>
              <a:cs typeface="Times New Roman" panose="02020603050405020304" pitchFamily="18" charset="0"/>
            </a:endParaRPr>
          </a:p>
          <a:p>
            <a:pPr marL="0" indent="0">
              <a:buNone/>
            </a:pPr>
            <a:r>
              <a:rPr lang="cs-CZ" sz="2500" b="1" dirty="0" err="1">
                <a:latin typeface="+mj-lt"/>
                <a:cs typeface="Times New Roman" panose="02020603050405020304" pitchFamily="18" charset="0"/>
              </a:rPr>
              <a:t>Nouns</a:t>
            </a:r>
            <a:r>
              <a:rPr lang="cs-CZ" sz="2500" dirty="0">
                <a:latin typeface="+mj-lt"/>
                <a:cs typeface="Times New Roman" panose="02020603050405020304" pitchFamily="18" charset="0"/>
              </a:rPr>
              <a:t>: </a:t>
            </a:r>
            <a:endParaRPr lang="cs-CZ" sz="2500" dirty="0">
              <a:latin typeface="+mj-lt"/>
            </a:endParaRPr>
          </a:p>
          <a:p>
            <a:pPr marL="0" indent="0">
              <a:buNone/>
            </a:pPr>
            <a:r>
              <a:rPr lang="cs-CZ" sz="2500" dirty="0">
                <a:latin typeface="+mj-lt"/>
                <a:cs typeface="Times New Roman" panose="02020603050405020304" pitchFamily="18" charset="0"/>
              </a:rPr>
              <a:t> </a:t>
            </a:r>
          </a:p>
          <a:p>
            <a:pPr marL="0" indent="0">
              <a:buNone/>
            </a:pPr>
            <a:r>
              <a:rPr lang="cs-CZ" sz="2500" dirty="0">
                <a:latin typeface="+mj-lt"/>
                <a:cs typeface="Times New Roman" panose="02020603050405020304" pitchFamily="18" charset="0"/>
              </a:rPr>
              <a:t>- </a:t>
            </a:r>
          </a:p>
          <a:p>
            <a:pPr marL="0" indent="0">
              <a:buNone/>
            </a:pPr>
            <a:endParaRPr lang="en-GB" sz="2500" dirty="0">
              <a:latin typeface="+mj-lt"/>
            </a:endParaRPr>
          </a:p>
        </p:txBody>
      </p:sp>
    </p:spTree>
    <p:extLst>
      <p:ext uri="{BB962C8B-B14F-4D97-AF65-F5344CB8AC3E}">
        <p14:creationId xmlns:p14="http://schemas.microsoft.com/office/powerpoint/2010/main" val="37205862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34670" y="1117462"/>
            <a:ext cx="9624060" cy="6510157"/>
          </a:xfrm>
        </p:spPr>
        <p:txBody>
          <a:bodyPr>
            <a:noAutofit/>
          </a:bodyPr>
          <a:lstStyle/>
          <a:p>
            <a:pPr marL="0" indent="0">
              <a:buNone/>
            </a:pPr>
            <a:r>
              <a:rPr lang="cs-CZ" sz="2400" dirty="0" err="1">
                <a:latin typeface="+mj-lt"/>
              </a:rPr>
              <a:t>The</a:t>
            </a:r>
            <a:r>
              <a:rPr lang="cs-CZ" sz="2400" dirty="0">
                <a:latin typeface="+mj-lt"/>
              </a:rPr>
              <a:t> </a:t>
            </a:r>
            <a:r>
              <a:rPr lang="cs-CZ" sz="2400" dirty="0" err="1">
                <a:latin typeface="+mj-lt"/>
              </a:rPr>
              <a:t>root</a:t>
            </a:r>
            <a:r>
              <a:rPr lang="cs-CZ" sz="2400" dirty="0">
                <a:latin typeface="+mj-lt"/>
              </a:rPr>
              <a:t> </a:t>
            </a:r>
            <a:r>
              <a:rPr lang="he-IL" sz="2400" b="1" dirty="0">
                <a:solidFill>
                  <a:srgbClr val="FF0000"/>
                </a:solidFill>
                <a:latin typeface="+mj-lt"/>
                <a:cs typeface="Times New Roman" panose="02020603050405020304" pitchFamily="18" charset="0"/>
              </a:rPr>
              <a:t>פלג</a:t>
            </a:r>
            <a:r>
              <a:rPr lang="cs-CZ" sz="2400" dirty="0">
                <a:latin typeface="+mj-lt"/>
                <a:cs typeface="Times New Roman" panose="02020603050405020304" pitchFamily="18" charset="0"/>
              </a:rPr>
              <a:t> in </a:t>
            </a:r>
            <a:r>
              <a:rPr lang="cs-CZ" sz="2400" dirty="0" err="1">
                <a:latin typeface="+mj-lt"/>
                <a:cs typeface="Times New Roman" panose="02020603050405020304" pitchFamily="18" charset="0"/>
              </a:rPr>
              <a:t>other</a:t>
            </a:r>
            <a:r>
              <a:rPr lang="cs-CZ" sz="2400" dirty="0">
                <a:latin typeface="+mj-lt"/>
                <a:cs typeface="Times New Roman" panose="02020603050405020304" pitchFamily="18" charset="0"/>
              </a:rPr>
              <a:t> </a:t>
            </a:r>
            <a:r>
              <a:rPr lang="cs-CZ" sz="2400" dirty="0" err="1">
                <a:latin typeface="+mj-lt"/>
                <a:cs typeface="Times New Roman" panose="02020603050405020304" pitchFamily="18" charset="0"/>
              </a:rPr>
              <a:t>Semitic</a:t>
            </a:r>
            <a:r>
              <a:rPr lang="cs-CZ" sz="2400" dirty="0">
                <a:latin typeface="+mj-lt"/>
                <a:cs typeface="Times New Roman" panose="02020603050405020304" pitchFamily="18" charset="0"/>
              </a:rPr>
              <a:t> </a:t>
            </a:r>
            <a:r>
              <a:rPr lang="cs-CZ" sz="2400" dirty="0" err="1" smtClean="0">
                <a:latin typeface="+mj-lt"/>
                <a:cs typeface="Times New Roman" panose="02020603050405020304" pitchFamily="18" charset="0"/>
              </a:rPr>
              <a:t>languages</a:t>
            </a:r>
            <a:r>
              <a:rPr lang="cs-CZ" sz="2400" dirty="0" smtClean="0">
                <a:latin typeface="+mj-lt"/>
                <a:cs typeface="Times New Roman" panose="02020603050405020304" pitchFamily="18" charset="0"/>
              </a:rPr>
              <a:t>:</a:t>
            </a:r>
            <a:endParaRPr lang="cs-CZ" sz="2400" dirty="0">
              <a:latin typeface="+mj-lt"/>
              <a:cs typeface="Times New Roman" panose="02020603050405020304" pitchFamily="18" charset="0"/>
            </a:endParaRPr>
          </a:p>
          <a:p>
            <a:pPr marL="0" indent="0">
              <a:buNone/>
            </a:pPr>
            <a:endParaRPr lang="en-GB" sz="2400" dirty="0">
              <a:latin typeface="+mj-lt"/>
              <a:cs typeface="Times New Roman" panose="02020603050405020304" pitchFamily="18" charset="0"/>
            </a:endParaRPr>
          </a:p>
          <a:p>
            <a:pPr marL="0" indent="0">
              <a:buNone/>
            </a:pPr>
            <a:r>
              <a:rPr lang="en-US" sz="2400" dirty="0">
                <a:latin typeface="+mj-lt"/>
              </a:rPr>
              <a:t>The </a:t>
            </a:r>
            <a:r>
              <a:rPr lang="en-US" sz="2400" dirty="0" smtClean="0">
                <a:latin typeface="+mj-lt"/>
              </a:rPr>
              <a:t>root</a:t>
            </a:r>
            <a:r>
              <a:rPr lang="cs-CZ" sz="2400" dirty="0" smtClean="0">
                <a:latin typeface="+mj-lt"/>
              </a:rPr>
              <a:t> </a:t>
            </a:r>
            <a:r>
              <a:rPr lang="he-IL" sz="2400" dirty="0">
                <a:cs typeface="Times New Roman" panose="02020603050405020304" pitchFamily="18" charset="0"/>
              </a:rPr>
              <a:t>פלג</a:t>
            </a:r>
            <a:r>
              <a:rPr lang="en-US" sz="2400" dirty="0" smtClean="0">
                <a:latin typeface="+mj-lt"/>
              </a:rPr>
              <a:t> </a:t>
            </a:r>
            <a:r>
              <a:rPr lang="en-US" sz="2400" dirty="0">
                <a:latin typeface="+mj-lt"/>
              </a:rPr>
              <a:t>appears in the OT as both a verb and a noun, with several derivatives. It is also found in Middle Hebrew, Jewish Aramaic and </a:t>
            </a:r>
            <a:r>
              <a:rPr lang="en-US" sz="2400" dirty="0" smtClean="0">
                <a:latin typeface="+mj-lt"/>
              </a:rPr>
              <a:t>Egyptian </a:t>
            </a:r>
            <a:r>
              <a:rPr lang="en-US" sz="2400" dirty="0">
                <a:latin typeface="+mj-lt"/>
              </a:rPr>
              <a:t>Aramaic, Palmyrene, Nabatean, Samaritan, </a:t>
            </a:r>
            <a:r>
              <a:rPr lang="en-US" sz="2400" dirty="0" err="1">
                <a:latin typeface="+mj-lt"/>
              </a:rPr>
              <a:t>Syriac</a:t>
            </a:r>
            <a:r>
              <a:rPr lang="en-US" sz="2400" dirty="0">
                <a:latin typeface="+mj-lt"/>
              </a:rPr>
              <a:t>, Christian Palestinian, and Mandaic texts, as well as in Akkadian, Ugaritic, Phoenician, Arabic, Ethiopic, and Coptic sources. Taking the basic notion of division as its point of departure, ancient Near Eastern usage exhibits semantic bifurcation: (a) the predominant meaning "divide" or "part, half</a:t>
            </a:r>
            <a:r>
              <a:rPr lang="en-US" sz="2400" dirty="0" smtClean="0">
                <a:latin typeface="+mj-lt"/>
              </a:rPr>
              <a:t>," </a:t>
            </a:r>
            <a:r>
              <a:rPr lang="en-US" sz="2400" dirty="0">
                <a:latin typeface="+mj-lt"/>
              </a:rPr>
              <a:t>as well as the meaning "district" found in Phoenician</a:t>
            </a:r>
            <a:r>
              <a:rPr lang="en-US" sz="2400" dirty="0" smtClean="0">
                <a:latin typeface="+mj-lt"/>
              </a:rPr>
              <a:t>; </a:t>
            </a:r>
            <a:r>
              <a:rPr lang="en-US" sz="2400" dirty="0">
                <a:latin typeface="+mj-lt"/>
              </a:rPr>
              <a:t>(b) the meaning "ditch, canal" exemplified by the Akkadian parallel </a:t>
            </a:r>
            <a:r>
              <a:rPr lang="en-US" sz="2400" i="1" dirty="0" err="1">
                <a:latin typeface="+mj-lt"/>
              </a:rPr>
              <a:t>palgu</a:t>
            </a:r>
            <a:r>
              <a:rPr lang="en-US" sz="2400" i="1" dirty="0" smtClean="0">
                <a:latin typeface="+mj-lt"/>
              </a:rPr>
              <a:t>,</a:t>
            </a:r>
            <a:r>
              <a:rPr lang="en-US" sz="2400" dirty="0" smtClean="0">
                <a:latin typeface="+mj-lt"/>
              </a:rPr>
              <a:t> </a:t>
            </a:r>
            <a:r>
              <a:rPr lang="en-US" sz="2400" dirty="0">
                <a:latin typeface="+mj-lt"/>
              </a:rPr>
              <a:t>which reappears in Ugaritic texts with the meaning "</a:t>
            </a:r>
            <a:r>
              <a:rPr lang="en-US" sz="2400" dirty="0" err="1">
                <a:latin typeface="+mj-lt"/>
              </a:rPr>
              <a:t>wadi</a:t>
            </a:r>
            <a:r>
              <a:rPr lang="en-US" sz="2400" dirty="0" smtClean="0">
                <a:latin typeface="+mj-lt"/>
              </a:rPr>
              <a:t>" </a:t>
            </a:r>
            <a:r>
              <a:rPr lang="en-US" sz="2400" dirty="0">
                <a:latin typeface="+mj-lt"/>
              </a:rPr>
              <a:t>and again in the analogous Arab. </a:t>
            </a:r>
            <a:r>
              <a:rPr lang="cs-CZ" sz="2400" i="1" dirty="0" err="1">
                <a:latin typeface="+mj-lt"/>
              </a:rPr>
              <a:t>fal</a:t>
            </a:r>
            <a:r>
              <a:rPr lang="en-US" sz="2400" i="1" dirty="0">
                <a:latin typeface="+mj-lt"/>
              </a:rPr>
              <a:t>ğ</a:t>
            </a:r>
            <a:r>
              <a:rPr lang="cs-CZ" sz="2400" dirty="0" smtClean="0">
                <a:latin typeface="+mj-lt"/>
              </a:rPr>
              <a:t>,</a:t>
            </a:r>
            <a:r>
              <a:rPr lang="en-US" sz="2400" dirty="0" smtClean="0">
                <a:latin typeface="+mj-lt"/>
              </a:rPr>
              <a:t> </a:t>
            </a:r>
            <a:r>
              <a:rPr lang="en-US" sz="2400" dirty="0">
                <a:latin typeface="+mj-lt"/>
              </a:rPr>
              <a:t>"cleft," and </a:t>
            </a:r>
            <a:r>
              <a:rPr lang="en-US" sz="2400" i="1" dirty="0" err="1" smtClean="0">
                <a:latin typeface="+mj-lt"/>
              </a:rPr>
              <a:t>falağa</a:t>
            </a:r>
            <a:r>
              <a:rPr lang="en-US" sz="2400" dirty="0">
                <a:latin typeface="+mj-lt"/>
              </a:rPr>
              <a:t>, "cleave," as well as Eth. </a:t>
            </a:r>
            <a:r>
              <a:rPr lang="en-US" sz="2400" i="1" dirty="0" err="1">
                <a:latin typeface="+mj-lt"/>
              </a:rPr>
              <a:t>falag</a:t>
            </a:r>
            <a:r>
              <a:rPr lang="en-US" sz="2400" dirty="0">
                <a:latin typeface="+mj-lt"/>
              </a:rPr>
              <a:t>, "</a:t>
            </a:r>
            <a:r>
              <a:rPr lang="en-US" sz="2400" dirty="0" err="1">
                <a:latin typeface="+mj-lt"/>
              </a:rPr>
              <a:t>wadi</a:t>
            </a:r>
            <a:r>
              <a:rPr lang="en-US" sz="2400" dirty="0" smtClean="0">
                <a:latin typeface="+mj-lt"/>
              </a:rPr>
              <a:t>."</a:t>
            </a:r>
            <a:r>
              <a:rPr lang="cs-CZ" sz="2400" dirty="0" smtClean="0">
                <a:latin typeface="+mj-lt"/>
              </a:rPr>
              <a:t> </a:t>
            </a:r>
          </a:p>
          <a:p>
            <a:pPr marL="0" indent="0">
              <a:buNone/>
            </a:pPr>
            <a:endParaRPr lang="cs-CZ" sz="2400" dirty="0" smtClean="0">
              <a:latin typeface="+mj-lt"/>
            </a:endParaRPr>
          </a:p>
          <a:p>
            <a:pPr marL="0" indent="0">
              <a:buNone/>
            </a:pPr>
            <a:r>
              <a:rPr lang="cs-CZ" sz="2000" dirty="0" smtClean="0">
                <a:latin typeface="+mj-lt"/>
              </a:rPr>
              <a:t>(SCHUNK, </a:t>
            </a:r>
            <a:r>
              <a:rPr lang="he-IL" sz="2000" dirty="0">
                <a:cs typeface="Times New Roman" panose="02020603050405020304" pitchFamily="18" charset="0"/>
              </a:rPr>
              <a:t>פלג</a:t>
            </a:r>
            <a:r>
              <a:rPr lang="cs-CZ" sz="2000" dirty="0">
                <a:latin typeface="+mj-lt"/>
              </a:rPr>
              <a:t>, in </a:t>
            </a:r>
            <a:r>
              <a:rPr lang="cs-CZ" sz="2000" dirty="0" smtClean="0">
                <a:latin typeface="+mj-lt"/>
              </a:rPr>
              <a:t>BOTTERWECK, RINGGREN, FABRY, </a:t>
            </a:r>
            <a:r>
              <a:rPr lang="cs-CZ" sz="2000" i="1" dirty="0" err="1" smtClean="0">
                <a:latin typeface="+mj-lt"/>
              </a:rPr>
              <a:t>Theological</a:t>
            </a:r>
            <a:r>
              <a:rPr lang="cs-CZ" sz="2000" i="1" dirty="0" smtClean="0">
                <a:latin typeface="+mj-lt"/>
              </a:rPr>
              <a:t> </a:t>
            </a:r>
            <a:r>
              <a:rPr lang="cs-CZ" sz="2000" i="1" dirty="0" err="1">
                <a:latin typeface="+mj-lt"/>
              </a:rPr>
              <a:t>Dictionary</a:t>
            </a:r>
            <a:r>
              <a:rPr lang="cs-CZ" sz="2000" i="1" dirty="0">
                <a:latin typeface="+mj-lt"/>
              </a:rPr>
              <a:t> </a:t>
            </a:r>
            <a:r>
              <a:rPr lang="cs-CZ" sz="2000" i="1" dirty="0" err="1">
                <a:latin typeface="+mj-lt"/>
              </a:rPr>
              <a:t>of</a:t>
            </a:r>
            <a:r>
              <a:rPr lang="cs-CZ" sz="2000" i="1" dirty="0">
                <a:latin typeface="+mj-lt"/>
              </a:rPr>
              <a:t> </a:t>
            </a:r>
            <a:r>
              <a:rPr lang="cs-CZ" sz="2000" i="1" dirty="0" err="1">
                <a:latin typeface="+mj-lt"/>
              </a:rPr>
              <a:t>the</a:t>
            </a:r>
            <a:r>
              <a:rPr lang="cs-CZ" sz="2000" i="1" dirty="0">
                <a:latin typeface="+mj-lt"/>
              </a:rPr>
              <a:t> </a:t>
            </a:r>
            <a:r>
              <a:rPr lang="cs-CZ" sz="2000" i="1" dirty="0" err="1">
                <a:latin typeface="+mj-lt"/>
              </a:rPr>
              <a:t>Old</a:t>
            </a:r>
            <a:r>
              <a:rPr lang="cs-CZ" sz="2000" i="1" dirty="0">
                <a:latin typeface="+mj-lt"/>
              </a:rPr>
              <a:t> Testament</a:t>
            </a:r>
            <a:r>
              <a:rPr lang="cs-CZ" sz="2000" dirty="0">
                <a:latin typeface="+mj-lt"/>
              </a:rPr>
              <a:t>, vol. </a:t>
            </a:r>
            <a:r>
              <a:rPr lang="cs-CZ" sz="2000" dirty="0">
                <a:latin typeface="+mj-lt"/>
              </a:rPr>
              <a:t>11</a:t>
            </a:r>
            <a:r>
              <a:rPr lang="cs-CZ" sz="2000" dirty="0" smtClean="0">
                <a:latin typeface="+mj-lt"/>
              </a:rPr>
              <a:t>, </a:t>
            </a:r>
            <a:r>
              <a:rPr lang="cs-CZ" sz="2000" dirty="0" err="1" smtClean="0">
                <a:latin typeface="+mj-lt"/>
              </a:rPr>
              <a:t>Eerdmans</a:t>
            </a:r>
            <a:r>
              <a:rPr lang="cs-CZ" sz="2000" dirty="0">
                <a:latin typeface="+mj-lt"/>
              </a:rPr>
              <a:t>,</a:t>
            </a:r>
            <a:r>
              <a:rPr lang="cs-CZ" sz="2000" dirty="0" smtClean="0">
                <a:latin typeface="+mj-lt"/>
              </a:rPr>
              <a:t> </a:t>
            </a:r>
            <a:r>
              <a:rPr lang="cs-CZ" sz="2000" dirty="0">
                <a:latin typeface="+mj-lt"/>
              </a:rPr>
              <a:t>p. </a:t>
            </a:r>
            <a:r>
              <a:rPr lang="cs-CZ" sz="2000" dirty="0">
                <a:latin typeface="+mj-lt"/>
              </a:rPr>
              <a:t>547</a:t>
            </a:r>
            <a:r>
              <a:rPr lang="cs-CZ" sz="2000" dirty="0" smtClean="0">
                <a:latin typeface="+mj-lt"/>
              </a:rPr>
              <a:t>)</a:t>
            </a:r>
            <a:endParaRPr lang="en-GB" sz="2000" dirty="0">
              <a:latin typeface="+mj-lt"/>
            </a:endParaRPr>
          </a:p>
        </p:txBody>
      </p:sp>
    </p:spTree>
    <p:extLst>
      <p:ext uri="{BB962C8B-B14F-4D97-AF65-F5344CB8AC3E}">
        <p14:creationId xmlns:p14="http://schemas.microsoft.com/office/powerpoint/2010/main" val="24292709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195</TotalTime>
  <Words>637</Words>
  <Application>Microsoft Office PowerPoint</Application>
  <PresentationFormat>Vlastní</PresentationFormat>
  <Paragraphs>68</Paragraphs>
  <Slides>8</Slides>
  <Notes>0</Notes>
  <HiddenSlides>0</HiddenSlides>
  <MMClips>0</MMClips>
  <ScaleCrop>false</ScaleCrop>
  <HeadingPairs>
    <vt:vector size="4" baseType="variant">
      <vt:variant>
        <vt:lpstr>Motiv</vt:lpstr>
      </vt:variant>
      <vt:variant>
        <vt:i4>1</vt:i4>
      </vt:variant>
      <vt:variant>
        <vt:lpstr>Nadpisy snímků</vt:lpstr>
      </vt:variant>
      <vt:variant>
        <vt:i4>8</vt:i4>
      </vt:variant>
    </vt:vector>
  </HeadingPairs>
  <TitlesOfParts>
    <vt:vector size="9" baseType="lpstr">
      <vt:lpstr>JU_OPVVV</vt:lpstr>
      <vt:lpstr>Old Testament Exegesis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mackerle</cp:lastModifiedBy>
  <cp:revision>27</cp:revision>
  <dcterms:created xsi:type="dcterms:W3CDTF">2017-07-17T18:52:59Z</dcterms:created>
  <dcterms:modified xsi:type="dcterms:W3CDTF">2021-06-08T14:23:42Z</dcterms:modified>
</cp:coreProperties>
</file>