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9" r:id="rId3"/>
    <p:sldId id="277" r:id="rId4"/>
    <p:sldId id="281" r:id="rId5"/>
    <p:sldId id="280" r:id="rId6"/>
    <p:sldId id="283" r:id="rId7"/>
    <p:sldId id="276" r:id="rId8"/>
    <p:sldId id="274" r:id="rId9"/>
    <p:sldId id="270" r:id="rId10"/>
    <p:sldId id="259" r:id="rId11"/>
    <p:sldId id="260" r:id="rId12"/>
    <p:sldId id="262" r:id="rId13"/>
    <p:sldId id="308" r:id="rId14"/>
    <p:sldId id="309" r:id="rId15"/>
    <p:sldId id="263" r:id="rId16"/>
    <p:sldId id="267" r:id="rId17"/>
    <p:sldId id="268" r:id="rId18"/>
    <p:sldId id="261" r:id="rId19"/>
    <p:sldId id="297" r:id="rId20"/>
    <p:sldId id="282" r:id="rId21"/>
    <p:sldId id="284" r:id="rId22"/>
    <p:sldId id="307" r:id="rId23"/>
    <p:sldId id="275" r:id="rId24"/>
    <p:sldId id="273"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7285B-5C51-48B0-A1C9-699F0A17D2D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B9A0B86-0FA3-445C-BBDA-6A4DFB9B74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5FC155F-4BDF-4472-9BFF-0B4F866BD0E8}"/>
              </a:ext>
            </a:extLst>
          </p:cNvPr>
          <p:cNvSpPr>
            <a:spLocks noGrp="1"/>
          </p:cNvSpPr>
          <p:nvPr>
            <p:ph type="dt" sz="half" idx="10"/>
          </p:nvPr>
        </p:nvSpPr>
        <p:spPr/>
        <p:txBody>
          <a:bodyPr/>
          <a:lstStyle/>
          <a:p>
            <a:fld id="{9932FAD6-BAB8-4D96-BDBE-FE7A1FFF221D}" type="datetimeFigureOut">
              <a:rPr lang="de-DE" smtClean="0"/>
              <a:t>22.04.2020</a:t>
            </a:fld>
            <a:endParaRPr lang="de-DE"/>
          </a:p>
        </p:txBody>
      </p:sp>
      <p:sp>
        <p:nvSpPr>
          <p:cNvPr id="5" name="Fußzeilenplatzhalter 4">
            <a:extLst>
              <a:ext uri="{FF2B5EF4-FFF2-40B4-BE49-F238E27FC236}">
                <a16:creationId xmlns:a16="http://schemas.microsoft.com/office/drawing/2014/main" id="{D8E3AE5A-FFD2-4A05-A521-31575F2EB9D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427D53A-6B4E-4174-B81D-CCFCD85461D5}"/>
              </a:ext>
            </a:extLst>
          </p:cNvPr>
          <p:cNvSpPr>
            <a:spLocks noGrp="1"/>
          </p:cNvSpPr>
          <p:nvPr>
            <p:ph type="sldNum" sz="quarter" idx="12"/>
          </p:nvPr>
        </p:nvSpPr>
        <p:spPr/>
        <p:txBody>
          <a:bodyPr/>
          <a:lstStyle/>
          <a:p>
            <a:fld id="{7F9D4BC1-95F1-4E40-B5D8-9018AE101565}" type="slidenum">
              <a:rPr lang="de-DE" smtClean="0"/>
              <a:t>‹Nr.›</a:t>
            </a:fld>
            <a:endParaRPr lang="de-DE"/>
          </a:p>
        </p:txBody>
      </p:sp>
    </p:spTree>
    <p:extLst>
      <p:ext uri="{BB962C8B-B14F-4D97-AF65-F5344CB8AC3E}">
        <p14:creationId xmlns:p14="http://schemas.microsoft.com/office/powerpoint/2010/main" val="414642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2EAD0-DAC9-4B01-A2D4-BC5B9C88F8D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4B3ECCC-9CE0-433E-A496-F9B3C995F20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4415AA3-0ED1-4F44-B848-D7C240CBDC39}"/>
              </a:ext>
            </a:extLst>
          </p:cNvPr>
          <p:cNvSpPr>
            <a:spLocks noGrp="1"/>
          </p:cNvSpPr>
          <p:nvPr>
            <p:ph type="dt" sz="half" idx="10"/>
          </p:nvPr>
        </p:nvSpPr>
        <p:spPr/>
        <p:txBody>
          <a:bodyPr/>
          <a:lstStyle/>
          <a:p>
            <a:fld id="{9932FAD6-BAB8-4D96-BDBE-FE7A1FFF221D}" type="datetimeFigureOut">
              <a:rPr lang="de-DE" smtClean="0"/>
              <a:t>22.04.2020</a:t>
            </a:fld>
            <a:endParaRPr lang="de-DE"/>
          </a:p>
        </p:txBody>
      </p:sp>
      <p:sp>
        <p:nvSpPr>
          <p:cNvPr id="5" name="Fußzeilenplatzhalter 4">
            <a:extLst>
              <a:ext uri="{FF2B5EF4-FFF2-40B4-BE49-F238E27FC236}">
                <a16:creationId xmlns:a16="http://schemas.microsoft.com/office/drawing/2014/main" id="{029D7C32-D2EA-4E6A-80DB-A5C768C68B7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B752F2A-C4AE-4D5A-AFA5-67684097AF0E}"/>
              </a:ext>
            </a:extLst>
          </p:cNvPr>
          <p:cNvSpPr>
            <a:spLocks noGrp="1"/>
          </p:cNvSpPr>
          <p:nvPr>
            <p:ph type="sldNum" sz="quarter" idx="12"/>
          </p:nvPr>
        </p:nvSpPr>
        <p:spPr/>
        <p:txBody>
          <a:bodyPr/>
          <a:lstStyle/>
          <a:p>
            <a:fld id="{7F9D4BC1-95F1-4E40-B5D8-9018AE101565}" type="slidenum">
              <a:rPr lang="de-DE" smtClean="0"/>
              <a:t>‹Nr.›</a:t>
            </a:fld>
            <a:endParaRPr lang="de-DE"/>
          </a:p>
        </p:txBody>
      </p:sp>
    </p:spTree>
    <p:extLst>
      <p:ext uri="{BB962C8B-B14F-4D97-AF65-F5344CB8AC3E}">
        <p14:creationId xmlns:p14="http://schemas.microsoft.com/office/powerpoint/2010/main" val="2008828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092072C-06BB-4107-9D00-100A42CE81B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C973094-28AD-4884-9729-25540A4B9D3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1EB1E9-DA69-446D-9E82-A4D2DB0C8962}"/>
              </a:ext>
            </a:extLst>
          </p:cNvPr>
          <p:cNvSpPr>
            <a:spLocks noGrp="1"/>
          </p:cNvSpPr>
          <p:nvPr>
            <p:ph type="dt" sz="half" idx="10"/>
          </p:nvPr>
        </p:nvSpPr>
        <p:spPr/>
        <p:txBody>
          <a:bodyPr/>
          <a:lstStyle/>
          <a:p>
            <a:fld id="{9932FAD6-BAB8-4D96-BDBE-FE7A1FFF221D}" type="datetimeFigureOut">
              <a:rPr lang="de-DE" smtClean="0"/>
              <a:t>22.04.2020</a:t>
            </a:fld>
            <a:endParaRPr lang="de-DE"/>
          </a:p>
        </p:txBody>
      </p:sp>
      <p:sp>
        <p:nvSpPr>
          <p:cNvPr id="5" name="Fußzeilenplatzhalter 4">
            <a:extLst>
              <a:ext uri="{FF2B5EF4-FFF2-40B4-BE49-F238E27FC236}">
                <a16:creationId xmlns:a16="http://schemas.microsoft.com/office/drawing/2014/main" id="{47344BDA-F39A-4957-B33A-FA65C2044F9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A563E2E-265A-48FF-BE54-26F78E888BDB}"/>
              </a:ext>
            </a:extLst>
          </p:cNvPr>
          <p:cNvSpPr>
            <a:spLocks noGrp="1"/>
          </p:cNvSpPr>
          <p:nvPr>
            <p:ph type="sldNum" sz="quarter" idx="12"/>
          </p:nvPr>
        </p:nvSpPr>
        <p:spPr/>
        <p:txBody>
          <a:bodyPr/>
          <a:lstStyle/>
          <a:p>
            <a:fld id="{7F9D4BC1-95F1-4E40-B5D8-9018AE101565}" type="slidenum">
              <a:rPr lang="de-DE" smtClean="0"/>
              <a:t>‹Nr.›</a:t>
            </a:fld>
            <a:endParaRPr lang="de-DE"/>
          </a:p>
        </p:txBody>
      </p:sp>
    </p:spTree>
    <p:extLst>
      <p:ext uri="{BB962C8B-B14F-4D97-AF65-F5344CB8AC3E}">
        <p14:creationId xmlns:p14="http://schemas.microsoft.com/office/powerpoint/2010/main" val="412292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D06E3-750C-4182-AB29-13601C0CC27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A331B3D-25A6-4E42-9A7A-ED207F72539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10C2F23-F85A-4C02-8E79-8A2F8C490F13}"/>
              </a:ext>
            </a:extLst>
          </p:cNvPr>
          <p:cNvSpPr>
            <a:spLocks noGrp="1"/>
          </p:cNvSpPr>
          <p:nvPr>
            <p:ph type="dt" sz="half" idx="10"/>
          </p:nvPr>
        </p:nvSpPr>
        <p:spPr/>
        <p:txBody>
          <a:bodyPr/>
          <a:lstStyle/>
          <a:p>
            <a:fld id="{9932FAD6-BAB8-4D96-BDBE-FE7A1FFF221D}" type="datetimeFigureOut">
              <a:rPr lang="de-DE" smtClean="0"/>
              <a:t>22.04.2020</a:t>
            </a:fld>
            <a:endParaRPr lang="de-DE"/>
          </a:p>
        </p:txBody>
      </p:sp>
      <p:sp>
        <p:nvSpPr>
          <p:cNvPr id="5" name="Fußzeilenplatzhalter 4">
            <a:extLst>
              <a:ext uri="{FF2B5EF4-FFF2-40B4-BE49-F238E27FC236}">
                <a16:creationId xmlns:a16="http://schemas.microsoft.com/office/drawing/2014/main" id="{A3234962-0E9A-4E86-BCCB-72430BAE8E5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13F0BA5-3038-4172-B8A9-66F408ADD39D}"/>
              </a:ext>
            </a:extLst>
          </p:cNvPr>
          <p:cNvSpPr>
            <a:spLocks noGrp="1"/>
          </p:cNvSpPr>
          <p:nvPr>
            <p:ph type="sldNum" sz="quarter" idx="12"/>
          </p:nvPr>
        </p:nvSpPr>
        <p:spPr/>
        <p:txBody>
          <a:bodyPr/>
          <a:lstStyle/>
          <a:p>
            <a:fld id="{7F9D4BC1-95F1-4E40-B5D8-9018AE101565}" type="slidenum">
              <a:rPr lang="de-DE" smtClean="0"/>
              <a:t>‹Nr.›</a:t>
            </a:fld>
            <a:endParaRPr lang="de-DE"/>
          </a:p>
        </p:txBody>
      </p:sp>
    </p:spTree>
    <p:extLst>
      <p:ext uri="{BB962C8B-B14F-4D97-AF65-F5344CB8AC3E}">
        <p14:creationId xmlns:p14="http://schemas.microsoft.com/office/powerpoint/2010/main" val="42358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AA695F-DEF8-432C-913F-E3F6C007D82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C3C1B52-6105-4C17-ACD6-4B1293C2B3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4A739BE-CCDF-400D-B947-39E2B94A04CB}"/>
              </a:ext>
            </a:extLst>
          </p:cNvPr>
          <p:cNvSpPr>
            <a:spLocks noGrp="1"/>
          </p:cNvSpPr>
          <p:nvPr>
            <p:ph type="dt" sz="half" idx="10"/>
          </p:nvPr>
        </p:nvSpPr>
        <p:spPr/>
        <p:txBody>
          <a:bodyPr/>
          <a:lstStyle/>
          <a:p>
            <a:fld id="{9932FAD6-BAB8-4D96-BDBE-FE7A1FFF221D}" type="datetimeFigureOut">
              <a:rPr lang="de-DE" smtClean="0"/>
              <a:t>22.04.2020</a:t>
            </a:fld>
            <a:endParaRPr lang="de-DE"/>
          </a:p>
        </p:txBody>
      </p:sp>
      <p:sp>
        <p:nvSpPr>
          <p:cNvPr id="5" name="Fußzeilenplatzhalter 4">
            <a:extLst>
              <a:ext uri="{FF2B5EF4-FFF2-40B4-BE49-F238E27FC236}">
                <a16:creationId xmlns:a16="http://schemas.microsoft.com/office/drawing/2014/main" id="{616E53CB-A43E-484D-8D3C-574D153BD41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1153C2C-7771-4F9F-9DA3-0221AC97EA79}"/>
              </a:ext>
            </a:extLst>
          </p:cNvPr>
          <p:cNvSpPr>
            <a:spLocks noGrp="1"/>
          </p:cNvSpPr>
          <p:nvPr>
            <p:ph type="sldNum" sz="quarter" idx="12"/>
          </p:nvPr>
        </p:nvSpPr>
        <p:spPr/>
        <p:txBody>
          <a:bodyPr/>
          <a:lstStyle/>
          <a:p>
            <a:fld id="{7F9D4BC1-95F1-4E40-B5D8-9018AE101565}" type="slidenum">
              <a:rPr lang="de-DE" smtClean="0"/>
              <a:t>‹Nr.›</a:t>
            </a:fld>
            <a:endParaRPr lang="de-DE"/>
          </a:p>
        </p:txBody>
      </p:sp>
    </p:spTree>
    <p:extLst>
      <p:ext uri="{BB962C8B-B14F-4D97-AF65-F5344CB8AC3E}">
        <p14:creationId xmlns:p14="http://schemas.microsoft.com/office/powerpoint/2010/main" val="3532833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2E0474-680D-4599-879D-F5A7DB2B8D0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BBE43FD-FB7C-43FD-8106-0752EAE152D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4176C54-1384-4191-B951-20B09373A29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FDEFFF3-25F8-45B1-87CE-E591C6B8678F}"/>
              </a:ext>
            </a:extLst>
          </p:cNvPr>
          <p:cNvSpPr>
            <a:spLocks noGrp="1"/>
          </p:cNvSpPr>
          <p:nvPr>
            <p:ph type="dt" sz="half" idx="10"/>
          </p:nvPr>
        </p:nvSpPr>
        <p:spPr/>
        <p:txBody>
          <a:bodyPr/>
          <a:lstStyle/>
          <a:p>
            <a:fld id="{9932FAD6-BAB8-4D96-BDBE-FE7A1FFF221D}" type="datetimeFigureOut">
              <a:rPr lang="de-DE" smtClean="0"/>
              <a:t>22.04.2020</a:t>
            </a:fld>
            <a:endParaRPr lang="de-DE"/>
          </a:p>
        </p:txBody>
      </p:sp>
      <p:sp>
        <p:nvSpPr>
          <p:cNvPr id="6" name="Fußzeilenplatzhalter 5">
            <a:extLst>
              <a:ext uri="{FF2B5EF4-FFF2-40B4-BE49-F238E27FC236}">
                <a16:creationId xmlns:a16="http://schemas.microsoft.com/office/drawing/2014/main" id="{37BFBCFF-C1C3-4C5F-BFAC-09D36C5C988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03C92A5-9F0C-4E14-93DD-591E739475CE}"/>
              </a:ext>
            </a:extLst>
          </p:cNvPr>
          <p:cNvSpPr>
            <a:spLocks noGrp="1"/>
          </p:cNvSpPr>
          <p:nvPr>
            <p:ph type="sldNum" sz="quarter" idx="12"/>
          </p:nvPr>
        </p:nvSpPr>
        <p:spPr/>
        <p:txBody>
          <a:bodyPr/>
          <a:lstStyle/>
          <a:p>
            <a:fld id="{7F9D4BC1-95F1-4E40-B5D8-9018AE101565}" type="slidenum">
              <a:rPr lang="de-DE" smtClean="0"/>
              <a:t>‹Nr.›</a:t>
            </a:fld>
            <a:endParaRPr lang="de-DE"/>
          </a:p>
        </p:txBody>
      </p:sp>
    </p:spTree>
    <p:extLst>
      <p:ext uri="{BB962C8B-B14F-4D97-AF65-F5344CB8AC3E}">
        <p14:creationId xmlns:p14="http://schemas.microsoft.com/office/powerpoint/2010/main" val="53895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7C47F-899C-43C5-A811-B1A9A519155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EA25815-64A9-42ED-92A8-961D7F41B2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8270494-2066-4F3C-AEB3-3293F12F178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FA675E-D6C3-422A-9716-22E8536A35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0778F39-A556-4A9E-872A-3D9D6ACD9C7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DA961A1-152A-420F-A94A-E8307AEEA654}"/>
              </a:ext>
            </a:extLst>
          </p:cNvPr>
          <p:cNvSpPr>
            <a:spLocks noGrp="1"/>
          </p:cNvSpPr>
          <p:nvPr>
            <p:ph type="dt" sz="half" idx="10"/>
          </p:nvPr>
        </p:nvSpPr>
        <p:spPr/>
        <p:txBody>
          <a:bodyPr/>
          <a:lstStyle/>
          <a:p>
            <a:fld id="{9932FAD6-BAB8-4D96-BDBE-FE7A1FFF221D}" type="datetimeFigureOut">
              <a:rPr lang="de-DE" smtClean="0"/>
              <a:t>22.04.2020</a:t>
            </a:fld>
            <a:endParaRPr lang="de-DE"/>
          </a:p>
        </p:txBody>
      </p:sp>
      <p:sp>
        <p:nvSpPr>
          <p:cNvPr id="8" name="Fußzeilenplatzhalter 7">
            <a:extLst>
              <a:ext uri="{FF2B5EF4-FFF2-40B4-BE49-F238E27FC236}">
                <a16:creationId xmlns:a16="http://schemas.microsoft.com/office/drawing/2014/main" id="{387BE63C-33CE-4D5D-AAD9-F70FF2211ED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88BA052-E2A8-48BC-BB28-3B5AFD19DA24}"/>
              </a:ext>
            </a:extLst>
          </p:cNvPr>
          <p:cNvSpPr>
            <a:spLocks noGrp="1"/>
          </p:cNvSpPr>
          <p:nvPr>
            <p:ph type="sldNum" sz="quarter" idx="12"/>
          </p:nvPr>
        </p:nvSpPr>
        <p:spPr/>
        <p:txBody>
          <a:bodyPr/>
          <a:lstStyle/>
          <a:p>
            <a:fld id="{7F9D4BC1-95F1-4E40-B5D8-9018AE101565}" type="slidenum">
              <a:rPr lang="de-DE" smtClean="0"/>
              <a:t>‹Nr.›</a:t>
            </a:fld>
            <a:endParaRPr lang="de-DE"/>
          </a:p>
        </p:txBody>
      </p:sp>
    </p:spTree>
    <p:extLst>
      <p:ext uri="{BB962C8B-B14F-4D97-AF65-F5344CB8AC3E}">
        <p14:creationId xmlns:p14="http://schemas.microsoft.com/office/powerpoint/2010/main" val="371650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EDDF60-30F9-4780-B69B-110919C34CE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DD471A1-0CB4-4215-87B9-73396E6817AB}"/>
              </a:ext>
            </a:extLst>
          </p:cNvPr>
          <p:cNvSpPr>
            <a:spLocks noGrp="1"/>
          </p:cNvSpPr>
          <p:nvPr>
            <p:ph type="dt" sz="half" idx="10"/>
          </p:nvPr>
        </p:nvSpPr>
        <p:spPr/>
        <p:txBody>
          <a:bodyPr/>
          <a:lstStyle/>
          <a:p>
            <a:fld id="{9932FAD6-BAB8-4D96-BDBE-FE7A1FFF221D}" type="datetimeFigureOut">
              <a:rPr lang="de-DE" smtClean="0"/>
              <a:t>22.04.2020</a:t>
            </a:fld>
            <a:endParaRPr lang="de-DE"/>
          </a:p>
        </p:txBody>
      </p:sp>
      <p:sp>
        <p:nvSpPr>
          <p:cNvPr id="4" name="Fußzeilenplatzhalter 3">
            <a:extLst>
              <a:ext uri="{FF2B5EF4-FFF2-40B4-BE49-F238E27FC236}">
                <a16:creationId xmlns:a16="http://schemas.microsoft.com/office/drawing/2014/main" id="{BA6367B5-1910-4746-BE1C-751A398F639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EF35CE5-0E8C-4AAB-8330-5D8252384B0C}"/>
              </a:ext>
            </a:extLst>
          </p:cNvPr>
          <p:cNvSpPr>
            <a:spLocks noGrp="1"/>
          </p:cNvSpPr>
          <p:nvPr>
            <p:ph type="sldNum" sz="quarter" idx="12"/>
          </p:nvPr>
        </p:nvSpPr>
        <p:spPr/>
        <p:txBody>
          <a:bodyPr/>
          <a:lstStyle/>
          <a:p>
            <a:fld id="{7F9D4BC1-95F1-4E40-B5D8-9018AE101565}" type="slidenum">
              <a:rPr lang="de-DE" smtClean="0"/>
              <a:t>‹Nr.›</a:t>
            </a:fld>
            <a:endParaRPr lang="de-DE"/>
          </a:p>
        </p:txBody>
      </p:sp>
    </p:spTree>
    <p:extLst>
      <p:ext uri="{BB962C8B-B14F-4D97-AF65-F5344CB8AC3E}">
        <p14:creationId xmlns:p14="http://schemas.microsoft.com/office/powerpoint/2010/main" val="110807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5319E69-D982-4ED0-AA20-88532E0F982A}"/>
              </a:ext>
            </a:extLst>
          </p:cNvPr>
          <p:cNvSpPr>
            <a:spLocks noGrp="1"/>
          </p:cNvSpPr>
          <p:nvPr>
            <p:ph type="dt" sz="half" idx="10"/>
          </p:nvPr>
        </p:nvSpPr>
        <p:spPr/>
        <p:txBody>
          <a:bodyPr/>
          <a:lstStyle/>
          <a:p>
            <a:fld id="{9932FAD6-BAB8-4D96-BDBE-FE7A1FFF221D}" type="datetimeFigureOut">
              <a:rPr lang="de-DE" smtClean="0"/>
              <a:t>22.04.2020</a:t>
            </a:fld>
            <a:endParaRPr lang="de-DE"/>
          </a:p>
        </p:txBody>
      </p:sp>
      <p:sp>
        <p:nvSpPr>
          <p:cNvPr id="3" name="Fußzeilenplatzhalter 2">
            <a:extLst>
              <a:ext uri="{FF2B5EF4-FFF2-40B4-BE49-F238E27FC236}">
                <a16:creationId xmlns:a16="http://schemas.microsoft.com/office/drawing/2014/main" id="{7302BC8A-1913-4AD2-84F2-F8197661AC8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6886869-CBE0-4D5B-B27A-AC6B4A31BAAB}"/>
              </a:ext>
            </a:extLst>
          </p:cNvPr>
          <p:cNvSpPr>
            <a:spLocks noGrp="1"/>
          </p:cNvSpPr>
          <p:nvPr>
            <p:ph type="sldNum" sz="quarter" idx="12"/>
          </p:nvPr>
        </p:nvSpPr>
        <p:spPr/>
        <p:txBody>
          <a:bodyPr/>
          <a:lstStyle/>
          <a:p>
            <a:fld id="{7F9D4BC1-95F1-4E40-B5D8-9018AE101565}" type="slidenum">
              <a:rPr lang="de-DE" smtClean="0"/>
              <a:t>‹Nr.›</a:t>
            </a:fld>
            <a:endParaRPr lang="de-DE"/>
          </a:p>
        </p:txBody>
      </p:sp>
    </p:spTree>
    <p:extLst>
      <p:ext uri="{BB962C8B-B14F-4D97-AF65-F5344CB8AC3E}">
        <p14:creationId xmlns:p14="http://schemas.microsoft.com/office/powerpoint/2010/main" val="233000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9C2E-8F68-4C2F-AFD2-64B61F4F3C9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C7756BB-2880-4E3A-84CE-2BD8B16C64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CA16C42-1AF4-4971-A5DD-E8CE5CDE8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0ED4982-8C85-4279-92F5-07D40658AA03}"/>
              </a:ext>
            </a:extLst>
          </p:cNvPr>
          <p:cNvSpPr>
            <a:spLocks noGrp="1"/>
          </p:cNvSpPr>
          <p:nvPr>
            <p:ph type="dt" sz="half" idx="10"/>
          </p:nvPr>
        </p:nvSpPr>
        <p:spPr/>
        <p:txBody>
          <a:bodyPr/>
          <a:lstStyle/>
          <a:p>
            <a:fld id="{9932FAD6-BAB8-4D96-BDBE-FE7A1FFF221D}" type="datetimeFigureOut">
              <a:rPr lang="de-DE" smtClean="0"/>
              <a:t>22.04.2020</a:t>
            </a:fld>
            <a:endParaRPr lang="de-DE"/>
          </a:p>
        </p:txBody>
      </p:sp>
      <p:sp>
        <p:nvSpPr>
          <p:cNvPr id="6" name="Fußzeilenplatzhalter 5">
            <a:extLst>
              <a:ext uri="{FF2B5EF4-FFF2-40B4-BE49-F238E27FC236}">
                <a16:creationId xmlns:a16="http://schemas.microsoft.com/office/drawing/2014/main" id="{CF5204E9-2B92-495F-BAAA-1F388768C92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775D4F-977A-466A-B7CB-8D999A66D552}"/>
              </a:ext>
            </a:extLst>
          </p:cNvPr>
          <p:cNvSpPr>
            <a:spLocks noGrp="1"/>
          </p:cNvSpPr>
          <p:nvPr>
            <p:ph type="sldNum" sz="quarter" idx="12"/>
          </p:nvPr>
        </p:nvSpPr>
        <p:spPr/>
        <p:txBody>
          <a:bodyPr/>
          <a:lstStyle/>
          <a:p>
            <a:fld id="{7F9D4BC1-95F1-4E40-B5D8-9018AE101565}" type="slidenum">
              <a:rPr lang="de-DE" smtClean="0"/>
              <a:t>‹Nr.›</a:t>
            </a:fld>
            <a:endParaRPr lang="de-DE"/>
          </a:p>
        </p:txBody>
      </p:sp>
    </p:spTree>
    <p:extLst>
      <p:ext uri="{BB962C8B-B14F-4D97-AF65-F5344CB8AC3E}">
        <p14:creationId xmlns:p14="http://schemas.microsoft.com/office/powerpoint/2010/main" val="233780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CED01-3364-4BD2-95C1-CE7CC4F4948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2BA960C-CCEA-4D13-818C-9F10106A9B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799738C-B4F2-4C9F-A9AD-34AE494B6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879B406-F701-4622-86FA-88FDE437DB82}"/>
              </a:ext>
            </a:extLst>
          </p:cNvPr>
          <p:cNvSpPr>
            <a:spLocks noGrp="1"/>
          </p:cNvSpPr>
          <p:nvPr>
            <p:ph type="dt" sz="half" idx="10"/>
          </p:nvPr>
        </p:nvSpPr>
        <p:spPr/>
        <p:txBody>
          <a:bodyPr/>
          <a:lstStyle/>
          <a:p>
            <a:fld id="{9932FAD6-BAB8-4D96-BDBE-FE7A1FFF221D}" type="datetimeFigureOut">
              <a:rPr lang="de-DE" smtClean="0"/>
              <a:t>22.04.2020</a:t>
            </a:fld>
            <a:endParaRPr lang="de-DE"/>
          </a:p>
        </p:txBody>
      </p:sp>
      <p:sp>
        <p:nvSpPr>
          <p:cNvPr id="6" name="Fußzeilenplatzhalter 5">
            <a:extLst>
              <a:ext uri="{FF2B5EF4-FFF2-40B4-BE49-F238E27FC236}">
                <a16:creationId xmlns:a16="http://schemas.microsoft.com/office/drawing/2014/main" id="{8A203568-EB61-4322-BF19-548331E3DF5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B852A99-D159-4F63-84F5-46E0045CE414}"/>
              </a:ext>
            </a:extLst>
          </p:cNvPr>
          <p:cNvSpPr>
            <a:spLocks noGrp="1"/>
          </p:cNvSpPr>
          <p:nvPr>
            <p:ph type="sldNum" sz="quarter" idx="12"/>
          </p:nvPr>
        </p:nvSpPr>
        <p:spPr/>
        <p:txBody>
          <a:bodyPr/>
          <a:lstStyle/>
          <a:p>
            <a:fld id="{7F9D4BC1-95F1-4E40-B5D8-9018AE101565}" type="slidenum">
              <a:rPr lang="de-DE" smtClean="0"/>
              <a:t>‹Nr.›</a:t>
            </a:fld>
            <a:endParaRPr lang="de-DE"/>
          </a:p>
        </p:txBody>
      </p:sp>
    </p:spTree>
    <p:extLst>
      <p:ext uri="{BB962C8B-B14F-4D97-AF65-F5344CB8AC3E}">
        <p14:creationId xmlns:p14="http://schemas.microsoft.com/office/powerpoint/2010/main" val="19201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DF71DC2-1F4F-4932-AACF-A8AEAEB495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9C5C96B-ECA0-4222-8BA8-57B0413FEF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273DAB2-8EB7-41CC-87C2-8A84B37A0F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2FAD6-BAB8-4D96-BDBE-FE7A1FFF221D}" type="datetimeFigureOut">
              <a:rPr lang="de-DE" smtClean="0"/>
              <a:t>22.04.2020</a:t>
            </a:fld>
            <a:endParaRPr lang="de-DE"/>
          </a:p>
        </p:txBody>
      </p:sp>
      <p:sp>
        <p:nvSpPr>
          <p:cNvPr id="5" name="Fußzeilenplatzhalter 4">
            <a:extLst>
              <a:ext uri="{FF2B5EF4-FFF2-40B4-BE49-F238E27FC236}">
                <a16:creationId xmlns:a16="http://schemas.microsoft.com/office/drawing/2014/main" id="{9C934970-C2B5-47A9-808F-7AD4DF3DC7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6388A4C-B033-48C2-8F4A-39032CF6AF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D4BC1-95F1-4E40-B5D8-9018AE101565}" type="slidenum">
              <a:rPr lang="de-DE" smtClean="0"/>
              <a:t>‹Nr.›</a:t>
            </a:fld>
            <a:endParaRPr lang="de-DE"/>
          </a:p>
        </p:txBody>
      </p:sp>
    </p:spTree>
    <p:extLst>
      <p:ext uri="{BB962C8B-B14F-4D97-AF65-F5344CB8AC3E}">
        <p14:creationId xmlns:p14="http://schemas.microsoft.com/office/powerpoint/2010/main" val="2452542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zRlnVhdw7y4" TargetMode="External"/><Relationship Id="rId2" Type="http://schemas.openxmlformats.org/officeDocument/2006/relationships/hyperlink" Target="https://www.youtube.com/watch?v=YPYNK1gG0S8" TargetMode="External"/><Relationship Id="rId1" Type="http://schemas.openxmlformats.org/officeDocument/2006/relationships/slideLayout" Target="../slideLayouts/slideLayout7.xml"/><Relationship Id="rId4" Type="http://schemas.openxmlformats.org/officeDocument/2006/relationships/hyperlink" Target="https://www.youtube.com/watch?v=hcwkpGHfsJo"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germanistik.unibe.ch/forschung/projekte/unserdeutsch_rabaul_creole_german/index_ger.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oktoberfest.ca/" TargetMode="External"/><Relationship Id="rId2" Type="http://schemas.openxmlformats.org/officeDocument/2006/relationships/hyperlink" Target="https://www.faszination-kanada.com/blog/reisen/bayerisch-feiern-auf-kanadisch-das-kitchener-waterloo-oktoberfest/"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vaterland.li/liechtenstein/vermischtes/es-ist-noch-zu-frueh-fuer-eine-entwarnung;art171,416324"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minet-tv.com/de/sendungen/minet/minet-das-minderheitenmagazin-042017/sprachinseltreffen-im-trentino/"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6A279-D769-4A13-8BA5-624B1F9CAAD8}"/>
              </a:ext>
            </a:extLst>
          </p:cNvPr>
          <p:cNvSpPr>
            <a:spLocks noGrp="1"/>
          </p:cNvSpPr>
          <p:nvPr>
            <p:ph type="ctrTitle"/>
          </p:nvPr>
        </p:nvSpPr>
        <p:spPr>
          <a:xfrm>
            <a:off x="1524000" y="1122363"/>
            <a:ext cx="9144000" cy="1730565"/>
          </a:xfrm>
        </p:spPr>
        <p:txBody>
          <a:bodyPr>
            <a:normAutofit/>
          </a:bodyPr>
          <a:lstStyle/>
          <a:p>
            <a:r>
              <a:rPr lang="de-DE" sz="3600" b="1" dirty="0"/>
              <a:t>Die deutschen Standardvarietäten</a:t>
            </a:r>
            <a:endParaRPr lang="de-DE" sz="3600" dirty="0"/>
          </a:p>
        </p:txBody>
      </p:sp>
      <p:sp>
        <p:nvSpPr>
          <p:cNvPr id="3" name="Untertitel 2">
            <a:extLst>
              <a:ext uri="{FF2B5EF4-FFF2-40B4-BE49-F238E27FC236}">
                <a16:creationId xmlns:a16="http://schemas.microsoft.com/office/drawing/2014/main" id="{0338D298-6AAF-4FC9-8FD6-89CDEE67D86D}"/>
              </a:ext>
            </a:extLst>
          </p:cNvPr>
          <p:cNvSpPr>
            <a:spLocks noGrp="1"/>
          </p:cNvSpPr>
          <p:nvPr>
            <p:ph type="subTitle" idx="1"/>
          </p:nvPr>
        </p:nvSpPr>
        <p:spPr/>
        <p:txBody>
          <a:bodyPr/>
          <a:lstStyle/>
          <a:p>
            <a:r>
              <a:rPr lang="de-DE" b="1" cap="small" dirty="0"/>
              <a:t>Block III:</a:t>
            </a:r>
          </a:p>
          <a:p>
            <a:r>
              <a:rPr lang="de-DE" b="1" dirty="0"/>
              <a:t>Varietäten der deutschen Sprache in anderen Ländern </a:t>
            </a:r>
          </a:p>
          <a:p>
            <a:endParaRPr lang="de-DE" b="1" dirty="0"/>
          </a:p>
          <a:p>
            <a:endParaRPr lang="de-DE" b="1" dirty="0"/>
          </a:p>
          <a:p>
            <a:endParaRPr lang="de-DE" dirty="0"/>
          </a:p>
        </p:txBody>
      </p:sp>
      <p:sp>
        <p:nvSpPr>
          <p:cNvPr id="4" name="Textfeld 3">
            <a:extLst>
              <a:ext uri="{FF2B5EF4-FFF2-40B4-BE49-F238E27FC236}">
                <a16:creationId xmlns:a16="http://schemas.microsoft.com/office/drawing/2014/main" id="{C9847D07-2656-4F27-8438-AACB9A443B47}"/>
              </a:ext>
            </a:extLst>
          </p:cNvPr>
          <p:cNvSpPr txBox="1"/>
          <p:nvPr/>
        </p:nvSpPr>
        <p:spPr>
          <a:xfrm>
            <a:off x="1609344" y="5257800"/>
            <a:ext cx="3104824" cy="830997"/>
          </a:xfrm>
          <a:prstGeom prst="rect">
            <a:avLst/>
          </a:prstGeom>
          <a:noFill/>
        </p:spPr>
        <p:txBody>
          <a:bodyPr wrap="none" rtlCol="0">
            <a:spAutoFit/>
          </a:bodyPr>
          <a:lstStyle/>
          <a:p>
            <a:r>
              <a:rPr lang="de-DE" sz="1600" dirty="0"/>
              <a:t>Dr. Christine Pretzl</a:t>
            </a:r>
          </a:p>
          <a:p>
            <a:r>
              <a:rPr lang="de-DE" sz="1600" dirty="0"/>
              <a:t>Südböhmische Universität Budweis</a:t>
            </a:r>
          </a:p>
          <a:p>
            <a:r>
              <a:rPr lang="de-DE" sz="1600" dirty="0"/>
              <a:t>Sommersemester 2020</a:t>
            </a:r>
          </a:p>
        </p:txBody>
      </p:sp>
    </p:spTree>
    <p:extLst>
      <p:ext uri="{BB962C8B-B14F-4D97-AF65-F5344CB8AC3E}">
        <p14:creationId xmlns:p14="http://schemas.microsoft.com/office/powerpoint/2010/main" val="3344006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4780D6F-2B38-4317-BC4C-69664069E3F6}"/>
              </a:ext>
            </a:extLst>
          </p:cNvPr>
          <p:cNvSpPr txBox="1"/>
          <p:nvPr/>
        </p:nvSpPr>
        <p:spPr>
          <a:xfrm>
            <a:off x="713232" y="374904"/>
            <a:ext cx="10629385" cy="7602081"/>
          </a:xfrm>
          <a:prstGeom prst="rect">
            <a:avLst/>
          </a:prstGeom>
          <a:noFill/>
        </p:spPr>
        <p:txBody>
          <a:bodyPr wrap="none" rtlCol="0">
            <a:spAutoFit/>
          </a:bodyPr>
          <a:lstStyle/>
          <a:p>
            <a:r>
              <a:rPr lang="de-DE" sz="2000" b="1" dirty="0"/>
              <a:t>3.  Deutschsprachige Gebiete in der Vergangenheit: Kolonialisierung</a:t>
            </a:r>
          </a:p>
          <a:p>
            <a:endParaRPr lang="de-DE" sz="2000" b="1" dirty="0"/>
          </a:p>
          <a:p>
            <a:r>
              <a:rPr lang="de-DE" b="1" dirty="0"/>
              <a:t>   </a:t>
            </a:r>
          </a:p>
          <a:p>
            <a:pPr marL="342900" indent="-342900">
              <a:buAutoNum type="alphaLcParenR"/>
            </a:pPr>
            <a:r>
              <a:rPr lang="de-DE" b="1" dirty="0"/>
              <a:t>Die mittelalterliche Ostkolonisation</a:t>
            </a:r>
          </a:p>
          <a:p>
            <a:endParaRPr lang="de-DE" b="1" dirty="0"/>
          </a:p>
          <a:p>
            <a:r>
              <a:rPr lang="de-DE" sz="1400" dirty="0"/>
              <a:t>      „Durch die mittelalterliche Ostkolonisation in der Zeit vom 8. bis zum 14. Jh. wurde das geschlossene deutsche Sprachgebiet nach Osten</a:t>
            </a:r>
          </a:p>
          <a:p>
            <a:r>
              <a:rPr lang="de-DE" sz="1400" dirty="0"/>
              <a:t>       über die Elbe und Saale und nach Norden über die Donau hinaus ausgedehnt bis nach Ostpreußen, Schlesien und in das Gebiet der</a:t>
            </a:r>
          </a:p>
          <a:p>
            <a:r>
              <a:rPr lang="de-DE" sz="1400" dirty="0"/>
              <a:t>       heutigen Slowakei hinein.</a:t>
            </a:r>
          </a:p>
          <a:p>
            <a:r>
              <a:rPr lang="de-DE" sz="1400" dirty="0"/>
              <a:t>       Die autochthone slawische Bevölkerung wurde großenteils sprachlich assimiliert. Die verbleibende, überwiegend weiter östlich siedelnde</a:t>
            </a:r>
          </a:p>
          <a:p>
            <a:r>
              <a:rPr lang="de-DE" sz="1400" dirty="0"/>
              <a:t>       slawischsprachige Bevölkerung lernte Deutsch häufig als Fremdsprache, was freilich erst für spätere Zeiten belegt ist.</a:t>
            </a:r>
          </a:p>
          <a:p>
            <a:r>
              <a:rPr lang="de-DE" sz="1400" dirty="0"/>
              <a:t>       Die im späteren Mittelalter, seit dem 12. Jh., nach Osteuropa wandernden muttersprachlich deutschsprachigen Bevölkerungen bildeten</a:t>
            </a:r>
          </a:p>
          <a:p>
            <a:r>
              <a:rPr lang="de-DE" sz="1400" dirty="0"/>
              <a:t>       dort großenteils ‚Sprachinseln‘ […] und trugen teilweise dazu bei, die anderssprachige Umgebung zum Deutschlernen zu motivieren.“</a:t>
            </a:r>
          </a:p>
          <a:p>
            <a:r>
              <a:rPr lang="de-DE" sz="1400" dirty="0"/>
              <a:t>       </a:t>
            </a:r>
            <a:r>
              <a:rPr lang="de-DE" sz="1200" dirty="0"/>
              <a:t>[Ammon 2015, 97]</a:t>
            </a:r>
          </a:p>
          <a:p>
            <a:endParaRPr lang="de-DE" sz="1400" dirty="0"/>
          </a:p>
          <a:p>
            <a:endParaRPr lang="de-DE" sz="1400" b="1" dirty="0"/>
          </a:p>
          <a:p>
            <a:r>
              <a:rPr lang="de-DE" b="1" dirty="0"/>
              <a:t>b)  Emigration muttersprachlich deutschsprachiger Gruppen in überseeische Gebiete</a:t>
            </a:r>
          </a:p>
          <a:p>
            <a:endParaRPr lang="de-DE" sz="2000" b="1" dirty="0"/>
          </a:p>
          <a:p>
            <a:r>
              <a:rPr lang="de-DE" dirty="0"/>
              <a:t>      </a:t>
            </a:r>
            <a:r>
              <a:rPr lang="de-DE" sz="1400" dirty="0"/>
              <a:t>„Die Emigration […] in überseeische Gebiete begann im 16. Jh. und verstärkte sich seit dem 17. Jh. Sie führte zunächst vor allem nach</a:t>
            </a:r>
          </a:p>
          <a:p>
            <a:r>
              <a:rPr lang="de-DE" sz="1400" dirty="0"/>
              <a:t>        Nordamerika, später auch nach Süd- und Mittelamerika sowie Australien und Süd-/Südwestafrika. Auch die kurze Episode der Kolonial-</a:t>
            </a:r>
          </a:p>
          <a:p>
            <a:r>
              <a:rPr lang="de-DE" sz="1400" dirty="0"/>
              <a:t>        </a:t>
            </a:r>
            <a:r>
              <a:rPr lang="de-DE" sz="1400" dirty="0" err="1"/>
              <a:t>politik</a:t>
            </a:r>
            <a:r>
              <a:rPr lang="de-DE" sz="1400" dirty="0"/>
              <a:t> Deutschlands mit der Eroberung und Verwaltung von Kolonien in der Zeit von 1884  bis 1918 trug zur Ansiedlung aus den</a:t>
            </a:r>
          </a:p>
          <a:p>
            <a:r>
              <a:rPr lang="de-DE" sz="1400" dirty="0"/>
              <a:t>       deutschsprachigen Staaten bei.</a:t>
            </a:r>
          </a:p>
          <a:p>
            <a:r>
              <a:rPr lang="de-DE" sz="1400" dirty="0"/>
              <a:t>       Diese verschiedenartige und unterschiedlich motivierte Emigration führte auf mehreren Kontinenten und in einer ganzen Reihe von Staaten</a:t>
            </a:r>
          </a:p>
          <a:p>
            <a:r>
              <a:rPr lang="de-DE" sz="1400" dirty="0"/>
              <a:t>       zur Bildung deutschsprachiger Minderheiten […]. Ein Großteil von ihnen wurde später sprachlich assimiliert. Ihre Nachfahren pflegen</a:t>
            </a:r>
          </a:p>
          <a:p>
            <a:r>
              <a:rPr lang="de-DE" sz="1400" dirty="0"/>
              <a:t>       jedoch teilweise bis heute intensivere Kontakte zu den deutschsprachigen Staaten und lernen häufiger DaF [Deutsch als Fremdsprache] </a:t>
            </a:r>
          </a:p>
          <a:p>
            <a:r>
              <a:rPr lang="de-DE" sz="1400" dirty="0"/>
              <a:t>       als die übrigen Bevölkerungsteile der betreffenden Staaten.“</a:t>
            </a:r>
          </a:p>
          <a:p>
            <a:r>
              <a:rPr lang="de-DE" sz="1200" dirty="0"/>
              <a:t>       [Ammon 2015, 97 f.]</a:t>
            </a:r>
          </a:p>
          <a:p>
            <a:pPr marL="285750" indent="-285750">
              <a:buFontTx/>
              <a:buChar char="-"/>
            </a:pPr>
            <a:endParaRPr lang="de-DE" sz="1400" b="1" dirty="0"/>
          </a:p>
          <a:p>
            <a:pPr marL="285750" indent="-285750">
              <a:buFontTx/>
              <a:buChar char="-"/>
            </a:pPr>
            <a:endParaRPr lang="de-DE" b="1" dirty="0"/>
          </a:p>
          <a:p>
            <a:endParaRPr lang="de-DE" b="1" dirty="0"/>
          </a:p>
          <a:p>
            <a:endParaRPr lang="de-DE" b="1" dirty="0"/>
          </a:p>
          <a:p>
            <a:endParaRPr lang="de-DE" b="1" dirty="0"/>
          </a:p>
        </p:txBody>
      </p:sp>
    </p:spTree>
    <p:extLst>
      <p:ext uri="{BB962C8B-B14F-4D97-AF65-F5344CB8AC3E}">
        <p14:creationId xmlns:p14="http://schemas.microsoft.com/office/powerpoint/2010/main" val="2254718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Karte enthält.&#10;&#10;Automatisch generierte Beschreibung">
            <a:extLst>
              <a:ext uri="{FF2B5EF4-FFF2-40B4-BE49-F238E27FC236}">
                <a16:creationId xmlns:a16="http://schemas.microsoft.com/office/drawing/2014/main" id="{7FF30719-6A0A-4320-9BBF-E8B9BF277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770891"/>
            <a:ext cx="10905066" cy="5316218"/>
          </a:xfrm>
          <a:prstGeom prst="rect">
            <a:avLst/>
          </a:prstGeom>
        </p:spPr>
      </p:pic>
    </p:spTree>
    <p:extLst>
      <p:ext uri="{BB962C8B-B14F-4D97-AF65-F5344CB8AC3E}">
        <p14:creationId xmlns:p14="http://schemas.microsoft.com/office/powerpoint/2010/main" val="178322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descr="Ein Bild, das draußen, Foto, alt, weiß enthält.&#10;&#10;Automatisch generierte Beschreibung">
            <a:extLst>
              <a:ext uri="{FF2B5EF4-FFF2-40B4-BE49-F238E27FC236}">
                <a16:creationId xmlns:a16="http://schemas.microsoft.com/office/drawing/2014/main" id="{D8867CDE-73A7-4B31-B6AC-0D286BF44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0540" y="643467"/>
            <a:ext cx="8670919" cy="5571066"/>
          </a:xfrm>
          <a:prstGeom prst="rect">
            <a:avLst/>
          </a:prstGeom>
        </p:spPr>
      </p:pic>
    </p:spTree>
    <p:extLst>
      <p:ext uri="{BB962C8B-B14F-4D97-AF65-F5344CB8AC3E}">
        <p14:creationId xmlns:p14="http://schemas.microsoft.com/office/powerpoint/2010/main" val="2485546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1F5793-7556-49B1-BF40-8D6C42240E33}"/>
              </a:ext>
            </a:extLst>
          </p:cNvPr>
          <p:cNvSpPr txBox="1"/>
          <p:nvPr/>
        </p:nvSpPr>
        <p:spPr>
          <a:xfrm>
            <a:off x="594360" y="420624"/>
            <a:ext cx="2326855" cy="369332"/>
          </a:xfrm>
          <a:prstGeom prst="rect">
            <a:avLst/>
          </a:prstGeom>
          <a:noFill/>
        </p:spPr>
        <p:txBody>
          <a:bodyPr wrap="none" rtlCol="0">
            <a:spAutoFit/>
          </a:bodyPr>
          <a:lstStyle/>
          <a:p>
            <a:r>
              <a:rPr lang="de-DE" dirty="0">
                <a:sym typeface="Wingdings" panose="05000000000000000000" pitchFamily="2" charset="2"/>
              </a:rPr>
              <a:t> </a:t>
            </a:r>
            <a:r>
              <a:rPr lang="de-DE" sz="1600" dirty="0">
                <a:sym typeface="Wingdings" panose="05000000000000000000" pitchFamily="2" charset="2"/>
              </a:rPr>
              <a:t>zum</a:t>
            </a:r>
            <a:r>
              <a:rPr lang="de-DE" dirty="0">
                <a:sym typeface="Wingdings" panose="05000000000000000000" pitchFamily="2" charset="2"/>
              </a:rPr>
              <a:t> </a:t>
            </a:r>
            <a:r>
              <a:rPr lang="de-DE" sz="1600" dirty="0">
                <a:sym typeface="Wingdings" panose="05000000000000000000" pitchFamily="2" charset="2"/>
              </a:rPr>
              <a:t>Beispiel: Namibia</a:t>
            </a:r>
            <a:endParaRPr lang="de-DE" sz="1600" dirty="0"/>
          </a:p>
        </p:txBody>
      </p:sp>
      <p:sp>
        <p:nvSpPr>
          <p:cNvPr id="3" name="Textfeld 2">
            <a:extLst>
              <a:ext uri="{FF2B5EF4-FFF2-40B4-BE49-F238E27FC236}">
                <a16:creationId xmlns:a16="http://schemas.microsoft.com/office/drawing/2014/main" id="{C59FF76E-97E1-4194-A461-0DCE683810C5}"/>
              </a:ext>
            </a:extLst>
          </p:cNvPr>
          <p:cNvSpPr txBox="1"/>
          <p:nvPr/>
        </p:nvSpPr>
        <p:spPr>
          <a:xfrm>
            <a:off x="3429000" y="789956"/>
            <a:ext cx="166443" cy="329184"/>
          </a:xfrm>
          <a:prstGeom prst="rect">
            <a:avLst/>
          </a:prstGeom>
          <a:noFill/>
        </p:spPr>
        <p:txBody>
          <a:bodyPr wrap="square" rtlCol="0">
            <a:spAutoFit/>
          </a:bodyPr>
          <a:lstStyle/>
          <a:p>
            <a:endParaRPr lang="de-DE" dirty="0"/>
          </a:p>
        </p:txBody>
      </p:sp>
      <p:pic>
        <p:nvPicPr>
          <p:cNvPr id="4" name="Grafik 3">
            <a:extLst>
              <a:ext uri="{FF2B5EF4-FFF2-40B4-BE49-F238E27FC236}">
                <a16:creationId xmlns:a16="http://schemas.microsoft.com/office/drawing/2014/main" id="{2E825E6F-A771-4958-8081-91A99432A724}"/>
              </a:ext>
            </a:extLst>
          </p:cNvPr>
          <p:cNvPicPr>
            <a:picLocks noChangeAspect="1"/>
          </p:cNvPicPr>
          <p:nvPr/>
        </p:nvPicPr>
        <p:blipFill>
          <a:blip r:embed="rId2"/>
          <a:stretch>
            <a:fillRect/>
          </a:stretch>
        </p:blipFill>
        <p:spPr>
          <a:xfrm>
            <a:off x="3512221" y="608862"/>
            <a:ext cx="5305425" cy="4876800"/>
          </a:xfrm>
          <a:prstGeom prst="rect">
            <a:avLst/>
          </a:prstGeom>
        </p:spPr>
      </p:pic>
    </p:spTree>
    <p:extLst>
      <p:ext uri="{BB962C8B-B14F-4D97-AF65-F5344CB8AC3E}">
        <p14:creationId xmlns:p14="http://schemas.microsoft.com/office/powerpoint/2010/main" val="986253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B5C1D19-0522-478C-944D-0B977DED4CE7}"/>
              </a:ext>
            </a:extLst>
          </p:cNvPr>
          <p:cNvPicPr>
            <a:picLocks noChangeAspect="1"/>
          </p:cNvPicPr>
          <p:nvPr/>
        </p:nvPicPr>
        <p:blipFill>
          <a:blip r:embed="rId2"/>
          <a:stretch>
            <a:fillRect/>
          </a:stretch>
        </p:blipFill>
        <p:spPr>
          <a:xfrm>
            <a:off x="3414712" y="700087"/>
            <a:ext cx="5362575" cy="5457825"/>
          </a:xfrm>
          <a:prstGeom prst="rect">
            <a:avLst/>
          </a:prstGeom>
        </p:spPr>
      </p:pic>
      <p:sp>
        <p:nvSpPr>
          <p:cNvPr id="3" name="Textfeld 2">
            <a:extLst>
              <a:ext uri="{FF2B5EF4-FFF2-40B4-BE49-F238E27FC236}">
                <a16:creationId xmlns:a16="http://schemas.microsoft.com/office/drawing/2014/main" id="{6D129370-CC8D-4D5E-B6F0-793A4F633C21}"/>
              </a:ext>
            </a:extLst>
          </p:cNvPr>
          <p:cNvSpPr txBox="1"/>
          <p:nvPr/>
        </p:nvSpPr>
        <p:spPr>
          <a:xfrm>
            <a:off x="3758184" y="6382512"/>
            <a:ext cx="2330382" cy="307777"/>
          </a:xfrm>
          <a:prstGeom prst="rect">
            <a:avLst/>
          </a:prstGeom>
          <a:noFill/>
        </p:spPr>
        <p:txBody>
          <a:bodyPr wrap="none" rtlCol="0">
            <a:spAutoFit/>
          </a:bodyPr>
          <a:lstStyle/>
          <a:p>
            <a:r>
              <a:rPr lang="de-DE" sz="1400" dirty="0"/>
              <a:t>[Quelle: Ammon 2015, 359 f.]</a:t>
            </a:r>
          </a:p>
        </p:txBody>
      </p:sp>
      <p:sp>
        <p:nvSpPr>
          <p:cNvPr id="4" name="Textfeld 3">
            <a:extLst>
              <a:ext uri="{FF2B5EF4-FFF2-40B4-BE49-F238E27FC236}">
                <a16:creationId xmlns:a16="http://schemas.microsoft.com/office/drawing/2014/main" id="{51248067-7DC3-480A-AD9C-A80895FB5393}"/>
              </a:ext>
            </a:extLst>
          </p:cNvPr>
          <p:cNvSpPr txBox="1"/>
          <p:nvPr/>
        </p:nvSpPr>
        <p:spPr>
          <a:xfrm>
            <a:off x="8695944" y="5866197"/>
            <a:ext cx="383438" cy="276999"/>
          </a:xfrm>
          <a:prstGeom prst="rect">
            <a:avLst/>
          </a:prstGeom>
          <a:noFill/>
        </p:spPr>
        <p:txBody>
          <a:bodyPr wrap="none" rtlCol="0">
            <a:spAutoFit/>
          </a:bodyPr>
          <a:lstStyle/>
          <a:p>
            <a:r>
              <a:rPr lang="de-DE" sz="1200" dirty="0"/>
              <a:t>[…]</a:t>
            </a:r>
          </a:p>
        </p:txBody>
      </p:sp>
    </p:spTree>
    <p:extLst>
      <p:ext uri="{BB962C8B-B14F-4D97-AF65-F5344CB8AC3E}">
        <p14:creationId xmlns:p14="http://schemas.microsoft.com/office/powerpoint/2010/main" val="1764961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ACF6AF-3FCA-4F70-B8D4-E87F8C23FCD8}"/>
              </a:ext>
            </a:extLst>
          </p:cNvPr>
          <p:cNvSpPr/>
          <p:nvPr/>
        </p:nvSpPr>
        <p:spPr>
          <a:xfrm>
            <a:off x="668524" y="705648"/>
            <a:ext cx="4446923" cy="4524315"/>
          </a:xfrm>
          <a:prstGeom prst="rect">
            <a:avLst/>
          </a:prstGeom>
        </p:spPr>
        <p:txBody>
          <a:bodyPr wrap="none">
            <a:spAutoFit/>
          </a:bodyPr>
          <a:lstStyle/>
          <a:p>
            <a:r>
              <a:rPr lang="de-DE" sz="1600" dirty="0"/>
              <a:t>Mit EASY GERMAN in Namibia</a:t>
            </a:r>
          </a:p>
          <a:p>
            <a:r>
              <a:rPr lang="de-DE" sz="1600" dirty="0">
                <a:hlinkClick r:id="rId2"/>
              </a:rPr>
              <a:t>https://www.youtube.com/watch?v=YPYNK1gG0S8</a:t>
            </a:r>
            <a:endParaRPr lang="de-DE" sz="1600" dirty="0"/>
          </a:p>
          <a:p>
            <a:endParaRPr lang="de-DE" sz="1600" b="1" dirty="0"/>
          </a:p>
          <a:p>
            <a:endParaRPr lang="de-DE" sz="1600" b="1" dirty="0"/>
          </a:p>
          <a:p>
            <a:endParaRPr lang="de-DE" sz="1600" dirty="0"/>
          </a:p>
          <a:p>
            <a:endParaRPr lang="de-DE" sz="1600" dirty="0"/>
          </a:p>
          <a:p>
            <a:endParaRPr lang="de-DE" sz="1600" dirty="0"/>
          </a:p>
          <a:p>
            <a:r>
              <a:rPr lang="de-DE" sz="1600" dirty="0"/>
              <a:t>Deutsch in Papua Neuguinea</a:t>
            </a:r>
          </a:p>
          <a:p>
            <a:r>
              <a:rPr lang="de-DE" sz="1600" dirty="0">
                <a:hlinkClick r:id="rId3">
                  <a:extLst>
                    <a:ext uri="{A12FA001-AC4F-418D-AE19-62706E023703}">
                      <ahyp:hlinkClr xmlns:ahyp="http://schemas.microsoft.com/office/drawing/2018/hyperlinkcolor" val="tx"/>
                    </a:ext>
                  </a:extLst>
                </a:hlinkClick>
              </a:rPr>
              <a:t>https://www.youtube.com/watch?v=zRlnVhdw7y4</a:t>
            </a:r>
            <a:endParaRPr lang="de-DE" sz="1600" dirty="0"/>
          </a:p>
          <a:p>
            <a:endParaRPr lang="de-DE" sz="1600" dirty="0"/>
          </a:p>
          <a:p>
            <a:endParaRPr lang="de-DE" sz="1600" dirty="0"/>
          </a:p>
          <a:p>
            <a:endParaRPr lang="de-DE" sz="1600" dirty="0"/>
          </a:p>
          <a:p>
            <a:r>
              <a:rPr lang="de-DE" sz="1600" dirty="0">
                <a:hlinkClick r:id="rId4"/>
              </a:rPr>
              <a:t>https://www.youtube.com/watch?v=hcwkpGHfsJo</a:t>
            </a:r>
            <a:endParaRPr lang="de-DE" sz="1600" dirty="0"/>
          </a:p>
          <a:p>
            <a:endParaRPr lang="de-DE" sz="1600" dirty="0"/>
          </a:p>
          <a:p>
            <a:r>
              <a:rPr lang="de-DE" sz="1600" dirty="0"/>
              <a:t>Der Bismarck-Archipel.</a:t>
            </a:r>
          </a:p>
          <a:p>
            <a:r>
              <a:rPr lang="de-DE" sz="1600" dirty="0"/>
              <a:t>Tropisches Paradies mit deutscher Vergangenheit</a:t>
            </a:r>
          </a:p>
          <a:p>
            <a:endParaRPr lang="de-DE" sz="1600" dirty="0"/>
          </a:p>
          <a:p>
            <a:endParaRPr lang="de-DE" sz="1600" dirty="0"/>
          </a:p>
        </p:txBody>
      </p:sp>
      <p:sp>
        <p:nvSpPr>
          <p:cNvPr id="3" name="Rechteck 2">
            <a:extLst>
              <a:ext uri="{FF2B5EF4-FFF2-40B4-BE49-F238E27FC236}">
                <a16:creationId xmlns:a16="http://schemas.microsoft.com/office/drawing/2014/main" id="{411B716B-6C51-4B4A-902A-926EFE06AA49}"/>
              </a:ext>
            </a:extLst>
          </p:cNvPr>
          <p:cNvSpPr/>
          <p:nvPr/>
        </p:nvSpPr>
        <p:spPr>
          <a:xfrm>
            <a:off x="777589" y="3429000"/>
            <a:ext cx="184731" cy="369332"/>
          </a:xfrm>
          <a:prstGeom prst="rect">
            <a:avLst/>
          </a:prstGeom>
        </p:spPr>
        <p:txBody>
          <a:bodyPr wrap="none">
            <a:spAutoFit/>
          </a:bodyPr>
          <a:lstStyle/>
          <a:p>
            <a:endParaRPr lang="de-DE" dirty="0"/>
          </a:p>
        </p:txBody>
      </p:sp>
    </p:spTree>
    <p:extLst>
      <p:ext uri="{BB962C8B-B14F-4D97-AF65-F5344CB8AC3E}">
        <p14:creationId xmlns:p14="http://schemas.microsoft.com/office/powerpoint/2010/main" val="340331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ED7049B-A1B5-4625-8B05-EDB72B9C42C4}"/>
              </a:ext>
            </a:extLst>
          </p:cNvPr>
          <p:cNvSpPr/>
          <p:nvPr/>
        </p:nvSpPr>
        <p:spPr>
          <a:xfrm>
            <a:off x="755904" y="2382805"/>
            <a:ext cx="10680192" cy="3816429"/>
          </a:xfrm>
          <a:prstGeom prst="rect">
            <a:avLst/>
          </a:prstGeom>
        </p:spPr>
        <p:txBody>
          <a:bodyPr wrap="square">
            <a:spAutoFit/>
          </a:bodyPr>
          <a:lstStyle/>
          <a:p>
            <a:r>
              <a:rPr lang="de-DE" sz="1600" dirty="0"/>
              <a:t>Unserdeutsch, oder – wie die Sprache in der </a:t>
            </a:r>
            <a:r>
              <a:rPr lang="de-DE" sz="1600" dirty="0" err="1"/>
              <a:t>Kreolistik</a:t>
            </a:r>
            <a:r>
              <a:rPr lang="de-DE" sz="1600" dirty="0"/>
              <a:t> auch genannt wird – </a:t>
            </a:r>
            <a:r>
              <a:rPr lang="de-DE" sz="1600" i="1" dirty="0"/>
              <a:t>Rabaul Creole German</a:t>
            </a:r>
            <a:r>
              <a:rPr lang="de-DE" sz="1600" dirty="0"/>
              <a:t> ist die weltweit einzige deutschbasierte Kreolsprache. Es ist kurz vor und auch nach dem ersten Weltkrieg im Bismarck-Archipel in Papua-Neuguinea unter den Kindern an der Missionsstation in </a:t>
            </a:r>
            <a:r>
              <a:rPr lang="de-DE" sz="1600" dirty="0" err="1"/>
              <a:t>Vunapope</a:t>
            </a:r>
            <a:r>
              <a:rPr lang="de-DE" sz="1600" dirty="0"/>
              <a:t> (Provinz East New Britain) entstanden. Unserdeutsch wird heute nur mehr von einigen wenigen älteren Sprechern, die in Papua-Neuguinea und Ostaustralien leben, gesprochen.</a:t>
            </a:r>
          </a:p>
          <a:p>
            <a:endParaRPr lang="de-DE" sz="1600" dirty="0"/>
          </a:p>
          <a:p>
            <a:endParaRPr lang="de-DE" sz="1600" dirty="0"/>
          </a:p>
          <a:p>
            <a:r>
              <a:rPr lang="de-DE" sz="1600" dirty="0"/>
              <a:t>Diese Seite soll über Verlauf und Ergebnisse eines Forschungsprojekts informieren, das sich zum Ziel gesetzt hat,</a:t>
            </a:r>
          </a:p>
          <a:p>
            <a:endParaRPr lang="de-DE" sz="1600" dirty="0"/>
          </a:p>
          <a:p>
            <a:pPr marL="342900" indent="-342900">
              <a:buAutoNum type="alphaLcParenBoth"/>
            </a:pPr>
            <a:r>
              <a:rPr lang="de-DE" sz="1600" dirty="0"/>
              <a:t>Unserdeutsch möglichst umfassend zu dokumentieren,</a:t>
            </a:r>
          </a:p>
          <a:p>
            <a:br>
              <a:rPr lang="de-DE" sz="1600" dirty="0"/>
            </a:br>
            <a:r>
              <a:rPr lang="de-DE" sz="1600" dirty="0"/>
              <a:t>(b) Entstehung und Geschichte der Sprache möglichst genau</a:t>
            </a:r>
            <a:br>
              <a:rPr lang="de-DE" sz="1600" dirty="0"/>
            </a:br>
            <a:r>
              <a:rPr lang="de-DE" sz="1600" dirty="0"/>
              <a:t>      zu rekonstruieren und zu beschreiben sowie </a:t>
            </a:r>
          </a:p>
          <a:p>
            <a:br>
              <a:rPr lang="de-DE" sz="1600" dirty="0"/>
            </a:br>
            <a:r>
              <a:rPr lang="de-DE" sz="1600" dirty="0"/>
              <a:t>(c) die </a:t>
            </a:r>
            <a:r>
              <a:rPr lang="de-DE" sz="1600" b="1" dirty="0"/>
              <a:t>Sprachstruktur systematisch zu beschreiben</a:t>
            </a:r>
            <a:r>
              <a:rPr lang="de-DE" sz="1600" dirty="0"/>
              <a:t>. </a:t>
            </a:r>
            <a:r>
              <a:rPr lang="de-DE" sz="1400" dirty="0"/>
              <a:t>[Hervorhebung durch die Verf.]</a:t>
            </a:r>
          </a:p>
          <a:p>
            <a:endParaRPr lang="de-DE" dirty="0"/>
          </a:p>
        </p:txBody>
      </p:sp>
      <p:sp>
        <p:nvSpPr>
          <p:cNvPr id="5" name="Textfeld 4">
            <a:extLst>
              <a:ext uri="{FF2B5EF4-FFF2-40B4-BE49-F238E27FC236}">
                <a16:creationId xmlns:a16="http://schemas.microsoft.com/office/drawing/2014/main" id="{6EAE4010-5047-4657-8899-7E60F024DA0F}"/>
              </a:ext>
            </a:extLst>
          </p:cNvPr>
          <p:cNvSpPr txBox="1"/>
          <p:nvPr/>
        </p:nvSpPr>
        <p:spPr>
          <a:xfrm>
            <a:off x="755904" y="1271414"/>
            <a:ext cx="9237465" cy="861774"/>
          </a:xfrm>
          <a:prstGeom prst="rect">
            <a:avLst/>
          </a:prstGeom>
          <a:noFill/>
        </p:spPr>
        <p:txBody>
          <a:bodyPr wrap="none" rtlCol="0">
            <a:spAutoFit/>
          </a:bodyPr>
          <a:lstStyle/>
          <a:p>
            <a:endParaRPr lang="de-DE" sz="1600" dirty="0">
              <a:hlinkClick r:id="rId2"/>
            </a:endParaRPr>
          </a:p>
          <a:p>
            <a:r>
              <a:rPr lang="de-DE" sz="1600" dirty="0">
                <a:hlinkClick r:id="rId2"/>
              </a:rPr>
              <a:t>https://www.germanistik.unibe.ch/forschung/projekte/unserdeutsch_rabaul_creole_german/index_ger.html</a:t>
            </a:r>
            <a:endParaRPr lang="de-DE" sz="1600" dirty="0"/>
          </a:p>
          <a:p>
            <a:endParaRPr lang="de-DE" dirty="0"/>
          </a:p>
        </p:txBody>
      </p:sp>
      <p:sp>
        <p:nvSpPr>
          <p:cNvPr id="2" name="Textfeld 1">
            <a:extLst>
              <a:ext uri="{FF2B5EF4-FFF2-40B4-BE49-F238E27FC236}">
                <a16:creationId xmlns:a16="http://schemas.microsoft.com/office/drawing/2014/main" id="{92EB1C00-97EF-41CB-ACA3-4075FA6BDD95}"/>
              </a:ext>
            </a:extLst>
          </p:cNvPr>
          <p:cNvSpPr txBox="1"/>
          <p:nvPr/>
        </p:nvSpPr>
        <p:spPr>
          <a:xfrm>
            <a:off x="755904" y="607143"/>
            <a:ext cx="4572790" cy="369332"/>
          </a:xfrm>
          <a:prstGeom prst="rect">
            <a:avLst/>
          </a:prstGeom>
          <a:noFill/>
        </p:spPr>
        <p:txBody>
          <a:bodyPr wrap="none" rtlCol="0">
            <a:spAutoFit/>
          </a:bodyPr>
          <a:lstStyle/>
          <a:p>
            <a:r>
              <a:rPr lang="de-DE" b="1" dirty="0">
                <a:solidFill>
                  <a:schemeClr val="accent2">
                    <a:lumMod val="75000"/>
                  </a:schemeClr>
                </a:solidFill>
              </a:rPr>
              <a:t>BEISPIEL 1: Unserdeutsch in Papua-Neuguinea</a:t>
            </a:r>
          </a:p>
        </p:txBody>
      </p:sp>
    </p:spTree>
    <p:extLst>
      <p:ext uri="{BB962C8B-B14F-4D97-AF65-F5344CB8AC3E}">
        <p14:creationId xmlns:p14="http://schemas.microsoft.com/office/powerpoint/2010/main" val="3322355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A51076B-827B-469F-8607-39C4F4475308}"/>
              </a:ext>
            </a:extLst>
          </p:cNvPr>
          <p:cNvSpPr/>
          <p:nvPr/>
        </p:nvSpPr>
        <p:spPr>
          <a:xfrm>
            <a:off x="3545630" y="629150"/>
            <a:ext cx="3061544" cy="338554"/>
          </a:xfrm>
          <a:prstGeom prst="rect">
            <a:avLst/>
          </a:prstGeom>
        </p:spPr>
        <p:txBody>
          <a:bodyPr wrap="none">
            <a:spAutoFit/>
          </a:bodyPr>
          <a:lstStyle/>
          <a:p>
            <a:r>
              <a:rPr lang="de-DE" sz="1600" dirty="0"/>
              <a:t>Das Projekt wird gefördert von der</a:t>
            </a:r>
          </a:p>
        </p:txBody>
      </p:sp>
      <p:pic>
        <p:nvPicPr>
          <p:cNvPr id="5" name="Grafik 4" descr="Ein Bild, das Zeichnung enthält.&#10;&#10;Automatisch generierte Beschreibung">
            <a:extLst>
              <a:ext uri="{FF2B5EF4-FFF2-40B4-BE49-F238E27FC236}">
                <a16:creationId xmlns:a16="http://schemas.microsoft.com/office/drawing/2014/main" id="{7088D47B-DABA-41D7-ADC9-F3F74E80F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9535" y="1415043"/>
            <a:ext cx="2047875" cy="704850"/>
          </a:xfrm>
          <a:prstGeom prst="rect">
            <a:avLst/>
          </a:prstGeom>
        </p:spPr>
      </p:pic>
      <p:sp>
        <p:nvSpPr>
          <p:cNvPr id="7" name="Rectangle 3">
            <a:extLst>
              <a:ext uri="{FF2B5EF4-FFF2-40B4-BE49-F238E27FC236}">
                <a16:creationId xmlns:a16="http://schemas.microsoft.com/office/drawing/2014/main" id="{5D34B8EF-2975-4D88-9AF7-17E0AE79780F}"/>
              </a:ext>
            </a:extLst>
          </p:cNvPr>
          <p:cNvSpPr>
            <a:spLocks noChangeArrowheads="1"/>
          </p:cNvSpPr>
          <p:nvPr/>
        </p:nvSpPr>
        <p:spPr bwMode="auto">
          <a:xfrm>
            <a:off x="1940313" y="2844231"/>
            <a:ext cx="7675756"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rial" panose="020B0604020202020204" pitchFamily="34" charset="0"/>
              </a:rPr>
              <a:t>Die Seite richtet sich an die linguistische Fachwelt, an die interessierte Öffentlichkeit und genauso auch an die Unserdeutsch </a:t>
            </a:r>
            <a:r>
              <a:rPr kumimoji="0" lang="de-DE" altLang="de-DE" sz="1400" b="0" i="0" u="none" strike="noStrike" cap="none" normalizeH="0" baseline="0" dirty="0" err="1">
                <a:ln>
                  <a:noFill/>
                </a:ln>
                <a:solidFill>
                  <a:schemeClr val="tx1"/>
                </a:solidFill>
                <a:effectLst/>
                <a:latin typeface="Arial" panose="020B0604020202020204" pitchFamily="34" charset="0"/>
              </a:rPr>
              <a:t>community</a:t>
            </a:r>
            <a:r>
              <a:rPr kumimoji="0" lang="de-DE" altLang="de-DE" sz="1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rial" panose="020B0604020202020204" pitchFamily="34" charset="0"/>
              </a:rPr>
              <a:t>Neben der Sammlung und Veröffentlichung von Ton-, Text- und Bilddokumenten sowie einschlägigen Forschungsergebnissen möchte sie durch die Facebook-Gruppe Unserdeutsch: </a:t>
            </a:r>
            <a:r>
              <a:rPr kumimoji="0" lang="de-DE" altLang="de-DE" sz="1400" b="0" i="1" u="none" strike="noStrike" cap="none" normalizeH="0" baseline="0" dirty="0">
                <a:ln>
                  <a:noFill/>
                </a:ln>
                <a:solidFill>
                  <a:schemeClr val="tx1"/>
                </a:solidFill>
                <a:effectLst/>
                <a:latin typeface="Arial" panose="020B0604020202020204" pitchFamily="34" charset="0"/>
              </a:rPr>
              <a:t>The Creole German </a:t>
            </a:r>
            <a:r>
              <a:rPr kumimoji="0" lang="de-DE" altLang="de-DE" sz="1400" b="0" i="1" u="none" strike="noStrike" cap="none" normalizeH="0" baseline="0" dirty="0" err="1">
                <a:ln>
                  <a:noFill/>
                </a:ln>
                <a:solidFill>
                  <a:schemeClr val="tx1"/>
                </a:solidFill>
                <a:effectLst/>
                <a:latin typeface="Arial" panose="020B0604020202020204" pitchFamily="34" charset="0"/>
              </a:rPr>
              <a:t>of</a:t>
            </a:r>
            <a:r>
              <a:rPr kumimoji="0" lang="de-DE" altLang="de-DE" sz="1400" b="0" i="1" u="none" strike="noStrike" cap="none" normalizeH="0" baseline="0" dirty="0">
                <a:ln>
                  <a:noFill/>
                </a:ln>
                <a:solidFill>
                  <a:schemeClr val="tx1"/>
                </a:solidFill>
                <a:effectLst/>
                <a:latin typeface="Arial" panose="020B0604020202020204" pitchFamily="34" charset="0"/>
              </a:rPr>
              <a:t> </a:t>
            </a:r>
            <a:r>
              <a:rPr kumimoji="0" lang="de-DE" altLang="de-DE" sz="1400" b="0" i="1" u="none" strike="noStrike" cap="none" normalizeH="0" baseline="0" dirty="0" err="1">
                <a:ln>
                  <a:noFill/>
                </a:ln>
                <a:solidFill>
                  <a:schemeClr val="tx1"/>
                </a:solidFill>
                <a:effectLst/>
                <a:latin typeface="Arial" panose="020B0604020202020204" pitchFamily="34" charset="0"/>
              </a:rPr>
              <a:t>Vunapope</a:t>
            </a:r>
            <a:r>
              <a:rPr kumimoji="0" lang="de-DE" altLang="de-DE" sz="1400" b="0" i="1" u="none" strike="noStrike" cap="none" normalizeH="0" baseline="0" dirty="0">
                <a:ln>
                  <a:noFill/>
                </a:ln>
                <a:solidFill>
                  <a:schemeClr val="tx1"/>
                </a:solidFill>
                <a:effectLst/>
                <a:latin typeface="Arial" panose="020B0604020202020204" pitchFamily="34" charset="0"/>
              </a:rPr>
              <a:t> / Papua New Guinea</a:t>
            </a:r>
            <a:r>
              <a:rPr kumimoji="0" lang="de-DE" altLang="de-DE" sz="1400" b="0" i="0" u="none" strike="noStrike" cap="none" normalizeH="0" baseline="0" dirty="0">
                <a:ln>
                  <a:noFill/>
                </a:ln>
                <a:solidFill>
                  <a:schemeClr val="tx1"/>
                </a:solidFill>
                <a:effectLst/>
                <a:latin typeface="Arial" panose="020B0604020202020204" pitchFamily="34" charset="0"/>
              </a:rPr>
              <a:t> auch für die heute weit zerstreut lebenden Sprecherinnen und Sprecher selbst ein Forum bieten, um soziale Kontakte untereinander zu pflegen sowie Geschichten und Dokumente auszutauschen.</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rial" panose="020B0604020202020204" pitchFamily="34" charset="0"/>
              </a:rPr>
              <a:t>Das Projekt wird durchgeführt im Rahmen einer Kooperation mit dem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9" name="Grafik 8" descr="Ein Bild, das Messer enthält.&#10;&#10;Automatisch generierte Beschreibung">
            <a:extLst>
              <a:ext uri="{FF2B5EF4-FFF2-40B4-BE49-F238E27FC236}">
                <a16:creationId xmlns:a16="http://schemas.microsoft.com/office/drawing/2014/main" id="{9DDEE1E5-AC14-4A6E-B4D0-32BB1213F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594" y="5442957"/>
            <a:ext cx="2047875" cy="781050"/>
          </a:xfrm>
          <a:prstGeom prst="rect">
            <a:avLst/>
          </a:prstGeom>
        </p:spPr>
      </p:pic>
      <p:sp>
        <p:nvSpPr>
          <p:cNvPr id="10" name="Textfeld 9">
            <a:extLst>
              <a:ext uri="{FF2B5EF4-FFF2-40B4-BE49-F238E27FC236}">
                <a16:creationId xmlns:a16="http://schemas.microsoft.com/office/drawing/2014/main" id="{E33BF624-D709-4F95-950E-9DCD95711BC7}"/>
              </a:ext>
            </a:extLst>
          </p:cNvPr>
          <p:cNvSpPr txBox="1"/>
          <p:nvPr/>
        </p:nvSpPr>
        <p:spPr>
          <a:xfrm>
            <a:off x="7203688" y="1661532"/>
            <a:ext cx="2821606" cy="307777"/>
          </a:xfrm>
          <a:prstGeom prst="rect">
            <a:avLst/>
          </a:prstGeom>
          <a:noFill/>
        </p:spPr>
        <p:txBody>
          <a:bodyPr wrap="none" rtlCol="0">
            <a:spAutoFit/>
          </a:bodyPr>
          <a:lstStyle/>
          <a:p>
            <a:r>
              <a:rPr lang="de-DE" sz="1400" dirty="0"/>
              <a:t>(Deutsche Forschungsgemeinschaft)</a:t>
            </a:r>
          </a:p>
        </p:txBody>
      </p:sp>
    </p:spTree>
    <p:extLst>
      <p:ext uri="{BB962C8B-B14F-4D97-AF65-F5344CB8AC3E}">
        <p14:creationId xmlns:p14="http://schemas.microsoft.com/office/powerpoint/2010/main" val="2538144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7C8BEDD-9C02-401B-B845-A2537430903B}"/>
              </a:ext>
            </a:extLst>
          </p:cNvPr>
          <p:cNvSpPr/>
          <p:nvPr/>
        </p:nvSpPr>
        <p:spPr>
          <a:xfrm>
            <a:off x="714587" y="165928"/>
            <a:ext cx="10523389" cy="8771632"/>
          </a:xfrm>
          <a:prstGeom prst="rect">
            <a:avLst/>
          </a:prstGeom>
        </p:spPr>
        <p:txBody>
          <a:bodyPr wrap="square">
            <a:spAutoFit/>
          </a:bodyPr>
          <a:lstStyle/>
          <a:p>
            <a:r>
              <a:rPr lang="de-DE" sz="2000" b="1" dirty="0"/>
              <a:t>4. Deutschsprachige Gebiete in der Vergangenheit: Auswanderungsbewegungen</a:t>
            </a:r>
          </a:p>
          <a:p>
            <a:endParaRPr lang="de-DE" sz="2000" b="1" dirty="0"/>
          </a:p>
          <a:p>
            <a:r>
              <a:rPr lang="de-DE" b="1" dirty="0"/>
              <a:t> c) Auswanderungswellen im 19. Jahrhundert</a:t>
            </a:r>
          </a:p>
          <a:p>
            <a:endParaRPr lang="de-DE" b="1" dirty="0"/>
          </a:p>
          <a:p>
            <a:r>
              <a:rPr lang="de-DE" sz="1200" dirty="0"/>
              <a:t>Im 19. Jahrhundert erreichte die um 1820 einsetzende Auswanderung im deutschsprachigen Raum einen Höhepunkt. Es kam verschiedentlich zu Massenauswanderungen; sie hingen unter anderem mit der konjunkturellen Entwicklung und/oder mit der Demografie Deutschlands zusammen. </a:t>
            </a:r>
          </a:p>
          <a:p>
            <a:r>
              <a:rPr lang="de-DE" sz="1200" dirty="0"/>
              <a:t>Bezogen auf Südwestdeutschland kann man drei Phasen der Massenauswanderung unterscheiden: </a:t>
            </a:r>
          </a:p>
          <a:p>
            <a:r>
              <a:rPr lang="de-DE" sz="1200" b="1" dirty="0"/>
              <a:t>1816/1817</a:t>
            </a:r>
          </a:p>
          <a:p>
            <a:r>
              <a:rPr lang="de-DE" sz="1200" dirty="0"/>
              <a:t>Bedingt durch den Ausbruch des Vulkans Tambora in Indonesien, einem der stärksten bekannten Vulkanausbrüche überhaupt, wurde so viel Asche in die Atmosphäre geschleudert, dass es auf der nördlichen Halbkugel zu extrem nassen, kalten Sommern kam („Jahr ohne Sommer“) und die Ernte zweier Jahre ausfiel. Deshalb kam es zu einer großen Emigrationsbewegung. In Südwestdeutschland schifften sich viele Menschen auf der Donau ein und siedelten in Südrussland (Bessarabien, in der Gegend um Odessa und um Tiflis im Kaukasus). Ein kleinerer Teil der Emigranten suchte in den Vereinigten Staaten eine neue Heimat.</a:t>
            </a:r>
            <a:endParaRPr lang="de-DE" sz="1200" baseline="30000" dirty="0"/>
          </a:p>
          <a:p>
            <a:r>
              <a:rPr lang="de-DE" sz="1200" b="1" dirty="0"/>
              <a:t>1845–1865</a:t>
            </a:r>
          </a:p>
          <a:p>
            <a:r>
              <a:rPr lang="de-DE" sz="1200" dirty="0"/>
              <a:t>Wiederum lösten Pauperismus und eine anhaltende Wirtschaftskrise eine Massenemigration – die größte des 19. Jahrhunderts – aus; nun zogen die Auswandererströme fast ausnahmslos in die Vereinigten Staaten. Dort wurden weite Landstriche erschlossen und besiedelt, indem man die ansässigen Indianer bekämpfte und vertrieb oder ausrottete. Einen zusätzlichen Anreiz zur Auswanderung bildeten die Nachrichten von Goldfunden in Kalifornien seit 1848, die den kalifornischen Goldrausch auslösten. </a:t>
            </a:r>
          </a:p>
          <a:p>
            <a:r>
              <a:rPr lang="de-DE" sz="1200" dirty="0"/>
              <a:t>Die Lage und Motive der Auswanderer dieser Zeit aus dem Hunsrück nach Brasilien beschreibt Edgar Reitz in seinem Spielfilm „Die andere Heimat“. </a:t>
            </a:r>
          </a:p>
          <a:p>
            <a:r>
              <a:rPr lang="de-DE" sz="1200" dirty="0"/>
              <a:t>Zu der wirtschaftlich motivierten Auswanderung kam um 1848 auch eine politische, die ihren Höhepunkt nach der gescheiterten Märzrevolution fand. Diese Emigranten werden gemeinhin als </a:t>
            </a:r>
            <a:r>
              <a:rPr lang="de-DE" sz="1200" dirty="0" err="1"/>
              <a:t>Forty-Eighters</a:t>
            </a:r>
            <a:r>
              <a:rPr lang="de-DE" sz="1200" dirty="0"/>
              <a:t> („Achtundvierziger“) bezeichnet. </a:t>
            </a:r>
          </a:p>
          <a:p>
            <a:r>
              <a:rPr lang="de-DE" sz="1200" dirty="0"/>
              <a:t>Nach 1855 ließ die Stärke der Auswanderung nach und kam während des Amerikanischen Bürgerkriegs (1861–1865) fast vollständig zum Erliegen. </a:t>
            </a:r>
          </a:p>
          <a:p>
            <a:r>
              <a:rPr lang="de-DE" sz="1200" dirty="0"/>
              <a:t>[Insgesamt ca. 5,45 Mio. zwischen 1821 und 1912].</a:t>
            </a:r>
          </a:p>
          <a:p>
            <a:r>
              <a:rPr lang="de-DE" sz="1200" dirty="0"/>
              <a:t>Von 1816 bis 1861 war der bayerische „Matrikelparagraf“ einer der Hauptgründe für das Überwiegen bayerischer Juden in der ersten jüdischen Einwanderungswelle in die USA. </a:t>
            </a:r>
          </a:p>
          <a:p>
            <a:r>
              <a:rPr lang="de-DE" sz="1200" dirty="0"/>
              <a:t>Als Teil der gleichen Auswanderungswelle wanderten auch tausende Deutsche in die australischen Kolonien aus. Ihre Zahl wird auf etwa 70.000 bis 80.000 – bis zum Ersten Weltkrieg – geschätzt. Die Deutschen prägten die Geschichte des Kontinentes nachhaltig. </a:t>
            </a:r>
          </a:p>
          <a:p>
            <a:r>
              <a:rPr lang="de-DE" sz="1200" b="1" dirty="0"/>
              <a:t>1880er Jahre</a:t>
            </a:r>
          </a:p>
          <a:p>
            <a:r>
              <a:rPr lang="de-DE" sz="1200" dirty="0"/>
              <a:t>Nach 1880 kam es noch einmal zu einer Auswanderungswelle in die Vereinigten Staaten, die jedoch nicht mehr die Stärke der anderen Auswanderungsbewegungen erreichte. Die Auswanderung über Bremen erfolgte jetzt größtenteils von Bremerhaven aus. Dort wurde seit 1850 ein Auswandererhaus betrieben, damit die Emigration mit Schiffen erfolgen konnte, die mehr Tiefgang hatten. </a:t>
            </a:r>
          </a:p>
          <a:p>
            <a:endParaRPr lang="de-DE" sz="1200" dirty="0"/>
          </a:p>
          <a:p>
            <a:r>
              <a:rPr lang="de-DE" sz="1200" dirty="0"/>
              <a:t>[Quelle: https://de.wikipedia.org/wiki/Auswanderung#19._Jahrhundert]</a:t>
            </a:r>
          </a:p>
          <a:p>
            <a:endParaRPr lang="de-DE" sz="1200" dirty="0"/>
          </a:p>
          <a:p>
            <a:endParaRPr lang="de-DE" sz="1200" b="1" dirty="0"/>
          </a:p>
          <a:p>
            <a:endParaRPr lang="de-DE" sz="1200" baseline="30000" dirty="0"/>
          </a:p>
          <a:p>
            <a:endParaRPr lang="de-DE" sz="1200" baseline="30000" dirty="0"/>
          </a:p>
          <a:p>
            <a:r>
              <a:rPr lang="de-DE" sz="1200" dirty="0"/>
              <a:t> </a:t>
            </a:r>
          </a:p>
          <a:p>
            <a:endParaRPr lang="de-DE" sz="1200" dirty="0"/>
          </a:p>
          <a:p>
            <a:endParaRPr lang="de-DE" sz="1200" b="1" dirty="0"/>
          </a:p>
          <a:p>
            <a:endParaRPr lang="de-DE" b="1" dirty="0"/>
          </a:p>
          <a:p>
            <a:endParaRPr lang="de-DE" b="1" dirty="0"/>
          </a:p>
          <a:p>
            <a:pPr marL="285750" indent="-285750">
              <a:buFontTx/>
              <a:buChar char="-"/>
            </a:pPr>
            <a:endParaRPr lang="de-DE" sz="1600" b="1" dirty="0"/>
          </a:p>
          <a:p>
            <a:pPr marL="285750" indent="-285750">
              <a:buFontTx/>
              <a:buChar char="-"/>
            </a:pPr>
            <a:endParaRPr lang="de-DE" b="1" dirty="0"/>
          </a:p>
        </p:txBody>
      </p:sp>
    </p:spTree>
    <p:extLst>
      <p:ext uri="{BB962C8B-B14F-4D97-AF65-F5344CB8AC3E}">
        <p14:creationId xmlns:p14="http://schemas.microsoft.com/office/powerpoint/2010/main" val="2530965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7A726EF-9A17-4694-A2A9-8CB2A8E4EC6B}"/>
              </a:ext>
            </a:extLst>
          </p:cNvPr>
          <p:cNvSpPr txBox="1"/>
          <p:nvPr/>
        </p:nvSpPr>
        <p:spPr>
          <a:xfrm>
            <a:off x="855745" y="664613"/>
            <a:ext cx="10080479" cy="5201424"/>
          </a:xfrm>
          <a:prstGeom prst="rect">
            <a:avLst/>
          </a:prstGeom>
          <a:noFill/>
        </p:spPr>
        <p:txBody>
          <a:bodyPr wrap="square" rtlCol="0">
            <a:spAutoFit/>
          </a:bodyPr>
          <a:lstStyle/>
          <a:p>
            <a:pPr marL="285750" indent="-285750">
              <a:buFont typeface="Wingdings" panose="05000000000000000000" pitchFamily="2" charset="2"/>
              <a:buChar char="è"/>
            </a:pPr>
            <a:r>
              <a:rPr lang="de-DE" sz="1400" b="1" dirty="0"/>
              <a:t>Fazit der Auswanderung im 19. Jahrhundert:</a:t>
            </a:r>
          </a:p>
          <a:p>
            <a:pPr marL="285750" indent="-285750">
              <a:buFont typeface="Wingdings" panose="05000000000000000000" pitchFamily="2" charset="2"/>
              <a:buChar char="è"/>
            </a:pPr>
            <a:endParaRPr lang="de-DE" sz="1400" b="1" dirty="0"/>
          </a:p>
          <a:p>
            <a:endParaRPr lang="de-DE" sz="1400" dirty="0"/>
          </a:p>
          <a:p>
            <a:r>
              <a:rPr lang="de-DE" sz="1400" dirty="0"/>
              <a:t>	„Ein Teil der verarmten Menschen wanderte ins Ausland aus. Hauptziel der Auswanderung war </a:t>
            </a:r>
            <a:r>
              <a:rPr lang="de-DE" sz="1400" b="1" dirty="0"/>
              <a:t>Amerika</a:t>
            </a:r>
            <a:r>
              <a:rPr lang="de-DE" sz="1400" dirty="0"/>
              <a:t> mit seinen großen </a:t>
            </a:r>
          </a:p>
          <a:p>
            <a:r>
              <a:rPr lang="de-DE" sz="1400" dirty="0"/>
              <a:t>	unerschlossenen Räumen.</a:t>
            </a:r>
          </a:p>
          <a:p>
            <a:r>
              <a:rPr lang="de-DE" sz="1400" dirty="0"/>
              <a:t>	Zwischen 1820 und 1900 gingen etwa 5,1 Millionen Deutsche in die USA, meist handelte es sich um ganze Familien von </a:t>
            </a:r>
          </a:p>
          <a:p>
            <a:r>
              <a:rPr lang="de-DE" sz="1400" b="1" dirty="0"/>
              <a:t>	selbstständigen Kleinbauern und Handwerkern</a:t>
            </a:r>
            <a:r>
              <a:rPr lang="de-DE" sz="1400" dirty="0"/>
              <a:t>. Von der Abwanderung besonders betroffen waren die bevölkerungsreichen</a:t>
            </a:r>
          </a:p>
          <a:p>
            <a:r>
              <a:rPr lang="de-DE" sz="1400" dirty="0"/>
              <a:t>	ländlichen Gebiete in Süddeutschland, sie stellten vor 1848 etwa ein Drittel aller Auswanderer.</a:t>
            </a:r>
          </a:p>
          <a:p>
            <a:endParaRPr lang="de-DE" sz="1400" dirty="0"/>
          </a:p>
          <a:p>
            <a:r>
              <a:rPr lang="de-DE" sz="1400" dirty="0"/>
              <a:t>	Die Auswanderung verstärkte sich, als nach der gescheiterten bürgerlichen Revolution von 1848/499 viele demokratisch 	gesinnte Deutsche aus Furcht vor politischer Verfolgung oder aus Enttäuschung in die USA zogen. Bremen und Hamburg 	entwickelten sich zu den wichtigsten deutschen Auswanderer-Häfen und profitierten wirtschaftlich stark von dieser 	Entwicklung. </a:t>
            </a:r>
          </a:p>
          <a:p>
            <a:r>
              <a:rPr lang="de-DE" sz="1400" dirty="0"/>
              <a:t>	Inwieweit diese Auswanderungswelle als </a:t>
            </a:r>
            <a:r>
              <a:rPr lang="de-DE" sz="1400" b="1" dirty="0"/>
              <a:t>Ventil für die angespannte politische und wirtschaftliche Situation </a:t>
            </a:r>
            <a:r>
              <a:rPr lang="de-DE" sz="1400" dirty="0"/>
              <a:t>gedient und 	dadurch stabilisierend gewirkt hat, ist umstritten. Fakt ist jedoch, dass die Auswanderung nach 1900 weitgehend abebbte, 	als sich die Lebenssituation und das einkommen der unteren Bevölkerungsschichten im Deutschen Reich deutlich 	verbesserten.“</a:t>
            </a:r>
          </a:p>
          <a:p>
            <a:endParaRPr lang="de-DE" sz="1400" dirty="0"/>
          </a:p>
          <a:p>
            <a:r>
              <a:rPr lang="de-DE" sz="1200" dirty="0"/>
              <a:t>	[Quelle</a:t>
            </a:r>
            <a:r>
              <a:rPr lang="de-DE" sz="1200"/>
              <a:t>: Werner </a:t>
            </a:r>
            <a:r>
              <a:rPr lang="de-DE" sz="1200" dirty="0"/>
              <a:t>2019, 80 f.]</a:t>
            </a:r>
          </a:p>
          <a:p>
            <a:endParaRPr lang="de-DE" sz="1400" dirty="0"/>
          </a:p>
          <a:p>
            <a:endParaRPr lang="de-DE" sz="1400" dirty="0"/>
          </a:p>
          <a:p>
            <a:endParaRPr lang="de-DE" sz="1400" dirty="0"/>
          </a:p>
          <a:p>
            <a:endParaRPr lang="de-DE" sz="1400" dirty="0"/>
          </a:p>
        </p:txBody>
      </p:sp>
    </p:spTree>
    <p:extLst>
      <p:ext uri="{BB962C8B-B14F-4D97-AF65-F5344CB8AC3E}">
        <p14:creationId xmlns:p14="http://schemas.microsoft.com/office/powerpoint/2010/main" val="422214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3E322F-5196-444C-98C2-E697B8B0E582}"/>
              </a:ext>
            </a:extLst>
          </p:cNvPr>
          <p:cNvSpPr/>
          <p:nvPr/>
        </p:nvSpPr>
        <p:spPr>
          <a:xfrm>
            <a:off x="972312" y="188899"/>
            <a:ext cx="9214104" cy="8032968"/>
          </a:xfrm>
          <a:prstGeom prst="rect">
            <a:avLst/>
          </a:prstGeom>
        </p:spPr>
        <p:txBody>
          <a:bodyPr wrap="square">
            <a:spAutoFit/>
          </a:bodyPr>
          <a:lstStyle/>
          <a:p>
            <a:pPr marL="457200" indent="-457200">
              <a:buAutoNum type="alphaLcParenR"/>
            </a:pPr>
            <a:endParaRPr lang="de-DE" sz="1600" b="1" dirty="0"/>
          </a:p>
          <a:p>
            <a:endParaRPr lang="de-DE" sz="1600" b="1" dirty="0"/>
          </a:p>
          <a:p>
            <a:pPr marL="457200" indent="-457200">
              <a:buAutoNum type="arabicPeriod"/>
            </a:pPr>
            <a:r>
              <a:rPr lang="de-DE" sz="2000" b="1" dirty="0"/>
              <a:t>Weitere Länder </a:t>
            </a:r>
            <a:r>
              <a:rPr lang="de-DE" sz="1400" b="1" dirty="0"/>
              <a:t>(neben Österreich und der Schweiz) </a:t>
            </a:r>
            <a:r>
              <a:rPr lang="de-DE" sz="2000" b="1" dirty="0"/>
              <a:t>mit Deutsch als nationaler Amtssprache</a:t>
            </a:r>
          </a:p>
          <a:p>
            <a:pPr marL="342900" indent="-342900">
              <a:buAutoNum type="arabicPeriod"/>
            </a:pPr>
            <a:endParaRPr lang="de-DE" sz="2000" b="1" dirty="0"/>
          </a:p>
          <a:p>
            <a:endParaRPr lang="de-DE" sz="2000" b="1" dirty="0"/>
          </a:p>
          <a:p>
            <a:endParaRPr lang="de-DE" sz="1600" b="1" dirty="0"/>
          </a:p>
          <a:p>
            <a:r>
              <a:rPr lang="de-DE" sz="1600" b="1" dirty="0"/>
              <a:t>a)   Liechtenstein</a:t>
            </a:r>
          </a:p>
          <a:p>
            <a:endParaRPr lang="de-DE" sz="1600" b="1" dirty="0"/>
          </a:p>
          <a:p>
            <a:endParaRPr lang="de-DE" sz="1600" b="1" dirty="0"/>
          </a:p>
          <a:p>
            <a:r>
              <a:rPr lang="de-DE" sz="1600" b="1" dirty="0"/>
              <a:t>	</a:t>
            </a:r>
            <a:r>
              <a:rPr lang="de-DE" sz="1400" dirty="0"/>
              <a:t>(amtlich Fürstentum Liechtenstein) ist ein Binnenstaat im Alpenraum Mitteleuropas und der sechstkleinste 	Staat der Erde.</a:t>
            </a:r>
          </a:p>
          <a:p>
            <a:r>
              <a:rPr lang="de-DE" sz="1400" b="1" dirty="0"/>
              <a:t>	Währung</a:t>
            </a:r>
            <a:r>
              <a:rPr lang="de-DE" sz="1400" dirty="0"/>
              <a:t>‎: ‎Schweizer Franken‎ (CHF); </a:t>
            </a:r>
            <a:r>
              <a:rPr lang="de-DE" sz="1400" b="1" dirty="0"/>
              <a:t>Fläche</a:t>
            </a:r>
            <a:r>
              <a:rPr lang="de-DE" sz="1400" dirty="0"/>
              <a:t>‎: ‎160,5 (Vermessung 2006) km²; </a:t>
            </a:r>
            <a:r>
              <a:rPr lang="de-DE" sz="1400" b="1" dirty="0"/>
              <a:t>Bevölkerung</a:t>
            </a:r>
            <a:r>
              <a:rPr lang="de-DE" sz="1400" dirty="0"/>
              <a:t>: 38.557 (2019); </a:t>
            </a:r>
          </a:p>
          <a:p>
            <a:r>
              <a:rPr lang="de-DE" sz="1400" b="1" dirty="0"/>
              <a:t>	Amtssprache</a:t>
            </a:r>
            <a:r>
              <a:rPr lang="de-DE" sz="1400" dirty="0"/>
              <a:t>‎: ‎Deutsch </a:t>
            </a:r>
          </a:p>
          <a:p>
            <a:r>
              <a:rPr lang="de-DE" sz="1400" dirty="0"/>
              <a:t>	</a:t>
            </a:r>
            <a:r>
              <a:rPr lang="de-DE" sz="1200" dirty="0"/>
              <a:t>[Quelle: </a:t>
            </a:r>
            <a:r>
              <a:rPr lang="de-DE" sz="1200" dirty="0" err="1"/>
              <a:t>wikipedia</a:t>
            </a:r>
            <a:r>
              <a:rPr lang="de-DE" sz="1200" dirty="0"/>
              <a:t> – 15.04.2020]</a:t>
            </a:r>
          </a:p>
          <a:p>
            <a:endParaRPr lang="de-DE" sz="1200" dirty="0"/>
          </a:p>
          <a:p>
            <a:r>
              <a:rPr lang="de-DE" sz="1200" dirty="0"/>
              <a:t>	</a:t>
            </a:r>
            <a:r>
              <a:rPr lang="de-DE" sz="1400" dirty="0"/>
              <a:t>„In dem kleinen Staat Liechtenstein gibt es keine andere Sprache als Deutsch mit amtlicher Stellung (Status oder 	Funktion), auch nicht auf kommunaler Ebene. Dies ist damit der einige amtlich rein deutschsprachige Staat. 	[…]</a:t>
            </a:r>
          </a:p>
          <a:p>
            <a:r>
              <a:rPr lang="de-DE" sz="1400" dirty="0"/>
              <a:t>	Das Standarddeutsch Liechtensteins stimmt weitgehend überein mit dem Schweizer Hochdeutsch, hat aber 	auch einige 	 Besonderheiten (nationale Varianten) im Wortschatz […]. So heißt z. B. der Amtsarzt 	</a:t>
            </a:r>
            <a:r>
              <a:rPr lang="de-DE" sz="1400" i="1" dirty="0"/>
              <a:t>Landesphysikus</a:t>
            </a:r>
            <a:r>
              <a:rPr lang="de-DE" sz="1400" dirty="0"/>
              <a:t>, die Oma </a:t>
            </a:r>
            <a:r>
              <a:rPr lang="de-DE" sz="1400" i="1" dirty="0"/>
              <a:t>Nana</a:t>
            </a:r>
            <a:r>
              <a:rPr lang="de-DE" sz="1400" dirty="0"/>
              <a:t>, der Opa </a:t>
            </a:r>
            <a:r>
              <a:rPr lang="de-DE" sz="1400" i="1" dirty="0" err="1"/>
              <a:t>Neni</a:t>
            </a:r>
            <a:r>
              <a:rPr lang="de-DE" sz="1400" i="1" dirty="0"/>
              <a:t> </a:t>
            </a:r>
            <a:r>
              <a:rPr lang="de-DE" sz="1400" dirty="0"/>
              <a:t>(jeweils mit der Konnotation Zuneigung), eine Handelsgesellschaft 	bisweilen </a:t>
            </a:r>
            <a:r>
              <a:rPr lang="de-DE" sz="1400" i="1" dirty="0"/>
              <a:t>Anstalt</a:t>
            </a:r>
            <a:r>
              <a:rPr lang="de-DE" sz="1400" dirty="0"/>
              <a:t> oder der Pfannkuchen </a:t>
            </a:r>
            <a:r>
              <a:rPr lang="de-DE" sz="1400" i="1" dirty="0"/>
              <a:t>die </a:t>
            </a:r>
            <a:r>
              <a:rPr lang="de-DE" sz="1400" i="1" dirty="0" err="1"/>
              <a:t>Kratzeti</a:t>
            </a:r>
            <a:r>
              <a:rPr lang="de-DE" sz="1400" dirty="0"/>
              <a:t>, im Plural, da er typischerweise in Streifen geschnitten und 	Beilage zu einem Hauptgericht ist […].“</a:t>
            </a:r>
          </a:p>
          <a:p>
            <a:r>
              <a:rPr lang="de-DE" sz="1400" dirty="0"/>
              <a:t>	</a:t>
            </a:r>
          </a:p>
          <a:p>
            <a:r>
              <a:rPr lang="de-DE" sz="1400" dirty="0"/>
              <a:t>	</a:t>
            </a:r>
            <a:r>
              <a:rPr lang="de-DE" sz="1200" dirty="0"/>
              <a:t>[Ammon 2015, 215 f.]</a:t>
            </a:r>
          </a:p>
          <a:p>
            <a:endParaRPr lang="de-DE" sz="1400" dirty="0"/>
          </a:p>
          <a:p>
            <a:endParaRPr lang="de-DE" sz="1400" b="1" dirty="0"/>
          </a:p>
          <a:p>
            <a:endParaRPr lang="de-DE" sz="1600" b="1" dirty="0"/>
          </a:p>
          <a:p>
            <a:endParaRPr lang="de-DE" sz="1600" b="1" dirty="0"/>
          </a:p>
          <a:p>
            <a:pPr marL="457200" indent="-457200">
              <a:buAutoNum type="alphaLcParenR"/>
            </a:pPr>
            <a:endParaRPr lang="de-DE" sz="2000" b="1" dirty="0"/>
          </a:p>
          <a:p>
            <a:endParaRPr lang="de-DE" sz="1600" b="1" dirty="0"/>
          </a:p>
          <a:p>
            <a:pPr marL="457200" indent="-457200">
              <a:buAutoNum type="alphaLcParenR"/>
            </a:pPr>
            <a:endParaRPr lang="de-DE" sz="2000" b="1" dirty="0"/>
          </a:p>
          <a:p>
            <a:endParaRPr lang="de-DE" sz="2000" b="1" dirty="0"/>
          </a:p>
        </p:txBody>
      </p:sp>
    </p:spTree>
    <p:extLst>
      <p:ext uri="{BB962C8B-B14F-4D97-AF65-F5344CB8AC3E}">
        <p14:creationId xmlns:p14="http://schemas.microsoft.com/office/powerpoint/2010/main" val="339206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CBA03-3EB4-49D6-8DCB-CBF605A75207}"/>
              </a:ext>
            </a:extLst>
          </p:cNvPr>
          <p:cNvSpPr/>
          <p:nvPr/>
        </p:nvSpPr>
        <p:spPr>
          <a:xfrm>
            <a:off x="1109472" y="998244"/>
            <a:ext cx="9515856" cy="3139321"/>
          </a:xfrm>
          <a:prstGeom prst="rect">
            <a:avLst/>
          </a:prstGeom>
        </p:spPr>
        <p:txBody>
          <a:bodyPr wrap="square">
            <a:spAutoFit/>
          </a:bodyPr>
          <a:lstStyle/>
          <a:p>
            <a:r>
              <a:rPr lang="de-DE" sz="1400" b="1" dirty="0"/>
              <a:t> </a:t>
            </a:r>
            <a:r>
              <a:rPr lang="de-DE" sz="1400" dirty="0"/>
              <a:t>„Zusätzlich zur Auswanderung nahm vor allem im 19. Jahrhundert die internationale Geschäftstätigkeit der deutschsprachigen Staaten zu. Auch im Zusammenhang damit gelangten mehr und mehr Muttersprachler des Deutschen ins Ausland, viele allerdings nur vorübergehend. Sowohl diese Expatriates (manche sprechen auch von „Kontraktdeutschen“) als auch die Auswanderer entwickelten vielfältige kulturelle Tätigkeiten im Ausland, in denen die deutsche Sprache eine Rolle spielte […].“</a:t>
            </a:r>
          </a:p>
          <a:p>
            <a:endParaRPr lang="de-DE" sz="1200" dirty="0"/>
          </a:p>
          <a:p>
            <a:r>
              <a:rPr lang="de-DE" sz="1200" dirty="0"/>
              <a:t>[Ammon 2015, 98]</a:t>
            </a:r>
          </a:p>
          <a:p>
            <a:r>
              <a:rPr lang="de-DE" sz="1600" dirty="0"/>
              <a:t>        </a:t>
            </a:r>
            <a:endParaRPr lang="de-DE" b="1" dirty="0"/>
          </a:p>
          <a:p>
            <a:pPr marL="285750" indent="-285750">
              <a:buFontTx/>
              <a:buChar char="-"/>
            </a:pPr>
            <a:endParaRPr lang="de-DE" b="1" dirty="0"/>
          </a:p>
          <a:p>
            <a:r>
              <a:rPr lang="de-DE" sz="1400" b="1" dirty="0">
                <a:sym typeface="Wingdings" panose="05000000000000000000" pitchFamily="2" charset="2"/>
              </a:rPr>
              <a:t> </a:t>
            </a:r>
            <a:r>
              <a:rPr lang="de-DE" sz="1400" b="1" dirty="0"/>
              <a:t>Oktoberfest in Kanada:</a:t>
            </a:r>
          </a:p>
          <a:p>
            <a:r>
              <a:rPr lang="de-DE" sz="1400" dirty="0">
                <a:hlinkClick r:id="rId2"/>
              </a:rPr>
              <a:t>https://www.faszination-kanada.com/blog/reisen/bayerisch-feiern-auf-kanadisch-das-kitchener-waterloo-oktoberfest/</a:t>
            </a:r>
            <a:endParaRPr lang="de-DE" sz="1400" dirty="0"/>
          </a:p>
          <a:p>
            <a:r>
              <a:rPr lang="de-DE" sz="1400" dirty="0"/>
              <a:t>Vgl. auch </a:t>
            </a:r>
            <a:r>
              <a:rPr lang="de-DE" sz="1400" dirty="0">
                <a:hlinkClick r:id="rId3"/>
              </a:rPr>
              <a:t>www.oktoberfest.ca</a:t>
            </a:r>
            <a:endParaRPr lang="de-DE" sz="1400" dirty="0"/>
          </a:p>
          <a:p>
            <a:endParaRPr lang="de-DE" sz="1400" dirty="0"/>
          </a:p>
          <a:p>
            <a:endParaRPr lang="de-DE" sz="1400" dirty="0"/>
          </a:p>
          <a:p>
            <a:endParaRPr lang="de-DE" sz="1400" dirty="0"/>
          </a:p>
        </p:txBody>
      </p:sp>
    </p:spTree>
    <p:extLst>
      <p:ext uri="{BB962C8B-B14F-4D97-AF65-F5344CB8AC3E}">
        <p14:creationId xmlns:p14="http://schemas.microsoft.com/office/powerpoint/2010/main" val="3218991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725A546-D09D-47D0-9CFB-716620729D8A}"/>
              </a:ext>
            </a:extLst>
          </p:cNvPr>
          <p:cNvSpPr/>
          <p:nvPr/>
        </p:nvSpPr>
        <p:spPr>
          <a:xfrm>
            <a:off x="969264" y="766733"/>
            <a:ext cx="8979408" cy="4278094"/>
          </a:xfrm>
          <a:prstGeom prst="rect">
            <a:avLst/>
          </a:prstGeom>
        </p:spPr>
        <p:txBody>
          <a:bodyPr wrap="square">
            <a:spAutoFit/>
          </a:bodyPr>
          <a:lstStyle/>
          <a:p>
            <a:r>
              <a:rPr lang="de-DE" b="1" dirty="0">
                <a:solidFill>
                  <a:schemeClr val="accent2">
                    <a:lumMod val="75000"/>
                  </a:schemeClr>
                </a:solidFill>
              </a:rPr>
              <a:t>BEISPIEL 2: Deutschböhmische Auswanderungsvarietäten in Osteuropa und Übersee</a:t>
            </a:r>
          </a:p>
          <a:p>
            <a:endParaRPr lang="de-DE" sz="1400" dirty="0"/>
          </a:p>
          <a:p>
            <a:endParaRPr lang="de-DE" sz="1400" dirty="0"/>
          </a:p>
          <a:p>
            <a:r>
              <a:rPr lang="de-DE" sz="1400" dirty="0"/>
              <a:t>„Deutsch wird für fünfzehn Staaten [der USA] angeführt, unter anderem für Idaho, Wyoming, North Dakota, Utah, Colorado, Kansas, Missouri, Arkansas, Iowa und </a:t>
            </a:r>
            <a:r>
              <a:rPr lang="de-DE" sz="1400" dirty="0" err="1"/>
              <a:t>Wisconson</a:t>
            </a:r>
            <a:r>
              <a:rPr lang="de-DE" sz="1400" dirty="0"/>
              <a:t>. […]</a:t>
            </a:r>
          </a:p>
          <a:p>
            <a:r>
              <a:rPr lang="de-DE" sz="1400" dirty="0"/>
              <a:t>Bereits 1790 registrierte der US-Zensus eine Zahl von 600 000 Deutschen im Land […]. In den USA werden bzw. wurden in drei Staaten (in Kansas, […] in Minnesota und in Washington) zudem auch nord- und mittelbairische Varietäten gesprochen […].</a:t>
            </a:r>
          </a:p>
          <a:p>
            <a:endParaRPr lang="de-DE" sz="1400" dirty="0"/>
          </a:p>
          <a:p>
            <a:r>
              <a:rPr lang="de-DE" sz="1400" dirty="0"/>
              <a:t>Vor allem im Laufe des 19. Jahrhunderts existierten zahlreiche Auswanderungsströme einer Bevölkerungsgruppe, der so genannten Deutschböhmen, die ihr Herkunftsgebiet, in der eine oberdeutsche Varietät gesprochen wurde, im heutigen Westtschechien verließ.</a:t>
            </a:r>
          </a:p>
          <a:p>
            <a:r>
              <a:rPr lang="de-DE" sz="1400" dirty="0"/>
              <a:t>Die Auswanderungsmotive sind äußerst vielschichtig und reichen von wirtschaftlichen Gründen über Familiennachzug bis hin zur arrangierten Heirat […].</a:t>
            </a:r>
          </a:p>
          <a:p>
            <a:endParaRPr lang="de-DE" sz="1400" dirty="0"/>
          </a:p>
          <a:p>
            <a:r>
              <a:rPr lang="de-DE" sz="1400" dirty="0"/>
              <a:t>Neben den USA siedelten sich die Deutschböhmen in Südamerika (</a:t>
            </a:r>
            <a:r>
              <a:rPr lang="de-DE" sz="1400" dirty="0" err="1"/>
              <a:t>Saỡ</a:t>
            </a:r>
            <a:r>
              <a:rPr lang="de-DE" sz="1400" dirty="0"/>
              <a:t> Bento im Staat Catarina / Brasilien), auf der neuseeländischen Nordinsel, im rumänischen Banat und in der Transkarpatenukraine an.“</a:t>
            </a:r>
          </a:p>
          <a:p>
            <a:endParaRPr lang="de-DE" dirty="0"/>
          </a:p>
          <a:p>
            <a:r>
              <a:rPr lang="de-DE" sz="1200" dirty="0"/>
              <a:t>[Eller-Wildfeuer 2016, 46 f.] </a:t>
            </a:r>
          </a:p>
        </p:txBody>
      </p:sp>
    </p:spTree>
    <p:extLst>
      <p:ext uri="{BB962C8B-B14F-4D97-AF65-F5344CB8AC3E}">
        <p14:creationId xmlns:p14="http://schemas.microsoft.com/office/powerpoint/2010/main" val="3783352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CC27A56-95D8-4515-8F5D-17E6E2EA0DA9}"/>
              </a:ext>
            </a:extLst>
          </p:cNvPr>
          <p:cNvSpPr txBox="1"/>
          <p:nvPr/>
        </p:nvSpPr>
        <p:spPr>
          <a:xfrm>
            <a:off x="853632" y="111282"/>
            <a:ext cx="7864974" cy="1138773"/>
          </a:xfrm>
          <a:prstGeom prst="rect">
            <a:avLst/>
          </a:prstGeom>
          <a:noFill/>
        </p:spPr>
        <p:txBody>
          <a:bodyPr wrap="none" rtlCol="0">
            <a:spAutoFit/>
          </a:bodyPr>
          <a:lstStyle/>
          <a:p>
            <a:r>
              <a:rPr lang="de-DE" sz="2000" b="1" dirty="0"/>
              <a:t>5. Deutsch als Minderheitensprache, aber nicht staatliche Amtssprache</a:t>
            </a:r>
          </a:p>
          <a:p>
            <a:endParaRPr lang="de-DE" sz="2000" b="1" dirty="0"/>
          </a:p>
          <a:p>
            <a:r>
              <a:rPr lang="de-DE" sz="1400" b="1" dirty="0">
                <a:sym typeface="Wingdings" panose="05000000000000000000" pitchFamily="2" charset="2"/>
              </a:rPr>
              <a:t>   zum Beispiel: Tschechien</a:t>
            </a:r>
          </a:p>
          <a:p>
            <a:pPr marL="285750" indent="-285750">
              <a:buFont typeface="Wingdings" panose="05000000000000000000" pitchFamily="2" charset="2"/>
              <a:buChar char="à"/>
            </a:pPr>
            <a:endParaRPr lang="de-DE" sz="1400" b="1" dirty="0"/>
          </a:p>
        </p:txBody>
      </p:sp>
      <p:pic>
        <p:nvPicPr>
          <p:cNvPr id="3" name="Grafik 2">
            <a:extLst>
              <a:ext uri="{FF2B5EF4-FFF2-40B4-BE49-F238E27FC236}">
                <a16:creationId xmlns:a16="http://schemas.microsoft.com/office/drawing/2014/main" id="{A3A605F5-55A7-49AC-AA51-59E8887426C2}"/>
              </a:ext>
            </a:extLst>
          </p:cNvPr>
          <p:cNvPicPr>
            <a:picLocks noChangeAspect="1"/>
          </p:cNvPicPr>
          <p:nvPr/>
        </p:nvPicPr>
        <p:blipFill>
          <a:blip r:embed="rId2"/>
          <a:stretch>
            <a:fillRect/>
          </a:stretch>
        </p:blipFill>
        <p:spPr>
          <a:xfrm>
            <a:off x="3409950" y="830649"/>
            <a:ext cx="5372100" cy="5419725"/>
          </a:xfrm>
          <a:prstGeom prst="rect">
            <a:avLst/>
          </a:prstGeom>
        </p:spPr>
      </p:pic>
      <p:sp>
        <p:nvSpPr>
          <p:cNvPr id="4" name="Textfeld 3">
            <a:extLst>
              <a:ext uri="{FF2B5EF4-FFF2-40B4-BE49-F238E27FC236}">
                <a16:creationId xmlns:a16="http://schemas.microsoft.com/office/drawing/2014/main" id="{3091FDB5-4588-45FF-82B3-24FC48AC18DE}"/>
              </a:ext>
            </a:extLst>
          </p:cNvPr>
          <p:cNvSpPr txBox="1"/>
          <p:nvPr/>
        </p:nvSpPr>
        <p:spPr>
          <a:xfrm>
            <a:off x="776348" y="6223498"/>
            <a:ext cx="9868279" cy="523220"/>
          </a:xfrm>
          <a:prstGeom prst="rect">
            <a:avLst/>
          </a:prstGeom>
          <a:noFill/>
        </p:spPr>
        <p:txBody>
          <a:bodyPr wrap="none" rtlCol="0">
            <a:spAutoFit/>
          </a:bodyPr>
          <a:lstStyle/>
          <a:p>
            <a:r>
              <a:rPr lang="de-DE" sz="1400" dirty="0"/>
              <a:t>[Quelle: Ammon 2015, S. 328–334:</a:t>
            </a:r>
          </a:p>
          <a:p>
            <a:r>
              <a:rPr lang="de-DE" sz="1400" dirty="0"/>
              <a:t>https://books.google.de/books?id=MZXoBQAAQBAJ&amp;printsec=frontcover&amp;source=gbs_ViewAPI&amp;redir_esc=y#v=onepage&amp;q&amp;f=false]</a:t>
            </a:r>
          </a:p>
        </p:txBody>
      </p:sp>
      <p:sp>
        <p:nvSpPr>
          <p:cNvPr id="5" name="Textfeld 4">
            <a:extLst>
              <a:ext uri="{FF2B5EF4-FFF2-40B4-BE49-F238E27FC236}">
                <a16:creationId xmlns:a16="http://schemas.microsoft.com/office/drawing/2014/main" id="{86002499-53E4-4568-B006-B77863DE9CFB}"/>
              </a:ext>
            </a:extLst>
          </p:cNvPr>
          <p:cNvSpPr txBox="1"/>
          <p:nvPr/>
        </p:nvSpPr>
        <p:spPr>
          <a:xfrm>
            <a:off x="8573499" y="6027351"/>
            <a:ext cx="383438" cy="276999"/>
          </a:xfrm>
          <a:prstGeom prst="rect">
            <a:avLst/>
          </a:prstGeom>
          <a:noFill/>
        </p:spPr>
        <p:txBody>
          <a:bodyPr wrap="none" rtlCol="0">
            <a:spAutoFit/>
          </a:bodyPr>
          <a:lstStyle/>
          <a:p>
            <a:r>
              <a:rPr lang="de-DE" sz="1200" dirty="0"/>
              <a:t>[…]</a:t>
            </a:r>
          </a:p>
        </p:txBody>
      </p:sp>
    </p:spTree>
    <p:extLst>
      <p:ext uri="{BB962C8B-B14F-4D97-AF65-F5344CB8AC3E}">
        <p14:creationId xmlns:p14="http://schemas.microsoft.com/office/powerpoint/2010/main" val="1775344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B281718-F0F7-4147-A2C2-B3217BCC0ED1}"/>
              </a:ext>
            </a:extLst>
          </p:cNvPr>
          <p:cNvSpPr/>
          <p:nvPr/>
        </p:nvSpPr>
        <p:spPr>
          <a:xfrm>
            <a:off x="889376" y="634484"/>
            <a:ext cx="10114820" cy="3570208"/>
          </a:xfrm>
          <a:prstGeom prst="rect">
            <a:avLst/>
          </a:prstGeom>
        </p:spPr>
        <p:txBody>
          <a:bodyPr wrap="none">
            <a:spAutoFit/>
          </a:bodyPr>
          <a:lstStyle/>
          <a:p>
            <a:r>
              <a:rPr lang="de-DE" sz="2000" b="1" dirty="0"/>
              <a:t>5. Deutsch in inter- und übernationalen Beziehungen</a:t>
            </a:r>
          </a:p>
          <a:p>
            <a:endParaRPr lang="de-DE" sz="2000" b="1" dirty="0"/>
          </a:p>
          <a:p>
            <a:endParaRPr lang="de-DE" sz="2000" b="1" dirty="0"/>
          </a:p>
          <a:p>
            <a:r>
              <a:rPr lang="de-DE" sz="1400" dirty="0"/>
              <a:t>„Die Sprecherzahl des Deutschen wuchs im 20. Jh. wesentlich langsamer als im 19. Jh. und geringer als die anderer international</a:t>
            </a:r>
          </a:p>
          <a:p>
            <a:r>
              <a:rPr lang="de-DE" sz="1400" dirty="0"/>
              <a:t>bedeutender Sprachen […]: </a:t>
            </a:r>
          </a:p>
          <a:p>
            <a:r>
              <a:rPr lang="de-DE" sz="1400" dirty="0"/>
              <a:t>Nach Otto Jespersens Schätzung von 1933 lag von 6 europäischen Sprachen (als Muttersprachen) Deutsch um 1500 noch zusammen </a:t>
            </a:r>
          </a:p>
          <a:p>
            <a:r>
              <a:rPr lang="de-DE" sz="1400" dirty="0"/>
              <a:t>mit Französisch an der numerischen Spitze, wurde um 1800 zahlenstärkste Sprache in Europa, während seit Ende des 19. Jh. Englisch </a:t>
            </a:r>
          </a:p>
          <a:p>
            <a:r>
              <a:rPr lang="de-DE" sz="1400" dirty="0"/>
              <a:t>weitaus die Oberhand gewann, Russisch im 20. Jh. das Deutsche überholte und Französisch seit dem 19. Jh. allmählich etwas hinter</a:t>
            </a:r>
          </a:p>
          <a:p>
            <a:r>
              <a:rPr lang="de-DE" sz="1400" dirty="0"/>
              <a:t>Deutsch zu liegen kam. </a:t>
            </a:r>
          </a:p>
          <a:p>
            <a:r>
              <a:rPr lang="de-DE" sz="1400" dirty="0"/>
              <a:t>Der numerische proportionale Rückgang hängt mit der in Deutschland stagnierenden Bevölkerungsvermehrung durch </a:t>
            </a:r>
            <a:r>
              <a:rPr lang="de-DE" sz="1400" dirty="0" err="1"/>
              <a:t>Hochindustriali</a:t>
            </a:r>
            <a:r>
              <a:rPr lang="de-DE" sz="1400" dirty="0"/>
              <a:t>-</a:t>
            </a:r>
          </a:p>
          <a:p>
            <a:r>
              <a:rPr lang="de-DE" sz="1400" dirty="0" err="1"/>
              <a:t>sierung</a:t>
            </a:r>
            <a:r>
              <a:rPr lang="de-DE" sz="1400" dirty="0"/>
              <a:t>  und Verstädterung zusammen, außerdem mit Deutschlands relativ spätem Eintritt in die Kolonialpolitik und deren frühem Ende </a:t>
            </a:r>
          </a:p>
          <a:p>
            <a:r>
              <a:rPr lang="de-DE" sz="1400" dirty="0"/>
              <a:t>im Ersten Weltkrieg.“</a:t>
            </a:r>
          </a:p>
          <a:p>
            <a:endParaRPr lang="de-DE" sz="1400" dirty="0"/>
          </a:p>
          <a:p>
            <a:r>
              <a:rPr lang="de-DE" sz="1200" dirty="0"/>
              <a:t>[von Polenz 1999, 191]</a:t>
            </a:r>
          </a:p>
          <a:p>
            <a:endParaRPr lang="de-DE" sz="1400" dirty="0"/>
          </a:p>
        </p:txBody>
      </p:sp>
    </p:spTree>
    <p:extLst>
      <p:ext uri="{BB962C8B-B14F-4D97-AF65-F5344CB8AC3E}">
        <p14:creationId xmlns:p14="http://schemas.microsoft.com/office/powerpoint/2010/main" val="2801445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0BDBE89-6A97-4CB0-8427-4AEF4A66A625}"/>
              </a:ext>
            </a:extLst>
          </p:cNvPr>
          <p:cNvSpPr/>
          <p:nvPr/>
        </p:nvSpPr>
        <p:spPr>
          <a:xfrm>
            <a:off x="853440" y="576733"/>
            <a:ext cx="10174224" cy="4154984"/>
          </a:xfrm>
          <a:prstGeom prst="rect">
            <a:avLst/>
          </a:prstGeom>
        </p:spPr>
        <p:txBody>
          <a:bodyPr wrap="square">
            <a:spAutoFit/>
          </a:bodyPr>
          <a:lstStyle/>
          <a:p>
            <a:r>
              <a:rPr lang="de-DE" dirty="0">
                <a:latin typeface="Algerian" panose="04020705040A02060702" pitchFamily="82" charset="0"/>
              </a:rPr>
              <a:t>Literatur</a:t>
            </a:r>
          </a:p>
          <a:p>
            <a:endParaRPr lang="de-DE" dirty="0"/>
          </a:p>
          <a:p>
            <a:endParaRPr lang="de-DE" dirty="0"/>
          </a:p>
          <a:p>
            <a:endParaRPr lang="de-DE" sz="1400" dirty="0"/>
          </a:p>
          <a:p>
            <a:pPr marL="285750" indent="-285750">
              <a:buFontTx/>
              <a:buChar char="-"/>
            </a:pPr>
            <a:r>
              <a:rPr lang="de-DE" sz="1400" dirty="0"/>
              <a:t>Ammon, Ulrich (2015): Die Stellung der deutschen Sprache in der Welt. Berlin / München / Boston 2015.</a:t>
            </a:r>
          </a:p>
          <a:p>
            <a:pPr marL="285750" indent="-285750">
              <a:buFontTx/>
              <a:buChar char="-"/>
            </a:pPr>
            <a:endParaRPr lang="de-DE" sz="1400" dirty="0"/>
          </a:p>
          <a:p>
            <a:pPr marL="285750" indent="-285750">
              <a:buFontTx/>
              <a:buChar char="-"/>
            </a:pPr>
            <a:endParaRPr lang="de-DE" sz="1400" dirty="0"/>
          </a:p>
          <a:p>
            <a:pPr marL="285750" indent="-285750">
              <a:buFontTx/>
              <a:buChar char="-"/>
            </a:pPr>
            <a:r>
              <a:rPr lang="de-DE" sz="1400" dirty="0"/>
              <a:t> Eller-Wildfeuer, Nicole (2016): </a:t>
            </a:r>
            <a:r>
              <a:rPr lang="de-DE" sz="1400" dirty="0" err="1"/>
              <a:t>Bairischsprachige</a:t>
            </a:r>
            <a:r>
              <a:rPr lang="de-DE" sz="1400" dirty="0"/>
              <a:t> Siedlungen in den USA und in </a:t>
            </a:r>
            <a:r>
              <a:rPr lang="de-DE" sz="1400" dirty="0" err="1"/>
              <a:t>Brasillien</a:t>
            </a:r>
            <a:r>
              <a:rPr lang="de-DE" sz="1400" dirty="0"/>
              <a:t> – Aktuelle Lage, Sprechertypologie</a:t>
            </a:r>
          </a:p>
          <a:p>
            <a:r>
              <a:rPr lang="de-DE" sz="1400" dirty="0"/>
              <a:t>        und mehrsprachige Konstellationen. In: Lenz, Alexandra N. (</a:t>
            </a:r>
            <a:r>
              <a:rPr lang="de-DE" sz="1400" dirty="0" err="1"/>
              <a:t>Hg</a:t>
            </a:r>
            <a:r>
              <a:rPr lang="de-DE" sz="1400" dirty="0">
                <a:sym typeface="Wingdings" panose="05000000000000000000" pitchFamily="2" charset="2"/>
              </a:rPr>
              <a:t>.): German </a:t>
            </a:r>
            <a:r>
              <a:rPr lang="de-DE" sz="1400" dirty="0" err="1">
                <a:sym typeface="Wingdings" panose="05000000000000000000" pitchFamily="2" charset="2"/>
              </a:rPr>
              <a:t>Abroad</a:t>
            </a:r>
            <a:r>
              <a:rPr lang="de-DE" sz="1400" dirty="0">
                <a:sym typeface="Wingdings" panose="05000000000000000000" pitchFamily="2" charset="2"/>
              </a:rPr>
              <a:t>. Perspektiven der Variationslinguistik,    </a:t>
            </a:r>
          </a:p>
          <a:p>
            <a:r>
              <a:rPr lang="de-DE" sz="1400" dirty="0">
                <a:sym typeface="Wingdings" panose="05000000000000000000" pitchFamily="2" charset="2"/>
              </a:rPr>
              <a:t>        Sprachkontakt- und Mehrsprachigkeitsforschung. Wien, S. 45–60.</a:t>
            </a:r>
          </a:p>
          <a:p>
            <a:endParaRPr lang="de-DE" sz="1400" dirty="0"/>
          </a:p>
          <a:p>
            <a:endParaRPr lang="de-DE" sz="1400" dirty="0"/>
          </a:p>
          <a:p>
            <a:pPr marL="285750" indent="-285750">
              <a:buFontTx/>
              <a:buChar char="-"/>
            </a:pPr>
            <a:r>
              <a:rPr lang="de-DE" sz="1400" dirty="0"/>
              <a:t>Polenz, Peter von (1999): Deutsche Sprachgeschichte vom Spätmittelalter bis zur Gegenwart. Band III: 19. und 20. Jahrhundert. Berlin.</a:t>
            </a:r>
          </a:p>
          <a:p>
            <a:pPr marL="285750" indent="-285750">
              <a:buFontTx/>
              <a:buChar char="-"/>
            </a:pPr>
            <a:endParaRPr lang="de-DE" sz="1400" dirty="0"/>
          </a:p>
          <a:p>
            <a:endParaRPr lang="de-DE" sz="1400" dirty="0"/>
          </a:p>
          <a:p>
            <a:pPr marL="285750" indent="-285750">
              <a:buFontTx/>
              <a:buChar char="-"/>
            </a:pPr>
            <a:r>
              <a:rPr lang="de-DE" sz="1400" dirty="0"/>
              <a:t>Werner, Johannes (2019): Geschichte 1. Bayern, Hallbergmoos.</a:t>
            </a:r>
          </a:p>
          <a:p>
            <a:pPr marL="285750" indent="-285750">
              <a:buFontTx/>
              <a:buChar char="-"/>
            </a:pPr>
            <a:endParaRPr lang="de-DE" sz="1400" dirty="0"/>
          </a:p>
          <a:p>
            <a:endParaRPr lang="de-DE" sz="1400" dirty="0"/>
          </a:p>
        </p:txBody>
      </p:sp>
    </p:spTree>
    <p:extLst>
      <p:ext uri="{BB962C8B-B14F-4D97-AF65-F5344CB8AC3E}">
        <p14:creationId xmlns:p14="http://schemas.microsoft.com/office/powerpoint/2010/main" val="291262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B4B6B85-F492-4074-9B7D-CECB3C236AFC}"/>
              </a:ext>
            </a:extLst>
          </p:cNvPr>
          <p:cNvSpPr/>
          <p:nvPr/>
        </p:nvSpPr>
        <p:spPr>
          <a:xfrm>
            <a:off x="676656" y="1801564"/>
            <a:ext cx="8494776" cy="4308872"/>
          </a:xfrm>
          <a:prstGeom prst="rect">
            <a:avLst/>
          </a:prstGeom>
        </p:spPr>
        <p:txBody>
          <a:bodyPr wrap="square">
            <a:spAutoFit/>
          </a:bodyPr>
          <a:lstStyle/>
          <a:p>
            <a:r>
              <a:rPr lang="de-DE" sz="1400" b="1" dirty="0"/>
              <a:t>«Es ist noch zu früh für eine Entwarnung» </a:t>
            </a:r>
          </a:p>
          <a:p>
            <a:endParaRPr lang="de-DE" sz="1400" b="1" dirty="0"/>
          </a:p>
          <a:p>
            <a:r>
              <a:rPr lang="de-DE" sz="1400" dirty="0"/>
              <a:t>Die Liechtensteiner haben sich über das Oster-Wochenende </a:t>
            </a:r>
            <a:r>
              <a:rPr lang="de-DE" sz="1400" dirty="0" err="1"/>
              <a:t>grossmehrheitlich</a:t>
            </a:r>
            <a:r>
              <a:rPr lang="de-DE" sz="1400" dirty="0"/>
              <a:t> an die </a:t>
            </a:r>
            <a:r>
              <a:rPr lang="de-DE" sz="1400" dirty="0" err="1"/>
              <a:t>Massnahmen</a:t>
            </a:r>
            <a:r>
              <a:rPr lang="de-DE" sz="1400" dirty="0"/>
              <a:t> der Regierung gehalten. Zeit für eine Entwarnung sei aber noch nicht, sagt Gesundheitsminister Mauro </a:t>
            </a:r>
            <a:r>
              <a:rPr lang="de-DE" sz="1400" dirty="0" err="1"/>
              <a:t>Pedrazzini</a:t>
            </a:r>
            <a:r>
              <a:rPr lang="de-DE" sz="1400" dirty="0"/>
              <a:t>. Die Regierung wird in der nächsten Woche über eine Lockerung der </a:t>
            </a:r>
            <a:r>
              <a:rPr lang="de-DE" sz="1400" dirty="0" err="1"/>
              <a:t>Massnahmen</a:t>
            </a:r>
            <a:r>
              <a:rPr lang="de-DE" sz="1400" dirty="0"/>
              <a:t> informieren. </a:t>
            </a:r>
          </a:p>
          <a:p>
            <a:r>
              <a:rPr lang="de-DE" sz="1400" dirty="0"/>
              <a:t>Gesundheitsminister Mauro </a:t>
            </a:r>
            <a:r>
              <a:rPr lang="de-DE" sz="1400" dirty="0" err="1"/>
              <a:t>Pedrazzini</a:t>
            </a:r>
            <a:r>
              <a:rPr lang="de-DE" sz="1400" dirty="0"/>
              <a:t> lobt die liechtensteinische Bevölkerung für die konsequente Einhaltung der </a:t>
            </a:r>
            <a:r>
              <a:rPr lang="de-DE" sz="1400" dirty="0" err="1"/>
              <a:t>Massnahmen</a:t>
            </a:r>
            <a:r>
              <a:rPr lang="de-DE" sz="1400" dirty="0"/>
              <a:t> über die Ostertage. «Die </a:t>
            </a:r>
            <a:r>
              <a:rPr lang="de-DE" sz="1400" dirty="0" err="1"/>
              <a:t>Massnahmen</a:t>
            </a:r>
            <a:r>
              <a:rPr lang="de-DE" sz="1400" dirty="0"/>
              <a:t> wurden </a:t>
            </a:r>
            <a:r>
              <a:rPr lang="de-DE" sz="1400" dirty="0" err="1"/>
              <a:t>grossmehrheitlich</a:t>
            </a:r>
            <a:r>
              <a:rPr lang="de-DE" sz="1400" dirty="0"/>
              <a:t> eingehalten. Dafür danke ich allen Einwohnerinnen und Einwohnern» so </a:t>
            </a:r>
            <a:r>
              <a:rPr lang="de-DE" sz="1400" dirty="0" err="1"/>
              <a:t>Pedrazzini</a:t>
            </a:r>
            <a:r>
              <a:rPr lang="de-DE" sz="1400" dirty="0"/>
              <a:t>. Gleichzeitig unterstreicht er, dass es derzeit noch zu früh für eine Entwarnung ist.</a:t>
            </a:r>
          </a:p>
          <a:p>
            <a:r>
              <a:rPr lang="de-DE" sz="1400" dirty="0"/>
              <a:t>Über eine Lockerung der </a:t>
            </a:r>
            <a:r>
              <a:rPr lang="de-DE" sz="1400" dirty="0" err="1"/>
              <a:t>Massnahmen</a:t>
            </a:r>
            <a:r>
              <a:rPr lang="de-DE" sz="1400" dirty="0"/>
              <a:t> wird die Regierung in der nächsten Woche informieren. Bis dahin empfiehlt die Regierung weiterhin allen, zu Hause zu bleiben. Es sei denn, man muss zur Arbeit, zum Arzt oder zur Apotheke, Lebensmittel einkaufen oder jemandem helfen. Personen über 65 Jahren oder mit Vorerkrankungen empfiehlt die Regierung generell zu Hause zu bleiben, </a:t>
            </a:r>
            <a:r>
              <a:rPr lang="de-DE" sz="1400" dirty="0" err="1"/>
              <a:t>ausser</a:t>
            </a:r>
            <a:r>
              <a:rPr lang="de-DE" sz="1400" dirty="0"/>
              <a:t> im Falle eines Arztbesuches.</a:t>
            </a:r>
          </a:p>
          <a:p>
            <a:r>
              <a:rPr lang="de-DE" sz="1400" dirty="0"/>
              <a:t>Bislang wurden insgesamt nach wie vor 80 Personen, die in Liechtenstein wohnhaft sind, positiv auf COVID-19 getestet. Die Regierung setzt weiterhin alles daran, um eine Ausbreitung des Coronavirus so gut wie möglich zu verlangsamen und damit eine Überlastung des Gesundheitswesens zu verhindern.</a:t>
            </a:r>
          </a:p>
          <a:p>
            <a:endParaRPr lang="de-DE" sz="1400" dirty="0">
              <a:effectLst/>
            </a:endParaRPr>
          </a:p>
          <a:p>
            <a:r>
              <a:rPr lang="de-DE" sz="1200" dirty="0">
                <a:hlinkClick r:id="rId2"/>
              </a:rPr>
              <a:t>[https://www.vaterland.li/liechtenstein/vermischtes/es-ist-noch-zu-frueh-fuer-eine-entwarnung;art171,416324</a:t>
            </a:r>
            <a:r>
              <a:rPr lang="de-DE" sz="1200" dirty="0"/>
              <a:t>]</a:t>
            </a:r>
          </a:p>
          <a:p>
            <a:endParaRPr lang="de-DE" sz="1200" dirty="0"/>
          </a:p>
          <a:p>
            <a:endParaRPr lang="de-DE" sz="1200" dirty="0">
              <a:effectLst/>
            </a:endParaRPr>
          </a:p>
        </p:txBody>
      </p:sp>
      <p:pic>
        <p:nvPicPr>
          <p:cNvPr id="3" name="Grafik 2">
            <a:extLst>
              <a:ext uri="{FF2B5EF4-FFF2-40B4-BE49-F238E27FC236}">
                <a16:creationId xmlns:a16="http://schemas.microsoft.com/office/drawing/2014/main" id="{ED8B6A0C-6962-4C10-94AD-021F8AF38FE7}"/>
              </a:ext>
            </a:extLst>
          </p:cNvPr>
          <p:cNvPicPr>
            <a:picLocks noChangeAspect="1"/>
          </p:cNvPicPr>
          <p:nvPr/>
        </p:nvPicPr>
        <p:blipFill>
          <a:blip r:embed="rId3"/>
          <a:stretch>
            <a:fillRect/>
          </a:stretch>
        </p:blipFill>
        <p:spPr>
          <a:xfrm>
            <a:off x="530351" y="151418"/>
            <a:ext cx="4218051" cy="1440819"/>
          </a:xfrm>
          <a:prstGeom prst="rect">
            <a:avLst/>
          </a:prstGeom>
        </p:spPr>
      </p:pic>
      <p:sp>
        <p:nvSpPr>
          <p:cNvPr id="4" name="Textfeld 3">
            <a:extLst>
              <a:ext uri="{FF2B5EF4-FFF2-40B4-BE49-F238E27FC236}">
                <a16:creationId xmlns:a16="http://schemas.microsoft.com/office/drawing/2014/main" id="{ED47447C-9168-4E27-93C4-2E320F3FFD66}"/>
              </a:ext>
            </a:extLst>
          </p:cNvPr>
          <p:cNvSpPr txBox="1"/>
          <p:nvPr/>
        </p:nvSpPr>
        <p:spPr>
          <a:xfrm>
            <a:off x="676656" y="6058153"/>
            <a:ext cx="9964587" cy="523220"/>
          </a:xfrm>
          <a:prstGeom prst="rect">
            <a:avLst/>
          </a:prstGeom>
          <a:noFill/>
        </p:spPr>
        <p:txBody>
          <a:bodyPr wrap="none" rtlCol="0">
            <a:spAutoFit/>
          </a:bodyPr>
          <a:lstStyle/>
          <a:p>
            <a:r>
              <a:rPr lang="de-DE" sz="1400" b="1" dirty="0">
                <a:solidFill>
                  <a:srgbClr val="00B050"/>
                </a:solidFill>
              </a:rPr>
              <a:t>Textarbeit:</a:t>
            </a:r>
            <a:r>
              <a:rPr lang="de-DE" sz="1400" dirty="0"/>
              <a:t> </a:t>
            </a:r>
          </a:p>
          <a:p>
            <a:r>
              <a:rPr lang="de-DE" sz="1400" dirty="0"/>
              <a:t>An welchem sprachlichem Merkmal können Sie eindeutig erkennen, dass es sich bei diesem Text um Schweizer Hochdeutsch handelt?</a:t>
            </a:r>
          </a:p>
        </p:txBody>
      </p:sp>
    </p:spTree>
    <p:extLst>
      <p:ext uri="{BB962C8B-B14F-4D97-AF65-F5344CB8AC3E}">
        <p14:creationId xmlns:p14="http://schemas.microsoft.com/office/powerpoint/2010/main" val="174260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3E322F-5196-444C-98C2-E697B8B0E582}"/>
              </a:ext>
            </a:extLst>
          </p:cNvPr>
          <p:cNvSpPr/>
          <p:nvPr/>
        </p:nvSpPr>
        <p:spPr>
          <a:xfrm>
            <a:off x="1045464" y="225475"/>
            <a:ext cx="10101072" cy="3970318"/>
          </a:xfrm>
          <a:prstGeom prst="rect">
            <a:avLst/>
          </a:prstGeom>
        </p:spPr>
        <p:txBody>
          <a:bodyPr wrap="square">
            <a:spAutoFit/>
          </a:bodyPr>
          <a:lstStyle/>
          <a:p>
            <a:endParaRPr lang="de-DE" sz="2000" b="1" dirty="0"/>
          </a:p>
          <a:p>
            <a:r>
              <a:rPr lang="de-DE" sz="1600" b="1" dirty="0"/>
              <a:t>b)   Luxemburg</a:t>
            </a:r>
          </a:p>
          <a:p>
            <a:endParaRPr lang="de-DE" sz="1600" b="1" dirty="0"/>
          </a:p>
          <a:p>
            <a:r>
              <a:rPr lang="de-DE" sz="1600" b="1" dirty="0"/>
              <a:t>	</a:t>
            </a:r>
          </a:p>
          <a:p>
            <a:pPr marL="457200" indent="-457200">
              <a:buAutoNum type="alphaLcParenR"/>
            </a:pPr>
            <a:endParaRPr lang="de-DE" sz="1600" b="1" dirty="0"/>
          </a:p>
          <a:p>
            <a:pPr marL="457200" indent="-457200">
              <a:buAutoNum type="alphaLcParenR"/>
            </a:pPr>
            <a:endParaRPr lang="de-DE" sz="1600" b="1" dirty="0"/>
          </a:p>
          <a:p>
            <a:pPr marL="457200" indent="-457200">
              <a:buAutoNum type="alphaLcParenR"/>
            </a:pPr>
            <a:endParaRPr lang="de-DE" sz="1600" b="1" dirty="0"/>
          </a:p>
          <a:p>
            <a:endParaRPr lang="de-DE" sz="1400" dirty="0"/>
          </a:p>
          <a:p>
            <a:endParaRPr lang="de-DE" sz="1400" b="1" dirty="0"/>
          </a:p>
          <a:p>
            <a:endParaRPr lang="de-DE" sz="1600" b="1" dirty="0"/>
          </a:p>
          <a:p>
            <a:endParaRPr lang="de-DE" sz="1600" b="1" dirty="0"/>
          </a:p>
          <a:p>
            <a:pPr marL="457200" indent="-457200">
              <a:buAutoNum type="alphaLcParenR"/>
            </a:pPr>
            <a:endParaRPr lang="de-DE" sz="2000" b="1" dirty="0"/>
          </a:p>
          <a:p>
            <a:endParaRPr lang="de-DE" sz="1600" b="1" dirty="0"/>
          </a:p>
          <a:p>
            <a:pPr marL="457200" indent="-457200">
              <a:buAutoNum type="alphaLcParenR"/>
            </a:pPr>
            <a:endParaRPr lang="de-DE" sz="2000" b="1" dirty="0"/>
          </a:p>
          <a:p>
            <a:endParaRPr lang="de-DE" sz="2000" b="1" dirty="0"/>
          </a:p>
        </p:txBody>
      </p:sp>
      <p:sp>
        <p:nvSpPr>
          <p:cNvPr id="4" name="Rectangle 2">
            <a:extLst>
              <a:ext uri="{FF2B5EF4-FFF2-40B4-BE49-F238E27FC236}">
                <a16:creationId xmlns:a16="http://schemas.microsoft.com/office/drawing/2014/main" id="{C3CA4294-8647-414A-B0F8-994A3ABE0973}"/>
              </a:ext>
            </a:extLst>
          </p:cNvPr>
          <p:cNvSpPr>
            <a:spLocks noChangeArrowheads="1"/>
          </p:cNvSpPr>
          <p:nvPr/>
        </p:nvSpPr>
        <p:spPr bwMode="auto">
          <a:xfrm>
            <a:off x="1554480" y="1259175"/>
            <a:ext cx="8430768"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rPr>
              <a:t>Das Großherzogtum </a:t>
            </a:r>
            <a:r>
              <a:rPr kumimoji="0" lang="de-DE" altLang="de-DE" sz="1400" b="0" i="1" u="none" strike="noStrike" cap="none" normalizeH="0" baseline="0" dirty="0">
                <a:ln>
                  <a:noFill/>
                </a:ln>
                <a:solidFill>
                  <a:schemeClr val="tx1"/>
                </a:solidFill>
                <a:effectLst/>
              </a:rPr>
              <a:t>Luxemburg</a:t>
            </a:r>
            <a:r>
              <a:rPr kumimoji="0" lang="de-DE" altLang="de-DE" sz="1400" b="0" i="0" u="none" strike="noStrike" cap="none" normalizeH="0" baseline="0" dirty="0">
                <a:ln>
                  <a:noFill/>
                </a:ln>
                <a:solidFill>
                  <a:schemeClr val="tx1"/>
                </a:solidFill>
                <a:effectLst/>
              </a:rPr>
              <a:t> (luxemburgisch </a:t>
            </a:r>
            <a:r>
              <a:rPr kumimoji="0" lang="de-DE" altLang="de-DE" sz="1400" b="0" i="0" u="none" strike="noStrike" cap="none" normalizeH="0" baseline="0" dirty="0" err="1">
                <a:ln>
                  <a:noFill/>
                </a:ln>
                <a:solidFill>
                  <a:schemeClr val="tx1"/>
                </a:solidFill>
                <a:effectLst/>
              </a:rPr>
              <a:t>Groussherzogtum</a:t>
            </a:r>
            <a:r>
              <a:rPr kumimoji="0" lang="de-DE" altLang="de-DE" sz="1400" b="0" i="0" u="none" strike="noStrike" cap="none" normalizeH="0" baseline="0" dirty="0">
                <a:ln>
                  <a:noFill/>
                </a:ln>
                <a:solidFill>
                  <a:schemeClr val="tx1"/>
                </a:solidFill>
                <a:effectLst/>
              </a:rPr>
              <a:t> Lëtzebuerg)</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1" i="0" u="none" strike="noStrike" cap="none" normalizeH="0" baseline="0" dirty="0">
                <a:ln>
                  <a:noFill/>
                </a:ln>
                <a:solidFill>
                  <a:schemeClr val="tx1"/>
                </a:solidFill>
                <a:effectLst/>
              </a:rPr>
              <a:t>Staatsform</a:t>
            </a:r>
            <a:r>
              <a:rPr kumimoji="0" lang="de-DE" altLang="de-DE" sz="1400" b="0" i="0" u="none" strike="noStrike" cap="none" normalizeH="0" baseline="0" dirty="0">
                <a:ln>
                  <a:noFill/>
                </a:ln>
                <a:solidFill>
                  <a:schemeClr val="tx1"/>
                </a:solidFill>
                <a:effectLst/>
              </a:rPr>
              <a:t>‎: ‎</a:t>
            </a:r>
            <a:r>
              <a:rPr lang="de-DE" altLang="de-DE" sz="1400" dirty="0"/>
              <a:t>Monarchie; </a:t>
            </a:r>
            <a:r>
              <a:rPr kumimoji="0" lang="de-DE" altLang="de-DE" sz="1400" b="1" i="0" u="none" strike="noStrike" cap="none" normalizeH="0" baseline="0" dirty="0">
                <a:ln>
                  <a:noFill/>
                </a:ln>
                <a:solidFill>
                  <a:schemeClr val="tx1"/>
                </a:solidFill>
                <a:effectLst/>
              </a:rPr>
              <a:t>Währung</a:t>
            </a:r>
            <a:r>
              <a:rPr kumimoji="0" lang="de-DE" altLang="de-DE" sz="1400" b="0" i="0" u="none" strike="noStrike" cap="none" normalizeH="0" baseline="0" dirty="0">
                <a:ln>
                  <a:noFill/>
                </a:ln>
                <a:solidFill>
                  <a:schemeClr val="tx1"/>
                </a:solidFill>
                <a:effectLst/>
              </a:rPr>
              <a:t>‎: ‎</a:t>
            </a:r>
            <a:r>
              <a:rPr lang="de-DE" altLang="de-DE" sz="1400" dirty="0"/>
              <a:t>Euro</a:t>
            </a:r>
            <a:r>
              <a:rPr kumimoji="0" lang="de-DE" altLang="de-DE" sz="1400" b="0" i="0" u="none" strike="noStrike" cap="none" normalizeH="0" baseline="0" dirty="0">
                <a:ln>
                  <a:noFill/>
                </a:ln>
                <a:solidFill>
                  <a:schemeClr val="tx1"/>
                </a:solidFill>
                <a:effectLst/>
              </a:rPr>
              <a:t> (EUR); </a:t>
            </a:r>
            <a:r>
              <a:rPr kumimoji="0" lang="de-DE" altLang="de-DE" sz="1400" b="1" i="0" u="none" strike="noStrike" cap="none" normalizeH="0" baseline="0" dirty="0">
                <a:ln>
                  <a:noFill/>
                </a:ln>
                <a:solidFill>
                  <a:schemeClr val="tx1"/>
                </a:solidFill>
                <a:effectLst/>
              </a:rPr>
              <a:t>Fläche</a:t>
            </a:r>
            <a:r>
              <a:rPr kumimoji="0" lang="de-DE" altLang="de-DE" sz="1400" b="0" i="0" u="none" strike="noStrike" cap="none" normalizeH="0" baseline="0" dirty="0">
                <a:ln>
                  <a:noFill/>
                </a:ln>
                <a:solidFill>
                  <a:schemeClr val="tx1"/>
                </a:solidFill>
                <a:effectLst/>
              </a:rPr>
              <a:t>‎: ‎2.586,4 km²; </a:t>
            </a:r>
            <a:r>
              <a:rPr lang="de-DE" sz="1400" b="1" dirty="0"/>
              <a:t>Bevölkerung</a:t>
            </a:r>
            <a:r>
              <a:rPr lang="de-DE" sz="1400" dirty="0"/>
              <a:t>: 613.894 (2019); </a:t>
            </a:r>
          </a:p>
          <a:p>
            <a:pPr marL="0" marR="0" lvl="0" indent="0" algn="l" defTabSz="914400" rtl="0" eaLnBrk="0" fontAlgn="base" latinLnBrk="0" hangingPunct="0">
              <a:lnSpc>
                <a:spcPct val="100000"/>
              </a:lnSpc>
              <a:spcBef>
                <a:spcPct val="0"/>
              </a:spcBef>
              <a:spcAft>
                <a:spcPct val="0"/>
              </a:spcAft>
              <a:buClrTx/>
              <a:buSzTx/>
              <a:buFontTx/>
              <a:buNone/>
              <a:tabLst/>
            </a:pPr>
            <a:r>
              <a:rPr lang="de-DE" sz="1400" b="1" dirty="0"/>
              <a:t>Amtssprachen</a:t>
            </a:r>
            <a:r>
              <a:rPr lang="de-DE" sz="1400" dirty="0"/>
              <a:t>: Luxemburgische Sprache, Französisch, Deutsch</a:t>
            </a:r>
          </a:p>
          <a:p>
            <a:pPr lvl="0" eaLnBrk="0" fontAlgn="base" hangingPunct="0">
              <a:spcBef>
                <a:spcPct val="0"/>
              </a:spcBef>
              <a:spcAft>
                <a:spcPct val="0"/>
              </a:spcAft>
            </a:pPr>
            <a:r>
              <a:rPr lang="de-DE" sz="1200" dirty="0"/>
              <a:t>[https://www.google.com/search?client=firefox-b-d&amp;q=Luxemburg%23]</a:t>
            </a:r>
          </a:p>
          <a:p>
            <a:pPr lvl="0" eaLnBrk="0" fontAlgn="base" hangingPunct="0">
              <a:spcBef>
                <a:spcPct val="0"/>
              </a:spcBef>
              <a:spcAft>
                <a:spcPct val="0"/>
              </a:spcAft>
            </a:pPr>
            <a:endParaRPr lang="de-DE" sz="1400" dirty="0"/>
          </a:p>
          <a:p>
            <a:pPr lvl="0" eaLnBrk="0" fontAlgn="base" hangingPunct="0">
              <a:spcBef>
                <a:spcPct val="0"/>
              </a:spcBef>
              <a:spcAft>
                <a:spcPct val="0"/>
              </a:spcAft>
            </a:pPr>
            <a:r>
              <a:rPr lang="de-DE" sz="1400" dirty="0"/>
              <a:t>„Ein bedeutsamer Unterschied gegenüber Deutschland, Österreich, Liechtenstein und – wenngleich weniger ausgeprägt – auch der Schweiz (Deutschschweiz) besteht darin, dass die Luxemburger Deutsch entschieden nicht als ihre Muttersprache betrachten. Als diese gilt ihnen vielmehr das Letzeburgische (auf Deutsch auch das </a:t>
            </a:r>
            <a:r>
              <a:rPr lang="de-DE" sz="1400" i="1" dirty="0"/>
              <a:t>Luxemburgische</a:t>
            </a:r>
            <a:r>
              <a:rPr lang="de-DE" sz="1400" dirty="0"/>
              <a:t> […]).</a:t>
            </a:r>
          </a:p>
          <a:p>
            <a:pPr lvl="0" eaLnBrk="0" fontAlgn="base" hangingPunct="0">
              <a:spcBef>
                <a:spcPct val="0"/>
              </a:spcBef>
              <a:spcAft>
                <a:spcPct val="0"/>
              </a:spcAft>
            </a:pPr>
            <a:r>
              <a:rPr lang="de-DE" sz="1400" dirty="0"/>
              <a:t>Wegen der fehlenden Muttersprachlichkeit von Deutsch wird Luxemburg in der Regel nicht, auch hier nicht, zu den „deutschsprachigen Ländern“ oder den „deutschsprachigen Staaten“ gezählt […].</a:t>
            </a:r>
          </a:p>
          <a:p>
            <a:pPr lvl="0" eaLnBrk="0" fontAlgn="base" hangingPunct="0">
              <a:spcBef>
                <a:spcPct val="0"/>
              </a:spcBef>
              <a:spcAft>
                <a:spcPct val="0"/>
              </a:spcAft>
            </a:pPr>
            <a:r>
              <a:rPr lang="de-DE" sz="1400" dirty="0"/>
              <a:t>Auch die Luxemburger Regierung betont gelegentlich ihre Distanz zur deutschen Sprache , wofür etwa die ausdrückliche Nicht-Beteiligung an der rezenten Rechtschreibreform des Deutschen ein Beispiel war […].“</a:t>
            </a:r>
          </a:p>
          <a:p>
            <a:pPr lvl="0" eaLnBrk="0" fontAlgn="base" hangingPunct="0">
              <a:spcBef>
                <a:spcPct val="0"/>
              </a:spcBef>
              <a:spcAft>
                <a:spcPct val="0"/>
              </a:spcAft>
            </a:pPr>
            <a:r>
              <a:rPr lang="de-DE" sz="1200" dirty="0"/>
              <a:t>[Ammon 2015, 224]</a:t>
            </a:r>
          </a:p>
          <a:p>
            <a:pPr lvl="0" eaLnBrk="0" fontAlgn="base" hangingPunct="0">
              <a:spcBef>
                <a:spcPct val="0"/>
              </a:spcBef>
              <a:spcAft>
                <a:spcPct val="0"/>
              </a:spcAft>
            </a:pPr>
            <a:endParaRPr kumimoji="0" lang="de-DE" altLang="de-DE" sz="1400" b="0" i="0"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r>
              <a:rPr lang="de-DE" sz="1400" dirty="0"/>
              <a:t>Die </a:t>
            </a:r>
            <a:r>
              <a:rPr lang="de-DE" sz="1400" b="1" dirty="0"/>
              <a:t>luxemburgische Sprache</a:t>
            </a:r>
            <a:r>
              <a:rPr lang="de-DE" sz="1400" dirty="0"/>
              <a:t> oder kurz </a:t>
            </a:r>
            <a:r>
              <a:rPr lang="de-DE" sz="1400" b="1" dirty="0"/>
              <a:t>Luxemburgisch</a:t>
            </a:r>
            <a:r>
              <a:rPr lang="de-DE" sz="1400" dirty="0"/>
              <a:t> (Eigenbezeichnung </a:t>
            </a:r>
            <a:r>
              <a:rPr lang="de-DE" sz="1400" i="1" dirty="0" err="1"/>
              <a:t>Lëtzebuergesch</a:t>
            </a:r>
            <a:r>
              <a:rPr lang="de-DE" sz="1400" dirty="0"/>
              <a:t>) ist die Landessprache und eine der Amtssprachen von Luxemburg. Es ist eine moselfränkische Sprachvarietät des Westmitteldeutschen und Teil des deutschen bzw. kontinental-westgermanischen Dialektkontinuums. Linguistisch ist Luxemburgisch ein hochdeutscher Ausbaudialekt (siehe Diagramm).</a:t>
            </a:r>
          </a:p>
          <a:p>
            <a:pPr lvl="0" eaLnBrk="0" fontAlgn="base" hangingPunct="0">
              <a:spcBef>
                <a:spcPct val="0"/>
              </a:spcBef>
              <a:spcAft>
                <a:spcPct val="0"/>
              </a:spcAft>
            </a:pPr>
            <a:r>
              <a:rPr lang="de-DE" altLang="de-DE" sz="1200" dirty="0"/>
              <a:t>[https://de.wikipedia.org/wiki/Luxemburgische_Sprache]</a:t>
            </a:r>
            <a:endParaRPr kumimoji="0" lang="de-DE" altLang="de-DE" sz="1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966636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84C6BE16-4825-4BAD-8DC3-314DD7FBC51F}"/>
              </a:ext>
            </a:extLst>
          </p:cNvPr>
          <p:cNvPicPr>
            <a:picLocks noChangeAspect="1"/>
          </p:cNvPicPr>
          <p:nvPr/>
        </p:nvPicPr>
        <p:blipFill>
          <a:blip r:embed="rId2"/>
          <a:stretch>
            <a:fillRect/>
          </a:stretch>
        </p:blipFill>
        <p:spPr>
          <a:xfrm>
            <a:off x="718055" y="763175"/>
            <a:ext cx="5197011" cy="5331649"/>
          </a:xfrm>
          <a:prstGeom prst="rect">
            <a:avLst/>
          </a:prstGeom>
        </p:spPr>
      </p:pic>
      <p:sp>
        <p:nvSpPr>
          <p:cNvPr id="3" name="Textfeld 2">
            <a:extLst>
              <a:ext uri="{FF2B5EF4-FFF2-40B4-BE49-F238E27FC236}">
                <a16:creationId xmlns:a16="http://schemas.microsoft.com/office/drawing/2014/main" id="{B917C0B1-DF70-4B27-BEFE-71CC3EFD9ED6}"/>
              </a:ext>
            </a:extLst>
          </p:cNvPr>
          <p:cNvSpPr txBox="1"/>
          <p:nvPr/>
        </p:nvSpPr>
        <p:spPr>
          <a:xfrm>
            <a:off x="7132404" y="797510"/>
            <a:ext cx="4341541" cy="5663089"/>
          </a:xfrm>
          <a:prstGeom prst="rect">
            <a:avLst/>
          </a:prstGeom>
          <a:noFill/>
        </p:spPr>
        <p:txBody>
          <a:bodyPr wrap="square" rtlCol="0">
            <a:spAutoFit/>
          </a:bodyPr>
          <a:lstStyle/>
          <a:p>
            <a:r>
              <a:rPr lang="de-DE" sz="1400" dirty="0"/>
              <a:t>Rein linguistisch gesehen bildet das </a:t>
            </a:r>
            <a:r>
              <a:rPr lang="de-DE" sz="1400" b="1" dirty="0"/>
              <a:t>Luxemburgische Moselfränkisch</a:t>
            </a:r>
            <a:r>
              <a:rPr lang="de-DE" sz="1400" dirty="0"/>
              <a:t> zusammen mit den benachbarten moselfränkischen Sprachvarietäten im Saarland und in der Region Trier ein Dialektkontinuum. Damit gehört es zum </a:t>
            </a:r>
            <a:r>
              <a:rPr lang="de-DE" sz="1400" b="1" dirty="0"/>
              <a:t>mitteldeutschen </a:t>
            </a:r>
            <a:r>
              <a:rPr lang="de-DE" sz="1400" dirty="0"/>
              <a:t>Sprachraum – </a:t>
            </a:r>
            <a:r>
              <a:rPr lang="de-DE" sz="1400" b="1" dirty="0"/>
              <a:t>es unterscheidet sich nicht genug von den anderen westmitteldeutschen Varietäten, um als eigenständige Sprache angesehen zu werden</a:t>
            </a:r>
            <a:r>
              <a:rPr lang="de-DE" sz="1400" dirty="0"/>
              <a:t>.</a:t>
            </a:r>
          </a:p>
          <a:p>
            <a:r>
              <a:rPr lang="de-DE" sz="1400" dirty="0"/>
              <a:t>Zudem ist Luxemburgisch enger mit dem Standarddeutschen verwandt als viele oberdeutsche Varietäten, die man im bairischen, österreichischen und schweizerdeutschen Sprachraum hört und die nicht als eigenständige Sprachen, sondern als Dialekte des Deutschen betrachtet werden.</a:t>
            </a:r>
          </a:p>
          <a:p>
            <a:r>
              <a:rPr lang="de-DE" sz="1400" dirty="0"/>
              <a:t>Trotzdem lässt sich sprachwissenschaftlich die Frage, ob das Luxemburgische eine eigenständige Sprache ist, nicht eindeutig mit „nein“ beantworten, da schlicht die strukturlinguistischen Kriterien fehlen, die es erlauben, eindeutig zwischen einem Dialekt und einer Sprache zu unterscheiden.</a:t>
            </a:r>
          </a:p>
          <a:p>
            <a:r>
              <a:rPr lang="de-DE" sz="1400" dirty="0"/>
              <a:t>Die Antwort hängt also wie so oft eher von </a:t>
            </a:r>
            <a:r>
              <a:rPr lang="de-DE" sz="1400" b="1" dirty="0"/>
              <a:t>politischen und sozialen Aspekten</a:t>
            </a:r>
            <a:r>
              <a:rPr lang="de-DE" sz="1400" dirty="0"/>
              <a:t> ab – und wie viel Bedeutung diesen Aspekten gegenüber den linguistischen zugemessen wird.</a:t>
            </a:r>
          </a:p>
          <a:p>
            <a:endParaRPr lang="de-DE" sz="1400" dirty="0"/>
          </a:p>
          <a:p>
            <a:r>
              <a:rPr lang="de-DE" sz="1200" dirty="0"/>
              <a:t>[https://de.babbel.com/de/magazine/sprachen-in-luxemburg]</a:t>
            </a:r>
          </a:p>
        </p:txBody>
      </p:sp>
      <p:sp>
        <p:nvSpPr>
          <p:cNvPr id="4" name="Textfeld 3">
            <a:extLst>
              <a:ext uri="{FF2B5EF4-FFF2-40B4-BE49-F238E27FC236}">
                <a16:creationId xmlns:a16="http://schemas.microsoft.com/office/drawing/2014/main" id="{60C3148A-5A6E-4CCA-8C9C-F40F7D25F479}"/>
              </a:ext>
            </a:extLst>
          </p:cNvPr>
          <p:cNvSpPr txBox="1"/>
          <p:nvPr/>
        </p:nvSpPr>
        <p:spPr>
          <a:xfrm>
            <a:off x="718055" y="6322099"/>
            <a:ext cx="3748783" cy="276999"/>
          </a:xfrm>
          <a:prstGeom prst="rect">
            <a:avLst/>
          </a:prstGeom>
          <a:noFill/>
        </p:spPr>
        <p:txBody>
          <a:bodyPr wrap="none" rtlCol="0">
            <a:spAutoFit/>
          </a:bodyPr>
          <a:lstStyle/>
          <a:p>
            <a:r>
              <a:rPr lang="de-DE" sz="1200" dirty="0"/>
              <a:t>[https://de.wikipedia.org/wiki/Luxemburgische_Sprache]</a:t>
            </a:r>
          </a:p>
        </p:txBody>
      </p:sp>
    </p:spTree>
    <p:extLst>
      <p:ext uri="{BB962C8B-B14F-4D97-AF65-F5344CB8AC3E}">
        <p14:creationId xmlns:p14="http://schemas.microsoft.com/office/powerpoint/2010/main" val="4151911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279F0B5-F6DD-4F55-99E2-0D82EAEE46C9}"/>
              </a:ext>
            </a:extLst>
          </p:cNvPr>
          <p:cNvPicPr>
            <a:picLocks noChangeAspect="1"/>
          </p:cNvPicPr>
          <p:nvPr/>
        </p:nvPicPr>
        <p:blipFill>
          <a:blip r:embed="rId2"/>
          <a:stretch>
            <a:fillRect/>
          </a:stretch>
        </p:blipFill>
        <p:spPr>
          <a:xfrm>
            <a:off x="847493" y="152632"/>
            <a:ext cx="6255834" cy="6705368"/>
          </a:xfrm>
          <a:prstGeom prst="rect">
            <a:avLst/>
          </a:prstGeom>
        </p:spPr>
      </p:pic>
      <p:sp>
        <p:nvSpPr>
          <p:cNvPr id="3" name="Textfeld 2">
            <a:extLst>
              <a:ext uri="{FF2B5EF4-FFF2-40B4-BE49-F238E27FC236}">
                <a16:creationId xmlns:a16="http://schemas.microsoft.com/office/drawing/2014/main" id="{0FC44DE6-F468-43FD-9AD7-723D3CCBE93A}"/>
              </a:ext>
            </a:extLst>
          </p:cNvPr>
          <p:cNvSpPr txBox="1"/>
          <p:nvPr/>
        </p:nvSpPr>
        <p:spPr>
          <a:xfrm>
            <a:off x="8028878" y="4215161"/>
            <a:ext cx="2972096" cy="1323439"/>
          </a:xfrm>
          <a:prstGeom prst="rect">
            <a:avLst/>
          </a:prstGeom>
          <a:noFill/>
        </p:spPr>
        <p:txBody>
          <a:bodyPr wrap="none" rtlCol="0">
            <a:spAutoFit/>
          </a:bodyPr>
          <a:lstStyle/>
          <a:p>
            <a:r>
              <a:rPr lang="de-DE" sz="1600" b="1" dirty="0">
                <a:solidFill>
                  <a:srgbClr val="00B050"/>
                </a:solidFill>
              </a:rPr>
              <a:t>Textarbeit:</a:t>
            </a:r>
            <a:endParaRPr lang="de-DE" sz="1600" dirty="0"/>
          </a:p>
          <a:p>
            <a:r>
              <a:rPr lang="de-DE" sz="1600" dirty="0"/>
              <a:t>Aus welchen politischen Gründen</a:t>
            </a:r>
          </a:p>
          <a:p>
            <a:r>
              <a:rPr lang="de-DE" sz="1600" dirty="0"/>
              <a:t>wird die Luxemburgische</a:t>
            </a:r>
          </a:p>
          <a:p>
            <a:r>
              <a:rPr lang="de-DE" sz="1600" dirty="0"/>
              <a:t>Sprache in dieser Verordnung </a:t>
            </a:r>
          </a:p>
          <a:p>
            <a:r>
              <a:rPr lang="de-DE" sz="1600" dirty="0"/>
              <a:t>aus dem Jahr 1940 verboten?</a:t>
            </a:r>
          </a:p>
        </p:txBody>
      </p:sp>
    </p:spTree>
    <p:extLst>
      <p:ext uri="{BB962C8B-B14F-4D97-AF65-F5344CB8AC3E}">
        <p14:creationId xmlns:p14="http://schemas.microsoft.com/office/powerpoint/2010/main" val="661553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67B2127-C16C-457F-8A44-C18BCD640D8D}"/>
              </a:ext>
            </a:extLst>
          </p:cNvPr>
          <p:cNvSpPr/>
          <p:nvPr/>
        </p:nvSpPr>
        <p:spPr>
          <a:xfrm>
            <a:off x="802005" y="571500"/>
            <a:ext cx="10271379" cy="5940088"/>
          </a:xfrm>
          <a:prstGeom prst="rect">
            <a:avLst/>
          </a:prstGeom>
        </p:spPr>
        <p:txBody>
          <a:bodyPr wrap="square">
            <a:spAutoFit/>
          </a:bodyPr>
          <a:lstStyle/>
          <a:p>
            <a:r>
              <a:rPr lang="de-DE" sz="2000" b="1" dirty="0"/>
              <a:t>2. Deutsch als regionale Amtssprache</a:t>
            </a:r>
          </a:p>
          <a:p>
            <a:endParaRPr lang="de-DE" sz="2000" b="1" dirty="0"/>
          </a:p>
          <a:p>
            <a:r>
              <a:rPr lang="de-DE" sz="2000" b="1" dirty="0"/>
              <a:t>     </a:t>
            </a:r>
            <a:r>
              <a:rPr lang="de-DE" sz="1400" b="1" dirty="0">
                <a:sym typeface="Wingdings" panose="05000000000000000000" pitchFamily="2" charset="2"/>
              </a:rPr>
              <a:t></a:t>
            </a:r>
            <a:r>
              <a:rPr lang="de-DE" sz="2000" b="1" dirty="0">
                <a:sym typeface="Wingdings" panose="05000000000000000000" pitchFamily="2" charset="2"/>
              </a:rPr>
              <a:t>  </a:t>
            </a:r>
            <a:r>
              <a:rPr lang="de-DE" sz="1400" dirty="0">
                <a:sym typeface="Wingdings" panose="05000000000000000000" pitchFamily="2" charset="2"/>
              </a:rPr>
              <a:t>„</a:t>
            </a:r>
            <a:r>
              <a:rPr lang="de-DE" sz="1400" dirty="0"/>
              <a:t>Die aktuelle, einerseits privilegierte und andererseits tendenziell prekäre Stellung von Deutsch als regionale Amtssprache in</a:t>
            </a:r>
          </a:p>
          <a:p>
            <a:r>
              <a:rPr lang="de-DE" sz="1400" dirty="0"/>
              <a:t>               Belgien und Italien wird verständlicher beim Rückblick in die Geschichte […]. </a:t>
            </a:r>
          </a:p>
          <a:p>
            <a:r>
              <a:rPr lang="de-DE" sz="1400" dirty="0"/>
              <a:t>               Die beiden deutschsprachigen Regionen gelangten erst nach dem Ersten Weltkrieg an ihre heutigen Staaten – durch Annexion</a:t>
            </a:r>
          </a:p>
          <a:p>
            <a:r>
              <a:rPr lang="de-DE" sz="1400" dirty="0"/>
              <a:t>               und, wie man vermuten muss, gegen den Willen ihrer Bevölkerungsmehrheit. In Italien gab es keinerlei Befragung, und in Belgien</a:t>
            </a:r>
          </a:p>
          <a:p>
            <a:r>
              <a:rPr lang="de-DE" sz="1400" dirty="0"/>
              <a:t>               nur die Möglichkeit individuellen schriftlichen Protests an die belgischen Behörden, wovon nur eine verschwindende Minderheit </a:t>
            </a:r>
          </a:p>
          <a:p>
            <a:r>
              <a:rPr lang="de-DE" sz="1400" dirty="0"/>
              <a:t>               (271 Personen) Gebrauch machte – was angesichts der Aussichtslosigkeit, angesichts weit größerer belgischer Gebietsforderungen,</a:t>
            </a:r>
          </a:p>
          <a:p>
            <a:r>
              <a:rPr lang="de-DE" sz="1400" dirty="0"/>
              <a:t>               vorhersehbar war. Beide Gebietsabtretungen waren unvereinbar mit dem politischen Selbstbestimmungsrecht ethnischer Gruppen</a:t>
            </a:r>
          </a:p>
          <a:p>
            <a:r>
              <a:rPr lang="de-DE" sz="1200" dirty="0"/>
              <a:t>                  [vgl. 14 Punkte des US-Präsidenten Wilson für die Friedensgestaltung nach dem Ersten Weltkrieg] </a:t>
            </a:r>
            <a:r>
              <a:rPr lang="de-DE" sz="1400" dirty="0"/>
              <a:t>[…].</a:t>
            </a:r>
          </a:p>
          <a:p>
            <a:r>
              <a:rPr lang="de-DE" sz="1400" dirty="0"/>
              <a:t>               Die Annexion führte in beiden Regionen zu langwierigen Konflikten der deutschsprachigen Bevölkerung, die erst in neuerer Zeit,</a:t>
            </a:r>
          </a:p>
          <a:p>
            <a:r>
              <a:rPr lang="de-DE" sz="1400" dirty="0"/>
              <a:t>               Jahrzehnte nach dem Zweiten Weltkrieg, mit der Entstehung und Festigung der Europäischen Union weitgehend abgebaut  </a:t>
            </a:r>
          </a:p>
          <a:p>
            <a:r>
              <a:rPr lang="de-DE" sz="1400" dirty="0"/>
              <a:t>               wurden.“</a:t>
            </a:r>
          </a:p>
          <a:p>
            <a:r>
              <a:rPr lang="de-DE" sz="1200" dirty="0"/>
              <a:t>                 [Ammon 2015, 232 f.]</a:t>
            </a:r>
          </a:p>
          <a:p>
            <a:endParaRPr lang="de-DE" sz="1400" dirty="0"/>
          </a:p>
          <a:p>
            <a:endParaRPr lang="de-DE" sz="1400" dirty="0"/>
          </a:p>
          <a:p>
            <a:endParaRPr lang="de-DE" b="1" dirty="0"/>
          </a:p>
          <a:p>
            <a:pPr marL="457200" indent="-457200">
              <a:buAutoNum type="alphaLcParenR"/>
            </a:pPr>
            <a:r>
              <a:rPr lang="de-DE" sz="1600" b="1" dirty="0"/>
              <a:t>Belgien</a:t>
            </a:r>
          </a:p>
          <a:p>
            <a:endParaRPr lang="de-DE" sz="1600" b="1" dirty="0"/>
          </a:p>
          <a:p>
            <a:r>
              <a:rPr lang="de-DE" sz="1600" b="1" dirty="0"/>
              <a:t>           </a:t>
            </a:r>
            <a:r>
              <a:rPr lang="de-DE" sz="1400" dirty="0">
                <a:sym typeface="Wingdings" panose="05000000000000000000" pitchFamily="2" charset="2"/>
              </a:rPr>
              <a:t> „Dieses deutschsprachige Gebiet Belgiens, heute die </a:t>
            </a:r>
            <a:r>
              <a:rPr lang="de-DE" sz="1400" i="1" dirty="0">
                <a:sym typeface="Wingdings" panose="05000000000000000000" pitchFamily="2" charset="2"/>
              </a:rPr>
              <a:t>Deutschsprachige Gemeinschaft </a:t>
            </a:r>
            <a:r>
              <a:rPr lang="de-DE" sz="1200" dirty="0">
                <a:sym typeface="Wingdings" panose="05000000000000000000" pitchFamily="2" charset="2"/>
              </a:rPr>
              <a:t>[kursiv im Original], </a:t>
            </a:r>
            <a:r>
              <a:rPr lang="de-DE" sz="1400" dirty="0">
                <a:sym typeface="Wingdings" panose="05000000000000000000" pitchFamily="2" charset="2"/>
              </a:rPr>
              <a:t>ist – durch einen west-</a:t>
            </a:r>
          </a:p>
          <a:p>
            <a:r>
              <a:rPr lang="de-DE" sz="1400" dirty="0">
                <a:sym typeface="Wingdings" panose="05000000000000000000" pitchFamily="2" charset="2"/>
              </a:rPr>
              <a:t>                    östlich verlaufenden Korridor um Malmedy und </a:t>
            </a:r>
            <a:r>
              <a:rPr lang="de-DE" sz="1400" dirty="0" err="1">
                <a:sym typeface="Wingdings" panose="05000000000000000000" pitchFamily="2" charset="2"/>
              </a:rPr>
              <a:t>Waimes</a:t>
            </a:r>
            <a:r>
              <a:rPr lang="de-DE" sz="1400" dirty="0">
                <a:sym typeface="Wingdings" panose="05000000000000000000" pitchFamily="2" charset="2"/>
              </a:rPr>
              <a:t> – geteilt in eine nördliche Hälfte (mit Eupen als Hauptstadt der ganzen</a:t>
            </a:r>
          </a:p>
          <a:p>
            <a:r>
              <a:rPr lang="de-DE" sz="1400" dirty="0">
                <a:sym typeface="Wingdings" panose="05000000000000000000" pitchFamily="2" charset="2"/>
              </a:rPr>
              <a:t>                    Gemeinschaft) und eine südliche (mit der kleineren Stadt St. </a:t>
            </a:r>
            <a:r>
              <a:rPr lang="de-DE" sz="1400" dirty="0" err="1">
                <a:sym typeface="Wingdings" panose="05000000000000000000" pitchFamily="2" charset="2"/>
              </a:rPr>
              <a:t>Vith</a:t>
            </a:r>
            <a:r>
              <a:rPr lang="de-DE" sz="1400" dirty="0">
                <a:sym typeface="Wingdings" panose="05000000000000000000" pitchFamily="2" charset="2"/>
              </a:rPr>
              <a:t>).</a:t>
            </a:r>
          </a:p>
          <a:p>
            <a:r>
              <a:rPr lang="de-DE" sz="1400" dirty="0">
                <a:sym typeface="Wingdings" panose="05000000000000000000" pitchFamily="2" charset="2"/>
              </a:rPr>
              <a:t>                    Es grenzt im Norden an die Niederlande, im Süden an Luxemburg und im Osten an Deutschland […]“ </a:t>
            </a:r>
            <a:r>
              <a:rPr lang="de-DE" sz="1200" dirty="0">
                <a:sym typeface="Wingdings" panose="05000000000000000000" pitchFamily="2" charset="2"/>
              </a:rPr>
              <a:t>[Ammon 2015, 234]</a:t>
            </a:r>
            <a:r>
              <a:rPr lang="de-DE" sz="1400" dirty="0">
                <a:sym typeface="Wingdings" panose="05000000000000000000" pitchFamily="2" charset="2"/>
              </a:rPr>
              <a:t>:</a:t>
            </a:r>
            <a:endParaRPr lang="de-DE" sz="1400" dirty="0"/>
          </a:p>
          <a:p>
            <a:pPr marL="457200" indent="-457200">
              <a:buAutoNum type="alphaLcParenR"/>
            </a:pPr>
            <a:endParaRPr lang="de-DE" sz="1600" b="1" dirty="0"/>
          </a:p>
          <a:p>
            <a:pPr marL="457200" indent="-457200">
              <a:buAutoNum type="alphaLcParenR"/>
            </a:pPr>
            <a:endParaRPr lang="de-DE" sz="1600" b="1" dirty="0"/>
          </a:p>
        </p:txBody>
      </p:sp>
    </p:spTree>
    <p:extLst>
      <p:ext uri="{BB962C8B-B14F-4D97-AF65-F5344CB8AC3E}">
        <p14:creationId xmlns:p14="http://schemas.microsoft.com/office/powerpoint/2010/main" val="4010562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Karte enthält.&#10;&#10;Automatisch generierte Beschreibung">
            <a:extLst>
              <a:ext uri="{FF2B5EF4-FFF2-40B4-BE49-F238E27FC236}">
                <a16:creationId xmlns:a16="http://schemas.microsoft.com/office/drawing/2014/main" id="{B65D22F6-EA3A-4CFB-8EE1-3ED4A06EA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849" y="167268"/>
            <a:ext cx="4583151" cy="6523463"/>
          </a:xfrm>
          <a:prstGeom prst="rect">
            <a:avLst/>
          </a:prstGeom>
        </p:spPr>
      </p:pic>
      <p:sp>
        <p:nvSpPr>
          <p:cNvPr id="4" name="Textfeld 3">
            <a:extLst>
              <a:ext uri="{FF2B5EF4-FFF2-40B4-BE49-F238E27FC236}">
                <a16:creationId xmlns:a16="http://schemas.microsoft.com/office/drawing/2014/main" id="{50950CAA-AA49-453F-8950-1E94EAAC9A81}"/>
              </a:ext>
            </a:extLst>
          </p:cNvPr>
          <p:cNvSpPr txBox="1"/>
          <p:nvPr/>
        </p:nvSpPr>
        <p:spPr>
          <a:xfrm>
            <a:off x="7084897" y="5196468"/>
            <a:ext cx="3205558" cy="584775"/>
          </a:xfrm>
          <a:prstGeom prst="rect">
            <a:avLst/>
          </a:prstGeom>
          <a:noFill/>
        </p:spPr>
        <p:txBody>
          <a:bodyPr wrap="none" rtlCol="0">
            <a:spAutoFit/>
          </a:bodyPr>
          <a:lstStyle/>
          <a:p>
            <a:pPr algn="ctr"/>
            <a:r>
              <a:rPr lang="de-DE" sz="1600" dirty="0"/>
              <a:t>Die deutschsprachige Gemeinschaft </a:t>
            </a:r>
          </a:p>
          <a:p>
            <a:pPr algn="ctr"/>
            <a:r>
              <a:rPr lang="de-DE" sz="1600" dirty="0"/>
              <a:t>In Belgien</a:t>
            </a:r>
          </a:p>
        </p:txBody>
      </p:sp>
    </p:spTree>
    <p:extLst>
      <p:ext uri="{BB962C8B-B14F-4D97-AF65-F5344CB8AC3E}">
        <p14:creationId xmlns:p14="http://schemas.microsoft.com/office/powerpoint/2010/main" val="1010579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AC55A6E-52C1-4DE2-9433-C39F39F971D4}"/>
              </a:ext>
            </a:extLst>
          </p:cNvPr>
          <p:cNvSpPr txBox="1"/>
          <p:nvPr/>
        </p:nvSpPr>
        <p:spPr>
          <a:xfrm>
            <a:off x="1097167" y="786384"/>
            <a:ext cx="10590008" cy="5755422"/>
          </a:xfrm>
          <a:prstGeom prst="rect">
            <a:avLst/>
          </a:prstGeom>
          <a:noFill/>
        </p:spPr>
        <p:txBody>
          <a:bodyPr wrap="square" rtlCol="0">
            <a:spAutoFit/>
          </a:bodyPr>
          <a:lstStyle/>
          <a:p>
            <a:r>
              <a:rPr lang="de-DE" sz="1600" b="1" dirty="0"/>
              <a:t>b) Südtirol</a:t>
            </a:r>
          </a:p>
          <a:p>
            <a:endParaRPr lang="de-DE" sz="1600" b="1" dirty="0"/>
          </a:p>
          <a:p>
            <a:br>
              <a:rPr lang="de-DE" dirty="0"/>
            </a:br>
            <a:r>
              <a:rPr lang="de-DE" sz="1400" dirty="0">
                <a:sym typeface="Wingdings" panose="05000000000000000000" pitchFamily="2" charset="2"/>
              </a:rPr>
              <a:t> „In der Nachkriegszeit wurde   S ü  d t i r o l   zu einem vielbeachteten Beispiel einer toleranten Sprachminderheitenpolitik, allerdings </a:t>
            </a:r>
          </a:p>
          <a:p>
            <a:r>
              <a:rPr lang="de-DE" sz="1400" dirty="0">
                <a:sym typeface="Wingdings" panose="05000000000000000000" pitchFamily="2" charset="2"/>
              </a:rPr>
              <a:t>       erst nach harten Auseinandersetzungen und Anstrengungen sowohl der Sprachbevölkerung als auch der italienischen und österreichischen</a:t>
            </a:r>
          </a:p>
          <a:p>
            <a:r>
              <a:rPr lang="de-DE" sz="1400" dirty="0">
                <a:sym typeface="Wingdings" panose="05000000000000000000" pitchFamily="2" charset="2"/>
              </a:rPr>
              <a:t>       Regierung sowie der Vereinten Nationen.</a:t>
            </a:r>
          </a:p>
          <a:p>
            <a:r>
              <a:rPr lang="de-DE" sz="1400" dirty="0">
                <a:sym typeface="Wingdings" panose="05000000000000000000" pitchFamily="2" charset="2"/>
              </a:rPr>
              <a:t>       In Erinnerung an zwei rücksichtslose internationale sprachenpolitische Diktate (1919 und 1939) haben hier unbeugsame Sprachloyalität.</a:t>
            </a:r>
          </a:p>
          <a:p>
            <a:r>
              <a:rPr lang="de-DE" sz="1400" dirty="0">
                <a:sym typeface="Wingdings" panose="05000000000000000000" pitchFamily="2" charset="2"/>
              </a:rPr>
              <a:t>       basisdemokratischer, bis hin zu militanten Aktionen gehender Widerstand und das internationale Bedürfnis nach Normalisierung erfolgreich</a:t>
            </a:r>
          </a:p>
          <a:p>
            <a:r>
              <a:rPr lang="de-DE" sz="1400" dirty="0">
                <a:sym typeface="Wingdings" panose="05000000000000000000" pitchFamily="2" charset="2"/>
              </a:rPr>
              <a:t>       und vorbildlich zusammengewirkt.</a:t>
            </a:r>
          </a:p>
          <a:p>
            <a:r>
              <a:rPr lang="de-DE" sz="1400" dirty="0">
                <a:sym typeface="Wingdings" panose="05000000000000000000" pitchFamily="2" charset="2"/>
              </a:rPr>
              <a:t>      So gilt heute der generationenlange Sprachenkampf für die […] Deutschsprachigen des </a:t>
            </a:r>
            <a:r>
              <a:rPr lang="de-DE" sz="1400" i="1" dirty="0">
                <a:sym typeface="Wingdings" panose="05000000000000000000" pitchFamily="2" charset="2"/>
              </a:rPr>
              <a:t>Tiroler </a:t>
            </a:r>
            <a:r>
              <a:rPr lang="de-DE" sz="1400" i="1" dirty="0" err="1">
                <a:sym typeface="Wingdings" panose="05000000000000000000" pitchFamily="2" charset="2"/>
              </a:rPr>
              <a:t>Etschlandes</a:t>
            </a:r>
            <a:r>
              <a:rPr lang="de-DE" sz="1400" i="1" dirty="0">
                <a:sym typeface="Wingdings" panose="05000000000000000000" pitchFamily="2" charset="2"/>
              </a:rPr>
              <a:t> / Alto </a:t>
            </a:r>
            <a:r>
              <a:rPr lang="de-DE" sz="1400" i="1" dirty="0" err="1">
                <a:sym typeface="Wingdings" panose="05000000000000000000" pitchFamily="2" charset="2"/>
              </a:rPr>
              <a:t>Adige</a:t>
            </a:r>
            <a:r>
              <a:rPr lang="de-DE" sz="1400" i="1" dirty="0">
                <a:sym typeface="Wingdings" panose="05000000000000000000" pitchFamily="2" charset="2"/>
              </a:rPr>
              <a:t> </a:t>
            </a:r>
            <a:r>
              <a:rPr lang="de-DE" sz="1400" dirty="0">
                <a:sym typeface="Wingdings" panose="05000000000000000000" pitchFamily="2" charset="2"/>
              </a:rPr>
              <a:t>in der Provinz Bozen</a:t>
            </a:r>
          </a:p>
          <a:p>
            <a:r>
              <a:rPr lang="de-DE" sz="1400" dirty="0">
                <a:sym typeface="Wingdings" panose="05000000000000000000" pitchFamily="2" charset="2"/>
              </a:rPr>
              <a:t>       als einigermaßen befriedet, da die Chancen und Lasten geregelter Zweisprachigkeit (bzw. </a:t>
            </a:r>
            <a:r>
              <a:rPr lang="de-DE" sz="1400" dirty="0" err="1">
                <a:sym typeface="Wingdings" panose="05000000000000000000" pitchFamily="2" charset="2"/>
              </a:rPr>
              <a:t>Dreisprachigkeit</a:t>
            </a:r>
            <a:r>
              <a:rPr lang="de-DE" sz="1400" dirty="0">
                <a:sym typeface="Wingdings" panose="05000000000000000000" pitchFamily="2" charset="2"/>
              </a:rPr>
              <a:t>) jetzt wesentlich gleichmäßiger</a:t>
            </a:r>
          </a:p>
          <a:p>
            <a:r>
              <a:rPr lang="de-DE" sz="1400" dirty="0">
                <a:sym typeface="Wingdings" panose="05000000000000000000" pitchFamily="2" charset="2"/>
              </a:rPr>
              <a:t>       verteilt sind […].</a:t>
            </a:r>
          </a:p>
          <a:p>
            <a:r>
              <a:rPr lang="de-DE" sz="1400" dirty="0">
                <a:sym typeface="Wingdings" panose="05000000000000000000" pitchFamily="2" charset="2"/>
              </a:rPr>
              <a:t>      Südtirol ist das einzige deutschsprachige Minderheitsgebiet, wo neuerdings der deutschsprachige Bevölkerungsanteil leicht im Wachsen ist,</a:t>
            </a:r>
          </a:p>
          <a:p>
            <a:r>
              <a:rPr lang="de-DE" sz="1400" dirty="0">
                <a:sym typeface="Wingdings" panose="05000000000000000000" pitchFamily="2" charset="2"/>
              </a:rPr>
              <a:t>      während die sonstigen deutschsprachigen Minderheiten in Norditalien (Trentino, </a:t>
            </a:r>
            <a:r>
              <a:rPr lang="de-DE" sz="1400" dirty="0" err="1">
                <a:sym typeface="Wingdings" panose="05000000000000000000" pitchFamily="2" charset="2"/>
              </a:rPr>
              <a:t>Aostatal</a:t>
            </a:r>
            <a:r>
              <a:rPr lang="de-DE" sz="1400" dirty="0">
                <a:sym typeface="Wingdings" panose="05000000000000000000" pitchFamily="2" charset="2"/>
              </a:rPr>
              <a:t>, Piemont, Kanaltal, Friaul, meist nur Sprachinseln)</a:t>
            </a:r>
          </a:p>
          <a:p>
            <a:r>
              <a:rPr lang="de-DE" sz="1400" dirty="0">
                <a:sym typeface="Wingdings" panose="05000000000000000000" pitchFamily="2" charset="2"/>
              </a:rPr>
              <a:t>      auf wenige Hunderte geschrumpft bzw. völlig italienisiert sind […].“</a:t>
            </a:r>
            <a:r>
              <a:rPr lang="de-DE" sz="1400" dirty="0"/>
              <a:t> </a:t>
            </a:r>
          </a:p>
          <a:p>
            <a:endParaRPr lang="de-DE" sz="1400" dirty="0"/>
          </a:p>
          <a:p>
            <a:r>
              <a:rPr lang="de-DE" sz="1400" dirty="0"/>
              <a:t>      </a:t>
            </a:r>
            <a:r>
              <a:rPr lang="de-DE" sz="1200" dirty="0"/>
              <a:t>[von Polenz 1999, 179]</a:t>
            </a:r>
          </a:p>
          <a:p>
            <a:endParaRPr lang="de-DE" sz="1400" dirty="0">
              <a:sym typeface="Wingdings" panose="05000000000000000000" pitchFamily="2" charset="2"/>
            </a:endParaRPr>
          </a:p>
          <a:p>
            <a:endParaRPr lang="de-DE" sz="1400" dirty="0">
              <a:sym typeface="Wingdings" panose="05000000000000000000" pitchFamily="2" charset="2"/>
            </a:endParaRPr>
          </a:p>
          <a:p>
            <a:r>
              <a:rPr lang="de-DE" sz="1400" dirty="0">
                <a:sym typeface="Wingdings" panose="05000000000000000000" pitchFamily="2" charset="2"/>
              </a:rPr>
              <a:t>       </a:t>
            </a:r>
          </a:p>
          <a:p>
            <a:endParaRPr lang="de-DE" dirty="0">
              <a:sym typeface="Wingdings" panose="05000000000000000000" pitchFamily="2" charset="2"/>
            </a:endParaRPr>
          </a:p>
          <a:p>
            <a:pPr marL="285750" indent="-285750">
              <a:buFont typeface="Wingdings" panose="05000000000000000000" pitchFamily="2" charset="2"/>
              <a:buChar char="à"/>
            </a:pPr>
            <a:r>
              <a:rPr lang="de-DE" sz="1400" dirty="0">
                <a:sym typeface="Wingdings" panose="05000000000000000000" pitchFamily="2" charset="2"/>
              </a:rPr>
              <a:t>Siehe auch: </a:t>
            </a:r>
            <a:r>
              <a:rPr lang="de-DE" sz="1400" dirty="0"/>
              <a:t>Treffen der deutschen Sprachinseln in Italien</a:t>
            </a:r>
          </a:p>
          <a:p>
            <a:endParaRPr lang="de-DE" sz="1400" dirty="0"/>
          </a:p>
          <a:p>
            <a:r>
              <a:rPr lang="de-DE" sz="1400" dirty="0">
                <a:hlinkClick r:id="rId2"/>
              </a:rPr>
              <a:t>http://www.minet-tv.com/de/sendungen/minet/minet-das-minderheitenmagazin-042017/sprachinseltreffen-im-trentino/</a:t>
            </a:r>
            <a:endParaRPr lang="de-DE" sz="1400" dirty="0"/>
          </a:p>
          <a:p>
            <a:endParaRPr lang="de-DE" dirty="0"/>
          </a:p>
        </p:txBody>
      </p:sp>
    </p:spTree>
    <p:extLst>
      <p:ext uri="{BB962C8B-B14F-4D97-AF65-F5344CB8AC3E}">
        <p14:creationId xmlns:p14="http://schemas.microsoft.com/office/powerpoint/2010/main" val="15674943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2371</Words>
  <Application>Microsoft Office PowerPoint</Application>
  <PresentationFormat>Breitbild</PresentationFormat>
  <Paragraphs>293</Paragraphs>
  <Slides>24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Algerian</vt:lpstr>
      <vt:lpstr>Arial</vt:lpstr>
      <vt:lpstr>Calibri</vt:lpstr>
      <vt:lpstr>Calibri Light</vt:lpstr>
      <vt:lpstr>Wingdings</vt:lpstr>
      <vt:lpstr>Office</vt:lpstr>
      <vt:lpstr>Die deutschen Standardvarietäten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deutschen Standardvarietäten</dc:title>
  <dc:creator>Christine</dc:creator>
  <cp:lastModifiedBy>Christine</cp:lastModifiedBy>
  <cp:revision>94</cp:revision>
  <dcterms:created xsi:type="dcterms:W3CDTF">2020-04-07T11:59:50Z</dcterms:created>
  <dcterms:modified xsi:type="dcterms:W3CDTF">2020-04-22T10:33:02Z</dcterms:modified>
</cp:coreProperties>
</file>