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2"/>
  </p:notesMasterIdLst>
  <p:sldIdLst>
    <p:sldId id="256" r:id="rId2"/>
    <p:sldId id="257" r:id="rId3"/>
    <p:sldId id="258" r:id="rId4"/>
    <p:sldId id="266" r:id="rId5"/>
    <p:sldId id="259" r:id="rId6"/>
    <p:sldId id="260" r:id="rId7"/>
    <p:sldId id="267" r:id="rId8"/>
    <p:sldId id="261" r:id="rId9"/>
    <p:sldId id="262" r:id="rId10"/>
    <p:sldId id="263" r:id="rId11"/>
    <p:sldId id="264" r:id="rId12"/>
    <p:sldId id="268" r:id="rId13"/>
    <p:sldId id="265"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27.03.2021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27.03.2021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27.03.2021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27.03.2021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27.03.2021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27.03.2021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27.03.2021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27.03.2021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27.03.2021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27.03.2021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27.03.2021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27.03.2021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27.03.2021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a:t>Optimal</a:t>
            </a:r>
            <a:r>
              <a:rPr lang="cs-CZ" b="1" dirty="0"/>
              <a:t> </a:t>
            </a:r>
            <a:r>
              <a:rPr lang="cs-CZ" b="1" dirty="0" err="1"/>
              <a:t>capital</a:t>
            </a:r>
            <a:r>
              <a:rPr lang="cs-CZ" b="1" dirty="0"/>
              <a:t> </a:t>
            </a:r>
            <a:r>
              <a:rPr lang="cs-CZ" b="1" dirty="0" err="1" smtClean="0"/>
              <a:t>structure</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dirty="0" smtClean="0"/>
          </a:p>
          <a:p>
            <a:pPr marL="0" indent="0" algn="ctr">
              <a:buNone/>
            </a:pPr>
            <a:endParaRPr lang="cs-CZ" dirty="0"/>
          </a:p>
          <a:p>
            <a:pPr marL="0" indent="0" algn="ctr">
              <a:buNone/>
            </a:pPr>
            <a:endParaRPr lang="cs-CZ" dirty="0" smtClean="0"/>
          </a:p>
          <a:p>
            <a:pPr marL="0" indent="0" algn="ctr">
              <a:buNone/>
            </a:pPr>
            <a:endParaRPr lang="cs-CZ" dirty="0"/>
          </a:p>
          <a:p>
            <a:pPr marL="0" indent="0" algn="ctr">
              <a:buNone/>
            </a:pPr>
            <a:r>
              <a:rPr lang="cs-CZ" dirty="0" err="1" smtClean="0"/>
              <a:t>Debt</a:t>
            </a:r>
            <a:r>
              <a:rPr lang="cs-CZ" dirty="0" smtClean="0"/>
              <a:t> and </a:t>
            </a:r>
            <a:r>
              <a:rPr lang="cs-CZ" dirty="0" err="1" smtClean="0"/>
              <a:t>equity</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1475636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just">
              <a:buNone/>
            </a:pPr>
            <a:r>
              <a:rPr lang="cs-CZ" dirty="0" err="1" smtClean="0"/>
              <a:t>Debt</a:t>
            </a:r>
            <a:r>
              <a:rPr lang="cs-CZ" dirty="0" smtClean="0"/>
              <a:t> </a:t>
            </a:r>
            <a:r>
              <a:rPr lang="cs-CZ" dirty="0" err="1" smtClean="0"/>
              <a:t>or</a:t>
            </a:r>
            <a:r>
              <a:rPr lang="cs-CZ" dirty="0" smtClean="0"/>
              <a:t> </a:t>
            </a:r>
            <a:r>
              <a:rPr lang="cs-CZ" dirty="0" err="1" smtClean="0"/>
              <a:t>equity</a:t>
            </a:r>
            <a:endParaRPr lang="cs-CZ" dirty="0" smtClean="0"/>
          </a:p>
          <a:p>
            <a:pPr algn="just"/>
            <a:r>
              <a:rPr lang="en-US" dirty="0" smtClean="0"/>
              <a:t>debt </a:t>
            </a:r>
            <a:r>
              <a:rPr lang="en-US" dirty="0"/>
              <a:t>is </a:t>
            </a:r>
            <a:r>
              <a:rPr lang="en-US" dirty="0" smtClean="0"/>
              <a:t>cheaper</a:t>
            </a:r>
            <a:r>
              <a:rPr lang="cs-CZ" dirty="0" smtClean="0"/>
              <a:t>, </a:t>
            </a:r>
            <a:r>
              <a:rPr lang="en-US" dirty="0" smtClean="0"/>
              <a:t>but </a:t>
            </a:r>
            <a:r>
              <a:rPr lang="en-US" dirty="0"/>
              <a:t>riskier than own capital</a:t>
            </a:r>
            <a:r>
              <a:rPr lang="en-US" dirty="0" smtClean="0"/>
              <a:t>.</a:t>
            </a:r>
            <a:endParaRPr lang="cs-CZ" dirty="0" smtClean="0"/>
          </a:p>
          <a:p>
            <a:pPr algn="just"/>
            <a:r>
              <a:rPr lang="cs-CZ" dirty="0" err="1"/>
              <a:t>a</a:t>
            </a:r>
            <a:r>
              <a:rPr lang="cs-CZ" dirty="0" err="1" smtClean="0"/>
              <a:t>nother</a:t>
            </a:r>
            <a:r>
              <a:rPr lang="cs-CZ" dirty="0" smtClean="0"/>
              <a:t> </a:t>
            </a:r>
            <a:r>
              <a:rPr lang="cs-CZ" dirty="0" err="1"/>
              <a:t>advantage</a:t>
            </a:r>
            <a:r>
              <a:rPr lang="cs-CZ" dirty="0"/>
              <a:t> </a:t>
            </a:r>
            <a:r>
              <a:rPr lang="cs-CZ" dirty="0" err="1"/>
              <a:t>of</a:t>
            </a:r>
            <a:r>
              <a:rPr lang="cs-CZ" dirty="0"/>
              <a:t> </a:t>
            </a:r>
            <a:r>
              <a:rPr lang="cs-CZ" dirty="0" err="1"/>
              <a:t>debt</a:t>
            </a:r>
            <a:r>
              <a:rPr lang="cs-CZ" dirty="0"/>
              <a:t> </a:t>
            </a:r>
            <a:r>
              <a:rPr lang="cs-CZ" dirty="0" err="1"/>
              <a:t>is</a:t>
            </a:r>
            <a:r>
              <a:rPr lang="cs-CZ" dirty="0"/>
              <a:t> </a:t>
            </a:r>
            <a:r>
              <a:rPr lang="cs-CZ" dirty="0" err="1"/>
              <a:t>the</a:t>
            </a:r>
            <a:r>
              <a:rPr lang="cs-CZ" dirty="0"/>
              <a:t> </a:t>
            </a:r>
            <a:r>
              <a:rPr lang="cs-CZ" dirty="0" err="1"/>
              <a:t>lower</a:t>
            </a:r>
            <a:r>
              <a:rPr lang="cs-CZ" dirty="0"/>
              <a:t> </a:t>
            </a:r>
            <a:r>
              <a:rPr lang="cs-CZ" dirty="0" err="1"/>
              <a:t>possibility</a:t>
            </a:r>
            <a:r>
              <a:rPr lang="cs-CZ" dirty="0"/>
              <a:t> </a:t>
            </a:r>
            <a:r>
              <a:rPr lang="cs-CZ" dirty="0" err="1"/>
              <a:t>of</a:t>
            </a:r>
            <a:r>
              <a:rPr lang="cs-CZ" dirty="0"/>
              <a:t> </a:t>
            </a:r>
            <a:r>
              <a:rPr lang="cs-CZ" dirty="0" err="1"/>
              <a:t>hostile</a:t>
            </a:r>
            <a:r>
              <a:rPr lang="cs-CZ" dirty="0"/>
              <a:t> </a:t>
            </a:r>
            <a:r>
              <a:rPr lang="cs-CZ" dirty="0" err="1"/>
              <a:t>takeover</a:t>
            </a:r>
            <a:r>
              <a:rPr lang="cs-CZ" dirty="0"/>
              <a:t> and </a:t>
            </a:r>
            <a:r>
              <a:rPr lang="cs-CZ" dirty="0" err="1"/>
              <a:t>the</a:t>
            </a:r>
            <a:r>
              <a:rPr lang="cs-CZ" dirty="0"/>
              <a:t> limited </a:t>
            </a:r>
            <a:r>
              <a:rPr lang="cs-CZ" dirty="0" err="1"/>
              <a:t>possibility</a:t>
            </a:r>
            <a:r>
              <a:rPr lang="cs-CZ" dirty="0"/>
              <a:t> </a:t>
            </a:r>
            <a:r>
              <a:rPr lang="cs-CZ" dirty="0" err="1"/>
              <a:t>of</a:t>
            </a:r>
            <a:r>
              <a:rPr lang="cs-CZ" dirty="0"/>
              <a:t> </a:t>
            </a:r>
            <a:r>
              <a:rPr lang="cs-CZ" dirty="0" err="1"/>
              <a:t>creditors</a:t>
            </a:r>
            <a:r>
              <a:rPr lang="cs-CZ" dirty="0"/>
              <a:t> to </a:t>
            </a:r>
            <a:r>
              <a:rPr lang="cs-CZ" dirty="0" err="1"/>
              <a:t>intervene</a:t>
            </a:r>
            <a:r>
              <a:rPr lang="cs-CZ" dirty="0"/>
              <a:t> in </a:t>
            </a:r>
            <a:r>
              <a:rPr lang="cs-CZ" dirty="0" err="1"/>
              <a:t>the</a:t>
            </a:r>
            <a:r>
              <a:rPr lang="cs-CZ" dirty="0"/>
              <a:t> </a:t>
            </a:r>
            <a:r>
              <a:rPr lang="cs-CZ" dirty="0" err="1"/>
              <a:t>company's</a:t>
            </a:r>
            <a:r>
              <a:rPr lang="cs-CZ" dirty="0"/>
              <a:t> </a:t>
            </a:r>
            <a:r>
              <a:rPr lang="cs-CZ" dirty="0" err="1"/>
              <a:t>decisions</a:t>
            </a:r>
            <a:r>
              <a:rPr lang="cs-CZ" dirty="0"/>
              <a:t>.</a:t>
            </a:r>
          </a:p>
          <a:p>
            <a:endParaRPr lang="cs-CZ" dirty="0"/>
          </a:p>
          <a:p>
            <a:endParaRPr lang="cs-CZ" dirty="0" smtClean="0"/>
          </a:p>
          <a:p>
            <a:endParaRPr lang="cs-CZ" dirty="0"/>
          </a:p>
          <a:p>
            <a:r>
              <a:rPr lang="cs-CZ" sz="2400" dirty="0" smtClean="0"/>
              <a:t>.</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6003142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The reasons for the lower cost of debt</a:t>
            </a:r>
            <a:r>
              <a:rPr lang="cs-CZ" dirty="0"/>
              <a:t>:</a:t>
            </a:r>
          </a:p>
          <a:p>
            <a:r>
              <a:rPr lang="cs-CZ" sz="2400" dirty="0"/>
              <a:t>1) </a:t>
            </a:r>
            <a:r>
              <a:rPr lang="cs-CZ" sz="2400" dirty="0" err="1"/>
              <a:t>Nominal</a:t>
            </a:r>
            <a:r>
              <a:rPr lang="cs-CZ" sz="2400" dirty="0"/>
              <a:t> </a:t>
            </a:r>
            <a:r>
              <a:rPr lang="cs-CZ" sz="2400" dirty="0" err="1"/>
              <a:t>interest</a:t>
            </a:r>
            <a:r>
              <a:rPr lang="cs-CZ" sz="2400" dirty="0"/>
              <a:t> on </a:t>
            </a:r>
            <a:r>
              <a:rPr lang="cs-CZ" sz="2400" dirty="0" err="1"/>
              <a:t>debt</a:t>
            </a:r>
            <a:r>
              <a:rPr lang="cs-CZ" sz="2400" dirty="0"/>
              <a:t> </a:t>
            </a:r>
            <a:r>
              <a:rPr lang="cs-CZ" sz="2400" dirty="0" err="1"/>
              <a:t>is</a:t>
            </a:r>
            <a:r>
              <a:rPr lang="cs-CZ" sz="2400" dirty="0"/>
              <a:t> </a:t>
            </a:r>
            <a:r>
              <a:rPr lang="cs-CZ" sz="2400" dirty="0" err="1"/>
              <a:t>lower</a:t>
            </a:r>
            <a:r>
              <a:rPr lang="cs-CZ" sz="2400" dirty="0"/>
              <a:t> </a:t>
            </a:r>
            <a:r>
              <a:rPr lang="cs-CZ" sz="2400" dirty="0" err="1"/>
              <a:t>than</a:t>
            </a:r>
            <a:r>
              <a:rPr lang="cs-CZ" sz="2400" dirty="0"/>
              <a:t> </a:t>
            </a:r>
            <a:r>
              <a:rPr lang="cs-CZ" sz="2400" dirty="0" err="1"/>
              <a:t>the</a:t>
            </a:r>
            <a:r>
              <a:rPr lang="cs-CZ" sz="2400" dirty="0"/>
              <a:t> </a:t>
            </a:r>
            <a:r>
              <a:rPr lang="cs-CZ" sz="2400" dirty="0" err="1"/>
              <a:t>required</a:t>
            </a:r>
            <a:r>
              <a:rPr lang="cs-CZ" sz="2400" dirty="0"/>
              <a:t> return on </a:t>
            </a:r>
            <a:r>
              <a:rPr lang="cs-CZ" sz="2400" dirty="0" err="1"/>
              <a:t>equity</a:t>
            </a:r>
            <a:r>
              <a:rPr lang="cs-CZ" sz="2400" dirty="0"/>
              <a:t>. </a:t>
            </a:r>
            <a:r>
              <a:rPr lang="cs-CZ" sz="2400" dirty="0" err="1"/>
              <a:t>The</a:t>
            </a:r>
            <a:r>
              <a:rPr lang="cs-CZ" sz="2400" dirty="0"/>
              <a:t> </a:t>
            </a:r>
            <a:r>
              <a:rPr lang="cs-CZ" sz="2400" dirty="0" err="1"/>
              <a:t>reason</a:t>
            </a:r>
            <a:r>
              <a:rPr lang="cs-CZ" sz="2400" dirty="0"/>
              <a:t> </a:t>
            </a:r>
            <a:r>
              <a:rPr lang="cs-CZ" sz="2400" dirty="0" err="1"/>
              <a:t>is</a:t>
            </a:r>
            <a:r>
              <a:rPr lang="cs-CZ" sz="2400" dirty="0"/>
              <a:t> a </a:t>
            </a:r>
            <a:r>
              <a:rPr lang="cs-CZ" sz="2400" dirty="0" err="1"/>
              <a:t>higher</a:t>
            </a:r>
            <a:r>
              <a:rPr lang="cs-CZ" sz="2400" dirty="0"/>
              <a:t> risk </a:t>
            </a:r>
            <a:r>
              <a:rPr lang="cs-CZ" sz="2400" dirty="0" err="1"/>
              <a:t>premium</a:t>
            </a:r>
            <a:r>
              <a:rPr lang="cs-CZ" sz="2400" dirty="0"/>
              <a:t> on </a:t>
            </a:r>
            <a:r>
              <a:rPr lang="cs-CZ" sz="2400" dirty="0" err="1"/>
              <a:t>equity</a:t>
            </a:r>
            <a:r>
              <a:rPr lang="cs-CZ" sz="2400" dirty="0"/>
              <a:t>. </a:t>
            </a:r>
            <a:r>
              <a:rPr lang="cs-CZ" sz="2400" dirty="0" err="1"/>
              <a:t>The</a:t>
            </a:r>
            <a:r>
              <a:rPr lang="cs-CZ" sz="2400" dirty="0"/>
              <a:t> ekvity </a:t>
            </a:r>
            <a:r>
              <a:rPr lang="cs-CZ" sz="2400" dirty="0" err="1"/>
              <a:t>bears</a:t>
            </a:r>
            <a:r>
              <a:rPr lang="cs-CZ" sz="2400" dirty="0"/>
              <a:t> a </a:t>
            </a:r>
            <a:r>
              <a:rPr lang="cs-CZ" sz="2400" dirty="0" err="1"/>
              <a:t>higher</a:t>
            </a:r>
            <a:r>
              <a:rPr lang="cs-CZ" sz="2400" dirty="0"/>
              <a:t> risk </a:t>
            </a:r>
            <a:r>
              <a:rPr lang="cs-CZ" sz="2400" dirty="0" err="1"/>
              <a:t>than</a:t>
            </a:r>
            <a:r>
              <a:rPr lang="cs-CZ" sz="2400" dirty="0"/>
              <a:t> </a:t>
            </a:r>
            <a:r>
              <a:rPr lang="cs-CZ" sz="2400" dirty="0" err="1"/>
              <a:t>the</a:t>
            </a:r>
            <a:r>
              <a:rPr lang="cs-CZ" sz="2400" dirty="0"/>
              <a:t> </a:t>
            </a:r>
            <a:r>
              <a:rPr lang="cs-CZ" sz="2400" dirty="0" err="1"/>
              <a:t>debt</a:t>
            </a:r>
            <a:r>
              <a:rPr lang="cs-CZ" sz="2400" dirty="0"/>
              <a:t> and </a:t>
            </a:r>
            <a:r>
              <a:rPr lang="cs-CZ" sz="2400" dirty="0" err="1"/>
              <a:t>therefore</a:t>
            </a:r>
            <a:r>
              <a:rPr lang="cs-CZ" sz="2400" dirty="0"/>
              <a:t> </a:t>
            </a:r>
            <a:r>
              <a:rPr lang="cs-CZ" sz="2400" dirty="0" err="1"/>
              <a:t>requires</a:t>
            </a:r>
            <a:r>
              <a:rPr lang="cs-CZ" sz="2400" dirty="0"/>
              <a:t> a </a:t>
            </a:r>
            <a:r>
              <a:rPr lang="cs-CZ" sz="2400" dirty="0" err="1"/>
              <a:t>higher</a:t>
            </a:r>
            <a:r>
              <a:rPr lang="cs-CZ" sz="2400" dirty="0"/>
              <a:t> return.</a:t>
            </a:r>
          </a:p>
          <a:p>
            <a:r>
              <a:rPr lang="cs-CZ" sz="2400" dirty="0"/>
              <a:t>2) </a:t>
            </a:r>
            <a:r>
              <a:rPr lang="cs-CZ" sz="2400" dirty="0" err="1"/>
              <a:t>Interest</a:t>
            </a:r>
            <a:r>
              <a:rPr lang="cs-CZ" sz="2400" dirty="0"/>
              <a:t> </a:t>
            </a:r>
            <a:r>
              <a:rPr lang="cs-CZ" sz="2400" dirty="0" err="1"/>
              <a:t>is</a:t>
            </a:r>
            <a:r>
              <a:rPr lang="cs-CZ" sz="2400" dirty="0"/>
              <a:t> (</a:t>
            </a:r>
            <a:r>
              <a:rPr lang="cs-CZ" sz="2400" dirty="0" err="1"/>
              <a:t>unlike</a:t>
            </a:r>
            <a:r>
              <a:rPr lang="cs-CZ" sz="2400" dirty="0"/>
              <a:t> </a:t>
            </a:r>
            <a:r>
              <a:rPr lang="cs-CZ" sz="2400" dirty="0" err="1"/>
              <a:t>dividends</a:t>
            </a:r>
            <a:r>
              <a:rPr lang="cs-CZ" sz="2400" dirty="0"/>
              <a:t> </a:t>
            </a:r>
            <a:r>
              <a:rPr lang="cs-CZ" sz="2400" dirty="0" err="1"/>
              <a:t>or</a:t>
            </a:r>
            <a:r>
              <a:rPr lang="cs-CZ" sz="2400" dirty="0"/>
              <a:t> profit </a:t>
            </a:r>
            <a:r>
              <a:rPr lang="cs-CZ" sz="2400" dirty="0" err="1"/>
              <a:t>sharing</a:t>
            </a:r>
            <a:r>
              <a:rPr lang="cs-CZ" sz="2400" dirty="0"/>
              <a:t>) a tax </a:t>
            </a:r>
            <a:r>
              <a:rPr lang="cs-CZ" sz="2400" dirty="0" err="1"/>
              <a:t>deductible</a:t>
            </a:r>
            <a:r>
              <a:rPr lang="cs-CZ" sz="2400" dirty="0"/>
              <a:t> </a:t>
            </a:r>
            <a:r>
              <a:rPr lang="cs-CZ" sz="2400" dirty="0" err="1"/>
              <a:t>expense</a:t>
            </a:r>
            <a:r>
              <a:rPr lang="cs-CZ" sz="2400" dirty="0"/>
              <a:t>. </a:t>
            </a:r>
            <a:r>
              <a:rPr lang="cs-CZ" sz="2400" dirty="0" err="1"/>
              <a:t>Interest</a:t>
            </a:r>
            <a:r>
              <a:rPr lang="cs-CZ" sz="2400" dirty="0"/>
              <a:t> </a:t>
            </a:r>
            <a:r>
              <a:rPr lang="cs-CZ" sz="2400" dirty="0" err="1"/>
              <a:t>payments</a:t>
            </a:r>
            <a:r>
              <a:rPr lang="cs-CZ" sz="2400" dirty="0"/>
              <a:t> </a:t>
            </a:r>
            <a:r>
              <a:rPr lang="cs-CZ" sz="2400" dirty="0" err="1"/>
              <a:t>reduce</a:t>
            </a:r>
            <a:r>
              <a:rPr lang="cs-CZ" sz="2400" dirty="0"/>
              <a:t> </a:t>
            </a:r>
            <a:r>
              <a:rPr lang="cs-CZ" sz="2400" dirty="0" err="1"/>
              <a:t>the</a:t>
            </a:r>
            <a:r>
              <a:rPr lang="cs-CZ" sz="2400" dirty="0"/>
              <a:t> tax </a:t>
            </a:r>
            <a:r>
              <a:rPr lang="cs-CZ" sz="2400" dirty="0" err="1"/>
              <a:t>burden</a:t>
            </a:r>
            <a:r>
              <a:rPr lang="cs-CZ" sz="2400" dirty="0"/>
              <a:t>.</a:t>
            </a:r>
          </a:p>
          <a:p>
            <a:r>
              <a:rPr lang="cs-CZ" sz="2400" dirty="0"/>
              <a:t>3) </a:t>
            </a:r>
            <a:r>
              <a:rPr lang="cs-CZ" sz="2400" dirty="0" err="1"/>
              <a:t>The</a:t>
            </a:r>
            <a:r>
              <a:rPr lang="cs-CZ" sz="2400" dirty="0"/>
              <a:t> </a:t>
            </a:r>
            <a:r>
              <a:rPr lang="cs-CZ" sz="2400" dirty="0" err="1"/>
              <a:t>issue</a:t>
            </a:r>
            <a:r>
              <a:rPr lang="cs-CZ" sz="2400" dirty="0"/>
              <a:t> </a:t>
            </a:r>
            <a:r>
              <a:rPr lang="cs-CZ" sz="2400" dirty="0" err="1"/>
              <a:t>cost</a:t>
            </a:r>
            <a:r>
              <a:rPr lang="cs-CZ" sz="2400" dirty="0"/>
              <a:t> </a:t>
            </a:r>
            <a:r>
              <a:rPr lang="cs-CZ" sz="2400" dirty="0" err="1"/>
              <a:t>of</a:t>
            </a:r>
            <a:r>
              <a:rPr lang="cs-CZ" sz="2400" dirty="0"/>
              <a:t> </a:t>
            </a:r>
            <a:r>
              <a:rPr lang="cs-CZ" sz="2400" dirty="0" err="1"/>
              <a:t>debt</a:t>
            </a:r>
            <a:r>
              <a:rPr lang="cs-CZ" sz="2400" dirty="0"/>
              <a:t> </a:t>
            </a:r>
            <a:r>
              <a:rPr lang="cs-CZ" sz="2400" dirty="0" err="1"/>
              <a:t>is</a:t>
            </a:r>
            <a:r>
              <a:rPr lang="cs-CZ" sz="2400" dirty="0"/>
              <a:t> </a:t>
            </a:r>
            <a:r>
              <a:rPr lang="cs-CZ" sz="2400" dirty="0" err="1"/>
              <a:t>usually</a:t>
            </a:r>
            <a:r>
              <a:rPr lang="cs-CZ" sz="2400" dirty="0"/>
              <a:t> </a:t>
            </a:r>
            <a:r>
              <a:rPr lang="cs-CZ" sz="2400" dirty="0" err="1"/>
              <a:t>lower</a:t>
            </a:r>
            <a:r>
              <a:rPr lang="cs-CZ" sz="2400" dirty="0"/>
              <a:t> </a:t>
            </a:r>
            <a:r>
              <a:rPr lang="cs-CZ" sz="2400" dirty="0" err="1"/>
              <a:t>than</a:t>
            </a:r>
            <a:r>
              <a:rPr lang="cs-CZ" sz="2400" dirty="0"/>
              <a:t> </a:t>
            </a:r>
            <a:r>
              <a:rPr lang="cs-CZ" sz="2400" dirty="0" err="1"/>
              <a:t>the</a:t>
            </a:r>
            <a:r>
              <a:rPr lang="cs-CZ" sz="2400" dirty="0"/>
              <a:t> </a:t>
            </a:r>
            <a:r>
              <a:rPr lang="cs-CZ" sz="2400" dirty="0" err="1"/>
              <a:t>issue</a:t>
            </a:r>
            <a:r>
              <a:rPr lang="cs-CZ" sz="2400" dirty="0"/>
              <a:t> </a:t>
            </a:r>
            <a:r>
              <a:rPr lang="cs-CZ" sz="2400" dirty="0" err="1"/>
              <a:t>cost</a:t>
            </a:r>
            <a:r>
              <a:rPr lang="cs-CZ" sz="2400" dirty="0"/>
              <a:t> </a:t>
            </a:r>
            <a:r>
              <a:rPr lang="cs-CZ" sz="2400" dirty="0" err="1"/>
              <a:t>of</a:t>
            </a:r>
            <a:r>
              <a:rPr lang="cs-CZ" sz="2400" dirty="0"/>
              <a:t> </a:t>
            </a:r>
            <a:r>
              <a:rPr lang="cs-CZ" sz="2400" dirty="0" err="1"/>
              <a:t>capital</a:t>
            </a:r>
            <a:r>
              <a:rPr lang="cs-CZ" sz="2400" dirty="0"/>
              <a:t>. </a:t>
            </a:r>
            <a:r>
              <a:rPr lang="cs-CZ" sz="2400" dirty="0" err="1"/>
              <a:t>This</a:t>
            </a:r>
            <a:r>
              <a:rPr lang="cs-CZ" sz="2400" dirty="0"/>
              <a:t> </a:t>
            </a:r>
            <a:r>
              <a:rPr lang="cs-CZ" sz="2400" dirty="0" err="1"/>
              <a:t>statement</a:t>
            </a:r>
            <a:r>
              <a:rPr lang="cs-CZ" sz="2400" dirty="0"/>
              <a:t> </a:t>
            </a:r>
            <a:r>
              <a:rPr lang="cs-CZ" sz="2400" dirty="0" err="1"/>
              <a:t>does</a:t>
            </a:r>
            <a:r>
              <a:rPr lang="cs-CZ" sz="2400" dirty="0"/>
              <a:t> not </a:t>
            </a:r>
            <a:r>
              <a:rPr lang="cs-CZ" sz="2400" dirty="0" err="1"/>
              <a:t>apply</a:t>
            </a:r>
            <a:r>
              <a:rPr lang="cs-CZ" sz="2400" dirty="0"/>
              <a:t> to </a:t>
            </a:r>
            <a:r>
              <a:rPr lang="cs-CZ" sz="2400" dirty="0" err="1"/>
              <a:t>retained</a:t>
            </a:r>
            <a:r>
              <a:rPr lang="cs-CZ" sz="2400" dirty="0"/>
              <a:t> </a:t>
            </a:r>
            <a:r>
              <a:rPr lang="cs-CZ" sz="2400" dirty="0" err="1"/>
              <a:t>earnings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5061648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smtClean="0"/>
              <a:t>Miller </a:t>
            </a:r>
            <a:r>
              <a:rPr lang="en-US" dirty="0"/>
              <a:t>and Modigliani's theory is considered </a:t>
            </a:r>
            <a:r>
              <a:rPr lang="cs-CZ" dirty="0" smtClean="0"/>
              <a:t>as </a:t>
            </a:r>
            <a:r>
              <a:rPr lang="en-US" dirty="0" smtClean="0"/>
              <a:t>fundamental</a:t>
            </a:r>
            <a:r>
              <a:rPr lang="cs-CZ" dirty="0" smtClean="0"/>
              <a:t> </a:t>
            </a:r>
            <a:r>
              <a:rPr lang="cs-CZ" dirty="0" err="1" smtClean="0"/>
              <a:t>theory</a:t>
            </a:r>
            <a:r>
              <a:rPr lang="cs-CZ" dirty="0" smtClean="0"/>
              <a:t> </a:t>
            </a:r>
            <a:r>
              <a:rPr lang="cs-CZ" dirty="0" err="1" smtClean="0"/>
              <a:t>abouth</a:t>
            </a:r>
            <a:r>
              <a:rPr lang="cs-CZ" dirty="0" smtClean="0"/>
              <a:t> </a:t>
            </a:r>
            <a:r>
              <a:rPr lang="cs-CZ" dirty="0" err="1" smtClean="0"/>
              <a:t>capital</a:t>
            </a:r>
            <a:r>
              <a:rPr lang="cs-CZ" dirty="0" smtClean="0"/>
              <a:t> </a:t>
            </a:r>
            <a:r>
              <a:rPr lang="cs-CZ" dirty="0" err="1" smtClean="0"/>
              <a:t>structure</a:t>
            </a:r>
            <a:r>
              <a:rPr lang="cs-CZ" dirty="0" smtClean="0"/>
              <a:t>.</a:t>
            </a:r>
            <a:endParaRPr lang="en-US" dirty="0"/>
          </a:p>
          <a:p>
            <a:r>
              <a:rPr lang="en-US" dirty="0"/>
              <a:t>The optimal capital structure (according to MM) represents the composition of long-term capital, at which the Weighted Average Cost of Capital (WACC) are minimal.</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1627478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sz="2400" b="1" dirty="0"/>
              <a:t>Basic </a:t>
            </a:r>
            <a:r>
              <a:rPr lang="cs-CZ" sz="2400" b="1" dirty="0" err="1"/>
              <a:t>assumptions</a:t>
            </a:r>
            <a:r>
              <a:rPr lang="cs-CZ" sz="2400" b="1" dirty="0"/>
              <a:t> </a:t>
            </a:r>
            <a:r>
              <a:rPr lang="cs-CZ" sz="2400" b="1" dirty="0" err="1"/>
              <a:t>of</a:t>
            </a:r>
            <a:r>
              <a:rPr lang="cs-CZ" sz="2400" b="1" dirty="0"/>
              <a:t> MM </a:t>
            </a:r>
            <a:r>
              <a:rPr lang="cs-CZ" sz="2400" b="1" dirty="0" err="1"/>
              <a:t>theory</a:t>
            </a:r>
            <a:r>
              <a:rPr lang="cs-CZ" sz="2400" b="1" dirty="0"/>
              <a:t>:</a:t>
            </a:r>
          </a:p>
          <a:p>
            <a:r>
              <a:rPr lang="cs-CZ" sz="2200" dirty="0" err="1" smtClean="0"/>
              <a:t>Efficient</a:t>
            </a:r>
            <a:r>
              <a:rPr lang="cs-CZ" sz="2200" dirty="0" smtClean="0"/>
              <a:t> </a:t>
            </a:r>
            <a:r>
              <a:rPr lang="cs-CZ" sz="2200" dirty="0" err="1"/>
              <a:t>capital</a:t>
            </a:r>
            <a:r>
              <a:rPr lang="cs-CZ" sz="2200" dirty="0"/>
              <a:t> market. </a:t>
            </a:r>
          </a:p>
          <a:p>
            <a:r>
              <a:rPr lang="cs-CZ" sz="2200" dirty="0" err="1" smtClean="0"/>
              <a:t>There</a:t>
            </a:r>
            <a:r>
              <a:rPr lang="cs-CZ" sz="2200" dirty="0" smtClean="0"/>
              <a:t> </a:t>
            </a:r>
            <a:r>
              <a:rPr lang="cs-CZ" sz="2200" dirty="0"/>
              <a:t>are no </a:t>
            </a:r>
            <a:r>
              <a:rPr lang="cs-CZ" sz="2200" dirty="0" err="1"/>
              <a:t>Transaction</a:t>
            </a:r>
            <a:r>
              <a:rPr lang="cs-CZ" sz="2200" dirty="0"/>
              <a:t> </a:t>
            </a:r>
            <a:r>
              <a:rPr lang="cs-CZ" sz="2200" dirty="0" err="1"/>
              <a:t>c</a:t>
            </a:r>
            <a:r>
              <a:rPr lang="cs-CZ" sz="2200" dirty="0" err="1" smtClean="0"/>
              <a:t>osts</a:t>
            </a:r>
            <a:r>
              <a:rPr lang="cs-CZ" sz="2200" dirty="0"/>
              <a:t>. </a:t>
            </a:r>
            <a:r>
              <a:rPr lang="cs-CZ" sz="2200" dirty="0" err="1"/>
              <a:t>The</a:t>
            </a:r>
            <a:r>
              <a:rPr lang="cs-CZ" sz="2200" dirty="0"/>
              <a:t> </a:t>
            </a:r>
            <a:r>
              <a:rPr lang="cs-CZ" sz="2200" dirty="0" err="1"/>
              <a:t>costs</a:t>
            </a:r>
            <a:r>
              <a:rPr lang="cs-CZ" sz="2200" dirty="0"/>
              <a:t> </a:t>
            </a:r>
            <a:r>
              <a:rPr lang="cs-CZ" sz="2200" dirty="0" err="1"/>
              <a:t>of</a:t>
            </a:r>
            <a:r>
              <a:rPr lang="cs-CZ" sz="2200" dirty="0"/>
              <a:t> </a:t>
            </a:r>
            <a:r>
              <a:rPr lang="cs-CZ" sz="2200" dirty="0" err="1"/>
              <a:t>selling</a:t>
            </a:r>
            <a:r>
              <a:rPr lang="cs-CZ" sz="2200" dirty="0"/>
              <a:t> and </a:t>
            </a:r>
            <a:r>
              <a:rPr lang="cs-CZ" sz="2200" dirty="0" err="1"/>
              <a:t>buying</a:t>
            </a:r>
            <a:r>
              <a:rPr lang="cs-CZ" sz="2200" dirty="0"/>
              <a:t> </a:t>
            </a:r>
            <a:r>
              <a:rPr lang="cs-CZ" sz="2200" dirty="0" err="1"/>
              <a:t>shares</a:t>
            </a:r>
            <a:r>
              <a:rPr lang="cs-CZ" sz="2200" dirty="0"/>
              <a:t> are </a:t>
            </a:r>
            <a:r>
              <a:rPr lang="cs-CZ" sz="2200" dirty="0" err="1"/>
              <a:t>minimal</a:t>
            </a:r>
            <a:r>
              <a:rPr lang="cs-CZ" sz="2200" dirty="0"/>
              <a:t>.</a:t>
            </a:r>
          </a:p>
          <a:p>
            <a:r>
              <a:rPr lang="cs-CZ" sz="2200" dirty="0" err="1" smtClean="0"/>
              <a:t>There</a:t>
            </a:r>
            <a:r>
              <a:rPr lang="cs-CZ" sz="2200" dirty="0" smtClean="0"/>
              <a:t> </a:t>
            </a:r>
            <a:r>
              <a:rPr lang="cs-CZ" sz="2200" dirty="0"/>
              <a:t>are no </a:t>
            </a:r>
            <a:r>
              <a:rPr lang="cs-CZ" sz="2200" dirty="0" err="1"/>
              <a:t>Issue</a:t>
            </a:r>
            <a:r>
              <a:rPr lang="cs-CZ" sz="2200" dirty="0"/>
              <a:t> </a:t>
            </a:r>
            <a:r>
              <a:rPr lang="cs-CZ" sz="2200" dirty="0" err="1"/>
              <a:t>c</a:t>
            </a:r>
            <a:r>
              <a:rPr lang="cs-CZ" sz="2200" dirty="0" err="1" smtClean="0"/>
              <a:t>osts</a:t>
            </a:r>
            <a:r>
              <a:rPr lang="cs-CZ" sz="2200" dirty="0"/>
              <a:t>. </a:t>
            </a:r>
            <a:r>
              <a:rPr lang="cs-CZ" sz="2200" dirty="0" err="1"/>
              <a:t>The</a:t>
            </a:r>
            <a:r>
              <a:rPr lang="cs-CZ" sz="2200" dirty="0"/>
              <a:t> </a:t>
            </a:r>
            <a:r>
              <a:rPr lang="cs-CZ" sz="2200" dirty="0" err="1"/>
              <a:t>cost</a:t>
            </a:r>
            <a:r>
              <a:rPr lang="cs-CZ" sz="2200" dirty="0"/>
              <a:t> </a:t>
            </a:r>
            <a:r>
              <a:rPr lang="cs-CZ" sz="2200" dirty="0" err="1"/>
              <a:t>of</a:t>
            </a:r>
            <a:r>
              <a:rPr lang="cs-CZ" sz="2200" dirty="0"/>
              <a:t> </a:t>
            </a:r>
            <a:r>
              <a:rPr lang="cs-CZ" sz="2200" dirty="0" err="1"/>
              <a:t>issuing</a:t>
            </a:r>
            <a:r>
              <a:rPr lang="cs-CZ" sz="2200" dirty="0"/>
              <a:t> </a:t>
            </a:r>
            <a:r>
              <a:rPr lang="cs-CZ" sz="2200" dirty="0" err="1"/>
              <a:t>shares</a:t>
            </a:r>
            <a:r>
              <a:rPr lang="cs-CZ" sz="2200" dirty="0"/>
              <a:t> </a:t>
            </a:r>
            <a:r>
              <a:rPr lang="cs-CZ" sz="2200" dirty="0" err="1"/>
              <a:t>is</a:t>
            </a:r>
            <a:r>
              <a:rPr lang="cs-CZ" sz="2200" dirty="0"/>
              <a:t> </a:t>
            </a:r>
            <a:r>
              <a:rPr lang="cs-CZ" sz="2200" dirty="0" err="1"/>
              <a:t>low</a:t>
            </a:r>
            <a:r>
              <a:rPr lang="cs-CZ" sz="2200" dirty="0"/>
              <a:t> and has no </a:t>
            </a:r>
            <a:r>
              <a:rPr lang="cs-CZ" sz="2200" dirty="0" err="1"/>
              <a:t>effect</a:t>
            </a:r>
            <a:r>
              <a:rPr lang="cs-CZ" sz="2200" dirty="0"/>
              <a:t> on </a:t>
            </a:r>
            <a:r>
              <a:rPr lang="cs-CZ" sz="2200" dirty="0" err="1"/>
              <a:t>the</a:t>
            </a:r>
            <a:r>
              <a:rPr lang="cs-CZ" sz="2200" dirty="0"/>
              <a:t> </a:t>
            </a:r>
            <a:r>
              <a:rPr lang="cs-CZ" sz="2200" dirty="0" err="1"/>
              <a:t>share</a:t>
            </a:r>
            <a:r>
              <a:rPr lang="cs-CZ" sz="2200" dirty="0"/>
              <a:t> </a:t>
            </a:r>
            <a:r>
              <a:rPr lang="cs-CZ" sz="2200" dirty="0" err="1"/>
              <a:t>price</a:t>
            </a:r>
            <a:r>
              <a:rPr lang="cs-CZ" sz="2200" dirty="0"/>
              <a:t>.</a:t>
            </a:r>
          </a:p>
          <a:p>
            <a:r>
              <a:rPr lang="cs-CZ" sz="2200" dirty="0" err="1" smtClean="0"/>
              <a:t>Information</a:t>
            </a:r>
            <a:r>
              <a:rPr lang="cs-CZ" sz="2200" dirty="0" smtClean="0"/>
              <a:t> </a:t>
            </a:r>
            <a:r>
              <a:rPr lang="cs-CZ" sz="2200" dirty="0" err="1"/>
              <a:t>symmetry</a:t>
            </a:r>
            <a:r>
              <a:rPr lang="cs-CZ" sz="2200" dirty="0"/>
              <a:t>. </a:t>
            </a:r>
            <a:r>
              <a:rPr lang="cs-CZ" sz="2200" dirty="0" err="1"/>
              <a:t>All</a:t>
            </a:r>
            <a:r>
              <a:rPr lang="cs-CZ" sz="2200" dirty="0"/>
              <a:t> </a:t>
            </a:r>
            <a:r>
              <a:rPr lang="cs-CZ" sz="2200" dirty="0" err="1"/>
              <a:t>investors</a:t>
            </a:r>
            <a:r>
              <a:rPr lang="cs-CZ" sz="2200" dirty="0"/>
              <a:t> </a:t>
            </a:r>
            <a:r>
              <a:rPr lang="cs-CZ" sz="2200" dirty="0" err="1"/>
              <a:t>have</a:t>
            </a:r>
            <a:r>
              <a:rPr lang="cs-CZ" sz="2200" dirty="0"/>
              <a:t> </a:t>
            </a:r>
            <a:r>
              <a:rPr lang="cs-CZ" sz="2200" dirty="0" err="1"/>
              <a:t>the</a:t>
            </a:r>
            <a:r>
              <a:rPr lang="cs-CZ" sz="2200" dirty="0"/>
              <a:t> </a:t>
            </a:r>
            <a:r>
              <a:rPr lang="cs-CZ" sz="2200" dirty="0" err="1"/>
              <a:t>same</a:t>
            </a:r>
            <a:r>
              <a:rPr lang="cs-CZ" sz="2200" dirty="0"/>
              <a:t> </a:t>
            </a:r>
            <a:r>
              <a:rPr lang="cs-CZ" sz="2200" dirty="0" err="1"/>
              <a:t>information</a:t>
            </a:r>
            <a:r>
              <a:rPr lang="cs-CZ" sz="2200" dirty="0"/>
              <a:t>. </a:t>
            </a:r>
            <a:r>
              <a:rPr lang="cs-CZ" sz="2200" dirty="0" err="1"/>
              <a:t>There</a:t>
            </a:r>
            <a:r>
              <a:rPr lang="cs-CZ" sz="2200" dirty="0"/>
              <a:t> </a:t>
            </a:r>
            <a:r>
              <a:rPr lang="cs-CZ" sz="2200" dirty="0" err="1"/>
              <a:t>is</a:t>
            </a:r>
            <a:r>
              <a:rPr lang="cs-CZ" sz="2200" dirty="0"/>
              <a:t> no </a:t>
            </a:r>
            <a:r>
              <a:rPr lang="cs-CZ" sz="2200" dirty="0" err="1"/>
              <a:t>group</a:t>
            </a:r>
            <a:r>
              <a:rPr lang="cs-CZ" sz="2200" dirty="0"/>
              <a:t> </a:t>
            </a:r>
            <a:r>
              <a:rPr lang="cs-CZ" sz="2200" dirty="0" err="1"/>
              <a:t>of</a:t>
            </a:r>
            <a:r>
              <a:rPr lang="cs-CZ" sz="2200" dirty="0"/>
              <a:t> market </a:t>
            </a:r>
            <a:r>
              <a:rPr lang="cs-CZ" sz="2200" dirty="0" err="1"/>
              <a:t>participants</a:t>
            </a:r>
            <a:r>
              <a:rPr lang="cs-CZ" sz="2200" dirty="0"/>
              <a:t> (such as </a:t>
            </a:r>
            <a:r>
              <a:rPr lang="cs-CZ" sz="2200" dirty="0" err="1"/>
              <a:t>managers</a:t>
            </a:r>
            <a:r>
              <a:rPr lang="cs-CZ" sz="2200" dirty="0"/>
              <a:t>) </a:t>
            </a:r>
            <a:r>
              <a:rPr lang="cs-CZ" sz="2200" dirty="0" err="1"/>
              <a:t>who</a:t>
            </a:r>
            <a:r>
              <a:rPr lang="cs-CZ" sz="2200" dirty="0"/>
              <a:t> </a:t>
            </a:r>
            <a:r>
              <a:rPr lang="cs-CZ" sz="2200" dirty="0" err="1"/>
              <a:t>would</a:t>
            </a:r>
            <a:r>
              <a:rPr lang="cs-CZ" sz="2200" dirty="0"/>
              <a:t> </a:t>
            </a:r>
            <a:r>
              <a:rPr lang="cs-CZ" sz="2200" dirty="0" err="1"/>
              <a:t>have</a:t>
            </a:r>
            <a:r>
              <a:rPr lang="cs-CZ" sz="2200" dirty="0"/>
              <a:t> </a:t>
            </a:r>
            <a:r>
              <a:rPr lang="cs-CZ" sz="2200" dirty="0" err="1"/>
              <a:t>access</a:t>
            </a:r>
            <a:r>
              <a:rPr lang="cs-CZ" sz="2200" dirty="0"/>
              <a:t> to non-public </a:t>
            </a:r>
            <a:r>
              <a:rPr lang="cs-CZ" sz="2200" dirty="0" err="1"/>
              <a:t>information</a:t>
            </a:r>
            <a:r>
              <a:rPr lang="cs-CZ" sz="2200" dirty="0"/>
              <a:t>.</a:t>
            </a:r>
          </a:p>
          <a:p>
            <a:r>
              <a:rPr lang="cs-CZ" sz="2200" dirty="0" err="1" smtClean="0"/>
              <a:t>There</a:t>
            </a:r>
            <a:r>
              <a:rPr lang="cs-CZ" sz="2200" dirty="0" smtClean="0"/>
              <a:t> </a:t>
            </a:r>
            <a:r>
              <a:rPr lang="cs-CZ" sz="2200" dirty="0"/>
              <a:t>are no </a:t>
            </a:r>
            <a:r>
              <a:rPr lang="cs-CZ" sz="2200" dirty="0" err="1"/>
              <a:t>Conflicts</a:t>
            </a:r>
            <a:r>
              <a:rPr lang="cs-CZ" sz="2200" dirty="0"/>
              <a:t> </a:t>
            </a:r>
            <a:r>
              <a:rPr lang="cs-CZ" sz="2200" dirty="0" err="1"/>
              <a:t>of</a:t>
            </a:r>
            <a:r>
              <a:rPr lang="cs-CZ" sz="2200" dirty="0"/>
              <a:t> </a:t>
            </a:r>
            <a:r>
              <a:rPr lang="cs-CZ" sz="2200" dirty="0" err="1" smtClean="0"/>
              <a:t>interest</a:t>
            </a:r>
            <a:r>
              <a:rPr lang="cs-CZ" sz="2200" dirty="0" smtClean="0"/>
              <a:t> </a:t>
            </a:r>
            <a:r>
              <a:rPr lang="cs-CZ" sz="2200" dirty="0" err="1"/>
              <a:t>between</a:t>
            </a:r>
            <a:r>
              <a:rPr lang="cs-CZ" sz="2200" dirty="0"/>
              <a:t> </a:t>
            </a:r>
            <a:r>
              <a:rPr lang="cs-CZ" sz="2200" dirty="0" err="1"/>
              <a:t>investors</a:t>
            </a:r>
            <a:r>
              <a:rPr lang="cs-CZ" sz="2200" dirty="0"/>
              <a:t>. </a:t>
            </a:r>
            <a:r>
              <a:rPr lang="cs-CZ" sz="2200" dirty="0" err="1"/>
              <a:t>Shareholders</a:t>
            </a:r>
            <a:r>
              <a:rPr lang="cs-CZ" sz="2200" dirty="0"/>
              <a:t>, </a:t>
            </a:r>
            <a:r>
              <a:rPr lang="cs-CZ" sz="2200" dirty="0" err="1"/>
              <a:t>banks</a:t>
            </a:r>
            <a:r>
              <a:rPr lang="cs-CZ" sz="2200" dirty="0"/>
              <a:t>, </a:t>
            </a:r>
            <a:r>
              <a:rPr lang="cs-CZ" sz="2200" dirty="0" err="1"/>
              <a:t>creditors</a:t>
            </a:r>
            <a:r>
              <a:rPr lang="cs-CZ" sz="2200" dirty="0"/>
              <a:t>, </a:t>
            </a:r>
            <a:r>
              <a:rPr lang="cs-CZ" sz="2200" dirty="0" err="1"/>
              <a:t>managers</a:t>
            </a:r>
            <a:r>
              <a:rPr lang="cs-CZ" sz="2200" dirty="0"/>
              <a:t>, </a:t>
            </a:r>
            <a:r>
              <a:rPr lang="cs-CZ" sz="2200" dirty="0" err="1"/>
              <a:t>potential</a:t>
            </a:r>
            <a:r>
              <a:rPr lang="cs-CZ" sz="2200" dirty="0"/>
              <a:t> </a:t>
            </a:r>
            <a:r>
              <a:rPr lang="cs-CZ" sz="2200" dirty="0" err="1"/>
              <a:t>investors</a:t>
            </a:r>
            <a:r>
              <a:rPr lang="cs-CZ" sz="2200" dirty="0"/>
              <a:t>, </a:t>
            </a:r>
            <a:r>
              <a:rPr lang="cs-CZ" sz="2200" dirty="0" err="1"/>
              <a:t>all</a:t>
            </a:r>
            <a:r>
              <a:rPr lang="cs-CZ" sz="2200" dirty="0"/>
              <a:t> </a:t>
            </a:r>
            <a:r>
              <a:rPr lang="cs-CZ" sz="2200" dirty="0" err="1"/>
              <a:t>have</a:t>
            </a:r>
            <a:r>
              <a:rPr lang="cs-CZ" sz="2200" dirty="0"/>
              <a:t> a </a:t>
            </a:r>
            <a:r>
              <a:rPr lang="cs-CZ" sz="2200" dirty="0" err="1"/>
              <a:t>common</a:t>
            </a:r>
            <a:r>
              <a:rPr lang="cs-CZ" sz="2200" dirty="0"/>
              <a:t> </a:t>
            </a:r>
            <a:r>
              <a:rPr lang="cs-CZ" sz="2200" dirty="0" err="1"/>
              <a:t>interest</a:t>
            </a:r>
            <a:r>
              <a:rPr lang="cs-CZ" sz="2200" dirty="0"/>
              <a:t> in </a:t>
            </a:r>
            <a:r>
              <a:rPr lang="cs-CZ" sz="2200" dirty="0" err="1"/>
              <a:t>rising</a:t>
            </a:r>
            <a:r>
              <a:rPr lang="cs-CZ" sz="2200" dirty="0"/>
              <a:t> </a:t>
            </a:r>
            <a:r>
              <a:rPr lang="cs-CZ" sz="2200" dirty="0" err="1"/>
              <a:t>stock</a:t>
            </a:r>
            <a:r>
              <a:rPr lang="cs-CZ" sz="2200" dirty="0"/>
              <a:t> </a:t>
            </a:r>
            <a:r>
              <a:rPr lang="cs-CZ" sz="2200" dirty="0" err="1"/>
              <a:t>prices</a:t>
            </a:r>
            <a:r>
              <a:rPr lang="cs-CZ" sz="2200" dirty="0"/>
              <a:t>.</a:t>
            </a:r>
          </a:p>
          <a:p>
            <a:r>
              <a:rPr lang="cs-CZ" sz="2200" dirty="0" err="1" smtClean="0"/>
              <a:t>Uniform</a:t>
            </a:r>
            <a:r>
              <a:rPr lang="cs-CZ" sz="2200" dirty="0" smtClean="0"/>
              <a:t> </a:t>
            </a:r>
            <a:r>
              <a:rPr lang="cs-CZ" sz="2200" dirty="0" err="1"/>
              <a:t>interest</a:t>
            </a:r>
            <a:r>
              <a:rPr lang="cs-CZ" sz="2200" dirty="0"/>
              <a:t> </a:t>
            </a:r>
            <a:r>
              <a:rPr lang="cs-CZ" sz="2200" dirty="0" err="1"/>
              <a:t>rate</a:t>
            </a:r>
            <a:r>
              <a:rPr lang="cs-CZ" sz="2200" dirty="0"/>
              <a:t>. </a:t>
            </a:r>
            <a:r>
              <a:rPr lang="cs-CZ" sz="2200" dirty="0" err="1"/>
              <a:t>The</a:t>
            </a:r>
            <a:r>
              <a:rPr lang="cs-CZ" sz="2200" dirty="0"/>
              <a:t> </a:t>
            </a:r>
            <a:r>
              <a:rPr lang="cs-CZ" sz="2200" dirty="0" err="1"/>
              <a:t>differences</a:t>
            </a:r>
            <a:r>
              <a:rPr lang="cs-CZ" sz="2200" dirty="0"/>
              <a:t> </a:t>
            </a:r>
            <a:r>
              <a:rPr lang="cs-CZ" sz="2200" dirty="0" err="1"/>
              <a:t>between</a:t>
            </a:r>
            <a:r>
              <a:rPr lang="cs-CZ" sz="2200" dirty="0"/>
              <a:t> </a:t>
            </a:r>
            <a:r>
              <a:rPr lang="cs-CZ" sz="2200" dirty="0" err="1"/>
              <a:t>the</a:t>
            </a:r>
            <a:r>
              <a:rPr lang="cs-CZ" sz="2200" dirty="0"/>
              <a:t> </a:t>
            </a:r>
            <a:r>
              <a:rPr lang="cs-CZ" sz="2200" dirty="0" err="1"/>
              <a:t>borrowing</a:t>
            </a:r>
            <a:r>
              <a:rPr lang="cs-CZ" sz="2200" dirty="0"/>
              <a:t> </a:t>
            </a:r>
            <a:r>
              <a:rPr lang="cs-CZ" sz="2200" dirty="0" err="1"/>
              <a:t>rate</a:t>
            </a:r>
            <a:r>
              <a:rPr lang="cs-CZ" sz="2200" dirty="0"/>
              <a:t> and </a:t>
            </a:r>
            <a:r>
              <a:rPr lang="cs-CZ" sz="2200" dirty="0" err="1"/>
              <a:t>the</a:t>
            </a:r>
            <a:r>
              <a:rPr lang="cs-CZ" sz="2200" dirty="0"/>
              <a:t> </a:t>
            </a:r>
            <a:r>
              <a:rPr lang="cs-CZ" sz="2200" dirty="0" err="1"/>
              <a:t>lending</a:t>
            </a:r>
            <a:r>
              <a:rPr lang="cs-CZ" sz="2200" dirty="0"/>
              <a:t> </a:t>
            </a:r>
            <a:r>
              <a:rPr lang="cs-CZ" sz="2200" dirty="0" err="1"/>
              <a:t>rate</a:t>
            </a:r>
            <a:r>
              <a:rPr lang="cs-CZ" sz="2200" dirty="0"/>
              <a:t> are </a:t>
            </a:r>
            <a:r>
              <a:rPr lang="cs-CZ" sz="2200" dirty="0" err="1"/>
              <a:t>minimal</a:t>
            </a:r>
            <a:r>
              <a:rPr lang="cs-CZ" sz="2200"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7904635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sz="2400" dirty="0"/>
              <a:t>Basic </a:t>
            </a:r>
            <a:r>
              <a:rPr lang="cs-CZ" sz="2400" dirty="0" err="1"/>
              <a:t>terms</a:t>
            </a:r>
            <a:r>
              <a:rPr lang="cs-CZ" sz="2400" dirty="0"/>
              <a:t> and </a:t>
            </a:r>
            <a:r>
              <a:rPr lang="cs-CZ" sz="2400" dirty="0" err="1"/>
              <a:t>definitions</a:t>
            </a:r>
            <a:endParaRPr lang="cs-CZ" sz="2400" dirty="0"/>
          </a:p>
          <a:p>
            <a:r>
              <a:rPr lang="en-US" sz="2200" dirty="0" smtClean="0"/>
              <a:t>Tax shield</a:t>
            </a:r>
            <a:r>
              <a:rPr lang="cs-CZ" sz="2200" dirty="0" smtClean="0"/>
              <a:t>: </a:t>
            </a:r>
            <a:r>
              <a:rPr lang="en-US" sz="2200" dirty="0" smtClean="0"/>
              <a:t>A </a:t>
            </a:r>
            <a:r>
              <a:rPr lang="en-US" sz="2200" dirty="0"/>
              <a:t>tax shield is a reduction in taxable income for an individual or corporation achieved through claiming allowable deductions such as mortgage interest, </a:t>
            </a:r>
            <a:r>
              <a:rPr lang="en-US" sz="2200" dirty="0" err="1"/>
              <a:t>amorization</a:t>
            </a:r>
            <a:r>
              <a:rPr lang="en-US" sz="2200" dirty="0"/>
              <a:t>, and depreciation. These deductions reduce a taxpayer's taxable income for a given year or defer income taxes into future years. Tax shields lower the overall amount of taxes owed by an individual taxpayer or a business.</a:t>
            </a:r>
          </a:p>
          <a:p>
            <a:r>
              <a:rPr lang="en-US" sz="2200" dirty="0" smtClean="0"/>
              <a:t>Current </a:t>
            </a:r>
            <a:r>
              <a:rPr lang="en-US" sz="2200" dirty="0"/>
              <a:t>Value of the Interest </a:t>
            </a:r>
            <a:r>
              <a:rPr lang="en-US" sz="2200" dirty="0" smtClean="0"/>
              <a:t>Shield</a:t>
            </a:r>
            <a:r>
              <a:rPr lang="cs-CZ" sz="2200" dirty="0" smtClean="0"/>
              <a:t>: </a:t>
            </a:r>
            <a:r>
              <a:rPr lang="en-US" sz="2200" dirty="0" smtClean="0"/>
              <a:t>Increase </a:t>
            </a:r>
            <a:r>
              <a:rPr lang="en-US" sz="2200" dirty="0"/>
              <a:t>in the market price of the company (market price of equity) due to savings from the interest rate shield. It is calculated by discounting future savings. For the company (with infinite lifespan) can be calculated by multiplying the value of debt and tax rate.</a:t>
            </a:r>
            <a:endParaRPr lang="cs-CZ" sz="22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3292772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200" dirty="0" smtClean="0"/>
              <a:t>Financial </a:t>
            </a:r>
            <a:r>
              <a:rPr lang="en-US" sz="2200" dirty="0"/>
              <a:t>Distress </a:t>
            </a:r>
            <a:r>
              <a:rPr lang="en-US" sz="2200" dirty="0" smtClean="0"/>
              <a:t>Costs</a:t>
            </a:r>
            <a:r>
              <a:rPr lang="cs-CZ" sz="2200" dirty="0" smtClean="0"/>
              <a:t>: </a:t>
            </a:r>
            <a:r>
              <a:rPr lang="en-US" sz="2200" dirty="0" smtClean="0"/>
              <a:t>In </a:t>
            </a:r>
            <a:r>
              <a:rPr lang="en-US" sz="2200" dirty="0"/>
              <a:t>finance, consider a company to be in financial distress when it is having difficulty making payments to creditors. Financial distress may lead to bankruptcy. The more debt a company uses to finance its operations the more it is at risk of experiencing financial distress. There are several costs associated with financial distress: </a:t>
            </a:r>
          </a:p>
          <a:p>
            <a:pPr lvl="1"/>
            <a:r>
              <a:rPr lang="en-US" sz="1800" dirty="0" smtClean="0"/>
              <a:t>Bankruptcy </a:t>
            </a:r>
            <a:r>
              <a:rPr lang="en-US" sz="1800" dirty="0"/>
              <a:t>costs</a:t>
            </a:r>
          </a:p>
          <a:p>
            <a:pPr lvl="1"/>
            <a:r>
              <a:rPr lang="en-US" sz="1800" dirty="0" smtClean="0"/>
              <a:t>Distressed </a:t>
            </a:r>
            <a:r>
              <a:rPr lang="en-US" sz="1800" dirty="0"/>
              <a:t>asset sales</a:t>
            </a:r>
          </a:p>
          <a:p>
            <a:pPr lvl="1"/>
            <a:r>
              <a:rPr lang="en-US" sz="1800" dirty="0" smtClean="0"/>
              <a:t>Higher </a:t>
            </a:r>
            <a:r>
              <a:rPr lang="en-US" sz="1800" dirty="0"/>
              <a:t>cost of debt capital, </a:t>
            </a:r>
          </a:p>
          <a:p>
            <a:pPr lvl="1"/>
            <a:r>
              <a:rPr lang="en-US" sz="1800" dirty="0" smtClean="0"/>
              <a:t>Indirect </a:t>
            </a:r>
            <a:r>
              <a:rPr lang="en-US" sz="1800" dirty="0"/>
              <a:t>costs, </a:t>
            </a:r>
          </a:p>
          <a:p>
            <a:pPr lvl="1"/>
            <a:r>
              <a:rPr lang="en-US" sz="1800" dirty="0" smtClean="0"/>
              <a:t>Cost </a:t>
            </a:r>
            <a:r>
              <a:rPr lang="en-US" sz="1800" dirty="0"/>
              <a:t>of </a:t>
            </a:r>
            <a:r>
              <a:rPr lang="en-US" sz="1800" dirty="0" err="1"/>
              <a:t>Coflicts</a:t>
            </a:r>
            <a:r>
              <a:rPr lang="en-US" sz="1800" dirty="0"/>
              <a:t> of Interest.</a:t>
            </a:r>
            <a:endParaRPr lang="cs-CZ" sz="1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4707918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Based on these conditions, Miller and </a:t>
            </a:r>
            <a:r>
              <a:rPr lang="en-US" dirty="0" err="1"/>
              <a:t>Modigliany</a:t>
            </a:r>
            <a:r>
              <a:rPr lang="en-US" dirty="0"/>
              <a:t> defined the following three statements.</a:t>
            </a:r>
          </a:p>
          <a:p>
            <a:pPr marL="0" indent="0">
              <a:buNone/>
            </a:pPr>
            <a:r>
              <a:rPr lang="en-US" dirty="0"/>
              <a:t>The individual statements differ in their attitude </a:t>
            </a:r>
            <a:r>
              <a:rPr lang="en-US" dirty="0" smtClean="0"/>
              <a:t>to</a:t>
            </a:r>
            <a:r>
              <a:rPr lang="cs-CZ" dirty="0" smtClean="0"/>
              <a:t>:</a:t>
            </a:r>
          </a:p>
          <a:p>
            <a:r>
              <a:rPr lang="en-US" dirty="0" smtClean="0"/>
              <a:t>possibility </a:t>
            </a:r>
            <a:r>
              <a:rPr lang="en-US" dirty="0"/>
              <a:t>of using Interest </a:t>
            </a:r>
            <a:r>
              <a:rPr lang="cs-CZ" dirty="0" smtClean="0"/>
              <a:t>r</a:t>
            </a:r>
            <a:r>
              <a:rPr lang="en-US" dirty="0" smtClean="0"/>
              <a:t>ate </a:t>
            </a:r>
            <a:r>
              <a:rPr lang="cs-CZ" dirty="0" smtClean="0"/>
              <a:t>s</a:t>
            </a:r>
            <a:r>
              <a:rPr lang="en-US" dirty="0" err="1" smtClean="0"/>
              <a:t>hields</a:t>
            </a:r>
            <a:r>
              <a:rPr lang="en-US" dirty="0" smtClean="0"/>
              <a:t>.</a:t>
            </a:r>
            <a:endParaRPr lang="cs-CZ" dirty="0" smtClean="0"/>
          </a:p>
          <a:p>
            <a:r>
              <a:rPr lang="en-US" dirty="0"/>
              <a:t>Costs of </a:t>
            </a:r>
            <a:r>
              <a:rPr lang="cs-CZ" dirty="0" smtClean="0"/>
              <a:t>f</a:t>
            </a:r>
            <a:r>
              <a:rPr lang="en-US" dirty="0" err="1" smtClean="0"/>
              <a:t>inancial</a:t>
            </a:r>
            <a:r>
              <a:rPr lang="en-US" dirty="0" smtClean="0"/>
              <a:t> </a:t>
            </a:r>
            <a:r>
              <a:rPr lang="cs-CZ" dirty="0" smtClean="0"/>
              <a:t>d</a:t>
            </a:r>
            <a:r>
              <a:rPr lang="en-US" dirty="0" err="1" smtClean="0"/>
              <a:t>istress</a:t>
            </a:r>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17728268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a:t>MM1 </a:t>
            </a:r>
            <a:r>
              <a:rPr lang="cs-CZ" b="1" dirty="0" err="1"/>
              <a:t>theory</a:t>
            </a:r>
            <a:r>
              <a:rPr lang="cs-CZ" b="1" dirty="0"/>
              <a:t> (</a:t>
            </a:r>
            <a:r>
              <a:rPr lang="cs-CZ" b="1" dirty="0" err="1"/>
              <a:t>statement</a:t>
            </a:r>
            <a:r>
              <a:rPr lang="cs-CZ" b="1" dirty="0"/>
              <a:t> by Miller </a:t>
            </a:r>
            <a:r>
              <a:rPr lang="cs-CZ" b="1" dirty="0" err="1"/>
              <a:t>Modigliani</a:t>
            </a:r>
            <a:r>
              <a:rPr lang="cs-CZ" b="1" dirty="0"/>
              <a:t> I.)</a:t>
            </a:r>
            <a:endParaRPr lang="cs-CZ" dirty="0"/>
          </a:p>
          <a:p>
            <a:r>
              <a:rPr lang="cs-CZ" dirty="0" err="1"/>
              <a:t>Partial</a:t>
            </a:r>
            <a:r>
              <a:rPr lang="cs-CZ" dirty="0"/>
              <a:t> </a:t>
            </a:r>
            <a:r>
              <a:rPr lang="cs-CZ" dirty="0" err="1"/>
              <a:t>assumptions</a:t>
            </a:r>
            <a:r>
              <a:rPr lang="cs-CZ" dirty="0"/>
              <a:t>:</a:t>
            </a:r>
          </a:p>
          <a:p>
            <a:pPr lvl="1"/>
            <a:r>
              <a:rPr lang="cs-CZ" dirty="0" err="1"/>
              <a:t>interest</a:t>
            </a:r>
            <a:r>
              <a:rPr lang="cs-CZ" dirty="0"/>
              <a:t> </a:t>
            </a:r>
            <a:r>
              <a:rPr lang="cs-CZ" dirty="0" err="1"/>
              <a:t>is</a:t>
            </a:r>
            <a:r>
              <a:rPr lang="cs-CZ" dirty="0"/>
              <a:t> not a tax </a:t>
            </a:r>
            <a:r>
              <a:rPr lang="cs-CZ" dirty="0" err="1"/>
              <a:t>deductible</a:t>
            </a:r>
            <a:r>
              <a:rPr lang="cs-CZ" dirty="0"/>
              <a:t> </a:t>
            </a:r>
            <a:r>
              <a:rPr lang="cs-CZ" dirty="0" err="1"/>
              <a:t>expense</a:t>
            </a:r>
            <a:endParaRPr lang="cs-CZ" dirty="0"/>
          </a:p>
          <a:p>
            <a:pPr lvl="1"/>
            <a:r>
              <a:rPr lang="cs-CZ" dirty="0" err="1"/>
              <a:t>there</a:t>
            </a:r>
            <a:r>
              <a:rPr lang="cs-CZ" dirty="0"/>
              <a:t> are no </a:t>
            </a:r>
            <a:r>
              <a:rPr lang="cs-CZ" dirty="0" err="1"/>
              <a:t>Costs</a:t>
            </a:r>
            <a:r>
              <a:rPr lang="cs-CZ" dirty="0"/>
              <a:t> </a:t>
            </a:r>
            <a:r>
              <a:rPr lang="cs-CZ" dirty="0" err="1"/>
              <a:t>of</a:t>
            </a:r>
            <a:r>
              <a:rPr lang="cs-CZ" dirty="0"/>
              <a:t> </a:t>
            </a:r>
            <a:r>
              <a:rPr lang="cs-CZ" dirty="0" err="1"/>
              <a:t>Financial</a:t>
            </a:r>
            <a:r>
              <a:rPr lang="cs-CZ" dirty="0"/>
              <a:t> </a:t>
            </a:r>
            <a:r>
              <a:rPr lang="cs-CZ" dirty="0" err="1"/>
              <a:t>Distress</a:t>
            </a:r>
            <a:endParaRPr lang="cs-CZ" dirty="0"/>
          </a:p>
          <a:p>
            <a:r>
              <a:rPr lang="cs-CZ" dirty="0" err="1"/>
              <a:t>Result</a:t>
            </a:r>
            <a:r>
              <a:rPr lang="cs-CZ" dirty="0"/>
              <a:t>:</a:t>
            </a:r>
          </a:p>
          <a:p>
            <a:pPr lvl="1"/>
            <a:r>
              <a:rPr lang="cs-CZ" dirty="0" err="1"/>
              <a:t>The</a:t>
            </a:r>
            <a:r>
              <a:rPr lang="cs-CZ" dirty="0"/>
              <a:t> </a:t>
            </a:r>
            <a:r>
              <a:rPr lang="cs-CZ" dirty="0" err="1"/>
              <a:t>average</a:t>
            </a:r>
            <a:r>
              <a:rPr lang="cs-CZ" dirty="0"/>
              <a:t> </a:t>
            </a:r>
            <a:r>
              <a:rPr lang="cs-CZ" dirty="0" err="1"/>
              <a:t>cost</a:t>
            </a:r>
            <a:r>
              <a:rPr lang="cs-CZ" dirty="0"/>
              <a:t> </a:t>
            </a:r>
            <a:r>
              <a:rPr lang="cs-CZ" dirty="0" err="1"/>
              <a:t>of</a:t>
            </a:r>
            <a:r>
              <a:rPr lang="cs-CZ" dirty="0"/>
              <a:t> </a:t>
            </a:r>
            <a:r>
              <a:rPr lang="cs-CZ" dirty="0" err="1"/>
              <a:t>capital</a:t>
            </a:r>
            <a:r>
              <a:rPr lang="cs-CZ" dirty="0"/>
              <a:t> (WACC)  </a:t>
            </a:r>
            <a:r>
              <a:rPr lang="cs-CZ" dirty="0" err="1"/>
              <a:t>does</a:t>
            </a:r>
            <a:r>
              <a:rPr lang="cs-CZ" dirty="0"/>
              <a:t> not </a:t>
            </a:r>
            <a:r>
              <a:rPr lang="cs-CZ" dirty="0" err="1"/>
              <a:t>change</a:t>
            </a:r>
            <a:r>
              <a:rPr lang="cs-CZ" dirty="0"/>
              <a:t>, so </a:t>
            </a:r>
            <a:r>
              <a:rPr lang="cs-CZ" dirty="0" err="1"/>
              <a:t>there</a:t>
            </a:r>
            <a:r>
              <a:rPr lang="cs-CZ" dirty="0"/>
              <a:t> </a:t>
            </a:r>
            <a:r>
              <a:rPr lang="cs-CZ" dirty="0" err="1"/>
              <a:t>is</a:t>
            </a:r>
            <a:r>
              <a:rPr lang="cs-CZ" dirty="0"/>
              <a:t> no point in </a:t>
            </a:r>
            <a:r>
              <a:rPr lang="cs-CZ" dirty="0" err="1"/>
              <a:t>examining</a:t>
            </a:r>
            <a:r>
              <a:rPr lang="cs-CZ" dirty="0"/>
              <a:t> </a:t>
            </a:r>
            <a:r>
              <a:rPr lang="cs-CZ" dirty="0" err="1"/>
              <a:t>the</a:t>
            </a:r>
            <a:r>
              <a:rPr lang="cs-CZ" dirty="0"/>
              <a:t> </a:t>
            </a:r>
            <a:r>
              <a:rPr lang="cs-CZ" dirty="0" err="1"/>
              <a:t>debt</a:t>
            </a:r>
            <a:r>
              <a:rPr lang="cs-CZ" dirty="0"/>
              <a:t>-to-</a:t>
            </a:r>
            <a:r>
              <a:rPr lang="cs-CZ" dirty="0" err="1"/>
              <a:t>equity</a:t>
            </a:r>
            <a:r>
              <a:rPr lang="cs-CZ" dirty="0"/>
              <a:t> ratio.</a:t>
            </a:r>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16500122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pic>
        <p:nvPicPr>
          <p:cNvPr id="6" name="Zástupný symbol pro obsah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966355" y="1433945"/>
            <a:ext cx="8686800" cy="5756564"/>
          </a:xfrm>
          <a:prstGeom prst="rect">
            <a:avLst/>
          </a:prstGeom>
        </p:spPr>
      </p:pic>
    </p:spTree>
    <p:extLst>
      <p:ext uri="{BB962C8B-B14F-4D97-AF65-F5344CB8AC3E}">
        <p14:creationId xmlns:p14="http://schemas.microsoft.com/office/powerpoint/2010/main" val="5960504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err="1"/>
              <a:t>We</a:t>
            </a:r>
            <a:r>
              <a:rPr lang="cs-CZ" dirty="0"/>
              <a:t> </a:t>
            </a:r>
            <a:r>
              <a:rPr lang="cs-CZ" dirty="0" err="1"/>
              <a:t>can</a:t>
            </a:r>
            <a:r>
              <a:rPr lang="cs-CZ" dirty="0"/>
              <a:t> </a:t>
            </a:r>
            <a:r>
              <a:rPr lang="cs-CZ" dirty="0" err="1"/>
              <a:t>observe</a:t>
            </a:r>
            <a:r>
              <a:rPr lang="cs-CZ" dirty="0"/>
              <a:t> </a:t>
            </a:r>
            <a:r>
              <a:rPr lang="cs-CZ" dirty="0" err="1"/>
              <a:t>the</a:t>
            </a:r>
            <a:r>
              <a:rPr lang="cs-CZ" dirty="0"/>
              <a:t> </a:t>
            </a:r>
            <a:r>
              <a:rPr lang="cs-CZ" dirty="0" err="1"/>
              <a:t>capital</a:t>
            </a:r>
            <a:r>
              <a:rPr lang="cs-CZ" dirty="0"/>
              <a:t> </a:t>
            </a:r>
            <a:r>
              <a:rPr lang="cs-CZ" dirty="0" err="1"/>
              <a:t>structure</a:t>
            </a:r>
            <a:r>
              <a:rPr lang="cs-CZ" dirty="0"/>
              <a:t> </a:t>
            </a:r>
            <a:r>
              <a:rPr lang="cs-CZ" dirty="0" err="1"/>
              <a:t>from</a:t>
            </a:r>
            <a:r>
              <a:rPr lang="cs-CZ" dirty="0"/>
              <a:t> </a:t>
            </a:r>
            <a:r>
              <a:rPr lang="cs-CZ" dirty="0" err="1"/>
              <a:t>three</a:t>
            </a:r>
            <a:r>
              <a:rPr lang="cs-CZ" dirty="0"/>
              <a:t> </a:t>
            </a:r>
            <a:r>
              <a:rPr lang="cs-CZ" dirty="0" err="1"/>
              <a:t>points</a:t>
            </a:r>
            <a:r>
              <a:rPr lang="cs-CZ" dirty="0"/>
              <a:t> </a:t>
            </a:r>
            <a:r>
              <a:rPr lang="cs-CZ" dirty="0" err="1"/>
              <a:t>of</a:t>
            </a:r>
            <a:r>
              <a:rPr lang="cs-CZ" dirty="0"/>
              <a:t> </a:t>
            </a:r>
            <a:r>
              <a:rPr lang="cs-CZ" dirty="0" err="1"/>
              <a:t>view</a:t>
            </a:r>
            <a:r>
              <a:rPr lang="cs-CZ" dirty="0"/>
              <a:t>.</a:t>
            </a:r>
          </a:p>
          <a:p>
            <a:pPr lvl="0"/>
            <a:r>
              <a:rPr lang="cs-CZ" dirty="0" err="1"/>
              <a:t>S</a:t>
            </a:r>
            <a:r>
              <a:rPr lang="cs-CZ" dirty="0" err="1" smtClean="0"/>
              <a:t>tructure</a:t>
            </a:r>
            <a:r>
              <a:rPr lang="cs-CZ" dirty="0" smtClean="0"/>
              <a:t> </a:t>
            </a:r>
            <a:r>
              <a:rPr lang="cs-CZ" dirty="0" err="1"/>
              <a:t>of</a:t>
            </a:r>
            <a:r>
              <a:rPr lang="cs-CZ" dirty="0"/>
              <a:t> </a:t>
            </a:r>
            <a:r>
              <a:rPr lang="cs-CZ" dirty="0" err="1"/>
              <a:t>internal</a:t>
            </a:r>
            <a:r>
              <a:rPr lang="cs-CZ" dirty="0"/>
              <a:t> and </a:t>
            </a:r>
            <a:r>
              <a:rPr lang="cs-CZ" dirty="0" err="1"/>
              <a:t>external</a:t>
            </a:r>
            <a:r>
              <a:rPr lang="cs-CZ" dirty="0"/>
              <a:t> </a:t>
            </a:r>
            <a:r>
              <a:rPr lang="cs-CZ" dirty="0" err="1"/>
              <a:t>resources</a:t>
            </a:r>
            <a:r>
              <a:rPr lang="cs-CZ" dirty="0"/>
              <a:t>.</a:t>
            </a:r>
          </a:p>
          <a:p>
            <a:pPr lvl="0"/>
            <a:r>
              <a:rPr lang="cs-CZ" dirty="0" err="1" smtClean="0"/>
              <a:t>Structure</a:t>
            </a:r>
            <a:r>
              <a:rPr lang="cs-CZ" dirty="0" smtClean="0"/>
              <a:t> </a:t>
            </a:r>
            <a:r>
              <a:rPr lang="cs-CZ" dirty="0" err="1" smtClean="0"/>
              <a:t>of</a:t>
            </a:r>
            <a:r>
              <a:rPr lang="cs-CZ" dirty="0" smtClean="0"/>
              <a:t> </a:t>
            </a:r>
            <a:r>
              <a:rPr lang="cs-CZ" dirty="0" err="1" smtClean="0"/>
              <a:t>short</a:t>
            </a:r>
            <a:r>
              <a:rPr lang="cs-CZ" dirty="0" smtClean="0"/>
              <a:t>-term </a:t>
            </a:r>
            <a:r>
              <a:rPr lang="cs-CZ" dirty="0" err="1"/>
              <a:t>resources</a:t>
            </a:r>
            <a:r>
              <a:rPr lang="cs-CZ" dirty="0"/>
              <a:t> and long-term </a:t>
            </a:r>
            <a:r>
              <a:rPr lang="cs-CZ" dirty="0" err="1"/>
              <a:t>resources</a:t>
            </a:r>
            <a:r>
              <a:rPr lang="cs-CZ" dirty="0"/>
              <a:t>.</a:t>
            </a:r>
          </a:p>
          <a:p>
            <a:pPr lvl="0"/>
            <a:r>
              <a:rPr lang="cs-CZ" dirty="0" err="1" smtClean="0"/>
              <a:t>Optimal</a:t>
            </a:r>
            <a:r>
              <a:rPr lang="cs-CZ" dirty="0" smtClean="0"/>
              <a:t> </a:t>
            </a:r>
            <a:r>
              <a:rPr lang="cs-CZ" dirty="0"/>
              <a:t>ratio </a:t>
            </a:r>
            <a:r>
              <a:rPr lang="cs-CZ" dirty="0" err="1"/>
              <a:t>between</a:t>
            </a:r>
            <a:r>
              <a:rPr lang="cs-CZ" dirty="0"/>
              <a:t> </a:t>
            </a:r>
            <a:r>
              <a:rPr lang="cs-CZ" dirty="0" err="1"/>
              <a:t>own</a:t>
            </a:r>
            <a:r>
              <a:rPr lang="cs-CZ" dirty="0"/>
              <a:t> and </a:t>
            </a:r>
            <a:r>
              <a:rPr lang="cs-CZ" dirty="0" err="1"/>
              <a:t>external</a:t>
            </a:r>
            <a:r>
              <a:rPr lang="cs-CZ" dirty="0"/>
              <a:t> </a:t>
            </a:r>
            <a:r>
              <a:rPr lang="cs-CZ" dirty="0" err="1"/>
              <a:t>resources</a:t>
            </a:r>
            <a:r>
              <a:rPr lang="cs-CZ"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01090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err="1"/>
              <a:t>Formulas</a:t>
            </a:r>
            <a:r>
              <a:rPr lang="cs-CZ" sz="2400" dirty="0"/>
              <a:t>:</a:t>
            </a:r>
          </a:p>
          <a:p>
            <a:r>
              <a:rPr lang="cs-CZ" sz="2400" dirty="0"/>
              <a:t>i (</a:t>
            </a:r>
            <a:r>
              <a:rPr lang="cs-CZ" sz="2400" dirty="0" err="1"/>
              <a:t>eq</a:t>
            </a:r>
            <a:r>
              <a:rPr lang="cs-CZ" sz="2400" dirty="0"/>
              <a:t>) = i (eq0) + i (eq0) - i (</a:t>
            </a:r>
            <a:r>
              <a:rPr lang="cs-CZ" sz="2400" dirty="0" err="1"/>
              <a:t>debt</a:t>
            </a:r>
            <a:r>
              <a:rPr lang="cs-CZ" sz="2400" dirty="0"/>
              <a:t>) * </a:t>
            </a:r>
            <a:r>
              <a:rPr lang="cs-CZ" sz="2400" dirty="0" err="1"/>
              <a:t>Debt</a:t>
            </a:r>
            <a:r>
              <a:rPr lang="cs-CZ" sz="2400" dirty="0"/>
              <a:t> / </a:t>
            </a:r>
            <a:r>
              <a:rPr lang="cs-CZ" sz="2400" dirty="0" err="1"/>
              <a:t>Equity</a:t>
            </a:r>
            <a:endParaRPr lang="cs-CZ" sz="2400" dirty="0"/>
          </a:p>
          <a:p>
            <a:r>
              <a:rPr lang="cs-CZ" sz="2400" dirty="0"/>
              <a:t>WACC = </a:t>
            </a:r>
            <a:r>
              <a:rPr lang="cs-CZ" sz="2400" dirty="0" err="1"/>
              <a:t>Debt</a:t>
            </a:r>
            <a:r>
              <a:rPr lang="cs-CZ" sz="2400" dirty="0"/>
              <a:t>/</a:t>
            </a:r>
            <a:r>
              <a:rPr lang="cs-CZ" sz="2400" dirty="0" err="1"/>
              <a:t>capital</a:t>
            </a:r>
            <a:r>
              <a:rPr lang="cs-CZ" sz="2400" dirty="0"/>
              <a:t> * i(</a:t>
            </a:r>
            <a:r>
              <a:rPr lang="cs-CZ" sz="2400" dirty="0" err="1"/>
              <a:t>debt</a:t>
            </a:r>
            <a:r>
              <a:rPr lang="cs-CZ" sz="2400" dirty="0"/>
              <a:t>)    +   </a:t>
            </a:r>
            <a:r>
              <a:rPr lang="cs-CZ" sz="2400" dirty="0" err="1"/>
              <a:t>Equity</a:t>
            </a:r>
            <a:r>
              <a:rPr lang="cs-CZ" sz="2400" dirty="0"/>
              <a:t>/ </a:t>
            </a:r>
            <a:r>
              <a:rPr lang="cs-CZ" sz="2400" dirty="0" err="1"/>
              <a:t>Capital</a:t>
            </a:r>
            <a:r>
              <a:rPr lang="cs-CZ" sz="2400" dirty="0"/>
              <a:t> * i(</a:t>
            </a:r>
            <a:r>
              <a:rPr lang="cs-CZ" sz="2400" dirty="0" err="1"/>
              <a:t>eq</a:t>
            </a:r>
            <a:r>
              <a:rPr lang="cs-CZ" sz="2400" dirty="0"/>
              <a:t>) </a:t>
            </a:r>
          </a:p>
          <a:p>
            <a:r>
              <a:rPr lang="cs-CZ" sz="2400" dirty="0"/>
              <a:t>WACC = </a:t>
            </a:r>
            <a:r>
              <a:rPr lang="cs-CZ" sz="2400" dirty="0" err="1"/>
              <a:t>constant</a:t>
            </a:r>
            <a:endParaRPr lang="cs-CZ" sz="2400" dirty="0"/>
          </a:p>
          <a:p>
            <a:r>
              <a:rPr lang="cs-CZ" sz="2400" dirty="0" err="1"/>
              <a:t>Value</a:t>
            </a:r>
            <a:r>
              <a:rPr lang="cs-CZ" sz="2400" dirty="0"/>
              <a:t> </a:t>
            </a:r>
            <a:r>
              <a:rPr lang="cs-CZ" sz="2400" dirty="0" err="1"/>
              <a:t>of</a:t>
            </a:r>
            <a:r>
              <a:rPr lang="cs-CZ" sz="2400" dirty="0"/>
              <a:t> </a:t>
            </a:r>
            <a:r>
              <a:rPr lang="cs-CZ" sz="2400" dirty="0" err="1"/>
              <a:t>company</a:t>
            </a:r>
            <a:r>
              <a:rPr lang="cs-CZ" sz="2400" dirty="0"/>
              <a:t> = </a:t>
            </a:r>
            <a:r>
              <a:rPr lang="cs-CZ" sz="2400" dirty="0" err="1"/>
              <a:t>constant</a:t>
            </a:r>
            <a:endParaRPr lang="cs-CZ" sz="2400" dirty="0"/>
          </a:p>
          <a:p>
            <a:endParaRPr lang="cs-CZ" sz="2400" dirty="0"/>
          </a:p>
          <a:p>
            <a:pPr marL="0" indent="0">
              <a:buNone/>
            </a:pPr>
            <a:r>
              <a:rPr lang="cs-CZ" sz="2400" dirty="0" err="1"/>
              <a:t>Where</a:t>
            </a:r>
            <a:r>
              <a:rPr lang="cs-CZ" sz="2400" dirty="0"/>
              <a:t>:</a:t>
            </a:r>
          </a:p>
          <a:p>
            <a:r>
              <a:rPr lang="cs-CZ" sz="2400" dirty="0"/>
              <a:t>i (</a:t>
            </a:r>
            <a:r>
              <a:rPr lang="cs-CZ" sz="2400" dirty="0" err="1"/>
              <a:t>eq</a:t>
            </a:r>
            <a:r>
              <a:rPr lang="cs-CZ" sz="2400" dirty="0"/>
              <a:t>) = i (</a:t>
            </a:r>
            <a:r>
              <a:rPr lang="cs-CZ" sz="2400" dirty="0" err="1"/>
              <a:t>equity</a:t>
            </a:r>
            <a:r>
              <a:rPr lang="cs-CZ" sz="2400" dirty="0"/>
              <a:t>) = </a:t>
            </a:r>
            <a:r>
              <a:rPr lang="cs-CZ" sz="2400" dirty="0" err="1"/>
              <a:t>required</a:t>
            </a:r>
            <a:r>
              <a:rPr lang="cs-CZ" sz="2400" dirty="0"/>
              <a:t> return on </a:t>
            </a:r>
            <a:r>
              <a:rPr lang="cs-CZ" sz="2400" dirty="0" err="1"/>
              <a:t>equity</a:t>
            </a:r>
            <a:endParaRPr lang="cs-CZ" sz="2400" dirty="0"/>
          </a:p>
          <a:p>
            <a:r>
              <a:rPr lang="cs-CZ" sz="2400" dirty="0"/>
              <a:t>i (eq0) = </a:t>
            </a:r>
            <a:r>
              <a:rPr lang="cs-CZ" sz="2400" dirty="0" err="1"/>
              <a:t>theoretical</a:t>
            </a:r>
            <a:r>
              <a:rPr lang="cs-CZ" sz="2400" dirty="0"/>
              <a:t> return on </a:t>
            </a:r>
            <a:r>
              <a:rPr lang="cs-CZ" sz="2400" dirty="0" err="1"/>
              <a:t>equity</a:t>
            </a:r>
            <a:r>
              <a:rPr lang="cs-CZ" sz="2400" dirty="0"/>
              <a:t> </a:t>
            </a:r>
            <a:r>
              <a:rPr lang="cs-CZ" sz="2400" dirty="0" err="1"/>
              <a:t>at</a:t>
            </a:r>
            <a:r>
              <a:rPr lang="cs-CZ" sz="2400" dirty="0"/>
              <a:t> </a:t>
            </a:r>
            <a:r>
              <a:rPr lang="cs-CZ" sz="2400" dirty="0" err="1"/>
              <a:t>zero</a:t>
            </a:r>
            <a:r>
              <a:rPr lang="cs-CZ" sz="2400" dirty="0"/>
              <a:t> </a:t>
            </a:r>
            <a:r>
              <a:rPr lang="cs-CZ" sz="2400" dirty="0" err="1"/>
              <a:t>debt</a:t>
            </a:r>
            <a:endParaRPr lang="cs-CZ" sz="2400" dirty="0"/>
          </a:p>
          <a:p>
            <a:r>
              <a:rPr lang="cs-CZ" sz="2400" dirty="0"/>
              <a:t>i (</a:t>
            </a:r>
            <a:r>
              <a:rPr lang="cs-CZ" sz="2400" dirty="0" err="1"/>
              <a:t>debt</a:t>
            </a:r>
            <a:r>
              <a:rPr lang="cs-CZ" sz="2400" dirty="0"/>
              <a:t>) = </a:t>
            </a:r>
            <a:r>
              <a:rPr lang="cs-CZ" sz="2400" dirty="0" err="1"/>
              <a:t>required</a:t>
            </a:r>
            <a:r>
              <a:rPr lang="cs-CZ" sz="2400" dirty="0"/>
              <a:t> </a:t>
            </a:r>
            <a:r>
              <a:rPr lang="cs-CZ" sz="2400" dirty="0" err="1"/>
              <a:t>debt</a:t>
            </a:r>
            <a:r>
              <a:rPr lang="cs-CZ" sz="2400" dirty="0"/>
              <a:t> </a:t>
            </a:r>
            <a:r>
              <a:rPr lang="cs-CZ" sz="2400" dirty="0" err="1"/>
              <a:t>yield</a:t>
            </a:r>
            <a:endParaRPr lang="cs-CZ" sz="2400" dirty="0"/>
          </a:p>
          <a:p>
            <a:r>
              <a:rPr lang="cs-CZ" sz="2400" dirty="0" smtClean="0"/>
              <a:t>WACC </a:t>
            </a:r>
            <a:r>
              <a:rPr lang="cs-CZ" sz="2400" dirty="0"/>
              <a:t>= </a:t>
            </a:r>
            <a:r>
              <a:rPr lang="cs-CZ" sz="2400" dirty="0" err="1"/>
              <a:t>Weighted</a:t>
            </a:r>
            <a:r>
              <a:rPr lang="cs-CZ" sz="2400" dirty="0"/>
              <a:t> </a:t>
            </a:r>
            <a:r>
              <a:rPr lang="cs-CZ" sz="2400" dirty="0" err="1"/>
              <a:t>Average</a:t>
            </a:r>
            <a:r>
              <a:rPr lang="cs-CZ" sz="2400" dirty="0"/>
              <a:t> </a:t>
            </a:r>
            <a:r>
              <a:rPr lang="cs-CZ" sz="2400" dirty="0" err="1"/>
              <a:t>Cost</a:t>
            </a:r>
            <a:r>
              <a:rPr lang="cs-CZ" sz="2400" dirty="0"/>
              <a:t> </a:t>
            </a:r>
            <a:r>
              <a:rPr lang="cs-CZ" sz="2400" dirty="0" err="1"/>
              <a:t>of</a:t>
            </a:r>
            <a:r>
              <a:rPr lang="cs-CZ" sz="2400" dirty="0"/>
              <a:t> </a:t>
            </a:r>
            <a:r>
              <a:rPr lang="cs-CZ" sz="2400" dirty="0" err="1"/>
              <a:t>Capital</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5629481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2200" dirty="0" err="1"/>
              <a:t>For</a:t>
            </a:r>
            <a:r>
              <a:rPr lang="cs-CZ" sz="2200" dirty="0"/>
              <a:t> </a:t>
            </a:r>
            <a:r>
              <a:rPr lang="cs-CZ" sz="2200" dirty="0" err="1"/>
              <a:t>example</a:t>
            </a:r>
            <a:r>
              <a:rPr lang="cs-CZ" sz="2200" dirty="0"/>
              <a:t>:</a:t>
            </a:r>
          </a:p>
          <a:p>
            <a:pPr marL="0" indent="0">
              <a:buNone/>
            </a:pPr>
            <a:r>
              <a:rPr lang="cs-CZ" sz="2200" dirty="0" err="1"/>
              <a:t>The</a:t>
            </a:r>
            <a:r>
              <a:rPr lang="cs-CZ" sz="2200" dirty="0"/>
              <a:t> </a:t>
            </a:r>
            <a:r>
              <a:rPr lang="cs-CZ" sz="2200" dirty="0" err="1"/>
              <a:t>company</a:t>
            </a:r>
            <a:r>
              <a:rPr lang="cs-CZ" sz="2200" dirty="0"/>
              <a:t> has a </a:t>
            </a:r>
            <a:r>
              <a:rPr lang="cs-CZ" sz="2200" dirty="0" err="1"/>
              <a:t>value</a:t>
            </a:r>
            <a:r>
              <a:rPr lang="cs-CZ" sz="2200" dirty="0"/>
              <a:t> </a:t>
            </a:r>
            <a:r>
              <a:rPr lang="cs-CZ" sz="2200" dirty="0" err="1"/>
              <a:t>of</a:t>
            </a:r>
            <a:r>
              <a:rPr lang="cs-CZ" sz="2200" dirty="0"/>
              <a:t> CZK 100 and </a:t>
            </a:r>
            <a:r>
              <a:rPr lang="cs-CZ" sz="2200" dirty="0" err="1"/>
              <a:t>is</a:t>
            </a:r>
            <a:r>
              <a:rPr lang="cs-CZ" sz="2200" dirty="0"/>
              <a:t> 100% </a:t>
            </a:r>
            <a:r>
              <a:rPr lang="cs-CZ" sz="2200" dirty="0" err="1"/>
              <a:t>financed</a:t>
            </a:r>
            <a:r>
              <a:rPr lang="cs-CZ" sz="2200" dirty="0"/>
              <a:t> by </a:t>
            </a:r>
            <a:r>
              <a:rPr lang="cs-CZ" sz="2200" dirty="0" err="1"/>
              <a:t>equity</a:t>
            </a:r>
            <a:r>
              <a:rPr lang="cs-CZ" sz="2200" dirty="0"/>
              <a:t>. </a:t>
            </a:r>
            <a:r>
              <a:rPr lang="cs-CZ" sz="2200" dirty="0" err="1"/>
              <a:t>The</a:t>
            </a:r>
            <a:r>
              <a:rPr lang="cs-CZ" sz="2200" dirty="0"/>
              <a:t> </a:t>
            </a:r>
            <a:r>
              <a:rPr lang="cs-CZ" sz="2200" dirty="0" err="1"/>
              <a:t>cost</a:t>
            </a:r>
            <a:r>
              <a:rPr lang="cs-CZ" sz="2200" dirty="0"/>
              <a:t> </a:t>
            </a:r>
            <a:r>
              <a:rPr lang="cs-CZ" sz="2200" dirty="0" err="1"/>
              <a:t>of</a:t>
            </a:r>
            <a:r>
              <a:rPr lang="cs-CZ" sz="2200" dirty="0"/>
              <a:t> </a:t>
            </a:r>
            <a:r>
              <a:rPr lang="cs-CZ" sz="2200" dirty="0" err="1"/>
              <a:t>equity</a:t>
            </a:r>
            <a:r>
              <a:rPr lang="cs-CZ" sz="2200" dirty="0"/>
              <a:t> </a:t>
            </a:r>
            <a:r>
              <a:rPr lang="cs-CZ" sz="2200" dirty="0" err="1"/>
              <a:t>is</a:t>
            </a:r>
            <a:r>
              <a:rPr lang="cs-CZ" sz="2200" dirty="0"/>
              <a:t> 20%, </a:t>
            </a:r>
            <a:r>
              <a:rPr lang="cs-CZ" sz="2200" dirty="0" err="1"/>
              <a:t>we</a:t>
            </a:r>
            <a:r>
              <a:rPr lang="cs-CZ" sz="2200" dirty="0"/>
              <a:t> </a:t>
            </a:r>
            <a:r>
              <a:rPr lang="cs-CZ" sz="2200" dirty="0" err="1"/>
              <a:t>have</a:t>
            </a:r>
            <a:r>
              <a:rPr lang="cs-CZ" sz="2200" dirty="0"/>
              <a:t> no </a:t>
            </a:r>
            <a:r>
              <a:rPr lang="cs-CZ" sz="2200" dirty="0" err="1"/>
              <a:t>debt</a:t>
            </a:r>
            <a:r>
              <a:rPr lang="cs-CZ" sz="2200" dirty="0"/>
              <a:t>, so </a:t>
            </a:r>
            <a:r>
              <a:rPr lang="cs-CZ" sz="2200" b="1" dirty="0"/>
              <a:t>WACC = 20%</a:t>
            </a:r>
          </a:p>
          <a:p>
            <a:pPr marL="0" indent="0">
              <a:buNone/>
            </a:pPr>
            <a:endParaRPr lang="cs-CZ" sz="2200" dirty="0"/>
          </a:p>
          <a:p>
            <a:pPr marL="0" indent="0">
              <a:buNone/>
            </a:pPr>
            <a:r>
              <a:rPr lang="cs-CZ" sz="2200" dirty="0" err="1"/>
              <a:t>If</a:t>
            </a:r>
            <a:r>
              <a:rPr lang="cs-CZ" sz="2200" dirty="0"/>
              <a:t> </a:t>
            </a:r>
            <a:r>
              <a:rPr lang="cs-CZ" sz="2200" dirty="0" err="1"/>
              <a:t>we</a:t>
            </a:r>
            <a:r>
              <a:rPr lang="cs-CZ" sz="2200" dirty="0"/>
              <a:t> </a:t>
            </a:r>
            <a:r>
              <a:rPr lang="cs-CZ" sz="2200" dirty="0" err="1"/>
              <a:t>increase</a:t>
            </a:r>
            <a:r>
              <a:rPr lang="cs-CZ" sz="2200" dirty="0"/>
              <a:t> </a:t>
            </a:r>
            <a:r>
              <a:rPr lang="cs-CZ" sz="2200" dirty="0" err="1"/>
              <a:t>the</a:t>
            </a:r>
            <a:r>
              <a:rPr lang="cs-CZ" sz="2200" dirty="0"/>
              <a:t> </a:t>
            </a:r>
            <a:r>
              <a:rPr lang="cs-CZ" sz="2200" dirty="0" err="1"/>
              <a:t>indebtedness</a:t>
            </a:r>
            <a:r>
              <a:rPr lang="cs-CZ" sz="2200" dirty="0"/>
              <a:t> to 50%, and use </a:t>
            </a:r>
            <a:r>
              <a:rPr lang="cs-CZ" sz="2200" dirty="0" err="1"/>
              <a:t>debt</a:t>
            </a:r>
            <a:r>
              <a:rPr lang="cs-CZ" sz="2200" dirty="0"/>
              <a:t> </a:t>
            </a:r>
            <a:r>
              <a:rPr lang="cs-CZ" sz="2200" dirty="0" err="1"/>
              <a:t>with</a:t>
            </a:r>
            <a:r>
              <a:rPr lang="cs-CZ" sz="2200" dirty="0"/>
              <a:t> </a:t>
            </a:r>
            <a:r>
              <a:rPr lang="cs-CZ" sz="2200" dirty="0" err="1"/>
              <a:t>an</a:t>
            </a:r>
            <a:r>
              <a:rPr lang="cs-CZ" sz="2200" dirty="0"/>
              <a:t> </a:t>
            </a:r>
            <a:r>
              <a:rPr lang="cs-CZ" sz="2200" dirty="0" err="1"/>
              <a:t>interest</a:t>
            </a:r>
            <a:r>
              <a:rPr lang="cs-CZ" sz="2200" dirty="0"/>
              <a:t> </a:t>
            </a:r>
            <a:r>
              <a:rPr lang="cs-CZ" sz="2200" dirty="0" err="1"/>
              <a:t>rate</a:t>
            </a:r>
            <a:r>
              <a:rPr lang="cs-CZ" sz="2200" dirty="0"/>
              <a:t> </a:t>
            </a:r>
            <a:r>
              <a:rPr lang="cs-CZ" sz="2200" dirty="0" err="1"/>
              <a:t>of</a:t>
            </a:r>
            <a:r>
              <a:rPr lang="cs-CZ" sz="2200" dirty="0"/>
              <a:t> 10%, </a:t>
            </a:r>
            <a:r>
              <a:rPr lang="cs-CZ" sz="2200" dirty="0" err="1"/>
              <a:t>the</a:t>
            </a:r>
            <a:r>
              <a:rPr lang="cs-CZ" sz="2200" dirty="0"/>
              <a:t> </a:t>
            </a:r>
            <a:r>
              <a:rPr lang="cs-CZ" sz="2200" dirty="0" err="1"/>
              <a:t>cost</a:t>
            </a:r>
            <a:r>
              <a:rPr lang="cs-CZ" sz="2200" dirty="0"/>
              <a:t> </a:t>
            </a:r>
            <a:r>
              <a:rPr lang="cs-CZ" sz="2200" dirty="0" err="1"/>
              <a:t>of</a:t>
            </a:r>
            <a:r>
              <a:rPr lang="cs-CZ" sz="2200" dirty="0"/>
              <a:t> </a:t>
            </a:r>
            <a:r>
              <a:rPr lang="cs-CZ" sz="2200" dirty="0" err="1"/>
              <a:t>equity</a:t>
            </a:r>
            <a:r>
              <a:rPr lang="cs-CZ" sz="2200" dirty="0"/>
              <a:t> </a:t>
            </a:r>
            <a:r>
              <a:rPr lang="cs-CZ" sz="2200" dirty="0" err="1"/>
              <a:t>will</a:t>
            </a:r>
            <a:r>
              <a:rPr lang="cs-CZ" sz="2200" dirty="0"/>
              <a:t> </a:t>
            </a:r>
            <a:r>
              <a:rPr lang="cs-CZ" sz="2200" dirty="0" err="1"/>
              <a:t>increase</a:t>
            </a:r>
            <a:r>
              <a:rPr lang="cs-CZ" sz="2200" dirty="0"/>
              <a:t> </a:t>
            </a:r>
            <a:r>
              <a:rPr lang="cs-CZ" sz="2200" dirty="0" err="1"/>
              <a:t>according</a:t>
            </a:r>
            <a:r>
              <a:rPr lang="cs-CZ" sz="2200" dirty="0"/>
              <a:t> to </a:t>
            </a:r>
            <a:r>
              <a:rPr lang="cs-CZ" sz="2200" dirty="0" err="1"/>
              <a:t>the</a:t>
            </a:r>
            <a:r>
              <a:rPr lang="cs-CZ" sz="2200" dirty="0"/>
              <a:t> </a:t>
            </a:r>
            <a:r>
              <a:rPr lang="cs-CZ" sz="2200" dirty="0" err="1"/>
              <a:t>formula</a:t>
            </a:r>
            <a:r>
              <a:rPr lang="cs-CZ" sz="2200" dirty="0"/>
              <a:t>:</a:t>
            </a:r>
          </a:p>
          <a:p>
            <a:r>
              <a:rPr lang="cs-CZ" sz="2200" dirty="0"/>
              <a:t>i (</a:t>
            </a:r>
            <a:r>
              <a:rPr lang="cs-CZ" sz="2200" dirty="0" err="1"/>
              <a:t>eq</a:t>
            </a:r>
            <a:r>
              <a:rPr lang="cs-CZ" sz="2200" dirty="0"/>
              <a:t>) = 20% + (20% - 10%) * 50/50</a:t>
            </a:r>
          </a:p>
          <a:p>
            <a:r>
              <a:rPr lang="cs-CZ" sz="2200" dirty="0"/>
              <a:t>i (</a:t>
            </a:r>
            <a:r>
              <a:rPr lang="cs-CZ" sz="2200" dirty="0" err="1"/>
              <a:t>eq</a:t>
            </a:r>
            <a:r>
              <a:rPr lang="cs-CZ" sz="2200" dirty="0"/>
              <a:t>) = 30%</a:t>
            </a:r>
          </a:p>
          <a:p>
            <a:pPr marL="0" indent="0">
              <a:buNone/>
            </a:pPr>
            <a:endParaRPr lang="cs-CZ" sz="2200" dirty="0"/>
          </a:p>
          <a:p>
            <a:pPr marL="0" indent="0">
              <a:buNone/>
            </a:pPr>
            <a:r>
              <a:rPr lang="cs-CZ" sz="2200" dirty="0"/>
              <a:t>WACC = </a:t>
            </a:r>
            <a:r>
              <a:rPr lang="cs-CZ" sz="2200" dirty="0" err="1"/>
              <a:t>Debt</a:t>
            </a:r>
            <a:r>
              <a:rPr lang="cs-CZ" sz="2200" dirty="0"/>
              <a:t>/</a:t>
            </a:r>
            <a:r>
              <a:rPr lang="cs-CZ" sz="2200" dirty="0" err="1"/>
              <a:t>Capital</a:t>
            </a:r>
            <a:r>
              <a:rPr lang="cs-CZ" sz="2200" dirty="0"/>
              <a:t> * i(</a:t>
            </a:r>
            <a:r>
              <a:rPr lang="cs-CZ" sz="2200" dirty="0" err="1"/>
              <a:t>debt</a:t>
            </a:r>
            <a:r>
              <a:rPr lang="cs-CZ" sz="2200" dirty="0"/>
              <a:t>)    + </a:t>
            </a:r>
            <a:r>
              <a:rPr lang="cs-CZ" sz="2200" dirty="0" err="1"/>
              <a:t>Equity</a:t>
            </a:r>
            <a:r>
              <a:rPr lang="cs-CZ" sz="2200" dirty="0"/>
              <a:t>/ </a:t>
            </a:r>
            <a:r>
              <a:rPr lang="cs-CZ" sz="2200" dirty="0" err="1"/>
              <a:t>Capital</a:t>
            </a:r>
            <a:r>
              <a:rPr lang="cs-CZ" sz="2200" dirty="0"/>
              <a:t> * i(</a:t>
            </a:r>
            <a:r>
              <a:rPr lang="cs-CZ" sz="2200" dirty="0" err="1"/>
              <a:t>equity</a:t>
            </a:r>
            <a:r>
              <a:rPr lang="cs-CZ" sz="2200" dirty="0"/>
              <a:t>) </a:t>
            </a:r>
          </a:p>
          <a:p>
            <a:r>
              <a:rPr lang="cs-CZ" sz="2200" dirty="0"/>
              <a:t>WACC = 50/100 * 10% + 50/100 * 30%</a:t>
            </a:r>
          </a:p>
          <a:p>
            <a:r>
              <a:rPr lang="cs-CZ" sz="2200" dirty="0"/>
              <a:t>WACC = 0.5 * 10% + 0.5 * 30%</a:t>
            </a:r>
          </a:p>
          <a:p>
            <a:r>
              <a:rPr lang="cs-CZ" sz="2200" b="1" dirty="0"/>
              <a:t>WACC = 20%</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16748770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200" dirty="0" err="1"/>
              <a:t>If</a:t>
            </a:r>
            <a:r>
              <a:rPr lang="cs-CZ" sz="2200" dirty="0"/>
              <a:t> </a:t>
            </a:r>
            <a:r>
              <a:rPr lang="cs-CZ" sz="2200" dirty="0" err="1"/>
              <a:t>we</a:t>
            </a:r>
            <a:r>
              <a:rPr lang="cs-CZ" sz="2200" dirty="0"/>
              <a:t> </a:t>
            </a:r>
            <a:r>
              <a:rPr lang="cs-CZ" sz="2200" dirty="0" err="1"/>
              <a:t>increase</a:t>
            </a:r>
            <a:r>
              <a:rPr lang="cs-CZ" sz="2200" dirty="0"/>
              <a:t> </a:t>
            </a:r>
            <a:r>
              <a:rPr lang="cs-CZ" sz="2200" dirty="0" err="1"/>
              <a:t>the</a:t>
            </a:r>
            <a:r>
              <a:rPr lang="cs-CZ" sz="2200" dirty="0"/>
              <a:t> </a:t>
            </a:r>
            <a:r>
              <a:rPr lang="cs-CZ" sz="2200" dirty="0" err="1"/>
              <a:t>indebtedness</a:t>
            </a:r>
            <a:r>
              <a:rPr lang="cs-CZ" sz="2200" dirty="0"/>
              <a:t> to 80%, and use </a:t>
            </a:r>
            <a:r>
              <a:rPr lang="cs-CZ" sz="2200" dirty="0" err="1"/>
              <a:t>debt</a:t>
            </a:r>
            <a:r>
              <a:rPr lang="cs-CZ" sz="2200" dirty="0"/>
              <a:t> </a:t>
            </a:r>
            <a:r>
              <a:rPr lang="cs-CZ" sz="2200" dirty="0" err="1"/>
              <a:t>with</a:t>
            </a:r>
            <a:r>
              <a:rPr lang="cs-CZ" sz="2200" dirty="0"/>
              <a:t> </a:t>
            </a:r>
            <a:r>
              <a:rPr lang="cs-CZ" sz="2200" dirty="0" err="1"/>
              <a:t>an</a:t>
            </a:r>
            <a:r>
              <a:rPr lang="cs-CZ" sz="2200" dirty="0"/>
              <a:t> </a:t>
            </a:r>
            <a:r>
              <a:rPr lang="cs-CZ" sz="2200" dirty="0" err="1"/>
              <a:t>interest</a:t>
            </a:r>
            <a:r>
              <a:rPr lang="cs-CZ" sz="2200" dirty="0"/>
              <a:t> </a:t>
            </a:r>
            <a:r>
              <a:rPr lang="cs-CZ" sz="2200" dirty="0" err="1"/>
              <a:t>rate</a:t>
            </a:r>
            <a:r>
              <a:rPr lang="cs-CZ" sz="2200" dirty="0"/>
              <a:t> </a:t>
            </a:r>
            <a:r>
              <a:rPr lang="cs-CZ" sz="2200" dirty="0" err="1"/>
              <a:t>of</a:t>
            </a:r>
            <a:r>
              <a:rPr lang="cs-CZ" sz="2200" dirty="0"/>
              <a:t> 10%, </a:t>
            </a:r>
            <a:r>
              <a:rPr lang="cs-CZ" sz="2200" dirty="0" err="1"/>
              <a:t>the</a:t>
            </a:r>
            <a:r>
              <a:rPr lang="cs-CZ" sz="2200" dirty="0"/>
              <a:t> </a:t>
            </a:r>
            <a:r>
              <a:rPr lang="cs-CZ" sz="2200" dirty="0" err="1"/>
              <a:t>cost</a:t>
            </a:r>
            <a:r>
              <a:rPr lang="cs-CZ" sz="2200" dirty="0"/>
              <a:t> </a:t>
            </a:r>
            <a:r>
              <a:rPr lang="cs-CZ" sz="2200" dirty="0" err="1"/>
              <a:t>of</a:t>
            </a:r>
            <a:r>
              <a:rPr lang="cs-CZ" sz="2200" dirty="0"/>
              <a:t> </a:t>
            </a:r>
            <a:r>
              <a:rPr lang="cs-CZ" sz="2200" dirty="0" err="1"/>
              <a:t>equity</a:t>
            </a:r>
            <a:r>
              <a:rPr lang="cs-CZ" sz="2200" dirty="0"/>
              <a:t> </a:t>
            </a:r>
            <a:r>
              <a:rPr lang="cs-CZ" sz="2200" dirty="0" err="1"/>
              <a:t>will</a:t>
            </a:r>
            <a:r>
              <a:rPr lang="cs-CZ" sz="2200" dirty="0"/>
              <a:t> </a:t>
            </a:r>
            <a:r>
              <a:rPr lang="cs-CZ" sz="2200" dirty="0" err="1"/>
              <a:t>increase</a:t>
            </a:r>
            <a:r>
              <a:rPr lang="cs-CZ" sz="2200" dirty="0"/>
              <a:t> </a:t>
            </a:r>
            <a:r>
              <a:rPr lang="cs-CZ" sz="2200" dirty="0" err="1"/>
              <a:t>according</a:t>
            </a:r>
            <a:r>
              <a:rPr lang="cs-CZ" sz="2200" dirty="0"/>
              <a:t> to </a:t>
            </a:r>
            <a:r>
              <a:rPr lang="cs-CZ" sz="2200" dirty="0" err="1"/>
              <a:t>the</a:t>
            </a:r>
            <a:r>
              <a:rPr lang="cs-CZ" sz="2200" dirty="0"/>
              <a:t> </a:t>
            </a:r>
            <a:r>
              <a:rPr lang="cs-CZ" sz="2200" dirty="0" err="1"/>
              <a:t>formula</a:t>
            </a:r>
            <a:r>
              <a:rPr lang="cs-CZ" sz="2200" dirty="0"/>
              <a:t>:</a:t>
            </a:r>
          </a:p>
          <a:p>
            <a:r>
              <a:rPr lang="cs-CZ" sz="2200" dirty="0"/>
              <a:t>i (</a:t>
            </a:r>
            <a:r>
              <a:rPr lang="cs-CZ" sz="2200" dirty="0" err="1"/>
              <a:t>eq</a:t>
            </a:r>
            <a:r>
              <a:rPr lang="cs-CZ" sz="2200" dirty="0"/>
              <a:t>) = 20% + (20% - 10%) * 80/20</a:t>
            </a:r>
          </a:p>
          <a:p>
            <a:r>
              <a:rPr lang="cs-CZ" sz="2200" dirty="0"/>
              <a:t>i (</a:t>
            </a:r>
            <a:r>
              <a:rPr lang="cs-CZ" sz="2200" dirty="0" err="1"/>
              <a:t>eq</a:t>
            </a:r>
            <a:r>
              <a:rPr lang="cs-CZ" sz="2200" dirty="0"/>
              <a:t>) = 60%</a:t>
            </a:r>
          </a:p>
          <a:p>
            <a:pPr marL="0" indent="0">
              <a:buNone/>
            </a:pPr>
            <a:r>
              <a:rPr lang="cs-CZ" sz="2200" dirty="0"/>
              <a:t> </a:t>
            </a:r>
          </a:p>
          <a:p>
            <a:r>
              <a:rPr lang="cs-CZ" sz="2200" dirty="0"/>
              <a:t>WACC = </a:t>
            </a:r>
            <a:r>
              <a:rPr lang="cs-CZ" sz="2200" dirty="0" err="1"/>
              <a:t>Debt</a:t>
            </a:r>
            <a:r>
              <a:rPr lang="cs-CZ" sz="2200" dirty="0"/>
              <a:t>/</a:t>
            </a:r>
            <a:r>
              <a:rPr lang="cs-CZ" sz="2200" dirty="0" err="1"/>
              <a:t>Capital</a:t>
            </a:r>
            <a:r>
              <a:rPr lang="cs-CZ" sz="2200" dirty="0"/>
              <a:t> * i(</a:t>
            </a:r>
            <a:r>
              <a:rPr lang="cs-CZ" sz="2200" dirty="0" err="1"/>
              <a:t>debt</a:t>
            </a:r>
            <a:r>
              <a:rPr lang="cs-CZ" sz="2200" dirty="0"/>
              <a:t>)    + </a:t>
            </a:r>
            <a:r>
              <a:rPr lang="cs-CZ" sz="2200" dirty="0" err="1"/>
              <a:t>Equity</a:t>
            </a:r>
            <a:r>
              <a:rPr lang="cs-CZ" sz="2200" dirty="0"/>
              <a:t>/ </a:t>
            </a:r>
            <a:r>
              <a:rPr lang="cs-CZ" sz="2200" dirty="0" err="1"/>
              <a:t>Capital</a:t>
            </a:r>
            <a:r>
              <a:rPr lang="cs-CZ" sz="2200" dirty="0"/>
              <a:t> * i(</a:t>
            </a:r>
            <a:r>
              <a:rPr lang="cs-CZ" sz="2200" dirty="0" err="1"/>
              <a:t>equity</a:t>
            </a:r>
            <a:r>
              <a:rPr lang="cs-CZ" sz="2200" dirty="0"/>
              <a:t>) </a:t>
            </a:r>
          </a:p>
          <a:p>
            <a:r>
              <a:rPr lang="cs-CZ" sz="2200" dirty="0"/>
              <a:t>WACC = 80/100 * 10% + 20/100 * 60%</a:t>
            </a:r>
          </a:p>
          <a:p>
            <a:r>
              <a:rPr lang="cs-CZ" sz="2200" dirty="0"/>
              <a:t>WACC = 0.8 * 10% + 0.2 * 60%</a:t>
            </a:r>
          </a:p>
          <a:p>
            <a:r>
              <a:rPr lang="cs-CZ" sz="2200" b="1" dirty="0"/>
              <a:t>WACC = 20%</a:t>
            </a:r>
          </a:p>
          <a:p>
            <a:endParaRPr lang="cs-CZ" sz="2200" dirty="0"/>
          </a:p>
          <a:p>
            <a:pPr marL="0" indent="0">
              <a:buNone/>
            </a:pPr>
            <a:r>
              <a:rPr lang="cs-CZ" sz="2200" u="sng" dirty="0" err="1"/>
              <a:t>The</a:t>
            </a:r>
            <a:r>
              <a:rPr lang="cs-CZ" sz="2200" u="sng" dirty="0"/>
              <a:t> </a:t>
            </a:r>
            <a:r>
              <a:rPr lang="cs-CZ" sz="2200" u="sng" dirty="0" err="1"/>
              <a:t>example</a:t>
            </a:r>
            <a:r>
              <a:rPr lang="cs-CZ" sz="2200" u="sng" dirty="0"/>
              <a:t> </a:t>
            </a:r>
            <a:r>
              <a:rPr lang="cs-CZ" sz="2200" u="sng" dirty="0" err="1"/>
              <a:t>shows</a:t>
            </a:r>
            <a:r>
              <a:rPr lang="cs-CZ" sz="2200" u="sng" dirty="0"/>
              <a:t> </a:t>
            </a:r>
            <a:r>
              <a:rPr lang="cs-CZ" sz="2200" u="sng" dirty="0" err="1"/>
              <a:t>that</a:t>
            </a:r>
            <a:r>
              <a:rPr lang="cs-CZ" sz="2200" u="sng" dirty="0"/>
              <a:t> </a:t>
            </a:r>
            <a:r>
              <a:rPr lang="cs-CZ" sz="2200" u="sng" dirty="0" err="1"/>
              <a:t>the</a:t>
            </a:r>
            <a:r>
              <a:rPr lang="cs-CZ" sz="2200" u="sng" dirty="0"/>
              <a:t> WACC </a:t>
            </a:r>
            <a:r>
              <a:rPr lang="cs-CZ" sz="2200" u="sng" dirty="0" err="1"/>
              <a:t>value</a:t>
            </a:r>
            <a:r>
              <a:rPr lang="cs-CZ" sz="2200" u="sng" dirty="0"/>
              <a:t> </a:t>
            </a:r>
            <a:r>
              <a:rPr lang="cs-CZ" sz="2200" u="sng" dirty="0" err="1"/>
              <a:t>is</a:t>
            </a:r>
            <a:r>
              <a:rPr lang="cs-CZ" sz="2200" u="sng" dirty="0"/>
              <a:t> </a:t>
            </a:r>
            <a:r>
              <a:rPr lang="cs-CZ" sz="2200" u="sng" dirty="0" err="1"/>
              <a:t>constant</a:t>
            </a:r>
            <a:r>
              <a:rPr lang="cs-CZ" sz="2200" u="sng" dirty="0"/>
              <a:t>. (</a:t>
            </a:r>
            <a:r>
              <a:rPr lang="cs-CZ" sz="2200" u="sng" dirty="0" err="1"/>
              <a:t>if</a:t>
            </a:r>
            <a:r>
              <a:rPr lang="cs-CZ" sz="2200" u="sng" dirty="0"/>
              <a:t> MM1 </a:t>
            </a:r>
            <a:r>
              <a:rPr lang="cs-CZ" sz="2200" u="sng" dirty="0" err="1"/>
              <a:t>applies</a:t>
            </a:r>
            <a:r>
              <a:rPr lang="cs-CZ" sz="2200" u="sng" dirty="0"/>
              <a:t>). </a:t>
            </a:r>
            <a:r>
              <a:rPr lang="cs-CZ" sz="2200" u="sng" dirty="0" err="1"/>
              <a:t>The</a:t>
            </a:r>
            <a:r>
              <a:rPr lang="cs-CZ" sz="2200" u="sng" dirty="0"/>
              <a:t> </a:t>
            </a:r>
            <a:r>
              <a:rPr lang="cs-CZ" sz="2200" u="sng" dirty="0" err="1"/>
              <a:t>savings</a:t>
            </a:r>
            <a:r>
              <a:rPr lang="cs-CZ" sz="2200" u="sng" dirty="0"/>
              <a:t> </a:t>
            </a:r>
            <a:r>
              <a:rPr lang="cs-CZ" sz="2200" u="sng" dirty="0" err="1"/>
              <a:t>caused</a:t>
            </a:r>
            <a:r>
              <a:rPr lang="cs-CZ" sz="2200" u="sng" dirty="0"/>
              <a:t> by </a:t>
            </a:r>
            <a:r>
              <a:rPr lang="cs-CZ" sz="2200" u="sng" dirty="0" err="1"/>
              <a:t>the</a:t>
            </a:r>
            <a:r>
              <a:rPr lang="cs-CZ" sz="2200" u="sng" dirty="0"/>
              <a:t> use </a:t>
            </a:r>
            <a:r>
              <a:rPr lang="cs-CZ" sz="2200" u="sng" dirty="0" err="1"/>
              <a:t>of</a:t>
            </a:r>
            <a:r>
              <a:rPr lang="cs-CZ" sz="2200" u="sng" dirty="0"/>
              <a:t> </a:t>
            </a:r>
            <a:r>
              <a:rPr lang="cs-CZ" sz="2200" u="sng" dirty="0" err="1"/>
              <a:t>cheap</a:t>
            </a:r>
            <a:r>
              <a:rPr lang="cs-CZ" sz="2200" u="sng" dirty="0"/>
              <a:t> </a:t>
            </a:r>
            <a:r>
              <a:rPr lang="cs-CZ" sz="2200" u="sng" dirty="0" err="1"/>
              <a:t>debt</a:t>
            </a:r>
            <a:r>
              <a:rPr lang="cs-CZ" sz="2200" u="sng" dirty="0"/>
              <a:t> are offset by </a:t>
            </a:r>
            <a:r>
              <a:rPr lang="cs-CZ" sz="2200" u="sng" dirty="0" err="1"/>
              <a:t>increasing</a:t>
            </a:r>
            <a:r>
              <a:rPr lang="cs-CZ" sz="2200" u="sng" dirty="0"/>
              <a:t> </a:t>
            </a:r>
            <a:r>
              <a:rPr lang="cs-CZ" sz="2200" u="sng" dirty="0" err="1"/>
              <a:t>of</a:t>
            </a:r>
            <a:r>
              <a:rPr lang="cs-CZ" sz="2200" u="sng" dirty="0"/>
              <a:t> </a:t>
            </a:r>
            <a:r>
              <a:rPr lang="cs-CZ" sz="2200" u="sng" dirty="0" err="1"/>
              <a:t>equity</a:t>
            </a:r>
            <a:r>
              <a:rPr lang="cs-CZ" sz="2200" u="sng" dirty="0"/>
              <a:t> </a:t>
            </a:r>
            <a:r>
              <a:rPr lang="cs-CZ" sz="2200" u="sng" dirty="0" err="1"/>
              <a:t>cost</a:t>
            </a:r>
            <a:r>
              <a:rPr lang="cs-CZ" sz="2200" u="sng"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Tree>
    <p:extLst>
      <p:ext uri="{BB962C8B-B14F-4D97-AF65-F5344CB8AC3E}">
        <p14:creationId xmlns:p14="http://schemas.microsoft.com/office/powerpoint/2010/main" val="16106513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a:t>MM2 </a:t>
            </a:r>
            <a:r>
              <a:rPr lang="cs-CZ" b="1" dirty="0" err="1"/>
              <a:t>theory</a:t>
            </a:r>
            <a:r>
              <a:rPr lang="cs-CZ" b="1" dirty="0"/>
              <a:t> (</a:t>
            </a:r>
            <a:r>
              <a:rPr lang="cs-CZ" b="1" dirty="0" err="1"/>
              <a:t>statement</a:t>
            </a:r>
            <a:r>
              <a:rPr lang="cs-CZ" b="1" dirty="0"/>
              <a:t> by Miller </a:t>
            </a:r>
            <a:r>
              <a:rPr lang="cs-CZ" b="1" dirty="0" err="1"/>
              <a:t>Modigliani</a:t>
            </a:r>
            <a:r>
              <a:rPr lang="cs-CZ" b="1" dirty="0"/>
              <a:t> II.)</a:t>
            </a:r>
            <a:endParaRPr lang="cs-CZ" dirty="0"/>
          </a:p>
          <a:p>
            <a:r>
              <a:rPr lang="cs-CZ" dirty="0" err="1"/>
              <a:t>Partial</a:t>
            </a:r>
            <a:r>
              <a:rPr lang="cs-CZ" dirty="0"/>
              <a:t> </a:t>
            </a:r>
            <a:r>
              <a:rPr lang="cs-CZ" dirty="0" err="1"/>
              <a:t>assumptions</a:t>
            </a:r>
            <a:r>
              <a:rPr lang="cs-CZ" dirty="0"/>
              <a:t>:</a:t>
            </a:r>
          </a:p>
          <a:p>
            <a:pPr lvl="1"/>
            <a:r>
              <a:rPr lang="cs-CZ" dirty="0" err="1"/>
              <a:t>interest</a:t>
            </a:r>
            <a:r>
              <a:rPr lang="cs-CZ" dirty="0"/>
              <a:t> </a:t>
            </a:r>
            <a:r>
              <a:rPr lang="cs-CZ" dirty="0" err="1"/>
              <a:t>is</a:t>
            </a:r>
            <a:r>
              <a:rPr lang="cs-CZ" dirty="0"/>
              <a:t> a tax </a:t>
            </a:r>
            <a:r>
              <a:rPr lang="cs-CZ" dirty="0" err="1"/>
              <a:t>deductible</a:t>
            </a:r>
            <a:r>
              <a:rPr lang="cs-CZ" dirty="0"/>
              <a:t> </a:t>
            </a:r>
            <a:r>
              <a:rPr lang="cs-CZ" dirty="0" err="1"/>
              <a:t>expense</a:t>
            </a:r>
            <a:endParaRPr lang="cs-CZ" dirty="0"/>
          </a:p>
          <a:p>
            <a:pPr lvl="1"/>
            <a:r>
              <a:rPr lang="cs-CZ" dirty="0" err="1"/>
              <a:t>there</a:t>
            </a:r>
            <a:r>
              <a:rPr lang="cs-CZ" dirty="0"/>
              <a:t> are no </a:t>
            </a:r>
            <a:r>
              <a:rPr lang="cs-CZ" dirty="0" err="1"/>
              <a:t>costs</a:t>
            </a:r>
            <a:r>
              <a:rPr lang="cs-CZ" dirty="0"/>
              <a:t> </a:t>
            </a:r>
            <a:r>
              <a:rPr lang="cs-CZ" dirty="0" err="1"/>
              <a:t>of</a:t>
            </a:r>
            <a:r>
              <a:rPr lang="cs-CZ" dirty="0"/>
              <a:t> </a:t>
            </a:r>
            <a:r>
              <a:rPr lang="cs-CZ" dirty="0" err="1"/>
              <a:t>financial</a:t>
            </a:r>
            <a:r>
              <a:rPr lang="cs-CZ" dirty="0"/>
              <a:t> </a:t>
            </a:r>
            <a:r>
              <a:rPr lang="cs-CZ" dirty="0" err="1"/>
              <a:t>distress</a:t>
            </a:r>
            <a:endParaRPr lang="cs-CZ" dirty="0"/>
          </a:p>
          <a:p>
            <a:r>
              <a:rPr lang="cs-CZ" dirty="0" err="1"/>
              <a:t>Result</a:t>
            </a:r>
            <a:r>
              <a:rPr lang="cs-CZ" dirty="0"/>
              <a:t>:</a:t>
            </a:r>
          </a:p>
          <a:p>
            <a:pPr lvl="1"/>
            <a:r>
              <a:rPr lang="cs-CZ" dirty="0" err="1"/>
              <a:t>The</a:t>
            </a:r>
            <a:r>
              <a:rPr lang="cs-CZ" dirty="0"/>
              <a:t> </a:t>
            </a:r>
            <a:r>
              <a:rPr lang="cs-CZ" dirty="0" err="1"/>
              <a:t>average</a:t>
            </a:r>
            <a:r>
              <a:rPr lang="cs-CZ" dirty="0"/>
              <a:t> </a:t>
            </a:r>
            <a:r>
              <a:rPr lang="cs-CZ" dirty="0" err="1"/>
              <a:t>cost</a:t>
            </a:r>
            <a:r>
              <a:rPr lang="cs-CZ" dirty="0"/>
              <a:t> </a:t>
            </a:r>
            <a:r>
              <a:rPr lang="cs-CZ" dirty="0" err="1"/>
              <a:t>of</a:t>
            </a:r>
            <a:r>
              <a:rPr lang="cs-CZ" dirty="0"/>
              <a:t> </a:t>
            </a:r>
            <a:r>
              <a:rPr lang="cs-CZ" dirty="0" err="1"/>
              <a:t>capital</a:t>
            </a:r>
            <a:r>
              <a:rPr lang="cs-CZ" dirty="0"/>
              <a:t> </a:t>
            </a:r>
            <a:r>
              <a:rPr lang="cs-CZ" dirty="0" err="1"/>
              <a:t>decreases</a:t>
            </a:r>
            <a:r>
              <a:rPr lang="cs-CZ" dirty="0"/>
              <a:t> </a:t>
            </a:r>
            <a:r>
              <a:rPr lang="cs-CZ" dirty="0" err="1"/>
              <a:t>with</a:t>
            </a:r>
            <a:r>
              <a:rPr lang="cs-CZ" dirty="0"/>
              <a:t> </a:t>
            </a:r>
            <a:r>
              <a:rPr lang="cs-CZ" dirty="0" err="1"/>
              <a:t>increasing</a:t>
            </a:r>
            <a:r>
              <a:rPr lang="cs-CZ" dirty="0"/>
              <a:t> </a:t>
            </a:r>
            <a:r>
              <a:rPr lang="cs-CZ" dirty="0" err="1"/>
              <a:t>indebtedness</a:t>
            </a:r>
            <a:r>
              <a:rPr lang="cs-CZ" dirty="0"/>
              <a:t> </a:t>
            </a:r>
            <a:r>
              <a:rPr lang="cs-CZ" dirty="0" err="1"/>
              <a:t>due</a:t>
            </a:r>
            <a:r>
              <a:rPr lang="cs-CZ" dirty="0"/>
              <a:t> to </a:t>
            </a:r>
            <a:r>
              <a:rPr lang="cs-CZ" dirty="0" err="1"/>
              <a:t>the</a:t>
            </a:r>
            <a:r>
              <a:rPr lang="cs-CZ" dirty="0"/>
              <a:t> tax </a:t>
            </a:r>
            <a:r>
              <a:rPr lang="cs-CZ" dirty="0" err="1"/>
              <a:t>shield</a:t>
            </a:r>
            <a:r>
              <a:rPr lang="cs-CZ" dirty="0"/>
              <a:t> and </a:t>
            </a:r>
            <a:r>
              <a:rPr lang="cs-CZ" dirty="0" err="1"/>
              <a:t>at</a:t>
            </a:r>
            <a:r>
              <a:rPr lang="cs-CZ" dirty="0"/>
              <a:t> </a:t>
            </a:r>
            <a:r>
              <a:rPr lang="cs-CZ" dirty="0" err="1"/>
              <a:t>the</a:t>
            </a:r>
            <a:r>
              <a:rPr lang="cs-CZ" dirty="0"/>
              <a:t> </a:t>
            </a:r>
            <a:r>
              <a:rPr lang="cs-CZ" dirty="0" err="1"/>
              <a:t>same</a:t>
            </a:r>
            <a:r>
              <a:rPr lang="cs-CZ" dirty="0"/>
              <a:t> </a:t>
            </a:r>
            <a:r>
              <a:rPr lang="cs-CZ" dirty="0" err="1"/>
              <a:t>time</a:t>
            </a:r>
            <a:r>
              <a:rPr lang="cs-CZ" dirty="0"/>
              <a:t> </a:t>
            </a:r>
            <a:r>
              <a:rPr lang="cs-CZ" dirty="0" err="1"/>
              <a:t>the</a:t>
            </a:r>
            <a:r>
              <a:rPr lang="cs-CZ" dirty="0"/>
              <a:t> market </a:t>
            </a:r>
            <a:r>
              <a:rPr lang="cs-CZ" dirty="0" err="1"/>
              <a:t>value</a:t>
            </a:r>
            <a:r>
              <a:rPr lang="cs-CZ" dirty="0"/>
              <a:t> </a:t>
            </a:r>
            <a:r>
              <a:rPr lang="cs-CZ" dirty="0" err="1"/>
              <a:t>of</a:t>
            </a:r>
            <a:r>
              <a:rPr lang="cs-CZ" dirty="0"/>
              <a:t> </a:t>
            </a:r>
            <a:r>
              <a:rPr lang="cs-CZ" dirty="0" err="1"/>
              <a:t>the</a:t>
            </a:r>
            <a:r>
              <a:rPr lang="cs-CZ" dirty="0"/>
              <a:t> </a:t>
            </a:r>
            <a:r>
              <a:rPr lang="cs-CZ" dirty="0" err="1"/>
              <a:t>company</a:t>
            </a:r>
            <a:r>
              <a:rPr lang="cs-CZ" dirty="0"/>
              <a:t> </a:t>
            </a:r>
            <a:r>
              <a:rPr lang="cs-CZ" dirty="0" err="1"/>
              <a:t>increases</a:t>
            </a:r>
            <a:r>
              <a:rPr lang="cs-CZ" dirty="0"/>
              <a:t>.</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10608171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pic>
        <p:nvPicPr>
          <p:cNvPr id="9" name="Zástupný symbol pro obsah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966356" y="1399734"/>
            <a:ext cx="8306849" cy="48763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7598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200" dirty="0" err="1"/>
              <a:t>Formulas</a:t>
            </a:r>
            <a:r>
              <a:rPr lang="cs-CZ" sz="2200" dirty="0"/>
              <a:t>:</a:t>
            </a:r>
          </a:p>
          <a:p>
            <a:r>
              <a:rPr lang="cs-CZ" sz="2200" dirty="0"/>
              <a:t>i (</a:t>
            </a:r>
            <a:r>
              <a:rPr lang="cs-CZ" sz="2200" dirty="0" err="1"/>
              <a:t>eq</a:t>
            </a:r>
            <a:r>
              <a:rPr lang="cs-CZ" sz="2200" dirty="0"/>
              <a:t>) = i (eq0) +( i (eq0) - i (</a:t>
            </a:r>
            <a:r>
              <a:rPr lang="cs-CZ" sz="2200" dirty="0" err="1"/>
              <a:t>debt</a:t>
            </a:r>
            <a:r>
              <a:rPr lang="cs-CZ" sz="2200" dirty="0"/>
              <a:t>)) * (1-T)  * </a:t>
            </a:r>
            <a:r>
              <a:rPr lang="cs-CZ" sz="2200" dirty="0" err="1"/>
              <a:t>Debt</a:t>
            </a:r>
            <a:r>
              <a:rPr lang="cs-CZ" sz="2200" dirty="0"/>
              <a:t> / (</a:t>
            </a:r>
            <a:r>
              <a:rPr lang="cs-CZ" sz="2200" dirty="0" err="1"/>
              <a:t>Equity</a:t>
            </a:r>
            <a:r>
              <a:rPr lang="cs-CZ" sz="2200" dirty="0"/>
              <a:t>+ CVS)</a:t>
            </a:r>
          </a:p>
          <a:p>
            <a:r>
              <a:rPr lang="cs-CZ" sz="2200" dirty="0"/>
              <a:t>i (</a:t>
            </a:r>
            <a:r>
              <a:rPr lang="cs-CZ" sz="2200" dirty="0" err="1"/>
              <a:t>debt</a:t>
            </a:r>
            <a:r>
              <a:rPr lang="cs-CZ" sz="2200" dirty="0"/>
              <a:t>) = </a:t>
            </a:r>
            <a:r>
              <a:rPr lang="cs-CZ" sz="2200" dirty="0" err="1"/>
              <a:t>interest</a:t>
            </a:r>
            <a:r>
              <a:rPr lang="cs-CZ" sz="2200" dirty="0"/>
              <a:t> </a:t>
            </a:r>
            <a:r>
              <a:rPr lang="cs-CZ" sz="2200" dirty="0" err="1"/>
              <a:t>rate</a:t>
            </a:r>
            <a:r>
              <a:rPr lang="cs-CZ" sz="2200" dirty="0"/>
              <a:t> * (1-T)</a:t>
            </a:r>
          </a:p>
          <a:p>
            <a:r>
              <a:rPr lang="cs-CZ" sz="2200" dirty="0"/>
              <a:t>WACC = </a:t>
            </a:r>
            <a:r>
              <a:rPr lang="cs-CZ" sz="2200" dirty="0" err="1"/>
              <a:t>Debt</a:t>
            </a:r>
            <a:r>
              <a:rPr lang="cs-CZ" sz="2200" dirty="0"/>
              <a:t>/ (</a:t>
            </a:r>
            <a:r>
              <a:rPr lang="cs-CZ" sz="2200" dirty="0" err="1"/>
              <a:t>Capital</a:t>
            </a:r>
            <a:r>
              <a:rPr lang="cs-CZ" sz="2200" dirty="0"/>
              <a:t> + CVS)  * i(</a:t>
            </a:r>
            <a:r>
              <a:rPr lang="cs-CZ" sz="2200" dirty="0" err="1"/>
              <a:t>debt</a:t>
            </a:r>
            <a:r>
              <a:rPr lang="cs-CZ" sz="2200" dirty="0"/>
              <a:t>)    +   (</a:t>
            </a:r>
            <a:r>
              <a:rPr lang="cs-CZ" sz="2200" dirty="0" err="1"/>
              <a:t>Equity</a:t>
            </a:r>
            <a:r>
              <a:rPr lang="cs-CZ" sz="2200" dirty="0"/>
              <a:t>+ CVS) / (</a:t>
            </a:r>
            <a:r>
              <a:rPr lang="cs-CZ" sz="2200" dirty="0" err="1"/>
              <a:t>Capital</a:t>
            </a:r>
            <a:r>
              <a:rPr lang="cs-CZ" sz="2200" dirty="0"/>
              <a:t>+ CVS) * i(</a:t>
            </a:r>
            <a:r>
              <a:rPr lang="cs-CZ" sz="2200" dirty="0" err="1"/>
              <a:t>eq</a:t>
            </a:r>
            <a:r>
              <a:rPr lang="cs-CZ" sz="2200" dirty="0"/>
              <a:t>) </a:t>
            </a:r>
          </a:p>
          <a:p>
            <a:r>
              <a:rPr lang="cs-CZ" sz="2200" dirty="0"/>
              <a:t>IS =  </a:t>
            </a:r>
            <a:r>
              <a:rPr lang="cs-CZ" sz="2200" dirty="0" err="1"/>
              <a:t>Interrest</a:t>
            </a:r>
            <a:r>
              <a:rPr lang="cs-CZ" sz="2200" dirty="0"/>
              <a:t> * T</a:t>
            </a:r>
          </a:p>
          <a:p>
            <a:r>
              <a:rPr lang="cs-CZ" sz="2200" dirty="0"/>
              <a:t>CVS = </a:t>
            </a:r>
            <a:r>
              <a:rPr lang="cs-CZ" sz="2200" dirty="0" err="1"/>
              <a:t>Debt</a:t>
            </a:r>
            <a:r>
              <a:rPr lang="cs-CZ" sz="2200" dirty="0"/>
              <a:t> * T</a:t>
            </a:r>
          </a:p>
          <a:p>
            <a:pPr marL="0" indent="0">
              <a:buNone/>
            </a:pPr>
            <a:endParaRPr lang="cs-CZ" sz="2200" dirty="0"/>
          </a:p>
          <a:p>
            <a:r>
              <a:rPr lang="cs-CZ" sz="2200" dirty="0" err="1"/>
              <a:t>Where</a:t>
            </a:r>
            <a:r>
              <a:rPr lang="cs-CZ" sz="2200" dirty="0"/>
              <a:t>:</a:t>
            </a:r>
          </a:p>
          <a:p>
            <a:r>
              <a:rPr lang="cs-CZ" sz="2200" dirty="0"/>
              <a:t>i (</a:t>
            </a:r>
            <a:r>
              <a:rPr lang="cs-CZ" sz="2200" dirty="0" err="1"/>
              <a:t>eq</a:t>
            </a:r>
            <a:r>
              <a:rPr lang="cs-CZ" sz="2200" dirty="0"/>
              <a:t>) = i (</a:t>
            </a:r>
            <a:r>
              <a:rPr lang="cs-CZ" sz="2200" dirty="0" err="1"/>
              <a:t>equity</a:t>
            </a:r>
            <a:r>
              <a:rPr lang="cs-CZ" sz="2200" dirty="0"/>
              <a:t>) = </a:t>
            </a:r>
            <a:r>
              <a:rPr lang="cs-CZ" sz="2200" dirty="0" err="1"/>
              <a:t>required</a:t>
            </a:r>
            <a:r>
              <a:rPr lang="cs-CZ" sz="2200" dirty="0"/>
              <a:t> return on </a:t>
            </a:r>
            <a:r>
              <a:rPr lang="cs-CZ" sz="2200" dirty="0" err="1"/>
              <a:t>equity</a:t>
            </a:r>
            <a:endParaRPr lang="cs-CZ" sz="2200" dirty="0"/>
          </a:p>
          <a:p>
            <a:r>
              <a:rPr lang="cs-CZ" sz="2200" dirty="0"/>
              <a:t>i (eq0) = </a:t>
            </a:r>
            <a:r>
              <a:rPr lang="cs-CZ" sz="2200" dirty="0" err="1"/>
              <a:t>theoretical</a:t>
            </a:r>
            <a:r>
              <a:rPr lang="cs-CZ" sz="2200" dirty="0"/>
              <a:t> return on </a:t>
            </a:r>
            <a:r>
              <a:rPr lang="cs-CZ" sz="2200" dirty="0" err="1"/>
              <a:t>equity</a:t>
            </a:r>
            <a:r>
              <a:rPr lang="cs-CZ" sz="2200" dirty="0"/>
              <a:t> </a:t>
            </a:r>
            <a:r>
              <a:rPr lang="cs-CZ" sz="2200" dirty="0" err="1"/>
              <a:t>at</a:t>
            </a:r>
            <a:r>
              <a:rPr lang="cs-CZ" sz="2200" dirty="0"/>
              <a:t> </a:t>
            </a:r>
            <a:r>
              <a:rPr lang="cs-CZ" sz="2200" dirty="0" err="1"/>
              <a:t>zero</a:t>
            </a:r>
            <a:r>
              <a:rPr lang="cs-CZ" sz="2200" dirty="0"/>
              <a:t> </a:t>
            </a:r>
            <a:r>
              <a:rPr lang="cs-CZ" sz="2200" dirty="0" err="1"/>
              <a:t>debt</a:t>
            </a:r>
            <a:endParaRPr lang="cs-CZ" sz="2200" dirty="0"/>
          </a:p>
          <a:p>
            <a:r>
              <a:rPr lang="cs-CZ" sz="2200" dirty="0"/>
              <a:t>i (</a:t>
            </a:r>
            <a:r>
              <a:rPr lang="cs-CZ" sz="2200" dirty="0" err="1"/>
              <a:t>debt</a:t>
            </a:r>
            <a:r>
              <a:rPr lang="cs-CZ" sz="2200" dirty="0"/>
              <a:t>) = </a:t>
            </a:r>
            <a:r>
              <a:rPr lang="cs-CZ" sz="2200" dirty="0" err="1"/>
              <a:t>required</a:t>
            </a:r>
            <a:r>
              <a:rPr lang="cs-CZ" sz="2200" dirty="0"/>
              <a:t> </a:t>
            </a:r>
            <a:r>
              <a:rPr lang="cs-CZ" sz="2200" dirty="0" err="1"/>
              <a:t>debt</a:t>
            </a:r>
            <a:r>
              <a:rPr lang="cs-CZ" sz="2200" dirty="0"/>
              <a:t> </a:t>
            </a:r>
            <a:r>
              <a:rPr lang="cs-CZ" sz="2200" dirty="0" err="1"/>
              <a:t>yield</a:t>
            </a:r>
            <a:endParaRPr lang="cs-CZ" sz="2200" dirty="0"/>
          </a:p>
          <a:p>
            <a:r>
              <a:rPr lang="cs-CZ" sz="2200" dirty="0" smtClean="0"/>
              <a:t>T </a:t>
            </a:r>
            <a:r>
              <a:rPr lang="cs-CZ" sz="2200" dirty="0"/>
              <a:t>= Tax </a:t>
            </a:r>
            <a:r>
              <a:rPr lang="cs-CZ" sz="2200" dirty="0" err="1"/>
              <a:t>Rate</a:t>
            </a:r>
            <a:r>
              <a:rPr lang="cs-CZ" sz="2200" dirty="0"/>
              <a:t> </a:t>
            </a:r>
          </a:p>
          <a:p>
            <a:r>
              <a:rPr lang="cs-CZ" sz="2200" dirty="0"/>
              <a:t>IS = </a:t>
            </a:r>
            <a:r>
              <a:rPr lang="cs-CZ" sz="2200" dirty="0" err="1"/>
              <a:t>Interest</a:t>
            </a:r>
            <a:r>
              <a:rPr lang="cs-CZ" sz="2200" dirty="0"/>
              <a:t> </a:t>
            </a:r>
            <a:r>
              <a:rPr lang="cs-CZ" sz="2200" dirty="0" err="1"/>
              <a:t>Shield</a:t>
            </a:r>
            <a:r>
              <a:rPr lang="cs-CZ" sz="2200" dirty="0"/>
              <a:t> </a:t>
            </a:r>
          </a:p>
          <a:p>
            <a:r>
              <a:rPr lang="cs-CZ" sz="2200" dirty="0"/>
              <a:t>CVS = </a:t>
            </a:r>
            <a:r>
              <a:rPr lang="cs-CZ" sz="2200" dirty="0" err="1"/>
              <a:t>Current</a:t>
            </a:r>
            <a:r>
              <a:rPr lang="cs-CZ" sz="2200" dirty="0"/>
              <a:t> </a:t>
            </a:r>
            <a:r>
              <a:rPr lang="cs-CZ" sz="2200" dirty="0" err="1"/>
              <a:t>Value</a:t>
            </a:r>
            <a:r>
              <a:rPr lang="cs-CZ" sz="2200" dirty="0"/>
              <a:t> </a:t>
            </a:r>
            <a:r>
              <a:rPr lang="cs-CZ" sz="2200" dirty="0" err="1"/>
              <a:t>of</a:t>
            </a:r>
            <a:r>
              <a:rPr lang="cs-CZ" sz="2200" dirty="0"/>
              <a:t> </a:t>
            </a:r>
            <a:r>
              <a:rPr lang="cs-CZ" sz="2200" dirty="0" err="1"/>
              <a:t>the</a:t>
            </a:r>
            <a:r>
              <a:rPr lang="cs-CZ" sz="2200" dirty="0"/>
              <a:t> </a:t>
            </a:r>
            <a:r>
              <a:rPr lang="cs-CZ" sz="2200" dirty="0" err="1"/>
              <a:t>Interest</a:t>
            </a:r>
            <a:r>
              <a:rPr lang="cs-CZ" sz="2200" dirty="0"/>
              <a:t> </a:t>
            </a:r>
            <a:r>
              <a:rPr lang="cs-CZ" sz="2200" dirty="0" err="1"/>
              <a:t>Shield</a:t>
            </a:r>
            <a:r>
              <a:rPr lang="cs-CZ" sz="2200" dirty="0"/>
              <a:t> </a:t>
            </a:r>
          </a:p>
          <a:p>
            <a:pPr marL="0" indent="0">
              <a:buNone/>
            </a:pPr>
            <a:endParaRPr lang="cs-CZ" sz="22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Tree>
    <p:extLst>
      <p:ext uri="{BB962C8B-B14F-4D97-AF65-F5344CB8AC3E}">
        <p14:creationId xmlns:p14="http://schemas.microsoft.com/office/powerpoint/2010/main" val="24554410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000" dirty="0" err="1"/>
              <a:t>For</a:t>
            </a:r>
            <a:r>
              <a:rPr lang="cs-CZ" sz="2000" dirty="0"/>
              <a:t> </a:t>
            </a:r>
            <a:r>
              <a:rPr lang="cs-CZ" sz="2000" dirty="0" err="1"/>
              <a:t>example</a:t>
            </a:r>
            <a:r>
              <a:rPr lang="cs-CZ" sz="2000" dirty="0" smtClean="0"/>
              <a:t>:</a:t>
            </a:r>
            <a:endParaRPr lang="cs-CZ" sz="2000" dirty="0"/>
          </a:p>
          <a:p>
            <a:pPr marL="0" indent="0">
              <a:buNone/>
            </a:pPr>
            <a:r>
              <a:rPr lang="cs-CZ" sz="2000" dirty="0" err="1"/>
              <a:t>The</a:t>
            </a:r>
            <a:r>
              <a:rPr lang="cs-CZ" sz="2000" dirty="0"/>
              <a:t> </a:t>
            </a:r>
            <a:r>
              <a:rPr lang="cs-CZ" sz="2000" dirty="0" err="1"/>
              <a:t>company</a:t>
            </a:r>
            <a:r>
              <a:rPr lang="cs-CZ" sz="2000" dirty="0"/>
              <a:t> has a </a:t>
            </a:r>
            <a:r>
              <a:rPr lang="cs-CZ" sz="2000" dirty="0" err="1"/>
              <a:t>book</a:t>
            </a:r>
            <a:r>
              <a:rPr lang="cs-CZ" sz="2000" dirty="0"/>
              <a:t> </a:t>
            </a:r>
            <a:r>
              <a:rPr lang="cs-CZ" sz="2000" dirty="0" err="1"/>
              <a:t>value</a:t>
            </a:r>
            <a:r>
              <a:rPr lang="cs-CZ" sz="2000" dirty="0"/>
              <a:t> </a:t>
            </a:r>
            <a:r>
              <a:rPr lang="cs-CZ" sz="2000" dirty="0" err="1"/>
              <a:t>of</a:t>
            </a:r>
            <a:r>
              <a:rPr lang="cs-CZ" sz="2000" dirty="0"/>
              <a:t> CZK 100 and </a:t>
            </a:r>
            <a:r>
              <a:rPr lang="cs-CZ" sz="2000" dirty="0" err="1" smtClean="0"/>
              <a:t>is</a:t>
            </a:r>
            <a:r>
              <a:rPr lang="cs-CZ" sz="2000" dirty="0" smtClean="0"/>
              <a:t> in  </a:t>
            </a:r>
            <a:r>
              <a:rPr lang="cs-CZ" sz="2000" dirty="0"/>
              <a:t>50% </a:t>
            </a:r>
            <a:r>
              <a:rPr lang="cs-CZ" sz="2000" dirty="0" err="1"/>
              <a:t>financed</a:t>
            </a:r>
            <a:r>
              <a:rPr lang="cs-CZ" sz="2000" dirty="0"/>
              <a:t> by </a:t>
            </a:r>
            <a:r>
              <a:rPr lang="cs-CZ" sz="2000" dirty="0" err="1"/>
              <a:t>equity</a:t>
            </a:r>
            <a:r>
              <a:rPr lang="cs-CZ" sz="2000" dirty="0"/>
              <a:t>.</a:t>
            </a:r>
          </a:p>
          <a:p>
            <a:r>
              <a:rPr lang="cs-CZ" sz="2000" dirty="0" err="1"/>
              <a:t>Interest</a:t>
            </a:r>
            <a:r>
              <a:rPr lang="cs-CZ" sz="2000" dirty="0"/>
              <a:t> </a:t>
            </a:r>
            <a:r>
              <a:rPr lang="cs-CZ" sz="2000" dirty="0" err="1"/>
              <a:t>rate</a:t>
            </a:r>
            <a:r>
              <a:rPr lang="cs-CZ" sz="2000" dirty="0"/>
              <a:t> </a:t>
            </a:r>
            <a:r>
              <a:rPr lang="cs-CZ" sz="2000" dirty="0" err="1"/>
              <a:t>shield</a:t>
            </a:r>
            <a:r>
              <a:rPr lang="cs-CZ" sz="2000" dirty="0"/>
              <a:t> (IS) = </a:t>
            </a:r>
            <a:r>
              <a:rPr lang="cs-CZ" sz="2000" dirty="0" smtClean="0"/>
              <a:t>i* </a:t>
            </a:r>
            <a:r>
              <a:rPr lang="cs-CZ" sz="2000" dirty="0" err="1" smtClean="0"/>
              <a:t>Debt</a:t>
            </a:r>
            <a:r>
              <a:rPr lang="cs-CZ" sz="2000" dirty="0" smtClean="0"/>
              <a:t>*Tax </a:t>
            </a:r>
            <a:r>
              <a:rPr lang="cs-CZ" sz="2000" dirty="0"/>
              <a:t>= </a:t>
            </a:r>
            <a:r>
              <a:rPr lang="cs-CZ" sz="2000" dirty="0" smtClean="0"/>
              <a:t>0.1* </a:t>
            </a:r>
            <a:r>
              <a:rPr lang="cs-CZ" sz="2000" dirty="0"/>
              <a:t>50 * 20% </a:t>
            </a:r>
            <a:r>
              <a:rPr lang="cs-CZ" sz="2000" dirty="0" smtClean="0"/>
              <a:t>=1</a:t>
            </a:r>
            <a:endParaRPr lang="cs-CZ" sz="2000" dirty="0"/>
          </a:p>
          <a:p>
            <a:r>
              <a:rPr lang="cs-CZ" sz="2000" dirty="0" err="1"/>
              <a:t>Current</a:t>
            </a:r>
            <a:r>
              <a:rPr lang="cs-CZ" sz="2000" dirty="0"/>
              <a:t> </a:t>
            </a:r>
            <a:r>
              <a:rPr lang="cs-CZ" sz="2000" dirty="0" err="1"/>
              <a:t>shield</a:t>
            </a:r>
            <a:r>
              <a:rPr lang="cs-CZ" sz="2000" dirty="0"/>
              <a:t> </a:t>
            </a:r>
            <a:r>
              <a:rPr lang="cs-CZ" sz="2000" dirty="0" err="1"/>
              <a:t>value</a:t>
            </a:r>
            <a:r>
              <a:rPr lang="cs-CZ" sz="2000" dirty="0"/>
              <a:t> (CVS) = </a:t>
            </a:r>
            <a:r>
              <a:rPr lang="cs-CZ" sz="2000" dirty="0" err="1"/>
              <a:t>Debt</a:t>
            </a:r>
            <a:r>
              <a:rPr lang="cs-CZ" sz="2000" dirty="0"/>
              <a:t> * Tax  = 50 * 0.2 = 10</a:t>
            </a:r>
          </a:p>
          <a:p>
            <a:r>
              <a:rPr lang="cs-CZ" sz="2000" dirty="0" err="1"/>
              <a:t>Equity</a:t>
            </a:r>
            <a:r>
              <a:rPr lang="cs-CZ" sz="2000" dirty="0"/>
              <a:t> + CVS  = </a:t>
            </a:r>
            <a:r>
              <a:rPr lang="cs-CZ" sz="2000" dirty="0" err="1"/>
              <a:t>Equity</a:t>
            </a:r>
            <a:r>
              <a:rPr lang="cs-CZ" sz="2000" dirty="0"/>
              <a:t>(0) + CVS = 50 + 10 = 60</a:t>
            </a:r>
          </a:p>
          <a:p>
            <a:r>
              <a:rPr lang="cs-CZ" sz="2000" dirty="0" err="1"/>
              <a:t>Capital</a:t>
            </a:r>
            <a:r>
              <a:rPr lang="cs-CZ" sz="2000" dirty="0"/>
              <a:t> = </a:t>
            </a:r>
            <a:r>
              <a:rPr lang="cs-CZ" sz="2000" dirty="0" err="1"/>
              <a:t>similarly</a:t>
            </a:r>
            <a:r>
              <a:rPr lang="cs-CZ" sz="2000" dirty="0"/>
              <a:t> = </a:t>
            </a:r>
            <a:r>
              <a:rPr lang="cs-CZ" sz="2000" dirty="0" err="1"/>
              <a:t>Capital</a:t>
            </a:r>
            <a:r>
              <a:rPr lang="cs-CZ" sz="2000" dirty="0"/>
              <a:t> (0) + CVS = </a:t>
            </a:r>
            <a:r>
              <a:rPr lang="cs-CZ" sz="2000" dirty="0" smtClean="0"/>
              <a:t>110  </a:t>
            </a:r>
            <a:endParaRPr lang="cs-CZ" sz="2000" dirty="0"/>
          </a:p>
          <a:p>
            <a:r>
              <a:rPr lang="cs-CZ" sz="2000" dirty="0"/>
              <a:t>i (</a:t>
            </a:r>
            <a:r>
              <a:rPr lang="cs-CZ" sz="2000" dirty="0" err="1"/>
              <a:t>eq</a:t>
            </a:r>
            <a:r>
              <a:rPr lang="cs-CZ" sz="2000" dirty="0"/>
              <a:t>) = i (eq0) + (i (eq0) -i (</a:t>
            </a:r>
            <a:r>
              <a:rPr lang="cs-CZ" sz="2000" dirty="0" err="1"/>
              <a:t>debt</a:t>
            </a:r>
            <a:r>
              <a:rPr lang="cs-CZ" sz="2000" dirty="0"/>
              <a:t>) * (1-T) * </a:t>
            </a:r>
            <a:r>
              <a:rPr lang="cs-CZ" sz="2000" dirty="0" err="1"/>
              <a:t>Debt</a:t>
            </a:r>
            <a:r>
              <a:rPr lang="cs-CZ" sz="2000" dirty="0"/>
              <a:t> / </a:t>
            </a:r>
            <a:r>
              <a:rPr lang="cs-CZ" sz="2000" dirty="0" err="1" smtClean="0"/>
              <a:t>Euity+CVS</a:t>
            </a:r>
            <a:r>
              <a:rPr lang="cs-CZ" sz="2000" dirty="0" smtClean="0"/>
              <a:t> </a:t>
            </a:r>
            <a:endParaRPr lang="cs-CZ" sz="2000" dirty="0"/>
          </a:p>
          <a:p>
            <a:r>
              <a:rPr lang="cs-CZ" sz="2000" dirty="0"/>
              <a:t>i </a:t>
            </a:r>
            <a:r>
              <a:rPr lang="cs-CZ" sz="2000" dirty="0" smtClean="0"/>
              <a:t>(</a:t>
            </a:r>
            <a:r>
              <a:rPr lang="cs-CZ" sz="2000" dirty="0" err="1" smtClean="0"/>
              <a:t>eq</a:t>
            </a:r>
            <a:r>
              <a:rPr lang="cs-CZ" sz="2000" dirty="0" smtClean="0"/>
              <a:t>) </a:t>
            </a:r>
            <a:r>
              <a:rPr lang="cs-CZ" sz="2000" dirty="0"/>
              <a:t>= 20% + (20% -10%) * (1-0,2) * 50/60 = 26,66%</a:t>
            </a:r>
          </a:p>
          <a:p>
            <a:r>
              <a:rPr lang="cs-CZ" sz="2000" dirty="0"/>
              <a:t>WACC = </a:t>
            </a:r>
            <a:r>
              <a:rPr lang="cs-CZ" sz="2000" dirty="0" err="1"/>
              <a:t>Debt</a:t>
            </a:r>
            <a:r>
              <a:rPr lang="cs-CZ" sz="2000" dirty="0"/>
              <a:t> / (Cap+ CVS) * i (dl) + (</a:t>
            </a:r>
            <a:r>
              <a:rPr lang="cs-CZ" sz="2000" dirty="0" err="1"/>
              <a:t>Equity+CVC</a:t>
            </a:r>
            <a:r>
              <a:rPr lang="cs-CZ" sz="2000" dirty="0"/>
              <a:t>)  / (CAP+ CVS)  * i (</a:t>
            </a:r>
            <a:r>
              <a:rPr lang="cs-CZ" sz="2000" dirty="0" err="1"/>
              <a:t>eq</a:t>
            </a:r>
            <a:r>
              <a:rPr lang="cs-CZ" sz="2000" dirty="0"/>
              <a:t>)</a:t>
            </a:r>
          </a:p>
          <a:p>
            <a:r>
              <a:rPr lang="cs-CZ" sz="2000" dirty="0"/>
              <a:t>WACC = 50/110 * 10% * (1-0.2) + 60/110 * 26.66% = </a:t>
            </a:r>
            <a:r>
              <a:rPr lang="cs-CZ" sz="2000" b="1" dirty="0"/>
              <a:t>18.17%</a:t>
            </a:r>
          </a:p>
          <a:p>
            <a:pPr marL="0" indent="0">
              <a:buNone/>
            </a:pPr>
            <a:r>
              <a:rPr lang="cs-CZ" sz="2000" u="sng" dirty="0" err="1" smtClean="0"/>
              <a:t>With</a:t>
            </a:r>
            <a:r>
              <a:rPr lang="cs-CZ" sz="2000" u="sng" dirty="0" smtClean="0"/>
              <a:t> </a:t>
            </a:r>
            <a:r>
              <a:rPr lang="cs-CZ" sz="2000" u="sng" dirty="0" err="1"/>
              <a:t>increasing</a:t>
            </a:r>
            <a:r>
              <a:rPr lang="cs-CZ" sz="2000" u="sng" dirty="0"/>
              <a:t> </a:t>
            </a:r>
            <a:r>
              <a:rPr lang="cs-CZ" sz="2000" u="sng" dirty="0" err="1"/>
              <a:t>indebtedness</a:t>
            </a:r>
            <a:r>
              <a:rPr lang="cs-CZ" sz="2000" u="sng" dirty="0"/>
              <a:t>, </a:t>
            </a:r>
            <a:r>
              <a:rPr lang="cs-CZ" sz="2000" u="sng" dirty="0" err="1"/>
              <a:t>the</a:t>
            </a:r>
            <a:r>
              <a:rPr lang="cs-CZ" sz="2000" u="sng" dirty="0"/>
              <a:t> WACC </a:t>
            </a:r>
            <a:r>
              <a:rPr lang="cs-CZ" sz="2000" u="sng" dirty="0" err="1"/>
              <a:t>is</a:t>
            </a:r>
            <a:r>
              <a:rPr lang="cs-CZ" sz="2000" u="sng" dirty="0"/>
              <a:t> </a:t>
            </a:r>
            <a:r>
              <a:rPr lang="cs-CZ" sz="2000" u="sng" dirty="0" err="1"/>
              <a:t>declining</a:t>
            </a:r>
            <a:r>
              <a:rPr lang="cs-CZ" sz="2000" u="sng"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spTree>
    <p:extLst>
      <p:ext uri="{BB962C8B-B14F-4D97-AF65-F5344CB8AC3E}">
        <p14:creationId xmlns:p14="http://schemas.microsoft.com/office/powerpoint/2010/main" val="25236916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a:t>MM3 </a:t>
            </a:r>
            <a:r>
              <a:rPr lang="cs-CZ" sz="2400" b="1" dirty="0" err="1"/>
              <a:t>theory</a:t>
            </a:r>
            <a:r>
              <a:rPr lang="cs-CZ" sz="2400" b="1" dirty="0"/>
              <a:t> (</a:t>
            </a:r>
            <a:r>
              <a:rPr lang="cs-CZ" sz="2400" b="1" dirty="0" err="1"/>
              <a:t>statement</a:t>
            </a:r>
            <a:r>
              <a:rPr lang="cs-CZ" sz="2400" b="1" dirty="0"/>
              <a:t> by Miller </a:t>
            </a:r>
            <a:r>
              <a:rPr lang="cs-CZ" sz="2400" b="1" dirty="0" err="1"/>
              <a:t>Modigliani</a:t>
            </a:r>
            <a:r>
              <a:rPr lang="cs-CZ" sz="2400" b="1" dirty="0"/>
              <a:t> III.)</a:t>
            </a:r>
            <a:endParaRPr lang="cs-CZ" sz="2400" dirty="0"/>
          </a:p>
          <a:p>
            <a:r>
              <a:rPr lang="cs-CZ" sz="2400" dirty="0" err="1"/>
              <a:t>Partial</a:t>
            </a:r>
            <a:r>
              <a:rPr lang="cs-CZ" sz="2400" dirty="0"/>
              <a:t> </a:t>
            </a:r>
            <a:r>
              <a:rPr lang="cs-CZ" sz="2400" dirty="0" err="1"/>
              <a:t>assumptions</a:t>
            </a:r>
            <a:r>
              <a:rPr lang="cs-CZ" sz="2400" dirty="0"/>
              <a:t>:</a:t>
            </a:r>
          </a:p>
          <a:p>
            <a:pPr lvl="1"/>
            <a:r>
              <a:rPr lang="cs-CZ" sz="2400" dirty="0" err="1"/>
              <a:t>interest</a:t>
            </a:r>
            <a:r>
              <a:rPr lang="cs-CZ" sz="2400" dirty="0"/>
              <a:t> </a:t>
            </a:r>
            <a:r>
              <a:rPr lang="cs-CZ" sz="2400" dirty="0" err="1"/>
              <a:t>is</a:t>
            </a:r>
            <a:r>
              <a:rPr lang="cs-CZ" sz="2400" dirty="0"/>
              <a:t> a tax </a:t>
            </a:r>
            <a:r>
              <a:rPr lang="cs-CZ" sz="2400" dirty="0" err="1"/>
              <a:t>deductible</a:t>
            </a:r>
            <a:r>
              <a:rPr lang="cs-CZ" sz="2400" dirty="0"/>
              <a:t> </a:t>
            </a:r>
            <a:r>
              <a:rPr lang="cs-CZ" sz="2400" dirty="0" err="1"/>
              <a:t>expense</a:t>
            </a:r>
            <a:endParaRPr lang="cs-CZ" sz="2400" dirty="0"/>
          </a:p>
          <a:p>
            <a:pPr lvl="1"/>
            <a:r>
              <a:rPr lang="cs-CZ" sz="2400" dirty="0" err="1"/>
              <a:t>there</a:t>
            </a:r>
            <a:r>
              <a:rPr lang="cs-CZ" sz="2400" dirty="0"/>
              <a:t> are </a:t>
            </a:r>
            <a:r>
              <a:rPr lang="cs-CZ" sz="2400" dirty="0" err="1"/>
              <a:t>Costs</a:t>
            </a:r>
            <a:r>
              <a:rPr lang="cs-CZ" sz="2400" dirty="0"/>
              <a:t> </a:t>
            </a:r>
            <a:r>
              <a:rPr lang="cs-CZ" sz="2400" dirty="0" err="1"/>
              <a:t>of</a:t>
            </a:r>
            <a:r>
              <a:rPr lang="cs-CZ" sz="2400" dirty="0"/>
              <a:t> </a:t>
            </a:r>
            <a:r>
              <a:rPr lang="cs-CZ" sz="2400" dirty="0" err="1"/>
              <a:t>Financial</a:t>
            </a:r>
            <a:r>
              <a:rPr lang="cs-CZ" sz="2400" dirty="0"/>
              <a:t> </a:t>
            </a:r>
            <a:r>
              <a:rPr lang="cs-CZ" sz="2400" dirty="0" err="1"/>
              <a:t>Distress</a:t>
            </a:r>
            <a:endParaRPr lang="cs-CZ" sz="2400" dirty="0"/>
          </a:p>
          <a:p>
            <a:r>
              <a:rPr lang="cs-CZ" sz="2400" dirty="0" err="1"/>
              <a:t>Result</a:t>
            </a:r>
            <a:r>
              <a:rPr lang="cs-CZ" sz="2400" dirty="0"/>
              <a:t>:</a:t>
            </a:r>
          </a:p>
          <a:p>
            <a:pPr lvl="1"/>
            <a:r>
              <a:rPr lang="cs-CZ" sz="2400" dirty="0" err="1"/>
              <a:t>The</a:t>
            </a:r>
            <a:r>
              <a:rPr lang="cs-CZ" sz="2400" dirty="0"/>
              <a:t> </a:t>
            </a:r>
            <a:r>
              <a:rPr lang="cs-CZ" sz="2400" dirty="0" err="1"/>
              <a:t>average</a:t>
            </a:r>
            <a:r>
              <a:rPr lang="cs-CZ" sz="2400" dirty="0"/>
              <a:t> </a:t>
            </a:r>
            <a:r>
              <a:rPr lang="cs-CZ" sz="2400" dirty="0" err="1"/>
              <a:t>cost</a:t>
            </a:r>
            <a:r>
              <a:rPr lang="cs-CZ" sz="2400" dirty="0"/>
              <a:t> </a:t>
            </a:r>
            <a:r>
              <a:rPr lang="cs-CZ" sz="2400" dirty="0" err="1"/>
              <a:t>of</a:t>
            </a:r>
            <a:r>
              <a:rPr lang="cs-CZ" sz="2400" dirty="0"/>
              <a:t> </a:t>
            </a:r>
            <a:r>
              <a:rPr lang="cs-CZ" sz="2400" dirty="0" err="1"/>
              <a:t>capital</a:t>
            </a:r>
            <a:r>
              <a:rPr lang="cs-CZ" sz="2400" dirty="0"/>
              <a:t> </a:t>
            </a:r>
            <a:r>
              <a:rPr lang="cs-CZ" sz="2400" dirty="0" err="1"/>
              <a:t>decreases</a:t>
            </a:r>
            <a:r>
              <a:rPr lang="cs-CZ" sz="2400" dirty="0"/>
              <a:t> </a:t>
            </a:r>
            <a:r>
              <a:rPr lang="cs-CZ" sz="2400" dirty="0" err="1"/>
              <a:t>with</a:t>
            </a:r>
            <a:r>
              <a:rPr lang="cs-CZ" sz="2400" dirty="0"/>
              <a:t> </a:t>
            </a:r>
            <a:r>
              <a:rPr lang="cs-CZ" sz="2400" dirty="0" err="1"/>
              <a:t>increasing</a:t>
            </a:r>
            <a:r>
              <a:rPr lang="cs-CZ" sz="2400" dirty="0"/>
              <a:t> </a:t>
            </a:r>
            <a:r>
              <a:rPr lang="cs-CZ" sz="2400" dirty="0" err="1"/>
              <a:t>indebtedness</a:t>
            </a:r>
            <a:r>
              <a:rPr lang="cs-CZ" sz="2400" dirty="0"/>
              <a:t> </a:t>
            </a:r>
            <a:r>
              <a:rPr lang="cs-CZ" sz="2400" dirty="0" err="1"/>
              <a:t>due</a:t>
            </a:r>
            <a:r>
              <a:rPr lang="cs-CZ" sz="2400" dirty="0"/>
              <a:t> to </a:t>
            </a:r>
            <a:r>
              <a:rPr lang="cs-CZ" sz="2400" dirty="0" err="1"/>
              <a:t>the</a:t>
            </a:r>
            <a:r>
              <a:rPr lang="cs-CZ" sz="2400" dirty="0"/>
              <a:t> tax </a:t>
            </a:r>
            <a:r>
              <a:rPr lang="cs-CZ" sz="2400" dirty="0" err="1"/>
              <a:t>shield</a:t>
            </a:r>
            <a:r>
              <a:rPr lang="cs-CZ" sz="2400" dirty="0"/>
              <a:t> and </a:t>
            </a:r>
            <a:r>
              <a:rPr lang="cs-CZ" sz="2400" dirty="0" err="1"/>
              <a:t>at</a:t>
            </a:r>
            <a:r>
              <a:rPr lang="cs-CZ" sz="2400" dirty="0"/>
              <a:t> </a:t>
            </a:r>
            <a:r>
              <a:rPr lang="cs-CZ" sz="2400" dirty="0" err="1"/>
              <a:t>the</a:t>
            </a:r>
            <a:r>
              <a:rPr lang="cs-CZ" sz="2400" dirty="0"/>
              <a:t> </a:t>
            </a:r>
            <a:r>
              <a:rPr lang="cs-CZ" sz="2400" dirty="0" err="1"/>
              <a:t>same</a:t>
            </a:r>
            <a:r>
              <a:rPr lang="cs-CZ" sz="2400" dirty="0"/>
              <a:t> </a:t>
            </a:r>
            <a:r>
              <a:rPr lang="cs-CZ" sz="2400" dirty="0" err="1"/>
              <a:t>time</a:t>
            </a:r>
            <a:r>
              <a:rPr lang="cs-CZ" sz="2400" dirty="0"/>
              <a:t> </a:t>
            </a:r>
            <a:r>
              <a:rPr lang="cs-CZ" sz="2400" dirty="0" err="1"/>
              <a:t>the</a:t>
            </a:r>
            <a:r>
              <a:rPr lang="cs-CZ" sz="2400" dirty="0"/>
              <a:t> market </a:t>
            </a:r>
            <a:r>
              <a:rPr lang="cs-CZ" sz="2400" dirty="0" err="1"/>
              <a:t>value</a:t>
            </a:r>
            <a:r>
              <a:rPr lang="cs-CZ" sz="2400" dirty="0"/>
              <a:t> </a:t>
            </a:r>
            <a:r>
              <a:rPr lang="cs-CZ" sz="2400" dirty="0" err="1"/>
              <a:t>of</a:t>
            </a:r>
            <a:r>
              <a:rPr lang="cs-CZ" sz="2400" dirty="0"/>
              <a:t> </a:t>
            </a:r>
            <a:r>
              <a:rPr lang="cs-CZ" sz="2400" dirty="0" err="1"/>
              <a:t>the</a:t>
            </a:r>
            <a:r>
              <a:rPr lang="cs-CZ" sz="2400" dirty="0"/>
              <a:t> </a:t>
            </a:r>
            <a:r>
              <a:rPr lang="cs-CZ" sz="2400" dirty="0" err="1"/>
              <a:t>company</a:t>
            </a:r>
            <a:r>
              <a:rPr lang="cs-CZ" sz="2400" dirty="0"/>
              <a:t> </a:t>
            </a:r>
            <a:r>
              <a:rPr lang="cs-CZ" sz="2400" dirty="0" err="1"/>
              <a:t>increases</a:t>
            </a:r>
            <a:r>
              <a:rPr lang="cs-CZ" sz="2400" dirty="0"/>
              <a:t>. </a:t>
            </a:r>
            <a:r>
              <a:rPr lang="cs-CZ" sz="2400" dirty="0" err="1"/>
              <a:t>With</a:t>
            </a:r>
            <a:r>
              <a:rPr lang="cs-CZ" sz="2400" dirty="0"/>
              <a:t> a </a:t>
            </a:r>
            <a:r>
              <a:rPr lang="cs-CZ" sz="2400" dirty="0" err="1"/>
              <a:t>certain</a:t>
            </a:r>
            <a:r>
              <a:rPr lang="cs-CZ" sz="2400" dirty="0"/>
              <a:t> </a:t>
            </a:r>
            <a:r>
              <a:rPr lang="cs-CZ" sz="2400" dirty="0" err="1"/>
              <a:t>level</a:t>
            </a:r>
            <a:r>
              <a:rPr lang="cs-CZ" sz="2400" dirty="0"/>
              <a:t> </a:t>
            </a:r>
            <a:r>
              <a:rPr lang="cs-CZ" sz="2400" dirty="0" err="1"/>
              <a:t>of</a:t>
            </a:r>
            <a:r>
              <a:rPr lang="cs-CZ" sz="2400" dirty="0"/>
              <a:t> </a:t>
            </a:r>
            <a:r>
              <a:rPr lang="cs-CZ" sz="2400" dirty="0" err="1"/>
              <a:t>indebtedness</a:t>
            </a:r>
            <a:r>
              <a:rPr lang="cs-CZ" sz="2400" dirty="0"/>
              <a:t>, </a:t>
            </a:r>
            <a:r>
              <a:rPr lang="cs-CZ" sz="2400" dirty="0" err="1"/>
              <a:t>high</a:t>
            </a:r>
            <a:r>
              <a:rPr lang="cs-CZ" sz="2400" dirty="0"/>
              <a:t> </a:t>
            </a:r>
            <a:r>
              <a:rPr lang="cs-CZ" sz="2400" dirty="0" err="1"/>
              <a:t>financial</a:t>
            </a:r>
            <a:r>
              <a:rPr lang="cs-CZ" sz="2400" dirty="0"/>
              <a:t> </a:t>
            </a:r>
            <a:r>
              <a:rPr lang="cs-CZ" sz="2400" dirty="0" err="1"/>
              <a:t>distress</a:t>
            </a:r>
            <a:r>
              <a:rPr lang="cs-CZ" sz="2400" dirty="0"/>
              <a:t> </a:t>
            </a:r>
            <a:r>
              <a:rPr lang="cs-CZ" sz="2400" dirty="0" err="1"/>
              <a:t>will</a:t>
            </a:r>
            <a:r>
              <a:rPr lang="cs-CZ" sz="2400" dirty="0"/>
              <a:t> </a:t>
            </a:r>
            <a:r>
              <a:rPr lang="cs-CZ" sz="2400" dirty="0" err="1"/>
              <a:t>outweigh</a:t>
            </a:r>
            <a:r>
              <a:rPr lang="cs-CZ" sz="2400" dirty="0"/>
              <a:t> </a:t>
            </a:r>
            <a:r>
              <a:rPr lang="cs-CZ" sz="2400" dirty="0" err="1"/>
              <a:t>the</a:t>
            </a:r>
            <a:r>
              <a:rPr lang="cs-CZ" sz="2400" dirty="0"/>
              <a:t> </a:t>
            </a:r>
            <a:r>
              <a:rPr lang="cs-CZ" sz="2400" dirty="0" err="1"/>
              <a:t>benefits</a:t>
            </a:r>
            <a:r>
              <a:rPr lang="cs-CZ" sz="2400" dirty="0"/>
              <a:t> </a:t>
            </a:r>
            <a:r>
              <a:rPr lang="cs-CZ" sz="2400" dirty="0" err="1"/>
              <a:t>of</a:t>
            </a:r>
            <a:r>
              <a:rPr lang="cs-CZ" sz="2400" dirty="0"/>
              <a:t> </a:t>
            </a:r>
            <a:r>
              <a:rPr lang="cs-CZ" sz="2400" dirty="0" err="1"/>
              <a:t>the</a:t>
            </a:r>
            <a:r>
              <a:rPr lang="cs-CZ" sz="2400" dirty="0"/>
              <a:t> </a:t>
            </a:r>
            <a:r>
              <a:rPr lang="cs-CZ" sz="2400" dirty="0" err="1"/>
              <a:t>interest</a:t>
            </a:r>
            <a:r>
              <a:rPr lang="cs-CZ" sz="2400" dirty="0"/>
              <a:t> tax </a:t>
            </a:r>
            <a:r>
              <a:rPr lang="cs-CZ" sz="2400" dirty="0" err="1"/>
              <a:t>shield</a:t>
            </a:r>
            <a:r>
              <a:rPr lang="cs-CZ" sz="2400" dirty="0"/>
              <a:t>, and </a:t>
            </a:r>
            <a:r>
              <a:rPr lang="cs-CZ" sz="2400" dirty="0" err="1"/>
              <a:t>the</a:t>
            </a:r>
            <a:r>
              <a:rPr lang="cs-CZ" sz="2400" dirty="0"/>
              <a:t> </a:t>
            </a:r>
            <a:r>
              <a:rPr lang="cs-CZ" sz="2400" dirty="0" err="1"/>
              <a:t>average</a:t>
            </a:r>
            <a:r>
              <a:rPr lang="cs-CZ" sz="2400" dirty="0"/>
              <a:t> </a:t>
            </a:r>
            <a:r>
              <a:rPr lang="cs-CZ" sz="2400" dirty="0" err="1"/>
              <a:t>cost</a:t>
            </a:r>
            <a:r>
              <a:rPr lang="cs-CZ" sz="2400" dirty="0"/>
              <a:t> </a:t>
            </a:r>
            <a:r>
              <a:rPr lang="cs-CZ" sz="2400" dirty="0" err="1"/>
              <a:t>of</a:t>
            </a:r>
            <a:r>
              <a:rPr lang="cs-CZ" sz="2400" dirty="0"/>
              <a:t> </a:t>
            </a:r>
            <a:r>
              <a:rPr lang="cs-CZ" sz="2400" dirty="0" err="1"/>
              <a:t>capital</a:t>
            </a:r>
            <a:r>
              <a:rPr lang="cs-CZ" sz="2400" dirty="0"/>
              <a:t> </a:t>
            </a:r>
            <a:r>
              <a:rPr lang="cs-CZ" sz="2400" dirty="0" err="1"/>
              <a:t>is</a:t>
            </a:r>
            <a:r>
              <a:rPr lang="cs-CZ" sz="2400" dirty="0"/>
              <a:t> </a:t>
            </a:r>
            <a:r>
              <a:rPr lang="cs-CZ" sz="2400" dirty="0" err="1"/>
              <a:t>rising</a:t>
            </a:r>
            <a:r>
              <a:rPr lang="cs-CZ" sz="2400" dirty="0"/>
              <a:t> </a:t>
            </a:r>
            <a:r>
              <a:rPr lang="cs-CZ" sz="2400" dirty="0" err="1"/>
              <a:t>again</a:t>
            </a:r>
            <a:r>
              <a:rPr lang="cs-CZ" sz="2400" dirty="0"/>
              <a:t>.</a:t>
            </a:r>
          </a:p>
          <a:p>
            <a:pPr lvl="1"/>
            <a:r>
              <a:rPr lang="cs-CZ" sz="2400" dirty="0" err="1"/>
              <a:t>The</a:t>
            </a:r>
            <a:r>
              <a:rPr lang="cs-CZ" sz="2400" dirty="0"/>
              <a:t> </a:t>
            </a:r>
            <a:r>
              <a:rPr lang="cs-CZ" sz="2400" dirty="0" err="1"/>
              <a:t>average</a:t>
            </a:r>
            <a:r>
              <a:rPr lang="cs-CZ" sz="2400" dirty="0"/>
              <a:t> </a:t>
            </a:r>
            <a:r>
              <a:rPr lang="cs-CZ" sz="2400" dirty="0" err="1"/>
              <a:t>cost</a:t>
            </a:r>
            <a:r>
              <a:rPr lang="cs-CZ" sz="2400" dirty="0"/>
              <a:t> </a:t>
            </a:r>
            <a:r>
              <a:rPr lang="cs-CZ" sz="2400" dirty="0" err="1"/>
              <a:t>of</a:t>
            </a:r>
            <a:r>
              <a:rPr lang="cs-CZ" sz="2400" dirty="0"/>
              <a:t> </a:t>
            </a:r>
            <a:r>
              <a:rPr lang="cs-CZ" sz="2400" dirty="0" err="1"/>
              <a:t>capital</a:t>
            </a:r>
            <a:r>
              <a:rPr lang="cs-CZ" sz="2400" dirty="0"/>
              <a:t> </a:t>
            </a:r>
            <a:r>
              <a:rPr lang="cs-CZ" sz="2400" dirty="0" err="1"/>
              <a:t>is</a:t>
            </a:r>
            <a:r>
              <a:rPr lang="cs-CZ" sz="2400" dirty="0"/>
              <a:t> U-</a:t>
            </a:r>
            <a:r>
              <a:rPr lang="cs-CZ" sz="2400" dirty="0" err="1"/>
              <a:t>shaped</a:t>
            </a:r>
            <a:r>
              <a:rPr lang="cs-CZ" sz="2400"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Tree>
    <p:extLst>
      <p:ext uri="{BB962C8B-B14F-4D97-AF65-F5344CB8AC3E}">
        <p14:creationId xmlns:p14="http://schemas.microsoft.com/office/powerpoint/2010/main" val="33751599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28</a:t>
            </a:fld>
            <a:endParaRPr lang="cs-CZ"/>
          </a:p>
        </p:txBody>
      </p:sp>
      <p:pic>
        <p:nvPicPr>
          <p:cNvPr id="2050" name="Picture 2" descr="Buybacks, dividends, Modigliani and Miller | Financial Tim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6355" y="1344044"/>
            <a:ext cx="8385463" cy="5500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451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2000" b="1" dirty="0" err="1"/>
              <a:t>Factors</a:t>
            </a:r>
            <a:r>
              <a:rPr lang="cs-CZ" sz="2000" b="1" dirty="0"/>
              <a:t> </a:t>
            </a:r>
            <a:r>
              <a:rPr lang="cs-CZ" sz="2000" b="1" dirty="0" err="1"/>
              <a:t>for</a:t>
            </a:r>
            <a:r>
              <a:rPr lang="cs-CZ" sz="2000" b="1" dirty="0"/>
              <a:t> </a:t>
            </a:r>
            <a:r>
              <a:rPr lang="cs-CZ" sz="2000" b="1" dirty="0" err="1"/>
              <a:t>estimating</a:t>
            </a:r>
            <a:r>
              <a:rPr lang="cs-CZ" sz="2000" b="1" dirty="0"/>
              <a:t> </a:t>
            </a:r>
            <a:r>
              <a:rPr lang="cs-CZ" sz="2000" b="1" dirty="0" err="1"/>
              <a:t>the</a:t>
            </a:r>
            <a:r>
              <a:rPr lang="cs-CZ" sz="2000" b="1" dirty="0"/>
              <a:t> </a:t>
            </a:r>
            <a:r>
              <a:rPr lang="cs-CZ" sz="2000" b="1" dirty="0" err="1"/>
              <a:t>optimal</a:t>
            </a:r>
            <a:r>
              <a:rPr lang="cs-CZ" sz="2000" b="1" dirty="0"/>
              <a:t> </a:t>
            </a:r>
            <a:r>
              <a:rPr lang="cs-CZ" sz="2000" b="1" dirty="0" err="1"/>
              <a:t>capital</a:t>
            </a:r>
            <a:r>
              <a:rPr lang="cs-CZ" sz="2000" b="1" dirty="0"/>
              <a:t> </a:t>
            </a:r>
            <a:r>
              <a:rPr lang="cs-CZ" sz="2000" b="1" dirty="0" err="1"/>
              <a:t>structure</a:t>
            </a:r>
            <a:r>
              <a:rPr lang="cs-CZ" sz="2000" b="1" dirty="0"/>
              <a:t> </a:t>
            </a:r>
            <a:endParaRPr lang="cs-CZ" sz="2000" dirty="0"/>
          </a:p>
          <a:p>
            <a:pPr marL="0" indent="0">
              <a:buNone/>
            </a:pPr>
            <a:r>
              <a:rPr lang="cs-CZ" sz="2000" dirty="0" err="1"/>
              <a:t>The</a:t>
            </a:r>
            <a:r>
              <a:rPr lang="cs-CZ" sz="2000" dirty="0"/>
              <a:t> </a:t>
            </a:r>
            <a:r>
              <a:rPr lang="cs-CZ" sz="2000" dirty="0" err="1"/>
              <a:t>calculation</a:t>
            </a:r>
            <a:r>
              <a:rPr lang="cs-CZ" sz="2000" dirty="0"/>
              <a:t> </a:t>
            </a:r>
            <a:r>
              <a:rPr lang="cs-CZ" sz="2000" dirty="0" err="1"/>
              <a:t>of</a:t>
            </a:r>
            <a:r>
              <a:rPr lang="cs-CZ" sz="2000" dirty="0"/>
              <a:t> </a:t>
            </a:r>
            <a:r>
              <a:rPr lang="cs-CZ" sz="2000" dirty="0" err="1"/>
              <a:t>the</a:t>
            </a:r>
            <a:r>
              <a:rPr lang="cs-CZ" sz="2000" dirty="0"/>
              <a:t> </a:t>
            </a:r>
            <a:r>
              <a:rPr lang="cs-CZ" sz="2000" dirty="0" err="1"/>
              <a:t>costs</a:t>
            </a:r>
            <a:r>
              <a:rPr lang="cs-CZ" sz="2000" dirty="0"/>
              <a:t> </a:t>
            </a:r>
            <a:r>
              <a:rPr lang="cs-CZ" sz="2000" dirty="0" err="1"/>
              <a:t>of</a:t>
            </a:r>
            <a:r>
              <a:rPr lang="cs-CZ" sz="2000" dirty="0"/>
              <a:t> </a:t>
            </a:r>
            <a:r>
              <a:rPr lang="cs-CZ" sz="2000" dirty="0" err="1"/>
              <a:t>financial</a:t>
            </a:r>
            <a:r>
              <a:rPr lang="cs-CZ" sz="2000" dirty="0"/>
              <a:t> </a:t>
            </a:r>
            <a:r>
              <a:rPr lang="cs-CZ" sz="2000" dirty="0" err="1"/>
              <a:t>distress</a:t>
            </a:r>
            <a:r>
              <a:rPr lang="cs-CZ" sz="2000" dirty="0"/>
              <a:t> </a:t>
            </a:r>
            <a:r>
              <a:rPr lang="cs-CZ" sz="2000" dirty="0" err="1"/>
              <a:t>is</a:t>
            </a:r>
            <a:r>
              <a:rPr lang="cs-CZ" sz="2000" dirty="0"/>
              <a:t> </a:t>
            </a:r>
            <a:r>
              <a:rPr lang="cs-CZ" sz="2000" dirty="0" err="1"/>
              <a:t>the</a:t>
            </a:r>
            <a:r>
              <a:rPr lang="cs-CZ" sz="2000" dirty="0"/>
              <a:t> </a:t>
            </a:r>
            <a:r>
              <a:rPr lang="cs-CZ" sz="2000" dirty="0" err="1"/>
              <a:t>biggest</a:t>
            </a:r>
            <a:r>
              <a:rPr lang="cs-CZ" sz="2000" dirty="0"/>
              <a:t> </a:t>
            </a:r>
            <a:r>
              <a:rPr lang="cs-CZ" sz="2000" dirty="0" err="1"/>
              <a:t>problem</a:t>
            </a:r>
            <a:r>
              <a:rPr lang="cs-CZ" sz="2000" dirty="0"/>
              <a:t> </a:t>
            </a:r>
            <a:r>
              <a:rPr lang="cs-CZ" sz="2000" dirty="0" err="1"/>
              <a:t>of</a:t>
            </a:r>
            <a:r>
              <a:rPr lang="cs-CZ" sz="2000" dirty="0"/>
              <a:t> </a:t>
            </a:r>
            <a:r>
              <a:rPr lang="cs-CZ" sz="2000" dirty="0" err="1"/>
              <a:t>the</a:t>
            </a:r>
            <a:r>
              <a:rPr lang="cs-CZ" sz="2000" dirty="0"/>
              <a:t> MM </a:t>
            </a:r>
            <a:r>
              <a:rPr lang="cs-CZ" sz="2000" dirty="0" err="1"/>
              <a:t>theory</a:t>
            </a:r>
            <a:r>
              <a:rPr lang="cs-CZ" sz="2000" dirty="0"/>
              <a:t>. </a:t>
            </a:r>
            <a:r>
              <a:rPr lang="cs-CZ" sz="2000" dirty="0" err="1"/>
              <a:t>It</a:t>
            </a:r>
            <a:r>
              <a:rPr lang="cs-CZ" sz="2000" dirty="0"/>
              <a:t> </a:t>
            </a:r>
            <a:r>
              <a:rPr lang="cs-CZ" sz="2000" dirty="0" err="1"/>
              <a:t>is</a:t>
            </a:r>
            <a:r>
              <a:rPr lang="cs-CZ" sz="2000" dirty="0"/>
              <a:t> </a:t>
            </a:r>
            <a:r>
              <a:rPr lang="cs-CZ" sz="2000" dirty="0" err="1"/>
              <a:t>especially</a:t>
            </a:r>
            <a:r>
              <a:rPr lang="cs-CZ" sz="2000" dirty="0"/>
              <a:t> </a:t>
            </a:r>
            <a:r>
              <a:rPr lang="cs-CZ" sz="2000" dirty="0" err="1"/>
              <a:t>difficult</a:t>
            </a:r>
            <a:r>
              <a:rPr lang="cs-CZ" sz="2000" dirty="0"/>
              <a:t> to </a:t>
            </a:r>
            <a:r>
              <a:rPr lang="cs-CZ" sz="2000" dirty="0" err="1"/>
              <a:t>predict</a:t>
            </a:r>
            <a:r>
              <a:rPr lang="cs-CZ" sz="2000" dirty="0"/>
              <a:t> </a:t>
            </a:r>
            <a:r>
              <a:rPr lang="cs-CZ" sz="2000" dirty="0" err="1"/>
              <a:t>indirect</a:t>
            </a:r>
            <a:r>
              <a:rPr lang="cs-CZ" sz="2000" dirty="0"/>
              <a:t> </a:t>
            </a:r>
            <a:r>
              <a:rPr lang="cs-CZ" sz="2000" dirty="0" err="1"/>
              <a:t>costs</a:t>
            </a:r>
            <a:r>
              <a:rPr lang="cs-CZ" sz="2000" dirty="0"/>
              <a:t>. </a:t>
            </a:r>
            <a:r>
              <a:rPr lang="cs-CZ" sz="2000" dirty="0" err="1"/>
              <a:t>The</a:t>
            </a:r>
            <a:r>
              <a:rPr lang="cs-CZ" sz="2000" dirty="0"/>
              <a:t> </a:t>
            </a:r>
            <a:r>
              <a:rPr lang="cs-CZ" sz="2000" dirty="0" err="1"/>
              <a:t>optimal</a:t>
            </a:r>
            <a:r>
              <a:rPr lang="cs-CZ" sz="2000" dirty="0"/>
              <a:t> </a:t>
            </a:r>
            <a:r>
              <a:rPr lang="cs-CZ" sz="2000" dirty="0" err="1"/>
              <a:t>capital</a:t>
            </a:r>
            <a:r>
              <a:rPr lang="cs-CZ" sz="2000" dirty="0"/>
              <a:t> </a:t>
            </a:r>
            <a:r>
              <a:rPr lang="cs-CZ" sz="2000" dirty="0" err="1"/>
              <a:t>structure</a:t>
            </a:r>
            <a:r>
              <a:rPr lang="cs-CZ" sz="2000" dirty="0"/>
              <a:t> </a:t>
            </a:r>
            <a:r>
              <a:rPr lang="cs-CZ" sz="2000" dirty="0" err="1"/>
              <a:t>is</a:t>
            </a:r>
            <a:r>
              <a:rPr lang="cs-CZ" sz="2000" dirty="0"/>
              <a:t> </a:t>
            </a:r>
            <a:r>
              <a:rPr lang="cs-CZ" sz="2000" dirty="0" err="1"/>
              <a:t>therefore</a:t>
            </a:r>
            <a:r>
              <a:rPr lang="cs-CZ" sz="2000" dirty="0"/>
              <a:t> </a:t>
            </a:r>
            <a:r>
              <a:rPr lang="cs-CZ" sz="2000" dirty="0" err="1"/>
              <a:t>often</a:t>
            </a:r>
            <a:r>
              <a:rPr lang="cs-CZ" sz="2000" dirty="0"/>
              <a:t> </a:t>
            </a:r>
            <a:r>
              <a:rPr lang="cs-CZ" sz="2000" dirty="0" err="1"/>
              <a:t>only</a:t>
            </a:r>
            <a:r>
              <a:rPr lang="cs-CZ" sz="2000" dirty="0"/>
              <a:t> </a:t>
            </a:r>
            <a:r>
              <a:rPr lang="cs-CZ" sz="2000" dirty="0" err="1"/>
              <a:t>estimated</a:t>
            </a:r>
            <a:r>
              <a:rPr lang="cs-CZ" sz="2000" dirty="0" smtClean="0"/>
              <a:t>.</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29</a:t>
            </a:fld>
            <a:endParaRPr lang="cs-CZ"/>
          </a:p>
        </p:txBody>
      </p:sp>
    </p:spTree>
    <p:extLst>
      <p:ext uri="{BB962C8B-B14F-4D97-AF65-F5344CB8AC3E}">
        <p14:creationId xmlns:p14="http://schemas.microsoft.com/office/powerpoint/2010/main" val="3060982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b="1" dirty="0"/>
              <a:t>Internal and external </a:t>
            </a:r>
            <a:r>
              <a:rPr lang="en-US" b="1" dirty="0" smtClean="0"/>
              <a:t>sources</a:t>
            </a:r>
            <a:endParaRPr lang="cs-CZ" b="1" dirty="0" smtClean="0"/>
          </a:p>
          <a:p>
            <a:r>
              <a:rPr lang="en-US" dirty="0" smtClean="0"/>
              <a:t>Internal </a:t>
            </a:r>
            <a:r>
              <a:rPr lang="en-US" dirty="0"/>
              <a:t>resources: profit and </a:t>
            </a:r>
            <a:r>
              <a:rPr lang="en-US" dirty="0" smtClean="0"/>
              <a:t>depreciation</a:t>
            </a:r>
            <a:endParaRPr lang="cs-CZ" dirty="0" smtClean="0"/>
          </a:p>
          <a:p>
            <a:r>
              <a:rPr lang="en-US" dirty="0" smtClean="0"/>
              <a:t>External </a:t>
            </a:r>
            <a:r>
              <a:rPr lang="en-US" dirty="0"/>
              <a:t>sources: shares, </a:t>
            </a:r>
            <a:r>
              <a:rPr lang="en-US" dirty="0" smtClean="0"/>
              <a:t> </a:t>
            </a:r>
            <a:r>
              <a:rPr lang="en-US" dirty="0"/>
              <a:t>preference shares, external sources, debt, leasing, etc</a:t>
            </a:r>
            <a:r>
              <a:rPr lang="en-US" dirty="0" smtClean="0"/>
              <a:t>.</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5283781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000" dirty="0" err="1" smtClean="0"/>
              <a:t>Factors</a:t>
            </a:r>
            <a:r>
              <a:rPr lang="cs-CZ" sz="2000" dirty="0" smtClean="0"/>
              <a:t> </a:t>
            </a:r>
            <a:r>
              <a:rPr lang="cs-CZ" sz="2000" dirty="0" err="1"/>
              <a:t>determining</a:t>
            </a:r>
            <a:r>
              <a:rPr lang="cs-CZ" sz="2000" dirty="0"/>
              <a:t> </a:t>
            </a:r>
            <a:r>
              <a:rPr lang="cs-CZ" sz="2000" dirty="0" err="1"/>
              <a:t>the</a:t>
            </a:r>
            <a:r>
              <a:rPr lang="cs-CZ" sz="2000" dirty="0"/>
              <a:t> </a:t>
            </a:r>
            <a:r>
              <a:rPr lang="cs-CZ" sz="2000" dirty="0" err="1"/>
              <a:t>capital</a:t>
            </a:r>
            <a:r>
              <a:rPr lang="cs-CZ" sz="2000" dirty="0"/>
              <a:t> </a:t>
            </a:r>
            <a:r>
              <a:rPr lang="cs-CZ" sz="2000" dirty="0" err="1"/>
              <a:t>structure</a:t>
            </a:r>
            <a:r>
              <a:rPr lang="cs-CZ" sz="2000" dirty="0"/>
              <a:t> </a:t>
            </a:r>
            <a:r>
              <a:rPr lang="cs-CZ" sz="2000" dirty="0" err="1"/>
              <a:t>of</a:t>
            </a:r>
            <a:r>
              <a:rPr lang="cs-CZ" sz="2000" dirty="0"/>
              <a:t> </a:t>
            </a:r>
            <a:r>
              <a:rPr lang="cs-CZ" sz="2000" dirty="0" err="1"/>
              <a:t>companies</a:t>
            </a:r>
            <a:r>
              <a:rPr lang="cs-CZ" sz="2000" dirty="0"/>
              <a:t> </a:t>
            </a:r>
            <a:r>
              <a:rPr lang="cs-CZ" sz="2000" dirty="0" err="1"/>
              <a:t>where</a:t>
            </a:r>
            <a:r>
              <a:rPr lang="cs-CZ" sz="2000" dirty="0"/>
              <a:t> </a:t>
            </a:r>
            <a:r>
              <a:rPr lang="cs-CZ" sz="2000" dirty="0" err="1"/>
              <a:t>the</a:t>
            </a:r>
            <a:r>
              <a:rPr lang="cs-CZ" sz="2000" dirty="0"/>
              <a:t> </a:t>
            </a:r>
            <a:r>
              <a:rPr lang="cs-CZ" sz="2000" dirty="0" err="1"/>
              <a:t>Costs</a:t>
            </a:r>
            <a:r>
              <a:rPr lang="cs-CZ" sz="2000" dirty="0"/>
              <a:t> </a:t>
            </a:r>
            <a:r>
              <a:rPr lang="cs-CZ" sz="2000" dirty="0" err="1"/>
              <a:t>of</a:t>
            </a:r>
            <a:r>
              <a:rPr lang="cs-CZ" sz="2000" dirty="0"/>
              <a:t> </a:t>
            </a:r>
            <a:r>
              <a:rPr lang="cs-CZ" sz="2000" dirty="0" err="1"/>
              <a:t>Financial</a:t>
            </a:r>
            <a:r>
              <a:rPr lang="cs-CZ" sz="2000" dirty="0"/>
              <a:t> </a:t>
            </a:r>
            <a:r>
              <a:rPr lang="cs-CZ" sz="2000" dirty="0" err="1"/>
              <a:t>Distress</a:t>
            </a:r>
            <a:r>
              <a:rPr lang="cs-CZ" sz="2000" dirty="0"/>
              <a:t> </a:t>
            </a:r>
            <a:r>
              <a:rPr lang="cs-CZ" sz="2000" dirty="0" err="1"/>
              <a:t>cannot</a:t>
            </a:r>
            <a:r>
              <a:rPr lang="cs-CZ" sz="2000" dirty="0"/>
              <a:t> </a:t>
            </a:r>
            <a:r>
              <a:rPr lang="cs-CZ" sz="2000" dirty="0" err="1"/>
              <a:t>be</a:t>
            </a:r>
            <a:r>
              <a:rPr lang="cs-CZ" sz="2000" dirty="0"/>
              <a:t> </a:t>
            </a:r>
            <a:r>
              <a:rPr lang="cs-CZ" sz="2000" dirty="0" err="1"/>
              <a:t>determined</a:t>
            </a:r>
            <a:r>
              <a:rPr lang="cs-CZ" sz="2000" dirty="0"/>
              <a:t>:</a:t>
            </a:r>
          </a:p>
          <a:p>
            <a:pPr marL="457200" lvl="0" indent="-457200">
              <a:buFont typeface="+mj-lt"/>
              <a:buAutoNum type="arabicPeriod"/>
            </a:pPr>
            <a:r>
              <a:rPr lang="cs-CZ" sz="2000" dirty="0" err="1"/>
              <a:t>Ability</a:t>
            </a:r>
            <a:r>
              <a:rPr lang="cs-CZ" sz="2000" dirty="0"/>
              <a:t> to </a:t>
            </a:r>
            <a:r>
              <a:rPr lang="cs-CZ" sz="2000" dirty="0" err="1"/>
              <a:t>repay</a:t>
            </a:r>
            <a:r>
              <a:rPr lang="cs-CZ" sz="2000" dirty="0"/>
              <a:t>: </a:t>
            </a:r>
            <a:r>
              <a:rPr lang="cs-CZ" sz="2000" dirty="0" err="1"/>
              <a:t>this</a:t>
            </a:r>
            <a:r>
              <a:rPr lang="cs-CZ" sz="2000" dirty="0"/>
              <a:t> </a:t>
            </a:r>
            <a:r>
              <a:rPr lang="cs-CZ" sz="2000" dirty="0" err="1"/>
              <a:t>is</a:t>
            </a:r>
            <a:r>
              <a:rPr lang="cs-CZ" sz="2000" dirty="0"/>
              <a:t> </a:t>
            </a:r>
            <a:r>
              <a:rPr lang="cs-CZ" sz="2000" dirty="0" err="1"/>
              <a:t>the</a:t>
            </a:r>
            <a:r>
              <a:rPr lang="cs-CZ" sz="2000" dirty="0"/>
              <a:t> most </a:t>
            </a:r>
            <a:r>
              <a:rPr lang="cs-CZ" sz="2000" dirty="0" err="1"/>
              <a:t>important</a:t>
            </a:r>
            <a:r>
              <a:rPr lang="cs-CZ" sz="2000" dirty="0"/>
              <a:t> </a:t>
            </a:r>
            <a:r>
              <a:rPr lang="cs-CZ" sz="2000" dirty="0" err="1"/>
              <a:t>factor</a:t>
            </a:r>
            <a:r>
              <a:rPr lang="cs-CZ" sz="2000" dirty="0"/>
              <a:t>. </a:t>
            </a:r>
            <a:r>
              <a:rPr lang="cs-CZ" sz="2000" dirty="0" err="1"/>
              <a:t>The</a:t>
            </a:r>
            <a:r>
              <a:rPr lang="cs-CZ" sz="2000" dirty="0"/>
              <a:t> </a:t>
            </a:r>
            <a:r>
              <a:rPr lang="cs-CZ" sz="2000" dirty="0" err="1"/>
              <a:t>amount</a:t>
            </a:r>
            <a:r>
              <a:rPr lang="cs-CZ" sz="2000" dirty="0"/>
              <a:t> </a:t>
            </a:r>
            <a:r>
              <a:rPr lang="cs-CZ" sz="2000" dirty="0" err="1"/>
              <a:t>of</a:t>
            </a:r>
            <a:r>
              <a:rPr lang="cs-CZ" sz="2000" dirty="0"/>
              <a:t> </a:t>
            </a:r>
            <a:r>
              <a:rPr lang="cs-CZ" sz="2000" dirty="0" err="1"/>
              <a:t>indebtedness</a:t>
            </a:r>
            <a:r>
              <a:rPr lang="cs-CZ" sz="2000" dirty="0"/>
              <a:t> and </a:t>
            </a:r>
            <a:r>
              <a:rPr lang="cs-CZ" sz="2000" dirty="0" err="1"/>
              <a:t>the</a:t>
            </a:r>
            <a:r>
              <a:rPr lang="cs-CZ" sz="2000" dirty="0"/>
              <a:t> </a:t>
            </a:r>
            <a:r>
              <a:rPr lang="cs-CZ" sz="2000" dirty="0" err="1"/>
              <a:t>ability</a:t>
            </a:r>
            <a:r>
              <a:rPr lang="cs-CZ" sz="2000" dirty="0"/>
              <a:t> to </a:t>
            </a:r>
            <a:r>
              <a:rPr lang="cs-CZ" sz="2000" dirty="0" err="1"/>
              <a:t>repay</a:t>
            </a:r>
            <a:r>
              <a:rPr lang="cs-CZ" sz="2000" dirty="0"/>
              <a:t> </a:t>
            </a:r>
            <a:r>
              <a:rPr lang="cs-CZ" sz="2000" dirty="0" err="1"/>
              <a:t>must</a:t>
            </a:r>
            <a:r>
              <a:rPr lang="cs-CZ" sz="2000" dirty="0"/>
              <a:t> </a:t>
            </a:r>
            <a:r>
              <a:rPr lang="cs-CZ" sz="2000" dirty="0" err="1"/>
              <a:t>be</a:t>
            </a:r>
            <a:r>
              <a:rPr lang="cs-CZ" sz="2000" dirty="0"/>
              <a:t> </a:t>
            </a:r>
            <a:r>
              <a:rPr lang="cs-CZ" sz="2000" dirty="0" err="1"/>
              <a:t>verified</a:t>
            </a:r>
            <a:r>
              <a:rPr lang="cs-CZ" sz="2000" dirty="0"/>
              <a:t> by a </a:t>
            </a:r>
            <a:r>
              <a:rPr lang="cs-CZ" sz="2000" dirty="0" err="1"/>
              <a:t>financial</a:t>
            </a:r>
            <a:r>
              <a:rPr lang="cs-CZ" sz="2000" dirty="0"/>
              <a:t> </a:t>
            </a:r>
            <a:r>
              <a:rPr lang="cs-CZ" sz="2000" dirty="0" err="1"/>
              <a:t>plan</a:t>
            </a:r>
            <a:r>
              <a:rPr lang="cs-CZ" sz="2000" dirty="0"/>
              <a:t>.</a:t>
            </a:r>
          </a:p>
          <a:p>
            <a:pPr marL="457200" lvl="0" indent="-457200">
              <a:buFont typeface="+mj-lt"/>
              <a:buAutoNum type="arabicPeriod"/>
            </a:pPr>
            <a:r>
              <a:rPr lang="cs-CZ" sz="2000" dirty="0" err="1"/>
              <a:t>Usual</a:t>
            </a:r>
            <a:r>
              <a:rPr lang="cs-CZ" sz="2000" dirty="0"/>
              <a:t> </a:t>
            </a:r>
            <a:r>
              <a:rPr lang="cs-CZ" sz="2000" dirty="0" err="1"/>
              <a:t>indebtedness</a:t>
            </a:r>
            <a:r>
              <a:rPr lang="cs-CZ" sz="2000" dirty="0"/>
              <a:t> in </a:t>
            </a:r>
            <a:r>
              <a:rPr lang="cs-CZ" sz="2000" dirty="0" err="1"/>
              <a:t>the</a:t>
            </a:r>
            <a:r>
              <a:rPr lang="cs-CZ" sz="2000" dirty="0"/>
              <a:t> </a:t>
            </a:r>
            <a:r>
              <a:rPr lang="cs-CZ" sz="2000" dirty="0" err="1"/>
              <a:t>industry</a:t>
            </a:r>
            <a:r>
              <a:rPr lang="cs-CZ" sz="2000" dirty="0"/>
              <a:t>. </a:t>
            </a:r>
            <a:r>
              <a:rPr lang="cs-CZ" sz="2000" dirty="0" err="1"/>
              <a:t>It</a:t>
            </a:r>
            <a:r>
              <a:rPr lang="cs-CZ" sz="2000" dirty="0"/>
              <a:t> </a:t>
            </a:r>
            <a:r>
              <a:rPr lang="cs-CZ" sz="2000" dirty="0" err="1"/>
              <a:t>is</a:t>
            </a:r>
            <a:r>
              <a:rPr lang="cs-CZ" sz="2000" dirty="0"/>
              <a:t> not </a:t>
            </a:r>
            <a:r>
              <a:rPr lang="cs-CZ" sz="2000" dirty="0" err="1"/>
              <a:t>recommended</a:t>
            </a:r>
            <a:r>
              <a:rPr lang="cs-CZ" sz="2000" dirty="0"/>
              <a:t> to </a:t>
            </a:r>
            <a:r>
              <a:rPr lang="cs-CZ" sz="2000" dirty="0" err="1"/>
              <a:t>exceed</a:t>
            </a:r>
            <a:r>
              <a:rPr lang="cs-CZ" sz="2000" dirty="0"/>
              <a:t> </a:t>
            </a:r>
            <a:r>
              <a:rPr lang="cs-CZ" sz="2000" dirty="0" err="1"/>
              <a:t>this</a:t>
            </a:r>
            <a:r>
              <a:rPr lang="cs-CZ" sz="2000" dirty="0"/>
              <a:t> limit, </a:t>
            </a:r>
            <a:r>
              <a:rPr lang="cs-CZ" sz="2000" dirty="0" err="1"/>
              <a:t>due</a:t>
            </a:r>
            <a:r>
              <a:rPr lang="cs-CZ" sz="2000" dirty="0"/>
              <a:t> to image. </a:t>
            </a:r>
            <a:endParaRPr lang="cs-CZ" sz="2000" dirty="0" smtClean="0"/>
          </a:p>
          <a:p>
            <a:pPr marL="457200" lvl="0" indent="-457200">
              <a:buFont typeface="+mj-lt"/>
              <a:buAutoNum type="arabicPeriod"/>
            </a:pPr>
            <a:r>
              <a:rPr lang="cs-CZ" sz="2000" dirty="0" err="1" smtClean="0"/>
              <a:t>Size</a:t>
            </a:r>
            <a:r>
              <a:rPr lang="cs-CZ" sz="2000" dirty="0" smtClean="0"/>
              <a:t> </a:t>
            </a:r>
            <a:r>
              <a:rPr lang="cs-CZ" sz="2000" dirty="0" err="1"/>
              <a:t>of</a:t>
            </a:r>
            <a:r>
              <a:rPr lang="cs-CZ" sz="2000" dirty="0"/>
              <a:t> </a:t>
            </a:r>
            <a:r>
              <a:rPr lang="cs-CZ" sz="2000" dirty="0" err="1"/>
              <a:t>operating</a:t>
            </a:r>
            <a:r>
              <a:rPr lang="cs-CZ" sz="2000" dirty="0"/>
              <a:t> profit. </a:t>
            </a:r>
            <a:r>
              <a:rPr lang="cs-CZ" sz="2000" dirty="0" err="1"/>
              <a:t>Higher</a:t>
            </a:r>
            <a:r>
              <a:rPr lang="cs-CZ" sz="2000" dirty="0"/>
              <a:t> </a:t>
            </a:r>
            <a:r>
              <a:rPr lang="cs-CZ" sz="2000" dirty="0" err="1"/>
              <a:t>profits</a:t>
            </a:r>
            <a:r>
              <a:rPr lang="cs-CZ" sz="2000" dirty="0"/>
              <a:t> </a:t>
            </a:r>
            <a:r>
              <a:rPr lang="cs-CZ" sz="2000" dirty="0" err="1"/>
              <a:t>allow</a:t>
            </a:r>
            <a:r>
              <a:rPr lang="cs-CZ" sz="2000" dirty="0"/>
              <a:t> </a:t>
            </a:r>
            <a:r>
              <a:rPr lang="cs-CZ" sz="2000" dirty="0" err="1"/>
              <a:t>higher</a:t>
            </a:r>
            <a:r>
              <a:rPr lang="cs-CZ" sz="2000" dirty="0"/>
              <a:t> </a:t>
            </a:r>
            <a:r>
              <a:rPr lang="cs-CZ" sz="2000" dirty="0" err="1"/>
              <a:t>indebtedness</a:t>
            </a:r>
            <a:r>
              <a:rPr lang="cs-CZ" sz="2000" dirty="0"/>
              <a:t>. </a:t>
            </a:r>
            <a:r>
              <a:rPr lang="cs-CZ" sz="2000" dirty="0" err="1"/>
              <a:t>The</a:t>
            </a:r>
            <a:r>
              <a:rPr lang="cs-CZ" sz="2000" dirty="0"/>
              <a:t> </a:t>
            </a:r>
            <a:r>
              <a:rPr lang="cs-CZ" sz="2000" dirty="0" err="1"/>
              <a:t>size</a:t>
            </a:r>
            <a:r>
              <a:rPr lang="cs-CZ" sz="2000" dirty="0"/>
              <a:t> </a:t>
            </a:r>
            <a:r>
              <a:rPr lang="cs-CZ" sz="2000" dirty="0" err="1"/>
              <a:t>of</a:t>
            </a:r>
            <a:r>
              <a:rPr lang="cs-CZ" sz="2000" dirty="0"/>
              <a:t> </a:t>
            </a:r>
            <a:r>
              <a:rPr lang="cs-CZ" sz="2000" dirty="0" err="1"/>
              <a:t>the</a:t>
            </a:r>
            <a:r>
              <a:rPr lang="cs-CZ" sz="2000" dirty="0"/>
              <a:t> profit </a:t>
            </a:r>
            <a:r>
              <a:rPr lang="cs-CZ" sz="2000" dirty="0" err="1"/>
              <a:t>affects</a:t>
            </a:r>
            <a:r>
              <a:rPr lang="cs-CZ" sz="2000" dirty="0"/>
              <a:t> </a:t>
            </a:r>
            <a:r>
              <a:rPr lang="cs-CZ" sz="2000" dirty="0" err="1"/>
              <a:t>both</a:t>
            </a:r>
            <a:r>
              <a:rPr lang="cs-CZ" sz="2000" dirty="0"/>
              <a:t>,  </a:t>
            </a:r>
            <a:r>
              <a:rPr lang="cs-CZ" sz="2000" dirty="0" err="1"/>
              <a:t>the</a:t>
            </a:r>
            <a:r>
              <a:rPr lang="cs-CZ" sz="2000" dirty="0"/>
              <a:t> </a:t>
            </a:r>
            <a:r>
              <a:rPr lang="cs-CZ" sz="2000" dirty="0" err="1"/>
              <a:t>size</a:t>
            </a:r>
            <a:r>
              <a:rPr lang="cs-CZ" sz="2000" dirty="0"/>
              <a:t> </a:t>
            </a:r>
            <a:r>
              <a:rPr lang="cs-CZ" sz="2000" dirty="0" err="1"/>
              <a:t>of</a:t>
            </a:r>
            <a:r>
              <a:rPr lang="cs-CZ" sz="2000" dirty="0"/>
              <a:t> </a:t>
            </a:r>
            <a:r>
              <a:rPr lang="cs-CZ" sz="2000" dirty="0" err="1"/>
              <a:t>potential</a:t>
            </a:r>
            <a:r>
              <a:rPr lang="cs-CZ" sz="2000" dirty="0"/>
              <a:t> tax </a:t>
            </a:r>
            <a:r>
              <a:rPr lang="cs-CZ" sz="2000" dirty="0" err="1"/>
              <a:t>shields</a:t>
            </a:r>
            <a:r>
              <a:rPr lang="cs-CZ" sz="2000" dirty="0"/>
              <a:t> and </a:t>
            </a:r>
            <a:r>
              <a:rPr lang="cs-CZ" sz="2000" dirty="0" err="1"/>
              <a:t>delays</a:t>
            </a:r>
            <a:r>
              <a:rPr lang="cs-CZ" sz="2000" dirty="0"/>
              <a:t> </a:t>
            </a:r>
            <a:r>
              <a:rPr lang="cs-CZ" sz="2000" dirty="0" err="1"/>
              <a:t>financial</a:t>
            </a:r>
            <a:r>
              <a:rPr lang="cs-CZ" sz="2000" dirty="0"/>
              <a:t> </a:t>
            </a:r>
            <a:r>
              <a:rPr lang="cs-CZ" sz="2000" dirty="0" err="1"/>
              <a:t>distress</a:t>
            </a:r>
            <a:r>
              <a:rPr lang="cs-CZ" sz="2000" dirty="0"/>
              <a:t>.</a:t>
            </a:r>
          </a:p>
          <a:p>
            <a:pPr marL="457200" lvl="0" indent="-457200">
              <a:buFont typeface="+mj-lt"/>
              <a:buAutoNum type="arabicPeriod"/>
            </a:pPr>
            <a:r>
              <a:rPr lang="cs-CZ" sz="2000" dirty="0" err="1"/>
              <a:t>Size</a:t>
            </a:r>
            <a:r>
              <a:rPr lang="cs-CZ" sz="2000" dirty="0"/>
              <a:t> </a:t>
            </a:r>
            <a:r>
              <a:rPr lang="cs-CZ" sz="2000" dirty="0" err="1"/>
              <a:t>of</a:t>
            </a:r>
            <a:r>
              <a:rPr lang="cs-CZ" sz="2000" dirty="0"/>
              <a:t> </a:t>
            </a:r>
            <a:r>
              <a:rPr lang="cs-CZ" sz="2000" dirty="0" err="1"/>
              <a:t>operational</a:t>
            </a:r>
            <a:r>
              <a:rPr lang="cs-CZ" sz="2000" dirty="0"/>
              <a:t> risk: </a:t>
            </a:r>
            <a:r>
              <a:rPr lang="cs-CZ" sz="2000" dirty="0" err="1"/>
              <a:t>Higher</a:t>
            </a:r>
            <a:r>
              <a:rPr lang="cs-CZ" sz="2000" dirty="0"/>
              <a:t> risk = </a:t>
            </a:r>
            <a:r>
              <a:rPr lang="cs-CZ" sz="2000" dirty="0" err="1"/>
              <a:t>lower</a:t>
            </a:r>
            <a:r>
              <a:rPr lang="cs-CZ" sz="2000" dirty="0"/>
              <a:t> </a:t>
            </a:r>
            <a:r>
              <a:rPr lang="cs-CZ" sz="2000" dirty="0" err="1"/>
              <a:t>optimal</a:t>
            </a:r>
            <a:r>
              <a:rPr lang="cs-CZ" sz="2000" dirty="0"/>
              <a:t> </a:t>
            </a:r>
            <a:r>
              <a:rPr lang="cs-CZ" sz="2000" dirty="0" err="1"/>
              <a:t>indebtedness</a:t>
            </a:r>
            <a:r>
              <a:rPr lang="cs-CZ" sz="2000" dirty="0" smtClean="0"/>
              <a:t>.</a:t>
            </a:r>
            <a:endParaRPr lang="cs-CZ" sz="2000" dirty="0"/>
          </a:p>
          <a:p>
            <a:pPr marL="457200" lvl="0" indent="-457200">
              <a:buFont typeface="+mj-lt"/>
              <a:buAutoNum type="arabicPeriod"/>
            </a:pPr>
            <a:r>
              <a:rPr lang="cs-CZ" sz="2000" dirty="0" err="1"/>
              <a:t>Structure</a:t>
            </a:r>
            <a:r>
              <a:rPr lang="cs-CZ" sz="2000" dirty="0"/>
              <a:t> </a:t>
            </a:r>
            <a:r>
              <a:rPr lang="cs-CZ" sz="2000" dirty="0" err="1"/>
              <a:t>of</a:t>
            </a:r>
            <a:r>
              <a:rPr lang="cs-CZ" sz="2000" dirty="0"/>
              <a:t> </a:t>
            </a:r>
            <a:r>
              <a:rPr lang="cs-CZ" sz="2000" dirty="0" err="1"/>
              <a:t>current</a:t>
            </a:r>
            <a:r>
              <a:rPr lang="cs-CZ" sz="2000" dirty="0"/>
              <a:t> </a:t>
            </a:r>
            <a:r>
              <a:rPr lang="cs-CZ" sz="2000" dirty="0" err="1"/>
              <a:t>assets</a:t>
            </a:r>
            <a:r>
              <a:rPr lang="cs-CZ" sz="2000" dirty="0"/>
              <a:t>. </a:t>
            </a:r>
            <a:r>
              <a:rPr lang="cs-CZ" sz="2000" dirty="0" err="1"/>
              <a:t>Liquid</a:t>
            </a:r>
            <a:r>
              <a:rPr lang="cs-CZ" sz="2000" dirty="0"/>
              <a:t> </a:t>
            </a:r>
            <a:r>
              <a:rPr lang="cs-CZ" sz="2000" dirty="0" err="1"/>
              <a:t>assets</a:t>
            </a:r>
            <a:r>
              <a:rPr lang="cs-CZ" sz="2000" dirty="0"/>
              <a:t> </a:t>
            </a:r>
            <a:r>
              <a:rPr lang="cs-CZ" sz="2000" dirty="0" err="1"/>
              <a:t>with</a:t>
            </a:r>
            <a:r>
              <a:rPr lang="cs-CZ" sz="2000" dirty="0"/>
              <a:t> a </a:t>
            </a:r>
            <a:r>
              <a:rPr lang="cs-CZ" sz="2000" dirty="0" err="1"/>
              <a:t>stable</a:t>
            </a:r>
            <a:r>
              <a:rPr lang="cs-CZ" sz="2000" dirty="0"/>
              <a:t> </a:t>
            </a:r>
            <a:r>
              <a:rPr lang="cs-CZ" sz="2000" dirty="0" err="1"/>
              <a:t>price</a:t>
            </a:r>
            <a:r>
              <a:rPr lang="cs-CZ" sz="2000" dirty="0"/>
              <a:t> </a:t>
            </a:r>
            <a:r>
              <a:rPr lang="cs-CZ" sz="2000" dirty="0" err="1"/>
              <a:t>allow</a:t>
            </a:r>
            <a:r>
              <a:rPr lang="cs-CZ" sz="2000" dirty="0"/>
              <a:t> </a:t>
            </a:r>
            <a:r>
              <a:rPr lang="cs-CZ" sz="2000" dirty="0" err="1"/>
              <a:t>for</a:t>
            </a:r>
            <a:r>
              <a:rPr lang="cs-CZ" sz="2000" dirty="0"/>
              <a:t> </a:t>
            </a:r>
            <a:r>
              <a:rPr lang="cs-CZ" sz="2000" dirty="0" err="1"/>
              <a:t>higher</a:t>
            </a:r>
            <a:r>
              <a:rPr lang="cs-CZ" sz="2000" dirty="0"/>
              <a:t> </a:t>
            </a:r>
            <a:r>
              <a:rPr lang="cs-CZ" sz="2000" dirty="0" err="1"/>
              <a:t>indebtedness</a:t>
            </a:r>
            <a:r>
              <a:rPr lang="cs-CZ" sz="2000" dirty="0"/>
              <a:t>. In case </a:t>
            </a:r>
            <a:r>
              <a:rPr lang="cs-CZ" sz="2000" dirty="0" err="1"/>
              <a:t>of</a:t>
            </a:r>
            <a:r>
              <a:rPr lang="cs-CZ" sz="2000" dirty="0"/>
              <a:t> </a:t>
            </a:r>
            <a:r>
              <a:rPr lang="cs-CZ" sz="2000" dirty="0" err="1"/>
              <a:t>problems</a:t>
            </a:r>
            <a:r>
              <a:rPr lang="cs-CZ" sz="2000" dirty="0"/>
              <a:t>, </a:t>
            </a:r>
            <a:r>
              <a:rPr lang="cs-CZ" sz="2000" dirty="0" err="1"/>
              <a:t>it</a:t>
            </a:r>
            <a:r>
              <a:rPr lang="cs-CZ" sz="2000" dirty="0"/>
              <a:t> </a:t>
            </a:r>
            <a:r>
              <a:rPr lang="cs-CZ" sz="2000" dirty="0" err="1"/>
              <a:t>is</a:t>
            </a:r>
            <a:r>
              <a:rPr lang="cs-CZ" sz="2000" dirty="0"/>
              <a:t> </a:t>
            </a:r>
            <a:r>
              <a:rPr lang="cs-CZ" sz="2000" dirty="0" err="1"/>
              <a:t>possible</a:t>
            </a:r>
            <a:r>
              <a:rPr lang="cs-CZ" sz="2000" dirty="0"/>
              <a:t> to </a:t>
            </a:r>
            <a:r>
              <a:rPr lang="cs-CZ" sz="2000" dirty="0" err="1"/>
              <a:t>sell</a:t>
            </a:r>
            <a:r>
              <a:rPr lang="cs-CZ" sz="2000" dirty="0"/>
              <a:t> these </a:t>
            </a:r>
            <a:r>
              <a:rPr lang="cs-CZ" sz="2000" dirty="0" err="1"/>
              <a:t>assets</a:t>
            </a:r>
            <a:r>
              <a:rPr lang="cs-CZ" sz="2000" dirty="0"/>
              <a:t> and </a:t>
            </a:r>
            <a:r>
              <a:rPr lang="cs-CZ" sz="2000" dirty="0" err="1"/>
              <a:t>pay</a:t>
            </a:r>
            <a:r>
              <a:rPr lang="cs-CZ" sz="2000" dirty="0"/>
              <a:t> </a:t>
            </a:r>
            <a:r>
              <a:rPr lang="cs-CZ" sz="2000" dirty="0" err="1"/>
              <a:t>debts</a:t>
            </a:r>
            <a:r>
              <a:rPr lang="cs-CZ" sz="2000" dirty="0"/>
              <a:t> </a:t>
            </a:r>
            <a:r>
              <a:rPr lang="cs-CZ" sz="2000" dirty="0" err="1"/>
              <a:t>from</a:t>
            </a:r>
            <a:r>
              <a:rPr lang="cs-CZ" sz="2000" dirty="0"/>
              <a:t> </a:t>
            </a:r>
            <a:r>
              <a:rPr lang="cs-CZ" sz="2000" dirty="0" err="1"/>
              <a:t>the</a:t>
            </a:r>
            <a:r>
              <a:rPr lang="cs-CZ" sz="2000" dirty="0"/>
              <a:t> </a:t>
            </a:r>
            <a:r>
              <a:rPr lang="cs-CZ" sz="2000" dirty="0" err="1"/>
              <a:t>proceeds</a:t>
            </a:r>
            <a:r>
              <a:rPr lang="cs-CZ" sz="2000"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30</a:t>
            </a:fld>
            <a:endParaRPr lang="cs-CZ"/>
          </a:p>
        </p:txBody>
      </p:sp>
    </p:spTree>
    <p:extLst>
      <p:ext uri="{BB962C8B-B14F-4D97-AF65-F5344CB8AC3E}">
        <p14:creationId xmlns:p14="http://schemas.microsoft.com/office/powerpoint/2010/main" val="4119570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b="1" dirty="0" smtClean="0"/>
          </a:p>
          <a:p>
            <a:endParaRPr lang="cs-CZ" b="1" dirty="0"/>
          </a:p>
          <a:p>
            <a:endParaRPr lang="cs-CZ" b="1" dirty="0" smtClean="0"/>
          </a:p>
          <a:p>
            <a:endParaRPr lang="cs-CZ" b="1" dirty="0"/>
          </a:p>
          <a:p>
            <a:pPr algn="ctr"/>
            <a:r>
              <a:rPr lang="en-US" b="1" dirty="0" smtClean="0"/>
              <a:t>Internal </a:t>
            </a:r>
            <a:r>
              <a:rPr lang="en-US" b="1" dirty="0"/>
              <a:t>and external </a:t>
            </a:r>
            <a:r>
              <a:rPr lang="cs-CZ" b="1" dirty="0" smtClean="0"/>
              <a:t>re</a:t>
            </a:r>
            <a:r>
              <a:rPr lang="en-US" b="1" dirty="0" smtClean="0"/>
              <a:t>sources</a:t>
            </a:r>
            <a:endParaRPr lang="cs-CZ" b="1"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9161063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Disadvantages of external resources</a:t>
            </a:r>
            <a:r>
              <a:rPr lang="en-US" dirty="0" smtClean="0"/>
              <a:t>:</a:t>
            </a:r>
            <a:endParaRPr lang="cs-CZ" dirty="0" smtClean="0"/>
          </a:p>
          <a:p>
            <a:r>
              <a:rPr lang="cs-CZ" dirty="0" smtClean="0"/>
              <a:t>e</a:t>
            </a:r>
            <a:r>
              <a:rPr lang="en-US" dirty="0" err="1" smtClean="0"/>
              <a:t>xpensive</a:t>
            </a:r>
            <a:endParaRPr lang="cs-CZ" dirty="0" smtClean="0"/>
          </a:p>
          <a:p>
            <a:r>
              <a:rPr lang="en-US" dirty="0" smtClean="0"/>
              <a:t>slowly available</a:t>
            </a:r>
            <a:endParaRPr lang="cs-CZ" dirty="0" smtClean="0"/>
          </a:p>
          <a:p>
            <a:r>
              <a:rPr lang="en-US" dirty="0" smtClean="0"/>
              <a:t>do </a:t>
            </a:r>
            <a:r>
              <a:rPr lang="en-US" dirty="0"/>
              <a:t>not allow flexible decision-making (companies take a long time to save resources for </a:t>
            </a:r>
            <a:r>
              <a:rPr lang="en-US" dirty="0" smtClean="0"/>
              <a:t>investment).</a:t>
            </a:r>
            <a:endParaRPr lang="cs-CZ" dirty="0" smtClean="0"/>
          </a:p>
          <a:p>
            <a:pPr marL="0" indent="0">
              <a:buNone/>
            </a:pPr>
            <a:r>
              <a:rPr lang="en-US" dirty="0" smtClean="0"/>
              <a:t>Advantages </a:t>
            </a:r>
            <a:r>
              <a:rPr lang="en-US" dirty="0"/>
              <a:t>of external sources: </a:t>
            </a:r>
            <a:endParaRPr lang="cs-CZ" dirty="0" smtClean="0"/>
          </a:p>
          <a:p>
            <a:r>
              <a:rPr lang="en-US" dirty="0" smtClean="0"/>
              <a:t>zero </a:t>
            </a:r>
            <a:r>
              <a:rPr lang="cs-CZ" dirty="0" err="1" smtClean="0"/>
              <a:t>issue</a:t>
            </a:r>
            <a:r>
              <a:rPr lang="cs-CZ" dirty="0" smtClean="0"/>
              <a:t> </a:t>
            </a:r>
            <a:r>
              <a:rPr lang="en-US" dirty="0" smtClean="0"/>
              <a:t>costs</a:t>
            </a:r>
            <a:endParaRPr lang="cs-CZ" dirty="0" smtClean="0"/>
          </a:p>
          <a:p>
            <a:r>
              <a:rPr lang="en-US" dirty="0"/>
              <a:t>control of the company remains with the existing </a:t>
            </a:r>
            <a:r>
              <a:rPr lang="en-US" dirty="0" smtClean="0"/>
              <a:t>owners</a:t>
            </a:r>
            <a:endParaRPr lang="cs-CZ" dirty="0" smtClean="0"/>
          </a:p>
          <a:p>
            <a:r>
              <a:rPr lang="en-US" dirty="0" smtClean="0"/>
              <a:t>reduction </a:t>
            </a:r>
            <a:r>
              <a:rPr lang="en-US" dirty="0"/>
              <a:t>of the possibility of hostile takeovers. </a:t>
            </a:r>
            <a:endParaRPr lang="cs-CZ" dirty="0" smtClean="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6545854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Internal resources are mainly used by companies:  </a:t>
            </a:r>
            <a:endParaRPr lang="cs-CZ" dirty="0" smtClean="0"/>
          </a:p>
          <a:p>
            <a:r>
              <a:rPr lang="en-US" dirty="0" smtClean="0"/>
              <a:t>in </a:t>
            </a:r>
            <a:r>
              <a:rPr lang="en-US" dirty="0"/>
              <a:t>a sector with stable but slower </a:t>
            </a:r>
            <a:r>
              <a:rPr lang="en-US" dirty="0" smtClean="0"/>
              <a:t>growth</a:t>
            </a:r>
            <a:endParaRPr lang="cs-CZ" dirty="0" smtClean="0"/>
          </a:p>
          <a:p>
            <a:r>
              <a:rPr lang="en-US" dirty="0" smtClean="0"/>
              <a:t>if </a:t>
            </a:r>
            <a:r>
              <a:rPr lang="en-US" dirty="0"/>
              <a:t>management prefers a lower risk</a:t>
            </a:r>
            <a:r>
              <a:rPr lang="en-US" dirty="0" smtClean="0"/>
              <a:t>.</a:t>
            </a:r>
            <a:endParaRPr lang="cs-CZ" dirty="0" smtClean="0"/>
          </a:p>
          <a:p>
            <a:pPr marL="0" indent="0">
              <a:buNone/>
            </a:pPr>
            <a:endParaRPr lang="cs-CZ" dirty="0"/>
          </a:p>
          <a:p>
            <a:pPr marL="0" indent="0">
              <a:buNone/>
            </a:pPr>
            <a:r>
              <a:rPr lang="en-US" sz="2400" dirty="0" smtClean="0"/>
              <a:t>The </a:t>
            </a:r>
            <a:r>
              <a:rPr lang="en-US" sz="2400" dirty="0"/>
              <a:t>so-called </a:t>
            </a:r>
            <a:r>
              <a:rPr lang="en-US" sz="2400" dirty="0" smtClean="0"/>
              <a:t>„</a:t>
            </a:r>
            <a:r>
              <a:rPr lang="cs-CZ" sz="2400" dirty="0" smtClean="0"/>
              <a:t>C</a:t>
            </a:r>
            <a:r>
              <a:rPr lang="en-US" sz="2400" dirty="0" err="1" smtClean="0"/>
              <a:t>onflict</a:t>
            </a:r>
            <a:r>
              <a:rPr lang="en-US" sz="2400" dirty="0" smtClean="0"/>
              <a:t> </a:t>
            </a:r>
            <a:r>
              <a:rPr lang="en-US" sz="2400" dirty="0"/>
              <a:t>of interest theory" suggests that internal resources are generally used more often than would be optimal. The use of internal resources is the least </a:t>
            </a:r>
            <a:r>
              <a:rPr lang="cs-CZ" sz="2400" dirty="0" err="1"/>
              <a:t>difficult</a:t>
            </a:r>
            <a:r>
              <a:rPr lang="cs-CZ" sz="2400" dirty="0"/>
              <a:t> </a:t>
            </a:r>
            <a:r>
              <a:rPr lang="en-US" sz="2400" dirty="0" smtClean="0"/>
              <a:t>from </a:t>
            </a:r>
            <a:r>
              <a:rPr lang="en-US" sz="2400" dirty="0"/>
              <a:t>the point of view of management and carries the least risk of wrong decisions.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995458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ctr"/>
            <a:endParaRPr lang="cs-CZ" b="1" dirty="0" smtClean="0"/>
          </a:p>
          <a:p>
            <a:pPr algn="ctr"/>
            <a:endParaRPr lang="cs-CZ" b="1" dirty="0"/>
          </a:p>
          <a:p>
            <a:pPr algn="ctr"/>
            <a:endParaRPr lang="cs-CZ" b="1" dirty="0" smtClean="0"/>
          </a:p>
          <a:p>
            <a:pPr algn="ctr"/>
            <a:endParaRPr lang="cs-CZ" b="1" dirty="0"/>
          </a:p>
          <a:p>
            <a:pPr marL="0" indent="0" algn="ctr">
              <a:buNone/>
            </a:pPr>
            <a:r>
              <a:rPr lang="cs-CZ" b="1" dirty="0" smtClean="0"/>
              <a:t>Long-term </a:t>
            </a:r>
            <a:r>
              <a:rPr lang="cs-CZ" b="1" dirty="0"/>
              <a:t>and </a:t>
            </a:r>
            <a:r>
              <a:rPr lang="cs-CZ" b="1" dirty="0" err="1"/>
              <a:t>short</a:t>
            </a:r>
            <a:r>
              <a:rPr lang="cs-CZ" b="1" dirty="0"/>
              <a:t>-term re</a:t>
            </a:r>
            <a:r>
              <a:rPr lang="en-US" b="1" dirty="0"/>
              <a:t>sources</a:t>
            </a:r>
            <a:endParaRPr lang="cs-CZ" b="1"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1037547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Long-term </a:t>
            </a:r>
            <a:r>
              <a:rPr lang="cs-CZ" b="1" dirty="0"/>
              <a:t>and </a:t>
            </a:r>
            <a:r>
              <a:rPr lang="cs-CZ" b="1" dirty="0" err="1"/>
              <a:t>short</a:t>
            </a:r>
            <a:r>
              <a:rPr lang="cs-CZ" b="1" dirty="0"/>
              <a:t>-term </a:t>
            </a:r>
            <a:r>
              <a:rPr lang="cs-CZ" b="1" dirty="0" err="1"/>
              <a:t>capital</a:t>
            </a:r>
            <a:endParaRPr lang="cs-CZ" dirty="0"/>
          </a:p>
          <a:p>
            <a:r>
              <a:rPr lang="cs-CZ" dirty="0" err="1"/>
              <a:t>S</a:t>
            </a:r>
            <a:r>
              <a:rPr lang="cs-CZ" dirty="0" err="1" smtClean="0"/>
              <a:t>hort</a:t>
            </a:r>
            <a:r>
              <a:rPr lang="cs-CZ" dirty="0" smtClean="0"/>
              <a:t>-term </a:t>
            </a:r>
            <a:r>
              <a:rPr lang="cs-CZ" dirty="0" err="1"/>
              <a:t>capital</a:t>
            </a:r>
            <a:r>
              <a:rPr lang="cs-CZ" dirty="0"/>
              <a:t> </a:t>
            </a:r>
            <a:r>
              <a:rPr lang="cs-CZ" dirty="0" err="1"/>
              <a:t>is</a:t>
            </a:r>
            <a:r>
              <a:rPr lang="cs-CZ" dirty="0"/>
              <a:t> </a:t>
            </a:r>
            <a:r>
              <a:rPr lang="cs-CZ" dirty="0" err="1" smtClean="0"/>
              <a:t>theoretically</a:t>
            </a:r>
            <a:r>
              <a:rPr lang="cs-CZ" dirty="0" smtClean="0"/>
              <a:t> </a:t>
            </a:r>
            <a:r>
              <a:rPr lang="cs-CZ" dirty="0" err="1" smtClean="0"/>
              <a:t>cheaper</a:t>
            </a:r>
            <a:r>
              <a:rPr lang="cs-CZ" dirty="0" smtClean="0"/>
              <a:t> </a:t>
            </a:r>
            <a:r>
              <a:rPr lang="cs-CZ" dirty="0"/>
              <a:t>but more risky </a:t>
            </a:r>
            <a:r>
              <a:rPr lang="cs-CZ" dirty="0" err="1"/>
              <a:t>than</a:t>
            </a:r>
            <a:r>
              <a:rPr lang="cs-CZ" dirty="0"/>
              <a:t> long-term </a:t>
            </a:r>
            <a:r>
              <a:rPr lang="cs-CZ" dirty="0" err="1"/>
              <a:t>capital</a:t>
            </a:r>
            <a:r>
              <a:rPr lang="cs-CZ" dirty="0"/>
              <a:t>. </a:t>
            </a:r>
            <a:endParaRPr lang="cs-CZ" dirty="0" smtClean="0"/>
          </a:p>
          <a:p>
            <a:r>
              <a:rPr lang="cs-CZ" dirty="0" smtClean="0"/>
              <a:t>Long-term </a:t>
            </a:r>
            <a:r>
              <a:rPr lang="cs-CZ" dirty="0" err="1"/>
              <a:t>capital</a:t>
            </a:r>
            <a:r>
              <a:rPr lang="cs-CZ" dirty="0"/>
              <a:t> </a:t>
            </a:r>
            <a:r>
              <a:rPr lang="cs-CZ" dirty="0" err="1"/>
              <a:t>is</a:t>
            </a:r>
            <a:r>
              <a:rPr lang="cs-CZ" dirty="0"/>
              <a:t> </a:t>
            </a:r>
            <a:r>
              <a:rPr lang="cs-CZ" dirty="0" err="1"/>
              <a:t>less</a:t>
            </a:r>
            <a:r>
              <a:rPr lang="cs-CZ" dirty="0"/>
              <a:t> risky, but </a:t>
            </a:r>
            <a:r>
              <a:rPr lang="cs-CZ" dirty="0" err="1"/>
              <a:t>significantly</a:t>
            </a:r>
            <a:r>
              <a:rPr lang="cs-CZ" dirty="0"/>
              <a:t> more </a:t>
            </a:r>
            <a:r>
              <a:rPr lang="cs-CZ" dirty="0" err="1" smtClean="0"/>
              <a:t>expensive</a:t>
            </a:r>
            <a:r>
              <a:rPr lang="cs-CZ" dirty="0" smtClean="0"/>
              <a:t>.</a:t>
            </a:r>
          </a:p>
          <a:p>
            <a:pPr marL="0" indent="0">
              <a:buNone/>
            </a:pPr>
            <a:r>
              <a:rPr lang="cs-CZ" sz="2400" i="1" dirty="0" smtClean="0"/>
              <a:t>In </a:t>
            </a:r>
            <a:r>
              <a:rPr lang="cs-CZ" sz="2400" i="1" dirty="0" err="1"/>
              <a:t>practice</a:t>
            </a:r>
            <a:r>
              <a:rPr lang="cs-CZ" sz="2400" i="1" dirty="0"/>
              <a:t>, these </a:t>
            </a:r>
            <a:r>
              <a:rPr lang="cs-CZ" sz="2400" i="1" dirty="0" err="1"/>
              <a:t>rules</a:t>
            </a:r>
            <a:r>
              <a:rPr lang="cs-CZ" sz="2400" i="1" dirty="0"/>
              <a:t> are </a:t>
            </a:r>
            <a:r>
              <a:rPr lang="cs-CZ" sz="2400" i="1" dirty="0" err="1"/>
              <a:t>often</a:t>
            </a:r>
            <a:r>
              <a:rPr lang="cs-CZ" sz="2400" i="1" dirty="0"/>
              <a:t> </a:t>
            </a:r>
            <a:r>
              <a:rPr lang="cs-CZ" sz="2400" i="1" dirty="0" err="1"/>
              <a:t>distorted</a:t>
            </a:r>
            <a:r>
              <a:rPr lang="cs-CZ" sz="2400" i="1" dirty="0"/>
              <a:t> by </a:t>
            </a:r>
            <a:r>
              <a:rPr lang="cs-CZ" sz="2400" i="1" dirty="0" err="1"/>
              <a:t>the</a:t>
            </a:r>
            <a:r>
              <a:rPr lang="cs-CZ" sz="2400" i="1" dirty="0"/>
              <a:t> use </a:t>
            </a:r>
            <a:r>
              <a:rPr lang="cs-CZ" sz="2400" i="1" dirty="0" err="1"/>
              <a:t>of</a:t>
            </a:r>
            <a:r>
              <a:rPr lang="cs-CZ" sz="2400" i="1" dirty="0"/>
              <a:t> </a:t>
            </a:r>
            <a:r>
              <a:rPr lang="cs-CZ" sz="2400" i="1" dirty="0" err="1"/>
              <a:t>guarantees</a:t>
            </a:r>
            <a:r>
              <a:rPr lang="cs-CZ" sz="2400" i="1" dirty="0"/>
              <a:t> </a:t>
            </a:r>
            <a:r>
              <a:rPr lang="cs-CZ" sz="2400" i="1" dirty="0" err="1"/>
              <a:t>for</a:t>
            </a:r>
            <a:r>
              <a:rPr lang="cs-CZ" sz="2400" i="1" dirty="0"/>
              <a:t> long-term </a:t>
            </a:r>
            <a:r>
              <a:rPr lang="cs-CZ" sz="2400" i="1" dirty="0" err="1"/>
              <a:t>loans</a:t>
            </a:r>
            <a:r>
              <a:rPr lang="cs-CZ" sz="2400" i="1" dirty="0"/>
              <a:t> (</a:t>
            </a:r>
            <a:r>
              <a:rPr lang="cs-CZ" sz="2400" i="1" dirty="0" err="1"/>
              <a:t>mortgages</a:t>
            </a:r>
            <a:r>
              <a:rPr lang="cs-CZ" sz="2400" i="1" dirty="0"/>
              <a:t>, </a:t>
            </a:r>
            <a:r>
              <a:rPr lang="cs-CZ" sz="2400" i="1" dirty="0" err="1"/>
              <a:t>collateral</a:t>
            </a:r>
            <a:r>
              <a:rPr lang="cs-CZ" sz="2400" i="1" dirty="0"/>
              <a:t>, </a:t>
            </a:r>
            <a:r>
              <a:rPr lang="cs-CZ" sz="2400" i="1" dirty="0" err="1"/>
              <a:t>etc</a:t>
            </a:r>
            <a:r>
              <a:rPr lang="cs-CZ" sz="2400" i="1" dirty="0"/>
              <a:t>.). </a:t>
            </a:r>
            <a:r>
              <a:rPr lang="cs-CZ" sz="2400" i="1" dirty="0" err="1"/>
              <a:t>Another</a:t>
            </a:r>
            <a:r>
              <a:rPr lang="cs-CZ" sz="2400" i="1" dirty="0"/>
              <a:t> </a:t>
            </a:r>
            <a:r>
              <a:rPr lang="cs-CZ" sz="2400" i="1" dirty="0" err="1"/>
              <a:t>reason</a:t>
            </a:r>
            <a:r>
              <a:rPr lang="cs-CZ" sz="2400" i="1" dirty="0"/>
              <a:t> </a:t>
            </a:r>
            <a:r>
              <a:rPr lang="cs-CZ" sz="2400" i="1" dirty="0" err="1"/>
              <a:t>for</a:t>
            </a:r>
            <a:r>
              <a:rPr lang="cs-CZ" sz="2400" i="1" dirty="0"/>
              <a:t> </a:t>
            </a:r>
            <a:r>
              <a:rPr lang="cs-CZ" sz="2400" i="1" dirty="0" err="1"/>
              <a:t>the</a:t>
            </a:r>
            <a:r>
              <a:rPr lang="cs-CZ" sz="2400" i="1" dirty="0"/>
              <a:t> </a:t>
            </a:r>
            <a:r>
              <a:rPr lang="cs-CZ" sz="2400" i="1" dirty="0" err="1"/>
              <a:t>higher</a:t>
            </a:r>
            <a:r>
              <a:rPr lang="cs-CZ" sz="2400" i="1" dirty="0"/>
              <a:t> </a:t>
            </a:r>
            <a:r>
              <a:rPr lang="cs-CZ" sz="2400" i="1" dirty="0" err="1"/>
              <a:t>price</a:t>
            </a:r>
            <a:r>
              <a:rPr lang="cs-CZ" sz="2400" i="1" dirty="0"/>
              <a:t> </a:t>
            </a:r>
            <a:r>
              <a:rPr lang="cs-CZ" sz="2400" i="1" dirty="0" err="1"/>
              <a:t>of</a:t>
            </a:r>
            <a:r>
              <a:rPr lang="cs-CZ" sz="2400" i="1" dirty="0"/>
              <a:t> </a:t>
            </a:r>
            <a:r>
              <a:rPr lang="cs-CZ" sz="2400" i="1" dirty="0" err="1"/>
              <a:t>short</a:t>
            </a:r>
            <a:r>
              <a:rPr lang="cs-CZ" sz="2400" i="1" dirty="0"/>
              <a:t>-term </a:t>
            </a:r>
            <a:r>
              <a:rPr lang="cs-CZ" sz="2400" i="1" dirty="0" err="1"/>
              <a:t>loans</a:t>
            </a:r>
            <a:r>
              <a:rPr lang="cs-CZ" sz="2400" i="1" dirty="0"/>
              <a:t> (</a:t>
            </a:r>
            <a:r>
              <a:rPr lang="cs-CZ" sz="2400" i="1" dirty="0" err="1"/>
              <a:t>compared</a:t>
            </a:r>
            <a:r>
              <a:rPr lang="cs-CZ" sz="2400" i="1" dirty="0"/>
              <a:t> to </a:t>
            </a:r>
            <a:r>
              <a:rPr lang="cs-CZ" sz="2400" i="1" dirty="0" err="1"/>
              <a:t>the</a:t>
            </a:r>
            <a:r>
              <a:rPr lang="cs-CZ" sz="2400" i="1" dirty="0"/>
              <a:t> </a:t>
            </a:r>
            <a:r>
              <a:rPr lang="cs-CZ" sz="2400" i="1" dirty="0" err="1"/>
              <a:t>theory</a:t>
            </a:r>
            <a:r>
              <a:rPr lang="cs-CZ" sz="2400" i="1" dirty="0"/>
              <a:t>) </a:t>
            </a:r>
            <a:r>
              <a:rPr lang="cs-CZ" sz="2400" i="1" dirty="0" err="1"/>
              <a:t>is</a:t>
            </a:r>
            <a:r>
              <a:rPr lang="cs-CZ" sz="2400" i="1" dirty="0"/>
              <a:t> </a:t>
            </a:r>
            <a:r>
              <a:rPr lang="cs-CZ" sz="2400" i="1" dirty="0" err="1"/>
              <a:t>the</a:t>
            </a:r>
            <a:r>
              <a:rPr lang="cs-CZ" sz="2400" i="1" dirty="0"/>
              <a:t> so-</a:t>
            </a:r>
            <a:r>
              <a:rPr lang="cs-CZ" sz="2400" i="1" dirty="0" err="1"/>
              <a:t>called</a:t>
            </a:r>
            <a:r>
              <a:rPr lang="cs-CZ" sz="2400" i="1" dirty="0"/>
              <a:t> "</a:t>
            </a:r>
            <a:r>
              <a:rPr lang="cs-CZ" sz="2400" i="1" dirty="0" err="1"/>
              <a:t>liquidity</a:t>
            </a:r>
            <a:r>
              <a:rPr lang="cs-CZ" sz="2400" i="1" dirty="0"/>
              <a:t> </a:t>
            </a:r>
            <a:r>
              <a:rPr lang="cs-CZ" sz="2400" i="1" dirty="0" err="1"/>
              <a:t>reward</a:t>
            </a:r>
            <a:r>
              <a:rPr lang="cs-CZ" sz="2400" i="1" dirty="0"/>
              <a:t>". </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13348286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err="1" smtClean="0"/>
              <a:t>Golden</a:t>
            </a:r>
            <a:r>
              <a:rPr lang="cs-CZ" sz="2400" b="1" dirty="0" smtClean="0"/>
              <a:t> </a:t>
            </a:r>
            <a:r>
              <a:rPr lang="cs-CZ" sz="2400" b="1" dirty="0" err="1"/>
              <a:t>Financing</a:t>
            </a:r>
            <a:r>
              <a:rPr lang="cs-CZ" sz="2400" b="1" dirty="0"/>
              <a:t> </a:t>
            </a:r>
            <a:r>
              <a:rPr lang="cs-CZ" sz="2400" b="1" dirty="0" smtClean="0"/>
              <a:t>Rule: </a:t>
            </a:r>
          </a:p>
          <a:p>
            <a:r>
              <a:rPr lang="cs-CZ" sz="2400" dirty="0" err="1" smtClean="0"/>
              <a:t>Fixed</a:t>
            </a:r>
            <a:r>
              <a:rPr lang="cs-CZ" sz="2400" dirty="0" smtClean="0"/>
              <a:t> </a:t>
            </a:r>
            <a:r>
              <a:rPr lang="cs-CZ" sz="2400" dirty="0" err="1"/>
              <a:t>assets</a:t>
            </a:r>
            <a:r>
              <a:rPr lang="cs-CZ" sz="2400" dirty="0"/>
              <a:t> </a:t>
            </a:r>
            <a:r>
              <a:rPr lang="cs-CZ" sz="2400" dirty="0" err="1"/>
              <a:t>should</a:t>
            </a:r>
            <a:r>
              <a:rPr lang="cs-CZ" sz="2400" dirty="0"/>
              <a:t> </a:t>
            </a:r>
            <a:r>
              <a:rPr lang="cs-CZ" sz="2400" dirty="0" err="1"/>
              <a:t>be</a:t>
            </a:r>
            <a:r>
              <a:rPr lang="cs-CZ" sz="2400" dirty="0"/>
              <a:t> </a:t>
            </a:r>
            <a:r>
              <a:rPr lang="cs-CZ" sz="2400" dirty="0" err="1"/>
              <a:t>covered</a:t>
            </a:r>
            <a:r>
              <a:rPr lang="cs-CZ" sz="2400" dirty="0"/>
              <a:t> by long-term </a:t>
            </a:r>
            <a:r>
              <a:rPr lang="cs-CZ" sz="2400" dirty="0" err="1"/>
              <a:t>resources</a:t>
            </a:r>
            <a:r>
              <a:rPr lang="cs-CZ" sz="2400" dirty="0"/>
              <a:t>. </a:t>
            </a:r>
            <a:endParaRPr lang="cs-CZ" sz="2400" dirty="0" smtClean="0"/>
          </a:p>
          <a:p>
            <a:r>
              <a:rPr lang="cs-CZ" sz="2400" dirty="0" err="1" smtClean="0"/>
              <a:t>Current</a:t>
            </a:r>
            <a:r>
              <a:rPr lang="cs-CZ" sz="2400" dirty="0" smtClean="0"/>
              <a:t> </a:t>
            </a:r>
            <a:r>
              <a:rPr lang="cs-CZ" sz="2400" dirty="0" err="1"/>
              <a:t>assets</a:t>
            </a:r>
            <a:r>
              <a:rPr lang="cs-CZ" sz="2400" dirty="0"/>
              <a:t> </a:t>
            </a:r>
            <a:r>
              <a:rPr lang="cs-CZ" sz="2400" dirty="0" err="1"/>
              <a:t>should</a:t>
            </a:r>
            <a:r>
              <a:rPr lang="cs-CZ" sz="2400" dirty="0"/>
              <a:t> </a:t>
            </a:r>
            <a:r>
              <a:rPr lang="cs-CZ" sz="2400" dirty="0" err="1"/>
              <a:t>be</a:t>
            </a:r>
            <a:r>
              <a:rPr lang="cs-CZ" sz="2400" dirty="0"/>
              <a:t> </a:t>
            </a:r>
            <a:r>
              <a:rPr lang="cs-CZ" sz="2400" dirty="0" err="1"/>
              <a:t>covered</a:t>
            </a:r>
            <a:r>
              <a:rPr lang="cs-CZ" sz="2400" dirty="0"/>
              <a:t> </a:t>
            </a:r>
            <a:r>
              <a:rPr lang="cs-CZ" sz="2400" dirty="0" err="1"/>
              <a:t>mostly</a:t>
            </a:r>
            <a:r>
              <a:rPr lang="cs-CZ" sz="2400" dirty="0"/>
              <a:t> </a:t>
            </a:r>
            <a:r>
              <a:rPr lang="cs-CZ" sz="2400" dirty="0" err="1"/>
              <a:t>from</a:t>
            </a:r>
            <a:r>
              <a:rPr lang="cs-CZ" sz="2400" dirty="0"/>
              <a:t> </a:t>
            </a:r>
            <a:r>
              <a:rPr lang="cs-CZ" sz="2400" dirty="0" err="1"/>
              <a:t>short</a:t>
            </a:r>
            <a:r>
              <a:rPr lang="cs-CZ" sz="2400" dirty="0"/>
              <a:t>-term </a:t>
            </a:r>
            <a:r>
              <a:rPr lang="cs-CZ" sz="2400" dirty="0" err="1"/>
              <a:t>sources</a:t>
            </a:r>
            <a:r>
              <a:rPr lang="cs-CZ" sz="2400" dirty="0"/>
              <a:t>, but part </a:t>
            </a:r>
            <a:r>
              <a:rPr lang="cs-CZ" sz="2400" dirty="0" err="1"/>
              <a:t>of</a:t>
            </a:r>
            <a:r>
              <a:rPr lang="cs-CZ" sz="2400" dirty="0"/>
              <a:t> </a:t>
            </a:r>
            <a:r>
              <a:rPr lang="cs-CZ" sz="2400" dirty="0" err="1"/>
              <a:t>current</a:t>
            </a:r>
            <a:r>
              <a:rPr lang="cs-CZ" sz="2400" dirty="0"/>
              <a:t> </a:t>
            </a:r>
            <a:r>
              <a:rPr lang="cs-CZ" sz="2400" dirty="0" err="1"/>
              <a:t>assets</a:t>
            </a:r>
            <a:r>
              <a:rPr lang="cs-CZ" sz="2400" dirty="0"/>
              <a:t> </a:t>
            </a:r>
            <a:r>
              <a:rPr lang="cs-CZ" sz="2400" dirty="0" err="1"/>
              <a:t>should</a:t>
            </a:r>
            <a:r>
              <a:rPr lang="cs-CZ" sz="2400" dirty="0"/>
              <a:t> </a:t>
            </a:r>
            <a:r>
              <a:rPr lang="cs-CZ" sz="2400" dirty="0" err="1"/>
              <a:t>be</a:t>
            </a:r>
            <a:r>
              <a:rPr lang="cs-CZ" sz="2400" dirty="0"/>
              <a:t> </a:t>
            </a:r>
            <a:r>
              <a:rPr lang="cs-CZ" sz="2400" dirty="0" err="1"/>
              <a:t>covered</a:t>
            </a:r>
            <a:r>
              <a:rPr lang="cs-CZ" sz="2400" dirty="0"/>
              <a:t> </a:t>
            </a:r>
            <a:r>
              <a:rPr lang="cs-CZ" sz="2400" dirty="0" err="1"/>
              <a:t>from</a:t>
            </a:r>
            <a:r>
              <a:rPr lang="cs-CZ" sz="2400" dirty="0"/>
              <a:t> long-term </a:t>
            </a:r>
            <a:r>
              <a:rPr lang="cs-CZ" sz="2400" dirty="0" err="1"/>
              <a:t>sources</a:t>
            </a:r>
            <a:r>
              <a:rPr lang="cs-CZ" sz="2400" dirty="0"/>
              <a:t> (</a:t>
            </a:r>
            <a:r>
              <a:rPr lang="cs-CZ" sz="2400" dirty="0" err="1"/>
              <a:t>despite</a:t>
            </a:r>
            <a:r>
              <a:rPr lang="cs-CZ" sz="2400" dirty="0"/>
              <a:t> </a:t>
            </a:r>
            <a:r>
              <a:rPr lang="cs-CZ" sz="2400" dirty="0" err="1"/>
              <a:t>the</a:t>
            </a:r>
            <a:r>
              <a:rPr lang="cs-CZ" sz="2400" dirty="0"/>
              <a:t> </a:t>
            </a:r>
            <a:r>
              <a:rPr lang="cs-CZ" sz="2400" dirty="0" err="1"/>
              <a:t>higher</a:t>
            </a:r>
            <a:r>
              <a:rPr lang="cs-CZ" sz="2400" dirty="0"/>
              <a:t> </a:t>
            </a:r>
            <a:r>
              <a:rPr lang="cs-CZ" sz="2400" dirty="0" err="1"/>
              <a:t>price</a:t>
            </a:r>
            <a:r>
              <a:rPr lang="cs-CZ" sz="2400" dirty="0"/>
              <a:t>, </a:t>
            </a:r>
            <a:r>
              <a:rPr lang="cs-CZ" sz="2400" dirty="0" err="1"/>
              <a:t>due</a:t>
            </a:r>
            <a:r>
              <a:rPr lang="cs-CZ" sz="2400" dirty="0"/>
              <a:t> to a </a:t>
            </a:r>
            <a:r>
              <a:rPr lang="cs-CZ" sz="2400" dirty="0" err="1"/>
              <a:t>decrease</a:t>
            </a:r>
            <a:r>
              <a:rPr lang="cs-CZ" sz="2400" dirty="0"/>
              <a:t> in risk</a:t>
            </a:r>
            <a:r>
              <a:rPr lang="cs-CZ" sz="2400" dirty="0" smtClean="0"/>
              <a:t>). </a:t>
            </a:r>
          </a:p>
          <a:p>
            <a:r>
              <a:rPr lang="cs-CZ" sz="2400" dirty="0" err="1" smtClean="0"/>
              <a:t>Current</a:t>
            </a:r>
            <a:r>
              <a:rPr lang="cs-CZ" sz="2400" dirty="0" smtClean="0"/>
              <a:t> </a:t>
            </a:r>
            <a:r>
              <a:rPr lang="cs-CZ" sz="2400" dirty="0" err="1"/>
              <a:t>assets</a:t>
            </a:r>
            <a:r>
              <a:rPr lang="cs-CZ" sz="2400" dirty="0"/>
              <a:t> </a:t>
            </a:r>
            <a:r>
              <a:rPr lang="cs-CZ" sz="2400" dirty="0" err="1"/>
              <a:t>covered</a:t>
            </a:r>
            <a:r>
              <a:rPr lang="cs-CZ" sz="2400" dirty="0"/>
              <a:t> by long-term </a:t>
            </a:r>
            <a:r>
              <a:rPr lang="cs-CZ" sz="2400" dirty="0" err="1"/>
              <a:t>resources</a:t>
            </a:r>
            <a:r>
              <a:rPr lang="cs-CZ" sz="2400" dirty="0"/>
              <a:t> are </a:t>
            </a:r>
            <a:r>
              <a:rPr lang="cs-CZ" sz="2400" dirty="0" err="1"/>
              <a:t>called</a:t>
            </a:r>
            <a:r>
              <a:rPr lang="cs-CZ" sz="2400" dirty="0"/>
              <a:t> "Net </a:t>
            </a:r>
            <a:r>
              <a:rPr lang="cs-CZ" sz="2400" dirty="0" err="1"/>
              <a:t>working</a:t>
            </a:r>
            <a:r>
              <a:rPr lang="cs-CZ" sz="2400" dirty="0"/>
              <a:t> </a:t>
            </a:r>
            <a:r>
              <a:rPr lang="cs-CZ" sz="2400" dirty="0" err="1"/>
              <a:t>capital</a:t>
            </a:r>
            <a:r>
              <a:rPr lang="cs-CZ" sz="2400" dirty="0"/>
              <a:t>". </a:t>
            </a:r>
            <a:endParaRPr lang="cs-CZ" sz="2400" dirty="0" smtClean="0"/>
          </a:p>
          <a:p>
            <a:r>
              <a:rPr lang="cs-CZ" sz="2400" dirty="0" err="1" smtClean="0"/>
              <a:t>The</a:t>
            </a:r>
            <a:r>
              <a:rPr lang="cs-CZ" sz="2400" dirty="0" smtClean="0"/>
              <a:t> </a:t>
            </a:r>
            <a:r>
              <a:rPr lang="cs-CZ" sz="2400" dirty="0" err="1"/>
              <a:t>volume</a:t>
            </a:r>
            <a:r>
              <a:rPr lang="cs-CZ" sz="2400" dirty="0"/>
              <a:t> </a:t>
            </a:r>
            <a:r>
              <a:rPr lang="cs-CZ" sz="2400" dirty="0" err="1"/>
              <a:t>of</a:t>
            </a:r>
            <a:r>
              <a:rPr lang="cs-CZ" sz="2400" dirty="0"/>
              <a:t> Net </a:t>
            </a:r>
            <a:r>
              <a:rPr lang="cs-CZ" sz="2400" dirty="0" err="1"/>
              <a:t>Working</a:t>
            </a:r>
            <a:r>
              <a:rPr lang="cs-CZ" sz="2400" dirty="0"/>
              <a:t> </a:t>
            </a:r>
            <a:r>
              <a:rPr lang="cs-CZ" sz="2400" dirty="0" err="1"/>
              <a:t>Capital</a:t>
            </a:r>
            <a:r>
              <a:rPr lang="cs-CZ" sz="2400" dirty="0"/>
              <a:t> </a:t>
            </a:r>
            <a:r>
              <a:rPr lang="cs-CZ" sz="2400" dirty="0" err="1"/>
              <a:t>should</a:t>
            </a:r>
            <a:r>
              <a:rPr lang="cs-CZ" sz="2400" dirty="0"/>
              <a:t> </a:t>
            </a:r>
            <a:r>
              <a:rPr lang="cs-CZ" sz="2400" dirty="0" err="1"/>
              <a:t>be</a:t>
            </a:r>
            <a:r>
              <a:rPr lang="cs-CZ" sz="2400" dirty="0"/>
              <a:t> so </a:t>
            </a:r>
            <a:r>
              <a:rPr lang="cs-CZ" sz="2400" dirty="0" err="1"/>
              <a:t>large</a:t>
            </a:r>
            <a:r>
              <a:rPr lang="cs-CZ" sz="2400" dirty="0"/>
              <a:t> </a:t>
            </a:r>
            <a:r>
              <a:rPr lang="cs-CZ" sz="2400" dirty="0" err="1"/>
              <a:t>that</a:t>
            </a:r>
            <a:r>
              <a:rPr lang="cs-CZ" sz="2400" dirty="0"/>
              <a:t> </a:t>
            </a:r>
            <a:r>
              <a:rPr lang="cs-CZ" sz="2400" dirty="0" err="1"/>
              <a:t>Current</a:t>
            </a:r>
            <a:r>
              <a:rPr lang="cs-CZ" sz="2400" dirty="0"/>
              <a:t> </a:t>
            </a:r>
            <a:r>
              <a:rPr lang="cs-CZ" sz="2400" dirty="0" err="1"/>
              <a:t>Liquidity</a:t>
            </a:r>
            <a:r>
              <a:rPr lang="cs-CZ" sz="2400" dirty="0"/>
              <a:t> (</a:t>
            </a:r>
            <a:r>
              <a:rPr lang="cs-CZ" sz="2400" dirty="0" err="1"/>
              <a:t>the</a:t>
            </a:r>
            <a:r>
              <a:rPr lang="cs-CZ" sz="2400" dirty="0"/>
              <a:t> ratio </a:t>
            </a:r>
            <a:r>
              <a:rPr lang="cs-CZ" sz="2400" dirty="0" err="1"/>
              <a:t>between</a:t>
            </a:r>
            <a:r>
              <a:rPr lang="cs-CZ" sz="2400" dirty="0"/>
              <a:t> </a:t>
            </a:r>
            <a:r>
              <a:rPr lang="cs-CZ" sz="2400" dirty="0" err="1"/>
              <a:t>current</a:t>
            </a:r>
            <a:r>
              <a:rPr lang="cs-CZ" sz="2400" dirty="0"/>
              <a:t> </a:t>
            </a:r>
            <a:r>
              <a:rPr lang="cs-CZ" sz="2400" dirty="0" err="1"/>
              <a:t>assets</a:t>
            </a:r>
            <a:r>
              <a:rPr lang="cs-CZ" sz="2400" dirty="0"/>
              <a:t> and </a:t>
            </a:r>
            <a:r>
              <a:rPr lang="cs-CZ" sz="2400" dirty="0" err="1"/>
              <a:t>short</a:t>
            </a:r>
            <a:r>
              <a:rPr lang="cs-CZ" sz="2400" dirty="0"/>
              <a:t>-term </a:t>
            </a:r>
            <a:r>
              <a:rPr lang="cs-CZ" sz="2400" dirty="0" err="1"/>
              <a:t>resources</a:t>
            </a:r>
            <a:r>
              <a:rPr lang="cs-CZ" sz="2400" dirty="0"/>
              <a:t>) </a:t>
            </a:r>
            <a:r>
              <a:rPr lang="cs-CZ" sz="2400" dirty="0" err="1"/>
              <a:t>reaches</a:t>
            </a:r>
            <a:r>
              <a:rPr lang="cs-CZ" sz="2400" dirty="0"/>
              <a:t> a </a:t>
            </a:r>
            <a:r>
              <a:rPr lang="cs-CZ" sz="2400" dirty="0" err="1"/>
              <a:t>value</a:t>
            </a:r>
            <a:r>
              <a:rPr lang="cs-CZ" sz="2400" dirty="0"/>
              <a:t> </a:t>
            </a:r>
            <a:r>
              <a:rPr lang="cs-CZ" sz="2400" dirty="0" err="1"/>
              <a:t>of</a:t>
            </a:r>
            <a:r>
              <a:rPr lang="cs-CZ" sz="2400" dirty="0"/>
              <a:t> </a:t>
            </a:r>
            <a:r>
              <a:rPr lang="cs-CZ" sz="2400" dirty="0" smtClean="0"/>
              <a:t>2</a:t>
            </a:r>
            <a:r>
              <a:rPr lang="cs-CZ" sz="2400" dirty="0"/>
              <a:t>.</a:t>
            </a:r>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27.03.2021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555362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184</TotalTime>
  <Words>2016</Words>
  <Application>Microsoft Office PowerPoint</Application>
  <PresentationFormat>Vlastní</PresentationFormat>
  <Paragraphs>220</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Clara Sans</vt:lpstr>
      <vt:lpstr>JU_OPVVV</vt:lpstr>
      <vt:lpstr>Optimal capital structure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16</cp:revision>
  <dcterms:created xsi:type="dcterms:W3CDTF">2017-07-17T18:52:59Z</dcterms:created>
  <dcterms:modified xsi:type="dcterms:W3CDTF">2021-03-27T16:17:16Z</dcterms:modified>
</cp:coreProperties>
</file>