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309" r:id="rId3"/>
    <p:sldId id="304" r:id="rId4"/>
    <p:sldId id="312" r:id="rId5"/>
    <p:sldId id="315" r:id="rId6"/>
    <p:sldId id="314" r:id="rId7"/>
    <p:sldId id="322" r:id="rId8"/>
    <p:sldId id="330" r:id="rId9"/>
    <p:sldId id="355" r:id="rId10"/>
    <p:sldId id="331" r:id="rId11"/>
    <p:sldId id="356" r:id="rId12"/>
    <p:sldId id="337" r:id="rId13"/>
    <p:sldId id="316" r:id="rId14"/>
    <p:sldId id="317" r:id="rId15"/>
    <p:sldId id="318" r:id="rId16"/>
    <p:sldId id="320" r:id="rId17"/>
    <p:sldId id="321" r:id="rId18"/>
    <p:sldId id="333" r:id="rId19"/>
    <p:sldId id="311" r:id="rId20"/>
    <p:sldId id="313" r:id="rId21"/>
    <p:sldId id="329" r:id="rId22"/>
    <p:sldId id="334" r:id="rId23"/>
    <p:sldId id="439" r:id="rId24"/>
    <p:sldId id="440" r:id="rId25"/>
    <p:sldId id="441" r:id="rId26"/>
    <p:sldId id="442" r:id="rId27"/>
    <p:sldId id="426" r:id="rId28"/>
    <p:sldId id="427" r:id="rId29"/>
    <p:sldId id="428" r:id="rId30"/>
    <p:sldId id="429" r:id="rId31"/>
    <p:sldId id="431" r:id="rId32"/>
    <p:sldId id="432" r:id="rId33"/>
    <p:sldId id="435" r:id="rId34"/>
    <p:sldId id="436" r:id="rId35"/>
    <p:sldId id="437" r:id="rId36"/>
    <p:sldId id="438" r:id="rId37"/>
    <p:sldId id="394" r:id="rId38"/>
    <p:sldId id="396" r:id="rId39"/>
    <p:sldId id="397" r:id="rId40"/>
    <p:sldId id="398" r:id="rId41"/>
    <p:sldId id="407" r:id="rId42"/>
    <p:sldId id="408" r:id="rId43"/>
    <p:sldId id="310" r:id="rId44"/>
    <p:sldId id="324" r:id="rId45"/>
    <p:sldId id="327" r:id="rId46"/>
    <p:sldId id="325" r:id="rId47"/>
    <p:sldId id="328" r:id="rId48"/>
    <p:sldId id="326" r:id="rId49"/>
    <p:sldId id="417" r:id="rId50"/>
    <p:sldId id="354" r:id="rId51"/>
    <p:sldId id="416" r:id="rId52"/>
    <p:sldId id="449" r:id="rId53"/>
    <p:sldId id="344" r:id="rId54"/>
    <p:sldId id="347" r:id="rId55"/>
    <p:sldId id="348" r:id="rId56"/>
    <p:sldId id="349" r:id="rId57"/>
    <p:sldId id="350" r:id="rId58"/>
    <p:sldId id="351" r:id="rId59"/>
    <p:sldId id="352" r:id="rId60"/>
    <p:sldId id="353" r:id="rId61"/>
    <p:sldId id="409" r:id="rId62"/>
    <p:sldId id="410" r:id="rId63"/>
    <p:sldId id="412" r:id="rId64"/>
    <p:sldId id="413" r:id="rId65"/>
    <p:sldId id="414" r:id="rId66"/>
    <p:sldId id="382" r:id="rId67"/>
    <p:sldId id="357" r:id="rId68"/>
    <p:sldId id="358" r:id="rId69"/>
    <p:sldId id="359" r:id="rId70"/>
    <p:sldId id="390" r:id="rId71"/>
    <p:sldId id="391" r:id="rId72"/>
    <p:sldId id="401" r:id="rId73"/>
    <p:sldId id="400" r:id="rId74"/>
    <p:sldId id="415" r:id="rId75"/>
    <p:sldId id="443" r:id="rId76"/>
    <p:sldId id="444" r:id="rId77"/>
    <p:sldId id="445" r:id="rId78"/>
    <p:sldId id="446" r:id="rId79"/>
    <p:sldId id="392" r:id="rId80"/>
    <p:sldId id="393" r:id="rId81"/>
    <p:sldId id="336" r:id="rId82"/>
    <p:sldId id="418" r:id="rId83"/>
    <p:sldId id="420" r:id="rId84"/>
    <p:sldId id="447" r:id="rId85"/>
    <p:sldId id="448" r:id="rId86"/>
    <p:sldId id="419" r:id="rId87"/>
    <p:sldId id="346" r:id="rId88"/>
    <p:sldId id="424" r:id="rId89"/>
    <p:sldId id="425" r:id="rId90"/>
    <p:sldId id="404" r:id="rId9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99CCFF"/>
    <a:srgbClr val="FF7C80"/>
    <a:srgbClr val="FFFF99"/>
    <a:srgbClr val="FFFF00"/>
    <a:srgbClr val="33CC33"/>
    <a:srgbClr val="FFFF66"/>
    <a:srgbClr val="5A9B2D"/>
    <a:srgbClr val="417121"/>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6" autoAdjust="0"/>
    <p:restoredTop sz="81983" autoAdjust="0"/>
  </p:normalViewPr>
  <p:slideViewPr>
    <p:cSldViewPr snapToGrid="0">
      <p:cViewPr varScale="1">
        <p:scale>
          <a:sx n="95" d="100"/>
          <a:sy n="95" d="100"/>
        </p:scale>
        <p:origin x="214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61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4FCC2-46E8-4679-B294-CF91A672AE3C}" type="datetimeFigureOut">
              <a:rPr lang="cs-CZ" smtClean="0"/>
              <a:t>3.4.2019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91C23-981C-41C9-A35D-EC0185ABCB1A}" type="slidenum">
              <a:rPr lang="cs-CZ" smtClean="0"/>
              <a:t>‹#›</a:t>
            </a:fld>
            <a:endParaRPr lang="cs-CZ"/>
          </a:p>
        </p:txBody>
      </p:sp>
    </p:spTree>
    <p:extLst>
      <p:ext uri="{BB962C8B-B14F-4D97-AF65-F5344CB8AC3E}">
        <p14:creationId xmlns:p14="http://schemas.microsoft.com/office/powerpoint/2010/main" val="168140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a:t>
            </a:fld>
            <a:endParaRPr lang="cs-CZ" dirty="0"/>
          </a:p>
        </p:txBody>
      </p:sp>
    </p:spTree>
    <p:extLst>
      <p:ext uri="{BB962C8B-B14F-4D97-AF65-F5344CB8AC3E}">
        <p14:creationId xmlns:p14="http://schemas.microsoft.com/office/powerpoint/2010/main" val="130534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10</a:t>
            </a:fld>
            <a:endParaRPr lang="cs-CZ"/>
          </a:p>
        </p:txBody>
      </p:sp>
    </p:spTree>
    <p:extLst>
      <p:ext uri="{BB962C8B-B14F-4D97-AF65-F5344CB8AC3E}">
        <p14:creationId xmlns:p14="http://schemas.microsoft.com/office/powerpoint/2010/main" val="3865787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11</a:t>
            </a:fld>
            <a:endParaRPr lang="cs-CZ"/>
          </a:p>
        </p:txBody>
      </p:sp>
    </p:spTree>
    <p:extLst>
      <p:ext uri="{BB962C8B-B14F-4D97-AF65-F5344CB8AC3E}">
        <p14:creationId xmlns:p14="http://schemas.microsoft.com/office/powerpoint/2010/main" val="3449291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V genetických textech se můžeme setkat s dvěma druhy map</a:t>
            </a:r>
            <a:r>
              <a:rPr lang="cs-CZ" baseline="0" dirty="0" smtClean="0"/>
              <a:t> chromosomů, fyzickou a genetickou. Genetická mapa je výsledkem klasického křížení a sledování </a:t>
            </a:r>
            <a:r>
              <a:rPr lang="cs-CZ" baseline="0" dirty="0" err="1" smtClean="0"/>
              <a:t>markerů</a:t>
            </a:r>
            <a:r>
              <a:rPr lang="cs-CZ" baseline="0" dirty="0" smtClean="0"/>
              <a:t> (což mohou být geny, jejichž různé alely způsobují rozdílný fenotyp, který se dá u potomstva sledovat, nebo oblasti DNA, které se dají nějakou technikou molekulární biologie analyzovat, např. </a:t>
            </a:r>
            <a:r>
              <a:rPr lang="cs-CZ" baseline="0" dirty="0" err="1" smtClean="0"/>
              <a:t>SNPs</a:t>
            </a:r>
            <a:r>
              <a:rPr lang="cs-CZ" baseline="0" dirty="0" smtClean="0"/>
              <a:t> nebo změny v místech pro restrikční endonukleázy, tzv. RFLP </a:t>
            </a:r>
            <a:r>
              <a:rPr lang="cs-CZ" baseline="0" dirty="0" err="1" smtClean="0"/>
              <a:t>markery</a:t>
            </a:r>
            <a:r>
              <a:rPr lang="cs-CZ" baseline="0" dirty="0" smtClean="0"/>
              <a:t>).  Mezi </a:t>
            </a:r>
            <a:r>
              <a:rPr lang="cs-CZ" baseline="0" dirty="0" err="1" smtClean="0"/>
              <a:t>markery</a:t>
            </a:r>
            <a:r>
              <a:rPr lang="cs-CZ" baseline="0" dirty="0" smtClean="0"/>
              <a:t> se měří frekvence crossing-overů a z nich se počítá vzdálenost jednotlivých </a:t>
            </a:r>
            <a:r>
              <a:rPr lang="cs-CZ" baseline="0" dirty="0" err="1" smtClean="0"/>
              <a:t>markerů</a:t>
            </a:r>
            <a:r>
              <a:rPr lang="cs-CZ" baseline="0" dirty="0" smtClean="0"/>
              <a:t> (jednotky: </a:t>
            </a:r>
            <a:r>
              <a:rPr lang="cs-CZ" baseline="0" dirty="0" err="1" smtClean="0"/>
              <a:t>cM</a:t>
            </a:r>
            <a:r>
              <a:rPr lang="cs-CZ" baseline="0" dirty="0" smtClean="0"/>
              <a:t> = </a:t>
            </a:r>
            <a:r>
              <a:rPr lang="cs-CZ" baseline="0" dirty="0" err="1" smtClean="0"/>
              <a:t>centiMorgany</a:t>
            </a:r>
            <a:r>
              <a:rPr lang="cs-CZ" baseline="0" dirty="0" smtClean="0"/>
              <a:t>, viz Morganovo číslo). Tato technika je poměrně nepřesná, protože jí ovlivňují rozdílné vlastnosti částí chromosomů, např. v oblastech centromery a heterochromatinu (kompaktního chromatinu, kde se obvykle geny nevyskytují) crossing-over neprobíhá nebo probíhá mnohem vzácněji, takže geny umístěné v jejich okolí se jeví jakoby ležely blízko u sebe, i když jejich skutečná fyzická vzdálenost je velká. Naopak v tzv. rekombinačních hot </a:t>
            </a:r>
            <a:r>
              <a:rPr lang="cs-CZ" baseline="0" dirty="0" err="1" smtClean="0"/>
              <a:t>spots</a:t>
            </a:r>
            <a:r>
              <a:rPr lang="cs-CZ" baseline="0" dirty="0" smtClean="0"/>
              <a:t> je frekvence crossing-overů vyšší než jinde, takže geny v jejich okolí se jeví vzdálenější, než skutečně jsou. Fyzická mapa je novější způsob mapování vzdálenosti genů, založený na </a:t>
            </a:r>
            <a:r>
              <a:rPr lang="cs-CZ" baseline="0" dirty="0" err="1" smtClean="0"/>
              <a:t>sekvenování</a:t>
            </a:r>
            <a:r>
              <a:rPr lang="cs-CZ" baseline="0" dirty="0" smtClean="0"/>
              <a:t>. Protože známe konkrétní vzdálenost genů na molekule DNA, jsou vzdálenosti udávány v </a:t>
            </a:r>
            <a:r>
              <a:rPr lang="cs-CZ" baseline="0" dirty="0" err="1" smtClean="0"/>
              <a:t>kbp</a:t>
            </a:r>
            <a:r>
              <a:rPr lang="cs-CZ" baseline="0" dirty="0" smtClean="0"/>
              <a:t> (kilo base </a:t>
            </a:r>
            <a:r>
              <a:rPr lang="cs-CZ" baseline="0" dirty="0" err="1" smtClean="0"/>
              <a:t>pairs</a:t>
            </a:r>
            <a:r>
              <a:rPr lang="cs-CZ" baseline="0" dirty="0" smtClean="0"/>
              <a:t>) nebo </a:t>
            </a:r>
            <a:r>
              <a:rPr lang="cs-CZ" baseline="0" dirty="0" err="1" smtClean="0"/>
              <a:t>Mbp</a:t>
            </a:r>
            <a:r>
              <a:rPr lang="cs-CZ" baseline="0" dirty="0" smtClean="0"/>
              <a:t> (</a:t>
            </a:r>
            <a:r>
              <a:rPr lang="cs-CZ" baseline="0" dirty="0" err="1" smtClean="0"/>
              <a:t>mega</a:t>
            </a:r>
            <a:r>
              <a:rPr lang="cs-CZ" baseline="0" dirty="0" smtClean="0"/>
              <a:t> base </a:t>
            </a:r>
            <a:r>
              <a:rPr lang="cs-CZ" baseline="0" dirty="0" err="1" smtClean="0"/>
              <a:t>pairs</a:t>
            </a:r>
            <a:r>
              <a:rPr lang="cs-CZ" baseline="0" dirty="0" smtClean="0"/>
              <a:t>). Její existence byla možná až s nástupem </a:t>
            </a:r>
            <a:r>
              <a:rPr lang="cs-CZ" baseline="0" dirty="0" err="1" smtClean="0"/>
              <a:t>sekvenování</a:t>
            </a:r>
            <a:r>
              <a:rPr lang="cs-CZ" baseline="0" dirty="0" smtClean="0"/>
              <a:t> DNA, do té doby byla genetická mapa jedinou možností jak odhadnou vzdálenost a pořadí genů na chromosomu.  Tato metoda je teoreticky přesnější, protože není závislá na frekvenci crossing-overu, přesné složení genomu je ale pracné a brání mu množství </a:t>
            </a:r>
            <a:r>
              <a:rPr lang="cs-CZ" baseline="0" dirty="0" err="1" smtClean="0"/>
              <a:t>repetitivních</a:t>
            </a:r>
            <a:r>
              <a:rPr lang="cs-CZ" baseline="0" dirty="0" smtClean="0"/>
              <a:t> sekvencí vyskytujících se různě po genomu. Nejpřesnější je tedy kombinace obou přístupů.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12</a:t>
            </a:fld>
            <a:endParaRPr lang="cs-CZ"/>
          </a:p>
        </p:txBody>
      </p:sp>
    </p:spTree>
    <p:extLst>
      <p:ext uri="{BB962C8B-B14F-4D97-AF65-F5344CB8AC3E}">
        <p14:creationId xmlns:p14="http://schemas.microsoft.com/office/powerpoint/2010/main" val="4294736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13</a:t>
            </a:fld>
            <a:endParaRPr lang="cs-CZ"/>
          </a:p>
        </p:txBody>
      </p:sp>
    </p:spTree>
    <p:extLst>
      <p:ext uri="{BB962C8B-B14F-4D97-AF65-F5344CB8AC3E}">
        <p14:creationId xmlns:p14="http://schemas.microsoft.com/office/powerpoint/2010/main" val="1914345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Absolutní vazba je stav, kdy</a:t>
            </a:r>
            <a:r>
              <a:rPr lang="cs-CZ" baseline="0" dirty="0" smtClean="0"/>
              <a:t> crossing-over mezi sledovanými geny vůbec neprobíhá, čili nevznikají rekombinované gamety a alely sledovaných genů se tak dědí stále ve stejné kombinaci. Důvodem pro absolutní vazbu je buď to, že geny jsou fyzicky tak blízko sebe, že se mezi ně crossing-over nikdy netrefí, nebo jsou v oblasti, kde crossing-over neprobíhá, např. v oblasti inverze, nebo mezi částmi pohlavních chromosomů (záleží na druhu a stavu degenerace pohlavních chromosomů, viz další přednáška).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14</a:t>
            </a:fld>
            <a:endParaRPr lang="cs-CZ"/>
          </a:p>
        </p:txBody>
      </p:sp>
    </p:spTree>
    <p:extLst>
      <p:ext uri="{BB962C8B-B14F-4D97-AF65-F5344CB8AC3E}">
        <p14:creationId xmlns:p14="http://schemas.microsoft.com/office/powerpoint/2010/main" val="1826691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Inverze je typ tzv. chromosomální aberace, strukturní změně na chromosomu, kdy se část chromosomu vylomí,</a:t>
            </a:r>
            <a:r>
              <a:rPr lang="cs-CZ" baseline="0" dirty="0" smtClean="0"/>
              <a:t> obrátí a vloží zpět. V místě inverze se homologní chromosomy nemohou v meióze párovat, protože si sekvence neodpovídají. Tím pádem tam nemůže docházet ani ke crossing-overu.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15</a:t>
            </a:fld>
            <a:endParaRPr lang="cs-CZ"/>
          </a:p>
        </p:txBody>
      </p:sp>
    </p:spTree>
    <p:extLst>
      <p:ext uri="{BB962C8B-B14F-4D97-AF65-F5344CB8AC3E}">
        <p14:creationId xmlns:p14="http://schemas.microsoft.com/office/powerpoint/2010/main" val="2284660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Samci jespáka bojovného obhajují na tokaništích teritoria, kde se dvoří samicím. Vyskytují se tři formy samců: nezávislý (independent), satelitní (</a:t>
            </a:r>
            <a:r>
              <a:rPr lang="cs-CZ" baseline="0" dirty="0" err="1" smtClean="0"/>
              <a:t>satellite</a:t>
            </a:r>
            <a:r>
              <a:rPr lang="cs-CZ" baseline="0" dirty="0" smtClean="0"/>
              <a:t>) a podvodník (</a:t>
            </a:r>
            <a:r>
              <a:rPr lang="cs-CZ" baseline="0" dirty="0" err="1" smtClean="0"/>
              <a:t>faeder</a:t>
            </a:r>
            <a:r>
              <a:rPr lang="cs-CZ" baseline="0" dirty="0" smtClean="0"/>
              <a:t>). Pro jednoduchost budeme uvažovat jen dva typy samců</a:t>
            </a:r>
            <a:r>
              <a:rPr lang="en-US" baseline="0" dirty="0" smtClean="0"/>
              <a:t>;</a:t>
            </a:r>
            <a:r>
              <a:rPr lang="cs-CZ" baseline="0" dirty="0" smtClean="0"/>
              <a:t> nezávislý (independent) a podvodník (</a:t>
            </a:r>
            <a:r>
              <a:rPr lang="cs-CZ" baseline="0" dirty="0" err="1" smtClean="0"/>
              <a:t>faeder</a:t>
            </a:r>
            <a:r>
              <a:rPr lang="cs-CZ" baseline="0" dirty="0" smtClean="0"/>
              <a:t>). Nezávislí samci jsou hnědí s výrazným okružím z peří kolem krku, kteří obhajují teritorium (</a:t>
            </a:r>
            <a:r>
              <a:rPr lang="cs-CZ" baseline="0" dirty="0" err="1" smtClean="0"/>
              <a:t>lek</a:t>
            </a:r>
            <a:r>
              <a:rPr lang="cs-CZ" baseline="0" dirty="0" smtClean="0"/>
              <a:t>). </a:t>
            </a:r>
            <a:r>
              <a:rPr lang="cs-CZ" baseline="0" dirty="0" err="1" smtClean="0"/>
              <a:t>Faeder</a:t>
            </a:r>
            <a:r>
              <a:rPr lang="cs-CZ" baseline="0" dirty="0" smtClean="0"/>
              <a:t>, nemá okruží a napodobuje samici, neobhajuje teritorium a plíží se do teritorií nezávislých samců, aby se spářil se samicí. Zjistilo se, že oba typy se liší chromosomální inverzí, která zahrnuje cca 150 genů. Nezávislí jsou homozygoti pro původní neinvertovaný chromosom. Podvodníci jsou heterozygoti a mají jeden neinvertovaný chromosom a jeden invertovaný. Obě formy chromosomů vznikly cca před 3,8 miliony let. Některé z genů obsažených v invertované oblasti jsou zodpovědné za metabolismus steroidních hormonů (agresivita), jsou růstové faktory (růst peří) a podílejí se na zbarvení peří. Inverze tak drží pohromadě kombinace alel vhodné pro různé reprodukční strategie – klasicky zbarvený samec, který je agresivní a hájí teritorium, vs. menší neagresivní zlodějští samci. </a:t>
            </a:r>
          </a:p>
          <a:p>
            <a:r>
              <a:rPr lang="cs-CZ" baseline="0" dirty="0" smtClean="0"/>
              <a:t>  Homozygoti, kteří by měli na obou chromosomech inverzi, se nevyskytují, protože tato kombinace je letální. Je to způsobeno tím, že jedna z hranic inverze je v genu pro centromerický protein CENP-N, který je tím pádem nefunkční. Homozygoti tak nemají ani jednu funkční kopii tohoto geny, tím pádem nemají funkční centromery a chromosomy se jim během mitózy nemohou rozejít. </a:t>
            </a:r>
          </a:p>
          <a:p>
            <a:endParaRPr lang="cs-CZ" baseline="0"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16</a:t>
            </a:fld>
            <a:endParaRPr lang="cs-CZ"/>
          </a:p>
        </p:txBody>
      </p:sp>
    </p:spTree>
    <p:extLst>
      <p:ext uri="{BB962C8B-B14F-4D97-AF65-F5344CB8AC3E}">
        <p14:creationId xmlns:p14="http://schemas.microsoft.com/office/powerpoint/2010/main" val="969087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Inverze je zásadním mechanismem</a:t>
            </a:r>
            <a:r>
              <a:rPr lang="cs-CZ" baseline="0" dirty="0" smtClean="0"/>
              <a:t> pro evoluci a degeneraci pohlavních chromosomů. Detaily viz následující přednáška.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17</a:t>
            </a:fld>
            <a:endParaRPr lang="cs-CZ"/>
          </a:p>
        </p:txBody>
      </p:sp>
    </p:spTree>
    <p:extLst>
      <p:ext uri="{BB962C8B-B14F-4D97-AF65-F5344CB8AC3E}">
        <p14:creationId xmlns:p14="http://schemas.microsoft.com/office/powerpoint/2010/main" val="4271018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Dodatek k 2.</a:t>
            </a:r>
            <a:r>
              <a:rPr lang="cs-CZ" baseline="0" dirty="0" smtClean="0"/>
              <a:t> bodu</a:t>
            </a:r>
            <a:r>
              <a:rPr lang="cs-CZ" dirty="0" smtClean="0"/>
              <a:t>: Dále si ukážeme,</a:t>
            </a:r>
            <a:r>
              <a:rPr lang="cs-CZ" baseline="0" dirty="0" smtClean="0"/>
              <a:t> že volně kombinovatelné mohou být i geny na jednom chromosomu, pokud jsou dostatečně daleko od sebe.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18</a:t>
            </a:fld>
            <a:endParaRPr lang="cs-CZ"/>
          </a:p>
        </p:txBody>
      </p:sp>
    </p:spTree>
    <p:extLst>
      <p:ext uri="{BB962C8B-B14F-4D97-AF65-F5344CB8AC3E}">
        <p14:creationId xmlns:p14="http://schemas.microsoft.com/office/powerpoint/2010/main" val="680200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Heterozygot pro dva geny</a:t>
            </a:r>
            <a:r>
              <a:rPr lang="cs-CZ" baseline="0" dirty="0" smtClean="0"/>
              <a:t> může mít alely těchto genů na chromosomech uspořádány dvěma způsoby. Konkrétnímu způsobu se říká vazbová fáze. Buď jsou dominantní alely na jednom chromosomu a recesivní na druhém, pak se jedná o vazbovou fázi cis, nebo má na každém chromosomu od jednoho genu dominantní alelu a od druhého recesivní (vazbová fáze trans).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19</a:t>
            </a:fld>
            <a:endParaRPr lang="cs-CZ"/>
          </a:p>
        </p:txBody>
      </p:sp>
    </p:spTree>
    <p:extLst>
      <p:ext uri="{BB962C8B-B14F-4D97-AF65-F5344CB8AC3E}">
        <p14:creationId xmlns:p14="http://schemas.microsoft.com/office/powerpoint/2010/main" val="763656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a:t>
            </a:fld>
            <a:endParaRPr lang="cs-CZ"/>
          </a:p>
        </p:txBody>
      </p:sp>
    </p:spTree>
    <p:extLst>
      <p:ext uri="{BB962C8B-B14F-4D97-AF65-F5344CB8AC3E}">
        <p14:creationId xmlns:p14="http://schemas.microsoft.com/office/powerpoint/2010/main" val="2615034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To,</a:t>
            </a:r>
            <a:r>
              <a:rPr lang="cs-CZ" baseline="0" dirty="0" smtClean="0"/>
              <a:t> jakým způsobem jsou dominantní a recesivní alely uspořádány na chromosomech, je důležité, protože toto uspořádání (tzv. rodičovské) bude vznikat častěji než rekombinované, které vzniká jen tehdy, když se mezi sledované geny trefí crossing-over. Má-li heterozygot </a:t>
            </a:r>
            <a:r>
              <a:rPr lang="cs-CZ" i="1" baseline="0" dirty="0" err="1" smtClean="0"/>
              <a:t>AaBb</a:t>
            </a:r>
            <a:r>
              <a:rPr lang="cs-CZ" baseline="0" dirty="0" smtClean="0"/>
              <a:t> alely sledovaných genů uspořádány v cis, bude s větší pravděpodobností tvořit gamety </a:t>
            </a:r>
            <a:r>
              <a:rPr lang="cs-CZ" i="1" baseline="0" dirty="0" smtClean="0"/>
              <a:t>AB</a:t>
            </a:r>
            <a:r>
              <a:rPr lang="cs-CZ" baseline="0" dirty="0" smtClean="0"/>
              <a:t> a </a:t>
            </a:r>
            <a:r>
              <a:rPr lang="cs-CZ" i="1" baseline="0" dirty="0" smtClean="0"/>
              <a:t>ab</a:t>
            </a:r>
            <a:r>
              <a:rPr lang="cs-CZ" baseline="0" dirty="0" smtClean="0"/>
              <a:t>, bude-li trans, bude tvořit více alely </a:t>
            </a:r>
            <a:r>
              <a:rPr lang="cs-CZ" i="1" baseline="0" dirty="0" smtClean="0"/>
              <a:t>Ab</a:t>
            </a:r>
            <a:r>
              <a:rPr lang="cs-CZ" baseline="0" dirty="0" smtClean="0"/>
              <a:t> a </a:t>
            </a:r>
            <a:r>
              <a:rPr lang="cs-CZ" i="1" baseline="0" dirty="0" err="1" smtClean="0"/>
              <a:t>aB</a:t>
            </a:r>
            <a:r>
              <a:rPr lang="cs-CZ" baseline="0" dirty="0" smtClean="0"/>
              <a:t>. Pravděpodobnost vzniku rekombinovaných gamet záleží na vzdálenosti obou genů. Pokud jsou blízko sebe (silná vazba), pak rekombinovaných gamet bude vznikat velmi málo, budou-li daleko od sebe (slabá vazba), může se jejich počet blížit počtu rodičovských gamet (viz fyzická vs. genetická vazba). Podle vazbové fáze lze také určit, jak vypadali rodiče heterozygota (pokud platí, že je potomkem čistých linií, jinak genotyp rodičů určíme jen částečně). Má-li alely ve fázi cis (tj. </a:t>
            </a:r>
            <a:r>
              <a:rPr lang="cs-CZ" i="1" baseline="0" dirty="0" smtClean="0"/>
              <a:t>AB/ab</a:t>
            </a:r>
            <a:r>
              <a:rPr lang="cs-CZ" baseline="0" dirty="0" smtClean="0"/>
              <a:t>), tak je potomkem rodičů </a:t>
            </a:r>
            <a:r>
              <a:rPr lang="cs-CZ" i="1" baseline="0" dirty="0" smtClean="0"/>
              <a:t>AB/AB</a:t>
            </a:r>
            <a:r>
              <a:rPr lang="cs-CZ" baseline="0" dirty="0" smtClean="0"/>
              <a:t> a </a:t>
            </a:r>
            <a:r>
              <a:rPr lang="cs-CZ" i="1" baseline="0" dirty="0" smtClean="0"/>
              <a:t>ab/ab</a:t>
            </a:r>
            <a:r>
              <a:rPr lang="cs-CZ" baseline="0" dirty="0" smtClean="0"/>
              <a:t>, má-li heterozygot uspořádání </a:t>
            </a:r>
            <a:r>
              <a:rPr lang="cs-CZ" i="1" baseline="0" dirty="0" smtClean="0"/>
              <a:t>Ab/</a:t>
            </a:r>
            <a:r>
              <a:rPr lang="cs-CZ" i="1" baseline="0" dirty="0" err="1" smtClean="0"/>
              <a:t>aB</a:t>
            </a:r>
            <a:r>
              <a:rPr lang="cs-CZ" baseline="0" dirty="0" smtClean="0"/>
              <a:t>, pak jeho rodiče byli </a:t>
            </a:r>
            <a:r>
              <a:rPr lang="cs-CZ" i="1" baseline="0" dirty="0" smtClean="0"/>
              <a:t>Ab/Ab</a:t>
            </a:r>
            <a:r>
              <a:rPr lang="cs-CZ" baseline="0" dirty="0" smtClean="0"/>
              <a:t> a </a:t>
            </a:r>
            <a:r>
              <a:rPr lang="cs-CZ" i="1" baseline="0" dirty="0" err="1" smtClean="0"/>
              <a:t>aB</a:t>
            </a:r>
            <a:r>
              <a:rPr lang="cs-CZ" i="1" baseline="0" dirty="0" smtClean="0"/>
              <a:t>/</a:t>
            </a:r>
            <a:r>
              <a:rPr lang="cs-CZ" i="1" baseline="0" dirty="0" err="1" smtClean="0"/>
              <a:t>aB</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20</a:t>
            </a:fld>
            <a:endParaRPr lang="cs-CZ"/>
          </a:p>
        </p:txBody>
      </p:sp>
    </p:spTree>
    <p:extLst>
      <p:ext uri="{BB962C8B-B14F-4D97-AF65-F5344CB8AC3E}">
        <p14:creationId xmlns:p14="http://schemas.microsoft.com/office/powerpoint/2010/main" val="1669930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21</a:t>
            </a:fld>
            <a:endParaRPr lang="cs-CZ"/>
          </a:p>
        </p:txBody>
      </p:sp>
    </p:spTree>
    <p:extLst>
      <p:ext uri="{BB962C8B-B14F-4D97-AF65-F5344CB8AC3E}">
        <p14:creationId xmlns:p14="http://schemas.microsoft.com/office/powerpoint/2010/main" val="1926045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Na obrázku</a:t>
            </a:r>
            <a:r>
              <a:rPr lang="cs-CZ" baseline="0" dirty="0" smtClean="0"/>
              <a:t> je výsledek analytického křížení recesivního homozygota s heterozygotem ve fázi cis nebo trans. Sledujeme dva znaky: zbarvení těla a barva </a:t>
            </a:r>
            <a:r>
              <a:rPr lang="cs-CZ" baseline="0" dirty="0" err="1" smtClean="0"/>
              <a:t>pupária</a:t>
            </a:r>
            <a:r>
              <a:rPr lang="cs-CZ" baseline="0" dirty="0" smtClean="0"/>
              <a:t>. Zelené tělo je způsobeno divokou dominantní alelou </a:t>
            </a:r>
            <a:r>
              <a:rPr lang="cs-CZ" i="1" baseline="0" dirty="0" smtClean="0"/>
              <a:t>p</a:t>
            </a:r>
            <a:r>
              <a:rPr lang="cs-CZ" i="1" baseline="30000" dirty="0" smtClean="0"/>
              <a:t>+</a:t>
            </a:r>
            <a:r>
              <a:rPr lang="cs-CZ" baseline="0" dirty="0" smtClean="0"/>
              <a:t>, fialové mutantní recesivní alelou </a:t>
            </a:r>
            <a:r>
              <a:rPr lang="cs-CZ" i="1" baseline="0" dirty="0" smtClean="0"/>
              <a:t>p</a:t>
            </a:r>
            <a:r>
              <a:rPr lang="cs-CZ" baseline="0" dirty="0" smtClean="0"/>
              <a:t>. Hnědé </a:t>
            </a:r>
            <a:r>
              <a:rPr lang="cs-CZ" baseline="0" dirty="0" err="1" smtClean="0"/>
              <a:t>pupárium</a:t>
            </a:r>
            <a:r>
              <a:rPr lang="cs-CZ" baseline="0" dirty="0" smtClean="0"/>
              <a:t> řídí dominantní divoká alela </a:t>
            </a:r>
            <a:r>
              <a:rPr lang="cs-CZ" i="1" baseline="0" dirty="0" smtClean="0"/>
              <a:t>b</a:t>
            </a:r>
            <a:r>
              <a:rPr lang="cs-CZ" i="1" baseline="30000" dirty="0" smtClean="0"/>
              <a:t>+</a:t>
            </a:r>
            <a:r>
              <a:rPr lang="cs-CZ" baseline="0" dirty="0" smtClean="0"/>
              <a:t>, černé recesivní alela </a:t>
            </a:r>
            <a:r>
              <a:rPr lang="cs-CZ" i="1" baseline="0" dirty="0" smtClean="0"/>
              <a:t>b</a:t>
            </a:r>
            <a:r>
              <a:rPr lang="cs-CZ" baseline="0" dirty="0" smtClean="0"/>
              <a:t>. V obou případech je fenotyp heterozygota stejný, ale heterozygot ve fázi cis bude přednostně dělat potomstvo, které má dominantní nebo recesivní projev v </a:t>
            </a:r>
            <a:r>
              <a:rPr lang="cs-CZ" b="1" baseline="0" dirty="0" smtClean="0"/>
              <a:t>obou</a:t>
            </a:r>
            <a:r>
              <a:rPr lang="cs-CZ" baseline="0" dirty="0" smtClean="0"/>
              <a:t> znacích, zatímco heterozygot ve fázi trans bude přednostně dělat potomstvo, které má dominantní projev v jednom znaku a recesivní v druhém.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22</a:t>
            </a:fld>
            <a:endParaRPr lang="cs-CZ"/>
          </a:p>
        </p:txBody>
      </p:sp>
    </p:spTree>
    <p:extLst>
      <p:ext uri="{BB962C8B-B14F-4D97-AF65-F5344CB8AC3E}">
        <p14:creationId xmlns:p14="http://schemas.microsoft.com/office/powerpoint/2010/main" val="19679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Důležitá informace ze zadání je ta, že ve vazbě jsou pouze dva</a:t>
            </a:r>
            <a:r>
              <a:rPr lang="cs-CZ" baseline="0" dirty="0" smtClean="0"/>
              <a:t> geny, třetí je na jiném chromosomu a je s nimi tedy volně kombinovatelný. Pokud by byly všechny tři geny volně kombinovatelné, heterozygot by tvořil 8 typů gamet, všechny se stejnou pravděpodobností. Za přítomnosti vazby výsledný počet typů gamet a pravděpodobnost jejich vzniku ovlivňuje síla vazby (to, zda budou rekombinantní gamety vůbec vznikat) a vazbová fáze (které gamety budou rekombinantní a které rodičovské). V případě úplné (neboli absolutní) vazby nevznikají rekombinované gamety vůbec.</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23</a:t>
            </a:fld>
            <a:endParaRPr lang="cs-CZ"/>
          </a:p>
        </p:txBody>
      </p:sp>
    </p:spTree>
    <p:extLst>
      <p:ext uri="{BB962C8B-B14F-4D97-AF65-F5344CB8AC3E}">
        <p14:creationId xmlns:p14="http://schemas.microsoft.com/office/powerpoint/2010/main" val="3797328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24</a:t>
            </a:fld>
            <a:endParaRPr lang="cs-CZ"/>
          </a:p>
        </p:txBody>
      </p:sp>
    </p:spTree>
    <p:extLst>
      <p:ext uri="{BB962C8B-B14F-4D97-AF65-F5344CB8AC3E}">
        <p14:creationId xmlns:p14="http://schemas.microsoft.com/office/powerpoint/2010/main" val="359677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25</a:t>
            </a:fld>
            <a:endParaRPr lang="cs-CZ"/>
          </a:p>
        </p:txBody>
      </p:sp>
    </p:spTree>
    <p:extLst>
      <p:ext uri="{BB962C8B-B14F-4D97-AF65-F5344CB8AC3E}">
        <p14:creationId xmlns:p14="http://schemas.microsoft.com/office/powerpoint/2010/main" val="1922617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26</a:t>
            </a:fld>
            <a:endParaRPr lang="cs-CZ"/>
          </a:p>
        </p:txBody>
      </p:sp>
    </p:spTree>
    <p:extLst>
      <p:ext uri="{BB962C8B-B14F-4D97-AF65-F5344CB8AC3E}">
        <p14:creationId xmlns:p14="http://schemas.microsoft.com/office/powerpoint/2010/main" val="1444094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27</a:t>
            </a:fld>
            <a:endParaRPr lang="cs-CZ"/>
          </a:p>
        </p:txBody>
      </p:sp>
    </p:spTree>
    <p:extLst>
      <p:ext uri="{BB962C8B-B14F-4D97-AF65-F5344CB8AC3E}">
        <p14:creationId xmlns:p14="http://schemas.microsoft.com/office/powerpoint/2010/main" val="336259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28</a:t>
            </a:fld>
            <a:endParaRPr lang="cs-CZ"/>
          </a:p>
        </p:txBody>
      </p:sp>
    </p:spTree>
    <p:extLst>
      <p:ext uri="{BB962C8B-B14F-4D97-AF65-F5344CB8AC3E}">
        <p14:creationId xmlns:p14="http://schemas.microsoft.com/office/powerpoint/2010/main" val="799941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29</a:t>
            </a:fld>
            <a:endParaRPr lang="cs-CZ"/>
          </a:p>
        </p:txBody>
      </p:sp>
    </p:spTree>
    <p:extLst>
      <p:ext uri="{BB962C8B-B14F-4D97-AF65-F5344CB8AC3E}">
        <p14:creationId xmlns:p14="http://schemas.microsoft.com/office/powerpoint/2010/main" val="253586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Počty genů udávané na jednotlivých lidských chromosomech berte velmi</a:t>
            </a:r>
            <a:r>
              <a:rPr lang="cs-CZ" baseline="0" dirty="0" smtClean="0"/>
              <a:t> orientačně, různé zdroje uvádějí různé počty, které se mohou dramaticky lišit (i dvojnásobně). To je dáno tím, jaký algoritmus na predikci genů byl použit, nebo jestli se počítají jen geny kódující proteiny nebo i geny jejichž RNA má strukturní/regulační funkci a nepřekládá se do genů. Někdy se do počtu genů na chromosomu počítají i </a:t>
            </a:r>
            <a:r>
              <a:rPr lang="cs-CZ" baseline="0" dirty="0" err="1" smtClean="0"/>
              <a:t>pseudogeny</a:t>
            </a:r>
            <a:r>
              <a:rPr lang="cs-CZ" baseline="0" dirty="0" smtClean="0"/>
              <a:t>, což jsou nefunkční geny, které kdysi vyřadila nějaká mutace. </a:t>
            </a:r>
            <a:r>
              <a:rPr lang="cs-CZ" dirty="0" smtClean="0"/>
              <a:t> Počty genů na lidských chromosomech převzaty z http://www.ncbi.nlm.nih.gov/</a:t>
            </a:r>
            <a:r>
              <a:rPr lang="cs-CZ" dirty="0" err="1" smtClean="0"/>
              <a:t>mapview</a:t>
            </a:r>
            <a:r>
              <a:rPr lang="cs-CZ" dirty="0" smtClean="0"/>
              <a:t>/</a:t>
            </a:r>
            <a:r>
              <a:rPr lang="cs-CZ" dirty="0" err="1" smtClean="0"/>
              <a:t>maps.cgi?TAXID</a:t>
            </a:r>
            <a:r>
              <a:rPr lang="cs-CZ" dirty="0" smtClean="0"/>
              <a:t>=9606&amp;chr=</a:t>
            </a:r>
            <a:r>
              <a:rPr lang="cs-CZ" dirty="0" err="1" smtClean="0"/>
              <a:t>X&amp;maps</a:t>
            </a:r>
            <a:r>
              <a:rPr lang="cs-CZ" dirty="0" smtClean="0"/>
              <a:t>=ideogr%2CugHs%2Cgenes, alternativní </a:t>
            </a:r>
            <a:r>
              <a:rPr lang="cs-CZ" dirty="0" err="1" smtClean="0"/>
              <a:t>info</a:t>
            </a:r>
            <a:r>
              <a:rPr lang="cs-CZ" dirty="0" smtClean="0"/>
              <a:t> např. zde: https://en.wikipedia.org/wiki/Human_genome</a:t>
            </a:r>
          </a:p>
          <a:p>
            <a:r>
              <a:rPr lang="cs-CZ" dirty="0" smtClean="0"/>
              <a:t>Pěkné </a:t>
            </a:r>
            <a:r>
              <a:rPr lang="cs-CZ" dirty="0" err="1" smtClean="0"/>
              <a:t>info</a:t>
            </a:r>
            <a:r>
              <a:rPr lang="cs-CZ" dirty="0" smtClean="0"/>
              <a:t> o jednotlivých lidských chromosomech zde: https://ghr.nlm.nih.gov/chromosome</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a:t>
            </a:fld>
            <a:endParaRPr lang="cs-CZ"/>
          </a:p>
        </p:txBody>
      </p:sp>
    </p:spTree>
    <p:extLst>
      <p:ext uri="{BB962C8B-B14F-4D97-AF65-F5344CB8AC3E}">
        <p14:creationId xmlns:p14="http://schemas.microsoft.com/office/powerpoint/2010/main" val="1698635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tomto případě se nejedná o vazbu</a:t>
            </a:r>
            <a:r>
              <a:rPr lang="cs-CZ" baseline="0" dirty="0" smtClean="0"/>
              <a:t> a</a:t>
            </a:r>
            <a:r>
              <a:rPr lang="cs-CZ" dirty="0" smtClean="0"/>
              <a:t> sledované geny jsou volně kombinovatelné. Jaké</a:t>
            </a:r>
            <a:r>
              <a:rPr lang="cs-CZ" baseline="0" dirty="0" smtClean="0"/>
              <a:t> budou produktu jedné meiózy záleží na tom, jak se chromosomy seřadí v metafázi I na dělící vřeténko. Výsledkem bude buď polovina gamet </a:t>
            </a:r>
            <a:r>
              <a:rPr lang="cs-CZ" i="1" baseline="0" dirty="0" err="1" smtClean="0"/>
              <a:t>AG</a:t>
            </a:r>
            <a:r>
              <a:rPr lang="cs-CZ" baseline="0" dirty="0" smtClean="0"/>
              <a:t> a polovina </a:t>
            </a:r>
            <a:r>
              <a:rPr lang="cs-CZ" i="1" baseline="0" dirty="0" err="1" smtClean="0"/>
              <a:t>ag</a:t>
            </a:r>
            <a:r>
              <a:rPr lang="cs-CZ" baseline="0" dirty="0" smtClean="0"/>
              <a:t>, nebo polovina </a:t>
            </a:r>
            <a:r>
              <a:rPr lang="cs-CZ" i="1" baseline="0" dirty="0" err="1" smtClean="0"/>
              <a:t>Ag</a:t>
            </a:r>
            <a:r>
              <a:rPr lang="cs-CZ" baseline="0" dirty="0" smtClean="0"/>
              <a:t> a polovina </a:t>
            </a:r>
            <a:r>
              <a:rPr lang="cs-CZ" i="1" baseline="0" dirty="0" err="1" smtClean="0"/>
              <a:t>aG</a:t>
            </a:r>
            <a:r>
              <a:rPr lang="cs-CZ" i="1" baseline="0" dirty="0" smtClean="0"/>
              <a:t>.</a:t>
            </a:r>
            <a:r>
              <a:rPr lang="cs-CZ" baseline="0" dirty="0" smtClean="0"/>
              <a:t> Každý jedinec tvoří mnoho gamet, takže výsledkem je poměr 1 </a:t>
            </a:r>
            <a:r>
              <a:rPr lang="cs-CZ" i="1" baseline="0" dirty="0" err="1" smtClean="0"/>
              <a:t>AG</a:t>
            </a:r>
            <a:r>
              <a:rPr lang="cs-CZ" baseline="0" dirty="0" smtClean="0"/>
              <a:t> : 1 </a:t>
            </a:r>
            <a:r>
              <a:rPr lang="cs-CZ" i="1" baseline="0" dirty="0" err="1" smtClean="0"/>
              <a:t>Ag</a:t>
            </a:r>
            <a:r>
              <a:rPr lang="cs-CZ" baseline="0" dirty="0" smtClean="0"/>
              <a:t> : 1 </a:t>
            </a:r>
            <a:r>
              <a:rPr lang="cs-CZ" i="1" baseline="0" dirty="0" err="1" smtClean="0"/>
              <a:t>aG</a:t>
            </a:r>
            <a:r>
              <a:rPr lang="cs-CZ" baseline="0" dirty="0" smtClean="0"/>
              <a:t> : 1 </a:t>
            </a:r>
            <a:r>
              <a:rPr lang="cs-CZ" i="1" baseline="0" dirty="0" err="1" smtClean="0"/>
              <a:t>ag</a:t>
            </a:r>
            <a:r>
              <a:rPr lang="cs-CZ" baseline="0" dirty="0" smtClean="0"/>
              <a:t>.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30</a:t>
            </a:fld>
            <a:endParaRPr lang="cs-CZ"/>
          </a:p>
        </p:txBody>
      </p:sp>
    </p:spTree>
    <p:extLst>
      <p:ext uri="{BB962C8B-B14F-4D97-AF65-F5344CB8AC3E}">
        <p14:creationId xmlns:p14="http://schemas.microsoft.com/office/powerpoint/2010/main" val="4004806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31</a:t>
            </a:fld>
            <a:endParaRPr lang="cs-CZ"/>
          </a:p>
        </p:txBody>
      </p:sp>
    </p:spTree>
    <p:extLst>
      <p:ext uri="{BB962C8B-B14F-4D97-AF65-F5344CB8AC3E}">
        <p14:creationId xmlns:p14="http://schemas.microsoft.com/office/powerpoint/2010/main" val="3285434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32</a:t>
            </a:fld>
            <a:endParaRPr lang="cs-CZ"/>
          </a:p>
        </p:txBody>
      </p:sp>
    </p:spTree>
    <p:extLst>
      <p:ext uri="{BB962C8B-B14F-4D97-AF65-F5344CB8AC3E}">
        <p14:creationId xmlns:p14="http://schemas.microsoft.com/office/powerpoint/2010/main" val="2528231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Protože geny jsou v absolutní vazbě, víme, že budou vznikat výhradně rodičovské kombinace alel. Protože ale nevíme, v jaké vazbové fázi heterozygot je, nevíme, které kombinace jsou rodičovské a které by byly rekombinované.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33</a:t>
            </a:fld>
            <a:endParaRPr lang="cs-CZ"/>
          </a:p>
        </p:txBody>
      </p:sp>
    </p:spTree>
    <p:extLst>
      <p:ext uri="{BB962C8B-B14F-4D97-AF65-F5344CB8AC3E}">
        <p14:creationId xmlns:p14="http://schemas.microsoft.com/office/powerpoint/2010/main" val="2684789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34</a:t>
            </a:fld>
            <a:endParaRPr lang="cs-CZ"/>
          </a:p>
        </p:txBody>
      </p:sp>
    </p:spTree>
    <p:extLst>
      <p:ext uri="{BB962C8B-B14F-4D97-AF65-F5344CB8AC3E}">
        <p14:creationId xmlns:p14="http://schemas.microsoft.com/office/powerpoint/2010/main" val="635239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35</a:t>
            </a:fld>
            <a:endParaRPr lang="cs-CZ"/>
          </a:p>
        </p:txBody>
      </p:sp>
    </p:spTree>
    <p:extLst>
      <p:ext uri="{BB962C8B-B14F-4D97-AF65-F5344CB8AC3E}">
        <p14:creationId xmlns:p14="http://schemas.microsoft.com/office/powerpoint/2010/main" val="1174023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36</a:t>
            </a:fld>
            <a:endParaRPr lang="cs-CZ"/>
          </a:p>
        </p:txBody>
      </p:sp>
    </p:spTree>
    <p:extLst>
      <p:ext uri="{BB962C8B-B14F-4D97-AF65-F5344CB8AC3E}">
        <p14:creationId xmlns:p14="http://schemas.microsoft.com/office/powerpoint/2010/main" val="2758366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37</a:t>
            </a:fld>
            <a:endParaRPr lang="cs-CZ"/>
          </a:p>
        </p:txBody>
      </p:sp>
    </p:spTree>
    <p:extLst>
      <p:ext uri="{BB962C8B-B14F-4D97-AF65-F5344CB8AC3E}">
        <p14:creationId xmlns:p14="http://schemas.microsoft.com/office/powerpoint/2010/main" val="3524058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38</a:t>
            </a:fld>
            <a:endParaRPr lang="cs-CZ"/>
          </a:p>
        </p:txBody>
      </p:sp>
    </p:spTree>
    <p:extLst>
      <p:ext uri="{BB962C8B-B14F-4D97-AF65-F5344CB8AC3E}">
        <p14:creationId xmlns:p14="http://schemas.microsoft.com/office/powerpoint/2010/main" val="2219470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39</a:t>
            </a:fld>
            <a:endParaRPr lang="cs-CZ"/>
          </a:p>
        </p:txBody>
      </p:sp>
    </p:spTree>
    <p:extLst>
      <p:ext uri="{BB962C8B-B14F-4D97-AF65-F5344CB8AC3E}">
        <p14:creationId xmlns:p14="http://schemas.microsoft.com/office/powerpoint/2010/main" val="1383861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jsou geny volně</a:t>
            </a:r>
            <a:r>
              <a:rPr lang="cs-CZ" baseline="0" dirty="0" smtClean="0"/>
              <a:t> kombinovatelné, tak heterozygot tvoří všechny možné typy gamet se stejnou pravděpodobností. Pokud ale mezi geny existuje genetická vazba, pak rodičovské kombinace alel (tedy stejné uspořádání alel na chromosomech jako má heterozygotní rodič) bude vznikat častěji, než rekombinované gamety, tedy ty, kde se crossing-over trefil právě mezi námi sledované geny.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a:t>
            </a:fld>
            <a:endParaRPr lang="cs-CZ"/>
          </a:p>
        </p:txBody>
      </p:sp>
    </p:spTree>
    <p:extLst>
      <p:ext uri="{BB962C8B-B14F-4D97-AF65-F5344CB8AC3E}">
        <p14:creationId xmlns:p14="http://schemas.microsoft.com/office/powerpoint/2010/main" val="2651944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Vazbovou fázi heterozygota poznáme podle jeho potomstva </a:t>
            </a:r>
            <a:r>
              <a:rPr lang="cs-CZ" dirty="0" err="1" smtClean="0"/>
              <a:t>B1</a:t>
            </a:r>
            <a:r>
              <a:rPr lang="cs-CZ" dirty="0" smtClean="0"/>
              <a:t>,</a:t>
            </a:r>
            <a:r>
              <a:rPr lang="cs-CZ" baseline="0" dirty="0" smtClean="0"/>
              <a:t> čili musíme ho zkřížit s recesivním homozygotem (analytické křížení). Počty potomků v jednotlivých fenotypových třídách tak budou přesně odpovídat tomu, s jakou frekvencí heterozygot tvořil gamety a protože gamet s rodičovskými kombinacemi alel je vždy víc než rekombinovaných, můžeme zpětně odvodit, jaké uspořádání alel má na chromosomech heterozygot (odpovídá četnějším fenotypovým třídám).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40</a:t>
            </a:fld>
            <a:endParaRPr lang="cs-CZ"/>
          </a:p>
        </p:txBody>
      </p:sp>
    </p:spTree>
    <p:extLst>
      <p:ext uri="{BB962C8B-B14F-4D97-AF65-F5344CB8AC3E}">
        <p14:creationId xmlns:p14="http://schemas.microsoft.com/office/powerpoint/2010/main" val="557827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41</a:t>
            </a:fld>
            <a:endParaRPr lang="cs-CZ"/>
          </a:p>
        </p:txBody>
      </p:sp>
    </p:spTree>
    <p:extLst>
      <p:ext uri="{BB962C8B-B14F-4D97-AF65-F5344CB8AC3E}">
        <p14:creationId xmlns:p14="http://schemas.microsoft.com/office/powerpoint/2010/main" val="334627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a:t>
            </a:r>
            <a:r>
              <a:rPr lang="cs-CZ" baseline="0" dirty="0" smtClean="0"/>
              <a:t> textu jsou tyto zásadní informace: 1) obě choroby jsou způsobeny dominantními alelami, alela pro polydaktylii přišla od matky, alela pro šedý zákal od otce. Protože zároveň nemáme informaci o tom, že by rodiče trpěly zároveň i druhou chorobou (která je vzácná a informace o tom, zda jí jedinec má, je pro analýzu důležitá), předpokládáme, že každý z rodičů má pouze jednu z chorob a pro druhou je tedy recesivní homozygot. Chromosom s alelou pro polydaktylii (</a:t>
            </a:r>
            <a:r>
              <a:rPr lang="cs-CZ" i="1" baseline="0" dirty="0" smtClean="0"/>
              <a:t>P</a:t>
            </a:r>
            <a:r>
              <a:rPr lang="cs-CZ" baseline="0" dirty="0" smtClean="0"/>
              <a:t>) přišel tedy od matky, zároveň nesl recesivní alelu </a:t>
            </a:r>
            <a:r>
              <a:rPr lang="cs-CZ" i="1" baseline="0" dirty="0" smtClean="0"/>
              <a:t>z</a:t>
            </a:r>
            <a:r>
              <a:rPr lang="cs-CZ" baseline="0" dirty="0" smtClean="0"/>
              <a:t> pro šedý zákal. Chromosom s alelou pro šedý zákal (</a:t>
            </a:r>
            <a:r>
              <a:rPr lang="cs-CZ" i="1" baseline="0" dirty="0" smtClean="0"/>
              <a:t>Z</a:t>
            </a:r>
            <a:r>
              <a:rPr lang="cs-CZ" baseline="0" dirty="0" smtClean="0"/>
              <a:t>) přišel od otce a nesl i recesivní alelu </a:t>
            </a:r>
            <a:r>
              <a:rPr lang="cs-CZ" i="1" baseline="0" dirty="0" smtClean="0"/>
              <a:t>p</a:t>
            </a:r>
            <a:r>
              <a:rPr lang="cs-CZ" baseline="0" dirty="0" smtClean="0"/>
              <a:t>. Žena je tak </a:t>
            </a:r>
            <a:r>
              <a:rPr lang="cs-CZ" baseline="0" dirty="0" err="1" smtClean="0"/>
              <a:t>heterozygotka</a:t>
            </a:r>
            <a:r>
              <a:rPr lang="cs-CZ" baseline="0" dirty="0" smtClean="0"/>
              <a:t> ve fázi trans, takže bude s vyšší pravděpodobností dělat gamety, které budou obsahovat právě jednu z dominantních alel. Rekombinací budou vznikat i gamety s oběma alelami dominantními a gamety s oběma recesivními alelami, ale ty budou vzácnější. Její děti tak s největší pravděpodobností budou trpět jednou z chorob.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42</a:t>
            </a:fld>
            <a:endParaRPr lang="cs-CZ"/>
          </a:p>
        </p:txBody>
      </p:sp>
    </p:spTree>
    <p:extLst>
      <p:ext uri="{BB962C8B-B14F-4D97-AF65-F5344CB8AC3E}">
        <p14:creationId xmlns:p14="http://schemas.microsoft.com/office/powerpoint/2010/main" val="2445866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Měření frekvence rekombinace</a:t>
            </a:r>
            <a:r>
              <a:rPr lang="cs-CZ" baseline="0" dirty="0" smtClean="0"/>
              <a:t> mezi sledovanými geny se používá k odhadu vzdálenosti genů. Pro výpočet Morganova čísla se hodnotí generace </a:t>
            </a:r>
            <a:r>
              <a:rPr lang="cs-CZ" baseline="0" dirty="0" err="1" smtClean="0"/>
              <a:t>B1</a:t>
            </a:r>
            <a:r>
              <a:rPr lang="cs-CZ" baseline="0" dirty="0" smtClean="0"/>
              <a:t>.</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43</a:t>
            </a:fld>
            <a:endParaRPr lang="cs-CZ"/>
          </a:p>
        </p:txBody>
      </p:sp>
    </p:spTree>
    <p:extLst>
      <p:ext uri="{BB962C8B-B14F-4D97-AF65-F5344CB8AC3E}">
        <p14:creationId xmlns:p14="http://schemas.microsoft.com/office/powerpoint/2010/main" val="2614893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44</a:t>
            </a:fld>
            <a:endParaRPr lang="cs-CZ"/>
          </a:p>
        </p:txBody>
      </p:sp>
    </p:spTree>
    <p:extLst>
      <p:ext uri="{BB962C8B-B14F-4D97-AF65-F5344CB8AC3E}">
        <p14:creationId xmlns:p14="http://schemas.microsoft.com/office/powerpoint/2010/main" val="1014142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45</a:t>
            </a:fld>
            <a:endParaRPr lang="cs-CZ"/>
          </a:p>
        </p:txBody>
      </p:sp>
    </p:spTree>
    <p:extLst>
      <p:ext uri="{BB962C8B-B14F-4D97-AF65-F5344CB8AC3E}">
        <p14:creationId xmlns:p14="http://schemas.microsoft.com/office/powerpoint/2010/main" val="2938861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chceme</a:t>
            </a:r>
            <a:r>
              <a:rPr lang="cs-CZ" baseline="0" dirty="0" smtClean="0"/>
              <a:t> zjistit očekávaný štěpný poměr </a:t>
            </a:r>
            <a:r>
              <a:rPr lang="cs-CZ" baseline="0" dirty="0" err="1" smtClean="0"/>
              <a:t>F2</a:t>
            </a:r>
            <a:r>
              <a:rPr lang="cs-CZ" baseline="0" dirty="0" smtClean="0"/>
              <a:t>, musíme do kombinačního čtverce uvést všechny čtyři genotypy gamet, které bude tvořit. Díky vazbě ale nebudou gamety vznikat se stejnou pravděpodobností, ale v tomto případě rodičovské </a:t>
            </a:r>
            <a:r>
              <a:rPr lang="cs-CZ" baseline="0" dirty="0" err="1" smtClean="0"/>
              <a:t>4x</a:t>
            </a:r>
            <a:r>
              <a:rPr lang="cs-CZ" baseline="0" dirty="0" smtClean="0"/>
              <a:t> častěji než rekombinované. To musíme zohlednit při výpočtu očekávaného fenotypového štěpného poměru, takže každou gametu v kombinačním čtverci opatříme </a:t>
            </a:r>
            <a:r>
              <a:rPr lang="cs-CZ" baseline="0" dirty="0" err="1" smtClean="0"/>
              <a:t>koeficiencem</a:t>
            </a:r>
            <a:r>
              <a:rPr lang="cs-CZ" baseline="0" dirty="0" smtClean="0"/>
              <a:t>, který odpovídá tomu, s jakou pravděpodobností bude daná gameta vznikat (čili rodičovským gametám přiřadíme koeficient 4, k rekombinovaným 1). Pak vyplníme genotypy/fenotypy do jednotlivých okýnek kombinačního čtverce a u každého musíme vynásobit koeficienty v řádku i sloupci. Nakonec sečteme okýnka, ve kterých jsou stejné fenotypy a sečíst musíme i příslušné koeficienty.</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46</a:t>
            </a:fld>
            <a:endParaRPr lang="cs-CZ"/>
          </a:p>
        </p:txBody>
      </p:sp>
    </p:spTree>
    <p:extLst>
      <p:ext uri="{BB962C8B-B14F-4D97-AF65-F5344CB8AC3E}">
        <p14:creationId xmlns:p14="http://schemas.microsoft.com/office/powerpoint/2010/main" val="1566135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a:t>
            </a:r>
            <a:r>
              <a:rPr lang="cs-CZ" baseline="0" dirty="0" smtClean="0"/>
              <a:t> známe sílu vazby (v tomto případě p = 20 </a:t>
            </a:r>
            <a:r>
              <a:rPr lang="cs-CZ" baseline="0" dirty="0" err="1" smtClean="0"/>
              <a:t>cM</a:t>
            </a:r>
            <a:r>
              <a:rPr lang="cs-CZ" baseline="0" dirty="0" smtClean="0"/>
              <a:t>, neboli 20% gamet je rekombinovaných), tak t</a:t>
            </a:r>
            <a:r>
              <a:rPr lang="cs-CZ" dirty="0" smtClean="0"/>
              <a:t>ímto</a:t>
            </a:r>
            <a:r>
              <a:rPr lang="cs-CZ" baseline="0" dirty="0" smtClean="0"/>
              <a:t> způsobem můžeme predikovat, jaké potomstvo bude vznikat v </a:t>
            </a:r>
            <a:r>
              <a:rPr lang="cs-CZ" baseline="0" dirty="0" err="1" smtClean="0"/>
              <a:t>F2</a:t>
            </a:r>
            <a:r>
              <a:rPr lang="cs-CZ" baseline="0" dirty="0" smtClean="0"/>
              <a:t> generaci. Pokud ale chceme sílu vazby teprve zjistit, tak hodnocení </a:t>
            </a:r>
            <a:r>
              <a:rPr lang="cs-CZ" baseline="0" dirty="0" err="1" smtClean="0"/>
              <a:t>F2</a:t>
            </a:r>
            <a:r>
              <a:rPr lang="cs-CZ" baseline="0" dirty="0" smtClean="0"/>
              <a:t> není dobrý způsob. </a:t>
            </a:r>
            <a:r>
              <a:rPr lang="cs-CZ" dirty="0" smtClean="0"/>
              <a:t>Z kombinačního čtverce a vzniklého </a:t>
            </a:r>
            <a:r>
              <a:rPr lang="cs-CZ" dirty="0" err="1" smtClean="0"/>
              <a:t>fenypového</a:t>
            </a:r>
            <a:r>
              <a:rPr lang="cs-CZ" dirty="0" smtClean="0"/>
              <a:t> štěpného</a:t>
            </a:r>
            <a:r>
              <a:rPr lang="cs-CZ" baseline="0" dirty="0" smtClean="0"/>
              <a:t> </a:t>
            </a:r>
            <a:r>
              <a:rPr lang="cs-CZ" dirty="0" smtClean="0"/>
              <a:t>poměru je vidět, že hodnocení </a:t>
            </a:r>
            <a:r>
              <a:rPr lang="cs-CZ" dirty="0" err="1" smtClean="0"/>
              <a:t>F2</a:t>
            </a:r>
            <a:r>
              <a:rPr lang="cs-CZ" dirty="0" smtClean="0"/>
              <a:t> generace by</a:t>
            </a:r>
            <a:r>
              <a:rPr lang="cs-CZ" baseline="0" dirty="0" smtClean="0"/>
              <a:t> bylo velmi náročné, protože každý heterozygot tvoří jednotlivé gamety s odlišnou frekvencí (v tomto případě rodičovských </a:t>
            </a:r>
            <a:r>
              <a:rPr lang="cs-CZ" baseline="0" dirty="0" err="1" smtClean="0"/>
              <a:t>4x</a:t>
            </a:r>
            <a:r>
              <a:rPr lang="cs-CZ" baseline="0" dirty="0" smtClean="0"/>
              <a:t> více než rekombinovaných). Naopak analytické křížení heterozygota s recesivním homozygotem je mnohem přehlednější, protože recesivní homozygot produkuje jen jeden typ gamet, navíc takové, které umožní dominantním i recesivním alelám v gametách heterozygota se projevit (viz další </a:t>
            </a:r>
            <a:r>
              <a:rPr lang="cs-CZ" baseline="0" dirty="0" err="1" smtClean="0"/>
              <a:t>slide</a:t>
            </a:r>
            <a:r>
              <a:rPr lang="cs-CZ" baseline="0" dirty="0" smtClean="0"/>
              <a:t>).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47</a:t>
            </a:fld>
            <a:endParaRPr lang="cs-CZ"/>
          </a:p>
        </p:txBody>
      </p:sp>
    </p:spTree>
    <p:extLst>
      <p:ext uri="{BB962C8B-B14F-4D97-AF65-F5344CB8AC3E}">
        <p14:creationId xmlns:p14="http://schemas.microsoft.com/office/powerpoint/2010/main" val="3051432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48</a:t>
            </a:fld>
            <a:endParaRPr lang="cs-CZ"/>
          </a:p>
        </p:txBody>
      </p:sp>
    </p:spTree>
    <p:extLst>
      <p:ext uri="{BB962C8B-B14F-4D97-AF65-F5344CB8AC3E}">
        <p14:creationId xmlns:p14="http://schemas.microsoft.com/office/powerpoint/2010/main" val="9158353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49</a:t>
            </a:fld>
            <a:endParaRPr lang="cs-CZ"/>
          </a:p>
        </p:txBody>
      </p:sp>
    </p:spTree>
    <p:extLst>
      <p:ext uri="{BB962C8B-B14F-4D97-AF65-F5344CB8AC3E}">
        <p14:creationId xmlns:p14="http://schemas.microsoft.com/office/powerpoint/2010/main" val="383297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Jsou dva</a:t>
            </a:r>
            <a:r>
              <a:rPr lang="cs-CZ" baseline="0" dirty="0" smtClean="0"/>
              <a:t> faktory, které ovlivňují, kolik bude vznikat jakých gamet: 1) síla vazby (čili jak jsou geny na chromosomu daleko od sebe), 2) vazbová fáze, která udává, jak jsou dominantní a recesivní alely sledovaných genů uspořádány na chromosomech heterozygota, a které tedy budou rodičovské a tedy častější, a které rekombinované a tedy vzácnější.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a:t>
            </a:fld>
            <a:endParaRPr lang="cs-CZ"/>
          </a:p>
        </p:txBody>
      </p:sp>
    </p:spTree>
    <p:extLst>
      <p:ext uri="{BB962C8B-B14F-4D97-AF65-F5344CB8AC3E}">
        <p14:creationId xmlns:p14="http://schemas.microsoft.com/office/powerpoint/2010/main" val="1827462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50</a:t>
            </a:fld>
            <a:endParaRPr lang="cs-CZ"/>
          </a:p>
        </p:txBody>
      </p:sp>
    </p:spTree>
    <p:extLst>
      <p:ext uri="{BB962C8B-B14F-4D97-AF65-F5344CB8AC3E}">
        <p14:creationId xmlns:p14="http://schemas.microsoft.com/office/powerpoint/2010/main" val="361611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51</a:t>
            </a:fld>
            <a:endParaRPr lang="cs-CZ"/>
          </a:p>
        </p:txBody>
      </p:sp>
    </p:spTree>
    <p:extLst>
      <p:ext uri="{BB962C8B-B14F-4D97-AF65-F5344CB8AC3E}">
        <p14:creationId xmlns:p14="http://schemas.microsoft.com/office/powerpoint/2010/main" val="38537540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Protože na každém chromosomu proběhne v meióze</a:t>
            </a:r>
            <a:r>
              <a:rPr lang="cs-CZ" baseline="0" dirty="0" smtClean="0"/>
              <a:t> </a:t>
            </a:r>
            <a:r>
              <a:rPr lang="cs-CZ" dirty="0" smtClean="0"/>
              <a:t>alespoň jeden crossing-over, jsou-li geny umístěny na chromosomu dostatečně daleko, crossing-over</a:t>
            </a:r>
            <a:r>
              <a:rPr lang="cs-CZ" baseline="0" dirty="0" smtClean="0"/>
              <a:t> se mezi ně vždy trefí a jejich alely jsou vlastně volně kombinovatelné (není mezi nimi genetická vazba), i když jsou fyzicky na jednom chromosomu. Protože při volné kombinovatelnosti je poměr genotypů gamet 1:1:1:1, čili všechny možnosti vznikají se stejnou pravděpodobností, může být Morganovo číslo max. 0,5 (tj. ½ gamet tvoří rekombinované gamety). Ale geny od sebe mohou být fyzicky umístěny dále, takže při křížení se budou jevit, jako že jsou na různých chromosomech. Pokud ale použijeme další geny, které jsou lokalizované mezi geny </a:t>
            </a:r>
            <a:r>
              <a:rPr lang="cs-CZ" i="1" baseline="0" dirty="0" smtClean="0"/>
              <a:t>P</a:t>
            </a:r>
            <a:r>
              <a:rPr lang="cs-CZ" baseline="0" dirty="0" smtClean="0"/>
              <a:t> a </a:t>
            </a:r>
            <a:r>
              <a:rPr lang="cs-CZ" i="1" baseline="0" dirty="0" smtClean="0"/>
              <a:t>K</a:t>
            </a:r>
            <a:r>
              <a:rPr lang="cs-CZ" baseline="0" dirty="0" smtClean="0"/>
              <a:t>, jejich analýzou se může prokázat i fyzická vazba mezi </a:t>
            </a:r>
            <a:r>
              <a:rPr lang="cs-CZ" i="1" baseline="0" dirty="0" smtClean="0"/>
              <a:t>P</a:t>
            </a:r>
            <a:r>
              <a:rPr lang="cs-CZ" baseline="0" dirty="0" smtClean="0"/>
              <a:t> a </a:t>
            </a:r>
            <a:r>
              <a:rPr lang="cs-CZ" i="1" baseline="0" dirty="0" smtClean="0"/>
              <a:t>K</a:t>
            </a:r>
            <a:r>
              <a:rPr lang="cs-CZ" baseline="0" dirty="0" smtClean="0"/>
              <a:t>.</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53</a:t>
            </a:fld>
            <a:endParaRPr lang="cs-CZ"/>
          </a:p>
        </p:txBody>
      </p:sp>
    </p:spTree>
    <p:extLst>
      <p:ext uri="{BB962C8B-B14F-4D97-AF65-F5344CB8AC3E}">
        <p14:creationId xmlns:p14="http://schemas.microsoft.com/office/powerpoint/2010/main" val="3138903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54</a:t>
            </a:fld>
            <a:endParaRPr lang="cs-CZ"/>
          </a:p>
        </p:txBody>
      </p:sp>
    </p:spTree>
    <p:extLst>
      <p:ext uri="{BB962C8B-B14F-4D97-AF65-F5344CB8AC3E}">
        <p14:creationId xmlns:p14="http://schemas.microsoft.com/office/powerpoint/2010/main" val="18913718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55</a:t>
            </a:fld>
            <a:endParaRPr lang="cs-CZ"/>
          </a:p>
        </p:txBody>
      </p:sp>
    </p:spTree>
    <p:extLst>
      <p:ext uri="{BB962C8B-B14F-4D97-AF65-F5344CB8AC3E}">
        <p14:creationId xmlns:p14="http://schemas.microsoft.com/office/powerpoint/2010/main" val="1368507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Jsou-li geny v</a:t>
            </a:r>
            <a:r>
              <a:rPr lang="cs-CZ" baseline="0" dirty="0" smtClean="0"/>
              <a:t> genetické vazbě (tj. poměr potomstva v </a:t>
            </a:r>
            <a:r>
              <a:rPr lang="cs-CZ" baseline="0" dirty="0" err="1" smtClean="0"/>
              <a:t>B1</a:t>
            </a:r>
            <a:r>
              <a:rPr lang="cs-CZ" baseline="0" dirty="0" smtClean="0"/>
              <a:t> je vychýlen a rekombinovaných gamet je méně než rodičovských), musí být </a:t>
            </a:r>
            <a:r>
              <a:rPr lang="cs-CZ" dirty="0" smtClean="0"/>
              <a:t>lokalizovány na stejném</a:t>
            </a:r>
            <a:r>
              <a:rPr lang="cs-CZ" baseline="0" dirty="0" smtClean="0"/>
              <a:t> chromosomu (tj. jsou ve fyzické vazbě), protože alely genů na různých chromosomech se kombinují náhodně (náhodná segregace chromosomů během meiózy, poměr </a:t>
            </a:r>
            <a:r>
              <a:rPr lang="cs-CZ" baseline="0" dirty="0" err="1" smtClean="0"/>
              <a:t>B1</a:t>
            </a:r>
            <a:r>
              <a:rPr lang="cs-CZ" baseline="0" dirty="0" smtClean="0"/>
              <a:t> je 1:1:1:1).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56</a:t>
            </a:fld>
            <a:endParaRPr lang="cs-CZ"/>
          </a:p>
        </p:txBody>
      </p:sp>
    </p:spTree>
    <p:extLst>
      <p:ext uri="{BB962C8B-B14F-4D97-AF65-F5344CB8AC3E}">
        <p14:creationId xmlns:p14="http://schemas.microsoft.com/office/powerpoint/2010/main" val="27327434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57</a:t>
            </a:fld>
            <a:endParaRPr lang="cs-CZ"/>
          </a:p>
        </p:txBody>
      </p:sp>
    </p:spTree>
    <p:extLst>
      <p:ext uri="{BB962C8B-B14F-4D97-AF65-F5344CB8AC3E}">
        <p14:creationId xmlns:p14="http://schemas.microsoft.com/office/powerpoint/2010/main" val="4990273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Při</a:t>
            </a:r>
            <a:r>
              <a:rPr lang="cs-CZ" baseline="0" dirty="0" smtClean="0"/>
              <a:t> poměru 50:50 už geny nejsou v genetické vazbě, protože všechny gamety vznikají se stejnou pravděpodobností. Fyzicky ale ve vazbě být mohou, jen jsou umístěny daleko od sebe.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58</a:t>
            </a:fld>
            <a:endParaRPr lang="cs-CZ"/>
          </a:p>
        </p:txBody>
      </p:sp>
    </p:spTree>
    <p:extLst>
      <p:ext uri="{BB962C8B-B14F-4D97-AF65-F5344CB8AC3E}">
        <p14:creationId xmlns:p14="http://schemas.microsoft.com/office/powerpoint/2010/main" val="2078128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59</a:t>
            </a:fld>
            <a:endParaRPr lang="cs-CZ"/>
          </a:p>
        </p:txBody>
      </p:sp>
    </p:spTree>
    <p:extLst>
      <p:ext uri="{BB962C8B-B14F-4D97-AF65-F5344CB8AC3E}">
        <p14:creationId xmlns:p14="http://schemas.microsoft.com/office/powerpoint/2010/main" val="35496282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Víme-li, že jednoho fenotypu</a:t>
            </a:r>
            <a:r>
              <a:rPr lang="cs-CZ" baseline="0" dirty="0" smtClean="0"/>
              <a:t> potomstva (AB) vzniká ¼, pak potomstva s fenotypem ab je také ¼, čili jedinců s fenotypem Ab a </a:t>
            </a:r>
            <a:r>
              <a:rPr lang="cs-CZ" baseline="0" dirty="0" err="1" smtClean="0"/>
              <a:t>aB</a:t>
            </a:r>
            <a:r>
              <a:rPr lang="cs-CZ" baseline="0" dirty="0" smtClean="0"/>
              <a:t> je ½ (1/4 každý z nich). Fenotypový štěpný poměr je tedy 1:1:1:1, což je typické pro volnou </a:t>
            </a:r>
            <a:r>
              <a:rPr lang="cs-CZ" baseline="0" dirty="0" err="1" smtClean="0"/>
              <a:t>kombinovatelnout</a:t>
            </a:r>
            <a:r>
              <a:rPr lang="cs-CZ" baseline="0" dirty="0" smtClean="0"/>
              <a:t>. Geny </a:t>
            </a:r>
            <a:r>
              <a:rPr lang="cs-CZ" i="1" baseline="0" dirty="0" smtClean="0"/>
              <a:t>A</a:t>
            </a:r>
            <a:r>
              <a:rPr lang="cs-CZ" baseline="0" dirty="0" smtClean="0"/>
              <a:t> a </a:t>
            </a:r>
            <a:r>
              <a:rPr lang="cs-CZ" i="1" baseline="0" dirty="0" smtClean="0"/>
              <a:t>B</a:t>
            </a:r>
            <a:r>
              <a:rPr lang="cs-CZ" baseline="0" dirty="0" smtClean="0"/>
              <a:t> tedy nejsou v genetické vazbě.</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60</a:t>
            </a:fld>
            <a:endParaRPr lang="cs-CZ"/>
          </a:p>
        </p:txBody>
      </p:sp>
    </p:spTree>
    <p:extLst>
      <p:ext uri="{BB962C8B-B14F-4D97-AF65-F5344CB8AC3E}">
        <p14:creationId xmlns:p14="http://schemas.microsoft.com/office/powerpoint/2010/main" val="3981227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Síla vazby se měří</a:t>
            </a:r>
            <a:r>
              <a:rPr lang="cs-CZ" baseline="0" dirty="0" smtClean="0"/>
              <a:t> podle frekvence crossing-overů mezi sledovanými geny. Pokud jsou geny blízko, vazba je silná, a rekombinované gamety vznikají výrazně méně než rodičovské. Pokud jsou geny daleko od sebe, vznikají rekombinované gamety téměř stejně často jako rodičovské. Pokud vznikají všechny gamety se stejnou pravděpodobností, jedná se o volnou kombinovatelnost, i kdyby byly lokalizovány na jednom chromosomu. To je způsobeno tím, že geny jsou tak daleko, že se mezi ně crossing-over vždy trefí, takže nejsou v genetické vazbě (viz dále genetická vs. fyzická vazba). Každý pár homologních chromosomů během meiózy prodělá alespoň jeden crossing-over (větší chromosomy i více), role crossing-overů je totiž nejen promíchání alel mezi homology, ale i udržení homologů, které zůstávají spojené prostřednictvím chiasmat až do anafáze I, kdy se rozejdou. </a:t>
            </a:r>
          </a:p>
          <a:p>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a:t>
            </a:fld>
            <a:endParaRPr lang="cs-CZ"/>
          </a:p>
        </p:txBody>
      </p:sp>
    </p:spTree>
    <p:extLst>
      <p:ext uri="{BB962C8B-B14F-4D97-AF65-F5344CB8AC3E}">
        <p14:creationId xmlns:p14="http://schemas.microsoft.com/office/powerpoint/2010/main" val="40632107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Prvním krokem</a:t>
            </a:r>
            <a:r>
              <a:rPr lang="cs-CZ" baseline="0" dirty="0" smtClean="0"/>
              <a:t> k vyřešení problému je sumarizace relevantních informací. </a:t>
            </a:r>
          </a:p>
          <a:p>
            <a:pPr marL="228600" indent="-228600">
              <a:buAutoNum type="arabicParenR"/>
            </a:pPr>
            <a:r>
              <a:rPr lang="cs-CZ" baseline="0" dirty="0" smtClean="0"/>
              <a:t>Z toho, že se v </a:t>
            </a:r>
            <a:r>
              <a:rPr lang="cs-CZ" baseline="0" dirty="0" err="1" smtClean="0"/>
              <a:t>B1</a:t>
            </a:r>
            <a:r>
              <a:rPr lang="cs-CZ" baseline="0" dirty="0" smtClean="0"/>
              <a:t> narodila černá mláďata víme, že bílé plemeno v rodičovské generaci bylo homozygotní pro černé alely, které se nemohly projevit kvůli tomu, že v genu </a:t>
            </a:r>
            <a:r>
              <a:rPr lang="cs-CZ" i="1" baseline="0" dirty="0" smtClean="0"/>
              <a:t>C</a:t>
            </a:r>
            <a:r>
              <a:rPr lang="cs-CZ" baseline="0" dirty="0" smtClean="0"/>
              <a:t> nebyla dominantní alela. </a:t>
            </a:r>
          </a:p>
          <a:p>
            <a:pPr marL="228600" indent="-228600">
              <a:buAutoNum type="arabicParenR"/>
            </a:pPr>
            <a:r>
              <a:rPr lang="cs-CZ" baseline="0" dirty="0" smtClean="0"/>
              <a:t>Zbarvení srstí králíků je dáno dvěma geny v interakci (recesivní </a:t>
            </a:r>
            <a:r>
              <a:rPr lang="cs-CZ" baseline="0" dirty="0" err="1" smtClean="0"/>
              <a:t>epistáze</a:t>
            </a:r>
            <a:r>
              <a:rPr lang="cs-CZ" baseline="0" dirty="0" smtClean="0"/>
              <a:t>, protože gen </a:t>
            </a:r>
            <a:r>
              <a:rPr lang="cs-CZ" i="1" baseline="0" dirty="0" smtClean="0"/>
              <a:t>B</a:t>
            </a:r>
            <a:r>
              <a:rPr lang="cs-CZ" baseline="0" dirty="0" smtClean="0"/>
              <a:t> se nemůže projevit, pokud v genu</a:t>
            </a:r>
            <a:r>
              <a:rPr lang="cs-CZ" i="1" baseline="0" dirty="0" smtClean="0"/>
              <a:t> C </a:t>
            </a:r>
            <a:r>
              <a:rPr lang="cs-CZ" baseline="0" dirty="0" smtClean="0"/>
              <a:t>není dominantní alela). Z toho je jasné, které fenotypové třídy B1 nám splývají dohromady (</a:t>
            </a:r>
            <a:r>
              <a:rPr lang="cs-CZ" baseline="0" dirty="0" err="1" smtClean="0"/>
              <a:t>cB</a:t>
            </a:r>
            <a:r>
              <a:rPr lang="cs-CZ" baseline="0" dirty="0" smtClean="0"/>
              <a:t> a </a:t>
            </a:r>
            <a:r>
              <a:rPr lang="cs-CZ" baseline="0" dirty="0" err="1" smtClean="0"/>
              <a:t>cb</a:t>
            </a:r>
            <a:r>
              <a:rPr lang="cs-CZ" baseline="0" dirty="0" smtClean="0"/>
              <a:t>) a jaký bude očekávaný fenotypový štěpný poměr (v případě zpětného křížení je to 1 : 1: 2 (bez interakce by to bylo 1:1:1:1). </a:t>
            </a:r>
          </a:p>
          <a:p>
            <a:pPr marL="0" indent="0">
              <a:buNone/>
            </a:pPr>
            <a:endParaRPr lang="cs-CZ" baseline="0" dirty="0" smtClean="0"/>
          </a:p>
          <a:p>
            <a:pPr marL="0" indent="0">
              <a:buNone/>
            </a:pPr>
            <a:r>
              <a:rPr lang="cs-CZ" baseline="0" dirty="0" smtClean="0"/>
              <a:t>Nejjednodušší hypotézou, která by mohla zbarvení vysvětlit, je tedy recesivní </a:t>
            </a:r>
            <a:r>
              <a:rPr lang="cs-CZ" baseline="0" dirty="0" err="1" smtClean="0"/>
              <a:t>epistáze</a:t>
            </a:r>
            <a:r>
              <a:rPr lang="cs-CZ" baseline="0" dirty="0" smtClean="0"/>
              <a:t> mezi geny na různých chromosomech (vazba je téměř vždy méně pravděpodobná než volná kombinovatelnost, záleží na počtu chromosomů a jejich velikosti).</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61</a:t>
            </a:fld>
            <a:endParaRPr lang="cs-CZ"/>
          </a:p>
        </p:txBody>
      </p:sp>
    </p:spTree>
    <p:extLst>
      <p:ext uri="{BB962C8B-B14F-4D97-AF65-F5344CB8AC3E}">
        <p14:creationId xmlns:p14="http://schemas.microsoft.com/office/powerpoint/2010/main" val="2837063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a:t>
            </a:r>
            <a:r>
              <a:rPr lang="cs-CZ" baseline="-25000" dirty="0" smtClean="0"/>
              <a:t>0 </a:t>
            </a:r>
            <a:r>
              <a:rPr lang="cs-CZ" dirty="0" smtClean="0"/>
              <a:t>otestujeme pomocí </a:t>
            </a:r>
            <a:r>
              <a:rPr lang="cs-CZ" dirty="0" smtClean="0">
                <a:latin typeface="Symbol" panose="05050102010706020507" pitchFamily="18" charset="2"/>
              </a:rPr>
              <a:t>X</a:t>
            </a:r>
            <a:r>
              <a:rPr lang="cs-CZ" baseline="30000" dirty="0" err="1" smtClean="0"/>
              <a:t>2</a:t>
            </a:r>
            <a:r>
              <a:rPr lang="cs-CZ" dirty="0" smtClean="0"/>
              <a:t>,</a:t>
            </a:r>
            <a:r>
              <a:rPr lang="cs-CZ" baseline="0" dirty="0" smtClean="0"/>
              <a:t> pokud platí, měl by počet mláďat ve fenotypových třídách B1 zhruba odpovídat očekávanému poměru 1:1:2. Celkový počet mláďat přerozdělíme do tohoto poměru a dostaneme 50 černých : 50 hnědých : 100 bílých, což jsou očekávané hodnoty. Dosadíme do vzorce pro X</a:t>
            </a:r>
            <a:r>
              <a:rPr lang="cs-CZ" baseline="30000" dirty="0" smtClean="0"/>
              <a:t>2</a:t>
            </a:r>
            <a:r>
              <a:rPr lang="cs-CZ" baseline="0" dirty="0" smtClean="0"/>
              <a:t>, kde nám vyjde hodnota 10,24. Tu porovnáme s tabulkou kritických hodnot pro X</a:t>
            </a:r>
            <a:r>
              <a:rPr lang="cs-CZ" baseline="30000" dirty="0" smtClean="0"/>
              <a:t>2</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62</a:t>
            </a:fld>
            <a:endParaRPr lang="cs-CZ"/>
          </a:p>
        </p:txBody>
      </p:sp>
    </p:spTree>
    <p:extLst>
      <p:ext uri="{BB962C8B-B14F-4D97-AF65-F5344CB8AC3E}">
        <p14:creationId xmlns:p14="http://schemas.microsoft.com/office/powerpoint/2010/main" val="6512906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naší</a:t>
            </a:r>
            <a:r>
              <a:rPr lang="cs-CZ" baseline="0" dirty="0" smtClean="0"/>
              <a:t> analýze máme tři kategorie (fenotypové třídy), takže počet stupňů volnosti je 3-1 = 2. Hodnotíme na 5% hladině významnosti, takže naše kritická hodnota je 5,991.  Ta je mnohem menší než výsledek X</a:t>
            </a:r>
            <a:r>
              <a:rPr lang="cs-CZ" baseline="30000" dirty="0" smtClean="0"/>
              <a:t>2</a:t>
            </a:r>
            <a:r>
              <a:rPr lang="cs-CZ" baseline="0" dirty="0" smtClean="0"/>
              <a:t>, takže zamítáme naší H</a:t>
            </a:r>
            <a:r>
              <a:rPr lang="cs-CZ" baseline="-25000" dirty="0" smtClean="0"/>
              <a:t>0</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63</a:t>
            </a:fld>
            <a:endParaRPr lang="cs-CZ"/>
          </a:p>
        </p:txBody>
      </p:sp>
    </p:spTree>
    <p:extLst>
      <p:ext uri="{BB962C8B-B14F-4D97-AF65-F5344CB8AC3E}">
        <p14:creationId xmlns:p14="http://schemas.microsoft.com/office/powerpoint/2010/main" val="34824986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64</a:t>
            </a:fld>
            <a:endParaRPr lang="cs-CZ"/>
          </a:p>
        </p:txBody>
      </p:sp>
    </p:spTree>
    <p:extLst>
      <p:ext uri="{BB962C8B-B14F-4D97-AF65-F5344CB8AC3E}">
        <p14:creationId xmlns:p14="http://schemas.microsoft.com/office/powerpoint/2010/main" val="2541005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Jednoduchá hypotéza naše</a:t>
            </a:r>
            <a:r>
              <a:rPr lang="cs-CZ" baseline="0" dirty="0" smtClean="0"/>
              <a:t> data uspokojivě nevysvětlila, musíme nalézt jinou. H</a:t>
            </a:r>
            <a:r>
              <a:rPr lang="cs-CZ" baseline="-25000" dirty="0" smtClean="0"/>
              <a:t>1</a:t>
            </a:r>
            <a:r>
              <a:rPr lang="cs-CZ" baseline="0" dirty="0" smtClean="0"/>
              <a:t> tedy bude: zbarvení srsti u králíků je způsobeno dvěma geny ve vazbě s recesivní </a:t>
            </a:r>
            <a:r>
              <a:rPr lang="cs-CZ" baseline="0" dirty="0" err="1" smtClean="0"/>
              <a:t>epistází</a:t>
            </a:r>
            <a:r>
              <a:rPr lang="cs-CZ" baseline="0" dirty="0" smtClean="0"/>
              <a:t>.  V tom případě, soudě podle počtu jedinců ve fenotypových </a:t>
            </a:r>
            <a:r>
              <a:rPr lang="cs-CZ" i="0" baseline="0" dirty="0" smtClean="0"/>
              <a:t>třídách CB a </a:t>
            </a:r>
            <a:r>
              <a:rPr lang="cs-CZ" i="0" baseline="0" dirty="0" err="1" smtClean="0"/>
              <a:t>Cb</a:t>
            </a:r>
            <a:r>
              <a:rPr lang="cs-CZ" i="0" baseline="0" dirty="0" smtClean="0"/>
              <a:t>, by rekombinované fenotypové třídy byly CB a </a:t>
            </a:r>
            <a:r>
              <a:rPr lang="cs-CZ" i="0" baseline="0" dirty="0" err="1" smtClean="0"/>
              <a:t>cb</a:t>
            </a:r>
            <a:r>
              <a:rPr lang="cs-CZ" i="0" baseline="0" dirty="0" smtClean="0"/>
              <a:t>, rodičovské </a:t>
            </a:r>
            <a:r>
              <a:rPr lang="cs-CZ" i="0" baseline="0" dirty="0" err="1" smtClean="0"/>
              <a:t>Cb</a:t>
            </a:r>
            <a:r>
              <a:rPr lang="cs-CZ" i="0" baseline="0" dirty="0" smtClean="0"/>
              <a:t> a </a:t>
            </a:r>
            <a:r>
              <a:rPr lang="cs-CZ" i="0" baseline="0" dirty="0" err="1" smtClean="0"/>
              <a:t>cB</a:t>
            </a:r>
            <a:r>
              <a:rPr lang="cs-CZ" i="0" baseline="0" dirty="0" smtClean="0"/>
              <a:t>. Tomu odpovídá i kombinace alel u rodičovské generace. Protože třídy  </a:t>
            </a:r>
            <a:r>
              <a:rPr lang="cs-CZ" i="0" baseline="0" dirty="0" err="1" smtClean="0"/>
              <a:t>cB</a:t>
            </a:r>
            <a:r>
              <a:rPr lang="cs-CZ" i="0" baseline="0" dirty="0" smtClean="0"/>
              <a:t> a </a:t>
            </a:r>
            <a:r>
              <a:rPr lang="cs-CZ" i="0" baseline="0" dirty="0" err="1" smtClean="0"/>
              <a:t>cb</a:t>
            </a:r>
            <a:r>
              <a:rPr lang="cs-CZ" i="0" baseline="0" dirty="0" smtClean="0"/>
              <a:t> jsou fenotypově nerozlišitelné a nevím, kolik jedinců patří do které, pro výpočet vzdálenosti genů </a:t>
            </a:r>
            <a:r>
              <a:rPr lang="cs-CZ" baseline="0" dirty="0" smtClean="0"/>
              <a:t>můžeme použít jen třídy CB a </a:t>
            </a:r>
            <a:r>
              <a:rPr lang="cs-CZ" baseline="0" dirty="0" err="1" smtClean="0"/>
              <a:t>Cb</a:t>
            </a:r>
            <a:r>
              <a:rPr lang="cs-CZ" baseline="0" dirty="0" smtClean="0"/>
              <a:t>. Vzdálenost genů </a:t>
            </a:r>
            <a:r>
              <a:rPr lang="cs-CZ" i="1" baseline="0" dirty="0" smtClean="0"/>
              <a:t>C </a:t>
            </a:r>
            <a:r>
              <a:rPr lang="cs-CZ" baseline="0" dirty="0" smtClean="0"/>
              <a:t>a </a:t>
            </a:r>
            <a:r>
              <a:rPr lang="cs-CZ" i="1" baseline="0" dirty="0" smtClean="0"/>
              <a:t>B</a:t>
            </a:r>
            <a:r>
              <a:rPr lang="cs-CZ" baseline="0" dirty="0" smtClean="0"/>
              <a:t> by pak byla 34 </a:t>
            </a:r>
            <a:r>
              <a:rPr lang="cs-CZ" baseline="0" dirty="0" err="1" smtClean="0"/>
              <a:t>cM</a:t>
            </a:r>
            <a:r>
              <a:rPr lang="cs-CZ" baseline="0" dirty="0" smtClean="0"/>
              <a:t>. Tentokrát už nemáme očekávané a pozorované hodnoty (z pozorovaných hodnot jsme spočítali vzdálenost genů), takže nelze hypotézu ověřit X</a:t>
            </a:r>
            <a:r>
              <a:rPr lang="cs-CZ" baseline="30000" dirty="0" smtClean="0"/>
              <a:t>2</a:t>
            </a:r>
            <a:r>
              <a:rPr lang="cs-CZ" baseline="0" dirty="0" smtClean="0"/>
              <a:t>. Nicméně všechny informace jsou konzistentní, H</a:t>
            </a:r>
            <a:r>
              <a:rPr lang="cs-CZ" baseline="-25000" dirty="0" smtClean="0"/>
              <a:t>1</a:t>
            </a:r>
            <a:r>
              <a:rPr lang="cs-CZ" baseline="0" dirty="0" smtClean="0"/>
              <a:t> by mohla fungovat, pro její případně otestování by se musel udělat nový pokus a získaná data pak porovnat s očekávanými na základě H</a:t>
            </a:r>
            <a:r>
              <a:rPr lang="cs-CZ" baseline="-25000" dirty="0" smtClean="0"/>
              <a:t>1</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65</a:t>
            </a:fld>
            <a:endParaRPr lang="cs-CZ"/>
          </a:p>
        </p:txBody>
      </p:sp>
    </p:spTree>
    <p:extLst>
      <p:ext uri="{BB962C8B-B14F-4D97-AF65-F5344CB8AC3E}">
        <p14:creationId xmlns:p14="http://schemas.microsoft.com/office/powerpoint/2010/main" val="1397764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Dosud</a:t>
            </a:r>
            <a:r>
              <a:rPr lang="cs-CZ" baseline="0" dirty="0" smtClean="0"/>
              <a:t> jsme uvažovaly jen jednoduché crossing-overy, ale na delších chromosomech může crossing-overů probíhat více a navíc se v rámci páru homologních chromosomů mohou zapojit i více než dvě chromatidy. To má dopad na genotypy gamet, které z dané meiózy vzniknou.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66</a:t>
            </a:fld>
            <a:endParaRPr lang="cs-CZ"/>
          </a:p>
        </p:txBody>
      </p:sp>
    </p:spTree>
    <p:extLst>
      <p:ext uri="{BB962C8B-B14F-4D97-AF65-F5344CB8AC3E}">
        <p14:creationId xmlns:p14="http://schemas.microsoft.com/office/powerpoint/2010/main" val="2533399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t>Tříbodový</a:t>
            </a:r>
            <a:r>
              <a:rPr lang="cs-CZ" sz="1200" baseline="0" dirty="0" smtClean="0"/>
              <a:t> test je metoda d</a:t>
            </a:r>
            <a:r>
              <a:rPr lang="cs-CZ" sz="1200" dirty="0" smtClean="0"/>
              <a:t>říve hojně využívaná na určování pořadí genů na chromosomu a přesnějšímu odhadu</a:t>
            </a:r>
            <a:r>
              <a:rPr lang="cs-CZ" sz="1200" baseline="0" dirty="0" smtClean="0"/>
              <a:t> vzdálenosti genů</a:t>
            </a:r>
            <a:r>
              <a:rPr lang="cs-CZ" sz="1200" dirty="0" smtClean="0"/>
              <a:t>, dnes je nahrazena </a:t>
            </a:r>
            <a:r>
              <a:rPr lang="cs-CZ" sz="1200" dirty="0" err="1" smtClean="0"/>
              <a:t>sekvenováním</a:t>
            </a:r>
            <a:r>
              <a:rPr lang="cs-CZ" sz="1200" dirty="0" smtClean="0"/>
              <a:t> a bioinformatikou. Sledujeme při něm</a:t>
            </a:r>
            <a:r>
              <a:rPr lang="cs-CZ" sz="1200" baseline="0" dirty="0" smtClean="0"/>
              <a:t> tři geny a frekvence crossing-overů mezi nimi.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aseline="0" dirty="0" smtClean="0"/>
              <a:t>  Začínáme křížení čistých linií, čímž vznikne </a:t>
            </a:r>
            <a:r>
              <a:rPr lang="cs-CZ" sz="1200" baseline="0" dirty="0" err="1" smtClean="0"/>
              <a:t>F1</a:t>
            </a:r>
            <a:r>
              <a:rPr lang="cs-CZ" sz="1200" baseline="0" dirty="0" smtClean="0"/>
              <a:t> generace heterozygotů. S nimi provedeme analytické křížení s recesivním homozygotem a hodnotíme </a:t>
            </a:r>
            <a:r>
              <a:rPr lang="cs-CZ" sz="1200" baseline="0" dirty="0" err="1" smtClean="0"/>
              <a:t>B1</a:t>
            </a:r>
            <a:r>
              <a:rPr lang="cs-CZ" sz="1200" baseline="0" dirty="0" smtClean="0"/>
              <a:t>. </a:t>
            </a:r>
            <a:endParaRPr lang="en-US" sz="1200" dirty="0" smtClean="0"/>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67</a:t>
            </a:fld>
            <a:endParaRPr lang="cs-CZ"/>
          </a:p>
        </p:txBody>
      </p:sp>
    </p:spTree>
    <p:extLst>
      <p:ext uri="{BB962C8B-B14F-4D97-AF65-F5344CB8AC3E}">
        <p14:creationId xmlns:p14="http://schemas.microsoft.com/office/powerpoint/2010/main" val="18973495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a:t>
            </a:r>
            <a:r>
              <a:rPr lang="cs-CZ" dirty="0" err="1" smtClean="0"/>
              <a:t>B1</a:t>
            </a:r>
            <a:r>
              <a:rPr lang="cs-CZ" dirty="0" smtClean="0"/>
              <a:t> nám</a:t>
            </a:r>
            <a:r>
              <a:rPr lang="cs-CZ" baseline="0" dirty="0" smtClean="0"/>
              <a:t> vznikne 8 fenotypových tříd, které tvoří komplementární dvojice (např. kde má jedna třída recesivní projev v genu A, tam má druhá třída dominantní projev. Obě třídy mají podobnou četnost. Nejpočetnější jsou rodičovské kombinace, které vznikly absencí </a:t>
            </a:r>
            <a:r>
              <a:rPr lang="cs-CZ" baseline="0" dirty="0" err="1" smtClean="0"/>
              <a:t>c.o</a:t>
            </a:r>
            <a:r>
              <a:rPr lang="cs-CZ" baseline="0" dirty="0" smtClean="0"/>
              <a:t>. mezi sledovanými geny. Pak jsou zde dvě dvojice tříd, které mají střední četnosti, u jedné dvojice došlo k </a:t>
            </a:r>
            <a:r>
              <a:rPr lang="cs-CZ" baseline="0" dirty="0" err="1" smtClean="0"/>
              <a:t>c.o</a:t>
            </a:r>
            <a:r>
              <a:rPr lang="cs-CZ" baseline="0" dirty="0" smtClean="0"/>
              <a:t>. mezi 1. a 2. genem, u druhé mezi 2. a 3. genem. Nejméně četná dvojice jsou dvojití </a:t>
            </a:r>
            <a:r>
              <a:rPr lang="cs-CZ" baseline="0" dirty="0" err="1" smtClean="0"/>
              <a:t>rekombinanti</a:t>
            </a:r>
            <a:r>
              <a:rPr lang="cs-CZ" baseline="0" dirty="0" smtClean="0"/>
              <a:t>, kde došlo ke </a:t>
            </a:r>
            <a:r>
              <a:rPr lang="cs-CZ" baseline="0" dirty="0" err="1" smtClean="0"/>
              <a:t>c.o</a:t>
            </a:r>
            <a:r>
              <a:rPr lang="cs-CZ" baseline="0" dirty="0" smtClean="0"/>
              <a:t>. mezi 1. a 2. genem, i </a:t>
            </a:r>
            <a:r>
              <a:rPr lang="cs-CZ" baseline="0" dirty="0" err="1" smtClean="0"/>
              <a:t>meci</a:t>
            </a:r>
            <a:r>
              <a:rPr lang="cs-CZ" baseline="0" dirty="0" smtClean="0"/>
              <a:t> 2. a 3. genem.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68</a:t>
            </a:fld>
            <a:endParaRPr lang="cs-CZ"/>
          </a:p>
        </p:txBody>
      </p:sp>
    </p:spTree>
    <p:extLst>
      <p:ext uri="{BB962C8B-B14F-4D97-AF65-F5344CB8AC3E}">
        <p14:creationId xmlns:p14="http://schemas.microsoft.com/office/powerpoint/2010/main" val="19957368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Prvním krokem při tříbodovém testu je zjistit, který z genů je uprostřed.</a:t>
            </a:r>
            <a:r>
              <a:rPr lang="cs-CZ" baseline="0" dirty="0" smtClean="0"/>
              <a:t> To se dělá porovnáním rodičovských tříd a dvojitých </a:t>
            </a:r>
            <a:r>
              <a:rPr lang="cs-CZ" baseline="0" dirty="0" err="1" smtClean="0"/>
              <a:t>rekombinantů</a:t>
            </a:r>
            <a:r>
              <a:rPr lang="cs-CZ" baseline="0" dirty="0" smtClean="0"/>
              <a:t>. Gen, kterým se liší, je uprostřed.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69</a:t>
            </a:fld>
            <a:endParaRPr lang="cs-CZ"/>
          </a:p>
        </p:txBody>
      </p:sp>
    </p:spTree>
    <p:extLst>
      <p:ext uri="{BB962C8B-B14F-4D97-AF65-F5344CB8AC3E}">
        <p14:creationId xmlns:p14="http://schemas.microsoft.com/office/powerpoint/2010/main" val="5518678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70</a:t>
            </a:fld>
            <a:endParaRPr lang="cs-CZ"/>
          </a:p>
        </p:txBody>
      </p:sp>
    </p:spTree>
    <p:extLst>
      <p:ext uri="{BB962C8B-B14F-4D97-AF65-F5344CB8AC3E}">
        <p14:creationId xmlns:p14="http://schemas.microsoft.com/office/powerpoint/2010/main" val="90544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 určení síly vazby zjištěné</a:t>
            </a:r>
            <a:r>
              <a:rPr lang="cs-CZ" baseline="0" dirty="0" smtClean="0"/>
              <a:t> genetickou analýzou se počítá Morganovo číslo, které udává frekvenci rekombinovaného potomstva v generaci B1. Morganovo číslo se označuje</a:t>
            </a:r>
            <a:r>
              <a:rPr lang="cs-CZ" i="1" baseline="0" dirty="0" smtClean="0"/>
              <a:t> p </a:t>
            </a:r>
            <a:r>
              <a:rPr lang="cs-CZ" baseline="0" dirty="0" smtClean="0"/>
              <a:t>a počítá  se: </a:t>
            </a:r>
            <a:r>
              <a:rPr lang="cs-CZ" i="1" baseline="0" dirty="0" smtClean="0"/>
              <a:t>p</a:t>
            </a:r>
            <a:r>
              <a:rPr lang="cs-CZ" baseline="0" dirty="0" smtClean="0"/>
              <a:t> = počet rekombinovaného potomstva/počet všech potomků. Výsledné číslo je v Morganech (pojmenovaných na počest slavného genetika Thomase </a:t>
            </a:r>
            <a:r>
              <a:rPr lang="cs-CZ" baseline="0" dirty="0" err="1" smtClean="0"/>
              <a:t>Hunta</a:t>
            </a:r>
            <a:r>
              <a:rPr lang="cs-CZ" baseline="0" dirty="0" smtClean="0"/>
              <a:t> Morgana), ale udává se v centimorganech. Toto číslo (v </a:t>
            </a:r>
            <a:r>
              <a:rPr lang="cs-CZ" baseline="0" dirty="0" err="1" smtClean="0"/>
              <a:t>cM</a:t>
            </a:r>
            <a:r>
              <a:rPr lang="cs-CZ" baseline="0" dirty="0" smtClean="0"/>
              <a:t>) zároveň udává, kolik procent gamet tvořených heterozygotem je rekombinovaných.</a:t>
            </a:r>
            <a:endParaRPr lang="cs-CZ" dirty="0" smtClean="0"/>
          </a:p>
          <a:p>
            <a:r>
              <a:rPr lang="cs-CZ" dirty="0" smtClean="0"/>
              <a:t>B1 = potomstvo analytického</a:t>
            </a:r>
            <a:r>
              <a:rPr lang="cs-CZ" baseline="0" dirty="0" smtClean="0"/>
              <a:t> křížení heterozygota (to je testovaný jedinec) s recesivním homozygotem. Cílem analytického křížení je zjistit, jaké gamety a v jakém poměru dělá testovaný heterozygot.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a:t>
            </a:fld>
            <a:endParaRPr lang="cs-CZ"/>
          </a:p>
        </p:txBody>
      </p:sp>
    </p:spTree>
    <p:extLst>
      <p:ext uri="{BB962C8B-B14F-4D97-AF65-F5344CB8AC3E}">
        <p14:creationId xmlns:p14="http://schemas.microsoft.com/office/powerpoint/2010/main" val="32083236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71</a:t>
            </a:fld>
            <a:endParaRPr lang="cs-CZ"/>
          </a:p>
        </p:txBody>
      </p:sp>
    </p:spTree>
    <p:extLst>
      <p:ext uri="{BB962C8B-B14F-4D97-AF65-F5344CB8AC3E}">
        <p14:creationId xmlns:p14="http://schemas.microsoft.com/office/powerpoint/2010/main" val="36869579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72</a:t>
            </a:fld>
            <a:endParaRPr lang="cs-CZ"/>
          </a:p>
        </p:txBody>
      </p:sp>
    </p:spTree>
    <p:extLst>
      <p:ext uri="{BB962C8B-B14F-4D97-AF65-F5344CB8AC3E}">
        <p14:creationId xmlns:p14="http://schemas.microsoft.com/office/powerpoint/2010/main" val="1330194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73</a:t>
            </a:fld>
            <a:endParaRPr lang="cs-CZ"/>
          </a:p>
        </p:txBody>
      </p:sp>
    </p:spTree>
    <p:extLst>
      <p:ext uri="{BB962C8B-B14F-4D97-AF65-F5344CB8AC3E}">
        <p14:creationId xmlns:p14="http://schemas.microsoft.com/office/powerpoint/2010/main" val="8755392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74</a:t>
            </a:fld>
            <a:endParaRPr lang="cs-CZ"/>
          </a:p>
        </p:txBody>
      </p:sp>
    </p:spTree>
    <p:extLst>
      <p:ext uri="{BB962C8B-B14F-4D97-AF65-F5344CB8AC3E}">
        <p14:creationId xmlns:p14="http://schemas.microsoft.com/office/powerpoint/2010/main" val="34942269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75</a:t>
            </a:fld>
            <a:endParaRPr lang="cs-CZ"/>
          </a:p>
        </p:txBody>
      </p:sp>
    </p:spTree>
    <p:extLst>
      <p:ext uri="{BB962C8B-B14F-4D97-AF65-F5344CB8AC3E}">
        <p14:creationId xmlns:p14="http://schemas.microsoft.com/office/powerpoint/2010/main" val="3509802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76</a:t>
            </a:fld>
            <a:endParaRPr lang="cs-CZ"/>
          </a:p>
        </p:txBody>
      </p:sp>
    </p:spTree>
    <p:extLst>
      <p:ext uri="{BB962C8B-B14F-4D97-AF65-F5344CB8AC3E}">
        <p14:creationId xmlns:p14="http://schemas.microsoft.com/office/powerpoint/2010/main" val="16817120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77</a:t>
            </a:fld>
            <a:endParaRPr lang="cs-CZ"/>
          </a:p>
        </p:txBody>
      </p:sp>
    </p:spTree>
    <p:extLst>
      <p:ext uri="{BB962C8B-B14F-4D97-AF65-F5344CB8AC3E}">
        <p14:creationId xmlns:p14="http://schemas.microsoft.com/office/powerpoint/2010/main" val="974074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78</a:t>
            </a:fld>
            <a:endParaRPr lang="cs-CZ"/>
          </a:p>
        </p:txBody>
      </p:sp>
    </p:spTree>
    <p:extLst>
      <p:ext uri="{BB962C8B-B14F-4D97-AF65-F5344CB8AC3E}">
        <p14:creationId xmlns:p14="http://schemas.microsoft.com/office/powerpoint/2010/main" val="28889388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Genová</a:t>
            </a:r>
            <a:r>
              <a:rPr lang="cs-CZ" baseline="0" dirty="0" smtClean="0"/>
              <a:t> konverze je jev, kdy se chybné párování bází v dvoušroubovici DNA opraví podle jednoho z vláken a při tom dojde ke změně jedné alely na jinou. To, který nukleotid bude změněn, je náhoda, takže se může stát, že ve vzniklých gametách bude převládat jedna alela, i když by jejich poměr měl být 1:1. K chybnému párování bází dochází během párování homologních chromosomů v meiotické profázi I a k invazi jednoho vlákna do chromatidy homologického chromosomu. Vzniklá dvojitě překřížená struktura se může rozštěpit dvěma způsoby. Jeden dá vzniknout crossing-overu, druhý obnoví původní stav a ke crossing-overu nedojde (detaily viz přednáška č. 4). V místě spojení však vždy dojde ke vzniku malého heteroduplexu, kde k chybnému párování může dojít, genových konverzí tak může být více než crossing-overů.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79</a:t>
            </a:fld>
            <a:endParaRPr lang="cs-CZ"/>
          </a:p>
        </p:txBody>
      </p:sp>
    </p:spTree>
    <p:extLst>
      <p:ext uri="{BB962C8B-B14F-4D97-AF65-F5344CB8AC3E}">
        <p14:creationId xmlns:p14="http://schemas.microsoft.com/office/powerpoint/2010/main" val="28327965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80</a:t>
            </a:fld>
            <a:endParaRPr lang="cs-CZ"/>
          </a:p>
        </p:txBody>
      </p:sp>
    </p:spTree>
    <p:extLst>
      <p:ext uri="{BB962C8B-B14F-4D97-AF65-F5344CB8AC3E}">
        <p14:creationId xmlns:p14="http://schemas.microsoft.com/office/powerpoint/2010/main" val="24594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a:t>
            </a:fld>
            <a:endParaRPr lang="cs-CZ"/>
          </a:p>
        </p:txBody>
      </p:sp>
    </p:spTree>
    <p:extLst>
      <p:ext uri="{BB962C8B-B14F-4D97-AF65-F5344CB8AC3E}">
        <p14:creationId xmlns:p14="http://schemas.microsoft.com/office/powerpoint/2010/main" val="2625907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Nerovnoměrný crossing-over</a:t>
            </a:r>
            <a:r>
              <a:rPr lang="cs-CZ" baseline="0" dirty="0" smtClean="0"/>
              <a:t> (též ektopická rekombinace) nastane, když se dva homologní chromosomy nespárují správně a tak oblasti, které si mezi sebou vymění při crossing-overu, nejsou stejné. Na jednom chromosomu pak úsek chybí, na druhém je tento úsek duplikován. Nejčastější příčinou nerovnoměrného crossing-overu jsou mobilní elementy, které jsou roztroušeny v mnoha kopiích po celém genomu, takže pokud se podle nich homology přiloží, přikládají sice sekvenčně stejné úseky, avšak lokalizované na různých místech.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81</a:t>
            </a:fld>
            <a:endParaRPr lang="cs-CZ"/>
          </a:p>
        </p:txBody>
      </p:sp>
    </p:spTree>
    <p:extLst>
      <p:ext uri="{BB962C8B-B14F-4D97-AF65-F5344CB8AC3E}">
        <p14:creationId xmlns:p14="http://schemas.microsoft.com/office/powerpoint/2010/main" val="31622006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a:ln/>
        </p:spPr>
      </p:sp>
      <p:sp>
        <p:nvSpPr>
          <p:cNvPr id="40963" name="Zástupný symbol pro poznámky 2"/>
          <p:cNvSpPr>
            <a:spLocks noGrp="1"/>
          </p:cNvSpPr>
          <p:nvPr>
            <p:ph type="body" idx="1"/>
          </p:nvPr>
        </p:nvSpPr>
        <p:spPr>
          <a:noFill/>
        </p:spPr>
        <p:txBody>
          <a:bodyPr/>
          <a:lstStyle/>
          <a:p>
            <a:r>
              <a:rPr lang="cs-CZ" altLang="cs-CZ" dirty="0" smtClean="0">
                <a:latin typeface="Arial" charset="0"/>
              </a:rPr>
              <a:t>Nerovnoměrný</a:t>
            </a:r>
            <a:r>
              <a:rPr lang="cs-CZ" altLang="cs-CZ" baseline="0" dirty="0" smtClean="0">
                <a:latin typeface="Arial" charset="0"/>
              </a:rPr>
              <a:t> crossing-over je častou příčinou duplikace genů, která je velmi důležitým nástrojem evoluce. Vzniklá kopie totiž může volně mutovat, a tak získat novou funkci, protože původní kopie stále pracuje, takže případné vyřazení nové kopie mutací jedince neohrozí.  </a:t>
            </a:r>
            <a:endParaRPr lang="cs-CZ" altLang="cs-CZ" dirty="0" smtClean="0">
              <a:latin typeface="Arial" charset="0"/>
            </a:endParaRPr>
          </a:p>
        </p:txBody>
      </p:sp>
      <p:sp>
        <p:nvSpPr>
          <p:cNvPr id="40964"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F8984F0-2872-47E9-ABC4-E1AD02F7E629}" type="slidenum">
              <a:rPr lang="cs-CZ" altLang="cs-CZ"/>
              <a:pPr>
                <a:spcBef>
                  <a:spcPct val="0"/>
                </a:spcBef>
              </a:pPr>
              <a:t>82</a:t>
            </a:fld>
            <a:endParaRPr lang="cs-CZ" altLang="cs-CZ"/>
          </a:p>
        </p:txBody>
      </p:sp>
    </p:spTree>
    <p:extLst>
      <p:ext uri="{BB962C8B-B14F-4D97-AF65-F5344CB8AC3E}">
        <p14:creationId xmlns:p14="http://schemas.microsoft.com/office/powerpoint/2010/main" val="13641221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smtClean="0"/>
              <a:t>Duplikované geny mohou mít</a:t>
            </a:r>
            <a:r>
              <a:rPr lang="cs-CZ" altLang="cs-CZ" baseline="0" dirty="0" smtClean="0"/>
              <a:t> různý osud</a:t>
            </a:r>
            <a:r>
              <a:rPr lang="cs-CZ" altLang="cs-CZ" dirty="0" smtClean="0"/>
              <a:t>. Nejpravděpodobnější je to, že jedna z kopií je vyřazena mutací a gen je změněn na </a:t>
            </a:r>
            <a:r>
              <a:rPr lang="cs-CZ" altLang="cs-CZ" dirty="0" err="1" smtClean="0"/>
              <a:t>pseudogen</a:t>
            </a:r>
            <a:r>
              <a:rPr lang="cs-CZ" altLang="cs-CZ" dirty="0" smtClean="0"/>
              <a:t>. To může být žádoucí, pokud samostatně duplikovaný gen narušuje rovnováhu genových produktů, které spolu interagují, např. v metabolické dráze. Gen může být vyřazen buď mutací v kódující oblasti (záměna nukleotidů, delece, inzerce), nebo degenerací regulačních faktorů, epigenetickou inaktivací nebo fungováním </a:t>
            </a:r>
            <a:r>
              <a:rPr lang="cs-CZ" altLang="cs-CZ" dirty="0" err="1" smtClean="0"/>
              <a:t>MEs</a:t>
            </a:r>
            <a:r>
              <a:rPr lang="cs-CZ" altLang="cs-CZ" dirty="0" smtClean="0"/>
              <a:t>. Pokud jsou zachovány obě kopie, mohou existovat obě beze změny, pokud je výhodné mít dvě kopie takového genu (např. jako pojistka proti škodlivým mutacím nebo pokud je výhodné mít více genového produktu, např. geny pro histony nebo </a:t>
            </a:r>
            <a:r>
              <a:rPr lang="cs-CZ" altLang="cs-CZ" dirty="0" err="1" smtClean="0"/>
              <a:t>rRNA</a:t>
            </a:r>
            <a:r>
              <a:rPr lang="cs-CZ" altLang="cs-CZ" dirty="0" smtClean="0"/>
              <a:t>). Jedna z kopií genu může díky mutaci získat novou funkci (</a:t>
            </a:r>
            <a:r>
              <a:rPr lang="cs-CZ" altLang="cs-CZ" dirty="0" err="1" smtClean="0"/>
              <a:t>neofunkcionalizace</a:t>
            </a:r>
            <a:r>
              <a:rPr lang="cs-CZ" altLang="cs-CZ" dirty="0" smtClean="0"/>
              <a:t>). Případně může jedna nebo obě kopie ztratit některou z funkcí, které měl původní gen (</a:t>
            </a:r>
            <a:r>
              <a:rPr lang="cs-CZ" altLang="cs-CZ" dirty="0" err="1" smtClean="0"/>
              <a:t>subfunkcionalizace</a:t>
            </a:r>
            <a:r>
              <a:rPr lang="cs-CZ" altLang="cs-CZ" dirty="0" smtClean="0"/>
              <a:t>), čili dojde ke specializaci, kdy každá z kopií zastává jednu z funkcí původního genu, případně se mohou obě kopie exprimovat na různých místech nebo v jiném čase (</a:t>
            </a:r>
            <a:r>
              <a:rPr lang="cs-CZ" altLang="cs-CZ" dirty="0" err="1" smtClean="0">
                <a:latin typeface="Calibri" pitchFamily="34" charset="0"/>
              </a:rPr>
              <a:t>Evans</a:t>
            </a:r>
            <a:r>
              <a:rPr lang="cs-CZ" altLang="cs-CZ" dirty="0" smtClean="0">
                <a:latin typeface="Calibri" pitchFamily="34" charset="0"/>
              </a:rPr>
              <a:t> 2008</a:t>
            </a:r>
            <a:r>
              <a:rPr lang="cs-CZ" altLang="cs-CZ" dirty="0" smtClean="0"/>
              <a:t>). </a:t>
            </a:r>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83</a:t>
            </a:fld>
            <a:endParaRPr lang="cs-CZ"/>
          </a:p>
        </p:txBody>
      </p:sp>
    </p:spTree>
    <p:extLst>
      <p:ext uri="{BB962C8B-B14F-4D97-AF65-F5344CB8AC3E}">
        <p14:creationId xmlns:p14="http://schemas.microsoft.com/office/powerpoint/2010/main" val="10636152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Skupina genů, které</a:t>
            </a:r>
            <a:r>
              <a:rPr lang="cs-CZ" baseline="0" dirty="0" smtClean="0"/>
              <a:t> vznikla duplikací (i opakovanou) a následně získaly novou funkci, se nazývá genová rodina. V genomu jich je mnoho a různě početných.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84</a:t>
            </a:fld>
            <a:endParaRPr lang="cs-CZ"/>
          </a:p>
        </p:txBody>
      </p:sp>
    </p:spTree>
    <p:extLst>
      <p:ext uri="{BB962C8B-B14F-4D97-AF65-F5344CB8AC3E}">
        <p14:creationId xmlns:p14="http://schemas.microsoft.com/office/powerpoint/2010/main" val="7620625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Příkladem</a:t>
            </a:r>
            <a:r>
              <a:rPr lang="cs-CZ" altLang="cs-CZ" baseline="0" dirty="0" smtClean="0"/>
              <a:t> genové rodiny jsou </a:t>
            </a:r>
            <a:r>
              <a:rPr lang="cs-CZ" altLang="cs-CZ" baseline="0" dirty="0" err="1" smtClean="0"/>
              <a:t>Hox</a:t>
            </a:r>
            <a:r>
              <a:rPr lang="cs-CZ" altLang="cs-CZ" baseline="0" dirty="0" smtClean="0"/>
              <a:t> geny. To jsou transkripční faktory, které regulují řadu dalších genů a určují, jaká struktura vyroste v dané části těla. Jejich mutace způsobuje záměnu struktur těla, např. mutace genu </a:t>
            </a:r>
            <a:r>
              <a:rPr lang="cs-CZ" altLang="cs-CZ" i="1" baseline="0" dirty="0" err="1" smtClean="0"/>
              <a:t>Ultrabithorax</a:t>
            </a:r>
            <a:r>
              <a:rPr lang="cs-CZ" altLang="cs-CZ" baseline="0" dirty="0" smtClean="0"/>
              <a:t> u octomilky způsobí, že má místo páru </a:t>
            </a:r>
            <a:r>
              <a:rPr lang="cs-CZ" altLang="cs-CZ" baseline="0" dirty="0" err="1" smtClean="0"/>
              <a:t>halter</a:t>
            </a:r>
            <a:r>
              <a:rPr lang="cs-CZ" altLang="cs-CZ" baseline="0" dirty="0" smtClean="0"/>
              <a:t> druhý pár křídel. </a:t>
            </a:r>
            <a:r>
              <a:rPr lang="cs-CZ" altLang="cs-CZ" baseline="0" dirty="0" err="1" smtClean="0"/>
              <a:t>Hox</a:t>
            </a:r>
            <a:r>
              <a:rPr lang="cs-CZ" altLang="cs-CZ" baseline="0" dirty="0" smtClean="0"/>
              <a:t> geny se vyskytují jen u mnohobuněčných živočichů a jejich funkce je velmi konzervovaná (dělají u všech totéž – určují charakter tělních struktur). </a:t>
            </a:r>
            <a:r>
              <a:rPr lang="cs-CZ" altLang="cs-CZ" baseline="0" dirty="0" err="1" smtClean="0"/>
              <a:t>Hox</a:t>
            </a:r>
            <a:r>
              <a:rPr lang="cs-CZ" altLang="cs-CZ" baseline="0" dirty="0" smtClean="0"/>
              <a:t> geny mají společný původ v </a:t>
            </a:r>
            <a:r>
              <a:rPr lang="cs-CZ" altLang="cs-CZ" baseline="0" dirty="0" err="1" smtClean="0"/>
              <a:t>praProtoHox</a:t>
            </a:r>
            <a:r>
              <a:rPr lang="cs-CZ" altLang="cs-CZ" baseline="0" dirty="0" smtClean="0"/>
              <a:t> genu, jehož duplikací a následnými duplikacemi duplikovaných genů postupně vznikla genová rodina </a:t>
            </a:r>
            <a:r>
              <a:rPr lang="cs-CZ" altLang="cs-CZ" baseline="0" dirty="0" err="1" smtClean="0"/>
              <a:t>Hox</a:t>
            </a:r>
            <a:r>
              <a:rPr lang="cs-CZ" altLang="cs-CZ" baseline="0" dirty="0" smtClean="0"/>
              <a:t> genů.</a:t>
            </a:r>
            <a:endParaRPr lang="cs-CZ" altLang="cs-CZ" dirty="0" smtClean="0"/>
          </a:p>
        </p:txBody>
      </p:sp>
      <p:sp>
        <p:nvSpPr>
          <p:cNvPr id="2253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88BC52-FFF9-4CF2-89D0-CA1CB536201E}" type="slidenum">
              <a:rPr lang="cs-CZ" altLang="cs-CZ"/>
              <a:pPr/>
              <a:t>85</a:t>
            </a:fld>
            <a:endParaRPr lang="cs-CZ" altLang="cs-CZ"/>
          </a:p>
        </p:txBody>
      </p:sp>
    </p:spTree>
    <p:extLst>
      <p:ext uri="{BB962C8B-B14F-4D97-AF65-F5344CB8AC3E}">
        <p14:creationId xmlns:p14="http://schemas.microsoft.com/office/powerpoint/2010/main" val="4404037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Duplikace genů je jeden z mechanismů, jak vzniká rezistence vůči různým insekticidům. U mnoha</a:t>
            </a:r>
            <a:r>
              <a:rPr lang="cs-CZ" baseline="0" dirty="0" smtClean="0"/>
              <a:t> druhů hmyzích škůdců došlo nezávisle a opakovaně k rozvoji rezistence vůči organofosfátům (OF) tím, že v genomu daného organismu došlo k duplikaci genu pro </a:t>
            </a:r>
            <a:r>
              <a:rPr lang="cs-CZ" baseline="0" dirty="0" err="1" smtClean="0"/>
              <a:t>acetylcholinestrezázu</a:t>
            </a:r>
            <a:r>
              <a:rPr lang="cs-CZ" baseline="0" dirty="0" smtClean="0"/>
              <a:t>, což je enzym, který je nezbytný pro správné fungování nervové soustavy (rozkládá neurotransmitery) a organofosfáty jeho fungování blokují a tím hmyz zabíjejí. Duplikace genu umožní jednak produkci většího množství produktu, což může kompenzovat působení OF. U jiných hmyzích škůdců došlo k duplikacím genů pro jiné esterázy, které dokáží naopak OF rozkládat.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  Příkladem je bzučivka </a:t>
            </a:r>
            <a:r>
              <a:rPr lang="cs-CZ" i="1" baseline="0" dirty="0" err="1" smtClean="0"/>
              <a:t>Lucilia</a:t>
            </a:r>
            <a:r>
              <a:rPr lang="cs-CZ" i="1" baseline="0" dirty="0" smtClean="0"/>
              <a:t> </a:t>
            </a:r>
            <a:r>
              <a:rPr lang="cs-CZ" i="1" baseline="0" dirty="0" err="1" smtClean="0"/>
              <a:t>cuprina</a:t>
            </a:r>
            <a:r>
              <a:rPr lang="cs-CZ" baseline="0" dirty="0" smtClean="0"/>
              <a:t>, která sužuje ovce. Samice hledají ovci s otevřenou ránou a do té nakladou vajíčka. To může způsobit rozsáhlé léze, které vedou až ke smrti hostitele. U této mouchy došlo k duplikaci genu pro jednu z esteráz, což, spolu s následnými mutacemi v duplikovaných genech vedlo ke schopnosti rozkládat organofosfáty a tím bránit jejich fungování.  </a:t>
            </a:r>
            <a:endParaRPr lang="cs-CZ" dirty="0" smtClean="0"/>
          </a:p>
          <a:p>
            <a:r>
              <a:rPr lang="cs-CZ" baseline="0" dirty="0" smtClean="0"/>
              <a:t>  Mšice </a:t>
            </a:r>
            <a:r>
              <a:rPr lang="cs-CZ" i="1" baseline="0" dirty="0" err="1" smtClean="0"/>
              <a:t>Myzus</a:t>
            </a:r>
            <a:r>
              <a:rPr lang="cs-CZ" i="1" baseline="0" dirty="0" smtClean="0"/>
              <a:t> </a:t>
            </a:r>
            <a:r>
              <a:rPr lang="cs-CZ" i="1" baseline="0" dirty="0" err="1" smtClean="0"/>
              <a:t>perzicae</a:t>
            </a:r>
            <a:r>
              <a:rPr lang="cs-CZ" i="1" baseline="0" dirty="0" smtClean="0"/>
              <a:t> </a:t>
            </a:r>
            <a:r>
              <a:rPr lang="cs-CZ" baseline="0" dirty="0" smtClean="0"/>
              <a:t>je celosvětový škůdce s širokým spektrem hostitelských rostlin (včetně mnoha kulturních plodin), které jednak likviduje vlastním </a:t>
            </a:r>
            <a:r>
              <a:rPr lang="cs-CZ" baseline="0" dirty="0" err="1" smtClean="0"/>
              <a:t>posáváním</a:t>
            </a:r>
            <a:r>
              <a:rPr lang="cs-CZ" baseline="0" dirty="0" smtClean="0"/>
              <a:t>, tak přenosem virů. Existují různé linie s různou silou rezistence k OF, přičemž rezistence je zajištěna expanzí genů pro esterázu, u nejresistentnější linie až </a:t>
            </a:r>
            <a:r>
              <a:rPr lang="cs-CZ" baseline="0" dirty="0" err="1" smtClean="0"/>
              <a:t>80x</a:t>
            </a:r>
            <a:r>
              <a:rPr lang="cs-CZ" baseline="0" dirty="0" smtClean="0"/>
              <a:t>. </a:t>
            </a:r>
          </a:p>
          <a:p>
            <a:r>
              <a:rPr lang="cs-CZ" baseline="0" dirty="0" smtClean="0"/>
              <a:t>Komár </a:t>
            </a:r>
            <a:r>
              <a:rPr lang="cs-CZ" i="1" baseline="0" dirty="0" err="1" smtClean="0"/>
              <a:t>Culex</a:t>
            </a:r>
            <a:r>
              <a:rPr lang="cs-CZ" i="1" baseline="0" dirty="0" smtClean="0"/>
              <a:t> </a:t>
            </a:r>
            <a:r>
              <a:rPr lang="cs-CZ" i="1" baseline="0" dirty="0" err="1" smtClean="0"/>
              <a:t>pipiens</a:t>
            </a:r>
            <a:r>
              <a:rPr lang="cs-CZ" i="1" baseline="0" dirty="0" smtClean="0"/>
              <a:t> </a:t>
            </a:r>
            <a:r>
              <a:rPr lang="cs-CZ" baseline="0" dirty="0" smtClean="0"/>
              <a:t>je nejen obtížný hmyz, ale funguje také jako přenašeč různých virových onemocnění, takže jsou jeho populace už desítky let kontrolovány používáním OF, přičemž různé populace </a:t>
            </a:r>
            <a:r>
              <a:rPr lang="cs-CZ" i="1" baseline="0" dirty="0" smtClean="0"/>
              <a:t>C. </a:t>
            </a:r>
            <a:r>
              <a:rPr lang="cs-CZ" i="1" baseline="0" dirty="0" err="1" smtClean="0"/>
              <a:t>pipiens</a:t>
            </a:r>
            <a:r>
              <a:rPr lang="cs-CZ" i="1" baseline="0" dirty="0" smtClean="0"/>
              <a:t> </a:t>
            </a:r>
            <a:r>
              <a:rPr lang="cs-CZ" baseline="0" dirty="0" smtClean="0"/>
              <a:t>si již vyvinuly rezistenci.</a:t>
            </a:r>
          </a:p>
          <a:p>
            <a:r>
              <a:rPr lang="cs-CZ" baseline="0" dirty="0" smtClean="0"/>
              <a:t>  </a:t>
            </a:r>
            <a:endParaRPr lang="cs-CZ" dirty="0" smtClean="0"/>
          </a:p>
          <a:p>
            <a:endParaRPr lang="cs-CZ" dirty="0" smtClean="0"/>
          </a:p>
          <a:p>
            <a:r>
              <a:rPr lang="cs-CZ" dirty="0" smtClean="0"/>
              <a:t>Obrázky z https://</a:t>
            </a:r>
            <a:r>
              <a:rPr lang="cs-CZ" dirty="0" err="1" smtClean="0"/>
              <a:t>commons.wikimedia.org</a:t>
            </a:r>
            <a:r>
              <a:rPr lang="cs-CZ" dirty="0" smtClean="0"/>
              <a:t>/wiki/</a:t>
            </a:r>
            <a:r>
              <a:rPr lang="cs-CZ" dirty="0" err="1" smtClean="0"/>
              <a:t>File:Myzus_persicae.jpg</a:t>
            </a:r>
            <a:endParaRPr lang="cs-CZ" dirty="0" smtClean="0"/>
          </a:p>
          <a:p>
            <a:r>
              <a:rPr lang="en-US" dirty="0" err="1" smtClean="0"/>
              <a:t>GFDL</a:t>
            </a:r>
            <a:r>
              <a:rPr lang="en-US" dirty="0" smtClean="0"/>
              <a:t> 1.2, https://</a:t>
            </a:r>
            <a:r>
              <a:rPr lang="en-US" dirty="0" err="1" smtClean="0"/>
              <a:t>commons.wikimedia.org</a:t>
            </a:r>
            <a:r>
              <a:rPr lang="en-US" dirty="0" smtClean="0"/>
              <a:t>/w/</a:t>
            </a:r>
            <a:r>
              <a:rPr lang="en-US" dirty="0" err="1" smtClean="0"/>
              <a:t>index.php?curid</a:t>
            </a:r>
            <a:r>
              <a:rPr lang="en-US" dirty="0" smtClean="0"/>
              <a:t>=3329515</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86</a:t>
            </a:fld>
            <a:endParaRPr lang="cs-CZ"/>
          </a:p>
        </p:txBody>
      </p:sp>
    </p:spTree>
    <p:extLst>
      <p:ext uri="{BB962C8B-B14F-4D97-AF65-F5344CB8AC3E}">
        <p14:creationId xmlns:p14="http://schemas.microsoft.com/office/powerpoint/2010/main" val="4712392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smtClean="0"/>
              <a:t>Duplikace genů byla významná</a:t>
            </a:r>
            <a:r>
              <a:rPr lang="cs-CZ" altLang="cs-CZ" baseline="0" dirty="0" smtClean="0"/>
              <a:t> i pro evoluci člověka. Porovnáním genomů člověka a šimpanze se přišlo na to, že se naše genomy liší různě duplikovanými geny, které jsou zodpovědné za smysly, imunitu, fertilitu a odbourávání </a:t>
            </a:r>
            <a:r>
              <a:rPr lang="cs-CZ" altLang="cs-CZ" baseline="0" dirty="0" err="1" smtClean="0"/>
              <a:t>xenobiotik</a:t>
            </a:r>
            <a:r>
              <a:rPr lang="cs-CZ" altLang="cs-CZ" baseline="0" dirty="0" smtClean="0"/>
              <a:t> (</a:t>
            </a:r>
            <a:r>
              <a:rPr lang="cs-CZ" altLang="cs-CZ" baseline="0" dirty="0" smtClean="0">
                <a:sym typeface="Wingdings" panose="05000000000000000000" pitchFamily="2" charset="2"/>
              </a:rPr>
              <a:t> změna stravy). Jedním z rozdílů mezi námi a šimpanzem, ale i mezi různými populacemi lidí, je počet kopií genu pro amylázu, enzym štěpící škrob. Člověk má kopií tohoto genu více, což souvisí s přechodem na zemědělství a tím na stravu bohatou na škrob. Nositelé duplikovaného genu měli i více enzymu a byli schopni efektivněji trávit škrob, což jim přineslo selekční výhodu. Počet kopií tohoto genu se liší i mezi tradičními zemědělci (mají více kopií) a lovci a sběrači a pastevci, které mají méně kopií. </a:t>
            </a:r>
          </a:p>
          <a:p>
            <a:endParaRPr lang="cs-CZ" altLang="cs-CZ" dirty="0" smtClean="0"/>
          </a:p>
          <a:p>
            <a:r>
              <a:rPr lang="cs-CZ" altLang="cs-CZ" dirty="0" smtClean="0"/>
              <a:t>Obrázky: </a:t>
            </a:r>
            <a:r>
              <a:rPr lang="en-US" altLang="cs-CZ" dirty="0" smtClean="0"/>
              <a:t>http://</a:t>
            </a:r>
            <a:r>
              <a:rPr lang="en-US" altLang="cs-CZ" dirty="0" err="1" smtClean="0"/>
              <a:t>thecollaboratory.wikidot.com</a:t>
            </a:r>
            <a:r>
              <a:rPr lang="en-US" altLang="cs-CZ" dirty="0" smtClean="0"/>
              <a:t>/fall-2015-sociology-I</a:t>
            </a:r>
            <a:endParaRPr lang="cs-CZ" altLang="cs-CZ" dirty="0" smtClean="0"/>
          </a:p>
          <a:p>
            <a:r>
              <a:rPr lang="cs-CZ" altLang="cs-CZ" dirty="0" smtClean="0"/>
              <a:t>http://</a:t>
            </a:r>
            <a:r>
              <a:rPr lang="cs-CZ" altLang="cs-CZ" dirty="0" err="1" smtClean="0"/>
              <a:t>agropedia.iitk.ac.in</a:t>
            </a:r>
            <a:r>
              <a:rPr lang="cs-CZ" altLang="cs-CZ" dirty="0" smtClean="0"/>
              <a:t>/</a:t>
            </a:r>
            <a:r>
              <a:rPr lang="cs-CZ" altLang="cs-CZ" dirty="0" err="1" smtClean="0"/>
              <a:t>timelinewheat1.htm</a:t>
            </a:r>
            <a:endParaRPr lang="cs-CZ" altLang="cs-CZ"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87</a:t>
            </a:fld>
            <a:endParaRPr lang="cs-CZ"/>
          </a:p>
        </p:txBody>
      </p:sp>
    </p:spTree>
    <p:extLst>
      <p:ext uri="{BB962C8B-B14F-4D97-AF65-F5344CB8AC3E}">
        <p14:creationId xmlns:p14="http://schemas.microsoft.com/office/powerpoint/2010/main" val="10636152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Všechny typy mutací</a:t>
            </a:r>
            <a:r>
              <a:rPr lang="cs-CZ" baseline="0" dirty="0" smtClean="0"/>
              <a:t> v genomu jsou náhodné, vznikají neustále a nikdy nevzniknou na poptávku. Selekce z nich pak vybere ty, které jsou momentálně výhodné a ty se pak mohou rozšířit v populaci. Co z toho vyplývá? Mutace jsou náhodné, selekce nikoli.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88</a:t>
            </a:fld>
            <a:endParaRPr lang="cs-CZ"/>
          </a:p>
        </p:txBody>
      </p:sp>
    </p:spTree>
    <p:extLst>
      <p:ext uri="{BB962C8B-B14F-4D97-AF65-F5344CB8AC3E}">
        <p14:creationId xmlns:p14="http://schemas.microsoft.com/office/powerpoint/2010/main" val="11559528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89</a:t>
            </a:fld>
            <a:endParaRPr lang="cs-CZ"/>
          </a:p>
        </p:txBody>
      </p:sp>
    </p:spTree>
    <p:extLst>
      <p:ext uri="{BB962C8B-B14F-4D97-AF65-F5344CB8AC3E}">
        <p14:creationId xmlns:p14="http://schemas.microsoft.com/office/powerpoint/2010/main" val="23400898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90</a:t>
            </a:fld>
            <a:endParaRPr lang="cs-CZ"/>
          </a:p>
        </p:txBody>
      </p:sp>
    </p:spTree>
    <p:extLst>
      <p:ext uri="{BB962C8B-B14F-4D97-AF65-F5344CB8AC3E}">
        <p14:creationId xmlns:p14="http://schemas.microsoft.com/office/powerpoint/2010/main" val="53330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9</a:t>
            </a:fld>
            <a:endParaRPr lang="cs-CZ"/>
          </a:p>
        </p:txBody>
      </p:sp>
    </p:spTree>
    <p:extLst>
      <p:ext uri="{BB962C8B-B14F-4D97-AF65-F5344CB8AC3E}">
        <p14:creationId xmlns:p14="http://schemas.microsoft.com/office/powerpoint/2010/main" val="4071707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3.4.2019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3.4.2019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3.4.2019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cs-CZ"/>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hart Placeholder 3"/>
          <p:cNvSpPr>
            <a:spLocks noGrp="1"/>
          </p:cNvSpPr>
          <p:nvPr>
            <p:ph type="chart" sz="half" idx="2"/>
          </p:nvPr>
        </p:nvSpPr>
        <p:spPr>
          <a:xfrm>
            <a:off x="4648200" y="1600200"/>
            <a:ext cx="4038600" cy="4525963"/>
          </a:xfrm>
        </p:spPr>
        <p:txBody>
          <a:bodyPr/>
          <a:lstStyle/>
          <a:p>
            <a:pPr lvl="0"/>
            <a:endParaRPr lang="cs-CZ" noProof="0"/>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BF4C6805-F801-4F0C-8E02-415096FB6BD7}" type="slidenum">
              <a:rPr lang="cs-CZ" altLang="cs-CZ"/>
              <a:pPr>
                <a:defRPr/>
              </a:pPr>
              <a:t>‹#›</a:t>
            </a:fld>
            <a:endParaRPr lang="cs-CZ" altLang="cs-CZ"/>
          </a:p>
        </p:txBody>
      </p:sp>
    </p:spTree>
    <p:extLst>
      <p:ext uri="{BB962C8B-B14F-4D97-AF65-F5344CB8AC3E}">
        <p14:creationId xmlns:p14="http://schemas.microsoft.com/office/powerpoint/2010/main" val="420082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BA6215F7-7FA9-45FF-AB8A-0813D01454A5}" type="slidenum">
              <a:rPr lang="cs-CZ" altLang="cs-CZ"/>
              <a:pPr>
                <a:defRPr/>
              </a:pPr>
              <a:t>‹#›</a:t>
            </a:fld>
            <a:endParaRPr lang="cs-CZ" altLang="cs-CZ"/>
          </a:p>
        </p:txBody>
      </p:sp>
    </p:spTree>
    <p:extLst>
      <p:ext uri="{BB962C8B-B14F-4D97-AF65-F5344CB8AC3E}">
        <p14:creationId xmlns:p14="http://schemas.microsoft.com/office/powerpoint/2010/main" val="196697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3.4.2019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3.4.2019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3.4.2019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3.4.2019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3.4.2019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3.4.2019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3.4.2019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3.4.2019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3.4.2019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14.tif"/><Relationship Id="rId4" Type="http://schemas.openxmlformats.org/officeDocument/2006/relationships/image" Target="../media/image13.tif"/></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38.tif"/><Relationship Id="rId4" Type="http://schemas.openxmlformats.org/officeDocument/2006/relationships/image" Target="../media/image44.ti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38.tif"/><Relationship Id="rId4" Type="http://schemas.openxmlformats.org/officeDocument/2006/relationships/image" Target="../media/image44.tif"/></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53.tiff"/></Relationships>
</file>

<file path=ppt/slides/_rels/slide6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image" Target="../media/image63.tiff"/><Relationship Id="rId11" Type="http://schemas.openxmlformats.org/officeDocument/2006/relationships/image" Target="../media/image68.tiff"/><Relationship Id="rId5" Type="http://schemas.openxmlformats.org/officeDocument/2006/relationships/image" Target="../media/image62.tiff"/><Relationship Id="rId10" Type="http://schemas.openxmlformats.org/officeDocument/2006/relationships/image" Target="../media/image67.tiff"/><Relationship Id="rId4" Type="http://schemas.openxmlformats.org/officeDocument/2006/relationships/image" Target="../media/image61.tiff"/><Relationship Id="rId9" Type="http://schemas.openxmlformats.org/officeDocument/2006/relationships/image" Target="../media/image66.tiff"/></Relationships>
</file>

<file path=ppt/slides/_rels/slide84.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1.tiff"/><Relationship Id="rId7" Type="http://schemas.openxmlformats.org/officeDocument/2006/relationships/image" Target="../media/image66.tiff"/><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65.tiff"/><Relationship Id="rId5" Type="http://schemas.openxmlformats.org/officeDocument/2006/relationships/image" Target="../media/image69.tiff"/><Relationship Id="rId4" Type="http://schemas.openxmlformats.org/officeDocument/2006/relationships/image" Target="../media/image62.tiff"/><Relationship Id="rId9" Type="http://schemas.openxmlformats.org/officeDocument/2006/relationships/image" Target="../media/image70.tiff"/></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86.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85.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media/image78.tiff"/><Relationship Id="rId7" Type="http://schemas.openxmlformats.org/officeDocument/2006/relationships/image" Target="../media/image82.tiff"/><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81.tiff"/><Relationship Id="rId11" Type="http://schemas.openxmlformats.org/officeDocument/2006/relationships/image" Target="../media/image86.tiff"/><Relationship Id="rId5" Type="http://schemas.openxmlformats.org/officeDocument/2006/relationships/image" Target="../media/image80.tiff"/><Relationship Id="rId10" Type="http://schemas.openxmlformats.org/officeDocument/2006/relationships/image" Target="../media/image85.tif"/><Relationship Id="rId4" Type="http://schemas.openxmlformats.org/officeDocument/2006/relationships/image" Target="../media/image79.tiff"/><Relationship Id="rId9" Type="http://schemas.openxmlformats.org/officeDocument/2006/relationships/image" Target="../media/image84.tif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7669" y="344026"/>
            <a:ext cx="7772400" cy="917370"/>
          </a:xfrm>
        </p:spPr>
        <p:txBody>
          <a:bodyPr>
            <a:normAutofit/>
          </a:bodyPr>
          <a:lstStyle/>
          <a:p>
            <a:r>
              <a:rPr lang="cs-CZ" sz="4400" dirty="0"/>
              <a:t>Genetika 07</a:t>
            </a:r>
          </a:p>
        </p:txBody>
      </p:sp>
      <p:sp>
        <p:nvSpPr>
          <p:cNvPr id="3" name="Podnadpis 2"/>
          <p:cNvSpPr>
            <a:spLocks noGrp="1"/>
          </p:cNvSpPr>
          <p:nvPr>
            <p:ph type="subTitle" idx="1"/>
          </p:nvPr>
        </p:nvSpPr>
        <p:spPr>
          <a:xfrm>
            <a:off x="1074869" y="1683409"/>
            <a:ext cx="6858000" cy="1655762"/>
          </a:xfrm>
        </p:spPr>
        <p:txBody>
          <a:bodyPr>
            <a:normAutofit/>
          </a:bodyPr>
          <a:lstStyle/>
          <a:p>
            <a:r>
              <a:rPr lang="cs-CZ" sz="5400" dirty="0"/>
              <a:t>Vazba</a:t>
            </a: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002" y="2789528"/>
            <a:ext cx="2692717" cy="359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56129" y="1707415"/>
            <a:ext cx="5172511" cy="1323439"/>
          </a:xfrm>
          <a:prstGeom prst="rect">
            <a:avLst/>
          </a:prstGeom>
          <a:noFill/>
        </p:spPr>
        <p:txBody>
          <a:bodyPr wrap="square" rtlCol="0">
            <a:spAutoFit/>
          </a:bodyPr>
          <a:lstStyle/>
          <a:p>
            <a:r>
              <a:rPr lang="cs-CZ" sz="2000" dirty="0" smtClean="0"/>
              <a:t>Morganovo číslo – udává, jaký podíl z celkového potomstva </a:t>
            </a:r>
            <a:r>
              <a:rPr lang="cs-CZ" sz="2000" dirty="0" err="1" smtClean="0"/>
              <a:t>B1</a:t>
            </a:r>
            <a:r>
              <a:rPr lang="cs-CZ" sz="2000" dirty="0" smtClean="0"/>
              <a:t> zaujímají jedinci vzniklí z rekombinovaných gamet </a:t>
            </a:r>
          </a:p>
          <a:p>
            <a:endParaRPr lang="cs-CZ" sz="2000" dirty="0"/>
          </a:p>
        </p:txBody>
      </p:sp>
      <p:sp>
        <p:nvSpPr>
          <p:cNvPr id="6" name="TextovéPole 5"/>
          <p:cNvSpPr txBox="1"/>
          <p:nvPr/>
        </p:nvSpPr>
        <p:spPr>
          <a:xfrm>
            <a:off x="654517" y="3141044"/>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7" name="TextovéPole 6"/>
          <p:cNvSpPr txBox="1"/>
          <p:nvPr/>
        </p:nvSpPr>
        <p:spPr>
          <a:xfrm>
            <a:off x="1179020" y="2956378"/>
            <a:ext cx="1738617" cy="400110"/>
          </a:xfrm>
          <a:prstGeom prst="rect">
            <a:avLst/>
          </a:prstGeom>
          <a:noFill/>
        </p:spPr>
        <p:txBody>
          <a:bodyPr wrap="none" rtlCol="0">
            <a:spAutoFit/>
          </a:bodyPr>
          <a:lstStyle/>
          <a:p>
            <a:r>
              <a:rPr lang="cs-CZ" sz="2000" dirty="0" smtClean="0"/>
              <a:t>rekombinovaní</a:t>
            </a:r>
            <a:endParaRPr lang="cs-CZ" sz="2000" dirty="0"/>
          </a:p>
        </p:txBody>
      </p:sp>
      <p:sp>
        <p:nvSpPr>
          <p:cNvPr id="8" name="TextovéPole 7"/>
          <p:cNvSpPr txBox="1"/>
          <p:nvPr/>
        </p:nvSpPr>
        <p:spPr>
          <a:xfrm>
            <a:off x="1501540" y="3356488"/>
            <a:ext cx="896849" cy="400110"/>
          </a:xfrm>
          <a:prstGeom prst="rect">
            <a:avLst/>
          </a:prstGeom>
          <a:noFill/>
        </p:spPr>
        <p:txBody>
          <a:bodyPr wrap="none" rtlCol="0">
            <a:spAutoFit/>
          </a:bodyPr>
          <a:lstStyle/>
          <a:p>
            <a:r>
              <a:rPr lang="cs-CZ" sz="2000" dirty="0" smtClean="0"/>
              <a:t>všichni</a:t>
            </a:r>
            <a:endParaRPr lang="cs-CZ" sz="2000" dirty="0"/>
          </a:p>
        </p:txBody>
      </p:sp>
      <p:cxnSp>
        <p:nvCxnSpPr>
          <p:cNvPr id="10" name="Přímá spojnice 9"/>
          <p:cNvCxnSpPr>
            <a:stCxn id="6" idx="3"/>
          </p:cNvCxnSpPr>
          <p:nvPr/>
        </p:nvCxnSpPr>
        <p:spPr>
          <a:xfrm>
            <a:off x="1217492" y="3341099"/>
            <a:ext cx="170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078" y="981690"/>
            <a:ext cx="2889043" cy="5549816"/>
          </a:xfrm>
          <a:prstGeom prst="rect">
            <a:avLst/>
          </a:prstGeom>
        </p:spPr>
      </p:pic>
      <p:sp>
        <p:nvSpPr>
          <p:cNvPr id="5" name="Obdélník 4"/>
          <p:cNvSpPr/>
          <p:nvPr/>
        </p:nvSpPr>
        <p:spPr>
          <a:xfrm>
            <a:off x="6014720" y="6059527"/>
            <a:ext cx="2407920" cy="313472"/>
          </a:xfrm>
          <a:prstGeom prst="rect">
            <a:avLst/>
          </a:prstGeom>
          <a:solidFill>
            <a:srgbClr val="779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ovéPole 15"/>
          <p:cNvSpPr txBox="1"/>
          <p:nvPr/>
        </p:nvSpPr>
        <p:spPr>
          <a:xfrm>
            <a:off x="6014720" y="6027673"/>
            <a:ext cx="497252" cy="338554"/>
          </a:xfrm>
          <a:prstGeom prst="rect">
            <a:avLst/>
          </a:prstGeom>
          <a:noFill/>
        </p:spPr>
        <p:txBody>
          <a:bodyPr wrap="none" rtlCol="0">
            <a:spAutoFit/>
          </a:bodyPr>
          <a:lstStyle/>
          <a:p>
            <a:r>
              <a:rPr lang="cs-CZ" sz="1600" b="1" dirty="0" smtClean="0"/>
              <a:t>162</a:t>
            </a:r>
            <a:endParaRPr lang="en-US" sz="1600" b="1" dirty="0"/>
          </a:p>
        </p:txBody>
      </p:sp>
      <p:sp>
        <p:nvSpPr>
          <p:cNvPr id="17" name="TextovéPole 16"/>
          <p:cNvSpPr txBox="1"/>
          <p:nvPr/>
        </p:nvSpPr>
        <p:spPr>
          <a:xfrm>
            <a:off x="7927556" y="6036940"/>
            <a:ext cx="497252" cy="338554"/>
          </a:xfrm>
          <a:prstGeom prst="rect">
            <a:avLst/>
          </a:prstGeom>
          <a:noFill/>
        </p:spPr>
        <p:txBody>
          <a:bodyPr wrap="none" rtlCol="0">
            <a:spAutoFit/>
          </a:bodyPr>
          <a:lstStyle/>
          <a:p>
            <a:r>
              <a:rPr lang="cs-CZ" sz="1600" b="1" dirty="0" smtClean="0"/>
              <a:t>155</a:t>
            </a:r>
            <a:endParaRPr lang="en-US" sz="1600" b="1" dirty="0"/>
          </a:p>
        </p:txBody>
      </p:sp>
      <p:sp>
        <p:nvSpPr>
          <p:cNvPr id="18" name="TextovéPole 17"/>
          <p:cNvSpPr txBox="1"/>
          <p:nvPr/>
        </p:nvSpPr>
        <p:spPr>
          <a:xfrm>
            <a:off x="6782276" y="6046986"/>
            <a:ext cx="288862" cy="338554"/>
          </a:xfrm>
          <a:prstGeom prst="rect">
            <a:avLst/>
          </a:prstGeom>
          <a:noFill/>
        </p:spPr>
        <p:txBody>
          <a:bodyPr wrap="none" rtlCol="0">
            <a:spAutoFit/>
          </a:bodyPr>
          <a:lstStyle/>
          <a:p>
            <a:r>
              <a:rPr lang="cs-CZ" sz="1600" b="1" dirty="0" smtClean="0"/>
              <a:t>1</a:t>
            </a:r>
            <a:endParaRPr lang="en-US" sz="1600" b="1" dirty="0"/>
          </a:p>
        </p:txBody>
      </p:sp>
      <p:sp>
        <p:nvSpPr>
          <p:cNvPr id="19" name="TextovéPole 18"/>
          <p:cNvSpPr txBox="1"/>
          <p:nvPr/>
        </p:nvSpPr>
        <p:spPr>
          <a:xfrm>
            <a:off x="7469791" y="6059527"/>
            <a:ext cx="288862" cy="338554"/>
          </a:xfrm>
          <a:prstGeom prst="rect">
            <a:avLst/>
          </a:prstGeom>
          <a:noFill/>
        </p:spPr>
        <p:txBody>
          <a:bodyPr wrap="none" rtlCol="0">
            <a:spAutoFit/>
          </a:bodyPr>
          <a:lstStyle/>
          <a:p>
            <a:r>
              <a:rPr lang="cs-CZ" sz="1600" b="1" dirty="0" smtClean="0"/>
              <a:t>3</a:t>
            </a:r>
            <a:endParaRPr lang="en-US" sz="1600" b="1" dirty="0"/>
          </a:p>
        </p:txBody>
      </p:sp>
      <p:sp>
        <p:nvSpPr>
          <p:cNvPr id="22" name="TextovéPole 21"/>
          <p:cNvSpPr txBox="1"/>
          <p:nvPr/>
        </p:nvSpPr>
        <p:spPr>
          <a:xfrm>
            <a:off x="534407" y="5172023"/>
            <a:ext cx="5015954" cy="1107996"/>
          </a:xfrm>
          <a:prstGeom prst="rect">
            <a:avLst/>
          </a:prstGeom>
          <a:noFill/>
        </p:spPr>
        <p:txBody>
          <a:bodyPr wrap="square" rtlCol="0">
            <a:spAutoFit/>
          </a:bodyPr>
          <a:lstStyle/>
          <a:p>
            <a:r>
              <a:rPr lang="cs-CZ" sz="2200" b="1" dirty="0" smtClean="0">
                <a:solidFill>
                  <a:srgbClr val="009900"/>
                </a:solidFill>
              </a:rPr>
              <a:t>Zkuste spočítat vzdálenost genů.</a:t>
            </a:r>
          </a:p>
          <a:p>
            <a:r>
              <a:rPr lang="cs-CZ" sz="2200" b="1" dirty="0" smtClean="0">
                <a:solidFill>
                  <a:srgbClr val="009900"/>
                </a:solidFill>
              </a:rPr>
              <a:t>Než začnete, odhadněte, jestli jsou geny blízko sebe nebo daleko. </a:t>
            </a:r>
            <a:endParaRPr lang="en-US" sz="2200" b="1" dirty="0" smtClean="0">
              <a:solidFill>
                <a:srgbClr val="009900"/>
              </a:solidFill>
            </a:endParaRPr>
          </a:p>
        </p:txBody>
      </p:sp>
      <p:sp>
        <p:nvSpPr>
          <p:cNvPr id="20" name="Nadpis 1"/>
          <p:cNvSpPr txBox="1">
            <a:spLocks/>
          </p:cNvSpPr>
          <p:nvPr/>
        </p:nvSpPr>
        <p:spPr>
          <a:xfrm>
            <a:off x="269386" y="156546"/>
            <a:ext cx="549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smtClean="0">
                <a:solidFill>
                  <a:srgbClr val="C00000"/>
                </a:solidFill>
              </a:rPr>
              <a:t>Síla vazby určená genetickou analýzou</a:t>
            </a:r>
            <a:endParaRPr lang="cs-CZ" sz="4000" dirty="0">
              <a:solidFill>
                <a:srgbClr val="C00000"/>
              </a:solidFill>
            </a:endParaRPr>
          </a:p>
        </p:txBody>
      </p:sp>
    </p:spTree>
    <p:extLst>
      <p:ext uri="{BB962C8B-B14F-4D97-AF65-F5344CB8AC3E}">
        <p14:creationId xmlns:p14="http://schemas.microsoft.com/office/powerpoint/2010/main" val="1208548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ázek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576" y="874110"/>
            <a:ext cx="2889043" cy="5549816"/>
          </a:xfrm>
          <a:prstGeom prst="rect">
            <a:avLst/>
          </a:prstGeom>
        </p:spPr>
      </p:pic>
      <p:sp>
        <p:nvSpPr>
          <p:cNvPr id="3" name="TextovéPole 2"/>
          <p:cNvSpPr txBox="1"/>
          <p:nvPr/>
        </p:nvSpPr>
        <p:spPr>
          <a:xfrm>
            <a:off x="456129" y="1707415"/>
            <a:ext cx="5172511" cy="1323439"/>
          </a:xfrm>
          <a:prstGeom prst="rect">
            <a:avLst/>
          </a:prstGeom>
          <a:noFill/>
        </p:spPr>
        <p:txBody>
          <a:bodyPr wrap="square" rtlCol="0">
            <a:spAutoFit/>
          </a:bodyPr>
          <a:lstStyle/>
          <a:p>
            <a:r>
              <a:rPr lang="cs-CZ" sz="2000" dirty="0" smtClean="0"/>
              <a:t>Morganovo číslo – udává, jaký podíl z celkového potomstva </a:t>
            </a:r>
            <a:r>
              <a:rPr lang="cs-CZ" sz="2000" dirty="0" err="1" smtClean="0"/>
              <a:t>B1</a:t>
            </a:r>
            <a:r>
              <a:rPr lang="cs-CZ" sz="2000" dirty="0" smtClean="0"/>
              <a:t> zaujímají jedinci vzniklí z rekombinovaných gamet </a:t>
            </a:r>
          </a:p>
          <a:p>
            <a:endParaRPr lang="cs-CZ" sz="2000" dirty="0"/>
          </a:p>
        </p:txBody>
      </p:sp>
      <p:sp>
        <p:nvSpPr>
          <p:cNvPr id="6" name="TextovéPole 5"/>
          <p:cNvSpPr txBox="1"/>
          <p:nvPr/>
        </p:nvSpPr>
        <p:spPr>
          <a:xfrm>
            <a:off x="654517" y="3141044"/>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7" name="TextovéPole 6"/>
          <p:cNvSpPr txBox="1"/>
          <p:nvPr/>
        </p:nvSpPr>
        <p:spPr>
          <a:xfrm>
            <a:off x="1179020" y="2956378"/>
            <a:ext cx="1738617" cy="400110"/>
          </a:xfrm>
          <a:prstGeom prst="rect">
            <a:avLst/>
          </a:prstGeom>
          <a:noFill/>
        </p:spPr>
        <p:txBody>
          <a:bodyPr wrap="none" rtlCol="0">
            <a:spAutoFit/>
          </a:bodyPr>
          <a:lstStyle/>
          <a:p>
            <a:r>
              <a:rPr lang="cs-CZ" sz="2000" dirty="0" smtClean="0"/>
              <a:t>rekombinovaní</a:t>
            </a:r>
            <a:endParaRPr lang="cs-CZ" sz="2000" dirty="0"/>
          </a:p>
        </p:txBody>
      </p:sp>
      <p:sp>
        <p:nvSpPr>
          <p:cNvPr id="8" name="TextovéPole 7"/>
          <p:cNvSpPr txBox="1"/>
          <p:nvPr/>
        </p:nvSpPr>
        <p:spPr>
          <a:xfrm>
            <a:off x="1501540" y="3356488"/>
            <a:ext cx="896849" cy="400110"/>
          </a:xfrm>
          <a:prstGeom prst="rect">
            <a:avLst/>
          </a:prstGeom>
          <a:noFill/>
        </p:spPr>
        <p:txBody>
          <a:bodyPr wrap="none" rtlCol="0">
            <a:spAutoFit/>
          </a:bodyPr>
          <a:lstStyle/>
          <a:p>
            <a:r>
              <a:rPr lang="cs-CZ" sz="2000" dirty="0" smtClean="0"/>
              <a:t>všichni</a:t>
            </a:r>
            <a:endParaRPr lang="cs-CZ" sz="2000" dirty="0"/>
          </a:p>
        </p:txBody>
      </p:sp>
      <p:cxnSp>
        <p:nvCxnSpPr>
          <p:cNvPr id="10" name="Přímá spojnice 9"/>
          <p:cNvCxnSpPr>
            <a:stCxn id="6" idx="3"/>
          </p:cNvCxnSpPr>
          <p:nvPr/>
        </p:nvCxnSpPr>
        <p:spPr>
          <a:xfrm>
            <a:off x="1217492" y="3341099"/>
            <a:ext cx="170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586855" y="4272027"/>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13" name="TextovéPole 12"/>
          <p:cNvSpPr txBox="1"/>
          <p:nvPr/>
        </p:nvSpPr>
        <p:spPr>
          <a:xfrm>
            <a:off x="1663666" y="4077964"/>
            <a:ext cx="572593" cy="400110"/>
          </a:xfrm>
          <a:prstGeom prst="rect">
            <a:avLst/>
          </a:prstGeom>
          <a:noFill/>
        </p:spPr>
        <p:txBody>
          <a:bodyPr wrap="none" rtlCol="0">
            <a:spAutoFit/>
          </a:bodyPr>
          <a:lstStyle/>
          <a:p>
            <a:r>
              <a:rPr lang="cs-CZ" sz="2000" dirty="0" smtClean="0"/>
              <a:t>1+3</a:t>
            </a:r>
            <a:endParaRPr lang="cs-CZ" sz="2000" dirty="0"/>
          </a:p>
        </p:txBody>
      </p:sp>
      <p:sp>
        <p:nvSpPr>
          <p:cNvPr id="14" name="TextovéPole 13"/>
          <p:cNvSpPr txBox="1"/>
          <p:nvPr/>
        </p:nvSpPr>
        <p:spPr>
          <a:xfrm>
            <a:off x="1145897" y="4487287"/>
            <a:ext cx="1608133" cy="400110"/>
          </a:xfrm>
          <a:prstGeom prst="rect">
            <a:avLst/>
          </a:prstGeom>
          <a:noFill/>
        </p:spPr>
        <p:txBody>
          <a:bodyPr wrap="none" rtlCol="0">
            <a:spAutoFit/>
          </a:bodyPr>
          <a:lstStyle/>
          <a:p>
            <a:r>
              <a:rPr lang="cs-CZ" sz="2000" dirty="0" smtClean="0"/>
              <a:t>162+1+3+155</a:t>
            </a:r>
            <a:endParaRPr lang="cs-CZ" sz="2000" dirty="0"/>
          </a:p>
        </p:txBody>
      </p:sp>
      <p:cxnSp>
        <p:nvCxnSpPr>
          <p:cNvPr id="15" name="Přímá spojnice 14"/>
          <p:cNvCxnSpPr>
            <a:stCxn id="12" idx="3"/>
          </p:cNvCxnSpPr>
          <p:nvPr/>
        </p:nvCxnSpPr>
        <p:spPr>
          <a:xfrm>
            <a:off x="1149830" y="4472082"/>
            <a:ext cx="15297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26381" y="4282187"/>
            <a:ext cx="2444900" cy="400110"/>
          </a:xfrm>
          <a:prstGeom prst="rect">
            <a:avLst/>
          </a:prstGeom>
          <a:noFill/>
        </p:spPr>
        <p:txBody>
          <a:bodyPr wrap="none" rtlCol="0">
            <a:spAutoFit/>
          </a:bodyPr>
          <a:lstStyle/>
          <a:p>
            <a:r>
              <a:rPr lang="cs-CZ" sz="2000" dirty="0" smtClean="0"/>
              <a:t>= 0,0125 M = 1,25 </a:t>
            </a:r>
            <a:r>
              <a:rPr lang="cs-CZ" sz="2000" dirty="0" err="1" smtClean="0"/>
              <a:t>cM</a:t>
            </a:r>
            <a:endParaRPr lang="en-US" sz="2000" dirty="0"/>
          </a:p>
        </p:txBody>
      </p:sp>
      <p:grpSp>
        <p:nvGrpSpPr>
          <p:cNvPr id="2" name="Skupina 1"/>
          <p:cNvGrpSpPr/>
          <p:nvPr/>
        </p:nvGrpSpPr>
        <p:grpSpPr>
          <a:xfrm>
            <a:off x="6368539" y="5923487"/>
            <a:ext cx="2410088" cy="370408"/>
            <a:chOff x="6014720" y="6027673"/>
            <a:chExt cx="2410088" cy="370408"/>
          </a:xfrm>
        </p:grpSpPr>
        <p:sp>
          <p:nvSpPr>
            <p:cNvPr id="5" name="Obdélník 4"/>
            <p:cNvSpPr/>
            <p:nvPr/>
          </p:nvSpPr>
          <p:spPr>
            <a:xfrm>
              <a:off x="6014720" y="6059527"/>
              <a:ext cx="2407920" cy="313472"/>
            </a:xfrm>
            <a:prstGeom prst="rect">
              <a:avLst/>
            </a:prstGeom>
            <a:solidFill>
              <a:srgbClr val="779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ovéPole 15"/>
            <p:cNvSpPr txBox="1"/>
            <p:nvPr/>
          </p:nvSpPr>
          <p:spPr>
            <a:xfrm>
              <a:off x="6014720" y="6027673"/>
              <a:ext cx="497252" cy="338554"/>
            </a:xfrm>
            <a:prstGeom prst="rect">
              <a:avLst/>
            </a:prstGeom>
            <a:noFill/>
          </p:spPr>
          <p:txBody>
            <a:bodyPr wrap="none" rtlCol="0">
              <a:spAutoFit/>
            </a:bodyPr>
            <a:lstStyle/>
            <a:p>
              <a:r>
                <a:rPr lang="cs-CZ" sz="1600" b="1" dirty="0" smtClean="0"/>
                <a:t>162</a:t>
              </a:r>
              <a:endParaRPr lang="en-US" sz="1600" b="1" dirty="0"/>
            </a:p>
          </p:txBody>
        </p:sp>
        <p:sp>
          <p:nvSpPr>
            <p:cNvPr id="17" name="TextovéPole 16"/>
            <p:cNvSpPr txBox="1"/>
            <p:nvPr/>
          </p:nvSpPr>
          <p:spPr>
            <a:xfrm>
              <a:off x="7927556" y="6036940"/>
              <a:ext cx="497252" cy="338554"/>
            </a:xfrm>
            <a:prstGeom prst="rect">
              <a:avLst/>
            </a:prstGeom>
            <a:noFill/>
          </p:spPr>
          <p:txBody>
            <a:bodyPr wrap="none" rtlCol="0">
              <a:spAutoFit/>
            </a:bodyPr>
            <a:lstStyle/>
            <a:p>
              <a:r>
                <a:rPr lang="cs-CZ" sz="1600" b="1" dirty="0" smtClean="0"/>
                <a:t>155</a:t>
              </a:r>
              <a:endParaRPr lang="en-US" sz="1600" b="1" dirty="0"/>
            </a:p>
          </p:txBody>
        </p:sp>
        <p:sp>
          <p:nvSpPr>
            <p:cNvPr id="18" name="TextovéPole 17"/>
            <p:cNvSpPr txBox="1"/>
            <p:nvPr/>
          </p:nvSpPr>
          <p:spPr>
            <a:xfrm>
              <a:off x="6782276" y="6046986"/>
              <a:ext cx="288862" cy="338554"/>
            </a:xfrm>
            <a:prstGeom prst="rect">
              <a:avLst/>
            </a:prstGeom>
            <a:noFill/>
          </p:spPr>
          <p:txBody>
            <a:bodyPr wrap="none" rtlCol="0">
              <a:spAutoFit/>
            </a:bodyPr>
            <a:lstStyle/>
            <a:p>
              <a:r>
                <a:rPr lang="cs-CZ" sz="1600" b="1" dirty="0" smtClean="0"/>
                <a:t>1</a:t>
              </a:r>
              <a:endParaRPr lang="en-US" sz="1600" b="1" dirty="0"/>
            </a:p>
          </p:txBody>
        </p:sp>
        <p:sp>
          <p:nvSpPr>
            <p:cNvPr id="19" name="TextovéPole 18"/>
            <p:cNvSpPr txBox="1"/>
            <p:nvPr/>
          </p:nvSpPr>
          <p:spPr>
            <a:xfrm>
              <a:off x="7469791" y="6059527"/>
              <a:ext cx="288862" cy="338554"/>
            </a:xfrm>
            <a:prstGeom prst="rect">
              <a:avLst/>
            </a:prstGeom>
            <a:noFill/>
          </p:spPr>
          <p:txBody>
            <a:bodyPr wrap="none" rtlCol="0">
              <a:spAutoFit/>
            </a:bodyPr>
            <a:lstStyle/>
            <a:p>
              <a:r>
                <a:rPr lang="cs-CZ" sz="1600" b="1" dirty="0" smtClean="0"/>
                <a:t>3</a:t>
              </a:r>
              <a:endParaRPr lang="en-US" sz="1600" b="1" dirty="0"/>
            </a:p>
          </p:txBody>
        </p:sp>
      </p:grpSp>
      <p:sp>
        <p:nvSpPr>
          <p:cNvPr id="21" name="TextovéPole 20"/>
          <p:cNvSpPr txBox="1"/>
          <p:nvPr/>
        </p:nvSpPr>
        <p:spPr>
          <a:xfrm>
            <a:off x="595786" y="5355177"/>
            <a:ext cx="4675495" cy="769441"/>
          </a:xfrm>
          <a:prstGeom prst="rect">
            <a:avLst/>
          </a:prstGeom>
          <a:noFill/>
        </p:spPr>
        <p:txBody>
          <a:bodyPr wrap="square" rtlCol="0">
            <a:spAutoFit/>
          </a:bodyPr>
          <a:lstStyle/>
          <a:p>
            <a:r>
              <a:rPr lang="cs-CZ" sz="2200" dirty="0" smtClean="0">
                <a:solidFill>
                  <a:srgbClr val="FF0000"/>
                </a:solidFill>
              </a:rPr>
              <a:t>Geny jsou velmi blízko sebe </a:t>
            </a:r>
            <a:r>
              <a:rPr lang="cs-CZ" sz="2200" dirty="0" smtClean="0">
                <a:solidFill>
                  <a:srgbClr val="FF0000"/>
                </a:solidFill>
                <a:sym typeface="Wingdings" panose="05000000000000000000" pitchFamily="2" charset="2"/>
              </a:rPr>
              <a:t></a:t>
            </a:r>
            <a:r>
              <a:rPr lang="en-US" sz="2200" dirty="0" smtClean="0">
                <a:solidFill>
                  <a:srgbClr val="FF0000"/>
                </a:solidFill>
                <a:sym typeface="Wingdings" panose="05000000000000000000" pitchFamily="2" charset="2"/>
              </a:rPr>
              <a:t> </a:t>
            </a:r>
            <a:r>
              <a:rPr lang="en-US" sz="2200" dirty="0" err="1" smtClean="0">
                <a:solidFill>
                  <a:srgbClr val="FF0000"/>
                </a:solidFill>
                <a:sym typeface="Wingdings" panose="05000000000000000000" pitchFamily="2" charset="2"/>
              </a:rPr>
              <a:t>velmi</a:t>
            </a:r>
            <a:r>
              <a:rPr lang="en-US" sz="2200" dirty="0" smtClean="0">
                <a:solidFill>
                  <a:srgbClr val="FF0000"/>
                </a:solidFill>
                <a:sym typeface="Wingdings" panose="05000000000000000000" pitchFamily="2" charset="2"/>
              </a:rPr>
              <a:t> </a:t>
            </a:r>
            <a:r>
              <a:rPr lang="en-US" sz="2200" dirty="0" err="1" smtClean="0">
                <a:solidFill>
                  <a:srgbClr val="FF0000"/>
                </a:solidFill>
                <a:sym typeface="Wingdings" panose="05000000000000000000" pitchFamily="2" charset="2"/>
              </a:rPr>
              <a:t>siln</a:t>
            </a:r>
            <a:r>
              <a:rPr lang="cs-CZ" sz="2200" dirty="0" smtClean="0">
                <a:solidFill>
                  <a:srgbClr val="FF0000"/>
                </a:solidFill>
                <a:sym typeface="Wingdings" panose="05000000000000000000" pitchFamily="2" charset="2"/>
              </a:rPr>
              <a:t>á</a:t>
            </a:r>
            <a:r>
              <a:rPr lang="en-US" sz="2200" dirty="0" smtClean="0">
                <a:solidFill>
                  <a:srgbClr val="FF0000"/>
                </a:solidFill>
                <a:sym typeface="Wingdings" panose="05000000000000000000" pitchFamily="2" charset="2"/>
              </a:rPr>
              <a:t> </a:t>
            </a:r>
            <a:r>
              <a:rPr lang="en-US" sz="2200" dirty="0" err="1" smtClean="0">
                <a:solidFill>
                  <a:srgbClr val="FF0000"/>
                </a:solidFill>
                <a:sym typeface="Wingdings" panose="05000000000000000000" pitchFamily="2" charset="2"/>
              </a:rPr>
              <a:t>vazba</a:t>
            </a:r>
            <a:r>
              <a:rPr lang="cs-CZ" sz="2200" dirty="0" smtClean="0">
                <a:solidFill>
                  <a:srgbClr val="FF0000"/>
                </a:solidFill>
              </a:rPr>
              <a:t>.</a:t>
            </a:r>
            <a:endParaRPr lang="en-US" sz="2200" dirty="0">
              <a:solidFill>
                <a:srgbClr val="FF0000"/>
              </a:solidFill>
            </a:endParaRPr>
          </a:p>
        </p:txBody>
      </p:sp>
      <p:sp>
        <p:nvSpPr>
          <p:cNvPr id="22" name="Nadpis 1"/>
          <p:cNvSpPr>
            <a:spLocks noGrp="1"/>
          </p:cNvSpPr>
          <p:nvPr>
            <p:ph type="title"/>
          </p:nvPr>
        </p:nvSpPr>
        <p:spPr>
          <a:xfrm>
            <a:off x="269386" y="156546"/>
            <a:ext cx="5499692" cy="1325563"/>
          </a:xfrm>
        </p:spPr>
        <p:txBody>
          <a:bodyPr vert="horz" lIns="91440" tIns="45720" rIns="91440" bIns="45720" rtlCol="0" anchor="ctr">
            <a:normAutofit/>
          </a:bodyPr>
          <a:lstStyle/>
          <a:p>
            <a:pPr algn="ctr"/>
            <a:r>
              <a:rPr lang="cs-CZ" sz="4000" dirty="0">
                <a:solidFill>
                  <a:srgbClr val="C00000"/>
                </a:solidFill>
              </a:rPr>
              <a:t>Síla vazby určená genetickou analýzou</a:t>
            </a:r>
          </a:p>
        </p:txBody>
      </p:sp>
      <p:sp>
        <p:nvSpPr>
          <p:cNvPr id="24" name="TextovéPole 23"/>
          <p:cNvSpPr txBox="1"/>
          <p:nvPr/>
        </p:nvSpPr>
        <p:spPr>
          <a:xfrm>
            <a:off x="6368539" y="473043"/>
            <a:ext cx="883575"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5" name="TextovéPole 24"/>
          <p:cNvSpPr txBox="1"/>
          <p:nvPr/>
        </p:nvSpPr>
        <p:spPr>
          <a:xfrm>
            <a:off x="7833376" y="474546"/>
            <a:ext cx="825867"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6" name="TextovéPole 25"/>
          <p:cNvSpPr txBox="1"/>
          <p:nvPr/>
        </p:nvSpPr>
        <p:spPr>
          <a:xfrm>
            <a:off x="7887940" y="3649018"/>
            <a:ext cx="854721"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7" name="TextovéPole 26"/>
          <p:cNvSpPr txBox="1"/>
          <p:nvPr/>
        </p:nvSpPr>
        <p:spPr>
          <a:xfrm>
            <a:off x="3948068" y="6345507"/>
            <a:ext cx="4840941" cy="400110"/>
          </a:xfrm>
          <a:prstGeom prst="rect">
            <a:avLst/>
          </a:prstGeom>
          <a:noFill/>
        </p:spPr>
        <p:txBody>
          <a:bodyPr wrap="none" rtlCol="0">
            <a:spAutoFit/>
          </a:bodyPr>
          <a:lstStyle/>
          <a:p>
            <a:r>
              <a:rPr lang="cs-CZ" sz="2000" dirty="0" smtClean="0"/>
              <a:t>fenotypové třídy </a:t>
            </a:r>
            <a:r>
              <a:rPr lang="cs-CZ" sz="2000" dirty="0" err="1" smtClean="0"/>
              <a:t>B1</a:t>
            </a:r>
            <a:r>
              <a:rPr lang="cs-CZ" sz="2000" dirty="0" smtClean="0"/>
              <a:t>:     AB       Ab      </a:t>
            </a:r>
            <a:r>
              <a:rPr lang="cs-CZ" sz="2000" dirty="0" err="1" smtClean="0"/>
              <a:t>aB</a:t>
            </a:r>
            <a:r>
              <a:rPr lang="cs-CZ" sz="2000" dirty="0" smtClean="0"/>
              <a:t>       ab</a:t>
            </a:r>
            <a:endParaRPr lang="en-US" sz="2000" dirty="0" smtClean="0"/>
          </a:p>
        </p:txBody>
      </p:sp>
    </p:spTree>
    <p:extLst>
      <p:ext uri="{BB962C8B-B14F-4D97-AF65-F5344CB8AC3E}">
        <p14:creationId xmlns:p14="http://schemas.microsoft.com/office/powerpoint/2010/main" val="1156709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8150" y="0"/>
            <a:ext cx="8229600" cy="1143000"/>
          </a:xfrm>
        </p:spPr>
        <p:txBody>
          <a:bodyPr vert="horz" lIns="91440" tIns="45720" rIns="91440" bIns="45720" rtlCol="0" anchor="ctr">
            <a:normAutofit/>
          </a:bodyPr>
          <a:lstStyle/>
          <a:p>
            <a:pPr algn="ctr"/>
            <a:r>
              <a:rPr lang="cs-CZ" sz="4000" dirty="0">
                <a:solidFill>
                  <a:srgbClr val="C00000"/>
                </a:solidFill>
              </a:rPr>
              <a:t>Fyzická vs. genetická mapa</a:t>
            </a:r>
          </a:p>
        </p:txBody>
      </p:sp>
      <p:sp>
        <p:nvSpPr>
          <p:cNvPr id="6" name="TextovéPole 5"/>
          <p:cNvSpPr txBox="1"/>
          <p:nvPr/>
        </p:nvSpPr>
        <p:spPr>
          <a:xfrm>
            <a:off x="70867" y="1213009"/>
            <a:ext cx="2719957" cy="2769989"/>
          </a:xfrm>
          <a:prstGeom prst="rect">
            <a:avLst/>
          </a:prstGeom>
          <a:noFill/>
        </p:spPr>
        <p:txBody>
          <a:bodyPr wrap="square" rtlCol="0">
            <a:spAutoFit/>
          </a:bodyPr>
          <a:lstStyle/>
          <a:p>
            <a:pPr algn="ctr">
              <a:spcAft>
                <a:spcPts val="1200"/>
              </a:spcAft>
            </a:pPr>
            <a:r>
              <a:rPr lang="cs-CZ" b="1" dirty="0" smtClean="0"/>
              <a:t>Fyzická mapa chromosomu</a:t>
            </a:r>
          </a:p>
          <a:p>
            <a:pPr marL="285750" indent="-285750">
              <a:spcAft>
                <a:spcPts val="1200"/>
              </a:spcAft>
              <a:buFont typeface="Arial" panose="020B0604020202020204" pitchFamily="34" charset="0"/>
              <a:buChar char="•"/>
            </a:pPr>
            <a:r>
              <a:rPr lang="cs-CZ" dirty="0" smtClean="0"/>
              <a:t>založená na </a:t>
            </a:r>
            <a:r>
              <a:rPr lang="cs-CZ" dirty="0" err="1" smtClean="0"/>
              <a:t>sekvenování</a:t>
            </a:r>
            <a:endParaRPr lang="cs-CZ" dirty="0" smtClean="0"/>
          </a:p>
          <a:p>
            <a:pPr marL="285750" indent="-285750">
              <a:spcAft>
                <a:spcPts val="1200"/>
              </a:spcAft>
              <a:buFont typeface="Arial" panose="020B0604020202020204" pitchFamily="34" charset="0"/>
              <a:buChar char="•"/>
            </a:pPr>
            <a:r>
              <a:rPr lang="cs-CZ" dirty="0" smtClean="0"/>
              <a:t>vzdálenosti odpovídají skutečnosti</a:t>
            </a:r>
          </a:p>
          <a:p>
            <a:pPr marL="285750" indent="-285750">
              <a:spcAft>
                <a:spcPts val="1200"/>
              </a:spcAft>
              <a:buFont typeface="Arial" panose="020B0604020202020204" pitchFamily="34" charset="0"/>
              <a:buChar char="•"/>
            </a:pPr>
            <a:r>
              <a:rPr lang="cs-CZ" dirty="0" smtClean="0"/>
              <a:t>možné až s moderními technikami </a:t>
            </a:r>
            <a:r>
              <a:rPr lang="cs-CZ" dirty="0" err="1" smtClean="0"/>
              <a:t>sekvenování</a:t>
            </a:r>
            <a:r>
              <a:rPr lang="cs-CZ" dirty="0" smtClean="0"/>
              <a:t> </a:t>
            </a:r>
            <a:endParaRPr lang="cs-CZ" dirty="0"/>
          </a:p>
        </p:txBody>
      </p:sp>
      <p:sp>
        <p:nvSpPr>
          <p:cNvPr id="7" name="TextovéPole 6"/>
          <p:cNvSpPr txBox="1"/>
          <p:nvPr/>
        </p:nvSpPr>
        <p:spPr>
          <a:xfrm>
            <a:off x="6086476" y="1190625"/>
            <a:ext cx="2971799" cy="5262979"/>
          </a:xfrm>
          <a:prstGeom prst="rect">
            <a:avLst/>
          </a:prstGeom>
          <a:noFill/>
        </p:spPr>
        <p:txBody>
          <a:bodyPr wrap="square" rtlCol="0">
            <a:spAutoFit/>
          </a:bodyPr>
          <a:lstStyle/>
          <a:p>
            <a:pPr algn="ctr">
              <a:spcBef>
                <a:spcPts val="1200"/>
              </a:spcBef>
            </a:pPr>
            <a:r>
              <a:rPr lang="cs-CZ" b="1" dirty="0" smtClean="0"/>
              <a:t>Genetická mapa chromosomu</a:t>
            </a:r>
          </a:p>
          <a:p>
            <a:pPr marL="285750" indent="-285750">
              <a:spcBef>
                <a:spcPts val="1200"/>
              </a:spcBef>
              <a:buFont typeface="Arial" panose="020B0604020202020204" pitchFamily="34" charset="0"/>
              <a:buChar char="•"/>
            </a:pPr>
            <a:r>
              <a:rPr lang="cs-CZ" dirty="0" smtClean="0"/>
              <a:t>založená na analýze frekvence crossing-overu mezi geny (</a:t>
            </a:r>
            <a:r>
              <a:rPr lang="cs-CZ" dirty="0" err="1" smtClean="0"/>
              <a:t>markery</a:t>
            </a:r>
            <a:r>
              <a:rPr lang="cs-CZ" dirty="0" smtClean="0"/>
              <a:t>)</a:t>
            </a:r>
            <a:r>
              <a:rPr lang="cs-CZ" dirty="0" smtClean="0">
                <a:sym typeface="Wingdings" panose="05000000000000000000" pitchFamily="2" charset="2"/>
              </a:rPr>
              <a:t></a:t>
            </a:r>
            <a:r>
              <a:rPr lang="en-US" dirty="0" smtClean="0">
                <a:sym typeface="Wingdings" panose="05000000000000000000" pitchFamily="2" charset="2"/>
              </a:rPr>
              <a:t> </a:t>
            </a:r>
            <a:r>
              <a:rPr lang="cs-CZ" dirty="0" smtClean="0">
                <a:sym typeface="Wingdings" panose="05000000000000000000" pitchFamily="2" charset="2"/>
              </a:rPr>
              <a:t>ovlivněno lokálními </a:t>
            </a:r>
            <a:r>
              <a:rPr lang="en-US" dirty="0" smtClean="0">
                <a:sym typeface="Wingdings" panose="05000000000000000000" pitchFamily="2" charset="2"/>
              </a:rPr>
              <a:t>      </a:t>
            </a:r>
            <a:r>
              <a:rPr lang="cs-CZ" dirty="0" smtClean="0">
                <a:sym typeface="Wingdings" panose="05000000000000000000" pitchFamily="2" charset="2"/>
              </a:rPr>
              <a:t>vlastnostmi chromosomu</a:t>
            </a:r>
          </a:p>
          <a:p>
            <a:pPr marL="285750" indent="-285750">
              <a:spcBef>
                <a:spcPts val="1200"/>
              </a:spcBef>
              <a:buFont typeface="Arial" panose="020B0604020202020204" pitchFamily="34" charset="0"/>
              <a:buChar char="•"/>
            </a:pPr>
            <a:r>
              <a:rPr lang="cs-CZ" dirty="0" smtClean="0">
                <a:sym typeface="Wingdings" panose="05000000000000000000" pitchFamily="2" charset="2"/>
              </a:rPr>
              <a:t>V oblasti </a:t>
            </a:r>
            <a:r>
              <a:rPr lang="cs-CZ" dirty="0" err="1" smtClean="0">
                <a:sym typeface="Wingdings" panose="05000000000000000000" pitchFamily="2" charset="2"/>
              </a:rPr>
              <a:t>centrome</a:t>
            </a:r>
            <a:r>
              <a:rPr lang="en-US" dirty="0" smtClean="0">
                <a:sym typeface="Wingdings" panose="05000000000000000000" pitchFamily="2" charset="2"/>
              </a:rPr>
              <a:t>r</a:t>
            </a:r>
            <a:r>
              <a:rPr lang="cs-CZ" dirty="0" smtClean="0">
                <a:sym typeface="Wingdings" panose="05000000000000000000" pitchFamily="2" charset="2"/>
              </a:rPr>
              <a:t>y a heterochromatinu není crossing-over </a:t>
            </a:r>
            <a:r>
              <a:rPr lang="en-US" dirty="0" smtClean="0">
                <a:sym typeface="Wingdings" panose="05000000000000000000" pitchFamily="2" charset="2"/>
              </a:rPr>
              <a:t> </a:t>
            </a:r>
            <a:r>
              <a:rPr lang="cs-CZ" dirty="0" smtClean="0">
                <a:sym typeface="Wingdings" panose="05000000000000000000" pitchFamily="2" charset="2"/>
              </a:rPr>
              <a:t>geny v okolí se zdají být blíž, než jsou</a:t>
            </a:r>
          </a:p>
          <a:p>
            <a:pPr marL="285750" indent="-285750">
              <a:spcBef>
                <a:spcPts val="1200"/>
              </a:spcBef>
              <a:buFont typeface="Arial" panose="020B0604020202020204" pitchFamily="34" charset="0"/>
              <a:buChar char="•"/>
            </a:pPr>
            <a:r>
              <a:rPr lang="cs-CZ" dirty="0" smtClean="0">
                <a:sym typeface="Wingdings" panose="05000000000000000000" pitchFamily="2" charset="2"/>
              </a:rPr>
              <a:t>V oblastech rekombinačních hot </a:t>
            </a:r>
            <a:r>
              <a:rPr lang="cs-CZ" dirty="0" err="1" smtClean="0">
                <a:sym typeface="Wingdings" panose="05000000000000000000" pitchFamily="2" charset="2"/>
              </a:rPr>
              <a:t>spots</a:t>
            </a:r>
            <a:r>
              <a:rPr lang="cs-CZ" dirty="0" smtClean="0">
                <a:sym typeface="Wingdings" panose="05000000000000000000" pitchFamily="2" charset="2"/>
              </a:rPr>
              <a:t> vyšší frekvence </a:t>
            </a:r>
            <a:r>
              <a:rPr lang="en-US" dirty="0" smtClean="0">
                <a:sym typeface="Wingdings" panose="05000000000000000000" pitchFamily="2" charset="2"/>
              </a:rPr>
              <a:t>c</a:t>
            </a:r>
            <a:r>
              <a:rPr lang="cs-CZ" dirty="0" smtClean="0">
                <a:sym typeface="Wingdings" panose="05000000000000000000" pitchFamily="2" charset="2"/>
              </a:rPr>
              <a:t>ro</a:t>
            </a:r>
            <a:r>
              <a:rPr lang="en-US" dirty="0" smtClean="0">
                <a:sym typeface="Wingdings" panose="05000000000000000000" pitchFamily="2" charset="2"/>
              </a:rPr>
              <a:t>s</a:t>
            </a:r>
            <a:r>
              <a:rPr lang="cs-CZ" dirty="0" err="1" smtClean="0">
                <a:sym typeface="Wingdings" panose="05000000000000000000" pitchFamily="2" charset="2"/>
              </a:rPr>
              <a:t>sing-overu</a:t>
            </a:r>
            <a:r>
              <a:rPr lang="cs-CZ" dirty="0" smtClean="0">
                <a:sym typeface="Wingdings" panose="05000000000000000000" pitchFamily="2" charset="2"/>
              </a:rPr>
              <a:t> </a:t>
            </a:r>
            <a:r>
              <a:rPr lang="en-US" dirty="0" smtClean="0">
                <a:sym typeface="Wingdings" panose="05000000000000000000" pitchFamily="2" charset="2"/>
              </a:rPr>
              <a:t> </a:t>
            </a:r>
            <a:r>
              <a:rPr lang="en-US" dirty="0" err="1" smtClean="0">
                <a:sym typeface="Wingdings" panose="05000000000000000000" pitchFamily="2" charset="2"/>
              </a:rPr>
              <a:t>geny</a:t>
            </a:r>
            <a:r>
              <a:rPr lang="en-US" dirty="0" smtClean="0">
                <a:sym typeface="Wingdings" panose="05000000000000000000" pitchFamily="2" charset="2"/>
              </a:rPr>
              <a:t> se </a:t>
            </a:r>
            <a:r>
              <a:rPr lang="en-US" dirty="0" err="1" smtClean="0">
                <a:sym typeface="Wingdings" panose="05000000000000000000" pitchFamily="2" charset="2"/>
              </a:rPr>
              <a:t>zdaj</a:t>
            </a:r>
            <a:r>
              <a:rPr lang="cs-CZ" dirty="0" smtClean="0">
                <a:sym typeface="Wingdings" panose="05000000000000000000" pitchFamily="2" charset="2"/>
              </a:rPr>
              <a:t>í</a:t>
            </a:r>
            <a:r>
              <a:rPr lang="en-US" dirty="0" smtClean="0">
                <a:sym typeface="Wingdings" panose="05000000000000000000" pitchFamily="2" charset="2"/>
              </a:rPr>
              <a:t> b</a:t>
            </a:r>
            <a:r>
              <a:rPr lang="cs-CZ" dirty="0" smtClean="0">
                <a:sym typeface="Wingdings" panose="05000000000000000000" pitchFamily="2" charset="2"/>
              </a:rPr>
              <a:t>ý</a:t>
            </a:r>
            <a:r>
              <a:rPr lang="en-US" dirty="0" smtClean="0">
                <a:sym typeface="Wingdings" panose="05000000000000000000" pitchFamily="2" charset="2"/>
              </a:rPr>
              <a:t>t d</a:t>
            </a:r>
            <a:r>
              <a:rPr lang="cs-CZ" dirty="0" smtClean="0">
                <a:sym typeface="Wingdings" panose="05000000000000000000" pitchFamily="2" charset="2"/>
              </a:rPr>
              <a:t>á</a:t>
            </a:r>
            <a:r>
              <a:rPr lang="en-US" dirty="0" smtClean="0">
                <a:sym typeface="Wingdings" panose="05000000000000000000" pitchFamily="2" charset="2"/>
              </a:rPr>
              <a:t>l od </a:t>
            </a:r>
            <a:r>
              <a:rPr lang="en-US" dirty="0" err="1" smtClean="0">
                <a:sym typeface="Wingdings" panose="05000000000000000000" pitchFamily="2" charset="2"/>
              </a:rPr>
              <a:t>sebe</a:t>
            </a:r>
            <a:r>
              <a:rPr lang="en-US" dirty="0" smtClean="0">
                <a:sym typeface="Wingdings" panose="05000000000000000000" pitchFamily="2" charset="2"/>
              </a:rPr>
              <a:t>. </a:t>
            </a:r>
            <a:endParaRPr lang="cs-CZ" dirty="0" smtClean="0">
              <a:sym typeface="Wingdings" panose="05000000000000000000" pitchFamily="2" charset="2"/>
            </a:endParaRP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2666" y="1338072"/>
            <a:ext cx="2791968" cy="4181856"/>
          </a:xfrm>
          <a:prstGeom prst="rect">
            <a:avLst/>
          </a:prstGeom>
        </p:spPr>
      </p:pic>
      <p:sp>
        <p:nvSpPr>
          <p:cNvPr id="9" name="TextovéPole 8"/>
          <p:cNvSpPr txBox="1"/>
          <p:nvPr/>
        </p:nvSpPr>
        <p:spPr>
          <a:xfrm>
            <a:off x="2340270" y="5715000"/>
            <a:ext cx="1586909" cy="830997"/>
          </a:xfrm>
          <a:prstGeom prst="rect">
            <a:avLst/>
          </a:prstGeom>
          <a:noFill/>
        </p:spPr>
        <p:txBody>
          <a:bodyPr wrap="none" rtlCol="0">
            <a:spAutoFit/>
          </a:bodyPr>
          <a:lstStyle/>
          <a:p>
            <a:r>
              <a:rPr lang="cs-CZ" sz="1600" dirty="0" smtClean="0"/>
              <a:t>Jednotky:</a:t>
            </a:r>
          </a:p>
          <a:p>
            <a:r>
              <a:rPr lang="cs-CZ" sz="1600" dirty="0" err="1" smtClean="0"/>
              <a:t>kbp</a:t>
            </a:r>
            <a:r>
              <a:rPr lang="cs-CZ" sz="1600" dirty="0" smtClean="0"/>
              <a:t> (</a:t>
            </a:r>
            <a:r>
              <a:rPr lang="cs-CZ" sz="1600" dirty="0" err="1" smtClean="0"/>
              <a:t>kilobáze</a:t>
            </a:r>
            <a:r>
              <a:rPr lang="cs-CZ" sz="1600" dirty="0" smtClean="0"/>
              <a:t>)</a:t>
            </a:r>
          </a:p>
          <a:p>
            <a:r>
              <a:rPr lang="cs-CZ" sz="1600" dirty="0" err="1" smtClean="0"/>
              <a:t>Mbp</a:t>
            </a:r>
            <a:r>
              <a:rPr lang="cs-CZ" sz="1600" dirty="0" smtClean="0"/>
              <a:t> (</a:t>
            </a:r>
            <a:r>
              <a:rPr lang="cs-CZ" sz="1600" dirty="0" err="1" smtClean="0"/>
              <a:t>megabáze</a:t>
            </a:r>
            <a:r>
              <a:rPr lang="cs-CZ" sz="1600" dirty="0" smtClean="0"/>
              <a:t>)</a:t>
            </a:r>
            <a:endParaRPr lang="cs-CZ" sz="1600" dirty="0"/>
          </a:p>
        </p:txBody>
      </p:sp>
      <p:sp>
        <p:nvSpPr>
          <p:cNvPr id="10" name="Obdélník 9"/>
          <p:cNvSpPr/>
          <p:nvPr/>
        </p:nvSpPr>
        <p:spPr>
          <a:xfrm>
            <a:off x="4552950" y="5868829"/>
            <a:ext cx="1809750" cy="584775"/>
          </a:xfrm>
          <a:prstGeom prst="rect">
            <a:avLst/>
          </a:prstGeom>
        </p:spPr>
        <p:txBody>
          <a:bodyPr wrap="square">
            <a:spAutoFit/>
          </a:bodyPr>
          <a:lstStyle/>
          <a:p>
            <a:r>
              <a:rPr lang="cs-CZ" sz="1600" dirty="0">
                <a:sym typeface="Wingdings" panose="05000000000000000000" pitchFamily="2" charset="2"/>
              </a:rPr>
              <a:t>Jednotky: </a:t>
            </a:r>
            <a:r>
              <a:rPr lang="cs-CZ" sz="1600" dirty="0" err="1" smtClean="0">
                <a:sym typeface="Wingdings" panose="05000000000000000000" pitchFamily="2" charset="2"/>
              </a:rPr>
              <a:t>cM</a:t>
            </a:r>
            <a:endParaRPr lang="cs-CZ" sz="1600" dirty="0" smtClean="0">
              <a:sym typeface="Wingdings" panose="05000000000000000000" pitchFamily="2" charset="2"/>
            </a:endParaRPr>
          </a:p>
          <a:p>
            <a:r>
              <a:rPr lang="cs-CZ" sz="1600" dirty="0" smtClean="0">
                <a:sym typeface="Wingdings" panose="05000000000000000000" pitchFamily="2" charset="2"/>
              </a:rPr>
              <a:t> </a:t>
            </a:r>
            <a:r>
              <a:rPr lang="cs-CZ" sz="1600" dirty="0">
                <a:sym typeface="Wingdings" panose="05000000000000000000" pitchFamily="2" charset="2"/>
              </a:rPr>
              <a:t>(= </a:t>
            </a:r>
            <a:r>
              <a:rPr lang="cs-CZ" sz="1600" dirty="0" err="1">
                <a:sym typeface="Wingdings" panose="05000000000000000000" pitchFamily="2" charset="2"/>
              </a:rPr>
              <a:t>centiMorgany</a:t>
            </a:r>
            <a:r>
              <a:rPr lang="cs-CZ" sz="1600" dirty="0">
                <a:sym typeface="Wingdings" panose="05000000000000000000" pitchFamily="2" charset="2"/>
              </a:rPr>
              <a:t>)</a:t>
            </a:r>
            <a:endParaRPr lang="cs-CZ" sz="1600" dirty="0"/>
          </a:p>
        </p:txBody>
      </p:sp>
      <p:sp>
        <p:nvSpPr>
          <p:cNvPr id="11" name="Ovál 10"/>
          <p:cNvSpPr/>
          <p:nvPr/>
        </p:nvSpPr>
        <p:spPr>
          <a:xfrm>
            <a:off x="5048250" y="2019300"/>
            <a:ext cx="933450" cy="5238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p:cNvSpPr/>
          <p:nvPr/>
        </p:nvSpPr>
        <p:spPr>
          <a:xfrm>
            <a:off x="5048250" y="2638425"/>
            <a:ext cx="933450" cy="3714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p:cNvSpPr/>
          <p:nvPr/>
        </p:nvSpPr>
        <p:spPr>
          <a:xfrm>
            <a:off x="5005960" y="3315415"/>
            <a:ext cx="933450" cy="3714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23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161" y="1850083"/>
            <a:ext cx="3834203" cy="3410123"/>
          </a:xfrm>
          <a:prstGeom prst="rect">
            <a:avLst/>
          </a:prstGeom>
        </p:spPr>
      </p:pic>
      <p:sp>
        <p:nvSpPr>
          <p:cNvPr id="2" name="Nadpis 1"/>
          <p:cNvSpPr>
            <a:spLocks noGrp="1"/>
          </p:cNvSpPr>
          <p:nvPr>
            <p:ph type="title"/>
          </p:nvPr>
        </p:nvSpPr>
        <p:spPr>
          <a:xfrm>
            <a:off x="628650" y="52535"/>
            <a:ext cx="7886700" cy="1325563"/>
          </a:xfrm>
        </p:spPr>
        <p:txBody>
          <a:bodyPr vert="horz" lIns="91440" tIns="45720" rIns="91440" bIns="45720" rtlCol="0" anchor="ctr">
            <a:normAutofit/>
          </a:bodyPr>
          <a:lstStyle/>
          <a:p>
            <a:pPr algn="ctr"/>
            <a:r>
              <a:rPr lang="cs-CZ" sz="4000" dirty="0">
                <a:solidFill>
                  <a:srgbClr val="C00000"/>
                </a:solidFill>
              </a:rPr>
              <a:t>Absolutní vazba</a:t>
            </a:r>
          </a:p>
        </p:txBody>
      </p:sp>
      <p:sp>
        <p:nvSpPr>
          <p:cNvPr id="3" name="TextovéPole 2"/>
          <p:cNvSpPr txBox="1"/>
          <p:nvPr/>
        </p:nvSpPr>
        <p:spPr>
          <a:xfrm>
            <a:off x="575540" y="1169126"/>
            <a:ext cx="6584238" cy="461665"/>
          </a:xfrm>
          <a:prstGeom prst="rect">
            <a:avLst/>
          </a:prstGeom>
          <a:noFill/>
        </p:spPr>
        <p:txBody>
          <a:bodyPr wrap="none" rtlCol="0">
            <a:spAutoFit/>
          </a:bodyPr>
          <a:lstStyle/>
          <a:p>
            <a:r>
              <a:rPr lang="cs-CZ" sz="2400" dirty="0" smtClean="0"/>
              <a:t>= stav, kdy rekombinované gamety vůbec nevznikají</a:t>
            </a:r>
            <a:endParaRPr lang="cs-CZ" sz="2400" dirty="0"/>
          </a:p>
        </p:txBody>
      </p:sp>
      <p:sp>
        <p:nvSpPr>
          <p:cNvPr id="5" name="TextovéPole 4"/>
          <p:cNvSpPr txBox="1"/>
          <p:nvPr/>
        </p:nvSpPr>
        <p:spPr>
          <a:xfrm>
            <a:off x="4848066" y="5225859"/>
            <a:ext cx="529312" cy="461665"/>
          </a:xfrm>
          <a:prstGeom prst="rect">
            <a:avLst/>
          </a:prstGeom>
          <a:noFill/>
        </p:spPr>
        <p:txBody>
          <a:bodyPr wrap="none" rtlCol="0">
            <a:spAutoFit/>
          </a:bodyPr>
          <a:lstStyle/>
          <a:p>
            <a:r>
              <a:rPr lang="cs-CZ" sz="2400" i="1" dirty="0" smtClean="0"/>
              <a:t>AB</a:t>
            </a:r>
            <a:endParaRPr lang="cs-CZ" sz="2400" i="1" dirty="0"/>
          </a:p>
        </p:txBody>
      </p:sp>
      <p:sp>
        <p:nvSpPr>
          <p:cNvPr id="6" name="TextovéPole 5"/>
          <p:cNvSpPr txBox="1"/>
          <p:nvPr/>
        </p:nvSpPr>
        <p:spPr>
          <a:xfrm>
            <a:off x="5869644" y="5233303"/>
            <a:ext cx="524503" cy="461665"/>
          </a:xfrm>
          <a:prstGeom prst="rect">
            <a:avLst/>
          </a:prstGeom>
          <a:noFill/>
        </p:spPr>
        <p:txBody>
          <a:bodyPr wrap="none" rtlCol="0">
            <a:spAutoFit/>
          </a:bodyPr>
          <a:lstStyle/>
          <a:p>
            <a:r>
              <a:rPr lang="cs-CZ" sz="2400" i="1" dirty="0" smtClean="0"/>
              <a:t>Ab</a:t>
            </a:r>
            <a:endParaRPr lang="cs-CZ" sz="2400" i="1" dirty="0"/>
          </a:p>
        </p:txBody>
      </p:sp>
      <p:sp>
        <p:nvSpPr>
          <p:cNvPr id="7" name="TextovéPole 6"/>
          <p:cNvSpPr txBox="1"/>
          <p:nvPr/>
        </p:nvSpPr>
        <p:spPr>
          <a:xfrm>
            <a:off x="6865210" y="5225859"/>
            <a:ext cx="510076" cy="461665"/>
          </a:xfrm>
          <a:prstGeom prst="rect">
            <a:avLst/>
          </a:prstGeom>
          <a:noFill/>
        </p:spPr>
        <p:txBody>
          <a:bodyPr wrap="none" rtlCol="0">
            <a:spAutoFit/>
          </a:bodyPr>
          <a:lstStyle/>
          <a:p>
            <a:r>
              <a:rPr lang="cs-CZ" sz="2400" i="1" dirty="0" err="1" smtClean="0"/>
              <a:t>aB</a:t>
            </a:r>
            <a:endParaRPr lang="cs-CZ" sz="2400" i="1" dirty="0"/>
          </a:p>
        </p:txBody>
      </p:sp>
      <p:sp>
        <p:nvSpPr>
          <p:cNvPr id="8" name="TextovéPole 7"/>
          <p:cNvSpPr txBox="1"/>
          <p:nvPr/>
        </p:nvSpPr>
        <p:spPr>
          <a:xfrm>
            <a:off x="7886700" y="5233303"/>
            <a:ext cx="502061" cy="461665"/>
          </a:xfrm>
          <a:prstGeom prst="rect">
            <a:avLst/>
          </a:prstGeom>
          <a:noFill/>
        </p:spPr>
        <p:txBody>
          <a:bodyPr wrap="none" rtlCol="0">
            <a:spAutoFit/>
          </a:bodyPr>
          <a:lstStyle/>
          <a:p>
            <a:r>
              <a:rPr lang="cs-CZ" sz="2400" i="1" dirty="0" smtClean="0"/>
              <a:t>ab</a:t>
            </a:r>
            <a:endParaRPr lang="cs-CZ" sz="2400" i="1" dirty="0"/>
          </a:p>
        </p:txBody>
      </p:sp>
      <p:sp>
        <p:nvSpPr>
          <p:cNvPr id="9" name="TextovéPole 8"/>
          <p:cNvSpPr txBox="1"/>
          <p:nvPr/>
        </p:nvSpPr>
        <p:spPr>
          <a:xfrm>
            <a:off x="4373509" y="5638513"/>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10" name="TextovéPole 9"/>
          <p:cNvSpPr txBox="1"/>
          <p:nvPr/>
        </p:nvSpPr>
        <p:spPr>
          <a:xfrm>
            <a:off x="7519469" y="5618504"/>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11" name="TextovéPole 10"/>
          <p:cNvSpPr txBox="1"/>
          <p:nvPr/>
        </p:nvSpPr>
        <p:spPr>
          <a:xfrm>
            <a:off x="5869644" y="5817811"/>
            <a:ext cx="1400192" cy="369332"/>
          </a:xfrm>
          <a:prstGeom prst="rect">
            <a:avLst/>
          </a:prstGeom>
          <a:noFill/>
        </p:spPr>
        <p:txBody>
          <a:bodyPr wrap="none" rtlCol="0">
            <a:spAutoFit/>
          </a:bodyPr>
          <a:lstStyle/>
          <a:p>
            <a:r>
              <a:rPr lang="cs-CZ" dirty="0" smtClean="0"/>
              <a:t>rekombinace</a:t>
            </a:r>
            <a:endParaRPr lang="cs-CZ" dirty="0"/>
          </a:p>
        </p:txBody>
      </p:sp>
      <p:cxnSp>
        <p:nvCxnSpPr>
          <p:cNvPr id="13" name="Přímá spojnice 12"/>
          <p:cNvCxnSpPr/>
          <p:nvPr/>
        </p:nvCxnSpPr>
        <p:spPr>
          <a:xfrm>
            <a:off x="5602016" y="3636085"/>
            <a:ext cx="1917453" cy="17427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5640142" y="3636085"/>
            <a:ext cx="1917453" cy="17427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378393" y="1787414"/>
            <a:ext cx="3995116" cy="923330"/>
          </a:xfrm>
          <a:prstGeom prst="rect">
            <a:avLst/>
          </a:prstGeom>
          <a:noFill/>
        </p:spPr>
        <p:txBody>
          <a:bodyPr wrap="square" rtlCol="0">
            <a:spAutoFit/>
          </a:bodyPr>
          <a:lstStyle/>
          <a:p>
            <a:pPr>
              <a:spcBef>
                <a:spcPts val="1200"/>
              </a:spcBef>
            </a:pPr>
            <a:r>
              <a:rPr lang="cs-CZ" sz="2200" dirty="0" smtClean="0"/>
              <a:t>Důvody: geny jsou</a:t>
            </a:r>
          </a:p>
          <a:p>
            <a:pPr marL="457200" indent="-457200">
              <a:spcBef>
                <a:spcPts val="1200"/>
              </a:spcBef>
              <a:buAutoNum type="arabicParenR"/>
            </a:pPr>
            <a:r>
              <a:rPr lang="cs-CZ" sz="2200" dirty="0" smtClean="0"/>
              <a:t>velmi blízko sebe</a:t>
            </a:r>
          </a:p>
        </p:txBody>
      </p:sp>
    </p:spTree>
    <p:extLst>
      <p:ext uri="{BB962C8B-B14F-4D97-AF65-F5344CB8AC3E}">
        <p14:creationId xmlns:p14="http://schemas.microsoft.com/office/powerpoint/2010/main" val="103051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628650" y="52535"/>
            <a:ext cx="7886700" cy="1325563"/>
          </a:xfrm>
        </p:spPr>
        <p:txBody>
          <a:bodyPr vert="horz" lIns="91440" tIns="45720" rIns="91440" bIns="45720" rtlCol="0" anchor="ctr">
            <a:normAutofit/>
          </a:bodyPr>
          <a:lstStyle/>
          <a:p>
            <a:pPr algn="ctr"/>
            <a:r>
              <a:rPr lang="cs-CZ" sz="4000" dirty="0">
                <a:solidFill>
                  <a:srgbClr val="C00000"/>
                </a:solidFill>
              </a:rPr>
              <a:t>Absolutní vazba</a:t>
            </a:r>
          </a:p>
        </p:txBody>
      </p:sp>
      <p:sp>
        <p:nvSpPr>
          <p:cNvPr id="3" name="TextovéPole 2"/>
          <p:cNvSpPr txBox="1"/>
          <p:nvPr/>
        </p:nvSpPr>
        <p:spPr>
          <a:xfrm>
            <a:off x="575540" y="1169126"/>
            <a:ext cx="6584238" cy="461665"/>
          </a:xfrm>
          <a:prstGeom prst="rect">
            <a:avLst/>
          </a:prstGeom>
          <a:noFill/>
        </p:spPr>
        <p:txBody>
          <a:bodyPr wrap="none" rtlCol="0">
            <a:spAutoFit/>
          </a:bodyPr>
          <a:lstStyle/>
          <a:p>
            <a:r>
              <a:rPr lang="cs-CZ" sz="2400" dirty="0" smtClean="0"/>
              <a:t>= stav, kdy rekombinované gamety vůbec nevznikají</a:t>
            </a:r>
            <a:endParaRPr lang="cs-CZ" sz="2400" dirty="0"/>
          </a:p>
        </p:txBody>
      </p:sp>
      <p:sp>
        <p:nvSpPr>
          <p:cNvPr id="15" name="TextovéPole 14"/>
          <p:cNvSpPr txBox="1"/>
          <p:nvPr/>
        </p:nvSpPr>
        <p:spPr>
          <a:xfrm>
            <a:off x="378393" y="1759597"/>
            <a:ext cx="3995116" cy="2092881"/>
          </a:xfrm>
          <a:prstGeom prst="rect">
            <a:avLst/>
          </a:prstGeom>
          <a:noFill/>
        </p:spPr>
        <p:txBody>
          <a:bodyPr wrap="square" rtlCol="0">
            <a:spAutoFit/>
          </a:bodyPr>
          <a:lstStyle/>
          <a:p>
            <a:pPr>
              <a:spcBef>
                <a:spcPts val="1200"/>
              </a:spcBef>
            </a:pPr>
            <a:r>
              <a:rPr lang="cs-CZ" sz="2200" dirty="0" smtClean="0"/>
              <a:t>Důvody: geny jsou</a:t>
            </a:r>
          </a:p>
          <a:p>
            <a:pPr marL="457200" indent="-457200">
              <a:spcBef>
                <a:spcPts val="1200"/>
              </a:spcBef>
              <a:buAutoNum type="arabicParenR"/>
            </a:pPr>
            <a:r>
              <a:rPr lang="cs-CZ" sz="2200" dirty="0" smtClean="0"/>
              <a:t>velmi blízko sebe</a:t>
            </a:r>
          </a:p>
          <a:p>
            <a:pPr marL="457200" indent="-457200">
              <a:spcBef>
                <a:spcPts val="1200"/>
              </a:spcBef>
              <a:buAutoNum type="arabicParenR"/>
            </a:pPr>
            <a:r>
              <a:rPr lang="cs-CZ" sz="2200" dirty="0" smtClean="0"/>
              <a:t>v místech kde rekombinace neprobíhá (chromosom Y, inverze)</a:t>
            </a:r>
            <a:endParaRPr lang="cs-CZ" sz="2200" dirty="0"/>
          </a:p>
        </p:txBody>
      </p:sp>
      <p:pic>
        <p:nvPicPr>
          <p:cNvPr id="20" name="Obrázek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509" y="1877200"/>
            <a:ext cx="1543803" cy="4663440"/>
          </a:xfrm>
          <a:prstGeom prst="rect">
            <a:avLst/>
          </a:prstGeom>
        </p:spPr>
      </p:pic>
      <p:pic>
        <p:nvPicPr>
          <p:cNvPr id="21" name="Obrázek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454" y="1877200"/>
            <a:ext cx="1227866" cy="3889098"/>
          </a:xfrm>
          <a:prstGeom prst="rect">
            <a:avLst/>
          </a:prstGeom>
        </p:spPr>
      </p:pic>
      <p:sp>
        <p:nvSpPr>
          <p:cNvPr id="22" name="TextovéPole 21"/>
          <p:cNvSpPr txBox="1"/>
          <p:nvPr/>
        </p:nvSpPr>
        <p:spPr>
          <a:xfrm>
            <a:off x="4467243" y="6519446"/>
            <a:ext cx="1356333" cy="338554"/>
          </a:xfrm>
          <a:prstGeom prst="rect">
            <a:avLst/>
          </a:prstGeom>
          <a:noFill/>
        </p:spPr>
        <p:txBody>
          <a:bodyPr wrap="none" rtlCol="0">
            <a:spAutoFit/>
          </a:bodyPr>
          <a:lstStyle/>
          <a:p>
            <a:r>
              <a:rPr lang="cs-CZ" sz="1600" dirty="0" smtClean="0"/>
              <a:t>Chromosom X</a:t>
            </a:r>
            <a:endParaRPr lang="en-US" sz="1600" dirty="0"/>
          </a:p>
        </p:txBody>
      </p:sp>
      <p:sp>
        <p:nvSpPr>
          <p:cNvPr id="23" name="TextovéPole 22"/>
          <p:cNvSpPr txBox="1"/>
          <p:nvPr/>
        </p:nvSpPr>
        <p:spPr>
          <a:xfrm>
            <a:off x="6285883" y="6510160"/>
            <a:ext cx="1349921" cy="338554"/>
          </a:xfrm>
          <a:prstGeom prst="rect">
            <a:avLst/>
          </a:prstGeom>
          <a:noFill/>
        </p:spPr>
        <p:txBody>
          <a:bodyPr wrap="none" rtlCol="0">
            <a:spAutoFit/>
          </a:bodyPr>
          <a:lstStyle/>
          <a:p>
            <a:r>
              <a:rPr lang="cs-CZ" sz="1600" dirty="0" smtClean="0"/>
              <a:t>Chromosom Y</a:t>
            </a:r>
            <a:endParaRPr lang="en-US" sz="1600" dirty="0"/>
          </a:p>
        </p:txBody>
      </p:sp>
      <p:sp>
        <p:nvSpPr>
          <p:cNvPr id="24" name="Ovál 23"/>
          <p:cNvSpPr/>
          <p:nvPr/>
        </p:nvSpPr>
        <p:spPr>
          <a:xfrm>
            <a:off x="4165600" y="1759597"/>
            <a:ext cx="3556000" cy="5467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ál 24"/>
          <p:cNvSpPr/>
          <p:nvPr/>
        </p:nvSpPr>
        <p:spPr>
          <a:xfrm rot="20413386">
            <a:off x="4389473" y="5878256"/>
            <a:ext cx="3218970" cy="4020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ovéPole 25"/>
          <p:cNvSpPr txBox="1"/>
          <p:nvPr/>
        </p:nvSpPr>
        <p:spPr>
          <a:xfrm>
            <a:off x="7904480" y="1848292"/>
            <a:ext cx="894080" cy="369332"/>
          </a:xfrm>
          <a:prstGeom prst="rect">
            <a:avLst/>
          </a:prstGeom>
          <a:noFill/>
        </p:spPr>
        <p:txBody>
          <a:bodyPr wrap="square" rtlCol="0">
            <a:spAutoFit/>
          </a:bodyPr>
          <a:lstStyle/>
          <a:p>
            <a:r>
              <a:rPr lang="cs-CZ" dirty="0" err="1" smtClean="0">
                <a:solidFill>
                  <a:srgbClr val="FF0000"/>
                </a:solidFill>
              </a:rPr>
              <a:t>PAR1</a:t>
            </a:r>
            <a:endParaRPr lang="en-US" dirty="0">
              <a:solidFill>
                <a:srgbClr val="FF0000"/>
              </a:solidFill>
            </a:endParaRPr>
          </a:p>
        </p:txBody>
      </p:sp>
      <p:sp>
        <p:nvSpPr>
          <p:cNvPr id="27" name="TextovéPole 26"/>
          <p:cNvSpPr txBox="1"/>
          <p:nvPr/>
        </p:nvSpPr>
        <p:spPr>
          <a:xfrm>
            <a:off x="7640320" y="5281226"/>
            <a:ext cx="894080" cy="369332"/>
          </a:xfrm>
          <a:prstGeom prst="rect">
            <a:avLst/>
          </a:prstGeom>
          <a:noFill/>
        </p:spPr>
        <p:txBody>
          <a:bodyPr wrap="square" rtlCol="0">
            <a:spAutoFit/>
          </a:bodyPr>
          <a:lstStyle/>
          <a:p>
            <a:r>
              <a:rPr lang="cs-CZ" dirty="0" err="1" smtClean="0">
                <a:solidFill>
                  <a:srgbClr val="FF0000"/>
                </a:solidFill>
              </a:rPr>
              <a:t>PAR2</a:t>
            </a:r>
            <a:endParaRPr lang="en-US" dirty="0">
              <a:solidFill>
                <a:srgbClr val="FF0000"/>
              </a:solidFill>
            </a:endParaRPr>
          </a:p>
        </p:txBody>
      </p:sp>
      <p:sp>
        <p:nvSpPr>
          <p:cNvPr id="28" name="Ovál 27"/>
          <p:cNvSpPr/>
          <p:nvPr/>
        </p:nvSpPr>
        <p:spPr>
          <a:xfrm>
            <a:off x="6654800" y="2217625"/>
            <a:ext cx="579120" cy="336502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TextovéPole 3"/>
          <p:cNvSpPr txBox="1"/>
          <p:nvPr/>
        </p:nvSpPr>
        <p:spPr>
          <a:xfrm>
            <a:off x="7581532" y="3382254"/>
            <a:ext cx="1418089" cy="646331"/>
          </a:xfrm>
          <a:prstGeom prst="rect">
            <a:avLst/>
          </a:prstGeom>
          <a:noFill/>
        </p:spPr>
        <p:txBody>
          <a:bodyPr wrap="square" rtlCol="0">
            <a:spAutoFit/>
          </a:bodyPr>
          <a:lstStyle/>
          <a:p>
            <a:pPr algn="ctr"/>
            <a:r>
              <a:rPr lang="cs-CZ" dirty="0" smtClean="0"/>
              <a:t>žádná rekombinace</a:t>
            </a:r>
            <a:endParaRPr lang="cs-CZ" dirty="0"/>
          </a:p>
        </p:txBody>
      </p:sp>
    </p:spTree>
    <p:extLst>
      <p:ext uri="{BB962C8B-B14F-4D97-AF65-F5344CB8AC3E}">
        <p14:creationId xmlns:p14="http://schemas.microsoft.com/office/powerpoint/2010/main" val="27376620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P spid="26" grpId="0"/>
      <p:bldP spid="27" grpId="0"/>
      <p:bldP spid="28"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52535"/>
            <a:ext cx="7886700" cy="1325563"/>
          </a:xfrm>
        </p:spPr>
        <p:txBody>
          <a:bodyPr vert="horz" lIns="91440" tIns="45720" rIns="91440" bIns="45720" rtlCol="0" anchor="ctr">
            <a:normAutofit/>
          </a:bodyPr>
          <a:lstStyle/>
          <a:p>
            <a:pPr algn="ctr"/>
            <a:r>
              <a:rPr lang="cs-CZ" sz="4000" dirty="0">
                <a:solidFill>
                  <a:srgbClr val="C00000"/>
                </a:solidFill>
              </a:rPr>
              <a:t>Absolutní vazba</a:t>
            </a:r>
          </a:p>
        </p:txBody>
      </p:sp>
      <p:sp>
        <p:nvSpPr>
          <p:cNvPr id="3" name="TextovéPole 2"/>
          <p:cNvSpPr txBox="1"/>
          <p:nvPr/>
        </p:nvSpPr>
        <p:spPr>
          <a:xfrm>
            <a:off x="575540" y="1169126"/>
            <a:ext cx="6584238" cy="461665"/>
          </a:xfrm>
          <a:prstGeom prst="rect">
            <a:avLst/>
          </a:prstGeom>
          <a:noFill/>
        </p:spPr>
        <p:txBody>
          <a:bodyPr wrap="none" rtlCol="0">
            <a:spAutoFit/>
          </a:bodyPr>
          <a:lstStyle/>
          <a:p>
            <a:r>
              <a:rPr lang="cs-CZ" sz="2400" dirty="0" smtClean="0"/>
              <a:t>= stav, kdy rekombinované gamety vůbec nevznikají</a:t>
            </a:r>
            <a:endParaRPr lang="cs-CZ" sz="2400" dirty="0"/>
          </a:p>
        </p:txBody>
      </p:sp>
      <p:sp>
        <p:nvSpPr>
          <p:cNvPr id="15" name="TextovéPole 14"/>
          <p:cNvSpPr txBox="1"/>
          <p:nvPr/>
        </p:nvSpPr>
        <p:spPr>
          <a:xfrm>
            <a:off x="378393" y="1759597"/>
            <a:ext cx="3995116" cy="2092881"/>
          </a:xfrm>
          <a:prstGeom prst="rect">
            <a:avLst/>
          </a:prstGeom>
          <a:noFill/>
        </p:spPr>
        <p:txBody>
          <a:bodyPr wrap="square" rtlCol="0">
            <a:spAutoFit/>
          </a:bodyPr>
          <a:lstStyle/>
          <a:p>
            <a:pPr>
              <a:spcBef>
                <a:spcPts val="1200"/>
              </a:spcBef>
            </a:pPr>
            <a:r>
              <a:rPr lang="cs-CZ" sz="2200" dirty="0" smtClean="0"/>
              <a:t>Důvody: geny jsou</a:t>
            </a:r>
          </a:p>
          <a:p>
            <a:pPr marL="457200" indent="-457200">
              <a:spcBef>
                <a:spcPts val="1200"/>
              </a:spcBef>
              <a:buAutoNum type="arabicParenR"/>
            </a:pPr>
            <a:r>
              <a:rPr lang="cs-CZ" sz="2200" dirty="0" smtClean="0"/>
              <a:t>velmi blízko sebe</a:t>
            </a:r>
          </a:p>
          <a:p>
            <a:pPr marL="457200" indent="-457200">
              <a:spcBef>
                <a:spcPts val="1200"/>
              </a:spcBef>
              <a:buAutoNum type="arabicParenR"/>
            </a:pPr>
            <a:r>
              <a:rPr lang="cs-CZ" sz="2200" dirty="0" smtClean="0"/>
              <a:t>v místech kde rekombinace neprobíhá (chromosom Y, inverze)</a:t>
            </a:r>
            <a:endParaRPr lang="cs-CZ" sz="2200" dirty="0"/>
          </a:p>
        </p:txBody>
      </p:sp>
      <p:sp>
        <p:nvSpPr>
          <p:cNvPr id="4" name="TextovéPole 3"/>
          <p:cNvSpPr txBox="1"/>
          <p:nvPr/>
        </p:nvSpPr>
        <p:spPr>
          <a:xfrm>
            <a:off x="4735028" y="2997587"/>
            <a:ext cx="4283242" cy="1015663"/>
          </a:xfrm>
          <a:prstGeom prst="rect">
            <a:avLst/>
          </a:prstGeom>
          <a:noFill/>
        </p:spPr>
        <p:txBody>
          <a:bodyPr wrap="square" rtlCol="0">
            <a:spAutoFit/>
          </a:bodyPr>
          <a:lstStyle/>
          <a:p>
            <a:pPr algn="ctr"/>
            <a:r>
              <a:rPr lang="cs-CZ" sz="2000" b="1" dirty="0" smtClean="0">
                <a:solidFill>
                  <a:srgbClr val="FF0000"/>
                </a:solidFill>
              </a:rPr>
              <a:t>Velmi důležitý mechanismus pro evoluci pohlavních chromosomů a </a:t>
            </a:r>
            <a:r>
              <a:rPr lang="cs-CZ" sz="2000" b="1" dirty="0" err="1" smtClean="0">
                <a:solidFill>
                  <a:srgbClr val="FF0000"/>
                </a:solidFill>
              </a:rPr>
              <a:t>speciaci</a:t>
            </a:r>
            <a:r>
              <a:rPr lang="cs-CZ" sz="2000" b="1" dirty="0" smtClean="0">
                <a:solidFill>
                  <a:srgbClr val="FF0000"/>
                </a:solidFill>
              </a:rPr>
              <a:t>. </a:t>
            </a:r>
            <a:endParaRPr lang="cs-CZ" sz="2000" b="1" dirty="0">
              <a:solidFill>
                <a:srgbClr val="FF0000"/>
              </a:solidFill>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275" y="4265943"/>
            <a:ext cx="3193492" cy="1978452"/>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80" y="4192301"/>
            <a:ext cx="5446499" cy="2365535"/>
          </a:xfrm>
          <a:prstGeom prst="rect">
            <a:avLst/>
          </a:prstGeom>
        </p:spPr>
      </p:pic>
    </p:spTree>
    <p:extLst>
      <p:ext uri="{BB962C8B-B14F-4D97-AF65-F5344CB8AC3E}">
        <p14:creationId xmlns:p14="http://schemas.microsoft.com/office/powerpoint/2010/main" val="25754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892" y="-61581"/>
            <a:ext cx="7886700" cy="1325563"/>
          </a:xfrm>
        </p:spPr>
        <p:txBody>
          <a:bodyPr vert="horz" lIns="91440" tIns="45720" rIns="91440" bIns="45720" rtlCol="0" anchor="ctr">
            <a:normAutofit/>
          </a:bodyPr>
          <a:lstStyle/>
          <a:p>
            <a:pPr algn="ctr"/>
            <a:r>
              <a:rPr lang="cs-CZ" sz="4000" dirty="0">
                <a:solidFill>
                  <a:srgbClr val="C00000"/>
                </a:solidFill>
              </a:rPr>
              <a:t>Inverze drží pohromadě vhodné alely</a:t>
            </a:r>
          </a:p>
        </p:txBody>
      </p:sp>
      <p:sp>
        <p:nvSpPr>
          <p:cNvPr id="4" name="TextovéPole 3"/>
          <p:cNvSpPr txBox="1"/>
          <p:nvPr/>
        </p:nvSpPr>
        <p:spPr>
          <a:xfrm>
            <a:off x="827776" y="1078028"/>
            <a:ext cx="4113627" cy="400110"/>
          </a:xfrm>
          <a:prstGeom prst="rect">
            <a:avLst/>
          </a:prstGeom>
          <a:noFill/>
        </p:spPr>
        <p:txBody>
          <a:bodyPr wrap="none" rtlCol="0">
            <a:spAutoFit/>
          </a:bodyPr>
          <a:lstStyle/>
          <a:p>
            <a:r>
              <a:rPr lang="cs-CZ" sz="2000" dirty="0" smtClean="0"/>
              <a:t>Jespák bojovný – různé formy samců: </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21" y="1605368"/>
            <a:ext cx="7663628" cy="2935908"/>
          </a:xfrm>
          <a:prstGeom prst="rect">
            <a:avLst/>
          </a:prstGeom>
        </p:spPr>
      </p:pic>
      <p:sp>
        <p:nvSpPr>
          <p:cNvPr id="6" name="TextovéPole 5"/>
          <p:cNvSpPr txBox="1"/>
          <p:nvPr/>
        </p:nvSpPr>
        <p:spPr>
          <a:xfrm>
            <a:off x="572593" y="4620125"/>
            <a:ext cx="2692147" cy="1200329"/>
          </a:xfrm>
          <a:prstGeom prst="rect">
            <a:avLst/>
          </a:prstGeom>
          <a:noFill/>
        </p:spPr>
        <p:txBody>
          <a:bodyPr wrap="none" rtlCol="0">
            <a:spAutoFit/>
          </a:bodyPr>
          <a:lstStyle/>
          <a:p>
            <a:pPr marL="285750" indent="-285750">
              <a:buFont typeface="Arial" panose="020B0604020202020204" pitchFamily="34" charset="0"/>
              <a:buChar char="•"/>
            </a:pPr>
            <a:r>
              <a:rPr lang="cs-CZ" dirty="0" smtClean="0"/>
              <a:t>Teritoriální</a:t>
            </a:r>
          </a:p>
          <a:p>
            <a:pPr marL="285750" indent="-285750">
              <a:buFont typeface="Arial" panose="020B0604020202020204" pitchFamily="34" charset="0"/>
              <a:buChar char="•"/>
            </a:pPr>
            <a:r>
              <a:rPr lang="cs-CZ" dirty="0" smtClean="0"/>
              <a:t>Hnědé okruží</a:t>
            </a:r>
          </a:p>
          <a:p>
            <a:pPr marL="285750" indent="-285750">
              <a:buFont typeface="Arial" panose="020B0604020202020204" pitchFamily="34" charset="0"/>
              <a:buChar char="•"/>
            </a:pPr>
            <a:r>
              <a:rPr lang="cs-CZ" dirty="0" smtClean="0"/>
              <a:t>Původní </a:t>
            </a:r>
            <a:r>
              <a:rPr lang="cs-CZ" dirty="0"/>
              <a:t>typ bez inverze</a:t>
            </a:r>
          </a:p>
          <a:p>
            <a:pPr marL="285750" indent="-285750">
              <a:buFont typeface="Arial" panose="020B0604020202020204" pitchFamily="34" charset="0"/>
              <a:buChar char="•"/>
            </a:pPr>
            <a:endParaRPr lang="cs-CZ" dirty="0"/>
          </a:p>
        </p:txBody>
      </p:sp>
      <p:sp>
        <p:nvSpPr>
          <p:cNvPr id="7" name="TextovéPole 6"/>
          <p:cNvSpPr txBox="1"/>
          <p:nvPr/>
        </p:nvSpPr>
        <p:spPr>
          <a:xfrm>
            <a:off x="3325647" y="4620125"/>
            <a:ext cx="2696316" cy="923330"/>
          </a:xfrm>
          <a:prstGeom prst="rect">
            <a:avLst/>
          </a:prstGeom>
          <a:noFill/>
        </p:spPr>
        <p:txBody>
          <a:bodyPr wrap="none" rtlCol="0">
            <a:spAutoFit/>
          </a:bodyPr>
          <a:lstStyle/>
          <a:p>
            <a:pPr marL="285750" indent="-285750">
              <a:buFont typeface="Arial" panose="020B0604020202020204" pitchFamily="34" charset="0"/>
              <a:buChar char="•"/>
            </a:pPr>
            <a:r>
              <a:rPr lang="cs-CZ" dirty="0" smtClean="0"/>
              <a:t>Rekombinovaná inverze</a:t>
            </a:r>
          </a:p>
          <a:p>
            <a:pPr marL="285750" indent="-285750">
              <a:buFont typeface="Arial" panose="020B0604020202020204" pitchFamily="34" charset="0"/>
              <a:buChar char="•"/>
            </a:pPr>
            <a:r>
              <a:rPr lang="cs-CZ" dirty="0" smtClean="0"/>
              <a:t>Plíží se do teritoria</a:t>
            </a:r>
          </a:p>
          <a:p>
            <a:pPr marL="285750" indent="-285750">
              <a:buFont typeface="Arial" panose="020B0604020202020204" pitchFamily="34" charset="0"/>
              <a:buChar char="•"/>
            </a:pPr>
            <a:r>
              <a:rPr lang="cs-CZ" dirty="0" smtClean="0"/>
              <a:t>Bílé okruží</a:t>
            </a:r>
            <a:endParaRPr lang="cs-CZ" dirty="0"/>
          </a:p>
        </p:txBody>
      </p:sp>
      <p:sp>
        <p:nvSpPr>
          <p:cNvPr id="8" name="TextovéPole 7"/>
          <p:cNvSpPr txBox="1"/>
          <p:nvPr/>
        </p:nvSpPr>
        <p:spPr>
          <a:xfrm>
            <a:off x="5986917" y="4620125"/>
            <a:ext cx="2212529" cy="1200329"/>
          </a:xfrm>
          <a:prstGeom prst="rect">
            <a:avLst/>
          </a:prstGeom>
          <a:noFill/>
        </p:spPr>
        <p:txBody>
          <a:bodyPr wrap="none" rtlCol="0">
            <a:spAutoFit/>
          </a:bodyPr>
          <a:lstStyle/>
          <a:p>
            <a:pPr marL="285750" indent="-285750">
              <a:buFont typeface="Arial" panose="020B0604020202020204" pitchFamily="34" charset="0"/>
              <a:buChar char="•"/>
            </a:pPr>
            <a:r>
              <a:rPr lang="cs-CZ" dirty="0" smtClean="0"/>
              <a:t>Plíží se do teritoria</a:t>
            </a:r>
          </a:p>
          <a:p>
            <a:pPr marL="285750" indent="-285750">
              <a:buFont typeface="Arial" panose="020B0604020202020204" pitchFamily="34" charset="0"/>
              <a:buChar char="•"/>
            </a:pPr>
            <a:r>
              <a:rPr lang="cs-CZ" dirty="0" smtClean="0"/>
              <a:t>Bez okruží</a:t>
            </a:r>
          </a:p>
          <a:p>
            <a:pPr marL="285750" indent="-285750">
              <a:buFont typeface="Arial" panose="020B0604020202020204" pitchFamily="34" charset="0"/>
              <a:buChar char="•"/>
            </a:pPr>
            <a:r>
              <a:rPr lang="cs-CZ" dirty="0" smtClean="0"/>
              <a:t>Inverze</a:t>
            </a:r>
            <a:endParaRPr lang="cs-CZ" dirty="0"/>
          </a:p>
          <a:p>
            <a:pPr marL="285750" indent="-285750">
              <a:buFont typeface="Arial" panose="020B0604020202020204" pitchFamily="34" charset="0"/>
              <a:buChar char="•"/>
            </a:pPr>
            <a:endParaRPr lang="cs-CZ" dirty="0"/>
          </a:p>
        </p:txBody>
      </p:sp>
      <p:sp>
        <p:nvSpPr>
          <p:cNvPr id="9" name="TextovéPole 8"/>
          <p:cNvSpPr txBox="1"/>
          <p:nvPr/>
        </p:nvSpPr>
        <p:spPr>
          <a:xfrm>
            <a:off x="438895" y="5708931"/>
            <a:ext cx="8469819" cy="1015663"/>
          </a:xfrm>
          <a:prstGeom prst="rect">
            <a:avLst/>
          </a:prstGeom>
          <a:noFill/>
        </p:spPr>
        <p:txBody>
          <a:bodyPr wrap="none" rtlCol="0">
            <a:spAutoFit/>
          </a:bodyPr>
          <a:lstStyle/>
          <a:p>
            <a:pPr marL="285750" indent="-285750">
              <a:buFont typeface="Arial" panose="020B0604020202020204" pitchFamily="34" charset="0"/>
              <a:buChar char="•"/>
            </a:pPr>
            <a:r>
              <a:rPr lang="cs-CZ" sz="2000" dirty="0" smtClean="0"/>
              <a:t>V inverzi cca 150 genů</a:t>
            </a:r>
          </a:p>
          <a:p>
            <a:pPr marL="285750" indent="-285750">
              <a:buFont typeface="Arial" panose="020B0604020202020204" pitchFamily="34" charset="0"/>
              <a:buChar char="•"/>
            </a:pPr>
            <a:r>
              <a:rPr lang="cs-CZ" sz="2000" dirty="0" smtClean="0"/>
              <a:t>Některé mají vliv na zbarvení, růst peří a metabolismus steroidů (agresivita)</a:t>
            </a:r>
          </a:p>
          <a:p>
            <a:pPr marL="285750" indent="-285750">
              <a:buFont typeface="Arial" panose="020B0604020202020204" pitchFamily="34" charset="0"/>
              <a:buChar char="•"/>
            </a:pPr>
            <a:r>
              <a:rPr lang="cs-CZ" sz="2000" dirty="0" smtClean="0"/>
              <a:t>Inverze udržuje kombinace alel vhodné pro alternativní reprodukční strategie</a:t>
            </a:r>
            <a:endParaRPr lang="cs-CZ" sz="2000" dirty="0"/>
          </a:p>
        </p:txBody>
      </p:sp>
      <p:sp>
        <p:nvSpPr>
          <p:cNvPr id="3" name="Obdélník 2"/>
          <p:cNvSpPr/>
          <p:nvPr/>
        </p:nvSpPr>
        <p:spPr>
          <a:xfrm>
            <a:off x="3190240" y="1478138"/>
            <a:ext cx="2796677" cy="4065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81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20747"/>
            <a:ext cx="6214912" cy="1325563"/>
          </a:xfrm>
        </p:spPr>
        <p:txBody>
          <a:bodyPr vert="horz" lIns="91440" tIns="45720" rIns="91440" bIns="45720" rtlCol="0" anchor="ctr">
            <a:normAutofit/>
          </a:bodyPr>
          <a:lstStyle/>
          <a:p>
            <a:pPr algn="ctr"/>
            <a:r>
              <a:rPr lang="cs-CZ" sz="4000" dirty="0">
                <a:solidFill>
                  <a:srgbClr val="C00000"/>
                </a:solidFill>
              </a:rPr>
              <a:t>Inverze v evoluci pohlavních chromosomů</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2732932"/>
            <a:ext cx="7510272" cy="2932176"/>
          </a:xfrm>
          <a:prstGeom prst="rect">
            <a:avLst/>
          </a:prstGeom>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426" y="517726"/>
            <a:ext cx="1785840" cy="18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433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6560" y="-106363"/>
            <a:ext cx="7886700" cy="1325563"/>
          </a:xfrm>
        </p:spPr>
        <p:txBody>
          <a:bodyPr vert="horz" lIns="91440" tIns="45720" rIns="91440" bIns="45720" rtlCol="0" anchor="ctr">
            <a:normAutofit/>
          </a:bodyPr>
          <a:lstStyle/>
          <a:p>
            <a:pPr algn="ctr"/>
            <a:r>
              <a:rPr lang="cs-CZ" sz="4000" dirty="0">
                <a:solidFill>
                  <a:srgbClr val="C00000"/>
                </a:solidFill>
              </a:rPr>
              <a:t>Rekapitulace</a:t>
            </a:r>
            <a:endParaRPr lang="en-US" sz="4000" dirty="0">
              <a:solidFill>
                <a:srgbClr val="C00000"/>
              </a:solidFill>
            </a:endParaRPr>
          </a:p>
        </p:txBody>
      </p:sp>
      <p:sp>
        <p:nvSpPr>
          <p:cNvPr id="3" name="TextovéPole 2"/>
          <p:cNvSpPr txBox="1"/>
          <p:nvPr/>
        </p:nvSpPr>
        <p:spPr>
          <a:xfrm>
            <a:off x="416560" y="1117600"/>
            <a:ext cx="8046720" cy="5093702"/>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cs-CZ" sz="2000" dirty="0" smtClean="0"/>
              <a:t>Vazba =  geny jsou umístěny na stejném chromosomu</a:t>
            </a:r>
          </a:p>
          <a:p>
            <a:pPr marL="285750" indent="-285750">
              <a:spcAft>
                <a:spcPts val="1800"/>
              </a:spcAft>
              <a:buFont typeface="Arial" panose="020B0604020202020204" pitchFamily="34" charset="0"/>
              <a:buChar char="•"/>
            </a:pPr>
            <a:r>
              <a:rPr lang="cs-CZ" sz="2000" dirty="0" smtClean="0"/>
              <a:t>Volná kombinovatelnost = geny jsou na různých chromosomech</a:t>
            </a:r>
          </a:p>
          <a:p>
            <a:pPr marL="285750" indent="-285750">
              <a:spcAft>
                <a:spcPts val="1800"/>
              </a:spcAft>
              <a:buFont typeface="Arial" panose="020B0604020202020204" pitchFamily="34" charset="0"/>
              <a:buChar char="•"/>
            </a:pPr>
            <a:r>
              <a:rPr lang="cs-CZ" sz="2000" dirty="0" smtClean="0"/>
              <a:t>Rekombinace umožňuje promíchat kombinace alely genů ve vazbě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zvyšuje variabilitu potomstva</a:t>
            </a:r>
          </a:p>
          <a:p>
            <a:pPr marL="285750" indent="-285750">
              <a:spcAft>
                <a:spcPts val="1800"/>
              </a:spcAft>
              <a:buFont typeface="Arial" panose="020B0604020202020204" pitchFamily="34" charset="0"/>
              <a:buChar char="•"/>
            </a:pPr>
            <a:r>
              <a:rPr lang="cs-CZ" sz="2000" dirty="0" smtClean="0"/>
              <a:t>Silná vazba – geny jsou blízko sebe </a:t>
            </a:r>
            <a:r>
              <a:rPr lang="cs-CZ" sz="2000" dirty="0" smtClean="0">
                <a:sym typeface="Wingdings" panose="05000000000000000000" pitchFamily="2" charset="2"/>
              </a:rPr>
              <a:t> málo rekombinovaných gamet</a:t>
            </a:r>
            <a:endParaRPr lang="cs-CZ" sz="2000" dirty="0" smtClean="0"/>
          </a:p>
          <a:p>
            <a:pPr marL="285750" indent="-285750">
              <a:spcAft>
                <a:spcPts val="1800"/>
              </a:spcAft>
              <a:buFont typeface="Arial" panose="020B0604020202020204" pitchFamily="34" charset="0"/>
              <a:buChar char="•"/>
            </a:pPr>
            <a:r>
              <a:rPr lang="cs-CZ" sz="2000" dirty="0" smtClean="0"/>
              <a:t>Slabá vazba – geny jsou daleko od sebe</a:t>
            </a:r>
          </a:p>
          <a:p>
            <a:pPr marL="285750" indent="-285750">
              <a:spcAft>
                <a:spcPts val="1800"/>
              </a:spcAft>
              <a:buFont typeface="Arial" panose="020B0604020202020204" pitchFamily="34" charset="0"/>
              <a:buChar char="•"/>
            </a:pPr>
            <a:r>
              <a:rPr lang="cs-CZ" sz="2000" dirty="0" smtClean="0"/>
              <a:t>Vzdálenost udávaná v </a:t>
            </a:r>
            <a:r>
              <a:rPr lang="cs-CZ" sz="2000" dirty="0" err="1" smtClean="0"/>
              <a:t>cM</a:t>
            </a:r>
            <a:r>
              <a:rPr lang="cs-CZ" sz="2000" dirty="0" smtClean="0"/>
              <a:t> (= procento rekombinovaných gamet)</a:t>
            </a:r>
          </a:p>
          <a:p>
            <a:pPr marL="285750" indent="-285750">
              <a:spcAft>
                <a:spcPts val="1800"/>
              </a:spcAft>
              <a:buFont typeface="Arial" panose="020B0604020202020204" pitchFamily="34" charset="0"/>
              <a:buChar char="•"/>
            </a:pPr>
            <a:r>
              <a:rPr lang="cs-CZ" sz="2000" dirty="0" smtClean="0"/>
              <a:t>Absolutní vazba – rekombinované gamety nevznikají – různé příčiny</a:t>
            </a:r>
          </a:p>
          <a:p>
            <a:pPr marL="285750" indent="-285750">
              <a:spcAft>
                <a:spcPts val="1800"/>
              </a:spcAft>
              <a:buFont typeface="Arial" panose="020B0604020202020204" pitchFamily="34" charset="0"/>
              <a:buChar char="•"/>
            </a:pPr>
            <a:r>
              <a:rPr lang="cs-CZ" sz="2000" dirty="0" smtClean="0"/>
              <a:t>Chromosomální inverze blokuje crossing-over – umožňuje udržet pohromadě výhodné kombinace alel – důležité pro </a:t>
            </a:r>
            <a:r>
              <a:rPr lang="cs-CZ" sz="2000" dirty="0" err="1" smtClean="0"/>
              <a:t>speciaci</a:t>
            </a:r>
            <a:r>
              <a:rPr lang="cs-CZ" sz="2000" dirty="0" smtClean="0"/>
              <a:t> a evoluci pohlavních chromosomů.</a:t>
            </a:r>
          </a:p>
        </p:txBody>
      </p:sp>
    </p:spTree>
    <p:extLst>
      <p:ext uri="{BB962C8B-B14F-4D97-AF65-F5344CB8AC3E}">
        <p14:creationId xmlns:p14="http://schemas.microsoft.com/office/powerpoint/2010/main" val="424168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1681" y="-19822"/>
            <a:ext cx="7886700" cy="1325563"/>
          </a:xfrm>
        </p:spPr>
        <p:txBody>
          <a:bodyPr vert="horz" lIns="91440" tIns="45720" rIns="91440" bIns="45720" rtlCol="0" anchor="ctr">
            <a:normAutofit/>
          </a:bodyPr>
          <a:lstStyle/>
          <a:p>
            <a:pPr algn="ctr"/>
            <a:r>
              <a:rPr lang="cs-CZ" sz="4000" dirty="0">
                <a:solidFill>
                  <a:srgbClr val="C00000"/>
                </a:solidFill>
              </a:rPr>
              <a:t>Vazbová fáze</a:t>
            </a:r>
          </a:p>
        </p:txBody>
      </p:sp>
      <p:sp>
        <p:nvSpPr>
          <p:cNvPr id="3" name="TextovéPole 2"/>
          <p:cNvSpPr txBox="1"/>
          <p:nvPr/>
        </p:nvSpPr>
        <p:spPr>
          <a:xfrm>
            <a:off x="5454128" y="5561095"/>
            <a:ext cx="3550023" cy="1015663"/>
          </a:xfrm>
          <a:prstGeom prst="rect">
            <a:avLst/>
          </a:prstGeom>
          <a:noFill/>
        </p:spPr>
        <p:txBody>
          <a:bodyPr wrap="square" rtlCol="0">
            <a:spAutoFit/>
          </a:bodyPr>
          <a:lstStyle/>
          <a:p>
            <a:pPr algn="ctr"/>
            <a:r>
              <a:rPr lang="cs-CZ" sz="2000" dirty="0"/>
              <a:t>Na každém chromosomu je u jednoho genu dominantní alela a u druhého genu recesivní alela</a:t>
            </a:r>
          </a:p>
        </p:txBody>
      </p:sp>
      <p:sp>
        <p:nvSpPr>
          <p:cNvPr id="4" name="TextovéPole 3"/>
          <p:cNvSpPr txBox="1"/>
          <p:nvPr/>
        </p:nvSpPr>
        <p:spPr>
          <a:xfrm>
            <a:off x="210373" y="3335180"/>
            <a:ext cx="1936376" cy="1323439"/>
          </a:xfrm>
          <a:prstGeom prst="rect">
            <a:avLst/>
          </a:prstGeom>
          <a:noFill/>
        </p:spPr>
        <p:txBody>
          <a:bodyPr wrap="square" rtlCol="0">
            <a:spAutoFit/>
          </a:bodyPr>
          <a:lstStyle/>
          <a:p>
            <a:r>
              <a:rPr lang="cs-CZ" sz="2000" dirty="0"/>
              <a:t>Dominantní alely obou genů na stejném chromosomu</a:t>
            </a:r>
          </a:p>
        </p:txBody>
      </p:sp>
      <p:sp>
        <p:nvSpPr>
          <p:cNvPr id="5" name="TextovéPole 4"/>
          <p:cNvSpPr txBox="1"/>
          <p:nvPr/>
        </p:nvSpPr>
        <p:spPr>
          <a:xfrm>
            <a:off x="3796374" y="3335180"/>
            <a:ext cx="1797603" cy="1323439"/>
          </a:xfrm>
          <a:prstGeom prst="rect">
            <a:avLst/>
          </a:prstGeom>
          <a:noFill/>
        </p:spPr>
        <p:txBody>
          <a:bodyPr wrap="square" rtlCol="0">
            <a:spAutoFit/>
          </a:bodyPr>
          <a:lstStyle/>
          <a:p>
            <a:r>
              <a:rPr lang="pt-BR" sz="2000" dirty="0"/>
              <a:t>Recesivní alely obou genů na stejném chromosomu</a:t>
            </a:r>
            <a:endParaRPr lang="cs-CZ" sz="2000" dirty="0"/>
          </a:p>
        </p:txBody>
      </p:sp>
      <p:sp>
        <p:nvSpPr>
          <p:cNvPr id="6" name="TextovéPole 5"/>
          <p:cNvSpPr txBox="1"/>
          <p:nvPr/>
        </p:nvSpPr>
        <p:spPr>
          <a:xfrm>
            <a:off x="3474045" y="1251317"/>
            <a:ext cx="2881751" cy="523220"/>
          </a:xfrm>
          <a:prstGeom prst="rect">
            <a:avLst/>
          </a:prstGeom>
          <a:noFill/>
        </p:spPr>
        <p:txBody>
          <a:bodyPr wrap="none" rtlCol="0">
            <a:spAutoFit/>
          </a:bodyPr>
          <a:lstStyle/>
          <a:p>
            <a:r>
              <a:rPr lang="cs-CZ" sz="2800" dirty="0" smtClean="0"/>
              <a:t>Heterozygot </a:t>
            </a:r>
            <a:r>
              <a:rPr lang="cs-CZ" sz="2800" i="1" dirty="0" err="1" smtClean="0"/>
              <a:t>Aa</a:t>
            </a:r>
            <a:r>
              <a:rPr lang="cs-CZ" sz="2800" i="1" dirty="0" smtClean="0"/>
              <a:t> </a:t>
            </a:r>
            <a:r>
              <a:rPr lang="cs-CZ" sz="2800" i="1" dirty="0" err="1" smtClean="0"/>
              <a:t>Bb</a:t>
            </a:r>
            <a:endParaRPr lang="en-US" sz="2800" i="1" dirty="0" smtClean="0"/>
          </a:p>
        </p:txBody>
      </p:sp>
      <p:cxnSp>
        <p:nvCxnSpPr>
          <p:cNvPr id="8" name="Přímá spojnice se šipkou 7"/>
          <p:cNvCxnSpPr/>
          <p:nvPr/>
        </p:nvCxnSpPr>
        <p:spPr>
          <a:xfrm flipH="1">
            <a:off x="3474045" y="1882588"/>
            <a:ext cx="322329" cy="2796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6033830" y="1854797"/>
            <a:ext cx="300541" cy="29224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214" y="2410920"/>
            <a:ext cx="2045496" cy="3104512"/>
          </a:xfrm>
          <a:prstGeom prst="rect">
            <a:avLst/>
          </a:prstGeom>
        </p:spPr>
      </p:pic>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85" y="2410920"/>
            <a:ext cx="1789089" cy="3107554"/>
          </a:xfrm>
          <a:prstGeom prst="rect">
            <a:avLst/>
          </a:prstGeom>
        </p:spPr>
      </p:pic>
    </p:spTree>
    <p:extLst>
      <p:ext uri="{BB962C8B-B14F-4D97-AF65-F5344CB8AC3E}">
        <p14:creationId xmlns:p14="http://schemas.microsoft.com/office/powerpoint/2010/main" val="33928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dirty="0">
                <a:solidFill>
                  <a:srgbClr val="C00000"/>
                </a:solidFill>
              </a:rPr>
              <a:t>Náhodná segregace kombinuje celé chromosomy</a:t>
            </a:r>
          </a:p>
        </p:txBody>
      </p:sp>
      <p:sp>
        <p:nvSpPr>
          <p:cNvPr id="8" name="TextovéPole 7"/>
          <p:cNvSpPr txBox="1"/>
          <p:nvPr/>
        </p:nvSpPr>
        <p:spPr>
          <a:xfrm>
            <a:off x="946215" y="1890248"/>
            <a:ext cx="1947592" cy="923330"/>
          </a:xfrm>
          <a:prstGeom prst="rect">
            <a:avLst/>
          </a:prstGeom>
          <a:noFill/>
        </p:spPr>
        <p:txBody>
          <a:bodyPr wrap="square" rtlCol="0">
            <a:spAutoFit/>
          </a:bodyPr>
          <a:lstStyle/>
          <a:p>
            <a:pPr algn="ctr"/>
            <a:r>
              <a:rPr lang="cs-CZ" dirty="0" smtClean="0"/>
              <a:t>2n = 4</a:t>
            </a:r>
          </a:p>
          <a:p>
            <a:pPr algn="ctr"/>
            <a:r>
              <a:rPr lang="cs-CZ" dirty="0" smtClean="0"/>
              <a:t>2 páry chromosomů</a:t>
            </a:r>
            <a:endParaRPr lang="cs-CZ" dirty="0"/>
          </a:p>
        </p:txBody>
      </p:sp>
      <p:sp>
        <p:nvSpPr>
          <p:cNvPr id="9" name="TextovéPole 8"/>
          <p:cNvSpPr txBox="1"/>
          <p:nvPr/>
        </p:nvSpPr>
        <p:spPr>
          <a:xfrm>
            <a:off x="722251" y="5690795"/>
            <a:ext cx="2672270" cy="369332"/>
          </a:xfrm>
          <a:prstGeom prst="rect">
            <a:avLst/>
          </a:prstGeom>
          <a:noFill/>
        </p:spPr>
        <p:txBody>
          <a:bodyPr wrap="none" rtlCol="0">
            <a:spAutoFit/>
          </a:bodyPr>
          <a:lstStyle/>
          <a:p>
            <a:r>
              <a:rPr lang="cs-CZ" dirty="0" smtClean="0"/>
              <a:t>4 kombinace chromosomů</a:t>
            </a:r>
            <a:endParaRPr lang="cs-CZ" dirty="0"/>
          </a:p>
        </p:txBody>
      </p:sp>
      <p:sp>
        <p:nvSpPr>
          <p:cNvPr id="10" name="TextovéPole 9"/>
          <p:cNvSpPr txBox="1"/>
          <p:nvPr/>
        </p:nvSpPr>
        <p:spPr>
          <a:xfrm>
            <a:off x="4203425" y="1930755"/>
            <a:ext cx="2009734" cy="923330"/>
          </a:xfrm>
          <a:prstGeom prst="rect">
            <a:avLst/>
          </a:prstGeom>
          <a:noFill/>
        </p:spPr>
        <p:txBody>
          <a:bodyPr wrap="square" rtlCol="0">
            <a:spAutoFit/>
          </a:bodyPr>
          <a:lstStyle/>
          <a:p>
            <a:pPr algn="ctr"/>
            <a:r>
              <a:rPr lang="cs-CZ" dirty="0" smtClean="0"/>
              <a:t>2n = 6</a:t>
            </a:r>
          </a:p>
          <a:p>
            <a:pPr algn="ctr"/>
            <a:r>
              <a:rPr lang="cs-CZ" dirty="0" smtClean="0"/>
              <a:t>3 páry chromosomů</a:t>
            </a:r>
            <a:endParaRPr lang="cs-CZ" dirty="0"/>
          </a:p>
        </p:txBody>
      </p:sp>
      <p:sp>
        <p:nvSpPr>
          <p:cNvPr id="11" name="TextovéPole 10"/>
          <p:cNvSpPr txBox="1"/>
          <p:nvPr/>
        </p:nvSpPr>
        <p:spPr>
          <a:xfrm>
            <a:off x="3903415" y="6418839"/>
            <a:ext cx="2609753" cy="369332"/>
          </a:xfrm>
          <a:prstGeom prst="rect">
            <a:avLst/>
          </a:prstGeom>
          <a:noFill/>
        </p:spPr>
        <p:txBody>
          <a:bodyPr wrap="none" rtlCol="0">
            <a:spAutoFit/>
          </a:bodyPr>
          <a:lstStyle/>
          <a:p>
            <a:r>
              <a:rPr lang="cs-CZ" dirty="0" smtClean="0"/>
              <a:t>8 kombinací chromosomů</a:t>
            </a:r>
            <a:endParaRPr lang="cs-CZ" dirty="0"/>
          </a:p>
        </p:txBody>
      </p:sp>
      <p:sp>
        <p:nvSpPr>
          <p:cNvPr id="13" name="TextovéPole 12"/>
          <p:cNvSpPr txBox="1"/>
          <p:nvPr/>
        </p:nvSpPr>
        <p:spPr>
          <a:xfrm>
            <a:off x="6777316" y="1890248"/>
            <a:ext cx="2009734" cy="923330"/>
          </a:xfrm>
          <a:prstGeom prst="rect">
            <a:avLst/>
          </a:prstGeom>
          <a:noFill/>
        </p:spPr>
        <p:txBody>
          <a:bodyPr wrap="square" rtlCol="0">
            <a:spAutoFit/>
          </a:bodyPr>
          <a:lstStyle/>
          <a:p>
            <a:pPr algn="ctr"/>
            <a:r>
              <a:rPr lang="cs-CZ" dirty="0" smtClean="0"/>
              <a:t>2n = 46 </a:t>
            </a:r>
          </a:p>
          <a:p>
            <a:pPr algn="ctr"/>
            <a:r>
              <a:rPr lang="cs-CZ" dirty="0" smtClean="0"/>
              <a:t>23 párů chromosomů</a:t>
            </a:r>
            <a:endParaRPr lang="cs-CZ" dirty="0"/>
          </a:p>
        </p:txBody>
      </p:sp>
      <p:sp>
        <p:nvSpPr>
          <p:cNvPr id="14" name="TextovéPole 13"/>
          <p:cNvSpPr txBox="1"/>
          <p:nvPr/>
        </p:nvSpPr>
        <p:spPr>
          <a:xfrm>
            <a:off x="6394786" y="3420931"/>
            <a:ext cx="2749214" cy="369332"/>
          </a:xfrm>
          <a:prstGeom prst="rect">
            <a:avLst/>
          </a:prstGeom>
          <a:noFill/>
        </p:spPr>
        <p:txBody>
          <a:bodyPr wrap="none" rtlCol="0">
            <a:spAutoFit/>
          </a:bodyPr>
          <a:lstStyle/>
          <a:p>
            <a:r>
              <a:rPr lang="cs-CZ" dirty="0" smtClean="0"/>
              <a:t>2</a:t>
            </a:r>
            <a:r>
              <a:rPr lang="cs-CZ" baseline="30000" dirty="0" smtClean="0"/>
              <a:t>23 </a:t>
            </a:r>
            <a:r>
              <a:rPr lang="cs-CZ" dirty="0" smtClean="0"/>
              <a:t>kombinací chromosomů</a:t>
            </a:r>
            <a:endParaRPr lang="cs-CZ" baseline="30000" dirty="0"/>
          </a:p>
        </p:txBody>
      </p:sp>
      <p:sp>
        <p:nvSpPr>
          <p:cNvPr id="15" name="TextovéPole 14"/>
          <p:cNvSpPr txBox="1"/>
          <p:nvPr/>
        </p:nvSpPr>
        <p:spPr>
          <a:xfrm>
            <a:off x="7022064" y="3798626"/>
            <a:ext cx="1330814" cy="369332"/>
          </a:xfrm>
          <a:prstGeom prst="rect">
            <a:avLst/>
          </a:prstGeom>
          <a:noFill/>
        </p:spPr>
        <p:txBody>
          <a:bodyPr wrap="none" rtlCol="0">
            <a:spAutoFit/>
          </a:bodyPr>
          <a:lstStyle/>
          <a:p>
            <a:r>
              <a:rPr lang="cs-CZ" dirty="0" smtClean="0"/>
              <a:t>= 8 388  608</a:t>
            </a:r>
            <a:endParaRPr lang="cs-CZ" dirty="0"/>
          </a:p>
        </p:txBody>
      </p:sp>
      <p:sp>
        <p:nvSpPr>
          <p:cNvPr id="16" name="TextovéPole 15"/>
          <p:cNvSpPr txBox="1"/>
          <p:nvPr/>
        </p:nvSpPr>
        <p:spPr>
          <a:xfrm>
            <a:off x="7022064" y="4996080"/>
            <a:ext cx="1753497" cy="1323439"/>
          </a:xfrm>
          <a:prstGeom prst="rect">
            <a:avLst/>
          </a:prstGeom>
          <a:noFill/>
        </p:spPr>
        <p:txBody>
          <a:bodyPr wrap="square" rtlCol="0">
            <a:spAutoFit/>
          </a:bodyPr>
          <a:lstStyle/>
          <a:p>
            <a:r>
              <a:rPr lang="cs-CZ" sz="2000" b="1" dirty="0" smtClean="0">
                <a:solidFill>
                  <a:srgbClr val="FF0000"/>
                </a:solidFill>
              </a:rPr>
              <a:t>Ale co alely genů na jednom chromosomu? </a:t>
            </a:r>
            <a:endParaRPr lang="cs-CZ" sz="2000" b="1" dirty="0">
              <a:solidFill>
                <a:srgbClr val="FF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41" y="3049923"/>
            <a:ext cx="2615257" cy="2404526"/>
          </a:xfrm>
          <a:prstGeom prst="rect">
            <a:avLst/>
          </a:prstGeom>
        </p:spPr>
      </p:pic>
      <p:pic>
        <p:nvPicPr>
          <p:cNvPr id="12" name="Obráze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415" y="2990496"/>
            <a:ext cx="2538789" cy="3291931"/>
          </a:xfrm>
          <a:prstGeom prst="rect">
            <a:avLst/>
          </a:prstGeom>
        </p:spPr>
      </p:pic>
    </p:spTree>
    <p:extLst>
      <p:ext uri="{BB962C8B-B14F-4D97-AF65-F5344CB8AC3E}">
        <p14:creationId xmlns:p14="http://schemas.microsoft.com/office/powerpoint/2010/main" val="364800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7893" y="0"/>
            <a:ext cx="7886700" cy="1325563"/>
          </a:xfrm>
        </p:spPr>
        <p:txBody>
          <a:bodyPr vert="horz" lIns="91440" tIns="45720" rIns="91440" bIns="45720" rtlCol="0" anchor="ctr">
            <a:normAutofit/>
          </a:bodyPr>
          <a:lstStyle/>
          <a:p>
            <a:pPr algn="ctr"/>
            <a:r>
              <a:rPr lang="cs-CZ" sz="4000" dirty="0">
                <a:solidFill>
                  <a:srgbClr val="C00000"/>
                </a:solidFill>
              </a:rPr>
              <a:t>Vazbová fáze - proč nás to zajímá</a:t>
            </a:r>
          </a:p>
        </p:txBody>
      </p:sp>
      <p:sp>
        <p:nvSpPr>
          <p:cNvPr id="5" name="TextovéPole 4"/>
          <p:cNvSpPr txBox="1"/>
          <p:nvPr/>
        </p:nvSpPr>
        <p:spPr>
          <a:xfrm>
            <a:off x="608355" y="4852904"/>
            <a:ext cx="529312" cy="461665"/>
          </a:xfrm>
          <a:prstGeom prst="rect">
            <a:avLst/>
          </a:prstGeom>
          <a:noFill/>
        </p:spPr>
        <p:txBody>
          <a:bodyPr wrap="none" rtlCol="0">
            <a:spAutoFit/>
          </a:bodyPr>
          <a:lstStyle/>
          <a:p>
            <a:r>
              <a:rPr lang="cs-CZ" sz="2400" i="1" dirty="0" smtClean="0"/>
              <a:t>AB</a:t>
            </a:r>
            <a:endParaRPr lang="cs-CZ" sz="2400" i="1" dirty="0"/>
          </a:p>
        </p:txBody>
      </p:sp>
      <p:sp>
        <p:nvSpPr>
          <p:cNvPr id="6" name="TextovéPole 5"/>
          <p:cNvSpPr txBox="1"/>
          <p:nvPr/>
        </p:nvSpPr>
        <p:spPr>
          <a:xfrm>
            <a:off x="1494017" y="4855529"/>
            <a:ext cx="524503" cy="461665"/>
          </a:xfrm>
          <a:prstGeom prst="rect">
            <a:avLst/>
          </a:prstGeom>
          <a:noFill/>
        </p:spPr>
        <p:txBody>
          <a:bodyPr wrap="none" rtlCol="0">
            <a:spAutoFit/>
          </a:bodyPr>
          <a:lstStyle/>
          <a:p>
            <a:r>
              <a:rPr lang="cs-CZ" sz="2400" i="1" dirty="0" smtClean="0"/>
              <a:t>Ab</a:t>
            </a:r>
            <a:endParaRPr lang="cs-CZ" sz="2400" i="1" dirty="0"/>
          </a:p>
        </p:txBody>
      </p:sp>
      <p:sp>
        <p:nvSpPr>
          <p:cNvPr id="7" name="TextovéPole 6"/>
          <p:cNvSpPr txBox="1"/>
          <p:nvPr/>
        </p:nvSpPr>
        <p:spPr>
          <a:xfrm>
            <a:off x="2358119" y="4841190"/>
            <a:ext cx="510076" cy="461665"/>
          </a:xfrm>
          <a:prstGeom prst="rect">
            <a:avLst/>
          </a:prstGeom>
          <a:noFill/>
        </p:spPr>
        <p:txBody>
          <a:bodyPr wrap="none" rtlCol="0">
            <a:spAutoFit/>
          </a:bodyPr>
          <a:lstStyle/>
          <a:p>
            <a:r>
              <a:rPr lang="cs-CZ" sz="2400" i="1" dirty="0" err="1" smtClean="0"/>
              <a:t>aB</a:t>
            </a:r>
            <a:endParaRPr lang="cs-CZ" sz="2400" i="1" dirty="0"/>
          </a:p>
        </p:txBody>
      </p:sp>
      <p:sp>
        <p:nvSpPr>
          <p:cNvPr id="8" name="TextovéPole 7"/>
          <p:cNvSpPr txBox="1"/>
          <p:nvPr/>
        </p:nvSpPr>
        <p:spPr>
          <a:xfrm>
            <a:off x="3247016" y="4841190"/>
            <a:ext cx="502061" cy="461665"/>
          </a:xfrm>
          <a:prstGeom prst="rect">
            <a:avLst/>
          </a:prstGeom>
          <a:noFill/>
        </p:spPr>
        <p:txBody>
          <a:bodyPr wrap="none" rtlCol="0">
            <a:spAutoFit/>
          </a:bodyPr>
          <a:lstStyle/>
          <a:p>
            <a:r>
              <a:rPr lang="cs-CZ" sz="2400" i="1" dirty="0" smtClean="0"/>
              <a:t>ab</a:t>
            </a:r>
            <a:endParaRPr lang="cs-CZ" sz="2400" i="1" dirty="0"/>
          </a:p>
        </p:txBody>
      </p:sp>
      <p:sp>
        <p:nvSpPr>
          <p:cNvPr id="9" name="TextovéPole 8"/>
          <p:cNvSpPr txBox="1"/>
          <p:nvPr/>
        </p:nvSpPr>
        <p:spPr>
          <a:xfrm>
            <a:off x="132921" y="5407666"/>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10" name="TextovéPole 9"/>
          <p:cNvSpPr txBox="1"/>
          <p:nvPr/>
        </p:nvSpPr>
        <p:spPr>
          <a:xfrm>
            <a:off x="6168421" y="5391014"/>
            <a:ext cx="1228507" cy="923330"/>
          </a:xfrm>
          <a:prstGeom prst="rect">
            <a:avLst/>
          </a:prstGeom>
          <a:noFill/>
        </p:spPr>
        <p:txBody>
          <a:bodyPr wrap="square" rtlCol="0">
            <a:spAutoFit/>
          </a:bodyPr>
          <a:lstStyle/>
          <a:p>
            <a:pPr algn="ctr"/>
            <a:r>
              <a:rPr lang="cs-CZ" dirty="0" smtClean="0"/>
              <a:t>rodičovské kombinace alel</a:t>
            </a:r>
            <a:endParaRPr lang="cs-CZ" dirty="0"/>
          </a:p>
        </p:txBody>
      </p:sp>
      <p:sp>
        <p:nvSpPr>
          <p:cNvPr id="11" name="TextovéPole 10"/>
          <p:cNvSpPr txBox="1"/>
          <p:nvPr/>
        </p:nvSpPr>
        <p:spPr>
          <a:xfrm>
            <a:off x="1512951" y="5412583"/>
            <a:ext cx="1400192" cy="369332"/>
          </a:xfrm>
          <a:prstGeom prst="rect">
            <a:avLst/>
          </a:prstGeom>
          <a:noFill/>
        </p:spPr>
        <p:txBody>
          <a:bodyPr wrap="none" rtlCol="0">
            <a:spAutoFit/>
          </a:bodyPr>
          <a:lstStyle/>
          <a:p>
            <a:r>
              <a:rPr lang="cs-CZ" dirty="0" smtClean="0"/>
              <a:t>rekombinace</a:t>
            </a:r>
            <a:endParaRPr lang="cs-CZ" dirty="0"/>
          </a:p>
        </p:txBody>
      </p:sp>
      <p:sp>
        <p:nvSpPr>
          <p:cNvPr id="12" name="TextovéPole 11"/>
          <p:cNvSpPr txBox="1"/>
          <p:nvPr/>
        </p:nvSpPr>
        <p:spPr>
          <a:xfrm>
            <a:off x="1424165" y="1220642"/>
            <a:ext cx="1432809" cy="523220"/>
          </a:xfrm>
          <a:prstGeom prst="rect">
            <a:avLst/>
          </a:prstGeom>
          <a:noFill/>
        </p:spPr>
        <p:txBody>
          <a:bodyPr wrap="square" rtlCol="0">
            <a:spAutoFit/>
          </a:bodyPr>
          <a:lstStyle/>
          <a:p>
            <a:pPr algn="ctr"/>
            <a:r>
              <a:rPr lang="cs-CZ" sz="2800" dirty="0" smtClean="0"/>
              <a:t>Fáze cis</a:t>
            </a:r>
            <a:endParaRPr lang="cs-CZ" sz="2800" dirty="0"/>
          </a:p>
        </p:txBody>
      </p:sp>
      <p:sp>
        <p:nvSpPr>
          <p:cNvPr id="14" name="TextovéPole 13"/>
          <p:cNvSpPr txBox="1"/>
          <p:nvPr/>
        </p:nvSpPr>
        <p:spPr>
          <a:xfrm>
            <a:off x="5950899" y="1196469"/>
            <a:ext cx="1752897" cy="523220"/>
          </a:xfrm>
          <a:prstGeom prst="rect">
            <a:avLst/>
          </a:prstGeom>
          <a:noFill/>
        </p:spPr>
        <p:txBody>
          <a:bodyPr wrap="square" rtlCol="0">
            <a:spAutoFit/>
          </a:bodyPr>
          <a:lstStyle/>
          <a:p>
            <a:pPr algn="ctr"/>
            <a:r>
              <a:rPr lang="cs-CZ" sz="2800" dirty="0" smtClean="0"/>
              <a:t>Fáze trans</a:t>
            </a:r>
            <a:endParaRPr lang="cs-CZ" sz="2800" dirty="0"/>
          </a:p>
        </p:txBody>
      </p:sp>
      <p:sp>
        <p:nvSpPr>
          <p:cNvPr id="15" name="TextovéPole 14"/>
          <p:cNvSpPr txBox="1"/>
          <p:nvPr/>
        </p:nvSpPr>
        <p:spPr>
          <a:xfrm>
            <a:off x="5246695" y="4864618"/>
            <a:ext cx="529312" cy="461665"/>
          </a:xfrm>
          <a:prstGeom prst="rect">
            <a:avLst/>
          </a:prstGeom>
          <a:noFill/>
        </p:spPr>
        <p:txBody>
          <a:bodyPr wrap="none" rtlCol="0">
            <a:spAutoFit/>
          </a:bodyPr>
          <a:lstStyle/>
          <a:p>
            <a:r>
              <a:rPr lang="cs-CZ" sz="2400" i="1" dirty="0" smtClean="0"/>
              <a:t>AB</a:t>
            </a:r>
            <a:endParaRPr lang="cs-CZ" sz="2400" i="1" dirty="0"/>
          </a:p>
        </p:txBody>
      </p:sp>
      <p:sp>
        <p:nvSpPr>
          <p:cNvPr id="16" name="TextovéPole 15"/>
          <p:cNvSpPr txBox="1"/>
          <p:nvPr/>
        </p:nvSpPr>
        <p:spPr>
          <a:xfrm>
            <a:off x="6132357" y="4867243"/>
            <a:ext cx="524503" cy="461665"/>
          </a:xfrm>
          <a:prstGeom prst="rect">
            <a:avLst/>
          </a:prstGeom>
          <a:noFill/>
        </p:spPr>
        <p:txBody>
          <a:bodyPr wrap="none" rtlCol="0">
            <a:spAutoFit/>
          </a:bodyPr>
          <a:lstStyle/>
          <a:p>
            <a:r>
              <a:rPr lang="cs-CZ" sz="2400" i="1" dirty="0" smtClean="0"/>
              <a:t>Ab</a:t>
            </a:r>
            <a:endParaRPr lang="cs-CZ" sz="2400" i="1" dirty="0"/>
          </a:p>
        </p:txBody>
      </p:sp>
      <p:sp>
        <p:nvSpPr>
          <p:cNvPr id="17" name="TextovéPole 16"/>
          <p:cNvSpPr txBox="1"/>
          <p:nvPr/>
        </p:nvSpPr>
        <p:spPr>
          <a:xfrm>
            <a:off x="6996459" y="4852904"/>
            <a:ext cx="510076" cy="461665"/>
          </a:xfrm>
          <a:prstGeom prst="rect">
            <a:avLst/>
          </a:prstGeom>
          <a:noFill/>
        </p:spPr>
        <p:txBody>
          <a:bodyPr wrap="none" rtlCol="0">
            <a:spAutoFit/>
          </a:bodyPr>
          <a:lstStyle/>
          <a:p>
            <a:r>
              <a:rPr lang="cs-CZ" sz="2400" i="1" dirty="0" err="1" smtClean="0"/>
              <a:t>aB</a:t>
            </a:r>
            <a:endParaRPr lang="cs-CZ" sz="2400" i="1" dirty="0"/>
          </a:p>
        </p:txBody>
      </p:sp>
      <p:sp>
        <p:nvSpPr>
          <p:cNvPr id="18" name="TextovéPole 17"/>
          <p:cNvSpPr txBox="1"/>
          <p:nvPr/>
        </p:nvSpPr>
        <p:spPr>
          <a:xfrm>
            <a:off x="7885356" y="4852904"/>
            <a:ext cx="502061" cy="461665"/>
          </a:xfrm>
          <a:prstGeom prst="rect">
            <a:avLst/>
          </a:prstGeom>
          <a:noFill/>
        </p:spPr>
        <p:txBody>
          <a:bodyPr wrap="none" rtlCol="0">
            <a:spAutoFit/>
          </a:bodyPr>
          <a:lstStyle/>
          <a:p>
            <a:r>
              <a:rPr lang="cs-CZ" sz="2400" i="1" dirty="0" smtClean="0"/>
              <a:t>ab</a:t>
            </a:r>
            <a:endParaRPr lang="cs-CZ" sz="2400" i="1" dirty="0"/>
          </a:p>
        </p:txBody>
      </p:sp>
      <p:sp>
        <p:nvSpPr>
          <p:cNvPr id="19" name="TextovéPole 18"/>
          <p:cNvSpPr txBox="1"/>
          <p:nvPr/>
        </p:nvSpPr>
        <p:spPr>
          <a:xfrm>
            <a:off x="3216189" y="5407666"/>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20" name="TextovéPole 19"/>
          <p:cNvSpPr txBox="1"/>
          <p:nvPr/>
        </p:nvSpPr>
        <p:spPr>
          <a:xfrm>
            <a:off x="4732165" y="5391014"/>
            <a:ext cx="1400192" cy="369332"/>
          </a:xfrm>
          <a:prstGeom prst="rect">
            <a:avLst/>
          </a:prstGeom>
          <a:noFill/>
        </p:spPr>
        <p:txBody>
          <a:bodyPr wrap="none" rtlCol="0">
            <a:spAutoFit/>
          </a:bodyPr>
          <a:lstStyle/>
          <a:p>
            <a:r>
              <a:rPr lang="cs-CZ" dirty="0" smtClean="0"/>
              <a:t>rekombinace</a:t>
            </a:r>
            <a:endParaRPr lang="cs-CZ" dirty="0"/>
          </a:p>
        </p:txBody>
      </p:sp>
      <p:sp>
        <p:nvSpPr>
          <p:cNvPr id="21" name="TextovéPole 20"/>
          <p:cNvSpPr txBox="1"/>
          <p:nvPr/>
        </p:nvSpPr>
        <p:spPr>
          <a:xfrm>
            <a:off x="7495314" y="5351019"/>
            <a:ext cx="1400192" cy="369332"/>
          </a:xfrm>
          <a:prstGeom prst="rect">
            <a:avLst/>
          </a:prstGeom>
          <a:noFill/>
        </p:spPr>
        <p:txBody>
          <a:bodyPr wrap="none" rtlCol="0">
            <a:spAutoFit/>
          </a:bodyPr>
          <a:lstStyle/>
          <a:p>
            <a:r>
              <a:rPr lang="cs-CZ" dirty="0" smtClean="0"/>
              <a:t>rekombinace</a:t>
            </a:r>
            <a:endParaRPr lang="cs-CZ" dirty="0"/>
          </a:p>
        </p:txBody>
      </p:sp>
      <p:sp>
        <p:nvSpPr>
          <p:cNvPr id="22" name="TextovéPole 21"/>
          <p:cNvSpPr txBox="1"/>
          <p:nvPr/>
        </p:nvSpPr>
        <p:spPr>
          <a:xfrm>
            <a:off x="554349" y="6424093"/>
            <a:ext cx="439544" cy="369332"/>
          </a:xfrm>
          <a:prstGeom prst="rect">
            <a:avLst/>
          </a:prstGeom>
          <a:noFill/>
        </p:spPr>
        <p:txBody>
          <a:bodyPr wrap="none" rtlCol="0">
            <a:spAutoFit/>
          </a:bodyPr>
          <a:lstStyle/>
          <a:p>
            <a:r>
              <a:rPr lang="cs-CZ" dirty="0" smtClean="0"/>
              <a:t>víc</a:t>
            </a:r>
            <a:endParaRPr lang="cs-CZ" dirty="0"/>
          </a:p>
        </p:txBody>
      </p:sp>
      <p:sp>
        <p:nvSpPr>
          <p:cNvPr id="23" name="TextovéPole 22"/>
          <p:cNvSpPr txBox="1"/>
          <p:nvPr/>
        </p:nvSpPr>
        <p:spPr>
          <a:xfrm>
            <a:off x="3331147" y="6409034"/>
            <a:ext cx="439544" cy="369332"/>
          </a:xfrm>
          <a:prstGeom prst="rect">
            <a:avLst/>
          </a:prstGeom>
          <a:noFill/>
        </p:spPr>
        <p:txBody>
          <a:bodyPr wrap="none" rtlCol="0">
            <a:spAutoFit/>
          </a:bodyPr>
          <a:lstStyle/>
          <a:p>
            <a:r>
              <a:rPr lang="cs-CZ" dirty="0" smtClean="0"/>
              <a:t>víc</a:t>
            </a:r>
            <a:endParaRPr lang="cs-CZ" dirty="0"/>
          </a:p>
        </p:txBody>
      </p:sp>
      <p:sp>
        <p:nvSpPr>
          <p:cNvPr id="24" name="TextovéPole 23"/>
          <p:cNvSpPr txBox="1"/>
          <p:nvPr/>
        </p:nvSpPr>
        <p:spPr>
          <a:xfrm>
            <a:off x="1528697" y="6424093"/>
            <a:ext cx="556563" cy="369332"/>
          </a:xfrm>
          <a:prstGeom prst="rect">
            <a:avLst/>
          </a:prstGeom>
          <a:noFill/>
        </p:spPr>
        <p:txBody>
          <a:bodyPr wrap="none" rtlCol="0">
            <a:spAutoFit/>
          </a:bodyPr>
          <a:lstStyle/>
          <a:p>
            <a:r>
              <a:rPr lang="cs-CZ" dirty="0" smtClean="0"/>
              <a:t>míň</a:t>
            </a:r>
            <a:endParaRPr lang="cs-CZ" dirty="0"/>
          </a:p>
        </p:txBody>
      </p:sp>
      <p:sp>
        <p:nvSpPr>
          <p:cNvPr id="25" name="TextovéPole 24"/>
          <p:cNvSpPr txBox="1"/>
          <p:nvPr/>
        </p:nvSpPr>
        <p:spPr>
          <a:xfrm>
            <a:off x="2429922" y="6418039"/>
            <a:ext cx="556563" cy="369332"/>
          </a:xfrm>
          <a:prstGeom prst="rect">
            <a:avLst/>
          </a:prstGeom>
          <a:noFill/>
        </p:spPr>
        <p:txBody>
          <a:bodyPr wrap="none" rtlCol="0">
            <a:spAutoFit/>
          </a:bodyPr>
          <a:lstStyle/>
          <a:p>
            <a:r>
              <a:rPr lang="cs-CZ" dirty="0" smtClean="0"/>
              <a:t>míň</a:t>
            </a:r>
            <a:endParaRPr lang="cs-CZ" dirty="0"/>
          </a:p>
        </p:txBody>
      </p:sp>
      <p:sp>
        <p:nvSpPr>
          <p:cNvPr id="26" name="TextovéPole 25"/>
          <p:cNvSpPr txBox="1"/>
          <p:nvPr/>
        </p:nvSpPr>
        <p:spPr>
          <a:xfrm>
            <a:off x="6157790" y="6418039"/>
            <a:ext cx="439544" cy="369332"/>
          </a:xfrm>
          <a:prstGeom prst="rect">
            <a:avLst/>
          </a:prstGeom>
          <a:noFill/>
        </p:spPr>
        <p:txBody>
          <a:bodyPr wrap="none" rtlCol="0">
            <a:spAutoFit/>
          </a:bodyPr>
          <a:lstStyle/>
          <a:p>
            <a:r>
              <a:rPr lang="cs-CZ" dirty="0" smtClean="0"/>
              <a:t>víc</a:t>
            </a:r>
            <a:endParaRPr lang="cs-CZ" dirty="0"/>
          </a:p>
        </p:txBody>
      </p:sp>
      <p:sp>
        <p:nvSpPr>
          <p:cNvPr id="27" name="TextovéPole 26"/>
          <p:cNvSpPr txBox="1"/>
          <p:nvPr/>
        </p:nvSpPr>
        <p:spPr>
          <a:xfrm>
            <a:off x="7026114" y="6409034"/>
            <a:ext cx="439544" cy="369332"/>
          </a:xfrm>
          <a:prstGeom prst="rect">
            <a:avLst/>
          </a:prstGeom>
          <a:noFill/>
        </p:spPr>
        <p:txBody>
          <a:bodyPr wrap="none" rtlCol="0">
            <a:spAutoFit/>
          </a:bodyPr>
          <a:lstStyle/>
          <a:p>
            <a:r>
              <a:rPr lang="cs-CZ" dirty="0" smtClean="0"/>
              <a:t>víc</a:t>
            </a:r>
            <a:endParaRPr lang="cs-CZ" dirty="0"/>
          </a:p>
        </p:txBody>
      </p:sp>
      <p:sp>
        <p:nvSpPr>
          <p:cNvPr id="28" name="TextovéPole 27"/>
          <p:cNvSpPr txBox="1"/>
          <p:nvPr/>
        </p:nvSpPr>
        <p:spPr>
          <a:xfrm>
            <a:off x="5215400" y="6409034"/>
            <a:ext cx="556563" cy="369332"/>
          </a:xfrm>
          <a:prstGeom prst="rect">
            <a:avLst/>
          </a:prstGeom>
          <a:noFill/>
        </p:spPr>
        <p:txBody>
          <a:bodyPr wrap="none" rtlCol="0">
            <a:spAutoFit/>
          </a:bodyPr>
          <a:lstStyle/>
          <a:p>
            <a:r>
              <a:rPr lang="cs-CZ" dirty="0" smtClean="0"/>
              <a:t>míň</a:t>
            </a:r>
            <a:endParaRPr lang="cs-CZ" dirty="0"/>
          </a:p>
        </p:txBody>
      </p:sp>
      <p:sp>
        <p:nvSpPr>
          <p:cNvPr id="29" name="TextovéPole 28"/>
          <p:cNvSpPr txBox="1"/>
          <p:nvPr/>
        </p:nvSpPr>
        <p:spPr>
          <a:xfrm>
            <a:off x="7822839" y="6409034"/>
            <a:ext cx="556563" cy="369332"/>
          </a:xfrm>
          <a:prstGeom prst="rect">
            <a:avLst/>
          </a:prstGeom>
          <a:noFill/>
        </p:spPr>
        <p:txBody>
          <a:bodyPr wrap="none" rtlCol="0">
            <a:spAutoFit/>
          </a:bodyPr>
          <a:lstStyle/>
          <a:p>
            <a:r>
              <a:rPr lang="cs-CZ" dirty="0" smtClean="0"/>
              <a:t>míň</a:t>
            </a:r>
            <a:endParaRPr lang="cs-CZ" dirty="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76" y="1848673"/>
            <a:ext cx="3354055" cy="2983082"/>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205" y="1809952"/>
            <a:ext cx="3380388" cy="3006502"/>
          </a:xfrm>
          <a:prstGeom prst="rect">
            <a:avLst/>
          </a:prstGeom>
        </p:spPr>
      </p:pic>
    </p:spTree>
    <p:extLst>
      <p:ext uri="{BB962C8B-B14F-4D97-AF65-F5344CB8AC3E}">
        <p14:creationId xmlns:p14="http://schemas.microsoft.com/office/powerpoint/2010/main" val="142367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7893" y="0"/>
            <a:ext cx="7886700" cy="1325563"/>
          </a:xfrm>
        </p:spPr>
        <p:txBody>
          <a:bodyPr vert="horz" lIns="91440" tIns="45720" rIns="91440" bIns="45720" rtlCol="0" anchor="ctr">
            <a:normAutofit/>
          </a:bodyPr>
          <a:lstStyle/>
          <a:p>
            <a:pPr algn="ctr"/>
            <a:r>
              <a:rPr lang="cs-CZ" sz="4000" dirty="0">
                <a:solidFill>
                  <a:srgbClr val="C00000"/>
                </a:solidFill>
              </a:rPr>
              <a:t>Vazbová fáze - proč nás to zajímá</a:t>
            </a:r>
          </a:p>
        </p:txBody>
      </p:sp>
      <p:sp>
        <p:nvSpPr>
          <p:cNvPr id="5" name="TextovéPole 4"/>
          <p:cNvSpPr txBox="1"/>
          <p:nvPr/>
        </p:nvSpPr>
        <p:spPr>
          <a:xfrm>
            <a:off x="608355" y="4852904"/>
            <a:ext cx="529312" cy="461665"/>
          </a:xfrm>
          <a:prstGeom prst="rect">
            <a:avLst/>
          </a:prstGeom>
          <a:noFill/>
        </p:spPr>
        <p:txBody>
          <a:bodyPr wrap="none" rtlCol="0">
            <a:spAutoFit/>
          </a:bodyPr>
          <a:lstStyle/>
          <a:p>
            <a:r>
              <a:rPr lang="cs-CZ" sz="2400" i="1" dirty="0" smtClean="0"/>
              <a:t>AB</a:t>
            </a:r>
            <a:endParaRPr lang="cs-CZ" sz="2400" i="1" dirty="0"/>
          </a:p>
        </p:txBody>
      </p:sp>
      <p:sp>
        <p:nvSpPr>
          <p:cNvPr id="6" name="TextovéPole 5"/>
          <p:cNvSpPr txBox="1"/>
          <p:nvPr/>
        </p:nvSpPr>
        <p:spPr>
          <a:xfrm>
            <a:off x="1494017" y="4855529"/>
            <a:ext cx="524503" cy="461665"/>
          </a:xfrm>
          <a:prstGeom prst="rect">
            <a:avLst/>
          </a:prstGeom>
          <a:noFill/>
        </p:spPr>
        <p:txBody>
          <a:bodyPr wrap="none" rtlCol="0">
            <a:spAutoFit/>
          </a:bodyPr>
          <a:lstStyle/>
          <a:p>
            <a:r>
              <a:rPr lang="cs-CZ" sz="2400" i="1" dirty="0" smtClean="0"/>
              <a:t>Ab</a:t>
            </a:r>
            <a:endParaRPr lang="cs-CZ" sz="2400" i="1" dirty="0"/>
          </a:p>
        </p:txBody>
      </p:sp>
      <p:sp>
        <p:nvSpPr>
          <p:cNvPr id="7" name="TextovéPole 6"/>
          <p:cNvSpPr txBox="1"/>
          <p:nvPr/>
        </p:nvSpPr>
        <p:spPr>
          <a:xfrm>
            <a:off x="2358119" y="4841190"/>
            <a:ext cx="510076" cy="461665"/>
          </a:xfrm>
          <a:prstGeom prst="rect">
            <a:avLst/>
          </a:prstGeom>
          <a:noFill/>
        </p:spPr>
        <p:txBody>
          <a:bodyPr wrap="none" rtlCol="0">
            <a:spAutoFit/>
          </a:bodyPr>
          <a:lstStyle/>
          <a:p>
            <a:r>
              <a:rPr lang="cs-CZ" sz="2400" i="1" dirty="0" err="1" smtClean="0"/>
              <a:t>aB</a:t>
            </a:r>
            <a:endParaRPr lang="cs-CZ" sz="2400" i="1" dirty="0"/>
          </a:p>
        </p:txBody>
      </p:sp>
      <p:sp>
        <p:nvSpPr>
          <p:cNvPr id="8" name="TextovéPole 7"/>
          <p:cNvSpPr txBox="1"/>
          <p:nvPr/>
        </p:nvSpPr>
        <p:spPr>
          <a:xfrm>
            <a:off x="3247016" y="4841190"/>
            <a:ext cx="502061" cy="461665"/>
          </a:xfrm>
          <a:prstGeom prst="rect">
            <a:avLst/>
          </a:prstGeom>
          <a:noFill/>
        </p:spPr>
        <p:txBody>
          <a:bodyPr wrap="none" rtlCol="0">
            <a:spAutoFit/>
          </a:bodyPr>
          <a:lstStyle/>
          <a:p>
            <a:r>
              <a:rPr lang="cs-CZ" sz="2400" i="1" dirty="0" smtClean="0"/>
              <a:t>ab</a:t>
            </a:r>
            <a:endParaRPr lang="cs-CZ" sz="2400" i="1" dirty="0"/>
          </a:p>
        </p:txBody>
      </p:sp>
      <p:sp>
        <p:nvSpPr>
          <p:cNvPr id="12" name="TextovéPole 11"/>
          <p:cNvSpPr txBox="1"/>
          <p:nvPr/>
        </p:nvSpPr>
        <p:spPr>
          <a:xfrm>
            <a:off x="1424165" y="1220642"/>
            <a:ext cx="1432809" cy="523220"/>
          </a:xfrm>
          <a:prstGeom prst="rect">
            <a:avLst/>
          </a:prstGeom>
          <a:noFill/>
        </p:spPr>
        <p:txBody>
          <a:bodyPr wrap="square" rtlCol="0">
            <a:spAutoFit/>
          </a:bodyPr>
          <a:lstStyle/>
          <a:p>
            <a:pPr algn="ctr"/>
            <a:r>
              <a:rPr lang="cs-CZ" sz="2800" dirty="0" smtClean="0"/>
              <a:t>Fáze cis</a:t>
            </a:r>
            <a:endParaRPr lang="cs-CZ" sz="2800" dirty="0"/>
          </a:p>
        </p:txBody>
      </p:sp>
      <p:sp>
        <p:nvSpPr>
          <p:cNvPr id="14" name="TextovéPole 13"/>
          <p:cNvSpPr txBox="1"/>
          <p:nvPr/>
        </p:nvSpPr>
        <p:spPr>
          <a:xfrm>
            <a:off x="5950899" y="1196469"/>
            <a:ext cx="1752897" cy="523220"/>
          </a:xfrm>
          <a:prstGeom prst="rect">
            <a:avLst/>
          </a:prstGeom>
          <a:noFill/>
        </p:spPr>
        <p:txBody>
          <a:bodyPr wrap="square" rtlCol="0">
            <a:spAutoFit/>
          </a:bodyPr>
          <a:lstStyle/>
          <a:p>
            <a:pPr algn="ctr"/>
            <a:r>
              <a:rPr lang="cs-CZ" sz="2800" dirty="0" smtClean="0"/>
              <a:t>Fáze trans</a:t>
            </a:r>
            <a:endParaRPr lang="cs-CZ" sz="2800" dirty="0"/>
          </a:p>
        </p:txBody>
      </p:sp>
      <p:sp>
        <p:nvSpPr>
          <p:cNvPr id="15" name="TextovéPole 14"/>
          <p:cNvSpPr txBox="1"/>
          <p:nvPr/>
        </p:nvSpPr>
        <p:spPr>
          <a:xfrm>
            <a:off x="5246695" y="4864618"/>
            <a:ext cx="529312" cy="461665"/>
          </a:xfrm>
          <a:prstGeom prst="rect">
            <a:avLst/>
          </a:prstGeom>
          <a:noFill/>
        </p:spPr>
        <p:txBody>
          <a:bodyPr wrap="none" rtlCol="0">
            <a:spAutoFit/>
          </a:bodyPr>
          <a:lstStyle/>
          <a:p>
            <a:r>
              <a:rPr lang="cs-CZ" sz="2400" i="1" dirty="0" smtClean="0"/>
              <a:t>AB</a:t>
            </a:r>
            <a:endParaRPr lang="cs-CZ" sz="2400" i="1" dirty="0"/>
          </a:p>
        </p:txBody>
      </p:sp>
      <p:sp>
        <p:nvSpPr>
          <p:cNvPr id="16" name="TextovéPole 15"/>
          <p:cNvSpPr txBox="1"/>
          <p:nvPr/>
        </p:nvSpPr>
        <p:spPr>
          <a:xfrm>
            <a:off x="6132357" y="4867243"/>
            <a:ext cx="524503" cy="461665"/>
          </a:xfrm>
          <a:prstGeom prst="rect">
            <a:avLst/>
          </a:prstGeom>
          <a:noFill/>
        </p:spPr>
        <p:txBody>
          <a:bodyPr wrap="none" rtlCol="0">
            <a:spAutoFit/>
          </a:bodyPr>
          <a:lstStyle/>
          <a:p>
            <a:r>
              <a:rPr lang="cs-CZ" sz="2400" i="1" dirty="0" smtClean="0"/>
              <a:t>Ab</a:t>
            </a:r>
            <a:endParaRPr lang="cs-CZ" sz="2400" i="1" dirty="0"/>
          </a:p>
        </p:txBody>
      </p:sp>
      <p:sp>
        <p:nvSpPr>
          <p:cNvPr id="17" name="TextovéPole 16"/>
          <p:cNvSpPr txBox="1"/>
          <p:nvPr/>
        </p:nvSpPr>
        <p:spPr>
          <a:xfrm>
            <a:off x="6996459" y="4852904"/>
            <a:ext cx="510076" cy="461665"/>
          </a:xfrm>
          <a:prstGeom prst="rect">
            <a:avLst/>
          </a:prstGeom>
          <a:noFill/>
        </p:spPr>
        <p:txBody>
          <a:bodyPr wrap="none" rtlCol="0">
            <a:spAutoFit/>
          </a:bodyPr>
          <a:lstStyle/>
          <a:p>
            <a:r>
              <a:rPr lang="cs-CZ" sz="2400" i="1" dirty="0" err="1" smtClean="0"/>
              <a:t>aB</a:t>
            </a:r>
            <a:endParaRPr lang="cs-CZ" sz="2400" i="1" dirty="0"/>
          </a:p>
        </p:txBody>
      </p:sp>
      <p:sp>
        <p:nvSpPr>
          <p:cNvPr id="18" name="TextovéPole 17"/>
          <p:cNvSpPr txBox="1"/>
          <p:nvPr/>
        </p:nvSpPr>
        <p:spPr>
          <a:xfrm>
            <a:off x="7885356" y="4852904"/>
            <a:ext cx="502061" cy="461665"/>
          </a:xfrm>
          <a:prstGeom prst="rect">
            <a:avLst/>
          </a:prstGeom>
          <a:noFill/>
        </p:spPr>
        <p:txBody>
          <a:bodyPr wrap="none" rtlCol="0">
            <a:spAutoFit/>
          </a:bodyPr>
          <a:lstStyle/>
          <a:p>
            <a:r>
              <a:rPr lang="cs-CZ" sz="2400" i="1" dirty="0" smtClean="0"/>
              <a:t>ab</a:t>
            </a:r>
            <a:endParaRPr lang="cs-CZ" sz="2400" i="1" dirty="0"/>
          </a:p>
        </p:txBody>
      </p:sp>
      <p:sp>
        <p:nvSpPr>
          <p:cNvPr id="3" name="TextovéPole 2"/>
          <p:cNvSpPr txBox="1"/>
          <p:nvPr/>
        </p:nvSpPr>
        <p:spPr>
          <a:xfrm flipH="1">
            <a:off x="600068" y="6035040"/>
            <a:ext cx="3738252" cy="461665"/>
          </a:xfrm>
          <a:prstGeom prst="rect">
            <a:avLst/>
          </a:prstGeom>
          <a:noFill/>
        </p:spPr>
        <p:txBody>
          <a:bodyPr wrap="square" rtlCol="0">
            <a:spAutoFit/>
          </a:bodyPr>
          <a:lstStyle/>
          <a:p>
            <a:r>
              <a:rPr lang="cs-CZ" sz="2400" dirty="0" smtClean="0"/>
              <a:t>Zápis genotypu cis: </a:t>
            </a:r>
            <a:r>
              <a:rPr lang="cs-CZ" sz="2400" i="1" dirty="0" smtClean="0"/>
              <a:t>AB/ab </a:t>
            </a:r>
            <a:endParaRPr lang="en-US" sz="2400" i="1" dirty="0"/>
          </a:p>
        </p:txBody>
      </p:sp>
      <p:sp>
        <p:nvSpPr>
          <p:cNvPr id="32" name="TextovéPole 31"/>
          <p:cNvSpPr txBox="1"/>
          <p:nvPr/>
        </p:nvSpPr>
        <p:spPr>
          <a:xfrm flipH="1">
            <a:off x="4958221" y="6035040"/>
            <a:ext cx="3738252" cy="461665"/>
          </a:xfrm>
          <a:prstGeom prst="rect">
            <a:avLst/>
          </a:prstGeom>
          <a:noFill/>
        </p:spPr>
        <p:txBody>
          <a:bodyPr wrap="square" rtlCol="0">
            <a:spAutoFit/>
          </a:bodyPr>
          <a:lstStyle/>
          <a:p>
            <a:r>
              <a:rPr lang="cs-CZ" sz="2400" dirty="0" smtClean="0"/>
              <a:t>Zápis genotypu trans: </a:t>
            </a:r>
            <a:r>
              <a:rPr lang="cs-CZ" sz="2400" i="1" dirty="0" smtClean="0"/>
              <a:t>Ab/</a:t>
            </a:r>
            <a:r>
              <a:rPr lang="cs-CZ" sz="2400" i="1" dirty="0" err="1" smtClean="0"/>
              <a:t>aB</a:t>
            </a:r>
            <a:r>
              <a:rPr lang="cs-CZ" sz="2400" i="1" dirty="0" smtClean="0"/>
              <a:t> </a:t>
            </a:r>
            <a:endParaRPr lang="en-US" sz="2400" i="1" dirty="0"/>
          </a:p>
        </p:txBody>
      </p:sp>
      <p:pic>
        <p:nvPicPr>
          <p:cNvPr id="19" name="Obráze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76" y="1848673"/>
            <a:ext cx="3354055" cy="2983082"/>
          </a:xfrm>
          <a:prstGeom prst="rect">
            <a:avLst/>
          </a:prstGeom>
        </p:spPr>
      </p:pic>
      <p:pic>
        <p:nvPicPr>
          <p:cNvPr id="20" name="Obrázek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205" y="1809952"/>
            <a:ext cx="3380388" cy="3006502"/>
          </a:xfrm>
          <a:prstGeom prst="rect">
            <a:avLst/>
          </a:prstGeom>
        </p:spPr>
      </p:pic>
    </p:spTree>
    <p:extLst>
      <p:ext uri="{BB962C8B-B14F-4D97-AF65-F5344CB8AC3E}">
        <p14:creationId xmlns:p14="http://schemas.microsoft.com/office/powerpoint/2010/main" val="959107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7893" y="0"/>
            <a:ext cx="7886700" cy="1325563"/>
          </a:xfrm>
        </p:spPr>
        <p:txBody>
          <a:bodyPr vert="horz" lIns="91440" tIns="45720" rIns="91440" bIns="45720" rtlCol="0" anchor="ctr">
            <a:normAutofit/>
          </a:bodyPr>
          <a:lstStyle/>
          <a:p>
            <a:pPr algn="ctr"/>
            <a:r>
              <a:rPr lang="cs-CZ" sz="4000" dirty="0">
                <a:solidFill>
                  <a:srgbClr val="C00000"/>
                </a:solidFill>
              </a:rPr>
              <a:t>Vazbová fáze – příklad na mouše</a:t>
            </a:r>
          </a:p>
        </p:txBody>
      </p:sp>
      <p:sp>
        <p:nvSpPr>
          <p:cNvPr id="12" name="TextovéPole 11"/>
          <p:cNvSpPr txBox="1"/>
          <p:nvPr/>
        </p:nvSpPr>
        <p:spPr>
          <a:xfrm>
            <a:off x="1241285" y="1061481"/>
            <a:ext cx="1432809" cy="523220"/>
          </a:xfrm>
          <a:prstGeom prst="rect">
            <a:avLst/>
          </a:prstGeom>
          <a:noFill/>
        </p:spPr>
        <p:txBody>
          <a:bodyPr wrap="square" rtlCol="0">
            <a:spAutoFit/>
          </a:bodyPr>
          <a:lstStyle/>
          <a:p>
            <a:pPr algn="ctr"/>
            <a:r>
              <a:rPr lang="cs-CZ" sz="2800" dirty="0" smtClean="0"/>
              <a:t>Fáze cis</a:t>
            </a:r>
            <a:endParaRPr lang="cs-CZ" sz="2800" dirty="0"/>
          </a:p>
        </p:txBody>
      </p:sp>
      <p:sp>
        <p:nvSpPr>
          <p:cNvPr id="14" name="TextovéPole 13"/>
          <p:cNvSpPr txBox="1"/>
          <p:nvPr/>
        </p:nvSpPr>
        <p:spPr>
          <a:xfrm>
            <a:off x="4609779" y="1069230"/>
            <a:ext cx="1752897" cy="523220"/>
          </a:xfrm>
          <a:prstGeom prst="rect">
            <a:avLst/>
          </a:prstGeom>
          <a:noFill/>
        </p:spPr>
        <p:txBody>
          <a:bodyPr wrap="square" rtlCol="0">
            <a:spAutoFit/>
          </a:bodyPr>
          <a:lstStyle/>
          <a:p>
            <a:pPr algn="ctr"/>
            <a:r>
              <a:rPr lang="cs-CZ" sz="2800" dirty="0" smtClean="0"/>
              <a:t>Fáze trans</a:t>
            </a:r>
            <a:endParaRPr lang="cs-CZ" sz="2800"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 y="1576952"/>
            <a:ext cx="7216116" cy="5120045"/>
          </a:xfrm>
          <a:prstGeom prst="rect">
            <a:avLst/>
          </a:prstGeom>
          <a:ln>
            <a:solidFill>
              <a:schemeClr val="tx1"/>
            </a:solidFill>
          </a:ln>
        </p:spPr>
      </p:pic>
      <p:sp>
        <p:nvSpPr>
          <p:cNvPr id="3" name="Obdélník 2"/>
          <p:cNvSpPr/>
          <p:nvPr/>
        </p:nvSpPr>
        <p:spPr>
          <a:xfrm>
            <a:off x="4461498" y="1061482"/>
            <a:ext cx="3721210" cy="3416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386862" y="4478215"/>
            <a:ext cx="4074636" cy="2414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4461498" y="4478215"/>
            <a:ext cx="4074636" cy="2414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9557" y="432486"/>
            <a:ext cx="8241957" cy="1446550"/>
          </a:xfrm>
          <a:prstGeom prst="rect">
            <a:avLst/>
          </a:prstGeom>
          <a:noFill/>
        </p:spPr>
        <p:txBody>
          <a:bodyPr wrap="square" rtlCol="0">
            <a:spAutoFit/>
          </a:bodyPr>
          <a:lstStyle/>
          <a:p>
            <a:r>
              <a:rPr lang="cs-CZ" sz="2200" b="1" dirty="0" smtClean="0">
                <a:solidFill>
                  <a:srgbClr val="33CC33"/>
                </a:solidFill>
              </a:rPr>
              <a:t>Otázka: </a:t>
            </a:r>
            <a:r>
              <a:rPr lang="cs-CZ" sz="2200" dirty="0"/>
              <a:t> </a:t>
            </a:r>
            <a:r>
              <a:rPr lang="cs-CZ" sz="2200" dirty="0" smtClean="0"/>
              <a:t>Jaké </a:t>
            </a:r>
            <a:r>
              <a:rPr lang="cs-CZ" sz="2200" dirty="0"/>
              <a:t>gamety bude tvořit </a:t>
            </a:r>
            <a:r>
              <a:rPr lang="cs-CZ" sz="2200" dirty="0" smtClean="0"/>
              <a:t>heterozygot </a:t>
            </a:r>
            <a:r>
              <a:rPr lang="cs-CZ" sz="2200" i="1" dirty="0" err="1"/>
              <a:t>Vv</a:t>
            </a:r>
            <a:r>
              <a:rPr lang="cs-CZ" sz="2200" i="1" dirty="0"/>
              <a:t> </a:t>
            </a:r>
            <a:r>
              <a:rPr lang="cs-CZ" sz="2200" i="1" dirty="0" err="1"/>
              <a:t>Xx</a:t>
            </a:r>
            <a:r>
              <a:rPr lang="cs-CZ" sz="2200" i="1" dirty="0"/>
              <a:t> </a:t>
            </a:r>
            <a:r>
              <a:rPr lang="cs-CZ" sz="2200" i="1" dirty="0" err="1"/>
              <a:t>Rr</a:t>
            </a:r>
            <a:r>
              <a:rPr lang="cs-CZ" sz="2200" dirty="0"/>
              <a:t>, je-li mezi geny </a:t>
            </a:r>
            <a:r>
              <a:rPr lang="cs-CZ" sz="2200" i="1" dirty="0" smtClean="0"/>
              <a:t>V</a:t>
            </a:r>
            <a:r>
              <a:rPr lang="cs-CZ" sz="2200" dirty="0"/>
              <a:t> a </a:t>
            </a:r>
            <a:r>
              <a:rPr lang="cs-CZ" sz="2200" i="1" dirty="0" smtClean="0"/>
              <a:t>X</a:t>
            </a:r>
            <a:r>
              <a:rPr lang="cs-CZ" sz="2200" dirty="0" smtClean="0"/>
              <a:t> (a) úplná vazba, (b</a:t>
            </a:r>
            <a:r>
              <a:rPr lang="cs-CZ" sz="2200" dirty="0"/>
              <a:t>) velmi slabá vazba</a:t>
            </a:r>
            <a:r>
              <a:rPr lang="cs-CZ" sz="2200" dirty="0" smtClean="0"/>
              <a:t>. Řešte </a:t>
            </a:r>
            <a:r>
              <a:rPr lang="cs-CZ" sz="2200" dirty="0"/>
              <a:t>pro vazbovou fázi cis i trans. </a:t>
            </a:r>
            <a:endParaRPr lang="en-US" sz="2200" dirty="0"/>
          </a:p>
          <a:p>
            <a:r>
              <a:rPr lang="cs-CZ" sz="2200" dirty="0" smtClean="0"/>
              <a:t> </a:t>
            </a:r>
            <a:endParaRPr lang="en-US" sz="2200" dirty="0" smtClean="0"/>
          </a:p>
        </p:txBody>
      </p:sp>
      <p:sp>
        <p:nvSpPr>
          <p:cNvPr id="5" name="TextovéPole 4"/>
          <p:cNvSpPr txBox="1"/>
          <p:nvPr/>
        </p:nvSpPr>
        <p:spPr>
          <a:xfrm>
            <a:off x="6128951" y="1981026"/>
            <a:ext cx="2328201" cy="461665"/>
          </a:xfrm>
          <a:prstGeom prst="rect">
            <a:avLst/>
          </a:prstGeom>
          <a:noFill/>
        </p:spPr>
        <p:txBody>
          <a:bodyPr wrap="none" rtlCol="0">
            <a:spAutoFit/>
          </a:bodyPr>
          <a:lstStyle/>
          <a:p>
            <a:r>
              <a:rPr lang="cs-CZ" sz="2400" b="1" dirty="0" smtClean="0"/>
              <a:t>úplná vazba + cis</a:t>
            </a:r>
            <a:endParaRPr lang="en-US" sz="2400" b="1" dirty="0" smtClean="0"/>
          </a:p>
        </p:txBody>
      </p:sp>
      <p:sp>
        <p:nvSpPr>
          <p:cNvPr id="6" name="Obdélník 5"/>
          <p:cNvSpPr/>
          <p:nvPr/>
        </p:nvSpPr>
        <p:spPr>
          <a:xfrm>
            <a:off x="840259" y="5016843"/>
            <a:ext cx="5427181" cy="153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6143870" y="3911713"/>
            <a:ext cx="2313839" cy="430887"/>
          </a:xfrm>
          <a:prstGeom prst="rect">
            <a:avLst/>
          </a:prstGeom>
          <a:noFill/>
        </p:spPr>
        <p:txBody>
          <a:bodyPr wrap="none" rtlCol="0">
            <a:spAutoFit/>
          </a:bodyPr>
          <a:lstStyle/>
          <a:p>
            <a:r>
              <a:rPr lang="cs-CZ" sz="2200" dirty="0" smtClean="0"/>
              <a:t>rodičovské gamety</a:t>
            </a:r>
            <a:endParaRPr lang="en-US" sz="2200" dirty="0" smtClean="0"/>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957" y="1406724"/>
            <a:ext cx="3375687" cy="5183493"/>
          </a:xfrm>
          <a:prstGeom prst="rect">
            <a:avLst/>
          </a:prstGeom>
        </p:spPr>
      </p:pic>
      <p:sp>
        <p:nvSpPr>
          <p:cNvPr id="12" name="Obdélník 11"/>
          <p:cNvSpPr/>
          <p:nvPr/>
        </p:nvSpPr>
        <p:spPr>
          <a:xfrm>
            <a:off x="1602396" y="4869524"/>
            <a:ext cx="3798277" cy="1838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 name="Přímá spojnice 12"/>
          <p:cNvCxnSpPr/>
          <p:nvPr/>
        </p:nvCxnSpPr>
        <p:spPr>
          <a:xfrm>
            <a:off x="1675212" y="4994031"/>
            <a:ext cx="3652646" cy="16099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1698171" y="4973934"/>
            <a:ext cx="3526973" cy="16300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5972183" y="5469340"/>
            <a:ext cx="2881238" cy="430887"/>
          </a:xfrm>
          <a:prstGeom prst="rect">
            <a:avLst/>
          </a:prstGeom>
          <a:noFill/>
        </p:spPr>
        <p:txBody>
          <a:bodyPr wrap="none" rtlCol="0">
            <a:spAutoFit/>
          </a:bodyPr>
          <a:lstStyle/>
          <a:p>
            <a:r>
              <a:rPr lang="cs-CZ" sz="2200" dirty="0" smtClean="0"/>
              <a:t>rekombinované gamety</a:t>
            </a:r>
            <a:endParaRPr lang="en-US" sz="2200" dirty="0" smtClean="0"/>
          </a:p>
        </p:txBody>
      </p:sp>
    </p:spTree>
    <p:extLst>
      <p:ext uri="{BB962C8B-B14F-4D97-AF65-F5344CB8AC3E}">
        <p14:creationId xmlns:p14="http://schemas.microsoft.com/office/powerpoint/2010/main" val="35127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9557" y="432486"/>
            <a:ext cx="8241957" cy="1446550"/>
          </a:xfrm>
          <a:prstGeom prst="rect">
            <a:avLst/>
          </a:prstGeom>
          <a:noFill/>
        </p:spPr>
        <p:txBody>
          <a:bodyPr wrap="square" rtlCol="0">
            <a:spAutoFit/>
          </a:bodyPr>
          <a:lstStyle/>
          <a:p>
            <a:r>
              <a:rPr lang="cs-CZ" sz="2200" b="1" dirty="0" smtClean="0">
                <a:solidFill>
                  <a:srgbClr val="33CC33"/>
                </a:solidFill>
              </a:rPr>
              <a:t>Otázka: </a:t>
            </a:r>
            <a:r>
              <a:rPr lang="cs-CZ" sz="2200" dirty="0"/>
              <a:t> </a:t>
            </a:r>
            <a:r>
              <a:rPr lang="cs-CZ" sz="2200" dirty="0" smtClean="0"/>
              <a:t>Jaké </a:t>
            </a:r>
            <a:r>
              <a:rPr lang="cs-CZ" sz="2200" dirty="0"/>
              <a:t>gamety bude tvořit </a:t>
            </a:r>
            <a:r>
              <a:rPr lang="cs-CZ" sz="2200" dirty="0" smtClean="0"/>
              <a:t>heterozygot </a:t>
            </a:r>
            <a:r>
              <a:rPr lang="cs-CZ" sz="2200" i="1" dirty="0" err="1"/>
              <a:t>Vv</a:t>
            </a:r>
            <a:r>
              <a:rPr lang="cs-CZ" sz="2200" i="1" dirty="0"/>
              <a:t> </a:t>
            </a:r>
            <a:r>
              <a:rPr lang="cs-CZ" sz="2200" i="1" dirty="0" err="1"/>
              <a:t>Xx</a:t>
            </a:r>
            <a:r>
              <a:rPr lang="cs-CZ" sz="2200" i="1" dirty="0"/>
              <a:t> </a:t>
            </a:r>
            <a:r>
              <a:rPr lang="cs-CZ" sz="2200" i="1" dirty="0" err="1"/>
              <a:t>Rr</a:t>
            </a:r>
            <a:r>
              <a:rPr lang="cs-CZ" sz="2200" dirty="0"/>
              <a:t>, je-li mezi geny </a:t>
            </a:r>
            <a:r>
              <a:rPr lang="cs-CZ" sz="2200" i="1" dirty="0" smtClean="0"/>
              <a:t>V</a:t>
            </a:r>
            <a:r>
              <a:rPr lang="cs-CZ" sz="2200" dirty="0"/>
              <a:t> a </a:t>
            </a:r>
            <a:r>
              <a:rPr lang="cs-CZ" sz="2200" i="1" dirty="0" smtClean="0"/>
              <a:t>X</a:t>
            </a:r>
            <a:r>
              <a:rPr lang="cs-CZ" sz="2200" dirty="0" smtClean="0"/>
              <a:t> (a) úplná vazba, (b</a:t>
            </a:r>
            <a:r>
              <a:rPr lang="cs-CZ" sz="2200" dirty="0"/>
              <a:t>) velmi slabá vazba</a:t>
            </a:r>
            <a:r>
              <a:rPr lang="cs-CZ" sz="2200" dirty="0" smtClean="0"/>
              <a:t>. Řešte </a:t>
            </a:r>
            <a:r>
              <a:rPr lang="cs-CZ" sz="2200" dirty="0"/>
              <a:t>pro vazbovou fázi cis i trans. </a:t>
            </a:r>
            <a:endParaRPr lang="en-US" sz="2200" dirty="0"/>
          </a:p>
          <a:p>
            <a:r>
              <a:rPr lang="cs-CZ" sz="2200" dirty="0" smtClean="0"/>
              <a:t> </a:t>
            </a:r>
            <a:endParaRPr lang="en-US" sz="2200" dirty="0" smtClean="0"/>
          </a:p>
        </p:txBody>
      </p:sp>
      <p:sp>
        <p:nvSpPr>
          <p:cNvPr id="5" name="TextovéPole 4"/>
          <p:cNvSpPr txBox="1"/>
          <p:nvPr/>
        </p:nvSpPr>
        <p:spPr>
          <a:xfrm>
            <a:off x="5498757" y="1879036"/>
            <a:ext cx="3041858" cy="461665"/>
          </a:xfrm>
          <a:prstGeom prst="rect">
            <a:avLst/>
          </a:prstGeom>
          <a:noFill/>
        </p:spPr>
        <p:txBody>
          <a:bodyPr wrap="none" rtlCol="0">
            <a:spAutoFit/>
          </a:bodyPr>
          <a:lstStyle/>
          <a:p>
            <a:r>
              <a:rPr lang="cs-CZ" sz="2400" b="1" dirty="0" smtClean="0"/>
              <a:t>velmi slabá vazba + cis</a:t>
            </a:r>
            <a:endParaRPr lang="en-US" sz="2400" b="1" dirty="0" smtClean="0"/>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159" y="1410422"/>
            <a:ext cx="3379033" cy="5183495"/>
          </a:xfrm>
          <a:prstGeom prst="rect">
            <a:avLst/>
          </a:prstGeom>
        </p:spPr>
      </p:pic>
      <p:sp>
        <p:nvSpPr>
          <p:cNvPr id="13" name="TextovéPole 12"/>
          <p:cNvSpPr txBox="1"/>
          <p:nvPr/>
        </p:nvSpPr>
        <p:spPr>
          <a:xfrm>
            <a:off x="6143870" y="3911713"/>
            <a:ext cx="2313839" cy="430887"/>
          </a:xfrm>
          <a:prstGeom prst="rect">
            <a:avLst/>
          </a:prstGeom>
          <a:noFill/>
        </p:spPr>
        <p:txBody>
          <a:bodyPr wrap="none" rtlCol="0">
            <a:spAutoFit/>
          </a:bodyPr>
          <a:lstStyle/>
          <a:p>
            <a:r>
              <a:rPr lang="cs-CZ" sz="2200" dirty="0" smtClean="0"/>
              <a:t>rodičovské gamety</a:t>
            </a:r>
            <a:endParaRPr lang="en-US" sz="2200" dirty="0" smtClean="0"/>
          </a:p>
        </p:txBody>
      </p:sp>
      <p:sp>
        <p:nvSpPr>
          <p:cNvPr id="14" name="TextovéPole 13"/>
          <p:cNvSpPr txBox="1"/>
          <p:nvPr/>
        </p:nvSpPr>
        <p:spPr>
          <a:xfrm>
            <a:off x="5972183" y="5469340"/>
            <a:ext cx="2881238" cy="430887"/>
          </a:xfrm>
          <a:prstGeom prst="rect">
            <a:avLst/>
          </a:prstGeom>
          <a:noFill/>
        </p:spPr>
        <p:txBody>
          <a:bodyPr wrap="none" rtlCol="0">
            <a:spAutoFit/>
          </a:bodyPr>
          <a:lstStyle/>
          <a:p>
            <a:r>
              <a:rPr lang="cs-CZ" sz="2200" dirty="0" smtClean="0"/>
              <a:t>rekombinované gamety</a:t>
            </a:r>
            <a:endParaRPr lang="en-US" sz="2200" dirty="0" smtClean="0"/>
          </a:p>
        </p:txBody>
      </p:sp>
    </p:spTree>
    <p:extLst>
      <p:ext uri="{BB962C8B-B14F-4D97-AF65-F5344CB8AC3E}">
        <p14:creationId xmlns:p14="http://schemas.microsoft.com/office/powerpoint/2010/main" val="243506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9557" y="432486"/>
            <a:ext cx="8241957" cy="1446550"/>
          </a:xfrm>
          <a:prstGeom prst="rect">
            <a:avLst/>
          </a:prstGeom>
          <a:noFill/>
        </p:spPr>
        <p:txBody>
          <a:bodyPr wrap="square" rtlCol="0">
            <a:spAutoFit/>
          </a:bodyPr>
          <a:lstStyle/>
          <a:p>
            <a:r>
              <a:rPr lang="cs-CZ" sz="2200" b="1" dirty="0" smtClean="0">
                <a:solidFill>
                  <a:srgbClr val="33CC33"/>
                </a:solidFill>
              </a:rPr>
              <a:t>Otázka: </a:t>
            </a:r>
            <a:r>
              <a:rPr lang="cs-CZ" sz="2200" dirty="0"/>
              <a:t> </a:t>
            </a:r>
            <a:r>
              <a:rPr lang="cs-CZ" sz="2200" dirty="0" smtClean="0"/>
              <a:t>Jaké </a:t>
            </a:r>
            <a:r>
              <a:rPr lang="cs-CZ" sz="2200" dirty="0"/>
              <a:t>gamety bude tvořit </a:t>
            </a:r>
            <a:r>
              <a:rPr lang="cs-CZ" sz="2200" dirty="0" smtClean="0"/>
              <a:t>heterozygot </a:t>
            </a:r>
            <a:r>
              <a:rPr lang="cs-CZ" sz="2200" i="1" dirty="0" err="1"/>
              <a:t>Vv</a:t>
            </a:r>
            <a:r>
              <a:rPr lang="cs-CZ" sz="2200" i="1" dirty="0"/>
              <a:t> </a:t>
            </a:r>
            <a:r>
              <a:rPr lang="cs-CZ" sz="2200" i="1" dirty="0" err="1"/>
              <a:t>Xx</a:t>
            </a:r>
            <a:r>
              <a:rPr lang="cs-CZ" sz="2200" i="1" dirty="0"/>
              <a:t> </a:t>
            </a:r>
            <a:r>
              <a:rPr lang="cs-CZ" sz="2200" i="1" dirty="0" err="1"/>
              <a:t>Rr</a:t>
            </a:r>
            <a:r>
              <a:rPr lang="cs-CZ" sz="2200" dirty="0"/>
              <a:t>, je-li mezi geny </a:t>
            </a:r>
            <a:r>
              <a:rPr lang="cs-CZ" sz="2200" i="1" dirty="0" smtClean="0"/>
              <a:t>V</a:t>
            </a:r>
            <a:r>
              <a:rPr lang="cs-CZ" sz="2200" dirty="0"/>
              <a:t> a </a:t>
            </a:r>
            <a:r>
              <a:rPr lang="cs-CZ" sz="2200" i="1" dirty="0" smtClean="0"/>
              <a:t>X</a:t>
            </a:r>
            <a:r>
              <a:rPr lang="cs-CZ" sz="2200" dirty="0" smtClean="0"/>
              <a:t> (a) úplná vazba, (b</a:t>
            </a:r>
            <a:r>
              <a:rPr lang="cs-CZ" sz="2200" dirty="0"/>
              <a:t>) velmi slabá vazba</a:t>
            </a:r>
            <a:r>
              <a:rPr lang="cs-CZ" sz="2200" dirty="0" smtClean="0"/>
              <a:t>. Řešte </a:t>
            </a:r>
            <a:r>
              <a:rPr lang="cs-CZ" sz="2200" dirty="0"/>
              <a:t>pro vazbovou fázi cis i trans. </a:t>
            </a:r>
            <a:endParaRPr lang="en-US" sz="2200" dirty="0"/>
          </a:p>
          <a:p>
            <a:r>
              <a:rPr lang="cs-CZ" sz="2200" dirty="0" smtClean="0"/>
              <a:t> </a:t>
            </a:r>
            <a:endParaRPr lang="en-US" sz="2200" dirty="0" smtClean="0"/>
          </a:p>
        </p:txBody>
      </p:sp>
      <p:sp>
        <p:nvSpPr>
          <p:cNvPr id="4" name="TextovéPole 3"/>
          <p:cNvSpPr txBox="1"/>
          <p:nvPr/>
        </p:nvSpPr>
        <p:spPr>
          <a:xfrm>
            <a:off x="6279797" y="3911713"/>
            <a:ext cx="2313839" cy="430887"/>
          </a:xfrm>
          <a:prstGeom prst="rect">
            <a:avLst/>
          </a:prstGeom>
          <a:noFill/>
        </p:spPr>
        <p:txBody>
          <a:bodyPr wrap="none" rtlCol="0">
            <a:spAutoFit/>
          </a:bodyPr>
          <a:lstStyle/>
          <a:p>
            <a:r>
              <a:rPr lang="cs-CZ" sz="2200" dirty="0" smtClean="0"/>
              <a:t>rodičovské gamety</a:t>
            </a:r>
            <a:endParaRPr lang="en-US" sz="2200" dirty="0" smtClean="0"/>
          </a:p>
        </p:txBody>
      </p:sp>
      <p:sp>
        <p:nvSpPr>
          <p:cNvPr id="5" name="TextovéPole 4"/>
          <p:cNvSpPr txBox="1"/>
          <p:nvPr/>
        </p:nvSpPr>
        <p:spPr>
          <a:xfrm>
            <a:off x="5806021" y="1879035"/>
            <a:ext cx="2651688" cy="461665"/>
          </a:xfrm>
          <a:prstGeom prst="rect">
            <a:avLst/>
          </a:prstGeom>
          <a:noFill/>
        </p:spPr>
        <p:txBody>
          <a:bodyPr wrap="none" rtlCol="0">
            <a:spAutoFit/>
          </a:bodyPr>
          <a:lstStyle/>
          <a:p>
            <a:r>
              <a:rPr lang="cs-CZ" sz="2400" b="1" dirty="0" smtClean="0"/>
              <a:t>úplná vazba + trans</a:t>
            </a:r>
            <a:endParaRPr lang="en-US" sz="2400" b="1" dirty="0" smtClean="0"/>
          </a:p>
        </p:txBody>
      </p:sp>
      <p:sp>
        <p:nvSpPr>
          <p:cNvPr id="8" name="Obdélník 7"/>
          <p:cNvSpPr/>
          <p:nvPr/>
        </p:nvSpPr>
        <p:spPr>
          <a:xfrm>
            <a:off x="840259" y="5016843"/>
            <a:ext cx="5427181" cy="153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3076" y="1405780"/>
            <a:ext cx="3381545" cy="5183493"/>
          </a:xfrm>
          <a:prstGeom prst="rect">
            <a:avLst/>
          </a:prstGeom>
        </p:spPr>
      </p:pic>
      <p:cxnSp>
        <p:nvCxnSpPr>
          <p:cNvPr id="9" name="Přímá spojnice 8"/>
          <p:cNvCxnSpPr/>
          <p:nvPr/>
        </p:nvCxnSpPr>
        <p:spPr>
          <a:xfrm>
            <a:off x="1675212" y="4994031"/>
            <a:ext cx="3652646" cy="16099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flipV="1">
            <a:off x="1698171" y="4973934"/>
            <a:ext cx="3526973" cy="16300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972183" y="5469340"/>
            <a:ext cx="2881238" cy="430887"/>
          </a:xfrm>
          <a:prstGeom prst="rect">
            <a:avLst/>
          </a:prstGeom>
          <a:noFill/>
        </p:spPr>
        <p:txBody>
          <a:bodyPr wrap="none" rtlCol="0">
            <a:spAutoFit/>
          </a:bodyPr>
          <a:lstStyle/>
          <a:p>
            <a:r>
              <a:rPr lang="cs-CZ" sz="2200" dirty="0" smtClean="0"/>
              <a:t>rekombinované gamety</a:t>
            </a:r>
            <a:endParaRPr lang="en-US" sz="2200" dirty="0" smtClean="0"/>
          </a:p>
        </p:txBody>
      </p:sp>
    </p:spTree>
    <p:extLst>
      <p:ext uri="{BB962C8B-B14F-4D97-AF65-F5344CB8AC3E}">
        <p14:creationId xmlns:p14="http://schemas.microsoft.com/office/powerpoint/2010/main" val="3878765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9557" y="432486"/>
            <a:ext cx="8241957" cy="1446550"/>
          </a:xfrm>
          <a:prstGeom prst="rect">
            <a:avLst/>
          </a:prstGeom>
          <a:noFill/>
        </p:spPr>
        <p:txBody>
          <a:bodyPr wrap="square" rtlCol="0">
            <a:spAutoFit/>
          </a:bodyPr>
          <a:lstStyle/>
          <a:p>
            <a:r>
              <a:rPr lang="cs-CZ" sz="2200" b="1" dirty="0" smtClean="0">
                <a:solidFill>
                  <a:srgbClr val="33CC33"/>
                </a:solidFill>
              </a:rPr>
              <a:t>Otázka: </a:t>
            </a:r>
            <a:r>
              <a:rPr lang="cs-CZ" sz="2200" dirty="0"/>
              <a:t> </a:t>
            </a:r>
            <a:r>
              <a:rPr lang="cs-CZ" sz="2200" dirty="0" smtClean="0"/>
              <a:t>Jaké </a:t>
            </a:r>
            <a:r>
              <a:rPr lang="cs-CZ" sz="2200" dirty="0"/>
              <a:t>gamety bude tvořit </a:t>
            </a:r>
            <a:r>
              <a:rPr lang="cs-CZ" sz="2200" dirty="0" smtClean="0"/>
              <a:t>heterozygot </a:t>
            </a:r>
            <a:r>
              <a:rPr lang="cs-CZ" sz="2200" i="1" dirty="0" err="1"/>
              <a:t>Vv</a:t>
            </a:r>
            <a:r>
              <a:rPr lang="cs-CZ" sz="2200" i="1" dirty="0"/>
              <a:t> </a:t>
            </a:r>
            <a:r>
              <a:rPr lang="cs-CZ" sz="2200" i="1" dirty="0" err="1"/>
              <a:t>Xx</a:t>
            </a:r>
            <a:r>
              <a:rPr lang="cs-CZ" sz="2200" i="1" dirty="0"/>
              <a:t> </a:t>
            </a:r>
            <a:r>
              <a:rPr lang="cs-CZ" sz="2200" i="1" dirty="0" err="1"/>
              <a:t>Rr</a:t>
            </a:r>
            <a:r>
              <a:rPr lang="cs-CZ" sz="2200" dirty="0"/>
              <a:t>, je-li mezi geny </a:t>
            </a:r>
            <a:r>
              <a:rPr lang="cs-CZ" sz="2200" i="1" dirty="0" smtClean="0"/>
              <a:t>V</a:t>
            </a:r>
            <a:r>
              <a:rPr lang="cs-CZ" sz="2200" dirty="0"/>
              <a:t> a </a:t>
            </a:r>
            <a:r>
              <a:rPr lang="cs-CZ" sz="2200" i="1" dirty="0" smtClean="0"/>
              <a:t>X</a:t>
            </a:r>
            <a:r>
              <a:rPr lang="cs-CZ" sz="2200" dirty="0" smtClean="0"/>
              <a:t> (a) úplná vazba, (b</a:t>
            </a:r>
            <a:r>
              <a:rPr lang="cs-CZ" sz="2200" dirty="0"/>
              <a:t>) velmi slabá vazba</a:t>
            </a:r>
            <a:r>
              <a:rPr lang="cs-CZ" sz="2200" dirty="0" smtClean="0"/>
              <a:t>. Řešte </a:t>
            </a:r>
            <a:r>
              <a:rPr lang="cs-CZ" sz="2200" dirty="0"/>
              <a:t>pro vazbovou fázi cis i trans. </a:t>
            </a:r>
            <a:endParaRPr lang="en-US" sz="2200" dirty="0"/>
          </a:p>
          <a:p>
            <a:r>
              <a:rPr lang="cs-CZ" sz="2200" dirty="0" smtClean="0"/>
              <a:t> </a:t>
            </a:r>
            <a:endParaRPr lang="en-US" sz="2200" dirty="0" smtClean="0"/>
          </a:p>
        </p:txBody>
      </p:sp>
      <p:sp>
        <p:nvSpPr>
          <p:cNvPr id="4" name="TextovéPole 3"/>
          <p:cNvSpPr txBox="1"/>
          <p:nvPr/>
        </p:nvSpPr>
        <p:spPr>
          <a:xfrm>
            <a:off x="6279797" y="3911713"/>
            <a:ext cx="2313839" cy="430887"/>
          </a:xfrm>
          <a:prstGeom prst="rect">
            <a:avLst/>
          </a:prstGeom>
          <a:noFill/>
        </p:spPr>
        <p:txBody>
          <a:bodyPr wrap="none" rtlCol="0">
            <a:spAutoFit/>
          </a:bodyPr>
          <a:lstStyle/>
          <a:p>
            <a:r>
              <a:rPr lang="cs-CZ" sz="2200" dirty="0" smtClean="0"/>
              <a:t>rodičovské gamety</a:t>
            </a:r>
            <a:endParaRPr lang="en-US" sz="2200" dirty="0" smtClean="0"/>
          </a:p>
        </p:txBody>
      </p:sp>
      <p:sp>
        <p:nvSpPr>
          <p:cNvPr id="7" name="TextovéPole 6"/>
          <p:cNvSpPr txBox="1"/>
          <p:nvPr/>
        </p:nvSpPr>
        <p:spPr>
          <a:xfrm>
            <a:off x="6139192" y="5398642"/>
            <a:ext cx="2881238" cy="430887"/>
          </a:xfrm>
          <a:prstGeom prst="rect">
            <a:avLst/>
          </a:prstGeom>
          <a:noFill/>
        </p:spPr>
        <p:txBody>
          <a:bodyPr wrap="none" rtlCol="0">
            <a:spAutoFit/>
          </a:bodyPr>
          <a:lstStyle/>
          <a:p>
            <a:r>
              <a:rPr lang="cs-CZ" sz="2200" dirty="0" smtClean="0"/>
              <a:t>rekombinované gamety</a:t>
            </a:r>
            <a:endParaRPr lang="en-US" sz="2200" dirty="0" smtClean="0"/>
          </a:p>
        </p:txBody>
      </p:sp>
      <p:sp>
        <p:nvSpPr>
          <p:cNvPr id="5" name="TextovéPole 4"/>
          <p:cNvSpPr txBox="1"/>
          <p:nvPr/>
        </p:nvSpPr>
        <p:spPr>
          <a:xfrm>
            <a:off x="5346169" y="1879034"/>
            <a:ext cx="3365345" cy="461665"/>
          </a:xfrm>
          <a:prstGeom prst="rect">
            <a:avLst/>
          </a:prstGeom>
          <a:noFill/>
        </p:spPr>
        <p:txBody>
          <a:bodyPr wrap="none" rtlCol="0">
            <a:spAutoFit/>
          </a:bodyPr>
          <a:lstStyle/>
          <a:p>
            <a:r>
              <a:rPr lang="cs-CZ" sz="2400" b="1" dirty="0"/>
              <a:t>velmi slabá vazba + </a:t>
            </a:r>
            <a:r>
              <a:rPr lang="cs-CZ" sz="2400" b="1" dirty="0" smtClean="0"/>
              <a:t>trans</a:t>
            </a:r>
            <a:endParaRPr lang="en-US" sz="2400" b="1" dirty="0" smtClean="0"/>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325" y="1404782"/>
            <a:ext cx="3381545" cy="5183493"/>
          </a:xfrm>
          <a:prstGeom prst="rect">
            <a:avLst/>
          </a:prstGeom>
        </p:spPr>
      </p:pic>
    </p:spTree>
    <p:extLst>
      <p:ext uri="{BB962C8B-B14F-4D97-AF65-F5344CB8AC3E}">
        <p14:creationId xmlns:p14="http://schemas.microsoft.com/office/powerpoint/2010/main" val="2785632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7"/>
          <p:cNvSpPr txBox="1"/>
          <p:nvPr/>
        </p:nvSpPr>
        <p:spPr>
          <a:xfrm>
            <a:off x="5000625" y="1384401"/>
            <a:ext cx="3873501" cy="3939540"/>
          </a:xfrm>
          <a:prstGeom prst="rect">
            <a:avLst/>
          </a:prstGeom>
          <a:noFill/>
        </p:spPr>
        <p:txBody>
          <a:bodyPr wrap="square" rtlCol="0">
            <a:spAutoFit/>
          </a:bodyPr>
          <a:lstStyle/>
          <a:p>
            <a:pPr>
              <a:spcAft>
                <a:spcPts val="3600"/>
              </a:spcAft>
            </a:pPr>
            <a:r>
              <a:rPr lang="en-US" sz="2000" dirty="0"/>
              <a:t> ½  </a:t>
            </a:r>
            <a:r>
              <a:rPr lang="cs-CZ" sz="2000" i="1" dirty="0" err="1" smtClean="0"/>
              <a:t>Aa</a:t>
            </a:r>
            <a:r>
              <a:rPr lang="en-US" sz="2000" dirty="0" smtClean="0"/>
              <a:t>,  </a:t>
            </a:r>
            <a:r>
              <a:rPr lang="en-US" sz="2000" dirty="0"/>
              <a:t>½ </a:t>
            </a:r>
            <a:r>
              <a:rPr lang="cs-CZ" sz="2000" i="1" dirty="0" err="1" smtClean="0"/>
              <a:t>Gg</a:t>
            </a:r>
            <a:endParaRPr lang="en-US" sz="2000" dirty="0"/>
          </a:p>
          <a:p>
            <a:pPr>
              <a:spcAft>
                <a:spcPts val="3000"/>
              </a:spcAft>
            </a:pPr>
            <a:r>
              <a:rPr lang="en-US" sz="2000" dirty="0"/>
              <a:t> ¼ </a:t>
            </a:r>
            <a:r>
              <a:rPr lang="cs-CZ" sz="2000" i="1" dirty="0" err="1" smtClean="0"/>
              <a:t>AA</a:t>
            </a:r>
            <a:r>
              <a:rPr lang="en-US" sz="2000" dirty="0" smtClean="0"/>
              <a:t>,  </a:t>
            </a:r>
            <a:r>
              <a:rPr lang="en-US" sz="2000" dirty="0"/>
              <a:t>¼ </a:t>
            </a:r>
            <a:r>
              <a:rPr lang="cs-CZ" sz="2000" i="1" dirty="0" err="1" smtClean="0"/>
              <a:t>AG</a:t>
            </a:r>
            <a:r>
              <a:rPr lang="en-US" sz="2000" i="1" baseline="-25000" dirty="0" smtClean="0"/>
              <a:t> </a:t>
            </a:r>
            <a:r>
              <a:rPr lang="en-US" sz="2000" i="1" dirty="0"/>
              <a:t>, </a:t>
            </a:r>
            <a:r>
              <a:rPr lang="en-US" sz="2000" dirty="0"/>
              <a:t>¼ </a:t>
            </a:r>
            <a:r>
              <a:rPr lang="cs-CZ" sz="2000" i="1" dirty="0" err="1" smtClean="0"/>
              <a:t>aG</a:t>
            </a:r>
            <a:r>
              <a:rPr lang="en-US" sz="2000" i="1" baseline="-25000" dirty="0" smtClean="0"/>
              <a:t> </a:t>
            </a:r>
            <a:r>
              <a:rPr lang="en-US" sz="2000" i="1" dirty="0"/>
              <a:t>,</a:t>
            </a:r>
            <a:r>
              <a:rPr lang="en-US" sz="2000" dirty="0"/>
              <a:t> ¼ </a:t>
            </a:r>
            <a:r>
              <a:rPr lang="cs-CZ" sz="2000" i="1" dirty="0" err="1" smtClean="0"/>
              <a:t>gg</a:t>
            </a:r>
            <a:endParaRPr lang="en-US" sz="2000" dirty="0"/>
          </a:p>
          <a:p>
            <a:pPr>
              <a:spcAft>
                <a:spcPts val="3000"/>
              </a:spcAft>
            </a:pPr>
            <a:r>
              <a:rPr lang="en-US" sz="2000" dirty="0"/>
              <a:t> ¼ </a:t>
            </a:r>
            <a:r>
              <a:rPr lang="cs-CZ" sz="2000" i="1" dirty="0" smtClean="0"/>
              <a:t>A</a:t>
            </a:r>
            <a:r>
              <a:rPr lang="en-US" sz="2000" dirty="0" smtClean="0"/>
              <a:t>,  </a:t>
            </a:r>
            <a:r>
              <a:rPr lang="en-US" sz="2000" dirty="0"/>
              <a:t>¼ </a:t>
            </a:r>
            <a:r>
              <a:rPr lang="cs-CZ" sz="2000" i="1" dirty="0"/>
              <a:t>a</a:t>
            </a:r>
            <a:r>
              <a:rPr lang="en-US" sz="2000" i="1" dirty="0" smtClean="0"/>
              <a:t>, </a:t>
            </a:r>
            <a:r>
              <a:rPr lang="en-US" sz="2000" dirty="0"/>
              <a:t>¼ </a:t>
            </a:r>
            <a:r>
              <a:rPr lang="cs-CZ" sz="2000" i="1" dirty="0" smtClean="0"/>
              <a:t>G</a:t>
            </a:r>
            <a:r>
              <a:rPr lang="en-US" sz="2000" i="1" dirty="0" smtClean="0"/>
              <a:t>,</a:t>
            </a:r>
            <a:r>
              <a:rPr lang="en-US" sz="2000" dirty="0" smtClean="0"/>
              <a:t> </a:t>
            </a:r>
            <a:r>
              <a:rPr lang="en-US" sz="2000" dirty="0"/>
              <a:t>¼ </a:t>
            </a:r>
            <a:r>
              <a:rPr lang="cs-CZ" sz="2000" i="1" dirty="0"/>
              <a:t>g</a:t>
            </a:r>
            <a:endParaRPr lang="en-US" sz="2000" dirty="0"/>
          </a:p>
          <a:p>
            <a:pPr>
              <a:spcAft>
                <a:spcPts val="3000"/>
              </a:spcAft>
            </a:pPr>
            <a:r>
              <a:rPr lang="en-US" sz="2000" dirty="0"/>
              <a:t> ¼ </a:t>
            </a:r>
            <a:r>
              <a:rPr lang="cs-CZ" sz="2000" i="1" dirty="0" err="1" smtClean="0"/>
              <a:t>AG</a:t>
            </a:r>
            <a:r>
              <a:rPr lang="en-US" sz="2000" dirty="0" smtClean="0"/>
              <a:t>,  </a:t>
            </a:r>
            <a:r>
              <a:rPr lang="en-US" sz="2000" dirty="0"/>
              <a:t>¼ </a:t>
            </a:r>
            <a:r>
              <a:rPr lang="cs-CZ" sz="2000" i="1" dirty="0" err="1" smtClean="0"/>
              <a:t>Ag</a:t>
            </a:r>
            <a:r>
              <a:rPr lang="en-US" sz="2000" i="1" baseline="-25000" dirty="0" smtClean="0"/>
              <a:t> </a:t>
            </a:r>
            <a:r>
              <a:rPr lang="en-US" sz="2000" i="1" dirty="0"/>
              <a:t>, </a:t>
            </a:r>
            <a:r>
              <a:rPr lang="en-US" sz="2000" dirty="0"/>
              <a:t>¼ </a:t>
            </a:r>
            <a:r>
              <a:rPr lang="cs-CZ" sz="2000" i="1" dirty="0" err="1" smtClean="0"/>
              <a:t>aG</a:t>
            </a:r>
            <a:r>
              <a:rPr lang="en-US" sz="2000" i="1" dirty="0" smtClean="0"/>
              <a:t>,</a:t>
            </a:r>
            <a:r>
              <a:rPr lang="en-US" sz="2000" dirty="0" smtClean="0"/>
              <a:t> </a:t>
            </a:r>
            <a:r>
              <a:rPr lang="en-US" sz="2000" dirty="0"/>
              <a:t>¼ </a:t>
            </a:r>
            <a:r>
              <a:rPr lang="cs-CZ" sz="2000" i="1" dirty="0" err="1" smtClean="0"/>
              <a:t>ag</a:t>
            </a:r>
            <a:r>
              <a:rPr lang="en-US" sz="2000" i="1" baseline="-25000" dirty="0" smtClean="0"/>
              <a:t> </a:t>
            </a:r>
            <a:endParaRPr lang="en-US" sz="2000" dirty="0"/>
          </a:p>
          <a:p>
            <a:pPr>
              <a:spcAft>
                <a:spcPts val="3000"/>
              </a:spcAft>
            </a:pPr>
            <a:r>
              <a:rPr lang="cs-CZ" sz="2000" dirty="0" smtClean="0"/>
              <a:t>Nic z předchozího</a:t>
            </a:r>
            <a:endParaRPr lang="en-US" sz="2000" dirty="0"/>
          </a:p>
          <a:p>
            <a:pPr>
              <a:spcAft>
                <a:spcPts val="3000"/>
              </a:spcAft>
            </a:pPr>
            <a:r>
              <a:rPr lang="cs-CZ" sz="2000" dirty="0" smtClean="0"/>
              <a:t>Potřebujeme více informací</a:t>
            </a:r>
            <a:endParaRPr lang="en-US" sz="2000" dirty="0"/>
          </a:p>
        </p:txBody>
      </p:sp>
      <p:sp>
        <p:nvSpPr>
          <p:cNvPr id="38" name="Ovál 37"/>
          <p:cNvSpPr/>
          <p:nvPr/>
        </p:nvSpPr>
        <p:spPr>
          <a:xfrm>
            <a:off x="4698365" y="1449871"/>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ál 38"/>
          <p:cNvSpPr/>
          <p:nvPr/>
        </p:nvSpPr>
        <p:spPr>
          <a:xfrm>
            <a:off x="4698365" y="2210935"/>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ál 39"/>
          <p:cNvSpPr/>
          <p:nvPr/>
        </p:nvSpPr>
        <p:spPr>
          <a:xfrm>
            <a:off x="4698365" y="293594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ál 40"/>
          <p:cNvSpPr/>
          <p:nvPr/>
        </p:nvSpPr>
        <p:spPr>
          <a:xfrm>
            <a:off x="4698365" y="3660949"/>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ál 41"/>
          <p:cNvSpPr/>
          <p:nvPr/>
        </p:nvSpPr>
        <p:spPr>
          <a:xfrm>
            <a:off x="4698365" y="4292215"/>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ál 42"/>
          <p:cNvSpPr/>
          <p:nvPr/>
        </p:nvSpPr>
        <p:spPr>
          <a:xfrm>
            <a:off x="4698365" y="4945608"/>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adpis 1"/>
          <p:cNvSpPr>
            <a:spLocks noGrp="1"/>
          </p:cNvSpPr>
          <p:nvPr>
            <p:ph type="title"/>
          </p:nvPr>
        </p:nvSpPr>
        <p:spPr>
          <a:xfrm>
            <a:off x="448056" y="46990"/>
            <a:ext cx="8229600" cy="1143000"/>
          </a:xfrm>
        </p:spPr>
        <p:txBody>
          <a:bodyPr>
            <a:normAutofit/>
          </a:bodyPr>
          <a:lstStyle/>
          <a:p>
            <a:r>
              <a:rPr lang="cs-CZ" sz="4000" dirty="0" smtClean="0">
                <a:solidFill>
                  <a:srgbClr val="008000"/>
                </a:solidFill>
              </a:rPr>
              <a:t>Vazba– </a:t>
            </a:r>
            <a:r>
              <a:rPr lang="cs-CZ" sz="4000" dirty="0">
                <a:solidFill>
                  <a:srgbClr val="008000"/>
                </a:solidFill>
              </a:rPr>
              <a:t>otázka </a:t>
            </a:r>
            <a:r>
              <a:rPr lang="cs-CZ" sz="4000" dirty="0" smtClean="0">
                <a:solidFill>
                  <a:srgbClr val="008000"/>
                </a:solidFill>
              </a:rPr>
              <a:t>1</a:t>
            </a:r>
            <a:endParaRPr lang="en-US" sz="4000" dirty="0">
              <a:solidFill>
                <a:srgbClr val="008000"/>
              </a:solidFill>
            </a:endParaRPr>
          </a:p>
        </p:txBody>
      </p:sp>
      <p:sp>
        <p:nvSpPr>
          <p:cNvPr id="11" name="TextovéPole 10"/>
          <p:cNvSpPr txBox="1"/>
          <p:nvPr/>
        </p:nvSpPr>
        <p:spPr>
          <a:xfrm>
            <a:off x="292828" y="1381037"/>
            <a:ext cx="3486692" cy="3477875"/>
          </a:xfrm>
          <a:prstGeom prst="rect">
            <a:avLst/>
          </a:prstGeom>
          <a:noFill/>
        </p:spPr>
        <p:txBody>
          <a:bodyPr wrap="square" rtlCol="0">
            <a:spAutoFit/>
          </a:bodyPr>
          <a:lstStyle/>
          <a:p>
            <a:r>
              <a:rPr lang="cs-CZ" sz="2000" dirty="0" smtClean="0"/>
              <a:t>Muž má genotyp </a:t>
            </a:r>
            <a:r>
              <a:rPr lang="cs-CZ" sz="2000" i="1" dirty="0" err="1" smtClean="0"/>
              <a:t>Aa</a:t>
            </a:r>
            <a:r>
              <a:rPr lang="en-US" sz="2000" i="1" dirty="0" smtClean="0"/>
              <a:t> </a:t>
            </a:r>
            <a:r>
              <a:rPr lang="cs-CZ" sz="2000" i="1" dirty="0" err="1" smtClean="0"/>
              <a:t>Gg</a:t>
            </a:r>
            <a:r>
              <a:rPr lang="cs-CZ" sz="2000" dirty="0" smtClean="0"/>
              <a:t> (tj. má od genu </a:t>
            </a:r>
            <a:r>
              <a:rPr lang="cs-CZ" sz="2000" i="1" dirty="0" smtClean="0"/>
              <a:t>A</a:t>
            </a:r>
            <a:r>
              <a:rPr lang="cs-CZ" sz="2000" dirty="0" smtClean="0"/>
              <a:t> jednu alelu</a:t>
            </a:r>
            <a:r>
              <a:rPr lang="cs-CZ" sz="2000" i="1" dirty="0" smtClean="0"/>
              <a:t> A</a:t>
            </a:r>
            <a:r>
              <a:rPr lang="cs-CZ" sz="2000" i="1" baseline="-25000" dirty="0" smtClean="0"/>
              <a:t> </a:t>
            </a:r>
            <a:r>
              <a:rPr lang="cs-CZ" sz="2000" dirty="0" smtClean="0"/>
              <a:t>a jednu alelu </a:t>
            </a:r>
            <a:r>
              <a:rPr lang="cs-CZ" sz="2000" i="1" dirty="0" smtClean="0"/>
              <a:t>a</a:t>
            </a:r>
            <a:r>
              <a:rPr lang="en-US" sz="2000" i="1" dirty="0" smtClean="0"/>
              <a:t> </a:t>
            </a:r>
            <a:r>
              <a:rPr lang="cs-CZ" sz="2000" i="1" dirty="0" smtClean="0"/>
              <a:t>,</a:t>
            </a:r>
            <a:r>
              <a:rPr lang="cs-CZ" sz="2000" dirty="0" smtClean="0"/>
              <a:t> od genu </a:t>
            </a:r>
            <a:r>
              <a:rPr lang="cs-CZ" sz="2000" i="1" dirty="0" smtClean="0"/>
              <a:t>G</a:t>
            </a:r>
            <a:r>
              <a:rPr lang="cs-CZ" sz="2000" dirty="0" smtClean="0"/>
              <a:t> jednu alelu </a:t>
            </a:r>
            <a:r>
              <a:rPr lang="cs-CZ" sz="2000" i="1" dirty="0" smtClean="0"/>
              <a:t>G</a:t>
            </a:r>
            <a:r>
              <a:rPr lang="cs-CZ" sz="2000" i="1" baseline="-25000" dirty="0" smtClean="0"/>
              <a:t> </a:t>
            </a:r>
            <a:r>
              <a:rPr lang="cs-CZ" sz="2000" dirty="0" smtClean="0"/>
              <a:t>a jednu alelu </a:t>
            </a:r>
            <a:r>
              <a:rPr lang="cs-CZ" sz="2000" i="1" dirty="0" smtClean="0"/>
              <a:t>g</a:t>
            </a:r>
            <a:r>
              <a:rPr lang="cs-CZ" sz="2000" dirty="0" smtClean="0"/>
              <a:t>). </a:t>
            </a:r>
          </a:p>
          <a:p>
            <a:endParaRPr lang="cs-CZ" sz="2000" dirty="0" smtClean="0"/>
          </a:p>
          <a:p>
            <a:r>
              <a:rPr lang="cs-CZ" sz="2000" dirty="0" smtClean="0"/>
              <a:t>Geny </a:t>
            </a:r>
            <a:r>
              <a:rPr lang="cs-CZ" sz="2000" i="1" dirty="0"/>
              <a:t>A</a:t>
            </a:r>
            <a:r>
              <a:rPr lang="cs-CZ" sz="2000" dirty="0" smtClean="0"/>
              <a:t> </a:t>
            </a:r>
            <a:r>
              <a:rPr lang="cs-CZ" sz="2000" dirty="0" err="1" smtClean="0"/>
              <a:t>a</a:t>
            </a:r>
            <a:r>
              <a:rPr lang="cs-CZ" sz="2000" dirty="0" smtClean="0"/>
              <a:t> </a:t>
            </a:r>
            <a:r>
              <a:rPr lang="cs-CZ" sz="2000" i="1" dirty="0" smtClean="0"/>
              <a:t>G</a:t>
            </a:r>
            <a:r>
              <a:rPr lang="cs-CZ" sz="2000" dirty="0" smtClean="0"/>
              <a:t> jsou na různých chromosomech.</a:t>
            </a:r>
            <a:endParaRPr lang="cs-CZ" sz="2000" dirty="0"/>
          </a:p>
          <a:p>
            <a:endParaRPr lang="cs-CZ" sz="2000" dirty="0" smtClean="0"/>
          </a:p>
          <a:p>
            <a:r>
              <a:rPr lang="cs-CZ" sz="2000" dirty="0" smtClean="0"/>
              <a:t>Jaké gamety vyprodukuje mnoho meióz a v jakém poměru?</a:t>
            </a:r>
            <a:endParaRPr lang="en-US" sz="2000" dirty="0"/>
          </a:p>
        </p:txBody>
      </p:sp>
    </p:spTree>
    <p:extLst>
      <p:ext uri="{BB962C8B-B14F-4D97-AF65-F5344CB8AC3E}">
        <p14:creationId xmlns:p14="http://schemas.microsoft.com/office/powerpoint/2010/main" val="18137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animBg="1"/>
      <p:bldP spid="39" grpId="0" animBg="1"/>
      <p:bldP spid="40" grpId="0" animBg="1"/>
      <p:bldP spid="41"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ál 37"/>
          <p:cNvSpPr/>
          <p:nvPr/>
        </p:nvSpPr>
        <p:spPr>
          <a:xfrm>
            <a:off x="4698365" y="1449871"/>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ál 38"/>
          <p:cNvSpPr/>
          <p:nvPr/>
        </p:nvSpPr>
        <p:spPr>
          <a:xfrm>
            <a:off x="4698365" y="2210935"/>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ál 39"/>
          <p:cNvSpPr/>
          <p:nvPr/>
        </p:nvSpPr>
        <p:spPr>
          <a:xfrm>
            <a:off x="4698365" y="293594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ál 40"/>
          <p:cNvSpPr/>
          <p:nvPr/>
        </p:nvSpPr>
        <p:spPr>
          <a:xfrm>
            <a:off x="4698365" y="3660949"/>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ál 41"/>
          <p:cNvSpPr/>
          <p:nvPr/>
        </p:nvSpPr>
        <p:spPr>
          <a:xfrm>
            <a:off x="4698365" y="4292215"/>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ál 42"/>
          <p:cNvSpPr/>
          <p:nvPr/>
        </p:nvSpPr>
        <p:spPr>
          <a:xfrm>
            <a:off x="4698365" y="4945608"/>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8777" y="4704207"/>
            <a:ext cx="1454561" cy="1687068"/>
          </a:xfrm>
          <a:prstGeom prst="rect">
            <a:avLst/>
          </a:prstGeom>
        </p:spPr>
      </p:pic>
      <p:sp>
        <p:nvSpPr>
          <p:cNvPr id="12" name="Nadpis 1"/>
          <p:cNvSpPr txBox="1">
            <a:spLocks/>
          </p:cNvSpPr>
          <p:nvPr/>
        </p:nvSpPr>
        <p:spPr>
          <a:xfrm>
            <a:off x="448056" y="4699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smtClean="0">
                <a:solidFill>
                  <a:srgbClr val="008000"/>
                </a:solidFill>
              </a:rPr>
              <a:t>Vazba– otázka 1</a:t>
            </a:r>
            <a:endParaRPr lang="en-US" sz="4000" dirty="0">
              <a:solidFill>
                <a:srgbClr val="008000"/>
              </a:solidFill>
            </a:endParaRPr>
          </a:p>
        </p:txBody>
      </p:sp>
      <p:sp>
        <p:nvSpPr>
          <p:cNvPr id="13" name="TextovéPole 12"/>
          <p:cNvSpPr txBox="1"/>
          <p:nvPr/>
        </p:nvSpPr>
        <p:spPr>
          <a:xfrm>
            <a:off x="292828" y="1381037"/>
            <a:ext cx="3486692" cy="3477875"/>
          </a:xfrm>
          <a:prstGeom prst="rect">
            <a:avLst/>
          </a:prstGeom>
          <a:noFill/>
        </p:spPr>
        <p:txBody>
          <a:bodyPr wrap="square" rtlCol="0">
            <a:spAutoFit/>
          </a:bodyPr>
          <a:lstStyle/>
          <a:p>
            <a:r>
              <a:rPr lang="cs-CZ" sz="2000" dirty="0" smtClean="0"/>
              <a:t>Muž má genotyp </a:t>
            </a:r>
            <a:r>
              <a:rPr lang="cs-CZ" sz="2000" i="1" dirty="0" err="1" smtClean="0"/>
              <a:t>Aa</a:t>
            </a:r>
            <a:r>
              <a:rPr lang="en-US" sz="2000" i="1" dirty="0" smtClean="0"/>
              <a:t> </a:t>
            </a:r>
            <a:r>
              <a:rPr lang="cs-CZ" sz="2000" i="1" dirty="0" err="1" smtClean="0"/>
              <a:t>Gg</a:t>
            </a:r>
            <a:r>
              <a:rPr lang="cs-CZ" sz="2000" dirty="0" smtClean="0"/>
              <a:t> (tj. má od genu </a:t>
            </a:r>
            <a:r>
              <a:rPr lang="cs-CZ" sz="2000" i="1" dirty="0" smtClean="0"/>
              <a:t>A</a:t>
            </a:r>
            <a:r>
              <a:rPr lang="cs-CZ" sz="2000" dirty="0" smtClean="0"/>
              <a:t> jednu alelu</a:t>
            </a:r>
            <a:r>
              <a:rPr lang="cs-CZ" sz="2000" i="1" dirty="0" smtClean="0"/>
              <a:t> A</a:t>
            </a:r>
            <a:r>
              <a:rPr lang="cs-CZ" sz="2000" i="1" baseline="-25000" dirty="0" smtClean="0"/>
              <a:t> </a:t>
            </a:r>
            <a:r>
              <a:rPr lang="cs-CZ" sz="2000" dirty="0" smtClean="0"/>
              <a:t>a jednu alelu </a:t>
            </a:r>
            <a:r>
              <a:rPr lang="cs-CZ" sz="2000" i="1" dirty="0" smtClean="0"/>
              <a:t>a</a:t>
            </a:r>
            <a:r>
              <a:rPr lang="en-US" sz="2000" i="1" dirty="0" smtClean="0"/>
              <a:t> </a:t>
            </a:r>
            <a:r>
              <a:rPr lang="cs-CZ" sz="2000" i="1" dirty="0" smtClean="0"/>
              <a:t>,</a:t>
            </a:r>
            <a:r>
              <a:rPr lang="cs-CZ" sz="2000" dirty="0" smtClean="0"/>
              <a:t> od genu </a:t>
            </a:r>
            <a:r>
              <a:rPr lang="cs-CZ" sz="2000" i="1" dirty="0" smtClean="0"/>
              <a:t>G</a:t>
            </a:r>
            <a:r>
              <a:rPr lang="cs-CZ" sz="2000" dirty="0" smtClean="0"/>
              <a:t> jednu alelu </a:t>
            </a:r>
            <a:r>
              <a:rPr lang="cs-CZ" sz="2000" i="1" dirty="0" smtClean="0"/>
              <a:t>G</a:t>
            </a:r>
            <a:r>
              <a:rPr lang="cs-CZ" sz="2000" i="1" baseline="-25000" dirty="0" smtClean="0"/>
              <a:t> </a:t>
            </a:r>
            <a:r>
              <a:rPr lang="cs-CZ" sz="2000" dirty="0" smtClean="0"/>
              <a:t>a jednu alelu </a:t>
            </a:r>
            <a:r>
              <a:rPr lang="cs-CZ" sz="2000" i="1" dirty="0" smtClean="0"/>
              <a:t>g</a:t>
            </a:r>
            <a:r>
              <a:rPr lang="cs-CZ" sz="2000" dirty="0" smtClean="0"/>
              <a:t>). </a:t>
            </a:r>
          </a:p>
          <a:p>
            <a:endParaRPr lang="cs-CZ" sz="2000" dirty="0" smtClean="0"/>
          </a:p>
          <a:p>
            <a:r>
              <a:rPr lang="cs-CZ" sz="2000" dirty="0" smtClean="0"/>
              <a:t>Geny </a:t>
            </a:r>
            <a:r>
              <a:rPr lang="cs-CZ" sz="2000" i="1" dirty="0"/>
              <a:t>A</a:t>
            </a:r>
            <a:r>
              <a:rPr lang="cs-CZ" sz="2000" dirty="0" smtClean="0"/>
              <a:t> </a:t>
            </a:r>
            <a:r>
              <a:rPr lang="cs-CZ" sz="2000" dirty="0" err="1" smtClean="0"/>
              <a:t>a</a:t>
            </a:r>
            <a:r>
              <a:rPr lang="cs-CZ" sz="2000" dirty="0" smtClean="0"/>
              <a:t> </a:t>
            </a:r>
            <a:r>
              <a:rPr lang="cs-CZ" sz="2000" i="1" dirty="0" smtClean="0"/>
              <a:t>G</a:t>
            </a:r>
            <a:r>
              <a:rPr lang="cs-CZ" sz="2000" dirty="0" smtClean="0"/>
              <a:t> jsou na různých chromosomech.</a:t>
            </a:r>
            <a:endParaRPr lang="cs-CZ" sz="2000" dirty="0"/>
          </a:p>
          <a:p>
            <a:endParaRPr lang="cs-CZ" sz="2000" dirty="0" smtClean="0"/>
          </a:p>
          <a:p>
            <a:r>
              <a:rPr lang="cs-CZ" sz="2000" dirty="0" smtClean="0"/>
              <a:t>Jaké gamety vyprodukuje mnoho meióz a v jakém poměru?</a:t>
            </a:r>
            <a:endParaRPr lang="en-US" sz="2000" dirty="0"/>
          </a:p>
        </p:txBody>
      </p:sp>
      <p:sp>
        <p:nvSpPr>
          <p:cNvPr id="16" name="TextBox 7"/>
          <p:cNvSpPr txBox="1"/>
          <p:nvPr/>
        </p:nvSpPr>
        <p:spPr>
          <a:xfrm>
            <a:off x="5000625" y="1384401"/>
            <a:ext cx="3873501" cy="3939540"/>
          </a:xfrm>
          <a:prstGeom prst="rect">
            <a:avLst/>
          </a:prstGeom>
          <a:noFill/>
        </p:spPr>
        <p:txBody>
          <a:bodyPr wrap="square" rtlCol="0">
            <a:spAutoFit/>
          </a:bodyPr>
          <a:lstStyle/>
          <a:p>
            <a:pPr>
              <a:spcAft>
                <a:spcPts val="3600"/>
              </a:spcAft>
            </a:pPr>
            <a:r>
              <a:rPr lang="en-US" sz="2000" dirty="0"/>
              <a:t> ½  </a:t>
            </a:r>
            <a:r>
              <a:rPr lang="cs-CZ" sz="2000" i="1" dirty="0" err="1" smtClean="0"/>
              <a:t>Aa</a:t>
            </a:r>
            <a:r>
              <a:rPr lang="en-US" sz="2000" dirty="0" smtClean="0"/>
              <a:t>,  </a:t>
            </a:r>
            <a:r>
              <a:rPr lang="en-US" sz="2000" dirty="0"/>
              <a:t>½ </a:t>
            </a:r>
            <a:r>
              <a:rPr lang="cs-CZ" sz="2000" i="1" dirty="0" err="1" smtClean="0"/>
              <a:t>Gg</a:t>
            </a:r>
            <a:endParaRPr lang="en-US" sz="2000" dirty="0"/>
          </a:p>
          <a:p>
            <a:pPr>
              <a:spcAft>
                <a:spcPts val="3000"/>
              </a:spcAft>
            </a:pPr>
            <a:r>
              <a:rPr lang="en-US" sz="2000" dirty="0"/>
              <a:t> ¼ </a:t>
            </a:r>
            <a:r>
              <a:rPr lang="cs-CZ" sz="2000" i="1" dirty="0" err="1" smtClean="0"/>
              <a:t>AA</a:t>
            </a:r>
            <a:r>
              <a:rPr lang="en-US" sz="2000" dirty="0" smtClean="0"/>
              <a:t>,  </a:t>
            </a:r>
            <a:r>
              <a:rPr lang="en-US" sz="2000" dirty="0"/>
              <a:t>¼ </a:t>
            </a:r>
            <a:r>
              <a:rPr lang="cs-CZ" sz="2000" i="1" dirty="0" err="1" smtClean="0"/>
              <a:t>AG</a:t>
            </a:r>
            <a:r>
              <a:rPr lang="en-US" sz="2000" i="1" baseline="-25000" dirty="0" smtClean="0"/>
              <a:t> </a:t>
            </a:r>
            <a:r>
              <a:rPr lang="en-US" sz="2000" i="1" dirty="0"/>
              <a:t>, </a:t>
            </a:r>
            <a:r>
              <a:rPr lang="en-US" sz="2000" dirty="0"/>
              <a:t>¼ </a:t>
            </a:r>
            <a:r>
              <a:rPr lang="cs-CZ" sz="2000" i="1" dirty="0" err="1" smtClean="0"/>
              <a:t>aG</a:t>
            </a:r>
            <a:r>
              <a:rPr lang="en-US" sz="2000" i="1" baseline="-25000" dirty="0" smtClean="0"/>
              <a:t> </a:t>
            </a:r>
            <a:r>
              <a:rPr lang="en-US" sz="2000" i="1" dirty="0"/>
              <a:t>,</a:t>
            </a:r>
            <a:r>
              <a:rPr lang="en-US" sz="2000" dirty="0"/>
              <a:t> ¼ </a:t>
            </a:r>
            <a:r>
              <a:rPr lang="cs-CZ" sz="2000" i="1" dirty="0" err="1" smtClean="0"/>
              <a:t>gg</a:t>
            </a:r>
            <a:endParaRPr lang="en-US" sz="2000" dirty="0"/>
          </a:p>
          <a:p>
            <a:pPr>
              <a:spcAft>
                <a:spcPts val="3000"/>
              </a:spcAft>
            </a:pPr>
            <a:r>
              <a:rPr lang="en-US" sz="2000" dirty="0"/>
              <a:t> ¼ </a:t>
            </a:r>
            <a:r>
              <a:rPr lang="cs-CZ" sz="2000" i="1" dirty="0" smtClean="0"/>
              <a:t>A</a:t>
            </a:r>
            <a:r>
              <a:rPr lang="en-US" sz="2000" dirty="0" smtClean="0"/>
              <a:t>,  </a:t>
            </a:r>
            <a:r>
              <a:rPr lang="en-US" sz="2000" dirty="0"/>
              <a:t>¼ </a:t>
            </a:r>
            <a:r>
              <a:rPr lang="cs-CZ" sz="2000" i="1" dirty="0"/>
              <a:t>a</a:t>
            </a:r>
            <a:r>
              <a:rPr lang="en-US" sz="2000" i="1" dirty="0" smtClean="0"/>
              <a:t>, </a:t>
            </a:r>
            <a:r>
              <a:rPr lang="en-US" sz="2000" dirty="0"/>
              <a:t>¼ </a:t>
            </a:r>
            <a:r>
              <a:rPr lang="cs-CZ" sz="2000" i="1" dirty="0" smtClean="0"/>
              <a:t>G</a:t>
            </a:r>
            <a:r>
              <a:rPr lang="en-US" sz="2000" i="1" dirty="0" smtClean="0"/>
              <a:t>,</a:t>
            </a:r>
            <a:r>
              <a:rPr lang="en-US" sz="2000" dirty="0" smtClean="0"/>
              <a:t> </a:t>
            </a:r>
            <a:r>
              <a:rPr lang="en-US" sz="2000" dirty="0"/>
              <a:t>¼ </a:t>
            </a:r>
            <a:r>
              <a:rPr lang="cs-CZ" sz="2000" i="1" dirty="0"/>
              <a:t>g</a:t>
            </a:r>
            <a:endParaRPr lang="en-US" sz="2000" dirty="0"/>
          </a:p>
          <a:p>
            <a:pPr>
              <a:spcAft>
                <a:spcPts val="3000"/>
              </a:spcAft>
            </a:pPr>
            <a:r>
              <a:rPr lang="en-US" sz="2000" dirty="0"/>
              <a:t> ¼ </a:t>
            </a:r>
            <a:r>
              <a:rPr lang="cs-CZ" sz="2000" i="1" dirty="0" err="1" smtClean="0"/>
              <a:t>AG</a:t>
            </a:r>
            <a:r>
              <a:rPr lang="en-US" sz="2000" dirty="0" smtClean="0"/>
              <a:t>,  </a:t>
            </a:r>
            <a:r>
              <a:rPr lang="en-US" sz="2000" dirty="0"/>
              <a:t>¼ </a:t>
            </a:r>
            <a:r>
              <a:rPr lang="cs-CZ" sz="2000" i="1" dirty="0" err="1" smtClean="0"/>
              <a:t>Ag</a:t>
            </a:r>
            <a:r>
              <a:rPr lang="en-US" sz="2000" i="1" baseline="-25000" dirty="0" smtClean="0"/>
              <a:t> </a:t>
            </a:r>
            <a:r>
              <a:rPr lang="en-US" sz="2000" i="1" dirty="0"/>
              <a:t>, </a:t>
            </a:r>
            <a:r>
              <a:rPr lang="en-US" sz="2000" dirty="0"/>
              <a:t>¼ </a:t>
            </a:r>
            <a:r>
              <a:rPr lang="cs-CZ" sz="2000" i="1" dirty="0" err="1" smtClean="0"/>
              <a:t>aG</a:t>
            </a:r>
            <a:r>
              <a:rPr lang="en-US" sz="2000" i="1" dirty="0" smtClean="0"/>
              <a:t>,</a:t>
            </a:r>
            <a:r>
              <a:rPr lang="en-US" sz="2000" dirty="0" smtClean="0"/>
              <a:t> </a:t>
            </a:r>
            <a:r>
              <a:rPr lang="en-US" sz="2000" dirty="0"/>
              <a:t>¼ </a:t>
            </a:r>
            <a:r>
              <a:rPr lang="cs-CZ" sz="2000" i="1" dirty="0" err="1" smtClean="0"/>
              <a:t>ag</a:t>
            </a:r>
            <a:r>
              <a:rPr lang="en-US" sz="2000" i="1" baseline="-25000" dirty="0" smtClean="0"/>
              <a:t> </a:t>
            </a:r>
            <a:endParaRPr lang="en-US" sz="2000" dirty="0"/>
          </a:p>
          <a:p>
            <a:pPr>
              <a:spcAft>
                <a:spcPts val="3000"/>
              </a:spcAft>
            </a:pPr>
            <a:r>
              <a:rPr lang="cs-CZ" sz="2000" dirty="0" smtClean="0"/>
              <a:t>Nic z předchozího</a:t>
            </a:r>
            <a:endParaRPr lang="en-US" sz="2000" dirty="0"/>
          </a:p>
          <a:p>
            <a:pPr>
              <a:spcAft>
                <a:spcPts val="3000"/>
              </a:spcAft>
            </a:pPr>
            <a:r>
              <a:rPr lang="cs-CZ" sz="2000" dirty="0" smtClean="0"/>
              <a:t>Potřebujeme více informací</a:t>
            </a:r>
            <a:endParaRPr lang="en-US" sz="2000" dirty="0"/>
          </a:p>
        </p:txBody>
      </p:sp>
    </p:spTree>
    <p:extLst>
      <p:ext uri="{BB962C8B-B14F-4D97-AF65-F5344CB8AC3E}">
        <p14:creationId xmlns:p14="http://schemas.microsoft.com/office/powerpoint/2010/main" val="41610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592" y="1070422"/>
            <a:ext cx="6452098" cy="5425628"/>
          </a:xfrm>
          <a:prstGeom prst="rect">
            <a:avLst/>
          </a:prstGeom>
        </p:spPr>
      </p:pic>
      <p:sp>
        <p:nvSpPr>
          <p:cNvPr id="14" name="TextovéPole 13"/>
          <p:cNvSpPr txBox="1"/>
          <p:nvPr/>
        </p:nvSpPr>
        <p:spPr>
          <a:xfrm>
            <a:off x="4142994" y="783955"/>
            <a:ext cx="1550424" cy="369332"/>
          </a:xfrm>
          <a:prstGeom prst="rect">
            <a:avLst/>
          </a:prstGeom>
          <a:noFill/>
        </p:spPr>
        <p:txBody>
          <a:bodyPr wrap="none" rtlCol="0">
            <a:spAutoFit/>
          </a:bodyPr>
          <a:lstStyle/>
          <a:p>
            <a:r>
              <a:rPr lang="cs-CZ" dirty="0" smtClean="0"/>
              <a:t>Replikace DNA</a:t>
            </a:r>
            <a:endParaRPr lang="cs-CZ" dirty="0"/>
          </a:p>
        </p:txBody>
      </p:sp>
      <p:sp>
        <p:nvSpPr>
          <p:cNvPr id="15" name="TextovéPole 14"/>
          <p:cNvSpPr txBox="1"/>
          <p:nvPr/>
        </p:nvSpPr>
        <p:spPr>
          <a:xfrm>
            <a:off x="5693418" y="4445171"/>
            <a:ext cx="2025302" cy="646331"/>
          </a:xfrm>
          <a:prstGeom prst="rect">
            <a:avLst/>
          </a:prstGeom>
          <a:noFill/>
        </p:spPr>
        <p:txBody>
          <a:bodyPr wrap="square" rtlCol="0">
            <a:spAutoFit/>
          </a:bodyPr>
          <a:lstStyle/>
          <a:p>
            <a:pPr algn="ctr"/>
            <a:r>
              <a:rPr lang="cs-CZ" dirty="0" smtClean="0"/>
              <a:t>Meióza II – rozchod chromatid</a:t>
            </a:r>
            <a:endParaRPr lang="cs-CZ" dirty="0"/>
          </a:p>
        </p:txBody>
      </p:sp>
      <p:sp>
        <p:nvSpPr>
          <p:cNvPr id="16" name="TextovéPole 15"/>
          <p:cNvSpPr txBox="1"/>
          <p:nvPr/>
        </p:nvSpPr>
        <p:spPr>
          <a:xfrm>
            <a:off x="3463481" y="2416346"/>
            <a:ext cx="920830" cy="369332"/>
          </a:xfrm>
          <a:prstGeom prst="rect">
            <a:avLst/>
          </a:prstGeom>
          <a:noFill/>
        </p:spPr>
        <p:txBody>
          <a:bodyPr wrap="none" rtlCol="0">
            <a:spAutoFit/>
          </a:bodyPr>
          <a:lstStyle/>
          <a:p>
            <a:r>
              <a:rPr lang="cs-CZ" dirty="0" smtClean="0"/>
              <a:t>Gamety</a:t>
            </a:r>
            <a:endParaRPr lang="cs-CZ" dirty="0"/>
          </a:p>
        </p:txBody>
      </p:sp>
      <p:sp>
        <p:nvSpPr>
          <p:cNvPr id="17" name="TextovéPole 16"/>
          <p:cNvSpPr txBox="1"/>
          <p:nvPr/>
        </p:nvSpPr>
        <p:spPr>
          <a:xfrm>
            <a:off x="2545338" y="6416825"/>
            <a:ext cx="620683" cy="369332"/>
          </a:xfrm>
          <a:prstGeom prst="rect">
            <a:avLst/>
          </a:prstGeom>
          <a:noFill/>
        </p:spPr>
        <p:txBody>
          <a:bodyPr wrap="none" rtlCol="0">
            <a:spAutoFit/>
          </a:bodyPr>
          <a:lstStyle/>
          <a:p>
            <a:r>
              <a:rPr lang="cs-CZ" i="1" dirty="0" smtClean="0"/>
              <a:t>A</a:t>
            </a:r>
            <a:r>
              <a:rPr lang="cs-CZ" i="1" baseline="-25000" dirty="0" smtClean="0"/>
              <a:t>2</a:t>
            </a:r>
            <a:r>
              <a:rPr lang="cs-CZ" i="1" dirty="0" smtClean="0"/>
              <a:t>G</a:t>
            </a:r>
            <a:r>
              <a:rPr lang="cs-CZ" i="1" baseline="-25000" dirty="0" smtClean="0"/>
              <a:t>1</a:t>
            </a:r>
            <a:endParaRPr lang="cs-CZ" i="1" baseline="-25000" dirty="0"/>
          </a:p>
        </p:txBody>
      </p:sp>
      <p:sp>
        <p:nvSpPr>
          <p:cNvPr id="18" name="TextovéPole 17"/>
          <p:cNvSpPr txBox="1"/>
          <p:nvPr/>
        </p:nvSpPr>
        <p:spPr>
          <a:xfrm>
            <a:off x="3193955" y="6416825"/>
            <a:ext cx="620683" cy="369332"/>
          </a:xfrm>
          <a:prstGeom prst="rect">
            <a:avLst/>
          </a:prstGeom>
          <a:noFill/>
        </p:spPr>
        <p:txBody>
          <a:bodyPr wrap="none" rtlCol="0">
            <a:spAutoFit/>
          </a:bodyPr>
          <a:lstStyle/>
          <a:p>
            <a:r>
              <a:rPr lang="cs-CZ" i="1" dirty="0" smtClean="0"/>
              <a:t>A</a:t>
            </a:r>
            <a:r>
              <a:rPr lang="cs-CZ" i="1" baseline="-25000" dirty="0" smtClean="0"/>
              <a:t>2</a:t>
            </a:r>
            <a:r>
              <a:rPr lang="cs-CZ" i="1" dirty="0" smtClean="0"/>
              <a:t>G</a:t>
            </a:r>
            <a:r>
              <a:rPr lang="cs-CZ" i="1" baseline="-25000" dirty="0" smtClean="0"/>
              <a:t>1</a:t>
            </a:r>
            <a:endParaRPr lang="cs-CZ" i="1" baseline="-25000" dirty="0"/>
          </a:p>
        </p:txBody>
      </p:sp>
      <p:sp>
        <p:nvSpPr>
          <p:cNvPr id="19" name="TextovéPole 18"/>
          <p:cNvSpPr txBox="1"/>
          <p:nvPr/>
        </p:nvSpPr>
        <p:spPr>
          <a:xfrm>
            <a:off x="3763628" y="6416825"/>
            <a:ext cx="620683" cy="369332"/>
          </a:xfrm>
          <a:prstGeom prst="rect">
            <a:avLst/>
          </a:prstGeom>
          <a:noFill/>
        </p:spPr>
        <p:txBody>
          <a:bodyPr wrap="none" rtlCol="0">
            <a:spAutoFit/>
          </a:bodyPr>
          <a:lstStyle/>
          <a:p>
            <a:r>
              <a:rPr lang="cs-CZ" i="1" dirty="0" smtClean="0"/>
              <a:t>A</a:t>
            </a:r>
            <a:r>
              <a:rPr lang="cs-CZ" i="1" baseline="-25000" dirty="0" smtClean="0"/>
              <a:t>1</a:t>
            </a:r>
            <a:r>
              <a:rPr lang="cs-CZ" i="1" dirty="0" smtClean="0"/>
              <a:t>G</a:t>
            </a:r>
            <a:r>
              <a:rPr lang="cs-CZ" i="1" baseline="-25000" dirty="0" smtClean="0"/>
              <a:t>2</a:t>
            </a:r>
            <a:endParaRPr lang="cs-CZ" i="1" baseline="-25000" dirty="0"/>
          </a:p>
        </p:txBody>
      </p:sp>
      <p:sp>
        <p:nvSpPr>
          <p:cNvPr id="20" name="TextovéPole 19"/>
          <p:cNvSpPr txBox="1"/>
          <p:nvPr/>
        </p:nvSpPr>
        <p:spPr>
          <a:xfrm>
            <a:off x="4384311" y="6416825"/>
            <a:ext cx="620683" cy="369332"/>
          </a:xfrm>
          <a:prstGeom prst="rect">
            <a:avLst/>
          </a:prstGeom>
          <a:noFill/>
        </p:spPr>
        <p:txBody>
          <a:bodyPr wrap="none" rtlCol="0">
            <a:spAutoFit/>
          </a:bodyPr>
          <a:lstStyle/>
          <a:p>
            <a:r>
              <a:rPr lang="cs-CZ" i="1" dirty="0" smtClean="0"/>
              <a:t>A</a:t>
            </a:r>
            <a:r>
              <a:rPr lang="cs-CZ" i="1" baseline="-25000" dirty="0" smtClean="0"/>
              <a:t>1</a:t>
            </a:r>
            <a:r>
              <a:rPr lang="cs-CZ" i="1" dirty="0" smtClean="0"/>
              <a:t>G</a:t>
            </a:r>
            <a:r>
              <a:rPr lang="cs-CZ" i="1" baseline="-25000" dirty="0" smtClean="0"/>
              <a:t>2</a:t>
            </a:r>
            <a:endParaRPr lang="cs-CZ" i="1" baseline="-25000" dirty="0"/>
          </a:p>
        </p:txBody>
      </p:sp>
      <p:sp>
        <p:nvSpPr>
          <p:cNvPr id="23" name="TextovéPole 22"/>
          <p:cNvSpPr txBox="1"/>
          <p:nvPr/>
        </p:nvSpPr>
        <p:spPr>
          <a:xfrm>
            <a:off x="2611464" y="4468838"/>
            <a:ext cx="458202" cy="369332"/>
          </a:xfrm>
          <a:prstGeom prst="rect">
            <a:avLst/>
          </a:prstGeom>
          <a:noFill/>
        </p:spPr>
        <p:txBody>
          <a:bodyPr wrap="none" rtlCol="0">
            <a:spAutoFit/>
          </a:bodyPr>
          <a:lstStyle/>
          <a:p>
            <a:r>
              <a:rPr lang="cs-CZ" i="1" dirty="0" err="1" smtClean="0"/>
              <a:t>AG</a:t>
            </a:r>
            <a:endParaRPr lang="cs-CZ" i="1" baseline="-25000" dirty="0"/>
          </a:p>
        </p:txBody>
      </p:sp>
      <p:sp>
        <p:nvSpPr>
          <p:cNvPr id="24" name="TextovéPole 23"/>
          <p:cNvSpPr txBox="1"/>
          <p:nvPr/>
        </p:nvSpPr>
        <p:spPr>
          <a:xfrm>
            <a:off x="3260081" y="4468838"/>
            <a:ext cx="458202" cy="369332"/>
          </a:xfrm>
          <a:prstGeom prst="rect">
            <a:avLst/>
          </a:prstGeom>
          <a:noFill/>
        </p:spPr>
        <p:txBody>
          <a:bodyPr wrap="none" rtlCol="0">
            <a:spAutoFit/>
          </a:bodyPr>
          <a:lstStyle/>
          <a:p>
            <a:r>
              <a:rPr lang="cs-CZ" i="1" dirty="0" err="1" smtClean="0"/>
              <a:t>AG</a:t>
            </a:r>
            <a:endParaRPr lang="cs-CZ" i="1" baseline="-25000" dirty="0"/>
          </a:p>
        </p:txBody>
      </p:sp>
      <p:sp>
        <p:nvSpPr>
          <p:cNvPr id="25" name="TextovéPole 24"/>
          <p:cNvSpPr txBox="1"/>
          <p:nvPr/>
        </p:nvSpPr>
        <p:spPr>
          <a:xfrm>
            <a:off x="3903322" y="4468838"/>
            <a:ext cx="421910" cy="369332"/>
          </a:xfrm>
          <a:prstGeom prst="rect">
            <a:avLst/>
          </a:prstGeom>
          <a:noFill/>
        </p:spPr>
        <p:txBody>
          <a:bodyPr wrap="none" rtlCol="0">
            <a:spAutoFit/>
          </a:bodyPr>
          <a:lstStyle/>
          <a:p>
            <a:r>
              <a:rPr lang="cs-CZ" i="1" dirty="0" err="1" smtClean="0"/>
              <a:t>ag</a:t>
            </a:r>
            <a:endParaRPr lang="cs-CZ" i="1" baseline="-25000" dirty="0"/>
          </a:p>
        </p:txBody>
      </p:sp>
      <p:sp>
        <p:nvSpPr>
          <p:cNvPr id="26" name="TextovéPole 25"/>
          <p:cNvSpPr txBox="1"/>
          <p:nvPr/>
        </p:nvSpPr>
        <p:spPr>
          <a:xfrm>
            <a:off x="4450437" y="4468838"/>
            <a:ext cx="421910" cy="369332"/>
          </a:xfrm>
          <a:prstGeom prst="rect">
            <a:avLst/>
          </a:prstGeom>
          <a:noFill/>
        </p:spPr>
        <p:txBody>
          <a:bodyPr wrap="none" rtlCol="0">
            <a:spAutoFit/>
          </a:bodyPr>
          <a:lstStyle/>
          <a:p>
            <a:r>
              <a:rPr lang="cs-CZ" i="1" dirty="0" err="1" smtClean="0"/>
              <a:t>ag</a:t>
            </a:r>
            <a:endParaRPr lang="cs-CZ" i="1" baseline="-25000" dirty="0"/>
          </a:p>
        </p:txBody>
      </p:sp>
      <p:sp>
        <p:nvSpPr>
          <p:cNvPr id="8" name="Obdélník 7"/>
          <p:cNvSpPr/>
          <p:nvPr/>
        </p:nvSpPr>
        <p:spPr>
          <a:xfrm>
            <a:off x="7641878" y="783955"/>
            <a:ext cx="1502019" cy="187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7810500" y="2657475"/>
            <a:ext cx="1238250" cy="3562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2276475" y="4991100"/>
            <a:ext cx="5705475" cy="1785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Zaoblený obdélník 29"/>
          <p:cNvSpPr/>
          <p:nvPr/>
        </p:nvSpPr>
        <p:spPr>
          <a:xfrm>
            <a:off x="3816039" y="4517489"/>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Zaoblený obdélník 30"/>
          <p:cNvSpPr/>
          <p:nvPr/>
        </p:nvSpPr>
        <p:spPr>
          <a:xfrm>
            <a:off x="2567816" y="4517489"/>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2049057" y="4525904"/>
            <a:ext cx="518091" cy="369332"/>
          </a:xfrm>
          <a:prstGeom prst="rect">
            <a:avLst/>
          </a:prstGeom>
          <a:noFill/>
        </p:spPr>
        <p:txBody>
          <a:bodyPr wrap="none" rtlCol="0">
            <a:spAutoFit/>
          </a:bodyPr>
          <a:lstStyle/>
          <a:p>
            <a:r>
              <a:rPr lang="cs-CZ" b="1" dirty="0" smtClean="0">
                <a:solidFill>
                  <a:srgbClr val="FF0000"/>
                </a:solidFill>
              </a:rPr>
              <a:t>1/2</a:t>
            </a:r>
            <a:endParaRPr lang="cs-CZ" b="1" dirty="0">
              <a:solidFill>
                <a:srgbClr val="FF0000"/>
              </a:solidFill>
            </a:endParaRPr>
          </a:p>
        </p:txBody>
      </p:sp>
      <p:sp>
        <p:nvSpPr>
          <p:cNvPr id="33" name="TextovéPole 32"/>
          <p:cNvSpPr txBox="1"/>
          <p:nvPr/>
        </p:nvSpPr>
        <p:spPr>
          <a:xfrm>
            <a:off x="5039537" y="4502762"/>
            <a:ext cx="518091" cy="369332"/>
          </a:xfrm>
          <a:prstGeom prst="rect">
            <a:avLst/>
          </a:prstGeom>
          <a:noFill/>
        </p:spPr>
        <p:txBody>
          <a:bodyPr wrap="none" rtlCol="0">
            <a:spAutoFit/>
          </a:bodyPr>
          <a:lstStyle/>
          <a:p>
            <a:r>
              <a:rPr lang="cs-CZ" b="1" dirty="0" smtClean="0">
                <a:solidFill>
                  <a:srgbClr val="FF0000"/>
                </a:solidFill>
              </a:rPr>
              <a:t>1/2</a:t>
            </a:r>
            <a:endParaRPr lang="cs-CZ" b="1" dirty="0">
              <a:solidFill>
                <a:srgbClr val="FF0000"/>
              </a:solidFill>
            </a:endParaRPr>
          </a:p>
        </p:txBody>
      </p:sp>
      <p:sp>
        <p:nvSpPr>
          <p:cNvPr id="27" name="Nadpis 1"/>
          <p:cNvSpPr>
            <a:spLocks noGrp="1"/>
          </p:cNvSpPr>
          <p:nvPr>
            <p:ph type="title"/>
          </p:nvPr>
        </p:nvSpPr>
        <p:spPr>
          <a:xfrm>
            <a:off x="448056" y="46990"/>
            <a:ext cx="8229600" cy="1143000"/>
          </a:xfrm>
        </p:spPr>
        <p:txBody>
          <a:bodyPr>
            <a:normAutofit/>
          </a:bodyPr>
          <a:lstStyle/>
          <a:p>
            <a:r>
              <a:rPr lang="cs-CZ" sz="4000" dirty="0" smtClean="0">
                <a:solidFill>
                  <a:srgbClr val="008000"/>
                </a:solidFill>
              </a:rPr>
              <a:t>Vazba– </a:t>
            </a:r>
            <a:r>
              <a:rPr lang="cs-CZ" sz="4000" dirty="0">
                <a:solidFill>
                  <a:srgbClr val="008000"/>
                </a:solidFill>
              </a:rPr>
              <a:t>otázka </a:t>
            </a:r>
            <a:r>
              <a:rPr lang="cs-CZ" sz="4000" dirty="0" smtClean="0">
                <a:solidFill>
                  <a:srgbClr val="008000"/>
                </a:solidFill>
              </a:rPr>
              <a:t>1</a:t>
            </a:r>
            <a:endParaRPr lang="en-US" sz="4000" dirty="0">
              <a:solidFill>
                <a:srgbClr val="008000"/>
              </a:solidFill>
            </a:endParaRPr>
          </a:p>
        </p:txBody>
      </p:sp>
      <p:sp>
        <p:nvSpPr>
          <p:cNvPr id="28" name="TextovéPole 27"/>
          <p:cNvSpPr txBox="1"/>
          <p:nvPr/>
        </p:nvSpPr>
        <p:spPr>
          <a:xfrm>
            <a:off x="48989" y="1276796"/>
            <a:ext cx="2656112" cy="3416320"/>
          </a:xfrm>
          <a:prstGeom prst="rect">
            <a:avLst/>
          </a:prstGeom>
          <a:noFill/>
        </p:spPr>
        <p:txBody>
          <a:bodyPr wrap="square" rtlCol="0">
            <a:spAutoFit/>
          </a:bodyPr>
          <a:lstStyle/>
          <a:p>
            <a:r>
              <a:rPr lang="cs-CZ" dirty="0" smtClean="0"/>
              <a:t>Muž má genotyp </a:t>
            </a:r>
            <a:r>
              <a:rPr lang="cs-CZ" i="1" dirty="0" err="1" smtClean="0"/>
              <a:t>Aa</a:t>
            </a:r>
            <a:r>
              <a:rPr lang="en-US" i="1" dirty="0" smtClean="0"/>
              <a:t> </a:t>
            </a:r>
            <a:r>
              <a:rPr lang="cs-CZ" i="1" dirty="0" err="1" smtClean="0"/>
              <a:t>Gg</a:t>
            </a:r>
            <a:r>
              <a:rPr lang="cs-CZ" dirty="0" smtClean="0"/>
              <a:t> (tj. má od genu </a:t>
            </a:r>
            <a:r>
              <a:rPr lang="cs-CZ" i="1" dirty="0" smtClean="0"/>
              <a:t>A</a:t>
            </a:r>
            <a:r>
              <a:rPr lang="cs-CZ" dirty="0" smtClean="0"/>
              <a:t> jednu alelu</a:t>
            </a:r>
            <a:r>
              <a:rPr lang="cs-CZ" i="1" dirty="0" smtClean="0"/>
              <a:t> A</a:t>
            </a:r>
            <a:r>
              <a:rPr lang="cs-CZ" i="1" baseline="-25000" dirty="0" smtClean="0"/>
              <a:t> </a:t>
            </a:r>
            <a:r>
              <a:rPr lang="cs-CZ" dirty="0" smtClean="0"/>
              <a:t>a jednu alelu </a:t>
            </a:r>
            <a:r>
              <a:rPr lang="cs-CZ" i="1" dirty="0" smtClean="0"/>
              <a:t>a</a:t>
            </a:r>
            <a:r>
              <a:rPr lang="en-US" i="1" dirty="0" smtClean="0"/>
              <a:t> </a:t>
            </a:r>
            <a:r>
              <a:rPr lang="cs-CZ" i="1" dirty="0" smtClean="0"/>
              <a:t>,</a:t>
            </a:r>
            <a:r>
              <a:rPr lang="cs-CZ" dirty="0" smtClean="0"/>
              <a:t> od genu </a:t>
            </a:r>
            <a:r>
              <a:rPr lang="cs-CZ" i="1" dirty="0" smtClean="0"/>
              <a:t>G</a:t>
            </a:r>
            <a:r>
              <a:rPr lang="cs-CZ" dirty="0" smtClean="0"/>
              <a:t> jednu alelu </a:t>
            </a:r>
            <a:r>
              <a:rPr lang="cs-CZ" i="1" dirty="0" smtClean="0"/>
              <a:t>G</a:t>
            </a:r>
            <a:r>
              <a:rPr lang="cs-CZ" i="1" baseline="-25000" dirty="0" smtClean="0"/>
              <a:t> </a:t>
            </a:r>
            <a:r>
              <a:rPr lang="cs-CZ" dirty="0" smtClean="0"/>
              <a:t>a jednu alelu </a:t>
            </a:r>
            <a:r>
              <a:rPr lang="cs-CZ" i="1" dirty="0" smtClean="0"/>
              <a:t>g</a:t>
            </a:r>
            <a:r>
              <a:rPr lang="cs-CZ" dirty="0" smtClean="0"/>
              <a:t>). </a:t>
            </a:r>
          </a:p>
          <a:p>
            <a:endParaRPr lang="cs-CZ" dirty="0" smtClean="0"/>
          </a:p>
          <a:p>
            <a:r>
              <a:rPr lang="cs-CZ" dirty="0" smtClean="0"/>
              <a:t>Geny </a:t>
            </a:r>
            <a:r>
              <a:rPr lang="cs-CZ" i="1" dirty="0"/>
              <a:t>A</a:t>
            </a:r>
            <a:r>
              <a:rPr lang="cs-CZ" dirty="0" smtClean="0"/>
              <a:t> </a:t>
            </a:r>
            <a:r>
              <a:rPr lang="cs-CZ" dirty="0" err="1" smtClean="0"/>
              <a:t>a</a:t>
            </a:r>
            <a:r>
              <a:rPr lang="cs-CZ" dirty="0" smtClean="0"/>
              <a:t> </a:t>
            </a:r>
            <a:r>
              <a:rPr lang="cs-CZ" i="1" dirty="0" smtClean="0"/>
              <a:t>G</a:t>
            </a:r>
            <a:r>
              <a:rPr lang="cs-CZ" dirty="0" smtClean="0"/>
              <a:t> jsou na různých chromosomech.</a:t>
            </a:r>
            <a:endParaRPr lang="cs-CZ" dirty="0"/>
          </a:p>
          <a:p>
            <a:endParaRPr lang="cs-CZ" dirty="0" smtClean="0"/>
          </a:p>
          <a:p>
            <a:r>
              <a:rPr lang="cs-CZ" dirty="0" smtClean="0"/>
              <a:t>Jaké gamety vyprodukuje mnoho meióz a v jakém poměru?</a:t>
            </a:r>
            <a:endParaRPr lang="en-US" dirty="0"/>
          </a:p>
        </p:txBody>
      </p:sp>
      <p:sp>
        <p:nvSpPr>
          <p:cNvPr id="29" name="Ovál 28"/>
          <p:cNvSpPr/>
          <p:nvPr/>
        </p:nvSpPr>
        <p:spPr>
          <a:xfrm>
            <a:off x="163288" y="5425628"/>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bdélník 31"/>
          <p:cNvSpPr/>
          <p:nvPr/>
        </p:nvSpPr>
        <p:spPr>
          <a:xfrm>
            <a:off x="525348" y="5219303"/>
            <a:ext cx="1523709" cy="646331"/>
          </a:xfrm>
          <a:prstGeom prst="rect">
            <a:avLst/>
          </a:prstGeom>
        </p:spPr>
        <p:txBody>
          <a:bodyPr wrap="square">
            <a:spAutoFit/>
          </a:bodyPr>
          <a:lstStyle/>
          <a:p>
            <a:pPr>
              <a:spcAft>
                <a:spcPts val="3000"/>
              </a:spcAft>
            </a:pPr>
            <a:r>
              <a:rPr lang="en-US" dirty="0" smtClean="0"/>
              <a:t>¼ </a:t>
            </a:r>
            <a:r>
              <a:rPr lang="cs-CZ" i="1" dirty="0" err="1" smtClean="0"/>
              <a:t>AG</a:t>
            </a:r>
            <a:r>
              <a:rPr lang="en-US" dirty="0" smtClean="0"/>
              <a:t>,  </a:t>
            </a:r>
            <a:r>
              <a:rPr lang="en-US" dirty="0"/>
              <a:t>¼ </a:t>
            </a:r>
            <a:r>
              <a:rPr lang="cs-CZ" i="1" dirty="0" err="1" smtClean="0"/>
              <a:t>Ag</a:t>
            </a:r>
            <a:r>
              <a:rPr lang="en-US" i="1" dirty="0" smtClean="0"/>
              <a:t> </a:t>
            </a:r>
            <a:r>
              <a:rPr lang="cs-CZ" i="1" dirty="0" smtClean="0"/>
              <a:t>  </a:t>
            </a:r>
            <a:r>
              <a:rPr lang="en-US" dirty="0" smtClean="0"/>
              <a:t>¼ </a:t>
            </a:r>
            <a:r>
              <a:rPr lang="cs-CZ" i="1" dirty="0" err="1" smtClean="0"/>
              <a:t>aG</a:t>
            </a:r>
            <a:r>
              <a:rPr lang="en-US" i="1" baseline="-25000" dirty="0" smtClean="0"/>
              <a:t> </a:t>
            </a:r>
            <a:r>
              <a:rPr lang="en-US" i="1" dirty="0"/>
              <a:t>,</a:t>
            </a:r>
            <a:r>
              <a:rPr lang="en-US" dirty="0"/>
              <a:t> ¼ </a:t>
            </a:r>
            <a:r>
              <a:rPr lang="cs-CZ" i="1" dirty="0" err="1" smtClean="0"/>
              <a:t>ag</a:t>
            </a:r>
            <a:r>
              <a:rPr lang="en-US" i="1" baseline="-25000" dirty="0" smtClean="0"/>
              <a:t> </a:t>
            </a:r>
            <a:endParaRPr lang="en-US" dirty="0"/>
          </a:p>
        </p:txBody>
      </p:sp>
      <p:sp>
        <p:nvSpPr>
          <p:cNvPr id="21" name="TextovéPole 20"/>
          <p:cNvSpPr txBox="1"/>
          <p:nvPr/>
        </p:nvSpPr>
        <p:spPr>
          <a:xfrm>
            <a:off x="5557628" y="322290"/>
            <a:ext cx="3898700" cy="646331"/>
          </a:xfrm>
          <a:prstGeom prst="rect">
            <a:avLst/>
          </a:prstGeom>
          <a:noFill/>
        </p:spPr>
        <p:txBody>
          <a:bodyPr wrap="square" rtlCol="0">
            <a:spAutoFit/>
          </a:bodyPr>
          <a:lstStyle/>
          <a:p>
            <a:pPr algn="ctr"/>
            <a:r>
              <a:rPr lang="cs-CZ" dirty="0" smtClean="0"/>
              <a:t>Meióza I –</a:t>
            </a:r>
          </a:p>
          <a:p>
            <a:pPr algn="ctr"/>
            <a:r>
              <a:rPr lang="cs-CZ" dirty="0" smtClean="0"/>
              <a:t> rozchod chromosomů</a:t>
            </a:r>
            <a:endParaRPr lang="cs-CZ" dirty="0"/>
          </a:p>
        </p:txBody>
      </p:sp>
    </p:spTree>
    <p:extLst>
      <p:ext uri="{BB962C8B-B14F-4D97-AF65-F5344CB8AC3E}">
        <p14:creationId xmlns:p14="http://schemas.microsoft.com/office/powerpoint/2010/main" val="1898166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074" y="2619307"/>
            <a:ext cx="6136608" cy="3082245"/>
          </a:xfrm>
          <a:prstGeom prst="rect">
            <a:avLst/>
          </a:prstGeom>
        </p:spPr>
      </p:pic>
      <p:sp>
        <p:nvSpPr>
          <p:cNvPr id="6" name="TextovéPole 5"/>
          <p:cNvSpPr txBox="1"/>
          <p:nvPr/>
        </p:nvSpPr>
        <p:spPr>
          <a:xfrm>
            <a:off x="4496697" y="6024282"/>
            <a:ext cx="4292301" cy="584775"/>
          </a:xfrm>
          <a:prstGeom prst="rect">
            <a:avLst/>
          </a:prstGeom>
          <a:noFill/>
        </p:spPr>
        <p:txBody>
          <a:bodyPr wrap="square" rtlCol="0">
            <a:spAutoFit/>
          </a:bodyPr>
          <a:lstStyle/>
          <a:p>
            <a:r>
              <a:rPr lang="cs-CZ" sz="1600" dirty="0" smtClean="0"/>
              <a:t>Počty </a:t>
            </a:r>
            <a:r>
              <a:rPr lang="en-US" sz="1600" dirty="0" smtClean="0"/>
              <a:t>gen</a:t>
            </a:r>
            <a:r>
              <a:rPr lang="cs-CZ" sz="1600" dirty="0" smtClean="0"/>
              <a:t>ů z  </a:t>
            </a:r>
            <a:r>
              <a:rPr lang="cs-CZ" sz="1600" dirty="0" err="1" smtClean="0"/>
              <a:t>National</a:t>
            </a:r>
            <a:r>
              <a:rPr lang="cs-CZ" sz="1600" dirty="0" smtClean="0"/>
              <a:t> Institute </a:t>
            </a:r>
            <a:r>
              <a:rPr lang="cs-CZ" sz="1600" dirty="0" err="1" smtClean="0"/>
              <a:t>of</a:t>
            </a:r>
            <a:r>
              <a:rPr lang="cs-CZ" sz="1600" dirty="0" smtClean="0"/>
              <a:t> </a:t>
            </a:r>
            <a:r>
              <a:rPr lang="cs-CZ" sz="1600" dirty="0" err="1" smtClean="0"/>
              <a:t>Health</a:t>
            </a:r>
            <a:r>
              <a:rPr lang="cs-CZ" sz="1600" dirty="0" smtClean="0"/>
              <a:t>, u různých zdrojů se dramaticky liší.</a:t>
            </a:r>
            <a:endParaRPr lang="cs-CZ" sz="1600" dirty="0"/>
          </a:p>
        </p:txBody>
      </p:sp>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29" y="1209070"/>
            <a:ext cx="1795529" cy="5399987"/>
          </a:xfrm>
          <a:prstGeom prst="rect">
            <a:avLst/>
          </a:prstGeom>
        </p:spPr>
      </p:pic>
      <p:sp>
        <p:nvSpPr>
          <p:cNvPr id="11" name="TextovéPole 10"/>
          <p:cNvSpPr txBox="1"/>
          <p:nvPr/>
        </p:nvSpPr>
        <p:spPr>
          <a:xfrm>
            <a:off x="1947794" y="184609"/>
            <a:ext cx="5097806" cy="701731"/>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C00000"/>
                </a:solidFill>
                <a:latin typeface="+mj-lt"/>
                <a:ea typeface="+mj-ea"/>
                <a:cs typeface="+mj-cs"/>
              </a:defRPr>
            </a:lvl1pPr>
          </a:lstStyle>
          <a:p>
            <a:r>
              <a:rPr lang="cs-CZ" sz="4000" dirty="0"/>
              <a:t>Co je to genová vazba</a:t>
            </a:r>
          </a:p>
        </p:txBody>
      </p:sp>
      <p:sp>
        <p:nvSpPr>
          <p:cNvPr id="12" name="TextovéPole 11"/>
          <p:cNvSpPr txBox="1"/>
          <p:nvPr/>
        </p:nvSpPr>
        <p:spPr>
          <a:xfrm>
            <a:off x="2953185" y="1368103"/>
            <a:ext cx="5835813" cy="769441"/>
          </a:xfrm>
          <a:prstGeom prst="rect">
            <a:avLst/>
          </a:prstGeom>
          <a:noFill/>
        </p:spPr>
        <p:txBody>
          <a:bodyPr wrap="square" rtlCol="0">
            <a:spAutoFit/>
          </a:bodyPr>
          <a:lstStyle/>
          <a:p>
            <a:r>
              <a:rPr lang="cs-CZ" sz="2200" dirty="0" smtClean="0"/>
              <a:t>Vazba genů = geny jsou lokalizované na stejném chromosomu</a:t>
            </a:r>
            <a:endParaRPr lang="cs-CZ" sz="2200" dirty="0"/>
          </a:p>
        </p:txBody>
      </p:sp>
      <p:sp>
        <p:nvSpPr>
          <p:cNvPr id="2" name="TextovéPole 1"/>
          <p:cNvSpPr txBox="1"/>
          <p:nvPr/>
        </p:nvSpPr>
        <p:spPr>
          <a:xfrm>
            <a:off x="410934" y="6476587"/>
            <a:ext cx="1885324" cy="338554"/>
          </a:xfrm>
          <a:prstGeom prst="rect">
            <a:avLst/>
          </a:prstGeom>
          <a:noFill/>
        </p:spPr>
        <p:txBody>
          <a:bodyPr wrap="none" rtlCol="0">
            <a:spAutoFit/>
          </a:bodyPr>
          <a:lstStyle/>
          <a:p>
            <a:r>
              <a:rPr lang="cs-CZ" sz="1600" dirty="0" smtClean="0"/>
              <a:t>Lidský chromosom 1</a:t>
            </a:r>
            <a:endParaRPr lang="en-US" sz="1600" dirty="0"/>
          </a:p>
        </p:txBody>
      </p:sp>
    </p:spTree>
    <p:extLst>
      <p:ext uri="{BB962C8B-B14F-4D97-AF65-F5344CB8AC3E}">
        <p14:creationId xmlns:p14="http://schemas.microsoft.com/office/powerpoint/2010/main" val="10780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Obrázek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592" y="1070422"/>
            <a:ext cx="6452098" cy="5425628"/>
          </a:xfrm>
          <a:prstGeom prst="rect">
            <a:avLst/>
          </a:prstGeom>
        </p:spPr>
      </p:pic>
      <p:sp>
        <p:nvSpPr>
          <p:cNvPr id="5" name="TextovéPole 4"/>
          <p:cNvSpPr txBox="1"/>
          <p:nvPr/>
        </p:nvSpPr>
        <p:spPr>
          <a:xfrm>
            <a:off x="48989" y="1276796"/>
            <a:ext cx="2656112" cy="3416320"/>
          </a:xfrm>
          <a:prstGeom prst="rect">
            <a:avLst/>
          </a:prstGeom>
          <a:noFill/>
        </p:spPr>
        <p:txBody>
          <a:bodyPr wrap="square" rtlCol="0">
            <a:spAutoFit/>
          </a:bodyPr>
          <a:lstStyle/>
          <a:p>
            <a:r>
              <a:rPr lang="cs-CZ" dirty="0" smtClean="0"/>
              <a:t>Muž má genotyp </a:t>
            </a:r>
            <a:r>
              <a:rPr lang="cs-CZ" i="1" dirty="0" err="1" smtClean="0"/>
              <a:t>Aa</a:t>
            </a:r>
            <a:r>
              <a:rPr lang="en-US" i="1" dirty="0" smtClean="0"/>
              <a:t> </a:t>
            </a:r>
            <a:r>
              <a:rPr lang="cs-CZ" i="1" dirty="0" err="1" smtClean="0"/>
              <a:t>Gg</a:t>
            </a:r>
            <a:r>
              <a:rPr lang="cs-CZ" dirty="0" smtClean="0"/>
              <a:t> (tj. má od genu </a:t>
            </a:r>
            <a:r>
              <a:rPr lang="cs-CZ" i="1" dirty="0" smtClean="0"/>
              <a:t>A</a:t>
            </a:r>
            <a:r>
              <a:rPr lang="cs-CZ" dirty="0" smtClean="0"/>
              <a:t> jednu alelu</a:t>
            </a:r>
            <a:r>
              <a:rPr lang="cs-CZ" i="1" dirty="0" smtClean="0"/>
              <a:t> A</a:t>
            </a:r>
            <a:r>
              <a:rPr lang="cs-CZ" i="1" baseline="-25000" dirty="0" smtClean="0"/>
              <a:t> </a:t>
            </a:r>
            <a:r>
              <a:rPr lang="cs-CZ" dirty="0" smtClean="0"/>
              <a:t>a jednu alelu </a:t>
            </a:r>
            <a:r>
              <a:rPr lang="cs-CZ" i="1" dirty="0" smtClean="0"/>
              <a:t>a</a:t>
            </a:r>
            <a:r>
              <a:rPr lang="en-US" i="1" dirty="0" smtClean="0"/>
              <a:t> </a:t>
            </a:r>
            <a:r>
              <a:rPr lang="cs-CZ" i="1" dirty="0" smtClean="0"/>
              <a:t>,</a:t>
            </a:r>
            <a:r>
              <a:rPr lang="cs-CZ" dirty="0" smtClean="0"/>
              <a:t> od genu </a:t>
            </a:r>
            <a:r>
              <a:rPr lang="cs-CZ" i="1" dirty="0" smtClean="0"/>
              <a:t>G</a:t>
            </a:r>
            <a:r>
              <a:rPr lang="cs-CZ" dirty="0" smtClean="0"/>
              <a:t> jednu alelu </a:t>
            </a:r>
            <a:r>
              <a:rPr lang="cs-CZ" i="1" dirty="0" smtClean="0"/>
              <a:t>G</a:t>
            </a:r>
            <a:r>
              <a:rPr lang="cs-CZ" i="1" baseline="-25000" dirty="0" smtClean="0"/>
              <a:t> </a:t>
            </a:r>
            <a:r>
              <a:rPr lang="cs-CZ" dirty="0" smtClean="0"/>
              <a:t>a jednu alelu </a:t>
            </a:r>
            <a:r>
              <a:rPr lang="cs-CZ" i="1" dirty="0" smtClean="0"/>
              <a:t>g</a:t>
            </a:r>
            <a:r>
              <a:rPr lang="cs-CZ" dirty="0" smtClean="0"/>
              <a:t>). </a:t>
            </a:r>
          </a:p>
          <a:p>
            <a:endParaRPr lang="cs-CZ" dirty="0" smtClean="0"/>
          </a:p>
          <a:p>
            <a:r>
              <a:rPr lang="cs-CZ" dirty="0" smtClean="0"/>
              <a:t>Geny </a:t>
            </a:r>
            <a:r>
              <a:rPr lang="cs-CZ" i="1" dirty="0"/>
              <a:t>A</a:t>
            </a:r>
            <a:r>
              <a:rPr lang="cs-CZ" dirty="0" smtClean="0"/>
              <a:t> </a:t>
            </a:r>
            <a:r>
              <a:rPr lang="cs-CZ" dirty="0" err="1" smtClean="0"/>
              <a:t>a</a:t>
            </a:r>
            <a:r>
              <a:rPr lang="cs-CZ" dirty="0" smtClean="0"/>
              <a:t> </a:t>
            </a:r>
            <a:r>
              <a:rPr lang="cs-CZ" i="1" dirty="0" smtClean="0"/>
              <a:t>G</a:t>
            </a:r>
            <a:r>
              <a:rPr lang="cs-CZ" dirty="0" smtClean="0"/>
              <a:t> jsou na různých chromosomech.</a:t>
            </a:r>
            <a:endParaRPr lang="cs-CZ" dirty="0"/>
          </a:p>
          <a:p>
            <a:endParaRPr lang="cs-CZ" dirty="0" smtClean="0"/>
          </a:p>
          <a:p>
            <a:r>
              <a:rPr lang="cs-CZ" dirty="0" smtClean="0"/>
              <a:t>Jaké gamety vyprodukuje mnoho meióz a v jakém poměru?</a:t>
            </a:r>
            <a:endParaRPr lang="en-US" dirty="0"/>
          </a:p>
        </p:txBody>
      </p:sp>
      <p:sp>
        <p:nvSpPr>
          <p:cNvPr id="41" name="Ovál 40"/>
          <p:cNvSpPr/>
          <p:nvPr/>
        </p:nvSpPr>
        <p:spPr>
          <a:xfrm>
            <a:off x="163288" y="5425628"/>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p:cNvSpPr/>
          <p:nvPr/>
        </p:nvSpPr>
        <p:spPr>
          <a:xfrm>
            <a:off x="525348" y="5219303"/>
            <a:ext cx="1523709" cy="646331"/>
          </a:xfrm>
          <a:prstGeom prst="rect">
            <a:avLst/>
          </a:prstGeom>
        </p:spPr>
        <p:txBody>
          <a:bodyPr wrap="square">
            <a:spAutoFit/>
          </a:bodyPr>
          <a:lstStyle/>
          <a:p>
            <a:pPr>
              <a:spcAft>
                <a:spcPts val="3000"/>
              </a:spcAft>
            </a:pPr>
            <a:r>
              <a:rPr lang="en-US" dirty="0" smtClean="0"/>
              <a:t>¼ </a:t>
            </a:r>
            <a:r>
              <a:rPr lang="cs-CZ" i="1" dirty="0" err="1" smtClean="0"/>
              <a:t>AG</a:t>
            </a:r>
            <a:r>
              <a:rPr lang="en-US" dirty="0" smtClean="0"/>
              <a:t>,  </a:t>
            </a:r>
            <a:r>
              <a:rPr lang="en-US" dirty="0"/>
              <a:t>¼ </a:t>
            </a:r>
            <a:r>
              <a:rPr lang="cs-CZ" i="1" dirty="0" err="1" smtClean="0"/>
              <a:t>Ag</a:t>
            </a:r>
            <a:r>
              <a:rPr lang="en-US" i="1" dirty="0" smtClean="0"/>
              <a:t> </a:t>
            </a:r>
            <a:r>
              <a:rPr lang="cs-CZ" i="1" dirty="0" smtClean="0"/>
              <a:t>  </a:t>
            </a:r>
            <a:r>
              <a:rPr lang="en-US" dirty="0" smtClean="0"/>
              <a:t>¼ </a:t>
            </a:r>
            <a:r>
              <a:rPr lang="cs-CZ" i="1" dirty="0" err="1" smtClean="0"/>
              <a:t>aG</a:t>
            </a:r>
            <a:r>
              <a:rPr lang="en-US" i="1" baseline="-25000" dirty="0" smtClean="0"/>
              <a:t> </a:t>
            </a:r>
            <a:r>
              <a:rPr lang="en-US" i="1" dirty="0"/>
              <a:t>,</a:t>
            </a:r>
            <a:r>
              <a:rPr lang="en-US" dirty="0"/>
              <a:t> ¼ </a:t>
            </a:r>
            <a:r>
              <a:rPr lang="cs-CZ" i="1" dirty="0" err="1" smtClean="0"/>
              <a:t>ag</a:t>
            </a:r>
            <a:r>
              <a:rPr lang="en-US" i="1" baseline="-25000" dirty="0" smtClean="0"/>
              <a:t> </a:t>
            </a:r>
            <a:endParaRPr lang="en-US" dirty="0"/>
          </a:p>
        </p:txBody>
      </p:sp>
      <p:sp>
        <p:nvSpPr>
          <p:cNvPr id="14" name="TextovéPole 13"/>
          <p:cNvSpPr txBox="1"/>
          <p:nvPr/>
        </p:nvSpPr>
        <p:spPr>
          <a:xfrm>
            <a:off x="4142994" y="783955"/>
            <a:ext cx="1550424" cy="369332"/>
          </a:xfrm>
          <a:prstGeom prst="rect">
            <a:avLst/>
          </a:prstGeom>
          <a:noFill/>
        </p:spPr>
        <p:txBody>
          <a:bodyPr wrap="none" rtlCol="0">
            <a:spAutoFit/>
          </a:bodyPr>
          <a:lstStyle/>
          <a:p>
            <a:r>
              <a:rPr lang="cs-CZ" dirty="0" smtClean="0"/>
              <a:t>Replikace DNA</a:t>
            </a:r>
            <a:endParaRPr lang="cs-CZ" dirty="0"/>
          </a:p>
        </p:txBody>
      </p:sp>
      <p:sp>
        <p:nvSpPr>
          <p:cNvPr id="15" name="TextovéPole 14"/>
          <p:cNvSpPr txBox="1"/>
          <p:nvPr/>
        </p:nvSpPr>
        <p:spPr>
          <a:xfrm>
            <a:off x="5693418" y="4454696"/>
            <a:ext cx="2025302" cy="646331"/>
          </a:xfrm>
          <a:prstGeom prst="rect">
            <a:avLst/>
          </a:prstGeom>
          <a:noFill/>
        </p:spPr>
        <p:txBody>
          <a:bodyPr wrap="square" rtlCol="0">
            <a:spAutoFit/>
          </a:bodyPr>
          <a:lstStyle/>
          <a:p>
            <a:pPr algn="ctr"/>
            <a:r>
              <a:rPr lang="cs-CZ" dirty="0" smtClean="0"/>
              <a:t>Meióza II – rozchod chromatid</a:t>
            </a:r>
            <a:endParaRPr lang="cs-CZ" dirty="0"/>
          </a:p>
        </p:txBody>
      </p:sp>
      <p:sp>
        <p:nvSpPr>
          <p:cNvPr id="16" name="TextovéPole 15"/>
          <p:cNvSpPr txBox="1"/>
          <p:nvPr/>
        </p:nvSpPr>
        <p:spPr>
          <a:xfrm>
            <a:off x="3463481" y="2416346"/>
            <a:ext cx="920830" cy="369332"/>
          </a:xfrm>
          <a:prstGeom prst="rect">
            <a:avLst/>
          </a:prstGeom>
          <a:noFill/>
        </p:spPr>
        <p:txBody>
          <a:bodyPr wrap="none" rtlCol="0">
            <a:spAutoFit/>
          </a:bodyPr>
          <a:lstStyle/>
          <a:p>
            <a:r>
              <a:rPr lang="cs-CZ" dirty="0" smtClean="0"/>
              <a:t>Gamety</a:t>
            </a:r>
            <a:endParaRPr lang="cs-CZ" dirty="0"/>
          </a:p>
        </p:txBody>
      </p:sp>
      <p:sp>
        <p:nvSpPr>
          <p:cNvPr id="17" name="TextovéPole 16"/>
          <p:cNvSpPr txBox="1"/>
          <p:nvPr/>
        </p:nvSpPr>
        <p:spPr>
          <a:xfrm>
            <a:off x="2545338" y="6416825"/>
            <a:ext cx="449162" cy="369332"/>
          </a:xfrm>
          <a:prstGeom prst="rect">
            <a:avLst/>
          </a:prstGeom>
          <a:noFill/>
        </p:spPr>
        <p:txBody>
          <a:bodyPr wrap="none" rtlCol="0">
            <a:spAutoFit/>
          </a:bodyPr>
          <a:lstStyle/>
          <a:p>
            <a:r>
              <a:rPr lang="cs-CZ" i="1" dirty="0" err="1" smtClean="0"/>
              <a:t>aG</a:t>
            </a:r>
            <a:endParaRPr lang="cs-CZ" i="1" baseline="-25000" dirty="0"/>
          </a:p>
        </p:txBody>
      </p:sp>
      <p:sp>
        <p:nvSpPr>
          <p:cNvPr id="18" name="TextovéPole 17"/>
          <p:cNvSpPr txBox="1"/>
          <p:nvPr/>
        </p:nvSpPr>
        <p:spPr>
          <a:xfrm>
            <a:off x="3193955" y="6416825"/>
            <a:ext cx="449162" cy="369332"/>
          </a:xfrm>
          <a:prstGeom prst="rect">
            <a:avLst/>
          </a:prstGeom>
          <a:noFill/>
        </p:spPr>
        <p:txBody>
          <a:bodyPr wrap="none" rtlCol="0">
            <a:spAutoFit/>
          </a:bodyPr>
          <a:lstStyle/>
          <a:p>
            <a:r>
              <a:rPr lang="cs-CZ" i="1" dirty="0" err="1" smtClean="0"/>
              <a:t>aG</a:t>
            </a:r>
            <a:endParaRPr lang="cs-CZ" i="1" baseline="-25000" dirty="0"/>
          </a:p>
        </p:txBody>
      </p:sp>
      <p:sp>
        <p:nvSpPr>
          <p:cNvPr id="19" name="TextovéPole 18"/>
          <p:cNvSpPr txBox="1"/>
          <p:nvPr/>
        </p:nvSpPr>
        <p:spPr>
          <a:xfrm>
            <a:off x="3763628" y="6416825"/>
            <a:ext cx="436338" cy="369332"/>
          </a:xfrm>
          <a:prstGeom prst="rect">
            <a:avLst/>
          </a:prstGeom>
          <a:noFill/>
        </p:spPr>
        <p:txBody>
          <a:bodyPr wrap="none" rtlCol="0">
            <a:spAutoFit/>
          </a:bodyPr>
          <a:lstStyle/>
          <a:p>
            <a:r>
              <a:rPr lang="cs-CZ" i="1" dirty="0" err="1" smtClean="0"/>
              <a:t>Ag</a:t>
            </a:r>
            <a:endParaRPr lang="cs-CZ" i="1" baseline="-25000" dirty="0"/>
          </a:p>
        </p:txBody>
      </p:sp>
      <p:sp>
        <p:nvSpPr>
          <p:cNvPr id="20" name="TextovéPole 19"/>
          <p:cNvSpPr txBox="1"/>
          <p:nvPr/>
        </p:nvSpPr>
        <p:spPr>
          <a:xfrm>
            <a:off x="4384311" y="6416825"/>
            <a:ext cx="436338" cy="369332"/>
          </a:xfrm>
          <a:prstGeom prst="rect">
            <a:avLst/>
          </a:prstGeom>
          <a:noFill/>
        </p:spPr>
        <p:txBody>
          <a:bodyPr wrap="none" rtlCol="0">
            <a:spAutoFit/>
          </a:bodyPr>
          <a:lstStyle/>
          <a:p>
            <a:r>
              <a:rPr lang="cs-CZ" i="1" dirty="0" err="1" smtClean="0"/>
              <a:t>Ag</a:t>
            </a:r>
            <a:endParaRPr lang="cs-CZ" i="1" baseline="-25000" dirty="0"/>
          </a:p>
        </p:txBody>
      </p:sp>
      <p:sp>
        <p:nvSpPr>
          <p:cNvPr id="23" name="TextovéPole 22"/>
          <p:cNvSpPr txBox="1"/>
          <p:nvPr/>
        </p:nvSpPr>
        <p:spPr>
          <a:xfrm>
            <a:off x="2611464" y="4468838"/>
            <a:ext cx="458202" cy="369332"/>
          </a:xfrm>
          <a:prstGeom prst="rect">
            <a:avLst/>
          </a:prstGeom>
          <a:noFill/>
        </p:spPr>
        <p:txBody>
          <a:bodyPr wrap="none" rtlCol="0">
            <a:spAutoFit/>
          </a:bodyPr>
          <a:lstStyle/>
          <a:p>
            <a:r>
              <a:rPr lang="cs-CZ" i="1" dirty="0" err="1" smtClean="0"/>
              <a:t>AG</a:t>
            </a:r>
            <a:endParaRPr lang="cs-CZ" i="1" baseline="-25000" dirty="0"/>
          </a:p>
        </p:txBody>
      </p:sp>
      <p:sp>
        <p:nvSpPr>
          <p:cNvPr id="24" name="TextovéPole 23"/>
          <p:cNvSpPr txBox="1"/>
          <p:nvPr/>
        </p:nvSpPr>
        <p:spPr>
          <a:xfrm>
            <a:off x="3260081" y="4468838"/>
            <a:ext cx="458202" cy="369332"/>
          </a:xfrm>
          <a:prstGeom prst="rect">
            <a:avLst/>
          </a:prstGeom>
          <a:noFill/>
        </p:spPr>
        <p:txBody>
          <a:bodyPr wrap="none" rtlCol="0">
            <a:spAutoFit/>
          </a:bodyPr>
          <a:lstStyle/>
          <a:p>
            <a:r>
              <a:rPr lang="cs-CZ" i="1" dirty="0" err="1" smtClean="0"/>
              <a:t>AG</a:t>
            </a:r>
            <a:endParaRPr lang="cs-CZ" i="1" baseline="-25000" dirty="0"/>
          </a:p>
        </p:txBody>
      </p:sp>
      <p:sp>
        <p:nvSpPr>
          <p:cNvPr id="25" name="TextovéPole 24"/>
          <p:cNvSpPr txBox="1"/>
          <p:nvPr/>
        </p:nvSpPr>
        <p:spPr>
          <a:xfrm>
            <a:off x="3829754" y="4468838"/>
            <a:ext cx="421910" cy="369332"/>
          </a:xfrm>
          <a:prstGeom prst="rect">
            <a:avLst/>
          </a:prstGeom>
          <a:noFill/>
        </p:spPr>
        <p:txBody>
          <a:bodyPr wrap="none" rtlCol="0">
            <a:spAutoFit/>
          </a:bodyPr>
          <a:lstStyle/>
          <a:p>
            <a:r>
              <a:rPr lang="cs-CZ" i="1" dirty="0" err="1" smtClean="0"/>
              <a:t>ag</a:t>
            </a:r>
            <a:endParaRPr lang="cs-CZ" i="1" baseline="-25000" dirty="0"/>
          </a:p>
        </p:txBody>
      </p:sp>
      <p:sp>
        <p:nvSpPr>
          <p:cNvPr id="26" name="TextovéPole 25"/>
          <p:cNvSpPr txBox="1"/>
          <p:nvPr/>
        </p:nvSpPr>
        <p:spPr>
          <a:xfrm>
            <a:off x="4450437" y="4468838"/>
            <a:ext cx="421910" cy="369332"/>
          </a:xfrm>
          <a:prstGeom prst="rect">
            <a:avLst/>
          </a:prstGeom>
          <a:noFill/>
        </p:spPr>
        <p:txBody>
          <a:bodyPr wrap="none" rtlCol="0">
            <a:spAutoFit/>
          </a:bodyPr>
          <a:lstStyle/>
          <a:p>
            <a:r>
              <a:rPr lang="cs-CZ" i="1" dirty="0" err="1" smtClean="0"/>
              <a:t>ag</a:t>
            </a:r>
            <a:endParaRPr lang="cs-CZ" i="1" baseline="-25000" dirty="0"/>
          </a:p>
        </p:txBody>
      </p:sp>
      <p:sp>
        <p:nvSpPr>
          <p:cNvPr id="22" name="Zaoblený obdélník 21"/>
          <p:cNvSpPr/>
          <p:nvPr/>
        </p:nvSpPr>
        <p:spPr>
          <a:xfrm>
            <a:off x="3816039" y="4517489"/>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Zaoblený obdélník 26"/>
          <p:cNvSpPr/>
          <p:nvPr/>
        </p:nvSpPr>
        <p:spPr>
          <a:xfrm>
            <a:off x="2567816" y="4517489"/>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Zaoblený obdélník 27"/>
          <p:cNvSpPr/>
          <p:nvPr/>
        </p:nvSpPr>
        <p:spPr>
          <a:xfrm>
            <a:off x="3763628" y="6410618"/>
            <a:ext cx="1261234"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Zaoblený obdélník 28"/>
          <p:cNvSpPr/>
          <p:nvPr/>
        </p:nvSpPr>
        <p:spPr>
          <a:xfrm>
            <a:off x="2512328" y="6413257"/>
            <a:ext cx="1261234"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p:cNvSpPr txBox="1"/>
          <p:nvPr/>
        </p:nvSpPr>
        <p:spPr>
          <a:xfrm>
            <a:off x="2049057" y="4525904"/>
            <a:ext cx="518091" cy="369332"/>
          </a:xfrm>
          <a:prstGeom prst="rect">
            <a:avLst/>
          </a:prstGeom>
          <a:noFill/>
        </p:spPr>
        <p:txBody>
          <a:bodyPr wrap="none" rtlCol="0">
            <a:spAutoFit/>
          </a:bodyPr>
          <a:lstStyle/>
          <a:p>
            <a:r>
              <a:rPr lang="cs-CZ" b="1" dirty="0" smtClean="0">
                <a:solidFill>
                  <a:srgbClr val="FF0000"/>
                </a:solidFill>
              </a:rPr>
              <a:t>1/2</a:t>
            </a:r>
            <a:endParaRPr lang="cs-CZ" b="1" dirty="0">
              <a:solidFill>
                <a:srgbClr val="FF0000"/>
              </a:solidFill>
            </a:endParaRPr>
          </a:p>
        </p:txBody>
      </p:sp>
      <p:sp>
        <p:nvSpPr>
          <p:cNvPr id="31" name="TextovéPole 30"/>
          <p:cNvSpPr txBox="1"/>
          <p:nvPr/>
        </p:nvSpPr>
        <p:spPr>
          <a:xfrm>
            <a:off x="5039537" y="4502762"/>
            <a:ext cx="518091" cy="369332"/>
          </a:xfrm>
          <a:prstGeom prst="rect">
            <a:avLst/>
          </a:prstGeom>
          <a:noFill/>
        </p:spPr>
        <p:txBody>
          <a:bodyPr wrap="none" rtlCol="0">
            <a:spAutoFit/>
          </a:bodyPr>
          <a:lstStyle/>
          <a:p>
            <a:r>
              <a:rPr lang="cs-CZ" b="1" dirty="0" smtClean="0">
                <a:solidFill>
                  <a:srgbClr val="FF0000"/>
                </a:solidFill>
              </a:rPr>
              <a:t>1/2</a:t>
            </a:r>
            <a:endParaRPr lang="cs-CZ" b="1" dirty="0">
              <a:solidFill>
                <a:srgbClr val="FF0000"/>
              </a:solidFill>
            </a:endParaRPr>
          </a:p>
        </p:txBody>
      </p:sp>
      <p:sp>
        <p:nvSpPr>
          <p:cNvPr id="32" name="TextovéPole 31"/>
          <p:cNvSpPr txBox="1"/>
          <p:nvPr/>
        </p:nvSpPr>
        <p:spPr>
          <a:xfrm>
            <a:off x="2014514" y="6439967"/>
            <a:ext cx="518091" cy="369332"/>
          </a:xfrm>
          <a:prstGeom prst="rect">
            <a:avLst/>
          </a:prstGeom>
          <a:noFill/>
        </p:spPr>
        <p:txBody>
          <a:bodyPr wrap="none" rtlCol="0">
            <a:spAutoFit/>
          </a:bodyPr>
          <a:lstStyle/>
          <a:p>
            <a:r>
              <a:rPr lang="cs-CZ" b="1" dirty="0" smtClean="0">
                <a:solidFill>
                  <a:srgbClr val="FF0000"/>
                </a:solidFill>
              </a:rPr>
              <a:t>1/2</a:t>
            </a:r>
            <a:endParaRPr lang="cs-CZ" b="1" dirty="0">
              <a:solidFill>
                <a:srgbClr val="FF0000"/>
              </a:solidFill>
            </a:endParaRPr>
          </a:p>
        </p:txBody>
      </p:sp>
      <p:sp>
        <p:nvSpPr>
          <p:cNvPr id="33" name="TextovéPole 32"/>
          <p:cNvSpPr txBox="1"/>
          <p:nvPr/>
        </p:nvSpPr>
        <p:spPr>
          <a:xfrm>
            <a:off x="5004994" y="6416825"/>
            <a:ext cx="518091" cy="369332"/>
          </a:xfrm>
          <a:prstGeom prst="rect">
            <a:avLst/>
          </a:prstGeom>
          <a:noFill/>
        </p:spPr>
        <p:txBody>
          <a:bodyPr wrap="none" rtlCol="0">
            <a:spAutoFit/>
          </a:bodyPr>
          <a:lstStyle/>
          <a:p>
            <a:r>
              <a:rPr lang="cs-CZ" b="1" dirty="0" smtClean="0">
                <a:solidFill>
                  <a:srgbClr val="FF0000"/>
                </a:solidFill>
              </a:rPr>
              <a:t>1/2</a:t>
            </a:r>
            <a:endParaRPr lang="cs-CZ" b="1" dirty="0">
              <a:solidFill>
                <a:srgbClr val="FF0000"/>
              </a:solidFill>
            </a:endParaRPr>
          </a:p>
        </p:txBody>
      </p:sp>
      <p:sp>
        <p:nvSpPr>
          <p:cNvPr id="34" name="Nadpis 1"/>
          <p:cNvSpPr txBox="1">
            <a:spLocks/>
          </p:cNvSpPr>
          <p:nvPr/>
        </p:nvSpPr>
        <p:spPr>
          <a:xfrm>
            <a:off x="448056" y="4699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smtClean="0">
                <a:solidFill>
                  <a:srgbClr val="008000"/>
                </a:solidFill>
              </a:rPr>
              <a:t>Vazba– otázka 1</a:t>
            </a:r>
            <a:endParaRPr lang="en-US" sz="4000" dirty="0">
              <a:solidFill>
                <a:srgbClr val="008000"/>
              </a:solidFill>
            </a:endParaRPr>
          </a:p>
        </p:txBody>
      </p:sp>
      <p:sp>
        <p:nvSpPr>
          <p:cNvPr id="36" name="TextovéPole 35"/>
          <p:cNvSpPr txBox="1"/>
          <p:nvPr/>
        </p:nvSpPr>
        <p:spPr>
          <a:xfrm>
            <a:off x="5557628" y="322290"/>
            <a:ext cx="3898700" cy="646331"/>
          </a:xfrm>
          <a:prstGeom prst="rect">
            <a:avLst/>
          </a:prstGeom>
          <a:noFill/>
        </p:spPr>
        <p:txBody>
          <a:bodyPr wrap="square" rtlCol="0">
            <a:spAutoFit/>
          </a:bodyPr>
          <a:lstStyle/>
          <a:p>
            <a:pPr algn="ctr"/>
            <a:r>
              <a:rPr lang="cs-CZ" dirty="0" smtClean="0"/>
              <a:t>Meióza I –</a:t>
            </a:r>
          </a:p>
          <a:p>
            <a:pPr algn="ctr"/>
            <a:r>
              <a:rPr lang="cs-CZ" dirty="0" smtClean="0"/>
              <a:t> rozchod chromosomů</a:t>
            </a:r>
            <a:endParaRPr lang="cs-CZ" dirty="0"/>
          </a:p>
        </p:txBody>
      </p:sp>
    </p:spTree>
    <p:extLst>
      <p:ext uri="{BB962C8B-B14F-4D97-AF65-F5344CB8AC3E}">
        <p14:creationId xmlns:p14="http://schemas.microsoft.com/office/powerpoint/2010/main" val="1716196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8056" y="46990"/>
            <a:ext cx="8229600" cy="1143000"/>
          </a:xfrm>
        </p:spPr>
        <p:txBody>
          <a:bodyPr>
            <a:normAutofit/>
          </a:bodyPr>
          <a:lstStyle/>
          <a:p>
            <a:r>
              <a:rPr lang="cs-CZ" sz="4000" dirty="0" smtClean="0">
                <a:solidFill>
                  <a:srgbClr val="008000"/>
                </a:solidFill>
              </a:rPr>
              <a:t>Vazba– </a:t>
            </a:r>
            <a:r>
              <a:rPr lang="cs-CZ" sz="4000" dirty="0">
                <a:solidFill>
                  <a:srgbClr val="008000"/>
                </a:solidFill>
              </a:rPr>
              <a:t>otázka 2</a:t>
            </a:r>
            <a:endParaRPr lang="en-US" sz="4000" dirty="0">
              <a:solidFill>
                <a:srgbClr val="008000"/>
              </a:solidFill>
            </a:endParaRPr>
          </a:p>
        </p:txBody>
      </p:sp>
      <p:sp>
        <p:nvSpPr>
          <p:cNvPr id="14" name="Ovál 13"/>
          <p:cNvSpPr/>
          <p:nvPr/>
        </p:nvSpPr>
        <p:spPr>
          <a:xfrm>
            <a:off x="4434840" y="1189990"/>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ál 14"/>
          <p:cNvSpPr/>
          <p:nvPr/>
        </p:nvSpPr>
        <p:spPr>
          <a:xfrm>
            <a:off x="4434840" y="194565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ál 15"/>
          <p:cNvSpPr/>
          <p:nvPr/>
        </p:nvSpPr>
        <p:spPr>
          <a:xfrm>
            <a:off x="4446016" y="306643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ál 16"/>
          <p:cNvSpPr/>
          <p:nvPr/>
        </p:nvSpPr>
        <p:spPr>
          <a:xfrm>
            <a:off x="4434840" y="381355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ál 17"/>
          <p:cNvSpPr/>
          <p:nvPr/>
        </p:nvSpPr>
        <p:spPr>
          <a:xfrm>
            <a:off x="4446016" y="4592358"/>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258538" y="1276796"/>
            <a:ext cx="2965459" cy="2862322"/>
          </a:xfrm>
          <a:prstGeom prst="rect">
            <a:avLst/>
          </a:prstGeom>
          <a:noFill/>
        </p:spPr>
        <p:txBody>
          <a:bodyPr wrap="square" rtlCol="0">
            <a:spAutoFit/>
          </a:bodyPr>
          <a:lstStyle/>
          <a:p>
            <a:r>
              <a:rPr lang="cs-CZ" sz="2000" dirty="0" smtClean="0"/>
              <a:t>Muž má genotyp </a:t>
            </a:r>
            <a:r>
              <a:rPr lang="cs-CZ" sz="2000" i="1" dirty="0" err="1" smtClean="0"/>
              <a:t>AaBb</a:t>
            </a:r>
            <a:endParaRPr lang="cs-CZ" sz="2000" dirty="0" smtClean="0"/>
          </a:p>
          <a:p>
            <a:endParaRPr lang="cs-CZ" sz="2000" dirty="0" smtClean="0"/>
          </a:p>
          <a:p>
            <a:r>
              <a:rPr lang="cs-CZ" sz="2000" dirty="0" smtClean="0"/>
              <a:t>Geny </a:t>
            </a:r>
            <a:r>
              <a:rPr lang="cs-CZ" sz="2000" i="1" dirty="0"/>
              <a:t>A</a:t>
            </a:r>
            <a:r>
              <a:rPr lang="cs-CZ" sz="2000" dirty="0" smtClean="0"/>
              <a:t> </a:t>
            </a:r>
            <a:r>
              <a:rPr lang="cs-CZ" sz="2000" dirty="0" err="1" smtClean="0"/>
              <a:t>a</a:t>
            </a:r>
            <a:r>
              <a:rPr lang="cs-CZ" sz="2000" dirty="0" smtClean="0"/>
              <a:t> </a:t>
            </a:r>
            <a:r>
              <a:rPr lang="cs-CZ" sz="2000" i="1" dirty="0" smtClean="0"/>
              <a:t>B</a:t>
            </a:r>
            <a:r>
              <a:rPr lang="cs-CZ" sz="2000" dirty="0" smtClean="0"/>
              <a:t> jsou na stejném chromosomu, tak blízko, že mezi nimi neprobíhá crossing-over.</a:t>
            </a:r>
            <a:endParaRPr lang="cs-CZ" sz="2000" dirty="0"/>
          </a:p>
          <a:p>
            <a:endParaRPr lang="cs-CZ" sz="2000" dirty="0" smtClean="0"/>
          </a:p>
          <a:p>
            <a:r>
              <a:rPr lang="cs-CZ" sz="2000" dirty="0" smtClean="0"/>
              <a:t>Jaké gamety vyprodukuje jediná meióza?</a:t>
            </a:r>
            <a:endParaRPr lang="en-US" sz="2000" dirty="0"/>
          </a:p>
        </p:txBody>
      </p:sp>
      <p:sp>
        <p:nvSpPr>
          <p:cNvPr id="12" name="Obdélník 11"/>
          <p:cNvSpPr/>
          <p:nvPr/>
        </p:nvSpPr>
        <p:spPr>
          <a:xfrm>
            <a:off x="4724400" y="1113790"/>
            <a:ext cx="4226560" cy="3785652"/>
          </a:xfrm>
          <a:prstGeom prst="rect">
            <a:avLst/>
          </a:prstGeom>
        </p:spPr>
        <p:txBody>
          <a:bodyPr wrap="square">
            <a:spAutoFit/>
          </a:bodyPr>
          <a:lstStyle/>
          <a:p>
            <a:pPr>
              <a:spcAft>
                <a:spcPts val="3600"/>
              </a:spcAft>
            </a:pPr>
            <a:r>
              <a:rPr lang="cs-CZ" sz="2000" dirty="0" smtClean="0"/>
              <a:t>Dvě </a:t>
            </a:r>
            <a:r>
              <a:rPr lang="cs-CZ" sz="2000" i="1" dirty="0" err="1" smtClean="0"/>
              <a:t>Aa</a:t>
            </a:r>
            <a:r>
              <a:rPr lang="cs-CZ" sz="2000" i="1" baseline="-25000" dirty="0" smtClean="0"/>
              <a:t> </a:t>
            </a:r>
            <a:r>
              <a:rPr lang="en-US" sz="2000" dirty="0" smtClean="0"/>
              <a:t>, </a:t>
            </a:r>
            <a:r>
              <a:rPr lang="cs-CZ" sz="2000" dirty="0" smtClean="0"/>
              <a:t>dvě </a:t>
            </a:r>
            <a:r>
              <a:rPr lang="en-US" sz="2000" dirty="0" smtClean="0"/>
              <a:t> </a:t>
            </a:r>
            <a:r>
              <a:rPr lang="cs-CZ" sz="2000" i="1" dirty="0" err="1" smtClean="0"/>
              <a:t>Bb</a:t>
            </a:r>
            <a:endParaRPr lang="cs-CZ" sz="2000" dirty="0" smtClean="0"/>
          </a:p>
          <a:p>
            <a:pPr>
              <a:spcAft>
                <a:spcPts val="3600"/>
              </a:spcAft>
            </a:pPr>
            <a:r>
              <a:rPr lang="cs-CZ" sz="2000" dirty="0" smtClean="0"/>
              <a:t>Jednu </a:t>
            </a:r>
            <a:r>
              <a:rPr lang="cs-CZ" sz="2000" i="1" dirty="0" err="1" smtClean="0"/>
              <a:t>AA</a:t>
            </a:r>
            <a:r>
              <a:rPr lang="cs-CZ" sz="2000" i="1" baseline="-25000" dirty="0" smtClean="0"/>
              <a:t> </a:t>
            </a:r>
            <a:r>
              <a:rPr lang="en-US" sz="2000" dirty="0" smtClean="0"/>
              <a:t>, </a:t>
            </a:r>
            <a:r>
              <a:rPr lang="cs-CZ" sz="2000" dirty="0" smtClean="0"/>
              <a:t>jednu </a:t>
            </a:r>
            <a:r>
              <a:rPr lang="cs-CZ" sz="2000" i="1" dirty="0" smtClean="0"/>
              <a:t>Ab, jednu</a:t>
            </a:r>
            <a:r>
              <a:rPr lang="cs-CZ" sz="2000" dirty="0" smtClean="0"/>
              <a:t> </a:t>
            </a:r>
            <a:r>
              <a:rPr lang="cs-CZ" sz="2000" i="1" dirty="0" err="1" smtClean="0"/>
              <a:t>aB</a:t>
            </a:r>
            <a:r>
              <a:rPr lang="en-US" sz="2000" dirty="0" smtClean="0"/>
              <a:t>, </a:t>
            </a:r>
            <a:r>
              <a:rPr lang="cs-CZ" sz="2000" dirty="0" smtClean="0"/>
              <a:t>jednu</a:t>
            </a:r>
            <a:r>
              <a:rPr lang="en-US" sz="2000" dirty="0" smtClean="0"/>
              <a:t> </a:t>
            </a:r>
            <a:r>
              <a:rPr lang="cs-CZ" sz="2000" i="1" dirty="0" err="1" smtClean="0"/>
              <a:t>bb</a:t>
            </a:r>
            <a:endParaRPr lang="cs-CZ" sz="2000" i="1" baseline="-25000" dirty="0" smtClean="0"/>
          </a:p>
          <a:p>
            <a:pPr>
              <a:spcAft>
                <a:spcPts val="3600"/>
              </a:spcAft>
            </a:pPr>
            <a:r>
              <a:rPr lang="cs-CZ" sz="2000" dirty="0" smtClean="0"/>
              <a:t>Jednu </a:t>
            </a:r>
            <a:r>
              <a:rPr lang="cs-CZ" sz="2000" i="1" dirty="0" smtClean="0"/>
              <a:t>A</a:t>
            </a:r>
            <a:r>
              <a:rPr lang="cs-CZ" sz="2000" i="1" baseline="-25000" dirty="0" smtClean="0"/>
              <a:t> </a:t>
            </a:r>
            <a:r>
              <a:rPr lang="cs-CZ" sz="2000" dirty="0" smtClean="0"/>
              <a:t>, jednu </a:t>
            </a:r>
            <a:r>
              <a:rPr lang="cs-CZ" sz="2000" i="1" dirty="0" smtClean="0"/>
              <a:t>a</a:t>
            </a:r>
            <a:r>
              <a:rPr lang="cs-CZ" sz="2000" i="1" baseline="-25000" dirty="0" smtClean="0"/>
              <a:t> </a:t>
            </a:r>
            <a:r>
              <a:rPr lang="cs-CZ" sz="2000" i="1" dirty="0" smtClean="0"/>
              <a:t>, jednu B , jednu b</a:t>
            </a:r>
          </a:p>
          <a:p>
            <a:pPr>
              <a:spcAft>
                <a:spcPts val="3600"/>
              </a:spcAft>
            </a:pPr>
            <a:r>
              <a:rPr lang="cs-CZ" sz="2000" dirty="0" smtClean="0"/>
              <a:t>Jednu </a:t>
            </a:r>
            <a:r>
              <a:rPr lang="cs-CZ" sz="2000" i="1" dirty="0" smtClean="0"/>
              <a:t>AB</a:t>
            </a:r>
            <a:r>
              <a:rPr lang="cs-CZ" sz="2000" dirty="0" smtClean="0"/>
              <a:t>, </a:t>
            </a:r>
            <a:r>
              <a:rPr lang="cs-CZ" sz="2000" dirty="0"/>
              <a:t>jednu </a:t>
            </a:r>
            <a:r>
              <a:rPr lang="cs-CZ" sz="2000" i="1" dirty="0" smtClean="0"/>
              <a:t>Ab, </a:t>
            </a:r>
            <a:r>
              <a:rPr lang="cs-CZ" sz="2000" i="1" dirty="0"/>
              <a:t>jednu </a:t>
            </a:r>
            <a:r>
              <a:rPr lang="cs-CZ" sz="2000" i="1" dirty="0" err="1" smtClean="0"/>
              <a:t>aB</a:t>
            </a:r>
            <a:r>
              <a:rPr lang="cs-CZ" sz="2000" i="1" dirty="0" smtClean="0"/>
              <a:t>, </a:t>
            </a:r>
            <a:r>
              <a:rPr lang="cs-CZ" sz="2000" i="1" dirty="0"/>
              <a:t>jednu </a:t>
            </a:r>
            <a:r>
              <a:rPr lang="cs-CZ" sz="2000" i="1" dirty="0" smtClean="0"/>
              <a:t>ab</a:t>
            </a:r>
            <a:endParaRPr lang="cs-CZ" sz="2000" i="1" dirty="0"/>
          </a:p>
          <a:p>
            <a:pPr>
              <a:spcAft>
                <a:spcPts val="3600"/>
              </a:spcAft>
            </a:pPr>
            <a:r>
              <a:rPr lang="cs-CZ" sz="2000" dirty="0" smtClean="0"/>
              <a:t>Potřebujeme více informací</a:t>
            </a:r>
            <a:endParaRPr lang="en-US" sz="2000" dirty="0"/>
          </a:p>
        </p:txBody>
      </p:sp>
    </p:spTree>
    <p:extLst>
      <p:ext uri="{BB962C8B-B14F-4D97-AF65-F5344CB8AC3E}">
        <p14:creationId xmlns:p14="http://schemas.microsoft.com/office/powerpoint/2010/main" val="107674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4724400" y="1113790"/>
            <a:ext cx="4226560" cy="3785652"/>
          </a:xfrm>
          <a:prstGeom prst="rect">
            <a:avLst/>
          </a:prstGeom>
        </p:spPr>
        <p:txBody>
          <a:bodyPr wrap="square">
            <a:spAutoFit/>
          </a:bodyPr>
          <a:lstStyle/>
          <a:p>
            <a:pPr>
              <a:spcAft>
                <a:spcPts val="3600"/>
              </a:spcAft>
            </a:pPr>
            <a:r>
              <a:rPr lang="cs-CZ" sz="2000" dirty="0" smtClean="0"/>
              <a:t>Dvě </a:t>
            </a:r>
            <a:r>
              <a:rPr lang="cs-CZ" sz="2000" i="1" dirty="0" err="1" smtClean="0"/>
              <a:t>Aa</a:t>
            </a:r>
            <a:r>
              <a:rPr lang="cs-CZ" sz="2000" i="1" baseline="-25000" dirty="0" smtClean="0"/>
              <a:t> </a:t>
            </a:r>
            <a:r>
              <a:rPr lang="en-US" sz="2000" dirty="0" smtClean="0"/>
              <a:t>, </a:t>
            </a:r>
            <a:r>
              <a:rPr lang="cs-CZ" sz="2000" dirty="0" smtClean="0"/>
              <a:t>dvě </a:t>
            </a:r>
            <a:r>
              <a:rPr lang="en-US" sz="2000" dirty="0" smtClean="0"/>
              <a:t> </a:t>
            </a:r>
            <a:r>
              <a:rPr lang="cs-CZ" sz="2000" i="1" dirty="0" err="1" smtClean="0"/>
              <a:t>Bb</a:t>
            </a:r>
            <a:endParaRPr lang="cs-CZ" sz="2000" dirty="0" smtClean="0"/>
          </a:p>
          <a:p>
            <a:pPr>
              <a:spcAft>
                <a:spcPts val="3600"/>
              </a:spcAft>
            </a:pPr>
            <a:r>
              <a:rPr lang="cs-CZ" sz="2000" dirty="0" smtClean="0"/>
              <a:t>Jednu </a:t>
            </a:r>
            <a:r>
              <a:rPr lang="cs-CZ" sz="2000" i="1" dirty="0" err="1" smtClean="0"/>
              <a:t>AA</a:t>
            </a:r>
            <a:r>
              <a:rPr lang="cs-CZ" sz="2000" i="1" baseline="-25000" dirty="0" smtClean="0"/>
              <a:t> </a:t>
            </a:r>
            <a:r>
              <a:rPr lang="en-US" sz="2000" dirty="0" smtClean="0"/>
              <a:t>, </a:t>
            </a:r>
            <a:r>
              <a:rPr lang="cs-CZ" sz="2000" dirty="0" smtClean="0"/>
              <a:t>jednu </a:t>
            </a:r>
            <a:r>
              <a:rPr lang="cs-CZ" sz="2000" i="1" dirty="0" smtClean="0"/>
              <a:t>Ab, jednu</a:t>
            </a:r>
            <a:r>
              <a:rPr lang="cs-CZ" sz="2000" dirty="0" smtClean="0"/>
              <a:t> </a:t>
            </a:r>
            <a:r>
              <a:rPr lang="cs-CZ" sz="2000" i="1" dirty="0" err="1" smtClean="0"/>
              <a:t>aB</a:t>
            </a:r>
            <a:r>
              <a:rPr lang="en-US" sz="2000" dirty="0" smtClean="0"/>
              <a:t>, </a:t>
            </a:r>
            <a:r>
              <a:rPr lang="cs-CZ" sz="2000" dirty="0" smtClean="0"/>
              <a:t>jednu</a:t>
            </a:r>
            <a:r>
              <a:rPr lang="en-US" sz="2000" dirty="0" smtClean="0"/>
              <a:t> </a:t>
            </a:r>
            <a:r>
              <a:rPr lang="cs-CZ" sz="2000" i="1" dirty="0" err="1" smtClean="0"/>
              <a:t>bb</a:t>
            </a:r>
            <a:endParaRPr lang="cs-CZ" sz="2000" i="1" baseline="-25000" dirty="0" smtClean="0"/>
          </a:p>
          <a:p>
            <a:pPr>
              <a:spcAft>
                <a:spcPts val="3600"/>
              </a:spcAft>
            </a:pPr>
            <a:r>
              <a:rPr lang="cs-CZ" sz="2000" dirty="0" smtClean="0"/>
              <a:t>Jednu </a:t>
            </a:r>
            <a:r>
              <a:rPr lang="cs-CZ" sz="2000" i="1" dirty="0" smtClean="0"/>
              <a:t>A</a:t>
            </a:r>
            <a:r>
              <a:rPr lang="cs-CZ" sz="2000" i="1" baseline="-25000" dirty="0" smtClean="0"/>
              <a:t> </a:t>
            </a:r>
            <a:r>
              <a:rPr lang="cs-CZ" sz="2000" dirty="0" smtClean="0"/>
              <a:t>, jednu </a:t>
            </a:r>
            <a:r>
              <a:rPr lang="cs-CZ" sz="2000" i="1" dirty="0" smtClean="0"/>
              <a:t>a</a:t>
            </a:r>
            <a:r>
              <a:rPr lang="cs-CZ" sz="2000" i="1" baseline="-25000" dirty="0" smtClean="0"/>
              <a:t> </a:t>
            </a:r>
            <a:r>
              <a:rPr lang="cs-CZ" sz="2000" i="1" dirty="0" smtClean="0"/>
              <a:t>, jednu B , jednu b</a:t>
            </a:r>
          </a:p>
          <a:p>
            <a:pPr>
              <a:spcAft>
                <a:spcPts val="3600"/>
              </a:spcAft>
            </a:pPr>
            <a:r>
              <a:rPr lang="cs-CZ" sz="2000" dirty="0" smtClean="0"/>
              <a:t>Jednu </a:t>
            </a:r>
            <a:r>
              <a:rPr lang="cs-CZ" sz="2000" i="1" dirty="0" smtClean="0"/>
              <a:t>AB</a:t>
            </a:r>
            <a:r>
              <a:rPr lang="cs-CZ" sz="2000" dirty="0" smtClean="0"/>
              <a:t>, </a:t>
            </a:r>
            <a:r>
              <a:rPr lang="cs-CZ" sz="2000" dirty="0"/>
              <a:t>jednu </a:t>
            </a:r>
            <a:r>
              <a:rPr lang="cs-CZ" sz="2000" i="1" dirty="0" smtClean="0"/>
              <a:t>Ab, </a:t>
            </a:r>
            <a:r>
              <a:rPr lang="cs-CZ" sz="2000" i="1" dirty="0"/>
              <a:t>jednu </a:t>
            </a:r>
            <a:r>
              <a:rPr lang="cs-CZ" sz="2000" i="1" dirty="0" err="1" smtClean="0"/>
              <a:t>aB</a:t>
            </a:r>
            <a:r>
              <a:rPr lang="cs-CZ" sz="2000" i="1" dirty="0" smtClean="0"/>
              <a:t>, </a:t>
            </a:r>
            <a:r>
              <a:rPr lang="cs-CZ" sz="2000" i="1" dirty="0"/>
              <a:t>jednu </a:t>
            </a:r>
            <a:r>
              <a:rPr lang="cs-CZ" sz="2000" i="1" dirty="0" smtClean="0"/>
              <a:t>ab</a:t>
            </a:r>
            <a:endParaRPr lang="cs-CZ" sz="2000" i="1" dirty="0"/>
          </a:p>
          <a:p>
            <a:pPr>
              <a:spcAft>
                <a:spcPts val="3600"/>
              </a:spcAft>
            </a:pPr>
            <a:r>
              <a:rPr lang="cs-CZ" sz="2000" dirty="0" smtClean="0"/>
              <a:t>Potřebujeme více informací</a:t>
            </a:r>
            <a:endParaRPr lang="en-US" sz="2000" dirty="0"/>
          </a:p>
        </p:txBody>
      </p:sp>
      <p:sp>
        <p:nvSpPr>
          <p:cNvPr id="7" name="Ovál 6"/>
          <p:cNvSpPr/>
          <p:nvPr/>
        </p:nvSpPr>
        <p:spPr>
          <a:xfrm>
            <a:off x="4434840" y="1189990"/>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4434840" y="194565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4446016" y="306643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4434840" y="381355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4442460" y="4592358"/>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adpis 1"/>
          <p:cNvSpPr>
            <a:spLocks noGrp="1"/>
          </p:cNvSpPr>
          <p:nvPr>
            <p:ph type="title"/>
          </p:nvPr>
        </p:nvSpPr>
        <p:spPr>
          <a:xfrm>
            <a:off x="448056" y="46990"/>
            <a:ext cx="8229600" cy="1143000"/>
          </a:xfrm>
        </p:spPr>
        <p:txBody>
          <a:bodyPr>
            <a:normAutofit/>
          </a:bodyPr>
          <a:lstStyle/>
          <a:p>
            <a:r>
              <a:rPr lang="cs-CZ" sz="4000" dirty="0" smtClean="0">
                <a:solidFill>
                  <a:srgbClr val="008000"/>
                </a:solidFill>
              </a:rPr>
              <a:t>Vazba– </a:t>
            </a:r>
            <a:r>
              <a:rPr lang="cs-CZ" sz="4000" dirty="0">
                <a:solidFill>
                  <a:srgbClr val="008000"/>
                </a:solidFill>
              </a:rPr>
              <a:t>otázka 2</a:t>
            </a:r>
            <a:endParaRPr lang="en-US" sz="4000" dirty="0">
              <a:solidFill>
                <a:srgbClr val="008000"/>
              </a:solidFill>
            </a:endParaRPr>
          </a:p>
        </p:txBody>
      </p:sp>
      <p:sp>
        <p:nvSpPr>
          <p:cNvPr id="11" name="TextovéPole 10"/>
          <p:cNvSpPr txBox="1"/>
          <p:nvPr/>
        </p:nvSpPr>
        <p:spPr>
          <a:xfrm>
            <a:off x="258538" y="1276796"/>
            <a:ext cx="2965459" cy="2862322"/>
          </a:xfrm>
          <a:prstGeom prst="rect">
            <a:avLst/>
          </a:prstGeom>
          <a:noFill/>
        </p:spPr>
        <p:txBody>
          <a:bodyPr wrap="square" rtlCol="0">
            <a:spAutoFit/>
          </a:bodyPr>
          <a:lstStyle/>
          <a:p>
            <a:r>
              <a:rPr lang="cs-CZ" sz="2000" dirty="0" smtClean="0"/>
              <a:t>Muž má genotyp </a:t>
            </a:r>
            <a:r>
              <a:rPr lang="cs-CZ" sz="2000" i="1" dirty="0" err="1" smtClean="0"/>
              <a:t>AaBb</a:t>
            </a:r>
            <a:endParaRPr lang="cs-CZ" sz="2000" dirty="0" smtClean="0"/>
          </a:p>
          <a:p>
            <a:endParaRPr lang="cs-CZ" sz="2000" dirty="0" smtClean="0"/>
          </a:p>
          <a:p>
            <a:r>
              <a:rPr lang="cs-CZ" sz="2000" dirty="0" smtClean="0"/>
              <a:t>Geny </a:t>
            </a:r>
            <a:r>
              <a:rPr lang="cs-CZ" sz="2000" i="1" dirty="0"/>
              <a:t>A</a:t>
            </a:r>
            <a:r>
              <a:rPr lang="cs-CZ" sz="2000" dirty="0" smtClean="0"/>
              <a:t> </a:t>
            </a:r>
            <a:r>
              <a:rPr lang="cs-CZ" sz="2000" dirty="0" err="1" smtClean="0"/>
              <a:t>a</a:t>
            </a:r>
            <a:r>
              <a:rPr lang="cs-CZ" sz="2000" dirty="0" smtClean="0"/>
              <a:t> </a:t>
            </a:r>
            <a:r>
              <a:rPr lang="cs-CZ" sz="2000" i="1" dirty="0" smtClean="0"/>
              <a:t>B</a:t>
            </a:r>
            <a:r>
              <a:rPr lang="cs-CZ" sz="2000" dirty="0" smtClean="0"/>
              <a:t> jsou na stejném chromosomu, tak blízko, že mezi nimi neprobíhá crossing-over.</a:t>
            </a:r>
            <a:endParaRPr lang="cs-CZ" sz="2000" dirty="0"/>
          </a:p>
          <a:p>
            <a:endParaRPr lang="cs-CZ" sz="2000" dirty="0" smtClean="0"/>
          </a:p>
          <a:p>
            <a:r>
              <a:rPr lang="cs-CZ" sz="2000" dirty="0" smtClean="0"/>
              <a:t>Jaké gamety vyprodukuje jediná meióza?</a:t>
            </a:r>
            <a:endParaRPr lang="en-US" sz="2000" dirty="0"/>
          </a:p>
        </p:txBody>
      </p:sp>
    </p:spTree>
    <p:extLst>
      <p:ext uri="{BB962C8B-B14F-4D97-AF65-F5344CB8AC3E}">
        <p14:creationId xmlns:p14="http://schemas.microsoft.com/office/powerpoint/2010/main" val="1576611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5815" y="1142140"/>
            <a:ext cx="5351009" cy="4096004"/>
          </a:xfrm>
          <a:prstGeom prst="rect">
            <a:avLst/>
          </a:prstGeom>
        </p:spPr>
      </p:pic>
      <p:sp>
        <p:nvSpPr>
          <p:cNvPr id="5" name="TextovéPole 4"/>
          <p:cNvSpPr txBox="1"/>
          <p:nvPr/>
        </p:nvSpPr>
        <p:spPr>
          <a:xfrm>
            <a:off x="258538" y="1276796"/>
            <a:ext cx="2965459" cy="2862322"/>
          </a:xfrm>
          <a:prstGeom prst="rect">
            <a:avLst/>
          </a:prstGeom>
          <a:noFill/>
        </p:spPr>
        <p:txBody>
          <a:bodyPr wrap="square" rtlCol="0">
            <a:spAutoFit/>
          </a:bodyPr>
          <a:lstStyle/>
          <a:p>
            <a:r>
              <a:rPr lang="cs-CZ" sz="2000" dirty="0" smtClean="0"/>
              <a:t>Muž má genotyp </a:t>
            </a:r>
            <a:r>
              <a:rPr lang="cs-CZ" sz="2000" i="1" dirty="0" err="1" smtClean="0"/>
              <a:t>AaBb</a:t>
            </a:r>
            <a:endParaRPr lang="cs-CZ" sz="2000" dirty="0" smtClean="0"/>
          </a:p>
          <a:p>
            <a:endParaRPr lang="cs-CZ" sz="2000" dirty="0" smtClean="0"/>
          </a:p>
          <a:p>
            <a:r>
              <a:rPr lang="cs-CZ" sz="2000" dirty="0" smtClean="0"/>
              <a:t>Geny </a:t>
            </a:r>
            <a:r>
              <a:rPr lang="cs-CZ" sz="2000" i="1" dirty="0"/>
              <a:t>A</a:t>
            </a:r>
            <a:r>
              <a:rPr lang="cs-CZ" sz="2000" dirty="0" smtClean="0"/>
              <a:t> </a:t>
            </a:r>
            <a:r>
              <a:rPr lang="cs-CZ" sz="2000" dirty="0" err="1" smtClean="0"/>
              <a:t>a</a:t>
            </a:r>
            <a:r>
              <a:rPr lang="cs-CZ" sz="2000" dirty="0" smtClean="0"/>
              <a:t> </a:t>
            </a:r>
            <a:r>
              <a:rPr lang="cs-CZ" sz="2000" i="1" dirty="0" smtClean="0"/>
              <a:t>B</a:t>
            </a:r>
            <a:r>
              <a:rPr lang="cs-CZ" sz="2000" dirty="0" smtClean="0"/>
              <a:t> jsou na stejném chromosomu, tak blízko, že mezi nimi neprobíhá crossing-over.</a:t>
            </a:r>
            <a:endParaRPr lang="cs-CZ" sz="2000" dirty="0"/>
          </a:p>
          <a:p>
            <a:endParaRPr lang="cs-CZ" sz="2000" dirty="0" smtClean="0"/>
          </a:p>
          <a:p>
            <a:r>
              <a:rPr lang="cs-CZ" sz="2000" dirty="0" smtClean="0"/>
              <a:t>Jaké gamety vyprodukuje jediná meióza?</a:t>
            </a:r>
            <a:endParaRPr lang="en-US" sz="2000" dirty="0"/>
          </a:p>
        </p:txBody>
      </p:sp>
      <p:sp>
        <p:nvSpPr>
          <p:cNvPr id="12" name="Ovál 11"/>
          <p:cNvSpPr/>
          <p:nvPr/>
        </p:nvSpPr>
        <p:spPr>
          <a:xfrm>
            <a:off x="288662" y="5860969"/>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Obdélník 2"/>
          <p:cNvSpPr/>
          <p:nvPr/>
        </p:nvSpPr>
        <p:spPr>
          <a:xfrm>
            <a:off x="531486" y="5793143"/>
            <a:ext cx="2392689" cy="707886"/>
          </a:xfrm>
          <a:prstGeom prst="rect">
            <a:avLst/>
          </a:prstGeom>
        </p:spPr>
        <p:txBody>
          <a:bodyPr wrap="square">
            <a:spAutoFit/>
          </a:bodyPr>
          <a:lstStyle/>
          <a:p>
            <a:pPr>
              <a:spcAft>
                <a:spcPts val="3600"/>
              </a:spcAft>
            </a:pPr>
            <a:r>
              <a:rPr lang="cs-CZ" sz="2000" dirty="0"/>
              <a:t>Potřebujeme více informací</a:t>
            </a:r>
            <a:endParaRPr lang="en-US" sz="2000" dirty="0"/>
          </a:p>
        </p:txBody>
      </p:sp>
      <p:sp>
        <p:nvSpPr>
          <p:cNvPr id="16" name="TextovéPole 15"/>
          <p:cNvSpPr txBox="1"/>
          <p:nvPr/>
        </p:nvSpPr>
        <p:spPr>
          <a:xfrm>
            <a:off x="6432021" y="5256530"/>
            <a:ext cx="436338" cy="369332"/>
          </a:xfrm>
          <a:prstGeom prst="rect">
            <a:avLst/>
          </a:prstGeom>
          <a:noFill/>
        </p:spPr>
        <p:txBody>
          <a:bodyPr wrap="none" rtlCol="0">
            <a:spAutoFit/>
          </a:bodyPr>
          <a:lstStyle/>
          <a:p>
            <a:r>
              <a:rPr lang="cs-CZ" i="1" dirty="0" smtClean="0"/>
              <a:t>Ab</a:t>
            </a:r>
            <a:endParaRPr lang="cs-CZ" i="1" baseline="-25000" dirty="0"/>
          </a:p>
        </p:txBody>
      </p:sp>
      <p:sp>
        <p:nvSpPr>
          <p:cNvPr id="17" name="TextovéPole 16"/>
          <p:cNvSpPr txBox="1"/>
          <p:nvPr/>
        </p:nvSpPr>
        <p:spPr>
          <a:xfrm>
            <a:off x="7046438" y="5257369"/>
            <a:ext cx="436338" cy="369332"/>
          </a:xfrm>
          <a:prstGeom prst="rect">
            <a:avLst/>
          </a:prstGeom>
          <a:noFill/>
        </p:spPr>
        <p:txBody>
          <a:bodyPr wrap="none" rtlCol="0">
            <a:spAutoFit/>
          </a:bodyPr>
          <a:lstStyle/>
          <a:p>
            <a:r>
              <a:rPr lang="cs-CZ" i="1" dirty="0" smtClean="0"/>
              <a:t>Ab</a:t>
            </a:r>
            <a:endParaRPr lang="cs-CZ" i="1" baseline="-25000" dirty="0"/>
          </a:p>
        </p:txBody>
      </p:sp>
      <p:sp>
        <p:nvSpPr>
          <p:cNvPr id="18" name="TextovéPole 17"/>
          <p:cNvSpPr txBox="1"/>
          <p:nvPr/>
        </p:nvSpPr>
        <p:spPr>
          <a:xfrm>
            <a:off x="7673171" y="5256530"/>
            <a:ext cx="428322" cy="369332"/>
          </a:xfrm>
          <a:prstGeom prst="rect">
            <a:avLst/>
          </a:prstGeom>
          <a:noFill/>
        </p:spPr>
        <p:txBody>
          <a:bodyPr wrap="none" rtlCol="0">
            <a:spAutoFit/>
          </a:bodyPr>
          <a:lstStyle/>
          <a:p>
            <a:r>
              <a:rPr lang="cs-CZ" i="1" dirty="0" err="1" smtClean="0"/>
              <a:t>aB</a:t>
            </a:r>
            <a:endParaRPr lang="cs-CZ" i="1" baseline="-25000" dirty="0"/>
          </a:p>
        </p:txBody>
      </p:sp>
      <p:sp>
        <p:nvSpPr>
          <p:cNvPr id="19" name="TextovéPole 18"/>
          <p:cNvSpPr txBox="1"/>
          <p:nvPr/>
        </p:nvSpPr>
        <p:spPr>
          <a:xfrm>
            <a:off x="8278614" y="5256530"/>
            <a:ext cx="428322" cy="369332"/>
          </a:xfrm>
          <a:prstGeom prst="rect">
            <a:avLst/>
          </a:prstGeom>
          <a:noFill/>
        </p:spPr>
        <p:txBody>
          <a:bodyPr wrap="none" rtlCol="0">
            <a:spAutoFit/>
          </a:bodyPr>
          <a:lstStyle/>
          <a:p>
            <a:r>
              <a:rPr lang="cs-CZ" i="1" dirty="0" err="1" smtClean="0"/>
              <a:t>aB</a:t>
            </a:r>
            <a:endParaRPr lang="cs-CZ" i="1" baseline="-25000" dirty="0"/>
          </a:p>
        </p:txBody>
      </p:sp>
      <p:sp>
        <p:nvSpPr>
          <p:cNvPr id="20" name="TextovéPole 19"/>
          <p:cNvSpPr txBox="1"/>
          <p:nvPr/>
        </p:nvSpPr>
        <p:spPr>
          <a:xfrm>
            <a:off x="3556967" y="5255272"/>
            <a:ext cx="442750" cy="369332"/>
          </a:xfrm>
          <a:prstGeom prst="rect">
            <a:avLst/>
          </a:prstGeom>
          <a:noFill/>
        </p:spPr>
        <p:txBody>
          <a:bodyPr wrap="none" rtlCol="0">
            <a:spAutoFit/>
          </a:bodyPr>
          <a:lstStyle/>
          <a:p>
            <a:r>
              <a:rPr lang="cs-CZ" i="1" dirty="0" smtClean="0"/>
              <a:t>AB</a:t>
            </a:r>
            <a:endParaRPr lang="cs-CZ" i="1" baseline="-25000" dirty="0"/>
          </a:p>
        </p:txBody>
      </p:sp>
      <p:sp>
        <p:nvSpPr>
          <p:cNvPr id="21" name="TextovéPole 20"/>
          <p:cNvSpPr txBox="1"/>
          <p:nvPr/>
        </p:nvSpPr>
        <p:spPr>
          <a:xfrm>
            <a:off x="4177650" y="5256111"/>
            <a:ext cx="442750" cy="369332"/>
          </a:xfrm>
          <a:prstGeom prst="rect">
            <a:avLst/>
          </a:prstGeom>
          <a:noFill/>
        </p:spPr>
        <p:txBody>
          <a:bodyPr wrap="none" rtlCol="0">
            <a:spAutoFit/>
          </a:bodyPr>
          <a:lstStyle/>
          <a:p>
            <a:r>
              <a:rPr lang="cs-CZ" i="1" dirty="0" smtClean="0"/>
              <a:t>AB</a:t>
            </a:r>
            <a:endParaRPr lang="cs-CZ" i="1" baseline="-25000" dirty="0"/>
          </a:p>
        </p:txBody>
      </p:sp>
      <p:sp>
        <p:nvSpPr>
          <p:cNvPr id="22" name="TextovéPole 21"/>
          <p:cNvSpPr txBox="1"/>
          <p:nvPr/>
        </p:nvSpPr>
        <p:spPr>
          <a:xfrm>
            <a:off x="4819623" y="5255272"/>
            <a:ext cx="421910" cy="369332"/>
          </a:xfrm>
          <a:prstGeom prst="rect">
            <a:avLst/>
          </a:prstGeom>
          <a:noFill/>
        </p:spPr>
        <p:txBody>
          <a:bodyPr wrap="none" rtlCol="0">
            <a:spAutoFit/>
          </a:bodyPr>
          <a:lstStyle/>
          <a:p>
            <a:r>
              <a:rPr lang="cs-CZ" i="1" dirty="0" smtClean="0"/>
              <a:t>ab</a:t>
            </a:r>
            <a:endParaRPr lang="cs-CZ" i="1" baseline="-25000" dirty="0"/>
          </a:p>
        </p:txBody>
      </p:sp>
      <p:sp>
        <p:nvSpPr>
          <p:cNvPr id="23" name="TextovéPole 22"/>
          <p:cNvSpPr txBox="1"/>
          <p:nvPr/>
        </p:nvSpPr>
        <p:spPr>
          <a:xfrm>
            <a:off x="5427950" y="5255272"/>
            <a:ext cx="421910" cy="369332"/>
          </a:xfrm>
          <a:prstGeom prst="rect">
            <a:avLst/>
          </a:prstGeom>
          <a:noFill/>
        </p:spPr>
        <p:txBody>
          <a:bodyPr wrap="none" rtlCol="0">
            <a:spAutoFit/>
          </a:bodyPr>
          <a:lstStyle/>
          <a:p>
            <a:r>
              <a:rPr lang="cs-CZ" i="1" dirty="0" smtClean="0"/>
              <a:t>ab</a:t>
            </a:r>
            <a:endParaRPr lang="cs-CZ" i="1" baseline="-25000" dirty="0"/>
          </a:p>
        </p:txBody>
      </p:sp>
      <p:sp>
        <p:nvSpPr>
          <p:cNvPr id="24" name="Zaoblený obdélník 23"/>
          <p:cNvSpPr/>
          <p:nvPr/>
        </p:nvSpPr>
        <p:spPr>
          <a:xfrm>
            <a:off x="3494439" y="5271818"/>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Zaoblený obdélník 24"/>
          <p:cNvSpPr/>
          <p:nvPr/>
        </p:nvSpPr>
        <p:spPr>
          <a:xfrm>
            <a:off x="4776209" y="5271818"/>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Zaoblený obdélník 25"/>
          <p:cNvSpPr/>
          <p:nvPr/>
        </p:nvSpPr>
        <p:spPr>
          <a:xfrm>
            <a:off x="6251051" y="5271818"/>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Zaoblený obdélník 27"/>
          <p:cNvSpPr/>
          <p:nvPr/>
        </p:nvSpPr>
        <p:spPr>
          <a:xfrm>
            <a:off x="7536227" y="5276265"/>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3879888" y="5907243"/>
            <a:ext cx="4803285" cy="707886"/>
          </a:xfrm>
          <a:prstGeom prst="rect">
            <a:avLst/>
          </a:prstGeom>
          <a:noFill/>
        </p:spPr>
        <p:txBody>
          <a:bodyPr wrap="square" rtlCol="0">
            <a:spAutoFit/>
          </a:bodyPr>
          <a:lstStyle/>
          <a:p>
            <a:pPr algn="ctr"/>
            <a:r>
              <a:rPr lang="cs-CZ" sz="2000" dirty="0" smtClean="0">
                <a:solidFill>
                  <a:srgbClr val="FF0000"/>
                </a:solidFill>
              </a:rPr>
              <a:t>Na uspořádání alel na chromosomech záleží, jaké gamety budou vznikat. </a:t>
            </a:r>
            <a:endParaRPr lang="cs-CZ" sz="2000" dirty="0">
              <a:solidFill>
                <a:srgbClr val="FF0000"/>
              </a:solidFill>
            </a:endParaRPr>
          </a:p>
        </p:txBody>
      </p:sp>
      <p:sp>
        <p:nvSpPr>
          <p:cNvPr id="27" name="Nadpis 1"/>
          <p:cNvSpPr txBox="1">
            <a:spLocks/>
          </p:cNvSpPr>
          <p:nvPr/>
        </p:nvSpPr>
        <p:spPr>
          <a:xfrm>
            <a:off x="448056" y="4699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smtClean="0">
                <a:solidFill>
                  <a:srgbClr val="008000"/>
                </a:solidFill>
              </a:rPr>
              <a:t>Vazba– otázka 2</a:t>
            </a:r>
            <a:endParaRPr lang="en-US" sz="4000" dirty="0">
              <a:solidFill>
                <a:srgbClr val="008000"/>
              </a:solidFill>
            </a:endParaRPr>
          </a:p>
        </p:txBody>
      </p:sp>
      <p:sp>
        <p:nvSpPr>
          <p:cNvPr id="29" name="Obdélník 28"/>
          <p:cNvSpPr/>
          <p:nvPr/>
        </p:nvSpPr>
        <p:spPr>
          <a:xfrm>
            <a:off x="6238245" y="2993959"/>
            <a:ext cx="2595963" cy="2799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5667107" y="2785157"/>
            <a:ext cx="920830" cy="369332"/>
          </a:xfrm>
          <a:prstGeom prst="rect">
            <a:avLst/>
          </a:prstGeom>
          <a:noFill/>
        </p:spPr>
        <p:txBody>
          <a:bodyPr wrap="none" rtlCol="0">
            <a:spAutoFit/>
          </a:bodyPr>
          <a:lstStyle/>
          <a:p>
            <a:r>
              <a:rPr lang="cs-CZ" dirty="0" smtClean="0"/>
              <a:t>Gamety</a:t>
            </a:r>
            <a:endParaRPr lang="cs-CZ" dirty="0"/>
          </a:p>
        </p:txBody>
      </p:sp>
      <p:grpSp>
        <p:nvGrpSpPr>
          <p:cNvPr id="8" name="Skupina 7"/>
          <p:cNvGrpSpPr/>
          <p:nvPr/>
        </p:nvGrpSpPr>
        <p:grpSpPr>
          <a:xfrm>
            <a:off x="3483435" y="2784532"/>
            <a:ext cx="3091011" cy="3008411"/>
            <a:chOff x="3496926" y="2739249"/>
            <a:chExt cx="3091011" cy="3008411"/>
          </a:xfrm>
        </p:grpSpPr>
        <p:sp>
          <p:nvSpPr>
            <p:cNvPr id="2" name="Obdélník 1"/>
            <p:cNvSpPr/>
            <p:nvPr/>
          </p:nvSpPr>
          <p:spPr>
            <a:xfrm>
              <a:off x="3496926" y="2948476"/>
              <a:ext cx="2595963" cy="2799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667107" y="2739249"/>
              <a:ext cx="920830" cy="507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55744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58538" y="1160343"/>
            <a:ext cx="3860800" cy="3170099"/>
          </a:xfrm>
          <a:prstGeom prst="rect">
            <a:avLst/>
          </a:prstGeom>
          <a:noFill/>
        </p:spPr>
        <p:txBody>
          <a:bodyPr wrap="square" rtlCol="0">
            <a:spAutoFit/>
          </a:bodyPr>
          <a:lstStyle/>
          <a:p>
            <a:r>
              <a:rPr lang="cs-CZ" sz="2000" dirty="0"/>
              <a:t>Muž má genotyp </a:t>
            </a:r>
            <a:r>
              <a:rPr lang="cs-CZ" sz="2000" i="1" dirty="0" err="1" smtClean="0"/>
              <a:t>AaBb</a:t>
            </a:r>
            <a:r>
              <a:rPr lang="cs-CZ" sz="2000" i="1" dirty="0" smtClean="0"/>
              <a:t>.</a:t>
            </a:r>
            <a:r>
              <a:rPr lang="cs-CZ" sz="2000" dirty="0" smtClean="0"/>
              <a:t> </a:t>
            </a:r>
            <a:r>
              <a:rPr lang="cs-CZ" sz="2000" dirty="0"/>
              <a:t>Alely</a:t>
            </a:r>
            <a:r>
              <a:rPr lang="cs-CZ" sz="2000" i="1" dirty="0"/>
              <a:t> </a:t>
            </a:r>
            <a:r>
              <a:rPr lang="cs-CZ" sz="2000" i="1" dirty="0" smtClean="0"/>
              <a:t>A</a:t>
            </a:r>
            <a:r>
              <a:rPr lang="cs-CZ" sz="2000" i="1" baseline="-25000" dirty="0" smtClean="0"/>
              <a:t> </a:t>
            </a:r>
            <a:r>
              <a:rPr lang="cs-CZ" sz="2000" dirty="0"/>
              <a:t>a </a:t>
            </a:r>
            <a:r>
              <a:rPr lang="cs-CZ" sz="2000" i="1" dirty="0" smtClean="0"/>
              <a:t>B</a:t>
            </a:r>
            <a:r>
              <a:rPr lang="cs-CZ" sz="2000" dirty="0" smtClean="0"/>
              <a:t> </a:t>
            </a:r>
            <a:r>
              <a:rPr lang="cs-CZ" sz="2000" dirty="0"/>
              <a:t>zdědil od matky, </a:t>
            </a:r>
            <a:r>
              <a:rPr lang="cs-CZ" sz="2000" dirty="0" smtClean="0"/>
              <a:t>alely </a:t>
            </a:r>
            <a:r>
              <a:rPr lang="cs-CZ" sz="2000" i="1" dirty="0" smtClean="0"/>
              <a:t>a</a:t>
            </a:r>
            <a:r>
              <a:rPr lang="en-US" sz="2000" i="1" dirty="0" smtClean="0"/>
              <a:t> </a:t>
            </a:r>
            <a:r>
              <a:rPr lang="cs-CZ" sz="2000" dirty="0"/>
              <a:t>a</a:t>
            </a:r>
            <a:r>
              <a:rPr lang="cs-CZ" sz="2000" i="1" dirty="0"/>
              <a:t> </a:t>
            </a:r>
            <a:r>
              <a:rPr lang="cs-CZ" sz="2000" i="1" dirty="0" smtClean="0"/>
              <a:t>b</a:t>
            </a:r>
            <a:r>
              <a:rPr lang="cs-CZ" sz="2000" dirty="0" smtClean="0"/>
              <a:t> </a:t>
            </a:r>
            <a:r>
              <a:rPr lang="cs-CZ" sz="2000" dirty="0"/>
              <a:t>zdědil od otce. </a:t>
            </a:r>
          </a:p>
          <a:p>
            <a:endParaRPr lang="cs-CZ" sz="2000" dirty="0" smtClean="0"/>
          </a:p>
          <a:p>
            <a:r>
              <a:rPr lang="cs-CZ" sz="2000" dirty="0" smtClean="0"/>
              <a:t>Geny </a:t>
            </a:r>
            <a:r>
              <a:rPr lang="cs-CZ" sz="2000" i="1" dirty="0"/>
              <a:t>A</a:t>
            </a:r>
            <a:r>
              <a:rPr lang="cs-CZ" sz="2000" dirty="0" smtClean="0"/>
              <a:t> </a:t>
            </a:r>
            <a:r>
              <a:rPr lang="cs-CZ" sz="2000" dirty="0" err="1" smtClean="0"/>
              <a:t>a</a:t>
            </a:r>
            <a:r>
              <a:rPr lang="cs-CZ" sz="2000" dirty="0" smtClean="0"/>
              <a:t> </a:t>
            </a:r>
            <a:r>
              <a:rPr lang="cs-CZ" sz="2000" i="1" dirty="0" smtClean="0"/>
              <a:t>B</a:t>
            </a:r>
            <a:r>
              <a:rPr lang="cs-CZ" sz="2000" dirty="0" smtClean="0"/>
              <a:t> jsou na stejném chromosomu, tak blízko, že mezi nimi neprobíhá crossing-over.</a:t>
            </a:r>
            <a:endParaRPr lang="cs-CZ" sz="2000" dirty="0"/>
          </a:p>
          <a:p>
            <a:endParaRPr lang="cs-CZ" sz="2000" dirty="0" smtClean="0"/>
          </a:p>
          <a:p>
            <a:r>
              <a:rPr lang="cs-CZ" sz="2000" dirty="0" smtClean="0"/>
              <a:t>Jaké gamety vyprodukuje jediná meióza?</a:t>
            </a:r>
            <a:endParaRPr lang="en-US" sz="2000" dirty="0"/>
          </a:p>
        </p:txBody>
      </p:sp>
      <p:sp>
        <p:nvSpPr>
          <p:cNvPr id="6" name="Obdélník 5"/>
          <p:cNvSpPr/>
          <p:nvPr/>
        </p:nvSpPr>
        <p:spPr>
          <a:xfrm>
            <a:off x="4724400" y="1513840"/>
            <a:ext cx="4226560" cy="4555093"/>
          </a:xfrm>
          <a:prstGeom prst="rect">
            <a:avLst/>
          </a:prstGeom>
        </p:spPr>
        <p:txBody>
          <a:bodyPr wrap="square">
            <a:spAutoFit/>
          </a:bodyPr>
          <a:lstStyle/>
          <a:p>
            <a:pPr>
              <a:spcAft>
                <a:spcPts val="3600"/>
              </a:spcAft>
            </a:pPr>
            <a:r>
              <a:rPr lang="cs-CZ" sz="2000" dirty="0" smtClean="0"/>
              <a:t>Dvě </a:t>
            </a:r>
            <a:r>
              <a:rPr lang="cs-CZ" sz="2000" i="1" dirty="0" err="1" smtClean="0"/>
              <a:t>Aa</a:t>
            </a:r>
            <a:r>
              <a:rPr lang="cs-CZ" sz="2000" i="1" baseline="-25000" dirty="0" smtClean="0"/>
              <a:t> </a:t>
            </a:r>
            <a:r>
              <a:rPr lang="en-US" sz="2000" dirty="0" smtClean="0"/>
              <a:t>, </a:t>
            </a:r>
            <a:r>
              <a:rPr lang="cs-CZ" sz="2000" dirty="0" smtClean="0"/>
              <a:t>dvě </a:t>
            </a:r>
            <a:r>
              <a:rPr lang="en-US" sz="2000" dirty="0" smtClean="0"/>
              <a:t> </a:t>
            </a:r>
            <a:r>
              <a:rPr lang="cs-CZ" sz="2000" i="1" dirty="0" err="1" smtClean="0"/>
              <a:t>Bb</a:t>
            </a:r>
            <a:endParaRPr lang="cs-CZ" sz="2000" dirty="0" smtClean="0"/>
          </a:p>
          <a:p>
            <a:pPr>
              <a:spcAft>
                <a:spcPts val="3600"/>
              </a:spcAft>
            </a:pPr>
            <a:r>
              <a:rPr lang="cs-CZ" sz="2000" dirty="0" smtClean="0"/>
              <a:t>Jednu </a:t>
            </a:r>
            <a:r>
              <a:rPr lang="cs-CZ" sz="2000" i="1" dirty="0" err="1" smtClean="0"/>
              <a:t>AA</a:t>
            </a:r>
            <a:r>
              <a:rPr lang="cs-CZ" sz="2000" i="1" baseline="-25000" dirty="0" smtClean="0"/>
              <a:t> </a:t>
            </a:r>
            <a:r>
              <a:rPr lang="en-US" sz="2000" dirty="0" smtClean="0"/>
              <a:t>, </a:t>
            </a:r>
            <a:r>
              <a:rPr lang="cs-CZ" sz="2000" dirty="0" smtClean="0"/>
              <a:t>jednu </a:t>
            </a:r>
            <a:r>
              <a:rPr lang="cs-CZ" sz="2000" i="1" dirty="0" smtClean="0"/>
              <a:t>Ab, </a:t>
            </a:r>
            <a:r>
              <a:rPr lang="cs-CZ" sz="2000" dirty="0" smtClean="0"/>
              <a:t>jednu </a:t>
            </a:r>
            <a:r>
              <a:rPr lang="cs-CZ" sz="2000" i="1" dirty="0" err="1" smtClean="0"/>
              <a:t>aB</a:t>
            </a:r>
            <a:r>
              <a:rPr lang="en-US" sz="2000" dirty="0" smtClean="0"/>
              <a:t>, </a:t>
            </a:r>
            <a:r>
              <a:rPr lang="cs-CZ" sz="2000" dirty="0" smtClean="0"/>
              <a:t>jednu</a:t>
            </a:r>
            <a:r>
              <a:rPr lang="en-US" sz="2000" dirty="0" smtClean="0"/>
              <a:t> </a:t>
            </a:r>
            <a:r>
              <a:rPr lang="cs-CZ" sz="2000" i="1" dirty="0" err="1" smtClean="0"/>
              <a:t>Bb</a:t>
            </a:r>
            <a:endParaRPr lang="cs-CZ" sz="2000" i="1" baseline="-25000" dirty="0" smtClean="0"/>
          </a:p>
          <a:p>
            <a:pPr>
              <a:spcAft>
                <a:spcPts val="3600"/>
              </a:spcAft>
            </a:pPr>
            <a:r>
              <a:rPr lang="cs-CZ" sz="2000" dirty="0"/>
              <a:t>Dvě </a:t>
            </a:r>
            <a:r>
              <a:rPr lang="cs-CZ" sz="2000" i="1" dirty="0" smtClean="0"/>
              <a:t>AB</a:t>
            </a:r>
            <a:r>
              <a:rPr lang="en-US" sz="2000" dirty="0" smtClean="0"/>
              <a:t>, </a:t>
            </a:r>
            <a:r>
              <a:rPr lang="cs-CZ" sz="2000" dirty="0"/>
              <a:t>dvě </a:t>
            </a:r>
            <a:r>
              <a:rPr lang="en-US" sz="2000" dirty="0"/>
              <a:t> </a:t>
            </a:r>
            <a:r>
              <a:rPr lang="cs-CZ" sz="2000" i="1" dirty="0" smtClean="0"/>
              <a:t>ab</a:t>
            </a:r>
            <a:endParaRPr lang="cs-CZ" sz="2000" i="1" baseline="-25000" dirty="0" smtClean="0"/>
          </a:p>
          <a:p>
            <a:pPr>
              <a:spcAft>
                <a:spcPts val="3600"/>
              </a:spcAft>
            </a:pPr>
            <a:r>
              <a:rPr lang="cs-CZ" sz="2000" dirty="0"/>
              <a:t>Dvě </a:t>
            </a:r>
            <a:r>
              <a:rPr lang="cs-CZ" sz="2000" i="1" dirty="0" smtClean="0"/>
              <a:t>Ab</a:t>
            </a:r>
            <a:r>
              <a:rPr lang="en-US" sz="2000" dirty="0" smtClean="0"/>
              <a:t>, </a:t>
            </a:r>
            <a:r>
              <a:rPr lang="cs-CZ" sz="2000" dirty="0"/>
              <a:t>dvě </a:t>
            </a:r>
            <a:r>
              <a:rPr lang="en-US" sz="2000" dirty="0"/>
              <a:t> </a:t>
            </a:r>
            <a:r>
              <a:rPr lang="cs-CZ" sz="2000" i="1" dirty="0" err="1" smtClean="0"/>
              <a:t>aB</a:t>
            </a:r>
            <a:endParaRPr lang="cs-CZ" sz="2000" i="1" baseline="-25000" dirty="0" smtClean="0"/>
          </a:p>
          <a:p>
            <a:pPr>
              <a:spcAft>
                <a:spcPts val="3600"/>
              </a:spcAft>
            </a:pPr>
            <a:r>
              <a:rPr lang="cs-CZ" sz="2000" dirty="0" smtClean="0"/>
              <a:t>Nic z předchozího</a:t>
            </a:r>
            <a:endParaRPr lang="cs-CZ" sz="2000" dirty="0"/>
          </a:p>
          <a:p>
            <a:pPr>
              <a:spcAft>
                <a:spcPts val="3600"/>
              </a:spcAft>
            </a:pPr>
            <a:r>
              <a:rPr lang="cs-CZ" sz="2000" dirty="0" smtClean="0"/>
              <a:t>Potřebujeme více informací</a:t>
            </a:r>
            <a:endParaRPr lang="en-US" sz="2000" dirty="0"/>
          </a:p>
        </p:txBody>
      </p:sp>
      <p:sp>
        <p:nvSpPr>
          <p:cNvPr id="7" name="Ovál 6"/>
          <p:cNvSpPr/>
          <p:nvPr/>
        </p:nvSpPr>
        <p:spPr>
          <a:xfrm>
            <a:off x="4434840" y="1590040"/>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4434840" y="234570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4434840" y="3434796"/>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4434840" y="421360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4434840" y="4992408"/>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ál 13"/>
          <p:cNvSpPr/>
          <p:nvPr/>
        </p:nvSpPr>
        <p:spPr>
          <a:xfrm>
            <a:off x="4434840" y="5770727"/>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adpis 1"/>
          <p:cNvSpPr>
            <a:spLocks noGrp="1"/>
          </p:cNvSpPr>
          <p:nvPr>
            <p:ph type="title"/>
          </p:nvPr>
        </p:nvSpPr>
        <p:spPr>
          <a:xfrm>
            <a:off x="258538" y="112078"/>
            <a:ext cx="8229600" cy="1143000"/>
          </a:xfrm>
        </p:spPr>
        <p:txBody>
          <a:bodyPr>
            <a:normAutofit/>
          </a:bodyPr>
          <a:lstStyle/>
          <a:p>
            <a:r>
              <a:rPr lang="cs-CZ" sz="4000" dirty="0">
                <a:solidFill>
                  <a:srgbClr val="008000"/>
                </a:solidFill>
              </a:rPr>
              <a:t>Vazba– otázka 3</a:t>
            </a:r>
            <a:endParaRPr lang="en-US" sz="4000" dirty="0">
              <a:solidFill>
                <a:srgbClr val="008000"/>
              </a:solidFill>
            </a:endParaRPr>
          </a:p>
        </p:txBody>
      </p:sp>
    </p:spTree>
    <p:extLst>
      <p:ext uri="{BB962C8B-B14F-4D97-AF65-F5344CB8AC3E}">
        <p14:creationId xmlns:p14="http://schemas.microsoft.com/office/powerpoint/2010/main" val="413557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8538" y="112078"/>
            <a:ext cx="8229600" cy="1143000"/>
          </a:xfrm>
        </p:spPr>
        <p:txBody>
          <a:bodyPr>
            <a:normAutofit/>
          </a:bodyPr>
          <a:lstStyle/>
          <a:p>
            <a:r>
              <a:rPr lang="cs-CZ" sz="4000" dirty="0">
                <a:solidFill>
                  <a:srgbClr val="008000"/>
                </a:solidFill>
              </a:rPr>
              <a:t>Vazba– otázka 3</a:t>
            </a:r>
            <a:endParaRPr lang="en-US" sz="4000" dirty="0">
              <a:solidFill>
                <a:srgbClr val="008000"/>
              </a:solidFill>
            </a:endParaRPr>
          </a:p>
        </p:txBody>
      </p:sp>
      <p:sp>
        <p:nvSpPr>
          <p:cNvPr id="7" name="Ovál 6"/>
          <p:cNvSpPr/>
          <p:nvPr/>
        </p:nvSpPr>
        <p:spPr>
          <a:xfrm>
            <a:off x="4434840" y="1590040"/>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4434840" y="2345704"/>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4434840" y="3434796"/>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4434840" y="4213602"/>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4434840" y="4992408"/>
            <a:ext cx="233680" cy="2336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ál 13"/>
          <p:cNvSpPr/>
          <p:nvPr/>
        </p:nvSpPr>
        <p:spPr>
          <a:xfrm>
            <a:off x="4434840" y="5770727"/>
            <a:ext cx="233680" cy="2336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724400" y="1513840"/>
            <a:ext cx="4226560" cy="4555093"/>
          </a:xfrm>
          <a:prstGeom prst="rect">
            <a:avLst/>
          </a:prstGeom>
        </p:spPr>
        <p:txBody>
          <a:bodyPr wrap="square">
            <a:spAutoFit/>
          </a:bodyPr>
          <a:lstStyle/>
          <a:p>
            <a:pPr>
              <a:spcAft>
                <a:spcPts val="3600"/>
              </a:spcAft>
            </a:pPr>
            <a:r>
              <a:rPr lang="cs-CZ" sz="2000" dirty="0" smtClean="0"/>
              <a:t>Dvě </a:t>
            </a:r>
            <a:r>
              <a:rPr lang="cs-CZ" sz="2000" i="1" dirty="0" err="1" smtClean="0"/>
              <a:t>Aa</a:t>
            </a:r>
            <a:r>
              <a:rPr lang="cs-CZ" sz="2000" i="1" baseline="-25000" dirty="0" smtClean="0"/>
              <a:t> </a:t>
            </a:r>
            <a:r>
              <a:rPr lang="en-US" sz="2000" dirty="0" smtClean="0"/>
              <a:t>, </a:t>
            </a:r>
            <a:r>
              <a:rPr lang="cs-CZ" sz="2000" dirty="0" smtClean="0"/>
              <a:t>dvě </a:t>
            </a:r>
            <a:r>
              <a:rPr lang="en-US" sz="2000" dirty="0" smtClean="0"/>
              <a:t> </a:t>
            </a:r>
            <a:r>
              <a:rPr lang="cs-CZ" sz="2000" i="1" dirty="0" err="1" smtClean="0"/>
              <a:t>Bb</a:t>
            </a:r>
            <a:endParaRPr lang="cs-CZ" sz="2000" dirty="0" smtClean="0"/>
          </a:p>
          <a:p>
            <a:pPr>
              <a:spcAft>
                <a:spcPts val="3600"/>
              </a:spcAft>
            </a:pPr>
            <a:r>
              <a:rPr lang="cs-CZ" sz="2000" dirty="0" smtClean="0"/>
              <a:t>Jednu </a:t>
            </a:r>
            <a:r>
              <a:rPr lang="cs-CZ" sz="2000" i="1" dirty="0" err="1" smtClean="0"/>
              <a:t>AA</a:t>
            </a:r>
            <a:r>
              <a:rPr lang="cs-CZ" sz="2000" i="1" baseline="-25000" dirty="0" smtClean="0"/>
              <a:t> </a:t>
            </a:r>
            <a:r>
              <a:rPr lang="en-US" sz="2000" dirty="0" smtClean="0"/>
              <a:t>, </a:t>
            </a:r>
            <a:r>
              <a:rPr lang="cs-CZ" sz="2000" dirty="0" smtClean="0"/>
              <a:t>jednu </a:t>
            </a:r>
            <a:r>
              <a:rPr lang="cs-CZ" sz="2000" i="1" dirty="0" smtClean="0"/>
              <a:t>Ab, </a:t>
            </a:r>
            <a:r>
              <a:rPr lang="cs-CZ" sz="2000" dirty="0" smtClean="0"/>
              <a:t>jednu </a:t>
            </a:r>
            <a:r>
              <a:rPr lang="cs-CZ" sz="2000" i="1" dirty="0" err="1" smtClean="0"/>
              <a:t>aB</a:t>
            </a:r>
            <a:r>
              <a:rPr lang="en-US" sz="2000" dirty="0" smtClean="0"/>
              <a:t>, </a:t>
            </a:r>
            <a:r>
              <a:rPr lang="cs-CZ" sz="2000" dirty="0" smtClean="0"/>
              <a:t>jednu</a:t>
            </a:r>
            <a:r>
              <a:rPr lang="en-US" sz="2000" dirty="0" smtClean="0"/>
              <a:t> </a:t>
            </a:r>
            <a:r>
              <a:rPr lang="cs-CZ" sz="2000" i="1" dirty="0" err="1" smtClean="0"/>
              <a:t>Bb</a:t>
            </a:r>
            <a:endParaRPr lang="cs-CZ" sz="2000" i="1" baseline="-25000" dirty="0" smtClean="0"/>
          </a:p>
          <a:p>
            <a:pPr>
              <a:spcAft>
                <a:spcPts val="3600"/>
              </a:spcAft>
            </a:pPr>
            <a:r>
              <a:rPr lang="cs-CZ" sz="2000" dirty="0"/>
              <a:t>Dvě </a:t>
            </a:r>
            <a:r>
              <a:rPr lang="cs-CZ" sz="2000" i="1" dirty="0" smtClean="0"/>
              <a:t>AB</a:t>
            </a:r>
            <a:r>
              <a:rPr lang="en-US" sz="2000" dirty="0" smtClean="0"/>
              <a:t>, </a:t>
            </a:r>
            <a:r>
              <a:rPr lang="cs-CZ" sz="2000" dirty="0"/>
              <a:t>dvě </a:t>
            </a:r>
            <a:r>
              <a:rPr lang="en-US" sz="2000" dirty="0"/>
              <a:t> </a:t>
            </a:r>
            <a:r>
              <a:rPr lang="cs-CZ" sz="2000" i="1" dirty="0" smtClean="0"/>
              <a:t>ab</a:t>
            </a:r>
            <a:endParaRPr lang="cs-CZ" sz="2000" i="1" baseline="-25000" dirty="0" smtClean="0"/>
          </a:p>
          <a:p>
            <a:pPr>
              <a:spcAft>
                <a:spcPts val="3600"/>
              </a:spcAft>
            </a:pPr>
            <a:r>
              <a:rPr lang="cs-CZ" sz="2000" dirty="0"/>
              <a:t>Dvě </a:t>
            </a:r>
            <a:r>
              <a:rPr lang="cs-CZ" sz="2000" i="1" dirty="0" smtClean="0"/>
              <a:t>Ab</a:t>
            </a:r>
            <a:r>
              <a:rPr lang="en-US" sz="2000" dirty="0" smtClean="0"/>
              <a:t>, </a:t>
            </a:r>
            <a:r>
              <a:rPr lang="cs-CZ" sz="2000" dirty="0"/>
              <a:t>dvě </a:t>
            </a:r>
            <a:r>
              <a:rPr lang="en-US" sz="2000" dirty="0"/>
              <a:t> </a:t>
            </a:r>
            <a:r>
              <a:rPr lang="cs-CZ" sz="2000" i="1" dirty="0" err="1" smtClean="0"/>
              <a:t>aB</a:t>
            </a:r>
            <a:endParaRPr lang="cs-CZ" sz="2000" i="1" baseline="-25000" dirty="0" smtClean="0"/>
          </a:p>
          <a:p>
            <a:pPr>
              <a:spcAft>
                <a:spcPts val="3600"/>
              </a:spcAft>
            </a:pPr>
            <a:r>
              <a:rPr lang="cs-CZ" sz="2000" dirty="0" smtClean="0"/>
              <a:t>Nic z předchozího</a:t>
            </a:r>
            <a:endParaRPr lang="cs-CZ" sz="2000" dirty="0"/>
          </a:p>
          <a:p>
            <a:pPr>
              <a:spcAft>
                <a:spcPts val="3600"/>
              </a:spcAft>
            </a:pPr>
            <a:r>
              <a:rPr lang="cs-CZ" sz="2000" dirty="0" smtClean="0"/>
              <a:t>Potřebujeme více informací</a:t>
            </a:r>
            <a:endParaRPr lang="en-US" sz="2000" dirty="0"/>
          </a:p>
        </p:txBody>
      </p:sp>
      <p:sp>
        <p:nvSpPr>
          <p:cNvPr id="13" name="TextovéPole 12"/>
          <p:cNvSpPr txBox="1"/>
          <p:nvPr/>
        </p:nvSpPr>
        <p:spPr>
          <a:xfrm>
            <a:off x="258538" y="1160343"/>
            <a:ext cx="3860800" cy="3170099"/>
          </a:xfrm>
          <a:prstGeom prst="rect">
            <a:avLst/>
          </a:prstGeom>
          <a:noFill/>
        </p:spPr>
        <p:txBody>
          <a:bodyPr wrap="square" rtlCol="0">
            <a:spAutoFit/>
          </a:bodyPr>
          <a:lstStyle/>
          <a:p>
            <a:r>
              <a:rPr lang="cs-CZ" sz="2000" dirty="0"/>
              <a:t>Muž má genotyp </a:t>
            </a:r>
            <a:r>
              <a:rPr lang="cs-CZ" sz="2000" i="1" dirty="0" err="1" smtClean="0"/>
              <a:t>AaBb</a:t>
            </a:r>
            <a:r>
              <a:rPr lang="cs-CZ" sz="2000" i="1" dirty="0" smtClean="0"/>
              <a:t>.</a:t>
            </a:r>
            <a:r>
              <a:rPr lang="cs-CZ" sz="2000" dirty="0" smtClean="0"/>
              <a:t> </a:t>
            </a:r>
            <a:r>
              <a:rPr lang="cs-CZ" sz="2000" dirty="0"/>
              <a:t>Alely</a:t>
            </a:r>
            <a:r>
              <a:rPr lang="cs-CZ" sz="2000" i="1" dirty="0"/>
              <a:t> </a:t>
            </a:r>
            <a:r>
              <a:rPr lang="cs-CZ" sz="2000" i="1" dirty="0" smtClean="0"/>
              <a:t>A</a:t>
            </a:r>
            <a:r>
              <a:rPr lang="cs-CZ" sz="2000" i="1" baseline="-25000" dirty="0" smtClean="0"/>
              <a:t> </a:t>
            </a:r>
            <a:r>
              <a:rPr lang="cs-CZ" sz="2000" dirty="0"/>
              <a:t>a </a:t>
            </a:r>
            <a:r>
              <a:rPr lang="cs-CZ" sz="2000" i="1" dirty="0" smtClean="0"/>
              <a:t>B</a:t>
            </a:r>
            <a:r>
              <a:rPr lang="cs-CZ" sz="2000" dirty="0" smtClean="0"/>
              <a:t> </a:t>
            </a:r>
            <a:r>
              <a:rPr lang="cs-CZ" sz="2000" dirty="0"/>
              <a:t>zdědil od matky, </a:t>
            </a:r>
            <a:r>
              <a:rPr lang="cs-CZ" sz="2000" dirty="0" smtClean="0"/>
              <a:t>alely </a:t>
            </a:r>
            <a:r>
              <a:rPr lang="cs-CZ" sz="2000" i="1" dirty="0" smtClean="0"/>
              <a:t>a</a:t>
            </a:r>
            <a:r>
              <a:rPr lang="en-US" sz="2000" i="1" dirty="0" smtClean="0"/>
              <a:t> </a:t>
            </a:r>
            <a:r>
              <a:rPr lang="cs-CZ" sz="2000" dirty="0"/>
              <a:t>a</a:t>
            </a:r>
            <a:r>
              <a:rPr lang="cs-CZ" sz="2000" i="1" dirty="0"/>
              <a:t> </a:t>
            </a:r>
            <a:r>
              <a:rPr lang="cs-CZ" sz="2000" i="1" dirty="0" smtClean="0"/>
              <a:t>b</a:t>
            </a:r>
            <a:r>
              <a:rPr lang="cs-CZ" sz="2000" dirty="0" smtClean="0"/>
              <a:t> </a:t>
            </a:r>
            <a:r>
              <a:rPr lang="cs-CZ" sz="2000" dirty="0"/>
              <a:t>zdědil od otce. </a:t>
            </a:r>
          </a:p>
          <a:p>
            <a:endParaRPr lang="cs-CZ" sz="2000" dirty="0" smtClean="0"/>
          </a:p>
          <a:p>
            <a:r>
              <a:rPr lang="cs-CZ" sz="2000" dirty="0" smtClean="0"/>
              <a:t>Geny </a:t>
            </a:r>
            <a:r>
              <a:rPr lang="cs-CZ" sz="2000" i="1" dirty="0"/>
              <a:t>A</a:t>
            </a:r>
            <a:r>
              <a:rPr lang="cs-CZ" sz="2000" dirty="0" smtClean="0"/>
              <a:t> </a:t>
            </a:r>
            <a:r>
              <a:rPr lang="cs-CZ" sz="2000" dirty="0" err="1" smtClean="0"/>
              <a:t>a</a:t>
            </a:r>
            <a:r>
              <a:rPr lang="cs-CZ" sz="2000" dirty="0" smtClean="0"/>
              <a:t> </a:t>
            </a:r>
            <a:r>
              <a:rPr lang="cs-CZ" sz="2000" i="1" dirty="0" smtClean="0"/>
              <a:t>B</a:t>
            </a:r>
            <a:r>
              <a:rPr lang="cs-CZ" sz="2000" dirty="0" smtClean="0"/>
              <a:t> jsou na stejném chromosomu, tak blízko, že mezi nimi neprobíhá crossing-over.</a:t>
            </a:r>
            <a:endParaRPr lang="cs-CZ" sz="2000" dirty="0"/>
          </a:p>
          <a:p>
            <a:endParaRPr lang="cs-CZ" sz="2000" dirty="0" smtClean="0"/>
          </a:p>
          <a:p>
            <a:r>
              <a:rPr lang="cs-CZ" sz="2000" dirty="0" smtClean="0"/>
              <a:t>Jaké gamety vyprodukuje jediná meióza?</a:t>
            </a:r>
            <a:endParaRPr lang="en-US" sz="2000" dirty="0"/>
          </a:p>
        </p:txBody>
      </p:sp>
    </p:spTree>
    <p:extLst>
      <p:ext uri="{BB962C8B-B14F-4D97-AF65-F5344CB8AC3E}">
        <p14:creationId xmlns:p14="http://schemas.microsoft.com/office/powerpoint/2010/main" val="40146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673" y="1347015"/>
            <a:ext cx="2489339" cy="4097988"/>
          </a:xfrm>
          <a:prstGeom prst="rect">
            <a:avLst/>
          </a:prstGeom>
        </p:spPr>
      </p:pic>
      <p:sp>
        <p:nvSpPr>
          <p:cNvPr id="2" name="Nadpis 1"/>
          <p:cNvSpPr>
            <a:spLocks noGrp="1"/>
          </p:cNvSpPr>
          <p:nvPr>
            <p:ph type="title"/>
          </p:nvPr>
        </p:nvSpPr>
        <p:spPr>
          <a:xfrm>
            <a:off x="182723" y="-41741"/>
            <a:ext cx="8229600" cy="1143000"/>
          </a:xfrm>
        </p:spPr>
        <p:txBody>
          <a:bodyPr>
            <a:normAutofit/>
          </a:bodyPr>
          <a:lstStyle/>
          <a:p>
            <a:r>
              <a:rPr lang="cs-CZ" sz="4000" dirty="0">
                <a:solidFill>
                  <a:srgbClr val="008000"/>
                </a:solidFill>
              </a:rPr>
              <a:t>Vazba– otázka 3</a:t>
            </a:r>
            <a:endParaRPr lang="en-US" sz="4000" dirty="0">
              <a:solidFill>
                <a:srgbClr val="008000"/>
              </a:solidFill>
            </a:endParaRPr>
          </a:p>
        </p:txBody>
      </p:sp>
      <p:sp>
        <p:nvSpPr>
          <p:cNvPr id="5" name="TextovéPole 4"/>
          <p:cNvSpPr txBox="1"/>
          <p:nvPr/>
        </p:nvSpPr>
        <p:spPr>
          <a:xfrm>
            <a:off x="253945" y="937512"/>
            <a:ext cx="2884712" cy="3785652"/>
          </a:xfrm>
          <a:prstGeom prst="rect">
            <a:avLst/>
          </a:prstGeom>
          <a:noFill/>
        </p:spPr>
        <p:txBody>
          <a:bodyPr wrap="square" rtlCol="0">
            <a:spAutoFit/>
          </a:bodyPr>
          <a:lstStyle/>
          <a:p>
            <a:r>
              <a:rPr lang="cs-CZ" sz="2000" dirty="0" smtClean="0"/>
              <a:t>Muž má genotyp </a:t>
            </a:r>
            <a:r>
              <a:rPr lang="cs-CZ" sz="2000" i="1" dirty="0" err="1" smtClean="0"/>
              <a:t>Aa</a:t>
            </a:r>
            <a:r>
              <a:rPr lang="cs-CZ" sz="2000" i="1" dirty="0" smtClean="0"/>
              <a:t> </a:t>
            </a:r>
            <a:r>
              <a:rPr lang="cs-CZ" sz="2000" i="1" dirty="0" err="1" smtClean="0"/>
              <a:t>Bb</a:t>
            </a:r>
            <a:r>
              <a:rPr lang="cs-CZ" sz="2000" i="1" dirty="0" smtClean="0"/>
              <a:t>.</a:t>
            </a:r>
            <a:r>
              <a:rPr lang="cs-CZ" sz="2000" dirty="0" smtClean="0"/>
              <a:t> Alely</a:t>
            </a:r>
            <a:r>
              <a:rPr lang="cs-CZ" sz="2000" i="1" dirty="0" smtClean="0"/>
              <a:t> A</a:t>
            </a:r>
            <a:r>
              <a:rPr lang="cs-CZ" sz="2000" i="1" baseline="-25000" dirty="0" smtClean="0"/>
              <a:t> </a:t>
            </a:r>
            <a:r>
              <a:rPr lang="cs-CZ" sz="2000" dirty="0" smtClean="0"/>
              <a:t>a </a:t>
            </a:r>
            <a:r>
              <a:rPr lang="cs-CZ" sz="2000" i="1" dirty="0" smtClean="0"/>
              <a:t>B</a:t>
            </a:r>
            <a:r>
              <a:rPr lang="cs-CZ" sz="2000" dirty="0" smtClean="0"/>
              <a:t> zdědil od matky, alely </a:t>
            </a:r>
            <a:r>
              <a:rPr lang="cs-CZ" sz="2000" i="1" dirty="0" smtClean="0"/>
              <a:t>a</a:t>
            </a:r>
            <a:r>
              <a:rPr lang="en-US" sz="2000" i="1" dirty="0" smtClean="0"/>
              <a:t> </a:t>
            </a:r>
            <a:r>
              <a:rPr lang="cs-CZ" sz="2000" dirty="0" smtClean="0"/>
              <a:t>a</a:t>
            </a:r>
            <a:r>
              <a:rPr lang="cs-CZ" sz="2000" i="1" dirty="0" smtClean="0"/>
              <a:t> b</a:t>
            </a:r>
            <a:r>
              <a:rPr lang="cs-CZ" sz="2000" dirty="0" smtClean="0"/>
              <a:t> zdědil od otce. </a:t>
            </a:r>
          </a:p>
          <a:p>
            <a:endParaRPr lang="cs-CZ" sz="2000" dirty="0" smtClean="0"/>
          </a:p>
          <a:p>
            <a:r>
              <a:rPr lang="cs-CZ" sz="2000" dirty="0" smtClean="0"/>
              <a:t>Geny </a:t>
            </a:r>
            <a:r>
              <a:rPr lang="cs-CZ" sz="2000" i="1" dirty="0"/>
              <a:t>A</a:t>
            </a:r>
            <a:r>
              <a:rPr lang="cs-CZ" sz="2000" dirty="0" smtClean="0"/>
              <a:t> </a:t>
            </a:r>
            <a:r>
              <a:rPr lang="cs-CZ" sz="2000" dirty="0" err="1" smtClean="0"/>
              <a:t>a</a:t>
            </a:r>
            <a:r>
              <a:rPr lang="cs-CZ" sz="2000" dirty="0" smtClean="0"/>
              <a:t> </a:t>
            </a:r>
            <a:r>
              <a:rPr lang="cs-CZ" sz="2000" i="1" dirty="0" smtClean="0"/>
              <a:t>B</a:t>
            </a:r>
            <a:r>
              <a:rPr lang="cs-CZ" sz="2000" dirty="0" smtClean="0"/>
              <a:t> jsou na stejném chromosomu, tak blízko, že mezi nimi neprobíhá crossing-over.</a:t>
            </a:r>
            <a:endParaRPr lang="cs-CZ" sz="2000" dirty="0"/>
          </a:p>
          <a:p>
            <a:endParaRPr lang="cs-CZ" sz="2000" dirty="0" smtClean="0"/>
          </a:p>
          <a:p>
            <a:r>
              <a:rPr lang="cs-CZ" sz="2000" dirty="0" smtClean="0"/>
              <a:t>Jaké gamety vyprodukuje jediná meióza?</a:t>
            </a:r>
            <a:endParaRPr lang="en-US" sz="2000" dirty="0"/>
          </a:p>
        </p:txBody>
      </p:sp>
      <p:sp>
        <p:nvSpPr>
          <p:cNvPr id="9" name="Ovál 8"/>
          <p:cNvSpPr/>
          <p:nvPr/>
        </p:nvSpPr>
        <p:spPr>
          <a:xfrm>
            <a:off x="333104" y="5047175"/>
            <a:ext cx="233680" cy="233680"/>
          </a:xfrm>
          <a:prstGeom prst="ellipse">
            <a:avLst/>
          </a:prstGeom>
          <a:solidFill>
            <a:srgbClr val="00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p:cNvSpPr/>
          <p:nvPr/>
        </p:nvSpPr>
        <p:spPr>
          <a:xfrm>
            <a:off x="763270" y="4979349"/>
            <a:ext cx="1805110" cy="400110"/>
          </a:xfrm>
          <a:prstGeom prst="rect">
            <a:avLst/>
          </a:prstGeom>
        </p:spPr>
        <p:txBody>
          <a:bodyPr wrap="none">
            <a:spAutoFit/>
          </a:bodyPr>
          <a:lstStyle/>
          <a:p>
            <a:pPr>
              <a:spcAft>
                <a:spcPts val="3600"/>
              </a:spcAft>
            </a:pPr>
            <a:r>
              <a:rPr lang="cs-CZ" sz="2000" dirty="0"/>
              <a:t>Dvě </a:t>
            </a:r>
            <a:r>
              <a:rPr lang="cs-CZ" sz="2000" i="1" dirty="0" smtClean="0"/>
              <a:t>AB</a:t>
            </a:r>
            <a:r>
              <a:rPr lang="en-US" sz="2000" dirty="0" smtClean="0"/>
              <a:t>, </a:t>
            </a:r>
            <a:r>
              <a:rPr lang="cs-CZ" sz="2000" dirty="0"/>
              <a:t>dvě </a:t>
            </a:r>
            <a:r>
              <a:rPr lang="en-US" sz="2000" dirty="0"/>
              <a:t> </a:t>
            </a:r>
            <a:r>
              <a:rPr lang="cs-CZ" sz="2000" i="1" dirty="0" smtClean="0"/>
              <a:t>ab</a:t>
            </a:r>
            <a:endParaRPr lang="cs-CZ" sz="2000" i="1" baseline="-25000" dirty="0"/>
          </a:p>
        </p:txBody>
      </p:sp>
      <p:sp>
        <p:nvSpPr>
          <p:cNvPr id="17" name="TextovéPole 16"/>
          <p:cNvSpPr txBox="1"/>
          <p:nvPr/>
        </p:nvSpPr>
        <p:spPr>
          <a:xfrm>
            <a:off x="7242461" y="4222122"/>
            <a:ext cx="920830" cy="369332"/>
          </a:xfrm>
          <a:prstGeom prst="rect">
            <a:avLst/>
          </a:prstGeom>
          <a:noFill/>
        </p:spPr>
        <p:txBody>
          <a:bodyPr wrap="none" rtlCol="0">
            <a:spAutoFit/>
          </a:bodyPr>
          <a:lstStyle/>
          <a:p>
            <a:r>
              <a:rPr lang="cs-CZ" dirty="0" smtClean="0"/>
              <a:t>Gamety</a:t>
            </a:r>
            <a:endParaRPr lang="cs-CZ" dirty="0"/>
          </a:p>
        </p:txBody>
      </p:sp>
      <p:sp>
        <p:nvSpPr>
          <p:cNvPr id="18" name="TextovéPole 17"/>
          <p:cNvSpPr txBox="1"/>
          <p:nvPr/>
        </p:nvSpPr>
        <p:spPr>
          <a:xfrm>
            <a:off x="4796515" y="5445002"/>
            <a:ext cx="442750" cy="369332"/>
          </a:xfrm>
          <a:prstGeom prst="rect">
            <a:avLst/>
          </a:prstGeom>
          <a:noFill/>
        </p:spPr>
        <p:txBody>
          <a:bodyPr wrap="none" rtlCol="0">
            <a:spAutoFit/>
          </a:bodyPr>
          <a:lstStyle/>
          <a:p>
            <a:r>
              <a:rPr lang="cs-CZ" i="1" dirty="0" smtClean="0"/>
              <a:t>AB</a:t>
            </a:r>
            <a:endParaRPr lang="cs-CZ" i="1" baseline="-25000" dirty="0"/>
          </a:p>
        </p:txBody>
      </p:sp>
      <p:sp>
        <p:nvSpPr>
          <p:cNvPr id="19" name="TextovéPole 18"/>
          <p:cNvSpPr txBox="1"/>
          <p:nvPr/>
        </p:nvSpPr>
        <p:spPr>
          <a:xfrm>
            <a:off x="5417198" y="5445841"/>
            <a:ext cx="442750" cy="369332"/>
          </a:xfrm>
          <a:prstGeom prst="rect">
            <a:avLst/>
          </a:prstGeom>
          <a:noFill/>
        </p:spPr>
        <p:txBody>
          <a:bodyPr wrap="none" rtlCol="0">
            <a:spAutoFit/>
          </a:bodyPr>
          <a:lstStyle/>
          <a:p>
            <a:r>
              <a:rPr lang="cs-CZ" i="1" dirty="0" smtClean="0"/>
              <a:t>AB</a:t>
            </a:r>
            <a:endParaRPr lang="cs-CZ" i="1" baseline="-25000" dirty="0"/>
          </a:p>
        </p:txBody>
      </p:sp>
      <p:sp>
        <p:nvSpPr>
          <p:cNvPr id="20" name="TextovéPole 19"/>
          <p:cNvSpPr txBox="1"/>
          <p:nvPr/>
        </p:nvSpPr>
        <p:spPr>
          <a:xfrm>
            <a:off x="6136170" y="5445002"/>
            <a:ext cx="421910" cy="369332"/>
          </a:xfrm>
          <a:prstGeom prst="rect">
            <a:avLst/>
          </a:prstGeom>
          <a:noFill/>
        </p:spPr>
        <p:txBody>
          <a:bodyPr wrap="none" rtlCol="0">
            <a:spAutoFit/>
          </a:bodyPr>
          <a:lstStyle/>
          <a:p>
            <a:r>
              <a:rPr lang="cs-CZ" i="1" dirty="0" smtClean="0"/>
              <a:t>ab</a:t>
            </a:r>
            <a:endParaRPr lang="cs-CZ" i="1" baseline="-25000" dirty="0"/>
          </a:p>
        </p:txBody>
      </p:sp>
      <p:sp>
        <p:nvSpPr>
          <p:cNvPr id="21" name="TextovéPole 20"/>
          <p:cNvSpPr txBox="1"/>
          <p:nvPr/>
        </p:nvSpPr>
        <p:spPr>
          <a:xfrm>
            <a:off x="6750811" y="5450543"/>
            <a:ext cx="421910" cy="369332"/>
          </a:xfrm>
          <a:prstGeom prst="rect">
            <a:avLst/>
          </a:prstGeom>
          <a:noFill/>
        </p:spPr>
        <p:txBody>
          <a:bodyPr wrap="none" rtlCol="0">
            <a:spAutoFit/>
          </a:bodyPr>
          <a:lstStyle/>
          <a:p>
            <a:r>
              <a:rPr lang="cs-CZ" i="1" dirty="0" smtClean="0"/>
              <a:t>ab</a:t>
            </a:r>
            <a:endParaRPr lang="cs-CZ" i="1" baseline="-25000" dirty="0"/>
          </a:p>
        </p:txBody>
      </p:sp>
      <p:sp>
        <p:nvSpPr>
          <p:cNvPr id="4" name="TextovéPole 3"/>
          <p:cNvSpPr txBox="1"/>
          <p:nvPr/>
        </p:nvSpPr>
        <p:spPr>
          <a:xfrm>
            <a:off x="182723" y="5929211"/>
            <a:ext cx="9097143" cy="1015663"/>
          </a:xfrm>
          <a:prstGeom prst="rect">
            <a:avLst/>
          </a:prstGeom>
          <a:noFill/>
        </p:spPr>
        <p:txBody>
          <a:bodyPr wrap="square" rtlCol="0">
            <a:spAutoFit/>
          </a:bodyPr>
          <a:lstStyle/>
          <a:p>
            <a:r>
              <a:rPr lang="cs-CZ" sz="2000" dirty="0" smtClean="0">
                <a:solidFill>
                  <a:srgbClr val="FF0000"/>
                </a:solidFill>
              </a:rPr>
              <a:t>Alely </a:t>
            </a:r>
            <a:r>
              <a:rPr lang="cs-CZ" sz="2000" i="1" dirty="0" smtClean="0">
                <a:solidFill>
                  <a:srgbClr val="FF0000"/>
                </a:solidFill>
              </a:rPr>
              <a:t>A</a:t>
            </a:r>
            <a:r>
              <a:rPr lang="cs-CZ" sz="2000" i="1" baseline="-25000" dirty="0" smtClean="0">
                <a:solidFill>
                  <a:srgbClr val="FF0000"/>
                </a:solidFill>
              </a:rPr>
              <a:t> </a:t>
            </a:r>
            <a:r>
              <a:rPr lang="cs-CZ" sz="2000" dirty="0">
                <a:solidFill>
                  <a:srgbClr val="FF0000"/>
                </a:solidFill>
              </a:rPr>
              <a:t>a </a:t>
            </a:r>
            <a:r>
              <a:rPr lang="cs-CZ" sz="2000" i="1" dirty="0" smtClean="0">
                <a:solidFill>
                  <a:srgbClr val="FF0000"/>
                </a:solidFill>
              </a:rPr>
              <a:t>B</a:t>
            </a:r>
            <a:r>
              <a:rPr lang="cs-CZ" sz="2000" dirty="0" smtClean="0">
                <a:solidFill>
                  <a:srgbClr val="FF0000"/>
                </a:solidFill>
              </a:rPr>
              <a:t> </a:t>
            </a:r>
            <a:r>
              <a:rPr lang="cs-CZ" sz="2000" dirty="0">
                <a:solidFill>
                  <a:srgbClr val="FF0000"/>
                </a:solidFill>
              </a:rPr>
              <a:t>zdědil od </a:t>
            </a:r>
            <a:r>
              <a:rPr lang="cs-CZ" sz="2000" dirty="0" smtClean="0">
                <a:solidFill>
                  <a:srgbClr val="FF0000"/>
                </a:solidFill>
              </a:rPr>
              <a:t>matky </a:t>
            </a:r>
            <a:r>
              <a:rPr lang="cs-CZ" sz="2000" dirty="0" smtClean="0">
                <a:solidFill>
                  <a:srgbClr val="FF0000"/>
                </a:solidFill>
                <a:sym typeface="Wingdings" panose="05000000000000000000" pitchFamily="2" charset="2"/>
              </a:rPr>
              <a:t></a:t>
            </a:r>
            <a:r>
              <a:rPr lang="en-US" sz="2000" dirty="0" smtClean="0">
                <a:solidFill>
                  <a:srgbClr val="FF0000"/>
                </a:solidFill>
                <a:sym typeface="Wingdings" panose="05000000000000000000" pitchFamily="2" charset="2"/>
              </a:rPr>
              <a:t> </a:t>
            </a:r>
            <a:r>
              <a:rPr lang="en-US" sz="2000" dirty="0" err="1" smtClean="0">
                <a:solidFill>
                  <a:srgbClr val="FF0000"/>
                </a:solidFill>
                <a:sym typeface="Wingdings" panose="05000000000000000000" pitchFamily="2" charset="2"/>
              </a:rPr>
              <a:t>jsou</a:t>
            </a:r>
            <a:r>
              <a:rPr lang="en-US" sz="2000" dirty="0" smtClean="0">
                <a:solidFill>
                  <a:srgbClr val="FF0000"/>
                </a:solidFill>
                <a:sym typeface="Wingdings" panose="05000000000000000000" pitchFamily="2" charset="2"/>
              </a:rPr>
              <a:t> </a:t>
            </a:r>
            <a:r>
              <a:rPr lang="en-US" sz="2000" dirty="0" err="1" smtClean="0">
                <a:solidFill>
                  <a:srgbClr val="FF0000"/>
                </a:solidFill>
                <a:sym typeface="Wingdings" panose="05000000000000000000" pitchFamily="2" charset="2"/>
              </a:rPr>
              <a:t>na</a:t>
            </a:r>
            <a:r>
              <a:rPr lang="en-US" sz="2000" dirty="0" smtClean="0">
                <a:solidFill>
                  <a:srgbClr val="FF0000"/>
                </a:solidFill>
                <a:sym typeface="Wingdings" panose="05000000000000000000" pitchFamily="2" charset="2"/>
              </a:rPr>
              <a:t> </a:t>
            </a:r>
            <a:r>
              <a:rPr lang="en-US" sz="2000" dirty="0" err="1" smtClean="0">
                <a:solidFill>
                  <a:srgbClr val="FF0000"/>
                </a:solidFill>
                <a:sym typeface="Wingdings" panose="05000000000000000000" pitchFamily="2" charset="2"/>
              </a:rPr>
              <a:t>stejn</a:t>
            </a:r>
            <a:r>
              <a:rPr lang="cs-CZ" sz="2000" dirty="0" smtClean="0">
                <a:solidFill>
                  <a:srgbClr val="FF0000"/>
                </a:solidFill>
                <a:sym typeface="Wingdings" panose="05000000000000000000" pitchFamily="2" charset="2"/>
              </a:rPr>
              <a:t>é</a:t>
            </a:r>
            <a:r>
              <a:rPr lang="en-US" sz="2000" dirty="0" smtClean="0">
                <a:solidFill>
                  <a:srgbClr val="FF0000"/>
                </a:solidFill>
                <a:sym typeface="Wingdings" panose="05000000000000000000" pitchFamily="2" charset="2"/>
              </a:rPr>
              <a:t>m </a:t>
            </a:r>
            <a:r>
              <a:rPr lang="en-US" sz="2000" dirty="0" err="1" smtClean="0">
                <a:solidFill>
                  <a:srgbClr val="FF0000"/>
                </a:solidFill>
                <a:sym typeface="Wingdings" panose="05000000000000000000" pitchFamily="2" charset="2"/>
              </a:rPr>
              <a:t>chromosomu</a:t>
            </a:r>
            <a:r>
              <a:rPr lang="cs-CZ" sz="2000" dirty="0" smtClean="0">
                <a:solidFill>
                  <a:srgbClr val="FF0000"/>
                </a:solidFill>
              </a:rPr>
              <a:t>, totéž platí pro alely </a:t>
            </a:r>
            <a:r>
              <a:rPr lang="cs-CZ" sz="2000" i="1" dirty="0" smtClean="0">
                <a:solidFill>
                  <a:srgbClr val="FF0000"/>
                </a:solidFill>
              </a:rPr>
              <a:t>a</a:t>
            </a:r>
            <a:r>
              <a:rPr lang="en-US" sz="2000" i="1" dirty="0" smtClean="0">
                <a:solidFill>
                  <a:srgbClr val="FF0000"/>
                </a:solidFill>
              </a:rPr>
              <a:t> </a:t>
            </a:r>
            <a:r>
              <a:rPr lang="cs-CZ" sz="2000" dirty="0">
                <a:solidFill>
                  <a:srgbClr val="FF0000"/>
                </a:solidFill>
              </a:rPr>
              <a:t>a</a:t>
            </a:r>
            <a:r>
              <a:rPr lang="cs-CZ" sz="2000" i="1" dirty="0">
                <a:solidFill>
                  <a:srgbClr val="FF0000"/>
                </a:solidFill>
              </a:rPr>
              <a:t> </a:t>
            </a:r>
            <a:r>
              <a:rPr lang="cs-CZ" sz="2000" i="1" dirty="0" smtClean="0">
                <a:solidFill>
                  <a:srgbClr val="FF0000"/>
                </a:solidFill>
              </a:rPr>
              <a:t>b </a:t>
            </a:r>
            <a:r>
              <a:rPr lang="cs-CZ" sz="2000" dirty="0" smtClean="0">
                <a:solidFill>
                  <a:srgbClr val="FF0000"/>
                </a:solidFill>
              </a:rPr>
              <a:t>od otce </a:t>
            </a:r>
            <a:r>
              <a:rPr lang="cs-CZ" sz="2000" dirty="0" smtClean="0">
                <a:solidFill>
                  <a:srgbClr val="FF0000"/>
                </a:solidFill>
                <a:sym typeface="Wingdings" panose="05000000000000000000" pitchFamily="2" charset="2"/>
              </a:rPr>
              <a:t> známe </a:t>
            </a:r>
            <a:r>
              <a:rPr lang="cs-CZ" sz="2000" dirty="0" err="1" smtClean="0">
                <a:solidFill>
                  <a:srgbClr val="FF0000"/>
                </a:solidFill>
                <a:sym typeface="Wingdings" panose="05000000000000000000" pitchFamily="2" charset="2"/>
              </a:rPr>
              <a:t>vazbovu</a:t>
            </a:r>
            <a:r>
              <a:rPr lang="cs-CZ" sz="2000" dirty="0" smtClean="0">
                <a:solidFill>
                  <a:srgbClr val="FF0000"/>
                </a:solidFill>
                <a:sym typeface="Wingdings" panose="05000000000000000000" pitchFamily="2" charset="2"/>
              </a:rPr>
              <a:t> fázi </a:t>
            </a:r>
            <a:r>
              <a:rPr lang="en-US" sz="2000" dirty="0" smtClean="0">
                <a:solidFill>
                  <a:srgbClr val="FF0000"/>
                </a:solidFill>
                <a:sym typeface="Wingdings" panose="05000000000000000000" pitchFamily="2" charset="2"/>
              </a:rPr>
              <a:t> </a:t>
            </a:r>
            <a:r>
              <a:rPr lang="cs-CZ" sz="2000" dirty="0" smtClean="0">
                <a:solidFill>
                  <a:srgbClr val="FF0000"/>
                </a:solidFill>
                <a:sym typeface="Wingdings" panose="05000000000000000000" pitchFamily="2" charset="2"/>
              </a:rPr>
              <a:t>známe gamety, které bude tvořit</a:t>
            </a:r>
            <a:r>
              <a:rPr lang="cs-CZ" sz="2000" dirty="0" smtClean="0">
                <a:solidFill>
                  <a:srgbClr val="FF0000"/>
                </a:solidFill>
              </a:rPr>
              <a:t>. </a:t>
            </a:r>
            <a:endParaRPr lang="cs-CZ" sz="2000" dirty="0">
              <a:solidFill>
                <a:srgbClr val="FF0000"/>
              </a:solidFill>
            </a:endParaRPr>
          </a:p>
          <a:p>
            <a:r>
              <a:rPr lang="cs-CZ" sz="2000" dirty="0" smtClean="0">
                <a:solidFill>
                  <a:srgbClr val="FF0000"/>
                </a:solidFill>
              </a:rPr>
              <a:t> </a:t>
            </a:r>
            <a:endParaRPr lang="cs-CZ" sz="2000" dirty="0">
              <a:solidFill>
                <a:srgbClr val="FF0000"/>
              </a:solidFill>
            </a:endParaRPr>
          </a:p>
        </p:txBody>
      </p:sp>
      <p:sp>
        <p:nvSpPr>
          <p:cNvPr id="23" name="Zaoblený obdélník 22"/>
          <p:cNvSpPr/>
          <p:nvPr/>
        </p:nvSpPr>
        <p:spPr>
          <a:xfrm>
            <a:off x="4724061" y="5404723"/>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Zaoblený obdélník 23"/>
          <p:cNvSpPr/>
          <p:nvPr/>
        </p:nvSpPr>
        <p:spPr>
          <a:xfrm>
            <a:off x="6005831" y="5404723"/>
            <a:ext cx="1241366" cy="4609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4040924" y="692043"/>
            <a:ext cx="1456553" cy="707886"/>
          </a:xfrm>
          <a:prstGeom prst="rect">
            <a:avLst/>
          </a:prstGeom>
          <a:noFill/>
        </p:spPr>
        <p:txBody>
          <a:bodyPr wrap="none" rtlCol="0">
            <a:spAutoFit/>
          </a:bodyPr>
          <a:lstStyle/>
          <a:p>
            <a:pPr algn="ctr"/>
            <a:r>
              <a:rPr lang="cs-CZ" sz="2000" dirty="0" smtClean="0"/>
              <a:t>Chromosom</a:t>
            </a:r>
          </a:p>
          <a:p>
            <a:pPr algn="ctr"/>
            <a:r>
              <a:rPr lang="cs-CZ" sz="2000" dirty="0" smtClean="0"/>
              <a:t>od matky</a:t>
            </a:r>
          </a:p>
        </p:txBody>
      </p:sp>
      <p:sp>
        <p:nvSpPr>
          <p:cNvPr id="25" name="TextovéPole 24"/>
          <p:cNvSpPr txBox="1"/>
          <p:nvPr/>
        </p:nvSpPr>
        <p:spPr>
          <a:xfrm>
            <a:off x="6444445" y="692043"/>
            <a:ext cx="1456553" cy="707886"/>
          </a:xfrm>
          <a:prstGeom prst="rect">
            <a:avLst/>
          </a:prstGeom>
          <a:noFill/>
        </p:spPr>
        <p:txBody>
          <a:bodyPr wrap="none" rtlCol="0">
            <a:spAutoFit/>
          </a:bodyPr>
          <a:lstStyle/>
          <a:p>
            <a:pPr algn="ctr"/>
            <a:r>
              <a:rPr lang="cs-CZ" sz="2000" dirty="0" smtClean="0"/>
              <a:t>Chromosom</a:t>
            </a:r>
          </a:p>
          <a:p>
            <a:pPr algn="ctr"/>
            <a:r>
              <a:rPr lang="cs-CZ" sz="2000" dirty="0" smtClean="0"/>
              <a:t>od otce</a:t>
            </a:r>
          </a:p>
        </p:txBody>
      </p:sp>
      <p:cxnSp>
        <p:nvCxnSpPr>
          <p:cNvPr id="10" name="Přímá spojnice se šipkou 9"/>
          <p:cNvCxnSpPr/>
          <p:nvPr/>
        </p:nvCxnSpPr>
        <p:spPr>
          <a:xfrm>
            <a:off x="5106856" y="1399929"/>
            <a:ext cx="528834" cy="242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H="1">
            <a:off x="6347125" y="1347014"/>
            <a:ext cx="471066" cy="3170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4367920" y="3182422"/>
            <a:ext cx="3958410" cy="2858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298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5"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0165" y="182246"/>
            <a:ext cx="7886700" cy="1325563"/>
          </a:xfrm>
        </p:spPr>
        <p:txBody>
          <a:bodyPr vert="horz" lIns="91440" tIns="45720" rIns="91440" bIns="45720" rtlCol="0" anchor="ctr">
            <a:normAutofit/>
          </a:bodyPr>
          <a:lstStyle/>
          <a:p>
            <a:pPr algn="ctr"/>
            <a:r>
              <a:rPr lang="cs-CZ" sz="4000" dirty="0">
                <a:solidFill>
                  <a:srgbClr val="C00000"/>
                </a:solidFill>
              </a:rPr>
              <a:t>Jak poznám, jestli je heterozygot cis nebo trans? </a:t>
            </a:r>
            <a:endParaRPr lang="en-US" sz="4000" dirty="0">
              <a:solidFill>
                <a:srgbClr val="C00000"/>
              </a:solidFill>
            </a:endParaRPr>
          </a:p>
        </p:txBody>
      </p:sp>
      <p:sp>
        <p:nvSpPr>
          <p:cNvPr id="4" name="TextovéPole 3"/>
          <p:cNvSpPr txBox="1"/>
          <p:nvPr/>
        </p:nvSpPr>
        <p:spPr>
          <a:xfrm>
            <a:off x="537883" y="2000922"/>
            <a:ext cx="3200043" cy="2492990"/>
          </a:xfrm>
          <a:prstGeom prst="rect">
            <a:avLst/>
          </a:prstGeom>
          <a:noFill/>
        </p:spPr>
        <p:txBody>
          <a:bodyPr wrap="none" rtlCol="0">
            <a:spAutoFit/>
          </a:bodyPr>
          <a:lstStyle/>
          <a:p>
            <a:pPr marL="457200" indent="-457200">
              <a:spcBef>
                <a:spcPts val="5400"/>
              </a:spcBef>
              <a:buAutoNum type="arabicParenR"/>
            </a:pPr>
            <a:r>
              <a:rPr lang="cs-CZ" sz="2200" dirty="0" smtClean="0"/>
              <a:t>Znám jeho rodiče</a:t>
            </a:r>
          </a:p>
          <a:p>
            <a:pPr marL="457200" indent="-457200">
              <a:spcBef>
                <a:spcPts val="5400"/>
              </a:spcBef>
              <a:buFontTx/>
              <a:buAutoNum type="arabicParenR"/>
            </a:pPr>
            <a:r>
              <a:rPr lang="cs-CZ" sz="2200" dirty="0" smtClean="0"/>
              <a:t>Udělám </a:t>
            </a:r>
            <a:r>
              <a:rPr lang="cs-CZ" sz="2200" dirty="0"/>
              <a:t>zpětné křížení</a:t>
            </a:r>
            <a:endParaRPr lang="en-US" sz="2200" dirty="0"/>
          </a:p>
          <a:p>
            <a:pPr marL="457200" indent="-457200">
              <a:spcBef>
                <a:spcPts val="5400"/>
              </a:spcBef>
              <a:buAutoNum type="arabicParenR"/>
            </a:pPr>
            <a:endParaRPr lang="en-US" sz="2200" dirty="0" smtClean="0"/>
          </a:p>
        </p:txBody>
      </p:sp>
    </p:spTree>
    <p:extLst>
      <p:ext uri="{BB962C8B-B14F-4D97-AF65-F5344CB8AC3E}">
        <p14:creationId xmlns:p14="http://schemas.microsoft.com/office/powerpoint/2010/main" val="31590084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0165" y="182246"/>
            <a:ext cx="7886700" cy="1325563"/>
          </a:xfrm>
        </p:spPr>
        <p:txBody>
          <a:bodyPr vert="horz" lIns="91440" tIns="45720" rIns="91440" bIns="45720" rtlCol="0" anchor="ctr">
            <a:normAutofit/>
          </a:bodyPr>
          <a:lstStyle/>
          <a:p>
            <a:pPr algn="ctr"/>
            <a:r>
              <a:rPr lang="cs-CZ" sz="4000" dirty="0">
                <a:solidFill>
                  <a:srgbClr val="C00000"/>
                </a:solidFill>
              </a:rPr>
              <a:t>Jak poznám, jestli je heterozygot cis nebo trans? </a:t>
            </a:r>
            <a:endParaRPr lang="en-US" sz="4000" dirty="0">
              <a:solidFill>
                <a:srgbClr val="C00000"/>
              </a:solidFill>
            </a:endParaRPr>
          </a:p>
        </p:txBody>
      </p:sp>
      <p:sp>
        <p:nvSpPr>
          <p:cNvPr id="4" name="TextovéPole 3"/>
          <p:cNvSpPr txBox="1"/>
          <p:nvPr/>
        </p:nvSpPr>
        <p:spPr>
          <a:xfrm>
            <a:off x="537883" y="1613647"/>
            <a:ext cx="2632708" cy="1461939"/>
          </a:xfrm>
          <a:prstGeom prst="rect">
            <a:avLst/>
          </a:prstGeom>
          <a:noFill/>
        </p:spPr>
        <p:txBody>
          <a:bodyPr wrap="none" rtlCol="0">
            <a:spAutoFit/>
          </a:bodyPr>
          <a:lstStyle/>
          <a:p>
            <a:pPr marL="457200" indent="-457200">
              <a:spcBef>
                <a:spcPts val="5400"/>
              </a:spcBef>
              <a:buAutoNum type="arabicParenR"/>
            </a:pPr>
            <a:r>
              <a:rPr lang="cs-CZ" sz="2200" dirty="0" smtClean="0"/>
              <a:t>Znám jeho rodiče</a:t>
            </a:r>
          </a:p>
          <a:p>
            <a:pPr marL="457200" indent="-457200">
              <a:spcBef>
                <a:spcPts val="5400"/>
              </a:spcBef>
              <a:buAutoNum type="arabicParenR"/>
            </a:pPr>
            <a:endParaRPr lang="en-US" sz="22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74" y="2784578"/>
            <a:ext cx="8158669" cy="3701184"/>
          </a:xfrm>
          <a:prstGeom prst="rect">
            <a:avLst/>
          </a:prstGeom>
        </p:spPr>
      </p:pic>
      <p:sp>
        <p:nvSpPr>
          <p:cNvPr id="3" name="TextovéPole 2"/>
          <p:cNvSpPr txBox="1"/>
          <p:nvPr/>
        </p:nvSpPr>
        <p:spPr>
          <a:xfrm>
            <a:off x="1570617" y="2215783"/>
            <a:ext cx="1863011"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r>
              <a:rPr lang="cs-CZ" sz="2200" i="1" dirty="0" smtClean="0"/>
              <a:t>  </a:t>
            </a:r>
            <a:r>
              <a:rPr lang="cs-CZ" sz="2200" dirty="0" smtClean="0"/>
              <a:t>X</a:t>
            </a:r>
            <a:r>
              <a:rPr lang="cs-CZ" sz="2200" i="1" dirty="0" smtClean="0"/>
              <a:t> </a:t>
            </a:r>
            <a:r>
              <a:rPr lang="cs-CZ" sz="2200" i="1" dirty="0" err="1" smtClean="0"/>
              <a:t>aa</a:t>
            </a:r>
            <a:r>
              <a:rPr lang="cs-CZ" sz="2200" i="1" dirty="0" smtClean="0"/>
              <a:t> </a:t>
            </a:r>
            <a:r>
              <a:rPr lang="cs-CZ" sz="2200" i="1" dirty="0" err="1" smtClean="0"/>
              <a:t>bb</a:t>
            </a:r>
            <a:endParaRPr lang="en-US" sz="2200" i="1" dirty="0" smtClean="0"/>
          </a:p>
        </p:txBody>
      </p:sp>
      <p:sp>
        <p:nvSpPr>
          <p:cNvPr id="7" name="TextovéPole 6"/>
          <p:cNvSpPr txBox="1"/>
          <p:nvPr/>
        </p:nvSpPr>
        <p:spPr>
          <a:xfrm>
            <a:off x="6133652" y="2162946"/>
            <a:ext cx="1863011"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r>
              <a:rPr lang="cs-CZ" sz="2200" i="1" dirty="0" smtClean="0"/>
              <a:t>  </a:t>
            </a:r>
            <a:r>
              <a:rPr lang="cs-CZ" sz="2200" dirty="0" smtClean="0"/>
              <a:t>X</a:t>
            </a:r>
            <a:r>
              <a:rPr lang="cs-CZ" sz="2200" i="1" dirty="0" smtClean="0"/>
              <a:t> </a:t>
            </a:r>
            <a:r>
              <a:rPr lang="cs-CZ" sz="2200" i="1" dirty="0" err="1" smtClean="0"/>
              <a:t>aa</a:t>
            </a:r>
            <a:r>
              <a:rPr lang="cs-CZ" sz="2200" i="1" dirty="0" smtClean="0"/>
              <a:t> </a:t>
            </a:r>
            <a:r>
              <a:rPr lang="cs-CZ" sz="2200" i="1" dirty="0" err="1" smtClean="0"/>
              <a:t>BB</a:t>
            </a:r>
            <a:endParaRPr lang="en-US" sz="2200" i="1" dirty="0" smtClean="0"/>
          </a:p>
        </p:txBody>
      </p:sp>
      <p:sp>
        <p:nvSpPr>
          <p:cNvPr id="6" name="Obdélník 5"/>
          <p:cNvSpPr/>
          <p:nvPr/>
        </p:nvSpPr>
        <p:spPr>
          <a:xfrm>
            <a:off x="537883" y="2215783"/>
            <a:ext cx="4095077" cy="4510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4896523" y="2215783"/>
            <a:ext cx="4095077" cy="4510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94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239" y="1684844"/>
            <a:ext cx="5665298" cy="4597329"/>
          </a:xfrm>
          <a:prstGeom prst="rect">
            <a:avLst/>
          </a:prstGeom>
        </p:spPr>
      </p:pic>
      <p:sp>
        <p:nvSpPr>
          <p:cNvPr id="2" name="Nadpis 1"/>
          <p:cNvSpPr>
            <a:spLocks noGrp="1"/>
          </p:cNvSpPr>
          <p:nvPr>
            <p:ph type="title"/>
          </p:nvPr>
        </p:nvSpPr>
        <p:spPr>
          <a:xfrm>
            <a:off x="650165" y="182246"/>
            <a:ext cx="7886700" cy="1325563"/>
          </a:xfrm>
        </p:spPr>
        <p:txBody>
          <a:bodyPr vert="horz" lIns="91440" tIns="45720" rIns="91440" bIns="45720" rtlCol="0" anchor="ctr">
            <a:normAutofit/>
          </a:bodyPr>
          <a:lstStyle/>
          <a:p>
            <a:pPr algn="ctr"/>
            <a:r>
              <a:rPr lang="cs-CZ" sz="4000" dirty="0">
                <a:solidFill>
                  <a:srgbClr val="C00000"/>
                </a:solidFill>
              </a:rPr>
              <a:t>Jak poznám, jestli je heterozygot cis nebo trans? </a:t>
            </a:r>
            <a:endParaRPr lang="en-US" sz="4000" dirty="0">
              <a:solidFill>
                <a:srgbClr val="C00000"/>
              </a:solidFill>
            </a:endParaRPr>
          </a:p>
        </p:txBody>
      </p:sp>
      <p:sp>
        <p:nvSpPr>
          <p:cNvPr id="4" name="TextovéPole 3"/>
          <p:cNvSpPr txBox="1"/>
          <p:nvPr/>
        </p:nvSpPr>
        <p:spPr>
          <a:xfrm>
            <a:off x="537883" y="2000922"/>
            <a:ext cx="3200043" cy="1461939"/>
          </a:xfrm>
          <a:prstGeom prst="rect">
            <a:avLst/>
          </a:prstGeom>
          <a:noFill/>
        </p:spPr>
        <p:txBody>
          <a:bodyPr wrap="none" rtlCol="0">
            <a:spAutoFit/>
          </a:bodyPr>
          <a:lstStyle/>
          <a:p>
            <a:pPr marL="457200" indent="-457200">
              <a:spcBef>
                <a:spcPts val="5400"/>
              </a:spcBef>
              <a:buFont typeface="+mj-lt"/>
              <a:buAutoNum type="arabicParenR" startAt="2"/>
            </a:pPr>
            <a:r>
              <a:rPr lang="cs-CZ" sz="2200" dirty="0" smtClean="0"/>
              <a:t>Udělám </a:t>
            </a:r>
            <a:r>
              <a:rPr lang="cs-CZ" sz="2200" dirty="0"/>
              <a:t>zpětné křížení</a:t>
            </a:r>
            <a:endParaRPr lang="en-US" sz="2200" dirty="0"/>
          </a:p>
          <a:p>
            <a:pPr marL="457200" indent="-457200">
              <a:spcBef>
                <a:spcPts val="5400"/>
              </a:spcBef>
              <a:buAutoNum type="arabicParenR" startAt="2"/>
            </a:pPr>
            <a:endParaRPr lang="en-US" sz="2200" dirty="0" smtClean="0"/>
          </a:p>
        </p:txBody>
      </p:sp>
      <p:sp>
        <p:nvSpPr>
          <p:cNvPr id="5" name="TextovéPole 4"/>
          <p:cNvSpPr txBox="1"/>
          <p:nvPr/>
        </p:nvSpPr>
        <p:spPr>
          <a:xfrm>
            <a:off x="5185191" y="6346721"/>
            <a:ext cx="840295" cy="430887"/>
          </a:xfrm>
          <a:prstGeom prst="rect">
            <a:avLst/>
          </a:prstGeom>
          <a:noFill/>
        </p:spPr>
        <p:txBody>
          <a:bodyPr wrap="none" rtlCol="0">
            <a:spAutoFit/>
          </a:bodyPr>
          <a:lstStyle/>
          <a:p>
            <a:r>
              <a:rPr lang="cs-CZ" sz="2200" dirty="0" smtClean="0"/>
              <a:t>méně</a:t>
            </a:r>
            <a:endParaRPr lang="en-US" sz="2200" dirty="0" smtClean="0"/>
          </a:p>
        </p:txBody>
      </p:sp>
      <p:sp>
        <p:nvSpPr>
          <p:cNvPr id="6" name="TextovéPole 5"/>
          <p:cNvSpPr txBox="1"/>
          <p:nvPr/>
        </p:nvSpPr>
        <p:spPr>
          <a:xfrm>
            <a:off x="3555451" y="6346720"/>
            <a:ext cx="494046" cy="430887"/>
          </a:xfrm>
          <a:prstGeom prst="rect">
            <a:avLst/>
          </a:prstGeom>
          <a:noFill/>
        </p:spPr>
        <p:txBody>
          <a:bodyPr wrap="none" rtlCol="0">
            <a:spAutoFit/>
          </a:bodyPr>
          <a:lstStyle/>
          <a:p>
            <a:r>
              <a:rPr lang="cs-CZ" sz="2200" dirty="0" smtClean="0"/>
              <a:t>víc</a:t>
            </a:r>
            <a:endParaRPr lang="en-US" sz="2200" dirty="0" smtClean="0"/>
          </a:p>
        </p:txBody>
      </p:sp>
      <p:sp>
        <p:nvSpPr>
          <p:cNvPr id="7" name="TextovéPole 6"/>
          <p:cNvSpPr txBox="1"/>
          <p:nvPr/>
        </p:nvSpPr>
        <p:spPr>
          <a:xfrm>
            <a:off x="7128783" y="6337462"/>
            <a:ext cx="494046" cy="430887"/>
          </a:xfrm>
          <a:prstGeom prst="rect">
            <a:avLst/>
          </a:prstGeom>
          <a:noFill/>
        </p:spPr>
        <p:txBody>
          <a:bodyPr wrap="none" rtlCol="0">
            <a:spAutoFit/>
          </a:bodyPr>
          <a:lstStyle/>
          <a:p>
            <a:r>
              <a:rPr lang="cs-CZ" sz="2200" dirty="0" smtClean="0"/>
              <a:t>víc</a:t>
            </a:r>
            <a:endParaRPr lang="en-US" sz="2200" dirty="0" smtClean="0"/>
          </a:p>
        </p:txBody>
      </p:sp>
      <p:sp>
        <p:nvSpPr>
          <p:cNvPr id="9" name="TextovéPole 8"/>
          <p:cNvSpPr txBox="1"/>
          <p:nvPr/>
        </p:nvSpPr>
        <p:spPr>
          <a:xfrm>
            <a:off x="537883" y="2635374"/>
            <a:ext cx="2691607" cy="1323439"/>
          </a:xfrm>
          <a:prstGeom prst="rect">
            <a:avLst/>
          </a:prstGeom>
          <a:noFill/>
        </p:spPr>
        <p:txBody>
          <a:bodyPr wrap="square" rtlCol="0">
            <a:spAutoFit/>
          </a:bodyPr>
          <a:lstStyle/>
          <a:p>
            <a:r>
              <a:rPr lang="cs-CZ" sz="2000" dirty="0" err="1" smtClean="0"/>
              <a:t>B1</a:t>
            </a:r>
            <a:r>
              <a:rPr lang="cs-CZ" sz="2000" dirty="0" smtClean="0"/>
              <a:t> – četnější fenotypové třídy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odp</a:t>
            </a:r>
            <a:r>
              <a:rPr lang="cs-CZ" sz="2000" dirty="0" err="1" smtClean="0">
                <a:sym typeface="Wingdings" panose="05000000000000000000" pitchFamily="2" charset="2"/>
              </a:rPr>
              <a:t>ovídá</a:t>
            </a:r>
            <a:r>
              <a:rPr lang="cs-CZ" sz="2000" dirty="0" smtClean="0">
                <a:sym typeface="Wingdings" panose="05000000000000000000" pitchFamily="2" charset="2"/>
              </a:rPr>
              <a:t> vazbové fázi heterozygotního rodiče. </a:t>
            </a:r>
            <a:r>
              <a:rPr lang="cs-CZ" sz="2000" dirty="0" smtClean="0"/>
              <a:t> </a:t>
            </a:r>
            <a:endParaRPr lang="en-US" sz="2000" dirty="0" smtClean="0"/>
          </a:p>
        </p:txBody>
      </p:sp>
      <p:grpSp>
        <p:nvGrpSpPr>
          <p:cNvPr id="15" name="Skupina 14"/>
          <p:cNvGrpSpPr/>
          <p:nvPr/>
        </p:nvGrpSpPr>
        <p:grpSpPr>
          <a:xfrm>
            <a:off x="3328554" y="2855358"/>
            <a:ext cx="4419600" cy="2021840"/>
            <a:chOff x="3342640" y="2834640"/>
            <a:chExt cx="4419600" cy="2021840"/>
          </a:xfrm>
        </p:grpSpPr>
        <p:grpSp>
          <p:nvGrpSpPr>
            <p:cNvPr id="14" name="Skupina 13"/>
            <p:cNvGrpSpPr/>
            <p:nvPr/>
          </p:nvGrpSpPr>
          <p:grpSpPr>
            <a:xfrm>
              <a:off x="3342640" y="2834640"/>
              <a:ext cx="4419600" cy="2021840"/>
              <a:chOff x="3342640" y="2834640"/>
              <a:chExt cx="4419600" cy="2021840"/>
            </a:xfrm>
          </p:grpSpPr>
          <p:sp>
            <p:nvSpPr>
              <p:cNvPr id="3" name="Obdélník 2"/>
              <p:cNvSpPr/>
              <p:nvPr/>
            </p:nvSpPr>
            <p:spPr>
              <a:xfrm>
                <a:off x="3342640" y="3098800"/>
                <a:ext cx="4419600" cy="1757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4663440" y="2834640"/>
                <a:ext cx="406400" cy="462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866640" y="3000408"/>
                <a:ext cx="406400" cy="462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p:cNvSpPr/>
              <p:nvPr/>
            </p:nvSpPr>
            <p:spPr>
              <a:xfrm>
                <a:off x="6042652" y="2834640"/>
                <a:ext cx="406400" cy="462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bdélník 12"/>
            <p:cNvSpPr/>
            <p:nvPr/>
          </p:nvSpPr>
          <p:spPr>
            <a:xfrm>
              <a:off x="5748012" y="3023936"/>
              <a:ext cx="406400" cy="462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bdélník 15"/>
          <p:cNvSpPr/>
          <p:nvPr/>
        </p:nvSpPr>
        <p:spPr>
          <a:xfrm>
            <a:off x="2999298" y="4638206"/>
            <a:ext cx="5212080" cy="2043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délník 18"/>
          <p:cNvSpPr/>
          <p:nvPr/>
        </p:nvSpPr>
        <p:spPr>
          <a:xfrm>
            <a:off x="7643949" y="1515597"/>
            <a:ext cx="1300480" cy="32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3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6239" y="-65936"/>
            <a:ext cx="7886700" cy="1325563"/>
          </a:xfrm>
        </p:spPr>
        <p:txBody>
          <a:bodyPr vert="horz" lIns="91440" tIns="45720" rIns="91440" bIns="45720" rtlCol="0" anchor="ctr">
            <a:normAutofit/>
          </a:bodyPr>
          <a:lstStyle/>
          <a:p>
            <a:pPr algn="ctr"/>
            <a:r>
              <a:rPr lang="cs-CZ" sz="4000" dirty="0">
                <a:solidFill>
                  <a:srgbClr val="C00000"/>
                </a:solidFill>
              </a:rPr>
              <a:t>Volná kombinovatelnost vs. vazba</a:t>
            </a:r>
          </a:p>
        </p:txBody>
      </p:sp>
      <p:sp>
        <p:nvSpPr>
          <p:cNvPr id="7" name="TextovéPole 6"/>
          <p:cNvSpPr txBox="1"/>
          <p:nvPr/>
        </p:nvSpPr>
        <p:spPr>
          <a:xfrm>
            <a:off x="1018860" y="4832810"/>
            <a:ext cx="529312" cy="461665"/>
          </a:xfrm>
          <a:prstGeom prst="rect">
            <a:avLst/>
          </a:prstGeom>
          <a:noFill/>
        </p:spPr>
        <p:txBody>
          <a:bodyPr wrap="none" rtlCol="0">
            <a:spAutoFit/>
          </a:bodyPr>
          <a:lstStyle/>
          <a:p>
            <a:r>
              <a:rPr lang="cs-CZ" sz="2400" i="1" dirty="0" smtClean="0"/>
              <a:t>AB</a:t>
            </a:r>
            <a:endParaRPr lang="cs-CZ" sz="2400" i="1" dirty="0"/>
          </a:p>
        </p:txBody>
      </p:sp>
      <p:sp>
        <p:nvSpPr>
          <p:cNvPr id="8" name="TextovéPole 7"/>
          <p:cNvSpPr txBox="1"/>
          <p:nvPr/>
        </p:nvSpPr>
        <p:spPr>
          <a:xfrm>
            <a:off x="1934063" y="4832810"/>
            <a:ext cx="524503" cy="461665"/>
          </a:xfrm>
          <a:prstGeom prst="rect">
            <a:avLst/>
          </a:prstGeom>
          <a:noFill/>
        </p:spPr>
        <p:txBody>
          <a:bodyPr wrap="none" rtlCol="0">
            <a:spAutoFit/>
          </a:bodyPr>
          <a:lstStyle/>
          <a:p>
            <a:r>
              <a:rPr lang="cs-CZ" sz="2400" i="1" dirty="0" smtClean="0"/>
              <a:t>Ab</a:t>
            </a:r>
            <a:endParaRPr lang="cs-CZ" sz="2400" i="1" dirty="0"/>
          </a:p>
        </p:txBody>
      </p:sp>
      <p:sp>
        <p:nvSpPr>
          <p:cNvPr id="9" name="TextovéPole 8"/>
          <p:cNvSpPr txBox="1"/>
          <p:nvPr/>
        </p:nvSpPr>
        <p:spPr>
          <a:xfrm>
            <a:off x="2799081" y="4832809"/>
            <a:ext cx="510076" cy="461665"/>
          </a:xfrm>
          <a:prstGeom prst="rect">
            <a:avLst/>
          </a:prstGeom>
          <a:noFill/>
        </p:spPr>
        <p:txBody>
          <a:bodyPr wrap="none" rtlCol="0">
            <a:spAutoFit/>
          </a:bodyPr>
          <a:lstStyle/>
          <a:p>
            <a:r>
              <a:rPr lang="cs-CZ" sz="2400" i="1" dirty="0" err="1" smtClean="0"/>
              <a:t>aB</a:t>
            </a:r>
            <a:endParaRPr lang="cs-CZ" sz="2400" i="1" dirty="0"/>
          </a:p>
        </p:txBody>
      </p:sp>
      <p:sp>
        <p:nvSpPr>
          <p:cNvPr id="10" name="TextovéPole 9"/>
          <p:cNvSpPr txBox="1"/>
          <p:nvPr/>
        </p:nvSpPr>
        <p:spPr>
          <a:xfrm>
            <a:off x="3676455" y="4838166"/>
            <a:ext cx="502061" cy="461665"/>
          </a:xfrm>
          <a:prstGeom prst="rect">
            <a:avLst/>
          </a:prstGeom>
          <a:noFill/>
        </p:spPr>
        <p:txBody>
          <a:bodyPr wrap="none" rtlCol="0">
            <a:spAutoFit/>
          </a:bodyPr>
          <a:lstStyle/>
          <a:p>
            <a:r>
              <a:rPr lang="cs-CZ" sz="2400" i="1" dirty="0" smtClean="0"/>
              <a:t>ab</a:t>
            </a:r>
            <a:endParaRPr lang="cs-CZ" sz="2400" i="1" dirty="0"/>
          </a:p>
        </p:txBody>
      </p:sp>
      <p:sp>
        <p:nvSpPr>
          <p:cNvPr id="11" name="TextovéPole 10"/>
          <p:cNvSpPr txBox="1"/>
          <p:nvPr/>
        </p:nvSpPr>
        <p:spPr>
          <a:xfrm>
            <a:off x="1086688" y="5309677"/>
            <a:ext cx="3188693" cy="461665"/>
          </a:xfrm>
          <a:prstGeom prst="rect">
            <a:avLst/>
          </a:prstGeom>
          <a:noFill/>
        </p:spPr>
        <p:txBody>
          <a:bodyPr wrap="none" rtlCol="0">
            <a:spAutoFit/>
          </a:bodyPr>
          <a:lstStyle/>
          <a:p>
            <a:r>
              <a:rPr lang="cs-CZ" sz="2400" dirty="0" smtClean="0"/>
              <a:t>1     :     1     :    1     :     1 </a:t>
            </a:r>
            <a:endParaRPr lang="cs-CZ" sz="2400" dirty="0"/>
          </a:p>
        </p:txBody>
      </p:sp>
      <p:sp>
        <p:nvSpPr>
          <p:cNvPr id="12" name="TextovéPole 11"/>
          <p:cNvSpPr txBox="1"/>
          <p:nvPr/>
        </p:nvSpPr>
        <p:spPr>
          <a:xfrm>
            <a:off x="1165963" y="1196504"/>
            <a:ext cx="3194721" cy="461665"/>
          </a:xfrm>
          <a:prstGeom prst="rect">
            <a:avLst/>
          </a:prstGeom>
          <a:noFill/>
        </p:spPr>
        <p:txBody>
          <a:bodyPr wrap="none" rtlCol="0">
            <a:spAutoFit/>
          </a:bodyPr>
          <a:lstStyle/>
          <a:p>
            <a:r>
              <a:rPr lang="cs-CZ" sz="2400" dirty="0" smtClean="0"/>
              <a:t>Volná kombinovatelnost</a:t>
            </a:r>
            <a:endParaRPr lang="cs-CZ" sz="2400" dirty="0"/>
          </a:p>
        </p:txBody>
      </p:sp>
      <p:sp>
        <p:nvSpPr>
          <p:cNvPr id="13" name="TextovéPole 12"/>
          <p:cNvSpPr txBox="1"/>
          <p:nvPr/>
        </p:nvSpPr>
        <p:spPr>
          <a:xfrm>
            <a:off x="6413779" y="1207694"/>
            <a:ext cx="920958" cy="461665"/>
          </a:xfrm>
          <a:prstGeom prst="rect">
            <a:avLst/>
          </a:prstGeom>
          <a:noFill/>
        </p:spPr>
        <p:txBody>
          <a:bodyPr wrap="none" rtlCol="0">
            <a:spAutoFit/>
          </a:bodyPr>
          <a:lstStyle/>
          <a:p>
            <a:r>
              <a:rPr lang="cs-CZ" sz="2400" dirty="0" smtClean="0"/>
              <a:t>Vazba</a:t>
            </a:r>
            <a:endParaRPr lang="cs-CZ" sz="2400" dirty="0"/>
          </a:p>
        </p:txBody>
      </p:sp>
      <p:sp>
        <p:nvSpPr>
          <p:cNvPr id="15" name="TextovéPole 14"/>
          <p:cNvSpPr txBox="1"/>
          <p:nvPr/>
        </p:nvSpPr>
        <p:spPr>
          <a:xfrm>
            <a:off x="5391490" y="4864129"/>
            <a:ext cx="529312" cy="461665"/>
          </a:xfrm>
          <a:prstGeom prst="rect">
            <a:avLst/>
          </a:prstGeom>
          <a:noFill/>
        </p:spPr>
        <p:txBody>
          <a:bodyPr wrap="none" rtlCol="0">
            <a:spAutoFit/>
          </a:bodyPr>
          <a:lstStyle/>
          <a:p>
            <a:r>
              <a:rPr lang="cs-CZ" sz="2400" i="1" dirty="0" smtClean="0"/>
              <a:t>AB</a:t>
            </a:r>
            <a:endParaRPr lang="cs-CZ" sz="2400" i="1" dirty="0"/>
          </a:p>
        </p:txBody>
      </p:sp>
      <p:sp>
        <p:nvSpPr>
          <p:cNvPr id="16" name="TextovéPole 15"/>
          <p:cNvSpPr txBox="1"/>
          <p:nvPr/>
        </p:nvSpPr>
        <p:spPr>
          <a:xfrm>
            <a:off x="6277152" y="4866754"/>
            <a:ext cx="524503" cy="461665"/>
          </a:xfrm>
          <a:prstGeom prst="rect">
            <a:avLst/>
          </a:prstGeom>
          <a:noFill/>
        </p:spPr>
        <p:txBody>
          <a:bodyPr wrap="none" rtlCol="0">
            <a:spAutoFit/>
          </a:bodyPr>
          <a:lstStyle/>
          <a:p>
            <a:r>
              <a:rPr lang="cs-CZ" sz="2400" i="1" dirty="0" smtClean="0"/>
              <a:t>Ab</a:t>
            </a:r>
            <a:endParaRPr lang="cs-CZ" sz="2400" i="1" dirty="0"/>
          </a:p>
        </p:txBody>
      </p:sp>
      <p:sp>
        <p:nvSpPr>
          <p:cNvPr id="17" name="TextovéPole 16"/>
          <p:cNvSpPr txBox="1"/>
          <p:nvPr/>
        </p:nvSpPr>
        <p:spPr>
          <a:xfrm>
            <a:off x="7141254" y="4852415"/>
            <a:ext cx="510076" cy="461665"/>
          </a:xfrm>
          <a:prstGeom prst="rect">
            <a:avLst/>
          </a:prstGeom>
          <a:noFill/>
        </p:spPr>
        <p:txBody>
          <a:bodyPr wrap="none" rtlCol="0">
            <a:spAutoFit/>
          </a:bodyPr>
          <a:lstStyle/>
          <a:p>
            <a:r>
              <a:rPr lang="cs-CZ" sz="2400" i="1" dirty="0" err="1" smtClean="0"/>
              <a:t>aB</a:t>
            </a:r>
            <a:endParaRPr lang="cs-CZ" sz="2400" i="1" dirty="0"/>
          </a:p>
        </p:txBody>
      </p:sp>
      <p:sp>
        <p:nvSpPr>
          <p:cNvPr id="18" name="TextovéPole 17"/>
          <p:cNvSpPr txBox="1"/>
          <p:nvPr/>
        </p:nvSpPr>
        <p:spPr>
          <a:xfrm>
            <a:off x="8030151" y="4852415"/>
            <a:ext cx="502061" cy="461665"/>
          </a:xfrm>
          <a:prstGeom prst="rect">
            <a:avLst/>
          </a:prstGeom>
          <a:noFill/>
        </p:spPr>
        <p:txBody>
          <a:bodyPr wrap="none" rtlCol="0">
            <a:spAutoFit/>
          </a:bodyPr>
          <a:lstStyle/>
          <a:p>
            <a:r>
              <a:rPr lang="cs-CZ" sz="2400" i="1" dirty="0" smtClean="0"/>
              <a:t>ab</a:t>
            </a:r>
            <a:endParaRPr lang="cs-CZ" sz="2400" i="1" dirty="0"/>
          </a:p>
        </p:txBody>
      </p:sp>
      <p:sp>
        <p:nvSpPr>
          <p:cNvPr id="19" name="TextovéPole 18"/>
          <p:cNvSpPr txBox="1"/>
          <p:nvPr/>
        </p:nvSpPr>
        <p:spPr>
          <a:xfrm>
            <a:off x="4916933" y="5276783"/>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20" name="TextovéPole 19"/>
          <p:cNvSpPr txBox="1"/>
          <p:nvPr/>
        </p:nvSpPr>
        <p:spPr>
          <a:xfrm>
            <a:off x="7846924" y="5266491"/>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21" name="TextovéPole 20"/>
          <p:cNvSpPr txBox="1"/>
          <p:nvPr/>
        </p:nvSpPr>
        <p:spPr>
          <a:xfrm>
            <a:off x="6296086" y="5423808"/>
            <a:ext cx="1400192" cy="369332"/>
          </a:xfrm>
          <a:prstGeom prst="rect">
            <a:avLst/>
          </a:prstGeom>
          <a:noFill/>
        </p:spPr>
        <p:txBody>
          <a:bodyPr wrap="none" rtlCol="0">
            <a:spAutoFit/>
          </a:bodyPr>
          <a:lstStyle/>
          <a:p>
            <a:r>
              <a:rPr lang="cs-CZ" dirty="0" smtClean="0"/>
              <a:t>rekombinace</a:t>
            </a:r>
            <a:endParaRPr lang="cs-CZ" dirty="0"/>
          </a:p>
        </p:txBody>
      </p:sp>
      <p:sp>
        <p:nvSpPr>
          <p:cNvPr id="24" name="TextovéPole 23"/>
          <p:cNvSpPr txBox="1"/>
          <p:nvPr/>
        </p:nvSpPr>
        <p:spPr>
          <a:xfrm>
            <a:off x="35945" y="3861996"/>
            <a:ext cx="879664" cy="369332"/>
          </a:xfrm>
          <a:prstGeom prst="rect">
            <a:avLst/>
          </a:prstGeom>
          <a:noFill/>
        </p:spPr>
        <p:txBody>
          <a:bodyPr wrap="none" rtlCol="0">
            <a:spAutoFit/>
          </a:bodyPr>
          <a:lstStyle/>
          <a:p>
            <a:r>
              <a:rPr lang="cs-CZ" dirty="0" smtClean="0"/>
              <a:t>gamety</a:t>
            </a:r>
            <a:endParaRPr lang="cs-CZ" dirty="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212" y="1874688"/>
            <a:ext cx="3267169" cy="2904564"/>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700" y="1885239"/>
            <a:ext cx="3314125" cy="2947569"/>
          </a:xfrm>
          <a:prstGeom prst="rect">
            <a:avLst/>
          </a:prstGeom>
        </p:spPr>
      </p:pic>
    </p:spTree>
    <p:extLst>
      <p:ext uri="{BB962C8B-B14F-4D97-AF65-F5344CB8AC3E}">
        <p14:creationId xmlns:p14="http://schemas.microsoft.com/office/powerpoint/2010/main" val="35377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5" grpId="0"/>
      <p:bldP spid="16" grpId="0"/>
      <p:bldP spid="17" grpId="0"/>
      <p:bldP spid="18" grpId="0"/>
      <p:bldP spid="19" grpId="0"/>
      <p:bldP spid="20" grpId="0"/>
      <p:bldP spid="21"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716" y="1608490"/>
            <a:ext cx="5719978" cy="4641702"/>
          </a:xfrm>
          <a:prstGeom prst="rect">
            <a:avLst/>
          </a:prstGeom>
        </p:spPr>
      </p:pic>
      <p:sp>
        <p:nvSpPr>
          <p:cNvPr id="2" name="Nadpis 1"/>
          <p:cNvSpPr>
            <a:spLocks noGrp="1"/>
          </p:cNvSpPr>
          <p:nvPr>
            <p:ph type="title"/>
          </p:nvPr>
        </p:nvSpPr>
        <p:spPr>
          <a:xfrm>
            <a:off x="650165" y="182246"/>
            <a:ext cx="7886700" cy="1325563"/>
          </a:xfrm>
        </p:spPr>
        <p:txBody>
          <a:bodyPr vert="horz" lIns="91440" tIns="45720" rIns="91440" bIns="45720" rtlCol="0" anchor="ctr">
            <a:normAutofit/>
          </a:bodyPr>
          <a:lstStyle/>
          <a:p>
            <a:pPr algn="ctr"/>
            <a:r>
              <a:rPr lang="cs-CZ" sz="4000" dirty="0">
                <a:solidFill>
                  <a:srgbClr val="C00000"/>
                </a:solidFill>
              </a:rPr>
              <a:t>Jak poznám, jestli je heterozygot cis nebo trans? </a:t>
            </a:r>
            <a:endParaRPr lang="en-US" sz="4000" dirty="0">
              <a:solidFill>
                <a:srgbClr val="C00000"/>
              </a:solidFill>
            </a:endParaRPr>
          </a:p>
        </p:txBody>
      </p:sp>
      <p:sp>
        <p:nvSpPr>
          <p:cNvPr id="4" name="TextovéPole 3"/>
          <p:cNvSpPr txBox="1"/>
          <p:nvPr/>
        </p:nvSpPr>
        <p:spPr>
          <a:xfrm>
            <a:off x="537883" y="2000922"/>
            <a:ext cx="3200043" cy="1461939"/>
          </a:xfrm>
          <a:prstGeom prst="rect">
            <a:avLst/>
          </a:prstGeom>
          <a:noFill/>
        </p:spPr>
        <p:txBody>
          <a:bodyPr wrap="none" rtlCol="0">
            <a:spAutoFit/>
          </a:bodyPr>
          <a:lstStyle/>
          <a:p>
            <a:pPr marL="457200" indent="-457200">
              <a:spcBef>
                <a:spcPts val="5400"/>
              </a:spcBef>
              <a:buFont typeface="+mj-lt"/>
              <a:buAutoNum type="arabicParenR" startAt="2"/>
            </a:pPr>
            <a:r>
              <a:rPr lang="cs-CZ" sz="2200" dirty="0" smtClean="0"/>
              <a:t>Udělám </a:t>
            </a:r>
            <a:r>
              <a:rPr lang="cs-CZ" sz="2200" dirty="0"/>
              <a:t>zpětné křížení</a:t>
            </a:r>
            <a:endParaRPr lang="en-US" sz="2200" dirty="0"/>
          </a:p>
          <a:p>
            <a:pPr marL="457200" indent="-457200">
              <a:spcBef>
                <a:spcPts val="5400"/>
              </a:spcBef>
              <a:buAutoNum type="arabicParenR" startAt="2"/>
            </a:pPr>
            <a:endParaRPr lang="en-US" sz="2200" dirty="0" smtClean="0"/>
          </a:p>
        </p:txBody>
      </p:sp>
      <p:sp>
        <p:nvSpPr>
          <p:cNvPr id="5" name="TextovéPole 4"/>
          <p:cNvSpPr txBox="1"/>
          <p:nvPr/>
        </p:nvSpPr>
        <p:spPr>
          <a:xfrm>
            <a:off x="5185191" y="6346721"/>
            <a:ext cx="635110" cy="430887"/>
          </a:xfrm>
          <a:prstGeom prst="rect">
            <a:avLst/>
          </a:prstGeom>
          <a:noFill/>
        </p:spPr>
        <p:txBody>
          <a:bodyPr wrap="none" rtlCol="0">
            <a:spAutoFit/>
          </a:bodyPr>
          <a:lstStyle/>
          <a:p>
            <a:r>
              <a:rPr lang="cs-CZ" sz="2200" dirty="0" smtClean="0"/>
              <a:t>více</a:t>
            </a:r>
            <a:endParaRPr lang="en-US" sz="2200" dirty="0" smtClean="0"/>
          </a:p>
        </p:txBody>
      </p:sp>
      <p:sp>
        <p:nvSpPr>
          <p:cNvPr id="6" name="TextovéPole 5"/>
          <p:cNvSpPr txBox="1"/>
          <p:nvPr/>
        </p:nvSpPr>
        <p:spPr>
          <a:xfrm>
            <a:off x="3456561" y="6346720"/>
            <a:ext cx="840295" cy="430887"/>
          </a:xfrm>
          <a:prstGeom prst="rect">
            <a:avLst/>
          </a:prstGeom>
          <a:noFill/>
        </p:spPr>
        <p:txBody>
          <a:bodyPr wrap="none" rtlCol="0">
            <a:spAutoFit/>
          </a:bodyPr>
          <a:lstStyle/>
          <a:p>
            <a:r>
              <a:rPr lang="cs-CZ" sz="2200" dirty="0" smtClean="0"/>
              <a:t>méně</a:t>
            </a:r>
            <a:endParaRPr lang="en-US" sz="2200" dirty="0" smtClean="0"/>
          </a:p>
        </p:txBody>
      </p:sp>
      <p:sp>
        <p:nvSpPr>
          <p:cNvPr id="7" name="TextovéPole 6"/>
          <p:cNvSpPr txBox="1"/>
          <p:nvPr/>
        </p:nvSpPr>
        <p:spPr>
          <a:xfrm>
            <a:off x="6936278" y="6346719"/>
            <a:ext cx="840295" cy="430887"/>
          </a:xfrm>
          <a:prstGeom prst="rect">
            <a:avLst/>
          </a:prstGeom>
          <a:noFill/>
        </p:spPr>
        <p:txBody>
          <a:bodyPr wrap="none" rtlCol="0">
            <a:spAutoFit/>
          </a:bodyPr>
          <a:lstStyle/>
          <a:p>
            <a:r>
              <a:rPr lang="cs-CZ" sz="2200" dirty="0" smtClean="0"/>
              <a:t>méně</a:t>
            </a:r>
            <a:endParaRPr lang="en-US" sz="2200" dirty="0" smtClean="0"/>
          </a:p>
        </p:txBody>
      </p:sp>
      <p:sp>
        <p:nvSpPr>
          <p:cNvPr id="9" name="TextovéPole 8"/>
          <p:cNvSpPr txBox="1"/>
          <p:nvPr/>
        </p:nvSpPr>
        <p:spPr>
          <a:xfrm>
            <a:off x="537883" y="2635374"/>
            <a:ext cx="2691607" cy="1323439"/>
          </a:xfrm>
          <a:prstGeom prst="rect">
            <a:avLst/>
          </a:prstGeom>
          <a:noFill/>
        </p:spPr>
        <p:txBody>
          <a:bodyPr wrap="square" rtlCol="0">
            <a:spAutoFit/>
          </a:bodyPr>
          <a:lstStyle/>
          <a:p>
            <a:r>
              <a:rPr lang="cs-CZ" sz="2000" dirty="0" err="1" smtClean="0"/>
              <a:t>B1</a:t>
            </a:r>
            <a:r>
              <a:rPr lang="cs-CZ" sz="2000" dirty="0" smtClean="0"/>
              <a:t> – četnější fenotypové třídy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odp</a:t>
            </a:r>
            <a:r>
              <a:rPr lang="cs-CZ" sz="2000" dirty="0" err="1" smtClean="0">
                <a:sym typeface="Wingdings" panose="05000000000000000000" pitchFamily="2" charset="2"/>
              </a:rPr>
              <a:t>ovídá</a:t>
            </a:r>
            <a:r>
              <a:rPr lang="cs-CZ" sz="2000" dirty="0" smtClean="0">
                <a:sym typeface="Wingdings" panose="05000000000000000000" pitchFamily="2" charset="2"/>
              </a:rPr>
              <a:t> vazbové fázi heterozygotního rodiče. </a:t>
            </a:r>
            <a:r>
              <a:rPr lang="cs-CZ" sz="2000" dirty="0" smtClean="0"/>
              <a:t> </a:t>
            </a:r>
            <a:endParaRPr lang="en-US" sz="2000" dirty="0" smtClean="0"/>
          </a:p>
        </p:txBody>
      </p:sp>
      <p:sp>
        <p:nvSpPr>
          <p:cNvPr id="3" name="Obdélník 2"/>
          <p:cNvSpPr/>
          <p:nvPr/>
        </p:nvSpPr>
        <p:spPr>
          <a:xfrm>
            <a:off x="3229490" y="4579034"/>
            <a:ext cx="4805680" cy="217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8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29293" y="285670"/>
            <a:ext cx="8120927" cy="1600438"/>
          </a:xfrm>
          <a:prstGeom prst="rect">
            <a:avLst/>
          </a:prstGeom>
          <a:noFill/>
        </p:spPr>
        <p:txBody>
          <a:bodyPr wrap="square" rtlCol="0">
            <a:spAutoFit/>
          </a:bodyPr>
          <a:lstStyle/>
          <a:p>
            <a:r>
              <a:rPr lang="cs-CZ" sz="2000" b="1" dirty="0" smtClean="0">
                <a:solidFill>
                  <a:srgbClr val="009900"/>
                </a:solidFill>
              </a:rPr>
              <a:t>Otázka: </a:t>
            </a:r>
            <a:r>
              <a:rPr lang="cs-CZ" sz="2000" dirty="0" smtClean="0"/>
              <a:t>U </a:t>
            </a:r>
            <a:r>
              <a:rPr lang="cs-CZ" sz="2000" dirty="0"/>
              <a:t>člověka jsou vznik šedého zákalu a polydaktylie podmiňovány dominantními alelami dvou různých genů ležících na stejném </a:t>
            </a:r>
            <a:r>
              <a:rPr lang="cs-CZ" sz="2000" dirty="0" smtClean="0"/>
              <a:t>chromosomu. </a:t>
            </a:r>
            <a:endParaRPr lang="cs-CZ" sz="2000" dirty="0"/>
          </a:p>
          <a:p>
            <a:r>
              <a:rPr lang="cs-CZ" sz="2000" dirty="0" smtClean="0"/>
              <a:t>Žena </a:t>
            </a:r>
            <a:r>
              <a:rPr lang="cs-CZ" sz="2000" dirty="0"/>
              <a:t>zdědila po svém otci šedý zákal, po matce polydaktylii. Která z následujících situací je nejvíce pravděpodobná a proč:</a:t>
            </a:r>
          </a:p>
          <a:p>
            <a:pPr marL="285750" indent="-285750">
              <a:buFont typeface="Arial" panose="020B0604020202020204" pitchFamily="34" charset="0"/>
              <a:buChar char="•"/>
            </a:pPr>
            <a:endParaRPr lang="cs-CZ" dirty="0" smtClean="0"/>
          </a:p>
        </p:txBody>
      </p:sp>
      <p:sp>
        <p:nvSpPr>
          <p:cNvPr id="5" name="TextovéPole 4"/>
          <p:cNvSpPr txBox="1"/>
          <p:nvPr/>
        </p:nvSpPr>
        <p:spPr>
          <a:xfrm>
            <a:off x="639615" y="4213664"/>
            <a:ext cx="3985130" cy="2246769"/>
          </a:xfrm>
          <a:prstGeom prst="rect">
            <a:avLst/>
          </a:prstGeom>
          <a:noFill/>
        </p:spPr>
        <p:txBody>
          <a:bodyPr wrap="none" rtlCol="0">
            <a:spAutoFit/>
          </a:bodyPr>
          <a:lstStyle/>
          <a:p>
            <a:r>
              <a:rPr lang="cs-CZ" sz="2000" b="1" dirty="0" smtClean="0">
                <a:solidFill>
                  <a:srgbClr val="0070C0"/>
                </a:solidFill>
              </a:rPr>
              <a:t>Jak na to: </a:t>
            </a:r>
          </a:p>
          <a:p>
            <a:pPr marL="342900" indent="-342900">
              <a:buFont typeface="Arial" panose="020B0604020202020204" pitchFamily="34" charset="0"/>
              <a:buChar char="•"/>
            </a:pPr>
            <a:r>
              <a:rPr lang="cs-CZ" sz="2000" dirty="0" smtClean="0"/>
              <a:t>Polydaktylie – dominantní alela </a:t>
            </a:r>
            <a:r>
              <a:rPr lang="cs-CZ" sz="2000" i="1" dirty="0" smtClean="0"/>
              <a:t>P</a:t>
            </a:r>
          </a:p>
          <a:p>
            <a:pPr marL="342900" indent="-342900">
              <a:buFont typeface="Arial" panose="020B0604020202020204" pitchFamily="34" charset="0"/>
              <a:buChar char="•"/>
            </a:pPr>
            <a:r>
              <a:rPr lang="cs-CZ" sz="2000" dirty="0"/>
              <a:t>Š</a:t>
            </a:r>
            <a:r>
              <a:rPr lang="cs-CZ" sz="2000" dirty="0" smtClean="0"/>
              <a:t>edý zákal  - dominantní alela </a:t>
            </a:r>
            <a:r>
              <a:rPr lang="cs-CZ" sz="2000" i="1" dirty="0" smtClean="0"/>
              <a:t>Z</a:t>
            </a:r>
          </a:p>
          <a:p>
            <a:pPr marL="342900" indent="-342900">
              <a:buFont typeface="Arial" panose="020B0604020202020204" pitchFamily="34" charset="0"/>
              <a:buChar char="•"/>
            </a:pPr>
            <a:r>
              <a:rPr lang="cs-CZ" sz="2000" dirty="0"/>
              <a:t>G</a:t>
            </a:r>
            <a:r>
              <a:rPr lang="cs-CZ" sz="2000" dirty="0" smtClean="0"/>
              <a:t>eny jsou ve vazbě. </a:t>
            </a:r>
          </a:p>
          <a:p>
            <a:pPr marL="342900" indent="-342900">
              <a:buFont typeface="Arial" panose="020B0604020202020204" pitchFamily="34" charset="0"/>
              <a:buChar char="•"/>
            </a:pPr>
            <a:r>
              <a:rPr lang="cs-CZ" sz="2000" dirty="0" smtClean="0"/>
              <a:t>Žena </a:t>
            </a:r>
            <a:r>
              <a:rPr lang="cs-CZ" sz="2000" i="1" dirty="0" smtClean="0"/>
              <a:t>P-Z-</a:t>
            </a:r>
          </a:p>
          <a:p>
            <a:pPr marL="342900" indent="-342900">
              <a:buFont typeface="Arial" panose="020B0604020202020204" pitchFamily="34" charset="0"/>
              <a:buChar char="•"/>
            </a:pPr>
            <a:r>
              <a:rPr lang="cs-CZ" sz="2000" dirty="0" smtClean="0"/>
              <a:t>Její matka – polydaktylie</a:t>
            </a:r>
          </a:p>
          <a:p>
            <a:pPr marL="342900" indent="-342900">
              <a:buFont typeface="Arial" panose="020B0604020202020204" pitchFamily="34" charset="0"/>
              <a:buChar char="•"/>
            </a:pPr>
            <a:r>
              <a:rPr lang="cs-CZ" sz="2000" dirty="0" smtClean="0"/>
              <a:t>Její otec – šedý zákal</a:t>
            </a:r>
          </a:p>
        </p:txBody>
      </p:sp>
      <p:sp>
        <p:nvSpPr>
          <p:cNvPr id="7" name="TextovéPole 6"/>
          <p:cNvSpPr txBox="1"/>
          <p:nvPr/>
        </p:nvSpPr>
        <p:spPr>
          <a:xfrm>
            <a:off x="639615" y="1997673"/>
            <a:ext cx="4117066" cy="221599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a:t>Její dítě bude postiženo oběma </a:t>
            </a:r>
            <a:r>
              <a:rPr lang="cs-CZ" sz="2000" dirty="0" smtClean="0"/>
              <a:t>chorobami.</a:t>
            </a:r>
            <a:endParaRPr lang="cs-CZ" sz="2000" dirty="0"/>
          </a:p>
          <a:p>
            <a:pPr marL="342900" indent="-342900">
              <a:spcBef>
                <a:spcPts val="1200"/>
              </a:spcBef>
              <a:buFont typeface="Arial" panose="020B0604020202020204" pitchFamily="34" charset="0"/>
              <a:buChar char="•"/>
            </a:pPr>
            <a:r>
              <a:rPr lang="cs-CZ" sz="2000" dirty="0"/>
              <a:t>Její dítě bude postiženo pouze jednou z </a:t>
            </a:r>
            <a:r>
              <a:rPr lang="cs-CZ" sz="2000" dirty="0" smtClean="0"/>
              <a:t>chorob.</a:t>
            </a:r>
            <a:endParaRPr lang="cs-CZ" sz="2000" dirty="0"/>
          </a:p>
          <a:p>
            <a:pPr marL="342900" indent="-342900">
              <a:spcBef>
                <a:spcPts val="1200"/>
              </a:spcBef>
              <a:buFont typeface="Arial" panose="020B0604020202020204" pitchFamily="34" charset="0"/>
              <a:buChar char="•"/>
            </a:pPr>
            <a:r>
              <a:rPr lang="cs-CZ" sz="2000" dirty="0"/>
              <a:t>Její dítě bude zdravé.</a:t>
            </a:r>
          </a:p>
          <a:p>
            <a:endParaRPr lang="cs-CZ" dirty="0" smtClean="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4167" y="2238020"/>
            <a:ext cx="3276053" cy="4222413"/>
          </a:xfrm>
          <a:prstGeom prst="rect">
            <a:avLst/>
          </a:prstGeom>
        </p:spPr>
      </p:pic>
      <p:sp>
        <p:nvSpPr>
          <p:cNvPr id="14" name="TextovéPole 13"/>
          <p:cNvSpPr txBox="1"/>
          <p:nvPr/>
        </p:nvSpPr>
        <p:spPr>
          <a:xfrm>
            <a:off x="5045075" y="1782229"/>
            <a:ext cx="1611339" cy="430887"/>
          </a:xfrm>
          <a:prstGeom prst="rect">
            <a:avLst/>
          </a:prstGeom>
          <a:noFill/>
        </p:spPr>
        <p:txBody>
          <a:bodyPr wrap="none" rtlCol="0">
            <a:spAutoFit/>
          </a:bodyPr>
          <a:lstStyle/>
          <a:p>
            <a:r>
              <a:rPr lang="cs-CZ" sz="2200" dirty="0" smtClean="0"/>
              <a:t>Máma (</a:t>
            </a:r>
            <a:r>
              <a:rPr lang="cs-CZ" sz="2200" i="1" dirty="0" smtClean="0"/>
              <a:t>P-</a:t>
            </a:r>
            <a:r>
              <a:rPr lang="cs-CZ" sz="2200" i="1" dirty="0" err="1" smtClean="0"/>
              <a:t>zz</a:t>
            </a:r>
            <a:r>
              <a:rPr lang="cs-CZ" sz="2200" dirty="0" smtClean="0"/>
              <a:t>)</a:t>
            </a:r>
          </a:p>
        </p:txBody>
      </p:sp>
      <p:sp>
        <p:nvSpPr>
          <p:cNvPr id="15" name="TextovéPole 14"/>
          <p:cNvSpPr txBox="1"/>
          <p:nvPr/>
        </p:nvSpPr>
        <p:spPr>
          <a:xfrm>
            <a:off x="7389239" y="1782228"/>
            <a:ext cx="1405256" cy="430887"/>
          </a:xfrm>
          <a:prstGeom prst="rect">
            <a:avLst/>
          </a:prstGeom>
          <a:noFill/>
        </p:spPr>
        <p:txBody>
          <a:bodyPr wrap="none" rtlCol="0">
            <a:spAutoFit/>
          </a:bodyPr>
          <a:lstStyle/>
          <a:p>
            <a:r>
              <a:rPr lang="cs-CZ" sz="2200" dirty="0" smtClean="0"/>
              <a:t>Táta (</a:t>
            </a:r>
            <a:r>
              <a:rPr lang="cs-CZ" sz="2200" i="1" dirty="0" err="1" smtClean="0"/>
              <a:t>ppZ</a:t>
            </a:r>
            <a:r>
              <a:rPr lang="cs-CZ" sz="2200" i="1" dirty="0" smtClean="0"/>
              <a:t>-</a:t>
            </a:r>
            <a:r>
              <a:rPr lang="cs-CZ" sz="2200" dirty="0" smtClean="0"/>
              <a:t>)</a:t>
            </a:r>
          </a:p>
        </p:txBody>
      </p:sp>
      <p:sp>
        <p:nvSpPr>
          <p:cNvPr id="17" name="Obdélník 16"/>
          <p:cNvSpPr/>
          <p:nvPr/>
        </p:nvSpPr>
        <p:spPr>
          <a:xfrm>
            <a:off x="5122606" y="4630994"/>
            <a:ext cx="3671889" cy="1986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6272981" y="3178378"/>
            <a:ext cx="1229032" cy="13837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se šipkou 8"/>
          <p:cNvCxnSpPr/>
          <p:nvPr/>
        </p:nvCxnSpPr>
        <p:spPr>
          <a:xfrm>
            <a:off x="6059769" y="3178378"/>
            <a:ext cx="596645" cy="385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7120353" y="3178378"/>
            <a:ext cx="643325" cy="391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bdélník 18"/>
          <p:cNvSpPr/>
          <p:nvPr/>
        </p:nvSpPr>
        <p:spPr>
          <a:xfrm>
            <a:off x="5236228" y="2180113"/>
            <a:ext cx="1229032" cy="13837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7355110" y="2213115"/>
            <a:ext cx="1229032" cy="13837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9451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p:bldP spid="15" grpId="0"/>
      <p:bldP spid="17" grpId="0" animBg="1"/>
      <p:bldP spid="18"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29293" y="285670"/>
            <a:ext cx="8120927" cy="1600438"/>
          </a:xfrm>
          <a:prstGeom prst="rect">
            <a:avLst/>
          </a:prstGeom>
          <a:noFill/>
        </p:spPr>
        <p:txBody>
          <a:bodyPr wrap="square" rtlCol="0">
            <a:spAutoFit/>
          </a:bodyPr>
          <a:lstStyle/>
          <a:p>
            <a:r>
              <a:rPr lang="cs-CZ" sz="2000" b="1" dirty="0" smtClean="0">
                <a:solidFill>
                  <a:srgbClr val="009900"/>
                </a:solidFill>
              </a:rPr>
              <a:t>Otázka: </a:t>
            </a:r>
            <a:r>
              <a:rPr lang="cs-CZ" sz="2000" dirty="0" smtClean="0"/>
              <a:t>U </a:t>
            </a:r>
            <a:r>
              <a:rPr lang="cs-CZ" sz="2000" dirty="0"/>
              <a:t>člověka jsou vznik šedého zákalu a polydaktylie podmiňovány dominantními alelami dvou různých genů ležících na stejném </a:t>
            </a:r>
            <a:r>
              <a:rPr lang="cs-CZ" sz="2000" dirty="0" smtClean="0"/>
              <a:t>chromosomu. </a:t>
            </a:r>
            <a:endParaRPr lang="cs-CZ" sz="2000" dirty="0"/>
          </a:p>
          <a:p>
            <a:r>
              <a:rPr lang="cs-CZ" sz="2000" dirty="0" smtClean="0"/>
              <a:t>Žena </a:t>
            </a:r>
            <a:r>
              <a:rPr lang="cs-CZ" sz="2000" dirty="0"/>
              <a:t>zdědila po svém otci šedý zákal, po matce polydaktylii. Která z následujících situací je nejvíce pravděpodobná a proč:</a:t>
            </a:r>
          </a:p>
          <a:p>
            <a:pPr marL="285750" indent="-285750">
              <a:buFont typeface="Arial" panose="020B0604020202020204" pitchFamily="34" charset="0"/>
              <a:buChar char="•"/>
            </a:pPr>
            <a:endParaRPr lang="cs-CZ" dirty="0" smtClean="0"/>
          </a:p>
        </p:txBody>
      </p:sp>
      <p:sp>
        <p:nvSpPr>
          <p:cNvPr id="7" name="TextovéPole 6"/>
          <p:cNvSpPr txBox="1"/>
          <p:nvPr/>
        </p:nvSpPr>
        <p:spPr>
          <a:xfrm>
            <a:off x="639615" y="1997673"/>
            <a:ext cx="4117066" cy="221599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a:t>Její dítě bude postiženo oběma </a:t>
            </a:r>
            <a:r>
              <a:rPr lang="cs-CZ" sz="2000" dirty="0" smtClean="0"/>
              <a:t>chorobami.</a:t>
            </a:r>
            <a:endParaRPr lang="cs-CZ" sz="2000" dirty="0"/>
          </a:p>
          <a:p>
            <a:pPr marL="342900" indent="-342900">
              <a:spcBef>
                <a:spcPts val="1200"/>
              </a:spcBef>
              <a:buFont typeface="Arial" panose="020B0604020202020204" pitchFamily="34" charset="0"/>
              <a:buChar char="•"/>
            </a:pPr>
            <a:r>
              <a:rPr lang="cs-CZ" sz="2000" dirty="0">
                <a:solidFill>
                  <a:srgbClr val="009900"/>
                </a:solidFill>
              </a:rPr>
              <a:t>Její dítě bude postiženo pouze jednou z </a:t>
            </a:r>
            <a:r>
              <a:rPr lang="cs-CZ" sz="2000" dirty="0" smtClean="0">
                <a:solidFill>
                  <a:srgbClr val="009900"/>
                </a:solidFill>
              </a:rPr>
              <a:t>chorob.</a:t>
            </a:r>
            <a:endParaRPr lang="cs-CZ" sz="2000" dirty="0">
              <a:solidFill>
                <a:srgbClr val="009900"/>
              </a:solidFill>
            </a:endParaRPr>
          </a:p>
          <a:p>
            <a:pPr marL="342900" indent="-342900">
              <a:spcBef>
                <a:spcPts val="1200"/>
              </a:spcBef>
              <a:buFont typeface="Arial" panose="020B0604020202020204" pitchFamily="34" charset="0"/>
              <a:buChar char="•"/>
            </a:pPr>
            <a:r>
              <a:rPr lang="cs-CZ" sz="2000" dirty="0"/>
              <a:t>Její dítě bude zdravé.</a:t>
            </a:r>
          </a:p>
          <a:p>
            <a:endParaRPr lang="cs-CZ" dirty="0" smtClean="0"/>
          </a:p>
        </p:txBody>
      </p:sp>
      <p:grpSp>
        <p:nvGrpSpPr>
          <p:cNvPr id="13" name="Skupina 12"/>
          <p:cNvGrpSpPr/>
          <p:nvPr/>
        </p:nvGrpSpPr>
        <p:grpSpPr>
          <a:xfrm>
            <a:off x="5274167" y="2238020"/>
            <a:ext cx="3276053" cy="4222413"/>
            <a:chOff x="5087354" y="1952245"/>
            <a:chExt cx="3509145" cy="4522839"/>
          </a:xfrm>
        </p:grpSpPr>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354" y="1952245"/>
              <a:ext cx="3509145" cy="4522839"/>
            </a:xfrm>
            <a:prstGeom prst="rect">
              <a:avLst/>
            </a:prstGeom>
          </p:spPr>
        </p:pic>
        <p:cxnSp>
          <p:nvCxnSpPr>
            <p:cNvPr id="9" name="Přímá spojnice se šipkou 8"/>
            <p:cNvCxnSpPr/>
            <p:nvPr/>
          </p:nvCxnSpPr>
          <p:spPr>
            <a:xfrm>
              <a:off x="5928852" y="2959510"/>
              <a:ext cx="639096" cy="412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7064897" y="2959510"/>
              <a:ext cx="689098" cy="4191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ovéPole 13"/>
          <p:cNvSpPr txBox="1"/>
          <p:nvPr/>
        </p:nvSpPr>
        <p:spPr>
          <a:xfrm>
            <a:off x="5045075" y="1782229"/>
            <a:ext cx="1611339" cy="430887"/>
          </a:xfrm>
          <a:prstGeom prst="rect">
            <a:avLst/>
          </a:prstGeom>
          <a:noFill/>
        </p:spPr>
        <p:txBody>
          <a:bodyPr wrap="none" rtlCol="0">
            <a:spAutoFit/>
          </a:bodyPr>
          <a:lstStyle/>
          <a:p>
            <a:r>
              <a:rPr lang="cs-CZ" sz="2200" dirty="0" smtClean="0"/>
              <a:t>Máma (</a:t>
            </a:r>
            <a:r>
              <a:rPr lang="cs-CZ" sz="2200" i="1" dirty="0" smtClean="0"/>
              <a:t>P-</a:t>
            </a:r>
            <a:r>
              <a:rPr lang="cs-CZ" sz="2200" i="1" dirty="0" err="1" smtClean="0"/>
              <a:t>zz</a:t>
            </a:r>
            <a:r>
              <a:rPr lang="cs-CZ" sz="2200" dirty="0" smtClean="0"/>
              <a:t>)</a:t>
            </a:r>
          </a:p>
        </p:txBody>
      </p:sp>
      <p:sp>
        <p:nvSpPr>
          <p:cNvPr id="15" name="TextovéPole 14"/>
          <p:cNvSpPr txBox="1"/>
          <p:nvPr/>
        </p:nvSpPr>
        <p:spPr>
          <a:xfrm>
            <a:off x="7389239" y="1782228"/>
            <a:ext cx="1405256" cy="430887"/>
          </a:xfrm>
          <a:prstGeom prst="rect">
            <a:avLst/>
          </a:prstGeom>
          <a:noFill/>
        </p:spPr>
        <p:txBody>
          <a:bodyPr wrap="none" rtlCol="0">
            <a:spAutoFit/>
          </a:bodyPr>
          <a:lstStyle/>
          <a:p>
            <a:r>
              <a:rPr lang="cs-CZ" sz="2200" dirty="0" smtClean="0"/>
              <a:t>Táta (</a:t>
            </a:r>
            <a:r>
              <a:rPr lang="cs-CZ" sz="2200" i="1" dirty="0" err="1" smtClean="0"/>
              <a:t>ppZ</a:t>
            </a:r>
            <a:r>
              <a:rPr lang="cs-CZ" sz="2200" i="1" dirty="0" smtClean="0"/>
              <a:t>-</a:t>
            </a:r>
            <a:r>
              <a:rPr lang="cs-CZ" sz="2200" dirty="0" smtClean="0"/>
              <a:t>)</a:t>
            </a:r>
          </a:p>
        </p:txBody>
      </p:sp>
      <p:sp>
        <p:nvSpPr>
          <p:cNvPr id="2" name="TextovéPole 1"/>
          <p:cNvSpPr txBox="1"/>
          <p:nvPr/>
        </p:nvSpPr>
        <p:spPr>
          <a:xfrm>
            <a:off x="767274" y="4444180"/>
            <a:ext cx="3722482" cy="1446550"/>
          </a:xfrm>
          <a:prstGeom prst="rect">
            <a:avLst/>
          </a:prstGeom>
          <a:noFill/>
        </p:spPr>
        <p:txBody>
          <a:bodyPr wrap="square" rtlCol="0">
            <a:spAutoFit/>
          </a:bodyPr>
          <a:lstStyle/>
          <a:p>
            <a:r>
              <a:rPr lang="cs-CZ" sz="2200" dirty="0" smtClean="0">
                <a:solidFill>
                  <a:srgbClr val="FF0000"/>
                </a:solidFill>
              </a:rPr>
              <a:t>Žena má uspořádání alel trans (</a:t>
            </a:r>
            <a:r>
              <a:rPr lang="cs-CZ" sz="2200" i="1" dirty="0" err="1" smtClean="0">
                <a:solidFill>
                  <a:srgbClr val="FF0000"/>
                </a:solidFill>
              </a:rPr>
              <a:t>Pz</a:t>
            </a:r>
            <a:r>
              <a:rPr lang="cs-CZ" sz="2200" i="1" dirty="0" smtClean="0">
                <a:solidFill>
                  <a:srgbClr val="FF0000"/>
                </a:solidFill>
              </a:rPr>
              <a:t>/</a:t>
            </a:r>
            <a:r>
              <a:rPr lang="cs-CZ" sz="2200" i="1" dirty="0" err="1" smtClean="0">
                <a:solidFill>
                  <a:srgbClr val="FF0000"/>
                </a:solidFill>
              </a:rPr>
              <a:t>pZ</a:t>
            </a:r>
            <a:r>
              <a:rPr lang="cs-CZ" sz="2200" dirty="0" smtClean="0">
                <a:solidFill>
                  <a:srgbClr val="FF0000"/>
                </a:solidFill>
              </a:rPr>
              <a:t>) </a:t>
            </a:r>
            <a:r>
              <a:rPr lang="cs-CZ" sz="2200" dirty="0" smtClean="0">
                <a:solidFill>
                  <a:srgbClr val="FF0000"/>
                </a:solidFill>
                <a:sym typeface="Wingdings" panose="05000000000000000000" pitchFamily="2" charset="2"/>
              </a:rPr>
              <a:t></a:t>
            </a:r>
            <a:r>
              <a:rPr lang="en-US" sz="2200" dirty="0" smtClean="0">
                <a:solidFill>
                  <a:srgbClr val="FF0000"/>
                </a:solidFill>
                <a:sym typeface="Wingdings" panose="05000000000000000000" pitchFamily="2" charset="2"/>
              </a:rPr>
              <a:t> </a:t>
            </a:r>
            <a:r>
              <a:rPr lang="cs-CZ" sz="2200" dirty="0" smtClean="0">
                <a:solidFill>
                  <a:srgbClr val="FF0000"/>
                </a:solidFill>
                <a:sym typeface="Wingdings" panose="05000000000000000000" pitchFamily="2" charset="2"/>
              </a:rPr>
              <a:t>v gametách jsou </a:t>
            </a:r>
            <a:r>
              <a:rPr lang="cs-CZ" sz="2200" dirty="0" err="1" smtClean="0">
                <a:solidFill>
                  <a:srgbClr val="FF0000"/>
                </a:solidFill>
                <a:sym typeface="Wingdings" panose="05000000000000000000" pitchFamily="2" charset="2"/>
              </a:rPr>
              <a:t>pravděpododobnější</a:t>
            </a:r>
            <a:r>
              <a:rPr lang="cs-CZ" sz="2200" dirty="0" smtClean="0">
                <a:solidFill>
                  <a:srgbClr val="FF0000"/>
                </a:solidFill>
                <a:sym typeface="Wingdings" panose="05000000000000000000" pitchFamily="2" charset="2"/>
              </a:rPr>
              <a:t> rodičovské kombinace </a:t>
            </a:r>
            <a:r>
              <a:rPr lang="cs-CZ" sz="2200" i="1" dirty="0" err="1" smtClean="0">
                <a:solidFill>
                  <a:srgbClr val="FF0000"/>
                </a:solidFill>
                <a:sym typeface="Wingdings" panose="05000000000000000000" pitchFamily="2" charset="2"/>
              </a:rPr>
              <a:t>Pz</a:t>
            </a:r>
            <a:r>
              <a:rPr lang="cs-CZ" sz="2200" dirty="0" smtClean="0">
                <a:solidFill>
                  <a:srgbClr val="FF0000"/>
                </a:solidFill>
                <a:sym typeface="Wingdings" panose="05000000000000000000" pitchFamily="2" charset="2"/>
              </a:rPr>
              <a:t> a </a:t>
            </a:r>
            <a:r>
              <a:rPr lang="cs-CZ" sz="2200" i="1" dirty="0" err="1" smtClean="0">
                <a:solidFill>
                  <a:srgbClr val="FF0000"/>
                </a:solidFill>
                <a:sym typeface="Wingdings" panose="05000000000000000000" pitchFamily="2" charset="2"/>
              </a:rPr>
              <a:t>pZ</a:t>
            </a:r>
            <a:r>
              <a:rPr lang="cs-CZ" sz="2200" dirty="0" smtClean="0">
                <a:solidFill>
                  <a:srgbClr val="FF0000"/>
                </a:solidFill>
                <a:sym typeface="Wingdings" panose="05000000000000000000" pitchFamily="2" charset="2"/>
              </a:rPr>
              <a:t>. </a:t>
            </a:r>
            <a:endParaRPr lang="cs-CZ" sz="2200" dirty="0" smtClean="0">
              <a:solidFill>
                <a:srgbClr val="FF0000"/>
              </a:solidFill>
            </a:endParaRPr>
          </a:p>
        </p:txBody>
      </p:sp>
    </p:spTree>
    <p:extLst>
      <p:ext uri="{BB962C8B-B14F-4D97-AF65-F5344CB8AC3E}">
        <p14:creationId xmlns:p14="http://schemas.microsoft.com/office/powerpoint/2010/main" val="16908492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1183" y="201496"/>
            <a:ext cx="7886700" cy="1325563"/>
          </a:xfrm>
        </p:spPr>
        <p:txBody>
          <a:bodyPr vert="horz" lIns="91440" tIns="45720" rIns="91440" bIns="45720" rtlCol="0" anchor="ctr">
            <a:normAutofit/>
          </a:bodyPr>
          <a:lstStyle/>
          <a:p>
            <a:pPr algn="ctr"/>
            <a:r>
              <a:rPr lang="cs-CZ" sz="4000" dirty="0">
                <a:solidFill>
                  <a:srgbClr val="C00000"/>
                </a:solidFill>
              </a:rPr>
              <a:t>Rekombinace jako nástroj k měření vzdáleností genů</a:t>
            </a:r>
          </a:p>
        </p:txBody>
      </p:sp>
      <p:sp>
        <p:nvSpPr>
          <p:cNvPr id="8" name="TextovéPole 7"/>
          <p:cNvSpPr txBox="1"/>
          <p:nvPr/>
        </p:nvSpPr>
        <p:spPr>
          <a:xfrm>
            <a:off x="3406082" y="3301201"/>
            <a:ext cx="4812631" cy="1107996"/>
          </a:xfrm>
          <a:prstGeom prst="rect">
            <a:avLst/>
          </a:prstGeom>
          <a:noFill/>
        </p:spPr>
        <p:txBody>
          <a:bodyPr wrap="square" rtlCol="0">
            <a:spAutoFit/>
          </a:bodyPr>
          <a:lstStyle/>
          <a:p>
            <a:r>
              <a:rPr lang="cs-CZ" sz="2200" dirty="0" smtClean="0"/>
              <a:t>Začínám křížením dvou homozygotních (tzv. čistých linií) = P (parentální) generace</a:t>
            </a:r>
            <a:endParaRPr lang="cs-CZ" sz="2200" dirty="0"/>
          </a:p>
        </p:txBody>
      </p:sp>
      <p:sp>
        <p:nvSpPr>
          <p:cNvPr id="9" name="TextovéPole 8"/>
          <p:cNvSpPr txBox="1"/>
          <p:nvPr/>
        </p:nvSpPr>
        <p:spPr>
          <a:xfrm>
            <a:off x="3406082" y="4634795"/>
            <a:ext cx="4875437" cy="769441"/>
          </a:xfrm>
          <a:prstGeom prst="rect">
            <a:avLst/>
          </a:prstGeom>
          <a:noFill/>
        </p:spPr>
        <p:txBody>
          <a:bodyPr wrap="none" rtlCol="0">
            <a:spAutoFit/>
          </a:bodyPr>
          <a:lstStyle/>
          <a:p>
            <a:r>
              <a:rPr lang="cs-CZ" sz="2200" dirty="0" smtClean="0"/>
              <a:t>Získám uniformní F1 (1. filiální generace) </a:t>
            </a:r>
          </a:p>
          <a:p>
            <a:r>
              <a:rPr lang="cs-CZ" sz="2200" dirty="0" smtClean="0"/>
              <a:t>Křížím F1 s recesivním homozygotem</a:t>
            </a:r>
            <a:endParaRPr lang="cs-CZ" sz="2200" dirty="0"/>
          </a:p>
        </p:txBody>
      </p:sp>
      <p:sp>
        <p:nvSpPr>
          <p:cNvPr id="11" name="TextovéPole 10"/>
          <p:cNvSpPr txBox="1"/>
          <p:nvPr/>
        </p:nvSpPr>
        <p:spPr>
          <a:xfrm>
            <a:off x="3406082" y="5834239"/>
            <a:ext cx="1591974" cy="430887"/>
          </a:xfrm>
          <a:prstGeom prst="rect">
            <a:avLst/>
          </a:prstGeom>
          <a:noFill/>
        </p:spPr>
        <p:txBody>
          <a:bodyPr wrap="none" rtlCol="0">
            <a:spAutoFit/>
          </a:bodyPr>
          <a:lstStyle/>
          <a:p>
            <a:r>
              <a:rPr lang="cs-CZ" sz="2200" dirty="0" smtClean="0"/>
              <a:t>B1 generace</a:t>
            </a:r>
            <a:endParaRPr lang="cs-CZ" sz="2200" dirty="0"/>
          </a:p>
        </p:txBody>
      </p:sp>
      <p:sp>
        <p:nvSpPr>
          <p:cNvPr id="12" name="TextovéPole 11"/>
          <p:cNvSpPr txBox="1"/>
          <p:nvPr/>
        </p:nvSpPr>
        <p:spPr>
          <a:xfrm>
            <a:off x="3236017" y="1594335"/>
            <a:ext cx="5704783" cy="1785104"/>
          </a:xfrm>
          <a:prstGeom prst="rect">
            <a:avLst/>
          </a:prstGeom>
          <a:noFill/>
        </p:spPr>
        <p:txBody>
          <a:bodyPr wrap="square" rtlCol="0">
            <a:spAutoFit/>
          </a:bodyPr>
          <a:lstStyle/>
          <a:p>
            <a:r>
              <a:rPr lang="cs-CZ" sz="2200" dirty="0" smtClean="0"/>
              <a:t>Sledujeme 2 geny:</a:t>
            </a:r>
          </a:p>
          <a:p>
            <a:pPr marL="285750" indent="-285750">
              <a:buFont typeface="Arial" panose="020B0604020202020204" pitchFamily="34" charset="0"/>
              <a:buChar char="•"/>
            </a:pPr>
            <a:r>
              <a:rPr lang="cs-CZ" sz="2200" dirty="0" smtClean="0"/>
              <a:t>gen 1 – barva květu (</a:t>
            </a:r>
            <a:r>
              <a:rPr lang="cs-CZ" sz="2200" i="1" dirty="0" smtClean="0"/>
              <a:t>C</a:t>
            </a:r>
            <a:r>
              <a:rPr lang="cs-CZ" sz="2200" dirty="0" smtClean="0"/>
              <a:t> - fialová </a:t>
            </a:r>
            <a:r>
              <a:rPr lang="en-US" sz="2200" dirty="0" smtClean="0"/>
              <a:t>&gt; </a:t>
            </a:r>
            <a:r>
              <a:rPr lang="cs-CZ" sz="2200" i="1" dirty="0" smtClean="0"/>
              <a:t>c</a:t>
            </a:r>
            <a:r>
              <a:rPr lang="cs-CZ" sz="2200" dirty="0" smtClean="0"/>
              <a:t> - červená)</a:t>
            </a:r>
          </a:p>
          <a:p>
            <a:pPr marL="285750" indent="-285750">
              <a:buFont typeface="Arial" panose="020B0604020202020204" pitchFamily="34" charset="0"/>
              <a:buChar char="•"/>
            </a:pPr>
            <a:r>
              <a:rPr lang="cs-CZ" sz="2200" dirty="0" smtClean="0"/>
              <a:t>gen 2 – tvar pylového zrna (</a:t>
            </a:r>
            <a:r>
              <a:rPr lang="cs-CZ" sz="2200" i="1" dirty="0" smtClean="0"/>
              <a:t>K</a:t>
            </a:r>
            <a:r>
              <a:rPr lang="cs-CZ" sz="2200" dirty="0" smtClean="0"/>
              <a:t> - dlouhé </a:t>
            </a:r>
            <a:r>
              <a:rPr lang="en-US" sz="2200" dirty="0" smtClean="0"/>
              <a:t>&gt; </a:t>
            </a:r>
            <a:r>
              <a:rPr lang="cs-CZ" sz="2200" i="1" dirty="0" smtClean="0"/>
              <a:t>k</a:t>
            </a:r>
            <a:r>
              <a:rPr lang="cs-CZ" sz="2200" dirty="0"/>
              <a:t> </a:t>
            </a:r>
            <a:r>
              <a:rPr lang="cs-CZ" sz="2200" dirty="0" smtClean="0"/>
              <a:t>- kulaté)</a:t>
            </a:r>
            <a:endParaRPr lang="cs-CZ" sz="2200" dirty="0"/>
          </a:p>
          <a:p>
            <a:pPr marL="285750" indent="-285750">
              <a:buFont typeface="Arial" panose="020B0604020202020204" pitchFamily="34" charset="0"/>
              <a:buChar char="•"/>
            </a:pPr>
            <a:endParaRPr lang="cs-CZ" sz="2200" dirty="0"/>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99" y="1594335"/>
            <a:ext cx="2635174" cy="5062136"/>
          </a:xfrm>
          <a:prstGeom prst="rect">
            <a:avLst/>
          </a:prstGeom>
        </p:spPr>
      </p:pic>
      <p:cxnSp>
        <p:nvCxnSpPr>
          <p:cNvPr id="5" name="Přímá spojnice se šipkou 4"/>
          <p:cNvCxnSpPr/>
          <p:nvPr/>
        </p:nvCxnSpPr>
        <p:spPr>
          <a:xfrm flipH="1" flipV="1">
            <a:off x="2600960" y="2773680"/>
            <a:ext cx="805122" cy="5275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flipV="1">
            <a:off x="2586412" y="4257040"/>
            <a:ext cx="805122" cy="5275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a:off x="2904403" y="6049681"/>
            <a:ext cx="501679"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55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92057" y="-135179"/>
            <a:ext cx="3307875" cy="1325563"/>
          </a:xfrm>
        </p:spPr>
        <p:txBody>
          <a:bodyPr vert="horz" lIns="91440" tIns="45720" rIns="91440" bIns="45720" rtlCol="0" anchor="ctr">
            <a:normAutofit/>
          </a:bodyPr>
          <a:lstStyle/>
          <a:p>
            <a:pPr algn="ctr"/>
            <a:r>
              <a:rPr lang="cs-CZ" sz="4000" dirty="0">
                <a:solidFill>
                  <a:srgbClr val="C00000"/>
                </a:solidFill>
              </a:rPr>
              <a:t>Proč B1?</a:t>
            </a:r>
          </a:p>
        </p:txBody>
      </p:sp>
      <p:sp>
        <p:nvSpPr>
          <p:cNvPr id="7" name="TextovéPole 6"/>
          <p:cNvSpPr txBox="1"/>
          <p:nvPr/>
        </p:nvSpPr>
        <p:spPr>
          <a:xfrm>
            <a:off x="3507006" y="1340335"/>
            <a:ext cx="5342354" cy="1631216"/>
          </a:xfrm>
          <a:prstGeom prst="rect">
            <a:avLst/>
          </a:prstGeom>
          <a:noFill/>
        </p:spPr>
        <p:txBody>
          <a:bodyPr wrap="square" rtlCol="0">
            <a:spAutoFit/>
          </a:bodyPr>
          <a:lstStyle/>
          <a:p>
            <a:r>
              <a:rPr lang="cs-CZ" sz="2000" dirty="0" smtClean="0"/>
              <a:t>Sledujeme 2 geny:</a:t>
            </a:r>
          </a:p>
          <a:p>
            <a:pPr marL="285750" indent="-285750">
              <a:buFont typeface="Arial" panose="020B0604020202020204" pitchFamily="34" charset="0"/>
              <a:buChar char="•"/>
            </a:pPr>
            <a:r>
              <a:rPr lang="cs-CZ" sz="2000" dirty="0" smtClean="0"/>
              <a:t>gen 1 – barva květu (</a:t>
            </a:r>
            <a:r>
              <a:rPr lang="cs-CZ" sz="2000" i="1" dirty="0" smtClean="0"/>
              <a:t>C</a:t>
            </a:r>
            <a:r>
              <a:rPr lang="cs-CZ" sz="2000" dirty="0" smtClean="0"/>
              <a:t> - fialová </a:t>
            </a:r>
            <a:r>
              <a:rPr lang="en-US" sz="2000" dirty="0" smtClean="0"/>
              <a:t>&gt; </a:t>
            </a:r>
            <a:r>
              <a:rPr lang="cs-CZ" sz="2000" i="1" dirty="0" smtClean="0"/>
              <a:t>c</a:t>
            </a:r>
            <a:r>
              <a:rPr lang="cs-CZ" sz="2000" dirty="0" smtClean="0"/>
              <a:t> - červená)</a:t>
            </a:r>
          </a:p>
          <a:p>
            <a:pPr marL="285750" indent="-285750">
              <a:buFont typeface="Arial" panose="020B0604020202020204" pitchFamily="34" charset="0"/>
              <a:buChar char="•"/>
            </a:pPr>
            <a:r>
              <a:rPr lang="cs-CZ" sz="2000" dirty="0" smtClean="0"/>
              <a:t>gen 2 – tvar pylového zrna (</a:t>
            </a:r>
            <a:r>
              <a:rPr lang="cs-CZ" sz="2000" i="1" dirty="0" smtClean="0"/>
              <a:t>K</a:t>
            </a:r>
            <a:r>
              <a:rPr lang="cs-CZ" sz="2000" dirty="0" smtClean="0"/>
              <a:t> - dlouhé </a:t>
            </a:r>
            <a:r>
              <a:rPr lang="en-US" sz="2000" dirty="0" smtClean="0"/>
              <a:t>&gt; </a:t>
            </a:r>
            <a:r>
              <a:rPr lang="cs-CZ" sz="2000" i="1" dirty="0" smtClean="0"/>
              <a:t>k</a:t>
            </a:r>
            <a:r>
              <a:rPr lang="cs-CZ" sz="2000" dirty="0"/>
              <a:t> </a:t>
            </a:r>
            <a:r>
              <a:rPr lang="cs-CZ" sz="2000" dirty="0" smtClean="0"/>
              <a:t>- kulaté)</a:t>
            </a:r>
            <a:endParaRPr lang="cs-CZ" sz="2000" dirty="0"/>
          </a:p>
          <a:p>
            <a:pPr marL="285750" indent="-285750">
              <a:buFont typeface="Arial" panose="020B0604020202020204" pitchFamily="34" charset="0"/>
              <a:buChar char="•"/>
            </a:pPr>
            <a:endParaRPr lang="cs-CZ" sz="2000" dirty="0"/>
          </a:p>
        </p:txBody>
      </p:sp>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47" y="1231608"/>
            <a:ext cx="2889043" cy="5549816"/>
          </a:xfrm>
          <a:prstGeom prst="rect">
            <a:avLst/>
          </a:prstGeom>
        </p:spPr>
      </p:pic>
      <p:sp>
        <p:nvSpPr>
          <p:cNvPr id="3" name="TextovéPole 2"/>
          <p:cNvSpPr txBox="1"/>
          <p:nvPr/>
        </p:nvSpPr>
        <p:spPr>
          <a:xfrm>
            <a:off x="263118" y="2002055"/>
            <a:ext cx="755335" cy="369332"/>
          </a:xfrm>
          <a:prstGeom prst="rect">
            <a:avLst/>
          </a:prstGeom>
          <a:noFill/>
        </p:spPr>
        <p:txBody>
          <a:bodyPr wrap="none" rtlCol="0">
            <a:spAutoFit/>
          </a:bodyPr>
          <a:lstStyle/>
          <a:p>
            <a:r>
              <a:rPr lang="cs-CZ" i="1" dirty="0" smtClean="0">
                <a:solidFill>
                  <a:srgbClr val="042D8A"/>
                </a:solidFill>
              </a:rPr>
              <a:t>CK/CK</a:t>
            </a:r>
            <a:endParaRPr lang="cs-CZ" i="1" dirty="0">
              <a:solidFill>
                <a:srgbClr val="042D8A"/>
              </a:solidFill>
            </a:endParaRPr>
          </a:p>
        </p:txBody>
      </p:sp>
      <p:sp>
        <p:nvSpPr>
          <p:cNvPr id="4" name="TextovéPole 3"/>
          <p:cNvSpPr txBox="1"/>
          <p:nvPr/>
        </p:nvSpPr>
        <p:spPr>
          <a:xfrm>
            <a:off x="2355192" y="2002055"/>
            <a:ext cx="694934" cy="646331"/>
          </a:xfrm>
          <a:prstGeom prst="rect">
            <a:avLst/>
          </a:prstGeom>
          <a:noFill/>
        </p:spPr>
        <p:txBody>
          <a:bodyPr wrap="none" rtlCol="0">
            <a:spAutoFit/>
          </a:bodyPr>
          <a:lstStyle/>
          <a:p>
            <a:r>
              <a:rPr lang="cs-CZ" i="1" dirty="0" err="1" smtClean="0">
                <a:solidFill>
                  <a:srgbClr val="042D8A"/>
                </a:solidFill>
              </a:rPr>
              <a:t>ck</a:t>
            </a:r>
            <a:r>
              <a:rPr lang="cs-CZ" i="1" dirty="0" smtClean="0">
                <a:solidFill>
                  <a:srgbClr val="042D8A"/>
                </a:solidFill>
              </a:rPr>
              <a:t>/</a:t>
            </a:r>
            <a:r>
              <a:rPr lang="cs-CZ" i="1" dirty="0" err="1" smtClean="0">
                <a:solidFill>
                  <a:srgbClr val="042D8A"/>
                </a:solidFill>
              </a:rPr>
              <a:t>ck</a:t>
            </a:r>
            <a:endParaRPr lang="cs-CZ" i="1" dirty="0">
              <a:solidFill>
                <a:srgbClr val="042D8A"/>
              </a:solidFill>
            </a:endParaRPr>
          </a:p>
          <a:p>
            <a:endParaRPr lang="cs-CZ" dirty="0"/>
          </a:p>
        </p:txBody>
      </p:sp>
      <p:sp>
        <p:nvSpPr>
          <p:cNvPr id="12" name="TextovéPole 11"/>
          <p:cNvSpPr txBox="1"/>
          <p:nvPr/>
        </p:nvSpPr>
        <p:spPr>
          <a:xfrm>
            <a:off x="606061" y="4006516"/>
            <a:ext cx="710964" cy="646331"/>
          </a:xfrm>
          <a:prstGeom prst="rect">
            <a:avLst/>
          </a:prstGeom>
          <a:noFill/>
        </p:spPr>
        <p:txBody>
          <a:bodyPr wrap="none" rtlCol="0">
            <a:spAutoFit/>
          </a:bodyPr>
          <a:lstStyle/>
          <a:p>
            <a:r>
              <a:rPr lang="cs-CZ" i="1" dirty="0" smtClean="0">
                <a:solidFill>
                  <a:srgbClr val="042D8A"/>
                </a:solidFill>
              </a:rPr>
              <a:t>CK/</a:t>
            </a:r>
            <a:r>
              <a:rPr lang="cs-CZ" i="1" dirty="0" err="1" smtClean="0">
                <a:solidFill>
                  <a:srgbClr val="042D8A"/>
                </a:solidFill>
              </a:rPr>
              <a:t>ck</a:t>
            </a:r>
            <a:endParaRPr lang="cs-CZ" i="1" dirty="0">
              <a:solidFill>
                <a:srgbClr val="042D8A"/>
              </a:solidFill>
            </a:endParaRPr>
          </a:p>
          <a:p>
            <a:endParaRPr lang="cs-CZ" dirty="0"/>
          </a:p>
        </p:txBody>
      </p:sp>
      <p:sp>
        <p:nvSpPr>
          <p:cNvPr id="14" name="Obdélník 13"/>
          <p:cNvSpPr/>
          <p:nvPr/>
        </p:nvSpPr>
        <p:spPr>
          <a:xfrm>
            <a:off x="197147" y="5072514"/>
            <a:ext cx="2935705" cy="1708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 name="TextovéPole 15"/>
          <p:cNvSpPr txBox="1"/>
          <p:nvPr/>
        </p:nvSpPr>
        <p:spPr>
          <a:xfrm>
            <a:off x="6418210" y="5262413"/>
            <a:ext cx="474810" cy="461665"/>
          </a:xfrm>
          <a:prstGeom prst="rect">
            <a:avLst/>
          </a:prstGeom>
          <a:noFill/>
        </p:spPr>
        <p:txBody>
          <a:bodyPr wrap="none" rtlCol="0">
            <a:spAutoFit/>
          </a:bodyPr>
          <a:lstStyle/>
          <a:p>
            <a:r>
              <a:rPr lang="cs-CZ" sz="2400" i="1" dirty="0" err="1" smtClean="0"/>
              <a:t>cK</a:t>
            </a:r>
            <a:endParaRPr lang="cs-CZ" sz="2400" i="1" dirty="0"/>
          </a:p>
        </p:txBody>
      </p:sp>
      <p:sp>
        <p:nvSpPr>
          <p:cNvPr id="17" name="TextovéPole 16"/>
          <p:cNvSpPr txBox="1"/>
          <p:nvPr/>
        </p:nvSpPr>
        <p:spPr>
          <a:xfrm>
            <a:off x="7271488" y="5242912"/>
            <a:ext cx="453970" cy="461665"/>
          </a:xfrm>
          <a:prstGeom prst="rect">
            <a:avLst/>
          </a:prstGeom>
          <a:noFill/>
        </p:spPr>
        <p:txBody>
          <a:bodyPr wrap="none" rtlCol="0">
            <a:spAutoFit/>
          </a:bodyPr>
          <a:lstStyle/>
          <a:p>
            <a:r>
              <a:rPr lang="cs-CZ" sz="2400" i="1" dirty="0" err="1" smtClean="0"/>
              <a:t>ck</a:t>
            </a:r>
            <a:endParaRPr lang="cs-CZ" sz="2400" i="1" dirty="0"/>
          </a:p>
        </p:txBody>
      </p:sp>
      <p:sp>
        <p:nvSpPr>
          <p:cNvPr id="18" name="TextovéPole 17"/>
          <p:cNvSpPr txBox="1"/>
          <p:nvPr/>
        </p:nvSpPr>
        <p:spPr>
          <a:xfrm>
            <a:off x="4236452" y="5780589"/>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19" name="TextovéPole 18"/>
          <p:cNvSpPr txBox="1"/>
          <p:nvPr/>
        </p:nvSpPr>
        <p:spPr>
          <a:xfrm>
            <a:off x="5586057" y="5796911"/>
            <a:ext cx="1400192" cy="369332"/>
          </a:xfrm>
          <a:prstGeom prst="rect">
            <a:avLst/>
          </a:prstGeom>
          <a:noFill/>
        </p:spPr>
        <p:txBody>
          <a:bodyPr wrap="none" rtlCol="0">
            <a:spAutoFit/>
          </a:bodyPr>
          <a:lstStyle/>
          <a:p>
            <a:r>
              <a:rPr lang="cs-CZ" dirty="0" smtClean="0"/>
              <a:t>rekombinace</a:t>
            </a:r>
            <a:endParaRPr lang="cs-CZ" dirty="0"/>
          </a:p>
        </p:txBody>
      </p:sp>
      <p:sp>
        <p:nvSpPr>
          <p:cNvPr id="21" name="TextovéPole 20"/>
          <p:cNvSpPr txBox="1"/>
          <p:nvPr/>
        </p:nvSpPr>
        <p:spPr>
          <a:xfrm>
            <a:off x="7180048" y="5724078"/>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13" name="TextovéPole 12"/>
          <p:cNvSpPr txBox="1"/>
          <p:nvPr/>
        </p:nvSpPr>
        <p:spPr>
          <a:xfrm>
            <a:off x="2019309" y="5265327"/>
            <a:ext cx="2623860" cy="400110"/>
          </a:xfrm>
          <a:prstGeom prst="rect">
            <a:avLst/>
          </a:prstGeom>
          <a:noFill/>
        </p:spPr>
        <p:txBody>
          <a:bodyPr wrap="none" rtlCol="0">
            <a:spAutoFit/>
          </a:bodyPr>
          <a:lstStyle/>
          <a:p>
            <a:r>
              <a:rPr lang="cs-CZ" sz="2000" dirty="0" smtClean="0"/>
              <a:t>Gamety, které tvoří F1: </a:t>
            </a:r>
          </a:p>
        </p:txBody>
      </p:sp>
      <p:sp>
        <p:nvSpPr>
          <p:cNvPr id="23" name="TextovéPole 22"/>
          <p:cNvSpPr txBox="1"/>
          <p:nvPr/>
        </p:nvSpPr>
        <p:spPr>
          <a:xfrm>
            <a:off x="4850706" y="5242913"/>
            <a:ext cx="508473" cy="461665"/>
          </a:xfrm>
          <a:prstGeom prst="rect">
            <a:avLst/>
          </a:prstGeom>
          <a:noFill/>
        </p:spPr>
        <p:txBody>
          <a:bodyPr wrap="none" rtlCol="0">
            <a:spAutoFit/>
          </a:bodyPr>
          <a:lstStyle/>
          <a:p>
            <a:r>
              <a:rPr lang="cs-CZ" sz="2400" i="1" dirty="0" smtClean="0"/>
              <a:t>CK</a:t>
            </a:r>
            <a:endParaRPr lang="cs-CZ" sz="2400" i="1" dirty="0"/>
          </a:p>
        </p:txBody>
      </p:sp>
      <p:sp>
        <p:nvSpPr>
          <p:cNvPr id="24" name="TextovéPole 23"/>
          <p:cNvSpPr txBox="1"/>
          <p:nvPr/>
        </p:nvSpPr>
        <p:spPr>
          <a:xfrm>
            <a:off x="5595089" y="5262413"/>
            <a:ext cx="487634" cy="461665"/>
          </a:xfrm>
          <a:prstGeom prst="rect">
            <a:avLst/>
          </a:prstGeom>
          <a:noFill/>
        </p:spPr>
        <p:txBody>
          <a:bodyPr wrap="none" rtlCol="0">
            <a:spAutoFit/>
          </a:bodyPr>
          <a:lstStyle/>
          <a:p>
            <a:r>
              <a:rPr lang="cs-CZ" sz="2400" i="1" dirty="0" err="1" smtClean="0"/>
              <a:t>Ck</a:t>
            </a:r>
            <a:endParaRPr lang="cs-CZ" sz="2400" i="1" dirty="0"/>
          </a:p>
        </p:txBody>
      </p:sp>
      <p:sp>
        <p:nvSpPr>
          <p:cNvPr id="6" name="TextovéPole 5"/>
          <p:cNvSpPr txBox="1"/>
          <p:nvPr/>
        </p:nvSpPr>
        <p:spPr>
          <a:xfrm>
            <a:off x="949287" y="5926969"/>
            <a:ext cx="2450992" cy="830997"/>
          </a:xfrm>
          <a:prstGeom prst="rect">
            <a:avLst/>
          </a:prstGeom>
          <a:noFill/>
        </p:spPr>
        <p:txBody>
          <a:bodyPr wrap="none" rtlCol="0">
            <a:spAutoFit/>
          </a:bodyPr>
          <a:lstStyle/>
          <a:p>
            <a:r>
              <a:rPr lang="cs-CZ" sz="2400" dirty="0">
                <a:solidFill>
                  <a:srgbClr val="FF0000"/>
                </a:solidFill>
              </a:rPr>
              <a:t>V jakém poměru? </a:t>
            </a:r>
          </a:p>
          <a:p>
            <a:endParaRPr lang="en-US" sz="2400" dirty="0">
              <a:solidFill>
                <a:srgbClr val="FF0000"/>
              </a:solidFill>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330" y="2672616"/>
            <a:ext cx="2878971" cy="2560545"/>
          </a:xfrm>
          <a:prstGeom prst="rect">
            <a:avLst/>
          </a:prstGeom>
        </p:spPr>
      </p:pic>
    </p:spTree>
    <p:extLst>
      <p:ext uri="{BB962C8B-B14F-4D97-AF65-F5344CB8AC3E}">
        <p14:creationId xmlns:p14="http://schemas.microsoft.com/office/powerpoint/2010/main" val="195569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p:bldP spid="13" grpId="0"/>
      <p:bldP spid="23" grpId="0"/>
      <p:bldP spid="24"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92057" y="-135179"/>
            <a:ext cx="3307875" cy="1325563"/>
          </a:xfrm>
        </p:spPr>
        <p:txBody>
          <a:bodyPr vert="horz" lIns="91440" tIns="45720" rIns="91440" bIns="45720" rtlCol="0" anchor="ctr">
            <a:normAutofit/>
          </a:bodyPr>
          <a:lstStyle/>
          <a:p>
            <a:pPr algn="ctr"/>
            <a:r>
              <a:rPr lang="cs-CZ" sz="4000" dirty="0">
                <a:solidFill>
                  <a:srgbClr val="C00000"/>
                </a:solidFill>
              </a:rPr>
              <a:t>Proč B1?</a:t>
            </a:r>
          </a:p>
        </p:txBody>
      </p:sp>
      <p:sp>
        <p:nvSpPr>
          <p:cNvPr id="7" name="TextovéPole 6"/>
          <p:cNvSpPr txBox="1"/>
          <p:nvPr/>
        </p:nvSpPr>
        <p:spPr>
          <a:xfrm>
            <a:off x="3214843" y="1128297"/>
            <a:ext cx="2556037" cy="1708160"/>
          </a:xfrm>
          <a:prstGeom prst="rect">
            <a:avLst/>
          </a:prstGeom>
          <a:noFill/>
        </p:spPr>
        <p:txBody>
          <a:bodyPr wrap="square" rtlCol="0">
            <a:spAutoFit/>
          </a:bodyPr>
          <a:lstStyle/>
          <a:p>
            <a:pPr>
              <a:spcAft>
                <a:spcPts val="600"/>
              </a:spcAft>
            </a:pPr>
            <a:r>
              <a:rPr lang="cs-CZ" sz="2000" dirty="0" smtClean="0"/>
              <a:t>Geny 1 a 2 jsou od sebe 20 </a:t>
            </a:r>
            <a:r>
              <a:rPr lang="cs-CZ" sz="2000" dirty="0" err="1" smtClean="0"/>
              <a:t>cM</a:t>
            </a:r>
            <a:r>
              <a:rPr lang="cs-CZ" sz="2000" dirty="0" smtClean="0"/>
              <a:t>, tj. 20% gamet je rekombinovaných. </a:t>
            </a:r>
            <a:endParaRPr lang="cs-CZ" sz="2000" dirty="0"/>
          </a:p>
          <a:p>
            <a:pPr marL="285750" indent="-285750">
              <a:spcAft>
                <a:spcPts val="600"/>
              </a:spcAft>
              <a:buFont typeface="Arial" panose="020B0604020202020204" pitchFamily="34" charset="0"/>
              <a:buChar char="•"/>
            </a:pPr>
            <a:endParaRPr lang="cs-CZ" sz="2000" dirty="0"/>
          </a:p>
        </p:txBody>
      </p:sp>
      <p:graphicFrame>
        <p:nvGraphicFramePr>
          <p:cNvPr id="11" name="Tabulka 10"/>
          <p:cNvGraphicFramePr>
            <a:graphicFrameLocks noGrp="1"/>
          </p:cNvGraphicFramePr>
          <p:nvPr>
            <p:extLst>
              <p:ext uri="{D42A27DB-BD31-4B8C-83A1-F6EECF244321}">
                <p14:modId xmlns:p14="http://schemas.microsoft.com/office/powerpoint/2010/main" val="959051232"/>
              </p:ext>
            </p:extLst>
          </p:nvPr>
        </p:nvGraphicFramePr>
        <p:xfrm>
          <a:off x="3814813" y="2946664"/>
          <a:ext cx="5078930" cy="3200400"/>
        </p:xfrm>
        <a:graphic>
          <a:graphicData uri="http://schemas.openxmlformats.org/drawingml/2006/table">
            <a:tbl>
              <a:tblPr firstRow="1" firstCol="1">
                <a:tableStyleId>{93296810-A885-4BE3-A3E7-6D5BEEA58F35}</a:tableStyleId>
              </a:tblPr>
              <a:tblGrid>
                <a:gridCol w="1015786"/>
                <a:gridCol w="1015786"/>
                <a:gridCol w="1015786"/>
                <a:gridCol w="1015786"/>
                <a:gridCol w="1015786"/>
              </a:tblGrid>
              <a:tr h="569549">
                <a:tc>
                  <a:txBody>
                    <a:bodyPr/>
                    <a:lstStyle/>
                    <a:p>
                      <a:pPr algn="ct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ln>
                            <a:noFill/>
                          </a:ln>
                          <a:solidFill>
                            <a:schemeClr val="tx1"/>
                          </a:solidFill>
                        </a:rPr>
                        <a:t>4 </a:t>
                      </a:r>
                      <a:r>
                        <a:rPr lang="cs-CZ" i="1" dirty="0" smtClean="0">
                          <a:ln>
                            <a:noFill/>
                          </a:ln>
                          <a:solidFill>
                            <a:schemeClr val="tx1"/>
                          </a:solidFill>
                        </a:rPr>
                        <a:t>CK</a:t>
                      </a: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algn="ctr"/>
                      <a:r>
                        <a:rPr lang="cs-CZ" i="0" dirty="0" smtClean="0">
                          <a:solidFill>
                            <a:schemeClr val="tx1"/>
                          </a:solidFill>
                        </a:rPr>
                        <a:t>(10%)</a:t>
                      </a:r>
                      <a:endParaRPr lang="cs-CZ"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4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ln>
                            <a:noFill/>
                          </a:ln>
                          <a:solidFill>
                            <a:schemeClr val="tx1"/>
                          </a:solidFill>
                        </a:rPr>
                        <a:t>4 </a:t>
                      </a:r>
                      <a:r>
                        <a:rPr lang="cs-CZ" i="1" dirty="0" smtClean="0">
                          <a:ln>
                            <a:noFill/>
                          </a:ln>
                          <a:solidFill>
                            <a:schemeClr val="tx1"/>
                          </a:solidFill>
                        </a:rPr>
                        <a:t>CK</a:t>
                      </a: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algn="ctr"/>
                      <a:r>
                        <a:rPr lang="cs-CZ" i="0" dirty="0" smtClean="0">
                          <a:solidFill>
                            <a:schemeClr val="tx1"/>
                          </a:solidFill>
                        </a:rPr>
                        <a:t>(10%)</a:t>
                      </a:r>
                      <a:endParaRPr lang="cs-CZ"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algn="ctr"/>
                      <a:r>
                        <a:rPr lang="cs-CZ" dirty="0" smtClean="0">
                          <a:solidFill>
                            <a:schemeClr val="tx1"/>
                          </a:solidFill>
                        </a:rPr>
                        <a:t>4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ovéPole 5"/>
          <p:cNvSpPr txBox="1"/>
          <p:nvPr/>
        </p:nvSpPr>
        <p:spPr>
          <a:xfrm>
            <a:off x="5406180" y="2469610"/>
            <a:ext cx="3231397" cy="400110"/>
          </a:xfrm>
          <a:prstGeom prst="rect">
            <a:avLst/>
          </a:prstGeom>
          <a:noFill/>
        </p:spPr>
        <p:txBody>
          <a:bodyPr wrap="none" rtlCol="0">
            <a:spAutoFit/>
          </a:bodyPr>
          <a:lstStyle/>
          <a:p>
            <a:r>
              <a:rPr lang="cs-CZ" sz="2000" dirty="0" smtClean="0"/>
              <a:t>Gamety 1. rodiče z </a:t>
            </a:r>
            <a:r>
              <a:rPr lang="cs-CZ" sz="2000" dirty="0" err="1" smtClean="0"/>
              <a:t>F1</a:t>
            </a:r>
            <a:r>
              <a:rPr lang="cs-CZ" sz="2000" dirty="0" smtClean="0"/>
              <a:t> (</a:t>
            </a:r>
            <a:r>
              <a:rPr lang="cs-CZ" sz="2000" i="1" dirty="0" smtClean="0"/>
              <a:t>CK/</a:t>
            </a:r>
            <a:r>
              <a:rPr lang="cs-CZ" sz="2000" i="1" dirty="0" err="1" smtClean="0"/>
              <a:t>ck</a:t>
            </a:r>
            <a:r>
              <a:rPr lang="cs-CZ" sz="2000" dirty="0" smtClean="0"/>
              <a:t>)</a:t>
            </a:r>
            <a:endParaRPr lang="cs-CZ" sz="2000" dirty="0"/>
          </a:p>
        </p:txBody>
      </p:sp>
      <p:sp>
        <p:nvSpPr>
          <p:cNvPr id="13" name="TextovéPole 12"/>
          <p:cNvSpPr txBox="1"/>
          <p:nvPr/>
        </p:nvSpPr>
        <p:spPr>
          <a:xfrm rot="16200000">
            <a:off x="1999061" y="4569547"/>
            <a:ext cx="3231397" cy="400110"/>
          </a:xfrm>
          <a:prstGeom prst="rect">
            <a:avLst/>
          </a:prstGeom>
          <a:noFill/>
        </p:spPr>
        <p:txBody>
          <a:bodyPr wrap="none" rtlCol="0">
            <a:spAutoFit/>
          </a:bodyPr>
          <a:lstStyle/>
          <a:p>
            <a:r>
              <a:rPr lang="cs-CZ" sz="2000" dirty="0" smtClean="0"/>
              <a:t>Gamety 2. rodiče z </a:t>
            </a:r>
            <a:r>
              <a:rPr lang="cs-CZ" sz="2000" dirty="0" err="1" smtClean="0"/>
              <a:t>F1</a:t>
            </a:r>
            <a:r>
              <a:rPr lang="cs-CZ" sz="2000" dirty="0" smtClean="0"/>
              <a:t> (</a:t>
            </a:r>
            <a:r>
              <a:rPr lang="cs-CZ" sz="2000" i="1" dirty="0" smtClean="0"/>
              <a:t>CK/</a:t>
            </a:r>
            <a:r>
              <a:rPr lang="cs-CZ" sz="2000" i="1" dirty="0" err="1" smtClean="0"/>
              <a:t>ck</a:t>
            </a:r>
            <a:r>
              <a:rPr lang="cs-CZ" sz="2000" dirty="0" smtClean="0"/>
              <a:t>)</a:t>
            </a:r>
            <a:endParaRPr lang="cs-CZ" sz="2000" dirty="0"/>
          </a:p>
        </p:txBody>
      </p:sp>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83" y="1180620"/>
            <a:ext cx="2889043" cy="5549816"/>
          </a:xfrm>
          <a:prstGeom prst="rect">
            <a:avLst/>
          </a:prstGeom>
        </p:spPr>
      </p:pic>
      <p:sp>
        <p:nvSpPr>
          <p:cNvPr id="15" name="TextovéPole 14"/>
          <p:cNvSpPr txBox="1"/>
          <p:nvPr/>
        </p:nvSpPr>
        <p:spPr>
          <a:xfrm>
            <a:off x="337954" y="2002055"/>
            <a:ext cx="755335" cy="369332"/>
          </a:xfrm>
          <a:prstGeom prst="rect">
            <a:avLst/>
          </a:prstGeom>
          <a:noFill/>
        </p:spPr>
        <p:txBody>
          <a:bodyPr wrap="none" rtlCol="0">
            <a:spAutoFit/>
          </a:bodyPr>
          <a:lstStyle/>
          <a:p>
            <a:r>
              <a:rPr lang="cs-CZ" i="1" dirty="0" smtClean="0">
                <a:solidFill>
                  <a:srgbClr val="042D8A"/>
                </a:solidFill>
              </a:rPr>
              <a:t>CK/CK</a:t>
            </a:r>
            <a:endParaRPr lang="cs-CZ" i="1" dirty="0">
              <a:solidFill>
                <a:srgbClr val="042D8A"/>
              </a:solidFill>
            </a:endParaRPr>
          </a:p>
        </p:txBody>
      </p:sp>
      <p:sp>
        <p:nvSpPr>
          <p:cNvPr id="16" name="TextovéPole 15"/>
          <p:cNvSpPr txBox="1"/>
          <p:nvPr/>
        </p:nvSpPr>
        <p:spPr>
          <a:xfrm>
            <a:off x="2389388" y="2002055"/>
            <a:ext cx="694934" cy="646331"/>
          </a:xfrm>
          <a:prstGeom prst="rect">
            <a:avLst/>
          </a:prstGeom>
          <a:noFill/>
        </p:spPr>
        <p:txBody>
          <a:bodyPr wrap="none" rtlCol="0">
            <a:spAutoFit/>
          </a:bodyPr>
          <a:lstStyle/>
          <a:p>
            <a:r>
              <a:rPr lang="cs-CZ" i="1" dirty="0" err="1" smtClean="0">
                <a:solidFill>
                  <a:srgbClr val="042D8A"/>
                </a:solidFill>
              </a:rPr>
              <a:t>ck</a:t>
            </a:r>
            <a:r>
              <a:rPr lang="cs-CZ" i="1" dirty="0" smtClean="0">
                <a:solidFill>
                  <a:srgbClr val="042D8A"/>
                </a:solidFill>
              </a:rPr>
              <a:t>/</a:t>
            </a:r>
            <a:r>
              <a:rPr lang="cs-CZ" i="1" dirty="0" err="1" smtClean="0">
                <a:solidFill>
                  <a:srgbClr val="042D8A"/>
                </a:solidFill>
              </a:rPr>
              <a:t>ck</a:t>
            </a:r>
            <a:endParaRPr lang="cs-CZ" i="1" dirty="0">
              <a:solidFill>
                <a:srgbClr val="042D8A"/>
              </a:solidFill>
            </a:endParaRPr>
          </a:p>
          <a:p>
            <a:endParaRPr lang="cs-CZ" dirty="0"/>
          </a:p>
        </p:txBody>
      </p:sp>
      <p:sp>
        <p:nvSpPr>
          <p:cNvPr id="17" name="TextovéPole 16"/>
          <p:cNvSpPr txBox="1"/>
          <p:nvPr/>
        </p:nvSpPr>
        <p:spPr>
          <a:xfrm>
            <a:off x="670737" y="4006516"/>
            <a:ext cx="710964" cy="646331"/>
          </a:xfrm>
          <a:prstGeom prst="rect">
            <a:avLst/>
          </a:prstGeom>
          <a:noFill/>
        </p:spPr>
        <p:txBody>
          <a:bodyPr wrap="none" rtlCol="0">
            <a:spAutoFit/>
          </a:bodyPr>
          <a:lstStyle/>
          <a:p>
            <a:r>
              <a:rPr lang="cs-CZ" i="1" dirty="0" smtClean="0">
                <a:solidFill>
                  <a:srgbClr val="042D8A"/>
                </a:solidFill>
              </a:rPr>
              <a:t>CK/</a:t>
            </a:r>
            <a:r>
              <a:rPr lang="cs-CZ" i="1" dirty="0" err="1" smtClean="0">
                <a:solidFill>
                  <a:srgbClr val="042D8A"/>
                </a:solidFill>
              </a:rPr>
              <a:t>ck</a:t>
            </a:r>
            <a:endParaRPr lang="cs-CZ" i="1" dirty="0">
              <a:solidFill>
                <a:srgbClr val="042D8A"/>
              </a:solidFill>
            </a:endParaRPr>
          </a:p>
          <a:p>
            <a:endParaRPr lang="cs-CZ" dirty="0"/>
          </a:p>
        </p:txBody>
      </p:sp>
      <p:pic>
        <p:nvPicPr>
          <p:cNvPr id="18" name="Obráze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6784" y="330417"/>
            <a:ext cx="2300793" cy="2040970"/>
          </a:xfrm>
          <a:prstGeom prst="rect">
            <a:avLst/>
          </a:prstGeom>
        </p:spPr>
      </p:pic>
      <p:sp>
        <p:nvSpPr>
          <p:cNvPr id="5" name="Ovál 4"/>
          <p:cNvSpPr/>
          <p:nvPr/>
        </p:nvSpPr>
        <p:spPr>
          <a:xfrm>
            <a:off x="6868160" y="1350902"/>
            <a:ext cx="1229360" cy="1118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6024880" y="721360"/>
            <a:ext cx="583814" cy="369332"/>
          </a:xfrm>
          <a:prstGeom prst="rect">
            <a:avLst/>
          </a:prstGeom>
          <a:noFill/>
        </p:spPr>
        <p:txBody>
          <a:bodyPr wrap="none" rtlCol="0">
            <a:spAutoFit/>
          </a:bodyPr>
          <a:lstStyle/>
          <a:p>
            <a:r>
              <a:rPr lang="cs-CZ" b="1" dirty="0" smtClean="0">
                <a:solidFill>
                  <a:srgbClr val="FF0000"/>
                </a:solidFill>
              </a:rPr>
              <a:t>20%</a:t>
            </a:r>
            <a:endParaRPr lang="en-US" b="1" dirty="0">
              <a:solidFill>
                <a:srgbClr val="FF0000"/>
              </a:solidFill>
            </a:endParaRPr>
          </a:p>
        </p:txBody>
      </p:sp>
      <p:cxnSp>
        <p:nvCxnSpPr>
          <p:cNvPr id="19" name="Přímá spojnice se šipkou 18"/>
          <p:cNvCxnSpPr>
            <a:endCxn id="5" idx="1"/>
          </p:cNvCxnSpPr>
          <p:nvPr/>
        </p:nvCxnSpPr>
        <p:spPr>
          <a:xfrm>
            <a:off x="6608694" y="1090692"/>
            <a:ext cx="439502" cy="4240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30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5"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92057" y="-135179"/>
            <a:ext cx="3307875" cy="1325563"/>
          </a:xfrm>
        </p:spPr>
        <p:txBody>
          <a:bodyPr vert="horz" lIns="91440" tIns="45720" rIns="91440" bIns="45720" rtlCol="0" anchor="ctr">
            <a:normAutofit/>
          </a:bodyPr>
          <a:lstStyle/>
          <a:p>
            <a:pPr algn="ctr"/>
            <a:r>
              <a:rPr lang="cs-CZ" sz="4000" dirty="0">
                <a:solidFill>
                  <a:srgbClr val="C00000"/>
                </a:solidFill>
              </a:rPr>
              <a:t>Proč B1?</a:t>
            </a:r>
          </a:p>
        </p:txBody>
      </p:sp>
      <p:graphicFrame>
        <p:nvGraphicFramePr>
          <p:cNvPr id="11" name="Tabulka 10"/>
          <p:cNvGraphicFramePr>
            <a:graphicFrameLocks noGrp="1"/>
          </p:cNvGraphicFramePr>
          <p:nvPr>
            <p:extLst>
              <p:ext uri="{D42A27DB-BD31-4B8C-83A1-F6EECF244321}">
                <p14:modId xmlns:p14="http://schemas.microsoft.com/office/powerpoint/2010/main" val="1885423525"/>
              </p:ext>
            </p:extLst>
          </p:nvPr>
        </p:nvGraphicFramePr>
        <p:xfrm>
          <a:off x="3814813" y="2946664"/>
          <a:ext cx="5078930" cy="3200400"/>
        </p:xfrm>
        <a:graphic>
          <a:graphicData uri="http://schemas.openxmlformats.org/drawingml/2006/table">
            <a:tbl>
              <a:tblPr firstRow="1" firstCol="1">
                <a:tableStyleId>{93296810-A885-4BE3-A3E7-6D5BEEA58F35}</a:tableStyleId>
              </a:tblPr>
              <a:tblGrid>
                <a:gridCol w="1015786"/>
                <a:gridCol w="1015786"/>
                <a:gridCol w="1015786"/>
                <a:gridCol w="1015786"/>
                <a:gridCol w="1015786"/>
              </a:tblGrid>
              <a:tr h="569549">
                <a:tc>
                  <a:txBody>
                    <a:bodyPr/>
                    <a:lstStyle/>
                    <a:p>
                      <a:pPr algn="ct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ln>
                            <a:noFill/>
                          </a:ln>
                          <a:solidFill>
                            <a:schemeClr val="tx1"/>
                          </a:solidFill>
                        </a:rPr>
                        <a:t>4 </a:t>
                      </a:r>
                      <a:r>
                        <a:rPr lang="cs-CZ" i="1" dirty="0" smtClean="0">
                          <a:ln>
                            <a:noFill/>
                          </a:ln>
                          <a:solidFill>
                            <a:schemeClr val="tx1"/>
                          </a:solidFill>
                        </a:rPr>
                        <a:t>CK</a:t>
                      </a: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algn="ctr"/>
                      <a:r>
                        <a:rPr lang="cs-CZ" i="0" dirty="0" smtClean="0">
                          <a:solidFill>
                            <a:schemeClr val="tx1"/>
                          </a:solidFill>
                        </a:rPr>
                        <a:t>(10%)</a:t>
                      </a:r>
                      <a:endParaRPr lang="cs-CZ"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4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ln>
                            <a:noFill/>
                          </a:ln>
                          <a:solidFill>
                            <a:schemeClr val="tx1"/>
                          </a:solidFill>
                        </a:rPr>
                        <a:t>4 </a:t>
                      </a:r>
                      <a:r>
                        <a:rPr lang="cs-CZ" i="1" dirty="0" smtClean="0">
                          <a:ln>
                            <a:noFill/>
                          </a:ln>
                          <a:solidFill>
                            <a:schemeClr val="tx1"/>
                          </a:solidFill>
                        </a:rPr>
                        <a:t>CK</a:t>
                      </a: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16 </a:t>
                      </a:r>
                      <a:r>
                        <a:rPr lang="cs-CZ" i="1" dirty="0" smtClean="0"/>
                        <a:t>CK/CK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i="1" dirty="0" smtClean="0"/>
                        <a:t>CK/</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i="1" dirty="0" smtClean="0"/>
                        <a:t>CK/</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16</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 </a:t>
                      </a:r>
                      <a:r>
                        <a:rPr lang="cs-CZ" i="1" dirty="0" smtClean="0"/>
                        <a:t>CK/</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algn="ctr"/>
                      <a:r>
                        <a:rPr lang="cs-CZ" i="0" dirty="0" smtClean="0">
                          <a:solidFill>
                            <a:schemeClr val="tx1"/>
                          </a:solidFill>
                        </a:rPr>
                        <a:t>(10%)</a:t>
                      </a:r>
                      <a:endParaRPr lang="cs-CZ"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4 </a:t>
                      </a:r>
                    </a:p>
                    <a:p>
                      <a:pPr algn="ctr"/>
                      <a:r>
                        <a:rPr lang="cs-CZ" i="1" dirty="0" smtClean="0"/>
                        <a:t>CK/</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1 </a:t>
                      </a:r>
                    </a:p>
                    <a:p>
                      <a:pPr algn="ctr"/>
                      <a:r>
                        <a:rPr lang="cs-CZ" i="1" dirty="0" err="1" smtClean="0"/>
                        <a:t>Ck</a:t>
                      </a:r>
                      <a:r>
                        <a:rPr lang="cs-CZ" i="1" dirty="0" smtClean="0"/>
                        <a:t>/</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 </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i="1" dirty="0" err="1" smtClean="0"/>
                        <a:t>cK</a:t>
                      </a:r>
                      <a:r>
                        <a:rPr lang="cs-CZ" i="1" dirty="0" smtClean="0"/>
                        <a:t>/</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smtClean="0"/>
                        <a:t>ck</a:t>
                      </a:r>
                      <a:r>
                        <a:rPr lang="cs-CZ" dirty="0" smtClean="0"/>
                        <a:t>/</a:t>
                      </a:r>
                      <a:r>
                        <a:rPr lang="cs-CZ"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4 </a:t>
                      </a:r>
                    </a:p>
                    <a:p>
                      <a:pPr algn="ctr"/>
                      <a:r>
                        <a:rPr lang="cs-CZ" i="1" dirty="0" smtClean="0"/>
                        <a:t>CK/</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 </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i="1" dirty="0" err="1" smtClean="0"/>
                        <a:t>Ck</a:t>
                      </a:r>
                      <a:r>
                        <a:rPr lang="cs-CZ" i="1" dirty="0" smtClean="0"/>
                        <a:t>/</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1 </a:t>
                      </a:r>
                    </a:p>
                    <a:p>
                      <a:pPr algn="ctr"/>
                      <a:r>
                        <a:rPr lang="cs-CZ" i="1" dirty="0" err="1" smtClean="0"/>
                        <a:t>cK</a:t>
                      </a:r>
                      <a:r>
                        <a:rPr lang="cs-CZ" i="1" dirty="0" smtClean="0"/>
                        <a:t>/</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4</a:t>
                      </a:r>
                    </a:p>
                    <a:p>
                      <a:pPr algn="ctr"/>
                      <a:r>
                        <a:rPr lang="cs-CZ" dirty="0" smtClean="0"/>
                        <a:t> </a:t>
                      </a:r>
                      <a:r>
                        <a:rPr lang="cs-CZ" i="1" dirty="0" err="1" smtClean="0"/>
                        <a:t>ck</a:t>
                      </a:r>
                      <a:r>
                        <a:rPr lang="cs-CZ" i="1" dirty="0" smtClean="0"/>
                        <a:t>/</a:t>
                      </a:r>
                      <a:r>
                        <a:rPr lang="cs-CZ" i="1" dirty="0" err="1" smtClean="0"/>
                        <a:t>cK</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algn="ctr"/>
                      <a:r>
                        <a:rPr lang="cs-CZ" dirty="0" smtClean="0">
                          <a:solidFill>
                            <a:schemeClr val="tx1"/>
                          </a:solidFill>
                        </a:rPr>
                        <a:t>4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16</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 </a:t>
                      </a:r>
                      <a:r>
                        <a:rPr lang="cs-CZ" i="1" dirty="0" smtClean="0"/>
                        <a:t>CK/</a:t>
                      </a:r>
                      <a:r>
                        <a:rPr lang="cs-CZ" i="1" dirty="0" err="1" smtClean="0"/>
                        <a:t>ck</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i="1" dirty="0" err="1" smtClean="0"/>
                        <a:t>Ck</a:t>
                      </a:r>
                      <a:r>
                        <a:rPr lang="cs-CZ" i="1" dirty="0" smtClean="0"/>
                        <a:t>/</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4 </a:t>
                      </a:r>
                    </a:p>
                    <a:p>
                      <a:pPr algn="ctr"/>
                      <a:r>
                        <a:rPr lang="cs-CZ" i="1" dirty="0" err="1" smtClean="0"/>
                        <a:t>cK</a:t>
                      </a:r>
                      <a:r>
                        <a:rPr lang="cs-CZ" i="1" dirty="0" smtClean="0"/>
                        <a:t>/</a:t>
                      </a:r>
                      <a:r>
                        <a:rPr lang="cs-CZ" i="1" dirty="0" err="1" smtClean="0"/>
                        <a:t>ck</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16 </a:t>
                      </a:r>
                    </a:p>
                    <a:p>
                      <a:pPr algn="ctr"/>
                      <a:r>
                        <a:rPr lang="cs-CZ" i="1" dirty="0" err="1" smtClean="0"/>
                        <a:t>ck</a:t>
                      </a:r>
                      <a:r>
                        <a:rPr lang="cs-CZ" i="1" dirty="0" smtClean="0"/>
                        <a:t>/</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TextovéPole 13"/>
          <p:cNvSpPr txBox="1"/>
          <p:nvPr/>
        </p:nvSpPr>
        <p:spPr>
          <a:xfrm>
            <a:off x="5406180" y="2469610"/>
            <a:ext cx="3231397" cy="400110"/>
          </a:xfrm>
          <a:prstGeom prst="rect">
            <a:avLst/>
          </a:prstGeom>
          <a:noFill/>
        </p:spPr>
        <p:txBody>
          <a:bodyPr wrap="none" rtlCol="0">
            <a:spAutoFit/>
          </a:bodyPr>
          <a:lstStyle/>
          <a:p>
            <a:r>
              <a:rPr lang="cs-CZ" sz="2000" dirty="0" smtClean="0"/>
              <a:t>Gamety 1. rodiče z </a:t>
            </a:r>
            <a:r>
              <a:rPr lang="cs-CZ" sz="2000" dirty="0" err="1" smtClean="0"/>
              <a:t>F1</a:t>
            </a:r>
            <a:r>
              <a:rPr lang="cs-CZ" sz="2000" dirty="0" smtClean="0"/>
              <a:t> (</a:t>
            </a:r>
            <a:r>
              <a:rPr lang="cs-CZ" sz="2000" i="1" dirty="0" smtClean="0"/>
              <a:t>CK/</a:t>
            </a:r>
            <a:r>
              <a:rPr lang="cs-CZ" sz="2000" i="1" dirty="0" err="1" smtClean="0"/>
              <a:t>ck</a:t>
            </a:r>
            <a:r>
              <a:rPr lang="cs-CZ" sz="2000" dirty="0" smtClean="0"/>
              <a:t>)</a:t>
            </a:r>
            <a:endParaRPr lang="cs-CZ" sz="2000" dirty="0"/>
          </a:p>
        </p:txBody>
      </p:sp>
      <p:sp>
        <p:nvSpPr>
          <p:cNvPr id="15" name="TextovéPole 14"/>
          <p:cNvSpPr txBox="1"/>
          <p:nvPr/>
        </p:nvSpPr>
        <p:spPr>
          <a:xfrm rot="16200000">
            <a:off x="1999060" y="4671147"/>
            <a:ext cx="3231397" cy="400110"/>
          </a:xfrm>
          <a:prstGeom prst="rect">
            <a:avLst/>
          </a:prstGeom>
          <a:noFill/>
        </p:spPr>
        <p:txBody>
          <a:bodyPr wrap="none" rtlCol="0">
            <a:spAutoFit/>
          </a:bodyPr>
          <a:lstStyle/>
          <a:p>
            <a:r>
              <a:rPr lang="cs-CZ" sz="2000" dirty="0" smtClean="0"/>
              <a:t>Gamety 2. rodiče z </a:t>
            </a:r>
            <a:r>
              <a:rPr lang="cs-CZ" sz="2000" dirty="0" err="1" smtClean="0"/>
              <a:t>F1</a:t>
            </a:r>
            <a:r>
              <a:rPr lang="cs-CZ" sz="2000" dirty="0" smtClean="0"/>
              <a:t> (</a:t>
            </a:r>
            <a:r>
              <a:rPr lang="cs-CZ" sz="2000" i="1" dirty="0" smtClean="0"/>
              <a:t>CK/</a:t>
            </a:r>
            <a:r>
              <a:rPr lang="cs-CZ" sz="2000" i="1" dirty="0" err="1" smtClean="0"/>
              <a:t>ck</a:t>
            </a:r>
            <a:r>
              <a:rPr lang="cs-CZ" sz="2000" dirty="0" smtClean="0"/>
              <a:t>)</a:t>
            </a:r>
            <a:endParaRPr lang="cs-CZ" sz="2000" dirty="0"/>
          </a:p>
        </p:txBody>
      </p:sp>
      <p:pic>
        <p:nvPicPr>
          <p:cNvPr id="19" name="Obráze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83" y="1180620"/>
            <a:ext cx="2889043" cy="5549816"/>
          </a:xfrm>
          <a:prstGeom prst="rect">
            <a:avLst/>
          </a:prstGeom>
        </p:spPr>
      </p:pic>
      <p:sp>
        <p:nvSpPr>
          <p:cNvPr id="20" name="TextovéPole 19"/>
          <p:cNvSpPr txBox="1"/>
          <p:nvPr/>
        </p:nvSpPr>
        <p:spPr>
          <a:xfrm>
            <a:off x="337954" y="2002055"/>
            <a:ext cx="755335" cy="369332"/>
          </a:xfrm>
          <a:prstGeom prst="rect">
            <a:avLst/>
          </a:prstGeom>
          <a:noFill/>
        </p:spPr>
        <p:txBody>
          <a:bodyPr wrap="none" rtlCol="0">
            <a:spAutoFit/>
          </a:bodyPr>
          <a:lstStyle/>
          <a:p>
            <a:r>
              <a:rPr lang="cs-CZ" i="1" dirty="0" smtClean="0">
                <a:solidFill>
                  <a:srgbClr val="042D8A"/>
                </a:solidFill>
              </a:rPr>
              <a:t>CK/CK</a:t>
            </a:r>
            <a:endParaRPr lang="cs-CZ" i="1" dirty="0">
              <a:solidFill>
                <a:srgbClr val="042D8A"/>
              </a:solidFill>
            </a:endParaRPr>
          </a:p>
        </p:txBody>
      </p:sp>
      <p:sp>
        <p:nvSpPr>
          <p:cNvPr id="21" name="TextovéPole 20"/>
          <p:cNvSpPr txBox="1"/>
          <p:nvPr/>
        </p:nvSpPr>
        <p:spPr>
          <a:xfrm>
            <a:off x="2389388" y="2002055"/>
            <a:ext cx="694934" cy="646331"/>
          </a:xfrm>
          <a:prstGeom prst="rect">
            <a:avLst/>
          </a:prstGeom>
          <a:noFill/>
        </p:spPr>
        <p:txBody>
          <a:bodyPr wrap="none" rtlCol="0">
            <a:spAutoFit/>
          </a:bodyPr>
          <a:lstStyle/>
          <a:p>
            <a:r>
              <a:rPr lang="cs-CZ" i="1" dirty="0" err="1" smtClean="0">
                <a:solidFill>
                  <a:srgbClr val="042D8A"/>
                </a:solidFill>
              </a:rPr>
              <a:t>ck</a:t>
            </a:r>
            <a:r>
              <a:rPr lang="cs-CZ" i="1" dirty="0" smtClean="0">
                <a:solidFill>
                  <a:srgbClr val="042D8A"/>
                </a:solidFill>
              </a:rPr>
              <a:t>/</a:t>
            </a:r>
            <a:r>
              <a:rPr lang="cs-CZ" i="1" dirty="0" err="1" smtClean="0">
                <a:solidFill>
                  <a:srgbClr val="042D8A"/>
                </a:solidFill>
              </a:rPr>
              <a:t>ck</a:t>
            </a:r>
            <a:endParaRPr lang="cs-CZ" i="1" dirty="0">
              <a:solidFill>
                <a:srgbClr val="042D8A"/>
              </a:solidFill>
            </a:endParaRPr>
          </a:p>
          <a:p>
            <a:endParaRPr lang="cs-CZ" dirty="0"/>
          </a:p>
        </p:txBody>
      </p:sp>
      <p:sp>
        <p:nvSpPr>
          <p:cNvPr id="22" name="TextovéPole 21"/>
          <p:cNvSpPr txBox="1"/>
          <p:nvPr/>
        </p:nvSpPr>
        <p:spPr>
          <a:xfrm>
            <a:off x="670737" y="4006516"/>
            <a:ext cx="710964" cy="646331"/>
          </a:xfrm>
          <a:prstGeom prst="rect">
            <a:avLst/>
          </a:prstGeom>
          <a:noFill/>
        </p:spPr>
        <p:txBody>
          <a:bodyPr wrap="none" rtlCol="0">
            <a:spAutoFit/>
          </a:bodyPr>
          <a:lstStyle/>
          <a:p>
            <a:r>
              <a:rPr lang="cs-CZ" i="1" dirty="0" smtClean="0">
                <a:solidFill>
                  <a:srgbClr val="042D8A"/>
                </a:solidFill>
              </a:rPr>
              <a:t>CK/</a:t>
            </a:r>
            <a:r>
              <a:rPr lang="cs-CZ" i="1" dirty="0" err="1" smtClean="0">
                <a:solidFill>
                  <a:srgbClr val="042D8A"/>
                </a:solidFill>
              </a:rPr>
              <a:t>ck</a:t>
            </a:r>
            <a:endParaRPr lang="cs-CZ" i="1" dirty="0">
              <a:solidFill>
                <a:srgbClr val="042D8A"/>
              </a:solidFill>
            </a:endParaRPr>
          </a:p>
          <a:p>
            <a:endParaRPr lang="cs-CZ" dirty="0"/>
          </a:p>
        </p:txBody>
      </p:sp>
    </p:spTree>
    <p:extLst>
      <p:ext uri="{BB962C8B-B14F-4D97-AF65-F5344CB8AC3E}">
        <p14:creationId xmlns:p14="http://schemas.microsoft.com/office/powerpoint/2010/main" val="1566523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83" y="1180620"/>
            <a:ext cx="2889043" cy="5549816"/>
          </a:xfrm>
          <a:prstGeom prst="rect">
            <a:avLst/>
          </a:prstGeom>
        </p:spPr>
      </p:pic>
      <p:sp>
        <p:nvSpPr>
          <p:cNvPr id="2" name="Nadpis 1"/>
          <p:cNvSpPr>
            <a:spLocks noGrp="1"/>
          </p:cNvSpPr>
          <p:nvPr>
            <p:ph type="title"/>
          </p:nvPr>
        </p:nvSpPr>
        <p:spPr>
          <a:xfrm>
            <a:off x="2792057" y="-135179"/>
            <a:ext cx="3307875" cy="1325563"/>
          </a:xfrm>
        </p:spPr>
        <p:txBody>
          <a:bodyPr vert="horz" lIns="91440" tIns="45720" rIns="91440" bIns="45720" rtlCol="0" anchor="ctr">
            <a:normAutofit/>
          </a:bodyPr>
          <a:lstStyle/>
          <a:p>
            <a:pPr algn="ctr"/>
            <a:r>
              <a:rPr lang="cs-CZ" sz="4000" dirty="0">
                <a:solidFill>
                  <a:srgbClr val="C00000"/>
                </a:solidFill>
              </a:rPr>
              <a:t>Proč B1?</a:t>
            </a:r>
          </a:p>
        </p:txBody>
      </p:sp>
      <p:sp>
        <p:nvSpPr>
          <p:cNvPr id="3" name="TextovéPole 2"/>
          <p:cNvSpPr txBox="1"/>
          <p:nvPr/>
        </p:nvSpPr>
        <p:spPr>
          <a:xfrm>
            <a:off x="337954" y="2002055"/>
            <a:ext cx="665567" cy="369332"/>
          </a:xfrm>
          <a:prstGeom prst="rect">
            <a:avLst/>
          </a:prstGeom>
          <a:noFill/>
        </p:spPr>
        <p:txBody>
          <a:bodyPr wrap="none" rtlCol="0">
            <a:spAutoFit/>
          </a:bodyPr>
          <a:lstStyle/>
          <a:p>
            <a:r>
              <a:rPr lang="cs-CZ" i="1" dirty="0" smtClean="0">
                <a:solidFill>
                  <a:srgbClr val="042D8A"/>
                </a:solidFill>
              </a:rPr>
              <a:t>CCKK</a:t>
            </a:r>
            <a:endParaRPr lang="cs-CZ" i="1" dirty="0">
              <a:solidFill>
                <a:srgbClr val="042D8A"/>
              </a:solidFill>
            </a:endParaRPr>
          </a:p>
        </p:txBody>
      </p:sp>
      <p:sp>
        <p:nvSpPr>
          <p:cNvPr id="4" name="TextovéPole 3"/>
          <p:cNvSpPr txBox="1"/>
          <p:nvPr/>
        </p:nvSpPr>
        <p:spPr>
          <a:xfrm>
            <a:off x="2389388" y="2002055"/>
            <a:ext cx="583365" cy="646331"/>
          </a:xfrm>
          <a:prstGeom prst="rect">
            <a:avLst/>
          </a:prstGeom>
          <a:noFill/>
        </p:spPr>
        <p:txBody>
          <a:bodyPr wrap="none" rtlCol="0">
            <a:spAutoFit/>
          </a:bodyPr>
          <a:lstStyle/>
          <a:p>
            <a:r>
              <a:rPr lang="cs-CZ" i="1" dirty="0" err="1" smtClean="0">
                <a:solidFill>
                  <a:srgbClr val="042D8A"/>
                </a:solidFill>
              </a:rPr>
              <a:t>cckk</a:t>
            </a:r>
            <a:endParaRPr lang="cs-CZ" i="1" dirty="0">
              <a:solidFill>
                <a:srgbClr val="042D8A"/>
              </a:solidFill>
            </a:endParaRPr>
          </a:p>
          <a:p>
            <a:endParaRPr lang="cs-CZ" dirty="0"/>
          </a:p>
        </p:txBody>
      </p:sp>
      <p:sp>
        <p:nvSpPr>
          <p:cNvPr id="12" name="TextovéPole 11"/>
          <p:cNvSpPr txBox="1"/>
          <p:nvPr/>
        </p:nvSpPr>
        <p:spPr>
          <a:xfrm>
            <a:off x="670737" y="4006516"/>
            <a:ext cx="625492" cy="646331"/>
          </a:xfrm>
          <a:prstGeom prst="rect">
            <a:avLst/>
          </a:prstGeom>
          <a:noFill/>
        </p:spPr>
        <p:txBody>
          <a:bodyPr wrap="none" rtlCol="0">
            <a:spAutoFit/>
          </a:bodyPr>
          <a:lstStyle/>
          <a:p>
            <a:r>
              <a:rPr lang="cs-CZ" i="1" dirty="0" err="1" smtClean="0">
                <a:solidFill>
                  <a:srgbClr val="042D8A"/>
                </a:solidFill>
              </a:rPr>
              <a:t>CcKk</a:t>
            </a:r>
            <a:endParaRPr lang="cs-CZ" i="1" dirty="0">
              <a:solidFill>
                <a:srgbClr val="042D8A"/>
              </a:solidFill>
            </a:endParaRPr>
          </a:p>
          <a:p>
            <a:endParaRPr lang="cs-CZ" dirty="0"/>
          </a:p>
        </p:txBody>
      </p:sp>
      <p:graphicFrame>
        <p:nvGraphicFramePr>
          <p:cNvPr id="11" name="Tabulka 10"/>
          <p:cNvGraphicFramePr>
            <a:graphicFrameLocks noGrp="1"/>
          </p:cNvGraphicFramePr>
          <p:nvPr>
            <p:extLst>
              <p:ext uri="{D42A27DB-BD31-4B8C-83A1-F6EECF244321}">
                <p14:modId xmlns:p14="http://schemas.microsoft.com/office/powerpoint/2010/main" val="3240572585"/>
              </p:ext>
            </p:extLst>
          </p:nvPr>
        </p:nvGraphicFramePr>
        <p:xfrm>
          <a:off x="3814813" y="2946664"/>
          <a:ext cx="5078930" cy="3200400"/>
        </p:xfrm>
        <a:graphic>
          <a:graphicData uri="http://schemas.openxmlformats.org/drawingml/2006/table">
            <a:tbl>
              <a:tblPr firstRow="1" firstCol="1">
                <a:tableStyleId>{93296810-A885-4BE3-A3E7-6D5BEEA58F35}</a:tableStyleId>
              </a:tblPr>
              <a:tblGrid>
                <a:gridCol w="1015786"/>
                <a:gridCol w="1015786"/>
                <a:gridCol w="1016428"/>
                <a:gridCol w="1015144"/>
                <a:gridCol w="1015786"/>
              </a:tblGrid>
              <a:tr h="569549">
                <a:tc>
                  <a:txBody>
                    <a:bodyPr/>
                    <a:lstStyle/>
                    <a:p>
                      <a:pPr algn="ct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ln>
                            <a:noFill/>
                          </a:ln>
                          <a:solidFill>
                            <a:schemeClr val="tx1"/>
                          </a:solidFill>
                        </a:rPr>
                        <a:t>4 </a:t>
                      </a:r>
                      <a:r>
                        <a:rPr lang="cs-CZ" i="1" dirty="0" smtClean="0">
                          <a:ln>
                            <a:noFill/>
                          </a:ln>
                          <a:solidFill>
                            <a:schemeClr val="tx1"/>
                          </a:solidFill>
                        </a:rPr>
                        <a:t>CK</a:t>
                      </a: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algn="ctr"/>
                      <a:r>
                        <a:rPr lang="cs-CZ" i="0" dirty="0" smtClean="0">
                          <a:solidFill>
                            <a:schemeClr val="tx1"/>
                          </a:solidFill>
                        </a:rPr>
                        <a:t>(10%)</a:t>
                      </a:r>
                      <a:endParaRPr lang="cs-CZ"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4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ln>
                            <a:noFill/>
                          </a:ln>
                          <a:solidFill>
                            <a:schemeClr val="tx1"/>
                          </a:solidFill>
                        </a:rPr>
                        <a:t>4 </a:t>
                      </a:r>
                      <a:r>
                        <a:rPr lang="cs-CZ" i="1" dirty="0" smtClean="0">
                          <a:ln>
                            <a:noFill/>
                          </a:ln>
                          <a:solidFill>
                            <a:schemeClr val="tx1"/>
                          </a:solidFill>
                        </a:rPr>
                        <a:t>CK</a:t>
                      </a: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16 </a:t>
                      </a:r>
                      <a:r>
                        <a:rPr lang="cs-CZ" i="1" dirty="0"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r>
                        <a:rPr lang="cs-CZ" i="1" dirty="0" smtClean="0"/>
                        <a:t>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r>
                        <a:rPr lang="cs-CZ" i="1" dirty="0" smtClean="0"/>
                        <a:t>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16 </a:t>
                      </a:r>
                      <a:r>
                        <a:rPr lang="cs-CZ" i="1" dirty="0" smtClean="0"/>
                        <a:t>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r>
              <a:tr h="569549">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algn="ctr"/>
                      <a:r>
                        <a:rPr lang="cs-CZ" i="0" dirty="0" smtClean="0">
                          <a:solidFill>
                            <a:schemeClr val="tx1"/>
                          </a:solidFill>
                        </a:rPr>
                        <a:t>(10%)</a:t>
                      </a:r>
                      <a:endParaRPr lang="cs-CZ"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4 </a:t>
                      </a:r>
                      <a:r>
                        <a:rPr lang="cs-CZ" i="1" dirty="0"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algn="ctr"/>
                      <a:r>
                        <a:rPr lang="cs-CZ" dirty="0" smtClean="0"/>
                        <a:t>1 </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956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 </a:t>
                      </a:r>
                      <a:r>
                        <a:rPr lang="cs-CZ" i="1" dirty="0" smtClean="0"/>
                        <a:t>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9561"/>
                    </a:solidFill>
                  </a:tcPr>
                </a:tc>
              </a:tr>
              <a:tr h="569549">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4 </a:t>
                      </a:r>
                      <a:r>
                        <a:rPr lang="cs-CZ" i="1" dirty="0"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 </a:t>
                      </a:r>
                      <a:r>
                        <a:rPr lang="cs-CZ" i="1" dirty="0" smtClean="0"/>
                        <a:t>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algn="ctr"/>
                      <a:r>
                        <a:rPr lang="cs-CZ" dirty="0" smtClean="0"/>
                        <a:t>1 </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cs-CZ" dirty="0" smtClean="0"/>
                        <a:t>4 </a:t>
                      </a:r>
                      <a:r>
                        <a:rPr lang="cs-CZ" i="1" dirty="0" err="1" smtClean="0"/>
                        <a:t>cK</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569549">
                <a:tc>
                  <a:txBody>
                    <a:bodyPr/>
                    <a:lstStyle/>
                    <a:p>
                      <a:pPr algn="ctr"/>
                      <a:r>
                        <a:rPr lang="cs-CZ" dirty="0" smtClean="0">
                          <a:solidFill>
                            <a:schemeClr val="tx1"/>
                          </a:solidFill>
                        </a:rPr>
                        <a:t>4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16 </a:t>
                      </a:r>
                      <a:r>
                        <a:rPr lang="cs-CZ" i="1" dirty="0" smtClean="0"/>
                        <a:t>CK</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9561"/>
                    </a:solidFill>
                  </a:tcPr>
                </a:tc>
                <a:tc>
                  <a:txBody>
                    <a:bodyPr/>
                    <a:lstStyle/>
                    <a:p>
                      <a:pPr algn="ctr"/>
                      <a:r>
                        <a:rPr lang="cs-CZ" dirty="0" smtClean="0"/>
                        <a:t>4 </a:t>
                      </a:r>
                      <a:r>
                        <a:rPr lang="cs-CZ" i="1" dirty="0" err="1" smtClean="0"/>
                        <a:t>cK</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cs-CZ" dirty="0" smtClean="0"/>
                        <a:t>16 </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96D2"/>
                    </a:solidFill>
                  </a:tcPr>
                </a:tc>
              </a:tr>
            </a:tbl>
          </a:graphicData>
        </a:graphic>
      </p:graphicFrame>
      <p:sp>
        <p:nvSpPr>
          <p:cNvPr id="14" name="TextovéPole 13"/>
          <p:cNvSpPr txBox="1"/>
          <p:nvPr/>
        </p:nvSpPr>
        <p:spPr>
          <a:xfrm>
            <a:off x="5406180" y="2469610"/>
            <a:ext cx="3231397" cy="400110"/>
          </a:xfrm>
          <a:prstGeom prst="rect">
            <a:avLst/>
          </a:prstGeom>
          <a:noFill/>
        </p:spPr>
        <p:txBody>
          <a:bodyPr wrap="none" rtlCol="0">
            <a:spAutoFit/>
          </a:bodyPr>
          <a:lstStyle/>
          <a:p>
            <a:r>
              <a:rPr lang="cs-CZ" sz="2000" dirty="0" smtClean="0"/>
              <a:t>Gamety 1. rodiče z </a:t>
            </a:r>
            <a:r>
              <a:rPr lang="cs-CZ" sz="2000" dirty="0" err="1" smtClean="0"/>
              <a:t>F1</a:t>
            </a:r>
            <a:r>
              <a:rPr lang="cs-CZ" sz="2000" dirty="0" smtClean="0"/>
              <a:t> (</a:t>
            </a:r>
            <a:r>
              <a:rPr lang="cs-CZ" sz="2000" i="1" dirty="0" smtClean="0"/>
              <a:t>CK/</a:t>
            </a:r>
            <a:r>
              <a:rPr lang="cs-CZ" sz="2000" i="1" dirty="0" err="1" smtClean="0"/>
              <a:t>ck</a:t>
            </a:r>
            <a:r>
              <a:rPr lang="cs-CZ" sz="2000" dirty="0" smtClean="0"/>
              <a:t>)</a:t>
            </a:r>
            <a:endParaRPr lang="cs-CZ" sz="2000" dirty="0"/>
          </a:p>
        </p:txBody>
      </p:sp>
      <p:sp>
        <p:nvSpPr>
          <p:cNvPr id="15" name="TextovéPole 14"/>
          <p:cNvSpPr txBox="1"/>
          <p:nvPr/>
        </p:nvSpPr>
        <p:spPr>
          <a:xfrm rot="16200000">
            <a:off x="1948260" y="4671147"/>
            <a:ext cx="3231397" cy="400110"/>
          </a:xfrm>
          <a:prstGeom prst="rect">
            <a:avLst/>
          </a:prstGeom>
          <a:noFill/>
        </p:spPr>
        <p:txBody>
          <a:bodyPr wrap="none" rtlCol="0">
            <a:spAutoFit/>
          </a:bodyPr>
          <a:lstStyle/>
          <a:p>
            <a:r>
              <a:rPr lang="cs-CZ" sz="2000" dirty="0" smtClean="0"/>
              <a:t>Gamety 2. rodiče z </a:t>
            </a:r>
            <a:r>
              <a:rPr lang="cs-CZ" sz="2000" dirty="0" err="1" smtClean="0"/>
              <a:t>F1</a:t>
            </a:r>
            <a:r>
              <a:rPr lang="cs-CZ" sz="2000" dirty="0" smtClean="0"/>
              <a:t> (</a:t>
            </a:r>
            <a:r>
              <a:rPr lang="cs-CZ" sz="2000" i="1" dirty="0" smtClean="0"/>
              <a:t>CK/</a:t>
            </a:r>
            <a:r>
              <a:rPr lang="cs-CZ" sz="2000" i="1" dirty="0" err="1" smtClean="0"/>
              <a:t>ck</a:t>
            </a:r>
            <a:r>
              <a:rPr lang="cs-CZ" sz="2000" dirty="0" smtClean="0"/>
              <a:t>)</a:t>
            </a:r>
            <a:endParaRPr lang="cs-CZ" sz="2000" dirty="0"/>
          </a:p>
        </p:txBody>
      </p:sp>
      <p:sp>
        <p:nvSpPr>
          <p:cNvPr id="5" name="TextovéPole 4"/>
          <p:cNvSpPr txBox="1"/>
          <p:nvPr/>
        </p:nvSpPr>
        <p:spPr>
          <a:xfrm>
            <a:off x="4058143" y="1251139"/>
            <a:ext cx="4411722" cy="954107"/>
          </a:xfrm>
          <a:prstGeom prst="rect">
            <a:avLst/>
          </a:prstGeom>
          <a:noFill/>
        </p:spPr>
        <p:txBody>
          <a:bodyPr wrap="none" rtlCol="0">
            <a:spAutoFit/>
          </a:bodyPr>
          <a:lstStyle/>
          <a:p>
            <a:pPr algn="ctr"/>
            <a:r>
              <a:rPr lang="cs-CZ" sz="2800" dirty="0" smtClean="0">
                <a:solidFill>
                  <a:srgbClr val="FF0000"/>
                </a:solidFill>
              </a:rPr>
              <a:t>Fenotypový štěpný poměr </a:t>
            </a:r>
            <a:r>
              <a:rPr lang="cs-CZ" sz="2800" dirty="0" err="1" smtClean="0">
                <a:solidFill>
                  <a:srgbClr val="FF0000"/>
                </a:solidFill>
              </a:rPr>
              <a:t>F2</a:t>
            </a:r>
            <a:endParaRPr lang="cs-CZ" sz="2800" dirty="0" smtClean="0">
              <a:solidFill>
                <a:srgbClr val="FF0000"/>
              </a:solidFill>
            </a:endParaRPr>
          </a:p>
          <a:p>
            <a:pPr algn="ctr"/>
            <a:r>
              <a:rPr lang="cs-CZ" sz="2800" dirty="0" smtClean="0">
                <a:solidFill>
                  <a:srgbClr val="FF0000"/>
                </a:solidFill>
              </a:rPr>
              <a:t> 66 </a:t>
            </a:r>
            <a:r>
              <a:rPr lang="cs-CZ" sz="2800" i="1" dirty="0" smtClean="0">
                <a:solidFill>
                  <a:srgbClr val="FF0000"/>
                </a:solidFill>
              </a:rPr>
              <a:t>CK</a:t>
            </a:r>
            <a:r>
              <a:rPr lang="cs-CZ" sz="2800" dirty="0" smtClean="0">
                <a:solidFill>
                  <a:srgbClr val="FF0000"/>
                </a:solidFill>
              </a:rPr>
              <a:t> : </a:t>
            </a:r>
            <a:r>
              <a:rPr lang="cs-CZ" sz="2800" dirty="0" err="1" smtClean="0">
                <a:solidFill>
                  <a:srgbClr val="FF0000"/>
                </a:solidFill>
              </a:rPr>
              <a:t>9</a:t>
            </a:r>
            <a:r>
              <a:rPr lang="cs-CZ" sz="2800" i="1" dirty="0" err="1" smtClean="0">
                <a:solidFill>
                  <a:srgbClr val="FF0000"/>
                </a:solidFill>
              </a:rPr>
              <a:t>Ck</a:t>
            </a:r>
            <a:r>
              <a:rPr lang="cs-CZ" sz="2800" dirty="0" smtClean="0">
                <a:solidFill>
                  <a:srgbClr val="FF0000"/>
                </a:solidFill>
              </a:rPr>
              <a:t> : 9 </a:t>
            </a:r>
            <a:r>
              <a:rPr lang="cs-CZ" sz="2800" i="1" dirty="0" err="1" smtClean="0">
                <a:solidFill>
                  <a:srgbClr val="FF0000"/>
                </a:solidFill>
              </a:rPr>
              <a:t>cK</a:t>
            </a:r>
            <a:r>
              <a:rPr lang="cs-CZ" sz="2800" dirty="0" smtClean="0">
                <a:solidFill>
                  <a:srgbClr val="FF0000"/>
                </a:solidFill>
              </a:rPr>
              <a:t> : 16 </a:t>
            </a:r>
            <a:r>
              <a:rPr lang="cs-CZ" sz="2800" i="1" dirty="0" err="1" smtClean="0">
                <a:solidFill>
                  <a:srgbClr val="FF0000"/>
                </a:solidFill>
              </a:rPr>
              <a:t>ck</a:t>
            </a:r>
            <a:endParaRPr lang="en-US" sz="2800" i="1" dirty="0">
              <a:solidFill>
                <a:srgbClr val="FF0000"/>
              </a:solidFill>
            </a:endParaRPr>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83" y="1180620"/>
            <a:ext cx="2889043" cy="5549816"/>
          </a:xfrm>
          <a:prstGeom prst="rect">
            <a:avLst/>
          </a:prstGeom>
        </p:spPr>
      </p:pic>
      <p:sp>
        <p:nvSpPr>
          <p:cNvPr id="16" name="TextovéPole 15"/>
          <p:cNvSpPr txBox="1"/>
          <p:nvPr/>
        </p:nvSpPr>
        <p:spPr>
          <a:xfrm>
            <a:off x="337954" y="2002055"/>
            <a:ext cx="755335" cy="369332"/>
          </a:xfrm>
          <a:prstGeom prst="rect">
            <a:avLst/>
          </a:prstGeom>
          <a:noFill/>
        </p:spPr>
        <p:txBody>
          <a:bodyPr wrap="none" rtlCol="0">
            <a:spAutoFit/>
          </a:bodyPr>
          <a:lstStyle/>
          <a:p>
            <a:r>
              <a:rPr lang="cs-CZ" i="1" dirty="0" smtClean="0">
                <a:solidFill>
                  <a:srgbClr val="042D8A"/>
                </a:solidFill>
              </a:rPr>
              <a:t>CK/CK</a:t>
            </a:r>
            <a:endParaRPr lang="cs-CZ" i="1" dirty="0">
              <a:solidFill>
                <a:srgbClr val="042D8A"/>
              </a:solidFill>
            </a:endParaRPr>
          </a:p>
        </p:txBody>
      </p:sp>
      <p:sp>
        <p:nvSpPr>
          <p:cNvPr id="17" name="TextovéPole 16"/>
          <p:cNvSpPr txBox="1"/>
          <p:nvPr/>
        </p:nvSpPr>
        <p:spPr>
          <a:xfrm>
            <a:off x="2389388" y="2002055"/>
            <a:ext cx="694934" cy="646331"/>
          </a:xfrm>
          <a:prstGeom prst="rect">
            <a:avLst/>
          </a:prstGeom>
          <a:noFill/>
        </p:spPr>
        <p:txBody>
          <a:bodyPr wrap="none" rtlCol="0">
            <a:spAutoFit/>
          </a:bodyPr>
          <a:lstStyle/>
          <a:p>
            <a:r>
              <a:rPr lang="cs-CZ" i="1" dirty="0" err="1" smtClean="0">
                <a:solidFill>
                  <a:srgbClr val="042D8A"/>
                </a:solidFill>
              </a:rPr>
              <a:t>ck</a:t>
            </a:r>
            <a:r>
              <a:rPr lang="cs-CZ" i="1" dirty="0" smtClean="0">
                <a:solidFill>
                  <a:srgbClr val="042D8A"/>
                </a:solidFill>
              </a:rPr>
              <a:t>/</a:t>
            </a:r>
            <a:r>
              <a:rPr lang="cs-CZ" i="1" dirty="0" err="1" smtClean="0">
                <a:solidFill>
                  <a:srgbClr val="042D8A"/>
                </a:solidFill>
              </a:rPr>
              <a:t>ck</a:t>
            </a:r>
            <a:endParaRPr lang="cs-CZ" i="1" dirty="0">
              <a:solidFill>
                <a:srgbClr val="042D8A"/>
              </a:solidFill>
            </a:endParaRPr>
          </a:p>
          <a:p>
            <a:endParaRPr lang="cs-CZ" dirty="0"/>
          </a:p>
        </p:txBody>
      </p:sp>
      <p:sp>
        <p:nvSpPr>
          <p:cNvPr id="18" name="TextovéPole 17"/>
          <p:cNvSpPr txBox="1"/>
          <p:nvPr/>
        </p:nvSpPr>
        <p:spPr>
          <a:xfrm>
            <a:off x="670737" y="4006516"/>
            <a:ext cx="710964" cy="646331"/>
          </a:xfrm>
          <a:prstGeom prst="rect">
            <a:avLst/>
          </a:prstGeom>
          <a:noFill/>
        </p:spPr>
        <p:txBody>
          <a:bodyPr wrap="none" rtlCol="0">
            <a:spAutoFit/>
          </a:bodyPr>
          <a:lstStyle/>
          <a:p>
            <a:r>
              <a:rPr lang="cs-CZ" i="1" dirty="0" smtClean="0">
                <a:solidFill>
                  <a:srgbClr val="042D8A"/>
                </a:solidFill>
              </a:rPr>
              <a:t>CK/</a:t>
            </a:r>
            <a:r>
              <a:rPr lang="cs-CZ" i="1" dirty="0" err="1" smtClean="0">
                <a:solidFill>
                  <a:srgbClr val="042D8A"/>
                </a:solidFill>
              </a:rPr>
              <a:t>ck</a:t>
            </a:r>
            <a:endParaRPr lang="cs-CZ" i="1" dirty="0">
              <a:solidFill>
                <a:srgbClr val="042D8A"/>
              </a:solidFill>
            </a:endParaRPr>
          </a:p>
          <a:p>
            <a:endParaRPr lang="cs-CZ" dirty="0"/>
          </a:p>
        </p:txBody>
      </p:sp>
    </p:spTree>
    <p:extLst>
      <p:ext uri="{BB962C8B-B14F-4D97-AF65-F5344CB8AC3E}">
        <p14:creationId xmlns:p14="http://schemas.microsoft.com/office/powerpoint/2010/main" val="30284820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22" y="1141772"/>
            <a:ext cx="2889043" cy="5549816"/>
          </a:xfrm>
          <a:prstGeom prst="rect">
            <a:avLst/>
          </a:prstGeom>
        </p:spPr>
      </p:pic>
      <p:sp>
        <p:nvSpPr>
          <p:cNvPr id="2" name="Nadpis 1"/>
          <p:cNvSpPr>
            <a:spLocks noGrp="1"/>
          </p:cNvSpPr>
          <p:nvPr>
            <p:ph type="title"/>
          </p:nvPr>
        </p:nvSpPr>
        <p:spPr>
          <a:xfrm>
            <a:off x="2792057" y="-135179"/>
            <a:ext cx="3307875" cy="1325563"/>
          </a:xfrm>
        </p:spPr>
        <p:txBody>
          <a:bodyPr vert="horz" lIns="91440" tIns="45720" rIns="91440" bIns="45720" rtlCol="0" anchor="ctr">
            <a:normAutofit/>
          </a:bodyPr>
          <a:lstStyle/>
          <a:p>
            <a:pPr algn="ctr"/>
            <a:r>
              <a:rPr lang="cs-CZ" sz="4000" dirty="0">
                <a:solidFill>
                  <a:srgbClr val="C00000"/>
                </a:solidFill>
              </a:rPr>
              <a:t>Proč B1?</a:t>
            </a:r>
          </a:p>
        </p:txBody>
      </p:sp>
      <p:sp>
        <p:nvSpPr>
          <p:cNvPr id="3" name="TextovéPole 2"/>
          <p:cNvSpPr txBox="1"/>
          <p:nvPr/>
        </p:nvSpPr>
        <p:spPr>
          <a:xfrm>
            <a:off x="317634" y="1961415"/>
            <a:ext cx="755335" cy="369332"/>
          </a:xfrm>
          <a:prstGeom prst="rect">
            <a:avLst/>
          </a:prstGeom>
          <a:noFill/>
        </p:spPr>
        <p:txBody>
          <a:bodyPr wrap="none" rtlCol="0">
            <a:spAutoFit/>
          </a:bodyPr>
          <a:lstStyle/>
          <a:p>
            <a:r>
              <a:rPr lang="cs-CZ" i="1" dirty="0" smtClean="0">
                <a:solidFill>
                  <a:srgbClr val="042D8A"/>
                </a:solidFill>
              </a:rPr>
              <a:t>CK/CK</a:t>
            </a:r>
            <a:endParaRPr lang="cs-CZ" i="1" dirty="0">
              <a:solidFill>
                <a:srgbClr val="042D8A"/>
              </a:solidFill>
            </a:endParaRPr>
          </a:p>
        </p:txBody>
      </p:sp>
      <p:sp>
        <p:nvSpPr>
          <p:cNvPr id="4" name="TextovéPole 3"/>
          <p:cNvSpPr txBox="1"/>
          <p:nvPr/>
        </p:nvSpPr>
        <p:spPr>
          <a:xfrm>
            <a:off x="2399548" y="1961415"/>
            <a:ext cx="694934" cy="646331"/>
          </a:xfrm>
          <a:prstGeom prst="rect">
            <a:avLst/>
          </a:prstGeom>
          <a:noFill/>
        </p:spPr>
        <p:txBody>
          <a:bodyPr wrap="none" rtlCol="0">
            <a:spAutoFit/>
          </a:bodyPr>
          <a:lstStyle/>
          <a:p>
            <a:r>
              <a:rPr lang="cs-CZ" i="1" dirty="0" err="1" smtClean="0">
                <a:solidFill>
                  <a:srgbClr val="042D8A"/>
                </a:solidFill>
              </a:rPr>
              <a:t>ck</a:t>
            </a:r>
            <a:r>
              <a:rPr lang="cs-CZ" i="1" dirty="0" smtClean="0">
                <a:solidFill>
                  <a:srgbClr val="042D8A"/>
                </a:solidFill>
              </a:rPr>
              <a:t>/</a:t>
            </a:r>
            <a:r>
              <a:rPr lang="cs-CZ" i="1" dirty="0" err="1" smtClean="0">
                <a:solidFill>
                  <a:srgbClr val="042D8A"/>
                </a:solidFill>
              </a:rPr>
              <a:t>ck</a:t>
            </a:r>
            <a:endParaRPr lang="cs-CZ" i="1" dirty="0">
              <a:solidFill>
                <a:srgbClr val="042D8A"/>
              </a:solidFill>
            </a:endParaRPr>
          </a:p>
          <a:p>
            <a:endParaRPr lang="cs-CZ" dirty="0"/>
          </a:p>
        </p:txBody>
      </p:sp>
      <p:sp>
        <p:nvSpPr>
          <p:cNvPr id="12" name="TextovéPole 11"/>
          <p:cNvSpPr txBox="1"/>
          <p:nvPr/>
        </p:nvSpPr>
        <p:spPr>
          <a:xfrm>
            <a:off x="579297" y="4006516"/>
            <a:ext cx="710964" cy="646331"/>
          </a:xfrm>
          <a:prstGeom prst="rect">
            <a:avLst/>
          </a:prstGeom>
          <a:noFill/>
        </p:spPr>
        <p:txBody>
          <a:bodyPr wrap="none" rtlCol="0">
            <a:spAutoFit/>
          </a:bodyPr>
          <a:lstStyle/>
          <a:p>
            <a:r>
              <a:rPr lang="cs-CZ" i="1" dirty="0" smtClean="0">
                <a:solidFill>
                  <a:srgbClr val="042D8A"/>
                </a:solidFill>
              </a:rPr>
              <a:t>CK/</a:t>
            </a:r>
            <a:r>
              <a:rPr lang="cs-CZ" i="1" dirty="0" err="1" smtClean="0">
                <a:solidFill>
                  <a:srgbClr val="042D8A"/>
                </a:solidFill>
              </a:rPr>
              <a:t>ck</a:t>
            </a:r>
            <a:endParaRPr lang="cs-CZ" i="1" dirty="0">
              <a:solidFill>
                <a:srgbClr val="042D8A"/>
              </a:solidFill>
            </a:endParaRPr>
          </a:p>
          <a:p>
            <a:endParaRPr lang="cs-CZ"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1266" y="3817450"/>
            <a:ext cx="749300" cy="798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4" name="Tabulka 13"/>
          <p:cNvGraphicFramePr>
            <a:graphicFrameLocks noGrp="1"/>
          </p:cNvGraphicFramePr>
          <p:nvPr>
            <p:extLst>
              <p:ext uri="{D42A27DB-BD31-4B8C-83A1-F6EECF244321}">
                <p14:modId xmlns:p14="http://schemas.microsoft.com/office/powerpoint/2010/main" val="1829877706"/>
              </p:ext>
            </p:extLst>
          </p:nvPr>
        </p:nvGraphicFramePr>
        <p:xfrm>
          <a:off x="3873803" y="1961415"/>
          <a:ext cx="5078930" cy="1280160"/>
        </p:xfrm>
        <a:graphic>
          <a:graphicData uri="http://schemas.openxmlformats.org/drawingml/2006/table">
            <a:tbl>
              <a:tblPr firstRow="1" firstCol="1">
                <a:tableStyleId>{93296810-A885-4BE3-A3E7-6D5BEEA58F35}</a:tableStyleId>
              </a:tblPr>
              <a:tblGrid>
                <a:gridCol w="1015786"/>
                <a:gridCol w="1015786"/>
                <a:gridCol w="1016428"/>
                <a:gridCol w="1015144"/>
                <a:gridCol w="1015786"/>
              </a:tblGrid>
              <a:tr h="569549">
                <a:tc>
                  <a:txBody>
                    <a:bodyPr/>
                    <a:lstStyle/>
                    <a:p>
                      <a:pPr algn="ct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ln>
                            <a:noFill/>
                          </a:ln>
                          <a:solidFill>
                            <a:schemeClr val="tx1"/>
                          </a:solidFill>
                        </a:rPr>
                        <a:t>4 </a:t>
                      </a:r>
                      <a:r>
                        <a:rPr lang="cs-CZ" i="1" dirty="0" smtClean="0">
                          <a:ln>
                            <a:noFill/>
                          </a:ln>
                          <a:solidFill>
                            <a:schemeClr val="tx1"/>
                          </a:solidFill>
                        </a:rPr>
                        <a:t>CK</a:t>
                      </a: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algn="ctr"/>
                      <a:r>
                        <a:rPr lang="cs-CZ" i="0" dirty="0" smtClean="0">
                          <a:solidFill>
                            <a:schemeClr val="tx1"/>
                          </a:solidFill>
                        </a:rPr>
                        <a:t>(10%)</a:t>
                      </a:r>
                      <a:endParaRPr lang="cs-CZ"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1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solidFill>
                            <a:schemeClr val="tx1"/>
                          </a:solidFill>
                        </a:rPr>
                        <a:t>4 </a:t>
                      </a:r>
                      <a:r>
                        <a:rPr lang="cs-CZ" i="1" dirty="0" err="1" smtClean="0">
                          <a:solidFill>
                            <a:schemeClr val="tx1"/>
                          </a:solidFill>
                        </a:rPr>
                        <a:t>ck</a:t>
                      </a:r>
                      <a:endParaRPr lang="cs-CZ" i="1"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695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i="1" dirty="0" err="1" smtClean="0">
                          <a:ln>
                            <a:noFill/>
                          </a:ln>
                          <a:solidFill>
                            <a:schemeClr val="tx1"/>
                          </a:solidFill>
                        </a:rPr>
                        <a:t>ck</a:t>
                      </a:r>
                      <a:endParaRPr lang="cs-CZ" i="1" dirty="0" smtClean="0">
                        <a:ln>
                          <a:noFill/>
                        </a:ln>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i="0" dirty="0" smtClean="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dirty="0" smtClean="0"/>
                        <a:t>4 </a:t>
                      </a:r>
                      <a:r>
                        <a:rPr lang="cs-CZ" i="1" dirty="0" smtClean="0"/>
                        <a:t>CK/</a:t>
                      </a:r>
                      <a:r>
                        <a:rPr lang="cs-CZ" i="1" dirty="0" err="1" smtClean="0"/>
                        <a:t>ck</a:t>
                      </a:r>
                      <a:endParaRPr lang="cs-CZ"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 </a:t>
                      </a:r>
                      <a:r>
                        <a:rPr lang="cs-CZ" i="1" dirty="0" smtClean="0"/>
                        <a:t>CK/</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 </a:t>
                      </a:r>
                      <a:r>
                        <a:rPr lang="cs-CZ" i="1" dirty="0" smtClean="0"/>
                        <a:t>CK/</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4 </a:t>
                      </a:r>
                      <a:r>
                        <a:rPr lang="cs-CZ" i="1" dirty="0" smtClean="0"/>
                        <a:t>CK/</a:t>
                      </a:r>
                      <a:r>
                        <a:rPr lang="cs-CZ" i="1" dirty="0" err="1" smtClean="0"/>
                        <a:t>ck</a:t>
                      </a:r>
                      <a:endParaRPr lang="cs-CZ"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CB45"/>
                    </a:solidFill>
                  </a:tcPr>
                </a:tc>
              </a:tr>
            </a:tbl>
          </a:graphicData>
        </a:graphic>
      </p:graphicFrame>
      <p:sp>
        <p:nvSpPr>
          <p:cNvPr id="15" name="TextovéPole 14"/>
          <p:cNvSpPr txBox="1"/>
          <p:nvPr/>
        </p:nvSpPr>
        <p:spPr>
          <a:xfrm>
            <a:off x="5465170" y="1484361"/>
            <a:ext cx="2979726" cy="400110"/>
          </a:xfrm>
          <a:prstGeom prst="rect">
            <a:avLst/>
          </a:prstGeom>
          <a:noFill/>
        </p:spPr>
        <p:txBody>
          <a:bodyPr wrap="none" rtlCol="0">
            <a:spAutoFit/>
          </a:bodyPr>
          <a:lstStyle/>
          <a:p>
            <a:r>
              <a:rPr lang="cs-CZ" sz="2000" dirty="0" smtClean="0"/>
              <a:t>Gamety rodiče z </a:t>
            </a:r>
            <a:r>
              <a:rPr lang="cs-CZ" sz="2000" dirty="0" err="1" smtClean="0"/>
              <a:t>F1</a:t>
            </a:r>
            <a:r>
              <a:rPr lang="cs-CZ" sz="2000" dirty="0" smtClean="0"/>
              <a:t> (</a:t>
            </a:r>
            <a:r>
              <a:rPr lang="cs-CZ" sz="2000" i="1" dirty="0" smtClean="0"/>
              <a:t>CK/</a:t>
            </a:r>
            <a:r>
              <a:rPr lang="cs-CZ" sz="2000" i="1" dirty="0" err="1" smtClean="0"/>
              <a:t>ck</a:t>
            </a:r>
            <a:r>
              <a:rPr lang="cs-CZ" sz="2000" dirty="0" smtClean="0"/>
              <a:t>)</a:t>
            </a:r>
            <a:endParaRPr lang="cs-CZ" sz="2000" dirty="0"/>
          </a:p>
        </p:txBody>
      </p:sp>
      <p:sp>
        <p:nvSpPr>
          <p:cNvPr id="16" name="TextovéPole 15"/>
          <p:cNvSpPr txBox="1"/>
          <p:nvPr/>
        </p:nvSpPr>
        <p:spPr>
          <a:xfrm rot="16200000">
            <a:off x="2293415" y="2017880"/>
            <a:ext cx="2452889" cy="707886"/>
          </a:xfrm>
          <a:prstGeom prst="rect">
            <a:avLst/>
          </a:prstGeom>
          <a:noFill/>
        </p:spPr>
        <p:txBody>
          <a:bodyPr wrap="square" rtlCol="0">
            <a:spAutoFit/>
          </a:bodyPr>
          <a:lstStyle/>
          <a:p>
            <a:r>
              <a:rPr lang="cs-CZ" sz="2000" dirty="0" smtClean="0"/>
              <a:t>Gamety recesivního homozygota (</a:t>
            </a:r>
            <a:r>
              <a:rPr lang="cs-CZ" sz="2000" i="1" dirty="0" err="1" smtClean="0"/>
              <a:t>ck</a:t>
            </a:r>
            <a:r>
              <a:rPr lang="cs-CZ" sz="2000" i="1" dirty="0" smtClean="0"/>
              <a:t>/</a:t>
            </a:r>
            <a:r>
              <a:rPr lang="cs-CZ" sz="2000" i="1" dirty="0" err="1" smtClean="0"/>
              <a:t>ck</a:t>
            </a:r>
            <a:r>
              <a:rPr lang="cs-CZ" sz="2000" dirty="0" smtClean="0"/>
              <a:t>)</a:t>
            </a:r>
            <a:endParaRPr lang="cs-CZ" sz="2000" dirty="0"/>
          </a:p>
        </p:txBody>
      </p:sp>
      <p:sp>
        <p:nvSpPr>
          <p:cNvPr id="8" name="TextovéPole 7"/>
          <p:cNvSpPr txBox="1"/>
          <p:nvPr/>
        </p:nvSpPr>
        <p:spPr>
          <a:xfrm>
            <a:off x="4175760" y="4138909"/>
            <a:ext cx="4411721" cy="954107"/>
          </a:xfrm>
          <a:prstGeom prst="rect">
            <a:avLst/>
          </a:prstGeom>
          <a:noFill/>
        </p:spPr>
        <p:txBody>
          <a:bodyPr wrap="none" rtlCol="0">
            <a:spAutoFit/>
          </a:bodyPr>
          <a:lstStyle/>
          <a:p>
            <a:r>
              <a:rPr lang="cs-CZ" sz="2800" dirty="0">
                <a:solidFill>
                  <a:srgbClr val="FF0000"/>
                </a:solidFill>
              </a:rPr>
              <a:t>Fenotypový štěpný poměr </a:t>
            </a:r>
            <a:r>
              <a:rPr lang="cs-CZ" sz="2800" dirty="0" err="1" smtClean="0">
                <a:solidFill>
                  <a:srgbClr val="FF0000"/>
                </a:solidFill>
              </a:rPr>
              <a:t>B1</a:t>
            </a:r>
            <a:endParaRPr lang="cs-CZ" sz="2800" dirty="0">
              <a:solidFill>
                <a:srgbClr val="FF0000"/>
              </a:solidFill>
            </a:endParaRPr>
          </a:p>
          <a:p>
            <a:r>
              <a:rPr lang="cs-CZ" sz="2800" dirty="0">
                <a:solidFill>
                  <a:srgbClr val="FF0000"/>
                </a:solidFill>
              </a:rPr>
              <a:t>4 </a:t>
            </a:r>
            <a:r>
              <a:rPr lang="cs-CZ" sz="2800" i="1" dirty="0">
                <a:solidFill>
                  <a:srgbClr val="FF0000"/>
                </a:solidFill>
              </a:rPr>
              <a:t>CK</a:t>
            </a:r>
            <a:r>
              <a:rPr lang="cs-CZ" sz="2800" dirty="0">
                <a:solidFill>
                  <a:srgbClr val="FF0000"/>
                </a:solidFill>
              </a:rPr>
              <a:t> : 1 </a:t>
            </a:r>
            <a:r>
              <a:rPr lang="cs-CZ" sz="2800" i="1" dirty="0" err="1">
                <a:solidFill>
                  <a:srgbClr val="FF0000"/>
                </a:solidFill>
              </a:rPr>
              <a:t>Ck</a:t>
            </a:r>
            <a:r>
              <a:rPr lang="cs-CZ" sz="2800" dirty="0">
                <a:solidFill>
                  <a:srgbClr val="FF0000"/>
                </a:solidFill>
              </a:rPr>
              <a:t> : 1 </a:t>
            </a:r>
            <a:r>
              <a:rPr lang="cs-CZ" sz="2800" i="1" dirty="0" err="1">
                <a:solidFill>
                  <a:srgbClr val="FF0000"/>
                </a:solidFill>
              </a:rPr>
              <a:t>cK</a:t>
            </a:r>
            <a:r>
              <a:rPr lang="cs-CZ" sz="2800" dirty="0">
                <a:solidFill>
                  <a:srgbClr val="FF0000"/>
                </a:solidFill>
              </a:rPr>
              <a:t>: 4 </a:t>
            </a:r>
            <a:r>
              <a:rPr lang="cs-CZ" sz="2800" i="1" dirty="0" err="1">
                <a:solidFill>
                  <a:srgbClr val="FF0000"/>
                </a:solidFill>
              </a:rPr>
              <a:t>ck</a:t>
            </a:r>
            <a:endParaRPr lang="en-US" sz="2800" i="1" dirty="0">
              <a:solidFill>
                <a:srgbClr val="FF0000"/>
              </a:solidFill>
            </a:endParaRPr>
          </a:p>
        </p:txBody>
      </p:sp>
      <p:sp>
        <p:nvSpPr>
          <p:cNvPr id="9" name="TextovéPole 8"/>
          <p:cNvSpPr txBox="1"/>
          <p:nvPr/>
        </p:nvSpPr>
        <p:spPr>
          <a:xfrm>
            <a:off x="3873803" y="5417234"/>
            <a:ext cx="4713677" cy="769441"/>
          </a:xfrm>
          <a:prstGeom prst="rect">
            <a:avLst/>
          </a:prstGeom>
          <a:noFill/>
        </p:spPr>
        <p:txBody>
          <a:bodyPr wrap="square" rtlCol="0">
            <a:spAutoFit/>
          </a:bodyPr>
          <a:lstStyle/>
          <a:p>
            <a:r>
              <a:rPr lang="cs-CZ" sz="2200" dirty="0" smtClean="0"/>
              <a:t>tj. přesně odpovídá </a:t>
            </a:r>
            <a:r>
              <a:rPr lang="cs-CZ" sz="2200" dirty="0"/>
              <a:t>t</a:t>
            </a:r>
            <a:r>
              <a:rPr lang="cs-CZ" sz="2200" dirty="0" smtClean="0"/>
              <a:t>omu, v jakém poměru dělá heterozygot z </a:t>
            </a:r>
            <a:r>
              <a:rPr lang="cs-CZ" sz="2200" dirty="0" err="1" smtClean="0"/>
              <a:t>F1</a:t>
            </a:r>
            <a:r>
              <a:rPr lang="cs-CZ" sz="2200" dirty="0" smtClean="0"/>
              <a:t> gamety .</a:t>
            </a:r>
            <a:endParaRPr lang="en-US" sz="2200" dirty="0"/>
          </a:p>
        </p:txBody>
      </p:sp>
    </p:spTree>
    <p:extLst>
      <p:ext uri="{BB962C8B-B14F-4D97-AF65-F5344CB8AC3E}">
        <p14:creationId xmlns:p14="http://schemas.microsoft.com/office/powerpoint/2010/main" val="421202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3205226" y="943276"/>
            <a:ext cx="5778086" cy="5732270"/>
            <a:chOff x="3205226" y="943276"/>
            <a:chExt cx="5778086" cy="573227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226" y="1125730"/>
              <a:ext cx="2889043" cy="5549816"/>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269" y="1125730"/>
              <a:ext cx="2889043" cy="5549816"/>
            </a:xfrm>
            <a:prstGeom prst="rect">
              <a:avLst/>
            </a:prstGeom>
          </p:spPr>
        </p:pic>
        <p:sp>
          <p:nvSpPr>
            <p:cNvPr id="6" name="Obdélník 5"/>
            <p:cNvSpPr/>
            <p:nvPr/>
          </p:nvSpPr>
          <p:spPr>
            <a:xfrm>
              <a:off x="3205226" y="943276"/>
              <a:ext cx="5778086" cy="4032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275" y="1125730"/>
            <a:ext cx="2889043" cy="5549816"/>
          </a:xfrm>
          <a:prstGeom prst="rect">
            <a:avLst/>
          </a:prstGeom>
        </p:spPr>
      </p:pic>
      <p:cxnSp>
        <p:nvCxnSpPr>
          <p:cNvPr id="9" name="Přímá spojnice se šipkou 8"/>
          <p:cNvCxnSpPr/>
          <p:nvPr/>
        </p:nvCxnSpPr>
        <p:spPr>
          <a:xfrm>
            <a:off x="2983832" y="4552749"/>
            <a:ext cx="1665915" cy="4235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3060834" y="4523874"/>
            <a:ext cx="4477956" cy="452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3472824" y="614363"/>
            <a:ext cx="5417176" cy="2954655"/>
          </a:xfrm>
          <a:prstGeom prst="rect">
            <a:avLst/>
          </a:prstGeom>
          <a:noFill/>
        </p:spPr>
        <p:txBody>
          <a:bodyPr wrap="square" rtlCol="0">
            <a:spAutoFit/>
          </a:bodyPr>
          <a:lstStyle/>
          <a:p>
            <a:pPr>
              <a:spcBef>
                <a:spcPts val="1200"/>
              </a:spcBef>
            </a:pPr>
            <a:r>
              <a:rPr lang="cs-CZ" sz="2400" b="1" dirty="0" smtClean="0">
                <a:solidFill>
                  <a:srgbClr val="009900"/>
                </a:solidFill>
              </a:rPr>
              <a:t>Otázka: </a:t>
            </a:r>
            <a:r>
              <a:rPr lang="cs-CZ" sz="2200" dirty="0" smtClean="0"/>
              <a:t>Na obrázku je stejný typ křížení, ale jeho výsledek je různý. V kterém případě je vazba nejslabší (tj. geny jsou nejdále od sebe)? </a:t>
            </a:r>
          </a:p>
          <a:p>
            <a:pPr marL="457200" indent="-457200">
              <a:spcBef>
                <a:spcPts val="1200"/>
              </a:spcBef>
              <a:buAutoNum type="arabicParenR"/>
            </a:pPr>
            <a:r>
              <a:rPr lang="cs-CZ" sz="2200" dirty="0" smtClean="0"/>
              <a:t>284:21:21:284</a:t>
            </a:r>
          </a:p>
          <a:p>
            <a:pPr marL="457200" indent="-457200">
              <a:spcBef>
                <a:spcPts val="1200"/>
              </a:spcBef>
              <a:buAutoNum type="arabicParenR"/>
            </a:pPr>
            <a:r>
              <a:rPr lang="cs-CZ" sz="2200" dirty="0" smtClean="0"/>
              <a:t>284:155:155:284</a:t>
            </a:r>
          </a:p>
          <a:p>
            <a:pPr marL="457200" indent="-457200">
              <a:spcBef>
                <a:spcPts val="1200"/>
              </a:spcBef>
              <a:buAutoNum type="arabicParenR"/>
            </a:pPr>
            <a:r>
              <a:rPr lang="cs-CZ" sz="2200" dirty="0" smtClean="0"/>
              <a:t>284:284:284:284</a:t>
            </a:r>
            <a:endParaRPr lang="cs-CZ" sz="2200" dirty="0"/>
          </a:p>
        </p:txBody>
      </p:sp>
      <p:sp>
        <p:nvSpPr>
          <p:cNvPr id="2" name="Obdélník 1"/>
          <p:cNvSpPr/>
          <p:nvPr/>
        </p:nvSpPr>
        <p:spPr>
          <a:xfrm>
            <a:off x="387275" y="4976261"/>
            <a:ext cx="2699654" cy="1699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ál 12"/>
          <p:cNvSpPr/>
          <p:nvPr/>
        </p:nvSpPr>
        <p:spPr>
          <a:xfrm>
            <a:off x="2673042" y="4831882"/>
            <a:ext cx="413887" cy="40742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solidFill>
                  <a:schemeClr val="tx1"/>
                </a:solidFill>
              </a:rPr>
              <a:t>1</a:t>
            </a:r>
            <a:endParaRPr lang="cs-CZ" sz="2000" b="1" dirty="0">
              <a:solidFill>
                <a:schemeClr val="tx1"/>
              </a:solidFill>
            </a:endParaRPr>
          </a:p>
        </p:txBody>
      </p:sp>
      <p:sp>
        <p:nvSpPr>
          <p:cNvPr id="16" name="Obdélník 15"/>
          <p:cNvSpPr/>
          <p:nvPr/>
        </p:nvSpPr>
        <p:spPr>
          <a:xfrm>
            <a:off x="3299920" y="4976260"/>
            <a:ext cx="2699654" cy="1699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ál 13"/>
          <p:cNvSpPr/>
          <p:nvPr/>
        </p:nvSpPr>
        <p:spPr>
          <a:xfrm>
            <a:off x="5582827" y="4831882"/>
            <a:ext cx="413887" cy="40742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solidFill>
                  <a:schemeClr val="tx1"/>
                </a:solidFill>
              </a:rPr>
              <a:t>2</a:t>
            </a:r>
            <a:endParaRPr lang="cs-CZ" sz="2000" b="1" dirty="0">
              <a:solidFill>
                <a:schemeClr val="tx1"/>
              </a:solidFill>
            </a:endParaRPr>
          </a:p>
        </p:txBody>
      </p:sp>
      <p:sp>
        <p:nvSpPr>
          <p:cNvPr id="17" name="Obdélník 16"/>
          <p:cNvSpPr/>
          <p:nvPr/>
        </p:nvSpPr>
        <p:spPr>
          <a:xfrm>
            <a:off x="6181412" y="4976261"/>
            <a:ext cx="2699654" cy="1699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ál 14"/>
          <p:cNvSpPr/>
          <p:nvPr/>
        </p:nvSpPr>
        <p:spPr>
          <a:xfrm>
            <a:off x="8374317" y="4831882"/>
            <a:ext cx="413887" cy="40742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3</a:t>
            </a:r>
          </a:p>
        </p:txBody>
      </p:sp>
    </p:spTree>
    <p:extLst>
      <p:ext uri="{BB962C8B-B14F-4D97-AF65-F5344CB8AC3E}">
        <p14:creationId xmlns:p14="http://schemas.microsoft.com/office/powerpoint/2010/main" val="61848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6" grpId="0" animBg="1"/>
      <p:bldP spid="14" grpId="0" animBg="1"/>
      <p:bldP spid="17"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0554" y="1709918"/>
            <a:ext cx="4093956" cy="3077766"/>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cs-CZ" sz="2200" dirty="0" smtClean="0"/>
              <a:t>Rekombinovaných gamet vzniká vždy méně než rodičovských.</a:t>
            </a:r>
          </a:p>
          <a:p>
            <a:pPr marL="285750" indent="-285750">
              <a:spcBef>
                <a:spcPts val="2400"/>
              </a:spcBef>
              <a:buFont typeface="Arial" panose="020B0604020202020204" pitchFamily="34" charset="0"/>
              <a:buChar char="•"/>
            </a:pPr>
            <a:r>
              <a:rPr lang="cs-CZ" sz="2200" dirty="0" smtClean="0"/>
              <a:t>O kolik méně, záleží na síle vazby (tj. jak jsou geny daleko od sebe).</a:t>
            </a:r>
          </a:p>
          <a:p>
            <a:pPr marL="285750" indent="-285750">
              <a:spcBef>
                <a:spcPts val="2400"/>
              </a:spcBef>
              <a:buFont typeface="Arial" panose="020B0604020202020204" pitchFamily="34" charset="0"/>
              <a:buChar char="•"/>
            </a:pPr>
            <a:r>
              <a:rPr lang="cs-CZ" sz="2200" dirty="0" smtClean="0"/>
              <a:t>Kterých bude méně, záleží na vazbové fázi.</a:t>
            </a:r>
            <a:endParaRPr lang="cs-CZ" sz="2200" dirty="0"/>
          </a:p>
        </p:txBody>
      </p:sp>
      <p:sp>
        <p:nvSpPr>
          <p:cNvPr id="6" name="TextovéPole 5"/>
          <p:cNvSpPr txBox="1"/>
          <p:nvPr/>
        </p:nvSpPr>
        <p:spPr>
          <a:xfrm>
            <a:off x="5294669" y="4864129"/>
            <a:ext cx="529312" cy="461665"/>
          </a:xfrm>
          <a:prstGeom prst="rect">
            <a:avLst/>
          </a:prstGeom>
          <a:noFill/>
        </p:spPr>
        <p:txBody>
          <a:bodyPr wrap="none" rtlCol="0">
            <a:spAutoFit/>
          </a:bodyPr>
          <a:lstStyle/>
          <a:p>
            <a:r>
              <a:rPr lang="cs-CZ" sz="2400" i="1" dirty="0" smtClean="0"/>
              <a:t>AB</a:t>
            </a:r>
            <a:endParaRPr lang="cs-CZ" sz="2400" i="1" dirty="0"/>
          </a:p>
        </p:txBody>
      </p:sp>
      <p:sp>
        <p:nvSpPr>
          <p:cNvPr id="7" name="TextovéPole 6"/>
          <p:cNvSpPr txBox="1"/>
          <p:nvPr/>
        </p:nvSpPr>
        <p:spPr>
          <a:xfrm>
            <a:off x="6180331" y="4866754"/>
            <a:ext cx="524503" cy="461665"/>
          </a:xfrm>
          <a:prstGeom prst="rect">
            <a:avLst/>
          </a:prstGeom>
          <a:noFill/>
        </p:spPr>
        <p:txBody>
          <a:bodyPr wrap="none" rtlCol="0">
            <a:spAutoFit/>
          </a:bodyPr>
          <a:lstStyle/>
          <a:p>
            <a:r>
              <a:rPr lang="cs-CZ" sz="2400" i="1" dirty="0" smtClean="0"/>
              <a:t>Ab</a:t>
            </a:r>
            <a:endParaRPr lang="cs-CZ" sz="2400" i="1" dirty="0"/>
          </a:p>
        </p:txBody>
      </p:sp>
      <p:sp>
        <p:nvSpPr>
          <p:cNvPr id="8" name="TextovéPole 7"/>
          <p:cNvSpPr txBox="1"/>
          <p:nvPr/>
        </p:nvSpPr>
        <p:spPr>
          <a:xfrm>
            <a:off x="7044433" y="4852415"/>
            <a:ext cx="510076" cy="461665"/>
          </a:xfrm>
          <a:prstGeom prst="rect">
            <a:avLst/>
          </a:prstGeom>
          <a:noFill/>
        </p:spPr>
        <p:txBody>
          <a:bodyPr wrap="none" rtlCol="0">
            <a:spAutoFit/>
          </a:bodyPr>
          <a:lstStyle/>
          <a:p>
            <a:r>
              <a:rPr lang="cs-CZ" sz="2400" i="1" dirty="0" err="1" smtClean="0"/>
              <a:t>aB</a:t>
            </a:r>
            <a:endParaRPr lang="cs-CZ" sz="2400" i="1" dirty="0"/>
          </a:p>
        </p:txBody>
      </p:sp>
      <p:sp>
        <p:nvSpPr>
          <p:cNvPr id="9" name="TextovéPole 8"/>
          <p:cNvSpPr txBox="1"/>
          <p:nvPr/>
        </p:nvSpPr>
        <p:spPr>
          <a:xfrm>
            <a:off x="7933330" y="4852415"/>
            <a:ext cx="502061" cy="461665"/>
          </a:xfrm>
          <a:prstGeom prst="rect">
            <a:avLst/>
          </a:prstGeom>
          <a:noFill/>
        </p:spPr>
        <p:txBody>
          <a:bodyPr wrap="none" rtlCol="0">
            <a:spAutoFit/>
          </a:bodyPr>
          <a:lstStyle/>
          <a:p>
            <a:r>
              <a:rPr lang="cs-CZ" sz="2400" i="1" dirty="0" smtClean="0"/>
              <a:t>ab</a:t>
            </a:r>
            <a:endParaRPr lang="cs-CZ" sz="2400" i="1" dirty="0"/>
          </a:p>
        </p:txBody>
      </p:sp>
      <p:sp>
        <p:nvSpPr>
          <p:cNvPr id="10" name="TextovéPole 9"/>
          <p:cNvSpPr txBox="1"/>
          <p:nvPr/>
        </p:nvSpPr>
        <p:spPr>
          <a:xfrm>
            <a:off x="4820112" y="5276783"/>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11" name="TextovéPole 10"/>
          <p:cNvSpPr txBox="1"/>
          <p:nvPr/>
        </p:nvSpPr>
        <p:spPr>
          <a:xfrm>
            <a:off x="7750103" y="5266491"/>
            <a:ext cx="1228507" cy="923330"/>
          </a:xfrm>
          <a:prstGeom prst="rect">
            <a:avLst/>
          </a:prstGeom>
          <a:noFill/>
        </p:spPr>
        <p:txBody>
          <a:bodyPr wrap="square" rtlCol="0">
            <a:spAutoFit/>
          </a:bodyPr>
          <a:lstStyle/>
          <a:p>
            <a:pPr algn="ctr"/>
            <a:r>
              <a:rPr lang="cs-CZ" dirty="0" smtClean="0"/>
              <a:t>rodičovská kombinace alel</a:t>
            </a:r>
            <a:endParaRPr lang="cs-CZ" dirty="0"/>
          </a:p>
        </p:txBody>
      </p:sp>
      <p:sp>
        <p:nvSpPr>
          <p:cNvPr id="12" name="TextovéPole 11"/>
          <p:cNvSpPr txBox="1"/>
          <p:nvPr/>
        </p:nvSpPr>
        <p:spPr>
          <a:xfrm>
            <a:off x="6199265" y="5423808"/>
            <a:ext cx="1400192" cy="369332"/>
          </a:xfrm>
          <a:prstGeom prst="rect">
            <a:avLst/>
          </a:prstGeom>
          <a:noFill/>
        </p:spPr>
        <p:txBody>
          <a:bodyPr wrap="none" rtlCol="0">
            <a:spAutoFit/>
          </a:bodyPr>
          <a:lstStyle/>
          <a:p>
            <a:r>
              <a:rPr lang="cs-CZ" dirty="0" smtClean="0"/>
              <a:t>rekombinace</a:t>
            </a:r>
            <a:endParaRPr lang="cs-CZ" dirty="0"/>
          </a:p>
        </p:txBody>
      </p:sp>
      <p:sp>
        <p:nvSpPr>
          <p:cNvPr id="13" name="Nadpis 1"/>
          <p:cNvSpPr>
            <a:spLocks noGrp="1"/>
          </p:cNvSpPr>
          <p:nvPr>
            <p:ph type="title"/>
          </p:nvPr>
        </p:nvSpPr>
        <p:spPr>
          <a:xfrm>
            <a:off x="714724" y="63621"/>
            <a:ext cx="7886700" cy="1325563"/>
          </a:xfrm>
        </p:spPr>
        <p:txBody>
          <a:bodyPr vert="horz" lIns="91440" tIns="45720" rIns="91440" bIns="45720" rtlCol="0" anchor="ctr">
            <a:normAutofit/>
          </a:bodyPr>
          <a:lstStyle/>
          <a:p>
            <a:pPr algn="ctr"/>
            <a:r>
              <a:rPr lang="cs-CZ" sz="4000" dirty="0">
                <a:solidFill>
                  <a:srgbClr val="C00000"/>
                </a:solidFill>
              </a:rPr>
              <a:t>Volná kombinovatelnost vs. vazba</a:t>
            </a:r>
          </a:p>
        </p:txBody>
      </p:sp>
      <p:pic>
        <p:nvPicPr>
          <p:cNvPr id="15" name="Obráze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700" y="1885239"/>
            <a:ext cx="3314125" cy="2947569"/>
          </a:xfrm>
          <a:prstGeom prst="rect">
            <a:avLst/>
          </a:prstGeom>
        </p:spPr>
      </p:pic>
    </p:spTree>
    <p:extLst>
      <p:ext uri="{BB962C8B-B14F-4D97-AF65-F5344CB8AC3E}">
        <p14:creationId xmlns:p14="http://schemas.microsoft.com/office/powerpoint/2010/main" val="31141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3205226" y="943276"/>
            <a:ext cx="5778086" cy="5732270"/>
            <a:chOff x="3205226" y="943276"/>
            <a:chExt cx="5778086" cy="573227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226" y="1125730"/>
              <a:ext cx="2889043" cy="5549816"/>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269" y="1125730"/>
              <a:ext cx="2889043" cy="5549816"/>
            </a:xfrm>
            <a:prstGeom prst="rect">
              <a:avLst/>
            </a:prstGeom>
          </p:spPr>
        </p:pic>
        <p:sp>
          <p:nvSpPr>
            <p:cNvPr id="6" name="Obdélník 5"/>
            <p:cNvSpPr/>
            <p:nvPr/>
          </p:nvSpPr>
          <p:spPr>
            <a:xfrm>
              <a:off x="3205226" y="943276"/>
              <a:ext cx="5778086" cy="4032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275" y="1125730"/>
            <a:ext cx="2889043" cy="5549816"/>
          </a:xfrm>
          <a:prstGeom prst="rect">
            <a:avLst/>
          </a:prstGeom>
        </p:spPr>
      </p:pic>
      <p:cxnSp>
        <p:nvCxnSpPr>
          <p:cNvPr id="9" name="Přímá spojnice se šipkou 8"/>
          <p:cNvCxnSpPr/>
          <p:nvPr/>
        </p:nvCxnSpPr>
        <p:spPr>
          <a:xfrm>
            <a:off x="2983832" y="4552749"/>
            <a:ext cx="1665915" cy="4235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3060834" y="4523874"/>
            <a:ext cx="4477956" cy="452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3472824" y="614363"/>
            <a:ext cx="5417176" cy="2954655"/>
          </a:xfrm>
          <a:prstGeom prst="rect">
            <a:avLst/>
          </a:prstGeom>
          <a:noFill/>
        </p:spPr>
        <p:txBody>
          <a:bodyPr wrap="square" rtlCol="0">
            <a:spAutoFit/>
          </a:bodyPr>
          <a:lstStyle/>
          <a:p>
            <a:pPr>
              <a:spcBef>
                <a:spcPts val="1200"/>
              </a:spcBef>
            </a:pPr>
            <a:r>
              <a:rPr lang="cs-CZ" sz="2400" b="1" dirty="0" smtClean="0">
                <a:solidFill>
                  <a:srgbClr val="009900"/>
                </a:solidFill>
              </a:rPr>
              <a:t>Otázka: </a:t>
            </a:r>
            <a:r>
              <a:rPr lang="cs-CZ" sz="2200" dirty="0" smtClean="0"/>
              <a:t>Na obrázku je stejný typ křížení, ale jeho výsledek je různý. V kterém případě je vazba nejslabší (tj. geny jsou nejdále od sebe)? </a:t>
            </a:r>
          </a:p>
          <a:p>
            <a:pPr marL="457200" indent="-457200">
              <a:spcBef>
                <a:spcPts val="1200"/>
              </a:spcBef>
              <a:buAutoNum type="arabicParenR"/>
            </a:pPr>
            <a:r>
              <a:rPr lang="cs-CZ" sz="2200" dirty="0" smtClean="0"/>
              <a:t>284:21:21:284</a:t>
            </a:r>
          </a:p>
          <a:p>
            <a:pPr marL="457200" indent="-457200">
              <a:spcBef>
                <a:spcPts val="1200"/>
              </a:spcBef>
              <a:buAutoNum type="arabicParenR"/>
            </a:pPr>
            <a:r>
              <a:rPr lang="cs-CZ" sz="2200" dirty="0" smtClean="0"/>
              <a:t>284:155:155:284</a:t>
            </a:r>
          </a:p>
          <a:p>
            <a:pPr marL="457200" indent="-457200">
              <a:spcBef>
                <a:spcPts val="1200"/>
              </a:spcBef>
              <a:buAutoNum type="arabicParenR"/>
            </a:pPr>
            <a:r>
              <a:rPr lang="cs-CZ" sz="2200" dirty="0" smtClean="0">
                <a:solidFill>
                  <a:srgbClr val="009900"/>
                </a:solidFill>
              </a:rPr>
              <a:t>284:284:284:284</a:t>
            </a:r>
            <a:endParaRPr lang="cs-CZ" sz="2200" dirty="0">
              <a:solidFill>
                <a:srgbClr val="009900"/>
              </a:solidFill>
            </a:endParaRPr>
          </a:p>
        </p:txBody>
      </p:sp>
      <p:sp>
        <p:nvSpPr>
          <p:cNvPr id="13" name="Ovál 12"/>
          <p:cNvSpPr/>
          <p:nvPr/>
        </p:nvSpPr>
        <p:spPr>
          <a:xfrm>
            <a:off x="2673042" y="4831882"/>
            <a:ext cx="413887" cy="40742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solidFill>
                  <a:schemeClr val="tx1"/>
                </a:solidFill>
              </a:rPr>
              <a:t>1</a:t>
            </a:r>
            <a:endParaRPr lang="cs-CZ" sz="2000" b="1" dirty="0">
              <a:solidFill>
                <a:schemeClr val="tx1"/>
              </a:solidFill>
            </a:endParaRPr>
          </a:p>
        </p:txBody>
      </p:sp>
      <p:sp>
        <p:nvSpPr>
          <p:cNvPr id="14" name="Ovál 13"/>
          <p:cNvSpPr/>
          <p:nvPr/>
        </p:nvSpPr>
        <p:spPr>
          <a:xfrm>
            <a:off x="5582827" y="4831882"/>
            <a:ext cx="413887" cy="40742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solidFill>
                  <a:schemeClr val="tx1"/>
                </a:solidFill>
              </a:rPr>
              <a:t>2</a:t>
            </a:r>
            <a:endParaRPr lang="cs-CZ" sz="2000" b="1" dirty="0">
              <a:solidFill>
                <a:schemeClr val="tx1"/>
              </a:solidFill>
            </a:endParaRPr>
          </a:p>
        </p:txBody>
      </p:sp>
      <p:sp>
        <p:nvSpPr>
          <p:cNvPr id="15" name="Ovál 14"/>
          <p:cNvSpPr/>
          <p:nvPr/>
        </p:nvSpPr>
        <p:spPr>
          <a:xfrm>
            <a:off x="8374317" y="4831882"/>
            <a:ext cx="413887" cy="40742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3</a:t>
            </a:r>
          </a:p>
        </p:txBody>
      </p:sp>
    </p:spTree>
    <p:extLst>
      <p:ext uri="{BB962C8B-B14F-4D97-AF65-F5344CB8AC3E}">
        <p14:creationId xmlns:p14="http://schemas.microsoft.com/office/powerpoint/2010/main" val="2589032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kuku&amp;rcaron;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3501" y="2763339"/>
            <a:ext cx="1470881" cy="1972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74415" y="500424"/>
            <a:ext cx="8328062" cy="2616101"/>
          </a:xfrm>
          <a:prstGeom prst="rect">
            <a:avLst/>
          </a:prstGeom>
          <a:noFill/>
        </p:spPr>
        <p:txBody>
          <a:bodyPr wrap="square" rtlCol="0">
            <a:spAutoFit/>
          </a:bodyPr>
          <a:lstStyle/>
          <a:p>
            <a:r>
              <a:rPr lang="cs-CZ" sz="2400" b="1" dirty="0" smtClean="0">
                <a:solidFill>
                  <a:srgbClr val="5A9B2D"/>
                </a:solidFill>
              </a:rPr>
              <a:t>Otázka: </a:t>
            </a:r>
            <a:r>
              <a:rPr lang="cs-CZ" sz="2000" dirty="0" smtClean="0"/>
              <a:t>Zbarvení listů u kukuřice je dáno genem </a:t>
            </a:r>
            <a:r>
              <a:rPr lang="cs-CZ" sz="2000" i="1" dirty="0" smtClean="0"/>
              <a:t>B</a:t>
            </a:r>
            <a:r>
              <a:rPr lang="cs-CZ" sz="2000" dirty="0" smtClean="0"/>
              <a:t> (alela </a:t>
            </a:r>
            <a:r>
              <a:rPr lang="cs-CZ" sz="2000" i="1" dirty="0" smtClean="0"/>
              <a:t>B</a:t>
            </a:r>
            <a:r>
              <a:rPr lang="cs-CZ" sz="2000" i="1" baseline="30000" dirty="0" smtClean="0"/>
              <a:t>Č</a:t>
            </a:r>
            <a:r>
              <a:rPr lang="en-US" sz="2000" i="1" dirty="0" smtClean="0"/>
              <a:t> </a:t>
            </a:r>
            <a:r>
              <a:rPr lang="cs-CZ" sz="2000" dirty="0" smtClean="0"/>
              <a:t>dělá červené zbarvení, alela </a:t>
            </a:r>
            <a:r>
              <a:rPr lang="cs-CZ" sz="2000" i="1" dirty="0" smtClean="0"/>
              <a:t>B</a:t>
            </a:r>
            <a:r>
              <a:rPr lang="cs-CZ" sz="2000" i="1" baseline="30000" dirty="0" smtClean="0"/>
              <a:t>Z</a:t>
            </a:r>
            <a:r>
              <a:rPr lang="cs-CZ" sz="2000" dirty="0" smtClean="0"/>
              <a:t> zelené), vzhled semene genem </a:t>
            </a:r>
            <a:r>
              <a:rPr lang="cs-CZ" sz="2000" i="1" dirty="0" smtClean="0"/>
              <a:t>S</a:t>
            </a:r>
            <a:r>
              <a:rPr lang="cs-CZ" sz="2000" dirty="0" smtClean="0"/>
              <a:t> (alela </a:t>
            </a:r>
            <a:r>
              <a:rPr lang="cs-CZ" sz="2000" i="1" dirty="0" smtClean="0"/>
              <a:t>S</a:t>
            </a:r>
            <a:r>
              <a:rPr lang="cs-CZ" sz="2000" i="1" baseline="30000" dirty="0" smtClean="0"/>
              <a:t>N</a:t>
            </a:r>
            <a:r>
              <a:rPr lang="cs-CZ" sz="2000" dirty="0" smtClean="0"/>
              <a:t> dělá normální semena, alela </a:t>
            </a:r>
            <a:r>
              <a:rPr lang="cs-CZ" sz="2000" i="1" dirty="0" err="1" smtClean="0"/>
              <a:t>S</a:t>
            </a:r>
            <a:r>
              <a:rPr lang="cs-CZ" sz="2000" i="1" baseline="30000" dirty="0" err="1" smtClean="0"/>
              <a:t>D</a:t>
            </a:r>
            <a:r>
              <a:rPr lang="cs-CZ" sz="2000" dirty="0" smtClean="0"/>
              <a:t> abnormální) Odrůda kukuřice s červenými listy a normálními semeny byla křížena s odrůdou se zelenými listy a abnormálními semeny.  Hybridi byli zpětně kříženi s odrůdou se zelenými listy a abnormálními semeny. Vzniklo toto potomstvo: 124 červených normálních : 126 červených abnormálních : 125 zelených normálních : 123 zelených abnormálních. Jsou geny </a:t>
            </a:r>
            <a:r>
              <a:rPr lang="cs-CZ" sz="2000" i="1" dirty="0" smtClean="0"/>
              <a:t>B </a:t>
            </a:r>
            <a:r>
              <a:rPr lang="cs-CZ" sz="2000" dirty="0" smtClean="0"/>
              <a:t>a </a:t>
            </a:r>
            <a:r>
              <a:rPr lang="cs-CZ" sz="2000" i="1" dirty="0" smtClean="0"/>
              <a:t>S</a:t>
            </a:r>
            <a:r>
              <a:rPr lang="cs-CZ" sz="2000" dirty="0" smtClean="0"/>
              <a:t> ve vazbě? Pokud ano, jaká je jejich vzdálenost. </a:t>
            </a:r>
          </a:p>
        </p:txBody>
      </p:sp>
      <p:sp>
        <p:nvSpPr>
          <p:cNvPr id="4" name="TextovéPole 3"/>
          <p:cNvSpPr txBox="1"/>
          <p:nvPr/>
        </p:nvSpPr>
        <p:spPr>
          <a:xfrm>
            <a:off x="597253" y="3382178"/>
            <a:ext cx="1251368" cy="707886"/>
          </a:xfrm>
          <a:prstGeom prst="rect">
            <a:avLst/>
          </a:prstGeom>
          <a:noFill/>
        </p:spPr>
        <p:txBody>
          <a:bodyPr wrap="none" rtlCol="0">
            <a:spAutoFit/>
          </a:bodyPr>
          <a:lstStyle/>
          <a:p>
            <a:r>
              <a:rPr lang="cs-CZ" sz="2000" b="1" dirty="0" smtClean="0">
                <a:solidFill>
                  <a:srgbClr val="0070C0"/>
                </a:solidFill>
              </a:rPr>
              <a:t>Jak na to: </a:t>
            </a:r>
          </a:p>
          <a:p>
            <a:endParaRPr lang="cs-CZ" sz="2000" b="1" dirty="0" smtClean="0">
              <a:solidFill>
                <a:srgbClr val="0070C0"/>
              </a:solidFill>
            </a:endParaRPr>
          </a:p>
        </p:txBody>
      </p:sp>
      <p:graphicFrame>
        <p:nvGraphicFramePr>
          <p:cNvPr id="7" name="Tabulka 6"/>
          <p:cNvGraphicFramePr>
            <a:graphicFrameLocks noGrp="1"/>
          </p:cNvGraphicFramePr>
          <p:nvPr>
            <p:extLst>
              <p:ext uri="{D42A27DB-BD31-4B8C-83A1-F6EECF244321}">
                <p14:modId xmlns:p14="http://schemas.microsoft.com/office/powerpoint/2010/main" val="3278858982"/>
              </p:ext>
            </p:extLst>
          </p:nvPr>
        </p:nvGraphicFramePr>
        <p:xfrm>
          <a:off x="597253" y="4873495"/>
          <a:ext cx="7973870" cy="1097280"/>
        </p:xfrm>
        <a:graphic>
          <a:graphicData uri="http://schemas.openxmlformats.org/drawingml/2006/table">
            <a:tbl>
              <a:tblPr firstRow="1" bandRow="1">
                <a:tableStyleId>{5940675A-B579-460E-94D1-54222C63F5DA}</a:tableStyleId>
              </a:tblPr>
              <a:tblGrid>
                <a:gridCol w="1705272"/>
                <a:gridCol w="1674564"/>
                <a:gridCol w="1586429"/>
                <a:gridCol w="1531345"/>
                <a:gridCol w="1476260"/>
              </a:tblGrid>
              <a:tr h="370840">
                <a:tc>
                  <a:txBody>
                    <a:bodyPr/>
                    <a:lstStyle/>
                    <a:p>
                      <a:r>
                        <a:rPr lang="cs-CZ" sz="2000" dirty="0" smtClean="0"/>
                        <a:t>Fenotyp B1</a:t>
                      </a:r>
                      <a:endParaRPr lang="cs-CZ" sz="2000" dirty="0"/>
                    </a:p>
                  </a:txBody>
                  <a:tcPr/>
                </a:tc>
                <a:tc>
                  <a:txBody>
                    <a:bodyPr/>
                    <a:lstStyle/>
                    <a:p>
                      <a:pPr algn="ctr"/>
                      <a:r>
                        <a:rPr lang="cs-CZ" sz="2000" dirty="0" smtClean="0"/>
                        <a:t>červená normální </a:t>
                      </a:r>
                      <a:endParaRPr lang="cs-CZ" sz="2000" dirty="0"/>
                    </a:p>
                  </a:txBody>
                  <a:tcPr/>
                </a:tc>
                <a:tc>
                  <a:txBody>
                    <a:bodyPr/>
                    <a:lstStyle/>
                    <a:p>
                      <a:pPr algn="ctr"/>
                      <a:r>
                        <a:rPr lang="cs-CZ" sz="2000" dirty="0" smtClean="0"/>
                        <a:t>červená abnormální</a:t>
                      </a:r>
                    </a:p>
                  </a:txBody>
                  <a:tcPr/>
                </a:tc>
                <a:tc>
                  <a:txBody>
                    <a:bodyPr/>
                    <a:lstStyle/>
                    <a:p>
                      <a:pPr algn="ctr"/>
                      <a:r>
                        <a:rPr lang="cs-CZ" sz="2000" dirty="0" smtClean="0"/>
                        <a:t>zelená normální </a:t>
                      </a:r>
                      <a:endParaRPr lang="cs-CZ" sz="2000" dirty="0"/>
                    </a:p>
                  </a:txBody>
                  <a:tcPr/>
                </a:tc>
                <a:tc>
                  <a:txBody>
                    <a:bodyPr/>
                    <a:lstStyle/>
                    <a:p>
                      <a:pPr algn="ctr"/>
                      <a:r>
                        <a:rPr lang="cs-CZ" sz="2000" dirty="0" smtClean="0"/>
                        <a:t>zelená</a:t>
                      </a:r>
                    </a:p>
                    <a:p>
                      <a:r>
                        <a:rPr lang="cs-CZ" sz="2000" dirty="0" smtClean="0"/>
                        <a:t>abnormální</a:t>
                      </a:r>
                    </a:p>
                  </a:txBody>
                  <a:tcPr/>
                </a:tc>
              </a:tr>
              <a:tr h="370840">
                <a:tc>
                  <a:txBody>
                    <a:bodyPr/>
                    <a:lstStyle/>
                    <a:p>
                      <a:r>
                        <a:rPr lang="cs-CZ" sz="2000" dirty="0" smtClean="0"/>
                        <a:t>Počty jedinců</a:t>
                      </a:r>
                      <a:endParaRPr lang="cs-CZ" sz="2000" dirty="0"/>
                    </a:p>
                  </a:txBody>
                  <a:tcPr/>
                </a:tc>
                <a:tc>
                  <a:txBody>
                    <a:bodyPr/>
                    <a:lstStyle/>
                    <a:p>
                      <a:pPr algn="ctr"/>
                      <a:r>
                        <a:rPr lang="cs-CZ" sz="2000" dirty="0" smtClean="0"/>
                        <a:t>124</a:t>
                      </a:r>
                      <a:endParaRPr lang="cs-CZ"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dirty="0" smtClean="0"/>
                        <a:t>126</a:t>
                      </a:r>
                      <a:endParaRPr lang="cs-CZ"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dirty="0" smtClean="0"/>
                        <a:t>125</a:t>
                      </a:r>
                      <a:endParaRPr lang="cs-CZ"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dirty="0" smtClean="0"/>
                        <a:t>123</a:t>
                      </a:r>
                      <a:endParaRPr lang="cs-CZ" sz="2000" dirty="0"/>
                    </a:p>
                  </a:txBody>
                  <a:tcPr/>
                </a:tc>
              </a:tr>
            </a:tbl>
          </a:graphicData>
        </a:graphic>
      </p:graphicFrame>
      <p:sp>
        <p:nvSpPr>
          <p:cNvPr id="8" name="TextovéPole 7"/>
          <p:cNvSpPr txBox="1"/>
          <p:nvPr/>
        </p:nvSpPr>
        <p:spPr>
          <a:xfrm>
            <a:off x="2741526" y="3382178"/>
            <a:ext cx="4903586" cy="1323439"/>
          </a:xfrm>
          <a:prstGeom prst="rect">
            <a:avLst/>
          </a:prstGeom>
          <a:noFill/>
        </p:spPr>
        <p:txBody>
          <a:bodyPr wrap="none" rtlCol="0">
            <a:spAutoFit/>
          </a:bodyPr>
          <a:lstStyle/>
          <a:p>
            <a:r>
              <a:rPr lang="cs-CZ" sz="2000" dirty="0" smtClean="0"/>
              <a:t>P:     červená </a:t>
            </a:r>
            <a:r>
              <a:rPr lang="cs-CZ" sz="2000" dirty="0"/>
              <a:t>normální </a:t>
            </a:r>
            <a:r>
              <a:rPr lang="cs-CZ" sz="2000" dirty="0" smtClean="0"/>
              <a:t> X  zelená abnormální</a:t>
            </a:r>
          </a:p>
          <a:p>
            <a:endParaRPr lang="cs-CZ" sz="2000" dirty="0" smtClean="0"/>
          </a:p>
          <a:p>
            <a:r>
              <a:rPr lang="cs-CZ" sz="2000" dirty="0" smtClean="0"/>
              <a:t>F1:    kříženi se zelenou abnormální odrůdou  </a:t>
            </a:r>
            <a:endParaRPr lang="cs-CZ" sz="2000" dirty="0"/>
          </a:p>
          <a:p>
            <a:endParaRPr lang="cs-CZ" sz="2000" dirty="0" smtClean="0"/>
          </a:p>
        </p:txBody>
      </p:sp>
      <p:sp>
        <p:nvSpPr>
          <p:cNvPr id="9" name="TextovéPole 8"/>
          <p:cNvSpPr txBox="1"/>
          <p:nvPr/>
        </p:nvSpPr>
        <p:spPr>
          <a:xfrm>
            <a:off x="1222937" y="6247143"/>
            <a:ext cx="6472285" cy="400110"/>
          </a:xfrm>
          <a:prstGeom prst="rect">
            <a:avLst/>
          </a:prstGeom>
          <a:noFill/>
        </p:spPr>
        <p:txBody>
          <a:bodyPr wrap="none" rtlCol="0">
            <a:spAutoFit/>
          </a:bodyPr>
          <a:lstStyle/>
          <a:p>
            <a:r>
              <a:rPr lang="cs-CZ" sz="2000" dirty="0" smtClean="0">
                <a:solidFill>
                  <a:srgbClr val="FF0000"/>
                </a:solidFill>
              </a:rPr>
              <a:t>Štěpný poměr B1 odpovídá 1:1:1:1 </a:t>
            </a:r>
            <a:r>
              <a:rPr lang="cs-CZ" sz="2000" dirty="0" smtClean="0">
                <a:solidFill>
                  <a:srgbClr val="FF0000"/>
                </a:solidFill>
                <a:sym typeface="Wingdings" panose="05000000000000000000" pitchFamily="2" charset="2"/>
              </a:rPr>
              <a:t></a:t>
            </a:r>
            <a:r>
              <a:rPr lang="en-US" sz="2000" dirty="0" smtClean="0">
                <a:solidFill>
                  <a:srgbClr val="FF0000"/>
                </a:solidFill>
                <a:sym typeface="Wingdings" panose="05000000000000000000" pitchFamily="2" charset="2"/>
              </a:rPr>
              <a:t> </a:t>
            </a:r>
            <a:r>
              <a:rPr lang="cs-CZ" sz="2000" dirty="0" smtClean="0">
                <a:solidFill>
                  <a:srgbClr val="FF0000"/>
                </a:solidFill>
                <a:sym typeface="Wingdings" panose="05000000000000000000" pitchFamily="2" charset="2"/>
              </a:rPr>
              <a:t>geny nejsou ve vazbě. </a:t>
            </a:r>
            <a:endParaRPr lang="cs-CZ" sz="2000" dirty="0" smtClean="0">
              <a:solidFill>
                <a:srgbClr val="FF0000"/>
              </a:solidFill>
            </a:endParaRPr>
          </a:p>
        </p:txBody>
      </p:sp>
    </p:spTree>
    <p:extLst>
      <p:ext uri="{BB962C8B-B14F-4D97-AF65-F5344CB8AC3E}">
        <p14:creationId xmlns:p14="http://schemas.microsoft.com/office/powerpoint/2010/main" val="221263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8408" y="1570929"/>
            <a:ext cx="7886700" cy="1325563"/>
          </a:xfrm>
        </p:spPr>
        <p:txBody>
          <a:bodyPr>
            <a:normAutofit/>
          </a:bodyPr>
          <a:lstStyle/>
          <a:p>
            <a:pPr algn="ctr"/>
            <a:r>
              <a:rPr lang="cs-CZ" sz="5400" dirty="0" smtClean="0"/>
              <a:t>Přestávka</a:t>
            </a:r>
            <a:endParaRPr lang="cs-CZ" sz="5400" dirty="0"/>
          </a:p>
        </p:txBody>
      </p:sp>
    </p:spTree>
    <p:extLst>
      <p:ext uri="{BB962C8B-B14F-4D97-AF65-F5344CB8AC3E}">
        <p14:creationId xmlns:p14="http://schemas.microsoft.com/office/powerpoint/2010/main" val="14999824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9432" y="139421"/>
            <a:ext cx="7886700" cy="1325563"/>
          </a:xfrm>
        </p:spPr>
        <p:txBody>
          <a:bodyPr vert="horz" lIns="91440" tIns="45720" rIns="91440" bIns="45720" rtlCol="0" anchor="ctr">
            <a:normAutofit/>
          </a:bodyPr>
          <a:lstStyle/>
          <a:p>
            <a:pPr algn="ctr"/>
            <a:r>
              <a:rPr lang="cs-CZ" sz="4000" dirty="0">
                <a:solidFill>
                  <a:srgbClr val="C00000"/>
                </a:solidFill>
              </a:rPr>
              <a:t>Genetická vs. fyzická vazba</a:t>
            </a:r>
            <a:endParaRPr lang="en-US" sz="4000" dirty="0">
              <a:solidFill>
                <a:srgbClr val="C00000"/>
              </a:solidFill>
            </a:endParaRPr>
          </a:p>
        </p:txBody>
      </p:sp>
      <p:sp>
        <p:nvSpPr>
          <p:cNvPr id="4" name="TextovéPole 3"/>
          <p:cNvSpPr txBox="1"/>
          <p:nvPr/>
        </p:nvSpPr>
        <p:spPr>
          <a:xfrm>
            <a:off x="3650958" y="1692670"/>
            <a:ext cx="4670082" cy="1446550"/>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Poměr </a:t>
            </a:r>
            <a:r>
              <a:rPr lang="cs-CZ" sz="2200" dirty="0" err="1" smtClean="0"/>
              <a:t>B1</a:t>
            </a:r>
            <a:r>
              <a:rPr lang="cs-CZ" sz="2200" dirty="0" smtClean="0"/>
              <a:t>: 1:1:1:1 </a:t>
            </a:r>
            <a:r>
              <a:rPr lang="cs-CZ" sz="2200" dirty="0" smtClean="0">
                <a:sym typeface="Wingdings" panose="05000000000000000000" pitchFamily="2" charset="2"/>
              </a:rPr>
              <a:t> nejpravděpodobnější je, že geny nejsou ve vazbě (chromosomů je více).</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94" y="1652299"/>
            <a:ext cx="2667907" cy="1633558"/>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594" y="4107566"/>
            <a:ext cx="3604084" cy="2203602"/>
          </a:xfrm>
          <a:prstGeom prst="rect">
            <a:avLst/>
          </a:prstGeom>
        </p:spPr>
      </p:pic>
      <p:sp>
        <p:nvSpPr>
          <p:cNvPr id="8" name="TextovéPole 7"/>
          <p:cNvSpPr txBox="1"/>
          <p:nvPr/>
        </p:nvSpPr>
        <p:spPr>
          <a:xfrm>
            <a:off x="4714241" y="3824372"/>
            <a:ext cx="3718560" cy="1384995"/>
          </a:xfrm>
          <a:prstGeom prst="rect">
            <a:avLst/>
          </a:prstGeom>
          <a:noFill/>
        </p:spPr>
        <p:txBody>
          <a:bodyPr wrap="square" rtlCol="0">
            <a:spAutoFit/>
          </a:bodyPr>
          <a:lstStyle/>
          <a:p>
            <a:pPr marL="342900" indent="-342900">
              <a:buFont typeface="Arial" panose="020B0604020202020204" pitchFamily="34" charset="0"/>
              <a:buChar char="•"/>
            </a:pPr>
            <a:r>
              <a:rPr lang="cs-CZ" sz="2200" dirty="0"/>
              <a:t>Mohou být na jednom chromosomu, ale daleko od sebe.</a:t>
            </a:r>
          </a:p>
          <a:p>
            <a:endParaRPr lang="en-US" dirty="0"/>
          </a:p>
        </p:txBody>
      </p:sp>
      <p:sp>
        <p:nvSpPr>
          <p:cNvPr id="9" name="Obdélník 8"/>
          <p:cNvSpPr/>
          <p:nvPr/>
        </p:nvSpPr>
        <p:spPr>
          <a:xfrm>
            <a:off x="518160" y="5059680"/>
            <a:ext cx="4094480" cy="154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968434" y="5322087"/>
            <a:ext cx="7022176" cy="1107996"/>
          </a:xfrm>
          <a:prstGeom prst="rect">
            <a:avLst/>
          </a:prstGeom>
          <a:noFill/>
        </p:spPr>
        <p:txBody>
          <a:bodyPr wrap="square" rtlCol="0">
            <a:spAutoFit/>
          </a:bodyPr>
          <a:lstStyle/>
          <a:p>
            <a:r>
              <a:rPr lang="cs-CZ" sz="2200" i="1" dirty="0" smtClean="0">
                <a:solidFill>
                  <a:srgbClr val="FF0000"/>
                </a:solidFill>
              </a:rPr>
              <a:t>p</a:t>
            </a:r>
            <a:r>
              <a:rPr lang="cs-CZ" sz="2200" dirty="0" smtClean="0">
                <a:solidFill>
                  <a:srgbClr val="FF0000"/>
                </a:solidFill>
              </a:rPr>
              <a:t> (Morganovo číslo) může být max. 50 </a:t>
            </a:r>
            <a:r>
              <a:rPr lang="cs-CZ" sz="2200" dirty="0" err="1" smtClean="0">
                <a:solidFill>
                  <a:srgbClr val="FF0000"/>
                </a:solidFill>
              </a:rPr>
              <a:t>cM</a:t>
            </a:r>
            <a:r>
              <a:rPr lang="cs-CZ" sz="2200" dirty="0" smtClean="0">
                <a:solidFill>
                  <a:srgbClr val="FF0000"/>
                </a:solidFill>
              </a:rPr>
              <a:t> – tj. 50% gamet je „rekombinovaných“ (ve skutečnosti nelze určit, které a zda nějaké gamety jsou rekombinované).</a:t>
            </a:r>
            <a:endParaRPr lang="en-US" sz="2200" dirty="0">
              <a:solidFill>
                <a:srgbClr val="FF0000"/>
              </a:solidFill>
            </a:endParaRPr>
          </a:p>
        </p:txBody>
      </p:sp>
    </p:spTree>
    <p:extLst>
      <p:ext uri="{BB962C8B-B14F-4D97-AF65-F5344CB8AC3E}">
        <p14:creationId xmlns:p14="http://schemas.microsoft.com/office/powerpoint/2010/main" val="21374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9432" y="139421"/>
            <a:ext cx="7886700" cy="1325563"/>
          </a:xfrm>
        </p:spPr>
        <p:txBody>
          <a:bodyPr vert="horz" lIns="91440" tIns="45720" rIns="91440" bIns="45720" rtlCol="0" anchor="ctr">
            <a:normAutofit/>
          </a:bodyPr>
          <a:lstStyle/>
          <a:p>
            <a:pPr algn="ctr"/>
            <a:r>
              <a:rPr lang="cs-CZ" sz="4000" dirty="0">
                <a:solidFill>
                  <a:srgbClr val="C00000"/>
                </a:solidFill>
              </a:rPr>
              <a:t>Genetická vs. fyzická vazba</a:t>
            </a:r>
            <a:endParaRPr lang="en-US" sz="4000" dirty="0">
              <a:solidFill>
                <a:srgbClr val="C00000"/>
              </a:solidFill>
            </a:endParaRPr>
          </a:p>
        </p:txBody>
      </p:sp>
      <p:sp>
        <p:nvSpPr>
          <p:cNvPr id="4" name="TextovéPole 3"/>
          <p:cNvSpPr txBox="1"/>
          <p:nvPr/>
        </p:nvSpPr>
        <p:spPr>
          <a:xfrm>
            <a:off x="707274" y="1388784"/>
            <a:ext cx="7735686" cy="209288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b="1" dirty="0" smtClean="0">
                <a:solidFill>
                  <a:srgbClr val="0070C0"/>
                </a:solidFill>
              </a:rPr>
              <a:t>Genetická vazba </a:t>
            </a:r>
            <a:r>
              <a:rPr lang="cs-CZ" sz="2200" dirty="0" smtClean="0"/>
              <a:t>– rekombinovaných gamet vzniká méně než rodičovských (jsou dost blízko, aby se mezi ně crossing-over občas netrefil).</a:t>
            </a:r>
          </a:p>
          <a:p>
            <a:pPr marL="342900" indent="-342900">
              <a:spcBef>
                <a:spcPts val="2400"/>
              </a:spcBef>
              <a:buFont typeface="Arial" panose="020B0604020202020204" pitchFamily="34" charset="0"/>
              <a:buChar char="•"/>
            </a:pPr>
            <a:r>
              <a:rPr lang="cs-CZ" sz="2200" b="1" dirty="0" smtClean="0">
                <a:solidFill>
                  <a:srgbClr val="0070C0"/>
                </a:solidFill>
              </a:rPr>
              <a:t>Fyzická vazba </a:t>
            </a:r>
            <a:r>
              <a:rPr lang="cs-CZ" sz="2200" dirty="0" smtClean="0"/>
              <a:t>– geny jsou umístěny na stejném chromosomu, propojeny  cukr-fosfátovou kostrou DNA.</a:t>
            </a:r>
            <a:endParaRPr lang="en-US" sz="2200" dirty="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94" y="4107566"/>
            <a:ext cx="3604084" cy="2203602"/>
          </a:xfrm>
          <a:prstGeom prst="rect">
            <a:avLst/>
          </a:prstGeom>
        </p:spPr>
      </p:pic>
      <p:sp>
        <p:nvSpPr>
          <p:cNvPr id="3" name="TextovéPole 2"/>
          <p:cNvSpPr txBox="1"/>
          <p:nvPr/>
        </p:nvSpPr>
        <p:spPr>
          <a:xfrm>
            <a:off x="4734560" y="3762817"/>
            <a:ext cx="3708400" cy="1446550"/>
          </a:xfrm>
          <a:prstGeom prst="rect">
            <a:avLst/>
          </a:prstGeom>
          <a:noFill/>
        </p:spPr>
        <p:txBody>
          <a:bodyPr wrap="square" rtlCol="0">
            <a:spAutoFit/>
          </a:bodyPr>
          <a:lstStyle/>
          <a:p>
            <a:r>
              <a:rPr lang="cs-CZ" sz="2200" dirty="0" smtClean="0"/>
              <a:t>Geny </a:t>
            </a:r>
            <a:r>
              <a:rPr lang="cs-CZ" sz="2200" i="1" dirty="0" smtClean="0"/>
              <a:t>P</a:t>
            </a:r>
            <a:r>
              <a:rPr lang="cs-CZ" sz="2200" dirty="0" smtClean="0"/>
              <a:t> a </a:t>
            </a:r>
            <a:r>
              <a:rPr lang="cs-CZ" sz="2200" i="1" dirty="0" smtClean="0"/>
              <a:t>K</a:t>
            </a:r>
            <a:r>
              <a:rPr lang="cs-CZ" sz="2200" dirty="0" smtClean="0"/>
              <a:t> jsou fyzicky ve vazbě, geneticky ne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geny</a:t>
            </a:r>
            <a:r>
              <a:rPr lang="en-US" sz="2200" dirty="0" smtClean="0">
                <a:sym typeface="Wingdings" panose="05000000000000000000" pitchFamily="2" charset="2"/>
              </a:rPr>
              <a:t> se p</a:t>
            </a:r>
            <a:r>
              <a:rPr lang="cs-CZ" sz="2200" dirty="0" err="1" smtClean="0">
                <a:sym typeface="Wingdings" panose="05000000000000000000" pitchFamily="2" charset="2"/>
              </a:rPr>
              <a:t>ři</a:t>
            </a:r>
            <a:r>
              <a:rPr lang="cs-CZ" sz="2200" dirty="0" smtClean="0">
                <a:sym typeface="Wingdings" panose="05000000000000000000" pitchFamily="2" charset="2"/>
              </a:rPr>
              <a:t> křížení </a:t>
            </a:r>
            <a:r>
              <a:rPr lang="en-US" sz="2200" dirty="0" err="1" smtClean="0">
                <a:sym typeface="Wingdings" panose="05000000000000000000" pitchFamily="2" charset="2"/>
              </a:rPr>
              <a:t>budou</a:t>
            </a:r>
            <a:r>
              <a:rPr lang="en-US" sz="2200" dirty="0" smtClean="0">
                <a:sym typeface="Wingdings" panose="05000000000000000000" pitchFamily="2" charset="2"/>
              </a:rPr>
              <a:t> </a:t>
            </a:r>
            <a:r>
              <a:rPr lang="en-US" sz="2200" dirty="0" err="1" smtClean="0">
                <a:sym typeface="Wingdings" panose="05000000000000000000" pitchFamily="2" charset="2"/>
              </a:rPr>
              <a:t>jevit</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jako</a:t>
            </a:r>
            <a:r>
              <a:rPr lang="en-US" sz="2200" dirty="0" smtClean="0">
                <a:sym typeface="Wingdings" panose="05000000000000000000" pitchFamily="2" charset="2"/>
              </a:rPr>
              <a:t> </a:t>
            </a:r>
            <a:r>
              <a:rPr lang="cs-CZ" sz="2200" dirty="0" smtClean="0">
                <a:sym typeface="Wingdings" panose="05000000000000000000" pitchFamily="2" charset="2"/>
              </a:rPr>
              <a:t>ž</a:t>
            </a:r>
            <a:r>
              <a:rPr lang="en-US" sz="2200" dirty="0" smtClean="0">
                <a:sym typeface="Wingdings" panose="05000000000000000000" pitchFamily="2" charset="2"/>
              </a:rPr>
              <a:t>e </a:t>
            </a:r>
            <a:r>
              <a:rPr lang="en-US" sz="2200" dirty="0" err="1" smtClean="0">
                <a:sym typeface="Wingdings" panose="05000000000000000000" pitchFamily="2" charset="2"/>
              </a:rPr>
              <a:t>jsou</a:t>
            </a:r>
            <a:r>
              <a:rPr lang="en-US" sz="2200" dirty="0" smtClean="0">
                <a:sym typeface="Wingdings" panose="05000000000000000000" pitchFamily="2" charset="2"/>
              </a:rPr>
              <a:t> </a:t>
            </a:r>
            <a:r>
              <a:rPr lang="en-US" sz="2200" dirty="0" err="1" smtClean="0">
                <a:sym typeface="Wingdings" panose="05000000000000000000" pitchFamily="2" charset="2"/>
              </a:rPr>
              <a:t>na</a:t>
            </a:r>
            <a:r>
              <a:rPr lang="en-US" sz="2200" dirty="0" smtClean="0">
                <a:sym typeface="Wingdings" panose="05000000000000000000" pitchFamily="2" charset="2"/>
              </a:rPr>
              <a:t> </a:t>
            </a:r>
            <a:r>
              <a:rPr lang="cs-CZ" sz="2200" dirty="0" smtClean="0">
                <a:sym typeface="Wingdings" panose="05000000000000000000" pitchFamily="2" charset="2"/>
              </a:rPr>
              <a:t>jiných chromosomech</a:t>
            </a:r>
            <a:r>
              <a:rPr lang="cs-CZ" sz="2200" dirty="0" smtClean="0"/>
              <a:t>. </a:t>
            </a:r>
            <a:endParaRPr lang="en-US" sz="2200" dirty="0"/>
          </a:p>
        </p:txBody>
      </p:sp>
      <p:sp>
        <p:nvSpPr>
          <p:cNvPr id="8" name="TextovéPole 7"/>
          <p:cNvSpPr txBox="1"/>
          <p:nvPr/>
        </p:nvSpPr>
        <p:spPr>
          <a:xfrm>
            <a:off x="4734560" y="5608320"/>
            <a:ext cx="3931919" cy="1785104"/>
          </a:xfrm>
          <a:prstGeom prst="rect">
            <a:avLst/>
          </a:prstGeom>
          <a:noFill/>
        </p:spPr>
        <p:txBody>
          <a:bodyPr wrap="square" rtlCol="0">
            <a:spAutoFit/>
          </a:bodyPr>
          <a:lstStyle/>
          <a:p>
            <a:r>
              <a:rPr lang="cs-CZ" sz="2200" dirty="0" smtClean="0"/>
              <a:t>Fyzickou vazbu odhalíme přidáním dalších genů.</a:t>
            </a:r>
          </a:p>
          <a:p>
            <a:endParaRPr lang="cs-CZ" sz="2200" dirty="0"/>
          </a:p>
          <a:p>
            <a:endParaRPr lang="cs-CZ" sz="2200" dirty="0" smtClean="0"/>
          </a:p>
          <a:p>
            <a:endParaRPr lang="en-US" sz="2200" dirty="0"/>
          </a:p>
        </p:txBody>
      </p:sp>
      <p:sp>
        <p:nvSpPr>
          <p:cNvPr id="9" name="Obdélník 8"/>
          <p:cNvSpPr/>
          <p:nvPr/>
        </p:nvSpPr>
        <p:spPr>
          <a:xfrm>
            <a:off x="579120" y="5110480"/>
            <a:ext cx="3995997" cy="162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487680" y="3762817"/>
            <a:ext cx="4087437" cy="1022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76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58800" y="1645920"/>
            <a:ext cx="7853680" cy="4001095"/>
          </a:xfrm>
          <a:prstGeom prst="rect">
            <a:avLst/>
          </a:prstGeom>
          <a:noFill/>
        </p:spPr>
        <p:txBody>
          <a:bodyPr wrap="square" rtlCol="0">
            <a:spAutoFit/>
          </a:bodyPr>
          <a:lstStyle/>
          <a:p>
            <a:pPr marL="342900" indent="-342900">
              <a:spcBef>
                <a:spcPts val="3000"/>
              </a:spcBef>
              <a:buFont typeface="Wingdings" panose="05000000000000000000" pitchFamily="2" charset="2"/>
              <a:buChar char="§"/>
            </a:pPr>
            <a:r>
              <a:rPr lang="en-US" sz="2200" dirty="0" err="1" smtClean="0"/>
              <a:t>Dva</a:t>
            </a:r>
            <a:r>
              <a:rPr lang="en-US" sz="2200" dirty="0" smtClean="0"/>
              <a:t> </a:t>
            </a:r>
            <a:r>
              <a:rPr lang="en-US" sz="2200" dirty="0" err="1"/>
              <a:t>geny</a:t>
            </a:r>
            <a:r>
              <a:rPr lang="en-US" sz="2200" dirty="0"/>
              <a:t> </a:t>
            </a:r>
            <a:r>
              <a:rPr lang="en-US" sz="2200" dirty="0" err="1"/>
              <a:t>mohou</a:t>
            </a:r>
            <a:r>
              <a:rPr lang="en-US" sz="2200" dirty="0"/>
              <a:t> </a:t>
            </a:r>
            <a:r>
              <a:rPr lang="en-US" sz="2200" dirty="0" err="1"/>
              <a:t>být</a:t>
            </a:r>
            <a:r>
              <a:rPr lang="en-US" sz="2200" dirty="0"/>
              <a:t> </a:t>
            </a:r>
            <a:r>
              <a:rPr lang="en-US" sz="2200" dirty="0" err="1"/>
              <a:t>ve</a:t>
            </a:r>
            <a:r>
              <a:rPr lang="en-US" sz="2200" dirty="0"/>
              <a:t> </a:t>
            </a:r>
            <a:r>
              <a:rPr lang="en-US" sz="2200" dirty="0" err="1"/>
              <a:t>fyzické</a:t>
            </a:r>
            <a:r>
              <a:rPr lang="en-US" sz="2200" dirty="0"/>
              <a:t> </a:t>
            </a:r>
            <a:r>
              <a:rPr lang="en-US" sz="2200" dirty="0" err="1"/>
              <a:t>vazbě</a:t>
            </a:r>
            <a:r>
              <a:rPr lang="en-US" sz="2200" dirty="0"/>
              <a:t> a </a:t>
            </a:r>
            <a:r>
              <a:rPr lang="en-US" sz="2200" dirty="0" err="1"/>
              <a:t>zároveň</a:t>
            </a:r>
            <a:r>
              <a:rPr lang="en-US" sz="2200" dirty="0"/>
              <a:t> </a:t>
            </a:r>
            <a:r>
              <a:rPr lang="en-US" sz="2200" dirty="0" err="1"/>
              <a:t>nebýt</a:t>
            </a:r>
            <a:r>
              <a:rPr lang="en-US" sz="2200" dirty="0"/>
              <a:t> v </a:t>
            </a:r>
            <a:r>
              <a:rPr lang="en-US" sz="2200" dirty="0" err="1"/>
              <a:t>genetické</a:t>
            </a:r>
            <a:r>
              <a:rPr lang="en-US" sz="2200" dirty="0"/>
              <a:t> </a:t>
            </a:r>
            <a:r>
              <a:rPr lang="en-US" sz="2200" dirty="0" err="1"/>
              <a:t>vazbě</a:t>
            </a:r>
            <a:r>
              <a:rPr lang="en-US" sz="2200" dirty="0"/>
              <a:t>. </a:t>
            </a:r>
          </a:p>
          <a:p>
            <a:pPr marL="342900" indent="-342900">
              <a:spcBef>
                <a:spcPts val="3000"/>
              </a:spcBef>
              <a:buFont typeface="Wingdings" panose="05000000000000000000" pitchFamily="2" charset="2"/>
              <a:buChar char="§"/>
            </a:pPr>
            <a:r>
              <a:rPr lang="en-US" sz="2200" dirty="0" err="1"/>
              <a:t>Dva</a:t>
            </a:r>
            <a:r>
              <a:rPr lang="en-US" sz="2200" dirty="0"/>
              <a:t> </a:t>
            </a:r>
            <a:r>
              <a:rPr lang="en-US" sz="2200" dirty="0" err="1"/>
              <a:t>geny</a:t>
            </a:r>
            <a:r>
              <a:rPr lang="en-US" sz="2200" dirty="0"/>
              <a:t> </a:t>
            </a:r>
            <a:r>
              <a:rPr lang="en-US" sz="2200" dirty="0" err="1"/>
              <a:t>mohou</a:t>
            </a:r>
            <a:r>
              <a:rPr lang="en-US" sz="2200" dirty="0"/>
              <a:t> </a:t>
            </a:r>
            <a:r>
              <a:rPr lang="en-US" sz="2200" dirty="0" err="1"/>
              <a:t>být</a:t>
            </a:r>
            <a:r>
              <a:rPr lang="en-US" sz="2200" dirty="0"/>
              <a:t> v </a:t>
            </a:r>
            <a:r>
              <a:rPr lang="en-US" sz="2200" dirty="0" err="1"/>
              <a:t>genetické</a:t>
            </a:r>
            <a:r>
              <a:rPr lang="en-US" sz="2200" dirty="0"/>
              <a:t> </a:t>
            </a:r>
            <a:r>
              <a:rPr lang="en-US" sz="2200" dirty="0" err="1"/>
              <a:t>vazbě</a:t>
            </a:r>
            <a:r>
              <a:rPr lang="en-US" sz="2200" dirty="0"/>
              <a:t> a </a:t>
            </a:r>
            <a:r>
              <a:rPr lang="en-US" sz="2200" dirty="0" err="1"/>
              <a:t>zároveň</a:t>
            </a:r>
            <a:r>
              <a:rPr lang="en-US" sz="2200" dirty="0"/>
              <a:t> </a:t>
            </a:r>
            <a:r>
              <a:rPr lang="en-US" sz="2200" dirty="0" smtClean="0"/>
              <a:t>neb</a:t>
            </a:r>
            <a:r>
              <a:rPr lang="cs-CZ" sz="2200" dirty="0" smtClean="0"/>
              <a:t>ý</a:t>
            </a:r>
            <a:r>
              <a:rPr lang="en-US" sz="2200" dirty="0" smtClean="0"/>
              <a:t>t </a:t>
            </a:r>
            <a:r>
              <a:rPr lang="en-US" sz="2200" dirty="0" err="1"/>
              <a:t>ve</a:t>
            </a:r>
            <a:r>
              <a:rPr lang="en-US" sz="2200" dirty="0"/>
              <a:t> </a:t>
            </a:r>
            <a:r>
              <a:rPr lang="en-US" sz="2200" dirty="0" err="1"/>
              <a:t>fyzické</a:t>
            </a:r>
            <a:r>
              <a:rPr lang="en-US" sz="2200" dirty="0"/>
              <a:t> </a:t>
            </a:r>
            <a:r>
              <a:rPr lang="en-US" sz="2200" dirty="0" err="1"/>
              <a:t>vazbě</a:t>
            </a:r>
            <a:r>
              <a:rPr lang="en-US" sz="2200" dirty="0"/>
              <a:t>. </a:t>
            </a:r>
          </a:p>
          <a:p>
            <a:pPr marL="342900" indent="-342900">
              <a:spcBef>
                <a:spcPts val="3000"/>
              </a:spcBef>
              <a:buFont typeface="Wingdings" panose="05000000000000000000" pitchFamily="2" charset="2"/>
              <a:buChar char="§"/>
            </a:pPr>
            <a:r>
              <a:rPr lang="en-US" sz="2200" dirty="0" err="1"/>
              <a:t>Všechny</a:t>
            </a:r>
            <a:r>
              <a:rPr lang="en-US" sz="2200" dirty="0"/>
              <a:t> </a:t>
            </a:r>
            <a:r>
              <a:rPr lang="en-US" sz="2200" dirty="0" err="1"/>
              <a:t>geny</a:t>
            </a:r>
            <a:r>
              <a:rPr lang="en-US" sz="2200" dirty="0"/>
              <a:t> v </a:t>
            </a:r>
            <a:r>
              <a:rPr lang="en-US" sz="2200" dirty="0" err="1"/>
              <a:t>genetické</a:t>
            </a:r>
            <a:r>
              <a:rPr lang="en-US" sz="2200" dirty="0"/>
              <a:t> </a:t>
            </a:r>
            <a:r>
              <a:rPr lang="en-US" sz="2200" dirty="0" err="1"/>
              <a:t>vazbě</a:t>
            </a:r>
            <a:r>
              <a:rPr lang="en-US" sz="2200" dirty="0"/>
              <a:t> </a:t>
            </a:r>
            <a:r>
              <a:rPr lang="en-US" sz="2200" dirty="0" err="1"/>
              <a:t>jsou</a:t>
            </a:r>
            <a:r>
              <a:rPr lang="en-US" sz="2200" dirty="0"/>
              <a:t> </a:t>
            </a:r>
            <a:r>
              <a:rPr lang="en-US" sz="2200" dirty="0" err="1"/>
              <a:t>zároveň</a:t>
            </a:r>
            <a:r>
              <a:rPr lang="en-US" sz="2200" dirty="0"/>
              <a:t> </a:t>
            </a:r>
            <a:r>
              <a:rPr lang="en-US" sz="2200" dirty="0" err="1"/>
              <a:t>ve</a:t>
            </a:r>
            <a:r>
              <a:rPr lang="en-US" sz="2200" dirty="0"/>
              <a:t> </a:t>
            </a:r>
            <a:r>
              <a:rPr lang="en-US" sz="2200" dirty="0" err="1"/>
              <a:t>fyzické</a:t>
            </a:r>
            <a:r>
              <a:rPr lang="en-US" sz="2200" dirty="0"/>
              <a:t> </a:t>
            </a:r>
            <a:r>
              <a:rPr lang="en-US" sz="2200" dirty="0" err="1"/>
              <a:t>vazbě</a:t>
            </a:r>
            <a:r>
              <a:rPr lang="en-US" sz="2200" dirty="0"/>
              <a:t>. </a:t>
            </a:r>
          </a:p>
          <a:p>
            <a:pPr marL="342900" indent="-342900">
              <a:spcBef>
                <a:spcPts val="3000"/>
              </a:spcBef>
              <a:buFont typeface="Wingdings" panose="05000000000000000000" pitchFamily="2" charset="2"/>
              <a:buChar char="§"/>
            </a:pPr>
            <a:r>
              <a:rPr lang="en-US" sz="2200" dirty="0" err="1"/>
              <a:t>Všechny</a:t>
            </a:r>
            <a:r>
              <a:rPr lang="en-US" sz="2200" dirty="0"/>
              <a:t> </a:t>
            </a:r>
            <a:r>
              <a:rPr lang="en-US" sz="2200" dirty="0" err="1"/>
              <a:t>geny</a:t>
            </a:r>
            <a:r>
              <a:rPr lang="en-US" sz="2200" dirty="0"/>
              <a:t> </a:t>
            </a:r>
            <a:r>
              <a:rPr lang="en-US" sz="2200" dirty="0" err="1"/>
              <a:t>ve</a:t>
            </a:r>
            <a:r>
              <a:rPr lang="en-US" sz="2200" dirty="0"/>
              <a:t> </a:t>
            </a:r>
            <a:r>
              <a:rPr lang="en-US" sz="2200" dirty="0" err="1"/>
              <a:t>fyzické</a:t>
            </a:r>
            <a:r>
              <a:rPr lang="en-US" sz="2200" dirty="0"/>
              <a:t> </a:t>
            </a:r>
            <a:r>
              <a:rPr lang="en-US" sz="2200" dirty="0" err="1"/>
              <a:t>vazbě</a:t>
            </a:r>
            <a:r>
              <a:rPr lang="en-US" sz="2200" dirty="0"/>
              <a:t> </a:t>
            </a:r>
            <a:r>
              <a:rPr lang="en-US" sz="2200" dirty="0" err="1"/>
              <a:t>jsou</a:t>
            </a:r>
            <a:r>
              <a:rPr lang="en-US" sz="2200" dirty="0"/>
              <a:t> </a:t>
            </a:r>
            <a:r>
              <a:rPr lang="en-US" sz="2200" dirty="0" err="1"/>
              <a:t>zároveň</a:t>
            </a:r>
            <a:r>
              <a:rPr lang="en-US" sz="2200" dirty="0"/>
              <a:t> v </a:t>
            </a:r>
            <a:r>
              <a:rPr lang="en-US" sz="2200" dirty="0" err="1"/>
              <a:t>genetické</a:t>
            </a:r>
            <a:r>
              <a:rPr lang="en-US" sz="2200" dirty="0"/>
              <a:t> </a:t>
            </a:r>
            <a:r>
              <a:rPr lang="en-US" sz="2200" dirty="0" err="1"/>
              <a:t>vazbě</a:t>
            </a:r>
            <a:r>
              <a:rPr lang="en-US" sz="2200" dirty="0"/>
              <a:t>. </a:t>
            </a:r>
          </a:p>
          <a:p>
            <a:pPr marL="342900" indent="-342900">
              <a:spcBef>
                <a:spcPts val="3000"/>
              </a:spcBef>
              <a:buFont typeface="Arial" panose="020B0604020202020204" pitchFamily="34" charset="0"/>
              <a:buChar char="•"/>
            </a:pPr>
            <a:endParaRPr lang="en-US" sz="2200" dirty="0"/>
          </a:p>
        </p:txBody>
      </p:sp>
      <p:sp>
        <p:nvSpPr>
          <p:cNvPr id="4" name="TextovéPole 3"/>
          <p:cNvSpPr txBox="1"/>
          <p:nvPr/>
        </p:nvSpPr>
        <p:spPr>
          <a:xfrm>
            <a:off x="558800" y="548640"/>
            <a:ext cx="7975600" cy="861774"/>
          </a:xfrm>
          <a:prstGeom prst="rect">
            <a:avLst/>
          </a:prstGeom>
          <a:noFill/>
        </p:spPr>
        <p:txBody>
          <a:bodyPr wrap="square" rtlCol="0">
            <a:spAutoFit/>
          </a:bodyPr>
          <a:lstStyle/>
          <a:p>
            <a:r>
              <a:rPr lang="cs-CZ" sz="2800" b="1" dirty="0">
                <a:solidFill>
                  <a:srgbClr val="009900"/>
                </a:solidFill>
              </a:rPr>
              <a:t>Otázka:</a:t>
            </a:r>
            <a:r>
              <a:rPr lang="cs-CZ" sz="2800" b="1" dirty="0">
                <a:solidFill>
                  <a:srgbClr val="33CC33"/>
                </a:solidFill>
              </a:rPr>
              <a:t> </a:t>
            </a:r>
            <a:r>
              <a:rPr lang="en-US" sz="2400" dirty="0" err="1"/>
              <a:t>Které</a:t>
            </a:r>
            <a:r>
              <a:rPr lang="en-US" sz="2400" dirty="0"/>
              <a:t>/</a:t>
            </a:r>
            <a:r>
              <a:rPr lang="en-US" sz="2400" dirty="0" err="1"/>
              <a:t>která</a:t>
            </a:r>
            <a:r>
              <a:rPr lang="en-US" sz="2400" dirty="0"/>
              <a:t> z </a:t>
            </a:r>
            <a:r>
              <a:rPr lang="en-US" sz="2400" dirty="0" err="1"/>
              <a:t>těchto</a:t>
            </a:r>
            <a:r>
              <a:rPr lang="en-US" sz="2400" dirty="0"/>
              <a:t> </a:t>
            </a:r>
            <a:r>
              <a:rPr lang="en-US" sz="2400" dirty="0" err="1" smtClean="0"/>
              <a:t>tvr</a:t>
            </a:r>
            <a:r>
              <a:rPr lang="cs-CZ" sz="2400" dirty="0" smtClean="0"/>
              <a:t>z</a:t>
            </a:r>
            <a:r>
              <a:rPr lang="en-US" sz="2400" dirty="0" err="1" smtClean="0"/>
              <a:t>ení</a:t>
            </a:r>
            <a:r>
              <a:rPr lang="en-US" sz="2400" dirty="0" smtClean="0"/>
              <a:t> </a:t>
            </a:r>
            <a:r>
              <a:rPr lang="en-US" sz="2400" dirty="0" err="1"/>
              <a:t>jsou</a:t>
            </a:r>
            <a:r>
              <a:rPr lang="en-US" sz="2400" dirty="0"/>
              <a:t> </a:t>
            </a:r>
            <a:r>
              <a:rPr lang="en-US" sz="2400" dirty="0" err="1"/>
              <a:t>pravdivá</a:t>
            </a:r>
            <a:r>
              <a:rPr lang="en-US" sz="2400" dirty="0"/>
              <a:t>?  </a:t>
            </a:r>
          </a:p>
          <a:p>
            <a:endParaRPr lang="en-US" sz="2200" dirty="0"/>
          </a:p>
        </p:txBody>
      </p:sp>
    </p:spTree>
    <p:extLst>
      <p:ext uri="{BB962C8B-B14F-4D97-AF65-F5344CB8AC3E}">
        <p14:creationId xmlns:p14="http://schemas.microsoft.com/office/powerpoint/2010/main" val="31066140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58800" y="1645920"/>
            <a:ext cx="7853680" cy="4001095"/>
          </a:xfrm>
          <a:prstGeom prst="rect">
            <a:avLst/>
          </a:prstGeom>
          <a:noFill/>
        </p:spPr>
        <p:txBody>
          <a:bodyPr wrap="square" rtlCol="0">
            <a:spAutoFit/>
          </a:bodyPr>
          <a:lstStyle/>
          <a:p>
            <a:pPr marL="342900" indent="-342900">
              <a:spcBef>
                <a:spcPts val="3000"/>
              </a:spcBef>
              <a:buFont typeface="Wingdings" panose="05000000000000000000" pitchFamily="2" charset="2"/>
              <a:buChar char="§"/>
            </a:pPr>
            <a:r>
              <a:rPr lang="en-US" sz="2200" dirty="0" err="1" smtClean="0">
                <a:solidFill>
                  <a:srgbClr val="009900"/>
                </a:solidFill>
              </a:rPr>
              <a:t>Dva</a:t>
            </a:r>
            <a:r>
              <a:rPr lang="en-US" sz="2200" dirty="0" smtClean="0">
                <a:solidFill>
                  <a:srgbClr val="009900"/>
                </a:solidFill>
              </a:rPr>
              <a:t> </a:t>
            </a:r>
            <a:r>
              <a:rPr lang="en-US" sz="2200" dirty="0" err="1">
                <a:solidFill>
                  <a:srgbClr val="009900"/>
                </a:solidFill>
              </a:rPr>
              <a:t>geny</a:t>
            </a:r>
            <a:r>
              <a:rPr lang="en-US" sz="2200" dirty="0">
                <a:solidFill>
                  <a:srgbClr val="009900"/>
                </a:solidFill>
              </a:rPr>
              <a:t> </a:t>
            </a:r>
            <a:r>
              <a:rPr lang="en-US" sz="2200" dirty="0" err="1">
                <a:solidFill>
                  <a:srgbClr val="009900"/>
                </a:solidFill>
              </a:rPr>
              <a:t>mohou</a:t>
            </a:r>
            <a:r>
              <a:rPr lang="en-US" sz="2200" dirty="0">
                <a:solidFill>
                  <a:srgbClr val="009900"/>
                </a:solidFill>
              </a:rPr>
              <a:t> </a:t>
            </a:r>
            <a:r>
              <a:rPr lang="en-US" sz="2200" dirty="0" err="1">
                <a:solidFill>
                  <a:srgbClr val="009900"/>
                </a:solidFill>
              </a:rPr>
              <a:t>být</a:t>
            </a:r>
            <a:r>
              <a:rPr lang="en-US" sz="2200" dirty="0">
                <a:solidFill>
                  <a:srgbClr val="009900"/>
                </a:solidFill>
              </a:rPr>
              <a:t> </a:t>
            </a:r>
            <a:r>
              <a:rPr lang="en-US" sz="2200" dirty="0" err="1">
                <a:solidFill>
                  <a:srgbClr val="009900"/>
                </a:solidFill>
              </a:rPr>
              <a:t>ve</a:t>
            </a:r>
            <a:r>
              <a:rPr lang="en-US" sz="2200" dirty="0">
                <a:solidFill>
                  <a:srgbClr val="009900"/>
                </a:solidFill>
              </a:rPr>
              <a:t> </a:t>
            </a:r>
            <a:r>
              <a:rPr lang="en-US" sz="2200" dirty="0" err="1">
                <a:solidFill>
                  <a:srgbClr val="009900"/>
                </a:solidFill>
              </a:rPr>
              <a:t>fyzické</a:t>
            </a:r>
            <a:r>
              <a:rPr lang="en-US" sz="2200" dirty="0">
                <a:solidFill>
                  <a:srgbClr val="009900"/>
                </a:solidFill>
              </a:rPr>
              <a:t> </a:t>
            </a:r>
            <a:r>
              <a:rPr lang="en-US" sz="2200" dirty="0" err="1">
                <a:solidFill>
                  <a:srgbClr val="009900"/>
                </a:solidFill>
              </a:rPr>
              <a:t>vazbě</a:t>
            </a:r>
            <a:r>
              <a:rPr lang="en-US" sz="2200" dirty="0">
                <a:solidFill>
                  <a:srgbClr val="009900"/>
                </a:solidFill>
              </a:rPr>
              <a:t> a </a:t>
            </a:r>
            <a:r>
              <a:rPr lang="en-US" sz="2200" dirty="0" err="1">
                <a:solidFill>
                  <a:srgbClr val="009900"/>
                </a:solidFill>
              </a:rPr>
              <a:t>zároveň</a:t>
            </a:r>
            <a:r>
              <a:rPr lang="en-US" sz="2200" dirty="0">
                <a:solidFill>
                  <a:srgbClr val="009900"/>
                </a:solidFill>
              </a:rPr>
              <a:t> </a:t>
            </a:r>
            <a:r>
              <a:rPr lang="en-US" sz="2200" dirty="0" err="1">
                <a:solidFill>
                  <a:srgbClr val="009900"/>
                </a:solidFill>
              </a:rPr>
              <a:t>nebýt</a:t>
            </a:r>
            <a:r>
              <a:rPr lang="en-US" sz="2200" dirty="0">
                <a:solidFill>
                  <a:srgbClr val="009900"/>
                </a:solidFill>
              </a:rPr>
              <a:t> v </a:t>
            </a:r>
            <a:r>
              <a:rPr lang="en-US" sz="2200" dirty="0" err="1">
                <a:solidFill>
                  <a:srgbClr val="009900"/>
                </a:solidFill>
              </a:rPr>
              <a:t>genetické</a:t>
            </a:r>
            <a:r>
              <a:rPr lang="en-US" sz="2200" dirty="0">
                <a:solidFill>
                  <a:srgbClr val="009900"/>
                </a:solidFill>
              </a:rPr>
              <a:t> </a:t>
            </a:r>
            <a:r>
              <a:rPr lang="en-US" sz="2200" dirty="0" err="1">
                <a:solidFill>
                  <a:srgbClr val="009900"/>
                </a:solidFill>
              </a:rPr>
              <a:t>vazbě</a:t>
            </a:r>
            <a:r>
              <a:rPr lang="en-US" sz="2200" dirty="0">
                <a:solidFill>
                  <a:srgbClr val="009900"/>
                </a:solidFill>
              </a:rPr>
              <a:t>. </a:t>
            </a:r>
          </a:p>
          <a:p>
            <a:pPr marL="342900" indent="-342900">
              <a:spcBef>
                <a:spcPts val="3000"/>
              </a:spcBef>
              <a:buFont typeface="Wingdings" panose="05000000000000000000" pitchFamily="2" charset="2"/>
              <a:buChar char="§"/>
            </a:pPr>
            <a:r>
              <a:rPr lang="en-US" sz="2200" dirty="0" err="1"/>
              <a:t>Dva</a:t>
            </a:r>
            <a:r>
              <a:rPr lang="en-US" sz="2200" dirty="0"/>
              <a:t> </a:t>
            </a:r>
            <a:r>
              <a:rPr lang="en-US" sz="2200" dirty="0" err="1"/>
              <a:t>geny</a:t>
            </a:r>
            <a:r>
              <a:rPr lang="en-US" sz="2200" dirty="0"/>
              <a:t> </a:t>
            </a:r>
            <a:r>
              <a:rPr lang="en-US" sz="2200" dirty="0" err="1"/>
              <a:t>mohou</a:t>
            </a:r>
            <a:r>
              <a:rPr lang="en-US" sz="2200" dirty="0"/>
              <a:t> </a:t>
            </a:r>
            <a:r>
              <a:rPr lang="en-US" sz="2200" dirty="0" err="1"/>
              <a:t>být</a:t>
            </a:r>
            <a:r>
              <a:rPr lang="en-US" sz="2200" dirty="0"/>
              <a:t> v </a:t>
            </a:r>
            <a:r>
              <a:rPr lang="en-US" sz="2200" dirty="0" err="1"/>
              <a:t>genetické</a:t>
            </a:r>
            <a:r>
              <a:rPr lang="en-US" sz="2200" dirty="0"/>
              <a:t> </a:t>
            </a:r>
            <a:r>
              <a:rPr lang="en-US" sz="2200" dirty="0" err="1"/>
              <a:t>vazbě</a:t>
            </a:r>
            <a:r>
              <a:rPr lang="en-US" sz="2200" dirty="0"/>
              <a:t> a </a:t>
            </a:r>
            <a:r>
              <a:rPr lang="en-US" sz="2200" dirty="0" err="1"/>
              <a:t>zároveň</a:t>
            </a:r>
            <a:r>
              <a:rPr lang="en-US" sz="2200" dirty="0"/>
              <a:t> </a:t>
            </a:r>
            <a:r>
              <a:rPr lang="en-US" sz="2200" dirty="0" smtClean="0"/>
              <a:t>neb</a:t>
            </a:r>
            <a:r>
              <a:rPr lang="cs-CZ" sz="2200" dirty="0" smtClean="0"/>
              <a:t>ý</a:t>
            </a:r>
            <a:r>
              <a:rPr lang="en-US" sz="2200" dirty="0" smtClean="0"/>
              <a:t>t </a:t>
            </a:r>
            <a:r>
              <a:rPr lang="en-US" sz="2200" dirty="0" err="1"/>
              <a:t>ve</a:t>
            </a:r>
            <a:r>
              <a:rPr lang="en-US" sz="2200" dirty="0"/>
              <a:t> </a:t>
            </a:r>
            <a:r>
              <a:rPr lang="en-US" sz="2200" dirty="0" err="1"/>
              <a:t>fyzické</a:t>
            </a:r>
            <a:r>
              <a:rPr lang="en-US" sz="2200" dirty="0"/>
              <a:t> </a:t>
            </a:r>
            <a:r>
              <a:rPr lang="en-US" sz="2200" dirty="0" err="1"/>
              <a:t>vazbě</a:t>
            </a:r>
            <a:r>
              <a:rPr lang="en-US" sz="2200" dirty="0"/>
              <a:t>. </a:t>
            </a:r>
          </a:p>
          <a:p>
            <a:pPr marL="342900" indent="-342900">
              <a:spcBef>
                <a:spcPts val="3000"/>
              </a:spcBef>
              <a:buFont typeface="Wingdings" panose="05000000000000000000" pitchFamily="2" charset="2"/>
              <a:buChar char="§"/>
            </a:pPr>
            <a:r>
              <a:rPr lang="en-US" sz="2200" dirty="0" err="1">
                <a:solidFill>
                  <a:srgbClr val="009900"/>
                </a:solidFill>
              </a:rPr>
              <a:t>Všechny</a:t>
            </a:r>
            <a:r>
              <a:rPr lang="en-US" sz="2200" dirty="0">
                <a:solidFill>
                  <a:srgbClr val="009900"/>
                </a:solidFill>
              </a:rPr>
              <a:t> </a:t>
            </a:r>
            <a:r>
              <a:rPr lang="en-US" sz="2200" dirty="0" err="1">
                <a:solidFill>
                  <a:srgbClr val="009900"/>
                </a:solidFill>
              </a:rPr>
              <a:t>geny</a:t>
            </a:r>
            <a:r>
              <a:rPr lang="en-US" sz="2200" dirty="0">
                <a:solidFill>
                  <a:srgbClr val="009900"/>
                </a:solidFill>
              </a:rPr>
              <a:t> v </a:t>
            </a:r>
            <a:r>
              <a:rPr lang="en-US" sz="2200" dirty="0" err="1">
                <a:solidFill>
                  <a:srgbClr val="009900"/>
                </a:solidFill>
              </a:rPr>
              <a:t>genetické</a:t>
            </a:r>
            <a:r>
              <a:rPr lang="en-US" sz="2200" dirty="0">
                <a:solidFill>
                  <a:srgbClr val="009900"/>
                </a:solidFill>
              </a:rPr>
              <a:t> </a:t>
            </a:r>
            <a:r>
              <a:rPr lang="en-US" sz="2200" dirty="0" err="1">
                <a:solidFill>
                  <a:srgbClr val="009900"/>
                </a:solidFill>
              </a:rPr>
              <a:t>vazbě</a:t>
            </a:r>
            <a:r>
              <a:rPr lang="en-US" sz="2200" dirty="0">
                <a:solidFill>
                  <a:srgbClr val="009900"/>
                </a:solidFill>
              </a:rPr>
              <a:t> </a:t>
            </a:r>
            <a:r>
              <a:rPr lang="en-US" sz="2200" dirty="0" err="1">
                <a:solidFill>
                  <a:srgbClr val="009900"/>
                </a:solidFill>
              </a:rPr>
              <a:t>jsou</a:t>
            </a:r>
            <a:r>
              <a:rPr lang="en-US" sz="2200" dirty="0">
                <a:solidFill>
                  <a:srgbClr val="009900"/>
                </a:solidFill>
              </a:rPr>
              <a:t> </a:t>
            </a:r>
            <a:r>
              <a:rPr lang="en-US" sz="2200" dirty="0" err="1">
                <a:solidFill>
                  <a:srgbClr val="009900"/>
                </a:solidFill>
              </a:rPr>
              <a:t>zároveň</a:t>
            </a:r>
            <a:r>
              <a:rPr lang="en-US" sz="2200" dirty="0">
                <a:solidFill>
                  <a:srgbClr val="009900"/>
                </a:solidFill>
              </a:rPr>
              <a:t> </a:t>
            </a:r>
            <a:r>
              <a:rPr lang="en-US" sz="2200" dirty="0" err="1">
                <a:solidFill>
                  <a:srgbClr val="009900"/>
                </a:solidFill>
              </a:rPr>
              <a:t>ve</a:t>
            </a:r>
            <a:r>
              <a:rPr lang="en-US" sz="2200" dirty="0">
                <a:solidFill>
                  <a:srgbClr val="009900"/>
                </a:solidFill>
              </a:rPr>
              <a:t> </a:t>
            </a:r>
            <a:r>
              <a:rPr lang="en-US" sz="2200" dirty="0" err="1">
                <a:solidFill>
                  <a:srgbClr val="009900"/>
                </a:solidFill>
              </a:rPr>
              <a:t>fyzické</a:t>
            </a:r>
            <a:r>
              <a:rPr lang="en-US" sz="2200" dirty="0">
                <a:solidFill>
                  <a:srgbClr val="009900"/>
                </a:solidFill>
              </a:rPr>
              <a:t> </a:t>
            </a:r>
            <a:r>
              <a:rPr lang="en-US" sz="2200" dirty="0" err="1">
                <a:solidFill>
                  <a:srgbClr val="009900"/>
                </a:solidFill>
              </a:rPr>
              <a:t>vazbě</a:t>
            </a:r>
            <a:r>
              <a:rPr lang="en-US" sz="2200" dirty="0">
                <a:solidFill>
                  <a:srgbClr val="009900"/>
                </a:solidFill>
              </a:rPr>
              <a:t>. </a:t>
            </a:r>
          </a:p>
          <a:p>
            <a:pPr marL="342900" indent="-342900">
              <a:spcBef>
                <a:spcPts val="3000"/>
              </a:spcBef>
              <a:buFont typeface="Wingdings" panose="05000000000000000000" pitchFamily="2" charset="2"/>
              <a:buChar char="§"/>
            </a:pPr>
            <a:r>
              <a:rPr lang="en-US" sz="2200" dirty="0" err="1"/>
              <a:t>Všechny</a:t>
            </a:r>
            <a:r>
              <a:rPr lang="en-US" sz="2200" dirty="0"/>
              <a:t> </a:t>
            </a:r>
            <a:r>
              <a:rPr lang="en-US" sz="2200" dirty="0" err="1"/>
              <a:t>geny</a:t>
            </a:r>
            <a:r>
              <a:rPr lang="en-US" sz="2200" dirty="0"/>
              <a:t> </a:t>
            </a:r>
            <a:r>
              <a:rPr lang="en-US" sz="2200" dirty="0" err="1"/>
              <a:t>ve</a:t>
            </a:r>
            <a:r>
              <a:rPr lang="en-US" sz="2200" dirty="0"/>
              <a:t> </a:t>
            </a:r>
            <a:r>
              <a:rPr lang="en-US" sz="2200" dirty="0" err="1"/>
              <a:t>fyzické</a:t>
            </a:r>
            <a:r>
              <a:rPr lang="en-US" sz="2200" dirty="0"/>
              <a:t> </a:t>
            </a:r>
            <a:r>
              <a:rPr lang="en-US" sz="2200" dirty="0" err="1"/>
              <a:t>vazbě</a:t>
            </a:r>
            <a:r>
              <a:rPr lang="en-US" sz="2200" dirty="0"/>
              <a:t> </a:t>
            </a:r>
            <a:r>
              <a:rPr lang="en-US" sz="2200" dirty="0" err="1"/>
              <a:t>jsou</a:t>
            </a:r>
            <a:r>
              <a:rPr lang="en-US" sz="2200" dirty="0"/>
              <a:t> </a:t>
            </a:r>
            <a:r>
              <a:rPr lang="en-US" sz="2200" dirty="0" err="1"/>
              <a:t>zároveň</a:t>
            </a:r>
            <a:r>
              <a:rPr lang="en-US" sz="2200" dirty="0"/>
              <a:t> v </a:t>
            </a:r>
            <a:r>
              <a:rPr lang="en-US" sz="2200" dirty="0" err="1"/>
              <a:t>genetické</a:t>
            </a:r>
            <a:r>
              <a:rPr lang="en-US" sz="2200" dirty="0"/>
              <a:t> </a:t>
            </a:r>
            <a:r>
              <a:rPr lang="en-US" sz="2200" dirty="0" err="1"/>
              <a:t>vazbě</a:t>
            </a:r>
            <a:r>
              <a:rPr lang="en-US" sz="2200" dirty="0"/>
              <a:t>. </a:t>
            </a:r>
          </a:p>
          <a:p>
            <a:pPr marL="342900" indent="-342900">
              <a:spcBef>
                <a:spcPts val="3000"/>
              </a:spcBef>
              <a:buFont typeface="Arial" panose="020B0604020202020204" pitchFamily="34" charset="0"/>
              <a:buChar char="•"/>
            </a:pPr>
            <a:endParaRPr lang="en-US" sz="2200" dirty="0"/>
          </a:p>
        </p:txBody>
      </p:sp>
      <p:sp>
        <p:nvSpPr>
          <p:cNvPr id="4" name="TextovéPole 3"/>
          <p:cNvSpPr txBox="1"/>
          <p:nvPr/>
        </p:nvSpPr>
        <p:spPr>
          <a:xfrm>
            <a:off x="558800" y="548640"/>
            <a:ext cx="7975600" cy="861774"/>
          </a:xfrm>
          <a:prstGeom prst="rect">
            <a:avLst/>
          </a:prstGeom>
          <a:noFill/>
        </p:spPr>
        <p:txBody>
          <a:bodyPr wrap="square" rtlCol="0">
            <a:spAutoFit/>
          </a:bodyPr>
          <a:lstStyle/>
          <a:p>
            <a:r>
              <a:rPr lang="cs-CZ" sz="2800" b="1" dirty="0">
                <a:solidFill>
                  <a:srgbClr val="009900"/>
                </a:solidFill>
              </a:rPr>
              <a:t>Otázka: </a:t>
            </a:r>
            <a:r>
              <a:rPr lang="en-US" sz="2400" dirty="0" err="1"/>
              <a:t>Které</a:t>
            </a:r>
            <a:r>
              <a:rPr lang="en-US" sz="2400" dirty="0"/>
              <a:t>/</a:t>
            </a:r>
            <a:r>
              <a:rPr lang="en-US" sz="2400" dirty="0" err="1"/>
              <a:t>která</a:t>
            </a:r>
            <a:r>
              <a:rPr lang="en-US" sz="2400" dirty="0"/>
              <a:t> z </a:t>
            </a:r>
            <a:r>
              <a:rPr lang="en-US" sz="2400" dirty="0" err="1"/>
              <a:t>těchto</a:t>
            </a:r>
            <a:r>
              <a:rPr lang="en-US" sz="2400" dirty="0"/>
              <a:t> </a:t>
            </a:r>
            <a:r>
              <a:rPr lang="en-US" sz="2400" dirty="0" err="1" smtClean="0"/>
              <a:t>tvr</a:t>
            </a:r>
            <a:r>
              <a:rPr lang="cs-CZ" sz="2400" dirty="0" smtClean="0"/>
              <a:t>z</a:t>
            </a:r>
            <a:r>
              <a:rPr lang="en-US" sz="2400" dirty="0" err="1" smtClean="0"/>
              <a:t>ení</a:t>
            </a:r>
            <a:r>
              <a:rPr lang="en-US" sz="2400" dirty="0" smtClean="0"/>
              <a:t> </a:t>
            </a:r>
            <a:r>
              <a:rPr lang="en-US" sz="2400" dirty="0" err="1"/>
              <a:t>jsou</a:t>
            </a:r>
            <a:r>
              <a:rPr lang="en-US" sz="2400" dirty="0"/>
              <a:t> </a:t>
            </a:r>
            <a:r>
              <a:rPr lang="en-US" sz="2400" dirty="0" err="1"/>
              <a:t>pravdivá</a:t>
            </a:r>
            <a:r>
              <a:rPr lang="en-US" sz="2400" dirty="0"/>
              <a:t>?  </a:t>
            </a:r>
          </a:p>
          <a:p>
            <a:endParaRPr lang="en-US" sz="2200" dirty="0"/>
          </a:p>
        </p:txBody>
      </p:sp>
    </p:spTree>
    <p:extLst>
      <p:ext uri="{BB962C8B-B14F-4D97-AF65-F5344CB8AC3E}">
        <p14:creationId xmlns:p14="http://schemas.microsoft.com/office/powerpoint/2010/main" val="41875251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19760" y="853439"/>
            <a:ext cx="7853680" cy="4339650"/>
          </a:xfrm>
          <a:prstGeom prst="rect">
            <a:avLst/>
          </a:prstGeom>
          <a:noFill/>
        </p:spPr>
        <p:txBody>
          <a:bodyPr wrap="square" rtlCol="0">
            <a:spAutoFit/>
          </a:bodyPr>
          <a:lstStyle/>
          <a:p>
            <a:r>
              <a:rPr lang="cs-CZ" sz="2800" b="1" dirty="0">
                <a:solidFill>
                  <a:srgbClr val="009900"/>
                </a:solidFill>
              </a:rPr>
              <a:t>Otázka: </a:t>
            </a:r>
            <a:r>
              <a:rPr lang="en-US" sz="2400" dirty="0" err="1" smtClean="0"/>
              <a:t>Křížíte</a:t>
            </a:r>
            <a:r>
              <a:rPr lang="en-US" sz="2400" dirty="0" smtClean="0"/>
              <a:t> </a:t>
            </a:r>
            <a:r>
              <a:rPr lang="en-US" sz="2400" dirty="0" err="1"/>
              <a:t>dvojitého</a:t>
            </a:r>
            <a:r>
              <a:rPr lang="en-US" sz="2400" dirty="0"/>
              <a:t> </a:t>
            </a:r>
            <a:r>
              <a:rPr lang="en-US" sz="2400" dirty="0" err="1"/>
              <a:t>heterozygota</a:t>
            </a:r>
            <a:r>
              <a:rPr lang="en-US" sz="2400" dirty="0"/>
              <a:t> (</a:t>
            </a:r>
            <a:r>
              <a:rPr lang="en-US" sz="2400" i="1" dirty="0"/>
              <a:t>Aa Bb</a:t>
            </a:r>
            <a:r>
              <a:rPr lang="en-US" sz="2400" dirty="0"/>
              <a:t>) s </a:t>
            </a:r>
            <a:r>
              <a:rPr lang="en-US" sz="2400" dirty="0" err="1"/>
              <a:t>recesivním</a:t>
            </a:r>
            <a:r>
              <a:rPr lang="en-US" sz="2400" dirty="0"/>
              <a:t> </a:t>
            </a:r>
            <a:r>
              <a:rPr lang="en-US" sz="2400" dirty="0" err="1"/>
              <a:t>homozygotem</a:t>
            </a:r>
            <a:r>
              <a:rPr lang="en-US" sz="2400" dirty="0"/>
              <a:t> (</a:t>
            </a:r>
            <a:r>
              <a:rPr lang="en-US" sz="2400" i="1" dirty="0"/>
              <a:t>aa bb</a:t>
            </a:r>
            <a:r>
              <a:rPr lang="en-US" sz="2400" dirty="0"/>
              <a:t>). 50% </a:t>
            </a:r>
            <a:r>
              <a:rPr lang="en-US" sz="2400" dirty="0" err="1"/>
              <a:t>potomstva</a:t>
            </a:r>
            <a:r>
              <a:rPr lang="en-US" sz="2400" dirty="0"/>
              <a:t> </a:t>
            </a:r>
            <a:r>
              <a:rPr lang="cs-CZ" sz="2400" dirty="0" smtClean="0"/>
              <a:t>má fenotyp</a:t>
            </a:r>
            <a:r>
              <a:rPr lang="en-US" sz="2400" dirty="0" smtClean="0"/>
              <a:t> </a:t>
            </a:r>
            <a:r>
              <a:rPr lang="cs-CZ" sz="2400" i="1" dirty="0" smtClean="0"/>
              <a:t>AB</a:t>
            </a:r>
            <a:r>
              <a:rPr lang="cs-CZ" sz="2400" dirty="0" smtClean="0"/>
              <a:t> nebo </a:t>
            </a:r>
            <a:r>
              <a:rPr lang="cs-CZ" sz="2400" i="1" dirty="0" smtClean="0"/>
              <a:t>ab</a:t>
            </a:r>
            <a:r>
              <a:rPr lang="en-US" sz="2400" dirty="0" smtClean="0"/>
              <a:t> </a:t>
            </a:r>
            <a:r>
              <a:rPr lang="en-US" sz="2400" dirty="0"/>
              <a:t>a 50% </a:t>
            </a:r>
            <a:r>
              <a:rPr lang="cs-CZ" sz="2400" i="1" dirty="0" smtClean="0"/>
              <a:t>Ab</a:t>
            </a:r>
            <a:r>
              <a:rPr lang="cs-CZ" sz="2400" dirty="0" smtClean="0"/>
              <a:t> nebo </a:t>
            </a:r>
            <a:r>
              <a:rPr lang="cs-CZ" sz="2400" i="1" dirty="0" err="1" smtClean="0"/>
              <a:t>aB</a:t>
            </a:r>
            <a:r>
              <a:rPr lang="en-US" sz="2400" dirty="0" smtClean="0"/>
              <a:t>. </a:t>
            </a:r>
            <a:r>
              <a:rPr lang="en-US" sz="2400" dirty="0"/>
              <a:t>Co z </a:t>
            </a:r>
            <a:r>
              <a:rPr lang="en-US" sz="2400" dirty="0" err="1"/>
              <a:t>toho</a:t>
            </a:r>
            <a:r>
              <a:rPr lang="en-US" sz="2400" dirty="0"/>
              <a:t> </a:t>
            </a:r>
            <a:r>
              <a:rPr lang="en-US" sz="2400" dirty="0" err="1"/>
              <a:t>vyplývá</a:t>
            </a:r>
            <a:r>
              <a:rPr lang="en-US" sz="2400" dirty="0"/>
              <a:t>? </a:t>
            </a:r>
            <a:endParaRPr lang="cs-CZ" sz="2400" dirty="0" smtClean="0"/>
          </a:p>
          <a:p>
            <a:endParaRPr lang="en-US" sz="2200" dirty="0"/>
          </a:p>
          <a:p>
            <a:pPr marL="342900" indent="-342900">
              <a:spcBef>
                <a:spcPts val="36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jsou</a:t>
            </a:r>
            <a:r>
              <a:rPr lang="en-US" sz="2200" dirty="0" smtClean="0"/>
              <a:t> </a:t>
            </a:r>
            <a:r>
              <a:rPr lang="en-US" sz="2200" dirty="0" err="1"/>
              <a:t>na</a:t>
            </a:r>
            <a:r>
              <a:rPr lang="en-US" sz="2200" dirty="0"/>
              <a:t> </a:t>
            </a:r>
            <a:r>
              <a:rPr lang="en-US" sz="2200" dirty="0" err="1"/>
              <a:t>stejném</a:t>
            </a:r>
            <a:r>
              <a:rPr lang="en-US" sz="2200" dirty="0"/>
              <a:t> </a:t>
            </a:r>
            <a:r>
              <a:rPr lang="en-US" sz="2200" dirty="0" err="1"/>
              <a:t>chromosomu</a:t>
            </a:r>
            <a:endParaRPr lang="en-US" sz="2200" dirty="0"/>
          </a:p>
          <a:p>
            <a:pPr marL="342900" indent="-342900">
              <a:spcBef>
                <a:spcPts val="36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mohou</a:t>
            </a:r>
            <a:r>
              <a:rPr lang="en-US" sz="2200" dirty="0" smtClean="0"/>
              <a:t> </a:t>
            </a:r>
            <a:r>
              <a:rPr lang="en-US" sz="2200" dirty="0" err="1"/>
              <a:t>být</a:t>
            </a:r>
            <a:r>
              <a:rPr lang="en-US" sz="2200" dirty="0"/>
              <a:t> </a:t>
            </a:r>
            <a:r>
              <a:rPr lang="en-US" sz="2200" dirty="0" err="1"/>
              <a:t>na</a:t>
            </a:r>
            <a:r>
              <a:rPr lang="en-US" sz="2200" dirty="0"/>
              <a:t> </a:t>
            </a:r>
            <a:r>
              <a:rPr lang="en-US" sz="2200" dirty="0" err="1"/>
              <a:t>stejném</a:t>
            </a:r>
            <a:r>
              <a:rPr lang="en-US" sz="2200" dirty="0"/>
              <a:t> </a:t>
            </a:r>
            <a:r>
              <a:rPr lang="en-US" sz="2200" dirty="0" err="1" smtClean="0"/>
              <a:t>chr</a:t>
            </a:r>
            <a:r>
              <a:rPr lang="cs-CZ" sz="2200" dirty="0" smtClean="0"/>
              <a:t>o</a:t>
            </a:r>
            <a:r>
              <a:rPr lang="en-US" sz="2200" dirty="0" err="1" smtClean="0"/>
              <a:t>mosomu</a:t>
            </a:r>
            <a:r>
              <a:rPr lang="en-US" sz="2200" dirty="0"/>
              <a:t>.  </a:t>
            </a:r>
          </a:p>
          <a:p>
            <a:pPr marL="342900" indent="-342900">
              <a:spcBef>
                <a:spcPts val="36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nejsou</a:t>
            </a:r>
            <a:r>
              <a:rPr lang="en-US" sz="2200" dirty="0" smtClean="0"/>
              <a:t> </a:t>
            </a:r>
            <a:r>
              <a:rPr lang="en-US" sz="2200" dirty="0" err="1"/>
              <a:t>na</a:t>
            </a:r>
            <a:r>
              <a:rPr lang="en-US" sz="2200" dirty="0"/>
              <a:t> </a:t>
            </a:r>
            <a:r>
              <a:rPr lang="en-US" sz="2200" dirty="0" err="1"/>
              <a:t>stejném</a:t>
            </a:r>
            <a:r>
              <a:rPr lang="en-US" sz="2200" dirty="0"/>
              <a:t> </a:t>
            </a:r>
            <a:r>
              <a:rPr lang="en-US" sz="2200" dirty="0" err="1"/>
              <a:t>chromosomu</a:t>
            </a:r>
            <a:r>
              <a:rPr lang="en-US" sz="2200" dirty="0"/>
              <a:t>.</a:t>
            </a:r>
          </a:p>
          <a:p>
            <a:endParaRPr lang="en-US" sz="2200" dirty="0"/>
          </a:p>
        </p:txBody>
      </p:sp>
    </p:spTree>
    <p:extLst>
      <p:ext uri="{BB962C8B-B14F-4D97-AF65-F5344CB8AC3E}">
        <p14:creationId xmlns:p14="http://schemas.microsoft.com/office/powerpoint/2010/main" val="2532547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19760" y="853440"/>
            <a:ext cx="7853680" cy="4370427"/>
          </a:xfrm>
          <a:prstGeom prst="rect">
            <a:avLst/>
          </a:prstGeom>
          <a:noFill/>
        </p:spPr>
        <p:txBody>
          <a:bodyPr wrap="square" rtlCol="0">
            <a:spAutoFit/>
          </a:bodyPr>
          <a:lstStyle/>
          <a:p>
            <a:r>
              <a:rPr lang="cs-CZ" sz="2800" b="1" dirty="0">
                <a:solidFill>
                  <a:srgbClr val="009900"/>
                </a:solidFill>
              </a:rPr>
              <a:t>Otázka:</a:t>
            </a:r>
            <a:r>
              <a:rPr lang="cs-CZ" sz="2800" b="1" dirty="0">
                <a:solidFill>
                  <a:srgbClr val="33CC33"/>
                </a:solidFill>
              </a:rPr>
              <a:t> </a:t>
            </a:r>
            <a:r>
              <a:rPr lang="en-US" sz="2400" dirty="0" err="1"/>
              <a:t>Křížíte</a:t>
            </a:r>
            <a:r>
              <a:rPr lang="en-US" sz="2400" dirty="0"/>
              <a:t> </a:t>
            </a:r>
            <a:r>
              <a:rPr lang="en-US" sz="2400" dirty="0" err="1"/>
              <a:t>dvojitého</a:t>
            </a:r>
            <a:r>
              <a:rPr lang="en-US" sz="2400" dirty="0"/>
              <a:t> </a:t>
            </a:r>
            <a:r>
              <a:rPr lang="en-US" sz="2400" dirty="0" err="1"/>
              <a:t>heterozygota</a:t>
            </a:r>
            <a:r>
              <a:rPr lang="en-US" sz="2400" dirty="0"/>
              <a:t> (</a:t>
            </a:r>
            <a:r>
              <a:rPr lang="en-US" sz="2400" i="1" dirty="0"/>
              <a:t>Aa Bb</a:t>
            </a:r>
            <a:r>
              <a:rPr lang="en-US" sz="2400" dirty="0"/>
              <a:t>) s </a:t>
            </a:r>
            <a:r>
              <a:rPr lang="en-US" sz="2400" dirty="0" err="1"/>
              <a:t>recesivním</a:t>
            </a:r>
            <a:r>
              <a:rPr lang="en-US" sz="2400" dirty="0"/>
              <a:t> </a:t>
            </a:r>
            <a:r>
              <a:rPr lang="en-US" sz="2400" dirty="0" err="1"/>
              <a:t>homozygotem</a:t>
            </a:r>
            <a:r>
              <a:rPr lang="en-US" sz="2400" dirty="0"/>
              <a:t> (</a:t>
            </a:r>
            <a:r>
              <a:rPr lang="en-US" sz="2400" i="1" dirty="0"/>
              <a:t>aa bb</a:t>
            </a:r>
            <a:r>
              <a:rPr lang="en-US" sz="2400" dirty="0"/>
              <a:t>). 50% </a:t>
            </a:r>
            <a:r>
              <a:rPr lang="en-US" sz="2400" dirty="0" err="1"/>
              <a:t>potomstva</a:t>
            </a:r>
            <a:r>
              <a:rPr lang="en-US" sz="2400" dirty="0"/>
              <a:t> </a:t>
            </a:r>
            <a:r>
              <a:rPr lang="cs-CZ" sz="2400" dirty="0"/>
              <a:t>má fenotyp</a:t>
            </a:r>
            <a:r>
              <a:rPr lang="en-US" sz="2400" dirty="0"/>
              <a:t> </a:t>
            </a:r>
            <a:r>
              <a:rPr lang="cs-CZ" sz="2400" dirty="0"/>
              <a:t>AB nebo ab</a:t>
            </a:r>
            <a:r>
              <a:rPr lang="en-US" sz="2400" dirty="0"/>
              <a:t> a 50% </a:t>
            </a:r>
            <a:r>
              <a:rPr lang="cs-CZ" sz="2400" dirty="0"/>
              <a:t>Ab nebo </a:t>
            </a:r>
            <a:r>
              <a:rPr lang="cs-CZ" sz="2400" dirty="0" err="1"/>
              <a:t>aB</a:t>
            </a:r>
            <a:r>
              <a:rPr lang="en-US" sz="2400" dirty="0"/>
              <a:t>. Co z </a:t>
            </a:r>
            <a:r>
              <a:rPr lang="en-US" sz="2400" dirty="0" err="1"/>
              <a:t>toho</a:t>
            </a:r>
            <a:r>
              <a:rPr lang="en-US" sz="2400" dirty="0"/>
              <a:t> </a:t>
            </a:r>
            <a:r>
              <a:rPr lang="en-US" sz="2400" dirty="0" err="1"/>
              <a:t>vyplývá</a:t>
            </a:r>
            <a:r>
              <a:rPr lang="en-US" sz="2400" dirty="0"/>
              <a:t>? </a:t>
            </a:r>
            <a:endParaRPr lang="cs-CZ" sz="2400" dirty="0"/>
          </a:p>
          <a:p>
            <a:endParaRPr lang="cs-CZ" sz="2400" dirty="0" smtClean="0"/>
          </a:p>
          <a:p>
            <a:pPr marL="342900" indent="-342900">
              <a:spcBef>
                <a:spcPts val="3600"/>
              </a:spcBef>
              <a:buFont typeface="Arial" panose="020B0604020202020204" pitchFamily="34" charset="0"/>
              <a:buChar char="•"/>
            </a:pPr>
            <a:r>
              <a:rPr lang="en-US" sz="2200" dirty="0" err="1" smtClean="0"/>
              <a:t>Geny</a:t>
            </a:r>
            <a:r>
              <a:rPr lang="en-US" sz="2200" dirty="0" smtClean="0"/>
              <a:t> </a:t>
            </a:r>
            <a:r>
              <a:rPr lang="en-US" sz="2200" i="1" dirty="0"/>
              <a:t>A</a:t>
            </a:r>
            <a:r>
              <a:rPr lang="en-US" sz="2200" dirty="0"/>
              <a:t> a </a:t>
            </a:r>
            <a:r>
              <a:rPr lang="en-US" sz="2200" i="1" dirty="0"/>
              <a:t>B</a:t>
            </a:r>
            <a:r>
              <a:rPr lang="en-US" sz="2200" dirty="0"/>
              <a:t> </a:t>
            </a:r>
            <a:r>
              <a:rPr lang="en-US" sz="2200" dirty="0" err="1" smtClean="0"/>
              <a:t>jsou</a:t>
            </a:r>
            <a:r>
              <a:rPr lang="en-US" sz="2200" dirty="0" smtClean="0"/>
              <a:t> </a:t>
            </a:r>
            <a:r>
              <a:rPr lang="en-US" sz="2200" dirty="0" err="1"/>
              <a:t>na</a:t>
            </a:r>
            <a:r>
              <a:rPr lang="en-US" sz="2200" dirty="0"/>
              <a:t> </a:t>
            </a:r>
            <a:r>
              <a:rPr lang="en-US" sz="2200" dirty="0" err="1"/>
              <a:t>stejném</a:t>
            </a:r>
            <a:r>
              <a:rPr lang="en-US" sz="2200" dirty="0"/>
              <a:t> </a:t>
            </a:r>
            <a:r>
              <a:rPr lang="en-US" sz="2200" dirty="0" err="1"/>
              <a:t>chromosomu</a:t>
            </a:r>
            <a:endParaRPr lang="en-US" sz="2200" dirty="0"/>
          </a:p>
          <a:p>
            <a:pPr marL="342900" indent="-342900">
              <a:spcBef>
                <a:spcPts val="3600"/>
              </a:spcBef>
              <a:buFont typeface="Arial" panose="020B0604020202020204" pitchFamily="34" charset="0"/>
              <a:buChar char="•"/>
            </a:pPr>
            <a:r>
              <a:rPr lang="en-US" sz="2200" dirty="0" err="1">
                <a:solidFill>
                  <a:srgbClr val="009900"/>
                </a:solidFill>
              </a:rPr>
              <a:t>Geny</a:t>
            </a:r>
            <a:r>
              <a:rPr lang="en-US" sz="2200" dirty="0">
                <a:solidFill>
                  <a:srgbClr val="009900"/>
                </a:solidFill>
              </a:rPr>
              <a:t> </a:t>
            </a:r>
            <a:r>
              <a:rPr lang="en-US" sz="2200" i="1" dirty="0">
                <a:solidFill>
                  <a:srgbClr val="009900"/>
                </a:solidFill>
              </a:rPr>
              <a:t>A</a:t>
            </a:r>
            <a:r>
              <a:rPr lang="en-US" sz="2200" dirty="0">
                <a:solidFill>
                  <a:srgbClr val="009900"/>
                </a:solidFill>
              </a:rPr>
              <a:t> a </a:t>
            </a:r>
            <a:r>
              <a:rPr lang="en-US" sz="2200" i="1" dirty="0">
                <a:solidFill>
                  <a:srgbClr val="009900"/>
                </a:solidFill>
              </a:rPr>
              <a:t>B</a:t>
            </a:r>
            <a:r>
              <a:rPr lang="en-US" sz="2200" dirty="0">
                <a:solidFill>
                  <a:srgbClr val="009900"/>
                </a:solidFill>
              </a:rPr>
              <a:t> </a:t>
            </a:r>
            <a:r>
              <a:rPr lang="en-US" sz="2200" dirty="0" err="1" smtClean="0">
                <a:solidFill>
                  <a:srgbClr val="009900"/>
                </a:solidFill>
              </a:rPr>
              <a:t>mohou</a:t>
            </a:r>
            <a:r>
              <a:rPr lang="en-US" sz="2200" dirty="0" smtClean="0">
                <a:solidFill>
                  <a:srgbClr val="009900"/>
                </a:solidFill>
              </a:rPr>
              <a:t> </a:t>
            </a:r>
            <a:r>
              <a:rPr lang="en-US" sz="2200" dirty="0" err="1">
                <a:solidFill>
                  <a:srgbClr val="009900"/>
                </a:solidFill>
              </a:rPr>
              <a:t>být</a:t>
            </a:r>
            <a:r>
              <a:rPr lang="en-US" sz="2200" dirty="0">
                <a:solidFill>
                  <a:srgbClr val="009900"/>
                </a:solidFill>
              </a:rPr>
              <a:t> </a:t>
            </a:r>
            <a:r>
              <a:rPr lang="en-US" sz="2200" dirty="0" err="1">
                <a:solidFill>
                  <a:srgbClr val="009900"/>
                </a:solidFill>
              </a:rPr>
              <a:t>na</a:t>
            </a:r>
            <a:r>
              <a:rPr lang="en-US" sz="2200" dirty="0">
                <a:solidFill>
                  <a:srgbClr val="009900"/>
                </a:solidFill>
              </a:rPr>
              <a:t> </a:t>
            </a:r>
            <a:r>
              <a:rPr lang="en-US" sz="2200" dirty="0" err="1">
                <a:solidFill>
                  <a:srgbClr val="009900"/>
                </a:solidFill>
              </a:rPr>
              <a:t>stejném</a:t>
            </a:r>
            <a:r>
              <a:rPr lang="en-US" sz="2200" dirty="0">
                <a:solidFill>
                  <a:srgbClr val="009900"/>
                </a:solidFill>
              </a:rPr>
              <a:t> </a:t>
            </a:r>
            <a:r>
              <a:rPr lang="en-US" sz="2200" dirty="0" err="1" smtClean="0">
                <a:solidFill>
                  <a:srgbClr val="009900"/>
                </a:solidFill>
              </a:rPr>
              <a:t>chr</a:t>
            </a:r>
            <a:r>
              <a:rPr lang="cs-CZ" sz="2200" dirty="0" smtClean="0">
                <a:solidFill>
                  <a:srgbClr val="009900"/>
                </a:solidFill>
              </a:rPr>
              <a:t>o</a:t>
            </a:r>
            <a:r>
              <a:rPr lang="en-US" sz="2200" dirty="0" err="1" smtClean="0">
                <a:solidFill>
                  <a:srgbClr val="009900"/>
                </a:solidFill>
              </a:rPr>
              <a:t>mosomu</a:t>
            </a:r>
            <a:r>
              <a:rPr lang="en-US" sz="2200" dirty="0">
                <a:solidFill>
                  <a:srgbClr val="009900"/>
                </a:solidFill>
              </a:rPr>
              <a:t>.  </a:t>
            </a:r>
          </a:p>
          <a:p>
            <a:pPr marL="342900" indent="-342900">
              <a:spcBef>
                <a:spcPts val="36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nejsou</a:t>
            </a:r>
            <a:r>
              <a:rPr lang="en-US" sz="2200" dirty="0" smtClean="0"/>
              <a:t> </a:t>
            </a:r>
            <a:r>
              <a:rPr lang="en-US" sz="2200" dirty="0" err="1"/>
              <a:t>na</a:t>
            </a:r>
            <a:r>
              <a:rPr lang="en-US" sz="2200" dirty="0"/>
              <a:t> </a:t>
            </a:r>
            <a:r>
              <a:rPr lang="en-US" sz="2200" dirty="0" err="1"/>
              <a:t>stejném</a:t>
            </a:r>
            <a:r>
              <a:rPr lang="en-US" sz="2200" dirty="0"/>
              <a:t> </a:t>
            </a:r>
            <a:r>
              <a:rPr lang="en-US" sz="2200" dirty="0" err="1"/>
              <a:t>chromosomu</a:t>
            </a:r>
            <a:r>
              <a:rPr lang="en-US" sz="2200" dirty="0"/>
              <a:t>.</a:t>
            </a:r>
          </a:p>
          <a:p>
            <a:endParaRPr lang="en-US" sz="2200" dirty="0"/>
          </a:p>
        </p:txBody>
      </p:sp>
    </p:spTree>
    <p:extLst>
      <p:ext uri="{BB962C8B-B14F-4D97-AF65-F5344CB8AC3E}">
        <p14:creationId xmlns:p14="http://schemas.microsoft.com/office/powerpoint/2010/main" val="42370942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48640" y="660400"/>
            <a:ext cx="7731760" cy="4924425"/>
          </a:xfrm>
          <a:prstGeom prst="rect">
            <a:avLst/>
          </a:prstGeom>
          <a:noFill/>
        </p:spPr>
        <p:txBody>
          <a:bodyPr wrap="square" rtlCol="0">
            <a:spAutoFit/>
          </a:bodyPr>
          <a:lstStyle/>
          <a:p>
            <a:r>
              <a:rPr lang="cs-CZ" sz="2400" b="1" dirty="0">
                <a:solidFill>
                  <a:srgbClr val="009900"/>
                </a:solidFill>
              </a:rPr>
              <a:t>Otázka: </a:t>
            </a:r>
            <a:r>
              <a:rPr lang="en-US" sz="2400" dirty="0" err="1" smtClean="0"/>
              <a:t>Křížíte</a:t>
            </a:r>
            <a:r>
              <a:rPr lang="en-US" sz="2400" dirty="0" smtClean="0"/>
              <a:t> </a:t>
            </a:r>
            <a:r>
              <a:rPr lang="en-US" sz="2400" dirty="0" err="1"/>
              <a:t>dvojitého</a:t>
            </a:r>
            <a:r>
              <a:rPr lang="en-US" sz="2400" dirty="0"/>
              <a:t> </a:t>
            </a:r>
            <a:r>
              <a:rPr lang="en-US" sz="2400" dirty="0" err="1"/>
              <a:t>heterozygota</a:t>
            </a:r>
            <a:r>
              <a:rPr lang="en-US" sz="2400" dirty="0"/>
              <a:t> (</a:t>
            </a:r>
            <a:r>
              <a:rPr lang="en-US" sz="2400" i="1" dirty="0"/>
              <a:t>Aa Bb</a:t>
            </a:r>
            <a:r>
              <a:rPr lang="en-US" sz="2400" dirty="0"/>
              <a:t>) s </a:t>
            </a:r>
            <a:r>
              <a:rPr lang="en-US" sz="2400" dirty="0" err="1"/>
              <a:t>recesivním</a:t>
            </a:r>
            <a:r>
              <a:rPr lang="en-US" sz="2400" dirty="0"/>
              <a:t> </a:t>
            </a:r>
            <a:r>
              <a:rPr lang="en-US" sz="2400" dirty="0" err="1"/>
              <a:t>homozygotem</a:t>
            </a:r>
            <a:r>
              <a:rPr lang="en-US" sz="2400" dirty="0"/>
              <a:t> (</a:t>
            </a:r>
            <a:r>
              <a:rPr lang="en-US" sz="2400" i="1" dirty="0"/>
              <a:t>aa bb</a:t>
            </a:r>
            <a:r>
              <a:rPr lang="en-US" sz="2400" dirty="0"/>
              <a:t>). 25% </a:t>
            </a:r>
            <a:r>
              <a:rPr lang="en-US" sz="2400" dirty="0" err="1"/>
              <a:t>potomstva</a:t>
            </a:r>
            <a:r>
              <a:rPr lang="en-US" sz="2400" dirty="0"/>
              <a:t> </a:t>
            </a:r>
            <a:r>
              <a:rPr lang="en-US" sz="2400" dirty="0" err="1"/>
              <a:t>má</a:t>
            </a:r>
            <a:r>
              <a:rPr lang="en-US" sz="2400" dirty="0"/>
              <a:t> </a:t>
            </a:r>
            <a:r>
              <a:rPr lang="en-US" sz="2400" dirty="0" err="1"/>
              <a:t>fenotyp</a:t>
            </a:r>
            <a:r>
              <a:rPr lang="en-US" sz="2400" dirty="0"/>
              <a:t> </a:t>
            </a:r>
            <a:r>
              <a:rPr lang="en-US" sz="2400" dirty="0" smtClean="0"/>
              <a:t>AB </a:t>
            </a:r>
            <a:r>
              <a:rPr lang="en-US" sz="2400" dirty="0"/>
              <a:t>. Co z </a:t>
            </a:r>
            <a:r>
              <a:rPr lang="en-US" sz="2400" dirty="0" err="1"/>
              <a:t>toho</a:t>
            </a:r>
            <a:r>
              <a:rPr lang="en-US" sz="2400" dirty="0"/>
              <a:t> </a:t>
            </a:r>
            <a:r>
              <a:rPr lang="en-US" sz="2400" dirty="0" err="1"/>
              <a:t>vyplývá</a:t>
            </a:r>
            <a:r>
              <a:rPr lang="en-US" sz="2400" dirty="0"/>
              <a:t>? </a:t>
            </a:r>
            <a:endParaRPr lang="cs-CZ" sz="2400" dirty="0" smtClean="0"/>
          </a:p>
          <a:p>
            <a:endParaRPr lang="en-US" sz="2400" dirty="0"/>
          </a:p>
          <a:p>
            <a:pPr marL="342900" indent="-342900">
              <a:spcBef>
                <a:spcPts val="30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a:t>nejsou</a:t>
            </a:r>
            <a:r>
              <a:rPr lang="en-US" sz="2200" dirty="0"/>
              <a:t> v </a:t>
            </a:r>
            <a:r>
              <a:rPr lang="en-US" sz="2200" dirty="0" err="1"/>
              <a:t>genetické</a:t>
            </a:r>
            <a:r>
              <a:rPr lang="en-US" sz="2200" dirty="0"/>
              <a:t> </a:t>
            </a:r>
            <a:r>
              <a:rPr lang="en-US" sz="2200" dirty="0" err="1"/>
              <a:t>vazbě</a:t>
            </a:r>
            <a:r>
              <a:rPr lang="en-US" sz="2200" dirty="0"/>
              <a:t>. </a:t>
            </a:r>
          </a:p>
          <a:p>
            <a:pPr marL="342900" indent="-342900">
              <a:spcBef>
                <a:spcPts val="30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jsou</a:t>
            </a:r>
            <a:r>
              <a:rPr lang="en-US" sz="2200" dirty="0" smtClean="0"/>
              <a:t> </a:t>
            </a:r>
            <a:r>
              <a:rPr lang="en-US" sz="2200" dirty="0" err="1"/>
              <a:t>na</a:t>
            </a:r>
            <a:r>
              <a:rPr lang="en-US" sz="2200" dirty="0"/>
              <a:t> </a:t>
            </a:r>
            <a:r>
              <a:rPr lang="en-US" sz="2200" dirty="0" err="1"/>
              <a:t>stejném</a:t>
            </a:r>
            <a:r>
              <a:rPr lang="en-US" sz="2200" dirty="0"/>
              <a:t> </a:t>
            </a:r>
            <a:r>
              <a:rPr lang="en-US" sz="2200" dirty="0" err="1"/>
              <a:t>chromosomu</a:t>
            </a:r>
            <a:endParaRPr lang="en-US" sz="2200" dirty="0"/>
          </a:p>
          <a:p>
            <a:pPr marL="342900" indent="-342900">
              <a:spcBef>
                <a:spcPts val="30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jsou</a:t>
            </a:r>
            <a:r>
              <a:rPr lang="en-US" sz="2200" dirty="0" smtClean="0"/>
              <a:t> </a:t>
            </a:r>
            <a:r>
              <a:rPr lang="en-US" sz="2200" dirty="0" err="1"/>
              <a:t>ve</a:t>
            </a:r>
            <a:r>
              <a:rPr lang="en-US" sz="2200" dirty="0"/>
              <a:t> </a:t>
            </a:r>
            <a:r>
              <a:rPr lang="en-US" sz="2200" dirty="0" err="1"/>
              <a:t>fyzické</a:t>
            </a:r>
            <a:r>
              <a:rPr lang="en-US" sz="2200" dirty="0"/>
              <a:t> </a:t>
            </a:r>
            <a:r>
              <a:rPr lang="en-US" sz="2200" dirty="0" err="1"/>
              <a:t>vazbě</a:t>
            </a:r>
            <a:r>
              <a:rPr lang="en-US" sz="2200" dirty="0"/>
              <a:t>. </a:t>
            </a:r>
          </a:p>
          <a:p>
            <a:pPr marL="342900" indent="-342900">
              <a:spcBef>
                <a:spcPts val="30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nejsou</a:t>
            </a:r>
            <a:r>
              <a:rPr lang="en-US" sz="2200" dirty="0" smtClean="0"/>
              <a:t> </a:t>
            </a:r>
            <a:r>
              <a:rPr lang="en-US" sz="2200" dirty="0" err="1"/>
              <a:t>ve</a:t>
            </a:r>
            <a:r>
              <a:rPr lang="en-US" sz="2200" dirty="0"/>
              <a:t> </a:t>
            </a:r>
            <a:r>
              <a:rPr lang="en-US" sz="2200" dirty="0" err="1"/>
              <a:t>fyzické</a:t>
            </a:r>
            <a:r>
              <a:rPr lang="en-US" sz="2200" dirty="0"/>
              <a:t> </a:t>
            </a:r>
            <a:r>
              <a:rPr lang="en-US" sz="2200" dirty="0" err="1"/>
              <a:t>vazbě</a:t>
            </a:r>
            <a:r>
              <a:rPr lang="en-US" sz="2200" dirty="0"/>
              <a:t>.</a:t>
            </a:r>
          </a:p>
          <a:p>
            <a:endParaRPr lang="en-US" sz="2200" dirty="0" smtClean="0"/>
          </a:p>
        </p:txBody>
      </p:sp>
    </p:spTree>
    <p:extLst>
      <p:ext uri="{BB962C8B-B14F-4D97-AF65-F5344CB8AC3E}">
        <p14:creationId xmlns:p14="http://schemas.microsoft.com/office/powerpoint/2010/main" val="2082473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9649" y="-103393"/>
            <a:ext cx="7886700" cy="1325563"/>
          </a:xfrm>
        </p:spPr>
        <p:txBody>
          <a:bodyPr vert="horz" lIns="91440" tIns="45720" rIns="91440" bIns="45720" rtlCol="0" anchor="ctr">
            <a:normAutofit/>
          </a:bodyPr>
          <a:lstStyle/>
          <a:p>
            <a:pPr algn="ctr"/>
            <a:r>
              <a:rPr lang="cs-CZ" sz="4000" dirty="0">
                <a:solidFill>
                  <a:srgbClr val="C00000"/>
                </a:solidFill>
              </a:rPr>
              <a:t>Síla vazby</a:t>
            </a:r>
          </a:p>
        </p:txBody>
      </p:sp>
      <p:sp>
        <p:nvSpPr>
          <p:cNvPr id="5" name="TextovéPole 4"/>
          <p:cNvSpPr txBox="1"/>
          <p:nvPr/>
        </p:nvSpPr>
        <p:spPr>
          <a:xfrm>
            <a:off x="439649" y="972802"/>
            <a:ext cx="8243982" cy="769441"/>
          </a:xfrm>
          <a:prstGeom prst="rect">
            <a:avLst/>
          </a:prstGeom>
          <a:noFill/>
        </p:spPr>
        <p:txBody>
          <a:bodyPr wrap="square" rtlCol="0">
            <a:spAutoFit/>
          </a:bodyPr>
          <a:lstStyle/>
          <a:p>
            <a:r>
              <a:rPr lang="cs-CZ" sz="2200" dirty="0" smtClean="0"/>
              <a:t>Vyjadřuje, jaká je frekvence crossing-overu mezi sledovanými geny (zjednodušeně jak jsou geny na chromosomu </a:t>
            </a:r>
            <a:r>
              <a:rPr lang="cs-CZ" sz="2200" dirty="0"/>
              <a:t>d</a:t>
            </a:r>
            <a:r>
              <a:rPr lang="cs-CZ" sz="2200" dirty="0" smtClean="0"/>
              <a:t>aleko od sebe).</a:t>
            </a:r>
            <a:endParaRPr lang="cs-CZ" sz="2200" dirty="0"/>
          </a:p>
        </p:txBody>
      </p:sp>
      <p:sp>
        <p:nvSpPr>
          <p:cNvPr id="6" name="TextovéPole 5"/>
          <p:cNvSpPr txBox="1"/>
          <p:nvPr/>
        </p:nvSpPr>
        <p:spPr>
          <a:xfrm>
            <a:off x="1503605" y="1964280"/>
            <a:ext cx="2142969" cy="400110"/>
          </a:xfrm>
          <a:prstGeom prst="rect">
            <a:avLst/>
          </a:prstGeom>
          <a:noFill/>
        </p:spPr>
        <p:txBody>
          <a:bodyPr wrap="square" rtlCol="0">
            <a:spAutoFit/>
          </a:bodyPr>
          <a:lstStyle/>
          <a:p>
            <a:r>
              <a:rPr lang="cs-CZ" sz="2000" b="1" dirty="0" smtClean="0"/>
              <a:t>Slabá vazba</a:t>
            </a:r>
            <a:endParaRPr lang="cs-CZ" sz="2000" b="1" dirty="0"/>
          </a:p>
        </p:txBody>
      </p:sp>
      <p:sp>
        <p:nvSpPr>
          <p:cNvPr id="7" name="TextovéPole 6"/>
          <p:cNvSpPr txBox="1"/>
          <p:nvPr/>
        </p:nvSpPr>
        <p:spPr>
          <a:xfrm>
            <a:off x="5861983" y="1971007"/>
            <a:ext cx="1923918" cy="400110"/>
          </a:xfrm>
          <a:prstGeom prst="rect">
            <a:avLst/>
          </a:prstGeom>
          <a:noFill/>
        </p:spPr>
        <p:txBody>
          <a:bodyPr wrap="square" rtlCol="0">
            <a:spAutoFit/>
          </a:bodyPr>
          <a:lstStyle/>
          <a:p>
            <a:r>
              <a:rPr lang="cs-CZ" sz="2000" b="1" dirty="0" smtClean="0"/>
              <a:t>Silná vazba</a:t>
            </a:r>
            <a:endParaRPr lang="cs-CZ" sz="2000" b="1" dirty="0"/>
          </a:p>
        </p:txBody>
      </p:sp>
      <p:sp>
        <p:nvSpPr>
          <p:cNvPr id="8" name="TextovéPole 7"/>
          <p:cNvSpPr txBox="1"/>
          <p:nvPr/>
        </p:nvSpPr>
        <p:spPr>
          <a:xfrm>
            <a:off x="602105" y="5632171"/>
            <a:ext cx="575110" cy="461665"/>
          </a:xfrm>
          <a:prstGeom prst="rect">
            <a:avLst/>
          </a:prstGeom>
          <a:noFill/>
        </p:spPr>
        <p:txBody>
          <a:bodyPr wrap="square" rtlCol="0">
            <a:spAutoFit/>
          </a:bodyPr>
          <a:lstStyle/>
          <a:p>
            <a:r>
              <a:rPr lang="cs-CZ" sz="2400" i="1" dirty="0" smtClean="0"/>
              <a:t>AB</a:t>
            </a:r>
            <a:endParaRPr lang="cs-CZ" sz="2400" i="1" dirty="0"/>
          </a:p>
        </p:txBody>
      </p:sp>
      <p:sp>
        <p:nvSpPr>
          <p:cNvPr id="9" name="TextovéPole 8"/>
          <p:cNvSpPr txBox="1"/>
          <p:nvPr/>
        </p:nvSpPr>
        <p:spPr>
          <a:xfrm>
            <a:off x="1503605" y="5632173"/>
            <a:ext cx="569885" cy="461665"/>
          </a:xfrm>
          <a:prstGeom prst="rect">
            <a:avLst/>
          </a:prstGeom>
          <a:noFill/>
        </p:spPr>
        <p:txBody>
          <a:bodyPr wrap="square" rtlCol="0">
            <a:spAutoFit/>
          </a:bodyPr>
          <a:lstStyle/>
          <a:p>
            <a:r>
              <a:rPr lang="cs-CZ" sz="2400" i="1" dirty="0" smtClean="0"/>
              <a:t>Ab</a:t>
            </a:r>
            <a:endParaRPr lang="cs-CZ" sz="2400" i="1" dirty="0"/>
          </a:p>
        </p:txBody>
      </p:sp>
      <p:sp>
        <p:nvSpPr>
          <p:cNvPr id="10" name="TextovéPole 9"/>
          <p:cNvSpPr txBox="1"/>
          <p:nvPr/>
        </p:nvSpPr>
        <p:spPr>
          <a:xfrm>
            <a:off x="2514173" y="5632173"/>
            <a:ext cx="554209" cy="461665"/>
          </a:xfrm>
          <a:prstGeom prst="rect">
            <a:avLst/>
          </a:prstGeom>
          <a:noFill/>
        </p:spPr>
        <p:txBody>
          <a:bodyPr wrap="square" rtlCol="0">
            <a:spAutoFit/>
          </a:bodyPr>
          <a:lstStyle/>
          <a:p>
            <a:r>
              <a:rPr lang="cs-CZ" sz="2400" i="1" dirty="0" err="1" smtClean="0"/>
              <a:t>aB</a:t>
            </a:r>
            <a:endParaRPr lang="cs-CZ" sz="2400" i="1" dirty="0"/>
          </a:p>
        </p:txBody>
      </p:sp>
      <p:sp>
        <p:nvSpPr>
          <p:cNvPr id="11" name="TextovéPole 10"/>
          <p:cNvSpPr txBox="1"/>
          <p:nvPr/>
        </p:nvSpPr>
        <p:spPr>
          <a:xfrm>
            <a:off x="3464742" y="5632171"/>
            <a:ext cx="545501" cy="461665"/>
          </a:xfrm>
          <a:prstGeom prst="rect">
            <a:avLst/>
          </a:prstGeom>
          <a:noFill/>
        </p:spPr>
        <p:txBody>
          <a:bodyPr wrap="square" rtlCol="0">
            <a:spAutoFit/>
          </a:bodyPr>
          <a:lstStyle/>
          <a:p>
            <a:r>
              <a:rPr lang="cs-CZ" sz="2400" i="1" dirty="0" smtClean="0"/>
              <a:t>ab</a:t>
            </a:r>
            <a:endParaRPr lang="cs-CZ" sz="2400" i="1" dirty="0"/>
          </a:p>
        </p:txBody>
      </p:sp>
      <p:sp>
        <p:nvSpPr>
          <p:cNvPr id="12" name="TextovéPole 11"/>
          <p:cNvSpPr txBox="1"/>
          <p:nvPr/>
        </p:nvSpPr>
        <p:spPr>
          <a:xfrm>
            <a:off x="4884939" y="5632171"/>
            <a:ext cx="575110" cy="461665"/>
          </a:xfrm>
          <a:prstGeom prst="rect">
            <a:avLst/>
          </a:prstGeom>
          <a:noFill/>
        </p:spPr>
        <p:txBody>
          <a:bodyPr wrap="square" rtlCol="0">
            <a:spAutoFit/>
          </a:bodyPr>
          <a:lstStyle/>
          <a:p>
            <a:r>
              <a:rPr lang="cs-CZ" sz="2400" i="1" dirty="0" smtClean="0"/>
              <a:t>AB</a:t>
            </a:r>
            <a:endParaRPr lang="cs-CZ" sz="2400" i="1" dirty="0"/>
          </a:p>
        </p:txBody>
      </p:sp>
      <p:sp>
        <p:nvSpPr>
          <p:cNvPr id="13" name="TextovéPole 12"/>
          <p:cNvSpPr txBox="1"/>
          <p:nvPr/>
        </p:nvSpPr>
        <p:spPr>
          <a:xfrm>
            <a:off x="5861983" y="5632171"/>
            <a:ext cx="569885" cy="461665"/>
          </a:xfrm>
          <a:prstGeom prst="rect">
            <a:avLst/>
          </a:prstGeom>
          <a:noFill/>
        </p:spPr>
        <p:txBody>
          <a:bodyPr wrap="square" rtlCol="0">
            <a:spAutoFit/>
          </a:bodyPr>
          <a:lstStyle/>
          <a:p>
            <a:r>
              <a:rPr lang="cs-CZ" sz="2400" i="1" dirty="0" smtClean="0"/>
              <a:t>Ab</a:t>
            </a:r>
            <a:endParaRPr lang="cs-CZ" sz="2400" i="1" dirty="0"/>
          </a:p>
        </p:txBody>
      </p:sp>
      <p:sp>
        <p:nvSpPr>
          <p:cNvPr id="14" name="TextovéPole 13"/>
          <p:cNvSpPr txBox="1"/>
          <p:nvPr/>
        </p:nvSpPr>
        <p:spPr>
          <a:xfrm>
            <a:off x="6771725" y="5632172"/>
            <a:ext cx="554209" cy="461665"/>
          </a:xfrm>
          <a:prstGeom prst="rect">
            <a:avLst/>
          </a:prstGeom>
          <a:noFill/>
        </p:spPr>
        <p:txBody>
          <a:bodyPr wrap="square" rtlCol="0">
            <a:spAutoFit/>
          </a:bodyPr>
          <a:lstStyle/>
          <a:p>
            <a:r>
              <a:rPr lang="cs-CZ" sz="2400" i="1" dirty="0" err="1" smtClean="0"/>
              <a:t>aB</a:t>
            </a:r>
            <a:endParaRPr lang="cs-CZ" sz="2400" i="1" dirty="0"/>
          </a:p>
        </p:txBody>
      </p:sp>
      <p:sp>
        <p:nvSpPr>
          <p:cNvPr id="15" name="TextovéPole 14"/>
          <p:cNvSpPr txBox="1"/>
          <p:nvPr/>
        </p:nvSpPr>
        <p:spPr>
          <a:xfrm>
            <a:off x="7693316" y="5632171"/>
            <a:ext cx="545501" cy="461665"/>
          </a:xfrm>
          <a:prstGeom prst="rect">
            <a:avLst/>
          </a:prstGeom>
          <a:noFill/>
        </p:spPr>
        <p:txBody>
          <a:bodyPr wrap="square" rtlCol="0">
            <a:spAutoFit/>
          </a:bodyPr>
          <a:lstStyle/>
          <a:p>
            <a:r>
              <a:rPr lang="cs-CZ" sz="2400" i="1" dirty="0" smtClean="0"/>
              <a:t>ab</a:t>
            </a:r>
            <a:endParaRPr lang="cs-CZ" sz="2400" i="1" dirty="0"/>
          </a:p>
        </p:txBody>
      </p:sp>
      <p:sp>
        <p:nvSpPr>
          <p:cNvPr id="16" name="TextovéPole 15"/>
          <p:cNvSpPr txBox="1"/>
          <p:nvPr/>
        </p:nvSpPr>
        <p:spPr>
          <a:xfrm>
            <a:off x="1017229" y="6322600"/>
            <a:ext cx="2558714" cy="400110"/>
          </a:xfrm>
          <a:prstGeom prst="rect">
            <a:avLst/>
          </a:prstGeom>
          <a:noFill/>
        </p:spPr>
        <p:txBody>
          <a:bodyPr wrap="none" rtlCol="0">
            <a:spAutoFit/>
          </a:bodyPr>
          <a:lstStyle/>
          <a:p>
            <a:r>
              <a:rPr lang="cs-CZ" sz="2000" dirty="0" smtClean="0"/>
              <a:t>Blíží se poměru 1:1:1:1</a:t>
            </a:r>
            <a:endParaRPr lang="cs-CZ" sz="2000" dirty="0"/>
          </a:p>
        </p:txBody>
      </p:sp>
      <p:sp>
        <p:nvSpPr>
          <p:cNvPr id="17" name="TextovéPole 16"/>
          <p:cNvSpPr txBox="1"/>
          <p:nvPr/>
        </p:nvSpPr>
        <p:spPr>
          <a:xfrm>
            <a:off x="4402524" y="6168712"/>
            <a:ext cx="4456926" cy="707886"/>
          </a:xfrm>
          <a:prstGeom prst="rect">
            <a:avLst/>
          </a:prstGeom>
          <a:noFill/>
        </p:spPr>
        <p:txBody>
          <a:bodyPr wrap="square" rtlCol="0">
            <a:spAutoFit/>
          </a:bodyPr>
          <a:lstStyle/>
          <a:p>
            <a:r>
              <a:rPr lang="cs-CZ" sz="2000" dirty="0" smtClean="0"/>
              <a:t>Rekombinovaných gamet výrazně méně nebo nevznikají vůbec</a:t>
            </a:r>
            <a:endParaRPr lang="cs-CZ" sz="2000" dirty="0"/>
          </a:p>
        </p:txBody>
      </p:sp>
      <p:pic>
        <p:nvPicPr>
          <p:cNvPr id="20" name="Obráze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79" y="2432672"/>
            <a:ext cx="3520614" cy="3131219"/>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734" y="2432672"/>
            <a:ext cx="3520615" cy="3131219"/>
          </a:xfrm>
          <a:prstGeom prst="rect">
            <a:avLst/>
          </a:prstGeom>
        </p:spPr>
      </p:pic>
    </p:spTree>
    <p:extLst>
      <p:ext uri="{BB962C8B-B14F-4D97-AF65-F5344CB8AC3E}">
        <p14:creationId xmlns:p14="http://schemas.microsoft.com/office/powerpoint/2010/main" val="167161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48640" y="660400"/>
            <a:ext cx="7731760" cy="4924425"/>
          </a:xfrm>
          <a:prstGeom prst="rect">
            <a:avLst/>
          </a:prstGeom>
          <a:noFill/>
        </p:spPr>
        <p:txBody>
          <a:bodyPr wrap="square" rtlCol="0">
            <a:spAutoFit/>
          </a:bodyPr>
          <a:lstStyle/>
          <a:p>
            <a:r>
              <a:rPr lang="cs-CZ" sz="2400" b="1" dirty="0">
                <a:solidFill>
                  <a:srgbClr val="009900"/>
                </a:solidFill>
              </a:rPr>
              <a:t>Otázka: </a:t>
            </a:r>
            <a:r>
              <a:rPr lang="en-US" sz="2400" dirty="0" err="1" smtClean="0"/>
              <a:t>Křížíte</a:t>
            </a:r>
            <a:r>
              <a:rPr lang="en-US" sz="2400" dirty="0" smtClean="0"/>
              <a:t> </a:t>
            </a:r>
            <a:r>
              <a:rPr lang="en-US" sz="2400" dirty="0" err="1"/>
              <a:t>dvojitého</a:t>
            </a:r>
            <a:r>
              <a:rPr lang="en-US" sz="2400" dirty="0"/>
              <a:t> </a:t>
            </a:r>
            <a:r>
              <a:rPr lang="en-US" sz="2400" dirty="0" err="1"/>
              <a:t>heterozygota</a:t>
            </a:r>
            <a:r>
              <a:rPr lang="en-US" sz="2400" dirty="0"/>
              <a:t> (</a:t>
            </a:r>
            <a:r>
              <a:rPr lang="en-US" sz="2400" i="1" dirty="0"/>
              <a:t>Aa Bb</a:t>
            </a:r>
            <a:r>
              <a:rPr lang="en-US" sz="2400" dirty="0"/>
              <a:t>) s </a:t>
            </a:r>
            <a:r>
              <a:rPr lang="en-US" sz="2400" dirty="0" err="1"/>
              <a:t>recesivním</a:t>
            </a:r>
            <a:r>
              <a:rPr lang="en-US" sz="2400" dirty="0"/>
              <a:t> </a:t>
            </a:r>
            <a:r>
              <a:rPr lang="en-US" sz="2400" dirty="0" err="1"/>
              <a:t>homozygotem</a:t>
            </a:r>
            <a:r>
              <a:rPr lang="en-US" sz="2400" dirty="0"/>
              <a:t> (</a:t>
            </a:r>
            <a:r>
              <a:rPr lang="en-US" sz="2400" i="1" dirty="0"/>
              <a:t>aa bb</a:t>
            </a:r>
            <a:r>
              <a:rPr lang="en-US" sz="2400" dirty="0"/>
              <a:t>). 25% </a:t>
            </a:r>
            <a:r>
              <a:rPr lang="en-US" sz="2400" dirty="0" err="1"/>
              <a:t>potomstva</a:t>
            </a:r>
            <a:r>
              <a:rPr lang="en-US" sz="2400" dirty="0"/>
              <a:t> </a:t>
            </a:r>
            <a:r>
              <a:rPr lang="en-US" sz="2400" dirty="0" err="1"/>
              <a:t>má</a:t>
            </a:r>
            <a:r>
              <a:rPr lang="en-US" sz="2400" dirty="0"/>
              <a:t> </a:t>
            </a:r>
            <a:r>
              <a:rPr lang="en-US" sz="2400" dirty="0" err="1"/>
              <a:t>fenotyp</a:t>
            </a:r>
            <a:r>
              <a:rPr lang="en-US" sz="2400" dirty="0"/>
              <a:t> </a:t>
            </a:r>
            <a:r>
              <a:rPr lang="en-US" sz="2400" dirty="0" smtClean="0"/>
              <a:t>AB </a:t>
            </a:r>
            <a:r>
              <a:rPr lang="en-US" sz="2400" dirty="0"/>
              <a:t>. Co z </a:t>
            </a:r>
            <a:r>
              <a:rPr lang="en-US" sz="2400" dirty="0" err="1"/>
              <a:t>toho</a:t>
            </a:r>
            <a:r>
              <a:rPr lang="en-US" sz="2400" dirty="0"/>
              <a:t> </a:t>
            </a:r>
            <a:r>
              <a:rPr lang="en-US" sz="2400" dirty="0" err="1"/>
              <a:t>vyplývá</a:t>
            </a:r>
            <a:r>
              <a:rPr lang="en-US" sz="2400" dirty="0"/>
              <a:t>? </a:t>
            </a:r>
            <a:endParaRPr lang="cs-CZ" sz="2400" dirty="0" smtClean="0"/>
          </a:p>
          <a:p>
            <a:endParaRPr lang="en-US" sz="2400" dirty="0"/>
          </a:p>
          <a:p>
            <a:pPr marL="342900" indent="-342900">
              <a:spcBef>
                <a:spcPts val="3000"/>
              </a:spcBef>
              <a:buFont typeface="Arial" panose="020B0604020202020204" pitchFamily="34" charset="0"/>
              <a:buChar char="•"/>
            </a:pPr>
            <a:r>
              <a:rPr lang="en-US" sz="2200" dirty="0" err="1">
                <a:solidFill>
                  <a:srgbClr val="009900"/>
                </a:solidFill>
              </a:rPr>
              <a:t>Geny</a:t>
            </a:r>
            <a:r>
              <a:rPr lang="en-US" sz="2200" dirty="0">
                <a:solidFill>
                  <a:srgbClr val="009900"/>
                </a:solidFill>
              </a:rPr>
              <a:t> </a:t>
            </a:r>
            <a:r>
              <a:rPr lang="en-US" sz="2200" i="1" dirty="0">
                <a:solidFill>
                  <a:srgbClr val="009900"/>
                </a:solidFill>
              </a:rPr>
              <a:t>A</a:t>
            </a:r>
            <a:r>
              <a:rPr lang="en-US" sz="2200" dirty="0">
                <a:solidFill>
                  <a:srgbClr val="009900"/>
                </a:solidFill>
              </a:rPr>
              <a:t> a </a:t>
            </a:r>
            <a:r>
              <a:rPr lang="en-US" sz="2200" i="1" dirty="0">
                <a:solidFill>
                  <a:srgbClr val="009900"/>
                </a:solidFill>
              </a:rPr>
              <a:t>B</a:t>
            </a:r>
            <a:r>
              <a:rPr lang="en-US" sz="2200" dirty="0">
                <a:solidFill>
                  <a:srgbClr val="009900"/>
                </a:solidFill>
              </a:rPr>
              <a:t> </a:t>
            </a:r>
            <a:r>
              <a:rPr lang="en-US" sz="2200" dirty="0" err="1">
                <a:solidFill>
                  <a:srgbClr val="009900"/>
                </a:solidFill>
              </a:rPr>
              <a:t>nejsou</a:t>
            </a:r>
            <a:r>
              <a:rPr lang="en-US" sz="2200" dirty="0">
                <a:solidFill>
                  <a:srgbClr val="009900"/>
                </a:solidFill>
              </a:rPr>
              <a:t> v </a:t>
            </a:r>
            <a:r>
              <a:rPr lang="en-US" sz="2200" dirty="0" err="1">
                <a:solidFill>
                  <a:srgbClr val="009900"/>
                </a:solidFill>
              </a:rPr>
              <a:t>genetické</a:t>
            </a:r>
            <a:r>
              <a:rPr lang="en-US" sz="2200" dirty="0">
                <a:solidFill>
                  <a:srgbClr val="009900"/>
                </a:solidFill>
              </a:rPr>
              <a:t> </a:t>
            </a:r>
            <a:r>
              <a:rPr lang="en-US" sz="2200" dirty="0" err="1">
                <a:solidFill>
                  <a:srgbClr val="009900"/>
                </a:solidFill>
              </a:rPr>
              <a:t>vazbě</a:t>
            </a:r>
            <a:r>
              <a:rPr lang="en-US" sz="2200" dirty="0">
                <a:solidFill>
                  <a:srgbClr val="009900"/>
                </a:solidFill>
              </a:rPr>
              <a:t>. </a:t>
            </a:r>
          </a:p>
          <a:p>
            <a:pPr marL="342900" indent="-342900">
              <a:spcBef>
                <a:spcPts val="30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jsou</a:t>
            </a:r>
            <a:r>
              <a:rPr lang="en-US" sz="2200" dirty="0" smtClean="0"/>
              <a:t> </a:t>
            </a:r>
            <a:r>
              <a:rPr lang="en-US" sz="2200" dirty="0" err="1"/>
              <a:t>na</a:t>
            </a:r>
            <a:r>
              <a:rPr lang="en-US" sz="2200" dirty="0"/>
              <a:t> </a:t>
            </a:r>
            <a:r>
              <a:rPr lang="en-US" sz="2200" dirty="0" err="1"/>
              <a:t>stejném</a:t>
            </a:r>
            <a:r>
              <a:rPr lang="en-US" sz="2200" dirty="0"/>
              <a:t> </a:t>
            </a:r>
            <a:r>
              <a:rPr lang="en-US" sz="2200" dirty="0" err="1"/>
              <a:t>chromosomu</a:t>
            </a:r>
            <a:endParaRPr lang="en-US" sz="2200" dirty="0"/>
          </a:p>
          <a:p>
            <a:pPr marL="342900" indent="-342900">
              <a:spcBef>
                <a:spcPts val="30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jsou</a:t>
            </a:r>
            <a:r>
              <a:rPr lang="en-US" sz="2200" dirty="0" smtClean="0"/>
              <a:t> </a:t>
            </a:r>
            <a:r>
              <a:rPr lang="en-US" sz="2200" dirty="0" err="1"/>
              <a:t>ve</a:t>
            </a:r>
            <a:r>
              <a:rPr lang="en-US" sz="2200" dirty="0"/>
              <a:t> </a:t>
            </a:r>
            <a:r>
              <a:rPr lang="en-US" sz="2200" dirty="0" err="1"/>
              <a:t>fyzické</a:t>
            </a:r>
            <a:r>
              <a:rPr lang="en-US" sz="2200" dirty="0"/>
              <a:t> </a:t>
            </a:r>
            <a:r>
              <a:rPr lang="en-US" sz="2200" dirty="0" err="1"/>
              <a:t>vazbě</a:t>
            </a:r>
            <a:r>
              <a:rPr lang="en-US" sz="2200" dirty="0"/>
              <a:t>. </a:t>
            </a:r>
          </a:p>
          <a:p>
            <a:pPr marL="342900" indent="-342900">
              <a:spcBef>
                <a:spcPts val="3000"/>
              </a:spcBef>
              <a:buFont typeface="Arial" panose="020B0604020202020204" pitchFamily="34" charset="0"/>
              <a:buChar char="•"/>
            </a:pPr>
            <a:r>
              <a:rPr lang="en-US" sz="2200" dirty="0" err="1"/>
              <a:t>Geny</a:t>
            </a:r>
            <a:r>
              <a:rPr lang="en-US" sz="2200" dirty="0"/>
              <a:t> </a:t>
            </a:r>
            <a:r>
              <a:rPr lang="en-US" sz="2200" i="1" dirty="0"/>
              <a:t>A</a:t>
            </a:r>
            <a:r>
              <a:rPr lang="en-US" sz="2200" dirty="0"/>
              <a:t> a </a:t>
            </a:r>
            <a:r>
              <a:rPr lang="en-US" sz="2200" i="1" dirty="0"/>
              <a:t>B</a:t>
            </a:r>
            <a:r>
              <a:rPr lang="en-US" sz="2200" dirty="0"/>
              <a:t> </a:t>
            </a:r>
            <a:r>
              <a:rPr lang="en-US" sz="2200" dirty="0" err="1" smtClean="0"/>
              <a:t>nejsou</a:t>
            </a:r>
            <a:r>
              <a:rPr lang="en-US" sz="2200" dirty="0" smtClean="0"/>
              <a:t> </a:t>
            </a:r>
            <a:r>
              <a:rPr lang="en-US" sz="2200" dirty="0" err="1"/>
              <a:t>ve</a:t>
            </a:r>
            <a:r>
              <a:rPr lang="en-US" sz="2200" dirty="0"/>
              <a:t> </a:t>
            </a:r>
            <a:r>
              <a:rPr lang="en-US" sz="2200" dirty="0" err="1"/>
              <a:t>fyzické</a:t>
            </a:r>
            <a:r>
              <a:rPr lang="en-US" sz="2200" dirty="0"/>
              <a:t> </a:t>
            </a:r>
            <a:r>
              <a:rPr lang="en-US" sz="2200" dirty="0" err="1"/>
              <a:t>vazbě</a:t>
            </a:r>
            <a:r>
              <a:rPr lang="en-US" sz="2200" dirty="0"/>
              <a:t>.</a:t>
            </a:r>
          </a:p>
          <a:p>
            <a:endParaRPr lang="en-US" sz="2200" dirty="0" smtClean="0"/>
          </a:p>
        </p:txBody>
      </p:sp>
    </p:spTree>
    <p:extLst>
      <p:ext uri="{BB962C8B-B14F-4D97-AF65-F5344CB8AC3E}">
        <p14:creationId xmlns:p14="http://schemas.microsoft.com/office/powerpoint/2010/main" val="285826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23512" y="500514"/>
            <a:ext cx="8162223" cy="2246769"/>
          </a:xfrm>
          <a:prstGeom prst="rect">
            <a:avLst/>
          </a:prstGeom>
          <a:noFill/>
        </p:spPr>
        <p:txBody>
          <a:bodyPr wrap="square" rtlCol="0">
            <a:spAutoFit/>
          </a:bodyPr>
          <a:lstStyle/>
          <a:p>
            <a:r>
              <a:rPr lang="cs-CZ" sz="2000" b="1" dirty="0" smtClean="0">
                <a:solidFill>
                  <a:srgbClr val="5A9B2D"/>
                </a:solidFill>
              </a:rPr>
              <a:t>Otázka: </a:t>
            </a:r>
            <a:r>
              <a:rPr lang="cs-CZ" sz="2000" dirty="0" smtClean="0"/>
              <a:t>U králíků podmiňuje dominantní alela </a:t>
            </a:r>
            <a:r>
              <a:rPr lang="cs-CZ" sz="2000" i="1" dirty="0" smtClean="0"/>
              <a:t>C</a:t>
            </a:r>
            <a:r>
              <a:rPr lang="cs-CZ" sz="2000" dirty="0" smtClean="0"/>
              <a:t> zbarvení srsti, recesivní homozygoti jsou albíni. Pokud je přítomna alela </a:t>
            </a:r>
            <a:r>
              <a:rPr lang="cs-CZ" sz="2000" i="1" dirty="0" smtClean="0"/>
              <a:t>C</a:t>
            </a:r>
            <a:r>
              <a:rPr lang="cs-CZ" sz="2000" dirty="0" smtClean="0"/>
              <a:t>, alely dalšího genu určují barvu srsti dominantní </a:t>
            </a:r>
            <a:r>
              <a:rPr lang="cs-CZ" sz="2000" i="1" dirty="0" smtClean="0"/>
              <a:t>B</a:t>
            </a:r>
            <a:r>
              <a:rPr lang="cs-CZ" sz="2000" dirty="0" smtClean="0"/>
              <a:t> způsobí černé zbarvení, </a:t>
            </a:r>
            <a:r>
              <a:rPr lang="cs-CZ" sz="2000" i="1" dirty="0" smtClean="0"/>
              <a:t>b</a:t>
            </a:r>
            <a:r>
              <a:rPr lang="cs-CZ" sz="2000" dirty="0" smtClean="0"/>
              <a:t> hnědě. </a:t>
            </a:r>
          </a:p>
          <a:p>
            <a:r>
              <a:rPr lang="cs-CZ" sz="2000" dirty="0" smtClean="0"/>
              <a:t>   Homozygotní hnědé plemeno bylo kříženo s homozygotním bílým plemenem. F1 byla křížena s dvojnásobným recesivním homozygotem (</a:t>
            </a:r>
            <a:r>
              <a:rPr lang="cs-CZ" sz="2000" i="1" dirty="0" err="1" smtClean="0"/>
              <a:t>cc</a:t>
            </a:r>
            <a:r>
              <a:rPr lang="cs-CZ" sz="2000" i="1" dirty="0" smtClean="0"/>
              <a:t> </a:t>
            </a:r>
            <a:r>
              <a:rPr lang="cs-CZ" sz="2000" i="1" dirty="0" err="1" smtClean="0"/>
              <a:t>bb</a:t>
            </a:r>
            <a:r>
              <a:rPr lang="cs-CZ" sz="2000" dirty="0" smtClean="0"/>
              <a:t>) s tímto výsledkem: 34 černých : 66 hnědých : 100 bílých králíků. Vysvětlete dědičnost zbarvení u králíků. </a:t>
            </a:r>
          </a:p>
        </p:txBody>
      </p:sp>
      <p:sp>
        <p:nvSpPr>
          <p:cNvPr id="3" name="TextovéPole 2"/>
          <p:cNvSpPr txBox="1"/>
          <p:nvPr/>
        </p:nvSpPr>
        <p:spPr>
          <a:xfrm>
            <a:off x="315520" y="2914214"/>
            <a:ext cx="2501006" cy="3170099"/>
          </a:xfrm>
          <a:prstGeom prst="rect">
            <a:avLst/>
          </a:prstGeom>
          <a:noFill/>
        </p:spPr>
        <p:txBody>
          <a:bodyPr wrap="none" rtlCol="0">
            <a:spAutoFit/>
          </a:bodyPr>
          <a:lstStyle/>
          <a:p>
            <a:r>
              <a:rPr lang="cs-CZ" sz="2000" dirty="0" smtClean="0">
                <a:solidFill>
                  <a:srgbClr val="0070C0"/>
                </a:solidFill>
              </a:rPr>
              <a:t>Jak na to: </a:t>
            </a:r>
          </a:p>
          <a:p>
            <a:r>
              <a:rPr lang="cs-CZ" sz="2000" i="1" dirty="0" smtClean="0"/>
              <a:t>C</a:t>
            </a:r>
            <a:r>
              <a:rPr lang="cs-CZ" sz="2000" dirty="0" smtClean="0"/>
              <a:t> – barva</a:t>
            </a:r>
          </a:p>
          <a:p>
            <a:r>
              <a:rPr lang="cs-CZ" sz="2000" i="1" dirty="0" smtClean="0"/>
              <a:t>c</a:t>
            </a:r>
            <a:r>
              <a:rPr lang="cs-CZ" sz="2000" dirty="0" smtClean="0"/>
              <a:t> – albín</a:t>
            </a:r>
          </a:p>
          <a:p>
            <a:r>
              <a:rPr lang="cs-CZ" sz="2000" i="1" dirty="0" smtClean="0"/>
              <a:t>B</a:t>
            </a:r>
            <a:r>
              <a:rPr lang="cs-CZ" sz="2000" dirty="0" smtClean="0"/>
              <a:t> – černá</a:t>
            </a:r>
          </a:p>
          <a:p>
            <a:r>
              <a:rPr lang="cs-CZ" sz="2000" i="1" dirty="0" smtClean="0"/>
              <a:t>b</a:t>
            </a:r>
            <a:r>
              <a:rPr lang="cs-CZ" sz="2000" dirty="0" smtClean="0"/>
              <a:t> – hnědá</a:t>
            </a:r>
          </a:p>
          <a:p>
            <a:r>
              <a:rPr lang="cs-CZ" sz="2000" dirty="0" smtClean="0"/>
              <a:t>Rodiče homozygoti:</a:t>
            </a:r>
          </a:p>
          <a:p>
            <a:r>
              <a:rPr lang="cs-CZ" sz="2000" dirty="0" smtClean="0"/>
              <a:t>Hnědé plemeno </a:t>
            </a:r>
            <a:r>
              <a:rPr lang="cs-CZ" sz="2000" i="1" dirty="0" smtClean="0"/>
              <a:t>CC </a:t>
            </a:r>
            <a:r>
              <a:rPr lang="cs-CZ" sz="2000" i="1" dirty="0" err="1" smtClean="0"/>
              <a:t>bb</a:t>
            </a:r>
            <a:endParaRPr lang="cs-CZ" sz="2000" i="1" dirty="0" smtClean="0"/>
          </a:p>
          <a:p>
            <a:r>
              <a:rPr lang="cs-CZ" sz="2000" dirty="0" smtClean="0"/>
              <a:t>Bílé plemeno: </a:t>
            </a:r>
            <a:r>
              <a:rPr lang="cs-CZ" sz="2000" i="1" dirty="0" err="1" smtClean="0"/>
              <a:t>cc</a:t>
            </a:r>
            <a:r>
              <a:rPr lang="cs-CZ" sz="2000" i="1" dirty="0" smtClean="0"/>
              <a:t> --</a:t>
            </a:r>
          </a:p>
          <a:p>
            <a:r>
              <a:rPr lang="cs-CZ" sz="2000" dirty="0" smtClean="0"/>
              <a:t>Recesivní </a:t>
            </a:r>
            <a:r>
              <a:rPr lang="cs-CZ" sz="2000" dirty="0" err="1" smtClean="0"/>
              <a:t>epistáze</a:t>
            </a:r>
            <a:endParaRPr lang="cs-CZ" sz="2000" dirty="0" smtClean="0"/>
          </a:p>
          <a:p>
            <a:endParaRPr lang="cs-CZ" sz="2000" dirty="0" smtClean="0"/>
          </a:p>
        </p:txBody>
      </p:sp>
      <p:sp>
        <p:nvSpPr>
          <p:cNvPr id="4" name="TextovéPole 3"/>
          <p:cNvSpPr txBox="1"/>
          <p:nvPr/>
        </p:nvSpPr>
        <p:spPr>
          <a:xfrm>
            <a:off x="3898232" y="3108960"/>
            <a:ext cx="3318537" cy="400110"/>
          </a:xfrm>
          <a:prstGeom prst="rect">
            <a:avLst/>
          </a:prstGeom>
          <a:noFill/>
        </p:spPr>
        <p:txBody>
          <a:bodyPr wrap="none" rtlCol="0">
            <a:spAutoFit/>
          </a:bodyPr>
          <a:lstStyle/>
          <a:p>
            <a:r>
              <a:rPr lang="cs-CZ" sz="2000" dirty="0" smtClean="0"/>
              <a:t>P: </a:t>
            </a:r>
            <a:r>
              <a:rPr lang="cs-CZ" sz="2000" i="1" dirty="0" smtClean="0"/>
              <a:t>CC </a:t>
            </a:r>
            <a:r>
              <a:rPr lang="cs-CZ" sz="2000" i="1" dirty="0" err="1" smtClean="0"/>
              <a:t>bb</a:t>
            </a:r>
            <a:r>
              <a:rPr lang="cs-CZ" sz="2000" dirty="0" smtClean="0"/>
              <a:t>  (hnědí)  X    </a:t>
            </a:r>
            <a:r>
              <a:rPr lang="cs-CZ" sz="2000" i="1" dirty="0" err="1" smtClean="0"/>
              <a:t>cc</a:t>
            </a:r>
            <a:r>
              <a:rPr lang="cs-CZ" sz="2000" i="1" dirty="0" smtClean="0"/>
              <a:t> –</a:t>
            </a:r>
            <a:r>
              <a:rPr lang="cs-CZ" sz="2000" dirty="0" smtClean="0"/>
              <a:t> (bílí)</a:t>
            </a:r>
          </a:p>
        </p:txBody>
      </p:sp>
      <p:sp>
        <p:nvSpPr>
          <p:cNvPr id="5" name="TextovéPole 4"/>
          <p:cNvSpPr txBox="1"/>
          <p:nvPr/>
        </p:nvSpPr>
        <p:spPr>
          <a:xfrm>
            <a:off x="6121116" y="3693526"/>
            <a:ext cx="1081706" cy="400110"/>
          </a:xfrm>
          <a:prstGeom prst="rect">
            <a:avLst/>
          </a:prstGeom>
          <a:noFill/>
        </p:spPr>
        <p:txBody>
          <a:bodyPr wrap="none" rtlCol="0">
            <a:spAutoFit/>
          </a:bodyPr>
          <a:lstStyle/>
          <a:p>
            <a:r>
              <a:rPr lang="cs-CZ" sz="2000" dirty="0" smtClean="0"/>
              <a:t>X</a:t>
            </a:r>
            <a:r>
              <a:rPr lang="cs-CZ" sz="2000" i="1" dirty="0" smtClean="0"/>
              <a:t>    </a:t>
            </a:r>
            <a:r>
              <a:rPr lang="cs-CZ" sz="2000" i="1" dirty="0" err="1" smtClean="0"/>
              <a:t>cc</a:t>
            </a:r>
            <a:r>
              <a:rPr lang="cs-CZ" sz="2000" i="1" dirty="0" smtClean="0"/>
              <a:t> </a:t>
            </a:r>
            <a:r>
              <a:rPr lang="cs-CZ" sz="2000" i="1" dirty="0" err="1" smtClean="0"/>
              <a:t>bb</a:t>
            </a:r>
            <a:endParaRPr lang="cs-CZ" sz="2000" i="1" dirty="0" smtClean="0"/>
          </a:p>
        </p:txBody>
      </p:sp>
      <p:sp>
        <p:nvSpPr>
          <p:cNvPr id="6" name="TextovéPole 5"/>
          <p:cNvSpPr txBox="1"/>
          <p:nvPr/>
        </p:nvSpPr>
        <p:spPr>
          <a:xfrm>
            <a:off x="4993884" y="3693526"/>
            <a:ext cx="1127232" cy="400110"/>
          </a:xfrm>
          <a:prstGeom prst="rect">
            <a:avLst/>
          </a:prstGeom>
          <a:noFill/>
        </p:spPr>
        <p:txBody>
          <a:bodyPr wrap="none" rtlCol="0">
            <a:spAutoFit/>
          </a:bodyPr>
          <a:lstStyle/>
          <a:p>
            <a:r>
              <a:rPr lang="cs-CZ" sz="2000" dirty="0" smtClean="0"/>
              <a:t>F1: </a:t>
            </a:r>
            <a:r>
              <a:rPr lang="cs-CZ" sz="2000" i="1" dirty="0" err="1" smtClean="0"/>
              <a:t>Cc</a:t>
            </a:r>
            <a:r>
              <a:rPr lang="cs-CZ" sz="2000" i="1" dirty="0" smtClean="0"/>
              <a:t> -b </a:t>
            </a:r>
          </a:p>
        </p:txBody>
      </p:sp>
      <p:sp>
        <p:nvSpPr>
          <p:cNvPr id="7" name="TextovéPole 6"/>
          <p:cNvSpPr txBox="1"/>
          <p:nvPr/>
        </p:nvSpPr>
        <p:spPr>
          <a:xfrm>
            <a:off x="3898232" y="4278092"/>
            <a:ext cx="4398833" cy="400110"/>
          </a:xfrm>
          <a:prstGeom prst="rect">
            <a:avLst/>
          </a:prstGeom>
          <a:noFill/>
        </p:spPr>
        <p:txBody>
          <a:bodyPr wrap="none" rtlCol="0">
            <a:spAutoFit/>
          </a:bodyPr>
          <a:lstStyle/>
          <a:p>
            <a:r>
              <a:rPr lang="cs-CZ" sz="2000" dirty="0" smtClean="0"/>
              <a:t>B1: 34 černých : 66 hnědých : 100 bílých </a:t>
            </a:r>
          </a:p>
        </p:txBody>
      </p:sp>
      <p:sp>
        <p:nvSpPr>
          <p:cNvPr id="9" name="TextovéPole 8"/>
          <p:cNvSpPr txBox="1"/>
          <p:nvPr/>
        </p:nvSpPr>
        <p:spPr>
          <a:xfrm>
            <a:off x="4688545" y="4699353"/>
            <a:ext cx="460382" cy="400110"/>
          </a:xfrm>
          <a:prstGeom prst="rect">
            <a:avLst/>
          </a:prstGeom>
          <a:noFill/>
        </p:spPr>
        <p:txBody>
          <a:bodyPr wrap="none" rtlCol="0">
            <a:spAutoFit/>
          </a:bodyPr>
          <a:lstStyle/>
          <a:p>
            <a:r>
              <a:rPr lang="cs-CZ" sz="2000" dirty="0" smtClean="0"/>
              <a:t>CB</a:t>
            </a:r>
          </a:p>
        </p:txBody>
      </p:sp>
      <p:sp>
        <p:nvSpPr>
          <p:cNvPr id="10" name="TextovéPole 9"/>
          <p:cNvSpPr txBox="1"/>
          <p:nvPr/>
        </p:nvSpPr>
        <p:spPr>
          <a:xfrm>
            <a:off x="5977109" y="4698171"/>
            <a:ext cx="455574" cy="400110"/>
          </a:xfrm>
          <a:prstGeom prst="rect">
            <a:avLst/>
          </a:prstGeom>
          <a:noFill/>
        </p:spPr>
        <p:txBody>
          <a:bodyPr wrap="none" rtlCol="0">
            <a:spAutoFit/>
          </a:bodyPr>
          <a:lstStyle/>
          <a:p>
            <a:r>
              <a:rPr lang="cs-CZ" sz="2000" dirty="0" err="1" smtClean="0"/>
              <a:t>Cb</a:t>
            </a:r>
            <a:endParaRPr lang="cs-CZ" sz="2000" dirty="0" smtClean="0"/>
          </a:p>
        </p:txBody>
      </p:sp>
      <p:sp>
        <p:nvSpPr>
          <p:cNvPr id="11" name="TextovéPole 10"/>
          <p:cNvSpPr txBox="1"/>
          <p:nvPr/>
        </p:nvSpPr>
        <p:spPr>
          <a:xfrm>
            <a:off x="7066236" y="4689588"/>
            <a:ext cx="915635" cy="400110"/>
          </a:xfrm>
          <a:prstGeom prst="rect">
            <a:avLst/>
          </a:prstGeom>
          <a:noFill/>
        </p:spPr>
        <p:txBody>
          <a:bodyPr wrap="none" rtlCol="0">
            <a:spAutoFit/>
          </a:bodyPr>
          <a:lstStyle/>
          <a:p>
            <a:r>
              <a:rPr lang="cs-CZ" sz="2000" dirty="0" err="1" smtClean="0"/>
              <a:t>cB</a:t>
            </a:r>
            <a:r>
              <a:rPr lang="cs-CZ" sz="2000" dirty="0" smtClean="0"/>
              <a:t> + </a:t>
            </a:r>
            <a:r>
              <a:rPr lang="cs-CZ" sz="2000" dirty="0" err="1" smtClean="0"/>
              <a:t>cb</a:t>
            </a:r>
            <a:endParaRPr lang="cs-CZ" sz="2000" dirty="0" smtClean="0"/>
          </a:p>
        </p:txBody>
      </p:sp>
      <p:sp>
        <p:nvSpPr>
          <p:cNvPr id="12" name="TextovéPole 11"/>
          <p:cNvSpPr txBox="1"/>
          <p:nvPr/>
        </p:nvSpPr>
        <p:spPr>
          <a:xfrm>
            <a:off x="3123654" y="4683650"/>
            <a:ext cx="1408334" cy="707886"/>
          </a:xfrm>
          <a:prstGeom prst="rect">
            <a:avLst/>
          </a:prstGeom>
          <a:noFill/>
        </p:spPr>
        <p:txBody>
          <a:bodyPr wrap="none" rtlCol="0">
            <a:spAutoFit/>
          </a:bodyPr>
          <a:lstStyle/>
          <a:p>
            <a:r>
              <a:rPr lang="cs-CZ" sz="2000" dirty="0" smtClean="0"/>
              <a:t>Fenotypové</a:t>
            </a:r>
          </a:p>
          <a:p>
            <a:r>
              <a:rPr lang="cs-CZ" sz="2000" dirty="0" smtClean="0"/>
              <a:t>třídy</a:t>
            </a:r>
          </a:p>
        </p:txBody>
      </p:sp>
      <p:sp>
        <p:nvSpPr>
          <p:cNvPr id="13" name="TextovéPole 12"/>
          <p:cNvSpPr txBox="1"/>
          <p:nvPr/>
        </p:nvSpPr>
        <p:spPr>
          <a:xfrm>
            <a:off x="423512" y="6097665"/>
            <a:ext cx="8521243" cy="400110"/>
          </a:xfrm>
          <a:prstGeom prst="rect">
            <a:avLst/>
          </a:prstGeom>
          <a:noFill/>
        </p:spPr>
        <p:txBody>
          <a:bodyPr wrap="none" rtlCol="0">
            <a:spAutoFit/>
          </a:bodyPr>
          <a:lstStyle/>
          <a:p>
            <a:r>
              <a:rPr lang="cs-CZ" sz="2000" dirty="0" smtClean="0">
                <a:solidFill>
                  <a:srgbClr val="0070C0"/>
                </a:solidFill>
              </a:rPr>
              <a:t>H</a:t>
            </a:r>
            <a:r>
              <a:rPr lang="cs-CZ" baseline="-25000" dirty="0" smtClean="0">
                <a:solidFill>
                  <a:srgbClr val="0070C0"/>
                </a:solidFill>
              </a:rPr>
              <a:t>0</a:t>
            </a:r>
            <a:r>
              <a:rPr lang="cs-CZ" sz="2000" dirty="0" smtClean="0">
                <a:solidFill>
                  <a:srgbClr val="0070C0"/>
                </a:solidFill>
              </a:rPr>
              <a:t>: Zbarvení způsobeno recesivní </a:t>
            </a:r>
            <a:r>
              <a:rPr lang="cs-CZ" sz="2000" dirty="0" err="1" smtClean="0">
                <a:solidFill>
                  <a:srgbClr val="0070C0"/>
                </a:solidFill>
              </a:rPr>
              <a:t>epistází</a:t>
            </a:r>
            <a:r>
              <a:rPr lang="cs-CZ" sz="2000" dirty="0" smtClean="0">
                <a:solidFill>
                  <a:srgbClr val="0070C0"/>
                </a:solidFill>
              </a:rPr>
              <a:t> mezi geny na různých chromosomech.</a:t>
            </a:r>
          </a:p>
        </p:txBody>
      </p:sp>
      <p:sp>
        <p:nvSpPr>
          <p:cNvPr id="14" name="TextovéPole 13"/>
          <p:cNvSpPr txBox="1"/>
          <p:nvPr/>
        </p:nvSpPr>
        <p:spPr>
          <a:xfrm>
            <a:off x="2631752" y="5444295"/>
            <a:ext cx="6317050" cy="400110"/>
          </a:xfrm>
          <a:prstGeom prst="rect">
            <a:avLst/>
          </a:prstGeom>
          <a:noFill/>
        </p:spPr>
        <p:txBody>
          <a:bodyPr wrap="none" rtlCol="0">
            <a:spAutoFit/>
          </a:bodyPr>
          <a:lstStyle/>
          <a:p>
            <a:r>
              <a:rPr lang="cs-CZ" sz="2000" dirty="0" smtClean="0"/>
              <a:t>Očekávaný fenotypový poměr B1:    1 černý : 1 hnědý : 2 bílí</a:t>
            </a:r>
          </a:p>
        </p:txBody>
      </p:sp>
    </p:spTree>
    <p:extLst>
      <p:ext uri="{BB962C8B-B14F-4D97-AF65-F5344CB8AC3E}">
        <p14:creationId xmlns:p14="http://schemas.microsoft.com/office/powerpoint/2010/main" val="112937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P spid="12" grpId="0"/>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360245" y="365760"/>
            <a:ext cx="3454151" cy="400110"/>
          </a:xfrm>
          <a:prstGeom prst="rect">
            <a:avLst/>
          </a:prstGeom>
          <a:noFill/>
        </p:spPr>
        <p:txBody>
          <a:bodyPr wrap="none" rtlCol="0">
            <a:spAutoFit/>
          </a:bodyPr>
          <a:lstStyle/>
          <a:p>
            <a:r>
              <a:rPr lang="cs-CZ" sz="2000" dirty="0" smtClean="0"/>
              <a:t>P: </a:t>
            </a:r>
            <a:r>
              <a:rPr lang="cs-CZ" sz="2000" i="1" dirty="0" smtClean="0"/>
              <a:t>CC </a:t>
            </a:r>
            <a:r>
              <a:rPr lang="cs-CZ" sz="2000" i="1" dirty="0" err="1" smtClean="0"/>
              <a:t>bb</a:t>
            </a:r>
            <a:r>
              <a:rPr lang="cs-CZ" sz="2000" dirty="0" smtClean="0"/>
              <a:t>  (hnědí)  X    </a:t>
            </a:r>
            <a:r>
              <a:rPr lang="cs-CZ" sz="2000" i="1" dirty="0" err="1" smtClean="0"/>
              <a:t>cc</a:t>
            </a:r>
            <a:r>
              <a:rPr lang="cs-CZ" sz="2000" i="1" dirty="0" smtClean="0"/>
              <a:t> BB</a:t>
            </a:r>
            <a:r>
              <a:rPr lang="cs-CZ" sz="2000" dirty="0" smtClean="0"/>
              <a:t> (bílí)</a:t>
            </a:r>
          </a:p>
        </p:txBody>
      </p:sp>
      <p:sp>
        <p:nvSpPr>
          <p:cNvPr id="5" name="TextovéPole 4"/>
          <p:cNvSpPr txBox="1"/>
          <p:nvPr/>
        </p:nvSpPr>
        <p:spPr>
          <a:xfrm>
            <a:off x="6583129" y="950326"/>
            <a:ext cx="1081706" cy="400110"/>
          </a:xfrm>
          <a:prstGeom prst="rect">
            <a:avLst/>
          </a:prstGeom>
          <a:noFill/>
        </p:spPr>
        <p:txBody>
          <a:bodyPr wrap="none" rtlCol="0">
            <a:spAutoFit/>
          </a:bodyPr>
          <a:lstStyle/>
          <a:p>
            <a:r>
              <a:rPr lang="cs-CZ" sz="2000" dirty="0" smtClean="0"/>
              <a:t>X</a:t>
            </a:r>
            <a:r>
              <a:rPr lang="cs-CZ" sz="2000" i="1" dirty="0" smtClean="0"/>
              <a:t>    </a:t>
            </a:r>
            <a:r>
              <a:rPr lang="cs-CZ" sz="2000" i="1" dirty="0" err="1" smtClean="0"/>
              <a:t>cc</a:t>
            </a:r>
            <a:r>
              <a:rPr lang="cs-CZ" sz="2000" i="1" dirty="0" smtClean="0"/>
              <a:t> </a:t>
            </a:r>
            <a:r>
              <a:rPr lang="cs-CZ" sz="2000" i="1" dirty="0" err="1" smtClean="0"/>
              <a:t>bb</a:t>
            </a:r>
            <a:endParaRPr lang="cs-CZ" sz="2000" i="1" dirty="0" smtClean="0"/>
          </a:p>
        </p:txBody>
      </p:sp>
      <p:sp>
        <p:nvSpPr>
          <p:cNvPr id="6" name="TextovéPole 5"/>
          <p:cNvSpPr txBox="1"/>
          <p:nvPr/>
        </p:nvSpPr>
        <p:spPr>
          <a:xfrm>
            <a:off x="5455897" y="950326"/>
            <a:ext cx="1188146" cy="400110"/>
          </a:xfrm>
          <a:prstGeom prst="rect">
            <a:avLst/>
          </a:prstGeom>
          <a:noFill/>
        </p:spPr>
        <p:txBody>
          <a:bodyPr wrap="none" rtlCol="0">
            <a:spAutoFit/>
          </a:bodyPr>
          <a:lstStyle/>
          <a:p>
            <a:r>
              <a:rPr lang="cs-CZ" sz="2000" dirty="0" smtClean="0"/>
              <a:t>F1: </a:t>
            </a:r>
            <a:r>
              <a:rPr lang="cs-CZ" sz="2000" i="1" dirty="0" err="1" smtClean="0"/>
              <a:t>Cc</a:t>
            </a:r>
            <a:r>
              <a:rPr lang="cs-CZ" sz="2000" i="1" dirty="0" smtClean="0"/>
              <a:t> </a:t>
            </a:r>
            <a:r>
              <a:rPr lang="cs-CZ" sz="2000" i="1" dirty="0" err="1" smtClean="0"/>
              <a:t>Bb</a:t>
            </a:r>
            <a:r>
              <a:rPr lang="cs-CZ" sz="2000" i="1" dirty="0" smtClean="0"/>
              <a:t> </a:t>
            </a:r>
          </a:p>
        </p:txBody>
      </p:sp>
      <p:sp>
        <p:nvSpPr>
          <p:cNvPr id="7" name="TextovéPole 6"/>
          <p:cNvSpPr txBox="1"/>
          <p:nvPr/>
        </p:nvSpPr>
        <p:spPr>
          <a:xfrm>
            <a:off x="4360245" y="1534892"/>
            <a:ext cx="4398833" cy="400110"/>
          </a:xfrm>
          <a:prstGeom prst="rect">
            <a:avLst/>
          </a:prstGeom>
          <a:noFill/>
        </p:spPr>
        <p:txBody>
          <a:bodyPr wrap="none" rtlCol="0">
            <a:spAutoFit/>
          </a:bodyPr>
          <a:lstStyle/>
          <a:p>
            <a:r>
              <a:rPr lang="cs-CZ" sz="2000" dirty="0" smtClean="0"/>
              <a:t>B1: 34 černých : 66 hnědých : 100 bílých </a:t>
            </a:r>
          </a:p>
        </p:txBody>
      </p:sp>
      <p:sp>
        <p:nvSpPr>
          <p:cNvPr id="9" name="TextovéPole 8"/>
          <p:cNvSpPr txBox="1"/>
          <p:nvPr/>
        </p:nvSpPr>
        <p:spPr>
          <a:xfrm>
            <a:off x="5150558" y="1956153"/>
            <a:ext cx="460382" cy="400110"/>
          </a:xfrm>
          <a:prstGeom prst="rect">
            <a:avLst/>
          </a:prstGeom>
          <a:noFill/>
        </p:spPr>
        <p:txBody>
          <a:bodyPr wrap="none" rtlCol="0">
            <a:spAutoFit/>
          </a:bodyPr>
          <a:lstStyle/>
          <a:p>
            <a:r>
              <a:rPr lang="cs-CZ" sz="2000" dirty="0" smtClean="0"/>
              <a:t>CB</a:t>
            </a:r>
          </a:p>
        </p:txBody>
      </p:sp>
      <p:sp>
        <p:nvSpPr>
          <p:cNvPr id="10" name="TextovéPole 9"/>
          <p:cNvSpPr txBox="1"/>
          <p:nvPr/>
        </p:nvSpPr>
        <p:spPr>
          <a:xfrm>
            <a:off x="6439122" y="1954971"/>
            <a:ext cx="455574" cy="400110"/>
          </a:xfrm>
          <a:prstGeom prst="rect">
            <a:avLst/>
          </a:prstGeom>
          <a:noFill/>
        </p:spPr>
        <p:txBody>
          <a:bodyPr wrap="none" rtlCol="0">
            <a:spAutoFit/>
          </a:bodyPr>
          <a:lstStyle/>
          <a:p>
            <a:r>
              <a:rPr lang="cs-CZ" sz="2000" dirty="0" err="1" smtClean="0"/>
              <a:t>Cb</a:t>
            </a:r>
            <a:endParaRPr lang="cs-CZ" sz="2000" dirty="0" smtClean="0"/>
          </a:p>
        </p:txBody>
      </p:sp>
      <p:sp>
        <p:nvSpPr>
          <p:cNvPr id="11" name="TextovéPole 10"/>
          <p:cNvSpPr txBox="1"/>
          <p:nvPr/>
        </p:nvSpPr>
        <p:spPr>
          <a:xfrm>
            <a:off x="7528249" y="1946388"/>
            <a:ext cx="915635" cy="400110"/>
          </a:xfrm>
          <a:prstGeom prst="rect">
            <a:avLst/>
          </a:prstGeom>
          <a:noFill/>
        </p:spPr>
        <p:txBody>
          <a:bodyPr wrap="none" rtlCol="0">
            <a:spAutoFit/>
          </a:bodyPr>
          <a:lstStyle/>
          <a:p>
            <a:r>
              <a:rPr lang="cs-CZ" sz="2000" dirty="0" err="1" smtClean="0"/>
              <a:t>cB</a:t>
            </a:r>
            <a:r>
              <a:rPr lang="cs-CZ" sz="2000" dirty="0" smtClean="0"/>
              <a:t> + </a:t>
            </a:r>
            <a:r>
              <a:rPr lang="cs-CZ" sz="2000" dirty="0" err="1" smtClean="0"/>
              <a:t>cb</a:t>
            </a:r>
            <a:endParaRPr lang="cs-CZ" sz="2000" dirty="0" smtClean="0"/>
          </a:p>
        </p:txBody>
      </p:sp>
      <p:sp>
        <p:nvSpPr>
          <p:cNvPr id="12" name="TextovéPole 11"/>
          <p:cNvSpPr txBox="1"/>
          <p:nvPr/>
        </p:nvSpPr>
        <p:spPr>
          <a:xfrm>
            <a:off x="3585667" y="1940450"/>
            <a:ext cx="1408334" cy="707886"/>
          </a:xfrm>
          <a:prstGeom prst="rect">
            <a:avLst/>
          </a:prstGeom>
          <a:noFill/>
        </p:spPr>
        <p:txBody>
          <a:bodyPr wrap="none" rtlCol="0">
            <a:spAutoFit/>
          </a:bodyPr>
          <a:lstStyle/>
          <a:p>
            <a:r>
              <a:rPr lang="cs-CZ" sz="2000" dirty="0" smtClean="0"/>
              <a:t>Fenotypové</a:t>
            </a:r>
          </a:p>
          <a:p>
            <a:r>
              <a:rPr lang="cs-CZ" sz="2000" dirty="0" smtClean="0"/>
              <a:t>třídy</a:t>
            </a:r>
          </a:p>
        </p:txBody>
      </p:sp>
      <p:graphicFrame>
        <p:nvGraphicFramePr>
          <p:cNvPr id="8" name="Tabulka 7"/>
          <p:cNvGraphicFramePr>
            <a:graphicFrameLocks noGrp="1"/>
          </p:cNvGraphicFramePr>
          <p:nvPr>
            <p:extLst>
              <p:ext uri="{D42A27DB-BD31-4B8C-83A1-F6EECF244321}">
                <p14:modId xmlns:p14="http://schemas.microsoft.com/office/powerpoint/2010/main" val="1501010601"/>
              </p:ext>
            </p:extLst>
          </p:nvPr>
        </p:nvGraphicFramePr>
        <p:xfrm>
          <a:off x="443776" y="2704024"/>
          <a:ext cx="8322645" cy="2225040"/>
        </p:xfrm>
        <a:graphic>
          <a:graphicData uri="http://schemas.openxmlformats.org/drawingml/2006/table">
            <a:tbl>
              <a:tblPr firstRow="1" bandRow="1">
                <a:tableStyleId>{5940675A-B579-460E-94D1-54222C63F5DA}</a:tableStyleId>
              </a:tblPr>
              <a:tblGrid>
                <a:gridCol w="4321744"/>
                <a:gridCol w="1097280"/>
                <a:gridCol w="1030812"/>
                <a:gridCol w="923116"/>
                <a:gridCol w="949693"/>
              </a:tblGrid>
              <a:tr h="370840">
                <a:tc>
                  <a:txBody>
                    <a:bodyPr/>
                    <a:lstStyle/>
                    <a:p>
                      <a:r>
                        <a:rPr lang="cs-CZ" dirty="0" smtClean="0"/>
                        <a:t>Fenotypové</a:t>
                      </a:r>
                      <a:r>
                        <a:rPr lang="cs-CZ" baseline="0" dirty="0" smtClean="0"/>
                        <a:t> třídy B1</a:t>
                      </a:r>
                      <a:endParaRPr lang="cs-CZ" dirty="0"/>
                    </a:p>
                  </a:txBody>
                  <a:tcPr/>
                </a:tc>
                <a:tc>
                  <a:txBody>
                    <a:bodyPr/>
                    <a:lstStyle/>
                    <a:p>
                      <a:pPr algn="ctr"/>
                      <a:r>
                        <a:rPr lang="cs-CZ" dirty="0" smtClean="0"/>
                        <a:t>CB</a:t>
                      </a:r>
                      <a:endParaRPr lang="cs-CZ" dirty="0"/>
                    </a:p>
                  </a:txBody>
                  <a:tcPr/>
                </a:tc>
                <a:tc>
                  <a:txBody>
                    <a:bodyPr/>
                    <a:lstStyle/>
                    <a:p>
                      <a:pPr algn="ctr"/>
                      <a:r>
                        <a:rPr lang="cs-CZ" dirty="0" err="1" smtClean="0"/>
                        <a:t>Cb</a:t>
                      </a:r>
                      <a:endParaRPr lang="cs-CZ" dirty="0"/>
                    </a:p>
                  </a:txBody>
                  <a:tcPr/>
                </a:tc>
                <a:tc>
                  <a:txBody>
                    <a:bodyPr/>
                    <a:lstStyle/>
                    <a:p>
                      <a:pPr algn="ctr"/>
                      <a:r>
                        <a:rPr lang="cs-CZ" dirty="0" err="1" smtClean="0"/>
                        <a:t>cB</a:t>
                      </a:r>
                      <a:endParaRPr lang="cs-CZ" dirty="0"/>
                    </a:p>
                  </a:txBody>
                  <a:tcPr/>
                </a:tc>
                <a:tc>
                  <a:txBody>
                    <a:bodyPr/>
                    <a:lstStyle/>
                    <a:p>
                      <a:pPr algn="ctr"/>
                      <a:r>
                        <a:rPr lang="cs-CZ" dirty="0" err="1" smtClean="0"/>
                        <a:t>cb</a:t>
                      </a:r>
                      <a:endParaRPr lang="cs-CZ" dirty="0"/>
                    </a:p>
                  </a:txBody>
                  <a:tcPr/>
                </a:tc>
              </a:tr>
              <a:tr h="370840">
                <a:tc>
                  <a:txBody>
                    <a:bodyPr/>
                    <a:lstStyle/>
                    <a:p>
                      <a:r>
                        <a:rPr lang="cs-CZ" dirty="0" smtClean="0"/>
                        <a:t>Fenotyp</a:t>
                      </a:r>
                      <a:endParaRPr lang="cs-CZ" dirty="0"/>
                    </a:p>
                  </a:txBody>
                  <a:tcPr/>
                </a:tc>
                <a:tc>
                  <a:txBody>
                    <a:bodyPr/>
                    <a:lstStyle/>
                    <a:p>
                      <a:pPr algn="ctr"/>
                      <a:r>
                        <a:rPr lang="cs-CZ" dirty="0" smtClean="0"/>
                        <a:t>černí</a:t>
                      </a:r>
                      <a:endParaRPr lang="cs-CZ" dirty="0"/>
                    </a:p>
                  </a:txBody>
                  <a:tcPr/>
                </a:tc>
                <a:tc>
                  <a:txBody>
                    <a:bodyPr/>
                    <a:lstStyle/>
                    <a:p>
                      <a:pPr algn="ctr"/>
                      <a:r>
                        <a:rPr lang="cs-CZ" dirty="0" smtClean="0"/>
                        <a:t>hnědí</a:t>
                      </a:r>
                      <a:endParaRPr lang="cs-CZ" dirty="0"/>
                    </a:p>
                  </a:txBody>
                  <a:tcPr/>
                </a:tc>
                <a:tc gridSpan="2">
                  <a:txBody>
                    <a:bodyPr/>
                    <a:lstStyle/>
                    <a:p>
                      <a:pPr algn="ctr"/>
                      <a:r>
                        <a:rPr lang="cs-CZ" dirty="0" smtClean="0"/>
                        <a:t>bílí</a:t>
                      </a:r>
                      <a:endParaRPr lang="cs-CZ" dirty="0"/>
                    </a:p>
                  </a:txBody>
                  <a:tcPr/>
                </a:tc>
                <a:tc hMerge="1">
                  <a:txBody>
                    <a:bodyPr/>
                    <a:lstStyle/>
                    <a:p>
                      <a:endParaRPr lang="cs-CZ"/>
                    </a:p>
                  </a:txBody>
                  <a:tcPr/>
                </a:tc>
              </a:tr>
              <a:tr h="370840">
                <a:tc>
                  <a:txBody>
                    <a:bodyPr/>
                    <a:lstStyle/>
                    <a:p>
                      <a:r>
                        <a:rPr lang="cs-CZ" dirty="0" smtClean="0"/>
                        <a:t>Fenotypový poměr B1 bez interakce</a:t>
                      </a:r>
                      <a:endParaRPr lang="cs-CZ" dirty="0"/>
                    </a:p>
                  </a:txBody>
                  <a:tcPr/>
                </a:tc>
                <a:tc>
                  <a:txBody>
                    <a:bodyPr/>
                    <a:lstStyle/>
                    <a:p>
                      <a:pPr algn="ctr"/>
                      <a:r>
                        <a:rPr lang="cs-CZ" dirty="0" smtClean="0"/>
                        <a:t>1</a:t>
                      </a:r>
                      <a:endParaRPr lang="cs-CZ" dirty="0"/>
                    </a:p>
                  </a:txBody>
                  <a:tcPr/>
                </a:tc>
                <a:tc>
                  <a:txBody>
                    <a:bodyPr/>
                    <a:lstStyle/>
                    <a:p>
                      <a:pPr algn="ctr"/>
                      <a:r>
                        <a:rPr lang="cs-CZ" dirty="0" smtClean="0"/>
                        <a:t>1</a:t>
                      </a:r>
                      <a:endParaRPr lang="cs-CZ" dirty="0"/>
                    </a:p>
                  </a:txBody>
                  <a:tcPr/>
                </a:tc>
                <a:tc>
                  <a:txBody>
                    <a:bodyPr/>
                    <a:lstStyle/>
                    <a:p>
                      <a:pPr algn="ctr"/>
                      <a:r>
                        <a:rPr lang="cs-CZ" dirty="0" smtClean="0"/>
                        <a:t>1</a:t>
                      </a:r>
                      <a:endParaRPr lang="cs-CZ" dirty="0"/>
                    </a:p>
                  </a:txBody>
                  <a:tcPr/>
                </a:tc>
                <a:tc>
                  <a:txBody>
                    <a:bodyPr/>
                    <a:lstStyle/>
                    <a:p>
                      <a:pPr algn="ctr"/>
                      <a:r>
                        <a:rPr lang="cs-CZ" dirty="0" smtClean="0"/>
                        <a:t>1</a:t>
                      </a:r>
                      <a:endParaRPr lang="cs-CZ"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Fenotypový poměr B1 u recesivní </a:t>
                      </a:r>
                      <a:r>
                        <a:rPr lang="cs-CZ" dirty="0" err="1" smtClean="0"/>
                        <a:t>epistáze</a:t>
                      </a:r>
                      <a:endParaRPr lang="cs-CZ" dirty="0"/>
                    </a:p>
                  </a:txBody>
                  <a:tcPr/>
                </a:tc>
                <a:tc>
                  <a:txBody>
                    <a:bodyPr/>
                    <a:lstStyle/>
                    <a:p>
                      <a:pPr algn="ctr"/>
                      <a:r>
                        <a:rPr lang="cs-CZ" dirty="0" smtClean="0"/>
                        <a:t>1</a:t>
                      </a:r>
                      <a:endParaRPr lang="cs-CZ" dirty="0"/>
                    </a:p>
                  </a:txBody>
                  <a:tcPr/>
                </a:tc>
                <a:tc>
                  <a:txBody>
                    <a:bodyPr/>
                    <a:lstStyle/>
                    <a:p>
                      <a:pPr algn="ctr"/>
                      <a:r>
                        <a:rPr lang="cs-CZ" dirty="0" smtClean="0"/>
                        <a:t>1</a:t>
                      </a:r>
                      <a:endParaRPr lang="cs-CZ" dirty="0"/>
                    </a:p>
                  </a:txBody>
                  <a:tcPr/>
                </a:tc>
                <a:tc gridSpan="2">
                  <a:txBody>
                    <a:bodyPr/>
                    <a:lstStyle/>
                    <a:p>
                      <a:pPr algn="ctr"/>
                      <a:r>
                        <a:rPr lang="cs-CZ" dirty="0" smtClean="0"/>
                        <a:t>2</a:t>
                      </a:r>
                      <a:endParaRPr lang="cs-CZ" dirty="0"/>
                    </a:p>
                  </a:txBody>
                  <a:tcPr/>
                </a:tc>
                <a:tc hMerge="1">
                  <a:txBody>
                    <a:bodyPr/>
                    <a:lstStyle/>
                    <a:p>
                      <a:endParaRPr lang="cs-CZ"/>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Pozorované počty</a:t>
                      </a:r>
                      <a:endParaRPr lang="cs-CZ" dirty="0"/>
                    </a:p>
                  </a:txBody>
                  <a:tcPr/>
                </a:tc>
                <a:tc>
                  <a:txBody>
                    <a:bodyPr/>
                    <a:lstStyle/>
                    <a:p>
                      <a:pPr algn="ctr"/>
                      <a:r>
                        <a:rPr lang="cs-CZ" dirty="0" smtClean="0"/>
                        <a:t>34</a:t>
                      </a:r>
                      <a:endParaRPr lang="cs-CZ" dirty="0"/>
                    </a:p>
                  </a:txBody>
                  <a:tcPr/>
                </a:tc>
                <a:tc>
                  <a:txBody>
                    <a:bodyPr/>
                    <a:lstStyle/>
                    <a:p>
                      <a:pPr algn="ctr"/>
                      <a:r>
                        <a:rPr lang="cs-CZ" dirty="0" smtClean="0"/>
                        <a:t>66</a:t>
                      </a:r>
                      <a:endParaRPr lang="cs-CZ" dirty="0"/>
                    </a:p>
                  </a:txBody>
                  <a:tcPr/>
                </a:tc>
                <a:tc gridSpan="2">
                  <a:txBody>
                    <a:bodyPr/>
                    <a:lstStyle/>
                    <a:p>
                      <a:pPr algn="ctr"/>
                      <a:r>
                        <a:rPr lang="cs-CZ" dirty="0" smtClean="0"/>
                        <a:t>100</a:t>
                      </a:r>
                      <a:endParaRPr lang="cs-CZ" dirty="0"/>
                    </a:p>
                  </a:txBody>
                  <a:tcPr/>
                </a:tc>
                <a:tc hMerge="1">
                  <a:txBody>
                    <a:bodyPr/>
                    <a:lstStyle/>
                    <a:p>
                      <a:endParaRPr lang="cs-CZ"/>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Očekávané</a:t>
                      </a:r>
                      <a:endParaRPr lang="cs-CZ" dirty="0"/>
                    </a:p>
                  </a:txBody>
                  <a:tcPr/>
                </a:tc>
                <a:tc>
                  <a:txBody>
                    <a:bodyPr/>
                    <a:lstStyle/>
                    <a:p>
                      <a:pPr algn="ctr"/>
                      <a:r>
                        <a:rPr lang="cs-CZ" dirty="0" smtClean="0"/>
                        <a:t>50</a:t>
                      </a:r>
                      <a:endParaRPr lang="cs-CZ" dirty="0"/>
                    </a:p>
                  </a:txBody>
                  <a:tcPr/>
                </a:tc>
                <a:tc>
                  <a:txBody>
                    <a:bodyPr/>
                    <a:lstStyle/>
                    <a:p>
                      <a:pPr algn="ctr"/>
                      <a:r>
                        <a:rPr lang="cs-CZ" dirty="0" smtClean="0"/>
                        <a:t>50</a:t>
                      </a:r>
                      <a:endParaRPr lang="cs-CZ" dirty="0"/>
                    </a:p>
                  </a:txBody>
                  <a:tcPr/>
                </a:tc>
                <a:tc gridSpan="2">
                  <a:txBody>
                    <a:bodyPr/>
                    <a:lstStyle/>
                    <a:p>
                      <a:pPr algn="ctr"/>
                      <a:r>
                        <a:rPr lang="cs-CZ" dirty="0" smtClean="0"/>
                        <a:t>100</a:t>
                      </a:r>
                      <a:endParaRPr lang="cs-CZ" dirty="0"/>
                    </a:p>
                  </a:txBody>
                  <a:tcPr/>
                </a:tc>
                <a:tc hMerge="1">
                  <a:txBody>
                    <a:bodyPr/>
                    <a:lstStyle/>
                    <a:p>
                      <a:endParaRPr lang="cs-CZ"/>
                    </a:p>
                  </a:txBody>
                  <a:tcPr/>
                </a:tc>
              </a:tr>
            </a:tbl>
          </a:graphicData>
        </a:graphic>
      </p:graphicFrame>
      <p:sp>
        <p:nvSpPr>
          <p:cNvPr id="14" name="TextovéPole 13"/>
          <p:cNvSpPr txBox="1"/>
          <p:nvPr/>
        </p:nvSpPr>
        <p:spPr>
          <a:xfrm>
            <a:off x="443776" y="365760"/>
            <a:ext cx="3846058" cy="1015663"/>
          </a:xfrm>
          <a:prstGeom prst="rect">
            <a:avLst/>
          </a:prstGeom>
          <a:noFill/>
        </p:spPr>
        <p:txBody>
          <a:bodyPr wrap="square" rtlCol="0">
            <a:spAutoFit/>
          </a:bodyPr>
          <a:lstStyle/>
          <a:p>
            <a:r>
              <a:rPr lang="cs-CZ" sz="2000" dirty="0" smtClean="0">
                <a:solidFill>
                  <a:srgbClr val="0070C0"/>
                </a:solidFill>
              </a:rPr>
              <a:t>H</a:t>
            </a:r>
            <a:r>
              <a:rPr lang="cs-CZ" baseline="-25000" dirty="0" smtClean="0">
                <a:solidFill>
                  <a:srgbClr val="0070C0"/>
                </a:solidFill>
              </a:rPr>
              <a:t>0</a:t>
            </a:r>
            <a:r>
              <a:rPr lang="cs-CZ" sz="2000" dirty="0" smtClean="0">
                <a:solidFill>
                  <a:srgbClr val="0070C0"/>
                </a:solidFill>
              </a:rPr>
              <a:t>: Zbarvení způsobeno recesivní </a:t>
            </a:r>
            <a:r>
              <a:rPr lang="cs-CZ" sz="2000" dirty="0" err="1" smtClean="0">
                <a:solidFill>
                  <a:srgbClr val="0070C0"/>
                </a:solidFill>
              </a:rPr>
              <a:t>epistází</a:t>
            </a:r>
            <a:r>
              <a:rPr lang="cs-CZ" sz="2000" dirty="0" smtClean="0">
                <a:solidFill>
                  <a:srgbClr val="0070C0"/>
                </a:solidFill>
              </a:rPr>
              <a:t> mezi geny na různých chromosomech.</a:t>
            </a:r>
          </a:p>
        </p:txBody>
      </p:sp>
      <p:sp>
        <p:nvSpPr>
          <p:cNvPr id="16" name="Obdélník 15"/>
          <p:cNvSpPr/>
          <p:nvPr/>
        </p:nvSpPr>
        <p:spPr>
          <a:xfrm>
            <a:off x="443776" y="5055757"/>
            <a:ext cx="1739579" cy="400110"/>
          </a:xfrm>
          <a:prstGeom prst="rect">
            <a:avLst/>
          </a:prstGeom>
        </p:spPr>
        <p:txBody>
          <a:bodyPr wrap="none">
            <a:spAutoFit/>
          </a:bodyPr>
          <a:lstStyle/>
          <a:p>
            <a:r>
              <a:rPr lang="cs-CZ" altLang="en-US" sz="2000" dirty="0" err="1">
                <a:solidFill>
                  <a:srgbClr val="FF0000"/>
                </a:solidFill>
                <a:latin typeface="Symbol" panose="05050102010706020507" pitchFamily="18" charset="2"/>
              </a:rPr>
              <a:t>C</a:t>
            </a:r>
            <a:r>
              <a:rPr lang="cs-CZ" altLang="en-US" sz="2000" baseline="30000" dirty="0" err="1" smtClean="0">
                <a:solidFill>
                  <a:srgbClr val="FF0000"/>
                </a:solidFill>
              </a:rPr>
              <a:t>2</a:t>
            </a:r>
            <a:r>
              <a:rPr lang="cs-CZ" altLang="en-US" sz="2000" dirty="0" smtClean="0">
                <a:solidFill>
                  <a:srgbClr val="FF0000"/>
                </a:solidFill>
              </a:rPr>
              <a:t> </a:t>
            </a:r>
            <a:r>
              <a:rPr lang="cs-CZ" altLang="en-US" sz="2000" dirty="0">
                <a:solidFill>
                  <a:srgbClr val="FF0000"/>
                </a:solidFill>
              </a:rPr>
              <a:t>= </a:t>
            </a:r>
            <a:r>
              <a:rPr lang="cs-CZ" altLang="en-US" sz="2000" dirty="0">
                <a:solidFill>
                  <a:srgbClr val="FF0000"/>
                </a:solidFill>
                <a:cs typeface="Arial" pitchFamily="34" charset="0"/>
              </a:rPr>
              <a:t>∑</a:t>
            </a:r>
            <a:r>
              <a:rPr lang="cs-CZ" altLang="en-US" sz="2000" dirty="0">
                <a:solidFill>
                  <a:srgbClr val="FF0000"/>
                </a:solidFill>
              </a:rPr>
              <a:t>(O-E)</a:t>
            </a:r>
            <a:r>
              <a:rPr lang="cs-CZ" altLang="en-US" sz="2000" baseline="30000" dirty="0">
                <a:solidFill>
                  <a:srgbClr val="FF0000"/>
                </a:solidFill>
              </a:rPr>
              <a:t>2</a:t>
            </a:r>
            <a:r>
              <a:rPr lang="cs-CZ" altLang="en-US" sz="2000" dirty="0">
                <a:solidFill>
                  <a:srgbClr val="FF0000"/>
                </a:solidFill>
              </a:rPr>
              <a:t>/E </a:t>
            </a:r>
            <a:endParaRPr lang="en-US" sz="2000" dirty="0">
              <a:solidFill>
                <a:srgbClr val="FF0000"/>
              </a:solidFill>
            </a:endParaRPr>
          </a:p>
        </p:txBody>
      </p:sp>
      <p:sp>
        <p:nvSpPr>
          <p:cNvPr id="17" name="Obdélník 16"/>
          <p:cNvSpPr/>
          <p:nvPr/>
        </p:nvSpPr>
        <p:spPr>
          <a:xfrm>
            <a:off x="2791104" y="5101923"/>
            <a:ext cx="5967974" cy="1015663"/>
          </a:xfrm>
          <a:prstGeom prst="rect">
            <a:avLst/>
          </a:prstGeom>
        </p:spPr>
        <p:txBody>
          <a:bodyPr wrap="square">
            <a:spAutoFit/>
          </a:bodyPr>
          <a:lstStyle/>
          <a:p>
            <a:r>
              <a:rPr lang="cs-CZ" altLang="en-US" sz="2000" dirty="0">
                <a:latin typeface="Symbol" panose="05050102010706020507" pitchFamily="18" charset="2"/>
              </a:rPr>
              <a:t>C</a:t>
            </a:r>
            <a:r>
              <a:rPr lang="cs-CZ" altLang="en-US" sz="2000" baseline="30000" dirty="0"/>
              <a:t>2</a:t>
            </a:r>
            <a:r>
              <a:rPr lang="cs-CZ" altLang="en-US" sz="2000" dirty="0"/>
              <a:t> = </a:t>
            </a:r>
            <a:r>
              <a:rPr lang="cs-CZ" altLang="en-US" sz="2000" dirty="0" smtClean="0"/>
              <a:t>(34-50)</a:t>
            </a:r>
            <a:r>
              <a:rPr lang="cs-CZ" altLang="en-US" sz="2000" baseline="30000" dirty="0" smtClean="0"/>
              <a:t>2</a:t>
            </a:r>
            <a:r>
              <a:rPr lang="cs-CZ" altLang="en-US" sz="2000" dirty="0" smtClean="0"/>
              <a:t>/50 + (66-50)</a:t>
            </a:r>
            <a:r>
              <a:rPr lang="cs-CZ" altLang="en-US" sz="2000" baseline="30000" dirty="0" smtClean="0"/>
              <a:t>2</a:t>
            </a:r>
            <a:r>
              <a:rPr lang="cs-CZ" altLang="en-US" sz="2000" dirty="0" smtClean="0"/>
              <a:t>/50 </a:t>
            </a:r>
            <a:r>
              <a:rPr lang="cs-CZ" altLang="en-US" sz="2000" dirty="0"/>
              <a:t>+ </a:t>
            </a:r>
            <a:r>
              <a:rPr lang="cs-CZ" altLang="en-US" sz="2000" dirty="0" smtClean="0"/>
              <a:t>(100-100)</a:t>
            </a:r>
            <a:r>
              <a:rPr lang="cs-CZ" altLang="en-US" sz="2000" baseline="30000" dirty="0" smtClean="0"/>
              <a:t>2</a:t>
            </a:r>
            <a:r>
              <a:rPr lang="cs-CZ" altLang="en-US" sz="2000" dirty="0" smtClean="0"/>
              <a:t>/100 =5,12 + 5,12 + 0 = </a:t>
            </a:r>
            <a:r>
              <a:rPr lang="cs-CZ" altLang="en-US" sz="2000" u="sng" dirty="0" smtClean="0"/>
              <a:t>10,24  </a:t>
            </a:r>
            <a:endParaRPr lang="cs-CZ" sz="2000" u="sng" dirty="0"/>
          </a:p>
          <a:p>
            <a:r>
              <a:rPr lang="cs-CZ" altLang="en-US" sz="2000" dirty="0" smtClean="0"/>
              <a:t> </a:t>
            </a:r>
            <a:endParaRPr lang="cs-CZ" sz="2000" dirty="0"/>
          </a:p>
        </p:txBody>
      </p:sp>
      <p:sp>
        <p:nvSpPr>
          <p:cNvPr id="19" name="Obdélník 18"/>
          <p:cNvSpPr/>
          <p:nvPr/>
        </p:nvSpPr>
        <p:spPr>
          <a:xfrm>
            <a:off x="433018" y="4572000"/>
            <a:ext cx="8399010" cy="483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435374" y="4203716"/>
            <a:ext cx="8399010" cy="483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81584" y="3829279"/>
            <a:ext cx="8399010" cy="483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2794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P spid="20"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2097088"/>
            <a:ext cx="7942262" cy="464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p:cNvSpPr txBox="1">
            <a:spLocks noChangeArrowheads="1"/>
          </p:cNvSpPr>
          <p:nvPr/>
        </p:nvSpPr>
        <p:spPr bwMode="auto">
          <a:xfrm>
            <a:off x="450056" y="88583"/>
            <a:ext cx="8141335" cy="1200329"/>
          </a:xfrm>
          <a:prstGeom prst="rect">
            <a:avLst/>
          </a:prstGeom>
          <a:extLst/>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altLang="en-US" dirty="0"/>
              <a:t>Tabulka kritických hodnot pro </a:t>
            </a:r>
            <a:r>
              <a:rPr lang="cs-CZ" altLang="en-US" dirty="0" err="1"/>
              <a:t>X</a:t>
            </a:r>
            <a:r>
              <a:rPr lang="cs-CZ" altLang="en-US" baseline="30000" dirty="0" err="1"/>
              <a:t>2</a:t>
            </a:r>
            <a:r>
              <a:rPr lang="cs-CZ" altLang="en-US" dirty="0"/>
              <a:t> test</a:t>
            </a:r>
          </a:p>
        </p:txBody>
      </p:sp>
      <p:sp>
        <p:nvSpPr>
          <p:cNvPr id="2" name="Ovál 1"/>
          <p:cNvSpPr/>
          <p:nvPr/>
        </p:nvSpPr>
        <p:spPr>
          <a:xfrm>
            <a:off x="5438775" y="3093721"/>
            <a:ext cx="733425" cy="4381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p:cNvSpPr txBox="1"/>
          <p:nvPr/>
        </p:nvSpPr>
        <p:spPr>
          <a:xfrm>
            <a:off x="215265" y="1050548"/>
            <a:ext cx="4305459" cy="769441"/>
          </a:xfrm>
          <a:prstGeom prst="rect">
            <a:avLst/>
          </a:prstGeom>
          <a:noFill/>
        </p:spPr>
        <p:txBody>
          <a:bodyPr wrap="square" rtlCol="0">
            <a:spAutoFit/>
          </a:bodyPr>
          <a:lstStyle/>
          <a:p>
            <a:r>
              <a:rPr lang="cs-CZ" sz="2200" dirty="0" smtClean="0"/>
              <a:t>Stupně volnosti (</a:t>
            </a:r>
            <a:r>
              <a:rPr lang="cs-CZ" sz="2200" dirty="0" err="1" smtClean="0"/>
              <a:t>degrees</a:t>
            </a:r>
            <a:r>
              <a:rPr lang="cs-CZ" sz="2200" dirty="0" smtClean="0"/>
              <a:t> </a:t>
            </a:r>
            <a:r>
              <a:rPr lang="cs-CZ" sz="2200" dirty="0" err="1" smtClean="0"/>
              <a:t>of</a:t>
            </a:r>
            <a:r>
              <a:rPr lang="cs-CZ" sz="2200" dirty="0" smtClean="0"/>
              <a:t> </a:t>
            </a:r>
            <a:r>
              <a:rPr lang="cs-CZ" sz="2200" dirty="0" err="1" smtClean="0"/>
              <a:t>freedom</a:t>
            </a:r>
            <a:r>
              <a:rPr lang="cs-CZ" sz="2200" dirty="0" smtClean="0"/>
              <a:t>) = počet kategorií – 1.</a:t>
            </a:r>
            <a:endParaRPr lang="en-US" sz="2200" dirty="0" smtClean="0"/>
          </a:p>
        </p:txBody>
      </p:sp>
      <p:cxnSp>
        <p:nvCxnSpPr>
          <p:cNvPr id="5" name="Přímá spojnice se šipkou 4"/>
          <p:cNvCxnSpPr/>
          <p:nvPr/>
        </p:nvCxnSpPr>
        <p:spPr>
          <a:xfrm>
            <a:off x="605790" y="2017930"/>
            <a:ext cx="270510" cy="7014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840581" y="3418026"/>
            <a:ext cx="7870825"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5429250" y="2438400"/>
            <a:ext cx="19050" cy="4210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6162675" y="2438400"/>
            <a:ext cx="19050" cy="4210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5920740" y="2097088"/>
            <a:ext cx="377190" cy="5318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646420" y="1587043"/>
            <a:ext cx="2554867" cy="430887"/>
          </a:xfrm>
          <a:prstGeom prst="rect">
            <a:avLst/>
          </a:prstGeom>
          <a:noFill/>
        </p:spPr>
        <p:txBody>
          <a:bodyPr wrap="none" rtlCol="0">
            <a:spAutoFit/>
          </a:bodyPr>
          <a:lstStyle/>
          <a:p>
            <a:r>
              <a:rPr lang="cs-CZ" sz="2200" dirty="0" smtClean="0"/>
              <a:t>Hladina významnosti</a:t>
            </a:r>
            <a:endParaRPr lang="en-US" sz="2200" dirty="0" smtClean="0"/>
          </a:p>
        </p:txBody>
      </p:sp>
    </p:spTree>
    <p:extLst>
      <p:ext uri="{BB962C8B-B14F-4D97-AF65-F5344CB8AC3E}">
        <p14:creationId xmlns:p14="http://schemas.microsoft.com/office/powerpoint/2010/main" val="184933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360245" y="365760"/>
            <a:ext cx="3454151" cy="400110"/>
          </a:xfrm>
          <a:prstGeom prst="rect">
            <a:avLst/>
          </a:prstGeom>
          <a:noFill/>
        </p:spPr>
        <p:txBody>
          <a:bodyPr wrap="none" rtlCol="0">
            <a:spAutoFit/>
          </a:bodyPr>
          <a:lstStyle/>
          <a:p>
            <a:r>
              <a:rPr lang="cs-CZ" sz="2000" dirty="0" smtClean="0"/>
              <a:t>P: </a:t>
            </a:r>
            <a:r>
              <a:rPr lang="cs-CZ" sz="2000" i="1" dirty="0" smtClean="0"/>
              <a:t>CC </a:t>
            </a:r>
            <a:r>
              <a:rPr lang="cs-CZ" sz="2000" i="1" dirty="0" err="1" smtClean="0"/>
              <a:t>bb</a:t>
            </a:r>
            <a:r>
              <a:rPr lang="cs-CZ" sz="2000" dirty="0" smtClean="0"/>
              <a:t>  (hnědí)  X    </a:t>
            </a:r>
            <a:r>
              <a:rPr lang="cs-CZ" sz="2000" i="1" dirty="0" err="1" smtClean="0"/>
              <a:t>cc</a:t>
            </a:r>
            <a:r>
              <a:rPr lang="cs-CZ" sz="2000" i="1" dirty="0" smtClean="0"/>
              <a:t> BB</a:t>
            </a:r>
            <a:r>
              <a:rPr lang="cs-CZ" sz="2000" dirty="0" smtClean="0"/>
              <a:t> (bílí)</a:t>
            </a:r>
          </a:p>
        </p:txBody>
      </p:sp>
      <p:sp>
        <p:nvSpPr>
          <p:cNvPr id="5" name="TextovéPole 4"/>
          <p:cNvSpPr txBox="1"/>
          <p:nvPr/>
        </p:nvSpPr>
        <p:spPr>
          <a:xfrm>
            <a:off x="6583129" y="950326"/>
            <a:ext cx="1081706" cy="400110"/>
          </a:xfrm>
          <a:prstGeom prst="rect">
            <a:avLst/>
          </a:prstGeom>
          <a:noFill/>
        </p:spPr>
        <p:txBody>
          <a:bodyPr wrap="none" rtlCol="0">
            <a:spAutoFit/>
          </a:bodyPr>
          <a:lstStyle/>
          <a:p>
            <a:r>
              <a:rPr lang="cs-CZ" sz="2000" dirty="0" smtClean="0"/>
              <a:t>X</a:t>
            </a:r>
            <a:r>
              <a:rPr lang="cs-CZ" sz="2000" i="1" dirty="0" smtClean="0"/>
              <a:t>    </a:t>
            </a:r>
            <a:r>
              <a:rPr lang="cs-CZ" sz="2000" i="1" dirty="0" err="1" smtClean="0"/>
              <a:t>cc</a:t>
            </a:r>
            <a:r>
              <a:rPr lang="cs-CZ" sz="2000" i="1" dirty="0" smtClean="0"/>
              <a:t> </a:t>
            </a:r>
            <a:r>
              <a:rPr lang="cs-CZ" sz="2000" i="1" dirty="0" err="1" smtClean="0"/>
              <a:t>bb</a:t>
            </a:r>
            <a:endParaRPr lang="cs-CZ" sz="2000" i="1" dirty="0" smtClean="0"/>
          </a:p>
        </p:txBody>
      </p:sp>
      <p:sp>
        <p:nvSpPr>
          <p:cNvPr id="6" name="TextovéPole 5"/>
          <p:cNvSpPr txBox="1"/>
          <p:nvPr/>
        </p:nvSpPr>
        <p:spPr>
          <a:xfrm>
            <a:off x="5455897" y="950326"/>
            <a:ext cx="1188146" cy="400110"/>
          </a:xfrm>
          <a:prstGeom prst="rect">
            <a:avLst/>
          </a:prstGeom>
          <a:noFill/>
        </p:spPr>
        <p:txBody>
          <a:bodyPr wrap="none" rtlCol="0">
            <a:spAutoFit/>
          </a:bodyPr>
          <a:lstStyle/>
          <a:p>
            <a:r>
              <a:rPr lang="cs-CZ" sz="2000" dirty="0" smtClean="0"/>
              <a:t>F1: </a:t>
            </a:r>
            <a:r>
              <a:rPr lang="cs-CZ" sz="2000" i="1" dirty="0" err="1" smtClean="0"/>
              <a:t>Cc</a:t>
            </a:r>
            <a:r>
              <a:rPr lang="cs-CZ" sz="2000" i="1" dirty="0" smtClean="0"/>
              <a:t> </a:t>
            </a:r>
            <a:r>
              <a:rPr lang="cs-CZ" sz="2000" i="1" dirty="0" err="1" smtClean="0"/>
              <a:t>Bb</a:t>
            </a:r>
            <a:r>
              <a:rPr lang="cs-CZ" sz="2000" i="1" dirty="0" smtClean="0"/>
              <a:t> </a:t>
            </a:r>
          </a:p>
        </p:txBody>
      </p:sp>
      <p:sp>
        <p:nvSpPr>
          <p:cNvPr id="7" name="TextovéPole 6"/>
          <p:cNvSpPr txBox="1"/>
          <p:nvPr/>
        </p:nvSpPr>
        <p:spPr>
          <a:xfrm>
            <a:off x="4360245" y="1534892"/>
            <a:ext cx="4398833" cy="400110"/>
          </a:xfrm>
          <a:prstGeom prst="rect">
            <a:avLst/>
          </a:prstGeom>
          <a:noFill/>
        </p:spPr>
        <p:txBody>
          <a:bodyPr wrap="none" rtlCol="0">
            <a:spAutoFit/>
          </a:bodyPr>
          <a:lstStyle/>
          <a:p>
            <a:r>
              <a:rPr lang="cs-CZ" sz="2000" dirty="0" smtClean="0"/>
              <a:t>B1: 34 černých : 66 hnědých : 100 bílých </a:t>
            </a:r>
          </a:p>
        </p:txBody>
      </p:sp>
      <p:sp>
        <p:nvSpPr>
          <p:cNvPr id="9" name="TextovéPole 8"/>
          <p:cNvSpPr txBox="1"/>
          <p:nvPr/>
        </p:nvSpPr>
        <p:spPr>
          <a:xfrm>
            <a:off x="5150558" y="1956153"/>
            <a:ext cx="460382" cy="400110"/>
          </a:xfrm>
          <a:prstGeom prst="rect">
            <a:avLst/>
          </a:prstGeom>
          <a:noFill/>
        </p:spPr>
        <p:txBody>
          <a:bodyPr wrap="none" rtlCol="0">
            <a:spAutoFit/>
          </a:bodyPr>
          <a:lstStyle/>
          <a:p>
            <a:r>
              <a:rPr lang="cs-CZ" sz="2000" dirty="0" smtClean="0"/>
              <a:t>CB</a:t>
            </a:r>
          </a:p>
        </p:txBody>
      </p:sp>
      <p:sp>
        <p:nvSpPr>
          <p:cNvPr id="10" name="TextovéPole 9"/>
          <p:cNvSpPr txBox="1"/>
          <p:nvPr/>
        </p:nvSpPr>
        <p:spPr>
          <a:xfrm>
            <a:off x="6439122" y="1954971"/>
            <a:ext cx="455574" cy="400110"/>
          </a:xfrm>
          <a:prstGeom prst="rect">
            <a:avLst/>
          </a:prstGeom>
          <a:noFill/>
        </p:spPr>
        <p:txBody>
          <a:bodyPr wrap="none" rtlCol="0">
            <a:spAutoFit/>
          </a:bodyPr>
          <a:lstStyle/>
          <a:p>
            <a:r>
              <a:rPr lang="cs-CZ" sz="2000" dirty="0" err="1" smtClean="0"/>
              <a:t>Cb</a:t>
            </a:r>
            <a:endParaRPr lang="cs-CZ" sz="2000" dirty="0" smtClean="0"/>
          </a:p>
        </p:txBody>
      </p:sp>
      <p:sp>
        <p:nvSpPr>
          <p:cNvPr id="11" name="TextovéPole 10"/>
          <p:cNvSpPr txBox="1"/>
          <p:nvPr/>
        </p:nvSpPr>
        <p:spPr>
          <a:xfrm>
            <a:off x="7528249" y="1946388"/>
            <a:ext cx="915635" cy="400110"/>
          </a:xfrm>
          <a:prstGeom prst="rect">
            <a:avLst/>
          </a:prstGeom>
          <a:noFill/>
        </p:spPr>
        <p:txBody>
          <a:bodyPr wrap="none" rtlCol="0">
            <a:spAutoFit/>
          </a:bodyPr>
          <a:lstStyle/>
          <a:p>
            <a:r>
              <a:rPr lang="cs-CZ" sz="2000" dirty="0" err="1" smtClean="0"/>
              <a:t>cB</a:t>
            </a:r>
            <a:r>
              <a:rPr lang="cs-CZ" sz="2000" dirty="0" smtClean="0"/>
              <a:t> + </a:t>
            </a:r>
            <a:r>
              <a:rPr lang="cs-CZ" sz="2000" dirty="0" err="1" smtClean="0"/>
              <a:t>cb</a:t>
            </a:r>
            <a:endParaRPr lang="cs-CZ" sz="2000" dirty="0" smtClean="0"/>
          </a:p>
        </p:txBody>
      </p:sp>
      <p:sp>
        <p:nvSpPr>
          <p:cNvPr id="12" name="TextovéPole 11"/>
          <p:cNvSpPr txBox="1"/>
          <p:nvPr/>
        </p:nvSpPr>
        <p:spPr>
          <a:xfrm>
            <a:off x="3585667" y="1940450"/>
            <a:ext cx="1408334" cy="707886"/>
          </a:xfrm>
          <a:prstGeom prst="rect">
            <a:avLst/>
          </a:prstGeom>
          <a:noFill/>
        </p:spPr>
        <p:txBody>
          <a:bodyPr wrap="none" rtlCol="0">
            <a:spAutoFit/>
          </a:bodyPr>
          <a:lstStyle/>
          <a:p>
            <a:r>
              <a:rPr lang="cs-CZ" sz="2000" dirty="0" smtClean="0"/>
              <a:t>Fenotypové</a:t>
            </a:r>
          </a:p>
          <a:p>
            <a:r>
              <a:rPr lang="cs-CZ" sz="2000" dirty="0" smtClean="0"/>
              <a:t>třídy</a:t>
            </a:r>
          </a:p>
        </p:txBody>
      </p:sp>
      <p:graphicFrame>
        <p:nvGraphicFramePr>
          <p:cNvPr id="8" name="Tabulka 7"/>
          <p:cNvGraphicFramePr>
            <a:graphicFrameLocks noGrp="1"/>
          </p:cNvGraphicFramePr>
          <p:nvPr/>
        </p:nvGraphicFramePr>
        <p:xfrm>
          <a:off x="443776" y="2704024"/>
          <a:ext cx="8322645" cy="2225040"/>
        </p:xfrm>
        <a:graphic>
          <a:graphicData uri="http://schemas.openxmlformats.org/drawingml/2006/table">
            <a:tbl>
              <a:tblPr firstRow="1" bandRow="1">
                <a:tableStyleId>{5940675A-B579-460E-94D1-54222C63F5DA}</a:tableStyleId>
              </a:tblPr>
              <a:tblGrid>
                <a:gridCol w="4321744"/>
                <a:gridCol w="1097280"/>
                <a:gridCol w="1030812"/>
                <a:gridCol w="923116"/>
                <a:gridCol w="949693"/>
              </a:tblGrid>
              <a:tr h="370840">
                <a:tc>
                  <a:txBody>
                    <a:bodyPr/>
                    <a:lstStyle/>
                    <a:p>
                      <a:r>
                        <a:rPr lang="cs-CZ" dirty="0" smtClean="0"/>
                        <a:t>Fenotypové</a:t>
                      </a:r>
                      <a:r>
                        <a:rPr lang="cs-CZ" baseline="0" dirty="0" smtClean="0"/>
                        <a:t> třídy B1</a:t>
                      </a:r>
                      <a:endParaRPr lang="cs-CZ" dirty="0"/>
                    </a:p>
                  </a:txBody>
                  <a:tcPr/>
                </a:tc>
                <a:tc>
                  <a:txBody>
                    <a:bodyPr/>
                    <a:lstStyle/>
                    <a:p>
                      <a:pPr algn="ctr"/>
                      <a:r>
                        <a:rPr lang="cs-CZ" dirty="0" smtClean="0"/>
                        <a:t>CB</a:t>
                      </a:r>
                      <a:endParaRPr lang="cs-CZ" dirty="0"/>
                    </a:p>
                  </a:txBody>
                  <a:tcPr/>
                </a:tc>
                <a:tc>
                  <a:txBody>
                    <a:bodyPr/>
                    <a:lstStyle/>
                    <a:p>
                      <a:pPr algn="ctr"/>
                      <a:r>
                        <a:rPr lang="cs-CZ" dirty="0" err="1" smtClean="0"/>
                        <a:t>Cb</a:t>
                      </a:r>
                      <a:endParaRPr lang="cs-CZ" dirty="0"/>
                    </a:p>
                  </a:txBody>
                  <a:tcPr/>
                </a:tc>
                <a:tc>
                  <a:txBody>
                    <a:bodyPr/>
                    <a:lstStyle/>
                    <a:p>
                      <a:pPr algn="ctr"/>
                      <a:r>
                        <a:rPr lang="cs-CZ" dirty="0" err="1" smtClean="0"/>
                        <a:t>cB</a:t>
                      </a:r>
                      <a:endParaRPr lang="cs-CZ" dirty="0"/>
                    </a:p>
                  </a:txBody>
                  <a:tcPr/>
                </a:tc>
                <a:tc>
                  <a:txBody>
                    <a:bodyPr/>
                    <a:lstStyle/>
                    <a:p>
                      <a:pPr algn="ctr"/>
                      <a:r>
                        <a:rPr lang="cs-CZ" dirty="0" err="1" smtClean="0"/>
                        <a:t>cb</a:t>
                      </a:r>
                      <a:endParaRPr lang="cs-CZ" dirty="0"/>
                    </a:p>
                  </a:txBody>
                  <a:tcPr/>
                </a:tc>
              </a:tr>
              <a:tr h="370840">
                <a:tc>
                  <a:txBody>
                    <a:bodyPr/>
                    <a:lstStyle/>
                    <a:p>
                      <a:r>
                        <a:rPr lang="cs-CZ" dirty="0" smtClean="0"/>
                        <a:t>Fenotyp</a:t>
                      </a:r>
                      <a:endParaRPr lang="cs-CZ" dirty="0"/>
                    </a:p>
                  </a:txBody>
                  <a:tcPr/>
                </a:tc>
                <a:tc>
                  <a:txBody>
                    <a:bodyPr/>
                    <a:lstStyle/>
                    <a:p>
                      <a:pPr algn="ctr"/>
                      <a:r>
                        <a:rPr lang="cs-CZ" dirty="0" smtClean="0"/>
                        <a:t>černí</a:t>
                      </a:r>
                      <a:endParaRPr lang="cs-CZ" dirty="0"/>
                    </a:p>
                  </a:txBody>
                  <a:tcPr/>
                </a:tc>
                <a:tc>
                  <a:txBody>
                    <a:bodyPr/>
                    <a:lstStyle/>
                    <a:p>
                      <a:pPr algn="ctr"/>
                      <a:r>
                        <a:rPr lang="cs-CZ" dirty="0" smtClean="0"/>
                        <a:t>hnědí</a:t>
                      </a:r>
                      <a:endParaRPr lang="cs-CZ" dirty="0"/>
                    </a:p>
                  </a:txBody>
                  <a:tcPr/>
                </a:tc>
                <a:tc gridSpan="2">
                  <a:txBody>
                    <a:bodyPr/>
                    <a:lstStyle/>
                    <a:p>
                      <a:pPr algn="ctr"/>
                      <a:r>
                        <a:rPr lang="cs-CZ" dirty="0" smtClean="0"/>
                        <a:t>bílí</a:t>
                      </a:r>
                      <a:endParaRPr lang="cs-CZ" dirty="0"/>
                    </a:p>
                  </a:txBody>
                  <a:tcPr/>
                </a:tc>
                <a:tc hMerge="1">
                  <a:txBody>
                    <a:bodyPr/>
                    <a:lstStyle/>
                    <a:p>
                      <a:endParaRPr lang="cs-CZ"/>
                    </a:p>
                  </a:txBody>
                  <a:tcPr/>
                </a:tc>
              </a:tr>
              <a:tr h="370840">
                <a:tc>
                  <a:txBody>
                    <a:bodyPr/>
                    <a:lstStyle/>
                    <a:p>
                      <a:r>
                        <a:rPr lang="cs-CZ" dirty="0" smtClean="0"/>
                        <a:t>Fenotypový poměr B1 bez interakce</a:t>
                      </a:r>
                      <a:endParaRPr lang="cs-CZ" dirty="0"/>
                    </a:p>
                  </a:txBody>
                  <a:tcPr/>
                </a:tc>
                <a:tc>
                  <a:txBody>
                    <a:bodyPr/>
                    <a:lstStyle/>
                    <a:p>
                      <a:pPr algn="ctr"/>
                      <a:r>
                        <a:rPr lang="cs-CZ" dirty="0" smtClean="0"/>
                        <a:t>1</a:t>
                      </a:r>
                      <a:endParaRPr lang="cs-CZ" dirty="0"/>
                    </a:p>
                  </a:txBody>
                  <a:tcPr/>
                </a:tc>
                <a:tc>
                  <a:txBody>
                    <a:bodyPr/>
                    <a:lstStyle/>
                    <a:p>
                      <a:pPr algn="ctr"/>
                      <a:r>
                        <a:rPr lang="cs-CZ" dirty="0" smtClean="0"/>
                        <a:t>1</a:t>
                      </a:r>
                      <a:endParaRPr lang="cs-CZ" dirty="0"/>
                    </a:p>
                  </a:txBody>
                  <a:tcPr/>
                </a:tc>
                <a:tc>
                  <a:txBody>
                    <a:bodyPr/>
                    <a:lstStyle/>
                    <a:p>
                      <a:pPr algn="ctr"/>
                      <a:r>
                        <a:rPr lang="cs-CZ" dirty="0" smtClean="0"/>
                        <a:t>1</a:t>
                      </a:r>
                      <a:endParaRPr lang="cs-CZ" dirty="0"/>
                    </a:p>
                  </a:txBody>
                  <a:tcPr/>
                </a:tc>
                <a:tc>
                  <a:txBody>
                    <a:bodyPr/>
                    <a:lstStyle/>
                    <a:p>
                      <a:pPr algn="ctr"/>
                      <a:r>
                        <a:rPr lang="cs-CZ" dirty="0" smtClean="0"/>
                        <a:t>1</a:t>
                      </a:r>
                      <a:endParaRPr lang="cs-CZ"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Fenotypový poměr B1 u recesivní </a:t>
                      </a:r>
                      <a:r>
                        <a:rPr lang="cs-CZ" dirty="0" err="1" smtClean="0"/>
                        <a:t>epistáze</a:t>
                      </a:r>
                      <a:endParaRPr lang="cs-CZ" dirty="0"/>
                    </a:p>
                  </a:txBody>
                  <a:tcPr/>
                </a:tc>
                <a:tc>
                  <a:txBody>
                    <a:bodyPr/>
                    <a:lstStyle/>
                    <a:p>
                      <a:pPr algn="ctr"/>
                      <a:r>
                        <a:rPr lang="cs-CZ" dirty="0" smtClean="0"/>
                        <a:t>1</a:t>
                      </a:r>
                      <a:endParaRPr lang="cs-CZ" dirty="0"/>
                    </a:p>
                  </a:txBody>
                  <a:tcPr/>
                </a:tc>
                <a:tc>
                  <a:txBody>
                    <a:bodyPr/>
                    <a:lstStyle/>
                    <a:p>
                      <a:pPr algn="ctr"/>
                      <a:r>
                        <a:rPr lang="cs-CZ" dirty="0" smtClean="0"/>
                        <a:t>1</a:t>
                      </a:r>
                      <a:endParaRPr lang="cs-CZ" dirty="0"/>
                    </a:p>
                  </a:txBody>
                  <a:tcPr/>
                </a:tc>
                <a:tc gridSpan="2">
                  <a:txBody>
                    <a:bodyPr/>
                    <a:lstStyle/>
                    <a:p>
                      <a:pPr algn="ctr"/>
                      <a:r>
                        <a:rPr lang="cs-CZ" dirty="0" smtClean="0"/>
                        <a:t>2</a:t>
                      </a:r>
                      <a:endParaRPr lang="cs-CZ" dirty="0"/>
                    </a:p>
                  </a:txBody>
                  <a:tcPr/>
                </a:tc>
                <a:tc hMerge="1">
                  <a:txBody>
                    <a:bodyPr/>
                    <a:lstStyle/>
                    <a:p>
                      <a:endParaRPr lang="cs-CZ"/>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Pozorované počty</a:t>
                      </a:r>
                      <a:endParaRPr lang="cs-CZ" dirty="0"/>
                    </a:p>
                  </a:txBody>
                  <a:tcPr/>
                </a:tc>
                <a:tc>
                  <a:txBody>
                    <a:bodyPr/>
                    <a:lstStyle/>
                    <a:p>
                      <a:pPr algn="ctr"/>
                      <a:r>
                        <a:rPr lang="cs-CZ" dirty="0" smtClean="0"/>
                        <a:t>34</a:t>
                      </a:r>
                      <a:endParaRPr lang="cs-CZ" dirty="0"/>
                    </a:p>
                  </a:txBody>
                  <a:tcPr/>
                </a:tc>
                <a:tc>
                  <a:txBody>
                    <a:bodyPr/>
                    <a:lstStyle/>
                    <a:p>
                      <a:pPr algn="ctr"/>
                      <a:r>
                        <a:rPr lang="cs-CZ" dirty="0" smtClean="0"/>
                        <a:t>66</a:t>
                      </a:r>
                      <a:endParaRPr lang="cs-CZ" dirty="0"/>
                    </a:p>
                  </a:txBody>
                  <a:tcPr/>
                </a:tc>
                <a:tc gridSpan="2">
                  <a:txBody>
                    <a:bodyPr/>
                    <a:lstStyle/>
                    <a:p>
                      <a:pPr algn="ctr"/>
                      <a:r>
                        <a:rPr lang="cs-CZ" dirty="0" smtClean="0"/>
                        <a:t>100</a:t>
                      </a:r>
                      <a:endParaRPr lang="cs-CZ" dirty="0"/>
                    </a:p>
                  </a:txBody>
                  <a:tcPr/>
                </a:tc>
                <a:tc hMerge="1">
                  <a:txBody>
                    <a:bodyPr/>
                    <a:lstStyle/>
                    <a:p>
                      <a:endParaRPr lang="cs-CZ"/>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Očekávané</a:t>
                      </a:r>
                      <a:endParaRPr lang="cs-CZ" dirty="0"/>
                    </a:p>
                  </a:txBody>
                  <a:tcPr/>
                </a:tc>
                <a:tc>
                  <a:txBody>
                    <a:bodyPr/>
                    <a:lstStyle/>
                    <a:p>
                      <a:pPr algn="ctr"/>
                      <a:r>
                        <a:rPr lang="cs-CZ" dirty="0" smtClean="0"/>
                        <a:t>50</a:t>
                      </a:r>
                      <a:endParaRPr lang="cs-CZ" dirty="0"/>
                    </a:p>
                  </a:txBody>
                  <a:tcPr/>
                </a:tc>
                <a:tc>
                  <a:txBody>
                    <a:bodyPr/>
                    <a:lstStyle/>
                    <a:p>
                      <a:pPr algn="ctr"/>
                      <a:r>
                        <a:rPr lang="cs-CZ" dirty="0" smtClean="0"/>
                        <a:t>50</a:t>
                      </a:r>
                      <a:endParaRPr lang="cs-CZ" dirty="0"/>
                    </a:p>
                  </a:txBody>
                  <a:tcPr/>
                </a:tc>
                <a:tc gridSpan="2">
                  <a:txBody>
                    <a:bodyPr/>
                    <a:lstStyle/>
                    <a:p>
                      <a:pPr algn="ctr"/>
                      <a:r>
                        <a:rPr lang="cs-CZ" dirty="0" smtClean="0"/>
                        <a:t>100</a:t>
                      </a:r>
                      <a:endParaRPr lang="cs-CZ" dirty="0"/>
                    </a:p>
                  </a:txBody>
                  <a:tcPr/>
                </a:tc>
                <a:tc hMerge="1">
                  <a:txBody>
                    <a:bodyPr/>
                    <a:lstStyle/>
                    <a:p>
                      <a:endParaRPr lang="cs-CZ"/>
                    </a:p>
                  </a:txBody>
                  <a:tcPr/>
                </a:tc>
              </a:tr>
            </a:tbl>
          </a:graphicData>
        </a:graphic>
      </p:graphicFrame>
      <p:sp>
        <p:nvSpPr>
          <p:cNvPr id="14" name="TextovéPole 13"/>
          <p:cNvSpPr txBox="1"/>
          <p:nvPr/>
        </p:nvSpPr>
        <p:spPr>
          <a:xfrm>
            <a:off x="411574" y="719499"/>
            <a:ext cx="3846058" cy="1015663"/>
          </a:xfrm>
          <a:prstGeom prst="rect">
            <a:avLst/>
          </a:prstGeom>
          <a:noFill/>
        </p:spPr>
        <p:txBody>
          <a:bodyPr wrap="square" rtlCol="0">
            <a:spAutoFit/>
          </a:bodyPr>
          <a:lstStyle/>
          <a:p>
            <a:r>
              <a:rPr lang="cs-CZ" sz="2000" dirty="0" smtClean="0">
                <a:solidFill>
                  <a:srgbClr val="0070C0"/>
                </a:solidFill>
              </a:rPr>
              <a:t>H</a:t>
            </a:r>
            <a:r>
              <a:rPr lang="cs-CZ" baseline="-25000" dirty="0" smtClean="0">
                <a:solidFill>
                  <a:srgbClr val="0070C0"/>
                </a:solidFill>
              </a:rPr>
              <a:t>0</a:t>
            </a:r>
            <a:r>
              <a:rPr lang="cs-CZ" sz="2000" dirty="0" smtClean="0">
                <a:solidFill>
                  <a:srgbClr val="0070C0"/>
                </a:solidFill>
              </a:rPr>
              <a:t>: Zbarvení způsobeno recesivní </a:t>
            </a:r>
            <a:r>
              <a:rPr lang="cs-CZ" sz="2000" dirty="0" err="1" smtClean="0">
                <a:solidFill>
                  <a:srgbClr val="0070C0"/>
                </a:solidFill>
              </a:rPr>
              <a:t>epistází</a:t>
            </a:r>
            <a:r>
              <a:rPr lang="cs-CZ" sz="2000" dirty="0" smtClean="0">
                <a:solidFill>
                  <a:srgbClr val="0070C0"/>
                </a:solidFill>
              </a:rPr>
              <a:t> mezi geny na různých chromosomech.</a:t>
            </a:r>
          </a:p>
        </p:txBody>
      </p:sp>
      <p:sp>
        <p:nvSpPr>
          <p:cNvPr id="16" name="Obdélník 15"/>
          <p:cNvSpPr/>
          <p:nvPr/>
        </p:nvSpPr>
        <p:spPr>
          <a:xfrm>
            <a:off x="443776" y="5055757"/>
            <a:ext cx="1739579" cy="400110"/>
          </a:xfrm>
          <a:prstGeom prst="rect">
            <a:avLst/>
          </a:prstGeom>
        </p:spPr>
        <p:txBody>
          <a:bodyPr wrap="none">
            <a:spAutoFit/>
          </a:bodyPr>
          <a:lstStyle/>
          <a:p>
            <a:r>
              <a:rPr lang="cs-CZ" altLang="en-US" sz="2000" dirty="0" err="1">
                <a:solidFill>
                  <a:srgbClr val="FF0000"/>
                </a:solidFill>
                <a:latin typeface="Symbol" panose="05050102010706020507" pitchFamily="18" charset="2"/>
              </a:rPr>
              <a:t>C</a:t>
            </a:r>
            <a:r>
              <a:rPr lang="cs-CZ" altLang="en-US" sz="2000" baseline="30000" dirty="0" err="1" smtClean="0">
                <a:solidFill>
                  <a:srgbClr val="FF0000"/>
                </a:solidFill>
              </a:rPr>
              <a:t>2</a:t>
            </a:r>
            <a:r>
              <a:rPr lang="cs-CZ" altLang="en-US" sz="2000" dirty="0" smtClean="0">
                <a:solidFill>
                  <a:srgbClr val="FF0000"/>
                </a:solidFill>
              </a:rPr>
              <a:t> </a:t>
            </a:r>
            <a:r>
              <a:rPr lang="cs-CZ" altLang="en-US" sz="2000" dirty="0">
                <a:solidFill>
                  <a:srgbClr val="FF0000"/>
                </a:solidFill>
              </a:rPr>
              <a:t>= </a:t>
            </a:r>
            <a:r>
              <a:rPr lang="cs-CZ" altLang="en-US" sz="2000" dirty="0">
                <a:solidFill>
                  <a:srgbClr val="FF0000"/>
                </a:solidFill>
                <a:cs typeface="Arial" pitchFamily="34" charset="0"/>
              </a:rPr>
              <a:t>∑</a:t>
            </a:r>
            <a:r>
              <a:rPr lang="cs-CZ" altLang="en-US" sz="2000" dirty="0">
                <a:solidFill>
                  <a:srgbClr val="FF0000"/>
                </a:solidFill>
              </a:rPr>
              <a:t>(O-E)</a:t>
            </a:r>
            <a:r>
              <a:rPr lang="cs-CZ" altLang="en-US" sz="2000" baseline="30000" dirty="0">
                <a:solidFill>
                  <a:srgbClr val="FF0000"/>
                </a:solidFill>
              </a:rPr>
              <a:t>2</a:t>
            </a:r>
            <a:r>
              <a:rPr lang="cs-CZ" altLang="en-US" sz="2000" dirty="0">
                <a:solidFill>
                  <a:srgbClr val="FF0000"/>
                </a:solidFill>
              </a:rPr>
              <a:t>/E </a:t>
            </a:r>
            <a:endParaRPr lang="en-US" sz="2000" dirty="0">
              <a:solidFill>
                <a:srgbClr val="FF0000"/>
              </a:solidFill>
            </a:endParaRPr>
          </a:p>
        </p:txBody>
      </p:sp>
      <p:sp>
        <p:nvSpPr>
          <p:cNvPr id="17" name="Obdélník 16"/>
          <p:cNvSpPr/>
          <p:nvPr/>
        </p:nvSpPr>
        <p:spPr>
          <a:xfrm>
            <a:off x="2791104" y="5101923"/>
            <a:ext cx="5967974" cy="1015663"/>
          </a:xfrm>
          <a:prstGeom prst="rect">
            <a:avLst/>
          </a:prstGeom>
        </p:spPr>
        <p:txBody>
          <a:bodyPr wrap="square">
            <a:spAutoFit/>
          </a:bodyPr>
          <a:lstStyle/>
          <a:p>
            <a:r>
              <a:rPr lang="cs-CZ" altLang="en-US" sz="2000" dirty="0">
                <a:latin typeface="Symbol" panose="05050102010706020507" pitchFamily="18" charset="2"/>
              </a:rPr>
              <a:t>C</a:t>
            </a:r>
            <a:r>
              <a:rPr lang="cs-CZ" altLang="en-US" sz="2000" baseline="30000" dirty="0"/>
              <a:t>2</a:t>
            </a:r>
            <a:r>
              <a:rPr lang="cs-CZ" altLang="en-US" sz="2000" dirty="0"/>
              <a:t> = </a:t>
            </a:r>
            <a:r>
              <a:rPr lang="cs-CZ" altLang="en-US" sz="2000" dirty="0" smtClean="0"/>
              <a:t>(34-50)</a:t>
            </a:r>
            <a:r>
              <a:rPr lang="cs-CZ" altLang="en-US" sz="2000" baseline="30000" dirty="0" smtClean="0"/>
              <a:t>2</a:t>
            </a:r>
            <a:r>
              <a:rPr lang="cs-CZ" altLang="en-US" sz="2000" dirty="0" smtClean="0"/>
              <a:t>/50 + (66-50)</a:t>
            </a:r>
            <a:r>
              <a:rPr lang="cs-CZ" altLang="en-US" sz="2000" baseline="30000" dirty="0" smtClean="0"/>
              <a:t>2</a:t>
            </a:r>
            <a:r>
              <a:rPr lang="cs-CZ" altLang="en-US" sz="2000" dirty="0" smtClean="0"/>
              <a:t>/50 </a:t>
            </a:r>
            <a:r>
              <a:rPr lang="cs-CZ" altLang="en-US" sz="2000" dirty="0"/>
              <a:t>+ </a:t>
            </a:r>
            <a:r>
              <a:rPr lang="cs-CZ" altLang="en-US" sz="2000" dirty="0" smtClean="0"/>
              <a:t>(100-100)</a:t>
            </a:r>
            <a:r>
              <a:rPr lang="cs-CZ" altLang="en-US" sz="2000" baseline="30000" dirty="0" smtClean="0"/>
              <a:t>2</a:t>
            </a:r>
            <a:r>
              <a:rPr lang="cs-CZ" altLang="en-US" sz="2000" dirty="0" smtClean="0"/>
              <a:t>/100 =5,12 + 5,12 + 0 = </a:t>
            </a:r>
            <a:r>
              <a:rPr lang="cs-CZ" altLang="en-US" sz="2000" u="sng" dirty="0" smtClean="0"/>
              <a:t>10,24  </a:t>
            </a:r>
            <a:endParaRPr lang="cs-CZ" sz="2000" u="sng" dirty="0"/>
          </a:p>
          <a:p>
            <a:r>
              <a:rPr lang="cs-CZ" altLang="en-US" sz="2000" dirty="0" smtClean="0"/>
              <a:t> </a:t>
            </a:r>
            <a:endParaRPr lang="cs-CZ" sz="2000" dirty="0"/>
          </a:p>
        </p:txBody>
      </p:sp>
      <p:sp>
        <p:nvSpPr>
          <p:cNvPr id="15" name="TextovéPole 14"/>
          <p:cNvSpPr txBox="1"/>
          <p:nvPr/>
        </p:nvSpPr>
        <p:spPr>
          <a:xfrm>
            <a:off x="443776" y="5767224"/>
            <a:ext cx="1781257" cy="400110"/>
          </a:xfrm>
          <a:prstGeom prst="rect">
            <a:avLst/>
          </a:prstGeom>
          <a:noFill/>
        </p:spPr>
        <p:txBody>
          <a:bodyPr wrap="none" rtlCol="0">
            <a:spAutoFit/>
          </a:bodyPr>
          <a:lstStyle/>
          <a:p>
            <a:r>
              <a:rPr lang="cs-CZ" sz="2000" dirty="0" err="1" smtClean="0"/>
              <a:t>Df</a:t>
            </a:r>
            <a:r>
              <a:rPr lang="cs-CZ" sz="2000" dirty="0" smtClean="0"/>
              <a:t> = 3, </a:t>
            </a:r>
            <a:r>
              <a:rPr lang="cs-CZ" sz="2000" dirty="0" smtClean="0">
                <a:latin typeface="Symbol" panose="05050102010706020507" pitchFamily="18" charset="2"/>
              </a:rPr>
              <a:t>a </a:t>
            </a:r>
            <a:r>
              <a:rPr lang="cs-CZ" sz="2000" dirty="0" smtClean="0"/>
              <a:t>= 0,05</a:t>
            </a:r>
            <a:endParaRPr lang="en-US" sz="2000" dirty="0" smtClean="0">
              <a:latin typeface="Symbol" panose="05050102010706020507" pitchFamily="18" charset="2"/>
            </a:endParaRPr>
          </a:p>
        </p:txBody>
      </p:sp>
      <p:sp>
        <p:nvSpPr>
          <p:cNvPr id="18" name="TextovéPole 17"/>
          <p:cNvSpPr txBox="1"/>
          <p:nvPr/>
        </p:nvSpPr>
        <p:spPr>
          <a:xfrm>
            <a:off x="443776" y="6130764"/>
            <a:ext cx="2776401" cy="400110"/>
          </a:xfrm>
          <a:prstGeom prst="rect">
            <a:avLst/>
          </a:prstGeom>
          <a:noFill/>
        </p:spPr>
        <p:txBody>
          <a:bodyPr wrap="none" rtlCol="0">
            <a:spAutoFit/>
          </a:bodyPr>
          <a:lstStyle/>
          <a:p>
            <a:r>
              <a:rPr lang="cs-CZ" sz="2000" dirty="0" smtClean="0"/>
              <a:t>Kritická hodnota = 5,991 </a:t>
            </a:r>
            <a:endParaRPr lang="en-US" sz="2000" dirty="0" smtClean="0"/>
          </a:p>
        </p:txBody>
      </p:sp>
      <p:sp>
        <p:nvSpPr>
          <p:cNvPr id="19" name="TextovéPole 18"/>
          <p:cNvSpPr txBox="1"/>
          <p:nvPr/>
        </p:nvSpPr>
        <p:spPr>
          <a:xfrm flipH="1">
            <a:off x="3276654" y="6130764"/>
            <a:ext cx="2026360" cy="400110"/>
          </a:xfrm>
          <a:prstGeom prst="rect">
            <a:avLst/>
          </a:prstGeom>
          <a:noFill/>
        </p:spPr>
        <p:txBody>
          <a:bodyPr wrap="square" rtlCol="0">
            <a:spAutoFit/>
          </a:bodyPr>
          <a:lstStyle/>
          <a:p>
            <a:r>
              <a:rPr lang="cs-CZ" sz="2000" dirty="0" smtClean="0"/>
              <a:t>5,991 </a:t>
            </a:r>
            <a:r>
              <a:rPr lang="en-US" sz="2000" dirty="0" smtClean="0"/>
              <a:t>&lt;</a:t>
            </a:r>
            <a:r>
              <a:rPr lang="cs-CZ" sz="2000" dirty="0" smtClean="0"/>
              <a:t> 10,24 </a:t>
            </a:r>
            <a:endParaRPr lang="en-US" sz="2000" dirty="0" smtClean="0"/>
          </a:p>
        </p:txBody>
      </p:sp>
      <p:sp>
        <p:nvSpPr>
          <p:cNvPr id="20" name="TextovéPole 19"/>
          <p:cNvSpPr txBox="1"/>
          <p:nvPr/>
        </p:nvSpPr>
        <p:spPr>
          <a:xfrm>
            <a:off x="5455897" y="5822988"/>
            <a:ext cx="3837158" cy="707886"/>
          </a:xfrm>
          <a:prstGeom prst="rect">
            <a:avLst/>
          </a:prstGeom>
          <a:noFill/>
        </p:spPr>
        <p:txBody>
          <a:bodyPr wrap="square" rtlCol="0">
            <a:spAutoFit/>
          </a:bodyPr>
          <a:lstStyle/>
          <a:p>
            <a:r>
              <a:rPr lang="cs-CZ" sz="2000" dirty="0" smtClean="0">
                <a:solidFill>
                  <a:srgbClr val="FF0000"/>
                </a:solidFill>
              </a:rPr>
              <a:t>Zamítám </a:t>
            </a:r>
            <a:r>
              <a:rPr lang="cs-CZ" sz="2000" dirty="0" err="1" smtClean="0">
                <a:solidFill>
                  <a:srgbClr val="FF0000"/>
                </a:solidFill>
              </a:rPr>
              <a:t>H</a:t>
            </a:r>
            <a:r>
              <a:rPr lang="cs-CZ" sz="2000" baseline="-25000" dirty="0" err="1" smtClean="0">
                <a:solidFill>
                  <a:srgbClr val="FF0000"/>
                </a:solidFill>
              </a:rPr>
              <a:t>0</a:t>
            </a:r>
            <a:r>
              <a:rPr lang="cs-CZ" sz="2000" dirty="0" smtClean="0">
                <a:solidFill>
                  <a:srgbClr val="FF0000"/>
                </a:solidFill>
              </a:rPr>
              <a:t> na 5% hladině významnosti. </a:t>
            </a:r>
            <a:endParaRPr lang="en-US" sz="2000" dirty="0" smtClean="0">
              <a:solidFill>
                <a:srgbClr val="FF0000"/>
              </a:solidFill>
            </a:endParaRPr>
          </a:p>
        </p:txBody>
      </p:sp>
    </p:spTree>
    <p:extLst>
      <p:ext uri="{BB962C8B-B14F-4D97-AF65-F5344CB8AC3E}">
        <p14:creationId xmlns:p14="http://schemas.microsoft.com/office/powerpoint/2010/main" val="212941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591252" y="322519"/>
            <a:ext cx="3454151" cy="400110"/>
          </a:xfrm>
          <a:prstGeom prst="rect">
            <a:avLst/>
          </a:prstGeom>
          <a:noFill/>
        </p:spPr>
        <p:txBody>
          <a:bodyPr wrap="none" rtlCol="0">
            <a:spAutoFit/>
          </a:bodyPr>
          <a:lstStyle/>
          <a:p>
            <a:r>
              <a:rPr lang="cs-CZ" sz="2000" dirty="0" smtClean="0"/>
              <a:t>P: </a:t>
            </a:r>
            <a:r>
              <a:rPr lang="cs-CZ" sz="2000" i="1" dirty="0" smtClean="0"/>
              <a:t>CC </a:t>
            </a:r>
            <a:r>
              <a:rPr lang="cs-CZ" sz="2000" i="1" dirty="0" err="1" smtClean="0"/>
              <a:t>bb</a:t>
            </a:r>
            <a:r>
              <a:rPr lang="cs-CZ" sz="2000" dirty="0" smtClean="0"/>
              <a:t>  (hnědí)  X    </a:t>
            </a:r>
            <a:r>
              <a:rPr lang="cs-CZ" sz="2000" i="1" dirty="0" err="1" smtClean="0"/>
              <a:t>cc</a:t>
            </a:r>
            <a:r>
              <a:rPr lang="cs-CZ" sz="2000" i="1" dirty="0" smtClean="0"/>
              <a:t> BB</a:t>
            </a:r>
            <a:r>
              <a:rPr lang="cs-CZ" sz="2000" dirty="0" smtClean="0"/>
              <a:t> (bílí)</a:t>
            </a:r>
          </a:p>
        </p:txBody>
      </p:sp>
      <p:sp>
        <p:nvSpPr>
          <p:cNvPr id="5" name="TextovéPole 4"/>
          <p:cNvSpPr txBox="1"/>
          <p:nvPr/>
        </p:nvSpPr>
        <p:spPr>
          <a:xfrm>
            <a:off x="6814136" y="907085"/>
            <a:ext cx="1081706" cy="400110"/>
          </a:xfrm>
          <a:prstGeom prst="rect">
            <a:avLst/>
          </a:prstGeom>
          <a:noFill/>
        </p:spPr>
        <p:txBody>
          <a:bodyPr wrap="none" rtlCol="0">
            <a:spAutoFit/>
          </a:bodyPr>
          <a:lstStyle/>
          <a:p>
            <a:r>
              <a:rPr lang="cs-CZ" sz="2000" dirty="0" smtClean="0"/>
              <a:t>X</a:t>
            </a:r>
            <a:r>
              <a:rPr lang="cs-CZ" sz="2000" i="1" dirty="0" smtClean="0"/>
              <a:t>    </a:t>
            </a:r>
            <a:r>
              <a:rPr lang="cs-CZ" sz="2000" i="1" dirty="0" err="1" smtClean="0"/>
              <a:t>cc</a:t>
            </a:r>
            <a:r>
              <a:rPr lang="cs-CZ" sz="2000" i="1" dirty="0" smtClean="0"/>
              <a:t> </a:t>
            </a:r>
            <a:r>
              <a:rPr lang="cs-CZ" sz="2000" i="1" dirty="0" err="1" smtClean="0"/>
              <a:t>bb</a:t>
            </a:r>
            <a:endParaRPr lang="cs-CZ" sz="2000" i="1" dirty="0" smtClean="0"/>
          </a:p>
        </p:txBody>
      </p:sp>
      <p:sp>
        <p:nvSpPr>
          <p:cNvPr id="6" name="TextovéPole 5"/>
          <p:cNvSpPr txBox="1"/>
          <p:nvPr/>
        </p:nvSpPr>
        <p:spPr>
          <a:xfrm>
            <a:off x="5686904" y="907085"/>
            <a:ext cx="1188146" cy="400110"/>
          </a:xfrm>
          <a:prstGeom prst="rect">
            <a:avLst/>
          </a:prstGeom>
          <a:noFill/>
        </p:spPr>
        <p:txBody>
          <a:bodyPr wrap="none" rtlCol="0">
            <a:spAutoFit/>
          </a:bodyPr>
          <a:lstStyle/>
          <a:p>
            <a:r>
              <a:rPr lang="cs-CZ" sz="2000" dirty="0" smtClean="0"/>
              <a:t>F1: </a:t>
            </a:r>
            <a:r>
              <a:rPr lang="cs-CZ" sz="2000" i="1" dirty="0" err="1" smtClean="0"/>
              <a:t>Cc</a:t>
            </a:r>
            <a:r>
              <a:rPr lang="cs-CZ" sz="2000" i="1" dirty="0" smtClean="0"/>
              <a:t> </a:t>
            </a:r>
            <a:r>
              <a:rPr lang="cs-CZ" sz="2000" i="1" dirty="0" err="1" smtClean="0"/>
              <a:t>Bb</a:t>
            </a:r>
            <a:r>
              <a:rPr lang="cs-CZ" sz="2000" i="1" dirty="0" smtClean="0"/>
              <a:t> </a:t>
            </a:r>
          </a:p>
        </p:txBody>
      </p:sp>
      <p:sp>
        <p:nvSpPr>
          <p:cNvPr id="14" name="TextovéPole 13"/>
          <p:cNvSpPr txBox="1"/>
          <p:nvPr/>
        </p:nvSpPr>
        <p:spPr>
          <a:xfrm>
            <a:off x="589047" y="430097"/>
            <a:ext cx="3846058" cy="1015663"/>
          </a:xfrm>
          <a:prstGeom prst="rect">
            <a:avLst/>
          </a:prstGeom>
          <a:noFill/>
        </p:spPr>
        <p:txBody>
          <a:bodyPr wrap="square" rtlCol="0">
            <a:spAutoFit/>
          </a:bodyPr>
          <a:lstStyle/>
          <a:p>
            <a:r>
              <a:rPr lang="cs-CZ" sz="2000" dirty="0" smtClean="0">
                <a:solidFill>
                  <a:srgbClr val="0070C0"/>
                </a:solidFill>
              </a:rPr>
              <a:t>H</a:t>
            </a:r>
            <a:r>
              <a:rPr lang="cs-CZ" baseline="-25000" dirty="0" smtClean="0">
                <a:solidFill>
                  <a:srgbClr val="0070C0"/>
                </a:solidFill>
              </a:rPr>
              <a:t>1</a:t>
            </a:r>
            <a:r>
              <a:rPr lang="cs-CZ" sz="2000" dirty="0" smtClean="0">
                <a:solidFill>
                  <a:srgbClr val="0070C0"/>
                </a:solidFill>
              </a:rPr>
              <a:t>: Zbarvení způsobeno recesivní </a:t>
            </a:r>
            <a:r>
              <a:rPr lang="cs-CZ" sz="2000" dirty="0" err="1" smtClean="0">
                <a:solidFill>
                  <a:srgbClr val="0070C0"/>
                </a:solidFill>
              </a:rPr>
              <a:t>epistází</a:t>
            </a:r>
            <a:r>
              <a:rPr lang="cs-CZ" sz="2000" dirty="0" smtClean="0">
                <a:solidFill>
                  <a:srgbClr val="0070C0"/>
                </a:solidFill>
              </a:rPr>
              <a:t> mezi geny na stejném chromosomu.</a:t>
            </a:r>
          </a:p>
        </p:txBody>
      </p:sp>
      <p:sp>
        <p:nvSpPr>
          <p:cNvPr id="2" name="TextovéPole 1"/>
          <p:cNvSpPr txBox="1"/>
          <p:nvPr/>
        </p:nvSpPr>
        <p:spPr>
          <a:xfrm>
            <a:off x="341310" y="2897453"/>
            <a:ext cx="4249942" cy="2862322"/>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000" dirty="0" smtClean="0"/>
              <a:t>Pokud vazba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 CB a </a:t>
            </a:r>
            <a:r>
              <a:rPr lang="cs-CZ" sz="2000" dirty="0" err="1" smtClean="0">
                <a:sym typeface="Wingdings" panose="05000000000000000000" pitchFamily="2" charset="2"/>
              </a:rPr>
              <a:t>cb</a:t>
            </a:r>
            <a:r>
              <a:rPr lang="cs-CZ" sz="2000" dirty="0" smtClean="0">
                <a:sym typeface="Wingdings" panose="05000000000000000000" pitchFamily="2" charset="2"/>
              </a:rPr>
              <a:t> </a:t>
            </a:r>
            <a:r>
              <a:rPr lang="cs-CZ" sz="2000" dirty="0">
                <a:sym typeface="Wingdings" panose="05000000000000000000" pitchFamily="2" charset="2"/>
              </a:rPr>
              <a:t>rekombinovaní </a:t>
            </a:r>
            <a:r>
              <a:rPr lang="cs-CZ" sz="2000" dirty="0" smtClean="0">
                <a:sym typeface="Wingdings" panose="05000000000000000000" pitchFamily="2" charset="2"/>
              </a:rPr>
              <a:t>(podle počtu v B1: CB méně než </a:t>
            </a:r>
            <a:r>
              <a:rPr lang="cs-CZ" sz="2000" dirty="0" err="1" smtClean="0">
                <a:sym typeface="Wingdings" panose="05000000000000000000" pitchFamily="2" charset="2"/>
              </a:rPr>
              <a:t>Cb</a:t>
            </a:r>
            <a:r>
              <a:rPr lang="cs-CZ" sz="2000" dirty="0" smtClean="0">
                <a:sym typeface="Wingdings" panose="05000000000000000000" pitchFamily="2" charset="2"/>
              </a:rPr>
              <a:t>).</a:t>
            </a:r>
          </a:p>
          <a:p>
            <a:pPr marL="342900" indent="-342900">
              <a:spcBef>
                <a:spcPts val="2400"/>
              </a:spcBef>
              <a:buFont typeface="Arial" panose="020B0604020202020204" pitchFamily="34" charset="0"/>
              <a:buChar char="•"/>
            </a:pPr>
            <a:r>
              <a:rPr lang="cs-CZ" sz="2000" dirty="0" smtClean="0">
                <a:sym typeface="Wingdings" panose="05000000000000000000" pitchFamily="2" charset="2"/>
              </a:rPr>
              <a:t>Pro výpočet </a:t>
            </a:r>
            <a:r>
              <a:rPr lang="cs-CZ" sz="2000" i="1" dirty="0" smtClean="0">
                <a:sym typeface="Wingdings" panose="05000000000000000000" pitchFamily="2" charset="2"/>
              </a:rPr>
              <a:t>p</a:t>
            </a:r>
            <a:r>
              <a:rPr lang="cs-CZ" sz="2000" dirty="0" smtClean="0">
                <a:sym typeface="Wingdings" panose="05000000000000000000" pitchFamily="2" charset="2"/>
              </a:rPr>
              <a:t> použitelné jen třídy CB a </a:t>
            </a:r>
            <a:r>
              <a:rPr lang="cs-CZ" sz="2000" dirty="0" err="1" smtClean="0">
                <a:sym typeface="Wingdings" panose="05000000000000000000" pitchFamily="2" charset="2"/>
              </a:rPr>
              <a:t>Cb</a:t>
            </a:r>
            <a:r>
              <a:rPr lang="cs-CZ" sz="2000" dirty="0" smtClean="0">
                <a:sym typeface="Wingdings" panose="05000000000000000000" pitchFamily="2" charset="2"/>
              </a:rPr>
              <a:t> (</a:t>
            </a:r>
            <a:r>
              <a:rPr lang="cs-CZ" sz="2000" dirty="0" err="1" smtClean="0">
                <a:sym typeface="Wingdings" panose="05000000000000000000" pitchFamily="2" charset="2"/>
              </a:rPr>
              <a:t>cB</a:t>
            </a:r>
            <a:r>
              <a:rPr lang="cs-CZ" sz="2000" dirty="0" smtClean="0">
                <a:sym typeface="Wingdings" panose="05000000000000000000" pitchFamily="2" charset="2"/>
              </a:rPr>
              <a:t> a </a:t>
            </a:r>
            <a:r>
              <a:rPr lang="cs-CZ" sz="2000" dirty="0" err="1" smtClean="0">
                <a:sym typeface="Wingdings" panose="05000000000000000000" pitchFamily="2" charset="2"/>
              </a:rPr>
              <a:t>cb</a:t>
            </a:r>
            <a:r>
              <a:rPr lang="cs-CZ" sz="2000" dirty="0" smtClean="0">
                <a:sym typeface="Wingdings" panose="05000000000000000000" pitchFamily="2" charset="2"/>
              </a:rPr>
              <a:t> fenotypově nerozlišíme). </a:t>
            </a:r>
          </a:p>
          <a:p>
            <a:pPr marL="342900" indent="-342900">
              <a:spcBef>
                <a:spcPts val="2400"/>
              </a:spcBef>
              <a:buFont typeface="Arial" panose="020B0604020202020204" pitchFamily="34" charset="0"/>
              <a:buChar char="•"/>
            </a:pPr>
            <a:r>
              <a:rPr lang="cs-CZ" sz="2000" i="1" dirty="0" smtClean="0">
                <a:sym typeface="Wingdings" panose="05000000000000000000" pitchFamily="2" charset="2"/>
              </a:rPr>
              <a:t>p</a:t>
            </a:r>
            <a:r>
              <a:rPr lang="cs-CZ" sz="2000" dirty="0" smtClean="0">
                <a:sym typeface="Wingdings" panose="05000000000000000000" pitchFamily="2" charset="2"/>
              </a:rPr>
              <a:t> = 34/34+66 = 0,34 M = 34 </a:t>
            </a:r>
            <a:r>
              <a:rPr lang="cs-CZ" sz="2000" dirty="0" err="1" smtClean="0">
                <a:sym typeface="Wingdings" panose="05000000000000000000" pitchFamily="2" charset="2"/>
              </a:rPr>
              <a:t>cM</a:t>
            </a:r>
            <a:endParaRPr lang="cs-CZ" sz="2000" dirty="0" smtClean="0"/>
          </a:p>
        </p:txBody>
      </p:sp>
      <p:sp>
        <p:nvSpPr>
          <p:cNvPr id="13" name="TextovéPole 12"/>
          <p:cNvSpPr txBox="1"/>
          <p:nvPr/>
        </p:nvSpPr>
        <p:spPr>
          <a:xfrm>
            <a:off x="731520" y="6164132"/>
            <a:ext cx="2190921" cy="400110"/>
          </a:xfrm>
          <a:prstGeom prst="rect">
            <a:avLst/>
          </a:prstGeom>
          <a:noFill/>
        </p:spPr>
        <p:txBody>
          <a:bodyPr wrap="none" rtlCol="0">
            <a:spAutoFit/>
          </a:bodyPr>
          <a:lstStyle/>
          <a:p>
            <a:r>
              <a:rPr lang="cs-CZ" sz="2000" dirty="0" smtClean="0">
                <a:solidFill>
                  <a:srgbClr val="FF0000"/>
                </a:solidFill>
              </a:rPr>
              <a:t>Data sedí, H</a:t>
            </a:r>
            <a:r>
              <a:rPr lang="cs-CZ" sz="2000" baseline="-25000" dirty="0" smtClean="0">
                <a:solidFill>
                  <a:srgbClr val="FF0000"/>
                </a:solidFill>
              </a:rPr>
              <a:t>1</a:t>
            </a:r>
            <a:r>
              <a:rPr lang="cs-CZ" sz="2000" dirty="0" smtClean="0">
                <a:solidFill>
                  <a:srgbClr val="FF0000"/>
                </a:solidFill>
              </a:rPr>
              <a:t> je OK.</a:t>
            </a:r>
          </a:p>
        </p:txBody>
      </p:sp>
      <p:graphicFrame>
        <p:nvGraphicFramePr>
          <p:cNvPr id="22" name="Tabulka 21"/>
          <p:cNvGraphicFramePr>
            <a:graphicFrameLocks noGrp="1"/>
          </p:cNvGraphicFramePr>
          <p:nvPr>
            <p:extLst>
              <p:ext uri="{D42A27DB-BD31-4B8C-83A1-F6EECF244321}">
                <p14:modId xmlns:p14="http://schemas.microsoft.com/office/powerpoint/2010/main" val="1028163312"/>
              </p:ext>
            </p:extLst>
          </p:nvPr>
        </p:nvGraphicFramePr>
        <p:xfrm>
          <a:off x="3151622" y="1458263"/>
          <a:ext cx="5805237" cy="1112520"/>
        </p:xfrm>
        <a:graphic>
          <a:graphicData uri="http://schemas.openxmlformats.org/drawingml/2006/table">
            <a:tbl>
              <a:tblPr firstRow="1" bandRow="1">
                <a:tableStyleId>{5940675A-B579-460E-94D1-54222C63F5DA}</a:tableStyleId>
              </a:tblPr>
              <a:tblGrid>
                <a:gridCol w="2088109"/>
                <a:gridCol w="966907"/>
                <a:gridCol w="1008053"/>
                <a:gridCol w="917721"/>
                <a:gridCol w="824447"/>
              </a:tblGrid>
              <a:tr h="370840">
                <a:tc>
                  <a:txBody>
                    <a:bodyPr/>
                    <a:lstStyle/>
                    <a:p>
                      <a:r>
                        <a:rPr lang="cs-CZ" dirty="0" smtClean="0"/>
                        <a:t>Fenotypové</a:t>
                      </a:r>
                      <a:r>
                        <a:rPr lang="cs-CZ" baseline="0" dirty="0" smtClean="0"/>
                        <a:t> třídy B1</a:t>
                      </a:r>
                      <a:endParaRPr lang="cs-CZ" dirty="0"/>
                    </a:p>
                  </a:txBody>
                  <a:tcPr/>
                </a:tc>
                <a:tc>
                  <a:txBody>
                    <a:bodyPr/>
                    <a:lstStyle/>
                    <a:p>
                      <a:pPr algn="ctr"/>
                      <a:r>
                        <a:rPr lang="cs-CZ" dirty="0" smtClean="0"/>
                        <a:t>CB</a:t>
                      </a:r>
                      <a:endParaRPr lang="cs-CZ" dirty="0"/>
                    </a:p>
                  </a:txBody>
                  <a:tcPr/>
                </a:tc>
                <a:tc>
                  <a:txBody>
                    <a:bodyPr/>
                    <a:lstStyle/>
                    <a:p>
                      <a:pPr algn="ctr"/>
                      <a:r>
                        <a:rPr lang="cs-CZ" dirty="0" err="1" smtClean="0"/>
                        <a:t>Cb</a:t>
                      </a:r>
                      <a:endParaRPr lang="cs-CZ" dirty="0"/>
                    </a:p>
                  </a:txBody>
                  <a:tcPr/>
                </a:tc>
                <a:tc>
                  <a:txBody>
                    <a:bodyPr/>
                    <a:lstStyle/>
                    <a:p>
                      <a:pPr algn="ctr"/>
                      <a:r>
                        <a:rPr lang="cs-CZ" dirty="0" err="1" smtClean="0"/>
                        <a:t>cB</a:t>
                      </a:r>
                      <a:endParaRPr lang="cs-CZ" dirty="0"/>
                    </a:p>
                  </a:txBody>
                  <a:tcPr/>
                </a:tc>
                <a:tc>
                  <a:txBody>
                    <a:bodyPr/>
                    <a:lstStyle/>
                    <a:p>
                      <a:pPr algn="ctr"/>
                      <a:r>
                        <a:rPr lang="cs-CZ" dirty="0" err="1" smtClean="0"/>
                        <a:t>cb</a:t>
                      </a:r>
                      <a:endParaRPr lang="cs-CZ" dirty="0"/>
                    </a:p>
                  </a:txBody>
                  <a:tcPr/>
                </a:tc>
              </a:tr>
              <a:tr h="370840">
                <a:tc>
                  <a:txBody>
                    <a:bodyPr/>
                    <a:lstStyle/>
                    <a:p>
                      <a:r>
                        <a:rPr lang="cs-CZ" dirty="0" smtClean="0"/>
                        <a:t>Fenotyp</a:t>
                      </a:r>
                      <a:endParaRPr lang="cs-CZ" dirty="0"/>
                    </a:p>
                  </a:txBody>
                  <a:tcPr/>
                </a:tc>
                <a:tc>
                  <a:txBody>
                    <a:bodyPr/>
                    <a:lstStyle/>
                    <a:p>
                      <a:pPr algn="ctr"/>
                      <a:r>
                        <a:rPr lang="cs-CZ" dirty="0" smtClean="0"/>
                        <a:t>černí</a:t>
                      </a:r>
                      <a:endParaRPr lang="cs-CZ" dirty="0"/>
                    </a:p>
                  </a:txBody>
                  <a:tcPr/>
                </a:tc>
                <a:tc>
                  <a:txBody>
                    <a:bodyPr/>
                    <a:lstStyle/>
                    <a:p>
                      <a:pPr algn="ctr"/>
                      <a:r>
                        <a:rPr lang="cs-CZ" dirty="0" smtClean="0"/>
                        <a:t>hnědí</a:t>
                      </a:r>
                      <a:endParaRPr lang="cs-CZ" dirty="0"/>
                    </a:p>
                  </a:txBody>
                  <a:tcPr/>
                </a:tc>
                <a:tc gridSpan="2">
                  <a:txBody>
                    <a:bodyPr/>
                    <a:lstStyle/>
                    <a:p>
                      <a:pPr algn="ctr"/>
                      <a:r>
                        <a:rPr lang="cs-CZ" dirty="0" smtClean="0"/>
                        <a:t>bílí</a:t>
                      </a:r>
                      <a:endParaRPr lang="cs-CZ" dirty="0"/>
                    </a:p>
                  </a:txBody>
                  <a:tcPr/>
                </a:tc>
                <a:tc hMerge="1">
                  <a:txBody>
                    <a:bodyPr/>
                    <a:lstStyle/>
                    <a:p>
                      <a:endParaRPr lang="cs-CZ"/>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Pozorované počty</a:t>
                      </a:r>
                      <a:endParaRPr lang="cs-CZ" dirty="0"/>
                    </a:p>
                  </a:txBody>
                  <a:tcPr/>
                </a:tc>
                <a:tc>
                  <a:txBody>
                    <a:bodyPr/>
                    <a:lstStyle/>
                    <a:p>
                      <a:pPr algn="ctr"/>
                      <a:r>
                        <a:rPr lang="cs-CZ" dirty="0" smtClean="0"/>
                        <a:t>34</a:t>
                      </a:r>
                      <a:endParaRPr lang="cs-CZ" dirty="0"/>
                    </a:p>
                  </a:txBody>
                  <a:tcPr/>
                </a:tc>
                <a:tc>
                  <a:txBody>
                    <a:bodyPr/>
                    <a:lstStyle/>
                    <a:p>
                      <a:pPr algn="ctr"/>
                      <a:r>
                        <a:rPr lang="cs-CZ" dirty="0" smtClean="0"/>
                        <a:t>66</a:t>
                      </a:r>
                      <a:endParaRPr lang="cs-CZ" dirty="0"/>
                    </a:p>
                  </a:txBody>
                  <a:tcPr/>
                </a:tc>
                <a:tc gridSpan="2">
                  <a:txBody>
                    <a:bodyPr/>
                    <a:lstStyle/>
                    <a:p>
                      <a:pPr algn="ctr"/>
                      <a:r>
                        <a:rPr lang="cs-CZ" dirty="0" smtClean="0"/>
                        <a:t>100</a:t>
                      </a:r>
                      <a:endParaRPr lang="cs-CZ" dirty="0"/>
                    </a:p>
                  </a:txBody>
                  <a:tcPr/>
                </a:tc>
                <a:tc hMerge="1">
                  <a:txBody>
                    <a:bodyPr/>
                    <a:lstStyle/>
                    <a:p>
                      <a:endParaRPr lang="cs-CZ"/>
                    </a:p>
                  </a:txBody>
                  <a:tcPr/>
                </a:tc>
              </a:tr>
            </a:tbl>
          </a:graphicData>
        </a:graphic>
      </p:graphicFrame>
      <p:pic>
        <p:nvPicPr>
          <p:cNvPr id="23" name="Obrázek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5504" y="2721851"/>
            <a:ext cx="4017264" cy="3842391"/>
          </a:xfrm>
          <a:prstGeom prst="rect">
            <a:avLst/>
          </a:prstGeom>
        </p:spPr>
      </p:pic>
    </p:spTree>
    <p:extLst>
      <p:ext uri="{BB962C8B-B14F-4D97-AF65-F5344CB8AC3E}">
        <p14:creationId xmlns:p14="http://schemas.microsoft.com/office/powerpoint/2010/main" val="333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372" y="1538888"/>
            <a:ext cx="8229600" cy="4499482"/>
          </a:xfrm>
          <a:prstGeom prst="rect">
            <a:avLst/>
          </a:prstGeom>
        </p:spPr>
      </p:pic>
      <p:sp>
        <p:nvSpPr>
          <p:cNvPr id="2" name="Nadpis 1"/>
          <p:cNvSpPr>
            <a:spLocks noGrp="1"/>
          </p:cNvSpPr>
          <p:nvPr>
            <p:ph type="title"/>
          </p:nvPr>
        </p:nvSpPr>
        <p:spPr>
          <a:xfrm>
            <a:off x="555078" y="144408"/>
            <a:ext cx="8201025" cy="1325563"/>
          </a:xfrm>
        </p:spPr>
        <p:txBody>
          <a:bodyPr>
            <a:normAutofit/>
          </a:bodyPr>
          <a:lstStyle/>
          <a:p>
            <a:pPr algn="ctr"/>
            <a:r>
              <a:rPr lang="cs-CZ" sz="4000" dirty="0" smtClean="0">
                <a:solidFill>
                  <a:srgbClr val="C00000"/>
                </a:solidFill>
              </a:rPr>
              <a:t>Vícenásobný crossing-over</a:t>
            </a:r>
            <a:endParaRPr lang="en-US" sz="4000" dirty="0">
              <a:solidFill>
                <a:srgbClr val="C00000"/>
              </a:solidFill>
            </a:endParaRPr>
          </a:p>
        </p:txBody>
      </p:sp>
      <p:sp>
        <p:nvSpPr>
          <p:cNvPr id="3" name="Obdélník 2"/>
          <p:cNvSpPr/>
          <p:nvPr/>
        </p:nvSpPr>
        <p:spPr>
          <a:xfrm>
            <a:off x="275990" y="4982308"/>
            <a:ext cx="8402320" cy="1209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287713" y="3338293"/>
            <a:ext cx="8402320" cy="1209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292012" y="1480273"/>
            <a:ext cx="8402320" cy="1417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72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6598" y="-41016"/>
            <a:ext cx="7886700" cy="1325563"/>
          </a:xfrm>
        </p:spPr>
        <p:txBody>
          <a:bodyPr vert="horz" lIns="91440" tIns="45720" rIns="91440" bIns="45720" rtlCol="0" anchor="ctr">
            <a:normAutofit/>
          </a:bodyPr>
          <a:lstStyle/>
          <a:p>
            <a:pPr algn="ctr"/>
            <a:r>
              <a:rPr lang="cs-CZ" sz="4000" dirty="0">
                <a:solidFill>
                  <a:srgbClr val="C00000"/>
                </a:solidFill>
              </a:rPr>
              <a:t>Tříbodový test</a:t>
            </a:r>
            <a:endParaRPr lang="en-US" sz="4000" dirty="0">
              <a:solidFill>
                <a:srgbClr val="C00000"/>
              </a:solidFill>
            </a:endParaRPr>
          </a:p>
        </p:txBody>
      </p:sp>
      <p:sp>
        <p:nvSpPr>
          <p:cNvPr id="3" name="TextovéPole 2"/>
          <p:cNvSpPr txBox="1"/>
          <p:nvPr/>
        </p:nvSpPr>
        <p:spPr>
          <a:xfrm>
            <a:off x="653010" y="1061027"/>
            <a:ext cx="8097538" cy="430887"/>
          </a:xfrm>
          <a:prstGeom prst="rect">
            <a:avLst/>
          </a:prstGeom>
          <a:noFill/>
        </p:spPr>
        <p:txBody>
          <a:bodyPr wrap="none" rtlCol="0">
            <a:spAutoFit/>
          </a:bodyPr>
          <a:lstStyle/>
          <a:p>
            <a:r>
              <a:rPr lang="cs-CZ" sz="2200" dirty="0" smtClean="0"/>
              <a:t>= klasická metoda k zjišťování vzájemné polohy genů na chromosomu</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160" y="4080111"/>
            <a:ext cx="3623876" cy="1964921"/>
          </a:xfrm>
          <a:prstGeom prst="rect">
            <a:avLst/>
          </a:prstGeom>
        </p:spPr>
      </p:pic>
      <p:sp>
        <p:nvSpPr>
          <p:cNvPr id="9" name="TextovéPole 8"/>
          <p:cNvSpPr txBox="1"/>
          <p:nvPr/>
        </p:nvSpPr>
        <p:spPr>
          <a:xfrm>
            <a:off x="576588" y="1695093"/>
            <a:ext cx="6955045" cy="1785104"/>
          </a:xfrm>
          <a:prstGeom prst="rect">
            <a:avLst/>
          </a:prstGeom>
          <a:noFill/>
        </p:spPr>
        <p:txBody>
          <a:bodyPr wrap="none" rtlCol="0">
            <a:spAutoFit/>
          </a:bodyPr>
          <a:lstStyle/>
          <a:p>
            <a:r>
              <a:rPr lang="cs-CZ" sz="2200" dirty="0" smtClean="0"/>
              <a:t>Sledujeme tři geny najednou</a:t>
            </a:r>
          </a:p>
          <a:p>
            <a:pPr marL="457200" indent="-457200">
              <a:buAutoNum type="arabicParenR"/>
            </a:pPr>
            <a:r>
              <a:rPr lang="cs-CZ" sz="2200" dirty="0" smtClean="0"/>
              <a:t>Provedeme křížení homozygotů</a:t>
            </a:r>
          </a:p>
          <a:p>
            <a:pPr marL="457200" indent="-457200">
              <a:buAutoNum type="arabicParenR"/>
            </a:pPr>
            <a:r>
              <a:rPr lang="cs-CZ" sz="2200" dirty="0" smtClean="0"/>
              <a:t>Zkřížíme F1 s recesivním homozygotem (zpětné křížení)</a:t>
            </a:r>
          </a:p>
          <a:p>
            <a:pPr marL="457200" indent="-457200">
              <a:buAutoNum type="arabicParenR"/>
            </a:pPr>
            <a:r>
              <a:rPr lang="cs-CZ" sz="2200" dirty="0" smtClean="0"/>
              <a:t>Hodnotíme počty potomků (= gamet rodiče z F1)</a:t>
            </a:r>
          </a:p>
          <a:p>
            <a:endParaRPr lang="en-US" sz="2200" dirty="0" smtClean="0"/>
          </a:p>
        </p:txBody>
      </p:sp>
      <p:sp>
        <p:nvSpPr>
          <p:cNvPr id="10" name="TextovéPole 9"/>
          <p:cNvSpPr txBox="1"/>
          <p:nvPr/>
        </p:nvSpPr>
        <p:spPr>
          <a:xfrm>
            <a:off x="275413" y="4201011"/>
            <a:ext cx="2319944" cy="1323439"/>
          </a:xfrm>
          <a:prstGeom prst="rect">
            <a:avLst/>
          </a:prstGeom>
          <a:noFill/>
        </p:spPr>
        <p:txBody>
          <a:bodyPr wrap="square" rtlCol="0">
            <a:spAutoFit/>
          </a:bodyPr>
          <a:lstStyle/>
          <a:p>
            <a:r>
              <a:rPr lang="cs-CZ" sz="2000" dirty="0" smtClean="0"/>
              <a:t>Heterozygot pro všechny 3 sledované geny (F1, potomek křížení čistých linií)</a:t>
            </a:r>
            <a:endParaRPr lang="en-US" sz="2000" dirty="0" smtClean="0"/>
          </a:p>
        </p:txBody>
      </p:sp>
      <p:sp>
        <p:nvSpPr>
          <p:cNvPr id="11" name="TextovéPole 10"/>
          <p:cNvSpPr txBox="1"/>
          <p:nvPr/>
        </p:nvSpPr>
        <p:spPr>
          <a:xfrm>
            <a:off x="6516985" y="4175666"/>
            <a:ext cx="2388734" cy="1015663"/>
          </a:xfrm>
          <a:prstGeom prst="rect">
            <a:avLst/>
          </a:prstGeom>
          <a:noFill/>
        </p:spPr>
        <p:txBody>
          <a:bodyPr wrap="square" rtlCol="0">
            <a:spAutoFit/>
          </a:bodyPr>
          <a:lstStyle/>
          <a:p>
            <a:r>
              <a:rPr lang="cs-CZ" sz="2000" dirty="0" smtClean="0"/>
              <a:t>Recesivní homozygot pro všechny 3 sledované geny</a:t>
            </a:r>
            <a:endParaRPr lang="en-US" sz="2000" dirty="0" smtClean="0"/>
          </a:p>
        </p:txBody>
      </p:sp>
    </p:spTree>
    <p:extLst>
      <p:ext uri="{BB962C8B-B14F-4D97-AF65-F5344CB8AC3E}">
        <p14:creationId xmlns:p14="http://schemas.microsoft.com/office/powerpoint/2010/main" val="148625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48437"/>
            <a:ext cx="3739615" cy="1325563"/>
          </a:xfrm>
        </p:spPr>
        <p:txBody>
          <a:bodyPr vert="horz" lIns="91440" tIns="45720" rIns="91440" bIns="45720" rtlCol="0" anchor="ctr">
            <a:normAutofit/>
          </a:bodyPr>
          <a:lstStyle/>
          <a:p>
            <a:pPr algn="ctr"/>
            <a:r>
              <a:rPr lang="cs-CZ" sz="4000" dirty="0">
                <a:solidFill>
                  <a:srgbClr val="C00000"/>
                </a:solidFill>
              </a:rPr>
              <a:t>Tříbodový test</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508" y="121920"/>
            <a:ext cx="3139286" cy="1702169"/>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 y="1106000"/>
            <a:ext cx="3139594" cy="5488801"/>
          </a:xfrm>
          <a:prstGeom prst="rect">
            <a:avLst/>
          </a:prstGeom>
        </p:spPr>
      </p:pic>
      <p:sp>
        <p:nvSpPr>
          <p:cNvPr id="7" name="TextovéPole 6"/>
          <p:cNvSpPr txBox="1"/>
          <p:nvPr/>
        </p:nvSpPr>
        <p:spPr>
          <a:xfrm>
            <a:off x="3518053" y="1737360"/>
            <a:ext cx="4003039" cy="769441"/>
          </a:xfrm>
          <a:prstGeom prst="rect">
            <a:avLst/>
          </a:prstGeom>
          <a:noFill/>
        </p:spPr>
        <p:txBody>
          <a:bodyPr wrap="square" rtlCol="0">
            <a:spAutoFit/>
          </a:bodyPr>
          <a:lstStyle/>
          <a:p>
            <a:r>
              <a:rPr lang="cs-CZ" sz="2200" dirty="0" smtClean="0"/>
              <a:t>2 fenotypové třídy s nejvíce jedinci – bez crossing-overu</a:t>
            </a:r>
            <a:endParaRPr lang="en-US" sz="2200" dirty="0" smtClean="0"/>
          </a:p>
        </p:txBody>
      </p:sp>
      <p:sp>
        <p:nvSpPr>
          <p:cNvPr id="8" name="TextovéPole 7"/>
          <p:cNvSpPr txBox="1"/>
          <p:nvPr/>
        </p:nvSpPr>
        <p:spPr>
          <a:xfrm>
            <a:off x="4048913" y="3476958"/>
            <a:ext cx="5100320" cy="769441"/>
          </a:xfrm>
          <a:prstGeom prst="rect">
            <a:avLst/>
          </a:prstGeom>
          <a:noFill/>
        </p:spPr>
        <p:txBody>
          <a:bodyPr wrap="square" rtlCol="0">
            <a:spAutoFit/>
          </a:bodyPr>
          <a:lstStyle/>
          <a:p>
            <a:r>
              <a:rPr lang="cs-CZ" sz="2200" dirty="0" smtClean="0"/>
              <a:t>2 dvojice středně četných fenotypových tříd – jednoduché crossing-overy</a:t>
            </a:r>
            <a:endParaRPr lang="en-US" sz="2200" dirty="0" smtClean="0"/>
          </a:p>
        </p:txBody>
      </p:sp>
      <p:sp>
        <p:nvSpPr>
          <p:cNvPr id="9" name="TextovéPole 8"/>
          <p:cNvSpPr txBox="1"/>
          <p:nvPr/>
        </p:nvSpPr>
        <p:spPr>
          <a:xfrm>
            <a:off x="3495194" y="5457279"/>
            <a:ext cx="5435600" cy="769441"/>
          </a:xfrm>
          <a:prstGeom prst="rect">
            <a:avLst/>
          </a:prstGeom>
          <a:noFill/>
        </p:spPr>
        <p:txBody>
          <a:bodyPr wrap="square" rtlCol="0">
            <a:spAutoFit/>
          </a:bodyPr>
          <a:lstStyle/>
          <a:p>
            <a:r>
              <a:rPr lang="cs-CZ" sz="2200" dirty="0" smtClean="0"/>
              <a:t>2 fenotypové třídy s nejmenším počtem jedinců – dvojitý crossing-over</a:t>
            </a:r>
            <a:endParaRPr lang="en-US" sz="2200" dirty="0" smtClean="0"/>
          </a:p>
        </p:txBody>
      </p:sp>
      <p:sp>
        <p:nvSpPr>
          <p:cNvPr id="11" name="Pravá složená závorka 10"/>
          <p:cNvSpPr/>
          <p:nvPr/>
        </p:nvSpPr>
        <p:spPr>
          <a:xfrm>
            <a:off x="3881273" y="3058160"/>
            <a:ext cx="45719" cy="170688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Pravá složená závorka 11"/>
          <p:cNvSpPr/>
          <p:nvPr/>
        </p:nvSpPr>
        <p:spPr>
          <a:xfrm>
            <a:off x="3495194" y="3058160"/>
            <a:ext cx="45719" cy="61976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Pravá složená závorka 12"/>
          <p:cNvSpPr/>
          <p:nvPr/>
        </p:nvSpPr>
        <p:spPr>
          <a:xfrm>
            <a:off x="3495194" y="4145280"/>
            <a:ext cx="45719" cy="61976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28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2"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131310" y="589280"/>
            <a:ext cx="4829810" cy="2431435"/>
          </a:xfrm>
          <a:prstGeom prst="rect">
            <a:avLst/>
          </a:prstGeom>
          <a:noFill/>
        </p:spPr>
        <p:txBody>
          <a:bodyPr wrap="square" rtlCol="0">
            <a:spAutoFit/>
          </a:bodyPr>
          <a:lstStyle/>
          <a:p>
            <a:r>
              <a:rPr lang="cs-CZ" sz="2200" b="1" dirty="0" smtClean="0">
                <a:solidFill>
                  <a:srgbClr val="0099FF"/>
                </a:solidFill>
              </a:rPr>
              <a:t>Jak na to: </a:t>
            </a:r>
          </a:p>
          <a:p>
            <a:pPr marL="457200" indent="-457200">
              <a:buAutoNum type="arabicParenR"/>
            </a:pPr>
            <a:r>
              <a:rPr lang="cs-CZ" sz="2000" dirty="0" smtClean="0"/>
              <a:t>Určit, který ze sledovaných genů je uprostřed. </a:t>
            </a:r>
          </a:p>
          <a:p>
            <a:pPr lvl="1">
              <a:spcBef>
                <a:spcPts val="1200"/>
              </a:spcBef>
            </a:pPr>
            <a:r>
              <a:rPr lang="cs-CZ" sz="2000" dirty="0" smtClean="0"/>
              <a:t>Dělá se porovnáním tříd bez crossing-overu se třídami s dvojitým crossing-overem </a:t>
            </a:r>
            <a:r>
              <a:rPr lang="cs-CZ" sz="2000" dirty="0" smtClean="0">
                <a:sym typeface="Wingdings" panose="05000000000000000000" pitchFamily="2" charset="2"/>
              </a:rPr>
              <a:t></a:t>
            </a:r>
            <a:r>
              <a:rPr lang="en-US" sz="2000" dirty="0" smtClean="0">
                <a:sym typeface="Wingdings" panose="05000000000000000000" pitchFamily="2" charset="2"/>
              </a:rPr>
              <a:t> gen, </a:t>
            </a:r>
            <a:r>
              <a:rPr lang="cs-CZ" sz="2000" dirty="0" smtClean="0">
                <a:sym typeface="Wingdings" panose="05000000000000000000" pitchFamily="2" charset="2"/>
              </a:rPr>
              <a:t>který je jinak, je uprostřed. </a:t>
            </a:r>
            <a:endParaRPr lang="en-US" sz="2000" dirty="0" smtClean="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 y="1106000"/>
            <a:ext cx="3139594" cy="5488801"/>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1310" y="3176524"/>
            <a:ext cx="1222248" cy="2923032"/>
          </a:xfrm>
          <a:prstGeom prst="rect">
            <a:avLst/>
          </a:prstGeom>
        </p:spPr>
      </p:pic>
      <p:sp>
        <p:nvSpPr>
          <p:cNvPr id="7" name="Nadpis 1"/>
          <p:cNvSpPr txBox="1">
            <a:spLocks/>
          </p:cNvSpPr>
          <p:nvPr/>
        </p:nvSpPr>
        <p:spPr>
          <a:xfrm>
            <a:off x="0" y="-48437"/>
            <a:ext cx="3739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Tříbodový test</a:t>
            </a:r>
            <a:endParaRPr lang="en-US" sz="4000" dirty="0">
              <a:solidFill>
                <a:srgbClr val="C00000"/>
              </a:solidFill>
            </a:endParaRPr>
          </a:p>
        </p:txBody>
      </p:sp>
    </p:spTree>
    <p:extLst>
      <p:ext uri="{BB962C8B-B14F-4D97-AF65-F5344CB8AC3E}">
        <p14:creationId xmlns:p14="http://schemas.microsoft.com/office/powerpoint/2010/main" val="65694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9386" y="156546"/>
            <a:ext cx="5499692" cy="1325563"/>
          </a:xfrm>
        </p:spPr>
        <p:txBody>
          <a:bodyPr vert="horz" lIns="91440" tIns="45720" rIns="91440" bIns="45720" rtlCol="0" anchor="ctr">
            <a:normAutofit/>
          </a:bodyPr>
          <a:lstStyle/>
          <a:p>
            <a:pPr algn="ctr"/>
            <a:r>
              <a:rPr lang="cs-CZ" sz="4000" dirty="0">
                <a:solidFill>
                  <a:srgbClr val="C00000"/>
                </a:solidFill>
              </a:rPr>
              <a:t>Síla vazby určená genetickou analýzou</a:t>
            </a:r>
          </a:p>
        </p:txBody>
      </p:sp>
      <p:sp>
        <p:nvSpPr>
          <p:cNvPr id="3" name="TextovéPole 2"/>
          <p:cNvSpPr txBox="1"/>
          <p:nvPr/>
        </p:nvSpPr>
        <p:spPr>
          <a:xfrm>
            <a:off x="456129" y="1707415"/>
            <a:ext cx="5172511" cy="1323439"/>
          </a:xfrm>
          <a:prstGeom prst="rect">
            <a:avLst/>
          </a:prstGeom>
          <a:noFill/>
        </p:spPr>
        <p:txBody>
          <a:bodyPr wrap="square" rtlCol="0">
            <a:spAutoFit/>
          </a:bodyPr>
          <a:lstStyle/>
          <a:p>
            <a:r>
              <a:rPr lang="cs-CZ" sz="2000" dirty="0" smtClean="0"/>
              <a:t>Morganovo číslo – udává, jaký podíl z celkového potomstva </a:t>
            </a:r>
            <a:r>
              <a:rPr lang="cs-CZ" sz="2000" dirty="0" err="1" smtClean="0"/>
              <a:t>B1</a:t>
            </a:r>
            <a:r>
              <a:rPr lang="cs-CZ" sz="2000" dirty="0" smtClean="0"/>
              <a:t> zaujímají jedinci vzniklí z rekombinovaných gamet </a:t>
            </a:r>
          </a:p>
          <a:p>
            <a:endParaRPr lang="cs-CZ" sz="2000" dirty="0"/>
          </a:p>
        </p:txBody>
      </p:sp>
      <p:sp>
        <p:nvSpPr>
          <p:cNvPr id="11" name="TextovéPole 10"/>
          <p:cNvSpPr txBox="1"/>
          <p:nvPr/>
        </p:nvSpPr>
        <p:spPr>
          <a:xfrm>
            <a:off x="520565" y="3877161"/>
            <a:ext cx="4752475" cy="1200329"/>
          </a:xfrm>
          <a:prstGeom prst="rect">
            <a:avLst/>
          </a:prstGeom>
          <a:noFill/>
        </p:spPr>
        <p:txBody>
          <a:bodyPr wrap="square" rtlCol="0">
            <a:spAutoFit/>
          </a:bodyPr>
          <a:lstStyle/>
          <a:p>
            <a:r>
              <a:rPr lang="cs-CZ" dirty="0" smtClean="0"/>
              <a:t>Jednotka = Morgan, ale udává se v centimorganech (</a:t>
            </a:r>
            <a:r>
              <a:rPr lang="cs-CZ" dirty="0" err="1" smtClean="0"/>
              <a:t>cM</a:t>
            </a:r>
            <a:r>
              <a:rPr lang="cs-CZ" dirty="0" smtClean="0"/>
              <a:t>)</a:t>
            </a:r>
            <a:r>
              <a:rPr lang="en-US" dirty="0" smtClean="0"/>
              <a:t> = v </a:t>
            </a:r>
            <a:r>
              <a:rPr lang="en-US" dirty="0" err="1" smtClean="0"/>
              <a:t>procentech</a:t>
            </a:r>
            <a:r>
              <a:rPr lang="en-US" dirty="0" smtClean="0"/>
              <a:t> </a:t>
            </a:r>
            <a:r>
              <a:rPr lang="en-US" dirty="0" err="1" smtClean="0"/>
              <a:t>gamet</a:t>
            </a:r>
            <a:r>
              <a:rPr lang="en-US" dirty="0" smtClean="0"/>
              <a:t>, u </a:t>
            </a:r>
            <a:r>
              <a:rPr lang="en-US" dirty="0" err="1" smtClean="0"/>
              <a:t>kter</a:t>
            </a:r>
            <a:r>
              <a:rPr lang="cs-CZ" dirty="0"/>
              <a:t>ý</a:t>
            </a:r>
            <a:r>
              <a:rPr lang="en-US" dirty="0" err="1" smtClean="0"/>
              <a:t>ch</a:t>
            </a:r>
            <a:r>
              <a:rPr lang="en-US" dirty="0" smtClean="0"/>
              <a:t> do</a:t>
            </a:r>
            <a:r>
              <a:rPr lang="cs-CZ" dirty="0" smtClean="0"/>
              <a:t>š</a:t>
            </a:r>
            <a:r>
              <a:rPr lang="en-US" dirty="0" smtClean="0"/>
              <a:t>lo </a:t>
            </a:r>
            <a:r>
              <a:rPr lang="en-US" dirty="0" err="1" smtClean="0"/>
              <a:t>ke</a:t>
            </a:r>
            <a:r>
              <a:rPr lang="en-US" dirty="0" smtClean="0"/>
              <a:t> crossing-</a:t>
            </a:r>
            <a:r>
              <a:rPr lang="cs-CZ" dirty="0" err="1" smtClean="0"/>
              <a:t>overu</a:t>
            </a:r>
            <a:r>
              <a:rPr lang="cs-CZ" dirty="0" smtClean="0"/>
              <a:t> mezi sledovanými geny.</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576" y="874110"/>
            <a:ext cx="2889043" cy="5549816"/>
          </a:xfrm>
          <a:prstGeom prst="rect">
            <a:avLst/>
          </a:prstGeom>
        </p:spPr>
      </p:pic>
      <p:sp>
        <p:nvSpPr>
          <p:cNvPr id="12" name="TextovéPole 11"/>
          <p:cNvSpPr txBox="1"/>
          <p:nvPr/>
        </p:nvSpPr>
        <p:spPr>
          <a:xfrm>
            <a:off x="619978" y="5590847"/>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13" name="TextovéPole 12"/>
          <p:cNvSpPr txBox="1"/>
          <p:nvPr/>
        </p:nvSpPr>
        <p:spPr>
          <a:xfrm>
            <a:off x="1501540" y="5390792"/>
            <a:ext cx="832279" cy="400110"/>
          </a:xfrm>
          <a:prstGeom prst="rect">
            <a:avLst/>
          </a:prstGeom>
          <a:noFill/>
        </p:spPr>
        <p:txBody>
          <a:bodyPr wrap="none" rtlCol="0">
            <a:spAutoFit/>
          </a:bodyPr>
          <a:lstStyle/>
          <a:p>
            <a:r>
              <a:rPr lang="cs-CZ" sz="2000" dirty="0" smtClean="0"/>
              <a:t>43+38</a:t>
            </a:r>
            <a:endParaRPr lang="cs-CZ" sz="2000" dirty="0"/>
          </a:p>
        </p:txBody>
      </p:sp>
      <p:sp>
        <p:nvSpPr>
          <p:cNvPr id="14" name="TextovéPole 13"/>
          <p:cNvSpPr txBox="1"/>
          <p:nvPr/>
        </p:nvSpPr>
        <p:spPr>
          <a:xfrm>
            <a:off x="1064522" y="5816153"/>
            <a:ext cx="1867819" cy="400110"/>
          </a:xfrm>
          <a:prstGeom prst="rect">
            <a:avLst/>
          </a:prstGeom>
          <a:noFill/>
        </p:spPr>
        <p:txBody>
          <a:bodyPr wrap="none" rtlCol="0">
            <a:spAutoFit/>
          </a:bodyPr>
          <a:lstStyle/>
          <a:p>
            <a:r>
              <a:rPr lang="cs-CZ" sz="2000" dirty="0" smtClean="0"/>
              <a:t>162+43+38+155</a:t>
            </a:r>
            <a:endParaRPr lang="cs-CZ" sz="2000" dirty="0"/>
          </a:p>
        </p:txBody>
      </p:sp>
      <p:cxnSp>
        <p:nvCxnSpPr>
          <p:cNvPr id="15" name="Přímá spojnice 14"/>
          <p:cNvCxnSpPr>
            <a:stCxn id="12" idx="3"/>
          </p:cNvCxnSpPr>
          <p:nvPr/>
        </p:nvCxnSpPr>
        <p:spPr>
          <a:xfrm>
            <a:off x="1182953" y="5790902"/>
            <a:ext cx="170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042384" y="5631487"/>
            <a:ext cx="2574744" cy="400110"/>
          </a:xfrm>
          <a:prstGeom prst="rect">
            <a:avLst/>
          </a:prstGeom>
          <a:noFill/>
        </p:spPr>
        <p:txBody>
          <a:bodyPr wrap="none" rtlCol="0">
            <a:spAutoFit/>
          </a:bodyPr>
          <a:lstStyle/>
          <a:p>
            <a:r>
              <a:rPr lang="cs-CZ" sz="2000" dirty="0" smtClean="0"/>
              <a:t>= 0,2035 M = 20,35 </a:t>
            </a:r>
            <a:r>
              <a:rPr lang="cs-CZ" sz="2000" dirty="0" err="1" smtClean="0"/>
              <a:t>cM</a:t>
            </a:r>
            <a:endParaRPr lang="en-US" sz="2000" dirty="0"/>
          </a:p>
        </p:txBody>
      </p:sp>
      <p:sp>
        <p:nvSpPr>
          <p:cNvPr id="16" name="TextovéPole 15"/>
          <p:cNvSpPr txBox="1"/>
          <p:nvPr/>
        </p:nvSpPr>
        <p:spPr>
          <a:xfrm>
            <a:off x="654517" y="3141044"/>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17" name="TextovéPole 16"/>
          <p:cNvSpPr txBox="1"/>
          <p:nvPr/>
        </p:nvSpPr>
        <p:spPr>
          <a:xfrm>
            <a:off x="1179020" y="2956378"/>
            <a:ext cx="1738617" cy="400110"/>
          </a:xfrm>
          <a:prstGeom prst="rect">
            <a:avLst/>
          </a:prstGeom>
          <a:noFill/>
        </p:spPr>
        <p:txBody>
          <a:bodyPr wrap="none" rtlCol="0">
            <a:spAutoFit/>
          </a:bodyPr>
          <a:lstStyle/>
          <a:p>
            <a:r>
              <a:rPr lang="cs-CZ" sz="2000" dirty="0" smtClean="0"/>
              <a:t>rekombinovaní</a:t>
            </a:r>
            <a:endParaRPr lang="cs-CZ" sz="2000" dirty="0"/>
          </a:p>
        </p:txBody>
      </p:sp>
      <p:sp>
        <p:nvSpPr>
          <p:cNvPr id="18" name="TextovéPole 17"/>
          <p:cNvSpPr txBox="1"/>
          <p:nvPr/>
        </p:nvSpPr>
        <p:spPr>
          <a:xfrm>
            <a:off x="1501540" y="3356488"/>
            <a:ext cx="896849" cy="400110"/>
          </a:xfrm>
          <a:prstGeom prst="rect">
            <a:avLst/>
          </a:prstGeom>
          <a:noFill/>
        </p:spPr>
        <p:txBody>
          <a:bodyPr wrap="none" rtlCol="0">
            <a:spAutoFit/>
          </a:bodyPr>
          <a:lstStyle/>
          <a:p>
            <a:r>
              <a:rPr lang="cs-CZ" sz="2000" dirty="0" smtClean="0"/>
              <a:t>všichni</a:t>
            </a:r>
            <a:endParaRPr lang="cs-CZ" sz="2000" dirty="0"/>
          </a:p>
        </p:txBody>
      </p:sp>
      <p:cxnSp>
        <p:nvCxnSpPr>
          <p:cNvPr id="19" name="Přímá spojnice 18"/>
          <p:cNvCxnSpPr>
            <a:stCxn id="16" idx="3"/>
          </p:cNvCxnSpPr>
          <p:nvPr/>
        </p:nvCxnSpPr>
        <p:spPr>
          <a:xfrm>
            <a:off x="1217492" y="3341099"/>
            <a:ext cx="170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6368539" y="473043"/>
            <a:ext cx="883575"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0" name="TextovéPole 19"/>
          <p:cNvSpPr txBox="1"/>
          <p:nvPr/>
        </p:nvSpPr>
        <p:spPr>
          <a:xfrm>
            <a:off x="7833376" y="474546"/>
            <a:ext cx="825867"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1" name="TextovéPole 20"/>
          <p:cNvSpPr txBox="1"/>
          <p:nvPr/>
        </p:nvSpPr>
        <p:spPr>
          <a:xfrm>
            <a:off x="7887940" y="3649018"/>
            <a:ext cx="854721"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2" name="TextovéPole 21"/>
          <p:cNvSpPr txBox="1"/>
          <p:nvPr/>
        </p:nvSpPr>
        <p:spPr>
          <a:xfrm>
            <a:off x="3948068" y="6345507"/>
            <a:ext cx="4840941" cy="400110"/>
          </a:xfrm>
          <a:prstGeom prst="rect">
            <a:avLst/>
          </a:prstGeom>
          <a:noFill/>
        </p:spPr>
        <p:txBody>
          <a:bodyPr wrap="none" rtlCol="0">
            <a:spAutoFit/>
          </a:bodyPr>
          <a:lstStyle/>
          <a:p>
            <a:r>
              <a:rPr lang="cs-CZ" sz="2000" dirty="0" smtClean="0"/>
              <a:t>fenotypové třídy </a:t>
            </a:r>
            <a:r>
              <a:rPr lang="cs-CZ" sz="2000" dirty="0" err="1" smtClean="0"/>
              <a:t>B1</a:t>
            </a:r>
            <a:r>
              <a:rPr lang="cs-CZ" sz="2000" dirty="0" smtClean="0"/>
              <a:t>:     AB       Ab      </a:t>
            </a:r>
            <a:r>
              <a:rPr lang="cs-CZ" sz="2000" dirty="0" err="1" smtClean="0"/>
              <a:t>aB</a:t>
            </a:r>
            <a:r>
              <a:rPr lang="cs-CZ" sz="2000" dirty="0" smtClean="0"/>
              <a:t>       ab</a:t>
            </a:r>
            <a:endParaRPr lang="en-US" sz="2000" dirty="0" smtClean="0"/>
          </a:p>
        </p:txBody>
      </p:sp>
    </p:spTree>
    <p:extLst>
      <p:ext uri="{BB962C8B-B14F-4D97-AF65-F5344CB8AC3E}">
        <p14:creationId xmlns:p14="http://schemas.microsoft.com/office/powerpoint/2010/main" val="4853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9" grpId="0"/>
      <p:bldP spid="16" grpId="0"/>
      <p:bldP spid="17" grpId="0"/>
      <p:bldP spid="18" grpId="0"/>
      <p:bldP spid="5" grpId="0"/>
      <p:bldP spid="20" grpId="0"/>
      <p:bldP spid="21" grpId="0"/>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131310" y="589280"/>
            <a:ext cx="4829810" cy="2893100"/>
          </a:xfrm>
          <a:prstGeom prst="rect">
            <a:avLst/>
          </a:prstGeom>
          <a:noFill/>
        </p:spPr>
        <p:txBody>
          <a:bodyPr wrap="square" rtlCol="0">
            <a:spAutoFit/>
          </a:bodyPr>
          <a:lstStyle/>
          <a:p>
            <a:r>
              <a:rPr lang="cs-CZ" sz="2200" b="1" dirty="0">
                <a:solidFill>
                  <a:srgbClr val="0099FF"/>
                </a:solidFill>
              </a:rPr>
              <a:t>Jak na to: </a:t>
            </a:r>
          </a:p>
          <a:p>
            <a:pPr marL="457200" indent="-457200">
              <a:buAutoNum type="arabicParenR"/>
            </a:pPr>
            <a:r>
              <a:rPr lang="cs-CZ" sz="2000" dirty="0" smtClean="0"/>
              <a:t>Určit, který ze sledovaných genů je uprostřed. </a:t>
            </a:r>
          </a:p>
          <a:p>
            <a:pPr marL="800100" lvl="1" indent="-342900">
              <a:spcBef>
                <a:spcPts val="1200"/>
              </a:spcBef>
              <a:buFont typeface="Arial" panose="020B0604020202020204" pitchFamily="34" charset="0"/>
              <a:buChar char="•"/>
            </a:pPr>
            <a:r>
              <a:rPr lang="cs-CZ" sz="2000" dirty="0" smtClean="0"/>
              <a:t>Dělá se porovnáním tříd bez crossing-overu se třídami s dvojitým crossing-overem </a:t>
            </a:r>
            <a:r>
              <a:rPr lang="cs-CZ" sz="2000" dirty="0" smtClean="0">
                <a:sym typeface="Wingdings" panose="05000000000000000000" pitchFamily="2" charset="2"/>
              </a:rPr>
              <a:t></a:t>
            </a:r>
            <a:r>
              <a:rPr lang="en-US" sz="2000" dirty="0" smtClean="0">
                <a:sym typeface="Wingdings" panose="05000000000000000000" pitchFamily="2" charset="2"/>
              </a:rPr>
              <a:t> gen, </a:t>
            </a:r>
            <a:r>
              <a:rPr lang="cs-CZ" sz="2000" dirty="0" smtClean="0">
                <a:sym typeface="Wingdings" panose="05000000000000000000" pitchFamily="2" charset="2"/>
              </a:rPr>
              <a:t>který je jinak, je uprostřed.</a:t>
            </a:r>
          </a:p>
          <a:p>
            <a:pPr marL="800100" lvl="1" indent="-342900">
              <a:spcBef>
                <a:spcPts val="1200"/>
              </a:spcBef>
              <a:buFont typeface="Arial" panose="020B0604020202020204" pitchFamily="34" charset="0"/>
              <a:buChar char="•"/>
            </a:pPr>
            <a:r>
              <a:rPr lang="cs-CZ" sz="2000" dirty="0" smtClean="0">
                <a:sym typeface="Wingdings" panose="05000000000000000000" pitchFamily="2" charset="2"/>
              </a:rPr>
              <a:t>V tomto případě je pořadí: </a:t>
            </a:r>
            <a:r>
              <a:rPr lang="cs-CZ" sz="2000" b="1" i="1" dirty="0" smtClean="0">
                <a:solidFill>
                  <a:srgbClr val="FF0000"/>
                </a:solidFill>
                <a:sym typeface="Wingdings" panose="05000000000000000000" pitchFamily="2" charset="2"/>
              </a:rPr>
              <a:t>st - </a:t>
            </a:r>
            <a:r>
              <a:rPr lang="cs-CZ" sz="2000" b="1" i="1" dirty="0" err="1" smtClean="0">
                <a:solidFill>
                  <a:srgbClr val="FF0000"/>
                </a:solidFill>
                <a:sym typeface="Wingdings" panose="05000000000000000000" pitchFamily="2" charset="2"/>
              </a:rPr>
              <a:t>ss</a:t>
            </a:r>
            <a:r>
              <a:rPr lang="cs-CZ" sz="2000" b="1" i="1" dirty="0" smtClean="0">
                <a:solidFill>
                  <a:srgbClr val="FF0000"/>
                </a:solidFill>
                <a:sym typeface="Wingdings" panose="05000000000000000000" pitchFamily="2" charset="2"/>
              </a:rPr>
              <a:t> - e </a:t>
            </a:r>
            <a:endParaRPr lang="en-US" sz="2000" b="1" i="1" dirty="0" smtClean="0">
              <a:solidFill>
                <a:srgbClr val="FF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 y="1106000"/>
            <a:ext cx="3139594" cy="5488801"/>
          </a:xfrm>
          <a:prstGeom prst="rect">
            <a:avLst/>
          </a:prstGeom>
        </p:spPr>
      </p:pic>
      <p:sp>
        <p:nvSpPr>
          <p:cNvPr id="7" name="Nadpis 1"/>
          <p:cNvSpPr txBox="1">
            <a:spLocks/>
          </p:cNvSpPr>
          <p:nvPr/>
        </p:nvSpPr>
        <p:spPr>
          <a:xfrm>
            <a:off x="0" y="-48437"/>
            <a:ext cx="3739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Tříbodový test</a:t>
            </a:r>
            <a:endParaRPr lang="en-US" sz="4000" dirty="0">
              <a:solidFill>
                <a:srgbClr val="C00000"/>
              </a:solidFill>
            </a:endParaRPr>
          </a:p>
        </p:txBody>
      </p:sp>
      <p:sp>
        <p:nvSpPr>
          <p:cNvPr id="3" name="TextovéPole 2"/>
          <p:cNvSpPr txBox="1"/>
          <p:nvPr/>
        </p:nvSpPr>
        <p:spPr>
          <a:xfrm>
            <a:off x="4131310" y="3782729"/>
            <a:ext cx="4591250" cy="1323439"/>
          </a:xfrm>
          <a:prstGeom prst="rect">
            <a:avLst/>
          </a:prstGeom>
          <a:noFill/>
        </p:spPr>
        <p:txBody>
          <a:bodyPr wrap="square" rtlCol="0">
            <a:spAutoFit/>
          </a:bodyPr>
          <a:lstStyle/>
          <a:p>
            <a:pPr marL="457200" indent="-457200">
              <a:buFont typeface="+mj-lt"/>
              <a:buAutoNum type="arabicParenR" startAt="2"/>
            </a:pPr>
            <a:r>
              <a:rPr lang="cs-CZ" sz="2000" dirty="0" smtClean="0"/>
              <a:t>Spočítáme vzdálenosti mezi 1. a 2. genem a mezi 2. a 3. genem. Pozor! V obou případech je potřeba zahrnout do výpočtu i dvojité </a:t>
            </a:r>
            <a:r>
              <a:rPr lang="cs-CZ" sz="2000" dirty="0" err="1" smtClean="0"/>
              <a:t>rekombinanty</a:t>
            </a:r>
            <a:r>
              <a:rPr lang="cs-CZ" sz="2000" dirty="0" smtClean="0"/>
              <a:t>.  </a:t>
            </a:r>
          </a:p>
        </p:txBody>
      </p:sp>
      <p:sp>
        <p:nvSpPr>
          <p:cNvPr id="8" name="TextovéPole 7"/>
          <p:cNvSpPr txBox="1"/>
          <p:nvPr/>
        </p:nvSpPr>
        <p:spPr>
          <a:xfrm>
            <a:off x="4687502" y="5598842"/>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9" name="TextovéPole 8"/>
          <p:cNvSpPr txBox="1"/>
          <p:nvPr/>
        </p:nvSpPr>
        <p:spPr>
          <a:xfrm>
            <a:off x="5212005" y="5414176"/>
            <a:ext cx="1738617" cy="400110"/>
          </a:xfrm>
          <a:prstGeom prst="rect">
            <a:avLst/>
          </a:prstGeom>
          <a:noFill/>
        </p:spPr>
        <p:txBody>
          <a:bodyPr wrap="none" rtlCol="0">
            <a:spAutoFit/>
          </a:bodyPr>
          <a:lstStyle/>
          <a:p>
            <a:r>
              <a:rPr lang="cs-CZ" sz="2000" dirty="0" smtClean="0"/>
              <a:t>rekombinovaní</a:t>
            </a:r>
            <a:endParaRPr lang="cs-CZ" sz="2000" dirty="0"/>
          </a:p>
        </p:txBody>
      </p:sp>
      <p:sp>
        <p:nvSpPr>
          <p:cNvPr id="10" name="TextovéPole 9"/>
          <p:cNvSpPr txBox="1"/>
          <p:nvPr/>
        </p:nvSpPr>
        <p:spPr>
          <a:xfrm>
            <a:off x="5534525" y="5814286"/>
            <a:ext cx="896849" cy="400110"/>
          </a:xfrm>
          <a:prstGeom prst="rect">
            <a:avLst/>
          </a:prstGeom>
          <a:noFill/>
        </p:spPr>
        <p:txBody>
          <a:bodyPr wrap="none" rtlCol="0">
            <a:spAutoFit/>
          </a:bodyPr>
          <a:lstStyle/>
          <a:p>
            <a:r>
              <a:rPr lang="cs-CZ" sz="2000" dirty="0" smtClean="0"/>
              <a:t>všichni</a:t>
            </a:r>
            <a:endParaRPr lang="cs-CZ" sz="2000" dirty="0"/>
          </a:p>
        </p:txBody>
      </p:sp>
      <p:cxnSp>
        <p:nvCxnSpPr>
          <p:cNvPr id="11" name="Přímá spojnice 10"/>
          <p:cNvCxnSpPr>
            <a:stCxn id="8" idx="3"/>
          </p:cNvCxnSpPr>
          <p:nvPr/>
        </p:nvCxnSpPr>
        <p:spPr>
          <a:xfrm>
            <a:off x="5250477" y="5798897"/>
            <a:ext cx="170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4131310" y="6322349"/>
            <a:ext cx="4829810" cy="338554"/>
          </a:xfrm>
          <a:prstGeom prst="rect">
            <a:avLst/>
          </a:prstGeom>
          <a:noFill/>
        </p:spPr>
        <p:txBody>
          <a:bodyPr wrap="square" rtlCol="0">
            <a:spAutoFit/>
          </a:bodyPr>
          <a:lstStyle/>
          <a:p>
            <a:r>
              <a:rPr lang="cs-CZ" sz="1600" dirty="0" smtClean="0"/>
              <a:t>jednotka = Morgan, ale udává se v centimorganech (</a:t>
            </a:r>
            <a:r>
              <a:rPr lang="cs-CZ" sz="1600" dirty="0" err="1" smtClean="0"/>
              <a:t>cM</a:t>
            </a:r>
            <a:r>
              <a:rPr lang="cs-CZ" sz="1600" dirty="0" smtClean="0"/>
              <a:t>)</a:t>
            </a:r>
            <a:endParaRPr lang="cs-CZ" sz="1600" dirty="0"/>
          </a:p>
        </p:txBody>
      </p:sp>
    </p:spTree>
    <p:extLst>
      <p:ext uri="{BB962C8B-B14F-4D97-AF65-F5344CB8AC3E}">
        <p14:creationId xmlns:p14="http://schemas.microsoft.com/office/powerpoint/2010/main" val="282402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 y="1106000"/>
            <a:ext cx="3139594" cy="5488801"/>
          </a:xfrm>
          <a:prstGeom prst="rect">
            <a:avLst/>
          </a:prstGeom>
        </p:spPr>
      </p:pic>
      <p:sp>
        <p:nvSpPr>
          <p:cNvPr id="7" name="Nadpis 1"/>
          <p:cNvSpPr txBox="1">
            <a:spLocks/>
          </p:cNvSpPr>
          <p:nvPr/>
        </p:nvSpPr>
        <p:spPr>
          <a:xfrm>
            <a:off x="0" y="-48437"/>
            <a:ext cx="3739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Tříbodový test</a:t>
            </a:r>
            <a:endParaRPr lang="en-US" sz="4000" dirty="0">
              <a:solidFill>
                <a:srgbClr val="C00000"/>
              </a:solidFill>
            </a:endParaRPr>
          </a:p>
        </p:txBody>
      </p:sp>
      <p:sp>
        <p:nvSpPr>
          <p:cNvPr id="3" name="TextovéPole 2"/>
          <p:cNvSpPr txBox="1"/>
          <p:nvPr/>
        </p:nvSpPr>
        <p:spPr>
          <a:xfrm>
            <a:off x="4137552" y="290392"/>
            <a:ext cx="4591250" cy="1631216"/>
          </a:xfrm>
          <a:prstGeom prst="rect">
            <a:avLst/>
          </a:prstGeom>
          <a:noFill/>
        </p:spPr>
        <p:txBody>
          <a:bodyPr wrap="square" rtlCol="0">
            <a:spAutoFit/>
          </a:bodyPr>
          <a:lstStyle/>
          <a:p>
            <a:pPr marL="457200" indent="-457200">
              <a:buFont typeface="+mj-lt"/>
              <a:buAutoNum type="arabicParenR" startAt="2"/>
            </a:pPr>
            <a:r>
              <a:rPr lang="cs-CZ" sz="2000" dirty="0" smtClean="0"/>
              <a:t>K výpočtu vzdálenosti genů musím vědět, u kterých jedinců došlo k jednoduchému </a:t>
            </a:r>
            <a:r>
              <a:rPr lang="cs-CZ" sz="2000" dirty="0" err="1" smtClean="0"/>
              <a:t>c.o</a:t>
            </a:r>
            <a:r>
              <a:rPr lang="cs-CZ" sz="2000" dirty="0" smtClean="0"/>
              <a:t>. a mezi kterými geny. Porovnávám rodičovské a jednoduché </a:t>
            </a:r>
            <a:r>
              <a:rPr lang="cs-CZ" sz="2000" dirty="0" err="1" smtClean="0"/>
              <a:t>c.o</a:t>
            </a:r>
            <a:r>
              <a:rPr lang="cs-CZ" sz="2000" dirty="0" smtClean="0"/>
              <a:t>., pokud jinak </a:t>
            </a:r>
            <a:r>
              <a:rPr lang="cs-CZ" sz="2000" dirty="0" smtClean="0">
                <a:sym typeface="Wingdings" panose="05000000000000000000" pitchFamily="2" charset="2"/>
              </a:rPr>
              <a:t></a:t>
            </a:r>
            <a:r>
              <a:rPr lang="en-US" sz="2000" dirty="0" smtClean="0">
                <a:sym typeface="Wingdings" panose="05000000000000000000" pitchFamily="2" charset="2"/>
              </a:rPr>
              <a:t> c.o.</a:t>
            </a:r>
            <a:endParaRPr lang="cs-CZ" sz="2000" dirty="0" smtClean="0"/>
          </a:p>
        </p:txBody>
      </p:sp>
      <p:sp>
        <p:nvSpPr>
          <p:cNvPr id="8" name="TextovéPole 7"/>
          <p:cNvSpPr txBox="1"/>
          <p:nvPr/>
        </p:nvSpPr>
        <p:spPr>
          <a:xfrm>
            <a:off x="4687502" y="2395233"/>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9" name="TextovéPole 8"/>
          <p:cNvSpPr txBox="1"/>
          <p:nvPr/>
        </p:nvSpPr>
        <p:spPr>
          <a:xfrm>
            <a:off x="5212005" y="2210567"/>
            <a:ext cx="1738617" cy="400110"/>
          </a:xfrm>
          <a:prstGeom prst="rect">
            <a:avLst/>
          </a:prstGeom>
          <a:noFill/>
        </p:spPr>
        <p:txBody>
          <a:bodyPr wrap="none" rtlCol="0">
            <a:spAutoFit/>
          </a:bodyPr>
          <a:lstStyle/>
          <a:p>
            <a:r>
              <a:rPr lang="cs-CZ" sz="2000" dirty="0" smtClean="0"/>
              <a:t>rekombinovaní</a:t>
            </a:r>
            <a:endParaRPr lang="cs-CZ" sz="2000" dirty="0"/>
          </a:p>
        </p:txBody>
      </p:sp>
      <p:sp>
        <p:nvSpPr>
          <p:cNvPr id="10" name="TextovéPole 9"/>
          <p:cNvSpPr txBox="1"/>
          <p:nvPr/>
        </p:nvSpPr>
        <p:spPr>
          <a:xfrm>
            <a:off x="5534525" y="2610677"/>
            <a:ext cx="896849" cy="400110"/>
          </a:xfrm>
          <a:prstGeom prst="rect">
            <a:avLst/>
          </a:prstGeom>
          <a:noFill/>
        </p:spPr>
        <p:txBody>
          <a:bodyPr wrap="none" rtlCol="0">
            <a:spAutoFit/>
          </a:bodyPr>
          <a:lstStyle/>
          <a:p>
            <a:r>
              <a:rPr lang="cs-CZ" sz="2000" dirty="0" smtClean="0"/>
              <a:t>všichni</a:t>
            </a:r>
            <a:endParaRPr lang="cs-CZ" sz="2000" dirty="0"/>
          </a:p>
        </p:txBody>
      </p:sp>
      <p:cxnSp>
        <p:nvCxnSpPr>
          <p:cNvPr id="11" name="Přímá spojnice 10"/>
          <p:cNvCxnSpPr>
            <a:stCxn id="8" idx="3"/>
          </p:cNvCxnSpPr>
          <p:nvPr/>
        </p:nvCxnSpPr>
        <p:spPr>
          <a:xfrm>
            <a:off x="5250477" y="2595288"/>
            <a:ext cx="170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7172893" y="2195178"/>
            <a:ext cx="1971107" cy="830997"/>
          </a:xfrm>
          <a:prstGeom prst="rect">
            <a:avLst/>
          </a:prstGeom>
          <a:noFill/>
        </p:spPr>
        <p:txBody>
          <a:bodyPr wrap="square" rtlCol="0">
            <a:spAutoFit/>
          </a:bodyPr>
          <a:lstStyle/>
          <a:p>
            <a:r>
              <a:rPr lang="cs-CZ" sz="1600" dirty="0" smtClean="0"/>
              <a:t>jednotka = Morgan, ale udává se v centimorganech (</a:t>
            </a:r>
            <a:r>
              <a:rPr lang="cs-CZ" sz="1600" dirty="0" err="1" smtClean="0"/>
              <a:t>cM</a:t>
            </a:r>
            <a:r>
              <a:rPr lang="cs-CZ" sz="1600" dirty="0" smtClean="0"/>
              <a:t>)</a:t>
            </a:r>
            <a:endParaRPr lang="cs-CZ" sz="1600" dirty="0"/>
          </a:p>
        </p:txBody>
      </p:sp>
      <p:sp>
        <p:nvSpPr>
          <p:cNvPr id="13" name="TextovéPole 12"/>
          <p:cNvSpPr txBox="1"/>
          <p:nvPr/>
        </p:nvSpPr>
        <p:spPr>
          <a:xfrm>
            <a:off x="4137552" y="3737304"/>
            <a:ext cx="1040349" cy="400110"/>
          </a:xfrm>
          <a:prstGeom prst="rect">
            <a:avLst/>
          </a:prstGeom>
          <a:noFill/>
        </p:spPr>
        <p:txBody>
          <a:bodyPr wrap="none" rtlCol="0">
            <a:spAutoFit/>
          </a:bodyPr>
          <a:lstStyle/>
          <a:p>
            <a:r>
              <a:rPr lang="cs-CZ" sz="2000" i="1" dirty="0" smtClean="0"/>
              <a:t>p</a:t>
            </a:r>
            <a:r>
              <a:rPr lang="cs-CZ" sz="2000" i="1" baseline="-25000" dirty="0" smtClean="0"/>
              <a:t>(st+-</a:t>
            </a:r>
            <a:r>
              <a:rPr lang="cs-CZ" sz="2000" i="1" baseline="-25000" dirty="0" err="1" smtClean="0"/>
              <a:t>ss</a:t>
            </a:r>
            <a:r>
              <a:rPr lang="cs-CZ" sz="2000" i="1" baseline="-25000" dirty="0" smtClean="0"/>
              <a:t>) </a:t>
            </a:r>
            <a:r>
              <a:rPr lang="cs-CZ" sz="2000" dirty="0" smtClean="0"/>
              <a:t>= </a:t>
            </a:r>
            <a:endParaRPr lang="cs-CZ" sz="2000" dirty="0"/>
          </a:p>
        </p:txBody>
      </p:sp>
      <p:sp>
        <p:nvSpPr>
          <p:cNvPr id="14" name="TextovéPole 13"/>
          <p:cNvSpPr txBox="1"/>
          <p:nvPr/>
        </p:nvSpPr>
        <p:spPr>
          <a:xfrm>
            <a:off x="5096502" y="3521860"/>
            <a:ext cx="1636987" cy="400110"/>
          </a:xfrm>
          <a:prstGeom prst="rect">
            <a:avLst/>
          </a:prstGeom>
          <a:noFill/>
        </p:spPr>
        <p:txBody>
          <a:bodyPr wrap="none" rtlCol="0">
            <a:spAutoFit/>
          </a:bodyPr>
          <a:lstStyle/>
          <a:p>
            <a:r>
              <a:rPr lang="cs-CZ" sz="2000" dirty="0" smtClean="0"/>
              <a:t>50 + 52 + 5 +3</a:t>
            </a:r>
            <a:endParaRPr lang="cs-CZ" sz="2000" dirty="0"/>
          </a:p>
        </p:txBody>
      </p:sp>
      <p:sp>
        <p:nvSpPr>
          <p:cNvPr id="15" name="TextovéPole 14"/>
          <p:cNvSpPr txBox="1"/>
          <p:nvPr/>
        </p:nvSpPr>
        <p:spPr>
          <a:xfrm>
            <a:off x="5644054" y="3922605"/>
            <a:ext cx="574196" cy="400110"/>
          </a:xfrm>
          <a:prstGeom prst="rect">
            <a:avLst/>
          </a:prstGeom>
          <a:noFill/>
        </p:spPr>
        <p:txBody>
          <a:bodyPr wrap="none" rtlCol="0">
            <a:spAutoFit/>
          </a:bodyPr>
          <a:lstStyle/>
          <a:p>
            <a:r>
              <a:rPr lang="cs-CZ" sz="2000" dirty="0" smtClean="0"/>
              <a:t>755</a:t>
            </a:r>
            <a:endParaRPr lang="cs-CZ" sz="2000" dirty="0"/>
          </a:p>
        </p:txBody>
      </p:sp>
      <p:cxnSp>
        <p:nvCxnSpPr>
          <p:cNvPr id="16" name="Přímá spojnice 15"/>
          <p:cNvCxnSpPr>
            <a:stCxn id="13" idx="3"/>
          </p:cNvCxnSpPr>
          <p:nvPr/>
        </p:nvCxnSpPr>
        <p:spPr>
          <a:xfrm>
            <a:off x="5177901" y="3937359"/>
            <a:ext cx="16572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835119" y="3737304"/>
            <a:ext cx="2315057" cy="400110"/>
          </a:xfrm>
          <a:prstGeom prst="rect">
            <a:avLst/>
          </a:prstGeom>
          <a:noFill/>
        </p:spPr>
        <p:txBody>
          <a:bodyPr wrap="none" rtlCol="0">
            <a:spAutoFit/>
          </a:bodyPr>
          <a:lstStyle/>
          <a:p>
            <a:r>
              <a:rPr lang="cs-CZ" sz="2000" dirty="0" smtClean="0"/>
              <a:t>= 0,146 M = 14,6 </a:t>
            </a:r>
            <a:r>
              <a:rPr lang="cs-CZ" sz="2000" dirty="0" err="1" smtClean="0"/>
              <a:t>cM</a:t>
            </a:r>
            <a:endParaRPr lang="cs-CZ" sz="2000" dirty="0" smtClean="0"/>
          </a:p>
        </p:txBody>
      </p:sp>
      <p:sp>
        <p:nvSpPr>
          <p:cNvPr id="17" name="TextovéPole 16"/>
          <p:cNvSpPr txBox="1"/>
          <p:nvPr/>
        </p:nvSpPr>
        <p:spPr>
          <a:xfrm>
            <a:off x="4137552" y="4848542"/>
            <a:ext cx="915635" cy="400110"/>
          </a:xfrm>
          <a:prstGeom prst="rect">
            <a:avLst/>
          </a:prstGeom>
          <a:noFill/>
        </p:spPr>
        <p:txBody>
          <a:bodyPr wrap="none" rtlCol="0">
            <a:spAutoFit/>
          </a:bodyPr>
          <a:lstStyle/>
          <a:p>
            <a:r>
              <a:rPr lang="cs-CZ" sz="2000" i="1" dirty="0" smtClean="0"/>
              <a:t>p</a:t>
            </a:r>
            <a:r>
              <a:rPr lang="cs-CZ" sz="2000" i="1" baseline="-25000" dirty="0" smtClean="0"/>
              <a:t>(</a:t>
            </a:r>
            <a:r>
              <a:rPr lang="cs-CZ" sz="2000" i="1" baseline="-25000" dirty="0" err="1" smtClean="0"/>
              <a:t>ss</a:t>
            </a:r>
            <a:r>
              <a:rPr lang="cs-CZ" sz="2000" i="1" baseline="-25000" dirty="0" smtClean="0"/>
              <a:t>-e)</a:t>
            </a:r>
            <a:r>
              <a:rPr lang="cs-CZ" sz="2000" baseline="-25000" dirty="0" smtClean="0"/>
              <a:t> </a:t>
            </a:r>
            <a:r>
              <a:rPr lang="cs-CZ" sz="2000" dirty="0" smtClean="0"/>
              <a:t>= </a:t>
            </a:r>
            <a:endParaRPr lang="cs-CZ" sz="2000" dirty="0"/>
          </a:p>
        </p:txBody>
      </p:sp>
      <p:sp>
        <p:nvSpPr>
          <p:cNvPr id="18" name="TextovéPole 17"/>
          <p:cNvSpPr txBox="1"/>
          <p:nvPr/>
        </p:nvSpPr>
        <p:spPr>
          <a:xfrm>
            <a:off x="5096502" y="4633098"/>
            <a:ext cx="1636987" cy="400110"/>
          </a:xfrm>
          <a:prstGeom prst="rect">
            <a:avLst/>
          </a:prstGeom>
          <a:noFill/>
        </p:spPr>
        <p:txBody>
          <a:bodyPr wrap="none" rtlCol="0">
            <a:spAutoFit/>
          </a:bodyPr>
          <a:lstStyle/>
          <a:p>
            <a:r>
              <a:rPr lang="cs-CZ" sz="2000" dirty="0" smtClean="0"/>
              <a:t>43 + 41 + 5 +3</a:t>
            </a:r>
            <a:endParaRPr lang="cs-CZ" sz="2000" dirty="0"/>
          </a:p>
        </p:txBody>
      </p:sp>
      <p:sp>
        <p:nvSpPr>
          <p:cNvPr id="19" name="TextovéPole 18"/>
          <p:cNvSpPr txBox="1"/>
          <p:nvPr/>
        </p:nvSpPr>
        <p:spPr>
          <a:xfrm>
            <a:off x="5644054" y="5033843"/>
            <a:ext cx="574196" cy="400110"/>
          </a:xfrm>
          <a:prstGeom prst="rect">
            <a:avLst/>
          </a:prstGeom>
          <a:noFill/>
        </p:spPr>
        <p:txBody>
          <a:bodyPr wrap="none" rtlCol="0">
            <a:spAutoFit/>
          </a:bodyPr>
          <a:lstStyle/>
          <a:p>
            <a:r>
              <a:rPr lang="cs-CZ" sz="2000" dirty="0" smtClean="0"/>
              <a:t>755</a:t>
            </a:r>
            <a:endParaRPr lang="cs-CZ" sz="2000" dirty="0"/>
          </a:p>
        </p:txBody>
      </p:sp>
      <p:cxnSp>
        <p:nvCxnSpPr>
          <p:cNvPr id="20" name="Přímá spojnice 19"/>
          <p:cNvCxnSpPr>
            <a:stCxn id="17" idx="3"/>
          </p:cNvCxnSpPr>
          <p:nvPr/>
        </p:nvCxnSpPr>
        <p:spPr>
          <a:xfrm>
            <a:off x="5053187" y="5048597"/>
            <a:ext cx="17819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6835119" y="4848542"/>
            <a:ext cx="2315057" cy="400110"/>
          </a:xfrm>
          <a:prstGeom prst="rect">
            <a:avLst/>
          </a:prstGeom>
          <a:noFill/>
        </p:spPr>
        <p:txBody>
          <a:bodyPr wrap="none" rtlCol="0">
            <a:spAutoFit/>
          </a:bodyPr>
          <a:lstStyle/>
          <a:p>
            <a:r>
              <a:rPr lang="cs-CZ" sz="2000" dirty="0" smtClean="0"/>
              <a:t>= 0,122 M = 12,2 </a:t>
            </a:r>
            <a:r>
              <a:rPr lang="cs-CZ" sz="2000" dirty="0" err="1" smtClean="0"/>
              <a:t>cM</a:t>
            </a:r>
            <a:endParaRPr lang="cs-CZ" sz="2000" dirty="0" smtClean="0"/>
          </a:p>
        </p:txBody>
      </p:sp>
      <p:grpSp>
        <p:nvGrpSpPr>
          <p:cNvPr id="28" name="Skupina 27"/>
          <p:cNvGrpSpPr/>
          <p:nvPr/>
        </p:nvGrpSpPr>
        <p:grpSpPr>
          <a:xfrm>
            <a:off x="5534525" y="5959780"/>
            <a:ext cx="2596801" cy="1000274"/>
            <a:chOff x="4782912" y="5558744"/>
            <a:chExt cx="2596801" cy="1000274"/>
          </a:xfrm>
        </p:grpSpPr>
        <p:sp>
          <p:nvSpPr>
            <p:cNvPr id="22" name="TextovéPole 21"/>
            <p:cNvSpPr txBox="1"/>
            <p:nvPr/>
          </p:nvSpPr>
          <p:spPr>
            <a:xfrm>
              <a:off x="4782912" y="5758799"/>
              <a:ext cx="2596801" cy="800219"/>
            </a:xfrm>
            <a:prstGeom prst="rect">
              <a:avLst/>
            </a:prstGeom>
            <a:noFill/>
          </p:spPr>
          <p:txBody>
            <a:bodyPr wrap="none" rtlCol="0">
              <a:spAutoFit/>
            </a:bodyPr>
            <a:lstStyle/>
            <a:p>
              <a:r>
                <a:rPr lang="cs-CZ" sz="2400" b="1" i="1" dirty="0">
                  <a:solidFill>
                    <a:srgbClr val="FF0000"/>
                  </a:solidFill>
                  <a:sym typeface="Wingdings" panose="05000000000000000000" pitchFamily="2" charset="2"/>
                </a:rPr>
                <a:t>st </a:t>
              </a:r>
              <a:r>
                <a:rPr lang="cs-CZ" sz="2400" b="1" i="1" dirty="0" smtClean="0">
                  <a:solidFill>
                    <a:srgbClr val="FF0000"/>
                  </a:solidFill>
                  <a:sym typeface="Wingdings" panose="05000000000000000000" pitchFamily="2" charset="2"/>
                </a:rPr>
                <a:t>            </a:t>
              </a:r>
              <a:r>
                <a:rPr lang="cs-CZ" sz="2400" b="1" i="1" dirty="0" err="1">
                  <a:solidFill>
                    <a:srgbClr val="FF0000"/>
                  </a:solidFill>
                  <a:sym typeface="Wingdings" panose="05000000000000000000" pitchFamily="2" charset="2"/>
                </a:rPr>
                <a:t>ss</a:t>
              </a:r>
              <a:r>
                <a:rPr lang="cs-CZ" sz="2400" b="1" i="1" dirty="0">
                  <a:solidFill>
                    <a:srgbClr val="FF0000"/>
                  </a:solidFill>
                  <a:sym typeface="Wingdings" panose="05000000000000000000" pitchFamily="2" charset="2"/>
                </a:rPr>
                <a:t> </a:t>
              </a:r>
              <a:r>
                <a:rPr lang="cs-CZ" sz="2400" b="1" i="1" dirty="0" smtClean="0">
                  <a:solidFill>
                    <a:srgbClr val="FF0000"/>
                  </a:solidFill>
                  <a:sym typeface="Wingdings" panose="05000000000000000000" pitchFamily="2" charset="2"/>
                </a:rPr>
                <a:t>           e </a:t>
              </a:r>
              <a:endParaRPr lang="en-US" sz="2400" b="1" i="1" dirty="0">
                <a:solidFill>
                  <a:srgbClr val="FF0000"/>
                </a:solidFill>
              </a:endParaRPr>
            </a:p>
            <a:p>
              <a:endParaRPr lang="cs-CZ" sz="2200" dirty="0" smtClean="0"/>
            </a:p>
          </p:txBody>
        </p:sp>
        <p:sp>
          <p:nvSpPr>
            <p:cNvPr id="23" name="TextovéPole 22"/>
            <p:cNvSpPr txBox="1"/>
            <p:nvPr/>
          </p:nvSpPr>
          <p:spPr>
            <a:xfrm>
              <a:off x="6167488" y="5558744"/>
              <a:ext cx="941283" cy="646331"/>
            </a:xfrm>
            <a:prstGeom prst="rect">
              <a:avLst/>
            </a:prstGeom>
            <a:noFill/>
          </p:spPr>
          <p:txBody>
            <a:bodyPr wrap="none" rtlCol="0">
              <a:spAutoFit/>
            </a:bodyPr>
            <a:lstStyle/>
            <a:p>
              <a:r>
                <a:rPr lang="cs-CZ" dirty="0"/>
                <a:t>12,2 </a:t>
              </a:r>
              <a:r>
                <a:rPr lang="cs-CZ" dirty="0" err="1"/>
                <a:t>cM</a:t>
              </a:r>
              <a:endParaRPr lang="cs-CZ" dirty="0"/>
            </a:p>
            <a:p>
              <a:endParaRPr lang="cs-CZ" dirty="0" smtClean="0"/>
            </a:p>
          </p:txBody>
        </p:sp>
        <p:sp>
          <p:nvSpPr>
            <p:cNvPr id="24" name="TextovéPole 23"/>
            <p:cNvSpPr txBox="1"/>
            <p:nvPr/>
          </p:nvSpPr>
          <p:spPr>
            <a:xfrm>
              <a:off x="5075806" y="5560370"/>
              <a:ext cx="941283" cy="646331"/>
            </a:xfrm>
            <a:prstGeom prst="rect">
              <a:avLst/>
            </a:prstGeom>
            <a:noFill/>
          </p:spPr>
          <p:txBody>
            <a:bodyPr wrap="none" rtlCol="0">
              <a:spAutoFit/>
            </a:bodyPr>
            <a:lstStyle/>
            <a:p>
              <a:r>
                <a:rPr lang="cs-CZ" dirty="0" smtClean="0"/>
                <a:t>14,6 </a:t>
              </a:r>
              <a:r>
                <a:rPr lang="cs-CZ" dirty="0" err="1"/>
                <a:t>cM</a:t>
              </a:r>
              <a:endParaRPr lang="cs-CZ" dirty="0"/>
            </a:p>
            <a:p>
              <a:r>
                <a:rPr lang="cs-CZ" dirty="0" smtClean="0"/>
                <a:t>  </a:t>
              </a:r>
            </a:p>
          </p:txBody>
        </p:sp>
        <p:cxnSp>
          <p:nvCxnSpPr>
            <p:cNvPr id="26" name="Přímá spojnice 25"/>
            <p:cNvCxnSpPr/>
            <p:nvPr/>
          </p:nvCxnSpPr>
          <p:spPr>
            <a:xfrm>
              <a:off x="6269583" y="6023663"/>
              <a:ext cx="7370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5177901" y="6021909"/>
              <a:ext cx="7370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624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6" grpId="0"/>
      <p:bldP spid="17" grpId="0"/>
      <p:bldP spid="18" grpId="0"/>
      <p:bldP spid="19" grpId="0"/>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34120"/>
            <a:ext cx="7886700" cy="1325563"/>
          </a:xfrm>
        </p:spPr>
        <p:txBody>
          <a:bodyPr>
            <a:normAutofit/>
          </a:bodyPr>
          <a:lstStyle/>
          <a:p>
            <a:pPr algn="ctr"/>
            <a:r>
              <a:rPr lang="cs-CZ" sz="4000" dirty="0">
                <a:solidFill>
                  <a:srgbClr val="C00000"/>
                </a:solidFill>
              </a:rPr>
              <a:t>Interference crossing-overů</a:t>
            </a:r>
          </a:p>
        </p:txBody>
      </p:sp>
      <p:sp>
        <p:nvSpPr>
          <p:cNvPr id="3" name="TextovéPole 2"/>
          <p:cNvSpPr txBox="1"/>
          <p:nvPr/>
        </p:nvSpPr>
        <p:spPr>
          <a:xfrm>
            <a:off x="628650" y="1459683"/>
            <a:ext cx="8053337" cy="338554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Interference = jeden crossing-over brání výskytu jiného crossing-overu ve své blízkosti</a:t>
            </a:r>
          </a:p>
          <a:p>
            <a:pPr marL="342900" indent="-342900">
              <a:spcBef>
                <a:spcPts val="1800"/>
              </a:spcBef>
              <a:buFont typeface="Arial" panose="020B0604020202020204" pitchFamily="34" charset="0"/>
              <a:buChar char="•"/>
            </a:pPr>
            <a:r>
              <a:rPr lang="cs-CZ" sz="2200" dirty="0" smtClean="0"/>
              <a:t>Významná do vzdálenosti 20 </a:t>
            </a:r>
            <a:r>
              <a:rPr lang="cs-CZ" sz="2200" dirty="0" err="1" smtClean="0"/>
              <a:t>cM</a:t>
            </a:r>
            <a:endParaRPr lang="cs-CZ" sz="2200" dirty="0" smtClean="0"/>
          </a:p>
          <a:p>
            <a:pPr marL="342900" indent="-342900">
              <a:spcBef>
                <a:spcPts val="1800"/>
              </a:spcBef>
              <a:buFont typeface="Arial" panose="020B0604020202020204" pitchFamily="34" charset="0"/>
              <a:buChar char="•"/>
            </a:pPr>
            <a:r>
              <a:rPr lang="cs-CZ" sz="2200" dirty="0" smtClean="0"/>
              <a:t>Vypočítá se </a:t>
            </a:r>
            <a:r>
              <a:rPr lang="cs-CZ" sz="2200" i="1" dirty="0" smtClean="0">
                <a:latin typeface="Times New Roman" panose="02020603050405020304" pitchFamily="18" charset="0"/>
                <a:cs typeface="Times New Roman" panose="02020603050405020304" pitchFamily="18" charset="0"/>
              </a:rPr>
              <a:t>I</a:t>
            </a:r>
            <a:r>
              <a:rPr lang="cs-CZ" sz="2200" dirty="0" smtClean="0"/>
              <a:t> = 1-</a:t>
            </a:r>
            <a:r>
              <a:rPr lang="cs-CZ" sz="2200" i="1" dirty="0" smtClean="0"/>
              <a:t>c</a:t>
            </a:r>
          </a:p>
          <a:p>
            <a:pPr marL="342900" indent="-342900">
              <a:spcBef>
                <a:spcPts val="1800"/>
              </a:spcBef>
              <a:buFont typeface="Arial" panose="020B0604020202020204" pitchFamily="34" charset="0"/>
              <a:buChar char="•"/>
            </a:pPr>
            <a:r>
              <a:rPr lang="cs-CZ" sz="2200" dirty="0" smtClean="0"/>
              <a:t>Koeficient koincidence (</a:t>
            </a:r>
            <a:r>
              <a:rPr lang="cs-CZ" sz="2200" i="1" dirty="0" smtClean="0"/>
              <a:t>c</a:t>
            </a:r>
            <a:r>
              <a:rPr lang="cs-CZ" sz="2200" dirty="0" smtClean="0"/>
              <a:t>) = pozorované dvojité </a:t>
            </a:r>
            <a:r>
              <a:rPr lang="cs-CZ" sz="2200" dirty="0" err="1" smtClean="0"/>
              <a:t>c.o</a:t>
            </a:r>
            <a:r>
              <a:rPr lang="cs-CZ" sz="2200" dirty="0" smtClean="0"/>
              <a:t>. /předpokládané dvojité </a:t>
            </a:r>
            <a:r>
              <a:rPr lang="cs-CZ" sz="2200" dirty="0" err="1" smtClean="0"/>
              <a:t>c.o</a:t>
            </a:r>
            <a:r>
              <a:rPr lang="cs-CZ" sz="2200" dirty="0" smtClean="0"/>
              <a:t>.</a:t>
            </a:r>
          </a:p>
          <a:p>
            <a:pPr marL="342900" indent="-342900">
              <a:spcBef>
                <a:spcPts val="1800"/>
              </a:spcBef>
              <a:buFont typeface="Arial" panose="020B0604020202020204" pitchFamily="34" charset="0"/>
              <a:buChar char="•"/>
            </a:pPr>
            <a:r>
              <a:rPr lang="cs-CZ" sz="2200" dirty="0" smtClean="0"/>
              <a:t>Maximální hodnota interference = 1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dvojit</a:t>
            </a:r>
            <a:r>
              <a:rPr lang="cs-CZ" sz="2200" dirty="0" smtClean="0">
                <a:sym typeface="Wingdings" panose="05000000000000000000" pitchFamily="2" charset="2"/>
              </a:rPr>
              <a:t>é </a:t>
            </a:r>
            <a:r>
              <a:rPr lang="cs-CZ" sz="2200" dirty="0" err="1" smtClean="0">
                <a:sym typeface="Wingdings" panose="05000000000000000000" pitchFamily="2" charset="2"/>
              </a:rPr>
              <a:t>c.o</a:t>
            </a:r>
            <a:r>
              <a:rPr lang="cs-CZ" sz="2200" dirty="0" smtClean="0">
                <a:sym typeface="Wingdings" panose="05000000000000000000" pitchFamily="2" charset="2"/>
              </a:rPr>
              <a:t>. nevznikají</a:t>
            </a:r>
            <a:endParaRPr lang="cs-CZ" sz="2200" dirty="0" smtClean="0"/>
          </a:p>
        </p:txBody>
      </p:sp>
    </p:spTree>
    <p:extLst>
      <p:ext uri="{BB962C8B-B14F-4D97-AF65-F5344CB8AC3E}">
        <p14:creationId xmlns:p14="http://schemas.microsoft.com/office/powerpoint/2010/main" val="26751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81" y="1342313"/>
            <a:ext cx="3006112" cy="5255441"/>
          </a:xfrm>
          <a:prstGeom prst="rect">
            <a:avLst/>
          </a:prstGeom>
        </p:spPr>
      </p:pic>
      <p:sp>
        <p:nvSpPr>
          <p:cNvPr id="7" name="Nadpis 1"/>
          <p:cNvSpPr txBox="1">
            <a:spLocks/>
          </p:cNvSpPr>
          <p:nvPr/>
        </p:nvSpPr>
        <p:spPr>
          <a:xfrm>
            <a:off x="0" y="22231"/>
            <a:ext cx="45432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Výpočet koeficientu koincidence</a:t>
            </a:r>
            <a:endParaRPr lang="en-US" sz="4000" dirty="0">
              <a:solidFill>
                <a:srgbClr val="C00000"/>
              </a:solidFill>
            </a:endParaRPr>
          </a:p>
        </p:txBody>
      </p:sp>
      <p:sp>
        <p:nvSpPr>
          <p:cNvPr id="13" name="TextovéPole 12"/>
          <p:cNvSpPr txBox="1"/>
          <p:nvPr/>
        </p:nvSpPr>
        <p:spPr>
          <a:xfrm>
            <a:off x="4717233" y="2981327"/>
            <a:ext cx="1187826" cy="400110"/>
          </a:xfrm>
          <a:prstGeom prst="rect">
            <a:avLst/>
          </a:prstGeom>
          <a:noFill/>
        </p:spPr>
        <p:txBody>
          <a:bodyPr wrap="none" rtlCol="0">
            <a:spAutoFit/>
          </a:bodyPr>
          <a:lstStyle/>
          <a:p>
            <a:r>
              <a:rPr lang="cs-CZ" sz="2000" i="1" dirty="0" smtClean="0"/>
              <a:t>f</a:t>
            </a:r>
            <a:r>
              <a:rPr lang="cs-CZ" sz="2000" baseline="-25000" dirty="0" smtClean="0"/>
              <a:t>(</a:t>
            </a:r>
            <a:r>
              <a:rPr lang="cs-CZ" sz="2000" baseline="-25000" dirty="0" err="1" smtClean="0"/>
              <a:t>c.o</a:t>
            </a:r>
            <a:r>
              <a:rPr lang="cs-CZ" sz="2000" baseline="-25000" dirty="0" smtClean="0"/>
              <a:t>. </a:t>
            </a:r>
            <a:r>
              <a:rPr lang="cs-CZ" sz="2000" i="1" baseline="-25000" dirty="0" smtClean="0"/>
              <a:t>st-</a:t>
            </a:r>
            <a:r>
              <a:rPr lang="cs-CZ" sz="2000" i="1" baseline="-25000" dirty="0" err="1" smtClean="0"/>
              <a:t>ss</a:t>
            </a:r>
            <a:r>
              <a:rPr lang="cs-CZ" sz="2000" baseline="-25000" dirty="0" smtClean="0"/>
              <a:t>) </a:t>
            </a:r>
            <a:r>
              <a:rPr lang="cs-CZ" sz="2000" dirty="0" smtClean="0"/>
              <a:t>= </a:t>
            </a:r>
            <a:endParaRPr lang="cs-CZ" sz="2000" dirty="0"/>
          </a:p>
        </p:txBody>
      </p:sp>
      <p:sp>
        <p:nvSpPr>
          <p:cNvPr id="14" name="TextovéPole 13"/>
          <p:cNvSpPr txBox="1"/>
          <p:nvPr/>
        </p:nvSpPr>
        <p:spPr>
          <a:xfrm>
            <a:off x="5676183" y="2765883"/>
            <a:ext cx="1636987" cy="400110"/>
          </a:xfrm>
          <a:prstGeom prst="rect">
            <a:avLst/>
          </a:prstGeom>
          <a:noFill/>
        </p:spPr>
        <p:txBody>
          <a:bodyPr wrap="none" rtlCol="0">
            <a:spAutoFit/>
          </a:bodyPr>
          <a:lstStyle/>
          <a:p>
            <a:r>
              <a:rPr lang="cs-CZ" sz="2000" dirty="0" smtClean="0"/>
              <a:t>50 + 52 + 5 +3</a:t>
            </a:r>
            <a:endParaRPr lang="cs-CZ" sz="2000" dirty="0"/>
          </a:p>
        </p:txBody>
      </p:sp>
      <p:sp>
        <p:nvSpPr>
          <p:cNvPr id="15" name="TextovéPole 14"/>
          <p:cNvSpPr txBox="1"/>
          <p:nvPr/>
        </p:nvSpPr>
        <p:spPr>
          <a:xfrm>
            <a:off x="6223735" y="3166628"/>
            <a:ext cx="574196" cy="400110"/>
          </a:xfrm>
          <a:prstGeom prst="rect">
            <a:avLst/>
          </a:prstGeom>
          <a:noFill/>
        </p:spPr>
        <p:txBody>
          <a:bodyPr wrap="none" rtlCol="0">
            <a:spAutoFit/>
          </a:bodyPr>
          <a:lstStyle/>
          <a:p>
            <a:r>
              <a:rPr lang="cs-CZ" sz="2000" dirty="0" smtClean="0"/>
              <a:t>755</a:t>
            </a:r>
            <a:endParaRPr lang="cs-CZ" sz="2000" dirty="0"/>
          </a:p>
        </p:txBody>
      </p:sp>
      <p:cxnSp>
        <p:nvCxnSpPr>
          <p:cNvPr id="16" name="Přímá spojnice 15"/>
          <p:cNvCxnSpPr>
            <a:stCxn id="13" idx="3"/>
          </p:cNvCxnSpPr>
          <p:nvPr/>
        </p:nvCxnSpPr>
        <p:spPr>
          <a:xfrm>
            <a:off x="5905059" y="3181382"/>
            <a:ext cx="15097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7414800" y="2981327"/>
            <a:ext cx="954107" cy="400110"/>
          </a:xfrm>
          <a:prstGeom prst="rect">
            <a:avLst/>
          </a:prstGeom>
          <a:noFill/>
        </p:spPr>
        <p:txBody>
          <a:bodyPr wrap="none" rtlCol="0">
            <a:spAutoFit/>
          </a:bodyPr>
          <a:lstStyle/>
          <a:p>
            <a:r>
              <a:rPr lang="cs-CZ" sz="2000" dirty="0" smtClean="0"/>
              <a:t>= 0,146</a:t>
            </a:r>
          </a:p>
        </p:txBody>
      </p:sp>
      <p:sp>
        <p:nvSpPr>
          <p:cNvPr id="17" name="TextovéPole 16"/>
          <p:cNvSpPr txBox="1"/>
          <p:nvPr/>
        </p:nvSpPr>
        <p:spPr>
          <a:xfrm>
            <a:off x="4717233" y="3899485"/>
            <a:ext cx="1146468" cy="400110"/>
          </a:xfrm>
          <a:prstGeom prst="rect">
            <a:avLst/>
          </a:prstGeom>
          <a:noFill/>
        </p:spPr>
        <p:txBody>
          <a:bodyPr wrap="none" rtlCol="0">
            <a:spAutoFit/>
          </a:bodyPr>
          <a:lstStyle/>
          <a:p>
            <a:r>
              <a:rPr lang="cs-CZ" sz="2000" i="1" dirty="0" smtClean="0"/>
              <a:t>f</a:t>
            </a:r>
            <a:r>
              <a:rPr lang="cs-CZ" sz="2000" baseline="-25000" dirty="0" smtClean="0"/>
              <a:t>(</a:t>
            </a:r>
            <a:r>
              <a:rPr lang="cs-CZ" sz="2000" baseline="-25000" dirty="0" err="1" smtClean="0"/>
              <a:t>c.o</a:t>
            </a:r>
            <a:r>
              <a:rPr lang="cs-CZ" sz="2000" baseline="-25000" dirty="0" smtClean="0"/>
              <a:t>. </a:t>
            </a:r>
            <a:r>
              <a:rPr lang="cs-CZ" sz="2000" i="1" baseline="-25000" dirty="0" err="1" smtClean="0"/>
              <a:t>ss</a:t>
            </a:r>
            <a:r>
              <a:rPr lang="cs-CZ" sz="2000" i="1" baseline="-25000" dirty="0" smtClean="0"/>
              <a:t>-e</a:t>
            </a:r>
            <a:r>
              <a:rPr lang="cs-CZ" sz="2000" baseline="-25000" dirty="0" smtClean="0"/>
              <a:t>) </a:t>
            </a:r>
            <a:r>
              <a:rPr lang="cs-CZ" sz="2000" dirty="0" smtClean="0"/>
              <a:t>= </a:t>
            </a:r>
            <a:endParaRPr lang="cs-CZ" sz="2000" dirty="0"/>
          </a:p>
        </p:txBody>
      </p:sp>
      <p:sp>
        <p:nvSpPr>
          <p:cNvPr id="18" name="TextovéPole 17"/>
          <p:cNvSpPr txBox="1"/>
          <p:nvPr/>
        </p:nvSpPr>
        <p:spPr>
          <a:xfrm>
            <a:off x="5676183" y="3684041"/>
            <a:ext cx="1636987" cy="400110"/>
          </a:xfrm>
          <a:prstGeom prst="rect">
            <a:avLst/>
          </a:prstGeom>
          <a:noFill/>
        </p:spPr>
        <p:txBody>
          <a:bodyPr wrap="none" rtlCol="0">
            <a:spAutoFit/>
          </a:bodyPr>
          <a:lstStyle/>
          <a:p>
            <a:r>
              <a:rPr lang="cs-CZ" sz="2000" dirty="0" smtClean="0"/>
              <a:t>43 + 41 + 5 +3</a:t>
            </a:r>
            <a:endParaRPr lang="cs-CZ" sz="2000" dirty="0"/>
          </a:p>
        </p:txBody>
      </p:sp>
      <p:sp>
        <p:nvSpPr>
          <p:cNvPr id="19" name="TextovéPole 18"/>
          <p:cNvSpPr txBox="1"/>
          <p:nvPr/>
        </p:nvSpPr>
        <p:spPr>
          <a:xfrm>
            <a:off x="6223735" y="4084786"/>
            <a:ext cx="574196" cy="400110"/>
          </a:xfrm>
          <a:prstGeom prst="rect">
            <a:avLst/>
          </a:prstGeom>
          <a:noFill/>
        </p:spPr>
        <p:txBody>
          <a:bodyPr wrap="none" rtlCol="0">
            <a:spAutoFit/>
          </a:bodyPr>
          <a:lstStyle/>
          <a:p>
            <a:r>
              <a:rPr lang="cs-CZ" sz="2000" dirty="0" smtClean="0"/>
              <a:t>755</a:t>
            </a:r>
            <a:endParaRPr lang="cs-CZ" sz="2000" dirty="0"/>
          </a:p>
        </p:txBody>
      </p:sp>
      <p:cxnSp>
        <p:nvCxnSpPr>
          <p:cNvPr id="20" name="Přímá spojnice 19"/>
          <p:cNvCxnSpPr>
            <a:stCxn id="17" idx="3"/>
          </p:cNvCxnSpPr>
          <p:nvPr/>
        </p:nvCxnSpPr>
        <p:spPr>
          <a:xfrm>
            <a:off x="5863701" y="4099540"/>
            <a:ext cx="15510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7414800" y="3899485"/>
            <a:ext cx="954107" cy="400110"/>
          </a:xfrm>
          <a:prstGeom prst="rect">
            <a:avLst/>
          </a:prstGeom>
          <a:noFill/>
        </p:spPr>
        <p:txBody>
          <a:bodyPr wrap="none" rtlCol="0">
            <a:spAutoFit/>
          </a:bodyPr>
          <a:lstStyle/>
          <a:p>
            <a:r>
              <a:rPr lang="cs-CZ" sz="2000" dirty="0" smtClean="0"/>
              <a:t>= 0,122</a:t>
            </a:r>
          </a:p>
        </p:txBody>
      </p:sp>
      <p:sp>
        <p:nvSpPr>
          <p:cNvPr id="2" name="TextovéPole 1"/>
          <p:cNvSpPr txBox="1"/>
          <p:nvPr/>
        </p:nvSpPr>
        <p:spPr>
          <a:xfrm>
            <a:off x="4629900" y="332131"/>
            <a:ext cx="4386534" cy="1015663"/>
          </a:xfrm>
          <a:prstGeom prst="rect">
            <a:avLst/>
          </a:prstGeom>
          <a:noFill/>
        </p:spPr>
        <p:txBody>
          <a:bodyPr wrap="square" rtlCol="0">
            <a:spAutoFit/>
          </a:bodyPr>
          <a:lstStyle/>
          <a:p>
            <a:r>
              <a:rPr lang="cs-CZ" sz="2000" dirty="0" smtClean="0"/>
              <a:t>Pozorovaná frekvence dvojitých crossing-overů: </a:t>
            </a:r>
          </a:p>
          <a:p>
            <a:endParaRPr lang="cs-CZ" sz="2000" dirty="0" smtClean="0"/>
          </a:p>
        </p:txBody>
      </p:sp>
      <p:sp>
        <p:nvSpPr>
          <p:cNvPr id="5" name="TextovéPole 4"/>
          <p:cNvSpPr txBox="1"/>
          <p:nvPr/>
        </p:nvSpPr>
        <p:spPr>
          <a:xfrm>
            <a:off x="4688076" y="1175889"/>
            <a:ext cx="979755" cy="400110"/>
          </a:xfrm>
          <a:prstGeom prst="rect">
            <a:avLst/>
          </a:prstGeom>
          <a:noFill/>
        </p:spPr>
        <p:txBody>
          <a:bodyPr wrap="none" rtlCol="0">
            <a:spAutoFit/>
          </a:bodyPr>
          <a:lstStyle/>
          <a:p>
            <a:r>
              <a:rPr lang="cs-CZ" sz="2000" i="1" dirty="0" smtClean="0"/>
              <a:t>f</a:t>
            </a:r>
            <a:r>
              <a:rPr lang="cs-CZ" sz="2000" baseline="-25000" dirty="0" smtClean="0"/>
              <a:t>(2x </a:t>
            </a:r>
            <a:r>
              <a:rPr lang="cs-CZ" sz="2000" baseline="-25000" dirty="0" err="1" smtClean="0"/>
              <a:t>c.o</a:t>
            </a:r>
            <a:r>
              <a:rPr lang="cs-CZ" sz="2000" baseline="-25000" dirty="0" smtClean="0"/>
              <a:t>.) </a:t>
            </a:r>
            <a:r>
              <a:rPr lang="cs-CZ" sz="2000" dirty="0" smtClean="0"/>
              <a:t>=</a:t>
            </a:r>
          </a:p>
        </p:txBody>
      </p:sp>
      <p:sp>
        <p:nvSpPr>
          <p:cNvPr id="29" name="TextovéPole 28"/>
          <p:cNvSpPr txBox="1"/>
          <p:nvPr/>
        </p:nvSpPr>
        <p:spPr>
          <a:xfrm>
            <a:off x="5806668" y="1024446"/>
            <a:ext cx="688009" cy="400110"/>
          </a:xfrm>
          <a:prstGeom prst="rect">
            <a:avLst/>
          </a:prstGeom>
          <a:noFill/>
        </p:spPr>
        <p:txBody>
          <a:bodyPr wrap="none" rtlCol="0">
            <a:spAutoFit/>
          </a:bodyPr>
          <a:lstStyle/>
          <a:p>
            <a:r>
              <a:rPr lang="cs-CZ" sz="2000" dirty="0" smtClean="0"/>
              <a:t>5 + 3</a:t>
            </a:r>
            <a:endParaRPr lang="cs-CZ" sz="2000" dirty="0"/>
          </a:p>
        </p:txBody>
      </p:sp>
      <p:sp>
        <p:nvSpPr>
          <p:cNvPr id="30" name="TextovéPole 29"/>
          <p:cNvSpPr txBox="1"/>
          <p:nvPr/>
        </p:nvSpPr>
        <p:spPr>
          <a:xfrm>
            <a:off x="5849629" y="1412693"/>
            <a:ext cx="574196" cy="400110"/>
          </a:xfrm>
          <a:prstGeom prst="rect">
            <a:avLst/>
          </a:prstGeom>
          <a:noFill/>
        </p:spPr>
        <p:txBody>
          <a:bodyPr wrap="none" rtlCol="0">
            <a:spAutoFit/>
          </a:bodyPr>
          <a:lstStyle/>
          <a:p>
            <a:r>
              <a:rPr lang="cs-CZ" sz="2000" dirty="0" smtClean="0"/>
              <a:t>755</a:t>
            </a:r>
            <a:endParaRPr lang="cs-CZ" sz="2000" dirty="0"/>
          </a:p>
        </p:txBody>
      </p:sp>
      <p:cxnSp>
        <p:nvCxnSpPr>
          <p:cNvPr id="36" name="Přímá spojnice 35"/>
          <p:cNvCxnSpPr/>
          <p:nvPr/>
        </p:nvCxnSpPr>
        <p:spPr>
          <a:xfrm>
            <a:off x="5867319" y="1404645"/>
            <a:ext cx="5340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ovéPole 36"/>
          <p:cNvSpPr txBox="1"/>
          <p:nvPr/>
        </p:nvSpPr>
        <p:spPr>
          <a:xfrm>
            <a:off x="6472648" y="1193439"/>
            <a:ext cx="954107" cy="400110"/>
          </a:xfrm>
          <a:prstGeom prst="rect">
            <a:avLst/>
          </a:prstGeom>
          <a:noFill/>
        </p:spPr>
        <p:txBody>
          <a:bodyPr wrap="none" rtlCol="0">
            <a:spAutoFit/>
          </a:bodyPr>
          <a:lstStyle/>
          <a:p>
            <a:r>
              <a:rPr lang="cs-CZ" sz="2000" dirty="0" smtClean="0"/>
              <a:t>= 0,011</a:t>
            </a:r>
          </a:p>
        </p:txBody>
      </p:sp>
      <p:sp>
        <p:nvSpPr>
          <p:cNvPr id="38" name="TextovéPole 37"/>
          <p:cNvSpPr txBox="1"/>
          <p:nvPr/>
        </p:nvSpPr>
        <p:spPr>
          <a:xfrm>
            <a:off x="4629900" y="1935400"/>
            <a:ext cx="4386534" cy="707886"/>
          </a:xfrm>
          <a:prstGeom prst="rect">
            <a:avLst/>
          </a:prstGeom>
          <a:noFill/>
        </p:spPr>
        <p:txBody>
          <a:bodyPr wrap="square" rtlCol="0">
            <a:spAutoFit/>
          </a:bodyPr>
          <a:lstStyle/>
          <a:p>
            <a:r>
              <a:rPr lang="cs-CZ" sz="2000" dirty="0" smtClean="0"/>
              <a:t>Pozorovaná frekvence crossing-overů mezi</a:t>
            </a:r>
            <a:r>
              <a:rPr lang="cs-CZ" sz="2000" i="1" dirty="0" smtClean="0"/>
              <a:t> st </a:t>
            </a:r>
            <a:r>
              <a:rPr lang="cs-CZ" sz="2000" dirty="0" smtClean="0"/>
              <a:t>a </a:t>
            </a:r>
            <a:r>
              <a:rPr lang="cs-CZ" sz="2000" i="1" dirty="0" err="1" smtClean="0"/>
              <a:t>ss</a:t>
            </a:r>
            <a:r>
              <a:rPr lang="cs-CZ" sz="2000" dirty="0" smtClean="0"/>
              <a:t> a </a:t>
            </a:r>
            <a:r>
              <a:rPr lang="cs-CZ" sz="2000" i="1" dirty="0" err="1" smtClean="0"/>
              <a:t>ss</a:t>
            </a:r>
            <a:r>
              <a:rPr lang="cs-CZ" sz="2000" dirty="0" smtClean="0"/>
              <a:t> a </a:t>
            </a:r>
            <a:r>
              <a:rPr lang="cs-CZ" sz="2000" i="1" dirty="0" smtClean="0"/>
              <a:t>e</a:t>
            </a:r>
            <a:r>
              <a:rPr lang="cs-CZ" sz="2000" dirty="0" smtClean="0"/>
              <a:t>: </a:t>
            </a:r>
          </a:p>
        </p:txBody>
      </p:sp>
      <p:sp>
        <p:nvSpPr>
          <p:cNvPr id="39" name="TextovéPole 38"/>
          <p:cNvSpPr txBox="1"/>
          <p:nvPr/>
        </p:nvSpPr>
        <p:spPr>
          <a:xfrm>
            <a:off x="4717233" y="5245174"/>
            <a:ext cx="572593" cy="430887"/>
          </a:xfrm>
          <a:prstGeom prst="rect">
            <a:avLst/>
          </a:prstGeom>
          <a:noFill/>
        </p:spPr>
        <p:txBody>
          <a:bodyPr wrap="none" rtlCol="0">
            <a:spAutoFit/>
          </a:bodyPr>
          <a:lstStyle/>
          <a:p>
            <a:r>
              <a:rPr lang="cs-CZ" sz="2200" i="1" dirty="0" smtClean="0"/>
              <a:t>c</a:t>
            </a:r>
            <a:r>
              <a:rPr lang="cs-CZ" sz="2200" dirty="0" smtClean="0"/>
              <a:t> = </a:t>
            </a:r>
          </a:p>
        </p:txBody>
      </p:sp>
      <p:sp>
        <p:nvSpPr>
          <p:cNvPr id="40" name="TextovéPole 39"/>
          <p:cNvSpPr txBox="1"/>
          <p:nvPr/>
        </p:nvSpPr>
        <p:spPr>
          <a:xfrm>
            <a:off x="5745188" y="5070702"/>
            <a:ext cx="768159" cy="400110"/>
          </a:xfrm>
          <a:prstGeom prst="rect">
            <a:avLst/>
          </a:prstGeom>
          <a:noFill/>
        </p:spPr>
        <p:txBody>
          <a:bodyPr wrap="none" rtlCol="0">
            <a:spAutoFit/>
          </a:bodyPr>
          <a:lstStyle/>
          <a:p>
            <a:r>
              <a:rPr lang="cs-CZ" sz="2000" dirty="0" smtClean="0"/>
              <a:t>0,011</a:t>
            </a:r>
            <a:endParaRPr lang="cs-CZ" sz="2000" dirty="0"/>
          </a:p>
        </p:txBody>
      </p:sp>
      <p:sp>
        <p:nvSpPr>
          <p:cNvPr id="41" name="TextovéPole 40"/>
          <p:cNvSpPr txBox="1"/>
          <p:nvPr/>
        </p:nvSpPr>
        <p:spPr>
          <a:xfrm>
            <a:off x="5304459" y="5424586"/>
            <a:ext cx="1577676" cy="400110"/>
          </a:xfrm>
          <a:prstGeom prst="rect">
            <a:avLst/>
          </a:prstGeom>
          <a:noFill/>
        </p:spPr>
        <p:txBody>
          <a:bodyPr wrap="none" rtlCol="0">
            <a:spAutoFit/>
          </a:bodyPr>
          <a:lstStyle/>
          <a:p>
            <a:r>
              <a:rPr lang="cs-CZ" sz="2000" dirty="0" smtClean="0"/>
              <a:t>0,146 x 0,122</a:t>
            </a:r>
            <a:endParaRPr lang="cs-CZ" sz="2000" dirty="0"/>
          </a:p>
        </p:txBody>
      </p:sp>
      <p:cxnSp>
        <p:nvCxnSpPr>
          <p:cNvPr id="42" name="Přímá spojnice 41"/>
          <p:cNvCxnSpPr/>
          <p:nvPr/>
        </p:nvCxnSpPr>
        <p:spPr>
          <a:xfrm>
            <a:off x="5323611" y="5470812"/>
            <a:ext cx="14247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ovéPole 42"/>
          <p:cNvSpPr txBox="1"/>
          <p:nvPr/>
        </p:nvSpPr>
        <p:spPr>
          <a:xfrm>
            <a:off x="6748394" y="5270757"/>
            <a:ext cx="954107" cy="400110"/>
          </a:xfrm>
          <a:prstGeom prst="rect">
            <a:avLst/>
          </a:prstGeom>
          <a:noFill/>
        </p:spPr>
        <p:txBody>
          <a:bodyPr wrap="none" rtlCol="0">
            <a:spAutoFit/>
          </a:bodyPr>
          <a:lstStyle/>
          <a:p>
            <a:r>
              <a:rPr lang="cs-CZ" sz="2000" dirty="0" smtClean="0"/>
              <a:t>= 0,618</a:t>
            </a:r>
          </a:p>
        </p:txBody>
      </p:sp>
      <p:sp>
        <p:nvSpPr>
          <p:cNvPr id="44" name="TextovéPole 43"/>
          <p:cNvSpPr txBox="1"/>
          <p:nvPr/>
        </p:nvSpPr>
        <p:spPr>
          <a:xfrm>
            <a:off x="4717233" y="4602199"/>
            <a:ext cx="4386534" cy="707886"/>
          </a:xfrm>
          <a:prstGeom prst="rect">
            <a:avLst/>
          </a:prstGeom>
          <a:noFill/>
        </p:spPr>
        <p:txBody>
          <a:bodyPr wrap="square" rtlCol="0">
            <a:spAutoFit/>
          </a:bodyPr>
          <a:lstStyle/>
          <a:p>
            <a:r>
              <a:rPr lang="cs-CZ" sz="2000" dirty="0" smtClean="0"/>
              <a:t>Výpočet koeficientu koincidence:</a:t>
            </a:r>
          </a:p>
          <a:p>
            <a:endParaRPr lang="cs-CZ" sz="2000" dirty="0" smtClean="0"/>
          </a:p>
        </p:txBody>
      </p:sp>
      <p:sp>
        <p:nvSpPr>
          <p:cNvPr id="45" name="TextovéPole 44"/>
          <p:cNvSpPr txBox="1"/>
          <p:nvPr/>
        </p:nvSpPr>
        <p:spPr>
          <a:xfrm>
            <a:off x="4766770" y="6048881"/>
            <a:ext cx="1782860" cy="430887"/>
          </a:xfrm>
          <a:prstGeom prst="rect">
            <a:avLst/>
          </a:prstGeom>
          <a:noFill/>
        </p:spPr>
        <p:txBody>
          <a:bodyPr wrap="none" rtlCol="0">
            <a:spAutoFit/>
          </a:bodyPr>
          <a:lstStyle/>
          <a:p>
            <a:r>
              <a:rPr lang="cs-CZ" sz="2200" i="1" dirty="0" smtClean="0"/>
              <a:t>I</a:t>
            </a:r>
            <a:r>
              <a:rPr lang="cs-CZ" sz="2200" dirty="0" smtClean="0"/>
              <a:t> = 1-</a:t>
            </a:r>
            <a:r>
              <a:rPr lang="cs-CZ" sz="2200" i="1" dirty="0" smtClean="0"/>
              <a:t>c</a:t>
            </a:r>
            <a:r>
              <a:rPr lang="cs-CZ" sz="2200" dirty="0" smtClean="0"/>
              <a:t> = 0,382</a:t>
            </a:r>
          </a:p>
        </p:txBody>
      </p:sp>
      <p:sp>
        <p:nvSpPr>
          <p:cNvPr id="50" name="TextovéPole 49"/>
          <p:cNvSpPr txBox="1"/>
          <p:nvPr/>
        </p:nvSpPr>
        <p:spPr>
          <a:xfrm>
            <a:off x="6653609" y="5939197"/>
            <a:ext cx="2531183" cy="923330"/>
          </a:xfrm>
          <a:prstGeom prst="rect">
            <a:avLst/>
          </a:prstGeom>
          <a:noFill/>
        </p:spPr>
        <p:txBody>
          <a:bodyPr wrap="square" rtlCol="0">
            <a:spAutoFit/>
          </a:bodyPr>
          <a:lstStyle/>
          <a:p>
            <a:r>
              <a:rPr lang="cs-CZ" dirty="0" smtClean="0"/>
              <a:t>Pokud </a:t>
            </a:r>
            <a:r>
              <a:rPr lang="cs-CZ" i="1" dirty="0" smtClean="0">
                <a:latin typeface="Times New Roman" panose="02020603050405020304" pitchFamily="18" charset="0"/>
                <a:cs typeface="Times New Roman" panose="02020603050405020304" pitchFamily="18" charset="0"/>
              </a:rPr>
              <a:t>I</a:t>
            </a:r>
            <a:r>
              <a:rPr lang="cs-CZ" dirty="0" smtClean="0"/>
              <a:t> = 1 </a:t>
            </a:r>
            <a:r>
              <a:rPr lang="cs-CZ" dirty="0" smtClean="0">
                <a:sym typeface="Wingdings" panose="05000000000000000000" pitchFamily="2" charset="2"/>
              </a:rPr>
              <a:t></a:t>
            </a:r>
            <a:r>
              <a:rPr lang="en-US" dirty="0" smtClean="0">
                <a:sym typeface="Wingdings" panose="05000000000000000000" pitchFamily="2" charset="2"/>
              </a:rPr>
              <a:t> </a:t>
            </a:r>
            <a:r>
              <a:rPr lang="cs-CZ" dirty="0" smtClean="0">
                <a:sym typeface="Wingdings" panose="05000000000000000000" pitchFamily="2" charset="2"/>
              </a:rPr>
              <a:t>max. interference (dvojité </a:t>
            </a:r>
            <a:r>
              <a:rPr lang="cs-CZ" dirty="0" err="1" smtClean="0">
                <a:sym typeface="Wingdings" panose="05000000000000000000" pitchFamily="2" charset="2"/>
              </a:rPr>
              <a:t>c.o</a:t>
            </a:r>
            <a:r>
              <a:rPr lang="cs-CZ" dirty="0" smtClean="0">
                <a:sym typeface="Wingdings" panose="05000000000000000000" pitchFamily="2" charset="2"/>
              </a:rPr>
              <a:t>. nevznikají)</a:t>
            </a:r>
            <a:endParaRPr lang="cs-CZ" dirty="0" smtClean="0"/>
          </a:p>
        </p:txBody>
      </p:sp>
    </p:spTree>
    <p:extLst>
      <p:ext uri="{BB962C8B-B14F-4D97-AF65-F5344CB8AC3E}">
        <p14:creationId xmlns:p14="http://schemas.microsoft.com/office/powerpoint/2010/main" val="33504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6" grpId="0"/>
      <p:bldP spid="17" grpId="0"/>
      <p:bldP spid="18" grpId="0"/>
      <p:bldP spid="19" grpId="0"/>
      <p:bldP spid="21" grpId="0"/>
      <p:bldP spid="2" grpId="0"/>
      <p:bldP spid="5" grpId="0"/>
      <p:bldP spid="29" grpId="0"/>
      <p:bldP spid="30" grpId="0"/>
      <p:bldP spid="37" grpId="0"/>
      <p:bldP spid="38" grpId="0"/>
      <p:bldP spid="39" grpId="0"/>
      <p:bldP spid="40" grpId="0"/>
      <p:bldP spid="41" grpId="0"/>
      <p:bldP spid="43" grpId="0"/>
      <p:bldP spid="44" grpId="0"/>
      <p:bldP spid="45" grpId="0"/>
      <p:bldP spid="5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05738" y="312262"/>
            <a:ext cx="8404630" cy="3231654"/>
          </a:xfrm>
          <a:prstGeom prst="rect">
            <a:avLst/>
          </a:prstGeom>
          <a:noFill/>
        </p:spPr>
        <p:txBody>
          <a:bodyPr wrap="square" rtlCol="0">
            <a:spAutoFit/>
          </a:bodyPr>
          <a:lstStyle/>
          <a:p>
            <a:r>
              <a:rPr lang="cs-CZ" sz="2400" b="1" dirty="0">
                <a:solidFill>
                  <a:srgbClr val="33CC33"/>
                </a:solidFill>
              </a:rPr>
              <a:t>Úkol:</a:t>
            </a:r>
            <a:r>
              <a:rPr lang="cs-CZ" sz="2000" dirty="0"/>
              <a:t> U kukuřice řídí gen </a:t>
            </a:r>
            <a:r>
              <a:rPr lang="cs-CZ" sz="2000" i="1" dirty="0"/>
              <a:t>C</a:t>
            </a:r>
            <a:r>
              <a:rPr lang="cs-CZ" sz="2000" dirty="0"/>
              <a:t> pigmentaci </a:t>
            </a:r>
            <a:r>
              <a:rPr lang="cs-CZ" sz="2000" dirty="0" smtClean="0"/>
              <a:t>zrna </a:t>
            </a:r>
            <a:r>
              <a:rPr lang="cs-CZ" sz="2000" dirty="0"/>
              <a:t>(alela </a:t>
            </a:r>
            <a:r>
              <a:rPr lang="cs-CZ" sz="2000" i="1" dirty="0"/>
              <a:t>c</a:t>
            </a:r>
            <a:r>
              <a:rPr lang="cs-CZ" sz="2000" dirty="0"/>
              <a:t> podmiňuje absenci pigmentu). Gen </a:t>
            </a:r>
            <a:r>
              <a:rPr lang="cs-CZ" sz="2000" i="1" dirty="0" err="1"/>
              <a:t>Sh</a:t>
            </a:r>
            <a:r>
              <a:rPr lang="cs-CZ" sz="2000" i="1" dirty="0"/>
              <a:t> </a:t>
            </a:r>
            <a:r>
              <a:rPr lang="cs-CZ" sz="2000" dirty="0"/>
              <a:t>kóduje tvar zrna (</a:t>
            </a:r>
            <a:r>
              <a:rPr lang="cs-CZ" sz="2000" i="1" dirty="0" err="1"/>
              <a:t>Sh</a:t>
            </a:r>
            <a:r>
              <a:rPr lang="cs-CZ" sz="2000" dirty="0"/>
              <a:t> – plné, </a:t>
            </a:r>
            <a:r>
              <a:rPr lang="cs-CZ" sz="2000" i="1" dirty="0" err="1"/>
              <a:t>sh</a:t>
            </a:r>
            <a:r>
              <a:rPr lang="cs-CZ" sz="2000" dirty="0"/>
              <a:t> svrasklé). Gen </a:t>
            </a:r>
            <a:r>
              <a:rPr lang="cs-CZ" sz="2000" i="1" dirty="0" err="1"/>
              <a:t>Wx</a:t>
            </a:r>
            <a:r>
              <a:rPr lang="cs-CZ" sz="2000" dirty="0"/>
              <a:t> určuje kvalitu rezervního škrobu (</a:t>
            </a:r>
            <a:r>
              <a:rPr lang="cs-CZ" sz="2000" i="1" dirty="0" err="1"/>
              <a:t>Wx</a:t>
            </a:r>
            <a:r>
              <a:rPr lang="cs-CZ" sz="2000" dirty="0"/>
              <a:t> - škrobovitý endosperm, </a:t>
            </a:r>
            <a:r>
              <a:rPr lang="cs-CZ" sz="2000" i="1" dirty="0" err="1"/>
              <a:t>wx</a:t>
            </a:r>
            <a:r>
              <a:rPr lang="cs-CZ" sz="2000" dirty="0"/>
              <a:t> – voskovitý).</a:t>
            </a:r>
          </a:p>
          <a:p>
            <a:endParaRPr lang="cs-CZ" sz="2000" dirty="0"/>
          </a:p>
          <a:p>
            <a:r>
              <a:rPr lang="cs-CZ" sz="2000" dirty="0"/>
              <a:t>Linie se zbarvenými, svrasklými, škrobovitými zrny byla křížena s linií se zrny bez pigmentu, plnými, voskovitými.</a:t>
            </a:r>
          </a:p>
          <a:p>
            <a:endParaRPr lang="cs-CZ" sz="2000" dirty="0"/>
          </a:p>
          <a:p>
            <a:r>
              <a:rPr lang="cs-CZ" sz="2000" dirty="0"/>
              <a:t>a) Napište genotypy obou rodičů a hybrida.</a:t>
            </a:r>
          </a:p>
          <a:p>
            <a:r>
              <a:rPr lang="cs-CZ" sz="2000" dirty="0"/>
              <a:t>b) Z četností fenotypových tříd v </a:t>
            </a:r>
            <a:r>
              <a:rPr lang="cs-CZ" sz="2000" dirty="0" err="1"/>
              <a:t>B1</a:t>
            </a:r>
            <a:r>
              <a:rPr lang="cs-CZ" sz="2000" dirty="0"/>
              <a:t> generaci určete vzájemnou polohu genů </a:t>
            </a:r>
            <a:r>
              <a:rPr lang="cs-CZ" sz="2000" i="1" dirty="0"/>
              <a:t>C</a:t>
            </a:r>
            <a:r>
              <a:rPr lang="cs-CZ" sz="2000" dirty="0"/>
              <a:t>, </a:t>
            </a:r>
            <a:r>
              <a:rPr lang="cs-CZ" sz="2000" i="1" dirty="0" err="1"/>
              <a:t>Sh</a:t>
            </a:r>
            <a:r>
              <a:rPr lang="cs-CZ" sz="2000" i="1" dirty="0"/>
              <a:t> </a:t>
            </a:r>
            <a:r>
              <a:rPr lang="cs-CZ" sz="2000" dirty="0"/>
              <a:t>a </a:t>
            </a:r>
            <a:r>
              <a:rPr lang="cs-CZ" sz="2000" i="1" dirty="0" err="1"/>
              <a:t>Wx</a:t>
            </a:r>
            <a:r>
              <a:rPr lang="cs-CZ" sz="2000" dirty="0"/>
              <a:t> na IX. chromosomu kukuřice a vypočítejte koeficient koincidence. </a:t>
            </a:r>
            <a:endParaRPr lang="cs-CZ" sz="2000" dirty="0" smtClean="0"/>
          </a:p>
        </p:txBody>
      </p:sp>
      <p:graphicFrame>
        <p:nvGraphicFramePr>
          <p:cNvPr id="3" name="Tabulka 2"/>
          <p:cNvGraphicFramePr>
            <a:graphicFrameLocks noGrp="1"/>
          </p:cNvGraphicFramePr>
          <p:nvPr>
            <p:extLst>
              <p:ext uri="{D42A27DB-BD31-4B8C-83A1-F6EECF244321}">
                <p14:modId xmlns:p14="http://schemas.microsoft.com/office/powerpoint/2010/main" val="2109127433"/>
              </p:ext>
            </p:extLst>
          </p:nvPr>
        </p:nvGraphicFramePr>
        <p:xfrm>
          <a:off x="493137" y="3783816"/>
          <a:ext cx="2843187" cy="2743200"/>
        </p:xfrm>
        <a:graphic>
          <a:graphicData uri="http://schemas.openxmlformats.org/drawingml/2006/table">
            <a:tbl>
              <a:tblPr firstRow="1" firstCol="1" lastRow="1" lastCol="1" bandRow="1" bandCol="1">
                <a:tableStyleId>{5940675A-B579-460E-94D1-54222C63F5DA}</a:tableStyleId>
              </a:tblPr>
              <a:tblGrid>
                <a:gridCol w="1533371"/>
                <a:gridCol w="1309816"/>
              </a:tblGrid>
              <a:tr h="244095">
                <a:tc>
                  <a:txBody>
                    <a:bodyPr/>
                    <a:lstStyle/>
                    <a:p>
                      <a:pPr>
                        <a:spcAft>
                          <a:spcPts val="0"/>
                        </a:spcAft>
                      </a:pPr>
                      <a:r>
                        <a:rPr lang="cs-CZ" sz="2000" dirty="0">
                          <a:effectLst/>
                        </a:rPr>
                        <a:t>Fenotypy</a:t>
                      </a:r>
                      <a:endParaRPr lang="en-US" sz="2000" dirty="0">
                        <a:effectLst/>
                        <a:latin typeface="Times New Roman"/>
                        <a:ea typeface="MS Mincho"/>
                      </a:endParaRPr>
                    </a:p>
                  </a:txBody>
                  <a:tcPr marL="68580" marR="68580" marT="0" marB="0"/>
                </a:tc>
                <a:tc>
                  <a:txBody>
                    <a:bodyPr/>
                    <a:lstStyle/>
                    <a:p>
                      <a:pPr>
                        <a:spcAft>
                          <a:spcPts val="0"/>
                        </a:spcAft>
                      </a:pPr>
                      <a:r>
                        <a:rPr lang="cs-CZ" sz="2000">
                          <a:effectLst/>
                        </a:rPr>
                        <a:t>Četnosti</a:t>
                      </a:r>
                      <a:endParaRPr lang="en-US" sz="2000">
                        <a:effectLst/>
                        <a:latin typeface="Times New Roman"/>
                        <a:ea typeface="MS Mincho"/>
                      </a:endParaRPr>
                    </a:p>
                  </a:txBody>
                  <a:tcPr marL="68580" marR="68580" marT="0" marB="0"/>
                </a:tc>
              </a:tr>
              <a:tr h="244095">
                <a:tc>
                  <a:txBody>
                    <a:bodyPr/>
                    <a:lstStyle/>
                    <a:p>
                      <a:pPr>
                        <a:spcAft>
                          <a:spcPts val="0"/>
                        </a:spcAft>
                      </a:pPr>
                      <a:r>
                        <a:rPr lang="cs-CZ" sz="2000" i="1" dirty="0" err="1" smtClean="0"/>
                        <a:t>sh</a:t>
                      </a:r>
                      <a:r>
                        <a:rPr lang="cs-CZ" sz="2000" i="1" dirty="0" smtClean="0"/>
                        <a:t> </a:t>
                      </a:r>
                      <a:r>
                        <a:rPr lang="cs-CZ" sz="2000" i="1" dirty="0" smtClean="0">
                          <a:effectLst/>
                        </a:rPr>
                        <a:t>, </a:t>
                      </a:r>
                      <a:r>
                        <a:rPr lang="cs-CZ" sz="2000" i="1" dirty="0" err="1" smtClean="0"/>
                        <a:t>Wx</a:t>
                      </a:r>
                      <a:r>
                        <a:rPr lang="cs-CZ" sz="2000" i="1" dirty="0" smtClean="0">
                          <a:effectLst/>
                        </a:rPr>
                        <a:t>, C</a:t>
                      </a:r>
                      <a:endParaRPr lang="en-US" sz="2000" i="1" dirty="0">
                        <a:effectLst/>
                        <a:latin typeface="Times New Roman"/>
                        <a:ea typeface="MS Mincho"/>
                      </a:endParaRPr>
                    </a:p>
                  </a:txBody>
                  <a:tcPr marL="68580" marR="68580" marT="0" marB="0"/>
                </a:tc>
                <a:tc>
                  <a:txBody>
                    <a:bodyPr/>
                    <a:lstStyle/>
                    <a:p>
                      <a:pPr>
                        <a:spcAft>
                          <a:spcPts val="0"/>
                        </a:spcAft>
                      </a:pPr>
                      <a:r>
                        <a:rPr lang="cs-CZ" sz="2000">
                          <a:effectLst/>
                        </a:rPr>
                        <a:t>2538</a:t>
                      </a:r>
                      <a:endParaRPr lang="en-US" sz="2000">
                        <a:effectLst/>
                        <a:latin typeface="Times New Roman"/>
                        <a:ea typeface="MS Mincho"/>
                      </a:endParaRPr>
                    </a:p>
                  </a:txBody>
                  <a:tcPr marL="68580" marR="68580" marT="0" marB="0"/>
                </a:tc>
              </a:tr>
              <a:tr h="244095">
                <a:tc>
                  <a:txBody>
                    <a:bodyPr/>
                    <a:lstStyle/>
                    <a:p>
                      <a:pPr>
                        <a:spcAft>
                          <a:spcPts val="0"/>
                        </a:spcAft>
                      </a:pPr>
                      <a:r>
                        <a:rPr lang="cs-CZ" sz="2000" i="1" dirty="0" err="1" smtClean="0"/>
                        <a:t>Sh</a:t>
                      </a:r>
                      <a:r>
                        <a:rPr lang="cs-CZ" sz="2000" i="1" dirty="0" smtClean="0">
                          <a:effectLst/>
                        </a:rPr>
                        <a:t>, </a:t>
                      </a:r>
                      <a:r>
                        <a:rPr lang="cs-CZ" sz="2000" i="1" dirty="0" err="1" smtClean="0"/>
                        <a:t>wx</a:t>
                      </a:r>
                      <a:r>
                        <a:rPr lang="cs-CZ" sz="2000" i="1" dirty="0" smtClean="0"/>
                        <a:t>,</a:t>
                      </a:r>
                      <a:r>
                        <a:rPr lang="cs-CZ" sz="2000" i="1" baseline="0" dirty="0" smtClean="0"/>
                        <a:t> </a:t>
                      </a:r>
                      <a:r>
                        <a:rPr lang="cs-CZ" sz="2000" i="1" dirty="0" smtClean="0"/>
                        <a:t>c</a:t>
                      </a:r>
                      <a:endParaRPr lang="en-US" sz="2000" i="1" dirty="0">
                        <a:effectLst/>
                        <a:latin typeface="Times New Roman"/>
                        <a:ea typeface="MS Mincho"/>
                      </a:endParaRPr>
                    </a:p>
                  </a:txBody>
                  <a:tcPr marL="68580" marR="68580" marT="0" marB="0"/>
                </a:tc>
                <a:tc>
                  <a:txBody>
                    <a:bodyPr/>
                    <a:lstStyle/>
                    <a:p>
                      <a:pPr>
                        <a:spcAft>
                          <a:spcPts val="0"/>
                        </a:spcAft>
                      </a:pPr>
                      <a:r>
                        <a:rPr lang="cs-CZ" sz="2000">
                          <a:effectLst/>
                        </a:rPr>
                        <a:t>2708</a:t>
                      </a:r>
                      <a:endParaRPr lang="en-US" sz="2000">
                        <a:effectLst/>
                        <a:latin typeface="Times New Roman"/>
                        <a:ea typeface="MS Mincho"/>
                      </a:endParaRPr>
                    </a:p>
                  </a:txBody>
                  <a:tcPr marL="68580" marR="68580" marT="0" marB="0"/>
                </a:tc>
              </a:tr>
              <a:tr h="244095">
                <a:tc>
                  <a:txBody>
                    <a:bodyPr/>
                    <a:lstStyle/>
                    <a:p>
                      <a:pPr>
                        <a:spcAft>
                          <a:spcPts val="0"/>
                        </a:spcAft>
                      </a:pPr>
                      <a:r>
                        <a:rPr lang="cs-CZ" sz="2000" i="1" dirty="0" err="1" smtClean="0"/>
                        <a:t>Sh</a:t>
                      </a:r>
                      <a:r>
                        <a:rPr lang="cs-CZ" sz="2000" i="1" dirty="0" smtClean="0">
                          <a:effectLst/>
                        </a:rPr>
                        <a:t>, </a:t>
                      </a:r>
                      <a:r>
                        <a:rPr lang="cs-CZ" sz="2000" i="1" dirty="0" err="1" smtClean="0"/>
                        <a:t>wx</a:t>
                      </a:r>
                      <a:r>
                        <a:rPr lang="cs-CZ" sz="2000" i="1" dirty="0" smtClean="0">
                          <a:effectLst/>
                        </a:rPr>
                        <a:t>, C</a:t>
                      </a:r>
                      <a:endParaRPr lang="en-US" sz="2000" i="1" dirty="0">
                        <a:effectLst/>
                        <a:latin typeface="Times New Roman"/>
                        <a:ea typeface="MS Mincho"/>
                      </a:endParaRPr>
                    </a:p>
                  </a:txBody>
                  <a:tcPr marL="68580" marR="68580" marT="0" marB="0"/>
                </a:tc>
                <a:tc>
                  <a:txBody>
                    <a:bodyPr/>
                    <a:lstStyle/>
                    <a:p>
                      <a:pPr>
                        <a:spcAft>
                          <a:spcPts val="0"/>
                        </a:spcAft>
                      </a:pPr>
                      <a:r>
                        <a:rPr lang="cs-CZ" sz="2000">
                          <a:effectLst/>
                        </a:rPr>
                        <a:t>116</a:t>
                      </a:r>
                      <a:endParaRPr lang="en-US" sz="2000">
                        <a:effectLst/>
                        <a:latin typeface="Times New Roman"/>
                        <a:ea typeface="MS Mincho"/>
                      </a:endParaRPr>
                    </a:p>
                  </a:txBody>
                  <a:tcPr marL="68580" marR="68580" marT="0" marB="0"/>
                </a:tc>
              </a:tr>
              <a:tr h="244095">
                <a:tc>
                  <a:txBody>
                    <a:bodyPr/>
                    <a:lstStyle/>
                    <a:p>
                      <a:pPr>
                        <a:spcAft>
                          <a:spcPts val="0"/>
                        </a:spcAft>
                      </a:pPr>
                      <a:r>
                        <a:rPr lang="cs-CZ" sz="2000" i="1" dirty="0" err="1" smtClean="0"/>
                        <a:t>sh</a:t>
                      </a:r>
                      <a:r>
                        <a:rPr lang="cs-CZ" sz="2000" i="1" dirty="0" smtClean="0"/>
                        <a:t> </a:t>
                      </a:r>
                      <a:r>
                        <a:rPr lang="cs-CZ" sz="2000" i="1" dirty="0" smtClean="0">
                          <a:effectLst/>
                        </a:rPr>
                        <a:t>, </a:t>
                      </a:r>
                      <a:r>
                        <a:rPr lang="cs-CZ" sz="2000" i="1" dirty="0" err="1" smtClean="0"/>
                        <a:t>Wx</a:t>
                      </a:r>
                      <a:r>
                        <a:rPr lang="cs-CZ" sz="2000" i="1" dirty="0" smtClean="0">
                          <a:effectLst/>
                        </a:rPr>
                        <a:t>, c</a:t>
                      </a:r>
                      <a:endParaRPr lang="en-US" sz="2000" i="1" dirty="0">
                        <a:effectLst/>
                        <a:latin typeface="Times New Roman"/>
                        <a:ea typeface="MS Mincho"/>
                      </a:endParaRPr>
                    </a:p>
                  </a:txBody>
                  <a:tcPr marL="68580" marR="68580" marT="0" marB="0"/>
                </a:tc>
                <a:tc>
                  <a:txBody>
                    <a:bodyPr/>
                    <a:lstStyle/>
                    <a:p>
                      <a:pPr>
                        <a:spcAft>
                          <a:spcPts val="0"/>
                        </a:spcAft>
                      </a:pPr>
                      <a:r>
                        <a:rPr lang="cs-CZ" sz="2000">
                          <a:effectLst/>
                        </a:rPr>
                        <a:t>116</a:t>
                      </a:r>
                      <a:endParaRPr lang="en-US" sz="2000">
                        <a:effectLst/>
                        <a:latin typeface="Times New Roman"/>
                        <a:ea typeface="MS Mincho"/>
                      </a:endParaRPr>
                    </a:p>
                  </a:txBody>
                  <a:tcPr marL="68580" marR="68580" marT="0" marB="0"/>
                </a:tc>
              </a:tr>
              <a:tr h="289795">
                <a:tc>
                  <a:txBody>
                    <a:bodyPr/>
                    <a:lstStyle/>
                    <a:p>
                      <a:pPr>
                        <a:spcAft>
                          <a:spcPts val="0"/>
                        </a:spcAft>
                      </a:pPr>
                      <a:r>
                        <a:rPr lang="cs-CZ" sz="2000" i="1" dirty="0" err="1" smtClean="0"/>
                        <a:t>sh</a:t>
                      </a:r>
                      <a:r>
                        <a:rPr lang="cs-CZ" sz="2000" i="1" dirty="0" smtClean="0"/>
                        <a:t> </a:t>
                      </a:r>
                      <a:r>
                        <a:rPr lang="cs-CZ" sz="2000" i="1" dirty="0" smtClean="0">
                          <a:effectLst/>
                        </a:rPr>
                        <a:t>, </a:t>
                      </a:r>
                      <a:r>
                        <a:rPr lang="cs-CZ" sz="2000" i="1" dirty="0" err="1" smtClean="0"/>
                        <a:t>wx</a:t>
                      </a:r>
                      <a:r>
                        <a:rPr lang="cs-CZ" sz="2000" i="1" dirty="0" smtClean="0">
                          <a:effectLst/>
                        </a:rPr>
                        <a:t>, C</a:t>
                      </a:r>
                      <a:endParaRPr lang="en-US" sz="2000" i="1" dirty="0">
                        <a:effectLst/>
                        <a:latin typeface="Times New Roman"/>
                        <a:ea typeface="MS Mincho"/>
                      </a:endParaRPr>
                    </a:p>
                  </a:txBody>
                  <a:tcPr marL="68580" marR="68580" marT="0" marB="0"/>
                </a:tc>
                <a:tc>
                  <a:txBody>
                    <a:bodyPr/>
                    <a:lstStyle/>
                    <a:p>
                      <a:pPr>
                        <a:spcAft>
                          <a:spcPts val="0"/>
                        </a:spcAft>
                      </a:pPr>
                      <a:r>
                        <a:rPr lang="cs-CZ" sz="2000">
                          <a:effectLst/>
                        </a:rPr>
                        <a:t>601</a:t>
                      </a:r>
                      <a:endParaRPr lang="en-US" sz="2000">
                        <a:effectLst/>
                        <a:latin typeface="Times New Roman"/>
                        <a:ea typeface="MS Mincho"/>
                      </a:endParaRPr>
                    </a:p>
                  </a:txBody>
                  <a:tcPr marL="68580" marR="68580" marT="0" marB="0"/>
                </a:tc>
              </a:tr>
              <a:tr h="244095">
                <a:tc>
                  <a:txBody>
                    <a:bodyPr/>
                    <a:lstStyle/>
                    <a:p>
                      <a:pPr>
                        <a:spcAft>
                          <a:spcPts val="0"/>
                        </a:spcAft>
                      </a:pPr>
                      <a:r>
                        <a:rPr lang="cs-CZ" sz="2000" i="1" dirty="0" err="1" smtClean="0"/>
                        <a:t>Sh</a:t>
                      </a:r>
                      <a:r>
                        <a:rPr lang="cs-CZ" sz="2000" i="1" dirty="0" smtClean="0">
                          <a:effectLst/>
                        </a:rPr>
                        <a:t>, </a:t>
                      </a:r>
                      <a:r>
                        <a:rPr lang="cs-CZ" sz="2000" i="1" dirty="0" err="1" smtClean="0"/>
                        <a:t>Wx</a:t>
                      </a:r>
                      <a:r>
                        <a:rPr lang="cs-CZ" sz="2000" i="1" dirty="0" smtClean="0">
                          <a:effectLst/>
                        </a:rPr>
                        <a:t>, c</a:t>
                      </a:r>
                      <a:endParaRPr lang="en-US" sz="2000" i="1" dirty="0">
                        <a:effectLst/>
                        <a:latin typeface="Times New Roman"/>
                        <a:ea typeface="MS Mincho"/>
                      </a:endParaRPr>
                    </a:p>
                  </a:txBody>
                  <a:tcPr marL="68580" marR="68580" marT="0" marB="0"/>
                </a:tc>
                <a:tc>
                  <a:txBody>
                    <a:bodyPr/>
                    <a:lstStyle/>
                    <a:p>
                      <a:pPr>
                        <a:spcAft>
                          <a:spcPts val="0"/>
                        </a:spcAft>
                      </a:pPr>
                      <a:r>
                        <a:rPr lang="cs-CZ" sz="2000">
                          <a:effectLst/>
                        </a:rPr>
                        <a:t>626</a:t>
                      </a:r>
                      <a:endParaRPr lang="en-US" sz="2000">
                        <a:effectLst/>
                        <a:latin typeface="Times New Roman"/>
                        <a:ea typeface="MS Mincho"/>
                      </a:endParaRPr>
                    </a:p>
                  </a:txBody>
                  <a:tcPr marL="68580" marR="68580" marT="0" marB="0"/>
                </a:tc>
              </a:tr>
              <a:tr h="244095">
                <a:tc>
                  <a:txBody>
                    <a:bodyPr/>
                    <a:lstStyle/>
                    <a:p>
                      <a:pPr>
                        <a:spcAft>
                          <a:spcPts val="0"/>
                        </a:spcAft>
                      </a:pPr>
                      <a:r>
                        <a:rPr lang="cs-CZ" sz="2000" i="1" dirty="0" err="1" smtClean="0"/>
                        <a:t>Sh</a:t>
                      </a:r>
                      <a:r>
                        <a:rPr lang="cs-CZ" sz="2000" i="1" dirty="0" smtClean="0">
                          <a:effectLst/>
                        </a:rPr>
                        <a:t>, </a:t>
                      </a:r>
                      <a:r>
                        <a:rPr lang="cs-CZ" sz="2000" i="1" dirty="0" err="1" smtClean="0"/>
                        <a:t>Wx</a:t>
                      </a:r>
                      <a:r>
                        <a:rPr lang="cs-CZ" sz="2000" i="1" dirty="0" smtClean="0">
                          <a:effectLst/>
                        </a:rPr>
                        <a:t>, C</a:t>
                      </a:r>
                      <a:endParaRPr lang="en-US" sz="2000" i="1" dirty="0">
                        <a:effectLst/>
                        <a:latin typeface="Times New Roman"/>
                        <a:ea typeface="MS Mincho"/>
                      </a:endParaRPr>
                    </a:p>
                  </a:txBody>
                  <a:tcPr marL="68580" marR="68580" marT="0" marB="0"/>
                </a:tc>
                <a:tc>
                  <a:txBody>
                    <a:bodyPr/>
                    <a:lstStyle/>
                    <a:p>
                      <a:pPr>
                        <a:spcAft>
                          <a:spcPts val="0"/>
                        </a:spcAft>
                      </a:pPr>
                      <a:r>
                        <a:rPr lang="cs-CZ" sz="2000">
                          <a:effectLst/>
                        </a:rPr>
                        <a:t>4</a:t>
                      </a:r>
                      <a:endParaRPr lang="en-US" sz="2000">
                        <a:effectLst/>
                        <a:latin typeface="Times New Roman"/>
                        <a:ea typeface="MS Mincho"/>
                      </a:endParaRPr>
                    </a:p>
                  </a:txBody>
                  <a:tcPr marL="68580" marR="68580" marT="0" marB="0"/>
                </a:tc>
              </a:tr>
              <a:tr h="244095">
                <a:tc>
                  <a:txBody>
                    <a:bodyPr/>
                    <a:lstStyle/>
                    <a:p>
                      <a:pPr>
                        <a:spcAft>
                          <a:spcPts val="0"/>
                        </a:spcAft>
                      </a:pPr>
                      <a:r>
                        <a:rPr lang="cs-CZ" sz="2000" i="1" dirty="0" err="1" smtClean="0"/>
                        <a:t>sh</a:t>
                      </a:r>
                      <a:r>
                        <a:rPr lang="cs-CZ" sz="2000" i="1" dirty="0" smtClean="0"/>
                        <a:t>, </a:t>
                      </a:r>
                      <a:r>
                        <a:rPr lang="cs-CZ" sz="2000" i="1" dirty="0" err="1" smtClean="0"/>
                        <a:t>wx</a:t>
                      </a:r>
                      <a:r>
                        <a:rPr lang="cs-CZ" sz="2000" i="1" dirty="0" smtClean="0">
                          <a:effectLst/>
                        </a:rPr>
                        <a:t>, c</a:t>
                      </a:r>
                      <a:endParaRPr lang="en-US" sz="2000" i="1" dirty="0">
                        <a:effectLst/>
                        <a:latin typeface="Times New Roman"/>
                        <a:ea typeface="MS Mincho"/>
                      </a:endParaRPr>
                    </a:p>
                  </a:txBody>
                  <a:tcPr marL="68580" marR="68580" marT="0" marB="0"/>
                </a:tc>
                <a:tc>
                  <a:txBody>
                    <a:bodyPr/>
                    <a:lstStyle/>
                    <a:p>
                      <a:pPr>
                        <a:spcAft>
                          <a:spcPts val="0"/>
                        </a:spcAft>
                      </a:pPr>
                      <a:r>
                        <a:rPr lang="cs-CZ" sz="2000" dirty="0">
                          <a:effectLst/>
                        </a:rPr>
                        <a:t>2</a:t>
                      </a:r>
                      <a:endParaRPr lang="en-US" sz="2000" dirty="0">
                        <a:effectLst/>
                        <a:latin typeface="Times New Roman"/>
                        <a:ea typeface="MS Mincho"/>
                      </a:endParaRPr>
                    </a:p>
                  </a:txBody>
                  <a:tcPr marL="68580" marR="68580" marT="0" marB="0"/>
                </a:tc>
              </a:tr>
            </a:tbl>
          </a:graphicData>
        </a:graphic>
      </p:graphicFrame>
      <p:sp>
        <p:nvSpPr>
          <p:cNvPr id="4" name="TextovéPole 3"/>
          <p:cNvSpPr txBox="1"/>
          <p:nvPr/>
        </p:nvSpPr>
        <p:spPr>
          <a:xfrm>
            <a:off x="3507367" y="3728651"/>
            <a:ext cx="5433539" cy="1107996"/>
          </a:xfrm>
          <a:prstGeom prst="rect">
            <a:avLst/>
          </a:prstGeom>
          <a:noFill/>
        </p:spPr>
        <p:txBody>
          <a:bodyPr wrap="none" rtlCol="0">
            <a:spAutoFit/>
          </a:bodyPr>
          <a:lstStyle/>
          <a:p>
            <a:r>
              <a:rPr lang="cs-CZ" sz="2200" b="1" dirty="0" smtClean="0">
                <a:solidFill>
                  <a:srgbClr val="0099FF"/>
                </a:solidFill>
              </a:rPr>
              <a:t>Jak na to: </a:t>
            </a:r>
          </a:p>
          <a:p>
            <a:r>
              <a:rPr lang="cs-CZ" sz="2200" dirty="0" smtClean="0"/>
              <a:t>Rodiče: </a:t>
            </a:r>
            <a:r>
              <a:rPr lang="cs-CZ" sz="2200" i="1" dirty="0" smtClean="0"/>
              <a:t>C </a:t>
            </a:r>
            <a:r>
              <a:rPr lang="cs-CZ" sz="2200" i="1" dirty="0" err="1" smtClean="0"/>
              <a:t>sh</a:t>
            </a:r>
            <a:r>
              <a:rPr lang="cs-CZ" sz="2200" i="1" dirty="0" smtClean="0"/>
              <a:t> </a:t>
            </a:r>
            <a:r>
              <a:rPr lang="cs-CZ" sz="2200" i="1" dirty="0" err="1" smtClean="0"/>
              <a:t>Wx</a:t>
            </a:r>
            <a:r>
              <a:rPr lang="cs-CZ" sz="2200" dirty="0" smtClean="0"/>
              <a:t>/</a:t>
            </a:r>
            <a:r>
              <a:rPr lang="cs-CZ" sz="2200" i="1" dirty="0" smtClean="0"/>
              <a:t>C </a:t>
            </a:r>
            <a:r>
              <a:rPr lang="cs-CZ" sz="2200" i="1" dirty="0" err="1"/>
              <a:t>sh</a:t>
            </a:r>
            <a:r>
              <a:rPr lang="cs-CZ" sz="2200" i="1" dirty="0"/>
              <a:t> </a:t>
            </a:r>
            <a:r>
              <a:rPr lang="cs-CZ" sz="2200" i="1" dirty="0" err="1"/>
              <a:t>Wx</a:t>
            </a:r>
            <a:r>
              <a:rPr lang="cs-CZ" sz="2200" dirty="0" smtClean="0"/>
              <a:t>    x   </a:t>
            </a:r>
            <a:r>
              <a:rPr lang="cs-CZ" sz="2200" i="1" dirty="0" smtClean="0"/>
              <a:t>c </a:t>
            </a:r>
            <a:r>
              <a:rPr lang="cs-CZ" sz="2200" i="1" dirty="0" err="1" smtClean="0"/>
              <a:t>Sh</a:t>
            </a:r>
            <a:r>
              <a:rPr lang="cs-CZ" sz="2200" i="1" dirty="0" smtClean="0"/>
              <a:t> </a:t>
            </a:r>
            <a:r>
              <a:rPr lang="cs-CZ" sz="2200" i="1" dirty="0" err="1" smtClean="0"/>
              <a:t>wx</a:t>
            </a:r>
            <a:r>
              <a:rPr lang="cs-CZ" sz="2200" i="1" dirty="0"/>
              <a:t>/ </a:t>
            </a:r>
            <a:r>
              <a:rPr lang="cs-CZ" sz="2200" i="1" dirty="0" smtClean="0"/>
              <a:t>c </a:t>
            </a:r>
            <a:r>
              <a:rPr lang="cs-CZ" sz="2200" i="1" dirty="0" err="1" smtClean="0"/>
              <a:t>Sh</a:t>
            </a:r>
            <a:r>
              <a:rPr lang="cs-CZ" sz="2200" i="1" dirty="0" smtClean="0"/>
              <a:t> </a:t>
            </a:r>
            <a:r>
              <a:rPr lang="cs-CZ" sz="2200" i="1" dirty="0" err="1" smtClean="0"/>
              <a:t>wx</a:t>
            </a:r>
            <a:endParaRPr lang="cs-CZ" sz="2200" i="1" dirty="0" smtClean="0"/>
          </a:p>
          <a:p>
            <a:r>
              <a:rPr lang="cs-CZ" sz="2200" dirty="0" err="1" smtClean="0"/>
              <a:t>F1</a:t>
            </a:r>
            <a:r>
              <a:rPr lang="cs-CZ" sz="2200" dirty="0" smtClean="0"/>
              <a:t>:  </a:t>
            </a:r>
            <a:r>
              <a:rPr lang="cs-CZ" sz="2200" i="1" dirty="0"/>
              <a:t>C </a:t>
            </a:r>
            <a:r>
              <a:rPr lang="cs-CZ" sz="2200" i="1" dirty="0" err="1"/>
              <a:t>sh</a:t>
            </a:r>
            <a:r>
              <a:rPr lang="cs-CZ" sz="2200" i="1" dirty="0"/>
              <a:t> </a:t>
            </a:r>
            <a:r>
              <a:rPr lang="cs-CZ" sz="2200" i="1" dirty="0" err="1" smtClean="0"/>
              <a:t>Wx</a:t>
            </a:r>
            <a:r>
              <a:rPr lang="cs-CZ" sz="2200" i="1" dirty="0" smtClean="0"/>
              <a:t>/</a:t>
            </a:r>
            <a:r>
              <a:rPr lang="cs-CZ" sz="2200" i="1" dirty="0"/>
              <a:t> c </a:t>
            </a:r>
            <a:r>
              <a:rPr lang="cs-CZ" sz="2200" i="1" dirty="0" err="1"/>
              <a:t>Sh</a:t>
            </a:r>
            <a:r>
              <a:rPr lang="cs-CZ" sz="2200" i="1" dirty="0"/>
              <a:t> </a:t>
            </a:r>
            <a:r>
              <a:rPr lang="cs-CZ" sz="2200" i="1" dirty="0" err="1"/>
              <a:t>wx</a:t>
            </a:r>
            <a:endParaRPr lang="en-US" sz="2200" dirty="0" smtClean="0"/>
          </a:p>
        </p:txBody>
      </p:sp>
    </p:spTree>
    <p:extLst>
      <p:ext uri="{BB962C8B-B14F-4D97-AF65-F5344CB8AC3E}">
        <p14:creationId xmlns:p14="http://schemas.microsoft.com/office/powerpoint/2010/main" val="292594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3488171647"/>
              </p:ext>
            </p:extLst>
          </p:nvPr>
        </p:nvGraphicFramePr>
        <p:xfrm>
          <a:off x="493137" y="3311613"/>
          <a:ext cx="3332603" cy="3215403"/>
        </p:xfrm>
        <a:graphic>
          <a:graphicData uri="http://schemas.openxmlformats.org/drawingml/2006/table">
            <a:tbl>
              <a:tblPr firstRow="1" firstCol="1" lastRow="1" lastCol="1" bandRow="1" bandCol="1">
                <a:tableStyleId>{5940675A-B579-460E-94D1-54222C63F5DA}</a:tableStyleId>
              </a:tblPr>
              <a:tblGrid>
                <a:gridCol w="1797320"/>
                <a:gridCol w="1535283"/>
              </a:tblGrid>
              <a:tr h="357267">
                <a:tc>
                  <a:txBody>
                    <a:bodyPr/>
                    <a:lstStyle/>
                    <a:p>
                      <a:pPr>
                        <a:spcAft>
                          <a:spcPts val="0"/>
                        </a:spcAft>
                      </a:pPr>
                      <a:r>
                        <a:rPr lang="cs-CZ" sz="2300" b="1" dirty="0">
                          <a:effectLst/>
                        </a:rPr>
                        <a:t>Fenotypy</a:t>
                      </a:r>
                      <a:endParaRPr lang="en-US" sz="2300" b="1" dirty="0">
                        <a:effectLst/>
                        <a:latin typeface="Times New Roman"/>
                        <a:ea typeface="MS Mincho"/>
                      </a:endParaRPr>
                    </a:p>
                  </a:txBody>
                  <a:tcPr marL="80385" marR="80385" marT="0" marB="0"/>
                </a:tc>
                <a:tc>
                  <a:txBody>
                    <a:bodyPr/>
                    <a:lstStyle/>
                    <a:p>
                      <a:pPr>
                        <a:spcAft>
                          <a:spcPts val="0"/>
                        </a:spcAft>
                      </a:pPr>
                      <a:r>
                        <a:rPr lang="cs-CZ" sz="2300" b="1" dirty="0">
                          <a:effectLst/>
                        </a:rPr>
                        <a:t>Četnosti</a:t>
                      </a:r>
                      <a:endParaRPr lang="en-US" sz="2300" b="1" dirty="0">
                        <a:effectLst/>
                        <a:latin typeface="Times New Roman"/>
                        <a:ea typeface="MS Mincho"/>
                      </a:endParaRPr>
                    </a:p>
                  </a:txBody>
                  <a:tcPr marL="80385" marR="80385" marT="0" marB="0"/>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C000"/>
                    </a:solidFill>
                  </a:tcPr>
                </a:tc>
                <a:tc>
                  <a:txBody>
                    <a:bodyPr/>
                    <a:lstStyle/>
                    <a:p>
                      <a:pPr>
                        <a:spcAft>
                          <a:spcPts val="0"/>
                        </a:spcAft>
                      </a:pPr>
                      <a:r>
                        <a:rPr lang="cs-CZ" sz="2300">
                          <a:effectLst/>
                        </a:rPr>
                        <a:t>2538</a:t>
                      </a:r>
                      <a:endParaRPr lang="en-US" sz="2300">
                        <a:effectLst/>
                        <a:latin typeface="Times New Roman"/>
                        <a:ea typeface="MS Mincho"/>
                      </a:endParaRPr>
                    </a:p>
                  </a:txBody>
                  <a:tcPr marL="80385" marR="80385" marT="0" marB="0">
                    <a:solidFill>
                      <a:srgbClr val="FFC00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t>,</a:t>
                      </a:r>
                      <a:r>
                        <a:rPr lang="cs-CZ" sz="2300" i="1" baseline="0" dirty="0" smtClean="0"/>
                        <a:t> </a:t>
                      </a:r>
                      <a:r>
                        <a:rPr lang="cs-CZ" sz="2300" i="1" dirty="0" smtClean="0"/>
                        <a:t>c</a:t>
                      </a:r>
                      <a:endParaRPr lang="en-US" sz="2300" i="1" dirty="0">
                        <a:effectLst/>
                        <a:latin typeface="Times New Roman"/>
                        <a:ea typeface="MS Mincho"/>
                      </a:endParaRPr>
                    </a:p>
                  </a:txBody>
                  <a:tcPr marL="80385" marR="80385" marT="0" marB="0">
                    <a:solidFill>
                      <a:srgbClr val="FFC000"/>
                    </a:solidFill>
                  </a:tcPr>
                </a:tc>
                <a:tc>
                  <a:txBody>
                    <a:bodyPr/>
                    <a:lstStyle/>
                    <a:p>
                      <a:pPr>
                        <a:spcAft>
                          <a:spcPts val="0"/>
                        </a:spcAft>
                      </a:pPr>
                      <a:r>
                        <a:rPr lang="cs-CZ" sz="2300" dirty="0">
                          <a:effectLst/>
                        </a:rPr>
                        <a:t>2708</a:t>
                      </a:r>
                      <a:endParaRPr lang="en-US" sz="2300" dirty="0">
                        <a:effectLst/>
                        <a:latin typeface="Times New Roman"/>
                        <a:ea typeface="MS Mincho"/>
                      </a:endParaRPr>
                    </a:p>
                  </a:txBody>
                  <a:tcPr marL="80385" marR="80385" marT="0" marB="0">
                    <a:solidFill>
                      <a:srgbClr val="FFC00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FF00"/>
                    </a:solidFill>
                  </a:tcPr>
                </a:tc>
                <a:tc>
                  <a:txBody>
                    <a:bodyPr/>
                    <a:lstStyle/>
                    <a:p>
                      <a:pPr>
                        <a:spcAft>
                          <a:spcPts val="0"/>
                        </a:spcAft>
                      </a:pPr>
                      <a:r>
                        <a:rPr lang="cs-CZ" sz="2300" dirty="0">
                          <a:effectLst/>
                        </a:rPr>
                        <a:t>116</a:t>
                      </a:r>
                      <a:endParaRPr lang="en-US" sz="2300" dirty="0">
                        <a:effectLst/>
                        <a:latin typeface="Times New Roman"/>
                        <a:ea typeface="MS Mincho"/>
                      </a:endParaRPr>
                    </a:p>
                  </a:txBody>
                  <a:tcPr marL="80385" marR="80385" marT="0" marB="0">
                    <a:solidFill>
                      <a:srgbClr val="FFFF00"/>
                    </a:solidFill>
                  </a:tcPr>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FF00"/>
                    </a:solidFill>
                  </a:tcPr>
                </a:tc>
                <a:tc>
                  <a:txBody>
                    <a:bodyPr/>
                    <a:lstStyle/>
                    <a:p>
                      <a:pPr>
                        <a:spcAft>
                          <a:spcPts val="0"/>
                        </a:spcAft>
                      </a:pPr>
                      <a:r>
                        <a:rPr lang="cs-CZ" sz="2300" dirty="0">
                          <a:effectLst/>
                        </a:rPr>
                        <a:t>116</a:t>
                      </a:r>
                      <a:endParaRPr lang="en-US" sz="2300" dirty="0">
                        <a:effectLst/>
                        <a:latin typeface="Times New Roman"/>
                        <a:ea typeface="MS Mincho"/>
                      </a:endParaRPr>
                    </a:p>
                  </a:txBody>
                  <a:tcPr marL="80385" marR="80385" marT="0" marB="0">
                    <a:solidFill>
                      <a:srgbClr val="FFFF00"/>
                    </a:solidFill>
                  </a:tcPr>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7C80"/>
                    </a:solidFill>
                  </a:tcPr>
                </a:tc>
                <a:tc>
                  <a:txBody>
                    <a:bodyPr/>
                    <a:lstStyle/>
                    <a:p>
                      <a:pPr>
                        <a:spcAft>
                          <a:spcPts val="0"/>
                        </a:spcAft>
                      </a:pPr>
                      <a:r>
                        <a:rPr lang="cs-CZ" sz="2300">
                          <a:effectLst/>
                        </a:rPr>
                        <a:t>601</a:t>
                      </a:r>
                      <a:endParaRPr lang="en-US" sz="2300">
                        <a:effectLst/>
                        <a:latin typeface="Times New Roman"/>
                        <a:ea typeface="MS Mincho"/>
                      </a:endParaRPr>
                    </a:p>
                  </a:txBody>
                  <a:tcPr marL="80385" marR="80385" marT="0" marB="0">
                    <a:solidFill>
                      <a:srgbClr val="FF7C8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7C80"/>
                    </a:solidFill>
                  </a:tcPr>
                </a:tc>
                <a:tc>
                  <a:txBody>
                    <a:bodyPr/>
                    <a:lstStyle/>
                    <a:p>
                      <a:pPr>
                        <a:spcAft>
                          <a:spcPts val="0"/>
                        </a:spcAft>
                      </a:pPr>
                      <a:r>
                        <a:rPr lang="cs-CZ" sz="2300" dirty="0">
                          <a:effectLst/>
                        </a:rPr>
                        <a:t>626</a:t>
                      </a:r>
                      <a:endParaRPr lang="en-US" sz="2300" dirty="0">
                        <a:effectLst/>
                        <a:latin typeface="Times New Roman"/>
                        <a:ea typeface="MS Mincho"/>
                      </a:endParaRPr>
                    </a:p>
                  </a:txBody>
                  <a:tcPr marL="80385" marR="80385" marT="0" marB="0">
                    <a:solidFill>
                      <a:srgbClr val="FF7C8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99CCFF"/>
                    </a:solidFill>
                  </a:tcPr>
                </a:tc>
                <a:tc>
                  <a:txBody>
                    <a:bodyPr/>
                    <a:lstStyle/>
                    <a:p>
                      <a:pPr>
                        <a:spcAft>
                          <a:spcPts val="0"/>
                        </a:spcAft>
                      </a:pPr>
                      <a:r>
                        <a:rPr lang="cs-CZ" sz="2300" dirty="0">
                          <a:effectLst/>
                        </a:rPr>
                        <a:t>4</a:t>
                      </a:r>
                      <a:endParaRPr lang="en-US" sz="2300" dirty="0">
                        <a:effectLst/>
                        <a:latin typeface="Times New Roman"/>
                        <a:ea typeface="MS Mincho"/>
                      </a:endParaRPr>
                    </a:p>
                  </a:txBody>
                  <a:tcPr marL="80385" marR="80385" marT="0" marB="0">
                    <a:solidFill>
                      <a:srgbClr val="99CCFF"/>
                    </a:solidFill>
                  </a:tcPr>
                </a:tc>
              </a:tr>
              <a:tr h="357267">
                <a:tc>
                  <a:txBody>
                    <a:bodyPr/>
                    <a:lstStyle/>
                    <a:p>
                      <a:pPr>
                        <a:spcAft>
                          <a:spcPts val="0"/>
                        </a:spcAft>
                      </a:pPr>
                      <a:r>
                        <a:rPr lang="cs-CZ" sz="2300" i="1" dirty="0" err="1" smtClean="0"/>
                        <a:t>sh</a:t>
                      </a:r>
                      <a:r>
                        <a:rPr lang="cs-CZ" sz="2300" i="1" dirty="0" smtClean="0"/>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99CCFF"/>
                    </a:solidFill>
                  </a:tcPr>
                </a:tc>
                <a:tc>
                  <a:txBody>
                    <a:bodyPr/>
                    <a:lstStyle/>
                    <a:p>
                      <a:pPr>
                        <a:spcAft>
                          <a:spcPts val="0"/>
                        </a:spcAft>
                      </a:pPr>
                      <a:r>
                        <a:rPr lang="cs-CZ" sz="2300" dirty="0">
                          <a:effectLst/>
                        </a:rPr>
                        <a:t>2</a:t>
                      </a:r>
                      <a:endParaRPr lang="en-US" sz="2300" dirty="0">
                        <a:effectLst/>
                        <a:latin typeface="Times New Roman"/>
                        <a:ea typeface="MS Mincho"/>
                      </a:endParaRPr>
                    </a:p>
                  </a:txBody>
                  <a:tcPr marL="80385" marR="80385" marT="0" marB="0">
                    <a:solidFill>
                      <a:srgbClr val="99CCFF"/>
                    </a:solidFill>
                  </a:tcPr>
                </a:tc>
              </a:tr>
            </a:tbl>
          </a:graphicData>
        </a:graphic>
      </p:graphicFrame>
      <p:sp>
        <p:nvSpPr>
          <p:cNvPr id="5" name="TextovéPole 4"/>
          <p:cNvSpPr txBox="1"/>
          <p:nvPr/>
        </p:nvSpPr>
        <p:spPr>
          <a:xfrm>
            <a:off x="513373" y="428737"/>
            <a:ext cx="8247567" cy="1754326"/>
          </a:xfrm>
          <a:prstGeom prst="rect">
            <a:avLst/>
          </a:prstGeom>
          <a:noFill/>
        </p:spPr>
        <p:txBody>
          <a:bodyPr wrap="square" rtlCol="0">
            <a:spAutoFit/>
          </a:bodyPr>
          <a:lstStyle/>
          <a:p>
            <a:pPr marL="457200" indent="-457200">
              <a:spcBef>
                <a:spcPts val="2400"/>
              </a:spcBef>
              <a:buFont typeface="+mj-lt"/>
              <a:buAutoNum type="arabicParenR"/>
            </a:pPr>
            <a:r>
              <a:rPr lang="cs-CZ" sz="2200" dirty="0" smtClean="0"/>
              <a:t>Podle počtů potomků v jednotlivých fenotypových třídách určíme rodičovské kombinace, jednoduché a dvojité </a:t>
            </a:r>
            <a:r>
              <a:rPr lang="cs-CZ" sz="2200" dirty="0" err="1" smtClean="0"/>
              <a:t>rekombinanty</a:t>
            </a:r>
            <a:r>
              <a:rPr lang="cs-CZ" sz="2200" dirty="0" smtClean="0"/>
              <a:t>.</a:t>
            </a:r>
          </a:p>
          <a:p>
            <a:pPr marL="457200" indent="-457200">
              <a:spcBef>
                <a:spcPts val="2400"/>
              </a:spcBef>
              <a:buFont typeface="+mj-lt"/>
              <a:buAutoNum type="arabicParenR"/>
            </a:pPr>
            <a:r>
              <a:rPr lang="cs-CZ" sz="2200" dirty="0" smtClean="0"/>
              <a:t>Porovnáme rodičovské kombinace s dvojitými </a:t>
            </a:r>
            <a:r>
              <a:rPr lang="cs-CZ" sz="2200" dirty="0" err="1" smtClean="0"/>
              <a:t>rekombinanty</a:t>
            </a:r>
            <a:r>
              <a:rPr lang="cs-CZ" sz="2200" dirty="0" smtClean="0"/>
              <a:t>. Gen, který je jinak, je uprostřed. </a:t>
            </a:r>
          </a:p>
        </p:txBody>
      </p:sp>
      <p:sp>
        <p:nvSpPr>
          <p:cNvPr id="6" name="TextovéPole 5"/>
          <p:cNvSpPr txBox="1"/>
          <p:nvPr/>
        </p:nvSpPr>
        <p:spPr>
          <a:xfrm>
            <a:off x="3892379" y="3775788"/>
            <a:ext cx="2995244" cy="430887"/>
          </a:xfrm>
          <a:prstGeom prst="rect">
            <a:avLst/>
          </a:prstGeom>
          <a:noFill/>
        </p:spPr>
        <p:txBody>
          <a:bodyPr wrap="none" rtlCol="0">
            <a:spAutoFit/>
          </a:bodyPr>
          <a:lstStyle/>
          <a:p>
            <a:r>
              <a:rPr lang="cs-CZ" sz="2200" dirty="0" smtClean="0"/>
              <a:t>nejpočetnější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bez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7" name="TextovéPole 6"/>
          <p:cNvSpPr txBox="1"/>
          <p:nvPr/>
        </p:nvSpPr>
        <p:spPr>
          <a:xfrm>
            <a:off x="4020062" y="5262716"/>
            <a:ext cx="800219" cy="430887"/>
          </a:xfrm>
          <a:prstGeom prst="rect">
            <a:avLst/>
          </a:prstGeom>
          <a:noFill/>
        </p:spPr>
        <p:txBody>
          <a:bodyPr wrap="none" rtlCol="0">
            <a:spAutoFit/>
          </a:bodyPr>
          <a:lstStyle/>
          <a:p>
            <a:r>
              <a:rPr lang="cs-CZ" sz="2200" dirty="0" smtClean="0"/>
              <a:t>1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8" name="TextovéPole 7"/>
          <p:cNvSpPr txBox="1"/>
          <p:nvPr/>
        </p:nvSpPr>
        <p:spPr>
          <a:xfrm>
            <a:off x="4020063" y="4459527"/>
            <a:ext cx="800219" cy="430887"/>
          </a:xfrm>
          <a:prstGeom prst="rect">
            <a:avLst/>
          </a:prstGeom>
          <a:noFill/>
        </p:spPr>
        <p:txBody>
          <a:bodyPr wrap="none" rtlCol="0">
            <a:spAutoFit/>
          </a:bodyPr>
          <a:lstStyle/>
          <a:p>
            <a:r>
              <a:rPr lang="cs-CZ" sz="2200" dirty="0" smtClean="0"/>
              <a:t>1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9" name="TextovéPole 8"/>
          <p:cNvSpPr txBox="1"/>
          <p:nvPr/>
        </p:nvSpPr>
        <p:spPr>
          <a:xfrm>
            <a:off x="3985447" y="5845080"/>
            <a:ext cx="3217612" cy="430887"/>
          </a:xfrm>
          <a:prstGeom prst="rect">
            <a:avLst/>
          </a:prstGeom>
          <a:noFill/>
        </p:spPr>
        <p:txBody>
          <a:bodyPr wrap="none" rtlCol="0">
            <a:spAutoFit/>
          </a:bodyPr>
          <a:lstStyle/>
          <a:p>
            <a:r>
              <a:rPr lang="cs-CZ" sz="2200" dirty="0" smtClean="0"/>
              <a:t>nejméně početné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2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10" name="TextovéPole 9"/>
          <p:cNvSpPr txBox="1"/>
          <p:nvPr/>
        </p:nvSpPr>
        <p:spPr>
          <a:xfrm>
            <a:off x="4300720" y="2508421"/>
            <a:ext cx="4478214" cy="430887"/>
          </a:xfrm>
          <a:prstGeom prst="rect">
            <a:avLst/>
          </a:prstGeom>
          <a:noFill/>
        </p:spPr>
        <p:txBody>
          <a:bodyPr wrap="none" rtlCol="0">
            <a:spAutoFit/>
          </a:bodyPr>
          <a:lstStyle/>
          <a:p>
            <a:r>
              <a:rPr lang="cs-CZ" sz="2200" b="1" dirty="0" smtClean="0">
                <a:solidFill>
                  <a:srgbClr val="FF0000"/>
                </a:solidFill>
              </a:rPr>
              <a:t>Pořadí genů:     </a:t>
            </a:r>
            <a:r>
              <a:rPr lang="cs-CZ" sz="2200" b="1" i="1" dirty="0" err="1" smtClean="0">
                <a:solidFill>
                  <a:srgbClr val="FF0000"/>
                </a:solidFill>
              </a:rPr>
              <a:t>Wx</a:t>
            </a:r>
            <a:r>
              <a:rPr lang="cs-CZ" sz="2200" b="1" i="1" dirty="0" smtClean="0">
                <a:solidFill>
                  <a:srgbClr val="FF0000"/>
                </a:solidFill>
              </a:rPr>
              <a:t>             </a:t>
            </a:r>
            <a:r>
              <a:rPr lang="cs-CZ" sz="2200" b="1" i="1" dirty="0" err="1" smtClean="0">
                <a:solidFill>
                  <a:srgbClr val="FF0000"/>
                </a:solidFill>
              </a:rPr>
              <a:t>Sh</a:t>
            </a:r>
            <a:r>
              <a:rPr lang="cs-CZ" sz="2200" b="1" i="1" dirty="0" smtClean="0">
                <a:solidFill>
                  <a:srgbClr val="FF0000"/>
                </a:solidFill>
              </a:rPr>
              <a:t>             C</a:t>
            </a:r>
            <a:endParaRPr lang="en-US" sz="2200" b="1" i="1" dirty="0" smtClean="0">
              <a:solidFill>
                <a:srgbClr val="FF0000"/>
              </a:solidFill>
            </a:endParaRPr>
          </a:p>
        </p:txBody>
      </p:sp>
      <p:cxnSp>
        <p:nvCxnSpPr>
          <p:cNvPr id="12" name="Přímá spojnice 11"/>
          <p:cNvCxnSpPr/>
          <p:nvPr/>
        </p:nvCxnSpPr>
        <p:spPr>
          <a:xfrm>
            <a:off x="7820898" y="2723864"/>
            <a:ext cx="5304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6672649" y="2723864"/>
            <a:ext cx="5304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05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2780931879"/>
              </p:ext>
            </p:extLst>
          </p:nvPr>
        </p:nvGraphicFramePr>
        <p:xfrm>
          <a:off x="493137" y="3311613"/>
          <a:ext cx="3332603" cy="3215403"/>
        </p:xfrm>
        <a:graphic>
          <a:graphicData uri="http://schemas.openxmlformats.org/drawingml/2006/table">
            <a:tbl>
              <a:tblPr firstRow="1" firstCol="1" lastRow="1" lastCol="1" bandRow="1" bandCol="1">
                <a:tableStyleId>{5940675A-B579-460E-94D1-54222C63F5DA}</a:tableStyleId>
              </a:tblPr>
              <a:tblGrid>
                <a:gridCol w="1797320"/>
                <a:gridCol w="1535283"/>
              </a:tblGrid>
              <a:tr h="357267">
                <a:tc>
                  <a:txBody>
                    <a:bodyPr/>
                    <a:lstStyle/>
                    <a:p>
                      <a:pPr>
                        <a:spcAft>
                          <a:spcPts val="0"/>
                        </a:spcAft>
                      </a:pPr>
                      <a:r>
                        <a:rPr lang="cs-CZ" sz="2300" b="1" dirty="0">
                          <a:effectLst/>
                        </a:rPr>
                        <a:t>Fenotypy</a:t>
                      </a:r>
                      <a:endParaRPr lang="en-US" sz="2300" b="1" dirty="0">
                        <a:effectLst/>
                        <a:latin typeface="Times New Roman"/>
                        <a:ea typeface="MS Mincho"/>
                      </a:endParaRPr>
                    </a:p>
                  </a:txBody>
                  <a:tcPr marL="80385" marR="80385" marT="0" marB="0"/>
                </a:tc>
                <a:tc>
                  <a:txBody>
                    <a:bodyPr/>
                    <a:lstStyle/>
                    <a:p>
                      <a:pPr>
                        <a:spcAft>
                          <a:spcPts val="0"/>
                        </a:spcAft>
                      </a:pPr>
                      <a:r>
                        <a:rPr lang="cs-CZ" sz="2300" b="1" dirty="0">
                          <a:effectLst/>
                        </a:rPr>
                        <a:t>Četnosti</a:t>
                      </a:r>
                      <a:endParaRPr lang="en-US" sz="2300" b="1" dirty="0">
                        <a:effectLst/>
                        <a:latin typeface="Times New Roman"/>
                        <a:ea typeface="MS Mincho"/>
                      </a:endParaRPr>
                    </a:p>
                  </a:txBody>
                  <a:tcPr marL="80385" marR="80385" marT="0" marB="0"/>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C000"/>
                    </a:solidFill>
                  </a:tcPr>
                </a:tc>
                <a:tc>
                  <a:txBody>
                    <a:bodyPr/>
                    <a:lstStyle/>
                    <a:p>
                      <a:pPr>
                        <a:spcAft>
                          <a:spcPts val="0"/>
                        </a:spcAft>
                      </a:pPr>
                      <a:r>
                        <a:rPr lang="cs-CZ" sz="2300">
                          <a:effectLst/>
                        </a:rPr>
                        <a:t>2538</a:t>
                      </a:r>
                      <a:endParaRPr lang="en-US" sz="2300">
                        <a:effectLst/>
                        <a:latin typeface="Times New Roman"/>
                        <a:ea typeface="MS Mincho"/>
                      </a:endParaRPr>
                    </a:p>
                  </a:txBody>
                  <a:tcPr marL="80385" marR="80385" marT="0" marB="0">
                    <a:solidFill>
                      <a:srgbClr val="FFC00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t>,</a:t>
                      </a:r>
                      <a:r>
                        <a:rPr lang="cs-CZ" sz="2300" i="1" baseline="0" dirty="0" smtClean="0"/>
                        <a:t> </a:t>
                      </a:r>
                      <a:r>
                        <a:rPr lang="cs-CZ" sz="2300" i="1" dirty="0" smtClean="0"/>
                        <a:t>c</a:t>
                      </a:r>
                      <a:endParaRPr lang="en-US" sz="2300" i="1" dirty="0">
                        <a:effectLst/>
                        <a:latin typeface="Times New Roman"/>
                        <a:ea typeface="MS Mincho"/>
                      </a:endParaRPr>
                    </a:p>
                  </a:txBody>
                  <a:tcPr marL="80385" marR="80385" marT="0" marB="0">
                    <a:solidFill>
                      <a:srgbClr val="FFC000"/>
                    </a:solidFill>
                  </a:tcPr>
                </a:tc>
                <a:tc>
                  <a:txBody>
                    <a:bodyPr/>
                    <a:lstStyle/>
                    <a:p>
                      <a:pPr>
                        <a:spcAft>
                          <a:spcPts val="0"/>
                        </a:spcAft>
                      </a:pPr>
                      <a:r>
                        <a:rPr lang="cs-CZ" sz="2300" dirty="0">
                          <a:effectLst/>
                        </a:rPr>
                        <a:t>2708</a:t>
                      </a:r>
                      <a:endParaRPr lang="en-US" sz="2300" dirty="0">
                        <a:effectLst/>
                        <a:latin typeface="Times New Roman"/>
                        <a:ea typeface="MS Mincho"/>
                      </a:endParaRPr>
                    </a:p>
                  </a:txBody>
                  <a:tcPr marL="80385" marR="80385" marT="0" marB="0">
                    <a:solidFill>
                      <a:srgbClr val="FFC00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FF00"/>
                    </a:solidFill>
                  </a:tcPr>
                </a:tc>
                <a:tc>
                  <a:txBody>
                    <a:bodyPr/>
                    <a:lstStyle/>
                    <a:p>
                      <a:pPr>
                        <a:spcAft>
                          <a:spcPts val="0"/>
                        </a:spcAft>
                      </a:pPr>
                      <a:r>
                        <a:rPr lang="cs-CZ" sz="2300" dirty="0">
                          <a:effectLst/>
                        </a:rPr>
                        <a:t>116</a:t>
                      </a:r>
                      <a:endParaRPr lang="en-US" sz="2300" dirty="0">
                        <a:effectLst/>
                        <a:latin typeface="Times New Roman"/>
                        <a:ea typeface="MS Mincho"/>
                      </a:endParaRPr>
                    </a:p>
                  </a:txBody>
                  <a:tcPr marL="80385" marR="80385" marT="0" marB="0">
                    <a:solidFill>
                      <a:srgbClr val="FFFF00"/>
                    </a:solidFill>
                  </a:tcPr>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FF00"/>
                    </a:solidFill>
                  </a:tcPr>
                </a:tc>
                <a:tc>
                  <a:txBody>
                    <a:bodyPr/>
                    <a:lstStyle/>
                    <a:p>
                      <a:pPr>
                        <a:spcAft>
                          <a:spcPts val="0"/>
                        </a:spcAft>
                      </a:pPr>
                      <a:r>
                        <a:rPr lang="cs-CZ" sz="2300" dirty="0">
                          <a:effectLst/>
                        </a:rPr>
                        <a:t>116</a:t>
                      </a:r>
                      <a:endParaRPr lang="en-US" sz="2300" dirty="0">
                        <a:effectLst/>
                        <a:latin typeface="Times New Roman"/>
                        <a:ea typeface="MS Mincho"/>
                      </a:endParaRPr>
                    </a:p>
                  </a:txBody>
                  <a:tcPr marL="80385" marR="80385" marT="0" marB="0">
                    <a:solidFill>
                      <a:srgbClr val="FFFF00"/>
                    </a:solidFill>
                  </a:tcPr>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7C80"/>
                    </a:solidFill>
                  </a:tcPr>
                </a:tc>
                <a:tc>
                  <a:txBody>
                    <a:bodyPr/>
                    <a:lstStyle/>
                    <a:p>
                      <a:pPr>
                        <a:spcAft>
                          <a:spcPts val="0"/>
                        </a:spcAft>
                      </a:pPr>
                      <a:r>
                        <a:rPr lang="cs-CZ" sz="2300">
                          <a:effectLst/>
                        </a:rPr>
                        <a:t>601</a:t>
                      </a:r>
                      <a:endParaRPr lang="en-US" sz="2300">
                        <a:effectLst/>
                        <a:latin typeface="Times New Roman"/>
                        <a:ea typeface="MS Mincho"/>
                      </a:endParaRPr>
                    </a:p>
                  </a:txBody>
                  <a:tcPr marL="80385" marR="80385" marT="0" marB="0">
                    <a:solidFill>
                      <a:srgbClr val="FF7C8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7C80"/>
                    </a:solidFill>
                  </a:tcPr>
                </a:tc>
                <a:tc>
                  <a:txBody>
                    <a:bodyPr/>
                    <a:lstStyle/>
                    <a:p>
                      <a:pPr>
                        <a:spcAft>
                          <a:spcPts val="0"/>
                        </a:spcAft>
                      </a:pPr>
                      <a:r>
                        <a:rPr lang="cs-CZ" sz="2300" dirty="0">
                          <a:effectLst/>
                        </a:rPr>
                        <a:t>626</a:t>
                      </a:r>
                      <a:endParaRPr lang="en-US" sz="2300" dirty="0">
                        <a:effectLst/>
                        <a:latin typeface="Times New Roman"/>
                        <a:ea typeface="MS Mincho"/>
                      </a:endParaRPr>
                    </a:p>
                  </a:txBody>
                  <a:tcPr marL="80385" marR="80385" marT="0" marB="0">
                    <a:solidFill>
                      <a:srgbClr val="FF7C8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99CCFF"/>
                    </a:solidFill>
                  </a:tcPr>
                </a:tc>
                <a:tc>
                  <a:txBody>
                    <a:bodyPr/>
                    <a:lstStyle/>
                    <a:p>
                      <a:pPr>
                        <a:spcAft>
                          <a:spcPts val="0"/>
                        </a:spcAft>
                      </a:pPr>
                      <a:r>
                        <a:rPr lang="cs-CZ" sz="2300" dirty="0">
                          <a:effectLst/>
                        </a:rPr>
                        <a:t>4</a:t>
                      </a:r>
                      <a:endParaRPr lang="en-US" sz="2300" dirty="0">
                        <a:effectLst/>
                        <a:latin typeface="Times New Roman"/>
                        <a:ea typeface="MS Mincho"/>
                      </a:endParaRPr>
                    </a:p>
                  </a:txBody>
                  <a:tcPr marL="80385" marR="80385" marT="0" marB="0">
                    <a:solidFill>
                      <a:srgbClr val="99CCFF"/>
                    </a:solidFill>
                  </a:tcPr>
                </a:tc>
              </a:tr>
              <a:tr h="357267">
                <a:tc>
                  <a:txBody>
                    <a:bodyPr/>
                    <a:lstStyle/>
                    <a:p>
                      <a:pPr>
                        <a:spcAft>
                          <a:spcPts val="0"/>
                        </a:spcAft>
                      </a:pPr>
                      <a:r>
                        <a:rPr lang="cs-CZ" sz="2300" i="1" dirty="0" err="1" smtClean="0"/>
                        <a:t>sh</a:t>
                      </a:r>
                      <a:r>
                        <a:rPr lang="cs-CZ" sz="2300" i="1" dirty="0" smtClean="0"/>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99CCFF"/>
                    </a:solidFill>
                  </a:tcPr>
                </a:tc>
                <a:tc>
                  <a:txBody>
                    <a:bodyPr/>
                    <a:lstStyle/>
                    <a:p>
                      <a:pPr>
                        <a:spcAft>
                          <a:spcPts val="0"/>
                        </a:spcAft>
                      </a:pPr>
                      <a:r>
                        <a:rPr lang="cs-CZ" sz="2300" dirty="0">
                          <a:effectLst/>
                        </a:rPr>
                        <a:t>2</a:t>
                      </a:r>
                      <a:endParaRPr lang="en-US" sz="2300" dirty="0">
                        <a:effectLst/>
                        <a:latin typeface="Times New Roman"/>
                        <a:ea typeface="MS Mincho"/>
                      </a:endParaRPr>
                    </a:p>
                  </a:txBody>
                  <a:tcPr marL="80385" marR="80385" marT="0" marB="0">
                    <a:solidFill>
                      <a:srgbClr val="99CCFF"/>
                    </a:solidFill>
                  </a:tcPr>
                </a:tc>
              </a:tr>
            </a:tbl>
          </a:graphicData>
        </a:graphic>
      </p:graphicFrame>
      <p:sp>
        <p:nvSpPr>
          <p:cNvPr id="5" name="TextovéPole 4"/>
          <p:cNvSpPr txBox="1"/>
          <p:nvPr/>
        </p:nvSpPr>
        <p:spPr>
          <a:xfrm>
            <a:off x="513373" y="428737"/>
            <a:ext cx="8247567" cy="1107996"/>
          </a:xfrm>
          <a:prstGeom prst="rect">
            <a:avLst/>
          </a:prstGeom>
          <a:noFill/>
        </p:spPr>
        <p:txBody>
          <a:bodyPr wrap="square" rtlCol="0">
            <a:spAutoFit/>
          </a:bodyPr>
          <a:lstStyle/>
          <a:p>
            <a:pPr marL="457200" indent="-457200">
              <a:spcBef>
                <a:spcPts val="2400"/>
              </a:spcBef>
              <a:buFont typeface="+mj-lt"/>
              <a:buAutoNum type="arabicParenR" startAt="3"/>
            </a:pPr>
            <a:r>
              <a:rPr lang="cs-CZ" sz="2200" dirty="0" smtClean="0"/>
              <a:t>Vypočítáme vzdálenosti mezi jednotlivými geny. Na to potřebujeme vědět, u kterých jednoduchých </a:t>
            </a:r>
            <a:r>
              <a:rPr lang="cs-CZ" sz="2200" dirty="0" err="1" smtClean="0"/>
              <a:t>rekombinantů</a:t>
            </a:r>
            <a:r>
              <a:rPr lang="cs-CZ" sz="2200" dirty="0" smtClean="0"/>
              <a:t> došlo k </a:t>
            </a:r>
            <a:r>
              <a:rPr lang="cs-CZ" sz="2200" dirty="0" err="1" smtClean="0"/>
              <a:t>c.o</a:t>
            </a:r>
            <a:r>
              <a:rPr lang="cs-CZ" sz="2200" dirty="0" smtClean="0"/>
              <a:t>. mezi </a:t>
            </a:r>
            <a:r>
              <a:rPr lang="cs-CZ" sz="2200" i="1" dirty="0" err="1" smtClean="0"/>
              <a:t>Wx-Sh</a:t>
            </a:r>
            <a:r>
              <a:rPr lang="cs-CZ" sz="2200" dirty="0" smtClean="0"/>
              <a:t> a u kterých mezi </a:t>
            </a:r>
            <a:r>
              <a:rPr lang="cs-CZ" sz="2200" i="1" dirty="0" err="1" smtClean="0"/>
              <a:t>Sh</a:t>
            </a:r>
            <a:r>
              <a:rPr lang="cs-CZ" sz="2200" i="1" dirty="0" smtClean="0"/>
              <a:t>-C.</a:t>
            </a:r>
          </a:p>
        </p:txBody>
      </p:sp>
      <p:sp>
        <p:nvSpPr>
          <p:cNvPr id="6" name="TextovéPole 5"/>
          <p:cNvSpPr txBox="1"/>
          <p:nvPr/>
        </p:nvSpPr>
        <p:spPr>
          <a:xfrm>
            <a:off x="3892379" y="3775788"/>
            <a:ext cx="2995244" cy="430887"/>
          </a:xfrm>
          <a:prstGeom prst="rect">
            <a:avLst/>
          </a:prstGeom>
          <a:noFill/>
        </p:spPr>
        <p:txBody>
          <a:bodyPr wrap="none" rtlCol="0">
            <a:spAutoFit/>
          </a:bodyPr>
          <a:lstStyle/>
          <a:p>
            <a:r>
              <a:rPr lang="cs-CZ" sz="2200" dirty="0" smtClean="0"/>
              <a:t>nejpočetnější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bez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7" name="TextovéPole 6"/>
          <p:cNvSpPr txBox="1"/>
          <p:nvPr/>
        </p:nvSpPr>
        <p:spPr>
          <a:xfrm>
            <a:off x="4020062" y="5262716"/>
            <a:ext cx="800219" cy="430887"/>
          </a:xfrm>
          <a:prstGeom prst="rect">
            <a:avLst/>
          </a:prstGeom>
          <a:noFill/>
        </p:spPr>
        <p:txBody>
          <a:bodyPr wrap="none" rtlCol="0">
            <a:spAutoFit/>
          </a:bodyPr>
          <a:lstStyle/>
          <a:p>
            <a:r>
              <a:rPr lang="cs-CZ" sz="2200" dirty="0" smtClean="0"/>
              <a:t>1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8" name="TextovéPole 7"/>
          <p:cNvSpPr txBox="1"/>
          <p:nvPr/>
        </p:nvSpPr>
        <p:spPr>
          <a:xfrm>
            <a:off x="4020063" y="4459527"/>
            <a:ext cx="800219" cy="430887"/>
          </a:xfrm>
          <a:prstGeom prst="rect">
            <a:avLst/>
          </a:prstGeom>
          <a:noFill/>
        </p:spPr>
        <p:txBody>
          <a:bodyPr wrap="none" rtlCol="0">
            <a:spAutoFit/>
          </a:bodyPr>
          <a:lstStyle/>
          <a:p>
            <a:r>
              <a:rPr lang="cs-CZ" sz="2200" dirty="0" smtClean="0"/>
              <a:t>1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9" name="TextovéPole 8"/>
          <p:cNvSpPr txBox="1"/>
          <p:nvPr/>
        </p:nvSpPr>
        <p:spPr>
          <a:xfrm>
            <a:off x="3985447" y="5845080"/>
            <a:ext cx="3217612" cy="430887"/>
          </a:xfrm>
          <a:prstGeom prst="rect">
            <a:avLst/>
          </a:prstGeom>
          <a:noFill/>
        </p:spPr>
        <p:txBody>
          <a:bodyPr wrap="none" rtlCol="0">
            <a:spAutoFit/>
          </a:bodyPr>
          <a:lstStyle/>
          <a:p>
            <a:r>
              <a:rPr lang="cs-CZ" sz="2200" dirty="0" smtClean="0"/>
              <a:t>nejméně početné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2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10" name="TextovéPole 9"/>
          <p:cNvSpPr txBox="1"/>
          <p:nvPr/>
        </p:nvSpPr>
        <p:spPr>
          <a:xfrm>
            <a:off x="4300720" y="2508421"/>
            <a:ext cx="4478214" cy="430887"/>
          </a:xfrm>
          <a:prstGeom prst="rect">
            <a:avLst/>
          </a:prstGeom>
          <a:noFill/>
        </p:spPr>
        <p:txBody>
          <a:bodyPr wrap="none" rtlCol="0">
            <a:spAutoFit/>
          </a:bodyPr>
          <a:lstStyle/>
          <a:p>
            <a:r>
              <a:rPr lang="cs-CZ" sz="2200" b="1" dirty="0" smtClean="0">
                <a:solidFill>
                  <a:srgbClr val="FF0000"/>
                </a:solidFill>
              </a:rPr>
              <a:t>Pořadí genů:     </a:t>
            </a:r>
            <a:r>
              <a:rPr lang="cs-CZ" sz="2200" b="1" i="1" dirty="0" err="1" smtClean="0">
                <a:solidFill>
                  <a:srgbClr val="FF0000"/>
                </a:solidFill>
              </a:rPr>
              <a:t>Wx</a:t>
            </a:r>
            <a:r>
              <a:rPr lang="cs-CZ" sz="2200" b="1" i="1" dirty="0" smtClean="0">
                <a:solidFill>
                  <a:srgbClr val="FF0000"/>
                </a:solidFill>
              </a:rPr>
              <a:t>             </a:t>
            </a:r>
            <a:r>
              <a:rPr lang="cs-CZ" sz="2200" b="1" i="1" dirty="0" err="1" smtClean="0">
                <a:solidFill>
                  <a:srgbClr val="FF0000"/>
                </a:solidFill>
              </a:rPr>
              <a:t>Sh</a:t>
            </a:r>
            <a:r>
              <a:rPr lang="cs-CZ" sz="2200" b="1" i="1" dirty="0" smtClean="0">
                <a:solidFill>
                  <a:srgbClr val="FF0000"/>
                </a:solidFill>
              </a:rPr>
              <a:t>             C</a:t>
            </a:r>
            <a:endParaRPr lang="en-US" sz="2200" b="1" i="1" dirty="0" smtClean="0">
              <a:solidFill>
                <a:srgbClr val="FF0000"/>
              </a:solidFill>
            </a:endParaRPr>
          </a:p>
        </p:txBody>
      </p:sp>
      <p:cxnSp>
        <p:nvCxnSpPr>
          <p:cNvPr id="12" name="Přímá spojnice 11"/>
          <p:cNvCxnSpPr/>
          <p:nvPr/>
        </p:nvCxnSpPr>
        <p:spPr>
          <a:xfrm>
            <a:off x="7820898" y="2723864"/>
            <a:ext cx="5304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6672649" y="2723864"/>
            <a:ext cx="5304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5160957" y="4459526"/>
            <a:ext cx="1776897" cy="430887"/>
          </a:xfrm>
          <a:prstGeom prst="rect">
            <a:avLst/>
          </a:prstGeom>
          <a:noFill/>
        </p:spPr>
        <p:txBody>
          <a:bodyPr wrap="none" rtlCol="0">
            <a:spAutoFit/>
          </a:bodyPr>
          <a:lstStyle/>
          <a:p>
            <a:r>
              <a:rPr lang="cs-CZ" sz="2200" dirty="0" err="1" smtClean="0">
                <a:solidFill>
                  <a:srgbClr val="FF0000"/>
                </a:solidFill>
              </a:rPr>
              <a:t>c.o</a:t>
            </a:r>
            <a:r>
              <a:rPr lang="cs-CZ" sz="2200" dirty="0" smtClean="0">
                <a:solidFill>
                  <a:srgbClr val="FF0000"/>
                </a:solidFill>
              </a:rPr>
              <a:t>. mezi </a:t>
            </a:r>
            <a:r>
              <a:rPr lang="cs-CZ" sz="2200" i="1" dirty="0" err="1" smtClean="0">
                <a:solidFill>
                  <a:srgbClr val="FF0000"/>
                </a:solidFill>
              </a:rPr>
              <a:t>Sh</a:t>
            </a:r>
            <a:r>
              <a:rPr lang="cs-CZ" sz="2200" i="1" dirty="0" smtClean="0">
                <a:solidFill>
                  <a:srgbClr val="FF0000"/>
                </a:solidFill>
              </a:rPr>
              <a:t>-C</a:t>
            </a:r>
            <a:endParaRPr lang="en-US" sz="2200" i="1" dirty="0" smtClean="0">
              <a:solidFill>
                <a:srgbClr val="FF0000"/>
              </a:solidFill>
            </a:endParaRPr>
          </a:p>
        </p:txBody>
      </p:sp>
      <p:sp>
        <p:nvSpPr>
          <p:cNvPr id="14" name="TextovéPole 13"/>
          <p:cNvSpPr txBox="1"/>
          <p:nvPr/>
        </p:nvSpPr>
        <p:spPr>
          <a:xfrm>
            <a:off x="5165074" y="5262715"/>
            <a:ext cx="1994905" cy="430887"/>
          </a:xfrm>
          <a:prstGeom prst="rect">
            <a:avLst/>
          </a:prstGeom>
          <a:noFill/>
        </p:spPr>
        <p:txBody>
          <a:bodyPr wrap="none" rtlCol="0">
            <a:spAutoFit/>
          </a:bodyPr>
          <a:lstStyle/>
          <a:p>
            <a:r>
              <a:rPr lang="cs-CZ" sz="2200" dirty="0" err="1" smtClean="0">
                <a:solidFill>
                  <a:srgbClr val="FF0000"/>
                </a:solidFill>
              </a:rPr>
              <a:t>c.o</a:t>
            </a:r>
            <a:r>
              <a:rPr lang="cs-CZ" sz="2200" dirty="0" smtClean="0">
                <a:solidFill>
                  <a:srgbClr val="FF0000"/>
                </a:solidFill>
              </a:rPr>
              <a:t>. mezi </a:t>
            </a:r>
            <a:r>
              <a:rPr lang="cs-CZ" sz="2200" i="1" dirty="0" err="1" smtClean="0">
                <a:solidFill>
                  <a:srgbClr val="FF0000"/>
                </a:solidFill>
              </a:rPr>
              <a:t>Wx-Sh</a:t>
            </a:r>
            <a:endParaRPr lang="en-US" sz="2200" i="1" dirty="0" smtClean="0">
              <a:solidFill>
                <a:srgbClr val="FF0000"/>
              </a:solidFill>
            </a:endParaRPr>
          </a:p>
        </p:txBody>
      </p:sp>
    </p:spTree>
    <p:extLst>
      <p:ext uri="{BB962C8B-B14F-4D97-AF65-F5344CB8AC3E}">
        <p14:creationId xmlns:p14="http://schemas.microsoft.com/office/powerpoint/2010/main" val="345876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3384253924"/>
              </p:ext>
            </p:extLst>
          </p:nvPr>
        </p:nvGraphicFramePr>
        <p:xfrm>
          <a:off x="493137" y="3311613"/>
          <a:ext cx="3332603" cy="3215403"/>
        </p:xfrm>
        <a:graphic>
          <a:graphicData uri="http://schemas.openxmlformats.org/drawingml/2006/table">
            <a:tbl>
              <a:tblPr firstRow="1" firstCol="1" lastRow="1" lastCol="1" bandRow="1" bandCol="1">
                <a:tableStyleId>{5940675A-B579-460E-94D1-54222C63F5DA}</a:tableStyleId>
              </a:tblPr>
              <a:tblGrid>
                <a:gridCol w="1797320"/>
                <a:gridCol w="1535283"/>
              </a:tblGrid>
              <a:tr h="357267">
                <a:tc>
                  <a:txBody>
                    <a:bodyPr/>
                    <a:lstStyle/>
                    <a:p>
                      <a:pPr>
                        <a:spcAft>
                          <a:spcPts val="0"/>
                        </a:spcAft>
                      </a:pPr>
                      <a:r>
                        <a:rPr lang="cs-CZ" sz="2300" b="1" dirty="0">
                          <a:effectLst/>
                        </a:rPr>
                        <a:t>Fenotypy</a:t>
                      </a:r>
                      <a:endParaRPr lang="en-US" sz="2300" b="1" dirty="0">
                        <a:effectLst/>
                        <a:latin typeface="Times New Roman"/>
                        <a:ea typeface="MS Mincho"/>
                      </a:endParaRPr>
                    </a:p>
                  </a:txBody>
                  <a:tcPr marL="80385" marR="80385" marT="0" marB="0"/>
                </a:tc>
                <a:tc>
                  <a:txBody>
                    <a:bodyPr/>
                    <a:lstStyle/>
                    <a:p>
                      <a:pPr>
                        <a:spcAft>
                          <a:spcPts val="0"/>
                        </a:spcAft>
                      </a:pPr>
                      <a:r>
                        <a:rPr lang="cs-CZ" sz="2300" b="1" dirty="0">
                          <a:effectLst/>
                        </a:rPr>
                        <a:t>Četnosti</a:t>
                      </a:r>
                      <a:endParaRPr lang="en-US" sz="2300" b="1" dirty="0">
                        <a:effectLst/>
                        <a:latin typeface="Times New Roman"/>
                        <a:ea typeface="MS Mincho"/>
                      </a:endParaRPr>
                    </a:p>
                  </a:txBody>
                  <a:tcPr marL="80385" marR="80385" marT="0" marB="0"/>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C000"/>
                    </a:solidFill>
                  </a:tcPr>
                </a:tc>
                <a:tc>
                  <a:txBody>
                    <a:bodyPr/>
                    <a:lstStyle/>
                    <a:p>
                      <a:pPr>
                        <a:spcAft>
                          <a:spcPts val="0"/>
                        </a:spcAft>
                      </a:pPr>
                      <a:r>
                        <a:rPr lang="cs-CZ" sz="2300">
                          <a:effectLst/>
                        </a:rPr>
                        <a:t>2538</a:t>
                      </a:r>
                      <a:endParaRPr lang="en-US" sz="2300">
                        <a:effectLst/>
                        <a:latin typeface="Times New Roman"/>
                        <a:ea typeface="MS Mincho"/>
                      </a:endParaRPr>
                    </a:p>
                  </a:txBody>
                  <a:tcPr marL="80385" marR="80385" marT="0" marB="0">
                    <a:solidFill>
                      <a:srgbClr val="FFC00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t>,</a:t>
                      </a:r>
                      <a:r>
                        <a:rPr lang="cs-CZ" sz="2300" i="1" baseline="0" dirty="0" smtClean="0"/>
                        <a:t> </a:t>
                      </a:r>
                      <a:r>
                        <a:rPr lang="cs-CZ" sz="2300" i="1" dirty="0" smtClean="0"/>
                        <a:t>c</a:t>
                      </a:r>
                      <a:endParaRPr lang="en-US" sz="2300" i="1" dirty="0">
                        <a:effectLst/>
                        <a:latin typeface="Times New Roman"/>
                        <a:ea typeface="MS Mincho"/>
                      </a:endParaRPr>
                    </a:p>
                  </a:txBody>
                  <a:tcPr marL="80385" marR="80385" marT="0" marB="0">
                    <a:solidFill>
                      <a:srgbClr val="FFC000"/>
                    </a:solidFill>
                  </a:tcPr>
                </a:tc>
                <a:tc>
                  <a:txBody>
                    <a:bodyPr/>
                    <a:lstStyle/>
                    <a:p>
                      <a:pPr>
                        <a:spcAft>
                          <a:spcPts val="0"/>
                        </a:spcAft>
                      </a:pPr>
                      <a:r>
                        <a:rPr lang="cs-CZ" sz="2300" dirty="0">
                          <a:effectLst/>
                        </a:rPr>
                        <a:t>2708</a:t>
                      </a:r>
                      <a:endParaRPr lang="en-US" sz="2300" dirty="0">
                        <a:effectLst/>
                        <a:latin typeface="Times New Roman"/>
                        <a:ea typeface="MS Mincho"/>
                      </a:endParaRPr>
                    </a:p>
                  </a:txBody>
                  <a:tcPr marL="80385" marR="80385" marT="0" marB="0">
                    <a:solidFill>
                      <a:srgbClr val="FFC00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FF00"/>
                    </a:solidFill>
                  </a:tcPr>
                </a:tc>
                <a:tc>
                  <a:txBody>
                    <a:bodyPr/>
                    <a:lstStyle/>
                    <a:p>
                      <a:pPr>
                        <a:spcAft>
                          <a:spcPts val="0"/>
                        </a:spcAft>
                      </a:pPr>
                      <a:r>
                        <a:rPr lang="cs-CZ" sz="2300" dirty="0">
                          <a:effectLst/>
                        </a:rPr>
                        <a:t>116</a:t>
                      </a:r>
                      <a:endParaRPr lang="en-US" sz="2300" dirty="0">
                        <a:effectLst/>
                        <a:latin typeface="Times New Roman"/>
                        <a:ea typeface="MS Mincho"/>
                      </a:endParaRPr>
                    </a:p>
                  </a:txBody>
                  <a:tcPr marL="80385" marR="80385" marT="0" marB="0">
                    <a:solidFill>
                      <a:srgbClr val="FFFF00"/>
                    </a:solidFill>
                  </a:tcPr>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FF00"/>
                    </a:solidFill>
                  </a:tcPr>
                </a:tc>
                <a:tc>
                  <a:txBody>
                    <a:bodyPr/>
                    <a:lstStyle/>
                    <a:p>
                      <a:pPr>
                        <a:spcAft>
                          <a:spcPts val="0"/>
                        </a:spcAft>
                      </a:pPr>
                      <a:r>
                        <a:rPr lang="cs-CZ" sz="2300" dirty="0">
                          <a:effectLst/>
                        </a:rPr>
                        <a:t>116</a:t>
                      </a:r>
                      <a:endParaRPr lang="en-US" sz="2300" dirty="0">
                        <a:effectLst/>
                        <a:latin typeface="Times New Roman"/>
                        <a:ea typeface="MS Mincho"/>
                      </a:endParaRPr>
                    </a:p>
                  </a:txBody>
                  <a:tcPr marL="80385" marR="80385" marT="0" marB="0">
                    <a:solidFill>
                      <a:srgbClr val="FFFF00"/>
                    </a:solidFill>
                  </a:tcPr>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7C80"/>
                    </a:solidFill>
                  </a:tcPr>
                </a:tc>
                <a:tc>
                  <a:txBody>
                    <a:bodyPr/>
                    <a:lstStyle/>
                    <a:p>
                      <a:pPr>
                        <a:spcAft>
                          <a:spcPts val="0"/>
                        </a:spcAft>
                      </a:pPr>
                      <a:r>
                        <a:rPr lang="cs-CZ" sz="2300">
                          <a:effectLst/>
                        </a:rPr>
                        <a:t>601</a:t>
                      </a:r>
                      <a:endParaRPr lang="en-US" sz="2300">
                        <a:effectLst/>
                        <a:latin typeface="Times New Roman"/>
                        <a:ea typeface="MS Mincho"/>
                      </a:endParaRPr>
                    </a:p>
                  </a:txBody>
                  <a:tcPr marL="80385" marR="80385" marT="0" marB="0">
                    <a:solidFill>
                      <a:srgbClr val="FF7C8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7C80"/>
                    </a:solidFill>
                  </a:tcPr>
                </a:tc>
                <a:tc>
                  <a:txBody>
                    <a:bodyPr/>
                    <a:lstStyle/>
                    <a:p>
                      <a:pPr>
                        <a:spcAft>
                          <a:spcPts val="0"/>
                        </a:spcAft>
                      </a:pPr>
                      <a:r>
                        <a:rPr lang="cs-CZ" sz="2300" dirty="0">
                          <a:effectLst/>
                        </a:rPr>
                        <a:t>626</a:t>
                      </a:r>
                      <a:endParaRPr lang="en-US" sz="2300" dirty="0">
                        <a:effectLst/>
                        <a:latin typeface="Times New Roman"/>
                        <a:ea typeface="MS Mincho"/>
                      </a:endParaRPr>
                    </a:p>
                  </a:txBody>
                  <a:tcPr marL="80385" marR="80385" marT="0" marB="0">
                    <a:solidFill>
                      <a:srgbClr val="FF7C8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99CCFF"/>
                    </a:solidFill>
                  </a:tcPr>
                </a:tc>
                <a:tc>
                  <a:txBody>
                    <a:bodyPr/>
                    <a:lstStyle/>
                    <a:p>
                      <a:pPr>
                        <a:spcAft>
                          <a:spcPts val="0"/>
                        </a:spcAft>
                      </a:pPr>
                      <a:r>
                        <a:rPr lang="cs-CZ" sz="2300" dirty="0">
                          <a:effectLst/>
                        </a:rPr>
                        <a:t>4</a:t>
                      </a:r>
                      <a:endParaRPr lang="en-US" sz="2300" dirty="0">
                        <a:effectLst/>
                        <a:latin typeface="Times New Roman"/>
                        <a:ea typeface="MS Mincho"/>
                      </a:endParaRPr>
                    </a:p>
                  </a:txBody>
                  <a:tcPr marL="80385" marR="80385" marT="0" marB="0">
                    <a:solidFill>
                      <a:srgbClr val="99CCFF"/>
                    </a:solidFill>
                  </a:tcPr>
                </a:tc>
              </a:tr>
              <a:tr h="357267">
                <a:tc>
                  <a:txBody>
                    <a:bodyPr/>
                    <a:lstStyle/>
                    <a:p>
                      <a:pPr>
                        <a:spcAft>
                          <a:spcPts val="0"/>
                        </a:spcAft>
                      </a:pPr>
                      <a:r>
                        <a:rPr lang="cs-CZ" sz="2300" i="1" dirty="0" err="1" smtClean="0"/>
                        <a:t>sh</a:t>
                      </a:r>
                      <a:r>
                        <a:rPr lang="cs-CZ" sz="2300" i="1" dirty="0" smtClean="0"/>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99CCFF"/>
                    </a:solidFill>
                  </a:tcPr>
                </a:tc>
                <a:tc>
                  <a:txBody>
                    <a:bodyPr/>
                    <a:lstStyle/>
                    <a:p>
                      <a:pPr>
                        <a:spcAft>
                          <a:spcPts val="0"/>
                        </a:spcAft>
                      </a:pPr>
                      <a:r>
                        <a:rPr lang="cs-CZ" sz="2300" dirty="0">
                          <a:effectLst/>
                        </a:rPr>
                        <a:t>2</a:t>
                      </a:r>
                      <a:endParaRPr lang="en-US" sz="2300" dirty="0">
                        <a:effectLst/>
                        <a:latin typeface="Times New Roman"/>
                        <a:ea typeface="MS Mincho"/>
                      </a:endParaRPr>
                    </a:p>
                  </a:txBody>
                  <a:tcPr marL="80385" marR="80385" marT="0" marB="0">
                    <a:solidFill>
                      <a:srgbClr val="99CCFF"/>
                    </a:solidFill>
                  </a:tcPr>
                </a:tc>
              </a:tr>
            </a:tbl>
          </a:graphicData>
        </a:graphic>
      </p:graphicFrame>
      <p:sp>
        <p:nvSpPr>
          <p:cNvPr id="5" name="TextovéPole 4"/>
          <p:cNvSpPr txBox="1"/>
          <p:nvPr/>
        </p:nvSpPr>
        <p:spPr>
          <a:xfrm>
            <a:off x="513373" y="428737"/>
            <a:ext cx="8247567" cy="769441"/>
          </a:xfrm>
          <a:prstGeom prst="rect">
            <a:avLst/>
          </a:prstGeom>
          <a:noFill/>
        </p:spPr>
        <p:txBody>
          <a:bodyPr wrap="square" rtlCol="0">
            <a:spAutoFit/>
          </a:bodyPr>
          <a:lstStyle/>
          <a:p>
            <a:pPr marL="457200" indent="-457200">
              <a:spcBef>
                <a:spcPts val="2400"/>
              </a:spcBef>
              <a:buFont typeface="+mj-lt"/>
              <a:buAutoNum type="arabicParenR" startAt="4"/>
            </a:pPr>
            <a:r>
              <a:rPr lang="cs-CZ" sz="2200" dirty="0" smtClean="0"/>
              <a:t>Vypočítáme vzdálenosti mezi jednotlivými geny (Morganovo číslo). Do výpočtu musíme vždy zahrnout dvojité </a:t>
            </a:r>
            <a:r>
              <a:rPr lang="cs-CZ" sz="2200" dirty="0" err="1" smtClean="0"/>
              <a:t>c.o</a:t>
            </a:r>
            <a:r>
              <a:rPr lang="cs-CZ" sz="2200" dirty="0" smtClean="0"/>
              <a:t>.</a:t>
            </a:r>
            <a:endParaRPr lang="cs-CZ" sz="2200" i="1" dirty="0" smtClean="0"/>
          </a:p>
        </p:txBody>
      </p:sp>
      <p:sp>
        <p:nvSpPr>
          <p:cNvPr id="6" name="TextovéPole 5"/>
          <p:cNvSpPr txBox="1"/>
          <p:nvPr/>
        </p:nvSpPr>
        <p:spPr>
          <a:xfrm>
            <a:off x="3892379" y="3775788"/>
            <a:ext cx="2995244" cy="430887"/>
          </a:xfrm>
          <a:prstGeom prst="rect">
            <a:avLst/>
          </a:prstGeom>
          <a:noFill/>
        </p:spPr>
        <p:txBody>
          <a:bodyPr wrap="none" rtlCol="0">
            <a:spAutoFit/>
          </a:bodyPr>
          <a:lstStyle/>
          <a:p>
            <a:r>
              <a:rPr lang="cs-CZ" sz="2200" dirty="0" smtClean="0"/>
              <a:t>nejpočetnější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bez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7" name="TextovéPole 6"/>
          <p:cNvSpPr txBox="1"/>
          <p:nvPr/>
        </p:nvSpPr>
        <p:spPr>
          <a:xfrm>
            <a:off x="4020062" y="5262716"/>
            <a:ext cx="800219" cy="430887"/>
          </a:xfrm>
          <a:prstGeom prst="rect">
            <a:avLst/>
          </a:prstGeom>
          <a:noFill/>
        </p:spPr>
        <p:txBody>
          <a:bodyPr wrap="none" rtlCol="0">
            <a:spAutoFit/>
          </a:bodyPr>
          <a:lstStyle/>
          <a:p>
            <a:r>
              <a:rPr lang="cs-CZ" sz="2200" dirty="0" smtClean="0"/>
              <a:t>1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8" name="TextovéPole 7"/>
          <p:cNvSpPr txBox="1"/>
          <p:nvPr/>
        </p:nvSpPr>
        <p:spPr>
          <a:xfrm>
            <a:off x="4020063" y="4459527"/>
            <a:ext cx="800219" cy="430887"/>
          </a:xfrm>
          <a:prstGeom prst="rect">
            <a:avLst/>
          </a:prstGeom>
          <a:noFill/>
        </p:spPr>
        <p:txBody>
          <a:bodyPr wrap="none" rtlCol="0">
            <a:spAutoFit/>
          </a:bodyPr>
          <a:lstStyle/>
          <a:p>
            <a:r>
              <a:rPr lang="cs-CZ" sz="2200" dirty="0" smtClean="0"/>
              <a:t>1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9" name="TextovéPole 8"/>
          <p:cNvSpPr txBox="1"/>
          <p:nvPr/>
        </p:nvSpPr>
        <p:spPr>
          <a:xfrm>
            <a:off x="3985447" y="5845080"/>
            <a:ext cx="3217612" cy="430887"/>
          </a:xfrm>
          <a:prstGeom prst="rect">
            <a:avLst/>
          </a:prstGeom>
          <a:noFill/>
        </p:spPr>
        <p:txBody>
          <a:bodyPr wrap="none" rtlCol="0">
            <a:spAutoFit/>
          </a:bodyPr>
          <a:lstStyle/>
          <a:p>
            <a:r>
              <a:rPr lang="cs-CZ" sz="2200" dirty="0" smtClean="0"/>
              <a:t>nejméně početné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2 </a:t>
            </a:r>
            <a:r>
              <a:rPr lang="cs-CZ" sz="2200" dirty="0" err="1" smtClean="0">
                <a:sym typeface="Wingdings" panose="05000000000000000000" pitchFamily="2" charset="2"/>
              </a:rPr>
              <a:t>c.o</a:t>
            </a:r>
            <a:r>
              <a:rPr lang="cs-CZ" sz="2200" dirty="0" smtClean="0">
                <a:sym typeface="Wingdings" panose="05000000000000000000" pitchFamily="2" charset="2"/>
              </a:rPr>
              <a:t>.</a:t>
            </a:r>
            <a:endParaRPr lang="en-US" sz="2200" dirty="0" smtClean="0"/>
          </a:p>
        </p:txBody>
      </p:sp>
      <p:sp>
        <p:nvSpPr>
          <p:cNvPr id="10" name="TextovéPole 9"/>
          <p:cNvSpPr txBox="1"/>
          <p:nvPr/>
        </p:nvSpPr>
        <p:spPr>
          <a:xfrm>
            <a:off x="3938310" y="3212756"/>
            <a:ext cx="4478214" cy="430887"/>
          </a:xfrm>
          <a:prstGeom prst="rect">
            <a:avLst/>
          </a:prstGeom>
          <a:noFill/>
        </p:spPr>
        <p:txBody>
          <a:bodyPr wrap="none" rtlCol="0">
            <a:spAutoFit/>
          </a:bodyPr>
          <a:lstStyle/>
          <a:p>
            <a:r>
              <a:rPr lang="cs-CZ" sz="2200" b="1" dirty="0" smtClean="0">
                <a:solidFill>
                  <a:srgbClr val="FF0000"/>
                </a:solidFill>
              </a:rPr>
              <a:t>Pořadí genů:     </a:t>
            </a:r>
            <a:r>
              <a:rPr lang="cs-CZ" sz="2200" b="1" i="1" dirty="0" err="1" smtClean="0">
                <a:solidFill>
                  <a:srgbClr val="FF0000"/>
                </a:solidFill>
              </a:rPr>
              <a:t>Wx</a:t>
            </a:r>
            <a:r>
              <a:rPr lang="cs-CZ" sz="2200" b="1" i="1" dirty="0" smtClean="0">
                <a:solidFill>
                  <a:srgbClr val="FF0000"/>
                </a:solidFill>
              </a:rPr>
              <a:t>             </a:t>
            </a:r>
            <a:r>
              <a:rPr lang="cs-CZ" sz="2200" b="1" i="1" dirty="0" err="1" smtClean="0">
                <a:solidFill>
                  <a:srgbClr val="FF0000"/>
                </a:solidFill>
              </a:rPr>
              <a:t>Sh</a:t>
            </a:r>
            <a:r>
              <a:rPr lang="cs-CZ" sz="2200" b="1" i="1" dirty="0" smtClean="0">
                <a:solidFill>
                  <a:srgbClr val="FF0000"/>
                </a:solidFill>
              </a:rPr>
              <a:t>             C</a:t>
            </a:r>
            <a:endParaRPr lang="en-US" sz="2200" b="1" i="1" dirty="0" smtClean="0">
              <a:solidFill>
                <a:srgbClr val="FF0000"/>
              </a:solidFill>
            </a:endParaRPr>
          </a:p>
        </p:txBody>
      </p:sp>
      <p:cxnSp>
        <p:nvCxnSpPr>
          <p:cNvPr id="12" name="Přímá spojnice 11"/>
          <p:cNvCxnSpPr/>
          <p:nvPr/>
        </p:nvCxnSpPr>
        <p:spPr>
          <a:xfrm>
            <a:off x="7458488" y="3428199"/>
            <a:ext cx="5304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6310239" y="3428199"/>
            <a:ext cx="5304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5160957" y="4459526"/>
            <a:ext cx="1776897" cy="430887"/>
          </a:xfrm>
          <a:prstGeom prst="rect">
            <a:avLst/>
          </a:prstGeom>
          <a:noFill/>
        </p:spPr>
        <p:txBody>
          <a:bodyPr wrap="none" rtlCol="0">
            <a:spAutoFit/>
          </a:bodyPr>
          <a:lstStyle/>
          <a:p>
            <a:r>
              <a:rPr lang="cs-CZ" sz="2200" dirty="0" err="1" smtClean="0">
                <a:solidFill>
                  <a:srgbClr val="FF0000"/>
                </a:solidFill>
              </a:rPr>
              <a:t>c.o</a:t>
            </a:r>
            <a:r>
              <a:rPr lang="cs-CZ" sz="2200" dirty="0" smtClean="0">
                <a:solidFill>
                  <a:srgbClr val="FF0000"/>
                </a:solidFill>
              </a:rPr>
              <a:t>. mezi </a:t>
            </a:r>
            <a:r>
              <a:rPr lang="cs-CZ" sz="2200" i="1" dirty="0" err="1" smtClean="0">
                <a:solidFill>
                  <a:srgbClr val="FF0000"/>
                </a:solidFill>
              </a:rPr>
              <a:t>Sh</a:t>
            </a:r>
            <a:r>
              <a:rPr lang="cs-CZ" sz="2200" i="1" dirty="0" smtClean="0">
                <a:solidFill>
                  <a:srgbClr val="FF0000"/>
                </a:solidFill>
              </a:rPr>
              <a:t>-C</a:t>
            </a:r>
            <a:endParaRPr lang="en-US" sz="2200" i="1" dirty="0" smtClean="0">
              <a:solidFill>
                <a:srgbClr val="FF0000"/>
              </a:solidFill>
            </a:endParaRPr>
          </a:p>
        </p:txBody>
      </p:sp>
      <p:sp>
        <p:nvSpPr>
          <p:cNvPr id="14" name="TextovéPole 13"/>
          <p:cNvSpPr txBox="1"/>
          <p:nvPr/>
        </p:nvSpPr>
        <p:spPr>
          <a:xfrm>
            <a:off x="5165074" y="5262715"/>
            <a:ext cx="1994905" cy="430887"/>
          </a:xfrm>
          <a:prstGeom prst="rect">
            <a:avLst/>
          </a:prstGeom>
          <a:noFill/>
        </p:spPr>
        <p:txBody>
          <a:bodyPr wrap="none" rtlCol="0">
            <a:spAutoFit/>
          </a:bodyPr>
          <a:lstStyle/>
          <a:p>
            <a:r>
              <a:rPr lang="cs-CZ" sz="2200" dirty="0" err="1" smtClean="0">
                <a:solidFill>
                  <a:srgbClr val="FF0000"/>
                </a:solidFill>
              </a:rPr>
              <a:t>c.o</a:t>
            </a:r>
            <a:r>
              <a:rPr lang="cs-CZ" sz="2200" dirty="0" smtClean="0">
                <a:solidFill>
                  <a:srgbClr val="FF0000"/>
                </a:solidFill>
              </a:rPr>
              <a:t>. mezi </a:t>
            </a:r>
            <a:r>
              <a:rPr lang="cs-CZ" sz="2200" i="1" dirty="0" err="1" smtClean="0">
                <a:solidFill>
                  <a:srgbClr val="FF0000"/>
                </a:solidFill>
              </a:rPr>
              <a:t>Wx-Sh</a:t>
            </a:r>
            <a:endParaRPr lang="en-US" sz="2200" i="1" dirty="0" smtClean="0">
              <a:solidFill>
                <a:srgbClr val="FF0000"/>
              </a:solidFill>
            </a:endParaRPr>
          </a:p>
        </p:txBody>
      </p:sp>
      <p:sp>
        <p:nvSpPr>
          <p:cNvPr id="4" name="TextovéPole 3"/>
          <p:cNvSpPr txBox="1"/>
          <p:nvPr/>
        </p:nvSpPr>
        <p:spPr>
          <a:xfrm>
            <a:off x="735498" y="1628911"/>
            <a:ext cx="1244251" cy="430887"/>
          </a:xfrm>
          <a:prstGeom prst="rect">
            <a:avLst/>
          </a:prstGeom>
          <a:noFill/>
        </p:spPr>
        <p:txBody>
          <a:bodyPr wrap="none" rtlCol="0">
            <a:spAutoFit/>
          </a:bodyPr>
          <a:lstStyle/>
          <a:p>
            <a:r>
              <a:rPr lang="cs-CZ" sz="2200" i="1" dirty="0" smtClean="0"/>
              <a:t>p</a:t>
            </a:r>
            <a:r>
              <a:rPr lang="cs-CZ" sz="2200" baseline="-25000" dirty="0" smtClean="0"/>
              <a:t>(</a:t>
            </a:r>
            <a:r>
              <a:rPr lang="cs-CZ" sz="2200" i="1" baseline="-25000" dirty="0" err="1" smtClean="0"/>
              <a:t>Wx-Sh</a:t>
            </a:r>
            <a:r>
              <a:rPr lang="cs-CZ" sz="2200" baseline="-25000" dirty="0" smtClean="0"/>
              <a:t>) </a:t>
            </a:r>
            <a:r>
              <a:rPr lang="cs-CZ" sz="2200" dirty="0" smtClean="0"/>
              <a:t>=  </a:t>
            </a:r>
            <a:endParaRPr lang="en-US" sz="2200" dirty="0" smtClean="0"/>
          </a:p>
        </p:txBody>
      </p:sp>
      <p:sp>
        <p:nvSpPr>
          <p:cNvPr id="11" name="TextovéPole 10"/>
          <p:cNvSpPr txBox="1"/>
          <p:nvPr/>
        </p:nvSpPr>
        <p:spPr>
          <a:xfrm>
            <a:off x="2347487" y="1431203"/>
            <a:ext cx="1749197" cy="430887"/>
          </a:xfrm>
          <a:prstGeom prst="rect">
            <a:avLst/>
          </a:prstGeom>
          <a:noFill/>
        </p:spPr>
        <p:txBody>
          <a:bodyPr wrap="none" rtlCol="0">
            <a:spAutoFit/>
          </a:bodyPr>
          <a:lstStyle/>
          <a:p>
            <a:r>
              <a:rPr lang="cs-CZ" sz="2200" dirty="0" smtClean="0"/>
              <a:t>601+626+4+2</a:t>
            </a:r>
            <a:endParaRPr lang="en-US" sz="2200" dirty="0" smtClean="0"/>
          </a:p>
        </p:txBody>
      </p:sp>
      <p:sp>
        <p:nvSpPr>
          <p:cNvPr id="15" name="TextovéPole 14"/>
          <p:cNvSpPr txBox="1"/>
          <p:nvPr/>
        </p:nvSpPr>
        <p:spPr>
          <a:xfrm>
            <a:off x="2802235" y="1844354"/>
            <a:ext cx="755335" cy="430887"/>
          </a:xfrm>
          <a:prstGeom prst="rect">
            <a:avLst/>
          </a:prstGeom>
          <a:noFill/>
        </p:spPr>
        <p:txBody>
          <a:bodyPr wrap="none" rtlCol="0">
            <a:spAutoFit/>
          </a:bodyPr>
          <a:lstStyle/>
          <a:p>
            <a:r>
              <a:rPr lang="cs-CZ" sz="2200" dirty="0" smtClean="0"/>
              <a:t>6711</a:t>
            </a:r>
            <a:endParaRPr lang="en-US" sz="2200" dirty="0" smtClean="0"/>
          </a:p>
        </p:txBody>
      </p:sp>
      <p:sp>
        <p:nvSpPr>
          <p:cNvPr id="16" name="TextovéPole 15"/>
          <p:cNvSpPr txBox="1"/>
          <p:nvPr/>
        </p:nvSpPr>
        <p:spPr>
          <a:xfrm>
            <a:off x="4326951" y="1610592"/>
            <a:ext cx="2876108" cy="430887"/>
          </a:xfrm>
          <a:prstGeom prst="rect">
            <a:avLst/>
          </a:prstGeom>
          <a:noFill/>
        </p:spPr>
        <p:txBody>
          <a:bodyPr wrap="none" rtlCol="0">
            <a:spAutoFit/>
          </a:bodyPr>
          <a:lstStyle/>
          <a:p>
            <a:r>
              <a:rPr lang="cs-CZ" sz="2200" dirty="0" smtClean="0"/>
              <a:t>=  0,1837 M = </a:t>
            </a:r>
            <a:r>
              <a:rPr lang="cs-CZ" sz="2200" dirty="0" smtClean="0">
                <a:solidFill>
                  <a:srgbClr val="FF0000"/>
                </a:solidFill>
              </a:rPr>
              <a:t>18,37 </a:t>
            </a:r>
            <a:r>
              <a:rPr lang="cs-CZ" sz="2200" dirty="0" err="1" smtClean="0">
                <a:solidFill>
                  <a:srgbClr val="FF0000"/>
                </a:solidFill>
              </a:rPr>
              <a:t>cM</a:t>
            </a:r>
            <a:endParaRPr lang="en-US" sz="2200" dirty="0" smtClean="0">
              <a:solidFill>
                <a:srgbClr val="FF0000"/>
              </a:solidFill>
            </a:endParaRPr>
          </a:p>
        </p:txBody>
      </p:sp>
      <p:cxnSp>
        <p:nvCxnSpPr>
          <p:cNvPr id="18" name="Přímá spojnice 17"/>
          <p:cNvCxnSpPr/>
          <p:nvPr/>
        </p:nvCxnSpPr>
        <p:spPr>
          <a:xfrm>
            <a:off x="2075935" y="1862090"/>
            <a:ext cx="22079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759215" y="2581397"/>
            <a:ext cx="1093569" cy="430887"/>
          </a:xfrm>
          <a:prstGeom prst="rect">
            <a:avLst/>
          </a:prstGeom>
          <a:noFill/>
        </p:spPr>
        <p:txBody>
          <a:bodyPr wrap="none" rtlCol="0">
            <a:spAutoFit/>
          </a:bodyPr>
          <a:lstStyle/>
          <a:p>
            <a:r>
              <a:rPr lang="cs-CZ" sz="2200" i="1" dirty="0" smtClean="0"/>
              <a:t>p</a:t>
            </a:r>
            <a:r>
              <a:rPr lang="cs-CZ" sz="2200" baseline="-25000" dirty="0" smtClean="0"/>
              <a:t>(</a:t>
            </a:r>
            <a:r>
              <a:rPr lang="cs-CZ" sz="2200" i="1" baseline="-25000" dirty="0" err="1" smtClean="0"/>
              <a:t>Sh</a:t>
            </a:r>
            <a:r>
              <a:rPr lang="cs-CZ" sz="2200" i="1" baseline="-25000" dirty="0" smtClean="0"/>
              <a:t>-C</a:t>
            </a:r>
            <a:r>
              <a:rPr lang="cs-CZ" sz="2200" baseline="-25000" dirty="0" smtClean="0"/>
              <a:t>) </a:t>
            </a:r>
            <a:r>
              <a:rPr lang="cs-CZ" sz="2200" dirty="0" smtClean="0"/>
              <a:t>=  </a:t>
            </a:r>
            <a:endParaRPr lang="en-US" sz="2200" dirty="0" smtClean="0"/>
          </a:p>
        </p:txBody>
      </p:sp>
      <p:sp>
        <p:nvSpPr>
          <p:cNvPr id="20" name="TextovéPole 19"/>
          <p:cNvSpPr txBox="1"/>
          <p:nvPr/>
        </p:nvSpPr>
        <p:spPr>
          <a:xfrm>
            <a:off x="2371204" y="2383689"/>
            <a:ext cx="1749197" cy="430887"/>
          </a:xfrm>
          <a:prstGeom prst="rect">
            <a:avLst/>
          </a:prstGeom>
          <a:noFill/>
        </p:spPr>
        <p:txBody>
          <a:bodyPr wrap="none" rtlCol="0">
            <a:spAutoFit/>
          </a:bodyPr>
          <a:lstStyle/>
          <a:p>
            <a:r>
              <a:rPr lang="cs-CZ" sz="2200" dirty="0" smtClean="0"/>
              <a:t>116+116+4+2</a:t>
            </a:r>
            <a:endParaRPr lang="en-US" sz="2200" dirty="0" smtClean="0"/>
          </a:p>
        </p:txBody>
      </p:sp>
      <p:sp>
        <p:nvSpPr>
          <p:cNvPr id="21" name="TextovéPole 20"/>
          <p:cNvSpPr txBox="1"/>
          <p:nvPr/>
        </p:nvSpPr>
        <p:spPr>
          <a:xfrm>
            <a:off x="2825952" y="2796840"/>
            <a:ext cx="755335" cy="430887"/>
          </a:xfrm>
          <a:prstGeom prst="rect">
            <a:avLst/>
          </a:prstGeom>
          <a:noFill/>
        </p:spPr>
        <p:txBody>
          <a:bodyPr wrap="none" rtlCol="0">
            <a:spAutoFit/>
          </a:bodyPr>
          <a:lstStyle/>
          <a:p>
            <a:r>
              <a:rPr lang="cs-CZ" sz="2200" dirty="0" smtClean="0"/>
              <a:t>6711</a:t>
            </a:r>
            <a:endParaRPr lang="en-US" sz="2200" dirty="0" smtClean="0"/>
          </a:p>
        </p:txBody>
      </p:sp>
      <p:sp>
        <p:nvSpPr>
          <p:cNvPr id="22" name="TextovéPole 21"/>
          <p:cNvSpPr txBox="1"/>
          <p:nvPr/>
        </p:nvSpPr>
        <p:spPr>
          <a:xfrm>
            <a:off x="4350668" y="2563078"/>
            <a:ext cx="2733441" cy="430887"/>
          </a:xfrm>
          <a:prstGeom prst="rect">
            <a:avLst/>
          </a:prstGeom>
          <a:noFill/>
        </p:spPr>
        <p:txBody>
          <a:bodyPr wrap="none" rtlCol="0">
            <a:spAutoFit/>
          </a:bodyPr>
          <a:lstStyle/>
          <a:p>
            <a:r>
              <a:rPr lang="cs-CZ" sz="2200" dirty="0" smtClean="0"/>
              <a:t>=  0,0355 M = </a:t>
            </a:r>
            <a:r>
              <a:rPr lang="cs-CZ" sz="2200" dirty="0" smtClean="0">
                <a:solidFill>
                  <a:srgbClr val="FF0000"/>
                </a:solidFill>
              </a:rPr>
              <a:t>3,55 </a:t>
            </a:r>
            <a:r>
              <a:rPr lang="cs-CZ" sz="2200" dirty="0" err="1" smtClean="0">
                <a:solidFill>
                  <a:srgbClr val="FF0000"/>
                </a:solidFill>
              </a:rPr>
              <a:t>cM</a:t>
            </a:r>
            <a:endParaRPr lang="en-US" sz="2200" dirty="0" smtClean="0">
              <a:solidFill>
                <a:srgbClr val="FF0000"/>
              </a:solidFill>
            </a:endParaRPr>
          </a:p>
        </p:txBody>
      </p:sp>
      <p:cxnSp>
        <p:nvCxnSpPr>
          <p:cNvPr id="23" name="Přímá spojnice 22"/>
          <p:cNvCxnSpPr/>
          <p:nvPr/>
        </p:nvCxnSpPr>
        <p:spPr>
          <a:xfrm>
            <a:off x="2099652" y="2814576"/>
            <a:ext cx="22079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05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P spid="15" grpId="0"/>
      <p:bldP spid="16" grpId="0"/>
      <p:bldP spid="19" grpId="0"/>
      <p:bldP spid="20" grpId="0"/>
      <p:bldP spid="21" grpId="0"/>
      <p:bldP spid="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150682981"/>
              </p:ext>
            </p:extLst>
          </p:nvPr>
        </p:nvGraphicFramePr>
        <p:xfrm>
          <a:off x="493137" y="3311613"/>
          <a:ext cx="3332603" cy="3215403"/>
        </p:xfrm>
        <a:graphic>
          <a:graphicData uri="http://schemas.openxmlformats.org/drawingml/2006/table">
            <a:tbl>
              <a:tblPr firstRow="1" firstCol="1" lastRow="1" lastCol="1" bandRow="1" bandCol="1">
                <a:tableStyleId>{5940675A-B579-460E-94D1-54222C63F5DA}</a:tableStyleId>
              </a:tblPr>
              <a:tblGrid>
                <a:gridCol w="1797320"/>
                <a:gridCol w="1535283"/>
              </a:tblGrid>
              <a:tr h="357267">
                <a:tc>
                  <a:txBody>
                    <a:bodyPr/>
                    <a:lstStyle/>
                    <a:p>
                      <a:pPr>
                        <a:spcAft>
                          <a:spcPts val="0"/>
                        </a:spcAft>
                      </a:pPr>
                      <a:r>
                        <a:rPr lang="cs-CZ" sz="2300" b="1" dirty="0">
                          <a:effectLst/>
                        </a:rPr>
                        <a:t>Fenotypy</a:t>
                      </a:r>
                      <a:endParaRPr lang="en-US" sz="2300" b="1" dirty="0">
                        <a:effectLst/>
                        <a:latin typeface="Times New Roman"/>
                        <a:ea typeface="MS Mincho"/>
                      </a:endParaRPr>
                    </a:p>
                  </a:txBody>
                  <a:tcPr marL="80385" marR="80385" marT="0" marB="0"/>
                </a:tc>
                <a:tc>
                  <a:txBody>
                    <a:bodyPr/>
                    <a:lstStyle/>
                    <a:p>
                      <a:pPr>
                        <a:spcAft>
                          <a:spcPts val="0"/>
                        </a:spcAft>
                      </a:pPr>
                      <a:r>
                        <a:rPr lang="cs-CZ" sz="2300" b="1" dirty="0">
                          <a:effectLst/>
                        </a:rPr>
                        <a:t>Četnosti</a:t>
                      </a:r>
                      <a:endParaRPr lang="en-US" sz="2300" b="1" dirty="0">
                        <a:effectLst/>
                        <a:latin typeface="Times New Roman"/>
                        <a:ea typeface="MS Mincho"/>
                      </a:endParaRPr>
                    </a:p>
                  </a:txBody>
                  <a:tcPr marL="80385" marR="80385" marT="0" marB="0"/>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C000"/>
                    </a:solidFill>
                  </a:tcPr>
                </a:tc>
                <a:tc>
                  <a:txBody>
                    <a:bodyPr/>
                    <a:lstStyle/>
                    <a:p>
                      <a:pPr>
                        <a:spcAft>
                          <a:spcPts val="0"/>
                        </a:spcAft>
                      </a:pPr>
                      <a:r>
                        <a:rPr lang="cs-CZ" sz="2300">
                          <a:effectLst/>
                        </a:rPr>
                        <a:t>2538</a:t>
                      </a:r>
                      <a:endParaRPr lang="en-US" sz="2300">
                        <a:effectLst/>
                        <a:latin typeface="Times New Roman"/>
                        <a:ea typeface="MS Mincho"/>
                      </a:endParaRPr>
                    </a:p>
                  </a:txBody>
                  <a:tcPr marL="80385" marR="80385" marT="0" marB="0">
                    <a:solidFill>
                      <a:srgbClr val="FFC00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t>,</a:t>
                      </a:r>
                      <a:r>
                        <a:rPr lang="cs-CZ" sz="2300" i="1" baseline="0" dirty="0" smtClean="0"/>
                        <a:t> </a:t>
                      </a:r>
                      <a:r>
                        <a:rPr lang="cs-CZ" sz="2300" i="1" dirty="0" smtClean="0"/>
                        <a:t>c</a:t>
                      </a:r>
                      <a:endParaRPr lang="en-US" sz="2300" i="1" dirty="0">
                        <a:effectLst/>
                        <a:latin typeface="Times New Roman"/>
                        <a:ea typeface="MS Mincho"/>
                      </a:endParaRPr>
                    </a:p>
                  </a:txBody>
                  <a:tcPr marL="80385" marR="80385" marT="0" marB="0">
                    <a:solidFill>
                      <a:srgbClr val="FFC000"/>
                    </a:solidFill>
                  </a:tcPr>
                </a:tc>
                <a:tc>
                  <a:txBody>
                    <a:bodyPr/>
                    <a:lstStyle/>
                    <a:p>
                      <a:pPr>
                        <a:spcAft>
                          <a:spcPts val="0"/>
                        </a:spcAft>
                      </a:pPr>
                      <a:r>
                        <a:rPr lang="cs-CZ" sz="2300" dirty="0">
                          <a:effectLst/>
                        </a:rPr>
                        <a:t>2708</a:t>
                      </a:r>
                      <a:endParaRPr lang="en-US" sz="2300" dirty="0">
                        <a:effectLst/>
                        <a:latin typeface="Times New Roman"/>
                        <a:ea typeface="MS Mincho"/>
                      </a:endParaRPr>
                    </a:p>
                  </a:txBody>
                  <a:tcPr marL="80385" marR="80385" marT="0" marB="0">
                    <a:solidFill>
                      <a:srgbClr val="FFC00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FF00"/>
                    </a:solidFill>
                  </a:tcPr>
                </a:tc>
                <a:tc>
                  <a:txBody>
                    <a:bodyPr/>
                    <a:lstStyle/>
                    <a:p>
                      <a:pPr>
                        <a:spcAft>
                          <a:spcPts val="0"/>
                        </a:spcAft>
                      </a:pPr>
                      <a:r>
                        <a:rPr lang="cs-CZ" sz="2300" dirty="0">
                          <a:effectLst/>
                        </a:rPr>
                        <a:t>116</a:t>
                      </a:r>
                      <a:endParaRPr lang="en-US" sz="2300" dirty="0">
                        <a:effectLst/>
                        <a:latin typeface="Times New Roman"/>
                        <a:ea typeface="MS Mincho"/>
                      </a:endParaRPr>
                    </a:p>
                  </a:txBody>
                  <a:tcPr marL="80385" marR="80385" marT="0" marB="0">
                    <a:solidFill>
                      <a:srgbClr val="FFFF00"/>
                    </a:solidFill>
                  </a:tcPr>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FF00"/>
                    </a:solidFill>
                  </a:tcPr>
                </a:tc>
                <a:tc>
                  <a:txBody>
                    <a:bodyPr/>
                    <a:lstStyle/>
                    <a:p>
                      <a:pPr>
                        <a:spcAft>
                          <a:spcPts val="0"/>
                        </a:spcAft>
                      </a:pPr>
                      <a:r>
                        <a:rPr lang="cs-CZ" sz="2300" dirty="0">
                          <a:effectLst/>
                        </a:rPr>
                        <a:t>116</a:t>
                      </a:r>
                      <a:endParaRPr lang="en-US" sz="2300" dirty="0">
                        <a:effectLst/>
                        <a:latin typeface="Times New Roman"/>
                        <a:ea typeface="MS Mincho"/>
                      </a:endParaRPr>
                    </a:p>
                  </a:txBody>
                  <a:tcPr marL="80385" marR="80385" marT="0" marB="0">
                    <a:solidFill>
                      <a:srgbClr val="FFFF00"/>
                    </a:solidFill>
                  </a:tcPr>
                </a:tc>
              </a:tr>
              <a:tr h="357267">
                <a:tc>
                  <a:txBody>
                    <a:bodyPr/>
                    <a:lstStyle/>
                    <a:p>
                      <a:pPr>
                        <a:spcAft>
                          <a:spcPts val="0"/>
                        </a:spcAft>
                      </a:pPr>
                      <a:r>
                        <a:rPr lang="cs-CZ" sz="2300" i="1" dirty="0" err="1" smtClean="0"/>
                        <a:t>sh</a:t>
                      </a:r>
                      <a:r>
                        <a:rPr lang="cs-CZ" sz="2300" i="1" dirty="0" smtClean="0"/>
                        <a:t> </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7C80"/>
                    </a:solidFill>
                  </a:tcPr>
                </a:tc>
                <a:tc>
                  <a:txBody>
                    <a:bodyPr/>
                    <a:lstStyle/>
                    <a:p>
                      <a:pPr>
                        <a:spcAft>
                          <a:spcPts val="0"/>
                        </a:spcAft>
                      </a:pPr>
                      <a:r>
                        <a:rPr lang="cs-CZ" sz="2300">
                          <a:effectLst/>
                        </a:rPr>
                        <a:t>601</a:t>
                      </a:r>
                      <a:endParaRPr lang="en-US" sz="2300">
                        <a:effectLst/>
                        <a:latin typeface="Times New Roman"/>
                        <a:ea typeface="MS Mincho"/>
                      </a:endParaRPr>
                    </a:p>
                  </a:txBody>
                  <a:tcPr marL="80385" marR="80385" marT="0" marB="0">
                    <a:solidFill>
                      <a:srgbClr val="FF7C8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FF7C80"/>
                    </a:solidFill>
                  </a:tcPr>
                </a:tc>
                <a:tc>
                  <a:txBody>
                    <a:bodyPr/>
                    <a:lstStyle/>
                    <a:p>
                      <a:pPr>
                        <a:spcAft>
                          <a:spcPts val="0"/>
                        </a:spcAft>
                      </a:pPr>
                      <a:r>
                        <a:rPr lang="cs-CZ" sz="2300" dirty="0">
                          <a:effectLst/>
                        </a:rPr>
                        <a:t>626</a:t>
                      </a:r>
                      <a:endParaRPr lang="en-US" sz="2300" dirty="0">
                        <a:effectLst/>
                        <a:latin typeface="Times New Roman"/>
                        <a:ea typeface="MS Mincho"/>
                      </a:endParaRPr>
                    </a:p>
                  </a:txBody>
                  <a:tcPr marL="80385" marR="80385" marT="0" marB="0">
                    <a:solidFill>
                      <a:srgbClr val="FF7C80"/>
                    </a:solidFill>
                  </a:tcPr>
                </a:tc>
              </a:tr>
              <a:tr h="357267">
                <a:tc>
                  <a:txBody>
                    <a:bodyPr/>
                    <a:lstStyle/>
                    <a:p>
                      <a:pPr>
                        <a:spcAft>
                          <a:spcPts val="0"/>
                        </a:spcAft>
                      </a:pPr>
                      <a:r>
                        <a:rPr lang="cs-CZ" sz="2300" i="1" dirty="0" err="1" smtClean="0"/>
                        <a:t>Sh</a:t>
                      </a:r>
                      <a:r>
                        <a:rPr lang="cs-CZ" sz="2300" i="1" dirty="0" smtClean="0">
                          <a:effectLst/>
                        </a:rPr>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99CCFF"/>
                    </a:solidFill>
                  </a:tcPr>
                </a:tc>
                <a:tc>
                  <a:txBody>
                    <a:bodyPr/>
                    <a:lstStyle/>
                    <a:p>
                      <a:pPr>
                        <a:spcAft>
                          <a:spcPts val="0"/>
                        </a:spcAft>
                      </a:pPr>
                      <a:r>
                        <a:rPr lang="cs-CZ" sz="2300" dirty="0">
                          <a:effectLst/>
                        </a:rPr>
                        <a:t>4</a:t>
                      </a:r>
                      <a:endParaRPr lang="en-US" sz="2300" dirty="0">
                        <a:effectLst/>
                        <a:latin typeface="Times New Roman"/>
                        <a:ea typeface="MS Mincho"/>
                      </a:endParaRPr>
                    </a:p>
                  </a:txBody>
                  <a:tcPr marL="80385" marR="80385" marT="0" marB="0">
                    <a:solidFill>
                      <a:srgbClr val="99CCFF"/>
                    </a:solidFill>
                  </a:tcPr>
                </a:tc>
              </a:tr>
              <a:tr h="357267">
                <a:tc>
                  <a:txBody>
                    <a:bodyPr/>
                    <a:lstStyle/>
                    <a:p>
                      <a:pPr>
                        <a:spcAft>
                          <a:spcPts val="0"/>
                        </a:spcAft>
                      </a:pPr>
                      <a:r>
                        <a:rPr lang="cs-CZ" sz="2300" i="1" dirty="0" err="1" smtClean="0"/>
                        <a:t>sh</a:t>
                      </a:r>
                      <a:r>
                        <a:rPr lang="cs-CZ" sz="2300" i="1" dirty="0" smtClean="0"/>
                        <a:t>, </a:t>
                      </a:r>
                      <a:r>
                        <a:rPr lang="cs-CZ" sz="2300" i="1" dirty="0" err="1" smtClean="0"/>
                        <a:t>wx</a:t>
                      </a:r>
                      <a:r>
                        <a:rPr lang="cs-CZ" sz="2300" i="1" dirty="0" smtClean="0">
                          <a:effectLst/>
                        </a:rPr>
                        <a:t>, c</a:t>
                      </a:r>
                      <a:endParaRPr lang="en-US" sz="2300" i="1" dirty="0">
                        <a:effectLst/>
                        <a:latin typeface="Times New Roman"/>
                        <a:ea typeface="MS Mincho"/>
                      </a:endParaRPr>
                    </a:p>
                  </a:txBody>
                  <a:tcPr marL="80385" marR="80385" marT="0" marB="0">
                    <a:solidFill>
                      <a:srgbClr val="99CCFF"/>
                    </a:solidFill>
                  </a:tcPr>
                </a:tc>
                <a:tc>
                  <a:txBody>
                    <a:bodyPr/>
                    <a:lstStyle/>
                    <a:p>
                      <a:pPr>
                        <a:spcAft>
                          <a:spcPts val="0"/>
                        </a:spcAft>
                      </a:pPr>
                      <a:r>
                        <a:rPr lang="cs-CZ" sz="2300" dirty="0">
                          <a:effectLst/>
                        </a:rPr>
                        <a:t>2</a:t>
                      </a:r>
                      <a:endParaRPr lang="en-US" sz="2300" dirty="0">
                        <a:effectLst/>
                        <a:latin typeface="Times New Roman"/>
                        <a:ea typeface="MS Mincho"/>
                      </a:endParaRPr>
                    </a:p>
                  </a:txBody>
                  <a:tcPr marL="80385" marR="80385" marT="0" marB="0">
                    <a:solidFill>
                      <a:srgbClr val="99CCFF"/>
                    </a:solidFill>
                  </a:tcPr>
                </a:tc>
              </a:tr>
            </a:tbl>
          </a:graphicData>
        </a:graphic>
      </p:graphicFrame>
      <p:sp>
        <p:nvSpPr>
          <p:cNvPr id="5" name="TextovéPole 4"/>
          <p:cNvSpPr txBox="1"/>
          <p:nvPr/>
        </p:nvSpPr>
        <p:spPr>
          <a:xfrm>
            <a:off x="513373" y="428737"/>
            <a:ext cx="8247567" cy="769441"/>
          </a:xfrm>
          <a:prstGeom prst="rect">
            <a:avLst/>
          </a:prstGeom>
          <a:noFill/>
        </p:spPr>
        <p:txBody>
          <a:bodyPr wrap="square" rtlCol="0">
            <a:spAutoFit/>
          </a:bodyPr>
          <a:lstStyle/>
          <a:p>
            <a:pPr marL="457200" indent="-457200">
              <a:spcBef>
                <a:spcPts val="2400"/>
              </a:spcBef>
              <a:buFont typeface="+mj-lt"/>
              <a:buAutoNum type="arabicParenR" startAt="5"/>
            </a:pPr>
            <a:r>
              <a:rPr lang="cs-CZ" sz="2200" dirty="0" smtClean="0"/>
              <a:t>Vypočteme koeficient koincidence, čili frekvence pozorovaných dvojitých </a:t>
            </a:r>
            <a:r>
              <a:rPr lang="cs-CZ" sz="2200" dirty="0" err="1" smtClean="0"/>
              <a:t>c.o</a:t>
            </a:r>
            <a:r>
              <a:rPr lang="cs-CZ" sz="2200" dirty="0" smtClean="0"/>
              <a:t>. / frekvence 1. </a:t>
            </a:r>
            <a:r>
              <a:rPr lang="cs-CZ" sz="2200" dirty="0" err="1" smtClean="0"/>
              <a:t>c.o</a:t>
            </a:r>
            <a:r>
              <a:rPr lang="cs-CZ" sz="2200" dirty="0" smtClean="0"/>
              <a:t>. x frekvence 2. </a:t>
            </a:r>
            <a:r>
              <a:rPr lang="cs-CZ" sz="2200" dirty="0" err="1" smtClean="0"/>
              <a:t>c.o</a:t>
            </a:r>
            <a:r>
              <a:rPr lang="cs-CZ" sz="2200" dirty="0" smtClean="0"/>
              <a:t>. </a:t>
            </a:r>
            <a:endParaRPr lang="cs-CZ" sz="2200" i="1" dirty="0" smtClean="0"/>
          </a:p>
        </p:txBody>
      </p:sp>
      <p:sp>
        <p:nvSpPr>
          <p:cNvPr id="4" name="TextovéPole 3"/>
          <p:cNvSpPr txBox="1"/>
          <p:nvPr/>
        </p:nvSpPr>
        <p:spPr>
          <a:xfrm>
            <a:off x="735498" y="1628911"/>
            <a:ext cx="1128835" cy="430887"/>
          </a:xfrm>
          <a:prstGeom prst="rect">
            <a:avLst/>
          </a:prstGeom>
          <a:noFill/>
        </p:spPr>
        <p:txBody>
          <a:bodyPr wrap="none" rtlCol="0">
            <a:spAutoFit/>
          </a:bodyPr>
          <a:lstStyle/>
          <a:p>
            <a:r>
              <a:rPr lang="cs-CZ" sz="2200" i="1" dirty="0" smtClean="0"/>
              <a:t>f</a:t>
            </a:r>
            <a:r>
              <a:rPr lang="cs-CZ" sz="2200" baseline="-25000" dirty="0" smtClean="0"/>
              <a:t>(</a:t>
            </a:r>
            <a:r>
              <a:rPr lang="cs-CZ" sz="2200" i="1" baseline="-25000" dirty="0" smtClean="0"/>
              <a:t>2</a:t>
            </a:r>
            <a:r>
              <a:rPr lang="cs-CZ" sz="2200" i="1" dirty="0" smtClean="0"/>
              <a:t> </a:t>
            </a:r>
            <a:r>
              <a:rPr lang="cs-CZ" sz="2200" i="1" baseline="-25000" dirty="0" err="1" smtClean="0"/>
              <a:t>c.o</a:t>
            </a:r>
            <a:r>
              <a:rPr lang="cs-CZ" sz="2200" i="1" baseline="-25000" dirty="0" smtClean="0"/>
              <a:t>.</a:t>
            </a:r>
            <a:r>
              <a:rPr lang="cs-CZ" sz="2200" baseline="-25000" dirty="0" smtClean="0"/>
              <a:t>) </a:t>
            </a:r>
            <a:r>
              <a:rPr lang="cs-CZ" sz="2200" dirty="0" smtClean="0"/>
              <a:t>=  </a:t>
            </a:r>
            <a:endParaRPr lang="en-US" sz="2200" dirty="0" smtClean="0"/>
          </a:p>
        </p:txBody>
      </p:sp>
      <p:sp>
        <p:nvSpPr>
          <p:cNvPr id="11" name="TextovéPole 10"/>
          <p:cNvSpPr txBox="1"/>
          <p:nvPr/>
        </p:nvSpPr>
        <p:spPr>
          <a:xfrm>
            <a:off x="2347487" y="1431203"/>
            <a:ext cx="611065" cy="430887"/>
          </a:xfrm>
          <a:prstGeom prst="rect">
            <a:avLst/>
          </a:prstGeom>
          <a:noFill/>
        </p:spPr>
        <p:txBody>
          <a:bodyPr wrap="none" rtlCol="0">
            <a:spAutoFit/>
          </a:bodyPr>
          <a:lstStyle/>
          <a:p>
            <a:r>
              <a:rPr lang="cs-CZ" sz="2200" dirty="0" smtClean="0"/>
              <a:t>4+2</a:t>
            </a:r>
            <a:endParaRPr lang="en-US" sz="2200" dirty="0" smtClean="0"/>
          </a:p>
        </p:txBody>
      </p:sp>
      <p:sp>
        <p:nvSpPr>
          <p:cNvPr id="15" name="TextovéPole 14"/>
          <p:cNvSpPr txBox="1"/>
          <p:nvPr/>
        </p:nvSpPr>
        <p:spPr>
          <a:xfrm>
            <a:off x="2275351" y="1871682"/>
            <a:ext cx="755335" cy="430887"/>
          </a:xfrm>
          <a:prstGeom prst="rect">
            <a:avLst/>
          </a:prstGeom>
          <a:noFill/>
        </p:spPr>
        <p:txBody>
          <a:bodyPr wrap="none" rtlCol="0">
            <a:spAutoFit/>
          </a:bodyPr>
          <a:lstStyle/>
          <a:p>
            <a:r>
              <a:rPr lang="cs-CZ" sz="2200" dirty="0" smtClean="0"/>
              <a:t>6711</a:t>
            </a:r>
            <a:endParaRPr lang="en-US" sz="2200" dirty="0" smtClean="0"/>
          </a:p>
        </p:txBody>
      </p:sp>
      <p:sp>
        <p:nvSpPr>
          <p:cNvPr id="16" name="TextovéPole 15"/>
          <p:cNvSpPr txBox="1"/>
          <p:nvPr/>
        </p:nvSpPr>
        <p:spPr>
          <a:xfrm>
            <a:off x="3271300" y="1670195"/>
            <a:ext cx="1497526" cy="430887"/>
          </a:xfrm>
          <a:prstGeom prst="rect">
            <a:avLst/>
          </a:prstGeom>
          <a:noFill/>
        </p:spPr>
        <p:txBody>
          <a:bodyPr wrap="none" rtlCol="0">
            <a:spAutoFit/>
          </a:bodyPr>
          <a:lstStyle/>
          <a:p>
            <a:r>
              <a:rPr lang="cs-CZ" sz="2200" dirty="0"/>
              <a:t>=  8,9 x 10</a:t>
            </a:r>
            <a:r>
              <a:rPr lang="cs-CZ" sz="2200" baseline="30000" dirty="0"/>
              <a:t>-4</a:t>
            </a:r>
            <a:endParaRPr lang="en-US" sz="2200" baseline="30000" dirty="0"/>
          </a:p>
        </p:txBody>
      </p:sp>
      <p:cxnSp>
        <p:nvCxnSpPr>
          <p:cNvPr id="18" name="Přímá spojnice 17"/>
          <p:cNvCxnSpPr/>
          <p:nvPr/>
        </p:nvCxnSpPr>
        <p:spPr>
          <a:xfrm>
            <a:off x="2075935" y="1862090"/>
            <a:ext cx="1103968" cy="9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1215871" y="2590988"/>
            <a:ext cx="646331" cy="430887"/>
          </a:xfrm>
          <a:prstGeom prst="rect">
            <a:avLst/>
          </a:prstGeom>
          <a:noFill/>
        </p:spPr>
        <p:txBody>
          <a:bodyPr wrap="none" rtlCol="0">
            <a:spAutoFit/>
          </a:bodyPr>
          <a:lstStyle/>
          <a:p>
            <a:r>
              <a:rPr lang="en-US" sz="2200" i="1" dirty="0" smtClean="0"/>
              <a:t>c</a:t>
            </a:r>
            <a:r>
              <a:rPr lang="cs-CZ" sz="2200" i="1" dirty="0" smtClean="0"/>
              <a:t> </a:t>
            </a:r>
            <a:r>
              <a:rPr lang="cs-CZ" sz="2200" dirty="0" smtClean="0"/>
              <a:t>=  </a:t>
            </a:r>
            <a:endParaRPr lang="en-US" sz="2200" dirty="0" smtClean="0"/>
          </a:p>
        </p:txBody>
      </p:sp>
      <p:sp>
        <p:nvSpPr>
          <p:cNvPr id="20" name="TextovéPole 19"/>
          <p:cNvSpPr txBox="1"/>
          <p:nvPr/>
        </p:nvSpPr>
        <p:spPr>
          <a:xfrm>
            <a:off x="2453582" y="2365953"/>
            <a:ext cx="1228221" cy="430887"/>
          </a:xfrm>
          <a:prstGeom prst="rect">
            <a:avLst/>
          </a:prstGeom>
          <a:noFill/>
        </p:spPr>
        <p:txBody>
          <a:bodyPr wrap="none" rtlCol="0">
            <a:spAutoFit/>
          </a:bodyPr>
          <a:lstStyle/>
          <a:p>
            <a:r>
              <a:rPr lang="cs-CZ" sz="2200" dirty="0" smtClean="0"/>
              <a:t>8,9 x 10</a:t>
            </a:r>
            <a:r>
              <a:rPr lang="cs-CZ" sz="2200" baseline="30000" dirty="0" smtClean="0"/>
              <a:t>-4</a:t>
            </a:r>
            <a:endParaRPr lang="en-US" sz="2200" baseline="30000" dirty="0" smtClean="0"/>
          </a:p>
        </p:txBody>
      </p:sp>
      <p:sp>
        <p:nvSpPr>
          <p:cNvPr id="21" name="TextovéPole 20"/>
          <p:cNvSpPr txBox="1"/>
          <p:nvPr/>
        </p:nvSpPr>
        <p:spPr>
          <a:xfrm>
            <a:off x="2066457" y="2814576"/>
            <a:ext cx="2002471" cy="430887"/>
          </a:xfrm>
          <a:prstGeom prst="rect">
            <a:avLst/>
          </a:prstGeom>
          <a:noFill/>
        </p:spPr>
        <p:txBody>
          <a:bodyPr wrap="none" rtlCol="0">
            <a:spAutoFit/>
          </a:bodyPr>
          <a:lstStyle/>
          <a:p>
            <a:r>
              <a:rPr lang="cs-CZ" sz="2200" dirty="0" smtClean="0"/>
              <a:t>0,1837 x </a:t>
            </a:r>
            <a:r>
              <a:rPr lang="cs-CZ" sz="2200" dirty="0"/>
              <a:t>0,0355</a:t>
            </a:r>
            <a:endParaRPr lang="en-US" sz="2200" dirty="0" smtClean="0"/>
          </a:p>
        </p:txBody>
      </p:sp>
      <p:sp>
        <p:nvSpPr>
          <p:cNvPr id="22" name="TextovéPole 21"/>
          <p:cNvSpPr txBox="1"/>
          <p:nvPr/>
        </p:nvSpPr>
        <p:spPr>
          <a:xfrm>
            <a:off x="4284245" y="2599132"/>
            <a:ext cx="1095172" cy="430887"/>
          </a:xfrm>
          <a:prstGeom prst="rect">
            <a:avLst/>
          </a:prstGeom>
          <a:noFill/>
        </p:spPr>
        <p:txBody>
          <a:bodyPr wrap="none" rtlCol="0">
            <a:spAutoFit/>
          </a:bodyPr>
          <a:lstStyle/>
          <a:p>
            <a:r>
              <a:rPr lang="cs-CZ" sz="2200" dirty="0" smtClean="0"/>
              <a:t>=  0,137</a:t>
            </a:r>
            <a:endParaRPr lang="en-US" sz="2200" dirty="0" smtClean="0"/>
          </a:p>
        </p:txBody>
      </p:sp>
      <p:cxnSp>
        <p:nvCxnSpPr>
          <p:cNvPr id="23" name="Přímá spojnice 22"/>
          <p:cNvCxnSpPr/>
          <p:nvPr/>
        </p:nvCxnSpPr>
        <p:spPr>
          <a:xfrm>
            <a:off x="1963725" y="2814576"/>
            <a:ext cx="22079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4284245" y="4252773"/>
            <a:ext cx="3990021" cy="1107996"/>
          </a:xfrm>
          <a:prstGeom prst="rect">
            <a:avLst/>
          </a:prstGeom>
          <a:noFill/>
        </p:spPr>
        <p:txBody>
          <a:bodyPr wrap="square" rtlCol="0">
            <a:spAutoFit/>
          </a:bodyPr>
          <a:lstStyle/>
          <a:p>
            <a:r>
              <a:rPr lang="cs-CZ" sz="2200" dirty="0" smtClean="0">
                <a:solidFill>
                  <a:srgbClr val="FF0000"/>
                </a:solidFill>
              </a:rPr>
              <a:t>Jen 13,7% dvojitých </a:t>
            </a:r>
            <a:r>
              <a:rPr lang="cs-CZ" sz="2200" dirty="0" err="1" smtClean="0">
                <a:solidFill>
                  <a:srgbClr val="FF0000"/>
                </a:solidFill>
              </a:rPr>
              <a:t>c.o</a:t>
            </a:r>
            <a:r>
              <a:rPr lang="cs-CZ" sz="2200" dirty="0" smtClean="0">
                <a:solidFill>
                  <a:srgbClr val="FF0000"/>
                </a:solidFill>
              </a:rPr>
              <a:t>. z předpokládaných bylo realizováno. Vysoká interference. </a:t>
            </a:r>
            <a:endParaRPr lang="en-US" sz="2200" dirty="0" smtClean="0">
              <a:solidFill>
                <a:srgbClr val="FF0000"/>
              </a:solidFill>
            </a:endParaRPr>
          </a:p>
        </p:txBody>
      </p:sp>
    </p:spTree>
    <p:extLst>
      <p:ext uri="{BB962C8B-B14F-4D97-AF65-F5344CB8AC3E}">
        <p14:creationId xmlns:p14="http://schemas.microsoft.com/office/powerpoint/2010/main" val="82748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5" grpId="0"/>
      <p:bldP spid="16" grpId="0"/>
      <p:bldP spid="19" grpId="0"/>
      <p:bldP spid="20" grpId="0"/>
      <p:bldP spid="21" grpId="0"/>
      <p:bldP spid="22" grpId="0"/>
      <p:bldP spid="2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36826" y="-166123"/>
            <a:ext cx="9612313"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cs-CZ" altLang="cs-CZ" sz="4000" dirty="0">
                <a:solidFill>
                  <a:srgbClr val="CC0000"/>
                </a:solidFill>
                <a:ea typeface="+mj-ea"/>
                <a:cs typeface="+mj-cs"/>
              </a:rPr>
              <a:t>Genová </a:t>
            </a:r>
            <a:r>
              <a:rPr lang="cs-CZ" altLang="cs-CZ" sz="4000" dirty="0" smtClean="0">
                <a:solidFill>
                  <a:srgbClr val="CC0000"/>
                </a:solidFill>
                <a:ea typeface="+mj-ea"/>
                <a:cs typeface="+mj-cs"/>
              </a:rPr>
              <a:t>konverze</a:t>
            </a:r>
            <a:endParaRPr lang="cs-CZ" altLang="cs-CZ" sz="4000" dirty="0">
              <a:solidFill>
                <a:srgbClr val="CC0000"/>
              </a:solidFill>
              <a:ea typeface="+mj-ea"/>
              <a:cs typeface="+mj-cs"/>
            </a:endParaRPr>
          </a:p>
        </p:txBody>
      </p:sp>
      <p:sp>
        <p:nvSpPr>
          <p:cNvPr id="2" name="TextovéPole 1"/>
          <p:cNvSpPr txBox="1"/>
          <p:nvPr/>
        </p:nvSpPr>
        <p:spPr>
          <a:xfrm>
            <a:off x="442762" y="1246998"/>
            <a:ext cx="8152598" cy="209288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Genová konverze = změna alely způsobená opravou chybného párování bází</a:t>
            </a:r>
          </a:p>
          <a:p>
            <a:pPr marL="342900" indent="-342900">
              <a:spcBef>
                <a:spcPts val="1200"/>
              </a:spcBef>
              <a:buFont typeface="Arial" panose="020B0604020202020204" pitchFamily="34" charset="0"/>
              <a:buChar char="•"/>
            </a:pPr>
            <a:r>
              <a:rPr lang="cs-CZ" sz="2200" dirty="0" smtClean="0"/>
              <a:t>Chybné párování vznikne mezi vlákny </a:t>
            </a:r>
            <a:r>
              <a:rPr lang="cs-CZ" sz="2200" dirty="0" err="1" smtClean="0"/>
              <a:t>nesesterských</a:t>
            </a:r>
            <a:r>
              <a:rPr lang="cs-CZ" sz="2200" dirty="0" smtClean="0"/>
              <a:t> chromatidami během crossing-overu.</a:t>
            </a:r>
          </a:p>
          <a:p>
            <a:pPr marL="342900" indent="-342900">
              <a:spcBef>
                <a:spcPts val="1200"/>
              </a:spcBef>
              <a:buFont typeface="Arial" panose="020B0604020202020204" pitchFamily="34" charset="0"/>
              <a:buChar char="•"/>
            </a:pPr>
            <a:r>
              <a:rPr lang="cs-CZ" sz="2200" dirty="0" smtClean="0"/>
              <a:t>Projevem je změna fenotypového štěpného poměru. </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962" y="4023921"/>
            <a:ext cx="8335398" cy="2228552"/>
          </a:xfrm>
          <a:prstGeom prst="rect">
            <a:avLst/>
          </a:prstGeom>
        </p:spPr>
      </p:pic>
      <p:sp>
        <p:nvSpPr>
          <p:cNvPr id="8" name="TextovéPole 7"/>
          <p:cNvSpPr txBox="1"/>
          <p:nvPr/>
        </p:nvSpPr>
        <p:spPr>
          <a:xfrm>
            <a:off x="4947385" y="3513221"/>
            <a:ext cx="3165610" cy="400110"/>
          </a:xfrm>
          <a:prstGeom prst="rect">
            <a:avLst/>
          </a:prstGeom>
          <a:noFill/>
        </p:spPr>
        <p:txBody>
          <a:bodyPr wrap="none" rtlCol="0">
            <a:spAutoFit/>
          </a:bodyPr>
          <a:lstStyle/>
          <a:p>
            <a:r>
              <a:rPr lang="cs-CZ" sz="2000" dirty="0" smtClean="0"/>
              <a:t>Oprava 2x podle modré alely</a:t>
            </a:r>
          </a:p>
        </p:txBody>
      </p:sp>
      <p:sp>
        <p:nvSpPr>
          <p:cNvPr id="3" name="Obdélník 2"/>
          <p:cNvSpPr/>
          <p:nvPr/>
        </p:nvSpPr>
        <p:spPr>
          <a:xfrm>
            <a:off x="259962" y="3713276"/>
            <a:ext cx="4596518" cy="2687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5029200" y="3513221"/>
            <a:ext cx="3698240" cy="2887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85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Obrázek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576" y="874110"/>
            <a:ext cx="2889043" cy="5549816"/>
          </a:xfrm>
          <a:prstGeom prst="rect">
            <a:avLst/>
          </a:prstGeom>
        </p:spPr>
      </p:pic>
      <p:sp>
        <p:nvSpPr>
          <p:cNvPr id="29" name="TextovéPole 28"/>
          <p:cNvSpPr txBox="1"/>
          <p:nvPr/>
        </p:nvSpPr>
        <p:spPr>
          <a:xfrm>
            <a:off x="6368539" y="473043"/>
            <a:ext cx="883575"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30" name="TextovéPole 29"/>
          <p:cNvSpPr txBox="1"/>
          <p:nvPr/>
        </p:nvSpPr>
        <p:spPr>
          <a:xfrm>
            <a:off x="7833376" y="474546"/>
            <a:ext cx="825867"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31" name="TextovéPole 30"/>
          <p:cNvSpPr txBox="1"/>
          <p:nvPr/>
        </p:nvSpPr>
        <p:spPr>
          <a:xfrm>
            <a:off x="7887940" y="3649018"/>
            <a:ext cx="854721"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32" name="TextovéPole 31"/>
          <p:cNvSpPr txBox="1"/>
          <p:nvPr/>
        </p:nvSpPr>
        <p:spPr>
          <a:xfrm>
            <a:off x="3948068" y="6345507"/>
            <a:ext cx="4840941" cy="400110"/>
          </a:xfrm>
          <a:prstGeom prst="rect">
            <a:avLst/>
          </a:prstGeom>
          <a:noFill/>
        </p:spPr>
        <p:txBody>
          <a:bodyPr wrap="none" rtlCol="0">
            <a:spAutoFit/>
          </a:bodyPr>
          <a:lstStyle/>
          <a:p>
            <a:r>
              <a:rPr lang="cs-CZ" sz="2000" dirty="0" smtClean="0"/>
              <a:t>fenotypové třídy </a:t>
            </a:r>
            <a:r>
              <a:rPr lang="cs-CZ" sz="2000" dirty="0" err="1" smtClean="0"/>
              <a:t>B1</a:t>
            </a:r>
            <a:r>
              <a:rPr lang="cs-CZ" sz="2000" dirty="0" smtClean="0"/>
              <a:t>:     AB       Ab      </a:t>
            </a:r>
            <a:r>
              <a:rPr lang="cs-CZ" sz="2000" dirty="0" err="1" smtClean="0"/>
              <a:t>aB</a:t>
            </a:r>
            <a:r>
              <a:rPr lang="cs-CZ" sz="2000" dirty="0" smtClean="0"/>
              <a:t>       ab</a:t>
            </a:r>
            <a:endParaRPr lang="en-US" sz="2000" dirty="0" smtClean="0"/>
          </a:p>
        </p:txBody>
      </p:sp>
      <p:sp>
        <p:nvSpPr>
          <p:cNvPr id="3" name="TextovéPole 2"/>
          <p:cNvSpPr txBox="1"/>
          <p:nvPr/>
        </p:nvSpPr>
        <p:spPr>
          <a:xfrm>
            <a:off x="456129" y="1707415"/>
            <a:ext cx="5172511" cy="1323439"/>
          </a:xfrm>
          <a:prstGeom prst="rect">
            <a:avLst/>
          </a:prstGeom>
          <a:noFill/>
        </p:spPr>
        <p:txBody>
          <a:bodyPr wrap="square" rtlCol="0">
            <a:spAutoFit/>
          </a:bodyPr>
          <a:lstStyle/>
          <a:p>
            <a:r>
              <a:rPr lang="cs-CZ" sz="2000" dirty="0" smtClean="0"/>
              <a:t>Morganovo číslo – udává, jaký podíl z celkového potomstva </a:t>
            </a:r>
            <a:r>
              <a:rPr lang="cs-CZ" sz="2000" dirty="0" err="1" smtClean="0"/>
              <a:t>B1</a:t>
            </a:r>
            <a:r>
              <a:rPr lang="cs-CZ" sz="2000" dirty="0" smtClean="0"/>
              <a:t> zaujímají jedinci vzniklí z rekombinovaných gamet </a:t>
            </a:r>
          </a:p>
          <a:p>
            <a:endParaRPr lang="cs-CZ" sz="2000" dirty="0"/>
          </a:p>
        </p:txBody>
      </p:sp>
      <p:sp>
        <p:nvSpPr>
          <p:cNvPr id="6" name="TextovéPole 5"/>
          <p:cNvSpPr txBox="1"/>
          <p:nvPr/>
        </p:nvSpPr>
        <p:spPr>
          <a:xfrm>
            <a:off x="654517" y="3141044"/>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7" name="TextovéPole 6"/>
          <p:cNvSpPr txBox="1"/>
          <p:nvPr/>
        </p:nvSpPr>
        <p:spPr>
          <a:xfrm>
            <a:off x="1179020" y="2956378"/>
            <a:ext cx="1738617" cy="400110"/>
          </a:xfrm>
          <a:prstGeom prst="rect">
            <a:avLst/>
          </a:prstGeom>
          <a:noFill/>
        </p:spPr>
        <p:txBody>
          <a:bodyPr wrap="none" rtlCol="0">
            <a:spAutoFit/>
          </a:bodyPr>
          <a:lstStyle/>
          <a:p>
            <a:r>
              <a:rPr lang="cs-CZ" sz="2000" dirty="0" smtClean="0"/>
              <a:t>rekombinovaní</a:t>
            </a:r>
            <a:endParaRPr lang="cs-CZ" sz="2000" dirty="0"/>
          </a:p>
        </p:txBody>
      </p:sp>
      <p:sp>
        <p:nvSpPr>
          <p:cNvPr id="8" name="TextovéPole 7"/>
          <p:cNvSpPr txBox="1"/>
          <p:nvPr/>
        </p:nvSpPr>
        <p:spPr>
          <a:xfrm>
            <a:off x="1501540" y="3356488"/>
            <a:ext cx="896849" cy="400110"/>
          </a:xfrm>
          <a:prstGeom prst="rect">
            <a:avLst/>
          </a:prstGeom>
          <a:noFill/>
        </p:spPr>
        <p:txBody>
          <a:bodyPr wrap="none" rtlCol="0">
            <a:spAutoFit/>
          </a:bodyPr>
          <a:lstStyle/>
          <a:p>
            <a:r>
              <a:rPr lang="cs-CZ" sz="2000" dirty="0" smtClean="0"/>
              <a:t>všichni</a:t>
            </a:r>
            <a:endParaRPr lang="cs-CZ" sz="2000" dirty="0"/>
          </a:p>
        </p:txBody>
      </p:sp>
      <p:cxnSp>
        <p:nvCxnSpPr>
          <p:cNvPr id="10" name="Přímá spojnice 9"/>
          <p:cNvCxnSpPr>
            <a:stCxn id="6" idx="3"/>
          </p:cNvCxnSpPr>
          <p:nvPr/>
        </p:nvCxnSpPr>
        <p:spPr>
          <a:xfrm>
            <a:off x="1217492" y="3341099"/>
            <a:ext cx="170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Skupina 1"/>
          <p:cNvGrpSpPr/>
          <p:nvPr/>
        </p:nvGrpSpPr>
        <p:grpSpPr>
          <a:xfrm>
            <a:off x="6363569" y="5915759"/>
            <a:ext cx="2410088" cy="357867"/>
            <a:chOff x="6014720" y="6027673"/>
            <a:chExt cx="2410088" cy="357867"/>
          </a:xfrm>
        </p:grpSpPr>
        <p:sp>
          <p:nvSpPr>
            <p:cNvPr id="5" name="Obdélník 4"/>
            <p:cNvSpPr/>
            <p:nvPr/>
          </p:nvSpPr>
          <p:spPr>
            <a:xfrm>
              <a:off x="6014720" y="6059527"/>
              <a:ext cx="2407920" cy="313472"/>
            </a:xfrm>
            <a:prstGeom prst="rect">
              <a:avLst/>
            </a:prstGeom>
            <a:solidFill>
              <a:srgbClr val="779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ovéPole 15"/>
            <p:cNvSpPr txBox="1"/>
            <p:nvPr/>
          </p:nvSpPr>
          <p:spPr>
            <a:xfrm>
              <a:off x="6014720" y="6027673"/>
              <a:ext cx="497252" cy="338554"/>
            </a:xfrm>
            <a:prstGeom prst="rect">
              <a:avLst/>
            </a:prstGeom>
            <a:noFill/>
          </p:spPr>
          <p:txBody>
            <a:bodyPr wrap="none" rtlCol="0">
              <a:spAutoFit/>
            </a:bodyPr>
            <a:lstStyle/>
            <a:p>
              <a:r>
                <a:rPr lang="cs-CZ" sz="1600" b="1" dirty="0" smtClean="0"/>
                <a:t>162</a:t>
              </a:r>
              <a:endParaRPr lang="en-US" sz="1600" b="1" dirty="0"/>
            </a:p>
          </p:txBody>
        </p:sp>
        <p:sp>
          <p:nvSpPr>
            <p:cNvPr id="17" name="TextovéPole 16"/>
            <p:cNvSpPr txBox="1"/>
            <p:nvPr/>
          </p:nvSpPr>
          <p:spPr>
            <a:xfrm>
              <a:off x="7927556" y="6036940"/>
              <a:ext cx="497252" cy="338554"/>
            </a:xfrm>
            <a:prstGeom prst="rect">
              <a:avLst/>
            </a:prstGeom>
            <a:noFill/>
          </p:spPr>
          <p:txBody>
            <a:bodyPr wrap="none" rtlCol="0">
              <a:spAutoFit/>
            </a:bodyPr>
            <a:lstStyle/>
            <a:p>
              <a:r>
                <a:rPr lang="cs-CZ" sz="1600" b="1" dirty="0" smtClean="0"/>
                <a:t>155</a:t>
              </a:r>
              <a:endParaRPr lang="en-US" sz="1600" b="1" dirty="0"/>
            </a:p>
          </p:txBody>
        </p:sp>
        <p:sp>
          <p:nvSpPr>
            <p:cNvPr id="18" name="TextovéPole 17"/>
            <p:cNvSpPr txBox="1"/>
            <p:nvPr/>
          </p:nvSpPr>
          <p:spPr>
            <a:xfrm>
              <a:off x="6716347" y="6046986"/>
              <a:ext cx="497252" cy="338554"/>
            </a:xfrm>
            <a:prstGeom prst="rect">
              <a:avLst/>
            </a:prstGeom>
            <a:noFill/>
          </p:spPr>
          <p:txBody>
            <a:bodyPr wrap="none" rtlCol="0">
              <a:spAutoFit/>
            </a:bodyPr>
            <a:lstStyle/>
            <a:p>
              <a:r>
                <a:rPr lang="cs-CZ" sz="1600" b="1" dirty="0" smtClean="0"/>
                <a:t>148</a:t>
              </a:r>
              <a:endParaRPr lang="en-US" sz="1600" b="1" dirty="0"/>
            </a:p>
          </p:txBody>
        </p:sp>
        <p:sp>
          <p:nvSpPr>
            <p:cNvPr id="19" name="TextovéPole 18"/>
            <p:cNvSpPr txBox="1"/>
            <p:nvPr/>
          </p:nvSpPr>
          <p:spPr>
            <a:xfrm>
              <a:off x="7325360" y="6046986"/>
              <a:ext cx="497252" cy="338554"/>
            </a:xfrm>
            <a:prstGeom prst="rect">
              <a:avLst/>
            </a:prstGeom>
            <a:noFill/>
          </p:spPr>
          <p:txBody>
            <a:bodyPr wrap="none" rtlCol="0">
              <a:spAutoFit/>
            </a:bodyPr>
            <a:lstStyle/>
            <a:p>
              <a:r>
                <a:rPr lang="cs-CZ" sz="1600" b="1" dirty="0" smtClean="0"/>
                <a:t>147</a:t>
              </a:r>
              <a:endParaRPr lang="en-US" sz="1600" b="1" dirty="0"/>
            </a:p>
          </p:txBody>
        </p:sp>
      </p:grpSp>
      <p:sp>
        <p:nvSpPr>
          <p:cNvPr id="20" name="TextovéPole 19"/>
          <p:cNvSpPr txBox="1"/>
          <p:nvPr/>
        </p:nvSpPr>
        <p:spPr>
          <a:xfrm>
            <a:off x="612686" y="5318184"/>
            <a:ext cx="5015954" cy="1107996"/>
          </a:xfrm>
          <a:prstGeom prst="rect">
            <a:avLst/>
          </a:prstGeom>
          <a:noFill/>
        </p:spPr>
        <p:txBody>
          <a:bodyPr wrap="square" rtlCol="0">
            <a:spAutoFit/>
          </a:bodyPr>
          <a:lstStyle/>
          <a:p>
            <a:r>
              <a:rPr lang="cs-CZ" sz="2200" b="1" dirty="0" smtClean="0">
                <a:solidFill>
                  <a:srgbClr val="009900"/>
                </a:solidFill>
              </a:rPr>
              <a:t>Zkuste spočítat vzdálenost genů.</a:t>
            </a:r>
          </a:p>
          <a:p>
            <a:r>
              <a:rPr lang="cs-CZ" sz="2200" b="1" dirty="0" smtClean="0">
                <a:solidFill>
                  <a:srgbClr val="009900"/>
                </a:solidFill>
              </a:rPr>
              <a:t>Než začnete, odhadněte, jestli jsou geny blízko sebe nebo daleko. </a:t>
            </a:r>
            <a:endParaRPr lang="en-US" sz="2200" b="1" dirty="0" smtClean="0">
              <a:solidFill>
                <a:srgbClr val="009900"/>
              </a:solidFill>
            </a:endParaRPr>
          </a:p>
        </p:txBody>
      </p:sp>
      <p:sp>
        <p:nvSpPr>
          <p:cNvPr id="21" name="Nadpis 1"/>
          <p:cNvSpPr txBox="1">
            <a:spLocks/>
          </p:cNvSpPr>
          <p:nvPr/>
        </p:nvSpPr>
        <p:spPr>
          <a:xfrm>
            <a:off x="269386" y="156546"/>
            <a:ext cx="549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Síla vazby určená genetickou analýzou</a:t>
            </a:r>
            <a:endParaRPr lang="cs-CZ" sz="4000" dirty="0">
              <a:solidFill>
                <a:srgbClr val="C00000"/>
              </a:solidFill>
            </a:endParaRPr>
          </a:p>
        </p:txBody>
      </p:sp>
      <p:sp>
        <p:nvSpPr>
          <p:cNvPr id="22" name="TextovéPole 21"/>
          <p:cNvSpPr txBox="1"/>
          <p:nvPr/>
        </p:nvSpPr>
        <p:spPr>
          <a:xfrm>
            <a:off x="520565" y="3877161"/>
            <a:ext cx="4752475" cy="1200329"/>
          </a:xfrm>
          <a:prstGeom prst="rect">
            <a:avLst/>
          </a:prstGeom>
          <a:noFill/>
        </p:spPr>
        <p:txBody>
          <a:bodyPr wrap="square" rtlCol="0">
            <a:spAutoFit/>
          </a:bodyPr>
          <a:lstStyle/>
          <a:p>
            <a:r>
              <a:rPr lang="cs-CZ" dirty="0" smtClean="0"/>
              <a:t>Jednotka = Morgan, ale udává se v centimorganech (</a:t>
            </a:r>
            <a:r>
              <a:rPr lang="cs-CZ" dirty="0" err="1" smtClean="0"/>
              <a:t>cM</a:t>
            </a:r>
            <a:r>
              <a:rPr lang="cs-CZ" dirty="0" smtClean="0"/>
              <a:t>)</a:t>
            </a:r>
            <a:r>
              <a:rPr lang="en-US" dirty="0" smtClean="0"/>
              <a:t> = v </a:t>
            </a:r>
            <a:r>
              <a:rPr lang="en-US" dirty="0" err="1" smtClean="0"/>
              <a:t>procentech</a:t>
            </a:r>
            <a:r>
              <a:rPr lang="en-US" dirty="0" smtClean="0"/>
              <a:t> </a:t>
            </a:r>
            <a:r>
              <a:rPr lang="en-US" dirty="0" err="1" smtClean="0"/>
              <a:t>gamet</a:t>
            </a:r>
            <a:r>
              <a:rPr lang="en-US" dirty="0" smtClean="0"/>
              <a:t>, u </a:t>
            </a:r>
            <a:r>
              <a:rPr lang="en-US" dirty="0" err="1" smtClean="0"/>
              <a:t>kter</a:t>
            </a:r>
            <a:r>
              <a:rPr lang="cs-CZ" dirty="0"/>
              <a:t>ý</a:t>
            </a:r>
            <a:r>
              <a:rPr lang="en-US" dirty="0" err="1" smtClean="0"/>
              <a:t>ch</a:t>
            </a:r>
            <a:r>
              <a:rPr lang="en-US" dirty="0" smtClean="0"/>
              <a:t> do</a:t>
            </a:r>
            <a:r>
              <a:rPr lang="cs-CZ" dirty="0" smtClean="0"/>
              <a:t>š</a:t>
            </a:r>
            <a:r>
              <a:rPr lang="en-US" dirty="0" smtClean="0"/>
              <a:t>lo </a:t>
            </a:r>
            <a:r>
              <a:rPr lang="en-US" dirty="0" err="1" smtClean="0"/>
              <a:t>ke</a:t>
            </a:r>
            <a:r>
              <a:rPr lang="en-US" dirty="0" smtClean="0"/>
              <a:t> crossing-</a:t>
            </a:r>
            <a:r>
              <a:rPr lang="cs-CZ" dirty="0" err="1" smtClean="0"/>
              <a:t>overu</a:t>
            </a:r>
            <a:r>
              <a:rPr lang="cs-CZ" dirty="0" smtClean="0"/>
              <a:t> mezi sledovanými geny</a:t>
            </a:r>
            <a:endParaRPr lang="cs-CZ" dirty="0"/>
          </a:p>
        </p:txBody>
      </p:sp>
    </p:spTree>
    <p:extLst>
      <p:ext uri="{BB962C8B-B14F-4D97-AF65-F5344CB8AC3E}">
        <p14:creationId xmlns:p14="http://schemas.microsoft.com/office/powerpoint/2010/main" val="4436661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7221537"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136826" y="-166123"/>
            <a:ext cx="9612313"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cs-CZ" altLang="cs-CZ" sz="4000" dirty="0">
                <a:solidFill>
                  <a:srgbClr val="CC0000"/>
                </a:solidFill>
                <a:ea typeface="+mj-ea"/>
                <a:cs typeface="+mj-cs"/>
              </a:rPr>
              <a:t>Genová </a:t>
            </a:r>
            <a:r>
              <a:rPr lang="cs-CZ" altLang="cs-CZ" sz="4000" dirty="0" smtClean="0">
                <a:solidFill>
                  <a:srgbClr val="CC0000"/>
                </a:solidFill>
                <a:ea typeface="+mj-ea"/>
                <a:cs typeface="+mj-cs"/>
              </a:rPr>
              <a:t>konverze</a:t>
            </a:r>
            <a:endParaRPr lang="cs-CZ" altLang="cs-CZ" sz="4000" dirty="0">
              <a:solidFill>
                <a:srgbClr val="CC0000"/>
              </a:solidFill>
              <a:ea typeface="+mj-ea"/>
              <a:cs typeface="+mj-cs"/>
            </a:endParaRPr>
          </a:p>
        </p:txBody>
      </p:sp>
      <p:sp>
        <p:nvSpPr>
          <p:cNvPr id="6" name="Obdélník 5"/>
          <p:cNvSpPr>
            <a:spLocks noChangeArrowheads="1"/>
          </p:cNvSpPr>
          <p:nvPr/>
        </p:nvSpPr>
        <p:spPr bwMode="auto">
          <a:xfrm>
            <a:off x="2843213" y="908050"/>
            <a:ext cx="3889375" cy="3025775"/>
          </a:xfrm>
          <a:prstGeom prst="rect">
            <a:avLst/>
          </a:prstGeom>
          <a:solidFill>
            <a:schemeClr val="bg1"/>
          </a:solidFill>
          <a:ln w="9525" algn="ctr">
            <a:solidFill>
              <a:schemeClr val="bg1"/>
            </a:solidFill>
            <a:round/>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200">
              <a:latin typeface="Calibri" panose="020F0502020204030204" pitchFamily="34" charset="0"/>
            </a:endParaRPr>
          </a:p>
        </p:txBody>
      </p:sp>
      <p:sp>
        <p:nvSpPr>
          <p:cNvPr id="11" name="Obdélník 10"/>
          <p:cNvSpPr>
            <a:spLocks noChangeArrowheads="1"/>
          </p:cNvSpPr>
          <p:nvPr/>
        </p:nvSpPr>
        <p:spPr bwMode="auto">
          <a:xfrm>
            <a:off x="4500563" y="4076700"/>
            <a:ext cx="3527425" cy="2665413"/>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200">
              <a:latin typeface="Calibri" panose="020F0502020204030204" pitchFamily="34" charset="0"/>
            </a:endParaRPr>
          </a:p>
        </p:txBody>
      </p:sp>
      <p:grpSp>
        <p:nvGrpSpPr>
          <p:cNvPr id="10" name="Skupina 9"/>
          <p:cNvGrpSpPr>
            <a:grpSpLocks/>
          </p:cNvGrpSpPr>
          <p:nvPr/>
        </p:nvGrpSpPr>
        <p:grpSpPr bwMode="auto">
          <a:xfrm>
            <a:off x="1692275" y="3068638"/>
            <a:ext cx="2663825" cy="3522662"/>
            <a:chOff x="1691681" y="3068960"/>
            <a:chExt cx="2664296" cy="3522340"/>
          </a:xfrm>
        </p:grpSpPr>
        <p:sp>
          <p:nvSpPr>
            <p:cNvPr id="101383" name="Obdélník 6"/>
            <p:cNvSpPr>
              <a:spLocks noChangeArrowheads="1"/>
            </p:cNvSpPr>
            <p:nvPr/>
          </p:nvSpPr>
          <p:spPr bwMode="auto">
            <a:xfrm>
              <a:off x="2195736" y="3068960"/>
              <a:ext cx="288032" cy="1007740"/>
            </a:xfrm>
            <a:prstGeom prst="rect">
              <a:avLst/>
            </a:prstGeom>
            <a:solidFill>
              <a:schemeClr val="bg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2200">
                <a:latin typeface="Calibri" panose="020F0502020204030204" pitchFamily="34" charset="0"/>
              </a:endParaRPr>
            </a:p>
          </p:txBody>
        </p:sp>
        <p:sp>
          <p:nvSpPr>
            <p:cNvPr id="101384" name="Obdélník 7"/>
            <p:cNvSpPr>
              <a:spLocks noChangeArrowheads="1"/>
            </p:cNvSpPr>
            <p:nvPr/>
          </p:nvSpPr>
          <p:spPr bwMode="auto">
            <a:xfrm>
              <a:off x="1691681" y="4076700"/>
              <a:ext cx="2664296" cy="251460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2200">
                <a:latin typeface="Calibri" panose="020F0502020204030204" pitchFamily="34" charset="0"/>
              </a:endParaRPr>
            </a:p>
          </p:txBody>
        </p:sp>
      </p:grpSp>
    </p:spTree>
    <p:extLst>
      <p:ext uri="{BB962C8B-B14F-4D97-AF65-F5344CB8AC3E}">
        <p14:creationId xmlns:p14="http://schemas.microsoft.com/office/powerpoint/2010/main" val="2602592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3731" y="0"/>
            <a:ext cx="7886700" cy="1325563"/>
          </a:xfrm>
        </p:spPr>
        <p:txBody>
          <a:bodyPr vert="horz" lIns="91440" tIns="45720" rIns="91440" bIns="45720" rtlCol="0" anchor="ctr">
            <a:normAutofit/>
          </a:bodyPr>
          <a:lstStyle/>
          <a:p>
            <a:pPr algn="ctr"/>
            <a:r>
              <a:rPr lang="cs-CZ" sz="4000" dirty="0">
                <a:solidFill>
                  <a:srgbClr val="C00000"/>
                </a:solidFill>
              </a:rPr>
              <a:t>Nerovnoměrný crossing-over</a:t>
            </a:r>
            <a:endParaRPr lang="en-US" sz="4000" dirty="0">
              <a:solidFill>
                <a:srgbClr val="C00000"/>
              </a:solidFill>
            </a:endParaRPr>
          </a:p>
        </p:txBody>
      </p:sp>
      <p:sp>
        <p:nvSpPr>
          <p:cNvPr id="3" name="TextovéPole 2"/>
          <p:cNvSpPr txBox="1"/>
          <p:nvPr/>
        </p:nvSpPr>
        <p:spPr>
          <a:xfrm>
            <a:off x="416561" y="1087120"/>
            <a:ext cx="8382000" cy="147732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Výměna částí chromosomů, které si neodpovídají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duplikace</a:t>
            </a:r>
            <a:r>
              <a:rPr lang="en-US" sz="2000" dirty="0" smtClean="0">
                <a:sym typeface="Wingdings" panose="05000000000000000000" pitchFamily="2" charset="2"/>
              </a:rPr>
              <a:t> </a:t>
            </a:r>
            <a:r>
              <a:rPr lang="en-US" sz="2000" dirty="0" err="1" smtClean="0">
                <a:sym typeface="Wingdings" panose="05000000000000000000" pitchFamily="2" charset="2"/>
              </a:rPr>
              <a:t>na</a:t>
            </a:r>
            <a:r>
              <a:rPr lang="en-US" sz="2000" dirty="0" smtClean="0">
                <a:sym typeface="Wingdings" panose="05000000000000000000" pitchFamily="2" charset="2"/>
              </a:rPr>
              <a:t> </a:t>
            </a:r>
            <a:r>
              <a:rPr lang="en-US" sz="2000" dirty="0" err="1" smtClean="0">
                <a:sym typeface="Wingdings" panose="05000000000000000000" pitchFamily="2" charset="2"/>
              </a:rPr>
              <a:t>jednom</a:t>
            </a:r>
            <a:r>
              <a:rPr lang="en-US" sz="2000" dirty="0" smtClean="0">
                <a:sym typeface="Wingdings" panose="05000000000000000000" pitchFamily="2" charset="2"/>
              </a:rPr>
              <a:t> </a:t>
            </a:r>
            <a:r>
              <a:rPr lang="en-US" sz="2000" dirty="0" err="1" smtClean="0">
                <a:sym typeface="Wingdings" panose="05000000000000000000" pitchFamily="2" charset="2"/>
              </a:rPr>
              <a:t>chromosomu</a:t>
            </a:r>
            <a:r>
              <a:rPr lang="en-US" sz="2000" dirty="0" smtClean="0">
                <a:sym typeface="Wingdings" panose="05000000000000000000" pitchFamily="2" charset="2"/>
              </a:rPr>
              <a:t>, </a:t>
            </a:r>
            <a:r>
              <a:rPr lang="en-US" sz="2000" dirty="0" err="1" smtClean="0">
                <a:sym typeface="Wingdings" panose="05000000000000000000" pitchFamily="2" charset="2"/>
              </a:rPr>
              <a:t>delece</a:t>
            </a:r>
            <a:r>
              <a:rPr lang="en-US" sz="2000" dirty="0" smtClean="0">
                <a:sym typeface="Wingdings" panose="05000000000000000000" pitchFamily="2" charset="2"/>
              </a:rPr>
              <a:t> </a:t>
            </a:r>
            <a:r>
              <a:rPr lang="en-US" sz="2000" dirty="0" err="1" smtClean="0">
                <a:sym typeface="Wingdings" panose="05000000000000000000" pitchFamily="2" charset="2"/>
              </a:rPr>
              <a:t>na</a:t>
            </a:r>
            <a:r>
              <a:rPr lang="en-US" sz="2000" dirty="0" smtClean="0">
                <a:sym typeface="Wingdings" panose="05000000000000000000" pitchFamily="2" charset="2"/>
              </a:rPr>
              <a:t> </a:t>
            </a:r>
            <a:r>
              <a:rPr lang="en-US" sz="2000" dirty="0" err="1" smtClean="0">
                <a:sym typeface="Wingdings" panose="05000000000000000000" pitchFamily="2" charset="2"/>
              </a:rPr>
              <a:t>druh</a:t>
            </a:r>
            <a:r>
              <a:rPr lang="cs-CZ" sz="2000" dirty="0" smtClean="0">
                <a:sym typeface="Wingdings" panose="05000000000000000000" pitchFamily="2" charset="2"/>
              </a:rPr>
              <a:t>é</a:t>
            </a:r>
            <a:r>
              <a:rPr lang="en-US" sz="2000" dirty="0" smtClean="0">
                <a:sym typeface="Wingdings" panose="05000000000000000000" pitchFamily="2" charset="2"/>
              </a:rPr>
              <a:t>m</a:t>
            </a:r>
            <a:r>
              <a:rPr lang="cs-CZ" sz="2000" dirty="0" smtClean="0">
                <a:sym typeface="Wingdings" panose="05000000000000000000" pitchFamily="2" charset="2"/>
              </a:rPr>
              <a:t>.</a:t>
            </a:r>
          </a:p>
          <a:p>
            <a:pPr marL="342900" indent="-342900">
              <a:spcBef>
                <a:spcPts val="1200"/>
              </a:spcBef>
              <a:buFont typeface="Arial" panose="020B0604020202020204" pitchFamily="34" charset="0"/>
              <a:buChar char="•"/>
            </a:pPr>
            <a:r>
              <a:rPr lang="cs-CZ" sz="2000" dirty="0" smtClean="0">
                <a:sym typeface="Wingdings" panose="05000000000000000000" pitchFamily="2" charset="2"/>
              </a:rPr>
              <a:t>Důvodem párování </a:t>
            </a:r>
            <a:r>
              <a:rPr lang="cs-CZ" sz="2000" dirty="0" err="1" smtClean="0">
                <a:sym typeface="Wingdings" panose="05000000000000000000" pitchFamily="2" charset="2"/>
              </a:rPr>
              <a:t>repetitivních</a:t>
            </a:r>
            <a:r>
              <a:rPr lang="cs-CZ" sz="2000" dirty="0" smtClean="0">
                <a:sym typeface="Wingdings" panose="05000000000000000000" pitchFamily="2" charset="2"/>
              </a:rPr>
              <a:t> sekvencí (satelitů, mobilních elementů) lokalizovaných na různých částech chromosomů</a:t>
            </a:r>
            <a:r>
              <a:rPr lang="en-US" sz="2000" dirty="0" smtClean="0">
                <a:sym typeface="Wingdings" panose="05000000000000000000" pitchFamily="2" charset="2"/>
              </a:rPr>
              <a:t>.</a:t>
            </a:r>
            <a:endParaRPr lang="en-US" sz="20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184" y="2953004"/>
            <a:ext cx="7346696" cy="3593431"/>
          </a:xfrm>
          <a:prstGeom prst="rect">
            <a:avLst/>
          </a:prstGeom>
        </p:spPr>
      </p:pic>
      <p:grpSp>
        <p:nvGrpSpPr>
          <p:cNvPr id="7" name="Skupina 6"/>
          <p:cNvGrpSpPr/>
          <p:nvPr/>
        </p:nvGrpSpPr>
        <p:grpSpPr>
          <a:xfrm>
            <a:off x="1005840" y="5181600"/>
            <a:ext cx="7792721" cy="1524000"/>
            <a:chOff x="1005840" y="5181600"/>
            <a:chExt cx="7792721" cy="1524000"/>
          </a:xfrm>
        </p:grpSpPr>
        <p:sp>
          <p:nvSpPr>
            <p:cNvPr id="5" name="Obdélník 4"/>
            <p:cNvSpPr/>
            <p:nvPr/>
          </p:nvSpPr>
          <p:spPr>
            <a:xfrm>
              <a:off x="1005840" y="5588000"/>
              <a:ext cx="7792721" cy="111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3992880" y="5181600"/>
              <a:ext cx="898652" cy="579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bdélník 7"/>
          <p:cNvSpPr/>
          <p:nvPr/>
        </p:nvSpPr>
        <p:spPr>
          <a:xfrm>
            <a:off x="1005840" y="4003040"/>
            <a:ext cx="6766560" cy="146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2306320" y="2672080"/>
            <a:ext cx="5537200" cy="1330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8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98272" y="184825"/>
            <a:ext cx="8229600" cy="1143000"/>
          </a:xfrm>
        </p:spPr>
        <p:txBody>
          <a:bodyPr/>
          <a:lstStyle/>
          <a:p>
            <a:pPr algn="ctr"/>
            <a:r>
              <a:rPr lang="cs-CZ" altLang="cs-CZ" sz="4000" dirty="0">
                <a:solidFill>
                  <a:srgbClr val="C00000"/>
                </a:solidFill>
              </a:rPr>
              <a:t>Duplikace</a:t>
            </a:r>
          </a:p>
        </p:txBody>
      </p:sp>
      <p:pic>
        <p:nvPicPr>
          <p:cNvPr id="39939" name="Picture 2" descr="A section of DNA is accidentally duplicated when a chromosome is cop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337" y="1502735"/>
            <a:ext cx="3719250" cy="402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ovéPole 2"/>
          <p:cNvSpPr txBox="1">
            <a:spLocks noChangeArrowheads="1"/>
          </p:cNvSpPr>
          <p:nvPr/>
        </p:nvSpPr>
        <p:spPr bwMode="auto">
          <a:xfrm>
            <a:off x="316149" y="1608813"/>
            <a:ext cx="4849238"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1800"/>
              </a:spcBef>
              <a:spcAft>
                <a:spcPts val="1200"/>
              </a:spcAft>
              <a:buFontTx/>
              <a:buNone/>
              <a:defRPr/>
            </a:pPr>
            <a:r>
              <a:rPr lang="cs-CZ" altLang="cs-CZ" sz="2200" b="1" dirty="0" smtClean="0">
                <a:latin typeface="+mn-lt"/>
              </a:rPr>
              <a:t>= zdvojení části genetického materiálu</a:t>
            </a:r>
          </a:p>
          <a:p>
            <a:pPr marL="342900" indent="-342900" eaLnBrk="1" hangingPunct="1">
              <a:spcBef>
                <a:spcPts val="1800"/>
              </a:spcBef>
              <a:spcAft>
                <a:spcPts val="1200"/>
              </a:spcAft>
              <a:defRPr/>
            </a:pPr>
            <a:r>
              <a:rPr lang="cs-CZ" altLang="cs-CZ" sz="2200" dirty="0" smtClean="0">
                <a:latin typeface="+mn-lt"/>
              </a:rPr>
              <a:t>Důležité pro evoluci genomu </a:t>
            </a:r>
            <a:r>
              <a:rPr lang="cs-CZ" altLang="cs-CZ" sz="2200" dirty="0" smtClean="0">
                <a:latin typeface="+mn-lt"/>
                <a:sym typeface="Wingdings" panose="05000000000000000000" pitchFamily="2" charset="2"/>
              </a:rPr>
              <a:t></a:t>
            </a:r>
            <a:r>
              <a:rPr lang="en-US" altLang="cs-CZ" sz="2200" dirty="0" smtClean="0">
                <a:latin typeface="+mn-lt"/>
                <a:sym typeface="Wingdings" panose="05000000000000000000" pitchFamily="2" charset="2"/>
              </a:rPr>
              <a:t> </a:t>
            </a:r>
            <a:r>
              <a:rPr lang="cs-CZ" altLang="cs-CZ" sz="2200" dirty="0" smtClean="0">
                <a:latin typeface="+mn-lt"/>
                <a:sym typeface="Wingdings" panose="05000000000000000000" pitchFamily="2" charset="2"/>
              </a:rPr>
              <a:t>duplikované geny mohou získat novou funkci</a:t>
            </a:r>
          </a:p>
          <a:p>
            <a:pPr marL="342900" indent="-342900">
              <a:spcBef>
                <a:spcPts val="1200"/>
              </a:spcBef>
              <a:spcAft>
                <a:spcPts val="1200"/>
              </a:spcAft>
              <a:buFont typeface="Arial" panose="020B0604020202020204" pitchFamily="34" charset="0"/>
              <a:buChar char="•"/>
            </a:pPr>
            <a:r>
              <a:rPr lang="cs-CZ" sz="2200" dirty="0">
                <a:latin typeface="+mn-lt"/>
              </a:rPr>
              <a:t>Pro jedince s největší pravděpodobností negativní</a:t>
            </a:r>
            <a:endParaRPr lang="en-US" sz="2200" dirty="0">
              <a:latin typeface="+mn-lt"/>
            </a:endParaRPr>
          </a:p>
          <a:p>
            <a:pPr marL="342900" indent="-342900">
              <a:spcBef>
                <a:spcPts val="1200"/>
              </a:spcBef>
              <a:spcAft>
                <a:spcPts val="1200"/>
              </a:spcAft>
              <a:buFont typeface="Arial" panose="020B0604020202020204" pitchFamily="34" charset="0"/>
              <a:buChar char="•"/>
            </a:pPr>
            <a:r>
              <a:rPr lang="cs-CZ" sz="2200" dirty="0">
                <a:latin typeface="+mn-lt"/>
              </a:rPr>
              <a:t>Důležitá evoluční síla – mechanismus duplikace genů</a:t>
            </a:r>
          </a:p>
          <a:p>
            <a:pPr marL="342900" indent="-342900" eaLnBrk="1" hangingPunct="1">
              <a:spcBef>
                <a:spcPts val="1800"/>
              </a:spcBef>
              <a:spcAft>
                <a:spcPts val="1200"/>
              </a:spcAft>
              <a:defRPr/>
            </a:pPr>
            <a:endParaRPr lang="cs-CZ" altLang="cs-CZ" sz="2200" dirty="0" smtClean="0">
              <a:latin typeface="+mn-lt"/>
              <a:sym typeface="Wingdings" panose="05000000000000000000" pitchFamily="2" charset="2"/>
            </a:endParaRPr>
          </a:p>
          <a:p>
            <a:pPr eaLnBrk="1" hangingPunct="1">
              <a:spcBef>
                <a:spcPts val="1800"/>
              </a:spcBef>
              <a:spcAft>
                <a:spcPts val="1200"/>
              </a:spcAft>
              <a:buFontTx/>
              <a:buNone/>
              <a:defRPr/>
            </a:pPr>
            <a:endParaRPr lang="cs-CZ" altLang="cs-CZ" sz="2200" dirty="0" smtClean="0">
              <a:latin typeface="+mn-lt"/>
            </a:endParaRPr>
          </a:p>
          <a:p>
            <a:pPr eaLnBrk="1" hangingPunct="1">
              <a:spcBef>
                <a:spcPts val="1800"/>
              </a:spcBef>
              <a:spcAft>
                <a:spcPts val="1200"/>
              </a:spcAft>
              <a:buFontTx/>
              <a:buNone/>
              <a:defRPr/>
            </a:pPr>
            <a:endParaRPr lang="cs-CZ" altLang="cs-CZ" sz="2200" dirty="0" smtClean="0">
              <a:latin typeface="+mn-lt"/>
            </a:endParaRPr>
          </a:p>
        </p:txBody>
      </p:sp>
    </p:spTree>
    <p:extLst>
      <p:ext uri="{BB962C8B-B14F-4D97-AF65-F5344CB8AC3E}">
        <p14:creationId xmlns:p14="http://schemas.microsoft.com/office/powerpoint/2010/main" val="1540427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489" y="3132437"/>
            <a:ext cx="1070250" cy="1624389"/>
          </a:xfrm>
          <a:prstGeom prst="rect">
            <a:avLst/>
          </a:prstGeom>
        </p:spPr>
      </p:pic>
      <p:sp>
        <p:nvSpPr>
          <p:cNvPr id="3" name="Nadpis 1"/>
          <p:cNvSpPr>
            <a:spLocks noGrp="1"/>
          </p:cNvSpPr>
          <p:nvPr>
            <p:ph type="title"/>
          </p:nvPr>
        </p:nvSpPr>
        <p:spPr>
          <a:xfrm>
            <a:off x="623272" y="-76452"/>
            <a:ext cx="7886700" cy="1325563"/>
          </a:xfrm>
        </p:spPr>
        <p:txBody>
          <a:bodyPr vert="horz" lIns="91440" tIns="45720" rIns="91440" bIns="45720" rtlCol="0" anchor="ctr">
            <a:normAutofit/>
          </a:bodyPr>
          <a:lstStyle/>
          <a:p>
            <a:pPr algn="ctr"/>
            <a:r>
              <a:rPr lang="cs-CZ" sz="4000" dirty="0" smtClean="0">
                <a:solidFill>
                  <a:srgbClr val="C00000"/>
                </a:solidFill>
              </a:rPr>
              <a:t>Co se může stát s duplikovanými geny</a:t>
            </a:r>
            <a:endParaRPr lang="en-US" sz="4000" dirty="0">
              <a:solidFill>
                <a:srgbClr val="C00000"/>
              </a:solidFill>
            </a:endParaRPr>
          </a:p>
        </p:txBody>
      </p:sp>
      <p:pic>
        <p:nvPicPr>
          <p:cNvPr id="11" name="Obráze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383" y="1177514"/>
            <a:ext cx="1520641" cy="1739479"/>
          </a:xfrm>
          <a:prstGeom prst="rect">
            <a:avLst/>
          </a:prstGeom>
        </p:spPr>
      </p:pic>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749" y="1249111"/>
            <a:ext cx="861855" cy="1673892"/>
          </a:xfrm>
          <a:prstGeom prst="rect">
            <a:avLst/>
          </a:prstGeom>
        </p:spPr>
      </p:pic>
      <p:pic>
        <p:nvPicPr>
          <p:cNvPr id="13" name="Obráze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3156" y="4591663"/>
            <a:ext cx="1629852" cy="1575524"/>
          </a:xfrm>
          <a:prstGeom prst="rect">
            <a:avLst/>
          </a:prstGeom>
        </p:spPr>
      </p:pic>
      <p:pic>
        <p:nvPicPr>
          <p:cNvPr id="14" name="Obráze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3980" y="5134182"/>
            <a:ext cx="807624" cy="1182593"/>
          </a:xfrm>
          <a:prstGeom prst="rect">
            <a:avLst/>
          </a:prstGeom>
        </p:spPr>
      </p:pic>
      <p:pic>
        <p:nvPicPr>
          <p:cNvPr id="15" name="Obrázek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3483" y="1510791"/>
            <a:ext cx="1314214" cy="1709042"/>
          </a:xfrm>
          <a:prstGeom prst="rect">
            <a:avLst/>
          </a:prstGeom>
        </p:spPr>
      </p:pic>
      <p:pic>
        <p:nvPicPr>
          <p:cNvPr id="19" name="Obrázek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2031" y="1540274"/>
            <a:ext cx="1094811" cy="1734411"/>
          </a:xfrm>
          <a:prstGeom prst="rect">
            <a:avLst/>
          </a:prstGeom>
        </p:spPr>
      </p:pic>
      <p:pic>
        <p:nvPicPr>
          <p:cNvPr id="20" name="Obráze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644" y="3142164"/>
            <a:ext cx="1070250" cy="1624389"/>
          </a:xfrm>
          <a:prstGeom prst="rect">
            <a:avLst/>
          </a:prstGeom>
        </p:spPr>
      </p:pic>
      <p:sp>
        <p:nvSpPr>
          <p:cNvPr id="21" name="TextovéPole 20"/>
          <p:cNvSpPr txBox="1"/>
          <p:nvPr/>
        </p:nvSpPr>
        <p:spPr>
          <a:xfrm>
            <a:off x="4108255" y="2701550"/>
            <a:ext cx="1180580" cy="400110"/>
          </a:xfrm>
          <a:prstGeom prst="rect">
            <a:avLst/>
          </a:prstGeom>
          <a:noFill/>
        </p:spPr>
        <p:txBody>
          <a:bodyPr wrap="none" rtlCol="0">
            <a:spAutoFit/>
          </a:bodyPr>
          <a:lstStyle/>
          <a:p>
            <a:r>
              <a:rPr lang="cs-CZ" sz="2000" dirty="0" smtClean="0"/>
              <a:t>duplikace</a:t>
            </a:r>
            <a:endParaRPr lang="en-US" sz="2000" dirty="0" smtClean="0"/>
          </a:p>
        </p:txBody>
      </p:sp>
      <p:pic>
        <p:nvPicPr>
          <p:cNvPr id="22" name="Obrázek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3272" y="4954945"/>
            <a:ext cx="1054911" cy="1601109"/>
          </a:xfrm>
          <a:prstGeom prst="rect">
            <a:avLst/>
          </a:prstGeom>
        </p:spPr>
      </p:pic>
      <p:pic>
        <p:nvPicPr>
          <p:cNvPr id="23" name="Obrázek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7465" y="4945606"/>
            <a:ext cx="1054911" cy="1601109"/>
          </a:xfrm>
          <a:prstGeom prst="rect">
            <a:avLst/>
          </a:prstGeom>
        </p:spPr>
      </p:pic>
      <p:sp>
        <p:nvSpPr>
          <p:cNvPr id="24" name="TextovéPole 23"/>
          <p:cNvSpPr txBox="1"/>
          <p:nvPr/>
        </p:nvSpPr>
        <p:spPr>
          <a:xfrm>
            <a:off x="178349" y="4237720"/>
            <a:ext cx="3091634" cy="707886"/>
          </a:xfrm>
          <a:prstGeom prst="rect">
            <a:avLst/>
          </a:prstGeom>
          <a:noFill/>
        </p:spPr>
        <p:txBody>
          <a:bodyPr wrap="square" rtlCol="0">
            <a:spAutoFit/>
          </a:bodyPr>
          <a:lstStyle/>
          <a:p>
            <a:r>
              <a:rPr lang="cs-CZ" sz="2000" dirty="0" smtClean="0"/>
              <a:t>žádná</a:t>
            </a:r>
            <a:r>
              <a:rPr lang="en-US" sz="2000" dirty="0" smtClean="0"/>
              <a:t> </a:t>
            </a:r>
            <a:r>
              <a:rPr lang="en-US" sz="2000" dirty="0" err="1" smtClean="0"/>
              <a:t>mutace</a:t>
            </a:r>
            <a:r>
              <a:rPr lang="cs-CZ" sz="2000" dirty="0" smtClean="0"/>
              <a:t> </a:t>
            </a:r>
            <a:r>
              <a:rPr lang="cs-CZ" sz="2000" dirty="0" smtClean="0">
                <a:sym typeface="Wingdings" panose="05000000000000000000" pitchFamily="2" charset="2"/>
              </a:rPr>
              <a:t></a:t>
            </a:r>
            <a:r>
              <a:rPr lang="en-US" sz="2000" dirty="0" smtClean="0">
                <a:sym typeface="Wingdings" panose="05000000000000000000" pitchFamily="2" charset="2"/>
              </a:rPr>
              <a:t> v</a:t>
            </a:r>
            <a:r>
              <a:rPr lang="cs-CZ" sz="2000" dirty="0" smtClean="0">
                <a:sym typeface="Wingdings" panose="05000000000000000000" pitchFamily="2" charset="2"/>
              </a:rPr>
              <a:t>í</a:t>
            </a:r>
            <a:r>
              <a:rPr lang="en-US" sz="2000" dirty="0" err="1" smtClean="0">
                <a:sym typeface="Wingdings" panose="05000000000000000000" pitchFamily="2" charset="2"/>
              </a:rPr>
              <a:t>ce</a:t>
            </a:r>
            <a:r>
              <a:rPr lang="en-US" sz="2000" dirty="0" smtClean="0">
                <a:sym typeface="Wingdings" panose="05000000000000000000" pitchFamily="2" charset="2"/>
              </a:rPr>
              <a:t> </a:t>
            </a:r>
            <a:r>
              <a:rPr lang="en-US" sz="2000" dirty="0" err="1" smtClean="0">
                <a:sym typeface="Wingdings" panose="05000000000000000000" pitchFamily="2" charset="2"/>
              </a:rPr>
              <a:t>produktu</a:t>
            </a:r>
            <a:r>
              <a:rPr lang="en-US" sz="2000" dirty="0" smtClean="0">
                <a:sym typeface="Wingdings" panose="05000000000000000000" pitchFamily="2" charset="2"/>
              </a:rPr>
              <a:t> </a:t>
            </a:r>
            <a:endParaRPr lang="en-US" sz="2000" dirty="0" smtClean="0"/>
          </a:p>
        </p:txBody>
      </p:sp>
      <p:pic>
        <p:nvPicPr>
          <p:cNvPr id="26" name="Obrázek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212" y="1591508"/>
            <a:ext cx="1105520" cy="1677922"/>
          </a:xfrm>
          <a:prstGeom prst="rect">
            <a:avLst/>
          </a:prstGeom>
        </p:spPr>
      </p:pic>
      <p:sp>
        <p:nvSpPr>
          <p:cNvPr id="27" name="TextovéPole 26"/>
          <p:cNvSpPr txBox="1"/>
          <p:nvPr/>
        </p:nvSpPr>
        <p:spPr>
          <a:xfrm>
            <a:off x="275854" y="997911"/>
            <a:ext cx="3826689" cy="400110"/>
          </a:xfrm>
          <a:prstGeom prst="rect">
            <a:avLst/>
          </a:prstGeom>
          <a:noFill/>
        </p:spPr>
        <p:txBody>
          <a:bodyPr wrap="none" rtlCol="0">
            <a:spAutoFit/>
          </a:bodyPr>
          <a:lstStyle/>
          <a:p>
            <a:r>
              <a:rPr lang="cs-CZ" sz="2000" dirty="0" smtClean="0"/>
              <a:t>mutace </a:t>
            </a:r>
            <a:r>
              <a:rPr lang="cs-CZ" sz="2000" dirty="0" smtClean="0">
                <a:sym typeface="Wingdings" panose="05000000000000000000" pitchFamily="2" charset="2"/>
              </a:rPr>
              <a:t> změna funkce/zisk nové</a:t>
            </a:r>
            <a:endParaRPr lang="en-US" sz="2000" dirty="0" smtClean="0"/>
          </a:p>
        </p:txBody>
      </p:sp>
      <p:pic>
        <p:nvPicPr>
          <p:cNvPr id="28" name="Obrázek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4046" y="4954945"/>
            <a:ext cx="1054911" cy="1601109"/>
          </a:xfrm>
          <a:prstGeom prst="rect">
            <a:avLst/>
          </a:prstGeom>
        </p:spPr>
      </p:pic>
      <p:sp>
        <p:nvSpPr>
          <p:cNvPr id="29" name="TextovéPole 28"/>
          <p:cNvSpPr txBox="1"/>
          <p:nvPr/>
        </p:nvSpPr>
        <p:spPr>
          <a:xfrm>
            <a:off x="2958029" y="6414515"/>
            <a:ext cx="4133760" cy="400110"/>
          </a:xfrm>
          <a:prstGeom prst="rect">
            <a:avLst/>
          </a:prstGeom>
          <a:noFill/>
        </p:spPr>
        <p:txBody>
          <a:bodyPr wrap="none" rtlCol="0">
            <a:spAutoFit/>
          </a:bodyPr>
          <a:lstStyle/>
          <a:p>
            <a:r>
              <a:rPr lang="cs-CZ" sz="2000" dirty="0" smtClean="0"/>
              <a:t>mutace </a:t>
            </a:r>
            <a:r>
              <a:rPr lang="en-US" sz="2000" dirty="0" smtClean="0"/>
              <a:t>v 1 genu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vznik</a:t>
            </a:r>
            <a:r>
              <a:rPr lang="en-US" sz="2000" dirty="0" smtClean="0">
                <a:sym typeface="Wingdings" panose="05000000000000000000" pitchFamily="2" charset="2"/>
              </a:rPr>
              <a:t> </a:t>
            </a:r>
            <a:r>
              <a:rPr lang="en-US" sz="2000" dirty="0" err="1" smtClean="0">
                <a:sym typeface="Wingdings" panose="05000000000000000000" pitchFamily="2" charset="2"/>
              </a:rPr>
              <a:t>pseudogenu</a:t>
            </a:r>
            <a:endParaRPr lang="en-US" sz="2000" dirty="0" smtClean="0"/>
          </a:p>
        </p:txBody>
      </p:sp>
      <p:sp>
        <p:nvSpPr>
          <p:cNvPr id="30" name="TextovéPole 29"/>
          <p:cNvSpPr txBox="1"/>
          <p:nvPr/>
        </p:nvSpPr>
        <p:spPr>
          <a:xfrm>
            <a:off x="6161869" y="3129724"/>
            <a:ext cx="2982131" cy="1323439"/>
          </a:xfrm>
          <a:prstGeom prst="rect">
            <a:avLst/>
          </a:prstGeom>
          <a:noFill/>
        </p:spPr>
        <p:txBody>
          <a:bodyPr wrap="square" rtlCol="0">
            <a:spAutoFit/>
          </a:bodyPr>
          <a:lstStyle/>
          <a:p>
            <a:r>
              <a:rPr lang="cs-CZ" sz="2000" dirty="0" smtClean="0"/>
              <a:t>mutace </a:t>
            </a:r>
            <a:r>
              <a:rPr lang="en-US" sz="2000" dirty="0" smtClean="0"/>
              <a:t>v </a:t>
            </a:r>
            <a:r>
              <a:rPr lang="cs-CZ" sz="2000" dirty="0" smtClean="0"/>
              <a:t>obou</a:t>
            </a:r>
            <a:r>
              <a:rPr lang="en-US" sz="2000" dirty="0" smtClean="0"/>
              <a:t> gen</a:t>
            </a:r>
            <a:r>
              <a:rPr lang="cs-CZ" sz="2000" dirty="0" smtClean="0"/>
              <a:t>ech</a:t>
            </a:r>
            <a:r>
              <a:rPr lang="en-US" sz="2000" dirty="0" smtClean="0"/>
              <a:t>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rozdělí si původní funkci (věcně, časově, prostorově)</a:t>
            </a:r>
            <a:endParaRPr lang="en-US" sz="2000" dirty="0" smtClean="0"/>
          </a:p>
        </p:txBody>
      </p:sp>
      <p:sp>
        <p:nvSpPr>
          <p:cNvPr id="31" name="Šipka doprava 30"/>
          <p:cNvSpPr/>
          <p:nvPr/>
        </p:nvSpPr>
        <p:spPr>
          <a:xfrm rot="8903174">
            <a:off x="3020029" y="4573770"/>
            <a:ext cx="457607" cy="366112"/>
          </a:xfrm>
          <a:prstGeom prst="rightArrow">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Šipka doprava 31"/>
          <p:cNvSpPr/>
          <p:nvPr/>
        </p:nvSpPr>
        <p:spPr>
          <a:xfrm rot="5400000">
            <a:off x="4652797" y="4873703"/>
            <a:ext cx="457607" cy="366112"/>
          </a:xfrm>
          <a:prstGeom prst="rightArrow">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Šipka doprava 32"/>
          <p:cNvSpPr/>
          <p:nvPr/>
        </p:nvSpPr>
        <p:spPr>
          <a:xfrm rot="2416133">
            <a:off x="5933064" y="4595788"/>
            <a:ext cx="457607" cy="366112"/>
          </a:xfrm>
          <a:prstGeom prst="rightArrow">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Šipka doprava 33"/>
          <p:cNvSpPr/>
          <p:nvPr/>
        </p:nvSpPr>
        <p:spPr>
          <a:xfrm rot="18868643">
            <a:off x="5661781" y="2810007"/>
            <a:ext cx="457607" cy="366112"/>
          </a:xfrm>
          <a:prstGeom prst="rightArrow">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Šipka doprava 34"/>
          <p:cNvSpPr/>
          <p:nvPr/>
        </p:nvSpPr>
        <p:spPr>
          <a:xfrm rot="12118753">
            <a:off x="3031061" y="3356905"/>
            <a:ext cx="457607" cy="366112"/>
          </a:xfrm>
          <a:prstGeom prst="rightArrow">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4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9" grpId="0"/>
      <p:bldP spid="30" grpId="0"/>
      <p:bldP spid="31" grpId="0" animBg="1"/>
      <p:bldP spid="32" grpId="0" animBg="1"/>
      <p:bldP spid="33" grpId="0" animBg="1"/>
      <p:bldP spid="34" grpId="0" animBg="1"/>
      <p:bldP spid="3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6682" y="187844"/>
            <a:ext cx="7886700" cy="1325563"/>
          </a:xfrm>
        </p:spPr>
        <p:txBody>
          <a:bodyPr>
            <a:normAutofit/>
          </a:bodyPr>
          <a:lstStyle/>
          <a:p>
            <a:pPr algn="ctr"/>
            <a:r>
              <a:rPr lang="cs-CZ" sz="4000" dirty="0">
                <a:solidFill>
                  <a:srgbClr val="C00000"/>
                </a:solidFill>
              </a:rPr>
              <a:t>Genové rodiny</a:t>
            </a: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8719" y="2442447"/>
            <a:ext cx="1520641" cy="1739479"/>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4173" y="2442447"/>
            <a:ext cx="861855" cy="1673892"/>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5384" y="3020102"/>
            <a:ext cx="748649" cy="1096237"/>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0516" y="2442447"/>
            <a:ext cx="1314214" cy="1709042"/>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6563" y="2417078"/>
            <a:ext cx="1094811" cy="1734411"/>
          </a:xfrm>
          <a:prstGeom prst="rect">
            <a:avLst/>
          </a:prstGeom>
        </p:spPr>
      </p:pic>
      <p:pic>
        <p:nvPicPr>
          <p:cNvPr id="9" name="Obráze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84" y="2403300"/>
            <a:ext cx="1105520" cy="1677922"/>
          </a:xfrm>
          <a:prstGeom prst="rect">
            <a:avLst/>
          </a:prstGeom>
        </p:spPr>
      </p:pic>
      <p:pic>
        <p:nvPicPr>
          <p:cNvPr id="10" name="Obráze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9613" y="3055250"/>
            <a:ext cx="689676" cy="1009883"/>
          </a:xfrm>
          <a:prstGeom prst="rect">
            <a:avLst/>
          </a:prstGeom>
        </p:spPr>
      </p:pic>
      <p:sp>
        <p:nvSpPr>
          <p:cNvPr id="11" name="TextovéPole 10"/>
          <p:cNvSpPr txBox="1"/>
          <p:nvPr/>
        </p:nvSpPr>
        <p:spPr>
          <a:xfrm>
            <a:off x="516682" y="1547039"/>
            <a:ext cx="8211672" cy="430887"/>
          </a:xfrm>
          <a:prstGeom prst="rect">
            <a:avLst/>
          </a:prstGeom>
          <a:noFill/>
        </p:spPr>
        <p:txBody>
          <a:bodyPr wrap="none" rtlCol="0">
            <a:spAutoFit/>
          </a:bodyPr>
          <a:lstStyle/>
          <a:p>
            <a:r>
              <a:rPr lang="cs-CZ" sz="2200" dirty="0" smtClean="0"/>
              <a:t>Skupina genů v genomu vzniklá duplikacemi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postupně různé funkce.</a:t>
            </a:r>
            <a:endParaRPr lang="cs-CZ" sz="2200" dirty="0" smtClean="0"/>
          </a:p>
        </p:txBody>
      </p:sp>
    </p:spTree>
    <p:extLst>
      <p:ext uri="{BB962C8B-B14F-4D97-AF65-F5344CB8AC3E}">
        <p14:creationId xmlns:p14="http://schemas.microsoft.com/office/powerpoint/2010/main" val="12365943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468313" y="26988"/>
            <a:ext cx="8229600" cy="1143000"/>
          </a:xfrm>
        </p:spPr>
        <p:txBody>
          <a:bodyPr>
            <a:normAutofit/>
          </a:bodyPr>
          <a:lstStyle/>
          <a:p>
            <a:pPr algn="ctr">
              <a:defRPr/>
            </a:pPr>
            <a:r>
              <a:rPr lang="cs-CZ" altLang="cs-CZ" sz="4000" dirty="0" err="1">
                <a:solidFill>
                  <a:srgbClr val="C00000"/>
                </a:solidFill>
              </a:rPr>
              <a:t>Hox</a:t>
            </a:r>
            <a:r>
              <a:rPr lang="cs-CZ" altLang="cs-CZ" sz="4000" dirty="0">
                <a:solidFill>
                  <a:srgbClr val="C00000"/>
                </a:solidFill>
              </a:rPr>
              <a:t> geny – příklad genové rodiny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401763"/>
            <a:ext cx="5024438"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9119" y="1169988"/>
            <a:ext cx="16668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4"/>
          <p:cNvSpPr txBox="1">
            <a:spLocks noChangeArrowheads="1"/>
          </p:cNvSpPr>
          <p:nvPr/>
        </p:nvSpPr>
        <p:spPr bwMode="auto">
          <a:xfrm>
            <a:off x="7037388" y="2389739"/>
            <a:ext cx="1970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dirty="0" smtClean="0">
                <a:latin typeface="Calibri" panose="020F0502020204030204" pitchFamily="34" charset="0"/>
              </a:rPr>
              <a:t>Mutace </a:t>
            </a:r>
            <a:r>
              <a:rPr lang="cs-CZ" altLang="cs-CZ" sz="1600" dirty="0" err="1" smtClean="0">
                <a:latin typeface="Calibri" panose="020F0502020204030204" pitchFamily="34" charset="0"/>
              </a:rPr>
              <a:t>Ultrabithorax</a:t>
            </a:r>
            <a:endParaRPr lang="cs-CZ" altLang="cs-CZ" sz="1600" dirty="0">
              <a:latin typeface="Calibri" panose="020F0502020204030204" pitchFamily="34" charset="0"/>
            </a:endParaRPr>
          </a:p>
        </p:txBody>
      </p:sp>
      <p:sp>
        <p:nvSpPr>
          <p:cNvPr id="2" name="TextovéPole 1"/>
          <p:cNvSpPr txBox="1"/>
          <p:nvPr/>
        </p:nvSpPr>
        <p:spPr>
          <a:xfrm>
            <a:off x="362809" y="1299126"/>
            <a:ext cx="3720241" cy="409342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err="1" smtClean="0"/>
              <a:t>Hox</a:t>
            </a:r>
            <a:r>
              <a:rPr lang="cs-CZ" sz="2000" dirty="0" smtClean="0"/>
              <a:t> geny – určují, co vyroste z které části těla</a:t>
            </a:r>
          </a:p>
          <a:p>
            <a:pPr marL="342900" indent="-342900">
              <a:spcBef>
                <a:spcPts val="1200"/>
              </a:spcBef>
              <a:buFont typeface="Arial" panose="020B0604020202020204" pitchFamily="34" charset="0"/>
              <a:buChar char="•"/>
            </a:pPr>
            <a:r>
              <a:rPr lang="cs-CZ" sz="2000" dirty="0" err="1" smtClean="0"/>
              <a:t>Homeotické</a:t>
            </a:r>
            <a:r>
              <a:rPr lang="cs-CZ" sz="2000" dirty="0" smtClean="0"/>
              <a:t> mutace = záměna jedné části těla za jinou  </a:t>
            </a:r>
          </a:p>
          <a:p>
            <a:pPr marL="342900" indent="-342900">
              <a:spcBef>
                <a:spcPts val="1200"/>
              </a:spcBef>
              <a:buFont typeface="Arial" panose="020B0604020202020204" pitchFamily="34" charset="0"/>
              <a:buChar char="•"/>
            </a:pPr>
            <a:r>
              <a:rPr lang="cs-CZ" sz="2000" dirty="0" smtClean="0"/>
              <a:t>Velice konzervativní – stejná funkce u octomilky i obratlovců </a:t>
            </a:r>
          </a:p>
          <a:p>
            <a:pPr marL="342900" indent="-342900">
              <a:spcBef>
                <a:spcPts val="1200"/>
              </a:spcBef>
              <a:buFont typeface="Arial" panose="020B0604020202020204" pitchFamily="34" charset="0"/>
              <a:buChar char="•"/>
            </a:pPr>
            <a:r>
              <a:rPr lang="cs-CZ" sz="2000" dirty="0"/>
              <a:t>J</a:t>
            </a:r>
            <a:r>
              <a:rPr lang="cs-CZ" sz="2000" dirty="0" smtClean="0"/>
              <a:t>en u mnohobuněčných živočichů (ne u všech)</a:t>
            </a:r>
          </a:p>
          <a:p>
            <a:pPr marL="342900" indent="-342900">
              <a:spcBef>
                <a:spcPts val="1200"/>
              </a:spcBef>
              <a:buFont typeface="Arial" panose="020B0604020202020204" pitchFamily="34" charset="0"/>
              <a:buChar char="•"/>
            </a:pPr>
            <a:r>
              <a:rPr lang="cs-CZ" sz="2000" dirty="0" smtClean="0"/>
              <a:t>Vznik postupnými duplikacemi z </a:t>
            </a:r>
            <a:r>
              <a:rPr lang="cs-CZ" sz="2000" dirty="0" err="1" smtClean="0"/>
              <a:t>praProtoHox</a:t>
            </a:r>
            <a:r>
              <a:rPr lang="cs-CZ" sz="2000" dirty="0" smtClean="0"/>
              <a:t> genu</a:t>
            </a:r>
          </a:p>
        </p:txBody>
      </p:sp>
    </p:spTree>
    <p:extLst>
      <p:ext uri="{BB962C8B-B14F-4D97-AF65-F5344CB8AC3E}">
        <p14:creationId xmlns:p14="http://schemas.microsoft.com/office/powerpoint/2010/main" val="331640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7561" y="170573"/>
            <a:ext cx="7886700" cy="1325563"/>
          </a:xfrm>
        </p:spPr>
        <p:txBody>
          <a:bodyPr>
            <a:normAutofit/>
          </a:bodyPr>
          <a:lstStyle/>
          <a:p>
            <a:pPr algn="ctr"/>
            <a:r>
              <a:rPr lang="cs-CZ" sz="4000" dirty="0">
                <a:solidFill>
                  <a:srgbClr val="C00000"/>
                </a:solidFill>
              </a:rPr>
              <a:t>Duplikace genů a </a:t>
            </a:r>
            <a:r>
              <a:rPr lang="cs-CZ" sz="4000" dirty="0" smtClean="0">
                <a:solidFill>
                  <a:srgbClr val="C00000"/>
                </a:solidFill>
              </a:rPr>
              <a:t>rezistence k insekticidům</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321" y="4502330"/>
            <a:ext cx="1799999" cy="1773674"/>
          </a:xfrm>
          <a:prstGeom prst="rect">
            <a:avLst/>
          </a:prstGeom>
          <a:ln>
            <a:solidFill>
              <a:schemeClr val="tx1"/>
            </a:solidFill>
          </a:ln>
        </p:spPr>
      </p:pic>
      <p:sp>
        <p:nvSpPr>
          <p:cNvPr id="4" name="TextovéPole 3"/>
          <p:cNvSpPr txBox="1"/>
          <p:nvPr/>
        </p:nvSpPr>
        <p:spPr>
          <a:xfrm flipH="1">
            <a:off x="80515" y="6258908"/>
            <a:ext cx="3991891" cy="430887"/>
          </a:xfrm>
          <a:prstGeom prst="rect">
            <a:avLst/>
          </a:prstGeom>
          <a:noFill/>
        </p:spPr>
        <p:txBody>
          <a:bodyPr wrap="square" rtlCol="0">
            <a:spAutoFit/>
          </a:bodyPr>
          <a:lstStyle/>
          <a:p>
            <a:r>
              <a:rPr lang="cs-CZ" sz="2200" dirty="0" smtClean="0"/>
              <a:t>mšice </a:t>
            </a:r>
            <a:r>
              <a:rPr lang="cs-CZ" sz="2200" i="1" dirty="0" err="1" smtClean="0"/>
              <a:t>Myzus</a:t>
            </a:r>
            <a:r>
              <a:rPr lang="cs-CZ" sz="2200" i="1" dirty="0" smtClean="0"/>
              <a:t> </a:t>
            </a:r>
            <a:r>
              <a:rPr lang="cs-CZ" sz="2200" i="1" dirty="0" err="1" smtClean="0"/>
              <a:t>persicae</a:t>
            </a:r>
            <a:endParaRPr lang="en-US" sz="2200" i="1" dirty="0" smtClean="0"/>
          </a:p>
        </p:txBody>
      </p:sp>
      <p:pic>
        <p:nvPicPr>
          <p:cNvPr id="6" name="Picture 5" descr="culexfem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3531" y="4569070"/>
            <a:ext cx="1933575" cy="1192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029114" y="5828022"/>
            <a:ext cx="2482411" cy="430887"/>
          </a:xfrm>
          <a:prstGeom prst="rect">
            <a:avLst/>
          </a:prstGeom>
          <a:noFill/>
        </p:spPr>
        <p:txBody>
          <a:bodyPr wrap="none" rtlCol="0">
            <a:spAutoFit/>
          </a:bodyPr>
          <a:lstStyle/>
          <a:p>
            <a:r>
              <a:rPr lang="cs-CZ" sz="2200" dirty="0" smtClean="0"/>
              <a:t>komár </a:t>
            </a:r>
            <a:r>
              <a:rPr lang="cs-CZ" sz="2200" i="1" dirty="0" err="1" smtClean="0"/>
              <a:t>Culex</a:t>
            </a:r>
            <a:r>
              <a:rPr lang="cs-CZ" sz="2200" i="1" dirty="0" smtClean="0"/>
              <a:t> </a:t>
            </a:r>
            <a:r>
              <a:rPr lang="cs-CZ" sz="2200" i="1" dirty="0" err="1" smtClean="0"/>
              <a:t>pipiens</a:t>
            </a:r>
            <a:endParaRPr lang="en-US" sz="2200" i="1" dirty="0" smtClean="0"/>
          </a:p>
        </p:txBody>
      </p:sp>
      <p:sp>
        <p:nvSpPr>
          <p:cNvPr id="9" name="TextovéPole 8"/>
          <p:cNvSpPr txBox="1"/>
          <p:nvPr/>
        </p:nvSpPr>
        <p:spPr>
          <a:xfrm>
            <a:off x="558733" y="1605490"/>
            <a:ext cx="8128067" cy="315471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err="1" smtClean="0"/>
              <a:t>Acetylcholinesteráza</a:t>
            </a:r>
            <a:r>
              <a:rPr lang="cs-CZ" sz="2200" dirty="0" smtClean="0"/>
              <a:t> (</a:t>
            </a:r>
            <a:r>
              <a:rPr lang="cs-CZ" sz="2200" dirty="0" err="1" smtClean="0"/>
              <a:t>AChE</a:t>
            </a:r>
            <a:r>
              <a:rPr lang="cs-CZ" sz="2200" dirty="0" smtClean="0"/>
              <a:t>) – enzym důležitý pro </a:t>
            </a:r>
            <a:r>
              <a:rPr lang="cs-CZ" sz="2200" dirty="0" err="1" smtClean="0"/>
              <a:t>funování</a:t>
            </a:r>
            <a:r>
              <a:rPr lang="cs-CZ" sz="2200" dirty="0" smtClean="0"/>
              <a:t> nervové soustavy </a:t>
            </a:r>
          </a:p>
          <a:p>
            <a:pPr marL="342900" indent="-342900">
              <a:spcBef>
                <a:spcPts val="1800"/>
              </a:spcBef>
              <a:buFont typeface="Arial" panose="020B0604020202020204" pitchFamily="34" charset="0"/>
              <a:buChar char="•"/>
            </a:pPr>
            <a:r>
              <a:rPr lang="cs-CZ" sz="2200" dirty="0" smtClean="0"/>
              <a:t>Organofosfáty – insekticidy, které zablokují </a:t>
            </a:r>
            <a:r>
              <a:rPr lang="cs-CZ" sz="2200" dirty="0"/>
              <a:t>fungování </a:t>
            </a:r>
            <a:r>
              <a:rPr lang="cs-CZ" sz="2200" dirty="0" err="1" smtClean="0"/>
              <a:t>AChE</a:t>
            </a:r>
            <a:endParaRPr lang="cs-CZ" sz="2200" dirty="0" smtClean="0"/>
          </a:p>
          <a:p>
            <a:pPr marL="342900" indent="-342900">
              <a:spcBef>
                <a:spcPts val="1800"/>
              </a:spcBef>
              <a:buFont typeface="Arial" panose="020B0604020202020204" pitchFamily="34" charset="0"/>
              <a:buChar char="•"/>
            </a:pPr>
            <a:r>
              <a:rPr lang="cs-CZ" sz="2200" dirty="0" smtClean="0"/>
              <a:t>Opakované </a:t>
            </a:r>
            <a:r>
              <a:rPr lang="cs-CZ" sz="2200" dirty="0"/>
              <a:t>duplikace genů pro </a:t>
            </a:r>
            <a:r>
              <a:rPr lang="cs-CZ" sz="2200" dirty="0" err="1" smtClean="0"/>
              <a:t>AChE</a:t>
            </a:r>
            <a:r>
              <a:rPr lang="cs-CZ" sz="2200" dirty="0" smtClean="0"/>
              <a:t> a další esterázy </a:t>
            </a:r>
            <a:r>
              <a:rPr lang="cs-CZ" sz="2200" dirty="0">
                <a:sym typeface="Wingdings" panose="05000000000000000000" pitchFamily="2" charset="2"/>
              </a:rPr>
              <a:t></a:t>
            </a:r>
            <a:r>
              <a:rPr lang="en-US" sz="2200" dirty="0">
                <a:sym typeface="Wingdings" panose="05000000000000000000" pitchFamily="2" charset="2"/>
              </a:rPr>
              <a:t> </a:t>
            </a:r>
            <a:r>
              <a:rPr lang="en-US" sz="2200" dirty="0" err="1">
                <a:sym typeface="Wingdings" panose="05000000000000000000" pitchFamily="2" charset="2"/>
              </a:rPr>
              <a:t>zvy</a:t>
            </a:r>
            <a:r>
              <a:rPr lang="cs-CZ" sz="2200" dirty="0" err="1">
                <a:sym typeface="Wingdings" panose="05000000000000000000" pitchFamily="2" charset="2"/>
              </a:rPr>
              <a:t>šuje</a:t>
            </a:r>
            <a:r>
              <a:rPr lang="cs-CZ" sz="2200" dirty="0">
                <a:sym typeface="Wingdings" panose="05000000000000000000" pitchFamily="2" charset="2"/>
              </a:rPr>
              <a:t> odolnost k organofosfátům</a:t>
            </a:r>
            <a:r>
              <a:rPr lang="cs-CZ" sz="2200" dirty="0"/>
              <a:t> </a:t>
            </a:r>
            <a:r>
              <a:rPr lang="cs-CZ" sz="2200" dirty="0" smtClean="0"/>
              <a:t>(kompenzují jejich fungování/přímo je likvidují)</a:t>
            </a:r>
            <a:endParaRPr lang="en-US" sz="2200" dirty="0"/>
          </a:p>
          <a:p>
            <a:pPr>
              <a:spcBef>
                <a:spcPts val="1800"/>
              </a:spcBef>
            </a:pPr>
            <a:endParaRPr lang="en-US" sz="2200" dirty="0" smtClean="0"/>
          </a:p>
        </p:txBody>
      </p:sp>
      <p:pic>
        <p:nvPicPr>
          <p:cNvPr id="1026" name="Picture 2" descr="Australian sheep blowfl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6337" y="4502330"/>
            <a:ext cx="1983149" cy="13256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6166022" y="6043465"/>
            <a:ext cx="2853282" cy="430887"/>
          </a:xfrm>
          <a:prstGeom prst="rect">
            <a:avLst/>
          </a:prstGeom>
          <a:noFill/>
        </p:spPr>
        <p:txBody>
          <a:bodyPr wrap="none" rtlCol="0">
            <a:spAutoFit/>
          </a:bodyPr>
          <a:lstStyle/>
          <a:p>
            <a:r>
              <a:rPr lang="cs-CZ" sz="2200" dirty="0" smtClean="0"/>
              <a:t>bzučivka</a:t>
            </a:r>
            <a:r>
              <a:rPr lang="cs-CZ" sz="2200" i="1" dirty="0" smtClean="0"/>
              <a:t> </a:t>
            </a:r>
            <a:r>
              <a:rPr lang="en-US" sz="2200" i="1" dirty="0" err="1" smtClean="0"/>
              <a:t>Lucilia</a:t>
            </a:r>
            <a:r>
              <a:rPr lang="en-US" sz="2200" i="1" dirty="0" smtClean="0"/>
              <a:t> </a:t>
            </a:r>
            <a:r>
              <a:rPr lang="en-US" sz="2200" i="1" dirty="0" err="1"/>
              <a:t>cuprina</a:t>
            </a:r>
            <a:endParaRPr lang="en-US" sz="2200" dirty="0" smtClean="0"/>
          </a:p>
        </p:txBody>
      </p:sp>
    </p:spTree>
    <p:extLst>
      <p:ext uri="{BB962C8B-B14F-4D97-AF65-F5344CB8AC3E}">
        <p14:creationId xmlns:p14="http://schemas.microsoft.com/office/powerpoint/2010/main" val="28127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633731" y="0"/>
            <a:ext cx="7886700" cy="1325563"/>
          </a:xfrm>
        </p:spPr>
        <p:txBody>
          <a:bodyPr vert="horz" lIns="91440" tIns="45720" rIns="91440" bIns="45720" rtlCol="0" anchor="ctr">
            <a:normAutofit/>
          </a:bodyPr>
          <a:lstStyle/>
          <a:p>
            <a:pPr algn="ctr"/>
            <a:r>
              <a:rPr lang="cs-CZ" sz="4000" dirty="0" smtClean="0">
                <a:solidFill>
                  <a:srgbClr val="C00000"/>
                </a:solidFill>
              </a:rPr>
              <a:t>Duplikace genů a zemědělství</a:t>
            </a:r>
            <a:endParaRPr lang="en-US" sz="4000" dirty="0">
              <a:solidFill>
                <a:srgbClr val="C00000"/>
              </a:solidFill>
            </a:endParaRPr>
          </a:p>
        </p:txBody>
      </p:sp>
      <p:sp>
        <p:nvSpPr>
          <p:cNvPr id="2" name="Obdélník 1"/>
          <p:cNvSpPr/>
          <p:nvPr/>
        </p:nvSpPr>
        <p:spPr>
          <a:xfrm>
            <a:off x="477181" y="1280244"/>
            <a:ext cx="8147836" cy="2246769"/>
          </a:xfrm>
          <a:prstGeom prst="rect">
            <a:avLst/>
          </a:prstGeom>
        </p:spPr>
        <p:txBody>
          <a:bodyPr wrap="square">
            <a:spAutoFit/>
          </a:bodyPr>
          <a:lstStyle/>
          <a:p>
            <a:pPr marL="342900" indent="-342900">
              <a:spcBef>
                <a:spcPts val="1800"/>
              </a:spcBef>
              <a:buFont typeface="Arial" panose="020B0604020202020204" pitchFamily="34" charset="0"/>
              <a:buChar char="•"/>
              <a:defRPr/>
            </a:pPr>
            <a:r>
              <a:rPr lang="cs-CZ" altLang="cs-CZ" sz="2200" dirty="0" smtClean="0">
                <a:latin typeface="Calibri" panose="020F0502020204030204" pitchFamily="34" charset="0"/>
              </a:rPr>
              <a:t>Amyláza – enzym štěpící škrob na jednodušší cukry</a:t>
            </a:r>
          </a:p>
          <a:p>
            <a:pPr marL="342900" indent="-342900">
              <a:spcBef>
                <a:spcPts val="1800"/>
              </a:spcBef>
              <a:buFont typeface="Arial" panose="020B0604020202020204" pitchFamily="34" charset="0"/>
              <a:buChar char="•"/>
              <a:defRPr/>
            </a:pPr>
            <a:r>
              <a:rPr lang="cs-CZ" altLang="cs-CZ" sz="2200" dirty="0" smtClean="0">
                <a:latin typeface="Calibri" panose="020F0502020204030204" pitchFamily="34" charset="0"/>
              </a:rPr>
              <a:t>S rozšířením zemědělství expanze </a:t>
            </a:r>
            <a:r>
              <a:rPr lang="cs-CZ" altLang="cs-CZ" sz="2200" dirty="0">
                <a:latin typeface="Calibri" panose="020F0502020204030204" pitchFamily="34" charset="0"/>
              </a:rPr>
              <a:t>genu pro amylázu (</a:t>
            </a:r>
            <a:r>
              <a:rPr lang="cs-CZ" altLang="cs-CZ" sz="2200" i="1" dirty="0" err="1">
                <a:latin typeface="Calibri" panose="020F0502020204030204" pitchFamily="34" charset="0"/>
              </a:rPr>
              <a:t>AMY1</a:t>
            </a:r>
            <a:r>
              <a:rPr lang="cs-CZ" altLang="cs-CZ" sz="2200" dirty="0">
                <a:latin typeface="Calibri" panose="020F0502020204030204" pitchFamily="34" charset="0"/>
              </a:rPr>
              <a:t>) u </a:t>
            </a:r>
            <a:r>
              <a:rPr lang="cs-CZ" altLang="cs-CZ" sz="2200" dirty="0" smtClean="0">
                <a:latin typeface="Calibri" panose="020F0502020204030204" pitchFamily="34" charset="0"/>
              </a:rPr>
              <a:t>člověka</a:t>
            </a:r>
          </a:p>
          <a:p>
            <a:pPr marL="342900" indent="-342900">
              <a:spcBef>
                <a:spcPts val="1800"/>
              </a:spcBef>
              <a:buFont typeface="Arial" panose="020B0604020202020204" pitchFamily="34" charset="0"/>
              <a:buChar char="•"/>
              <a:defRPr/>
            </a:pPr>
            <a:r>
              <a:rPr lang="cs-CZ" altLang="cs-CZ" sz="2200" dirty="0" smtClean="0">
                <a:latin typeface="Calibri" panose="020F0502020204030204" pitchFamily="34" charset="0"/>
              </a:rPr>
              <a:t>I dnes rozdíly v počtu genů mezi zemědělskými populacemi a lovci a sběrači</a:t>
            </a:r>
            <a:endParaRPr lang="cs-CZ" altLang="cs-CZ" sz="2200" dirty="0">
              <a:latin typeface="Calibri" panose="020F0502020204030204" pitchFamily="34" charset="0"/>
            </a:endParaRPr>
          </a:p>
        </p:txBody>
      </p:sp>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55" y="3857935"/>
            <a:ext cx="3439912" cy="25799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anual harvest 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48" y="3857935"/>
            <a:ext cx="4053069" cy="257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2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Šipka doprava 6"/>
          <p:cNvSpPr/>
          <p:nvPr/>
        </p:nvSpPr>
        <p:spPr>
          <a:xfrm rot="19653939">
            <a:off x="4393340" y="3638551"/>
            <a:ext cx="1562959" cy="190500"/>
          </a:xfrm>
          <a:prstGeom prst="rightArrow">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Šipka doprava 5"/>
          <p:cNvSpPr/>
          <p:nvPr/>
        </p:nvSpPr>
        <p:spPr>
          <a:xfrm rot="693692">
            <a:off x="5067301" y="4470400"/>
            <a:ext cx="1930400" cy="23749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73181" y="130348"/>
            <a:ext cx="7886700" cy="1325563"/>
          </a:xfrm>
        </p:spPr>
        <p:txBody>
          <a:bodyPr>
            <a:normAutofit/>
          </a:bodyPr>
          <a:lstStyle/>
          <a:p>
            <a:pPr algn="ctr"/>
            <a:r>
              <a:rPr lang="cs-CZ" sz="4000" dirty="0">
                <a:solidFill>
                  <a:srgbClr val="C00000"/>
                </a:solidFill>
              </a:rPr>
              <a:t>Důležité upozornění!</a:t>
            </a:r>
            <a:endParaRPr lang="en-US" sz="4000" dirty="0">
              <a:solidFill>
                <a:srgbClr val="C00000"/>
              </a:solidFill>
            </a:endParaRPr>
          </a:p>
        </p:txBody>
      </p:sp>
      <p:sp>
        <p:nvSpPr>
          <p:cNvPr id="3" name="TextovéPole 2"/>
          <p:cNvSpPr txBox="1"/>
          <p:nvPr/>
        </p:nvSpPr>
        <p:spPr>
          <a:xfrm>
            <a:off x="420392" y="1326115"/>
            <a:ext cx="8409115" cy="769441"/>
          </a:xfrm>
          <a:prstGeom prst="rect">
            <a:avLst/>
          </a:prstGeom>
          <a:noFill/>
        </p:spPr>
        <p:txBody>
          <a:bodyPr wrap="square" rtlCol="0">
            <a:spAutoFit/>
          </a:bodyPr>
          <a:lstStyle/>
          <a:p>
            <a:r>
              <a:rPr lang="cs-CZ" sz="2200" dirty="0" smtClean="0">
                <a:solidFill>
                  <a:srgbClr val="FF0000"/>
                </a:solidFill>
              </a:rPr>
              <a:t>Změny v genomu se dějí neustále a jsou náhodné! Selekce z nich vybere ty momentálně užitečně. </a:t>
            </a:r>
            <a:endParaRPr lang="en-US" sz="2200" dirty="0" smtClean="0">
              <a:solidFill>
                <a:srgbClr val="FF0000"/>
              </a:solidFill>
            </a:endParaRPr>
          </a:p>
        </p:txBody>
      </p:sp>
      <p:sp>
        <p:nvSpPr>
          <p:cNvPr id="4" name="Ovál 3"/>
          <p:cNvSpPr/>
          <p:nvPr/>
        </p:nvSpPr>
        <p:spPr>
          <a:xfrm>
            <a:off x="736600" y="3733800"/>
            <a:ext cx="4699000" cy="2908300"/>
          </a:xfrm>
          <a:prstGeom prst="ellipse">
            <a:avLst/>
          </a:prstGeom>
          <a:solidFill>
            <a:srgbClr val="FFFF6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dirty="0">
                <a:solidFill>
                  <a:schemeClr val="tx1"/>
                </a:solidFill>
              </a:rPr>
              <a:t>bodové mutace, delece, duplikace genů, přestavby chromosomů, změny počtu chromosomů, změny počtu sad </a:t>
            </a:r>
            <a:r>
              <a:rPr lang="cs-CZ" sz="2200" dirty="0" smtClean="0">
                <a:solidFill>
                  <a:schemeClr val="tx1"/>
                </a:solidFill>
              </a:rPr>
              <a:t>chromosomů, …</a:t>
            </a:r>
            <a:endParaRPr lang="en-US" sz="2200" dirty="0">
              <a:solidFill>
                <a:schemeClr val="tx1"/>
              </a:solidFill>
            </a:endParaRP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4800" y="5808315"/>
            <a:ext cx="569414" cy="833785"/>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9562" y="5959628"/>
            <a:ext cx="549135" cy="804091"/>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291" y="5864921"/>
            <a:ext cx="560788" cy="821154"/>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9881" y="4914232"/>
            <a:ext cx="507836" cy="743618"/>
          </a:xfrm>
          <a:prstGeom prst="rect">
            <a:avLst/>
          </a:prstGeom>
        </p:spPr>
      </p:pic>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0467" y="5021583"/>
            <a:ext cx="569414" cy="833785"/>
          </a:xfrm>
          <a:prstGeom prst="rect">
            <a:avLst/>
          </a:prstGeom>
        </p:spPr>
      </p:pic>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283" y="5108914"/>
            <a:ext cx="549135" cy="804091"/>
          </a:xfrm>
          <a:prstGeom prst="rect">
            <a:avLst/>
          </a:prstGeom>
        </p:spPr>
      </p:pic>
      <p:pic>
        <p:nvPicPr>
          <p:cNvPr id="14" name="Obráze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5713" y="5100382"/>
            <a:ext cx="560788" cy="821154"/>
          </a:xfrm>
          <a:prstGeom prst="rect">
            <a:avLst/>
          </a:prstGeom>
        </p:spPr>
      </p:pic>
      <p:pic>
        <p:nvPicPr>
          <p:cNvPr id="15" name="Obráze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0959" y="4301046"/>
            <a:ext cx="445794" cy="652771"/>
          </a:xfrm>
          <a:prstGeom prst="rect">
            <a:avLst/>
          </a:prstGeom>
        </p:spPr>
      </p:pic>
      <p:pic>
        <p:nvPicPr>
          <p:cNvPr id="16" name="Obráze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9484" y="4485503"/>
            <a:ext cx="508541" cy="744650"/>
          </a:xfrm>
          <a:prstGeom prst="rect">
            <a:avLst/>
          </a:prstGeom>
        </p:spPr>
      </p:pic>
      <p:pic>
        <p:nvPicPr>
          <p:cNvPr id="17" name="Obráze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6223" y="4388354"/>
            <a:ext cx="443262" cy="649063"/>
          </a:xfrm>
          <a:prstGeom prst="rect">
            <a:avLst/>
          </a:prstGeom>
        </p:spPr>
      </p:pic>
      <p:pic>
        <p:nvPicPr>
          <p:cNvPr id="18" name="Obrázek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8166" y="6208771"/>
            <a:ext cx="443376" cy="649229"/>
          </a:xfrm>
          <a:prstGeom prst="rect">
            <a:avLst/>
          </a:prstGeom>
        </p:spPr>
      </p:pic>
      <p:pic>
        <p:nvPicPr>
          <p:cNvPr id="19" name="Obrázek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5669" y="4396367"/>
            <a:ext cx="426976" cy="625215"/>
          </a:xfrm>
          <a:prstGeom prst="rect">
            <a:avLst/>
          </a:prstGeom>
        </p:spPr>
      </p:pic>
      <p:pic>
        <p:nvPicPr>
          <p:cNvPr id="21" name="Obrázek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1097" y="5559169"/>
            <a:ext cx="549135" cy="804091"/>
          </a:xfrm>
          <a:prstGeom prst="rect">
            <a:avLst/>
          </a:prstGeom>
        </p:spPr>
      </p:pic>
      <p:pic>
        <p:nvPicPr>
          <p:cNvPr id="22" name="Obráze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4664" y="5403467"/>
            <a:ext cx="549135" cy="804091"/>
          </a:xfrm>
          <a:prstGeom prst="rect">
            <a:avLst/>
          </a:prstGeom>
        </p:spPr>
      </p:pic>
      <p:pic>
        <p:nvPicPr>
          <p:cNvPr id="23" name="Obrázek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1760" y="2079369"/>
            <a:ext cx="1932431" cy="1654432"/>
          </a:xfrm>
          <a:prstGeom prst="rect">
            <a:avLst/>
          </a:prstGeom>
        </p:spPr>
      </p:pic>
      <p:pic>
        <p:nvPicPr>
          <p:cNvPr id="20" name="Obrázek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95665" y="5631112"/>
            <a:ext cx="753492" cy="1103328"/>
          </a:xfrm>
          <a:prstGeom prst="rect">
            <a:avLst/>
          </a:prstGeom>
        </p:spPr>
      </p:pic>
    </p:spTree>
    <p:extLst>
      <p:ext uri="{BB962C8B-B14F-4D97-AF65-F5344CB8AC3E}">
        <p14:creationId xmlns:p14="http://schemas.microsoft.com/office/powerpoint/2010/main" val="105772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1912" y="0"/>
            <a:ext cx="7886700" cy="1325563"/>
          </a:xfrm>
        </p:spPr>
        <p:txBody>
          <a:bodyPr>
            <a:normAutofit/>
          </a:bodyPr>
          <a:lstStyle/>
          <a:p>
            <a:pPr algn="ctr"/>
            <a:r>
              <a:rPr lang="cs-CZ" sz="4000" dirty="0">
                <a:solidFill>
                  <a:srgbClr val="C00000"/>
                </a:solidFill>
              </a:rPr>
              <a:t>O čem to bylo</a:t>
            </a:r>
            <a:endParaRPr lang="en-US" sz="4000" dirty="0">
              <a:solidFill>
                <a:srgbClr val="C00000"/>
              </a:solidFill>
            </a:endParaRPr>
          </a:p>
        </p:txBody>
      </p:sp>
      <p:sp>
        <p:nvSpPr>
          <p:cNvPr id="3" name="TextovéPole 2"/>
          <p:cNvSpPr txBox="1"/>
          <p:nvPr/>
        </p:nvSpPr>
        <p:spPr>
          <a:xfrm>
            <a:off x="481911" y="1083013"/>
            <a:ext cx="8254313" cy="6170920"/>
          </a:xfrm>
          <a:prstGeom prst="rect">
            <a:avLst/>
          </a:prstGeom>
          <a:noFill/>
        </p:spPr>
        <p:txBody>
          <a:bodyPr wrap="square" rtlCol="0">
            <a:spAutoFit/>
          </a:bodyPr>
          <a:lstStyle/>
          <a:p>
            <a:pPr marL="342900" indent="-342900">
              <a:spcAft>
                <a:spcPts val="1600"/>
              </a:spcAft>
              <a:buFont typeface="Arial" panose="020B0604020202020204" pitchFamily="34" charset="0"/>
              <a:buChar char="•"/>
            </a:pPr>
            <a:r>
              <a:rPr lang="cs-CZ" sz="2000" dirty="0" smtClean="0"/>
              <a:t>Vazba genů = geny jsou umístěny na stejném chromosomu</a:t>
            </a:r>
          </a:p>
          <a:p>
            <a:pPr marL="342900" indent="-342900">
              <a:spcAft>
                <a:spcPts val="1600"/>
              </a:spcAft>
              <a:buFont typeface="Arial" panose="020B0604020202020204" pitchFamily="34" charset="0"/>
              <a:buChar char="•"/>
            </a:pPr>
            <a:r>
              <a:rPr lang="cs-CZ" sz="2000" dirty="0" smtClean="0"/>
              <a:t>Alely na stejném chromosomu se budou dědit přednostně spolu.</a:t>
            </a:r>
          </a:p>
          <a:p>
            <a:pPr marL="342900" indent="-342900">
              <a:spcAft>
                <a:spcPts val="1600"/>
              </a:spcAft>
              <a:buFont typeface="Arial" panose="020B0604020202020204" pitchFamily="34" charset="0"/>
              <a:buChar char="•"/>
            </a:pPr>
            <a:r>
              <a:rPr lang="cs-CZ" sz="2000" dirty="0" smtClean="0"/>
              <a:t>Alely na stejném chromosomu mohou být rozděleny crossing-overem.</a:t>
            </a:r>
          </a:p>
          <a:p>
            <a:pPr marL="342900" indent="-342900">
              <a:spcAft>
                <a:spcPts val="1600"/>
              </a:spcAft>
              <a:buFont typeface="Arial" panose="020B0604020202020204" pitchFamily="34" charset="0"/>
              <a:buChar char="•"/>
            </a:pPr>
            <a:r>
              <a:rPr lang="cs-CZ" sz="2000" dirty="0" smtClean="0"/>
              <a:t>Jak často </a:t>
            </a:r>
            <a:r>
              <a:rPr lang="cs-CZ" sz="2000" dirty="0" err="1"/>
              <a:t>c</a:t>
            </a:r>
            <a:r>
              <a:rPr lang="cs-CZ" sz="2000" dirty="0" err="1" smtClean="0"/>
              <a:t>.o</a:t>
            </a:r>
            <a:r>
              <a:rPr lang="cs-CZ" sz="2000" dirty="0" smtClean="0"/>
              <a:t>.– záleží na vzdálenosti genů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využívá se k odhadu vzdálenosti genů (Morganovo číslo)</a:t>
            </a:r>
          </a:p>
          <a:p>
            <a:pPr marL="342900" indent="-342900">
              <a:spcAft>
                <a:spcPts val="1600"/>
              </a:spcAft>
              <a:buFont typeface="Arial" panose="020B0604020202020204" pitchFamily="34" charset="0"/>
              <a:buChar char="•"/>
            </a:pPr>
            <a:r>
              <a:rPr lang="cs-CZ" sz="2000" dirty="0" smtClean="0">
                <a:sym typeface="Wingdings" panose="05000000000000000000" pitchFamily="2" charset="2"/>
              </a:rPr>
              <a:t>Fyzická vs. genetická mapa</a:t>
            </a:r>
            <a:endParaRPr lang="cs-CZ" sz="2000" dirty="0" smtClean="0"/>
          </a:p>
          <a:p>
            <a:pPr marL="342900" indent="-342900">
              <a:spcAft>
                <a:spcPts val="1600"/>
              </a:spcAft>
              <a:buFont typeface="Arial" panose="020B0604020202020204" pitchFamily="34" charset="0"/>
              <a:buChar char="•"/>
            </a:pPr>
            <a:r>
              <a:rPr lang="cs-CZ" sz="2000" dirty="0" smtClean="0"/>
              <a:t>Cis/trans uspořádání alel – rozhoduje o tom, kterých gamet bude heterozygot dělat víc.</a:t>
            </a:r>
          </a:p>
          <a:p>
            <a:pPr marL="342900" indent="-342900">
              <a:spcAft>
                <a:spcPts val="1600"/>
              </a:spcAft>
              <a:buFont typeface="Arial" panose="020B0604020202020204" pitchFamily="34" charset="0"/>
              <a:buChar char="•"/>
            </a:pPr>
            <a:r>
              <a:rPr lang="cs-CZ" sz="2000" dirty="0" err="1" smtClean="0"/>
              <a:t>C.o</a:t>
            </a:r>
            <a:r>
              <a:rPr lang="cs-CZ" sz="2000" dirty="0" smtClean="0"/>
              <a:t>. v některých oblastech více, jinde vůbec (centromery)</a:t>
            </a:r>
          </a:p>
          <a:p>
            <a:pPr marL="342900" indent="-342900">
              <a:spcAft>
                <a:spcPts val="1600"/>
              </a:spcAft>
              <a:buFont typeface="Arial" panose="020B0604020202020204" pitchFamily="34" charset="0"/>
              <a:buChar char="•"/>
            </a:pPr>
            <a:r>
              <a:rPr lang="cs-CZ" sz="2000" dirty="0" smtClean="0"/>
              <a:t>Pokud vůbec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absolutní vazba – může způsobit inverze (důležité pro </a:t>
            </a:r>
            <a:r>
              <a:rPr lang="cs-CZ" sz="2000" dirty="0" err="1" smtClean="0">
                <a:sym typeface="Wingdings" panose="05000000000000000000" pitchFamily="2" charset="2"/>
              </a:rPr>
              <a:t>speciaci</a:t>
            </a:r>
            <a:r>
              <a:rPr lang="cs-CZ" sz="2000" dirty="0" smtClean="0">
                <a:sym typeface="Wingdings" panose="05000000000000000000" pitchFamily="2" charset="2"/>
              </a:rPr>
              <a:t>/evoluci pohlavních chromosomů)</a:t>
            </a:r>
          </a:p>
          <a:p>
            <a:pPr marL="342900" indent="-342900">
              <a:spcAft>
                <a:spcPts val="1600"/>
              </a:spcAft>
              <a:buFont typeface="Arial" panose="020B0604020202020204" pitchFamily="34" charset="0"/>
              <a:buChar char="•"/>
            </a:pPr>
            <a:r>
              <a:rPr lang="cs-CZ" sz="2000" dirty="0" smtClean="0">
                <a:sym typeface="Wingdings" panose="05000000000000000000" pitchFamily="2" charset="2"/>
              </a:rPr>
              <a:t>Nerovnoměrný crossing-over </a:t>
            </a:r>
            <a:r>
              <a:rPr lang="en-US" sz="2000" dirty="0" smtClean="0">
                <a:sym typeface="Wingdings" panose="05000000000000000000" pitchFamily="2" charset="2"/>
              </a:rPr>
              <a:t> </a:t>
            </a:r>
            <a:r>
              <a:rPr lang="en-US" sz="2000" dirty="0" err="1" smtClean="0">
                <a:sym typeface="Wingdings" panose="05000000000000000000" pitchFamily="2" charset="2"/>
              </a:rPr>
              <a:t>dupl</a:t>
            </a:r>
            <a:r>
              <a:rPr lang="cs-CZ" sz="2000" dirty="0" smtClean="0">
                <a:sym typeface="Wingdings" panose="05000000000000000000" pitchFamily="2" charset="2"/>
              </a:rPr>
              <a:t>i</a:t>
            </a:r>
            <a:r>
              <a:rPr lang="en-US" sz="2000" dirty="0" smtClean="0">
                <a:sym typeface="Wingdings" panose="05000000000000000000" pitchFamily="2" charset="2"/>
              </a:rPr>
              <a:t>k</a:t>
            </a:r>
            <a:r>
              <a:rPr lang="cs-CZ" sz="2000" dirty="0" smtClean="0">
                <a:sym typeface="Wingdings" panose="05000000000000000000" pitchFamily="2" charset="2"/>
              </a:rPr>
              <a:t>a</a:t>
            </a:r>
            <a:r>
              <a:rPr lang="en-US" sz="2000" dirty="0" err="1" smtClean="0">
                <a:sym typeface="Wingdings" panose="05000000000000000000" pitchFamily="2" charset="2"/>
              </a:rPr>
              <a:t>ce</a:t>
            </a:r>
            <a:r>
              <a:rPr lang="cs-CZ" sz="2000" dirty="0" smtClean="0">
                <a:sym typeface="Wingdings" panose="05000000000000000000" pitchFamily="2" charset="2"/>
              </a:rPr>
              <a:t> genů </a:t>
            </a:r>
            <a:r>
              <a:rPr lang="en-US" sz="2000" dirty="0" smtClean="0">
                <a:sym typeface="Wingdings" panose="05000000000000000000" pitchFamily="2" charset="2"/>
              </a:rPr>
              <a:t> n</a:t>
            </a:r>
            <a:r>
              <a:rPr lang="cs-CZ" sz="2000" dirty="0" err="1" smtClean="0">
                <a:sym typeface="Wingdings" panose="05000000000000000000" pitchFamily="2" charset="2"/>
              </a:rPr>
              <a:t>ěkdy</a:t>
            </a:r>
            <a:r>
              <a:rPr lang="cs-CZ" sz="2000" dirty="0" smtClean="0">
                <a:sym typeface="Wingdings" panose="05000000000000000000" pitchFamily="2" charset="2"/>
              </a:rPr>
              <a:t> nová funkce</a:t>
            </a:r>
          </a:p>
          <a:p>
            <a:pPr marL="342900" indent="-342900">
              <a:spcAft>
                <a:spcPts val="1600"/>
              </a:spcAft>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34040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ázek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576" y="874110"/>
            <a:ext cx="2889043" cy="5549816"/>
          </a:xfrm>
          <a:prstGeom prst="rect">
            <a:avLst/>
          </a:prstGeom>
        </p:spPr>
      </p:pic>
      <p:sp>
        <p:nvSpPr>
          <p:cNvPr id="25" name="TextovéPole 24"/>
          <p:cNvSpPr txBox="1"/>
          <p:nvPr/>
        </p:nvSpPr>
        <p:spPr>
          <a:xfrm>
            <a:off x="6368539" y="473043"/>
            <a:ext cx="883575"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6" name="TextovéPole 25"/>
          <p:cNvSpPr txBox="1"/>
          <p:nvPr/>
        </p:nvSpPr>
        <p:spPr>
          <a:xfrm>
            <a:off x="7833376" y="474546"/>
            <a:ext cx="825867"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7" name="TextovéPole 26"/>
          <p:cNvSpPr txBox="1"/>
          <p:nvPr/>
        </p:nvSpPr>
        <p:spPr>
          <a:xfrm>
            <a:off x="7887940" y="3649018"/>
            <a:ext cx="854721"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en-US" sz="2200" i="1" dirty="0" smtClean="0"/>
          </a:p>
        </p:txBody>
      </p:sp>
      <p:sp>
        <p:nvSpPr>
          <p:cNvPr id="28" name="TextovéPole 27"/>
          <p:cNvSpPr txBox="1"/>
          <p:nvPr/>
        </p:nvSpPr>
        <p:spPr>
          <a:xfrm>
            <a:off x="3948068" y="6345507"/>
            <a:ext cx="4840941" cy="400110"/>
          </a:xfrm>
          <a:prstGeom prst="rect">
            <a:avLst/>
          </a:prstGeom>
          <a:noFill/>
        </p:spPr>
        <p:txBody>
          <a:bodyPr wrap="none" rtlCol="0">
            <a:spAutoFit/>
          </a:bodyPr>
          <a:lstStyle/>
          <a:p>
            <a:r>
              <a:rPr lang="cs-CZ" sz="2000" dirty="0" smtClean="0"/>
              <a:t>fenotypové třídy </a:t>
            </a:r>
            <a:r>
              <a:rPr lang="cs-CZ" sz="2000" dirty="0" err="1" smtClean="0"/>
              <a:t>B1</a:t>
            </a:r>
            <a:r>
              <a:rPr lang="cs-CZ" sz="2000" dirty="0" smtClean="0"/>
              <a:t>:     AB       Ab      </a:t>
            </a:r>
            <a:r>
              <a:rPr lang="cs-CZ" sz="2000" dirty="0" err="1" smtClean="0"/>
              <a:t>aB</a:t>
            </a:r>
            <a:r>
              <a:rPr lang="cs-CZ" sz="2000" dirty="0" smtClean="0"/>
              <a:t>       ab</a:t>
            </a:r>
            <a:endParaRPr lang="en-US" sz="2000" dirty="0" smtClean="0"/>
          </a:p>
        </p:txBody>
      </p:sp>
      <p:sp>
        <p:nvSpPr>
          <p:cNvPr id="3" name="TextovéPole 2"/>
          <p:cNvSpPr txBox="1"/>
          <p:nvPr/>
        </p:nvSpPr>
        <p:spPr>
          <a:xfrm>
            <a:off x="456129" y="1707415"/>
            <a:ext cx="5172511" cy="1323439"/>
          </a:xfrm>
          <a:prstGeom prst="rect">
            <a:avLst/>
          </a:prstGeom>
          <a:noFill/>
        </p:spPr>
        <p:txBody>
          <a:bodyPr wrap="square" rtlCol="0">
            <a:spAutoFit/>
          </a:bodyPr>
          <a:lstStyle/>
          <a:p>
            <a:r>
              <a:rPr lang="cs-CZ" sz="2000" dirty="0" smtClean="0"/>
              <a:t>Morganovo číslo – udává, jaký podíl z celkového potomstva </a:t>
            </a:r>
            <a:r>
              <a:rPr lang="cs-CZ" sz="2000" dirty="0" err="1" smtClean="0"/>
              <a:t>B1</a:t>
            </a:r>
            <a:r>
              <a:rPr lang="cs-CZ" sz="2000" dirty="0" smtClean="0"/>
              <a:t> zaujímají jedinci vzniklí z rekombinovaných gamet </a:t>
            </a:r>
          </a:p>
          <a:p>
            <a:endParaRPr lang="cs-CZ" sz="2000" dirty="0"/>
          </a:p>
        </p:txBody>
      </p:sp>
      <p:sp>
        <p:nvSpPr>
          <p:cNvPr id="6" name="TextovéPole 5"/>
          <p:cNvSpPr txBox="1"/>
          <p:nvPr/>
        </p:nvSpPr>
        <p:spPr>
          <a:xfrm>
            <a:off x="654517" y="3141044"/>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7" name="TextovéPole 6"/>
          <p:cNvSpPr txBox="1"/>
          <p:nvPr/>
        </p:nvSpPr>
        <p:spPr>
          <a:xfrm>
            <a:off x="1179020" y="2956378"/>
            <a:ext cx="1738617" cy="400110"/>
          </a:xfrm>
          <a:prstGeom prst="rect">
            <a:avLst/>
          </a:prstGeom>
          <a:noFill/>
        </p:spPr>
        <p:txBody>
          <a:bodyPr wrap="none" rtlCol="0">
            <a:spAutoFit/>
          </a:bodyPr>
          <a:lstStyle/>
          <a:p>
            <a:r>
              <a:rPr lang="cs-CZ" sz="2000" dirty="0" smtClean="0"/>
              <a:t>rekombinovaní</a:t>
            </a:r>
            <a:endParaRPr lang="cs-CZ" sz="2000" dirty="0"/>
          </a:p>
        </p:txBody>
      </p:sp>
      <p:sp>
        <p:nvSpPr>
          <p:cNvPr id="8" name="TextovéPole 7"/>
          <p:cNvSpPr txBox="1"/>
          <p:nvPr/>
        </p:nvSpPr>
        <p:spPr>
          <a:xfrm>
            <a:off x="1501540" y="3356488"/>
            <a:ext cx="896849" cy="400110"/>
          </a:xfrm>
          <a:prstGeom prst="rect">
            <a:avLst/>
          </a:prstGeom>
          <a:noFill/>
        </p:spPr>
        <p:txBody>
          <a:bodyPr wrap="none" rtlCol="0">
            <a:spAutoFit/>
          </a:bodyPr>
          <a:lstStyle/>
          <a:p>
            <a:r>
              <a:rPr lang="cs-CZ" sz="2000" dirty="0" smtClean="0"/>
              <a:t>všichni</a:t>
            </a:r>
            <a:endParaRPr lang="cs-CZ" sz="2000" dirty="0"/>
          </a:p>
        </p:txBody>
      </p:sp>
      <p:cxnSp>
        <p:nvCxnSpPr>
          <p:cNvPr id="10" name="Přímá spojnice 9"/>
          <p:cNvCxnSpPr>
            <a:stCxn id="6" idx="3"/>
          </p:cNvCxnSpPr>
          <p:nvPr/>
        </p:nvCxnSpPr>
        <p:spPr>
          <a:xfrm>
            <a:off x="1217492" y="3341099"/>
            <a:ext cx="170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619978" y="4439741"/>
            <a:ext cx="562975" cy="400110"/>
          </a:xfrm>
          <a:prstGeom prst="rect">
            <a:avLst/>
          </a:prstGeom>
          <a:noFill/>
        </p:spPr>
        <p:txBody>
          <a:bodyPr wrap="none" rtlCol="0">
            <a:spAutoFit/>
          </a:bodyPr>
          <a:lstStyle/>
          <a:p>
            <a:r>
              <a:rPr lang="cs-CZ" sz="2000" i="1" dirty="0" smtClean="0"/>
              <a:t>p</a:t>
            </a:r>
            <a:r>
              <a:rPr lang="cs-CZ" sz="2000" dirty="0" smtClean="0"/>
              <a:t> = </a:t>
            </a:r>
            <a:endParaRPr lang="cs-CZ" sz="2000" dirty="0"/>
          </a:p>
        </p:txBody>
      </p:sp>
      <p:sp>
        <p:nvSpPr>
          <p:cNvPr id="13" name="TextovéPole 12"/>
          <p:cNvSpPr txBox="1"/>
          <p:nvPr/>
        </p:nvSpPr>
        <p:spPr>
          <a:xfrm>
            <a:off x="1501540" y="4239686"/>
            <a:ext cx="1091966" cy="400110"/>
          </a:xfrm>
          <a:prstGeom prst="rect">
            <a:avLst/>
          </a:prstGeom>
          <a:noFill/>
        </p:spPr>
        <p:txBody>
          <a:bodyPr wrap="none" rtlCol="0">
            <a:spAutoFit/>
          </a:bodyPr>
          <a:lstStyle/>
          <a:p>
            <a:r>
              <a:rPr lang="cs-CZ" sz="2000" dirty="0" smtClean="0"/>
              <a:t>148+147</a:t>
            </a:r>
            <a:endParaRPr lang="cs-CZ" sz="2000" dirty="0"/>
          </a:p>
        </p:txBody>
      </p:sp>
      <p:sp>
        <p:nvSpPr>
          <p:cNvPr id="14" name="TextovéPole 13"/>
          <p:cNvSpPr txBox="1"/>
          <p:nvPr/>
        </p:nvSpPr>
        <p:spPr>
          <a:xfrm>
            <a:off x="1064522" y="4665047"/>
            <a:ext cx="2127505" cy="400110"/>
          </a:xfrm>
          <a:prstGeom prst="rect">
            <a:avLst/>
          </a:prstGeom>
          <a:noFill/>
        </p:spPr>
        <p:txBody>
          <a:bodyPr wrap="none" rtlCol="0">
            <a:spAutoFit/>
          </a:bodyPr>
          <a:lstStyle/>
          <a:p>
            <a:r>
              <a:rPr lang="cs-CZ" sz="2000" dirty="0" smtClean="0"/>
              <a:t>162+148+147+155</a:t>
            </a:r>
            <a:endParaRPr lang="cs-CZ" sz="2000" dirty="0"/>
          </a:p>
        </p:txBody>
      </p:sp>
      <p:cxnSp>
        <p:nvCxnSpPr>
          <p:cNvPr id="15" name="Přímá spojnice 14"/>
          <p:cNvCxnSpPr>
            <a:stCxn id="12" idx="3"/>
            <a:endCxn id="9" idx="1"/>
          </p:cNvCxnSpPr>
          <p:nvPr/>
        </p:nvCxnSpPr>
        <p:spPr>
          <a:xfrm>
            <a:off x="1182953" y="4639796"/>
            <a:ext cx="1859431" cy="406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042384" y="4480381"/>
            <a:ext cx="2444900" cy="400110"/>
          </a:xfrm>
          <a:prstGeom prst="rect">
            <a:avLst/>
          </a:prstGeom>
          <a:noFill/>
        </p:spPr>
        <p:txBody>
          <a:bodyPr wrap="none" rtlCol="0">
            <a:spAutoFit/>
          </a:bodyPr>
          <a:lstStyle/>
          <a:p>
            <a:r>
              <a:rPr lang="cs-CZ" sz="2000" dirty="0" smtClean="0"/>
              <a:t>= 0,4820 M = 48,2 </a:t>
            </a:r>
            <a:r>
              <a:rPr lang="cs-CZ" sz="2000" dirty="0" err="1" smtClean="0"/>
              <a:t>cM</a:t>
            </a:r>
            <a:endParaRPr lang="en-US" sz="2000" dirty="0"/>
          </a:p>
        </p:txBody>
      </p:sp>
      <p:grpSp>
        <p:nvGrpSpPr>
          <p:cNvPr id="2" name="Skupina 1"/>
          <p:cNvGrpSpPr/>
          <p:nvPr/>
        </p:nvGrpSpPr>
        <p:grpSpPr>
          <a:xfrm>
            <a:off x="6369734" y="5941609"/>
            <a:ext cx="2410088" cy="357867"/>
            <a:chOff x="6014720" y="6027673"/>
            <a:chExt cx="2410088" cy="357867"/>
          </a:xfrm>
        </p:grpSpPr>
        <p:sp>
          <p:nvSpPr>
            <p:cNvPr id="5" name="Obdélník 4"/>
            <p:cNvSpPr/>
            <p:nvPr/>
          </p:nvSpPr>
          <p:spPr>
            <a:xfrm>
              <a:off x="6014720" y="6059527"/>
              <a:ext cx="2407920" cy="313472"/>
            </a:xfrm>
            <a:prstGeom prst="rect">
              <a:avLst/>
            </a:prstGeom>
            <a:solidFill>
              <a:srgbClr val="779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ovéPole 15"/>
            <p:cNvSpPr txBox="1"/>
            <p:nvPr/>
          </p:nvSpPr>
          <p:spPr>
            <a:xfrm>
              <a:off x="6014720" y="6027673"/>
              <a:ext cx="497252" cy="338554"/>
            </a:xfrm>
            <a:prstGeom prst="rect">
              <a:avLst/>
            </a:prstGeom>
            <a:noFill/>
          </p:spPr>
          <p:txBody>
            <a:bodyPr wrap="none" rtlCol="0">
              <a:spAutoFit/>
            </a:bodyPr>
            <a:lstStyle/>
            <a:p>
              <a:r>
                <a:rPr lang="cs-CZ" sz="1600" b="1" dirty="0" smtClean="0"/>
                <a:t>162</a:t>
              </a:r>
              <a:endParaRPr lang="en-US" sz="1600" b="1" dirty="0"/>
            </a:p>
          </p:txBody>
        </p:sp>
        <p:sp>
          <p:nvSpPr>
            <p:cNvPr id="17" name="TextovéPole 16"/>
            <p:cNvSpPr txBox="1"/>
            <p:nvPr/>
          </p:nvSpPr>
          <p:spPr>
            <a:xfrm>
              <a:off x="7927556" y="6036940"/>
              <a:ext cx="497252" cy="338554"/>
            </a:xfrm>
            <a:prstGeom prst="rect">
              <a:avLst/>
            </a:prstGeom>
            <a:noFill/>
          </p:spPr>
          <p:txBody>
            <a:bodyPr wrap="none" rtlCol="0">
              <a:spAutoFit/>
            </a:bodyPr>
            <a:lstStyle/>
            <a:p>
              <a:r>
                <a:rPr lang="cs-CZ" sz="1600" b="1" dirty="0" smtClean="0"/>
                <a:t>155</a:t>
              </a:r>
              <a:endParaRPr lang="en-US" sz="1600" b="1" dirty="0"/>
            </a:p>
          </p:txBody>
        </p:sp>
        <p:sp>
          <p:nvSpPr>
            <p:cNvPr id="18" name="TextovéPole 17"/>
            <p:cNvSpPr txBox="1"/>
            <p:nvPr/>
          </p:nvSpPr>
          <p:spPr>
            <a:xfrm>
              <a:off x="6716347" y="6046986"/>
              <a:ext cx="497252" cy="338554"/>
            </a:xfrm>
            <a:prstGeom prst="rect">
              <a:avLst/>
            </a:prstGeom>
            <a:noFill/>
          </p:spPr>
          <p:txBody>
            <a:bodyPr wrap="none" rtlCol="0">
              <a:spAutoFit/>
            </a:bodyPr>
            <a:lstStyle/>
            <a:p>
              <a:r>
                <a:rPr lang="cs-CZ" sz="1600" b="1" dirty="0" smtClean="0"/>
                <a:t>148</a:t>
              </a:r>
              <a:endParaRPr lang="en-US" sz="1600" b="1" dirty="0"/>
            </a:p>
          </p:txBody>
        </p:sp>
        <p:sp>
          <p:nvSpPr>
            <p:cNvPr id="19" name="TextovéPole 18"/>
            <p:cNvSpPr txBox="1"/>
            <p:nvPr/>
          </p:nvSpPr>
          <p:spPr>
            <a:xfrm>
              <a:off x="7325360" y="6046986"/>
              <a:ext cx="497252" cy="338554"/>
            </a:xfrm>
            <a:prstGeom prst="rect">
              <a:avLst/>
            </a:prstGeom>
            <a:noFill/>
          </p:spPr>
          <p:txBody>
            <a:bodyPr wrap="none" rtlCol="0">
              <a:spAutoFit/>
            </a:bodyPr>
            <a:lstStyle/>
            <a:p>
              <a:r>
                <a:rPr lang="cs-CZ" sz="1600" b="1" dirty="0" smtClean="0"/>
                <a:t>147</a:t>
              </a:r>
              <a:endParaRPr lang="en-US" sz="1600" b="1" dirty="0"/>
            </a:p>
          </p:txBody>
        </p:sp>
      </p:grpSp>
      <p:sp>
        <p:nvSpPr>
          <p:cNvPr id="21" name="TextovéPole 20"/>
          <p:cNvSpPr txBox="1"/>
          <p:nvPr/>
        </p:nvSpPr>
        <p:spPr>
          <a:xfrm>
            <a:off x="619978" y="5393853"/>
            <a:ext cx="5207655" cy="769441"/>
          </a:xfrm>
          <a:prstGeom prst="rect">
            <a:avLst/>
          </a:prstGeom>
          <a:noFill/>
        </p:spPr>
        <p:txBody>
          <a:bodyPr wrap="square" rtlCol="0">
            <a:spAutoFit/>
          </a:bodyPr>
          <a:lstStyle/>
          <a:p>
            <a:r>
              <a:rPr lang="cs-CZ" sz="2200" dirty="0" smtClean="0">
                <a:solidFill>
                  <a:srgbClr val="FF0000"/>
                </a:solidFill>
              </a:rPr>
              <a:t>Geny lokalizované na stejném chromosomu, ale téměř volně kombinovatelné.</a:t>
            </a:r>
            <a:endParaRPr lang="en-US" sz="2200" dirty="0">
              <a:solidFill>
                <a:srgbClr val="FF0000"/>
              </a:solidFill>
            </a:endParaRPr>
          </a:p>
        </p:txBody>
      </p:sp>
      <p:sp>
        <p:nvSpPr>
          <p:cNvPr id="22" name="Nadpis 1"/>
          <p:cNvSpPr>
            <a:spLocks noGrp="1"/>
          </p:cNvSpPr>
          <p:nvPr>
            <p:ph type="title"/>
          </p:nvPr>
        </p:nvSpPr>
        <p:spPr>
          <a:xfrm>
            <a:off x="269386" y="156546"/>
            <a:ext cx="5499692" cy="1325563"/>
          </a:xfrm>
        </p:spPr>
        <p:txBody>
          <a:bodyPr vert="horz" lIns="91440" tIns="45720" rIns="91440" bIns="45720" rtlCol="0" anchor="ctr">
            <a:normAutofit/>
          </a:bodyPr>
          <a:lstStyle/>
          <a:p>
            <a:pPr algn="ctr"/>
            <a:r>
              <a:rPr lang="cs-CZ" sz="4000" dirty="0">
                <a:solidFill>
                  <a:srgbClr val="C00000"/>
                </a:solidFill>
              </a:rPr>
              <a:t>Síla vazby určená genetickou analýzou</a:t>
            </a:r>
          </a:p>
        </p:txBody>
      </p:sp>
    </p:spTree>
    <p:extLst>
      <p:ext uri="{BB962C8B-B14F-4D97-AF65-F5344CB8AC3E}">
        <p14:creationId xmlns:p14="http://schemas.microsoft.com/office/powerpoint/2010/main" val="26618582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52924003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4067</TotalTime>
  <Words>9930</Words>
  <Application>Microsoft Office PowerPoint</Application>
  <PresentationFormat>Předvádění na obrazovce (4:3)</PresentationFormat>
  <Paragraphs>1247</Paragraphs>
  <Slides>90</Slides>
  <Notes>89</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90</vt:i4>
      </vt:variant>
    </vt:vector>
  </HeadingPairs>
  <TitlesOfParts>
    <vt:vector size="98" baseType="lpstr">
      <vt:lpstr>Arial</vt:lpstr>
      <vt:lpstr>Calibri</vt:lpstr>
      <vt:lpstr>Calibri Light</vt:lpstr>
      <vt:lpstr>MS Mincho</vt:lpstr>
      <vt:lpstr>Symbol</vt:lpstr>
      <vt:lpstr>Times New Roman</vt:lpstr>
      <vt:lpstr>Wingdings</vt:lpstr>
      <vt:lpstr>Motiv Office</vt:lpstr>
      <vt:lpstr>Genetika 07</vt:lpstr>
      <vt:lpstr>Náhodná segregace kombinuje celé chromosomy</vt:lpstr>
      <vt:lpstr>Prezentace aplikace PowerPoint</vt:lpstr>
      <vt:lpstr>Volná kombinovatelnost vs. vazba</vt:lpstr>
      <vt:lpstr>Volná kombinovatelnost vs. vazba</vt:lpstr>
      <vt:lpstr>Síla vazby</vt:lpstr>
      <vt:lpstr>Síla vazby určená genetickou analýzou</vt:lpstr>
      <vt:lpstr>Prezentace aplikace PowerPoint</vt:lpstr>
      <vt:lpstr>Síla vazby určená genetickou analýzou</vt:lpstr>
      <vt:lpstr>Prezentace aplikace PowerPoint</vt:lpstr>
      <vt:lpstr>Síla vazby určená genetickou analýzou</vt:lpstr>
      <vt:lpstr>Fyzická vs. genetická mapa</vt:lpstr>
      <vt:lpstr>Absolutní vazba</vt:lpstr>
      <vt:lpstr>Absolutní vazba</vt:lpstr>
      <vt:lpstr>Absolutní vazba</vt:lpstr>
      <vt:lpstr>Inverze drží pohromadě vhodné alely</vt:lpstr>
      <vt:lpstr>Inverze v evoluci pohlavních chromosomů</vt:lpstr>
      <vt:lpstr>Rekapitulace</vt:lpstr>
      <vt:lpstr>Vazbová fáze</vt:lpstr>
      <vt:lpstr>Vazbová fáze - proč nás to zajímá</vt:lpstr>
      <vt:lpstr>Vazbová fáze - proč nás to zajímá</vt:lpstr>
      <vt:lpstr>Vazbová fáze – příklad na mouše</vt:lpstr>
      <vt:lpstr>Prezentace aplikace PowerPoint</vt:lpstr>
      <vt:lpstr>Prezentace aplikace PowerPoint</vt:lpstr>
      <vt:lpstr>Prezentace aplikace PowerPoint</vt:lpstr>
      <vt:lpstr>Prezentace aplikace PowerPoint</vt:lpstr>
      <vt:lpstr>Vazba– otázka 1</vt:lpstr>
      <vt:lpstr>Prezentace aplikace PowerPoint</vt:lpstr>
      <vt:lpstr>Vazba– otázka 1</vt:lpstr>
      <vt:lpstr>Prezentace aplikace PowerPoint</vt:lpstr>
      <vt:lpstr>Vazba– otázka 2</vt:lpstr>
      <vt:lpstr>Vazba– otázka 2</vt:lpstr>
      <vt:lpstr>Prezentace aplikace PowerPoint</vt:lpstr>
      <vt:lpstr>Vazba– otázka 3</vt:lpstr>
      <vt:lpstr>Vazba– otázka 3</vt:lpstr>
      <vt:lpstr>Vazba– otázka 3</vt:lpstr>
      <vt:lpstr>Jak poznám, jestli je heterozygot cis nebo trans? </vt:lpstr>
      <vt:lpstr>Jak poznám, jestli je heterozygot cis nebo trans? </vt:lpstr>
      <vt:lpstr>Jak poznám, jestli je heterozygot cis nebo trans? </vt:lpstr>
      <vt:lpstr>Jak poznám, jestli je heterozygot cis nebo trans? </vt:lpstr>
      <vt:lpstr>Prezentace aplikace PowerPoint</vt:lpstr>
      <vt:lpstr>Prezentace aplikace PowerPoint</vt:lpstr>
      <vt:lpstr>Rekombinace jako nástroj k měření vzdáleností genů</vt:lpstr>
      <vt:lpstr>Proč B1?</vt:lpstr>
      <vt:lpstr>Proč B1?</vt:lpstr>
      <vt:lpstr>Proč B1?</vt:lpstr>
      <vt:lpstr>Proč B1?</vt:lpstr>
      <vt:lpstr>Proč B1?</vt:lpstr>
      <vt:lpstr>Prezentace aplikace PowerPoint</vt:lpstr>
      <vt:lpstr>Prezentace aplikace PowerPoint</vt:lpstr>
      <vt:lpstr>Prezentace aplikace PowerPoint</vt:lpstr>
      <vt:lpstr>Přestávka</vt:lpstr>
      <vt:lpstr>Genetická vs. fyzická vazba</vt:lpstr>
      <vt:lpstr>Genetická vs. fyzická vazba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Vícenásobný crossing-over</vt:lpstr>
      <vt:lpstr>Tříbodový test</vt:lpstr>
      <vt:lpstr>Tříbodový test</vt:lpstr>
      <vt:lpstr>Prezentace aplikace PowerPoint</vt:lpstr>
      <vt:lpstr>Prezentace aplikace PowerPoint</vt:lpstr>
      <vt:lpstr>Prezentace aplikace PowerPoint</vt:lpstr>
      <vt:lpstr>Interference crossing-overů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Nerovnoměrný crossing-over</vt:lpstr>
      <vt:lpstr>Duplikace</vt:lpstr>
      <vt:lpstr>Co se může stát s duplikovanými geny</vt:lpstr>
      <vt:lpstr>Genové rodiny</vt:lpstr>
      <vt:lpstr>Hox geny – příklad genové rodiny </vt:lpstr>
      <vt:lpstr>Duplikace genů a rezistence k insekticidům</vt:lpstr>
      <vt:lpstr>Duplikace genů a zemědělství</vt:lpstr>
      <vt:lpstr>Důležité upozornění!</vt:lpstr>
      <vt:lpstr>O čem to bylo</vt:lpstr>
      <vt:lpstr>Konec! Děkuji za pozornost.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320</cp:revision>
  <dcterms:created xsi:type="dcterms:W3CDTF">2016-08-10T06:27:11Z</dcterms:created>
  <dcterms:modified xsi:type="dcterms:W3CDTF">2019-04-03T07:38:56Z</dcterms:modified>
</cp:coreProperties>
</file>