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75" r:id="rId5"/>
    <p:sldId id="261" r:id="rId6"/>
    <p:sldId id="257" r:id="rId7"/>
    <p:sldId id="260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A4CEB-19E1-1040-F488-98E9EB7C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560F5D-095E-2A07-947E-D55896814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C416D-71AB-9AB9-9E24-8CDA145A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C8D598-0700-93D7-B4CF-687EA0B9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932A2F-70EF-CDA4-87FB-E9DB640E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07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2C86F-0BF3-473A-0EAE-959C7BD0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07AC78-EAF0-D2FC-8CD3-C9657346E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B9B27A-983A-F35F-53F2-1352A52B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D29C99-91D2-F1D1-D065-E8E25B99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07361D-FB7B-001B-B36E-0B9DC669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17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B050C0-AB85-FD06-E514-4B664474C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CBE825-52E8-55A8-468B-69C2BCEF5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2C3B20-2DDC-E4F5-0BEA-58995969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3B12BD-F92F-FFB8-C242-9BE228E4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3227D3-CCCE-BAC1-C5BD-314188E4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1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FBA35-471A-0CBD-E58C-66E4B61B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ECCA4-3B8C-3B4E-2FC2-D0694C35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2ED8E6-E5FB-9D8C-7DA8-5811D04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179D3F-885E-4ECE-3DCA-9BE89758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AA171F-588E-95FF-446D-76AFD0D6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89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0D82B-A729-22F5-56B7-6FE7ADF9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AB30C-5852-D3B7-869F-B57262CA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020496-E7F4-FA09-3C48-6EFBE538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5AF6C2-C8AA-8B9D-5C8D-2EC06BCC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D00320-3D79-82CF-3C39-3758097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17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D58CB-3245-BCBD-F196-77840CF8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E5AB9B-F90F-EA4D-686E-AD96A41B7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4EF9B-9654-80E7-0DD7-B381EF041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4F8782-330C-2B50-04EC-C764D3B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1E29F2-D5E4-EAF7-2FFD-3125AF4D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4C6E20-6759-DC27-CCA7-1A4DDCF6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82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C288C-E4B9-4F21-352B-F9E984FE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CC5068-EE31-275F-4522-ECC22C6C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41A457-E8DA-7CEB-FAE8-39472CE07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6933E9-BEA0-F7DE-F7D4-38D2D7D77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0CB37F-5789-105E-DD9C-14F4A714D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B16CC3-EC86-B6CE-0F8E-41E36FBF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37CA8A-E01A-7926-0677-CBE2AF28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86176-FF5C-A325-A5F9-510B50EB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95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E6CB-59FE-33CD-60AF-7922BF47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43BE3C-973A-24E4-5D1B-68BFBF80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39EC08-EEB7-1351-4E38-91097F3C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692968-3D33-AC36-7533-78F275BB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5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60376C-87DC-342C-781D-BBA036FE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B3C881-994C-9B0C-9581-1DEBA174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2B1C30-B92E-D8D5-76E3-92D3CEF0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16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C5D47-AE87-0C54-CA31-FB815EC2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7C0FD5-6309-FD84-2068-89F5D6FED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4F8BB4-542F-E6BE-3C88-920E37C0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53FE1-87C6-02B3-71C8-20F4A179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F0970C-63C2-091A-014E-909292A2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1C64AC-2EB0-D76E-BE47-6EC02C54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51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C6660-DFB8-C8F2-3F78-6A0BD6FF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FC652C-26FA-495D-F7DB-F087AD74E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BEA292-C851-AF0D-4D18-300E6C8A4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0261A6-8FF7-29AF-BFED-9EF5C8B6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436A0F-62DE-76D3-7D7A-EF5BDBCE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A95D79-7A72-25B9-A3D8-F9A9F320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2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9FFBAD-C514-C5B3-781D-C94318B4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7D57F7-A330-1E32-4258-42E7B41A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54D931-5182-5339-75BC-67752D72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7E3178-A9DE-8989-5360-AF4DEB7E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FBE0B1-3A12-479D-CFD4-8B1FC39EC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00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E2060-CF64-BC50-B4B0-CE06E2517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Sprache und Gesellschaft 0SUG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032CFAF-BAFE-AFBF-5B6A-CB44F1907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Priv.-</a:t>
            </a:r>
            <a:r>
              <a:rPr lang="de-DE" dirty="0" err="1"/>
              <a:t>Doz</a:t>
            </a:r>
            <a:r>
              <a:rPr lang="de-DE" dirty="0"/>
              <a:t>. Dr. Martin Maurach</a:t>
            </a:r>
          </a:p>
          <a:p>
            <a:r>
              <a:rPr lang="de-DE" dirty="0"/>
              <a:t>21.11. 2022</a:t>
            </a:r>
          </a:p>
          <a:p>
            <a:r>
              <a:rPr lang="de-DE" dirty="0"/>
              <a:t>Thema 9: Dialektologie</a:t>
            </a:r>
          </a:p>
        </p:txBody>
      </p:sp>
    </p:spTree>
    <p:extLst>
      <p:ext uri="{BB962C8B-B14F-4D97-AF65-F5344CB8AC3E}">
        <p14:creationId xmlns:p14="http://schemas.microsoft.com/office/powerpoint/2010/main" val="84070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5DB9732-754F-4BDB-1315-50142139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76" y="0"/>
            <a:ext cx="4641156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BBF6E03-8768-7215-9E9F-09B26FFEF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777" y="532617"/>
            <a:ext cx="5409147" cy="15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82FCF33-E23F-5D97-D383-DF30B876A6E3}"/>
              </a:ext>
            </a:extLst>
          </p:cNvPr>
          <p:cNvSpPr txBox="1"/>
          <p:nvPr/>
        </p:nvSpPr>
        <p:spPr>
          <a:xfrm>
            <a:off x="1518698" y="1093464"/>
            <a:ext cx="88975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phonologischen, syntaktischen und </a:t>
            </a:r>
            <a:r>
              <a:rPr lang="de-DE" sz="2800" dirty="0" err="1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mor-phologischen</a:t>
            </a:r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Spezifika deutscher Dialekte sind erheblich dauerhafter als die lexikalischen [...]“</a:t>
            </a: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8C27D2-DAF1-E877-4059-FC9F08EF44D9}"/>
              </a:ext>
            </a:extLst>
          </p:cNvPr>
          <p:cNvSpPr txBox="1"/>
          <p:nvPr/>
        </p:nvSpPr>
        <p:spPr>
          <a:xfrm>
            <a:off x="6933537" y="3601941"/>
            <a:ext cx="413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Barbour / Stevenson 1998, 104</a:t>
            </a:r>
          </a:p>
        </p:txBody>
      </p:sp>
    </p:spTree>
    <p:extLst>
      <p:ext uri="{BB962C8B-B14F-4D97-AF65-F5344CB8AC3E}">
        <p14:creationId xmlns:p14="http://schemas.microsoft.com/office/powerpoint/2010/main" val="312459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83F6A14-3E21-B766-9E0A-648D04275A92}"/>
              </a:ext>
            </a:extLst>
          </p:cNvPr>
          <p:cNvSpPr txBox="1"/>
          <p:nvPr/>
        </p:nvSpPr>
        <p:spPr>
          <a:xfrm>
            <a:off x="1144987" y="1497683"/>
            <a:ext cx="94700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Verlust von traditionellem Vokabular erlaube die folgende begriffliche Unterscheidung:</a:t>
            </a:r>
          </a:p>
          <a:p>
            <a:r>
              <a:rPr lang="de-DE" sz="2800" dirty="0">
                <a:solidFill>
                  <a:srgbClr val="C00000"/>
                </a:solidFill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traditionelle  Mundarten</a:t>
            </a:r>
          </a:p>
          <a:p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vs.</a:t>
            </a:r>
          </a:p>
          <a:p>
            <a:r>
              <a:rPr lang="de-DE" sz="2800" dirty="0">
                <a:solidFill>
                  <a:srgbClr val="C00000"/>
                </a:solidFill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dialektnahe umgangssprachliche Varietäten.</a:t>
            </a:r>
          </a:p>
          <a:p>
            <a:pPr algn="r"/>
            <a:r>
              <a:rPr lang="de-DE" sz="2200" dirty="0">
                <a:latin typeface="Lucida Fax" panose="02060602050505020204" pitchFamily="18" charset="0"/>
                <a:cs typeface="Times New Roman" panose="02020603050405020304" pitchFamily="18" charset="0"/>
              </a:rPr>
              <a:t>(ebd.)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6807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2E1F93-3335-CCC0-2978-EAE408E7EE8F}"/>
              </a:ext>
            </a:extLst>
          </p:cNvPr>
          <p:cNvSpPr txBox="1"/>
          <p:nvPr/>
        </p:nvSpPr>
        <p:spPr>
          <a:xfrm>
            <a:off x="1190045" y="2443888"/>
            <a:ext cx="98119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 Deutschen gebe es </a:t>
            </a:r>
            <a:r>
              <a:rPr lang="de-DE" sz="2800" dirty="0"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erst seit Ende des 19. </a:t>
            </a:r>
            <a:r>
              <a:rPr lang="de-DE" sz="2800" dirty="0" err="1"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Jhs</a:t>
            </a:r>
            <a:r>
              <a:rPr lang="de-DE" sz="2800" dirty="0"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eine </a:t>
            </a:r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‚gemeinsame grammat</a:t>
            </a:r>
            <a:r>
              <a:rPr lang="de-DE" sz="2800" dirty="0"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isch</a:t>
            </a:r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-orthographische Grund-norm‘, und zwar aus kulturellen, nicht politischen Gründen. (Löffler, 60)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1318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9B19E18-B144-9140-5D6D-23ED419BE801}"/>
              </a:ext>
            </a:extLst>
          </p:cNvPr>
          <p:cNvSpPr txBox="1"/>
          <p:nvPr/>
        </p:nvSpPr>
        <p:spPr>
          <a:xfrm>
            <a:off x="1860605" y="2304525"/>
            <a:ext cx="9215562" cy="1898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„Deutsch ist […] weder mit einem einzigen Staats-gebiet noch mit einer eindeutig abgrenzbaren Sprachgemeinschaft eindeutig zu verbinden.“ (Löffler </a:t>
            </a:r>
            <a:r>
              <a:rPr lang="de-DE" sz="2800" baseline="300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2005, 55)</a:t>
            </a:r>
          </a:p>
        </p:txBody>
      </p:sp>
    </p:spTree>
    <p:extLst>
      <p:ext uri="{BB962C8B-B14F-4D97-AF65-F5344CB8AC3E}">
        <p14:creationId xmlns:p14="http://schemas.microsoft.com/office/powerpoint/2010/main" val="18918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4CD0A56-B330-F0C8-CE52-6CA5E666D489}"/>
              </a:ext>
            </a:extLst>
          </p:cNvPr>
          <p:cNvSpPr txBox="1"/>
          <p:nvPr/>
        </p:nvSpPr>
        <p:spPr>
          <a:xfrm>
            <a:off x="1669774" y="2360151"/>
            <a:ext cx="8452237" cy="143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„Der Verwendungsbereich der Dialekte ist komplementär verteilt zur hochsprachlichen Sprechsprache.“ (Löffler, ebd.)</a:t>
            </a:r>
          </a:p>
        </p:txBody>
      </p:sp>
    </p:spTree>
    <p:extLst>
      <p:ext uri="{BB962C8B-B14F-4D97-AF65-F5344CB8AC3E}">
        <p14:creationId xmlns:p14="http://schemas.microsoft.com/office/powerpoint/2010/main" val="19664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6986960-86D3-A459-7775-ADA0B1CA726E}"/>
              </a:ext>
            </a:extLst>
          </p:cNvPr>
          <p:cNvSpPr txBox="1"/>
          <p:nvPr/>
        </p:nvSpPr>
        <p:spPr>
          <a:xfrm>
            <a:off x="1351722" y="496383"/>
            <a:ext cx="98039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„Nach den demoskopischen Daten ist in Deutschland höhere </a:t>
            </a:r>
            <a:r>
              <a:rPr lang="de-DE" sz="2800" dirty="0" err="1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Dialektalität</a:t>
            </a:r>
            <a:r>
              <a:rPr lang="de-DE" sz="2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mit geringerer Einkommens-klasse, einfacherer Bildung und beruflicher Stellung, eher ländlichem Wohnsitz, häuslicher Umgebung und entsprechendem Freundeskreis in Verbindung zu bringen.“ In ‚Mischgebieten‘ würde sich die Ver-wendung des Dialekts deutlich nach ‚privat‘ bzw. ‚öffentlich‘ unterscheiden.</a:t>
            </a:r>
          </a:p>
          <a:p>
            <a:r>
              <a:rPr lang="de-DE" sz="2800" dirty="0">
                <a:latin typeface="Lucida Fax" panose="02060602050505020204" pitchFamily="18" charset="0"/>
                <a:cs typeface="Times New Roman" panose="02020603050405020304" pitchFamily="18" charset="0"/>
              </a:rPr>
              <a:t>								</a:t>
            </a:r>
            <a:r>
              <a:rPr lang="de-DE" sz="2400" dirty="0">
                <a:latin typeface="Lucida Fax" panose="02060602050505020204" pitchFamily="18" charset="0"/>
                <a:cs typeface="Times New Roman" panose="02020603050405020304" pitchFamily="18" charset="0"/>
              </a:rPr>
              <a:t>(Löffler, 134)</a:t>
            </a:r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DBD3B2-D452-94D4-5927-6A938EE256D2}"/>
              </a:ext>
            </a:extLst>
          </p:cNvPr>
          <p:cNvSpPr txBox="1"/>
          <p:nvPr/>
        </p:nvSpPr>
        <p:spPr>
          <a:xfrm>
            <a:off x="1144988" y="5526156"/>
            <a:ext cx="902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B050"/>
                </a:solidFill>
              </a:rPr>
              <a:t>Inwiefern halten Sie diese These Löfflers noch für zutreffend?</a:t>
            </a:r>
          </a:p>
        </p:txBody>
      </p:sp>
    </p:spTree>
    <p:extLst>
      <p:ext uri="{BB962C8B-B14F-4D97-AF65-F5344CB8AC3E}">
        <p14:creationId xmlns:p14="http://schemas.microsoft.com/office/powerpoint/2010/main" val="37477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Breitbild</PresentationFormat>
  <Paragraphs>17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Fax</vt:lpstr>
      <vt:lpstr>Office</vt:lpstr>
      <vt:lpstr>Sprache und Gesellschaft 0SUG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Maurach</dc:creator>
  <cp:lastModifiedBy>Maurach Martin Priv.-Doz. Dr</cp:lastModifiedBy>
  <cp:revision>25</cp:revision>
  <dcterms:created xsi:type="dcterms:W3CDTF">2022-11-19T18:51:26Z</dcterms:created>
  <dcterms:modified xsi:type="dcterms:W3CDTF">2022-11-21T11:08:10Z</dcterms:modified>
</cp:coreProperties>
</file>