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20" y="5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Classification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models</a:t>
            </a:r>
            <a:r>
              <a:rPr lang="cs-CZ" dirty="0" smtClean="0">
                <a:latin typeface="+mn-lt"/>
              </a:rPr>
              <a:t>	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 and </a:t>
            </a:r>
            <a:r>
              <a:rPr lang="cs-CZ" dirty="0" err="1" smtClean="0">
                <a:latin typeface="+mn-lt"/>
              </a:rPr>
              <a:t>planning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Index IN95</a:t>
            </a:r>
            <a:endParaRPr lang="cs-CZ" dirty="0">
              <a:latin typeface="+mj-lt"/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495847"/>
              </p:ext>
            </p:extLst>
          </p:nvPr>
        </p:nvGraphicFramePr>
        <p:xfrm>
          <a:off x="858178" y="2784011"/>
          <a:ext cx="8915400" cy="1371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57500">
                  <a:extLst>
                    <a:ext uri="{9D8B030D-6E8A-4147-A177-3AD203B41FA5}">
                      <a16:colId xmlns:a16="http://schemas.microsoft.com/office/drawing/2014/main" val="793719083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301588875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64508032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3300925619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2471438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3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 dirty="0" err="1" smtClean="0">
                          <a:effectLst/>
                        </a:rPr>
                        <a:t>Weight</a:t>
                      </a:r>
                      <a:r>
                        <a:rPr lang="cs-CZ" sz="3000" dirty="0" smtClean="0">
                          <a:effectLst/>
                        </a:rPr>
                        <a:t> </a:t>
                      </a:r>
                      <a:r>
                        <a:rPr lang="cs-CZ" sz="3000" dirty="0" err="1" smtClean="0">
                          <a:effectLst/>
                        </a:rPr>
                        <a:t>of</a:t>
                      </a:r>
                      <a:r>
                        <a:rPr lang="cs-CZ" sz="3000" dirty="0" smtClean="0">
                          <a:effectLst/>
                        </a:rPr>
                        <a:t> </a:t>
                      </a:r>
                      <a:r>
                        <a:rPr lang="cs-CZ" sz="3000" dirty="0" err="1" smtClean="0">
                          <a:effectLst/>
                        </a:rPr>
                        <a:t>variable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8708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>
                          <a:effectLst/>
                        </a:rPr>
                        <a:t>V</a:t>
                      </a:r>
                      <a:r>
                        <a:rPr lang="cs-CZ" sz="3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>
                          <a:effectLst/>
                        </a:rPr>
                        <a:t>V</a:t>
                      </a:r>
                      <a:r>
                        <a:rPr lang="cs-CZ" sz="3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>
                          <a:effectLst/>
                        </a:rPr>
                        <a:t>V</a:t>
                      </a:r>
                      <a:r>
                        <a:rPr lang="cs-CZ" sz="3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>
                          <a:effectLst/>
                        </a:rPr>
                        <a:t>V</a:t>
                      </a:r>
                      <a:r>
                        <a:rPr lang="cs-CZ" sz="3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1764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cs-CZ" sz="3000" dirty="0" smtClean="0">
                          <a:effectLst/>
                        </a:rPr>
                        <a:t>CZ </a:t>
                      </a:r>
                      <a:r>
                        <a:rPr lang="cs-CZ" sz="3000" dirty="0" err="1" smtClean="0">
                          <a:effectLst/>
                        </a:rPr>
                        <a:t>economy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>
                          <a:effectLst/>
                        </a:rPr>
                        <a:t>0,22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>
                          <a:effectLst/>
                        </a:rPr>
                        <a:t>8,33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>
                          <a:effectLst/>
                        </a:rPr>
                        <a:t>0,52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3000" dirty="0">
                          <a:effectLst/>
                        </a:rPr>
                        <a:t>16,8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6056660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97102"/>
              </p:ext>
            </p:extLst>
          </p:nvPr>
        </p:nvGraphicFramePr>
        <p:xfrm>
          <a:off x="658813" y="1662379"/>
          <a:ext cx="9499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9499600" imgH="736600" progId="Equation.DSMT4">
                  <p:embed/>
                </p:oleObj>
              </mc:Choice>
              <mc:Fallback>
                <p:oleObj name="Equation" r:id="rId3" imgW="9499600" imgH="736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662379"/>
                        <a:ext cx="9499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élník 9"/>
          <p:cNvSpPr/>
          <p:nvPr/>
        </p:nvSpPr>
        <p:spPr>
          <a:xfrm>
            <a:off x="782904" y="5038893"/>
            <a:ext cx="89906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latin typeface="+mj-lt"/>
              </a:rPr>
              <a:t>IN95 &gt; </a:t>
            </a:r>
            <a:r>
              <a:rPr lang="cs-CZ" sz="3200" dirty="0">
                <a:latin typeface="+mj-lt"/>
              </a:rPr>
              <a:t>2 </a:t>
            </a:r>
            <a:r>
              <a:rPr lang="cs-CZ" sz="3200" dirty="0" err="1">
                <a:latin typeface="+mj-lt"/>
              </a:rPr>
              <a:t>good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financial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health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of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the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company</a:t>
            </a:r>
            <a:endParaRPr lang="cs-CZ" sz="3200" dirty="0">
              <a:latin typeface="+mj-lt"/>
            </a:endParaRPr>
          </a:p>
          <a:p>
            <a:r>
              <a:rPr lang="cs-CZ" sz="3200" dirty="0">
                <a:latin typeface="+mj-lt"/>
              </a:rPr>
              <a:t>IN95 </a:t>
            </a:r>
            <a:r>
              <a:rPr lang="cs-CZ" sz="3200" dirty="0" smtClean="0">
                <a:latin typeface="+mj-lt"/>
              </a:rPr>
              <a:t>&lt; 1 </a:t>
            </a:r>
            <a:r>
              <a:rPr lang="cs-CZ" sz="3200" dirty="0" err="1">
                <a:latin typeface="+mj-lt"/>
              </a:rPr>
              <a:t>serious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financial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problems</a:t>
            </a: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75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Index IN99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x1 - </a:t>
            </a:r>
            <a:r>
              <a:rPr lang="cs-CZ" dirty="0" err="1">
                <a:latin typeface="+mj-lt"/>
              </a:rPr>
              <a:t>total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liabilities</a:t>
            </a:r>
            <a:r>
              <a:rPr lang="cs-CZ" dirty="0">
                <a:latin typeface="+mj-lt"/>
              </a:rPr>
              <a:t> / </a:t>
            </a:r>
            <a:r>
              <a:rPr lang="cs-CZ" dirty="0" err="1">
                <a:latin typeface="+mj-lt"/>
              </a:rPr>
              <a:t>total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assets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x2 - EBIT / </a:t>
            </a:r>
            <a:r>
              <a:rPr lang="cs-CZ" dirty="0" err="1">
                <a:latin typeface="+mj-lt"/>
              </a:rPr>
              <a:t>total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assets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x3 - </a:t>
            </a:r>
            <a:r>
              <a:rPr lang="cs-CZ" dirty="0" err="1">
                <a:latin typeface="+mj-lt"/>
              </a:rPr>
              <a:t>total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revenues</a:t>
            </a:r>
            <a:r>
              <a:rPr lang="cs-CZ" dirty="0">
                <a:latin typeface="+mj-lt"/>
              </a:rPr>
              <a:t> / </a:t>
            </a:r>
            <a:r>
              <a:rPr lang="cs-CZ" dirty="0" err="1">
                <a:latin typeface="+mj-lt"/>
              </a:rPr>
              <a:t>assets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x4 - </a:t>
            </a:r>
            <a:r>
              <a:rPr lang="cs-CZ" dirty="0" err="1">
                <a:latin typeface="+mj-lt"/>
              </a:rPr>
              <a:t>current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assets</a:t>
            </a:r>
            <a:r>
              <a:rPr lang="cs-CZ" dirty="0">
                <a:latin typeface="+mj-lt"/>
              </a:rPr>
              <a:t> / </a:t>
            </a:r>
            <a:r>
              <a:rPr lang="cs-CZ" dirty="0" err="1">
                <a:latin typeface="+mj-lt"/>
              </a:rPr>
              <a:t>current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liabilities</a:t>
            </a: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n-lt"/>
              </a:rPr>
              <a:t>IN99 = −0,017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+ 4,573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2</a:t>
            </a:r>
            <a:r>
              <a:rPr lang="cs-CZ" dirty="0">
                <a:latin typeface="+mn-lt"/>
              </a:rPr>
              <a:t> + 0,481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3</a:t>
            </a:r>
            <a:r>
              <a:rPr lang="cs-CZ" dirty="0">
                <a:latin typeface="+mn-lt"/>
              </a:rPr>
              <a:t> + 0,015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4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j-lt"/>
              </a:rPr>
              <a:t>Positive </a:t>
            </a:r>
            <a:r>
              <a:rPr lang="cs-CZ" dirty="0" err="1">
                <a:latin typeface="+mj-lt"/>
              </a:rPr>
              <a:t>economic</a:t>
            </a:r>
            <a:r>
              <a:rPr lang="cs-CZ" dirty="0">
                <a:latin typeface="+mj-lt"/>
              </a:rPr>
              <a:t> profit IN99&gt; 2.07</a:t>
            </a:r>
          </a:p>
          <a:p>
            <a:r>
              <a:rPr lang="cs-CZ" dirty="0" err="1">
                <a:latin typeface="+mj-lt"/>
              </a:rPr>
              <a:t>Gray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zone</a:t>
            </a:r>
            <a:r>
              <a:rPr lang="cs-CZ" dirty="0">
                <a:latin typeface="+mj-lt"/>
              </a:rPr>
              <a:t> 0.684 ≤ IN99 ≤ 2.07</a:t>
            </a:r>
          </a:p>
          <a:p>
            <a:r>
              <a:rPr lang="cs-CZ" dirty="0">
                <a:latin typeface="+mj-lt"/>
              </a:rPr>
              <a:t>Negative </a:t>
            </a:r>
            <a:r>
              <a:rPr lang="cs-CZ" dirty="0" err="1">
                <a:latin typeface="+mj-lt"/>
              </a:rPr>
              <a:t>economic</a:t>
            </a:r>
            <a:r>
              <a:rPr lang="cs-CZ" dirty="0">
                <a:latin typeface="+mj-lt"/>
              </a:rPr>
              <a:t> profit IN99 &lt;0.684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11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Index IN01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x1 - total assets / liabilities</a:t>
            </a:r>
          </a:p>
          <a:p>
            <a:r>
              <a:rPr lang="en-US" dirty="0">
                <a:latin typeface="+mn-lt"/>
              </a:rPr>
              <a:t>x2 - EBIT / interest expense</a:t>
            </a:r>
          </a:p>
          <a:p>
            <a:r>
              <a:rPr lang="en-US" dirty="0">
                <a:latin typeface="+mn-lt"/>
              </a:rPr>
              <a:t>x3 - EBIT / total assets</a:t>
            </a:r>
          </a:p>
          <a:p>
            <a:r>
              <a:rPr lang="en-US" dirty="0">
                <a:latin typeface="+mn-lt"/>
              </a:rPr>
              <a:t>x4 - total revenues / assets</a:t>
            </a:r>
          </a:p>
          <a:p>
            <a:r>
              <a:rPr lang="en-US" dirty="0">
                <a:latin typeface="+mn-lt"/>
              </a:rPr>
              <a:t>x5 - current assets / current liabilities</a:t>
            </a:r>
          </a:p>
          <a:p>
            <a:endParaRPr lang="en-US" dirty="0">
              <a:latin typeface="+mn-lt"/>
            </a:endParaRPr>
          </a:p>
          <a:p>
            <a:r>
              <a:rPr lang="cs-CZ" dirty="0">
                <a:latin typeface="+mj-lt"/>
              </a:rPr>
              <a:t>IN01 = 0,13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1</a:t>
            </a:r>
            <a:r>
              <a:rPr lang="cs-CZ" dirty="0">
                <a:latin typeface="+mj-lt"/>
              </a:rPr>
              <a:t> + 0,04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2</a:t>
            </a:r>
            <a:r>
              <a:rPr lang="cs-CZ" dirty="0">
                <a:latin typeface="+mj-lt"/>
              </a:rPr>
              <a:t> + 3,92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3</a:t>
            </a:r>
            <a:r>
              <a:rPr lang="cs-CZ" dirty="0">
                <a:latin typeface="+mj-lt"/>
              </a:rPr>
              <a:t> + 0,21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4</a:t>
            </a:r>
            <a:r>
              <a:rPr lang="cs-CZ" dirty="0">
                <a:latin typeface="+mj-lt"/>
              </a:rPr>
              <a:t> + 0,09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5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company </a:t>
            </a:r>
            <a:r>
              <a:rPr lang="cs-CZ" dirty="0" err="1" smtClean="0">
                <a:latin typeface="+mn-lt"/>
              </a:rPr>
              <a:t>creates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value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IN01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&gt; </a:t>
            </a:r>
            <a:r>
              <a:rPr lang="en-US" dirty="0">
                <a:latin typeface="+mn-lt"/>
              </a:rPr>
              <a:t>1.77</a:t>
            </a:r>
          </a:p>
          <a:p>
            <a:r>
              <a:rPr lang="en-US" dirty="0">
                <a:latin typeface="+mn-lt"/>
              </a:rPr>
              <a:t>Gray zone 0.75 ≤ IN01 ≤ 1.77</a:t>
            </a:r>
          </a:p>
          <a:p>
            <a:r>
              <a:rPr lang="en-US" dirty="0">
                <a:latin typeface="+mn-lt"/>
              </a:rPr>
              <a:t>The company goes bankrupt IN01 </a:t>
            </a:r>
            <a:r>
              <a:rPr lang="en-US" dirty="0" smtClean="0">
                <a:latin typeface="+mn-lt"/>
              </a:rPr>
              <a:t>&lt;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0.75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92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Index IN05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n-lt"/>
            </a:endParaRPr>
          </a:p>
          <a:p>
            <a:r>
              <a:rPr lang="cs-CZ" dirty="0">
                <a:latin typeface="+mn-lt"/>
              </a:rPr>
              <a:t>IN05 = 0,13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+ 0,04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2</a:t>
            </a:r>
            <a:r>
              <a:rPr lang="cs-CZ" dirty="0">
                <a:latin typeface="+mn-lt"/>
              </a:rPr>
              <a:t> + 3,97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3</a:t>
            </a:r>
            <a:r>
              <a:rPr lang="cs-CZ" dirty="0">
                <a:latin typeface="+mn-lt"/>
              </a:rPr>
              <a:t> + 0,21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4</a:t>
            </a:r>
            <a:r>
              <a:rPr lang="cs-CZ" dirty="0">
                <a:latin typeface="+mn-lt"/>
              </a:rPr>
              <a:t> + 0,09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5</a:t>
            </a:r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EBIT / interest expense </a:t>
            </a:r>
            <a:r>
              <a:rPr lang="cs-CZ" dirty="0" smtClean="0">
                <a:latin typeface="+mn-lt"/>
              </a:rPr>
              <a:t>– min -9, </a:t>
            </a:r>
            <a:r>
              <a:rPr lang="en-US" dirty="0" smtClean="0">
                <a:latin typeface="+mn-lt"/>
              </a:rPr>
              <a:t>max </a:t>
            </a:r>
            <a:r>
              <a:rPr lang="en-US" dirty="0">
                <a:latin typeface="+mn-lt"/>
              </a:rPr>
              <a:t>9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company </a:t>
            </a:r>
            <a:r>
              <a:rPr lang="cs-CZ" dirty="0" err="1" smtClean="0">
                <a:latin typeface="+mn-lt"/>
              </a:rPr>
              <a:t>creates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value</a:t>
            </a:r>
            <a:r>
              <a:rPr lang="cs-CZ" dirty="0" smtClean="0">
                <a:latin typeface="+mn-lt"/>
              </a:rPr>
              <a:t> I</a:t>
            </a:r>
            <a:r>
              <a:rPr lang="en-US" dirty="0" smtClean="0">
                <a:latin typeface="+mn-lt"/>
              </a:rPr>
              <a:t>N05 &gt; </a:t>
            </a:r>
            <a:r>
              <a:rPr lang="en-US" dirty="0">
                <a:latin typeface="+mn-lt"/>
              </a:rPr>
              <a:t>1.6</a:t>
            </a:r>
          </a:p>
          <a:p>
            <a:r>
              <a:rPr lang="en-US" dirty="0">
                <a:latin typeface="+mn-lt"/>
              </a:rPr>
              <a:t>Gray zone 0.9 ≤ IN05 ≤ 1.6</a:t>
            </a:r>
          </a:p>
          <a:p>
            <a:r>
              <a:rPr lang="en-US" dirty="0">
                <a:latin typeface="+mn-lt"/>
              </a:rPr>
              <a:t>The company goes bankrupt IN05 </a:t>
            </a:r>
            <a:r>
              <a:rPr lang="en-US" dirty="0" smtClean="0">
                <a:latin typeface="+mn-lt"/>
              </a:rPr>
              <a:t>&lt;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0.9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5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Quicktest</a:t>
            </a:r>
            <a:r>
              <a:rPr lang="cs-CZ" dirty="0" smtClean="0">
                <a:latin typeface="+mj-lt"/>
              </a:rPr>
              <a:t> (Peter </a:t>
            </a:r>
            <a:r>
              <a:rPr lang="cs-CZ" dirty="0" err="1" smtClean="0">
                <a:latin typeface="+mj-lt"/>
              </a:rPr>
              <a:t>Kralicek</a:t>
            </a:r>
            <a:r>
              <a:rPr lang="cs-CZ" dirty="0" smtClean="0">
                <a:latin typeface="+mj-lt"/>
              </a:rPr>
              <a:t>)</a:t>
            </a:r>
            <a:endParaRPr lang="cs-CZ" dirty="0">
              <a:latin typeface="+mj-lt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049975"/>
              </p:ext>
            </p:extLst>
          </p:nvPr>
        </p:nvGraphicFramePr>
        <p:xfrm>
          <a:off x="423195" y="1787701"/>
          <a:ext cx="9735218" cy="41302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90047">
                  <a:extLst>
                    <a:ext uri="{9D8B030D-6E8A-4147-A177-3AD203B41FA5}">
                      <a16:colId xmlns:a16="http://schemas.microsoft.com/office/drawing/2014/main" val="2327549959"/>
                    </a:ext>
                  </a:extLst>
                </a:gridCol>
                <a:gridCol w="5945171">
                  <a:extLst>
                    <a:ext uri="{9D8B030D-6E8A-4147-A177-3AD203B41FA5}">
                      <a16:colId xmlns:a16="http://schemas.microsoft.com/office/drawing/2014/main" val="3772412140"/>
                    </a:ext>
                  </a:extLst>
                </a:gridCol>
              </a:tblGrid>
              <a:tr h="5844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000" dirty="0" err="1" smtClean="0">
                          <a:effectLst/>
                        </a:rPr>
                        <a:t>Variable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000" dirty="0" err="1" smtClean="0">
                          <a:effectLst/>
                        </a:rPr>
                        <a:t>Formula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0390365"/>
                  </a:ext>
                </a:extLst>
              </a:tr>
              <a:tr h="5065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Equity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quota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Equity</a:t>
                      </a:r>
                      <a:r>
                        <a:rPr lang="cs-CZ" sz="2600" dirty="0" smtClean="0">
                          <a:effectLst/>
                        </a:rPr>
                        <a:t> / </a:t>
                      </a:r>
                      <a:r>
                        <a:rPr lang="cs-CZ" sz="2600" dirty="0" err="1" smtClean="0">
                          <a:effectLst/>
                        </a:rPr>
                        <a:t>Total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capital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4177512"/>
                  </a:ext>
                </a:extLst>
              </a:tr>
              <a:tr h="1013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Cash </a:t>
                      </a:r>
                      <a:r>
                        <a:rPr lang="cs-CZ" sz="2600" dirty="0" err="1">
                          <a:effectLst/>
                        </a:rPr>
                        <a:t>flow</a:t>
                      </a:r>
                      <a:r>
                        <a:rPr lang="cs-CZ" sz="2600" dirty="0">
                          <a:effectLst/>
                        </a:rPr>
                        <a:t> </a:t>
                      </a:r>
                      <a:r>
                        <a:rPr lang="cs-CZ" sz="2600" dirty="0" smtClean="0">
                          <a:effectLst/>
                        </a:rPr>
                        <a:t>in</a:t>
                      </a:r>
                      <a:r>
                        <a:rPr lang="cs-CZ" sz="2600" dirty="0">
                          <a:effectLst/>
                        </a:rPr>
                        <a:t> </a:t>
                      </a:r>
                      <a:r>
                        <a:rPr lang="cs-CZ" sz="2600" dirty="0" smtClean="0">
                          <a:effectLst/>
                        </a:rPr>
                        <a:t>% </a:t>
                      </a:r>
                      <a:r>
                        <a:rPr lang="cs-CZ" sz="2600" dirty="0" err="1" smtClean="0">
                          <a:effectLst/>
                        </a:rPr>
                        <a:t>of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company</a:t>
                      </a:r>
                      <a:r>
                        <a:rPr lang="cs-CZ" sz="2600" dirty="0" smtClean="0">
                          <a:effectLst/>
                        </a:rPr>
                        <a:t> output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Cash </a:t>
                      </a:r>
                      <a:r>
                        <a:rPr lang="cs-CZ" sz="2600" dirty="0" err="1">
                          <a:effectLst/>
                        </a:rPr>
                        <a:t>flow</a:t>
                      </a:r>
                      <a:r>
                        <a:rPr lang="cs-CZ" sz="2600" dirty="0">
                          <a:effectLst/>
                        </a:rPr>
                        <a:t> / </a:t>
                      </a:r>
                      <a:r>
                        <a:rPr lang="cs-CZ" sz="2600" dirty="0" smtClean="0">
                          <a:effectLst/>
                        </a:rPr>
                        <a:t>Output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7159540"/>
                  </a:ext>
                </a:extLst>
              </a:tr>
              <a:tr h="1013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Return on </a:t>
                      </a:r>
                      <a:r>
                        <a:rPr lang="cs-CZ" sz="2600" dirty="0" err="1" smtClean="0">
                          <a:effectLst/>
                        </a:rPr>
                        <a:t>total</a:t>
                      </a:r>
                      <a:r>
                        <a:rPr lang="cs-CZ" sz="2600" baseline="0" dirty="0" smtClean="0">
                          <a:effectLst/>
                        </a:rPr>
                        <a:t> </a:t>
                      </a:r>
                      <a:r>
                        <a:rPr lang="cs-CZ" sz="2600" baseline="0" dirty="0" err="1" smtClean="0">
                          <a:effectLst/>
                        </a:rPr>
                        <a:t>capital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EBIT / </a:t>
                      </a:r>
                      <a:r>
                        <a:rPr lang="cs-CZ" sz="2600" dirty="0" err="1" smtClean="0">
                          <a:effectLst/>
                        </a:rPr>
                        <a:t>Total</a:t>
                      </a:r>
                      <a:r>
                        <a:rPr lang="cs-CZ" sz="2600" baseline="0" dirty="0" smtClean="0">
                          <a:effectLst/>
                        </a:rPr>
                        <a:t> </a:t>
                      </a:r>
                      <a:r>
                        <a:rPr lang="cs-CZ" sz="2600" baseline="0" dirty="0" err="1" smtClean="0">
                          <a:effectLst/>
                        </a:rPr>
                        <a:t>assets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7733125"/>
                  </a:ext>
                </a:extLst>
              </a:tr>
              <a:tr h="1013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Debt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repayment</a:t>
                      </a:r>
                      <a:r>
                        <a:rPr lang="cs-CZ" sz="2600" baseline="0" dirty="0" smtClean="0">
                          <a:effectLst/>
                        </a:rPr>
                        <a:t> period in </a:t>
                      </a:r>
                      <a:r>
                        <a:rPr lang="cs-CZ" sz="2600" baseline="0" dirty="0" err="1" smtClean="0">
                          <a:effectLst/>
                        </a:rPr>
                        <a:t>years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(</a:t>
                      </a:r>
                      <a:r>
                        <a:rPr lang="cs-CZ" sz="2600" dirty="0" err="1" smtClean="0">
                          <a:effectLst/>
                        </a:rPr>
                        <a:t>Debt</a:t>
                      </a:r>
                      <a:r>
                        <a:rPr lang="cs-CZ" sz="2600" dirty="0" smtClean="0">
                          <a:effectLst/>
                        </a:rPr>
                        <a:t> − </a:t>
                      </a:r>
                      <a:r>
                        <a:rPr lang="cs-CZ" sz="2600" dirty="0" err="1" smtClean="0">
                          <a:effectLst/>
                        </a:rPr>
                        <a:t>Liquid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funds</a:t>
                      </a:r>
                      <a:r>
                        <a:rPr lang="cs-CZ" sz="2600" dirty="0" smtClean="0">
                          <a:effectLst/>
                        </a:rPr>
                        <a:t>) </a:t>
                      </a:r>
                      <a:r>
                        <a:rPr lang="cs-CZ" sz="2600" dirty="0">
                          <a:effectLst/>
                        </a:rPr>
                        <a:t>/ </a:t>
                      </a:r>
                      <a:r>
                        <a:rPr lang="cs-CZ" sz="2600" dirty="0" smtClean="0">
                          <a:effectLst/>
                        </a:rPr>
                        <a:t>Cash </a:t>
                      </a:r>
                      <a:r>
                        <a:rPr lang="cs-CZ" sz="2600" dirty="0" err="1">
                          <a:effectLst/>
                        </a:rPr>
                        <a:t>flow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339480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02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j-lt"/>
              </a:rPr>
              <a:t>Quicktest</a:t>
            </a:r>
            <a:r>
              <a:rPr lang="cs-CZ" dirty="0">
                <a:latin typeface="+mj-lt"/>
              </a:rPr>
              <a:t> (Peter </a:t>
            </a:r>
            <a:r>
              <a:rPr lang="cs-CZ" dirty="0" err="1">
                <a:latin typeface="+mj-lt"/>
              </a:rPr>
              <a:t>Kralicek</a:t>
            </a:r>
            <a:r>
              <a:rPr lang="cs-CZ" dirty="0" smtClean="0">
                <a:latin typeface="+mj-lt"/>
              </a:rPr>
              <a:t>) - </a:t>
            </a:r>
            <a:r>
              <a:rPr lang="cs-CZ" dirty="0" err="1" smtClean="0">
                <a:latin typeface="+mj-lt"/>
              </a:rPr>
              <a:t>evaluation</a:t>
            </a:r>
            <a:endParaRPr lang="cs-CZ" dirty="0">
              <a:latin typeface="+mj-lt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523428"/>
              </p:ext>
            </p:extLst>
          </p:nvPr>
        </p:nvGraphicFramePr>
        <p:xfrm>
          <a:off x="603250" y="1395571"/>
          <a:ext cx="9486900" cy="435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val="3575958138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1597582146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174804194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86608934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347240537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14471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Ukazatel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Excelent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(1)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Very </a:t>
                      </a:r>
                      <a:r>
                        <a:rPr lang="cs-CZ" sz="2600" dirty="0" err="1" smtClean="0">
                          <a:effectLst/>
                        </a:rPr>
                        <a:t>good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(2)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Good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(3)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Bad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(4)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At risk </a:t>
                      </a:r>
                      <a:r>
                        <a:rPr lang="cs-CZ" sz="2600" dirty="0" err="1" smtClean="0">
                          <a:effectLst/>
                        </a:rPr>
                        <a:t>of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insolvency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(5)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960054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Equity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quota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30 %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20 %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10 %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0 %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Negative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47299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Cash </a:t>
                      </a:r>
                      <a:r>
                        <a:rPr lang="cs-CZ" sz="2600" dirty="0" err="1">
                          <a:effectLst/>
                        </a:rPr>
                        <a:t>flow</a:t>
                      </a:r>
                      <a:r>
                        <a:rPr lang="cs-CZ" sz="2600" dirty="0">
                          <a:effectLst/>
                        </a:rPr>
                        <a:t> </a:t>
                      </a:r>
                      <a:r>
                        <a:rPr lang="cs-CZ" sz="2600" dirty="0" smtClean="0">
                          <a:effectLst/>
                        </a:rPr>
                        <a:t>in</a:t>
                      </a:r>
                      <a:r>
                        <a:rPr lang="cs-CZ" sz="2600" dirty="0">
                          <a:effectLst/>
                        </a:rPr>
                        <a:t> </a:t>
                      </a:r>
                      <a:r>
                        <a:rPr lang="cs-CZ" sz="2600" dirty="0" smtClean="0">
                          <a:effectLst/>
                        </a:rPr>
                        <a:t>% </a:t>
                      </a:r>
                      <a:r>
                        <a:rPr lang="cs-CZ" sz="2600" dirty="0" err="1" smtClean="0">
                          <a:effectLst/>
                        </a:rPr>
                        <a:t>of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company</a:t>
                      </a:r>
                      <a:r>
                        <a:rPr lang="cs-CZ" sz="2600" dirty="0" smtClean="0">
                          <a:effectLst/>
                        </a:rPr>
                        <a:t> output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10 %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8 %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5 %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0 %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Negative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2086223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Return on </a:t>
                      </a:r>
                      <a:r>
                        <a:rPr lang="cs-CZ" sz="2600" dirty="0" err="1" smtClean="0">
                          <a:effectLst/>
                        </a:rPr>
                        <a:t>total</a:t>
                      </a:r>
                      <a:r>
                        <a:rPr lang="cs-CZ" sz="2600" baseline="0" dirty="0" smtClean="0">
                          <a:effectLst/>
                        </a:rPr>
                        <a:t> </a:t>
                      </a:r>
                      <a:r>
                        <a:rPr lang="cs-CZ" sz="2600" baseline="0" dirty="0" err="1" smtClean="0">
                          <a:effectLst/>
                        </a:rPr>
                        <a:t>capital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15 %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12 %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8 %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0 %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 smtClean="0">
                          <a:effectLst/>
                        </a:rPr>
                        <a:t>Negative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20503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600" dirty="0" err="1" smtClean="0">
                          <a:effectLst/>
                        </a:rPr>
                        <a:t>Debt</a:t>
                      </a:r>
                      <a:r>
                        <a:rPr lang="cs-CZ" sz="2600" dirty="0" smtClean="0">
                          <a:effectLst/>
                        </a:rPr>
                        <a:t> </a:t>
                      </a:r>
                      <a:r>
                        <a:rPr lang="cs-CZ" sz="2600" dirty="0" err="1" smtClean="0">
                          <a:effectLst/>
                        </a:rPr>
                        <a:t>repayment</a:t>
                      </a:r>
                      <a:r>
                        <a:rPr lang="cs-CZ" sz="2600" baseline="0" dirty="0" smtClean="0">
                          <a:effectLst/>
                        </a:rPr>
                        <a:t> period in </a:t>
                      </a:r>
                      <a:r>
                        <a:rPr lang="cs-CZ" sz="2600" baseline="0" dirty="0" err="1" smtClean="0">
                          <a:effectLst/>
                        </a:rPr>
                        <a:t>years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&lt; 3 roky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&lt; 5 let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&lt; 12 let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>
                          <a:effectLst/>
                        </a:rPr>
                        <a:t>&gt; 12 let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&gt; 30 let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2897241135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59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Tamari</a:t>
            </a:r>
            <a:r>
              <a:rPr lang="cs-CZ" dirty="0" smtClean="0">
                <a:latin typeface="+mj-lt"/>
              </a:rPr>
              <a:t> model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T1 = </a:t>
            </a:r>
            <a:r>
              <a:rPr lang="cs-CZ" dirty="0" err="1">
                <a:latin typeface="+mn-lt"/>
              </a:rPr>
              <a:t>equity</a:t>
            </a:r>
            <a:r>
              <a:rPr lang="cs-CZ" dirty="0">
                <a:latin typeface="+mn-lt"/>
              </a:rPr>
              <a:t> / </a:t>
            </a:r>
            <a:r>
              <a:rPr lang="cs-CZ" dirty="0" err="1">
                <a:latin typeface="+mn-lt"/>
              </a:rPr>
              <a:t>liabilities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T2 = profit </a:t>
            </a:r>
            <a:r>
              <a:rPr lang="cs-CZ" dirty="0" err="1">
                <a:latin typeface="+mn-lt"/>
              </a:rPr>
              <a:t>development</a:t>
            </a:r>
            <a:endParaRPr lang="cs-CZ" dirty="0">
              <a:latin typeface="+mn-lt"/>
            </a:endParaRPr>
          </a:p>
          <a:p>
            <a:pPr lvl="1"/>
            <a:r>
              <a:rPr lang="cs-CZ" dirty="0">
                <a:latin typeface="+mn-lt"/>
              </a:rPr>
              <a:t>(a) </a:t>
            </a:r>
            <a:r>
              <a:rPr lang="cs-CZ" dirty="0" err="1">
                <a:latin typeface="+mn-lt"/>
              </a:rPr>
              <a:t>absolute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expression</a:t>
            </a:r>
            <a:endParaRPr lang="cs-CZ" dirty="0">
              <a:latin typeface="+mn-lt"/>
            </a:endParaRPr>
          </a:p>
          <a:p>
            <a:pPr lvl="1"/>
            <a:r>
              <a:rPr lang="cs-CZ" dirty="0">
                <a:latin typeface="+mn-lt"/>
              </a:rPr>
              <a:t>b) </a:t>
            </a:r>
            <a:r>
              <a:rPr lang="cs-CZ" dirty="0" smtClean="0">
                <a:latin typeface="+mn-lt"/>
              </a:rPr>
              <a:t>ROA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T3 = </a:t>
            </a:r>
            <a:r>
              <a:rPr lang="cs-CZ" dirty="0" err="1">
                <a:latin typeface="+mn-lt"/>
              </a:rPr>
              <a:t>current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liquidity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T4 = </a:t>
            </a:r>
            <a:r>
              <a:rPr lang="cs-CZ" dirty="0" err="1">
                <a:latin typeface="+mn-lt"/>
              </a:rPr>
              <a:t>production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consumption</a:t>
            </a:r>
            <a:r>
              <a:rPr lang="cs-CZ" dirty="0">
                <a:latin typeface="+mn-lt"/>
              </a:rPr>
              <a:t> / </a:t>
            </a:r>
            <a:r>
              <a:rPr lang="cs-CZ" dirty="0" err="1">
                <a:latin typeface="+mn-lt"/>
              </a:rPr>
              <a:t>average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value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work</a:t>
            </a:r>
            <a:r>
              <a:rPr lang="cs-CZ" dirty="0">
                <a:latin typeface="+mn-lt"/>
              </a:rPr>
              <a:t> in </a:t>
            </a:r>
            <a:r>
              <a:rPr lang="cs-CZ" dirty="0" err="1">
                <a:latin typeface="+mn-lt"/>
              </a:rPr>
              <a:t>progress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T5 = sales / </a:t>
            </a:r>
            <a:r>
              <a:rPr lang="cs-CZ" dirty="0" err="1">
                <a:latin typeface="+mn-lt"/>
              </a:rPr>
              <a:t>average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receivables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T6 = </a:t>
            </a:r>
            <a:r>
              <a:rPr lang="cs-CZ" dirty="0" err="1">
                <a:latin typeface="+mn-lt"/>
              </a:rPr>
              <a:t>production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consumption</a:t>
            </a:r>
            <a:r>
              <a:rPr lang="cs-CZ" dirty="0">
                <a:latin typeface="+mn-lt"/>
              </a:rPr>
              <a:t> / </a:t>
            </a:r>
            <a:r>
              <a:rPr lang="cs-CZ" dirty="0" err="1">
                <a:latin typeface="+mn-lt"/>
              </a:rPr>
              <a:t>working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capital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04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j-lt"/>
              </a:rPr>
              <a:t>Tamari</a:t>
            </a:r>
            <a:r>
              <a:rPr lang="cs-CZ" dirty="0">
                <a:latin typeface="+mj-lt"/>
              </a:rPr>
              <a:t> model</a:t>
            </a:r>
            <a:endParaRPr lang="cs-CZ" dirty="0">
              <a:latin typeface="+mj-lt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91986"/>
              </p:ext>
            </p:extLst>
          </p:nvPr>
        </p:nvGraphicFramePr>
        <p:xfrm>
          <a:off x="534988" y="2018551"/>
          <a:ext cx="9623426" cy="390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4086">
                  <a:extLst>
                    <a:ext uri="{9D8B030D-6E8A-4147-A177-3AD203B41FA5}">
                      <a16:colId xmlns:a16="http://schemas.microsoft.com/office/drawing/2014/main" val="1326179585"/>
                    </a:ext>
                  </a:extLst>
                </a:gridCol>
                <a:gridCol w="5681609">
                  <a:extLst>
                    <a:ext uri="{9D8B030D-6E8A-4147-A177-3AD203B41FA5}">
                      <a16:colId xmlns:a16="http://schemas.microsoft.com/office/drawing/2014/main" val="2883473452"/>
                    </a:ext>
                  </a:extLst>
                </a:gridCol>
                <a:gridCol w="2637731">
                  <a:extLst>
                    <a:ext uri="{9D8B030D-6E8A-4147-A177-3AD203B41FA5}">
                      <a16:colId xmlns:a16="http://schemas.microsoft.com/office/drawing/2014/main" val="3186682377"/>
                    </a:ext>
                  </a:extLst>
                </a:gridCol>
              </a:tblGrid>
              <a:tr h="27894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1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Interval </a:t>
                      </a:r>
                      <a:r>
                        <a:rPr lang="cs-CZ" sz="1800" dirty="0" err="1" smtClean="0">
                          <a:effectLst/>
                        </a:rPr>
                        <a:t>of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values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1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Points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3032078664"/>
                  </a:ext>
                </a:extLst>
              </a:tr>
              <a:tr h="278940">
                <a:tc rowSpan="6"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T</a:t>
                      </a:r>
                      <a:r>
                        <a:rPr lang="cs-CZ" sz="1800" baseline="-250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0,51 </a:t>
                      </a:r>
                      <a:r>
                        <a:rPr lang="cs-CZ" sz="1800" dirty="0" smtClean="0">
                          <a:effectLst/>
                        </a:rPr>
                        <a:t>and</a:t>
                      </a:r>
                      <a:r>
                        <a:rPr lang="cs-CZ" sz="1800" baseline="0" dirty="0" smtClean="0">
                          <a:effectLst/>
                        </a:rPr>
                        <a:t> more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2494788037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0,41 – 0,50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1836157917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0,31 – 0,40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1193477142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0,21 – 0,30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888360530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0,11 – 0,20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2863285420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do 0,10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1398637461"/>
                  </a:ext>
                </a:extLst>
              </a:tr>
              <a:tr h="278940">
                <a:tc rowSpan="6"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T</a:t>
                      </a:r>
                      <a:r>
                        <a:rPr lang="cs-CZ" sz="1800" baseline="-250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a) P</a:t>
                      </a:r>
                      <a:r>
                        <a:rPr lang="en-US" sz="1800" dirty="0" err="1" smtClean="0">
                          <a:effectLst/>
                        </a:rPr>
                        <a:t>ositiv</a:t>
                      </a:r>
                      <a:r>
                        <a:rPr lang="cs-CZ" sz="1800" dirty="0" smtClean="0">
                          <a:effectLst/>
                        </a:rPr>
                        <a:t>e </a:t>
                      </a:r>
                      <a:r>
                        <a:rPr lang="en-US" sz="1800" dirty="0" smtClean="0">
                          <a:effectLst/>
                        </a:rPr>
                        <a:t>last 5 years </a:t>
                      </a:r>
                      <a:r>
                        <a:rPr lang="cs-CZ" sz="1800" dirty="0" smtClean="0">
                          <a:effectLst/>
                        </a:rPr>
                        <a:t>and </a:t>
                      </a:r>
                      <a:r>
                        <a:rPr lang="cs-CZ" sz="1800" dirty="0">
                          <a:effectLst/>
                        </a:rPr>
                        <a:t>b) &gt; </a:t>
                      </a:r>
                      <a:r>
                        <a:rPr lang="cs-CZ" sz="1800" dirty="0" err="1" smtClean="0">
                          <a:effectLst/>
                        </a:rPr>
                        <a:t>Upper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baseline="0" dirty="0" err="1" smtClean="0">
                          <a:effectLst/>
                        </a:rPr>
                        <a:t>quartile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1887483141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a) P</a:t>
                      </a:r>
                      <a:r>
                        <a:rPr lang="en-US" sz="1800" dirty="0" err="1" smtClean="0">
                          <a:effectLst/>
                        </a:rPr>
                        <a:t>ositiv</a:t>
                      </a:r>
                      <a:r>
                        <a:rPr lang="cs-CZ" sz="1800" dirty="0" smtClean="0">
                          <a:effectLst/>
                        </a:rPr>
                        <a:t>e </a:t>
                      </a:r>
                      <a:r>
                        <a:rPr lang="en-US" sz="1800" dirty="0" smtClean="0">
                          <a:effectLst/>
                        </a:rPr>
                        <a:t>last 5 years </a:t>
                      </a:r>
                      <a:r>
                        <a:rPr lang="cs-CZ" sz="1800" dirty="0" smtClean="0">
                          <a:effectLst/>
                        </a:rPr>
                        <a:t>and </a:t>
                      </a:r>
                      <a:r>
                        <a:rPr lang="cs-CZ" sz="1800" dirty="0" smtClean="0">
                          <a:effectLst/>
                        </a:rPr>
                        <a:t>b</a:t>
                      </a:r>
                      <a:r>
                        <a:rPr lang="cs-CZ" sz="1800" dirty="0">
                          <a:effectLst/>
                        </a:rPr>
                        <a:t>) &gt; </a:t>
                      </a:r>
                      <a:r>
                        <a:rPr lang="cs-CZ" sz="1800" dirty="0" err="1" smtClean="0">
                          <a:effectLst/>
                        </a:rPr>
                        <a:t>Median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2016060609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a) </a:t>
                      </a:r>
                      <a:r>
                        <a:rPr lang="cs-CZ" sz="1800" dirty="0" smtClean="0">
                          <a:effectLst/>
                        </a:rPr>
                        <a:t>P</a:t>
                      </a:r>
                      <a:r>
                        <a:rPr lang="en-US" sz="1800" dirty="0" err="1" smtClean="0">
                          <a:effectLst/>
                        </a:rPr>
                        <a:t>ositiv</a:t>
                      </a:r>
                      <a:r>
                        <a:rPr lang="cs-CZ" sz="1800" dirty="0" smtClean="0">
                          <a:effectLst/>
                        </a:rPr>
                        <a:t>e </a:t>
                      </a:r>
                      <a:r>
                        <a:rPr lang="en-US" sz="1800" dirty="0" smtClean="0">
                          <a:effectLst/>
                        </a:rPr>
                        <a:t>last 5 years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2319014143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b) &gt; </a:t>
                      </a:r>
                      <a:r>
                        <a:rPr lang="cs-CZ" sz="1800" dirty="0" err="1" smtClean="0">
                          <a:effectLst/>
                        </a:rPr>
                        <a:t>Upper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baseline="0" dirty="0" err="1" smtClean="0">
                          <a:effectLst/>
                        </a:rPr>
                        <a:t>quartile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1191811137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b) &gt; </a:t>
                      </a:r>
                      <a:r>
                        <a:rPr lang="cs-CZ" sz="1800" dirty="0" err="1" smtClean="0">
                          <a:effectLst/>
                        </a:rPr>
                        <a:t>Median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765252522"/>
                  </a:ext>
                </a:extLst>
              </a:tr>
              <a:tr h="278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Jinak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3394282252"/>
                  </a:ext>
                </a:extLst>
              </a:tr>
              <a:tr h="2789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...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679" marR="40679" marT="0" marB="0"/>
                </a:tc>
                <a:extLst>
                  <a:ext uri="{0D108BD9-81ED-4DB2-BD59-A6C34878D82A}">
                    <a16:rowId xmlns:a16="http://schemas.microsoft.com/office/drawing/2014/main" val="2339087562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96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Grünwald index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bonity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+mn-lt"/>
              </a:rPr>
              <a:t>1. Profitability ratios</a:t>
            </a:r>
          </a:p>
          <a:p>
            <a:pPr lvl="1"/>
            <a:r>
              <a:rPr lang="en-US" sz="2200" dirty="0">
                <a:latin typeface="+mn-lt"/>
              </a:rPr>
              <a:t>A. Return on equity</a:t>
            </a:r>
          </a:p>
          <a:p>
            <a:pPr lvl="2"/>
            <a:r>
              <a:rPr lang="en-US" sz="2200" dirty="0">
                <a:latin typeface="+mn-lt"/>
              </a:rPr>
              <a:t>J = profit after tax / equity (in%)</a:t>
            </a:r>
          </a:p>
          <a:p>
            <a:pPr lvl="2"/>
            <a:r>
              <a:rPr lang="en-US" sz="2200" dirty="0">
                <a:latin typeface="+mn-lt"/>
              </a:rPr>
              <a:t>j = average taxed interest rate on loans received (in%)</a:t>
            </a:r>
          </a:p>
          <a:p>
            <a:pPr lvl="1"/>
            <a:r>
              <a:rPr lang="en-US" sz="2200" dirty="0">
                <a:latin typeface="+mn-lt"/>
              </a:rPr>
              <a:t>B. Return on total capital</a:t>
            </a:r>
          </a:p>
          <a:p>
            <a:pPr lvl="2"/>
            <a:r>
              <a:rPr lang="en-US" sz="2200" dirty="0">
                <a:latin typeface="+mn-lt"/>
              </a:rPr>
              <a:t>K = profit before interest and taxes / assets (in%)</a:t>
            </a:r>
          </a:p>
          <a:p>
            <a:pPr lvl="2"/>
            <a:r>
              <a:rPr lang="en-US" sz="2200" dirty="0">
                <a:latin typeface="+mn-lt"/>
              </a:rPr>
              <a:t>k = average interest rate on loans received (in%)</a:t>
            </a:r>
          </a:p>
          <a:p>
            <a:r>
              <a:rPr lang="en-US" sz="2200" dirty="0">
                <a:latin typeface="+mn-lt"/>
              </a:rPr>
              <a:t>2. Liquidity ratios</a:t>
            </a:r>
          </a:p>
          <a:p>
            <a:pPr lvl="1"/>
            <a:r>
              <a:rPr lang="en-US" sz="2200" dirty="0">
                <a:latin typeface="+mn-lt"/>
              </a:rPr>
              <a:t>A. Operational liquidity</a:t>
            </a:r>
          </a:p>
          <a:p>
            <a:pPr lvl="2"/>
            <a:r>
              <a:rPr lang="en-US" sz="2200" dirty="0">
                <a:latin typeface="+mn-lt"/>
              </a:rPr>
              <a:t>L = (short-term receivables + financial assets) / short-term liabilities</a:t>
            </a:r>
          </a:p>
          <a:p>
            <a:pPr lvl="2"/>
            <a:r>
              <a:rPr lang="en-US" sz="2200" dirty="0">
                <a:latin typeface="+mn-lt"/>
              </a:rPr>
              <a:t>l = more than 1, </a:t>
            </a:r>
            <a:r>
              <a:rPr lang="en-US" sz="2200" dirty="0" err="1">
                <a:latin typeface="+mn-lt"/>
              </a:rPr>
              <a:t>eg</a:t>
            </a:r>
            <a:r>
              <a:rPr lang="en-US" sz="2200" dirty="0">
                <a:latin typeface="+mn-lt"/>
              </a:rPr>
              <a:t> 1.2</a:t>
            </a:r>
          </a:p>
          <a:p>
            <a:pPr lvl="1"/>
            <a:r>
              <a:rPr lang="en-US" sz="2200" dirty="0">
                <a:latin typeface="+mn-lt"/>
              </a:rPr>
              <a:t>B. Coverage of inventories by working capital</a:t>
            </a:r>
          </a:p>
          <a:p>
            <a:pPr lvl="2"/>
            <a:r>
              <a:rPr lang="en-US" sz="2200" dirty="0">
                <a:latin typeface="+mn-lt"/>
              </a:rPr>
              <a:t>P = (current assets - current liabilities - bank loans) / inventories</a:t>
            </a:r>
          </a:p>
          <a:p>
            <a:pPr lvl="2"/>
            <a:r>
              <a:rPr lang="en-US" sz="2200" dirty="0">
                <a:latin typeface="+mn-lt"/>
              </a:rPr>
              <a:t>p = less than 1, </a:t>
            </a:r>
            <a:r>
              <a:rPr lang="en-US" sz="2200" dirty="0" err="1">
                <a:latin typeface="+mn-lt"/>
              </a:rPr>
              <a:t>eg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0.7</a:t>
            </a:r>
            <a:endParaRPr lang="en-US" sz="2200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6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Grünwald index </a:t>
            </a:r>
            <a:r>
              <a:rPr lang="cs-CZ" dirty="0" err="1">
                <a:latin typeface="+mj-lt"/>
              </a:rPr>
              <a:t>of</a:t>
            </a:r>
            <a:r>
              <a:rPr lang="cs-CZ" dirty="0">
                <a:latin typeface="+mj-lt"/>
              </a:rPr>
              <a:t> bonity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3. </a:t>
            </a:r>
            <a:r>
              <a:rPr lang="en-US" dirty="0" smtClean="0">
                <a:latin typeface="+mn-lt"/>
              </a:rPr>
              <a:t>Ratio</a:t>
            </a:r>
            <a:r>
              <a:rPr lang="cs-CZ" dirty="0" smtClean="0">
                <a:latin typeface="+mn-lt"/>
              </a:rPr>
              <a:t>s </a:t>
            </a:r>
            <a:r>
              <a:rPr lang="en-US" dirty="0" smtClean="0">
                <a:latin typeface="+mn-lt"/>
              </a:rPr>
              <a:t>of </a:t>
            </a:r>
            <a:r>
              <a:rPr lang="en-US" dirty="0">
                <a:latin typeface="+mn-lt"/>
              </a:rPr>
              <a:t>financial stability</a:t>
            </a:r>
          </a:p>
          <a:p>
            <a:pPr lvl="1"/>
            <a:r>
              <a:rPr lang="en-US" dirty="0">
                <a:latin typeface="+mn-lt"/>
              </a:rPr>
              <a:t>A. Net debt coverage</a:t>
            </a:r>
          </a:p>
          <a:p>
            <a:pPr lvl="2"/>
            <a:r>
              <a:rPr lang="en-US" dirty="0">
                <a:latin typeface="+mn-lt"/>
              </a:rPr>
              <a:t>S = (profit after tax + depreciation) / (external sources - reserves)</a:t>
            </a:r>
          </a:p>
          <a:p>
            <a:pPr lvl="2"/>
            <a:r>
              <a:rPr lang="en-US" dirty="0">
                <a:latin typeface="+mn-lt"/>
              </a:rPr>
              <a:t>s = much less than 1, </a:t>
            </a:r>
            <a:r>
              <a:rPr lang="en-US" dirty="0" err="1">
                <a:latin typeface="+mn-lt"/>
              </a:rPr>
              <a:t>eg</a:t>
            </a:r>
            <a:r>
              <a:rPr lang="en-US" dirty="0">
                <a:latin typeface="+mn-lt"/>
              </a:rPr>
              <a:t> 0.3</a:t>
            </a:r>
          </a:p>
          <a:p>
            <a:pPr lvl="1"/>
            <a:r>
              <a:rPr lang="en-US" dirty="0">
                <a:latin typeface="+mn-lt"/>
              </a:rPr>
              <a:t>B. Interest coverage</a:t>
            </a:r>
          </a:p>
          <a:p>
            <a:pPr lvl="2"/>
            <a:r>
              <a:rPr lang="en-US" dirty="0">
                <a:latin typeface="+mn-lt"/>
              </a:rPr>
              <a:t>U = profit before interest and taxes / interest</a:t>
            </a:r>
          </a:p>
          <a:p>
            <a:pPr lvl="2"/>
            <a:r>
              <a:rPr lang="en-US" dirty="0">
                <a:latin typeface="+mn-lt"/>
              </a:rPr>
              <a:t>u =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considerably more than once, </a:t>
            </a:r>
            <a:r>
              <a:rPr lang="en-US" dirty="0" err="1">
                <a:latin typeface="+mn-lt"/>
              </a:rPr>
              <a:t>eg</a:t>
            </a:r>
            <a:r>
              <a:rPr lang="en-US" dirty="0">
                <a:latin typeface="+mn-lt"/>
              </a:rPr>
              <a:t> at least 2.5 times</a:t>
            </a:r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89061" y="489049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168826"/>
              </p:ext>
            </p:extLst>
          </p:nvPr>
        </p:nvGraphicFramePr>
        <p:xfrm>
          <a:off x="1089061" y="4890499"/>
          <a:ext cx="46164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4610100" imgH="901700" progId="Equation.DSMT4">
                  <p:embed/>
                </p:oleObj>
              </mc:Choice>
              <mc:Fallback>
                <p:oleObj name="Equation" r:id="rId3" imgW="4610100" imgH="901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61" y="4890499"/>
                        <a:ext cx="46164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55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Classification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models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249176"/>
            <a:ext cx="9623425" cy="5567281"/>
          </a:xfrm>
        </p:spPr>
        <p:txBody>
          <a:bodyPr/>
          <a:lstStyle/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Prediction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models</a:t>
            </a:r>
            <a:r>
              <a:rPr lang="cs-CZ" dirty="0" smtClean="0">
                <a:latin typeface="+mn-lt"/>
              </a:rPr>
              <a:t> (</a:t>
            </a:r>
            <a:r>
              <a:rPr lang="cs-CZ" dirty="0" err="1" smtClean="0">
                <a:latin typeface="+mn-lt"/>
              </a:rPr>
              <a:t>bankruptcy</a:t>
            </a:r>
            <a:r>
              <a:rPr lang="cs-CZ" dirty="0" smtClean="0">
                <a:latin typeface="+mn-lt"/>
              </a:rPr>
              <a:t>, </a:t>
            </a:r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distress</a:t>
            </a:r>
            <a:r>
              <a:rPr lang="cs-CZ" dirty="0" smtClean="0">
                <a:latin typeface="+mn-lt"/>
              </a:rPr>
              <a:t>)</a:t>
            </a:r>
          </a:p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Diagnostic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models</a:t>
            </a:r>
            <a:r>
              <a:rPr lang="cs-CZ" dirty="0" smtClean="0">
                <a:latin typeface="+mn-lt"/>
              </a:rPr>
              <a:t> (</a:t>
            </a:r>
            <a:r>
              <a:rPr lang="cs-CZ" dirty="0" err="1" smtClean="0">
                <a:latin typeface="+mn-lt"/>
              </a:rPr>
              <a:t>models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health</a:t>
            </a:r>
            <a:r>
              <a:rPr lang="cs-CZ" dirty="0" smtClean="0">
                <a:latin typeface="+mn-lt"/>
              </a:rPr>
              <a:t>)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Grünwald index </a:t>
            </a:r>
            <a:r>
              <a:rPr lang="cs-CZ" dirty="0" err="1">
                <a:latin typeface="+mj-lt"/>
              </a:rPr>
              <a:t>of</a:t>
            </a: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bonity - </a:t>
            </a:r>
            <a:r>
              <a:rPr lang="cs-CZ" dirty="0" err="1" smtClean="0">
                <a:latin typeface="+mj-lt"/>
              </a:rPr>
              <a:t>evaluation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+mn-lt"/>
              </a:rPr>
              <a:t>The score of each indicator is limited to a maximum of 3 points. The minimum rating is limited to 0 points, any negative result will be replaced by zero.</a:t>
            </a:r>
          </a:p>
          <a:p>
            <a:r>
              <a:rPr lang="en-US" sz="2800" dirty="0">
                <a:latin typeface="+mn-lt"/>
              </a:rPr>
              <a:t>The evaluation using GIB follows the areas of financial health:</a:t>
            </a:r>
          </a:p>
          <a:p>
            <a:pPr lvl="1"/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- solid health ... GIB = 2 points and more and all ratios at least 1.0 point</a:t>
            </a:r>
          </a:p>
          <a:p>
            <a:pPr lvl="1"/>
            <a:r>
              <a:rPr lang="en-US" sz="2400" dirty="0" smtClean="0">
                <a:latin typeface="+mn-lt"/>
              </a:rPr>
              <a:t>B </a:t>
            </a:r>
            <a:r>
              <a:rPr lang="en-US" sz="2400" dirty="0">
                <a:latin typeface="+mn-lt"/>
              </a:rPr>
              <a:t>- good health ... GIB = 1 to 2 points and at the same time operational ready liquidity and interest coverage at least 1.0 point</a:t>
            </a:r>
          </a:p>
          <a:p>
            <a:pPr lvl="1"/>
            <a:r>
              <a:rPr lang="en-US" sz="2400" dirty="0" smtClean="0">
                <a:latin typeface="+mn-lt"/>
              </a:rPr>
              <a:t>C </a:t>
            </a:r>
            <a:r>
              <a:rPr lang="en-US" sz="2400" dirty="0">
                <a:latin typeface="+mn-lt"/>
              </a:rPr>
              <a:t>- weaker health ... GIB = 0.5 to 1 point and at the same time operational ready liquidity at least 1 point</a:t>
            </a:r>
          </a:p>
          <a:p>
            <a:pPr lvl="1"/>
            <a:r>
              <a:rPr lang="en-US" sz="2400" dirty="0" smtClean="0">
                <a:latin typeface="+mn-lt"/>
              </a:rPr>
              <a:t>D </a:t>
            </a:r>
            <a:r>
              <a:rPr lang="en-US" sz="2400" dirty="0">
                <a:latin typeface="+mn-lt"/>
              </a:rPr>
              <a:t>- illness ... GIB = less than 0.5 points</a:t>
            </a:r>
            <a:endParaRPr lang="cs-CZ" sz="2400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85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Financial health </a:t>
            </a:r>
            <a:r>
              <a:rPr lang="cs-CZ" dirty="0" smtClean="0">
                <a:latin typeface="+mj-lt"/>
              </a:rPr>
              <a:t>in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R</a:t>
            </a:r>
            <a:r>
              <a:rPr lang="cs-CZ" dirty="0" err="1" smtClean="0">
                <a:latin typeface="+mj-lt"/>
              </a:rPr>
              <a:t>ural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D</a:t>
            </a:r>
            <a:r>
              <a:rPr lang="cs-CZ" dirty="0" err="1" smtClean="0">
                <a:latin typeface="+mj-lt"/>
              </a:rPr>
              <a:t>evelopment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P</a:t>
            </a:r>
            <a:r>
              <a:rPr lang="cs-CZ" dirty="0" err="1" smtClean="0">
                <a:latin typeface="+mj-lt"/>
              </a:rPr>
              <a:t>rogramme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accounting / tax records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10 indicators, for each 0 to 3 points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average for 3 (2) years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Categories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health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- A to E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15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Classification analysis of a municipal company</a:t>
            </a:r>
            <a:endParaRPr lang="cs-CZ" dirty="0">
              <a:latin typeface="+mj-lt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19732"/>
              </p:ext>
            </p:extLst>
          </p:nvPr>
        </p:nvGraphicFramePr>
        <p:xfrm>
          <a:off x="292171" y="2119643"/>
          <a:ext cx="9866241" cy="34489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38978">
                  <a:extLst>
                    <a:ext uri="{9D8B030D-6E8A-4147-A177-3AD203B41FA5}">
                      <a16:colId xmlns:a16="http://schemas.microsoft.com/office/drawing/2014/main" val="1669886254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167399810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579460807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1016723651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1487106331"/>
                    </a:ext>
                  </a:extLst>
                </a:gridCol>
                <a:gridCol w="1306011">
                  <a:extLst>
                    <a:ext uri="{9D8B030D-6E8A-4147-A177-3AD203B41FA5}">
                      <a16:colId xmlns:a16="http://schemas.microsoft.com/office/drawing/2014/main" val="1428991825"/>
                    </a:ext>
                  </a:extLst>
                </a:gridCol>
              </a:tblGrid>
              <a:tr h="121179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Variable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Very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baseline="0" dirty="0" err="1" smtClean="0">
                          <a:effectLst/>
                        </a:rPr>
                        <a:t>good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(1)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Good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(2)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Average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(3)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Bad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(4)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Alarming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(5)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546451800"/>
                  </a:ext>
                </a:extLst>
              </a:tr>
              <a:tr h="372859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Autarchy</a:t>
                      </a:r>
                      <a:r>
                        <a:rPr lang="cs-CZ" sz="2000" dirty="0" smtClean="0">
                          <a:effectLst/>
                        </a:rPr>
                        <a:t> (R </a:t>
                      </a:r>
                      <a:r>
                        <a:rPr lang="cs-CZ" sz="2000" dirty="0">
                          <a:effectLst/>
                        </a:rPr>
                        <a:t>/ </a:t>
                      </a:r>
                      <a:r>
                        <a:rPr lang="cs-CZ" sz="2000" dirty="0" smtClean="0">
                          <a:effectLst/>
                        </a:rPr>
                        <a:t>C)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1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= 1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0,9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0,8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&lt; 0,8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2386361768"/>
                  </a:ext>
                </a:extLst>
              </a:tr>
              <a:tr h="745719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Cash ratio (Cash </a:t>
                      </a:r>
                      <a:r>
                        <a:rPr lang="cs-CZ" sz="2000" dirty="0">
                          <a:effectLst/>
                        </a:rPr>
                        <a:t>/ </a:t>
                      </a:r>
                      <a:r>
                        <a:rPr lang="cs-CZ" sz="2000" dirty="0" smtClean="0">
                          <a:effectLst/>
                        </a:rPr>
                        <a:t>S-TL)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0,4 – 0,6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0,2 – 0,4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0,6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&lt; 0,2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&lt; 0,15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3309034560"/>
                  </a:ext>
                </a:extLst>
              </a:tr>
              <a:tr h="372859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Assets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 err="1" smtClean="0">
                          <a:effectLst/>
                        </a:rPr>
                        <a:t>turnover</a:t>
                      </a:r>
                      <a:r>
                        <a:rPr lang="cs-CZ" sz="2000" dirty="0" smtClean="0">
                          <a:effectLst/>
                        </a:rPr>
                        <a:t> (R </a:t>
                      </a:r>
                      <a:r>
                        <a:rPr lang="cs-CZ" sz="2000" dirty="0">
                          <a:effectLst/>
                        </a:rPr>
                        <a:t>/ A)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3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2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1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0,8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&lt; 0,8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508414459"/>
                  </a:ext>
                </a:extLst>
              </a:tr>
              <a:tr h="745719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Laboru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 err="1" smtClean="0">
                          <a:effectLst/>
                        </a:rPr>
                        <a:t>productivity</a:t>
                      </a:r>
                      <a:r>
                        <a:rPr lang="cs-CZ" sz="2000" dirty="0" smtClean="0">
                          <a:effectLst/>
                        </a:rPr>
                        <a:t> (VA </a:t>
                      </a:r>
                      <a:r>
                        <a:rPr lang="cs-CZ" sz="2000" dirty="0">
                          <a:effectLst/>
                        </a:rPr>
                        <a:t>/ </a:t>
                      </a:r>
                      <a:r>
                        <a:rPr lang="cs-CZ" sz="2000" dirty="0" smtClean="0">
                          <a:effectLst/>
                        </a:rPr>
                        <a:t>PC)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2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1,5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1,2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&gt; 1</a:t>
                      </a:r>
                      <a:endParaRPr lang="cs-CZ" sz="120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&lt; 1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3514704235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7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j-lt"/>
              </a:rPr>
              <a:t>Balance analysis </a:t>
            </a:r>
            <a:r>
              <a:rPr lang="cs-CZ" sz="4000" dirty="0" smtClean="0">
                <a:latin typeface="+mj-lt"/>
              </a:rPr>
              <a:t>by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Rudolf </a:t>
            </a:r>
            <a:r>
              <a:rPr lang="en-US" sz="4000" dirty="0" err="1" smtClean="0">
                <a:latin typeface="+mj-lt"/>
              </a:rPr>
              <a:t>Doucha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+mn-lt"/>
              </a:rPr>
              <a:t>B</a:t>
            </a:r>
            <a:r>
              <a:rPr lang="en-US" sz="2800" dirty="0" err="1" smtClean="0">
                <a:latin typeface="+mn-lt"/>
              </a:rPr>
              <a:t>alance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analysis I</a:t>
            </a:r>
          </a:p>
          <a:p>
            <a:pPr lvl="1"/>
            <a:r>
              <a:rPr lang="en-US" sz="2400" dirty="0">
                <a:latin typeface="+mn-lt"/>
              </a:rPr>
              <a:t>Stability indicator, S = Equity / Fixed assets</a:t>
            </a:r>
          </a:p>
          <a:p>
            <a:pPr lvl="1"/>
            <a:r>
              <a:rPr lang="en-US" sz="2400" dirty="0">
                <a:latin typeface="+mn-lt"/>
              </a:rPr>
              <a:t>Liquidity ratio, L = (Financial assets + Receivables) / (2.17 ∙ Short-term debt)</a:t>
            </a:r>
          </a:p>
          <a:p>
            <a:pPr lvl="1"/>
            <a:r>
              <a:rPr lang="en-US" sz="2400" dirty="0">
                <a:latin typeface="+mn-lt"/>
              </a:rPr>
              <a:t>Activity indicator, A = Total performance / (2 ∙ Total liabilities)</a:t>
            </a:r>
          </a:p>
          <a:p>
            <a:pPr lvl="1"/>
            <a:r>
              <a:rPr lang="en-US" sz="2400" dirty="0">
                <a:latin typeface="+mn-lt"/>
              </a:rPr>
              <a:t>Profitability ratio, R = 8 ∙ Economic result / Registered capital</a:t>
            </a:r>
          </a:p>
          <a:p>
            <a:pPr lvl="1"/>
            <a:r>
              <a:rPr lang="en-US" sz="2400" dirty="0">
                <a:latin typeface="+mn-lt"/>
              </a:rPr>
              <a:t>Overall rating, C = (2 S + 4 L + A + 5 R) / 12</a:t>
            </a:r>
          </a:p>
          <a:p>
            <a:pPr lvl="1"/>
            <a:r>
              <a:rPr lang="en-US" sz="2400" dirty="0">
                <a:latin typeface="+mn-lt"/>
              </a:rPr>
              <a:t>Values greater than 1 are good, values between 1 and 0.5 are considered tolerable and below 0.5 are considered alarming.</a:t>
            </a:r>
          </a:p>
          <a:p>
            <a:r>
              <a:rPr lang="en-US" sz="2800" dirty="0">
                <a:latin typeface="+mn-lt"/>
              </a:rPr>
              <a:t>Balance analysis II</a:t>
            </a:r>
          </a:p>
          <a:p>
            <a:pPr lvl="1"/>
            <a:r>
              <a:rPr lang="en-US" sz="2400" dirty="0">
                <a:latin typeface="+mn-lt"/>
              </a:rPr>
              <a:t>In each circuit, the system uses three to five indicators, the resulting indicator is their weighted average. The individual indicators are constructed in such a way that, with increasing value, they point to an improving state. At all levels of evaluation, the evaluation is valid as in Balance Sheet Analysis I.</a:t>
            </a:r>
            <a:endParaRPr lang="cs-CZ" sz="2400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6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Ohlson's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model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Ohlson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(1980)</a:t>
            </a:r>
          </a:p>
          <a:p>
            <a:r>
              <a:rPr lang="en-US" dirty="0">
                <a:latin typeface="+mn-lt"/>
              </a:rPr>
              <a:t>Logistic regression, 9 indicators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014880"/>
              </p:ext>
            </p:extLst>
          </p:nvPr>
        </p:nvGraphicFramePr>
        <p:xfrm>
          <a:off x="893852" y="2681288"/>
          <a:ext cx="4635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4635500" imgH="673100" progId="Equation.DSMT4">
                  <p:embed/>
                </p:oleObj>
              </mc:Choice>
              <mc:Fallback>
                <p:oleObj name="Equation" r:id="rId3" imgW="4635500" imgH="673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852" y="2681288"/>
                        <a:ext cx="46355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3" name="obrázek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52" y="3805238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3852" y="222408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3852" y="3348038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93852" y="609123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j-lt"/>
              </a:rPr>
              <a:t>Zmijewski's</a:t>
            </a: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model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Zmijewski</a:t>
            </a:r>
            <a:r>
              <a:rPr lang="cs-CZ" dirty="0" smtClean="0">
                <a:latin typeface="+mn-lt"/>
              </a:rPr>
              <a:t> </a:t>
            </a:r>
            <a:r>
              <a:rPr lang="cs-CZ" dirty="0">
                <a:latin typeface="+mn-lt"/>
              </a:rPr>
              <a:t>(1984)</a:t>
            </a:r>
          </a:p>
          <a:p>
            <a:r>
              <a:rPr lang="cs-CZ" dirty="0">
                <a:latin typeface="+mn-lt"/>
              </a:rPr>
              <a:t>Probit model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failure</a:t>
            </a:r>
            <a:r>
              <a:rPr lang="cs-CZ" dirty="0">
                <a:latin typeface="+mn-lt"/>
              </a:rPr>
              <a:t> probability</a:t>
            </a:r>
          </a:p>
          <a:p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 </a:t>
            </a:r>
          </a:p>
          <a:p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x1 = Net profit / </a:t>
            </a:r>
            <a:r>
              <a:rPr lang="cs-CZ" dirty="0" err="1">
                <a:latin typeface="+mn-lt"/>
              </a:rPr>
              <a:t>Total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assets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x2 = </a:t>
            </a:r>
            <a:r>
              <a:rPr lang="cs-CZ" dirty="0" err="1">
                <a:latin typeface="+mn-lt"/>
              </a:rPr>
              <a:t>Total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liabilities</a:t>
            </a:r>
            <a:r>
              <a:rPr lang="cs-CZ" dirty="0">
                <a:latin typeface="+mn-lt"/>
              </a:rPr>
              <a:t> / </a:t>
            </a:r>
            <a:r>
              <a:rPr lang="cs-CZ" dirty="0" err="1">
                <a:latin typeface="+mn-lt"/>
              </a:rPr>
              <a:t>Total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assets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x3 = </a:t>
            </a:r>
            <a:r>
              <a:rPr lang="cs-CZ" dirty="0" err="1">
                <a:latin typeface="+mn-lt"/>
              </a:rPr>
              <a:t>Current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assets</a:t>
            </a:r>
            <a:r>
              <a:rPr lang="cs-CZ" dirty="0">
                <a:latin typeface="+mn-lt"/>
              </a:rPr>
              <a:t> / </a:t>
            </a:r>
            <a:r>
              <a:rPr lang="cs-CZ" dirty="0" err="1">
                <a:latin typeface="+mn-lt"/>
              </a:rPr>
              <a:t>Current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liabilities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827140"/>
              </p:ext>
            </p:extLst>
          </p:nvPr>
        </p:nvGraphicFramePr>
        <p:xfrm>
          <a:off x="1099335" y="3030876"/>
          <a:ext cx="58356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3" imgW="5842000" imgH="381000" progId="Equation.DSMT4">
                  <p:embed/>
                </p:oleObj>
              </mc:Choice>
              <mc:Fallback>
                <p:oleObj name="Equation" r:id="rId3" imgW="5842000" imgH="381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335" y="3030876"/>
                        <a:ext cx="58356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3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Classification</a:t>
            </a:r>
            <a:r>
              <a:rPr lang="cs-CZ" dirty="0" smtClean="0">
                <a:latin typeface="+mj-lt"/>
              </a:rPr>
              <a:t> matrix</a:t>
            </a:r>
            <a:endParaRPr lang="cs-CZ" dirty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450381"/>
              </p:ext>
            </p:extLst>
          </p:nvPr>
        </p:nvGraphicFramePr>
        <p:xfrm>
          <a:off x="534988" y="2680275"/>
          <a:ext cx="9623426" cy="26547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5731">
                  <a:extLst>
                    <a:ext uri="{9D8B030D-6E8A-4147-A177-3AD203B41FA5}">
                      <a16:colId xmlns:a16="http://schemas.microsoft.com/office/drawing/2014/main" val="1286653759"/>
                    </a:ext>
                  </a:extLst>
                </a:gridCol>
                <a:gridCol w="2496620">
                  <a:extLst>
                    <a:ext uri="{9D8B030D-6E8A-4147-A177-3AD203B41FA5}">
                      <a16:colId xmlns:a16="http://schemas.microsoft.com/office/drawing/2014/main" val="1461006983"/>
                    </a:ext>
                  </a:extLst>
                </a:gridCol>
                <a:gridCol w="2784297">
                  <a:extLst>
                    <a:ext uri="{9D8B030D-6E8A-4147-A177-3AD203B41FA5}">
                      <a16:colId xmlns:a16="http://schemas.microsoft.com/office/drawing/2014/main" val="1269262584"/>
                    </a:ext>
                  </a:extLst>
                </a:gridCol>
                <a:gridCol w="2976778">
                  <a:extLst>
                    <a:ext uri="{9D8B030D-6E8A-4147-A177-3AD203B41FA5}">
                      <a16:colId xmlns:a16="http://schemas.microsoft.com/office/drawing/2014/main" val="2897653315"/>
                    </a:ext>
                  </a:extLst>
                </a:gridCol>
              </a:tblGrid>
              <a:tr h="442456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 err="1" smtClean="0">
                          <a:effectLst/>
                        </a:rPr>
                        <a:t>Classification</a:t>
                      </a:r>
                      <a:r>
                        <a:rPr lang="cs-CZ" sz="2900" dirty="0" smtClean="0">
                          <a:effectLst/>
                        </a:rPr>
                        <a:t> as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01750"/>
                  </a:ext>
                </a:extLst>
              </a:tr>
              <a:tr h="4424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 err="1" smtClean="0">
                          <a:effectLst/>
                        </a:rPr>
                        <a:t>bankruptcy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 smtClean="0">
                          <a:effectLst/>
                        </a:rPr>
                        <a:t>Non-</a:t>
                      </a:r>
                      <a:r>
                        <a:rPr lang="cs-CZ" sz="2900" dirty="0" err="1" smtClean="0">
                          <a:effectLst/>
                        </a:rPr>
                        <a:t>bankruptcy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extLst>
                  <a:ext uri="{0D108BD9-81ED-4DB2-BD59-A6C34878D82A}">
                    <a16:rowId xmlns:a16="http://schemas.microsoft.com/office/drawing/2014/main" val="800639823"/>
                  </a:ext>
                </a:extLst>
              </a:tr>
              <a:tr h="884913">
                <a:tc rowSpan="2"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2900" dirty="0" smtClean="0">
                          <a:effectLst/>
                        </a:rPr>
                        <a:t>Reality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2900" dirty="0" err="1" smtClean="0">
                          <a:effectLst/>
                        </a:rPr>
                        <a:t>Bankruptcy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 err="1" smtClean="0">
                          <a:effectLst/>
                        </a:rPr>
                        <a:t>Correct</a:t>
                      </a:r>
                      <a:r>
                        <a:rPr lang="cs-CZ" sz="2900" dirty="0" smtClean="0">
                          <a:effectLst/>
                        </a:rPr>
                        <a:t> </a:t>
                      </a:r>
                      <a:r>
                        <a:rPr lang="cs-CZ" sz="2900" dirty="0" err="1" smtClean="0">
                          <a:effectLst/>
                        </a:rPr>
                        <a:t>classification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 smtClean="0">
                          <a:effectLst/>
                        </a:rPr>
                        <a:t>1st type </a:t>
                      </a:r>
                      <a:r>
                        <a:rPr lang="cs-CZ" sz="2900" dirty="0" err="1" smtClean="0">
                          <a:effectLst/>
                        </a:rPr>
                        <a:t>error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extLst>
                  <a:ext uri="{0D108BD9-81ED-4DB2-BD59-A6C34878D82A}">
                    <a16:rowId xmlns:a16="http://schemas.microsoft.com/office/drawing/2014/main" val="3820823548"/>
                  </a:ext>
                </a:extLst>
              </a:tr>
              <a:tr h="8849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cs-CZ" sz="2900" dirty="0" smtClean="0">
                          <a:effectLst/>
                        </a:rPr>
                        <a:t>Non-</a:t>
                      </a:r>
                      <a:r>
                        <a:rPr lang="cs-CZ" sz="2900" dirty="0" err="1" smtClean="0">
                          <a:effectLst/>
                        </a:rPr>
                        <a:t>bankruptcy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 smtClean="0">
                          <a:effectLst/>
                        </a:rPr>
                        <a:t>2nd type </a:t>
                      </a:r>
                      <a:r>
                        <a:rPr lang="cs-CZ" sz="2900" dirty="0" err="1" smtClean="0">
                          <a:effectLst/>
                        </a:rPr>
                        <a:t>error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900" dirty="0" err="1" smtClean="0">
                          <a:effectLst/>
                        </a:rPr>
                        <a:t>Correct</a:t>
                      </a:r>
                      <a:r>
                        <a:rPr lang="cs-CZ" sz="2900" dirty="0" smtClean="0">
                          <a:effectLst/>
                        </a:rPr>
                        <a:t> </a:t>
                      </a:r>
                      <a:r>
                        <a:rPr lang="cs-CZ" sz="2900" dirty="0" err="1" smtClean="0">
                          <a:effectLst/>
                        </a:rPr>
                        <a:t>classification</a:t>
                      </a:r>
                      <a:endParaRPr lang="cs-CZ" sz="1200" dirty="0">
                        <a:effectLst/>
                        <a:latin typeface="DejaVu Serif Condense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8" marR="66368" marT="0" marB="0" anchor="ctr"/>
                </a:tc>
                <a:extLst>
                  <a:ext uri="{0D108BD9-81ED-4DB2-BD59-A6C34878D82A}">
                    <a16:rowId xmlns:a16="http://schemas.microsoft.com/office/drawing/2014/main" val="272977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57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Factors of limited transferability of models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Age </a:t>
            </a:r>
            <a:r>
              <a:rPr lang="en-US" dirty="0">
                <a:latin typeface="+mn-lt"/>
              </a:rPr>
              <a:t>of the model</a:t>
            </a:r>
          </a:p>
          <a:p>
            <a:r>
              <a:rPr lang="en-US" dirty="0" smtClean="0">
                <a:latin typeface="+mn-lt"/>
              </a:rPr>
              <a:t>Country </a:t>
            </a:r>
            <a:r>
              <a:rPr lang="en-US" dirty="0">
                <a:latin typeface="+mn-lt"/>
              </a:rPr>
              <a:t>of origin of the model</a:t>
            </a:r>
          </a:p>
          <a:p>
            <a:r>
              <a:rPr lang="en-US" dirty="0" smtClean="0">
                <a:latin typeface="+mn-lt"/>
              </a:rPr>
              <a:t>Type </a:t>
            </a:r>
            <a:r>
              <a:rPr lang="en-US" dirty="0">
                <a:latin typeface="+mn-lt"/>
              </a:rPr>
              <a:t>of business</a:t>
            </a:r>
          </a:p>
          <a:p>
            <a:r>
              <a:rPr lang="en-US" dirty="0" smtClean="0">
                <a:latin typeface="+mn-lt"/>
              </a:rPr>
              <a:t>Definition </a:t>
            </a:r>
            <a:r>
              <a:rPr lang="en-US" dirty="0">
                <a:latin typeface="+mn-lt"/>
              </a:rPr>
              <a:t>of the dependent variable</a:t>
            </a:r>
          </a:p>
          <a:p>
            <a:r>
              <a:rPr lang="en-US" dirty="0">
                <a:latin typeface="+mn-lt"/>
              </a:rPr>
              <a:t>Number, complexity and type of </a:t>
            </a:r>
            <a:r>
              <a:rPr lang="cs-CZ" dirty="0" smtClean="0">
                <a:latin typeface="+mn-lt"/>
              </a:rPr>
              <a:t>independent </a:t>
            </a:r>
            <a:r>
              <a:rPr lang="en-US" dirty="0" smtClean="0">
                <a:latin typeface="+mn-lt"/>
              </a:rPr>
              <a:t>variables </a:t>
            </a:r>
            <a:r>
              <a:rPr lang="en-US" dirty="0">
                <a:latin typeface="+mn-lt"/>
              </a:rPr>
              <a:t>included in the model</a:t>
            </a:r>
            <a:endParaRPr lang="cs-CZ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Classification </a:t>
            </a:r>
            <a:r>
              <a:rPr lang="en-US" dirty="0">
                <a:latin typeface="+mn-lt"/>
              </a:rPr>
              <a:t>method </a:t>
            </a:r>
            <a:r>
              <a:rPr lang="en-US" dirty="0" smtClean="0">
                <a:latin typeface="+mn-lt"/>
              </a:rPr>
              <a:t>used</a:t>
            </a:r>
            <a:endParaRPr lang="en-US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8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Beaver</a:t>
            </a:r>
            <a:r>
              <a:rPr lang="cs-CZ" dirty="0" smtClean="0">
                <a:latin typeface="+mj-lt"/>
              </a:rPr>
              <a:t> model (profile </a:t>
            </a:r>
            <a:r>
              <a:rPr lang="cs-CZ" dirty="0" err="1" smtClean="0">
                <a:latin typeface="+mj-lt"/>
              </a:rPr>
              <a:t>analysis</a:t>
            </a:r>
            <a:r>
              <a:rPr lang="cs-CZ" dirty="0" smtClean="0">
                <a:latin typeface="+mj-lt"/>
              </a:rPr>
              <a:t>)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0" y="1187532"/>
            <a:ext cx="3757613" cy="5567281"/>
          </a:xfrm>
        </p:spPr>
        <p:txBody>
          <a:bodyPr/>
          <a:lstStyle/>
          <a:p>
            <a:r>
              <a:rPr lang="en-US" dirty="0">
                <a:latin typeface="+mn-lt"/>
              </a:rPr>
              <a:t>Cash flow / Liabilities - error 13% one year before bankruptcy (</a:t>
            </a:r>
            <a:r>
              <a:rPr lang="en-US" dirty="0" smtClean="0">
                <a:latin typeface="+mn-lt"/>
              </a:rPr>
              <a:t>li</a:t>
            </a:r>
            <a:r>
              <a:rPr lang="cs-CZ" dirty="0" err="1" smtClean="0">
                <a:latin typeface="+mn-lt"/>
              </a:rPr>
              <a:t>threshold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0.03)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6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58" y="1187532"/>
            <a:ext cx="5960542" cy="622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180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Altman index Z68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+mj-lt"/>
              </a:rPr>
              <a:t>Z</a:t>
            </a:r>
            <a:r>
              <a:rPr lang="cs-CZ" dirty="0">
                <a:latin typeface="+mj-lt"/>
              </a:rPr>
              <a:t>68 = 1,2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1</a:t>
            </a:r>
            <a:r>
              <a:rPr lang="cs-CZ" dirty="0">
                <a:latin typeface="+mj-lt"/>
              </a:rPr>
              <a:t> + 1,4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2</a:t>
            </a:r>
            <a:r>
              <a:rPr lang="cs-CZ" dirty="0">
                <a:latin typeface="+mj-lt"/>
              </a:rPr>
              <a:t> + 3,3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3</a:t>
            </a:r>
            <a:r>
              <a:rPr lang="cs-CZ" dirty="0">
                <a:latin typeface="+mj-lt"/>
              </a:rPr>
              <a:t> + 0,6 </a:t>
            </a:r>
            <a:r>
              <a:rPr lang="cs-CZ" i="1" dirty="0">
                <a:latin typeface="+mj-lt"/>
              </a:rPr>
              <a:t>x</a:t>
            </a:r>
            <a:r>
              <a:rPr lang="cs-CZ" baseline="-25000" dirty="0">
                <a:latin typeface="+mj-lt"/>
              </a:rPr>
              <a:t>4</a:t>
            </a:r>
            <a:r>
              <a:rPr lang="cs-CZ" dirty="0">
                <a:latin typeface="+mj-lt"/>
              </a:rPr>
              <a:t> + 0,999 </a:t>
            </a:r>
            <a:r>
              <a:rPr lang="cs-CZ" i="1" dirty="0" smtClean="0">
                <a:latin typeface="+mj-lt"/>
              </a:rPr>
              <a:t>x</a:t>
            </a:r>
            <a:r>
              <a:rPr lang="cs-CZ" baseline="-25000" dirty="0" smtClean="0">
                <a:latin typeface="+mj-lt"/>
              </a:rPr>
              <a:t>5</a:t>
            </a:r>
          </a:p>
          <a:p>
            <a:endParaRPr lang="cs-CZ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x1 </a:t>
            </a:r>
            <a:r>
              <a:rPr lang="en-US" dirty="0">
                <a:latin typeface="+mj-lt"/>
              </a:rPr>
              <a:t>- net working capital / total assets</a:t>
            </a:r>
          </a:p>
          <a:p>
            <a:r>
              <a:rPr lang="en-US" dirty="0">
                <a:latin typeface="+mj-lt"/>
              </a:rPr>
              <a:t>x2 - retained earnings / total assets</a:t>
            </a:r>
          </a:p>
          <a:p>
            <a:r>
              <a:rPr lang="en-US" dirty="0">
                <a:latin typeface="+mj-lt"/>
              </a:rPr>
              <a:t>x3 - EBIT / total assets</a:t>
            </a:r>
          </a:p>
          <a:p>
            <a:r>
              <a:rPr lang="en-US" dirty="0">
                <a:latin typeface="+mj-lt"/>
              </a:rPr>
              <a:t>x4 - market value of equity / liabilities</a:t>
            </a:r>
          </a:p>
          <a:p>
            <a:r>
              <a:rPr lang="en-US" dirty="0">
                <a:latin typeface="+mj-lt"/>
              </a:rPr>
              <a:t>x5 - total revenues / </a:t>
            </a:r>
            <a:r>
              <a:rPr lang="en-US" dirty="0" smtClean="0">
                <a:latin typeface="+mj-lt"/>
              </a:rPr>
              <a:t>assets</a:t>
            </a:r>
            <a:endParaRPr lang="cs-CZ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Classification </a:t>
            </a:r>
            <a:r>
              <a:rPr lang="en-US" dirty="0">
                <a:latin typeface="+mj-lt"/>
              </a:rPr>
              <a:t>rule</a:t>
            </a:r>
          </a:p>
          <a:p>
            <a:pPr lvl="1"/>
            <a:r>
              <a:rPr lang="en-US" dirty="0">
                <a:latin typeface="+mj-lt"/>
              </a:rPr>
              <a:t>Successful companies </a:t>
            </a:r>
            <a:r>
              <a:rPr lang="en-US" dirty="0" smtClean="0">
                <a:latin typeface="+mj-lt"/>
              </a:rPr>
              <a:t>Z68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&gt; </a:t>
            </a:r>
            <a:r>
              <a:rPr lang="en-US" dirty="0">
                <a:latin typeface="+mj-lt"/>
              </a:rPr>
              <a:t>2.99</a:t>
            </a:r>
          </a:p>
          <a:p>
            <a:pPr lvl="1"/>
            <a:r>
              <a:rPr lang="en-US" dirty="0">
                <a:latin typeface="+mj-lt"/>
              </a:rPr>
              <a:t>Enterprises going bankrupt Z68 </a:t>
            </a:r>
            <a:r>
              <a:rPr lang="en-US" dirty="0" smtClean="0">
                <a:latin typeface="+mj-lt"/>
              </a:rPr>
              <a:t>&lt;</a:t>
            </a:r>
            <a:r>
              <a:rPr lang="cs-CZ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1.81</a:t>
            </a:r>
            <a:endParaRPr lang="cs-CZ" dirty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06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Altman index Z68</a:t>
            </a:r>
            <a:endParaRPr lang="cs-CZ" dirty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6" name="obráze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6" y="1527095"/>
            <a:ext cx="9931505" cy="4914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28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Altman index </a:t>
            </a:r>
            <a:r>
              <a:rPr lang="cs-CZ" dirty="0" smtClean="0">
                <a:latin typeface="+mj-lt"/>
              </a:rPr>
              <a:t>Z‘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>
              <a:latin typeface="+mn-lt"/>
            </a:endParaRPr>
          </a:p>
          <a:p>
            <a:r>
              <a:rPr lang="cs-CZ" i="1" dirty="0" smtClean="0">
                <a:latin typeface="+mn-lt"/>
              </a:rPr>
              <a:t>Z</a:t>
            </a:r>
            <a:r>
              <a:rPr lang="cs-CZ" dirty="0">
                <a:latin typeface="+mn-lt"/>
              </a:rPr>
              <a:t>‘ = 0,717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1</a:t>
            </a:r>
            <a:r>
              <a:rPr lang="cs-CZ" dirty="0">
                <a:latin typeface="+mn-lt"/>
              </a:rPr>
              <a:t> + 0,847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2</a:t>
            </a:r>
            <a:r>
              <a:rPr lang="cs-CZ" dirty="0">
                <a:latin typeface="+mn-lt"/>
              </a:rPr>
              <a:t> + 3,107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3</a:t>
            </a:r>
            <a:r>
              <a:rPr lang="cs-CZ" dirty="0">
                <a:latin typeface="+mn-lt"/>
              </a:rPr>
              <a:t> + 0,42 </a:t>
            </a:r>
            <a:r>
              <a:rPr lang="cs-CZ" i="1" dirty="0">
                <a:latin typeface="+mn-lt"/>
              </a:rPr>
              <a:t>x</a:t>
            </a:r>
            <a:r>
              <a:rPr lang="cs-CZ" baseline="-25000" dirty="0">
                <a:latin typeface="+mn-lt"/>
              </a:rPr>
              <a:t>4</a:t>
            </a:r>
            <a:r>
              <a:rPr lang="cs-CZ" dirty="0">
                <a:latin typeface="+mn-lt"/>
              </a:rPr>
              <a:t> + 0,998 </a:t>
            </a:r>
            <a:r>
              <a:rPr lang="cs-CZ" i="1" dirty="0" smtClean="0">
                <a:latin typeface="+mn-lt"/>
              </a:rPr>
              <a:t>x</a:t>
            </a:r>
            <a:r>
              <a:rPr lang="cs-CZ" baseline="-25000" dirty="0" smtClean="0">
                <a:latin typeface="+mn-lt"/>
              </a:rPr>
              <a:t>5</a:t>
            </a:r>
          </a:p>
          <a:p>
            <a:endParaRPr lang="cs-CZ" baseline="-25000" dirty="0">
              <a:latin typeface="+mn-lt"/>
            </a:endParaRPr>
          </a:p>
          <a:p>
            <a:r>
              <a:rPr lang="cs-CZ" dirty="0">
                <a:latin typeface="+mn-lt"/>
              </a:rPr>
              <a:t>x4 - </a:t>
            </a:r>
            <a:r>
              <a:rPr lang="cs-CZ" dirty="0" err="1">
                <a:latin typeface="+mn-lt"/>
              </a:rPr>
              <a:t>equity</a:t>
            </a:r>
            <a:r>
              <a:rPr lang="cs-CZ" dirty="0">
                <a:latin typeface="+mn-lt"/>
              </a:rPr>
              <a:t> / </a:t>
            </a:r>
            <a:r>
              <a:rPr lang="cs-CZ" dirty="0" err="1" smtClean="0">
                <a:latin typeface="+mn-lt"/>
              </a:rPr>
              <a:t>liabilities</a:t>
            </a:r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r>
              <a:rPr lang="en-US" dirty="0">
                <a:latin typeface="+mn-lt"/>
              </a:rPr>
              <a:t>Classification rule</a:t>
            </a:r>
          </a:p>
          <a:p>
            <a:pPr lvl="1"/>
            <a:r>
              <a:rPr lang="en-US" dirty="0">
                <a:latin typeface="+mn-lt"/>
              </a:rPr>
              <a:t>Successful companies </a:t>
            </a:r>
            <a:r>
              <a:rPr lang="en-US" dirty="0" smtClean="0">
                <a:latin typeface="+mn-lt"/>
              </a:rPr>
              <a:t>Z‘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&gt; </a:t>
            </a:r>
            <a:r>
              <a:rPr lang="en-US" dirty="0">
                <a:latin typeface="+mn-lt"/>
              </a:rPr>
              <a:t>2.90</a:t>
            </a:r>
          </a:p>
          <a:p>
            <a:pPr lvl="1"/>
            <a:r>
              <a:rPr lang="en-US" dirty="0">
                <a:latin typeface="+mn-lt"/>
              </a:rPr>
              <a:t>Enterprises going bankrupt </a:t>
            </a:r>
            <a:r>
              <a:rPr lang="en-US" dirty="0" smtClean="0">
                <a:latin typeface="+mn-lt"/>
              </a:rPr>
              <a:t>Z‘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&lt;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1.23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2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Altman index Z‘‘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x1 - net working capital / total assets</a:t>
            </a:r>
          </a:p>
          <a:p>
            <a:r>
              <a:rPr lang="en-US" dirty="0">
                <a:latin typeface="+mn-lt"/>
              </a:rPr>
              <a:t>x2 - retained earnings / total assets</a:t>
            </a:r>
          </a:p>
          <a:p>
            <a:r>
              <a:rPr lang="en-US" dirty="0">
                <a:latin typeface="+mn-lt"/>
              </a:rPr>
              <a:t>x3 - EBIT / total assets</a:t>
            </a:r>
          </a:p>
          <a:p>
            <a:r>
              <a:rPr lang="en-US" dirty="0">
                <a:latin typeface="+mn-lt"/>
              </a:rPr>
              <a:t>x4 - equity / liabilities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Z ‘‘ = 6.56 x1 + 3.26 x2 + 6.72 x3 + 1.05 x4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Classification rule</a:t>
            </a:r>
          </a:p>
          <a:p>
            <a:pPr lvl="1"/>
            <a:r>
              <a:rPr lang="en-US" dirty="0">
                <a:latin typeface="+mn-lt"/>
              </a:rPr>
              <a:t>Successful companies </a:t>
            </a:r>
            <a:r>
              <a:rPr lang="en-US" dirty="0" smtClean="0">
                <a:latin typeface="+mn-lt"/>
              </a:rPr>
              <a:t>Z‘‘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&gt; </a:t>
            </a:r>
            <a:r>
              <a:rPr lang="en-US" dirty="0">
                <a:latin typeface="+mn-lt"/>
              </a:rPr>
              <a:t>2.6</a:t>
            </a:r>
          </a:p>
          <a:p>
            <a:pPr lvl="1"/>
            <a:r>
              <a:rPr lang="en-US" dirty="0">
                <a:latin typeface="+mn-lt"/>
              </a:rPr>
              <a:t>Enterprises going bankrupt </a:t>
            </a:r>
            <a:r>
              <a:rPr lang="en-US" dirty="0" smtClean="0">
                <a:latin typeface="+mn-lt"/>
              </a:rPr>
              <a:t>Z‘‘ &lt;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1.1</a:t>
            </a:r>
            <a:endParaRPr lang="cs-CZ" dirty="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0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55</TotalTime>
  <Words>1428</Words>
  <Application>Microsoft Office PowerPoint</Application>
  <PresentationFormat>Vlastní</PresentationFormat>
  <Paragraphs>324</Paragraphs>
  <Slides>25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Clara Sans</vt:lpstr>
      <vt:lpstr>DejaVu Serif Condensed</vt:lpstr>
      <vt:lpstr>Times New Roman</vt:lpstr>
      <vt:lpstr>JU_OPVVV</vt:lpstr>
      <vt:lpstr>MathType 5.0 Equation</vt:lpstr>
      <vt:lpstr>Classification models </vt:lpstr>
      <vt:lpstr>Classification models</vt:lpstr>
      <vt:lpstr>Classification matrix</vt:lpstr>
      <vt:lpstr>Factors of limited transferability of models</vt:lpstr>
      <vt:lpstr>Beaver model (profile analysis)</vt:lpstr>
      <vt:lpstr>Altman index Z68</vt:lpstr>
      <vt:lpstr>Altman index Z68</vt:lpstr>
      <vt:lpstr>Altman index Z‘</vt:lpstr>
      <vt:lpstr>Altman index Z‘‘</vt:lpstr>
      <vt:lpstr>Index IN95</vt:lpstr>
      <vt:lpstr>Index IN99</vt:lpstr>
      <vt:lpstr>Index IN01</vt:lpstr>
      <vt:lpstr>Index IN05</vt:lpstr>
      <vt:lpstr>Quicktest (Peter Kralicek)</vt:lpstr>
      <vt:lpstr>Quicktest (Peter Kralicek) - evaluation</vt:lpstr>
      <vt:lpstr>Tamari model</vt:lpstr>
      <vt:lpstr>Tamari model</vt:lpstr>
      <vt:lpstr>Grünwald index of bonity</vt:lpstr>
      <vt:lpstr>Grünwald index of bonity</vt:lpstr>
      <vt:lpstr>Grünwald index of bonity - evaluation</vt:lpstr>
      <vt:lpstr>Financial health in the Rural Development Programme</vt:lpstr>
      <vt:lpstr>Classification analysis of a municipal company</vt:lpstr>
      <vt:lpstr>Balance analysis by Rudolf Doucha</vt:lpstr>
      <vt:lpstr>Ohlson's model</vt:lpstr>
      <vt:lpstr>Zmijewski's model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R Z</cp:lastModifiedBy>
  <cp:revision>28</cp:revision>
  <dcterms:created xsi:type="dcterms:W3CDTF">2017-07-17T18:52:59Z</dcterms:created>
  <dcterms:modified xsi:type="dcterms:W3CDTF">2020-12-02T10:46:10Z</dcterms:modified>
</cp:coreProperties>
</file>