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4" d="100"/>
          <a:sy n="64" d="100"/>
        </p:scale>
        <p:origin x="-976" y="-1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08.06.2021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08.06.2021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08.06.2021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08.06.2021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08.06.2021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08.06.2021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08.06.2021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</a:t>
            </a:r>
            <a:r>
              <a:rPr lang="it-IT" dirty="0" smtClean="0"/>
              <a:t>Exegesis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1028268"/>
          </a:xfrm>
        </p:spPr>
        <p:txBody>
          <a:bodyPr/>
          <a:lstStyle/>
          <a:p>
            <a:r>
              <a:rPr lang="en-GB" dirty="0" smtClean="0"/>
              <a:t>Psalm 1 – preparation of the text 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211117" y="949291"/>
            <a:ext cx="5610985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02376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27662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+mj-lt"/>
                <a:cs typeface="Alef" panose="00000500000000000000" pitchFamily="2" charset="-79"/>
              </a:rPr>
              <a:t>A </a:t>
            </a:r>
            <a:r>
              <a:rPr lang="cs-CZ" sz="2400" i="1" dirty="0">
                <a:latin typeface="+mj-lt"/>
                <a:cs typeface="Alef" panose="00000500000000000000" pitchFamily="2" charset="-79"/>
              </a:rPr>
              <a:t>weQatal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clause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expressing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a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consequence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.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It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can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be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translated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with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future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tens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in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English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.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The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subject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is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still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</a:t>
            </a:r>
            <a:r>
              <a:rPr lang="cs-CZ" sz="2400" dirty="0" err="1">
                <a:latin typeface="+mj-lt"/>
                <a:cs typeface="Alef" panose="00000500000000000000" pitchFamily="2" charset="-79"/>
              </a:rPr>
              <a:t>the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 „man“ (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הָאִישׁ</a:t>
            </a:r>
            <a:r>
              <a:rPr lang="cs-CZ" sz="2400" dirty="0">
                <a:latin typeface="+mj-lt"/>
                <a:cs typeface="Alef" panose="00000500000000000000" pitchFamily="2" charset="-79"/>
              </a:rPr>
              <a:t>). </a:t>
            </a:r>
            <a:endParaRPr lang="he-IL" sz="2400" dirty="0">
              <a:latin typeface="+mj-lt"/>
              <a:cs typeface="Alef" panose="00000500000000000000" pitchFamily="2" charset="-79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58535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1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211117" y="1493885"/>
            <a:ext cx="5610985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02376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27662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relative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identifying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„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tree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“ (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עֵץ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verb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imperfect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referent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pronominal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suffixes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tree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well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endParaRPr lang="he-I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47384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52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211117" y="2124936"/>
            <a:ext cx="5610985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991225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16511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Another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parallel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relative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identifying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„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tree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“ (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עֵץ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verb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imperfect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referent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pronominal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suffix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„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tree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“. </a:t>
            </a:r>
            <a:endParaRPr lang="he-I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47384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9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211117" y="2746162"/>
            <a:ext cx="5610985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12249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37535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Yet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another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parallel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relative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There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new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subordinate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relative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אֲשֶׁר־יַעֲשֶׂה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identifying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„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everything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“ (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וְכֹל יַצְלִיחַ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verb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imperfect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endParaRPr lang="he-I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54359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1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211117" y="3301278"/>
            <a:ext cx="5610985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12249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37535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beginns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with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 negative „not so“ (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לֹא־כֵן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 and by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telling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who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author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going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to talk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about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: not more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„man“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verse 1, but 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הָרְשָׁעִים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endParaRPr lang="he-I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43601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4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211117" y="3948196"/>
            <a:ext cx="5610985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01491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26777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beginns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same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way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like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verse 2 (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כִּי אִם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Like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verse 3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contains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comparison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preposition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כּ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). </a:t>
            </a:r>
            <a:endParaRPr lang="he-I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54359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4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211117" y="4574138"/>
            <a:ext cx="5610985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12249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37535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relative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subject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„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wind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“ (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רוּחַ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verb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imperfect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referent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pronominal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+mj-lt"/>
                <a:cs typeface="Times New Roman" panose="02020603050405020304" pitchFamily="18" charset="0"/>
              </a:rPr>
              <a:t>su</a:t>
            </a:r>
            <a:r>
              <a:rPr lang="en-GB" sz="2400" dirty="0" smtClean="0">
                <a:latin typeface="+mj-lt"/>
                <a:cs typeface="Times New Roman" panose="02020603050405020304" pitchFamily="18" charset="0"/>
              </a:rPr>
              <a:t>f</a:t>
            </a:r>
            <a:r>
              <a:rPr lang="cs-CZ" sz="2400" dirty="0" smtClean="0">
                <a:latin typeface="+mj-lt"/>
                <a:cs typeface="Times New Roman" panose="02020603050405020304" pitchFamily="18" charset="0"/>
              </a:rPr>
              <a:t>fix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מֹץ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previous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line. </a:t>
            </a:r>
            <a:endParaRPr lang="he-I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54359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04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211117" y="5187759"/>
            <a:ext cx="5610985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01491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26777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conjunction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עַל־כֵּן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expresses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consequence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verb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imperfect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subject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רְשָׁעִים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endParaRPr lang="he-I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54359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3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211117" y="5838607"/>
            <a:ext cx="5610985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12249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37535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parallel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previous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containing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same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word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order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synonymous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expressions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endParaRPr lang="he-I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97391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36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211117" y="6353039"/>
            <a:ext cx="5610985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01491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26777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conjunction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כִּי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expresses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 cause.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verbs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imperfect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subject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יְהוָה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endParaRPr lang="he-I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43601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6767" y="973144"/>
            <a:ext cx="9624060" cy="563684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אֲשֶׁר לֹא הָלַךְ בַּעֲצַת רְשָׁעִים וּבְדֶרֶךְ חַטָּאִים לֹא עָמָד וּבְמוֹשַׁב לֵצִים לֹא יָשָׁב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וּבְתוֹרָתוֹ יֶהְגֶּה יוֹמָם וָלָיְלָה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אֲשֶׁר פִּרְיוֹ יִתֵּן בְּעִתּוֹ וְעָלֵהוּ לֹא־יִבּוֹל 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כִּי אִם־כַּמֹּץ 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וְדֶרֶךְ רְשָׁעִים תֹּאבֵד</a:t>
            </a:r>
          </a:p>
          <a:p>
            <a:pPr marL="0" indent="0" algn="r">
              <a:buNone/>
            </a:pP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46767" y="6609987"/>
            <a:ext cx="9624060" cy="14290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/>
              <a:t>Text </a:t>
            </a:r>
            <a:r>
              <a:rPr lang="cs-CZ" sz="2400" dirty="0" err="1"/>
              <a:t>based</a:t>
            </a:r>
            <a:r>
              <a:rPr lang="cs-CZ" sz="2400" dirty="0"/>
              <a:t> on BHS, </a:t>
            </a:r>
            <a:r>
              <a:rPr lang="cs-CZ" sz="2400" dirty="0" err="1"/>
              <a:t>without</a:t>
            </a:r>
            <a:r>
              <a:rPr lang="cs-CZ" sz="2400" dirty="0"/>
              <a:t> </a:t>
            </a:r>
            <a:r>
              <a:rPr lang="cs-CZ" sz="2400" dirty="0" err="1"/>
              <a:t>accents</a:t>
            </a:r>
            <a:r>
              <a:rPr lang="cs-CZ" sz="2400" dirty="0"/>
              <a:t>, </a:t>
            </a:r>
            <a:r>
              <a:rPr lang="cs-CZ" sz="2400" dirty="0" err="1"/>
              <a:t>segmented</a:t>
            </a:r>
            <a:r>
              <a:rPr lang="cs-CZ" sz="2400" dirty="0"/>
              <a:t> </a:t>
            </a:r>
            <a:r>
              <a:rPr lang="cs-CZ" sz="2400" dirty="0" err="1"/>
              <a:t>according</a:t>
            </a:r>
            <a:r>
              <a:rPr lang="cs-CZ" sz="2400" dirty="0"/>
              <a:t> to verse </a:t>
            </a:r>
            <a:r>
              <a:rPr lang="cs-CZ" sz="2400" dirty="0" err="1"/>
              <a:t>division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63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211117" y="6952063"/>
            <a:ext cx="5610985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01491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26777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description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cause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previous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line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continues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subject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still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יְהוָה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;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inversed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word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+mj-lt"/>
                <a:cs typeface="Times New Roman" panose="02020603050405020304" pitchFamily="18" charset="0"/>
              </a:rPr>
              <a:t>order</a:t>
            </a:r>
            <a:r>
              <a:rPr lang="cs-CZ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creates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parallelism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</a:t>
            </a:r>
            <a:endParaRPr lang="he-I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32843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7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11644"/>
            <a:ext cx="5293532" cy="563684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054055"/>
            <a:ext cx="4318871" cy="244365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same</a:t>
            </a:r>
            <a:r>
              <a:rPr lang="cs-CZ" sz="2400" dirty="0"/>
              <a:t> text </a:t>
            </a:r>
            <a:r>
              <a:rPr lang="cs-CZ" sz="2400" dirty="0" err="1"/>
              <a:t>segmented</a:t>
            </a:r>
            <a:r>
              <a:rPr lang="cs-CZ" sz="2400" dirty="0"/>
              <a:t> </a:t>
            </a:r>
            <a:r>
              <a:rPr lang="cs-CZ" sz="2400" dirty="0" err="1"/>
              <a:t>according</a:t>
            </a:r>
            <a:r>
              <a:rPr lang="cs-CZ" sz="2400" dirty="0"/>
              <a:t> to </a:t>
            </a:r>
            <a:r>
              <a:rPr lang="cs-CZ" sz="2400" dirty="0" err="1"/>
              <a:t>syntactic</a:t>
            </a:r>
            <a:r>
              <a:rPr lang="cs-CZ" sz="2400" dirty="0"/>
              <a:t> </a:t>
            </a:r>
            <a:r>
              <a:rPr lang="cs-CZ" sz="2400" dirty="0" err="1"/>
              <a:t>units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en-GB" sz="2400" dirty="0" smtClean="0"/>
              <a:t>clauses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96797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86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041400" y="1002019"/>
            <a:ext cx="2694699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02019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27305"/>
            <a:ext cx="4885946" cy="244365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nominal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there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discordance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determination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</a:t>
            </a:r>
            <a:endParaRPr lang="cs-CZ" sz="2400" dirty="0">
              <a:latin typeface="+mj-lt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87172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02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399868" y="1637156"/>
            <a:ext cx="5420440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02019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27305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relative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that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identifies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„man“ (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הָאִישׁ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);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verb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הָלַךְ 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perfect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expresses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habitual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action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he-IL" sz="2400" dirty="0">
                <a:latin typeface="+mj-lt"/>
                <a:cs typeface="Times New Roman" panose="02020603050405020304" pitchFamily="18" charset="0"/>
              </a:rPr>
              <a:t> </a:t>
            </a:r>
            <a:endParaRPr lang="cs-CZ" sz="2400" dirty="0">
              <a:latin typeface="+mj-lt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87172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9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399868" y="2272650"/>
            <a:ext cx="5420440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02376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27662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Another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relative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identifying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„man“ (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הָאִישׁ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);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verb 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עָמָד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perfect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expresses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habitual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action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inversed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word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order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typical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example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parallelism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he-IL" sz="2400" dirty="0">
                <a:latin typeface="+mj-lt"/>
                <a:cs typeface="Times New Roman" panose="02020603050405020304" pitchFamily="18" charset="0"/>
              </a:rPr>
              <a:t> </a:t>
            </a:r>
            <a:endParaRPr lang="cs-CZ" sz="2400" dirty="0">
              <a:latin typeface="+mj-lt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58535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66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399868" y="2896637"/>
            <a:ext cx="5420440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991225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16511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cs typeface="Times New Roman" panose="02020603050405020304" pitchFamily="18" charset="0"/>
              </a:rPr>
              <a:t>Another</a:t>
            </a: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cs typeface="Times New Roman" panose="02020603050405020304" pitchFamily="18" charset="0"/>
              </a:rPr>
              <a:t>relative</a:t>
            </a: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cs typeface="Times New Roman" panose="02020603050405020304" pitchFamily="18" charset="0"/>
              </a:rPr>
              <a:t>clause</a:t>
            </a: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cs typeface="Times New Roman" panose="02020603050405020304" pitchFamily="18" charset="0"/>
              </a:rPr>
              <a:t>identifying</a:t>
            </a: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cs typeface="Times New Roman" panose="02020603050405020304" pitchFamily="18" charset="0"/>
              </a:rPr>
              <a:t>the</a:t>
            </a:r>
            <a:r>
              <a:rPr lang="cs-CZ" sz="2400" dirty="0">
                <a:cs typeface="Times New Roman" panose="02020603050405020304" pitchFamily="18" charset="0"/>
              </a:rPr>
              <a:t> „man“ (</a:t>
            </a:r>
            <a:r>
              <a:rPr lang="he-IL" sz="2400" dirty="0">
                <a:cs typeface="Times New Roman" panose="02020603050405020304" pitchFamily="18" charset="0"/>
              </a:rPr>
              <a:t>הָאִישׁ</a:t>
            </a:r>
            <a:r>
              <a:rPr lang="cs-CZ" sz="2400" dirty="0">
                <a:cs typeface="Times New Roman" panose="02020603050405020304" pitchFamily="18" charset="0"/>
              </a:rPr>
              <a:t>); </a:t>
            </a:r>
            <a:r>
              <a:rPr lang="cs-CZ" sz="2400" dirty="0" err="1">
                <a:cs typeface="Times New Roman" panose="02020603050405020304" pitchFamily="18" charset="0"/>
              </a:rPr>
              <a:t>the</a:t>
            </a:r>
            <a:r>
              <a:rPr lang="cs-CZ" sz="2400" dirty="0">
                <a:cs typeface="Times New Roman" panose="02020603050405020304" pitchFamily="18" charset="0"/>
              </a:rPr>
              <a:t> verb 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יָשָׁב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cs typeface="Times New Roman" panose="02020603050405020304" pitchFamily="18" charset="0"/>
              </a:rPr>
              <a:t>is</a:t>
            </a:r>
            <a:r>
              <a:rPr lang="cs-CZ" sz="2400" dirty="0"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cs typeface="Times New Roman" panose="02020603050405020304" pitchFamily="18" charset="0"/>
              </a:rPr>
              <a:t>perfect</a:t>
            </a:r>
            <a:r>
              <a:rPr lang="cs-CZ" sz="2400" dirty="0"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cs typeface="Times New Roman" panose="02020603050405020304" pitchFamily="18" charset="0"/>
              </a:rPr>
              <a:t>expresses</a:t>
            </a:r>
            <a:r>
              <a:rPr lang="cs-CZ" sz="2400" dirty="0"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cs typeface="Times New Roman" panose="02020603050405020304" pitchFamily="18" charset="0"/>
              </a:rPr>
              <a:t>habitual</a:t>
            </a: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cs typeface="Times New Roman" panose="02020603050405020304" pitchFamily="18" charset="0"/>
              </a:rPr>
              <a:t>action</a:t>
            </a:r>
            <a:r>
              <a:rPr lang="cs-CZ" sz="2400" dirty="0">
                <a:cs typeface="Times New Roman" panose="02020603050405020304" pitchFamily="18" charset="0"/>
              </a:rPr>
              <a:t>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47384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6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399868" y="3531774"/>
            <a:ext cx="5420440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991225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16511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aseline="30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כִּי אִם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introduces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an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opposite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idea to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previous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: „but“, „on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other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hand“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etc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… 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nominal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endParaRPr lang="cs-CZ" sz="2400" dirty="0">
              <a:latin typeface="+mj-lt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47384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9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399868" y="4187935"/>
            <a:ext cx="5420440" cy="635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868" y="1012249"/>
            <a:ext cx="5293532" cy="42252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 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 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>
              <a:buNone/>
            </a:pP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237535"/>
            <a:ext cx="4843247" cy="296920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parallel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clause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previous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verb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imperfect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subject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still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„man“ (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הָאִישׁ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).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terms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e-IL" sz="2400" dirty="0">
                <a:latin typeface="+mj-lt"/>
                <a:cs typeface="Times New Roman" panose="02020603050405020304" pitchFamily="18" charset="0"/>
              </a:rPr>
              <a:t>יוֹמָם וָלָיְלָה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give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about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time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. </a:t>
            </a:r>
            <a:endParaRPr lang="he-I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954359"/>
            <a:ext cx="5399868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 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07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175</TotalTime>
  <Words>1758</Words>
  <Application>Microsoft Office PowerPoint</Application>
  <PresentationFormat>Vlastní</PresentationFormat>
  <Paragraphs>337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JU_OPVVV</vt:lpstr>
      <vt:lpstr>Old Testament Exegesis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22</cp:revision>
  <dcterms:created xsi:type="dcterms:W3CDTF">2017-07-17T18:52:59Z</dcterms:created>
  <dcterms:modified xsi:type="dcterms:W3CDTF">2021-06-08T19:23:14Z</dcterms:modified>
</cp:coreProperties>
</file>