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5" r:id="rId5"/>
    <p:sldId id="267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7CE"/>
    <a:srgbClr val="B88C00"/>
    <a:srgbClr val="E8E438"/>
    <a:srgbClr val="C6E917"/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B88C00"/>
                </a:solidFill>
              </a:rPr>
              <a:t>Moudrost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Kazatel</a:t>
            </a:r>
          </a:p>
          <a:p>
            <a:pPr marL="0" indent="0">
              <a:buNone/>
            </a:pPr>
            <a:endParaRPr lang="cs-CZ" sz="2200" dirty="0"/>
          </a:p>
          <a:p>
            <a:pPr marL="457200" indent="-457200">
              <a:buAutoNum type="arabicParenBoth"/>
            </a:pPr>
            <a:r>
              <a:rPr lang="cs-CZ" sz="2200" dirty="0" smtClean="0"/>
              <a:t>Lidský život je plný protikladů. </a:t>
            </a:r>
            <a:r>
              <a:rPr lang="cs-CZ" sz="2200" b="1" dirty="0" smtClean="0"/>
              <a:t>Všechno je pomíjivé</a:t>
            </a:r>
            <a:r>
              <a:rPr lang="cs-CZ" sz="2200" dirty="0" smtClean="0"/>
              <a:t>, dočasné, nestálé, a tedy zbytečné. Smrt obírá člověka o vše co vytvořil a nashromáždil a maří jeho plány. Poslední úděl člověka je nejistý. </a:t>
            </a:r>
            <a:endParaRPr lang="en-US" sz="2200" dirty="0" smtClean="0"/>
          </a:p>
          <a:p>
            <a:pPr marL="457200" indent="-457200">
              <a:buAutoNum type="arabicParenBoth"/>
            </a:pPr>
            <a:r>
              <a:rPr lang="cs-CZ" sz="2200" dirty="0" smtClean="0"/>
              <a:t>Jen Bůh, pán stvoření a tvůrce světového pořádku, zná smysl věcí a života; tajemství, které člověku zůstává skryto. Jedinou moudrostí je </a:t>
            </a:r>
            <a:r>
              <a:rPr lang="cs-CZ" sz="2200" b="1" dirty="0" smtClean="0"/>
              <a:t>podřídit se v bázni Božímu zákonu</a:t>
            </a:r>
            <a:r>
              <a:rPr lang="cs-CZ" sz="2200" dirty="0" smtClean="0"/>
              <a:t>.</a:t>
            </a:r>
          </a:p>
          <a:p>
            <a:pPr marL="457200" indent="-457200">
              <a:buAutoNum type="arabicParenBoth"/>
            </a:pPr>
            <a:r>
              <a:rPr lang="cs-CZ" sz="2200" dirty="0" smtClean="0"/>
              <a:t>Jelikož člověk je podřízen Bohu v celém svém bytí e nemůže porozumět jeho plánům nebo posmrtnému životu, musí </a:t>
            </a:r>
            <a:r>
              <a:rPr lang="cs-CZ" sz="2200" b="1" dirty="0" smtClean="0"/>
              <a:t>přijmout život a Boží dary</a:t>
            </a:r>
            <a:r>
              <a:rPr lang="cs-CZ" sz="2200" dirty="0" smtClean="0"/>
              <a:t> tak, jak je dostává, ovšem s vědomím, že jednoho dne předstoupí před Boží soud. </a:t>
            </a:r>
            <a:endParaRPr lang="en-GB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(</a:t>
            </a:r>
            <a:r>
              <a:rPr lang="cs-CZ" sz="2200" dirty="0" smtClean="0"/>
              <a:t>Zdroj: Jozef </a:t>
            </a:r>
            <a:r>
              <a:rPr lang="en-GB" sz="2200" dirty="0" err="1" smtClean="0"/>
              <a:t>Heriban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5655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Jób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po exilu, před 200 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(</a:t>
            </a:r>
            <a:r>
              <a:rPr lang="cs-CZ" sz="2200" dirty="0" smtClean="0"/>
              <a:t>ačkoli postava je zmíněna už u Ezechiela</a:t>
            </a:r>
            <a:r>
              <a:rPr lang="en-GB" sz="2200" dirty="0" smtClean="0"/>
              <a:t>)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neznámý 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Jeden z jazykově nejobtížnějších, ale také nejpoetičtějších a nekrásnějších příkladů hebrejského jazyka.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20" name="Vývojový diagram: dokument 19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3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9064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Jób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it-IT" sz="2200" dirty="0" smtClean="0"/>
              <a:t>1-2 		Prolog (</a:t>
            </a:r>
            <a:r>
              <a:rPr lang="cs-CZ" sz="2200" dirty="0" smtClean="0"/>
              <a:t>v próze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r>
              <a:rPr lang="en-GB" sz="2200" dirty="0" smtClean="0"/>
              <a:t>3-14		</a:t>
            </a:r>
            <a:r>
              <a:rPr lang="cs-CZ" sz="2200" dirty="0" smtClean="0"/>
              <a:t>První cyklus rozhovorů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15-21 		</a:t>
            </a:r>
            <a:r>
              <a:rPr lang="cs-CZ" sz="2200" dirty="0" smtClean="0"/>
              <a:t>Druhý cyklus rozhovorů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22-27 		</a:t>
            </a:r>
            <a:r>
              <a:rPr lang="cs-CZ" sz="2200" dirty="0" smtClean="0"/>
              <a:t>Třetí cyklus rozhovorů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28 		</a:t>
            </a:r>
            <a:r>
              <a:rPr lang="cs-CZ" sz="2200" dirty="0" smtClean="0"/>
              <a:t>Chvála moudrosti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29-31 		</a:t>
            </a:r>
            <a:r>
              <a:rPr lang="cs-CZ" sz="2200" dirty="0" smtClean="0"/>
              <a:t>Poslední </a:t>
            </a:r>
            <a:r>
              <a:rPr lang="cs-CZ" sz="2200" dirty="0" err="1" smtClean="0"/>
              <a:t>Jóbova</a:t>
            </a:r>
            <a:r>
              <a:rPr lang="cs-CZ" sz="2200" dirty="0" smtClean="0"/>
              <a:t> řeč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32-37 		</a:t>
            </a:r>
            <a:r>
              <a:rPr lang="cs-CZ" sz="2200" dirty="0" smtClean="0"/>
              <a:t>Elíhúova řeč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38:1-42:9 	</a:t>
            </a:r>
            <a:r>
              <a:rPr lang="cs-CZ" sz="2200" dirty="0" smtClean="0"/>
              <a:t>Dvě Boží řeči a </a:t>
            </a:r>
            <a:r>
              <a:rPr lang="cs-CZ" sz="2200" dirty="0" err="1" smtClean="0"/>
              <a:t>Jóbovy</a:t>
            </a:r>
            <a:r>
              <a:rPr lang="cs-CZ" sz="2200" dirty="0" smtClean="0"/>
              <a:t> odpovědi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42:10-17 	</a:t>
            </a:r>
            <a:r>
              <a:rPr lang="en-GB" sz="2200" dirty="0" err="1" smtClean="0"/>
              <a:t>Epilog</a:t>
            </a:r>
            <a:r>
              <a:rPr lang="cs-CZ" sz="2200" dirty="0" smtClean="0"/>
              <a:t> </a:t>
            </a:r>
            <a:r>
              <a:rPr lang="en-GB" sz="2200" dirty="0" smtClean="0"/>
              <a:t>(</a:t>
            </a:r>
            <a:r>
              <a:rPr lang="cs-CZ" sz="2200" dirty="0" smtClean="0"/>
              <a:t>v próze</a:t>
            </a:r>
            <a:r>
              <a:rPr lang="en-GB" sz="2200" dirty="0" smtClean="0"/>
              <a:t>) </a:t>
            </a:r>
            <a:endParaRPr lang="en-GB" sz="2200" dirty="0"/>
          </a:p>
          <a:p>
            <a:pPr marL="0" indent="0">
              <a:buNone/>
            </a:pPr>
            <a:endParaRPr lang="en-GB" sz="2200" dirty="0" smtClean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960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ó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b 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b="1" dirty="0" smtClean="0"/>
              <a:t>Próza a poezie </a:t>
            </a:r>
            <a:r>
              <a:rPr lang="en-GB" sz="2200" dirty="0" smtClean="0"/>
              <a:t>– </a:t>
            </a:r>
            <a:r>
              <a:rPr lang="cs-CZ" sz="2200" dirty="0" smtClean="0"/>
              <a:t>prolog a epilog jsou napsány v próze, zbytek (rozhovory a řeči) v poezii. Znamená to něco pro dějiny vzniku knihy?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Hlavním tématem je nezasloužené (nebo spíše příliš tvrdé?) </a:t>
            </a:r>
            <a:r>
              <a:rPr lang="cs-CZ" sz="2200" b="1" dirty="0" smtClean="0"/>
              <a:t>utrpení člověka </a:t>
            </a:r>
            <a:r>
              <a:rPr lang="cs-CZ" sz="2200" dirty="0" smtClean="0"/>
              <a:t>a</a:t>
            </a:r>
            <a:r>
              <a:rPr lang="en-GB" sz="2200" dirty="0" smtClean="0"/>
              <a:t> – </a:t>
            </a:r>
            <a:r>
              <a:rPr lang="cs-CZ" sz="2200" dirty="0" smtClean="0"/>
              <a:t>v tomto smyslu – smysl života.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V knize je několik </a:t>
            </a:r>
            <a:r>
              <a:rPr lang="cs-CZ" sz="2200" b="1" dirty="0" smtClean="0"/>
              <a:t>úhlů pohledu </a:t>
            </a:r>
            <a:r>
              <a:rPr lang="cs-CZ" sz="2200" dirty="0" smtClean="0"/>
              <a:t>na problém: </a:t>
            </a:r>
            <a:r>
              <a:rPr lang="cs-CZ" sz="2200" dirty="0" err="1" smtClean="0"/>
              <a:t>Jóbův</a:t>
            </a:r>
            <a:r>
              <a:rPr lang="cs-CZ" sz="2200" dirty="0" smtClean="0"/>
              <a:t> (</a:t>
            </a:r>
            <a:r>
              <a:rPr lang="cs-CZ" sz="2200" dirty="0" err="1" smtClean="0"/>
              <a:t>sebeobhajovací</a:t>
            </a:r>
            <a:r>
              <a:rPr lang="cs-CZ" sz="2200" dirty="0" smtClean="0"/>
              <a:t>), jeho přátel (tradiční), </a:t>
            </a:r>
            <a:r>
              <a:rPr lang="cs-CZ" sz="2200" dirty="0" err="1" smtClean="0"/>
              <a:t>Elíhúův</a:t>
            </a:r>
            <a:r>
              <a:rPr lang="cs-CZ" sz="2200" dirty="0" smtClean="0"/>
              <a:t>, Boží.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Závěrečná </a:t>
            </a:r>
            <a:r>
              <a:rPr lang="cs-CZ" sz="2200" b="1" dirty="0" smtClean="0"/>
              <a:t>Boží odpověď</a:t>
            </a:r>
            <a:r>
              <a:rPr lang="en-GB" sz="2200" dirty="0" smtClean="0"/>
              <a:t>: </a:t>
            </a:r>
            <a:r>
              <a:rPr lang="cs-CZ" sz="2200" dirty="0" smtClean="0"/>
              <a:t>Člověk není s to porozumět stvoření a jeho smyslu; na druhou stranu člověk může využít utrpení, aby se přiblížil Bohu. </a:t>
            </a: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540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Kniha moudrosti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 smtClean="0"/>
              <a:t>Název</a:t>
            </a:r>
            <a:r>
              <a:rPr lang="en-GB" sz="2200" b="1" dirty="0" smtClean="0"/>
              <a:t>: 	</a:t>
            </a:r>
            <a:r>
              <a:rPr lang="cs-CZ" sz="2200" dirty="0" smtClean="0"/>
              <a:t>Řecky</a:t>
            </a:r>
            <a:r>
              <a:rPr lang="en-GB" sz="2200" dirty="0" smtClean="0"/>
              <a:t>: </a:t>
            </a:r>
            <a:r>
              <a:rPr lang="el-GR" sz="2200" dirty="0"/>
              <a:t>Σοφια </a:t>
            </a:r>
            <a:r>
              <a:rPr lang="el-GR" sz="2200" dirty="0" smtClean="0"/>
              <a:t>Σαλωμωνος</a:t>
            </a:r>
            <a:r>
              <a:rPr lang="en-GB" sz="2200" dirty="0" smtClean="0"/>
              <a:t> (</a:t>
            </a:r>
            <a:r>
              <a:rPr lang="cs-CZ" sz="2200" dirty="0" smtClean="0"/>
              <a:t>Šalomounova moudrost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Latin</a:t>
            </a:r>
            <a:r>
              <a:rPr lang="cs-CZ" sz="2200" dirty="0" err="1" smtClean="0"/>
              <a:t>sky</a:t>
            </a:r>
            <a:r>
              <a:rPr lang="en-GB" sz="2200" dirty="0" smtClean="0"/>
              <a:t>: </a:t>
            </a:r>
            <a:r>
              <a:rPr lang="en-GB" sz="2200" i="1" dirty="0" smtClean="0"/>
              <a:t>Liber </a:t>
            </a:r>
            <a:r>
              <a:rPr lang="en-GB" sz="2200" i="1" dirty="0" err="1" smtClean="0"/>
              <a:t>sapientiae</a:t>
            </a:r>
            <a:r>
              <a:rPr lang="en-GB" sz="2200" i="1" dirty="0" smtClean="0"/>
              <a:t> </a:t>
            </a:r>
            <a:r>
              <a:rPr lang="en-GB" sz="2200" dirty="0" smtClean="0"/>
              <a:t>(</a:t>
            </a:r>
            <a:r>
              <a:rPr lang="cs-CZ" sz="2200" dirty="0" smtClean="0"/>
              <a:t>Kniha moudrosti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en-GB" sz="2200" dirty="0" smtClean="0"/>
              <a:t>80-30 </a:t>
            </a:r>
            <a:r>
              <a:rPr lang="cs-CZ" sz="2200" dirty="0" smtClean="0"/>
              <a:t>př. Kr.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(</a:t>
            </a:r>
            <a:r>
              <a:rPr lang="cs-CZ" sz="2200" dirty="0" smtClean="0"/>
              <a:t>podle některých dokonce po Kr.!</a:t>
            </a:r>
            <a:r>
              <a:rPr lang="en-GB" sz="2200" dirty="0" smtClean="0"/>
              <a:t>)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	</a:t>
            </a:r>
            <a:r>
              <a:rPr lang="cs-CZ" sz="2200" dirty="0" smtClean="0"/>
              <a:t>Šalomoun (tradičně)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Helenistický Žid z Alexandrie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řečtina</a:t>
            </a:r>
          </a:p>
          <a:p>
            <a:pPr marL="0" indent="0">
              <a:buNone/>
            </a:pPr>
            <a:r>
              <a:rPr lang="cs-CZ" sz="2200" dirty="0" smtClean="0"/>
              <a:t>Snad nejhezčí příklad starozákonní řečtiny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0666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Kniha moudrosti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it-IT" sz="2200" dirty="0" smtClean="0"/>
              <a:t>1-5 	</a:t>
            </a:r>
            <a:r>
              <a:rPr lang="cs-CZ" sz="2200" dirty="0" smtClean="0"/>
              <a:t>Moudrost a odplata </a:t>
            </a:r>
            <a:r>
              <a:rPr lang="it-IT" sz="2200" dirty="0" smtClean="0"/>
              <a:t>(</a:t>
            </a:r>
            <a:r>
              <a:rPr lang="cs-CZ" sz="2200" dirty="0" smtClean="0"/>
              <a:t>moudrost jako ctnost</a:t>
            </a:r>
            <a:r>
              <a:rPr lang="it-IT" sz="2200" dirty="0" smtClean="0"/>
              <a:t>) </a:t>
            </a:r>
          </a:p>
          <a:p>
            <a:pPr marL="896938" indent="-896938">
              <a:buNone/>
            </a:pPr>
            <a:r>
              <a:rPr lang="it-IT" sz="2200" dirty="0" smtClean="0"/>
              <a:t>6-9 	</a:t>
            </a:r>
            <a:r>
              <a:rPr lang="cs-CZ" sz="2200" dirty="0" smtClean="0"/>
              <a:t>Chvála a povaha moudrosti a jak ji získat </a:t>
            </a:r>
            <a:r>
              <a:rPr lang="it-IT" sz="2200" dirty="0" smtClean="0"/>
              <a:t>(</a:t>
            </a:r>
            <a:r>
              <a:rPr lang="cs-CZ" sz="2200" dirty="0" smtClean="0"/>
              <a:t>moudrost jako prostředník mezi Bohem a lidmi) </a:t>
            </a:r>
            <a:endParaRPr lang="it-IT" sz="2200" dirty="0" smtClean="0"/>
          </a:p>
          <a:p>
            <a:pPr marL="896938" indent="-896938">
              <a:buNone/>
            </a:pPr>
            <a:r>
              <a:rPr lang="it-IT" sz="2200" dirty="0" smtClean="0"/>
              <a:t>10-19 	</a:t>
            </a:r>
            <a:r>
              <a:rPr lang="cs-CZ" sz="2200" dirty="0" smtClean="0"/>
              <a:t>Boží moudrost v dějinách Izraele, resp. při vyjití z Egypta </a:t>
            </a:r>
            <a:r>
              <a:rPr lang="it-IT" sz="2200" dirty="0" smtClean="0"/>
              <a:t>(</a:t>
            </a:r>
            <a:r>
              <a:rPr lang="cs-CZ" sz="2200" dirty="0" smtClean="0"/>
              <a:t>moudrost jako nástroj Boží prozřetelnosti v dějinách Izraele</a:t>
            </a:r>
            <a:r>
              <a:rPr lang="it-IT" sz="2200" dirty="0" smtClean="0"/>
              <a:t>) </a:t>
            </a:r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1971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Kniha moudrosti 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Příklad </a:t>
            </a:r>
            <a:r>
              <a:rPr lang="cs-CZ" sz="2200" b="1" dirty="0" smtClean="0"/>
              <a:t>interkulturního dialogu </a:t>
            </a:r>
            <a:r>
              <a:rPr lang="cs-CZ" sz="2200" dirty="0" smtClean="0"/>
              <a:t>mezi judaismem a helénismem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en-GB" sz="2200" b="1" dirty="0" smtClean="0"/>
              <a:t>R</a:t>
            </a:r>
            <a:r>
              <a:rPr lang="cs-CZ" sz="2200" b="1" dirty="0" err="1" smtClean="0"/>
              <a:t>evize</a:t>
            </a:r>
            <a:r>
              <a:rPr lang="cs-CZ" sz="2200" b="1" dirty="0" smtClean="0"/>
              <a:t> ustálených hodnot </a:t>
            </a:r>
            <a:r>
              <a:rPr lang="cs-CZ" sz="2200" dirty="0" smtClean="0"/>
              <a:t>tváří v tvář víře v posmrtný život (vzkříšení)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Téměř alegorická interpretace (</a:t>
            </a:r>
            <a:r>
              <a:rPr lang="cs-CZ" sz="2200" i="1" dirty="0" err="1" smtClean="0"/>
              <a:t>relektura</a:t>
            </a:r>
            <a:r>
              <a:rPr lang="cs-CZ" sz="2200" dirty="0" smtClean="0"/>
              <a:t>) starozákonních tradic (</a:t>
            </a:r>
            <a:r>
              <a:rPr lang="cs-CZ" sz="2200" b="1" dirty="0" smtClean="0"/>
              <a:t>východu z Egypta</a:t>
            </a:r>
            <a:r>
              <a:rPr lang="cs-CZ" sz="2200" dirty="0" smtClean="0"/>
              <a:t>)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Moudrost jako prostředník</a:t>
            </a:r>
            <a:r>
              <a:rPr lang="en-GB" sz="2200" dirty="0" smtClean="0"/>
              <a:t> </a:t>
            </a:r>
            <a:r>
              <a:rPr lang="cs-CZ" sz="2200" dirty="0" smtClean="0"/>
              <a:t>mezi člověkem a Bohem, největší dar Boha člověku</a:t>
            </a:r>
            <a:r>
              <a:rPr lang="en-GB" sz="2200" dirty="0" smtClean="0"/>
              <a:t>. </a:t>
            </a:r>
          </a:p>
          <a:p>
            <a:pPr>
              <a:buFontTx/>
              <a:buChar char="-"/>
            </a:pPr>
            <a:endParaRPr lang="en-GB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6331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Moudrost: </a:t>
            </a:r>
          </a:p>
          <a:p>
            <a:pPr>
              <a:buFontTx/>
              <a:buChar char="-"/>
            </a:pPr>
            <a:r>
              <a:rPr lang="cs-CZ" sz="2200" dirty="0" smtClean="0"/>
              <a:t>Co je to „moudrý život“?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Zaměřuje se na skutečný, každodenní život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Dějiny spásy jsou odsunuty do pozadí, jsou-li vůbec zmíněny, zvýrazněn je Bůh stvořitel (a garant stvoření) </a:t>
            </a:r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endParaRPr lang="cs-CZ" sz="2200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928549" y="3964562"/>
            <a:ext cx="2851363" cy="1768694"/>
          </a:xfrm>
          <a:prstGeom prst="rect">
            <a:avLst/>
          </a:prstGeom>
          <a:solidFill>
            <a:srgbClr val="FAE7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Školská moudrost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</a:rPr>
              <a:t>Učí, jak žít</a:t>
            </a:r>
          </a:p>
          <a:p>
            <a:pPr algn="ctr"/>
            <a:endParaRPr lang="cs-CZ" sz="2200" dirty="0">
              <a:solidFill>
                <a:schemeClr val="tx1"/>
              </a:solidFill>
            </a:endParaRPr>
          </a:p>
          <a:p>
            <a:pPr marL="89535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Přísloví</a:t>
            </a:r>
          </a:p>
          <a:p>
            <a:pPr marL="895350" indent="-342900">
              <a:buFont typeface="Arial" panose="020B0604020202020204" pitchFamily="34" charset="0"/>
              <a:buChar char="•"/>
            </a:pPr>
            <a:r>
              <a:rPr lang="cs-CZ" sz="2200" dirty="0" err="1" smtClean="0">
                <a:solidFill>
                  <a:schemeClr val="tx1"/>
                </a:solidFill>
              </a:rPr>
              <a:t>Sírachovec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940152" y="3932476"/>
            <a:ext cx="3096344" cy="2592868"/>
          </a:xfrm>
          <a:prstGeom prst="rect">
            <a:avLst/>
          </a:prstGeom>
          <a:solidFill>
            <a:srgbClr val="FAE7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Spekulativní moudrost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</a:rPr>
              <a:t>Zpochybňují, co bylo naučeno</a:t>
            </a:r>
          </a:p>
          <a:p>
            <a:pPr algn="ctr"/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Jób 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Kazatel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Moudrost</a:t>
            </a:r>
            <a:endParaRPr lang="cs-CZ" sz="2200" dirty="0">
              <a:solidFill>
                <a:schemeClr val="tx1"/>
              </a:solidFill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3851920" y="3732876"/>
            <a:ext cx="1008112" cy="9202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72255" y="3732876"/>
            <a:ext cx="795889" cy="7762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3707904" y="3301989"/>
            <a:ext cx="24387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/>
              <a:t>Mudroslovné knihy</a:t>
            </a:r>
            <a:endParaRPr lang="cs-CZ" sz="2200" b="1" dirty="0"/>
          </a:p>
        </p:txBody>
      </p:sp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Přísloví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4. stol. 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(</a:t>
            </a:r>
            <a:r>
              <a:rPr lang="cs-CZ" sz="2200" dirty="0" smtClean="0"/>
              <a:t>ačkoli jednotlivé sbírky či přísloví mohou být mnohem starší, až z monarchických dob</a:t>
            </a:r>
            <a:r>
              <a:rPr lang="en-GB" sz="2200" dirty="0" smtClean="0"/>
              <a:t>)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Šalomoun (tradičně) 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Přísloví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cs-CZ" sz="2200" dirty="0" smtClean="0"/>
              <a:t>Kniha sestává z 9 sbírek přísloví a rčení.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1-9 		</a:t>
            </a:r>
            <a:r>
              <a:rPr lang="cs-CZ" sz="2200" dirty="0" smtClean="0"/>
              <a:t>Úvod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10:1-22:16	</a:t>
            </a:r>
            <a:r>
              <a:rPr lang="cs-CZ" sz="2200" dirty="0" smtClean="0"/>
              <a:t>1. sbírka Šalomounových přísloví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22:17-24:22	</a:t>
            </a:r>
            <a:r>
              <a:rPr lang="cs-CZ" sz="2200" dirty="0" smtClean="0"/>
              <a:t>Výroky moudrého muže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24:23-34 	</a:t>
            </a:r>
            <a:r>
              <a:rPr lang="cs-CZ" sz="2200" dirty="0" smtClean="0"/>
              <a:t>Pět výroků proti stranickosti na soudech</a:t>
            </a:r>
            <a:endParaRPr lang="en-GB" sz="2200" dirty="0" smtClean="0"/>
          </a:p>
          <a:p>
            <a:pPr marL="1882775" indent="-1882775">
              <a:buNone/>
            </a:pPr>
            <a:r>
              <a:rPr lang="en-GB" sz="2200" dirty="0" smtClean="0"/>
              <a:t>25-29 	</a:t>
            </a:r>
            <a:r>
              <a:rPr lang="cs-CZ" sz="2200" dirty="0" smtClean="0"/>
              <a:t>2. sbírka Šalomounových výroků (sebraná </a:t>
            </a:r>
            <a:r>
              <a:rPr lang="cs-CZ" sz="2200" dirty="0" err="1" smtClean="0"/>
              <a:t>Chizkijášovými</a:t>
            </a:r>
            <a:r>
              <a:rPr lang="cs-CZ" sz="2200" dirty="0" smtClean="0"/>
              <a:t> muži)</a:t>
            </a:r>
            <a:endParaRPr lang="en-GB" sz="2200" dirty="0" smtClean="0"/>
          </a:p>
          <a:p>
            <a:pPr marL="1882775" indent="-1882775">
              <a:buNone/>
            </a:pPr>
            <a:r>
              <a:rPr lang="en-GB" sz="2200" dirty="0" smtClean="0"/>
              <a:t>30:1-14 	</a:t>
            </a:r>
            <a:r>
              <a:rPr lang="cs-CZ" sz="2200" dirty="0" smtClean="0"/>
              <a:t>Slova </a:t>
            </a:r>
            <a:r>
              <a:rPr lang="cs-CZ" sz="2200" dirty="0" err="1" smtClean="0"/>
              <a:t>Agúra</a:t>
            </a:r>
            <a:endParaRPr lang="en-GB" sz="2200" dirty="0" smtClean="0"/>
          </a:p>
          <a:p>
            <a:pPr marL="1882775" indent="-1882775">
              <a:buNone/>
            </a:pPr>
            <a:r>
              <a:rPr lang="en-GB" sz="2200" dirty="0" smtClean="0"/>
              <a:t>30:15-33 	</a:t>
            </a:r>
            <a:r>
              <a:rPr lang="cs-CZ" sz="2200" dirty="0" smtClean="0"/>
              <a:t>Číselná přísloví</a:t>
            </a:r>
            <a:endParaRPr lang="en-GB" sz="2200" dirty="0" smtClean="0"/>
          </a:p>
          <a:p>
            <a:pPr marL="1882775" indent="-1882775">
              <a:buNone/>
            </a:pPr>
            <a:r>
              <a:rPr lang="en-GB" sz="2200" dirty="0" smtClean="0"/>
              <a:t>31:1-9 	</a:t>
            </a:r>
            <a:r>
              <a:rPr lang="cs-CZ" sz="2200" dirty="0" err="1" smtClean="0"/>
              <a:t>Lamúelova</a:t>
            </a:r>
            <a:r>
              <a:rPr lang="cs-CZ" sz="2200" dirty="0" smtClean="0"/>
              <a:t> naučení</a:t>
            </a:r>
            <a:endParaRPr lang="en-GB" sz="2200" dirty="0" smtClean="0"/>
          </a:p>
          <a:p>
            <a:pPr marL="1882775" indent="-1882775">
              <a:buNone/>
            </a:pPr>
            <a:r>
              <a:rPr lang="en-GB" sz="2200" dirty="0" smtClean="0"/>
              <a:t>31:10-31	</a:t>
            </a:r>
            <a:r>
              <a:rPr lang="cs-CZ" sz="2200" dirty="0" smtClean="0"/>
              <a:t>Chvála statečné ženy</a:t>
            </a:r>
            <a:endParaRPr lang="en-GB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921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Přísloví</a:t>
            </a:r>
          </a:p>
          <a:p>
            <a:pPr>
              <a:buFontTx/>
              <a:buChar char="-"/>
            </a:pPr>
            <a:r>
              <a:rPr lang="cs-CZ" sz="2200" b="1" dirty="0" err="1" smtClean="0"/>
              <a:t>Př</a:t>
            </a:r>
            <a:r>
              <a:rPr lang="cs-CZ" sz="2200" b="1" dirty="0" smtClean="0"/>
              <a:t> </a:t>
            </a:r>
            <a:r>
              <a:rPr lang="en-GB" sz="2200" b="1" dirty="0" smtClean="0"/>
              <a:t>1-9</a:t>
            </a:r>
            <a:r>
              <a:rPr lang="cs-CZ" sz="2200" b="1" dirty="0" smtClean="0"/>
              <a:t> obsahuje</a:t>
            </a:r>
            <a:r>
              <a:rPr lang="en-GB" sz="2200" b="1" dirty="0" smtClean="0"/>
              <a:t> </a:t>
            </a:r>
            <a:r>
              <a:rPr lang="cs-CZ" sz="2200" dirty="0" smtClean="0"/>
              <a:t>úvod a pozvání k moudrosti a ponaučení personifikované „Paní Moudrosti“. Jsou to pravděpodobně nejmladší části knihy.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Následující přísloví v pravém smyslu se potýkají s protikladem mezi </a:t>
            </a:r>
            <a:r>
              <a:rPr lang="cs-CZ" sz="2200" b="1" dirty="0" smtClean="0"/>
              <a:t>pošetilcem a moudrým</a:t>
            </a:r>
            <a:r>
              <a:rPr lang="cs-CZ" sz="2200" dirty="0" smtClean="0"/>
              <a:t>, nebo mezi </a:t>
            </a:r>
            <a:r>
              <a:rPr lang="cs-CZ" sz="2200" b="1" dirty="0" smtClean="0"/>
              <a:t>spravedlivým a bezbožným</a:t>
            </a:r>
            <a:r>
              <a:rPr lang="cs-CZ" sz="2200" dirty="0" smtClean="0"/>
              <a:t>; později přistupuje i protiklad mezi </a:t>
            </a:r>
            <a:r>
              <a:rPr lang="cs-CZ" sz="2200" b="1" dirty="0" smtClean="0"/>
              <a:t>bohatý a chudým</a:t>
            </a:r>
            <a:r>
              <a:rPr lang="cs-CZ" sz="2200" dirty="0" smtClean="0"/>
              <a:t>. Na konci je připojeno několik sbírek </a:t>
            </a:r>
            <a:r>
              <a:rPr lang="cs-CZ" sz="2200" b="1" dirty="0" smtClean="0"/>
              <a:t>různých pozorování </a:t>
            </a:r>
            <a:r>
              <a:rPr lang="cs-CZ" sz="2200" dirty="0" smtClean="0"/>
              <a:t>lidského života a přírody. Kniha se uzavírá slavnou </a:t>
            </a:r>
            <a:r>
              <a:rPr lang="cs-CZ" sz="2200" b="1" dirty="0" smtClean="0"/>
              <a:t>chválou statečné ženy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Přísloví </a:t>
            </a:r>
            <a:r>
              <a:rPr lang="cs-CZ" sz="2200" b="1" dirty="0" smtClean="0"/>
              <a:t>čerpají z různých pramenů</a:t>
            </a:r>
            <a:r>
              <a:rPr lang="cs-CZ" sz="2200" dirty="0" smtClean="0"/>
              <a:t>, ne vždy izraelských. Např. </a:t>
            </a:r>
            <a:r>
              <a:rPr lang="en-GB" sz="2200" dirty="0" smtClean="0"/>
              <a:t>22:17-23:10 </a:t>
            </a:r>
            <a:r>
              <a:rPr lang="cs-CZ" sz="2200" dirty="0" smtClean="0"/>
              <a:t>vykazují výraznou podobnost s egyptskými „napomenutím </a:t>
            </a:r>
            <a:r>
              <a:rPr lang="cs-CZ" sz="2200" dirty="0" err="1" smtClean="0"/>
              <a:t>Amenemopa</a:t>
            </a:r>
            <a:r>
              <a:rPr lang="cs-CZ" sz="2200" dirty="0" smtClean="0"/>
              <a:t>“ z</a:t>
            </a:r>
            <a:r>
              <a:rPr lang="en-GB" sz="2200" dirty="0" smtClean="0"/>
              <a:t> </a:t>
            </a:r>
            <a:r>
              <a:rPr lang="cs-CZ" sz="2200" dirty="0" smtClean="0"/>
              <a:t>11.-10. stol. př. Kr. 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Hlavním tématem je – na první pohled – </a:t>
            </a:r>
            <a:r>
              <a:rPr lang="cs-CZ" sz="2200" b="1" dirty="0" smtClean="0"/>
              <a:t>„zjednodušený pohled na život“</a:t>
            </a:r>
            <a:r>
              <a:rPr lang="en-GB" sz="2200" dirty="0" smtClean="0"/>
              <a:t>: </a:t>
            </a:r>
            <a:r>
              <a:rPr lang="cs-CZ" sz="2200" dirty="0" smtClean="0"/>
              <a:t>kdo se řídí základními mravními pravidly, je odměněn, kdo je porušuje, bude čelit katastrofě. Právě tato pro Starý zákon tak důležitá teorie odplaty bude zpochybněna Kazatelem a zvláště pak </a:t>
            </a:r>
            <a:r>
              <a:rPr lang="cs-CZ" sz="2200" dirty="0" err="1" smtClean="0"/>
              <a:t>Jóbem</a:t>
            </a:r>
            <a:r>
              <a:rPr lang="cs-CZ" sz="2200" dirty="0" smtClean="0"/>
              <a:t>. </a:t>
            </a:r>
            <a:endParaRPr lang="en-GB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704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Sírachovec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Název</a:t>
            </a:r>
            <a:r>
              <a:rPr lang="en-GB" sz="2200" b="1" dirty="0" smtClean="0"/>
              <a:t>: </a:t>
            </a:r>
            <a:r>
              <a:rPr lang="cs-CZ" sz="2200" dirty="0" smtClean="0"/>
              <a:t>Moudrost </a:t>
            </a:r>
            <a:r>
              <a:rPr lang="cs-CZ" sz="2200" dirty="0" err="1" smtClean="0"/>
              <a:t>Sírachova</a:t>
            </a:r>
            <a:r>
              <a:rPr lang="cs-CZ" sz="2200" dirty="0" smtClean="0"/>
              <a:t>, </a:t>
            </a:r>
            <a:r>
              <a:rPr lang="cs-CZ" sz="2200" dirty="0" err="1" smtClean="0"/>
              <a:t>Sírachovec</a:t>
            </a:r>
            <a:r>
              <a:rPr lang="cs-CZ" sz="2200" dirty="0" smtClean="0"/>
              <a:t> apod.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cs-CZ" sz="2200" dirty="0" smtClean="0"/>
              <a:t>Latinsky</a:t>
            </a:r>
            <a:r>
              <a:rPr lang="en-GB" sz="2200" dirty="0" smtClean="0"/>
              <a:t>: </a:t>
            </a:r>
            <a:r>
              <a:rPr lang="en-GB" sz="2200" i="1" dirty="0" smtClean="0"/>
              <a:t>Ecclesiasticus</a:t>
            </a:r>
            <a:r>
              <a:rPr lang="en-GB" sz="2200" dirty="0" smtClean="0"/>
              <a:t> (</a:t>
            </a:r>
            <a:r>
              <a:rPr lang="cs-CZ" sz="2200" dirty="0" smtClean="0"/>
              <a:t>nezaměňovat s </a:t>
            </a:r>
            <a:r>
              <a:rPr lang="cs-CZ" sz="2200" i="1" dirty="0" err="1" smtClean="0"/>
              <a:t>Ecclesiastes</a:t>
            </a:r>
            <a:r>
              <a:rPr lang="en-GB" sz="2200" dirty="0" smtClean="0"/>
              <a:t>!)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	</a:t>
            </a:r>
            <a:r>
              <a:rPr lang="en-GB" sz="2200" dirty="0" smtClean="0"/>
              <a:t>200-175 </a:t>
            </a:r>
            <a:r>
              <a:rPr lang="cs-CZ" sz="2200" dirty="0" smtClean="0"/>
              <a:t>př. Kr. </a:t>
            </a:r>
            <a:r>
              <a:rPr lang="en-GB" sz="2200" dirty="0" smtClean="0"/>
              <a:t>(</a:t>
            </a:r>
            <a:r>
              <a:rPr lang="cs-CZ" sz="2200" dirty="0" smtClean="0"/>
              <a:t>hebrejský text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b="1" dirty="0"/>
              <a:t>	</a:t>
            </a:r>
            <a:r>
              <a:rPr lang="en-GB" sz="2200" dirty="0" smtClean="0"/>
              <a:t>132 </a:t>
            </a:r>
            <a:r>
              <a:rPr lang="cs-CZ" sz="2200" dirty="0" smtClean="0"/>
              <a:t>př. Kr. </a:t>
            </a:r>
            <a:r>
              <a:rPr lang="en-GB" sz="2200" dirty="0" smtClean="0"/>
              <a:t>(</a:t>
            </a:r>
            <a:r>
              <a:rPr lang="cs-CZ" sz="2200" dirty="0" smtClean="0"/>
              <a:t>řecký překlad autorovým vnukem</a:t>
            </a:r>
            <a:r>
              <a:rPr lang="en-GB" sz="2200" dirty="0" smtClean="0"/>
              <a:t>)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Šimon ben Ješua ben </a:t>
            </a:r>
            <a:r>
              <a:rPr lang="cs-CZ" sz="2200" dirty="0" err="1" smtClean="0"/>
              <a:t>Eliezer</a:t>
            </a:r>
            <a:r>
              <a:rPr lang="cs-CZ" sz="2200" dirty="0" smtClean="0"/>
              <a:t> Ben Sira </a:t>
            </a:r>
            <a:r>
              <a:rPr lang="en-GB" sz="2200" dirty="0" smtClean="0"/>
              <a:t>(</a:t>
            </a:r>
            <a:r>
              <a:rPr lang="cs-CZ" sz="2200" dirty="0" smtClean="0"/>
              <a:t>hebrejský text</a:t>
            </a:r>
            <a:r>
              <a:rPr lang="en-GB" sz="2200" dirty="0" smtClean="0"/>
              <a:t>) 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 </a:t>
            </a:r>
            <a:r>
              <a:rPr lang="en-GB" sz="2200" dirty="0" smtClean="0"/>
              <a:t>(origin</a:t>
            </a:r>
            <a:r>
              <a:rPr lang="cs-CZ" sz="2200" dirty="0" smtClean="0"/>
              <a:t>á</a:t>
            </a:r>
            <a:r>
              <a:rPr lang="en-GB" sz="2200" dirty="0" smtClean="0"/>
              <a:t>l) </a:t>
            </a:r>
          </a:p>
          <a:p>
            <a:pPr marL="0" indent="0">
              <a:buNone/>
            </a:pPr>
            <a:r>
              <a:rPr lang="cs-CZ" sz="2200" dirty="0" smtClean="0"/>
              <a:t>Jediný úplný dochovaný text je řecký, hebrejský originál se dochoval jen částečně. Významné části hebrejského textu byly nalezeny v káhirské </a:t>
            </a:r>
            <a:r>
              <a:rPr lang="cs-CZ" sz="2200" dirty="0" err="1" smtClean="0"/>
              <a:t>genize</a:t>
            </a:r>
            <a:r>
              <a:rPr lang="cs-CZ" sz="2200" dirty="0" smtClean="0"/>
              <a:t> v roce 1896, další části později v </a:t>
            </a:r>
            <a:r>
              <a:rPr lang="cs-CZ" sz="2200" dirty="0" err="1" smtClean="0"/>
              <a:t>Kumránu</a:t>
            </a:r>
            <a:r>
              <a:rPr lang="cs-CZ" sz="2200" dirty="0" smtClean="0"/>
              <a:t> a </a:t>
            </a:r>
            <a:r>
              <a:rPr lang="cs-CZ" sz="2200" dirty="0" err="1" smtClean="0"/>
              <a:t>Masadě</a:t>
            </a:r>
            <a:r>
              <a:rPr lang="cs-CZ" sz="2200" dirty="0" smtClean="0"/>
              <a:t>.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730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120680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Sírachovec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 smtClean="0"/>
          </a:p>
          <a:p>
            <a:pPr marL="0" indent="0">
              <a:buNone/>
            </a:pPr>
            <a:r>
              <a:rPr lang="cs-CZ" sz="2200" dirty="0" smtClean="0"/>
              <a:t>Kniha sestává z tematicky řazených ponaučení pro každodenní život (s nadpisy v hebrejském textu)</a:t>
            </a:r>
            <a:r>
              <a:rPr lang="en-GB" sz="2200" dirty="0" smtClean="0"/>
              <a:t>. </a:t>
            </a:r>
            <a:endParaRPr lang="en-GB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1:1-42:15 	</a:t>
            </a:r>
            <a:r>
              <a:rPr lang="cs-CZ" sz="2200" dirty="0" smtClean="0"/>
              <a:t>Ponaučení pro zbožný a ctnostný život</a:t>
            </a:r>
            <a:endParaRPr lang="en-GB" sz="2200" dirty="0" smtClean="0"/>
          </a:p>
          <a:p>
            <a:pPr marL="1792288" indent="-1792288">
              <a:buNone/>
            </a:pPr>
            <a:r>
              <a:rPr lang="en-GB" sz="2200" dirty="0" smtClean="0"/>
              <a:t>42:15-51:30 	</a:t>
            </a:r>
            <a:r>
              <a:rPr lang="cs-CZ" sz="2200" dirty="0" smtClean="0"/>
              <a:t>Chvála Božího stvoření a Božího jednání v dějinách, včetně</a:t>
            </a:r>
            <a:r>
              <a:rPr lang="en-GB" sz="2200" dirty="0" smtClean="0"/>
              <a:t>: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	</a:t>
            </a:r>
            <a:r>
              <a:rPr lang="cs-CZ" sz="2200" dirty="0" smtClean="0"/>
              <a:t>Chvály otců </a:t>
            </a:r>
            <a:r>
              <a:rPr lang="en-GB" sz="2200" dirty="0" smtClean="0"/>
              <a:t>(44:1-50:26)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	</a:t>
            </a:r>
            <a:r>
              <a:rPr lang="cs-CZ" sz="2200" dirty="0" smtClean="0"/>
              <a:t>Epilogu </a:t>
            </a:r>
            <a:r>
              <a:rPr lang="en-GB" sz="2200" dirty="0" smtClean="0"/>
              <a:t>(50:27-31)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	</a:t>
            </a:r>
            <a:r>
              <a:rPr lang="cs-CZ" sz="2200" dirty="0" smtClean="0"/>
              <a:t>Dodatku </a:t>
            </a:r>
            <a:r>
              <a:rPr lang="en-GB" sz="2200" dirty="0" smtClean="0"/>
              <a:t>(51)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Dle některých je kniha strukturovaná 6 básněmi na moudrost, rozesetými v knize: </a:t>
            </a:r>
            <a:r>
              <a:rPr lang="en-GB" sz="2200" dirty="0" smtClean="0"/>
              <a:t>(</a:t>
            </a:r>
            <a:r>
              <a:rPr lang="en-US" sz="2200" dirty="0"/>
              <a:t>1:1–10, 4:11–19; 6:18–37; 14:20–15:10; 24:1–33; and </a:t>
            </a:r>
            <a:r>
              <a:rPr lang="en-US" sz="2200" dirty="0" smtClean="0"/>
              <a:t>38:24–39:11). </a:t>
            </a:r>
            <a:endParaRPr lang="en-GB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198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Sírachovec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Kniha se zaměřuje na </a:t>
            </a:r>
            <a:r>
              <a:rPr lang="cs-CZ" sz="2200" b="1" dirty="0" smtClean="0"/>
              <a:t>několik opakujících se témat</a:t>
            </a:r>
            <a:r>
              <a:rPr lang="cs-CZ" sz="2200" dirty="0" smtClean="0"/>
              <a:t>: stvoření; smrt; přátelství; štěstí; čest a hanba; peníze; hřích; sociální spravedlnost; mluva; ženy. Jde o jakousi příručku etiky pokrývající širokou škálu oblastí života. </a:t>
            </a:r>
            <a:endParaRPr lang="en-US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Moudrost </a:t>
            </a:r>
            <a:r>
              <a:rPr lang="cs-CZ" sz="2200" dirty="0" smtClean="0"/>
              <a:t>je pro </a:t>
            </a:r>
            <a:r>
              <a:rPr lang="cs-CZ" sz="2200" dirty="0" err="1" smtClean="0"/>
              <a:t>Sírachovce</a:t>
            </a:r>
            <a:r>
              <a:rPr lang="cs-CZ" sz="2200" dirty="0" smtClean="0"/>
              <a:t> synonymem pro </a:t>
            </a:r>
            <a:r>
              <a:rPr lang="cs-CZ" sz="2200" b="1" dirty="0" smtClean="0"/>
              <a:t>bázeň Boží </a:t>
            </a:r>
            <a:r>
              <a:rPr lang="cs-CZ" sz="2200" dirty="0" smtClean="0"/>
              <a:t>a někdy se shoduje se </a:t>
            </a:r>
            <a:r>
              <a:rPr lang="cs-CZ" sz="2200" b="1" dirty="0" smtClean="0"/>
              <a:t>zachováváním zákona</a:t>
            </a:r>
            <a:r>
              <a:rPr lang="cs-CZ" sz="2200" dirty="0" smtClean="0"/>
              <a:t>. </a:t>
            </a:r>
            <a:endParaRPr lang="en-US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Závěrečná a dlouhá „</a:t>
            </a:r>
            <a:r>
              <a:rPr lang="cs-CZ" sz="2200" b="1" dirty="0" smtClean="0"/>
              <a:t>chvála otců</a:t>
            </a:r>
            <a:r>
              <a:rPr lang="cs-CZ" sz="2200" dirty="0" smtClean="0"/>
              <a:t>“ je zajímavým přehledem dějin Izraele, které jsou chápány jako seznam životních vzorů spíše než jako svědectví o Boží péči a zjevení. Překvapuje nepřítomnost </a:t>
            </a:r>
            <a:r>
              <a:rPr lang="cs-CZ" sz="2200" dirty="0" err="1" smtClean="0"/>
              <a:t>Ezdráše</a:t>
            </a:r>
            <a:r>
              <a:rPr lang="cs-CZ" sz="2200" dirty="0" smtClean="0"/>
              <a:t>, Daniela, Rút a Ester (a snad znalost celého Kronikářova díla). </a:t>
            </a:r>
            <a:endParaRPr lang="en-US" sz="2200" dirty="0" smtClean="0"/>
          </a:p>
          <a:p>
            <a:pPr>
              <a:buFontTx/>
              <a:buChar char="-"/>
            </a:pPr>
            <a:endParaRPr lang="en-US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551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Kazatel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Název</a:t>
            </a:r>
            <a:r>
              <a:rPr lang="en-GB" sz="2200" b="1" dirty="0" smtClean="0"/>
              <a:t>: 	</a:t>
            </a:r>
            <a:r>
              <a:rPr lang="cs-CZ" sz="2200" b="1" dirty="0" smtClean="0"/>
              <a:t>Hebrejsky</a:t>
            </a:r>
            <a:r>
              <a:rPr lang="en-GB" sz="2200" b="1" dirty="0" smtClean="0"/>
              <a:t>: </a:t>
            </a:r>
            <a:r>
              <a:rPr lang="he-IL" sz="2200" dirty="0" smtClean="0">
                <a:cs typeface="+mj-cs"/>
              </a:rPr>
              <a:t>קֹהֶלֶת</a:t>
            </a:r>
            <a:r>
              <a:rPr lang="he-IL" sz="2200" dirty="0"/>
              <a:t> </a:t>
            </a:r>
            <a:r>
              <a:rPr lang="en-GB" sz="2200" dirty="0" smtClean="0"/>
              <a:t> </a:t>
            </a:r>
            <a:r>
              <a:rPr lang="cs-CZ" sz="2200" i="1" dirty="0" smtClean="0"/>
              <a:t>q</a:t>
            </a:r>
            <a:r>
              <a:rPr lang="en-GB" sz="2200" i="1" dirty="0" smtClean="0"/>
              <a:t>o</a:t>
            </a:r>
            <a:r>
              <a:rPr lang="cs-CZ" sz="2200" i="1" dirty="0" smtClean="0"/>
              <a:t>hele</a:t>
            </a:r>
            <a:r>
              <a:rPr lang="en-GB" sz="2200" i="1" dirty="0" smtClean="0"/>
              <a:t>t</a:t>
            </a:r>
            <a:r>
              <a:rPr lang="en-GB" sz="2200" dirty="0"/>
              <a:t>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b="1" dirty="0" smtClean="0"/>
              <a:t>Řecky</a:t>
            </a:r>
            <a:r>
              <a:rPr lang="en-GB" sz="2200" b="1" dirty="0" smtClean="0"/>
              <a:t>:</a:t>
            </a:r>
            <a:r>
              <a:rPr lang="en-GB" sz="2200" dirty="0" smtClean="0"/>
              <a:t> </a:t>
            </a:r>
            <a:r>
              <a:rPr lang="el-GR" sz="2200" dirty="0" smtClean="0"/>
              <a:t>Ἐκκλησιαστής</a:t>
            </a:r>
            <a:r>
              <a:rPr lang="el-GR" sz="2200" dirty="0"/>
              <a:t> </a:t>
            </a:r>
            <a:r>
              <a:rPr lang="cs-CZ" sz="2200" i="1" dirty="0" err="1" smtClean="0"/>
              <a:t>Ekklēsiastēs</a:t>
            </a:r>
            <a:endParaRPr lang="cs-CZ" sz="2200" i="1" dirty="0" smtClean="0"/>
          </a:p>
          <a:p>
            <a:pPr marL="0" indent="0">
              <a:buNone/>
            </a:pPr>
            <a:r>
              <a:rPr lang="cs-CZ" sz="2200" i="1" dirty="0"/>
              <a:t>	</a:t>
            </a:r>
            <a:r>
              <a:rPr lang="cs-CZ" sz="2200" b="1" dirty="0" smtClean="0"/>
              <a:t>Latinsky: </a:t>
            </a:r>
            <a:r>
              <a:rPr lang="cs-CZ" sz="2200" i="1" dirty="0" err="1" smtClean="0"/>
              <a:t>Ecclesiastes</a:t>
            </a:r>
            <a:endParaRPr lang="en-GB" sz="2200" i="1" dirty="0" smtClean="0"/>
          </a:p>
          <a:p>
            <a:pPr marL="0" indent="0">
              <a:buNone/>
            </a:pPr>
            <a:r>
              <a:rPr lang="en-GB" sz="2200" i="1" dirty="0"/>
              <a:t>	</a:t>
            </a:r>
            <a:r>
              <a:rPr lang="cs-CZ" sz="2200" b="1" dirty="0" smtClean="0"/>
              <a:t>Česky</a:t>
            </a:r>
            <a:r>
              <a:rPr lang="en-GB" sz="2200" b="1" dirty="0" smtClean="0"/>
              <a:t>:</a:t>
            </a:r>
            <a:r>
              <a:rPr lang="en-GB" sz="2200" i="1" dirty="0" smtClean="0"/>
              <a:t> </a:t>
            </a:r>
            <a:r>
              <a:rPr lang="cs-CZ" sz="2200" dirty="0" smtClean="0"/>
              <a:t>Kazatel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3. stol. př. Kr.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palestinský Žid </a:t>
            </a:r>
            <a:r>
              <a:rPr lang="en-GB" sz="2200" dirty="0" smtClean="0"/>
              <a:t>  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err="1" smtClean="0"/>
              <a:t>hebrejšina</a:t>
            </a:r>
            <a:r>
              <a:rPr lang="cs-CZ" sz="2200" dirty="0" smtClean="0"/>
              <a:t> 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cs-CZ" sz="2200" dirty="0" smtClean="0"/>
              <a:t>Kniha sestává z několika desítek myšlenek a úvah bez zjevného pořádku. </a:t>
            </a: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6E91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Wisdom </a:t>
            </a:r>
            <a:endParaRPr lang="cs-CZ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7785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832</Words>
  <Application>Microsoft Office PowerPoint</Application>
  <PresentationFormat>Předvádění na obrazovce (4:3)</PresentationFormat>
  <Paragraphs>196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81</cp:revision>
  <dcterms:created xsi:type="dcterms:W3CDTF">2020-02-12T09:48:51Z</dcterms:created>
  <dcterms:modified xsi:type="dcterms:W3CDTF">2021-06-05T08:00:50Z</dcterms:modified>
</cp:coreProperties>
</file>