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 xmlns:p15="http://schemas.microsoft.com/office/powerpoint/2012/main">
        <p15:guide id="1" orient="horz" pos="2381">
          <p15:clr>
            <a:srgbClr val="A4A3A4"/>
          </p15:clr>
        </p15:guide>
        <p15:guide id="2" pos="3368">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3" autoAdjust="0"/>
    <p:restoredTop sz="94660" autoAdjust="0"/>
  </p:normalViewPr>
  <p:slideViewPr>
    <p:cSldViewPr snapToGrid="0">
      <p:cViewPr>
        <p:scale>
          <a:sx n="33" d="100"/>
          <a:sy n="33" d="100"/>
        </p:scale>
        <p:origin x="-2008" y="-692"/>
      </p:cViewPr>
      <p:guideLst>
        <p:guide orient="horz" pos="2381"/>
        <p:guide pos="3368"/>
      </p:guideLst>
    </p:cSldViewPr>
  </p:slideViewPr>
  <p:outlineViewPr>
    <p:cViewPr>
      <p:scale>
        <a:sx n="33" d="100"/>
        <a:sy n="33" d="100"/>
      </p:scale>
      <p:origin x="48" y="19644"/>
    </p:cViewPr>
  </p:outlin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07.06.2021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07.06.2021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07.06.2021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07.06.2021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07.06.2021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Old</a:t>
            </a:r>
            <a:r>
              <a:rPr lang="cs-CZ" dirty="0" smtClean="0"/>
              <a:t> Testament 2</a:t>
            </a:r>
            <a:endParaRPr lang="cs-CZ" dirty="0"/>
          </a:p>
        </p:txBody>
      </p:sp>
      <p:sp>
        <p:nvSpPr>
          <p:cNvPr id="3" name="Podnadpis 2"/>
          <p:cNvSpPr>
            <a:spLocks noGrp="1"/>
          </p:cNvSpPr>
          <p:nvPr>
            <p:ph type="subTitle" idx="1"/>
          </p:nvPr>
        </p:nvSpPr>
        <p:spPr/>
        <p:txBody>
          <a:bodyPr/>
          <a:lstStyle/>
          <a:p>
            <a:r>
              <a:rPr lang="cs-CZ" dirty="0" err="1" smtClean="0">
                <a:solidFill>
                  <a:srgbClr val="002060"/>
                </a:solidFill>
              </a:rPr>
              <a:t>Poetry</a:t>
            </a:r>
            <a:endParaRPr lang="cs-CZ" dirty="0" smtClean="0">
              <a:solidFill>
                <a:srgbClr val="002060"/>
              </a:solidFill>
            </a:endParaRPr>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10059B"/>
                </a:solidFill>
              </a:rPr>
              <a:t>Lamentations</a:t>
            </a:r>
            <a:endParaRPr lang="cs-CZ" sz="2500" b="1" dirty="0">
              <a:solidFill>
                <a:srgbClr val="10059B"/>
              </a:solidFill>
            </a:endParaRPr>
          </a:p>
          <a:p>
            <a:pPr marL="0" indent="0">
              <a:buNone/>
            </a:pPr>
            <a:endParaRPr lang="cs-CZ" sz="2500" dirty="0"/>
          </a:p>
          <a:p>
            <a:pPr marL="0" indent="0">
              <a:buNone/>
            </a:pPr>
            <a:r>
              <a:rPr lang="cs-CZ" sz="2500" b="1" dirty="0" err="1"/>
              <a:t>Date</a:t>
            </a:r>
            <a:r>
              <a:rPr lang="en-GB" sz="2500" b="1" dirty="0"/>
              <a:t>: </a:t>
            </a:r>
            <a:r>
              <a:rPr lang="en-GB" sz="2500" dirty="0"/>
              <a:t>shortly after 586 BC </a:t>
            </a:r>
          </a:p>
          <a:p>
            <a:pPr marL="0" indent="0">
              <a:buNone/>
            </a:pPr>
            <a:endParaRPr lang="en-GB" sz="2500" dirty="0"/>
          </a:p>
          <a:p>
            <a:pPr marL="0" indent="0">
              <a:buNone/>
            </a:pPr>
            <a:r>
              <a:rPr lang="en-GB" sz="2500" b="1" dirty="0"/>
              <a:t>Author: </a:t>
            </a:r>
            <a:r>
              <a:rPr lang="en-GB" sz="2500" dirty="0"/>
              <a:t>Jeremiah (traditionally) </a:t>
            </a:r>
            <a:endParaRPr lang="cs-CZ" sz="2500" dirty="0"/>
          </a:p>
          <a:p>
            <a:pPr marL="0" indent="0">
              <a:buNone/>
            </a:pPr>
            <a:endParaRPr lang="en-GB" sz="2500" dirty="0"/>
          </a:p>
          <a:p>
            <a:pPr marL="0" indent="0">
              <a:buNone/>
            </a:pPr>
            <a:r>
              <a:rPr lang="en-GB" sz="2500" b="1" dirty="0"/>
              <a:t>Language: </a:t>
            </a:r>
            <a:r>
              <a:rPr lang="en-GB" sz="2500" dirty="0"/>
              <a:t>Hebrew </a:t>
            </a:r>
            <a:endParaRPr lang="cs-CZ" sz="2500" dirty="0"/>
          </a:p>
          <a:p>
            <a:pPr marL="0" indent="0">
              <a:buNone/>
            </a:pPr>
            <a:endParaRPr lang="cs-CZ" sz="2500" dirty="0"/>
          </a:p>
          <a:p>
            <a:pPr marL="0" indent="0">
              <a:buNone/>
            </a:pPr>
            <a:r>
              <a:rPr lang="cs-CZ" sz="2500" b="1" dirty="0" err="1"/>
              <a:t>Structure</a:t>
            </a:r>
            <a:r>
              <a:rPr lang="cs-CZ" sz="2500" b="1" dirty="0"/>
              <a:t>:</a:t>
            </a:r>
            <a:r>
              <a:rPr lang="cs-CZ" sz="2500" dirty="0"/>
              <a:t> </a:t>
            </a:r>
            <a:endParaRPr lang="en-GB" sz="2500" dirty="0"/>
          </a:p>
          <a:p>
            <a:pPr marL="0" indent="0">
              <a:buNone/>
            </a:pPr>
            <a:r>
              <a:rPr lang="en-GB" sz="2500" dirty="0"/>
              <a:t>The books is a collection of five lamentations over the fallen and destroyed Jerusalem and its temple. Each chapter contains one song. </a:t>
            </a:r>
            <a:endParaRPr lang="cs-CZ" sz="2500" dirty="0"/>
          </a:p>
        </p:txBody>
      </p:sp>
    </p:spTree>
    <p:extLst>
      <p:ext uri="{BB962C8B-B14F-4D97-AF65-F5344CB8AC3E}">
        <p14:creationId xmlns:p14="http://schemas.microsoft.com/office/powerpoint/2010/main" val="24941451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10059B"/>
                </a:solidFill>
              </a:rPr>
              <a:t>Lamentations</a:t>
            </a:r>
            <a:endParaRPr lang="cs-CZ" sz="2500" b="1" dirty="0">
              <a:solidFill>
                <a:schemeClr val="accent6">
                  <a:lumMod val="50000"/>
                </a:schemeClr>
              </a:solidFill>
            </a:endParaRPr>
          </a:p>
          <a:p>
            <a:pPr marL="0" indent="0">
              <a:buNone/>
            </a:pPr>
            <a:endParaRPr lang="en-GB" sz="2500" dirty="0"/>
          </a:p>
          <a:p>
            <a:pPr>
              <a:buFontTx/>
              <a:buChar char="-"/>
            </a:pPr>
            <a:r>
              <a:rPr lang="en-GB" sz="2500" dirty="0"/>
              <a:t>All songs are nice examples of ancient Hebrew poetry.  </a:t>
            </a:r>
            <a:endParaRPr lang="en-GB" sz="2500" dirty="0"/>
          </a:p>
          <a:p>
            <a:pPr>
              <a:buFontTx/>
              <a:buChar char="-"/>
            </a:pPr>
            <a:r>
              <a:rPr lang="en-GB" sz="2500" dirty="0"/>
              <a:t>The songs 1 to 4 are </a:t>
            </a:r>
            <a:r>
              <a:rPr lang="en-GB" sz="2500" b="1" dirty="0"/>
              <a:t>acrostics</a:t>
            </a:r>
            <a:r>
              <a:rPr lang="en-GB" sz="2500" dirty="0"/>
              <a:t>; with the exception of the third they have 22 verses (corresponding to 22 letters of Hebrew alphabet), while in the third always 3 verses begin with the same letter. </a:t>
            </a:r>
          </a:p>
          <a:p>
            <a:pPr>
              <a:buFontTx/>
              <a:buChar char="-"/>
            </a:pPr>
            <a:r>
              <a:rPr lang="en-GB" sz="2500" dirty="0"/>
              <a:t>The rhythm is always the same, the so called </a:t>
            </a:r>
            <a:r>
              <a:rPr lang="en-GB" sz="2500" b="1" i="1" dirty="0" err="1"/>
              <a:t>qinah</a:t>
            </a:r>
            <a:r>
              <a:rPr lang="en-GB" sz="2500" b="1" i="1" dirty="0"/>
              <a:t> </a:t>
            </a:r>
            <a:r>
              <a:rPr lang="en-GB" sz="2500" b="1" dirty="0"/>
              <a:t>rhythm</a:t>
            </a:r>
            <a:r>
              <a:rPr lang="en-GB" sz="2500" dirty="0"/>
              <a:t>, typical for lament. </a:t>
            </a:r>
          </a:p>
          <a:p>
            <a:pPr>
              <a:buFontTx/>
              <a:buChar char="-"/>
            </a:pPr>
            <a:r>
              <a:rPr lang="en-GB" sz="2500" dirty="0"/>
              <a:t>The nowadays Jews read the book is read at the record of destruction of the Temple by Titus in 70 AD. </a:t>
            </a:r>
          </a:p>
          <a:p>
            <a:pPr>
              <a:buFontTx/>
              <a:buChar char="-"/>
            </a:pPr>
            <a:r>
              <a:rPr lang="en-GB" sz="2500" dirty="0"/>
              <a:t>There is </a:t>
            </a:r>
            <a:r>
              <a:rPr lang="en-GB" sz="2500" b="1" dirty="0"/>
              <a:t>no hope </a:t>
            </a:r>
            <a:r>
              <a:rPr lang="en-GB" sz="2500" dirty="0"/>
              <a:t>in the songs: the despair over the ruins of the Temple is almost absolute. Even such a despair has its place in Christian life and can be brought in front of God. </a:t>
            </a:r>
          </a:p>
        </p:txBody>
      </p:sp>
    </p:spTree>
    <p:extLst>
      <p:ext uri="{BB962C8B-B14F-4D97-AF65-F5344CB8AC3E}">
        <p14:creationId xmlns:p14="http://schemas.microsoft.com/office/powerpoint/2010/main" val="8511958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cs-CZ" sz="2500" dirty="0" err="1"/>
              <a:t>Poetry</a:t>
            </a:r>
            <a:r>
              <a:rPr lang="cs-CZ" sz="2500" dirty="0"/>
              <a:t> in </a:t>
            </a:r>
            <a:r>
              <a:rPr lang="cs-CZ" sz="2500" dirty="0" err="1"/>
              <a:t>ancient</a:t>
            </a:r>
            <a:r>
              <a:rPr lang="cs-CZ" sz="2500" dirty="0"/>
              <a:t> </a:t>
            </a:r>
            <a:r>
              <a:rPr lang="cs-CZ" sz="2500" dirty="0" err="1"/>
              <a:t>Hebrew</a:t>
            </a:r>
            <a:r>
              <a:rPr lang="cs-CZ" sz="2500" dirty="0"/>
              <a:t> </a:t>
            </a:r>
          </a:p>
          <a:p>
            <a:pPr>
              <a:buFontTx/>
              <a:buChar char="-"/>
            </a:pPr>
            <a:r>
              <a:rPr lang="cs-CZ" sz="2500" dirty="0" err="1"/>
              <a:t>does</a:t>
            </a:r>
            <a:r>
              <a:rPr lang="cs-CZ" sz="2500" dirty="0"/>
              <a:t> not use </a:t>
            </a:r>
            <a:r>
              <a:rPr lang="cs-CZ" sz="2500" dirty="0" err="1"/>
              <a:t>rhyme</a:t>
            </a:r>
            <a:r>
              <a:rPr lang="cs-CZ" sz="2500" dirty="0"/>
              <a:t> </a:t>
            </a:r>
          </a:p>
          <a:p>
            <a:pPr>
              <a:buFontTx/>
              <a:buChar char="-"/>
            </a:pPr>
            <a:r>
              <a:rPr lang="cs-CZ" sz="2500" dirty="0" err="1"/>
              <a:t>probably</a:t>
            </a:r>
            <a:r>
              <a:rPr lang="cs-CZ" sz="2500" dirty="0"/>
              <a:t> </a:t>
            </a:r>
            <a:r>
              <a:rPr lang="cs-CZ" sz="2500" dirty="0" err="1"/>
              <a:t>used</a:t>
            </a:r>
            <a:r>
              <a:rPr lang="cs-CZ" sz="2500" dirty="0"/>
              <a:t> </a:t>
            </a:r>
            <a:r>
              <a:rPr lang="cs-CZ" sz="2500" dirty="0" err="1"/>
              <a:t>rhytm</a:t>
            </a:r>
            <a:r>
              <a:rPr lang="cs-CZ" sz="2500" dirty="0"/>
              <a:t> </a:t>
            </a:r>
          </a:p>
          <a:p>
            <a:pPr>
              <a:buFontTx/>
              <a:buChar char="-"/>
            </a:pPr>
            <a:r>
              <a:rPr lang="cs-CZ" sz="2500" dirty="0" err="1"/>
              <a:t>used</a:t>
            </a:r>
            <a:r>
              <a:rPr lang="cs-CZ" sz="2500" dirty="0"/>
              <a:t> </a:t>
            </a:r>
            <a:r>
              <a:rPr lang="cs-CZ" sz="2500" b="1" dirty="0" err="1"/>
              <a:t>parallelism</a:t>
            </a:r>
            <a:r>
              <a:rPr lang="cs-CZ" sz="2500" b="1" dirty="0"/>
              <a:t> </a:t>
            </a:r>
          </a:p>
          <a:p>
            <a:pPr>
              <a:buFontTx/>
              <a:buChar char="-"/>
            </a:pPr>
            <a:endParaRPr lang="cs-CZ" sz="2500" dirty="0"/>
          </a:p>
          <a:p>
            <a:pPr marL="0" indent="0">
              <a:buNone/>
            </a:pPr>
            <a:r>
              <a:rPr lang="cs-CZ" sz="2500" dirty="0" err="1"/>
              <a:t>Poetry</a:t>
            </a:r>
            <a:r>
              <a:rPr lang="cs-CZ" sz="2500" dirty="0"/>
              <a:t> </a:t>
            </a:r>
            <a:r>
              <a:rPr lang="cs-CZ" sz="2500" dirty="0" err="1"/>
              <a:t>can</a:t>
            </a:r>
            <a:r>
              <a:rPr lang="cs-CZ" sz="2500" dirty="0"/>
              <a:t> </a:t>
            </a:r>
            <a:r>
              <a:rPr lang="cs-CZ" sz="2500" dirty="0" err="1"/>
              <a:t>be</a:t>
            </a:r>
            <a:r>
              <a:rPr lang="cs-CZ" sz="2500" dirty="0"/>
              <a:t> </a:t>
            </a:r>
            <a:r>
              <a:rPr lang="cs-CZ" sz="2500" dirty="0" err="1"/>
              <a:t>found</a:t>
            </a:r>
            <a:r>
              <a:rPr lang="cs-CZ" sz="2500" dirty="0"/>
              <a:t> in many </a:t>
            </a:r>
            <a:r>
              <a:rPr lang="cs-CZ" sz="2500" dirty="0" err="1"/>
              <a:t>Old</a:t>
            </a:r>
            <a:r>
              <a:rPr lang="cs-CZ" sz="2500" dirty="0"/>
              <a:t> Testament </a:t>
            </a:r>
            <a:r>
              <a:rPr lang="cs-CZ" sz="2500" dirty="0" err="1"/>
              <a:t>books</a:t>
            </a:r>
            <a:r>
              <a:rPr lang="cs-CZ" sz="2500" dirty="0"/>
              <a:t>, but </a:t>
            </a:r>
            <a:r>
              <a:rPr lang="cs-CZ" sz="2500" dirty="0" err="1"/>
              <a:t>some</a:t>
            </a:r>
            <a:r>
              <a:rPr lang="cs-CZ" sz="2500" dirty="0"/>
              <a:t> </a:t>
            </a:r>
            <a:r>
              <a:rPr lang="cs-CZ" sz="2500" dirty="0" err="1"/>
              <a:t>books</a:t>
            </a:r>
            <a:r>
              <a:rPr lang="cs-CZ" sz="2500" dirty="0"/>
              <a:t> are </a:t>
            </a:r>
            <a:r>
              <a:rPr lang="cs-CZ" sz="2500" dirty="0" err="1"/>
              <a:t>poetic</a:t>
            </a:r>
            <a:r>
              <a:rPr lang="cs-CZ" sz="2500" dirty="0"/>
              <a:t> par excellence: </a:t>
            </a:r>
          </a:p>
          <a:p>
            <a:pPr>
              <a:buFontTx/>
              <a:buChar char="-"/>
            </a:pPr>
            <a:r>
              <a:rPr lang="cs-CZ" sz="2500" b="1" dirty="0" err="1"/>
              <a:t>Psalms</a:t>
            </a:r>
            <a:r>
              <a:rPr lang="cs-CZ" sz="2500" b="1" dirty="0"/>
              <a:t> </a:t>
            </a:r>
          </a:p>
          <a:p>
            <a:pPr>
              <a:buFontTx/>
              <a:buChar char="-"/>
            </a:pPr>
            <a:r>
              <a:rPr lang="cs-CZ" sz="2500" b="1" dirty="0"/>
              <a:t>Song </a:t>
            </a:r>
            <a:r>
              <a:rPr lang="cs-CZ" sz="2500" b="1" dirty="0" err="1"/>
              <a:t>of</a:t>
            </a:r>
            <a:r>
              <a:rPr lang="cs-CZ" sz="2500" b="1" dirty="0"/>
              <a:t> </a:t>
            </a:r>
            <a:r>
              <a:rPr lang="en-GB" sz="2500" b="1" dirty="0"/>
              <a:t>S</a:t>
            </a:r>
            <a:r>
              <a:rPr lang="cs-CZ" sz="2500" b="1" dirty="0"/>
              <a:t>o</a:t>
            </a:r>
            <a:r>
              <a:rPr lang="en-GB" sz="2500" b="1" dirty="0" err="1"/>
              <a:t>lomon</a:t>
            </a:r>
            <a:r>
              <a:rPr lang="cs-CZ" sz="2500" b="1" dirty="0"/>
              <a:t> </a:t>
            </a:r>
          </a:p>
          <a:p>
            <a:pPr>
              <a:buFontTx/>
              <a:buChar char="-"/>
            </a:pPr>
            <a:r>
              <a:rPr lang="cs-CZ" sz="2500" b="1" dirty="0" err="1"/>
              <a:t>Lamentations</a:t>
            </a:r>
            <a:r>
              <a:rPr lang="cs-CZ" sz="2500" b="1" dirty="0"/>
              <a:t> </a:t>
            </a:r>
          </a:p>
          <a:p>
            <a:pPr>
              <a:buFontTx/>
              <a:buChar char="-"/>
            </a:pPr>
            <a:endParaRPr lang="cs-CZ" sz="2500" dirty="0"/>
          </a:p>
          <a:p>
            <a:pPr>
              <a:buFontTx/>
              <a:buChar char="-"/>
            </a:pPr>
            <a:endParaRPr lang="cs-CZ" sz="2500" dirty="0"/>
          </a:p>
        </p:txBody>
      </p:sp>
    </p:spTree>
    <p:extLst>
      <p:ext uri="{BB962C8B-B14F-4D97-AF65-F5344CB8AC3E}">
        <p14:creationId xmlns:p14="http://schemas.microsoft.com/office/powerpoint/2010/main" val="27252582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Autofit/>
          </a:bodyPr>
          <a:lstStyle/>
          <a:p>
            <a:endParaRPr lang="cs-CZ" sz="2500" dirty="0"/>
          </a:p>
          <a:p>
            <a:pPr marL="0" indent="0">
              <a:buNone/>
            </a:pPr>
            <a:r>
              <a:rPr lang="cs-CZ" sz="2500" b="1" dirty="0" err="1">
                <a:solidFill>
                  <a:srgbClr val="10059B"/>
                </a:solidFill>
              </a:rPr>
              <a:t>Psalms</a:t>
            </a:r>
            <a:r>
              <a:rPr lang="cs-CZ" sz="2500" b="1" dirty="0">
                <a:solidFill>
                  <a:srgbClr val="10059B"/>
                </a:solidFill>
              </a:rPr>
              <a:t> </a:t>
            </a:r>
          </a:p>
          <a:p>
            <a:pPr marL="0" indent="0">
              <a:buNone/>
            </a:pPr>
            <a:endParaRPr lang="cs-CZ" sz="2500" dirty="0"/>
          </a:p>
          <a:p>
            <a:pPr marL="0" indent="0">
              <a:buNone/>
            </a:pPr>
            <a:r>
              <a:rPr lang="en-GB" sz="2500" b="1" dirty="0"/>
              <a:t>Title: 	</a:t>
            </a:r>
            <a:r>
              <a:rPr lang="en-GB" sz="2500" dirty="0"/>
              <a:t>Hebrew:</a:t>
            </a:r>
            <a:r>
              <a:rPr lang="en-GB" sz="2500" b="1" dirty="0"/>
              <a:t> </a:t>
            </a:r>
            <a:r>
              <a:rPr lang="he-IL" sz="2500" dirty="0"/>
              <a:t> </a:t>
            </a:r>
            <a:r>
              <a:rPr lang="he-IL" sz="2500" dirty="0">
                <a:cs typeface="+mj-cs"/>
              </a:rPr>
              <a:t>תְּהִלִּים</a:t>
            </a:r>
            <a:r>
              <a:rPr lang="he-IL" sz="2500" dirty="0"/>
              <a:t> </a:t>
            </a:r>
            <a:r>
              <a:rPr lang="cs-CZ" sz="2500" i="1" dirty="0" err="1"/>
              <a:t>Tehillim</a:t>
            </a:r>
            <a:r>
              <a:rPr lang="en-GB" sz="2500" dirty="0"/>
              <a:t> </a:t>
            </a:r>
            <a:r>
              <a:rPr lang="en-GB" sz="2500" dirty="0"/>
              <a:t>‘Praises’ </a:t>
            </a:r>
            <a:endParaRPr lang="en-GB" sz="2500" b="1" dirty="0"/>
          </a:p>
          <a:p>
            <a:pPr marL="0" indent="0">
              <a:buNone/>
            </a:pPr>
            <a:r>
              <a:rPr lang="en-US" sz="2500" dirty="0"/>
              <a:t>	Greek: ψα</a:t>
            </a:r>
            <a:r>
              <a:rPr lang="en-US" sz="2500" dirty="0" err="1"/>
              <a:t>λμοί</a:t>
            </a:r>
            <a:r>
              <a:rPr lang="en-US" sz="2500" dirty="0"/>
              <a:t>, </a:t>
            </a:r>
            <a:r>
              <a:rPr lang="en-US" sz="2500" i="1" dirty="0"/>
              <a:t>psalmoi</a:t>
            </a:r>
            <a:r>
              <a:rPr lang="en-US" sz="2500" dirty="0"/>
              <a:t>, </a:t>
            </a:r>
            <a:r>
              <a:rPr lang="en-US" sz="2500" dirty="0"/>
              <a:t>‘instrumental music songs’</a:t>
            </a:r>
            <a:endParaRPr lang="en-GB" sz="2500" b="1" dirty="0"/>
          </a:p>
          <a:p>
            <a:pPr marL="0" indent="0">
              <a:buNone/>
            </a:pPr>
            <a:endParaRPr lang="en-GB" sz="2500" b="1" dirty="0"/>
          </a:p>
          <a:p>
            <a:pPr marL="0" indent="0">
              <a:buNone/>
            </a:pPr>
            <a:r>
              <a:rPr lang="cs-CZ" sz="2500" b="1" dirty="0" err="1"/>
              <a:t>Date</a:t>
            </a:r>
            <a:r>
              <a:rPr lang="en-GB" sz="2500" b="1" dirty="0"/>
              <a:t>: </a:t>
            </a:r>
            <a:r>
              <a:rPr lang="en-GB" sz="2500" dirty="0"/>
              <a:t>4</a:t>
            </a:r>
            <a:r>
              <a:rPr lang="en-GB" sz="2500" baseline="30000" dirty="0"/>
              <a:t>th</a:t>
            </a:r>
            <a:r>
              <a:rPr lang="en-GB" sz="2500" dirty="0"/>
              <a:t>-2</a:t>
            </a:r>
            <a:r>
              <a:rPr lang="en-GB" sz="2500" baseline="30000" dirty="0"/>
              <a:t>nd</a:t>
            </a:r>
            <a:r>
              <a:rPr lang="en-GB" sz="2500" dirty="0"/>
              <a:t> century BC </a:t>
            </a:r>
          </a:p>
          <a:p>
            <a:pPr marL="816699" indent="0">
              <a:buNone/>
            </a:pPr>
            <a:r>
              <a:rPr lang="en-GB" sz="2500" dirty="0"/>
              <a:t>(but individual psalms can be much older) </a:t>
            </a:r>
            <a:endParaRPr lang="en-GB" sz="2500" dirty="0"/>
          </a:p>
          <a:p>
            <a:pPr marL="0" indent="0">
              <a:buNone/>
            </a:pPr>
            <a:endParaRPr lang="en-GB" sz="2500" dirty="0"/>
          </a:p>
          <a:p>
            <a:pPr marL="0" indent="0">
              <a:buNone/>
            </a:pPr>
            <a:r>
              <a:rPr lang="en-GB" sz="2500" b="1" dirty="0"/>
              <a:t>Author: </a:t>
            </a:r>
            <a:r>
              <a:rPr lang="en-GB" sz="2500" dirty="0"/>
              <a:t>unknown  </a:t>
            </a:r>
            <a:endParaRPr lang="cs-CZ" sz="2500" dirty="0"/>
          </a:p>
          <a:p>
            <a:pPr marL="0" indent="0">
              <a:buNone/>
            </a:pPr>
            <a:endParaRPr lang="en-GB" sz="2500" dirty="0"/>
          </a:p>
          <a:p>
            <a:pPr marL="0" indent="0">
              <a:buNone/>
            </a:pPr>
            <a:r>
              <a:rPr lang="en-GB" sz="2500" b="1" dirty="0"/>
              <a:t>Language: </a:t>
            </a:r>
            <a:r>
              <a:rPr lang="en-GB" sz="2500" dirty="0"/>
              <a:t>Hebrew </a:t>
            </a:r>
            <a:endParaRPr lang="cs-CZ" sz="2500" dirty="0"/>
          </a:p>
        </p:txBody>
      </p:sp>
    </p:spTree>
    <p:extLst>
      <p:ext uri="{BB962C8B-B14F-4D97-AF65-F5344CB8AC3E}">
        <p14:creationId xmlns:p14="http://schemas.microsoft.com/office/powerpoint/2010/main" val="7299866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Autofit/>
          </a:bodyPr>
          <a:lstStyle/>
          <a:p>
            <a:endParaRPr lang="cs-CZ" sz="2500" dirty="0"/>
          </a:p>
          <a:p>
            <a:pPr marL="0" indent="0">
              <a:buNone/>
            </a:pPr>
            <a:r>
              <a:rPr lang="cs-CZ" sz="2500" b="1" dirty="0" err="1">
                <a:solidFill>
                  <a:srgbClr val="10059B"/>
                </a:solidFill>
              </a:rPr>
              <a:t>Psalms</a:t>
            </a:r>
            <a:r>
              <a:rPr lang="cs-CZ" sz="2500" b="1" dirty="0">
                <a:solidFill>
                  <a:srgbClr val="10059B"/>
                </a:solidFill>
              </a:rPr>
              <a:t> </a:t>
            </a:r>
          </a:p>
          <a:p>
            <a:pPr marL="0" indent="0">
              <a:buNone/>
            </a:pPr>
            <a:endParaRPr lang="en-GB" sz="2500" dirty="0"/>
          </a:p>
          <a:p>
            <a:pPr marL="0" indent="0">
              <a:buNone/>
            </a:pPr>
            <a:r>
              <a:rPr lang="en-GB" sz="2500" b="1" dirty="0"/>
              <a:t>Structure: </a:t>
            </a:r>
          </a:p>
          <a:p>
            <a:pPr marL="0" indent="0">
              <a:buNone/>
            </a:pPr>
            <a:r>
              <a:rPr lang="en-GB" sz="2500" dirty="0"/>
              <a:t>The </a:t>
            </a:r>
            <a:r>
              <a:rPr lang="en-GB" sz="2500" dirty="0"/>
              <a:t>book is artificially divided in to ‘</a:t>
            </a:r>
            <a:r>
              <a:rPr lang="en-GB" sz="2500" b="1" dirty="0"/>
              <a:t>five books</a:t>
            </a:r>
            <a:r>
              <a:rPr lang="en-GB" sz="2500" dirty="0"/>
              <a:t>’, each of them concluding with a doxology. The ‘final doxology’ of the fifth book are the Halleluiah-psalms. The fivefold division might represent a counterpart to the five books of the Law (Psalm 1: the book of Psalms as meditation of the Law?) </a:t>
            </a:r>
            <a:endParaRPr lang="cs-CZ" sz="2500" dirty="0"/>
          </a:p>
          <a:p>
            <a:pPr marL="0" indent="0">
              <a:buNone/>
            </a:pPr>
            <a:endParaRPr lang="cs-CZ" sz="2500" dirty="0"/>
          </a:p>
          <a:p>
            <a:pPr marL="0" indent="0">
              <a:buNone/>
            </a:pPr>
            <a:r>
              <a:rPr lang="en-GB" sz="2500" dirty="0"/>
              <a:t>1-41 		First book </a:t>
            </a:r>
          </a:p>
          <a:p>
            <a:pPr marL="0" indent="0">
              <a:buNone/>
            </a:pPr>
            <a:r>
              <a:rPr lang="en-GB" sz="2500" dirty="0"/>
              <a:t>42-72 		Second book </a:t>
            </a:r>
          </a:p>
          <a:p>
            <a:pPr marL="0" indent="0">
              <a:buNone/>
            </a:pPr>
            <a:r>
              <a:rPr lang="en-GB" sz="2500" dirty="0"/>
              <a:t>73-89 		Third book </a:t>
            </a:r>
          </a:p>
          <a:p>
            <a:pPr marL="0" indent="0">
              <a:buNone/>
            </a:pPr>
            <a:r>
              <a:rPr lang="en-GB" sz="2500" dirty="0"/>
              <a:t>90-106 		Fourth book </a:t>
            </a:r>
          </a:p>
          <a:p>
            <a:pPr marL="0" indent="0">
              <a:buNone/>
            </a:pPr>
            <a:r>
              <a:rPr lang="en-GB" sz="2500" dirty="0"/>
              <a:t>107-150 	Fifth book </a:t>
            </a:r>
            <a:endParaRPr lang="cs-CZ" sz="2500" dirty="0"/>
          </a:p>
          <a:p>
            <a:pPr marL="0" indent="0">
              <a:buNone/>
            </a:pPr>
            <a:endParaRPr lang="cs-CZ" sz="2500" dirty="0"/>
          </a:p>
        </p:txBody>
      </p:sp>
    </p:spTree>
    <p:extLst>
      <p:ext uri="{BB962C8B-B14F-4D97-AF65-F5344CB8AC3E}">
        <p14:creationId xmlns:p14="http://schemas.microsoft.com/office/powerpoint/2010/main" val="40633836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cs-CZ" sz="2500" b="1" dirty="0" err="1">
                <a:solidFill>
                  <a:srgbClr val="10059B"/>
                </a:solidFill>
              </a:rPr>
              <a:t>Psalms</a:t>
            </a:r>
            <a:endParaRPr lang="cs-CZ" sz="2500" b="1" dirty="0">
              <a:solidFill>
                <a:schemeClr val="accent6">
                  <a:lumMod val="50000"/>
                </a:schemeClr>
              </a:solidFill>
            </a:endParaRPr>
          </a:p>
          <a:p>
            <a:pPr marL="0" indent="0">
              <a:buNone/>
            </a:pPr>
            <a:endParaRPr lang="cs-CZ" sz="2500" dirty="0"/>
          </a:p>
          <a:p>
            <a:pPr>
              <a:buFontTx/>
              <a:buChar char="-"/>
            </a:pPr>
            <a:r>
              <a:rPr lang="en-GB" sz="2500" dirty="0"/>
              <a:t>The book of Psalms is a </a:t>
            </a:r>
            <a:r>
              <a:rPr lang="en-GB" sz="2500" b="1" dirty="0"/>
              <a:t>collection of 150 songs</a:t>
            </a:r>
            <a:r>
              <a:rPr lang="en-GB" sz="2500" dirty="0"/>
              <a:t>. There are several psalms, i.e. songs, outside the book of Psalms (</a:t>
            </a:r>
            <a:r>
              <a:rPr lang="en-GB" sz="2500" dirty="0" err="1"/>
              <a:t>Jdg</a:t>
            </a:r>
            <a:r>
              <a:rPr lang="en-GB" sz="2500" dirty="0"/>
              <a:t> 5; Jon 2; </a:t>
            </a:r>
            <a:r>
              <a:rPr lang="en-GB" sz="2500" dirty="0" err="1"/>
              <a:t>Hab</a:t>
            </a:r>
            <a:r>
              <a:rPr lang="en-GB" sz="2500" dirty="0"/>
              <a:t> 3; etc.), but the books of Psalm consists only of them and has no historical context. </a:t>
            </a:r>
          </a:p>
          <a:p>
            <a:pPr>
              <a:buFontTx/>
              <a:buChar char="-"/>
            </a:pPr>
            <a:r>
              <a:rPr lang="en-GB" sz="2500" dirty="0"/>
              <a:t>The </a:t>
            </a:r>
            <a:r>
              <a:rPr lang="en-GB" sz="2500" b="1" dirty="0"/>
              <a:t>number and order </a:t>
            </a:r>
            <a:r>
              <a:rPr lang="en-GB" sz="2500" dirty="0"/>
              <a:t>of Psalm varied in history. E.g. LXX contains 151 psalms with a different division (and thus numbering) than in MT. Since Vulgate contained translation of Psalms from LXX, the numbering comes often from there. The Qumran manuscripts testify to even another ordering and collections of Psalms. </a:t>
            </a:r>
          </a:p>
          <a:p>
            <a:pPr>
              <a:buFontTx/>
              <a:buChar char="-"/>
            </a:pPr>
            <a:r>
              <a:rPr lang="en-GB" sz="2500" dirty="0"/>
              <a:t>A lot of Psalms have headings, or </a:t>
            </a:r>
            <a:r>
              <a:rPr lang="en-GB" sz="2500" b="1" dirty="0"/>
              <a:t>titles</a:t>
            </a:r>
            <a:r>
              <a:rPr lang="en-GB" sz="2500" dirty="0"/>
              <a:t>. The titles can convey three types of information: author; historical context; indication for singing. </a:t>
            </a:r>
          </a:p>
          <a:p>
            <a:pPr>
              <a:buFontTx/>
              <a:buChar char="-"/>
            </a:pPr>
            <a:endParaRPr lang="cs-CZ" sz="2500" dirty="0"/>
          </a:p>
        </p:txBody>
      </p:sp>
    </p:spTree>
    <p:extLst>
      <p:ext uri="{BB962C8B-B14F-4D97-AF65-F5344CB8AC3E}">
        <p14:creationId xmlns:p14="http://schemas.microsoft.com/office/powerpoint/2010/main" val="38539035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cs-CZ" sz="2500" b="1" dirty="0" err="1">
                <a:solidFill>
                  <a:srgbClr val="10059B"/>
                </a:solidFill>
              </a:rPr>
              <a:t>Psalms</a:t>
            </a:r>
            <a:endParaRPr lang="cs-CZ" sz="2500" b="1" dirty="0">
              <a:solidFill>
                <a:schemeClr val="accent6">
                  <a:lumMod val="50000"/>
                </a:schemeClr>
              </a:solidFill>
            </a:endParaRPr>
          </a:p>
          <a:p>
            <a:pPr marL="0" indent="0">
              <a:buNone/>
            </a:pPr>
            <a:endParaRPr lang="en-GB" sz="2500" dirty="0"/>
          </a:p>
          <a:p>
            <a:pPr>
              <a:buFontTx/>
              <a:buChar char="-"/>
            </a:pPr>
            <a:r>
              <a:rPr lang="en-GB" sz="2500" dirty="0"/>
              <a:t>Psalms can be divided into </a:t>
            </a:r>
            <a:r>
              <a:rPr lang="en-GB" sz="2500" b="1" dirty="0"/>
              <a:t>five primary types </a:t>
            </a:r>
            <a:r>
              <a:rPr lang="en-GB" sz="2500" dirty="0"/>
              <a:t>(H. </a:t>
            </a:r>
            <a:r>
              <a:rPr lang="en-GB" sz="2500" dirty="0" err="1"/>
              <a:t>Gunkel</a:t>
            </a:r>
            <a:r>
              <a:rPr lang="en-GB" sz="2500" dirty="0"/>
              <a:t>): </a:t>
            </a:r>
            <a:endParaRPr lang="en-GB" sz="2500" dirty="0"/>
          </a:p>
          <a:p>
            <a:pPr marL="1043056" lvl="1" indent="-521528">
              <a:buFont typeface="+mj-lt"/>
              <a:buAutoNum type="arabicPeriod"/>
            </a:pPr>
            <a:r>
              <a:rPr lang="en-GB" sz="2500" dirty="0"/>
              <a:t>Hymns (praising God for creations or for his activity in history) </a:t>
            </a:r>
          </a:p>
          <a:p>
            <a:pPr marL="1043056" lvl="1" indent="-521528">
              <a:buFont typeface="+mj-lt"/>
              <a:buAutoNum type="arabicPeriod"/>
            </a:pPr>
            <a:r>
              <a:rPr lang="en-GB" sz="2500" dirty="0"/>
              <a:t>Communal laments (with a rather strict common scheme) </a:t>
            </a:r>
          </a:p>
          <a:p>
            <a:pPr marL="1043056" lvl="1" indent="-521528">
              <a:buFont typeface="+mj-lt"/>
              <a:buAutoNum type="arabicPeriod"/>
            </a:pPr>
            <a:r>
              <a:rPr lang="en-GB" sz="2500" dirty="0"/>
              <a:t>Royal psalms (with the king figure at the centre) </a:t>
            </a:r>
          </a:p>
          <a:p>
            <a:pPr marL="1043056" lvl="1" indent="-521528">
              <a:buFont typeface="+mj-lt"/>
              <a:buAutoNum type="arabicPeriod"/>
            </a:pPr>
            <a:r>
              <a:rPr lang="en-GB" sz="2500" dirty="0"/>
              <a:t>Individual laments (the most common type) </a:t>
            </a:r>
          </a:p>
          <a:p>
            <a:pPr marL="1043056" lvl="1" indent="-521528">
              <a:buFont typeface="+mj-lt"/>
              <a:buAutoNum type="arabicPeriod"/>
            </a:pPr>
            <a:r>
              <a:rPr lang="en-GB" sz="2500" dirty="0"/>
              <a:t>Individual thanksgiving </a:t>
            </a:r>
          </a:p>
          <a:p>
            <a:pPr marL="0" indent="0">
              <a:buNone/>
            </a:pPr>
            <a:r>
              <a:rPr lang="en-GB" sz="2500" dirty="0"/>
              <a:t>(</a:t>
            </a:r>
            <a:r>
              <a:rPr lang="en-GB" sz="2500" dirty="0" err="1"/>
              <a:t>Gunkel</a:t>
            </a:r>
            <a:r>
              <a:rPr lang="en-GB" sz="2500" dirty="0"/>
              <a:t> identified also </a:t>
            </a:r>
            <a:r>
              <a:rPr lang="en-GB" sz="2500" b="1" dirty="0"/>
              <a:t>several minor types</a:t>
            </a:r>
            <a:r>
              <a:rPr lang="en-GB" sz="2500" dirty="0"/>
              <a:t>, like </a:t>
            </a:r>
            <a:r>
              <a:rPr lang="en-US" sz="2500" dirty="0"/>
              <a:t>communal thanksgiving </a:t>
            </a:r>
            <a:r>
              <a:rPr lang="en-US" sz="2500" dirty="0"/>
              <a:t>psalms; wisdom psalms; pilgrimage psalms; entrance </a:t>
            </a:r>
            <a:r>
              <a:rPr lang="en-US" sz="2500" dirty="0"/>
              <a:t>and prophetic liturgies; </a:t>
            </a:r>
            <a:r>
              <a:rPr lang="en-US" sz="2500" dirty="0"/>
              <a:t>a </a:t>
            </a:r>
            <a:r>
              <a:rPr lang="en-US" sz="2500" dirty="0"/>
              <a:t>group of mixed </a:t>
            </a:r>
            <a:r>
              <a:rPr lang="en-US" sz="2500" dirty="0"/>
              <a:t>psalms) </a:t>
            </a:r>
            <a:endParaRPr lang="en-GB" sz="2500" dirty="0"/>
          </a:p>
        </p:txBody>
      </p:sp>
    </p:spTree>
    <p:extLst>
      <p:ext uri="{BB962C8B-B14F-4D97-AF65-F5344CB8AC3E}">
        <p14:creationId xmlns:p14="http://schemas.microsoft.com/office/powerpoint/2010/main" val="36596991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cs-CZ" sz="2500" b="1" dirty="0" err="1">
                <a:solidFill>
                  <a:srgbClr val="10059B"/>
                </a:solidFill>
              </a:rPr>
              <a:t>Psalms</a:t>
            </a:r>
            <a:endParaRPr lang="cs-CZ" sz="2500" b="1" dirty="0">
              <a:solidFill>
                <a:schemeClr val="accent6">
                  <a:lumMod val="50000"/>
                </a:schemeClr>
              </a:solidFill>
            </a:endParaRPr>
          </a:p>
          <a:p>
            <a:pPr marL="0" indent="0">
              <a:buNone/>
            </a:pPr>
            <a:endParaRPr lang="en-GB" sz="2500" dirty="0"/>
          </a:p>
          <a:p>
            <a:pPr>
              <a:buFontTx/>
              <a:buChar char="-"/>
            </a:pPr>
            <a:r>
              <a:rPr lang="en-GB" sz="2500" dirty="0"/>
              <a:t>Books of Psalms thus resembles mediaeval and modern </a:t>
            </a:r>
            <a:r>
              <a:rPr lang="en-GB" sz="2500" b="1" dirty="0"/>
              <a:t>books of prayer </a:t>
            </a:r>
            <a:r>
              <a:rPr lang="en-GB" sz="2500" dirty="0"/>
              <a:t>or books of religious songs. </a:t>
            </a:r>
          </a:p>
          <a:p>
            <a:pPr>
              <a:buFontTx/>
              <a:buChar char="-"/>
            </a:pPr>
            <a:r>
              <a:rPr lang="en-GB" sz="2500" dirty="0"/>
              <a:t>The book of Psalms have a unique position within the OT canon. While the rest of the books convey information about God, his work and his words, the book Psalms teaches </a:t>
            </a:r>
            <a:r>
              <a:rPr lang="en-GB" sz="2500" b="1" dirty="0"/>
              <a:t>the proper answer </a:t>
            </a:r>
            <a:r>
              <a:rPr lang="en-GB" sz="2500" dirty="0"/>
              <a:t>to it: how to pray the God about whom the other books refer in so many ways. </a:t>
            </a:r>
          </a:p>
        </p:txBody>
      </p:sp>
    </p:spTree>
    <p:extLst>
      <p:ext uri="{BB962C8B-B14F-4D97-AF65-F5344CB8AC3E}">
        <p14:creationId xmlns:p14="http://schemas.microsoft.com/office/powerpoint/2010/main" val="34753779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10059B"/>
                </a:solidFill>
              </a:rPr>
              <a:t>Song of Solomon</a:t>
            </a:r>
            <a:endParaRPr lang="cs-CZ" sz="2500" b="1" dirty="0">
              <a:solidFill>
                <a:srgbClr val="10059B"/>
              </a:solidFill>
            </a:endParaRPr>
          </a:p>
          <a:p>
            <a:pPr marL="0" indent="0">
              <a:buNone/>
            </a:pPr>
            <a:endParaRPr lang="cs-CZ" sz="2500" dirty="0"/>
          </a:p>
          <a:p>
            <a:pPr marL="0" indent="0">
              <a:buNone/>
            </a:pPr>
            <a:r>
              <a:rPr lang="cs-CZ" sz="2500" b="1" dirty="0" err="1"/>
              <a:t>Date</a:t>
            </a:r>
            <a:r>
              <a:rPr lang="en-GB" sz="2500" b="1" dirty="0"/>
              <a:t>: </a:t>
            </a:r>
            <a:r>
              <a:rPr lang="en-GB" sz="2500" dirty="0"/>
              <a:t>4</a:t>
            </a:r>
            <a:r>
              <a:rPr lang="en-GB" sz="2500" baseline="30000" dirty="0"/>
              <a:t>th</a:t>
            </a:r>
            <a:r>
              <a:rPr lang="en-GB" sz="2500" dirty="0"/>
              <a:t>-2</a:t>
            </a:r>
            <a:r>
              <a:rPr lang="en-GB" sz="2500" baseline="30000" dirty="0"/>
              <a:t>nd</a:t>
            </a:r>
            <a:r>
              <a:rPr lang="en-GB" sz="2500" dirty="0"/>
              <a:t> century BC </a:t>
            </a:r>
          </a:p>
          <a:p>
            <a:pPr marL="0" indent="0">
              <a:buNone/>
            </a:pPr>
            <a:endParaRPr lang="en-GB" sz="2500" dirty="0"/>
          </a:p>
          <a:p>
            <a:pPr marL="0" indent="0">
              <a:buNone/>
            </a:pPr>
            <a:r>
              <a:rPr lang="en-GB" sz="2500" b="1" dirty="0"/>
              <a:t>Author: </a:t>
            </a:r>
            <a:r>
              <a:rPr lang="en-GB" sz="2500" dirty="0"/>
              <a:t>Solomon (the claim of the book itself, and traditionally) </a:t>
            </a:r>
            <a:endParaRPr lang="cs-CZ" sz="2500" dirty="0"/>
          </a:p>
          <a:p>
            <a:pPr marL="0" indent="0">
              <a:buNone/>
            </a:pPr>
            <a:endParaRPr lang="en-GB" sz="2500" dirty="0"/>
          </a:p>
          <a:p>
            <a:pPr marL="0" indent="0">
              <a:buNone/>
            </a:pPr>
            <a:r>
              <a:rPr lang="en-GB" sz="2500" b="1" dirty="0"/>
              <a:t>Language: </a:t>
            </a:r>
            <a:r>
              <a:rPr lang="en-GB" sz="2500" dirty="0"/>
              <a:t>Hebrew </a:t>
            </a:r>
            <a:endParaRPr lang="cs-CZ" sz="2500" dirty="0"/>
          </a:p>
          <a:p>
            <a:pPr marL="0" indent="0">
              <a:buNone/>
            </a:pPr>
            <a:endParaRPr lang="cs-CZ" sz="2500" dirty="0"/>
          </a:p>
          <a:p>
            <a:pPr marL="0" indent="0">
              <a:buNone/>
            </a:pPr>
            <a:r>
              <a:rPr lang="cs-CZ" sz="2500" b="1" dirty="0" err="1"/>
              <a:t>Structure</a:t>
            </a:r>
            <a:r>
              <a:rPr lang="cs-CZ" sz="2500" b="1" dirty="0"/>
              <a:t>:</a:t>
            </a:r>
            <a:r>
              <a:rPr lang="cs-CZ" sz="2500" dirty="0"/>
              <a:t> </a:t>
            </a:r>
            <a:endParaRPr lang="en-GB" sz="2500" dirty="0"/>
          </a:p>
          <a:p>
            <a:pPr marL="0" indent="0">
              <a:buNone/>
            </a:pPr>
            <a:r>
              <a:rPr lang="en-GB" sz="2500" dirty="0"/>
              <a:t>The books is apparently a love poetry, but it is impossible to separate the individual pieces, if ever it is a collection, and not a unique masterpiece. </a:t>
            </a:r>
            <a:endParaRPr lang="cs-CZ" sz="2500" dirty="0"/>
          </a:p>
        </p:txBody>
      </p:sp>
    </p:spTree>
    <p:extLst>
      <p:ext uri="{BB962C8B-B14F-4D97-AF65-F5344CB8AC3E}">
        <p14:creationId xmlns:p14="http://schemas.microsoft.com/office/powerpoint/2010/main" val="7171411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fontScale="92500" lnSpcReduction="10000"/>
          </a:bodyPr>
          <a:lstStyle/>
          <a:p>
            <a:endParaRPr lang="cs-CZ" sz="2500" dirty="0"/>
          </a:p>
          <a:p>
            <a:pPr marL="0" indent="0">
              <a:buNone/>
            </a:pPr>
            <a:r>
              <a:rPr lang="en-GB" sz="2500" b="1" dirty="0">
                <a:solidFill>
                  <a:srgbClr val="10059B"/>
                </a:solidFill>
              </a:rPr>
              <a:t>Song of Solomon</a:t>
            </a:r>
            <a:endParaRPr lang="cs-CZ" sz="2500" b="1" dirty="0">
              <a:solidFill>
                <a:schemeClr val="accent6">
                  <a:lumMod val="50000"/>
                </a:schemeClr>
              </a:solidFill>
            </a:endParaRPr>
          </a:p>
          <a:p>
            <a:pPr marL="0" indent="0">
              <a:buNone/>
            </a:pPr>
            <a:endParaRPr lang="en-GB" sz="2500" dirty="0"/>
          </a:p>
          <a:p>
            <a:pPr>
              <a:buFontTx/>
              <a:buChar char="-"/>
            </a:pPr>
            <a:r>
              <a:rPr lang="en-GB" sz="2500" dirty="0"/>
              <a:t>The book is apparently a piece of </a:t>
            </a:r>
            <a:r>
              <a:rPr lang="en-GB" sz="2500" b="1" dirty="0"/>
              <a:t>ancient love poetry </a:t>
            </a:r>
            <a:r>
              <a:rPr lang="en-GB" sz="2500" dirty="0"/>
              <a:t>that depicts and extolls human love between two sexes. </a:t>
            </a:r>
          </a:p>
          <a:p>
            <a:pPr>
              <a:buFontTx/>
              <a:buChar char="-"/>
            </a:pPr>
            <a:r>
              <a:rPr lang="en-GB" sz="2500" dirty="0"/>
              <a:t>The </a:t>
            </a:r>
            <a:r>
              <a:rPr lang="en-GB" sz="2500" b="1" dirty="0"/>
              <a:t>history of interpretation</a:t>
            </a:r>
            <a:r>
              <a:rPr lang="en-GB" sz="2500" dirty="0"/>
              <a:t>, not content with the possibility of having here ‘just a simple </a:t>
            </a:r>
            <a:r>
              <a:rPr lang="en-GB" sz="2500" dirty="0"/>
              <a:t>h</a:t>
            </a:r>
            <a:r>
              <a:rPr lang="en-GB" sz="2500" dirty="0"/>
              <a:t>uman love’, considered sometimes scandalous, because openly erotic in nature, gives us different solutions: </a:t>
            </a:r>
          </a:p>
          <a:p>
            <a:pPr lvl="1">
              <a:buFontTx/>
              <a:buChar char="-"/>
            </a:pPr>
            <a:r>
              <a:rPr lang="en-GB" sz="2500" dirty="0"/>
              <a:t>God’s love for his people Israel; </a:t>
            </a:r>
          </a:p>
          <a:p>
            <a:pPr lvl="1">
              <a:buFontTx/>
              <a:buChar char="-"/>
            </a:pPr>
            <a:r>
              <a:rPr lang="en-GB" sz="2500" dirty="0"/>
              <a:t>God’s love for mankind, or Christ’s love for his Church; </a:t>
            </a:r>
          </a:p>
          <a:p>
            <a:pPr lvl="1">
              <a:buFontTx/>
              <a:buChar char="-"/>
            </a:pPr>
            <a:r>
              <a:rPr lang="en-GB" sz="2500" dirty="0"/>
              <a:t>God’s love for Mary, Jesus’ mother; </a:t>
            </a:r>
            <a:endParaRPr lang="en-GB" sz="2500" dirty="0"/>
          </a:p>
          <a:p>
            <a:pPr marL="521528" lvl="1" indent="0">
              <a:buNone/>
            </a:pPr>
            <a:r>
              <a:rPr lang="en-GB" sz="2500" dirty="0"/>
              <a:t>However, there are other, a bit more ‘scientific’ answers, like remnants of ancient oriental poetry about love of Astarte and </a:t>
            </a:r>
            <a:r>
              <a:rPr lang="en-GB" sz="2500" dirty="0"/>
              <a:t>Y</a:t>
            </a:r>
            <a:r>
              <a:rPr lang="en-GB" sz="2500" dirty="0"/>
              <a:t>ahweh. </a:t>
            </a:r>
          </a:p>
          <a:p>
            <a:pPr marL="394768" lvl="1" indent="-391146">
              <a:buFontTx/>
              <a:buChar char="-"/>
            </a:pPr>
            <a:r>
              <a:rPr lang="en-GB" sz="2500" dirty="0"/>
              <a:t>Acceptance of ‘pure and simple’ </a:t>
            </a:r>
            <a:r>
              <a:rPr lang="en-GB" sz="2500" b="1" dirty="0"/>
              <a:t>human love </a:t>
            </a:r>
            <a:r>
              <a:rPr lang="en-GB" sz="2500" dirty="0"/>
              <a:t>in Song of Solomon shows how much we appreciate the give of love God has given us. </a:t>
            </a:r>
          </a:p>
        </p:txBody>
      </p:sp>
    </p:spTree>
    <p:extLst>
      <p:ext uri="{BB962C8B-B14F-4D97-AF65-F5344CB8AC3E}">
        <p14:creationId xmlns:p14="http://schemas.microsoft.com/office/powerpoint/2010/main" val="252390012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61</TotalTime>
  <Words>779</Words>
  <Application>Microsoft Office PowerPoint</Application>
  <PresentationFormat>Vlastní</PresentationFormat>
  <Paragraphs>96</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JU_OPVVV</vt:lpstr>
      <vt:lpstr>Old Testament 2</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mackerle</cp:lastModifiedBy>
  <cp:revision>12</cp:revision>
  <dcterms:created xsi:type="dcterms:W3CDTF">2017-07-17T18:52:59Z</dcterms:created>
  <dcterms:modified xsi:type="dcterms:W3CDTF">2021-06-07T12:30:35Z</dcterms:modified>
</cp:coreProperties>
</file>