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59" r:id="rId6"/>
    <p:sldId id="275" r:id="rId7"/>
    <p:sldId id="263" r:id="rId8"/>
    <p:sldId id="271" r:id="rId9"/>
    <p:sldId id="264" r:id="rId10"/>
    <p:sldId id="265" r:id="rId11"/>
    <p:sldId id="273" r:id="rId12"/>
    <p:sldId id="274" r:id="rId13"/>
    <p:sldId id="270" r:id="rId14"/>
    <p:sldId id="269" r:id="rId15"/>
    <p:sldId id="268" r:id="rId16"/>
    <p:sldId id="278" r:id="rId17"/>
    <p:sldId id="277" r:id="rId18"/>
    <p:sldId id="276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1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30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02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88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6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78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77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78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67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29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14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B17A20-C5CE-48B9-9D3D-5F94ACDCD884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C043AA-F0BD-4597-AD0C-65CEA56E3416}" type="slidenum">
              <a:rPr lang="de-DE" smtClean="0"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0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3DD1A-BE76-4595-A2C7-1A6781C2EF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 smtClean="0"/>
              <a:t>Kritische Laute für tschechische Deutschlerner</a:t>
            </a:r>
            <a:endParaRPr lang="de-DE" sz="7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298520-97EE-4EF8-8636-4585FCFC7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Die Folgenden dinge gut für die Mündliche </a:t>
            </a:r>
            <a:r>
              <a:rPr lang="de-DE" dirty="0" err="1" smtClean="0"/>
              <a:t>prüfung</a:t>
            </a:r>
            <a:r>
              <a:rPr lang="de-DE" dirty="0" smtClean="0"/>
              <a:t> üben!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9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0" y="1192306"/>
            <a:ext cx="94667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 Hochsommer</a:t>
            </a:r>
          </a:p>
          <a:p>
            <a:endParaRPr lang="de-DE" dirty="0"/>
          </a:p>
          <a:p>
            <a:r>
              <a:rPr lang="de-DE" dirty="0" smtClean="0"/>
              <a:t>mit dem großen roten Koffer</a:t>
            </a:r>
          </a:p>
          <a:p>
            <a:endParaRPr lang="de-DE" dirty="0"/>
          </a:p>
          <a:p>
            <a:r>
              <a:rPr lang="de-DE" dirty="0" smtClean="0"/>
              <a:t>mit dem Motorboot fahren</a:t>
            </a:r>
          </a:p>
          <a:p>
            <a:endParaRPr lang="de-DE" dirty="0"/>
          </a:p>
          <a:p>
            <a:r>
              <a:rPr lang="de-DE" dirty="0" smtClean="0"/>
              <a:t>Fotos vom Rosengarten machen</a:t>
            </a:r>
          </a:p>
          <a:p>
            <a:endParaRPr lang="de-DE" dirty="0"/>
          </a:p>
          <a:p>
            <a:r>
              <a:rPr lang="de-DE" dirty="0" smtClean="0"/>
              <a:t>Erholung ohne Sorgen</a:t>
            </a:r>
          </a:p>
          <a:p>
            <a:endParaRPr lang="de-DE" dirty="0"/>
          </a:p>
          <a:p>
            <a:r>
              <a:rPr lang="de-DE" dirty="0" smtClean="0"/>
              <a:t>Zum Wohl!</a:t>
            </a:r>
          </a:p>
          <a:p>
            <a:endParaRPr lang="de-DE" dirty="0"/>
          </a:p>
          <a:p>
            <a:r>
              <a:rPr lang="de-DE" dirty="0" smtClean="0"/>
              <a:t>Ich bin doch so froh!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0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Langes geschlossenes U 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- auf Lippenrundung achten!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0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61247" y="788894"/>
            <a:ext cx="89198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</a:t>
            </a:r>
          </a:p>
          <a:p>
            <a:endParaRPr lang="de-DE" dirty="0"/>
          </a:p>
          <a:p>
            <a:r>
              <a:rPr lang="de-DE" dirty="0" smtClean="0"/>
              <a:t>Uhren</a:t>
            </a:r>
          </a:p>
          <a:p>
            <a:endParaRPr lang="de-DE" dirty="0" smtClean="0"/>
          </a:p>
          <a:p>
            <a:r>
              <a:rPr lang="de-DE" dirty="0" smtClean="0"/>
              <a:t>Mus</a:t>
            </a:r>
          </a:p>
          <a:p>
            <a:endParaRPr lang="de-DE" dirty="0" smtClean="0"/>
          </a:p>
          <a:p>
            <a:r>
              <a:rPr lang="de-DE" dirty="0" smtClean="0"/>
              <a:t>Ungeduld</a:t>
            </a:r>
          </a:p>
          <a:p>
            <a:endParaRPr lang="de-DE" dirty="0"/>
          </a:p>
          <a:p>
            <a:r>
              <a:rPr lang="de-DE" dirty="0" smtClean="0"/>
              <a:t>Unschuld</a:t>
            </a:r>
          </a:p>
          <a:p>
            <a:endParaRPr lang="de-DE" dirty="0"/>
          </a:p>
          <a:p>
            <a:r>
              <a:rPr lang="de-DE" dirty="0" smtClean="0"/>
              <a:t>Unruhe</a:t>
            </a:r>
          </a:p>
          <a:p>
            <a:endParaRPr lang="de-DE" dirty="0"/>
          </a:p>
          <a:p>
            <a:r>
              <a:rPr lang="de-DE" dirty="0" smtClean="0"/>
              <a:t>Ungenauigkeit</a:t>
            </a:r>
          </a:p>
          <a:p>
            <a:endParaRPr lang="de-DE" dirty="0" smtClean="0"/>
          </a:p>
          <a:p>
            <a:r>
              <a:rPr lang="de-DE" dirty="0" smtClean="0"/>
              <a:t>er fuhr herum</a:t>
            </a:r>
          </a:p>
          <a:p>
            <a:endParaRPr lang="de-DE" dirty="0"/>
          </a:p>
          <a:p>
            <a:r>
              <a:rPr lang="de-DE" dirty="0" smtClean="0"/>
              <a:t>er schlug zu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8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3BAAC-7265-4E9A-A907-0B6C9399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Ö [</a:t>
            </a:r>
            <a:r>
              <a:rPr lang="de-DE" dirty="0" smtClean="0"/>
              <a:t>ø:] [œ]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47FC8C-9096-4D86-B47A-E1E4D65FF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- Lippen sind deutlich gerundet</a:t>
            </a:r>
          </a:p>
          <a:p>
            <a:endParaRPr lang="de-DE" dirty="0"/>
          </a:p>
          <a:p>
            <a:r>
              <a:rPr lang="de-DE" dirty="0" smtClean="0"/>
              <a:t>-bei </a:t>
            </a:r>
            <a:r>
              <a:rPr lang="de-DE" dirty="0"/>
              <a:t>[ø:] </a:t>
            </a:r>
            <a:r>
              <a:rPr lang="de-DE" dirty="0" smtClean="0"/>
              <a:t>deutlich stärkere Lippenrundung als bei dem kurzen [</a:t>
            </a:r>
            <a:r>
              <a:rPr lang="de-DE" dirty="0"/>
              <a:t>œ]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4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50259" y="744071"/>
            <a:ext cx="97267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blöd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nervös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böse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fröhlich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höflich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persönlich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plötzlich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Gesöff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Löffel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6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22451-CA9B-456C-99DD-89049FEA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 </a:t>
            </a:r>
            <a:r>
              <a:rPr lang="de-DE" dirty="0" smtClean="0"/>
              <a:t>[y:] [ʏ]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DC4C4B-7FE9-405B-A06B-97AC9FF6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-auf Lippenrundung achten</a:t>
            </a:r>
          </a:p>
          <a:p>
            <a:endParaRPr lang="de-DE" dirty="0"/>
          </a:p>
          <a:p>
            <a:r>
              <a:rPr lang="de-DE" dirty="0" smtClean="0"/>
              <a:t>-i sprechen und die Lippen dabei runden</a:t>
            </a:r>
          </a:p>
          <a:p>
            <a:endParaRPr lang="de-DE" dirty="0"/>
          </a:p>
          <a:p>
            <a:r>
              <a:rPr lang="de-DE" dirty="0" smtClean="0"/>
              <a:t>- die Lippen beim langen </a:t>
            </a:r>
            <a:r>
              <a:rPr lang="de-DE" dirty="0"/>
              <a:t>[y</a:t>
            </a:r>
            <a:r>
              <a:rPr lang="de-DE" dirty="0" smtClean="0"/>
              <a:t>:] sind deutlich runder als beim </a:t>
            </a:r>
            <a:r>
              <a:rPr lang="de-DE" dirty="0"/>
              <a:t>[ʏ]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8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0235" y="1021976"/>
            <a:ext cx="97894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dienen </a:t>
            </a:r>
            <a:r>
              <a:rPr lang="cs-CZ" dirty="0" smtClean="0"/>
              <a:t>- D</a:t>
            </a:r>
            <a:r>
              <a:rPr lang="de-DE" dirty="0" err="1" smtClean="0"/>
              <a:t>ünen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vier - für</a:t>
            </a:r>
          </a:p>
          <a:p>
            <a:endParaRPr lang="de-DE" dirty="0"/>
          </a:p>
          <a:p>
            <a:r>
              <a:rPr lang="de-DE" dirty="0" smtClean="0"/>
              <a:t>spielen - spülen</a:t>
            </a:r>
          </a:p>
          <a:p>
            <a:endParaRPr lang="de-DE" dirty="0"/>
          </a:p>
          <a:p>
            <a:r>
              <a:rPr lang="de-DE" dirty="0" smtClean="0"/>
              <a:t>Tier - Tür</a:t>
            </a:r>
          </a:p>
          <a:p>
            <a:endParaRPr lang="de-DE" dirty="0" smtClean="0"/>
          </a:p>
          <a:p>
            <a:r>
              <a:rPr lang="de-DE" dirty="0" smtClean="0"/>
              <a:t>Biene - Bühne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sieden - Süden</a:t>
            </a:r>
          </a:p>
          <a:p>
            <a:endParaRPr lang="de-DE" dirty="0"/>
          </a:p>
          <a:p>
            <a:r>
              <a:rPr lang="de-DE" dirty="0" smtClean="0"/>
              <a:t>Ziege - Züge</a:t>
            </a:r>
          </a:p>
          <a:p>
            <a:endParaRPr lang="de-DE" dirty="0"/>
          </a:p>
          <a:p>
            <a:r>
              <a:rPr lang="de-DE" dirty="0" smtClean="0"/>
              <a:t>Kiel - Kühl</a:t>
            </a:r>
          </a:p>
        </p:txBody>
      </p:sp>
    </p:spTree>
    <p:extLst>
      <p:ext uri="{BB962C8B-B14F-4D97-AF65-F5344CB8AC3E}">
        <p14:creationId xmlns:p14="http://schemas.microsoft.com/office/powerpoint/2010/main" val="22143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9011" y="1326776"/>
            <a:ext cx="5163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Frau </a:t>
            </a:r>
            <a:r>
              <a:rPr lang="de-DE" sz="2800" dirty="0" err="1" smtClean="0"/>
              <a:t>Überling</a:t>
            </a:r>
            <a:r>
              <a:rPr lang="de-DE" sz="2800" dirty="0" smtClean="0"/>
              <a:t> hat sich über Nacht </a:t>
            </a:r>
          </a:p>
          <a:p>
            <a:r>
              <a:rPr lang="de-DE" sz="2800" dirty="0" smtClean="0"/>
              <a:t>Lang überlegt und überdacht</a:t>
            </a:r>
          </a:p>
          <a:p>
            <a:r>
              <a:rPr lang="de-DE" sz="2800" dirty="0" smtClean="0"/>
              <a:t>wie man das Ü hübsch üben kann. </a:t>
            </a:r>
          </a:p>
          <a:p>
            <a:r>
              <a:rPr lang="de-DE" sz="2800" dirty="0" smtClean="0"/>
              <a:t>Das Ü hört sich nicht übel an. </a:t>
            </a:r>
          </a:p>
          <a:p>
            <a:endParaRPr lang="de-DE" sz="2800" dirty="0"/>
          </a:p>
          <a:p>
            <a:r>
              <a:rPr lang="de-DE" sz="2800" dirty="0" smtClean="0"/>
              <a:t>Ihr müsst nur üben. Überhaut: </a:t>
            </a:r>
          </a:p>
          <a:p>
            <a:r>
              <a:rPr lang="de-DE" sz="2800" dirty="0" smtClean="0"/>
              <a:t>Wer überall an Übel glaubt, </a:t>
            </a:r>
          </a:p>
          <a:p>
            <a:r>
              <a:rPr lang="de-DE" sz="2800" dirty="0" smtClean="0"/>
              <a:t>dem wird das Ü nie glücken, </a:t>
            </a:r>
          </a:p>
          <a:p>
            <a:r>
              <a:rPr lang="de-DE" sz="2800" dirty="0" smtClean="0"/>
              <a:t>in</a:t>
            </a:r>
            <a:r>
              <a:rPr lang="de-DE" sz="2800" i="1" dirty="0" smtClean="0"/>
              <a:t> pflügen </a:t>
            </a:r>
            <a:r>
              <a:rPr lang="de-DE" sz="2800" dirty="0" smtClean="0"/>
              <a:t>nicht und </a:t>
            </a:r>
            <a:r>
              <a:rPr lang="de-DE" sz="2800" i="1" dirty="0" smtClean="0"/>
              <a:t>pflücken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1093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ich- und  </a:t>
            </a:r>
            <a:r>
              <a:rPr lang="de-DE" dirty="0" err="1" smtClean="0"/>
              <a:t>ach-Laut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- im Tschechischen nur acht-Laut</a:t>
            </a:r>
          </a:p>
          <a:p>
            <a:endParaRPr lang="de-DE" dirty="0"/>
          </a:p>
          <a:p>
            <a:r>
              <a:rPr lang="de-DE" dirty="0" smtClean="0"/>
              <a:t>-</a:t>
            </a:r>
            <a:r>
              <a:rPr lang="de-DE" dirty="0" err="1" smtClean="0"/>
              <a:t>ich-Laut</a:t>
            </a:r>
            <a:r>
              <a:rPr lang="de-DE" dirty="0" smtClean="0"/>
              <a:t> (palatal) wird nach vorderen Vokalen (i, ü, e, ö) gesprochen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98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74" y="2441736"/>
            <a:ext cx="12071126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626B4-5E8A-40A0-AB94-7D7F2858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Akzentuierung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496A47-0FFA-4A52-AAC8-2FD2425B1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-stärkere Akzentuierung der starken Silben als im Tschechischen </a:t>
            </a:r>
          </a:p>
          <a:p>
            <a:endParaRPr lang="de-DE" sz="2400" dirty="0"/>
          </a:p>
          <a:p>
            <a:r>
              <a:rPr lang="de-DE" sz="2400" dirty="0"/>
              <a:t>-betonte Silben sind deutlicher, lauter, langsamer und höher/tiefer als andere Silben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3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45341" y="1622612"/>
            <a:ext cx="8292353" cy="351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ovéPole 2"/>
          <p:cNvSpPr txBox="1"/>
          <p:nvPr/>
        </p:nvSpPr>
        <p:spPr>
          <a:xfrm>
            <a:off x="923365" y="242047"/>
            <a:ext cx="1025562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Übt den Text zu Hause und achtet besonders auf die kritischen Laute, die wir besprochen haben.</a:t>
            </a:r>
          </a:p>
          <a:p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Eine Fee hörte von dem unglücklichen Pünktchen und versprach, ihm zu helfen. Mit ihrem goldenen Zauberstab konnte sie das Pünktchen aus dem Reich der Geometrie auf die Erde zaubern. 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….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Es war ein wunderschöner Sommertag, die Sonne schien, die Bäume blühten und die Vögel zwitscherten.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….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Nun wurde unser Pünktchen wieder ganz traurig, und es fühlte sich allein und verlassen.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„</a:t>
            </a:r>
            <a:r>
              <a:rPr lang="de-DE" dirty="0" smtClean="0"/>
              <a:t>Was ist los mit dir, Pünktchen</a:t>
            </a:r>
            <a:r>
              <a:rPr lang="cs-CZ" dirty="0" smtClean="0"/>
              <a:t>?“</a:t>
            </a:r>
            <a:r>
              <a:rPr lang="de-DE" dirty="0" smtClean="0"/>
              <a:t> fragte die Fee.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„</a:t>
            </a:r>
            <a:r>
              <a:rPr lang="cs-CZ" dirty="0" err="1" smtClean="0"/>
              <a:t>Ich</a:t>
            </a:r>
            <a:r>
              <a:rPr lang="cs-CZ" dirty="0" smtClean="0"/>
              <a:t> bin so </a:t>
            </a:r>
            <a:r>
              <a:rPr lang="cs-CZ" dirty="0" err="1" smtClean="0"/>
              <a:t>allein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traurig</a:t>
            </a:r>
            <a:r>
              <a:rPr lang="cs-CZ" dirty="0" smtClean="0"/>
              <a:t>. </a:t>
            </a:r>
            <a:r>
              <a:rPr lang="cs-CZ" dirty="0" err="1" smtClean="0"/>
              <a:t>Liebe</a:t>
            </a:r>
            <a:r>
              <a:rPr lang="cs-CZ" dirty="0" smtClean="0"/>
              <a:t> </a:t>
            </a:r>
            <a:r>
              <a:rPr lang="cs-CZ" dirty="0" err="1" smtClean="0"/>
              <a:t>Fee</a:t>
            </a:r>
            <a:r>
              <a:rPr lang="cs-CZ" dirty="0" smtClean="0"/>
              <a:t>, </a:t>
            </a:r>
            <a:r>
              <a:rPr lang="cs-CZ" dirty="0" err="1" smtClean="0"/>
              <a:t>bring</a:t>
            </a:r>
            <a:r>
              <a:rPr lang="cs-CZ" dirty="0" smtClean="0"/>
              <a:t> </a:t>
            </a:r>
            <a:r>
              <a:rPr lang="cs-CZ" dirty="0" err="1" smtClean="0"/>
              <a:t>mich</a:t>
            </a:r>
            <a:r>
              <a:rPr lang="cs-CZ" dirty="0" smtClean="0"/>
              <a:t> </a:t>
            </a:r>
            <a:r>
              <a:rPr lang="cs-CZ" dirty="0" err="1" smtClean="0"/>
              <a:t>wieder</a:t>
            </a:r>
            <a:r>
              <a:rPr lang="cs-CZ" dirty="0" smtClean="0"/>
              <a:t> </a:t>
            </a:r>
            <a:r>
              <a:rPr lang="cs-CZ" dirty="0" err="1" smtClean="0"/>
              <a:t>zur</a:t>
            </a:r>
            <a:r>
              <a:rPr lang="de-DE" dirty="0" smtClean="0"/>
              <a:t>ü</a:t>
            </a:r>
            <a:r>
              <a:rPr lang="cs-CZ" dirty="0" err="1" smtClean="0"/>
              <a:t>ck</a:t>
            </a:r>
            <a:r>
              <a:rPr lang="cs-CZ" dirty="0" smtClean="0"/>
              <a:t> </a:t>
            </a:r>
            <a:r>
              <a:rPr lang="cs-CZ" dirty="0" err="1" smtClean="0"/>
              <a:t>ins</a:t>
            </a:r>
            <a:r>
              <a:rPr lang="cs-CZ" dirty="0" smtClean="0"/>
              <a:t> Reich der Geometrie!“</a:t>
            </a:r>
            <a:r>
              <a:rPr lang="de-DE" dirty="0" smtClean="0"/>
              <a:t> sagte das Pünktchen. 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…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Aus ihm wurde wieder ein fröhliches Pünktchen, das sich nie mehr wünschte woanders zu sein, als bei seinen Freunden, den Linien, Strichen und Kreisen.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4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836FDE4-5491-4E71-8728-EC0AAEA8AEA3}"/>
              </a:ext>
            </a:extLst>
          </p:cNvPr>
          <p:cNvSpPr txBox="1"/>
          <p:nvPr/>
        </p:nvSpPr>
        <p:spPr>
          <a:xfrm>
            <a:off x="1084729" y="412376"/>
            <a:ext cx="5423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/>
              <a:t>die Geschichte</a:t>
            </a:r>
          </a:p>
          <a:p>
            <a:pPr>
              <a:lnSpc>
                <a:spcPct val="200000"/>
              </a:lnSpc>
            </a:pPr>
            <a:r>
              <a:rPr lang="de-DE" dirty="0"/>
              <a:t>die </a:t>
            </a:r>
            <a:r>
              <a:rPr lang="de-DE" dirty="0" smtClean="0"/>
              <a:t>Malerei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Professor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 smtClean="0"/>
              <a:t>aufmerksamer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 err="1" smtClean="0"/>
              <a:t>unpünk</a:t>
            </a:r>
            <a:r>
              <a:rPr lang="cs-CZ" dirty="0" smtClean="0"/>
              <a:t>t</a:t>
            </a:r>
            <a:r>
              <a:rPr lang="de-DE" dirty="0" err="1" smtClean="0"/>
              <a:t>lich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die Diskussion</a:t>
            </a:r>
          </a:p>
          <a:p>
            <a:pPr>
              <a:lnSpc>
                <a:spcPct val="200000"/>
              </a:lnSpc>
            </a:pPr>
            <a:r>
              <a:rPr lang="de-DE" dirty="0"/>
              <a:t>die Violine</a:t>
            </a:r>
          </a:p>
          <a:p>
            <a:pPr>
              <a:lnSpc>
                <a:spcPct val="200000"/>
              </a:lnSpc>
            </a:pPr>
            <a:r>
              <a:rPr lang="de-DE" dirty="0"/>
              <a:t>der Akzent</a:t>
            </a:r>
          </a:p>
          <a:p>
            <a:pPr>
              <a:lnSpc>
                <a:spcPct val="200000"/>
              </a:lnSpc>
            </a:pPr>
            <a:r>
              <a:rPr lang="de-DE" dirty="0"/>
              <a:t>runtergehen</a:t>
            </a:r>
          </a:p>
          <a:p>
            <a:pPr>
              <a:lnSpc>
                <a:spcPct val="200000"/>
              </a:lnSpc>
            </a:pPr>
            <a:r>
              <a:rPr lang="de-DE" dirty="0"/>
              <a:t>zerbrechen</a:t>
            </a:r>
          </a:p>
        </p:txBody>
      </p:sp>
    </p:spTree>
    <p:extLst>
      <p:ext uri="{BB962C8B-B14F-4D97-AF65-F5344CB8AC3E}">
        <p14:creationId xmlns:p14="http://schemas.microsoft.com/office/powerpoint/2010/main" val="4111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A2A3E-1BAA-428B-8D90-C9122AE4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/>
          <a:lstStyle/>
          <a:p>
            <a:r>
              <a:rPr lang="de-DE" dirty="0"/>
              <a:t>Langes geschlossenes e [e:]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565" y="2289261"/>
            <a:ext cx="4909706" cy="3439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946" t="3020" r="51123" b="7639"/>
          <a:stretch/>
        </p:blipFill>
        <p:spPr>
          <a:xfrm>
            <a:off x="1228164" y="2211386"/>
            <a:ext cx="3944471" cy="35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69578" y="824753"/>
            <a:ext cx="441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lesen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err="1" smtClean="0"/>
              <a:t>lehren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wehren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fehlen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Felix</a:t>
            </a:r>
          </a:p>
          <a:p>
            <a:endParaRPr lang="cs-CZ" dirty="0"/>
          </a:p>
          <a:p>
            <a:r>
              <a:rPr lang="cs-CZ" dirty="0" err="1" smtClean="0"/>
              <a:t>Feder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Fehler</a:t>
            </a:r>
            <a:endParaRPr lang="cs-CZ" dirty="0" smtClean="0"/>
          </a:p>
          <a:p>
            <a:endParaRPr lang="cs-CZ" dirty="0"/>
          </a:p>
          <a:p>
            <a:r>
              <a:rPr lang="de-DE" dirty="0" smtClean="0"/>
              <a:t>Lehre</a:t>
            </a:r>
          </a:p>
          <a:p>
            <a:endParaRPr lang="de-DE" dirty="0"/>
          </a:p>
          <a:p>
            <a:r>
              <a:rPr lang="de-DE" dirty="0" smtClean="0"/>
              <a:t>Meer</a:t>
            </a:r>
            <a:endParaRPr lang="de-DE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85011" y="717177"/>
            <a:ext cx="5558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Ähre</a:t>
            </a:r>
          </a:p>
          <a:p>
            <a:endParaRPr lang="de-DE" dirty="0"/>
          </a:p>
          <a:p>
            <a:r>
              <a:rPr lang="de-DE" dirty="0" smtClean="0"/>
              <a:t>wäre</a:t>
            </a:r>
          </a:p>
          <a:p>
            <a:endParaRPr lang="de-DE" dirty="0"/>
          </a:p>
          <a:p>
            <a:r>
              <a:rPr lang="de-DE" dirty="0" smtClean="0"/>
              <a:t>Bären</a:t>
            </a:r>
          </a:p>
          <a:p>
            <a:endParaRPr lang="de-DE" dirty="0"/>
          </a:p>
          <a:p>
            <a:r>
              <a:rPr lang="de-DE" dirty="0" smtClean="0"/>
              <a:t>ähnlich</a:t>
            </a:r>
          </a:p>
          <a:p>
            <a:endParaRPr lang="de-DE" dirty="0"/>
          </a:p>
          <a:p>
            <a:r>
              <a:rPr lang="de-DE" dirty="0" smtClean="0"/>
              <a:t>Käse</a:t>
            </a:r>
          </a:p>
          <a:p>
            <a:endParaRPr lang="de-DE" dirty="0"/>
          </a:p>
          <a:p>
            <a:r>
              <a:rPr lang="de-DE" dirty="0" smtClean="0"/>
              <a:t>wählen</a:t>
            </a:r>
          </a:p>
          <a:p>
            <a:endParaRPr lang="de-DE" dirty="0"/>
          </a:p>
          <a:p>
            <a:r>
              <a:rPr lang="de-DE" dirty="0" smtClean="0"/>
              <a:t>schälen</a:t>
            </a:r>
          </a:p>
          <a:p>
            <a:endParaRPr lang="de-DE" dirty="0"/>
          </a:p>
          <a:p>
            <a:r>
              <a:rPr lang="de-DE" dirty="0" smtClean="0"/>
              <a:t>Märchen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1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schwa</a:t>
            </a:r>
            <a:r>
              <a:rPr lang="de-DE" dirty="0" smtClean="0"/>
              <a:t> - Laut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-ungespannt und sehr kurz</a:t>
            </a:r>
          </a:p>
          <a:p>
            <a:pPr>
              <a:buFontTx/>
              <a:buChar char="-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-wird oft zu stark gesprochen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- in unbetonten Vorsilben </a:t>
            </a:r>
            <a:r>
              <a:rPr lang="de-DE" i="1" dirty="0" err="1" smtClean="0"/>
              <a:t>be</a:t>
            </a:r>
            <a:r>
              <a:rPr lang="de-DE" i="1" dirty="0" smtClean="0"/>
              <a:t>-, </a:t>
            </a:r>
            <a:r>
              <a:rPr lang="de-DE" i="1" dirty="0" err="1" smtClean="0"/>
              <a:t>ge</a:t>
            </a:r>
            <a:r>
              <a:rPr lang="de-DE" i="1" dirty="0" smtClean="0"/>
              <a:t>-</a:t>
            </a:r>
          </a:p>
          <a:p>
            <a:pPr marL="0" indent="0">
              <a:buNone/>
            </a:pPr>
            <a:endParaRPr lang="de-DE" i="1" dirty="0" smtClean="0"/>
          </a:p>
          <a:p>
            <a:pPr marL="0" indent="0">
              <a:buNone/>
            </a:pPr>
            <a:r>
              <a:rPr lang="de-DE" dirty="0" smtClean="0"/>
              <a:t>- in Endungen </a:t>
            </a:r>
            <a:r>
              <a:rPr lang="de-DE" i="1" dirty="0" smtClean="0"/>
              <a:t>-en –</a:t>
            </a:r>
            <a:r>
              <a:rPr lang="de-DE" i="1" dirty="0" err="1" smtClean="0"/>
              <a:t>em</a:t>
            </a:r>
            <a:r>
              <a:rPr lang="de-DE" i="1" dirty="0" smtClean="0"/>
              <a:t> –</a:t>
            </a:r>
            <a:r>
              <a:rPr lang="de-DE" i="1" dirty="0" err="1" smtClean="0"/>
              <a:t>el</a:t>
            </a:r>
            <a:r>
              <a:rPr lang="de-DE" i="1" dirty="0" smtClean="0"/>
              <a:t> -e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2179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20895"/>
          <a:stretch/>
        </p:blipFill>
        <p:spPr>
          <a:xfrm>
            <a:off x="1760815" y="2079812"/>
            <a:ext cx="9028959" cy="25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16" y="895892"/>
            <a:ext cx="8486368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4B8D3-CA20-4E5F-A01F-F2F36745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Langes geschlossenes </a:t>
            </a:r>
            <a:r>
              <a:rPr lang="de-DE" dirty="0" smtClean="0"/>
              <a:t>O [o:]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7058B3-F4B8-41E6-A78F-C0F583001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- Mund ist halb geschlossen</a:t>
            </a:r>
          </a:p>
          <a:p>
            <a:endParaRPr lang="de-DE" dirty="0" smtClean="0"/>
          </a:p>
          <a:p>
            <a:r>
              <a:rPr lang="de-DE" dirty="0" smtClean="0"/>
              <a:t>- auf die Lippenrundung achten!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</TotalTime>
  <Words>505</Words>
  <Application>Microsoft Office PowerPoint</Application>
  <PresentationFormat>Širokoúhlá obrazovka</PresentationFormat>
  <Paragraphs>173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Rückblick</vt:lpstr>
      <vt:lpstr>Kritische Laute für tschechische Deutschlerner</vt:lpstr>
      <vt:lpstr>Akzentuierung</vt:lpstr>
      <vt:lpstr>Prezentace aplikace PowerPoint</vt:lpstr>
      <vt:lpstr>Langes geschlossenes e [e:]</vt:lpstr>
      <vt:lpstr>Prezentace aplikace PowerPoint</vt:lpstr>
      <vt:lpstr>schwa - Laut</vt:lpstr>
      <vt:lpstr>Prezentace aplikace PowerPoint</vt:lpstr>
      <vt:lpstr>Prezentace aplikace PowerPoint</vt:lpstr>
      <vt:lpstr>Langes geschlossenes O [o:]</vt:lpstr>
      <vt:lpstr>Prezentace aplikace PowerPoint</vt:lpstr>
      <vt:lpstr>Langes geschlossenes U </vt:lpstr>
      <vt:lpstr>Prezentace aplikace PowerPoint</vt:lpstr>
      <vt:lpstr>Ö [ø:] [œ]</vt:lpstr>
      <vt:lpstr>Prezentace aplikace PowerPoint</vt:lpstr>
      <vt:lpstr>Ü [y:] [ʏ]</vt:lpstr>
      <vt:lpstr>Prezentace aplikace PowerPoint</vt:lpstr>
      <vt:lpstr>Prezentace aplikace PowerPoint</vt:lpstr>
      <vt:lpstr>ich- und  ach-Laut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</dc:creator>
  <cp:lastModifiedBy>Kurz Antonia Maria</cp:lastModifiedBy>
  <cp:revision>18</cp:revision>
  <dcterms:created xsi:type="dcterms:W3CDTF">2019-12-02T14:49:02Z</dcterms:created>
  <dcterms:modified xsi:type="dcterms:W3CDTF">2019-12-03T12:44:33Z</dcterms:modified>
</cp:coreProperties>
</file>