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56" y="10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23.02.2019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23.02.2019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23.02.2019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23.02.2019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23.02.2019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23.02.2019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23.02.2019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23.02.2019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mediacm.com/empezar-a-trabajar-sin-una-estrategia-de-marketing-o-social-medi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gindonesia.com/en/services/directory/2014/kamadjaja_logistics/gallery.php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elgincountyarchives/4350939873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sbaquez.blogspot.com/2011/06/electronic-money-understanding-and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ynailsdesigns.blogspot.com.ar/2012/05/manicura-de-puzzle-puzzle-manicur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SuperMarketa</a:t>
            </a:r>
            <a:r>
              <a:rPr lang="cs-CZ" dirty="0"/>
              <a:t> – 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 </a:t>
            </a:r>
            <a:r>
              <a:rPr lang="cs-CZ" dirty="0" err="1"/>
              <a:t>Development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Business Simulator</a:t>
            </a:r>
          </a:p>
          <a:p>
            <a:r>
              <a:rPr lang="cs-CZ" dirty="0"/>
              <a:t>Ing. Viktor Vojtko, Ph.D. (2019)</a:t>
            </a:r>
          </a:p>
        </p:txBody>
      </p:sp>
    </p:spTree>
    <p:extLst>
      <p:ext uri="{BB962C8B-B14F-4D97-AF65-F5344CB8AC3E}">
        <p14:creationId xmlns:p14="http://schemas.microsoft.com/office/powerpoint/2010/main" val="35272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DF691-915E-4AFA-B3D3-1310FF31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Decisions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made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4B3413-8B88-4643-BBE6-80926C0ED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Assortment composition </a:t>
            </a:r>
            <a:r>
              <a:rPr lang="en-US" sz="2200" dirty="0"/>
              <a:t>- low / medium / high quality, attracting different segments of customers</a:t>
            </a:r>
          </a:p>
          <a:p>
            <a:r>
              <a:rPr lang="cs-CZ" sz="2200" b="1" dirty="0"/>
              <a:t>A</a:t>
            </a:r>
            <a:r>
              <a:rPr lang="en-US" sz="2200" b="1" dirty="0" err="1"/>
              <a:t>verage</a:t>
            </a:r>
            <a:r>
              <a:rPr lang="en-US" sz="2200" b="1" dirty="0"/>
              <a:t> mark-up in %</a:t>
            </a:r>
            <a:r>
              <a:rPr lang="en-US" sz="2200" dirty="0"/>
              <a:t> - determines the pricing policy, </a:t>
            </a:r>
            <a:r>
              <a:rPr lang="en-US" sz="2200" dirty="0" err="1"/>
              <a:t>ie</a:t>
            </a:r>
            <a:r>
              <a:rPr lang="en-US" sz="2200" dirty="0"/>
              <a:t> it is reflected in profitability and sales</a:t>
            </a:r>
          </a:p>
          <a:p>
            <a:r>
              <a:rPr lang="en-US" sz="2200" b="1" dirty="0"/>
              <a:t>Number of employees per store</a:t>
            </a:r>
            <a:r>
              <a:rPr lang="en-US" sz="2200" dirty="0"/>
              <a:t> - customer service capacity, in the case of long cashier queues customers will be less likely to come</a:t>
            </a:r>
          </a:p>
          <a:p>
            <a:r>
              <a:rPr lang="cs-CZ" sz="2200" b="1" dirty="0"/>
              <a:t>C</a:t>
            </a:r>
            <a:r>
              <a:rPr lang="en-US" sz="2200" b="1" dirty="0" err="1"/>
              <a:t>hange</a:t>
            </a:r>
            <a:r>
              <a:rPr lang="en-US" sz="2200" b="1" dirty="0"/>
              <a:t> of employee wages in %</a:t>
            </a:r>
            <a:r>
              <a:rPr lang="en-US" sz="2200" dirty="0"/>
              <a:t> - affects employee satisfaction, store capacity and costs</a:t>
            </a:r>
          </a:p>
          <a:p>
            <a:r>
              <a:rPr lang="en-US" sz="2200" b="1" dirty="0"/>
              <a:t>Reliability of deliveries (service level) in %</a:t>
            </a:r>
            <a:r>
              <a:rPr lang="en-US" sz="2200" dirty="0"/>
              <a:t> - affects the availability of goods to customers and thus sales, and also affects the cost of acquiring goods</a:t>
            </a:r>
          </a:p>
          <a:p>
            <a:r>
              <a:rPr lang="en-US" sz="2200" b="1" dirty="0"/>
              <a:t>Safety stock</a:t>
            </a:r>
            <a:r>
              <a:rPr lang="en-US" sz="2200" dirty="0"/>
              <a:t> - none / small / medium / high, determines the amount of inventory in the warehouse and thus the tied funds</a:t>
            </a:r>
          </a:p>
          <a:p>
            <a:r>
              <a:rPr lang="en-US" sz="2200" b="1" dirty="0"/>
              <a:t>Investments in the appearance of stores</a:t>
            </a:r>
            <a:r>
              <a:rPr lang="en-US" sz="2200" dirty="0"/>
              <a:t> - it influences the demand in selected segments, the investment represents the cost</a:t>
            </a:r>
          </a:p>
          <a:p>
            <a:r>
              <a:rPr lang="en-US" sz="2200" b="1" dirty="0"/>
              <a:t>The quarterly promotion budget</a:t>
            </a:r>
            <a:r>
              <a:rPr lang="en-US" sz="2200" dirty="0"/>
              <a:t> - it influences revenue, is part of costs </a:t>
            </a:r>
            <a:endParaRPr lang="cs-CZ" sz="2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A7E2A9-5930-49CB-96A5-5225C85D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433517-755F-4599-A4E0-CB469575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7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59F8F-09C7-4CE9-8BC4-79A4CE62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 </a:t>
            </a:r>
            <a:r>
              <a:rPr lang="cs-CZ" dirty="0" err="1"/>
              <a:t>strategy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C62E52-17B3-4C84-A844-7708E742F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attract</a:t>
            </a:r>
            <a:r>
              <a:rPr lang="cs-CZ" dirty="0"/>
              <a:t> </a:t>
            </a:r>
            <a:r>
              <a:rPr lang="cs-CZ" dirty="0" err="1"/>
              <a:t>enough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customers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segments</a:t>
            </a:r>
            <a:r>
              <a:rPr lang="cs-CZ" dirty="0"/>
              <a:t> and </a:t>
            </a:r>
            <a:r>
              <a:rPr lang="cs-CZ" dirty="0" err="1"/>
              <a:t>competitors</a:t>
            </a:r>
            <a:r>
              <a:rPr lang="en-US" dirty="0"/>
              <a:t>’ position</a:t>
            </a:r>
            <a:endParaRPr lang="cs-CZ" dirty="0"/>
          </a:p>
          <a:p>
            <a:r>
              <a:rPr lang="cs-CZ" dirty="0"/>
              <a:t>Market </a:t>
            </a:r>
            <a:r>
              <a:rPr lang="cs-CZ" dirty="0" err="1"/>
              <a:t>targeting</a:t>
            </a:r>
            <a:r>
              <a:rPr lang="en-US" dirty="0"/>
              <a:t> related decisions</a:t>
            </a:r>
            <a:endParaRPr lang="cs-CZ" dirty="0"/>
          </a:p>
          <a:p>
            <a:pPr lvl="1"/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assortment</a:t>
            </a:r>
            <a:endParaRPr lang="cs-CZ" dirty="0"/>
          </a:p>
          <a:p>
            <a:pPr lvl="1"/>
            <a:r>
              <a:rPr lang="cs-CZ" dirty="0" err="1"/>
              <a:t>Appearance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stores</a:t>
            </a:r>
            <a:endParaRPr lang="cs-CZ" dirty="0"/>
          </a:p>
          <a:p>
            <a:pPr lvl="1"/>
            <a:r>
              <a:rPr lang="cs-CZ" dirty="0" err="1"/>
              <a:t>Pricing</a:t>
            </a:r>
            <a:r>
              <a:rPr lang="en-US" dirty="0"/>
              <a:t> (mark-up)</a:t>
            </a:r>
            <a:endParaRPr lang="cs-CZ" dirty="0"/>
          </a:p>
          <a:p>
            <a:pPr lvl="1"/>
            <a:r>
              <a:rPr lang="cs-CZ" dirty="0" err="1"/>
              <a:t>Promotion</a:t>
            </a:r>
            <a:r>
              <a:rPr lang="en-US" dirty="0"/>
              <a:t> budget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14330F-3939-47EA-BF2A-5DE9A4AE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CCF49C-AE79-486D-B1A9-AEA73E5B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30C6EE-66F7-4665-8726-4C623E6DF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1090" y="3577220"/>
            <a:ext cx="4602719" cy="30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F16B5-0DD1-4BB4-AC87-6866DA9A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strategy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DFD9D6-2BC4-46B1-9F1E-D8ED0A9D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have reliable enough suppliers for the least cost – it is possible to compensate their reliability for safety stock if it is </a:t>
            </a:r>
            <a:r>
              <a:rPr lang="en-US" dirty="0" err="1"/>
              <a:t>favourable</a:t>
            </a:r>
            <a:endParaRPr lang="en-US" dirty="0"/>
          </a:p>
          <a:p>
            <a:r>
              <a:rPr lang="en-US" dirty="0"/>
              <a:t>Supplier related decisions:</a:t>
            </a:r>
          </a:p>
          <a:p>
            <a:pPr lvl="1"/>
            <a:r>
              <a:rPr lang="en-US" dirty="0"/>
              <a:t>Reliability of deliveries</a:t>
            </a:r>
          </a:p>
          <a:p>
            <a:pPr lvl="1"/>
            <a:r>
              <a:rPr lang="en-US" dirty="0"/>
              <a:t>Safety stock</a:t>
            </a:r>
          </a:p>
          <a:p>
            <a:pPr lvl="1"/>
            <a:r>
              <a:rPr lang="en-US" dirty="0"/>
              <a:t>Quality of assortment </a:t>
            </a:r>
            <a:br>
              <a:rPr lang="en-US" dirty="0"/>
            </a:br>
            <a:r>
              <a:rPr lang="en-US" dirty="0"/>
              <a:t>(purchasing prices)</a:t>
            </a:r>
          </a:p>
          <a:p>
            <a:pPr lvl="1"/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07F849-C230-42B4-9278-5BFED39F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802697-0CC6-4DAB-B157-FB0A9B8C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6958DBB-C19B-4C68-B9DA-C6571A849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4632" y="3570505"/>
            <a:ext cx="4776462" cy="318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E9DC14-B4A7-430F-B698-C56628DB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and operation strategy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222F70-5AAD-480F-BF90-D41B9C67A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have an optimum number of employees from operational capacity perspective and give them salaries that are comparable to competition</a:t>
            </a:r>
          </a:p>
          <a:p>
            <a:r>
              <a:rPr lang="en-US" dirty="0"/>
              <a:t>HR related decisions:</a:t>
            </a:r>
          </a:p>
          <a:p>
            <a:pPr lvl="1"/>
            <a:r>
              <a:rPr lang="en-US" dirty="0"/>
              <a:t>Number of employees </a:t>
            </a:r>
            <a:br>
              <a:rPr lang="en-US" dirty="0"/>
            </a:br>
            <a:r>
              <a:rPr lang="en-US" dirty="0"/>
              <a:t>per store</a:t>
            </a:r>
          </a:p>
          <a:p>
            <a:pPr lvl="1"/>
            <a:r>
              <a:rPr lang="en-US" dirty="0"/>
              <a:t>Change of employee </a:t>
            </a:r>
            <a:br>
              <a:rPr lang="en-US" dirty="0"/>
            </a:br>
            <a:r>
              <a:rPr lang="en-US" dirty="0"/>
              <a:t>wages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BE9B56-45A2-4DA8-934D-6DB9E2C0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53383C-A974-4A77-A858-A804CB27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C37A894-8BEC-4FB2-8781-6F44571C1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26182" y="2995988"/>
            <a:ext cx="4866039" cy="37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02A16-CE78-4229-9A98-E8D81B51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strategy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27C94C-5EE6-4D25-BF5D-E030D0BDE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have enough money for operations and necessary payments to suppliers as well as to minimize cost related to financial capital</a:t>
            </a:r>
          </a:p>
          <a:p>
            <a:r>
              <a:rPr lang="en-US" dirty="0"/>
              <a:t>We also want to achieve planned profitability for owners</a:t>
            </a:r>
          </a:p>
          <a:p>
            <a:r>
              <a:rPr lang="en-US" dirty="0"/>
              <a:t>Finance related decisions:</a:t>
            </a:r>
          </a:p>
          <a:p>
            <a:pPr lvl="1"/>
            <a:r>
              <a:rPr lang="en-US" dirty="0"/>
              <a:t>Pricing (markup)</a:t>
            </a:r>
          </a:p>
          <a:p>
            <a:pPr lvl="1"/>
            <a:r>
              <a:rPr lang="en-US" dirty="0"/>
              <a:t>Owners’ equity</a:t>
            </a:r>
          </a:p>
          <a:p>
            <a:pPr lvl="1"/>
            <a:r>
              <a:rPr lang="en-US" dirty="0"/>
              <a:t>Loans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06FB2B-359C-4F39-9571-2100438E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B9EA76-36D9-45E6-9759-0D65E9D7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9AEC62-038B-4D02-892E-E160F3C6D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5614" y="3780631"/>
            <a:ext cx="3977815" cy="29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EE008-CC02-4FCA-BED2-7E7D2570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 development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7E4DCE-52BA-4243-A0BA-CA5901326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to combine all the previous strategies together in a way when they support each other</a:t>
            </a:r>
          </a:p>
          <a:p>
            <a:pPr lvl="1"/>
            <a:r>
              <a:rPr lang="en-US" dirty="0"/>
              <a:t>Marketing</a:t>
            </a:r>
          </a:p>
          <a:p>
            <a:pPr lvl="1"/>
            <a:r>
              <a:rPr lang="en-US" dirty="0"/>
              <a:t>Supplies</a:t>
            </a:r>
          </a:p>
          <a:p>
            <a:pPr lvl="1"/>
            <a:r>
              <a:rPr lang="en-US" dirty="0"/>
              <a:t>HR and </a:t>
            </a:r>
            <a:br>
              <a:rPr lang="en-US" dirty="0"/>
            </a:br>
            <a:r>
              <a:rPr lang="en-US" dirty="0"/>
              <a:t>operation</a:t>
            </a:r>
          </a:p>
          <a:p>
            <a:pPr lvl="1"/>
            <a:r>
              <a:rPr lang="en-US" dirty="0"/>
              <a:t>Finance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F1F583-C088-4F4B-A3C9-2218FD1B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9183C4-4AD6-486A-914C-063D5701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69C06A-87B9-4E5D-BCF0-0A9B76A5B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51841" y="2436307"/>
            <a:ext cx="6712643" cy="41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179</TotalTime>
  <Words>372</Words>
  <Application>Microsoft Office PowerPoint</Application>
  <PresentationFormat>Vlastní</PresentationFormat>
  <Paragraphs>55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Clara Sans</vt:lpstr>
      <vt:lpstr>JU_OPVVV</vt:lpstr>
      <vt:lpstr>SuperMarketa – Strategic Plan Development</vt:lpstr>
      <vt:lpstr>Decisions to be made</vt:lpstr>
      <vt:lpstr>Marketing strategy</vt:lpstr>
      <vt:lpstr>Supplier strategy</vt:lpstr>
      <vt:lpstr>HR and operation strategy</vt:lpstr>
      <vt:lpstr>Financial strategy</vt:lpstr>
      <vt:lpstr>Strategic plan development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Vojtko Viktor</cp:lastModifiedBy>
  <cp:revision>26</cp:revision>
  <dcterms:created xsi:type="dcterms:W3CDTF">2017-07-17T18:52:59Z</dcterms:created>
  <dcterms:modified xsi:type="dcterms:W3CDTF">2019-02-23T14:31:10Z</dcterms:modified>
</cp:coreProperties>
</file>