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301" r:id="rId3"/>
    <p:sldId id="364" r:id="rId4"/>
    <p:sldId id="303" r:id="rId5"/>
    <p:sldId id="361" r:id="rId6"/>
    <p:sldId id="354" r:id="rId7"/>
    <p:sldId id="355" r:id="rId8"/>
    <p:sldId id="365" r:id="rId9"/>
    <p:sldId id="409" r:id="rId10"/>
    <p:sldId id="356" r:id="rId11"/>
    <p:sldId id="436" r:id="rId12"/>
    <p:sldId id="437" r:id="rId13"/>
    <p:sldId id="357" r:id="rId14"/>
    <p:sldId id="438" r:id="rId15"/>
    <p:sldId id="358" r:id="rId16"/>
    <p:sldId id="313" r:id="rId17"/>
    <p:sldId id="439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9F571-D1C5-4D03-8B94-E38BF0981935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DCBC6-94C3-411A-A067-0061AB2AB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24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1E745-E753-4EB9-8485-6560CD204B37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1E745-E753-4EB9-8485-6560CD204B37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378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0D641-D569-4A60-9EB1-B81DCE003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569082-5E31-492E-9F1E-23B1F4C37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BA613E-38B5-42BC-A20F-7137C71E6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E99D7F-AD7F-4930-94AE-99E6B5936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B113C0-C77B-4B51-BFBF-4F3E65C3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23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F12A9-7731-4175-B8B4-EBB65D087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4B59B0-8E52-4C0F-B2EF-BE633DC11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575B1D-14F1-48EB-A3E5-DCA3E0F1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BDBF13-1C1A-4CAB-8EA4-E0BC3B7A1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2814FF-1D6A-42B6-88F1-03441442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1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8DEB1CD-95E0-4E13-8259-282DBE569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0E4E24-0C52-41B2-9438-735C1C15A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BD18F5-9C1F-468C-92F8-DCC7C71E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521EF6-7434-428A-8C95-EAD05C76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8E8819-BED1-444E-91AE-955B9555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11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7DFC6-C5CD-4AD7-B269-46F074E5D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8C8F8D-7DC4-46C8-A5FA-CF85142EC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08E7C4-38E1-45D7-80FA-AEAC4EE4B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20B3FD-223A-4791-9A4F-CAB64CEF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D1A99-6A19-4066-BC4C-A691D7A9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60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80D7D-0F06-4B41-AE6A-001D4D4D5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D2DB09-B605-4103-981A-23DB5B967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9828A2-8C14-4DAB-A537-0251A730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5F5492-F9D6-45CF-A37E-ED090B70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4AB76C-5815-4FBE-AF8D-1D7BA714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72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DA347-BAB8-4F79-B1B8-CEC158287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BB7252-F966-4B87-A9E2-C6C6EB9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07B8BA-27BD-423E-B0E7-48DA79CCF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D0E967-256E-4C43-8CFC-6774E9311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D498D6-3A12-4490-B54C-5A604D26B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515BBA-FF76-4E0B-BAE8-E275C646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35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49A8B-98AD-4C24-AB34-274B15F4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259523-94EB-4869-AB81-A64C33DF1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D5F1E5-7F27-4492-BFE0-B84FB3309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E3E5504-57CC-49F5-9D01-821CF6840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28EEBE-F70A-4B24-9609-2A4D9C76F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89E36F-D134-4CDA-B2BA-2423899F1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401819-6CC6-4420-B98E-CF616AC7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21439-72DA-41CD-A58A-F17D0CFD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57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7840E6-9445-451C-B422-CED323F6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B296E7B-1F40-4245-942E-DA9F9B69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B38F70-E367-4A79-83E8-BA2773B6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E24718-1DA2-49F8-993C-CD7C899D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47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60C824-96C4-4A5D-AFCB-BC240EA9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344B26-4B8A-4AA5-B567-A05871AB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2B35A6-48D5-4926-B6C8-B56629E9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54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19E8B-85BA-43CE-B06E-7C5F3EE4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BC91DA-2C9E-4108-B3C5-9D3E4FE6B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04A63C-2FA0-42B0-AA6D-2E84590B5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1A08FA-AE2D-4831-9EE8-E656A895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F28AE0-83B1-40FC-89BE-0443D861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5DE4C6-A5AD-4E98-9247-746360B8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65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6BABF-FEF5-4682-8B2F-57B07C78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BFA390-3282-4E31-843A-11B46F457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A86584-EE10-491E-88BF-2869DD832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A671F1-4441-4D14-9D1B-03FE00843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18A10F-3DDB-4921-8704-EAAF12D7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43F6D7-F0AD-44A4-B1BD-18D2A099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120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C764746-EEE2-4123-B33B-C4B766333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FF01B8-D5CF-4BE2-BE90-CBDD877E7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A00A90-BEAF-4E5A-A82C-2EAB57C72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5678-034F-4045-B6CF-2C1FB118CF07}" type="datetimeFigureOut">
              <a:rPr lang="de-DE" smtClean="0"/>
              <a:t>07.04.2022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B0CF4F-1B5D-4170-B995-1DA50C5EC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DC8E65-BF78-4CFD-8605-449EA776B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34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wds.de/wb/etymwb/gellen" TargetMode="External"/><Relationship Id="rId2" Type="http://schemas.openxmlformats.org/officeDocument/2006/relationships/hyperlink" Target="https://www.dwds.de/wb/etymwb/Nacht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e.wikipedia.org/wiki/Nachtigall#cite_note-2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344" y="734917"/>
            <a:ext cx="9144000" cy="1730565"/>
          </a:xfrm>
        </p:spPr>
        <p:txBody>
          <a:bodyPr>
            <a:normAutofit/>
          </a:bodyPr>
          <a:lstStyle/>
          <a:p>
            <a:br>
              <a:rPr lang="de-DE" sz="3600" b="1" dirty="0"/>
            </a:br>
            <a:br>
              <a:rPr lang="de-DE" sz="3600" b="1" dirty="0"/>
            </a:br>
            <a:r>
              <a:rPr lang="de-DE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Lexikologie und Wortbildung</a:t>
            </a:r>
            <a:endParaRPr lang="de-DE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2800" b="1" cap="small" dirty="0"/>
              <a:t>Block IV:</a:t>
            </a:r>
          </a:p>
          <a:p>
            <a:r>
              <a:rPr lang="de-DE" sz="2600" b="1" dirty="0"/>
              <a:t>Wortbildung _ Teil 1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 habil.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/>
              <a:t>Sommersemester 2022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90736" y="376642"/>
            <a:ext cx="849592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5. Binäres Segmentieren</a:t>
            </a:r>
          </a:p>
          <a:p>
            <a:endParaRPr lang="de-DE" sz="1300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de-DE" sz="1600" b="1" dirty="0">
                <a:cs typeface="Arial" pitchFamily="34" charset="0"/>
              </a:rPr>
              <a:t>Zu beachten: </a:t>
            </a:r>
            <a:r>
              <a:rPr lang="de-DE" sz="1600" dirty="0">
                <a:cs typeface="Arial" pitchFamily="34" charset="0"/>
              </a:rPr>
              <a:t>Paraphrase + Segmentierung müssen zusammenpassen!</a:t>
            </a:r>
          </a:p>
          <a:p>
            <a:pPr marL="342900" indent="-342900"/>
            <a:endParaRPr lang="de-DE" sz="1600" b="1" dirty="0">
              <a:cs typeface="Arial" pitchFamily="34" charset="0"/>
            </a:endParaRPr>
          </a:p>
          <a:p>
            <a:pPr marL="342900" indent="-342900"/>
            <a:r>
              <a:rPr lang="de-DE" sz="1600" dirty="0">
                <a:cs typeface="Arial" pitchFamily="34" charset="0"/>
              </a:rPr>
              <a:t>Darstellung in einem </a:t>
            </a:r>
            <a:r>
              <a:rPr lang="de-DE" sz="1600" b="1" dirty="0">
                <a:cs typeface="Arial" pitchFamily="34" charset="0"/>
              </a:rPr>
              <a:t>Stemma/Baumdiagramm:</a:t>
            </a: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317867" y="1962023"/>
            <a:ext cx="8013701" cy="29235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200" dirty="0">
                <a:cs typeface="Arial" pitchFamily="34" charset="0"/>
              </a:rPr>
              <a:t>‚</a:t>
            </a:r>
            <a:r>
              <a:rPr lang="de-DE" sz="1600" u="sng" dirty="0">
                <a:cs typeface="Arial" pitchFamily="34" charset="0"/>
              </a:rPr>
              <a:t>Bildungen eines Wortes</a:t>
            </a:r>
            <a:r>
              <a:rPr lang="de-DE" sz="1600" dirty="0">
                <a:cs typeface="Arial" pitchFamily="34" charset="0"/>
              </a:rPr>
              <a:t>’		                  </a:t>
            </a:r>
            <a:r>
              <a:rPr lang="de-DE" sz="1600" b="1" i="1" dirty="0">
                <a:cs typeface="Arial" pitchFamily="34" charset="0"/>
              </a:rPr>
              <a:t>Wortbildungen</a:t>
            </a:r>
          </a:p>
          <a:p>
            <a:pPr algn="just" fontAlgn="base">
              <a:spcBef>
                <a:spcPct val="0"/>
              </a:spcBef>
              <a:spcAft>
                <a:spcPts val="1000"/>
              </a:spcAft>
            </a:pPr>
            <a:endParaRPr lang="de-DE" sz="1600" i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</a:t>
            </a:r>
            <a:r>
              <a:rPr lang="de-DE" sz="1600" i="1" dirty="0">
                <a:cs typeface="Arial" pitchFamily="34" charset="0"/>
              </a:rPr>
              <a:t>Wortbildung</a:t>
            </a:r>
            <a:r>
              <a:rPr lang="de-DE" sz="1600" dirty="0">
                <a:cs typeface="Arial" pitchFamily="34" charset="0"/>
              </a:rPr>
              <a:t>		{-en}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{Wort}		     </a:t>
            </a:r>
            <a:r>
              <a:rPr lang="de-DE" sz="1600" i="1" dirty="0" err="1">
                <a:cs typeface="Arial" pitchFamily="34" charset="0"/>
              </a:rPr>
              <a:t>bildung</a:t>
            </a:r>
            <a:r>
              <a:rPr lang="de-DE" sz="1600" dirty="0">
                <a:cs typeface="Arial" pitchFamily="34" charset="0"/>
              </a:rPr>
              <a:t>		‚</a:t>
            </a:r>
            <a:r>
              <a:rPr lang="de-DE" sz="1600" u="sng" dirty="0">
                <a:cs typeface="Arial" pitchFamily="34" charset="0"/>
              </a:rPr>
              <a:t>Vorgang, etwas zu bilden</a:t>
            </a:r>
            <a:r>
              <a:rPr lang="de-DE" sz="1600" dirty="0">
                <a:cs typeface="Arial" pitchFamily="34" charset="0"/>
              </a:rPr>
              <a:t>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{</a:t>
            </a:r>
            <a:r>
              <a:rPr lang="de-DE" sz="1600" dirty="0" err="1">
                <a:cs typeface="Arial" pitchFamily="34" charset="0"/>
              </a:rPr>
              <a:t>bild</a:t>
            </a:r>
            <a:r>
              <a:rPr lang="de-DE" sz="1600" dirty="0">
                <a:cs typeface="Arial" pitchFamily="34" charset="0"/>
              </a:rPr>
              <a:t>-}		{-</a:t>
            </a:r>
            <a:r>
              <a:rPr lang="de-DE" sz="1600" dirty="0" err="1">
                <a:cs typeface="Arial" pitchFamily="34" charset="0"/>
              </a:rPr>
              <a:t>ung</a:t>
            </a:r>
            <a:r>
              <a:rPr lang="de-DE" sz="1600" dirty="0">
                <a:cs typeface="Arial" pitchFamily="34" charset="0"/>
              </a:rPr>
              <a:t>}</a:t>
            </a:r>
          </a:p>
        </p:txBody>
      </p:sp>
      <p:cxnSp>
        <p:nvCxnSpPr>
          <p:cNvPr id="5" name="Gerade Verbindung 4"/>
          <p:cNvCxnSpPr/>
          <p:nvPr/>
        </p:nvCxnSpPr>
        <p:spPr>
          <a:xfrm flipV="1">
            <a:off x="5951984" y="2348880"/>
            <a:ext cx="43204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600056" y="2312876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flipV="1">
            <a:off x="4072912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978660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V="1">
            <a:off x="4378208" y="3914357"/>
            <a:ext cx="79208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5326508" y="3914357"/>
            <a:ext cx="93610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ieren 20"/>
          <p:cNvGrpSpPr/>
          <p:nvPr/>
        </p:nvGrpSpPr>
        <p:grpSpPr>
          <a:xfrm>
            <a:off x="1565009" y="5035449"/>
            <a:ext cx="7519416" cy="1491865"/>
            <a:chOff x="107504" y="5589240"/>
            <a:chExt cx="8856984" cy="1275644"/>
          </a:xfrm>
        </p:grpSpPr>
        <p:sp>
          <p:nvSpPr>
            <p:cNvPr id="18" name="Textfeld 17"/>
            <p:cNvSpPr txBox="1"/>
            <p:nvPr/>
          </p:nvSpPr>
          <p:spPr>
            <a:xfrm>
              <a:off x="539552" y="5733256"/>
              <a:ext cx="8086135" cy="1131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cs typeface="Arial" pitchFamily="34" charset="0"/>
                </a:rPr>
                <a:t>Segmentieren Sie auf die oben gezeigte Weise! </a:t>
              </a:r>
            </a:p>
            <a:p>
              <a:endParaRPr lang="de-DE" sz="1600" dirty="0">
                <a:cs typeface="Arial" pitchFamily="34" charset="0"/>
              </a:endParaRPr>
            </a:p>
            <a:p>
              <a:r>
                <a:rPr lang="de-DE" sz="1600" dirty="0">
                  <a:cs typeface="Arial" pitchFamily="34" charset="0"/>
                </a:rPr>
                <a:t> </a:t>
              </a:r>
              <a:r>
                <a:rPr lang="de-DE" sz="1600" i="1" dirty="0">
                  <a:cs typeface="Arial" pitchFamily="34" charset="0"/>
                </a:rPr>
                <a:t>Herbstwetter</a:t>
              </a:r>
            </a:p>
            <a:p>
              <a:r>
                <a:rPr lang="de-DE" sz="1600" i="1" dirty="0">
                  <a:cs typeface="Arial" pitchFamily="34" charset="0"/>
                </a:rPr>
                <a:t>Schlussrechnungen</a:t>
              </a:r>
            </a:p>
            <a:p>
              <a:r>
                <a:rPr lang="de-DE" sz="1600" i="1" dirty="0">
                  <a:cs typeface="Arial" pitchFamily="34" charset="0"/>
                </a:rPr>
                <a:t>Familienförderung</a:t>
              </a:r>
            </a:p>
          </p:txBody>
        </p: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512" y="5877272"/>
              <a:ext cx="432048" cy="45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hteck 19"/>
            <p:cNvSpPr/>
            <p:nvPr/>
          </p:nvSpPr>
          <p:spPr>
            <a:xfrm>
              <a:off x="107504" y="5589240"/>
              <a:ext cx="8856984" cy="1268760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589C7B08-1327-4441-ADF7-416228332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63" y="3607943"/>
            <a:ext cx="8013701" cy="30763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</a:t>
            </a:r>
            <a:r>
              <a:rPr lang="de-DE" sz="1400" u="sng" dirty="0">
                <a:cs typeface="Arial" pitchFamily="34" charset="0"/>
              </a:rPr>
              <a:t>Rechnungen am Schluss</a:t>
            </a:r>
            <a:r>
              <a:rPr lang="de-DE" sz="1400" dirty="0">
                <a:cs typeface="Arial" pitchFamily="34" charset="0"/>
              </a:rPr>
              <a:t>’		                             </a:t>
            </a:r>
            <a:r>
              <a:rPr lang="de-DE" sz="1400" b="1" i="1" dirty="0">
                <a:cs typeface="Arial" pitchFamily="34" charset="0"/>
              </a:rPr>
              <a:t>Schlussrechnungen</a:t>
            </a:r>
          </a:p>
          <a:p>
            <a:pPr algn="just" fontAlgn="base">
              <a:spcBef>
                <a:spcPct val="0"/>
              </a:spcBef>
              <a:spcAft>
                <a:spcPts val="1000"/>
              </a:spcAft>
            </a:pPr>
            <a:endParaRPr lang="de-DE" sz="1400" i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       </a:t>
            </a:r>
            <a:r>
              <a:rPr lang="de-DE" sz="1400" i="1" dirty="0">
                <a:cs typeface="Arial" pitchFamily="34" charset="0"/>
              </a:rPr>
              <a:t>Schlussrechnung</a:t>
            </a:r>
            <a:r>
              <a:rPr lang="de-DE" sz="1400" dirty="0">
                <a:cs typeface="Arial" pitchFamily="34" charset="0"/>
              </a:rPr>
              <a:t>		{-en} 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{Schluss}		     </a:t>
            </a:r>
            <a:r>
              <a:rPr lang="de-DE" sz="1400" i="1" dirty="0" err="1">
                <a:cs typeface="Arial" pitchFamily="34" charset="0"/>
              </a:rPr>
              <a:t>rechnung</a:t>
            </a:r>
            <a:r>
              <a:rPr lang="de-DE" sz="1400" i="1" dirty="0">
                <a:cs typeface="Arial" pitchFamily="34" charset="0"/>
              </a:rPr>
              <a:t>	</a:t>
            </a:r>
            <a:r>
              <a:rPr lang="de-DE" sz="1400" dirty="0">
                <a:cs typeface="Arial" pitchFamily="34" charset="0"/>
              </a:rPr>
              <a:t>	     ‚</a:t>
            </a:r>
            <a:r>
              <a:rPr lang="de-DE" sz="1400" u="sng" dirty="0">
                <a:cs typeface="Arial" pitchFamily="34" charset="0"/>
              </a:rPr>
              <a:t>Vorgang, etwas zu rechnen</a:t>
            </a:r>
            <a:r>
              <a:rPr lang="de-DE" sz="1400" dirty="0">
                <a:cs typeface="Arial" pitchFamily="34" charset="0"/>
              </a:rPr>
              <a:t>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endParaRPr lang="de-DE" sz="1400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{</a:t>
            </a:r>
            <a:r>
              <a:rPr lang="de-DE" sz="1400" dirty="0" err="1">
                <a:cs typeface="Arial" pitchFamily="34" charset="0"/>
              </a:rPr>
              <a:t>rechn</a:t>
            </a:r>
            <a:r>
              <a:rPr lang="de-DE" sz="1400" dirty="0">
                <a:cs typeface="Arial" pitchFamily="34" charset="0"/>
              </a:rPr>
              <a:t>-}		{-</a:t>
            </a:r>
            <a:r>
              <a:rPr lang="de-DE" sz="1400" dirty="0" err="1">
                <a:cs typeface="Arial" pitchFamily="34" charset="0"/>
              </a:rPr>
              <a:t>ung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                                              </a:t>
            </a:r>
            <a:endParaRPr lang="de-DE" sz="1200" dirty="0">
              <a:cs typeface="Arial" pitchFamily="34" charset="0"/>
            </a:endParaRP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B71B131B-A91F-4BBA-97C6-A0F99D412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971" y="500241"/>
            <a:ext cx="8013701" cy="15297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</a:t>
            </a:r>
            <a:r>
              <a:rPr lang="de-DE" sz="1400" u="sng" dirty="0">
                <a:cs typeface="Arial" pitchFamily="34" charset="0"/>
              </a:rPr>
              <a:t>Wetter im Herbst</a:t>
            </a:r>
            <a:r>
              <a:rPr lang="de-DE" sz="1400" dirty="0">
                <a:cs typeface="Arial" pitchFamily="34" charset="0"/>
              </a:rPr>
              <a:t>‘		</a:t>
            </a:r>
            <a:r>
              <a:rPr lang="de-DE" sz="1400" b="1" i="1" dirty="0">
                <a:cs typeface="Arial" pitchFamily="34" charset="0"/>
              </a:rPr>
              <a:t>Herbstwetter</a:t>
            </a: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{Herbst}		     {</a:t>
            </a:r>
            <a:r>
              <a:rPr lang="de-DE" sz="1400" dirty="0" err="1">
                <a:cs typeface="Arial" pitchFamily="34" charset="0"/>
              </a:rPr>
              <a:t>wetter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                       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BE548B83-0FD5-4D9A-8088-247B30D56515}"/>
              </a:ext>
            </a:extLst>
          </p:cNvPr>
          <p:cNvCxnSpPr/>
          <p:nvPr/>
        </p:nvCxnSpPr>
        <p:spPr>
          <a:xfrm flipH="1">
            <a:off x="3776472" y="758952"/>
            <a:ext cx="402336" cy="521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9130A670-B158-4C0A-B5B9-B007C6AF966C}"/>
              </a:ext>
            </a:extLst>
          </p:cNvPr>
          <p:cNvCxnSpPr/>
          <p:nvPr/>
        </p:nvCxnSpPr>
        <p:spPr>
          <a:xfrm>
            <a:off x="5120640" y="804672"/>
            <a:ext cx="420624" cy="46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0B00598F-CFFA-474B-BF15-A7080DC0BBBB}"/>
              </a:ext>
            </a:extLst>
          </p:cNvPr>
          <p:cNvCxnSpPr/>
          <p:nvPr/>
        </p:nvCxnSpPr>
        <p:spPr>
          <a:xfrm>
            <a:off x="5998464" y="3904488"/>
            <a:ext cx="822960" cy="420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1E4285C9-13A3-4A20-8D4F-CB0C8AA480EB}"/>
              </a:ext>
            </a:extLst>
          </p:cNvPr>
          <p:cNvCxnSpPr/>
          <p:nvPr/>
        </p:nvCxnSpPr>
        <p:spPr>
          <a:xfrm flipH="1">
            <a:off x="4617720" y="3904488"/>
            <a:ext cx="502920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1AE4945B-5BA6-4BEC-87FC-74116AAC996E}"/>
              </a:ext>
            </a:extLst>
          </p:cNvPr>
          <p:cNvCxnSpPr/>
          <p:nvPr/>
        </p:nvCxnSpPr>
        <p:spPr>
          <a:xfrm flipH="1">
            <a:off x="3547872" y="4544568"/>
            <a:ext cx="713232" cy="438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BCBD63E7-736B-4AD8-9A26-2A882159C472}"/>
              </a:ext>
            </a:extLst>
          </p:cNvPr>
          <p:cNvCxnSpPr/>
          <p:nvPr/>
        </p:nvCxnSpPr>
        <p:spPr>
          <a:xfrm>
            <a:off x="5285232" y="4562856"/>
            <a:ext cx="384048" cy="46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A3F06002-084B-4FF9-B011-8B1AC7EB38BF}"/>
              </a:ext>
            </a:extLst>
          </p:cNvPr>
          <p:cNvCxnSpPr/>
          <p:nvPr/>
        </p:nvCxnSpPr>
        <p:spPr>
          <a:xfrm flipH="1">
            <a:off x="4617720" y="5276088"/>
            <a:ext cx="502920" cy="37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E8C0907-E8D8-4050-AF45-D15EF6D83146}"/>
              </a:ext>
            </a:extLst>
          </p:cNvPr>
          <p:cNvCxnSpPr/>
          <p:nvPr/>
        </p:nvCxnSpPr>
        <p:spPr>
          <a:xfrm>
            <a:off x="5733288" y="5276088"/>
            <a:ext cx="362712" cy="393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2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F9AEC4AB-A981-4E21-9CBD-5797ED54F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867" y="1962023"/>
            <a:ext cx="9828669" cy="23722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</a:t>
            </a:r>
            <a:r>
              <a:rPr lang="de-DE" sz="1400" u="sng" dirty="0">
                <a:cs typeface="Arial" pitchFamily="34" charset="0"/>
              </a:rPr>
              <a:t>Förderung von Familien</a:t>
            </a:r>
            <a:r>
              <a:rPr lang="de-DE" sz="1400" dirty="0">
                <a:cs typeface="Arial" pitchFamily="34" charset="0"/>
              </a:rPr>
              <a:t>‘		                  </a:t>
            </a:r>
            <a:r>
              <a:rPr lang="de-DE" sz="1400" b="1" i="1" dirty="0">
                <a:cs typeface="Arial" pitchFamily="34" charset="0"/>
              </a:rPr>
              <a:t>Familienförderung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</a:t>
            </a:r>
            <a:r>
              <a:rPr lang="de-DE" sz="1600" i="1" dirty="0">
                <a:cs typeface="Arial" pitchFamily="34" charset="0"/>
              </a:rPr>
              <a:t>   </a:t>
            </a:r>
            <a:r>
              <a:rPr lang="de-DE" sz="1400" i="1" dirty="0">
                <a:cs typeface="Arial" pitchFamily="34" charset="0"/>
              </a:rPr>
              <a:t>Familien		                                </a:t>
            </a:r>
            <a:r>
              <a:rPr lang="de-DE" sz="1400" i="1" dirty="0" err="1">
                <a:cs typeface="Arial" pitchFamily="34" charset="0"/>
              </a:rPr>
              <a:t>förderung</a:t>
            </a:r>
            <a:r>
              <a:rPr lang="de-DE" sz="1400" i="1" dirty="0">
                <a:cs typeface="Arial" pitchFamily="34" charset="0"/>
              </a:rPr>
              <a:t>	</a:t>
            </a:r>
            <a:r>
              <a:rPr lang="de-DE" sz="1400" dirty="0">
                <a:cs typeface="Arial" pitchFamily="34" charset="0"/>
              </a:rPr>
              <a:t>	        ‚</a:t>
            </a:r>
            <a:r>
              <a:rPr lang="de-DE" sz="1400" u="sng" dirty="0">
                <a:cs typeface="Arial" pitchFamily="34" charset="0"/>
              </a:rPr>
              <a:t>Vorgang, etwas zu fördern</a:t>
            </a:r>
            <a:r>
              <a:rPr lang="de-DE" sz="1400" dirty="0">
                <a:cs typeface="Arial" pitchFamily="34" charset="0"/>
              </a:rPr>
              <a:t>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{Familie}		{n} 	          {förder-}		{-</a:t>
            </a:r>
            <a:r>
              <a:rPr lang="de-DE" sz="1400" dirty="0" err="1">
                <a:cs typeface="Arial" pitchFamily="34" charset="0"/>
              </a:rPr>
              <a:t>ung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(</a:t>
            </a:r>
            <a:r>
              <a:rPr lang="de-DE" sz="1200" dirty="0">
                <a:cs typeface="Arial" pitchFamily="34" charset="0"/>
              </a:rPr>
              <a:t>Pluralbildung)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A3DC9700-2FB5-40FD-9ECA-4B90DA29DB9F}"/>
              </a:ext>
            </a:extLst>
          </p:cNvPr>
          <p:cNvCxnSpPr/>
          <p:nvPr/>
        </p:nvCxnSpPr>
        <p:spPr>
          <a:xfrm flipV="1">
            <a:off x="3941064" y="2212848"/>
            <a:ext cx="923544" cy="530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5A65574-46DC-4631-B614-F94AA92ECC21}"/>
              </a:ext>
            </a:extLst>
          </p:cNvPr>
          <p:cNvCxnSpPr/>
          <p:nvPr/>
        </p:nvCxnSpPr>
        <p:spPr>
          <a:xfrm>
            <a:off x="6181344" y="2212848"/>
            <a:ext cx="402336" cy="57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FF7DBFF-C161-4145-BF19-2CF2C27338DA}"/>
              </a:ext>
            </a:extLst>
          </p:cNvPr>
          <p:cNvCxnSpPr/>
          <p:nvPr/>
        </p:nvCxnSpPr>
        <p:spPr>
          <a:xfrm flipH="1">
            <a:off x="2807208" y="2990088"/>
            <a:ext cx="493776" cy="438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5195EF0B-C4DD-49A6-AF20-CEF3000BD51E}"/>
              </a:ext>
            </a:extLst>
          </p:cNvPr>
          <p:cNvCxnSpPr/>
          <p:nvPr/>
        </p:nvCxnSpPr>
        <p:spPr>
          <a:xfrm>
            <a:off x="3941064" y="3017520"/>
            <a:ext cx="329184" cy="411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95BF4C1D-F129-4DEE-AF76-9E85BB49D802}"/>
              </a:ext>
            </a:extLst>
          </p:cNvPr>
          <p:cNvCxnSpPr/>
          <p:nvPr/>
        </p:nvCxnSpPr>
        <p:spPr>
          <a:xfrm flipH="1">
            <a:off x="5925312" y="3054096"/>
            <a:ext cx="475488" cy="37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8070801B-459F-4526-82DF-4C580841D3A3}"/>
              </a:ext>
            </a:extLst>
          </p:cNvPr>
          <p:cNvCxnSpPr/>
          <p:nvPr/>
        </p:nvCxnSpPr>
        <p:spPr>
          <a:xfrm>
            <a:off x="7040880" y="3081528"/>
            <a:ext cx="804672" cy="347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84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81160" y="454945"/>
            <a:ext cx="8639944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6. Wortbildungstypen</a:t>
            </a: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sz="5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lphaUcPeriod"/>
            </a:pPr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Komposition (oder Zusammensetzung)</a:t>
            </a:r>
          </a:p>
          <a:p>
            <a:pPr marL="273050" indent="-95250"/>
            <a:endParaRPr lang="de-DE" sz="1600" dirty="0">
              <a:cs typeface="Arial" pitchFamily="34" charset="0"/>
            </a:endParaRPr>
          </a:p>
          <a:p>
            <a:pPr marL="273050" indent="-95250"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Wortbildungsprozess: Komposition – Ergebnis: Kompositum</a:t>
            </a:r>
          </a:p>
          <a:p>
            <a:pPr marL="273050" indent="-95250">
              <a:buFont typeface="Arial" pitchFamily="34" charset="0"/>
              <a:buChar char="•"/>
            </a:pPr>
            <a:endParaRPr lang="de-DE" sz="1600" dirty="0">
              <a:cs typeface="Arial" pitchFamily="34" charset="0"/>
            </a:endParaRPr>
          </a:p>
          <a:p>
            <a:pPr marL="273050" indent="-95250"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Kompositum: </a:t>
            </a:r>
            <a:r>
              <a:rPr lang="de-DE" sz="1600" dirty="0" err="1">
                <a:cs typeface="Arial" pitchFamily="34" charset="0"/>
              </a:rPr>
              <a:t>Morphemverbindung</a:t>
            </a:r>
            <a:r>
              <a:rPr lang="de-DE" sz="1600" dirty="0">
                <a:cs typeface="Arial" pitchFamily="34" charset="0"/>
              </a:rPr>
              <a:t>, deren Bestandteile lexikalische bzw. </a:t>
            </a:r>
          </a:p>
          <a:p>
            <a:pPr marL="273050" indent="-95250"/>
            <a:r>
              <a:rPr lang="de-DE" sz="1600" dirty="0">
                <a:cs typeface="Arial" pitchFamily="34" charset="0"/>
              </a:rPr>
              <a:t>   freie grammatische Morpheme und </a:t>
            </a:r>
            <a:r>
              <a:rPr lang="de-DE" sz="1600" dirty="0" err="1">
                <a:cs typeface="Arial" pitchFamily="34" charset="0"/>
              </a:rPr>
              <a:t>Morphemverbindungen</a:t>
            </a:r>
            <a:r>
              <a:rPr lang="de-DE" sz="1600" dirty="0">
                <a:cs typeface="Arial" pitchFamily="34" charset="0"/>
              </a:rPr>
              <a:t> sind, </a:t>
            </a:r>
          </a:p>
          <a:p>
            <a:pPr marL="273050" indent="-95250"/>
            <a:r>
              <a:rPr lang="de-DE" sz="1600" dirty="0">
                <a:cs typeface="Arial" pitchFamily="34" charset="0"/>
              </a:rPr>
              <a:t>   z.B. </a:t>
            </a:r>
            <a:r>
              <a:rPr lang="de-DE" sz="1600" b="1" i="1" dirty="0">
                <a:cs typeface="Arial" pitchFamily="34" charset="0"/>
              </a:rPr>
              <a:t>Kochtopf</a:t>
            </a:r>
          </a:p>
          <a:p>
            <a:endParaRPr lang="de-DE" sz="1600" dirty="0">
              <a:cs typeface="Arial" pitchFamily="34" charset="0"/>
            </a:endParaRPr>
          </a:p>
          <a:p>
            <a:pPr marL="177800"/>
            <a:r>
              <a:rPr lang="de-DE" sz="1600" b="1" dirty="0">
                <a:cs typeface="Arial" pitchFamily="34" charset="0"/>
              </a:rPr>
              <a:t>Fuge</a:t>
            </a:r>
            <a:r>
              <a:rPr lang="de-DE" sz="1600" dirty="0">
                <a:cs typeface="Arial" pitchFamily="34" charset="0"/>
              </a:rPr>
              <a:t>: Stelle, an der die beiden unmittelbaren Konstituenten (UK) aufeinandertreffen </a:t>
            </a:r>
          </a:p>
          <a:p>
            <a:pPr marL="177800"/>
            <a:r>
              <a:rPr lang="de-DE" sz="1600" dirty="0">
                <a:cs typeface="Arial" pitchFamily="34" charset="0"/>
              </a:rPr>
              <a:t>(hier können </a:t>
            </a:r>
            <a:r>
              <a:rPr lang="de-DE" sz="1600" b="1" dirty="0">
                <a:cs typeface="Arial" pitchFamily="34" charset="0"/>
              </a:rPr>
              <a:t>Fugenelemente</a:t>
            </a:r>
            <a:r>
              <a:rPr lang="de-DE" sz="1600" dirty="0">
                <a:cs typeface="Arial" pitchFamily="34" charset="0"/>
              </a:rPr>
              <a:t> auftreten), </a:t>
            </a:r>
          </a:p>
          <a:p>
            <a:pPr marL="177800"/>
            <a:r>
              <a:rPr lang="de-DE" sz="1600" i="1" dirty="0">
                <a:cs typeface="Arial" pitchFamily="34" charset="0"/>
              </a:rPr>
              <a:t>z. B. Sicherheit</a:t>
            </a:r>
            <a:r>
              <a:rPr lang="de-DE" sz="1600" b="1" i="1" dirty="0">
                <a:cs typeface="Arial" pitchFamily="34" charset="0"/>
              </a:rPr>
              <a:t>s</a:t>
            </a:r>
            <a:r>
              <a:rPr lang="de-DE" sz="1600" i="1" dirty="0">
                <a:cs typeface="Arial" pitchFamily="34" charset="0"/>
              </a:rPr>
              <a:t>schloss, Geist</a:t>
            </a:r>
            <a:r>
              <a:rPr lang="de-DE" sz="1600" b="1" i="1" dirty="0">
                <a:cs typeface="Arial" pitchFamily="34" charset="0"/>
              </a:rPr>
              <a:t>es</a:t>
            </a:r>
            <a:r>
              <a:rPr lang="de-DE" sz="1600" i="1" dirty="0">
                <a:cs typeface="Arial" pitchFamily="34" charset="0"/>
              </a:rPr>
              <a:t>blitz, Schwein</a:t>
            </a:r>
            <a:r>
              <a:rPr lang="de-DE" sz="1600" b="1" i="1" dirty="0">
                <a:cs typeface="Arial" pitchFamily="34" charset="0"/>
              </a:rPr>
              <a:t>s</a:t>
            </a:r>
            <a:r>
              <a:rPr lang="de-DE" sz="1600" i="1" dirty="0">
                <a:cs typeface="Arial" pitchFamily="34" charset="0"/>
              </a:rPr>
              <a:t>braten, Schwein</a:t>
            </a:r>
            <a:r>
              <a:rPr lang="de-DE" sz="1600" b="1" i="1" dirty="0">
                <a:cs typeface="Arial" pitchFamily="34" charset="0"/>
              </a:rPr>
              <a:t>e</a:t>
            </a:r>
            <a:r>
              <a:rPr lang="de-DE" sz="1600" i="1" dirty="0">
                <a:cs typeface="Arial" pitchFamily="34" charset="0"/>
              </a:rPr>
              <a:t>braten</a:t>
            </a:r>
            <a:endParaRPr lang="de-DE" sz="1600" dirty="0">
              <a:cs typeface="Arial" pitchFamily="34" charset="0"/>
            </a:endParaRPr>
          </a:p>
          <a:p>
            <a:endParaRPr lang="de-DE" sz="1600" dirty="0">
              <a:cs typeface="Arial" pitchFamily="34" charset="0"/>
              <a:sym typeface="Wingdings"/>
            </a:endParaRPr>
          </a:p>
          <a:p>
            <a:endParaRPr lang="de-DE" sz="1600" dirty="0">
              <a:cs typeface="Arial" pitchFamily="34" charset="0"/>
              <a:sym typeface="Wingdings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Am häufigsten verwendet: </a:t>
            </a:r>
          </a:p>
          <a:p>
            <a:endParaRPr lang="de-DE" sz="1600" dirty="0">
              <a:cs typeface="Arial" pitchFamily="34" charset="0"/>
              <a:sym typeface="Wingdings" panose="05000000000000000000" pitchFamily="2" charset="2"/>
            </a:endParaRPr>
          </a:p>
          <a:p>
            <a:r>
              <a:rPr lang="de-DE" sz="1600" b="1" dirty="0">
                <a:cs typeface="Arial" pitchFamily="34" charset="0"/>
                <a:sym typeface="Wingdings" panose="05000000000000000000" pitchFamily="2" charset="2"/>
              </a:rPr>
              <a:t>      </a:t>
            </a:r>
            <a:r>
              <a:rPr lang="de-DE" sz="1600" b="1" dirty="0">
                <a:cs typeface="Arial" pitchFamily="34" charset="0"/>
              </a:rPr>
              <a:t>Determinativkompositum</a:t>
            </a:r>
            <a:endParaRPr lang="de-DE" sz="1600" dirty="0">
              <a:cs typeface="Arial" pitchFamily="34" charset="0"/>
            </a:endParaRPr>
          </a:p>
          <a:p>
            <a:pPr marL="520700" indent="-342900"/>
            <a:r>
              <a:rPr lang="de-DE" sz="1600" dirty="0">
                <a:cs typeface="Arial" pitchFamily="34" charset="0"/>
              </a:rPr>
              <a:t>  untergeordnetes/hypotaktisches Verhältnis – </a:t>
            </a:r>
          </a:p>
          <a:p>
            <a:pPr marL="520700" indent="-342900"/>
            <a:r>
              <a:rPr lang="de-DE" sz="1600" dirty="0">
                <a:cs typeface="Arial" pitchFamily="34" charset="0"/>
              </a:rPr>
              <a:t>  endozentrisches Bedeutungsverhältnis (Bsp. </a:t>
            </a:r>
            <a:r>
              <a:rPr lang="de-DE" sz="1600" i="1" dirty="0">
                <a:cs typeface="Arial" pitchFamily="34" charset="0"/>
              </a:rPr>
              <a:t>Wolljacke, Sommerwetter)</a:t>
            </a:r>
          </a:p>
          <a:p>
            <a:pPr marL="177800"/>
            <a:r>
              <a:rPr lang="de-DE" sz="1600" dirty="0">
                <a:cs typeface="Arial" pitchFamily="34" charset="0"/>
              </a:rPr>
              <a:t>				</a:t>
            </a:r>
            <a:endParaRPr lang="de-DE" sz="2400" b="1" dirty="0">
              <a:solidFill>
                <a:srgbClr val="0070C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Grundsätzliches zur Zusammensetzung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Komposition</a:t>
            </a:r>
          </a:p>
        </p:txBody>
      </p:sp>
    </p:spTree>
    <p:extLst>
      <p:ext uri="{BB962C8B-B14F-4D97-AF65-F5344CB8AC3E}">
        <p14:creationId xmlns:p14="http://schemas.microsoft.com/office/powerpoint/2010/main" val="3190910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56128" y="664320"/>
            <a:ext cx="1007974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B. Explizite Ableitung (oder Derivation)</a:t>
            </a:r>
          </a:p>
          <a:p>
            <a:pPr marL="342900" indent="-342900"/>
            <a:endParaRPr lang="de-DE" sz="1600" b="1" dirty="0">
              <a:solidFill>
                <a:srgbClr val="9C004B"/>
              </a:solidFill>
              <a:cs typeface="Arial" pitchFamily="34" charset="0"/>
            </a:endParaRPr>
          </a:p>
          <a:p>
            <a:pPr marL="342900" indent="-342900"/>
            <a:endParaRPr lang="de-DE" sz="1600" b="1" dirty="0">
              <a:solidFill>
                <a:srgbClr val="9C004B"/>
              </a:solidFill>
              <a:cs typeface="Arial" pitchFamily="34" charset="0"/>
            </a:endParaRPr>
          </a:p>
          <a:p>
            <a:endParaRPr lang="de-DE" sz="5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400" dirty="0">
                <a:cs typeface="Arial" pitchFamily="34" charset="0"/>
              </a:rPr>
              <a:t> </a:t>
            </a:r>
            <a:r>
              <a:rPr lang="de-DE" sz="1600" dirty="0">
                <a:cs typeface="Arial" pitchFamily="34" charset="0"/>
              </a:rPr>
              <a:t>Durch Anfügen von Wortbildungsmorphemen an eine Basis wird neues Wort gebildet:</a:t>
            </a:r>
          </a:p>
          <a:p>
            <a:r>
              <a:rPr lang="de-DE" sz="1600" b="1" dirty="0">
                <a:cs typeface="Arial" pitchFamily="34" charset="0"/>
              </a:rPr>
              <a:t>  Basis</a:t>
            </a:r>
            <a:r>
              <a:rPr lang="de-DE" sz="1600" dirty="0">
                <a:cs typeface="Arial" pitchFamily="34" charset="0"/>
              </a:rPr>
              <a:t> + Wortbildungsmorphem.</a:t>
            </a:r>
          </a:p>
          <a:p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Basis können fast alle Wortarten sein.</a:t>
            </a:r>
          </a:p>
          <a:p>
            <a:pPr>
              <a:buFont typeface="Arial" pitchFamily="34" charset="0"/>
              <a:buChar char="•"/>
            </a:pPr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Ableitungen können selbst wieder Basis für weitere Ableitungen sein: </a:t>
            </a:r>
          </a:p>
          <a:p>
            <a:r>
              <a:rPr lang="de-DE" sz="1600" dirty="0">
                <a:cs typeface="Arial" pitchFamily="34" charset="0"/>
              </a:rPr>
              <a:t>  	z.B. </a:t>
            </a:r>
            <a:r>
              <a:rPr lang="de-DE" sz="1600" i="1" dirty="0">
                <a:cs typeface="Arial" pitchFamily="34" charset="0"/>
              </a:rPr>
              <a:t>Wissenschaftlichkeit</a:t>
            </a:r>
          </a:p>
          <a:p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</a:t>
            </a:r>
            <a:r>
              <a:rPr lang="de-DE" sz="1600" u="sng" dirty="0">
                <a:cs typeface="Arial" pitchFamily="34" charset="0"/>
              </a:rPr>
              <a:t>explizit</a:t>
            </a:r>
            <a:r>
              <a:rPr lang="de-DE" sz="1600" dirty="0">
                <a:cs typeface="Arial" pitchFamily="34" charset="0"/>
              </a:rPr>
              <a:t>: Präfix-, Suffix-, </a:t>
            </a:r>
            <a:r>
              <a:rPr lang="de-DE" sz="1600" dirty="0" err="1">
                <a:cs typeface="Arial" pitchFamily="34" charset="0"/>
              </a:rPr>
              <a:t>Zirkumfixbildung</a:t>
            </a:r>
            <a:r>
              <a:rPr lang="de-DE" sz="1600" dirty="0">
                <a:cs typeface="Arial" pitchFamily="34" charset="0"/>
              </a:rPr>
              <a:t> (zusammen: Affixe)</a:t>
            </a:r>
          </a:p>
          <a:p>
            <a:r>
              <a:rPr lang="de-DE" sz="1600" dirty="0">
                <a:cs typeface="Arial" pitchFamily="34" charset="0"/>
              </a:rPr>
              <a:t>               Kennzeichen von Affixen: - reihenbildend (z.B. -</a:t>
            </a:r>
            <a:r>
              <a:rPr lang="de-DE" sz="1600" i="1" dirty="0" err="1">
                <a:cs typeface="Arial" pitchFamily="34" charset="0"/>
              </a:rPr>
              <a:t>heit</a:t>
            </a:r>
            <a:r>
              <a:rPr lang="de-DE" sz="1600" i="1" dirty="0">
                <a:cs typeface="Arial" pitchFamily="34" charset="0"/>
              </a:rPr>
              <a:t>: Schönheit, Freiheit, Feigheit, Dummheit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r>
              <a:rPr lang="de-DE" sz="1600" dirty="0">
                <a:cs typeface="Arial" pitchFamily="34" charset="0"/>
              </a:rPr>
              <a:t>                                                             - können nicht Basis sein </a:t>
            </a:r>
          </a:p>
          <a:p>
            <a:r>
              <a:rPr lang="de-DE" sz="1600" dirty="0">
                <a:cs typeface="Arial" pitchFamily="34" charset="0"/>
              </a:rPr>
              <a:t>                                                             - meist einsilbig</a:t>
            </a:r>
          </a:p>
          <a:p>
            <a:pPr marL="2784475"/>
            <a:endParaRPr lang="de-DE" sz="1600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Präfixe</a:t>
            </a:r>
            <a:r>
              <a:rPr lang="de-DE" sz="1600" dirty="0">
                <a:cs typeface="Arial" pitchFamily="34" charset="0"/>
              </a:rPr>
              <a:t>: kein Wortartwechsel, sondern Bedeutungsnuance: </a:t>
            </a:r>
            <a:r>
              <a:rPr lang="de-DE" sz="1600" b="1" dirty="0">
                <a:cs typeface="Arial" pitchFamily="34" charset="0"/>
              </a:rPr>
              <a:t>Modifikation</a:t>
            </a:r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dirty="0">
                <a:cs typeface="Arial" pitchFamily="34" charset="0"/>
              </a:rPr>
              <a:t> z. B. </a:t>
            </a:r>
            <a:r>
              <a:rPr lang="de-DE" sz="1600" i="1" dirty="0">
                <a:cs typeface="Arial" pitchFamily="34" charset="0"/>
              </a:rPr>
              <a:t>betrinken, errechnen, verändern, missbilligen, Gestein, Erzfeind, Urenkel</a:t>
            </a:r>
          </a:p>
          <a:p>
            <a:r>
              <a:rPr lang="de-DE" sz="1600" dirty="0">
                <a:cs typeface="Arial" pitchFamily="34" charset="0"/>
              </a:rPr>
              <a:t> </a:t>
            </a:r>
          </a:p>
          <a:p>
            <a:endParaRPr lang="de-DE" sz="16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383499" y="3429000"/>
            <a:ext cx="88924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cs typeface="Arial" pitchFamily="34" charset="0"/>
              </a:rPr>
              <a:t>Zirkumfixe</a:t>
            </a:r>
            <a:r>
              <a:rPr lang="de-DE" sz="1600" dirty="0">
                <a:cs typeface="Arial" pitchFamily="34" charset="0"/>
              </a:rPr>
              <a:t>: zweiteilige Wortbildungsmorpheme, die gleichzeitig an die Basis treten</a:t>
            </a:r>
          </a:p>
          <a:p>
            <a:pPr marL="900113"/>
            <a:r>
              <a:rPr lang="de-DE" sz="1600" dirty="0">
                <a:cs typeface="Arial" pitchFamily="34" charset="0"/>
              </a:rPr>
              <a:t>Bsp. </a:t>
            </a:r>
            <a:r>
              <a:rPr lang="de-DE" sz="1600" b="1" i="1" dirty="0">
                <a:cs typeface="Arial" pitchFamily="34" charset="0"/>
              </a:rPr>
              <a:t>Ge</a:t>
            </a:r>
            <a:r>
              <a:rPr lang="de-DE" sz="1600" i="1" dirty="0">
                <a:cs typeface="Arial" pitchFamily="34" charset="0"/>
              </a:rPr>
              <a:t>birg</a:t>
            </a:r>
            <a:r>
              <a:rPr lang="de-DE" sz="1600" b="1" i="1" dirty="0">
                <a:cs typeface="Arial" pitchFamily="34" charset="0"/>
              </a:rPr>
              <a:t>e – be</a:t>
            </a:r>
            <a:r>
              <a:rPr lang="de-DE" sz="1600" i="1" dirty="0">
                <a:cs typeface="Arial" pitchFamily="34" charset="0"/>
              </a:rPr>
              <a:t>haar</a:t>
            </a:r>
            <a:r>
              <a:rPr lang="de-DE" sz="1600" b="1" i="1" dirty="0">
                <a:cs typeface="Arial" pitchFamily="34" charset="0"/>
              </a:rPr>
              <a:t>t –</a:t>
            </a:r>
            <a:r>
              <a:rPr lang="de-DE" sz="1600" dirty="0">
                <a:cs typeface="Arial" pitchFamily="34" charset="0"/>
              </a:rPr>
              <a:t> </a:t>
            </a:r>
            <a:r>
              <a:rPr lang="de-DE" sz="1600" b="1" dirty="0">
                <a:cs typeface="Arial" pitchFamily="34" charset="0"/>
              </a:rPr>
              <a:t>be</a:t>
            </a:r>
            <a:r>
              <a:rPr lang="de-DE" sz="1600" dirty="0">
                <a:cs typeface="Arial" pitchFamily="34" charset="0"/>
              </a:rPr>
              <a:t>sorg</a:t>
            </a:r>
            <a:r>
              <a:rPr lang="de-DE" sz="1600" b="1" dirty="0">
                <a:cs typeface="Arial" pitchFamily="34" charset="0"/>
              </a:rPr>
              <a:t>t</a:t>
            </a:r>
            <a:endParaRPr lang="de-DE" sz="1600" dirty="0">
              <a:cs typeface="Arial" pitchFamily="34" charset="0"/>
            </a:endParaRPr>
          </a:p>
          <a:p>
            <a:pPr marL="1255713"/>
            <a:r>
              <a:rPr lang="de-DE" sz="1600" b="1" i="1" dirty="0">
                <a:cs typeface="Arial" pitchFamily="34" charset="0"/>
              </a:rPr>
              <a:t>ge</a:t>
            </a:r>
            <a:r>
              <a:rPr lang="de-DE" sz="1600" i="1" dirty="0">
                <a:cs typeface="Arial" pitchFamily="34" charset="0"/>
              </a:rPr>
              <a:t>blüm</a:t>
            </a:r>
            <a:r>
              <a:rPr lang="de-DE" sz="1600" b="1" i="1" dirty="0">
                <a:cs typeface="Arial" pitchFamily="34" charset="0"/>
              </a:rPr>
              <a:t>t – ge</a:t>
            </a:r>
            <a:r>
              <a:rPr lang="de-DE" sz="1600" i="1" dirty="0">
                <a:cs typeface="Arial" pitchFamily="34" charset="0"/>
              </a:rPr>
              <a:t>streif</a:t>
            </a:r>
            <a:r>
              <a:rPr lang="de-DE" sz="1600" b="1" i="1" dirty="0">
                <a:cs typeface="Arial" pitchFamily="34" charset="0"/>
              </a:rPr>
              <a:t>t – ge</a:t>
            </a:r>
            <a:r>
              <a:rPr lang="de-DE" sz="1600" b="1" dirty="0">
                <a:cs typeface="Arial" pitchFamily="34" charset="0"/>
              </a:rPr>
              <a:t>hörn</a:t>
            </a:r>
            <a:r>
              <a:rPr lang="de-DE" sz="1600" b="1" i="1" dirty="0">
                <a:cs typeface="Arial" pitchFamily="34" charset="0"/>
              </a:rPr>
              <a:t>t </a:t>
            </a:r>
            <a:r>
              <a:rPr lang="de-DE" sz="1400" dirty="0">
                <a:cs typeface="Arial" pitchFamily="34" charset="0"/>
              </a:rPr>
              <a:t>(vs. </a:t>
            </a:r>
            <a:r>
              <a:rPr lang="de-DE" sz="1400" i="1" dirty="0">
                <a:cs typeface="Arial" pitchFamily="34" charset="0"/>
              </a:rPr>
              <a:t>gemalt)</a:t>
            </a:r>
            <a:endParaRPr lang="de-DE" sz="1400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</a:rPr>
              <a:t> </a:t>
            </a:r>
          </a:p>
          <a:p>
            <a:pPr marL="900113"/>
            <a:r>
              <a:rPr lang="de-DE" sz="1600" dirty="0">
                <a:cs typeface="Arial" pitchFamily="34" charset="0"/>
              </a:rPr>
              <a:t>		</a:t>
            </a:r>
            <a:r>
              <a:rPr lang="de-DE" sz="1600" u="sng" dirty="0">
                <a:cs typeface="Arial" pitchFamily="34" charset="0"/>
              </a:rPr>
              <a:t>Vorsicht</a:t>
            </a:r>
            <a:r>
              <a:rPr lang="de-DE" sz="1600" dirty="0">
                <a:cs typeface="Arial" pitchFamily="34" charset="0"/>
              </a:rPr>
              <a:t>:   Wirklich ein Zirkumfix? (Bsp. </a:t>
            </a:r>
            <a:r>
              <a:rPr lang="de-DE" sz="1600" i="1" dirty="0">
                <a:cs typeface="Arial" pitchFamily="34" charset="0"/>
              </a:rPr>
              <a:t>Gelaufe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pPr marL="1609725"/>
            <a:r>
              <a:rPr lang="de-DE" sz="1600" dirty="0">
                <a:cs typeface="Arial" pitchFamily="34" charset="0"/>
              </a:rPr>
              <a:t>		</a:t>
            </a:r>
          </a:p>
          <a:p>
            <a:pPr marL="1609725"/>
            <a:r>
              <a:rPr lang="de-DE" sz="1600" dirty="0">
                <a:cs typeface="Arial" pitchFamily="34" charset="0"/>
              </a:rPr>
              <a:t>		oder: erst Präfix, dann Suffix  (Bsp. </a:t>
            </a:r>
            <a:r>
              <a:rPr lang="de-DE" sz="1600" i="1" dirty="0">
                <a:cs typeface="Arial" pitchFamily="34" charset="0"/>
              </a:rPr>
              <a:t>Verlassenheit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pPr marL="1609725"/>
            <a:r>
              <a:rPr lang="de-DE" sz="1600" dirty="0">
                <a:cs typeface="Arial" pitchFamily="34" charset="0"/>
              </a:rPr>
              <a:t>		bzw. erst Suffix, dann Präfix (Bsp. </a:t>
            </a:r>
            <a:r>
              <a:rPr lang="de-DE" sz="1600" i="1" dirty="0">
                <a:cs typeface="Arial" pitchFamily="34" charset="0"/>
              </a:rPr>
              <a:t>unfreundlich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pPr marL="1609725"/>
            <a:endParaRPr lang="de-DE" sz="1600" dirty="0">
              <a:cs typeface="Arial" pitchFamily="34" charset="0"/>
            </a:endParaRPr>
          </a:p>
          <a:p>
            <a:pPr marL="342900" indent="-342900"/>
            <a:endParaRPr lang="de-DE" sz="1600" dirty="0">
              <a:latin typeface="Frutiger Next LT W1G" pitchFamily="34" charset="0"/>
            </a:endParaRPr>
          </a:p>
          <a:p>
            <a:pPr marL="342900" indent="-342900"/>
            <a:endParaRPr lang="de-DE" sz="1600" b="1" dirty="0">
              <a:latin typeface="Frutiger Next LT W1G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CB6AA19-F659-4474-A728-8C7DEA5FC25C}"/>
              </a:ext>
            </a:extLst>
          </p:cNvPr>
          <p:cNvSpPr/>
          <p:nvPr/>
        </p:nvSpPr>
        <p:spPr>
          <a:xfrm>
            <a:off x="1570893" y="670955"/>
            <a:ext cx="82764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>
                <a:cs typeface="Arial" pitchFamily="34" charset="0"/>
              </a:rPr>
              <a:t>Suffixe</a:t>
            </a:r>
            <a:r>
              <a:rPr lang="de-DE" sz="1600" dirty="0">
                <a:cs typeface="Arial" pitchFamily="34" charset="0"/>
              </a:rPr>
              <a:t>: </a:t>
            </a:r>
            <a:r>
              <a:rPr lang="de-DE" sz="1600" u="sng" dirty="0">
                <a:cs typeface="Arial" pitchFamily="34" charset="0"/>
              </a:rPr>
              <a:t>können</a:t>
            </a:r>
            <a:r>
              <a:rPr lang="de-DE" sz="1600" dirty="0">
                <a:cs typeface="Arial" pitchFamily="34" charset="0"/>
              </a:rPr>
              <a:t> Wortart ändern: </a:t>
            </a:r>
            <a:r>
              <a:rPr lang="de-DE" sz="1600" b="1" dirty="0">
                <a:cs typeface="Arial" pitchFamily="34" charset="0"/>
              </a:rPr>
              <a:t>Transposition</a:t>
            </a:r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dirty="0">
                <a:cs typeface="Arial" pitchFamily="34" charset="0"/>
              </a:rPr>
              <a:t>zur Bildung von Substantiven z. B.: </a:t>
            </a:r>
            <a:r>
              <a:rPr lang="de-DE" sz="1600" i="1" dirty="0">
                <a:cs typeface="Arial" pitchFamily="34" charset="0"/>
              </a:rPr>
              <a:t>Schönheit, Süße, Lehrer</a:t>
            </a:r>
          </a:p>
          <a:p>
            <a:pPr marL="627063"/>
            <a:endParaRPr lang="de-DE" sz="1600" b="1" dirty="0">
              <a:cs typeface="Arial" pitchFamily="34" charset="0"/>
            </a:endParaRPr>
          </a:p>
          <a:p>
            <a:pPr marL="627063"/>
            <a:r>
              <a:rPr lang="de-DE" sz="1600" b="1" dirty="0">
                <a:cs typeface="Arial" pitchFamily="34" charset="0"/>
              </a:rPr>
              <a:t>Movierung/Motion</a:t>
            </a:r>
            <a:r>
              <a:rPr lang="de-DE" sz="1600" dirty="0">
                <a:cs typeface="Arial" pitchFamily="34" charset="0"/>
              </a:rPr>
              <a:t>: geschlechtliches Gegenstück: </a:t>
            </a:r>
            <a:r>
              <a:rPr lang="de-DE" sz="1600" i="1" dirty="0">
                <a:cs typeface="Arial" pitchFamily="34" charset="0"/>
              </a:rPr>
              <a:t>Lehrer – Lehrerin</a:t>
            </a:r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b="1" dirty="0">
                <a:cs typeface="Arial" pitchFamily="34" charset="0"/>
              </a:rPr>
              <a:t>Diminutivbildung</a:t>
            </a:r>
            <a:r>
              <a:rPr lang="de-DE" sz="1600" dirty="0">
                <a:cs typeface="Arial" pitchFamily="34" charset="0"/>
              </a:rPr>
              <a:t>: </a:t>
            </a:r>
            <a:r>
              <a:rPr lang="de-DE" sz="1600" i="1" dirty="0">
                <a:cs typeface="Arial" pitchFamily="34" charset="0"/>
              </a:rPr>
              <a:t>Bettchen, Fräulein</a:t>
            </a:r>
            <a:endParaRPr lang="de-DE" sz="1600" dirty="0">
              <a:cs typeface="Arial" pitchFamily="34" charset="0"/>
            </a:endParaRPr>
          </a:p>
          <a:p>
            <a:pPr marL="627063"/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dirty="0">
                <a:cs typeface="Arial" pitchFamily="34" charset="0"/>
              </a:rPr>
              <a:t>zur Bildung von Verben: </a:t>
            </a:r>
            <a:r>
              <a:rPr lang="de-DE" sz="1600" i="1" dirty="0">
                <a:cs typeface="Arial" pitchFamily="34" charset="0"/>
              </a:rPr>
              <a:t>steinigen</a:t>
            </a:r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dirty="0">
                <a:cs typeface="Arial" pitchFamily="34" charset="0"/>
              </a:rPr>
              <a:t>zur Bildung von Adjektiven: </a:t>
            </a:r>
            <a:r>
              <a:rPr lang="de-DE" sz="1600" i="1" dirty="0">
                <a:cs typeface="Arial" pitchFamily="34" charset="0"/>
              </a:rPr>
              <a:t>lieferbar </a:t>
            </a:r>
            <a:endParaRPr lang="de-DE" sz="1600" dirty="0">
              <a:cs typeface="Arial" pitchFamily="34" charset="0"/>
            </a:endParaRPr>
          </a:p>
          <a:p>
            <a:pPr marL="627063"/>
            <a:r>
              <a:rPr lang="de-DE" sz="1600" dirty="0">
                <a:cs typeface="Arial" pitchFamily="34" charset="0"/>
              </a:rPr>
              <a:t>„fremde“ Suffixe: </a:t>
            </a:r>
            <a:r>
              <a:rPr lang="de-DE" sz="1600" i="1" dirty="0">
                <a:cs typeface="Arial" pitchFamily="34" charset="0"/>
              </a:rPr>
              <a:t>Absolution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58015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Grundsätzliches zur Ableitung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Wortfamilien</a:t>
            </a:r>
          </a:p>
        </p:txBody>
      </p:sp>
    </p:spTree>
    <p:extLst>
      <p:ext uri="{BB962C8B-B14F-4D97-AF65-F5344CB8AC3E}">
        <p14:creationId xmlns:p14="http://schemas.microsoft.com/office/powerpoint/2010/main" val="246744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822959" y="292608"/>
            <a:ext cx="7169489" cy="368072"/>
          </a:xfrm>
        </p:spPr>
        <p:txBody>
          <a:bodyPr>
            <a:normAutofit/>
          </a:bodyPr>
          <a:lstStyle/>
          <a:p>
            <a:pPr marL="1160463" indent="-1160463"/>
            <a:r>
              <a:rPr lang="de-DE" sz="2000" b="1" dirty="0">
                <a:solidFill>
                  <a:srgbClr val="990033"/>
                </a:solidFill>
                <a:latin typeface="+mn-lt"/>
                <a:ea typeface="+mn-ea"/>
                <a:cs typeface="Arial" pitchFamily="34" charset="0"/>
              </a:rPr>
              <a:t>1. Grundbegriffe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75944" y="834603"/>
            <a:ext cx="799288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65100">
              <a:buAutoNum type="alphaLcParenR"/>
            </a:pPr>
            <a:r>
              <a:rPr lang="de-DE" sz="1600" b="1" dirty="0">
                <a:cs typeface="Arial" pitchFamily="34" charset="0"/>
              </a:rPr>
              <a:t> Morphologie</a:t>
            </a:r>
          </a:p>
          <a:p>
            <a:pPr marL="342900" indent="-342900"/>
            <a:r>
              <a:rPr lang="de-DE" sz="1600" dirty="0">
                <a:cs typeface="Arial" pitchFamily="34" charset="0"/>
              </a:rPr>
              <a:t>	Formenlehre = Lehre von der Form und dem Aufbau von Wörtern</a:t>
            </a:r>
          </a:p>
          <a:p>
            <a:pPr marL="342900" indent="-342900"/>
            <a:r>
              <a:rPr lang="de-DE" sz="1600" dirty="0">
                <a:cs typeface="Arial" pitchFamily="34" charset="0"/>
              </a:rPr>
              <a:t>	</a:t>
            </a:r>
          </a:p>
          <a:p>
            <a:pPr marL="342900" indent="-342900"/>
            <a:r>
              <a:rPr lang="de-DE" sz="1600" i="1" dirty="0">
                <a:cs typeface="Arial" pitchFamily="34" charset="0"/>
              </a:rPr>
              <a:t>      		</a:t>
            </a:r>
            <a:r>
              <a:rPr lang="de-DE" sz="1400" i="1" dirty="0">
                <a:cs typeface="Arial" pitchFamily="34" charset="0"/>
              </a:rPr>
              <a:t>Satz 	–&gt;  		Fragesatz – satzförmig</a:t>
            </a:r>
          </a:p>
          <a:p>
            <a:pPr marL="342900" indent="-342900"/>
            <a:r>
              <a:rPr lang="de-DE" sz="1400" i="1" dirty="0">
                <a:cs typeface="Arial" pitchFamily="34" charset="0"/>
              </a:rPr>
              <a:t>		Sommer 	–&gt; 		Sommerregen – sommerlich</a:t>
            </a:r>
          </a:p>
          <a:p>
            <a:pPr marL="342900" indent="-342900"/>
            <a:endParaRPr lang="de-DE" sz="1400" i="1" dirty="0">
              <a:latin typeface="Arial" pitchFamily="34" charset="0"/>
              <a:cs typeface="Arial" pitchFamily="34" charset="0"/>
            </a:endParaRPr>
          </a:p>
          <a:p>
            <a:pPr marL="457200"/>
            <a:endParaRPr lang="de-DE" sz="1300" dirty="0">
              <a:latin typeface="Frutiger Next LT W1G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086127" y="3083513"/>
            <a:ext cx="4643152" cy="892552"/>
          </a:xfrm>
          <a:prstGeom prst="rect">
            <a:avLst/>
          </a:prstGeom>
          <a:noFill/>
          <a:ln>
            <a:solidFill>
              <a:srgbClr val="9C00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de-DE" sz="1300" b="1" dirty="0">
                <a:cs typeface="Arial" pitchFamily="34" charset="0"/>
              </a:rPr>
              <a:t>Morph</a:t>
            </a:r>
            <a:r>
              <a:rPr lang="de-DE" sz="1300" dirty="0">
                <a:cs typeface="Arial" pitchFamily="34" charset="0"/>
              </a:rPr>
              <a:t>: </a:t>
            </a:r>
          </a:p>
          <a:p>
            <a:pPr algn="just"/>
            <a:r>
              <a:rPr lang="de-DE" sz="1300" dirty="0">
                <a:cs typeface="Arial" pitchFamily="34" charset="0"/>
              </a:rPr>
              <a:t>Element, das durch Segmentierung von Wörtern gewonnen wird, aber noch nicht klassifiziert ist. </a:t>
            </a:r>
          </a:p>
          <a:p>
            <a:pPr algn="just"/>
            <a:r>
              <a:rPr lang="de-DE" sz="1300" dirty="0">
                <a:cs typeface="Arial" pitchFamily="34" charset="0"/>
              </a:rPr>
              <a:t>Konkrete Realisierung eines Morphems.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086127" y="4237612"/>
            <a:ext cx="4489272" cy="830997"/>
          </a:xfrm>
          <a:prstGeom prst="rect">
            <a:avLst/>
          </a:prstGeom>
          <a:noFill/>
          <a:ln>
            <a:solidFill>
              <a:srgbClr val="9C004B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de-DE" sz="1600" b="1" dirty="0">
                <a:cs typeface="Arial" pitchFamily="34" charset="0"/>
              </a:rPr>
              <a:t>Morphem</a:t>
            </a:r>
            <a:r>
              <a:rPr lang="de-DE" sz="1600" dirty="0">
                <a:cs typeface="Arial" pitchFamily="34" charset="0"/>
              </a:rPr>
              <a:t>: </a:t>
            </a:r>
          </a:p>
          <a:p>
            <a:pPr algn="just"/>
            <a:r>
              <a:rPr lang="de-DE" sz="1600" dirty="0">
                <a:cs typeface="Arial" pitchFamily="34" charset="0"/>
              </a:rPr>
              <a:t>Kleinste </a:t>
            </a:r>
            <a:r>
              <a:rPr lang="de-DE" sz="1600" u="sng" dirty="0">
                <a:cs typeface="Arial" pitchFamily="34" charset="0"/>
              </a:rPr>
              <a:t>bedeutungstragende</a:t>
            </a:r>
            <a:r>
              <a:rPr lang="de-DE" sz="1600" dirty="0">
                <a:cs typeface="Arial" pitchFamily="34" charset="0"/>
              </a:rPr>
              <a:t> Einheit der Sprache. </a:t>
            </a:r>
          </a:p>
          <a:p>
            <a:pPr algn="just"/>
            <a:r>
              <a:rPr lang="de-DE" sz="1600" dirty="0">
                <a:cs typeface="Arial" pitchFamily="34" charset="0"/>
              </a:rPr>
              <a:t>Kann semantisch nicht weiter segmentiert werden.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075944" y="2344973"/>
            <a:ext cx="64169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165100">
              <a:buAutoNum type="alphaLcParenR" startAt="2"/>
            </a:pPr>
            <a:r>
              <a:rPr lang="de-DE" sz="1600" b="1" dirty="0">
                <a:cs typeface="Arial" pitchFamily="34" charset="0"/>
              </a:rPr>
              <a:t> Morph – Morphem – Allomorph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F7D71B9-684E-451C-A547-89A259E47F40}"/>
              </a:ext>
            </a:extLst>
          </p:cNvPr>
          <p:cNvSpPr txBox="1"/>
          <p:nvPr/>
        </p:nvSpPr>
        <p:spPr>
          <a:xfrm>
            <a:off x="2086127" y="5310239"/>
            <a:ext cx="3444084" cy="338554"/>
          </a:xfrm>
          <a:prstGeom prst="rect">
            <a:avLst/>
          </a:prstGeom>
          <a:noFill/>
          <a:ln>
            <a:solidFill>
              <a:srgbClr val="9C004B"/>
            </a:solidFill>
          </a:ln>
        </p:spPr>
        <p:txBody>
          <a:bodyPr wrap="none" rtlCol="0">
            <a:spAutoFit/>
          </a:bodyPr>
          <a:lstStyle/>
          <a:p>
            <a:r>
              <a:rPr lang="de-DE" sz="1600" b="1" dirty="0">
                <a:cs typeface="Arial" pitchFamily="34" charset="0"/>
              </a:rPr>
              <a:t>Allomorph</a:t>
            </a:r>
            <a:r>
              <a:rPr lang="de-DE" sz="1600" dirty="0">
                <a:cs typeface="Arial" pitchFamily="34" charset="0"/>
              </a:rPr>
              <a:t>: Varianten eines Morphems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2C903A0-F3E4-4277-AEAA-79BA2D84AC46}"/>
              </a:ext>
            </a:extLst>
          </p:cNvPr>
          <p:cNvSpPr txBox="1"/>
          <p:nvPr/>
        </p:nvSpPr>
        <p:spPr>
          <a:xfrm>
            <a:off x="9317736" y="4482522"/>
            <a:ext cx="20443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rgbClr val="990033"/>
                </a:solidFill>
                <a:cs typeface="Arial" pitchFamily="34" charset="0"/>
              </a:rPr>
              <a:t>BEACHTE:</a:t>
            </a:r>
          </a:p>
          <a:p>
            <a:r>
              <a:rPr lang="de-DE" sz="1400" dirty="0"/>
              <a:t>Morpheme werden in </a:t>
            </a:r>
          </a:p>
          <a:p>
            <a:r>
              <a:rPr lang="de-DE" sz="1400" dirty="0"/>
              <a:t>geschweifte Klammern { }</a:t>
            </a:r>
          </a:p>
          <a:p>
            <a:r>
              <a:rPr lang="de-DE" sz="1400" dirty="0"/>
              <a:t>geschrieben.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8FEF09E-BF33-4E7F-8340-2AB9915426D2}"/>
              </a:ext>
            </a:extLst>
          </p:cNvPr>
          <p:cNvSpPr txBox="1"/>
          <p:nvPr/>
        </p:nvSpPr>
        <p:spPr>
          <a:xfrm>
            <a:off x="3136392" y="5715620"/>
            <a:ext cx="5515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400" dirty="0"/>
              <a:t>Beispiel: </a:t>
            </a:r>
            <a:r>
              <a:rPr lang="de-DE" sz="1400" i="1" dirty="0" err="1"/>
              <a:t>Schul</a:t>
            </a:r>
            <a:r>
              <a:rPr lang="de-DE" sz="1400" dirty="0"/>
              <a:t> (in </a:t>
            </a:r>
            <a:r>
              <a:rPr lang="de-DE" sz="1400" i="1" dirty="0"/>
              <a:t>Schultasche</a:t>
            </a:r>
            <a:r>
              <a:rPr lang="de-DE" sz="1400" dirty="0"/>
              <a:t>) ist Allomorph zum Morphem {Schule}</a:t>
            </a:r>
          </a:p>
          <a:p>
            <a:r>
              <a:rPr lang="de-DE" sz="1400" dirty="0"/>
              <a:t>                        </a:t>
            </a:r>
            <a:r>
              <a:rPr lang="de-DE" sz="1400" i="1" dirty="0" err="1"/>
              <a:t>Wäld</a:t>
            </a:r>
            <a:r>
              <a:rPr lang="de-DE" sz="1400" dirty="0"/>
              <a:t>  (in </a:t>
            </a:r>
            <a:r>
              <a:rPr lang="de-DE" sz="1400" i="1" dirty="0"/>
              <a:t>Wäldchen</a:t>
            </a:r>
            <a:r>
              <a:rPr lang="de-DE" sz="1400" dirty="0"/>
              <a:t> oder </a:t>
            </a:r>
            <a:r>
              <a:rPr lang="de-DE" sz="1400" i="1" dirty="0"/>
              <a:t>Wälder</a:t>
            </a:r>
            <a:r>
              <a:rPr lang="de-DE" sz="1400" dirty="0"/>
              <a:t>) ist Allomorph zu {Wald}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73D85ABB-532C-4AB6-A3E7-C214DC03F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543" y="1529956"/>
            <a:ext cx="7902733" cy="42393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rgbClr val="990033"/>
                </a:solidFill>
                <a:cs typeface="Arial" pitchFamily="34" charset="0"/>
              </a:rPr>
              <a:t>Morpheme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frei			gebunden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600" u="sng" dirty="0">
                <a:latin typeface="Frutiger Next LT W1G" pitchFamily="34" charset="0"/>
                <a:cs typeface="Arial" pitchFamily="34" charset="0"/>
              </a:rPr>
              <a:t>  lexikalisch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         grammatisch	</a:t>
            </a:r>
            <a:r>
              <a:rPr lang="de-DE" sz="1600" u="sng" dirty="0">
                <a:latin typeface="Frutiger Next LT W1G" pitchFamily="34" charset="0"/>
                <a:cs typeface="Arial" pitchFamily="34" charset="0"/>
              </a:rPr>
              <a:t>lexikalisch	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grammatisch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               Basismorphem		                                     Basismorphem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              (BM)			              (BM)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Wortbildungsmorphem	       Flexionsmorphem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(WBM)	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	       </a:t>
            </a: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(FM)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 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</a:t>
            </a:r>
          </a:p>
          <a:p>
            <a:pPr lvl="6" fontAlgn="base">
              <a:spcBef>
                <a:spcPct val="0"/>
              </a:spcBef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	 </a:t>
            </a:r>
          </a:p>
          <a:p>
            <a:pPr lvl="6" fontAlgn="base">
              <a:spcBef>
                <a:spcPct val="0"/>
              </a:spcBef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		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- Suffix</a:t>
            </a:r>
          </a:p>
          <a:p>
            <a:pPr lvl="8" fontAlgn="base">
              <a:spcBef>
                <a:spcPct val="0"/>
              </a:spcBef>
            </a:pPr>
            <a:r>
              <a:rPr lang="de-DE" sz="1400" dirty="0">
                <a:latin typeface="Frutiger Next LT W1G" pitchFamily="34" charset="0"/>
                <a:cs typeface="Arial" pitchFamily="34" charset="0"/>
              </a:rPr>
              <a:t>	- Präfix	      Affixe</a:t>
            </a:r>
          </a:p>
          <a:p>
            <a:pPr lvl="8" fontAlgn="base">
              <a:spcBef>
                <a:spcPct val="0"/>
              </a:spcBef>
            </a:pPr>
            <a:r>
              <a:rPr lang="de-DE" sz="1400" dirty="0">
                <a:latin typeface="Frutiger Next LT W1G" pitchFamily="34" charset="0"/>
                <a:cs typeface="Arial" pitchFamily="34" charset="0"/>
              </a:rPr>
              <a:t>	- Zirkumfix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EB2A303-8C31-45A9-9941-FBF129AD56AF}"/>
              </a:ext>
            </a:extLst>
          </p:cNvPr>
          <p:cNvSpPr/>
          <p:nvPr/>
        </p:nvSpPr>
        <p:spPr>
          <a:xfrm>
            <a:off x="1724123" y="432922"/>
            <a:ext cx="262430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b="1" dirty="0">
                <a:solidFill>
                  <a:srgbClr val="990033"/>
                </a:solidFill>
                <a:cs typeface="Arial" pitchFamily="34" charset="0"/>
              </a:rPr>
              <a:t>2. </a:t>
            </a:r>
            <a:r>
              <a:rPr lang="de-DE" b="1" dirty="0" err="1">
                <a:solidFill>
                  <a:srgbClr val="990033"/>
                </a:solidFill>
                <a:cs typeface="Arial" pitchFamily="34" charset="0"/>
              </a:rPr>
              <a:t>Morphemklassifikation</a:t>
            </a:r>
            <a:endParaRPr lang="de-DE" b="1" dirty="0">
              <a:solidFill>
                <a:srgbClr val="990033"/>
              </a:solidFill>
              <a:cs typeface="Arial" pitchFamily="34" charset="0"/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A5C9BD2E-6566-4B68-A52B-F1062A31A544}"/>
              </a:ext>
            </a:extLst>
          </p:cNvPr>
          <p:cNvCxnSpPr/>
          <p:nvPr/>
        </p:nvCxnSpPr>
        <p:spPr>
          <a:xfrm flipV="1">
            <a:off x="4443046" y="1840523"/>
            <a:ext cx="879231" cy="23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7E406DFC-1E40-4C5B-BF61-27325AAB6BB2}"/>
              </a:ext>
            </a:extLst>
          </p:cNvPr>
          <p:cNvCxnSpPr/>
          <p:nvPr/>
        </p:nvCxnSpPr>
        <p:spPr>
          <a:xfrm>
            <a:off x="6447692" y="1840523"/>
            <a:ext cx="504093" cy="23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A590AF10-74D4-4D27-8E98-FEE592BD817A}"/>
              </a:ext>
            </a:extLst>
          </p:cNvPr>
          <p:cNvCxnSpPr/>
          <p:nvPr/>
        </p:nvCxnSpPr>
        <p:spPr>
          <a:xfrm flipH="1">
            <a:off x="3364523" y="2356338"/>
            <a:ext cx="726831" cy="4337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DEA4F933-0409-411F-9F90-84D31801401B}"/>
              </a:ext>
            </a:extLst>
          </p:cNvPr>
          <p:cNvCxnSpPr/>
          <p:nvPr/>
        </p:nvCxnSpPr>
        <p:spPr>
          <a:xfrm>
            <a:off x="4348431" y="2356338"/>
            <a:ext cx="622154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D5A5EF91-FDDC-4FDE-9D43-E32B3B16D581}"/>
              </a:ext>
            </a:extLst>
          </p:cNvPr>
          <p:cNvCxnSpPr/>
          <p:nvPr/>
        </p:nvCxnSpPr>
        <p:spPr>
          <a:xfrm flipH="1">
            <a:off x="6588369" y="2356338"/>
            <a:ext cx="504093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D84C833-57F2-4A77-A945-CF49FA3FC247}"/>
              </a:ext>
            </a:extLst>
          </p:cNvPr>
          <p:cNvCxnSpPr/>
          <p:nvPr/>
        </p:nvCxnSpPr>
        <p:spPr>
          <a:xfrm>
            <a:off x="7491046" y="2356338"/>
            <a:ext cx="726831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0FF6D360-BDC5-4F69-819E-54AEC5F18000}"/>
              </a:ext>
            </a:extLst>
          </p:cNvPr>
          <p:cNvCxnSpPr/>
          <p:nvPr/>
        </p:nvCxnSpPr>
        <p:spPr>
          <a:xfrm flipH="1">
            <a:off x="7397262" y="3094892"/>
            <a:ext cx="902676" cy="7971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6A75B9A7-FE4A-4C90-9130-21250D4F5CDB}"/>
              </a:ext>
            </a:extLst>
          </p:cNvPr>
          <p:cNvCxnSpPr/>
          <p:nvPr/>
        </p:nvCxnSpPr>
        <p:spPr>
          <a:xfrm>
            <a:off x="8534400" y="3141785"/>
            <a:ext cx="738554" cy="7275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Geschweifte Klammer rechts 22">
            <a:extLst>
              <a:ext uri="{FF2B5EF4-FFF2-40B4-BE49-F238E27FC236}">
                <a16:creationId xmlns:a16="http://schemas.microsoft.com/office/drawing/2014/main" id="{B0E5A09C-F4F6-4066-8B81-FB3C61543909}"/>
              </a:ext>
            </a:extLst>
          </p:cNvPr>
          <p:cNvSpPr/>
          <p:nvPr/>
        </p:nvSpPr>
        <p:spPr>
          <a:xfrm>
            <a:off x="7491046" y="4794738"/>
            <a:ext cx="175846" cy="48064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92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396040" y="582354"/>
            <a:ext cx="957676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3. Besonderheiten</a:t>
            </a:r>
          </a:p>
          <a:p>
            <a:endParaRPr lang="de-DE" sz="1300" dirty="0"/>
          </a:p>
          <a:p>
            <a:endParaRPr lang="de-DE" sz="1300" dirty="0"/>
          </a:p>
          <a:p>
            <a:pPr marL="342900" indent="-342900"/>
            <a:r>
              <a:rPr lang="de-DE" sz="1600" b="1" dirty="0">
                <a:cs typeface="Arial" pitchFamily="34" charset="0"/>
              </a:rPr>
              <a:t>  a)   Unikale Morpheme</a:t>
            </a:r>
            <a:r>
              <a:rPr lang="de-DE" sz="1600" dirty="0">
                <a:cs typeface="Arial" pitchFamily="34" charset="0"/>
              </a:rPr>
              <a:t>:</a:t>
            </a:r>
          </a:p>
          <a:p>
            <a:pPr marL="177800"/>
            <a:r>
              <a:rPr lang="de-DE" sz="1600" dirty="0">
                <a:cs typeface="Arial" pitchFamily="34" charset="0"/>
              </a:rPr>
              <a:t>     </a:t>
            </a: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de-DE" sz="1600" dirty="0">
                <a:cs typeface="Arial" pitchFamily="34" charset="0"/>
              </a:rPr>
              <a:t>kommen nur in einer einzigen Verbindung vor</a:t>
            </a:r>
          </a:p>
          <a:p>
            <a:pPr marL="177800"/>
            <a:r>
              <a:rPr lang="de-DE" sz="1600" dirty="0">
                <a:cs typeface="Arial" pitchFamily="34" charset="0"/>
              </a:rPr>
              <a:t>     </a:t>
            </a: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de-DE" sz="1600" dirty="0">
                <a:cs typeface="Arial" pitchFamily="34" charset="0"/>
              </a:rPr>
              <a:t>sind gebundene Morpheme und tragen heute keine Bedeutung mehr</a:t>
            </a:r>
          </a:p>
          <a:p>
            <a:pPr marL="342900" indent="-342900">
              <a:buAutoNum type="alphaLcParenR"/>
            </a:pPr>
            <a:endParaRPr lang="de-DE" sz="1600" dirty="0">
              <a:cs typeface="Arial" pitchFamily="34" charset="0"/>
            </a:endParaRPr>
          </a:p>
          <a:p>
            <a:pPr marL="342900" indent="-342900"/>
            <a:endParaRPr lang="de-DE" sz="1600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  b)    </a:t>
            </a:r>
            <a:r>
              <a:rPr lang="de-DE" sz="1600" b="1" dirty="0" err="1">
                <a:cs typeface="Arial" pitchFamily="34" charset="0"/>
              </a:rPr>
              <a:t>Portemanteaumorpheme</a:t>
            </a:r>
            <a:r>
              <a:rPr lang="de-DE" sz="1600" dirty="0">
                <a:cs typeface="Arial" pitchFamily="34" charset="0"/>
              </a:rPr>
              <a:t>:</a:t>
            </a:r>
          </a:p>
          <a:p>
            <a:pPr marL="177800"/>
            <a:r>
              <a:rPr lang="de-DE" sz="1600" dirty="0">
                <a:cs typeface="Arial" pitchFamily="34" charset="0"/>
              </a:rPr>
              <a:t>      </a:t>
            </a: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 Z</a:t>
            </a:r>
            <a:r>
              <a:rPr lang="de-DE" sz="1600" dirty="0">
                <a:cs typeface="Arial" pitchFamily="34" charset="0"/>
              </a:rPr>
              <a:t>wei freie Morpheme verschmelzen miteinander:</a:t>
            </a:r>
          </a:p>
          <a:p>
            <a:pPr marL="177800"/>
            <a:r>
              <a:rPr lang="de-DE" sz="1600" dirty="0">
                <a:cs typeface="Arial" pitchFamily="34" charset="0"/>
              </a:rPr>
              <a:t>		</a:t>
            </a:r>
            <a:r>
              <a:rPr lang="de-DE" sz="1400" dirty="0">
                <a:cs typeface="Arial" pitchFamily="34" charset="0"/>
              </a:rPr>
              <a:t>z. B. Präposition + Artikel: {</a:t>
            </a:r>
            <a:r>
              <a:rPr lang="de-DE" sz="1400" i="1" dirty="0">
                <a:cs typeface="Arial" pitchFamily="34" charset="0"/>
              </a:rPr>
              <a:t>ans</a:t>
            </a:r>
            <a:r>
              <a:rPr lang="de-DE" sz="1400" dirty="0">
                <a:cs typeface="Arial" pitchFamily="34" charset="0"/>
              </a:rPr>
              <a:t>} aus </a:t>
            </a:r>
            <a:r>
              <a:rPr lang="de-DE" sz="1400" i="1" dirty="0">
                <a:cs typeface="Arial" pitchFamily="34" charset="0"/>
              </a:rPr>
              <a:t>an</a:t>
            </a:r>
            <a:r>
              <a:rPr lang="de-DE" sz="1400" dirty="0">
                <a:cs typeface="Arial" pitchFamily="34" charset="0"/>
              </a:rPr>
              <a:t> + </a:t>
            </a:r>
            <a:r>
              <a:rPr lang="de-DE" sz="1400" i="1" dirty="0">
                <a:cs typeface="Arial" pitchFamily="34" charset="0"/>
              </a:rPr>
              <a:t>das</a:t>
            </a:r>
          </a:p>
          <a:p>
            <a:pPr marL="177800"/>
            <a:endParaRPr lang="de-DE" sz="1600" dirty="0">
              <a:cs typeface="Arial" pitchFamily="34" charset="0"/>
            </a:endParaRPr>
          </a:p>
          <a:p>
            <a:pPr marL="520700" indent="-342900">
              <a:buAutoNum type="alphaLcParenR" startAt="3"/>
            </a:pPr>
            <a:r>
              <a:rPr lang="de-DE" sz="1600" b="1" dirty="0">
                <a:cs typeface="Arial" pitchFamily="34" charset="0"/>
              </a:rPr>
              <a:t>Konfixe</a:t>
            </a:r>
          </a:p>
          <a:p>
            <a:pPr marL="177800"/>
            <a:r>
              <a:rPr lang="de-DE" sz="1600" b="1" dirty="0">
                <a:cs typeface="Arial" pitchFamily="34" charset="0"/>
                <a:sym typeface="Wingdings" panose="05000000000000000000" pitchFamily="2" charset="2"/>
              </a:rPr>
              <a:t>        </a:t>
            </a: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 sind Basismorpheme, die in der Regel fremdsprachlicher Herkunft sind und nur gebunden auftreten:</a:t>
            </a:r>
            <a:endParaRPr lang="de-DE" sz="1600" dirty="0">
              <a:cs typeface="Arial" pitchFamily="34" charset="0"/>
            </a:endParaRPr>
          </a:p>
          <a:p>
            <a:pPr marL="177800"/>
            <a:r>
              <a:rPr lang="de-DE" sz="1600" b="1" dirty="0">
                <a:cs typeface="Arial" pitchFamily="34" charset="0"/>
              </a:rPr>
              <a:t> 		</a:t>
            </a:r>
            <a:r>
              <a:rPr lang="de-DE" sz="1400" dirty="0">
                <a:cs typeface="Arial" pitchFamily="34" charset="0"/>
              </a:rPr>
              <a:t>z. B. {</a:t>
            </a:r>
            <a:r>
              <a:rPr lang="de-DE" sz="1400" dirty="0" err="1">
                <a:cs typeface="Arial" pitchFamily="34" charset="0"/>
              </a:rPr>
              <a:t>thek</a:t>
            </a:r>
            <a:r>
              <a:rPr lang="de-DE" sz="1400" dirty="0">
                <a:cs typeface="Arial" pitchFamily="34" charset="0"/>
              </a:rPr>
              <a:t>} in </a:t>
            </a:r>
            <a:r>
              <a:rPr lang="de-DE" sz="1400" i="1" dirty="0">
                <a:cs typeface="Arial" pitchFamily="34" charset="0"/>
              </a:rPr>
              <a:t>Vinothek</a:t>
            </a:r>
          </a:p>
          <a:p>
            <a:endParaRPr lang="de-DE" sz="1600" dirty="0"/>
          </a:p>
          <a:p>
            <a:endParaRPr lang="de-DE" sz="1300" dirty="0">
              <a:latin typeface="Frutiger Next LT W1G" pitchFamily="34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121664" y="4911495"/>
            <a:ext cx="8856984" cy="1080120"/>
            <a:chOff x="107504" y="4365104"/>
            <a:chExt cx="8856984" cy="1080120"/>
          </a:xfrm>
        </p:grpSpPr>
        <p:sp>
          <p:nvSpPr>
            <p:cNvPr id="5" name="Textfeld 4"/>
            <p:cNvSpPr txBox="1"/>
            <p:nvPr/>
          </p:nvSpPr>
          <p:spPr>
            <a:xfrm>
              <a:off x="1043608" y="4437112"/>
              <a:ext cx="7528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cs typeface="Arial" pitchFamily="34" charset="0"/>
                </a:rPr>
                <a:t>Ordnen Sie die folgenden Wörter den oben genannten Kategorien zu:</a:t>
              </a:r>
            </a:p>
            <a:p>
              <a:endParaRPr lang="de-DE" sz="1600" dirty="0">
                <a:latin typeface="Arial" pitchFamily="34" charset="0"/>
                <a:cs typeface="Arial" pitchFamily="34" charset="0"/>
              </a:endParaRPr>
            </a:p>
            <a:p>
              <a:r>
                <a:rPr lang="de-DE" sz="1600" i="1" dirty="0">
                  <a:cs typeface="Arial" pitchFamily="34" charset="0"/>
                </a:rPr>
                <a:t>Himbeere – Lindwurm –  Bibliothek – im – übers – Nachtigall – Bollwerk – Thermostat </a:t>
              </a:r>
            </a:p>
          </p:txBody>
        </p:sp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7544" y="4509120"/>
              <a:ext cx="414767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hteck 6"/>
            <p:cNvSpPr/>
            <p:nvPr/>
          </p:nvSpPr>
          <p:spPr>
            <a:xfrm>
              <a:off x="107504" y="4365104"/>
              <a:ext cx="8856984" cy="1080120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" name="Textfeld 10">
            <a:extLst>
              <a:ext uri="{FF2B5EF4-FFF2-40B4-BE49-F238E27FC236}">
                <a16:creationId xmlns:a16="http://schemas.microsoft.com/office/drawing/2014/main" id="{1E4B03EF-BEEB-45CD-B133-7F3EF1984C3B}"/>
              </a:ext>
            </a:extLst>
          </p:cNvPr>
          <p:cNvSpPr txBox="1"/>
          <p:nvPr/>
        </p:nvSpPr>
        <p:spPr>
          <a:xfrm>
            <a:off x="326136" y="5717100"/>
            <a:ext cx="79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BA8169-8212-4453-9D25-AE83D24DC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144" y="633788"/>
            <a:ext cx="7839456" cy="49320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Digitales Wörterbuch der deutschen Sprache (DWDS): </a:t>
            </a: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+mn-lt"/>
              </a:rPr>
              <a:t>Nachtigall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Etymologie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Nachtigall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f. Der Name des besonders nachts singenden Vogels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ahd.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nahtagala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(8.Jh.), mhd.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nahtegal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asächs.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nahtigala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mnd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nachtegāl</a:t>
            </a:r>
            <a:r>
              <a:rPr kumimoji="0" lang="de-DE" altLang="de-DE" sz="1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(e)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(woraus schwed.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nächtergala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näktergal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),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mnl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nachtegāle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nachtegaal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aengl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nihtegala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nehtegala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 engl.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nightingale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germ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*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nahti-galōn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) ist gebildet aus dem unter ↗</a:t>
            </a:r>
            <a:r>
              <a:rPr kumimoji="0" lang="de-DE" altLang="de-DE" sz="1400" b="0" i="0" u="sng" strike="noStrike" cap="none" normalizeH="0" baseline="0" dirty="0">
                <a:ln>
                  <a:noFill/>
                </a:ln>
                <a:solidFill>
                  <a:srgbClr val="0087C2"/>
                </a:solidFill>
                <a:effectLst/>
                <a:latin typeface="+mn-lt"/>
                <a:cs typeface="Arial" panose="020B0604020202020204" pitchFamily="34" charset="0"/>
                <a:hlinkClick r:id="rId2"/>
              </a:rPr>
              <a:t>Nacht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(s. d.) behandelten Substantiv und einer Ableitung von dem in ahd. (um 800),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aengl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galan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‘singen’, besonders ‘Zauberformeln (singend) hersagen, verzaubern, behexen’,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anord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gala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auch ‘krähen’,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mnl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galen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‘Lärm machen’ vorliegenden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germ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Verb (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germ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</a:t>
            </a:r>
            <a:r>
              <a:rPr kumimoji="0" lang="de-DE" altLang="de-DE" sz="1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*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galan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‘singen’); vgl. dazu ahd. (9. Jh.), mhd. asächs.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‘Schall, Ton, Lärm, Geräusch’, ahd.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galstar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(9. Jh.), mhd. </a:t>
            </a:r>
            <a:r>
              <a:rPr kumimoji="0" lang="de-DE" altLang="de-DE" sz="1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galster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‘Gesang, Zaubergesang, Zauberei, Betrug’. Die Wortgruppe ist verwandt mit ↗</a:t>
            </a:r>
            <a:r>
              <a:rPr kumimoji="0" lang="de-DE" altLang="de-DE" sz="1400" b="0" i="0" u="sng" strike="noStrike" cap="none" normalizeH="0" baseline="0" dirty="0">
                <a:ln>
                  <a:noFill/>
                </a:ln>
                <a:solidFill>
                  <a:srgbClr val="0087C2"/>
                </a:solidFill>
                <a:effectLst/>
                <a:latin typeface="+mn-lt"/>
                <a:cs typeface="Arial" panose="020B0604020202020204" pitchFamily="34" charset="0"/>
                <a:hlinkClick r:id="rId3"/>
              </a:rPr>
              <a:t>gellen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(s. d.) und den dort genannten 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außergerm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 Formen.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Der </a:t>
            </a:r>
            <a:r>
              <a:rPr kumimoji="0" lang="de-DE" altLang="de-DE" sz="1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westgerm</a:t>
            </a:r>
            <a:r>
              <a:rPr kumimoji="0" lang="de-DE" altLang="de-DE" sz="1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. Vogelname bedeutet eigentlich ‘Nachtsängerin’.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1400" dirty="0">
              <a:solidFill>
                <a:srgbClr val="333333"/>
              </a:solidFill>
              <a:latin typeface="+mn-lt"/>
              <a:cs typeface="Arial" panose="020B0604020202020204" pitchFamily="34" charset="0"/>
            </a:endParaRPr>
          </a:p>
          <a:p>
            <a:endParaRPr lang="de-DE" sz="1200" dirty="0">
              <a:latin typeface="+mn-lt"/>
            </a:endParaRPr>
          </a:p>
          <a:p>
            <a:endParaRPr lang="de-DE" sz="1200" dirty="0">
              <a:latin typeface="+mn-lt"/>
            </a:endParaRPr>
          </a:p>
          <a:p>
            <a:r>
              <a:rPr lang="de-DE" sz="1200" b="1" dirty="0">
                <a:latin typeface="+mn-lt"/>
              </a:rPr>
              <a:t>Wikipedia:</a:t>
            </a:r>
          </a:p>
          <a:p>
            <a:r>
              <a:rPr lang="de-DE" sz="1200" dirty="0">
                <a:latin typeface="+mn-lt"/>
              </a:rPr>
              <a:t>Der Tiername „Nachtigall“, über mittelhochdeutsch </a:t>
            </a:r>
            <a:r>
              <a:rPr lang="de-DE" sz="1200" i="1" dirty="0">
                <a:latin typeface="+mn-lt"/>
              </a:rPr>
              <a:t>nachtegal(e)</a:t>
            </a:r>
            <a:r>
              <a:rPr lang="de-DE" sz="1200" dirty="0">
                <a:latin typeface="+mn-lt"/>
              </a:rPr>
              <a:t> von althochdeutsch </a:t>
            </a:r>
            <a:r>
              <a:rPr lang="de-DE" sz="1200" i="1" dirty="0" err="1">
                <a:latin typeface="+mn-lt"/>
              </a:rPr>
              <a:t>nahtagala</a:t>
            </a:r>
            <a:r>
              <a:rPr lang="de-DE" sz="1200" dirty="0">
                <a:latin typeface="+mn-lt"/>
              </a:rPr>
              <a:t>, geht wahrscheinlich auf ein westgermanisches Wort </a:t>
            </a:r>
            <a:r>
              <a:rPr lang="de-DE" sz="1200" i="1" dirty="0" err="1">
                <a:latin typeface="+mn-lt"/>
              </a:rPr>
              <a:t>nahtagalōn</a:t>
            </a:r>
            <a:r>
              <a:rPr lang="de-DE" sz="1200" dirty="0">
                <a:latin typeface="+mn-lt"/>
              </a:rPr>
              <a:t> mit der Bedeutung „Nachtsängerin“ zurück. Der zweite Wortteil ist verwandt mit „gellen“ und gehört zu althochdeutsch </a:t>
            </a:r>
            <a:r>
              <a:rPr lang="de-DE" sz="1200" i="1" dirty="0" err="1">
                <a:latin typeface="+mn-lt"/>
              </a:rPr>
              <a:t>galan</a:t>
            </a:r>
            <a:r>
              <a:rPr lang="de-DE" sz="1200" dirty="0">
                <a:latin typeface="+mn-lt"/>
              </a:rPr>
              <a:t> („singen“).</a:t>
            </a:r>
            <a:r>
              <a:rPr lang="de-DE" sz="1200" baseline="30000" dirty="0">
                <a:latin typeface="+mn-lt"/>
                <a:hlinkClick r:id="rId4"/>
              </a:rPr>
              <a:t>[</a:t>
            </a:r>
            <a:endParaRPr lang="de-DE" sz="1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273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256073" y="443780"/>
            <a:ext cx="878396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4. Motiviertheit von Wortverbindungen</a:t>
            </a: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sz="1300" dirty="0">
              <a:latin typeface="Frutiger Next LT W1G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b="1" dirty="0">
                <a:cs typeface="Arial" pitchFamily="34" charset="0"/>
              </a:rPr>
              <a:t>Wortbildungsparaphrase</a:t>
            </a:r>
            <a:r>
              <a:rPr lang="de-DE" dirty="0">
                <a:cs typeface="Arial" pitchFamily="34" charset="0"/>
              </a:rPr>
              <a:t>:</a:t>
            </a:r>
          </a:p>
          <a:p>
            <a:pPr lvl="1"/>
            <a:r>
              <a:rPr lang="de-DE" dirty="0">
                <a:cs typeface="Arial" pitchFamily="34" charset="0"/>
              </a:rPr>
              <a:t>	   </a:t>
            </a:r>
            <a:r>
              <a:rPr lang="de-DE" dirty="0">
                <a:cs typeface="Arial" pitchFamily="34" charset="0"/>
                <a:sym typeface="Wingdings" panose="05000000000000000000" pitchFamily="2" charset="2"/>
              </a:rPr>
              <a:t> verdeutlicht die Zusammensetzung des Wortbildungsproduktes </a:t>
            </a:r>
            <a:endParaRPr lang="de-DE" dirty="0"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de-DE" dirty="0">
              <a:cs typeface="Arial" pitchFamily="34" charset="0"/>
            </a:endParaRPr>
          </a:p>
          <a:p>
            <a:pPr marL="342900" indent="-342900"/>
            <a:endParaRPr lang="de-DE" sz="1400" dirty="0">
              <a:latin typeface="Frutiger Next LT W1G" pitchFamily="34" charset="0"/>
            </a:endParaRPr>
          </a:p>
          <a:p>
            <a:pPr marL="177800" indent="-177800"/>
            <a:r>
              <a:rPr lang="de-DE" sz="1300" dirty="0">
                <a:latin typeface="Frutiger Next LT W1G" pitchFamily="34" charset="0"/>
              </a:rPr>
              <a:t>	</a:t>
            </a:r>
            <a:r>
              <a:rPr lang="de-DE" sz="1600" dirty="0">
                <a:cs typeface="Arial" pitchFamily="34" charset="0"/>
              </a:rPr>
              <a:t>Bilden Sie zu den genannten Wörtern eine Wortbildungsparaphrase!</a:t>
            </a:r>
          </a:p>
          <a:p>
            <a:pPr marL="342900" indent="-342900"/>
            <a:endParaRPr lang="de-DE" sz="500" dirty="0">
              <a:latin typeface="Arial" pitchFamily="34" charset="0"/>
              <a:cs typeface="Arial" pitchFamily="34" charset="0"/>
            </a:endParaRPr>
          </a:p>
          <a:p>
            <a:r>
              <a:rPr lang="de-DE" sz="1600" i="1" dirty="0">
                <a:cs typeface="Arial" pitchFamily="34" charset="0"/>
              </a:rPr>
              <a:t>    Kirschkuchen</a:t>
            </a:r>
            <a:r>
              <a:rPr lang="de-DE" sz="1600" dirty="0">
                <a:cs typeface="Arial" pitchFamily="34" charset="0"/>
              </a:rPr>
              <a:t> – </a:t>
            </a:r>
            <a:r>
              <a:rPr lang="de-DE" sz="1600" i="1" dirty="0">
                <a:cs typeface="Arial" pitchFamily="34" charset="0"/>
              </a:rPr>
              <a:t>himmelblau – </a:t>
            </a:r>
            <a:r>
              <a:rPr lang="de-DE" sz="1600" dirty="0">
                <a:cs typeface="Arial" pitchFamily="34" charset="0"/>
              </a:rPr>
              <a:t> </a:t>
            </a:r>
            <a:r>
              <a:rPr lang="de-DE" sz="1600" i="1" dirty="0">
                <a:cs typeface="Arial" pitchFamily="34" charset="0"/>
              </a:rPr>
              <a:t>Klarheit – lesbar </a:t>
            </a:r>
            <a:r>
              <a:rPr lang="de-DE" sz="1600" dirty="0">
                <a:cs typeface="Arial" pitchFamily="34" charset="0"/>
              </a:rPr>
              <a:t>– </a:t>
            </a:r>
            <a:r>
              <a:rPr lang="de-DE" sz="1600" i="1" dirty="0">
                <a:cs typeface="Arial" pitchFamily="34" charset="0"/>
              </a:rPr>
              <a:t>kindlich</a:t>
            </a:r>
            <a:r>
              <a:rPr lang="de-DE" sz="1600" dirty="0">
                <a:cs typeface="Arial" pitchFamily="34" charset="0"/>
              </a:rPr>
              <a:t> – </a:t>
            </a:r>
            <a:r>
              <a:rPr lang="de-DE" sz="1600" i="1" dirty="0">
                <a:cs typeface="Arial" pitchFamily="34" charset="0"/>
              </a:rPr>
              <a:t>Bohrer</a:t>
            </a:r>
            <a:r>
              <a:rPr lang="de-DE" sz="1600" dirty="0">
                <a:cs typeface="Arial" pitchFamily="34" charset="0"/>
              </a:rPr>
              <a:t> – </a:t>
            </a:r>
            <a:r>
              <a:rPr lang="de-DE" sz="1600" i="1" dirty="0">
                <a:cs typeface="Arial" pitchFamily="34" charset="0"/>
              </a:rPr>
              <a:t>Schaukelstuhl </a:t>
            </a:r>
          </a:p>
          <a:p>
            <a:pPr marL="342900" indent="-342900">
              <a:buAutoNum type="alphaLcParenR"/>
            </a:pPr>
            <a:endParaRPr lang="de-DE" sz="1300" dirty="0">
              <a:latin typeface="Frutiger Next LT W1G" pitchFamily="34" charset="0"/>
            </a:endParaRPr>
          </a:p>
          <a:p>
            <a:pPr marL="342900" indent="-342900"/>
            <a:endParaRPr lang="de-DE" sz="1300" dirty="0">
              <a:latin typeface="Frutiger Next LT W1G" pitchFamily="34" charset="0"/>
            </a:endParaRPr>
          </a:p>
          <a:p>
            <a:pPr marL="342900" indent="-342900"/>
            <a:endParaRPr lang="de-DE" sz="1600" dirty="0">
              <a:latin typeface="Frutiger Next LT W1G" pitchFamily="34" charset="0"/>
            </a:endParaRP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Kirschkuchen</a:t>
            </a:r>
            <a:r>
              <a:rPr lang="de-DE" sz="1600" dirty="0">
                <a:sym typeface="Wingdings" panose="05000000000000000000" pitchFamily="2" charset="2"/>
              </a:rPr>
              <a:t>: 	‚Kuchen mit Kirschen‘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himmelblau:</a:t>
            </a:r>
            <a:r>
              <a:rPr lang="de-DE" sz="1600" dirty="0">
                <a:sym typeface="Wingdings" panose="05000000000000000000" pitchFamily="2" charset="2"/>
              </a:rPr>
              <a:t>	‚blau wie der Himmel‘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Klarheit:</a:t>
            </a:r>
            <a:r>
              <a:rPr lang="de-DE" sz="1600" dirty="0">
                <a:sym typeface="Wingdings" panose="05000000000000000000" pitchFamily="2" charset="2"/>
              </a:rPr>
              <a:t>	‚Zustand, klar zu sein‘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lesbar:</a:t>
            </a:r>
            <a:r>
              <a:rPr lang="de-DE" sz="1600" dirty="0">
                <a:sym typeface="Wingdings" panose="05000000000000000000" pitchFamily="2" charset="2"/>
              </a:rPr>
              <a:t>	‚kann gelesen werden‘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kindlich:</a:t>
            </a:r>
            <a:r>
              <a:rPr lang="de-DE" sz="1600" dirty="0">
                <a:sym typeface="Wingdings" panose="05000000000000000000" pitchFamily="2" charset="2"/>
              </a:rPr>
              <a:t>	‚wie ein Kind‘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Bohrer:</a:t>
            </a:r>
            <a:r>
              <a:rPr lang="de-DE" sz="1600" dirty="0">
                <a:sym typeface="Wingdings" panose="05000000000000000000" pitchFamily="2" charset="2"/>
              </a:rPr>
              <a:t>	‚Gerät zum Bohren‘</a:t>
            </a: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-  </a:t>
            </a:r>
            <a:r>
              <a:rPr lang="de-DE" sz="1600" i="1" dirty="0">
                <a:sym typeface="Wingdings" panose="05000000000000000000" pitchFamily="2" charset="2"/>
              </a:rPr>
              <a:t>Schaukelstuhl:</a:t>
            </a:r>
            <a:r>
              <a:rPr lang="de-DE" sz="1600" dirty="0">
                <a:sym typeface="Wingdings" panose="05000000000000000000" pitchFamily="2" charset="2"/>
              </a:rPr>
              <a:t>	‚Stuhl zum Schaukeln‘</a:t>
            </a:r>
          </a:p>
          <a:p>
            <a:pPr marL="342900" indent="-342900"/>
            <a:endParaRPr lang="de-DE" sz="1600" dirty="0">
              <a:sym typeface="Wingdings" panose="05000000000000000000" pitchFamily="2" charset="2"/>
            </a:endParaRPr>
          </a:p>
          <a:p>
            <a:pPr marL="342900" indent="-342900"/>
            <a:r>
              <a:rPr lang="de-DE" sz="1600" dirty="0">
                <a:sym typeface="Wingdings" panose="05000000000000000000" pitchFamily="2" charset="2"/>
              </a:rPr>
              <a:t>      </a:t>
            </a:r>
            <a:endParaRPr lang="de-DE" sz="1600" dirty="0"/>
          </a:p>
          <a:p>
            <a:pPr marL="342900" indent="-342900"/>
            <a:endParaRPr lang="de-DE" sz="1300" dirty="0"/>
          </a:p>
          <a:p>
            <a:pPr marL="342900" indent="-342900"/>
            <a:endParaRPr lang="de-DE" sz="13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dirty="0">
                <a:cs typeface="Arial" pitchFamily="34" charset="0"/>
              </a:rPr>
              <a:t>Motiviertheit </a:t>
            </a:r>
          </a:p>
          <a:p>
            <a:pPr lvl="1"/>
            <a:r>
              <a:rPr lang="de-DE" dirty="0">
                <a:cs typeface="Arial" pitchFamily="34" charset="0"/>
              </a:rPr>
              <a:t>	</a:t>
            </a:r>
            <a:r>
              <a:rPr lang="de-DE" dirty="0"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de-DE" dirty="0">
                <a:cs typeface="Arial" pitchFamily="34" charset="0"/>
              </a:rPr>
              <a:t>fragt nach der </a:t>
            </a:r>
            <a:r>
              <a:rPr lang="de-DE" dirty="0">
                <a:cs typeface="Arial" pitchFamily="34" charset="0"/>
                <a:sym typeface="Wingdings" pitchFamily="2" charset="2"/>
              </a:rPr>
              <a:t>Durchschaubarkeit von Wörtern.</a:t>
            </a:r>
          </a:p>
          <a:p>
            <a:endParaRPr lang="de-DE" sz="1600" dirty="0">
              <a:latin typeface="Arial" pitchFamily="34" charset="0"/>
              <a:cs typeface="Arial" pitchFamily="34" charset="0"/>
            </a:endParaRPr>
          </a:p>
          <a:p>
            <a:endParaRPr lang="de-DE" sz="1300" b="1" dirty="0">
              <a:latin typeface="Frutiger Next LT W1G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3049" y="2091728"/>
            <a:ext cx="34563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hteck 7"/>
          <p:cNvSpPr/>
          <p:nvPr/>
        </p:nvSpPr>
        <p:spPr>
          <a:xfrm>
            <a:off x="1183049" y="2091728"/>
            <a:ext cx="8856984" cy="936104"/>
          </a:xfrm>
          <a:prstGeom prst="rect">
            <a:avLst/>
          </a:prstGeom>
          <a:noFill/>
          <a:ln>
            <a:solidFill>
              <a:srgbClr val="9C0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10"/>
          <p:cNvCxnSpPr/>
          <p:nvPr/>
        </p:nvCxnSpPr>
        <p:spPr>
          <a:xfrm>
            <a:off x="1847528" y="2060848"/>
            <a:ext cx="8424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963992" y="363915"/>
            <a:ext cx="1105122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AutoNum type="alphaLcParenR"/>
            </a:pPr>
            <a:r>
              <a:rPr lang="de-DE" sz="1600" b="1" dirty="0">
                <a:cs typeface="Arial" pitchFamily="34" charset="0"/>
              </a:rPr>
              <a:t>Vollmotiviert: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Gesamtbedeutung eines Wortes ist aus den Einzelbedeutungen herleitbar, z.B. </a:t>
            </a:r>
            <a:r>
              <a:rPr lang="de-DE" sz="1400" b="1" i="1" dirty="0">
                <a:cs typeface="Arial" pitchFamily="34" charset="0"/>
              </a:rPr>
              <a:t>Wintermantel.</a:t>
            </a: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>
              <a:buAutoNum type="alphaLcParenR" startAt="2"/>
            </a:pPr>
            <a:r>
              <a:rPr lang="de-DE" sz="1600" b="1" dirty="0">
                <a:cs typeface="Arial" pitchFamily="34" charset="0"/>
              </a:rPr>
              <a:t>Teilmotiviert/teildemotiviert: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Gesamtbedeutung erschließt sich aus einem Teil des Wortes</a:t>
            </a:r>
          </a:p>
          <a:p>
            <a:pPr marL="900113" indent="-177800"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	mit </a:t>
            </a:r>
            <a:r>
              <a:rPr lang="de-DE" sz="1600" dirty="0" err="1">
                <a:cs typeface="Arial" pitchFamily="34" charset="0"/>
              </a:rPr>
              <a:t>unikalem</a:t>
            </a:r>
            <a:r>
              <a:rPr lang="de-DE" sz="1600" dirty="0">
                <a:cs typeface="Arial" pitchFamily="34" charset="0"/>
              </a:rPr>
              <a:t> Morphem, z.B. </a:t>
            </a:r>
            <a:r>
              <a:rPr lang="de-DE" sz="1400" b="1" i="1" dirty="0">
                <a:cs typeface="Arial" pitchFamily="34" charset="0"/>
              </a:rPr>
              <a:t>Kleinod</a:t>
            </a:r>
          </a:p>
          <a:p>
            <a:pPr marL="900113" lvl="1" indent="-177800"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mit metaphorischem Erst- od. Zweitglied, z.B. </a:t>
            </a:r>
            <a:r>
              <a:rPr lang="de-DE" sz="1400" b="1" i="1" dirty="0">
                <a:cs typeface="Arial" pitchFamily="34" charset="0"/>
              </a:rPr>
              <a:t>Tischbein, Ohrensessel, Augapfel</a:t>
            </a:r>
          </a:p>
          <a:p>
            <a:pPr marL="900113" lvl="1" indent="-177800"/>
            <a:r>
              <a:rPr lang="de-DE" sz="1600" dirty="0">
                <a:cs typeface="Arial" pitchFamily="34" charset="0"/>
              </a:rPr>
              <a:t>			</a:t>
            </a:r>
            <a:r>
              <a:rPr lang="de-DE" sz="1400" dirty="0">
                <a:cs typeface="Arial" pitchFamily="34" charset="0"/>
              </a:rPr>
              <a:t>(Vorsicht: Wörter, die als Ganzes metaphorisch gebraucht werden, gehören nicht hierher!)</a:t>
            </a: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r>
              <a:rPr lang="de-DE" sz="1600" b="1" dirty="0">
                <a:cs typeface="Arial" pitchFamily="34" charset="0"/>
              </a:rPr>
              <a:t>c) Idiomatisiert:</a:t>
            </a:r>
          </a:p>
          <a:p>
            <a:pPr marL="177800"/>
            <a:r>
              <a:rPr lang="de-DE" sz="1600" dirty="0">
                <a:cs typeface="Arial" pitchFamily="34" charset="0"/>
              </a:rPr>
              <a:t>Gesamtbedeutung ist nicht aus der Summe der Einzelbedeutungen herleitbar, </a:t>
            </a:r>
          </a:p>
          <a:p>
            <a:pPr marL="177800"/>
            <a:r>
              <a:rPr lang="de-DE" sz="1600" dirty="0">
                <a:cs typeface="Arial" pitchFamily="34" charset="0"/>
              </a:rPr>
              <a:t>	z.B. </a:t>
            </a:r>
            <a:r>
              <a:rPr lang="de-DE" sz="1400" b="1" i="1" dirty="0">
                <a:cs typeface="Arial" pitchFamily="34" charset="0"/>
              </a:rPr>
              <a:t>Junggeselle, Lampenfieber, Grünschnabel.</a:t>
            </a:r>
          </a:p>
          <a:p>
            <a:pPr marL="177800" indent="-177800"/>
            <a:endParaRPr lang="de-DE" sz="1600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d) Demotiviert: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Wortbildungen können aus heutiger Sicht nur noch aufgrund von 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    Form, Lautung, Silbenzahl als Wortverbindung erkannt werden,</a:t>
            </a:r>
          </a:p>
          <a:p>
            <a:pPr marL="177800"/>
            <a:r>
              <a:rPr lang="de-DE" sz="1600" dirty="0">
                <a:cs typeface="Arial" pitchFamily="34" charset="0"/>
              </a:rPr>
              <a:t>	z.B. </a:t>
            </a:r>
            <a:r>
              <a:rPr lang="de-DE" sz="1400" b="1" i="1" dirty="0">
                <a:cs typeface="Arial" pitchFamily="34" charset="0"/>
              </a:rPr>
              <a:t>vergessen, vergeuden, Herberge</a:t>
            </a: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e) Lautlich 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 Hierzu zählen viele kindersprachliche Bildungen, lautliche Reduplikation,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	z.B</a:t>
            </a:r>
            <a:r>
              <a:rPr lang="de-DE" sz="1400" b="1" dirty="0">
                <a:cs typeface="Arial" pitchFamily="34" charset="0"/>
              </a:rPr>
              <a:t>. </a:t>
            </a:r>
            <a:r>
              <a:rPr lang="de-DE" sz="1400" b="1" i="1" dirty="0" err="1">
                <a:cs typeface="Arial" pitchFamily="34" charset="0"/>
              </a:rPr>
              <a:t>Töfftöff</a:t>
            </a:r>
            <a:endParaRPr lang="de-DE" sz="1400" b="1" i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r>
              <a:rPr lang="de-DE" sz="1600" b="1" dirty="0">
                <a:cs typeface="Arial" pitchFamily="34" charset="0"/>
              </a:rPr>
              <a:t>f)	</a:t>
            </a:r>
            <a:r>
              <a:rPr lang="de-DE" sz="1600" b="1" dirty="0" err="1">
                <a:cs typeface="Arial" pitchFamily="34" charset="0"/>
              </a:rPr>
              <a:t>Remotiviert</a:t>
            </a:r>
            <a:r>
              <a:rPr lang="de-DE" sz="1600" b="1" dirty="0">
                <a:cs typeface="Arial" pitchFamily="34" charset="0"/>
              </a:rPr>
              <a:t>/Volksetymologie: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Demotivierte Wörter werden neu erklärt, 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	z.B. </a:t>
            </a:r>
            <a:r>
              <a:rPr lang="de-DE" sz="1400" b="1" i="1" dirty="0">
                <a:cs typeface="Arial" pitchFamily="34" charset="0"/>
              </a:rPr>
              <a:t>Friedhof</a:t>
            </a:r>
          </a:p>
        </p:txBody>
      </p:sp>
      <p:grpSp>
        <p:nvGrpSpPr>
          <p:cNvPr id="2" name="Gruppieren 8"/>
          <p:cNvGrpSpPr/>
          <p:nvPr/>
        </p:nvGrpSpPr>
        <p:grpSpPr>
          <a:xfrm>
            <a:off x="7856584" y="3276101"/>
            <a:ext cx="4176464" cy="3096344"/>
            <a:chOff x="4499992" y="3573016"/>
            <a:chExt cx="4176464" cy="3096344"/>
          </a:xfrm>
        </p:grpSpPr>
        <p:sp>
          <p:nvSpPr>
            <p:cNvPr id="5" name="Rechteck 4"/>
            <p:cNvSpPr/>
            <p:nvPr/>
          </p:nvSpPr>
          <p:spPr>
            <a:xfrm>
              <a:off x="4499992" y="3573016"/>
              <a:ext cx="4176464" cy="3096344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4608512" y="4221088"/>
              <a:ext cx="3564904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>
                  <a:cs typeface="Arial" pitchFamily="34" charset="0"/>
                </a:rPr>
                <a:t>Ordnen Sie die folgenden Wörter einem der nebenstehenden Punkte zu:</a:t>
              </a:r>
            </a:p>
            <a:p>
              <a:endParaRPr lang="de-DE" sz="1400" dirty="0">
                <a:cs typeface="Arial" pitchFamily="34" charset="0"/>
              </a:endParaRPr>
            </a:p>
            <a:p>
              <a:r>
                <a:rPr lang="de-DE" sz="1400" i="1" dirty="0">
                  <a:cs typeface="Arial" pitchFamily="34" charset="0"/>
                </a:rPr>
                <a:t>Handtasche  – Maulwurf – Handschuh – Augenblick  – Gugelhupf – Ohrensessel – Schmetterling – Friedhof – Kikeriki –Zitronensaft – Fledermaus – heidenelkenrot – Autoreifen – Brombeere –Hochzeit </a:t>
              </a: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36504" y="3717032"/>
              <a:ext cx="414767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963992" y="363915"/>
            <a:ext cx="1105122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AutoNum type="alphaLcParenR"/>
            </a:pPr>
            <a:r>
              <a:rPr lang="de-DE" sz="1600" b="1" dirty="0">
                <a:cs typeface="Arial" pitchFamily="34" charset="0"/>
              </a:rPr>
              <a:t>Vollmotiviert: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</a:t>
            </a:r>
            <a:r>
              <a:rPr lang="de-DE" sz="1600" i="1" dirty="0">
                <a:cs typeface="Arial" pitchFamily="34" charset="0"/>
              </a:rPr>
              <a:t>Handtasche, Zitronensaft, heidenelkenrot, Autoreifen</a:t>
            </a:r>
            <a:endParaRPr lang="de-DE" sz="1400" b="1" i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>
              <a:buAutoNum type="alphaLcParenR" startAt="2"/>
            </a:pPr>
            <a:r>
              <a:rPr lang="de-DE" sz="1600" b="1" dirty="0">
                <a:cs typeface="Arial" pitchFamily="34" charset="0"/>
              </a:rPr>
              <a:t>Teilmotiviert/teildemotiviert: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</a:t>
            </a:r>
            <a:r>
              <a:rPr lang="de-DE" sz="1600" i="1" dirty="0">
                <a:cs typeface="Arial" pitchFamily="34" charset="0"/>
              </a:rPr>
              <a:t>Handschuh, Ohrensessel, </a:t>
            </a: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r>
              <a:rPr lang="de-DE" sz="1600" b="1" dirty="0">
                <a:cs typeface="Arial" pitchFamily="34" charset="0"/>
              </a:rPr>
              <a:t>c) Idiomatisiert:</a:t>
            </a:r>
          </a:p>
          <a:p>
            <a:pPr marL="177800"/>
            <a:r>
              <a:rPr lang="de-DE" sz="1600" i="1" dirty="0">
                <a:cs typeface="Arial" pitchFamily="34" charset="0"/>
              </a:rPr>
              <a:t>Augenblick</a:t>
            </a:r>
            <a:endParaRPr lang="de-DE" sz="1400" b="1" i="1" dirty="0">
              <a:cs typeface="Arial" pitchFamily="34" charset="0"/>
            </a:endParaRPr>
          </a:p>
          <a:p>
            <a:pPr marL="177800" indent="-177800"/>
            <a:endParaRPr lang="de-DE" sz="1600" dirty="0">
              <a:cs typeface="Arial" pitchFamily="34" charset="0"/>
            </a:endParaRPr>
          </a:p>
          <a:p>
            <a:pPr marL="177800" indent="-177800"/>
            <a:endParaRPr lang="de-DE" sz="1600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d) Demotiviert: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</a:t>
            </a:r>
            <a:r>
              <a:rPr lang="de-DE" sz="1600" i="1" dirty="0">
                <a:cs typeface="Arial" pitchFamily="34" charset="0"/>
              </a:rPr>
              <a:t>Gugelhupf, Schmetterling, Fledermaus, Brombeere, Hochzeit</a:t>
            </a:r>
            <a:endParaRPr lang="de-DE" sz="1400" b="1" i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r>
              <a:rPr lang="de-DE" sz="1600" b="1" dirty="0">
                <a:cs typeface="Arial" pitchFamily="34" charset="0"/>
              </a:rPr>
              <a:t>e) Lautlich motiviert: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 </a:t>
            </a:r>
            <a:r>
              <a:rPr lang="de-DE" sz="1600" i="1" dirty="0">
                <a:cs typeface="Arial" pitchFamily="34" charset="0"/>
              </a:rPr>
              <a:t>Kikeriki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	</a:t>
            </a:r>
            <a:endParaRPr lang="de-DE" sz="1400" b="1" i="1" dirty="0">
              <a:cs typeface="Arial" pitchFamily="34" charset="0"/>
            </a:endParaRPr>
          </a:p>
          <a:p>
            <a:pPr marL="177800" indent="-177800"/>
            <a:endParaRPr lang="de-DE" sz="1600" b="1" dirty="0">
              <a:cs typeface="Arial" pitchFamily="34" charset="0"/>
            </a:endParaRPr>
          </a:p>
          <a:p>
            <a:pPr marL="177800" indent="-177800"/>
            <a:r>
              <a:rPr lang="de-DE" sz="1600" b="1" dirty="0">
                <a:cs typeface="Arial" pitchFamily="34" charset="0"/>
              </a:rPr>
              <a:t>f)	</a:t>
            </a:r>
            <a:r>
              <a:rPr lang="de-DE" sz="1600" b="1" dirty="0" err="1">
                <a:cs typeface="Arial" pitchFamily="34" charset="0"/>
              </a:rPr>
              <a:t>Remotiviert</a:t>
            </a:r>
            <a:r>
              <a:rPr lang="de-DE" sz="1600" b="1" dirty="0">
                <a:cs typeface="Arial" pitchFamily="34" charset="0"/>
              </a:rPr>
              <a:t>/Volksetymologie:</a:t>
            </a:r>
          </a:p>
          <a:p>
            <a:pPr marL="177800" indent="-177800"/>
            <a:r>
              <a:rPr lang="de-DE" sz="1600" dirty="0">
                <a:cs typeface="Arial" pitchFamily="34" charset="0"/>
              </a:rPr>
              <a:t>	</a:t>
            </a:r>
            <a:r>
              <a:rPr lang="de-DE" sz="1600" i="1" dirty="0">
                <a:cs typeface="Arial" pitchFamily="34" charset="0"/>
              </a:rPr>
              <a:t>Maulwurf, Friedhof</a:t>
            </a:r>
            <a:endParaRPr lang="de-DE" sz="1400" b="1" i="1" dirty="0">
              <a:cs typeface="Arial" pitchFamily="34" charset="0"/>
            </a:endParaRPr>
          </a:p>
        </p:txBody>
      </p:sp>
      <p:grpSp>
        <p:nvGrpSpPr>
          <p:cNvPr id="2" name="Gruppieren 8"/>
          <p:cNvGrpSpPr/>
          <p:nvPr/>
        </p:nvGrpSpPr>
        <p:grpSpPr>
          <a:xfrm>
            <a:off x="7856584" y="3276101"/>
            <a:ext cx="4176464" cy="3096344"/>
            <a:chOff x="4499992" y="3573016"/>
            <a:chExt cx="4176464" cy="3096344"/>
          </a:xfrm>
        </p:grpSpPr>
        <p:sp>
          <p:nvSpPr>
            <p:cNvPr id="5" name="Rechteck 4"/>
            <p:cNvSpPr/>
            <p:nvPr/>
          </p:nvSpPr>
          <p:spPr>
            <a:xfrm>
              <a:off x="4499992" y="3573016"/>
              <a:ext cx="4176464" cy="3096344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4608512" y="4221088"/>
              <a:ext cx="3564904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>
                  <a:cs typeface="Arial" pitchFamily="34" charset="0"/>
                </a:rPr>
                <a:t>Ordnen Sie die folgenden Wörter einem der nebenstehenden Punkte zu:</a:t>
              </a:r>
            </a:p>
            <a:p>
              <a:endParaRPr lang="de-DE" sz="1400" dirty="0">
                <a:cs typeface="Arial" pitchFamily="34" charset="0"/>
              </a:endParaRPr>
            </a:p>
            <a:p>
              <a:r>
                <a:rPr lang="de-DE" sz="1400" i="1" dirty="0">
                  <a:cs typeface="Arial" pitchFamily="34" charset="0"/>
                </a:rPr>
                <a:t>Handtasche  – Maulwurf – Handschuh – Augenblick  – Gugelhupf – Ohrensessel – Schmetterling – Friedhof – Kikeriki –Zitronensaft – Fledermaus – heidenelkenrot – Autoreifen – Brombeere –Hochzeit </a:t>
              </a: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36504" y="3717032"/>
              <a:ext cx="414767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15724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Finden Sie das Grundwort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Welches Wort steckt darin?</a:t>
            </a:r>
          </a:p>
        </p:txBody>
      </p:sp>
    </p:spTree>
    <p:extLst>
      <p:ext uri="{BB962C8B-B14F-4D97-AF65-F5344CB8AC3E}">
        <p14:creationId xmlns:p14="http://schemas.microsoft.com/office/powerpoint/2010/main" val="227496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1641</Words>
  <Application>Microsoft Office PowerPoint</Application>
  <PresentationFormat>Breitbild</PresentationFormat>
  <Paragraphs>272</Paragraphs>
  <Slides>17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4" baseType="lpstr">
      <vt:lpstr>Aharoni</vt:lpstr>
      <vt:lpstr>Arial</vt:lpstr>
      <vt:lpstr>Calibri</vt:lpstr>
      <vt:lpstr>Calibri Light</vt:lpstr>
      <vt:lpstr>Frutiger Next LT W1G</vt:lpstr>
      <vt:lpstr>Wingdings</vt:lpstr>
      <vt:lpstr>Office</vt:lpstr>
      <vt:lpstr>  Lexikologie und Wortbildung</vt:lpstr>
      <vt:lpstr>1. Grundbegriffe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Vorlesung:  Lexikologie und Wortbildung</dc:title>
  <dc:creator>Christine Pretzl</dc:creator>
  <cp:lastModifiedBy>Pretzl Christine Dr. habil.</cp:lastModifiedBy>
  <cp:revision>21</cp:revision>
  <dcterms:created xsi:type="dcterms:W3CDTF">2020-11-16T11:25:32Z</dcterms:created>
  <dcterms:modified xsi:type="dcterms:W3CDTF">2022-04-07T16:38:06Z</dcterms:modified>
</cp:coreProperties>
</file>