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5" r:id="rId1"/>
  </p:sldMasterIdLst>
  <p:sldIdLst>
    <p:sldId id="256" r:id="rId2"/>
    <p:sldId id="257" r:id="rId3"/>
    <p:sldId id="261" r:id="rId4"/>
    <p:sldId id="259" r:id="rId5"/>
    <p:sldId id="262" r:id="rId6"/>
    <p:sldId id="266" r:id="rId7"/>
    <p:sldId id="281" r:id="rId8"/>
    <p:sldId id="267" r:id="rId9"/>
    <p:sldId id="268" r:id="rId10"/>
    <p:sldId id="269" r:id="rId11"/>
    <p:sldId id="270" r:id="rId12"/>
    <p:sldId id="271" r:id="rId13"/>
    <p:sldId id="272" r:id="rId14"/>
    <p:sldId id="274" r:id="rId15"/>
    <p:sldId id="290" r:id="rId16"/>
    <p:sldId id="275" r:id="rId17"/>
    <p:sldId id="284" r:id="rId18"/>
    <p:sldId id="276" r:id="rId19"/>
    <p:sldId id="286" r:id="rId20"/>
    <p:sldId id="279" r:id="rId21"/>
    <p:sldId id="285" r:id="rId22"/>
    <p:sldId id="277" r:id="rId23"/>
    <p:sldId id="278" r:id="rId24"/>
    <p:sldId id="287" r:id="rId25"/>
    <p:sldId id="288" r:id="rId26"/>
    <p:sldId id="280" r:id="rId27"/>
    <p:sldId id="263" r:id="rId28"/>
    <p:sldId id="265" r:id="rId29"/>
    <p:sldId id="291" r:id="rId30"/>
    <p:sldId id="289" r:id="rId31"/>
    <p:sldId id="292" r:id="rId32"/>
    <p:sldId id="264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B." initials="AB" lastIdx="2" clrIdx="0">
    <p:extLst>
      <p:ext uri="{19B8F6BF-5375-455C-9EA6-DF929625EA0E}">
        <p15:presenceInfo xmlns:p15="http://schemas.microsoft.com/office/powerpoint/2012/main" userId="ce8c5fa9eeebfa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76152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48833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4039242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41270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2322023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254416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716959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65175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36622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63881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79067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337907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31340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283549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505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356912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DB4B5-8446-478B-8E2A-19A208A4BA2C}" type="datetimeFigureOut">
              <a:rPr lang="cs-CZ" smtClean="0"/>
              <a:t>20.12.2016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E470C33-9EA4-4C5E-930C-97C1C850E7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630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</p:sldLayoutIdLst>
  <p:transition spd="slow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majina.maja" TargetMode="External"/><Relationship Id="rId3" Type="http://schemas.openxmlformats.org/officeDocument/2006/relationships/hyperlink" Target="http://www.dubne.cz/obec-dubne/historie-soucasnost/" TargetMode="External"/><Relationship Id="rId7" Type="http://schemas.openxmlformats.org/officeDocument/2006/relationships/hyperlink" Target="http://www.dubne.cz/www/obecdubne/fs/up-dubne-textova-cistopis-pro-tisk.pdf" TargetMode="External"/><Relationship Id="rId12" Type="http://schemas.openxmlformats.org/officeDocument/2006/relationships/hyperlink" Target="http://www.katastralni-mapy.com/mapa-dubne-2522" TargetMode="External"/><Relationship Id="rId2" Type="http://schemas.openxmlformats.org/officeDocument/2006/relationships/hyperlink" Target="http://regiony.kurzy.cz/kn/ku/6336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ology.cz/app/ciselniky/lokalizace/show_map.php?mapa=g50&amp;y=764100&amp;x=1164800&amp;r=2000&amp;s=1&amp;legselect=36" TargetMode="External"/><Relationship Id="rId11" Type="http://schemas.openxmlformats.org/officeDocument/2006/relationships/hyperlink" Target="http://drusop.nature.cz/ost/chrobjekty/pstromy/index.php?frame" TargetMode="External"/><Relationship Id="rId5" Type="http://schemas.openxmlformats.org/officeDocument/2006/relationships/hyperlink" Target="http://www.uses.cz/" TargetMode="External"/><Relationship Id="rId10" Type="http://schemas.openxmlformats.org/officeDocument/2006/relationships/hyperlink" Target="http://www.c-budejovice.cz/cz/zivotni-prostredi-bydleni-doprava/ochrana-prirody/Documents/Pam%C3%A1tn%C3%A9%20stromy/Pamatne_stromy.pdf" TargetMode="External"/><Relationship Id="rId4" Type="http://schemas.openxmlformats.org/officeDocument/2006/relationships/hyperlink" Target="http://www.blanet.cz/foto/277/cz/103/103/dubne-kostel-nanebevzeti-panny-marie-zdroj-oldrich-petrasek/" TargetMode="External"/><Relationship Id="rId9" Type="http://schemas.openxmlformats.org/officeDocument/2006/relationships/hyperlink" Target="ftp://ftp.c-budejovice.cz/OUPA/2014/Textova_cast/Dubn%E9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370272" y="1329744"/>
            <a:ext cx="8915399" cy="2262781"/>
          </a:xfrm>
        </p:spPr>
        <p:txBody>
          <a:bodyPr>
            <a:normAutofit/>
          </a:bodyPr>
          <a:lstStyle/>
          <a:p>
            <a:r>
              <a:rPr lang="cs-CZ" dirty="0" smtClean="0"/>
              <a:t>ÚZEMNÍ PLÁNOVÁNÍ</a:t>
            </a:r>
            <a:br>
              <a:rPr lang="cs-CZ" dirty="0" smtClean="0"/>
            </a:br>
            <a:r>
              <a:rPr lang="cs-CZ" dirty="0" smtClean="0"/>
              <a:t>OBEC DUBNÉ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473303" y="3927373"/>
            <a:ext cx="8915399" cy="1126283"/>
          </a:xfrm>
        </p:spPr>
        <p:txBody>
          <a:bodyPr/>
          <a:lstStyle/>
          <a:p>
            <a:r>
              <a:rPr lang="cs-CZ" dirty="0" smtClean="0"/>
              <a:t>Ľubomír Šimko, Magdaléna Komárová, Lenka Slámová a Andrea Brožková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1434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31977" y="546377"/>
            <a:ext cx="8911687" cy="1280890"/>
          </a:xfrm>
        </p:spPr>
        <p:txBody>
          <a:bodyPr/>
          <a:lstStyle/>
          <a:p>
            <a:r>
              <a:rPr lang="cs-CZ" dirty="0"/>
              <a:t>Interakční prvek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23430" y="1760002"/>
            <a:ext cx="8915400" cy="377762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2 vodní plochy</a:t>
            </a:r>
          </a:p>
          <a:p>
            <a:r>
              <a:rPr lang="cs-CZ" dirty="0">
                <a:solidFill>
                  <a:schemeClr val="tx1"/>
                </a:solidFill>
              </a:rPr>
              <a:t>Malý </a:t>
            </a:r>
            <a:r>
              <a:rPr lang="cs-CZ" dirty="0" err="1" smtClean="0">
                <a:solidFill>
                  <a:schemeClr val="tx1"/>
                </a:solidFill>
              </a:rPr>
              <a:t>hajský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rybník</a:t>
            </a:r>
          </a:p>
          <a:p>
            <a:r>
              <a:rPr lang="cs-CZ" dirty="0">
                <a:solidFill>
                  <a:schemeClr val="tx1"/>
                </a:solidFill>
              </a:rPr>
              <a:t>Prostřední farský rybník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10" name="Obrázek 9"/>
          <p:cNvPicPr/>
          <p:nvPr/>
        </p:nvPicPr>
        <p:blipFill rotWithShape="1">
          <a:blip r:embed="rId2"/>
          <a:srcRect l="9135" t="12333" r="17940" b="11260"/>
          <a:stretch/>
        </p:blipFill>
        <p:spPr bwMode="auto">
          <a:xfrm>
            <a:off x="5609214" y="1584101"/>
            <a:ext cx="5934111" cy="4832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Ovál 10"/>
          <p:cNvSpPr/>
          <p:nvPr/>
        </p:nvSpPr>
        <p:spPr>
          <a:xfrm>
            <a:off x="5758992" y="5116957"/>
            <a:ext cx="1060024" cy="984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12" name="Ovál 11"/>
          <p:cNvSpPr/>
          <p:nvPr/>
        </p:nvSpPr>
        <p:spPr>
          <a:xfrm>
            <a:off x="9985056" y="5609102"/>
            <a:ext cx="839487" cy="5900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2977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26" y="1108609"/>
            <a:ext cx="3552926" cy="26646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807" y="4059849"/>
            <a:ext cx="3815035" cy="2415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938526" y="227339"/>
            <a:ext cx="9941391" cy="62871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Malý </a:t>
            </a:r>
            <a:r>
              <a:rPr lang="cs-CZ" dirty="0" err="1" smtClean="0"/>
              <a:t>hajský</a:t>
            </a:r>
            <a:r>
              <a:rPr lang="cs-CZ" dirty="0" smtClean="0"/>
              <a:t> </a:t>
            </a:r>
            <a:r>
              <a:rPr lang="cs-CZ" dirty="0"/>
              <a:t>rybník </a:t>
            </a:r>
            <a:r>
              <a:rPr lang="cs-CZ" dirty="0" smtClean="0"/>
              <a:t>a Prostřední </a:t>
            </a:r>
            <a:r>
              <a:rPr lang="cs-CZ" dirty="0"/>
              <a:t>farský rybník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70" y="3963098"/>
            <a:ext cx="3569731" cy="2677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970" y="1165463"/>
            <a:ext cx="3499827" cy="2624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délník 1"/>
          <p:cNvSpPr/>
          <p:nvPr/>
        </p:nvSpPr>
        <p:spPr>
          <a:xfrm>
            <a:off x="3219883" y="726359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Malý </a:t>
            </a:r>
            <a:r>
              <a:rPr lang="cs-CZ" dirty="0" err="1">
                <a:ea typeface="Calibri" panose="020F0502020204030204" pitchFamily="34" charset="0"/>
                <a:cs typeface="Times New Roman" panose="02020603050405020304" pitchFamily="18" charset="0"/>
              </a:rPr>
              <a:t>hajský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 rybník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491762" y="739277"/>
            <a:ext cx="2682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Prostřední farský rybník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6999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740019"/>
            <a:ext cx="8911687" cy="1280890"/>
          </a:xfrm>
        </p:spPr>
        <p:txBody>
          <a:bodyPr/>
          <a:lstStyle/>
          <a:p>
            <a:r>
              <a:rPr lang="cs-CZ" dirty="0"/>
              <a:t>Biocentra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2925" y="2690612"/>
            <a:ext cx="8915400" cy="3777622"/>
          </a:xfrm>
        </p:spPr>
        <p:txBody>
          <a:bodyPr/>
          <a:lstStyle/>
          <a:p>
            <a:r>
              <a:rPr lang="cs-CZ" dirty="0"/>
              <a:t>m</a:t>
            </a:r>
            <a:r>
              <a:rPr lang="cs-CZ" dirty="0" smtClean="0"/>
              <a:t>ezi </a:t>
            </a:r>
            <a:r>
              <a:rPr lang="cs-CZ" dirty="0"/>
              <a:t>M</a:t>
            </a:r>
            <a:r>
              <a:rPr lang="cs-CZ" dirty="0" smtClean="0"/>
              <a:t>alým </a:t>
            </a:r>
            <a:r>
              <a:rPr lang="cs-CZ" dirty="0" err="1" smtClean="0"/>
              <a:t>hajským</a:t>
            </a:r>
            <a:r>
              <a:rPr lang="cs-CZ" dirty="0" smtClean="0"/>
              <a:t> rybníkem </a:t>
            </a:r>
            <a:r>
              <a:rPr lang="cs-CZ" dirty="0"/>
              <a:t>a </a:t>
            </a:r>
            <a:r>
              <a:rPr lang="cs-CZ" dirty="0" smtClean="0"/>
              <a:t>Velkým </a:t>
            </a:r>
            <a:r>
              <a:rPr lang="cs-CZ" dirty="0" err="1" smtClean="0"/>
              <a:t>hajským</a:t>
            </a:r>
            <a:r>
              <a:rPr lang="cs-CZ" dirty="0" smtClean="0"/>
              <a:t> </a:t>
            </a:r>
            <a:r>
              <a:rPr lang="cs-CZ" dirty="0"/>
              <a:t>rybníkem</a:t>
            </a:r>
          </a:p>
          <a:p>
            <a:r>
              <a:rPr lang="cs-CZ" dirty="0" err="1"/>
              <a:t>Rahovec</a:t>
            </a:r>
            <a:r>
              <a:rPr lang="cs-CZ" dirty="0"/>
              <a:t> a Prostřední farský rybník + louky </a:t>
            </a:r>
            <a:r>
              <a:rPr lang="cs-CZ" dirty="0" smtClean="0"/>
              <a:t>poblíž</a:t>
            </a:r>
            <a:r>
              <a:rPr lang="cs-CZ" dirty="0"/>
              <a:t> </a:t>
            </a:r>
            <a:r>
              <a:rPr lang="cs-CZ" dirty="0" smtClean="0"/>
              <a:t>- </a:t>
            </a:r>
            <a:r>
              <a:rPr lang="cs-CZ" dirty="0"/>
              <a:t>periodicky zaplavovány vodou z rybníku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0048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Biokoridory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092" y="1371807"/>
            <a:ext cx="9144000" cy="5301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592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</a:t>
            </a:r>
            <a:r>
              <a:rPr lang="cs-CZ" dirty="0" smtClean="0"/>
              <a:t>deální biokoridory </a:t>
            </a:r>
            <a:r>
              <a:rPr lang="cs-CZ" dirty="0"/>
              <a:t>podél vodních </a:t>
            </a:r>
            <a:r>
              <a:rPr lang="cs-CZ" dirty="0" smtClean="0"/>
              <a:t>toků z </a:t>
            </a:r>
            <a:r>
              <a:rPr lang="cs-CZ" dirty="0"/>
              <a:t>rybníka do </a:t>
            </a:r>
            <a:r>
              <a:rPr lang="cs-CZ" dirty="0" smtClean="0"/>
              <a:t>rybníka</a:t>
            </a:r>
          </a:p>
          <a:p>
            <a:r>
              <a:rPr lang="cs-CZ" dirty="0" smtClean="0"/>
              <a:t> </a:t>
            </a:r>
            <a:r>
              <a:rPr lang="cs-CZ" dirty="0"/>
              <a:t>jedná </a:t>
            </a:r>
            <a:r>
              <a:rPr lang="cs-CZ" dirty="0" smtClean="0"/>
              <a:t>pouze </a:t>
            </a:r>
            <a:r>
              <a:rPr lang="cs-CZ" dirty="0"/>
              <a:t>o malou vzdálenost </a:t>
            </a:r>
            <a:endParaRPr lang="cs-CZ" dirty="0" smtClean="0"/>
          </a:p>
          <a:p>
            <a:r>
              <a:rPr lang="cs-CZ" dirty="0" smtClean="0"/>
              <a:t>vodu </a:t>
            </a:r>
            <a:r>
              <a:rPr lang="cs-CZ" dirty="0"/>
              <a:t>bez větších živočichů z důvodu </a:t>
            </a:r>
            <a:r>
              <a:rPr lang="cs-CZ" dirty="0" smtClean="0"/>
              <a:t>česel</a:t>
            </a:r>
            <a:endParaRPr lang="cs-CZ" dirty="0"/>
          </a:p>
          <a:p>
            <a:r>
              <a:rPr lang="cs-CZ" dirty="0" smtClean="0"/>
              <a:t> </a:t>
            </a:r>
            <a:r>
              <a:rPr lang="cs-CZ" dirty="0"/>
              <a:t>možné </a:t>
            </a:r>
            <a:r>
              <a:rPr lang="cs-CZ" dirty="0" smtClean="0"/>
              <a:t>odvození: trasa nevyužívána k migraci živočichů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9875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4345" r="3546" b="9414"/>
          <a:stretch/>
        </p:blipFill>
        <p:spPr>
          <a:xfrm>
            <a:off x="3580327" y="1648495"/>
            <a:ext cx="6800045" cy="4430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234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27324" y="1404937"/>
            <a:ext cx="8915400" cy="3777622"/>
          </a:xfrm>
        </p:spPr>
        <p:txBody>
          <a:bodyPr/>
          <a:lstStyle/>
          <a:p>
            <a:r>
              <a:rPr lang="cs-CZ" dirty="0"/>
              <a:t>v</a:t>
            </a:r>
            <a:r>
              <a:rPr lang="cs-CZ" dirty="0" smtClean="0"/>
              <a:t>elké </a:t>
            </a:r>
            <a:r>
              <a:rPr lang="cs-CZ" dirty="0"/>
              <a:t>množství vodních ploch – rybníkářství</a:t>
            </a:r>
          </a:p>
          <a:p>
            <a:r>
              <a:rPr lang="cs-CZ" dirty="0"/>
              <a:t>n</a:t>
            </a:r>
            <a:r>
              <a:rPr lang="cs-CZ" dirty="0" smtClean="0"/>
              <a:t>ejvětší rybníky: </a:t>
            </a:r>
            <a:r>
              <a:rPr lang="cs-CZ" dirty="0" err="1" smtClean="0"/>
              <a:t>Nuzov</a:t>
            </a:r>
            <a:r>
              <a:rPr lang="cs-CZ" dirty="0" smtClean="0"/>
              <a:t> </a:t>
            </a:r>
            <a:r>
              <a:rPr lang="cs-CZ" dirty="0"/>
              <a:t>a Dubenský rybník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7943" t="13980" r="22019" b="33089"/>
          <a:stretch/>
        </p:blipFill>
        <p:spPr>
          <a:xfrm>
            <a:off x="7934056" y="608870"/>
            <a:ext cx="4044583" cy="2004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15" y="3069875"/>
            <a:ext cx="3455086" cy="2591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23" y="3536154"/>
            <a:ext cx="3236309" cy="2427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475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47" y="452818"/>
            <a:ext cx="3872481" cy="2904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452819"/>
            <a:ext cx="3872480" cy="2904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275" y="3566969"/>
            <a:ext cx="3872480" cy="2904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946" y="3566969"/>
            <a:ext cx="3872481" cy="2904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ovéPole 6"/>
          <p:cNvSpPr txBox="1"/>
          <p:nvPr/>
        </p:nvSpPr>
        <p:spPr>
          <a:xfrm>
            <a:off x="1445737" y="1398361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Nuzov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119840" y="5019149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Dubenský </a:t>
            </a:r>
          </a:p>
          <a:p>
            <a:r>
              <a:rPr lang="cs-CZ" dirty="0" smtClean="0"/>
              <a:t>rybník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8097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Soustava rybníků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Malý a Velký </a:t>
            </a:r>
            <a:r>
              <a:rPr lang="cs-CZ" dirty="0" err="1" smtClean="0"/>
              <a:t>hajský</a:t>
            </a:r>
            <a:r>
              <a:rPr lang="cs-CZ" dirty="0" smtClean="0"/>
              <a:t> rybník, </a:t>
            </a:r>
            <a:r>
              <a:rPr lang="cs-CZ" dirty="0"/>
              <a:t>Doubí, Žabinec, </a:t>
            </a:r>
            <a:r>
              <a:rPr lang="cs-CZ" dirty="0" err="1"/>
              <a:t>Rahovec</a:t>
            </a:r>
            <a:r>
              <a:rPr lang="cs-CZ" dirty="0"/>
              <a:t>, Dolní </a:t>
            </a:r>
            <a:r>
              <a:rPr lang="cs-CZ" dirty="0" err="1" smtClean="0"/>
              <a:t>Rahovec</a:t>
            </a:r>
            <a:r>
              <a:rPr lang="cs-CZ" dirty="0" smtClean="0"/>
              <a:t>, Dubenský rybník, </a:t>
            </a:r>
            <a:r>
              <a:rPr lang="cs-CZ" dirty="0" err="1" smtClean="0"/>
              <a:t>Nuzov</a:t>
            </a:r>
            <a:r>
              <a:rPr lang="cs-CZ" dirty="0" smtClean="0"/>
              <a:t>, Horní a Prostřední farský rybník ad.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22487" t="8822" r="30556" b="15017"/>
          <a:stretch/>
        </p:blipFill>
        <p:spPr bwMode="auto">
          <a:xfrm>
            <a:off x="7789009" y="3135821"/>
            <a:ext cx="3484042" cy="3154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3"/>
          <a:srcRect l="9135" t="12333" r="17940" b="11260"/>
          <a:stretch/>
        </p:blipFill>
        <p:spPr bwMode="auto">
          <a:xfrm>
            <a:off x="2417094" y="3135821"/>
            <a:ext cx="4681538" cy="3004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072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72" y="3650929"/>
            <a:ext cx="3897325" cy="29229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Zástupný symbol pro obsah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96" y="430272"/>
            <a:ext cx="3903260" cy="29815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96" y="3650929"/>
            <a:ext cx="3903260" cy="2927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Zástupný symbol pro obsah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57" y="624110"/>
            <a:ext cx="3706754" cy="2780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ovéPole 2"/>
          <p:cNvSpPr txBox="1"/>
          <p:nvPr/>
        </p:nvSpPr>
        <p:spPr>
          <a:xfrm>
            <a:off x="1378039" y="1416676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Žabinec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022019" y="4971246"/>
            <a:ext cx="1519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Velký </a:t>
            </a:r>
            <a:r>
              <a:rPr lang="cs-CZ" dirty="0" err="1" smtClean="0"/>
              <a:t>hajský</a:t>
            </a:r>
            <a:endParaRPr lang="cs-CZ" dirty="0" smtClean="0"/>
          </a:p>
          <a:p>
            <a:r>
              <a:rPr lang="cs-CZ" dirty="0" smtClean="0"/>
              <a:t> rybník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9035400" y="618224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Prostřední</a:t>
            </a:r>
          </a:p>
          <a:p>
            <a:r>
              <a:rPr lang="cs-CZ" dirty="0" smtClean="0"/>
              <a:t>farský rybník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654602" y="3747752"/>
            <a:ext cx="152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Malý </a:t>
            </a:r>
            <a:r>
              <a:rPr lang="cs-CZ" dirty="0" err="1" smtClean="0"/>
              <a:t>hajský</a:t>
            </a:r>
            <a:r>
              <a:rPr lang="cs-CZ" dirty="0" smtClean="0"/>
              <a:t> </a:t>
            </a:r>
          </a:p>
          <a:p>
            <a:r>
              <a:rPr lang="cs-CZ" dirty="0" smtClean="0"/>
              <a:t>rybník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721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OBEC DUBNÉ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29902" y="1431604"/>
            <a:ext cx="8642897" cy="5140658"/>
          </a:xfrm>
        </p:spPr>
        <p:txBody>
          <a:bodyPr>
            <a:normAutofit fontScale="25000" lnSpcReduction="20000"/>
          </a:bodyPr>
          <a:lstStyle/>
          <a:p>
            <a:r>
              <a:rPr lang="cs-CZ" sz="6400" dirty="0" smtClean="0">
                <a:solidFill>
                  <a:schemeClr val="tx1"/>
                </a:solidFill>
              </a:rPr>
              <a:t>7 </a:t>
            </a:r>
            <a:r>
              <a:rPr lang="cs-CZ" sz="6400" dirty="0">
                <a:solidFill>
                  <a:schemeClr val="tx1"/>
                </a:solidFill>
              </a:rPr>
              <a:t>km západně od Českých Budějovic</a:t>
            </a:r>
          </a:p>
          <a:p>
            <a:r>
              <a:rPr lang="cs-CZ" sz="6400" dirty="0">
                <a:solidFill>
                  <a:schemeClr val="tx1"/>
                </a:solidFill>
              </a:rPr>
              <a:t>mezi rybníky pod úpatím prvních kopců Blanského lesa</a:t>
            </a:r>
          </a:p>
          <a:p>
            <a:r>
              <a:rPr lang="cs-CZ" sz="6400" dirty="0" smtClean="0">
                <a:solidFill>
                  <a:schemeClr val="tx1"/>
                </a:solidFill>
              </a:rPr>
              <a:t>první zmínky o obci z roku 1263</a:t>
            </a:r>
            <a:endParaRPr lang="cs-CZ" sz="6400" dirty="0">
              <a:solidFill>
                <a:schemeClr val="tx1"/>
              </a:solidFill>
            </a:endParaRPr>
          </a:p>
          <a:p>
            <a:r>
              <a:rPr lang="cs-CZ" sz="6400" dirty="0">
                <a:solidFill>
                  <a:schemeClr val="tx1"/>
                </a:solidFill>
              </a:rPr>
              <a:t>r</a:t>
            </a:r>
            <a:r>
              <a:rPr lang="cs-CZ" sz="6400" dirty="0" smtClean="0">
                <a:solidFill>
                  <a:schemeClr val="tx1"/>
                </a:solidFill>
              </a:rPr>
              <a:t>ozloha: 1678 ha</a:t>
            </a:r>
          </a:p>
          <a:p>
            <a:r>
              <a:rPr lang="cs-CZ" sz="6400" dirty="0">
                <a:solidFill>
                  <a:schemeClr val="tx1"/>
                </a:solidFill>
              </a:rPr>
              <a:t>p</a:t>
            </a:r>
            <a:r>
              <a:rPr lang="cs-CZ" sz="6400" dirty="0" smtClean="0">
                <a:solidFill>
                  <a:schemeClr val="tx1"/>
                </a:solidFill>
              </a:rPr>
              <a:t>očet obyvatel: 1399</a:t>
            </a:r>
          </a:p>
          <a:p>
            <a:r>
              <a:rPr lang="cs-CZ" sz="6400" dirty="0">
                <a:solidFill>
                  <a:schemeClr val="tx1"/>
                </a:solidFill>
              </a:rPr>
              <a:t>t</a:t>
            </a:r>
            <a:r>
              <a:rPr lang="cs-CZ" sz="6400" dirty="0" smtClean="0">
                <a:solidFill>
                  <a:schemeClr val="tx1"/>
                </a:solidFill>
              </a:rPr>
              <a:t>vořena 4 částmi:</a:t>
            </a:r>
          </a:p>
          <a:p>
            <a:pPr lvl="1"/>
            <a:r>
              <a:rPr lang="cs-CZ" sz="6400" dirty="0" smtClean="0">
                <a:solidFill>
                  <a:schemeClr val="tx1"/>
                </a:solidFill>
              </a:rPr>
              <a:t>část obce </a:t>
            </a:r>
            <a:r>
              <a:rPr lang="cs-CZ" sz="6400" b="1" dirty="0" smtClean="0">
                <a:solidFill>
                  <a:schemeClr val="tx1"/>
                </a:solidFill>
              </a:rPr>
              <a:t>DUBNÉ</a:t>
            </a:r>
            <a:r>
              <a:rPr lang="cs-CZ" sz="6400" dirty="0" smtClean="0">
                <a:solidFill>
                  <a:schemeClr val="tx1"/>
                </a:solidFill>
              </a:rPr>
              <a:t> 691 stálých obyvatel</a:t>
            </a:r>
          </a:p>
          <a:p>
            <a:pPr lvl="2"/>
            <a:r>
              <a:rPr lang="cs-CZ" sz="6400" dirty="0">
                <a:solidFill>
                  <a:schemeClr val="tx1"/>
                </a:solidFill>
              </a:rPr>
              <a:t> </a:t>
            </a:r>
            <a:r>
              <a:rPr lang="cs-CZ" sz="6400" dirty="0" smtClean="0">
                <a:solidFill>
                  <a:schemeClr val="tx1"/>
                </a:solidFill>
              </a:rPr>
              <a:t>základní  škola, obecní </a:t>
            </a:r>
            <a:r>
              <a:rPr lang="cs-CZ" sz="6400" dirty="0">
                <a:solidFill>
                  <a:schemeClr val="tx1"/>
                </a:solidFill>
              </a:rPr>
              <a:t>úřad včetně matriky a obřadní </a:t>
            </a:r>
            <a:r>
              <a:rPr lang="cs-CZ" sz="6400" dirty="0" smtClean="0">
                <a:solidFill>
                  <a:schemeClr val="tx1"/>
                </a:solidFill>
              </a:rPr>
              <a:t>síně,  mateřská</a:t>
            </a:r>
          </a:p>
          <a:p>
            <a:pPr marL="914400" lvl="2" indent="0">
              <a:buNone/>
            </a:pPr>
            <a:r>
              <a:rPr lang="cs-CZ" sz="6400" dirty="0">
                <a:solidFill>
                  <a:schemeClr val="tx1"/>
                </a:solidFill>
              </a:rPr>
              <a:t> </a:t>
            </a:r>
            <a:r>
              <a:rPr lang="cs-CZ" sz="6400" dirty="0" smtClean="0">
                <a:solidFill>
                  <a:schemeClr val="tx1"/>
                </a:solidFill>
              </a:rPr>
              <a:t>     škola</a:t>
            </a:r>
            <a:r>
              <a:rPr lang="cs-CZ" sz="6400" dirty="0">
                <a:solidFill>
                  <a:schemeClr val="tx1"/>
                </a:solidFill>
              </a:rPr>
              <a:t>, pošta, zdravotní </a:t>
            </a:r>
            <a:r>
              <a:rPr lang="cs-CZ" sz="6400" dirty="0" smtClean="0">
                <a:solidFill>
                  <a:schemeClr val="tx1"/>
                </a:solidFill>
              </a:rPr>
              <a:t>středisko</a:t>
            </a:r>
          </a:p>
          <a:p>
            <a:pPr lvl="2"/>
            <a:r>
              <a:rPr lang="cs-CZ" sz="6400" dirty="0" smtClean="0">
                <a:solidFill>
                  <a:schemeClr val="tx1"/>
                </a:solidFill>
              </a:rPr>
              <a:t> </a:t>
            </a:r>
            <a:r>
              <a:rPr lang="cs-CZ" sz="6400" dirty="0">
                <a:solidFill>
                  <a:schemeClr val="tx1"/>
                </a:solidFill>
              </a:rPr>
              <a:t>působí jednotka Sboru dobrovolných hasičů, která je zařazena </a:t>
            </a:r>
            <a:r>
              <a:rPr lang="cs-CZ" sz="6400" dirty="0" smtClean="0">
                <a:solidFill>
                  <a:schemeClr val="tx1"/>
                </a:solidFill>
              </a:rPr>
              <a:t>do</a:t>
            </a:r>
          </a:p>
          <a:p>
            <a:pPr marL="914400" lvl="2" indent="0">
              <a:buNone/>
            </a:pPr>
            <a:r>
              <a:rPr lang="cs-CZ" sz="6400" dirty="0">
                <a:solidFill>
                  <a:schemeClr val="tx1"/>
                </a:solidFill>
              </a:rPr>
              <a:t> </a:t>
            </a:r>
            <a:r>
              <a:rPr lang="cs-CZ" sz="6400" dirty="0" smtClean="0">
                <a:solidFill>
                  <a:schemeClr val="tx1"/>
                </a:solidFill>
              </a:rPr>
              <a:t>     záchranného </a:t>
            </a:r>
            <a:r>
              <a:rPr lang="cs-CZ" sz="6400" dirty="0">
                <a:solidFill>
                  <a:schemeClr val="tx1"/>
                </a:solidFill>
              </a:rPr>
              <a:t>systému </a:t>
            </a:r>
            <a:r>
              <a:rPr lang="cs-CZ" sz="6400" dirty="0" smtClean="0">
                <a:solidFill>
                  <a:schemeClr val="tx1"/>
                </a:solidFill>
              </a:rPr>
              <a:t>okresu    </a:t>
            </a:r>
          </a:p>
          <a:p>
            <a:pPr lvl="1"/>
            <a:r>
              <a:rPr lang="cs-CZ" sz="6400" b="1" dirty="0" smtClean="0">
                <a:solidFill>
                  <a:schemeClr val="tx1"/>
                </a:solidFill>
              </a:rPr>
              <a:t>KŘENOVICE</a:t>
            </a:r>
            <a:r>
              <a:rPr lang="cs-CZ" sz="6400" dirty="0">
                <a:solidFill>
                  <a:schemeClr val="tx1"/>
                </a:solidFill>
              </a:rPr>
              <a:t> s 399 obyvateli jsou druhou největší částí </a:t>
            </a:r>
            <a:r>
              <a:rPr lang="cs-CZ" sz="6400" dirty="0" smtClean="0">
                <a:solidFill>
                  <a:schemeClr val="tx1"/>
                </a:solidFill>
              </a:rPr>
              <a:t>obce</a:t>
            </a:r>
          </a:p>
          <a:p>
            <a:pPr lvl="1"/>
            <a:r>
              <a:rPr lang="cs-CZ" sz="6400" b="1" dirty="0" smtClean="0">
                <a:solidFill>
                  <a:schemeClr val="tx1"/>
                </a:solidFill>
              </a:rPr>
              <a:t>TŘEBÍN</a:t>
            </a:r>
            <a:r>
              <a:rPr lang="cs-CZ" sz="6400" dirty="0">
                <a:solidFill>
                  <a:schemeClr val="tx1"/>
                </a:solidFill>
              </a:rPr>
              <a:t> </a:t>
            </a:r>
            <a:r>
              <a:rPr lang="cs-CZ" sz="6400" dirty="0" smtClean="0">
                <a:solidFill>
                  <a:schemeClr val="tx1"/>
                </a:solidFill>
              </a:rPr>
              <a:t>s</a:t>
            </a:r>
            <a:r>
              <a:rPr lang="cs-CZ" sz="6400" dirty="0">
                <a:solidFill>
                  <a:schemeClr val="tx1"/>
                </a:solidFill>
              </a:rPr>
              <a:t> 229 </a:t>
            </a:r>
            <a:r>
              <a:rPr lang="cs-CZ" sz="6400" dirty="0" smtClean="0">
                <a:solidFill>
                  <a:schemeClr val="tx1"/>
                </a:solidFill>
              </a:rPr>
              <a:t>obyvatel</a:t>
            </a:r>
            <a:endParaRPr lang="cs-CZ" sz="6400" dirty="0">
              <a:solidFill>
                <a:schemeClr val="tx1"/>
              </a:solidFill>
            </a:endParaRPr>
          </a:p>
          <a:p>
            <a:pPr lvl="2"/>
            <a:r>
              <a:rPr lang="cs-CZ" sz="6400" dirty="0" smtClean="0">
                <a:solidFill>
                  <a:schemeClr val="tx1"/>
                </a:solidFill>
              </a:rPr>
              <a:t> </a:t>
            </a:r>
            <a:r>
              <a:rPr lang="cs-CZ" sz="6400" dirty="0" err="1">
                <a:solidFill>
                  <a:schemeClr val="tx1"/>
                </a:solidFill>
              </a:rPr>
              <a:t>Třebínský</a:t>
            </a:r>
            <a:r>
              <a:rPr lang="cs-CZ" sz="6400" dirty="0">
                <a:solidFill>
                  <a:schemeClr val="tx1"/>
                </a:solidFill>
              </a:rPr>
              <a:t> </a:t>
            </a:r>
            <a:r>
              <a:rPr lang="cs-CZ" sz="6400" dirty="0" smtClean="0">
                <a:solidFill>
                  <a:schemeClr val="tx1"/>
                </a:solidFill>
              </a:rPr>
              <a:t>rybník</a:t>
            </a:r>
            <a:r>
              <a:rPr lang="cs-CZ" sz="6400" dirty="0">
                <a:solidFill>
                  <a:schemeClr val="tx1"/>
                </a:solidFill>
              </a:rPr>
              <a:t> </a:t>
            </a:r>
            <a:r>
              <a:rPr lang="cs-CZ" sz="6400" dirty="0" smtClean="0">
                <a:solidFill>
                  <a:schemeClr val="tx1"/>
                </a:solidFill>
              </a:rPr>
              <a:t>s oddechovou </a:t>
            </a:r>
            <a:r>
              <a:rPr lang="cs-CZ" sz="6400" dirty="0">
                <a:solidFill>
                  <a:schemeClr val="tx1"/>
                </a:solidFill>
              </a:rPr>
              <a:t>parkovou zónu s </a:t>
            </a:r>
            <a:r>
              <a:rPr lang="cs-CZ" sz="6400" dirty="0" smtClean="0">
                <a:solidFill>
                  <a:schemeClr val="tx1"/>
                </a:solidFill>
              </a:rPr>
              <a:t>hřišti</a:t>
            </a:r>
          </a:p>
          <a:p>
            <a:pPr lvl="1"/>
            <a:r>
              <a:rPr lang="cs-CZ" sz="6400" b="1" dirty="0" smtClean="0">
                <a:solidFill>
                  <a:schemeClr val="tx1"/>
                </a:solidFill>
              </a:rPr>
              <a:t>JARONICE</a:t>
            </a:r>
            <a:r>
              <a:rPr lang="cs-CZ" sz="6400" dirty="0">
                <a:solidFill>
                  <a:schemeClr val="tx1"/>
                </a:solidFill>
              </a:rPr>
              <a:t> jsou nejmenší částí obce s 129 stálými </a:t>
            </a:r>
            <a:r>
              <a:rPr lang="cs-CZ" sz="6400" dirty="0" smtClean="0">
                <a:solidFill>
                  <a:schemeClr val="tx1"/>
                </a:solidFill>
              </a:rPr>
              <a:t>obyvateli</a:t>
            </a:r>
          </a:p>
          <a:p>
            <a:pPr lvl="2"/>
            <a:r>
              <a:rPr lang="cs-CZ" sz="6400" dirty="0">
                <a:solidFill>
                  <a:schemeClr val="tx1"/>
                </a:solidFill>
              </a:rPr>
              <a:t>c</a:t>
            </a:r>
            <a:r>
              <a:rPr lang="cs-CZ" sz="6400" dirty="0" smtClean="0">
                <a:solidFill>
                  <a:schemeClr val="tx1"/>
                </a:solidFill>
              </a:rPr>
              <a:t>elé </a:t>
            </a:r>
            <a:r>
              <a:rPr lang="cs-CZ" sz="6400" dirty="0">
                <a:solidFill>
                  <a:schemeClr val="tx1"/>
                </a:solidFill>
              </a:rPr>
              <a:t>území má charakter venkovního osídlení bez průmyslové </a:t>
            </a:r>
            <a:r>
              <a:rPr lang="cs-CZ" sz="6400" dirty="0" smtClean="0">
                <a:solidFill>
                  <a:schemeClr val="tx1"/>
                </a:solidFill>
              </a:rPr>
              <a:t>výroby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49603" t="40286" r="20800" b="27073"/>
          <a:stretch/>
        </p:blipFill>
        <p:spPr bwMode="auto">
          <a:xfrm>
            <a:off x="8327205" y="943969"/>
            <a:ext cx="344043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54453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Žabinec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možná </a:t>
            </a:r>
            <a:r>
              <a:rPr lang="cs-CZ" dirty="0">
                <a:solidFill>
                  <a:schemeClr val="tx1"/>
                </a:solidFill>
              </a:rPr>
              <a:t>revitalizace rybníka Žabinec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na </a:t>
            </a:r>
            <a:r>
              <a:rPr lang="cs-CZ" dirty="0">
                <a:solidFill>
                  <a:schemeClr val="tx1"/>
                </a:solidFill>
              </a:rPr>
              <a:t>severní straně velice zarostlý různými druhy keřů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velmi </a:t>
            </a:r>
            <a:r>
              <a:rPr lang="cs-CZ" dirty="0">
                <a:solidFill>
                  <a:schemeClr val="tx1"/>
                </a:solidFill>
              </a:rPr>
              <a:t>zarostlý litorál až postupně </a:t>
            </a:r>
            <a:r>
              <a:rPr lang="cs-CZ" dirty="0" smtClean="0">
                <a:solidFill>
                  <a:schemeClr val="tx1"/>
                </a:solidFill>
              </a:rPr>
              <a:t>sedimentován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vhodné </a:t>
            </a:r>
            <a:r>
              <a:rPr lang="cs-CZ" dirty="0">
                <a:solidFill>
                  <a:schemeClr val="tx1"/>
                </a:solidFill>
              </a:rPr>
              <a:t>prohloubit a provést částečné odstranění dřevin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987" y="3671246"/>
            <a:ext cx="3502925" cy="2627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55" y="3698541"/>
            <a:ext cx="3466532" cy="2599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564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5510" y="457089"/>
            <a:ext cx="8911687" cy="1280890"/>
          </a:xfrm>
        </p:spPr>
        <p:txBody>
          <a:bodyPr/>
          <a:lstStyle/>
          <a:p>
            <a:r>
              <a:rPr lang="cs-CZ" dirty="0" smtClean="0"/>
              <a:t>Žabinec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11" y="1097534"/>
            <a:ext cx="3475630" cy="2606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609" y="3661814"/>
            <a:ext cx="3504800" cy="262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211" y="4063918"/>
            <a:ext cx="3351065" cy="2513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929" y="586547"/>
            <a:ext cx="3594766" cy="2696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75942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8611" y="294689"/>
            <a:ext cx="8911687" cy="1280890"/>
          </a:xfrm>
        </p:spPr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ový </a:t>
            </a:r>
            <a:r>
              <a:rPr lang="cs-CZ" dirty="0"/>
              <a:t>rybník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01152" y="1229681"/>
            <a:ext cx="8915400" cy="3777622"/>
          </a:xfrm>
        </p:spPr>
        <p:txBody>
          <a:bodyPr/>
          <a:lstStyle/>
          <a:p>
            <a:r>
              <a:rPr lang="cs-CZ" dirty="0"/>
              <a:t>v</a:t>
            </a:r>
            <a:r>
              <a:rPr lang="cs-CZ" dirty="0" smtClean="0"/>
              <a:t> </a:t>
            </a:r>
            <a:r>
              <a:rPr lang="cs-CZ" dirty="0"/>
              <a:t>těsné blízkosti od </a:t>
            </a:r>
            <a:r>
              <a:rPr lang="cs-CZ" dirty="0" smtClean="0"/>
              <a:t>Žabince </a:t>
            </a:r>
            <a:r>
              <a:rPr lang="cs-CZ" dirty="0"/>
              <a:t>se buduje nový rybník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744" y="2086377"/>
            <a:ext cx="3894568" cy="2920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68" y="273345"/>
            <a:ext cx="3870960" cy="2903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038" y="3541261"/>
            <a:ext cx="4042986" cy="3032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553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nenachází se zde vodní tok k nutné revitalizaci</a:t>
            </a:r>
            <a:endParaRPr lang="cs-CZ" dirty="0">
              <a:solidFill>
                <a:schemeClr val="tx1"/>
              </a:solidFill>
            </a:endParaRPr>
          </a:p>
          <a:p>
            <a:pPr lvl="1"/>
            <a:r>
              <a:rPr lang="cs-CZ" sz="1800" dirty="0" smtClean="0">
                <a:solidFill>
                  <a:schemeClr val="tx1"/>
                </a:solidFill>
              </a:rPr>
              <a:t> toky svádějící vodu </a:t>
            </a:r>
            <a:r>
              <a:rPr lang="cs-CZ" sz="1800" dirty="0">
                <a:solidFill>
                  <a:schemeClr val="tx1"/>
                </a:solidFill>
              </a:rPr>
              <a:t>z jednoho rybníka do druhého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nejsou </a:t>
            </a:r>
            <a:r>
              <a:rPr lang="cs-CZ" dirty="0">
                <a:solidFill>
                  <a:schemeClr val="tx1"/>
                </a:solidFill>
              </a:rPr>
              <a:t>vhodné k </a:t>
            </a:r>
            <a:r>
              <a:rPr lang="cs-CZ" dirty="0" smtClean="0">
                <a:solidFill>
                  <a:schemeClr val="tx1"/>
                </a:solidFill>
              </a:rPr>
              <a:t>migraci</a:t>
            </a:r>
          </a:p>
          <a:p>
            <a:r>
              <a:rPr lang="cs-CZ" dirty="0">
                <a:solidFill>
                  <a:schemeClr val="tx1"/>
                </a:solidFill>
              </a:rPr>
              <a:t>z</a:t>
            </a:r>
            <a:r>
              <a:rPr lang="cs-CZ" dirty="0" smtClean="0">
                <a:solidFill>
                  <a:schemeClr val="tx1"/>
                </a:solidFill>
              </a:rPr>
              <a:t>akládat a udržovat trvalé travní porosty okolo vodních toků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navržena </a:t>
            </a:r>
            <a:r>
              <a:rPr lang="cs-CZ" dirty="0">
                <a:solidFill>
                  <a:schemeClr val="tx1"/>
                </a:solidFill>
              </a:rPr>
              <a:t>protipovodňová </a:t>
            </a:r>
            <a:r>
              <a:rPr lang="cs-CZ" dirty="0" smtClean="0">
                <a:solidFill>
                  <a:schemeClr val="tx1"/>
                </a:solidFill>
              </a:rPr>
              <a:t>opatření v zastavitelných území v obci                           → ve </a:t>
            </a:r>
            <a:r>
              <a:rPr lang="cs-CZ" dirty="0">
                <a:solidFill>
                  <a:schemeClr val="tx1"/>
                </a:solidFill>
              </a:rPr>
              <a:t>formě zatravněných zelených pásů se záchytným příkopem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err="1">
                <a:solidFill>
                  <a:schemeClr val="tx1"/>
                </a:solidFill>
              </a:rPr>
              <a:t>r</a:t>
            </a:r>
            <a:r>
              <a:rPr lang="cs-CZ" dirty="0" err="1" smtClean="0">
                <a:solidFill>
                  <a:schemeClr val="tx1"/>
                </a:solidFill>
              </a:rPr>
              <a:t>ozlivová</a:t>
            </a:r>
            <a:r>
              <a:rPr lang="cs-CZ" dirty="0" smtClean="0">
                <a:solidFill>
                  <a:schemeClr val="tx1"/>
                </a:solidFill>
              </a:rPr>
              <a:t> území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44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7305" y="624110"/>
            <a:ext cx="10144477" cy="5881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221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51480" y="528576"/>
            <a:ext cx="8911687" cy="1280890"/>
          </a:xfrm>
        </p:spPr>
        <p:txBody>
          <a:bodyPr/>
          <a:lstStyle/>
          <a:p>
            <a:r>
              <a:rPr lang="cs-CZ" dirty="0" smtClean="0"/>
              <a:t>ROZLIVOVÁ ÚZEMÍ u rybníka </a:t>
            </a:r>
            <a:r>
              <a:rPr lang="cs-CZ" dirty="0" err="1" smtClean="0"/>
              <a:t>Nuzov</a:t>
            </a:r>
            <a:r>
              <a:rPr lang="cs-CZ" dirty="0"/>
              <a:t> </a:t>
            </a:r>
            <a:r>
              <a:rPr lang="cs-CZ" dirty="0" smtClean="0"/>
              <a:t>a u Prostředního  </a:t>
            </a:r>
            <a:r>
              <a:rPr lang="cs-CZ" dirty="0" err="1" smtClean="0"/>
              <a:t>hajského</a:t>
            </a:r>
            <a:r>
              <a:rPr lang="cs-CZ" dirty="0" smtClean="0"/>
              <a:t> rybníka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9" y="2292824"/>
            <a:ext cx="4650180" cy="3452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37" y="2156347"/>
            <a:ext cx="4681187" cy="3510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6206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KRAJINNÁ STRUKTURA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4818" r="4029" b="10306"/>
          <a:stretch/>
        </p:blipFill>
        <p:spPr>
          <a:xfrm>
            <a:off x="3206838" y="1378040"/>
            <a:ext cx="7160655" cy="46492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566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425500" y="1476778"/>
            <a:ext cx="8915400" cy="3777622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z</a:t>
            </a:r>
            <a:r>
              <a:rPr lang="cs-CZ" dirty="0" smtClean="0">
                <a:solidFill>
                  <a:schemeClr val="tx1"/>
                </a:solidFill>
              </a:rPr>
              <a:t> hlediska </a:t>
            </a:r>
            <a:r>
              <a:rPr lang="cs-CZ" dirty="0">
                <a:solidFill>
                  <a:schemeClr val="tx1"/>
                </a:solidFill>
              </a:rPr>
              <a:t>krajinného rázu se jedná o krajinný </a:t>
            </a:r>
            <a:r>
              <a:rPr lang="cs-CZ" dirty="0" smtClean="0">
                <a:solidFill>
                  <a:schemeClr val="tx1"/>
                </a:solidFill>
              </a:rPr>
              <a:t>předěl </a:t>
            </a:r>
            <a:r>
              <a:rPr lang="cs-CZ" dirty="0">
                <a:solidFill>
                  <a:schemeClr val="tx1"/>
                </a:solidFill>
              </a:rPr>
              <a:t>mezi Českobudějovickou pánví a podhůřím Blanského </a:t>
            </a:r>
            <a:r>
              <a:rPr lang="cs-CZ" dirty="0" smtClean="0">
                <a:solidFill>
                  <a:schemeClr val="tx1"/>
                </a:solidFill>
              </a:rPr>
              <a:t>lesa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s </a:t>
            </a:r>
            <a:r>
              <a:rPr lang="cs-CZ" dirty="0">
                <a:solidFill>
                  <a:schemeClr val="tx1"/>
                </a:solidFill>
              </a:rPr>
              <a:t>charakterem harmonické rybniční krajiny </a:t>
            </a:r>
          </a:p>
          <a:p>
            <a:r>
              <a:rPr lang="cs-CZ" dirty="0">
                <a:solidFill>
                  <a:schemeClr val="tx1"/>
                </a:solidFill>
              </a:rPr>
              <a:t>c</a:t>
            </a:r>
            <a:r>
              <a:rPr lang="cs-CZ" dirty="0" smtClean="0">
                <a:solidFill>
                  <a:schemeClr val="tx1"/>
                </a:solidFill>
              </a:rPr>
              <a:t>elková výměra obce: 1677 ha</a:t>
            </a:r>
          </a:p>
          <a:p>
            <a:pPr lvl="1"/>
            <a:r>
              <a:rPr lang="cs-CZ" sz="1800" dirty="0" smtClean="0">
                <a:solidFill>
                  <a:schemeClr val="tx1"/>
                </a:solidFill>
              </a:rPr>
              <a:t>28% lesní plochy 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58 %, </a:t>
            </a:r>
            <a:r>
              <a:rPr lang="cs-CZ" sz="1800" dirty="0" smtClean="0">
                <a:solidFill>
                  <a:schemeClr val="tx1"/>
                </a:solidFill>
              </a:rPr>
              <a:t>zemědělská plocha, </a:t>
            </a:r>
            <a:r>
              <a:rPr lang="cs-CZ" sz="1800" dirty="0">
                <a:solidFill>
                  <a:schemeClr val="tx1"/>
                </a:solidFill>
              </a:rPr>
              <a:t>z </a:t>
            </a:r>
            <a:r>
              <a:rPr lang="cs-CZ" sz="1800" dirty="0" smtClean="0">
                <a:solidFill>
                  <a:schemeClr val="tx1"/>
                </a:solidFill>
              </a:rPr>
              <a:t>toho převažuje orné půda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7,6% </a:t>
            </a:r>
            <a:r>
              <a:rPr lang="cs-CZ" sz="1800" dirty="0" smtClean="0">
                <a:solidFill>
                  <a:schemeClr val="tx1"/>
                </a:solidFill>
              </a:rPr>
              <a:t>vodní plochy</a:t>
            </a:r>
          </a:p>
          <a:p>
            <a:pPr lvl="1"/>
            <a:r>
              <a:rPr lang="cs-CZ" sz="1800" dirty="0" smtClean="0">
                <a:solidFill>
                  <a:schemeClr val="tx1"/>
                </a:solidFill>
              </a:rPr>
              <a:t>5,6 % zastavěné a ostatní plochy</a:t>
            </a:r>
          </a:p>
          <a:p>
            <a:r>
              <a:rPr lang="cs-CZ" dirty="0">
                <a:solidFill>
                  <a:schemeClr val="tx1"/>
                </a:solidFill>
              </a:rPr>
              <a:t>t</a:t>
            </a:r>
            <a:r>
              <a:rPr lang="cs-CZ" dirty="0" smtClean="0">
                <a:solidFill>
                  <a:schemeClr val="tx1"/>
                </a:solidFill>
              </a:rPr>
              <a:t>ypické aleje a stromořadí lemující hráze rybníků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j</a:t>
            </a:r>
            <a:r>
              <a:rPr lang="cs-CZ" sz="1800" dirty="0" smtClean="0">
                <a:solidFill>
                  <a:schemeClr val="tx1"/>
                </a:solidFill>
              </a:rPr>
              <a:t>ejich součástí jsou významné krajinné prvky a památné stromy</a:t>
            </a:r>
            <a:endParaRPr lang="cs-CZ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193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0163" y="624110"/>
            <a:ext cx="9714449" cy="1280890"/>
          </a:xfrm>
        </p:spPr>
        <p:txBody>
          <a:bodyPr/>
          <a:lstStyle/>
          <a:p>
            <a:pPr algn="ctr"/>
            <a:r>
              <a:rPr lang="cs-CZ" dirty="0" smtClean="0"/>
              <a:t>VÝZNAMNÉ KRAJINNÉ PRVKY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l-PL" sz="1600" dirty="0" smtClean="0">
                <a:solidFill>
                  <a:schemeClr val="tx1"/>
                </a:solidFill>
              </a:rPr>
              <a:t>Duby nad Nuzovem u Dubného</a:t>
            </a:r>
          </a:p>
          <a:p>
            <a:r>
              <a:rPr lang="pl-PL" sz="1600" dirty="0" smtClean="0">
                <a:solidFill>
                  <a:schemeClr val="tx1"/>
                </a:solidFill>
              </a:rPr>
              <a:t>Lípy a dub u Matoušů</a:t>
            </a:r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20470" t="21787" r="36967" b="23459"/>
          <a:stretch/>
        </p:blipFill>
        <p:spPr>
          <a:xfrm>
            <a:off x="5499279" y="2653049"/>
            <a:ext cx="5537915" cy="4005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Ovál 7"/>
          <p:cNvSpPr/>
          <p:nvPr/>
        </p:nvSpPr>
        <p:spPr>
          <a:xfrm>
            <a:off x="7353837" y="5100034"/>
            <a:ext cx="540912" cy="6053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7972023" y="2756079"/>
            <a:ext cx="1210614" cy="6568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421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7113" y="178556"/>
            <a:ext cx="8911687" cy="1280890"/>
          </a:xfrm>
        </p:spPr>
        <p:txBody>
          <a:bodyPr/>
          <a:lstStyle/>
          <a:p>
            <a:r>
              <a:rPr lang="cs-CZ" dirty="0" smtClean="0"/>
              <a:t>PAMÁTNÉ </a:t>
            </a:r>
            <a:r>
              <a:rPr lang="cs-CZ" dirty="0"/>
              <a:t>STROMY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1962" y="886494"/>
            <a:ext cx="9767508" cy="5971505"/>
          </a:xfrm>
        </p:spPr>
        <p:txBody>
          <a:bodyPr>
            <a:normAutofit/>
          </a:bodyPr>
          <a:lstStyle/>
          <a:p>
            <a:r>
              <a:rPr lang="cs-CZ" sz="1600" b="1" dirty="0">
                <a:solidFill>
                  <a:schemeClr val="tx1"/>
                </a:solidFill>
              </a:rPr>
              <a:t>DUB LETNÍ U DUBNÉHO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obvod kmene: 445 cm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výška: </a:t>
            </a:r>
            <a:r>
              <a:rPr lang="cs-CZ" dirty="0">
                <a:solidFill>
                  <a:schemeClr val="tx1"/>
                </a:solidFill>
              </a:rPr>
              <a:t>28 m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stáří: 250 let</a:t>
            </a:r>
          </a:p>
          <a:p>
            <a:r>
              <a:rPr lang="cs-CZ" sz="1600" b="1" dirty="0">
                <a:solidFill>
                  <a:schemeClr val="tx1"/>
                </a:solidFill>
              </a:rPr>
              <a:t>DUB </a:t>
            </a:r>
            <a:r>
              <a:rPr lang="cs-CZ" sz="1600" b="1" dirty="0" smtClean="0">
                <a:solidFill>
                  <a:schemeClr val="tx1"/>
                </a:solidFill>
              </a:rPr>
              <a:t>LETNÍ U TŘEBÍNA I.</a:t>
            </a:r>
            <a:endParaRPr lang="cs-CZ" sz="1600" b="1" dirty="0">
              <a:solidFill>
                <a:schemeClr val="tx1"/>
              </a:solidFill>
            </a:endParaRPr>
          </a:p>
          <a:p>
            <a:pPr lvl="1"/>
            <a:r>
              <a:rPr lang="cs-CZ" dirty="0">
                <a:solidFill>
                  <a:schemeClr val="tx1"/>
                </a:solidFill>
              </a:rPr>
              <a:t>obvod kmene: 485 cm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výška: 16 m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stáří: 250 let</a:t>
            </a:r>
          </a:p>
          <a:p>
            <a:r>
              <a:rPr lang="cs-CZ" sz="1600" b="1" dirty="0">
                <a:solidFill>
                  <a:schemeClr val="tx1"/>
                </a:solidFill>
              </a:rPr>
              <a:t>DUBY LETNÍ U </a:t>
            </a:r>
            <a:r>
              <a:rPr lang="cs-CZ" sz="1600" b="1" dirty="0" smtClean="0">
                <a:solidFill>
                  <a:schemeClr val="tx1"/>
                </a:solidFill>
              </a:rPr>
              <a:t>TŘEBÍNA II.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obvod </a:t>
            </a:r>
            <a:r>
              <a:rPr lang="cs-CZ" dirty="0">
                <a:solidFill>
                  <a:schemeClr val="tx1"/>
                </a:solidFill>
              </a:rPr>
              <a:t>kmene: 570 </a:t>
            </a:r>
            <a:r>
              <a:rPr lang="cs-CZ" dirty="0" smtClean="0">
                <a:solidFill>
                  <a:schemeClr val="tx1"/>
                </a:solidFill>
              </a:rPr>
              <a:t>cm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výška</a:t>
            </a:r>
            <a:r>
              <a:rPr lang="cs-CZ" dirty="0">
                <a:solidFill>
                  <a:schemeClr val="tx1"/>
                </a:solidFill>
              </a:rPr>
              <a:t>: 26 </a:t>
            </a:r>
            <a:r>
              <a:rPr lang="cs-CZ" dirty="0" smtClean="0">
                <a:solidFill>
                  <a:schemeClr val="tx1"/>
                </a:solidFill>
              </a:rPr>
              <a:t>m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stáří</a:t>
            </a:r>
            <a:r>
              <a:rPr lang="cs-CZ" dirty="0">
                <a:solidFill>
                  <a:schemeClr val="tx1"/>
                </a:solidFill>
              </a:rPr>
              <a:t>: 300 let</a:t>
            </a:r>
          </a:p>
          <a:p>
            <a:r>
              <a:rPr lang="cs-CZ" sz="1600" b="1" dirty="0" smtClean="0">
                <a:solidFill>
                  <a:schemeClr val="tx1"/>
                </a:solidFill>
              </a:rPr>
              <a:t>DUB LETNÍ U MĚSTSKÉHO RYBNÍKA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obvod kmene: 440 cm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výška: 19 m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stáří: 250 let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/>
          <p:nvPr/>
        </p:nvPicPr>
        <p:blipFill rotWithShape="1">
          <a:blip r:embed="rId2"/>
          <a:srcRect l="17857" t="14703" r="28076" b="20016"/>
          <a:stretch/>
        </p:blipFill>
        <p:spPr bwMode="auto">
          <a:xfrm>
            <a:off x="6516676" y="1691745"/>
            <a:ext cx="5254611" cy="4258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Násobení 4"/>
          <p:cNvSpPr/>
          <p:nvPr/>
        </p:nvSpPr>
        <p:spPr>
          <a:xfrm>
            <a:off x="7598537" y="3245475"/>
            <a:ext cx="141668" cy="12878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Násobení 5"/>
          <p:cNvSpPr/>
          <p:nvPr/>
        </p:nvSpPr>
        <p:spPr>
          <a:xfrm>
            <a:off x="10071281" y="5157984"/>
            <a:ext cx="115910" cy="18921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Násobení 6"/>
          <p:cNvSpPr/>
          <p:nvPr/>
        </p:nvSpPr>
        <p:spPr>
          <a:xfrm>
            <a:off x="10039084" y="5347194"/>
            <a:ext cx="115910" cy="11591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ásobení 7"/>
          <p:cNvSpPr/>
          <p:nvPr/>
        </p:nvSpPr>
        <p:spPr>
          <a:xfrm>
            <a:off x="10854517" y="4391696"/>
            <a:ext cx="114283" cy="14166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209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 OBCE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02699" y="1839506"/>
            <a:ext cx="8874907" cy="4617135"/>
          </a:xfrm>
        </p:spPr>
        <p:txBody>
          <a:bodyPr>
            <a:normAutofit fontScale="70000" lnSpcReduction="20000"/>
          </a:bodyPr>
          <a:lstStyle/>
          <a:p>
            <a:r>
              <a:rPr lang="cs-CZ" sz="2600" dirty="0" smtClean="0">
                <a:solidFill>
                  <a:schemeClr val="tx1"/>
                </a:solidFill>
              </a:rPr>
              <a:t>bývalá </a:t>
            </a:r>
            <a:r>
              <a:rPr lang="cs-CZ" sz="2600" dirty="0">
                <a:solidFill>
                  <a:schemeClr val="tx1"/>
                </a:solidFill>
              </a:rPr>
              <a:t>farní </a:t>
            </a:r>
            <a:r>
              <a:rPr lang="cs-CZ" sz="2600" dirty="0" smtClean="0">
                <a:solidFill>
                  <a:schemeClr val="tx1"/>
                </a:solidFill>
              </a:rPr>
              <a:t>ves Budějovic </a:t>
            </a:r>
            <a:endParaRPr lang="cs-CZ" sz="2600" dirty="0">
              <a:solidFill>
                <a:schemeClr val="tx1"/>
              </a:solidFill>
            </a:endParaRPr>
          </a:p>
          <a:p>
            <a:r>
              <a:rPr lang="cs-CZ" sz="2600" dirty="0">
                <a:solidFill>
                  <a:schemeClr val="tx1"/>
                </a:solidFill>
              </a:rPr>
              <a:t> první zmínka z roku 1263 nalezena v zemských deskách </a:t>
            </a:r>
            <a:r>
              <a:rPr lang="cs-CZ" sz="2600" dirty="0" err="1">
                <a:solidFill>
                  <a:schemeClr val="tx1"/>
                </a:solidFill>
              </a:rPr>
              <a:t>Sudoslava</a:t>
            </a:r>
            <a:r>
              <a:rPr lang="cs-CZ" sz="2600" dirty="0">
                <a:solidFill>
                  <a:schemeClr val="tx1"/>
                </a:solidFill>
              </a:rPr>
              <a:t> z </a:t>
            </a:r>
            <a:endParaRPr lang="cs-CZ" sz="2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</a:rPr>
              <a:t> </a:t>
            </a:r>
            <a:r>
              <a:rPr lang="cs-CZ" sz="2600" dirty="0" smtClean="0">
                <a:solidFill>
                  <a:schemeClr val="tx1"/>
                </a:solidFill>
              </a:rPr>
              <a:t>     Dubného</a:t>
            </a:r>
            <a:endParaRPr lang="cs-CZ" sz="2600" dirty="0">
              <a:solidFill>
                <a:schemeClr val="tx1"/>
              </a:solidFill>
            </a:endParaRPr>
          </a:p>
          <a:p>
            <a:r>
              <a:rPr lang="cs-CZ" sz="2600" dirty="0" smtClean="0">
                <a:solidFill>
                  <a:schemeClr val="tx1"/>
                </a:solidFill>
              </a:rPr>
              <a:t>ve </a:t>
            </a:r>
            <a:r>
              <a:rPr lang="cs-CZ" sz="2600" dirty="0">
                <a:solidFill>
                  <a:schemeClr val="tx1"/>
                </a:solidFill>
              </a:rPr>
              <a:t>13.-14. století postaven kostel Nanebevzetí Panny Marie a dvě tvrze </a:t>
            </a:r>
            <a:r>
              <a:rPr lang="cs-CZ" sz="2600" dirty="0" smtClean="0">
                <a:solidFill>
                  <a:schemeClr val="tx1"/>
                </a:solidFill>
              </a:rPr>
              <a:t>                  → rozdělení </a:t>
            </a:r>
            <a:r>
              <a:rPr lang="cs-CZ" sz="2600" dirty="0">
                <a:solidFill>
                  <a:schemeClr val="tx1"/>
                </a:solidFill>
              </a:rPr>
              <a:t>obce na 2 části</a:t>
            </a:r>
          </a:p>
          <a:p>
            <a:pPr lvl="1"/>
            <a:r>
              <a:rPr lang="cs-CZ" sz="2600" dirty="0">
                <a:solidFill>
                  <a:schemeClr val="tx1"/>
                </a:solidFill>
              </a:rPr>
              <a:t>z první tvrze zbyly pouze části tvořící zdivo dnešní fary </a:t>
            </a:r>
          </a:p>
          <a:p>
            <a:r>
              <a:rPr lang="cs-CZ" sz="2600" dirty="0">
                <a:solidFill>
                  <a:schemeClr val="tx1"/>
                </a:solidFill>
              </a:rPr>
              <a:t>kostel Nanebevzetí Panny Marie</a:t>
            </a:r>
          </a:p>
          <a:p>
            <a:pPr lvl="1"/>
            <a:r>
              <a:rPr lang="cs-CZ" sz="2600" dirty="0" smtClean="0">
                <a:solidFill>
                  <a:schemeClr val="tx1"/>
                </a:solidFill>
              </a:rPr>
              <a:t>ranně </a:t>
            </a:r>
            <a:r>
              <a:rPr lang="cs-CZ" sz="2600" dirty="0">
                <a:solidFill>
                  <a:schemeClr val="tx1"/>
                </a:solidFill>
              </a:rPr>
              <a:t>gotický z počátku 4 zvony z nichž 3 byly zabaveny v roce 1916</a:t>
            </a:r>
          </a:p>
          <a:p>
            <a:pPr lvl="1"/>
            <a:r>
              <a:rPr lang="cs-CZ" sz="2600" dirty="0">
                <a:solidFill>
                  <a:schemeClr val="tx1"/>
                </a:solidFill>
              </a:rPr>
              <a:t>nejstarší zvon dodnes zachován díky svým rozměrům a váze (800kg) </a:t>
            </a:r>
          </a:p>
          <a:p>
            <a:pPr lvl="1"/>
            <a:r>
              <a:rPr lang="cs-CZ" sz="2600" dirty="0" smtClean="0">
                <a:solidFill>
                  <a:schemeClr val="tx1"/>
                </a:solidFill>
              </a:rPr>
              <a:t>další </a:t>
            </a:r>
            <a:r>
              <a:rPr lang="cs-CZ" sz="2600" dirty="0">
                <a:solidFill>
                  <a:schemeClr val="tx1"/>
                </a:solidFill>
              </a:rPr>
              <a:t>3 byly pořízeny díky veřejné sbírce v roce 1996</a:t>
            </a:r>
          </a:p>
          <a:p>
            <a:r>
              <a:rPr lang="cs-CZ" sz="2600" dirty="0">
                <a:solidFill>
                  <a:schemeClr val="tx1"/>
                </a:solidFill>
              </a:rPr>
              <a:t>poutním místem  - konání poutních </a:t>
            </a:r>
            <a:r>
              <a:rPr lang="cs-CZ" sz="2600" dirty="0" smtClean="0">
                <a:solidFill>
                  <a:schemeClr val="tx1"/>
                </a:solidFill>
              </a:rPr>
              <a:t>slavnosti</a:t>
            </a:r>
          </a:p>
          <a:p>
            <a:r>
              <a:rPr lang="cs-CZ" sz="2600" dirty="0" smtClean="0">
                <a:solidFill>
                  <a:schemeClr val="tx1"/>
                </a:solidFill>
              </a:rPr>
              <a:t>u </a:t>
            </a:r>
            <a:r>
              <a:rPr lang="cs-CZ" sz="2600" dirty="0">
                <a:solidFill>
                  <a:schemeClr val="tx1"/>
                </a:solidFill>
              </a:rPr>
              <a:t>jejich příležitosti do Dubného putovalo procesí z mnoha okolních </a:t>
            </a:r>
            <a:r>
              <a:rPr lang="cs-CZ" sz="2600" dirty="0" smtClean="0">
                <a:solidFill>
                  <a:schemeClr val="tx1"/>
                </a:solidFill>
              </a:rPr>
              <a:t>obcí</a:t>
            </a:r>
          </a:p>
          <a:p>
            <a:pPr marL="0" indent="0">
              <a:buNone/>
            </a:pPr>
            <a:r>
              <a:rPr lang="cs-CZ" sz="2600" dirty="0">
                <a:solidFill>
                  <a:schemeClr val="tx1"/>
                </a:solidFill>
              </a:rPr>
              <a:t> </a:t>
            </a:r>
            <a:r>
              <a:rPr lang="cs-CZ" sz="2600" dirty="0" smtClean="0">
                <a:solidFill>
                  <a:schemeClr val="tx1"/>
                </a:solidFill>
              </a:rPr>
              <a:t>     např. z </a:t>
            </a:r>
            <a:r>
              <a:rPr lang="cs-CZ" sz="2600" dirty="0">
                <a:solidFill>
                  <a:schemeClr val="tx1"/>
                </a:solidFill>
              </a:rPr>
              <a:t>Pištína, Čakova, </a:t>
            </a:r>
            <a:r>
              <a:rPr lang="cs-CZ" sz="2600" dirty="0" err="1">
                <a:solidFill>
                  <a:schemeClr val="tx1"/>
                </a:solidFill>
              </a:rPr>
              <a:t>Brloha</a:t>
            </a:r>
            <a:r>
              <a:rPr lang="cs-CZ" sz="2600" dirty="0">
                <a:solidFill>
                  <a:schemeClr val="tx1"/>
                </a:solidFill>
              </a:rPr>
              <a:t>, Křemže, Zlaté Koruny, Boršova a </a:t>
            </a:r>
            <a:r>
              <a:rPr lang="cs-CZ" sz="2600" dirty="0" smtClean="0">
                <a:solidFill>
                  <a:schemeClr val="tx1"/>
                </a:solidFill>
              </a:rPr>
              <a:t>Strýčic</a:t>
            </a:r>
          </a:p>
          <a:p>
            <a:pPr lvl="1"/>
            <a:endParaRPr lang="cs-CZ" sz="1700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886" y="313236"/>
            <a:ext cx="2461726" cy="15262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8608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08598"/>
            <a:ext cx="8915400" cy="3777622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n</a:t>
            </a:r>
            <a:r>
              <a:rPr lang="cs-CZ" dirty="0" smtClean="0">
                <a:solidFill>
                  <a:schemeClr val="tx1"/>
                </a:solidFill>
              </a:rPr>
              <a:t>achází se zde lokalita soustavy NATURA 2000  - ptačí oblast Českobudějovické rybníky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střety </a:t>
            </a:r>
            <a:r>
              <a:rPr lang="cs-CZ" dirty="0">
                <a:solidFill>
                  <a:schemeClr val="tx1"/>
                </a:solidFill>
              </a:rPr>
              <a:t>záměrů na provedení změn v </a:t>
            </a:r>
            <a:r>
              <a:rPr lang="cs-CZ" dirty="0" smtClean="0">
                <a:solidFill>
                  <a:schemeClr val="tx1"/>
                </a:solidFill>
              </a:rPr>
              <a:t>území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n</a:t>
            </a:r>
            <a:r>
              <a:rPr lang="cs-CZ" sz="1800" dirty="0" smtClean="0">
                <a:solidFill>
                  <a:schemeClr val="tx1"/>
                </a:solidFill>
              </a:rPr>
              <a:t>ávrh </a:t>
            </a:r>
            <a:r>
              <a:rPr lang="cs-CZ" sz="1800" dirty="0">
                <a:solidFill>
                  <a:schemeClr val="tx1"/>
                </a:solidFill>
              </a:rPr>
              <a:t>zastavitelného území zasahuje do lokálního </a:t>
            </a:r>
            <a:r>
              <a:rPr lang="cs-CZ" sz="1800" dirty="0" smtClean="0">
                <a:solidFill>
                  <a:schemeClr val="tx1"/>
                </a:solidFill>
              </a:rPr>
              <a:t>biokoridoru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n</a:t>
            </a:r>
            <a:r>
              <a:rPr lang="cs-CZ" sz="1800" dirty="0" smtClean="0">
                <a:solidFill>
                  <a:schemeClr val="tx1"/>
                </a:solidFill>
              </a:rPr>
              <a:t>ávrh </a:t>
            </a:r>
            <a:r>
              <a:rPr lang="cs-CZ" sz="1800" dirty="0">
                <a:solidFill>
                  <a:schemeClr val="tx1"/>
                </a:solidFill>
              </a:rPr>
              <a:t>zastavitelného území zasahuje do ptačí oblasti NATURA </a:t>
            </a:r>
            <a:r>
              <a:rPr lang="cs-CZ" sz="1800" dirty="0" smtClean="0">
                <a:solidFill>
                  <a:schemeClr val="tx1"/>
                </a:solidFill>
              </a:rPr>
              <a:t>2000</a:t>
            </a:r>
          </a:p>
          <a:p>
            <a:endParaRPr lang="cs-CZ" dirty="0" smtClean="0"/>
          </a:p>
        </p:txBody>
      </p:sp>
      <p:pic>
        <p:nvPicPr>
          <p:cNvPr id="1026" name="Picture 2" descr="Výsledek obrázku pro natura 2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493" y="4663839"/>
            <a:ext cx="2009392" cy="16447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538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80313" y="3148369"/>
            <a:ext cx="8911687" cy="1280890"/>
          </a:xfrm>
        </p:spPr>
        <p:txBody>
          <a:bodyPr/>
          <a:lstStyle/>
          <a:p>
            <a:r>
              <a:rPr lang="cs-CZ" dirty="0" smtClean="0"/>
              <a:t>DĚKUJEME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7176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6682" y="1416677"/>
            <a:ext cx="9237930" cy="4800552"/>
          </a:xfrm>
        </p:spPr>
        <p:txBody>
          <a:bodyPr>
            <a:normAutofit fontScale="92500" lnSpcReduction="20000"/>
          </a:bodyPr>
          <a:lstStyle/>
          <a:p>
            <a:endParaRPr lang="cs-CZ" dirty="0" smtClean="0">
              <a:hlinkClick r:id="rId2"/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"/>
              </a:rPr>
              <a:t>GOOGLE MAPY</a:t>
            </a:r>
          </a:p>
          <a:p>
            <a:r>
              <a:rPr lang="cs-CZ" dirty="0">
                <a:solidFill>
                  <a:schemeClr val="tx1"/>
                </a:solidFill>
                <a:hlinkClick r:id="rId3"/>
              </a:rPr>
              <a:t>http://www.dubne.cz/obec-dubne/historie-soucasnost</a:t>
            </a:r>
            <a:r>
              <a:rPr lang="cs-CZ" dirty="0" smtClean="0">
                <a:solidFill>
                  <a:schemeClr val="tx1"/>
                </a:solidFill>
                <a:hlinkClick r:id="rId3"/>
              </a:rPr>
              <a:t>/</a:t>
            </a:r>
            <a:endParaRPr lang="cs-CZ" dirty="0">
              <a:solidFill>
                <a:schemeClr val="tx1"/>
              </a:solidFill>
              <a:hlinkClick r:id="rId2"/>
            </a:endParaRPr>
          </a:p>
          <a:p>
            <a:r>
              <a:rPr lang="cs-CZ" dirty="0" smtClean="0">
                <a:solidFill>
                  <a:srgbClr val="0070C0"/>
                </a:solidFill>
                <a:hlinkClick r:id="rId2"/>
              </a:rPr>
              <a:t>http</a:t>
            </a:r>
            <a:r>
              <a:rPr lang="cs-CZ" dirty="0">
                <a:solidFill>
                  <a:srgbClr val="0070C0"/>
                </a:solidFill>
                <a:hlinkClick r:id="rId2"/>
              </a:rPr>
              <a:t>://regiony.kurzy.cz/kn/ku/633623</a:t>
            </a:r>
            <a:r>
              <a:rPr lang="cs-CZ" dirty="0" smtClean="0">
                <a:solidFill>
                  <a:srgbClr val="0070C0"/>
                </a:solidFill>
                <a:hlinkClick r:id="rId2"/>
              </a:rPr>
              <a:t>/</a:t>
            </a:r>
            <a:endParaRPr lang="cs-CZ" dirty="0" smtClean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chemeClr val="tx1"/>
                </a:solidFill>
                <a:hlinkClick r:id="rId4"/>
              </a:rPr>
              <a:t>http://www.blanet.cz/foto/277/cz/103/103/dubne-kostel-nanebevzeti-panny-marie-zdroj-oldrich-petrasek</a:t>
            </a:r>
            <a:r>
              <a:rPr lang="cs-CZ" dirty="0" smtClean="0">
                <a:solidFill>
                  <a:schemeClr val="tx1"/>
                </a:solidFill>
                <a:hlinkClick r:id="rId4"/>
              </a:rPr>
              <a:t>/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u="sng" dirty="0" smtClean="0">
                <a:solidFill>
                  <a:schemeClr val="tx1"/>
                </a:solidFill>
                <a:hlinkClick r:id="rId5"/>
              </a:rPr>
              <a:t>www.uses.cz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  <a:hlinkClick r:id="rId6"/>
              </a:rPr>
              <a:t>http://</a:t>
            </a:r>
            <a:r>
              <a:rPr lang="cs-CZ" dirty="0" smtClean="0">
                <a:solidFill>
                  <a:schemeClr val="tx1"/>
                </a:solidFill>
                <a:hlinkClick r:id="rId6"/>
              </a:rPr>
              <a:t>www.geology.cz/app/ciselniky/lokalizace/show_map.php?mapa=g50&amp;y=764100&amp;x=1164800&amp;r=2000&amp;s=1&amp;legselect=36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altLang="cs-CZ" u="sng" dirty="0" smtClean="0">
                <a:solidFill>
                  <a:schemeClr val="tx1"/>
                </a:solidFill>
                <a:hlinkClick r:id="rId7"/>
              </a:rPr>
              <a:t>http</a:t>
            </a:r>
            <a:r>
              <a:rPr lang="cs-CZ" altLang="cs-CZ" u="sng" dirty="0">
                <a:solidFill>
                  <a:schemeClr val="tx1"/>
                </a:solidFill>
                <a:hlinkClick r:id="rId7"/>
              </a:rPr>
              <a:t>://www.dubne.cz/www/obecdubne/fs/up-dubne-textova-cistopis-pro-tisk.pdf</a:t>
            </a:r>
            <a:endParaRPr lang="cs-CZ" altLang="cs-CZ" sz="2800" dirty="0">
              <a:solidFill>
                <a:schemeClr val="tx1"/>
              </a:solidFill>
              <a:hlinkClick r:id="rId8"/>
            </a:endParaRPr>
          </a:p>
          <a:p>
            <a:r>
              <a:rPr lang="cs-CZ" altLang="cs-CZ" dirty="0" smtClean="0">
                <a:solidFill>
                  <a:schemeClr val="tx1"/>
                </a:solidFill>
                <a:hlinkClick r:id="rId9"/>
              </a:rPr>
              <a:t>ftp.c-budejovice.cz/OUPA/2014/</a:t>
            </a:r>
            <a:r>
              <a:rPr lang="cs-CZ" altLang="cs-CZ" dirty="0" err="1" smtClean="0">
                <a:solidFill>
                  <a:schemeClr val="tx1"/>
                </a:solidFill>
                <a:hlinkClick r:id="rId9"/>
              </a:rPr>
              <a:t>Textova_cast</a:t>
            </a:r>
            <a:r>
              <a:rPr lang="cs-CZ" altLang="cs-CZ" dirty="0" smtClean="0">
                <a:solidFill>
                  <a:schemeClr val="tx1"/>
                </a:solidFill>
                <a:hlinkClick r:id="rId9"/>
              </a:rPr>
              <a:t>/Dubn%E9.pdf</a:t>
            </a:r>
            <a:endParaRPr lang="cs-CZ" altLang="cs-CZ" dirty="0" smtClean="0">
              <a:solidFill>
                <a:schemeClr val="tx1"/>
              </a:solidFill>
            </a:endParaRPr>
          </a:p>
          <a:p>
            <a:r>
              <a:rPr lang="cs-CZ" u="sng" dirty="0">
                <a:solidFill>
                  <a:schemeClr val="tx1"/>
                </a:solidFill>
                <a:hlinkClick r:id="rId10"/>
              </a:rPr>
              <a:t>http://</a:t>
            </a:r>
            <a:r>
              <a:rPr lang="cs-CZ" u="sng" dirty="0" smtClean="0">
                <a:solidFill>
                  <a:schemeClr val="tx1"/>
                </a:solidFill>
                <a:hlinkClick r:id="rId10"/>
              </a:rPr>
              <a:t>www.c-budejovice.cz/cz/zivotni-prostredi-bydleni-doprava/ochrana-prirody/Documents/Pam%C3%A1tn%C3%A9%20stromy/Pamatne_stromy.pdf</a:t>
            </a:r>
            <a:endParaRPr lang="cs-CZ" u="sng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  <a:hlinkClick r:id="rId11"/>
              </a:rPr>
              <a:t>http://</a:t>
            </a:r>
            <a:r>
              <a:rPr lang="cs-CZ" dirty="0" smtClean="0">
                <a:solidFill>
                  <a:schemeClr val="tx1"/>
                </a:solidFill>
                <a:hlinkClick r:id="rId11"/>
              </a:rPr>
              <a:t>drusop.nature.cz/ost/chrobjekty/pstromy/index.php?frame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  <a:hlinkClick r:id="rId12"/>
              </a:rPr>
              <a:t>http://</a:t>
            </a:r>
            <a:r>
              <a:rPr lang="cs-CZ" dirty="0" smtClean="0">
                <a:solidFill>
                  <a:schemeClr val="tx1"/>
                </a:solidFill>
                <a:hlinkClick r:id="rId12"/>
              </a:rPr>
              <a:t>www.katastralni-mapy.com/mapa-dubne-2522</a:t>
            </a:r>
            <a:endParaRPr lang="cs-CZ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109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POPIS ÚZEMÍ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79779" y="2310247"/>
            <a:ext cx="8915400" cy="3777622"/>
          </a:xfrm>
        </p:spPr>
        <p:txBody>
          <a:bodyPr>
            <a:normAutofit fontScale="92500" lnSpcReduction="10000"/>
          </a:bodyPr>
          <a:lstStyle/>
          <a:p>
            <a:r>
              <a:rPr lang="cs-CZ" sz="1900" dirty="0" smtClean="0">
                <a:solidFill>
                  <a:schemeClr val="tx1"/>
                </a:solidFill>
              </a:rPr>
              <a:t>přírodní hodnoty na západním okraji Českobudějovické pánve</a:t>
            </a:r>
          </a:p>
          <a:p>
            <a:pPr lvl="1"/>
            <a:r>
              <a:rPr lang="cs-CZ" sz="1900" dirty="0" smtClean="0">
                <a:solidFill>
                  <a:schemeClr val="tx1"/>
                </a:solidFill>
              </a:rPr>
              <a:t>Přecházející v úbočí </a:t>
            </a:r>
            <a:r>
              <a:rPr lang="cs-CZ" sz="1900" dirty="0" err="1" smtClean="0">
                <a:solidFill>
                  <a:schemeClr val="tx1"/>
                </a:solidFill>
              </a:rPr>
              <a:t>Bavorovské</a:t>
            </a:r>
            <a:r>
              <a:rPr lang="cs-CZ" sz="1900" dirty="0" smtClean="0">
                <a:solidFill>
                  <a:schemeClr val="tx1"/>
                </a:solidFill>
              </a:rPr>
              <a:t> vrchoviny a Blanského lesa</a:t>
            </a:r>
            <a:endParaRPr lang="cs-CZ" sz="1900" dirty="0">
              <a:solidFill>
                <a:schemeClr val="tx1"/>
              </a:solidFill>
            </a:endParaRPr>
          </a:p>
          <a:p>
            <a:r>
              <a:rPr lang="cs-CZ" sz="1900" dirty="0">
                <a:solidFill>
                  <a:schemeClr val="tx1"/>
                </a:solidFill>
              </a:rPr>
              <a:t> tradiční venkovské osídlení s okolními usedlostmi na samotě</a:t>
            </a:r>
          </a:p>
          <a:p>
            <a:r>
              <a:rPr lang="cs-CZ" sz="1900" dirty="0">
                <a:solidFill>
                  <a:schemeClr val="tx1"/>
                </a:solidFill>
              </a:rPr>
              <a:t>t</a:t>
            </a:r>
            <a:r>
              <a:rPr lang="cs-CZ" sz="1900" dirty="0" smtClean="0">
                <a:solidFill>
                  <a:schemeClr val="tx1"/>
                </a:solidFill>
              </a:rPr>
              <a:t>erén málo členitý </a:t>
            </a:r>
          </a:p>
          <a:p>
            <a:r>
              <a:rPr lang="cs-CZ" sz="1900" dirty="0">
                <a:solidFill>
                  <a:schemeClr val="tx1"/>
                </a:solidFill>
              </a:rPr>
              <a:t>velké zastoupení rybníků a hrází  kolem </a:t>
            </a:r>
            <a:r>
              <a:rPr lang="cs-CZ" sz="1900" dirty="0" smtClean="0">
                <a:solidFill>
                  <a:schemeClr val="tx1"/>
                </a:solidFill>
              </a:rPr>
              <a:t>obce</a:t>
            </a:r>
          </a:p>
          <a:p>
            <a:r>
              <a:rPr lang="cs-CZ" sz="1900" dirty="0" smtClean="0">
                <a:solidFill>
                  <a:schemeClr val="tx1"/>
                </a:solidFill>
              </a:rPr>
              <a:t>okolní krajina využita ve velké míře pro zemědělskou činnost</a:t>
            </a:r>
          </a:p>
          <a:p>
            <a:r>
              <a:rPr lang="cs-CZ" sz="1900" dirty="0">
                <a:solidFill>
                  <a:schemeClr val="tx1"/>
                </a:solidFill>
              </a:rPr>
              <a:t>část obce obklopena Obecním a </a:t>
            </a:r>
            <a:r>
              <a:rPr lang="cs-CZ" sz="1900" dirty="0" err="1">
                <a:solidFill>
                  <a:schemeClr val="tx1"/>
                </a:solidFill>
              </a:rPr>
              <a:t>Kotlovský</a:t>
            </a:r>
            <a:r>
              <a:rPr lang="cs-CZ" sz="1900" dirty="0">
                <a:solidFill>
                  <a:schemeClr val="tx1"/>
                </a:solidFill>
              </a:rPr>
              <a:t> lese</a:t>
            </a:r>
          </a:p>
          <a:p>
            <a:pPr lvl="1"/>
            <a:r>
              <a:rPr lang="cs-CZ" sz="1900" dirty="0">
                <a:solidFill>
                  <a:schemeClr val="tx1"/>
                </a:solidFill>
              </a:rPr>
              <a:t>smíšené lesy ( duby, buky, jehličnany</a:t>
            </a:r>
            <a:r>
              <a:rPr lang="cs-CZ" sz="1900" dirty="0" smtClean="0">
                <a:solidFill>
                  <a:schemeClr val="tx1"/>
                </a:solidFill>
              </a:rPr>
              <a:t>)</a:t>
            </a:r>
          </a:p>
          <a:p>
            <a:r>
              <a:rPr lang="cs-CZ" sz="1900" dirty="0" smtClean="0">
                <a:solidFill>
                  <a:schemeClr val="tx1"/>
                </a:solidFill>
              </a:rPr>
              <a:t>geologické podloží tvořeno z  pískovce, slepence,</a:t>
            </a:r>
          </a:p>
          <a:p>
            <a:pPr marL="0" indent="0">
              <a:buNone/>
            </a:pPr>
            <a:r>
              <a:rPr lang="cs-CZ" sz="1900" dirty="0">
                <a:solidFill>
                  <a:schemeClr val="tx1"/>
                </a:solidFill>
              </a:rPr>
              <a:t> </a:t>
            </a:r>
            <a:r>
              <a:rPr lang="cs-CZ" sz="1900" dirty="0" smtClean="0">
                <a:solidFill>
                  <a:schemeClr val="tx1"/>
                </a:solidFill>
              </a:rPr>
              <a:t>     jílovce a prachovce</a:t>
            </a:r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850" y="213930"/>
            <a:ext cx="2608762" cy="19565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850" y="4532799"/>
            <a:ext cx="2838734" cy="2129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0745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TURISTIKA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57984"/>
            <a:ext cx="8915400" cy="3777622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výhodná </a:t>
            </a:r>
            <a:r>
              <a:rPr lang="cs-CZ" dirty="0">
                <a:solidFill>
                  <a:schemeClr val="tx1"/>
                </a:solidFill>
              </a:rPr>
              <a:t>oblast pro pěší turistiku i cyklistiku 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velké množství rybníků, hrází, lesů a vyhlídkových </a:t>
            </a:r>
            <a:r>
              <a:rPr lang="cs-CZ" sz="1800" dirty="0" smtClean="0">
                <a:solidFill>
                  <a:schemeClr val="tx1"/>
                </a:solidFill>
              </a:rPr>
              <a:t>míst</a:t>
            </a:r>
          </a:p>
          <a:p>
            <a:pPr marL="457200" lvl="1" indent="0">
              <a:buNone/>
            </a:pPr>
            <a:r>
              <a:rPr lang="cs-CZ" sz="1800" dirty="0" smtClean="0">
                <a:solidFill>
                  <a:schemeClr val="tx1"/>
                </a:solidFill>
              </a:rPr>
              <a:t>     a naučných stezek</a:t>
            </a:r>
          </a:p>
          <a:p>
            <a:endParaRPr lang="cs-CZ" sz="1800" dirty="0" smtClean="0"/>
          </a:p>
          <a:p>
            <a:pPr lvl="1"/>
            <a:endParaRPr lang="cs-CZ" sz="1800" dirty="0" smtClean="0"/>
          </a:p>
          <a:p>
            <a:pPr marL="0" indent="0">
              <a:buNone/>
            </a:pPr>
            <a:endParaRPr lang="cs-CZ" dirty="0" smtClean="0"/>
          </a:p>
          <a:p>
            <a:pPr lvl="1"/>
            <a:endParaRPr lang="cs-CZ" dirty="0"/>
          </a:p>
          <a:p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" t="5017" r="4326" b="9215"/>
          <a:stretch/>
        </p:blipFill>
        <p:spPr>
          <a:xfrm>
            <a:off x="4340179" y="2987898"/>
            <a:ext cx="4507607" cy="2987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4982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ANTROPOGENNÍ VLIVY</a:t>
            </a:r>
            <a:br>
              <a:rPr lang="cs-CZ" dirty="0" smtClean="0"/>
            </a:br>
            <a:r>
              <a:rPr lang="cs-CZ" dirty="0" smtClean="0"/>
              <a:t>sídla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 smtClean="0"/>
          </a:p>
          <a:p>
            <a:pPr lvl="0"/>
            <a:r>
              <a:rPr lang="cs-CZ" dirty="0">
                <a:solidFill>
                  <a:schemeClr val="tx1"/>
                </a:solidFill>
              </a:rPr>
              <a:t>p</a:t>
            </a:r>
            <a:r>
              <a:rPr lang="cs-CZ" dirty="0" smtClean="0">
                <a:solidFill>
                  <a:schemeClr val="tx1"/>
                </a:solidFill>
              </a:rPr>
              <a:t>řes 300 budov </a:t>
            </a:r>
          </a:p>
          <a:p>
            <a:pPr lvl="0"/>
            <a:r>
              <a:rPr lang="cs-CZ" dirty="0" smtClean="0">
                <a:solidFill>
                  <a:schemeClr val="tx1"/>
                </a:solidFill>
              </a:rPr>
              <a:t>farní kostel Nanebevzetí Panny Marie (gotická stavba</a:t>
            </a:r>
            <a:r>
              <a:rPr lang="cs-CZ" dirty="0">
                <a:solidFill>
                  <a:schemeClr val="tx1"/>
                </a:solidFill>
              </a:rPr>
              <a:t>)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římskokatolická </a:t>
            </a:r>
            <a:r>
              <a:rPr lang="cs-CZ" dirty="0" smtClean="0">
                <a:solidFill>
                  <a:schemeClr val="tx1"/>
                </a:solidFill>
              </a:rPr>
              <a:t>farnost</a:t>
            </a:r>
          </a:p>
          <a:p>
            <a:r>
              <a:rPr lang="cs-CZ" dirty="0">
                <a:solidFill>
                  <a:schemeClr val="tx1"/>
                </a:solidFill>
              </a:rPr>
              <a:t>na návsi  pomník padlých z 1. a 2. světové války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mohylové pohřebiště v</a:t>
            </a:r>
            <a:r>
              <a:rPr lang="cs-CZ" dirty="0">
                <a:solidFill>
                  <a:schemeClr val="tx1"/>
                </a:solidFill>
              </a:rPr>
              <a:t> lese </a:t>
            </a:r>
            <a:r>
              <a:rPr lang="cs-CZ" dirty="0" err="1">
                <a:solidFill>
                  <a:schemeClr val="tx1"/>
                </a:solidFill>
              </a:rPr>
              <a:t>Kotlov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ze </a:t>
            </a:r>
            <a:r>
              <a:rPr lang="cs-CZ" dirty="0">
                <a:solidFill>
                  <a:schemeClr val="tx1"/>
                </a:solidFill>
              </a:rPr>
              <a:t>starší doby bronzové a doby </a:t>
            </a:r>
            <a:r>
              <a:rPr lang="cs-CZ" dirty="0" smtClean="0">
                <a:solidFill>
                  <a:schemeClr val="tx1"/>
                </a:solidFill>
              </a:rPr>
              <a:t>halštatské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pPr lvl="0"/>
            <a:endParaRPr lang="cs-CZ" dirty="0" smtClean="0">
              <a:solidFill>
                <a:schemeClr val="tx1"/>
              </a:solidFill>
            </a:endParaRPr>
          </a:p>
          <a:p>
            <a:pPr lvl="0"/>
            <a:endParaRPr lang="cs-CZ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118" y="4437083"/>
            <a:ext cx="2858334" cy="220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68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4120" y="756176"/>
            <a:ext cx="8911687" cy="1280890"/>
          </a:xfrm>
        </p:spPr>
        <p:txBody>
          <a:bodyPr/>
          <a:lstStyle/>
          <a:p>
            <a:r>
              <a:rPr lang="cs-CZ" dirty="0" smtClean="0"/>
              <a:t>Zemědělství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34120" y="1396621"/>
            <a:ext cx="8915400" cy="3777622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978 </a:t>
            </a:r>
            <a:r>
              <a:rPr lang="cs-CZ" dirty="0" smtClean="0">
                <a:solidFill>
                  <a:schemeClr val="tx1"/>
                </a:solidFill>
              </a:rPr>
              <a:t>ha zemědělské půdy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největší podnikatelský subjekt Zemědělská </a:t>
            </a:r>
            <a:r>
              <a:rPr lang="cs-CZ" dirty="0">
                <a:solidFill>
                  <a:schemeClr val="tx1"/>
                </a:solidFill>
              </a:rPr>
              <a:t>společnost Dubné a. </a:t>
            </a:r>
            <a:r>
              <a:rPr lang="cs-CZ" dirty="0" smtClean="0">
                <a:solidFill>
                  <a:schemeClr val="tx1"/>
                </a:solidFill>
              </a:rPr>
              <a:t>s. </a:t>
            </a:r>
            <a:r>
              <a:rPr lang="cs-CZ" b="1" dirty="0">
                <a:solidFill>
                  <a:schemeClr val="tx1"/>
                </a:solidFill>
              </a:rPr>
              <a:t>    </a:t>
            </a:r>
            <a:endParaRPr lang="cs-CZ" dirty="0">
              <a:solidFill>
                <a:schemeClr val="tx1"/>
              </a:solidFill>
            </a:endParaRPr>
          </a:p>
          <a:p>
            <a:pPr lvl="0"/>
            <a:r>
              <a:rPr lang="cs-CZ" dirty="0" smtClean="0">
                <a:solidFill>
                  <a:schemeClr val="tx1"/>
                </a:solidFill>
              </a:rPr>
              <a:t>zabývá </a:t>
            </a:r>
            <a:r>
              <a:rPr lang="cs-CZ" dirty="0">
                <a:solidFill>
                  <a:schemeClr val="tx1"/>
                </a:solidFill>
              </a:rPr>
              <a:t>se</a:t>
            </a: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 rostlinnou a živočišnou </a:t>
            </a:r>
            <a:r>
              <a:rPr lang="cs-CZ" sz="1800" dirty="0" smtClean="0">
                <a:solidFill>
                  <a:schemeClr val="tx1"/>
                </a:solidFill>
              </a:rPr>
              <a:t>výrobou</a:t>
            </a:r>
          </a:p>
          <a:p>
            <a:pPr lvl="2"/>
            <a:r>
              <a:rPr lang="cs-CZ" sz="1600" dirty="0">
                <a:solidFill>
                  <a:schemeClr val="tx1"/>
                </a:solidFill>
              </a:rPr>
              <a:t>f</a:t>
            </a:r>
            <a:r>
              <a:rPr lang="cs-CZ" sz="1600" dirty="0" smtClean="0">
                <a:solidFill>
                  <a:schemeClr val="tx1"/>
                </a:solidFill>
              </a:rPr>
              <a:t>army v Dubné, Žabovřeskách, Radošovicích a Čejkovicích</a:t>
            </a:r>
            <a:endParaRPr lang="cs-CZ" sz="1600" dirty="0">
              <a:solidFill>
                <a:schemeClr val="tx1"/>
              </a:solidFill>
            </a:endParaRPr>
          </a:p>
          <a:p>
            <a:pPr lvl="1"/>
            <a:r>
              <a:rPr lang="cs-CZ" sz="1800" dirty="0">
                <a:solidFill>
                  <a:schemeClr val="tx1"/>
                </a:solidFill>
              </a:rPr>
              <a:t>prodejem a zpracováním produktů prvovýroby </a:t>
            </a:r>
          </a:p>
          <a:p>
            <a:pPr lvl="0"/>
            <a:r>
              <a:rPr lang="cs-CZ" dirty="0">
                <a:solidFill>
                  <a:schemeClr val="tx1"/>
                </a:solidFill>
              </a:rPr>
              <a:t>pro výrobu elektrické energie a tepla provozuje bioplynovou </a:t>
            </a:r>
            <a:r>
              <a:rPr lang="cs-CZ" dirty="0" smtClean="0">
                <a:solidFill>
                  <a:schemeClr val="tx1"/>
                </a:solidFill>
              </a:rPr>
              <a:t>stanici (Žabovřesky)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hospodaří </a:t>
            </a:r>
            <a:r>
              <a:rPr lang="cs-CZ" dirty="0">
                <a:solidFill>
                  <a:schemeClr val="tx1"/>
                </a:solidFill>
              </a:rPr>
              <a:t>na zemědělské půdě o rozloze </a:t>
            </a:r>
            <a:r>
              <a:rPr lang="cs-CZ" dirty="0" smtClean="0">
                <a:solidFill>
                  <a:schemeClr val="tx1"/>
                </a:solidFill>
              </a:rPr>
              <a:t>3056 ha</a:t>
            </a:r>
            <a:endParaRPr lang="cs-CZ" dirty="0">
              <a:solidFill>
                <a:schemeClr val="tx1"/>
              </a:solidFill>
            </a:endParaRPr>
          </a:p>
          <a:p>
            <a:pPr lvl="1"/>
            <a:r>
              <a:rPr lang="cs-CZ" sz="1800" dirty="0" smtClean="0">
                <a:solidFill>
                  <a:schemeClr val="tx1"/>
                </a:solidFill>
              </a:rPr>
              <a:t>z</a:t>
            </a:r>
            <a:r>
              <a:rPr lang="cs-CZ" sz="1800" dirty="0">
                <a:solidFill>
                  <a:schemeClr val="tx1"/>
                </a:solidFill>
              </a:rPr>
              <a:t> toho </a:t>
            </a:r>
            <a:r>
              <a:rPr lang="cs-CZ" sz="1800" dirty="0" smtClean="0">
                <a:solidFill>
                  <a:schemeClr val="tx1"/>
                </a:solidFill>
              </a:rPr>
              <a:t>je:</a:t>
            </a:r>
          </a:p>
          <a:p>
            <a:pPr lvl="2"/>
            <a:r>
              <a:rPr lang="cs-CZ" sz="1800" dirty="0" smtClean="0">
                <a:solidFill>
                  <a:schemeClr val="tx1"/>
                </a:solidFill>
              </a:rPr>
              <a:t>orná </a:t>
            </a:r>
            <a:r>
              <a:rPr lang="cs-CZ" sz="1800" dirty="0">
                <a:solidFill>
                  <a:schemeClr val="tx1"/>
                </a:solidFill>
              </a:rPr>
              <a:t>půda - 2556,6 </a:t>
            </a:r>
            <a:r>
              <a:rPr lang="cs-CZ" sz="1800" dirty="0" smtClean="0">
                <a:solidFill>
                  <a:schemeClr val="tx1"/>
                </a:solidFill>
              </a:rPr>
              <a:t>ha</a:t>
            </a:r>
          </a:p>
          <a:p>
            <a:pPr lvl="2"/>
            <a:r>
              <a:rPr lang="cs-CZ" sz="1800" dirty="0" smtClean="0">
                <a:solidFill>
                  <a:schemeClr val="tx1"/>
                </a:solidFill>
              </a:rPr>
              <a:t>louky </a:t>
            </a:r>
            <a:r>
              <a:rPr lang="cs-CZ" sz="1800" dirty="0">
                <a:solidFill>
                  <a:schemeClr val="tx1"/>
                </a:solidFill>
              </a:rPr>
              <a:t>a pastviny - 499,56 </a:t>
            </a:r>
            <a:r>
              <a:rPr lang="cs-CZ" sz="1800" dirty="0" smtClean="0">
                <a:solidFill>
                  <a:schemeClr val="tx1"/>
                </a:solidFill>
              </a:rPr>
              <a:t>ha</a:t>
            </a:r>
          </a:p>
          <a:p>
            <a:pPr lvl="2"/>
            <a:endParaRPr lang="cs-CZ" sz="1800" dirty="0"/>
          </a:p>
          <a:p>
            <a:endParaRPr lang="cs-CZ" sz="1000" dirty="0"/>
          </a:p>
        </p:txBody>
      </p:sp>
      <p:pic>
        <p:nvPicPr>
          <p:cNvPr id="1026" name="Picture 2" descr="http://files.zsdubneas.cz/200000255-1e9c51f94a/50000000.jpg?ph=853452ad8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457" y="5114066"/>
            <a:ext cx="5355800" cy="11341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997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dirty="0" smtClean="0"/>
              <a:t>USES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chemeClr val="tx1"/>
                </a:solidFill>
              </a:rPr>
              <a:t>114/1992 Sb. O ochraně přírody a krajiny</a:t>
            </a: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BC – biotop v krajině, který umožňuje trvalou existenci přirozeného ekosystému</a:t>
            </a:r>
          </a:p>
          <a:p>
            <a:r>
              <a:rPr lang="cs-CZ" sz="2000" dirty="0">
                <a:solidFill>
                  <a:schemeClr val="tx1"/>
                </a:solidFill>
              </a:rPr>
              <a:t>BK – území, které neumožňuje trvalou existenci, avšak umožňuje migraci mezi BC</a:t>
            </a:r>
          </a:p>
          <a:p>
            <a:r>
              <a:rPr lang="cs-CZ" sz="2000" dirty="0">
                <a:solidFill>
                  <a:schemeClr val="tx1"/>
                </a:solidFill>
              </a:rPr>
              <a:t>IP – příznivé působní základních skladebných částí ÚSES, umožňující trvalou existenci určitých druhů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4016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97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875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1036</TotalTime>
  <Words>811</Words>
  <Application>Microsoft Office PowerPoint</Application>
  <PresentationFormat>Widescreen</PresentationFormat>
  <Paragraphs>170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Times New Roman</vt:lpstr>
      <vt:lpstr>Wingdings 3</vt:lpstr>
      <vt:lpstr>Stébla</vt:lpstr>
      <vt:lpstr>ÚZEMNÍ PLÁNOVÁNÍ OBEC DUBNÉ</vt:lpstr>
      <vt:lpstr>OBEC DUBNÉ</vt:lpstr>
      <vt:lpstr>HISTORIE OBCE</vt:lpstr>
      <vt:lpstr>POPIS ÚZEMÍ</vt:lpstr>
      <vt:lpstr> TURISTIKA</vt:lpstr>
      <vt:lpstr>ANTROPOGENNÍ VLIVY sídla</vt:lpstr>
      <vt:lpstr>Zemědělství</vt:lpstr>
      <vt:lpstr>USES</vt:lpstr>
      <vt:lpstr>PowerPoint Presentation</vt:lpstr>
      <vt:lpstr>Interakční prvek</vt:lpstr>
      <vt:lpstr>Malý hajský rybník a Prostřední farský rybník </vt:lpstr>
      <vt:lpstr>Biocentra</vt:lpstr>
      <vt:lpstr>Biokoridory</vt:lpstr>
      <vt:lpstr>PowerPoint Presentation</vt:lpstr>
      <vt:lpstr>VODA</vt:lpstr>
      <vt:lpstr>PowerPoint Presentation</vt:lpstr>
      <vt:lpstr>PowerPoint Presentation</vt:lpstr>
      <vt:lpstr>Soustava rybníků</vt:lpstr>
      <vt:lpstr>PowerPoint Presentation</vt:lpstr>
      <vt:lpstr>Žabinec</vt:lpstr>
      <vt:lpstr>Žabinec</vt:lpstr>
      <vt:lpstr>nový rybník</vt:lpstr>
      <vt:lpstr>PowerPoint Presentation</vt:lpstr>
      <vt:lpstr>PowerPoint Presentation</vt:lpstr>
      <vt:lpstr>ROZLIVOVÁ ÚZEMÍ u rybníka Nuzov a u Prostředního  hajského rybníka </vt:lpstr>
      <vt:lpstr>KRAJINNÁ STRUKTURA</vt:lpstr>
      <vt:lpstr>PowerPoint Presentation</vt:lpstr>
      <vt:lpstr>VÝZNAMNÉ KRAJINNÉ PRVKY</vt:lpstr>
      <vt:lpstr>PAMÁTNÉ STROMY</vt:lpstr>
      <vt:lpstr>PowerPoint Presentation</vt:lpstr>
      <vt:lpstr>DĚKUJEME ZA POZORNOST</vt:lpstr>
      <vt:lpstr>ZDROJE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ÚZEMNÍ PLÁNOVÁNÍ OBCE DUBNÉ</dc:title>
  <dc:creator>Andrea B.</dc:creator>
  <cp:lastModifiedBy>fprCP02005</cp:lastModifiedBy>
  <cp:revision>94</cp:revision>
  <dcterms:created xsi:type="dcterms:W3CDTF">2016-12-06T15:11:43Z</dcterms:created>
  <dcterms:modified xsi:type="dcterms:W3CDTF">2016-12-20T16:30:17Z</dcterms:modified>
</cp:coreProperties>
</file>