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tif" ContentType="image/tiff"/>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4"/>
  </p:notesMasterIdLst>
  <p:sldIdLst>
    <p:sldId id="256" r:id="rId2"/>
    <p:sldId id="370" r:id="rId3"/>
    <p:sldId id="257" r:id="rId4"/>
    <p:sldId id="258" r:id="rId5"/>
    <p:sldId id="372" r:id="rId6"/>
    <p:sldId id="259" r:id="rId7"/>
    <p:sldId id="260" r:id="rId8"/>
    <p:sldId id="261" r:id="rId9"/>
    <p:sldId id="395" r:id="rId10"/>
    <p:sldId id="282" r:id="rId11"/>
    <p:sldId id="398" r:id="rId12"/>
    <p:sldId id="399" r:id="rId13"/>
    <p:sldId id="283" r:id="rId14"/>
    <p:sldId id="262" r:id="rId15"/>
    <p:sldId id="263" r:id="rId16"/>
    <p:sldId id="308" r:id="rId17"/>
    <p:sldId id="371" r:id="rId18"/>
    <p:sldId id="264" r:id="rId19"/>
    <p:sldId id="265" r:id="rId20"/>
    <p:sldId id="266" r:id="rId21"/>
    <p:sldId id="293" r:id="rId22"/>
    <p:sldId id="396" r:id="rId23"/>
    <p:sldId id="397" r:id="rId24"/>
    <p:sldId id="401" r:id="rId25"/>
    <p:sldId id="373" r:id="rId26"/>
    <p:sldId id="291" r:id="rId27"/>
    <p:sldId id="374" r:id="rId28"/>
    <p:sldId id="292" r:id="rId29"/>
    <p:sldId id="269" r:id="rId30"/>
    <p:sldId id="268" r:id="rId31"/>
    <p:sldId id="270" r:id="rId32"/>
    <p:sldId id="271" r:id="rId33"/>
    <p:sldId id="272" r:id="rId34"/>
    <p:sldId id="376" r:id="rId35"/>
    <p:sldId id="377" r:id="rId36"/>
    <p:sldId id="356" r:id="rId37"/>
    <p:sldId id="273" r:id="rId38"/>
    <p:sldId id="378" r:id="rId39"/>
    <p:sldId id="400" r:id="rId40"/>
    <p:sldId id="349" r:id="rId41"/>
    <p:sldId id="351" r:id="rId42"/>
    <p:sldId id="352" r:id="rId43"/>
    <p:sldId id="354" r:id="rId44"/>
    <p:sldId id="294" r:id="rId45"/>
    <p:sldId id="295" r:id="rId46"/>
    <p:sldId id="298" r:id="rId47"/>
    <p:sldId id="299" r:id="rId48"/>
    <p:sldId id="311" r:id="rId49"/>
    <p:sldId id="309" r:id="rId50"/>
    <p:sldId id="310" r:id="rId51"/>
    <p:sldId id="274" r:id="rId52"/>
    <p:sldId id="379" r:id="rId53"/>
    <p:sldId id="275" r:id="rId54"/>
    <p:sldId id="296" r:id="rId55"/>
    <p:sldId id="297" r:id="rId56"/>
    <p:sldId id="276" r:id="rId57"/>
    <p:sldId id="312" r:id="rId58"/>
    <p:sldId id="345" r:id="rId59"/>
    <p:sldId id="380" r:id="rId60"/>
    <p:sldId id="346" r:id="rId61"/>
    <p:sldId id="350" r:id="rId62"/>
    <p:sldId id="353" r:id="rId63"/>
    <p:sldId id="392" r:id="rId64"/>
    <p:sldId id="393" r:id="rId65"/>
    <p:sldId id="382" r:id="rId66"/>
    <p:sldId id="383" r:id="rId67"/>
    <p:sldId id="390" r:id="rId68"/>
    <p:sldId id="386" r:id="rId69"/>
    <p:sldId id="391" r:id="rId70"/>
    <p:sldId id="307" r:id="rId71"/>
    <p:sldId id="381" r:id="rId72"/>
    <p:sldId id="375" r:id="rId73"/>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00CC00"/>
    <a:srgbClr val="008000"/>
    <a:srgbClr val="993300"/>
    <a:srgbClr val="FF505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Bez stylu, mřížka tabulky">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Světlý styl 3 – zvýraznění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Styl Světlá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5784" autoAdjust="0"/>
  </p:normalViewPr>
  <p:slideViewPr>
    <p:cSldViewPr snapToGrid="0">
      <p:cViewPr varScale="1">
        <p:scale>
          <a:sx n="88" d="100"/>
          <a:sy n="88" d="100"/>
        </p:scale>
        <p:origin x="2256" y="90"/>
      </p:cViewPr>
      <p:guideLst>
        <p:guide orient="horz" pos="2160"/>
        <p:guide pos="2880"/>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image" Target="../media/image10.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image" Target="../media/image13.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image" Target="../media/image18.png"/></Relationships>
</file>

<file path=ppt/drawings/_rels/vmlDrawing4.v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image" Target="../media/image43.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image" Target="../media/image58.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image" Target="../media/image64.wmf"/><Relationship Id="rId1" Type="http://schemas.openxmlformats.org/officeDocument/2006/relationships/image" Target="../media/image63.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A735A2-0066-4F98-B7D0-4AC136766530}" type="datetimeFigureOut">
              <a:rPr lang="cs-CZ" smtClean="0"/>
              <a:t>6.3.2019</a:t>
            </a:fld>
            <a:endParaRPr lang="cs-CZ"/>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5ADD73-E976-4031-8FBC-C9261AF8B01C}" type="slidenum">
              <a:rPr lang="cs-CZ" smtClean="0"/>
              <a:t>‹#›</a:t>
            </a:fld>
            <a:endParaRPr lang="cs-CZ"/>
          </a:p>
        </p:txBody>
      </p:sp>
    </p:spTree>
    <p:extLst>
      <p:ext uri="{BB962C8B-B14F-4D97-AF65-F5344CB8AC3E}">
        <p14:creationId xmlns:p14="http://schemas.microsoft.com/office/powerpoint/2010/main" val="5393608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dx.doi.org/10.1371/journal.pone.0014686"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en.wikiversity.org/wiki/Blausen_gallery_2014"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dx.doi.org/10.1016/j.semcdb.2013.03.015"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dx.doi.org/10.1111/j.1365-2052.2005.01253.x"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dx.doi.org/10.1371/journal.pone.0014686"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fld id="{F35ADD73-E976-4031-8FBC-C9261AF8B01C}" type="slidenum">
              <a:rPr lang="cs-CZ" smtClean="0"/>
              <a:t>2</a:t>
            </a:fld>
            <a:endParaRPr lang="cs-CZ"/>
          </a:p>
        </p:txBody>
      </p:sp>
    </p:spTree>
    <p:extLst>
      <p:ext uri="{BB962C8B-B14F-4D97-AF65-F5344CB8AC3E}">
        <p14:creationId xmlns:p14="http://schemas.microsoft.com/office/powerpoint/2010/main" val="391283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76D67F8-754D-944A-A1C1-CA77A64BD999}" type="slidenum">
              <a:rPr lang="en-US"/>
              <a:pPr/>
              <a:t>15</a:t>
            </a:fld>
            <a:endParaRPr lang="en-US"/>
          </a:p>
        </p:txBody>
      </p:sp>
    </p:spTree>
    <p:extLst>
      <p:ext uri="{BB962C8B-B14F-4D97-AF65-F5344CB8AC3E}">
        <p14:creationId xmlns:p14="http://schemas.microsoft.com/office/powerpoint/2010/main" val="42521067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76D67F8-754D-944A-A1C1-CA77A64BD999}" type="slidenum">
              <a:rPr lang="en-US"/>
              <a:pPr/>
              <a:t>16</a:t>
            </a:fld>
            <a:endParaRPr lang="en-US"/>
          </a:p>
        </p:txBody>
      </p:sp>
    </p:spTree>
    <p:extLst>
      <p:ext uri="{BB962C8B-B14F-4D97-AF65-F5344CB8AC3E}">
        <p14:creationId xmlns:p14="http://schemas.microsoft.com/office/powerpoint/2010/main" val="30627763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18</a:t>
            </a:fld>
            <a:endParaRPr lang="cs-CZ"/>
          </a:p>
        </p:txBody>
      </p:sp>
    </p:spTree>
    <p:extLst>
      <p:ext uri="{BB962C8B-B14F-4D97-AF65-F5344CB8AC3E}">
        <p14:creationId xmlns:p14="http://schemas.microsoft.com/office/powerpoint/2010/main" val="9432591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19</a:t>
            </a:fld>
            <a:endParaRPr lang="cs-CZ"/>
          </a:p>
        </p:txBody>
      </p:sp>
    </p:spTree>
    <p:extLst>
      <p:ext uri="{BB962C8B-B14F-4D97-AF65-F5344CB8AC3E}">
        <p14:creationId xmlns:p14="http://schemas.microsoft.com/office/powerpoint/2010/main" val="6383743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http://www.ireceptar.cz/zahrada/</a:t>
            </a:r>
            <a:r>
              <a:rPr lang="cs-CZ" dirty="0" err="1" smtClean="0"/>
              <a:t>okrasna</a:t>
            </a:r>
            <a:r>
              <a:rPr lang="cs-CZ" dirty="0" smtClean="0"/>
              <a:t>-zahrada/</a:t>
            </a:r>
            <a:r>
              <a:rPr lang="cs-CZ" dirty="0" err="1" smtClean="0"/>
              <a:t>duznoploda</a:t>
            </a:r>
            <a:r>
              <a:rPr lang="cs-CZ" dirty="0" smtClean="0"/>
              <a:t>-</a:t>
            </a:r>
            <a:r>
              <a:rPr lang="cs-CZ" dirty="0" err="1" smtClean="0"/>
              <a:t>ruze</a:t>
            </a:r>
            <a:r>
              <a:rPr lang="cs-CZ" dirty="0" smtClean="0"/>
              <a:t>-</a:t>
            </a:r>
            <a:r>
              <a:rPr lang="cs-CZ" dirty="0" err="1" smtClean="0"/>
              <a:t>odruda</a:t>
            </a:r>
            <a:r>
              <a:rPr lang="cs-CZ" dirty="0" smtClean="0"/>
              <a:t>-</a:t>
            </a:r>
            <a:r>
              <a:rPr lang="cs-CZ" dirty="0" err="1" smtClean="0"/>
              <a:t>karpatia</a:t>
            </a:r>
            <a:r>
              <a:rPr lang="cs-CZ" dirty="0" smtClean="0"/>
              <a:t>-je-</a:t>
            </a:r>
            <a:r>
              <a:rPr lang="cs-CZ" dirty="0" err="1" smtClean="0"/>
              <a:t>krasna</a:t>
            </a:r>
            <a:r>
              <a:rPr lang="cs-CZ" dirty="0" smtClean="0"/>
              <a:t>-i-</a:t>
            </a:r>
            <a:r>
              <a:rPr lang="cs-CZ" dirty="0" err="1" smtClean="0"/>
              <a:t>uzitecna</a:t>
            </a:r>
            <a:r>
              <a:rPr lang="cs-CZ" dirty="0" smtClean="0"/>
              <a:t>/</a:t>
            </a:r>
            <a:r>
              <a:rPr lang="cs-CZ" dirty="0" err="1" smtClean="0"/>
              <a:t>noplodá</a:t>
            </a:r>
            <a:r>
              <a:rPr lang="cs-CZ" dirty="0" smtClean="0"/>
              <a:t> (</a:t>
            </a:r>
            <a:r>
              <a:rPr lang="cs-CZ" i="1" dirty="0" smtClean="0"/>
              <a:t>Rosa </a:t>
            </a:r>
            <a:r>
              <a:rPr lang="cs-CZ" i="1" dirty="0" err="1" smtClean="0"/>
              <a:t>villosa</a:t>
            </a:r>
            <a:r>
              <a:rPr lang="cs-CZ" i="1" dirty="0" smtClean="0"/>
              <a:t>)</a:t>
            </a:r>
          </a:p>
          <a:p>
            <a:r>
              <a:rPr lang="cs-CZ" dirty="0" smtClean="0"/>
              <a:t>http://</a:t>
            </a:r>
            <a:r>
              <a:rPr lang="cs-CZ" dirty="0" err="1" smtClean="0"/>
              <a:t>www.sierraflowerfinder.com</a:t>
            </a:r>
            <a:r>
              <a:rPr lang="cs-CZ" dirty="0" smtClean="0"/>
              <a:t>/en/d/</a:t>
            </a:r>
            <a:r>
              <a:rPr lang="cs-CZ" dirty="0" err="1" smtClean="0"/>
              <a:t>baronesse</a:t>
            </a:r>
            <a:r>
              <a:rPr lang="cs-CZ" dirty="0" smtClean="0"/>
              <a:t>/5345</a:t>
            </a:r>
          </a:p>
          <a:p>
            <a:r>
              <a:rPr lang="cs-CZ" dirty="0" smtClean="0"/>
              <a:t>https://</a:t>
            </a:r>
            <a:r>
              <a:rPr lang="cs-CZ" dirty="0" err="1" smtClean="0"/>
              <a:t>biobabel.wordpress.com</a:t>
            </a:r>
            <a:r>
              <a:rPr lang="cs-CZ" dirty="0" smtClean="0"/>
              <a:t>/</a:t>
            </a:r>
            <a:r>
              <a:rPr lang="cs-CZ" dirty="0" err="1" smtClean="0"/>
              <a:t>tag</a:t>
            </a:r>
            <a:r>
              <a:rPr lang="cs-CZ" dirty="0" smtClean="0"/>
              <a:t>/</a:t>
            </a:r>
            <a:r>
              <a:rPr lang="cs-CZ" dirty="0" err="1" smtClean="0"/>
              <a:t>iab</a:t>
            </a:r>
            <a:r>
              <a:rPr lang="cs-CZ" dirty="0" smtClean="0"/>
              <a:t>-8/</a:t>
            </a:r>
          </a:p>
          <a:p>
            <a:endParaRPr lang="en-US"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20</a:t>
            </a:fld>
            <a:endParaRPr lang="cs-CZ"/>
          </a:p>
        </p:txBody>
      </p:sp>
    </p:spTree>
    <p:extLst>
      <p:ext uri="{BB962C8B-B14F-4D97-AF65-F5344CB8AC3E}">
        <p14:creationId xmlns:p14="http://schemas.microsoft.com/office/powerpoint/2010/main" val="7289013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i="1" dirty="0" err="1" smtClean="0"/>
              <a:t>Ultrabithorax</a:t>
            </a:r>
            <a:r>
              <a:rPr lang="cs-CZ" i="1" baseline="0" dirty="0" smtClean="0"/>
              <a:t> </a:t>
            </a:r>
            <a:r>
              <a:rPr lang="cs-CZ" baseline="0" dirty="0" smtClean="0"/>
              <a:t>(</a:t>
            </a:r>
            <a:r>
              <a:rPr lang="cs-CZ" i="1" baseline="0" dirty="0" err="1" smtClean="0"/>
              <a:t>Ubx</a:t>
            </a:r>
            <a:r>
              <a:rPr lang="cs-CZ" baseline="0" dirty="0" smtClean="0"/>
              <a:t>) je gen pro transkripční faktor, což je označení pro proteiny, které ovlivňují expresi dalších genů. </a:t>
            </a:r>
            <a:r>
              <a:rPr lang="cs-CZ" i="1" baseline="0" dirty="0" err="1" smtClean="0"/>
              <a:t>Ubx</a:t>
            </a:r>
            <a:r>
              <a:rPr lang="cs-CZ" i="1" baseline="0" dirty="0" smtClean="0"/>
              <a:t> </a:t>
            </a:r>
            <a:r>
              <a:rPr lang="cs-CZ" i="0" baseline="0" dirty="0" smtClean="0"/>
              <a:t>p</a:t>
            </a:r>
            <a:r>
              <a:rPr lang="cs-CZ" baseline="0" dirty="0" smtClean="0"/>
              <a:t>atří mezi tzv. </a:t>
            </a:r>
            <a:r>
              <a:rPr lang="cs-CZ" baseline="0" dirty="0" err="1" smtClean="0"/>
              <a:t>homeotické</a:t>
            </a:r>
            <a:r>
              <a:rPr lang="cs-CZ" baseline="0" dirty="0" smtClean="0"/>
              <a:t> geny, což je skupina transkripčních faktorů zodpovědných za určení identity určité tělní části. Jejich vyřazení vede k změně této struktury v jinou (např. tykadla v nohu). </a:t>
            </a:r>
            <a:r>
              <a:rPr lang="cs-CZ" i="1" baseline="0" dirty="0" err="1" smtClean="0"/>
              <a:t>Ubx</a:t>
            </a:r>
            <a:r>
              <a:rPr lang="cs-CZ" baseline="0" dirty="0" smtClean="0"/>
              <a:t> zodpovídá za to, že všechny buňky na 3. hrudním článku mouchy vědí, že se nacházejí na 3. hrudním článku a podle toho udělají příslušné struktury. Jeho vyřazení (např. u alely </a:t>
            </a:r>
            <a:r>
              <a:rPr lang="cs-CZ" i="1" baseline="0" dirty="0" smtClean="0"/>
              <a:t>Ubx</a:t>
            </a:r>
            <a:r>
              <a:rPr lang="cs-CZ" i="1" baseline="30000" dirty="0" smtClean="0"/>
              <a:t>1</a:t>
            </a:r>
            <a:r>
              <a:rPr lang="cs-CZ" baseline="0" dirty="0" smtClean="0"/>
              <a:t>) vede k tomu, že místo </a:t>
            </a:r>
            <a:r>
              <a:rPr lang="cs-CZ" baseline="0" dirty="0" err="1" smtClean="0"/>
              <a:t>halter</a:t>
            </a:r>
            <a:r>
              <a:rPr lang="cs-CZ" baseline="0" dirty="0" smtClean="0"/>
              <a:t> (= kyvadélek), přeměněného druhého páru křídel typického pro dvoukřídlý hmyz, má moucha dva páry křídel.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cs-CZ" baseline="0" dirty="0" err="1" smtClean="0"/>
              <a:t>Info</a:t>
            </a:r>
            <a:r>
              <a:rPr lang="cs-CZ" baseline="0" dirty="0" smtClean="0"/>
              <a:t> a fotky drozofil z </a:t>
            </a:r>
            <a:r>
              <a:rPr lang="cs-CZ" baseline="0" dirty="0" err="1" smtClean="0"/>
              <a:t>Slattery</a:t>
            </a:r>
            <a:r>
              <a:rPr lang="cs-CZ" baseline="0" dirty="0" smtClean="0"/>
              <a:t> et al. 2011 </a:t>
            </a:r>
            <a:r>
              <a:rPr lang="en-US" dirty="0" smtClean="0">
                <a:hlinkClick r:id="rId3"/>
              </a:rPr>
              <a:t>http://</a:t>
            </a:r>
            <a:r>
              <a:rPr lang="en-US" dirty="0" err="1" smtClean="0">
                <a:hlinkClick r:id="rId3"/>
              </a:rPr>
              <a:t>dx.doi.org</a:t>
            </a:r>
            <a:r>
              <a:rPr lang="en-US" dirty="0" smtClean="0">
                <a:hlinkClick r:id="rId3"/>
              </a:rPr>
              <a:t>/10.1371/</a:t>
            </a:r>
            <a:r>
              <a:rPr lang="en-US" dirty="0" err="1" smtClean="0">
                <a:hlinkClick r:id="rId3"/>
              </a:rPr>
              <a:t>journal.pone.0014686</a:t>
            </a:r>
            <a:r>
              <a:rPr lang="en-US" dirty="0" smtClean="0"/>
              <a:t> </a:t>
            </a:r>
            <a:endParaRPr lang="cs-CZ"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cs-CZ" dirty="0" smtClean="0"/>
              <a:t>Obrázek exprese </a:t>
            </a:r>
            <a:r>
              <a:rPr lang="cs-CZ" dirty="0" err="1" smtClean="0"/>
              <a:t>homeotických</a:t>
            </a:r>
            <a:r>
              <a:rPr lang="cs-CZ" dirty="0" smtClean="0"/>
              <a:t> genů z https://</a:t>
            </a:r>
            <a:r>
              <a:rPr lang="cs-CZ" dirty="0" err="1" smtClean="0"/>
              <a:t>www.studyblue.com</a:t>
            </a:r>
            <a:r>
              <a:rPr lang="cs-CZ" dirty="0" smtClean="0"/>
              <a:t>/notes/</a:t>
            </a:r>
            <a:r>
              <a:rPr lang="cs-CZ" dirty="0" err="1" smtClean="0"/>
              <a:t>note</a:t>
            </a:r>
            <a:r>
              <a:rPr lang="cs-CZ" dirty="0" smtClean="0"/>
              <a:t>/n/</a:t>
            </a:r>
            <a:r>
              <a:rPr lang="cs-CZ" dirty="0" err="1" smtClean="0"/>
              <a:t>lecture</a:t>
            </a:r>
            <a:r>
              <a:rPr lang="cs-CZ" dirty="0" smtClean="0"/>
              <a:t>-14/</a:t>
            </a:r>
            <a:r>
              <a:rPr lang="cs-CZ" dirty="0" err="1" smtClean="0"/>
              <a:t>deck</a:t>
            </a:r>
            <a:r>
              <a:rPr lang="cs-CZ" dirty="0" smtClean="0"/>
              <a:t>/752389</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cs-CZ" dirty="0"/>
          </a:p>
        </p:txBody>
      </p:sp>
      <p:sp>
        <p:nvSpPr>
          <p:cNvPr id="4" name="Zástupný symbol pro číslo snímku 3"/>
          <p:cNvSpPr>
            <a:spLocks noGrp="1"/>
          </p:cNvSpPr>
          <p:nvPr>
            <p:ph type="sldNum" sz="quarter" idx="10"/>
          </p:nvPr>
        </p:nvSpPr>
        <p:spPr/>
        <p:txBody>
          <a:bodyPr/>
          <a:lstStyle/>
          <a:p>
            <a:fld id="{F35ADD73-E976-4031-8FBC-C9261AF8B01C}" type="slidenum">
              <a:rPr lang="cs-CZ" smtClean="0"/>
              <a:t>21</a:t>
            </a:fld>
            <a:endParaRPr lang="cs-CZ"/>
          </a:p>
        </p:txBody>
      </p:sp>
    </p:spTree>
    <p:extLst>
      <p:ext uri="{BB962C8B-B14F-4D97-AF65-F5344CB8AC3E}">
        <p14:creationId xmlns:p14="http://schemas.microsoft.com/office/powerpoint/2010/main" val="856074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p53 je velice důležitý protein, který brání buňce, aby se množila, když je její DNA poškozená. V buňce, jejíž DNA je v pořádku, je protein p53 velice nestabilní, protože se</a:t>
            </a:r>
            <a:r>
              <a:rPr lang="cs-CZ" baseline="0" dirty="0" smtClean="0"/>
              <a:t> váže na protein Mdm2, který ho označení </a:t>
            </a:r>
            <a:r>
              <a:rPr lang="cs-CZ" baseline="0" dirty="0" err="1" smtClean="0"/>
              <a:t>ubiquitinem</a:t>
            </a:r>
            <a:r>
              <a:rPr lang="cs-CZ" baseline="0" dirty="0" smtClean="0"/>
              <a:t>, což je signál k degradaci proteinu v </a:t>
            </a:r>
            <a:r>
              <a:rPr lang="cs-CZ" baseline="0" dirty="0" err="1" smtClean="0"/>
              <a:t>proteasomu</a:t>
            </a:r>
            <a:r>
              <a:rPr lang="cs-CZ" baseline="0" dirty="0" smtClean="0"/>
              <a:t>. Když ale dojde k poškození D¨NA, jsou aktivovány kinázy, což jsou enzymy, které na cílové molekuly váží fosfátovou skupinu a tím mění jejich vlastnosti. </a:t>
            </a:r>
            <a:r>
              <a:rPr lang="cs-CZ" dirty="0" smtClean="0"/>
              <a:t> Cílovou molekulou je i protein p53, který se</a:t>
            </a:r>
            <a:r>
              <a:rPr lang="cs-CZ" baseline="0" dirty="0" smtClean="0"/>
              <a:t> po fosforylaci přestane vázat na Mdm2 a změní se na aktivní formu, která spustí expresi genu p21. Vzniklý protein p21 se váže na komplex </a:t>
            </a:r>
            <a:r>
              <a:rPr lang="cs-CZ" baseline="0" dirty="0" err="1" smtClean="0"/>
              <a:t>cyklinu</a:t>
            </a:r>
            <a:r>
              <a:rPr lang="cs-CZ" baseline="0" dirty="0" smtClean="0"/>
              <a:t> a </a:t>
            </a:r>
            <a:r>
              <a:rPr lang="cs-CZ" baseline="0" dirty="0" err="1" smtClean="0"/>
              <a:t>cyklin</a:t>
            </a:r>
            <a:r>
              <a:rPr lang="cs-CZ" baseline="0" dirty="0" smtClean="0"/>
              <a:t> dependentní kinázy (CDK), který je zodpovědný za posun buněčného cyklu z G1 do S fáze, a tím ho inaktivuje. Buňka s poškozenou DNA tak nemůže v buněčném cyklu postoupit do S fáze a má čas si DNA opravit. Pokud oprava není možná, musí spáchat </a:t>
            </a:r>
            <a:r>
              <a:rPr lang="cs-CZ" baseline="0" dirty="0" err="1" smtClean="0"/>
              <a:t>apoptózu</a:t>
            </a:r>
            <a:r>
              <a:rPr lang="cs-CZ" baseline="0" dirty="0" smtClean="0"/>
              <a:t>. </a:t>
            </a:r>
          </a:p>
          <a:p>
            <a:r>
              <a:rPr lang="cs-CZ" baseline="0" dirty="0" smtClean="0"/>
              <a:t>  p53 je gen, jehož obě kopie bývají vyřazeny v mnoha typech rakovinných buněk. Tyto buňky se tak množí i v situaci, kdy jejich DNA není v pořádku, a výsledkem jsou další mutace v genomu těchto buněk. </a:t>
            </a:r>
            <a:endParaRPr lang="cs-CZ" dirty="0" smtClean="0"/>
          </a:p>
          <a:p>
            <a:endParaRPr lang="cs-CZ" dirty="0" smtClean="0"/>
          </a:p>
          <a:p>
            <a:r>
              <a:rPr lang="en-US" dirty="0" err="1" smtClean="0"/>
              <a:t>Obrázek</a:t>
            </a:r>
            <a:r>
              <a:rPr lang="en-US" dirty="0" smtClean="0"/>
              <a:t> </a:t>
            </a:r>
            <a:r>
              <a:rPr lang="en-US" dirty="0" err="1" smtClean="0"/>
              <a:t>upraven</a:t>
            </a:r>
            <a:r>
              <a:rPr lang="en-US" dirty="0" smtClean="0"/>
              <a:t> </a:t>
            </a:r>
            <a:r>
              <a:rPr lang="en-US" dirty="0" err="1" smtClean="0"/>
              <a:t>podle</a:t>
            </a:r>
            <a:r>
              <a:rPr lang="en-US" dirty="0" smtClean="0"/>
              <a:t> Molecular Biology of the Cell. 4th edition. Alberts B, Johnson A, Lewis J, et al. New York: Garland Science; 2002.</a:t>
            </a:r>
            <a:endParaRPr lang="cs-CZ" dirty="0"/>
          </a:p>
        </p:txBody>
      </p:sp>
      <p:sp>
        <p:nvSpPr>
          <p:cNvPr id="4" name="Zástupný symbol pro číslo snímku 3"/>
          <p:cNvSpPr>
            <a:spLocks noGrp="1"/>
          </p:cNvSpPr>
          <p:nvPr>
            <p:ph type="sldNum" sz="quarter" idx="10"/>
          </p:nvPr>
        </p:nvSpPr>
        <p:spPr/>
        <p:txBody>
          <a:bodyPr/>
          <a:lstStyle/>
          <a:p>
            <a:fld id="{F35ADD73-E976-4031-8FBC-C9261AF8B01C}" type="slidenum">
              <a:rPr lang="cs-CZ" smtClean="0"/>
              <a:t>23</a:t>
            </a:fld>
            <a:endParaRPr lang="cs-CZ"/>
          </a:p>
        </p:txBody>
      </p:sp>
    </p:spTree>
    <p:extLst>
      <p:ext uri="{BB962C8B-B14F-4D97-AF65-F5344CB8AC3E}">
        <p14:creationId xmlns:p14="http://schemas.microsoft.com/office/powerpoint/2010/main" val="39760140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fld id="{F35ADD73-E976-4031-8FBC-C9261AF8B01C}" type="slidenum">
              <a:rPr lang="cs-CZ" smtClean="0"/>
              <a:t>25</a:t>
            </a:fld>
            <a:endParaRPr lang="cs-CZ"/>
          </a:p>
        </p:txBody>
      </p:sp>
    </p:spTree>
    <p:extLst>
      <p:ext uri="{BB962C8B-B14F-4D97-AF65-F5344CB8AC3E}">
        <p14:creationId xmlns:p14="http://schemas.microsoft.com/office/powerpoint/2010/main" val="402855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200" kern="1200" dirty="0" err="1" smtClean="0">
                <a:solidFill>
                  <a:schemeClr val="tx1"/>
                </a:solidFill>
                <a:effectLst/>
                <a:latin typeface="+mn-lt"/>
                <a:ea typeface="+mn-ea"/>
                <a:cs typeface="+mn-cs"/>
              </a:rPr>
              <a:t>Epidermolysis</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bullosa</a:t>
            </a:r>
            <a:r>
              <a:rPr lang="cs-CZ" sz="1200" kern="1200" dirty="0" smtClean="0">
                <a:solidFill>
                  <a:schemeClr val="tx1"/>
                </a:solidFill>
                <a:effectLst/>
                <a:latin typeface="+mn-lt"/>
                <a:ea typeface="+mn-ea"/>
                <a:cs typeface="+mn-cs"/>
              </a:rPr>
              <a:t> neboli nemoc motýlích křídel je choroba, při které i malý tlak na kůži způsobí tvorbu puchýřů. Choroba je způsobena mutací v genu </a:t>
            </a:r>
            <a:r>
              <a:rPr lang="en-US" sz="1200" i="1" kern="1200" dirty="0" err="1" smtClean="0">
                <a:solidFill>
                  <a:schemeClr val="tx1"/>
                </a:solidFill>
                <a:effectLst/>
                <a:latin typeface="+mn-lt"/>
                <a:ea typeface="+mn-ea"/>
                <a:cs typeface="+mn-cs"/>
              </a:rPr>
              <a:t>COL7A1</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který</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kóduje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kolagen</a:t>
            </a:r>
            <a:r>
              <a:rPr lang="en-US" sz="1200" kern="1200" dirty="0" smtClean="0">
                <a:solidFill>
                  <a:schemeClr val="tx1"/>
                </a:solidFill>
                <a:effectLst/>
                <a:latin typeface="+mn-lt"/>
                <a:ea typeface="+mn-ea"/>
                <a:cs typeface="+mn-cs"/>
              </a:rPr>
              <a:t> VII. Ten je </a:t>
            </a:r>
            <a:r>
              <a:rPr lang="en-US" sz="1200" kern="1200" dirty="0" err="1" smtClean="0">
                <a:solidFill>
                  <a:schemeClr val="tx1"/>
                </a:solidFill>
                <a:effectLst/>
                <a:latin typeface="+mn-lt"/>
                <a:ea typeface="+mn-ea"/>
                <a:cs typeface="+mn-cs"/>
              </a:rPr>
              <a:t>nesmírně</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důležitý</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protože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připevňuje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buňky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pokožky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škáře</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uděluje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kůži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pevnost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Mutace</a:t>
            </a:r>
            <a:r>
              <a:rPr lang="en-US" sz="1200" kern="1200" dirty="0" smtClean="0">
                <a:solidFill>
                  <a:schemeClr val="tx1"/>
                </a:solidFill>
                <a:effectLst/>
                <a:latin typeface="+mn-lt"/>
                <a:ea typeface="+mn-ea"/>
                <a:cs typeface="+mn-cs"/>
              </a:rPr>
              <a:t> v genu </a:t>
            </a:r>
            <a:r>
              <a:rPr lang="en-US" sz="1200" kern="1200" dirty="0" err="1" smtClean="0">
                <a:solidFill>
                  <a:schemeClr val="tx1"/>
                </a:solidFill>
                <a:effectLst/>
                <a:latin typeface="+mn-lt"/>
                <a:ea typeface="+mn-ea"/>
                <a:cs typeface="+mn-cs"/>
              </a:rPr>
              <a:t>způsobují</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že</a:t>
            </a:r>
            <a:r>
              <a:rPr lang="en-US" sz="1200" kern="1200" dirty="0" smtClean="0">
                <a:solidFill>
                  <a:schemeClr val="tx1"/>
                </a:solidFill>
                <a:effectLst/>
                <a:latin typeface="+mn-lt"/>
                <a:ea typeface="+mn-ea"/>
                <a:cs typeface="+mn-cs"/>
              </a:rPr>
              <a:t> protein </a:t>
            </a:r>
            <a:r>
              <a:rPr lang="en-US" sz="1200" kern="1200" dirty="0" err="1" smtClean="0">
                <a:solidFill>
                  <a:schemeClr val="tx1"/>
                </a:solidFill>
                <a:effectLst/>
                <a:latin typeface="+mn-lt"/>
                <a:ea typeface="+mn-ea"/>
                <a:cs typeface="+mn-cs"/>
              </a:rPr>
              <a:t>nefunguje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správně</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nebo</a:t>
            </a:r>
            <a:r>
              <a:rPr lang="en-US" sz="1200" kern="1200" dirty="0" smtClean="0">
                <a:solidFill>
                  <a:schemeClr val="tx1"/>
                </a:solidFill>
                <a:effectLst/>
                <a:latin typeface="+mn-lt"/>
                <a:ea typeface="+mn-ea"/>
                <a:cs typeface="+mn-cs"/>
              </a:rPr>
              <a:t> se </a:t>
            </a:r>
            <a:r>
              <a:rPr lang="en-US" sz="1200" kern="1200" dirty="0" err="1" smtClean="0">
                <a:solidFill>
                  <a:schemeClr val="tx1"/>
                </a:solidFill>
                <a:effectLst/>
                <a:latin typeface="+mn-lt"/>
                <a:ea typeface="+mn-ea"/>
                <a:cs typeface="+mn-cs"/>
              </a:rPr>
              <a:t>vůbec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netvoří</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důsledkem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čehož</a:t>
            </a:r>
            <a:r>
              <a:rPr lang="en-US" sz="1200" kern="1200" dirty="0" smtClean="0">
                <a:solidFill>
                  <a:schemeClr val="tx1"/>
                </a:solidFill>
                <a:effectLst/>
                <a:latin typeface="+mn-lt"/>
                <a:ea typeface="+mn-ea"/>
                <a:cs typeface="+mn-cs"/>
              </a:rPr>
              <a:t> se </a:t>
            </a:r>
            <a:r>
              <a:rPr lang="en-US" sz="1200" kern="1200" dirty="0" err="1" smtClean="0">
                <a:solidFill>
                  <a:schemeClr val="tx1"/>
                </a:solidFill>
                <a:effectLst/>
                <a:latin typeface="+mn-lt"/>
                <a:ea typeface="+mn-ea"/>
                <a:cs typeface="+mn-cs"/>
              </a:rPr>
              <a:t>pokožka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při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nepatrném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tlaku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oddělí</a:t>
            </a:r>
            <a:r>
              <a:rPr lang="en-US" sz="1200" kern="1200" dirty="0" smtClean="0">
                <a:solidFill>
                  <a:schemeClr val="tx1"/>
                </a:solidFill>
                <a:effectLst/>
                <a:latin typeface="+mn-lt"/>
                <a:ea typeface="+mn-ea"/>
                <a:cs typeface="+mn-cs"/>
              </a:rPr>
              <a:t> od </a:t>
            </a:r>
            <a:r>
              <a:rPr lang="en-US" sz="1200" kern="1200" dirty="0" err="1" smtClean="0">
                <a:solidFill>
                  <a:schemeClr val="tx1"/>
                </a:solidFill>
                <a:effectLst/>
                <a:latin typeface="+mn-lt"/>
                <a:ea typeface="+mn-ea"/>
                <a:cs typeface="+mn-cs"/>
              </a:rPr>
              <a:t>škáry</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utvoří</a:t>
            </a:r>
            <a:r>
              <a:rPr lang="en-US" sz="1200" kern="1200" dirty="0" smtClean="0">
                <a:solidFill>
                  <a:schemeClr val="tx1"/>
                </a:solidFill>
                <a:effectLst/>
                <a:latin typeface="+mn-lt"/>
                <a:ea typeface="+mn-ea"/>
                <a:cs typeface="+mn-cs"/>
              </a:rPr>
              <a:t> se </a:t>
            </a:r>
            <a:r>
              <a:rPr lang="en-US" sz="1200" kern="1200" dirty="0" err="1" smtClean="0">
                <a:solidFill>
                  <a:schemeClr val="tx1"/>
                </a:solidFill>
                <a:effectLst/>
                <a:latin typeface="+mn-lt"/>
                <a:ea typeface="+mn-ea"/>
                <a:cs typeface="+mn-cs"/>
              </a:rPr>
              <a:t>puchýř</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Děti</a:t>
            </a:r>
            <a:r>
              <a:rPr lang="en-US" sz="1200" kern="1200" dirty="0" smtClean="0">
                <a:solidFill>
                  <a:schemeClr val="tx1"/>
                </a:solidFill>
                <a:effectLst/>
                <a:latin typeface="+mn-lt"/>
                <a:ea typeface="+mn-ea"/>
                <a:cs typeface="+mn-cs"/>
              </a:rPr>
              <a:t> s </a:t>
            </a:r>
            <a:r>
              <a:rPr lang="en-US" sz="1200" kern="1200" dirty="0" err="1" smtClean="0">
                <a:solidFill>
                  <a:schemeClr val="tx1"/>
                </a:solidFill>
                <a:effectLst/>
                <a:latin typeface="+mn-lt"/>
                <a:ea typeface="+mn-ea"/>
                <a:cs typeface="+mn-cs"/>
              </a:rPr>
              <a:t>nejvážnější</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formou</a:t>
            </a:r>
            <a:r>
              <a:rPr lang="en-US" sz="1200" kern="1200" dirty="0" smtClean="0">
                <a:solidFill>
                  <a:schemeClr val="tx1"/>
                </a:solidFill>
                <a:effectLst/>
                <a:latin typeface="+mn-lt"/>
                <a:ea typeface="+mn-ea"/>
                <a:cs typeface="+mn-cs"/>
              </a:rPr>
              <a:t> se </a:t>
            </a:r>
            <a:r>
              <a:rPr lang="en-US" sz="1200" kern="1200" dirty="0" err="1" smtClean="0">
                <a:solidFill>
                  <a:schemeClr val="tx1"/>
                </a:solidFill>
                <a:effectLst/>
                <a:latin typeface="+mn-lt"/>
                <a:ea typeface="+mn-ea"/>
                <a:cs typeface="+mn-cs"/>
              </a:rPr>
              <a:t>vlivem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procesu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porodu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rodí</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pokryté</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puchýři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nebo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jim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kůže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částích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těla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chybí</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Permanentní</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tvorba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puchýřů</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jejich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následné</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hojení</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způsobuje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tvorbu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jizev</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což</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může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věst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srůstu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prstů</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nebo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chybění</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nehtů</a:t>
            </a:r>
            <a:r>
              <a:rPr lang="en-US" sz="1200" kern="1200" dirty="0" smtClean="0">
                <a:solidFill>
                  <a:schemeClr val="tx1"/>
                </a:solidFill>
                <a:effectLst/>
                <a:latin typeface="+mn-lt"/>
                <a:ea typeface="+mn-ea"/>
                <a:cs typeface="+mn-cs"/>
              </a:rPr>
              <a:t>. </a:t>
            </a:r>
          </a:p>
          <a:p>
            <a:endParaRPr lang="cs-CZ" dirty="0" smtClean="0"/>
          </a:p>
          <a:p>
            <a:r>
              <a:rPr lang="cs-CZ" dirty="0" smtClean="0"/>
              <a:t>Bazální membrána – tenká vrstva oddělující pokožku</a:t>
            </a:r>
            <a:r>
              <a:rPr lang="cs-CZ" baseline="0" dirty="0" smtClean="0"/>
              <a:t> od škáry. </a:t>
            </a:r>
          </a:p>
          <a:p>
            <a:r>
              <a:rPr lang="cs-CZ" baseline="0" dirty="0" smtClean="0"/>
              <a:t>Obrázek upraven podle https://</a:t>
            </a:r>
            <a:r>
              <a:rPr lang="cs-CZ" baseline="0" dirty="0" smtClean="0"/>
              <a:t>ghr.nlm.nih.gov/condition/dystrophic-epidermolysis-bullosa#definition</a:t>
            </a:r>
          </a:p>
          <a:p>
            <a:endParaRPr lang="cs-CZ" baseline="0" dirty="0" smtClean="0"/>
          </a:p>
          <a:p>
            <a:r>
              <a:rPr lang="cs-CZ" baseline="0" dirty="0" smtClean="0"/>
              <a:t>Web o nemoci motýlích křídel: https://www.debra-cz.org/o-nemoci-motylich-kridel</a:t>
            </a:r>
            <a:endParaRPr lang="en-US" dirty="0"/>
          </a:p>
        </p:txBody>
      </p:sp>
      <p:sp>
        <p:nvSpPr>
          <p:cNvPr id="4" name="Zástupný symbol pro číslo snímku 3"/>
          <p:cNvSpPr>
            <a:spLocks noGrp="1"/>
          </p:cNvSpPr>
          <p:nvPr>
            <p:ph type="sldNum" sz="quarter" idx="10"/>
          </p:nvPr>
        </p:nvSpPr>
        <p:spPr/>
        <p:txBody>
          <a:bodyPr/>
          <a:lstStyle/>
          <a:p>
            <a:fld id="{F35ADD73-E976-4031-8FBC-C9261AF8B01C}" type="slidenum">
              <a:rPr lang="cs-CZ" smtClean="0"/>
              <a:t>26</a:t>
            </a:fld>
            <a:endParaRPr lang="cs-CZ"/>
          </a:p>
        </p:txBody>
      </p:sp>
    </p:spTree>
    <p:extLst>
      <p:ext uri="{BB962C8B-B14F-4D97-AF65-F5344CB8AC3E}">
        <p14:creationId xmlns:p14="http://schemas.microsoft.com/office/powerpoint/2010/main" val="12474451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Membrány tvořené </a:t>
            </a:r>
            <a:r>
              <a:rPr lang="cs-CZ" dirty="0" err="1" smtClean="0"/>
              <a:t>fosfolipidovou</a:t>
            </a:r>
            <a:r>
              <a:rPr lang="cs-CZ" baseline="0" dirty="0" smtClean="0"/>
              <a:t> dvouvrstvou ohraničují buňku a některé organely, a zajištují tak izolaci vnitřního prostředí, které tím pádem může být zásadně jiné, než prostředí venku. Membrány jsou volně průchodné pro určité molekuly (malé hydrofobní molekuly, např. </a:t>
            </a:r>
            <a:r>
              <a:rPr lang="cs-CZ" baseline="0" dirty="0" err="1" smtClean="0"/>
              <a:t>O</a:t>
            </a:r>
            <a:r>
              <a:rPr lang="cs-CZ" baseline="-25000" dirty="0" err="1" smtClean="0"/>
              <a:t>2</a:t>
            </a:r>
            <a:r>
              <a:rPr lang="cs-CZ" baseline="0" dirty="0" smtClean="0"/>
              <a:t> a </a:t>
            </a:r>
            <a:r>
              <a:rPr lang="cs-CZ" baseline="0" dirty="0" err="1" smtClean="0"/>
              <a:t>CO</a:t>
            </a:r>
            <a:r>
              <a:rPr lang="cs-CZ" baseline="-25000" dirty="0" err="1" smtClean="0"/>
              <a:t>2</a:t>
            </a:r>
            <a:r>
              <a:rPr lang="cs-CZ" baseline="0" dirty="0" smtClean="0"/>
              <a:t>, malé nenabité polární molekuly, např. voda a etanol), zatímco pro jiné jsou neprostupné (ionty a větší nenabité polární molekuly, např. aminokyseliny, cukry a nukleotidy). Tyto molekuly se do buňky dostávají za pomoci membránových proteinů, které prostupují membránou a buď tvoří kanál, kterým mohou látky procházet, aniž by musely interagovat s hydrofobním středem membrány, nebo zajišťují jejich aktivní transport. </a:t>
            </a:r>
          </a:p>
          <a:p>
            <a:endParaRPr lang="cs-CZ" baseline="0" dirty="0" smtClean="0"/>
          </a:p>
          <a:p>
            <a:r>
              <a:rPr lang="cs-CZ" baseline="0" dirty="0" smtClean="0"/>
              <a:t>Obrázek podle </a:t>
            </a:r>
            <a:r>
              <a:rPr lang="cs-CZ" baseline="0" dirty="0" err="1" smtClean="0"/>
              <a:t>Alberts</a:t>
            </a:r>
            <a:r>
              <a:rPr lang="cs-CZ" baseline="0" dirty="0" smtClean="0"/>
              <a:t> a kol. Základy buněčné biologie (</a:t>
            </a:r>
            <a:r>
              <a:rPr lang="en-US" b="0" dirty="0" smtClean="0"/>
              <a:t>ISBN:</a:t>
            </a:r>
            <a:r>
              <a:rPr lang="en-US" dirty="0" smtClean="0"/>
              <a:t> 80-902906-2-0</a:t>
            </a:r>
            <a:r>
              <a:rPr lang="cs-CZ" dirty="0" smtClean="0"/>
              <a:t>)</a:t>
            </a:r>
            <a:endParaRPr lang="en-US" dirty="0"/>
          </a:p>
        </p:txBody>
      </p:sp>
      <p:sp>
        <p:nvSpPr>
          <p:cNvPr id="4" name="Zástupný symbol pro číslo snímku 3"/>
          <p:cNvSpPr>
            <a:spLocks noGrp="1"/>
          </p:cNvSpPr>
          <p:nvPr>
            <p:ph type="sldNum" sz="quarter" idx="10"/>
          </p:nvPr>
        </p:nvSpPr>
        <p:spPr/>
        <p:txBody>
          <a:bodyPr/>
          <a:lstStyle/>
          <a:p>
            <a:fld id="{F35ADD73-E976-4031-8FBC-C9261AF8B01C}" type="slidenum">
              <a:rPr lang="cs-CZ" smtClean="0"/>
              <a:t>28</a:t>
            </a:fld>
            <a:endParaRPr lang="cs-CZ"/>
          </a:p>
        </p:txBody>
      </p:sp>
    </p:spTree>
    <p:extLst>
      <p:ext uri="{BB962C8B-B14F-4D97-AF65-F5344CB8AC3E}">
        <p14:creationId xmlns:p14="http://schemas.microsoft.com/office/powerpoint/2010/main" val="1120051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txBox="1">
            <a:spLocks noGrp="1" noChangeArrowheads="1"/>
          </p:cNvSpPr>
          <p:nvPr/>
        </p:nvSpPr>
        <p:spPr bwMode="auto">
          <a:xfrm>
            <a:off x="4021138" y="972185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9048" tIns="49524" rIns="99048" bIns="49524" anchor="b"/>
          <a:lstStyle>
            <a:lvl1pPr defTabSz="990600">
              <a:defRPr sz="2400">
                <a:solidFill>
                  <a:schemeClr val="bg1"/>
                </a:solidFill>
                <a:latin typeface="Calibri" panose="020F0502020204030204" pitchFamily="34" charset="0"/>
              </a:defRPr>
            </a:lvl1pPr>
            <a:lvl2pPr marL="804863" indent="-309563" defTabSz="990600">
              <a:defRPr sz="2400">
                <a:solidFill>
                  <a:schemeClr val="bg1"/>
                </a:solidFill>
                <a:latin typeface="Calibri" panose="020F0502020204030204" pitchFamily="34" charset="0"/>
              </a:defRPr>
            </a:lvl2pPr>
            <a:lvl3pPr marL="1238250" indent="-247650" defTabSz="990600">
              <a:defRPr sz="2400">
                <a:solidFill>
                  <a:schemeClr val="bg1"/>
                </a:solidFill>
                <a:latin typeface="Calibri" panose="020F0502020204030204" pitchFamily="34" charset="0"/>
              </a:defRPr>
            </a:lvl3pPr>
            <a:lvl4pPr marL="1733550" indent="-247650" defTabSz="990600">
              <a:defRPr sz="2400">
                <a:solidFill>
                  <a:schemeClr val="bg1"/>
                </a:solidFill>
                <a:latin typeface="Calibri" panose="020F0502020204030204" pitchFamily="34" charset="0"/>
              </a:defRPr>
            </a:lvl4pPr>
            <a:lvl5pPr marL="2228850" indent="-247650" defTabSz="990600">
              <a:defRPr sz="2400">
                <a:solidFill>
                  <a:schemeClr val="bg1"/>
                </a:solidFill>
                <a:latin typeface="Calibri" panose="020F0502020204030204" pitchFamily="34" charset="0"/>
              </a:defRPr>
            </a:lvl5pPr>
            <a:lvl6pPr marL="2686050" indent="-247650" defTabSz="990600" eaLnBrk="0" fontAlgn="base" hangingPunct="0">
              <a:spcBef>
                <a:spcPct val="0"/>
              </a:spcBef>
              <a:spcAft>
                <a:spcPct val="0"/>
              </a:spcAft>
              <a:defRPr sz="2400">
                <a:solidFill>
                  <a:schemeClr val="bg1"/>
                </a:solidFill>
                <a:latin typeface="Calibri" panose="020F0502020204030204" pitchFamily="34" charset="0"/>
              </a:defRPr>
            </a:lvl6pPr>
            <a:lvl7pPr marL="3143250" indent="-247650" defTabSz="990600" eaLnBrk="0" fontAlgn="base" hangingPunct="0">
              <a:spcBef>
                <a:spcPct val="0"/>
              </a:spcBef>
              <a:spcAft>
                <a:spcPct val="0"/>
              </a:spcAft>
              <a:defRPr sz="2400">
                <a:solidFill>
                  <a:schemeClr val="bg1"/>
                </a:solidFill>
                <a:latin typeface="Calibri" panose="020F0502020204030204" pitchFamily="34" charset="0"/>
              </a:defRPr>
            </a:lvl7pPr>
            <a:lvl8pPr marL="3600450" indent="-247650" defTabSz="990600" eaLnBrk="0" fontAlgn="base" hangingPunct="0">
              <a:spcBef>
                <a:spcPct val="0"/>
              </a:spcBef>
              <a:spcAft>
                <a:spcPct val="0"/>
              </a:spcAft>
              <a:defRPr sz="2400">
                <a:solidFill>
                  <a:schemeClr val="bg1"/>
                </a:solidFill>
                <a:latin typeface="Calibri" panose="020F0502020204030204" pitchFamily="34" charset="0"/>
              </a:defRPr>
            </a:lvl8pPr>
            <a:lvl9pPr marL="4057650" indent="-247650" defTabSz="990600" eaLnBrk="0" fontAlgn="base" hangingPunct="0">
              <a:spcBef>
                <a:spcPct val="0"/>
              </a:spcBef>
              <a:spcAft>
                <a:spcPct val="0"/>
              </a:spcAft>
              <a:defRPr sz="2400">
                <a:solidFill>
                  <a:schemeClr val="bg1"/>
                </a:solidFill>
                <a:latin typeface="Calibri" panose="020F0502020204030204" pitchFamily="34" charset="0"/>
              </a:defRPr>
            </a:lvl9pPr>
          </a:lstStyle>
          <a:p>
            <a:pPr algn="r"/>
            <a:fld id="{48F8A882-3377-434B-A561-9C7A6F27C1E1}" type="slidenum">
              <a:rPr lang="cs-CZ" altLang="cs-CZ" sz="1300">
                <a:solidFill>
                  <a:schemeClr val="tx1"/>
                </a:solidFill>
                <a:latin typeface="Times New Roman" panose="02020603050405020304" pitchFamily="18" charset="0"/>
              </a:rPr>
              <a:pPr algn="r"/>
              <a:t>3</a:t>
            </a:fld>
            <a:endParaRPr lang="cs-CZ" altLang="cs-CZ" sz="1300">
              <a:solidFill>
                <a:schemeClr val="tx1"/>
              </a:solidFill>
              <a:latin typeface="Times New Roman" panose="02020603050405020304" pitchFamily="18" charset="0"/>
            </a:endParaRPr>
          </a:p>
        </p:txBody>
      </p:sp>
      <p:sp>
        <p:nvSpPr>
          <p:cNvPr id="24579" name="Rectangle 2"/>
          <p:cNvSpPr>
            <a:spLocks noGrp="1" noRot="1" noChangeAspect="1" noChangeArrowheads="1" noTextEdit="1"/>
          </p:cNvSpPr>
          <p:nvPr>
            <p:ph type="sldImg"/>
          </p:nvPr>
        </p:nvSpPr>
        <p:spPr>
          <a:xfrm>
            <a:off x="992188" y="768350"/>
            <a:ext cx="5114925" cy="3836988"/>
          </a:xfrm>
          <a:ln/>
        </p:spPr>
      </p:sp>
      <p:sp>
        <p:nvSpPr>
          <p:cNvPr id="24580" name="Rectangle 3"/>
          <p:cNvSpPr>
            <a:spLocks noGrp="1" noChangeArrowheads="1"/>
          </p:cNvSpPr>
          <p:nvPr>
            <p:ph type="body" idx="1"/>
          </p:nvPr>
        </p:nvSpPr>
        <p:spPr>
          <a:noFill/>
        </p:spPr>
        <p:txBody>
          <a:bodyPr/>
          <a:lstStyle/>
          <a:p>
            <a:r>
              <a:rPr lang="cs-CZ" altLang="cs-CZ" dirty="0" smtClean="0"/>
              <a:t>Obrázky z http://</a:t>
            </a:r>
            <a:r>
              <a:rPr lang="cs-CZ" altLang="cs-CZ" dirty="0" err="1" smtClean="0"/>
              <a:t>www.comicvine.com</a:t>
            </a:r>
            <a:r>
              <a:rPr lang="cs-CZ" altLang="cs-CZ" dirty="0" smtClean="0"/>
              <a:t>/</a:t>
            </a:r>
            <a:r>
              <a:rPr lang="cs-CZ" altLang="cs-CZ" dirty="0" err="1" smtClean="0"/>
              <a:t>articles</a:t>
            </a:r>
            <a:r>
              <a:rPr lang="cs-CZ" altLang="cs-CZ" dirty="0" smtClean="0"/>
              <a:t>/</a:t>
            </a:r>
            <a:r>
              <a:rPr lang="cs-CZ" altLang="cs-CZ" dirty="0" err="1" smtClean="0"/>
              <a:t>the</a:t>
            </a:r>
            <a:r>
              <a:rPr lang="cs-CZ" altLang="cs-CZ" dirty="0" smtClean="0"/>
              <a:t>-</a:t>
            </a:r>
            <a:r>
              <a:rPr lang="cs-CZ" altLang="cs-CZ" dirty="0" err="1" smtClean="0"/>
              <a:t>flash</a:t>
            </a:r>
            <a:r>
              <a:rPr lang="cs-CZ" altLang="cs-CZ" dirty="0" smtClean="0"/>
              <a:t>-to-</a:t>
            </a:r>
            <a:r>
              <a:rPr lang="cs-CZ" altLang="cs-CZ" dirty="0" err="1" smtClean="0"/>
              <a:t>receive</a:t>
            </a:r>
            <a:r>
              <a:rPr lang="cs-CZ" altLang="cs-CZ" dirty="0" smtClean="0"/>
              <a:t>-</a:t>
            </a:r>
            <a:r>
              <a:rPr lang="cs-CZ" altLang="cs-CZ" dirty="0" err="1" smtClean="0"/>
              <a:t>all</a:t>
            </a:r>
            <a:r>
              <a:rPr lang="cs-CZ" altLang="cs-CZ" dirty="0" smtClean="0"/>
              <a:t>-</a:t>
            </a:r>
            <a:r>
              <a:rPr lang="cs-CZ" altLang="cs-CZ" dirty="0" err="1" smtClean="0"/>
              <a:t>new</a:t>
            </a:r>
            <a:r>
              <a:rPr lang="cs-CZ" altLang="cs-CZ" dirty="0" smtClean="0"/>
              <a:t>-</a:t>
            </a:r>
            <a:r>
              <a:rPr lang="cs-CZ" altLang="cs-CZ" dirty="0" err="1" smtClean="0"/>
              <a:t>dc</a:t>
            </a:r>
            <a:r>
              <a:rPr lang="cs-CZ" altLang="cs-CZ" dirty="0" smtClean="0"/>
              <a:t>-</a:t>
            </a:r>
            <a:r>
              <a:rPr lang="cs-CZ" altLang="cs-CZ" dirty="0" err="1" smtClean="0"/>
              <a:t>universe</a:t>
            </a:r>
            <a:r>
              <a:rPr lang="cs-CZ" altLang="cs-CZ" dirty="0" smtClean="0"/>
              <a:t>-online-dl/1100-143880/</a:t>
            </a:r>
          </a:p>
          <a:p>
            <a:r>
              <a:rPr lang="cs-CZ" altLang="cs-CZ" dirty="0" smtClean="0"/>
              <a:t>http://</a:t>
            </a:r>
            <a:r>
              <a:rPr lang="cs-CZ" altLang="cs-CZ" dirty="0" err="1" smtClean="0"/>
              <a:t>16sparrows.com</a:t>
            </a:r>
            <a:r>
              <a:rPr lang="cs-CZ" altLang="cs-CZ" dirty="0" smtClean="0"/>
              <a:t>/</a:t>
            </a:r>
            <a:r>
              <a:rPr lang="cs-CZ" altLang="cs-CZ" dirty="0" err="1" smtClean="0"/>
              <a:t>LWA</a:t>
            </a:r>
            <a:r>
              <a:rPr lang="cs-CZ" altLang="cs-CZ" dirty="0" smtClean="0"/>
              <a:t>/PS-</a:t>
            </a:r>
            <a:r>
              <a:rPr lang="cs-CZ" altLang="cs-CZ" dirty="0" err="1" smtClean="0"/>
              <a:t>Pigeon</a:t>
            </a:r>
            <a:r>
              <a:rPr lang="cs-CZ" altLang="cs-CZ" dirty="0" smtClean="0"/>
              <a:t>-</a:t>
            </a:r>
            <a:r>
              <a:rPr lang="cs-CZ" altLang="cs-CZ" dirty="0" err="1" smtClean="0"/>
              <a:t>Post.html</a:t>
            </a:r>
            <a:endParaRPr lang="cs-CZ" altLang="cs-CZ" dirty="0" smtClean="0"/>
          </a:p>
          <a:p>
            <a:r>
              <a:rPr lang="cs-CZ" altLang="cs-CZ" dirty="0" smtClean="0"/>
              <a:t>http://</a:t>
            </a:r>
            <a:r>
              <a:rPr lang="cs-CZ" altLang="cs-CZ" dirty="0" err="1" smtClean="0"/>
              <a:t>en.wikipedia.org</a:t>
            </a:r>
            <a:r>
              <a:rPr lang="cs-CZ" altLang="cs-CZ" dirty="0" smtClean="0"/>
              <a:t>/wiki/</a:t>
            </a:r>
            <a:r>
              <a:rPr lang="cs-CZ" altLang="cs-CZ" dirty="0" err="1" smtClean="0"/>
              <a:t>Brick</a:t>
            </a:r>
            <a:endParaRPr lang="cs-CZ" altLang="cs-CZ" dirty="0" smtClean="0"/>
          </a:p>
          <a:p>
            <a:r>
              <a:rPr lang="cs-CZ" altLang="cs-CZ" dirty="0" smtClean="0"/>
              <a:t>http://</a:t>
            </a:r>
            <a:r>
              <a:rPr lang="cs-CZ" altLang="cs-CZ" dirty="0" err="1" smtClean="0"/>
              <a:t>www.lolpix.com</a:t>
            </a:r>
            <a:r>
              <a:rPr lang="cs-CZ" altLang="cs-CZ" dirty="0" smtClean="0"/>
              <a:t>/</a:t>
            </a:r>
            <a:r>
              <a:rPr lang="cs-CZ" altLang="cs-CZ" dirty="0" err="1" smtClean="0"/>
              <a:t>pictures</a:t>
            </a:r>
            <a:r>
              <a:rPr lang="cs-CZ" altLang="cs-CZ" dirty="0" smtClean="0"/>
              <a:t>/9/</a:t>
            </a:r>
            <a:r>
              <a:rPr lang="cs-CZ" altLang="cs-CZ" dirty="0" err="1" smtClean="0"/>
              <a:t>Funny_Pictures_368.htm</a:t>
            </a:r>
            <a:endParaRPr lang="cs-CZ" altLang="cs-CZ" dirty="0" smtClean="0"/>
          </a:p>
        </p:txBody>
      </p:sp>
    </p:spTree>
    <p:extLst>
      <p:ext uri="{BB962C8B-B14F-4D97-AF65-F5344CB8AC3E}">
        <p14:creationId xmlns:p14="http://schemas.microsoft.com/office/powerpoint/2010/main" val="24326868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Cystická fibróza je závažné geneticky podmíněné onemocnění, při kterém selhává transport iontů přes membránu, což způsobuje vysokou hustotu hlenů, takže všechny sliznice v těle špatně fungují. Nejvíce je postižena dýchací soustava, kde v hustých hlenech zůstávají prachové částice a množí se bakterie. CF je provázena respiračními problémy, infekcemi a poškozením plic. Další projevy jsou problémy s trávicí soustavou</a:t>
            </a:r>
            <a:r>
              <a:rPr lang="cs-CZ" baseline="0" dirty="0" smtClean="0"/>
              <a:t> </a:t>
            </a:r>
            <a:r>
              <a:rPr lang="cs-CZ" dirty="0" smtClean="0"/>
              <a:t>a </a:t>
            </a:r>
            <a:r>
              <a:rPr lang="cs-CZ" baseline="0" dirty="0" smtClean="0"/>
              <a:t>neplodnost. </a:t>
            </a:r>
            <a:r>
              <a:rPr lang="cs-CZ" dirty="0" smtClean="0"/>
              <a:t>Výskyt CF je 1 postižený jedinec na 2500 - 4000 narozených dětí. CF nelze léčit, ale je možné tlumit její příznaky podáváním antibiotik a léků ředících hleny, takže zatímco dříve byla délka života lidí s CF cca 5 let, dnes je to až 50 let. </a:t>
            </a:r>
          </a:p>
          <a:p>
            <a:r>
              <a:rPr lang="cs-CZ" dirty="0" smtClean="0"/>
              <a:t>  CF je způsobena absencí funkční alely genu pro CFTR (CF </a:t>
            </a:r>
            <a:r>
              <a:rPr lang="cs-CZ" dirty="0" err="1" smtClean="0"/>
              <a:t>transmembrane</a:t>
            </a:r>
            <a:r>
              <a:rPr lang="cs-CZ" dirty="0" smtClean="0"/>
              <a:t> </a:t>
            </a:r>
            <a:r>
              <a:rPr lang="cs-CZ" dirty="0" err="1" smtClean="0"/>
              <a:t>conductance</a:t>
            </a:r>
            <a:r>
              <a:rPr lang="cs-CZ" dirty="0" smtClean="0"/>
              <a:t> </a:t>
            </a:r>
            <a:r>
              <a:rPr lang="cs-CZ" dirty="0" err="1" smtClean="0"/>
              <a:t>regulator</a:t>
            </a:r>
            <a:r>
              <a:rPr lang="cs-CZ" dirty="0" smtClean="0"/>
              <a:t>), což je </a:t>
            </a:r>
            <a:r>
              <a:rPr lang="cs-CZ" dirty="0" err="1" smtClean="0"/>
              <a:t>transmembránový</a:t>
            </a:r>
            <a:r>
              <a:rPr lang="cs-CZ" dirty="0" smtClean="0"/>
              <a:t> protein, který transportuje z buňky chloridové ionty a zároveň ovlivňuje fungování dalšího transportního proteinu, transportujícího do buňky Na+. </a:t>
            </a:r>
          </a:p>
          <a:p>
            <a:endParaRPr lang="cs-CZ" dirty="0" smtClean="0"/>
          </a:p>
          <a:p>
            <a:r>
              <a:rPr lang="cs-CZ" dirty="0" smtClean="0"/>
              <a:t>Obrázek z </a:t>
            </a:r>
            <a:r>
              <a:rPr lang="en-US" dirty="0" err="1" smtClean="0"/>
              <a:t>Blausen.com</a:t>
            </a:r>
            <a:r>
              <a:rPr lang="en-US" dirty="0" smtClean="0"/>
              <a:t> staff. "</a:t>
            </a:r>
            <a:r>
              <a:rPr lang="en-US" dirty="0" err="1" smtClean="0">
                <a:hlinkClick r:id="rId3"/>
              </a:rPr>
              <a:t>Blausen</a:t>
            </a:r>
            <a:r>
              <a:rPr lang="en-US" dirty="0" smtClean="0">
                <a:hlinkClick r:id="rId3"/>
              </a:rPr>
              <a:t> gallery 2014</a:t>
            </a:r>
            <a:r>
              <a:rPr lang="en-US" dirty="0" smtClean="0"/>
              <a:t>". </a:t>
            </a:r>
            <a:r>
              <a:rPr lang="en-US" i="1" dirty="0" err="1" smtClean="0"/>
              <a:t>Wikiversity</a:t>
            </a:r>
            <a:r>
              <a:rPr lang="en-US" i="1" dirty="0" smtClean="0"/>
              <a:t> Journal of Medicine</a:t>
            </a:r>
            <a:r>
              <a:rPr lang="en-US" dirty="0" smtClean="0"/>
              <a:t>. </a:t>
            </a:r>
            <a:endParaRPr lang="cs-CZ" dirty="0" smtClean="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29</a:t>
            </a:fld>
            <a:endParaRPr lang="cs-CZ"/>
          </a:p>
        </p:txBody>
      </p:sp>
    </p:spTree>
    <p:extLst>
      <p:ext uri="{BB962C8B-B14F-4D97-AF65-F5344CB8AC3E}">
        <p14:creationId xmlns:p14="http://schemas.microsoft.com/office/powerpoint/2010/main" val="2762230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Cystickou fibrózou (CF) trpí lidé, kteří mají na obou homologních chromosomech nefunkční alelu genu pro </a:t>
            </a:r>
            <a:r>
              <a:rPr lang="cs-CZ" dirty="0" err="1" smtClean="0"/>
              <a:t>transmembránový</a:t>
            </a:r>
            <a:r>
              <a:rPr lang="cs-CZ" dirty="0" smtClean="0"/>
              <a:t> protein CFTR, který</a:t>
            </a:r>
            <a:r>
              <a:rPr lang="cs-CZ" baseline="0" dirty="0" smtClean="0"/>
              <a:t> funguje jako transportér chloridových iontů ven z buňky a zároveň reguluje transport sodných iontů. Nefunkční alely způsobují, že tento protein nefunguje nebo vůbec nevzniká. Díky tomu je hlen na všech sliznicích velmi hustý, což znemožňuje jeho průběžné odstraňování, takže sliznice správně nefungují a množí se v nich bakterie. Protože pro správné fungování CFTR stačí jedna funkční alela, heterozygoti jsou v pořádku (čili divoká funkční alela je úplně dominantní vůči nefunkčním alelám). CF je proto autosomálně recesivní choroba (gen pro CFTR je lokalizován na </a:t>
            </a:r>
            <a:r>
              <a:rPr lang="cs-CZ" baseline="0" dirty="0" err="1" smtClean="0"/>
              <a:t>autosomu</a:t>
            </a:r>
            <a:r>
              <a:rPr lang="cs-CZ" baseline="0" dirty="0" smtClean="0"/>
              <a:t> a pro rozvoj CF jsou potřeba dvě nefunkční recesivní alely).</a:t>
            </a:r>
          </a:p>
          <a:p>
            <a:endParaRPr lang="cs-CZ" baseline="0" dirty="0" smtClean="0"/>
          </a:p>
          <a:p>
            <a:r>
              <a:rPr lang="cs-CZ" dirty="0" smtClean="0"/>
              <a:t>Obrázek upraven podle </a:t>
            </a:r>
            <a:r>
              <a:rPr lang="cs-CZ" dirty="0" err="1" smtClean="0"/>
              <a:t>Amaral</a:t>
            </a:r>
            <a:r>
              <a:rPr lang="cs-CZ" baseline="0" dirty="0" smtClean="0"/>
              <a:t> 2015 DOI: </a:t>
            </a:r>
            <a:r>
              <a:rPr lang="cs-CZ" sz="1200" b="0" i="0" u="none" strike="noStrike" kern="1200" baseline="0" dirty="0" smtClean="0">
                <a:solidFill>
                  <a:schemeClr val="tx1"/>
                </a:solidFill>
                <a:latin typeface="+mn-lt"/>
                <a:ea typeface="+mn-ea"/>
                <a:cs typeface="+mn-cs"/>
              </a:rPr>
              <a:t>10.1111/joim.12314</a:t>
            </a:r>
            <a:endParaRPr lang="cs-CZ"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30</a:t>
            </a:fld>
            <a:endParaRPr lang="cs-CZ"/>
          </a:p>
        </p:txBody>
      </p:sp>
    </p:spTree>
    <p:extLst>
      <p:ext uri="{BB962C8B-B14F-4D97-AF65-F5344CB8AC3E}">
        <p14:creationId xmlns:p14="http://schemas.microsoft.com/office/powerpoint/2010/main" val="21823001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kern="1200" dirty="0" smtClean="0">
                <a:solidFill>
                  <a:schemeClr val="tx1"/>
                </a:solidFill>
                <a:effectLst/>
                <a:latin typeface="+mn-lt"/>
                <a:ea typeface="+mn-ea"/>
                <a:cs typeface="+mn-cs"/>
              </a:rPr>
              <a:t>Gen</a:t>
            </a:r>
            <a:r>
              <a:rPr lang="cs-CZ" sz="1200" kern="1200" baseline="0" dirty="0" smtClean="0">
                <a:solidFill>
                  <a:schemeClr val="tx1"/>
                </a:solidFill>
                <a:effectLst/>
                <a:latin typeface="+mn-lt"/>
                <a:ea typeface="+mn-ea"/>
                <a:cs typeface="+mn-cs"/>
              </a:rPr>
              <a:t> pro </a:t>
            </a:r>
            <a:r>
              <a:rPr lang="cs-CZ" sz="1200" kern="1200" baseline="0" dirty="0" err="1" smtClean="0">
                <a:solidFill>
                  <a:schemeClr val="tx1"/>
                </a:solidFill>
                <a:effectLst/>
                <a:latin typeface="+mn-lt"/>
                <a:ea typeface="+mn-ea"/>
                <a:cs typeface="+mn-cs"/>
              </a:rPr>
              <a:t>CFTR</a:t>
            </a:r>
            <a:r>
              <a:rPr lang="cs-CZ" sz="1200" kern="1200" baseline="0" dirty="0" smtClean="0">
                <a:solidFill>
                  <a:schemeClr val="tx1"/>
                </a:solidFill>
                <a:effectLst/>
                <a:latin typeface="+mn-lt"/>
                <a:ea typeface="+mn-ea"/>
                <a:cs typeface="+mn-cs"/>
              </a:rPr>
              <a:t> je lokalizován na dlouhém raménku 7. chromosomu. Je to gen poměrně veliký, má 27 exonů. Dosud bylo identifikováno cca 2000 mutací, které se týkají jak exonů, tak intronů (ovlivňují sestřih) a regulačních sekvencí. Většina mutací je extrémně vzácná, ale první objevená a zároveň nejčastější mutací </a:t>
            </a:r>
            <a:r>
              <a:rPr lang="cs-CZ" sz="1200" kern="1200" baseline="0" dirty="0" err="1" smtClean="0">
                <a:solidFill>
                  <a:schemeClr val="tx1"/>
                </a:solidFill>
                <a:effectLst/>
                <a:latin typeface="+mn-lt"/>
                <a:ea typeface="+mn-ea"/>
                <a:cs typeface="+mn-cs"/>
              </a:rPr>
              <a:t>F508del</a:t>
            </a:r>
            <a:r>
              <a:rPr lang="cs-CZ" sz="1200" kern="1200" baseline="0" dirty="0" smtClean="0">
                <a:solidFill>
                  <a:schemeClr val="tx1"/>
                </a:solidFill>
                <a:effectLst/>
                <a:latin typeface="+mn-lt"/>
                <a:ea typeface="+mn-ea"/>
                <a:cs typeface="+mn-cs"/>
              </a:rPr>
              <a:t>, se naopak vyskytuje velmi často, 85% lidí s </a:t>
            </a:r>
            <a:r>
              <a:rPr lang="cs-CZ" sz="1200" kern="1200" baseline="0" dirty="0" err="1" smtClean="0">
                <a:solidFill>
                  <a:schemeClr val="tx1"/>
                </a:solidFill>
                <a:effectLst/>
                <a:latin typeface="+mn-lt"/>
                <a:ea typeface="+mn-ea"/>
                <a:cs typeface="+mn-cs"/>
              </a:rPr>
              <a:t>CF</a:t>
            </a:r>
            <a:r>
              <a:rPr lang="cs-CZ" sz="1200" kern="1200" baseline="0" dirty="0" smtClean="0">
                <a:solidFill>
                  <a:schemeClr val="tx1"/>
                </a:solidFill>
                <a:effectLst/>
                <a:latin typeface="+mn-lt"/>
                <a:ea typeface="+mn-ea"/>
                <a:cs typeface="+mn-cs"/>
              </a:rPr>
              <a:t> má alespoň na jednom chromosomu právě tuto mutaci. </a:t>
            </a:r>
            <a:r>
              <a:rPr lang="cs-CZ" sz="1200" kern="1200" baseline="0" dirty="0" err="1" smtClean="0">
                <a:solidFill>
                  <a:schemeClr val="tx1"/>
                </a:solidFill>
                <a:effectLst/>
                <a:latin typeface="+mn-lt"/>
                <a:ea typeface="+mn-ea"/>
                <a:cs typeface="+mn-cs"/>
              </a:rPr>
              <a:t>F508del</a:t>
            </a:r>
            <a:r>
              <a:rPr lang="cs-CZ" sz="1200" kern="1200" baseline="0" dirty="0" smtClean="0">
                <a:solidFill>
                  <a:schemeClr val="tx1"/>
                </a:solidFill>
                <a:effectLst/>
                <a:latin typeface="+mn-lt"/>
                <a:ea typeface="+mn-ea"/>
                <a:cs typeface="+mn-cs"/>
              </a:rPr>
              <a:t> je delece kodonu, která způsobí, že v proteinu chybí v pozici 508 aminokyselina fenylalanin. </a:t>
            </a:r>
            <a:endParaRPr lang="cs-CZ" sz="1200" kern="1200" dirty="0" smtClean="0">
              <a:solidFill>
                <a:schemeClr val="tx1"/>
              </a:solidFill>
              <a:effectLst/>
              <a:latin typeface="+mn-lt"/>
              <a:ea typeface="+mn-ea"/>
              <a:cs typeface="+mn-cs"/>
            </a:endParaRPr>
          </a:p>
          <a:p>
            <a:endParaRPr lang="cs-CZ" sz="1200" kern="1200" dirty="0" smtClean="0">
              <a:solidFill>
                <a:schemeClr val="tx1"/>
              </a:solidFill>
              <a:effectLst/>
              <a:latin typeface="+mn-lt"/>
              <a:ea typeface="+mn-ea"/>
              <a:cs typeface="+mn-cs"/>
            </a:endParaRPr>
          </a:p>
          <a:p>
            <a:r>
              <a:rPr lang="cs-CZ" sz="1200" kern="1200" dirty="0" smtClean="0">
                <a:solidFill>
                  <a:schemeClr val="tx1"/>
                </a:solidFill>
                <a:effectLst/>
                <a:latin typeface="+mn-lt"/>
                <a:ea typeface="+mn-ea"/>
                <a:cs typeface="+mn-cs"/>
              </a:rPr>
              <a:t>Mutace v genu pro CFTR</a:t>
            </a:r>
            <a:r>
              <a:rPr lang="cs-CZ" sz="1200" kern="1200" baseline="0" dirty="0" smtClean="0">
                <a:solidFill>
                  <a:schemeClr val="tx1"/>
                </a:solidFill>
                <a:effectLst/>
                <a:latin typeface="+mn-lt"/>
                <a:ea typeface="+mn-ea"/>
                <a:cs typeface="+mn-cs"/>
              </a:rPr>
              <a:t> j</a:t>
            </a:r>
            <a:r>
              <a:rPr lang="cs-CZ" sz="1200" kern="1200" dirty="0" smtClean="0">
                <a:solidFill>
                  <a:schemeClr val="tx1"/>
                </a:solidFill>
                <a:effectLst/>
                <a:latin typeface="+mn-lt"/>
                <a:ea typeface="+mn-ea"/>
                <a:cs typeface="+mn-cs"/>
              </a:rPr>
              <a:t>sou rozdělené do šesti tříd podle toho, co dělají. Třída I je způsobena non-</a:t>
            </a:r>
            <a:r>
              <a:rPr lang="cs-CZ" sz="1200" kern="1200" dirty="0" err="1" smtClean="0">
                <a:solidFill>
                  <a:schemeClr val="tx1"/>
                </a:solidFill>
                <a:effectLst/>
                <a:latin typeface="+mn-lt"/>
                <a:ea typeface="+mn-ea"/>
                <a:cs typeface="+mn-cs"/>
              </a:rPr>
              <a:t>sense</a:t>
            </a:r>
            <a:r>
              <a:rPr lang="cs-CZ" sz="1200" kern="1200" dirty="0" smtClean="0">
                <a:solidFill>
                  <a:schemeClr val="tx1"/>
                </a:solidFill>
                <a:effectLst/>
                <a:latin typeface="+mn-lt"/>
                <a:ea typeface="+mn-ea"/>
                <a:cs typeface="+mn-cs"/>
              </a:rPr>
              <a:t> mutací, která způsobí předčasný stop kodon, kvůli kterému vznikne zkrácený nefunkční protein.  Třída II je způsobena </a:t>
            </a:r>
            <a:r>
              <a:rPr lang="cs-CZ" sz="1200" kern="1200" dirty="0" err="1" smtClean="0">
                <a:solidFill>
                  <a:schemeClr val="tx1"/>
                </a:solidFill>
                <a:effectLst/>
                <a:latin typeface="+mn-lt"/>
                <a:ea typeface="+mn-ea"/>
                <a:cs typeface="+mn-cs"/>
              </a:rPr>
              <a:t>missense</a:t>
            </a:r>
            <a:r>
              <a:rPr lang="cs-CZ" sz="1200" kern="1200" dirty="0" smtClean="0">
                <a:solidFill>
                  <a:schemeClr val="tx1"/>
                </a:solidFill>
                <a:effectLst/>
                <a:latin typeface="+mn-lt"/>
                <a:ea typeface="+mn-ea"/>
                <a:cs typeface="+mn-cs"/>
              </a:rPr>
              <a:t> mutací, čili změnou aminokyseliny, která způsobí, že se protein špatně složí a je odstraněn ještě před dosažením povrchu buňky. Do této kategorie patří i nejčastější mutace </a:t>
            </a:r>
            <a:r>
              <a:rPr lang="cs-CZ" sz="1200" kern="1200" dirty="0" err="1" smtClean="0">
                <a:solidFill>
                  <a:schemeClr val="tx1"/>
                </a:solidFill>
                <a:effectLst/>
                <a:latin typeface="+mn-lt"/>
                <a:ea typeface="+mn-ea"/>
                <a:cs typeface="+mn-cs"/>
              </a:rPr>
              <a:t>F508del</a:t>
            </a:r>
            <a:r>
              <a:rPr lang="cs-CZ" sz="1200" kern="1200" dirty="0" smtClean="0">
                <a:solidFill>
                  <a:schemeClr val="tx1"/>
                </a:solidFill>
                <a:effectLst/>
                <a:latin typeface="+mn-lt"/>
                <a:ea typeface="+mn-ea"/>
                <a:cs typeface="+mn-cs"/>
              </a:rPr>
              <a:t>. U tříd III až VI se protein dostane na povrch buňky, ale nefunguje správně. U třídy III mutace způsobí, že se kanál neaktivuje dostatečně a zůstane zavřený. Třída IV způsobí poruchu ve vodivosti kanálu. Třída V způsobuje snížení exprese genu, takže se vytváří nedostatečné množství proteinu. Třída VI vede k snížení životnosti proteinu.  Z toho vyplývá, že 1) různé mutace mohou mít stejný efekt </a:t>
            </a:r>
            <a:r>
              <a:rPr lang="cs-CZ" sz="1200" kern="1200" baseline="0" dirty="0" smtClean="0">
                <a:solidFill>
                  <a:schemeClr val="tx1"/>
                </a:solidFill>
                <a:effectLst/>
                <a:latin typeface="+mn-lt"/>
                <a:ea typeface="+mn-ea"/>
                <a:cs typeface="+mn-cs"/>
              </a:rPr>
              <a:t>(gen není exprimován, protein se špatně složí a je odbourán, …) výsledek je stejný – buňce chybí daný protein, 2) projevy různých mutací mohou být různé, např. proteinu se syntetizuje méně, ale je tam, což bude mít patrně za následek slabší formu choroby, než úplná absence proteinu.  </a:t>
            </a:r>
            <a:endParaRPr lang="cs-CZ" sz="1200" kern="1200" dirty="0" smtClean="0">
              <a:solidFill>
                <a:schemeClr val="tx1"/>
              </a:solidFill>
              <a:effectLst/>
              <a:latin typeface="+mn-lt"/>
              <a:ea typeface="+mn-ea"/>
              <a:cs typeface="+mn-cs"/>
            </a:endParaRPr>
          </a:p>
          <a:p>
            <a:endParaRPr lang="cs-CZ" sz="1200" kern="1200" dirty="0" smtClean="0">
              <a:solidFill>
                <a:schemeClr val="tx1"/>
              </a:solidFill>
              <a:effectLst/>
              <a:latin typeface="+mn-lt"/>
              <a:ea typeface="+mn-ea"/>
              <a:cs typeface="+mn-cs"/>
            </a:endParaRPr>
          </a:p>
          <a:p>
            <a:r>
              <a:rPr lang="cs-CZ" sz="1200" kern="1200" dirty="0" smtClean="0">
                <a:solidFill>
                  <a:schemeClr val="tx1"/>
                </a:solidFill>
                <a:effectLst/>
                <a:latin typeface="+mn-lt"/>
                <a:ea typeface="+mn-ea"/>
                <a:cs typeface="+mn-cs"/>
              </a:rPr>
              <a:t>http://thecrosbyshowcf.blogspot.cz/2014/01/genetics-of-cf.html</a:t>
            </a:r>
          </a:p>
          <a:p>
            <a:r>
              <a:rPr lang="cs-CZ" sz="1200" kern="1200" dirty="0" smtClean="0">
                <a:solidFill>
                  <a:schemeClr val="tx1"/>
                </a:solidFill>
                <a:effectLst/>
                <a:latin typeface="+mn-lt"/>
                <a:ea typeface="+mn-ea"/>
                <a:cs typeface="+mn-cs"/>
              </a:rPr>
              <a:t>Obrázek a </a:t>
            </a:r>
            <a:r>
              <a:rPr lang="cs-CZ" sz="1200" kern="1200" dirty="0" err="1" smtClean="0">
                <a:solidFill>
                  <a:schemeClr val="tx1"/>
                </a:solidFill>
                <a:effectLst/>
                <a:latin typeface="+mn-lt"/>
                <a:ea typeface="+mn-ea"/>
                <a:cs typeface="+mn-cs"/>
              </a:rPr>
              <a:t>info</a:t>
            </a:r>
            <a:r>
              <a:rPr lang="cs-CZ" sz="1200" kern="1200" dirty="0" smtClean="0">
                <a:solidFill>
                  <a:schemeClr val="tx1"/>
                </a:solidFill>
                <a:effectLst/>
                <a:latin typeface="+mn-lt"/>
                <a:ea typeface="+mn-ea"/>
                <a:cs typeface="+mn-cs"/>
              </a:rPr>
              <a:t> podle </a:t>
            </a:r>
            <a:r>
              <a:rPr lang="en-US" sz="1200" kern="1200" dirty="0" smtClean="0">
                <a:solidFill>
                  <a:schemeClr val="tx1"/>
                </a:solidFill>
                <a:effectLst/>
                <a:latin typeface="+mn-lt"/>
                <a:ea typeface="+mn-ea"/>
                <a:cs typeface="+mn-cs"/>
              </a:rPr>
              <a:t>Quintana-</a:t>
            </a:r>
            <a:r>
              <a:rPr lang="en-US" sz="1200" kern="1200" dirty="0" err="1" smtClean="0">
                <a:solidFill>
                  <a:schemeClr val="tx1"/>
                </a:solidFill>
                <a:effectLst/>
                <a:latin typeface="+mn-lt"/>
                <a:ea typeface="+mn-ea"/>
                <a:cs typeface="+mn-cs"/>
              </a:rPr>
              <a:t>Gallego</a:t>
            </a:r>
            <a:r>
              <a:rPr lang="cs-CZ" sz="1200" kern="1200" dirty="0" smtClean="0">
                <a:solidFill>
                  <a:schemeClr val="tx1"/>
                </a:solidFill>
                <a:effectLst/>
                <a:latin typeface="+mn-lt"/>
                <a:ea typeface="+mn-ea"/>
                <a:cs typeface="+mn-cs"/>
              </a:rPr>
              <a:t> et al. 2014 </a:t>
            </a:r>
            <a:r>
              <a:rPr lang="en-US" sz="1200" kern="1200" dirty="0" smtClean="0">
                <a:solidFill>
                  <a:schemeClr val="tx1"/>
                </a:solidFill>
                <a:effectLst/>
                <a:latin typeface="+mn-lt"/>
                <a:ea typeface="+mn-ea"/>
                <a:cs typeface="+mn-cs"/>
              </a:rPr>
              <a:t>Arch</a:t>
            </a:r>
            <a:r>
              <a:rPr lang="cs-CZ"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Bronconeumol</a:t>
            </a:r>
            <a:r>
              <a:rPr lang="en-US" sz="1200" kern="1200" dirty="0" smtClean="0">
                <a:solidFill>
                  <a:schemeClr val="tx1"/>
                </a:solidFill>
                <a:effectLst/>
                <a:latin typeface="+mn-lt"/>
                <a:ea typeface="+mn-ea"/>
                <a:cs typeface="+mn-cs"/>
              </a:rPr>
              <a:t>.</a:t>
            </a:r>
            <a:r>
              <a:rPr lang="cs-CZ"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50:146–150</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31</a:t>
            </a:fld>
            <a:endParaRPr lang="cs-CZ"/>
          </a:p>
        </p:txBody>
      </p:sp>
    </p:spTree>
    <p:extLst>
      <p:ext uri="{BB962C8B-B14F-4D97-AF65-F5344CB8AC3E}">
        <p14:creationId xmlns:p14="http://schemas.microsoft.com/office/powerpoint/2010/main" val="22114702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V případě genu pro </a:t>
            </a:r>
            <a:r>
              <a:rPr lang="cs-CZ" dirty="0" err="1" smtClean="0"/>
              <a:t>CFTR</a:t>
            </a:r>
            <a:r>
              <a:rPr lang="cs-CZ" dirty="0" smtClean="0"/>
              <a:t> platí, že pro normální funkci buňky stačí jedna funkční alela.</a:t>
            </a:r>
            <a:r>
              <a:rPr lang="cs-CZ" baseline="0" dirty="0" smtClean="0"/>
              <a:t> Její expresí vzniká dostatečné množství proteinu, aby byl zachován fenotyp zdravého člověka. Cystická fibróza je tedy příklad tzv. autosomálně recesivní genetické choroby, tj. choroby způsobené mutací v genu lokalizovaném na </a:t>
            </a:r>
            <a:r>
              <a:rPr lang="cs-CZ" baseline="0" dirty="0" err="1" smtClean="0"/>
              <a:t>autosomu</a:t>
            </a:r>
            <a:r>
              <a:rPr lang="cs-CZ" baseline="0" dirty="0" smtClean="0"/>
              <a:t>,</a:t>
            </a:r>
            <a:r>
              <a:rPr lang="cs-CZ" dirty="0" smtClean="0"/>
              <a:t> přičemž mutace </a:t>
            </a:r>
            <a:r>
              <a:rPr lang="cs-CZ" baseline="0" dirty="0" smtClean="0"/>
              <a:t> musejí být přítomny v obou kopiích genu (tj. na obou homologních chromosomech). </a:t>
            </a:r>
            <a:r>
              <a:rPr lang="cs-CZ" baseline="0" dirty="0" err="1" smtClean="0"/>
              <a:t>CF</a:t>
            </a:r>
            <a:r>
              <a:rPr lang="cs-CZ" baseline="0" dirty="0" smtClean="0"/>
              <a:t> tedy mají jen recesivní homozygoti, zatímco heterozygoti s jednou zdravou alelou mají stejný zdravý fenotyp jako dominantní homozygoti. </a:t>
            </a:r>
            <a:endParaRPr lang="en-US"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32</a:t>
            </a:fld>
            <a:endParaRPr lang="cs-CZ"/>
          </a:p>
        </p:txBody>
      </p:sp>
    </p:spTree>
    <p:extLst>
      <p:ext uri="{BB962C8B-B14F-4D97-AF65-F5344CB8AC3E}">
        <p14:creationId xmlns:p14="http://schemas.microsoft.com/office/powerpoint/2010/main" val="35406301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33</a:t>
            </a:fld>
            <a:endParaRPr lang="cs-CZ"/>
          </a:p>
        </p:txBody>
      </p:sp>
    </p:spTree>
    <p:extLst>
      <p:ext uri="{BB962C8B-B14F-4D97-AF65-F5344CB8AC3E}">
        <p14:creationId xmlns:p14="http://schemas.microsoft.com/office/powerpoint/2010/main" val="18814649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Mutace </a:t>
            </a:r>
            <a:r>
              <a:rPr lang="cs-CZ" dirty="0" err="1" smtClean="0"/>
              <a:t>F508del</a:t>
            </a:r>
            <a:r>
              <a:rPr lang="cs-CZ" dirty="0" smtClean="0"/>
              <a:t> způsobuje absenci aminokyseliny</a:t>
            </a:r>
            <a:r>
              <a:rPr lang="cs-CZ" baseline="0" dirty="0" smtClean="0"/>
              <a:t> fenylalaninu v proteinu </a:t>
            </a:r>
            <a:r>
              <a:rPr lang="cs-CZ" baseline="0" dirty="0" err="1" smtClean="0"/>
              <a:t>CFTR</a:t>
            </a:r>
            <a:r>
              <a:rPr lang="cs-CZ" baseline="0" dirty="0" smtClean="0"/>
              <a:t> v pozici 508, což vede ke špatnému složení proteinu, který je následně zlikvidován a nemůže tak vykonávat svou funkci. Náhrada jedné aminokyseliny za jinou s podobnými vlastnostmi je nesrovnatelně menší zásah do struktury proteinu než delece aminokyseliny, takže i dopad na fenotyp bude s největší pravděpodobností mnohem méně závažný. </a:t>
            </a:r>
            <a:endParaRPr lang="en-US"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34</a:t>
            </a:fld>
            <a:endParaRPr lang="cs-CZ"/>
          </a:p>
        </p:txBody>
      </p:sp>
    </p:spTree>
    <p:extLst>
      <p:ext uri="{BB962C8B-B14F-4D97-AF65-F5344CB8AC3E}">
        <p14:creationId xmlns:p14="http://schemas.microsoft.com/office/powerpoint/2010/main" val="18814649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Receptory</a:t>
            </a:r>
            <a:r>
              <a:rPr lang="cs-CZ" baseline="0" dirty="0" smtClean="0"/>
              <a:t> jsou proteiny, které přijímají signály z vnějšího prostředí buňky. Signál má podobu ligandu, což je molekula, která se váže na receptor, který pak informaci předá do buňky. Příkladem je receptor pro inzulin (čili inzulin funguje jako ligand). Po jídle je v naší krvi mnoho glukózy, která slouží tělu jako zdroj energie. Slinivka uvolňuje hormon inzulin, který nese buňkám informaci o tom, že mají začít přijímat glukózu. Inzulin se naváže na inzulinový receptor v membráně buněk, a receptor iniciuje transport glukózy z vnějšího prostředí do buňky prostřednictvím glukózových transportérů. Zároveň inzulinový receptor modifikuje další molekuly v signální dráze, které přenesou informaci do jádra, kde se spustí exprese příslušných genů (podle toho, zda je buňka svalová, jaterní nebo třeba tuková). Když koncentrace glukózy v krvi zase klesne pod určitou mez, slinivka začne uvolňovat hormon </a:t>
            </a:r>
            <a:r>
              <a:rPr lang="cs-CZ" baseline="0" dirty="0" err="1" smtClean="0"/>
              <a:t>glukagon</a:t>
            </a:r>
            <a:r>
              <a:rPr lang="cs-CZ" baseline="0" dirty="0" smtClean="0"/>
              <a:t>, který jaterním buňkám signalizuje, že mají štěpit zásobní cukr glykogen na glukózu a tu uvolňovat do krve. Tím je v krvi udržována stabilní koncentrace glukózy, která je potřeba k správnému fungování organismu. Nedostatek inzulinu nebo neschopnost receptoru na něj reagovat vede k cukrovce, stavu, kdy je v krvi nepřirozeně vysoká koncentrace glukózy, což poškozuje organismus. </a:t>
            </a:r>
            <a:r>
              <a:rPr lang="cs-CZ" dirty="0" smtClean="0"/>
              <a:t>U lidí,</a:t>
            </a:r>
            <a:r>
              <a:rPr lang="cs-CZ" baseline="0" dirty="0" smtClean="0"/>
              <a:t> kteří nemají funkční alelu genu pro inzulinový receptor dochází k rozvoji cukrovky 2. typu (diabetes </a:t>
            </a:r>
            <a:r>
              <a:rPr lang="cs-CZ" baseline="0" dirty="0" err="1" smtClean="0"/>
              <a:t>mellitus</a:t>
            </a:r>
            <a:r>
              <a:rPr lang="cs-CZ" baseline="0" dirty="0" smtClean="0"/>
              <a:t> typ II).</a:t>
            </a:r>
            <a:endParaRPr lang="cs-CZ" dirty="0" smtClean="0"/>
          </a:p>
          <a:p>
            <a:r>
              <a:rPr lang="cs-CZ" dirty="0" smtClean="0"/>
              <a:t>Obrázek signální dráhy</a:t>
            </a:r>
            <a:r>
              <a:rPr lang="cs-CZ" baseline="0" dirty="0" smtClean="0"/>
              <a:t> z </a:t>
            </a:r>
            <a:r>
              <a:rPr lang="cs-CZ" dirty="0" err="1" smtClean="0"/>
              <a:t>Desvergne</a:t>
            </a:r>
            <a:r>
              <a:rPr lang="cs-CZ" dirty="0" smtClean="0"/>
              <a:t> et al. (2006)</a:t>
            </a:r>
            <a:r>
              <a:rPr lang="cs-CZ" baseline="0" dirty="0" smtClean="0"/>
              <a:t> </a:t>
            </a:r>
            <a:r>
              <a:rPr lang="cs-CZ" dirty="0" smtClean="0"/>
              <a:t>DOI: 10.1152/physrev.00025.2005</a:t>
            </a:r>
            <a:endParaRPr lang="cs-CZ" dirty="0"/>
          </a:p>
        </p:txBody>
      </p:sp>
      <p:sp>
        <p:nvSpPr>
          <p:cNvPr id="4" name="Zástupný symbol pro číslo snímku 3"/>
          <p:cNvSpPr>
            <a:spLocks noGrp="1"/>
          </p:cNvSpPr>
          <p:nvPr>
            <p:ph type="sldNum" sz="quarter" idx="10"/>
          </p:nvPr>
        </p:nvSpPr>
        <p:spPr/>
        <p:txBody>
          <a:bodyPr/>
          <a:lstStyle/>
          <a:p>
            <a:fld id="{F35ADD73-E976-4031-8FBC-C9261AF8B01C}" type="slidenum">
              <a:rPr lang="cs-CZ" smtClean="0"/>
              <a:t>36</a:t>
            </a:fld>
            <a:endParaRPr lang="cs-CZ"/>
          </a:p>
        </p:txBody>
      </p:sp>
    </p:spTree>
    <p:extLst>
      <p:ext uri="{BB962C8B-B14F-4D97-AF65-F5344CB8AC3E}">
        <p14:creationId xmlns:p14="http://schemas.microsoft.com/office/powerpoint/2010/main" val="37094872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F35ADD73-E976-4031-8FBC-C9261AF8B01C}" type="slidenum">
              <a:rPr lang="cs-CZ" smtClean="0"/>
              <a:t>40</a:t>
            </a:fld>
            <a:endParaRPr lang="cs-CZ"/>
          </a:p>
        </p:txBody>
      </p:sp>
    </p:spTree>
    <p:extLst>
      <p:ext uri="{BB962C8B-B14F-4D97-AF65-F5344CB8AC3E}">
        <p14:creationId xmlns:p14="http://schemas.microsoft.com/office/powerpoint/2010/main" val="22893884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smtClean="0"/>
          </a:p>
        </p:txBody>
      </p:sp>
      <p:sp>
        <p:nvSpPr>
          <p:cNvPr id="4" name="Zástupný symbol pro číslo snímku 3"/>
          <p:cNvSpPr>
            <a:spLocks noGrp="1"/>
          </p:cNvSpPr>
          <p:nvPr>
            <p:ph type="sldNum" sz="quarter" idx="10"/>
          </p:nvPr>
        </p:nvSpPr>
        <p:spPr/>
        <p:txBody>
          <a:bodyPr/>
          <a:lstStyle/>
          <a:p>
            <a:fld id="{F35ADD73-E976-4031-8FBC-C9261AF8B01C}" type="slidenum">
              <a:rPr lang="cs-CZ" smtClean="0"/>
              <a:t>41</a:t>
            </a:fld>
            <a:endParaRPr lang="cs-CZ"/>
          </a:p>
        </p:txBody>
      </p:sp>
    </p:spTree>
    <p:extLst>
      <p:ext uri="{BB962C8B-B14F-4D97-AF65-F5344CB8AC3E}">
        <p14:creationId xmlns:p14="http://schemas.microsoft.com/office/powerpoint/2010/main" val="17791145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dirty="0" smtClean="0"/>
              <a:t>Velká část variability ve zbarvení živočichů je způsobena změnou poměru dvou pigmentů: </a:t>
            </a:r>
            <a:r>
              <a:rPr lang="cs-CZ" dirty="0" err="1" smtClean="0"/>
              <a:t>eumelaninu</a:t>
            </a:r>
            <a:r>
              <a:rPr lang="cs-CZ" dirty="0" smtClean="0"/>
              <a:t> (černo-hnědý) a </a:t>
            </a:r>
            <a:r>
              <a:rPr lang="cs-CZ" dirty="0" err="1" smtClean="0"/>
              <a:t>pheomelaninu</a:t>
            </a:r>
            <a:r>
              <a:rPr lang="cs-CZ" dirty="0" smtClean="0"/>
              <a:t> (červeno-hnědý). MC1R je receptor v membráně melanocytů, na který se váže</a:t>
            </a:r>
            <a:r>
              <a:rPr lang="cs-CZ" baseline="0" dirty="0" smtClean="0"/>
              <a:t> ligand </a:t>
            </a:r>
            <a:r>
              <a:rPr lang="cs-CZ" dirty="0" smtClean="0"/>
              <a:t>ASIP, k</a:t>
            </a:r>
            <a:r>
              <a:rPr lang="cs-CZ" baseline="0" dirty="0" smtClean="0"/>
              <a:t>terý rozhoduje o přepínání mezi </a:t>
            </a:r>
            <a:r>
              <a:rPr lang="cs-CZ" baseline="0" dirty="0" err="1" smtClean="0"/>
              <a:t>eumelaninem</a:t>
            </a:r>
            <a:r>
              <a:rPr lang="cs-CZ" baseline="0" dirty="0" smtClean="0"/>
              <a:t> a </a:t>
            </a:r>
            <a:r>
              <a:rPr lang="cs-CZ" baseline="0" dirty="0" err="1" smtClean="0"/>
              <a:t>pheomelaninem</a:t>
            </a:r>
            <a:r>
              <a:rPr lang="cs-CZ" dirty="0" smtClean="0"/>
              <a:t>. Tmavé zbarvení znamená posun syntézy směrem k </a:t>
            </a:r>
            <a:r>
              <a:rPr lang="cs-CZ" dirty="0" err="1" smtClean="0"/>
              <a:t>eumelaninu</a:t>
            </a:r>
            <a:r>
              <a:rPr lang="cs-CZ" dirty="0" smtClean="0"/>
              <a:t>, světlé k </a:t>
            </a:r>
            <a:r>
              <a:rPr lang="cs-CZ" dirty="0" err="1" smtClean="0"/>
              <a:t>pheomelaninu</a:t>
            </a:r>
            <a:r>
              <a:rPr lang="cs-CZ" dirty="0" smtClean="0"/>
              <a:t>. Informace je z MC1R předána transkripčnímu faktoru MITF, který</a:t>
            </a:r>
            <a:r>
              <a:rPr lang="cs-CZ" baseline="0" dirty="0" smtClean="0"/>
              <a:t> spustí expresi mnoha genů, mezi nimi genu pro tyrozinázu, enzym, který katalyzuje první krok v přeměně tyrosinu na melanin. </a:t>
            </a:r>
            <a:r>
              <a:rPr lang="cs-CZ" dirty="0" smtClean="0"/>
              <a:t>Pigment je ve formě </a:t>
            </a:r>
            <a:r>
              <a:rPr lang="cs-CZ" dirty="0" err="1" smtClean="0"/>
              <a:t>melanosomů</a:t>
            </a:r>
            <a:r>
              <a:rPr lang="cs-CZ" dirty="0" smtClean="0"/>
              <a:t> transportován ven z buňky do okolních tkání (kůže, chlupů, peří). Na obrázku jsou jen čtyři</a:t>
            </a:r>
            <a:r>
              <a:rPr lang="cs-CZ" baseline="0" dirty="0" smtClean="0"/>
              <a:t> složky dráhy, ta je ale pochopitelně mnohem složitější. </a:t>
            </a:r>
          </a:p>
          <a:p>
            <a:pPr marL="0" marR="0" indent="0" algn="l" defTabSz="914400" rtl="0" eaLnBrk="1" fontAlgn="auto" latinLnBrk="0" hangingPunct="1">
              <a:lnSpc>
                <a:spcPct val="100000"/>
              </a:lnSpc>
              <a:spcBef>
                <a:spcPts val="0"/>
              </a:spcBef>
              <a:spcAft>
                <a:spcPts val="0"/>
              </a:spcAft>
              <a:buClrTx/>
              <a:buSzTx/>
              <a:buFontTx/>
              <a:buNone/>
              <a:tabLst/>
              <a:defRPr/>
            </a:pPr>
            <a:r>
              <a:rPr lang="cs-CZ" baseline="0" dirty="0" smtClean="0"/>
              <a:t>    </a:t>
            </a:r>
            <a:r>
              <a:rPr lang="cs-CZ" dirty="0" smtClean="0"/>
              <a:t>Identifikováno bylo několik tisíc alel 150 genů zodpovědných za zbarvení. </a:t>
            </a:r>
          </a:p>
          <a:p>
            <a:endParaRPr lang="cs-CZ" dirty="0" smtClean="0"/>
          </a:p>
          <a:p>
            <a:r>
              <a:rPr lang="cs-CZ" dirty="0" smtClean="0"/>
              <a:t>Z </a:t>
            </a:r>
            <a:r>
              <a:rPr lang="cs-CZ" dirty="0" err="1" smtClean="0"/>
              <a:t>Linderholm</a:t>
            </a:r>
            <a:r>
              <a:rPr lang="cs-CZ" dirty="0" smtClean="0"/>
              <a:t> and </a:t>
            </a:r>
            <a:r>
              <a:rPr lang="cs-CZ" dirty="0" err="1" smtClean="0"/>
              <a:t>Larson</a:t>
            </a:r>
            <a:r>
              <a:rPr lang="cs-CZ" dirty="0" smtClean="0"/>
              <a:t> (2013) </a:t>
            </a:r>
            <a:r>
              <a:rPr lang="cs-CZ" dirty="0" smtClean="0">
                <a:hlinkClick r:id="rId3"/>
              </a:rPr>
              <a:t>http://</a:t>
            </a:r>
            <a:r>
              <a:rPr lang="cs-CZ" dirty="0" err="1" smtClean="0">
                <a:hlinkClick r:id="rId3"/>
              </a:rPr>
              <a:t>dx.doi.org</a:t>
            </a:r>
            <a:r>
              <a:rPr lang="cs-CZ" dirty="0" smtClean="0">
                <a:hlinkClick r:id="rId3"/>
              </a:rPr>
              <a:t>/10.1016/</a:t>
            </a:r>
            <a:r>
              <a:rPr lang="cs-CZ" dirty="0" err="1" smtClean="0">
                <a:hlinkClick r:id="rId3"/>
              </a:rPr>
              <a:t>j.semcdb.2013.03.015</a:t>
            </a:r>
            <a:endParaRPr lang="cs-CZ" dirty="0" smtClean="0"/>
          </a:p>
          <a:p>
            <a:endParaRPr lang="cs-CZ" dirty="0"/>
          </a:p>
        </p:txBody>
      </p:sp>
      <p:sp>
        <p:nvSpPr>
          <p:cNvPr id="4" name="Zástupný symbol pro číslo snímku 3"/>
          <p:cNvSpPr>
            <a:spLocks noGrp="1"/>
          </p:cNvSpPr>
          <p:nvPr>
            <p:ph type="sldNum" sz="quarter" idx="10"/>
          </p:nvPr>
        </p:nvSpPr>
        <p:spPr/>
        <p:txBody>
          <a:bodyPr/>
          <a:lstStyle/>
          <a:p>
            <a:fld id="{F35ADD73-E976-4031-8FBC-C9261AF8B01C}" type="slidenum">
              <a:rPr lang="cs-CZ" smtClean="0"/>
              <a:t>42</a:t>
            </a:fld>
            <a:endParaRPr lang="cs-CZ"/>
          </a:p>
        </p:txBody>
      </p:sp>
    </p:spTree>
    <p:extLst>
      <p:ext uri="{BB962C8B-B14F-4D97-AF65-F5344CB8AC3E}">
        <p14:creationId xmlns:p14="http://schemas.microsoft.com/office/powerpoint/2010/main" val="14857167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Obrázky z http://kitchenproject.com/history/Peppers/Bell-Peppers/index.htm</a:t>
            </a:r>
          </a:p>
          <a:p>
            <a:pPr marL="0" marR="0" lvl="0" indent="0" algn="l" defTabSz="914400" rtl="0" eaLnBrk="1" fontAlgn="auto" latinLnBrk="0" hangingPunct="1">
              <a:lnSpc>
                <a:spcPct val="100000"/>
              </a:lnSpc>
              <a:spcBef>
                <a:spcPts val="0"/>
              </a:spcBef>
              <a:spcAft>
                <a:spcPts val="0"/>
              </a:spcAft>
              <a:buClrTx/>
              <a:buSzTx/>
              <a:buFontTx/>
              <a:buNone/>
              <a:tabLst/>
              <a:defRPr/>
            </a:pPr>
            <a:r>
              <a:rPr lang="cs-CZ" altLang="cs-CZ" dirty="0" smtClean="0"/>
              <a:t>http://www.ars.usda.gov/Research/docs.htm?docid=13319</a:t>
            </a:r>
          </a:p>
          <a:p>
            <a:pPr marL="0" marR="0" lvl="0" indent="0" algn="l" defTabSz="914400" rtl="0" eaLnBrk="1" fontAlgn="auto" latinLnBrk="0" hangingPunct="1">
              <a:lnSpc>
                <a:spcPct val="100000"/>
              </a:lnSpc>
              <a:spcBef>
                <a:spcPts val="0"/>
              </a:spcBef>
              <a:spcAft>
                <a:spcPts val="0"/>
              </a:spcAft>
              <a:buClrTx/>
              <a:buSzTx/>
              <a:buFontTx/>
              <a:buNone/>
              <a:tabLst/>
              <a:defRPr/>
            </a:pPr>
            <a:r>
              <a:rPr lang="cs-CZ" altLang="cs-CZ" dirty="0" smtClean="0"/>
              <a:t>http://www.rose-gardening-made-easy.com/growing-roses-from-cuttings.html</a:t>
            </a:r>
          </a:p>
          <a:p>
            <a:endParaRPr lang="cs-CZ"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4</a:t>
            </a:fld>
            <a:endParaRPr lang="cs-CZ"/>
          </a:p>
        </p:txBody>
      </p:sp>
    </p:spTree>
    <p:extLst>
      <p:ext uri="{BB962C8B-B14F-4D97-AF65-F5344CB8AC3E}">
        <p14:creationId xmlns:p14="http://schemas.microsoft.com/office/powerpoint/2010/main" val="37181791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dirty="0" smtClean="0"/>
              <a:t>Mutace v </a:t>
            </a:r>
            <a:r>
              <a:rPr lang="cs-CZ" dirty="0" err="1" smtClean="0"/>
              <a:t>tyrosináze</a:t>
            </a:r>
            <a:r>
              <a:rPr lang="cs-CZ" baseline="0" dirty="0" smtClean="0"/>
              <a:t> mohou způsobit albinismus. Ovšem některá plemena koček a králíků mají zvláštní zbarvení, kdy jsou tělní extremity (tj. uši, tvář, nohy a ocas) tmavé, zatímco zbytek těla je světlejší nebo úplně bílý. Na obrázku jsou s</a:t>
            </a:r>
            <a:r>
              <a:rPr lang="cs-CZ" dirty="0" smtClean="0"/>
              <a:t>iamské kočky a himalájský</a:t>
            </a:r>
            <a:r>
              <a:rPr lang="cs-CZ" baseline="0" dirty="0" smtClean="0"/>
              <a:t> králík, u kterých došlo k mutaci v genu pro </a:t>
            </a:r>
            <a:r>
              <a:rPr lang="cs-CZ" baseline="0" dirty="0" err="1" smtClean="0"/>
              <a:t>tyrosinázu</a:t>
            </a:r>
            <a:r>
              <a:rPr lang="cs-CZ" baseline="0" dirty="0" smtClean="0"/>
              <a:t>, která je za tělní teploty neaktivní (proto je tělo světlé), ale při chladnější teplotě funguje (tmavé části). Pro zajímavost, u siamských koček tato mutace spočívá v bodové „</a:t>
            </a:r>
            <a:r>
              <a:rPr lang="cs-CZ" dirty="0" err="1" smtClean="0"/>
              <a:t>missense</a:t>
            </a:r>
            <a:r>
              <a:rPr lang="cs-CZ" dirty="0" smtClean="0"/>
              <a:t>“ </a:t>
            </a:r>
            <a:r>
              <a:rPr lang="cs-CZ" baseline="0" dirty="0" smtClean="0"/>
              <a:t>mutaci, která vede k náhradě glycinu za arginin (</a:t>
            </a:r>
            <a:r>
              <a:rPr lang="en-US" dirty="0" err="1" smtClean="0"/>
              <a:t>G302</a:t>
            </a:r>
            <a:r>
              <a:rPr lang="cs-CZ" dirty="0" smtClean="0"/>
              <a:t>A).</a:t>
            </a:r>
            <a:r>
              <a:rPr lang="cs-CZ"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cs-CZ" baseline="0" dirty="0" smtClean="0"/>
          </a:p>
          <a:p>
            <a:r>
              <a:rPr lang="cs-CZ" dirty="0" smtClean="0"/>
              <a:t>Obrázek z </a:t>
            </a:r>
            <a:r>
              <a:rPr lang="en-US" dirty="0" smtClean="0"/>
              <a:t>http://rabbit-</a:t>
            </a:r>
            <a:r>
              <a:rPr lang="en-US" dirty="0" err="1" smtClean="0"/>
              <a:t>stock.deviantart.com</a:t>
            </a:r>
            <a:r>
              <a:rPr lang="en-US" dirty="0" smtClean="0"/>
              <a:t>/art/</a:t>
            </a:r>
            <a:r>
              <a:rPr lang="en-US" dirty="0" err="1" smtClean="0"/>
              <a:t>himalayan</a:t>
            </a:r>
            <a:r>
              <a:rPr lang="en-US" dirty="0" smtClean="0"/>
              <a:t>-stock-Black-02-147841505</a:t>
            </a:r>
            <a:endParaRPr lang="cs-CZ" dirty="0" smtClean="0"/>
          </a:p>
          <a:p>
            <a:r>
              <a:rPr lang="cs-CZ" dirty="0" err="1" smtClean="0"/>
              <a:t>Info</a:t>
            </a:r>
            <a:r>
              <a:rPr lang="cs-CZ" dirty="0" smtClean="0"/>
              <a:t> z </a:t>
            </a:r>
            <a:r>
              <a:rPr lang="cs-CZ" dirty="0" err="1" smtClean="0"/>
              <a:t>Lyons</a:t>
            </a:r>
            <a:r>
              <a:rPr lang="cs-CZ" dirty="0" smtClean="0"/>
              <a:t> et al. (2005)  </a:t>
            </a:r>
            <a:r>
              <a:rPr lang="en-US" dirty="0" err="1" smtClean="0"/>
              <a:t>DOI</a:t>
            </a:r>
            <a:r>
              <a:rPr lang="en-US" dirty="0" smtClean="0"/>
              <a:t>: </a:t>
            </a:r>
            <a:r>
              <a:rPr lang="en-US" dirty="0" smtClean="0">
                <a:hlinkClick r:id="rId3"/>
              </a:rPr>
              <a:t>10.1111/</a:t>
            </a:r>
            <a:r>
              <a:rPr lang="en-US" dirty="0" err="1" smtClean="0">
                <a:hlinkClick r:id="rId3"/>
              </a:rPr>
              <a:t>j.1365-2052.2005.01253.x</a:t>
            </a:r>
            <a:endParaRPr lang="en-US" dirty="0"/>
          </a:p>
        </p:txBody>
      </p:sp>
      <p:sp>
        <p:nvSpPr>
          <p:cNvPr id="4" name="Zástupný symbol pro číslo snímku 3"/>
          <p:cNvSpPr>
            <a:spLocks noGrp="1"/>
          </p:cNvSpPr>
          <p:nvPr>
            <p:ph type="sldNum" sz="quarter" idx="10"/>
          </p:nvPr>
        </p:nvSpPr>
        <p:spPr/>
        <p:txBody>
          <a:bodyPr/>
          <a:lstStyle/>
          <a:p>
            <a:fld id="{F35ADD73-E976-4031-8FBC-C9261AF8B01C}" type="slidenum">
              <a:rPr lang="cs-CZ" smtClean="0"/>
              <a:t>43</a:t>
            </a:fld>
            <a:endParaRPr lang="cs-CZ"/>
          </a:p>
        </p:txBody>
      </p:sp>
    </p:spTree>
    <p:extLst>
      <p:ext uri="{BB962C8B-B14F-4D97-AF65-F5344CB8AC3E}">
        <p14:creationId xmlns:p14="http://schemas.microsoft.com/office/powerpoint/2010/main" val="31824545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200" dirty="0" smtClean="0"/>
              <a:t>Jedinec se dvěma dominantními alelami se nazývá dominantní homozygot</a:t>
            </a:r>
            <a:endParaRPr lang="en-US" sz="1200" dirty="0" smtClean="0"/>
          </a:p>
          <a:p>
            <a:endParaRPr lang="en-US" dirty="0"/>
          </a:p>
        </p:txBody>
      </p:sp>
      <p:sp>
        <p:nvSpPr>
          <p:cNvPr id="4" name="Zástupný symbol pro číslo snímku 3"/>
          <p:cNvSpPr>
            <a:spLocks noGrp="1"/>
          </p:cNvSpPr>
          <p:nvPr>
            <p:ph type="sldNum" sz="quarter" idx="10"/>
          </p:nvPr>
        </p:nvSpPr>
        <p:spPr/>
        <p:txBody>
          <a:bodyPr/>
          <a:lstStyle/>
          <a:p>
            <a:fld id="{F35ADD73-E976-4031-8FBC-C9261AF8B01C}" type="slidenum">
              <a:rPr lang="cs-CZ" smtClean="0"/>
              <a:t>44</a:t>
            </a:fld>
            <a:endParaRPr lang="cs-CZ"/>
          </a:p>
        </p:txBody>
      </p:sp>
    </p:spTree>
    <p:extLst>
      <p:ext uri="{BB962C8B-B14F-4D97-AF65-F5344CB8AC3E}">
        <p14:creationId xmlns:p14="http://schemas.microsoft.com/office/powerpoint/2010/main" val="19990348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fld id="{F35ADD73-E976-4031-8FBC-C9261AF8B01C}" type="slidenum">
              <a:rPr lang="cs-CZ" smtClean="0"/>
              <a:t>45</a:t>
            </a:fld>
            <a:endParaRPr lang="cs-CZ"/>
          </a:p>
        </p:txBody>
      </p:sp>
    </p:spTree>
    <p:extLst>
      <p:ext uri="{BB962C8B-B14F-4D97-AF65-F5344CB8AC3E}">
        <p14:creationId xmlns:p14="http://schemas.microsoft.com/office/powerpoint/2010/main" val="19990348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i="1" baseline="0" dirty="0" err="1" smtClean="0"/>
              <a:t>Ubx</a:t>
            </a:r>
            <a:r>
              <a:rPr lang="cs-CZ" baseline="0" dirty="0" smtClean="0"/>
              <a:t> zodpovídá za to, že všechny buňky na 3. hrudním článku mouchy vědí, že se nacházejí na 3. hrudním článku a podle toho diferencují v příslušné struktury. Jeho vyřazení (např. u alely </a:t>
            </a:r>
            <a:r>
              <a:rPr lang="cs-CZ" i="1" baseline="0" dirty="0" smtClean="0"/>
              <a:t>Ubx</a:t>
            </a:r>
            <a:r>
              <a:rPr lang="cs-CZ" i="1" baseline="30000" dirty="0" smtClean="0"/>
              <a:t>1</a:t>
            </a:r>
            <a:r>
              <a:rPr lang="cs-CZ" baseline="0" dirty="0" smtClean="0"/>
              <a:t>) vede k tomu, že místo </a:t>
            </a:r>
            <a:r>
              <a:rPr lang="cs-CZ" baseline="0" dirty="0" err="1" smtClean="0"/>
              <a:t>halter</a:t>
            </a:r>
            <a:r>
              <a:rPr lang="cs-CZ" baseline="0" dirty="0" smtClean="0"/>
              <a:t>, přeměněného druhého páru křídel typického pro dvoukřídlý hmyz, má moucha dva páry křídel. Opačná mutace, tzv. </a:t>
            </a:r>
            <a:r>
              <a:rPr lang="cs-CZ" baseline="0" dirty="0" err="1" smtClean="0"/>
              <a:t>gain-of</a:t>
            </a:r>
            <a:r>
              <a:rPr lang="cs-CZ" baseline="0" dirty="0" smtClean="0"/>
              <a:t> </a:t>
            </a:r>
            <a:r>
              <a:rPr lang="cs-CZ" baseline="0" dirty="0" err="1" smtClean="0"/>
              <a:t>function</a:t>
            </a:r>
            <a:r>
              <a:rPr lang="cs-CZ" baseline="0" dirty="0" smtClean="0"/>
              <a:t>, vede k tomu, že moucha má dva páry </a:t>
            </a:r>
            <a:r>
              <a:rPr lang="cs-CZ" baseline="0" dirty="0" err="1" smtClean="0"/>
              <a:t>halter</a:t>
            </a:r>
            <a:r>
              <a:rPr lang="cs-CZ" baseline="0" dirty="0" smtClean="0"/>
              <a:t> a žádná křídla (např. alela </a:t>
            </a:r>
            <a:r>
              <a:rPr lang="cs-CZ" baseline="0" dirty="0" err="1" smtClean="0"/>
              <a:t>Alela</a:t>
            </a:r>
            <a:r>
              <a:rPr lang="cs-CZ" baseline="0" dirty="0" smtClean="0"/>
              <a:t> </a:t>
            </a:r>
            <a:r>
              <a:rPr lang="cs-CZ" i="1" dirty="0" smtClean="0"/>
              <a:t>Ubx</a:t>
            </a:r>
            <a:r>
              <a:rPr lang="cs-CZ" i="1" baseline="30000" dirty="0" smtClean="0"/>
              <a:t>pbx-2</a:t>
            </a:r>
            <a:r>
              <a:rPr lang="cs-CZ" baseline="0" dirty="0" smtClean="0"/>
              <a:t>). Pro zajímavost, mutace </a:t>
            </a:r>
            <a:r>
              <a:rPr lang="cs-CZ" i="1" baseline="0" dirty="0" smtClean="0"/>
              <a:t>Ubx</a:t>
            </a:r>
            <a:r>
              <a:rPr lang="cs-CZ" i="1" baseline="30000" dirty="0" smtClean="0"/>
              <a:t>1</a:t>
            </a:r>
            <a:r>
              <a:rPr lang="cs-CZ" baseline="0" dirty="0" smtClean="0"/>
              <a:t> je způsobena vložením mobilního elementu Doc do 1. exonu, což vede ke vzniku nefunkčního proteinu. Alela </a:t>
            </a:r>
            <a:r>
              <a:rPr lang="cs-CZ" dirty="0" smtClean="0"/>
              <a:t>Ubx</a:t>
            </a:r>
            <a:r>
              <a:rPr lang="cs-CZ" baseline="30000" dirty="0" smtClean="0"/>
              <a:t>pbx-2</a:t>
            </a:r>
            <a:r>
              <a:rPr lang="cs-CZ" baseline="0" dirty="0" smtClean="0"/>
              <a:t> vznikla delecí části regulační oblasti genu.  </a:t>
            </a:r>
          </a:p>
          <a:p>
            <a:pPr marL="0" marR="0" indent="0" algn="l" defTabSz="914400" rtl="0" eaLnBrk="1" fontAlgn="auto" latinLnBrk="0" hangingPunct="1">
              <a:lnSpc>
                <a:spcPct val="100000"/>
              </a:lnSpc>
              <a:spcBef>
                <a:spcPts val="0"/>
              </a:spcBef>
              <a:spcAft>
                <a:spcPts val="0"/>
              </a:spcAft>
              <a:buClrTx/>
              <a:buSzTx/>
              <a:buFontTx/>
              <a:buNone/>
              <a:tabLst/>
              <a:defRPr/>
            </a:pPr>
            <a:endParaRPr lang="cs-CZ"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cs-CZ" baseline="0" dirty="0" err="1" smtClean="0"/>
              <a:t>Info</a:t>
            </a:r>
            <a:r>
              <a:rPr lang="cs-CZ" baseline="0" dirty="0" smtClean="0"/>
              <a:t> a fotky drozofil z </a:t>
            </a:r>
            <a:r>
              <a:rPr lang="cs-CZ" baseline="0" dirty="0" err="1" smtClean="0"/>
              <a:t>Slattery</a:t>
            </a:r>
            <a:r>
              <a:rPr lang="cs-CZ" baseline="0" dirty="0" smtClean="0"/>
              <a:t> et al. 2011 </a:t>
            </a:r>
            <a:r>
              <a:rPr lang="en-US" dirty="0" smtClean="0">
                <a:hlinkClick r:id="rId3"/>
              </a:rPr>
              <a:t>http://</a:t>
            </a:r>
            <a:r>
              <a:rPr lang="en-US" dirty="0" err="1" smtClean="0">
                <a:hlinkClick r:id="rId3"/>
              </a:rPr>
              <a:t>dx.doi.org</a:t>
            </a:r>
            <a:r>
              <a:rPr lang="en-US" dirty="0" smtClean="0">
                <a:hlinkClick r:id="rId3"/>
              </a:rPr>
              <a:t>/10.1371/</a:t>
            </a:r>
            <a:r>
              <a:rPr lang="en-US" dirty="0" err="1" smtClean="0">
                <a:hlinkClick r:id="rId3"/>
              </a:rPr>
              <a:t>journal.pone.0014686</a:t>
            </a:r>
            <a:r>
              <a:rPr lang="en-US" dirty="0" smtClean="0"/>
              <a:t> </a:t>
            </a:r>
            <a:endParaRPr lang="cs-CZ"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cs-CZ" dirty="0" smtClean="0"/>
              <a:t>Obrázek exprese </a:t>
            </a:r>
            <a:r>
              <a:rPr lang="cs-CZ" dirty="0" err="1" smtClean="0"/>
              <a:t>homeotických</a:t>
            </a:r>
            <a:r>
              <a:rPr lang="cs-CZ" dirty="0" smtClean="0"/>
              <a:t> genů z https://</a:t>
            </a:r>
            <a:r>
              <a:rPr lang="cs-CZ" dirty="0" err="1" smtClean="0"/>
              <a:t>www.studyblue.com</a:t>
            </a:r>
            <a:r>
              <a:rPr lang="cs-CZ" dirty="0" smtClean="0"/>
              <a:t>/notes/</a:t>
            </a:r>
            <a:r>
              <a:rPr lang="cs-CZ" dirty="0" err="1" smtClean="0"/>
              <a:t>note</a:t>
            </a:r>
            <a:r>
              <a:rPr lang="cs-CZ" dirty="0" smtClean="0"/>
              <a:t>/n/</a:t>
            </a:r>
            <a:r>
              <a:rPr lang="cs-CZ" dirty="0" err="1" smtClean="0"/>
              <a:t>lecture</a:t>
            </a:r>
            <a:r>
              <a:rPr lang="cs-CZ" dirty="0" smtClean="0"/>
              <a:t>-14/</a:t>
            </a:r>
            <a:r>
              <a:rPr lang="cs-CZ" dirty="0" err="1" smtClean="0"/>
              <a:t>deck</a:t>
            </a:r>
            <a:r>
              <a:rPr lang="cs-CZ" dirty="0" smtClean="0"/>
              <a:t>/752389</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cs-CZ" dirty="0"/>
          </a:p>
        </p:txBody>
      </p:sp>
      <p:sp>
        <p:nvSpPr>
          <p:cNvPr id="4" name="Zástupný symbol pro číslo snímku 3"/>
          <p:cNvSpPr>
            <a:spLocks noGrp="1"/>
          </p:cNvSpPr>
          <p:nvPr>
            <p:ph type="sldNum" sz="quarter" idx="10"/>
          </p:nvPr>
        </p:nvSpPr>
        <p:spPr/>
        <p:txBody>
          <a:bodyPr/>
          <a:lstStyle/>
          <a:p>
            <a:fld id="{F35ADD73-E976-4031-8FBC-C9261AF8B01C}" type="slidenum">
              <a:rPr lang="cs-CZ" smtClean="0"/>
              <a:t>47</a:t>
            </a:fld>
            <a:endParaRPr lang="cs-CZ"/>
          </a:p>
        </p:txBody>
      </p:sp>
    </p:spTree>
    <p:extLst>
      <p:ext uri="{BB962C8B-B14F-4D97-AF65-F5344CB8AC3E}">
        <p14:creationId xmlns:p14="http://schemas.microsoft.com/office/powerpoint/2010/main" val="10933762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smtClean="0"/>
              <a:t>Huntingtonova</a:t>
            </a:r>
            <a:r>
              <a:rPr lang="cs-CZ" dirty="0" smtClean="0"/>
              <a:t> chorea je autosomálně dominantní onemocnění, protože gen pro </a:t>
            </a:r>
            <a:r>
              <a:rPr lang="cs-CZ" dirty="0" err="1" smtClean="0"/>
              <a:t>huntingtin</a:t>
            </a:r>
            <a:r>
              <a:rPr lang="cs-CZ" dirty="0" smtClean="0"/>
              <a:t> je lokalizován na </a:t>
            </a:r>
            <a:r>
              <a:rPr lang="cs-CZ" dirty="0" err="1" smtClean="0"/>
              <a:t>autosomu</a:t>
            </a:r>
            <a:r>
              <a:rPr lang="cs-CZ" dirty="0" smtClean="0"/>
              <a:t> a k vzniku</a:t>
            </a:r>
            <a:r>
              <a:rPr lang="cs-CZ" baseline="0" dirty="0" smtClean="0"/>
              <a:t> choroby stačí jediná alela. Dominance mutantní alely spočívá v tom, že kóduje defektní neodbouratelný protein, který se v průběhu života shromažďuje, až nakonec způsobí odumírání nervových buněk. </a:t>
            </a:r>
            <a:endParaRPr lang="cs-CZ" dirty="0" smtClean="0"/>
          </a:p>
          <a:p>
            <a:endParaRPr lang="cs-CZ" dirty="0" smtClean="0"/>
          </a:p>
          <a:p>
            <a:r>
              <a:rPr lang="cs-CZ" dirty="0" smtClean="0"/>
              <a:t>Obrázek upraven podle https://ghr.nlm.nih.gov/condition/huntington-disease</a:t>
            </a:r>
            <a:endParaRPr lang="cs-CZ" dirty="0"/>
          </a:p>
        </p:txBody>
      </p:sp>
      <p:sp>
        <p:nvSpPr>
          <p:cNvPr id="4" name="Zástupný symbol pro číslo snímku 3"/>
          <p:cNvSpPr>
            <a:spLocks noGrp="1"/>
          </p:cNvSpPr>
          <p:nvPr>
            <p:ph type="sldNum" sz="quarter" idx="10"/>
          </p:nvPr>
        </p:nvSpPr>
        <p:spPr/>
        <p:txBody>
          <a:bodyPr/>
          <a:lstStyle/>
          <a:p>
            <a:fld id="{1E873021-037E-4E1A-89F1-EDEEF00C59F1}" type="slidenum">
              <a:rPr lang="cs-CZ" smtClean="0"/>
              <a:t>48</a:t>
            </a:fld>
            <a:endParaRPr lang="cs-CZ"/>
          </a:p>
        </p:txBody>
      </p:sp>
    </p:spTree>
    <p:extLst>
      <p:ext uri="{BB962C8B-B14F-4D97-AF65-F5344CB8AC3E}">
        <p14:creationId xmlns:p14="http://schemas.microsoft.com/office/powerpoint/2010/main" val="9081308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dirty="0" smtClean="0"/>
              <a:t>Achondroplasie</a:t>
            </a:r>
            <a:r>
              <a:rPr lang="cs-CZ" sz="1200" baseline="0" dirty="0" smtClean="0"/>
              <a:t> je onemocnění, při kterém jedinec dosahuje malého vzrůstu (cca 120-130 cm) kvůli zpomalení růstu a předčasné osifikaci kostí v končetinách (trup má normální velikost). Příčinou je bodová mutace způsobující záměnu aminokyseliny v genu pro r</a:t>
            </a:r>
            <a:r>
              <a:rPr lang="cs-CZ" sz="1200" dirty="0" smtClean="0"/>
              <a:t>eceptor 3 fibroblastového růstového faktoru (FGFR3), který negativně reguluje růst </a:t>
            </a:r>
            <a:r>
              <a:rPr lang="cs-CZ" sz="1200" dirty="0" smtClean="0"/>
              <a:t>kostí (když je zapnutý, brání proliferaci chondrocytů). </a:t>
            </a:r>
            <a:r>
              <a:rPr lang="cs-CZ" sz="1200" dirty="0" smtClean="0"/>
              <a:t>Mutantní alela způsobuje, že je zapnutý neustále, takže kosti nevyrostou</a:t>
            </a:r>
            <a:r>
              <a:rPr lang="cs-CZ" sz="1200" baseline="0" dirty="0" smtClean="0"/>
              <a:t> dostatečně. K rozvoji achondroplasie stačí jen jedna alela (je tedy dominantní). Tato alela je zároveň recesivně letální, to znamená, že homozygoti umírají před narozením nebo krátce po něm (dochází u nich ke vzniku extrémně krátkých končetin a malého hrudního koše). Většina případů achondroplasie je způsobena novou mutací v gametě. Zbytek případů je zdědění alely od jednoho z postižených rodičů. </a:t>
            </a:r>
          </a:p>
          <a:p>
            <a:r>
              <a:rPr lang="cs-CZ" sz="1200" baseline="0" dirty="0" smtClean="0"/>
              <a:t>Obrázek z https://en.wikipedia.org/wiki/Achondroplasia</a:t>
            </a:r>
          </a:p>
          <a:p>
            <a:r>
              <a:rPr lang="cs-CZ" sz="1200" baseline="0" dirty="0" smtClean="0"/>
              <a:t>Další </a:t>
            </a:r>
            <a:r>
              <a:rPr lang="cs-CZ" sz="1200" baseline="0" dirty="0" err="1" smtClean="0"/>
              <a:t>info</a:t>
            </a:r>
            <a:r>
              <a:rPr lang="cs-CZ" sz="1200" baseline="0" dirty="0" smtClean="0"/>
              <a:t>: </a:t>
            </a:r>
            <a:r>
              <a:rPr lang="en-US" sz="1200" dirty="0" smtClean="0"/>
              <a:t>https://ghr.nlm.nih.gov/condition/achondroplasia</a:t>
            </a:r>
          </a:p>
        </p:txBody>
      </p:sp>
      <p:sp>
        <p:nvSpPr>
          <p:cNvPr id="4" name="Zástupný symbol pro číslo snímku 3"/>
          <p:cNvSpPr>
            <a:spLocks noGrp="1"/>
          </p:cNvSpPr>
          <p:nvPr>
            <p:ph type="sldNum" sz="quarter" idx="10"/>
          </p:nvPr>
        </p:nvSpPr>
        <p:spPr/>
        <p:txBody>
          <a:bodyPr/>
          <a:lstStyle/>
          <a:p>
            <a:fld id="{F35ADD73-E976-4031-8FBC-C9261AF8B01C}" type="slidenum">
              <a:rPr lang="cs-CZ" smtClean="0"/>
              <a:t>50</a:t>
            </a:fld>
            <a:endParaRPr lang="cs-CZ"/>
          </a:p>
        </p:txBody>
      </p:sp>
    </p:spTree>
    <p:extLst>
      <p:ext uri="{BB962C8B-B14F-4D97-AF65-F5344CB8AC3E}">
        <p14:creationId xmlns:p14="http://schemas.microsoft.com/office/powerpoint/2010/main" val="21006716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0" i="1" u="none" strike="noStrike" kern="1200" baseline="0" dirty="0" err="1" smtClean="0">
                <a:solidFill>
                  <a:schemeClr val="tx1"/>
                </a:solidFill>
                <a:latin typeface="+mn-lt"/>
                <a:ea typeface="+mn-ea"/>
                <a:cs typeface="+mn-cs"/>
              </a:rPr>
              <a:t>Ipomoea</a:t>
            </a:r>
            <a:r>
              <a:rPr lang="cs-CZ" sz="1200" b="0" i="1" u="none" strike="noStrike" kern="1200" baseline="0" dirty="0" smtClean="0">
                <a:solidFill>
                  <a:schemeClr val="tx1"/>
                </a:solidFill>
                <a:latin typeface="+mn-lt"/>
                <a:ea typeface="+mn-ea"/>
                <a:cs typeface="+mn-cs"/>
              </a:rPr>
              <a:t> </a:t>
            </a:r>
            <a:r>
              <a:rPr lang="cs-CZ" sz="1200" b="0" i="1" u="none" strike="noStrike" kern="1200" baseline="0" dirty="0" err="1" smtClean="0">
                <a:solidFill>
                  <a:schemeClr val="tx1"/>
                </a:solidFill>
                <a:latin typeface="+mn-lt"/>
                <a:ea typeface="+mn-ea"/>
                <a:cs typeface="+mn-cs"/>
              </a:rPr>
              <a:t>purpurea</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povíjnice</a:t>
            </a:r>
            <a:r>
              <a:rPr lang="cs-CZ" sz="1200" b="0" i="0" u="none" strike="noStrike" kern="1200" baseline="0" dirty="0" smtClean="0">
                <a:solidFill>
                  <a:schemeClr val="tx1"/>
                </a:solidFill>
                <a:latin typeface="+mn-lt"/>
                <a:ea typeface="+mn-ea"/>
                <a:cs typeface="+mn-cs"/>
              </a:rPr>
              <a:t> nachová, </a:t>
            </a:r>
            <a:r>
              <a:rPr lang="cs-CZ" sz="1200" b="0" i="0" u="none" strike="noStrike" kern="1200" baseline="0" dirty="0" err="1" smtClean="0">
                <a:solidFill>
                  <a:schemeClr val="tx1"/>
                </a:solidFill>
                <a:latin typeface="+mn-lt"/>
                <a:ea typeface="+mn-ea"/>
                <a:cs typeface="+mn-cs"/>
              </a:rPr>
              <a:t>morning</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glory</a:t>
            </a:r>
            <a:r>
              <a:rPr lang="cs-CZ" sz="1200" b="0" i="0" u="none" strike="noStrike" kern="1200" baseline="0" dirty="0" smtClean="0">
                <a:solidFill>
                  <a:schemeClr val="tx1"/>
                </a:solidFill>
                <a:latin typeface="+mn-lt"/>
                <a:ea typeface="+mn-ea"/>
                <a:cs typeface="+mn-cs"/>
              </a:rPr>
              <a:t>), čeleď svlačcovité</a:t>
            </a:r>
          </a:p>
          <a:p>
            <a:r>
              <a:rPr lang="cs-CZ" sz="1200" b="0" i="0" u="none" strike="noStrike" kern="1200" baseline="0" dirty="0" smtClean="0">
                <a:solidFill>
                  <a:schemeClr val="tx1"/>
                </a:solidFill>
                <a:latin typeface="+mn-lt"/>
                <a:ea typeface="+mn-ea"/>
                <a:cs typeface="+mn-cs"/>
              </a:rPr>
              <a:t>Popínavá rostlina původem z Mexika a Střední Ameriky, u nás se pěstuje jako letnička, protože nesnáší mráz. Má květy fialové, růžové, červené nebo bílé, identifikován cca 20 barevných odstínů. </a:t>
            </a:r>
          </a:p>
          <a:p>
            <a:r>
              <a:rPr lang="cs-CZ" sz="1200" b="0" i="0" u="none" strike="noStrike" kern="1200" baseline="0" dirty="0" smtClean="0">
                <a:solidFill>
                  <a:schemeClr val="tx1"/>
                </a:solidFill>
                <a:latin typeface="+mn-lt"/>
                <a:ea typeface="+mn-ea"/>
                <a:cs typeface="+mn-cs"/>
              </a:rPr>
              <a:t>Obrázky z https://commons.wikimedia.org</a:t>
            </a:r>
            <a:endParaRPr lang="cs-CZ"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51</a:t>
            </a:fld>
            <a:endParaRPr lang="cs-CZ"/>
          </a:p>
        </p:txBody>
      </p:sp>
    </p:spTree>
    <p:extLst>
      <p:ext uri="{BB962C8B-B14F-4D97-AF65-F5344CB8AC3E}">
        <p14:creationId xmlns:p14="http://schemas.microsoft.com/office/powerpoint/2010/main" val="19287740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Zbarvení květu </a:t>
            </a:r>
            <a:r>
              <a:rPr lang="cs-CZ" dirty="0" err="1" smtClean="0"/>
              <a:t>povíjnice</a:t>
            </a:r>
            <a:r>
              <a:rPr lang="cs-CZ" dirty="0" smtClean="0"/>
              <a:t> je dáno dráhou/dráhami, kde různé enzymy postupně zpracovávání substráty na barevný pigment. Základní dráha</a:t>
            </a:r>
            <a:r>
              <a:rPr lang="cs-CZ" baseline="0" dirty="0" smtClean="0"/>
              <a:t> produkuje fialový pigment, alternativní růžový. To, jaký pigment (a tedy jakou barvu) bude květ mít, záleží mimo jiné na genu </a:t>
            </a:r>
            <a:r>
              <a:rPr lang="cs-CZ" i="1" baseline="0" dirty="0" smtClean="0"/>
              <a:t>P</a:t>
            </a:r>
            <a:r>
              <a:rPr lang="cs-CZ" baseline="0" dirty="0" smtClean="0"/>
              <a:t>, jehož dominantní alela zpracovává substrát, který je nakonec přeměněn na fialový pigment. Recesivní alela </a:t>
            </a:r>
            <a:r>
              <a:rPr lang="cs-CZ" i="1" dirty="0" smtClean="0"/>
              <a:t>p</a:t>
            </a:r>
            <a:r>
              <a:rPr lang="cs-CZ" i="1" baseline="30000" dirty="0" smtClean="0"/>
              <a:t>-</a:t>
            </a:r>
            <a:r>
              <a:rPr lang="cs-CZ" i="1" baseline="0" dirty="0" smtClean="0"/>
              <a:t> </a:t>
            </a:r>
            <a:r>
              <a:rPr lang="cs-CZ" baseline="0" dirty="0" smtClean="0"/>
              <a:t>je nefunkční, takže substrát je využit alternativní dráhou, jejímž produktem je růžový pigment. Alela </a:t>
            </a:r>
            <a:r>
              <a:rPr lang="cs-CZ" i="1" dirty="0" smtClean="0"/>
              <a:t>p</a:t>
            </a:r>
            <a:r>
              <a:rPr lang="cs-CZ" i="1" baseline="30000" dirty="0" smtClean="0">
                <a:effectLst>
                  <a:outerShdw blurRad="38100" dist="38100" dir="2700000" algn="tl">
                    <a:srgbClr val="000000">
                      <a:alpha val="43137"/>
                    </a:srgbClr>
                  </a:outerShdw>
                </a:effectLst>
              </a:rPr>
              <a:t>+</a:t>
            </a:r>
            <a:r>
              <a:rPr lang="cs-CZ" baseline="0" dirty="0" smtClean="0"/>
              <a:t> vykazuje </a:t>
            </a:r>
            <a:r>
              <a:rPr lang="cs-CZ" b="1" baseline="0" dirty="0" smtClean="0"/>
              <a:t>úplnou dominanci</a:t>
            </a:r>
            <a:r>
              <a:rPr lang="cs-CZ" baseline="0" dirty="0" smtClean="0"/>
              <a:t>, tj. jedna kopie stačí na úplný projev genu, čili fenotypově mezi genotypy </a:t>
            </a:r>
            <a:r>
              <a:rPr lang="cs-CZ" i="1" dirty="0" err="1" smtClean="0"/>
              <a:t>p</a:t>
            </a:r>
            <a:r>
              <a:rPr lang="cs-CZ" i="1" baseline="30000" dirty="0" err="1" smtClean="0">
                <a:effectLst>
                  <a:outerShdw blurRad="38100" dist="38100" dir="2700000" algn="tl">
                    <a:srgbClr val="000000">
                      <a:alpha val="43137"/>
                    </a:srgbClr>
                  </a:outerShdw>
                </a:effectLst>
              </a:rPr>
              <a:t>+</a:t>
            </a:r>
            <a:r>
              <a:rPr lang="cs-CZ" i="1" dirty="0" err="1" smtClean="0"/>
              <a:t>p</a:t>
            </a:r>
            <a:r>
              <a:rPr lang="cs-CZ" i="1" baseline="30000" dirty="0" smtClean="0"/>
              <a:t>+</a:t>
            </a:r>
            <a:r>
              <a:rPr lang="cs-CZ" baseline="0" dirty="0" smtClean="0"/>
              <a:t> a </a:t>
            </a:r>
            <a:r>
              <a:rPr lang="cs-CZ" i="1" dirty="0" err="1" smtClean="0"/>
              <a:t>p</a:t>
            </a:r>
            <a:r>
              <a:rPr lang="cs-CZ" i="1" baseline="30000" dirty="0" err="1" smtClean="0">
                <a:effectLst>
                  <a:outerShdw blurRad="38100" dist="38100" dir="2700000" algn="tl">
                    <a:srgbClr val="000000">
                      <a:alpha val="43137"/>
                    </a:srgbClr>
                  </a:outerShdw>
                </a:effectLst>
              </a:rPr>
              <a:t>+</a:t>
            </a:r>
            <a:r>
              <a:rPr lang="cs-CZ" i="1" dirty="0" err="1" smtClean="0"/>
              <a:t>p</a:t>
            </a:r>
            <a:r>
              <a:rPr lang="cs-CZ" i="1" baseline="30000" dirty="0" smtClean="0"/>
              <a:t>-</a:t>
            </a:r>
            <a:r>
              <a:rPr lang="cs-CZ" baseline="0" dirty="0" smtClean="0"/>
              <a:t> není rozdíl, vypadají úplně stejně fialově. Recesivní homozygot </a:t>
            </a:r>
            <a:r>
              <a:rPr lang="cs-CZ" i="1" dirty="0" smtClean="0"/>
              <a:t>p</a:t>
            </a:r>
            <a:r>
              <a:rPr lang="cs-CZ" i="1" baseline="30000" dirty="0" smtClean="0">
                <a:effectLst>
                  <a:outerShdw blurRad="38100" dist="38100" dir="2700000" algn="tl">
                    <a:srgbClr val="000000">
                      <a:alpha val="43137"/>
                    </a:srgbClr>
                  </a:outerShdw>
                </a:effectLst>
              </a:rPr>
              <a:t>-</a:t>
            </a:r>
            <a:r>
              <a:rPr lang="cs-CZ" i="1" dirty="0" smtClean="0"/>
              <a:t>p</a:t>
            </a:r>
            <a:r>
              <a:rPr lang="cs-CZ" i="1" baseline="30000" dirty="0" smtClean="0"/>
              <a:t>-</a:t>
            </a:r>
            <a:r>
              <a:rPr lang="cs-CZ" baseline="0" dirty="0" smtClean="0"/>
              <a:t> je růžový. </a:t>
            </a:r>
          </a:p>
          <a:p>
            <a:r>
              <a:rPr lang="cs-CZ" baseline="0" dirty="0" smtClean="0"/>
              <a:t>  Pro zajímavost, analýza ukázala, že gen </a:t>
            </a:r>
            <a:r>
              <a:rPr lang="cs-CZ" i="1" baseline="0" dirty="0" smtClean="0"/>
              <a:t>P</a:t>
            </a:r>
            <a:r>
              <a:rPr lang="cs-CZ" baseline="0" dirty="0" smtClean="0"/>
              <a:t> kóduje pro enzym flavonon-3-hydroxylázu (F3</a:t>
            </a:r>
            <a:r>
              <a:rPr lang="en-US" baseline="0" dirty="0" smtClean="0"/>
              <a:t>’H</a:t>
            </a:r>
            <a:r>
              <a:rPr lang="cs-CZ" baseline="0" dirty="0" smtClean="0"/>
              <a:t>), která hydroxyluje </a:t>
            </a:r>
            <a:r>
              <a:rPr lang="cs-CZ" baseline="0" dirty="0" err="1" smtClean="0"/>
              <a:t>anthokyanové</a:t>
            </a:r>
            <a:r>
              <a:rPr lang="cs-CZ" baseline="0" dirty="0" smtClean="0"/>
              <a:t> prekurzory. Přednost fialové dráhy je daná tím, že F3</a:t>
            </a:r>
            <a:r>
              <a:rPr lang="en-US" baseline="0" dirty="0" smtClean="0"/>
              <a:t>’H</a:t>
            </a:r>
            <a:r>
              <a:rPr lang="cs-CZ" baseline="0" dirty="0" smtClean="0"/>
              <a:t> má větší afinitu k </a:t>
            </a:r>
            <a:r>
              <a:rPr lang="cs-CZ" baseline="0" dirty="0" err="1" smtClean="0"/>
              <a:t>dihydrokaempfenolu</a:t>
            </a:r>
            <a:r>
              <a:rPr lang="cs-CZ" baseline="0" dirty="0" smtClean="0"/>
              <a:t> než DRF (</a:t>
            </a:r>
            <a:r>
              <a:rPr lang="cs-CZ" baseline="0" dirty="0" err="1" smtClean="0"/>
              <a:t>dihydroflavonol</a:t>
            </a:r>
            <a:r>
              <a:rPr lang="cs-CZ" baseline="0" dirty="0" smtClean="0"/>
              <a:t> reduktáza) z růžové dráhy, takže zpracuje téměř všechen substrát. </a:t>
            </a:r>
            <a:r>
              <a:rPr lang="en-US" baseline="0" dirty="0" smtClean="0"/>
              <a:t>N</a:t>
            </a:r>
            <a:r>
              <a:rPr lang="cs-CZ" baseline="0" dirty="0" smtClean="0"/>
              <a:t>á</a:t>
            </a:r>
            <a:r>
              <a:rPr lang="en-US" baseline="0" dirty="0" err="1" smtClean="0"/>
              <a:t>sleduj</a:t>
            </a:r>
            <a:r>
              <a:rPr lang="cs-CZ" baseline="0" dirty="0" smtClean="0"/>
              <a:t>í</a:t>
            </a:r>
            <a:r>
              <a:rPr lang="en-US" baseline="0" dirty="0" smtClean="0"/>
              <a:t>c</a:t>
            </a:r>
            <a:r>
              <a:rPr lang="cs-CZ" baseline="0" dirty="0" smtClean="0"/>
              <a:t>í</a:t>
            </a:r>
            <a:r>
              <a:rPr lang="en-US" baseline="0" dirty="0" smtClean="0"/>
              <a:t> </a:t>
            </a:r>
            <a:r>
              <a:rPr lang="cs-CZ" baseline="0" dirty="0" smtClean="0"/>
              <a:t>enzymy DRF, As a UF3GT jsou </a:t>
            </a:r>
            <a:r>
              <a:rPr lang="cs-CZ" baseline="0" dirty="0" err="1" smtClean="0"/>
              <a:t>generalisti</a:t>
            </a:r>
            <a:r>
              <a:rPr lang="cs-CZ" baseline="0" dirty="0" smtClean="0"/>
              <a:t> a mohou zpracovat substráty z obou drah. </a:t>
            </a:r>
            <a:endParaRPr lang="cs-CZ"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52</a:t>
            </a:fld>
            <a:endParaRPr lang="cs-CZ"/>
          </a:p>
        </p:txBody>
      </p:sp>
    </p:spTree>
    <p:extLst>
      <p:ext uri="{BB962C8B-B14F-4D97-AF65-F5344CB8AC3E}">
        <p14:creationId xmlns:p14="http://schemas.microsoft.com/office/powerpoint/2010/main" val="31689360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Dalším z genů, které ovlivňují zbarvení květů je gen </a:t>
            </a:r>
            <a:r>
              <a:rPr lang="cs-CZ" i="1" dirty="0" smtClean="0"/>
              <a:t>A</a:t>
            </a:r>
            <a:r>
              <a:rPr lang="cs-CZ" baseline="0" dirty="0" smtClean="0"/>
              <a:t>. Divoká (tj. původní) alela kóduje enzym zvaný </a:t>
            </a:r>
            <a:r>
              <a:rPr lang="cs-CZ" baseline="0" dirty="0" err="1" smtClean="0"/>
              <a:t>chalkonsyntáza</a:t>
            </a:r>
            <a:r>
              <a:rPr lang="cs-CZ" baseline="0" dirty="0" smtClean="0"/>
              <a:t>, který syntetizuje </a:t>
            </a:r>
            <a:r>
              <a:rPr lang="cs-CZ" baseline="0" dirty="0" err="1" smtClean="0"/>
              <a:t>chalkon</a:t>
            </a:r>
            <a:r>
              <a:rPr lang="cs-CZ" baseline="0" dirty="0" smtClean="0"/>
              <a:t>, který je substrátem zpracovávaným dalšími enzymy až na koncový fialový pigment. Alela </a:t>
            </a:r>
            <a:r>
              <a:rPr lang="cs-CZ" sz="1200" i="1" dirty="0" smtClean="0"/>
              <a:t>A</a:t>
            </a:r>
            <a:r>
              <a:rPr lang="cs-CZ" sz="1200" i="1" baseline="30000" dirty="0" smtClean="0"/>
              <a:t>-</a:t>
            </a:r>
            <a:r>
              <a:rPr lang="cs-CZ" sz="1200" dirty="0" smtClean="0"/>
              <a:t> </a:t>
            </a:r>
            <a:r>
              <a:rPr lang="cs-CZ" baseline="0" dirty="0" smtClean="0"/>
              <a:t> je nefunkční. Možné jsou 3 genotypové kombinace: </a:t>
            </a:r>
            <a:r>
              <a:rPr lang="cs-CZ" sz="1200" i="1" dirty="0" err="1" smtClean="0"/>
              <a:t>A</a:t>
            </a:r>
            <a:r>
              <a:rPr lang="cs-CZ" sz="1200" i="1" baseline="30000" dirty="0" err="1" smtClean="0"/>
              <a:t>+</a:t>
            </a:r>
            <a:r>
              <a:rPr lang="cs-CZ" sz="1200" i="1" dirty="0" err="1" smtClean="0"/>
              <a:t>A</a:t>
            </a:r>
            <a:r>
              <a:rPr lang="cs-CZ" sz="1200" i="1" baseline="30000" dirty="0" smtClean="0"/>
              <a:t>+</a:t>
            </a:r>
            <a:r>
              <a:rPr lang="cs-CZ" sz="1200" dirty="0" smtClean="0"/>
              <a:t> </a:t>
            </a:r>
            <a:r>
              <a:rPr lang="cs-CZ" i="1" baseline="0" dirty="0" smtClean="0"/>
              <a:t>, </a:t>
            </a:r>
            <a:r>
              <a:rPr lang="cs-CZ" sz="1200" i="1" dirty="0" err="1" smtClean="0"/>
              <a:t>A</a:t>
            </a:r>
            <a:r>
              <a:rPr lang="cs-CZ" sz="1200" i="1" baseline="30000" dirty="0" err="1" smtClean="0"/>
              <a:t>+</a:t>
            </a:r>
            <a:r>
              <a:rPr lang="cs-CZ" sz="1200" i="1" dirty="0" err="1" smtClean="0"/>
              <a:t>A</a:t>
            </a:r>
            <a:r>
              <a:rPr lang="cs-CZ" sz="1200" i="1" baseline="30000" dirty="0" smtClean="0"/>
              <a:t>-</a:t>
            </a:r>
            <a:r>
              <a:rPr lang="cs-CZ" sz="1200" dirty="0" smtClean="0"/>
              <a:t> </a:t>
            </a:r>
            <a:r>
              <a:rPr lang="cs-CZ" i="1" baseline="0" dirty="0" smtClean="0"/>
              <a:t> </a:t>
            </a:r>
            <a:r>
              <a:rPr lang="cs-CZ" i="0" baseline="0" dirty="0" smtClean="0"/>
              <a:t>a</a:t>
            </a:r>
            <a:r>
              <a:rPr lang="cs-CZ" i="1" baseline="0" dirty="0" smtClean="0"/>
              <a:t> </a:t>
            </a:r>
            <a:r>
              <a:rPr lang="cs-CZ" sz="1200" i="1" dirty="0" smtClean="0"/>
              <a:t>A</a:t>
            </a:r>
            <a:r>
              <a:rPr lang="cs-CZ" sz="1200" i="1" baseline="30000" dirty="0" smtClean="0"/>
              <a:t>-</a:t>
            </a:r>
            <a:r>
              <a:rPr lang="cs-CZ" sz="1200" i="1" dirty="0" smtClean="0"/>
              <a:t>A</a:t>
            </a:r>
            <a:r>
              <a:rPr lang="cs-CZ" sz="1200" i="1" baseline="30000" dirty="0" smtClean="0"/>
              <a:t>-</a:t>
            </a:r>
            <a:r>
              <a:rPr lang="cs-CZ" sz="1200" dirty="0" smtClean="0"/>
              <a:t> </a:t>
            </a:r>
            <a:r>
              <a:rPr lang="cs-CZ" baseline="0" dirty="0" smtClean="0"/>
              <a:t>. Na rozdíl od předchozího případu úplné dominance, je v tomto případě rozdíl mezi homozygotem </a:t>
            </a:r>
            <a:r>
              <a:rPr lang="cs-CZ" sz="1200" i="1" dirty="0" err="1" smtClean="0"/>
              <a:t>A</a:t>
            </a:r>
            <a:r>
              <a:rPr lang="cs-CZ" sz="1200" i="1" baseline="30000" dirty="0" err="1" smtClean="0"/>
              <a:t>+</a:t>
            </a:r>
            <a:r>
              <a:rPr lang="cs-CZ" sz="1200" i="1" dirty="0" err="1" smtClean="0"/>
              <a:t>A</a:t>
            </a:r>
            <a:r>
              <a:rPr lang="cs-CZ" sz="1200" i="1" baseline="30000" dirty="0" smtClean="0"/>
              <a:t>+</a:t>
            </a:r>
            <a:r>
              <a:rPr lang="cs-CZ" baseline="0" dirty="0" smtClean="0"/>
              <a:t> a heterozygotem </a:t>
            </a:r>
            <a:r>
              <a:rPr lang="cs-CZ" sz="1200" i="1" dirty="0" err="1" smtClean="0"/>
              <a:t>A</a:t>
            </a:r>
            <a:r>
              <a:rPr lang="cs-CZ" sz="1200" i="1" baseline="30000" dirty="0" err="1" smtClean="0"/>
              <a:t>+</a:t>
            </a:r>
            <a:r>
              <a:rPr lang="cs-CZ" sz="1200" i="1" dirty="0" err="1" smtClean="0"/>
              <a:t>A</a:t>
            </a:r>
            <a:r>
              <a:rPr lang="cs-CZ" sz="1200" i="1" baseline="30000" dirty="0" smtClean="0"/>
              <a:t>- </a:t>
            </a:r>
            <a:r>
              <a:rPr lang="cs-CZ" baseline="0" dirty="0" smtClean="0"/>
              <a:t>vidět na první pohled. Zatímco dvě alely </a:t>
            </a:r>
            <a:r>
              <a:rPr lang="cs-CZ" sz="1200" i="1" dirty="0" smtClean="0"/>
              <a:t>A</a:t>
            </a:r>
            <a:r>
              <a:rPr lang="cs-CZ" sz="1200" i="1" baseline="30000" dirty="0" smtClean="0"/>
              <a:t>+</a:t>
            </a:r>
            <a:r>
              <a:rPr lang="cs-CZ" baseline="0" dirty="0" smtClean="0"/>
              <a:t> vytvoří dost enzymu, který vytvoří dostatek substrátu, ze kterého vznikne intenzivní fialové zbarvení, jediná alela </a:t>
            </a:r>
            <a:r>
              <a:rPr lang="cs-CZ" sz="1200" i="1" baseline="0" dirty="0" smtClean="0"/>
              <a:t>A</a:t>
            </a:r>
            <a:r>
              <a:rPr lang="cs-CZ" sz="1200" i="1" baseline="30000" dirty="0" smtClean="0"/>
              <a:t>+</a:t>
            </a:r>
            <a:r>
              <a:rPr lang="cs-CZ" baseline="0" dirty="0" smtClean="0"/>
              <a:t> u heterozygota totiž není schopná vytvořit dostatečné množství enzymu, takže i výsledného pigmentu je méně a květ rostliny je modrý. Dvě nefunkční alely </a:t>
            </a:r>
            <a:r>
              <a:rPr lang="cs-CZ" sz="1200" i="1" baseline="0" dirty="0" smtClean="0"/>
              <a:t>A</a:t>
            </a:r>
            <a:r>
              <a:rPr lang="cs-CZ" sz="1200" i="1" baseline="30000" dirty="0" smtClean="0"/>
              <a:t>-</a:t>
            </a:r>
            <a:r>
              <a:rPr lang="cs-CZ" baseline="0" dirty="0" smtClean="0"/>
              <a:t> mají za následek úplnou absenci pigmentu a tím pádem bílý květ.  Tento jev, kdy je heterozygot fenotypově odlišný od obou homozygotů, se nazývá </a:t>
            </a:r>
            <a:r>
              <a:rPr lang="cs-CZ" b="1" baseline="0" dirty="0" smtClean="0"/>
              <a:t>neúplná dominance</a:t>
            </a:r>
            <a:r>
              <a:rPr lang="cs-CZ" baseline="0" dirty="0" smtClean="0"/>
              <a:t>. </a:t>
            </a:r>
            <a:endParaRPr lang="en-US" dirty="0" smtClean="0"/>
          </a:p>
          <a:p>
            <a:endParaRPr lang="cs-CZ" dirty="0" smtClean="0"/>
          </a:p>
          <a:p>
            <a:r>
              <a:rPr lang="cs-CZ" dirty="0" smtClean="0"/>
              <a:t>Obrázky z http://www.taenos.com/en/30789/Common-Morning-Glory</a:t>
            </a:r>
          </a:p>
          <a:p>
            <a:r>
              <a:rPr lang="cs-CZ" dirty="0" smtClean="0"/>
              <a:t>http://www.swallowtailgardenseeds.com/vines/morningglory.html#gsc.tab=0</a:t>
            </a:r>
            <a:endParaRPr lang="cs-CZ" dirty="0"/>
          </a:p>
        </p:txBody>
      </p:sp>
      <p:sp>
        <p:nvSpPr>
          <p:cNvPr id="4" name="Zástupný symbol pro číslo snímku 3"/>
          <p:cNvSpPr>
            <a:spLocks noGrp="1"/>
          </p:cNvSpPr>
          <p:nvPr>
            <p:ph type="sldNum" sz="quarter" idx="10"/>
          </p:nvPr>
        </p:nvSpPr>
        <p:spPr/>
        <p:txBody>
          <a:bodyPr/>
          <a:lstStyle/>
          <a:p>
            <a:fld id="{7B7C5C41-1DED-4FC6-BD57-B85A55CDFB2A}" type="slidenum">
              <a:rPr lang="cs-CZ" smtClean="0"/>
              <a:t>53</a:t>
            </a:fld>
            <a:endParaRPr lang="cs-CZ"/>
          </a:p>
        </p:txBody>
      </p:sp>
    </p:spTree>
    <p:extLst>
      <p:ext uri="{BB962C8B-B14F-4D97-AF65-F5344CB8AC3E}">
        <p14:creationId xmlns:p14="http://schemas.microsoft.com/office/powerpoint/2010/main" val="9762668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Dalším typem dominance je tzv. kodominance, kdy se obě </a:t>
            </a:r>
            <a:r>
              <a:rPr lang="cs-CZ" dirty="0" err="1" smtClean="0"/>
              <a:t>kodominantní</a:t>
            </a:r>
            <a:r>
              <a:rPr lang="cs-CZ" dirty="0" smtClean="0"/>
              <a:t> alely uplatní bez ohledu na tu</a:t>
            </a:r>
            <a:r>
              <a:rPr lang="cs-CZ" baseline="0" dirty="0" smtClean="0"/>
              <a:t> druhou. Fenotyp heterozygota tak obsahuje fenotyp obou homozygotů. </a:t>
            </a:r>
            <a:endParaRPr lang="cs-CZ" dirty="0"/>
          </a:p>
        </p:txBody>
      </p:sp>
      <p:sp>
        <p:nvSpPr>
          <p:cNvPr id="4" name="Zástupný symbol pro číslo snímku 3"/>
          <p:cNvSpPr>
            <a:spLocks noGrp="1"/>
          </p:cNvSpPr>
          <p:nvPr>
            <p:ph type="sldNum" sz="quarter" idx="10"/>
          </p:nvPr>
        </p:nvSpPr>
        <p:spPr/>
        <p:txBody>
          <a:bodyPr/>
          <a:lstStyle/>
          <a:p>
            <a:fld id="{F35ADD73-E976-4031-8FBC-C9261AF8B01C}" type="slidenum">
              <a:rPr lang="cs-CZ" smtClean="0"/>
              <a:t>55</a:t>
            </a:fld>
            <a:endParaRPr lang="cs-CZ"/>
          </a:p>
        </p:txBody>
      </p:sp>
    </p:spTree>
    <p:extLst>
      <p:ext uri="{BB962C8B-B14F-4D97-AF65-F5344CB8AC3E}">
        <p14:creationId xmlns:p14="http://schemas.microsoft.com/office/powerpoint/2010/main" val="194567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Fenylketonurie (PKU) je dědičné onemocnění, spočívající v poruše metabolismu aminokyseliny fenylalaninu. Je to onemocnění autosomálně recesivní, to znamená, že postižený má jen recesivní (a nefunkční) alely autosomálního genu pro enzym fenylalanin hydroxylázu (PAH) (heterozygoti jsou v pořádku). Úkolem tohoto enzymu je hydroxylace fenylalaninu na tyrosin. Tyrosin je prekurzorem pro řadu významných látek, např. </a:t>
            </a:r>
            <a:r>
              <a:rPr lang="cs-CZ" dirty="0" err="1" smtClean="0"/>
              <a:t>tyroidních</a:t>
            </a:r>
            <a:r>
              <a:rPr lang="cs-CZ" dirty="0" smtClean="0"/>
              <a:t> hormonů, neurotransmiterů (např. dopamin) nebo melaninu (tmavý pigment). Jeho nadbytek nevadí, protože je vyloučen z těla ven. Recesivní homozygot má dvě kopie nefunkčních recesivních alel, takže mu fenylalanin hydroxyláza chybí. Fenylalanin tak není přeměňován na tyrosin, hromadí se v těle a škodí zejména při vývoji mozku. Rovněž je přeměňován jinak nevýznamnou alternativní dráhou na </a:t>
            </a:r>
            <a:r>
              <a:rPr lang="cs-CZ" dirty="0" err="1" smtClean="0"/>
              <a:t>fenylpyruvát</a:t>
            </a:r>
            <a:r>
              <a:rPr lang="cs-CZ" dirty="0" smtClean="0"/>
              <a:t>, který je tělu škodlivý. Naopak se tělu nedostává tyrosinu, který si nemůže samo syntetizovat a je odkázáno na příjem v potravě. </a:t>
            </a:r>
          </a:p>
          <a:p>
            <a:r>
              <a:rPr lang="cs-CZ" dirty="0" smtClean="0"/>
              <a:t>   </a:t>
            </a:r>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7</a:t>
            </a:fld>
            <a:endParaRPr lang="cs-CZ"/>
          </a:p>
        </p:txBody>
      </p:sp>
    </p:spTree>
    <p:extLst>
      <p:ext uri="{BB962C8B-B14F-4D97-AF65-F5344CB8AC3E}">
        <p14:creationId xmlns:p14="http://schemas.microsoft.com/office/powerpoint/2010/main" val="16532760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smtClean="0"/>
              <a:t>Systém</a:t>
            </a:r>
            <a:r>
              <a:rPr lang="cs-CZ" baseline="0" dirty="0" smtClean="0"/>
              <a:t> krevních skupin AB0 je učebnicovým příkladem kodominance alel. Z hlediska systému AB0 jsou možné čtyři varianty krevních skupin: A, B, AB a 0, což je dáno srážením krve po přidání příslušné protilátky (krev skupiny A se srazí po přidání protilátky B, krev B po přidání protilátky A, AB se nesráží, krev 0 se srazí po přidání libovolné protilátky).  Reaktivita s příslušnou protilátkou je dána tím, jaké cukry mají na svém povrchu červené krvinky a to je řízeno enzymy, které jsou kódovány alelami </a:t>
            </a:r>
            <a:r>
              <a:rPr lang="cs-CZ" i="1" baseline="0" dirty="0" smtClean="0"/>
              <a:t>I</a:t>
            </a:r>
            <a:r>
              <a:rPr lang="cs-CZ" i="1" baseline="30000" dirty="0" smtClean="0"/>
              <a:t>A</a:t>
            </a:r>
            <a:r>
              <a:rPr lang="cs-CZ" i="1" baseline="0" dirty="0" smtClean="0"/>
              <a:t>, I</a:t>
            </a:r>
            <a:r>
              <a:rPr lang="cs-CZ" i="1" baseline="30000" dirty="0" smtClean="0"/>
              <a:t>B</a:t>
            </a:r>
            <a:r>
              <a:rPr lang="cs-CZ" i="1" baseline="0" dirty="0" smtClean="0"/>
              <a:t> </a:t>
            </a:r>
            <a:r>
              <a:rPr lang="cs-CZ" baseline="0" dirty="0" smtClean="0"/>
              <a:t>a </a:t>
            </a:r>
            <a:r>
              <a:rPr lang="cs-CZ" i="1" baseline="0" dirty="0" smtClean="0"/>
              <a:t>i</a:t>
            </a:r>
            <a:r>
              <a:rPr lang="cs-CZ" baseline="0" dirty="0" smtClean="0"/>
              <a:t>. Alely </a:t>
            </a:r>
            <a:r>
              <a:rPr lang="cs-CZ" i="1" baseline="0" dirty="0" smtClean="0"/>
              <a:t>I</a:t>
            </a:r>
            <a:r>
              <a:rPr lang="cs-CZ" i="1" baseline="30000" dirty="0" smtClean="0"/>
              <a:t>A</a:t>
            </a:r>
            <a:r>
              <a:rPr lang="cs-CZ" i="1" baseline="0" dirty="0" smtClean="0"/>
              <a:t> </a:t>
            </a:r>
            <a:r>
              <a:rPr lang="cs-CZ" baseline="0" dirty="0" smtClean="0"/>
              <a:t>a </a:t>
            </a:r>
            <a:r>
              <a:rPr lang="cs-CZ" i="1" baseline="0" dirty="0" smtClean="0"/>
              <a:t>I</a:t>
            </a:r>
            <a:r>
              <a:rPr lang="cs-CZ" i="1" baseline="30000" dirty="0" smtClean="0"/>
              <a:t>B</a:t>
            </a:r>
            <a:r>
              <a:rPr lang="cs-CZ" baseline="0" dirty="0" smtClean="0"/>
              <a:t> kódují mírně odlišné </a:t>
            </a:r>
            <a:r>
              <a:rPr lang="cs-CZ" baseline="0" dirty="0" err="1" smtClean="0"/>
              <a:t>glykosyltransferázy</a:t>
            </a:r>
            <a:r>
              <a:rPr lang="cs-CZ" baseline="0" dirty="0" smtClean="0"/>
              <a:t>, které řídí vznik antigenu A nebo B, alela </a:t>
            </a:r>
            <a:r>
              <a:rPr lang="cs-CZ" i="1" baseline="0" dirty="0" smtClean="0"/>
              <a:t>i</a:t>
            </a:r>
            <a:r>
              <a:rPr lang="cs-CZ" baseline="0" dirty="0" smtClean="0"/>
              <a:t> obsahuje deleci jednoho nukleotidu, což způsobuje posun čtecího rámce a tím vznik nefunkčního proteinu, na povrchu červených krvinek typu 0 tedy žádný antigen není. Alela </a:t>
            </a:r>
            <a:r>
              <a:rPr lang="cs-CZ" i="1" baseline="0" dirty="0" smtClean="0"/>
              <a:t>i </a:t>
            </a:r>
            <a:r>
              <a:rPr lang="cs-CZ" baseline="0" dirty="0" smtClean="0"/>
              <a:t>je recesivní vůči </a:t>
            </a:r>
            <a:r>
              <a:rPr lang="cs-CZ" i="1" baseline="0" dirty="0" smtClean="0"/>
              <a:t>I</a:t>
            </a:r>
            <a:r>
              <a:rPr lang="cs-CZ" i="1" baseline="30000" dirty="0" smtClean="0"/>
              <a:t>A</a:t>
            </a:r>
            <a:r>
              <a:rPr lang="cs-CZ" baseline="0" dirty="0" smtClean="0"/>
              <a:t> i </a:t>
            </a:r>
            <a:r>
              <a:rPr lang="cs-CZ" i="1" baseline="0" dirty="0" smtClean="0"/>
              <a:t>I</a:t>
            </a:r>
            <a:r>
              <a:rPr lang="cs-CZ" i="1" baseline="30000" dirty="0" smtClean="0"/>
              <a:t>B</a:t>
            </a:r>
            <a:r>
              <a:rPr lang="cs-CZ" baseline="0" dirty="0" smtClean="0"/>
              <a:t>, takže jedinci </a:t>
            </a:r>
            <a:r>
              <a:rPr lang="cs-CZ" i="1" baseline="0" dirty="0" smtClean="0"/>
              <a:t>I</a:t>
            </a:r>
            <a:r>
              <a:rPr lang="cs-CZ" i="1" baseline="30000" dirty="0" smtClean="0"/>
              <a:t>A</a:t>
            </a:r>
            <a:r>
              <a:rPr lang="cs-CZ" i="1" baseline="0" dirty="0" smtClean="0"/>
              <a:t>I</a:t>
            </a:r>
            <a:r>
              <a:rPr lang="cs-CZ" i="1" baseline="30000" dirty="0" smtClean="0"/>
              <a:t>A</a:t>
            </a:r>
            <a:r>
              <a:rPr lang="cs-CZ" baseline="0" dirty="0" smtClean="0"/>
              <a:t> </a:t>
            </a:r>
            <a:r>
              <a:rPr lang="cs-CZ" i="1" baseline="0" dirty="0" smtClean="0"/>
              <a:t>a </a:t>
            </a:r>
            <a:r>
              <a:rPr lang="cs-CZ" i="1" baseline="0" dirty="0" err="1" smtClean="0"/>
              <a:t>I</a:t>
            </a:r>
            <a:r>
              <a:rPr lang="cs-CZ" i="1" baseline="30000" dirty="0" err="1" smtClean="0"/>
              <a:t>A</a:t>
            </a:r>
            <a:r>
              <a:rPr lang="cs-CZ" i="1" baseline="0" dirty="0" err="1" smtClean="0"/>
              <a:t>i</a:t>
            </a:r>
            <a:r>
              <a:rPr lang="cs-CZ" i="1" baseline="0" dirty="0" smtClean="0"/>
              <a:t> </a:t>
            </a:r>
            <a:r>
              <a:rPr lang="cs-CZ" baseline="0" dirty="0" smtClean="0"/>
              <a:t>mají krevní skupinu A, jedinci </a:t>
            </a:r>
            <a:r>
              <a:rPr lang="cs-CZ" i="1" baseline="0" dirty="0" smtClean="0"/>
              <a:t>I</a:t>
            </a:r>
            <a:r>
              <a:rPr lang="cs-CZ" i="1" baseline="30000" dirty="0" smtClean="0"/>
              <a:t>B</a:t>
            </a:r>
            <a:r>
              <a:rPr lang="cs-CZ" i="1" baseline="0" dirty="0" smtClean="0"/>
              <a:t>I</a:t>
            </a:r>
            <a:r>
              <a:rPr lang="cs-CZ" i="1" baseline="30000" dirty="0" smtClean="0"/>
              <a:t>B</a:t>
            </a:r>
            <a:r>
              <a:rPr lang="cs-CZ" baseline="0" dirty="0" smtClean="0"/>
              <a:t> a </a:t>
            </a:r>
            <a:r>
              <a:rPr lang="cs-CZ" i="1" baseline="0" dirty="0" err="1" smtClean="0"/>
              <a:t>I</a:t>
            </a:r>
            <a:r>
              <a:rPr lang="cs-CZ" i="1" baseline="30000" dirty="0" err="1" smtClean="0"/>
              <a:t>B</a:t>
            </a:r>
            <a:r>
              <a:rPr lang="cs-CZ" i="1" baseline="0" dirty="0" err="1" smtClean="0"/>
              <a:t>i</a:t>
            </a:r>
            <a:r>
              <a:rPr lang="cs-CZ" baseline="0" dirty="0" smtClean="0"/>
              <a:t> mají krevní skupinu B a jedinci </a:t>
            </a:r>
            <a:r>
              <a:rPr lang="cs-CZ" i="1" baseline="0" dirty="0" err="1" smtClean="0"/>
              <a:t>ii</a:t>
            </a:r>
            <a:r>
              <a:rPr lang="cs-CZ" i="1" baseline="0" dirty="0" smtClean="0"/>
              <a:t> </a:t>
            </a:r>
            <a:r>
              <a:rPr lang="cs-CZ" baseline="0" dirty="0" smtClean="0"/>
              <a:t>(recesivní homozygoti) mají krevní skupinu 0. U heterozygotů </a:t>
            </a:r>
            <a:r>
              <a:rPr lang="cs-CZ" i="1" baseline="0" dirty="0" smtClean="0"/>
              <a:t>I</a:t>
            </a:r>
            <a:r>
              <a:rPr lang="cs-CZ" i="1" baseline="30000" dirty="0" smtClean="0"/>
              <a:t>A</a:t>
            </a:r>
            <a:r>
              <a:rPr lang="cs-CZ" i="1" baseline="0" dirty="0" smtClean="0"/>
              <a:t>I</a:t>
            </a:r>
            <a:r>
              <a:rPr lang="cs-CZ" i="1" baseline="30000" dirty="0" smtClean="0"/>
              <a:t>B</a:t>
            </a:r>
            <a:r>
              <a:rPr lang="cs-CZ" baseline="0" dirty="0" smtClean="0"/>
              <a:t> se obě alely projeví, takže červené krvinky mají na svém povrchu antigeny A i B. Tento jev se nazývá kodominance, což je stav, kdy se obě alely chovají jako dominantní bez ohledu na druhou alelu. </a:t>
            </a:r>
          </a:p>
          <a:p>
            <a:pPr marL="0" marR="0" lvl="0" indent="0" algn="l" defTabSz="914400" rtl="0" eaLnBrk="1" fontAlgn="auto" latinLnBrk="0" hangingPunct="1">
              <a:lnSpc>
                <a:spcPct val="100000"/>
              </a:lnSpc>
              <a:spcBef>
                <a:spcPts val="0"/>
              </a:spcBef>
              <a:spcAft>
                <a:spcPts val="0"/>
              </a:spcAft>
              <a:buClrTx/>
              <a:buSzTx/>
              <a:buFontTx/>
              <a:buNone/>
              <a:tabLst/>
              <a:defRPr/>
            </a:pPr>
            <a:r>
              <a:rPr lang="cs-CZ" baseline="0" dirty="0" smtClean="0"/>
              <a:t>   </a:t>
            </a:r>
            <a:endParaRPr lang="cs-CZ" dirty="0" smtClean="0"/>
          </a:p>
          <a:p>
            <a:endParaRPr lang="cs-CZ"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56</a:t>
            </a:fld>
            <a:endParaRPr lang="cs-CZ"/>
          </a:p>
        </p:txBody>
      </p:sp>
    </p:spTree>
    <p:extLst>
      <p:ext uri="{BB962C8B-B14F-4D97-AF65-F5344CB8AC3E}">
        <p14:creationId xmlns:p14="http://schemas.microsoft.com/office/powerpoint/2010/main" val="20817511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Diploidní jedinec</a:t>
            </a:r>
            <a:r>
              <a:rPr lang="cs-CZ" baseline="0" dirty="0" smtClean="0"/>
              <a:t> může mít od každého genu </a:t>
            </a:r>
            <a:r>
              <a:rPr lang="cs-CZ" baseline="0" dirty="0" err="1" smtClean="0"/>
              <a:t>max</a:t>
            </a:r>
            <a:r>
              <a:rPr lang="en-US" baseline="0" dirty="0" err="1" smtClean="0"/>
              <a:t>im</a:t>
            </a:r>
            <a:r>
              <a:rPr lang="cs-CZ" baseline="0" dirty="0" err="1" smtClean="0"/>
              <a:t>álně</a:t>
            </a:r>
            <a:r>
              <a:rPr lang="cs-CZ" baseline="0" dirty="0" smtClean="0"/>
              <a:t> dvě alely, ale v populaci se vyskytuje od každého genu mnoho alel. Tyto alely mohou tvořit tzv. alelovou sérii, danou dominancí/recesivitou vůči ostatním alelám stejného genu. Na obrázku jsou různá zbarvení králíků, která jsou způsobena různými alelami, které tvoří alelovou sérii. Alela C způsobuje černé zbarvení a je dominantní vůči všem ostatním alelám, takže jedinec s aspoň jednou kopií bude černý. Alela </a:t>
            </a:r>
            <a:r>
              <a:rPr lang="cs-CZ" i="1" baseline="0" dirty="0" err="1" smtClean="0"/>
              <a:t>c</a:t>
            </a:r>
            <a:r>
              <a:rPr lang="cs-CZ" i="1" baseline="30000" dirty="0" err="1" smtClean="0"/>
              <a:t>ch</a:t>
            </a:r>
            <a:r>
              <a:rPr lang="cs-CZ" baseline="0" dirty="0" smtClean="0"/>
              <a:t> (činčila) je recesivní vůči černé alele </a:t>
            </a:r>
            <a:r>
              <a:rPr lang="cs-CZ" i="1" baseline="0" dirty="0" smtClean="0"/>
              <a:t>C</a:t>
            </a:r>
            <a:r>
              <a:rPr lang="cs-CZ" baseline="0" dirty="0" smtClean="0"/>
              <a:t>, ale dominantní vůči ostatním alelám. Alela </a:t>
            </a:r>
            <a:r>
              <a:rPr lang="cs-CZ" i="1" baseline="0" dirty="0" smtClean="0"/>
              <a:t>c</a:t>
            </a:r>
            <a:r>
              <a:rPr lang="cs-CZ" i="1" baseline="30000" dirty="0" smtClean="0"/>
              <a:t>h</a:t>
            </a:r>
            <a:r>
              <a:rPr lang="cs-CZ" baseline="0" dirty="0" smtClean="0"/>
              <a:t> způsobuje himálajské zbarvení, je recesivní vůči </a:t>
            </a:r>
            <a:r>
              <a:rPr lang="cs-CZ" i="1" baseline="0" dirty="0" smtClean="0"/>
              <a:t>C </a:t>
            </a:r>
            <a:r>
              <a:rPr lang="cs-CZ" baseline="0" dirty="0" smtClean="0"/>
              <a:t>a </a:t>
            </a:r>
            <a:r>
              <a:rPr lang="cs-CZ" i="1" baseline="0" dirty="0" err="1" smtClean="0"/>
              <a:t>c</a:t>
            </a:r>
            <a:r>
              <a:rPr lang="cs-CZ" i="1" baseline="30000" dirty="0" err="1" smtClean="0"/>
              <a:t>ch</a:t>
            </a:r>
            <a:r>
              <a:rPr lang="cs-CZ" baseline="0" dirty="0" smtClean="0"/>
              <a:t> a dominantní vůči bílé alel </a:t>
            </a:r>
            <a:r>
              <a:rPr lang="cs-CZ" i="1" baseline="0" dirty="0" smtClean="0"/>
              <a:t>c</a:t>
            </a:r>
            <a:r>
              <a:rPr lang="cs-CZ" baseline="0" dirty="0" smtClean="0"/>
              <a:t>. Alela c způsobuje bílé zbarvení a je recesivní vůči všech ostatním alelám. Tuto hierarchii můžeme vyjádřit tímto způsobem: </a:t>
            </a:r>
            <a:r>
              <a:rPr lang="cs-CZ" i="1" baseline="0" dirty="0" smtClean="0"/>
              <a:t> </a:t>
            </a:r>
            <a:r>
              <a:rPr lang="en-US" i="1" baseline="0" dirty="0" smtClean="0"/>
              <a:t>C </a:t>
            </a:r>
            <a:r>
              <a:rPr lang="en-US" baseline="0" dirty="0" smtClean="0"/>
              <a:t>&gt; </a:t>
            </a:r>
            <a:r>
              <a:rPr lang="cs-CZ" i="1" baseline="0" dirty="0" err="1" smtClean="0"/>
              <a:t>c</a:t>
            </a:r>
            <a:r>
              <a:rPr lang="cs-CZ" i="1" baseline="30000" dirty="0" err="1" smtClean="0"/>
              <a:t>ch</a:t>
            </a:r>
            <a:r>
              <a:rPr lang="en-US" baseline="0" dirty="0" smtClean="0"/>
              <a:t> &gt; </a:t>
            </a:r>
            <a:r>
              <a:rPr lang="cs-CZ" i="1" baseline="0" dirty="0" smtClean="0"/>
              <a:t>c</a:t>
            </a:r>
            <a:r>
              <a:rPr lang="cs-CZ" i="1" baseline="30000" dirty="0" smtClean="0"/>
              <a:t>h</a:t>
            </a:r>
            <a:r>
              <a:rPr lang="en-US" i="1" baseline="30000" dirty="0" smtClean="0"/>
              <a:t> </a:t>
            </a:r>
            <a:r>
              <a:rPr lang="en-US" baseline="0" dirty="0" smtClean="0"/>
              <a:t>&gt; </a:t>
            </a:r>
            <a:r>
              <a:rPr lang="en-US" i="1" baseline="0" dirty="0" smtClean="0"/>
              <a:t>c</a:t>
            </a:r>
            <a:endParaRPr lang="cs-CZ" i="1" dirty="0"/>
          </a:p>
        </p:txBody>
      </p:sp>
      <p:sp>
        <p:nvSpPr>
          <p:cNvPr id="4" name="Zástupný symbol pro číslo snímku 3"/>
          <p:cNvSpPr>
            <a:spLocks noGrp="1"/>
          </p:cNvSpPr>
          <p:nvPr>
            <p:ph type="sldNum" sz="quarter" idx="10"/>
          </p:nvPr>
        </p:nvSpPr>
        <p:spPr/>
        <p:txBody>
          <a:bodyPr/>
          <a:lstStyle/>
          <a:p>
            <a:fld id="{F35ADD73-E976-4031-8FBC-C9261AF8B01C}" type="slidenum">
              <a:rPr lang="cs-CZ" smtClean="0"/>
              <a:t>57</a:t>
            </a:fld>
            <a:endParaRPr lang="cs-CZ"/>
          </a:p>
        </p:txBody>
      </p:sp>
    </p:spTree>
    <p:extLst>
      <p:ext uri="{BB962C8B-B14F-4D97-AF65-F5344CB8AC3E}">
        <p14:creationId xmlns:p14="http://schemas.microsoft.com/office/powerpoint/2010/main" val="28798012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Některé znaky vykazují tzv. sníženou penetranci,</a:t>
            </a:r>
            <a:r>
              <a:rPr lang="cs-CZ" baseline="0" dirty="0" smtClean="0"/>
              <a:t> to znamená, že i když má jedinec pro daný znak genetickou dispozici, nemá ho. Příkladem je polydaktylie, vývojová porucha, kdy má postižený jedinec více prstů. Jsou známy různé alely několika genů, které polydaktylii způsobují, a obvykle jsou dominantní. Pokud by znak vykazoval 100% penetranci, všichni jedinci mající aspoň jednu dominantní alelu pro polydaktylii, by měli více prstů. Protože má polydaktylie sníženou penetranci, někteří z těchto jedinců mají normální počet prstů. </a:t>
            </a:r>
            <a:endParaRPr lang="cs-CZ" dirty="0" smtClean="0"/>
          </a:p>
          <a:p>
            <a:endParaRPr lang="cs-CZ" dirty="0" smtClean="0"/>
          </a:p>
          <a:p>
            <a:r>
              <a:rPr lang="cs-CZ" dirty="0" smtClean="0"/>
              <a:t>Obrázek z http://medpic.org/p/polydactyly_pictures</a:t>
            </a:r>
            <a:endParaRPr lang="en-US" dirty="0"/>
          </a:p>
        </p:txBody>
      </p:sp>
      <p:sp>
        <p:nvSpPr>
          <p:cNvPr id="4" name="Zástupný symbol pro číslo snímku 3"/>
          <p:cNvSpPr>
            <a:spLocks noGrp="1"/>
          </p:cNvSpPr>
          <p:nvPr>
            <p:ph type="sldNum" sz="quarter" idx="10"/>
          </p:nvPr>
        </p:nvSpPr>
        <p:spPr/>
        <p:txBody>
          <a:bodyPr/>
          <a:lstStyle/>
          <a:p>
            <a:fld id="{F35ADD73-E976-4031-8FBC-C9261AF8B01C}" type="slidenum">
              <a:rPr lang="cs-CZ" smtClean="0"/>
              <a:t>58</a:t>
            </a:fld>
            <a:endParaRPr lang="cs-CZ"/>
          </a:p>
        </p:txBody>
      </p:sp>
    </p:spTree>
    <p:extLst>
      <p:ext uri="{BB962C8B-B14F-4D97-AF65-F5344CB8AC3E}">
        <p14:creationId xmlns:p14="http://schemas.microsoft.com/office/powerpoint/2010/main" val="27112773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Obrázek z http://</a:t>
            </a:r>
            <a:r>
              <a:rPr lang="cs-CZ" dirty="0" err="1" smtClean="0"/>
              <a:t>medpic.org</a:t>
            </a:r>
            <a:r>
              <a:rPr lang="cs-CZ" dirty="0" smtClean="0"/>
              <a:t>/p/</a:t>
            </a:r>
            <a:r>
              <a:rPr lang="cs-CZ" dirty="0" err="1" smtClean="0"/>
              <a:t>polydactyly_pictures</a:t>
            </a:r>
            <a:endParaRPr lang="en-US" dirty="0"/>
          </a:p>
        </p:txBody>
      </p:sp>
      <p:sp>
        <p:nvSpPr>
          <p:cNvPr id="4" name="Zástupný symbol pro číslo snímku 3"/>
          <p:cNvSpPr>
            <a:spLocks noGrp="1"/>
          </p:cNvSpPr>
          <p:nvPr>
            <p:ph type="sldNum" sz="quarter" idx="10"/>
          </p:nvPr>
        </p:nvSpPr>
        <p:spPr/>
        <p:txBody>
          <a:bodyPr/>
          <a:lstStyle/>
          <a:p>
            <a:fld id="{F35ADD73-E976-4031-8FBC-C9261AF8B01C}" type="slidenum">
              <a:rPr lang="cs-CZ" smtClean="0"/>
              <a:t>59</a:t>
            </a:fld>
            <a:endParaRPr lang="cs-CZ"/>
          </a:p>
        </p:txBody>
      </p:sp>
    </p:spTree>
    <p:extLst>
      <p:ext uri="{BB962C8B-B14F-4D97-AF65-F5344CB8AC3E}">
        <p14:creationId xmlns:p14="http://schemas.microsoft.com/office/powerpoint/2010/main" val="27112773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Expresivita je různá intenzita projevu znaku u jedinců, kteří</a:t>
            </a:r>
            <a:r>
              <a:rPr lang="cs-CZ" baseline="0" dirty="0" smtClean="0"/>
              <a:t> mají stejné genetické dispozice pro daný znak. Příkladem budiž opět polydaktylie, která je obvykle způsobena dominantní alelou.  Kromě neúplné penetrance (ne všichni jedinci, kteří tuto dominantní alelu mají, mají polydaktylii) má polydaktylie i variabilní expresivitu, čili u jedinců s dominantní alelou způsobující polydaktylii, kteří mají polydaktylii, se tato polydaktylie může projevovat různě intenzivně (malý postranní prstík až několik nadbytečných funkčních prstů). Variabilní expresivita je ovlivňována genetickým pozadím (tj. jaké konkrétní alely má jedinec v ostatních genech, některé mohou chorobu potlačit, jiné napomoci)  a prostředím (např. některé alely kódují proteiny, které jsou citlivé na teplotu, expresivita je pak ovlivněna vnější teplotou). </a:t>
            </a:r>
          </a:p>
          <a:p>
            <a:r>
              <a:rPr lang="cs-CZ" baseline="0" dirty="0" smtClean="0"/>
              <a:t>   Pro zajímavost, za různé varianty polydaktylie jsou zodpovědné různé mutace v </a:t>
            </a:r>
            <a:r>
              <a:rPr lang="cs-CZ" baseline="0" dirty="0" err="1" smtClean="0"/>
              <a:t>homeotických</a:t>
            </a:r>
            <a:r>
              <a:rPr lang="cs-CZ" baseline="0" dirty="0" smtClean="0"/>
              <a:t> genech.  </a:t>
            </a:r>
          </a:p>
          <a:p>
            <a:endParaRPr lang="cs-CZ" dirty="0" smtClean="0"/>
          </a:p>
          <a:p>
            <a:r>
              <a:rPr lang="cs-CZ" dirty="0" smtClean="0"/>
              <a:t>Obrázek z </a:t>
            </a:r>
            <a:r>
              <a:rPr lang="en-US" dirty="0" smtClean="0"/>
              <a:t>https://</a:t>
            </a:r>
            <a:r>
              <a:rPr lang="en-US" dirty="0" err="1" smtClean="0"/>
              <a:t>www.peds.ufl.edu</a:t>
            </a:r>
            <a:r>
              <a:rPr lang="en-US" dirty="0" smtClean="0"/>
              <a:t>/divisions/genetics/teaching/</a:t>
            </a:r>
            <a:r>
              <a:rPr lang="en-US" dirty="0" err="1" smtClean="0"/>
              <a:t>hand_malformations.htm</a:t>
            </a:r>
            <a:endParaRPr lang="en-US" dirty="0"/>
          </a:p>
        </p:txBody>
      </p:sp>
      <p:sp>
        <p:nvSpPr>
          <p:cNvPr id="4" name="Zástupný symbol pro číslo snímku 3"/>
          <p:cNvSpPr>
            <a:spLocks noGrp="1"/>
          </p:cNvSpPr>
          <p:nvPr>
            <p:ph type="sldNum" sz="quarter" idx="10"/>
          </p:nvPr>
        </p:nvSpPr>
        <p:spPr/>
        <p:txBody>
          <a:bodyPr/>
          <a:lstStyle/>
          <a:p>
            <a:fld id="{F35ADD73-E976-4031-8FBC-C9261AF8B01C}" type="slidenum">
              <a:rPr lang="cs-CZ" smtClean="0"/>
              <a:t>60</a:t>
            </a:fld>
            <a:endParaRPr lang="cs-CZ"/>
          </a:p>
        </p:txBody>
      </p:sp>
    </p:spTree>
    <p:extLst>
      <p:ext uri="{BB962C8B-B14F-4D97-AF65-F5344CB8AC3E}">
        <p14:creationId xmlns:p14="http://schemas.microsoft.com/office/powerpoint/2010/main" val="27919961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smtClean="0"/>
              <a:t>Některé geny (respektive jejich produkty) se uplatňují</a:t>
            </a:r>
            <a:r>
              <a:rPr lang="cs-CZ" baseline="0" dirty="0" smtClean="0"/>
              <a:t> </a:t>
            </a:r>
            <a:r>
              <a:rPr lang="cs-CZ" dirty="0" smtClean="0"/>
              <a:t>v různých buňkách,</a:t>
            </a:r>
            <a:r>
              <a:rPr lang="cs-CZ" baseline="0" dirty="0" smtClean="0"/>
              <a:t> takže je-li takový gen vyřazen a buňka nemá jeho funkční kopii, projeví se to v několika nebo mnoha věcech zároveň. Příkladem je gen KIT, který </a:t>
            </a:r>
            <a:r>
              <a:rPr lang="cs-CZ" dirty="0" smtClean="0"/>
              <a:t>kóduje receptor růstového faktoru, který spolu se svým ligandem MGF hraje klíčovou roli v diferenciaci melanocytů (produkují melanin), hematopoetických buněk a zárodečných buněk. Mutace v tomto genu mají vážné následky (anemii, sterilitu, žaludeční vředy), takže bílá barva způsobená vyřazením KIT je provázená narušením zdraví. Tomuto jevu, kdy</a:t>
            </a:r>
            <a:r>
              <a:rPr lang="cs-CZ" baseline="0" dirty="0" smtClean="0"/>
              <a:t> jeden gen ovlivňuje více znaků, s říká pleiotropie. </a:t>
            </a:r>
            <a:endParaRPr lang="cs-CZ"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cs-CZ"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cs-CZ" dirty="0" smtClean="0"/>
          </a:p>
          <a:p>
            <a:endParaRPr lang="cs-CZ" dirty="0"/>
          </a:p>
        </p:txBody>
      </p:sp>
      <p:sp>
        <p:nvSpPr>
          <p:cNvPr id="4" name="Zástupný symbol pro číslo snímku 3"/>
          <p:cNvSpPr>
            <a:spLocks noGrp="1"/>
          </p:cNvSpPr>
          <p:nvPr>
            <p:ph type="sldNum" sz="quarter" idx="10"/>
          </p:nvPr>
        </p:nvSpPr>
        <p:spPr/>
        <p:txBody>
          <a:bodyPr/>
          <a:lstStyle/>
          <a:p>
            <a:fld id="{F35ADD73-E976-4031-8FBC-C9261AF8B01C}" type="slidenum">
              <a:rPr lang="cs-CZ" smtClean="0"/>
              <a:t>61</a:t>
            </a:fld>
            <a:endParaRPr lang="cs-CZ"/>
          </a:p>
        </p:txBody>
      </p:sp>
    </p:spTree>
    <p:extLst>
      <p:ext uri="{BB962C8B-B14F-4D97-AF65-F5344CB8AC3E}">
        <p14:creationId xmlns:p14="http://schemas.microsoft.com/office/powerpoint/2010/main" val="13848314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smtClean="0"/>
              <a:t>Dalmatin je psí plemeno</a:t>
            </a:r>
            <a:r>
              <a:rPr lang="cs-CZ" baseline="0" dirty="0" smtClean="0"/>
              <a:t> s charakteristickým zbarvení, které spočívá v tmavých kulatých skvrnách na bílém pozadí. Plemeno je zatíženo</a:t>
            </a:r>
            <a:r>
              <a:rPr lang="cs-CZ" dirty="0" smtClean="0"/>
              <a:t> problémem s metabolismem moči, který vede ke tvorbě ledvinových kamenů a který má souvislost s jejich skvrnitým zbarvením. Zároveň mají</a:t>
            </a:r>
            <a:r>
              <a:rPr lang="cs-CZ" baseline="0" dirty="0" smtClean="0"/>
              <a:t> d</a:t>
            </a:r>
            <a:r>
              <a:rPr lang="cs-CZ" dirty="0" smtClean="0"/>
              <a:t>almatini dědičné</a:t>
            </a:r>
            <a:r>
              <a:rPr lang="cs-CZ" baseline="0" dirty="0" smtClean="0"/>
              <a:t> sklony k hluchotě, i když se množí jen zvířata s dobrým sluchem, </a:t>
            </a:r>
            <a:r>
              <a:rPr lang="cs-CZ" dirty="0" smtClean="0"/>
              <a:t>30%</a:t>
            </a:r>
            <a:r>
              <a:rPr lang="cs-CZ" baseline="0" dirty="0" smtClean="0"/>
              <a:t> dalmatinů je hluchých. </a:t>
            </a:r>
            <a:endParaRPr lang="cs-CZ"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cs-CZ" dirty="0" smtClean="0"/>
              <a:t>   Za skvrnitý kožich jsou zodpovědné následující mutace: </a:t>
            </a:r>
          </a:p>
          <a:p>
            <a:pPr marL="0" marR="0" lvl="0" indent="0" algn="l" defTabSz="914400" rtl="0" eaLnBrk="1" fontAlgn="auto" latinLnBrk="0" hangingPunct="1">
              <a:lnSpc>
                <a:spcPct val="100000"/>
              </a:lnSpc>
              <a:spcBef>
                <a:spcPts val="0"/>
              </a:spcBef>
              <a:spcAft>
                <a:spcPts val="0"/>
              </a:spcAft>
              <a:buClrTx/>
              <a:buSzTx/>
              <a:buFontTx/>
              <a:buNone/>
              <a:tabLst/>
              <a:defRPr/>
            </a:pPr>
            <a:r>
              <a:rPr lang="cs-CZ" dirty="0" smtClean="0"/>
              <a:t>1) mutace v MITF vede k bílému fenotypu, protože postihuje melanocyty. Protože jsou potřeba</a:t>
            </a:r>
            <a:r>
              <a:rPr lang="cs-CZ" baseline="0" dirty="0" smtClean="0"/>
              <a:t> k vývoji smyslových orgánů (uší a očí), absence melanocytů a jejich pigmentů může vést k poruchám vidění a k hluchotě. </a:t>
            </a:r>
            <a:endParaRPr lang="cs-CZ"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cs-CZ" dirty="0" smtClean="0"/>
              <a:t>2) dominantní mutace v </a:t>
            </a:r>
            <a:r>
              <a:rPr lang="cs-CZ" i="1" dirty="0" smtClean="0"/>
              <a:t>T</a:t>
            </a:r>
            <a:r>
              <a:rPr lang="cs-CZ" dirty="0" smtClean="0"/>
              <a:t> </a:t>
            </a:r>
            <a:r>
              <a:rPr lang="cs-CZ" dirty="0" err="1" smtClean="0"/>
              <a:t>lokusu</a:t>
            </a:r>
            <a:r>
              <a:rPr lang="cs-CZ" dirty="0" smtClean="0"/>
              <a:t> je zodpovědná za puntíky</a:t>
            </a:r>
          </a:p>
          <a:p>
            <a:pPr marL="0" marR="0" lvl="0" indent="0" algn="l" defTabSz="914400" rtl="0" eaLnBrk="1" fontAlgn="auto" latinLnBrk="0" hangingPunct="1">
              <a:lnSpc>
                <a:spcPct val="100000"/>
              </a:lnSpc>
              <a:spcBef>
                <a:spcPts val="0"/>
              </a:spcBef>
              <a:spcAft>
                <a:spcPts val="0"/>
              </a:spcAft>
              <a:buClrTx/>
              <a:buSzTx/>
              <a:buFontTx/>
              <a:buNone/>
              <a:tabLst/>
              <a:defRPr/>
            </a:pPr>
            <a:r>
              <a:rPr lang="cs-CZ" dirty="0" smtClean="0"/>
              <a:t>3) mutace v genu </a:t>
            </a:r>
            <a:r>
              <a:rPr lang="cs-CZ" i="1" dirty="0" err="1" smtClean="0"/>
              <a:t>huu</a:t>
            </a:r>
            <a:r>
              <a:rPr lang="cs-CZ" dirty="0" smtClean="0"/>
              <a:t> ovlivňuje velikost skvrn. Mutace v </a:t>
            </a:r>
            <a:r>
              <a:rPr lang="cs-CZ" i="1" dirty="0" err="1" smtClean="0"/>
              <a:t>huu</a:t>
            </a:r>
            <a:r>
              <a:rPr lang="cs-CZ" dirty="0" smtClean="0"/>
              <a:t> zároveň způsobuje poruchu v tvorbě moči, ale alela je udržována umělou selekcí, takže všichni dalmatini jsou homozygoti pro tuto recesivní mutaci.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cs-CZ" dirty="0" err="1" smtClean="0"/>
              <a:t>Review</a:t>
            </a:r>
            <a:r>
              <a:rPr lang="cs-CZ" dirty="0" smtClean="0"/>
              <a:t> o </a:t>
            </a:r>
            <a:r>
              <a:rPr lang="cs-CZ" dirty="0" err="1" smtClean="0"/>
              <a:t>pleiotropním</a:t>
            </a:r>
            <a:r>
              <a:rPr lang="cs-CZ" dirty="0" smtClean="0"/>
              <a:t> efektu</a:t>
            </a:r>
            <a:r>
              <a:rPr lang="cs-CZ" baseline="0" dirty="0" smtClean="0"/>
              <a:t> různých genů měnících zbarvení zvířat: </a:t>
            </a:r>
            <a:r>
              <a:rPr lang="cs-CZ" dirty="0" err="1" smtClean="0"/>
              <a:t>Reissmann</a:t>
            </a:r>
            <a:r>
              <a:rPr lang="cs-CZ" dirty="0" smtClean="0"/>
              <a:t> a Ludwig DOI: 10.1016/j.semcdb.2013.03.014 </a:t>
            </a:r>
          </a:p>
          <a:p>
            <a:r>
              <a:rPr lang="cs-CZ" dirty="0" smtClean="0"/>
              <a:t>Obrázek z http://3milliondogs.com/dogbook/10-weird-facts-about-dogs/</a:t>
            </a:r>
            <a:endParaRPr lang="en-US" dirty="0"/>
          </a:p>
        </p:txBody>
      </p:sp>
      <p:sp>
        <p:nvSpPr>
          <p:cNvPr id="4" name="Zástupný symbol pro číslo snímku 3"/>
          <p:cNvSpPr>
            <a:spLocks noGrp="1"/>
          </p:cNvSpPr>
          <p:nvPr>
            <p:ph type="sldNum" sz="quarter" idx="10"/>
          </p:nvPr>
        </p:nvSpPr>
        <p:spPr/>
        <p:txBody>
          <a:bodyPr/>
          <a:lstStyle/>
          <a:p>
            <a:fld id="{F35ADD73-E976-4031-8FBC-C9261AF8B01C}" type="slidenum">
              <a:rPr lang="cs-CZ" smtClean="0"/>
              <a:t>62</a:t>
            </a:fld>
            <a:endParaRPr lang="cs-CZ"/>
          </a:p>
        </p:txBody>
      </p:sp>
    </p:spTree>
    <p:extLst>
      <p:ext uri="{BB962C8B-B14F-4D97-AF65-F5344CB8AC3E}">
        <p14:creationId xmlns:p14="http://schemas.microsoft.com/office/powerpoint/2010/main" val="24161109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err="1" smtClean="0"/>
              <a:t>Kromě</a:t>
            </a:r>
            <a:r>
              <a:rPr lang="en-US" dirty="0" smtClean="0"/>
              <a:t> </a:t>
            </a:r>
            <a:r>
              <a:rPr lang="en-US" dirty="0" err="1" smtClean="0"/>
              <a:t>klasické</a:t>
            </a:r>
            <a:r>
              <a:rPr lang="en-US" dirty="0" smtClean="0"/>
              <a:t> </a:t>
            </a:r>
            <a:r>
              <a:rPr lang="en-US" dirty="0" err="1" smtClean="0"/>
              <a:t>stříbrné</a:t>
            </a:r>
            <a:r>
              <a:rPr lang="en-US" dirty="0" smtClean="0"/>
              <a:t> </a:t>
            </a:r>
            <a:r>
              <a:rPr lang="en-US" dirty="0" err="1" smtClean="0"/>
              <a:t>lišky</a:t>
            </a:r>
            <a:r>
              <a:rPr lang="en-US" dirty="0" smtClean="0"/>
              <a:t> (</a:t>
            </a:r>
            <a:r>
              <a:rPr lang="en-US" dirty="0" err="1" smtClean="0"/>
              <a:t>která</a:t>
            </a:r>
            <a:r>
              <a:rPr lang="en-US" dirty="0" smtClean="0"/>
              <a:t> je </a:t>
            </a:r>
            <a:r>
              <a:rPr lang="en-US" dirty="0" err="1" smtClean="0"/>
              <a:t>melanickou</a:t>
            </a:r>
            <a:r>
              <a:rPr lang="en-US" dirty="0" smtClean="0"/>
              <a:t> </a:t>
            </a:r>
            <a:r>
              <a:rPr lang="en-US" dirty="0" err="1" smtClean="0"/>
              <a:t>formou</a:t>
            </a:r>
            <a:r>
              <a:rPr lang="en-US" dirty="0" smtClean="0"/>
              <a:t> </a:t>
            </a:r>
            <a:r>
              <a:rPr lang="en-US" dirty="0" err="1" smtClean="0"/>
              <a:t>lišky</a:t>
            </a:r>
            <a:r>
              <a:rPr lang="en-US" dirty="0" smtClean="0"/>
              <a:t> </a:t>
            </a:r>
            <a:r>
              <a:rPr lang="en-US" dirty="0" err="1" smtClean="0"/>
              <a:t>obecné</a:t>
            </a:r>
            <a:r>
              <a:rPr lang="en-US" dirty="0" smtClean="0"/>
              <a:t>) </a:t>
            </a:r>
            <a:r>
              <a:rPr lang="en-US" dirty="0" err="1" smtClean="0"/>
              <a:t>existují</a:t>
            </a:r>
            <a:r>
              <a:rPr lang="en-US" dirty="0" smtClean="0"/>
              <a:t> </a:t>
            </a:r>
            <a:r>
              <a:rPr lang="en-US" dirty="0" err="1" smtClean="0"/>
              <a:t>i</a:t>
            </a:r>
            <a:r>
              <a:rPr lang="en-US" dirty="0" smtClean="0"/>
              <a:t> </a:t>
            </a:r>
            <a:r>
              <a:rPr lang="en-US" dirty="0" err="1" smtClean="0"/>
              <a:t>další</a:t>
            </a:r>
            <a:r>
              <a:rPr lang="en-US" dirty="0" smtClean="0"/>
              <a:t> </a:t>
            </a:r>
            <a:r>
              <a:rPr lang="en-US" dirty="0" err="1" smtClean="0"/>
              <a:t>barevné</a:t>
            </a:r>
            <a:r>
              <a:rPr lang="en-US" dirty="0" smtClean="0"/>
              <a:t> </a:t>
            </a:r>
            <a:r>
              <a:rPr lang="en-US" dirty="0" err="1" smtClean="0"/>
              <a:t>odchylky</a:t>
            </a:r>
            <a:r>
              <a:rPr lang="en-US" dirty="0" smtClean="0"/>
              <a:t>. </a:t>
            </a:r>
            <a:r>
              <a:rPr lang="en-US" dirty="0" err="1" smtClean="0"/>
              <a:t>Jednou</a:t>
            </a:r>
            <a:r>
              <a:rPr lang="en-US" dirty="0" smtClean="0"/>
              <a:t> </a:t>
            </a:r>
            <a:r>
              <a:rPr lang="cs-CZ" dirty="0" smtClean="0"/>
              <a:t>z</a:t>
            </a:r>
            <a:r>
              <a:rPr lang="en-US" dirty="0" smtClean="0"/>
              <a:t> </a:t>
            </a:r>
            <a:r>
              <a:rPr lang="en-US" dirty="0" err="1" smtClean="0"/>
              <a:t>nich</a:t>
            </a:r>
            <a:r>
              <a:rPr lang="en-US" dirty="0" smtClean="0"/>
              <a:t> je </a:t>
            </a:r>
            <a:r>
              <a:rPr lang="en-US" dirty="0" err="1" smtClean="0"/>
              <a:t>platinové</a:t>
            </a:r>
            <a:r>
              <a:rPr lang="en-US" dirty="0" smtClean="0"/>
              <a:t> </a:t>
            </a:r>
            <a:r>
              <a:rPr lang="en-US" dirty="0" err="1" smtClean="0"/>
              <a:t>zbarvení</a:t>
            </a:r>
            <a:r>
              <a:rPr lang="en-US" dirty="0" smtClean="0"/>
              <a:t>, </a:t>
            </a:r>
            <a:r>
              <a:rPr lang="en-US" dirty="0" err="1" smtClean="0"/>
              <a:t>které</a:t>
            </a:r>
            <a:r>
              <a:rPr lang="en-US" dirty="0" smtClean="0"/>
              <a:t> je </a:t>
            </a:r>
            <a:r>
              <a:rPr lang="en-US" dirty="0" err="1" smtClean="0"/>
              <a:t>světlejší</a:t>
            </a:r>
            <a:r>
              <a:rPr lang="en-US" dirty="0" smtClean="0"/>
              <a:t> </a:t>
            </a:r>
            <a:r>
              <a:rPr lang="en-US" dirty="0" err="1" smtClean="0"/>
              <a:t>než</a:t>
            </a:r>
            <a:r>
              <a:rPr lang="en-US" dirty="0" smtClean="0"/>
              <a:t> </a:t>
            </a:r>
            <a:r>
              <a:rPr lang="en-US" dirty="0" err="1" smtClean="0"/>
              <a:t>klasická</a:t>
            </a:r>
            <a:r>
              <a:rPr lang="en-US" dirty="0" smtClean="0"/>
              <a:t> </a:t>
            </a:r>
            <a:r>
              <a:rPr lang="en-US" dirty="0" err="1" smtClean="0"/>
              <a:t>stříbrná</a:t>
            </a:r>
            <a:r>
              <a:rPr lang="en-US" dirty="0" smtClean="0"/>
              <a:t> </a:t>
            </a:r>
            <a:r>
              <a:rPr lang="en-US" dirty="0" err="1" smtClean="0"/>
              <a:t>liška</a:t>
            </a:r>
            <a:r>
              <a:rPr lang="en-US" dirty="0" smtClean="0"/>
              <a:t>. Toto </a:t>
            </a:r>
            <a:r>
              <a:rPr lang="en-US" dirty="0" err="1" smtClean="0"/>
              <a:t>zbarvení</a:t>
            </a:r>
            <a:r>
              <a:rPr lang="en-US" dirty="0" smtClean="0"/>
              <a:t> je </a:t>
            </a:r>
            <a:r>
              <a:rPr lang="en-US" dirty="0" err="1" smtClean="0"/>
              <a:t>způsobeno</a:t>
            </a:r>
            <a:r>
              <a:rPr lang="en-US" dirty="0" smtClean="0"/>
              <a:t> </a:t>
            </a:r>
            <a:r>
              <a:rPr lang="en-US" dirty="0" err="1" smtClean="0"/>
              <a:t>bodovou</a:t>
            </a:r>
            <a:r>
              <a:rPr lang="en-US" dirty="0" smtClean="0"/>
              <a:t> </a:t>
            </a:r>
            <a:r>
              <a:rPr lang="en-US" dirty="0" err="1" smtClean="0"/>
              <a:t>mutací</a:t>
            </a:r>
            <a:r>
              <a:rPr lang="en-US" dirty="0" smtClean="0"/>
              <a:t> v genu KIT, </a:t>
            </a:r>
            <a:r>
              <a:rPr lang="en-US" dirty="0" err="1" smtClean="0"/>
              <a:t>kdy</a:t>
            </a:r>
            <a:r>
              <a:rPr lang="en-US" dirty="0" smtClean="0"/>
              <a:t> </a:t>
            </a:r>
            <a:r>
              <a:rPr lang="en-US" dirty="0" err="1" smtClean="0"/>
              <a:t>záměna</a:t>
            </a:r>
            <a:r>
              <a:rPr lang="en-US" dirty="0" smtClean="0"/>
              <a:t> G </a:t>
            </a:r>
            <a:r>
              <a:rPr lang="en-US" dirty="0" err="1" smtClean="0"/>
              <a:t>za</a:t>
            </a:r>
            <a:r>
              <a:rPr lang="en-US" dirty="0" smtClean="0"/>
              <a:t> A </a:t>
            </a:r>
            <a:r>
              <a:rPr lang="en-US" dirty="0" err="1" smtClean="0"/>
              <a:t>způsobila</a:t>
            </a:r>
            <a:r>
              <a:rPr lang="en-US" dirty="0" smtClean="0"/>
              <a:t> </a:t>
            </a:r>
            <a:r>
              <a:rPr lang="en-US" dirty="0" err="1" smtClean="0"/>
              <a:t>ztrátu</a:t>
            </a:r>
            <a:r>
              <a:rPr lang="en-US" dirty="0" smtClean="0"/>
              <a:t> </a:t>
            </a:r>
            <a:r>
              <a:rPr lang="en-US" dirty="0" err="1" smtClean="0"/>
              <a:t>donorového</a:t>
            </a:r>
            <a:r>
              <a:rPr lang="en-US" dirty="0" smtClean="0"/>
              <a:t> </a:t>
            </a:r>
            <a:r>
              <a:rPr lang="en-US" dirty="0" err="1" smtClean="0"/>
              <a:t>sestřihového</a:t>
            </a:r>
            <a:r>
              <a:rPr lang="en-US" dirty="0" smtClean="0"/>
              <a:t> </a:t>
            </a:r>
            <a:r>
              <a:rPr lang="en-US" dirty="0" err="1" smtClean="0"/>
              <a:t>místa</a:t>
            </a:r>
            <a:r>
              <a:rPr lang="en-US" dirty="0" smtClean="0"/>
              <a:t> v </a:t>
            </a:r>
            <a:r>
              <a:rPr lang="en-US" dirty="0" err="1" smtClean="0"/>
              <a:t>jednom</a:t>
            </a:r>
            <a:r>
              <a:rPr lang="en-US" dirty="0" smtClean="0"/>
              <a:t> z  </a:t>
            </a:r>
            <a:r>
              <a:rPr lang="en-US" dirty="0" err="1" smtClean="0"/>
              <a:t>intronů</a:t>
            </a:r>
            <a:r>
              <a:rPr lang="en-US" dirty="0" smtClean="0"/>
              <a:t>, </a:t>
            </a:r>
            <a:r>
              <a:rPr lang="en-US" dirty="0" err="1" smtClean="0"/>
              <a:t>což</a:t>
            </a:r>
            <a:r>
              <a:rPr lang="en-US" dirty="0" smtClean="0"/>
              <a:t> </a:t>
            </a:r>
            <a:r>
              <a:rPr lang="en-US" dirty="0" err="1" smtClean="0"/>
              <a:t>má</a:t>
            </a:r>
            <a:r>
              <a:rPr lang="en-US" dirty="0" smtClean="0"/>
              <a:t> </a:t>
            </a:r>
            <a:r>
              <a:rPr lang="en-US" dirty="0" err="1" smtClean="0"/>
              <a:t>za</a:t>
            </a:r>
            <a:r>
              <a:rPr lang="en-US" dirty="0" smtClean="0"/>
              <a:t> </a:t>
            </a:r>
            <a:r>
              <a:rPr lang="en-US" dirty="0" err="1" smtClean="0"/>
              <a:t>následek</a:t>
            </a:r>
            <a:r>
              <a:rPr lang="en-US" dirty="0" smtClean="0"/>
              <a:t> </a:t>
            </a:r>
            <a:r>
              <a:rPr lang="en-US" dirty="0" err="1" smtClean="0"/>
              <a:t>vynechání</a:t>
            </a:r>
            <a:r>
              <a:rPr lang="en-US" dirty="0" smtClean="0"/>
              <a:t> </a:t>
            </a:r>
            <a:r>
              <a:rPr lang="en-US" dirty="0" err="1" smtClean="0"/>
              <a:t>exonu</a:t>
            </a:r>
            <a:r>
              <a:rPr lang="en-US" dirty="0" smtClean="0"/>
              <a:t> 17 v mRNA </a:t>
            </a:r>
            <a:r>
              <a:rPr lang="en-US" dirty="0" err="1" smtClean="0"/>
              <a:t>tohoto</a:t>
            </a:r>
            <a:r>
              <a:rPr lang="en-US" dirty="0" smtClean="0"/>
              <a:t> genu (k </a:t>
            </a:r>
            <a:r>
              <a:rPr lang="en-US" dirty="0" err="1" smtClean="0"/>
              <a:t>sestřihu</a:t>
            </a:r>
            <a:r>
              <a:rPr lang="en-US" dirty="0" smtClean="0"/>
              <a:t> se </a:t>
            </a:r>
            <a:r>
              <a:rPr lang="en-US" dirty="0" err="1" smtClean="0"/>
              <a:t>využije</a:t>
            </a:r>
            <a:r>
              <a:rPr lang="en-US" dirty="0" smtClean="0"/>
              <a:t> </a:t>
            </a:r>
            <a:r>
              <a:rPr lang="en-US" dirty="0" err="1" smtClean="0"/>
              <a:t>až</a:t>
            </a:r>
            <a:r>
              <a:rPr lang="en-US" dirty="0" smtClean="0"/>
              <a:t> </a:t>
            </a:r>
            <a:r>
              <a:rPr lang="en-US" dirty="0" err="1" smtClean="0"/>
              <a:t>donorové</a:t>
            </a:r>
            <a:r>
              <a:rPr lang="en-US" dirty="0" smtClean="0"/>
              <a:t> </a:t>
            </a:r>
            <a:r>
              <a:rPr lang="en-US" dirty="0" err="1" smtClean="0"/>
              <a:t>místo</a:t>
            </a:r>
            <a:r>
              <a:rPr lang="en-US" dirty="0" smtClean="0"/>
              <a:t> </a:t>
            </a:r>
            <a:r>
              <a:rPr lang="en-US" dirty="0" err="1" smtClean="0"/>
              <a:t>následujícího</a:t>
            </a:r>
            <a:r>
              <a:rPr lang="en-US" dirty="0" smtClean="0"/>
              <a:t> </a:t>
            </a:r>
            <a:r>
              <a:rPr lang="en-US" dirty="0" err="1" smtClean="0"/>
              <a:t>intronu</a:t>
            </a:r>
            <a:r>
              <a:rPr lang="en-US" dirty="0" smtClean="0"/>
              <a:t>). </a:t>
            </a:r>
            <a:r>
              <a:rPr lang="en-US" dirty="0" err="1" smtClean="0"/>
              <a:t>Všechny</a:t>
            </a:r>
            <a:r>
              <a:rPr lang="en-US" dirty="0" smtClean="0"/>
              <a:t> </a:t>
            </a:r>
            <a:r>
              <a:rPr lang="en-US" dirty="0" err="1" smtClean="0"/>
              <a:t>platinové</a:t>
            </a:r>
            <a:r>
              <a:rPr lang="en-US" dirty="0" smtClean="0"/>
              <a:t> </a:t>
            </a:r>
            <a:r>
              <a:rPr lang="en-US" dirty="0" err="1" smtClean="0"/>
              <a:t>lišky</a:t>
            </a:r>
            <a:r>
              <a:rPr lang="en-US" dirty="0" smtClean="0"/>
              <a:t> </a:t>
            </a:r>
            <a:r>
              <a:rPr lang="en-US" dirty="0" err="1" smtClean="0"/>
              <a:t>jsou</a:t>
            </a:r>
            <a:r>
              <a:rPr lang="en-US" dirty="0" smtClean="0"/>
              <a:t> pro </a:t>
            </a:r>
            <a:r>
              <a:rPr lang="en-US" dirty="0" err="1" smtClean="0"/>
              <a:t>tuto</a:t>
            </a:r>
            <a:r>
              <a:rPr lang="en-US" dirty="0" smtClean="0"/>
              <a:t> </a:t>
            </a:r>
            <a:r>
              <a:rPr lang="en-US" dirty="0" err="1" smtClean="0"/>
              <a:t>mutaci</a:t>
            </a:r>
            <a:r>
              <a:rPr lang="en-US" dirty="0" smtClean="0"/>
              <a:t> </a:t>
            </a:r>
            <a:r>
              <a:rPr lang="en-US" dirty="0" err="1" smtClean="0"/>
              <a:t>heterozygotní</a:t>
            </a:r>
            <a:r>
              <a:rPr lang="en-US" dirty="0" smtClean="0"/>
              <a:t>, </a:t>
            </a:r>
            <a:r>
              <a:rPr lang="en-US" dirty="0" err="1" smtClean="0"/>
              <a:t>protože</a:t>
            </a:r>
            <a:r>
              <a:rPr lang="en-US" dirty="0" smtClean="0"/>
              <a:t> </a:t>
            </a:r>
            <a:r>
              <a:rPr lang="en-US" dirty="0" err="1" smtClean="0"/>
              <a:t>alela</a:t>
            </a:r>
            <a:r>
              <a:rPr lang="en-US" dirty="0" smtClean="0"/>
              <a:t> A je </a:t>
            </a:r>
            <a:r>
              <a:rPr lang="en-US" dirty="0" err="1" smtClean="0"/>
              <a:t>embryonálně</a:t>
            </a:r>
            <a:r>
              <a:rPr lang="en-US" dirty="0" smtClean="0"/>
              <a:t> </a:t>
            </a:r>
            <a:r>
              <a:rPr lang="en-US" dirty="0" err="1" smtClean="0"/>
              <a:t>letální</a:t>
            </a:r>
            <a:r>
              <a:rPr lang="en-US" dirty="0" smtClean="0"/>
              <a:t> (KIT je </a:t>
            </a:r>
            <a:r>
              <a:rPr lang="en-US" dirty="0" err="1" smtClean="0"/>
              <a:t>velice</a:t>
            </a:r>
            <a:r>
              <a:rPr lang="en-US" dirty="0" smtClean="0"/>
              <a:t> </a:t>
            </a:r>
            <a:r>
              <a:rPr lang="en-US" dirty="0" err="1" smtClean="0"/>
              <a:t>důležitý</a:t>
            </a:r>
            <a:r>
              <a:rPr lang="en-US" dirty="0" smtClean="0"/>
              <a:t> </a:t>
            </a:r>
            <a:r>
              <a:rPr lang="cs-CZ" dirty="0" smtClean="0"/>
              <a:t>gen s</a:t>
            </a:r>
            <a:r>
              <a:rPr lang="cs-CZ" baseline="0" dirty="0" smtClean="0"/>
              <a:t> řadou funkcí </a:t>
            </a:r>
            <a:r>
              <a:rPr lang="en-US" dirty="0" smtClean="0"/>
              <a:t>a </a:t>
            </a:r>
            <a:r>
              <a:rPr lang="en-US" dirty="0" err="1" smtClean="0"/>
              <a:t>protože</a:t>
            </a:r>
            <a:r>
              <a:rPr lang="en-US" dirty="0" smtClean="0"/>
              <a:t> </a:t>
            </a:r>
            <a:r>
              <a:rPr lang="en-US" dirty="0" err="1" smtClean="0"/>
              <a:t>homozygoti</a:t>
            </a:r>
            <a:r>
              <a:rPr lang="en-US" dirty="0" smtClean="0"/>
              <a:t> </a:t>
            </a:r>
            <a:r>
              <a:rPr lang="en-US" dirty="0" err="1" smtClean="0"/>
              <a:t>nemají</a:t>
            </a:r>
            <a:r>
              <a:rPr lang="en-US" dirty="0" smtClean="0"/>
              <a:t> </a:t>
            </a:r>
            <a:r>
              <a:rPr lang="en-US" dirty="0" err="1" smtClean="0"/>
              <a:t>jeho</a:t>
            </a:r>
            <a:r>
              <a:rPr lang="en-US" dirty="0" smtClean="0"/>
              <a:t> </a:t>
            </a:r>
            <a:r>
              <a:rPr lang="en-US" dirty="0" err="1" smtClean="0"/>
              <a:t>funkční</a:t>
            </a:r>
            <a:r>
              <a:rPr lang="en-US" dirty="0" smtClean="0"/>
              <a:t> </a:t>
            </a:r>
            <a:r>
              <a:rPr lang="en-US" dirty="0" err="1" smtClean="0"/>
              <a:t>alelu</a:t>
            </a:r>
            <a:r>
              <a:rPr lang="en-US" dirty="0" smtClean="0"/>
              <a:t>, </a:t>
            </a:r>
            <a:r>
              <a:rPr lang="en-US" dirty="0" err="1" smtClean="0"/>
              <a:t>hynou</a:t>
            </a:r>
            <a:r>
              <a:rPr lang="en-US" dirty="0" smtClean="0"/>
              <a:t> </a:t>
            </a:r>
            <a:r>
              <a:rPr lang="en-US" dirty="0" err="1" smtClean="0"/>
              <a:t>během</a:t>
            </a:r>
            <a:r>
              <a:rPr lang="en-US" dirty="0" smtClean="0"/>
              <a:t> </a:t>
            </a:r>
            <a:r>
              <a:rPr lang="en-US" dirty="0" err="1" smtClean="0"/>
              <a:t>embryonálního</a:t>
            </a:r>
            <a:r>
              <a:rPr lang="en-US" dirty="0" smtClean="0"/>
              <a:t> </a:t>
            </a:r>
            <a:r>
              <a:rPr lang="en-US" dirty="0" err="1" smtClean="0"/>
              <a:t>vývoje</a:t>
            </a:r>
            <a:r>
              <a:rPr lang="en-US" dirty="0" smtClean="0"/>
              <a:t>)</a:t>
            </a:r>
            <a:r>
              <a:rPr lang="cs-CZ" dirty="0" smtClean="0"/>
              <a:t>.</a:t>
            </a:r>
          </a:p>
          <a:p>
            <a:endParaRPr lang="cs-CZ" dirty="0" smtClean="0"/>
          </a:p>
          <a:p>
            <a:r>
              <a:rPr lang="cs-CZ" dirty="0" smtClean="0"/>
              <a:t>Obrázky a </a:t>
            </a:r>
            <a:r>
              <a:rPr lang="cs-CZ" dirty="0" err="1" smtClean="0"/>
              <a:t>info</a:t>
            </a:r>
            <a:r>
              <a:rPr lang="cs-CZ" dirty="0" smtClean="0"/>
              <a:t> z</a:t>
            </a:r>
            <a:r>
              <a:rPr lang="cs-CZ" baseline="0" dirty="0" smtClean="0"/>
              <a:t> </a:t>
            </a:r>
            <a:r>
              <a:rPr lang="cs-CZ" dirty="0" smtClean="0"/>
              <a:t>Johnson et al. (2015)</a:t>
            </a:r>
            <a:r>
              <a:rPr lang="cs-CZ" baseline="0" dirty="0" smtClean="0"/>
              <a:t> </a:t>
            </a:r>
            <a:r>
              <a:rPr lang="en-US" sz="1200" b="0" i="0" u="none" strike="noStrike" kern="1200" baseline="0" dirty="0" err="1" smtClean="0">
                <a:solidFill>
                  <a:schemeClr val="tx1"/>
                </a:solidFill>
                <a:latin typeface="+mn-lt"/>
                <a:ea typeface="+mn-ea"/>
                <a:cs typeface="+mn-cs"/>
              </a:rPr>
              <a:t>doi</a:t>
            </a:r>
            <a:r>
              <a:rPr lang="en-US" sz="1200" b="0" i="0" u="none" strike="noStrike" kern="1200" baseline="0" dirty="0" smtClean="0">
                <a:solidFill>
                  <a:schemeClr val="tx1"/>
                </a:solidFill>
                <a:latin typeface="+mn-lt"/>
                <a:ea typeface="+mn-ea"/>
                <a:cs typeface="+mn-cs"/>
              </a:rPr>
              <a:t>: 10.1111/</a:t>
            </a:r>
            <a:r>
              <a:rPr lang="en-US" sz="1200" b="0" i="0" u="none" strike="noStrike" kern="1200" baseline="0" dirty="0" err="1" smtClean="0">
                <a:solidFill>
                  <a:schemeClr val="tx1"/>
                </a:solidFill>
                <a:latin typeface="+mn-lt"/>
                <a:ea typeface="+mn-ea"/>
                <a:cs typeface="+mn-cs"/>
              </a:rPr>
              <a:t>age.12270</a:t>
            </a:r>
            <a:endParaRPr lang="en-US" dirty="0"/>
          </a:p>
        </p:txBody>
      </p:sp>
      <p:sp>
        <p:nvSpPr>
          <p:cNvPr id="4" name="Zástupný symbol pro číslo snímku 3"/>
          <p:cNvSpPr>
            <a:spLocks noGrp="1"/>
          </p:cNvSpPr>
          <p:nvPr>
            <p:ph type="sldNum" sz="quarter" idx="10"/>
          </p:nvPr>
        </p:nvSpPr>
        <p:spPr/>
        <p:txBody>
          <a:bodyPr/>
          <a:lstStyle/>
          <a:p>
            <a:fld id="{F35ADD73-E976-4031-8FBC-C9261AF8B01C}" type="slidenum">
              <a:rPr lang="cs-CZ" smtClean="0"/>
              <a:t>63</a:t>
            </a:fld>
            <a:endParaRPr lang="cs-CZ"/>
          </a:p>
        </p:txBody>
      </p:sp>
    </p:spTree>
    <p:extLst>
      <p:ext uri="{BB962C8B-B14F-4D97-AF65-F5344CB8AC3E}">
        <p14:creationId xmlns:p14="http://schemas.microsoft.com/office/powerpoint/2010/main" val="12071755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Obrázek z http://</a:t>
            </a:r>
            <a:r>
              <a:rPr lang="cs-CZ" dirty="0" err="1" smtClean="0"/>
              <a:t>alfre.dk</a:t>
            </a:r>
            <a:r>
              <a:rPr lang="cs-CZ" dirty="0" smtClean="0"/>
              <a:t>/</a:t>
            </a:r>
            <a:r>
              <a:rPr lang="cs-CZ" dirty="0" err="1" smtClean="0"/>
              <a:t>how</a:t>
            </a:r>
            <a:r>
              <a:rPr lang="cs-CZ" dirty="0" smtClean="0"/>
              <a:t>-to-make-a-</a:t>
            </a:r>
            <a:r>
              <a:rPr lang="cs-CZ" dirty="0" err="1" smtClean="0"/>
              <a:t>pet</a:t>
            </a:r>
            <a:r>
              <a:rPr lang="cs-CZ" dirty="0" smtClean="0"/>
              <a:t>-fox/</a:t>
            </a:r>
            <a:endParaRPr lang="en-US" dirty="0"/>
          </a:p>
        </p:txBody>
      </p:sp>
      <p:sp>
        <p:nvSpPr>
          <p:cNvPr id="4" name="Zástupný symbol pro číslo snímku 3"/>
          <p:cNvSpPr>
            <a:spLocks noGrp="1"/>
          </p:cNvSpPr>
          <p:nvPr>
            <p:ph type="sldNum" sz="quarter" idx="10"/>
          </p:nvPr>
        </p:nvSpPr>
        <p:spPr/>
        <p:txBody>
          <a:bodyPr/>
          <a:lstStyle/>
          <a:p>
            <a:fld id="{F35ADD73-E976-4031-8FBC-C9261AF8B01C}" type="slidenum">
              <a:rPr lang="cs-CZ" smtClean="0"/>
              <a:t>64</a:t>
            </a:fld>
            <a:endParaRPr lang="cs-CZ"/>
          </a:p>
        </p:txBody>
      </p:sp>
    </p:spTree>
    <p:extLst>
      <p:ext uri="{BB962C8B-B14F-4D97-AF65-F5344CB8AC3E}">
        <p14:creationId xmlns:p14="http://schemas.microsoft.com/office/powerpoint/2010/main" val="11911825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altLang="en-US" sz="1200" dirty="0" smtClean="0"/>
              <a:t>Zajímavým aspektem domestikace je fakt, že u různých druhů domestikovaných zvířat se nezávisle objevují tytéž znaky: 1) ztrácejí divoké chování typické pro svůj druh při reakci na  člověka, 2) zesílí se jejich reprodukční aktivita a stane se nezávislou na podněty z prostředí, jako je např. fotoperioda, a začnou se množit v libovolnou dobu a často vícekrát za rok, 3) často se objevují změny ve velikosti těla, proporcích těla, barvě, délce a textuře srsti. Některé z těchto znaků jsou považované za typické znaky domestikace (bílé skvrny, pokleslé uši, stočené ocasy). Tyto změny mohou dělat buď různé geny zahrnuté v různých vývojových drahách, nebo klíčové geny s mnoha regulačními funkcemi, které se účastní více drah najednou a za určitých okolností jsou cílem selekce. </a:t>
            </a:r>
          </a:p>
          <a:p>
            <a:pPr marL="0" marR="0" indent="0" algn="l" defTabSz="914400" rtl="0" eaLnBrk="1" fontAlgn="auto" latinLnBrk="0" hangingPunct="1">
              <a:lnSpc>
                <a:spcPct val="100000"/>
              </a:lnSpc>
              <a:spcBef>
                <a:spcPts val="0"/>
              </a:spcBef>
              <a:spcAft>
                <a:spcPts val="0"/>
              </a:spcAft>
              <a:buClrTx/>
              <a:buSzTx/>
              <a:buFontTx/>
              <a:buNone/>
              <a:tabLst/>
              <a:defRPr/>
            </a:pPr>
            <a:endParaRPr lang="cs-CZ"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cs-CZ" dirty="0" smtClean="0"/>
              <a:t>Obrázky z http://</a:t>
            </a:r>
            <a:r>
              <a:rPr lang="cs-CZ" dirty="0" err="1" smtClean="0"/>
              <a:t>www.stickpng.com</a:t>
            </a:r>
            <a:r>
              <a:rPr lang="cs-CZ" dirty="0" smtClean="0"/>
              <a:t>/</a:t>
            </a:r>
            <a:r>
              <a:rPr lang="cs-CZ" dirty="0" err="1" smtClean="0"/>
              <a:t>img</a:t>
            </a:r>
            <a:r>
              <a:rPr lang="cs-CZ" dirty="0" smtClean="0"/>
              <a:t>/</a:t>
            </a:r>
            <a:r>
              <a:rPr lang="cs-CZ" dirty="0" err="1" smtClean="0"/>
              <a:t>animals</a:t>
            </a:r>
            <a:r>
              <a:rPr lang="cs-CZ" dirty="0" smtClean="0"/>
              <a:t>/</a:t>
            </a:r>
            <a:r>
              <a:rPr lang="cs-CZ" dirty="0" err="1" smtClean="0"/>
              <a:t>horses</a:t>
            </a:r>
            <a:r>
              <a:rPr lang="cs-CZ" dirty="0" smtClean="0"/>
              <a:t>/</a:t>
            </a:r>
            <a:r>
              <a:rPr lang="cs-CZ" dirty="0" err="1" smtClean="0"/>
              <a:t>brown-horse-head</a:t>
            </a:r>
            <a:endParaRPr lang="cs-CZ" dirty="0" smtClean="0"/>
          </a:p>
          <a:p>
            <a:r>
              <a:rPr lang="en-US" dirty="0" smtClean="0"/>
              <a:t>https://</a:t>
            </a:r>
            <a:r>
              <a:rPr lang="en-US" dirty="0" err="1" smtClean="0"/>
              <a:t>www.omlet.com.au</a:t>
            </a:r>
            <a:r>
              <a:rPr lang="en-US" dirty="0" smtClean="0"/>
              <a:t>/breeds/rabbits/</a:t>
            </a:r>
            <a:r>
              <a:rPr lang="en-US" dirty="0" err="1" smtClean="0"/>
              <a:t>dwarf_lop</a:t>
            </a:r>
            <a:endParaRPr lang="cs-CZ" dirty="0" smtClean="0"/>
          </a:p>
          <a:p>
            <a:r>
              <a:rPr lang="en-US" dirty="0" smtClean="0"/>
              <a:t>http://</a:t>
            </a:r>
            <a:r>
              <a:rPr lang="en-US" dirty="0" err="1" smtClean="0"/>
              <a:t>www.dog-learn.com</a:t>
            </a:r>
            <a:r>
              <a:rPr lang="en-US" dirty="0" smtClean="0"/>
              <a:t>/dog-breeds/pug/</a:t>
            </a:r>
            <a:endParaRPr lang="cs-CZ" dirty="0" smtClean="0"/>
          </a:p>
          <a:p>
            <a:r>
              <a:rPr lang="en-US" dirty="0" smtClean="0"/>
              <a:t>https://</a:t>
            </a:r>
            <a:r>
              <a:rPr lang="en-US" dirty="0" err="1" smtClean="0"/>
              <a:t>www.worldanimalprotection.org</a:t>
            </a:r>
            <a:r>
              <a:rPr lang="en-US" dirty="0" smtClean="0"/>
              <a:t>/news/millions-pigs-china-set-have-better-lives-while-support-grows-brazil-and-chile</a:t>
            </a:r>
            <a:endParaRPr lang="en-US" dirty="0"/>
          </a:p>
        </p:txBody>
      </p:sp>
      <p:sp>
        <p:nvSpPr>
          <p:cNvPr id="4" name="Zástupný symbol pro číslo snímku 3"/>
          <p:cNvSpPr>
            <a:spLocks noGrp="1"/>
          </p:cNvSpPr>
          <p:nvPr>
            <p:ph type="sldNum" sz="quarter" idx="10"/>
          </p:nvPr>
        </p:nvSpPr>
        <p:spPr/>
        <p:txBody>
          <a:bodyPr/>
          <a:lstStyle/>
          <a:p>
            <a:fld id="{F35ADD73-E976-4031-8FBC-C9261AF8B01C}" type="slidenum">
              <a:rPr lang="cs-CZ" smtClean="0"/>
              <a:t>65</a:t>
            </a:fld>
            <a:endParaRPr lang="cs-CZ"/>
          </a:p>
        </p:txBody>
      </p:sp>
    </p:spTree>
    <p:extLst>
      <p:ext uri="{BB962C8B-B14F-4D97-AF65-F5344CB8AC3E}">
        <p14:creationId xmlns:p14="http://schemas.microsoft.com/office/powerpoint/2010/main" val="5729965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Projevem </a:t>
            </a:r>
            <a:r>
              <a:rPr lang="cs-CZ" dirty="0" err="1" smtClean="0"/>
              <a:t>PKU</a:t>
            </a:r>
            <a:r>
              <a:rPr lang="cs-CZ" dirty="0" smtClean="0"/>
              <a:t> je mentální retardace, která začíná poměrně brzy po narození a časem se zhoršuje. Dalším projevem jsou opožděný vývoj, bledá pleť, světlé vlasy a oči způsobené nedostatkem melaninu, někdy epilepsie a kožní vyrážky. Nicméně projev </a:t>
            </a:r>
            <a:r>
              <a:rPr lang="cs-CZ" dirty="0" err="1" smtClean="0"/>
              <a:t>PKU</a:t>
            </a:r>
            <a:r>
              <a:rPr lang="cs-CZ" dirty="0" smtClean="0"/>
              <a:t> se možné zcela potlačit, pokud se co nejdříve nasadí speciální dieta, která neobsahuje téměř žádný fenylalanin a naopak dodává tyrosin a další aminokyseliny, které by tělo jinak potravou přijímalo. Dieta spočívá v dramatickém omezení příjmu bílkovin, které jsou zdrojem fenylalaninu, kojenci tedy nemohou pít mateřské mléko, ale mají speciální potravu. Jakmile začnou jíst pevnou stravu, musí dodržovat dietu, při které nesmějí jíst jídla obsahující mnoho proteinů, tedy vajíčka, maso, mléko, mléčné produkty, ořechy, fazole. Dietu je potřeba držet po zbytek života, i u dospělých, kdy je sice vývoj mozku ukončen, ale nedostatek tyrosinu způsobuje nedostatek neurotransmiterů. Po dobu těhotenství je dítě chráněno metabolismem matky, která fenylalanin zpracovává, proto se choroba začne projevovat až po narození. Naopak u matek, které </a:t>
            </a:r>
            <a:r>
              <a:rPr lang="cs-CZ" dirty="0" err="1" smtClean="0"/>
              <a:t>PKU</a:t>
            </a:r>
            <a:r>
              <a:rPr lang="cs-CZ" dirty="0" smtClean="0"/>
              <a:t> mají, je potřeba úzkostlivě dodržovat dietu před a během těhotenství, jinak by jejich metabolismus poškodil i dítě, které by jinak bylo v pořádku. </a:t>
            </a:r>
          </a:p>
          <a:p>
            <a:pPr marL="0" marR="0" lvl="0" indent="0" algn="l" defTabSz="914400" rtl="0" eaLnBrk="1" fontAlgn="auto" latinLnBrk="0" hangingPunct="1">
              <a:lnSpc>
                <a:spcPct val="100000"/>
              </a:lnSpc>
              <a:spcBef>
                <a:spcPts val="0"/>
              </a:spcBef>
              <a:spcAft>
                <a:spcPts val="0"/>
              </a:spcAft>
              <a:buClrTx/>
              <a:buSzTx/>
              <a:buFontTx/>
              <a:buNone/>
              <a:tabLst/>
              <a:defRPr/>
            </a:pPr>
            <a:r>
              <a:rPr lang="cs-CZ" dirty="0" smtClean="0"/>
              <a:t>     Incidence PKU se v různých státech velice liší (viz tabulka), v ČR je poměrně vysoká (podle různých pramenů 1 postižené</a:t>
            </a:r>
            <a:r>
              <a:rPr lang="cs-CZ" baseline="0" dirty="0" smtClean="0"/>
              <a:t> dítě na 7 000 – 10 000 narozených dětí)</a:t>
            </a:r>
            <a:r>
              <a:rPr lang="cs-CZ" dirty="0" smtClean="0"/>
              <a:t>. Protože projevy PKU jsou velmi závažné a zároveň je lze při včasném nasazení diety zcela potlačit, dělá se v zemích s rozvinutou lékařskou péčí plošný </a:t>
            </a:r>
            <a:r>
              <a:rPr lang="cs-CZ" dirty="0" err="1" smtClean="0"/>
              <a:t>screening</a:t>
            </a:r>
            <a:r>
              <a:rPr lang="cs-CZ" dirty="0" smtClean="0"/>
              <a:t>, kdy se novorozencům starým 2-3 dny (kdy by se u nich už začala projevovat zvýšená hladina fenylalaninu) odebere z paty několik kapiček krve pro test. </a:t>
            </a:r>
          </a:p>
          <a:p>
            <a:endParaRPr lang="cs-CZ" dirty="0" smtClean="0"/>
          </a:p>
          <a:p>
            <a:r>
              <a:rPr lang="cs-CZ" dirty="0" smtClean="0"/>
              <a:t>Data z http://www.ncbi.nlm.nih.gov/pmc/articles/PMC2423317/</a:t>
            </a:r>
            <a:endParaRPr lang="cs-CZ"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8</a:t>
            </a:fld>
            <a:endParaRPr lang="cs-CZ"/>
          </a:p>
        </p:txBody>
      </p:sp>
    </p:spTree>
    <p:extLst>
      <p:ext uri="{BB962C8B-B14F-4D97-AF65-F5344CB8AC3E}">
        <p14:creationId xmlns:p14="http://schemas.microsoft.com/office/powerpoint/2010/main" val="19352341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altLang="en-US" sz="1200" dirty="0" smtClean="0"/>
              <a:t>Podle sovětského genetika </a:t>
            </a:r>
            <a:r>
              <a:rPr lang="cs-CZ" altLang="en-US" sz="1200" dirty="0" err="1" smtClean="0"/>
              <a:t>D.K</a:t>
            </a:r>
            <a:r>
              <a:rPr lang="cs-CZ" altLang="en-US" sz="1200" dirty="0" smtClean="0"/>
              <a:t>. </a:t>
            </a:r>
            <a:r>
              <a:rPr lang="cs-CZ" altLang="en-US" sz="1200" dirty="0" err="1" smtClean="0"/>
              <a:t>Beljajeva</a:t>
            </a:r>
            <a:r>
              <a:rPr lang="cs-CZ" altLang="en-US" sz="1200" dirty="0" smtClean="0"/>
              <a:t> je klíčovým faktorem selekce na počátku domestikace přivyknutí novému sociálnímu prostředí, tj. kontakt s člověkem. Podle něj jsou geny, které kontrolují chování, klíčové regulátory během vývoje. Selekce na změnu chování tedy jako vedlejší produkt přinesla i fenotypové znaky, které jsou s domestikací spojovány.  Na ověření své teorie zahájil </a:t>
            </a:r>
            <a:r>
              <a:rPr lang="cs-CZ" altLang="en-US" sz="1200" dirty="0" err="1" smtClean="0"/>
              <a:t>Beljajev</a:t>
            </a:r>
            <a:r>
              <a:rPr lang="cs-CZ" altLang="en-US" sz="1200" dirty="0" smtClean="0"/>
              <a:t> v polovině 20. století pokus o domestikaci stříbrné lišky, který trvá dodnes. </a:t>
            </a:r>
            <a:endParaRPr lang="cs-CZ" altLang="en-US" dirty="0" smtClean="0"/>
          </a:p>
          <a:p>
            <a:endParaRPr lang="en-US" dirty="0"/>
          </a:p>
        </p:txBody>
      </p:sp>
      <p:sp>
        <p:nvSpPr>
          <p:cNvPr id="4" name="Zástupný symbol pro číslo snímku 3"/>
          <p:cNvSpPr>
            <a:spLocks noGrp="1"/>
          </p:cNvSpPr>
          <p:nvPr>
            <p:ph type="sldNum" sz="quarter" idx="10"/>
          </p:nvPr>
        </p:nvSpPr>
        <p:spPr/>
        <p:txBody>
          <a:bodyPr/>
          <a:lstStyle/>
          <a:p>
            <a:fld id="{F35ADD73-E976-4031-8FBC-C9261AF8B01C}" type="slidenum">
              <a:rPr lang="cs-CZ" smtClean="0"/>
              <a:t>66</a:t>
            </a:fld>
            <a:endParaRPr lang="cs-CZ"/>
          </a:p>
        </p:txBody>
      </p:sp>
    </p:spTree>
    <p:extLst>
      <p:ext uri="{BB962C8B-B14F-4D97-AF65-F5344CB8AC3E}">
        <p14:creationId xmlns:p14="http://schemas.microsoft.com/office/powerpoint/2010/main" val="39413808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altLang="en-US" dirty="0" smtClean="0"/>
              <a:t>Pro ověření této teorie provedl pokus na stříbrných liškách, což je barevná forma lišky obecné (</a:t>
            </a:r>
            <a:r>
              <a:rPr lang="cs-CZ" altLang="en-US" i="1" dirty="0" err="1" smtClean="0"/>
              <a:t>Vulpes</a:t>
            </a:r>
            <a:r>
              <a:rPr lang="cs-CZ" altLang="en-US" i="1" dirty="0" smtClean="0"/>
              <a:t> </a:t>
            </a:r>
            <a:r>
              <a:rPr lang="cs-CZ" altLang="en-US" i="1" dirty="0" err="1" smtClean="0"/>
              <a:t>vulpes</a:t>
            </a:r>
            <a:r>
              <a:rPr lang="cs-CZ" altLang="en-US" dirty="0" smtClean="0"/>
              <a:t>) před cca 50 lety. Lišky byly vybrány ze dvou důvodů: jsou příbuzné psům a jejich klecový chov byl k dispozici od počátku 20. století (tj. cca 50 let před zahájením experimentu), takže už byly trochu zvyklé na člověka, což zkrátilo experiment.  I když lišky byly v zajetí cca 50 let, stále si zachovávaly znaky divokých zvířat – sezónní množení stejně jako divoké lišky, standardní morfologii a agresivní chování vůči lidem (vrčení a kousání). Na počátku testu bylo na farmách testováno několik tisíc lišek behaviorálním testem, který spočíval v tom, že experimentátor přišel ke kleci, otevřel jí a sledoval reakci lišky. Cca 10% lišek vykazovalo agresivní chování velmi slabě nebo vůbec ne. Z těch bylo vybráno 100 samic a 30 samců, jako rodiče další generace.  Důležitým aspektem pokusu bylo, že předmětem selekce bylo pouze chování, žádný morfologický znak. Šlo o to zjistit, jestli tento jediný selekční tlak dokáže způsobit domestikaci (a vyprodukovat fenotypy typické pro domestikovaná zvířata).  Experimentátoři během odměřeného času zkoušeli liščata krmit z ruky a hladit je po dobu 2-2,5 měsíců. Liščata, která po této době byla stále agresivní, byla vyloučena z dalšího množení, 10% nejkrotších liščat se stalo rodiči pro další generaci. Při takto silném selekčním tlaku se potomci reagující agresivně nebo bázlivě po 2-3 generacích přestali objevovat. Při 4. generaci se začala objevovat liščata, která při styku s člověkem vrtěla ocasem, v dalších generacích přibývalo chování typické pro psy. Při 6. generaci se objevila liščata vyžadující kontakt s člověkem, která kňučela a olizovala jako psi – tato liščata byla označena jako elitní. V 6. generaci jich bylo 1,8%, v 10. generaci 17,9%, v 20. generaci 35%, v 30. generaci 49%, v roce 2005/2006 jsou téměř všechny lišky z této populace elitní. Během celého experimentu bylo použito 10 500 lišek jako rodiče, bylo získáno celkem 50 000 potomků. Výsledek je velmi impresivní: domestikované plemeno, které se chováním podobá psům. </a:t>
            </a:r>
          </a:p>
          <a:p>
            <a:r>
              <a:rPr lang="cs-CZ" dirty="0" err="1" smtClean="0"/>
              <a:t>Info</a:t>
            </a:r>
            <a:r>
              <a:rPr lang="cs-CZ" dirty="0" smtClean="0"/>
              <a:t> z </a:t>
            </a:r>
            <a:r>
              <a:rPr lang="cs-CZ" dirty="0" err="1" smtClean="0"/>
              <a:t>Trut</a:t>
            </a:r>
            <a:r>
              <a:rPr lang="cs-CZ" dirty="0" smtClean="0"/>
              <a:t> et al. (2009) </a:t>
            </a:r>
            <a:r>
              <a:rPr lang="cs-CZ" sz="1200" b="0" i="0" u="none" strike="noStrike" kern="1200" baseline="0" dirty="0" err="1" smtClean="0">
                <a:solidFill>
                  <a:schemeClr val="tx1"/>
                </a:solidFill>
                <a:latin typeface="+mn-lt"/>
                <a:ea typeface="+mn-ea"/>
                <a:cs typeface="+mn-cs"/>
              </a:rPr>
              <a:t>doi</a:t>
            </a:r>
            <a:r>
              <a:rPr lang="cs-CZ" sz="1200" b="0" i="0" u="none" strike="noStrike" kern="1200" baseline="0" dirty="0" smtClean="0">
                <a:solidFill>
                  <a:schemeClr val="tx1"/>
                </a:solidFill>
                <a:latin typeface="+mn-lt"/>
                <a:ea typeface="+mn-ea"/>
                <a:cs typeface="+mn-cs"/>
              </a:rPr>
              <a:t>:</a:t>
            </a:r>
            <a:r>
              <a:rPr lang="en-US" sz="1200" b="0" i="0" u="none" strike="noStrike" kern="1200" baseline="0" dirty="0" smtClean="0">
                <a:solidFill>
                  <a:schemeClr val="tx1"/>
                </a:solidFill>
                <a:latin typeface="+mn-lt"/>
                <a:ea typeface="+mn-ea"/>
                <a:cs typeface="+mn-cs"/>
              </a:rPr>
              <a:t> 10.1002/</a:t>
            </a:r>
            <a:r>
              <a:rPr lang="en-US" sz="1200" b="0" i="0" u="none" strike="noStrike" kern="1200" baseline="0" dirty="0" err="1" smtClean="0">
                <a:solidFill>
                  <a:schemeClr val="tx1"/>
                </a:solidFill>
                <a:latin typeface="+mn-lt"/>
                <a:ea typeface="+mn-ea"/>
                <a:cs typeface="+mn-cs"/>
              </a:rPr>
              <a:t>bies.200800070</a:t>
            </a:r>
            <a:endParaRPr lang="en-US" dirty="0"/>
          </a:p>
        </p:txBody>
      </p:sp>
      <p:sp>
        <p:nvSpPr>
          <p:cNvPr id="4" name="Zástupný symbol pro číslo snímku 3"/>
          <p:cNvSpPr>
            <a:spLocks noGrp="1"/>
          </p:cNvSpPr>
          <p:nvPr>
            <p:ph type="sldNum" sz="quarter" idx="10"/>
          </p:nvPr>
        </p:nvSpPr>
        <p:spPr/>
        <p:txBody>
          <a:bodyPr/>
          <a:lstStyle/>
          <a:p>
            <a:fld id="{F35ADD73-E976-4031-8FBC-C9261AF8B01C}" type="slidenum">
              <a:rPr lang="cs-CZ" smtClean="0"/>
              <a:t>67</a:t>
            </a:fld>
            <a:endParaRPr lang="cs-CZ"/>
          </a:p>
        </p:txBody>
      </p:sp>
    </p:spTree>
    <p:extLst>
      <p:ext uri="{BB962C8B-B14F-4D97-AF65-F5344CB8AC3E}">
        <p14:creationId xmlns:p14="http://schemas.microsoft.com/office/powerpoint/2010/main" val="1621346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en-US" dirty="0"/>
              <a:t>Silná selekce na ochočenost přinesla i další změny: 1) zvířata byla schopná „číst“ lidská gesta, 2) rozšířila se doba, po kterou se zvířata chtěla pářit (původně jen leden-březen), některé samice se pářily i </a:t>
            </a:r>
            <a:r>
              <a:rPr lang="cs-CZ" altLang="en-US" dirty="0" err="1"/>
              <a:t>2x</a:t>
            </a:r>
            <a:r>
              <a:rPr lang="cs-CZ" altLang="en-US" dirty="0"/>
              <a:t> ročně.  Takových zvířat nebylo mnoho, ale je důležité, že se objevila. V přírodě je totiž doba množení pod silnou kontrolou selekce. 3) Objevovaly se některé znaky známé od plemen psů, jako barva kožichu (8.-10. generace) – nejčastěji bílé skvrny (</a:t>
            </a:r>
            <a:r>
              <a:rPr lang="cs-CZ" altLang="en-US" dirty="0" err="1"/>
              <a:t>star</a:t>
            </a:r>
            <a:r>
              <a:rPr lang="cs-CZ" altLang="en-US" dirty="0"/>
              <a:t> </a:t>
            </a:r>
            <a:r>
              <a:rPr lang="cs-CZ" altLang="en-US" dirty="0" err="1"/>
              <a:t>spotting</a:t>
            </a:r>
            <a:r>
              <a:rPr lang="cs-CZ" altLang="en-US" dirty="0"/>
              <a:t>) a hnědé kropenatění. </a:t>
            </a:r>
            <a:r>
              <a:rPr lang="cs-CZ" altLang="en-US" dirty="0" smtClean="0"/>
              <a:t>Podle </a:t>
            </a:r>
            <a:r>
              <a:rPr lang="cs-CZ" altLang="en-US" dirty="0"/>
              <a:t>kulturně-historických záznamů se tyto znaky objevovaly i u prvních psů. Dalšími znaky byly visící uši a stočený ocas. V pokročilejších fázích selekce se objevovaly změny na kostře, jako krátké nohy, ocas, čumák a vrchní čelist a širší lebka. Některé z těchto znaků se objevovaly i u lišek na farmě, které nebyly selektovány, ale s menší frekvencí – lišky na farmě jsou také pod určitou selekcí na přítomnost člověka. </a:t>
            </a:r>
            <a:endParaRPr lang="cs-CZ" altLang="en-US" dirty="0" smtClean="0"/>
          </a:p>
          <a:p>
            <a:endParaRPr lang="cs-CZ" altLang="en-US" dirty="0" smtClean="0"/>
          </a:p>
          <a:p>
            <a:r>
              <a:rPr lang="cs-CZ" altLang="en-US" dirty="0" smtClean="0"/>
              <a:t>Paralelně s domestikačním experimentem probíhala i tvorba agresivního agresivního plemene lišek, které byly naopak selektovány na maximálně negativní vztah k člověku. Toto plemeno je nyní k dispozici pro srovnávací studie a mapování </a:t>
            </a:r>
            <a:r>
              <a:rPr lang="cs-CZ" altLang="en-US" dirty="0" err="1" smtClean="0"/>
              <a:t>lokusů</a:t>
            </a:r>
            <a:r>
              <a:rPr lang="cs-CZ" altLang="en-US" dirty="0" smtClean="0"/>
              <a:t> zodpovědných za chování. </a:t>
            </a:r>
          </a:p>
          <a:p>
            <a:pPr marL="0" marR="0" indent="0" algn="l" defTabSz="914400" rtl="0" eaLnBrk="1" fontAlgn="auto" latinLnBrk="0" hangingPunct="1">
              <a:lnSpc>
                <a:spcPct val="100000"/>
              </a:lnSpc>
              <a:spcBef>
                <a:spcPts val="0"/>
              </a:spcBef>
              <a:spcAft>
                <a:spcPts val="0"/>
              </a:spcAft>
              <a:buClrTx/>
              <a:buSzTx/>
              <a:buFontTx/>
              <a:buNone/>
              <a:tabLst/>
              <a:defRPr/>
            </a:pPr>
            <a:r>
              <a:rPr lang="cs-CZ" altLang="en-US" dirty="0" err="1" smtClean="0"/>
              <a:t>Info</a:t>
            </a:r>
            <a:r>
              <a:rPr lang="cs-CZ" altLang="en-US" dirty="0" smtClean="0"/>
              <a:t> z </a:t>
            </a:r>
            <a:r>
              <a:rPr lang="cs-CZ" altLang="en-US" sz="1200" dirty="0" err="1" smtClean="0">
                <a:latin typeface="Calibri" pitchFamily="34" charset="0"/>
              </a:rPr>
              <a:t>Trut</a:t>
            </a:r>
            <a:r>
              <a:rPr lang="cs-CZ" altLang="en-US" sz="1200" dirty="0" smtClean="0">
                <a:latin typeface="Calibri" pitchFamily="34" charset="0"/>
              </a:rPr>
              <a:t> et al. 2009, </a:t>
            </a:r>
            <a:r>
              <a:rPr lang="cs-CZ" altLang="en-US" sz="1200" dirty="0" err="1" smtClean="0">
                <a:latin typeface="Calibri" pitchFamily="34" charset="0"/>
              </a:rPr>
              <a:t>Kukekova</a:t>
            </a:r>
            <a:r>
              <a:rPr lang="cs-CZ" altLang="en-US" sz="1200" dirty="0" smtClean="0">
                <a:latin typeface="Calibri" pitchFamily="34" charset="0"/>
              </a:rPr>
              <a:t> et al. 2012</a:t>
            </a:r>
          </a:p>
          <a:p>
            <a:endParaRPr lang="cs-CZ" altLang="en-US" dirty="0"/>
          </a:p>
        </p:txBody>
      </p:sp>
      <p:sp>
        <p:nvSpPr>
          <p:cNvPr id="97284"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685817" indent="-263776" eaLnBrk="0" hangingPunct="0">
              <a:defRPr>
                <a:solidFill>
                  <a:schemeClr val="tx1"/>
                </a:solidFill>
                <a:latin typeface="Arial" charset="0"/>
              </a:defRPr>
            </a:lvl2pPr>
            <a:lvl3pPr marL="1055103" indent="-211021" eaLnBrk="0" hangingPunct="0">
              <a:defRPr>
                <a:solidFill>
                  <a:schemeClr val="tx1"/>
                </a:solidFill>
                <a:latin typeface="Arial" charset="0"/>
              </a:defRPr>
            </a:lvl3pPr>
            <a:lvl4pPr marL="1477145" indent="-211021" eaLnBrk="0" hangingPunct="0">
              <a:defRPr>
                <a:solidFill>
                  <a:schemeClr val="tx1"/>
                </a:solidFill>
                <a:latin typeface="Arial" charset="0"/>
              </a:defRPr>
            </a:lvl4pPr>
            <a:lvl5pPr marL="1899186" indent="-211021" eaLnBrk="0" hangingPunct="0">
              <a:defRPr>
                <a:solidFill>
                  <a:schemeClr val="tx1"/>
                </a:solidFill>
                <a:latin typeface="Arial" charset="0"/>
              </a:defRPr>
            </a:lvl5pPr>
            <a:lvl6pPr marL="2321227" indent="-211021" eaLnBrk="0" fontAlgn="base" hangingPunct="0">
              <a:spcBef>
                <a:spcPct val="0"/>
              </a:spcBef>
              <a:spcAft>
                <a:spcPct val="0"/>
              </a:spcAft>
              <a:defRPr>
                <a:solidFill>
                  <a:schemeClr val="tx1"/>
                </a:solidFill>
                <a:latin typeface="Arial" charset="0"/>
              </a:defRPr>
            </a:lvl6pPr>
            <a:lvl7pPr marL="2743269" indent="-211021" eaLnBrk="0" fontAlgn="base" hangingPunct="0">
              <a:spcBef>
                <a:spcPct val="0"/>
              </a:spcBef>
              <a:spcAft>
                <a:spcPct val="0"/>
              </a:spcAft>
              <a:defRPr>
                <a:solidFill>
                  <a:schemeClr val="tx1"/>
                </a:solidFill>
                <a:latin typeface="Arial" charset="0"/>
              </a:defRPr>
            </a:lvl7pPr>
            <a:lvl8pPr marL="3165310" indent="-211021" eaLnBrk="0" fontAlgn="base" hangingPunct="0">
              <a:spcBef>
                <a:spcPct val="0"/>
              </a:spcBef>
              <a:spcAft>
                <a:spcPct val="0"/>
              </a:spcAft>
              <a:defRPr>
                <a:solidFill>
                  <a:schemeClr val="tx1"/>
                </a:solidFill>
                <a:latin typeface="Arial" charset="0"/>
              </a:defRPr>
            </a:lvl8pPr>
            <a:lvl9pPr marL="3587351" indent="-211021" eaLnBrk="0" fontAlgn="base" hangingPunct="0">
              <a:spcBef>
                <a:spcPct val="0"/>
              </a:spcBef>
              <a:spcAft>
                <a:spcPct val="0"/>
              </a:spcAft>
              <a:defRPr>
                <a:solidFill>
                  <a:schemeClr val="tx1"/>
                </a:solidFill>
                <a:latin typeface="Arial" charset="0"/>
              </a:defRPr>
            </a:lvl9pPr>
          </a:lstStyle>
          <a:p>
            <a:pPr eaLnBrk="1" hangingPunct="1"/>
            <a:fld id="{EE28BDFE-A59D-4B3E-98E7-53F260C3E215}" type="slidenum">
              <a:rPr lang="cs-CZ" altLang="en-US" smtClean="0"/>
              <a:pPr eaLnBrk="1" hangingPunct="1"/>
              <a:t>68</a:t>
            </a:fld>
            <a:endParaRPr lang="cs-CZ" altLang="en-US" smtClean="0"/>
          </a:p>
        </p:txBody>
      </p:sp>
    </p:spTree>
    <p:extLst>
      <p:ext uri="{BB962C8B-B14F-4D97-AF65-F5344CB8AC3E}">
        <p14:creationId xmlns:p14="http://schemas.microsoft.com/office/powerpoint/2010/main" val="103728162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altLang="en-US" dirty="0" smtClean="0"/>
              <a:t>Některé </a:t>
            </a:r>
            <a:r>
              <a:rPr lang="cs-CZ" altLang="en-US" dirty="0" err="1" smtClean="0"/>
              <a:t>behaviorání</a:t>
            </a:r>
            <a:r>
              <a:rPr lang="cs-CZ" altLang="en-US" dirty="0" smtClean="0"/>
              <a:t> a morfologické změny jsou ve skutečnosti způsobené opožděným vývojem normálních znaků. Pozitivní reakce na člověka, povislé uši, široká lebka, krátký čumák a stočený ocas jsou juvenilní znaky. Ke zpoždění dochází již během embryonálního vývoje. Typickým příkladem jsou bílé skvrny. Ty vznikají při opoždění proliferace buněk neurální lišty, které jsou mimo jiné prekurzory melanocytů. To vede k absenci melanocytů v některých částech těla a tím jejich depigmentaci. Zatímco některé znaky jsou zpomalené, urychluje se pohlavní dospělost (cca o měsíc). Mnoho vědců se domnívá, že právě neotenie je mechanismem transformace domácích zvířat. Pokus s liškami napovídá, že i tady se jedná o neotenii, způsobenou selekcí na ochočenost. Jde o to, že u savců na počátku života existuje omezená doba, kdy se zvíře socializuje , prozkoumává prostředí a adaptuje se na konkrétní sociální podmínky, tvoří si vazby. Toto období začíná s aktivitou smyslových orgánů a schopností pohybu. Po skončení tohoto období socializace zvíře reaguje na nové podněty strachem. Selekce na ochočenost zřejmě prodlužuje tuto dobu socializace. Je možné, že geny, které řídí zrání mozku, mají více funkcí a řídí i vývoj dalších znaků. </a:t>
            </a:r>
          </a:p>
          <a:p>
            <a:endParaRPr lang="cs-CZ" altLang="en-US" dirty="0" smtClean="0"/>
          </a:p>
        </p:txBody>
      </p:sp>
      <p:sp>
        <p:nvSpPr>
          <p:cNvPr id="4" name="Zástupný symbol pro číslo snímku 3"/>
          <p:cNvSpPr>
            <a:spLocks noGrp="1"/>
          </p:cNvSpPr>
          <p:nvPr>
            <p:ph type="sldNum" sz="quarter" idx="10"/>
          </p:nvPr>
        </p:nvSpPr>
        <p:spPr/>
        <p:txBody>
          <a:bodyPr/>
          <a:lstStyle/>
          <a:p>
            <a:fld id="{F35ADD73-E976-4031-8FBC-C9261AF8B01C}" type="slidenum">
              <a:rPr lang="cs-CZ" smtClean="0"/>
              <a:t>69</a:t>
            </a:fld>
            <a:endParaRPr lang="cs-CZ"/>
          </a:p>
        </p:txBody>
      </p:sp>
    </p:spTree>
    <p:extLst>
      <p:ext uri="{BB962C8B-B14F-4D97-AF65-F5344CB8AC3E}">
        <p14:creationId xmlns:p14="http://schemas.microsoft.com/office/powerpoint/2010/main" val="36855180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Zástupný symbol pro obrázek snímku 1"/>
          <p:cNvSpPr>
            <a:spLocks noGrp="1" noRot="1" noChangeAspect="1" noTextEdit="1"/>
          </p:cNvSpPr>
          <p:nvPr>
            <p:ph type="sldImg"/>
          </p:nvPr>
        </p:nvSpPr>
        <p:spPr>
          <a:ln/>
        </p:spPr>
      </p:sp>
      <p:sp>
        <p:nvSpPr>
          <p:cNvPr id="24579" name="Zástupný symbol pro poznámky 2"/>
          <p:cNvSpPr>
            <a:spLocks noGrp="1"/>
          </p:cNvSpPr>
          <p:nvPr>
            <p:ph type="body" idx="1"/>
          </p:nvPr>
        </p:nvSpPr>
        <p:spPr>
          <a:noFill/>
        </p:spPr>
        <p:txBody>
          <a:bodyPr/>
          <a:lstStyle/>
          <a:p>
            <a:r>
              <a:rPr lang="cs-CZ" altLang="en-US" dirty="0" smtClean="0"/>
              <a:t>Člověk má 23 párů chromosomů, z toho 22 párů jsou </a:t>
            </a:r>
            <a:r>
              <a:rPr lang="cs-CZ" altLang="en-US" dirty="0" err="1" smtClean="0"/>
              <a:t>autosomy</a:t>
            </a:r>
            <a:r>
              <a:rPr lang="cs-CZ" altLang="en-US" dirty="0" smtClean="0"/>
              <a:t>, což jsou chromosomy společné pro obě pohlaví. Zbývající pár jsou pohlavní chromosomy X a Y, přičemž ženy mají dva chromosomy X a žádný Y, muži mají jeden X a jeden Y.  Všechny geny umístěné na </a:t>
            </a:r>
            <a:r>
              <a:rPr lang="cs-CZ" altLang="en-US" dirty="0" err="1" smtClean="0"/>
              <a:t>autosomech</a:t>
            </a:r>
            <a:r>
              <a:rPr lang="cs-CZ" altLang="en-US" dirty="0" smtClean="0"/>
              <a:t> máme </a:t>
            </a:r>
            <a:r>
              <a:rPr lang="cs-CZ" altLang="en-US" dirty="0" err="1" smtClean="0"/>
              <a:t>2x</a:t>
            </a:r>
            <a:r>
              <a:rPr lang="cs-CZ" altLang="en-US" dirty="0" smtClean="0"/>
              <a:t>, geny na chromosomu</a:t>
            </a:r>
            <a:r>
              <a:rPr lang="cs-CZ" altLang="en-US" baseline="0" dirty="0" smtClean="0"/>
              <a:t> X mají ženy </a:t>
            </a:r>
            <a:r>
              <a:rPr lang="cs-CZ" altLang="en-US" baseline="0" dirty="0" err="1" smtClean="0"/>
              <a:t>2x</a:t>
            </a:r>
            <a:r>
              <a:rPr lang="cs-CZ" altLang="en-US" baseline="0" dirty="0" smtClean="0"/>
              <a:t> a muži jednou, geny na chromosomu Y mají jen muži a to jen v jedné kopii. </a:t>
            </a:r>
            <a:endParaRPr lang="cs-CZ" altLang="en-US" dirty="0" smtClean="0"/>
          </a:p>
        </p:txBody>
      </p:sp>
      <p:sp>
        <p:nvSpPr>
          <p:cNvPr id="24580" name="Zástupný symbol pro číslo snímku 3"/>
          <p:cNvSpPr>
            <a:spLocks noGrp="1"/>
          </p:cNvSpPr>
          <p:nvPr>
            <p:ph type="sldNum" sz="quarter" idx="5"/>
          </p:nvPr>
        </p:nvSpPr>
        <p:spPr>
          <a:noFill/>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defRPr>
            </a:lvl9pPr>
          </a:lstStyle>
          <a:p>
            <a:fld id="{D2C38BD8-950B-4CD8-AF61-3DF510FA8964}" type="slidenum">
              <a:rPr lang="cs-CZ" altLang="en-US" sz="1200" b="0"/>
              <a:pPr/>
              <a:t>9</a:t>
            </a:fld>
            <a:endParaRPr lang="cs-CZ" altLang="en-US" sz="1200" b="0"/>
          </a:p>
        </p:txBody>
      </p:sp>
    </p:spTree>
    <p:extLst>
      <p:ext uri="{BB962C8B-B14F-4D97-AF65-F5344CB8AC3E}">
        <p14:creationId xmlns:p14="http://schemas.microsoft.com/office/powerpoint/2010/main" val="1130722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10</a:t>
            </a:fld>
            <a:endParaRPr lang="cs-CZ"/>
          </a:p>
        </p:txBody>
      </p:sp>
    </p:spTree>
    <p:extLst>
      <p:ext uri="{BB962C8B-B14F-4D97-AF65-F5344CB8AC3E}">
        <p14:creationId xmlns:p14="http://schemas.microsoft.com/office/powerpoint/2010/main" val="35864179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dirty="0" smtClean="0"/>
              <a:t>Gen pro PAH je lokalizován na chromosomu 12</a:t>
            </a:r>
          </a:p>
          <a:p>
            <a:r>
              <a:rPr lang="cs-CZ" sz="1200" dirty="0" smtClean="0"/>
              <a:t>Je známo více než 400 mutací způsobujících fenylketonurii. </a:t>
            </a:r>
          </a:p>
          <a:p>
            <a:endParaRPr lang="cs-CZ" dirty="0"/>
          </a:p>
        </p:txBody>
      </p:sp>
      <p:sp>
        <p:nvSpPr>
          <p:cNvPr id="4" name="Zástupný symbol pro číslo snímku 3"/>
          <p:cNvSpPr>
            <a:spLocks noGrp="1"/>
          </p:cNvSpPr>
          <p:nvPr>
            <p:ph type="sldNum" sz="quarter" idx="10"/>
          </p:nvPr>
        </p:nvSpPr>
        <p:spPr/>
        <p:txBody>
          <a:bodyPr/>
          <a:lstStyle/>
          <a:p>
            <a:fld id="{F35ADD73-E976-4031-8FBC-C9261AF8B01C}" type="slidenum">
              <a:rPr lang="cs-CZ" smtClean="0"/>
              <a:t>13</a:t>
            </a:fld>
            <a:endParaRPr lang="cs-CZ"/>
          </a:p>
        </p:txBody>
      </p:sp>
    </p:spTree>
    <p:extLst>
      <p:ext uri="{BB962C8B-B14F-4D97-AF65-F5344CB8AC3E}">
        <p14:creationId xmlns:p14="http://schemas.microsoft.com/office/powerpoint/2010/main" val="32472610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smtClean="0"/>
              <a:t>Gómez-García</a:t>
            </a:r>
            <a:r>
              <a:rPr lang="cs-CZ" dirty="0" smtClean="0"/>
              <a:t>, M.R.; </a:t>
            </a:r>
            <a:r>
              <a:rPr lang="cs-CZ" dirty="0" err="1" smtClean="0"/>
              <a:t>Ochoa-Alejo</a:t>
            </a:r>
            <a:r>
              <a:rPr lang="cs-CZ" dirty="0" smtClean="0"/>
              <a:t>, N. </a:t>
            </a:r>
            <a:r>
              <a:rPr lang="cs-CZ" dirty="0" err="1" smtClean="0"/>
              <a:t>Biochemistry</a:t>
            </a:r>
            <a:r>
              <a:rPr lang="cs-CZ" dirty="0" smtClean="0"/>
              <a:t> and </a:t>
            </a:r>
            <a:r>
              <a:rPr lang="cs-CZ" dirty="0" err="1" smtClean="0"/>
              <a:t>Molecular</a:t>
            </a:r>
            <a:r>
              <a:rPr lang="cs-CZ" dirty="0" smtClean="0"/>
              <a:t> Biology </a:t>
            </a:r>
            <a:r>
              <a:rPr lang="cs-CZ" dirty="0" err="1" smtClean="0"/>
              <a:t>of</a:t>
            </a:r>
            <a:r>
              <a:rPr lang="cs-CZ" dirty="0" smtClean="0"/>
              <a:t> </a:t>
            </a:r>
            <a:r>
              <a:rPr lang="cs-CZ" dirty="0" err="1" smtClean="0"/>
              <a:t>Carotenoid</a:t>
            </a:r>
            <a:r>
              <a:rPr lang="cs-CZ" dirty="0" smtClean="0"/>
              <a:t> </a:t>
            </a:r>
            <a:r>
              <a:rPr lang="cs-CZ" dirty="0" err="1" smtClean="0"/>
              <a:t>Biosynthesis</a:t>
            </a:r>
            <a:r>
              <a:rPr lang="cs-CZ" dirty="0" smtClean="0"/>
              <a:t> in </a:t>
            </a:r>
            <a:r>
              <a:rPr lang="cs-CZ" dirty="0" err="1" smtClean="0"/>
              <a:t>Chili</a:t>
            </a:r>
            <a:r>
              <a:rPr lang="cs-CZ" dirty="0" smtClean="0"/>
              <a:t> </a:t>
            </a:r>
            <a:r>
              <a:rPr lang="cs-CZ" dirty="0" err="1" smtClean="0"/>
              <a:t>Peppers</a:t>
            </a:r>
            <a:r>
              <a:rPr lang="cs-CZ" dirty="0" smtClean="0"/>
              <a:t> (</a:t>
            </a:r>
            <a:r>
              <a:rPr lang="cs-CZ" i="1" dirty="0" err="1" smtClean="0"/>
              <a:t>Capsicum</a:t>
            </a:r>
            <a:r>
              <a:rPr lang="cs-CZ" dirty="0" smtClean="0"/>
              <a:t> </a:t>
            </a:r>
            <a:r>
              <a:rPr lang="cs-CZ" dirty="0" err="1" smtClean="0"/>
              <a:t>spp</a:t>
            </a:r>
            <a:r>
              <a:rPr lang="cs-CZ" dirty="0" smtClean="0"/>
              <a:t>.). </a:t>
            </a:r>
            <a:r>
              <a:rPr lang="cs-CZ" i="1" dirty="0" err="1" smtClean="0"/>
              <a:t>Int</a:t>
            </a:r>
            <a:r>
              <a:rPr lang="cs-CZ" i="1" dirty="0" smtClean="0"/>
              <a:t>. J. Mol. </a:t>
            </a:r>
            <a:r>
              <a:rPr lang="cs-CZ" i="1" dirty="0" err="1" smtClean="0"/>
              <a:t>Sci</a:t>
            </a:r>
            <a:r>
              <a:rPr lang="cs-CZ" i="1" dirty="0" smtClean="0"/>
              <a:t>.</a:t>
            </a:r>
            <a:r>
              <a:rPr lang="cs-CZ" dirty="0" smtClean="0"/>
              <a:t> </a:t>
            </a:r>
            <a:r>
              <a:rPr lang="cs-CZ" b="1" dirty="0" smtClean="0"/>
              <a:t>2013</a:t>
            </a:r>
            <a:r>
              <a:rPr lang="cs-CZ" dirty="0" smtClean="0"/>
              <a:t>, </a:t>
            </a:r>
            <a:r>
              <a:rPr lang="cs-CZ" i="1" dirty="0" smtClean="0"/>
              <a:t>14</a:t>
            </a:r>
            <a:r>
              <a:rPr lang="cs-CZ" dirty="0" smtClean="0"/>
              <a:t>, 19025-19053. </a:t>
            </a:r>
            <a:endParaRPr lang="cs-CZ"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14</a:t>
            </a:fld>
            <a:endParaRPr lang="cs-CZ"/>
          </a:p>
        </p:txBody>
      </p:sp>
    </p:spTree>
    <p:extLst>
      <p:ext uri="{BB962C8B-B14F-4D97-AF65-F5344CB8AC3E}">
        <p14:creationId xmlns:p14="http://schemas.microsoft.com/office/powerpoint/2010/main" val="430024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cs-CZ" smtClean="0"/>
              <a:t>Kliknutím lze upravit styl.</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lze upravit styl předlohy.</a:t>
            </a:r>
            <a:endParaRPr lang="en-US" dirty="0"/>
          </a:p>
        </p:txBody>
      </p:sp>
      <p:sp>
        <p:nvSpPr>
          <p:cNvPr id="4" name="Date Placeholder 3"/>
          <p:cNvSpPr>
            <a:spLocks noGrp="1"/>
          </p:cNvSpPr>
          <p:nvPr>
            <p:ph type="dt" sz="half" idx="10"/>
          </p:nvPr>
        </p:nvSpPr>
        <p:spPr/>
        <p:txBody>
          <a:bodyPr/>
          <a:lstStyle/>
          <a:p>
            <a:fld id="{25EC585E-B02C-43ED-A365-EEC8D17FE6EF}" type="datetimeFigureOut">
              <a:rPr lang="cs-CZ" smtClean="0"/>
              <a:t>6.3.2019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2850464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25EC585E-B02C-43ED-A365-EEC8D17FE6EF}" type="datetimeFigureOut">
              <a:rPr lang="cs-CZ" smtClean="0"/>
              <a:t>6.3.2019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2712368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cs-CZ" smtClean="0"/>
              <a:t>Kliknutím lze upravit styl.</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25EC585E-B02C-43ED-A365-EEC8D17FE6EF}" type="datetimeFigureOut">
              <a:rPr lang="cs-CZ" smtClean="0"/>
              <a:t>6.3.2019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1267379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25EC585E-B02C-43ED-A365-EEC8D17FE6EF}" type="datetimeFigureOut">
              <a:rPr lang="cs-CZ" smtClean="0"/>
              <a:t>6.3.2019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35363500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cs-CZ" smtClean="0"/>
              <a:t>Kliknutím lze upravit styl.</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Kliknutím lze upravit styly předlohy textu.</a:t>
            </a:r>
          </a:p>
        </p:txBody>
      </p:sp>
      <p:sp>
        <p:nvSpPr>
          <p:cNvPr id="4" name="Date Placeholder 3"/>
          <p:cNvSpPr>
            <a:spLocks noGrp="1"/>
          </p:cNvSpPr>
          <p:nvPr>
            <p:ph type="dt" sz="half" idx="10"/>
          </p:nvPr>
        </p:nvSpPr>
        <p:spPr/>
        <p:txBody>
          <a:bodyPr/>
          <a:lstStyle/>
          <a:p>
            <a:fld id="{25EC585E-B02C-43ED-A365-EEC8D17FE6EF}" type="datetimeFigureOut">
              <a:rPr lang="cs-CZ" smtClean="0"/>
              <a:t>6.3.2019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612953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Date Placeholder 4"/>
          <p:cNvSpPr>
            <a:spLocks noGrp="1"/>
          </p:cNvSpPr>
          <p:nvPr>
            <p:ph type="dt" sz="half" idx="10"/>
          </p:nvPr>
        </p:nvSpPr>
        <p:spPr/>
        <p:txBody>
          <a:bodyPr/>
          <a:lstStyle/>
          <a:p>
            <a:fld id="{25EC585E-B02C-43ED-A365-EEC8D17FE6EF}" type="datetimeFigureOut">
              <a:rPr lang="cs-CZ" smtClean="0"/>
              <a:t>6.3.2019</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1613430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cs-CZ" smtClean="0"/>
              <a:t>Kliknutím lze upravit styl.</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Content Placeholder 3"/>
          <p:cNvSpPr>
            <a:spLocks noGrp="1"/>
          </p:cNvSpPr>
          <p:nvPr>
            <p:ph sz="half" idx="2"/>
          </p:nvPr>
        </p:nvSpPr>
        <p:spPr>
          <a:xfrm>
            <a:off x="629842" y="2505075"/>
            <a:ext cx="3868340"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Content Placeholder 5"/>
          <p:cNvSpPr>
            <a:spLocks noGrp="1"/>
          </p:cNvSpPr>
          <p:nvPr>
            <p:ph sz="quarter" idx="4"/>
          </p:nvPr>
        </p:nvSpPr>
        <p:spPr>
          <a:xfrm>
            <a:off x="4629150" y="2505075"/>
            <a:ext cx="3887391"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6"/>
          <p:cNvSpPr>
            <a:spLocks noGrp="1"/>
          </p:cNvSpPr>
          <p:nvPr>
            <p:ph type="dt" sz="half" idx="10"/>
          </p:nvPr>
        </p:nvSpPr>
        <p:spPr/>
        <p:txBody>
          <a:bodyPr/>
          <a:lstStyle/>
          <a:p>
            <a:fld id="{25EC585E-B02C-43ED-A365-EEC8D17FE6EF}" type="datetimeFigureOut">
              <a:rPr lang="cs-CZ" smtClean="0"/>
              <a:t>6.3.2019</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1191845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Date Placeholder 2"/>
          <p:cNvSpPr>
            <a:spLocks noGrp="1"/>
          </p:cNvSpPr>
          <p:nvPr>
            <p:ph type="dt" sz="half" idx="10"/>
          </p:nvPr>
        </p:nvSpPr>
        <p:spPr/>
        <p:txBody>
          <a:bodyPr/>
          <a:lstStyle/>
          <a:p>
            <a:fld id="{25EC585E-B02C-43ED-A365-EEC8D17FE6EF}" type="datetimeFigureOut">
              <a:rPr lang="cs-CZ" smtClean="0"/>
              <a:t>6.3.2019</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693564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EC585E-B02C-43ED-A365-EEC8D17FE6EF}" type="datetimeFigureOut">
              <a:rPr lang="cs-CZ" smtClean="0"/>
              <a:t>6.3.2019</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161452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smtClean="0"/>
              <a:t>Kliknutím lze upravit styl.</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Date Placeholder 4"/>
          <p:cNvSpPr>
            <a:spLocks noGrp="1"/>
          </p:cNvSpPr>
          <p:nvPr>
            <p:ph type="dt" sz="half" idx="10"/>
          </p:nvPr>
        </p:nvSpPr>
        <p:spPr/>
        <p:txBody>
          <a:bodyPr/>
          <a:lstStyle/>
          <a:p>
            <a:fld id="{25EC585E-B02C-43ED-A365-EEC8D17FE6EF}" type="datetimeFigureOut">
              <a:rPr lang="cs-CZ" smtClean="0"/>
              <a:t>6.3.2019</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3780748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smtClean="0"/>
              <a:t>Kliknutím lze upravit styl.</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smtClean="0"/>
              <a:t>Kliknutím na ikonu přidáte obrázek.</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Date Placeholder 4"/>
          <p:cNvSpPr>
            <a:spLocks noGrp="1"/>
          </p:cNvSpPr>
          <p:nvPr>
            <p:ph type="dt" sz="half" idx="10"/>
          </p:nvPr>
        </p:nvSpPr>
        <p:spPr/>
        <p:txBody>
          <a:bodyPr/>
          <a:lstStyle/>
          <a:p>
            <a:fld id="{25EC585E-B02C-43ED-A365-EEC8D17FE6EF}" type="datetimeFigureOut">
              <a:rPr lang="cs-CZ" smtClean="0"/>
              <a:t>6.3.2019</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1973801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cs-CZ" smtClean="0"/>
              <a:t>Kliknutím lze upravit styl.</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EC585E-B02C-43ED-A365-EEC8D17FE6EF}" type="datetimeFigureOut">
              <a:rPr lang="cs-CZ" smtClean="0"/>
              <a:t>6.3.2019</a:t>
            </a:fld>
            <a:endParaRPr lang="cs-CZ"/>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0AAC64-1F87-46E7-8D99-D08FBF1877AD}" type="slidenum">
              <a:rPr lang="cs-CZ" smtClean="0"/>
              <a:t>‹#›</a:t>
            </a:fld>
            <a:endParaRPr lang="cs-CZ"/>
          </a:p>
        </p:txBody>
      </p:sp>
    </p:spTree>
    <p:extLst>
      <p:ext uri="{BB962C8B-B14F-4D97-AF65-F5344CB8AC3E}">
        <p14:creationId xmlns:p14="http://schemas.microsoft.com/office/powerpoint/2010/main" val="29877358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2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27.jpe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32.ti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3.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6.tif"/></Relationships>
</file>

<file path=ppt/slides/_rels/slide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1.jpe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40.ti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2.tif"/></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13.bin"/><Relationship Id="rId3" Type="http://schemas.openxmlformats.org/officeDocument/2006/relationships/notesSlide" Target="../notesSlides/notesSlide23.xml"/><Relationship Id="rId7" Type="http://schemas.openxmlformats.org/officeDocument/2006/relationships/image" Target="../media/image44.e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12.bin"/><Relationship Id="rId5" Type="http://schemas.openxmlformats.org/officeDocument/2006/relationships/image" Target="../media/image43.emf"/><Relationship Id="rId4" Type="http://schemas.openxmlformats.org/officeDocument/2006/relationships/oleObject" Target="../embeddings/oleObject11.bin"/><Relationship Id="rId9" Type="http://schemas.openxmlformats.org/officeDocument/2006/relationships/image" Target="../media/image45.emf"/></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47.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4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2.tif"/><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4.tiff"/></Relationships>
</file>

<file path=ppt/slides/_rels/slide48.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56.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36.xml"/><Relationship Id="rId7"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58.wmf"/><Relationship Id="rId5" Type="http://schemas.openxmlformats.org/officeDocument/2006/relationships/oleObject" Target="../embeddings/oleObject14.bin"/><Relationship Id="rId4" Type="http://schemas.openxmlformats.org/officeDocument/2006/relationships/image" Target="../media/image60.jpeg"/></Relationships>
</file>

<file path=ppt/slides/_rels/slide5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53.xml.rels><?xml version="1.0" encoding="UTF-8" standalone="yes"?>
<Relationships xmlns="http://schemas.openxmlformats.org/package/2006/relationships"><Relationship Id="rId8" Type="http://schemas.openxmlformats.org/officeDocument/2006/relationships/image" Target="../media/image64.wmf"/><Relationship Id="rId3" Type="http://schemas.openxmlformats.org/officeDocument/2006/relationships/notesSlide" Target="../notesSlides/notesSlide38.xml"/><Relationship Id="rId7"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63.wmf"/><Relationship Id="rId5" Type="http://schemas.openxmlformats.org/officeDocument/2006/relationships/oleObject" Target="../embeddings/oleObject16.bin"/><Relationship Id="rId10" Type="http://schemas.openxmlformats.org/officeDocument/2006/relationships/image" Target="../media/image65.wmf"/><Relationship Id="rId4" Type="http://schemas.openxmlformats.org/officeDocument/2006/relationships/image" Target="../media/image61.jpeg"/><Relationship Id="rId9" Type="http://schemas.openxmlformats.org/officeDocument/2006/relationships/oleObject" Target="../embeddings/oleObject18.bin"/></Relationships>
</file>

<file path=ppt/slides/_rels/slide5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notesSlide" Target="../notesSlides/notesSlide41.xml"/><Relationship Id="rId7" Type="http://schemas.openxmlformats.org/officeDocument/2006/relationships/image" Target="../media/image71.png"/><Relationship Id="rId2" Type="http://schemas.openxmlformats.org/officeDocument/2006/relationships/slideLayout" Target="../slideLayouts/slideLayout6.xml"/><Relationship Id="rId1" Type="http://schemas.openxmlformats.org/officeDocument/2006/relationships/vmlDrawing" Target="../drawings/vmlDrawing7.v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oleObject" Target="../embeddings/oleObject19.bin"/></Relationships>
</file>

<file path=ppt/slides/_rels/slide5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1.emf"/><Relationship Id="rId11" Type="http://schemas.openxmlformats.org/officeDocument/2006/relationships/image" Target="../media/image12.emf"/><Relationship Id="rId5" Type="http://schemas.openxmlformats.org/officeDocument/2006/relationships/oleObject" Target="../embeddings/oleObject2.bin"/><Relationship Id="rId10" Type="http://schemas.openxmlformats.org/officeDocument/2006/relationships/oleObject" Target="../embeddings/oleObject6.bin"/><Relationship Id="rId4" Type="http://schemas.openxmlformats.org/officeDocument/2006/relationships/image" Target="../media/image10.emf"/><Relationship Id="rId9" Type="http://schemas.openxmlformats.org/officeDocument/2006/relationships/oleObject" Target="../embeddings/oleObject5.bin"/></Relationships>
</file>

<file path=ppt/slides/_rels/slide60.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6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jpg"/></Relationships>
</file>

<file path=ppt/slides/_rels/slide6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jpeg"/><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png"/></Relationships>
</file>

<file path=ppt/slides/_rels/slide6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0.xml"/><Relationship Id="rId1" Type="http://schemas.openxmlformats.org/officeDocument/2006/relationships/slideLayout" Target="../slideLayouts/slideLayout6.xml"/><Relationship Id="rId5" Type="http://schemas.openxmlformats.org/officeDocument/2006/relationships/image" Target="../media/image84.jpeg"/><Relationship Id="rId4" Type="http://schemas.openxmlformats.org/officeDocument/2006/relationships/image" Target="../media/image91.jpeg"/></Relationships>
</file>

<file path=ppt/slides/_rels/slide6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52.xml"/><Relationship Id="rId1" Type="http://schemas.openxmlformats.org/officeDocument/2006/relationships/slideLayout" Target="../slideLayouts/slideLayout6.xml"/><Relationship Id="rId5" Type="http://schemas.openxmlformats.org/officeDocument/2006/relationships/image" Target="../media/image92.png"/><Relationship Id="rId4" Type="http://schemas.openxmlformats.org/officeDocument/2006/relationships/image" Target="../media/image94.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notesSlide" Target="../notesSlides/notesSlide4.xml"/><Relationship Id="rId7" Type="http://schemas.openxmlformats.org/officeDocument/2006/relationships/image" Target="../media/image13.e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7.bin"/><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14.em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notesSlide" Target="../notesSlides/notesSlide6.xml"/><Relationship Id="rId7" Type="http://schemas.openxmlformats.org/officeDocument/2006/relationships/image" Target="../media/image19.png"/><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oleObject" Target="../embeddings/oleObject10.bin"/><Relationship Id="rId5" Type="http://schemas.openxmlformats.org/officeDocument/2006/relationships/image" Target="../media/image18.png"/><Relationship Id="rId4" Type="http://schemas.openxmlformats.org/officeDocument/2006/relationships/oleObject" Target="../embeddings/oleObject9.bin"/><Relationship Id="rId9"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792530" y="180752"/>
            <a:ext cx="7772400" cy="958149"/>
          </a:xfrm>
        </p:spPr>
        <p:txBody>
          <a:bodyPr>
            <a:normAutofit/>
          </a:bodyPr>
          <a:lstStyle/>
          <a:p>
            <a:r>
              <a:rPr lang="cs-CZ" sz="4400" dirty="0"/>
              <a:t>Genetika 03</a:t>
            </a:r>
          </a:p>
        </p:txBody>
      </p:sp>
      <p:sp>
        <p:nvSpPr>
          <p:cNvPr id="3" name="Podnadpis 2"/>
          <p:cNvSpPr>
            <a:spLocks noGrp="1"/>
          </p:cNvSpPr>
          <p:nvPr>
            <p:ph type="subTitle" idx="1"/>
          </p:nvPr>
        </p:nvSpPr>
        <p:spPr>
          <a:xfrm>
            <a:off x="1249730" y="1716200"/>
            <a:ext cx="6858000" cy="1655762"/>
          </a:xfrm>
        </p:spPr>
        <p:txBody>
          <a:bodyPr>
            <a:normAutofit/>
          </a:bodyPr>
          <a:lstStyle/>
          <a:p>
            <a:r>
              <a:rPr lang="cs-CZ" sz="5400" dirty="0"/>
              <a:t>Proteiny a jejich funkce</a:t>
            </a:r>
          </a:p>
        </p:txBody>
      </p:sp>
      <p:pic>
        <p:nvPicPr>
          <p:cNvPr id="4" name="Picture 23" descr="2088995-lightningstrikes_flas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7302" y="3138046"/>
            <a:ext cx="4042856" cy="302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99720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823058" y="0"/>
            <a:ext cx="7886700" cy="1325563"/>
          </a:xfrm>
        </p:spPr>
        <p:txBody>
          <a:bodyPr vert="horz" lIns="91440" tIns="45720" rIns="91440" bIns="45720" rtlCol="0" anchor="ctr">
            <a:normAutofit/>
          </a:bodyPr>
          <a:lstStyle/>
          <a:p>
            <a:pPr algn="ctr"/>
            <a:r>
              <a:rPr lang="cs-CZ" sz="4000" dirty="0" smtClean="0">
                <a:solidFill>
                  <a:srgbClr val="C00000"/>
                </a:solidFill>
              </a:rPr>
              <a:t>Důležité </a:t>
            </a:r>
            <a:r>
              <a:rPr lang="cs-CZ" sz="4000" dirty="0">
                <a:solidFill>
                  <a:srgbClr val="C00000"/>
                </a:solidFill>
              </a:rPr>
              <a:t>pojmy</a:t>
            </a:r>
          </a:p>
        </p:txBody>
      </p:sp>
      <p:sp>
        <p:nvSpPr>
          <p:cNvPr id="30" name="TextovéPole 29"/>
          <p:cNvSpPr txBox="1"/>
          <p:nvPr/>
        </p:nvSpPr>
        <p:spPr>
          <a:xfrm>
            <a:off x="392307" y="1403979"/>
            <a:ext cx="2888163" cy="892552"/>
          </a:xfrm>
          <a:prstGeom prst="rect">
            <a:avLst/>
          </a:prstGeom>
          <a:noFill/>
        </p:spPr>
        <p:txBody>
          <a:bodyPr wrap="none" rtlCol="0">
            <a:spAutoFit/>
          </a:bodyPr>
          <a:lstStyle/>
          <a:p>
            <a:r>
              <a:rPr lang="cs-CZ" sz="2400" b="1" dirty="0" smtClean="0">
                <a:solidFill>
                  <a:srgbClr val="FF0000"/>
                </a:solidFill>
              </a:rPr>
              <a:t>Alely = </a:t>
            </a:r>
            <a:r>
              <a:rPr lang="cs-CZ" sz="2000" dirty="0"/>
              <a:t>různé verze genu</a:t>
            </a:r>
          </a:p>
          <a:p>
            <a:endParaRPr lang="en-US" sz="2800" dirty="0"/>
          </a:p>
        </p:txBody>
      </p:sp>
      <p:pic>
        <p:nvPicPr>
          <p:cNvPr id="9" name="Obráze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781" y="4412063"/>
            <a:ext cx="2615378" cy="1875721"/>
          </a:xfrm>
          <a:prstGeom prst="rect">
            <a:avLst/>
          </a:prstGeom>
        </p:spPr>
      </p:pic>
      <p:pic>
        <p:nvPicPr>
          <p:cNvPr id="10" name="Obrázek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8242" y="4818203"/>
            <a:ext cx="3217833" cy="2039797"/>
          </a:xfrm>
          <a:prstGeom prst="rect">
            <a:avLst/>
          </a:prstGeom>
        </p:spPr>
      </p:pic>
      <p:grpSp>
        <p:nvGrpSpPr>
          <p:cNvPr id="61" name="Skupina 60"/>
          <p:cNvGrpSpPr/>
          <p:nvPr/>
        </p:nvGrpSpPr>
        <p:grpSpPr>
          <a:xfrm>
            <a:off x="4421323" y="534272"/>
            <a:ext cx="3219213" cy="2537836"/>
            <a:chOff x="5143482" y="863574"/>
            <a:chExt cx="3219213" cy="2537836"/>
          </a:xfrm>
        </p:grpSpPr>
        <p:pic>
          <p:nvPicPr>
            <p:cNvPr id="52" name="Obrázek 5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91809" y="1657127"/>
              <a:ext cx="3170886" cy="1744283"/>
            </a:xfrm>
            <a:prstGeom prst="rect">
              <a:avLst/>
            </a:prstGeom>
          </p:spPr>
        </p:pic>
        <p:cxnSp>
          <p:nvCxnSpPr>
            <p:cNvPr id="35" name="Přímá spojnice se šipkou 34"/>
            <p:cNvCxnSpPr/>
            <p:nvPr/>
          </p:nvCxnSpPr>
          <p:spPr>
            <a:xfrm flipH="1">
              <a:off x="5619964" y="1309850"/>
              <a:ext cx="410966" cy="79934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Přímá spojnice se šipkou 36"/>
            <p:cNvCxnSpPr/>
            <p:nvPr/>
          </p:nvCxnSpPr>
          <p:spPr>
            <a:xfrm>
              <a:off x="6318607" y="1309850"/>
              <a:ext cx="0" cy="98668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3" name="Přímá spojnice se šipkou 42"/>
            <p:cNvCxnSpPr/>
            <p:nvPr/>
          </p:nvCxnSpPr>
          <p:spPr>
            <a:xfrm>
              <a:off x="6462445" y="1309850"/>
              <a:ext cx="314807" cy="120710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5" name="Přímá spojnice se šipkou 44"/>
            <p:cNvCxnSpPr/>
            <p:nvPr/>
          </p:nvCxnSpPr>
          <p:spPr>
            <a:xfrm>
              <a:off x="6688476" y="1309850"/>
              <a:ext cx="739740" cy="120710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7" name="Přímá spojnice se šipkou 46"/>
            <p:cNvCxnSpPr/>
            <p:nvPr/>
          </p:nvCxnSpPr>
          <p:spPr>
            <a:xfrm>
              <a:off x="6907160" y="1309850"/>
              <a:ext cx="1127231" cy="90995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8" name="TextovéPole 57"/>
            <p:cNvSpPr txBox="1"/>
            <p:nvPr/>
          </p:nvSpPr>
          <p:spPr>
            <a:xfrm>
              <a:off x="5143482" y="863574"/>
              <a:ext cx="2952731" cy="369332"/>
            </a:xfrm>
            <a:prstGeom prst="rect">
              <a:avLst/>
            </a:prstGeom>
            <a:noFill/>
          </p:spPr>
          <p:txBody>
            <a:bodyPr wrap="none" rtlCol="0">
              <a:spAutoFit/>
            </a:bodyPr>
            <a:lstStyle/>
            <a:p>
              <a:r>
                <a:rPr lang="cs-CZ" dirty="0" smtClean="0"/>
                <a:t>Různé alely genu X v populaci</a:t>
              </a:r>
              <a:endParaRPr lang="en-US" dirty="0"/>
            </a:p>
          </p:txBody>
        </p:sp>
      </p:grpSp>
      <p:sp>
        <p:nvSpPr>
          <p:cNvPr id="59" name="TextovéPole 58"/>
          <p:cNvSpPr txBox="1"/>
          <p:nvPr/>
        </p:nvSpPr>
        <p:spPr>
          <a:xfrm>
            <a:off x="392307" y="2912398"/>
            <a:ext cx="3842535" cy="1384995"/>
          </a:xfrm>
          <a:prstGeom prst="rect">
            <a:avLst/>
          </a:prstGeom>
          <a:noFill/>
        </p:spPr>
        <p:txBody>
          <a:bodyPr wrap="square" rtlCol="0">
            <a:spAutoFit/>
          </a:bodyPr>
          <a:lstStyle/>
          <a:p>
            <a:r>
              <a:rPr lang="cs-CZ" sz="2400" b="1" dirty="0">
                <a:solidFill>
                  <a:srgbClr val="FF0000"/>
                </a:solidFill>
              </a:rPr>
              <a:t>Homozygot = </a:t>
            </a:r>
            <a:r>
              <a:rPr lang="cs-CZ" sz="2000" dirty="0" smtClean="0"/>
              <a:t>jedinec, který má u sledovaného genu na obou homologních chromosomech stejnou alelu</a:t>
            </a:r>
            <a:endParaRPr lang="en-US" sz="2000" dirty="0"/>
          </a:p>
        </p:txBody>
      </p:sp>
      <p:sp>
        <p:nvSpPr>
          <p:cNvPr id="60" name="TextovéPole 59"/>
          <p:cNvSpPr txBox="1"/>
          <p:nvPr/>
        </p:nvSpPr>
        <p:spPr>
          <a:xfrm>
            <a:off x="4784789" y="3310195"/>
            <a:ext cx="4174276" cy="1384995"/>
          </a:xfrm>
          <a:prstGeom prst="rect">
            <a:avLst/>
          </a:prstGeom>
          <a:noFill/>
        </p:spPr>
        <p:txBody>
          <a:bodyPr wrap="square" rtlCol="0">
            <a:spAutoFit/>
          </a:bodyPr>
          <a:lstStyle/>
          <a:p>
            <a:r>
              <a:rPr lang="cs-CZ" sz="2400" b="1" dirty="0" smtClean="0">
                <a:solidFill>
                  <a:srgbClr val="FF0000"/>
                </a:solidFill>
              </a:rPr>
              <a:t>Heterozygot </a:t>
            </a:r>
            <a:r>
              <a:rPr lang="cs-CZ" sz="2400" b="1" dirty="0">
                <a:solidFill>
                  <a:srgbClr val="FF0000"/>
                </a:solidFill>
              </a:rPr>
              <a:t>= </a:t>
            </a:r>
            <a:r>
              <a:rPr lang="cs-CZ" sz="2000" dirty="0" smtClean="0"/>
              <a:t>jedinec, který má u sledovaného genu na obou homologních chromosomech různé alely</a:t>
            </a:r>
            <a:endParaRPr lang="en-US" sz="2000" dirty="0"/>
          </a:p>
        </p:txBody>
      </p:sp>
      <p:sp>
        <p:nvSpPr>
          <p:cNvPr id="3" name="TextovéPole 2"/>
          <p:cNvSpPr txBox="1"/>
          <p:nvPr/>
        </p:nvSpPr>
        <p:spPr>
          <a:xfrm>
            <a:off x="406669" y="2187652"/>
            <a:ext cx="2945935" cy="430887"/>
          </a:xfrm>
          <a:prstGeom prst="rect">
            <a:avLst/>
          </a:prstGeom>
          <a:noFill/>
        </p:spPr>
        <p:txBody>
          <a:bodyPr wrap="none" rtlCol="0">
            <a:spAutoFit/>
          </a:bodyPr>
          <a:lstStyle/>
          <a:p>
            <a:r>
              <a:rPr lang="cs-CZ" sz="2200" b="1" dirty="0" smtClean="0"/>
              <a:t>Alely vznikají mutacemi</a:t>
            </a:r>
            <a:endParaRPr lang="en-US" sz="2200" b="1" dirty="0" smtClean="0"/>
          </a:p>
        </p:txBody>
      </p:sp>
    </p:spTree>
    <p:extLst>
      <p:ext uri="{BB962C8B-B14F-4D97-AF65-F5344CB8AC3E}">
        <p14:creationId xmlns:p14="http://schemas.microsoft.com/office/powerpoint/2010/main" val="3180531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471457" y="743121"/>
            <a:ext cx="8024843" cy="3816429"/>
          </a:xfrm>
          <a:prstGeom prst="rect">
            <a:avLst/>
          </a:prstGeom>
          <a:noFill/>
        </p:spPr>
        <p:txBody>
          <a:bodyPr wrap="square" rtlCol="0">
            <a:spAutoFit/>
          </a:bodyPr>
          <a:lstStyle/>
          <a:p>
            <a:r>
              <a:rPr lang="cs-CZ" sz="2800" b="1" dirty="0" smtClean="0">
                <a:solidFill>
                  <a:srgbClr val="44AF19"/>
                </a:solidFill>
              </a:rPr>
              <a:t>Otázka: </a:t>
            </a:r>
            <a:r>
              <a:rPr lang="cs-CZ" sz="2400" dirty="0"/>
              <a:t>Gen pro </a:t>
            </a:r>
            <a:r>
              <a:rPr lang="cs-CZ" sz="2400" dirty="0" err="1"/>
              <a:t>PAH</a:t>
            </a:r>
            <a:r>
              <a:rPr lang="cs-CZ" sz="2400" dirty="0"/>
              <a:t> se nachází na </a:t>
            </a:r>
            <a:r>
              <a:rPr lang="cs-CZ" sz="2400" dirty="0" err="1"/>
              <a:t>autosomu</a:t>
            </a:r>
            <a:r>
              <a:rPr lang="cs-CZ" sz="2400" dirty="0"/>
              <a:t> a je </a:t>
            </a:r>
            <a:r>
              <a:rPr lang="cs-CZ" sz="2400" dirty="0" smtClean="0"/>
              <a:t>známo více než 400 alel tohoto genu, které způsobují fenylketonurii. Které z následujících tvrzení je pravdivé?</a:t>
            </a:r>
          </a:p>
          <a:p>
            <a:pPr marL="457200" indent="-457200">
              <a:spcBef>
                <a:spcPts val="4200"/>
              </a:spcBef>
              <a:buFont typeface="Arial" panose="020B0604020202020204" pitchFamily="34" charset="0"/>
              <a:buChar char="•"/>
            </a:pPr>
            <a:r>
              <a:rPr lang="cs-CZ" sz="2400" dirty="0" smtClean="0"/>
              <a:t>Jedinci homozygotní pro gen </a:t>
            </a:r>
            <a:r>
              <a:rPr lang="cs-CZ" sz="2400" dirty="0" err="1" smtClean="0"/>
              <a:t>PAH</a:t>
            </a:r>
            <a:r>
              <a:rPr lang="cs-CZ" sz="2400" dirty="0" smtClean="0"/>
              <a:t> nemají funkční enzym </a:t>
            </a:r>
            <a:r>
              <a:rPr lang="cs-CZ" sz="2400" dirty="0" err="1" smtClean="0"/>
              <a:t>PAH</a:t>
            </a:r>
            <a:r>
              <a:rPr lang="cs-CZ" sz="2400" dirty="0" smtClean="0"/>
              <a:t>.</a:t>
            </a:r>
          </a:p>
          <a:p>
            <a:pPr marL="457200" indent="-457200">
              <a:spcBef>
                <a:spcPts val="4200"/>
              </a:spcBef>
              <a:buFont typeface="Arial" panose="020B0604020202020204" pitchFamily="34" charset="0"/>
              <a:buChar char="•"/>
            </a:pPr>
            <a:r>
              <a:rPr lang="cs-CZ" sz="2400" dirty="0" smtClean="0"/>
              <a:t>Jedinci heterozygotní pro gen </a:t>
            </a:r>
            <a:r>
              <a:rPr lang="cs-CZ" sz="2400" dirty="0" err="1" smtClean="0"/>
              <a:t>PAH</a:t>
            </a:r>
            <a:r>
              <a:rPr lang="cs-CZ" sz="2400" dirty="0" smtClean="0"/>
              <a:t> mohou mít fenylketonurii.</a:t>
            </a:r>
          </a:p>
        </p:txBody>
      </p:sp>
    </p:spTree>
    <p:extLst>
      <p:ext uri="{BB962C8B-B14F-4D97-AF65-F5344CB8AC3E}">
        <p14:creationId xmlns:p14="http://schemas.microsoft.com/office/powerpoint/2010/main" val="336085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471457" y="743121"/>
            <a:ext cx="8024843" cy="3816429"/>
          </a:xfrm>
          <a:prstGeom prst="rect">
            <a:avLst/>
          </a:prstGeom>
          <a:noFill/>
        </p:spPr>
        <p:txBody>
          <a:bodyPr wrap="square" rtlCol="0">
            <a:spAutoFit/>
          </a:bodyPr>
          <a:lstStyle/>
          <a:p>
            <a:r>
              <a:rPr lang="cs-CZ" sz="2800" b="1" dirty="0" smtClean="0">
                <a:solidFill>
                  <a:srgbClr val="44AF19"/>
                </a:solidFill>
              </a:rPr>
              <a:t>Otázka: </a:t>
            </a:r>
            <a:r>
              <a:rPr lang="cs-CZ" sz="2400" dirty="0" smtClean="0"/>
              <a:t>Gen pro </a:t>
            </a:r>
            <a:r>
              <a:rPr lang="cs-CZ" sz="2400" dirty="0" err="1" smtClean="0"/>
              <a:t>PAH</a:t>
            </a:r>
            <a:r>
              <a:rPr lang="cs-CZ" sz="2400" dirty="0" smtClean="0"/>
              <a:t> se nachází na </a:t>
            </a:r>
            <a:r>
              <a:rPr lang="cs-CZ" sz="2400" dirty="0" err="1" smtClean="0"/>
              <a:t>autosomu</a:t>
            </a:r>
            <a:r>
              <a:rPr lang="cs-CZ" sz="2400" dirty="0" smtClean="0"/>
              <a:t> a je známo více než 400 alel </a:t>
            </a:r>
            <a:r>
              <a:rPr lang="cs-CZ" sz="2400" dirty="0"/>
              <a:t>tohoto genu, které způsobují fenylketonurii. </a:t>
            </a:r>
            <a:r>
              <a:rPr lang="cs-CZ" sz="2400" dirty="0" smtClean="0"/>
              <a:t>Které z následujících tvrzení je pravdivé?</a:t>
            </a:r>
          </a:p>
          <a:p>
            <a:pPr marL="457200" indent="-457200">
              <a:spcBef>
                <a:spcPts val="4200"/>
              </a:spcBef>
              <a:buFont typeface="Arial" panose="020B0604020202020204" pitchFamily="34" charset="0"/>
              <a:buChar char="•"/>
            </a:pPr>
            <a:r>
              <a:rPr lang="cs-CZ" sz="2400" dirty="0" smtClean="0">
                <a:solidFill>
                  <a:srgbClr val="009900"/>
                </a:solidFill>
              </a:rPr>
              <a:t>Jedinci</a:t>
            </a:r>
            <a:r>
              <a:rPr lang="cs-CZ" sz="2400" dirty="0" smtClean="0"/>
              <a:t> homozygotní </a:t>
            </a:r>
            <a:r>
              <a:rPr lang="cs-CZ" sz="2400" dirty="0" smtClean="0">
                <a:solidFill>
                  <a:srgbClr val="009900"/>
                </a:solidFill>
              </a:rPr>
              <a:t>pro</a:t>
            </a:r>
            <a:r>
              <a:rPr lang="cs-CZ" sz="2400" dirty="0" smtClean="0"/>
              <a:t> gen </a:t>
            </a:r>
            <a:r>
              <a:rPr lang="cs-CZ" sz="2400" dirty="0" err="1" smtClean="0">
                <a:solidFill>
                  <a:srgbClr val="009900"/>
                </a:solidFill>
              </a:rPr>
              <a:t>PAH</a:t>
            </a:r>
            <a:r>
              <a:rPr lang="cs-CZ" sz="2400" dirty="0" smtClean="0"/>
              <a:t> nemají </a:t>
            </a:r>
            <a:r>
              <a:rPr lang="cs-CZ" sz="2400" dirty="0" smtClean="0">
                <a:solidFill>
                  <a:srgbClr val="009900"/>
                </a:solidFill>
              </a:rPr>
              <a:t>funkční</a:t>
            </a:r>
            <a:r>
              <a:rPr lang="cs-CZ" sz="2400" dirty="0" smtClean="0"/>
              <a:t> enzym </a:t>
            </a:r>
            <a:r>
              <a:rPr lang="cs-CZ" sz="2400" dirty="0" err="1" smtClean="0">
                <a:solidFill>
                  <a:srgbClr val="009900"/>
                </a:solidFill>
              </a:rPr>
              <a:t>PAH</a:t>
            </a:r>
            <a:r>
              <a:rPr lang="cs-CZ" sz="2400" dirty="0" smtClean="0">
                <a:solidFill>
                  <a:srgbClr val="009900"/>
                </a:solidFill>
              </a:rPr>
              <a:t>.</a:t>
            </a:r>
          </a:p>
          <a:p>
            <a:pPr marL="457200" indent="-457200">
              <a:spcBef>
                <a:spcPts val="4200"/>
              </a:spcBef>
              <a:buFont typeface="Arial" panose="020B0604020202020204" pitchFamily="34" charset="0"/>
              <a:buChar char="•"/>
            </a:pPr>
            <a:r>
              <a:rPr lang="cs-CZ" sz="2400" dirty="0" smtClean="0">
                <a:solidFill>
                  <a:srgbClr val="009900"/>
                </a:solidFill>
              </a:rPr>
              <a:t>Jedinci heterozygotní pro gen </a:t>
            </a:r>
            <a:r>
              <a:rPr lang="cs-CZ" sz="2400" dirty="0" err="1" smtClean="0">
                <a:solidFill>
                  <a:srgbClr val="009900"/>
                </a:solidFill>
              </a:rPr>
              <a:t>PAH</a:t>
            </a:r>
            <a:r>
              <a:rPr lang="cs-CZ" sz="2400" dirty="0" smtClean="0">
                <a:solidFill>
                  <a:srgbClr val="009900"/>
                </a:solidFill>
              </a:rPr>
              <a:t> mohou mít fenylketonurii.</a:t>
            </a:r>
          </a:p>
        </p:txBody>
      </p:sp>
    </p:spTree>
    <p:extLst>
      <p:ext uri="{BB962C8B-B14F-4D97-AF65-F5344CB8AC3E}">
        <p14:creationId xmlns:p14="http://schemas.microsoft.com/office/powerpoint/2010/main" val="25732633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636891" y="-14393"/>
            <a:ext cx="7886700" cy="1325563"/>
          </a:xfrm>
        </p:spPr>
        <p:txBody>
          <a:bodyPr vert="horz" lIns="91440" tIns="45720" rIns="91440" bIns="45720" rtlCol="0" anchor="ctr">
            <a:normAutofit/>
          </a:bodyPr>
          <a:lstStyle/>
          <a:p>
            <a:pPr algn="ctr"/>
            <a:r>
              <a:rPr lang="cs-CZ" sz="4000" dirty="0">
                <a:solidFill>
                  <a:srgbClr val="C00000"/>
                </a:solidFill>
              </a:rPr>
              <a:t>Alely genu pro PAH</a:t>
            </a:r>
          </a:p>
        </p:txBody>
      </p:sp>
      <p:sp>
        <p:nvSpPr>
          <p:cNvPr id="3" name="TextovéPole 2"/>
          <p:cNvSpPr txBox="1"/>
          <p:nvPr/>
        </p:nvSpPr>
        <p:spPr>
          <a:xfrm>
            <a:off x="325071" y="1233542"/>
            <a:ext cx="3816671" cy="1554272"/>
          </a:xfrm>
          <a:prstGeom prst="rect">
            <a:avLst/>
          </a:prstGeom>
          <a:noFill/>
        </p:spPr>
        <p:txBody>
          <a:bodyPr wrap="square" rtlCol="0">
            <a:spAutoFit/>
          </a:bodyPr>
          <a:lstStyle/>
          <a:p>
            <a:pPr>
              <a:spcBef>
                <a:spcPts val="1800"/>
              </a:spcBef>
            </a:pPr>
            <a:r>
              <a:rPr lang="cs-CZ" sz="2000" dirty="0" smtClean="0"/>
              <a:t>Je známo více než 400 mutací způsobujících fenylketonurii.</a:t>
            </a:r>
          </a:p>
          <a:p>
            <a:pPr>
              <a:spcBef>
                <a:spcPts val="1800"/>
              </a:spcBef>
            </a:pPr>
            <a:r>
              <a:rPr lang="cs-CZ" sz="2000" dirty="0" smtClean="0">
                <a:sym typeface="Wingdings" panose="05000000000000000000" pitchFamily="2" charset="2"/>
              </a:rPr>
              <a:t> Více než 400 verzí genu (= alel) PAH</a:t>
            </a:r>
            <a:endParaRPr lang="cs-CZ" sz="2000" dirty="0"/>
          </a:p>
        </p:txBody>
      </p:sp>
      <p:sp>
        <p:nvSpPr>
          <p:cNvPr id="11" name="TextovéPole 10"/>
          <p:cNvSpPr txBox="1"/>
          <p:nvPr/>
        </p:nvSpPr>
        <p:spPr>
          <a:xfrm>
            <a:off x="500705" y="3619348"/>
            <a:ext cx="3622210" cy="400110"/>
          </a:xfrm>
          <a:prstGeom prst="rect">
            <a:avLst/>
          </a:prstGeom>
          <a:noFill/>
        </p:spPr>
        <p:txBody>
          <a:bodyPr wrap="none" rtlCol="0">
            <a:spAutoFit/>
          </a:bodyPr>
          <a:lstStyle/>
          <a:p>
            <a:r>
              <a:rPr lang="cs-CZ" sz="2000" b="1" dirty="0" smtClean="0"/>
              <a:t>Různé alely genu PAH v populaci</a:t>
            </a:r>
            <a:endParaRPr lang="en-US" sz="2000" b="1" dirty="0"/>
          </a:p>
        </p:txBody>
      </p:sp>
      <p:sp>
        <p:nvSpPr>
          <p:cNvPr id="13" name="TextovéPole 12"/>
          <p:cNvSpPr txBox="1"/>
          <p:nvPr/>
        </p:nvSpPr>
        <p:spPr>
          <a:xfrm>
            <a:off x="5894056" y="778960"/>
            <a:ext cx="1785409" cy="461665"/>
          </a:xfrm>
          <a:prstGeom prst="rect">
            <a:avLst/>
          </a:prstGeom>
          <a:noFill/>
        </p:spPr>
        <p:txBody>
          <a:bodyPr wrap="square" rtlCol="0">
            <a:spAutoFit/>
          </a:bodyPr>
          <a:lstStyle/>
          <a:p>
            <a:r>
              <a:rPr lang="cs-CZ" sz="2400" b="1" dirty="0" smtClean="0">
                <a:solidFill>
                  <a:srgbClr val="FF0000"/>
                </a:solidFill>
              </a:rPr>
              <a:t>Homozygoti</a:t>
            </a:r>
            <a:endParaRPr lang="en-US" sz="2000" dirty="0"/>
          </a:p>
        </p:txBody>
      </p:sp>
      <p:sp>
        <p:nvSpPr>
          <p:cNvPr id="15" name="TextovéPole 14"/>
          <p:cNvSpPr txBox="1"/>
          <p:nvPr/>
        </p:nvSpPr>
        <p:spPr>
          <a:xfrm>
            <a:off x="4777437" y="1295341"/>
            <a:ext cx="1425455" cy="646331"/>
          </a:xfrm>
          <a:prstGeom prst="rect">
            <a:avLst/>
          </a:prstGeom>
          <a:noFill/>
        </p:spPr>
        <p:txBody>
          <a:bodyPr wrap="none" rtlCol="0">
            <a:spAutoFit/>
          </a:bodyPr>
          <a:lstStyle/>
          <a:p>
            <a:pPr algn="ctr"/>
            <a:r>
              <a:rPr lang="cs-CZ" dirty="0" smtClean="0"/>
              <a:t>2 funkční </a:t>
            </a:r>
          </a:p>
          <a:p>
            <a:pPr algn="ctr"/>
            <a:r>
              <a:rPr lang="cs-CZ" dirty="0" smtClean="0"/>
              <a:t>(divoké) alely</a:t>
            </a:r>
            <a:endParaRPr lang="cs-CZ" dirty="0"/>
          </a:p>
        </p:txBody>
      </p:sp>
      <p:sp>
        <p:nvSpPr>
          <p:cNvPr id="16" name="TextovéPole 15"/>
          <p:cNvSpPr txBox="1"/>
          <p:nvPr/>
        </p:nvSpPr>
        <p:spPr>
          <a:xfrm>
            <a:off x="6503970" y="1295340"/>
            <a:ext cx="2037609" cy="646331"/>
          </a:xfrm>
          <a:prstGeom prst="rect">
            <a:avLst/>
          </a:prstGeom>
          <a:noFill/>
        </p:spPr>
        <p:txBody>
          <a:bodyPr wrap="none" rtlCol="0">
            <a:spAutoFit/>
          </a:bodyPr>
          <a:lstStyle/>
          <a:p>
            <a:pPr algn="ctr"/>
            <a:r>
              <a:rPr lang="cs-CZ" dirty="0" smtClean="0"/>
              <a:t>2 mutantní alely </a:t>
            </a:r>
            <a:r>
              <a:rPr lang="cs-CZ" dirty="0" smtClean="0">
                <a:sym typeface="Wingdings" panose="05000000000000000000" pitchFamily="2" charset="2"/>
              </a:rPr>
              <a:t></a:t>
            </a:r>
            <a:r>
              <a:rPr lang="en-US" dirty="0" smtClean="0">
                <a:sym typeface="Wingdings" panose="05000000000000000000" pitchFamily="2" charset="2"/>
              </a:rPr>
              <a:t> </a:t>
            </a:r>
          </a:p>
          <a:p>
            <a:pPr algn="ctr"/>
            <a:r>
              <a:rPr lang="en-US" dirty="0" err="1" smtClean="0">
                <a:sym typeface="Wingdings" panose="05000000000000000000" pitchFamily="2" charset="2"/>
              </a:rPr>
              <a:t>fenylketonurie</a:t>
            </a:r>
            <a:endParaRPr lang="cs-CZ" dirty="0"/>
          </a:p>
        </p:txBody>
      </p:sp>
      <p:pic>
        <p:nvPicPr>
          <p:cNvPr id="17" name="Obrázek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1944" y="4834841"/>
            <a:ext cx="3611701" cy="1910733"/>
          </a:xfrm>
          <a:prstGeom prst="rect">
            <a:avLst/>
          </a:prstGeom>
        </p:spPr>
      </p:pic>
      <p:pic>
        <p:nvPicPr>
          <p:cNvPr id="19" name="Obrázek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31944" y="1996386"/>
            <a:ext cx="3509635" cy="1856018"/>
          </a:xfrm>
          <a:prstGeom prst="rect">
            <a:avLst/>
          </a:prstGeom>
        </p:spPr>
      </p:pic>
      <p:pic>
        <p:nvPicPr>
          <p:cNvPr id="26" name="Obrázek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3199" y="4105751"/>
            <a:ext cx="2209069" cy="1490482"/>
          </a:xfrm>
          <a:prstGeom prst="rect">
            <a:avLst/>
          </a:prstGeom>
        </p:spPr>
      </p:pic>
      <p:sp>
        <p:nvSpPr>
          <p:cNvPr id="27" name="TextovéPole 26"/>
          <p:cNvSpPr txBox="1"/>
          <p:nvPr/>
        </p:nvSpPr>
        <p:spPr>
          <a:xfrm>
            <a:off x="3501191" y="4681334"/>
            <a:ext cx="433132" cy="523220"/>
          </a:xfrm>
          <a:prstGeom prst="rect">
            <a:avLst/>
          </a:prstGeom>
          <a:noFill/>
        </p:spPr>
        <p:txBody>
          <a:bodyPr wrap="none" rtlCol="0">
            <a:spAutoFit/>
          </a:bodyPr>
          <a:lstStyle/>
          <a:p>
            <a:r>
              <a:rPr lang="en-US" sz="2800" dirty="0" smtClean="0"/>
              <a:t>…</a:t>
            </a:r>
            <a:endParaRPr lang="cs-CZ" sz="2800" dirty="0"/>
          </a:p>
        </p:txBody>
      </p:sp>
      <p:sp>
        <p:nvSpPr>
          <p:cNvPr id="28" name="TextovéPole 27"/>
          <p:cNvSpPr txBox="1"/>
          <p:nvPr/>
        </p:nvSpPr>
        <p:spPr>
          <a:xfrm>
            <a:off x="472048" y="5677808"/>
            <a:ext cx="998621" cy="923330"/>
          </a:xfrm>
          <a:prstGeom prst="rect">
            <a:avLst/>
          </a:prstGeom>
          <a:noFill/>
        </p:spPr>
        <p:txBody>
          <a:bodyPr wrap="square" rtlCol="0">
            <a:spAutoFit/>
          </a:bodyPr>
          <a:lstStyle/>
          <a:p>
            <a:pPr algn="ctr"/>
            <a:r>
              <a:rPr lang="en-US" dirty="0" smtClean="0"/>
              <a:t>F</a:t>
            </a:r>
            <a:r>
              <a:rPr lang="cs-CZ" dirty="0" err="1" smtClean="0"/>
              <a:t>unkční</a:t>
            </a:r>
            <a:r>
              <a:rPr lang="cs-CZ" dirty="0" smtClean="0"/>
              <a:t> (divoká) alela</a:t>
            </a:r>
            <a:endParaRPr lang="cs-CZ" dirty="0"/>
          </a:p>
        </p:txBody>
      </p:sp>
      <p:sp>
        <p:nvSpPr>
          <p:cNvPr id="29" name="TextovéPole 28"/>
          <p:cNvSpPr txBox="1"/>
          <p:nvPr/>
        </p:nvSpPr>
        <p:spPr>
          <a:xfrm>
            <a:off x="1470669" y="5840703"/>
            <a:ext cx="2522294" cy="369332"/>
          </a:xfrm>
          <a:prstGeom prst="rect">
            <a:avLst/>
          </a:prstGeom>
          <a:noFill/>
        </p:spPr>
        <p:txBody>
          <a:bodyPr wrap="none" rtlCol="0">
            <a:spAutoFit/>
          </a:bodyPr>
          <a:lstStyle/>
          <a:p>
            <a:r>
              <a:rPr lang="cs-CZ" dirty="0" smtClean="0"/>
              <a:t>Mutantní nefunkční alely</a:t>
            </a:r>
            <a:endParaRPr lang="cs-CZ" dirty="0"/>
          </a:p>
        </p:txBody>
      </p:sp>
      <p:sp>
        <p:nvSpPr>
          <p:cNvPr id="30" name="Levá složená závorka 29"/>
          <p:cNvSpPr/>
          <p:nvPr/>
        </p:nvSpPr>
        <p:spPr>
          <a:xfrm rot="16200000" flipV="1">
            <a:off x="2659778" y="4598598"/>
            <a:ext cx="144075" cy="2308574"/>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31" name="TextovéPole 30"/>
          <p:cNvSpPr txBox="1"/>
          <p:nvPr/>
        </p:nvSpPr>
        <p:spPr>
          <a:xfrm>
            <a:off x="5874226" y="4028771"/>
            <a:ext cx="2094374" cy="461665"/>
          </a:xfrm>
          <a:prstGeom prst="rect">
            <a:avLst/>
          </a:prstGeom>
          <a:noFill/>
        </p:spPr>
        <p:txBody>
          <a:bodyPr wrap="square" rtlCol="0">
            <a:spAutoFit/>
          </a:bodyPr>
          <a:lstStyle/>
          <a:p>
            <a:r>
              <a:rPr lang="cs-CZ" sz="2400" b="1" dirty="0" smtClean="0">
                <a:solidFill>
                  <a:srgbClr val="FF0000"/>
                </a:solidFill>
              </a:rPr>
              <a:t>Heterozygoti</a:t>
            </a:r>
            <a:endParaRPr lang="en-US" sz="2000" dirty="0"/>
          </a:p>
        </p:txBody>
      </p:sp>
      <p:sp>
        <p:nvSpPr>
          <p:cNvPr id="32" name="TextovéPole 31"/>
          <p:cNvSpPr txBox="1"/>
          <p:nvPr/>
        </p:nvSpPr>
        <p:spPr>
          <a:xfrm>
            <a:off x="5813165" y="4477973"/>
            <a:ext cx="804003" cy="369332"/>
          </a:xfrm>
          <a:prstGeom prst="rect">
            <a:avLst/>
          </a:prstGeom>
          <a:noFill/>
        </p:spPr>
        <p:txBody>
          <a:bodyPr wrap="none" rtlCol="0">
            <a:spAutoFit/>
          </a:bodyPr>
          <a:lstStyle/>
          <a:p>
            <a:r>
              <a:rPr lang="cs-CZ" dirty="0" smtClean="0"/>
              <a:t>zdraví </a:t>
            </a:r>
            <a:endParaRPr lang="cs-CZ" dirty="0"/>
          </a:p>
        </p:txBody>
      </p:sp>
      <p:sp>
        <p:nvSpPr>
          <p:cNvPr id="33" name="TextovéPole 32"/>
          <p:cNvSpPr txBox="1"/>
          <p:nvPr/>
        </p:nvSpPr>
        <p:spPr>
          <a:xfrm>
            <a:off x="7398389" y="4465509"/>
            <a:ext cx="1539076" cy="369332"/>
          </a:xfrm>
          <a:prstGeom prst="rect">
            <a:avLst/>
          </a:prstGeom>
          <a:noFill/>
        </p:spPr>
        <p:txBody>
          <a:bodyPr wrap="none" rtlCol="0">
            <a:spAutoFit/>
          </a:bodyPr>
          <a:lstStyle/>
          <a:p>
            <a:r>
              <a:rPr lang="cs-CZ" dirty="0" smtClean="0"/>
              <a:t>fenylketonurie</a:t>
            </a:r>
            <a:endParaRPr lang="cs-CZ" dirty="0"/>
          </a:p>
        </p:txBody>
      </p:sp>
      <p:cxnSp>
        <p:nvCxnSpPr>
          <p:cNvPr id="35" name="Přímá spojnice se šipkou 34"/>
          <p:cNvCxnSpPr/>
          <p:nvPr/>
        </p:nvCxnSpPr>
        <p:spPr>
          <a:xfrm flipH="1">
            <a:off x="7146758" y="1996386"/>
            <a:ext cx="156410" cy="15726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Přímá spojnice se šipkou 35"/>
          <p:cNvCxnSpPr/>
          <p:nvPr/>
        </p:nvCxnSpPr>
        <p:spPr>
          <a:xfrm>
            <a:off x="7444569" y="1996385"/>
            <a:ext cx="156410" cy="15726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Přímá spojnice se šipkou 36"/>
          <p:cNvCxnSpPr/>
          <p:nvPr/>
        </p:nvCxnSpPr>
        <p:spPr>
          <a:xfrm flipH="1">
            <a:off x="5951998" y="4856651"/>
            <a:ext cx="156410" cy="15726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Přímá spojnice se šipkou 37"/>
          <p:cNvCxnSpPr/>
          <p:nvPr/>
        </p:nvCxnSpPr>
        <p:spPr>
          <a:xfrm>
            <a:off x="6249809" y="4856650"/>
            <a:ext cx="156410" cy="15726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5739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P spid="16" grpId="0"/>
      <p:bldP spid="27" grpId="0"/>
      <p:bldP spid="28" grpId="0"/>
      <p:bldP spid="29" grpId="0"/>
      <p:bldP spid="30" grpId="0" animBg="1"/>
      <p:bldP spid="31" grpId="0"/>
      <p:bldP spid="32" grpId="0"/>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81569" y="61709"/>
            <a:ext cx="7886700" cy="1325563"/>
          </a:xfrm>
        </p:spPr>
        <p:txBody>
          <a:bodyPr>
            <a:normAutofit/>
          </a:bodyPr>
          <a:lstStyle/>
          <a:p>
            <a:pPr algn="ctr"/>
            <a:r>
              <a:rPr lang="cs-CZ" sz="4000" dirty="0" smtClean="0">
                <a:solidFill>
                  <a:srgbClr val="C00000"/>
                </a:solidFill>
              </a:rPr>
              <a:t>Zbarvení plodů papriky </a:t>
            </a:r>
            <a:br>
              <a:rPr lang="cs-CZ" sz="4000" dirty="0" smtClean="0">
                <a:solidFill>
                  <a:srgbClr val="C00000"/>
                </a:solidFill>
              </a:rPr>
            </a:br>
            <a:r>
              <a:rPr lang="cs-CZ" sz="3200" dirty="0" smtClean="0">
                <a:solidFill>
                  <a:srgbClr val="C00000"/>
                </a:solidFill>
              </a:rPr>
              <a:t>(představuje se další enzym)</a:t>
            </a:r>
            <a:endParaRPr lang="cs-CZ" sz="3200" dirty="0">
              <a:solidFill>
                <a:srgbClr val="C00000"/>
              </a:solidFill>
            </a:endParaRPr>
          </a:p>
        </p:txBody>
      </p:sp>
      <p:pic>
        <p:nvPicPr>
          <p:cNvPr id="10" name="Picture 21"/>
          <p:cNvPicPr>
            <a:picLocks noChangeAspect="1"/>
          </p:cNvPicPr>
          <p:nvPr/>
        </p:nvPicPr>
        <p:blipFill>
          <a:blip r:embed="rId3"/>
          <a:srcRect t="18549" r="30519" b="23157"/>
          <a:stretch>
            <a:fillRect/>
          </a:stretch>
        </p:blipFill>
        <p:spPr>
          <a:xfrm>
            <a:off x="5363589" y="1753260"/>
            <a:ext cx="3404680" cy="1988857"/>
          </a:xfrm>
          <a:prstGeom prst="rect">
            <a:avLst/>
          </a:prstGeom>
        </p:spPr>
      </p:pic>
      <p:sp>
        <p:nvSpPr>
          <p:cNvPr id="11" name="Rectangle 10"/>
          <p:cNvSpPr/>
          <p:nvPr/>
        </p:nvSpPr>
        <p:spPr>
          <a:xfrm>
            <a:off x="3344332" y="5998445"/>
            <a:ext cx="4885267" cy="4315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ovéPole 11"/>
          <p:cNvSpPr txBox="1"/>
          <p:nvPr/>
        </p:nvSpPr>
        <p:spPr>
          <a:xfrm>
            <a:off x="254457" y="1495348"/>
            <a:ext cx="4696491" cy="2585323"/>
          </a:xfrm>
          <a:prstGeom prst="rect">
            <a:avLst/>
          </a:prstGeom>
          <a:noFill/>
        </p:spPr>
        <p:txBody>
          <a:bodyPr wrap="square" rtlCol="0">
            <a:spAutoFit/>
          </a:bodyPr>
          <a:lstStyle/>
          <a:p>
            <a:pPr>
              <a:spcBef>
                <a:spcPts val="1800"/>
              </a:spcBef>
            </a:pPr>
            <a:r>
              <a:rPr lang="cs-CZ" sz="2200" dirty="0" smtClean="0"/>
              <a:t>Gen </a:t>
            </a:r>
            <a:r>
              <a:rPr lang="cs-CZ" sz="2200" i="1" dirty="0" smtClean="0"/>
              <a:t>Y</a:t>
            </a:r>
            <a:r>
              <a:rPr lang="cs-CZ" sz="2200" dirty="0" smtClean="0"/>
              <a:t> kóduje enzym </a:t>
            </a:r>
            <a:r>
              <a:rPr lang="cs-CZ" sz="2200" dirty="0" err="1" smtClean="0"/>
              <a:t>capsantin-capsorubin</a:t>
            </a:r>
            <a:r>
              <a:rPr lang="cs-CZ" sz="2200" dirty="0" smtClean="0"/>
              <a:t> </a:t>
            </a:r>
            <a:r>
              <a:rPr lang="cs-CZ" sz="2200" dirty="0" err="1" smtClean="0"/>
              <a:t>syntázu</a:t>
            </a:r>
            <a:r>
              <a:rPr lang="cs-CZ" sz="2200" dirty="0" smtClean="0"/>
              <a:t> (</a:t>
            </a:r>
            <a:r>
              <a:rPr lang="cs-CZ" sz="2200" dirty="0" err="1" smtClean="0"/>
              <a:t>Ccs</a:t>
            </a:r>
            <a:r>
              <a:rPr lang="cs-CZ" sz="2200" dirty="0" smtClean="0"/>
              <a:t>)</a:t>
            </a:r>
            <a:r>
              <a:rPr lang="cs-CZ" sz="2200" dirty="0" smtClean="0">
                <a:sym typeface="Wingdings" panose="05000000000000000000" pitchFamily="2" charset="2"/>
              </a:rPr>
              <a:t></a:t>
            </a:r>
            <a:r>
              <a:rPr lang="en-US" sz="2200" dirty="0" smtClean="0">
                <a:sym typeface="Wingdings" panose="05000000000000000000" pitchFamily="2" charset="2"/>
              </a:rPr>
              <a:t> </a:t>
            </a:r>
            <a:r>
              <a:rPr lang="cs-CZ" sz="2200" dirty="0" smtClean="0">
                <a:sym typeface="Wingdings" panose="05000000000000000000" pitchFamily="2" charset="2"/>
              </a:rPr>
              <a:t>dělá červený pigment ze žlutého prekurzoru</a:t>
            </a:r>
            <a:endParaRPr lang="cs-CZ" sz="2200" dirty="0" smtClean="0"/>
          </a:p>
          <a:p>
            <a:pPr marL="342900" indent="-342900">
              <a:spcBef>
                <a:spcPts val="1800"/>
              </a:spcBef>
              <a:buFont typeface="Arial" panose="020B0604020202020204" pitchFamily="34" charset="0"/>
              <a:buChar char="•"/>
            </a:pPr>
            <a:r>
              <a:rPr lang="cs-CZ" sz="2200" dirty="0" smtClean="0"/>
              <a:t>Alela </a:t>
            </a:r>
            <a:r>
              <a:rPr lang="cs-CZ" sz="2200" i="1" dirty="0" smtClean="0"/>
              <a:t>Y</a:t>
            </a:r>
            <a:r>
              <a:rPr lang="cs-CZ" sz="2200" dirty="0" smtClean="0"/>
              <a:t> – divoká, kóduje funkční enzym</a:t>
            </a:r>
          </a:p>
          <a:p>
            <a:pPr marL="342900" indent="-342900">
              <a:spcBef>
                <a:spcPts val="1800"/>
              </a:spcBef>
              <a:buFont typeface="Arial" panose="020B0604020202020204" pitchFamily="34" charset="0"/>
              <a:buChar char="•"/>
            </a:pPr>
            <a:r>
              <a:rPr lang="cs-CZ" sz="2200" dirty="0" smtClean="0"/>
              <a:t>Alely </a:t>
            </a:r>
            <a:r>
              <a:rPr lang="cs-CZ" sz="2200" i="1" dirty="0" smtClean="0"/>
              <a:t>y</a:t>
            </a:r>
            <a:r>
              <a:rPr lang="cs-CZ" sz="2200" dirty="0" smtClean="0"/>
              <a:t> – nefunkční kvůli mutacím </a:t>
            </a:r>
            <a:endParaRPr lang="cs-CZ" sz="2200" dirty="0"/>
          </a:p>
        </p:txBody>
      </p:sp>
      <p:cxnSp>
        <p:nvCxnSpPr>
          <p:cNvPr id="14" name="Přímá spojnice se šipkou 13"/>
          <p:cNvCxnSpPr/>
          <p:nvPr/>
        </p:nvCxnSpPr>
        <p:spPr>
          <a:xfrm flipV="1">
            <a:off x="4824919" y="2747688"/>
            <a:ext cx="1086895" cy="24918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Přímá spojnice se šipkou 15"/>
          <p:cNvCxnSpPr/>
          <p:nvPr/>
        </p:nvCxnSpPr>
        <p:spPr>
          <a:xfrm flipV="1">
            <a:off x="4182894" y="3074691"/>
            <a:ext cx="3472774" cy="4572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ovéPole 17"/>
          <p:cNvSpPr txBox="1"/>
          <p:nvPr/>
        </p:nvSpPr>
        <p:spPr>
          <a:xfrm>
            <a:off x="2388670" y="4795363"/>
            <a:ext cx="1237390" cy="400110"/>
          </a:xfrm>
          <a:prstGeom prst="rect">
            <a:avLst/>
          </a:prstGeom>
          <a:noFill/>
        </p:spPr>
        <p:txBody>
          <a:bodyPr wrap="none" rtlCol="0">
            <a:spAutoFit/>
          </a:bodyPr>
          <a:lstStyle/>
          <a:p>
            <a:r>
              <a:rPr lang="cs-CZ" sz="2000" b="1" dirty="0" err="1" smtClean="0">
                <a:solidFill>
                  <a:srgbClr val="C00000"/>
                </a:solidFill>
              </a:rPr>
              <a:t>Capsantin</a:t>
            </a:r>
            <a:endParaRPr lang="cs-CZ" sz="2000" b="1" dirty="0">
              <a:solidFill>
                <a:srgbClr val="C00000"/>
              </a:solidFill>
            </a:endParaRPr>
          </a:p>
        </p:txBody>
      </p:sp>
      <p:sp>
        <p:nvSpPr>
          <p:cNvPr id="19" name="TextovéPole 18"/>
          <p:cNvSpPr txBox="1"/>
          <p:nvPr/>
        </p:nvSpPr>
        <p:spPr>
          <a:xfrm>
            <a:off x="2388670" y="5739378"/>
            <a:ext cx="1392048" cy="400110"/>
          </a:xfrm>
          <a:prstGeom prst="rect">
            <a:avLst/>
          </a:prstGeom>
          <a:noFill/>
        </p:spPr>
        <p:txBody>
          <a:bodyPr wrap="none" rtlCol="0">
            <a:spAutoFit/>
          </a:bodyPr>
          <a:lstStyle/>
          <a:p>
            <a:r>
              <a:rPr lang="cs-CZ" sz="2000" b="1" dirty="0" err="1" smtClean="0">
                <a:solidFill>
                  <a:srgbClr val="C00000"/>
                </a:solidFill>
              </a:rPr>
              <a:t>Capsorubin</a:t>
            </a:r>
            <a:endParaRPr lang="cs-CZ" sz="2000" b="1" dirty="0">
              <a:solidFill>
                <a:srgbClr val="C00000"/>
              </a:solidFill>
            </a:endParaRPr>
          </a:p>
        </p:txBody>
      </p:sp>
      <p:sp>
        <p:nvSpPr>
          <p:cNvPr id="21" name="TextovéPole 20"/>
          <p:cNvSpPr txBox="1"/>
          <p:nvPr/>
        </p:nvSpPr>
        <p:spPr>
          <a:xfrm>
            <a:off x="5554595" y="4736228"/>
            <a:ext cx="1706749" cy="400110"/>
          </a:xfrm>
          <a:prstGeom prst="rect">
            <a:avLst/>
          </a:prstGeom>
          <a:noFill/>
        </p:spPr>
        <p:txBody>
          <a:bodyPr wrap="none" rtlCol="0">
            <a:spAutoFit/>
          </a:bodyPr>
          <a:lstStyle/>
          <a:p>
            <a:r>
              <a:rPr lang="cs-CZ" sz="2000" b="1" dirty="0" err="1" smtClean="0">
                <a:solidFill>
                  <a:schemeClr val="accent4">
                    <a:lumMod val="75000"/>
                  </a:schemeClr>
                </a:solidFill>
              </a:rPr>
              <a:t>Antheraxantin</a:t>
            </a:r>
            <a:endParaRPr lang="cs-CZ" sz="2000" b="1" dirty="0">
              <a:solidFill>
                <a:schemeClr val="accent4">
                  <a:lumMod val="75000"/>
                </a:schemeClr>
              </a:solidFill>
            </a:endParaRPr>
          </a:p>
        </p:txBody>
      </p:sp>
      <p:sp>
        <p:nvSpPr>
          <p:cNvPr id="22" name="TextovéPole 21"/>
          <p:cNvSpPr txBox="1"/>
          <p:nvPr/>
        </p:nvSpPr>
        <p:spPr>
          <a:xfrm>
            <a:off x="5554595" y="5711629"/>
            <a:ext cx="1389355" cy="400110"/>
          </a:xfrm>
          <a:prstGeom prst="rect">
            <a:avLst/>
          </a:prstGeom>
          <a:noFill/>
        </p:spPr>
        <p:txBody>
          <a:bodyPr wrap="none" rtlCol="0">
            <a:spAutoFit/>
          </a:bodyPr>
          <a:lstStyle/>
          <a:p>
            <a:r>
              <a:rPr lang="cs-CZ" sz="2000" b="1" dirty="0" err="1" smtClean="0">
                <a:solidFill>
                  <a:schemeClr val="accent4">
                    <a:lumMod val="75000"/>
                  </a:schemeClr>
                </a:solidFill>
              </a:rPr>
              <a:t>Violaxantin</a:t>
            </a:r>
            <a:endParaRPr lang="cs-CZ" sz="2000" b="1" dirty="0">
              <a:solidFill>
                <a:schemeClr val="accent4">
                  <a:lumMod val="75000"/>
                </a:schemeClr>
              </a:solidFill>
            </a:endParaRPr>
          </a:p>
        </p:txBody>
      </p:sp>
      <p:cxnSp>
        <p:nvCxnSpPr>
          <p:cNvPr id="24" name="Přímá spojnice se šipkou 23"/>
          <p:cNvCxnSpPr/>
          <p:nvPr/>
        </p:nvCxnSpPr>
        <p:spPr>
          <a:xfrm>
            <a:off x="6079788" y="5219582"/>
            <a:ext cx="0" cy="40211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Přímá spojnice se šipkou 24"/>
          <p:cNvCxnSpPr/>
          <p:nvPr/>
        </p:nvCxnSpPr>
        <p:spPr>
          <a:xfrm flipH="1" flipV="1">
            <a:off x="6420256" y="5193228"/>
            <a:ext cx="6485" cy="42846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Přímá spojnice se šipkou 27"/>
          <p:cNvCxnSpPr/>
          <p:nvPr/>
        </p:nvCxnSpPr>
        <p:spPr>
          <a:xfrm flipH="1" flipV="1">
            <a:off x="3878096" y="5031301"/>
            <a:ext cx="1473740" cy="531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Přímá spojnice se šipkou 29"/>
          <p:cNvCxnSpPr/>
          <p:nvPr/>
        </p:nvCxnSpPr>
        <p:spPr>
          <a:xfrm flipH="1" flipV="1">
            <a:off x="3878096" y="5982504"/>
            <a:ext cx="1473740" cy="531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Přímá spojnice se šipkou 30"/>
          <p:cNvCxnSpPr/>
          <p:nvPr/>
        </p:nvCxnSpPr>
        <p:spPr>
          <a:xfrm>
            <a:off x="3038273" y="5309516"/>
            <a:ext cx="0" cy="40211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TextovéPole 31"/>
          <p:cNvSpPr txBox="1"/>
          <p:nvPr/>
        </p:nvSpPr>
        <p:spPr>
          <a:xfrm>
            <a:off x="4394524" y="4625862"/>
            <a:ext cx="530915" cy="400110"/>
          </a:xfrm>
          <a:prstGeom prst="rect">
            <a:avLst/>
          </a:prstGeom>
          <a:noFill/>
        </p:spPr>
        <p:txBody>
          <a:bodyPr wrap="none" rtlCol="0">
            <a:spAutoFit/>
          </a:bodyPr>
          <a:lstStyle/>
          <a:p>
            <a:r>
              <a:rPr lang="cs-CZ" sz="2000" b="1" dirty="0" err="1" smtClean="0"/>
              <a:t>Ccs</a:t>
            </a:r>
            <a:endParaRPr lang="cs-CZ" sz="2000" b="1" dirty="0"/>
          </a:p>
        </p:txBody>
      </p:sp>
      <p:sp>
        <p:nvSpPr>
          <p:cNvPr id="34" name="TextovéPole 33"/>
          <p:cNvSpPr txBox="1"/>
          <p:nvPr/>
        </p:nvSpPr>
        <p:spPr>
          <a:xfrm>
            <a:off x="4420033" y="5592609"/>
            <a:ext cx="530915" cy="400110"/>
          </a:xfrm>
          <a:prstGeom prst="rect">
            <a:avLst/>
          </a:prstGeom>
          <a:noFill/>
        </p:spPr>
        <p:txBody>
          <a:bodyPr wrap="none" rtlCol="0">
            <a:spAutoFit/>
          </a:bodyPr>
          <a:lstStyle/>
          <a:p>
            <a:r>
              <a:rPr lang="cs-CZ" sz="2000" b="1" dirty="0" err="1" smtClean="0"/>
              <a:t>Ccs</a:t>
            </a:r>
            <a:endParaRPr lang="cs-CZ" sz="2000" b="1" dirty="0"/>
          </a:p>
        </p:txBody>
      </p:sp>
      <p:sp>
        <p:nvSpPr>
          <p:cNvPr id="3" name="TextovéPole 2"/>
          <p:cNvSpPr txBox="1"/>
          <p:nvPr/>
        </p:nvSpPr>
        <p:spPr>
          <a:xfrm>
            <a:off x="5861896" y="4225752"/>
            <a:ext cx="2798895" cy="400110"/>
          </a:xfrm>
          <a:prstGeom prst="rect">
            <a:avLst/>
          </a:prstGeom>
          <a:noFill/>
        </p:spPr>
        <p:txBody>
          <a:bodyPr wrap="square" rtlCol="0">
            <a:spAutoFit/>
          </a:bodyPr>
          <a:lstStyle/>
          <a:p>
            <a:r>
              <a:rPr lang="cs-CZ" sz="2000" dirty="0" smtClean="0"/>
              <a:t>substrát</a:t>
            </a:r>
            <a:endParaRPr lang="en-US" sz="2000" dirty="0" smtClean="0"/>
          </a:p>
        </p:txBody>
      </p:sp>
      <p:sp>
        <p:nvSpPr>
          <p:cNvPr id="20" name="TextovéPole 19"/>
          <p:cNvSpPr txBox="1"/>
          <p:nvPr/>
        </p:nvSpPr>
        <p:spPr>
          <a:xfrm>
            <a:off x="2388670" y="4276745"/>
            <a:ext cx="2798895" cy="400110"/>
          </a:xfrm>
          <a:prstGeom prst="rect">
            <a:avLst/>
          </a:prstGeom>
          <a:noFill/>
        </p:spPr>
        <p:txBody>
          <a:bodyPr wrap="square" rtlCol="0">
            <a:spAutoFit/>
          </a:bodyPr>
          <a:lstStyle/>
          <a:p>
            <a:r>
              <a:rPr lang="cs-CZ" sz="2000" dirty="0" smtClean="0"/>
              <a:t>produkt</a:t>
            </a:r>
            <a:endParaRPr lang="en-US" sz="2000" dirty="0" smtClean="0"/>
          </a:p>
        </p:txBody>
      </p:sp>
      <p:sp>
        <p:nvSpPr>
          <p:cNvPr id="23" name="TextovéPole 22"/>
          <p:cNvSpPr txBox="1"/>
          <p:nvPr/>
        </p:nvSpPr>
        <p:spPr>
          <a:xfrm>
            <a:off x="4332851" y="4225752"/>
            <a:ext cx="2798895" cy="400110"/>
          </a:xfrm>
          <a:prstGeom prst="rect">
            <a:avLst/>
          </a:prstGeom>
          <a:noFill/>
        </p:spPr>
        <p:txBody>
          <a:bodyPr wrap="square" rtlCol="0">
            <a:spAutoFit/>
          </a:bodyPr>
          <a:lstStyle/>
          <a:p>
            <a:r>
              <a:rPr lang="cs-CZ" sz="2000" dirty="0" smtClean="0"/>
              <a:t>enzym</a:t>
            </a:r>
            <a:endParaRPr lang="en-US" sz="2000" dirty="0" smtClean="0"/>
          </a:p>
        </p:txBody>
      </p:sp>
    </p:spTree>
    <p:extLst>
      <p:ext uri="{BB962C8B-B14F-4D97-AF65-F5344CB8AC3E}">
        <p14:creationId xmlns:p14="http://schemas.microsoft.com/office/powerpoint/2010/main" val="3628987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rcRect t="18549" r="30519" b="23157"/>
          <a:stretch>
            <a:fillRect/>
          </a:stretch>
        </p:blipFill>
        <p:spPr>
          <a:xfrm>
            <a:off x="268257" y="2734842"/>
            <a:ext cx="4076700" cy="2381420"/>
          </a:xfrm>
          <a:prstGeom prst="rect">
            <a:avLst/>
          </a:prstGeom>
        </p:spPr>
      </p:pic>
      <p:sp>
        <p:nvSpPr>
          <p:cNvPr id="3" name="TextovéPole 2"/>
          <p:cNvSpPr txBox="1"/>
          <p:nvPr/>
        </p:nvSpPr>
        <p:spPr>
          <a:xfrm>
            <a:off x="268257" y="743121"/>
            <a:ext cx="7470828" cy="523220"/>
          </a:xfrm>
          <a:prstGeom prst="rect">
            <a:avLst/>
          </a:prstGeom>
          <a:noFill/>
        </p:spPr>
        <p:txBody>
          <a:bodyPr wrap="none" rtlCol="0">
            <a:spAutoFit/>
          </a:bodyPr>
          <a:lstStyle/>
          <a:p>
            <a:r>
              <a:rPr lang="cs-CZ" sz="2800" b="1" dirty="0" smtClean="0">
                <a:solidFill>
                  <a:srgbClr val="44AF19"/>
                </a:solidFill>
              </a:rPr>
              <a:t>Otázka: </a:t>
            </a:r>
            <a:r>
              <a:rPr lang="cs-CZ" sz="2400" dirty="0" smtClean="0"/>
              <a:t>Je žlutá paprika mutantní verzí červené papriky? </a:t>
            </a:r>
            <a:endParaRPr lang="cs-CZ" sz="2400" dirty="0"/>
          </a:p>
        </p:txBody>
      </p:sp>
      <p:sp>
        <p:nvSpPr>
          <p:cNvPr id="5" name="TextovéPole 4"/>
          <p:cNvSpPr txBox="1"/>
          <p:nvPr/>
        </p:nvSpPr>
        <p:spPr>
          <a:xfrm>
            <a:off x="4666044" y="1948087"/>
            <a:ext cx="4101424" cy="3954929"/>
          </a:xfrm>
          <a:prstGeom prst="rect">
            <a:avLst/>
          </a:prstGeom>
          <a:noFill/>
        </p:spPr>
        <p:txBody>
          <a:bodyPr wrap="square" rtlCol="0">
            <a:spAutoFit/>
          </a:bodyPr>
          <a:lstStyle/>
          <a:p>
            <a:pPr marL="342900" indent="-342900">
              <a:spcBef>
                <a:spcPts val="3000"/>
              </a:spcBef>
              <a:buFont typeface="Arial" panose="020B0604020202020204" pitchFamily="34" charset="0"/>
              <a:buChar char="•"/>
            </a:pPr>
            <a:r>
              <a:rPr lang="cs-CZ" sz="2200" dirty="0" smtClean="0"/>
              <a:t>Ne, mutantní potraviny mohou být nebezpečné.</a:t>
            </a:r>
          </a:p>
          <a:p>
            <a:pPr marL="342900" indent="-342900">
              <a:spcBef>
                <a:spcPts val="3000"/>
              </a:spcBef>
              <a:buFont typeface="Arial" panose="020B0604020202020204" pitchFamily="34" charset="0"/>
              <a:buChar char="•"/>
            </a:pPr>
            <a:r>
              <a:rPr lang="cs-CZ" sz="2200" dirty="0" smtClean="0"/>
              <a:t>Ne, prodej mutantních potravin je zakázaný.</a:t>
            </a:r>
          </a:p>
          <a:p>
            <a:pPr marL="342900" indent="-342900">
              <a:spcBef>
                <a:spcPts val="3000"/>
              </a:spcBef>
              <a:buFont typeface="Arial" panose="020B0604020202020204" pitchFamily="34" charset="0"/>
              <a:buChar char="•"/>
            </a:pPr>
            <a:r>
              <a:rPr lang="cs-CZ" sz="2200" dirty="0" smtClean="0"/>
              <a:t>Ano, chybí jí funkční enzym </a:t>
            </a:r>
            <a:r>
              <a:rPr lang="cs-CZ" sz="2200" dirty="0" err="1" smtClean="0"/>
              <a:t>Ccs</a:t>
            </a:r>
            <a:r>
              <a:rPr lang="cs-CZ" sz="2200" dirty="0" smtClean="0"/>
              <a:t>.</a:t>
            </a:r>
          </a:p>
          <a:p>
            <a:pPr marL="342900" indent="-342900">
              <a:spcBef>
                <a:spcPts val="3000"/>
              </a:spcBef>
              <a:buFont typeface="Arial" panose="020B0604020202020204" pitchFamily="34" charset="0"/>
              <a:buChar char="•"/>
            </a:pPr>
            <a:r>
              <a:rPr lang="cs-CZ" sz="2200" dirty="0" smtClean="0"/>
              <a:t>Ne, žlutá barva je přirozený produkt biosyntetické dráhy.</a:t>
            </a:r>
            <a:endParaRPr lang="cs-CZ" sz="2200" dirty="0"/>
          </a:p>
        </p:txBody>
      </p:sp>
    </p:spTree>
    <p:extLst>
      <p:ext uri="{BB962C8B-B14F-4D97-AF65-F5344CB8AC3E}">
        <p14:creationId xmlns:p14="http://schemas.microsoft.com/office/powerpoint/2010/main" val="42711978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rcRect t="18549" r="30519" b="23157"/>
          <a:stretch>
            <a:fillRect/>
          </a:stretch>
        </p:blipFill>
        <p:spPr>
          <a:xfrm>
            <a:off x="268257" y="2734842"/>
            <a:ext cx="4076700" cy="2381420"/>
          </a:xfrm>
          <a:prstGeom prst="rect">
            <a:avLst/>
          </a:prstGeom>
        </p:spPr>
      </p:pic>
      <p:sp>
        <p:nvSpPr>
          <p:cNvPr id="3" name="TextovéPole 2"/>
          <p:cNvSpPr txBox="1"/>
          <p:nvPr/>
        </p:nvSpPr>
        <p:spPr>
          <a:xfrm>
            <a:off x="268257" y="743121"/>
            <a:ext cx="7470828" cy="523220"/>
          </a:xfrm>
          <a:prstGeom prst="rect">
            <a:avLst/>
          </a:prstGeom>
          <a:noFill/>
        </p:spPr>
        <p:txBody>
          <a:bodyPr wrap="none" rtlCol="0">
            <a:spAutoFit/>
          </a:bodyPr>
          <a:lstStyle/>
          <a:p>
            <a:r>
              <a:rPr lang="cs-CZ" sz="2800" b="1" dirty="0" smtClean="0">
                <a:solidFill>
                  <a:srgbClr val="44AF19"/>
                </a:solidFill>
              </a:rPr>
              <a:t>Otázka: </a:t>
            </a:r>
            <a:r>
              <a:rPr lang="cs-CZ" sz="2400" dirty="0" smtClean="0"/>
              <a:t>Je žlutá paprika mutantní verzí červené papriky? </a:t>
            </a:r>
            <a:endParaRPr lang="cs-CZ" sz="2400" dirty="0"/>
          </a:p>
        </p:txBody>
      </p:sp>
      <p:sp>
        <p:nvSpPr>
          <p:cNvPr id="6" name="TextovéPole 5"/>
          <p:cNvSpPr txBox="1"/>
          <p:nvPr/>
        </p:nvSpPr>
        <p:spPr>
          <a:xfrm>
            <a:off x="4666044" y="1948087"/>
            <a:ext cx="4101424" cy="3954929"/>
          </a:xfrm>
          <a:prstGeom prst="rect">
            <a:avLst/>
          </a:prstGeom>
          <a:noFill/>
        </p:spPr>
        <p:txBody>
          <a:bodyPr wrap="square" rtlCol="0">
            <a:spAutoFit/>
          </a:bodyPr>
          <a:lstStyle/>
          <a:p>
            <a:pPr marL="342900" indent="-342900">
              <a:spcBef>
                <a:spcPts val="3000"/>
              </a:spcBef>
              <a:buFont typeface="Arial" panose="020B0604020202020204" pitchFamily="34" charset="0"/>
              <a:buChar char="•"/>
            </a:pPr>
            <a:r>
              <a:rPr lang="cs-CZ" sz="2200" dirty="0" smtClean="0"/>
              <a:t>Ne, mutantní potraviny mohou být nebezpečné.</a:t>
            </a:r>
          </a:p>
          <a:p>
            <a:pPr marL="342900" indent="-342900">
              <a:spcBef>
                <a:spcPts val="3000"/>
              </a:spcBef>
              <a:buFont typeface="Arial" panose="020B0604020202020204" pitchFamily="34" charset="0"/>
              <a:buChar char="•"/>
            </a:pPr>
            <a:r>
              <a:rPr lang="cs-CZ" sz="2200" dirty="0" smtClean="0"/>
              <a:t>Ne, prodej mutantních potravin je zakázaný.</a:t>
            </a:r>
          </a:p>
          <a:p>
            <a:pPr marL="342900" indent="-342900">
              <a:spcBef>
                <a:spcPts val="3000"/>
              </a:spcBef>
              <a:buFont typeface="Arial" panose="020B0604020202020204" pitchFamily="34" charset="0"/>
              <a:buChar char="•"/>
            </a:pPr>
            <a:r>
              <a:rPr lang="cs-CZ" sz="2200" b="1" dirty="0" smtClean="0">
                <a:solidFill>
                  <a:srgbClr val="009900"/>
                </a:solidFill>
              </a:rPr>
              <a:t>Ano, chybí jí funkční enzym </a:t>
            </a:r>
            <a:r>
              <a:rPr lang="cs-CZ" sz="2200" b="1" dirty="0" err="1" smtClean="0">
                <a:solidFill>
                  <a:srgbClr val="009900"/>
                </a:solidFill>
              </a:rPr>
              <a:t>Ccs</a:t>
            </a:r>
            <a:r>
              <a:rPr lang="cs-CZ" sz="2200" b="1" dirty="0" smtClean="0">
                <a:solidFill>
                  <a:srgbClr val="009900"/>
                </a:solidFill>
              </a:rPr>
              <a:t>.</a:t>
            </a:r>
          </a:p>
          <a:p>
            <a:pPr marL="342900" indent="-342900">
              <a:spcBef>
                <a:spcPts val="3000"/>
              </a:spcBef>
              <a:buFont typeface="Arial" panose="020B0604020202020204" pitchFamily="34" charset="0"/>
              <a:buChar char="•"/>
            </a:pPr>
            <a:r>
              <a:rPr lang="cs-CZ" sz="2200" dirty="0" smtClean="0"/>
              <a:t>Ne, žlutá barva je přirozený produkt biosyntetické dráhy.</a:t>
            </a:r>
            <a:endParaRPr lang="cs-CZ" sz="2200" dirty="0"/>
          </a:p>
        </p:txBody>
      </p:sp>
    </p:spTree>
    <p:extLst>
      <p:ext uri="{BB962C8B-B14F-4D97-AF65-F5344CB8AC3E}">
        <p14:creationId xmlns:p14="http://schemas.microsoft.com/office/powerpoint/2010/main" val="31913853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vert="horz" lIns="91440" tIns="45720" rIns="91440" bIns="45720" rtlCol="0" anchor="ctr">
            <a:normAutofit/>
          </a:bodyPr>
          <a:lstStyle/>
          <a:p>
            <a:pPr algn="ctr"/>
            <a:r>
              <a:rPr lang="cs-CZ" dirty="0">
                <a:solidFill>
                  <a:srgbClr val="C00000"/>
                </a:solidFill>
              </a:rPr>
              <a:t>Regulační proteiny</a:t>
            </a:r>
            <a:endParaRPr lang="en-US" dirty="0">
              <a:solidFill>
                <a:srgbClr val="C00000"/>
              </a:solidFill>
            </a:endParaRPr>
          </a:p>
        </p:txBody>
      </p:sp>
      <p:pic>
        <p:nvPicPr>
          <p:cNvPr id="3" name="Picture 4" descr="bureaucrats-279x3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8369" y="2505950"/>
            <a:ext cx="2850153" cy="3063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251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7" name="Přímá spojnice 56"/>
          <p:cNvCxnSpPr/>
          <p:nvPr/>
        </p:nvCxnSpPr>
        <p:spPr>
          <a:xfrm>
            <a:off x="661932" y="4676174"/>
            <a:ext cx="7608765" cy="68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Nadpis 1"/>
          <p:cNvSpPr>
            <a:spLocks noGrp="1"/>
          </p:cNvSpPr>
          <p:nvPr>
            <p:ph type="title"/>
          </p:nvPr>
        </p:nvSpPr>
        <p:spPr>
          <a:xfrm>
            <a:off x="608102" y="97998"/>
            <a:ext cx="7886700" cy="1325563"/>
          </a:xfrm>
        </p:spPr>
        <p:txBody>
          <a:bodyPr/>
          <a:lstStyle/>
          <a:p>
            <a:pPr algn="ctr"/>
            <a:r>
              <a:rPr lang="cs-CZ" dirty="0" smtClean="0">
                <a:solidFill>
                  <a:srgbClr val="C00000"/>
                </a:solidFill>
              </a:rPr>
              <a:t>Regulace exprese genu</a:t>
            </a:r>
            <a:endParaRPr lang="en-US" dirty="0">
              <a:solidFill>
                <a:srgbClr val="C00000"/>
              </a:solidFill>
            </a:endParaRPr>
          </a:p>
        </p:txBody>
      </p:sp>
      <p:sp>
        <p:nvSpPr>
          <p:cNvPr id="4" name="TextovéPole 3"/>
          <p:cNvSpPr txBox="1"/>
          <p:nvPr/>
        </p:nvSpPr>
        <p:spPr>
          <a:xfrm>
            <a:off x="500489" y="1296337"/>
            <a:ext cx="7931650" cy="769441"/>
          </a:xfrm>
          <a:prstGeom prst="rect">
            <a:avLst/>
          </a:prstGeom>
          <a:noFill/>
        </p:spPr>
        <p:txBody>
          <a:bodyPr wrap="square" rtlCol="0">
            <a:spAutoFit/>
          </a:bodyPr>
          <a:lstStyle/>
          <a:p>
            <a:r>
              <a:rPr lang="cs-CZ" sz="2200" dirty="0" smtClean="0"/>
              <a:t>= zda se gen bude přepisovat, co se stane s vzniklou RNA a co s proteinem</a:t>
            </a:r>
            <a:endParaRPr lang="en-US" sz="2200" dirty="0"/>
          </a:p>
        </p:txBody>
      </p:sp>
      <p:sp>
        <p:nvSpPr>
          <p:cNvPr id="13" name="Obdélník 12"/>
          <p:cNvSpPr/>
          <p:nvPr/>
        </p:nvSpPr>
        <p:spPr>
          <a:xfrm>
            <a:off x="1591051" y="4520039"/>
            <a:ext cx="514466" cy="312271"/>
          </a:xfrm>
          <a:prstGeom prst="rect">
            <a:avLst/>
          </a:prstGeom>
          <a:solidFill>
            <a:srgbClr val="5A9B2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Obdélník 13"/>
          <p:cNvSpPr/>
          <p:nvPr/>
        </p:nvSpPr>
        <p:spPr>
          <a:xfrm>
            <a:off x="7271877" y="4520039"/>
            <a:ext cx="592025" cy="326015"/>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 name="TextovéPole 16"/>
          <p:cNvSpPr txBox="1"/>
          <p:nvPr/>
        </p:nvSpPr>
        <p:spPr>
          <a:xfrm>
            <a:off x="8419826" y="4462978"/>
            <a:ext cx="609462" cy="369332"/>
          </a:xfrm>
          <a:prstGeom prst="rect">
            <a:avLst/>
          </a:prstGeom>
          <a:noFill/>
        </p:spPr>
        <p:txBody>
          <a:bodyPr wrap="none" rtlCol="0">
            <a:spAutoFit/>
          </a:bodyPr>
          <a:lstStyle/>
          <a:p>
            <a:r>
              <a:rPr lang="cs-CZ" dirty="0" smtClean="0"/>
              <a:t>DNA</a:t>
            </a:r>
            <a:endParaRPr lang="cs-CZ" dirty="0"/>
          </a:p>
        </p:txBody>
      </p:sp>
      <p:sp>
        <p:nvSpPr>
          <p:cNvPr id="18" name="TextovéPole 17"/>
          <p:cNvSpPr txBox="1"/>
          <p:nvPr/>
        </p:nvSpPr>
        <p:spPr>
          <a:xfrm>
            <a:off x="1281264" y="3200298"/>
            <a:ext cx="1087605" cy="369332"/>
          </a:xfrm>
          <a:prstGeom prst="rect">
            <a:avLst/>
          </a:prstGeom>
          <a:noFill/>
        </p:spPr>
        <p:txBody>
          <a:bodyPr wrap="none" rtlCol="0">
            <a:spAutoFit/>
          </a:bodyPr>
          <a:lstStyle/>
          <a:p>
            <a:r>
              <a:rPr lang="cs-CZ" dirty="0" smtClean="0"/>
              <a:t>promotor</a:t>
            </a:r>
            <a:endParaRPr lang="cs-CZ" dirty="0"/>
          </a:p>
        </p:txBody>
      </p:sp>
      <p:sp>
        <p:nvSpPr>
          <p:cNvPr id="19" name="TextovéPole 18"/>
          <p:cNvSpPr txBox="1"/>
          <p:nvPr/>
        </p:nvSpPr>
        <p:spPr>
          <a:xfrm>
            <a:off x="6938916" y="3713480"/>
            <a:ext cx="1198918" cy="369332"/>
          </a:xfrm>
          <a:prstGeom prst="rect">
            <a:avLst/>
          </a:prstGeom>
          <a:noFill/>
        </p:spPr>
        <p:txBody>
          <a:bodyPr wrap="none" rtlCol="0">
            <a:spAutoFit/>
          </a:bodyPr>
          <a:lstStyle/>
          <a:p>
            <a:r>
              <a:rPr lang="cs-CZ" dirty="0" smtClean="0"/>
              <a:t>terminátor</a:t>
            </a:r>
            <a:endParaRPr lang="cs-CZ" dirty="0"/>
          </a:p>
        </p:txBody>
      </p:sp>
      <p:sp>
        <p:nvSpPr>
          <p:cNvPr id="22" name="Obdélník 21"/>
          <p:cNvSpPr/>
          <p:nvPr/>
        </p:nvSpPr>
        <p:spPr>
          <a:xfrm>
            <a:off x="1024031" y="4520039"/>
            <a:ext cx="514466" cy="312271"/>
          </a:xfrm>
          <a:prstGeom prst="rect">
            <a:avLst/>
          </a:prstGeom>
          <a:solidFill>
            <a:srgbClr val="FF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7" name="TextovéPole 26"/>
          <p:cNvSpPr txBox="1"/>
          <p:nvPr/>
        </p:nvSpPr>
        <p:spPr>
          <a:xfrm>
            <a:off x="192549" y="5150511"/>
            <a:ext cx="1712135" cy="369332"/>
          </a:xfrm>
          <a:prstGeom prst="rect">
            <a:avLst/>
          </a:prstGeom>
          <a:noFill/>
        </p:spPr>
        <p:txBody>
          <a:bodyPr wrap="none" rtlCol="0">
            <a:spAutoFit/>
          </a:bodyPr>
          <a:lstStyle/>
          <a:p>
            <a:r>
              <a:rPr lang="cs-CZ" dirty="0" smtClean="0"/>
              <a:t>regulační oblast</a:t>
            </a:r>
            <a:endParaRPr lang="cs-CZ" dirty="0"/>
          </a:p>
        </p:txBody>
      </p:sp>
      <p:cxnSp>
        <p:nvCxnSpPr>
          <p:cNvPr id="30" name="Přímá spojnice se šipkou 29"/>
          <p:cNvCxnSpPr/>
          <p:nvPr/>
        </p:nvCxnSpPr>
        <p:spPr>
          <a:xfrm>
            <a:off x="1813457" y="3528814"/>
            <a:ext cx="23217" cy="8966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Přímá spojnice se šipkou 30"/>
          <p:cNvCxnSpPr>
            <a:stCxn id="27" idx="0"/>
          </p:cNvCxnSpPr>
          <p:nvPr/>
        </p:nvCxnSpPr>
        <p:spPr>
          <a:xfrm flipV="1">
            <a:off x="1048617" y="4906961"/>
            <a:ext cx="232647" cy="2435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Přímá spojnice se šipkou 37"/>
          <p:cNvCxnSpPr>
            <a:stCxn id="19" idx="2"/>
          </p:cNvCxnSpPr>
          <p:nvPr/>
        </p:nvCxnSpPr>
        <p:spPr>
          <a:xfrm>
            <a:off x="7538375" y="4082812"/>
            <a:ext cx="0" cy="36900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Mrak 40"/>
          <p:cNvSpPr/>
          <p:nvPr/>
        </p:nvSpPr>
        <p:spPr>
          <a:xfrm>
            <a:off x="661932" y="3938137"/>
            <a:ext cx="1006016" cy="744909"/>
          </a:xfrm>
          <a:prstGeom prst="cloud">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t>TF</a:t>
            </a:r>
            <a:endParaRPr lang="en-US" dirty="0"/>
          </a:p>
        </p:txBody>
      </p:sp>
      <p:sp>
        <p:nvSpPr>
          <p:cNvPr id="44" name="Ovál 43"/>
          <p:cNvSpPr/>
          <p:nvPr/>
        </p:nvSpPr>
        <p:spPr>
          <a:xfrm>
            <a:off x="1281264" y="4064170"/>
            <a:ext cx="1653540" cy="583474"/>
          </a:xfrm>
          <a:prstGeom prst="ellipse">
            <a:avLst/>
          </a:prstGeom>
          <a:solidFill>
            <a:srgbClr val="EBCB4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600" dirty="0" smtClean="0">
                <a:solidFill>
                  <a:schemeClr val="tx1"/>
                </a:solidFill>
              </a:rPr>
              <a:t>RNA polymeráza</a:t>
            </a:r>
            <a:endParaRPr lang="cs-CZ" sz="1600" dirty="0">
              <a:solidFill>
                <a:schemeClr val="tx1"/>
              </a:solidFill>
            </a:endParaRPr>
          </a:p>
        </p:txBody>
      </p:sp>
      <p:sp>
        <p:nvSpPr>
          <p:cNvPr id="49" name="TextovéPole 48"/>
          <p:cNvSpPr txBox="1"/>
          <p:nvPr/>
        </p:nvSpPr>
        <p:spPr>
          <a:xfrm flipH="1">
            <a:off x="680189" y="2389470"/>
            <a:ext cx="3637120" cy="369332"/>
          </a:xfrm>
          <a:prstGeom prst="rect">
            <a:avLst/>
          </a:prstGeom>
          <a:noFill/>
        </p:spPr>
        <p:txBody>
          <a:bodyPr wrap="square" rtlCol="0">
            <a:spAutoFit/>
          </a:bodyPr>
          <a:lstStyle/>
          <a:p>
            <a:r>
              <a:rPr lang="cs-CZ" dirty="0" smtClean="0"/>
              <a:t>Protein regulující transkripci genu</a:t>
            </a:r>
            <a:endParaRPr lang="en-US" dirty="0"/>
          </a:p>
        </p:txBody>
      </p:sp>
      <p:cxnSp>
        <p:nvCxnSpPr>
          <p:cNvPr id="52" name="Přímá spojnice se šipkou 51"/>
          <p:cNvCxnSpPr/>
          <p:nvPr/>
        </p:nvCxnSpPr>
        <p:spPr>
          <a:xfrm>
            <a:off x="1024031" y="2758802"/>
            <a:ext cx="140909" cy="113934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5" name="Obdélník 54"/>
          <p:cNvSpPr/>
          <p:nvPr/>
        </p:nvSpPr>
        <p:spPr>
          <a:xfrm>
            <a:off x="2804845" y="4603278"/>
            <a:ext cx="4048018" cy="156135"/>
          </a:xfrm>
          <a:prstGeom prst="rect">
            <a:avLst/>
          </a:prstGeom>
          <a:solidFill>
            <a:srgbClr val="0C55F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ovéPole 2"/>
          <p:cNvSpPr txBox="1"/>
          <p:nvPr/>
        </p:nvSpPr>
        <p:spPr>
          <a:xfrm>
            <a:off x="2039433" y="5983475"/>
            <a:ext cx="5038046" cy="430887"/>
          </a:xfrm>
          <a:prstGeom prst="rect">
            <a:avLst/>
          </a:prstGeom>
          <a:noFill/>
        </p:spPr>
        <p:txBody>
          <a:bodyPr wrap="none" rtlCol="0">
            <a:spAutoFit/>
          </a:bodyPr>
          <a:lstStyle/>
          <a:p>
            <a:r>
              <a:rPr lang="cs-CZ" sz="2200" b="1" dirty="0" smtClean="0">
                <a:solidFill>
                  <a:srgbClr val="FF0000"/>
                </a:solidFill>
              </a:rPr>
              <a:t>Transkripční faktory řídí  transkripci genu.</a:t>
            </a:r>
            <a:endParaRPr lang="en-US" sz="2200" b="1" dirty="0" smtClean="0">
              <a:solidFill>
                <a:srgbClr val="FF0000"/>
              </a:solidFill>
            </a:endParaRPr>
          </a:p>
        </p:txBody>
      </p:sp>
    </p:spTree>
    <p:extLst>
      <p:ext uri="{BB962C8B-B14F-4D97-AF65-F5344CB8AC3E}">
        <p14:creationId xmlns:p14="http://schemas.microsoft.com/office/powerpoint/2010/main" val="2715455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7" grpId="0"/>
      <p:bldP spid="18" grpId="0"/>
      <p:bldP spid="19" grpId="0"/>
      <p:bldP spid="22" grpId="0" animBg="1"/>
      <p:bldP spid="27" grpId="0"/>
      <p:bldP spid="41" grpId="0" animBg="1"/>
      <p:bldP spid="44" grpId="0" animBg="1"/>
      <p:bldP spid="49" grpId="0"/>
      <p:bldP spid="55"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Přímá spojnice 27"/>
          <p:cNvCxnSpPr/>
          <p:nvPr/>
        </p:nvCxnSpPr>
        <p:spPr>
          <a:xfrm>
            <a:off x="3164438" y="5295797"/>
            <a:ext cx="4500081"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Přímá spojnice 22"/>
          <p:cNvCxnSpPr/>
          <p:nvPr/>
        </p:nvCxnSpPr>
        <p:spPr>
          <a:xfrm>
            <a:off x="3164440" y="2714960"/>
            <a:ext cx="4500081"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Nadpis 1"/>
          <p:cNvSpPr>
            <a:spLocks noGrp="1"/>
          </p:cNvSpPr>
          <p:nvPr>
            <p:ph type="title"/>
          </p:nvPr>
        </p:nvSpPr>
        <p:spPr>
          <a:xfrm>
            <a:off x="608102" y="97998"/>
            <a:ext cx="7886700" cy="1325563"/>
          </a:xfrm>
        </p:spPr>
        <p:txBody>
          <a:bodyPr/>
          <a:lstStyle/>
          <a:p>
            <a:pPr algn="ctr"/>
            <a:r>
              <a:rPr lang="cs-CZ" dirty="0" smtClean="0">
                <a:solidFill>
                  <a:srgbClr val="C00000"/>
                </a:solidFill>
              </a:rPr>
              <a:t>Regulace exprese genu</a:t>
            </a:r>
            <a:endParaRPr lang="en-US" dirty="0">
              <a:solidFill>
                <a:srgbClr val="C00000"/>
              </a:solidFill>
            </a:endParaRPr>
          </a:p>
        </p:txBody>
      </p:sp>
      <p:sp>
        <p:nvSpPr>
          <p:cNvPr id="4" name="TextovéPole 3"/>
          <p:cNvSpPr txBox="1"/>
          <p:nvPr/>
        </p:nvSpPr>
        <p:spPr>
          <a:xfrm>
            <a:off x="2011884" y="3811476"/>
            <a:ext cx="6193965" cy="430887"/>
          </a:xfrm>
          <a:prstGeom prst="rect">
            <a:avLst/>
          </a:prstGeom>
          <a:noFill/>
        </p:spPr>
        <p:txBody>
          <a:bodyPr wrap="square" rtlCol="0">
            <a:spAutoFit/>
          </a:bodyPr>
          <a:lstStyle/>
          <a:p>
            <a:r>
              <a:rPr lang="cs-CZ" sz="2200" dirty="0" smtClean="0"/>
              <a:t>Jeden protein může regulovat transkripci více genů</a:t>
            </a:r>
            <a:endParaRPr lang="en-US" sz="2200" dirty="0"/>
          </a:p>
        </p:txBody>
      </p:sp>
      <p:sp>
        <p:nvSpPr>
          <p:cNvPr id="13" name="Obdélník 12"/>
          <p:cNvSpPr/>
          <p:nvPr/>
        </p:nvSpPr>
        <p:spPr>
          <a:xfrm>
            <a:off x="4209080" y="2558825"/>
            <a:ext cx="257233" cy="312271"/>
          </a:xfrm>
          <a:prstGeom prst="rect">
            <a:avLst/>
          </a:prstGeom>
          <a:solidFill>
            <a:srgbClr val="5A9B2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2" name="Obdélník 21"/>
          <p:cNvSpPr/>
          <p:nvPr/>
        </p:nvSpPr>
        <p:spPr>
          <a:xfrm>
            <a:off x="3510376" y="2543652"/>
            <a:ext cx="514467" cy="312271"/>
          </a:xfrm>
          <a:prstGeom prst="rect">
            <a:avLst/>
          </a:prstGeom>
          <a:solidFill>
            <a:srgbClr val="FF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1" name="Mrak 40"/>
          <p:cNvSpPr/>
          <p:nvPr/>
        </p:nvSpPr>
        <p:spPr>
          <a:xfrm>
            <a:off x="661932" y="3639077"/>
            <a:ext cx="1006016" cy="744909"/>
          </a:xfrm>
          <a:prstGeom prst="cloud">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err="1" smtClean="0"/>
              <a:t>TF</a:t>
            </a:r>
            <a:endParaRPr lang="en-US" dirty="0"/>
          </a:p>
        </p:txBody>
      </p:sp>
      <p:sp>
        <p:nvSpPr>
          <p:cNvPr id="25" name="Obdélník 24"/>
          <p:cNvSpPr/>
          <p:nvPr/>
        </p:nvSpPr>
        <p:spPr>
          <a:xfrm>
            <a:off x="4209080" y="5154249"/>
            <a:ext cx="257233" cy="312271"/>
          </a:xfrm>
          <a:prstGeom prst="rect">
            <a:avLst/>
          </a:prstGeom>
          <a:solidFill>
            <a:srgbClr val="5A9B2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6" name="Obdélník 25"/>
          <p:cNvSpPr/>
          <p:nvPr/>
        </p:nvSpPr>
        <p:spPr>
          <a:xfrm>
            <a:off x="3510376" y="5139662"/>
            <a:ext cx="514466" cy="312271"/>
          </a:xfrm>
          <a:prstGeom prst="rect">
            <a:avLst/>
          </a:prstGeom>
          <a:solidFill>
            <a:srgbClr val="FF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29" name="Přímá spojnice 28"/>
          <p:cNvCxnSpPr/>
          <p:nvPr/>
        </p:nvCxnSpPr>
        <p:spPr>
          <a:xfrm>
            <a:off x="4209081" y="6157114"/>
            <a:ext cx="4500081"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Obdélník 31"/>
          <p:cNvSpPr/>
          <p:nvPr/>
        </p:nvSpPr>
        <p:spPr>
          <a:xfrm>
            <a:off x="5253723" y="6015566"/>
            <a:ext cx="257233" cy="312271"/>
          </a:xfrm>
          <a:prstGeom prst="rect">
            <a:avLst/>
          </a:prstGeom>
          <a:solidFill>
            <a:srgbClr val="5A9B2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3" name="Obdélník 32"/>
          <p:cNvSpPr/>
          <p:nvPr/>
        </p:nvSpPr>
        <p:spPr>
          <a:xfrm>
            <a:off x="4555019" y="6000979"/>
            <a:ext cx="514466" cy="312271"/>
          </a:xfrm>
          <a:prstGeom prst="rect">
            <a:avLst/>
          </a:prstGeom>
          <a:solidFill>
            <a:srgbClr val="FF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34" name="Přímá spojnice 33"/>
          <p:cNvCxnSpPr/>
          <p:nvPr/>
        </p:nvCxnSpPr>
        <p:spPr>
          <a:xfrm>
            <a:off x="984378" y="5820650"/>
            <a:ext cx="4500081"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Obdélník 34"/>
          <p:cNvSpPr/>
          <p:nvPr/>
        </p:nvSpPr>
        <p:spPr>
          <a:xfrm>
            <a:off x="2029020" y="5679102"/>
            <a:ext cx="257233" cy="312271"/>
          </a:xfrm>
          <a:prstGeom prst="rect">
            <a:avLst/>
          </a:prstGeom>
          <a:solidFill>
            <a:srgbClr val="5A9B2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6" name="Obdélník 35"/>
          <p:cNvSpPr/>
          <p:nvPr/>
        </p:nvSpPr>
        <p:spPr>
          <a:xfrm>
            <a:off x="1330316" y="5664515"/>
            <a:ext cx="514466" cy="312271"/>
          </a:xfrm>
          <a:prstGeom prst="rect">
            <a:avLst/>
          </a:prstGeom>
          <a:solidFill>
            <a:srgbClr val="FF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9" name="Mrak 38"/>
          <p:cNvSpPr/>
          <p:nvPr/>
        </p:nvSpPr>
        <p:spPr>
          <a:xfrm>
            <a:off x="3445913" y="1982061"/>
            <a:ext cx="1006016" cy="744909"/>
          </a:xfrm>
          <a:prstGeom prst="cloud">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err="1" smtClean="0">
                <a:solidFill>
                  <a:schemeClr val="tx1"/>
                </a:solidFill>
              </a:rPr>
              <a:t>TF</a:t>
            </a:r>
            <a:endParaRPr lang="en-US" dirty="0">
              <a:solidFill>
                <a:schemeClr val="tx1"/>
              </a:solidFill>
            </a:endParaRPr>
          </a:p>
        </p:txBody>
      </p:sp>
      <p:sp>
        <p:nvSpPr>
          <p:cNvPr id="40" name="Mrak 39"/>
          <p:cNvSpPr/>
          <p:nvPr/>
        </p:nvSpPr>
        <p:spPr>
          <a:xfrm>
            <a:off x="2504360" y="1869583"/>
            <a:ext cx="1006016" cy="744909"/>
          </a:xfrm>
          <a:prstGeom prst="cloud">
            <a:avLst/>
          </a:prstGeom>
          <a:solidFill>
            <a:srgbClr val="DA4BE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err="1" smtClean="0"/>
              <a:t>TF</a:t>
            </a:r>
            <a:endParaRPr lang="en-US" dirty="0"/>
          </a:p>
        </p:txBody>
      </p:sp>
      <p:sp>
        <p:nvSpPr>
          <p:cNvPr id="37" name="Mrak 36"/>
          <p:cNvSpPr/>
          <p:nvPr/>
        </p:nvSpPr>
        <p:spPr>
          <a:xfrm>
            <a:off x="2899986" y="2103637"/>
            <a:ext cx="1006016" cy="744909"/>
          </a:xfrm>
          <a:prstGeom prst="cloud">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err="1" smtClean="0"/>
              <a:t>TF</a:t>
            </a:r>
            <a:endParaRPr lang="en-US" dirty="0"/>
          </a:p>
        </p:txBody>
      </p:sp>
      <p:sp>
        <p:nvSpPr>
          <p:cNvPr id="8" name="TextovéPole 7"/>
          <p:cNvSpPr txBox="1"/>
          <p:nvPr/>
        </p:nvSpPr>
        <p:spPr>
          <a:xfrm>
            <a:off x="441789" y="1294544"/>
            <a:ext cx="7932236" cy="430887"/>
          </a:xfrm>
          <a:prstGeom prst="rect">
            <a:avLst/>
          </a:prstGeom>
          <a:noFill/>
        </p:spPr>
        <p:txBody>
          <a:bodyPr wrap="none" rtlCol="0">
            <a:spAutoFit/>
          </a:bodyPr>
          <a:lstStyle/>
          <a:p>
            <a:r>
              <a:rPr lang="cs-CZ" sz="2200" dirty="0" smtClean="0"/>
              <a:t>Jeden gen může být regulován více proteiny (transkripčními faktory)</a:t>
            </a:r>
            <a:endParaRPr lang="en-US" sz="2200" dirty="0"/>
          </a:p>
        </p:txBody>
      </p:sp>
      <p:cxnSp>
        <p:nvCxnSpPr>
          <p:cNvPr id="10" name="Přímá spojnice se šipkou 9"/>
          <p:cNvCxnSpPr/>
          <p:nvPr/>
        </p:nvCxnSpPr>
        <p:spPr>
          <a:xfrm>
            <a:off x="1330316" y="4500081"/>
            <a:ext cx="128616" cy="951852"/>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Přímá spojnice se šipkou 14"/>
          <p:cNvCxnSpPr/>
          <p:nvPr/>
        </p:nvCxnSpPr>
        <p:spPr>
          <a:xfrm>
            <a:off x="1485188" y="4500080"/>
            <a:ext cx="2852508" cy="1500899"/>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3" name="Přímá spojnice se šipkou 42"/>
          <p:cNvCxnSpPr/>
          <p:nvPr/>
        </p:nvCxnSpPr>
        <p:spPr>
          <a:xfrm>
            <a:off x="1667948" y="4383986"/>
            <a:ext cx="1735046" cy="670899"/>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4665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1" grpId="0" animBg="1"/>
      <p:bldP spid="25" grpId="0" animBg="1"/>
      <p:bldP spid="26" grpId="0" animBg="1"/>
      <p:bldP spid="32" grpId="0" animBg="1"/>
      <p:bldP spid="33" grpId="0" animBg="1"/>
      <p:bldP spid="35" grpId="0" animBg="1"/>
      <p:bldP spid="3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sz="4000" dirty="0">
                <a:solidFill>
                  <a:srgbClr val="C00000"/>
                </a:solidFill>
                <a:latin typeface="Calibri" panose="020F0502020204030204" pitchFamily="34" charset="0"/>
              </a:rPr>
              <a:t>O čem to bude</a:t>
            </a:r>
            <a:endParaRPr lang="en-US" sz="4000" dirty="0">
              <a:solidFill>
                <a:srgbClr val="C00000"/>
              </a:solidFill>
              <a:latin typeface="Calibri" panose="020F0502020204030204" pitchFamily="34" charset="0"/>
            </a:endParaRPr>
          </a:p>
        </p:txBody>
      </p:sp>
      <p:sp>
        <p:nvSpPr>
          <p:cNvPr id="4" name="TextovéPole 3"/>
          <p:cNvSpPr txBox="1"/>
          <p:nvPr/>
        </p:nvSpPr>
        <p:spPr>
          <a:xfrm>
            <a:off x="648586" y="1722473"/>
            <a:ext cx="7655442" cy="3970318"/>
          </a:xfrm>
          <a:prstGeom prst="rect">
            <a:avLst/>
          </a:prstGeom>
          <a:noFill/>
        </p:spPr>
        <p:txBody>
          <a:bodyPr wrap="square" rtlCol="0">
            <a:spAutoFit/>
          </a:bodyPr>
          <a:lstStyle/>
          <a:p>
            <a:pPr marL="342900" indent="-342900">
              <a:spcBef>
                <a:spcPts val="3600"/>
              </a:spcBef>
              <a:buFont typeface="Arial" panose="020B0604020202020204" pitchFamily="34" charset="0"/>
              <a:buChar char="•"/>
            </a:pPr>
            <a:r>
              <a:rPr lang="cs-CZ" sz="2200" dirty="0" smtClean="0"/>
              <a:t>Co všechno proteiny dělají v buňce </a:t>
            </a:r>
          </a:p>
          <a:p>
            <a:pPr marL="342900" indent="-342900">
              <a:spcBef>
                <a:spcPts val="3600"/>
              </a:spcBef>
              <a:buFont typeface="Arial" panose="020B0604020202020204" pitchFamily="34" charset="0"/>
              <a:buChar char="•"/>
            </a:pPr>
            <a:r>
              <a:rPr lang="cs-CZ" sz="2200" dirty="0" smtClean="0"/>
              <a:t>Co se stane, když to dělat přestanou</a:t>
            </a:r>
          </a:p>
          <a:p>
            <a:pPr marL="342900" indent="-342900">
              <a:spcBef>
                <a:spcPts val="3600"/>
              </a:spcBef>
              <a:buFont typeface="Arial" panose="020B0604020202020204" pitchFamily="34" charset="0"/>
              <a:buChar char="•"/>
            </a:pPr>
            <a:r>
              <a:rPr lang="cs-CZ" sz="2200" dirty="0" smtClean="0"/>
              <a:t>Geny mohou mít různé varianty (alely) – ty dělají proteiny různě dobře</a:t>
            </a:r>
          </a:p>
          <a:p>
            <a:pPr marL="342900" indent="-342900">
              <a:spcBef>
                <a:spcPts val="3600"/>
              </a:spcBef>
              <a:buFont typeface="Arial" panose="020B0604020202020204" pitchFamily="34" charset="0"/>
              <a:buChar char="•"/>
            </a:pPr>
            <a:r>
              <a:rPr lang="cs-CZ" sz="2200" dirty="0" smtClean="0"/>
              <a:t>Jaké mohou mít alely vzájemné vztahy</a:t>
            </a:r>
          </a:p>
          <a:p>
            <a:pPr marL="342900" indent="-342900">
              <a:spcBef>
                <a:spcPts val="3600"/>
              </a:spcBef>
              <a:buFont typeface="Arial" panose="020B0604020202020204" pitchFamily="34" charset="0"/>
              <a:buChar char="•"/>
            </a:pPr>
            <a:r>
              <a:rPr lang="cs-CZ" sz="2200" dirty="0" smtClean="0"/>
              <a:t>Zavedeme některé zásadní pojmy</a:t>
            </a:r>
          </a:p>
        </p:txBody>
      </p:sp>
    </p:spTree>
    <p:extLst>
      <p:ext uri="{BB962C8B-B14F-4D97-AF65-F5344CB8AC3E}">
        <p14:creationId xmlns:p14="http://schemas.microsoft.com/office/powerpoint/2010/main" val="60192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08102" y="97998"/>
            <a:ext cx="7886700" cy="1325563"/>
          </a:xfrm>
        </p:spPr>
        <p:txBody>
          <a:bodyPr>
            <a:normAutofit/>
          </a:bodyPr>
          <a:lstStyle/>
          <a:p>
            <a:pPr algn="ctr"/>
            <a:r>
              <a:rPr lang="cs-CZ" sz="4000" dirty="0" smtClean="0">
                <a:solidFill>
                  <a:srgbClr val="C00000"/>
                </a:solidFill>
              </a:rPr>
              <a:t>Mutace v regulačním genu</a:t>
            </a:r>
            <a:endParaRPr lang="en-US" sz="4000" dirty="0">
              <a:solidFill>
                <a:srgbClr val="C00000"/>
              </a:solidFill>
            </a:endParaRPr>
          </a:p>
        </p:txBody>
      </p:sp>
      <p:sp>
        <p:nvSpPr>
          <p:cNvPr id="5" name="TextovéPole 4"/>
          <p:cNvSpPr txBox="1"/>
          <p:nvPr/>
        </p:nvSpPr>
        <p:spPr>
          <a:xfrm>
            <a:off x="423379" y="1399906"/>
            <a:ext cx="8316860" cy="2369880"/>
          </a:xfrm>
          <a:prstGeom prst="rect">
            <a:avLst/>
          </a:prstGeom>
          <a:noFill/>
        </p:spPr>
        <p:txBody>
          <a:bodyPr wrap="square" rtlCol="0">
            <a:spAutoFit/>
          </a:bodyPr>
          <a:lstStyle/>
          <a:p>
            <a:pPr>
              <a:spcAft>
                <a:spcPts val="2400"/>
              </a:spcAft>
            </a:pPr>
            <a:r>
              <a:rPr lang="cs-CZ" sz="2200" dirty="0" smtClean="0"/>
              <a:t>Co se může stát pokud dojde k mutaci v genu pro regulační protein: </a:t>
            </a:r>
          </a:p>
          <a:p>
            <a:pPr marL="285750" indent="-285750">
              <a:spcAft>
                <a:spcPts val="2400"/>
              </a:spcAft>
              <a:buFont typeface="Arial" panose="020B0604020202020204" pitchFamily="34" charset="0"/>
              <a:buChar char="•"/>
            </a:pPr>
            <a:r>
              <a:rPr lang="cs-CZ" sz="2200" dirty="0" smtClean="0"/>
              <a:t>Nevzniká protein</a:t>
            </a:r>
          </a:p>
          <a:p>
            <a:pPr marL="285750" indent="-285750">
              <a:spcAft>
                <a:spcPts val="2400"/>
              </a:spcAft>
              <a:buFont typeface="Arial" panose="020B0604020202020204" pitchFamily="34" charset="0"/>
              <a:buChar char="•"/>
            </a:pPr>
            <a:r>
              <a:rPr lang="cs-CZ" sz="2200" dirty="0" smtClean="0"/>
              <a:t>Gen se exprimuje na špatném místě nebo ve špatnou dobu </a:t>
            </a:r>
          </a:p>
          <a:p>
            <a:pPr>
              <a:spcAft>
                <a:spcPts val="2400"/>
              </a:spcAft>
            </a:pPr>
            <a:r>
              <a:rPr lang="cs-CZ" sz="2200" dirty="0" smtClean="0">
                <a:sym typeface="Wingdings" panose="05000000000000000000" pitchFamily="2" charset="2"/>
              </a:rPr>
              <a:t></a:t>
            </a:r>
            <a:r>
              <a:rPr lang="en-US" sz="2200" dirty="0" smtClean="0">
                <a:sym typeface="Wingdings" panose="05000000000000000000" pitchFamily="2" charset="2"/>
              </a:rPr>
              <a:t> </a:t>
            </a:r>
            <a:r>
              <a:rPr lang="cs-CZ" sz="2200" dirty="0" smtClean="0">
                <a:sym typeface="Wingdings" panose="05000000000000000000" pitchFamily="2" charset="2"/>
              </a:rPr>
              <a:t>změna ve vývoji organismu </a:t>
            </a:r>
            <a:endParaRPr lang="en-US" sz="2200" dirty="0"/>
          </a:p>
        </p:txBody>
      </p:sp>
      <p:pic>
        <p:nvPicPr>
          <p:cNvPr id="6" name="Picture 2" descr="kv&amp;ecaron;ty r&amp;uring;&amp;zcaro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58816" y="4166492"/>
            <a:ext cx="1913270" cy="141643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R&amp;uring;&amp;zcaron;e du&amp;zcaron;noplodá – Karpati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42726" y="5262209"/>
            <a:ext cx="1460679" cy="11708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sierraflowerfinder.blob.core.windows.net/medias/FlowerPictures/5345/thumb_271x220_Baronesse%20-%20Alexandra%20Farm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4294" y="4166492"/>
            <a:ext cx="2035476" cy="1652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7263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50" y="205638"/>
            <a:ext cx="7886700" cy="1325563"/>
          </a:xfrm>
        </p:spPr>
        <p:txBody>
          <a:bodyPr vert="horz" lIns="91440" tIns="45720" rIns="91440" bIns="45720" rtlCol="0" anchor="ctr">
            <a:normAutofit/>
          </a:bodyPr>
          <a:lstStyle/>
          <a:p>
            <a:pPr algn="ctr"/>
            <a:r>
              <a:rPr lang="cs-CZ" sz="4000" i="1" dirty="0" err="1">
                <a:solidFill>
                  <a:srgbClr val="C00000"/>
                </a:solidFill>
              </a:rPr>
              <a:t>Ultrabithorax</a:t>
            </a:r>
            <a:r>
              <a:rPr lang="cs-CZ" sz="4000" dirty="0">
                <a:solidFill>
                  <a:srgbClr val="C00000"/>
                </a:solidFill>
              </a:rPr>
              <a:t> – příklad genu regulujícího jiné geny</a:t>
            </a:r>
          </a:p>
        </p:txBody>
      </p:sp>
      <p:sp>
        <p:nvSpPr>
          <p:cNvPr id="4" name="TextovéPole 3"/>
          <p:cNvSpPr txBox="1"/>
          <p:nvPr/>
        </p:nvSpPr>
        <p:spPr>
          <a:xfrm>
            <a:off x="528530" y="1892708"/>
            <a:ext cx="7673139" cy="923330"/>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cs-CZ" sz="2200" dirty="0" err="1"/>
              <a:t>Homeotický</a:t>
            </a:r>
            <a:r>
              <a:rPr lang="cs-CZ" sz="2200" dirty="0"/>
              <a:t> gen </a:t>
            </a:r>
            <a:r>
              <a:rPr lang="cs-CZ" sz="2200" dirty="0">
                <a:sym typeface="Wingdings" panose="05000000000000000000" pitchFamily="2" charset="2"/>
              </a:rPr>
              <a:t></a:t>
            </a:r>
            <a:r>
              <a:rPr lang="cs-CZ" sz="2200" dirty="0"/>
              <a:t> při mutaci změna jedné části těla v jinou</a:t>
            </a:r>
          </a:p>
          <a:p>
            <a:pPr marL="342900" indent="-342900">
              <a:spcBef>
                <a:spcPts val="1200"/>
              </a:spcBef>
              <a:buFont typeface="Arial" panose="020B0604020202020204" pitchFamily="34" charset="0"/>
              <a:buChar char="•"/>
            </a:pPr>
            <a:r>
              <a:rPr lang="cs-CZ" sz="2200" dirty="0" smtClean="0"/>
              <a:t>Transkripční faktor = řídí transkripci jiných genů</a:t>
            </a:r>
          </a:p>
        </p:txBody>
      </p:sp>
      <p:pic>
        <p:nvPicPr>
          <p:cNvPr id="6" name="Obráze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530" y="3148414"/>
            <a:ext cx="3097172" cy="2086961"/>
          </a:xfrm>
          <a:prstGeom prst="rect">
            <a:avLst/>
          </a:prstGeom>
        </p:spPr>
      </p:pic>
      <p:pic>
        <p:nvPicPr>
          <p:cNvPr id="7" name="Obráze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5154" y="3407634"/>
            <a:ext cx="3738701" cy="1757220"/>
          </a:xfrm>
          <a:prstGeom prst="rect">
            <a:avLst/>
          </a:prstGeom>
        </p:spPr>
      </p:pic>
      <p:sp>
        <p:nvSpPr>
          <p:cNvPr id="3" name="Obdélník 2"/>
          <p:cNvSpPr/>
          <p:nvPr/>
        </p:nvSpPr>
        <p:spPr>
          <a:xfrm>
            <a:off x="3978234" y="3148414"/>
            <a:ext cx="2126270" cy="30267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ovéPole 4"/>
          <p:cNvSpPr txBox="1"/>
          <p:nvPr/>
        </p:nvSpPr>
        <p:spPr>
          <a:xfrm>
            <a:off x="4309878" y="5497230"/>
            <a:ext cx="3589252" cy="430887"/>
          </a:xfrm>
          <a:prstGeom prst="rect">
            <a:avLst/>
          </a:prstGeom>
          <a:noFill/>
        </p:spPr>
        <p:txBody>
          <a:bodyPr wrap="none" rtlCol="0">
            <a:spAutoFit/>
          </a:bodyPr>
          <a:lstStyle/>
          <a:p>
            <a:r>
              <a:rPr lang="cs-CZ" sz="2200" dirty="0" smtClean="0"/>
              <a:t>Nemá funkční alelu genu </a:t>
            </a:r>
            <a:r>
              <a:rPr lang="cs-CZ" sz="2200" i="1" dirty="0" err="1" smtClean="0"/>
              <a:t>Ubx</a:t>
            </a:r>
            <a:r>
              <a:rPr lang="cs-CZ" sz="2200" i="1" dirty="0" smtClean="0"/>
              <a:t>.</a:t>
            </a:r>
            <a:endParaRPr lang="en-US" sz="2200" i="1" dirty="0" smtClean="0"/>
          </a:p>
        </p:txBody>
      </p:sp>
      <p:sp>
        <p:nvSpPr>
          <p:cNvPr id="8" name="TextovéPole 7"/>
          <p:cNvSpPr txBox="1"/>
          <p:nvPr/>
        </p:nvSpPr>
        <p:spPr>
          <a:xfrm>
            <a:off x="458756" y="5374119"/>
            <a:ext cx="3449704" cy="1107996"/>
          </a:xfrm>
          <a:prstGeom prst="rect">
            <a:avLst/>
          </a:prstGeom>
          <a:noFill/>
        </p:spPr>
        <p:txBody>
          <a:bodyPr wrap="square" rtlCol="0">
            <a:spAutoFit/>
          </a:bodyPr>
          <a:lstStyle/>
          <a:p>
            <a:r>
              <a:rPr lang="cs-CZ" sz="2200" dirty="0" err="1" smtClean="0"/>
              <a:t>Homeotické</a:t>
            </a:r>
            <a:r>
              <a:rPr lang="cs-CZ" sz="2200" dirty="0" smtClean="0"/>
              <a:t> geny sdělují dalším genům, v které části těla jsou. </a:t>
            </a:r>
          </a:p>
        </p:txBody>
      </p:sp>
    </p:spTree>
    <p:extLst>
      <p:ext uri="{BB962C8B-B14F-4D97-AF65-F5344CB8AC3E}">
        <p14:creationId xmlns:p14="http://schemas.microsoft.com/office/powerpoint/2010/main" val="3746913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5"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63336" y="212726"/>
            <a:ext cx="7886700" cy="1325563"/>
          </a:xfrm>
        </p:spPr>
        <p:txBody>
          <a:bodyPr>
            <a:normAutofit/>
          </a:bodyPr>
          <a:lstStyle/>
          <a:p>
            <a:pPr algn="ctr"/>
            <a:r>
              <a:rPr lang="cs-CZ" sz="4000" dirty="0" err="1">
                <a:solidFill>
                  <a:srgbClr val="C00000"/>
                </a:solidFill>
              </a:rPr>
              <a:t>Antionkogen</a:t>
            </a:r>
            <a:r>
              <a:rPr lang="cs-CZ" sz="4000" dirty="0">
                <a:solidFill>
                  <a:srgbClr val="C00000"/>
                </a:solidFill>
              </a:rPr>
              <a:t> </a:t>
            </a:r>
            <a:r>
              <a:rPr lang="cs-CZ" sz="4000" i="1" dirty="0">
                <a:solidFill>
                  <a:srgbClr val="C00000"/>
                </a:solidFill>
              </a:rPr>
              <a:t>p53 </a:t>
            </a:r>
          </a:p>
        </p:txBody>
      </p:sp>
      <p:sp>
        <p:nvSpPr>
          <p:cNvPr id="3" name="TextovéPole 2"/>
          <p:cNvSpPr txBox="1"/>
          <p:nvPr/>
        </p:nvSpPr>
        <p:spPr>
          <a:xfrm>
            <a:off x="563336" y="1621971"/>
            <a:ext cx="7924800" cy="2939266"/>
          </a:xfrm>
          <a:prstGeom prst="rect">
            <a:avLst/>
          </a:prstGeom>
          <a:noFill/>
        </p:spPr>
        <p:txBody>
          <a:bodyPr wrap="square" rtlCol="0">
            <a:spAutoFit/>
          </a:bodyPr>
          <a:lstStyle/>
          <a:p>
            <a:pPr marL="342900" indent="-342900">
              <a:spcAft>
                <a:spcPts val="3000"/>
              </a:spcAft>
              <a:buFont typeface="Arial" panose="020B0604020202020204" pitchFamily="34" charset="0"/>
              <a:buChar char="•"/>
            </a:pPr>
            <a:r>
              <a:rPr lang="cs-CZ" sz="2200" dirty="0" err="1" smtClean="0"/>
              <a:t>Antionkogeny</a:t>
            </a:r>
            <a:r>
              <a:rPr lang="cs-CZ" sz="2200" dirty="0" smtClean="0"/>
              <a:t> = geny, které brání buňce množit se, když není v pořádku</a:t>
            </a:r>
          </a:p>
          <a:p>
            <a:pPr marL="342900" indent="-342900">
              <a:spcAft>
                <a:spcPts val="3000"/>
              </a:spcAft>
              <a:buFont typeface="Arial" panose="020B0604020202020204" pitchFamily="34" charset="0"/>
              <a:buChar char="•"/>
            </a:pPr>
            <a:r>
              <a:rPr lang="cs-CZ" sz="2200" dirty="0" smtClean="0"/>
              <a:t>Vyřazení </a:t>
            </a:r>
            <a:r>
              <a:rPr lang="cs-CZ" sz="2200" dirty="0" smtClean="0">
                <a:sym typeface="Wingdings" panose="05000000000000000000" pitchFamily="2" charset="2"/>
              </a:rPr>
              <a:t></a:t>
            </a:r>
            <a:r>
              <a:rPr lang="en-US" sz="2200" dirty="0" smtClean="0">
                <a:sym typeface="Wingdings" panose="05000000000000000000" pitchFamily="2" charset="2"/>
              </a:rPr>
              <a:t> </a:t>
            </a:r>
            <a:r>
              <a:rPr lang="cs-CZ" sz="2200" dirty="0" smtClean="0">
                <a:sym typeface="Wingdings" panose="05000000000000000000" pitchFamily="2" charset="2"/>
              </a:rPr>
              <a:t>zvýšení rizika rakoviny</a:t>
            </a:r>
          </a:p>
          <a:p>
            <a:pPr marL="342900" indent="-342900">
              <a:spcAft>
                <a:spcPts val="3000"/>
              </a:spcAft>
              <a:buFont typeface="Arial" panose="020B0604020202020204" pitchFamily="34" charset="0"/>
              <a:buChar char="•"/>
            </a:pPr>
            <a:r>
              <a:rPr lang="cs-CZ" sz="2200" i="1" dirty="0" smtClean="0">
                <a:sym typeface="Wingdings" panose="05000000000000000000" pitchFamily="2" charset="2"/>
              </a:rPr>
              <a:t>p53</a:t>
            </a:r>
            <a:r>
              <a:rPr lang="cs-CZ" sz="2200" dirty="0" smtClean="0">
                <a:sym typeface="Wingdings" panose="05000000000000000000" pitchFamily="2" charset="2"/>
              </a:rPr>
              <a:t> –při poškození DNA</a:t>
            </a:r>
            <a:r>
              <a:rPr lang="cs-CZ" sz="2200" dirty="0">
                <a:sym typeface="Wingdings" panose="05000000000000000000" pitchFamily="2" charset="2"/>
              </a:rPr>
              <a:t> zastavuje buněčný </a:t>
            </a:r>
            <a:r>
              <a:rPr lang="cs-CZ" sz="2200" dirty="0" smtClean="0">
                <a:sym typeface="Wingdings" panose="05000000000000000000" pitchFamily="2" charset="2"/>
              </a:rPr>
              <a:t>cyklus</a:t>
            </a:r>
          </a:p>
          <a:p>
            <a:pPr>
              <a:spcAft>
                <a:spcPts val="3000"/>
              </a:spcAft>
            </a:pPr>
            <a:r>
              <a:rPr lang="cs-CZ" sz="2200" dirty="0" smtClean="0">
                <a:sym typeface="Wingdings" panose="05000000000000000000" pitchFamily="2" charset="2"/>
              </a:rPr>
              <a:t> </a:t>
            </a:r>
            <a:endParaRPr lang="cs-CZ" sz="2200" dirty="0" smtClean="0"/>
          </a:p>
        </p:txBody>
      </p:sp>
    </p:spTree>
    <p:extLst>
      <p:ext uri="{BB962C8B-B14F-4D97-AF65-F5344CB8AC3E}">
        <p14:creationId xmlns:p14="http://schemas.microsoft.com/office/powerpoint/2010/main" val="313816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49927" y="57973"/>
            <a:ext cx="7886700" cy="1325563"/>
          </a:xfrm>
        </p:spPr>
        <p:txBody>
          <a:bodyPr>
            <a:normAutofit/>
          </a:bodyPr>
          <a:lstStyle/>
          <a:p>
            <a:pPr algn="ctr"/>
            <a:r>
              <a:rPr lang="cs-CZ" sz="4000" dirty="0" err="1">
                <a:solidFill>
                  <a:srgbClr val="C00000"/>
                </a:solidFill>
              </a:rPr>
              <a:t>Antionkogen</a:t>
            </a:r>
            <a:r>
              <a:rPr lang="cs-CZ" sz="4000" dirty="0">
                <a:solidFill>
                  <a:srgbClr val="C00000"/>
                </a:solidFill>
              </a:rPr>
              <a:t> </a:t>
            </a:r>
            <a:r>
              <a:rPr lang="cs-CZ" sz="4000" i="1" dirty="0">
                <a:solidFill>
                  <a:srgbClr val="C00000"/>
                </a:solidFill>
              </a:rPr>
              <a:t>p53 </a:t>
            </a:r>
          </a:p>
        </p:txBody>
      </p:sp>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608" y="1219200"/>
            <a:ext cx="8435572" cy="5159829"/>
          </a:xfrm>
          <a:prstGeom prst="rect">
            <a:avLst/>
          </a:prstGeom>
        </p:spPr>
      </p:pic>
      <p:grpSp>
        <p:nvGrpSpPr>
          <p:cNvPr id="7" name="Skupina 6"/>
          <p:cNvGrpSpPr/>
          <p:nvPr/>
        </p:nvGrpSpPr>
        <p:grpSpPr>
          <a:xfrm>
            <a:off x="5410200" y="4931229"/>
            <a:ext cx="3311980" cy="1447800"/>
            <a:chOff x="5410200" y="4931229"/>
            <a:chExt cx="3311980" cy="1447800"/>
          </a:xfrm>
        </p:grpSpPr>
        <p:sp>
          <p:nvSpPr>
            <p:cNvPr id="4" name="Obdélník 3"/>
            <p:cNvSpPr/>
            <p:nvPr/>
          </p:nvSpPr>
          <p:spPr>
            <a:xfrm>
              <a:off x="5410200" y="5257800"/>
              <a:ext cx="1001486" cy="10014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Obdélník 4"/>
            <p:cNvSpPr/>
            <p:nvPr/>
          </p:nvSpPr>
          <p:spPr>
            <a:xfrm>
              <a:off x="7663543" y="4931229"/>
              <a:ext cx="1058637" cy="1447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5"/>
            <p:cNvSpPr/>
            <p:nvPr/>
          </p:nvSpPr>
          <p:spPr>
            <a:xfrm>
              <a:off x="6411686" y="5257800"/>
              <a:ext cx="1328057" cy="10014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8" name="Obdélník 7"/>
          <p:cNvSpPr/>
          <p:nvPr/>
        </p:nvSpPr>
        <p:spPr>
          <a:xfrm>
            <a:off x="6041571" y="3407229"/>
            <a:ext cx="2122715" cy="19376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p:cNvSpPr/>
          <p:nvPr/>
        </p:nvSpPr>
        <p:spPr>
          <a:xfrm>
            <a:off x="4942114" y="2220686"/>
            <a:ext cx="3124200" cy="13171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Obdélník 9"/>
          <p:cNvSpPr/>
          <p:nvPr/>
        </p:nvSpPr>
        <p:spPr>
          <a:xfrm>
            <a:off x="2656114" y="2024743"/>
            <a:ext cx="2275115" cy="160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Obdélník 10"/>
          <p:cNvSpPr/>
          <p:nvPr/>
        </p:nvSpPr>
        <p:spPr>
          <a:xfrm>
            <a:off x="2808514" y="1219200"/>
            <a:ext cx="1948543"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Obdélník 11"/>
          <p:cNvSpPr/>
          <p:nvPr/>
        </p:nvSpPr>
        <p:spPr>
          <a:xfrm>
            <a:off x="449927" y="2024743"/>
            <a:ext cx="2010244" cy="13824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Obdélník 12"/>
          <p:cNvSpPr/>
          <p:nvPr/>
        </p:nvSpPr>
        <p:spPr>
          <a:xfrm>
            <a:off x="286608" y="3407229"/>
            <a:ext cx="2739621" cy="16655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TextovéPole 13"/>
          <p:cNvSpPr txBox="1"/>
          <p:nvPr/>
        </p:nvSpPr>
        <p:spPr>
          <a:xfrm>
            <a:off x="566471" y="5489845"/>
            <a:ext cx="4179286" cy="769441"/>
          </a:xfrm>
          <a:prstGeom prst="rect">
            <a:avLst/>
          </a:prstGeom>
          <a:noFill/>
        </p:spPr>
        <p:txBody>
          <a:bodyPr wrap="none" rtlCol="0">
            <a:spAutoFit/>
          </a:bodyPr>
          <a:lstStyle/>
          <a:p>
            <a:r>
              <a:rPr lang="cs-CZ" sz="2200" dirty="0" smtClean="0">
                <a:solidFill>
                  <a:srgbClr val="FF0000"/>
                </a:solidFill>
              </a:rPr>
              <a:t>Buňka nemůže postoupit do S fáze,</a:t>
            </a:r>
          </a:p>
          <a:p>
            <a:r>
              <a:rPr lang="cs-CZ" sz="2200" dirty="0" smtClean="0">
                <a:solidFill>
                  <a:srgbClr val="FF0000"/>
                </a:solidFill>
              </a:rPr>
              <a:t>dokud DNA neopraví.</a:t>
            </a:r>
          </a:p>
        </p:txBody>
      </p:sp>
    </p:spTree>
    <p:extLst>
      <p:ext uri="{BB962C8B-B14F-4D97-AF65-F5344CB8AC3E}">
        <p14:creationId xmlns:p14="http://schemas.microsoft.com/office/powerpoint/2010/main" val="3958591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784662" y="1665514"/>
            <a:ext cx="7217229" cy="4555093"/>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cs-CZ" sz="2200" dirty="0" smtClean="0"/>
              <a:t>p53 brání buňce s poškozenou DNA, aby pokračovala v buněčném cyklu.</a:t>
            </a:r>
          </a:p>
          <a:p>
            <a:pPr marL="342900" indent="-342900">
              <a:spcAft>
                <a:spcPts val="1200"/>
              </a:spcAft>
              <a:buFont typeface="Arial" panose="020B0604020202020204" pitchFamily="34" charset="0"/>
              <a:buChar char="•"/>
            </a:pPr>
            <a:endParaRPr lang="cs-CZ" sz="2200" dirty="0"/>
          </a:p>
          <a:p>
            <a:pPr marL="342900" indent="-342900">
              <a:spcAft>
                <a:spcPts val="1200"/>
              </a:spcAft>
              <a:buFont typeface="Arial" panose="020B0604020202020204" pitchFamily="34" charset="0"/>
              <a:buChar char="•"/>
            </a:pPr>
            <a:r>
              <a:rPr lang="cs-CZ" sz="2200" dirty="0" smtClean="0"/>
              <a:t>Jedna funkční alela stačí.</a:t>
            </a:r>
          </a:p>
          <a:p>
            <a:pPr marL="342900" indent="-342900">
              <a:spcAft>
                <a:spcPts val="1200"/>
              </a:spcAft>
              <a:buFont typeface="Arial" panose="020B0604020202020204" pitchFamily="34" charset="0"/>
              <a:buChar char="•"/>
            </a:pPr>
            <a:endParaRPr lang="cs-CZ" sz="2200" dirty="0"/>
          </a:p>
          <a:p>
            <a:pPr marL="342900" indent="-342900">
              <a:spcAft>
                <a:spcPts val="1200"/>
              </a:spcAft>
              <a:buFont typeface="Arial" panose="020B0604020202020204" pitchFamily="34" charset="0"/>
              <a:buChar char="•"/>
            </a:pPr>
            <a:r>
              <a:rPr lang="cs-CZ" sz="2200" dirty="0" smtClean="0"/>
              <a:t>Jedinci, kteří zdědili poškozenou alelu, mají vyšší riziko rakoviny (syndrom </a:t>
            </a:r>
            <a:r>
              <a:rPr lang="cs-CZ" sz="2200" dirty="0" err="1" smtClean="0"/>
              <a:t>Li-Fraumeni</a:t>
            </a:r>
            <a:r>
              <a:rPr lang="cs-CZ" sz="2200" dirty="0" smtClean="0"/>
              <a:t>).</a:t>
            </a:r>
          </a:p>
          <a:p>
            <a:pPr marL="342900" indent="-342900">
              <a:spcAft>
                <a:spcPts val="1200"/>
              </a:spcAft>
              <a:buFont typeface="Arial" panose="020B0604020202020204" pitchFamily="34" charset="0"/>
              <a:buChar char="•"/>
            </a:pPr>
            <a:endParaRPr lang="cs-CZ" sz="2200" dirty="0"/>
          </a:p>
          <a:p>
            <a:pPr marL="342900" indent="-342900">
              <a:spcAft>
                <a:spcPts val="1200"/>
              </a:spcAft>
              <a:buFont typeface="Arial" panose="020B0604020202020204" pitchFamily="34" charset="0"/>
              <a:buChar char="•"/>
            </a:pPr>
            <a:r>
              <a:rPr lang="cs-CZ" sz="2200" dirty="0" smtClean="0"/>
              <a:t>p53 je často mutovaný v rakovinných buňkách.</a:t>
            </a:r>
          </a:p>
          <a:p>
            <a:pPr>
              <a:spcAft>
                <a:spcPts val="1200"/>
              </a:spcAft>
            </a:pPr>
            <a:endParaRPr lang="cs-CZ" sz="2200" dirty="0" smtClean="0"/>
          </a:p>
        </p:txBody>
      </p:sp>
      <p:sp>
        <p:nvSpPr>
          <p:cNvPr id="6" name="Nadpis 1"/>
          <p:cNvSpPr>
            <a:spLocks noGrp="1"/>
          </p:cNvSpPr>
          <p:nvPr>
            <p:ph type="title"/>
          </p:nvPr>
        </p:nvSpPr>
        <p:spPr>
          <a:xfrm>
            <a:off x="449927" y="57973"/>
            <a:ext cx="7886700" cy="1325563"/>
          </a:xfrm>
        </p:spPr>
        <p:txBody>
          <a:bodyPr>
            <a:normAutofit/>
          </a:bodyPr>
          <a:lstStyle/>
          <a:p>
            <a:pPr algn="ctr"/>
            <a:r>
              <a:rPr lang="cs-CZ" sz="4000" dirty="0" err="1">
                <a:solidFill>
                  <a:srgbClr val="C00000"/>
                </a:solidFill>
              </a:rPr>
              <a:t>Antionkogen</a:t>
            </a:r>
            <a:r>
              <a:rPr lang="cs-CZ" sz="4000" dirty="0">
                <a:solidFill>
                  <a:srgbClr val="C00000"/>
                </a:solidFill>
              </a:rPr>
              <a:t> </a:t>
            </a:r>
            <a:r>
              <a:rPr lang="cs-CZ" sz="4000" i="1" dirty="0">
                <a:solidFill>
                  <a:srgbClr val="C00000"/>
                </a:solidFill>
              </a:rPr>
              <a:t>p53 </a:t>
            </a:r>
          </a:p>
        </p:txBody>
      </p:sp>
    </p:spTree>
    <p:extLst>
      <p:ext uri="{BB962C8B-B14F-4D97-AF65-F5344CB8AC3E}">
        <p14:creationId xmlns:p14="http://schemas.microsoft.com/office/powerpoint/2010/main" val="4209935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9" descr="Brick_wall_close-up_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3169" y="2498790"/>
            <a:ext cx="4253314" cy="2833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Nadpis 1"/>
          <p:cNvSpPr>
            <a:spLocks noGrp="1"/>
          </p:cNvSpPr>
          <p:nvPr>
            <p:ph type="title"/>
          </p:nvPr>
        </p:nvSpPr>
        <p:spPr>
          <a:xfrm>
            <a:off x="659903" y="106878"/>
            <a:ext cx="7886700" cy="1325563"/>
          </a:xfrm>
        </p:spPr>
        <p:txBody>
          <a:bodyPr>
            <a:normAutofit/>
          </a:bodyPr>
          <a:lstStyle/>
          <a:p>
            <a:pPr algn="ctr"/>
            <a:r>
              <a:rPr lang="cs-CZ" sz="4000" dirty="0" smtClean="0">
                <a:solidFill>
                  <a:srgbClr val="C00000"/>
                </a:solidFill>
              </a:rPr>
              <a:t>Strukturní </a:t>
            </a:r>
            <a:r>
              <a:rPr lang="cs-CZ" sz="4000" dirty="0">
                <a:solidFill>
                  <a:srgbClr val="C00000"/>
                </a:solidFill>
              </a:rPr>
              <a:t>proteiny</a:t>
            </a:r>
            <a:endParaRPr lang="en-US" sz="4000" dirty="0">
              <a:solidFill>
                <a:srgbClr val="C00000"/>
              </a:solidFill>
            </a:endParaRPr>
          </a:p>
        </p:txBody>
      </p:sp>
    </p:spTree>
    <p:extLst>
      <p:ext uri="{BB962C8B-B14F-4D97-AF65-F5344CB8AC3E}">
        <p14:creationId xmlns:p14="http://schemas.microsoft.com/office/powerpoint/2010/main" val="38678954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96900" y="226353"/>
            <a:ext cx="7886700" cy="1325563"/>
          </a:xfrm>
        </p:spPr>
        <p:txBody>
          <a:bodyPr>
            <a:normAutofit/>
          </a:bodyPr>
          <a:lstStyle/>
          <a:p>
            <a:pPr algn="ctr"/>
            <a:r>
              <a:rPr lang="cs-CZ" sz="4000" dirty="0">
                <a:solidFill>
                  <a:srgbClr val="C00000"/>
                </a:solidFill>
              </a:rPr>
              <a:t>Nemoc motýlích křídel – porucha genu pro strukturní protein</a:t>
            </a:r>
          </a:p>
        </p:txBody>
      </p:sp>
      <p:sp>
        <p:nvSpPr>
          <p:cNvPr id="6" name="TextovéPole 5"/>
          <p:cNvSpPr txBox="1"/>
          <p:nvPr/>
        </p:nvSpPr>
        <p:spPr>
          <a:xfrm>
            <a:off x="596900" y="1910319"/>
            <a:ext cx="4864100" cy="1138773"/>
          </a:xfrm>
          <a:prstGeom prst="rect">
            <a:avLst/>
          </a:prstGeom>
          <a:noFill/>
        </p:spPr>
        <p:txBody>
          <a:bodyPr wrap="square" rtlCol="0">
            <a:spAutoFit/>
          </a:bodyPr>
          <a:lstStyle/>
          <a:p>
            <a:r>
              <a:rPr lang="cs-CZ" sz="2400" b="1" dirty="0" err="1"/>
              <a:t>Epidermolysis</a:t>
            </a:r>
            <a:r>
              <a:rPr lang="cs-CZ" sz="2400" b="1" dirty="0"/>
              <a:t> </a:t>
            </a:r>
            <a:r>
              <a:rPr lang="cs-CZ" sz="2400" b="1" dirty="0" err="1" smtClean="0"/>
              <a:t>bullosa</a:t>
            </a:r>
            <a:r>
              <a:rPr lang="cs-CZ" sz="2400" b="1" dirty="0" smtClean="0"/>
              <a:t> </a:t>
            </a:r>
          </a:p>
          <a:p>
            <a:r>
              <a:rPr lang="cs-CZ" sz="2200" dirty="0" smtClean="0"/>
              <a:t>= nemoc motýlích křídel</a:t>
            </a:r>
          </a:p>
          <a:p>
            <a:r>
              <a:rPr lang="cs-CZ" sz="2200" dirty="0" smtClean="0"/>
              <a:t> </a:t>
            </a:r>
            <a:endParaRPr lang="en-US" sz="2200" dirty="0" smtClean="0"/>
          </a:p>
        </p:txBody>
      </p:sp>
      <p:sp>
        <p:nvSpPr>
          <p:cNvPr id="7" name="TextovéPole 6"/>
          <p:cNvSpPr txBox="1"/>
          <p:nvPr/>
        </p:nvSpPr>
        <p:spPr>
          <a:xfrm>
            <a:off x="490022" y="3353491"/>
            <a:ext cx="3393209" cy="1661993"/>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cs-CZ" sz="2200" dirty="0" smtClean="0"/>
              <a:t>Tvorba puchýřů po celém těle</a:t>
            </a:r>
          </a:p>
          <a:p>
            <a:pPr marL="342900" indent="-342900">
              <a:spcBef>
                <a:spcPts val="1200"/>
              </a:spcBef>
              <a:buFont typeface="Arial" panose="020B0604020202020204" pitchFamily="34" charset="0"/>
              <a:buChar char="•"/>
            </a:pPr>
            <a:r>
              <a:rPr lang="cs-CZ" sz="2200" dirty="0" smtClean="0"/>
              <a:t>Mutace v genu </a:t>
            </a:r>
            <a:r>
              <a:rPr lang="en-US" sz="2200" i="1" dirty="0" err="1" smtClean="0"/>
              <a:t>COL7A1</a:t>
            </a:r>
            <a:r>
              <a:rPr lang="cs-CZ" sz="2200" i="1" dirty="0" smtClean="0"/>
              <a:t> </a:t>
            </a:r>
            <a:r>
              <a:rPr lang="cs-CZ" sz="2200" dirty="0" smtClean="0"/>
              <a:t>pro kolagen VII</a:t>
            </a:r>
            <a:endParaRPr lang="en-US" sz="2200" dirty="0" smtClean="0"/>
          </a:p>
        </p:txBody>
      </p:sp>
      <p:pic>
        <p:nvPicPr>
          <p:cNvPr id="8" name="Obráze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3480" y="1620508"/>
            <a:ext cx="2526680" cy="1762252"/>
          </a:xfrm>
          <a:prstGeom prst="rect">
            <a:avLst/>
          </a:prstGeom>
        </p:spPr>
      </p:pic>
      <p:pic>
        <p:nvPicPr>
          <p:cNvPr id="9" name="Obrázek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3296" y="3429000"/>
            <a:ext cx="4626864" cy="3172968"/>
          </a:xfrm>
          <a:prstGeom prst="rect">
            <a:avLst/>
          </a:prstGeom>
        </p:spPr>
      </p:pic>
    </p:spTree>
    <p:extLst>
      <p:ext uri="{BB962C8B-B14F-4D97-AF65-F5344CB8AC3E}">
        <p14:creationId xmlns:p14="http://schemas.microsoft.com/office/powerpoint/2010/main" val="4176117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txBox="1">
            <a:spLocks/>
          </p:cNvSpPr>
          <p:nvPr/>
        </p:nvSpPr>
        <p:spPr>
          <a:xfrm>
            <a:off x="648028" y="403761"/>
            <a:ext cx="78867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sz="4000" dirty="0" smtClean="0">
                <a:solidFill>
                  <a:srgbClr val="C00000"/>
                </a:solidFill>
              </a:rPr>
              <a:t>Transportní proteiny</a:t>
            </a:r>
            <a:endParaRPr lang="en-US" sz="4000" dirty="0">
              <a:solidFill>
                <a:srgbClr val="C00000"/>
              </a:solidFill>
            </a:endParaRPr>
          </a:p>
        </p:txBody>
      </p:sp>
      <p:pic>
        <p:nvPicPr>
          <p:cNvPr id="3" name="Picture 2" descr="Image result for truck heavy lo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7702" y="2005589"/>
            <a:ext cx="4577006" cy="3084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31829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457200" y="1227428"/>
            <a:ext cx="8420100" cy="1077218"/>
          </a:xfrm>
          <a:prstGeom prst="rect">
            <a:avLst/>
          </a:prstGeom>
          <a:noFill/>
        </p:spPr>
        <p:txBody>
          <a:bodyPr wrap="square" rtlCol="0">
            <a:spAutoFit/>
          </a:bodyPr>
          <a:lstStyle/>
          <a:p>
            <a:pPr>
              <a:spcBef>
                <a:spcPts val="2400"/>
              </a:spcBef>
            </a:pPr>
            <a:r>
              <a:rPr lang="cs-CZ" sz="2200" dirty="0" smtClean="0"/>
              <a:t>Membrány izolují vnitřní a vnější prostředí buňky a některých organel.</a:t>
            </a:r>
          </a:p>
          <a:p>
            <a:pPr marL="342900" indent="-342900">
              <a:spcBef>
                <a:spcPts val="2400"/>
              </a:spcBef>
              <a:buFont typeface="Arial" panose="020B0604020202020204" pitchFamily="34" charset="0"/>
              <a:buChar char="•"/>
            </a:pPr>
            <a:endParaRPr lang="en-US" sz="2200" dirty="0" smtClean="0"/>
          </a:p>
        </p:txBody>
      </p:sp>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8028" y="2363216"/>
            <a:ext cx="3642032" cy="4164584"/>
          </a:xfrm>
          <a:prstGeom prst="rect">
            <a:avLst/>
          </a:prstGeom>
        </p:spPr>
      </p:pic>
      <p:pic>
        <p:nvPicPr>
          <p:cNvPr id="6" name="Obráze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17160" y="2342509"/>
            <a:ext cx="3660140" cy="4185291"/>
          </a:xfrm>
          <a:prstGeom prst="rect">
            <a:avLst/>
          </a:prstGeom>
        </p:spPr>
      </p:pic>
      <p:sp>
        <p:nvSpPr>
          <p:cNvPr id="7" name="Obdélník 6"/>
          <p:cNvSpPr/>
          <p:nvPr/>
        </p:nvSpPr>
        <p:spPr>
          <a:xfrm>
            <a:off x="4800600" y="2286001"/>
            <a:ext cx="4165600" cy="22326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Transport některých látek dovnitř a vně zajišťují transportní proteiny</a:t>
            </a:r>
          </a:p>
          <a:p>
            <a:pPr algn="ctr"/>
            <a:endParaRPr lang="en-US" dirty="0"/>
          </a:p>
        </p:txBody>
      </p:sp>
      <p:sp>
        <p:nvSpPr>
          <p:cNvPr id="8" name="TextovéPole 7"/>
          <p:cNvSpPr txBox="1"/>
          <p:nvPr/>
        </p:nvSpPr>
        <p:spPr>
          <a:xfrm>
            <a:off x="5074920" y="2509779"/>
            <a:ext cx="3628390" cy="1446550"/>
          </a:xfrm>
          <a:prstGeom prst="rect">
            <a:avLst/>
          </a:prstGeom>
          <a:noFill/>
        </p:spPr>
        <p:txBody>
          <a:bodyPr wrap="square" rtlCol="0">
            <a:spAutoFit/>
          </a:bodyPr>
          <a:lstStyle/>
          <a:p>
            <a:pPr marL="342900" indent="-342900">
              <a:buFont typeface="Arial" panose="020B0604020202020204" pitchFamily="34" charset="0"/>
              <a:buChar char="•"/>
            </a:pPr>
            <a:r>
              <a:rPr lang="cs-CZ" sz="2200" dirty="0"/>
              <a:t>Transport některých látek dovnitř a vně zajišťují transportní proteiny</a:t>
            </a:r>
          </a:p>
          <a:p>
            <a:endParaRPr lang="en-US" sz="2200" dirty="0" smtClean="0"/>
          </a:p>
        </p:txBody>
      </p:sp>
      <p:sp>
        <p:nvSpPr>
          <p:cNvPr id="9" name="Nadpis 1"/>
          <p:cNvSpPr txBox="1">
            <a:spLocks/>
          </p:cNvSpPr>
          <p:nvPr/>
        </p:nvSpPr>
        <p:spPr>
          <a:xfrm>
            <a:off x="648028" y="403761"/>
            <a:ext cx="78867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sz="4000" dirty="0" smtClean="0">
                <a:solidFill>
                  <a:srgbClr val="C00000"/>
                </a:solidFill>
              </a:rPr>
              <a:t>Transportní proteiny</a:t>
            </a:r>
            <a:endParaRPr lang="en-US" sz="4000" dirty="0">
              <a:solidFill>
                <a:srgbClr val="C00000"/>
              </a:solidFill>
            </a:endParaRPr>
          </a:p>
        </p:txBody>
      </p:sp>
    </p:spTree>
    <p:extLst>
      <p:ext uri="{BB962C8B-B14F-4D97-AF65-F5344CB8AC3E}">
        <p14:creationId xmlns:p14="http://schemas.microsoft.com/office/powerpoint/2010/main" val="1710392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312234" y="1915693"/>
            <a:ext cx="4990693" cy="4401205"/>
          </a:xfrm>
          <a:prstGeom prst="rect">
            <a:avLst/>
          </a:prstGeom>
          <a:noFill/>
        </p:spPr>
        <p:txBody>
          <a:bodyPr wrap="square" rtlCol="0">
            <a:spAutoFit/>
          </a:bodyPr>
          <a:lstStyle/>
          <a:p>
            <a:pPr marL="342900" indent="-342900">
              <a:buFont typeface="Arial" panose="020B0604020202020204" pitchFamily="34" charset="0"/>
              <a:buChar char="•"/>
            </a:pPr>
            <a:r>
              <a:rPr lang="cs-CZ" sz="2000" dirty="0"/>
              <a:t>Cystická fibróza – onemocnění způsobené absencí funkční alely pro CFTR (CF </a:t>
            </a:r>
            <a:r>
              <a:rPr lang="cs-CZ" sz="2000" dirty="0" err="1"/>
              <a:t>transmembrane</a:t>
            </a:r>
            <a:r>
              <a:rPr lang="cs-CZ" sz="2000" dirty="0"/>
              <a:t> </a:t>
            </a:r>
            <a:r>
              <a:rPr lang="cs-CZ" sz="2000" dirty="0" err="1"/>
              <a:t>conductance</a:t>
            </a:r>
            <a:r>
              <a:rPr lang="cs-CZ" sz="2000" dirty="0"/>
              <a:t> </a:t>
            </a:r>
            <a:r>
              <a:rPr lang="cs-CZ" sz="2000" dirty="0" err="1"/>
              <a:t>regulator</a:t>
            </a:r>
            <a:r>
              <a:rPr lang="cs-CZ" sz="2000" dirty="0"/>
              <a:t>)</a:t>
            </a:r>
          </a:p>
          <a:p>
            <a:pPr marL="342900" indent="-342900">
              <a:buFont typeface="Arial" panose="020B0604020202020204" pitchFamily="34" charset="0"/>
              <a:buChar char="•"/>
            </a:pPr>
            <a:endParaRPr lang="cs-CZ" sz="2000" dirty="0" smtClean="0"/>
          </a:p>
          <a:p>
            <a:pPr marL="342900" indent="-342900">
              <a:buFont typeface="Arial" panose="020B0604020202020204" pitchFamily="34" charset="0"/>
              <a:buChar char="•"/>
            </a:pPr>
            <a:r>
              <a:rPr lang="cs-CZ" sz="2000" dirty="0" smtClean="0"/>
              <a:t>CFTR se podílí na produkci potu, trávicích šťáv a hlenu</a:t>
            </a:r>
          </a:p>
          <a:p>
            <a:endParaRPr lang="cs-CZ" sz="2000" dirty="0" smtClean="0"/>
          </a:p>
          <a:p>
            <a:pPr marL="285750" indent="-285750">
              <a:buFont typeface="Wingdings" panose="05000000000000000000" pitchFamily="2" charset="2"/>
              <a:buChar char="à"/>
            </a:pPr>
            <a:r>
              <a:rPr lang="cs-CZ" sz="2000" dirty="0" smtClean="0"/>
              <a:t>postiženy všechny sliznice v těle, nejvíce dýchací soustava</a:t>
            </a:r>
          </a:p>
          <a:p>
            <a:pPr marL="285750" indent="-285750">
              <a:buFont typeface="Wingdings" panose="05000000000000000000" pitchFamily="2" charset="2"/>
              <a:buChar char="à"/>
            </a:pPr>
            <a:endParaRPr lang="cs-CZ" sz="2000" dirty="0" smtClean="0"/>
          </a:p>
          <a:p>
            <a:pPr marL="285750" indent="-285750">
              <a:buFont typeface="Wingdings" panose="05000000000000000000" pitchFamily="2" charset="2"/>
              <a:buChar char="à"/>
            </a:pPr>
            <a:r>
              <a:rPr lang="cs-CZ" sz="2000" dirty="0" smtClean="0"/>
              <a:t>potíže s trávením a reprodukcí</a:t>
            </a:r>
          </a:p>
          <a:p>
            <a:endParaRPr lang="cs-CZ" sz="2000" dirty="0" smtClean="0"/>
          </a:p>
          <a:p>
            <a:pPr marL="342900" indent="-342900">
              <a:buFont typeface="Arial" panose="020B0604020202020204" pitchFamily="34" charset="0"/>
              <a:buChar char="•"/>
            </a:pPr>
            <a:r>
              <a:rPr lang="cs-CZ" sz="2000" dirty="0" smtClean="0"/>
              <a:t>Dříve délka života max. 5 let, dnes i 50. </a:t>
            </a:r>
          </a:p>
          <a:p>
            <a:endParaRPr lang="cs-CZ" sz="2000" dirty="0"/>
          </a:p>
        </p:txBody>
      </p:sp>
      <p:pic>
        <p:nvPicPr>
          <p:cNvPr id="153621" name="Picture 21" descr="https://upload.wikimedia.org/wikipedia/commons/9/9e/Blausen_0286_CysticFibrosi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2927" y="2100388"/>
            <a:ext cx="3477534" cy="4629186"/>
          </a:xfrm>
          <a:prstGeom prst="rect">
            <a:avLst/>
          </a:prstGeom>
          <a:noFill/>
          <a:extLst>
            <a:ext uri="{909E8E84-426E-40DD-AFC4-6F175D3DCCD1}">
              <a14:hiddenFill xmlns:a14="http://schemas.microsoft.com/office/drawing/2010/main">
                <a:solidFill>
                  <a:srgbClr val="FFFFFF"/>
                </a:solidFill>
              </a14:hiddenFill>
            </a:ext>
          </a:extLst>
        </p:spPr>
      </p:pic>
      <p:sp>
        <p:nvSpPr>
          <p:cNvPr id="6" name="Nadpis 1"/>
          <p:cNvSpPr>
            <a:spLocks noGrp="1"/>
          </p:cNvSpPr>
          <p:nvPr>
            <p:ph type="title"/>
          </p:nvPr>
        </p:nvSpPr>
        <p:spPr>
          <a:xfrm>
            <a:off x="628650" y="233883"/>
            <a:ext cx="7886700" cy="1325563"/>
          </a:xfrm>
        </p:spPr>
        <p:txBody>
          <a:bodyPr>
            <a:normAutofit/>
          </a:bodyPr>
          <a:lstStyle/>
          <a:p>
            <a:pPr algn="ctr"/>
            <a:r>
              <a:rPr lang="cs-CZ" sz="4000" dirty="0" smtClean="0">
                <a:solidFill>
                  <a:srgbClr val="C00000"/>
                </a:solidFill>
              </a:rPr>
              <a:t>Cystická fibróza – příklad poruchy genu pro transportní protein</a:t>
            </a:r>
            <a:endParaRPr lang="cs-CZ" sz="4000" dirty="0">
              <a:solidFill>
                <a:srgbClr val="C00000"/>
              </a:solidFill>
            </a:endParaRPr>
          </a:p>
        </p:txBody>
      </p:sp>
    </p:spTree>
    <p:extLst>
      <p:ext uri="{BB962C8B-B14F-4D97-AF65-F5344CB8AC3E}">
        <p14:creationId xmlns:p14="http://schemas.microsoft.com/office/powerpoint/2010/main" val="74700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36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a:xfrm>
            <a:off x="678078" y="318635"/>
            <a:ext cx="7772400" cy="1143000"/>
          </a:xfrm>
        </p:spPr>
        <p:txBody>
          <a:bodyPr/>
          <a:lstStyle/>
          <a:p>
            <a:pPr algn="ctr"/>
            <a:r>
              <a:rPr lang="cs-CZ" altLang="cs-CZ" sz="4000" dirty="0" smtClean="0">
                <a:solidFill>
                  <a:srgbClr val="C00000"/>
                </a:solidFill>
                <a:latin typeface="Calibri" panose="020F0502020204030204" pitchFamily="34" charset="0"/>
              </a:rPr>
              <a:t>Funkce proteinů</a:t>
            </a:r>
          </a:p>
        </p:txBody>
      </p:sp>
      <p:sp>
        <p:nvSpPr>
          <p:cNvPr id="70659" name="Text Box 3"/>
          <p:cNvSpPr txBox="1">
            <a:spLocks noChangeArrowheads="1"/>
          </p:cNvSpPr>
          <p:nvPr/>
        </p:nvSpPr>
        <p:spPr bwMode="auto">
          <a:xfrm>
            <a:off x="6789095" y="4041932"/>
            <a:ext cx="1335126" cy="461665"/>
          </a:xfrm>
          <a:prstGeom prst="rect">
            <a:avLst/>
          </a:prstGeom>
          <a:noFill/>
          <a:ln>
            <a:noFill/>
          </a:ln>
          <a:effectLst/>
          <a:extLst>
            <a:ext uri="{909E8E84-426E-40DD-AFC4-6F175D3DCCD1}">
              <a14:hiddenFill xmlns:a14="http://schemas.microsoft.com/office/drawing/2010/main">
                <a:solidFill>
                  <a:schemeClr val="bg1">
                    <a:alpha val="70195"/>
                  </a:scheme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75000"/>
              </a:spcBef>
              <a:buNone/>
            </a:pPr>
            <a:r>
              <a:rPr lang="cs-CZ" altLang="cs-CZ" sz="2400" dirty="0" smtClean="0">
                <a:latin typeface="Calibri" panose="020F0502020204030204" pitchFamily="34" charset="0"/>
              </a:rPr>
              <a:t>regulační</a:t>
            </a:r>
            <a:endParaRPr lang="cs-CZ" altLang="cs-CZ" sz="2400" dirty="0">
              <a:latin typeface="Calibri" panose="020F0502020204030204" pitchFamily="34" charset="0"/>
            </a:endParaRPr>
          </a:p>
        </p:txBody>
      </p:sp>
      <p:pic>
        <p:nvPicPr>
          <p:cNvPr id="55315" name="Picture 19" descr="Brick_wall_close-up_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996" y="2011905"/>
            <a:ext cx="1944687"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7" name="Picture 21" descr="Pigeon-Mailbo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4496" y="1687262"/>
            <a:ext cx="2000250"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9" name="Picture 23" descr="2088995-lightningstrikes_flas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260" y="4732929"/>
            <a:ext cx="2212061" cy="16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1298855" y="1503965"/>
            <a:ext cx="1415644" cy="830997"/>
          </a:xfrm>
          <a:prstGeom prst="rect">
            <a:avLst/>
          </a:prstGeom>
          <a:noFill/>
        </p:spPr>
        <p:txBody>
          <a:bodyPr wrap="none" rtlCol="0">
            <a:spAutoFit/>
          </a:bodyPr>
          <a:lstStyle/>
          <a:p>
            <a:r>
              <a:rPr lang="cs-CZ" altLang="cs-CZ" sz="2400" dirty="0">
                <a:latin typeface="Calibri" panose="020F0502020204030204" pitchFamily="34" charset="0"/>
              </a:rPr>
              <a:t>strukturní</a:t>
            </a:r>
          </a:p>
          <a:p>
            <a:endParaRPr lang="en-US" sz="2400" dirty="0"/>
          </a:p>
        </p:txBody>
      </p:sp>
      <p:sp>
        <p:nvSpPr>
          <p:cNvPr id="3" name="TextovéPole 2"/>
          <p:cNvSpPr txBox="1"/>
          <p:nvPr/>
        </p:nvSpPr>
        <p:spPr>
          <a:xfrm>
            <a:off x="6365021" y="1236661"/>
            <a:ext cx="1759200" cy="461665"/>
          </a:xfrm>
          <a:prstGeom prst="rect">
            <a:avLst/>
          </a:prstGeom>
          <a:noFill/>
        </p:spPr>
        <p:txBody>
          <a:bodyPr wrap="none" rtlCol="0">
            <a:spAutoFit/>
          </a:bodyPr>
          <a:lstStyle/>
          <a:p>
            <a:r>
              <a:rPr lang="cs-CZ" altLang="cs-CZ" sz="2400" dirty="0" smtClean="0">
                <a:latin typeface="Calibri" panose="020F0502020204030204" pitchFamily="34" charset="0"/>
              </a:rPr>
              <a:t>komunikační</a:t>
            </a:r>
            <a:endParaRPr lang="en-US" sz="3200" dirty="0"/>
          </a:p>
        </p:txBody>
      </p:sp>
      <p:sp>
        <p:nvSpPr>
          <p:cNvPr id="4" name="TextovéPole 3"/>
          <p:cNvSpPr txBox="1"/>
          <p:nvPr/>
        </p:nvSpPr>
        <p:spPr>
          <a:xfrm>
            <a:off x="886514" y="4154978"/>
            <a:ext cx="1733551" cy="830997"/>
          </a:xfrm>
          <a:prstGeom prst="rect">
            <a:avLst/>
          </a:prstGeom>
          <a:noFill/>
        </p:spPr>
        <p:txBody>
          <a:bodyPr wrap="none" rtlCol="0">
            <a:spAutoFit/>
          </a:bodyPr>
          <a:lstStyle/>
          <a:p>
            <a:r>
              <a:rPr lang="cs-CZ" altLang="cs-CZ" sz="2400" dirty="0">
                <a:latin typeface="Calibri" panose="020F0502020204030204" pitchFamily="34" charset="0"/>
              </a:rPr>
              <a:t>enzymatická</a:t>
            </a:r>
          </a:p>
          <a:p>
            <a:endParaRPr lang="en-US" sz="2400" dirty="0"/>
          </a:p>
        </p:txBody>
      </p:sp>
      <p:pic>
        <p:nvPicPr>
          <p:cNvPr id="19458" name="Picture 2" descr="Image result for truck heavy loa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92790" y="3382446"/>
            <a:ext cx="2641897" cy="1780639"/>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p:cNvSpPr txBox="1"/>
          <p:nvPr/>
        </p:nvSpPr>
        <p:spPr>
          <a:xfrm>
            <a:off x="3821630" y="2905392"/>
            <a:ext cx="1584216" cy="954107"/>
          </a:xfrm>
          <a:prstGeom prst="rect">
            <a:avLst/>
          </a:prstGeom>
          <a:noFill/>
        </p:spPr>
        <p:txBody>
          <a:bodyPr wrap="none" rtlCol="0">
            <a:spAutoFit/>
          </a:bodyPr>
          <a:lstStyle/>
          <a:p>
            <a:r>
              <a:rPr lang="cs-CZ" altLang="cs-CZ" sz="2400" dirty="0" smtClean="0">
                <a:latin typeface="Calibri" panose="020F0502020204030204" pitchFamily="34" charset="0"/>
              </a:rPr>
              <a:t>transportní</a:t>
            </a:r>
            <a:endParaRPr lang="cs-CZ" altLang="cs-CZ" sz="2400" dirty="0">
              <a:latin typeface="Calibri" panose="020F0502020204030204" pitchFamily="34" charset="0"/>
            </a:endParaRPr>
          </a:p>
          <a:p>
            <a:endParaRPr lang="en-US" sz="3200" dirty="0"/>
          </a:p>
        </p:txBody>
      </p:sp>
      <p:pic>
        <p:nvPicPr>
          <p:cNvPr id="13" name="Picture 4" descr="bureaucrats-279x30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62837" y="4524755"/>
            <a:ext cx="1987641" cy="2136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7516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3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53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45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53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065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p:bldP spid="2" grpId="0"/>
      <p:bldP spid="3" grpId="0"/>
      <p:bldP spid="4"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50" y="233883"/>
            <a:ext cx="7886700" cy="1325563"/>
          </a:xfrm>
        </p:spPr>
        <p:txBody>
          <a:bodyPr>
            <a:normAutofit/>
          </a:bodyPr>
          <a:lstStyle/>
          <a:p>
            <a:pPr algn="ctr"/>
            <a:r>
              <a:rPr lang="cs-CZ" sz="4000" dirty="0" smtClean="0">
                <a:solidFill>
                  <a:srgbClr val="C00000"/>
                </a:solidFill>
              </a:rPr>
              <a:t>Cystická fibróza – příklad poruchy genu pro transportní protein</a:t>
            </a:r>
            <a:endParaRPr lang="cs-CZ" sz="4000" dirty="0">
              <a:solidFill>
                <a:srgbClr val="C00000"/>
              </a:solidFill>
            </a:endParaRPr>
          </a:p>
        </p:txBody>
      </p:sp>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994" y="1865562"/>
            <a:ext cx="8146012" cy="3921332"/>
          </a:xfrm>
          <a:prstGeom prst="rect">
            <a:avLst/>
          </a:prstGeom>
        </p:spPr>
      </p:pic>
      <p:sp>
        <p:nvSpPr>
          <p:cNvPr id="3" name="TextovéPole 2"/>
          <p:cNvSpPr txBox="1"/>
          <p:nvPr/>
        </p:nvSpPr>
        <p:spPr>
          <a:xfrm>
            <a:off x="702194" y="5961836"/>
            <a:ext cx="4347600" cy="430887"/>
          </a:xfrm>
          <a:prstGeom prst="rect">
            <a:avLst/>
          </a:prstGeom>
          <a:noFill/>
        </p:spPr>
        <p:txBody>
          <a:bodyPr wrap="none" rtlCol="0">
            <a:spAutoFit/>
          </a:bodyPr>
          <a:lstStyle/>
          <a:p>
            <a:r>
              <a:rPr lang="cs-CZ" sz="2200" dirty="0" smtClean="0">
                <a:solidFill>
                  <a:srgbClr val="FF0000"/>
                </a:solidFill>
              </a:rPr>
              <a:t>Autosomálně recesivní onemocnění</a:t>
            </a:r>
            <a:endParaRPr lang="en-US" sz="2200" dirty="0" smtClean="0">
              <a:solidFill>
                <a:srgbClr val="FF0000"/>
              </a:solidFill>
            </a:endParaRPr>
          </a:p>
        </p:txBody>
      </p:sp>
    </p:spTree>
    <p:extLst>
      <p:ext uri="{BB962C8B-B14F-4D97-AF65-F5344CB8AC3E}">
        <p14:creationId xmlns:p14="http://schemas.microsoft.com/office/powerpoint/2010/main" val="175614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41665" y="139094"/>
            <a:ext cx="3614578" cy="1325563"/>
          </a:xfrm>
        </p:spPr>
        <p:txBody>
          <a:bodyPr>
            <a:normAutofit/>
          </a:bodyPr>
          <a:lstStyle/>
          <a:p>
            <a:r>
              <a:rPr lang="cs-CZ" sz="4000" dirty="0">
                <a:solidFill>
                  <a:srgbClr val="C00000"/>
                </a:solidFill>
              </a:rPr>
              <a:t>Gen </a:t>
            </a:r>
            <a:r>
              <a:rPr lang="cs-CZ" sz="4000" i="1" dirty="0" err="1">
                <a:solidFill>
                  <a:srgbClr val="C00000"/>
                </a:solidFill>
              </a:rPr>
              <a:t>CFTR</a:t>
            </a:r>
            <a:endParaRPr lang="en-US" sz="4000" i="1" dirty="0">
              <a:solidFill>
                <a:srgbClr val="C00000"/>
              </a:solidFill>
            </a:endParaRPr>
          </a:p>
        </p:txBody>
      </p:sp>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309" y="3708302"/>
            <a:ext cx="7360301" cy="2980841"/>
          </a:xfrm>
          <a:prstGeom prst="rect">
            <a:avLst/>
          </a:prstGeom>
        </p:spPr>
      </p:pic>
      <p:pic>
        <p:nvPicPr>
          <p:cNvPr id="5" name="Obráze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5185" y="460966"/>
            <a:ext cx="4095251" cy="3247336"/>
          </a:xfrm>
          <a:prstGeom prst="rect">
            <a:avLst/>
          </a:prstGeom>
        </p:spPr>
      </p:pic>
      <p:sp>
        <p:nvSpPr>
          <p:cNvPr id="7" name="TextovéPole 6"/>
          <p:cNvSpPr txBox="1"/>
          <p:nvPr/>
        </p:nvSpPr>
        <p:spPr>
          <a:xfrm flipH="1">
            <a:off x="702997" y="1561672"/>
            <a:ext cx="3765994" cy="1754326"/>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cs-CZ" sz="2200" dirty="0" smtClean="0"/>
              <a:t>Lokalizován na </a:t>
            </a:r>
            <a:r>
              <a:rPr lang="cs-CZ" sz="2200" dirty="0" err="1" smtClean="0"/>
              <a:t>autosomu</a:t>
            </a:r>
            <a:endParaRPr lang="cs-CZ" sz="2200" dirty="0" smtClean="0"/>
          </a:p>
          <a:p>
            <a:pPr marL="342900" indent="-342900">
              <a:spcBef>
                <a:spcPts val="1200"/>
              </a:spcBef>
              <a:buFont typeface="Arial" panose="020B0604020202020204" pitchFamily="34" charset="0"/>
              <a:buChar char="•"/>
            </a:pPr>
            <a:r>
              <a:rPr lang="cs-CZ" sz="2200" dirty="0" smtClean="0"/>
              <a:t>Nalezeno cca 2000 mutací</a:t>
            </a:r>
          </a:p>
          <a:p>
            <a:pPr marL="342900" indent="-342900">
              <a:spcBef>
                <a:spcPts val="1200"/>
              </a:spcBef>
              <a:buFont typeface="Arial" panose="020B0604020202020204" pitchFamily="34" charset="0"/>
              <a:buChar char="•"/>
            </a:pPr>
            <a:r>
              <a:rPr lang="cs-CZ" sz="2200" dirty="0" smtClean="0"/>
              <a:t>Nejčastější  mutace F508del (u 85% lidí s CF)</a:t>
            </a:r>
            <a:endParaRPr lang="en-US" sz="2200" dirty="0"/>
          </a:p>
        </p:txBody>
      </p:sp>
      <p:sp>
        <p:nvSpPr>
          <p:cNvPr id="3" name="TextovéPole 2"/>
          <p:cNvSpPr txBox="1"/>
          <p:nvPr/>
        </p:nvSpPr>
        <p:spPr>
          <a:xfrm>
            <a:off x="2921620" y="6363279"/>
            <a:ext cx="1015021" cy="400110"/>
          </a:xfrm>
          <a:prstGeom prst="rect">
            <a:avLst/>
          </a:prstGeom>
          <a:noFill/>
        </p:spPr>
        <p:txBody>
          <a:bodyPr wrap="none" rtlCol="0">
            <a:spAutoFit/>
          </a:bodyPr>
          <a:lstStyle/>
          <a:p>
            <a:r>
              <a:rPr lang="cs-CZ" sz="2000" dirty="0"/>
              <a:t>F508del</a:t>
            </a:r>
            <a:endParaRPr lang="cs-CZ" sz="2000" dirty="0" smtClean="0"/>
          </a:p>
        </p:txBody>
      </p:sp>
    </p:spTree>
    <p:extLst>
      <p:ext uri="{BB962C8B-B14F-4D97-AF65-F5344CB8AC3E}">
        <p14:creationId xmlns:p14="http://schemas.microsoft.com/office/powerpoint/2010/main" val="1838466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01616" y="393551"/>
            <a:ext cx="4189931" cy="1325563"/>
          </a:xfrm>
        </p:spPr>
        <p:txBody>
          <a:bodyPr>
            <a:normAutofit/>
          </a:bodyPr>
          <a:lstStyle/>
          <a:p>
            <a:pPr algn="ctr"/>
            <a:r>
              <a:rPr lang="cs-CZ" sz="4000" dirty="0" err="1">
                <a:solidFill>
                  <a:srgbClr val="C00000"/>
                </a:solidFill>
              </a:rPr>
              <a:t>CF</a:t>
            </a:r>
            <a:r>
              <a:rPr lang="cs-CZ" sz="4000" dirty="0">
                <a:solidFill>
                  <a:srgbClr val="C00000"/>
                </a:solidFill>
              </a:rPr>
              <a:t> - fenotypy</a:t>
            </a:r>
            <a:endParaRPr lang="en-US" sz="4000" dirty="0">
              <a:solidFill>
                <a:srgbClr val="C00000"/>
              </a:solidFill>
            </a:endParaRPr>
          </a:p>
        </p:txBody>
      </p:sp>
      <p:graphicFrame>
        <p:nvGraphicFramePr>
          <p:cNvPr id="6" name="Tabulka 5"/>
          <p:cNvGraphicFramePr>
            <a:graphicFrameLocks noGrp="1"/>
          </p:cNvGraphicFramePr>
          <p:nvPr>
            <p:extLst>
              <p:ext uri="{D42A27DB-BD31-4B8C-83A1-F6EECF244321}">
                <p14:modId xmlns:p14="http://schemas.microsoft.com/office/powerpoint/2010/main" val="4171035450"/>
              </p:ext>
            </p:extLst>
          </p:nvPr>
        </p:nvGraphicFramePr>
        <p:xfrm>
          <a:off x="809946" y="2101279"/>
          <a:ext cx="7964184" cy="4082695"/>
        </p:xfrm>
        <a:graphic>
          <a:graphicData uri="http://schemas.openxmlformats.org/drawingml/2006/table">
            <a:tbl>
              <a:tblPr firstRow="1" firstCol="1">
                <a:tableStyleId>{616DA210-FB5B-4158-B5E0-FEB733F419BA}</a:tableStyleId>
              </a:tblPr>
              <a:tblGrid>
                <a:gridCol w="2492952"/>
                <a:gridCol w="1794170"/>
                <a:gridCol w="1737512"/>
                <a:gridCol w="1939550"/>
              </a:tblGrid>
              <a:tr h="759217">
                <a:tc>
                  <a:txBody>
                    <a:bodyPr/>
                    <a:lstStyle/>
                    <a:p>
                      <a:pPr algn="l" fontAlgn="ctr"/>
                      <a:endParaRPr lang="en-US" sz="2100" b="0" i="0" u="none" strike="noStrike" dirty="0">
                        <a:solidFill>
                          <a:srgbClr val="000000"/>
                        </a:solidFill>
                        <a:effectLst/>
                        <a:latin typeface="Calibri"/>
                      </a:endParaRPr>
                    </a:p>
                  </a:txBody>
                  <a:tcPr marL="11332" marR="11332" marT="11332" marB="0" anchor="ctr"/>
                </a:tc>
                <a:tc>
                  <a:txBody>
                    <a:bodyPr/>
                    <a:lstStyle/>
                    <a:p>
                      <a:pPr algn="ctr" fontAlgn="b"/>
                      <a:r>
                        <a:rPr lang="cs-CZ" sz="2100" u="none" strike="noStrike" dirty="0" smtClean="0">
                          <a:effectLst/>
                        </a:rPr>
                        <a:t>Homozygot        2 funkční alely</a:t>
                      </a:r>
                      <a:endParaRPr lang="en-US" sz="2100" b="0" i="0" u="none" strike="noStrike" dirty="0">
                        <a:solidFill>
                          <a:srgbClr val="000000"/>
                        </a:solidFill>
                        <a:effectLst/>
                        <a:latin typeface="Calibri"/>
                      </a:endParaRPr>
                    </a:p>
                  </a:txBody>
                  <a:tcPr marL="11332" marR="11332" marT="11332" marB="0" anchor="b"/>
                </a:tc>
                <a:tc>
                  <a:txBody>
                    <a:bodyPr/>
                    <a:lstStyle/>
                    <a:p>
                      <a:pPr algn="ctr" fontAlgn="b"/>
                      <a:r>
                        <a:rPr lang="cs-CZ" sz="2100" u="none" strike="noStrike" dirty="0" smtClean="0">
                          <a:effectLst/>
                        </a:rPr>
                        <a:t>Heterozygot</a:t>
                      </a:r>
                      <a:endParaRPr lang="en-US" sz="2100" b="0" i="0" u="none" strike="noStrike" dirty="0">
                        <a:solidFill>
                          <a:srgbClr val="000000"/>
                        </a:solidFill>
                        <a:effectLst/>
                        <a:latin typeface="Calibri"/>
                      </a:endParaRPr>
                    </a:p>
                  </a:txBody>
                  <a:tcPr marL="11332" marR="11332" marT="11332" marB="0" anchor="b"/>
                </a:tc>
                <a:tc>
                  <a:txBody>
                    <a:bodyPr/>
                    <a:lstStyle/>
                    <a:p>
                      <a:pPr algn="ctr" fontAlgn="b"/>
                      <a:r>
                        <a:rPr lang="cs-CZ" sz="2100" u="none" strike="noStrike" dirty="0" smtClean="0">
                          <a:effectLst/>
                        </a:rPr>
                        <a:t>Homozygot </a:t>
                      </a:r>
                      <a:r>
                        <a:rPr lang="cs-CZ" sz="2100" u="none" strike="noStrike" baseline="0" dirty="0" smtClean="0">
                          <a:effectLst/>
                        </a:rPr>
                        <a:t>         </a:t>
                      </a:r>
                      <a:r>
                        <a:rPr lang="cs-CZ" sz="2100" u="none" strike="noStrike" dirty="0" smtClean="0">
                          <a:effectLst/>
                        </a:rPr>
                        <a:t> 2 nefunkční alely</a:t>
                      </a:r>
                      <a:endParaRPr lang="en-US" sz="2100" b="0" i="0" u="none" strike="noStrike" dirty="0">
                        <a:solidFill>
                          <a:srgbClr val="000000"/>
                        </a:solidFill>
                        <a:effectLst/>
                        <a:latin typeface="Calibri"/>
                      </a:endParaRPr>
                    </a:p>
                  </a:txBody>
                  <a:tcPr marL="11332" marR="11332" marT="11332" marB="0" anchor="b"/>
                </a:tc>
              </a:tr>
              <a:tr h="759217">
                <a:tc>
                  <a:txBody>
                    <a:bodyPr/>
                    <a:lstStyle/>
                    <a:p>
                      <a:pPr algn="l" fontAlgn="ctr"/>
                      <a:r>
                        <a:rPr lang="cs-CZ" sz="2100" u="none" strike="noStrike" dirty="0" smtClean="0">
                          <a:effectLst/>
                        </a:rPr>
                        <a:t> </a:t>
                      </a:r>
                      <a:r>
                        <a:rPr lang="en-US" sz="2100" u="none" strike="noStrike" dirty="0" err="1" smtClean="0">
                          <a:effectLst/>
                        </a:rPr>
                        <a:t>Genotyp</a:t>
                      </a:r>
                      <a:r>
                        <a:rPr lang="en-US" sz="2100" u="none" strike="noStrike" dirty="0">
                          <a:effectLst/>
                        </a:rPr>
                        <a:t>: </a:t>
                      </a:r>
                      <a:endParaRPr lang="en-US" sz="2100" b="0" i="0" u="none" strike="noStrike" dirty="0">
                        <a:solidFill>
                          <a:srgbClr val="000000"/>
                        </a:solidFill>
                        <a:effectLst/>
                        <a:latin typeface="Calibri"/>
                      </a:endParaRPr>
                    </a:p>
                  </a:txBody>
                  <a:tcPr marL="11332" marR="11332" marT="11332" marB="0" anchor="ctr"/>
                </a:tc>
                <a:tc>
                  <a:txBody>
                    <a:bodyPr/>
                    <a:lstStyle/>
                    <a:p>
                      <a:pPr algn="ctr" fontAlgn="b"/>
                      <a:r>
                        <a:rPr lang="en-US" sz="2100" i="1" u="none" strike="noStrike" dirty="0" err="1">
                          <a:effectLst/>
                        </a:rPr>
                        <a:t>CFTR</a:t>
                      </a:r>
                      <a:r>
                        <a:rPr lang="en-US" sz="2100" i="1" u="none" strike="noStrike" dirty="0">
                          <a:effectLst/>
                        </a:rPr>
                        <a:t>+        </a:t>
                      </a:r>
                      <a:r>
                        <a:rPr lang="en-US" sz="2100" i="1" u="none" strike="noStrike" dirty="0" err="1">
                          <a:effectLst/>
                        </a:rPr>
                        <a:t>CFTR</a:t>
                      </a:r>
                      <a:r>
                        <a:rPr lang="en-US" sz="2100" i="1" u="none" strike="noStrike" dirty="0">
                          <a:effectLst/>
                        </a:rPr>
                        <a:t>+</a:t>
                      </a:r>
                      <a:endParaRPr lang="en-US" sz="2100" b="0" i="1" u="none" strike="noStrike" dirty="0">
                        <a:solidFill>
                          <a:srgbClr val="000000"/>
                        </a:solidFill>
                        <a:effectLst/>
                        <a:latin typeface="Calibri"/>
                      </a:endParaRPr>
                    </a:p>
                  </a:txBody>
                  <a:tcPr marL="11332" marR="11332" marT="11332" marB="0" anchor="b"/>
                </a:tc>
                <a:tc>
                  <a:txBody>
                    <a:bodyPr/>
                    <a:lstStyle/>
                    <a:p>
                      <a:pPr algn="ctr" fontAlgn="b"/>
                      <a:r>
                        <a:rPr lang="en-US" sz="2100" i="1" u="none" strike="noStrike" dirty="0" err="1">
                          <a:effectLst/>
                        </a:rPr>
                        <a:t>CFTR</a:t>
                      </a:r>
                      <a:r>
                        <a:rPr lang="en-US" sz="2100" i="1" u="none" strike="noStrike" dirty="0">
                          <a:effectLst/>
                        </a:rPr>
                        <a:t>+         </a:t>
                      </a:r>
                      <a:r>
                        <a:rPr lang="en-US" sz="2100" i="1" u="none" strike="noStrike" dirty="0" err="1" smtClean="0">
                          <a:effectLst/>
                        </a:rPr>
                        <a:t>CFTR</a:t>
                      </a:r>
                      <a:r>
                        <a:rPr lang="cs-CZ" sz="2100" i="1" u="none" strike="noStrike" baseline="30000" dirty="0" err="1" smtClean="0">
                          <a:effectLst/>
                          <a:latin typeface="+mn-lt"/>
                        </a:rPr>
                        <a:t>F508del</a:t>
                      </a:r>
                      <a:endParaRPr lang="en-US" sz="2100" b="0" i="1" u="none" strike="noStrike" baseline="30000" dirty="0">
                        <a:solidFill>
                          <a:srgbClr val="000000"/>
                        </a:solidFill>
                        <a:effectLst/>
                        <a:latin typeface="+mn-lt"/>
                      </a:endParaRPr>
                    </a:p>
                  </a:txBody>
                  <a:tcPr marL="11332" marR="11332" marT="11332" marB="0" anchor="b"/>
                </a:tc>
                <a:tc>
                  <a:txBody>
                    <a:bodyPr/>
                    <a:lstStyle/>
                    <a:p>
                      <a:pPr algn="ctr" fontAlgn="b"/>
                      <a:r>
                        <a:rPr lang="en-US" sz="2100" i="1" u="none" strike="noStrike" dirty="0" err="1" smtClean="0">
                          <a:effectLst/>
                        </a:rPr>
                        <a:t>CFTR</a:t>
                      </a:r>
                      <a:r>
                        <a:rPr lang="cs-CZ" sz="2100" i="1" u="none" strike="noStrike" baseline="30000" dirty="0" err="1" smtClean="0">
                          <a:effectLst/>
                          <a:latin typeface="+mn-lt"/>
                        </a:rPr>
                        <a:t>F508del</a:t>
                      </a:r>
                      <a:endParaRPr lang="cs-CZ" sz="2100" i="1" u="none" strike="noStrike" baseline="30000" dirty="0" smtClean="0">
                        <a:effectLst/>
                        <a:latin typeface="+mn-lt"/>
                      </a:endParaRPr>
                    </a:p>
                    <a:p>
                      <a:pPr marL="0" marR="0" indent="0" algn="ctr" defTabSz="914400" rtl="0" eaLnBrk="1" fontAlgn="b" latinLnBrk="0" hangingPunct="1">
                        <a:lnSpc>
                          <a:spcPct val="100000"/>
                        </a:lnSpc>
                        <a:spcBef>
                          <a:spcPts val="0"/>
                        </a:spcBef>
                        <a:spcAft>
                          <a:spcPts val="0"/>
                        </a:spcAft>
                        <a:buClrTx/>
                        <a:buSzTx/>
                        <a:buFontTx/>
                        <a:buNone/>
                        <a:tabLst/>
                        <a:defRPr/>
                      </a:pPr>
                      <a:r>
                        <a:rPr lang="en-US" sz="2100" i="1" u="none" strike="noStrike" dirty="0" err="1" smtClean="0">
                          <a:effectLst/>
                        </a:rPr>
                        <a:t>CFTR</a:t>
                      </a:r>
                      <a:r>
                        <a:rPr lang="cs-CZ" sz="2100" i="1" u="none" strike="noStrike" baseline="30000" dirty="0" err="1" smtClean="0">
                          <a:effectLst/>
                          <a:latin typeface="+mn-lt"/>
                        </a:rPr>
                        <a:t>F508del</a:t>
                      </a:r>
                      <a:endParaRPr lang="en-US" sz="2100" b="0" i="1" u="none" strike="noStrike" baseline="30000" dirty="0" smtClean="0">
                        <a:solidFill>
                          <a:srgbClr val="000000"/>
                        </a:solidFill>
                        <a:effectLst/>
                        <a:latin typeface="+mn-lt"/>
                      </a:endParaRPr>
                    </a:p>
                  </a:txBody>
                  <a:tcPr marL="11332" marR="11332" marT="11332" marB="0" anchor="b"/>
                </a:tc>
              </a:tr>
              <a:tr h="759217">
                <a:tc>
                  <a:txBody>
                    <a:bodyPr/>
                    <a:lstStyle/>
                    <a:p>
                      <a:pPr algn="l" fontAlgn="ctr"/>
                      <a:r>
                        <a:rPr lang="cs-CZ" sz="2100" u="none" strike="noStrike" dirty="0" smtClean="0">
                          <a:effectLst/>
                        </a:rPr>
                        <a:t> </a:t>
                      </a:r>
                      <a:r>
                        <a:rPr lang="en-US" sz="2100" u="none" strike="noStrike" dirty="0" err="1" smtClean="0">
                          <a:effectLst/>
                        </a:rPr>
                        <a:t>Sekvence</a:t>
                      </a:r>
                      <a:r>
                        <a:rPr lang="en-US" sz="2100" u="none" strike="noStrike" dirty="0" smtClean="0">
                          <a:effectLst/>
                        </a:rPr>
                        <a:t> DNA</a:t>
                      </a:r>
                      <a:r>
                        <a:rPr lang="cs-CZ" sz="2100" u="none" strike="noStrike" dirty="0" smtClean="0">
                          <a:effectLst/>
                        </a:rPr>
                        <a:t>:</a:t>
                      </a:r>
                      <a:endParaRPr lang="en-US" sz="2100" b="0" i="0" u="none" strike="noStrike" dirty="0">
                        <a:solidFill>
                          <a:srgbClr val="000000"/>
                        </a:solidFill>
                        <a:effectLst/>
                        <a:latin typeface="Calibri"/>
                      </a:endParaRPr>
                    </a:p>
                  </a:txBody>
                  <a:tcPr marL="11332" marR="11332" marT="11332" marB="0" anchor="ctr"/>
                </a:tc>
                <a:tc>
                  <a:txBody>
                    <a:bodyPr/>
                    <a:lstStyle/>
                    <a:p>
                      <a:pPr algn="l" fontAlgn="ctr"/>
                      <a:r>
                        <a:rPr lang="en-US" sz="2100" u="none" strike="noStrike" dirty="0">
                          <a:effectLst/>
                        </a:rPr>
                        <a:t>…</a:t>
                      </a:r>
                      <a:r>
                        <a:rPr lang="en-US" sz="2100" u="none" strike="noStrike" dirty="0" err="1">
                          <a:effectLst/>
                        </a:rPr>
                        <a:t>TAT</a:t>
                      </a:r>
                      <a:r>
                        <a:rPr lang="en-US" sz="2100" u="none" strike="noStrike" dirty="0" err="1">
                          <a:solidFill>
                            <a:schemeClr val="tx1"/>
                          </a:solidFill>
                          <a:effectLst/>
                        </a:rPr>
                        <a:t>C</a:t>
                      </a:r>
                      <a:r>
                        <a:rPr lang="en-US" sz="2100" u="none" strike="noStrike" dirty="0" err="1">
                          <a:solidFill>
                            <a:srgbClr val="009900"/>
                          </a:solidFill>
                          <a:effectLst/>
                        </a:rPr>
                        <a:t>TTT</a:t>
                      </a:r>
                      <a:r>
                        <a:rPr lang="en-US" sz="2100" u="none" strike="noStrike" dirty="0" err="1">
                          <a:solidFill>
                            <a:schemeClr val="tx1"/>
                          </a:solidFill>
                          <a:effectLst/>
                        </a:rPr>
                        <a:t>G</a:t>
                      </a:r>
                      <a:r>
                        <a:rPr lang="en-US" sz="2100" u="none" strike="noStrike" dirty="0" err="1">
                          <a:effectLst/>
                        </a:rPr>
                        <a:t>G</a:t>
                      </a:r>
                      <a:r>
                        <a:rPr lang="en-US" sz="2100" u="none" strike="noStrike" dirty="0">
                          <a:effectLst/>
                        </a:rPr>
                        <a:t>…</a:t>
                      </a:r>
                      <a:endParaRPr lang="en-US" sz="2100" b="0" i="0" u="none" strike="noStrike" dirty="0">
                        <a:solidFill>
                          <a:srgbClr val="000000"/>
                        </a:solidFill>
                        <a:effectLst/>
                        <a:latin typeface="Calibri"/>
                      </a:endParaRPr>
                    </a:p>
                  </a:txBody>
                  <a:tcPr marL="11332" marR="11332" marT="11332" marB="0" anchor="ctr"/>
                </a:tc>
                <a:tc>
                  <a:txBody>
                    <a:bodyPr/>
                    <a:lstStyle/>
                    <a:p>
                      <a:pPr algn="ctr" fontAlgn="ctr"/>
                      <a:r>
                        <a:rPr lang="en-US" sz="2100" u="none" strike="noStrike" dirty="0">
                          <a:effectLst/>
                        </a:rPr>
                        <a:t>…TAT</a:t>
                      </a:r>
                      <a:r>
                        <a:rPr lang="en-US" sz="2100" u="none" strike="noStrike" dirty="0">
                          <a:solidFill>
                            <a:schemeClr val="tx1"/>
                          </a:solidFill>
                          <a:effectLst/>
                        </a:rPr>
                        <a:t>C</a:t>
                      </a:r>
                      <a:r>
                        <a:rPr lang="en-US" sz="2100" u="none" strike="noStrike" dirty="0">
                          <a:solidFill>
                            <a:srgbClr val="009900"/>
                          </a:solidFill>
                          <a:effectLst/>
                        </a:rPr>
                        <a:t>TTT</a:t>
                      </a:r>
                      <a:r>
                        <a:rPr lang="en-US" sz="2100" u="none" strike="noStrike" dirty="0">
                          <a:effectLst/>
                        </a:rPr>
                        <a:t>GG…    …</a:t>
                      </a:r>
                      <a:r>
                        <a:rPr lang="en-US" sz="2100" u="none" strike="noStrike" dirty="0" smtClean="0">
                          <a:effectLst/>
                        </a:rPr>
                        <a:t>TAT</a:t>
                      </a:r>
                      <a:r>
                        <a:rPr lang="cs-CZ" sz="2100" u="none" strike="noStrike" dirty="0" smtClean="0">
                          <a:effectLst/>
                        </a:rPr>
                        <a:t>C</a:t>
                      </a:r>
                      <a:r>
                        <a:rPr lang="en-US" sz="2100" u="none" strike="noStrike" dirty="0" smtClean="0">
                          <a:effectLst/>
                        </a:rPr>
                        <a:t>GG</a:t>
                      </a:r>
                      <a:r>
                        <a:rPr lang="en-US" sz="2100" u="none" strike="noStrike" dirty="0">
                          <a:effectLst/>
                        </a:rPr>
                        <a:t>…</a:t>
                      </a:r>
                      <a:endParaRPr lang="en-US" sz="2100" b="0" i="0" u="none" strike="noStrike" dirty="0">
                        <a:solidFill>
                          <a:srgbClr val="000000"/>
                        </a:solidFill>
                        <a:effectLst/>
                        <a:latin typeface="Calibri"/>
                      </a:endParaRPr>
                    </a:p>
                  </a:txBody>
                  <a:tcPr marL="11332" marR="11332" marT="11332" marB="0" anchor="ctr"/>
                </a:tc>
                <a:tc>
                  <a:txBody>
                    <a:bodyPr/>
                    <a:lstStyle/>
                    <a:p>
                      <a:pPr algn="ctr" fontAlgn="ctr"/>
                      <a:r>
                        <a:rPr lang="en-US" sz="2100" u="none" strike="noStrike" dirty="0">
                          <a:effectLst/>
                        </a:rPr>
                        <a:t>  </a:t>
                      </a:r>
                      <a:r>
                        <a:rPr lang="en-US" sz="2100" u="none" strike="noStrike" dirty="0" smtClean="0">
                          <a:effectLst/>
                        </a:rPr>
                        <a:t>…TAT</a:t>
                      </a:r>
                      <a:r>
                        <a:rPr lang="cs-CZ" sz="2100" u="none" strike="noStrike" dirty="0" smtClean="0">
                          <a:effectLst/>
                        </a:rPr>
                        <a:t>C</a:t>
                      </a:r>
                      <a:r>
                        <a:rPr lang="en-US" sz="2100" u="none" strike="noStrike" dirty="0" smtClean="0">
                          <a:effectLst/>
                        </a:rPr>
                        <a:t>GG…</a:t>
                      </a:r>
                      <a:endParaRPr lang="en-US" sz="2100" b="0" i="0" u="none" strike="noStrike" dirty="0">
                        <a:solidFill>
                          <a:srgbClr val="000000"/>
                        </a:solidFill>
                        <a:effectLst/>
                        <a:latin typeface="Calibri"/>
                      </a:endParaRPr>
                    </a:p>
                  </a:txBody>
                  <a:tcPr marL="11332" marR="11332" marT="11332" marB="0" anchor="ctr"/>
                </a:tc>
              </a:tr>
              <a:tr h="675955">
                <a:tc>
                  <a:txBody>
                    <a:bodyPr/>
                    <a:lstStyle/>
                    <a:p>
                      <a:pPr algn="l" fontAlgn="ctr"/>
                      <a:r>
                        <a:rPr lang="cs-CZ" sz="2100" u="none" strike="noStrike" dirty="0" smtClean="0">
                          <a:effectLst/>
                        </a:rPr>
                        <a:t> </a:t>
                      </a:r>
                      <a:r>
                        <a:rPr lang="en-US" sz="2100" u="none" strike="noStrike" dirty="0" err="1" smtClean="0">
                          <a:effectLst/>
                        </a:rPr>
                        <a:t>Množství</a:t>
                      </a:r>
                      <a:r>
                        <a:rPr lang="en-US" sz="2100" u="none" strike="noStrike" dirty="0" smtClean="0">
                          <a:effectLst/>
                        </a:rPr>
                        <a:t> </a:t>
                      </a:r>
                      <a:r>
                        <a:rPr lang="en-US" sz="2100" u="none" strike="noStrike" dirty="0" err="1">
                          <a:effectLst/>
                        </a:rPr>
                        <a:t>proteinu</a:t>
                      </a:r>
                      <a:r>
                        <a:rPr lang="en-US" sz="2100" u="none" strike="noStrike" dirty="0">
                          <a:effectLst/>
                        </a:rPr>
                        <a:t> </a:t>
                      </a:r>
                      <a:r>
                        <a:rPr lang="cs-CZ" sz="2100" u="none" strike="noStrike" dirty="0" smtClean="0">
                          <a:effectLst/>
                        </a:rPr>
                        <a:t>  </a:t>
                      </a:r>
                      <a:r>
                        <a:rPr lang="en-US" sz="2100" u="none" strike="noStrike" dirty="0" smtClean="0">
                          <a:effectLst/>
                        </a:rPr>
                        <a:t>CFTR</a:t>
                      </a:r>
                      <a:r>
                        <a:rPr lang="cs-CZ" sz="2100" u="none" strike="noStrike" dirty="0" smtClean="0">
                          <a:effectLst/>
                        </a:rPr>
                        <a:t>:</a:t>
                      </a:r>
                      <a:endParaRPr lang="en-US" sz="2100" b="0" i="0" u="none" strike="noStrike" dirty="0">
                        <a:solidFill>
                          <a:srgbClr val="000000"/>
                        </a:solidFill>
                        <a:effectLst/>
                        <a:latin typeface="Calibri"/>
                      </a:endParaRPr>
                    </a:p>
                  </a:txBody>
                  <a:tcPr marL="11332" marR="11332" marT="11332" marB="0" anchor="ctr"/>
                </a:tc>
                <a:tc>
                  <a:txBody>
                    <a:bodyPr/>
                    <a:lstStyle/>
                    <a:p>
                      <a:pPr algn="ctr" fontAlgn="ctr"/>
                      <a:r>
                        <a:rPr lang="en-US" sz="2100" u="none" strike="noStrike">
                          <a:effectLst/>
                        </a:rPr>
                        <a:t>normální</a:t>
                      </a:r>
                      <a:endParaRPr lang="en-US" sz="2100" b="0" i="0" u="none" strike="noStrike">
                        <a:solidFill>
                          <a:srgbClr val="000000"/>
                        </a:solidFill>
                        <a:effectLst/>
                        <a:latin typeface="Calibri"/>
                      </a:endParaRPr>
                    </a:p>
                  </a:txBody>
                  <a:tcPr marL="11332" marR="11332" marT="11332" marB="0" anchor="ctr"/>
                </a:tc>
                <a:tc>
                  <a:txBody>
                    <a:bodyPr/>
                    <a:lstStyle/>
                    <a:p>
                      <a:pPr algn="ctr" fontAlgn="ctr"/>
                      <a:r>
                        <a:rPr lang="en-US" sz="2100" u="none" strike="noStrike" dirty="0" err="1">
                          <a:effectLst/>
                        </a:rPr>
                        <a:t>poloviční</a:t>
                      </a:r>
                      <a:endParaRPr lang="en-US" sz="2100" b="0" i="0" u="none" strike="noStrike" dirty="0">
                        <a:solidFill>
                          <a:srgbClr val="000000"/>
                        </a:solidFill>
                        <a:effectLst/>
                        <a:latin typeface="Calibri"/>
                      </a:endParaRPr>
                    </a:p>
                  </a:txBody>
                  <a:tcPr marL="11332" marR="11332" marT="11332" marB="0" anchor="ctr"/>
                </a:tc>
                <a:tc>
                  <a:txBody>
                    <a:bodyPr/>
                    <a:lstStyle/>
                    <a:p>
                      <a:pPr algn="ctr" fontAlgn="ctr"/>
                      <a:r>
                        <a:rPr lang="en-US" sz="2100" u="none" strike="noStrike" dirty="0" err="1">
                          <a:effectLst/>
                        </a:rPr>
                        <a:t>žádné</a:t>
                      </a:r>
                      <a:endParaRPr lang="en-US" sz="2100" b="0" i="0" u="none" strike="noStrike" dirty="0">
                        <a:solidFill>
                          <a:srgbClr val="000000"/>
                        </a:solidFill>
                        <a:effectLst/>
                        <a:latin typeface="Calibri"/>
                      </a:endParaRPr>
                    </a:p>
                  </a:txBody>
                  <a:tcPr marL="11332" marR="11332" marT="11332" marB="0" anchor="ctr"/>
                </a:tc>
              </a:tr>
              <a:tr h="543462">
                <a:tc>
                  <a:txBody>
                    <a:bodyPr/>
                    <a:lstStyle/>
                    <a:p>
                      <a:pPr algn="l" fontAlgn="ctr"/>
                      <a:r>
                        <a:rPr lang="cs-CZ" sz="2100" u="none" strike="noStrike" dirty="0" smtClean="0">
                          <a:effectLst/>
                        </a:rPr>
                        <a:t> </a:t>
                      </a:r>
                      <a:r>
                        <a:rPr lang="en-US" sz="2100" u="none" strike="noStrike" dirty="0" err="1" smtClean="0">
                          <a:effectLst/>
                        </a:rPr>
                        <a:t>Plodnost</a:t>
                      </a:r>
                      <a:r>
                        <a:rPr lang="cs-CZ" sz="2100" u="none" strike="noStrike" dirty="0" smtClean="0">
                          <a:effectLst/>
                        </a:rPr>
                        <a:t>:</a:t>
                      </a:r>
                      <a:endParaRPr lang="en-US" sz="2100" b="0" i="0" u="none" strike="noStrike" dirty="0">
                        <a:solidFill>
                          <a:srgbClr val="000000"/>
                        </a:solidFill>
                        <a:effectLst/>
                        <a:latin typeface="Calibri"/>
                      </a:endParaRPr>
                    </a:p>
                  </a:txBody>
                  <a:tcPr marL="11332" marR="11332" marT="11332" marB="0" anchor="ctr"/>
                </a:tc>
                <a:tc>
                  <a:txBody>
                    <a:bodyPr/>
                    <a:lstStyle/>
                    <a:p>
                      <a:pPr algn="ctr" fontAlgn="ctr"/>
                      <a:r>
                        <a:rPr lang="en-US" sz="2100" u="none" strike="noStrike" dirty="0" err="1">
                          <a:effectLst/>
                        </a:rPr>
                        <a:t>normální</a:t>
                      </a:r>
                      <a:endParaRPr lang="en-US" sz="2100" b="0" i="0" u="none" strike="noStrike" dirty="0">
                        <a:solidFill>
                          <a:srgbClr val="000000"/>
                        </a:solidFill>
                        <a:effectLst/>
                        <a:latin typeface="Calibri"/>
                      </a:endParaRPr>
                    </a:p>
                  </a:txBody>
                  <a:tcPr marL="11332" marR="11332" marT="11332" marB="0" anchor="ctr"/>
                </a:tc>
                <a:tc>
                  <a:txBody>
                    <a:bodyPr/>
                    <a:lstStyle/>
                    <a:p>
                      <a:pPr algn="ctr" fontAlgn="ctr"/>
                      <a:r>
                        <a:rPr lang="en-US" sz="2100" u="none" strike="noStrike" dirty="0" err="1">
                          <a:effectLst/>
                        </a:rPr>
                        <a:t>normální</a:t>
                      </a:r>
                      <a:endParaRPr lang="en-US" sz="2100" b="0" i="0" u="none" strike="noStrike" dirty="0">
                        <a:solidFill>
                          <a:srgbClr val="000000"/>
                        </a:solidFill>
                        <a:effectLst/>
                        <a:latin typeface="Calibri"/>
                      </a:endParaRPr>
                    </a:p>
                  </a:txBody>
                  <a:tcPr marL="11332" marR="11332" marT="11332" marB="0" anchor="ctr"/>
                </a:tc>
                <a:tc>
                  <a:txBody>
                    <a:bodyPr/>
                    <a:lstStyle/>
                    <a:p>
                      <a:pPr algn="ctr" fontAlgn="ctr"/>
                      <a:r>
                        <a:rPr lang="en-US" sz="2100" u="none" strike="noStrike" dirty="0">
                          <a:effectLst/>
                        </a:rPr>
                        <a:t>&lt; 1%</a:t>
                      </a:r>
                      <a:endParaRPr lang="en-US" sz="2100" b="0" i="0" u="none" strike="noStrike" dirty="0">
                        <a:solidFill>
                          <a:srgbClr val="000000"/>
                        </a:solidFill>
                        <a:effectLst/>
                        <a:latin typeface="Calibri"/>
                      </a:endParaRPr>
                    </a:p>
                  </a:txBody>
                  <a:tcPr marL="11332" marR="11332" marT="11332" marB="0" anchor="ctr"/>
                </a:tc>
              </a:tr>
              <a:tr h="585627">
                <a:tc>
                  <a:txBody>
                    <a:bodyPr/>
                    <a:lstStyle/>
                    <a:p>
                      <a:pPr algn="l" fontAlgn="ctr"/>
                      <a:r>
                        <a:rPr lang="cs-CZ" sz="2100" u="none" strike="noStrike" dirty="0" smtClean="0">
                          <a:effectLst/>
                        </a:rPr>
                        <a:t> </a:t>
                      </a:r>
                      <a:r>
                        <a:rPr lang="en-US" sz="2100" u="none" strike="noStrike" dirty="0" err="1" smtClean="0">
                          <a:effectLst/>
                        </a:rPr>
                        <a:t>Délka</a:t>
                      </a:r>
                      <a:r>
                        <a:rPr lang="en-US" sz="2100" u="none" strike="noStrike" dirty="0" smtClean="0">
                          <a:effectLst/>
                        </a:rPr>
                        <a:t> </a:t>
                      </a:r>
                      <a:r>
                        <a:rPr lang="en-US" sz="2100" u="none" strike="noStrike" dirty="0" err="1" smtClean="0">
                          <a:effectLst/>
                        </a:rPr>
                        <a:t>života</a:t>
                      </a:r>
                      <a:r>
                        <a:rPr lang="cs-CZ" sz="2100" u="none" strike="noStrike" dirty="0" smtClean="0">
                          <a:effectLst/>
                        </a:rPr>
                        <a:t>:</a:t>
                      </a:r>
                      <a:endParaRPr lang="en-US" sz="2100" b="0" i="0" u="none" strike="noStrike" dirty="0">
                        <a:solidFill>
                          <a:srgbClr val="000000"/>
                        </a:solidFill>
                        <a:effectLst/>
                        <a:latin typeface="Calibri"/>
                      </a:endParaRPr>
                    </a:p>
                  </a:txBody>
                  <a:tcPr marL="11332" marR="11332" marT="11332" marB="0" anchor="ctr"/>
                </a:tc>
                <a:tc>
                  <a:txBody>
                    <a:bodyPr/>
                    <a:lstStyle/>
                    <a:p>
                      <a:pPr algn="ctr" fontAlgn="ctr"/>
                      <a:r>
                        <a:rPr lang="en-US" sz="2100" u="none" strike="noStrike" dirty="0" err="1">
                          <a:effectLst/>
                        </a:rPr>
                        <a:t>normální</a:t>
                      </a:r>
                      <a:endParaRPr lang="en-US" sz="2100" b="0" i="0" u="none" strike="noStrike" dirty="0">
                        <a:solidFill>
                          <a:srgbClr val="000000"/>
                        </a:solidFill>
                        <a:effectLst/>
                        <a:latin typeface="Calibri"/>
                      </a:endParaRPr>
                    </a:p>
                  </a:txBody>
                  <a:tcPr marL="11332" marR="11332" marT="11332" marB="0" anchor="ctr"/>
                </a:tc>
                <a:tc>
                  <a:txBody>
                    <a:bodyPr/>
                    <a:lstStyle/>
                    <a:p>
                      <a:pPr algn="ctr" fontAlgn="ctr"/>
                      <a:r>
                        <a:rPr lang="en-US" sz="2100" u="none" strike="noStrike" dirty="0" err="1">
                          <a:effectLst/>
                        </a:rPr>
                        <a:t>normální</a:t>
                      </a:r>
                      <a:r>
                        <a:rPr lang="en-US" sz="2100" u="none" strike="noStrike" dirty="0">
                          <a:effectLst/>
                        </a:rPr>
                        <a:t> </a:t>
                      </a:r>
                      <a:endParaRPr lang="en-US" sz="2100" b="0" i="0" u="none" strike="noStrike" dirty="0">
                        <a:solidFill>
                          <a:srgbClr val="000000"/>
                        </a:solidFill>
                        <a:effectLst/>
                        <a:latin typeface="Calibri"/>
                      </a:endParaRPr>
                    </a:p>
                  </a:txBody>
                  <a:tcPr marL="11332" marR="11332" marT="11332" marB="0" anchor="ctr"/>
                </a:tc>
                <a:tc>
                  <a:txBody>
                    <a:bodyPr/>
                    <a:lstStyle/>
                    <a:p>
                      <a:pPr algn="ctr" fontAlgn="ctr"/>
                      <a:r>
                        <a:rPr lang="en-US" sz="2100" u="none" strike="noStrike" dirty="0" err="1">
                          <a:effectLst/>
                        </a:rPr>
                        <a:t>průměrně</a:t>
                      </a:r>
                      <a:r>
                        <a:rPr lang="en-US" sz="2100" u="none" strike="noStrike" dirty="0">
                          <a:effectLst/>
                        </a:rPr>
                        <a:t>  37 let</a:t>
                      </a:r>
                      <a:endParaRPr lang="en-US" sz="2100" b="0" i="0" u="none" strike="noStrike" dirty="0">
                        <a:solidFill>
                          <a:srgbClr val="000000"/>
                        </a:solidFill>
                        <a:effectLst/>
                        <a:latin typeface="Calibri"/>
                      </a:endParaRPr>
                    </a:p>
                  </a:txBody>
                  <a:tcPr marL="11332" marR="11332" marT="11332" marB="0" anchor="ctr"/>
                </a:tc>
              </a:tr>
            </a:tbl>
          </a:graphicData>
        </a:graphic>
      </p:graphicFrame>
      <p:sp>
        <p:nvSpPr>
          <p:cNvPr id="3" name="TextovéPole 2"/>
          <p:cNvSpPr txBox="1"/>
          <p:nvPr/>
        </p:nvSpPr>
        <p:spPr>
          <a:xfrm>
            <a:off x="201616" y="6297260"/>
            <a:ext cx="8942384" cy="430887"/>
          </a:xfrm>
          <a:prstGeom prst="rect">
            <a:avLst/>
          </a:prstGeom>
          <a:noFill/>
        </p:spPr>
        <p:txBody>
          <a:bodyPr wrap="none" rtlCol="0">
            <a:spAutoFit/>
          </a:bodyPr>
          <a:lstStyle/>
          <a:p>
            <a:r>
              <a:rPr lang="cs-CZ" sz="2200" b="1" dirty="0" smtClean="0">
                <a:solidFill>
                  <a:srgbClr val="FF0000"/>
                </a:solidFill>
              </a:rPr>
              <a:t>Jedna funkční alela genu </a:t>
            </a:r>
            <a:r>
              <a:rPr lang="cs-CZ" sz="2200" b="1" dirty="0" err="1" smtClean="0">
                <a:solidFill>
                  <a:srgbClr val="FF0000"/>
                </a:solidFill>
              </a:rPr>
              <a:t>CFTR</a:t>
            </a:r>
            <a:r>
              <a:rPr lang="cs-CZ" sz="2200" b="1" dirty="0" smtClean="0">
                <a:solidFill>
                  <a:srgbClr val="FF0000"/>
                </a:solidFill>
              </a:rPr>
              <a:t> stačí pro normální fenotyp = </a:t>
            </a:r>
            <a:r>
              <a:rPr lang="cs-CZ" sz="2200" b="1" u="sng" dirty="0" err="1" smtClean="0">
                <a:solidFill>
                  <a:srgbClr val="FF0000"/>
                </a:solidFill>
              </a:rPr>
              <a:t>haplosuficience</a:t>
            </a:r>
            <a:r>
              <a:rPr lang="cs-CZ" sz="2200" b="1" u="sng" dirty="0" smtClean="0">
                <a:solidFill>
                  <a:srgbClr val="FF0000"/>
                </a:solidFill>
              </a:rPr>
              <a:t>.</a:t>
            </a:r>
            <a:endParaRPr lang="en-US" sz="2200" b="1" u="sng" dirty="0">
              <a:solidFill>
                <a:srgbClr val="FF0000"/>
              </a:solidFill>
            </a:endParaRPr>
          </a:p>
        </p:txBody>
      </p:sp>
      <p:graphicFrame>
        <p:nvGraphicFramePr>
          <p:cNvPr id="5" name="Objekt 4"/>
          <p:cNvGraphicFramePr>
            <a:graphicFrameLocks noChangeAspect="1"/>
          </p:cNvGraphicFramePr>
          <p:nvPr>
            <p:extLst>
              <p:ext uri="{D42A27DB-BD31-4B8C-83A1-F6EECF244321}">
                <p14:modId xmlns:p14="http://schemas.microsoft.com/office/powerpoint/2010/main" val="3154838187"/>
              </p:ext>
            </p:extLst>
          </p:nvPr>
        </p:nvGraphicFramePr>
        <p:xfrm>
          <a:off x="5748015" y="535159"/>
          <a:ext cx="447722" cy="1452834"/>
        </p:xfrm>
        <a:graphic>
          <a:graphicData uri="http://schemas.openxmlformats.org/presentationml/2006/ole">
            <mc:AlternateContent xmlns:mc="http://schemas.openxmlformats.org/markup-compatibility/2006">
              <mc:Choice xmlns:v="urn:schemas-microsoft-com:vml" Requires="v">
                <p:oleObj spid="_x0000_s3524" name="CorelDRAW" r:id="rId4" imgW="706599" imgH="2292696" progId="CorelDraw.Graphic.17">
                  <p:embed/>
                </p:oleObj>
              </mc:Choice>
              <mc:Fallback>
                <p:oleObj name="CorelDRAW" r:id="rId4" imgW="706599" imgH="2292696" progId="CorelDraw.Graphic.17">
                  <p:embed/>
                  <p:pic>
                    <p:nvPicPr>
                      <p:cNvPr id="0" name=""/>
                      <p:cNvPicPr/>
                      <p:nvPr/>
                    </p:nvPicPr>
                    <p:blipFill>
                      <a:blip r:embed="rId5"/>
                      <a:stretch>
                        <a:fillRect/>
                      </a:stretch>
                    </p:blipFill>
                    <p:spPr>
                      <a:xfrm>
                        <a:off x="5748015" y="535159"/>
                        <a:ext cx="447722" cy="1452834"/>
                      </a:xfrm>
                      <a:prstGeom prst="rect">
                        <a:avLst/>
                      </a:prstGeom>
                    </p:spPr>
                  </p:pic>
                </p:oleObj>
              </mc:Fallback>
            </mc:AlternateContent>
          </a:graphicData>
        </a:graphic>
      </p:graphicFrame>
      <p:graphicFrame>
        <p:nvGraphicFramePr>
          <p:cNvPr id="10" name="Objekt 9"/>
          <p:cNvGraphicFramePr>
            <a:graphicFrameLocks noChangeAspect="1"/>
          </p:cNvGraphicFramePr>
          <p:nvPr>
            <p:extLst>
              <p:ext uri="{D42A27DB-BD31-4B8C-83A1-F6EECF244321}">
                <p14:modId xmlns:p14="http://schemas.microsoft.com/office/powerpoint/2010/main" val="187788442"/>
              </p:ext>
            </p:extLst>
          </p:nvPr>
        </p:nvGraphicFramePr>
        <p:xfrm>
          <a:off x="4173384" y="535159"/>
          <a:ext cx="447722" cy="1452834"/>
        </p:xfrm>
        <a:graphic>
          <a:graphicData uri="http://schemas.openxmlformats.org/presentationml/2006/ole">
            <mc:AlternateContent xmlns:mc="http://schemas.openxmlformats.org/markup-compatibility/2006">
              <mc:Choice xmlns:v="urn:schemas-microsoft-com:vml" Requires="v">
                <p:oleObj spid="_x0000_s3525" name="CorelDRAW" r:id="rId6" imgW="706599" imgH="2292696" progId="CorelDraw.Graphic.17">
                  <p:embed/>
                </p:oleObj>
              </mc:Choice>
              <mc:Fallback>
                <p:oleObj name="CorelDRAW" r:id="rId6" imgW="706599" imgH="2292696" progId="CorelDraw.Graphic.17">
                  <p:embed/>
                  <p:pic>
                    <p:nvPicPr>
                      <p:cNvPr id="0" name=""/>
                      <p:cNvPicPr/>
                      <p:nvPr/>
                    </p:nvPicPr>
                    <p:blipFill>
                      <a:blip r:embed="rId7"/>
                      <a:stretch>
                        <a:fillRect/>
                      </a:stretch>
                    </p:blipFill>
                    <p:spPr>
                      <a:xfrm>
                        <a:off x="4173384" y="535159"/>
                        <a:ext cx="447722" cy="1452834"/>
                      </a:xfrm>
                      <a:prstGeom prst="rect">
                        <a:avLst/>
                      </a:prstGeom>
                    </p:spPr>
                  </p:pic>
                </p:oleObj>
              </mc:Fallback>
            </mc:AlternateContent>
          </a:graphicData>
        </a:graphic>
      </p:graphicFrame>
      <p:graphicFrame>
        <p:nvGraphicFramePr>
          <p:cNvPr id="11" name="Objekt 10"/>
          <p:cNvGraphicFramePr>
            <a:graphicFrameLocks noChangeAspect="1"/>
          </p:cNvGraphicFramePr>
          <p:nvPr>
            <p:extLst>
              <p:ext uri="{D42A27DB-BD31-4B8C-83A1-F6EECF244321}">
                <p14:modId xmlns:p14="http://schemas.microsoft.com/office/powerpoint/2010/main" val="3256324422"/>
              </p:ext>
            </p:extLst>
          </p:nvPr>
        </p:nvGraphicFramePr>
        <p:xfrm>
          <a:off x="7552206" y="535159"/>
          <a:ext cx="447722" cy="1452834"/>
        </p:xfrm>
        <a:graphic>
          <a:graphicData uri="http://schemas.openxmlformats.org/presentationml/2006/ole">
            <mc:AlternateContent xmlns:mc="http://schemas.openxmlformats.org/markup-compatibility/2006">
              <mc:Choice xmlns:v="urn:schemas-microsoft-com:vml" Requires="v">
                <p:oleObj spid="_x0000_s3526" name="CorelDRAW" r:id="rId8" imgW="706599" imgH="2292696" progId="CorelDraw.Graphic.17">
                  <p:embed/>
                </p:oleObj>
              </mc:Choice>
              <mc:Fallback>
                <p:oleObj name="CorelDRAW" r:id="rId8" imgW="706599" imgH="2292696" progId="CorelDraw.Graphic.17">
                  <p:embed/>
                  <p:pic>
                    <p:nvPicPr>
                      <p:cNvPr id="0" name=""/>
                      <p:cNvPicPr/>
                      <p:nvPr/>
                    </p:nvPicPr>
                    <p:blipFill>
                      <a:blip r:embed="rId9"/>
                      <a:stretch>
                        <a:fillRect/>
                      </a:stretch>
                    </p:blipFill>
                    <p:spPr>
                      <a:xfrm>
                        <a:off x="7552206" y="535159"/>
                        <a:ext cx="447722" cy="1452834"/>
                      </a:xfrm>
                      <a:prstGeom prst="rect">
                        <a:avLst/>
                      </a:prstGeom>
                    </p:spPr>
                  </p:pic>
                </p:oleObj>
              </mc:Fallback>
            </mc:AlternateContent>
          </a:graphicData>
        </a:graphic>
      </p:graphicFrame>
      <p:sp>
        <p:nvSpPr>
          <p:cNvPr id="12" name="Obdélník 11"/>
          <p:cNvSpPr/>
          <p:nvPr/>
        </p:nvSpPr>
        <p:spPr>
          <a:xfrm>
            <a:off x="5113091" y="393551"/>
            <a:ext cx="1806498" cy="59037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Obdélník 12"/>
          <p:cNvSpPr/>
          <p:nvPr/>
        </p:nvSpPr>
        <p:spPr>
          <a:xfrm>
            <a:off x="6844884" y="280265"/>
            <a:ext cx="2093075" cy="59037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444570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animBg="1"/>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653561" y="608841"/>
            <a:ext cx="7886700" cy="4351338"/>
          </a:xfrm>
        </p:spPr>
        <p:txBody>
          <a:bodyPr>
            <a:noAutofit/>
          </a:bodyPr>
          <a:lstStyle/>
          <a:p>
            <a:pPr marL="0" indent="0">
              <a:buNone/>
            </a:pPr>
            <a:r>
              <a:rPr lang="cs-CZ" sz="2400" b="1" dirty="0" smtClean="0">
                <a:solidFill>
                  <a:srgbClr val="44AF19"/>
                </a:solidFill>
              </a:rPr>
              <a:t>Otázka: </a:t>
            </a:r>
            <a:r>
              <a:rPr lang="cs-CZ" sz="2200" dirty="0" smtClean="0"/>
              <a:t>Představte si, že místo delece </a:t>
            </a:r>
            <a:r>
              <a:rPr lang="cs-CZ" sz="2200" dirty="0" err="1" smtClean="0"/>
              <a:t>F508</a:t>
            </a:r>
            <a:r>
              <a:rPr lang="cs-CZ" sz="2200" dirty="0" smtClean="0"/>
              <a:t> dojde k mutaci, která povede k záměně fenylalaninu za tryptofan. Jaký bude pravděpodobně výsledný fenotyp ve srovnání s </a:t>
            </a:r>
            <a:r>
              <a:rPr lang="cs-CZ" sz="2200" dirty="0" err="1" smtClean="0"/>
              <a:t>F508del</a:t>
            </a:r>
            <a:r>
              <a:rPr lang="cs-CZ" sz="2200" dirty="0" smtClean="0"/>
              <a:t>? </a:t>
            </a:r>
          </a:p>
          <a:p>
            <a:pPr marL="0" indent="0">
              <a:buNone/>
            </a:pPr>
            <a:endParaRPr lang="cs-CZ" sz="2200" dirty="0" smtClean="0"/>
          </a:p>
          <a:p>
            <a:pPr>
              <a:lnSpc>
                <a:spcPct val="100000"/>
              </a:lnSpc>
              <a:spcBef>
                <a:spcPts val="1800"/>
              </a:spcBef>
              <a:spcAft>
                <a:spcPts val="1800"/>
              </a:spcAft>
            </a:pPr>
            <a:r>
              <a:rPr lang="cs-CZ" sz="2200" dirty="0" smtClean="0"/>
              <a:t>Mnohem závažnější</a:t>
            </a:r>
          </a:p>
          <a:p>
            <a:pPr>
              <a:lnSpc>
                <a:spcPct val="100000"/>
              </a:lnSpc>
              <a:spcBef>
                <a:spcPts val="1800"/>
              </a:spcBef>
              <a:spcAft>
                <a:spcPts val="1800"/>
              </a:spcAft>
            </a:pPr>
            <a:r>
              <a:rPr lang="cs-CZ" sz="2200" dirty="0" smtClean="0"/>
              <a:t>Trochu závažnější</a:t>
            </a:r>
          </a:p>
          <a:p>
            <a:pPr>
              <a:lnSpc>
                <a:spcPct val="100000"/>
              </a:lnSpc>
              <a:spcBef>
                <a:spcPts val="1800"/>
              </a:spcBef>
              <a:spcAft>
                <a:spcPts val="1800"/>
              </a:spcAft>
            </a:pPr>
            <a:r>
              <a:rPr lang="cs-CZ" sz="2200" dirty="0" smtClean="0"/>
              <a:t>Přibližně stejný</a:t>
            </a:r>
          </a:p>
          <a:p>
            <a:pPr>
              <a:lnSpc>
                <a:spcPct val="100000"/>
              </a:lnSpc>
              <a:spcBef>
                <a:spcPts val="1800"/>
              </a:spcBef>
              <a:spcAft>
                <a:spcPts val="1800"/>
              </a:spcAft>
            </a:pPr>
            <a:r>
              <a:rPr lang="cs-CZ" sz="2200" dirty="0" smtClean="0"/>
              <a:t>Trochu mírnější</a:t>
            </a:r>
          </a:p>
          <a:p>
            <a:pPr>
              <a:lnSpc>
                <a:spcPct val="100000"/>
              </a:lnSpc>
              <a:spcBef>
                <a:spcPts val="1800"/>
              </a:spcBef>
              <a:spcAft>
                <a:spcPts val="1800"/>
              </a:spcAft>
            </a:pPr>
            <a:r>
              <a:rPr lang="cs-CZ" sz="2200" dirty="0" smtClean="0"/>
              <a:t>Mnohem mírnější</a:t>
            </a:r>
          </a:p>
          <a:p>
            <a:endParaRPr lang="cs-CZ" sz="2200" dirty="0" smtClean="0"/>
          </a:p>
          <a:p>
            <a:endParaRPr lang="en-US" sz="2200" dirty="0"/>
          </a:p>
        </p:txBody>
      </p:sp>
      <p:graphicFrame>
        <p:nvGraphicFramePr>
          <p:cNvPr id="4" name="Tabulka 3"/>
          <p:cNvGraphicFramePr>
            <a:graphicFrameLocks noGrp="1"/>
          </p:cNvGraphicFramePr>
          <p:nvPr>
            <p:extLst>
              <p:ext uri="{D42A27DB-BD31-4B8C-83A1-F6EECF244321}">
                <p14:modId xmlns:p14="http://schemas.microsoft.com/office/powerpoint/2010/main" val="168728073"/>
              </p:ext>
            </p:extLst>
          </p:nvPr>
        </p:nvGraphicFramePr>
        <p:xfrm>
          <a:off x="3554502" y="2679038"/>
          <a:ext cx="5242691" cy="1975154"/>
        </p:xfrm>
        <a:graphic>
          <a:graphicData uri="http://schemas.openxmlformats.org/drawingml/2006/table">
            <a:tbl>
              <a:tblPr firstCol="1">
                <a:tableStyleId>{5940675A-B579-460E-94D1-54222C63F5DA}</a:tableStyleId>
              </a:tblPr>
              <a:tblGrid>
                <a:gridCol w="1933351"/>
                <a:gridCol w="1654670"/>
                <a:gridCol w="1654670"/>
              </a:tblGrid>
              <a:tr h="721088">
                <a:tc>
                  <a:txBody>
                    <a:bodyPr/>
                    <a:lstStyle/>
                    <a:p>
                      <a:pPr algn="l" fontAlgn="ctr"/>
                      <a:r>
                        <a:rPr lang="en-US" sz="1900" b="1" u="none" strike="noStrike" dirty="0" err="1">
                          <a:effectLst/>
                        </a:rPr>
                        <a:t>Genotyp</a:t>
                      </a:r>
                      <a:r>
                        <a:rPr lang="en-US" sz="1900" b="1" u="none" strike="noStrike" dirty="0">
                          <a:effectLst/>
                        </a:rPr>
                        <a:t>: </a:t>
                      </a:r>
                      <a:endParaRPr lang="en-US" sz="1900" b="1" i="0" u="none" strike="noStrike" dirty="0">
                        <a:solidFill>
                          <a:srgbClr val="000000"/>
                        </a:solidFill>
                        <a:effectLst/>
                        <a:latin typeface="Calibri"/>
                      </a:endParaRPr>
                    </a:p>
                  </a:txBody>
                  <a:tcPr marL="10451" marR="10451" marT="10451" marB="0" anchor="ctr"/>
                </a:tc>
                <a:tc>
                  <a:txBody>
                    <a:bodyPr/>
                    <a:lstStyle/>
                    <a:p>
                      <a:pPr algn="ctr" fontAlgn="ctr"/>
                      <a:r>
                        <a:rPr lang="en-US" sz="1900" i="1" u="none" strike="noStrike" dirty="0" err="1" smtClean="0">
                          <a:effectLst/>
                        </a:rPr>
                        <a:t>CFTR</a:t>
                      </a:r>
                      <a:r>
                        <a:rPr lang="en-US" sz="1900" i="1" u="none" strike="noStrike" dirty="0">
                          <a:effectLst/>
                        </a:rPr>
                        <a:t>+        </a:t>
                      </a:r>
                      <a:r>
                        <a:rPr lang="en-US" sz="1900" i="1" u="none" strike="noStrike" dirty="0" err="1">
                          <a:effectLst/>
                        </a:rPr>
                        <a:t>CFTR</a:t>
                      </a:r>
                      <a:r>
                        <a:rPr lang="en-US" sz="1900" i="1" u="none" strike="noStrike" dirty="0">
                          <a:effectLst/>
                        </a:rPr>
                        <a:t>+</a:t>
                      </a:r>
                      <a:endParaRPr lang="en-US" sz="1900" b="0" i="1" u="none" strike="noStrike" dirty="0">
                        <a:solidFill>
                          <a:srgbClr val="000000"/>
                        </a:solidFill>
                        <a:effectLst/>
                        <a:latin typeface="Calibri"/>
                      </a:endParaRPr>
                    </a:p>
                  </a:txBody>
                  <a:tcPr marL="10451" marR="10451" marT="10451" marB="0" anchor="ctr"/>
                </a:tc>
                <a:tc>
                  <a:txBody>
                    <a:bodyPr/>
                    <a:lstStyle/>
                    <a:p>
                      <a:pPr algn="ctr" fontAlgn="ctr"/>
                      <a:r>
                        <a:rPr lang="en-US" sz="1900" i="1" u="none" strike="noStrike" dirty="0" err="1" smtClean="0">
                          <a:effectLst/>
                        </a:rPr>
                        <a:t>CFTR</a:t>
                      </a:r>
                      <a:r>
                        <a:rPr lang="en-US" sz="1900" i="1" u="none" strike="noStrike" baseline="30000" dirty="0" err="1" smtClean="0">
                          <a:effectLst/>
                        </a:rPr>
                        <a:t>F508W</a:t>
                      </a:r>
                      <a:r>
                        <a:rPr lang="en-US" sz="1500" i="1" u="none" strike="noStrike" dirty="0" smtClean="0">
                          <a:effectLst/>
                        </a:rPr>
                        <a:t> </a:t>
                      </a:r>
                      <a:r>
                        <a:rPr lang="en-US" sz="1900" i="1" u="none" strike="noStrike" dirty="0" err="1">
                          <a:effectLst/>
                        </a:rPr>
                        <a:t>CFTR</a:t>
                      </a:r>
                      <a:r>
                        <a:rPr lang="en-US" sz="1900" i="1" u="none" strike="noStrike" baseline="30000" dirty="0" err="1">
                          <a:effectLst/>
                        </a:rPr>
                        <a:t>F508W</a:t>
                      </a:r>
                      <a:r>
                        <a:rPr lang="en-US" sz="1900" i="1" u="none" strike="noStrike" dirty="0">
                          <a:effectLst/>
                        </a:rPr>
                        <a:t>   </a:t>
                      </a:r>
                      <a:endParaRPr lang="en-US" sz="1900" b="0" i="1" u="none" strike="noStrike" dirty="0">
                        <a:solidFill>
                          <a:srgbClr val="000000"/>
                        </a:solidFill>
                        <a:effectLst/>
                        <a:latin typeface="Calibri"/>
                      </a:endParaRPr>
                    </a:p>
                  </a:txBody>
                  <a:tcPr marL="10451" marR="10451" marT="10451" marB="0" anchor="ctr"/>
                </a:tc>
              </a:tr>
              <a:tr h="627033">
                <a:tc>
                  <a:txBody>
                    <a:bodyPr/>
                    <a:lstStyle/>
                    <a:p>
                      <a:pPr algn="l" fontAlgn="ctr"/>
                      <a:r>
                        <a:rPr lang="en-US" sz="1900" b="1" u="none" strike="noStrike" dirty="0" err="1">
                          <a:effectLst/>
                        </a:rPr>
                        <a:t>Sekvence</a:t>
                      </a:r>
                      <a:r>
                        <a:rPr lang="en-US" sz="1900" b="1" u="none" strike="noStrike" dirty="0">
                          <a:effectLst/>
                        </a:rPr>
                        <a:t> DNA</a:t>
                      </a:r>
                      <a:endParaRPr lang="en-US" sz="1900" b="1" i="0" u="none" strike="noStrike" dirty="0">
                        <a:solidFill>
                          <a:srgbClr val="000000"/>
                        </a:solidFill>
                        <a:effectLst/>
                        <a:latin typeface="Calibri"/>
                      </a:endParaRPr>
                    </a:p>
                  </a:txBody>
                  <a:tcPr marL="10451" marR="10451" marT="10451" marB="0" anchor="ctr"/>
                </a:tc>
                <a:tc>
                  <a:txBody>
                    <a:bodyPr/>
                    <a:lstStyle/>
                    <a:p>
                      <a:pPr algn="l" fontAlgn="ctr"/>
                      <a:r>
                        <a:rPr lang="en-US" sz="1900" u="none" strike="noStrike" dirty="0">
                          <a:solidFill>
                            <a:schemeClr val="tx1"/>
                          </a:solidFill>
                          <a:effectLst/>
                        </a:rPr>
                        <a:t>…</a:t>
                      </a:r>
                      <a:r>
                        <a:rPr lang="en-US" sz="1900" u="none" strike="noStrike" dirty="0" err="1">
                          <a:solidFill>
                            <a:schemeClr val="tx1"/>
                          </a:solidFill>
                          <a:effectLst/>
                        </a:rPr>
                        <a:t>ATC</a:t>
                      </a:r>
                      <a:r>
                        <a:rPr lang="en-US" sz="1900" u="none" strike="noStrike" dirty="0" err="1">
                          <a:solidFill>
                            <a:schemeClr val="accent4">
                              <a:lumMod val="75000"/>
                            </a:schemeClr>
                          </a:solidFill>
                          <a:effectLst/>
                        </a:rPr>
                        <a:t>TTT</a:t>
                      </a:r>
                      <a:r>
                        <a:rPr lang="en-US" sz="1900" u="none" strike="noStrike" dirty="0" err="1">
                          <a:solidFill>
                            <a:schemeClr val="tx1"/>
                          </a:solidFill>
                          <a:effectLst/>
                        </a:rPr>
                        <a:t>GGT</a:t>
                      </a:r>
                      <a:r>
                        <a:rPr lang="en-US" sz="1900" u="none" strike="noStrike" dirty="0">
                          <a:solidFill>
                            <a:schemeClr val="tx1"/>
                          </a:solidFill>
                          <a:effectLst/>
                        </a:rPr>
                        <a:t>…</a:t>
                      </a:r>
                      <a:endParaRPr lang="en-US" sz="1900" b="0" i="0" u="none" strike="noStrike" dirty="0">
                        <a:solidFill>
                          <a:schemeClr val="tx1"/>
                        </a:solidFill>
                        <a:effectLst/>
                        <a:latin typeface="Calibri"/>
                      </a:endParaRPr>
                    </a:p>
                  </a:txBody>
                  <a:tcPr marL="10451" marR="10451" marT="10451" marB="0" anchor="ctr"/>
                </a:tc>
                <a:tc>
                  <a:txBody>
                    <a:bodyPr/>
                    <a:lstStyle/>
                    <a:p>
                      <a:pPr algn="ctr" fontAlgn="ctr"/>
                      <a:r>
                        <a:rPr lang="en-US" sz="1900" u="none" strike="noStrike" dirty="0">
                          <a:solidFill>
                            <a:schemeClr val="tx1"/>
                          </a:solidFill>
                          <a:effectLst/>
                        </a:rPr>
                        <a:t>…</a:t>
                      </a:r>
                      <a:r>
                        <a:rPr lang="en-US" sz="1900" u="none" strike="noStrike" dirty="0" err="1">
                          <a:solidFill>
                            <a:schemeClr val="tx1"/>
                          </a:solidFill>
                          <a:effectLst/>
                        </a:rPr>
                        <a:t>ATC</a:t>
                      </a:r>
                      <a:r>
                        <a:rPr lang="en-US" sz="1900" u="none" strike="noStrike" dirty="0" err="1">
                          <a:solidFill>
                            <a:schemeClr val="accent4">
                              <a:lumMod val="75000"/>
                            </a:schemeClr>
                          </a:solidFill>
                          <a:effectLst/>
                        </a:rPr>
                        <a:t>TGG</a:t>
                      </a:r>
                      <a:r>
                        <a:rPr lang="en-US" sz="1900" u="none" strike="noStrike" dirty="0" err="1">
                          <a:solidFill>
                            <a:schemeClr val="tx1"/>
                          </a:solidFill>
                          <a:effectLst/>
                        </a:rPr>
                        <a:t>GGT</a:t>
                      </a:r>
                      <a:r>
                        <a:rPr lang="en-US" sz="1900" u="none" strike="noStrike" dirty="0">
                          <a:solidFill>
                            <a:schemeClr val="tx1"/>
                          </a:solidFill>
                          <a:effectLst/>
                        </a:rPr>
                        <a:t>… </a:t>
                      </a:r>
                      <a:endParaRPr lang="en-US" sz="1900" b="0" i="0" u="none" strike="noStrike" dirty="0">
                        <a:solidFill>
                          <a:schemeClr val="tx1"/>
                        </a:solidFill>
                        <a:effectLst/>
                        <a:latin typeface="Calibri"/>
                      </a:endParaRPr>
                    </a:p>
                  </a:txBody>
                  <a:tcPr marL="10451" marR="10451" marT="10451" marB="0" anchor="ctr"/>
                </a:tc>
              </a:tr>
              <a:tr h="627033">
                <a:tc>
                  <a:txBody>
                    <a:bodyPr/>
                    <a:lstStyle/>
                    <a:p>
                      <a:pPr algn="l" fontAlgn="ctr"/>
                      <a:r>
                        <a:rPr lang="en-US" sz="1900" b="1" u="none" strike="noStrike" dirty="0" err="1">
                          <a:effectLst/>
                        </a:rPr>
                        <a:t>Sekvence</a:t>
                      </a:r>
                      <a:r>
                        <a:rPr lang="en-US" sz="1900" b="1" u="none" strike="noStrike" dirty="0">
                          <a:effectLst/>
                        </a:rPr>
                        <a:t> </a:t>
                      </a:r>
                      <a:r>
                        <a:rPr lang="en-US" sz="1900" b="1" u="none" strike="noStrike" dirty="0" err="1">
                          <a:effectLst/>
                        </a:rPr>
                        <a:t>proteinu</a:t>
                      </a:r>
                      <a:endParaRPr lang="en-US" sz="1900" b="1" i="0" u="none" strike="noStrike" dirty="0">
                        <a:solidFill>
                          <a:srgbClr val="000000"/>
                        </a:solidFill>
                        <a:effectLst/>
                        <a:latin typeface="Calibri"/>
                      </a:endParaRPr>
                    </a:p>
                  </a:txBody>
                  <a:tcPr marL="10451" marR="10451" marT="10451" marB="0" anchor="ctr"/>
                </a:tc>
                <a:tc>
                  <a:txBody>
                    <a:bodyPr/>
                    <a:lstStyle/>
                    <a:p>
                      <a:pPr algn="ctr" fontAlgn="ctr"/>
                      <a:r>
                        <a:rPr lang="en-US" sz="1900" u="none" strike="noStrike" dirty="0">
                          <a:effectLst/>
                        </a:rPr>
                        <a:t>Ile </a:t>
                      </a:r>
                      <a:r>
                        <a:rPr lang="en-US" sz="1900" u="none" strike="noStrike" dirty="0" err="1">
                          <a:effectLst/>
                        </a:rPr>
                        <a:t>Phe</a:t>
                      </a:r>
                      <a:r>
                        <a:rPr lang="en-US" sz="1900" u="none" strike="noStrike" dirty="0">
                          <a:effectLst/>
                        </a:rPr>
                        <a:t> </a:t>
                      </a:r>
                      <a:r>
                        <a:rPr lang="en-US" sz="1900" u="none" strike="noStrike" dirty="0" err="1">
                          <a:effectLst/>
                        </a:rPr>
                        <a:t>Gly</a:t>
                      </a:r>
                      <a:endParaRPr lang="en-US" sz="1900" b="0" i="0" u="none" strike="noStrike" dirty="0">
                        <a:solidFill>
                          <a:srgbClr val="000000"/>
                        </a:solidFill>
                        <a:effectLst/>
                        <a:latin typeface="Calibri"/>
                      </a:endParaRPr>
                    </a:p>
                  </a:txBody>
                  <a:tcPr marL="10451" marR="10451" marT="10451" marB="0" anchor="ctr"/>
                </a:tc>
                <a:tc>
                  <a:txBody>
                    <a:bodyPr/>
                    <a:lstStyle/>
                    <a:p>
                      <a:pPr algn="ctr" fontAlgn="ctr"/>
                      <a:r>
                        <a:rPr lang="en-US" sz="1900" u="none" strike="noStrike" dirty="0">
                          <a:effectLst/>
                        </a:rPr>
                        <a:t>Ile </a:t>
                      </a:r>
                      <a:r>
                        <a:rPr lang="en-US" sz="1900" u="none" strike="noStrike" dirty="0" err="1">
                          <a:effectLst/>
                        </a:rPr>
                        <a:t>Trp</a:t>
                      </a:r>
                      <a:r>
                        <a:rPr lang="en-US" sz="1900" u="none" strike="noStrike" dirty="0">
                          <a:effectLst/>
                        </a:rPr>
                        <a:t> </a:t>
                      </a:r>
                      <a:r>
                        <a:rPr lang="en-US" sz="1900" u="none" strike="noStrike" dirty="0" err="1">
                          <a:effectLst/>
                        </a:rPr>
                        <a:t>Gly</a:t>
                      </a:r>
                      <a:endParaRPr lang="en-US" sz="1900" b="0" i="0" u="none" strike="noStrike" dirty="0">
                        <a:solidFill>
                          <a:srgbClr val="000000"/>
                        </a:solidFill>
                        <a:effectLst/>
                        <a:latin typeface="Calibri"/>
                      </a:endParaRPr>
                    </a:p>
                  </a:txBody>
                  <a:tcPr marL="10451" marR="10451" marT="10451" marB="0" anchor="ctr"/>
                </a:tc>
              </a:tr>
            </a:tbl>
          </a:graphicData>
        </a:graphic>
      </p:graphicFrame>
      <p:sp>
        <p:nvSpPr>
          <p:cNvPr id="5" name="TextovéPole 4"/>
          <p:cNvSpPr txBox="1"/>
          <p:nvPr/>
        </p:nvSpPr>
        <p:spPr>
          <a:xfrm>
            <a:off x="3729520" y="4849941"/>
            <a:ext cx="4810741" cy="369332"/>
          </a:xfrm>
          <a:prstGeom prst="rect">
            <a:avLst/>
          </a:prstGeom>
          <a:noFill/>
        </p:spPr>
        <p:txBody>
          <a:bodyPr wrap="none" rtlCol="0">
            <a:spAutoFit/>
          </a:bodyPr>
          <a:lstStyle/>
          <a:p>
            <a:r>
              <a:rPr lang="cs-CZ" dirty="0" smtClean="0"/>
              <a:t>* Fenylalanin a tryptofan mají podobné vlastnosti</a:t>
            </a:r>
            <a:endParaRPr lang="en-US" dirty="0"/>
          </a:p>
        </p:txBody>
      </p:sp>
    </p:spTree>
    <p:extLst>
      <p:ext uri="{BB962C8B-B14F-4D97-AF65-F5344CB8AC3E}">
        <p14:creationId xmlns:p14="http://schemas.microsoft.com/office/powerpoint/2010/main" val="3976365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653561" y="608841"/>
            <a:ext cx="7886700" cy="4351338"/>
          </a:xfrm>
        </p:spPr>
        <p:txBody>
          <a:bodyPr>
            <a:noAutofit/>
          </a:bodyPr>
          <a:lstStyle/>
          <a:p>
            <a:pPr marL="0" indent="0">
              <a:buNone/>
            </a:pPr>
            <a:r>
              <a:rPr lang="cs-CZ" sz="2400" b="1" dirty="0" smtClean="0">
                <a:solidFill>
                  <a:srgbClr val="44AF19"/>
                </a:solidFill>
              </a:rPr>
              <a:t>Otázka: </a:t>
            </a:r>
            <a:r>
              <a:rPr lang="cs-CZ" sz="2200" dirty="0" smtClean="0"/>
              <a:t>Představte si, že místo delece </a:t>
            </a:r>
            <a:r>
              <a:rPr lang="cs-CZ" sz="2200" dirty="0" err="1" smtClean="0"/>
              <a:t>F508</a:t>
            </a:r>
            <a:r>
              <a:rPr lang="cs-CZ" sz="2200" dirty="0" smtClean="0"/>
              <a:t> dojde k mutaci, která povede k záměně fenylalaninu za tryptofan. Jaký bude pravděpodobně výsledný fenotyp ve srovnání s </a:t>
            </a:r>
            <a:r>
              <a:rPr lang="cs-CZ" sz="2200" dirty="0" err="1" smtClean="0"/>
              <a:t>F508del</a:t>
            </a:r>
            <a:r>
              <a:rPr lang="cs-CZ" sz="2200" dirty="0" smtClean="0"/>
              <a:t>? </a:t>
            </a:r>
          </a:p>
          <a:p>
            <a:pPr marL="0" indent="0">
              <a:buNone/>
            </a:pPr>
            <a:endParaRPr lang="cs-CZ" sz="2200" dirty="0" smtClean="0"/>
          </a:p>
          <a:p>
            <a:pPr>
              <a:lnSpc>
                <a:spcPct val="100000"/>
              </a:lnSpc>
              <a:spcBef>
                <a:spcPts val="1800"/>
              </a:spcBef>
              <a:spcAft>
                <a:spcPts val="1800"/>
              </a:spcAft>
            </a:pPr>
            <a:r>
              <a:rPr lang="cs-CZ" sz="2200" dirty="0" smtClean="0"/>
              <a:t>Mnohem závažnější</a:t>
            </a:r>
          </a:p>
          <a:p>
            <a:pPr>
              <a:lnSpc>
                <a:spcPct val="100000"/>
              </a:lnSpc>
              <a:spcBef>
                <a:spcPts val="1800"/>
              </a:spcBef>
              <a:spcAft>
                <a:spcPts val="1800"/>
              </a:spcAft>
            </a:pPr>
            <a:r>
              <a:rPr lang="cs-CZ" sz="2200" dirty="0" smtClean="0"/>
              <a:t>Trochu závažnější</a:t>
            </a:r>
          </a:p>
          <a:p>
            <a:pPr>
              <a:lnSpc>
                <a:spcPct val="100000"/>
              </a:lnSpc>
              <a:spcBef>
                <a:spcPts val="1800"/>
              </a:spcBef>
              <a:spcAft>
                <a:spcPts val="1800"/>
              </a:spcAft>
            </a:pPr>
            <a:r>
              <a:rPr lang="cs-CZ" sz="2200" dirty="0" smtClean="0"/>
              <a:t>Přibližně stejný</a:t>
            </a:r>
          </a:p>
          <a:p>
            <a:pPr>
              <a:lnSpc>
                <a:spcPct val="100000"/>
              </a:lnSpc>
              <a:spcBef>
                <a:spcPts val="1800"/>
              </a:spcBef>
              <a:spcAft>
                <a:spcPts val="1800"/>
              </a:spcAft>
            </a:pPr>
            <a:r>
              <a:rPr lang="cs-CZ" sz="2200" dirty="0" smtClean="0"/>
              <a:t>Trochu mírnější</a:t>
            </a:r>
          </a:p>
          <a:p>
            <a:pPr>
              <a:lnSpc>
                <a:spcPct val="100000"/>
              </a:lnSpc>
              <a:spcBef>
                <a:spcPts val="1800"/>
              </a:spcBef>
              <a:spcAft>
                <a:spcPts val="1800"/>
              </a:spcAft>
            </a:pPr>
            <a:r>
              <a:rPr lang="cs-CZ" sz="2200" b="1" dirty="0" smtClean="0">
                <a:solidFill>
                  <a:srgbClr val="009900"/>
                </a:solidFill>
              </a:rPr>
              <a:t>Mnohem mírnější</a:t>
            </a:r>
          </a:p>
          <a:p>
            <a:endParaRPr lang="cs-CZ" sz="2200" dirty="0" smtClean="0"/>
          </a:p>
          <a:p>
            <a:endParaRPr lang="en-US" sz="2200" dirty="0"/>
          </a:p>
        </p:txBody>
      </p:sp>
      <p:sp>
        <p:nvSpPr>
          <p:cNvPr id="5" name="TextovéPole 4"/>
          <p:cNvSpPr txBox="1"/>
          <p:nvPr/>
        </p:nvSpPr>
        <p:spPr>
          <a:xfrm>
            <a:off x="3729520" y="4849941"/>
            <a:ext cx="4810741" cy="369332"/>
          </a:xfrm>
          <a:prstGeom prst="rect">
            <a:avLst/>
          </a:prstGeom>
          <a:noFill/>
        </p:spPr>
        <p:txBody>
          <a:bodyPr wrap="none" rtlCol="0">
            <a:spAutoFit/>
          </a:bodyPr>
          <a:lstStyle/>
          <a:p>
            <a:r>
              <a:rPr lang="cs-CZ" dirty="0" smtClean="0"/>
              <a:t>* Fenylalanin a tryptofan mají podobné vlastnosti</a:t>
            </a:r>
            <a:endParaRPr lang="en-US" dirty="0"/>
          </a:p>
        </p:txBody>
      </p:sp>
      <p:graphicFrame>
        <p:nvGraphicFramePr>
          <p:cNvPr id="6" name="Tabulka 5"/>
          <p:cNvGraphicFramePr>
            <a:graphicFrameLocks noGrp="1"/>
          </p:cNvGraphicFramePr>
          <p:nvPr>
            <p:extLst>
              <p:ext uri="{D42A27DB-BD31-4B8C-83A1-F6EECF244321}">
                <p14:modId xmlns:p14="http://schemas.microsoft.com/office/powerpoint/2010/main" val="982882076"/>
              </p:ext>
            </p:extLst>
          </p:nvPr>
        </p:nvGraphicFramePr>
        <p:xfrm>
          <a:off x="3554502" y="2679038"/>
          <a:ext cx="5242691" cy="1975154"/>
        </p:xfrm>
        <a:graphic>
          <a:graphicData uri="http://schemas.openxmlformats.org/drawingml/2006/table">
            <a:tbl>
              <a:tblPr firstCol="1">
                <a:tableStyleId>{5940675A-B579-460E-94D1-54222C63F5DA}</a:tableStyleId>
              </a:tblPr>
              <a:tblGrid>
                <a:gridCol w="1933351"/>
                <a:gridCol w="1654670"/>
                <a:gridCol w="1654670"/>
              </a:tblGrid>
              <a:tr h="721088">
                <a:tc>
                  <a:txBody>
                    <a:bodyPr/>
                    <a:lstStyle/>
                    <a:p>
                      <a:pPr algn="l" fontAlgn="ctr"/>
                      <a:r>
                        <a:rPr lang="en-US" sz="1900" b="1" u="none" strike="noStrike" dirty="0" err="1">
                          <a:effectLst/>
                        </a:rPr>
                        <a:t>Genotyp</a:t>
                      </a:r>
                      <a:r>
                        <a:rPr lang="en-US" sz="1900" b="1" u="none" strike="noStrike" dirty="0">
                          <a:effectLst/>
                        </a:rPr>
                        <a:t>: </a:t>
                      </a:r>
                      <a:endParaRPr lang="en-US" sz="1900" b="1" i="0" u="none" strike="noStrike" dirty="0">
                        <a:solidFill>
                          <a:srgbClr val="000000"/>
                        </a:solidFill>
                        <a:effectLst/>
                        <a:latin typeface="Calibri"/>
                      </a:endParaRPr>
                    </a:p>
                  </a:txBody>
                  <a:tcPr marL="10451" marR="10451" marT="10451" marB="0" anchor="ctr"/>
                </a:tc>
                <a:tc>
                  <a:txBody>
                    <a:bodyPr/>
                    <a:lstStyle/>
                    <a:p>
                      <a:pPr algn="ctr" fontAlgn="ctr"/>
                      <a:r>
                        <a:rPr lang="en-US" sz="1900" i="1" u="none" strike="noStrike" dirty="0" err="1" smtClean="0">
                          <a:effectLst/>
                        </a:rPr>
                        <a:t>CFTR</a:t>
                      </a:r>
                      <a:r>
                        <a:rPr lang="en-US" sz="1900" i="1" u="none" strike="noStrike" dirty="0">
                          <a:effectLst/>
                        </a:rPr>
                        <a:t>+        </a:t>
                      </a:r>
                      <a:r>
                        <a:rPr lang="en-US" sz="1900" i="1" u="none" strike="noStrike" dirty="0" err="1">
                          <a:effectLst/>
                        </a:rPr>
                        <a:t>CFTR</a:t>
                      </a:r>
                      <a:r>
                        <a:rPr lang="en-US" sz="1900" i="1" u="none" strike="noStrike" dirty="0">
                          <a:effectLst/>
                        </a:rPr>
                        <a:t>+</a:t>
                      </a:r>
                      <a:endParaRPr lang="en-US" sz="1900" b="0" i="1" u="none" strike="noStrike" dirty="0">
                        <a:solidFill>
                          <a:srgbClr val="000000"/>
                        </a:solidFill>
                        <a:effectLst/>
                        <a:latin typeface="Calibri"/>
                      </a:endParaRPr>
                    </a:p>
                  </a:txBody>
                  <a:tcPr marL="10451" marR="10451" marT="10451" marB="0" anchor="ctr"/>
                </a:tc>
                <a:tc>
                  <a:txBody>
                    <a:bodyPr/>
                    <a:lstStyle/>
                    <a:p>
                      <a:pPr algn="ctr" fontAlgn="ctr"/>
                      <a:r>
                        <a:rPr lang="en-US" sz="1900" i="1" u="none" strike="noStrike" dirty="0" err="1" smtClean="0">
                          <a:effectLst/>
                        </a:rPr>
                        <a:t>CFTR</a:t>
                      </a:r>
                      <a:r>
                        <a:rPr lang="en-US" sz="1900" i="1" u="none" strike="noStrike" baseline="30000" dirty="0" err="1" smtClean="0">
                          <a:effectLst/>
                        </a:rPr>
                        <a:t>F508W</a:t>
                      </a:r>
                      <a:r>
                        <a:rPr lang="en-US" sz="1500" i="1" u="none" strike="noStrike" dirty="0" smtClean="0">
                          <a:effectLst/>
                        </a:rPr>
                        <a:t> </a:t>
                      </a:r>
                      <a:r>
                        <a:rPr lang="en-US" sz="1900" i="1" u="none" strike="noStrike" dirty="0" err="1">
                          <a:effectLst/>
                        </a:rPr>
                        <a:t>CFTR</a:t>
                      </a:r>
                      <a:r>
                        <a:rPr lang="en-US" sz="1900" i="1" u="none" strike="noStrike" baseline="30000" dirty="0" err="1">
                          <a:effectLst/>
                        </a:rPr>
                        <a:t>F508W</a:t>
                      </a:r>
                      <a:r>
                        <a:rPr lang="en-US" sz="1900" i="1" u="none" strike="noStrike" dirty="0">
                          <a:effectLst/>
                        </a:rPr>
                        <a:t>   </a:t>
                      </a:r>
                      <a:endParaRPr lang="en-US" sz="1900" b="0" i="1" u="none" strike="noStrike" dirty="0">
                        <a:solidFill>
                          <a:srgbClr val="000000"/>
                        </a:solidFill>
                        <a:effectLst/>
                        <a:latin typeface="Calibri"/>
                      </a:endParaRPr>
                    </a:p>
                  </a:txBody>
                  <a:tcPr marL="10451" marR="10451" marT="10451" marB="0" anchor="ctr"/>
                </a:tc>
              </a:tr>
              <a:tr h="627033">
                <a:tc>
                  <a:txBody>
                    <a:bodyPr/>
                    <a:lstStyle/>
                    <a:p>
                      <a:pPr algn="l" fontAlgn="ctr"/>
                      <a:r>
                        <a:rPr lang="en-US" sz="1900" b="1" u="none" strike="noStrike" dirty="0" err="1">
                          <a:effectLst/>
                        </a:rPr>
                        <a:t>Sekvence</a:t>
                      </a:r>
                      <a:r>
                        <a:rPr lang="en-US" sz="1900" b="1" u="none" strike="noStrike" dirty="0">
                          <a:effectLst/>
                        </a:rPr>
                        <a:t> DNA</a:t>
                      </a:r>
                      <a:endParaRPr lang="en-US" sz="1900" b="1" i="0" u="none" strike="noStrike" dirty="0">
                        <a:solidFill>
                          <a:srgbClr val="000000"/>
                        </a:solidFill>
                        <a:effectLst/>
                        <a:latin typeface="Calibri"/>
                      </a:endParaRPr>
                    </a:p>
                  </a:txBody>
                  <a:tcPr marL="10451" marR="10451" marT="10451" marB="0" anchor="ctr"/>
                </a:tc>
                <a:tc>
                  <a:txBody>
                    <a:bodyPr/>
                    <a:lstStyle/>
                    <a:p>
                      <a:pPr algn="l" fontAlgn="ctr"/>
                      <a:r>
                        <a:rPr lang="en-US" sz="1900" u="none" strike="noStrike" dirty="0">
                          <a:solidFill>
                            <a:schemeClr val="tx1"/>
                          </a:solidFill>
                          <a:effectLst/>
                        </a:rPr>
                        <a:t>…</a:t>
                      </a:r>
                      <a:r>
                        <a:rPr lang="en-US" sz="1900" u="none" strike="noStrike" dirty="0" err="1">
                          <a:solidFill>
                            <a:schemeClr val="tx1"/>
                          </a:solidFill>
                          <a:effectLst/>
                        </a:rPr>
                        <a:t>ATC</a:t>
                      </a:r>
                      <a:r>
                        <a:rPr lang="en-US" sz="1900" u="none" strike="noStrike" dirty="0" err="1">
                          <a:solidFill>
                            <a:schemeClr val="accent4">
                              <a:lumMod val="75000"/>
                            </a:schemeClr>
                          </a:solidFill>
                          <a:effectLst/>
                        </a:rPr>
                        <a:t>TTT</a:t>
                      </a:r>
                      <a:r>
                        <a:rPr lang="en-US" sz="1900" u="none" strike="noStrike" dirty="0" err="1">
                          <a:solidFill>
                            <a:schemeClr val="tx1"/>
                          </a:solidFill>
                          <a:effectLst/>
                        </a:rPr>
                        <a:t>GGT</a:t>
                      </a:r>
                      <a:r>
                        <a:rPr lang="en-US" sz="1900" u="none" strike="noStrike" dirty="0">
                          <a:solidFill>
                            <a:schemeClr val="tx1"/>
                          </a:solidFill>
                          <a:effectLst/>
                        </a:rPr>
                        <a:t>…</a:t>
                      </a:r>
                      <a:endParaRPr lang="en-US" sz="1900" b="0" i="0" u="none" strike="noStrike" dirty="0">
                        <a:solidFill>
                          <a:schemeClr val="tx1"/>
                        </a:solidFill>
                        <a:effectLst/>
                        <a:latin typeface="Calibri"/>
                      </a:endParaRPr>
                    </a:p>
                  </a:txBody>
                  <a:tcPr marL="10451" marR="10451" marT="10451" marB="0" anchor="ctr"/>
                </a:tc>
                <a:tc>
                  <a:txBody>
                    <a:bodyPr/>
                    <a:lstStyle/>
                    <a:p>
                      <a:pPr algn="ctr" fontAlgn="ctr"/>
                      <a:r>
                        <a:rPr lang="en-US" sz="1900" u="none" strike="noStrike" dirty="0">
                          <a:solidFill>
                            <a:schemeClr val="tx1"/>
                          </a:solidFill>
                          <a:effectLst/>
                        </a:rPr>
                        <a:t>…</a:t>
                      </a:r>
                      <a:r>
                        <a:rPr lang="en-US" sz="1900" u="none" strike="noStrike" dirty="0" err="1">
                          <a:solidFill>
                            <a:schemeClr val="tx1"/>
                          </a:solidFill>
                          <a:effectLst/>
                        </a:rPr>
                        <a:t>ATC</a:t>
                      </a:r>
                      <a:r>
                        <a:rPr lang="en-US" sz="1900" u="none" strike="noStrike" dirty="0" err="1">
                          <a:solidFill>
                            <a:schemeClr val="accent4">
                              <a:lumMod val="75000"/>
                            </a:schemeClr>
                          </a:solidFill>
                          <a:effectLst/>
                        </a:rPr>
                        <a:t>TGG</a:t>
                      </a:r>
                      <a:r>
                        <a:rPr lang="en-US" sz="1900" u="none" strike="noStrike" dirty="0" err="1">
                          <a:solidFill>
                            <a:schemeClr val="tx1"/>
                          </a:solidFill>
                          <a:effectLst/>
                        </a:rPr>
                        <a:t>GGT</a:t>
                      </a:r>
                      <a:r>
                        <a:rPr lang="en-US" sz="1900" u="none" strike="noStrike" dirty="0">
                          <a:solidFill>
                            <a:schemeClr val="tx1"/>
                          </a:solidFill>
                          <a:effectLst/>
                        </a:rPr>
                        <a:t>… </a:t>
                      </a:r>
                      <a:endParaRPr lang="en-US" sz="1900" b="0" i="0" u="none" strike="noStrike" dirty="0">
                        <a:solidFill>
                          <a:schemeClr val="tx1"/>
                        </a:solidFill>
                        <a:effectLst/>
                        <a:latin typeface="Calibri"/>
                      </a:endParaRPr>
                    </a:p>
                  </a:txBody>
                  <a:tcPr marL="10451" marR="10451" marT="10451" marB="0" anchor="ctr"/>
                </a:tc>
              </a:tr>
              <a:tr h="627033">
                <a:tc>
                  <a:txBody>
                    <a:bodyPr/>
                    <a:lstStyle/>
                    <a:p>
                      <a:pPr algn="l" fontAlgn="ctr"/>
                      <a:r>
                        <a:rPr lang="en-US" sz="1900" b="1" u="none" strike="noStrike" dirty="0" err="1">
                          <a:effectLst/>
                        </a:rPr>
                        <a:t>Sekvence</a:t>
                      </a:r>
                      <a:r>
                        <a:rPr lang="en-US" sz="1900" b="1" u="none" strike="noStrike" dirty="0">
                          <a:effectLst/>
                        </a:rPr>
                        <a:t> </a:t>
                      </a:r>
                      <a:r>
                        <a:rPr lang="en-US" sz="1900" b="1" u="none" strike="noStrike" dirty="0" err="1">
                          <a:effectLst/>
                        </a:rPr>
                        <a:t>proteinu</a:t>
                      </a:r>
                      <a:endParaRPr lang="en-US" sz="1900" b="1" i="0" u="none" strike="noStrike" dirty="0">
                        <a:solidFill>
                          <a:srgbClr val="000000"/>
                        </a:solidFill>
                        <a:effectLst/>
                        <a:latin typeface="Calibri"/>
                      </a:endParaRPr>
                    </a:p>
                  </a:txBody>
                  <a:tcPr marL="10451" marR="10451" marT="10451" marB="0" anchor="ctr"/>
                </a:tc>
                <a:tc>
                  <a:txBody>
                    <a:bodyPr/>
                    <a:lstStyle/>
                    <a:p>
                      <a:pPr algn="ctr" fontAlgn="ctr"/>
                      <a:r>
                        <a:rPr lang="en-US" sz="1900" u="none" strike="noStrike" dirty="0">
                          <a:effectLst/>
                        </a:rPr>
                        <a:t>Ile </a:t>
                      </a:r>
                      <a:r>
                        <a:rPr lang="en-US" sz="1900" u="none" strike="noStrike" dirty="0" err="1">
                          <a:effectLst/>
                        </a:rPr>
                        <a:t>Phe</a:t>
                      </a:r>
                      <a:r>
                        <a:rPr lang="en-US" sz="1900" u="none" strike="noStrike" dirty="0">
                          <a:effectLst/>
                        </a:rPr>
                        <a:t> </a:t>
                      </a:r>
                      <a:r>
                        <a:rPr lang="en-US" sz="1900" u="none" strike="noStrike" dirty="0" err="1">
                          <a:effectLst/>
                        </a:rPr>
                        <a:t>Gly</a:t>
                      </a:r>
                      <a:endParaRPr lang="en-US" sz="1900" b="0" i="0" u="none" strike="noStrike" dirty="0">
                        <a:solidFill>
                          <a:srgbClr val="000000"/>
                        </a:solidFill>
                        <a:effectLst/>
                        <a:latin typeface="Calibri"/>
                      </a:endParaRPr>
                    </a:p>
                  </a:txBody>
                  <a:tcPr marL="10451" marR="10451" marT="10451" marB="0" anchor="ctr"/>
                </a:tc>
                <a:tc>
                  <a:txBody>
                    <a:bodyPr/>
                    <a:lstStyle/>
                    <a:p>
                      <a:pPr algn="ctr" fontAlgn="ctr"/>
                      <a:r>
                        <a:rPr lang="en-US" sz="1900" u="none" strike="noStrike" dirty="0">
                          <a:effectLst/>
                        </a:rPr>
                        <a:t>Ile </a:t>
                      </a:r>
                      <a:r>
                        <a:rPr lang="en-US" sz="1900" u="none" strike="noStrike" dirty="0" err="1">
                          <a:effectLst/>
                        </a:rPr>
                        <a:t>Trp</a:t>
                      </a:r>
                      <a:r>
                        <a:rPr lang="en-US" sz="1900" u="none" strike="noStrike" dirty="0">
                          <a:effectLst/>
                        </a:rPr>
                        <a:t> </a:t>
                      </a:r>
                      <a:r>
                        <a:rPr lang="en-US" sz="1900" u="none" strike="noStrike" dirty="0" err="1">
                          <a:effectLst/>
                        </a:rPr>
                        <a:t>Gly</a:t>
                      </a:r>
                      <a:endParaRPr lang="en-US" sz="1900" b="0" i="0" u="none" strike="noStrike" dirty="0">
                        <a:solidFill>
                          <a:srgbClr val="000000"/>
                        </a:solidFill>
                        <a:effectLst/>
                        <a:latin typeface="Calibri"/>
                      </a:endParaRPr>
                    </a:p>
                  </a:txBody>
                  <a:tcPr marL="10451" marR="10451" marT="10451" marB="0" anchor="ctr"/>
                </a:tc>
              </a:tr>
            </a:tbl>
          </a:graphicData>
        </a:graphic>
      </p:graphicFrame>
    </p:spTree>
    <p:extLst>
      <p:ext uri="{BB962C8B-B14F-4D97-AF65-F5344CB8AC3E}">
        <p14:creationId xmlns:p14="http://schemas.microsoft.com/office/powerpoint/2010/main" val="36684537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sz="4000" dirty="0">
                <a:solidFill>
                  <a:srgbClr val="C00000"/>
                </a:solidFill>
              </a:rPr>
              <a:t>Komunikace</a:t>
            </a:r>
            <a:endParaRPr lang="en-US" sz="4000" dirty="0">
              <a:solidFill>
                <a:srgbClr val="C00000"/>
              </a:solidFill>
            </a:endParaRPr>
          </a:p>
        </p:txBody>
      </p:sp>
      <p:pic>
        <p:nvPicPr>
          <p:cNvPr id="3" name="Picture 21" descr="Pigeon-Mailbo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1019" y="2378923"/>
            <a:ext cx="3582119" cy="3482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569763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50" y="0"/>
            <a:ext cx="7886700" cy="1325563"/>
          </a:xfrm>
        </p:spPr>
        <p:txBody>
          <a:bodyPr>
            <a:normAutofit/>
          </a:bodyPr>
          <a:lstStyle/>
          <a:p>
            <a:pPr algn="ctr"/>
            <a:r>
              <a:rPr lang="cs-CZ" sz="4000" dirty="0">
                <a:solidFill>
                  <a:srgbClr val="C00000"/>
                </a:solidFill>
              </a:rPr>
              <a:t>Receptory</a:t>
            </a:r>
          </a:p>
        </p:txBody>
      </p:sp>
      <p:sp>
        <p:nvSpPr>
          <p:cNvPr id="3" name="TextovéPole 2"/>
          <p:cNvSpPr txBox="1"/>
          <p:nvPr/>
        </p:nvSpPr>
        <p:spPr>
          <a:xfrm>
            <a:off x="472586" y="1217337"/>
            <a:ext cx="8198827" cy="1338828"/>
          </a:xfrm>
          <a:prstGeom prst="rect">
            <a:avLst/>
          </a:prstGeom>
          <a:noFill/>
        </p:spPr>
        <p:txBody>
          <a:bodyPr wrap="square" rtlCol="0">
            <a:spAutoFit/>
          </a:bodyPr>
          <a:lstStyle/>
          <a:p>
            <a:pPr marL="342900" indent="-342900">
              <a:spcBef>
                <a:spcPts val="1800"/>
              </a:spcBef>
              <a:buFont typeface="Arial" panose="020B0604020202020204" pitchFamily="34" charset="0"/>
              <a:buChar char="•"/>
            </a:pPr>
            <a:r>
              <a:rPr lang="cs-CZ" sz="2200" dirty="0" smtClean="0"/>
              <a:t>Funkce: přenos informace do buňky</a:t>
            </a:r>
          </a:p>
          <a:p>
            <a:pPr marL="342900" indent="-342900">
              <a:spcBef>
                <a:spcPts val="1800"/>
              </a:spcBef>
              <a:buFont typeface="Arial" panose="020B0604020202020204" pitchFamily="34" charset="0"/>
              <a:buChar char="•"/>
            </a:pPr>
            <a:r>
              <a:rPr lang="cs-CZ" sz="2200" dirty="0" smtClean="0"/>
              <a:t>Vazba ligandu na receptor </a:t>
            </a:r>
            <a:r>
              <a:rPr lang="cs-CZ" sz="2200" dirty="0" smtClean="0">
                <a:sym typeface="Wingdings" panose="05000000000000000000" pitchFamily="2" charset="2"/>
              </a:rPr>
              <a:t></a:t>
            </a:r>
            <a:r>
              <a:rPr lang="en-US" sz="2200" dirty="0" smtClean="0">
                <a:sym typeface="Wingdings" panose="05000000000000000000" pitchFamily="2" charset="2"/>
              </a:rPr>
              <a:t> </a:t>
            </a:r>
            <a:r>
              <a:rPr lang="en-US" sz="2200" dirty="0" err="1" smtClean="0">
                <a:sym typeface="Wingdings" panose="05000000000000000000" pitchFamily="2" charset="2"/>
              </a:rPr>
              <a:t>vstup</a:t>
            </a:r>
            <a:r>
              <a:rPr lang="en-US" sz="2200" dirty="0" smtClean="0">
                <a:sym typeface="Wingdings" panose="05000000000000000000" pitchFamily="2" charset="2"/>
              </a:rPr>
              <a:t> </a:t>
            </a:r>
            <a:r>
              <a:rPr lang="en-US" sz="2200" dirty="0" err="1" smtClean="0">
                <a:sym typeface="Wingdings" panose="05000000000000000000" pitchFamily="2" charset="2"/>
              </a:rPr>
              <a:t>informace</a:t>
            </a:r>
            <a:r>
              <a:rPr lang="en-US" sz="2200" dirty="0" smtClean="0">
                <a:sym typeface="Wingdings" panose="05000000000000000000" pitchFamily="2" charset="2"/>
              </a:rPr>
              <a:t> do </a:t>
            </a:r>
            <a:r>
              <a:rPr lang="en-US" sz="2200" dirty="0" err="1" smtClean="0">
                <a:sym typeface="Wingdings" panose="05000000000000000000" pitchFamily="2" charset="2"/>
              </a:rPr>
              <a:t>bu</a:t>
            </a:r>
            <a:r>
              <a:rPr lang="cs-CZ" sz="2200" dirty="0" err="1" smtClean="0">
                <a:sym typeface="Wingdings" panose="05000000000000000000" pitchFamily="2" charset="2"/>
              </a:rPr>
              <a:t>ňky</a:t>
            </a:r>
            <a:r>
              <a:rPr lang="cs-CZ" sz="2200" dirty="0" smtClean="0">
                <a:sym typeface="Wingdings" panose="05000000000000000000" pitchFamily="2" charset="2"/>
              </a:rPr>
              <a:t> </a:t>
            </a:r>
            <a:r>
              <a:rPr lang="en-US" sz="2200" dirty="0" smtClean="0">
                <a:sym typeface="Wingdings" panose="05000000000000000000" pitchFamily="2" charset="2"/>
              </a:rPr>
              <a:t> p</a:t>
            </a:r>
            <a:r>
              <a:rPr lang="cs-CZ" sz="2200" dirty="0" smtClean="0">
                <a:sym typeface="Wingdings" panose="05000000000000000000" pitchFamily="2" charset="2"/>
              </a:rPr>
              <a:t>ř</a:t>
            </a:r>
            <a:r>
              <a:rPr lang="en-US" sz="2200" dirty="0" err="1" smtClean="0">
                <a:sym typeface="Wingdings" panose="05000000000000000000" pitchFamily="2" charset="2"/>
              </a:rPr>
              <a:t>enos</a:t>
            </a:r>
            <a:r>
              <a:rPr lang="cs-CZ" sz="2200" dirty="0" smtClean="0"/>
              <a:t> pomocí dalších molekul</a:t>
            </a:r>
          </a:p>
        </p:txBody>
      </p:sp>
      <p:pic>
        <p:nvPicPr>
          <p:cNvPr id="19458" name="Picture 2" descr="FIG.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215" y="3109011"/>
            <a:ext cx="4191000" cy="3038476"/>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69999" y="2852533"/>
            <a:ext cx="3545351" cy="3135058"/>
          </a:xfrm>
          <a:prstGeom prst="rect">
            <a:avLst/>
          </a:prstGeom>
        </p:spPr>
      </p:pic>
      <p:sp>
        <p:nvSpPr>
          <p:cNvPr id="4" name="TextovéPole 3"/>
          <p:cNvSpPr txBox="1"/>
          <p:nvPr/>
        </p:nvSpPr>
        <p:spPr>
          <a:xfrm>
            <a:off x="3122341" y="6269446"/>
            <a:ext cx="5886740" cy="430887"/>
          </a:xfrm>
          <a:prstGeom prst="rect">
            <a:avLst/>
          </a:prstGeom>
          <a:noFill/>
        </p:spPr>
        <p:txBody>
          <a:bodyPr wrap="none" rtlCol="0">
            <a:spAutoFit/>
          </a:bodyPr>
          <a:lstStyle/>
          <a:p>
            <a:r>
              <a:rPr lang="cs-CZ" sz="2200" dirty="0" smtClean="0"/>
              <a:t>Nefunkční inzulin</a:t>
            </a:r>
            <a:r>
              <a:rPr lang="en-US" sz="2200" dirty="0" smtClean="0"/>
              <a:t>o</a:t>
            </a:r>
            <a:r>
              <a:rPr lang="cs-CZ" sz="2200" dirty="0" err="1" smtClean="0"/>
              <a:t>vý</a:t>
            </a:r>
            <a:r>
              <a:rPr lang="cs-CZ" sz="2200" dirty="0" smtClean="0"/>
              <a:t> receptor </a:t>
            </a:r>
            <a:r>
              <a:rPr lang="cs-CZ" sz="2200" dirty="0" smtClean="0">
                <a:sym typeface="Wingdings" panose="05000000000000000000" pitchFamily="2" charset="2"/>
              </a:rPr>
              <a:t></a:t>
            </a:r>
            <a:r>
              <a:rPr lang="en-US" sz="2200" dirty="0" smtClean="0">
                <a:sym typeface="Wingdings" panose="05000000000000000000" pitchFamily="2" charset="2"/>
              </a:rPr>
              <a:t> c</a:t>
            </a:r>
            <a:r>
              <a:rPr lang="cs-CZ" sz="2200" dirty="0" err="1" smtClean="0"/>
              <a:t>ukrovka</a:t>
            </a:r>
            <a:r>
              <a:rPr lang="cs-CZ" sz="2200" dirty="0" smtClean="0"/>
              <a:t> 2. typu</a:t>
            </a:r>
          </a:p>
        </p:txBody>
      </p:sp>
    </p:spTree>
    <p:extLst>
      <p:ext uri="{BB962C8B-B14F-4D97-AF65-F5344CB8AC3E}">
        <p14:creationId xmlns:p14="http://schemas.microsoft.com/office/powerpoint/2010/main" val="2237086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45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43590" y="78046"/>
            <a:ext cx="7886700" cy="1325563"/>
          </a:xfrm>
        </p:spPr>
        <p:txBody>
          <a:bodyPr>
            <a:normAutofit/>
          </a:bodyPr>
          <a:lstStyle/>
          <a:p>
            <a:pPr algn="ctr"/>
            <a:r>
              <a:rPr lang="cs-CZ" sz="4000" dirty="0">
                <a:solidFill>
                  <a:srgbClr val="C00000"/>
                </a:solidFill>
              </a:rPr>
              <a:t>Proteiny - rekapitulace </a:t>
            </a:r>
            <a:endParaRPr lang="en-US" sz="4000" dirty="0">
              <a:solidFill>
                <a:srgbClr val="C00000"/>
              </a:solidFill>
            </a:endParaRPr>
          </a:p>
        </p:txBody>
      </p:sp>
      <p:sp>
        <p:nvSpPr>
          <p:cNvPr id="3" name="Zástupný symbol pro obsah 2"/>
          <p:cNvSpPr>
            <a:spLocks noGrp="1"/>
          </p:cNvSpPr>
          <p:nvPr>
            <p:ph idx="1"/>
          </p:nvPr>
        </p:nvSpPr>
        <p:spPr>
          <a:xfrm>
            <a:off x="494011" y="1361018"/>
            <a:ext cx="7886700" cy="4351338"/>
          </a:xfrm>
        </p:spPr>
        <p:txBody>
          <a:bodyPr>
            <a:noAutofit/>
          </a:bodyPr>
          <a:lstStyle/>
          <a:p>
            <a:pPr>
              <a:spcBef>
                <a:spcPts val="1800"/>
              </a:spcBef>
            </a:pPr>
            <a:r>
              <a:rPr lang="cs-CZ" sz="2200" dirty="0" smtClean="0"/>
              <a:t>Proteiny dělají v buňce skoro všechno (komunikace, regulace, struktura, enzymy, transport)</a:t>
            </a:r>
          </a:p>
          <a:p>
            <a:pPr>
              <a:spcBef>
                <a:spcPts val="1800"/>
              </a:spcBef>
            </a:pPr>
            <a:r>
              <a:rPr lang="cs-CZ" sz="2200" dirty="0" smtClean="0"/>
              <a:t>Mutace způsobující absenci/změnu vlastností proteinu </a:t>
            </a:r>
            <a:r>
              <a:rPr lang="cs-CZ" sz="2200" dirty="0" smtClean="0">
                <a:sym typeface="Wingdings" panose="05000000000000000000" pitchFamily="2" charset="2"/>
              </a:rPr>
              <a:t></a:t>
            </a:r>
            <a:r>
              <a:rPr lang="en-US" sz="2200" dirty="0" smtClean="0">
                <a:sym typeface="Wingdings" panose="05000000000000000000" pitchFamily="2" charset="2"/>
              </a:rPr>
              <a:t> </a:t>
            </a:r>
            <a:r>
              <a:rPr lang="cs-CZ" sz="2200" dirty="0" smtClean="0">
                <a:sym typeface="Wingdings" panose="05000000000000000000" pitchFamily="2" charset="2"/>
              </a:rPr>
              <a:t>vliv na fenotyp</a:t>
            </a:r>
          </a:p>
          <a:p>
            <a:pPr>
              <a:spcBef>
                <a:spcPts val="1800"/>
              </a:spcBef>
            </a:pPr>
            <a:r>
              <a:rPr lang="cs-CZ" sz="2200" dirty="0" smtClean="0">
                <a:sym typeface="Wingdings" panose="05000000000000000000" pitchFamily="2" charset="2"/>
              </a:rPr>
              <a:t>Fenylketonurie - příklad mutace v genu pro enzym </a:t>
            </a:r>
          </a:p>
          <a:p>
            <a:pPr>
              <a:spcBef>
                <a:spcPts val="1800"/>
              </a:spcBef>
            </a:pPr>
            <a:r>
              <a:rPr lang="cs-CZ" sz="2200" dirty="0" err="1">
                <a:sym typeface="Wingdings" panose="05000000000000000000" pitchFamily="2" charset="2"/>
              </a:rPr>
              <a:t>Homeotické</a:t>
            </a:r>
            <a:r>
              <a:rPr lang="cs-CZ" sz="2200" dirty="0">
                <a:sym typeface="Wingdings" panose="05000000000000000000" pitchFamily="2" charset="2"/>
              </a:rPr>
              <a:t> mutace </a:t>
            </a:r>
            <a:r>
              <a:rPr lang="cs-CZ" sz="2200" i="1" dirty="0" smtClean="0">
                <a:sym typeface="Wingdings" panose="05000000000000000000" pitchFamily="2" charset="2"/>
              </a:rPr>
              <a:t> </a:t>
            </a:r>
            <a:r>
              <a:rPr lang="cs-CZ" sz="2200" dirty="0" smtClean="0">
                <a:sym typeface="Wingdings" panose="05000000000000000000" pitchFamily="2" charset="2"/>
              </a:rPr>
              <a:t>- příklad </a:t>
            </a:r>
            <a:r>
              <a:rPr lang="cs-CZ" sz="2200" dirty="0">
                <a:sym typeface="Wingdings" panose="05000000000000000000" pitchFamily="2" charset="2"/>
              </a:rPr>
              <a:t>mutací v genech pro proteiny řídící expresi jiných </a:t>
            </a:r>
            <a:r>
              <a:rPr lang="cs-CZ" sz="2200" dirty="0" smtClean="0">
                <a:sym typeface="Wingdings" panose="05000000000000000000" pitchFamily="2" charset="2"/>
              </a:rPr>
              <a:t>genů </a:t>
            </a:r>
          </a:p>
          <a:p>
            <a:pPr>
              <a:spcBef>
                <a:spcPts val="1800"/>
              </a:spcBef>
            </a:pPr>
            <a:r>
              <a:rPr lang="cs-CZ" sz="2200" dirty="0" smtClean="0">
                <a:sym typeface="Wingdings" panose="05000000000000000000" pitchFamily="2" charset="2"/>
              </a:rPr>
              <a:t>Nemoc motýlích křídel – příklad mutace v genu pro strukturní protein</a:t>
            </a:r>
            <a:endParaRPr lang="cs-CZ" sz="2200" dirty="0">
              <a:sym typeface="Wingdings" panose="05000000000000000000" pitchFamily="2" charset="2"/>
            </a:endParaRPr>
          </a:p>
          <a:p>
            <a:pPr>
              <a:spcBef>
                <a:spcPts val="1800"/>
              </a:spcBef>
            </a:pPr>
            <a:r>
              <a:rPr lang="cs-CZ" sz="2200" dirty="0" smtClean="0">
                <a:sym typeface="Wingdings" panose="05000000000000000000" pitchFamily="2" charset="2"/>
              </a:rPr>
              <a:t>Cystická fibróza - příklad mutace v genu pro transportní protein </a:t>
            </a:r>
          </a:p>
          <a:p>
            <a:pPr>
              <a:spcBef>
                <a:spcPts val="1800"/>
              </a:spcBef>
            </a:pPr>
            <a:r>
              <a:rPr lang="cs-CZ" sz="2200" dirty="0">
                <a:sym typeface="Wingdings" panose="05000000000000000000" pitchFamily="2" charset="2"/>
              </a:rPr>
              <a:t>C</a:t>
            </a:r>
            <a:r>
              <a:rPr lang="cs-CZ" sz="2200" dirty="0" smtClean="0">
                <a:sym typeface="Wingdings" panose="05000000000000000000" pitchFamily="2" charset="2"/>
              </a:rPr>
              <a:t>ukrovka -  příklad mutace v receptoru</a:t>
            </a:r>
          </a:p>
        </p:txBody>
      </p:sp>
    </p:spTree>
    <p:extLst>
      <p:ext uri="{BB962C8B-B14F-4D97-AF65-F5344CB8AC3E}">
        <p14:creationId xmlns:p14="http://schemas.microsoft.com/office/powerpoint/2010/main" val="990528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sz="4000" dirty="0">
                <a:solidFill>
                  <a:srgbClr val="C00000"/>
                </a:solidFill>
              </a:rPr>
              <a:t>Důležité pojmy</a:t>
            </a:r>
            <a:endParaRPr lang="en-US" sz="4000" dirty="0">
              <a:solidFill>
                <a:srgbClr val="C00000"/>
              </a:solidFill>
            </a:endParaRPr>
          </a:p>
        </p:txBody>
      </p:sp>
      <p:sp>
        <p:nvSpPr>
          <p:cNvPr id="3" name="TextovéPole 2"/>
          <p:cNvSpPr txBox="1"/>
          <p:nvPr/>
        </p:nvSpPr>
        <p:spPr>
          <a:xfrm>
            <a:off x="656492" y="1746737"/>
            <a:ext cx="7608277" cy="4724370"/>
          </a:xfrm>
          <a:prstGeom prst="rect">
            <a:avLst/>
          </a:prstGeom>
          <a:noFill/>
        </p:spPr>
        <p:txBody>
          <a:bodyPr wrap="square" rtlCol="0">
            <a:spAutoFit/>
          </a:bodyPr>
          <a:lstStyle/>
          <a:p>
            <a:pPr marL="342900" indent="-342900">
              <a:spcBef>
                <a:spcPts val="3000"/>
              </a:spcBef>
              <a:buFont typeface="Arial" panose="020B0604020202020204" pitchFamily="34" charset="0"/>
              <a:buChar char="•"/>
            </a:pPr>
            <a:r>
              <a:rPr lang="cs-CZ" sz="2200" b="1" dirty="0" smtClean="0">
                <a:solidFill>
                  <a:srgbClr val="0070C0"/>
                </a:solidFill>
                <a:sym typeface="Wingdings" panose="05000000000000000000" pitchFamily="2" charset="2"/>
              </a:rPr>
              <a:t>Alela</a:t>
            </a:r>
            <a:r>
              <a:rPr lang="cs-CZ" sz="2200" dirty="0" smtClean="0">
                <a:solidFill>
                  <a:srgbClr val="FF0000"/>
                </a:solidFill>
                <a:sym typeface="Wingdings" panose="05000000000000000000" pitchFamily="2" charset="2"/>
              </a:rPr>
              <a:t> </a:t>
            </a:r>
            <a:r>
              <a:rPr lang="cs-CZ" sz="2200" dirty="0" smtClean="0">
                <a:sym typeface="Wingdings" panose="05000000000000000000" pitchFamily="2" charset="2"/>
              </a:rPr>
              <a:t>– konkrétní forma genu, vzniká mutací</a:t>
            </a:r>
          </a:p>
          <a:p>
            <a:pPr marL="342900" indent="-342900">
              <a:spcBef>
                <a:spcPts val="3000"/>
              </a:spcBef>
              <a:buFont typeface="Arial" panose="020B0604020202020204" pitchFamily="34" charset="0"/>
              <a:buChar char="•"/>
            </a:pPr>
            <a:r>
              <a:rPr lang="cs-CZ" sz="2200" b="1" dirty="0" smtClean="0">
                <a:solidFill>
                  <a:srgbClr val="0070C0"/>
                </a:solidFill>
                <a:sym typeface="Wingdings" panose="05000000000000000000" pitchFamily="2" charset="2"/>
              </a:rPr>
              <a:t>Homozygot </a:t>
            </a:r>
            <a:r>
              <a:rPr lang="cs-CZ" sz="2200" dirty="0" smtClean="0">
                <a:sym typeface="Wingdings" panose="05000000000000000000" pitchFamily="2" charset="2"/>
              </a:rPr>
              <a:t>– jedinec, který má od daného genu stejné alely</a:t>
            </a:r>
          </a:p>
          <a:p>
            <a:pPr marL="342900" indent="-342900">
              <a:spcBef>
                <a:spcPts val="3000"/>
              </a:spcBef>
              <a:buFont typeface="Arial" panose="020B0604020202020204" pitchFamily="34" charset="0"/>
              <a:buChar char="•"/>
            </a:pPr>
            <a:r>
              <a:rPr lang="cs-CZ" sz="2200" b="1" dirty="0" smtClean="0">
                <a:solidFill>
                  <a:srgbClr val="0070C0"/>
                </a:solidFill>
                <a:sym typeface="Wingdings" panose="05000000000000000000" pitchFamily="2" charset="2"/>
              </a:rPr>
              <a:t>Heterozygot</a:t>
            </a:r>
            <a:r>
              <a:rPr lang="cs-CZ" sz="2200" b="1" dirty="0" smtClean="0">
                <a:sym typeface="Wingdings" panose="05000000000000000000" pitchFamily="2" charset="2"/>
              </a:rPr>
              <a:t> </a:t>
            </a:r>
            <a:r>
              <a:rPr lang="cs-CZ" sz="2200" dirty="0">
                <a:sym typeface="Wingdings" panose="05000000000000000000" pitchFamily="2" charset="2"/>
              </a:rPr>
              <a:t>– jedinec, který má od daného genu </a:t>
            </a:r>
            <a:r>
              <a:rPr lang="cs-CZ" sz="2200" dirty="0" smtClean="0">
                <a:sym typeface="Wingdings" panose="05000000000000000000" pitchFamily="2" charset="2"/>
              </a:rPr>
              <a:t>různé </a:t>
            </a:r>
            <a:r>
              <a:rPr lang="cs-CZ" sz="2200" dirty="0">
                <a:sym typeface="Wingdings" panose="05000000000000000000" pitchFamily="2" charset="2"/>
              </a:rPr>
              <a:t>alely</a:t>
            </a:r>
          </a:p>
          <a:p>
            <a:pPr marL="342900" indent="-342900">
              <a:spcBef>
                <a:spcPts val="3000"/>
              </a:spcBef>
              <a:buFont typeface="Arial" panose="020B0604020202020204" pitchFamily="34" charset="0"/>
              <a:buChar char="•"/>
            </a:pPr>
            <a:r>
              <a:rPr lang="cs-CZ" sz="2200" b="1" dirty="0" err="1" smtClean="0">
                <a:solidFill>
                  <a:srgbClr val="0070C0"/>
                </a:solidFill>
                <a:sym typeface="Wingdings" panose="05000000000000000000" pitchFamily="2" charset="2"/>
              </a:rPr>
              <a:t>Haplosuficience</a:t>
            </a:r>
            <a:r>
              <a:rPr lang="cs-CZ" sz="2200" dirty="0" smtClean="0">
                <a:solidFill>
                  <a:srgbClr val="0070C0"/>
                </a:solidFill>
                <a:sym typeface="Wingdings" panose="05000000000000000000" pitchFamily="2" charset="2"/>
              </a:rPr>
              <a:t> </a:t>
            </a:r>
            <a:r>
              <a:rPr lang="cs-CZ" sz="2200" dirty="0">
                <a:sym typeface="Wingdings" panose="05000000000000000000" pitchFamily="2" charset="2"/>
              </a:rPr>
              <a:t>– pro plné fungování stačí jedna funkční alela (dominantní homozygot a heterozygot vypadají stejně</a:t>
            </a:r>
            <a:r>
              <a:rPr lang="cs-CZ" sz="2200" dirty="0" smtClean="0">
                <a:sym typeface="Wingdings" panose="05000000000000000000" pitchFamily="2" charset="2"/>
              </a:rPr>
              <a:t>)</a:t>
            </a:r>
          </a:p>
          <a:p>
            <a:pPr marL="342900" indent="-342900">
              <a:spcBef>
                <a:spcPts val="3000"/>
              </a:spcBef>
              <a:buFont typeface="Arial" panose="020B0604020202020204" pitchFamily="34" charset="0"/>
              <a:buChar char="•"/>
            </a:pPr>
            <a:r>
              <a:rPr lang="cs-CZ" sz="2200" b="1" dirty="0" err="1" smtClean="0">
                <a:solidFill>
                  <a:srgbClr val="0070C0"/>
                </a:solidFill>
                <a:sym typeface="Wingdings" panose="05000000000000000000" pitchFamily="2" charset="2"/>
              </a:rPr>
              <a:t>Haploinsuficience</a:t>
            </a:r>
            <a:r>
              <a:rPr lang="cs-CZ" sz="2200" dirty="0" smtClean="0">
                <a:sym typeface="Wingdings" panose="05000000000000000000" pitchFamily="2" charset="2"/>
              </a:rPr>
              <a:t> – pro správné fungování jsou potřeba dvě funkční alely, jedna je málo</a:t>
            </a:r>
            <a:endParaRPr lang="en-US" sz="2200" dirty="0"/>
          </a:p>
          <a:p>
            <a:pPr marL="342900" indent="-342900">
              <a:spcBef>
                <a:spcPts val="3000"/>
              </a:spcBef>
              <a:buFont typeface="Arial" panose="020B0604020202020204" pitchFamily="34" charset="0"/>
              <a:buChar char="•"/>
            </a:pPr>
            <a:endParaRPr lang="en-US" sz="2200" dirty="0" smtClean="0"/>
          </a:p>
        </p:txBody>
      </p:sp>
    </p:spTree>
    <p:extLst>
      <p:ext uri="{BB962C8B-B14F-4D97-AF65-F5344CB8AC3E}">
        <p14:creationId xmlns:p14="http://schemas.microsoft.com/office/powerpoint/2010/main" val="806567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65150" y="1762126"/>
            <a:ext cx="7886700" cy="1325563"/>
          </a:xfrm>
        </p:spPr>
        <p:txBody>
          <a:bodyPr>
            <a:normAutofit/>
          </a:bodyPr>
          <a:lstStyle/>
          <a:p>
            <a:pPr algn="ctr"/>
            <a:r>
              <a:rPr lang="cs-CZ" sz="6000" dirty="0">
                <a:solidFill>
                  <a:srgbClr val="C00000"/>
                </a:solidFill>
              </a:rPr>
              <a:t>Přestávka</a:t>
            </a:r>
            <a:endParaRPr lang="en-US" sz="6000" dirty="0">
              <a:solidFill>
                <a:srgbClr val="C00000"/>
              </a:solidFill>
            </a:endParaRPr>
          </a:p>
        </p:txBody>
      </p:sp>
    </p:spTree>
    <p:extLst>
      <p:ext uri="{BB962C8B-B14F-4D97-AF65-F5344CB8AC3E}">
        <p14:creationId xmlns:p14="http://schemas.microsoft.com/office/powerpoint/2010/main" val="2533164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45381" y="-43045"/>
            <a:ext cx="7886700" cy="1325563"/>
          </a:xfrm>
        </p:spPr>
        <p:txBody>
          <a:bodyPr>
            <a:normAutofit/>
          </a:bodyPr>
          <a:lstStyle/>
          <a:p>
            <a:pPr algn="ctr"/>
            <a:r>
              <a:rPr lang="cs-CZ" sz="4000" dirty="0" smtClean="0">
                <a:solidFill>
                  <a:srgbClr val="C00000"/>
                </a:solidFill>
              </a:rPr>
              <a:t>Mutace způsobují změnu fenotypu</a:t>
            </a:r>
            <a:endParaRPr lang="cs-CZ" sz="4000" dirty="0">
              <a:solidFill>
                <a:srgbClr val="C00000"/>
              </a:solidFill>
            </a:endParaRPr>
          </a:p>
        </p:txBody>
      </p:sp>
      <p:pic>
        <p:nvPicPr>
          <p:cNvPr id="3" name="Picture 8" descr="Transpos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209" y="1346944"/>
            <a:ext cx="2622550"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0" descr="grapes-col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5178" y="1609912"/>
            <a:ext cx="43815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2" name="Picture 2" descr="http://kitchenproject.com/history/Peppers/Bell-Peppers/0130886CBEE04D53AD803DE6AE76CD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2359" y="2853295"/>
            <a:ext cx="3129722" cy="2086482"/>
          </a:xfrm>
          <a:prstGeom prst="rect">
            <a:avLst/>
          </a:prstGeom>
          <a:noFill/>
          <a:extLst>
            <a:ext uri="{909E8E84-426E-40DD-AFC4-6F175D3DCCD1}">
              <a14:hiddenFill xmlns:a14="http://schemas.microsoft.com/office/drawing/2010/main">
                <a:solidFill>
                  <a:srgbClr val="FFFFFF"/>
                </a:solidFill>
              </a14:hiddenFill>
            </a:ext>
          </a:extLst>
        </p:spPr>
      </p:pic>
      <p:pic>
        <p:nvPicPr>
          <p:cNvPr id="153606" name="Picture 6" descr="growing roses from cutting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81261" y="3450811"/>
            <a:ext cx="3891130" cy="2918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009292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p:cNvSpPr txBox="1"/>
          <p:nvPr/>
        </p:nvSpPr>
        <p:spPr>
          <a:xfrm>
            <a:off x="633047" y="482320"/>
            <a:ext cx="8189406" cy="1477328"/>
          </a:xfrm>
          <a:prstGeom prst="rect">
            <a:avLst/>
          </a:prstGeom>
          <a:noFill/>
        </p:spPr>
        <p:txBody>
          <a:bodyPr wrap="square" rtlCol="0">
            <a:spAutoFit/>
          </a:bodyPr>
          <a:lstStyle/>
          <a:p>
            <a:r>
              <a:rPr lang="cs-CZ" sz="2400" b="1" dirty="0" smtClean="0">
                <a:solidFill>
                  <a:srgbClr val="008000"/>
                </a:solidFill>
              </a:rPr>
              <a:t>Úkol:</a:t>
            </a:r>
            <a:r>
              <a:rPr lang="cs-CZ" sz="2200" dirty="0" smtClean="0"/>
              <a:t> Na obrázku je zjednodušené schéma syntézy pigmentu melaninu. K barevným proteinů označeným čísly přiřaďte  některou z těchto funkcí: </a:t>
            </a:r>
            <a:r>
              <a:rPr lang="cs-CZ" sz="2200" b="1" dirty="0" smtClean="0"/>
              <a:t>transkripční faktor, membránový receptor, ligand, enzym</a:t>
            </a:r>
            <a:r>
              <a:rPr lang="cs-CZ" sz="2200" dirty="0" smtClean="0"/>
              <a:t>.</a:t>
            </a:r>
          </a:p>
        </p:txBody>
      </p:sp>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2438" y="2527259"/>
            <a:ext cx="5697266" cy="3763009"/>
          </a:xfrm>
          <a:prstGeom prst="rect">
            <a:avLst/>
          </a:prstGeom>
        </p:spPr>
      </p:pic>
    </p:spTree>
    <p:extLst>
      <p:ext uri="{BB962C8B-B14F-4D97-AF65-F5344CB8AC3E}">
        <p14:creationId xmlns:p14="http://schemas.microsoft.com/office/powerpoint/2010/main" val="202637756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p:cNvSpPr txBox="1"/>
          <p:nvPr/>
        </p:nvSpPr>
        <p:spPr>
          <a:xfrm>
            <a:off x="633047" y="482320"/>
            <a:ext cx="8189406" cy="1477328"/>
          </a:xfrm>
          <a:prstGeom prst="rect">
            <a:avLst/>
          </a:prstGeom>
          <a:noFill/>
        </p:spPr>
        <p:txBody>
          <a:bodyPr wrap="square" rtlCol="0">
            <a:spAutoFit/>
          </a:bodyPr>
          <a:lstStyle/>
          <a:p>
            <a:r>
              <a:rPr lang="cs-CZ" sz="2400" b="1" dirty="0" smtClean="0">
                <a:solidFill>
                  <a:srgbClr val="008000"/>
                </a:solidFill>
              </a:rPr>
              <a:t>Úkol:</a:t>
            </a:r>
            <a:r>
              <a:rPr lang="cs-CZ" sz="2200" dirty="0" smtClean="0"/>
              <a:t> Na obrázku je zjednodušené schéma syntézy pigmentu melaninu. K barevným proteinů označeným čísly přiřaďte  některou z těchto funkcí: </a:t>
            </a:r>
            <a:r>
              <a:rPr lang="cs-CZ" sz="2200" b="1" dirty="0" smtClean="0"/>
              <a:t>transkripční faktor, membránový receptor, ligand, enzym.</a:t>
            </a:r>
          </a:p>
        </p:txBody>
      </p:sp>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2438" y="2527259"/>
            <a:ext cx="5697266" cy="3763009"/>
          </a:xfrm>
          <a:prstGeom prst="rect">
            <a:avLst/>
          </a:prstGeom>
        </p:spPr>
      </p:pic>
      <p:sp>
        <p:nvSpPr>
          <p:cNvPr id="3" name="TextovéPole 2"/>
          <p:cNvSpPr txBox="1"/>
          <p:nvPr/>
        </p:nvSpPr>
        <p:spPr>
          <a:xfrm>
            <a:off x="472274" y="2311815"/>
            <a:ext cx="1905843" cy="430887"/>
          </a:xfrm>
          <a:prstGeom prst="rect">
            <a:avLst/>
          </a:prstGeom>
          <a:noFill/>
        </p:spPr>
        <p:txBody>
          <a:bodyPr wrap="none" rtlCol="0">
            <a:spAutoFit/>
          </a:bodyPr>
          <a:lstStyle/>
          <a:p>
            <a:r>
              <a:rPr lang="cs-CZ" sz="2200" dirty="0" smtClean="0"/>
              <a:t>1) ligand (ASIP)</a:t>
            </a:r>
          </a:p>
        </p:txBody>
      </p:sp>
      <p:sp>
        <p:nvSpPr>
          <p:cNvPr id="4" name="TextovéPole 3"/>
          <p:cNvSpPr txBox="1"/>
          <p:nvPr/>
        </p:nvSpPr>
        <p:spPr>
          <a:xfrm>
            <a:off x="3114989" y="2236076"/>
            <a:ext cx="2574872" cy="769441"/>
          </a:xfrm>
          <a:prstGeom prst="rect">
            <a:avLst/>
          </a:prstGeom>
          <a:noFill/>
        </p:spPr>
        <p:txBody>
          <a:bodyPr wrap="none" rtlCol="0">
            <a:spAutoFit/>
          </a:bodyPr>
          <a:lstStyle/>
          <a:p>
            <a:r>
              <a:rPr lang="cs-CZ" sz="2200" dirty="0" smtClean="0"/>
              <a:t>2) </a:t>
            </a:r>
            <a:r>
              <a:rPr lang="cs-CZ" sz="2200" dirty="0" err="1" smtClean="0"/>
              <a:t>transmembránový</a:t>
            </a:r>
            <a:endParaRPr lang="cs-CZ" sz="2200" dirty="0" smtClean="0"/>
          </a:p>
          <a:p>
            <a:r>
              <a:rPr lang="cs-CZ" sz="2200" dirty="0" smtClean="0"/>
              <a:t> receptor (MC1R) </a:t>
            </a:r>
          </a:p>
        </p:txBody>
      </p:sp>
      <p:sp>
        <p:nvSpPr>
          <p:cNvPr id="5" name="TextovéPole 4"/>
          <p:cNvSpPr txBox="1"/>
          <p:nvPr/>
        </p:nvSpPr>
        <p:spPr>
          <a:xfrm>
            <a:off x="813917" y="5426110"/>
            <a:ext cx="1849352" cy="769441"/>
          </a:xfrm>
          <a:prstGeom prst="rect">
            <a:avLst/>
          </a:prstGeom>
          <a:noFill/>
        </p:spPr>
        <p:txBody>
          <a:bodyPr wrap="none" rtlCol="0">
            <a:spAutoFit/>
          </a:bodyPr>
          <a:lstStyle/>
          <a:p>
            <a:r>
              <a:rPr lang="cs-CZ" sz="2200" dirty="0" smtClean="0"/>
              <a:t>3) transkripční</a:t>
            </a:r>
          </a:p>
          <a:p>
            <a:r>
              <a:rPr lang="cs-CZ" sz="2200" dirty="0" smtClean="0"/>
              <a:t> faktor(MITF) </a:t>
            </a:r>
          </a:p>
        </p:txBody>
      </p:sp>
      <p:sp>
        <p:nvSpPr>
          <p:cNvPr id="8" name="TextovéPole 7"/>
          <p:cNvSpPr txBox="1"/>
          <p:nvPr/>
        </p:nvSpPr>
        <p:spPr>
          <a:xfrm>
            <a:off x="6621864" y="4813160"/>
            <a:ext cx="1580754" cy="769441"/>
          </a:xfrm>
          <a:prstGeom prst="rect">
            <a:avLst/>
          </a:prstGeom>
          <a:noFill/>
        </p:spPr>
        <p:txBody>
          <a:bodyPr wrap="none" rtlCol="0">
            <a:spAutoFit/>
          </a:bodyPr>
          <a:lstStyle/>
          <a:p>
            <a:r>
              <a:rPr lang="cs-CZ" sz="2200" dirty="0" smtClean="0"/>
              <a:t>4) enzym</a:t>
            </a:r>
          </a:p>
          <a:p>
            <a:r>
              <a:rPr lang="cs-CZ" sz="2200" dirty="0" smtClean="0"/>
              <a:t> (tyrozináza)</a:t>
            </a:r>
          </a:p>
        </p:txBody>
      </p:sp>
      <p:sp>
        <p:nvSpPr>
          <p:cNvPr id="9" name="TextovéPole 8"/>
          <p:cNvSpPr txBox="1"/>
          <p:nvPr/>
        </p:nvSpPr>
        <p:spPr>
          <a:xfrm>
            <a:off x="4402425" y="6381396"/>
            <a:ext cx="4623125" cy="400110"/>
          </a:xfrm>
          <a:prstGeom prst="rect">
            <a:avLst/>
          </a:prstGeom>
          <a:noFill/>
        </p:spPr>
        <p:txBody>
          <a:bodyPr wrap="none" rtlCol="0">
            <a:spAutoFit/>
          </a:bodyPr>
          <a:lstStyle/>
          <a:p>
            <a:r>
              <a:rPr lang="cs-CZ" sz="2000" dirty="0" smtClean="0"/>
              <a:t>*Dráha obsahuje spoustu dalších proteinů.</a:t>
            </a:r>
          </a:p>
        </p:txBody>
      </p:sp>
    </p:spTree>
    <p:extLst>
      <p:ext uri="{BB962C8B-B14F-4D97-AF65-F5344CB8AC3E}">
        <p14:creationId xmlns:p14="http://schemas.microsoft.com/office/powerpoint/2010/main" val="229616878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62565" y="49109"/>
            <a:ext cx="7886700" cy="1325563"/>
          </a:xfrm>
        </p:spPr>
        <p:txBody>
          <a:bodyPr>
            <a:normAutofit/>
          </a:bodyPr>
          <a:lstStyle/>
          <a:p>
            <a:pPr algn="ctr"/>
            <a:r>
              <a:rPr lang="cs-CZ" sz="4000" dirty="0">
                <a:solidFill>
                  <a:srgbClr val="C00000"/>
                </a:solidFill>
              </a:rPr>
              <a:t>Syntéza </a:t>
            </a:r>
            <a:r>
              <a:rPr lang="cs-CZ" sz="4000" dirty="0" smtClean="0">
                <a:solidFill>
                  <a:srgbClr val="C00000"/>
                </a:solidFill>
              </a:rPr>
              <a:t>melaninů </a:t>
            </a:r>
            <a:br>
              <a:rPr lang="cs-CZ" sz="4000" dirty="0" smtClean="0">
                <a:solidFill>
                  <a:srgbClr val="C00000"/>
                </a:solidFill>
              </a:rPr>
            </a:br>
            <a:r>
              <a:rPr lang="cs-CZ" sz="3200" dirty="0" smtClean="0">
                <a:solidFill>
                  <a:srgbClr val="C00000"/>
                </a:solidFill>
              </a:rPr>
              <a:t>aneb různé geny – stejný projev</a:t>
            </a:r>
            <a:endParaRPr lang="cs-CZ" sz="3200" dirty="0">
              <a:solidFill>
                <a:srgbClr val="C00000"/>
              </a:solidFill>
            </a:endParaRPr>
          </a:p>
        </p:txBody>
      </p:sp>
      <p:sp>
        <p:nvSpPr>
          <p:cNvPr id="6" name="TextovéPole 5"/>
          <p:cNvSpPr txBox="1"/>
          <p:nvPr/>
        </p:nvSpPr>
        <p:spPr>
          <a:xfrm>
            <a:off x="243173" y="1693652"/>
            <a:ext cx="4009836" cy="4924425"/>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cs-CZ" sz="2200" b="1" dirty="0" err="1" smtClean="0">
                <a:solidFill>
                  <a:srgbClr val="0070C0"/>
                </a:solidFill>
              </a:rPr>
              <a:t>MC1R</a:t>
            </a:r>
            <a:r>
              <a:rPr lang="cs-CZ" sz="2200" dirty="0" smtClean="0"/>
              <a:t> – receptor – přenáší do buňky signál, že se má syntetizovat melanin</a:t>
            </a:r>
          </a:p>
          <a:p>
            <a:pPr marL="342900" indent="-342900">
              <a:spcBef>
                <a:spcPts val="1200"/>
              </a:spcBef>
              <a:buFont typeface="Arial" panose="020B0604020202020204" pitchFamily="34" charset="0"/>
              <a:buChar char="•"/>
            </a:pPr>
            <a:r>
              <a:rPr lang="cs-CZ" sz="2200" b="1" dirty="0" err="1" smtClean="0">
                <a:solidFill>
                  <a:srgbClr val="FFC000"/>
                </a:solidFill>
              </a:rPr>
              <a:t>ASIP</a:t>
            </a:r>
            <a:r>
              <a:rPr lang="cs-CZ" sz="2200" dirty="0" smtClean="0"/>
              <a:t> – ligand </a:t>
            </a:r>
            <a:r>
              <a:rPr lang="cs-CZ" sz="2200" dirty="0" err="1" smtClean="0"/>
              <a:t>MC1R</a:t>
            </a:r>
            <a:r>
              <a:rPr lang="cs-CZ" sz="2200" dirty="0" smtClean="0"/>
              <a:t> – řídí přepínání mezi typy melaninu</a:t>
            </a:r>
          </a:p>
          <a:p>
            <a:pPr marL="342900" indent="-342900">
              <a:spcBef>
                <a:spcPts val="1200"/>
              </a:spcBef>
              <a:buFont typeface="Arial" panose="020B0604020202020204" pitchFamily="34" charset="0"/>
              <a:buChar char="•"/>
            </a:pPr>
            <a:r>
              <a:rPr lang="cs-CZ" sz="2200" b="1" dirty="0" err="1" smtClean="0">
                <a:solidFill>
                  <a:srgbClr val="FF3300"/>
                </a:solidFill>
              </a:rPr>
              <a:t>MITF</a:t>
            </a:r>
            <a:r>
              <a:rPr lang="cs-CZ" sz="2200" dirty="0" smtClean="0"/>
              <a:t> – </a:t>
            </a:r>
            <a:r>
              <a:rPr lang="cs-CZ" sz="2200" dirty="0" err="1" smtClean="0"/>
              <a:t>TF</a:t>
            </a:r>
            <a:r>
              <a:rPr lang="cs-CZ" sz="2200" dirty="0" smtClean="0"/>
              <a:t>, spouští expresi genu pro </a:t>
            </a:r>
            <a:r>
              <a:rPr lang="cs-CZ" sz="2200" dirty="0" err="1" smtClean="0"/>
              <a:t>tyrosinázu</a:t>
            </a:r>
            <a:endParaRPr lang="cs-CZ" sz="2200" dirty="0" smtClean="0"/>
          </a:p>
          <a:p>
            <a:pPr marL="342900" indent="-342900">
              <a:spcBef>
                <a:spcPts val="1200"/>
              </a:spcBef>
              <a:buFont typeface="Arial" panose="020B0604020202020204" pitchFamily="34" charset="0"/>
              <a:buChar char="•"/>
            </a:pPr>
            <a:r>
              <a:rPr lang="cs-CZ" sz="2200" b="1" dirty="0" err="1" smtClean="0">
                <a:solidFill>
                  <a:srgbClr val="FF5050"/>
                </a:solidFill>
              </a:rPr>
              <a:t>TYR</a:t>
            </a:r>
            <a:r>
              <a:rPr lang="cs-CZ" sz="2200" dirty="0" smtClean="0"/>
              <a:t> – enzym, katalyzuje přeměnu tyrosinu na melanin</a:t>
            </a:r>
          </a:p>
          <a:p>
            <a:pPr>
              <a:spcBef>
                <a:spcPts val="1200"/>
              </a:spcBef>
            </a:pPr>
            <a:r>
              <a:rPr lang="cs-CZ" sz="2200" dirty="0" smtClean="0"/>
              <a:t>* Ve skutečnosti je to celé složitější</a:t>
            </a:r>
          </a:p>
          <a:p>
            <a:pPr marL="342900" indent="-342900">
              <a:spcBef>
                <a:spcPts val="1200"/>
              </a:spcBef>
              <a:buFont typeface="Arial" panose="020B0604020202020204" pitchFamily="34" charset="0"/>
              <a:buChar char="•"/>
            </a:pPr>
            <a:endParaRPr lang="cs-CZ" sz="2200" dirty="0" smtClean="0"/>
          </a:p>
        </p:txBody>
      </p:sp>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3492" y="3074018"/>
            <a:ext cx="3837039" cy="2379433"/>
          </a:xfrm>
          <a:prstGeom prst="rect">
            <a:avLst/>
          </a:prstGeom>
        </p:spPr>
      </p:pic>
      <p:pic>
        <p:nvPicPr>
          <p:cNvPr id="1945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64167" y="1366609"/>
            <a:ext cx="1087844" cy="1751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6323" y="4577612"/>
            <a:ext cx="1087844" cy="1751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82687" y="4263734"/>
            <a:ext cx="1087844" cy="1751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901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45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47525" y="158847"/>
            <a:ext cx="7886700" cy="1325563"/>
          </a:xfrm>
        </p:spPr>
        <p:txBody>
          <a:bodyPr>
            <a:normAutofit/>
          </a:bodyPr>
          <a:lstStyle/>
          <a:p>
            <a:pPr algn="ctr"/>
            <a:r>
              <a:rPr lang="cs-CZ" sz="4000" dirty="0">
                <a:solidFill>
                  <a:srgbClr val="C00000"/>
                </a:solidFill>
              </a:rPr>
              <a:t>Teplotně sensitivní mutace</a:t>
            </a:r>
            <a:endParaRPr lang="en-US" sz="4000" dirty="0">
              <a:solidFill>
                <a:srgbClr val="C00000"/>
              </a:solidFill>
            </a:endParaRPr>
          </a:p>
        </p:txBody>
      </p:sp>
      <p:sp>
        <p:nvSpPr>
          <p:cNvPr id="4" name="TextovéPole 3"/>
          <p:cNvSpPr txBox="1"/>
          <p:nvPr/>
        </p:nvSpPr>
        <p:spPr>
          <a:xfrm>
            <a:off x="518984" y="1484410"/>
            <a:ext cx="8204886" cy="430887"/>
          </a:xfrm>
          <a:prstGeom prst="rect">
            <a:avLst/>
          </a:prstGeom>
          <a:noFill/>
        </p:spPr>
        <p:txBody>
          <a:bodyPr wrap="square" rtlCol="0">
            <a:spAutoFit/>
          </a:bodyPr>
          <a:lstStyle/>
          <a:p>
            <a:r>
              <a:rPr lang="cs-CZ" sz="2200" dirty="0" smtClean="0"/>
              <a:t>Mutace, která způsobí, že protein funguje jen při určité teplotě </a:t>
            </a:r>
            <a:endParaRPr lang="en-US" sz="2200" dirty="0" smtClean="0"/>
          </a:p>
        </p:txBody>
      </p:sp>
      <p:pic>
        <p:nvPicPr>
          <p:cNvPr id="21506" name="Picture 2" descr="Image result for siamese c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7748" y="2860289"/>
            <a:ext cx="2247900" cy="3000376"/>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Image result for himalayan rabbi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3500" y="2860289"/>
            <a:ext cx="2140653" cy="30793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540746" y="2052820"/>
            <a:ext cx="8516755" cy="430887"/>
          </a:xfrm>
          <a:prstGeom prst="rect">
            <a:avLst/>
          </a:prstGeom>
          <a:noFill/>
        </p:spPr>
        <p:txBody>
          <a:bodyPr wrap="none" rtlCol="0">
            <a:spAutoFit/>
          </a:bodyPr>
          <a:lstStyle/>
          <a:p>
            <a:r>
              <a:rPr lang="cs-CZ" sz="2200" dirty="0" smtClean="0"/>
              <a:t>Mutace v </a:t>
            </a:r>
            <a:r>
              <a:rPr lang="cs-CZ" sz="2200" dirty="0" err="1" smtClean="0"/>
              <a:t>tyrosináze</a:t>
            </a:r>
            <a:r>
              <a:rPr lang="cs-CZ" sz="2200" dirty="0" smtClean="0"/>
              <a:t> </a:t>
            </a:r>
            <a:r>
              <a:rPr lang="cs-CZ" sz="2200" dirty="0" smtClean="0">
                <a:sym typeface="Wingdings" panose="05000000000000000000" pitchFamily="2" charset="2"/>
              </a:rPr>
              <a:t></a:t>
            </a:r>
            <a:r>
              <a:rPr lang="en-US" sz="2200" dirty="0" smtClean="0">
                <a:sym typeface="Wingdings" panose="05000000000000000000" pitchFamily="2" charset="2"/>
              </a:rPr>
              <a:t> protein </a:t>
            </a:r>
            <a:r>
              <a:rPr lang="en-US" sz="2200" dirty="0" err="1" smtClean="0">
                <a:sym typeface="Wingdings" panose="05000000000000000000" pitchFamily="2" charset="2"/>
              </a:rPr>
              <a:t>funguje</a:t>
            </a:r>
            <a:r>
              <a:rPr lang="en-US" sz="2200" dirty="0" smtClean="0">
                <a:sym typeface="Wingdings" panose="05000000000000000000" pitchFamily="2" charset="2"/>
              </a:rPr>
              <a:t> </a:t>
            </a:r>
            <a:r>
              <a:rPr lang="en-US" sz="2200" dirty="0" err="1" smtClean="0">
                <a:sym typeface="Wingdings" panose="05000000000000000000" pitchFamily="2" charset="2"/>
              </a:rPr>
              <a:t>jen</a:t>
            </a:r>
            <a:r>
              <a:rPr lang="en-US" sz="2200" dirty="0" smtClean="0">
                <a:sym typeface="Wingdings" panose="05000000000000000000" pitchFamily="2" charset="2"/>
              </a:rPr>
              <a:t> </a:t>
            </a:r>
            <a:r>
              <a:rPr lang="cs-CZ" sz="2200" dirty="0" smtClean="0">
                <a:sym typeface="Wingdings" panose="05000000000000000000" pitchFamily="2" charset="2"/>
              </a:rPr>
              <a:t>při nízké teplotě (tmavé části)</a:t>
            </a:r>
            <a:endParaRPr lang="en-US" sz="2200" dirty="0" smtClean="0"/>
          </a:p>
        </p:txBody>
      </p:sp>
    </p:spTree>
    <p:extLst>
      <p:ext uri="{BB962C8B-B14F-4D97-AF65-F5344CB8AC3E}">
        <p14:creationId xmlns:p14="http://schemas.microsoft.com/office/powerpoint/2010/main" val="730583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50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5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48586" y="14139"/>
            <a:ext cx="7886700" cy="1325563"/>
          </a:xfrm>
        </p:spPr>
        <p:txBody>
          <a:bodyPr>
            <a:normAutofit/>
          </a:bodyPr>
          <a:lstStyle/>
          <a:p>
            <a:pPr algn="ctr"/>
            <a:r>
              <a:rPr lang="cs-CZ" sz="4000" dirty="0">
                <a:solidFill>
                  <a:srgbClr val="C00000"/>
                </a:solidFill>
              </a:rPr>
              <a:t>Dominance vs. recesivita</a:t>
            </a:r>
            <a:endParaRPr lang="en-US" sz="4000" dirty="0">
              <a:solidFill>
                <a:srgbClr val="C00000"/>
              </a:solidFill>
            </a:endParaRPr>
          </a:p>
        </p:txBody>
      </p:sp>
      <p:sp>
        <p:nvSpPr>
          <p:cNvPr id="4" name="TextovéPole 3"/>
          <p:cNvSpPr txBox="1"/>
          <p:nvPr/>
        </p:nvSpPr>
        <p:spPr>
          <a:xfrm>
            <a:off x="648586" y="1134339"/>
            <a:ext cx="8155172" cy="2015936"/>
          </a:xfrm>
          <a:prstGeom prst="rect">
            <a:avLst/>
          </a:prstGeom>
          <a:noFill/>
        </p:spPr>
        <p:txBody>
          <a:bodyPr wrap="square" rtlCol="0">
            <a:spAutoFit/>
          </a:bodyPr>
          <a:lstStyle/>
          <a:p>
            <a:pPr>
              <a:spcBef>
                <a:spcPts val="600"/>
              </a:spcBef>
            </a:pPr>
            <a:r>
              <a:rPr lang="cs-CZ" sz="2200" dirty="0" smtClean="0"/>
              <a:t>Pokud se v jednom jedinci vyskytují </a:t>
            </a:r>
            <a:r>
              <a:rPr lang="cs-CZ" sz="2200" b="1" dirty="0" smtClean="0">
                <a:solidFill>
                  <a:srgbClr val="FF0000"/>
                </a:solidFill>
              </a:rPr>
              <a:t>dominantní </a:t>
            </a:r>
            <a:r>
              <a:rPr lang="cs-CZ" sz="2200" dirty="0" smtClean="0"/>
              <a:t>a </a:t>
            </a:r>
            <a:r>
              <a:rPr lang="cs-CZ" sz="2200" b="1" dirty="0" smtClean="0">
                <a:solidFill>
                  <a:srgbClr val="FF0000"/>
                </a:solidFill>
              </a:rPr>
              <a:t>recesivní</a:t>
            </a:r>
            <a:r>
              <a:rPr lang="cs-CZ" sz="2200" dirty="0" smtClean="0"/>
              <a:t> alela, tak:</a:t>
            </a:r>
          </a:p>
          <a:p>
            <a:pPr marL="342900" indent="-342900">
              <a:spcBef>
                <a:spcPts val="600"/>
              </a:spcBef>
              <a:buFont typeface="Arial" panose="020B0604020202020204" pitchFamily="34" charset="0"/>
              <a:buChar char="•"/>
            </a:pPr>
            <a:r>
              <a:rPr lang="cs-CZ" sz="2200" dirty="0" smtClean="0"/>
              <a:t>projev recesivní alely je překryt projevem dominantní alely</a:t>
            </a:r>
          </a:p>
          <a:p>
            <a:pPr marL="342900" indent="-342900">
              <a:spcBef>
                <a:spcPts val="600"/>
              </a:spcBef>
              <a:buFont typeface="Arial" panose="020B0604020202020204" pitchFamily="34" charset="0"/>
              <a:buChar char="•"/>
            </a:pPr>
            <a:r>
              <a:rPr lang="cs-CZ" sz="2200" dirty="0"/>
              <a:t>f</a:t>
            </a:r>
            <a:r>
              <a:rPr lang="cs-CZ" sz="2200" dirty="0" smtClean="0"/>
              <a:t>enotyp dominantního homozygota a heterozygota je stejný</a:t>
            </a:r>
          </a:p>
          <a:p>
            <a:pPr marL="342900" indent="-342900">
              <a:spcBef>
                <a:spcPts val="600"/>
              </a:spcBef>
              <a:buFont typeface="Arial" panose="020B0604020202020204" pitchFamily="34" charset="0"/>
              <a:buChar char="•"/>
            </a:pPr>
            <a:r>
              <a:rPr lang="cs-CZ" sz="2200" dirty="0" smtClean="0"/>
              <a:t>recesivní alela se projeví jen, pokud je v homozygotním stavu (tj. u recesivních homozygotů</a:t>
            </a:r>
          </a:p>
        </p:txBody>
      </p:sp>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1908" y="3012052"/>
            <a:ext cx="5071730" cy="3529849"/>
          </a:xfrm>
          <a:prstGeom prst="rect">
            <a:avLst/>
          </a:prstGeom>
        </p:spPr>
      </p:pic>
      <p:sp>
        <p:nvSpPr>
          <p:cNvPr id="8" name="TextovéPole 7"/>
          <p:cNvSpPr txBox="1"/>
          <p:nvPr/>
        </p:nvSpPr>
        <p:spPr>
          <a:xfrm>
            <a:off x="648586" y="3913097"/>
            <a:ext cx="2433680" cy="461665"/>
          </a:xfrm>
          <a:prstGeom prst="rect">
            <a:avLst/>
          </a:prstGeom>
          <a:noFill/>
        </p:spPr>
        <p:txBody>
          <a:bodyPr wrap="none" rtlCol="0">
            <a:spAutoFit/>
          </a:bodyPr>
          <a:lstStyle/>
          <a:p>
            <a:r>
              <a:rPr lang="cs-CZ" sz="2400" b="1" dirty="0" smtClean="0">
                <a:solidFill>
                  <a:srgbClr val="FF0000"/>
                </a:solidFill>
              </a:rPr>
              <a:t>Úplná dominance</a:t>
            </a:r>
            <a:endParaRPr lang="en-US" sz="2400" b="1" dirty="0" smtClean="0">
              <a:solidFill>
                <a:srgbClr val="FF0000"/>
              </a:solidFill>
            </a:endParaRPr>
          </a:p>
        </p:txBody>
      </p:sp>
      <p:sp>
        <p:nvSpPr>
          <p:cNvPr id="9" name="TextovéPole 8"/>
          <p:cNvSpPr txBox="1"/>
          <p:nvPr/>
        </p:nvSpPr>
        <p:spPr>
          <a:xfrm>
            <a:off x="630842" y="4789901"/>
            <a:ext cx="3370149" cy="1107996"/>
          </a:xfrm>
          <a:prstGeom prst="rect">
            <a:avLst/>
          </a:prstGeom>
          <a:noFill/>
        </p:spPr>
        <p:txBody>
          <a:bodyPr wrap="square" rtlCol="0">
            <a:spAutoFit/>
          </a:bodyPr>
          <a:lstStyle/>
          <a:p>
            <a:r>
              <a:rPr lang="cs-CZ" sz="2200" b="1" dirty="0" smtClean="0">
                <a:solidFill>
                  <a:srgbClr val="FF0000"/>
                </a:solidFill>
              </a:rPr>
              <a:t>Jedna funkční alela genu stačí pro normální fenotyp = </a:t>
            </a:r>
            <a:r>
              <a:rPr lang="cs-CZ" sz="2200" b="1" u="sng" dirty="0" err="1" smtClean="0">
                <a:solidFill>
                  <a:srgbClr val="FF0000"/>
                </a:solidFill>
              </a:rPr>
              <a:t>haplosuficience</a:t>
            </a:r>
            <a:endParaRPr lang="en-US" sz="2200" b="1" u="sng" dirty="0">
              <a:solidFill>
                <a:srgbClr val="FF0000"/>
              </a:solidFill>
            </a:endParaRPr>
          </a:p>
        </p:txBody>
      </p:sp>
      <p:grpSp>
        <p:nvGrpSpPr>
          <p:cNvPr id="6" name="Skupina 5"/>
          <p:cNvGrpSpPr/>
          <p:nvPr/>
        </p:nvGrpSpPr>
        <p:grpSpPr>
          <a:xfrm>
            <a:off x="3391788" y="5005754"/>
            <a:ext cx="5494304" cy="1852246"/>
            <a:chOff x="3391788" y="5005754"/>
            <a:chExt cx="5494304" cy="1852246"/>
          </a:xfrm>
        </p:grpSpPr>
        <p:sp>
          <p:nvSpPr>
            <p:cNvPr id="3" name="Obdélník 2"/>
            <p:cNvSpPr/>
            <p:nvPr/>
          </p:nvSpPr>
          <p:spPr>
            <a:xfrm>
              <a:off x="3880624" y="5005754"/>
              <a:ext cx="5005468" cy="18522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délník 4"/>
            <p:cNvSpPr/>
            <p:nvPr/>
          </p:nvSpPr>
          <p:spPr>
            <a:xfrm>
              <a:off x="3391788" y="5787483"/>
              <a:ext cx="522290" cy="4014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Tree>
    <p:extLst>
      <p:ext uri="{BB962C8B-B14F-4D97-AF65-F5344CB8AC3E}">
        <p14:creationId xmlns:p14="http://schemas.microsoft.com/office/powerpoint/2010/main" val="658827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48586" y="14139"/>
            <a:ext cx="7886700" cy="1325563"/>
          </a:xfrm>
        </p:spPr>
        <p:txBody>
          <a:bodyPr>
            <a:normAutofit/>
          </a:bodyPr>
          <a:lstStyle/>
          <a:p>
            <a:pPr algn="ctr"/>
            <a:r>
              <a:rPr lang="cs-CZ" sz="4000" dirty="0">
                <a:solidFill>
                  <a:srgbClr val="C00000"/>
                </a:solidFill>
              </a:rPr>
              <a:t>Dominance vs. recesivita</a:t>
            </a:r>
            <a:endParaRPr lang="en-US" sz="4000" dirty="0">
              <a:solidFill>
                <a:srgbClr val="C00000"/>
              </a:solidFill>
            </a:endParaRPr>
          </a:p>
        </p:txBody>
      </p:sp>
      <p:sp>
        <p:nvSpPr>
          <p:cNvPr id="4" name="TextovéPole 3"/>
          <p:cNvSpPr txBox="1"/>
          <p:nvPr/>
        </p:nvSpPr>
        <p:spPr>
          <a:xfrm>
            <a:off x="762886" y="1711490"/>
            <a:ext cx="7772400" cy="3724096"/>
          </a:xfrm>
          <a:prstGeom prst="rect">
            <a:avLst/>
          </a:prstGeom>
          <a:noFill/>
        </p:spPr>
        <p:txBody>
          <a:bodyPr wrap="square" rtlCol="0">
            <a:spAutoFit/>
          </a:bodyPr>
          <a:lstStyle/>
          <a:p>
            <a:pPr>
              <a:spcBef>
                <a:spcPts val="1200"/>
              </a:spcBef>
            </a:pPr>
            <a:r>
              <a:rPr lang="cs-CZ" sz="2200" dirty="0" smtClean="0"/>
              <a:t>V drtivé většině případů platí, že:</a:t>
            </a:r>
          </a:p>
          <a:p>
            <a:pPr marL="342900" indent="-342900">
              <a:spcBef>
                <a:spcPts val="1200"/>
              </a:spcBef>
              <a:buFont typeface="Arial" panose="020B0604020202020204" pitchFamily="34" charset="0"/>
              <a:buChar char="•"/>
            </a:pPr>
            <a:r>
              <a:rPr lang="cs-CZ" sz="2200" dirty="0" smtClean="0"/>
              <a:t>dominantní alela = standardní</a:t>
            </a:r>
          </a:p>
          <a:p>
            <a:pPr marL="342900" indent="-342900">
              <a:spcBef>
                <a:spcPts val="1200"/>
              </a:spcBef>
              <a:buFont typeface="Arial" panose="020B0604020202020204" pitchFamily="34" charset="0"/>
              <a:buChar char="•"/>
            </a:pPr>
            <a:r>
              <a:rPr lang="cs-CZ" sz="2200" dirty="0" smtClean="0"/>
              <a:t>recesivní = mutantní (funguje méně/vůbec)</a:t>
            </a:r>
          </a:p>
          <a:p>
            <a:pPr>
              <a:spcBef>
                <a:spcPts val="1200"/>
              </a:spcBef>
            </a:pPr>
            <a:endParaRPr lang="cs-CZ" sz="2200" dirty="0" smtClean="0"/>
          </a:p>
          <a:p>
            <a:pPr>
              <a:spcBef>
                <a:spcPts val="1200"/>
              </a:spcBef>
            </a:pPr>
            <a:r>
              <a:rPr lang="cs-CZ" sz="2200" dirty="0" smtClean="0"/>
              <a:t>Vzácně:</a:t>
            </a:r>
          </a:p>
          <a:p>
            <a:pPr marL="342900" indent="-342900">
              <a:spcBef>
                <a:spcPts val="1200"/>
              </a:spcBef>
              <a:buFont typeface="Arial" panose="020B0604020202020204" pitchFamily="34" charset="0"/>
              <a:buChar char="•"/>
            </a:pPr>
            <a:r>
              <a:rPr lang="cs-CZ" sz="2200" dirty="0" smtClean="0"/>
              <a:t>dominantní alela = mutantní alela (např. mutace v regulační oblasti </a:t>
            </a:r>
            <a:r>
              <a:rPr lang="cs-CZ" sz="2200" dirty="0" smtClean="0">
                <a:sym typeface="Wingdings" panose="05000000000000000000" pitchFamily="2" charset="2"/>
              </a:rPr>
              <a:t></a:t>
            </a:r>
            <a:r>
              <a:rPr lang="en-US" sz="2200" dirty="0" smtClean="0">
                <a:sym typeface="Wingdings" panose="05000000000000000000" pitchFamily="2" charset="2"/>
              </a:rPr>
              <a:t> </a:t>
            </a:r>
            <a:r>
              <a:rPr lang="en-US" sz="2200" dirty="0" err="1" smtClean="0">
                <a:sym typeface="Wingdings" panose="05000000000000000000" pitchFamily="2" charset="2"/>
              </a:rPr>
              <a:t>vy</a:t>
            </a:r>
            <a:r>
              <a:rPr lang="cs-CZ" sz="2200" dirty="0" err="1" smtClean="0">
                <a:sym typeface="Wingdings" panose="05000000000000000000" pitchFamily="2" charset="2"/>
              </a:rPr>
              <a:t>šší</a:t>
            </a:r>
            <a:r>
              <a:rPr lang="cs-CZ" sz="2200" dirty="0" smtClean="0">
                <a:sym typeface="Wingdings" panose="05000000000000000000" pitchFamily="2" charset="2"/>
              </a:rPr>
              <a:t> exprese)</a:t>
            </a:r>
            <a:endParaRPr lang="cs-CZ" sz="2200" dirty="0" smtClean="0"/>
          </a:p>
          <a:p>
            <a:pPr marL="342900" indent="-342900">
              <a:spcBef>
                <a:spcPts val="1200"/>
              </a:spcBef>
              <a:buFont typeface="Arial" panose="020B0604020202020204" pitchFamily="34" charset="0"/>
              <a:buChar char="•"/>
            </a:pPr>
            <a:r>
              <a:rPr lang="cs-CZ" sz="2200" dirty="0" smtClean="0"/>
              <a:t>recesivní alela = standardní</a:t>
            </a:r>
          </a:p>
        </p:txBody>
      </p:sp>
    </p:spTree>
    <p:extLst>
      <p:ext uri="{BB962C8B-B14F-4D97-AF65-F5344CB8AC3E}">
        <p14:creationId xmlns:p14="http://schemas.microsoft.com/office/powerpoint/2010/main" val="505908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87973" y="224449"/>
            <a:ext cx="7886700" cy="1325563"/>
          </a:xfrm>
        </p:spPr>
        <p:txBody>
          <a:bodyPr>
            <a:normAutofit/>
          </a:bodyPr>
          <a:lstStyle/>
          <a:p>
            <a:pPr algn="ctr"/>
            <a:r>
              <a:rPr lang="cs-CZ" sz="4000" dirty="0">
                <a:solidFill>
                  <a:srgbClr val="C00000"/>
                </a:solidFill>
              </a:rPr>
              <a:t>Jak funguje mutantní alela ve srovnání s </a:t>
            </a:r>
            <a:r>
              <a:rPr lang="cs-CZ" sz="4000" dirty="0" smtClean="0">
                <a:solidFill>
                  <a:srgbClr val="C00000"/>
                </a:solidFill>
              </a:rPr>
              <a:t>původní alelou? </a:t>
            </a:r>
            <a:endParaRPr lang="cs-CZ" sz="4000" dirty="0">
              <a:solidFill>
                <a:srgbClr val="C00000"/>
              </a:solidFill>
            </a:endParaRPr>
          </a:p>
        </p:txBody>
      </p:sp>
      <p:sp>
        <p:nvSpPr>
          <p:cNvPr id="3" name="Zástupný symbol pro obsah 2"/>
          <p:cNvSpPr>
            <a:spLocks noGrp="1"/>
          </p:cNvSpPr>
          <p:nvPr>
            <p:ph idx="1"/>
          </p:nvPr>
        </p:nvSpPr>
        <p:spPr>
          <a:xfrm>
            <a:off x="638698" y="2217509"/>
            <a:ext cx="7886700" cy="3520099"/>
          </a:xfrm>
        </p:spPr>
        <p:txBody>
          <a:bodyPr>
            <a:normAutofit/>
          </a:bodyPr>
          <a:lstStyle/>
          <a:p>
            <a:pPr>
              <a:spcBef>
                <a:spcPts val="3600"/>
              </a:spcBef>
            </a:pPr>
            <a:r>
              <a:rPr lang="cs-CZ" sz="2200" dirty="0" smtClean="0"/>
              <a:t>Mutace „</a:t>
            </a:r>
            <a:r>
              <a:rPr lang="cs-CZ" sz="2200" b="1" dirty="0" err="1">
                <a:solidFill>
                  <a:srgbClr val="0070C0"/>
                </a:solidFill>
              </a:rPr>
              <a:t>g</a:t>
            </a:r>
            <a:r>
              <a:rPr lang="cs-CZ" sz="2200" b="1" dirty="0" err="1" smtClean="0">
                <a:solidFill>
                  <a:srgbClr val="0070C0"/>
                </a:solidFill>
              </a:rPr>
              <a:t>ain-of-function</a:t>
            </a:r>
            <a:r>
              <a:rPr lang="cs-CZ" sz="2200" dirty="0" smtClean="0"/>
              <a:t>“ – způsobí, že protein má novou funkci nebo ho vzniká více než u divoké alely - </a:t>
            </a:r>
            <a:r>
              <a:rPr lang="cs-CZ" sz="2200" dirty="0"/>
              <a:t>č</a:t>
            </a:r>
            <a:r>
              <a:rPr lang="cs-CZ" sz="2200" dirty="0" smtClean="0"/>
              <a:t>asto dominantní</a:t>
            </a:r>
          </a:p>
          <a:p>
            <a:pPr marL="0" indent="0">
              <a:spcBef>
                <a:spcPts val="3600"/>
              </a:spcBef>
              <a:buNone/>
            </a:pPr>
            <a:endParaRPr lang="cs-CZ" sz="2200" dirty="0"/>
          </a:p>
          <a:p>
            <a:pPr>
              <a:spcBef>
                <a:spcPts val="3600"/>
              </a:spcBef>
            </a:pPr>
            <a:r>
              <a:rPr lang="cs-CZ" sz="2200" dirty="0"/>
              <a:t>Mutace </a:t>
            </a:r>
            <a:r>
              <a:rPr lang="cs-CZ" sz="2200" dirty="0" smtClean="0"/>
              <a:t>„</a:t>
            </a:r>
            <a:r>
              <a:rPr lang="cs-CZ" sz="2200" b="1" dirty="0" err="1" smtClean="0">
                <a:solidFill>
                  <a:srgbClr val="0070C0"/>
                </a:solidFill>
              </a:rPr>
              <a:t>loss-of-function</a:t>
            </a:r>
            <a:r>
              <a:rPr lang="cs-CZ" sz="2200" dirty="0" smtClean="0"/>
              <a:t>“ – způsobí, že protein funguje ve srovnání s divokou alelou hůře (</a:t>
            </a:r>
            <a:r>
              <a:rPr lang="cs-CZ" sz="2200" dirty="0" err="1" smtClean="0">
                <a:solidFill>
                  <a:srgbClr val="00B0F0"/>
                </a:solidFill>
              </a:rPr>
              <a:t>leaky</a:t>
            </a:r>
            <a:r>
              <a:rPr lang="cs-CZ" sz="2200" dirty="0" smtClean="0">
                <a:solidFill>
                  <a:srgbClr val="00B0F0"/>
                </a:solidFill>
              </a:rPr>
              <a:t> </a:t>
            </a:r>
            <a:r>
              <a:rPr lang="cs-CZ" sz="2200" dirty="0" err="1" smtClean="0">
                <a:solidFill>
                  <a:srgbClr val="00B0F0"/>
                </a:solidFill>
              </a:rPr>
              <a:t>mutation</a:t>
            </a:r>
            <a:r>
              <a:rPr lang="cs-CZ" sz="2200" dirty="0" smtClean="0"/>
              <a:t>) nebo vůbec (</a:t>
            </a:r>
            <a:r>
              <a:rPr lang="cs-CZ" sz="2200" dirty="0" err="1" smtClean="0">
                <a:solidFill>
                  <a:srgbClr val="00B0F0"/>
                </a:solidFill>
              </a:rPr>
              <a:t>null</a:t>
            </a:r>
            <a:r>
              <a:rPr lang="cs-CZ" sz="2200" dirty="0" smtClean="0">
                <a:solidFill>
                  <a:srgbClr val="00B0F0"/>
                </a:solidFill>
              </a:rPr>
              <a:t> </a:t>
            </a:r>
            <a:r>
              <a:rPr lang="cs-CZ" sz="2200" dirty="0" err="1" smtClean="0">
                <a:solidFill>
                  <a:srgbClr val="00B0F0"/>
                </a:solidFill>
              </a:rPr>
              <a:t>mutation</a:t>
            </a:r>
            <a:r>
              <a:rPr lang="cs-CZ" sz="2200" dirty="0" smtClean="0"/>
              <a:t>) – většinou recesivní</a:t>
            </a:r>
            <a:endParaRPr lang="cs-CZ" sz="2200" dirty="0"/>
          </a:p>
        </p:txBody>
      </p:sp>
    </p:spTree>
    <p:extLst>
      <p:ext uri="{BB962C8B-B14F-4D97-AF65-F5344CB8AC3E}">
        <p14:creationId xmlns:p14="http://schemas.microsoft.com/office/powerpoint/2010/main" val="3927324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50" y="0"/>
            <a:ext cx="7886700" cy="1325563"/>
          </a:xfrm>
        </p:spPr>
        <p:txBody>
          <a:bodyPr vert="horz" lIns="91440" tIns="45720" rIns="91440" bIns="45720" rtlCol="0" anchor="ctr">
            <a:normAutofit/>
          </a:bodyPr>
          <a:lstStyle/>
          <a:p>
            <a:pPr algn="ctr"/>
            <a:r>
              <a:rPr lang="cs-CZ" sz="4000" dirty="0" smtClean="0">
                <a:solidFill>
                  <a:srgbClr val="C00000"/>
                </a:solidFill>
              </a:rPr>
              <a:t>Ještě jednou </a:t>
            </a:r>
            <a:r>
              <a:rPr lang="cs-CZ" sz="4000" i="1" dirty="0" err="1" smtClean="0">
                <a:solidFill>
                  <a:srgbClr val="C00000"/>
                </a:solidFill>
              </a:rPr>
              <a:t>Ultrabithorax</a:t>
            </a:r>
            <a:endParaRPr lang="cs-CZ" sz="4000" dirty="0">
              <a:solidFill>
                <a:srgbClr val="C00000"/>
              </a:solidFill>
            </a:endParaRPr>
          </a:p>
        </p:txBody>
      </p:sp>
      <p:pic>
        <p:nvPicPr>
          <p:cNvPr id="6" name="Obráze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546" y="1455822"/>
            <a:ext cx="2623605" cy="1767858"/>
          </a:xfrm>
          <a:prstGeom prst="rect">
            <a:avLst/>
          </a:prstGeom>
        </p:spPr>
      </p:pic>
      <p:sp>
        <p:nvSpPr>
          <p:cNvPr id="7" name="TextovéPole 6"/>
          <p:cNvSpPr txBox="1"/>
          <p:nvPr/>
        </p:nvSpPr>
        <p:spPr>
          <a:xfrm>
            <a:off x="433970" y="3984115"/>
            <a:ext cx="8276060" cy="2092881"/>
          </a:xfrm>
          <a:prstGeom prst="rect">
            <a:avLst/>
          </a:prstGeom>
          <a:noFill/>
        </p:spPr>
        <p:txBody>
          <a:bodyPr wrap="square" rtlCol="0">
            <a:spAutoFit/>
          </a:bodyPr>
          <a:lstStyle/>
          <a:p>
            <a:pPr marL="342900" indent="-342900">
              <a:spcBef>
                <a:spcPts val="2400"/>
              </a:spcBef>
              <a:buFont typeface="Arial" panose="020B0604020202020204" pitchFamily="34" charset="0"/>
              <a:buChar char="•"/>
            </a:pPr>
            <a:r>
              <a:rPr lang="cs-CZ" sz="2200" dirty="0" smtClean="0"/>
              <a:t>Alela </a:t>
            </a:r>
            <a:r>
              <a:rPr lang="cs-CZ" sz="2200" i="1" dirty="0"/>
              <a:t>Ubx</a:t>
            </a:r>
            <a:r>
              <a:rPr lang="cs-CZ" sz="2200" i="1" baseline="30000" dirty="0"/>
              <a:t>1</a:t>
            </a:r>
            <a:r>
              <a:rPr lang="cs-CZ" sz="2200" dirty="0" smtClean="0"/>
              <a:t> („</a:t>
            </a:r>
            <a:r>
              <a:rPr lang="cs-CZ" sz="2200" dirty="0" err="1" smtClean="0"/>
              <a:t>loss-of-function</a:t>
            </a:r>
            <a:r>
              <a:rPr lang="cs-CZ" sz="2200" dirty="0" smtClean="0"/>
              <a:t>“) – vložení ME do exonu </a:t>
            </a:r>
            <a:r>
              <a:rPr lang="cs-CZ" sz="2200" dirty="0" smtClean="0">
                <a:sym typeface="Wingdings" panose="05000000000000000000" pitchFamily="2" charset="2"/>
              </a:rPr>
              <a:t></a:t>
            </a:r>
            <a:r>
              <a:rPr lang="en-US" sz="2200" dirty="0" smtClean="0">
                <a:sym typeface="Wingdings" panose="05000000000000000000" pitchFamily="2" charset="2"/>
              </a:rPr>
              <a:t> </a:t>
            </a:r>
            <a:r>
              <a:rPr lang="en-US" sz="2200" dirty="0" err="1" smtClean="0">
                <a:sym typeface="Wingdings" panose="05000000000000000000" pitchFamily="2" charset="2"/>
              </a:rPr>
              <a:t>nevznik</a:t>
            </a:r>
            <a:r>
              <a:rPr lang="cs-CZ" sz="2200" dirty="0" smtClean="0">
                <a:sym typeface="Wingdings" panose="05000000000000000000" pitchFamily="2" charset="2"/>
              </a:rPr>
              <a:t>á funkční protein </a:t>
            </a:r>
            <a:r>
              <a:rPr lang="en-US" sz="2200" dirty="0" smtClean="0">
                <a:sym typeface="Wingdings" panose="05000000000000000000" pitchFamily="2" charset="2"/>
              </a:rPr>
              <a:t> </a:t>
            </a:r>
            <a:r>
              <a:rPr lang="cs-CZ" sz="2200" dirty="0" smtClean="0">
                <a:sym typeface="Wingdings" panose="05000000000000000000" pitchFamily="2" charset="2"/>
              </a:rPr>
              <a:t> změna posledního hrudního článku na druhý (s křídly)</a:t>
            </a:r>
          </a:p>
          <a:p>
            <a:pPr marL="342900" indent="-342900">
              <a:spcBef>
                <a:spcPts val="2400"/>
              </a:spcBef>
              <a:buFont typeface="Arial" panose="020B0604020202020204" pitchFamily="34" charset="0"/>
              <a:buChar char="•"/>
            </a:pPr>
            <a:r>
              <a:rPr lang="cs-CZ" sz="2200" dirty="0" smtClean="0">
                <a:sym typeface="Wingdings" panose="05000000000000000000" pitchFamily="2" charset="2"/>
              </a:rPr>
              <a:t>Alela </a:t>
            </a:r>
            <a:r>
              <a:rPr lang="cs-CZ" sz="2200" i="1" dirty="0"/>
              <a:t>Ubx</a:t>
            </a:r>
            <a:r>
              <a:rPr lang="cs-CZ" sz="2200" i="1" baseline="30000" dirty="0"/>
              <a:t>pbx-2</a:t>
            </a:r>
            <a:r>
              <a:rPr lang="cs-CZ" sz="2200" dirty="0" smtClean="0">
                <a:sym typeface="Wingdings" panose="05000000000000000000" pitchFamily="2" charset="2"/>
              </a:rPr>
              <a:t> („</a:t>
            </a:r>
            <a:r>
              <a:rPr lang="cs-CZ" sz="2200" dirty="0" err="1" smtClean="0">
                <a:sym typeface="Wingdings" panose="05000000000000000000" pitchFamily="2" charset="2"/>
              </a:rPr>
              <a:t>gain-of-function</a:t>
            </a:r>
            <a:r>
              <a:rPr lang="cs-CZ" sz="2200" dirty="0" smtClean="0">
                <a:sym typeface="Wingdings" panose="05000000000000000000" pitchFamily="2" charset="2"/>
              </a:rPr>
              <a:t>“) – delece regulační oblasti </a:t>
            </a:r>
            <a:r>
              <a:rPr lang="en-US" sz="2200" dirty="0" smtClean="0">
                <a:sym typeface="Wingdings" panose="05000000000000000000" pitchFamily="2" charset="2"/>
              </a:rPr>
              <a:t> </a:t>
            </a:r>
            <a:r>
              <a:rPr lang="cs-CZ" sz="2200" dirty="0" smtClean="0">
                <a:sym typeface="Wingdings" panose="05000000000000000000" pitchFamily="2" charset="2"/>
              </a:rPr>
              <a:t>exprese </a:t>
            </a:r>
            <a:r>
              <a:rPr lang="cs-CZ" sz="2200" i="1" dirty="0" err="1" smtClean="0">
                <a:sym typeface="Wingdings" panose="05000000000000000000" pitchFamily="2" charset="2"/>
              </a:rPr>
              <a:t>Ubx</a:t>
            </a:r>
            <a:r>
              <a:rPr lang="cs-CZ" sz="2200" i="1" dirty="0" smtClean="0">
                <a:sym typeface="Wingdings" panose="05000000000000000000" pitchFamily="2" charset="2"/>
              </a:rPr>
              <a:t> </a:t>
            </a:r>
            <a:r>
              <a:rPr lang="cs-CZ" sz="2200" dirty="0" smtClean="0">
                <a:sym typeface="Wingdings" panose="05000000000000000000" pitchFamily="2" charset="2"/>
              </a:rPr>
              <a:t>i v druhém hrudním článku </a:t>
            </a:r>
            <a:r>
              <a:rPr lang="en-US" sz="2200" dirty="0" smtClean="0">
                <a:sym typeface="Wingdings" panose="05000000000000000000" pitchFamily="2" charset="2"/>
              </a:rPr>
              <a:t> </a:t>
            </a:r>
            <a:r>
              <a:rPr lang="cs-CZ" sz="2200" dirty="0" smtClean="0">
                <a:sym typeface="Wingdings" panose="05000000000000000000" pitchFamily="2" charset="2"/>
              </a:rPr>
              <a:t>místo křídel </a:t>
            </a:r>
            <a:r>
              <a:rPr lang="cs-CZ" sz="2200" dirty="0" err="1" smtClean="0">
                <a:sym typeface="Wingdings" panose="05000000000000000000" pitchFamily="2" charset="2"/>
              </a:rPr>
              <a:t>haltery</a:t>
            </a:r>
            <a:endParaRPr lang="cs-CZ" sz="2200" dirty="0" smtClean="0"/>
          </a:p>
        </p:txBody>
      </p:sp>
      <p:pic>
        <p:nvPicPr>
          <p:cNvPr id="8" name="Obráze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32713" y="1455822"/>
            <a:ext cx="4827258" cy="1954027"/>
          </a:xfrm>
          <a:prstGeom prst="rect">
            <a:avLst/>
          </a:prstGeom>
        </p:spPr>
      </p:pic>
      <p:grpSp>
        <p:nvGrpSpPr>
          <p:cNvPr id="5" name="Skupina 4"/>
          <p:cNvGrpSpPr/>
          <p:nvPr/>
        </p:nvGrpSpPr>
        <p:grpSpPr>
          <a:xfrm>
            <a:off x="6752492" y="1359877"/>
            <a:ext cx="1805354" cy="2297723"/>
            <a:chOff x="6752492" y="1359877"/>
            <a:chExt cx="1805354" cy="2297723"/>
          </a:xfrm>
        </p:grpSpPr>
        <p:sp>
          <p:nvSpPr>
            <p:cNvPr id="3" name="Obdélník 2"/>
            <p:cNvSpPr/>
            <p:nvPr/>
          </p:nvSpPr>
          <p:spPr>
            <a:xfrm>
              <a:off x="7092462" y="1359877"/>
              <a:ext cx="1465384" cy="22977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bdélník 3"/>
            <p:cNvSpPr/>
            <p:nvPr/>
          </p:nvSpPr>
          <p:spPr>
            <a:xfrm>
              <a:off x="6752492" y="1758462"/>
              <a:ext cx="339970" cy="2227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5184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76964" y="112622"/>
            <a:ext cx="7886700" cy="1325563"/>
          </a:xfrm>
        </p:spPr>
        <p:txBody>
          <a:bodyPr>
            <a:normAutofit/>
          </a:bodyPr>
          <a:lstStyle/>
          <a:p>
            <a:pPr algn="ctr"/>
            <a:r>
              <a:rPr lang="cs-CZ" sz="4000" dirty="0" err="1">
                <a:solidFill>
                  <a:srgbClr val="C00000"/>
                </a:solidFill>
              </a:rPr>
              <a:t>Huntingtonova</a:t>
            </a:r>
            <a:r>
              <a:rPr lang="cs-CZ" sz="4000" dirty="0">
                <a:solidFill>
                  <a:srgbClr val="C00000"/>
                </a:solidFill>
              </a:rPr>
              <a:t> chorea – příklad dominantní </a:t>
            </a:r>
            <a:r>
              <a:rPr lang="cs-CZ" sz="4000" dirty="0" smtClean="0">
                <a:solidFill>
                  <a:srgbClr val="C00000"/>
                </a:solidFill>
              </a:rPr>
              <a:t>alely</a:t>
            </a:r>
            <a:endParaRPr lang="cs-CZ" sz="4000" dirty="0">
              <a:solidFill>
                <a:srgbClr val="C00000"/>
              </a:solidFill>
            </a:endParaRPr>
          </a:p>
        </p:txBody>
      </p:sp>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4456" y="1986207"/>
            <a:ext cx="4231891" cy="3490146"/>
          </a:xfrm>
          <a:prstGeom prst="rect">
            <a:avLst/>
          </a:prstGeom>
        </p:spPr>
      </p:pic>
      <p:sp>
        <p:nvSpPr>
          <p:cNvPr id="5" name="TextovéPole 2"/>
          <p:cNvSpPr txBox="1">
            <a:spLocks noChangeArrowheads="1"/>
          </p:cNvSpPr>
          <p:nvPr/>
        </p:nvSpPr>
        <p:spPr bwMode="auto">
          <a:xfrm>
            <a:off x="368425" y="1986207"/>
            <a:ext cx="3477113" cy="270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eaLnBrk="1" hangingPunct="1">
              <a:spcBef>
                <a:spcPts val="1200"/>
              </a:spcBef>
              <a:spcAft>
                <a:spcPts val="1200"/>
              </a:spcAft>
            </a:pPr>
            <a:r>
              <a:rPr lang="cs-CZ" altLang="cs-CZ" sz="2000" dirty="0" err="1" smtClean="0">
                <a:latin typeface="Calibri" panose="020F0502020204030204" pitchFamily="34" charset="0"/>
              </a:rPr>
              <a:t>Neurodegenerativní</a:t>
            </a:r>
            <a:r>
              <a:rPr lang="cs-CZ" altLang="cs-CZ" sz="2000" dirty="0" smtClean="0">
                <a:latin typeface="Calibri" panose="020F0502020204030204" pitchFamily="34" charset="0"/>
              </a:rPr>
              <a:t> onemocnění</a:t>
            </a:r>
          </a:p>
          <a:p>
            <a:pPr marL="342900" indent="-342900" eaLnBrk="1" hangingPunct="1">
              <a:spcBef>
                <a:spcPct val="0"/>
              </a:spcBef>
              <a:spcAft>
                <a:spcPts val="1200"/>
              </a:spcAft>
            </a:pPr>
            <a:r>
              <a:rPr lang="cs-CZ" altLang="cs-CZ" sz="2000" dirty="0" smtClean="0">
                <a:latin typeface="Calibri" panose="020F0502020204030204" pitchFamily="34" charset="0"/>
              </a:rPr>
              <a:t>Způsobeno </a:t>
            </a:r>
            <a:r>
              <a:rPr lang="cs-CZ" altLang="cs-CZ" sz="2000" dirty="0">
                <a:latin typeface="Calibri" panose="020F0502020204030204" pitchFamily="34" charset="0"/>
              </a:rPr>
              <a:t>expanzí </a:t>
            </a:r>
            <a:r>
              <a:rPr lang="cs-CZ" altLang="cs-CZ" sz="2000" dirty="0" err="1">
                <a:latin typeface="Calibri" panose="020F0502020204030204" pitchFamily="34" charset="0"/>
              </a:rPr>
              <a:t>trinukleotidu</a:t>
            </a:r>
            <a:r>
              <a:rPr lang="cs-CZ" altLang="cs-CZ" sz="2000" dirty="0">
                <a:latin typeface="Calibri" panose="020F0502020204030204" pitchFamily="34" charset="0"/>
              </a:rPr>
              <a:t> CAG v genu pro </a:t>
            </a:r>
            <a:r>
              <a:rPr lang="cs-CZ" altLang="cs-CZ" sz="2000" dirty="0" err="1">
                <a:latin typeface="Calibri" panose="020F0502020204030204" pitchFamily="34" charset="0"/>
              </a:rPr>
              <a:t>huntingtin</a:t>
            </a:r>
            <a:r>
              <a:rPr lang="cs-CZ" altLang="cs-CZ" sz="2000" dirty="0">
                <a:latin typeface="Calibri" panose="020F0502020204030204" pitchFamily="34" charset="0"/>
              </a:rPr>
              <a:t> </a:t>
            </a:r>
            <a:r>
              <a:rPr lang="cs-CZ" altLang="cs-CZ" sz="2000" dirty="0">
                <a:latin typeface="Calibri" panose="020F0502020204030204" pitchFamily="34" charset="0"/>
                <a:sym typeface="Wingdings" panose="05000000000000000000" pitchFamily="2" charset="2"/>
              </a:rPr>
              <a:t></a:t>
            </a:r>
            <a:r>
              <a:rPr lang="en-US" altLang="cs-CZ" sz="2000" dirty="0">
                <a:latin typeface="Calibri" panose="020F0502020204030204" pitchFamily="34" charset="0"/>
                <a:sym typeface="Wingdings" panose="05000000000000000000" pitchFamily="2" charset="2"/>
              </a:rPr>
              <a:t> </a:t>
            </a:r>
            <a:r>
              <a:rPr lang="en-US" altLang="cs-CZ" sz="2000" dirty="0" err="1">
                <a:latin typeface="Calibri" panose="020F0502020204030204" pitchFamily="34" charset="0"/>
                <a:sym typeface="Wingdings" panose="05000000000000000000" pitchFamily="2" charset="2"/>
              </a:rPr>
              <a:t>vznik</a:t>
            </a:r>
            <a:r>
              <a:rPr lang="en-US" altLang="cs-CZ" sz="2000" dirty="0">
                <a:latin typeface="Calibri" panose="020F0502020204030204" pitchFamily="34" charset="0"/>
                <a:sym typeface="Wingdings" panose="05000000000000000000" pitchFamily="2" charset="2"/>
              </a:rPr>
              <a:t> </a:t>
            </a:r>
            <a:r>
              <a:rPr lang="en-US" altLang="cs-CZ" sz="2000" dirty="0" err="1">
                <a:latin typeface="Calibri" panose="020F0502020204030204" pitchFamily="34" charset="0"/>
                <a:sym typeface="Wingdings" panose="05000000000000000000" pitchFamily="2" charset="2"/>
              </a:rPr>
              <a:t>polyglutaminov</a:t>
            </a:r>
            <a:r>
              <a:rPr lang="cs-CZ" altLang="cs-CZ" sz="2000" dirty="0">
                <a:latin typeface="Calibri" panose="020F0502020204030204" pitchFamily="34" charset="0"/>
                <a:sym typeface="Wingdings" panose="05000000000000000000" pitchFamily="2" charset="2"/>
              </a:rPr>
              <a:t>é</a:t>
            </a:r>
            <a:r>
              <a:rPr lang="en-US" altLang="cs-CZ" sz="2000" dirty="0">
                <a:latin typeface="Calibri" panose="020F0502020204030204" pitchFamily="34" charset="0"/>
                <a:sym typeface="Wingdings" panose="05000000000000000000" pitchFamily="2" charset="2"/>
              </a:rPr>
              <a:t>ho </a:t>
            </a:r>
            <a:r>
              <a:rPr lang="en-US" altLang="cs-CZ" sz="2000" dirty="0" err="1">
                <a:latin typeface="Calibri" panose="020F0502020204030204" pitchFamily="34" charset="0"/>
                <a:sym typeface="Wingdings" panose="05000000000000000000" pitchFamily="2" charset="2"/>
              </a:rPr>
              <a:t>traktu</a:t>
            </a:r>
            <a:r>
              <a:rPr lang="cs-CZ" altLang="cs-CZ" sz="2000" dirty="0">
                <a:latin typeface="Calibri" panose="020F0502020204030204" pitchFamily="34" charset="0"/>
              </a:rPr>
              <a:t> </a:t>
            </a:r>
            <a:r>
              <a:rPr lang="cs-CZ" altLang="cs-CZ" sz="2000" dirty="0">
                <a:latin typeface="Calibri" panose="020F0502020204030204" pitchFamily="34" charset="0"/>
                <a:sym typeface="Wingdings" panose="05000000000000000000" pitchFamily="2" charset="2"/>
              </a:rPr>
              <a:t></a:t>
            </a:r>
            <a:r>
              <a:rPr lang="en-US" altLang="cs-CZ" sz="2000" dirty="0">
                <a:latin typeface="Calibri" panose="020F0502020204030204" pitchFamily="34" charset="0"/>
                <a:sym typeface="Wingdings" panose="05000000000000000000" pitchFamily="2" charset="2"/>
              </a:rPr>
              <a:t> </a:t>
            </a:r>
            <a:r>
              <a:rPr lang="cs-CZ" altLang="cs-CZ" sz="2000" dirty="0">
                <a:latin typeface="Calibri" panose="020F0502020204030204" pitchFamily="34" charset="0"/>
                <a:sym typeface="Wingdings" panose="05000000000000000000" pitchFamily="2" charset="2"/>
              </a:rPr>
              <a:t>neodbouratelný protein </a:t>
            </a:r>
            <a:r>
              <a:rPr lang="en-US" altLang="cs-CZ" sz="2000" dirty="0">
                <a:latin typeface="Calibri" panose="020F0502020204030204" pitchFamily="34" charset="0"/>
                <a:sym typeface="Wingdings" panose="05000000000000000000" pitchFamily="2" charset="2"/>
              </a:rPr>
              <a:t> </a:t>
            </a:r>
            <a:r>
              <a:rPr lang="en-US" altLang="cs-CZ" sz="2000" dirty="0" err="1">
                <a:latin typeface="Calibri" panose="020F0502020204030204" pitchFamily="34" charset="0"/>
                <a:sym typeface="Wingdings" panose="05000000000000000000" pitchFamily="2" charset="2"/>
              </a:rPr>
              <a:t>cytotoxick</a:t>
            </a:r>
            <a:r>
              <a:rPr lang="cs-CZ" altLang="cs-CZ" sz="2000" dirty="0" smtClean="0">
                <a:latin typeface="Calibri" panose="020F0502020204030204" pitchFamily="34" charset="0"/>
                <a:sym typeface="Wingdings" panose="05000000000000000000" pitchFamily="2" charset="2"/>
              </a:rPr>
              <a:t>ý</a:t>
            </a:r>
            <a:endParaRPr lang="cs-CZ" altLang="cs-CZ" sz="2000" dirty="0">
              <a:latin typeface="Calibri" panose="020F0502020204030204" pitchFamily="34" charset="0"/>
              <a:sym typeface="Wingdings" panose="05000000000000000000" pitchFamily="2" charset="2"/>
            </a:endParaRPr>
          </a:p>
        </p:txBody>
      </p:sp>
      <p:pic>
        <p:nvPicPr>
          <p:cNvPr id="6" name="Picture 2" descr="Nancy Wexl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2292" y="1499486"/>
            <a:ext cx="1188109" cy="1987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ovéPole 2"/>
          <p:cNvSpPr txBox="1"/>
          <p:nvPr/>
        </p:nvSpPr>
        <p:spPr>
          <a:xfrm>
            <a:off x="545852" y="5598955"/>
            <a:ext cx="7458324" cy="769441"/>
          </a:xfrm>
          <a:prstGeom prst="rect">
            <a:avLst/>
          </a:prstGeom>
          <a:noFill/>
        </p:spPr>
        <p:txBody>
          <a:bodyPr wrap="none" rtlCol="0">
            <a:spAutoFit/>
          </a:bodyPr>
          <a:lstStyle/>
          <a:p>
            <a:r>
              <a:rPr lang="cs-CZ" sz="2200" b="1" dirty="0" smtClean="0">
                <a:solidFill>
                  <a:srgbClr val="FF0000"/>
                </a:solidFill>
              </a:rPr>
              <a:t>Mutantní alela je dominantní</a:t>
            </a:r>
          </a:p>
          <a:p>
            <a:r>
              <a:rPr lang="cs-CZ" sz="2200" b="1" dirty="0" smtClean="0">
                <a:solidFill>
                  <a:srgbClr val="FF0000"/>
                </a:solidFill>
              </a:rPr>
              <a:t>(neodbouratelný protein se v shromažďuje a způsobí chorobu)</a:t>
            </a:r>
          </a:p>
        </p:txBody>
      </p:sp>
    </p:spTree>
    <p:extLst>
      <p:ext uri="{BB962C8B-B14F-4D97-AF65-F5344CB8AC3E}">
        <p14:creationId xmlns:p14="http://schemas.microsoft.com/office/powerpoint/2010/main" val="2679106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22324" y="88679"/>
            <a:ext cx="7886700" cy="1325563"/>
          </a:xfrm>
        </p:spPr>
        <p:txBody>
          <a:bodyPr>
            <a:normAutofit/>
          </a:bodyPr>
          <a:lstStyle/>
          <a:p>
            <a:pPr algn="ctr"/>
            <a:r>
              <a:rPr lang="cs-CZ" sz="4000" dirty="0">
                <a:solidFill>
                  <a:srgbClr val="C00000"/>
                </a:solidFill>
              </a:rPr>
              <a:t>Letální mutace</a:t>
            </a:r>
            <a:endParaRPr lang="en-US" sz="4000" dirty="0">
              <a:solidFill>
                <a:srgbClr val="C00000"/>
              </a:solidFill>
            </a:endParaRPr>
          </a:p>
        </p:txBody>
      </p:sp>
      <p:sp>
        <p:nvSpPr>
          <p:cNvPr id="4" name="TextovéPole 3"/>
          <p:cNvSpPr txBox="1"/>
          <p:nvPr/>
        </p:nvSpPr>
        <p:spPr>
          <a:xfrm>
            <a:off x="723016" y="1615043"/>
            <a:ext cx="8027580" cy="2215991"/>
          </a:xfrm>
          <a:prstGeom prst="rect">
            <a:avLst/>
          </a:prstGeom>
          <a:noFill/>
        </p:spPr>
        <p:txBody>
          <a:bodyPr wrap="square" rtlCol="0">
            <a:spAutoFit/>
          </a:bodyPr>
          <a:lstStyle/>
          <a:p>
            <a:pPr marL="342900" indent="-342900">
              <a:spcAft>
                <a:spcPts val="3000"/>
              </a:spcAft>
              <a:buFont typeface="Arial" panose="020B0604020202020204" pitchFamily="34" charset="0"/>
              <a:buChar char="•"/>
            </a:pPr>
            <a:r>
              <a:rPr lang="cs-CZ" sz="2200" dirty="0" smtClean="0"/>
              <a:t>Způsobují smrt nositele.</a:t>
            </a:r>
          </a:p>
          <a:p>
            <a:pPr marL="342900" indent="-342900">
              <a:spcAft>
                <a:spcPts val="3000"/>
              </a:spcAft>
              <a:buFont typeface="Arial" panose="020B0604020202020204" pitchFamily="34" charset="0"/>
              <a:buChar char="•"/>
            </a:pPr>
            <a:r>
              <a:rPr lang="cs-CZ" sz="2200" dirty="0" smtClean="0"/>
              <a:t>Většinou recesivní</a:t>
            </a:r>
          </a:p>
          <a:p>
            <a:pPr marL="342900" indent="-342900">
              <a:spcAft>
                <a:spcPts val="3000"/>
              </a:spcAft>
              <a:buFont typeface="Arial" panose="020B0604020202020204" pitchFamily="34" charset="0"/>
              <a:buChar char="•"/>
            </a:pPr>
            <a:r>
              <a:rPr lang="cs-CZ" sz="2200" dirty="0" smtClean="0"/>
              <a:t>Pokud dominantní – když způsobí smrt před dosažením dospělosti </a:t>
            </a:r>
            <a:r>
              <a:rPr lang="cs-CZ" sz="2200" dirty="0" smtClean="0">
                <a:sym typeface="Wingdings" panose="05000000000000000000" pitchFamily="2" charset="2"/>
              </a:rPr>
              <a:t></a:t>
            </a:r>
            <a:r>
              <a:rPr lang="cs-CZ" sz="2200" dirty="0" smtClean="0"/>
              <a:t> okamžitá eliminace z populace</a:t>
            </a:r>
            <a:endParaRPr lang="en-US" sz="2200" dirty="0" smtClean="0"/>
          </a:p>
        </p:txBody>
      </p:sp>
    </p:spTree>
    <p:extLst>
      <p:ext uri="{BB962C8B-B14F-4D97-AF65-F5344CB8AC3E}">
        <p14:creationId xmlns:p14="http://schemas.microsoft.com/office/powerpoint/2010/main" val="134390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3629062" y="330801"/>
            <a:ext cx="1935804" cy="707886"/>
          </a:xfrm>
          <a:prstGeom prst="rect">
            <a:avLst/>
          </a:prstGeom>
          <a:noFill/>
        </p:spPr>
        <p:txBody>
          <a:bodyPr wrap="square" rtlCol="0">
            <a:spAutoFit/>
          </a:bodyPr>
          <a:lstStyle/>
          <a:p>
            <a:r>
              <a:rPr lang="cs-CZ" sz="4000" dirty="0" smtClean="0">
                <a:solidFill>
                  <a:srgbClr val="C00000"/>
                </a:solidFill>
                <a:latin typeface="Calibri" panose="020F0502020204030204" pitchFamily="34" charset="0"/>
                <a:ea typeface="+mj-ea"/>
                <a:cs typeface="+mj-cs"/>
              </a:rPr>
              <a:t>Enzymy</a:t>
            </a:r>
            <a:endParaRPr lang="cs-CZ" sz="4000" dirty="0">
              <a:solidFill>
                <a:srgbClr val="C00000"/>
              </a:solidFill>
              <a:latin typeface="Calibri" panose="020F0502020204030204" pitchFamily="34" charset="0"/>
              <a:ea typeface="+mj-ea"/>
              <a:cs typeface="+mj-cs"/>
            </a:endParaRPr>
          </a:p>
        </p:txBody>
      </p:sp>
      <p:pic>
        <p:nvPicPr>
          <p:cNvPr id="5" name="Picture 23" descr="2088995-lightningstrikes_flas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3546" y="2271147"/>
            <a:ext cx="4042856" cy="302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298647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1181" y="216271"/>
            <a:ext cx="7886700" cy="1325563"/>
          </a:xfrm>
        </p:spPr>
        <p:txBody>
          <a:bodyPr>
            <a:normAutofit/>
          </a:bodyPr>
          <a:lstStyle/>
          <a:p>
            <a:pPr algn="ctr"/>
            <a:r>
              <a:rPr lang="cs-CZ" sz="4000" dirty="0" smtClean="0">
                <a:solidFill>
                  <a:srgbClr val="C00000"/>
                </a:solidFill>
              </a:rPr>
              <a:t>Achondroplasie – příklad recesivně letální alely</a:t>
            </a:r>
            <a:endParaRPr lang="en-US" sz="4000" dirty="0">
              <a:solidFill>
                <a:srgbClr val="C00000"/>
              </a:solidFill>
            </a:endParaRPr>
          </a:p>
        </p:txBody>
      </p:sp>
      <p:sp>
        <p:nvSpPr>
          <p:cNvPr id="5" name="TextovéPole 4"/>
          <p:cNvSpPr txBox="1"/>
          <p:nvPr/>
        </p:nvSpPr>
        <p:spPr>
          <a:xfrm>
            <a:off x="206921" y="1753950"/>
            <a:ext cx="5406802" cy="4170372"/>
          </a:xfrm>
          <a:prstGeom prst="rect">
            <a:avLst/>
          </a:prstGeom>
          <a:noFill/>
        </p:spPr>
        <p:txBody>
          <a:bodyPr wrap="square" rtlCol="0">
            <a:spAutoFit/>
          </a:bodyPr>
          <a:lstStyle/>
          <a:p>
            <a:pPr marL="342900" indent="-342900">
              <a:spcBef>
                <a:spcPts val="1800"/>
              </a:spcBef>
              <a:buFont typeface="Arial" panose="020B0604020202020204" pitchFamily="34" charset="0"/>
              <a:buChar char="•"/>
            </a:pPr>
            <a:r>
              <a:rPr lang="cs-CZ" sz="2200" dirty="0" smtClean="0"/>
              <a:t>Achondroplasie – malý vzrůst (120 – 130 cm)</a:t>
            </a:r>
          </a:p>
          <a:p>
            <a:pPr marL="342900" indent="-342900">
              <a:spcBef>
                <a:spcPts val="1800"/>
              </a:spcBef>
              <a:buFont typeface="Arial" panose="020B0604020202020204" pitchFamily="34" charset="0"/>
              <a:buChar char="•"/>
            </a:pPr>
            <a:r>
              <a:rPr lang="cs-CZ" sz="2200" dirty="0" smtClean="0"/>
              <a:t>Mutace v genu pro receptor 3 fibroblastového růstového faktoru (FGFR3) </a:t>
            </a:r>
            <a:r>
              <a:rPr lang="cs-CZ" sz="2200" dirty="0" smtClean="0">
                <a:sym typeface="Wingdings" panose="05000000000000000000" pitchFamily="2" charset="2"/>
              </a:rPr>
              <a:t> </a:t>
            </a:r>
            <a:r>
              <a:rPr lang="cs-CZ" sz="2200" dirty="0" smtClean="0">
                <a:sym typeface="Wingdings" panose="05000000000000000000" pitchFamily="2" charset="2"/>
              </a:rPr>
              <a:t>brání proliferaci chondrocytů – </a:t>
            </a:r>
            <a:r>
              <a:rPr lang="cs-CZ" sz="2200" dirty="0" smtClean="0">
                <a:sym typeface="Wingdings" panose="05000000000000000000" pitchFamily="2" charset="2"/>
              </a:rPr>
              <a:t>produkt mutantní alely aktivní neustále</a:t>
            </a:r>
          </a:p>
          <a:p>
            <a:pPr marL="342900" indent="-342900">
              <a:spcBef>
                <a:spcPts val="1800"/>
              </a:spcBef>
              <a:buFont typeface="Arial" panose="020B0604020202020204" pitchFamily="34" charset="0"/>
              <a:buChar char="•"/>
            </a:pPr>
            <a:r>
              <a:rPr lang="cs-CZ" sz="2200" dirty="0" smtClean="0">
                <a:solidFill>
                  <a:srgbClr val="FF0000"/>
                </a:solidFill>
                <a:sym typeface="Wingdings" panose="05000000000000000000" pitchFamily="2" charset="2"/>
              </a:rPr>
              <a:t>Na achondroplasii stačí jedna alela (</a:t>
            </a:r>
            <a:r>
              <a:rPr lang="en-US" sz="2200" dirty="0" smtClean="0">
                <a:solidFill>
                  <a:srgbClr val="FF0000"/>
                </a:solidFill>
                <a:sym typeface="Wingdings" panose="05000000000000000000" pitchFamily="2" charset="2"/>
              </a:rPr>
              <a:t> </a:t>
            </a:r>
            <a:r>
              <a:rPr lang="cs-CZ" sz="2200" dirty="0" smtClean="0">
                <a:solidFill>
                  <a:srgbClr val="FF0000"/>
                </a:solidFill>
                <a:sym typeface="Wingdings" panose="05000000000000000000" pitchFamily="2" charset="2"/>
              </a:rPr>
              <a:t>dominantní)</a:t>
            </a:r>
          </a:p>
          <a:p>
            <a:pPr marL="342900" indent="-342900">
              <a:spcBef>
                <a:spcPts val="1800"/>
              </a:spcBef>
              <a:buFont typeface="Arial" panose="020B0604020202020204" pitchFamily="34" charset="0"/>
              <a:buChar char="•"/>
            </a:pPr>
            <a:r>
              <a:rPr lang="cs-CZ" sz="2200" dirty="0" smtClean="0">
                <a:solidFill>
                  <a:srgbClr val="FF0000"/>
                </a:solidFill>
                <a:sym typeface="Wingdings" panose="05000000000000000000" pitchFamily="2" charset="2"/>
              </a:rPr>
              <a:t>V homozygotním stav letální ( recesivně letální)</a:t>
            </a:r>
            <a:r>
              <a:rPr lang="en-US" sz="2200" dirty="0" smtClean="0">
                <a:solidFill>
                  <a:srgbClr val="FF0000"/>
                </a:solidFill>
                <a:sym typeface="Wingdings" panose="05000000000000000000" pitchFamily="2" charset="2"/>
              </a:rPr>
              <a:t> </a:t>
            </a:r>
            <a:endParaRPr lang="en-US" sz="2200" dirty="0" smtClean="0">
              <a:solidFill>
                <a:srgbClr val="FF0000"/>
              </a:solidFill>
            </a:endParaRP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1192" y="1747417"/>
            <a:ext cx="2829998" cy="3854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7800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48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40739" y="276271"/>
            <a:ext cx="7567238" cy="1325563"/>
          </a:xfrm>
        </p:spPr>
        <p:txBody>
          <a:bodyPr>
            <a:normAutofit fontScale="90000"/>
          </a:bodyPr>
          <a:lstStyle/>
          <a:p>
            <a:pPr algn="ctr"/>
            <a:r>
              <a:rPr lang="cs-CZ" dirty="0" err="1" smtClean="0">
                <a:solidFill>
                  <a:srgbClr val="C00000"/>
                </a:solidFill>
              </a:rPr>
              <a:t>Povíjnice</a:t>
            </a:r>
            <a:r>
              <a:rPr lang="cs-CZ" dirty="0" smtClean="0">
                <a:solidFill>
                  <a:srgbClr val="C00000"/>
                </a:solidFill>
              </a:rPr>
              <a:t> nachová </a:t>
            </a:r>
            <a:r>
              <a:rPr lang="cs-CZ" sz="3600" dirty="0" smtClean="0">
                <a:solidFill>
                  <a:srgbClr val="C00000"/>
                </a:solidFill>
              </a:rPr>
              <a:t> </a:t>
            </a:r>
            <a:br>
              <a:rPr lang="cs-CZ" sz="3600" dirty="0" smtClean="0">
                <a:solidFill>
                  <a:srgbClr val="C00000"/>
                </a:solidFill>
              </a:rPr>
            </a:br>
            <a:r>
              <a:rPr lang="cs-CZ" sz="3600" dirty="0" smtClean="0">
                <a:solidFill>
                  <a:srgbClr val="C00000"/>
                </a:solidFill>
              </a:rPr>
              <a:t>náš model pro úplnou/neúplnou dominanci</a:t>
            </a:r>
            <a:endParaRPr lang="cs-CZ" sz="3600" dirty="0">
              <a:solidFill>
                <a:srgbClr val="C00000"/>
              </a:solidFill>
            </a:endParaRPr>
          </a:p>
        </p:txBody>
      </p:sp>
      <p:sp>
        <p:nvSpPr>
          <p:cNvPr id="3" name="TextovéPole 2"/>
          <p:cNvSpPr txBox="1"/>
          <p:nvPr/>
        </p:nvSpPr>
        <p:spPr>
          <a:xfrm>
            <a:off x="628650" y="1881052"/>
            <a:ext cx="7679327" cy="1338828"/>
          </a:xfrm>
          <a:prstGeom prst="rect">
            <a:avLst/>
          </a:prstGeom>
          <a:noFill/>
        </p:spPr>
        <p:txBody>
          <a:bodyPr wrap="square" rtlCol="0">
            <a:spAutoFit/>
          </a:bodyPr>
          <a:lstStyle/>
          <a:p>
            <a:pPr marL="342900" indent="-342900">
              <a:spcBef>
                <a:spcPts val="1800"/>
              </a:spcBef>
              <a:buFont typeface="Arial" panose="020B0604020202020204" pitchFamily="34" charset="0"/>
              <a:buChar char="•"/>
            </a:pPr>
            <a:r>
              <a:rPr lang="cs-CZ" sz="2200" dirty="0" err="1" smtClean="0"/>
              <a:t>Povíjnice</a:t>
            </a:r>
            <a:r>
              <a:rPr lang="cs-CZ" sz="2200" dirty="0" smtClean="0"/>
              <a:t> nachová (</a:t>
            </a:r>
            <a:r>
              <a:rPr lang="cs-CZ" sz="2200" i="1" dirty="0" err="1"/>
              <a:t>Ipomoea</a:t>
            </a:r>
            <a:r>
              <a:rPr lang="cs-CZ" sz="2200" i="1" dirty="0"/>
              <a:t> </a:t>
            </a:r>
            <a:r>
              <a:rPr lang="cs-CZ" sz="2200" i="1" dirty="0" err="1" smtClean="0"/>
              <a:t>purpurea</a:t>
            </a:r>
            <a:r>
              <a:rPr lang="cs-CZ" sz="2200" dirty="0" smtClean="0"/>
              <a:t>) – popínavá rostlina z Mexika a Střední Ameriky</a:t>
            </a:r>
          </a:p>
          <a:p>
            <a:pPr marL="342900" indent="-342900">
              <a:spcBef>
                <a:spcPts val="1800"/>
              </a:spcBef>
              <a:buFont typeface="Arial" panose="020B0604020202020204" pitchFamily="34" charset="0"/>
              <a:buChar char="•"/>
            </a:pPr>
            <a:r>
              <a:rPr lang="cs-CZ" sz="2200" dirty="0" smtClean="0"/>
              <a:t>Květy fialové, růžové, červené a bílé, cca 20 odstínů</a:t>
            </a:r>
            <a:endParaRPr lang="cs-CZ" sz="2200" dirty="0"/>
          </a:p>
        </p:txBody>
      </p:sp>
      <p:pic>
        <p:nvPicPr>
          <p:cNvPr id="1030" name="Picture 6" descr="Morning glor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650" y="3774191"/>
            <a:ext cx="2790644" cy="209235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Objekt 3"/>
          <p:cNvGraphicFramePr>
            <a:graphicFrameLocks noChangeAspect="1"/>
          </p:cNvGraphicFramePr>
          <p:nvPr>
            <p:extLst/>
          </p:nvPr>
        </p:nvGraphicFramePr>
        <p:xfrm>
          <a:off x="3587283" y="3753644"/>
          <a:ext cx="2835692" cy="2112900"/>
        </p:xfrm>
        <a:graphic>
          <a:graphicData uri="http://schemas.openxmlformats.org/presentationml/2006/ole">
            <mc:AlternateContent xmlns:mc="http://schemas.openxmlformats.org/markup-compatibility/2006">
              <mc:Choice xmlns:v="urn:schemas-microsoft-com:vml" Requires="v">
                <p:oleObj spid="_x0000_s4396" name="Image" r:id="rId5" imgW="8520480" imgH="6348960" progId="Photoshop.Image.13">
                  <p:embed/>
                </p:oleObj>
              </mc:Choice>
              <mc:Fallback>
                <p:oleObj name="Image" r:id="rId5" imgW="8520480" imgH="6348960" progId="Photoshop.Image.13">
                  <p:embed/>
                  <p:pic>
                    <p:nvPicPr>
                      <p:cNvPr id="0" name=""/>
                      <p:cNvPicPr/>
                      <p:nvPr/>
                    </p:nvPicPr>
                    <p:blipFill>
                      <a:blip r:embed="rId6"/>
                      <a:stretch>
                        <a:fillRect/>
                      </a:stretch>
                    </p:blipFill>
                    <p:spPr>
                      <a:xfrm>
                        <a:off x="3587283" y="3753644"/>
                        <a:ext cx="2835692" cy="2112900"/>
                      </a:xfrm>
                      <a:prstGeom prst="rect">
                        <a:avLst/>
                      </a:prstGeom>
                    </p:spPr>
                  </p:pic>
                </p:oleObj>
              </mc:Fallback>
            </mc:AlternateContent>
          </a:graphicData>
        </a:graphic>
      </p:graphicFrame>
      <p:graphicFrame>
        <p:nvGraphicFramePr>
          <p:cNvPr id="5" name="Objekt 4"/>
          <p:cNvGraphicFramePr>
            <a:graphicFrameLocks noChangeAspect="1"/>
          </p:cNvGraphicFramePr>
          <p:nvPr>
            <p:extLst/>
          </p:nvPr>
        </p:nvGraphicFramePr>
        <p:xfrm>
          <a:off x="6632506" y="3774190"/>
          <a:ext cx="2228194" cy="2092353"/>
        </p:xfrm>
        <a:graphic>
          <a:graphicData uri="http://schemas.openxmlformats.org/presentationml/2006/ole">
            <mc:AlternateContent xmlns:mc="http://schemas.openxmlformats.org/markup-compatibility/2006">
              <mc:Choice xmlns:v="urn:schemas-microsoft-com:vml" Requires="v">
                <p:oleObj spid="_x0000_s4397" name="Image" r:id="rId7" imgW="1892063" imgH="1777778" progId="Photoshop.Image.13">
                  <p:embed/>
                </p:oleObj>
              </mc:Choice>
              <mc:Fallback>
                <p:oleObj name="Image" r:id="rId7" imgW="1892063" imgH="1777778" progId="Photoshop.Image.1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32506" y="3774190"/>
                        <a:ext cx="2228194" cy="2092353"/>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190893517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11233" y="40752"/>
            <a:ext cx="7886700" cy="1325563"/>
          </a:xfrm>
        </p:spPr>
        <p:txBody>
          <a:bodyPr/>
          <a:lstStyle/>
          <a:p>
            <a:pPr algn="ctr"/>
            <a:r>
              <a:rPr lang="cs-CZ" dirty="0" smtClean="0">
                <a:solidFill>
                  <a:srgbClr val="C00000"/>
                </a:solidFill>
              </a:rPr>
              <a:t>Zbarvení květu </a:t>
            </a:r>
            <a:r>
              <a:rPr lang="cs-CZ" dirty="0" err="1" smtClean="0">
                <a:solidFill>
                  <a:srgbClr val="C00000"/>
                </a:solidFill>
              </a:rPr>
              <a:t>povíjnice</a:t>
            </a:r>
            <a:endParaRPr lang="cs-CZ" dirty="0">
              <a:solidFill>
                <a:srgbClr val="C00000"/>
              </a:solidFill>
            </a:endParaRPr>
          </a:p>
        </p:txBody>
      </p:sp>
      <p:pic>
        <p:nvPicPr>
          <p:cNvPr id="31" name="Obrázek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9842" y="1288892"/>
            <a:ext cx="3248862" cy="5399689"/>
          </a:xfrm>
          <a:prstGeom prst="rect">
            <a:avLst/>
          </a:prstGeom>
        </p:spPr>
      </p:pic>
      <p:sp>
        <p:nvSpPr>
          <p:cNvPr id="32" name="Ovál 31"/>
          <p:cNvSpPr/>
          <p:nvPr/>
        </p:nvSpPr>
        <p:spPr>
          <a:xfrm>
            <a:off x="862320" y="3562017"/>
            <a:ext cx="1123405" cy="42672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33" name="Přímá spojnice se šipkou 32"/>
          <p:cNvCxnSpPr/>
          <p:nvPr/>
        </p:nvCxnSpPr>
        <p:spPr>
          <a:xfrm flipH="1">
            <a:off x="1862464" y="2682544"/>
            <a:ext cx="1100045" cy="88313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TextovéPole 33"/>
          <p:cNvSpPr txBox="1"/>
          <p:nvPr/>
        </p:nvSpPr>
        <p:spPr>
          <a:xfrm>
            <a:off x="2954327" y="2317561"/>
            <a:ext cx="800219" cy="400110"/>
          </a:xfrm>
          <a:prstGeom prst="rect">
            <a:avLst/>
          </a:prstGeom>
          <a:noFill/>
        </p:spPr>
        <p:txBody>
          <a:bodyPr wrap="none" rtlCol="0">
            <a:spAutoFit/>
          </a:bodyPr>
          <a:lstStyle/>
          <a:p>
            <a:r>
              <a:rPr lang="cs-CZ" sz="2000" dirty="0" smtClean="0"/>
              <a:t>Gen </a:t>
            </a:r>
            <a:r>
              <a:rPr lang="cs-CZ" sz="2000" i="1" dirty="0" smtClean="0"/>
              <a:t>P</a:t>
            </a:r>
            <a:endParaRPr lang="cs-CZ" sz="2000" i="1" dirty="0"/>
          </a:p>
        </p:txBody>
      </p:sp>
      <p:sp>
        <p:nvSpPr>
          <p:cNvPr id="13" name="TextovéPole 12"/>
          <p:cNvSpPr txBox="1"/>
          <p:nvPr/>
        </p:nvSpPr>
        <p:spPr>
          <a:xfrm>
            <a:off x="4213548" y="1275008"/>
            <a:ext cx="4737046" cy="2939266"/>
          </a:xfrm>
          <a:prstGeom prst="rect">
            <a:avLst/>
          </a:prstGeom>
          <a:noFill/>
        </p:spPr>
        <p:txBody>
          <a:bodyPr wrap="square" rtlCol="0">
            <a:spAutoFit/>
          </a:bodyPr>
          <a:lstStyle/>
          <a:p>
            <a:pPr marL="342900" indent="-342900">
              <a:spcBef>
                <a:spcPts val="1800"/>
              </a:spcBef>
              <a:buFont typeface="Arial" panose="020B0604020202020204" pitchFamily="34" charset="0"/>
              <a:buChar char="•"/>
            </a:pPr>
            <a:r>
              <a:rPr lang="cs-CZ" sz="2000" dirty="0" smtClean="0"/>
              <a:t>Gen </a:t>
            </a:r>
            <a:r>
              <a:rPr lang="cs-CZ" sz="2000" i="1" dirty="0" smtClean="0"/>
              <a:t>P</a:t>
            </a:r>
            <a:r>
              <a:rPr lang="cs-CZ" sz="2000" dirty="0" smtClean="0"/>
              <a:t> pro enzym F</a:t>
            </a:r>
            <a:r>
              <a:rPr lang="en-US" sz="2000" dirty="0" err="1" smtClean="0"/>
              <a:t>3’H</a:t>
            </a:r>
            <a:r>
              <a:rPr lang="en-US" sz="2000" dirty="0" smtClean="0"/>
              <a:t> </a:t>
            </a:r>
            <a:r>
              <a:rPr lang="cs-CZ" sz="2000" dirty="0" smtClean="0"/>
              <a:t>– </a:t>
            </a:r>
            <a:r>
              <a:rPr lang="en-US" sz="2000" dirty="0" smtClean="0"/>
              <a:t>funk</a:t>
            </a:r>
            <a:r>
              <a:rPr lang="cs-CZ" sz="2000" dirty="0" smtClean="0"/>
              <a:t>ční alela </a:t>
            </a:r>
            <a:r>
              <a:rPr lang="cs-CZ" sz="2000" i="1" dirty="0" smtClean="0"/>
              <a:t>P</a:t>
            </a:r>
            <a:r>
              <a:rPr lang="cs-CZ" sz="2000" i="1" baseline="30000" dirty="0" smtClean="0">
                <a:effectLst>
                  <a:outerShdw blurRad="38100" dist="38100" dir="2700000" algn="tl">
                    <a:srgbClr val="000000">
                      <a:alpha val="43137"/>
                    </a:srgbClr>
                  </a:outerShdw>
                </a:effectLst>
              </a:rPr>
              <a:t>+</a:t>
            </a:r>
            <a:r>
              <a:rPr lang="cs-CZ" sz="2000" i="1" baseline="30000" dirty="0" smtClean="0"/>
              <a:t> </a:t>
            </a:r>
            <a:r>
              <a:rPr lang="cs-CZ" sz="2000" dirty="0" smtClean="0"/>
              <a:t>zpracovává substrát pro fialovou dráhu</a:t>
            </a:r>
          </a:p>
          <a:p>
            <a:pPr marL="342900" indent="-342900">
              <a:spcBef>
                <a:spcPts val="1800"/>
              </a:spcBef>
              <a:buFont typeface="Arial" panose="020B0604020202020204" pitchFamily="34" charset="0"/>
              <a:buChar char="•"/>
            </a:pPr>
            <a:r>
              <a:rPr lang="cs-CZ" sz="2000" dirty="0"/>
              <a:t>Fialová dráha má přednost</a:t>
            </a:r>
          </a:p>
          <a:p>
            <a:pPr marL="342900" indent="-342900">
              <a:spcBef>
                <a:spcPts val="1800"/>
              </a:spcBef>
              <a:buFont typeface="Arial" panose="020B0604020202020204" pitchFamily="34" charset="0"/>
              <a:buChar char="•"/>
            </a:pPr>
            <a:r>
              <a:rPr lang="cs-CZ" sz="2000" dirty="0" smtClean="0"/>
              <a:t>Alela </a:t>
            </a:r>
            <a:r>
              <a:rPr lang="cs-CZ" sz="2000" i="1" dirty="0" smtClean="0"/>
              <a:t>P</a:t>
            </a:r>
            <a:r>
              <a:rPr lang="cs-CZ" sz="2000" i="1" baseline="30000" dirty="0" smtClean="0"/>
              <a:t>-</a:t>
            </a:r>
            <a:r>
              <a:rPr lang="cs-CZ" sz="2000" dirty="0" smtClean="0"/>
              <a:t> je nefunkční </a:t>
            </a:r>
            <a:r>
              <a:rPr lang="cs-CZ" sz="2000" dirty="0" smtClean="0">
                <a:sym typeface="Wingdings" panose="05000000000000000000" pitchFamily="2" charset="2"/>
              </a:rPr>
              <a:t></a:t>
            </a:r>
            <a:r>
              <a:rPr lang="en-US" sz="2000" dirty="0" smtClean="0">
                <a:sym typeface="Wingdings" panose="05000000000000000000" pitchFamily="2" charset="2"/>
              </a:rPr>
              <a:t> </a:t>
            </a:r>
            <a:r>
              <a:rPr lang="cs-CZ" sz="2000" dirty="0" smtClean="0">
                <a:sym typeface="Wingdings" panose="05000000000000000000" pitchFamily="2" charset="2"/>
              </a:rPr>
              <a:t>využití růžové dráhy</a:t>
            </a:r>
          </a:p>
          <a:p>
            <a:pPr marL="342900" indent="-342900">
              <a:spcBef>
                <a:spcPts val="1800"/>
              </a:spcBef>
              <a:buFont typeface="Arial" panose="020B0604020202020204" pitchFamily="34" charset="0"/>
              <a:buChar char="•"/>
            </a:pPr>
            <a:r>
              <a:rPr lang="cs-CZ" sz="2000" dirty="0" smtClean="0">
                <a:sym typeface="Wingdings" panose="05000000000000000000" pitchFamily="2" charset="2"/>
              </a:rPr>
              <a:t>Pro fialovou barvu stačí jedna kopie alely </a:t>
            </a:r>
            <a:r>
              <a:rPr lang="cs-CZ" sz="2000" i="1" dirty="0" smtClean="0"/>
              <a:t>P</a:t>
            </a:r>
            <a:r>
              <a:rPr lang="cs-CZ" sz="2000" i="1" baseline="30000" dirty="0" smtClean="0">
                <a:effectLst>
                  <a:outerShdw blurRad="38100" dist="38100" dir="2700000" algn="tl">
                    <a:srgbClr val="000000">
                      <a:alpha val="43137"/>
                    </a:srgbClr>
                  </a:outerShdw>
                </a:effectLst>
              </a:rPr>
              <a:t>+</a:t>
            </a:r>
            <a:r>
              <a:rPr lang="cs-CZ" sz="2000" dirty="0" smtClean="0">
                <a:sym typeface="Wingdings" panose="05000000000000000000" pitchFamily="2" charset="2"/>
              </a:rPr>
              <a:t> </a:t>
            </a:r>
            <a:endParaRPr lang="cs-CZ" sz="2000" dirty="0"/>
          </a:p>
        </p:txBody>
      </p:sp>
      <p:pic>
        <p:nvPicPr>
          <p:cNvPr id="14" name="Picture 6" descr="Morning glor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54583" y="4516610"/>
            <a:ext cx="2220795" cy="1665095"/>
          </a:xfrm>
          <a:prstGeom prst="rect">
            <a:avLst/>
          </a:prstGeom>
          <a:noFill/>
          <a:extLst>
            <a:ext uri="{909E8E84-426E-40DD-AFC4-6F175D3DCCD1}">
              <a14:hiddenFill xmlns:a14="http://schemas.microsoft.com/office/drawing/2010/main">
                <a:solidFill>
                  <a:srgbClr val="FFFFFF"/>
                </a:solidFill>
              </a14:hiddenFill>
            </a:ext>
          </a:extLst>
        </p:spPr>
      </p:pic>
      <p:sp>
        <p:nvSpPr>
          <p:cNvPr id="15" name="TextovéPole 14"/>
          <p:cNvSpPr txBox="1"/>
          <p:nvPr/>
        </p:nvSpPr>
        <p:spPr>
          <a:xfrm>
            <a:off x="4623328" y="6305824"/>
            <a:ext cx="4612160" cy="461665"/>
          </a:xfrm>
          <a:prstGeom prst="rect">
            <a:avLst/>
          </a:prstGeom>
          <a:noFill/>
        </p:spPr>
        <p:txBody>
          <a:bodyPr wrap="none" rtlCol="0">
            <a:spAutoFit/>
          </a:bodyPr>
          <a:lstStyle/>
          <a:p>
            <a:r>
              <a:rPr lang="cs-CZ" sz="2400" dirty="0" smtClean="0">
                <a:sym typeface="Wingdings" panose="05000000000000000000" pitchFamily="2" charset="2"/>
              </a:rPr>
              <a:t></a:t>
            </a:r>
            <a:r>
              <a:rPr lang="en-US" sz="2400" dirty="0" smtClean="0">
                <a:sym typeface="Wingdings" panose="05000000000000000000" pitchFamily="2" charset="2"/>
              </a:rPr>
              <a:t> </a:t>
            </a:r>
            <a:r>
              <a:rPr lang="cs-CZ" sz="2400" b="1" dirty="0" smtClean="0">
                <a:solidFill>
                  <a:srgbClr val="FF0000"/>
                </a:solidFill>
                <a:sym typeface="Wingdings" panose="05000000000000000000" pitchFamily="2" charset="2"/>
              </a:rPr>
              <a:t>ú</a:t>
            </a:r>
            <a:r>
              <a:rPr lang="en-US" sz="2400" b="1" dirty="0" err="1" smtClean="0">
                <a:solidFill>
                  <a:srgbClr val="FF0000"/>
                </a:solidFill>
                <a:sym typeface="Wingdings" panose="05000000000000000000" pitchFamily="2" charset="2"/>
              </a:rPr>
              <a:t>pln</a:t>
            </a:r>
            <a:r>
              <a:rPr lang="cs-CZ" sz="2400" b="1" dirty="0" smtClean="0">
                <a:solidFill>
                  <a:srgbClr val="FF0000"/>
                </a:solidFill>
                <a:sym typeface="Wingdings" panose="05000000000000000000" pitchFamily="2" charset="2"/>
              </a:rPr>
              <a:t>á</a:t>
            </a:r>
            <a:r>
              <a:rPr lang="en-US" sz="2400" b="1" dirty="0" smtClean="0">
                <a:solidFill>
                  <a:srgbClr val="FF0000"/>
                </a:solidFill>
                <a:sym typeface="Wingdings" panose="05000000000000000000" pitchFamily="2" charset="2"/>
              </a:rPr>
              <a:t> dominance</a:t>
            </a:r>
            <a:r>
              <a:rPr lang="cs-CZ" sz="2400" b="1" dirty="0" smtClean="0">
                <a:solidFill>
                  <a:srgbClr val="FF0000"/>
                </a:solidFill>
                <a:sym typeface="Wingdings" panose="05000000000000000000" pitchFamily="2" charset="2"/>
              </a:rPr>
              <a:t> </a:t>
            </a:r>
            <a:r>
              <a:rPr lang="cs-CZ" sz="2400" dirty="0" smtClean="0">
                <a:sym typeface="Wingdings" panose="05000000000000000000" pitchFamily="2" charset="2"/>
              </a:rPr>
              <a:t>alely </a:t>
            </a:r>
            <a:r>
              <a:rPr lang="cs-CZ" sz="2400" i="1" dirty="0" smtClean="0"/>
              <a:t>P</a:t>
            </a:r>
            <a:r>
              <a:rPr lang="cs-CZ" sz="2400" i="1" baseline="30000" dirty="0" smtClean="0">
                <a:effectLst>
                  <a:outerShdw blurRad="38100" dist="38100" dir="2700000" algn="tl">
                    <a:srgbClr val="000000">
                      <a:alpha val="43137"/>
                    </a:srgbClr>
                  </a:outerShdw>
                </a:effectLst>
              </a:rPr>
              <a:t>+</a:t>
            </a:r>
            <a:r>
              <a:rPr lang="en-US" sz="2400" dirty="0" smtClean="0">
                <a:sym typeface="Wingdings" panose="05000000000000000000" pitchFamily="2" charset="2"/>
              </a:rPr>
              <a:t> </a:t>
            </a:r>
            <a:r>
              <a:rPr lang="en-US" sz="2400" dirty="0" err="1" smtClean="0">
                <a:sym typeface="Wingdings" panose="05000000000000000000" pitchFamily="2" charset="2"/>
              </a:rPr>
              <a:t>nad</a:t>
            </a:r>
            <a:r>
              <a:rPr lang="en-US" sz="2400" dirty="0" smtClean="0">
                <a:sym typeface="Wingdings" panose="05000000000000000000" pitchFamily="2" charset="2"/>
              </a:rPr>
              <a:t> </a:t>
            </a:r>
            <a:r>
              <a:rPr lang="cs-CZ" sz="2400" i="1" dirty="0" smtClean="0">
                <a:sym typeface="Wingdings" panose="05000000000000000000" pitchFamily="2" charset="2"/>
              </a:rPr>
              <a:t>P</a:t>
            </a:r>
            <a:r>
              <a:rPr lang="cs-CZ" sz="2400" i="1" baseline="30000" dirty="0" smtClean="0">
                <a:sym typeface="Wingdings" panose="05000000000000000000" pitchFamily="2" charset="2"/>
              </a:rPr>
              <a:t>-</a:t>
            </a:r>
            <a:endParaRPr lang="cs-CZ" sz="2400" i="1" baseline="30000" dirty="0"/>
          </a:p>
        </p:txBody>
      </p:sp>
      <p:cxnSp>
        <p:nvCxnSpPr>
          <p:cNvPr id="16" name="Přímá spojnice se šipkou 15"/>
          <p:cNvCxnSpPr/>
          <p:nvPr/>
        </p:nvCxnSpPr>
        <p:spPr>
          <a:xfrm flipH="1">
            <a:off x="6582071" y="4678220"/>
            <a:ext cx="546054" cy="570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ovéPole 16"/>
          <p:cNvSpPr txBox="1"/>
          <p:nvPr/>
        </p:nvSpPr>
        <p:spPr>
          <a:xfrm>
            <a:off x="7153277" y="4487538"/>
            <a:ext cx="1507144" cy="400110"/>
          </a:xfrm>
          <a:prstGeom prst="rect">
            <a:avLst/>
          </a:prstGeom>
          <a:noFill/>
        </p:spPr>
        <p:txBody>
          <a:bodyPr wrap="none" rtlCol="0">
            <a:spAutoFit/>
          </a:bodyPr>
          <a:lstStyle/>
          <a:p>
            <a:pPr algn="ctr"/>
            <a:r>
              <a:rPr lang="cs-CZ" sz="2000" dirty="0" smtClean="0"/>
              <a:t>Genotyp </a:t>
            </a:r>
            <a:r>
              <a:rPr lang="cs-CZ" sz="2000" i="1" dirty="0" smtClean="0"/>
              <a:t>p</a:t>
            </a:r>
            <a:r>
              <a:rPr lang="cs-CZ" sz="2000" i="1" baseline="30000" dirty="0" smtClean="0">
                <a:effectLst>
                  <a:outerShdw blurRad="38100" dist="38100" dir="2700000" algn="tl">
                    <a:srgbClr val="000000">
                      <a:alpha val="43137"/>
                    </a:srgbClr>
                  </a:outerShdw>
                </a:effectLst>
              </a:rPr>
              <a:t>-</a:t>
            </a:r>
            <a:r>
              <a:rPr lang="cs-CZ" sz="2000" i="1" dirty="0" smtClean="0"/>
              <a:t>p</a:t>
            </a:r>
            <a:r>
              <a:rPr lang="cs-CZ" sz="2000" i="1" baseline="30000" dirty="0" smtClean="0"/>
              <a:t>-</a:t>
            </a:r>
            <a:endParaRPr lang="cs-CZ" sz="2000" i="1" baseline="30000" dirty="0"/>
          </a:p>
        </p:txBody>
      </p:sp>
      <p:sp>
        <p:nvSpPr>
          <p:cNvPr id="18" name="TextovéPole 17"/>
          <p:cNvSpPr txBox="1"/>
          <p:nvPr/>
        </p:nvSpPr>
        <p:spPr>
          <a:xfrm>
            <a:off x="7559040" y="5213749"/>
            <a:ext cx="1186461" cy="1323439"/>
          </a:xfrm>
          <a:prstGeom prst="rect">
            <a:avLst/>
          </a:prstGeom>
          <a:noFill/>
        </p:spPr>
        <p:txBody>
          <a:bodyPr wrap="square" rtlCol="0">
            <a:spAutoFit/>
          </a:bodyPr>
          <a:lstStyle/>
          <a:p>
            <a:pPr algn="ctr"/>
            <a:r>
              <a:rPr lang="cs-CZ" sz="2000" dirty="0" smtClean="0"/>
              <a:t>Genotypy </a:t>
            </a:r>
            <a:r>
              <a:rPr lang="cs-CZ" sz="2000" i="1" dirty="0" err="1" smtClean="0"/>
              <a:t>P</a:t>
            </a:r>
            <a:r>
              <a:rPr lang="cs-CZ" sz="2000" i="1" baseline="30000" dirty="0" err="1" smtClean="0">
                <a:effectLst>
                  <a:outerShdw blurRad="38100" dist="38100" dir="2700000" algn="tl">
                    <a:srgbClr val="000000">
                      <a:alpha val="43137"/>
                    </a:srgbClr>
                  </a:outerShdw>
                </a:effectLst>
              </a:rPr>
              <a:t>+</a:t>
            </a:r>
            <a:r>
              <a:rPr lang="cs-CZ" sz="2000" i="1" dirty="0" err="1" smtClean="0"/>
              <a:t>P</a:t>
            </a:r>
            <a:r>
              <a:rPr lang="cs-CZ" sz="2000" i="1" baseline="30000" dirty="0" smtClean="0"/>
              <a:t>+</a:t>
            </a:r>
            <a:endParaRPr lang="cs-CZ" sz="2000" i="1" baseline="30000" dirty="0"/>
          </a:p>
          <a:p>
            <a:pPr algn="ctr"/>
            <a:r>
              <a:rPr lang="cs-CZ" sz="2000" i="1" dirty="0"/>
              <a:t> </a:t>
            </a:r>
            <a:r>
              <a:rPr lang="cs-CZ" sz="2000" dirty="0"/>
              <a:t>a </a:t>
            </a:r>
            <a:r>
              <a:rPr lang="cs-CZ" sz="2000" i="1" dirty="0" err="1" smtClean="0"/>
              <a:t>P</a:t>
            </a:r>
            <a:r>
              <a:rPr lang="cs-CZ" sz="2000" i="1" baseline="30000" dirty="0" err="1" smtClean="0">
                <a:effectLst>
                  <a:outerShdw blurRad="38100" dist="38100" dir="2700000" algn="tl">
                    <a:srgbClr val="000000">
                      <a:alpha val="43137"/>
                    </a:srgbClr>
                  </a:outerShdw>
                </a:effectLst>
              </a:rPr>
              <a:t>+</a:t>
            </a:r>
            <a:r>
              <a:rPr lang="cs-CZ" sz="2000" i="1" dirty="0" err="1" smtClean="0"/>
              <a:t>P</a:t>
            </a:r>
            <a:r>
              <a:rPr lang="cs-CZ" sz="2000" i="1" baseline="30000" dirty="0" smtClean="0"/>
              <a:t>-</a:t>
            </a:r>
            <a:endParaRPr lang="cs-CZ" sz="2000" i="1" baseline="30000" dirty="0"/>
          </a:p>
          <a:p>
            <a:pPr algn="ctr"/>
            <a:endParaRPr lang="cs-CZ" sz="2000" i="1" dirty="0"/>
          </a:p>
        </p:txBody>
      </p:sp>
      <p:cxnSp>
        <p:nvCxnSpPr>
          <p:cNvPr id="19" name="Přímá spojnice se šipkou 18"/>
          <p:cNvCxnSpPr/>
          <p:nvPr/>
        </p:nvCxnSpPr>
        <p:spPr>
          <a:xfrm flipH="1" flipV="1">
            <a:off x="6416119" y="5290898"/>
            <a:ext cx="1053738" cy="11652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970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Skupina 2"/>
          <p:cNvGrpSpPr/>
          <p:nvPr/>
        </p:nvGrpSpPr>
        <p:grpSpPr>
          <a:xfrm>
            <a:off x="650184" y="934856"/>
            <a:ext cx="3394722" cy="5399689"/>
            <a:chOff x="650184" y="1075532"/>
            <a:chExt cx="3394722" cy="5399689"/>
          </a:xfrm>
        </p:grpSpPr>
        <p:pic>
          <p:nvPicPr>
            <p:cNvPr id="17" name="Obrázek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0184" y="1075532"/>
              <a:ext cx="3248862" cy="5399689"/>
            </a:xfrm>
            <a:prstGeom prst="rect">
              <a:avLst/>
            </a:prstGeom>
          </p:spPr>
        </p:pic>
        <p:sp>
          <p:nvSpPr>
            <p:cNvPr id="2" name="Obdélník 1"/>
            <p:cNvSpPr/>
            <p:nvPr/>
          </p:nvSpPr>
          <p:spPr>
            <a:xfrm>
              <a:off x="2133600" y="2965938"/>
              <a:ext cx="1911306" cy="35092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Ovál 4"/>
          <p:cNvSpPr/>
          <p:nvPr/>
        </p:nvSpPr>
        <p:spPr>
          <a:xfrm>
            <a:off x="1262096" y="1152791"/>
            <a:ext cx="1052479" cy="34483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6" name="Přímá spojnice se šipkou 5"/>
          <p:cNvCxnSpPr/>
          <p:nvPr/>
        </p:nvCxnSpPr>
        <p:spPr>
          <a:xfrm flipH="1" flipV="1">
            <a:off x="2274615" y="1497624"/>
            <a:ext cx="643896" cy="35394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ovéPole 6"/>
          <p:cNvSpPr txBox="1"/>
          <p:nvPr/>
        </p:nvSpPr>
        <p:spPr>
          <a:xfrm>
            <a:off x="2323425" y="1674595"/>
            <a:ext cx="1981633" cy="707886"/>
          </a:xfrm>
          <a:prstGeom prst="rect">
            <a:avLst/>
          </a:prstGeom>
          <a:noFill/>
        </p:spPr>
        <p:txBody>
          <a:bodyPr wrap="none" rtlCol="0">
            <a:spAutoFit/>
          </a:bodyPr>
          <a:lstStyle/>
          <a:p>
            <a:pPr algn="ctr"/>
            <a:r>
              <a:rPr lang="cs-CZ" sz="2000" dirty="0" smtClean="0"/>
              <a:t>Gen </a:t>
            </a:r>
            <a:r>
              <a:rPr lang="cs-CZ" sz="2000" i="1" dirty="0" smtClean="0"/>
              <a:t>A</a:t>
            </a:r>
          </a:p>
          <a:p>
            <a:pPr algn="ctr"/>
            <a:r>
              <a:rPr lang="cs-CZ" sz="2000" dirty="0" smtClean="0"/>
              <a:t>(</a:t>
            </a:r>
            <a:r>
              <a:rPr lang="cs-CZ" sz="2000" dirty="0" err="1" smtClean="0"/>
              <a:t>chalkon</a:t>
            </a:r>
            <a:r>
              <a:rPr lang="cs-CZ" sz="2000" dirty="0" smtClean="0"/>
              <a:t> </a:t>
            </a:r>
            <a:r>
              <a:rPr lang="cs-CZ" sz="2000" dirty="0" err="1" smtClean="0"/>
              <a:t>syntáza</a:t>
            </a:r>
            <a:r>
              <a:rPr lang="cs-CZ" sz="2000" dirty="0" smtClean="0"/>
              <a:t>)</a:t>
            </a:r>
            <a:endParaRPr lang="cs-CZ" sz="2000" dirty="0"/>
          </a:p>
        </p:txBody>
      </p:sp>
      <p:sp>
        <p:nvSpPr>
          <p:cNvPr id="9" name="TextovéPole 8"/>
          <p:cNvSpPr txBox="1"/>
          <p:nvPr/>
        </p:nvSpPr>
        <p:spPr>
          <a:xfrm>
            <a:off x="4214361" y="945870"/>
            <a:ext cx="4876152" cy="2708434"/>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cs-CZ" sz="2000" dirty="0" smtClean="0"/>
              <a:t>Gen </a:t>
            </a:r>
            <a:r>
              <a:rPr lang="cs-CZ" sz="2000" i="1" dirty="0" smtClean="0"/>
              <a:t>A</a:t>
            </a:r>
            <a:r>
              <a:rPr lang="cs-CZ" sz="2000" dirty="0" smtClean="0"/>
              <a:t> </a:t>
            </a:r>
            <a:r>
              <a:rPr lang="cs-CZ" sz="2000" dirty="0" smtClean="0">
                <a:sym typeface="Wingdings" panose="05000000000000000000" pitchFamily="2" charset="2"/>
              </a:rPr>
              <a:t></a:t>
            </a:r>
            <a:r>
              <a:rPr lang="en-US" sz="2000" dirty="0" smtClean="0">
                <a:sym typeface="Wingdings" panose="05000000000000000000" pitchFamily="2" charset="2"/>
              </a:rPr>
              <a:t> </a:t>
            </a:r>
            <a:r>
              <a:rPr lang="cs-CZ" sz="2000" dirty="0" smtClean="0">
                <a:sym typeface="Wingdings" panose="05000000000000000000" pitchFamily="2" charset="2"/>
              </a:rPr>
              <a:t>dělá substrát </a:t>
            </a:r>
            <a:r>
              <a:rPr lang="en-US" sz="2000" dirty="0" smtClean="0">
                <a:sym typeface="Wingdings" panose="05000000000000000000" pitchFamily="2" charset="2"/>
              </a:rPr>
              <a:t>pro </a:t>
            </a:r>
            <a:r>
              <a:rPr lang="en-US" sz="2000" dirty="0" err="1" smtClean="0">
                <a:sym typeface="Wingdings" panose="05000000000000000000" pitchFamily="2" charset="2"/>
              </a:rPr>
              <a:t>enzym</a:t>
            </a:r>
            <a:r>
              <a:rPr lang="en-US" sz="2000" dirty="0" smtClean="0">
                <a:sym typeface="Wingdings" panose="05000000000000000000" pitchFamily="2" charset="2"/>
              </a:rPr>
              <a:t> </a:t>
            </a:r>
            <a:r>
              <a:rPr lang="cs-CZ" sz="2000" dirty="0" err="1" smtClean="0">
                <a:sym typeface="Wingdings" panose="05000000000000000000" pitchFamily="2" charset="2"/>
              </a:rPr>
              <a:t>CHI</a:t>
            </a:r>
            <a:endParaRPr lang="cs-CZ" sz="2000" dirty="0" smtClean="0">
              <a:sym typeface="Wingdings" panose="05000000000000000000" pitchFamily="2" charset="2"/>
            </a:endParaRPr>
          </a:p>
          <a:p>
            <a:pPr marL="342900" indent="-342900">
              <a:spcBef>
                <a:spcPts val="1200"/>
              </a:spcBef>
              <a:buFont typeface="Arial" panose="020B0604020202020204" pitchFamily="34" charset="0"/>
              <a:buChar char="•"/>
            </a:pPr>
            <a:r>
              <a:rPr lang="cs-CZ" sz="2000" dirty="0" smtClean="0">
                <a:sym typeface="Wingdings" panose="05000000000000000000" pitchFamily="2" charset="2"/>
              </a:rPr>
              <a:t>Alela </a:t>
            </a:r>
            <a:r>
              <a:rPr lang="cs-CZ" sz="2000" i="1" dirty="0" smtClean="0"/>
              <a:t>A</a:t>
            </a:r>
            <a:r>
              <a:rPr lang="cs-CZ" sz="2000" i="1" baseline="30000" dirty="0" smtClean="0"/>
              <a:t>+</a:t>
            </a:r>
            <a:r>
              <a:rPr lang="cs-CZ" sz="2000" dirty="0" smtClean="0">
                <a:sym typeface="Wingdings" panose="05000000000000000000" pitchFamily="2" charset="2"/>
              </a:rPr>
              <a:t> – funkční </a:t>
            </a:r>
            <a:r>
              <a:rPr lang="en-US" sz="2000" dirty="0" smtClean="0">
                <a:sym typeface="Wingdings" panose="05000000000000000000" pitchFamily="2" charset="2"/>
              </a:rPr>
              <a:t> </a:t>
            </a:r>
            <a:r>
              <a:rPr lang="cs-CZ" sz="2000" dirty="0" smtClean="0">
                <a:sym typeface="Wingdings" panose="05000000000000000000" pitchFamily="2" charset="2"/>
              </a:rPr>
              <a:t>vznik </a:t>
            </a:r>
            <a:r>
              <a:rPr lang="en-US" sz="2000" dirty="0" smtClean="0">
                <a:sym typeface="Wingdings" panose="05000000000000000000" pitchFamily="2" charset="2"/>
              </a:rPr>
              <a:t>p</a:t>
            </a:r>
            <a:r>
              <a:rPr lang="cs-CZ" sz="2000" dirty="0" smtClean="0">
                <a:sym typeface="Wingdings" panose="05000000000000000000" pitchFamily="2" charset="2"/>
              </a:rPr>
              <a:t>r</a:t>
            </a:r>
            <a:r>
              <a:rPr lang="en-US" sz="2000" dirty="0" err="1" smtClean="0">
                <a:sym typeface="Wingdings" panose="05000000000000000000" pitchFamily="2" charset="2"/>
              </a:rPr>
              <a:t>oduktu</a:t>
            </a:r>
            <a:r>
              <a:rPr lang="cs-CZ" sz="2000" dirty="0" smtClean="0">
                <a:sym typeface="Wingdings" panose="05000000000000000000" pitchFamily="2" charset="2"/>
              </a:rPr>
              <a:t> </a:t>
            </a:r>
            <a:r>
              <a:rPr lang="en-US" sz="2000" dirty="0" smtClean="0">
                <a:sym typeface="Wingdings" panose="05000000000000000000" pitchFamily="2" charset="2"/>
              </a:rPr>
              <a:t> </a:t>
            </a:r>
            <a:r>
              <a:rPr lang="en-US" sz="2000" dirty="0" err="1" smtClean="0">
                <a:sym typeface="Wingdings" panose="05000000000000000000" pitchFamily="2" charset="2"/>
              </a:rPr>
              <a:t>vznik</a:t>
            </a:r>
            <a:r>
              <a:rPr lang="en-US" sz="2000" dirty="0" smtClean="0">
                <a:sym typeface="Wingdings" panose="05000000000000000000" pitchFamily="2" charset="2"/>
              </a:rPr>
              <a:t> </a:t>
            </a:r>
            <a:r>
              <a:rPr lang="en-US" sz="2000" dirty="0" err="1" smtClean="0">
                <a:sym typeface="Wingdings" panose="05000000000000000000" pitchFamily="2" charset="2"/>
              </a:rPr>
              <a:t>pigmentu</a:t>
            </a:r>
            <a:endParaRPr lang="cs-CZ" sz="2000" dirty="0" smtClean="0">
              <a:sym typeface="Wingdings" panose="05000000000000000000" pitchFamily="2" charset="2"/>
            </a:endParaRPr>
          </a:p>
          <a:p>
            <a:pPr marL="342900" indent="-342900">
              <a:spcBef>
                <a:spcPts val="1200"/>
              </a:spcBef>
              <a:buFont typeface="Arial" panose="020B0604020202020204" pitchFamily="34" charset="0"/>
              <a:buChar char="•"/>
            </a:pPr>
            <a:r>
              <a:rPr lang="cs-CZ" sz="2000" dirty="0" smtClean="0">
                <a:sym typeface="Wingdings" panose="05000000000000000000" pitchFamily="2" charset="2"/>
              </a:rPr>
              <a:t>Alela </a:t>
            </a:r>
            <a:r>
              <a:rPr lang="cs-CZ" sz="2000" i="1" dirty="0" smtClean="0"/>
              <a:t>A</a:t>
            </a:r>
            <a:r>
              <a:rPr lang="cs-CZ" sz="2000" i="1" baseline="30000" dirty="0" smtClean="0"/>
              <a:t>-</a:t>
            </a:r>
            <a:r>
              <a:rPr lang="cs-CZ" sz="2000" dirty="0" smtClean="0">
                <a:sym typeface="Wingdings" panose="05000000000000000000" pitchFamily="2" charset="2"/>
              </a:rPr>
              <a:t> – není funkční</a:t>
            </a:r>
            <a:r>
              <a:rPr lang="en-US" sz="2000" dirty="0" smtClean="0">
                <a:sym typeface="Wingdings" panose="05000000000000000000" pitchFamily="2" charset="2"/>
              </a:rPr>
              <a:t>  </a:t>
            </a:r>
            <a:r>
              <a:rPr lang="cs-CZ" sz="2000" dirty="0" smtClean="0">
                <a:sym typeface="Wingdings" panose="05000000000000000000" pitchFamily="2" charset="2"/>
              </a:rPr>
              <a:t>nevzniká </a:t>
            </a:r>
            <a:r>
              <a:rPr lang="en-US" sz="2000" dirty="0" err="1" smtClean="0">
                <a:sym typeface="Wingdings" panose="05000000000000000000" pitchFamily="2" charset="2"/>
              </a:rPr>
              <a:t>produkt</a:t>
            </a:r>
            <a:r>
              <a:rPr lang="cs-CZ" sz="2000" dirty="0" smtClean="0">
                <a:sym typeface="Wingdings" panose="05000000000000000000" pitchFamily="2" charset="2"/>
              </a:rPr>
              <a:t> </a:t>
            </a:r>
            <a:r>
              <a:rPr lang="en-US" sz="2000" dirty="0" smtClean="0">
                <a:sym typeface="Wingdings" panose="05000000000000000000" pitchFamily="2" charset="2"/>
              </a:rPr>
              <a:t> </a:t>
            </a:r>
            <a:r>
              <a:rPr lang="en-US" sz="2000" dirty="0" err="1" smtClean="0">
                <a:sym typeface="Wingdings" panose="05000000000000000000" pitchFamily="2" charset="2"/>
              </a:rPr>
              <a:t>nevznik</a:t>
            </a:r>
            <a:r>
              <a:rPr lang="cs-CZ" sz="2000" dirty="0" smtClean="0">
                <a:sym typeface="Wingdings" panose="05000000000000000000" pitchFamily="2" charset="2"/>
              </a:rPr>
              <a:t>á</a:t>
            </a:r>
            <a:r>
              <a:rPr lang="en-US" sz="2000" dirty="0" smtClean="0">
                <a:sym typeface="Wingdings" panose="05000000000000000000" pitchFamily="2" charset="2"/>
              </a:rPr>
              <a:t> pigment</a:t>
            </a:r>
            <a:r>
              <a:rPr lang="cs-CZ" sz="2000" dirty="0" smtClean="0"/>
              <a:t> </a:t>
            </a:r>
            <a:endParaRPr lang="en-US" sz="2000" dirty="0" smtClean="0"/>
          </a:p>
          <a:p>
            <a:pPr marL="342900" indent="-342900">
              <a:spcBef>
                <a:spcPts val="1200"/>
              </a:spcBef>
              <a:buFont typeface="Arial" panose="020B0604020202020204" pitchFamily="34" charset="0"/>
              <a:buChar char="•"/>
            </a:pPr>
            <a:r>
              <a:rPr lang="en-US" sz="2000" dirty="0" err="1" smtClean="0"/>
              <a:t>Jedna</a:t>
            </a:r>
            <a:r>
              <a:rPr lang="en-US" sz="2000" dirty="0" smtClean="0"/>
              <a:t> </a:t>
            </a:r>
            <a:r>
              <a:rPr lang="en-US" sz="2000" dirty="0" err="1" smtClean="0"/>
              <a:t>alela</a:t>
            </a:r>
            <a:r>
              <a:rPr lang="en-US" sz="2000" dirty="0" smtClean="0"/>
              <a:t> </a:t>
            </a:r>
            <a:r>
              <a:rPr lang="cs-CZ" sz="2000" i="1" dirty="0" smtClean="0"/>
              <a:t>A</a:t>
            </a:r>
            <a:r>
              <a:rPr lang="cs-CZ" sz="2000" i="1" baseline="30000" dirty="0" smtClean="0"/>
              <a:t>+</a:t>
            </a:r>
            <a:r>
              <a:rPr lang="en-US" sz="2000" dirty="0" smtClean="0"/>
              <a:t> </a:t>
            </a:r>
            <a:r>
              <a:rPr lang="en-US" sz="2000" dirty="0" smtClean="0">
                <a:sym typeface="Wingdings" panose="05000000000000000000" pitchFamily="2" charset="2"/>
              </a:rPr>
              <a:t> </a:t>
            </a:r>
            <a:r>
              <a:rPr lang="cs-CZ" sz="2000" dirty="0" smtClean="0">
                <a:sym typeface="Wingdings" panose="05000000000000000000" pitchFamily="2" charset="2"/>
              </a:rPr>
              <a:t>méně </a:t>
            </a:r>
            <a:r>
              <a:rPr lang="en-US" sz="2000" dirty="0" err="1" smtClean="0">
                <a:sym typeface="Wingdings" panose="05000000000000000000" pitchFamily="2" charset="2"/>
              </a:rPr>
              <a:t>produktu</a:t>
            </a:r>
            <a:r>
              <a:rPr lang="cs-CZ" sz="2000" dirty="0" smtClean="0">
                <a:sym typeface="Wingdings" panose="05000000000000000000" pitchFamily="2" charset="2"/>
              </a:rPr>
              <a:t> </a:t>
            </a:r>
            <a:r>
              <a:rPr lang="en-US" sz="2000" dirty="0" smtClean="0">
                <a:sym typeface="Wingdings" panose="05000000000000000000" pitchFamily="2" charset="2"/>
              </a:rPr>
              <a:t> </a:t>
            </a:r>
            <a:r>
              <a:rPr lang="cs-CZ" sz="2000" dirty="0" smtClean="0">
                <a:sym typeface="Wingdings" panose="05000000000000000000" pitchFamily="2" charset="2"/>
              </a:rPr>
              <a:t>méně pigmentu  světlejší květ</a:t>
            </a:r>
            <a:endParaRPr lang="cs-CZ" sz="2000" dirty="0"/>
          </a:p>
        </p:txBody>
      </p:sp>
      <p:sp>
        <p:nvSpPr>
          <p:cNvPr id="10" name="TextovéPole 9"/>
          <p:cNvSpPr txBox="1"/>
          <p:nvPr/>
        </p:nvSpPr>
        <p:spPr>
          <a:xfrm>
            <a:off x="379878" y="6363150"/>
            <a:ext cx="8762976" cy="400110"/>
          </a:xfrm>
          <a:prstGeom prst="rect">
            <a:avLst/>
          </a:prstGeom>
          <a:noFill/>
        </p:spPr>
        <p:txBody>
          <a:bodyPr wrap="none" rtlCol="0">
            <a:spAutoFit/>
          </a:bodyPr>
          <a:lstStyle/>
          <a:p>
            <a:r>
              <a:rPr lang="cs-CZ" sz="2000" b="1" dirty="0" err="1" smtClean="0">
                <a:solidFill>
                  <a:srgbClr val="FF0000"/>
                </a:solidFill>
              </a:rPr>
              <a:t>Dominanní</a:t>
            </a:r>
            <a:r>
              <a:rPr lang="cs-CZ" sz="2000" b="1" dirty="0" smtClean="0">
                <a:solidFill>
                  <a:srgbClr val="FF0000"/>
                </a:solidFill>
              </a:rPr>
              <a:t> homozygot a heterozygot jsou fenotypově jiní </a:t>
            </a:r>
            <a:r>
              <a:rPr lang="cs-CZ" sz="2000" b="1" dirty="0" smtClean="0">
                <a:solidFill>
                  <a:srgbClr val="FF0000"/>
                </a:solidFill>
                <a:sym typeface="Wingdings" panose="05000000000000000000" pitchFamily="2" charset="2"/>
              </a:rPr>
              <a:t></a:t>
            </a:r>
            <a:r>
              <a:rPr lang="en-US" sz="2000" b="1" dirty="0" smtClean="0">
                <a:solidFill>
                  <a:srgbClr val="FF0000"/>
                </a:solidFill>
                <a:sym typeface="Wingdings" panose="05000000000000000000" pitchFamily="2" charset="2"/>
              </a:rPr>
              <a:t> n</a:t>
            </a:r>
            <a:r>
              <a:rPr lang="cs-CZ" sz="2000" b="1" dirty="0" err="1" smtClean="0">
                <a:solidFill>
                  <a:srgbClr val="FF0000"/>
                </a:solidFill>
              </a:rPr>
              <a:t>eúplná</a:t>
            </a:r>
            <a:r>
              <a:rPr lang="cs-CZ" sz="2000" b="1" dirty="0" smtClean="0">
                <a:solidFill>
                  <a:srgbClr val="FF0000"/>
                </a:solidFill>
              </a:rPr>
              <a:t> dominance</a:t>
            </a:r>
            <a:endParaRPr lang="cs-CZ" sz="2000" b="1" dirty="0">
              <a:solidFill>
                <a:srgbClr val="FF0000"/>
              </a:solidFill>
            </a:endParaRPr>
          </a:p>
        </p:txBody>
      </p:sp>
      <p:sp>
        <p:nvSpPr>
          <p:cNvPr id="11" name="TextovéPole 10"/>
          <p:cNvSpPr txBox="1"/>
          <p:nvPr/>
        </p:nvSpPr>
        <p:spPr>
          <a:xfrm>
            <a:off x="1447800" y="189247"/>
            <a:ext cx="6875600" cy="646331"/>
          </a:xfrm>
          <a:prstGeom prst="rect">
            <a:avLst/>
          </a:prstGeom>
          <a:noFill/>
        </p:spPr>
        <p:txBody>
          <a:bodyPr wrap="none" rtlCol="0">
            <a:spAutoFit/>
          </a:bodyPr>
          <a:lstStyle/>
          <a:p>
            <a:r>
              <a:rPr lang="cs-CZ" sz="3600" dirty="0" smtClean="0">
                <a:solidFill>
                  <a:srgbClr val="C00000"/>
                </a:solidFill>
              </a:rPr>
              <a:t>Gen </a:t>
            </a:r>
            <a:r>
              <a:rPr lang="cs-CZ" sz="3600" i="1" dirty="0" smtClean="0">
                <a:solidFill>
                  <a:srgbClr val="C00000"/>
                </a:solidFill>
              </a:rPr>
              <a:t>A</a:t>
            </a:r>
            <a:r>
              <a:rPr lang="cs-CZ" sz="3600" dirty="0" smtClean="0">
                <a:solidFill>
                  <a:srgbClr val="C00000"/>
                </a:solidFill>
              </a:rPr>
              <a:t> – příklad neúplné dominance</a:t>
            </a:r>
            <a:endParaRPr lang="cs-CZ" sz="3600" dirty="0">
              <a:solidFill>
                <a:srgbClr val="C00000"/>
              </a:solidFill>
            </a:endParaRPr>
          </a:p>
        </p:txBody>
      </p:sp>
      <p:graphicFrame>
        <p:nvGraphicFramePr>
          <p:cNvPr id="12" name="Objekt 11"/>
          <p:cNvGraphicFramePr>
            <a:graphicFrameLocks noChangeAspect="1"/>
          </p:cNvGraphicFramePr>
          <p:nvPr>
            <p:extLst/>
          </p:nvPr>
        </p:nvGraphicFramePr>
        <p:xfrm>
          <a:off x="3150457" y="4037115"/>
          <a:ext cx="1668059" cy="1645178"/>
        </p:xfrm>
        <a:graphic>
          <a:graphicData uri="http://schemas.openxmlformats.org/presentationml/2006/ole">
            <mc:AlternateContent xmlns:mc="http://schemas.openxmlformats.org/markup-compatibility/2006">
              <mc:Choice xmlns:v="urn:schemas-microsoft-com:vml" Requires="v">
                <p:oleObj spid="_x0000_s5572" name="Image" r:id="rId5" imgW="9257040" imgH="9129960" progId="Photoshop.Image.13">
                  <p:embed/>
                </p:oleObj>
              </mc:Choice>
              <mc:Fallback>
                <p:oleObj name="Image" r:id="rId5" imgW="9257040" imgH="9129960" progId="Photoshop.Image.13">
                  <p:embed/>
                  <p:pic>
                    <p:nvPicPr>
                      <p:cNvPr id="0" name=""/>
                      <p:cNvPicPr/>
                      <p:nvPr/>
                    </p:nvPicPr>
                    <p:blipFill>
                      <a:blip r:embed="rId6"/>
                      <a:stretch>
                        <a:fillRect/>
                      </a:stretch>
                    </p:blipFill>
                    <p:spPr>
                      <a:xfrm>
                        <a:off x="3150457" y="4037115"/>
                        <a:ext cx="1668059" cy="1645178"/>
                      </a:xfrm>
                      <a:prstGeom prst="rect">
                        <a:avLst/>
                      </a:prstGeom>
                    </p:spPr>
                  </p:pic>
                </p:oleObj>
              </mc:Fallback>
            </mc:AlternateContent>
          </a:graphicData>
        </a:graphic>
      </p:graphicFrame>
      <p:graphicFrame>
        <p:nvGraphicFramePr>
          <p:cNvPr id="14" name="Objekt 13"/>
          <p:cNvGraphicFramePr>
            <a:graphicFrameLocks noChangeAspect="1"/>
          </p:cNvGraphicFramePr>
          <p:nvPr>
            <p:extLst/>
          </p:nvPr>
        </p:nvGraphicFramePr>
        <p:xfrm>
          <a:off x="6981642" y="4042934"/>
          <a:ext cx="1744746" cy="1639359"/>
        </p:xfrm>
        <a:graphic>
          <a:graphicData uri="http://schemas.openxmlformats.org/presentationml/2006/ole">
            <mc:AlternateContent xmlns:mc="http://schemas.openxmlformats.org/markup-compatibility/2006">
              <mc:Choice xmlns:v="urn:schemas-microsoft-com:vml" Requires="v">
                <p:oleObj spid="_x0000_s5573" name="Image" r:id="rId7" imgW="1891800" imgH="1777680" progId="Photoshop.Image.13">
                  <p:embed/>
                </p:oleObj>
              </mc:Choice>
              <mc:Fallback>
                <p:oleObj name="Image" r:id="rId7" imgW="1891800" imgH="1777680" progId="Photoshop.Image.13">
                  <p:embed/>
                  <p:pic>
                    <p:nvPicPr>
                      <p:cNvPr id="0" name=""/>
                      <p:cNvPicPr/>
                      <p:nvPr/>
                    </p:nvPicPr>
                    <p:blipFill>
                      <a:blip r:embed="rId8"/>
                      <a:stretch>
                        <a:fillRect/>
                      </a:stretch>
                    </p:blipFill>
                    <p:spPr>
                      <a:xfrm>
                        <a:off x="6981642" y="4042934"/>
                        <a:ext cx="1744746" cy="1639359"/>
                      </a:xfrm>
                      <a:prstGeom prst="rect">
                        <a:avLst/>
                      </a:prstGeom>
                    </p:spPr>
                  </p:pic>
                </p:oleObj>
              </mc:Fallback>
            </mc:AlternateContent>
          </a:graphicData>
        </a:graphic>
      </p:graphicFrame>
      <p:graphicFrame>
        <p:nvGraphicFramePr>
          <p:cNvPr id="15" name="Objekt 14"/>
          <p:cNvGraphicFramePr>
            <a:graphicFrameLocks noChangeAspect="1"/>
          </p:cNvGraphicFramePr>
          <p:nvPr>
            <p:extLst/>
          </p:nvPr>
        </p:nvGraphicFramePr>
        <p:xfrm>
          <a:off x="4863859" y="4037115"/>
          <a:ext cx="1997087" cy="1645178"/>
        </p:xfrm>
        <a:graphic>
          <a:graphicData uri="http://schemas.openxmlformats.org/presentationml/2006/ole">
            <mc:AlternateContent xmlns:mc="http://schemas.openxmlformats.org/markup-compatibility/2006">
              <mc:Choice xmlns:v="urn:schemas-microsoft-com:vml" Requires="v">
                <p:oleObj spid="_x0000_s5574" name="Image" r:id="rId9" imgW="2882520" imgH="2374560" progId="Photoshop.Image.13">
                  <p:embed/>
                </p:oleObj>
              </mc:Choice>
              <mc:Fallback>
                <p:oleObj name="Image" r:id="rId9" imgW="2882520" imgH="2374560" progId="Photoshop.Image.13">
                  <p:embed/>
                  <p:pic>
                    <p:nvPicPr>
                      <p:cNvPr id="0" name=""/>
                      <p:cNvPicPr/>
                      <p:nvPr/>
                    </p:nvPicPr>
                    <p:blipFill>
                      <a:blip r:embed="rId10"/>
                      <a:stretch>
                        <a:fillRect/>
                      </a:stretch>
                    </p:blipFill>
                    <p:spPr>
                      <a:xfrm>
                        <a:off x="4863859" y="4037115"/>
                        <a:ext cx="1997087" cy="1645178"/>
                      </a:xfrm>
                      <a:prstGeom prst="rect">
                        <a:avLst/>
                      </a:prstGeom>
                    </p:spPr>
                  </p:pic>
                </p:oleObj>
              </mc:Fallback>
            </mc:AlternateContent>
          </a:graphicData>
        </a:graphic>
      </p:graphicFrame>
      <p:sp>
        <p:nvSpPr>
          <p:cNvPr id="16" name="TextovéPole 15"/>
          <p:cNvSpPr txBox="1"/>
          <p:nvPr/>
        </p:nvSpPr>
        <p:spPr>
          <a:xfrm>
            <a:off x="3155881" y="5699556"/>
            <a:ext cx="1778051" cy="646331"/>
          </a:xfrm>
          <a:prstGeom prst="rect">
            <a:avLst/>
          </a:prstGeom>
          <a:noFill/>
        </p:spPr>
        <p:txBody>
          <a:bodyPr wrap="none" rtlCol="0">
            <a:spAutoFit/>
          </a:bodyPr>
          <a:lstStyle/>
          <a:p>
            <a:pPr algn="ctr"/>
            <a:r>
              <a:rPr lang="cs-CZ" dirty="0" smtClean="0"/>
              <a:t>Dominantní</a:t>
            </a:r>
          </a:p>
          <a:p>
            <a:pPr algn="ctr"/>
            <a:r>
              <a:rPr lang="en-US" dirty="0" smtClean="0"/>
              <a:t>h</a:t>
            </a:r>
            <a:r>
              <a:rPr lang="cs-CZ" dirty="0" err="1" smtClean="0"/>
              <a:t>omozygot</a:t>
            </a:r>
            <a:r>
              <a:rPr lang="en-US" dirty="0" smtClean="0"/>
              <a:t> </a:t>
            </a:r>
            <a:r>
              <a:rPr lang="cs-CZ" i="1" dirty="0" err="1" smtClean="0"/>
              <a:t>A</a:t>
            </a:r>
            <a:r>
              <a:rPr lang="cs-CZ" i="1" baseline="30000" dirty="0" err="1" smtClean="0"/>
              <a:t>+</a:t>
            </a:r>
            <a:r>
              <a:rPr lang="cs-CZ" i="1" dirty="0" err="1" smtClean="0"/>
              <a:t>A</a:t>
            </a:r>
            <a:r>
              <a:rPr lang="cs-CZ" i="1" baseline="30000" dirty="0" smtClean="0"/>
              <a:t>+</a:t>
            </a:r>
            <a:r>
              <a:rPr lang="cs-CZ" dirty="0" smtClean="0"/>
              <a:t> </a:t>
            </a:r>
            <a:endParaRPr lang="cs-CZ" i="1" dirty="0"/>
          </a:p>
        </p:txBody>
      </p:sp>
      <p:sp>
        <p:nvSpPr>
          <p:cNvPr id="18" name="TextovéPole 17"/>
          <p:cNvSpPr txBox="1"/>
          <p:nvPr/>
        </p:nvSpPr>
        <p:spPr>
          <a:xfrm>
            <a:off x="5305599" y="5682293"/>
            <a:ext cx="1377877" cy="646331"/>
          </a:xfrm>
          <a:prstGeom prst="rect">
            <a:avLst/>
          </a:prstGeom>
          <a:noFill/>
        </p:spPr>
        <p:txBody>
          <a:bodyPr wrap="none" rtlCol="0">
            <a:spAutoFit/>
          </a:bodyPr>
          <a:lstStyle/>
          <a:p>
            <a:pPr algn="ctr"/>
            <a:r>
              <a:rPr lang="cs-CZ" dirty="0" smtClean="0"/>
              <a:t>Heterozygot</a:t>
            </a:r>
            <a:r>
              <a:rPr lang="cs-CZ" i="1" dirty="0" smtClean="0"/>
              <a:t> </a:t>
            </a:r>
          </a:p>
          <a:p>
            <a:pPr algn="ctr"/>
            <a:r>
              <a:rPr lang="cs-CZ" i="1" dirty="0" smtClean="0"/>
              <a:t>A</a:t>
            </a:r>
            <a:r>
              <a:rPr lang="cs-CZ" i="1" baseline="30000" dirty="0" smtClean="0"/>
              <a:t>+</a:t>
            </a:r>
            <a:r>
              <a:rPr lang="cs-CZ" i="1" dirty="0" smtClean="0"/>
              <a:t> A</a:t>
            </a:r>
            <a:r>
              <a:rPr lang="cs-CZ" i="1" baseline="30000" dirty="0" smtClean="0"/>
              <a:t>-</a:t>
            </a:r>
            <a:r>
              <a:rPr lang="cs-CZ" dirty="0" smtClean="0"/>
              <a:t> </a:t>
            </a:r>
            <a:endParaRPr lang="cs-CZ" i="1" dirty="0"/>
          </a:p>
        </p:txBody>
      </p:sp>
      <p:sp>
        <p:nvSpPr>
          <p:cNvPr id="20" name="TextovéPole 19"/>
          <p:cNvSpPr txBox="1"/>
          <p:nvPr/>
        </p:nvSpPr>
        <p:spPr>
          <a:xfrm>
            <a:off x="7008899" y="5682293"/>
            <a:ext cx="1717489" cy="646331"/>
          </a:xfrm>
          <a:prstGeom prst="rect">
            <a:avLst/>
          </a:prstGeom>
          <a:noFill/>
        </p:spPr>
        <p:txBody>
          <a:bodyPr wrap="square" rtlCol="0">
            <a:spAutoFit/>
          </a:bodyPr>
          <a:lstStyle/>
          <a:p>
            <a:pPr algn="ctr"/>
            <a:r>
              <a:rPr lang="cs-CZ" dirty="0" smtClean="0"/>
              <a:t>Recesivní</a:t>
            </a:r>
          </a:p>
          <a:p>
            <a:pPr algn="ctr"/>
            <a:r>
              <a:rPr lang="en-US" dirty="0" smtClean="0"/>
              <a:t>h</a:t>
            </a:r>
            <a:r>
              <a:rPr lang="cs-CZ" dirty="0" err="1" smtClean="0"/>
              <a:t>omozygot</a:t>
            </a:r>
            <a:r>
              <a:rPr lang="en-US" dirty="0" smtClean="0"/>
              <a:t> </a:t>
            </a:r>
            <a:r>
              <a:rPr lang="cs-CZ" i="1" dirty="0" smtClean="0"/>
              <a:t>A</a:t>
            </a:r>
            <a:r>
              <a:rPr lang="cs-CZ" i="1" baseline="30000" dirty="0" smtClean="0"/>
              <a:t>-</a:t>
            </a:r>
            <a:r>
              <a:rPr lang="cs-CZ" i="1" dirty="0"/>
              <a:t>A</a:t>
            </a:r>
            <a:r>
              <a:rPr lang="cs-CZ" i="1" baseline="30000" dirty="0" smtClean="0"/>
              <a:t>-</a:t>
            </a:r>
            <a:r>
              <a:rPr lang="cs-CZ" dirty="0" smtClean="0"/>
              <a:t> </a:t>
            </a:r>
            <a:endParaRPr lang="cs-CZ" i="1" dirty="0"/>
          </a:p>
        </p:txBody>
      </p:sp>
    </p:spTree>
    <p:extLst>
      <p:ext uri="{BB962C8B-B14F-4D97-AF65-F5344CB8AC3E}">
        <p14:creationId xmlns:p14="http://schemas.microsoft.com/office/powerpoint/2010/main" val="3669886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P spid="18" grpId="0"/>
      <p:bldP spid="2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86119" y="-17758"/>
            <a:ext cx="7886700" cy="1325563"/>
          </a:xfrm>
        </p:spPr>
        <p:txBody>
          <a:bodyPr>
            <a:normAutofit/>
          </a:bodyPr>
          <a:lstStyle/>
          <a:p>
            <a:pPr algn="ctr"/>
            <a:r>
              <a:rPr lang="cs-CZ" sz="4000" dirty="0">
                <a:solidFill>
                  <a:srgbClr val="C00000"/>
                </a:solidFill>
              </a:rPr>
              <a:t>Neúplná dominance</a:t>
            </a:r>
            <a:endParaRPr lang="en-US" sz="4000" dirty="0">
              <a:solidFill>
                <a:srgbClr val="C00000"/>
              </a:solidFill>
            </a:endParaRPr>
          </a:p>
        </p:txBody>
      </p:sp>
      <p:sp>
        <p:nvSpPr>
          <p:cNvPr id="4" name="TextovéPole 3"/>
          <p:cNvSpPr txBox="1"/>
          <p:nvPr/>
        </p:nvSpPr>
        <p:spPr>
          <a:xfrm>
            <a:off x="701749" y="1350335"/>
            <a:ext cx="7910623" cy="430887"/>
          </a:xfrm>
          <a:prstGeom prst="rect">
            <a:avLst/>
          </a:prstGeom>
          <a:noFill/>
        </p:spPr>
        <p:txBody>
          <a:bodyPr wrap="square" rtlCol="0">
            <a:spAutoFit/>
          </a:bodyPr>
          <a:lstStyle/>
          <a:p>
            <a:r>
              <a:rPr lang="cs-CZ" sz="2200" dirty="0" smtClean="0"/>
              <a:t>= fenotyp heterozygota se liší od fenotypu obou homozygotů.</a:t>
            </a:r>
          </a:p>
        </p:txBody>
      </p:sp>
      <p:pic>
        <p:nvPicPr>
          <p:cNvPr id="6" name="Obráze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36334" y="2458331"/>
            <a:ext cx="5113645" cy="3580962"/>
          </a:xfrm>
          <a:prstGeom prst="rect">
            <a:avLst/>
          </a:prstGeom>
        </p:spPr>
      </p:pic>
      <p:sp>
        <p:nvSpPr>
          <p:cNvPr id="7" name="TextovéPole 6"/>
          <p:cNvSpPr txBox="1"/>
          <p:nvPr/>
        </p:nvSpPr>
        <p:spPr>
          <a:xfrm>
            <a:off x="562980" y="4231782"/>
            <a:ext cx="2860158" cy="2123658"/>
          </a:xfrm>
          <a:prstGeom prst="rect">
            <a:avLst/>
          </a:prstGeom>
          <a:noFill/>
        </p:spPr>
        <p:txBody>
          <a:bodyPr wrap="square" rtlCol="0">
            <a:spAutoFit/>
          </a:bodyPr>
          <a:lstStyle/>
          <a:p>
            <a:r>
              <a:rPr lang="cs-CZ" sz="2200" b="1" dirty="0" err="1">
                <a:solidFill>
                  <a:srgbClr val="FF0000"/>
                </a:solidFill>
              </a:rPr>
              <a:t>Haploinsuficience</a:t>
            </a:r>
            <a:r>
              <a:rPr lang="cs-CZ" sz="2200" dirty="0"/>
              <a:t> </a:t>
            </a:r>
            <a:r>
              <a:rPr lang="cs-CZ" sz="2200" dirty="0" smtClean="0"/>
              <a:t>= jedna </a:t>
            </a:r>
            <a:r>
              <a:rPr lang="cs-CZ" sz="2200" dirty="0"/>
              <a:t>funkční alela nedokáže dodat dost produktu </a:t>
            </a:r>
            <a:r>
              <a:rPr lang="cs-CZ" sz="2200" dirty="0" smtClean="0"/>
              <a:t>pro </a:t>
            </a:r>
            <a:r>
              <a:rPr lang="cs-CZ" sz="2200" dirty="0"/>
              <a:t>plný fenotypový projev.</a:t>
            </a:r>
            <a:endParaRPr lang="en-US" sz="2200" dirty="0"/>
          </a:p>
          <a:p>
            <a:endParaRPr lang="en-US" sz="2200" dirty="0" smtClean="0"/>
          </a:p>
        </p:txBody>
      </p:sp>
      <p:sp>
        <p:nvSpPr>
          <p:cNvPr id="5" name="TextovéPole 4"/>
          <p:cNvSpPr txBox="1"/>
          <p:nvPr/>
        </p:nvSpPr>
        <p:spPr>
          <a:xfrm>
            <a:off x="562980" y="2125154"/>
            <a:ext cx="2721389" cy="2123658"/>
          </a:xfrm>
          <a:prstGeom prst="rect">
            <a:avLst/>
          </a:prstGeom>
          <a:noFill/>
        </p:spPr>
        <p:txBody>
          <a:bodyPr wrap="square" rtlCol="0">
            <a:spAutoFit/>
          </a:bodyPr>
          <a:lstStyle/>
          <a:p>
            <a:r>
              <a:rPr lang="cs-CZ" sz="2200" b="1" dirty="0"/>
              <a:t>Vysvětlení: </a:t>
            </a:r>
            <a:r>
              <a:rPr lang="cs-CZ" sz="2200" dirty="0"/>
              <a:t>fenotypový projev je závislý na množství produktu (např. pigmentu)</a:t>
            </a:r>
          </a:p>
          <a:p>
            <a:endParaRPr lang="en-US" sz="2200" dirty="0" smtClean="0"/>
          </a:p>
        </p:txBody>
      </p:sp>
    </p:spTree>
    <p:extLst>
      <p:ext uri="{BB962C8B-B14F-4D97-AF65-F5344CB8AC3E}">
        <p14:creationId xmlns:p14="http://schemas.microsoft.com/office/powerpoint/2010/main" val="1346442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86119" y="-17758"/>
            <a:ext cx="7886700" cy="1325563"/>
          </a:xfrm>
        </p:spPr>
        <p:txBody>
          <a:bodyPr>
            <a:normAutofit/>
          </a:bodyPr>
          <a:lstStyle/>
          <a:p>
            <a:pPr algn="ctr"/>
            <a:r>
              <a:rPr lang="cs-CZ" sz="4000" dirty="0" smtClean="0">
                <a:solidFill>
                  <a:srgbClr val="C00000"/>
                </a:solidFill>
              </a:rPr>
              <a:t>Kodominance</a:t>
            </a:r>
            <a:endParaRPr lang="en-US" sz="4000" dirty="0">
              <a:solidFill>
                <a:srgbClr val="C00000"/>
              </a:solidFill>
            </a:endParaRPr>
          </a:p>
        </p:txBody>
      </p:sp>
      <p:sp>
        <p:nvSpPr>
          <p:cNvPr id="4" name="TextovéPole 3"/>
          <p:cNvSpPr txBox="1"/>
          <p:nvPr/>
        </p:nvSpPr>
        <p:spPr>
          <a:xfrm>
            <a:off x="701749" y="1350335"/>
            <a:ext cx="7910623" cy="769441"/>
          </a:xfrm>
          <a:prstGeom prst="rect">
            <a:avLst/>
          </a:prstGeom>
          <a:noFill/>
        </p:spPr>
        <p:txBody>
          <a:bodyPr wrap="square" rtlCol="0">
            <a:spAutoFit/>
          </a:bodyPr>
          <a:lstStyle/>
          <a:p>
            <a:r>
              <a:rPr lang="cs-CZ" sz="2200" dirty="0" smtClean="0"/>
              <a:t>= fenotyp heterozygota obsahuje projev obou homozygotů (produkty obou alel pracují nezávisle).</a:t>
            </a:r>
          </a:p>
        </p:txBody>
      </p:sp>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05912" y="2892044"/>
            <a:ext cx="4910328" cy="3316034"/>
          </a:xfrm>
          <a:prstGeom prst="rect">
            <a:avLst/>
          </a:prstGeom>
        </p:spPr>
      </p:pic>
      <p:sp>
        <p:nvSpPr>
          <p:cNvPr id="6" name="TextovéPole 5"/>
          <p:cNvSpPr txBox="1"/>
          <p:nvPr/>
        </p:nvSpPr>
        <p:spPr>
          <a:xfrm>
            <a:off x="1263377" y="3470553"/>
            <a:ext cx="1123256" cy="430887"/>
          </a:xfrm>
          <a:prstGeom prst="rect">
            <a:avLst/>
          </a:prstGeom>
          <a:noFill/>
        </p:spPr>
        <p:txBody>
          <a:bodyPr wrap="none" rtlCol="0">
            <a:spAutoFit/>
          </a:bodyPr>
          <a:lstStyle/>
          <a:p>
            <a:r>
              <a:rPr lang="cs-CZ" sz="2200" dirty="0" smtClean="0"/>
              <a:t>genotyp</a:t>
            </a:r>
            <a:endParaRPr lang="en-US" sz="2200" dirty="0" smtClean="0"/>
          </a:p>
        </p:txBody>
      </p:sp>
      <p:sp>
        <p:nvSpPr>
          <p:cNvPr id="7" name="TextovéPole 6"/>
          <p:cNvSpPr txBox="1"/>
          <p:nvPr/>
        </p:nvSpPr>
        <p:spPr>
          <a:xfrm>
            <a:off x="1263377" y="5352236"/>
            <a:ext cx="1072088" cy="430887"/>
          </a:xfrm>
          <a:prstGeom prst="rect">
            <a:avLst/>
          </a:prstGeom>
          <a:noFill/>
        </p:spPr>
        <p:txBody>
          <a:bodyPr wrap="none" rtlCol="0">
            <a:spAutoFit/>
          </a:bodyPr>
          <a:lstStyle/>
          <a:p>
            <a:r>
              <a:rPr lang="cs-CZ" sz="2200" dirty="0" smtClean="0"/>
              <a:t>fenotyp</a:t>
            </a:r>
            <a:endParaRPr lang="en-US" sz="2200" dirty="0" smtClean="0"/>
          </a:p>
        </p:txBody>
      </p:sp>
    </p:spTree>
    <p:extLst>
      <p:ext uri="{BB962C8B-B14F-4D97-AF65-F5344CB8AC3E}">
        <p14:creationId xmlns:p14="http://schemas.microsoft.com/office/powerpoint/2010/main" val="691947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50" y="209484"/>
            <a:ext cx="7886700" cy="1325563"/>
          </a:xfrm>
        </p:spPr>
        <p:txBody>
          <a:bodyPr>
            <a:normAutofit/>
          </a:bodyPr>
          <a:lstStyle/>
          <a:p>
            <a:pPr algn="ctr"/>
            <a:r>
              <a:rPr lang="cs-CZ" sz="4000" dirty="0">
                <a:solidFill>
                  <a:srgbClr val="C00000"/>
                </a:solidFill>
              </a:rPr>
              <a:t>Krevní systém </a:t>
            </a:r>
            <a:r>
              <a:rPr lang="cs-CZ" sz="4000" dirty="0" err="1">
                <a:solidFill>
                  <a:srgbClr val="C00000"/>
                </a:solidFill>
              </a:rPr>
              <a:t>AB0</a:t>
            </a:r>
            <a:r>
              <a:rPr lang="cs-CZ" sz="4000" dirty="0">
                <a:solidFill>
                  <a:srgbClr val="C00000"/>
                </a:solidFill>
              </a:rPr>
              <a:t> – příklad kodominance alel</a:t>
            </a:r>
            <a:endParaRPr lang="en-US" sz="4000" dirty="0">
              <a:solidFill>
                <a:srgbClr val="C00000"/>
              </a:solidFill>
            </a:endParaRPr>
          </a:p>
        </p:txBody>
      </p:sp>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472" y="1889819"/>
            <a:ext cx="7798085" cy="3392012"/>
          </a:xfrm>
          <a:prstGeom prst="rect">
            <a:avLst/>
          </a:prstGeom>
        </p:spPr>
      </p:pic>
      <p:sp>
        <p:nvSpPr>
          <p:cNvPr id="3" name="TextovéPole 2"/>
          <p:cNvSpPr txBox="1"/>
          <p:nvPr/>
        </p:nvSpPr>
        <p:spPr>
          <a:xfrm>
            <a:off x="311285" y="5480961"/>
            <a:ext cx="8521430" cy="1261884"/>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cs-CZ" sz="2200" dirty="0" smtClean="0"/>
              <a:t>Alely </a:t>
            </a:r>
            <a:r>
              <a:rPr lang="cs-CZ" sz="2200" i="1" dirty="0" smtClean="0"/>
              <a:t>I</a:t>
            </a:r>
            <a:r>
              <a:rPr lang="cs-CZ" sz="2200" i="1" baseline="30000" dirty="0" smtClean="0"/>
              <a:t>A</a:t>
            </a:r>
            <a:r>
              <a:rPr lang="cs-CZ" sz="2200" dirty="0" smtClean="0"/>
              <a:t> a </a:t>
            </a:r>
            <a:r>
              <a:rPr lang="cs-CZ" sz="2200" i="1" dirty="0" smtClean="0"/>
              <a:t>I</a:t>
            </a:r>
            <a:r>
              <a:rPr lang="cs-CZ" sz="2200" i="1" baseline="30000" dirty="0" smtClean="0"/>
              <a:t>B</a:t>
            </a:r>
            <a:r>
              <a:rPr lang="cs-CZ" sz="2200" i="1" dirty="0" smtClean="0"/>
              <a:t> </a:t>
            </a:r>
            <a:r>
              <a:rPr lang="cs-CZ" sz="2200" dirty="0" smtClean="0"/>
              <a:t>– kódují </a:t>
            </a:r>
            <a:r>
              <a:rPr lang="cs-CZ" sz="2200" dirty="0" err="1" smtClean="0"/>
              <a:t>glykosyltransferázy</a:t>
            </a:r>
            <a:r>
              <a:rPr lang="cs-CZ" sz="2200" dirty="0" smtClean="0"/>
              <a:t> – modifikace cukrů na povrchu červených krvinek</a:t>
            </a:r>
          </a:p>
          <a:p>
            <a:pPr marL="342900" indent="-342900">
              <a:spcBef>
                <a:spcPts val="1200"/>
              </a:spcBef>
              <a:buFont typeface="Arial" panose="020B0604020202020204" pitchFamily="34" charset="0"/>
              <a:buChar char="•"/>
            </a:pPr>
            <a:r>
              <a:rPr lang="cs-CZ" sz="2200" dirty="0" smtClean="0"/>
              <a:t>Alela</a:t>
            </a:r>
            <a:r>
              <a:rPr lang="cs-CZ" sz="2200" i="1" dirty="0" smtClean="0"/>
              <a:t> i </a:t>
            </a:r>
            <a:r>
              <a:rPr lang="cs-CZ" sz="2200" dirty="0" smtClean="0"/>
              <a:t>– nefunkční protein (posun čtecího rámce)</a:t>
            </a:r>
            <a:endParaRPr lang="cs-CZ" sz="2200" dirty="0"/>
          </a:p>
        </p:txBody>
      </p:sp>
      <p:sp>
        <p:nvSpPr>
          <p:cNvPr id="5" name="Mrak 4"/>
          <p:cNvSpPr/>
          <p:nvPr/>
        </p:nvSpPr>
        <p:spPr>
          <a:xfrm>
            <a:off x="2992361" y="1521269"/>
            <a:ext cx="883471" cy="663484"/>
          </a:xfrm>
          <a:prstGeom prst="clou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 name="Mrak 20"/>
          <p:cNvSpPr/>
          <p:nvPr/>
        </p:nvSpPr>
        <p:spPr>
          <a:xfrm>
            <a:off x="4488434" y="1535047"/>
            <a:ext cx="883471" cy="663484"/>
          </a:xfrm>
          <a:prstGeom prst="cloud">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2" name="Mrak 21"/>
          <p:cNvSpPr/>
          <p:nvPr/>
        </p:nvSpPr>
        <p:spPr>
          <a:xfrm>
            <a:off x="5673149" y="1582134"/>
            <a:ext cx="883471" cy="663484"/>
          </a:xfrm>
          <a:prstGeom prst="clou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3" name="Mrak 22"/>
          <p:cNvSpPr/>
          <p:nvPr/>
        </p:nvSpPr>
        <p:spPr>
          <a:xfrm>
            <a:off x="6034149" y="1703165"/>
            <a:ext cx="883471" cy="663484"/>
          </a:xfrm>
          <a:prstGeom prst="cloud">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5"/>
          <p:cNvSpPr/>
          <p:nvPr/>
        </p:nvSpPr>
        <p:spPr>
          <a:xfrm>
            <a:off x="311285" y="3974123"/>
            <a:ext cx="8105884" cy="15068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6977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8070" y="204352"/>
            <a:ext cx="7886700" cy="1325563"/>
          </a:xfrm>
        </p:spPr>
        <p:txBody>
          <a:bodyPr>
            <a:normAutofit/>
          </a:bodyPr>
          <a:lstStyle/>
          <a:p>
            <a:pPr algn="ctr"/>
            <a:r>
              <a:rPr lang="cs-CZ" sz="4000" dirty="0">
                <a:solidFill>
                  <a:srgbClr val="C00000"/>
                </a:solidFill>
              </a:rPr>
              <a:t>Alelové série</a:t>
            </a:r>
          </a:p>
        </p:txBody>
      </p:sp>
      <p:graphicFrame>
        <p:nvGraphicFramePr>
          <p:cNvPr id="4" name="Object 243"/>
          <p:cNvGraphicFramePr>
            <a:graphicFrameLocks noChangeAspect="1"/>
          </p:cNvGraphicFramePr>
          <p:nvPr/>
        </p:nvGraphicFramePr>
        <p:xfrm>
          <a:off x="2771775" y="4941888"/>
          <a:ext cx="2016125" cy="1390650"/>
        </p:xfrm>
        <a:graphic>
          <a:graphicData uri="http://schemas.openxmlformats.org/presentationml/2006/ole">
            <mc:AlternateContent xmlns:mc="http://schemas.openxmlformats.org/markup-compatibility/2006">
              <mc:Choice xmlns:v="urn:schemas-microsoft-com:vml" Requires="v">
                <p:oleObj spid="_x0000_s9329" name="Image" r:id="rId4" imgW="3601906" imgH="2483854" progId="Photoshop.Image.5">
                  <p:embed/>
                </p:oleObj>
              </mc:Choice>
              <mc:Fallback>
                <p:oleObj name="Image" r:id="rId4" imgW="3601906" imgH="2483854" progId="Photoshop.Image.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775" y="4941888"/>
                        <a:ext cx="2016125" cy="139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 name="Picture 24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59338" y="4941888"/>
            <a:ext cx="2233612" cy="1420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4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4388" y="4941888"/>
            <a:ext cx="1584325"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4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5650" y="4941888"/>
            <a:ext cx="1944688" cy="1398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bdélník 2"/>
          <p:cNvSpPr/>
          <p:nvPr/>
        </p:nvSpPr>
        <p:spPr>
          <a:xfrm>
            <a:off x="449213" y="1248561"/>
            <a:ext cx="7906029" cy="3277820"/>
          </a:xfrm>
          <a:prstGeom prst="rect">
            <a:avLst/>
          </a:prstGeom>
        </p:spPr>
        <p:txBody>
          <a:bodyPr wrap="square">
            <a:spAutoFit/>
          </a:bodyPr>
          <a:lstStyle/>
          <a:p>
            <a:pPr>
              <a:spcBef>
                <a:spcPts val="1800"/>
              </a:spcBef>
            </a:pPr>
            <a:r>
              <a:rPr lang="cs-CZ" altLang="cs-CZ" sz="2200" dirty="0" smtClean="0"/>
              <a:t>Více alel jednoho genu  - hierarchie</a:t>
            </a:r>
          </a:p>
          <a:p>
            <a:pPr marL="342900" indent="-342900">
              <a:spcBef>
                <a:spcPts val="1800"/>
              </a:spcBef>
              <a:buFont typeface="Arial" panose="020B0604020202020204" pitchFamily="34" charset="0"/>
              <a:buChar char="•"/>
            </a:pPr>
            <a:r>
              <a:rPr lang="cs-CZ" altLang="cs-CZ" sz="2200" i="1" dirty="0" smtClean="0"/>
              <a:t>C</a:t>
            </a:r>
            <a:r>
              <a:rPr lang="cs-CZ" altLang="cs-CZ" sz="2200" dirty="0" smtClean="0"/>
              <a:t> </a:t>
            </a:r>
            <a:r>
              <a:rPr lang="cs-CZ" altLang="cs-CZ" sz="2200" dirty="0"/>
              <a:t>(černý </a:t>
            </a:r>
            <a:r>
              <a:rPr lang="cs-CZ" altLang="cs-CZ" sz="2200" dirty="0" smtClean="0"/>
              <a:t>)</a:t>
            </a:r>
          </a:p>
          <a:p>
            <a:pPr marL="342900" indent="-342900">
              <a:spcBef>
                <a:spcPts val="1800"/>
              </a:spcBef>
              <a:buFont typeface="Arial" panose="020B0604020202020204" pitchFamily="34" charset="0"/>
              <a:buChar char="•"/>
            </a:pPr>
            <a:r>
              <a:rPr lang="cs-CZ" altLang="cs-CZ" sz="2200" i="1" dirty="0" err="1" smtClean="0"/>
              <a:t>c</a:t>
            </a:r>
            <a:r>
              <a:rPr lang="cs-CZ" altLang="cs-CZ" sz="2200" i="1" baseline="30000" dirty="0" err="1" smtClean="0"/>
              <a:t>ch</a:t>
            </a:r>
            <a:r>
              <a:rPr lang="cs-CZ" altLang="cs-CZ" sz="2200" i="1" dirty="0" smtClean="0"/>
              <a:t> </a:t>
            </a:r>
            <a:r>
              <a:rPr lang="cs-CZ" altLang="cs-CZ" sz="2200" dirty="0"/>
              <a:t>(činčila, šedé zbarvení</a:t>
            </a:r>
            <a:r>
              <a:rPr lang="cs-CZ" altLang="cs-CZ" sz="2200" dirty="0" smtClean="0"/>
              <a:t>)</a:t>
            </a:r>
          </a:p>
          <a:p>
            <a:pPr marL="342900" indent="-342900">
              <a:spcBef>
                <a:spcPts val="1800"/>
              </a:spcBef>
              <a:buFont typeface="Arial" panose="020B0604020202020204" pitchFamily="34" charset="0"/>
              <a:buChar char="•"/>
            </a:pPr>
            <a:r>
              <a:rPr lang="cs-CZ" altLang="cs-CZ" sz="2200" i="1" dirty="0" smtClean="0"/>
              <a:t>c</a:t>
            </a:r>
            <a:r>
              <a:rPr lang="cs-CZ" altLang="cs-CZ" sz="2200" i="1" baseline="30000" dirty="0" smtClean="0"/>
              <a:t>h</a:t>
            </a:r>
            <a:r>
              <a:rPr lang="cs-CZ" altLang="cs-CZ" sz="2200" dirty="0" smtClean="0"/>
              <a:t> </a:t>
            </a:r>
            <a:r>
              <a:rPr lang="cs-CZ" altLang="cs-CZ" sz="2200" dirty="0"/>
              <a:t>(himálajský, bílý s černými extremitami) </a:t>
            </a:r>
            <a:endParaRPr lang="cs-CZ" altLang="cs-CZ" sz="2200" dirty="0" smtClean="0"/>
          </a:p>
          <a:p>
            <a:pPr marL="342900" indent="-342900">
              <a:spcBef>
                <a:spcPts val="1800"/>
              </a:spcBef>
              <a:buFont typeface="Arial" panose="020B0604020202020204" pitchFamily="34" charset="0"/>
              <a:buChar char="•"/>
            </a:pPr>
            <a:r>
              <a:rPr lang="cs-CZ" altLang="cs-CZ" sz="2200" i="1" dirty="0" smtClean="0"/>
              <a:t>c</a:t>
            </a:r>
            <a:r>
              <a:rPr lang="cs-CZ" altLang="cs-CZ" sz="2200" dirty="0" smtClean="0"/>
              <a:t> </a:t>
            </a:r>
            <a:r>
              <a:rPr lang="cs-CZ" altLang="cs-CZ" sz="2200" dirty="0"/>
              <a:t>(albín, celý bílý). </a:t>
            </a:r>
            <a:endParaRPr lang="cs-CZ" altLang="cs-CZ" sz="2200" dirty="0" smtClean="0"/>
          </a:p>
          <a:p>
            <a:pPr>
              <a:spcBef>
                <a:spcPts val="1800"/>
              </a:spcBef>
            </a:pPr>
            <a:r>
              <a:rPr lang="cs-CZ" altLang="cs-CZ" sz="2200" dirty="0" smtClean="0"/>
              <a:t>Hierarchie </a:t>
            </a:r>
            <a:r>
              <a:rPr lang="cs-CZ" altLang="cs-CZ" sz="2200" dirty="0"/>
              <a:t>dominance může být vyjádřena takto: </a:t>
            </a:r>
            <a:r>
              <a:rPr lang="cs-CZ" altLang="cs-CZ" sz="2200" i="1" dirty="0"/>
              <a:t>C</a:t>
            </a:r>
            <a:r>
              <a:rPr lang="cs-CZ" altLang="cs-CZ" sz="2200" dirty="0"/>
              <a:t> &gt; </a:t>
            </a:r>
            <a:r>
              <a:rPr lang="cs-CZ" altLang="cs-CZ" sz="2200" i="1" dirty="0" err="1"/>
              <a:t>c</a:t>
            </a:r>
            <a:r>
              <a:rPr lang="cs-CZ" altLang="cs-CZ" sz="2200" i="1" baseline="30000" dirty="0" err="1"/>
              <a:t>ch</a:t>
            </a:r>
            <a:r>
              <a:rPr lang="cs-CZ" altLang="cs-CZ" sz="2200" dirty="0"/>
              <a:t> &gt; </a:t>
            </a:r>
            <a:r>
              <a:rPr lang="cs-CZ" altLang="cs-CZ" sz="2200" i="1" dirty="0"/>
              <a:t>c</a:t>
            </a:r>
            <a:r>
              <a:rPr lang="cs-CZ" altLang="cs-CZ" sz="2200" i="1" baseline="30000" dirty="0"/>
              <a:t>h</a:t>
            </a:r>
            <a:r>
              <a:rPr lang="cs-CZ" altLang="cs-CZ" sz="2200" dirty="0"/>
              <a:t> &gt; </a:t>
            </a:r>
            <a:r>
              <a:rPr lang="cs-CZ" altLang="cs-CZ" sz="2200" i="1" dirty="0"/>
              <a:t>c. </a:t>
            </a:r>
            <a:endParaRPr lang="cs-CZ" sz="2200" dirty="0"/>
          </a:p>
        </p:txBody>
      </p:sp>
    </p:spTree>
    <p:extLst>
      <p:ext uri="{BB962C8B-B14F-4D97-AF65-F5344CB8AC3E}">
        <p14:creationId xmlns:p14="http://schemas.microsoft.com/office/powerpoint/2010/main" val="989728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33645" y="0"/>
            <a:ext cx="7886700" cy="1325563"/>
          </a:xfrm>
        </p:spPr>
        <p:txBody>
          <a:bodyPr>
            <a:normAutofit/>
          </a:bodyPr>
          <a:lstStyle/>
          <a:p>
            <a:pPr algn="ctr"/>
            <a:r>
              <a:rPr lang="cs-CZ" sz="4000" dirty="0">
                <a:solidFill>
                  <a:srgbClr val="C00000"/>
                </a:solidFill>
              </a:rPr>
              <a:t>Penetrance</a:t>
            </a:r>
            <a:endParaRPr lang="en-US" sz="4000" dirty="0">
              <a:solidFill>
                <a:srgbClr val="C00000"/>
              </a:solidFill>
            </a:endParaRPr>
          </a:p>
        </p:txBody>
      </p:sp>
      <p:sp>
        <p:nvSpPr>
          <p:cNvPr id="3" name="TextovéPole 2"/>
          <p:cNvSpPr txBox="1"/>
          <p:nvPr/>
        </p:nvSpPr>
        <p:spPr>
          <a:xfrm>
            <a:off x="648585" y="1092435"/>
            <a:ext cx="8225783" cy="1107996"/>
          </a:xfrm>
          <a:prstGeom prst="rect">
            <a:avLst/>
          </a:prstGeom>
          <a:noFill/>
        </p:spPr>
        <p:txBody>
          <a:bodyPr wrap="square" rtlCol="0">
            <a:spAutoFit/>
          </a:bodyPr>
          <a:lstStyle/>
          <a:p>
            <a:r>
              <a:rPr lang="cs-CZ" sz="2200" b="1" dirty="0" smtClean="0">
                <a:solidFill>
                  <a:srgbClr val="FF0000"/>
                </a:solidFill>
              </a:rPr>
              <a:t>= u jakého procenta lidí, kteří mají genetickou dispozici k nějakému znaku, se tento znak opravdu projeví</a:t>
            </a:r>
          </a:p>
          <a:p>
            <a:endParaRPr lang="cs-CZ" sz="2200" dirty="0"/>
          </a:p>
        </p:txBody>
      </p:sp>
      <p:pic>
        <p:nvPicPr>
          <p:cNvPr id="19458" name="Picture 2" descr="Image result for polydactyl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0010" y="2539754"/>
            <a:ext cx="3432888" cy="2567801"/>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521538" y="2649415"/>
            <a:ext cx="4239938" cy="2508379"/>
          </a:xfrm>
          <a:prstGeom prst="rect">
            <a:avLst/>
          </a:prstGeom>
          <a:noFill/>
        </p:spPr>
        <p:txBody>
          <a:bodyPr wrap="square" rtlCol="0">
            <a:spAutoFit/>
          </a:bodyPr>
          <a:lstStyle/>
          <a:p>
            <a:pPr>
              <a:spcBef>
                <a:spcPts val="1800"/>
              </a:spcBef>
            </a:pPr>
            <a:r>
              <a:rPr lang="cs-CZ" sz="2400" b="1" dirty="0"/>
              <a:t>Polydaktylie</a:t>
            </a:r>
            <a:r>
              <a:rPr lang="cs-CZ" sz="2200" dirty="0"/>
              <a:t> (nadpočetné prsty)</a:t>
            </a:r>
          </a:p>
          <a:p>
            <a:pPr marL="342900" indent="-342900">
              <a:spcBef>
                <a:spcPts val="1800"/>
              </a:spcBef>
              <a:buFont typeface="Arial" panose="020B0604020202020204" pitchFamily="34" charset="0"/>
              <a:buChar char="•"/>
            </a:pPr>
            <a:r>
              <a:rPr lang="cs-CZ" sz="2200" dirty="0"/>
              <a:t>Obvykle způsobena dominantní alelou</a:t>
            </a:r>
          </a:p>
          <a:p>
            <a:pPr marL="342900" indent="-342900">
              <a:spcBef>
                <a:spcPts val="1800"/>
              </a:spcBef>
              <a:buFont typeface="Arial" panose="020B0604020202020204" pitchFamily="34" charset="0"/>
              <a:buChar char="•"/>
            </a:pPr>
            <a:r>
              <a:rPr lang="cs-CZ" sz="2200" dirty="0"/>
              <a:t>U někoho se neprojeví </a:t>
            </a:r>
            <a:endParaRPr lang="en-US" sz="2200" dirty="0"/>
          </a:p>
          <a:p>
            <a:pPr>
              <a:spcBef>
                <a:spcPts val="1800"/>
              </a:spcBef>
            </a:pPr>
            <a:endParaRPr lang="en-US" sz="2200" dirty="0" smtClean="0"/>
          </a:p>
        </p:txBody>
      </p:sp>
    </p:spTree>
    <p:extLst>
      <p:ext uri="{BB962C8B-B14F-4D97-AF65-F5344CB8AC3E}">
        <p14:creationId xmlns:p14="http://schemas.microsoft.com/office/powerpoint/2010/main" val="1632115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4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33645" y="0"/>
            <a:ext cx="7886700" cy="1325563"/>
          </a:xfrm>
        </p:spPr>
        <p:txBody>
          <a:bodyPr>
            <a:normAutofit/>
          </a:bodyPr>
          <a:lstStyle/>
          <a:p>
            <a:pPr algn="ctr"/>
            <a:r>
              <a:rPr lang="cs-CZ" sz="4000" dirty="0">
                <a:solidFill>
                  <a:srgbClr val="C00000"/>
                </a:solidFill>
              </a:rPr>
              <a:t>Penetrance</a:t>
            </a:r>
            <a:endParaRPr lang="en-US" sz="4000" dirty="0">
              <a:solidFill>
                <a:srgbClr val="C00000"/>
              </a:solidFill>
            </a:endParaRPr>
          </a:p>
        </p:txBody>
      </p:sp>
      <p:sp>
        <p:nvSpPr>
          <p:cNvPr id="4" name="TextovéPole 3"/>
          <p:cNvSpPr txBox="1"/>
          <p:nvPr/>
        </p:nvSpPr>
        <p:spPr>
          <a:xfrm>
            <a:off x="648584" y="1915439"/>
            <a:ext cx="4369981" cy="3816429"/>
          </a:xfrm>
          <a:prstGeom prst="rect">
            <a:avLst/>
          </a:prstGeom>
          <a:noFill/>
        </p:spPr>
        <p:txBody>
          <a:bodyPr wrap="square" rtlCol="0">
            <a:spAutoFit/>
          </a:bodyPr>
          <a:lstStyle/>
          <a:p>
            <a:r>
              <a:rPr lang="cs-CZ" sz="2200" b="1" dirty="0" smtClean="0">
                <a:solidFill>
                  <a:srgbClr val="FF0000"/>
                </a:solidFill>
              </a:rPr>
              <a:t>Penetrance = procento jedinců, kteří mají genetickou dispozici a ta se u nich skutečně projevila.</a:t>
            </a:r>
          </a:p>
          <a:p>
            <a:endParaRPr lang="cs-CZ" sz="2200" dirty="0" smtClean="0"/>
          </a:p>
          <a:p>
            <a:r>
              <a:rPr lang="cs-CZ" sz="2200" dirty="0" err="1" smtClean="0"/>
              <a:t>Např</a:t>
            </a:r>
            <a:r>
              <a:rPr lang="cs-CZ" sz="2200" dirty="0" smtClean="0"/>
              <a:t>: </a:t>
            </a:r>
          </a:p>
          <a:p>
            <a:r>
              <a:rPr lang="cs-CZ" sz="2200" dirty="0" smtClean="0"/>
              <a:t>42 lidí má dominantní alelu pro polydaktylii.</a:t>
            </a:r>
          </a:p>
          <a:p>
            <a:r>
              <a:rPr lang="cs-CZ" sz="2200" dirty="0" smtClean="0"/>
              <a:t>Z toho 38 má nadpočetné prsty.</a:t>
            </a:r>
          </a:p>
          <a:p>
            <a:r>
              <a:rPr lang="cs-CZ" sz="2200" dirty="0" smtClean="0"/>
              <a:t>42 ….100%</a:t>
            </a:r>
          </a:p>
          <a:p>
            <a:r>
              <a:rPr lang="cs-CZ" sz="2200" dirty="0" smtClean="0"/>
              <a:t>38…..x</a:t>
            </a:r>
          </a:p>
          <a:p>
            <a:r>
              <a:rPr lang="cs-CZ" sz="2200" dirty="0" smtClean="0"/>
              <a:t>Penetrance je 90%. </a:t>
            </a:r>
          </a:p>
        </p:txBody>
      </p:sp>
      <p:pic>
        <p:nvPicPr>
          <p:cNvPr id="19458" name="Picture 2" descr="Image result for polydactyl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0010" y="2539754"/>
            <a:ext cx="3432888" cy="2567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8320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Objekt 23"/>
          <p:cNvGraphicFramePr>
            <a:graphicFrameLocks noChangeAspect="1"/>
          </p:cNvGraphicFramePr>
          <p:nvPr>
            <p:extLst/>
          </p:nvPr>
        </p:nvGraphicFramePr>
        <p:xfrm>
          <a:off x="1602297" y="1481164"/>
          <a:ext cx="1170286" cy="744727"/>
        </p:xfrm>
        <a:graphic>
          <a:graphicData uri="http://schemas.openxmlformats.org/presentationml/2006/ole">
            <mc:AlternateContent xmlns:mc="http://schemas.openxmlformats.org/markup-compatibility/2006">
              <mc:Choice xmlns:v="urn:schemas-microsoft-com:vml" Requires="v">
                <p:oleObj spid="_x0000_s1908" name="CorelDRAW" r:id="rId3" imgW="1571925" imgH="999912" progId="CorelDraw.Graphic.17">
                  <p:embed/>
                </p:oleObj>
              </mc:Choice>
              <mc:Fallback>
                <p:oleObj name="CorelDRAW" r:id="rId3" imgW="1571925" imgH="999912" progId="CorelDraw.Graphic.17">
                  <p:embed/>
                  <p:pic>
                    <p:nvPicPr>
                      <p:cNvPr id="0" name=""/>
                      <p:cNvPicPr/>
                      <p:nvPr/>
                    </p:nvPicPr>
                    <p:blipFill>
                      <a:blip r:embed="rId4"/>
                      <a:stretch>
                        <a:fillRect/>
                      </a:stretch>
                    </p:blipFill>
                    <p:spPr>
                      <a:xfrm>
                        <a:off x="1602297" y="1481164"/>
                        <a:ext cx="1170286" cy="744727"/>
                      </a:xfrm>
                      <a:prstGeom prst="rect">
                        <a:avLst/>
                      </a:prstGeom>
                    </p:spPr>
                  </p:pic>
                </p:oleObj>
              </mc:Fallback>
            </mc:AlternateContent>
          </a:graphicData>
        </a:graphic>
      </p:graphicFrame>
      <p:graphicFrame>
        <p:nvGraphicFramePr>
          <p:cNvPr id="17" name="Objekt 16"/>
          <p:cNvGraphicFramePr>
            <a:graphicFrameLocks noChangeAspect="1"/>
          </p:cNvGraphicFramePr>
          <p:nvPr>
            <p:extLst/>
          </p:nvPr>
        </p:nvGraphicFramePr>
        <p:xfrm>
          <a:off x="2187441" y="2556060"/>
          <a:ext cx="1660113" cy="1401822"/>
        </p:xfrm>
        <a:graphic>
          <a:graphicData uri="http://schemas.openxmlformats.org/presentationml/2006/ole">
            <mc:AlternateContent xmlns:mc="http://schemas.openxmlformats.org/markup-compatibility/2006">
              <mc:Choice xmlns:v="urn:schemas-microsoft-com:vml" Requires="v">
                <p:oleObj spid="_x0000_s1909" name="CorelDRAW" r:id="rId5" imgW="2316863" imgH="1956449" progId="CorelDraw.Graphic.17">
                  <p:embed/>
                </p:oleObj>
              </mc:Choice>
              <mc:Fallback>
                <p:oleObj name="CorelDRAW" r:id="rId5" imgW="2316863" imgH="1956449" progId="CorelDraw.Graphic.17">
                  <p:embed/>
                  <p:pic>
                    <p:nvPicPr>
                      <p:cNvPr id="0" name=""/>
                      <p:cNvPicPr/>
                      <p:nvPr/>
                    </p:nvPicPr>
                    <p:blipFill>
                      <a:blip r:embed="rId6"/>
                      <a:stretch>
                        <a:fillRect/>
                      </a:stretch>
                    </p:blipFill>
                    <p:spPr>
                      <a:xfrm>
                        <a:off x="2187441" y="2556060"/>
                        <a:ext cx="1660113" cy="1401822"/>
                      </a:xfrm>
                      <a:prstGeom prst="rect">
                        <a:avLst/>
                      </a:prstGeom>
                    </p:spPr>
                  </p:pic>
                </p:oleObj>
              </mc:Fallback>
            </mc:AlternateContent>
          </a:graphicData>
        </a:graphic>
      </p:graphicFrame>
      <p:sp>
        <p:nvSpPr>
          <p:cNvPr id="2" name="TextovéPole 1"/>
          <p:cNvSpPr txBox="1"/>
          <p:nvPr/>
        </p:nvSpPr>
        <p:spPr>
          <a:xfrm>
            <a:off x="3629062" y="330801"/>
            <a:ext cx="1935804" cy="707886"/>
          </a:xfrm>
          <a:prstGeom prst="rect">
            <a:avLst/>
          </a:prstGeom>
          <a:noFill/>
        </p:spPr>
        <p:txBody>
          <a:bodyPr wrap="square" rtlCol="0">
            <a:spAutoFit/>
          </a:bodyPr>
          <a:lstStyle/>
          <a:p>
            <a:r>
              <a:rPr lang="cs-CZ" sz="4000" dirty="0" smtClean="0">
                <a:solidFill>
                  <a:srgbClr val="C00000"/>
                </a:solidFill>
                <a:latin typeface="Calibri" panose="020F0502020204030204" pitchFamily="34" charset="0"/>
                <a:ea typeface="+mj-ea"/>
                <a:cs typeface="+mj-cs"/>
              </a:rPr>
              <a:t>Enzymy</a:t>
            </a:r>
            <a:endParaRPr lang="cs-CZ" sz="4000" dirty="0">
              <a:solidFill>
                <a:srgbClr val="C00000"/>
              </a:solidFill>
              <a:latin typeface="Calibri" panose="020F0502020204030204" pitchFamily="34" charset="0"/>
              <a:ea typeface="+mj-ea"/>
              <a:cs typeface="+mj-cs"/>
            </a:endParaRPr>
          </a:p>
        </p:txBody>
      </p:sp>
      <p:sp>
        <p:nvSpPr>
          <p:cNvPr id="3" name="TextovéPole 2"/>
          <p:cNvSpPr txBox="1"/>
          <p:nvPr/>
        </p:nvSpPr>
        <p:spPr>
          <a:xfrm>
            <a:off x="1040859" y="1643977"/>
            <a:ext cx="184731" cy="369332"/>
          </a:xfrm>
          <a:prstGeom prst="rect">
            <a:avLst/>
          </a:prstGeom>
          <a:noFill/>
        </p:spPr>
        <p:txBody>
          <a:bodyPr wrap="none" rtlCol="0">
            <a:spAutoFit/>
          </a:bodyPr>
          <a:lstStyle/>
          <a:p>
            <a:endParaRPr lang="cs-CZ" dirty="0"/>
          </a:p>
        </p:txBody>
      </p:sp>
      <p:sp>
        <p:nvSpPr>
          <p:cNvPr id="6" name="TextovéPole 5"/>
          <p:cNvSpPr txBox="1"/>
          <p:nvPr/>
        </p:nvSpPr>
        <p:spPr>
          <a:xfrm>
            <a:off x="2692869" y="3237994"/>
            <a:ext cx="799771" cy="369332"/>
          </a:xfrm>
          <a:prstGeom prst="rect">
            <a:avLst/>
          </a:prstGeom>
          <a:noFill/>
        </p:spPr>
        <p:txBody>
          <a:bodyPr wrap="none" rtlCol="0">
            <a:spAutoFit/>
          </a:bodyPr>
          <a:lstStyle/>
          <a:p>
            <a:r>
              <a:rPr lang="cs-CZ" dirty="0" smtClean="0"/>
              <a:t>enzym</a:t>
            </a:r>
            <a:endParaRPr lang="cs-CZ" dirty="0"/>
          </a:p>
        </p:txBody>
      </p:sp>
      <p:sp>
        <p:nvSpPr>
          <p:cNvPr id="7" name="TextovéPole 6"/>
          <p:cNvSpPr txBox="1"/>
          <p:nvPr/>
        </p:nvSpPr>
        <p:spPr>
          <a:xfrm>
            <a:off x="3257680" y="1505477"/>
            <a:ext cx="1176156" cy="646331"/>
          </a:xfrm>
          <a:prstGeom prst="rect">
            <a:avLst/>
          </a:prstGeom>
          <a:noFill/>
        </p:spPr>
        <p:txBody>
          <a:bodyPr wrap="none" rtlCol="0">
            <a:spAutoFit/>
          </a:bodyPr>
          <a:lstStyle/>
          <a:p>
            <a:pPr algn="ctr"/>
            <a:r>
              <a:rPr lang="cs-CZ" dirty="0" smtClean="0"/>
              <a:t>katalytické</a:t>
            </a:r>
          </a:p>
          <a:p>
            <a:pPr algn="ctr"/>
            <a:r>
              <a:rPr lang="cs-CZ" dirty="0" smtClean="0"/>
              <a:t>centrum</a:t>
            </a:r>
            <a:endParaRPr lang="cs-CZ" dirty="0"/>
          </a:p>
        </p:txBody>
      </p:sp>
      <p:cxnSp>
        <p:nvCxnSpPr>
          <p:cNvPr id="9" name="Přímá spojnice se šipkou 8"/>
          <p:cNvCxnSpPr/>
          <p:nvPr/>
        </p:nvCxnSpPr>
        <p:spPr>
          <a:xfrm flipH="1">
            <a:off x="3126816" y="2096250"/>
            <a:ext cx="476655" cy="63628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ovéPole 9"/>
          <p:cNvSpPr txBox="1"/>
          <p:nvPr/>
        </p:nvSpPr>
        <p:spPr>
          <a:xfrm>
            <a:off x="1716478" y="1634250"/>
            <a:ext cx="941925" cy="369332"/>
          </a:xfrm>
          <a:prstGeom prst="rect">
            <a:avLst/>
          </a:prstGeom>
          <a:noFill/>
        </p:spPr>
        <p:txBody>
          <a:bodyPr wrap="none" rtlCol="0">
            <a:spAutoFit/>
          </a:bodyPr>
          <a:lstStyle/>
          <a:p>
            <a:r>
              <a:rPr lang="cs-CZ" dirty="0" smtClean="0"/>
              <a:t>substrát</a:t>
            </a:r>
            <a:endParaRPr lang="cs-CZ" dirty="0"/>
          </a:p>
        </p:txBody>
      </p:sp>
      <p:sp>
        <p:nvSpPr>
          <p:cNvPr id="19" name="Šipka doprava 18"/>
          <p:cNvSpPr/>
          <p:nvPr/>
        </p:nvSpPr>
        <p:spPr>
          <a:xfrm>
            <a:off x="4247139" y="2970618"/>
            <a:ext cx="1216153" cy="50583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aphicFrame>
        <p:nvGraphicFramePr>
          <p:cNvPr id="20" name="Objekt 19"/>
          <p:cNvGraphicFramePr>
            <a:graphicFrameLocks noChangeAspect="1"/>
          </p:cNvGraphicFramePr>
          <p:nvPr>
            <p:extLst/>
          </p:nvPr>
        </p:nvGraphicFramePr>
        <p:xfrm>
          <a:off x="5794480" y="2556060"/>
          <a:ext cx="1660113" cy="1401822"/>
        </p:xfrm>
        <a:graphic>
          <a:graphicData uri="http://schemas.openxmlformats.org/presentationml/2006/ole">
            <mc:AlternateContent xmlns:mc="http://schemas.openxmlformats.org/markup-compatibility/2006">
              <mc:Choice xmlns:v="urn:schemas-microsoft-com:vml" Requires="v">
                <p:oleObj spid="_x0000_s1910" name="CorelDRAW" r:id="rId7" imgW="2316863" imgH="1956449" progId="CorelDraw.Graphic.17">
                  <p:embed/>
                </p:oleObj>
              </mc:Choice>
              <mc:Fallback>
                <p:oleObj name="CorelDRAW" r:id="rId7" imgW="2316863" imgH="1956449" progId="CorelDraw.Graphic.17">
                  <p:embed/>
                  <p:pic>
                    <p:nvPicPr>
                      <p:cNvPr id="0" name=""/>
                      <p:cNvPicPr/>
                      <p:nvPr/>
                    </p:nvPicPr>
                    <p:blipFill>
                      <a:blip r:embed="rId6"/>
                      <a:stretch>
                        <a:fillRect/>
                      </a:stretch>
                    </p:blipFill>
                    <p:spPr>
                      <a:xfrm>
                        <a:off x="5794480" y="2556060"/>
                        <a:ext cx="1660113" cy="1401822"/>
                      </a:xfrm>
                      <a:prstGeom prst="rect">
                        <a:avLst/>
                      </a:prstGeom>
                    </p:spPr>
                  </p:pic>
                </p:oleObj>
              </mc:Fallback>
            </mc:AlternateContent>
          </a:graphicData>
        </a:graphic>
      </p:graphicFrame>
      <p:sp>
        <p:nvSpPr>
          <p:cNvPr id="21" name="TextovéPole 20"/>
          <p:cNvSpPr txBox="1"/>
          <p:nvPr/>
        </p:nvSpPr>
        <p:spPr>
          <a:xfrm>
            <a:off x="6221034" y="3162797"/>
            <a:ext cx="799771" cy="369332"/>
          </a:xfrm>
          <a:prstGeom prst="rect">
            <a:avLst/>
          </a:prstGeom>
          <a:noFill/>
        </p:spPr>
        <p:txBody>
          <a:bodyPr wrap="none" rtlCol="0">
            <a:spAutoFit/>
          </a:bodyPr>
          <a:lstStyle/>
          <a:p>
            <a:r>
              <a:rPr lang="cs-CZ" dirty="0" smtClean="0"/>
              <a:t>enzym</a:t>
            </a:r>
            <a:endParaRPr lang="cs-CZ" dirty="0"/>
          </a:p>
        </p:txBody>
      </p:sp>
      <p:graphicFrame>
        <p:nvGraphicFramePr>
          <p:cNvPr id="22" name="Objekt 21"/>
          <p:cNvGraphicFramePr>
            <a:graphicFrameLocks noChangeAspect="1"/>
          </p:cNvGraphicFramePr>
          <p:nvPr>
            <p:extLst/>
          </p:nvPr>
        </p:nvGraphicFramePr>
        <p:xfrm>
          <a:off x="6035777" y="2225891"/>
          <a:ext cx="1170286" cy="744727"/>
        </p:xfrm>
        <a:graphic>
          <a:graphicData uri="http://schemas.openxmlformats.org/presentationml/2006/ole">
            <mc:AlternateContent xmlns:mc="http://schemas.openxmlformats.org/markup-compatibility/2006">
              <mc:Choice xmlns:v="urn:schemas-microsoft-com:vml" Requires="v">
                <p:oleObj spid="_x0000_s1911" name="CorelDRAW" r:id="rId8" imgW="1571925" imgH="999912" progId="CorelDraw.Graphic.17">
                  <p:embed/>
                </p:oleObj>
              </mc:Choice>
              <mc:Fallback>
                <p:oleObj name="CorelDRAW" r:id="rId8" imgW="1571925" imgH="999912" progId="CorelDraw.Graphic.17">
                  <p:embed/>
                  <p:pic>
                    <p:nvPicPr>
                      <p:cNvPr id="0" name=""/>
                      <p:cNvPicPr/>
                      <p:nvPr/>
                    </p:nvPicPr>
                    <p:blipFill>
                      <a:blip r:embed="rId4"/>
                      <a:stretch>
                        <a:fillRect/>
                      </a:stretch>
                    </p:blipFill>
                    <p:spPr>
                      <a:xfrm>
                        <a:off x="6035777" y="2225891"/>
                        <a:ext cx="1170286" cy="744727"/>
                      </a:xfrm>
                      <a:prstGeom prst="rect">
                        <a:avLst/>
                      </a:prstGeom>
                    </p:spPr>
                  </p:pic>
                </p:oleObj>
              </mc:Fallback>
            </mc:AlternateContent>
          </a:graphicData>
        </a:graphic>
      </p:graphicFrame>
      <p:sp>
        <p:nvSpPr>
          <p:cNvPr id="23" name="TextovéPole 22"/>
          <p:cNvSpPr txBox="1"/>
          <p:nvPr/>
        </p:nvSpPr>
        <p:spPr>
          <a:xfrm>
            <a:off x="6165971" y="2414390"/>
            <a:ext cx="941925" cy="369332"/>
          </a:xfrm>
          <a:prstGeom prst="rect">
            <a:avLst/>
          </a:prstGeom>
          <a:noFill/>
        </p:spPr>
        <p:txBody>
          <a:bodyPr wrap="none" rtlCol="0">
            <a:spAutoFit/>
          </a:bodyPr>
          <a:lstStyle/>
          <a:p>
            <a:r>
              <a:rPr lang="cs-CZ" dirty="0" smtClean="0"/>
              <a:t>substrát</a:t>
            </a:r>
            <a:endParaRPr lang="cs-CZ" dirty="0"/>
          </a:p>
        </p:txBody>
      </p:sp>
      <p:graphicFrame>
        <p:nvGraphicFramePr>
          <p:cNvPr id="26" name="Objekt 25"/>
          <p:cNvGraphicFramePr>
            <a:graphicFrameLocks noChangeAspect="1"/>
          </p:cNvGraphicFramePr>
          <p:nvPr>
            <p:extLst/>
          </p:nvPr>
        </p:nvGraphicFramePr>
        <p:xfrm>
          <a:off x="3911594" y="5062554"/>
          <a:ext cx="1660113" cy="1401822"/>
        </p:xfrm>
        <a:graphic>
          <a:graphicData uri="http://schemas.openxmlformats.org/presentationml/2006/ole">
            <mc:AlternateContent xmlns:mc="http://schemas.openxmlformats.org/markup-compatibility/2006">
              <mc:Choice xmlns:v="urn:schemas-microsoft-com:vml" Requires="v">
                <p:oleObj spid="_x0000_s1912" name="CorelDRAW" r:id="rId9" imgW="2316863" imgH="1956449" progId="CorelDraw.Graphic.17">
                  <p:embed/>
                </p:oleObj>
              </mc:Choice>
              <mc:Fallback>
                <p:oleObj name="CorelDRAW" r:id="rId9" imgW="2316863" imgH="1956449" progId="CorelDraw.Graphic.17">
                  <p:embed/>
                  <p:pic>
                    <p:nvPicPr>
                      <p:cNvPr id="0" name=""/>
                      <p:cNvPicPr/>
                      <p:nvPr/>
                    </p:nvPicPr>
                    <p:blipFill>
                      <a:blip r:embed="rId6"/>
                      <a:stretch>
                        <a:fillRect/>
                      </a:stretch>
                    </p:blipFill>
                    <p:spPr>
                      <a:xfrm>
                        <a:off x="3911594" y="5062554"/>
                        <a:ext cx="1660113" cy="1401822"/>
                      </a:xfrm>
                      <a:prstGeom prst="rect">
                        <a:avLst/>
                      </a:prstGeom>
                    </p:spPr>
                  </p:pic>
                </p:oleObj>
              </mc:Fallback>
            </mc:AlternateContent>
          </a:graphicData>
        </a:graphic>
      </p:graphicFrame>
      <p:graphicFrame>
        <p:nvGraphicFramePr>
          <p:cNvPr id="27" name="Objekt 26"/>
          <p:cNvGraphicFramePr>
            <a:graphicFrameLocks noChangeAspect="1"/>
          </p:cNvGraphicFramePr>
          <p:nvPr>
            <p:extLst/>
          </p:nvPr>
        </p:nvGraphicFramePr>
        <p:xfrm>
          <a:off x="4033974" y="4295266"/>
          <a:ext cx="1335694" cy="750523"/>
        </p:xfrm>
        <a:graphic>
          <a:graphicData uri="http://schemas.openxmlformats.org/presentationml/2006/ole">
            <mc:AlternateContent xmlns:mc="http://schemas.openxmlformats.org/markup-compatibility/2006">
              <mc:Choice xmlns:v="urn:schemas-microsoft-com:vml" Requires="v">
                <p:oleObj spid="_x0000_s1913" name="CorelDRAW" r:id="rId10" imgW="1974491" imgH="1109307" progId="CorelDraw.Graphic.17">
                  <p:embed/>
                </p:oleObj>
              </mc:Choice>
              <mc:Fallback>
                <p:oleObj name="CorelDRAW" r:id="rId10" imgW="1974491" imgH="1109307" progId="CorelDraw.Graphic.17">
                  <p:embed/>
                  <p:pic>
                    <p:nvPicPr>
                      <p:cNvPr id="0" name=""/>
                      <p:cNvPicPr/>
                      <p:nvPr/>
                    </p:nvPicPr>
                    <p:blipFill>
                      <a:blip r:embed="rId11"/>
                      <a:stretch>
                        <a:fillRect/>
                      </a:stretch>
                    </p:blipFill>
                    <p:spPr>
                      <a:xfrm>
                        <a:off x="4033974" y="4295266"/>
                        <a:ext cx="1335694" cy="750523"/>
                      </a:xfrm>
                      <a:prstGeom prst="rect">
                        <a:avLst/>
                      </a:prstGeom>
                    </p:spPr>
                  </p:pic>
                </p:oleObj>
              </mc:Fallback>
            </mc:AlternateContent>
          </a:graphicData>
        </a:graphic>
      </p:graphicFrame>
      <p:sp>
        <p:nvSpPr>
          <p:cNvPr id="28" name="TextovéPole 27"/>
          <p:cNvSpPr txBox="1"/>
          <p:nvPr/>
        </p:nvSpPr>
        <p:spPr>
          <a:xfrm>
            <a:off x="4225355" y="3925934"/>
            <a:ext cx="1032590" cy="369332"/>
          </a:xfrm>
          <a:prstGeom prst="rect">
            <a:avLst/>
          </a:prstGeom>
          <a:noFill/>
        </p:spPr>
        <p:txBody>
          <a:bodyPr wrap="none" rtlCol="0">
            <a:spAutoFit/>
          </a:bodyPr>
          <a:lstStyle/>
          <a:p>
            <a:r>
              <a:rPr lang="cs-CZ" dirty="0" smtClean="0"/>
              <a:t>produkty</a:t>
            </a:r>
            <a:endParaRPr lang="cs-CZ" dirty="0"/>
          </a:p>
        </p:txBody>
      </p:sp>
      <p:sp>
        <p:nvSpPr>
          <p:cNvPr id="29" name="TextovéPole 28"/>
          <p:cNvSpPr txBox="1"/>
          <p:nvPr/>
        </p:nvSpPr>
        <p:spPr>
          <a:xfrm>
            <a:off x="4341764" y="5628254"/>
            <a:ext cx="799771" cy="369332"/>
          </a:xfrm>
          <a:prstGeom prst="rect">
            <a:avLst/>
          </a:prstGeom>
          <a:noFill/>
        </p:spPr>
        <p:txBody>
          <a:bodyPr wrap="none" rtlCol="0">
            <a:spAutoFit/>
          </a:bodyPr>
          <a:lstStyle/>
          <a:p>
            <a:r>
              <a:rPr lang="cs-CZ" dirty="0" smtClean="0"/>
              <a:t>enzym</a:t>
            </a:r>
            <a:endParaRPr lang="cs-CZ" dirty="0"/>
          </a:p>
        </p:txBody>
      </p:sp>
      <p:sp>
        <p:nvSpPr>
          <p:cNvPr id="30" name="Šipka doprava 29"/>
          <p:cNvSpPr/>
          <p:nvPr/>
        </p:nvSpPr>
        <p:spPr>
          <a:xfrm rot="8187668">
            <a:off x="5517842" y="4386217"/>
            <a:ext cx="1216153" cy="50583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1" name="Šipka doprava 30"/>
          <p:cNvSpPr/>
          <p:nvPr/>
        </p:nvSpPr>
        <p:spPr>
          <a:xfrm rot="14038761">
            <a:off x="2730139" y="4447082"/>
            <a:ext cx="1216153" cy="50583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95378792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75488" y="24771"/>
            <a:ext cx="7886700" cy="1325563"/>
          </a:xfrm>
        </p:spPr>
        <p:txBody>
          <a:bodyPr vert="horz" lIns="91440" tIns="45720" rIns="91440" bIns="45720" rtlCol="0" anchor="ctr">
            <a:normAutofit/>
          </a:bodyPr>
          <a:lstStyle/>
          <a:p>
            <a:pPr algn="ctr"/>
            <a:r>
              <a:rPr lang="cs-CZ" sz="4000" dirty="0">
                <a:solidFill>
                  <a:srgbClr val="C00000"/>
                </a:solidFill>
              </a:rPr>
              <a:t>Expresivita</a:t>
            </a:r>
            <a:endParaRPr lang="en-US" sz="4000" dirty="0">
              <a:solidFill>
                <a:srgbClr val="C00000"/>
              </a:solidFill>
            </a:endParaRPr>
          </a:p>
        </p:txBody>
      </p:sp>
      <p:sp>
        <p:nvSpPr>
          <p:cNvPr id="3" name="TextovéPole 2"/>
          <p:cNvSpPr txBox="1"/>
          <p:nvPr/>
        </p:nvSpPr>
        <p:spPr>
          <a:xfrm>
            <a:off x="542260" y="1180214"/>
            <a:ext cx="7206845" cy="461665"/>
          </a:xfrm>
          <a:prstGeom prst="rect">
            <a:avLst/>
          </a:prstGeom>
          <a:noFill/>
        </p:spPr>
        <p:txBody>
          <a:bodyPr wrap="none" rtlCol="0">
            <a:spAutoFit/>
          </a:bodyPr>
          <a:lstStyle/>
          <a:p>
            <a:r>
              <a:rPr lang="cs-CZ" sz="2400" b="1" dirty="0" smtClean="0">
                <a:solidFill>
                  <a:srgbClr val="FF0000"/>
                </a:solidFill>
              </a:rPr>
              <a:t>= znak se u různých jedinců projevuje různě intenzivně. </a:t>
            </a:r>
          </a:p>
        </p:txBody>
      </p:sp>
      <p:pic>
        <p:nvPicPr>
          <p:cNvPr id="20482" name="Picture 2" descr="hand polydactyly, preaxial and postaxi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0885" y="2188498"/>
            <a:ext cx="5238750" cy="4200526"/>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340240" y="2172414"/>
            <a:ext cx="2774952" cy="1446550"/>
          </a:xfrm>
          <a:prstGeom prst="rect">
            <a:avLst/>
          </a:prstGeom>
          <a:noFill/>
        </p:spPr>
        <p:txBody>
          <a:bodyPr wrap="square" rtlCol="0">
            <a:spAutoFit/>
          </a:bodyPr>
          <a:lstStyle/>
          <a:p>
            <a:r>
              <a:rPr lang="cs-CZ" sz="2200" dirty="0" smtClean="0"/>
              <a:t>Příčina: znak je ovlivněn dalšími alelami dalších genů + prostředím.</a:t>
            </a:r>
            <a:endParaRPr lang="en-US" sz="2200" dirty="0" smtClean="0"/>
          </a:p>
        </p:txBody>
      </p:sp>
      <p:sp>
        <p:nvSpPr>
          <p:cNvPr id="5" name="TextovéPole 4"/>
          <p:cNvSpPr txBox="1"/>
          <p:nvPr/>
        </p:nvSpPr>
        <p:spPr>
          <a:xfrm>
            <a:off x="340240" y="4093534"/>
            <a:ext cx="2774952" cy="2154436"/>
          </a:xfrm>
          <a:prstGeom prst="rect">
            <a:avLst/>
          </a:prstGeom>
          <a:noFill/>
        </p:spPr>
        <p:txBody>
          <a:bodyPr wrap="square" rtlCol="0">
            <a:spAutoFit/>
          </a:bodyPr>
          <a:lstStyle/>
          <a:p>
            <a:r>
              <a:rPr lang="cs-CZ" sz="2400" b="1" dirty="0" smtClean="0"/>
              <a:t>Polydaktylie </a:t>
            </a:r>
            <a:endParaRPr lang="en-US" sz="2400" b="1" dirty="0"/>
          </a:p>
          <a:p>
            <a:pPr marL="342900" indent="-342900">
              <a:buFont typeface="Arial" panose="020B0604020202020204" pitchFamily="34" charset="0"/>
              <a:buChar char="•"/>
            </a:pPr>
            <a:endParaRPr lang="cs-CZ" sz="2200" dirty="0" smtClean="0"/>
          </a:p>
          <a:p>
            <a:pPr marL="342900" indent="-342900">
              <a:buFont typeface="Arial" panose="020B0604020202020204" pitchFamily="34" charset="0"/>
              <a:buChar char="•"/>
            </a:pPr>
            <a:r>
              <a:rPr lang="cs-CZ" sz="2200" dirty="0" smtClean="0"/>
              <a:t>Často způsobeno mutacemi v </a:t>
            </a:r>
            <a:r>
              <a:rPr lang="cs-CZ" sz="2200" dirty="0" err="1" smtClean="0"/>
              <a:t>homeotických</a:t>
            </a:r>
            <a:r>
              <a:rPr lang="cs-CZ" sz="2200" dirty="0" smtClean="0"/>
              <a:t> genech.</a:t>
            </a:r>
            <a:endParaRPr lang="en-US" sz="2200" dirty="0" smtClean="0"/>
          </a:p>
        </p:txBody>
      </p:sp>
    </p:spTree>
    <p:extLst>
      <p:ext uri="{BB962C8B-B14F-4D97-AF65-F5344CB8AC3E}">
        <p14:creationId xmlns:p14="http://schemas.microsoft.com/office/powerpoint/2010/main" val="340067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48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96752" y="141842"/>
            <a:ext cx="7886700" cy="1325563"/>
          </a:xfrm>
        </p:spPr>
        <p:txBody>
          <a:bodyPr>
            <a:normAutofit/>
          </a:bodyPr>
          <a:lstStyle/>
          <a:p>
            <a:pPr algn="ctr"/>
            <a:r>
              <a:rPr lang="cs-CZ" sz="4000" dirty="0">
                <a:solidFill>
                  <a:srgbClr val="C00000"/>
                </a:solidFill>
              </a:rPr>
              <a:t>Pleiotropie</a:t>
            </a:r>
          </a:p>
        </p:txBody>
      </p:sp>
      <p:pic>
        <p:nvPicPr>
          <p:cNvPr id="4" name="Zástupný symbol pro obsah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196424" y="1537583"/>
            <a:ext cx="4680667" cy="2862216"/>
          </a:xfrm>
        </p:spPr>
      </p:pic>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159" y="3756098"/>
            <a:ext cx="3588196" cy="2743201"/>
          </a:xfrm>
          <a:prstGeom prst="rect">
            <a:avLst/>
          </a:prstGeom>
        </p:spPr>
      </p:pic>
      <p:sp>
        <p:nvSpPr>
          <p:cNvPr id="6" name="TextovéPole 5"/>
          <p:cNvSpPr txBox="1"/>
          <p:nvPr/>
        </p:nvSpPr>
        <p:spPr>
          <a:xfrm>
            <a:off x="329609" y="1344748"/>
            <a:ext cx="3838354" cy="2015936"/>
          </a:xfrm>
          <a:prstGeom prst="rect">
            <a:avLst/>
          </a:prstGeom>
          <a:noFill/>
        </p:spPr>
        <p:txBody>
          <a:bodyPr wrap="square" rtlCol="0">
            <a:spAutoFit/>
          </a:bodyPr>
          <a:lstStyle/>
          <a:p>
            <a:pPr>
              <a:spcBef>
                <a:spcPts val="1800"/>
              </a:spcBef>
            </a:pPr>
            <a:r>
              <a:rPr lang="cs-CZ" sz="2200" b="1" dirty="0" smtClean="0">
                <a:solidFill>
                  <a:srgbClr val="FF0000"/>
                </a:solidFill>
              </a:rPr>
              <a:t>=  jeden gen ovlivňuje více znaků</a:t>
            </a:r>
          </a:p>
          <a:p>
            <a:pPr marL="342900" indent="-342900">
              <a:spcBef>
                <a:spcPts val="1800"/>
              </a:spcBef>
              <a:buFont typeface="Arial" panose="020B0604020202020204" pitchFamily="34" charset="0"/>
              <a:buChar char="•"/>
            </a:pPr>
            <a:r>
              <a:rPr lang="cs-CZ" sz="2200" dirty="0" smtClean="0"/>
              <a:t>Čím více dalších genů gen  ovlivňuje, tím  vyšší je pravděpodobnost pleiotropie</a:t>
            </a:r>
            <a:endParaRPr lang="en-US" sz="2200" dirty="0" smtClean="0"/>
          </a:p>
        </p:txBody>
      </p:sp>
    </p:spTree>
    <p:extLst>
      <p:ext uri="{BB962C8B-B14F-4D97-AF65-F5344CB8AC3E}">
        <p14:creationId xmlns:p14="http://schemas.microsoft.com/office/powerpoint/2010/main" val="3278007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904" y="10633"/>
            <a:ext cx="7886700" cy="1325563"/>
          </a:xfrm>
        </p:spPr>
        <p:txBody>
          <a:bodyPr>
            <a:normAutofit/>
          </a:bodyPr>
          <a:lstStyle/>
          <a:p>
            <a:pPr algn="ctr"/>
            <a:r>
              <a:rPr lang="cs-CZ" sz="4000" dirty="0">
                <a:solidFill>
                  <a:srgbClr val="C00000"/>
                </a:solidFill>
              </a:rPr>
              <a:t>Při šlechtění pozor na pleiotropii</a:t>
            </a:r>
            <a:endParaRPr lang="en-US" sz="4000" dirty="0">
              <a:solidFill>
                <a:srgbClr val="C00000"/>
              </a:solidFill>
            </a:endParaRPr>
          </a:p>
        </p:txBody>
      </p:sp>
      <p:sp>
        <p:nvSpPr>
          <p:cNvPr id="3" name="TextovéPole 2"/>
          <p:cNvSpPr txBox="1"/>
          <p:nvPr/>
        </p:nvSpPr>
        <p:spPr>
          <a:xfrm>
            <a:off x="559799" y="1265274"/>
            <a:ext cx="8165805" cy="1754326"/>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cs-CZ" sz="2200" dirty="0" smtClean="0"/>
              <a:t>Selekce zajímavého zbarvení, ALE tentýž gen dělá více věcí.</a:t>
            </a:r>
          </a:p>
          <a:p>
            <a:pPr marL="342900" indent="-342900">
              <a:spcBef>
                <a:spcPts val="1200"/>
              </a:spcBef>
              <a:buFont typeface="Arial" panose="020B0604020202020204" pitchFamily="34" charset="0"/>
              <a:buChar char="•"/>
            </a:pPr>
            <a:r>
              <a:rPr lang="cs-CZ" sz="2200" dirty="0" smtClean="0"/>
              <a:t>Melanocyty jsou potřeba i k vývoji očí a uší </a:t>
            </a:r>
            <a:r>
              <a:rPr lang="cs-CZ" sz="2200" dirty="0" smtClean="0">
                <a:sym typeface="Wingdings" panose="05000000000000000000" pitchFamily="2" charset="2"/>
              </a:rPr>
              <a:t> bílá zvířata mohou mít problémy</a:t>
            </a:r>
            <a:endParaRPr lang="cs-CZ" sz="2200" dirty="0" smtClean="0"/>
          </a:p>
          <a:p>
            <a:pPr marL="342900" indent="-342900">
              <a:spcBef>
                <a:spcPts val="1200"/>
              </a:spcBef>
              <a:buFont typeface="Arial" panose="020B0604020202020204" pitchFamily="34" charset="0"/>
              <a:buChar char="•"/>
            </a:pPr>
            <a:endParaRPr lang="cs-CZ" sz="2200" dirty="0" smtClean="0"/>
          </a:p>
        </p:txBody>
      </p:sp>
      <p:pic>
        <p:nvPicPr>
          <p:cNvPr id="20484" name="Picture 4" descr="Image result for dalmati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1181" y="3216350"/>
            <a:ext cx="4203043" cy="2950536"/>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287079" y="3508744"/>
            <a:ext cx="1892595" cy="1446550"/>
          </a:xfrm>
          <a:prstGeom prst="rect">
            <a:avLst/>
          </a:prstGeom>
          <a:noFill/>
        </p:spPr>
        <p:txBody>
          <a:bodyPr wrap="square" rtlCol="0">
            <a:spAutoFit/>
          </a:bodyPr>
          <a:lstStyle/>
          <a:p>
            <a:r>
              <a:rPr lang="cs-CZ" sz="2200" dirty="0"/>
              <a:t>Mutace v </a:t>
            </a:r>
            <a:r>
              <a:rPr lang="cs-CZ" sz="2200" i="1" dirty="0" err="1"/>
              <a:t>MITF</a:t>
            </a:r>
            <a:r>
              <a:rPr lang="cs-CZ" sz="2200" dirty="0"/>
              <a:t> </a:t>
            </a:r>
            <a:r>
              <a:rPr lang="cs-CZ" sz="2200" dirty="0">
                <a:sym typeface="Wingdings" panose="05000000000000000000" pitchFamily="2" charset="2"/>
              </a:rPr>
              <a:t></a:t>
            </a:r>
            <a:r>
              <a:rPr lang="en-US" sz="2200" dirty="0">
                <a:sym typeface="Wingdings" panose="05000000000000000000" pitchFamily="2" charset="2"/>
              </a:rPr>
              <a:t> b</a:t>
            </a:r>
            <a:r>
              <a:rPr lang="cs-CZ" sz="2200" dirty="0" err="1"/>
              <a:t>ílá</a:t>
            </a:r>
            <a:r>
              <a:rPr lang="cs-CZ" sz="2200" dirty="0"/>
              <a:t> srst </a:t>
            </a:r>
            <a:r>
              <a:rPr lang="en-US" sz="2200" dirty="0"/>
              <a:t>+ </a:t>
            </a:r>
            <a:r>
              <a:rPr lang="cs-CZ" sz="2200" dirty="0"/>
              <a:t>častá hluchota</a:t>
            </a:r>
          </a:p>
          <a:p>
            <a:endParaRPr lang="en-US" sz="2200" dirty="0" smtClean="0"/>
          </a:p>
        </p:txBody>
      </p:sp>
      <p:sp>
        <p:nvSpPr>
          <p:cNvPr id="5" name="TextovéPole 4"/>
          <p:cNvSpPr txBox="1"/>
          <p:nvPr/>
        </p:nvSpPr>
        <p:spPr>
          <a:xfrm>
            <a:off x="7003634" y="3434316"/>
            <a:ext cx="2140366" cy="1785104"/>
          </a:xfrm>
          <a:prstGeom prst="rect">
            <a:avLst/>
          </a:prstGeom>
          <a:noFill/>
        </p:spPr>
        <p:txBody>
          <a:bodyPr wrap="square" rtlCol="0">
            <a:spAutoFit/>
          </a:bodyPr>
          <a:lstStyle/>
          <a:p>
            <a:r>
              <a:rPr lang="cs-CZ" sz="2200" dirty="0"/>
              <a:t>Mutace v </a:t>
            </a:r>
            <a:r>
              <a:rPr lang="cs-CZ" sz="2200" i="1" dirty="0" err="1"/>
              <a:t>huu</a:t>
            </a:r>
            <a:r>
              <a:rPr lang="cs-CZ" sz="2200" i="1" dirty="0"/>
              <a:t> </a:t>
            </a:r>
            <a:r>
              <a:rPr lang="cs-CZ" sz="2200" dirty="0">
                <a:sym typeface="Wingdings" panose="05000000000000000000" pitchFamily="2" charset="2"/>
              </a:rPr>
              <a:t></a:t>
            </a:r>
            <a:r>
              <a:rPr lang="en-US" sz="2200" dirty="0">
                <a:sym typeface="Wingdings" panose="05000000000000000000" pitchFamily="2" charset="2"/>
              </a:rPr>
              <a:t> </a:t>
            </a:r>
            <a:r>
              <a:rPr lang="cs-CZ" sz="2200" dirty="0">
                <a:sym typeface="Wingdings" panose="05000000000000000000" pitchFamily="2" charset="2"/>
              </a:rPr>
              <a:t>velikost skvrn + ledvinové kameny</a:t>
            </a:r>
            <a:endParaRPr lang="en-US" sz="2200" dirty="0"/>
          </a:p>
          <a:p>
            <a:endParaRPr lang="en-US" sz="2200" dirty="0" smtClean="0"/>
          </a:p>
        </p:txBody>
      </p:sp>
      <p:cxnSp>
        <p:nvCxnSpPr>
          <p:cNvPr id="7" name="Přímá spojnice se šipkou 6"/>
          <p:cNvCxnSpPr/>
          <p:nvPr/>
        </p:nvCxnSpPr>
        <p:spPr>
          <a:xfrm>
            <a:off x="2179674" y="4423144"/>
            <a:ext cx="765545" cy="361507"/>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Přímá spojnice se šipkou 9"/>
          <p:cNvCxnSpPr/>
          <p:nvPr/>
        </p:nvCxnSpPr>
        <p:spPr>
          <a:xfrm flipH="1">
            <a:off x="6243976" y="4381197"/>
            <a:ext cx="681005" cy="83894"/>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814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48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52169" y="222886"/>
            <a:ext cx="7886700" cy="1325563"/>
          </a:xfrm>
        </p:spPr>
        <p:txBody>
          <a:bodyPr>
            <a:normAutofit/>
          </a:bodyPr>
          <a:lstStyle/>
          <a:p>
            <a:r>
              <a:rPr lang="cs-CZ" sz="4000" dirty="0">
                <a:solidFill>
                  <a:srgbClr val="C00000"/>
                </a:solidFill>
              </a:rPr>
              <a:t>Platinové lišky – příklad pleiotropie</a:t>
            </a:r>
            <a:endParaRPr lang="en-US" sz="4000" dirty="0">
              <a:solidFill>
                <a:srgbClr val="C00000"/>
              </a:solidFill>
            </a:endParaRPr>
          </a:p>
        </p:txBody>
      </p:sp>
      <p:pic>
        <p:nvPicPr>
          <p:cNvPr id="3" name="Picture 4" descr="http://4.bp.blogspot.com/-eARi1f5Jj34/T6cdeA4xjMI/AAAAAAAABSI/6Gw3ZHiWQ6o/s1600/pfb_20081129_475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3208" y="1699895"/>
            <a:ext cx="3024187" cy="202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Obrázek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5519" y="1699895"/>
            <a:ext cx="2712601" cy="2020888"/>
          </a:xfrm>
          <a:prstGeom prst="rect">
            <a:avLst/>
          </a:prstGeom>
        </p:spPr>
      </p:pic>
      <p:pic>
        <p:nvPicPr>
          <p:cNvPr id="1536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9688" y="4722495"/>
            <a:ext cx="3597467" cy="17291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 y="5246634"/>
            <a:ext cx="4986655" cy="1204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Obrázek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336" y="1835106"/>
            <a:ext cx="1346272" cy="1334814"/>
          </a:xfrm>
          <a:prstGeom prst="rect">
            <a:avLst/>
          </a:prstGeom>
        </p:spPr>
      </p:pic>
      <p:pic>
        <p:nvPicPr>
          <p:cNvPr id="6" name="Obrázek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09720" y="1733506"/>
            <a:ext cx="1342453" cy="1334814"/>
          </a:xfrm>
          <a:prstGeom prst="rect">
            <a:avLst/>
          </a:prstGeom>
        </p:spPr>
      </p:pic>
      <p:sp>
        <p:nvSpPr>
          <p:cNvPr id="7" name="Ovál 6"/>
          <p:cNvSpPr/>
          <p:nvPr/>
        </p:nvSpPr>
        <p:spPr>
          <a:xfrm>
            <a:off x="6736080" y="5587047"/>
            <a:ext cx="396240" cy="100679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ovéPole 7"/>
          <p:cNvSpPr txBox="1"/>
          <p:nvPr/>
        </p:nvSpPr>
        <p:spPr>
          <a:xfrm>
            <a:off x="359117" y="3911600"/>
            <a:ext cx="8303492" cy="1107996"/>
          </a:xfrm>
          <a:prstGeom prst="rect">
            <a:avLst/>
          </a:prstGeom>
          <a:noFill/>
        </p:spPr>
        <p:txBody>
          <a:bodyPr wrap="none" rtlCol="0">
            <a:spAutoFit/>
          </a:bodyPr>
          <a:lstStyle/>
          <a:p>
            <a:pPr marL="342900" indent="-342900">
              <a:buFont typeface="Arial" panose="020B0604020202020204" pitchFamily="34" charset="0"/>
              <a:buChar char="•"/>
            </a:pPr>
            <a:r>
              <a:rPr lang="cs-CZ" sz="2200" dirty="0" smtClean="0"/>
              <a:t>Bodová mutace v genu </a:t>
            </a:r>
            <a:r>
              <a:rPr lang="cs-CZ" sz="2200" dirty="0" err="1" smtClean="0"/>
              <a:t>KIT</a:t>
            </a:r>
            <a:r>
              <a:rPr lang="cs-CZ" sz="2200" dirty="0" smtClean="0"/>
              <a:t> </a:t>
            </a:r>
            <a:r>
              <a:rPr lang="cs-CZ" sz="2200" dirty="0" smtClean="0">
                <a:sym typeface="Wingdings" panose="05000000000000000000" pitchFamily="2" charset="2"/>
              </a:rPr>
              <a:t></a:t>
            </a:r>
            <a:r>
              <a:rPr lang="en-US" sz="2200" dirty="0" smtClean="0">
                <a:sym typeface="Wingdings" panose="05000000000000000000" pitchFamily="2" charset="2"/>
              </a:rPr>
              <a:t> </a:t>
            </a:r>
            <a:r>
              <a:rPr lang="cs-CZ" sz="2200" dirty="0" smtClean="0">
                <a:sym typeface="Wingdings" panose="05000000000000000000" pitchFamily="2" charset="2"/>
              </a:rPr>
              <a:t>ztráta exonu 17 </a:t>
            </a:r>
            <a:r>
              <a:rPr lang="en-US" sz="2200" dirty="0" smtClean="0">
                <a:sym typeface="Wingdings" panose="05000000000000000000" pitchFamily="2" charset="2"/>
              </a:rPr>
              <a:t> </a:t>
            </a:r>
            <a:r>
              <a:rPr lang="en-US" sz="2200" dirty="0" err="1" smtClean="0">
                <a:sym typeface="Wingdings" panose="05000000000000000000" pitchFamily="2" charset="2"/>
              </a:rPr>
              <a:t>platinov</a:t>
            </a:r>
            <a:r>
              <a:rPr lang="cs-CZ" sz="2200" dirty="0" smtClean="0">
                <a:sym typeface="Wingdings" panose="05000000000000000000" pitchFamily="2" charset="2"/>
              </a:rPr>
              <a:t>é</a:t>
            </a:r>
            <a:r>
              <a:rPr lang="en-US" sz="2200" dirty="0" smtClean="0">
                <a:sym typeface="Wingdings" panose="05000000000000000000" pitchFamily="2" charset="2"/>
              </a:rPr>
              <a:t> </a:t>
            </a:r>
            <a:r>
              <a:rPr lang="en-US" sz="2200" dirty="0" err="1" smtClean="0">
                <a:sym typeface="Wingdings" panose="05000000000000000000" pitchFamily="2" charset="2"/>
              </a:rPr>
              <a:t>zbarven</a:t>
            </a:r>
            <a:r>
              <a:rPr lang="cs-CZ" sz="2200" dirty="0">
                <a:sym typeface="Wingdings" panose="05000000000000000000" pitchFamily="2" charset="2"/>
              </a:rPr>
              <a:t>í</a:t>
            </a:r>
            <a:endParaRPr lang="cs-CZ" sz="2200" dirty="0" smtClean="0">
              <a:sym typeface="Wingdings" panose="05000000000000000000" pitchFamily="2" charset="2"/>
            </a:endParaRPr>
          </a:p>
          <a:p>
            <a:pPr marL="342900" indent="-342900">
              <a:buFont typeface="Arial" panose="020B0604020202020204" pitchFamily="34" charset="0"/>
              <a:buChar char="•"/>
            </a:pPr>
            <a:r>
              <a:rPr lang="cs-CZ" sz="2200" dirty="0" smtClean="0">
                <a:sym typeface="Wingdings" panose="05000000000000000000" pitchFamily="2" charset="2"/>
              </a:rPr>
              <a:t>Heterozygoti platinoví</a:t>
            </a:r>
          </a:p>
          <a:p>
            <a:pPr marL="342900" indent="-342900">
              <a:buFont typeface="Arial" panose="020B0604020202020204" pitchFamily="34" charset="0"/>
              <a:buChar char="•"/>
            </a:pPr>
            <a:r>
              <a:rPr lang="cs-CZ" sz="2200" dirty="0" smtClean="0">
                <a:sym typeface="Wingdings" panose="05000000000000000000" pitchFamily="2" charset="2"/>
              </a:rPr>
              <a:t>Homozygoti hynou</a:t>
            </a:r>
            <a:endParaRPr lang="en-US" sz="2200" dirty="0" smtClean="0"/>
          </a:p>
        </p:txBody>
      </p:sp>
    </p:spTree>
    <p:extLst>
      <p:ext uri="{BB962C8B-B14F-4D97-AF65-F5344CB8AC3E}">
        <p14:creationId xmlns:p14="http://schemas.microsoft.com/office/powerpoint/2010/main" val="123475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3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36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08330" y="466726"/>
            <a:ext cx="7886700" cy="1325563"/>
          </a:xfrm>
        </p:spPr>
        <p:txBody>
          <a:bodyPr>
            <a:normAutofit/>
          </a:bodyPr>
          <a:lstStyle/>
          <a:p>
            <a:pPr algn="ctr"/>
            <a:r>
              <a:rPr lang="cs-CZ" sz="4000" dirty="0">
                <a:solidFill>
                  <a:srgbClr val="C00000"/>
                </a:solidFill>
              </a:rPr>
              <a:t>Ještě jednou lišky</a:t>
            </a:r>
            <a:endParaRPr lang="en-US" sz="4000" dirty="0">
              <a:solidFill>
                <a:srgbClr val="C00000"/>
              </a:solidFill>
            </a:endParaRPr>
          </a:p>
        </p:txBody>
      </p:sp>
      <p:pic>
        <p:nvPicPr>
          <p:cNvPr id="11268" name="Picture 4" descr="Belyaev with his fox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3175" y="2074862"/>
            <a:ext cx="3905250" cy="3514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408713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28034" y="0"/>
            <a:ext cx="7886700" cy="1325563"/>
          </a:xfrm>
        </p:spPr>
        <p:txBody>
          <a:bodyPr>
            <a:normAutofit/>
          </a:bodyPr>
          <a:lstStyle/>
          <a:p>
            <a:pPr algn="ctr"/>
            <a:r>
              <a:rPr lang="cs-CZ" sz="4000" dirty="0">
                <a:solidFill>
                  <a:srgbClr val="C00000"/>
                </a:solidFill>
              </a:rPr>
              <a:t>Pleiotropie a domestikace</a:t>
            </a:r>
            <a:endParaRPr lang="en-US" sz="4000" dirty="0">
              <a:solidFill>
                <a:srgbClr val="C00000"/>
              </a:solidFill>
            </a:endParaRPr>
          </a:p>
        </p:txBody>
      </p:sp>
      <p:sp>
        <p:nvSpPr>
          <p:cNvPr id="3" name="TextovéPole 2"/>
          <p:cNvSpPr txBox="1"/>
          <p:nvPr/>
        </p:nvSpPr>
        <p:spPr>
          <a:xfrm>
            <a:off x="528034" y="1178560"/>
            <a:ext cx="8087932" cy="2800767"/>
          </a:xfrm>
          <a:prstGeom prst="rect">
            <a:avLst/>
          </a:prstGeom>
          <a:noFill/>
        </p:spPr>
        <p:txBody>
          <a:bodyPr wrap="square" rtlCol="0">
            <a:spAutoFit/>
          </a:bodyPr>
          <a:lstStyle/>
          <a:p>
            <a:r>
              <a:rPr lang="cs-CZ" sz="2200" dirty="0" smtClean="0"/>
              <a:t>Některé znaky vznikaly opakovaně a nezávisle u domestikovaných zvířat:</a:t>
            </a:r>
          </a:p>
          <a:p>
            <a:pPr marL="342900" indent="-342900">
              <a:buFont typeface="Arial" panose="020B0604020202020204" pitchFamily="34" charset="0"/>
              <a:buChar char="•"/>
            </a:pPr>
            <a:r>
              <a:rPr lang="cs-CZ" sz="2200" dirty="0" smtClean="0"/>
              <a:t>ochota tolerovat člověka</a:t>
            </a:r>
          </a:p>
          <a:p>
            <a:pPr marL="342900" indent="-342900">
              <a:buFont typeface="Arial" panose="020B0604020202020204" pitchFamily="34" charset="0"/>
              <a:buChar char="•"/>
            </a:pPr>
            <a:r>
              <a:rPr lang="cs-CZ" sz="2200" dirty="0" smtClean="0"/>
              <a:t>častější reprodukce</a:t>
            </a:r>
          </a:p>
          <a:p>
            <a:pPr marL="342900" indent="-342900">
              <a:buFont typeface="Arial" panose="020B0604020202020204" pitchFamily="34" charset="0"/>
              <a:buChar char="•"/>
            </a:pPr>
            <a:r>
              <a:rPr lang="cs-CZ" sz="2200" dirty="0" smtClean="0"/>
              <a:t>světlé zbarvení a skvrnitost</a:t>
            </a:r>
          </a:p>
          <a:p>
            <a:pPr marL="342900" indent="-342900">
              <a:buFont typeface="Arial" panose="020B0604020202020204" pitchFamily="34" charset="0"/>
              <a:buChar char="•"/>
            </a:pPr>
            <a:r>
              <a:rPr lang="cs-CZ" sz="2200" dirty="0" smtClean="0"/>
              <a:t>povislé uši</a:t>
            </a:r>
          </a:p>
          <a:p>
            <a:pPr marL="342900" indent="-342900">
              <a:buFont typeface="Arial" panose="020B0604020202020204" pitchFamily="34" charset="0"/>
              <a:buChar char="•"/>
            </a:pPr>
            <a:r>
              <a:rPr lang="cs-CZ" sz="2200" dirty="0" smtClean="0"/>
              <a:t>krátké čumáky</a:t>
            </a:r>
          </a:p>
          <a:p>
            <a:pPr marL="342900" indent="-342900">
              <a:buFont typeface="Arial" panose="020B0604020202020204" pitchFamily="34" charset="0"/>
              <a:buChar char="•"/>
            </a:pPr>
            <a:r>
              <a:rPr lang="cs-CZ" sz="2200" dirty="0" smtClean="0"/>
              <a:t>...</a:t>
            </a:r>
            <a:endParaRPr lang="en-US" sz="2200" dirty="0" smtClean="0"/>
          </a:p>
        </p:txBody>
      </p:sp>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2300" y="1859280"/>
            <a:ext cx="1807945" cy="2133600"/>
          </a:xfrm>
          <a:prstGeom prst="rect">
            <a:avLst/>
          </a:prstGeom>
        </p:spPr>
      </p:pic>
      <p:pic>
        <p:nvPicPr>
          <p:cNvPr id="5" name="Obráze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4692" y="1930401"/>
            <a:ext cx="2895948" cy="2062480"/>
          </a:xfrm>
          <a:prstGeom prst="rect">
            <a:avLst/>
          </a:prstGeom>
        </p:spPr>
      </p:pic>
      <p:pic>
        <p:nvPicPr>
          <p:cNvPr id="10244" name="Picture 4" descr="https://www.omlet.com.au/images/cache/927/768/Rabbit-Dwarf_Lop-A_Dwarf_Lop_rabbit's_beautiful_long_floppy_ear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60918" y="4663440"/>
            <a:ext cx="2379327" cy="197104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Související obráze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22720" y="4307840"/>
            <a:ext cx="2326640" cy="2326640"/>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Výsledek obrázku pro piglets with mothe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29479" y="4162238"/>
            <a:ext cx="2385881" cy="2385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1082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4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2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2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53770" y="10489"/>
            <a:ext cx="7886700" cy="1325563"/>
          </a:xfrm>
        </p:spPr>
        <p:txBody>
          <a:bodyPr>
            <a:normAutofit/>
          </a:bodyPr>
          <a:lstStyle/>
          <a:p>
            <a:r>
              <a:rPr lang="cs-CZ" sz="4000" dirty="0">
                <a:solidFill>
                  <a:srgbClr val="C00000"/>
                </a:solidFill>
              </a:rPr>
              <a:t>Experimentální domestikace lišek</a:t>
            </a:r>
            <a:endParaRPr lang="en-US" sz="4000" dirty="0">
              <a:solidFill>
                <a:srgbClr val="C00000"/>
              </a:solidFill>
            </a:endParaRPr>
          </a:p>
        </p:txBody>
      </p:sp>
      <p:sp>
        <p:nvSpPr>
          <p:cNvPr id="4" name="TextovéPole 1"/>
          <p:cNvSpPr txBox="1">
            <a:spLocks noChangeArrowheads="1"/>
          </p:cNvSpPr>
          <p:nvPr/>
        </p:nvSpPr>
        <p:spPr bwMode="auto">
          <a:xfrm>
            <a:off x="401636" y="4327526"/>
            <a:ext cx="24590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en-US" sz="1400">
                <a:latin typeface="Calibri" pitchFamily="34" charset="0"/>
              </a:rPr>
              <a:t>Dimitrij Konstantinovič Beljajev</a:t>
            </a:r>
          </a:p>
        </p:txBody>
      </p:sp>
      <p:pic>
        <p:nvPicPr>
          <p:cNvPr id="6" name="Picture 2" descr="http://3.bp.blogspot.com/_qYUmrCOFbmg/TQ4woWT-4rI/AAAAAAAABFk/la8F3V8Kk08/s1600/redfo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9295" y="2118034"/>
            <a:ext cx="2547144" cy="1788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http://4.bp.blogspot.com/-eARi1f5Jj34/T6cdeA4xjMI/AAAAAAAABSI/6Gw3ZHiWQ6o/s1600/pfb_20081129_475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02973" y="2118033"/>
            <a:ext cx="2676354" cy="1788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ovéPole 7"/>
          <p:cNvSpPr txBox="1"/>
          <p:nvPr/>
        </p:nvSpPr>
        <p:spPr>
          <a:xfrm>
            <a:off x="3269933" y="4041844"/>
            <a:ext cx="5466080" cy="2816156"/>
          </a:xfrm>
          <a:prstGeom prst="rect">
            <a:avLst/>
          </a:prstGeom>
          <a:noFill/>
        </p:spPr>
        <p:txBody>
          <a:bodyPr wrap="square" rtlCol="0">
            <a:spAutoFit/>
          </a:bodyPr>
          <a:lstStyle/>
          <a:p>
            <a:pPr marL="342900" indent="-342900">
              <a:spcAft>
                <a:spcPts val="1800"/>
              </a:spcAft>
              <a:buFont typeface="Arial" panose="020B0604020202020204" pitchFamily="34" charset="0"/>
              <a:buChar char="•"/>
            </a:pPr>
            <a:r>
              <a:rPr lang="cs-CZ" altLang="en-US" sz="2200" dirty="0" smtClean="0">
                <a:latin typeface="Calibri" pitchFamily="34" charset="0"/>
              </a:rPr>
              <a:t>stříbrná </a:t>
            </a:r>
            <a:r>
              <a:rPr lang="cs-CZ" altLang="en-US" sz="2200" dirty="0">
                <a:latin typeface="Calibri" pitchFamily="34" charset="0"/>
              </a:rPr>
              <a:t>liška </a:t>
            </a:r>
            <a:r>
              <a:rPr lang="cs-CZ" altLang="en-US" sz="2200" dirty="0" smtClean="0">
                <a:latin typeface="Calibri" pitchFamily="34" charset="0"/>
              </a:rPr>
              <a:t>= </a:t>
            </a:r>
            <a:r>
              <a:rPr lang="cs-CZ" altLang="en-US" sz="2200" dirty="0" err="1">
                <a:latin typeface="Calibri" pitchFamily="34" charset="0"/>
              </a:rPr>
              <a:t>melanická</a:t>
            </a:r>
            <a:r>
              <a:rPr lang="cs-CZ" altLang="en-US" sz="2200" dirty="0">
                <a:latin typeface="Calibri" pitchFamily="34" charset="0"/>
              </a:rPr>
              <a:t> forma lišky obecné (</a:t>
            </a:r>
            <a:r>
              <a:rPr lang="cs-CZ" altLang="en-US" sz="2200" i="1" dirty="0" err="1">
                <a:latin typeface="Calibri" pitchFamily="34" charset="0"/>
              </a:rPr>
              <a:t>Vulpes</a:t>
            </a:r>
            <a:r>
              <a:rPr lang="cs-CZ" altLang="en-US" sz="2200" i="1" dirty="0">
                <a:latin typeface="Calibri" pitchFamily="34" charset="0"/>
              </a:rPr>
              <a:t> </a:t>
            </a:r>
            <a:r>
              <a:rPr lang="cs-CZ" altLang="en-US" sz="2200" i="1" dirty="0" err="1">
                <a:latin typeface="Calibri" pitchFamily="34" charset="0"/>
              </a:rPr>
              <a:t>vulpes</a:t>
            </a:r>
            <a:r>
              <a:rPr lang="cs-CZ" altLang="en-US" sz="2200" dirty="0" smtClean="0">
                <a:latin typeface="Calibri" pitchFamily="34" charset="0"/>
              </a:rPr>
              <a:t>)</a:t>
            </a:r>
          </a:p>
          <a:p>
            <a:pPr marL="342900" indent="-342900">
              <a:spcAft>
                <a:spcPts val="1800"/>
              </a:spcAft>
              <a:buFont typeface="Arial" panose="020B0604020202020204" pitchFamily="34" charset="0"/>
              <a:buChar char="•"/>
            </a:pPr>
            <a:r>
              <a:rPr lang="cs-CZ" altLang="en-US" sz="2200" dirty="0">
                <a:latin typeface="Calibri" pitchFamily="34" charset="0"/>
              </a:rPr>
              <a:t>ve farmách od roku 1895 </a:t>
            </a:r>
          </a:p>
          <a:p>
            <a:pPr marL="342900" indent="-342900">
              <a:spcAft>
                <a:spcPts val="1800"/>
              </a:spcAft>
              <a:buFont typeface="Arial" panose="020B0604020202020204" pitchFamily="34" charset="0"/>
              <a:buChar char="•"/>
            </a:pPr>
            <a:r>
              <a:rPr lang="cs-CZ" altLang="en-US" sz="2200" dirty="0">
                <a:latin typeface="Calibri" pitchFamily="34" charset="0"/>
              </a:rPr>
              <a:t>i po 50. letech v zajetí zachovány divoké znaky (agresivita, sezónní množení)</a:t>
            </a:r>
          </a:p>
          <a:p>
            <a:pPr marL="342900" indent="-342900">
              <a:spcAft>
                <a:spcPts val="1800"/>
              </a:spcAft>
              <a:buFont typeface="Arial" panose="020B0604020202020204" pitchFamily="34" charset="0"/>
              <a:buChar char="•"/>
            </a:pPr>
            <a:endParaRPr lang="cs-CZ" altLang="en-US" sz="2200" dirty="0">
              <a:latin typeface="Calibri" pitchFamily="34" charset="0"/>
            </a:endParaRPr>
          </a:p>
        </p:txBody>
      </p:sp>
      <p:sp>
        <p:nvSpPr>
          <p:cNvPr id="9" name="TextovéPole 8"/>
          <p:cNvSpPr txBox="1"/>
          <p:nvPr/>
        </p:nvSpPr>
        <p:spPr>
          <a:xfrm>
            <a:off x="3259294" y="5856584"/>
            <a:ext cx="45719" cy="430887"/>
          </a:xfrm>
          <a:prstGeom prst="rect">
            <a:avLst/>
          </a:prstGeom>
          <a:noFill/>
        </p:spPr>
        <p:txBody>
          <a:bodyPr wrap="square" rtlCol="0">
            <a:spAutoFit/>
          </a:bodyPr>
          <a:lstStyle/>
          <a:p>
            <a:endParaRPr lang="en-US" sz="2200" dirty="0" smtClean="0"/>
          </a:p>
        </p:txBody>
      </p:sp>
      <p:sp>
        <p:nvSpPr>
          <p:cNvPr id="11" name="TextovéPole 10"/>
          <p:cNvSpPr txBox="1"/>
          <p:nvPr/>
        </p:nvSpPr>
        <p:spPr>
          <a:xfrm>
            <a:off x="518635" y="1340305"/>
            <a:ext cx="6011582" cy="430887"/>
          </a:xfrm>
          <a:prstGeom prst="rect">
            <a:avLst/>
          </a:prstGeom>
          <a:noFill/>
        </p:spPr>
        <p:txBody>
          <a:bodyPr wrap="none" rtlCol="0">
            <a:spAutoFit/>
          </a:bodyPr>
          <a:lstStyle/>
          <a:p>
            <a:r>
              <a:rPr lang="cs-CZ" sz="2200" dirty="0" smtClean="0"/>
              <a:t>Kolik času vyžaduje domestikace divokého zvířete? </a:t>
            </a:r>
            <a:endParaRPr lang="en-US" sz="2200" dirty="0" smtClean="0"/>
          </a:p>
        </p:txBody>
      </p:sp>
      <p:pic>
        <p:nvPicPr>
          <p:cNvPr id="14338" name="Picture 2" descr="Belyaev with his fox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636" y="1983422"/>
            <a:ext cx="2447220" cy="2202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8507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33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57530" y="111126"/>
            <a:ext cx="7886700" cy="1325563"/>
          </a:xfrm>
        </p:spPr>
        <p:txBody>
          <a:bodyPr>
            <a:normAutofit/>
          </a:bodyPr>
          <a:lstStyle/>
          <a:p>
            <a:pPr algn="ctr"/>
            <a:r>
              <a:rPr lang="cs-CZ" sz="4000" dirty="0">
                <a:solidFill>
                  <a:srgbClr val="C00000"/>
                </a:solidFill>
              </a:rPr>
              <a:t>Jde to rychle</a:t>
            </a:r>
            <a:endParaRPr lang="en-US" sz="4000" dirty="0">
              <a:solidFill>
                <a:srgbClr val="C00000"/>
              </a:solidFill>
            </a:endParaRPr>
          </a:p>
        </p:txBody>
      </p:sp>
      <p:sp>
        <p:nvSpPr>
          <p:cNvPr id="3" name="TextovéPole 2"/>
          <p:cNvSpPr txBox="1"/>
          <p:nvPr/>
        </p:nvSpPr>
        <p:spPr>
          <a:xfrm>
            <a:off x="477520" y="1196796"/>
            <a:ext cx="4160563" cy="430887"/>
          </a:xfrm>
          <a:prstGeom prst="rect">
            <a:avLst/>
          </a:prstGeom>
          <a:noFill/>
        </p:spPr>
        <p:txBody>
          <a:bodyPr wrap="none" rtlCol="0">
            <a:spAutoFit/>
          </a:bodyPr>
          <a:lstStyle/>
          <a:p>
            <a:r>
              <a:rPr lang="cs-CZ" sz="2200" dirty="0" smtClean="0"/>
              <a:t>Jediné selekční kritérium - krotkost</a:t>
            </a:r>
            <a:endParaRPr lang="en-US" sz="2200" dirty="0" smtClean="0"/>
          </a:p>
        </p:txBody>
      </p:sp>
      <p:sp>
        <p:nvSpPr>
          <p:cNvPr id="4" name="TextovéPole 3"/>
          <p:cNvSpPr txBox="1"/>
          <p:nvPr/>
        </p:nvSpPr>
        <p:spPr>
          <a:xfrm>
            <a:off x="640080" y="1950720"/>
            <a:ext cx="6782178" cy="4308872"/>
          </a:xfrm>
          <a:prstGeom prst="rect">
            <a:avLst/>
          </a:prstGeom>
          <a:noFill/>
        </p:spPr>
        <p:txBody>
          <a:bodyPr wrap="none" rtlCol="0">
            <a:spAutoFit/>
          </a:bodyPr>
          <a:lstStyle/>
          <a:p>
            <a:pPr marL="342900" indent="-342900">
              <a:spcAft>
                <a:spcPts val="2400"/>
              </a:spcAft>
              <a:buFont typeface="Arial" panose="020B0604020202020204" pitchFamily="34" charset="0"/>
              <a:buChar char="•"/>
            </a:pPr>
            <a:r>
              <a:rPr lang="cs-CZ" sz="2200" dirty="0" smtClean="0"/>
              <a:t>Na počátku 100 samic + 30 samců</a:t>
            </a:r>
          </a:p>
          <a:p>
            <a:pPr marL="342900" indent="-342900">
              <a:spcAft>
                <a:spcPts val="2400"/>
              </a:spcAft>
              <a:buFont typeface="Arial" panose="020B0604020202020204" pitchFamily="34" charset="0"/>
              <a:buChar char="•"/>
            </a:pPr>
            <a:r>
              <a:rPr lang="cs-CZ" sz="2200" dirty="0" smtClean="0"/>
              <a:t>Výběr cca 10% nejhodnějších</a:t>
            </a:r>
          </a:p>
          <a:p>
            <a:pPr marL="342900" indent="-342900">
              <a:spcAft>
                <a:spcPts val="2400"/>
              </a:spcAft>
              <a:buFont typeface="Arial" panose="020B0604020202020204" pitchFamily="34" charset="0"/>
              <a:buChar char="•"/>
            </a:pPr>
            <a:r>
              <a:rPr lang="cs-CZ" sz="2200" dirty="0" smtClean="0"/>
              <a:t>Výsledek:</a:t>
            </a:r>
          </a:p>
          <a:p>
            <a:pPr marL="342900" indent="-342900">
              <a:spcAft>
                <a:spcPts val="2400"/>
              </a:spcAft>
              <a:buFont typeface="Arial" panose="020B0604020202020204" pitchFamily="34" charset="0"/>
              <a:buChar char="•"/>
            </a:pPr>
            <a:r>
              <a:rPr lang="cs-CZ" sz="2200" dirty="0" smtClean="0"/>
              <a:t>2.-3. generace – žádná agresivní liščata</a:t>
            </a:r>
          </a:p>
          <a:p>
            <a:pPr marL="342900" indent="-342900">
              <a:spcAft>
                <a:spcPts val="2400"/>
              </a:spcAft>
              <a:buFont typeface="Arial" panose="020B0604020202020204" pitchFamily="34" charset="0"/>
              <a:buChar char="•"/>
            </a:pPr>
            <a:r>
              <a:rPr lang="cs-CZ" sz="2200" dirty="0" smtClean="0"/>
              <a:t>4. generace - liščata vrtící ocasem</a:t>
            </a:r>
          </a:p>
          <a:p>
            <a:pPr marL="342900" indent="-342900">
              <a:spcAft>
                <a:spcPts val="2400"/>
              </a:spcAft>
              <a:buFont typeface="Arial" panose="020B0604020202020204" pitchFamily="34" charset="0"/>
              <a:buChar char="•"/>
            </a:pPr>
            <a:r>
              <a:rPr lang="cs-CZ" sz="2200" dirty="0" smtClean="0"/>
              <a:t>6. generace  - liščata vyžadující kontakt</a:t>
            </a:r>
          </a:p>
          <a:p>
            <a:pPr marL="342900" indent="-342900">
              <a:spcAft>
                <a:spcPts val="2400"/>
              </a:spcAft>
              <a:buFont typeface="Arial" panose="020B0604020202020204" pitchFamily="34" charset="0"/>
              <a:buChar char="•"/>
            </a:pPr>
            <a:r>
              <a:rPr lang="cs-CZ" sz="2200" dirty="0" smtClean="0"/>
              <a:t>30. generace  - 50% liščat vyžaduje kontakt s člověkem </a:t>
            </a:r>
            <a:endParaRPr lang="en-US" sz="2200" dirty="0" smtClean="0"/>
          </a:p>
        </p:txBody>
      </p:sp>
      <p:pic>
        <p:nvPicPr>
          <p:cNvPr id="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8903" y="1328876"/>
            <a:ext cx="3006210" cy="2399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2743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Nadpis 1"/>
          <p:cNvSpPr>
            <a:spLocks noGrp="1"/>
          </p:cNvSpPr>
          <p:nvPr>
            <p:ph type="title"/>
          </p:nvPr>
        </p:nvSpPr>
        <p:spPr>
          <a:xfrm>
            <a:off x="468313" y="65088"/>
            <a:ext cx="8229600" cy="1143000"/>
          </a:xfrm>
        </p:spPr>
        <p:txBody>
          <a:bodyPr>
            <a:normAutofit/>
          </a:bodyPr>
          <a:lstStyle/>
          <a:p>
            <a:pPr algn="ctr"/>
            <a:r>
              <a:rPr lang="cs-CZ" altLang="en-US" sz="4000" dirty="0">
                <a:solidFill>
                  <a:srgbClr val="C00000"/>
                </a:solidFill>
              </a:rPr>
              <a:t>Další změny během domestikace</a:t>
            </a:r>
          </a:p>
        </p:txBody>
      </p:sp>
      <p:sp>
        <p:nvSpPr>
          <p:cNvPr id="21508" name="TextovéPole 2"/>
          <p:cNvSpPr txBox="1">
            <a:spLocks noChangeArrowheads="1"/>
          </p:cNvSpPr>
          <p:nvPr/>
        </p:nvSpPr>
        <p:spPr bwMode="auto">
          <a:xfrm>
            <a:off x="342265" y="1418574"/>
            <a:ext cx="3884295"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342900" indent="-342900" eaLnBrk="1" hangingPunct="1">
              <a:spcAft>
                <a:spcPts val="2400"/>
              </a:spcAft>
              <a:buFont typeface="Arial" panose="020B0604020202020204" pitchFamily="34" charset="0"/>
              <a:buChar char="•"/>
            </a:pPr>
            <a:r>
              <a:rPr lang="cs-CZ" altLang="en-US" sz="2000" dirty="0" smtClean="0">
                <a:latin typeface="Calibri" pitchFamily="34" charset="0"/>
              </a:rPr>
              <a:t>Schopnost </a:t>
            </a:r>
            <a:r>
              <a:rPr lang="cs-CZ" altLang="en-US" sz="2000" dirty="0">
                <a:latin typeface="Calibri" pitchFamily="34" charset="0"/>
              </a:rPr>
              <a:t>číst lidská gesta</a:t>
            </a:r>
          </a:p>
          <a:p>
            <a:pPr marL="342900" indent="-342900" eaLnBrk="1" hangingPunct="1">
              <a:spcAft>
                <a:spcPts val="2400"/>
              </a:spcAft>
              <a:buFont typeface="Arial" panose="020B0604020202020204" pitchFamily="34" charset="0"/>
              <a:buChar char="•"/>
            </a:pPr>
            <a:r>
              <a:rPr lang="cs-CZ" altLang="en-US" sz="2000" dirty="0" smtClean="0">
                <a:latin typeface="Calibri" pitchFamily="34" charset="0"/>
              </a:rPr>
              <a:t>Rozšíření </a:t>
            </a:r>
            <a:r>
              <a:rPr lang="cs-CZ" altLang="en-US" sz="2000" dirty="0">
                <a:latin typeface="Calibri" pitchFamily="34" charset="0"/>
              </a:rPr>
              <a:t>doby páření</a:t>
            </a:r>
          </a:p>
          <a:p>
            <a:pPr marL="342900" indent="-342900" eaLnBrk="1" hangingPunct="1">
              <a:spcAft>
                <a:spcPts val="2400"/>
              </a:spcAft>
              <a:buFont typeface="Arial" panose="020B0604020202020204" pitchFamily="34" charset="0"/>
              <a:buChar char="•"/>
            </a:pPr>
            <a:r>
              <a:rPr lang="cs-CZ" altLang="en-US" sz="2000" dirty="0" smtClean="0">
                <a:latin typeface="Calibri" pitchFamily="34" charset="0"/>
              </a:rPr>
              <a:t>8</a:t>
            </a:r>
            <a:r>
              <a:rPr lang="cs-CZ" altLang="en-US" sz="2000" dirty="0">
                <a:latin typeface="Calibri" pitchFamily="34" charset="0"/>
              </a:rPr>
              <a:t>.-10. generace – změny v barvě kožichu (bílé skvrny, hnědé kropenatění)</a:t>
            </a:r>
          </a:p>
          <a:p>
            <a:pPr marL="342900" indent="-342900" eaLnBrk="1" hangingPunct="1">
              <a:spcAft>
                <a:spcPts val="2400"/>
              </a:spcAft>
              <a:buFont typeface="Arial" panose="020B0604020202020204" pitchFamily="34" charset="0"/>
              <a:buChar char="•"/>
            </a:pPr>
            <a:r>
              <a:rPr lang="cs-CZ" altLang="en-US" sz="2000" dirty="0" smtClean="0">
                <a:latin typeface="Calibri" pitchFamily="34" charset="0"/>
              </a:rPr>
              <a:t>Později </a:t>
            </a:r>
            <a:r>
              <a:rPr lang="cs-CZ" altLang="en-US" sz="2000" dirty="0">
                <a:latin typeface="Calibri" pitchFamily="34" charset="0"/>
              </a:rPr>
              <a:t>visící uši, stočený ocas , změny na kostře (krátké nohy, čumák, ocas, </a:t>
            </a:r>
            <a:r>
              <a:rPr lang="cs-CZ" altLang="en-US" sz="2000" dirty="0" smtClean="0">
                <a:latin typeface="Calibri" pitchFamily="34" charset="0"/>
              </a:rPr>
              <a:t>...)</a:t>
            </a:r>
          </a:p>
          <a:p>
            <a:pPr marL="342900" indent="-342900" eaLnBrk="1" hangingPunct="1">
              <a:spcAft>
                <a:spcPts val="2400"/>
              </a:spcAft>
              <a:buFont typeface="Arial" panose="020B0604020202020204" pitchFamily="34" charset="0"/>
              <a:buChar char="•"/>
            </a:pPr>
            <a:r>
              <a:rPr lang="cs-CZ" altLang="en-US" sz="2000" dirty="0" smtClean="0">
                <a:latin typeface="Calibri" pitchFamily="34" charset="0"/>
              </a:rPr>
              <a:t>Změna </a:t>
            </a:r>
            <a:r>
              <a:rPr lang="cs-CZ" altLang="en-US" sz="2000" dirty="0">
                <a:latin typeface="Calibri" pitchFamily="34" charset="0"/>
              </a:rPr>
              <a:t>vokalizace směrem k člověku</a:t>
            </a:r>
          </a:p>
          <a:p>
            <a:pPr marL="342900" indent="-342900" eaLnBrk="1" hangingPunct="1">
              <a:spcAft>
                <a:spcPts val="2400"/>
              </a:spcAft>
              <a:buFont typeface="Arial" panose="020B0604020202020204" pitchFamily="34" charset="0"/>
              <a:buChar char="•"/>
            </a:pPr>
            <a:r>
              <a:rPr lang="cs-CZ" altLang="en-US" sz="2000" dirty="0" smtClean="0">
                <a:latin typeface="Calibri" pitchFamily="34" charset="0"/>
              </a:rPr>
              <a:t>Změny </a:t>
            </a:r>
            <a:r>
              <a:rPr lang="cs-CZ" altLang="en-US" sz="2000" dirty="0">
                <a:latin typeface="Calibri" pitchFamily="34" charset="0"/>
              </a:rPr>
              <a:t>v produkci hormonů</a:t>
            </a: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6560" y="1195054"/>
            <a:ext cx="4728366" cy="3068891"/>
          </a:xfrm>
          <a:prstGeom prst="rect">
            <a:avLst/>
          </a:prstGeom>
        </p:spPr>
      </p:pic>
      <p:pic>
        <p:nvPicPr>
          <p:cNvPr id="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5913" y="4633837"/>
            <a:ext cx="2259013" cy="187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5543" y="4650982"/>
            <a:ext cx="2235200" cy="178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5214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50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150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150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150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508">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150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72086"/>
            <a:ext cx="8241030" cy="1325563"/>
          </a:xfrm>
        </p:spPr>
        <p:txBody>
          <a:bodyPr>
            <a:normAutofit/>
          </a:bodyPr>
          <a:lstStyle/>
          <a:p>
            <a:r>
              <a:rPr lang="cs-CZ" sz="4000" dirty="0">
                <a:solidFill>
                  <a:srgbClr val="C00000"/>
                </a:solidFill>
              </a:rPr>
              <a:t>Neotenie mechanismem </a:t>
            </a:r>
            <a:r>
              <a:rPr lang="cs-CZ" sz="4000" dirty="0" smtClean="0">
                <a:solidFill>
                  <a:srgbClr val="C00000"/>
                </a:solidFill>
              </a:rPr>
              <a:t>domestikace?</a:t>
            </a:r>
            <a:endParaRPr lang="en-US" sz="4000" dirty="0">
              <a:solidFill>
                <a:srgbClr val="C00000"/>
              </a:solidFill>
            </a:endParaRPr>
          </a:p>
        </p:txBody>
      </p:sp>
      <p:sp>
        <p:nvSpPr>
          <p:cNvPr id="4" name="TextovéPole 3"/>
          <p:cNvSpPr txBox="1"/>
          <p:nvPr/>
        </p:nvSpPr>
        <p:spPr>
          <a:xfrm>
            <a:off x="457200" y="1595120"/>
            <a:ext cx="7884160" cy="4293483"/>
          </a:xfrm>
          <a:prstGeom prst="rect">
            <a:avLst/>
          </a:prstGeom>
          <a:noFill/>
        </p:spPr>
        <p:txBody>
          <a:bodyPr wrap="square" rtlCol="0">
            <a:spAutoFit/>
          </a:bodyPr>
          <a:lstStyle/>
          <a:p>
            <a:pPr marL="342900" indent="-342900">
              <a:spcAft>
                <a:spcPts val="1800"/>
              </a:spcAft>
              <a:buFont typeface="Arial" panose="020B0604020202020204" pitchFamily="34" charset="0"/>
              <a:buChar char="•"/>
            </a:pPr>
            <a:r>
              <a:rPr lang="cs-CZ" sz="2200" dirty="0" smtClean="0"/>
              <a:t>Mláďata zvědavá a důvěřivá – důležité pro prozkoumání okolí a navázání kontaktů</a:t>
            </a:r>
          </a:p>
          <a:p>
            <a:pPr marL="342900" indent="-342900">
              <a:spcAft>
                <a:spcPts val="1800"/>
              </a:spcAft>
              <a:buFont typeface="Arial" panose="020B0604020202020204" pitchFamily="34" charset="0"/>
              <a:buChar char="•"/>
            </a:pPr>
            <a:r>
              <a:rPr lang="cs-CZ" sz="2200" dirty="0" smtClean="0"/>
              <a:t>Později přestane (u lišek kolem 45. dne)</a:t>
            </a:r>
          </a:p>
          <a:p>
            <a:pPr marL="342900" indent="-342900">
              <a:spcAft>
                <a:spcPts val="1800"/>
              </a:spcAft>
              <a:buFont typeface="Arial" panose="020B0604020202020204" pitchFamily="34" charset="0"/>
              <a:buChar char="•"/>
            </a:pPr>
            <a:r>
              <a:rPr lang="cs-CZ" sz="2200" dirty="0" smtClean="0"/>
              <a:t>Důvěřivost, krátký čumák, povislé uši, stočený ocas = juvenilní znaky</a:t>
            </a:r>
          </a:p>
          <a:p>
            <a:pPr marL="342900" indent="-342900">
              <a:spcAft>
                <a:spcPts val="1800"/>
              </a:spcAft>
              <a:buFont typeface="Arial" panose="020B0604020202020204" pitchFamily="34" charset="0"/>
              <a:buChar char="•"/>
            </a:pPr>
            <a:r>
              <a:rPr lang="cs-CZ" sz="2200" dirty="0" smtClean="0">
                <a:sym typeface="Wingdings" panose="05000000000000000000" pitchFamily="2" charset="2"/>
              </a:rPr>
              <a:t> selekce na krotkost = selekce na prodloužení dětství</a:t>
            </a:r>
            <a:endParaRPr lang="cs-CZ" sz="2200" dirty="0" smtClean="0"/>
          </a:p>
          <a:p>
            <a:pPr marL="342900" indent="-342900">
              <a:spcAft>
                <a:spcPts val="1800"/>
              </a:spcAft>
              <a:buFont typeface="Arial" panose="020B0604020202020204" pitchFamily="34" charset="0"/>
              <a:buChar char="•"/>
            </a:pPr>
            <a:r>
              <a:rPr lang="cs-CZ" sz="2200" dirty="0" smtClean="0"/>
              <a:t> patrně několik genů velkého účinku</a:t>
            </a:r>
          </a:p>
          <a:p>
            <a:pPr marL="342900" indent="-342900">
              <a:spcAft>
                <a:spcPts val="1800"/>
              </a:spcAft>
              <a:buFont typeface="Arial" panose="020B0604020202020204" pitchFamily="34" charset="0"/>
              <a:buChar char="•"/>
            </a:pPr>
            <a:r>
              <a:rPr lang="cs-CZ" sz="2200" dirty="0" smtClean="0"/>
              <a:t>ovlivňují proliferaci buněk neurální lišty (pigmentace) a produkci hormonů a neurotransmiterů (krotkost)</a:t>
            </a:r>
            <a:endParaRPr lang="en-US" sz="2200" dirty="0" smtClean="0"/>
          </a:p>
        </p:txBody>
      </p:sp>
    </p:spTree>
    <p:extLst>
      <p:ext uri="{BB962C8B-B14F-4D97-AF65-F5344CB8AC3E}">
        <p14:creationId xmlns:p14="http://schemas.microsoft.com/office/powerpoint/2010/main" val="1303109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0"/>
          <p:cNvPicPr>
            <a:picLocks noChangeAspect="1"/>
          </p:cNvPicPr>
          <p:nvPr/>
        </p:nvPicPr>
        <p:blipFill>
          <a:blip r:embed="rId4"/>
          <a:stretch>
            <a:fillRect/>
          </a:stretch>
        </p:blipFill>
        <p:spPr>
          <a:xfrm>
            <a:off x="5727063" y="1246496"/>
            <a:ext cx="1443851" cy="1800000"/>
          </a:xfrm>
          <a:prstGeom prst="rect">
            <a:avLst/>
          </a:prstGeom>
        </p:spPr>
      </p:pic>
      <p:sp>
        <p:nvSpPr>
          <p:cNvPr id="3" name="TextovéPole 2"/>
          <p:cNvSpPr txBox="1"/>
          <p:nvPr/>
        </p:nvSpPr>
        <p:spPr>
          <a:xfrm>
            <a:off x="7211908" y="1500165"/>
            <a:ext cx="1367169" cy="707886"/>
          </a:xfrm>
          <a:prstGeom prst="rect">
            <a:avLst/>
          </a:prstGeom>
          <a:noFill/>
        </p:spPr>
        <p:txBody>
          <a:bodyPr wrap="none" rtlCol="0">
            <a:spAutoFit/>
          </a:bodyPr>
          <a:lstStyle/>
          <a:p>
            <a:pPr algn="ctr"/>
            <a:r>
              <a:rPr lang="cs-CZ" sz="2000" dirty="0" smtClean="0"/>
              <a:t>Fenylalanin</a:t>
            </a:r>
          </a:p>
          <a:p>
            <a:pPr algn="ctr"/>
            <a:r>
              <a:rPr lang="cs-CZ" sz="2000" dirty="0" smtClean="0"/>
              <a:t>(substrát)</a:t>
            </a:r>
            <a:endParaRPr lang="cs-CZ" sz="2000" dirty="0"/>
          </a:p>
        </p:txBody>
      </p:sp>
      <p:pic>
        <p:nvPicPr>
          <p:cNvPr id="4" name="Picture 28"/>
          <p:cNvPicPr>
            <a:picLocks noChangeAspect="1"/>
          </p:cNvPicPr>
          <p:nvPr/>
        </p:nvPicPr>
        <p:blipFill>
          <a:blip r:embed="rId5"/>
          <a:stretch>
            <a:fillRect/>
          </a:stretch>
        </p:blipFill>
        <p:spPr>
          <a:xfrm>
            <a:off x="3481218" y="3373744"/>
            <a:ext cx="1435100" cy="2184190"/>
          </a:xfrm>
          <a:prstGeom prst="rect">
            <a:avLst/>
          </a:prstGeom>
        </p:spPr>
      </p:pic>
      <p:sp>
        <p:nvSpPr>
          <p:cNvPr id="5" name="TextovéPole 4"/>
          <p:cNvSpPr txBox="1"/>
          <p:nvPr/>
        </p:nvSpPr>
        <p:spPr>
          <a:xfrm>
            <a:off x="3614922" y="5557934"/>
            <a:ext cx="1168333" cy="707886"/>
          </a:xfrm>
          <a:prstGeom prst="rect">
            <a:avLst/>
          </a:prstGeom>
          <a:noFill/>
        </p:spPr>
        <p:txBody>
          <a:bodyPr wrap="none" rtlCol="0">
            <a:spAutoFit/>
          </a:bodyPr>
          <a:lstStyle/>
          <a:p>
            <a:pPr algn="ctr"/>
            <a:r>
              <a:rPr lang="cs-CZ" sz="2000" dirty="0" smtClean="0"/>
              <a:t>Tyrosin</a:t>
            </a:r>
          </a:p>
          <a:p>
            <a:pPr algn="ctr"/>
            <a:r>
              <a:rPr lang="cs-CZ" sz="2000" dirty="0" smtClean="0"/>
              <a:t>(produkt)</a:t>
            </a:r>
            <a:endParaRPr lang="cs-CZ" sz="2000" dirty="0"/>
          </a:p>
        </p:txBody>
      </p:sp>
      <p:sp>
        <p:nvSpPr>
          <p:cNvPr id="7" name="TextovéPole 6"/>
          <p:cNvSpPr txBox="1"/>
          <p:nvPr/>
        </p:nvSpPr>
        <p:spPr>
          <a:xfrm>
            <a:off x="1284325" y="1641156"/>
            <a:ext cx="1988301" cy="1323439"/>
          </a:xfrm>
          <a:prstGeom prst="rect">
            <a:avLst/>
          </a:prstGeom>
          <a:noFill/>
        </p:spPr>
        <p:txBody>
          <a:bodyPr wrap="square" rtlCol="0">
            <a:spAutoFit/>
          </a:bodyPr>
          <a:lstStyle/>
          <a:p>
            <a:pPr algn="ctr"/>
            <a:r>
              <a:rPr lang="cs-CZ" sz="2000" dirty="0" err="1" smtClean="0"/>
              <a:t>Fenylpyruvát</a:t>
            </a:r>
            <a:endParaRPr lang="cs-CZ" sz="2000" dirty="0" smtClean="0"/>
          </a:p>
          <a:p>
            <a:pPr algn="ctr"/>
            <a:r>
              <a:rPr lang="cs-CZ" sz="2000" dirty="0" smtClean="0"/>
              <a:t>(alternativní nežádoucí produkt)</a:t>
            </a:r>
            <a:endParaRPr lang="cs-CZ" sz="2000" dirty="0"/>
          </a:p>
        </p:txBody>
      </p:sp>
      <p:sp>
        <p:nvSpPr>
          <p:cNvPr id="10" name="TextovéPole 9"/>
          <p:cNvSpPr txBox="1"/>
          <p:nvPr/>
        </p:nvSpPr>
        <p:spPr>
          <a:xfrm>
            <a:off x="5874127" y="3604826"/>
            <a:ext cx="3284425" cy="400110"/>
          </a:xfrm>
          <a:prstGeom prst="rect">
            <a:avLst/>
          </a:prstGeom>
          <a:noFill/>
        </p:spPr>
        <p:txBody>
          <a:bodyPr wrap="none" rtlCol="0">
            <a:spAutoFit/>
          </a:bodyPr>
          <a:lstStyle/>
          <a:p>
            <a:r>
              <a:rPr lang="cs-CZ" sz="2000" dirty="0" smtClean="0">
                <a:solidFill>
                  <a:srgbClr val="FF0000"/>
                </a:solidFill>
              </a:rPr>
              <a:t>Fenylalanin hydroxyláza (PAH)</a:t>
            </a:r>
            <a:endParaRPr lang="cs-CZ" sz="2000" dirty="0">
              <a:solidFill>
                <a:srgbClr val="FF0000"/>
              </a:solidFill>
            </a:endParaRPr>
          </a:p>
        </p:txBody>
      </p:sp>
      <p:sp>
        <p:nvSpPr>
          <p:cNvPr id="12" name="Šipka doprava 11"/>
          <p:cNvSpPr/>
          <p:nvPr/>
        </p:nvSpPr>
        <p:spPr>
          <a:xfrm rot="8380055">
            <a:off x="4907769" y="3326992"/>
            <a:ext cx="1238539" cy="32316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Šipka doprava 12"/>
          <p:cNvSpPr/>
          <p:nvPr/>
        </p:nvSpPr>
        <p:spPr>
          <a:xfrm rot="10800000">
            <a:off x="3907429" y="2008189"/>
            <a:ext cx="1238539" cy="32316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aphicFrame>
        <p:nvGraphicFramePr>
          <p:cNvPr id="14" name="Objekt 13"/>
          <p:cNvGraphicFramePr>
            <a:graphicFrameLocks noChangeAspect="1"/>
          </p:cNvGraphicFramePr>
          <p:nvPr>
            <p:extLst>
              <p:ext uri="{D42A27DB-BD31-4B8C-83A1-F6EECF244321}">
                <p14:modId xmlns:p14="http://schemas.microsoft.com/office/powerpoint/2010/main" val="2904829994"/>
              </p:ext>
            </p:extLst>
          </p:nvPr>
        </p:nvGraphicFramePr>
        <p:xfrm>
          <a:off x="6964554" y="4053154"/>
          <a:ext cx="494708" cy="495360"/>
        </p:xfrm>
        <a:graphic>
          <a:graphicData uri="http://schemas.openxmlformats.org/presentationml/2006/ole">
            <mc:AlternateContent xmlns:mc="http://schemas.openxmlformats.org/markup-compatibility/2006">
              <mc:Choice xmlns:v="urn:schemas-microsoft-com:vml" Requires="v">
                <p:oleObj spid="_x0000_s2350" name="CorelDRAW" r:id="rId6" imgW="1204631" imgH="1206036" progId="CorelDraw.Graphic.17">
                  <p:embed/>
                </p:oleObj>
              </mc:Choice>
              <mc:Fallback>
                <p:oleObj name="CorelDRAW" r:id="rId6" imgW="1204631" imgH="1206036" progId="CorelDraw.Graphic.17">
                  <p:embed/>
                  <p:pic>
                    <p:nvPicPr>
                      <p:cNvPr id="0" name=""/>
                      <p:cNvPicPr/>
                      <p:nvPr/>
                    </p:nvPicPr>
                    <p:blipFill>
                      <a:blip r:embed="rId7"/>
                      <a:stretch>
                        <a:fillRect/>
                      </a:stretch>
                    </p:blipFill>
                    <p:spPr>
                      <a:xfrm>
                        <a:off x="6964554" y="4053154"/>
                        <a:ext cx="494708" cy="495360"/>
                      </a:xfrm>
                      <a:prstGeom prst="rect">
                        <a:avLst/>
                      </a:prstGeom>
                    </p:spPr>
                  </p:pic>
                </p:oleObj>
              </mc:Fallback>
            </mc:AlternateContent>
          </a:graphicData>
        </a:graphic>
      </p:graphicFrame>
      <p:sp>
        <p:nvSpPr>
          <p:cNvPr id="15" name="Šipka doprava 14"/>
          <p:cNvSpPr/>
          <p:nvPr/>
        </p:nvSpPr>
        <p:spPr>
          <a:xfrm rot="10800000">
            <a:off x="2614980" y="4669277"/>
            <a:ext cx="1049379" cy="34046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TextovéPole 15"/>
          <p:cNvSpPr txBox="1"/>
          <p:nvPr/>
        </p:nvSpPr>
        <p:spPr>
          <a:xfrm>
            <a:off x="487035" y="4557660"/>
            <a:ext cx="2046138" cy="1323439"/>
          </a:xfrm>
          <a:prstGeom prst="rect">
            <a:avLst/>
          </a:prstGeom>
          <a:noFill/>
        </p:spPr>
        <p:txBody>
          <a:bodyPr wrap="none" rtlCol="0">
            <a:spAutoFit/>
          </a:bodyPr>
          <a:lstStyle/>
          <a:p>
            <a:r>
              <a:rPr lang="cs-CZ" sz="2000" dirty="0" err="1" smtClean="0"/>
              <a:t>Tyroidní</a:t>
            </a:r>
            <a:r>
              <a:rPr lang="cs-CZ" sz="2000" dirty="0" smtClean="0"/>
              <a:t> hormony</a:t>
            </a:r>
          </a:p>
          <a:p>
            <a:r>
              <a:rPr lang="cs-CZ" sz="2000" dirty="0" smtClean="0"/>
              <a:t>Neurotransmitery</a:t>
            </a:r>
          </a:p>
          <a:p>
            <a:r>
              <a:rPr lang="cs-CZ" sz="2000" dirty="0" smtClean="0"/>
              <a:t>Adrenalin</a:t>
            </a:r>
          </a:p>
          <a:p>
            <a:r>
              <a:rPr lang="cs-CZ" sz="2000" dirty="0" smtClean="0"/>
              <a:t>Melanin</a:t>
            </a:r>
            <a:endParaRPr lang="cs-CZ" sz="2000" dirty="0"/>
          </a:p>
        </p:txBody>
      </p:sp>
      <p:graphicFrame>
        <p:nvGraphicFramePr>
          <p:cNvPr id="17" name="Objekt 16"/>
          <p:cNvGraphicFramePr>
            <a:graphicFrameLocks noChangeAspect="1"/>
          </p:cNvGraphicFramePr>
          <p:nvPr>
            <p:extLst>
              <p:ext uri="{D42A27DB-BD31-4B8C-83A1-F6EECF244321}">
                <p14:modId xmlns:p14="http://schemas.microsoft.com/office/powerpoint/2010/main" val="3939593937"/>
              </p:ext>
            </p:extLst>
          </p:nvPr>
        </p:nvGraphicFramePr>
        <p:xfrm>
          <a:off x="4327243" y="1439297"/>
          <a:ext cx="532881" cy="533583"/>
        </p:xfrm>
        <a:graphic>
          <a:graphicData uri="http://schemas.openxmlformats.org/presentationml/2006/ole">
            <mc:AlternateContent xmlns:mc="http://schemas.openxmlformats.org/markup-compatibility/2006">
              <mc:Choice xmlns:v="urn:schemas-microsoft-com:vml" Requires="v">
                <p:oleObj spid="_x0000_s2351" name="CorelDRAW" r:id="rId8" imgW="1204631" imgH="1206036" progId="CorelDraw.Graphic.17">
                  <p:embed/>
                </p:oleObj>
              </mc:Choice>
              <mc:Fallback>
                <p:oleObj name="CorelDRAW" r:id="rId8" imgW="1204631" imgH="1206036" progId="CorelDraw.Graphic.17">
                  <p:embed/>
                  <p:pic>
                    <p:nvPicPr>
                      <p:cNvPr id="0" name=""/>
                      <p:cNvPicPr/>
                      <p:nvPr/>
                    </p:nvPicPr>
                    <p:blipFill>
                      <a:blip r:embed="rId9"/>
                      <a:stretch>
                        <a:fillRect/>
                      </a:stretch>
                    </p:blipFill>
                    <p:spPr>
                      <a:xfrm>
                        <a:off x="4327243" y="1439297"/>
                        <a:ext cx="532881" cy="533583"/>
                      </a:xfrm>
                      <a:prstGeom prst="rect">
                        <a:avLst/>
                      </a:prstGeom>
                    </p:spPr>
                  </p:pic>
                </p:oleObj>
              </mc:Fallback>
            </mc:AlternateContent>
          </a:graphicData>
        </a:graphic>
      </p:graphicFrame>
      <p:sp>
        <p:nvSpPr>
          <p:cNvPr id="18" name="TextovéPole 17"/>
          <p:cNvSpPr txBox="1"/>
          <p:nvPr/>
        </p:nvSpPr>
        <p:spPr>
          <a:xfrm>
            <a:off x="511407" y="6127321"/>
            <a:ext cx="2101986" cy="400110"/>
          </a:xfrm>
          <a:prstGeom prst="rect">
            <a:avLst/>
          </a:prstGeom>
          <a:noFill/>
        </p:spPr>
        <p:txBody>
          <a:bodyPr wrap="none" rtlCol="0">
            <a:spAutoFit/>
          </a:bodyPr>
          <a:lstStyle/>
          <a:p>
            <a:r>
              <a:rPr lang="cs-CZ" sz="2000" dirty="0" smtClean="0"/>
              <a:t>Přebytek vyloučen</a:t>
            </a:r>
            <a:endParaRPr lang="cs-CZ" sz="2000" dirty="0"/>
          </a:p>
        </p:txBody>
      </p:sp>
      <p:sp>
        <p:nvSpPr>
          <p:cNvPr id="19" name="TextovéPole 18"/>
          <p:cNvSpPr txBox="1"/>
          <p:nvPr/>
        </p:nvSpPr>
        <p:spPr>
          <a:xfrm>
            <a:off x="640704" y="202301"/>
            <a:ext cx="9010528" cy="1077218"/>
          </a:xfrm>
          <a:prstGeom prst="rect">
            <a:avLst/>
          </a:prstGeom>
          <a:noFill/>
        </p:spPr>
        <p:txBody>
          <a:bodyPr wrap="square" rtlCol="0">
            <a:spAutoFit/>
          </a:bodyPr>
          <a:lstStyle/>
          <a:p>
            <a:r>
              <a:rPr lang="cs-CZ" sz="3200" dirty="0" smtClean="0">
                <a:solidFill>
                  <a:srgbClr val="C00000"/>
                </a:solidFill>
              </a:rPr>
              <a:t>Fenylketonurie (</a:t>
            </a:r>
            <a:r>
              <a:rPr lang="cs-CZ" sz="3200" dirty="0" err="1" smtClean="0">
                <a:solidFill>
                  <a:srgbClr val="C00000"/>
                </a:solidFill>
              </a:rPr>
              <a:t>PKU</a:t>
            </a:r>
            <a:r>
              <a:rPr lang="cs-CZ" sz="3200" dirty="0" smtClean="0">
                <a:solidFill>
                  <a:srgbClr val="C00000"/>
                </a:solidFill>
              </a:rPr>
              <a:t>) – příklad poruchy genu pro enzym</a:t>
            </a:r>
            <a:endParaRPr lang="cs-CZ" sz="3200" dirty="0">
              <a:solidFill>
                <a:srgbClr val="C00000"/>
              </a:solidFill>
            </a:endParaRPr>
          </a:p>
        </p:txBody>
      </p:sp>
      <p:sp>
        <p:nvSpPr>
          <p:cNvPr id="6" name="TextovéPole 5"/>
          <p:cNvSpPr txBox="1"/>
          <p:nvPr/>
        </p:nvSpPr>
        <p:spPr>
          <a:xfrm>
            <a:off x="5494513" y="5357879"/>
            <a:ext cx="3352802" cy="1107996"/>
          </a:xfrm>
          <a:prstGeom prst="rect">
            <a:avLst/>
          </a:prstGeom>
          <a:noFill/>
        </p:spPr>
        <p:txBody>
          <a:bodyPr wrap="square" rtlCol="0">
            <a:spAutoFit/>
          </a:bodyPr>
          <a:lstStyle/>
          <a:p>
            <a:r>
              <a:rPr lang="cs-CZ" sz="2200" dirty="0" smtClean="0">
                <a:solidFill>
                  <a:srgbClr val="FF0000"/>
                </a:solidFill>
              </a:rPr>
              <a:t>Autosomálně recesivní onemocnění – postižení nemají funkční </a:t>
            </a:r>
            <a:r>
              <a:rPr lang="cs-CZ" sz="2200" dirty="0" err="1" smtClean="0">
                <a:solidFill>
                  <a:srgbClr val="FF0000"/>
                </a:solidFill>
              </a:rPr>
              <a:t>PAH</a:t>
            </a:r>
            <a:endParaRPr lang="en-US" sz="2200" dirty="0" smtClean="0">
              <a:solidFill>
                <a:srgbClr val="FF0000"/>
              </a:solidFill>
            </a:endParaRPr>
          </a:p>
        </p:txBody>
      </p:sp>
    </p:spTree>
    <p:extLst>
      <p:ext uri="{BB962C8B-B14F-4D97-AF65-F5344CB8AC3E}">
        <p14:creationId xmlns:p14="http://schemas.microsoft.com/office/powerpoint/2010/main" val="2033255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12"/>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4"/>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5"/>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0"/>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14"/>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5"/>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6"/>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10" grpId="0"/>
      <p:bldP spid="10" grpId="1"/>
      <p:bldP spid="12" grpId="0" animBg="1"/>
      <p:bldP spid="12" grpId="1" animBg="1"/>
      <p:bldP spid="13" grpId="0" animBg="1"/>
      <p:bldP spid="15" grpId="0" animBg="1"/>
      <p:bldP spid="15" grpId="1" animBg="1"/>
      <p:bldP spid="16" grpId="0"/>
      <p:bldP spid="16" grpId="1"/>
      <p:bldP spid="18" grpId="0"/>
      <p:bldP spid="18" grpId="1"/>
      <p:bldP spid="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15108" y="189279"/>
            <a:ext cx="7886700" cy="1325563"/>
          </a:xfrm>
        </p:spPr>
        <p:txBody>
          <a:bodyPr>
            <a:normAutofit/>
          </a:bodyPr>
          <a:lstStyle/>
          <a:p>
            <a:pPr algn="ctr"/>
            <a:r>
              <a:rPr lang="cs-CZ" sz="4000" dirty="0">
                <a:solidFill>
                  <a:srgbClr val="C00000"/>
                </a:solidFill>
              </a:rPr>
              <a:t>Dominance - rekapitulace</a:t>
            </a:r>
          </a:p>
        </p:txBody>
      </p:sp>
      <p:sp>
        <p:nvSpPr>
          <p:cNvPr id="5" name="TextovéPole 4"/>
          <p:cNvSpPr txBox="1"/>
          <p:nvPr/>
        </p:nvSpPr>
        <p:spPr>
          <a:xfrm>
            <a:off x="316523" y="1301262"/>
            <a:ext cx="8311661" cy="6524863"/>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cs-CZ" sz="2200" b="1" dirty="0" smtClean="0">
                <a:solidFill>
                  <a:srgbClr val="0070C0"/>
                </a:solidFill>
              </a:rPr>
              <a:t>Dominantní alela </a:t>
            </a:r>
            <a:r>
              <a:rPr lang="cs-CZ" sz="2200" dirty="0" smtClean="0"/>
              <a:t>– projeví se bez ohledu na druhou alelu</a:t>
            </a:r>
          </a:p>
          <a:p>
            <a:pPr marL="342900" indent="-342900">
              <a:spcBef>
                <a:spcPts val="1200"/>
              </a:spcBef>
              <a:buFont typeface="Arial" panose="020B0604020202020204" pitchFamily="34" charset="0"/>
              <a:buChar char="•"/>
            </a:pPr>
            <a:r>
              <a:rPr lang="cs-CZ" sz="2200" b="1" dirty="0">
                <a:solidFill>
                  <a:srgbClr val="0070C0"/>
                </a:solidFill>
              </a:rPr>
              <a:t>Recesivní alela </a:t>
            </a:r>
            <a:r>
              <a:rPr lang="cs-CZ" sz="2200" dirty="0" smtClean="0"/>
              <a:t>– projeví se jen když je v homozygotním stavu</a:t>
            </a:r>
          </a:p>
          <a:p>
            <a:pPr marL="342900" indent="-342900">
              <a:spcBef>
                <a:spcPts val="1200"/>
              </a:spcBef>
              <a:buFont typeface="Arial" panose="020B0604020202020204" pitchFamily="34" charset="0"/>
              <a:buChar char="•"/>
            </a:pPr>
            <a:r>
              <a:rPr lang="cs-CZ" sz="2200" dirty="0" smtClean="0"/>
              <a:t>To platí pro </a:t>
            </a:r>
            <a:r>
              <a:rPr lang="cs-CZ" sz="2200" b="1" dirty="0">
                <a:solidFill>
                  <a:srgbClr val="0070C0"/>
                </a:solidFill>
              </a:rPr>
              <a:t>úplnou dominanci</a:t>
            </a:r>
          </a:p>
          <a:p>
            <a:pPr marL="342900" indent="-342900">
              <a:spcBef>
                <a:spcPts val="1200"/>
              </a:spcBef>
              <a:buFont typeface="Arial" panose="020B0604020202020204" pitchFamily="34" charset="0"/>
              <a:buChar char="•"/>
            </a:pPr>
            <a:r>
              <a:rPr lang="cs-CZ" sz="2200" b="1" dirty="0">
                <a:solidFill>
                  <a:srgbClr val="0070C0"/>
                </a:solidFill>
              </a:rPr>
              <a:t>Neúplná dominance </a:t>
            </a:r>
            <a:r>
              <a:rPr lang="cs-CZ" sz="2200" dirty="0" smtClean="0"/>
              <a:t>– jedna funkční alela nestačí, fenotypový rozdíl mezi homozygoty a heterozygotem</a:t>
            </a:r>
          </a:p>
          <a:p>
            <a:pPr marL="342900" indent="-342900">
              <a:spcBef>
                <a:spcPts val="1200"/>
              </a:spcBef>
              <a:buFont typeface="Arial" panose="020B0604020202020204" pitchFamily="34" charset="0"/>
              <a:buChar char="•"/>
            </a:pPr>
            <a:r>
              <a:rPr lang="cs-CZ" sz="2200" b="1" dirty="0">
                <a:solidFill>
                  <a:srgbClr val="0070C0"/>
                </a:solidFill>
              </a:rPr>
              <a:t>Kodominance</a:t>
            </a:r>
            <a:r>
              <a:rPr lang="cs-CZ" sz="2200" dirty="0" smtClean="0"/>
              <a:t> – více dominantních alel, obě se projeví i u heterozygota</a:t>
            </a:r>
          </a:p>
          <a:p>
            <a:pPr marL="342900" indent="-342900">
              <a:spcBef>
                <a:spcPts val="1200"/>
              </a:spcBef>
              <a:buFont typeface="Arial" panose="020B0604020202020204" pitchFamily="34" charset="0"/>
              <a:buChar char="•"/>
            </a:pPr>
            <a:r>
              <a:rPr lang="cs-CZ" sz="2200" b="1" dirty="0">
                <a:solidFill>
                  <a:srgbClr val="0070C0"/>
                </a:solidFill>
              </a:rPr>
              <a:t>Alelová série </a:t>
            </a:r>
            <a:r>
              <a:rPr lang="cs-CZ" sz="2200" dirty="0" smtClean="0"/>
              <a:t>– více alel jednoho genu – hierarchie dominance</a:t>
            </a:r>
          </a:p>
          <a:p>
            <a:pPr marL="342900" indent="-342900">
              <a:spcBef>
                <a:spcPts val="1200"/>
              </a:spcBef>
              <a:buFont typeface="Arial" panose="020B0604020202020204" pitchFamily="34" charset="0"/>
              <a:buChar char="•"/>
            </a:pPr>
            <a:r>
              <a:rPr lang="cs-CZ" sz="2200" b="1" dirty="0">
                <a:solidFill>
                  <a:srgbClr val="0070C0"/>
                </a:solidFill>
              </a:rPr>
              <a:t>Penetrance</a:t>
            </a:r>
            <a:r>
              <a:rPr lang="cs-CZ" sz="2200" dirty="0" smtClean="0"/>
              <a:t> – genetická dispozice, ale znak se nemusí projevit</a:t>
            </a:r>
          </a:p>
          <a:p>
            <a:pPr marL="342900" indent="-342900">
              <a:spcBef>
                <a:spcPts val="1200"/>
              </a:spcBef>
              <a:buFont typeface="Arial" panose="020B0604020202020204" pitchFamily="34" charset="0"/>
              <a:buChar char="•"/>
            </a:pPr>
            <a:r>
              <a:rPr lang="cs-CZ" sz="2200" b="1" dirty="0">
                <a:solidFill>
                  <a:srgbClr val="0070C0"/>
                </a:solidFill>
              </a:rPr>
              <a:t>Expresivita</a:t>
            </a:r>
            <a:r>
              <a:rPr lang="cs-CZ" sz="2200" dirty="0" smtClean="0"/>
              <a:t> – znak se může projevit různě intenzivně</a:t>
            </a:r>
          </a:p>
          <a:p>
            <a:pPr marL="342900" indent="-342900">
              <a:spcBef>
                <a:spcPts val="1200"/>
              </a:spcBef>
              <a:buFont typeface="Arial" panose="020B0604020202020204" pitchFamily="34" charset="0"/>
              <a:buChar char="•"/>
            </a:pPr>
            <a:r>
              <a:rPr lang="cs-CZ" sz="2200" b="1" dirty="0">
                <a:solidFill>
                  <a:srgbClr val="0070C0"/>
                </a:solidFill>
              </a:rPr>
              <a:t>Pleiotropie</a:t>
            </a:r>
            <a:r>
              <a:rPr lang="cs-CZ" sz="2200" dirty="0" smtClean="0"/>
              <a:t> – jeden gen dělá více věcí</a:t>
            </a:r>
          </a:p>
          <a:p>
            <a:pPr marL="342900" indent="-342900">
              <a:spcBef>
                <a:spcPts val="1200"/>
              </a:spcBef>
              <a:buFont typeface="Arial" panose="020B0604020202020204" pitchFamily="34" charset="0"/>
              <a:buChar char="•"/>
            </a:pPr>
            <a:endParaRPr lang="cs-CZ" sz="2200" dirty="0" smtClean="0"/>
          </a:p>
          <a:p>
            <a:pPr marL="342900" indent="-342900">
              <a:spcBef>
                <a:spcPts val="1200"/>
              </a:spcBef>
              <a:buFont typeface="Arial" panose="020B0604020202020204" pitchFamily="34" charset="0"/>
              <a:buChar char="•"/>
            </a:pPr>
            <a:endParaRPr lang="cs-CZ" sz="2200" dirty="0" smtClean="0"/>
          </a:p>
          <a:p>
            <a:pPr marL="342900" indent="-342900">
              <a:spcBef>
                <a:spcPts val="1200"/>
              </a:spcBef>
              <a:buFont typeface="Arial" panose="020B0604020202020204" pitchFamily="34" charset="0"/>
              <a:buChar char="•"/>
            </a:pPr>
            <a:endParaRPr lang="en-US" sz="2200" dirty="0" smtClean="0"/>
          </a:p>
        </p:txBody>
      </p:sp>
    </p:spTree>
    <p:extLst>
      <p:ext uri="{BB962C8B-B14F-4D97-AF65-F5344CB8AC3E}">
        <p14:creationId xmlns:p14="http://schemas.microsoft.com/office/powerpoint/2010/main" val="3225013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en-US" sz="4000" dirty="0">
                <a:solidFill>
                  <a:srgbClr val="C00000"/>
                </a:solidFill>
              </a:rPr>
              <a:t>O </a:t>
            </a:r>
            <a:r>
              <a:rPr lang="cs-CZ" sz="4000" dirty="0">
                <a:solidFill>
                  <a:srgbClr val="C00000"/>
                </a:solidFill>
              </a:rPr>
              <a:t>čem to bylo</a:t>
            </a:r>
          </a:p>
        </p:txBody>
      </p:sp>
      <p:sp>
        <p:nvSpPr>
          <p:cNvPr id="3" name="TextovéPole 2"/>
          <p:cNvSpPr txBox="1"/>
          <p:nvPr/>
        </p:nvSpPr>
        <p:spPr>
          <a:xfrm>
            <a:off x="546410" y="1761809"/>
            <a:ext cx="7772400" cy="2862322"/>
          </a:xfrm>
          <a:prstGeom prst="rect">
            <a:avLst/>
          </a:prstGeom>
          <a:noFill/>
        </p:spPr>
        <p:txBody>
          <a:bodyPr wrap="square" rtlCol="0">
            <a:spAutoFit/>
          </a:bodyPr>
          <a:lstStyle/>
          <a:p>
            <a:pPr marL="342900" indent="-342900">
              <a:spcBef>
                <a:spcPts val="4200"/>
              </a:spcBef>
              <a:buFont typeface="Arial" panose="020B0604020202020204" pitchFamily="34" charset="0"/>
              <a:buChar char="•"/>
            </a:pPr>
            <a:r>
              <a:rPr lang="cs-CZ" sz="2200" dirty="0" smtClean="0"/>
              <a:t>Proteiny v buňce dělají skoro všechno (transport, komunikace, struktura, enzymy, regulace)</a:t>
            </a:r>
          </a:p>
          <a:p>
            <a:pPr marL="342900" indent="-342900">
              <a:spcBef>
                <a:spcPts val="4200"/>
              </a:spcBef>
              <a:buFont typeface="Arial" panose="020B0604020202020204" pitchFamily="34" charset="0"/>
              <a:buChar char="•"/>
            </a:pPr>
            <a:r>
              <a:rPr lang="cs-CZ" sz="2200" dirty="0" smtClean="0"/>
              <a:t>Co se stane, když se to pokazí (CF, PKU, …)</a:t>
            </a:r>
          </a:p>
          <a:p>
            <a:pPr marL="342900" indent="-342900">
              <a:spcBef>
                <a:spcPts val="4200"/>
              </a:spcBef>
              <a:buFont typeface="Arial" panose="020B0604020202020204" pitchFamily="34" charset="0"/>
              <a:buChar char="•"/>
            </a:pPr>
            <a:r>
              <a:rPr lang="cs-CZ" sz="2200" dirty="0" smtClean="0"/>
              <a:t>Zavedli jsme důležité termíny (alela, homozygot, heterozygot, typy dominance, </a:t>
            </a:r>
            <a:r>
              <a:rPr lang="cs-CZ" sz="2200" dirty="0" err="1" smtClean="0"/>
              <a:t>haplosuficience</a:t>
            </a:r>
            <a:r>
              <a:rPr lang="cs-CZ" sz="2200" dirty="0" smtClean="0"/>
              <a:t>, penetrance, expresivita, …)</a:t>
            </a:r>
          </a:p>
        </p:txBody>
      </p:sp>
    </p:spTree>
    <p:extLst>
      <p:ext uri="{BB962C8B-B14F-4D97-AF65-F5344CB8AC3E}">
        <p14:creationId xmlns:p14="http://schemas.microsoft.com/office/powerpoint/2010/main" val="3527008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18922" y="2084198"/>
            <a:ext cx="7886700" cy="1325563"/>
          </a:xfrm>
        </p:spPr>
        <p:txBody>
          <a:bodyPr/>
          <a:lstStyle/>
          <a:p>
            <a:pPr algn="ctr"/>
            <a:r>
              <a:rPr lang="cs-CZ" dirty="0" smtClean="0">
                <a:solidFill>
                  <a:srgbClr val="C00000"/>
                </a:solidFill>
              </a:rPr>
              <a:t>Konec!</a:t>
            </a:r>
            <a:br>
              <a:rPr lang="cs-CZ" dirty="0" smtClean="0">
                <a:solidFill>
                  <a:srgbClr val="C00000"/>
                </a:solidFill>
              </a:rPr>
            </a:br>
            <a:r>
              <a:rPr lang="cs-CZ" dirty="0" smtClean="0">
                <a:solidFill>
                  <a:srgbClr val="C00000"/>
                </a:solidFill>
              </a:rPr>
              <a:t>Děkuji za pozornost.</a:t>
            </a:r>
            <a:endParaRPr lang="cs-CZ" dirty="0">
              <a:solidFill>
                <a:srgbClr val="C00000"/>
              </a:solidFill>
            </a:endParaRPr>
          </a:p>
        </p:txBody>
      </p:sp>
    </p:spTree>
    <p:extLst>
      <p:ext uri="{BB962C8B-B14F-4D97-AF65-F5344CB8AC3E}">
        <p14:creationId xmlns:p14="http://schemas.microsoft.com/office/powerpoint/2010/main" val="19256153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ulka 2"/>
          <p:cNvGraphicFramePr>
            <a:graphicFrameLocks noGrp="1"/>
          </p:cNvGraphicFramePr>
          <p:nvPr>
            <p:extLst>
              <p:ext uri="{D42A27DB-BD31-4B8C-83A1-F6EECF244321}">
                <p14:modId xmlns:p14="http://schemas.microsoft.com/office/powerpoint/2010/main" val="1854144811"/>
              </p:ext>
            </p:extLst>
          </p:nvPr>
        </p:nvGraphicFramePr>
        <p:xfrm>
          <a:off x="4370795" y="1194311"/>
          <a:ext cx="4286822" cy="5169120"/>
        </p:xfrm>
        <a:graphic>
          <a:graphicData uri="http://schemas.openxmlformats.org/drawingml/2006/table">
            <a:tbl>
              <a:tblPr/>
              <a:tblGrid>
                <a:gridCol w="2321835"/>
                <a:gridCol w="1964987"/>
              </a:tblGrid>
              <a:tr h="255961">
                <a:tc>
                  <a:txBody>
                    <a:bodyPr/>
                    <a:lstStyle/>
                    <a:p>
                      <a:pPr algn="l"/>
                      <a:r>
                        <a:rPr lang="cs-CZ" sz="1600" b="1" dirty="0" smtClean="0"/>
                        <a:t>Stát</a:t>
                      </a:r>
                      <a:endParaRPr lang="cs-CZ" sz="1600" b="1" dirty="0"/>
                    </a:p>
                  </a:txBody>
                  <a:tcPr marL="63990" marR="63990" marT="31995" marB="31995" anchor="ctr">
                    <a:lnL>
                      <a:noFill/>
                    </a:lnL>
                    <a:lnR>
                      <a:noFill/>
                    </a:lnR>
                    <a:lnT>
                      <a:noFill/>
                    </a:lnT>
                    <a:lnB>
                      <a:noFill/>
                    </a:lnB>
                  </a:tcPr>
                </a:tc>
                <a:tc>
                  <a:txBody>
                    <a:bodyPr/>
                    <a:lstStyle/>
                    <a:p>
                      <a:pPr algn="l"/>
                      <a:r>
                        <a:rPr lang="cs-CZ" sz="1600" b="1" dirty="0" smtClean="0"/>
                        <a:t>Výskyt</a:t>
                      </a:r>
                      <a:r>
                        <a:rPr lang="cs-CZ" sz="1600" b="1" baseline="0" dirty="0" smtClean="0"/>
                        <a:t> (= i</a:t>
                      </a:r>
                      <a:r>
                        <a:rPr lang="cs-CZ" sz="1600" b="1" dirty="0" smtClean="0"/>
                        <a:t>ncidence) PKU</a:t>
                      </a:r>
                      <a:endParaRPr lang="cs-CZ" sz="1600" b="1" dirty="0"/>
                    </a:p>
                  </a:txBody>
                  <a:tcPr marL="63990" marR="63990" marT="31995" marB="31995" anchor="ctr">
                    <a:lnL>
                      <a:noFill/>
                    </a:lnL>
                    <a:lnR>
                      <a:noFill/>
                    </a:lnR>
                    <a:lnT>
                      <a:noFill/>
                    </a:lnT>
                    <a:lnB>
                      <a:noFill/>
                    </a:lnB>
                  </a:tcPr>
                </a:tc>
              </a:tr>
              <a:tr h="255961">
                <a:tc>
                  <a:txBody>
                    <a:bodyPr/>
                    <a:lstStyle/>
                    <a:p>
                      <a:pPr algn="l"/>
                      <a:r>
                        <a:rPr lang="cs-CZ" sz="1600" dirty="0" smtClean="0"/>
                        <a:t>Čína</a:t>
                      </a:r>
                      <a:endParaRPr lang="cs-CZ" sz="1600" dirty="0"/>
                    </a:p>
                  </a:txBody>
                  <a:tcPr marL="63990" marR="63990" marT="31995" marB="31995" anchor="ctr">
                    <a:lnL>
                      <a:noFill/>
                    </a:lnL>
                    <a:lnR>
                      <a:noFill/>
                    </a:lnR>
                    <a:lnT>
                      <a:noFill/>
                    </a:lnT>
                    <a:lnB>
                      <a:noFill/>
                    </a:lnB>
                  </a:tcPr>
                </a:tc>
                <a:tc>
                  <a:txBody>
                    <a:bodyPr/>
                    <a:lstStyle/>
                    <a:p>
                      <a:pPr algn="l"/>
                      <a:r>
                        <a:rPr lang="cs-CZ" sz="1600"/>
                        <a:t>1 : 17,000</a:t>
                      </a:r>
                    </a:p>
                  </a:txBody>
                  <a:tcPr marL="63990" marR="63990" marT="31995" marB="31995" anchor="ctr">
                    <a:lnL>
                      <a:noFill/>
                    </a:lnL>
                    <a:lnR>
                      <a:noFill/>
                    </a:lnR>
                    <a:lnT>
                      <a:noFill/>
                    </a:lnT>
                    <a:lnB>
                      <a:noFill/>
                    </a:lnB>
                  </a:tcPr>
                </a:tc>
              </a:tr>
              <a:tr h="255961">
                <a:tc>
                  <a:txBody>
                    <a:bodyPr/>
                    <a:lstStyle/>
                    <a:p>
                      <a:pPr algn="l"/>
                      <a:r>
                        <a:rPr lang="cs-CZ" sz="1600" dirty="0" smtClean="0"/>
                        <a:t>Japonsko</a:t>
                      </a:r>
                      <a:endParaRPr lang="cs-CZ" sz="1600" dirty="0"/>
                    </a:p>
                  </a:txBody>
                  <a:tcPr marL="63990" marR="63990" marT="31995" marB="31995" anchor="ctr">
                    <a:lnL>
                      <a:noFill/>
                    </a:lnL>
                    <a:lnR>
                      <a:noFill/>
                    </a:lnR>
                    <a:lnT>
                      <a:noFill/>
                    </a:lnT>
                    <a:lnB>
                      <a:noFill/>
                    </a:lnB>
                  </a:tcPr>
                </a:tc>
                <a:tc>
                  <a:txBody>
                    <a:bodyPr/>
                    <a:lstStyle/>
                    <a:p>
                      <a:pPr algn="l"/>
                      <a:r>
                        <a:rPr lang="cs-CZ" sz="1600" dirty="0"/>
                        <a:t>1 : 125,000</a:t>
                      </a:r>
                    </a:p>
                  </a:txBody>
                  <a:tcPr marL="63990" marR="63990" marT="31995" marB="31995" anchor="ctr">
                    <a:lnL>
                      <a:noFill/>
                    </a:lnL>
                    <a:lnR>
                      <a:noFill/>
                    </a:lnR>
                    <a:lnT>
                      <a:noFill/>
                    </a:lnT>
                    <a:lnB>
                      <a:noFill/>
                    </a:lnB>
                  </a:tcPr>
                </a:tc>
              </a:tr>
              <a:tr h="255961">
                <a:tc>
                  <a:txBody>
                    <a:bodyPr/>
                    <a:lstStyle/>
                    <a:p>
                      <a:pPr algn="l"/>
                      <a:r>
                        <a:rPr lang="cs-CZ" sz="1600" dirty="0" smtClean="0"/>
                        <a:t>Turecko</a:t>
                      </a:r>
                      <a:endParaRPr lang="cs-CZ" sz="1600" dirty="0"/>
                    </a:p>
                  </a:txBody>
                  <a:tcPr marL="63990" marR="63990" marT="31995" marB="31995" anchor="ctr">
                    <a:lnL>
                      <a:noFill/>
                    </a:lnL>
                    <a:lnR>
                      <a:noFill/>
                    </a:lnR>
                    <a:lnT>
                      <a:noFill/>
                    </a:lnT>
                    <a:lnB>
                      <a:noFill/>
                    </a:lnB>
                  </a:tcPr>
                </a:tc>
                <a:tc>
                  <a:txBody>
                    <a:bodyPr/>
                    <a:lstStyle/>
                    <a:p>
                      <a:pPr algn="l"/>
                      <a:r>
                        <a:rPr lang="cs-CZ" sz="1600"/>
                        <a:t>1 : 2,600</a:t>
                      </a:r>
                    </a:p>
                  </a:txBody>
                  <a:tcPr marL="63990" marR="63990" marT="31995" marB="31995" anchor="ctr">
                    <a:lnL>
                      <a:noFill/>
                    </a:lnL>
                    <a:lnR>
                      <a:noFill/>
                    </a:lnR>
                    <a:lnT>
                      <a:noFill/>
                    </a:lnT>
                    <a:lnB>
                      <a:noFill/>
                    </a:lnB>
                  </a:tcPr>
                </a:tc>
              </a:tr>
              <a:tr h="255961">
                <a:tc>
                  <a:txBody>
                    <a:bodyPr/>
                    <a:lstStyle/>
                    <a:p>
                      <a:pPr algn="l"/>
                      <a:r>
                        <a:rPr lang="cs-CZ" sz="1600" dirty="0" smtClean="0"/>
                        <a:t>Jemenští</a:t>
                      </a:r>
                      <a:r>
                        <a:rPr lang="cs-CZ" sz="1600" baseline="0" dirty="0" smtClean="0"/>
                        <a:t> Židé v Izraeli</a:t>
                      </a:r>
                      <a:endParaRPr lang="cs-CZ" sz="1600" dirty="0"/>
                    </a:p>
                  </a:txBody>
                  <a:tcPr marL="63990" marR="63990" marT="31995" marB="31995" anchor="ctr">
                    <a:lnL>
                      <a:noFill/>
                    </a:lnL>
                    <a:lnR>
                      <a:noFill/>
                    </a:lnR>
                    <a:lnT>
                      <a:noFill/>
                    </a:lnT>
                    <a:lnB>
                      <a:noFill/>
                    </a:lnB>
                  </a:tcPr>
                </a:tc>
                <a:tc>
                  <a:txBody>
                    <a:bodyPr/>
                    <a:lstStyle/>
                    <a:p>
                      <a:pPr algn="l"/>
                      <a:r>
                        <a:rPr lang="cs-CZ" sz="1600" dirty="0"/>
                        <a:t>1 : 5,300</a:t>
                      </a:r>
                    </a:p>
                  </a:txBody>
                  <a:tcPr marL="63990" marR="63990" marT="31995" marB="31995" anchor="ctr">
                    <a:lnL>
                      <a:noFill/>
                    </a:lnL>
                    <a:lnR>
                      <a:noFill/>
                    </a:lnR>
                    <a:lnT>
                      <a:noFill/>
                    </a:lnT>
                    <a:lnB>
                      <a:noFill/>
                    </a:lnB>
                  </a:tcPr>
                </a:tc>
              </a:tr>
              <a:tr h="255961">
                <a:tc>
                  <a:txBody>
                    <a:bodyPr/>
                    <a:lstStyle/>
                    <a:p>
                      <a:pPr algn="l"/>
                      <a:r>
                        <a:rPr lang="cs-CZ" sz="1600" dirty="0" smtClean="0"/>
                        <a:t>Skotsko</a:t>
                      </a:r>
                      <a:endParaRPr lang="cs-CZ" sz="1600" dirty="0"/>
                    </a:p>
                  </a:txBody>
                  <a:tcPr marL="63990" marR="63990" marT="31995" marB="31995" anchor="ctr">
                    <a:lnL>
                      <a:noFill/>
                    </a:lnL>
                    <a:lnR>
                      <a:noFill/>
                    </a:lnR>
                    <a:lnT>
                      <a:noFill/>
                    </a:lnT>
                    <a:lnB>
                      <a:noFill/>
                    </a:lnB>
                  </a:tcPr>
                </a:tc>
                <a:tc>
                  <a:txBody>
                    <a:bodyPr/>
                    <a:lstStyle/>
                    <a:p>
                      <a:pPr algn="l"/>
                      <a:r>
                        <a:rPr lang="cs-CZ" sz="1600"/>
                        <a:t>1 : 5,300</a:t>
                      </a:r>
                    </a:p>
                  </a:txBody>
                  <a:tcPr marL="63990" marR="63990" marT="31995" marB="31995" anchor="ctr">
                    <a:lnL>
                      <a:noFill/>
                    </a:lnL>
                    <a:lnR>
                      <a:noFill/>
                    </a:lnR>
                    <a:lnT>
                      <a:noFill/>
                    </a:lnT>
                    <a:lnB>
                      <a:noFill/>
                    </a:lnB>
                  </a:tcPr>
                </a:tc>
              </a:tr>
              <a:tr h="255961">
                <a:tc>
                  <a:txBody>
                    <a:bodyPr/>
                    <a:lstStyle/>
                    <a:p>
                      <a:pPr algn="l"/>
                      <a:r>
                        <a:rPr lang="cs-CZ" sz="1600" dirty="0" smtClean="0">
                          <a:solidFill>
                            <a:srgbClr val="FF0000"/>
                          </a:solidFill>
                        </a:rPr>
                        <a:t>ČR + SR</a:t>
                      </a:r>
                      <a:endParaRPr lang="cs-CZ" sz="1600" dirty="0">
                        <a:solidFill>
                          <a:srgbClr val="FF0000"/>
                        </a:solidFill>
                      </a:endParaRPr>
                    </a:p>
                  </a:txBody>
                  <a:tcPr marL="63990" marR="63990" marT="31995" marB="31995" anchor="ctr">
                    <a:lnL>
                      <a:noFill/>
                    </a:lnL>
                    <a:lnR>
                      <a:noFill/>
                    </a:lnR>
                    <a:lnT>
                      <a:noFill/>
                    </a:lnT>
                    <a:lnB>
                      <a:noFill/>
                    </a:lnB>
                  </a:tcPr>
                </a:tc>
                <a:tc>
                  <a:txBody>
                    <a:bodyPr/>
                    <a:lstStyle/>
                    <a:p>
                      <a:pPr algn="l"/>
                      <a:r>
                        <a:rPr lang="cs-CZ" sz="1600" dirty="0">
                          <a:solidFill>
                            <a:srgbClr val="FF0000"/>
                          </a:solidFill>
                        </a:rPr>
                        <a:t>1 : 7,000</a:t>
                      </a:r>
                    </a:p>
                  </a:txBody>
                  <a:tcPr marL="63990" marR="63990" marT="31995" marB="31995" anchor="ctr">
                    <a:lnL>
                      <a:noFill/>
                    </a:lnL>
                    <a:lnR>
                      <a:noFill/>
                    </a:lnR>
                    <a:lnT>
                      <a:noFill/>
                    </a:lnT>
                    <a:lnB>
                      <a:noFill/>
                    </a:lnB>
                  </a:tcPr>
                </a:tc>
              </a:tr>
              <a:tr h="255961">
                <a:tc>
                  <a:txBody>
                    <a:bodyPr/>
                    <a:lstStyle/>
                    <a:p>
                      <a:pPr algn="l"/>
                      <a:r>
                        <a:rPr lang="cs-CZ" sz="1600" dirty="0" smtClean="0"/>
                        <a:t>Maďarsko</a:t>
                      </a:r>
                      <a:endParaRPr lang="cs-CZ" sz="1600" dirty="0"/>
                    </a:p>
                  </a:txBody>
                  <a:tcPr marL="63990" marR="63990" marT="31995" marB="31995" anchor="ctr">
                    <a:lnL>
                      <a:noFill/>
                    </a:lnL>
                    <a:lnR>
                      <a:noFill/>
                    </a:lnR>
                    <a:lnT>
                      <a:noFill/>
                    </a:lnT>
                    <a:lnB>
                      <a:noFill/>
                    </a:lnB>
                  </a:tcPr>
                </a:tc>
                <a:tc>
                  <a:txBody>
                    <a:bodyPr/>
                    <a:lstStyle/>
                    <a:p>
                      <a:pPr algn="l"/>
                      <a:r>
                        <a:rPr lang="cs-CZ" sz="1600"/>
                        <a:t>1 : 11,000</a:t>
                      </a:r>
                    </a:p>
                  </a:txBody>
                  <a:tcPr marL="63990" marR="63990" marT="31995" marB="31995" anchor="ctr">
                    <a:lnL>
                      <a:noFill/>
                    </a:lnL>
                    <a:lnR>
                      <a:noFill/>
                    </a:lnR>
                    <a:lnT>
                      <a:noFill/>
                    </a:lnT>
                    <a:lnB>
                      <a:noFill/>
                    </a:lnB>
                  </a:tcPr>
                </a:tc>
              </a:tr>
              <a:tr h="255961">
                <a:tc>
                  <a:txBody>
                    <a:bodyPr/>
                    <a:lstStyle/>
                    <a:p>
                      <a:pPr algn="l"/>
                      <a:r>
                        <a:rPr lang="cs-CZ" sz="1600" dirty="0" smtClean="0"/>
                        <a:t>Dánsko</a:t>
                      </a:r>
                      <a:endParaRPr lang="cs-CZ" sz="1600" dirty="0"/>
                    </a:p>
                  </a:txBody>
                  <a:tcPr marL="63990" marR="63990" marT="31995" marB="31995" anchor="ctr">
                    <a:lnL>
                      <a:noFill/>
                    </a:lnL>
                    <a:lnR>
                      <a:noFill/>
                    </a:lnR>
                    <a:lnT>
                      <a:noFill/>
                    </a:lnT>
                    <a:lnB>
                      <a:noFill/>
                    </a:lnB>
                  </a:tcPr>
                </a:tc>
                <a:tc>
                  <a:txBody>
                    <a:bodyPr/>
                    <a:lstStyle/>
                    <a:p>
                      <a:pPr algn="l"/>
                      <a:r>
                        <a:rPr lang="cs-CZ" sz="1600"/>
                        <a:t>1 : 12,000</a:t>
                      </a:r>
                    </a:p>
                  </a:txBody>
                  <a:tcPr marL="63990" marR="63990" marT="31995" marB="31995" anchor="ctr">
                    <a:lnL>
                      <a:noFill/>
                    </a:lnL>
                    <a:lnR>
                      <a:noFill/>
                    </a:lnR>
                    <a:lnT>
                      <a:noFill/>
                    </a:lnT>
                    <a:lnB>
                      <a:noFill/>
                    </a:lnB>
                  </a:tcPr>
                </a:tc>
              </a:tr>
              <a:tr h="255961">
                <a:tc>
                  <a:txBody>
                    <a:bodyPr/>
                    <a:lstStyle/>
                    <a:p>
                      <a:pPr algn="l"/>
                      <a:r>
                        <a:rPr lang="cs-CZ" sz="1600" dirty="0" smtClean="0"/>
                        <a:t>Francie</a:t>
                      </a:r>
                      <a:endParaRPr lang="cs-CZ" sz="1600" dirty="0"/>
                    </a:p>
                  </a:txBody>
                  <a:tcPr marL="63990" marR="63990" marT="31995" marB="31995" anchor="ctr">
                    <a:lnL>
                      <a:noFill/>
                    </a:lnL>
                    <a:lnR>
                      <a:noFill/>
                    </a:lnR>
                    <a:lnT>
                      <a:noFill/>
                    </a:lnT>
                    <a:lnB>
                      <a:noFill/>
                    </a:lnB>
                  </a:tcPr>
                </a:tc>
                <a:tc>
                  <a:txBody>
                    <a:bodyPr/>
                    <a:lstStyle/>
                    <a:p>
                      <a:pPr algn="l"/>
                      <a:r>
                        <a:rPr lang="cs-CZ" sz="1600"/>
                        <a:t>1 : 13,500</a:t>
                      </a:r>
                    </a:p>
                  </a:txBody>
                  <a:tcPr marL="63990" marR="63990" marT="31995" marB="31995" anchor="ctr">
                    <a:lnL>
                      <a:noFill/>
                    </a:lnL>
                    <a:lnR>
                      <a:noFill/>
                    </a:lnR>
                    <a:lnT>
                      <a:noFill/>
                    </a:lnT>
                    <a:lnB>
                      <a:noFill/>
                    </a:lnB>
                  </a:tcPr>
                </a:tc>
              </a:tr>
              <a:tr h="255961">
                <a:tc>
                  <a:txBody>
                    <a:bodyPr/>
                    <a:lstStyle/>
                    <a:p>
                      <a:pPr algn="l"/>
                      <a:r>
                        <a:rPr lang="cs-CZ" sz="1600" dirty="0" smtClean="0"/>
                        <a:t>Norsko</a:t>
                      </a:r>
                      <a:endParaRPr lang="cs-CZ" sz="1600" dirty="0"/>
                    </a:p>
                  </a:txBody>
                  <a:tcPr marL="63990" marR="63990" marT="31995" marB="31995" anchor="ctr">
                    <a:lnL>
                      <a:noFill/>
                    </a:lnL>
                    <a:lnR>
                      <a:noFill/>
                    </a:lnR>
                    <a:lnT>
                      <a:noFill/>
                    </a:lnT>
                    <a:lnB>
                      <a:noFill/>
                    </a:lnB>
                  </a:tcPr>
                </a:tc>
                <a:tc>
                  <a:txBody>
                    <a:bodyPr/>
                    <a:lstStyle/>
                    <a:p>
                      <a:pPr algn="l"/>
                      <a:r>
                        <a:rPr lang="cs-CZ" sz="1600"/>
                        <a:t>1 : 14,500</a:t>
                      </a:r>
                    </a:p>
                  </a:txBody>
                  <a:tcPr marL="63990" marR="63990" marT="31995" marB="31995" anchor="ctr">
                    <a:lnL>
                      <a:noFill/>
                    </a:lnL>
                    <a:lnR>
                      <a:noFill/>
                    </a:lnR>
                    <a:lnT>
                      <a:noFill/>
                    </a:lnT>
                    <a:lnB>
                      <a:noFill/>
                    </a:lnB>
                  </a:tcPr>
                </a:tc>
              </a:tr>
              <a:tr h="255961">
                <a:tc>
                  <a:txBody>
                    <a:bodyPr/>
                    <a:lstStyle/>
                    <a:p>
                      <a:pPr algn="l"/>
                      <a:r>
                        <a:rPr lang="cs-CZ" sz="1600" dirty="0" smtClean="0"/>
                        <a:t>UK</a:t>
                      </a:r>
                      <a:endParaRPr lang="cs-CZ" sz="1600" dirty="0"/>
                    </a:p>
                  </a:txBody>
                  <a:tcPr marL="63990" marR="63990" marT="31995" marB="31995" anchor="ctr">
                    <a:lnL>
                      <a:noFill/>
                    </a:lnL>
                    <a:lnR>
                      <a:noFill/>
                    </a:lnR>
                    <a:lnT>
                      <a:noFill/>
                    </a:lnT>
                    <a:lnB>
                      <a:noFill/>
                    </a:lnB>
                  </a:tcPr>
                </a:tc>
                <a:tc>
                  <a:txBody>
                    <a:bodyPr/>
                    <a:lstStyle/>
                    <a:p>
                      <a:pPr algn="l"/>
                      <a:r>
                        <a:rPr lang="cs-CZ" sz="1600"/>
                        <a:t>1 : 14,300</a:t>
                      </a:r>
                    </a:p>
                  </a:txBody>
                  <a:tcPr marL="63990" marR="63990" marT="31995" marB="31995" anchor="ctr">
                    <a:lnL>
                      <a:noFill/>
                    </a:lnL>
                    <a:lnR>
                      <a:noFill/>
                    </a:lnR>
                    <a:lnT>
                      <a:noFill/>
                    </a:lnT>
                    <a:lnB>
                      <a:noFill/>
                    </a:lnB>
                  </a:tcPr>
                </a:tc>
              </a:tr>
              <a:tr h="255961">
                <a:tc>
                  <a:txBody>
                    <a:bodyPr/>
                    <a:lstStyle/>
                    <a:p>
                      <a:pPr algn="l"/>
                      <a:r>
                        <a:rPr lang="cs-CZ" sz="1600" dirty="0" smtClean="0"/>
                        <a:t>Itálie</a:t>
                      </a:r>
                      <a:endParaRPr lang="cs-CZ" sz="1600" dirty="0"/>
                    </a:p>
                  </a:txBody>
                  <a:tcPr marL="63990" marR="63990" marT="31995" marB="31995" anchor="ctr">
                    <a:lnL>
                      <a:noFill/>
                    </a:lnL>
                    <a:lnR>
                      <a:noFill/>
                    </a:lnR>
                    <a:lnT>
                      <a:noFill/>
                    </a:lnT>
                    <a:lnB>
                      <a:noFill/>
                    </a:lnB>
                  </a:tcPr>
                </a:tc>
                <a:tc>
                  <a:txBody>
                    <a:bodyPr/>
                    <a:lstStyle/>
                    <a:p>
                      <a:pPr algn="l"/>
                      <a:r>
                        <a:rPr lang="cs-CZ" sz="1600"/>
                        <a:t>1 : 17,000</a:t>
                      </a:r>
                    </a:p>
                  </a:txBody>
                  <a:tcPr marL="63990" marR="63990" marT="31995" marB="31995" anchor="ctr">
                    <a:lnL>
                      <a:noFill/>
                    </a:lnL>
                    <a:lnR>
                      <a:noFill/>
                    </a:lnR>
                    <a:lnT>
                      <a:noFill/>
                    </a:lnT>
                    <a:lnB>
                      <a:noFill/>
                    </a:lnB>
                  </a:tcPr>
                </a:tc>
              </a:tr>
              <a:tr h="255961">
                <a:tc>
                  <a:txBody>
                    <a:bodyPr/>
                    <a:lstStyle/>
                    <a:p>
                      <a:pPr algn="l"/>
                      <a:r>
                        <a:rPr lang="cs-CZ" sz="1600" dirty="0" smtClean="0"/>
                        <a:t>Kanada</a:t>
                      </a:r>
                      <a:endParaRPr lang="cs-CZ" sz="1600" dirty="0"/>
                    </a:p>
                  </a:txBody>
                  <a:tcPr marL="63990" marR="63990" marT="31995" marB="31995" anchor="ctr">
                    <a:lnL>
                      <a:noFill/>
                    </a:lnL>
                    <a:lnR>
                      <a:noFill/>
                    </a:lnR>
                    <a:lnT>
                      <a:noFill/>
                    </a:lnT>
                    <a:lnB>
                      <a:noFill/>
                    </a:lnB>
                  </a:tcPr>
                </a:tc>
                <a:tc>
                  <a:txBody>
                    <a:bodyPr/>
                    <a:lstStyle/>
                    <a:p>
                      <a:pPr algn="l"/>
                      <a:r>
                        <a:rPr lang="cs-CZ" sz="1600" dirty="0"/>
                        <a:t>1 : 22,000</a:t>
                      </a:r>
                    </a:p>
                  </a:txBody>
                  <a:tcPr marL="63990" marR="63990" marT="31995" marB="31995" anchor="ctr">
                    <a:lnL>
                      <a:noFill/>
                    </a:lnL>
                    <a:lnR>
                      <a:noFill/>
                    </a:lnR>
                    <a:lnT>
                      <a:noFill/>
                    </a:lnT>
                    <a:lnB>
                      <a:noFill/>
                    </a:lnB>
                  </a:tcPr>
                </a:tc>
              </a:tr>
              <a:tr h="255961">
                <a:tc>
                  <a:txBody>
                    <a:bodyPr/>
                    <a:lstStyle/>
                    <a:p>
                      <a:pPr algn="l"/>
                      <a:r>
                        <a:rPr lang="cs-CZ" sz="1600" dirty="0" smtClean="0"/>
                        <a:t>Finsko</a:t>
                      </a:r>
                      <a:endParaRPr lang="cs-CZ" sz="1600" dirty="0"/>
                    </a:p>
                  </a:txBody>
                  <a:tcPr marL="63990" marR="63990" marT="31995" marB="31995" anchor="ctr">
                    <a:lnL>
                      <a:noFill/>
                    </a:lnL>
                    <a:lnR>
                      <a:noFill/>
                    </a:lnR>
                    <a:lnT>
                      <a:noFill/>
                    </a:lnT>
                    <a:lnB>
                      <a:noFill/>
                    </a:lnB>
                  </a:tcPr>
                </a:tc>
                <a:tc>
                  <a:txBody>
                    <a:bodyPr/>
                    <a:lstStyle/>
                    <a:p>
                      <a:pPr algn="l"/>
                      <a:r>
                        <a:rPr lang="cs-CZ" sz="1600"/>
                        <a:t>1 : 200,000</a:t>
                      </a:r>
                    </a:p>
                  </a:txBody>
                  <a:tcPr marL="63990" marR="63990" marT="31995" marB="31995" anchor="ctr">
                    <a:lnL>
                      <a:noFill/>
                    </a:lnL>
                    <a:lnR>
                      <a:noFill/>
                    </a:lnR>
                    <a:lnT>
                      <a:noFill/>
                    </a:lnT>
                    <a:lnB>
                      <a:noFill/>
                    </a:lnB>
                  </a:tcPr>
                </a:tc>
              </a:tr>
              <a:tr h="255961">
                <a:tc>
                  <a:txBody>
                    <a:bodyPr/>
                    <a:lstStyle/>
                    <a:p>
                      <a:pPr algn="l"/>
                      <a:r>
                        <a:rPr lang="cs-CZ" sz="1600" dirty="0" smtClean="0"/>
                        <a:t>Austrálie</a:t>
                      </a:r>
                      <a:endParaRPr lang="cs-CZ" sz="1600" dirty="0"/>
                    </a:p>
                  </a:txBody>
                  <a:tcPr marL="63990" marR="63990" marT="31995" marB="31995" anchor="ctr">
                    <a:lnL>
                      <a:noFill/>
                    </a:lnL>
                    <a:lnR>
                      <a:noFill/>
                    </a:lnR>
                    <a:lnT>
                      <a:noFill/>
                    </a:lnT>
                    <a:lnB>
                      <a:noFill/>
                    </a:lnB>
                  </a:tcPr>
                </a:tc>
                <a:tc>
                  <a:txBody>
                    <a:bodyPr/>
                    <a:lstStyle/>
                    <a:p>
                      <a:pPr algn="l"/>
                      <a:r>
                        <a:rPr lang="cs-CZ" sz="1600" dirty="0"/>
                        <a:t>1: 10,000</a:t>
                      </a:r>
                    </a:p>
                  </a:txBody>
                  <a:tcPr marL="63990" marR="63990" marT="31995" marB="31995" anchor="ctr">
                    <a:lnL>
                      <a:noFill/>
                    </a:lnL>
                    <a:lnR>
                      <a:noFill/>
                    </a:lnR>
                    <a:lnT>
                      <a:noFill/>
                    </a:lnT>
                    <a:lnB>
                      <a:noFill/>
                    </a:lnB>
                  </a:tcPr>
                </a:tc>
              </a:tr>
            </a:tbl>
          </a:graphicData>
        </a:graphic>
      </p:graphicFrame>
      <p:pic>
        <p:nvPicPr>
          <p:cNvPr id="5" name="Picture 5" descr="http://www.wikiskripta.eu/images/thumb/1/16/Phenylketonuria_testing.jpg/300px-Phenylketonuria_test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057" y="4580212"/>
            <a:ext cx="3088810" cy="1709143"/>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1043178" y="484344"/>
            <a:ext cx="7262757" cy="584775"/>
          </a:xfrm>
          <a:prstGeom prst="rect">
            <a:avLst/>
          </a:prstGeom>
          <a:noFill/>
        </p:spPr>
        <p:txBody>
          <a:bodyPr wrap="none" rtlCol="0">
            <a:spAutoFit/>
          </a:bodyPr>
          <a:lstStyle/>
          <a:p>
            <a:r>
              <a:rPr lang="cs-CZ" sz="3200" dirty="0" smtClean="0">
                <a:solidFill>
                  <a:srgbClr val="C00000"/>
                </a:solidFill>
              </a:rPr>
              <a:t>Fenylketonurie – novorozenecký </a:t>
            </a:r>
            <a:r>
              <a:rPr lang="cs-CZ" sz="3200" dirty="0" err="1" smtClean="0">
                <a:solidFill>
                  <a:srgbClr val="C00000"/>
                </a:solidFill>
              </a:rPr>
              <a:t>screening</a:t>
            </a:r>
            <a:endParaRPr lang="cs-CZ" sz="3200" dirty="0">
              <a:solidFill>
                <a:srgbClr val="C00000"/>
              </a:solidFill>
            </a:endParaRPr>
          </a:p>
        </p:txBody>
      </p:sp>
      <p:sp>
        <p:nvSpPr>
          <p:cNvPr id="2" name="TextovéPole 1"/>
          <p:cNvSpPr txBox="1"/>
          <p:nvPr/>
        </p:nvSpPr>
        <p:spPr>
          <a:xfrm>
            <a:off x="326537" y="3306768"/>
            <a:ext cx="3571850" cy="1015663"/>
          </a:xfrm>
          <a:prstGeom prst="rect">
            <a:avLst/>
          </a:prstGeom>
          <a:noFill/>
        </p:spPr>
        <p:txBody>
          <a:bodyPr wrap="square" rtlCol="0">
            <a:spAutoFit/>
          </a:bodyPr>
          <a:lstStyle/>
          <a:p>
            <a:r>
              <a:rPr lang="cs-CZ" sz="2000" b="1" dirty="0" smtClean="0">
                <a:solidFill>
                  <a:srgbClr val="FF0000"/>
                </a:solidFill>
              </a:rPr>
              <a:t>Speciální dieta pro lidi s PKU</a:t>
            </a:r>
          </a:p>
          <a:p>
            <a:r>
              <a:rPr lang="cs-CZ" sz="2000" b="1" dirty="0" smtClean="0">
                <a:solidFill>
                  <a:srgbClr val="FF0000"/>
                </a:solidFill>
                <a:sym typeface="Wingdings" panose="05000000000000000000" pitchFamily="2" charset="2"/>
              </a:rPr>
              <a:t></a:t>
            </a:r>
            <a:r>
              <a:rPr lang="en-US" sz="2000" b="1" dirty="0" smtClean="0">
                <a:solidFill>
                  <a:srgbClr val="FF0000"/>
                </a:solidFill>
                <a:sym typeface="Wingdings" panose="05000000000000000000" pitchFamily="2" charset="2"/>
              </a:rPr>
              <a:t> </a:t>
            </a:r>
            <a:r>
              <a:rPr lang="cs-CZ" sz="2000" b="1" dirty="0" smtClean="0">
                <a:solidFill>
                  <a:srgbClr val="FF0000"/>
                </a:solidFill>
                <a:sym typeface="Wingdings" panose="05000000000000000000" pitchFamily="2" charset="2"/>
              </a:rPr>
              <a:t>lze předejít rozvoji symptomů</a:t>
            </a:r>
            <a:endParaRPr lang="cs-CZ" sz="2000" b="1" dirty="0">
              <a:solidFill>
                <a:srgbClr val="FF0000"/>
              </a:solidFill>
            </a:endParaRPr>
          </a:p>
        </p:txBody>
      </p:sp>
      <p:sp>
        <p:nvSpPr>
          <p:cNvPr id="7" name="TextovéPole 6"/>
          <p:cNvSpPr txBox="1"/>
          <p:nvPr/>
        </p:nvSpPr>
        <p:spPr>
          <a:xfrm>
            <a:off x="326536" y="1323711"/>
            <a:ext cx="3778535" cy="1785104"/>
          </a:xfrm>
          <a:prstGeom prst="rect">
            <a:avLst/>
          </a:prstGeom>
          <a:noFill/>
        </p:spPr>
        <p:txBody>
          <a:bodyPr wrap="none" rtlCol="0">
            <a:spAutoFit/>
          </a:bodyPr>
          <a:lstStyle/>
          <a:p>
            <a:pPr>
              <a:spcBef>
                <a:spcPts val="1200"/>
              </a:spcBef>
            </a:pPr>
            <a:r>
              <a:rPr lang="cs-CZ" sz="2000" b="1" dirty="0" smtClean="0"/>
              <a:t>Projevy: </a:t>
            </a:r>
          </a:p>
          <a:p>
            <a:pPr marL="342900" indent="-342900">
              <a:spcBef>
                <a:spcPts val="1200"/>
              </a:spcBef>
              <a:buFont typeface="Arial" panose="020B0604020202020204" pitchFamily="34" charset="0"/>
              <a:buChar char="•"/>
            </a:pPr>
            <a:r>
              <a:rPr lang="cs-CZ" sz="2000" dirty="0" smtClean="0"/>
              <a:t>Mentální retardace</a:t>
            </a:r>
          </a:p>
          <a:p>
            <a:pPr marL="342900" indent="-342900">
              <a:spcBef>
                <a:spcPts val="1200"/>
              </a:spcBef>
              <a:buFont typeface="Arial" panose="020B0604020202020204" pitchFamily="34" charset="0"/>
              <a:buChar char="•"/>
            </a:pPr>
            <a:r>
              <a:rPr lang="cs-CZ" sz="2000" dirty="0" smtClean="0"/>
              <a:t>Světlá pleť, vlasy, oči</a:t>
            </a:r>
          </a:p>
          <a:p>
            <a:pPr marL="342900" indent="-342900">
              <a:spcBef>
                <a:spcPts val="1200"/>
              </a:spcBef>
              <a:buFont typeface="Arial" panose="020B0604020202020204" pitchFamily="34" charset="0"/>
              <a:buChar char="•"/>
            </a:pPr>
            <a:r>
              <a:rPr lang="cs-CZ" sz="2000" dirty="0" smtClean="0"/>
              <a:t>Někdy epilepsie a kožní vyrážky</a:t>
            </a:r>
            <a:endParaRPr lang="cs-CZ" sz="2000" dirty="0"/>
          </a:p>
        </p:txBody>
      </p:sp>
      <p:sp>
        <p:nvSpPr>
          <p:cNvPr id="4" name="TextovéPole 3"/>
          <p:cNvSpPr txBox="1"/>
          <p:nvPr/>
        </p:nvSpPr>
        <p:spPr>
          <a:xfrm>
            <a:off x="537208" y="6289355"/>
            <a:ext cx="2467150" cy="430887"/>
          </a:xfrm>
          <a:prstGeom prst="rect">
            <a:avLst/>
          </a:prstGeom>
          <a:noFill/>
        </p:spPr>
        <p:txBody>
          <a:bodyPr wrap="none" rtlCol="0">
            <a:spAutoFit/>
          </a:bodyPr>
          <a:lstStyle/>
          <a:p>
            <a:r>
              <a:rPr lang="cs-CZ" sz="2200" dirty="0" smtClean="0"/>
              <a:t>2-3 dny po narození</a:t>
            </a:r>
          </a:p>
        </p:txBody>
      </p:sp>
    </p:spTree>
    <p:extLst>
      <p:ext uri="{BB962C8B-B14F-4D97-AF65-F5344CB8AC3E}">
        <p14:creationId xmlns:p14="http://schemas.microsoft.com/office/powerpoint/2010/main" val="295149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Nadpis 1"/>
          <p:cNvSpPr>
            <a:spLocks noGrp="1"/>
          </p:cNvSpPr>
          <p:nvPr>
            <p:ph type="title"/>
          </p:nvPr>
        </p:nvSpPr>
        <p:spPr>
          <a:xfrm>
            <a:off x="611188" y="-100013"/>
            <a:ext cx="7886700" cy="1325563"/>
          </a:xfrm>
        </p:spPr>
        <p:txBody>
          <a:bodyPr/>
          <a:lstStyle/>
          <a:p>
            <a:pPr algn="ctr"/>
            <a:r>
              <a:rPr lang="cs-CZ" sz="4000" dirty="0">
                <a:solidFill>
                  <a:srgbClr val="C00000"/>
                </a:solidFill>
              </a:rPr>
              <a:t>Důležité pojmy</a:t>
            </a:r>
            <a:endParaRPr lang="cs-CZ" altLang="en-US" sz="4000" dirty="0" smtClean="0">
              <a:solidFill>
                <a:srgbClr val="FFFFCC"/>
              </a:solidFill>
              <a:latin typeface="Calibri" pitchFamily="34" charset="0"/>
              <a:cs typeface="Calibri" pitchFamily="34" charset="0"/>
            </a:endParaRPr>
          </a:p>
        </p:txBody>
      </p:sp>
      <p:graphicFrame>
        <p:nvGraphicFramePr>
          <p:cNvPr id="10243" name="Object 6"/>
          <p:cNvGraphicFramePr>
            <a:graphicFrameLocks noChangeAspect="1"/>
          </p:cNvGraphicFramePr>
          <p:nvPr>
            <p:extLst>
              <p:ext uri="{D42A27DB-BD31-4B8C-83A1-F6EECF244321}">
                <p14:modId xmlns:p14="http://schemas.microsoft.com/office/powerpoint/2010/main" val="2107507418"/>
              </p:ext>
            </p:extLst>
          </p:nvPr>
        </p:nvGraphicFramePr>
        <p:xfrm>
          <a:off x="6465570" y="4455478"/>
          <a:ext cx="952500" cy="1741487"/>
        </p:xfrm>
        <a:graphic>
          <a:graphicData uri="http://schemas.openxmlformats.org/presentationml/2006/ole">
            <mc:AlternateContent xmlns:mc="http://schemas.openxmlformats.org/markup-compatibility/2006">
              <mc:Choice xmlns:v="urn:schemas-microsoft-com:vml" Requires="v">
                <p:oleObj spid="_x0000_s16428" name="Image" r:id="rId4" imgW="2014903" imgH="3685663" progId="Photoshop.Image.5">
                  <p:embed/>
                </p:oleObj>
              </mc:Choice>
              <mc:Fallback>
                <p:oleObj name="Image" r:id="rId4" imgW="2014903" imgH="3685663" progId="Photoshop.Image.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5570" y="4455478"/>
                        <a:ext cx="952500" cy="174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244" name="Object 5"/>
          <p:cNvGraphicFramePr>
            <a:graphicFrameLocks noChangeAspect="1"/>
          </p:cNvGraphicFramePr>
          <p:nvPr>
            <p:extLst>
              <p:ext uri="{D42A27DB-BD31-4B8C-83A1-F6EECF244321}">
                <p14:modId xmlns:p14="http://schemas.microsoft.com/office/powerpoint/2010/main" val="4028239405"/>
              </p:ext>
            </p:extLst>
          </p:nvPr>
        </p:nvGraphicFramePr>
        <p:xfrm>
          <a:off x="6463983" y="1666240"/>
          <a:ext cx="1058862" cy="1951038"/>
        </p:xfrm>
        <a:graphic>
          <a:graphicData uri="http://schemas.openxmlformats.org/presentationml/2006/ole">
            <mc:AlternateContent xmlns:mc="http://schemas.openxmlformats.org/markup-compatibility/2006">
              <mc:Choice xmlns:v="urn:schemas-microsoft-com:vml" Requires="v">
                <p:oleObj spid="_x0000_s16429" name="Image" r:id="rId6" imgW="1832007" imgH="3466463" progId="Photoshop.Image.5">
                  <p:embed/>
                </p:oleObj>
              </mc:Choice>
              <mc:Fallback>
                <p:oleObj name="Image" r:id="rId6" imgW="1832007" imgH="3466463" progId="Photoshop.Image.5">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63983" y="1666240"/>
                        <a:ext cx="1058862" cy="195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 name="TextovéPole 13"/>
          <p:cNvSpPr txBox="1">
            <a:spLocks noChangeArrowheads="1"/>
          </p:cNvSpPr>
          <p:nvPr/>
        </p:nvSpPr>
        <p:spPr bwMode="auto">
          <a:xfrm>
            <a:off x="6446520" y="1051878"/>
            <a:ext cx="134461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defRPr>
            </a:lvl9pPr>
          </a:lstStyle>
          <a:p>
            <a:r>
              <a:rPr lang="cs-CZ" altLang="en-US" sz="2200">
                <a:solidFill>
                  <a:srgbClr val="FF6600"/>
                </a:solidFill>
                <a:latin typeface="Calibri" pitchFamily="34" charset="0"/>
                <a:cs typeface="Calibri" pitchFamily="34" charset="0"/>
              </a:rPr>
              <a:t>autosomy</a:t>
            </a:r>
          </a:p>
        </p:txBody>
      </p:sp>
      <p:sp>
        <p:nvSpPr>
          <p:cNvPr id="10246" name="Obdélník 2"/>
          <p:cNvSpPr>
            <a:spLocks noChangeArrowheads="1"/>
          </p:cNvSpPr>
          <p:nvPr/>
        </p:nvSpPr>
        <p:spPr bwMode="auto">
          <a:xfrm>
            <a:off x="741045" y="1405890"/>
            <a:ext cx="5605463" cy="4875213"/>
          </a:xfrm>
          <a:prstGeom prst="rect">
            <a:avLst/>
          </a:prstGeom>
          <a:solidFill>
            <a:srgbClr val="FFFFFF"/>
          </a:solidFill>
          <a:ln w="9525" algn="ctr">
            <a:solidFill>
              <a:schemeClr val="tx1"/>
            </a:solidFill>
            <a:round/>
            <a:headEnd/>
            <a:tailEnd/>
          </a:ln>
        </p:spPr>
        <p:txBody>
          <a:bodyPr wrap="none" anchor="ct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defRPr>
            </a:lvl9pPr>
          </a:lstStyle>
          <a:p>
            <a:endParaRPr lang="en-US" altLang="en-US" dirty="0"/>
          </a:p>
        </p:txBody>
      </p:sp>
      <p:pic>
        <p:nvPicPr>
          <p:cNvPr id="10247" name="Obrázek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152208" y="3937953"/>
            <a:ext cx="4938712"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Obrázek 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152208" y="1547178"/>
            <a:ext cx="4957762" cy="220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Zaoblený obdélník 10"/>
          <p:cNvSpPr/>
          <p:nvPr/>
        </p:nvSpPr>
        <p:spPr>
          <a:xfrm>
            <a:off x="999808" y="1185228"/>
            <a:ext cx="4797425" cy="4741862"/>
          </a:xfrm>
          <a:prstGeom prst="roundRect">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cs-CZ">
              <a:solidFill>
                <a:srgbClr val="FFFFCC"/>
              </a:solidFill>
              <a:latin typeface="Calibri" panose="020F0502020204030204" pitchFamily="34" charset="0"/>
              <a:cs typeface="Calibri" panose="020F0502020204030204" pitchFamily="34" charset="0"/>
            </a:endParaRPr>
          </a:p>
        </p:txBody>
      </p:sp>
      <p:cxnSp>
        <p:nvCxnSpPr>
          <p:cNvPr id="13" name="Přímá spojnice 12"/>
          <p:cNvCxnSpPr/>
          <p:nvPr/>
        </p:nvCxnSpPr>
        <p:spPr>
          <a:xfrm flipV="1">
            <a:off x="5732145" y="1405890"/>
            <a:ext cx="627063" cy="285750"/>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7" name="Přímá spojnice 16"/>
          <p:cNvCxnSpPr/>
          <p:nvPr/>
        </p:nvCxnSpPr>
        <p:spPr>
          <a:xfrm flipV="1">
            <a:off x="6230620" y="4091940"/>
            <a:ext cx="469900" cy="14288"/>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18" name="TextovéPole 17"/>
          <p:cNvSpPr txBox="1">
            <a:spLocks noChangeArrowheads="1"/>
          </p:cNvSpPr>
          <p:nvPr/>
        </p:nvSpPr>
        <p:spPr bwMode="auto">
          <a:xfrm>
            <a:off x="6806883" y="3720465"/>
            <a:ext cx="17081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algn="ctr" eaLnBrk="0" fontAlgn="base" hangingPunct="0">
              <a:spcBef>
                <a:spcPct val="0"/>
              </a:spcBef>
              <a:spcAft>
                <a:spcPct val="0"/>
              </a:spcAft>
              <a:defRPr sz="2400" b="1">
                <a:solidFill>
                  <a:schemeClr val="tx1"/>
                </a:solidFill>
                <a:latin typeface="Times New Roman" pitchFamily="18" charset="0"/>
              </a:defRPr>
            </a:lvl6pPr>
            <a:lvl7pPr marL="2971800" indent="-228600" algn="ctr" eaLnBrk="0" fontAlgn="base" hangingPunct="0">
              <a:spcBef>
                <a:spcPct val="0"/>
              </a:spcBef>
              <a:spcAft>
                <a:spcPct val="0"/>
              </a:spcAft>
              <a:defRPr sz="2400" b="1">
                <a:solidFill>
                  <a:schemeClr val="tx1"/>
                </a:solidFill>
                <a:latin typeface="Times New Roman" pitchFamily="18" charset="0"/>
              </a:defRPr>
            </a:lvl7pPr>
            <a:lvl8pPr marL="3429000" indent="-228600" algn="ctr" eaLnBrk="0" fontAlgn="base" hangingPunct="0">
              <a:spcBef>
                <a:spcPct val="0"/>
              </a:spcBef>
              <a:spcAft>
                <a:spcPct val="0"/>
              </a:spcAft>
              <a:defRPr sz="2400" b="1">
                <a:solidFill>
                  <a:schemeClr val="tx1"/>
                </a:solidFill>
                <a:latin typeface="Times New Roman" pitchFamily="18" charset="0"/>
              </a:defRPr>
            </a:lvl8pPr>
            <a:lvl9pPr marL="3886200" indent="-228600" algn="ctr" eaLnBrk="0" fontAlgn="base" hangingPunct="0">
              <a:spcBef>
                <a:spcPct val="0"/>
              </a:spcBef>
              <a:spcAft>
                <a:spcPct val="0"/>
              </a:spcAft>
              <a:defRPr sz="2400" b="1">
                <a:solidFill>
                  <a:schemeClr val="tx1"/>
                </a:solidFill>
                <a:latin typeface="Times New Roman" pitchFamily="18" charset="0"/>
              </a:defRPr>
            </a:lvl9pPr>
          </a:lstStyle>
          <a:p>
            <a:r>
              <a:rPr lang="cs-CZ" altLang="en-US" sz="2200">
                <a:solidFill>
                  <a:srgbClr val="FFC000"/>
                </a:solidFill>
                <a:latin typeface="Calibri" pitchFamily="34" charset="0"/>
                <a:cs typeface="Calibri" pitchFamily="34" charset="0"/>
              </a:rPr>
              <a:t>pohlavní </a:t>
            </a:r>
          </a:p>
          <a:p>
            <a:r>
              <a:rPr lang="cs-CZ" altLang="en-US" sz="2200">
                <a:solidFill>
                  <a:srgbClr val="FFC000"/>
                </a:solidFill>
                <a:latin typeface="Calibri" pitchFamily="34" charset="0"/>
                <a:cs typeface="Calibri" pitchFamily="34" charset="0"/>
              </a:rPr>
              <a:t>chromosomy</a:t>
            </a:r>
          </a:p>
        </p:txBody>
      </p:sp>
      <p:sp>
        <p:nvSpPr>
          <p:cNvPr id="15" name="Zaoblený obdélník 14"/>
          <p:cNvSpPr/>
          <p:nvPr/>
        </p:nvSpPr>
        <p:spPr>
          <a:xfrm>
            <a:off x="5798820" y="1958340"/>
            <a:ext cx="431800" cy="4010025"/>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cs-CZ">
              <a:solidFill>
                <a:srgbClr val="FFFFCC"/>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507255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1" grpId="0" animBg="1"/>
      <p:bldP spid="18" grpId="0"/>
      <p:bldP spid="15" grpId="0" animBg="1"/>
    </p:bldLst>
  </p:timing>
</p:sld>
</file>

<file path=ppt/theme/theme1.xml><?xml version="1.0" encoding="utf-8"?>
<a:theme xmlns:a="http://schemas.openxmlformats.org/drawingml/2006/main" name="Motiv Office">
  <a:themeElements>
    <a:clrScheme name="Motiv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otiv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defRPr sz="22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4289</TotalTime>
  <Words>7455</Words>
  <Application>Microsoft Office PowerPoint</Application>
  <PresentationFormat>Předvádění na obrazovce (4:3)</PresentationFormat>
  <Paragraphs>647</Paragraphs>
  <Slides>72</Slides>
  <Notes>53</Notes>
  <HiddenSlides>0</HiddenSlides>
  <MMClips>0</MMClips>
  <ScaleCrop>false</ScaleCrop>
  <HeadingPairs>
    <vt:vector size="8" baseType="variant">
      <vt:variant>
        <vt:lpstr>Použitá písma</vt:lpstr>
      </vt:variant>
      <vt:variant>
        <vt:i4>5</vt:i4>
      </vt:variant>
      <vt:variant>
        <vt:lpstr>Motiv</vt:lpstr>
      </vt:variant>
      <vt:variant>
        <vt:i4>1</vt:i4>
      </vt:variant>
      <vt:variant>
        <vt:lpstr>Vložené servery OLE</vt:lpstr>
      </vt:variant>
      <vt:variant>
        <vt:i4>2</vt:i4>
      </vt:variant>
      <vt:variant>
        <vt:lpstr>Nadpisy snímků</vt:lpstr>
      </vt:variant>
      <vt:variant>
        <vt:i4>72</vt:i4>
      </vt:variant>
    </vt:vector>
  </HeadingPairs>
  <TitlesOfParts>
    <vt:vector size="80" baseType="lpstr">
      <vt:lpstr>Arial</vt:lpstr>
      <vt:lpstr>Calibri</vt:lpstr>
      <vt:lpstr>Calibri Light</vt:lpstr>
      <vt:lpstr>Times New Roman</vt:lpstr>
      <vt:lpstr>Wingdings</vt:lpstr>
      <vt:lpstr>Motiv Office</vt:lpstr>
      <vt:lpstr>CorelDRAW</vt:lpstr>
      <vt:lpstr>Image</vt:lpstr>
      <vt:lpstr>Genetika 03</vt:lpstr>
      <vt:lpstr>O čem to bude</vt:lpstr>
      <vt:lpstr>Funkce proteinů</vt:lpstr>
      <vt:lpstr>Mutace způsobují změnu fenotypu</vt:lpstr>
      <vt:lpstr>Prezentace aplikace PowerPoint</vt:lpstr>
      <vt:lpstr>Prezentace aplikace PowerPoint</vt:lpstr>
      <vt:lpstr>Prezentace aplikace PowerPoint</vt:lpstr>
      <vt:lpstr>Prezentace aplikace PowerPoint</vt:lpstr>
      <vt:lpstr>Důležité pojmy</vt:lpstr>
      <vt:lpstr>Důležité pojmy</vt:lpstr>
      <vt:lpstr>Prezentace aplikace PowerPoint</vt:lpstr>
      <vt:lpstr>Prezentace aplikace PowerPoint</vt:lpstr>
      <vt:lpstr>Alely genu pro PAH</vt:lpstr>
      <vt:lpstr>Zbarvení plodů papriky  (představuje se další enzym)</vt:lpstr>
      <vt:lpstr>Prezentace aplikace PowerPoint</vt:lpstr>
      <vt:lpstr>Prezentace aplikace PowerPoint</vt:lpstr>
      <vt:lpstr>Regulační proteiny</vt:lpstr>
      <vt:lpstr>Regulace exprese genu</vt:lpstr>
      <vt:lpstr>Regulace exprese genu</vt:lpstr>
      <vt:lpstr>Mutace v regulačním genu</vt:lpstr>
      <vt:lpstr>Ultrabithorax – příklad genu regulujícího jiné geny</vt:lpstr>
      <vt:lpstr>Antionkogen p53 </vt:lpstr>
      <vt:lpstr>Antionkogen p53 </vt:lpstr>
      <vt:lpstr>Antionkogen p53 </vt:lpstr>
      <vt:lpstr>Strukturní proteiny</vt:lpstr>
      <vt:lpstr>Nemoc motýlích křídel – porucha genu pro strukturní protein</vt:lpstr>
      <vt:lpstr>Prezentace aplikace PowerPoint</vt:lpstr>
      <vt:lpstr>Prezentace aplikace PowerPoint</vt:lpstr>
      <vt:lpstr>Cystická fibróza – příklad poruchy genu pro transportní protein</vt:lpstr>
      <vt:lpstr>Cystická fibróza – příklad poruchy genu pro transportní protein</vt:lpstr>
      <vt:lpstr>Gen CFTR</vt:lpstr>
      <vt:lpstr>CF - fenotypy</vt:lpstr>
      <vt:lpstr>Prezentace aplikace PowerPoint</vt:lpstr>
      <vt:lpstr>Prezentace aplikace PowerPoint</vt:lpstr>
      <vt:lpstr>Komunikace</vt:lpstr>
      <vt:lpstr>Receptory</vt:lpstr>
      <vt:lpstr>Proteiny - rekapitulace </vt:lpstr>
      <vt:lpstr>Důležité pojmy</vt:lpstr>
      <vt:lpstr>Přestávka</vt:lpstr>
      <vt:lpstr>Prezentace aplikace PowerPoint</vt:lpstr>
      <vt:lpstr>Prezentace aplikace PowerPoint</vt:lpstr>
      <vt:lpstr>Syntéza melaninů  aneb různé geny – stejný projev</vt:lpstr>
      <vt:lpstr>Teplotně sensitivní mutace</vt:lpstr>
      <vt:lpstr>Dominance vs. recesivita</vt:lpstr>
      <vt:lpstr>Dominance vs. recesivita</vt:lpstr>
      <vt:lpstr>Jak funguje mutantní alela ve srovnání s původní alelou? </vt:lpstr>
      <vt:lpstr>Ještě jednou Ultrabithorax</vt:lpstr>
      <vt:lpstr>Huntingtonova chorea – příklad dominantní alely</vt:lpstr>
      <vt:lpstr>Letální mutace</vt:lpstr>
      <vt:lpstr>Achondroplasie – příklad recesivně letální alely</vt:lpstr>
      <vt:lpstr>Povíjnice nachová   náš model pro úplnou/neúplnou dominanci</vt:lpstr>
      <vt:lpstr>Zbarvení květu povíjnice</vt:lpstr>
      <vt:lpstr>Prezentace aplikace PowerPoint</vt:lpstr>
      <vt:lpstr>Neúplná dominance</vt:lpstr>
      <vt:lpstr>Kodominance</vt:lpstr>
      <vt:lpstr>Krevní systém AB0 – příklad kodominance alel</vt:lpstr>
      <vt:lpstr>Alelové série</vt:lpstr>
      <vt:lpstr>Penetrance</vt:lpstr>
      <vt:lpstr>Penetrance</vt:lpstr>
      <vt:lpstr>Expresivita</vt:lpstr>
      <vt:lpstr>Pleiotropie</vt:lpstr>
      <vt:lpstr>Při šlechtění pozor na pleiotropii</vt:lpstr>
      <vt:lpstr>Platinové lišky – příklad pleiotropie</vt:lpstr>
      <vt:lpstr>Ještě jednou lišky</vt:lpstr>
      <vt:lpstr>Pleiotropie a domestikace</vt:lpstr>
      <vt:lpstr>Experimentální domestikace lišek</vt:lpstr>
      <vt:lpstr>Jde to rychle</vt:lpstr>
      <vt:lpstr>Další změny během domestikace</vt:lpstr>
      <vt:lpstr>Neotenie mechanismem domestikace?</vt:lpstr>
      <vt:lpstr>Dominance - rekapitulace</vt:lpstr>
      <vt:lpstr>O čem to bylo</vt:lpstr>
      <vt:lpstr>Konec! Děkuji za pozornost.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Genetika 01</dc:title>
  <dc:creator>Magda</dc:creator>
  <cp:lastModifiedBy>Magda</cp:lastModifiedBy>
  <cp:revision>260</cp:revision>
  <dcterms:created xsi:type="dcterms:W3CDTF">2016-08-10T06:27:11Z</dcterms:created>
  <dcterms:modified xsi:type="dcterms:W3CDTF">2019-03-06T08:38:08Z</dcterms:modified>
</cp:coreProperties>
</file>