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3" r:id="rId3"/>
    <p:sldMasterId id="2147483735" r:id="rId4"/>
    <p:sldMasterId id="2147483747" r:id="rId5"/>
  </p:sldMasterIdLst>
  <p:notesMasterIdLst>
    <p:notesMasterId r:id="rId20"/>
  </p:notesMasterIdLst>
  <p:handoutMasterIdLst>
    <p:handoutMasterId r:id="rId21"/>
  </p:handoutMasterIdLst>
  <p:sldIdLst>
    <p:sldId id="290" r:id="rId6"/>
    <p:sldId id="292" r:id="rId7"/>
    <p:sldId id="291" r:id="rId8"/>
    <p:sldId id="293" r:id="rId9"/>
    <p:sldId id="294" r:id="rId10"/>
    <p:sldId id="295" r:id="rId11"/>
    <p:sldId id="300" r:id="rId12"/>
    <p:sldId id="301" r:id="rId13"/>
    <p:sldId id="302" r:id="rId14"/>
    <p:sldId id="268" r:id="rId15"/>
    <p:sldId id="304" r:id="rId16"/>
    <p:sldId id="305" r:id="rId17"/>
    <p:sldId id="306" r:id="rId18"/>
    <p:sldId id="299" r:id="rId19"/>
  </p:sldIdLst>
  <p:sldSz cx="12188825" cy="6858000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22F6"/>
    <a:srgbClr val="7B8D1F"/>
    <a:srgbClr val="718412"/>
    <a:srgbClr val="5F6F0F"/>
    <a:srgbClr val="A64B00"/>
    <a:srgbClr val="3399FF"/>
    <a:srgbClr val="394404"/>
    <a:srgbClr val="65741A"/>
    <a:srgbClr val="7081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67" autoAdjust="0"/>
    <p:restoredTop sz="93953" autoAdjust="0"/>
  </p:normalViewPr>
  <p:slideViewPr>
    <p:cSldViewPr>
      <p:cViewPr varScale="1">
        <p:scale>
          <a:sx n="104" d="100"/>
          <a:sy n="104" d="100"/>
        </p:scale>
        <p:origin x="600" y="10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3750" y="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218987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218987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9F8E823-7FC1-4E2A-8544-82C4E452B6E4}" type="datetime1">
              <a:rPr lang="cs-CZ"/>
              <a:pPr>
                <a:defRPr/>
              </a:pPr>
              <a:t>11.03.2020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218987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218987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A7C4CE6-1011-4ACB-8895-8AC1136A984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218987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218987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EB8EC57-6C2F-4F89-90E7-AC7458CC7386}" type="datetime1">
              <a:rPr lang="cs-CZ"/>
              <a:pPr>
                <a:defRPr/>
              </a:pPr>
              <a:t>11.03.2020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dirty="0"/>
              <a:t>Kliknutím lze upravit styly předlohy textu.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218987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218987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BAE7C52-820C-4C53-AE0A-7870DCBD62B6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217613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8013" algn="l" defTabSz="1217613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7613" algn="l" defTabSz="1217613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7213" algn="l" defTabSz="1217613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6813" algn="l" defTabSz="1217613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1217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B0D9E8-CA5E-46ED-9CBB-2C1C8C517947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12176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134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1217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B0D9E8-CA5E-46ED-9CBB-2C1C8C517947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12176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9863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92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7613" fontAlgn="base">
              <a:spcBef>
                <a:spcPct val="0"/>
              </a:spcBef>
              <a:spcAft>
                <a:spcPct val="0"/>
              </a:spcAft>
            </a:pPr>
            <a:fld id="{26E10AA5-8495-45C3-9C5D-2E04841FDCFE}" type="slidenum">
              <a:rPr lang="cs-CZ" altLang="cs-CZ" sz="1200" smtClean="0"/>
              <a:pPr defTabSz="1217613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cs-CZ" altLang="cs-CZ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0" y="1712008"/>
            <a:ext cx="12188825" cy="1714214"/>
          </a:xfrm>
          <a:prstGeom prst="rect">
            <a:avLst/>
          </a:prstGeom>
          <a:solidFill>
            <a:srgbClr val="E00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1056859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540" dirty="0">
              <a:latin typeface="Clara Sans" pitchFamily="50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826356" y="1836050"/>
            <a:ext cx="9448306" cy="1363884"/>
          </a:xfrm>
        </p:spPr>
        <p:txBody>
          <a:bodyPr/>
          <a:lstStyle>
            <a:lvl1pPr marL="0" indent="0" algn="l">
              <a:defRPr sz="3991" baseline="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6357" y="3589525"/>
            <a:ext cx="9849360" cy="653106"/>
          </a:xfrm>
        </p:spPr>
        <p:txBody>
          <a:bodyPr/>
          <a:lstStyle>
            <a:lvl1pPr marL="0" indent="0" algn="l">
              <a:buNone/>
              <a:defRPr sz="2177" baseline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  <a:lvl2pPr marL="414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9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44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58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73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88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02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17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855E881-E27A-4F0A-8E4D-33A55E48D11A}" type="datetime1">
              <a:rPr lang="cs-CZ" smtClean="0"/>
              <a:pPr>
                <a:defRPr/>
              </a:pPr>
              <a:t>11.03.2020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2C543CC2-0678-4B34-BEBE-A8E270F245EC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1"/>
            <a:ext cx="3454345" cy="11431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Picture 2" descr="I:\Mayna\!!_práce\RadkaF\JU České Budějovice\PPT prezentace\Podklady\HlavPapir Ekonomická fakul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52" y="193087"/>
            <a:ext cx="4529457" cy="923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9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1020" y="5649562"/>
            <a:ext cx="5254802" cy="5788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779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D08E9-6446-4ADC-BF53-B3D9D8C399DC}" type="datetime1">
              <a:rPr lang="cs-CZ" smtClean="0"/>
              <a:pPr>
                <a:defRPr/>
              </a:pPr>
              <a:t>11.03.2020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DFD50-57BF-4519-8B7E-88D0089CE8DA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733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6900" y="947196"/>
            <a:ext cx="2742486" cy="5178969"/>
          </a:xfrm>
        </p:spPr>
        <p:txBody>
          <a:bodyPr vert="eaVert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441" y="947196"/>
            <a:ext cx="8024310" cy="5178969"/>
          </a:xfrm>
        </p:spPr>
        <p:txBody>
          <a:bodyPr vert="eaVert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4A9F3C56-06BE-4436-BC9A-EA346079F04E}" type="datetime1">
              <a:rPr lang="cs-CZ" smtClean="0"/>
              <a:pPr>
                <a:defRPr/>
              </a:pPr>
              <a:t>11.03.2020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5D9F8-48FB-4FAE-8490-02E0A7EB5099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986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0" y="1712008"/>
            <a:ext cx="12188825" cy="1714214"/>
          </a:xfrm>
          <a:prstGeom prst="rect">
            <a:avLst/>
          </a:prstGeom>
          <a:solidFill>
            <a:srgbClr val="E00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1056859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540" dirty="0">
              <a:latin typeface="Clara Sans" pitchFamily="50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826356" y="1836050"/>
            <a:ext cx="9448306" cy="1363884"/>
          </a:xfrm>
        </p:spPr>
        <p:txBody>
          <a:bodyPr/>
          <a:lstStyle>
            <a:lvl1pPr marL="0" indent="0" algn="l">
              <a:defRPr sz="3991">
                <a:solidFill>
                  <a:schemeClr val="bg1"/>
                </a:solidFill>
                <a:latin typeface="Clara Sans" pitchFamily="50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6357" y="3589525"/>
            <a:ext cx="9849360" cy="653106"/>
          </a:xfrm>
        </p:spPr>
        <p:txBody>
          <a:bodyPr/>
          <a:lstStyle>
            <a:lvl1pPr marL="0" indent="0" algn="l">
              <a:buNone/>
              <a:defRPr sz="2177">
                <a:solidFill>
                  <a:schemeClr val="tx1">
                    <a:tint val="75000"/>
                  </a:schemeClr>
                </a:solidFill>
                <a:latin typeface="Clara Sans" pitchFamily="50" charset="0"/>
              </a:defRPr>
            </a:lvl1pPr>
            <a:lvl2pPr marL="414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9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44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58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73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88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02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17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lara Sans" pitchFamily="50" charset="0"/>
              </a:defRPr>
            </a:lvl1pPr>
          </a:lstStyle>
          <a:p>
            <a:pPr>
              <a:defRPr/>
            </a:pPr>
            <a:fld id="{861E5E6D-9964-443D-8A1A-2F174139E214}" type="datetime1">
              <a:rPr lang="cs-CZ" smtClean="0"/>
              <a:t>11.03.2020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lara Sans" pitchFamily="50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lara Sans" pitchFamily="50" charset="0"/>
              </a:defRPr>
            </a:lvl1pPr>
          </a:lstStyle>
          <a:p>
            <a:pPr>
              <a:defRPr/>
            </a:pPr>
            <a:fld id="{9251B02E-AEA4-4A25-B995-7FBC9F8D11D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0" y="1"/>
            <a:ext cx="3454345" cy="11431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Picture 2" descr="I:\Mayna\!!_práce\RadkaF\JU České Budějovice\PPT prezentace\Podklady\HlavPapir Ekonomická fakul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52" y="193087"/>
            <a:ext cx="4529457" cy="923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9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1020" y="5649562"/>
            <a:ext cx="5254802" cy="5788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719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13289" y="163468"/>
            <a:ext cx="8465734" cy="601260"/>
          </a:xfrm>
        </p:spPr>
        <p:txBody>
          <a:bodyPr/>
          <a:lstStyle>
            <a:lvl1pPr>
              <a:defRPr sz="3265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804" y="1077081"/>
            <a:ext cx="10969219" cy="5049476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3D660-356F-4B7B-9477-B5CEBBE7ED6F}" type="datetime1">
              <a:rPr lang="cs-CZ" smtClean="0"/>
              <a:t>11.03.2020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89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2833" y="4406902"/>
            <a:ext cx="10360501" cy="1362075"/>
          </a:xfrm>
        </p:spPr>
        <p:txBody>
          <a:bodyPr/>
          <a:lstStyle>
            <a:lvl1pPr algn="l">
              <a:defRPr sz="3628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1pPr>
            <a:lvl2pPr marL="414680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2pPr>
            <a:lvl3pPr marL="829361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3pPr>
            <a:lvl4pPr marL="1244041" indent="0">
              <a:buNone/>
              <a:defRPr sz="1270">
                <a:solidFill>
                  <a:schemeClr val="tx1">
                    <a:tint val="75000"/>
                  </a:schemeClr>
                </a:solidFill>
              </a:defRPr>
            </a:lvl4pPr>
            <a:lvl5pPr marL="1658722" indent="0">
              <a:buNone/>
              <a:defRPr sz="1270">
                <a:solidFill>
                  <a:schemeClr val="tx1">
                    <a:tint val="75000"/>
                  </a:schemeClr>
                </a:solidFill>
              </a:defRPr>
            </a:lvl5pPr>
            <a:lvl6pPr marL="2073402" indent="0">
              <a:buNone/>
              <a:defRPr sz="1270">
                <a:solidFill>
                  <a:schemeClr val="tx1">
                    <a:tint val="75000"/>
                  </a:schemeClr>
                </a:solidFill>
              </a:defRPr>
            </a:lvl6pPr>
            <a:lvl7pPr marL="2488082" indent="0">
              <a:buNone/>
              <a:defRPr sz="1270">
                <a:solidFill>
                  <a:schemeClr val="tx1">
                    <a:tint val="75000"/>
                  </a:schemeClr>
                </a:solidFill>
              </a:defRPr>
            </a:lvl7pPr>
            <a:lvl8pPr marL="2902763" indent="0">
              <a:buNone/>
              <a:defRPr sz="1270">
                <a:solidFill>
                  <a:schemeClr val="tx1">
                    <a:tint val="75000"/>
                  </a:schemeClr>
                </a:solidFill>
              </a:defRPr>
            </a:lvl8pPr>
            <a:lvl9pPr marL="3317443" indent="0">
              <a:buNone/>
              <a:defRPr sz="12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E90E3-EF82-41EA-9CBB-69D0C1CE9A68}" type="datetime1">
              <a:rPr lang="cs-CZ" smtClean="0"/>
              <a:t>11.03.2020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60EE9-DB36-4AC0-93AC-EAF55A4D2F9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417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7" cy="4525963"/>
          </a:xfrm>
        </p:spPr>
        <p:txBody>
          <a:bodyPr/>
          <a:lstStyle>
            <a:lvl1pPr>
              <a:defRPr sz="2540"/>
            </a:lvl1pPr>
            <a:lvl2pPr>
              <a:defRPr sz="2177"/>
            </a:lvl2pPr>
            <a:lvl3pPr>
              <a:defRPr sz="1814"/>
            </a:lvl3pPr>
            <a:lvl4pPr>
              <a:defRPr sz="1633"/>
            </a:lvl4pPr>
            <a:lvl5pPr>
              <a:defRPr sz="1633"/>
            </a:lvl5pPr>
            <a:lvl6pPr>
              <a:defRPr sz="1633"/>
            </a:lvl6pPr>
            <a:lvl7pPr>
              <a:defRPr sz="1633"/>
            </a:lvl7pPr>
            <a:lvl8pPr>
              <a:defRPr sz="1633"/>
            </a:lvl8pPr>
            <a:lvl9pPr>
              <a:defRPr sz="1633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5987" y="1600201"/>
            <a:ext cx="5383397" cy="4525963"/>
          </a:xfrm>
        </p:spPr>
        <p:txBody>
          <a:bodyPr/>
          <a:lstStyle>
            <a:lvl1pPr>
              <a:defRPr sz="2540"/>
            </a:lvl1pPr>
            <a:lvl2pPr>
              <a:defRPr sz="2177"/>
            </a:lvl2pPr>
            <a:lvl3pPr>
              <a:defRPr sz="1814"/>
            </a:lvl3pPr>
            <a:lvl4pPr>
              <a:defRPr sz="1633"/>
            </a:lvl4pPr>
            <a:lvl5pPr>
              <a:defRPr sz="1633"/>
            </a:lvl5pPr>
            <a:lvl6pPr>
              <a:defRPr sz="1633"/>
            </a:lvl6pPr>
            <a:lvl7pPr>
              <a:defRPr sz="1633"/>
            </a:lvl7pPr>
            <a:lvl8pPr>
              <a:defRPr sz="1633"/>
            </a:lvl8pPr>
            <a:lvl9pPr>
              <a:defRPr sz="1633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EF439-A903-4BAB-BE0E-D1DEB9C70BCB}" type="datetime1">
              <a:rPr lang="cs-CZ" smtClean="0"/>
              <a:t>11.03.2020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5203F-6002-47B2-BA6E-0944EEA5321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40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95187" y="1077817"/>
            <a:ext cx="5385514" cy="639762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680" indent="0">
              <a:buNone/>
              <a:defRPr sz="1814" b="1"/>
            </a:lvl2pPr>
            <a:lvl3pPr marL="829361" indent="0">
              <a:buNone/>
              <a:defRPr sz="1633" b="1"/>
            </a:lvl3pPr>
            <a:lvl4pPr marL="1244041" indent="0">
              <a:buNone/>
              <a:defRPr sz="1451" b="1"/>
            </a:lvl4pPr>
            <a:lvl5pPr marL="1658722" indent="0">
              <a:buNone/>
              <a:defRPr sz="1451" b="1"/>
            </a:lvl5pPr>
            <a:lvl6pPr marL="2073402" indent="0">
              <a:buNone/>
              <a:defRPr sz="1451" b="1"/>
            </a:lvl6pPr>
            <a:lvl7pPr marL="2488082" indent="0">
              <a:buNone/>
              <a:defRPr sz="1451" b="1"/>
            </a:lvl7pPr>
            <a:lvl8pPr marL="2902763" indent="0">
              <a:buNone/>
              <a:defRPr sz="1451" b="1"/>
            </a:lvl8pPr>
            <a:lvl9pPr marL="3317443" indent="0">
              <a:buNone/>
              <a:defRPr sz="1451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443" y="1796234"/>
            <a:ext cx="5385514" cy="4329929"/>
          </a:xfrm>
        </p:spPr>
        <p:txBody>
          <a:bodyPr/>
          <a:lstStyle>
            <a:lvl1pPr>
              <a:defRPr sz="2177"/>
            </a:lvl1pPr>
            <a:lvl2pPr>
              <a:defRPr sz="1814"/>
            </a:lvl2pPr>
            <a:lvl3pPr>
              <a:defRPr sz="1633"/>
            </a:lvl3pPr>
            <a:lvl4pPr>
              <a:defRPr sz="1451"/>
            </a:lvl4pPr>
            <a:lvl5pPr>
              <a:defRPr sz="1451"/>
            </a:lvl5pPr>
            <a:lvl6pPr>
              <a:defRPr sz="1451"/>
            </a:lvl6pPr>
            <a:lvl7pPr>
              <a:defRPr sz="1451"/>
            </a:lvl7pPr>
            <a:lvl8pPr>
              <a:defRPr sz="1451"/>
            </a:lvl8pPr>
            <a:lvl9pPr>
              <a:defRPr sz="1451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06009" y="1077817"/>
            <a:ext cx="5387630" cy="639762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680" indent="0">
              <a:buNone/>
              <a:defRPr sz="1814" b="1"/>
            </a:lvl2pPr>
            <a:lvl3pPr marL="829361" indent="0">
              <a:buNone/>
              <a:defRPr sz="1633" b="1"/>
            </a:lvl3pPr>
            <a:lvl4pPr marL="1244041" indent="0">
              <a:buNone/>
              <a:defRPr sz="1451" b="1"/>
            </a:lvl4pPr>
            <a:lvl5pPr marL="1658722" indent="0">
              <a:buNone/>
              <a:defRPr sz="1451" b="1"/>
            </a:lvl5pPr>
            <a:lvl6pPr marL="2073402" indent="0">
              <a:buNone/>
              <a:defRPr sz="1451" b="1"/>
            </a:lvl6pPr>
            <a:lvl7pPr marL="2488082" indent="0">
              <a:buNone/>
              <a:defRPr sz="1451" b="1"/>
            </a:lvl7pPr>
            <a:lvl8pPr marL="2902763" indent="0">
              <a:buNone/>
              <a:defRPr sz="1451" b="1"/>
            </a:lvl8pPr>
            <a:lvl9pPr marL="3317443" indent="0">
              <a:buNone/>
              <a:defRPr sz="1451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1756" y="1796234"/>
            <a:ext cx="5387630" cy="4329929"/>
          </a:xfrm>
        </p:spPr>
        <p:txBody>
          <a:bodyPr/>
          <a:lstStyle>
            <a:lvl1pPr>
              <a:defRPr sz="2177"/>
            </a:lvl1pPr>
            <a:lvl2pPr>
              <a:defRPr sz="1814"/>
            </a:lvl2pPr>
            <a:lvl3pPr>
              <a:defRPr sz="1633"/>
            </a:lvl3pPr>
            <a:lvl4pPr>
              <a:defRPr sz="1451"/>
            </a:lvl4pPr>
            <a:lvl5pPr>
              <a:defRPr sz="1451"/>
            </a:lvl5pPr>
            <a:lvl6pPr>
              <a:defRPr sz="1451"/>
            </a:lvl6pPr>
            <a:lvl7pPr>
              <a:defRPr sz="1451"/>
            </a:lvl7pPr>
            <a:lvl8pPr>
              <a:defRPr sz="1451"/>
            </a:lvl8pPr>
            <a:lvl9pPr>
              <a:defRPr sz="1451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A1EA3-E2BC-48E8-A352-50577628A881}" type="datetime1">
              <a:rPr lang="cs-CZ" smtClean="0"/>
              <a:t>11.03.2020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44537-99EA-4D2E-83BE-317CA3E7C59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898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F245D-D6AC-44C9-87B3-4C6EEA36FB51}" type="datetime1">
              <a:rPr lang="cs-CZ" smtClean="0"/>
              <a:t>11.03.2020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53024-765D-4A8F-A60F-9D142B3F156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493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81568-6828-4203-9B7C-12AC327FE14E}" type="datetime1">
              <a:rPr lang="cs-CZ" smtClean="0"/>
              <a:t>11.03.2020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4965D-B6FC-48F4-BDEB-A25D835DCF7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801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444" y="881884"/>
            <a:ext cx="4010040" cy="553215"/>
          </a:xfrm>
        </p:spPr>
        <p:txBody>
          <a:bodyPr anchor="b"/>
          <a:lstStyle>
            <a:lvl1pPr algn="l">
              <a:defRPr sz="1814" b="1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2902"/>
            </a:lvl1pPr>
            <a:lvl2pPr>
              <a:defRPr sz="2540"/>
            </a:lvl2pPr>
            <a:lvl3pPr>
              <a:defRPr sz="2177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444" y="1435101"/>
            <a:ext cx="4010040" cy="4691063"/>
          </a:xfrm>
        </p:spPr>
        <p:txBody>
          <a:bodyPr/>
          <a:lstStyle>
            <a:lvl1pPr marL="0" indent="0">
              <a:buNone/>
              <a:defRPr sz="1270"/>
            </a:lvl1pPr>
            <a:lvl2pPr marL="414680" indent="0">
              <a:buNone/>
              <a:defRPr sz="1088"/>
            </a:lvl2pPr>
            <a:lvl3pPr marL="829361" indent="0">
              <a:buNone/>
              <a:defRPr sz="907"/>
            </a:lvl3pPr>
            <a:lvl4pPr marL="1244041" indent="0">
              <a:buNone/>
              <a:defRPr sz="816"/>
            </a:lvl4pPr>
            <a:lvl5pPr marL="1658722" indent="0">
              <a:buNone/>
              <a:defRPr sz="816"/>
            </a:lvl5pPr>
            <a:lvl6pPr marL="2073402" indent="0">
              <a:buNone/>
              <a:defRPr sz="816"/>
            </a:lvl6pPr>
            <a:lvl7pPr marL="2488082" indent="0">
              <a:buNone/>
              <a:defRPr sz="816"/>
            </a:lvl7pPr>
            <a:lvl8pPr marL="2902763" indent="0">
              <a:buNone/>
              <a:defRPr sz="816"/>
            </a:lvl8pPr>
            <a:lvl9pPr marL="3317443" indent="0">
              <a:buNone/>
              <a:defRPr sz="816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8B92B-E7FC-4C9D-A25B-8D733F1B7F04}" type="datetime1">
              <a:rPr lang="cs-CZ" smtClean="0"/>
              <a:t>11.03.2020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35B1B-A23A-4D82-B975-BDB1401989B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879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13289" y="163468"/>
            <a:ext cx="8465734" cy="601260"/>
          </a:xfrm>
        </p:spPr>
        <p:txBody>
          <a:bodyPr/>
          <a:lstStyle>
            <a:lvl1pPr>
              <a:defRPr sz="3265" baseline="0">
                <a:latin typeface="Times New Roman" panose="02020603050405020304" pitchFamily="18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804" y="1077081"/>
            <a:ext cx="10969219" cy="5049476"/>
          </a:xfrm>
        </p:spPr>
        <p:txBody>
          <a:bodyPr/>
          <a:lstStyle>
            <a:lvl1pPr>
              <a:defRPr baseline="0">
                <a:latin typeface="Times New Roman" panose="02020603050405020304" pitchFamily="18" charset="0"/>
              </a:defRPr>
            </a:lvl1pPr>
            <a:lvl2pPr>
              <a:defRPr baseline="0">
                <a:latin typeface="Times New Roman" panose="02020603050405020304" pitchFamily="18" charset="0"/>
              </a:defRPr>
            </a:lvl2pPr>
            <a:lvl3pPr>
              <a:defRPr baseline="0">
                <a:latin typeface="Times New Roman" panose="02020603050405020304" pitchFamily="18" charset="0"/>
              </a:defRPr>
            </a:lvl3pPr>
            <a:lvl4pPr>
              <a:defRPr baseline="0">
                <a:latin typeface="Times New Roman" panose="02020603050405020304" pitchFamily="18" charset="0"/>
              </a:defRPr>
            </a:lvl4pPr>
            <a:lvl5pPr>
              <a:defRPr baseline="0"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A43A8B31-014E-456B-8996-AEADEE31CBA7}" type="datetime1">
              <a:rPr lang="cs-CZ" smtClean="0"/>
              <a:pPr>
                <a:defRPr/>
              </a:pPr>
              <a:t>11.03.2020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91AEAFA1-BE46-4451-8199-C87147822174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655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1814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095" y="881885"/>
            <a:ext cx="7313295" cy="3845690"/>
          </a:xfrm>
        </p:spPr>
        <p:txBody>
          <a:bodyPr rtlCol="0">
            <a:normAutofit/>
          </a:bodyPr>
          <a:lstStyle>
            <a:lvl1pPr marL="0" indent="0">
              <a:buNone/>
              <a:defRPr sz="2902"/>
            </a:lvl1pPr>
            <a:lvl2pPr marL="414680" indent="0">
              <a:buNone/>
              <a:defRPr sz="2540"/>
            </a:lvl2pPr>
            <a:lvl3pPr marL="829361" indent="0">
              <a:buNone/>
              <a:defRPr sz="2177"/>
            </a:lvl3pPr>
            <a:lvl4pPr marL="1244041" indent="0">
              <a:buNone/>
              <a:defRPr sz="1814"/>
            </a:lvl4pPr>
            <a:lvl5pPr marL="1658722" indent="0">
              <a:buNone/>
              <a:defRPr sz="1814"/>
            </a:lvl5pPr>
            <a:lvl6pPr marL="2073402" indent="0">
              <a:buNone/>
              <a:defRPr sz="1814"/>
            </a:lvl6pPr>
            <a:lvl7pPr marL="2488082" indent="0">
              <a:buNone/>
              <a:defRPr sz="1814"/>
            </a:lvl7pPr>
            <a:lvl8pPr marL="2902763" indent="0">
              <a:buNone/>
              <a:defRPr sz="1814"/>
            </a:lvl8pPr>
            <a:lvl9pPr marL="3317443" indent="0">
              <a:buNone/>
              <a:defRPr sz="1814"/>
            </a:lvl9pPr>
          </a:lstStyle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270"/>
            </a:lvl1pPr>
            <a:lvl2pPr marL="414680" indent="0">
              <a:buNone/>
              <a:defRPr sz="1088"/>
            </a:lvl2pPr>
            <a:lvl3pPr marL="829361" indent="0">
              <a:buNone/>
              <a:defRPr sz="907"/>
            </a:lvl3pPr>
            <a:lvl4pPr marL="1244041" indent="0">
              <a:buNone/>
              <a:defRPr sz="816"/>
            </a:lvl4pPr>
            <a:lvl5pPr marL="1658722" indent="0">
              <a:buNone/>
              <a:defRPr sz="816"/>
            </a:lvl5pPr>
            <a:lvl6pPr marL="2073402" indent="0">
              <a:buNone/>
              <a:defRPr sz="816"/>
            </a:lvl6pPr>
            <a:lvl7pPr marL="2488082" indent="0">
              <a:buNone/>
              <a:defRPr sz="816"/>
            </a:lvl7pPr>
            <a:lvl8pPr marL="2902763" indent="0">
              <a:buNone/>
              <a:defRPr sz="816"/>
            </a:lvl8pPr>
            <a:lvl9pPr marL="3317443" indent="0">
              <a:buNone/>
              <a:defRPr sz="816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06EB7-D81F-404B-ACAE-5954E4C5B005}" type="datetime1">
              <a:rPr lang="cs-CZ" smtClean="0"/>
              <a:t>11.03.2020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0E438-300D-426D-956D-FF05AA67C7E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742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A390B-2DF6-4A98-8CD3-57C620926EC6}" type="datetime1">
              <a:rPr lang="cs-CZ" smtClean="0"/>
              <a:t>11.03.2020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80E49-5BFC-4E79-BF4D-A767D26BC07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74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6900" y="947196"/>
            <a:ext cx="2742486" cy="5178969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441" y="947196"/>
            <a:ext cx="8024310" cy="5178969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E73E3-272C-49D3-A172-02F9E4E9562B}" type="datetime1">
              <a:rPr lang="cs-CZ" smtClean="0"/>
              <a:t>11.03.2020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54864-5606-4A31-B3E2-746352118BF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835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177"/>
          </a:p>
        </p:txBody>
      </p:sp>
      <p:sp>
        <p:nvSpPr>
          <p:cNvPr id="14" name="Obdélník 13"/>
          <p:cNvSpPr/>
          <p:nvPr/>
        </p:nvSpPr>
        <p:spPr>
          <a:xfrm>
            <a:off x="0" y="1712008"/>
            <a:ext cx="12188825" cy="1714214"/>
          </a:xfrm>
          <a:prstGeom prst="rect">
            <a:avLst/>
          </a:prstGeom>
          <a:solidFill>
            <a:srgbClr val="E00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1056859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540" dirty="0">
              <a:latin typeface="Clara Sans" pitchFamily="50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826356" y="1836050"/>
            <a:ext cx="9448306" cy="1363884"/>
          </a:xfrm>
        </p:spPr>
        <p:txBody>
          <a:bodyPr/>
          <a:lstStyle>
            <a:lvl1pPr marL="0" indent="0" algn="l">
              <a:defRPr sz="3991" baseline="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6357" y="3589525"/>
            <a:ext cx="9849360" cy="653106"/>
          </a:xfrm>
        </p:spPr>
        <p:txBody>
          <a:bodyPr/>
          <a:lstStyle>
            <a:lvl1pPr marL="0" indent="0" algn="l">
              <a:buNone/>
              <a:defRPr sz="2177" baseline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  <a:lvl2pPr marL="414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9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44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58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73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88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02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17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855E881-E27A-4F0A-8E4D-33A55E48D11A}" type="datetime1">
              <a:rPr lang="cs-CZ" smtClean="0"/>
              <a:pPr>
                <a:defRPr/>
              </a:pPr>
              <a:t>11.03.2020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2C543CC2-0678-4B34-BEBE-A8E270F245EC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1"/>
            <a:ext cx="3454345" cy="11431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177"/>
          </a:p>
        </p:txBody>
      </p:sp>
      <p:pic>
        <p:nvPicPr>
          <p:cNvPr id="9" name="Picture 2" descr="I:\Mayna\!!_práce\RadkaF\JU České Budějovice\PPT prezentace\Podklady\HlavPapir Ekonomická fakul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52" y="193087"/>
            <a:ext cx="4529457" cy="923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9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1020" y="5649562"/>
            <a:ext cx="5254802" cy="5788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415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13289" y="163468"/>
            <a:ext cx="8465734" cy="601260"/>
          </a:xfrm>
        </p:spPr>
        <p:txBody>
          <a:bodyPr/>
          <a:lstStyle>
            <a:lvl1pPr>
              <a:defRPr sz="3265" baseline="0">
                <a:latin typeface="Times New Roman" panose="02020603050405020304" pitchFamily="18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804" y="1077081"/>
            <a:ext cx="10969219" cy="5049476"/>
          </a:xfrm>
        </p:spPr>
        <p:txBody>
          <a:bodyPr/>
          <a:lstStyle>
            <a:lvl1pPr>
              <a:defRPr baseline="0">
                <a:latin typeface="Times New Roman" panose="02020603050405020304" pitchFamily="18" charset="0"/>
              </a:defRPr>
            </a:lvl1pPr>
            <a:lvl2pPr>
              <a:defRPr baseline="0">
                <a:latin typeface="Times New Roman" panose="02020603050405020304" pitchFamily="18" charset="0"/>
              </a:defRPr>
            </a:lvl2pPr>
            <a:lvl3pPr>
              <a:defRPr baseline="0">
                <a:latin typeface="Times New Roman" panose="02020603050405020304" pitchFamily="18" charset="0"/>
              </a:defRPr>
            </a:lvl3pPr>
            <a:lvl4pPr>
              <a:defRPr baseline="0">
                <a:latin typeface="Times New Roman" panose="02020603050405020304" pitchFamily="18" charset="0"/>
              </a:defRPr>
            </a:lvl4pPr>
            <a:lvl5pPr>
              <a:defRPr baseline="0"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A43A8B31-014E-456B-8996-AEADEE31CBA7}" type="datetime1">
              <a:rPr lang="cs-CZ" smtClean="0"/>
              <a:pPr>
                <a:defRPr/>
              </a:pPr>
              <a:t>11.03.2020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91AEAFA1-BE46-4451-8199-C87147822174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589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2833" y="4406902"/>
            <a:ext cx="10360501" cy="1362075"/>
          </a:xfrm>
        </p:spPr>
        <p:txBody>
          <a:bodyPr/>
          <a:lstStyle>
            <a:lvl1pPr algn="l">
              <a:defRPr sz="3628" b="1" cap="all" baseline="0">
                <a:latin typeface="Times New Roman" panose="02020603050405020304" pitchFamily="18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1814" baseline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  <a:lvl2pPr marL="414680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2pPr>
            <a:lvl3pPr marL="829361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3pPr>
            <a:lvl4pPr marL="1244041" indent="0">
              <a:buNone/>
              <a:defRPr sz="1270">
                <a:solidFill>
                  <a:schemeClr val="tx1">
                    <a:tint val="75000"/>
                  </a:schemeClr>
                </a:solidFill>
              </a:defRPr>
            </a:lvl4pPr>
            <a:lvl5pPr marL="1658722" indent="0">
              <a:buNone/>
              <a:defRPr sz="1270">
                <a:solidFill>
                  <a:schemeClr val="tx1">
                    <a:tint val="75000"/>
                  </a:schemeClr>
                </a:solidFill>
              </a:defRPr>
            </a:lvl5pPr>
            <a:lvl6pPr marL="2073402" indent="0">
              <a:buNone/>
              <a:defRPr sz="1270">
                <a:solidFill>
                  <a:schemeClr val="tx1">
                    <a:tint val="75000"/>
                  </a:schemeClr>
                </a:solidFill>
              </a:defRPr>
            </a:lvl6pPr>
            <a:lvl7pPr marL="2488082" indent="0">
              <a:buNone/>
              <a:defRPr sz="1270">
                <a:solidFill>
                  <a:schemeClr val="tx1">
                    <a:tint val="75000"/>
                  </a:schemeClr>
                </a:solidFill>
              </a:defRPr>
            </a:lvl7pPr>
            <a:lvl8pPr marL="2902763" indent="0">
              <a:buNone/>
              <a:defRPr sz="1270">
                <a:solidFill>
                  <a:schemeClr val="tx1">
                    <a:tint val="75000"/>
                  </a:schemeClr>
                </a:solidFill>
              </a:defRPr>
            </a:lvl8pPr>
            <a:lvl9pPr marL="3317443" indent="0">
              <a:buNone/>
              <a:defRPr sz="12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F92BCFB-7E56-4A30-84EC-87C8D73BDB7A}" type="datetime1">
              <a:rPr lang="cs-CZ" smtClean="0"/>
              <a:pPr>
                <a:defRPr/>
              </a:pPr>
              <a:t>11.03.2020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5F6036AA-6ACD-45D0-81F3-76CD030AA329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836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7" cy="4525963"/>
          </a:xfrm>
        </p:spPr>
        <p:txBody>
          <a:bodyPr/>
          <a:lstStyle>
            <a:lvl1pPr>
              <a:defRPr sz="2540" baseline="0">
                <a:latin typeface="Times New Roman" panose="02020603050405020304" pitchFamily="18" charset="0"/>
              </a:defRPr>
            </a:lvl1pPr>
            <a:lvl2pPr>
              <a:defRPr sz="2177" baseline="0">
                <a:latin typeface="Times New Roman" panose="02020603050405020304" pitchFamily="18" charset="0"/>
              </a:defRPr>
            </a:lvl2pPr>
            <a:lvl3pPr>
              <a:defRPr sz="1814" baseline="0">
                <a:latin typeface="Times New Roman" panose="02020603050405020304" pitchFamily="18" charset="0"/>
              </a:defRPr>
            </a:lvl3pPr>
            <a:lvl4pPr>
              <a:defRPr sz="1633" baseline="0">
                <a:latin typeface="Times New Roman" panose="02020603050405020304" pitchFamily="18" charset="0"/>
              </a:defRPr>
            </a:lvl4pPr>
            <a:lvl5pPr>
              <a:defRPr sz="1633" baseline="0">
                <a:latin typeface="Times New Roman" panose="02020603050405020304" pitchFamily="18" charset="0"/>
              </a:defRPr>
            </a:lvl5pPr>
            <a:lvl6pPr>
              <a:defRPr sz="1633"/>
            </a:lvl6pPr>
            <a:lvl7pPr>
              <a:defRPr sz="1633"/>
            </a:lvl7pPr>
            <a:lvl8pPr>
              <a:defRPr sz="1633"/>
            </a:lvl8pPr>
            <a:lvl9pPr>
              <a:defRPr sz="1633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5987" y="1600201"/>
            <a:ext cx="5383397" cy="4525963"/>
          </a:xfrm>
        </p:spPr>
        <p:txBody>
          <a:bodyPr/>
          <a:lstStyle>
            <a:lvl1pPr>
              <a:defRPr sz="2540" baseline="0">
                <a:latin typeface="Times New Roman" panose="02020603050405020304" pitchFamily="18" charset="0"/>
              </a:defRPr>
            </a:lvl1pPr>
            <a:lvl2pPr>
              <a:defRPr sz="2177" baseline="0">
                <a:latin typeface="Times New Roman" panose="02020603050405020304" pitchFamily="18" charset="0"/>
              </a:defRPr>
            </a:lvl2pPr>
            <a:lvl3pPr>
              <a:defRPr sz="1814" baseline="0">
                <a:latin typeface="Times New Roman" panose="02020603050405020304" pitchFamily="18" charset="0"/>
              </a:defRPr>
            </a:lvl3pPr>
            <a:lvl4pPr>
              <a:defRPr sz="1633" baseline="0">
                <a:latin typeface="Times New Roman" panose="02020603050405020304" pitchFamily="18" charset="0"/>
              </a:defRPr>
            </a:lvl4pPr>
            <a:lvl5pPr>
              <a:defRPr sz="1633" baseline="0">
                <a:latin typeface="Times New Roman" panose="02020603050405020304" pitchFamily="18" charset="0"/>
              </a:defRPr>
            </a:lvl5pPr>
            <a:lvl6pPr>
              <a:defRPr sz="1633"/>
            </a:lvl6pPr>
            <a:lvl7pPr>
              <a:defRPr sz="1633"/>
            </a:lvl7pPr>
            <a:lvl8pPr>
              <a:defRPr sz="1633"/>
            </a:lvl8pPr>
            <a:lvl9pPr>
              <a:defRPr sz="1633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F92BCFB-7E56-4A30-84EC-87C8D73BDB7A}" type="datetime1">
              <a:rPr lang="cs-CZ" smtClean="0"/>
              <a:pPr>
                <a:defRPr/>
              </a:pPr>
              <a:t>11.03.2020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5F6036AA-6ACD-45D0-81F3-76CD030AA329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704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95187" y="1077817"/>
            <a:ext cx="5385514" cy="639762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680" indent="0">
              <a:buNone/>
              <a:defRPr sz="1814" b="1"/>
            </a:lvl2pPr>
            <a:lvl3pPr marL="829361" indent="0">
              <a:buNone/>
              <a:defRPr sz="1633" b="1"/>
            </a:lvl3pPr>
            <a:lvl4pPr marL="1244041" indent="0">
              <a:buNone/>
              <a:defRPr sz="1451" b="1"/>
            </a:lvl4pPr>
            <a:lvl5pPr marL="1658722" indent="0">
              <a:buNone/>
              <a:defRPr sz="1451" b="1"/>
            </a:lvl5pPr>
            <a:lvl6pPr marL="2073402" indent="0">
              <a:buNone/>
              <a:defRPr sz="1451" b="1"/>
            </a:lvl6pPr>
            <a:lvl7pPr marL="2488082" indent="0">
              <a:buNone/>
              <a:defRPr sz="1451" b="1"/>
            </a:lvl7pPr>
            <a:lvl8pPr marL="2902763" indent="0">
              <a:buNone/>
              <a:defRPr sz="1451" b="1"/>
            </a:lvl8pPr>
            <a:lvl9pPr marL="3317443" indent="0">
              <a:buNone/>
              <a:defRPr sz="1451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443" y="1796234"/>
            <a:ext cx="5385514" cy="4329929"/>
          </a:xfrm>
        </p:spPr>
        <p:txBody>
          <a:bodyPr/>
          <a:lstStyle>
            <a:lvl1pPr>
              <a:defRPr sz="2177"/>
            </a:lvl1pPr>
            <a:lvl2pPr>
              <a:defRPr sz="1814"/>
            </a:lvl2pPr>
            <a:lvl3pPr>
              <a:defRPr sz="1633"/>
            </a:lvl3pPr>
            <a:lvl4pPr>
              <a:defRPr sz="1451"/>
            </a:lvl4pPr>
            <a:lvl5pPr>
              <a:defRPr sz="1451"/>
            </a:lvl5pPr>
            <a:lvl6pPr>
              <a:defRPr sz="1451"/>
            </a:lvl6pPr>
            <a:lvl7pPr>
              <a:defRPr sz="1451"/>
            </a:lvl7pPr>
            <a:lvl8pPr>
              <a:defRPr sz="1451"/>
            </a:lvl8pPr>
            <a:lvl9pPr>
              <a:defRPr sz="1451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06009" y="1077817"/>
            <a:ext cx="5387630" cy="639762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680" indent="0">
              <a:buNone/>
              <a:defRPr sz="1814" b="1"/>
            </a:lvl2pPr>
            <a:lvl3pPr marL="829361" indent="0">
              <a:buNone/>
              <a:defRPr sz="1633" b="1"/>
            </a:lvl3pPr>
            <a:lvl4pPr marL="1244041" indent="0">
              <a:buNone/>
              <a:defRPr sz="1451" b="1"/>
            </a:lvl4pPr>
            <a:lvl5pPr marL="1658722" indent="0">
              <a:buNone/>
              <a:defRPr sz="1451" b="1"/>
            </a:lvl5pPr>
            <a:lvl6pPr marL="2073402" indent="0">
              <a:buNone/>
              <a:defRPr sz="1451" b="1"/>
            </a:lvl6pPr>
            <a:lvl7pPr marL="2488082" indent="0">
              <a:buNone/>
              <a:defRPr sz="1451" b="1"/>
            </a:lvl7pPr>
            <a:lvl8pPr marL="2902763" indent="0">
              <a:buNone/>
              <a:defRPr sz="1451" b="1"/>
            </a:lvl8pPr>
            <a:lvl9pPr marL="3317443" indent="0">
              <a:buNone/>
              <a:defRPr sz="1451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1756" y="1796234"/>
            <a:ext cx="5387630" cy="4329929"/>
          </a:xfrm>
        </p:spPr>
        <p:txBody>
          <a:bodyPr/>
          <a:lstStyle>
            <a:lvl1pPr>
              <a:defRPr sz="2177"/>
            </a:lvl1pPr>
            <a:lvl2pPr>
              <a:defRPr sz="1814"/>
            </a:lvl2pPr>
            <a:lvl3pPr>
              <a:defRPr sz="1633"/>
            </a:lvl3pPr>
            <a:lvl4pPr>
              <a:defRPr sz="1451"/>
            </a:lvl4pPr>
            <a:lvl5pPr>
              <a:defRPr sz="1451"/>
            </a:lvl5pPr>
            <a:lvl6pPr>
              <a:defRPr sz="1451"/>
            </a:lvl6pPr>
            <a:lvl7pPr>
              <a:defRPr sz="1451"/>
            </a:lvl7pPr>
            <a:lvl8pPr>
              <a:defRPr sz="1451"/>
            </a:lvl8pPr>
            <a:lvl9pPr>
              <a:defRPr sz="1451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A5105DF4-DB13-4427-89CB-5BB947FADEF5}" type="datetime1">
              <a:rPr lang="cs-CZ" smtClean="0"/>
              <a:pPr>
                <a:defRPr/>
              </a:pPr>
              <a:t>11.03.2020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FD34C9B9-4A5A-4D53-9869-C747B544B5BF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642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2BCFB-7E56-4A30-84EC-87C8D73BDB7A}" type="datetime1">
              <a:rPr lang="cs-CZ" smtClean="0"/>
              <a:pPr>
                <a:defRPr/>
              </a:pPr>
              <a:t>11.03.2020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036AA-6ACD-45D0-81F3-76CD030AA329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350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8F92BCFB-7E56-4A30-84EC-87C8D73BDB7A}" type="datetime1">
              <a:rPr lang="cs-CZ" smtClean="0"/>
              <a:pPr>
                <a:defRPr/>
              </a:pPr>
              <a:t>11.03.2020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036AA-6ACD-45D0-81F3-76CD030AA329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362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2833" y="4406902"/>
            <a:ext cx="10360501" cy="1362075"/>
          </a:xfrm>
        </p:spPr>
        <p:txBody>
          <a:bodyPr/>
          <a:lstStyle>
            <a:lvl1pPr algn="l">
              <a:defRPr sz="3628" b="1" cap="all" baseline="0">
                <a:latin typeface="Times New Roman" panose="02020603050405020304" pitchFamily="18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1814" baseline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  <a:lvl2pPr marL="414680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2pPr>
            <a:lvl3pPr marL="829361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3pPr>
            <a:lvl4pPr marL="1244041" indent="0">
              <a:buNone/>
              <a:defRPr sz="1270">
                <a:solidFill>
                  <a:schemeClr val="tx1">
                    <a:tint val="75000"/>
                  </a:schemeClr>
                </a:solidFill>
              </a:defRPr>
            </a:lvl4pPr>
            <a:lvl5pPr marL="1658722" indent="0">
              <a:buNone/>
              <a:defRPr sz="1270">
                <a:solidFill>
                  <a:schemeClr val="tx1">
                    <a:tint val="75000"/>
                  </a:schemeClr>
                </a:solidFill>
              </a:defRPr>
            </a:lvl5pPr>
            <a:lvl6pPr marL="2073402" indent="0">
              <a:buNone/>
              <a:defRPr sz="1270">
                <a:solidFill>
                  <a:schemeClr val="tx1">
                    <a:tint val="75000"/>
                  </a:schemeClr>
                </a:solidFill>
              </a:defRPr>
            </a:lvl6pPr>
            <a:lvl7pPr marL="2488082" indent="0">
              <a:buNone/>
              <a:defRPr sz="1270">
                <a:solidFill>
                  <a:schemeClr val="tx1">
                    <a:tint val="75000"/>
                  </a:schemeClr>
                </a:solidFill>
              </a:defRPr>
            </a:lvl7pPr>
            <a:lvl8pPr marL="2902763" indent="0">
              <a:buNone/>
              <a:defRPr sz="1270">
                <a:solidFill>
                  <a:schemeClr val="tx1">
                    <a:tint val="75000"/>
                  </a:schemeClr>
                </a:solidFill>
              </a:defRPr>
            </a:lvl8pPr>
            <a:lvl9pPr marL="3317443" indent="0">
              <a:buNone/>
              <a:defRPr sz="12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F92BCFB-7E56-4A30-84EC-87C8D73BDB7A}" type="datetime1">
              <a:rPr lang="cs-CZ" smtClean="0"/>
              <a:pPr>
                <a:defRPr/>
              </a:pPr>
              <a:t>11.03.2020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5F6036AA-6ACD-45D0-81F3-76CD030AA329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516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444" y="881884"/>
            <a:ext cx="4010040" cy="553215"/>
          </a:xfrm>
        </p:spPr>
        <p:txBody>
          <a:bodyPr anchor="b"/>
          <a:lstStyle>
            <a:lvl1pPr algn="l">
              <a:defRPr sz="1814" b="1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2902"/>
            </a:lvl1pPr>
            <a:lvl2pPr>
              <a:defRPr sz="2540"/>
            </a:lvl2pPr>
            <a:lvl3pPr>
              <a:defRPr sz="2177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444" y="1435101"/>
            <a:ext cx="4010040" cy="4691063"/>
          </a:xfrm>
        </p:spPr>
        <p:txBody>
          <a:bodyPr/>
          <a:lstStyle>
            <a:lvl1pPr marL="0" indent="0">
              <a:buNone/>
              <a:defRPr sz="127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14680" indent="0">
              <a:buNone/>
              <a:defRPr sz="1088"/>
            </a:lvl2pPr>
            <a:lvl3pPr marL="829361" indent="0">
              <a:buNone/>
              <a:defRPr sz="907"/>
            </a:lvl3pPr>
            <a:lvl4pPr marL="1244041" indent="0">
              <a:buNone/>
              <a:defRPr sz="816"/>
            </a:lvl4pPr>
            <a:lvl5pPr marL="1658722" indent="0">
              <a:buNone/>
              <a:defRPr sz="816"/>
            </a:lvl5pPr>
            <a:lvl6pPr marL="2073402" indent="0">
              <a:buNone/>
              <a:defRPr sz="816"/>
            </a:lvl6pPr>
            <a:lvl7pPr marL="2488082" indent="0">
              <a:buNone/>
              <a:defRPr sz="816"/>
            </a:lvl7pPr>
            <a:lvl8pPr marL="2902763" indent="0">
              <a:buNone/>
              <a:defRPr sz="816"/>
            </a:lvl8pPr>
            <a:lvl9pPr marL="3317443" indent="0">
              <a:buNone/>
              <a:defRPr sz="816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71AF8427-5E07-4647-85B0-2911139F1ABF}" type="datetime1">
              <a:rPr lang="cs-CZ" smtClean="0"/>
              <a:pPr>
                <a:defRPr/>
              </a:pPr>
              <a:t>11.03.2020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9DBFB-B1A2-4076-A304-B904E7975C48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515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1814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095" y="881885"/>
            <a:ext cx="7313295" cy="3845690"/>
          </a:xfrm>
        </p:spPr>
        <p:txBody>
          <a:bodyPr rtlCol="0">
            <a:normAutofit/>
          </a:bodyPr>
          <a:lstStyle>
            <a:lvl1pPr marL="0" indent="0">
              <a:buNone/>
              <a:defRPr sz="2902"/>
            </a:lvl1pPr>
            <a:lvl2pPr marL="414680" indent="0">
              <a:buNone/>
              <a:defRPr sz="2540"/>
            </a:lvl2pPr>
            <a:lvl3pPr marL="829361" indent="0">
              <a:buNone/>
              <a:defRPr sz="2177"/>
            </a:lvl3pPr>
            <a:lvl4pPr marL="1244041" indent="0">
              <a:buNone/>
              <a:defRPr sz="1814"/>
            </a:lvl4pPr>
            <a:lvl5pPr marL="1658722" indent="0">
              <a:buNone/>
              <a:defRPr sz="1814"/>
            </a:lvl5pPr>
            <a:lvl6pPr marL="2073402" indent="0">
              <a:buNone/>
              <a:defRPr sz="1814"/>
            </a:lvl6pPr>
            <a:lvl7pPr marL="2488082" indent="0">
              <a:buNone/>
              <a:defRPr sz="1814"/>
            </a:lvl7pPr>
            <a:lvl8pPr marL="2902763" indent="0">
              <a:buNone/>
              <a:defRPr sz="1814"/>
            </a:lvl8pPr>
            <a:lvl9pPr marL="3317443" indent="0">
              <a:buNone/>
              <a:defRPr sz="1814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27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14680" indent="0">
              <a:buNone/>
              <a:defRPr sz="1088"/>
            </a:lvl2pPr>
            <a:lvl3pPr marL="829361" indent="0">
              <a:buNone/>
              <a:defRPr sz="907"/>
            </a:lvl3pPr>
            <a:lvl4pPr marL="1244041" indent="0">
              <a:buNone/>
              <a:defRPr sz="816"/>
            </a:lvl4pPr>
            <a:lvl5pPr marL="1658722" indent="0">
              <a:buNone/>
              <a:defRPr sz="816"/>
            </a:lvl5pPr>
            <a:lvl6pPr marL="2073402" indent="0">
              <a:buNone/>
              <a:defRPr sz="816"/>
            </a:lvl6pPr>
            <a:lvl7pPr marL="2488082" indent="0">
              <a:buNone/>
              <a:defRPr sz="816"/>
            </a:lvl7pPr>
            <a:lvl8pPr marL="2902763" indent="0">
              <a:buNone/>
              <a:defRPr sz="816"/>
            </a:lvl8pPr>
            <a:lvl9pPr marL="3317443" indent="0">
              <a:buNone/>
              <a:defRPr sz="816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C7320ED2-52C2-4FE0-8F9D-C58043ED7B0E}" type="datetime1">
              <a:rPr lang="cs-CZ" smtClean="0"/>
              <a:pPr>
                <a:defRPr/>
              </a:pPr>
              <a:t>11.03.2020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71DC84CA-A1AC-4EC5-96BE-7D1B76FFDE2E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965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D08E9-6446-4ADC-BF53-B3D9D8C399DC}" type="datetime1">
              <a:rPr lang="cs-CZ" smtClean="0"/>
              <a:pPr>
                <a:defRPr/>
              </a:pPr>
              <a:t>11.03.2020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DFD50-57BF-4519-8B7E-88D0089CE8DA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334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6900" y="947196"/>
            <a:ext cx="2742486" cy="5178969"/>
          </a:xfrm>
        </p:spPr>
        <p:txBody>
          <a:bodyPr vert="eaVert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441" y="947196"/>
            <a:ext cx="8024310" cy="5178969"/>
          </a:xfrm>
        </p:spPr>
        <p:txBody>
          <a:bodyPr vert="eaVert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4A9F3C56-06BE-4436-BC9A-EA346079F04E}" type="datetime1">
              <a:rPr lang="cs-CZ" smtClean="0"/>
              <a:pPr>
                <a:defRPr/>
              </a:pPr>
              <a:t>11.03.2020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5D9F8-48FB-4FAE-8490-02E0A7EB5099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332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7" cy="4525963"/>
          </a:xfrm>
        </p:spPr>
        <p:txBody>
          <a:bodyPr/>
          <a:lstStyle>
            <a:lvl1pPr>
              <a:defRPr sz="2540" baseline="0">
                <a:latin typeface="Times New Roman" panose="02020603050405020304" pitchFamily="18" charset="0"/>
              </a:defRPr>
            </a:lvl1pPr>
            <a:lvl2pPr>
              <a:defRPr sz="2177" baseline="0">
                <a:latin typeface="Times New Roman" panose="02020603050405020304" pitchFamily="18" charset="0"/>
              </a:defRPr>
            </a:lvl2pPr>
            <a:lvl3pPr>
              <a:defRPr sz="1814" baseline="0">
                <a:latin typeface="Times New Roman" panose="02020603050405020304" pitchFamily="18" charset="0"/>
              </a:defRPr>
            </a:lvl3pPr>
            <a:lvl4pPr>
              <a:defRPr sz="1633" baseline="0">
                <a:latin typeface="Times New Roman" panose="02020603050405020304" pitchFamily="18" charset="0"/>
              </a:defRPr>
            </a:lvl4pPr>
            <a:lvl5pPr>
              <a:defRPr sz="1633" baseline="0">
                <a:latin typeface="Times New Roman" panose="02020603050405020304" pitchFamily="18" charset="0"/>
              </a:defRPr>
            </a:lvl5pPr>
            <a:lvl6pPr>
              <a:defRPr sz="1633"/>
            </a:lvl6pPr>
            <a:lvl7pPr>
              <a:defRPr sz="1633"/>
            </a:lvl7pPr>
            <a:lvl8pPr>
              <a:defRPr sz="1633"/>
            </a:lvl8pPr>
            <a:lvl9pPr>
              <a:defRPr sz="1633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5987" y="1600201"/>
            <a:ext cx="5383397" cy="4525963"/>
          </a:xfrm>
        </p:spPr>
        <p:txBody>
          <a:bodyPr/>
          <a:lstStyle>
            <a:lvl1pPr>
              <a:defRPr sz="2540" baseline="0">
                <a:latin typeface="Times New Roman" panose="02020603050405020304" pitchFamily="18" charset="0"/>
              </a:defRPr>
            </a:lvl1pPr>
            <a:lvl2pPr>
              <a:defRPr sz="2177" baseline="0">
                <a:latin typeface="Times New Roman" panose="02020603050405020304" pitchFamily="18" charset="0"/>
              </a:defRPr>
            </a:lvl2pPr>
            <a:lvl3pPr>
              <a:defRPr sz="1814" baseline="0">
                <a:latin typeface="Times New Roman" panose="02020603050405020304" pitchFamily="18" charset="0"/>
              </a:defRPr>
            </a:lvl3pPr>
            <a:lvl4pPr>
              <a:defRPr sz="1633" baseline="0">
                <a:latin typeface="Times New Roman" panose="02020603050405020304" pitchFamily="18" charset="0"/>
              </a:defRPr>
            </a:lvl4pPr>
            <a:lvl5pPr>
              <a:defRPr sz="1633" baseline="0">
                <a:latin typeface="Times New Roman" panose="02020603050405020304" pitchFamily="18" charset="0"/>
              </a:defRPr>
            </a:lvl5pPr>
            <a:lvl6pPr>
              <a:defRPr sz="1633"/>
            </a:lvl6pPr>
            <a:lvl7pPr>
              <a:defRPr sz="1633"/>
            </a:lvl7pPr>
            <a:lvl8pPr>
              <a:defRPr sz="1633"/>
            </a:lvl8pPr>
            <a:lvl9pPr>
              <a:defRPr sz="1633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F92BCFB-7E56-4A30-84EC-87C8D73BDB7A}" type="datetime1">
              <a:rPr lang="cs-CZ" smtClean="0"/>
              <a:pPr>
                <a:defRPr/>
              </a:pPr>
              <a:t>11.03.2020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5F6036AA-6ACD-45D0-81F3-76CD030AA329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116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95187" y="1077817"/>
            <a:ext cx="5385514" cy="639762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680" indent="0">
              <a:buNone/>
              <a:defRPr sz="1814" b="1"/>
            </a:lvl2pPr>
            <a:lvl3pPr marL="829361" indent="0">
              <a:buNone/>
              <a:defRPr sz="1633" b="1"/>
            </a:lvl3pPr>
            <a:lvl4pPr marL="1244041" indent="0">
              <a:buNone/>
              <a:defRPr sz="1451" b="1"/>
            </a:lvl4pPr>
            <a:lvl5pPr marL="1658722" indent="0">
              <a:buNone/>
              <a:defRPr sz="1451" b="1"/>
            </a:lvl5pPr>
            <a:lvl6pPr marL="2073402" indent="0">
              <a:buNone/>
              <a:defRPr sz="1451" b="1"/>
            </a:lvl6pPr>
            <a:lvl7pPr marL="2488082" indent="0">
              <a:buNone/>
              <a:defRPr sz="1451" b="1"/>
            </a:lvl7pPr>
            <a:lvl8pPr marL="2902763" indent="0">
              <a:buNone/>
              <a:defRPr sz="1451" b="1"/>
            </a:lvl8pPr>
            <a:lvl9pPr marL="3317443" indent="0">
              <a:buNone/>
              <a:defRPr sz="1451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443" y="1796234"/>
            <a:ext cx="5385514" cy="4329929"/>
          </a:xfrm>
        </p:spPr>
        <p:txBody>
          <a:bodyPr/>
          <a:lstStyle>
            <a:lvl1pPr>
              <a:defRPr sz="2177"/>
            </a:lvl1pPr>
            <a:lvl2pPr>
              <a:defRPr sz="1814"/>
            </a:lvl2pPr>
            <a:lvl3pPr>
              <a:defRPr sz="1633"/>
            </a:lvl3pPr>
            <a:lvl4pPr>
              <a:defRPr sz="1451"/>
            </a:lvl4pPr>
            <a:lvl5pPr>
              <a:defRPr sz="1451"/>
            </a:lvl5pPr>
            <a:lvl6pPr>
              <a:defRPr sz="1451"/>
            </a:lvl6pPr>
            <a:lvl7pPr>
              <a:defRPr sz="1451"/>
            </a:lvl7pPr>
            <a:lvl8pPr>
              <a:defRPr sz="1451"/>
            </a:lvl8pPr>
            <a:lvl9pPr>
              <a:defRPr sz="1451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06009" y="1077817"/>
            <a:ext cx="5387630" cy="639762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680" indent="0">
              <a:buNone/>
              <a:defRPr sz="1814" b="1"/>
            </a:lvl2pPr>
            <a:lvl3pPr marL="829361" indent="0">
              <a:buNone/>
              <a:defRPr sz="1633" b="1"/>
            </a:lvl3pPr>
            <a:lvl4pPr marL="1244041" indent="0">
              <a:buNone/>
              <a:defRPr sz="1451" b="1"/>
            </a:lvl4pPr>
            <a:lvl5pPr marL="1658722" indent="0">
              <a:buNone/>
              <a:defRPr sz="1451" b="1"/>
            </a:lvl5pPr>
            <a:lvl6pPr marL="2073402" indent="0">
              <a:buNone/>
              <a:defRPr sz="1451" b="1"/>
            </a:lvl6pPr>
            <a:lvl7pPr marL="2488082" indent="0">
              <a:buNone/>
              <a:defRPr sz="1451" b="1"/>
            </a:lvl7pPr>
            <a:lvl8pPr marL="2902763" indent="0">
              <a:buNone/>
              <a:defRPr sz="1451" b="1"/>
            </a:lvl8pPr>
            <a:lvl9pPr marL="3317443" indent="0">
              <a:buNone/>
              <a:defRPr sz="1451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1756" y="1796234"/>
            <a:ext cx="5387630" cy="4329929"/>
          </a:xfrm>
        </p:spPr>
        <p:txBody>
          <a:bodyPr/>
          <a:lstStyle>
            <a:lvl1pPr>
              <a:defRPr sz="2177"/>
            </a:lvl1pPr>
            <a:lvl2pPr>
              <a:defRPr sz="1814"/>
            </a:lvl2pPr>
            <a:lvl3pPr>
              <a:defRPr sz="1633"/>
            </a:lvl3pPr>
            <a:lvl4pPr>
              <a:defRPr sz="1451"/>
            </a:lvl4pPr>
            <a:lvl5pPr>
              <a:defRPr sz="1451"/>
            </a:lvl5pPr>
            <a:lvl6pPr>
              <a:defRPr sz="1451"/>
            </a:lvl6pPr>
            <a:lvl7pPr>
              <a:defRPr sz="1451"/>
            </a:lvl7pPr>
            <a:lvl8pPr>
              <a:defRPr sz="1451"/>
            </a:lvl8pPr>
            <a:lvl9pPr>
              <a:defRPr sz="1451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A5105DF4-DB13-4427-89CB-5BB947FADEF5}" type="datetime1">
              <a:rPr lang="cs-CZ" smtClean="0"/>
              <a:pPr>
                <a:defRPr/>
              </a:pPr>
              <a:t>11.03.2020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FD34C9B9-4A5A-4D53-9869-C747B544B5BF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877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2BCFB-7E56-4A30-84EC-87C8D73BDB7A}" type="datetime1">
              <a:rPr lang="cs-CZ" smtClean="0"/>
              <a:pPr>
                <a:defRPr/>
              </a:pPr>
              <a:t>11.03.2020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036AA-6ACD-45D0-81F3-76CD030AA329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388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8F92BCFB-7E56-4A30-84EC-87C8D73BDB7A}" type="datetime1">
              <a:rPr lang="cs-CZ" smtClean="0"/>
              <a:pPr>
                <a:defRPr/>
              </a:pPr>
              <a:t>11.03.2020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036AA-6ACD-45D0-81F3-76CD030AA329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035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444" y="881884"/>
            <a:ext cx="4010040" cy="553215"/>
          </a:xfrm>
        </p:spPr>
        <p:txBody>
          <a:bodyPr anchor="b"/>
          <a:lstStyle>
            <a:lvl1pPr algn="l">
              <a:defRPr sz="1814" b="1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2902"/>
            </a:lvl1pPr>
            <a:lvl2pPr>
              <a:defRPr sz="2540"/>
            </a:lvl2pPr>
            <a:lvl3pPr>
              <a:defRPr sz="2177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444" y="1435101"/>
            <a:ext cx="4010040" cy="4691063"/>
          </a:xfrm>
        </p:spPr>
        <p:txBody>
          <a:bodyPr/>
          <a:lstStyle>
            <a:lvl1pPr marL="0" indent="0">
              <a:buNone/>
              <a:defRPr sz="127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14680" indent="0">
              <a:buNone/>
              <a:defRPr sz="1088"/>
            </a:lvl2pPr>
            <a:lvl3pPr marL="829361" indent="0">
              <a:buNone/>
              <a:defRPr sz="907"/>
            </a:lvl3pPr>
            <a:lvl4pPr marL="1244041" indent="0">
              <a:buNone/>
              <a:defRPr sz="816"/>
            </a:lvl4pPr>
            <a:lvl5pPr marL="1658722" indent="0">
              <a:buNone/>
              <a:defRPr sz="816"/>
            </a:lvl5pPr>
            <a:lvl6pPr marL="2073402" indent="0">
              <a:buNone/>
              <a:defRPr sz="816"/>
            </a:lvl6pPr>
            <a:lvl7pPr marL="2488082" indent="0">
              <a:buNone/>
              <a:defRPr sz="816"/>
            </a:lvl7pPr>
            <a:lvl8pPr marL="2902763" indent="0">
              <a:buNone/>
              <a:defRPr sz="816"/>
            </a:lvl8pPr>
            <a:lvl9pPr marL="3317443" indent="0">
              <a:buNone/>
              <a:defRPr sz="816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71AF8427-5E07-4647-85B0-2911139F1ABF}" type="datetime1">
              <a:rPr lang="cs-CZ" smtClean="0"/>
              <a:pPr>
                <a:defRPr/>
              </a:pPr>
              <a:t>11.03.2020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9DBFB-B1A2-4076-A304-B904E7975C48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898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1814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095" y="881885"/>
            <a:ext cx="7313295" cy="3845690"/>
          </a:xfrm>
        </p:spPr>
        <p:txBody>
          <a:bodyPr rtlCol="0">
            <a:normAutofit/>
          </a:bodyPr>
          <a:lstStyle>
            <a:lvl1pPr marL="0" indent="0">
              <a:buNone/>
              <a:defRPr sz="2902"/>
            </a:lvl1pPr>
            <a:lvl2pPr marL="414680" indent="0">
              <a:buNone/>
              <a:defRPr sz="2540"/>
            </a:lvl2pPr>
            <a:lvl3pPr marL="829361" indent="0">
              <a:buNone/>
              <a:defRPr sz="2177"/>
            </a:lvl3pPr>
            <a:lvl4pPr marL="1244041" indent="0">
              <a:buNone/>
              <a:defRPr sz="1814"/>
            </a:lvl4pPr>
            <a:lvl5pPr marL="1658722" indent="0">
              <a:buNone/>
              <a:defRPr sz="1814"/>
            </a:lvl5pPr>
            <a:lvl6pPr marL="2073402" indent="0">
              <a:buNone/>
              <a:defRPr sz="1814"/>
            </a:lvl6pPr>
            <a:lvl7pPr marL="2488082" indent="0">
              <a:buNone/>
              <a:defRPr sz="1814"/>
            </a:lvl7pPr>
            <a:lvl8pPr marL="2902763" indent="0">
              <a:buNone/>
              <a:defRPr sz="1814"/>
            </a:lvl8pPr>
            <a:lvl9pPr marL="3317443" indent="0">
              <a:buNone/>
              <a:defRPr sz="1814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27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14680" indent="0">
              <a:buNone/>
              <a:defRPr sz="1088"/>
            </a:lvl2pPr>
            <a:lvl3pPr marL="829361" indent="0">
              <a:buNone/>
              <a:defRPr sz="907"/>
            </a:lvl3pPr>
            <a:lvl4pPr marL="1244041" indent="0">
              <a:buNone/>
              <a:defRPr sz="816"/>
            </a:lvl4pPr>
            <a:lvl5pPr marL="1658722" indent="0">
              <a:buNone/>
              <a:defRPr sz="816"/>
            </a:lvl5pPr>
            <a:lvl6pPr marL="2073402" indent="0">
              <a:buNone/>
              <a:defRPr sz="816"/>
            </a:lvl6pPr>
            <a:lvl7pPr marL="2488082" indent="0">
              <a:buNone/>
              <a:defRPr sz="816"/>
            </a:lvl7pPr>
            <a:lvl8pPr marL="2902763" indent="0">
              <a:buNone/>
              <a:defRPr sz="816"/>
            </a:lvl8pPr>
            <a:lvl9pPr marL="3317443" indent="0">
              <a:buNone/>
              <a:defRPr sz="816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C7320ED2-52C2-4FE0-8F9D-C58043ED7B0E}" type="datetime1">
              <a:rPr lang="cs-CZ" smtClean="0"/>
              <a:pPr>
                <a:defRPr/>
              </a:pPr>
              <a:t>11.03.2020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71DC84CA-A1AC-4EC5-96BE-7D1B76FFDE2E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904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903665"/>
            <a:ext cx="12188825" cy="595433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3454345" y="131628"/>
            <a:ext cx="8535520" cy="652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cs-CZ" dirty="0"/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609804" y="1143240"/>
            <a:ext cx="10969219" cy="4983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804" y="6356933"/>
            <a:ext cx="2844542" cy="3642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88">
                <a:solidFill>
                  <a:schemeClr val="tx1">
                    <a:tint val="75000"/>
                  </a:schemeClr>
                </a:solidFill>
                <a:latin typeface="Clara Sans" pitchFamily="50" charset="0"/>
              </a:defRPr>
            </a:lvl1pPr>
          </a:lstStyle>
          <a:p>
            <a:pPr>
              <a:defRPr/>
            </a:pPr>
            <a:fld id="{8F92BCFB-7E56-4A30-84EC-87C8D73BDB7A}" type="datetime1">
              <a:rPr lang="cs-CZ" smtClean="0"/>
              <a:pPr>
                <a:defRPr/>
              </a:pPr>
              <a:t>11.03.2020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3672" y="6356933"/>
            <a:ext cx="3861483" cy="3642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88">
                <a:solidFill>
                  <a:schemeClr val="tx1">
                    <a:tint val="75000"/>
                  </a:schemeClr>
                </a:solidFill>
                <a:latin typeface="Clara Sans" pitchFamily="50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34481" y="6356933"/>
            <a:ext cx="2844542" cy="3642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88">
                <a:solidFill>
                  <a:schemeClr val="tx1">
                    <a:tint val="75000"/>
                  </a:schemeClr>
                </a:solidFill>
                <a:latin typeface="Clara Sans" pitchFamily="50" charset="0"/>
              </a:defRPr>
            </a:lvl1pPr>
          </a:lstStyle>
          <a:p>
            <a:pPr>
              <a:defRPr/>
            </a:pPr>
            <a:fld id="{5F6036AA-6ACD-45D0-81F3-76CD030AA329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pic>
        <p:nvPicPr>
          <p:cNvPr id="1031" name="Picture 2" descr="I:\Mayna\!!_práce\RadkaF\JU České Budějovice\PPT prezentace\Podklady\HlavPapir Ekonomická fakulta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96" y="196657"/>
            <a:ext cx="2708574" cy="552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3202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540" kern="1200">
          <a:solidFill>
            <a:schemeClr val="tx2"/>
          </a:solidFill>
          <a:latin typeface="Clara Sans" pitchFamily="50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77">
          <a:solidFill>
            <a:schemeClr val="tx1"/>
          </a:solidFill>
          <a:latin typeface="Clara Sans" pitchFamily="50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77">
          <a:solidFill>
            <a:schemeClr val="tx1"/>
          </a:solidFill>
          <a:latin typeface="Clara Sans" pitchFamily="50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77">
          <a:solidFill>
            <a:schemeClr val="tx1"/>
          </a:solidFill>
          <a:latin typeface="Clara Sans" pitchFamily="50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77">
          <a:solidFill>
            <a:schemeClr val="tx1"/>
          </a:solidFill>
          <a:latin typeface="Clara Sans" pitchFamily="50" charset="0"/>
        </a:defRPr>
      </a:lvl5pPr>
      <a:lvl6pPr marL="414680" algn="ctr" rtl="0" eaLnBrk="1" fontAlgn="base" hangingPunct="1">
        <a:spcBef>
          <a:spcPct val="0"/>
        </a:spcBef>
        <a:spcAft>
          <a:spcPct val="0"/>
        </a:spcAft>
        <a:defRPr sz="3991">
          <a:solidFill>
            <a:schemeClr val="tx1"/>
          </a:solidFill>
          <a:latin typeface="Calibri" pitchFamily="34" charset="0"/>
        </a:defRPr>
      </a:lvl6pPr>
      <a:lvl7pPr marL="829361" algn="ctr" rtl="0" eaLnBrk="1" fontAlgn="base" hangingPunct="1">
        <a:spcBef>
          <a:spcPct val="0"/>
        </a:spcBef>
        <a:spcAft>
          <a:spcPct val="0"/>
        </a:spcAft>
        <a:defRPr sz="3991">
          <a:solidFill>
            <a:schemeClr val="tx1"/>
          </a:solidFill>
          <a:latin typeface="Calibri" pitchFamily="34" charset="0"/>
        </a:defRPr>
      </a:lvl7pPr>
      <a:lvl8pPr marL="1244041" algn="ctr" rtl="0" eaLnBrk="1" fontAlgn="base" hangingPunct="1">
        <a:spcBef>
          <a:spcPct val="0"/>
        </a:spcBef>
        <a:spcAft>
          <a:spcPct val="0"/>
        </a:spcAft>
        <a:defRPr sz="3991">
          <a:solidFill>
            <a:schemeClr val="tx1"/>
          </a:solidFill>
          <a:latin typeface="Calibri" pitchFamily="34" charset="0"/>
        </a:defRPr>
      </a:lvl8pPr>
      <a:lvl9pPr marL="1658722" algn="ctr" rtl="0" eaLnBrk="1" fontAlgn="base" hangingPunct="1">
        <a:spcBef>
          <a:spcPct val="0"/>
        </a:spcBef>
        <a:spcAft>
          <a:spcPct val="0"/>
        </a:spcAft>
        <a:defRPr sz="3991">
          <a:solidFill>
            <a:schemeClr val="tx1"/>
          </a:solidFill>
          <a:latin typeface="Calibri" pitchFamily="34" charset="0"/>
        </a:defRPr>
      </a:lvl9pPr>
    </p:titleStyle>
    <p:bodyStyle>
      <a:lvl1pPr marL="311010" indent="-31101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902" kern="1200">
          <a:solidFill>
            <a:schemeClr val="tx1"/>
          </a:solidFill>
          <a:latin typeface="Clara Sans" pitchFamily="50" charset="0"/>
          <a:ea typeface="+mn-ea"/>
          <a:cs typeface="+mn-cs"/>
        </a:defRPr>
      </a:lvl1pPr>
      <a:lvl2pPr marL="673856" indent="-259175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540" kern="1200">
          <a:solidFill>
            <a:schemeClr val="tx1"/>
          </a:solidFill>
          <a:latin typeface="Clara Sans" pitchFamily="50" charset="0"/>
          <a:ea typeface="+mn-ea"/>
          <a:cs typeface="+mn-cs"/>
        </a:defRPr>
      </a:lvl2pPr>
      <a:lvl3pPr marL="1036701" indent="-20734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177" kern="1200">
          <a:solidFill>
            <a:schemeClr val="tx1"/>
          </a:solidFill>
          <a:latin typeface="Clara Sans" pitchFamily="50" charset="0"/>
          <a:ea typeface="+mn-ea"/>
          <a:cs typeface="+mn-cs"/>
        </a:defRPr>
      </a:lvl3pPr>
      <a:lvl4pPr marL="1451381" indent="-20734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814" kern="1200">
          <a:solidFill>
            <a:schemeClr val="tx1"/>
          </a:solidFill>
          <a:latin typeface="Clara Sans" pitchFamily="50" charset="0"/>
          <a:ea typeface="+mn-ea"/>
          <a:cs typeface="+mn-cs"/>
        </a:defRPr>
      </a:lvl4pPr>
      <a:lvl5pPr marL="1866062" indent="-20734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814" kern="1200">
          <a:solidFill>
            <a:schemeClr val="tx1"/>
          </a:solidFill>
          <a:latin typeface="Clara Sans" pitchFamily="50" charset="0"/>
          <a:ea typeface="+mn-ea"/>
          <a:cs typeface="+mn-cs"/>
        </a:defRPr>
      </a:lvl5pPr>
      <a:lvl6pPr marL="2280742" indent="-207340" algn="l" defTabSz="829361" rtl="0" eaLnBrk="1" latinLnBrk="0" hangingPunct="1">
        <a:spcBef>
          <a:spcPct val="20000"/>
        </a:spcBef>
        <a:buFont typeface="Arial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6pPr>
      <a:lvl7pPr marL="2695423" indent="-207340" algn="l" defTabSz="829361" rtl="0" eaLnBrk="1" latinLnBrk="0" hangingPunct="1">
        <a:spcBef>
          <a:spcPct val="20000"/>
        </a:spcBef>
        <a:buFont typeface="Arial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7pPr>
      <a:lvl8pPr marL="3110103" indent="-207340" algn="l" defTabSz="829361" rtl="0" eaLnBrk="1" latinLnBrk="0" hangingPunct="1">
        <a:spcBef>
          <a:spcPct val="20000"/>
        </a:spcBef>
        <a:buFont typeface="Arial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8pPr>
      <a:lvl9pPr marL="3524783" indent="-207340" algn="l" defTabSz="829361" rtl="0" eaLnBrk="1" latinLnBrk="0" hangingPunct="1">
        <a:spcBef>
          <a:spcPct val="20000"/>
        </a:spcBef>
        <a:buFont typeface="Arial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680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361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1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8722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402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082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2763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7443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903665"/>
            <a:ext cx="12188825" cy="595433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3454345" y="131628"/>
            <a:ext cx="8535520" cy="652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cs-CZ" dirty="0"/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609804" y="1143240"/>
            <a:ext cx="10969219" cy="4983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804" y="6356933"/>
            <a:ext cx="2844542" cy="3642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88">
                <a:solidFill>
                  <a:schemeClr val="tx1">
                    <a:tint val="75000"/>
                  </a:schemeClr>
                </a:solidFill>
                <a:latin typeface="Clara Sans" pitchFamily="50" charset="0"/>
              </a:defRPr>
            </a:lvl1pPr>
          </a:lstStyle>
          <a:p>
            <a:pPr>
              <a:defRPr/>
            </a:pPr>
            <a:fld id="{B5044EDA-262F-488C-9A1C-4884F878AF7B}" type="datetime1">
              <a:rPr lang="cs-CZ" smtClean="0"/>
              <a:t>11.03.2020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3672" y="6356933"/>
            <a:ext cx="3861483" cy="3642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88">
                <a:solidFill>
                  <a:schemeClr val="tx1">
                    <a:tint val="75000"/>
                  </a:schemeClr>
                </a:solidFill>
                <a:latin typeface="Clara Sans" pitchFamily="50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34481" y="6356933"/>
            <a:ext cx="2844542" cy="3642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88">
                <a:solidFill>
                  <a:schemeClr val="tx1">
                    <a:tint val="75000"/>
                  </a:schemeClr>
                </a:solidFill>
                <a:latin typeface="Clara Sans" pitchFamily="50" charset="0"/>
              </a:defRPr>
            </a:lvl1pPr>
          </a:lstStyle>
          <a:p>
            <a:pPr>
              <a:defRPr/>
            </a:pPr>
            <a:fld id="{C0EA4A2D-1AC4-4A39-9436-83225DB5FE6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1031" name="Picture 2" descr="I:\Mayna\!!_práce\RadkaF\JU České Budějovice\PPT prezentace\Podklady\HlavPapir Ekonomická fakulta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96" y="196657"/>
            <a:ext cx="2708574" cy="552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0299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hdr="0" ftr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540" kern="1200">
          <a:solidFill>
            <a:schemeClr val="tx2"/>
          </a:solidFill>
          <a:latin typeface="Clara Sans" pitchFamily="50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77">
          <a:solidFill>
            <a:schemeClr val="tx1"/>
          </a:solidFill>
          <a:latin typeface="Clara Sans" pitchFamily="50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77">
          <a:solidFill>
            <a:schemeClr val="tx1"/>
          </a:solidFill>
          <a:latin typeface="Clara Sans" pitchFamily="50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77">
          <a:solidFill>
            <a:schemeClr val="tx1"/>
          </a:solidFill>
          <a:latin typeface="Clara Sans" pitchFamily="50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77">
          <a:solidFill>
            <a:schemeClr val="tx1"/>
          </a:solidFill>
          <a:latin typeface="Clara Sans" pitchFamily="50" charset="0"/>
        </a:defRPr>
      </a:lvl5pPr>
      <a:lvl6pPr marL="414680" algn="ctr" rtl="0" eaLnBrk="1" fontAlgn="base" hangingPunct="1">
        <a:spcBef>
          <a:spcPct val="0"/>
        </a:spcBef>
        <a:spcAft>
          <a:spcPct val="0"/>
        </a:spcAft>
        <a:defRPr sz="3991">
          <a:solidFill>
            <a:schemeClr val="tx1"/>
          </a:solidFill>
          <a:latin typeface="Calibri" pitchFamily="34" charset="0"/>
        </a:defRPr>
      </a:lvl6pPr>
      <a:lvl7pPr marL="829361" algn="ctr" rtl="0" eaLnBrk="1" fontAlgn="base" hangingPunct="1">
        <a:spcBef>
          <a:spcPct val="0"/>
        </a:spcBef>
        <a:spcAft>
          <a:spcPct val="0"/>
        </a:spcAft>
        <a:defRPr sz="3991">
          <a:solidFill>
            <a:schemeClr val="tx1"/>
          </a:solidFill>
          <a:latin typeface="Calibri" pitchFamily="34" charset="0"/>
        </a:defRPr>
      </a:lvl7pPr>
      <a:lvl8pPr marL="1244041" algn="ctr" rtl="0" eaLnBrk="1" fontAlgn="base" hangingPunct="1">
        <a:spcBef>
          <a:spcPct val="0"/>
        </a:spcBef>
        <a:spcAft>
          <a:spcPct val="0"/>
        </a:spcAft>
        <a:defRPr sz="3991">
          <a:solidFill>
            <a:schemeClr val="tx1"/>
          </a:solidFill>
          <a:latin typeface="Calibri" pitchFamily="34" charset="0"/>
        </a:defRPr>
      </a:lvl8pPr>
      <a:lvl9pPr marL="1658722" algn="ctr" rtl="0" eaLnBrk="1" fontAlgn="base" hangingPunct="1">
        <a:spcBef>
          <a:spcPct val="0"/>
        </a:spcBef>
        <a:spcAft>
          <a:spcPct val="0"/>
        </a:spcAft>
        <a:defRPr sz="3991">
          <a:solidFill>
            <a:schemeClr val="tx1"/>
          </a:solidFill>
          <a:latin typeface="Calibri" pitchFamily="34" charset="0"/>
        </a:defRPr>
      </a:lvl9pPr>
    </p:titleStyle>
    <p:bodyStyle>
      <a:lvl1pPr marL="311010" indent="-31101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902" kern="1200">
          <a:solidFill>
            <a:schemeClr val="tx1"/>
          </a:solidFill>
          <a:latin typeface="Clara Sans" pitchFamily="50" charset="0"/>
          <a:ea typeface="+mn-ea"/>
          <a:cs typeface="+mn-cs"/>
        </a:defRPr>
      </a:lvl1pPr>
      <a:lvl2pPr marL="673856" indent="-259175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540" kern="1200">
          <a:solidFill>
            <a:schemeClr val="tx1"/>
          </a:solidFill>
          <a:latin typeface="Clara Sans" pitchFamily="50" charset="0"/>
          <a:ea typeface="+mn-ea"/>
          <a:cs typeface="+mn-cs"/>
        </a:defRPr>
      </a:lvl2pPr>
      <a:lvl3pPr marL="1036701" indent="-20734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177" kern="1200">
          <a:solidFill>
            <a:schemeClr val="tx1"/>
          </a:solidFill>
          <a:latin typeface="Clara Sans" pitchFamily="50" charset="0"/>
          <a:ea typeface="+mn-ea"/>
          <a:cs typeface="+mn-cs"/>
        </a:defRPr>
      </a:lvl3pPr>
      <a:lvl4pPr marL="1451381" indent="-20734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814" kern="1200">
          <a:solidFill>
            <a:schemeClr val="tx1"/>
          </a:solidFill>
          <a:latin typeface="Clara Sans" pitchFamily="50" charset="0"/>
          <a:ea typeface="+mn-ea"/>
          <a:cs typeface="+mn-cs"/>
        </a:defRPr>
      </a:lvl4pPr>
      <a:lvl5pPr marL="1866062" indent="-20734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814" kern="1200">
          <a:solidFill>
            <a:schemeClr val="tx1"/>
          </a:solidFill>
          <a:latin typeface="Clara Sans" pitchFamily="50" charset="0"/>
          <a:ea typeface="+mn-ea"/>
          <a:cs typeface="+mn-cs"/>
        </a:defRPr>
      </a:lvl5pPr>
      <a:lvl6pPr marL="2280742" indent="-207340" algn="l" defTabSz="829361" rtl="0" eaLnBrk="1" latinLnBrk="0" hangingPunct="1">
        <a:spcBef>
          <a:spcPct val="20000"/>
        </a:spcBef>
        <a:buFont typeface="Arial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6pPr>
      <a:lvl7pPr marL="2695423" indent="-207340" algn="l" defTabSz="829361" rtl="0" eaLnBrk="1" latinLnBrk="0" hangingPunct="1">
        <a:spcBef>
          <a:spcPct val="20000"/>
        </a:spcBef>
        <a:buFont typeface="Arial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7pPr>
      <a:lvl8pPr marL="3110103" indent="-207340" algn="l" defTabSz="829361" rtl="0" eaLnBrk="1" latinLnBrk="0" hangingPunct="1">
        <a:spcBef>
          <a:spcPct val="20000"/>
        </a:spcBef>
        <a:buFont typeface="Arial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8pPr>
      <a:lvl9pPr marL="3524783" indent="-207340" algn="l" defTabSz="829361" rtl="0" eaLnBrk="1" latinLnBrk="0" hangingPunct="1">
        <a:spcBef>
          <a:spcPct val="20000"/>
        </a:spcBef>
        <a:buFont typeface="Arial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680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361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1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8722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402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082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2763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7443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903665"/>
            <a:ext cx="12188825" cy="595433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177"/>
          </a:p>
        </p:txBody>
      </p:sp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3454345" y="131628"/>
            <a:ext cx="8535520" cy="652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cs-CZ" dirty="0"/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609804" y="1143240"/>
            <a:ext cx="10969219" cy="4983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804" y="6356933"/>
            <a:ext cx="2844542" cy="3642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88">
                <a:solidFill>
                  <a:schemeClr val="tx1">
                    <a:tint val="75000"/>
                  </a:schemeClr>
                </a:solidFill>
                <a:latin typeface="Clara Sans" pitchFamily="50" charset="0"/>
              </a:defRPr>
            </a:lvl1pPr>
          </a:lstStyle>
          <a:p>
            <a:pPr>
              <a:defRPr/>
            </a:pPr>
            <a:fld id="{8F92BCFB-7E56-4A30-84EC-87C8D73BDB7A}" type="datetime1">
              <a:rPr lang="cs-CZ" smtClean="0"/>
              <a:pPr>
                <a:defRPr/>
              </a:pPr>
              <a:t>11.03.2020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3672" y="6356933"/>
            <a:ext cx="3861483" cy="3642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88">
                <a:solidFill>
                  <a:schemeClr val="tx1">
                    <a:tint val="75000"/>
                  </a:schemeClr>
                </a:solidFill>
                <a:latin typeface="Clara Sans" pitchFamily="50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34481" y="6356933"/>
            <a:ext cx="2844542" cy="3642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88">
                <a:solidFill>
                  <a:schemeClr val="tx1">
                    <a:tint val="75000"/>
                  </a:schemeClr>
                </a:solidFill>
                <a:latin typeface="Clara Sans" pitchFamily="50" charset="0"/>
              </a:defRPr>
            </a:lvl1pPr>
          </a:lstStyle>
          <a:p>
            <a:pPr>
              <a:defRPr/>
            </a:pPr>
            <a:fld id="{5F6036AA-6ACD-45D0-81F3-76CD030AA329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pic>
        <p:nvPicPr>
          <p:cNvPr id="1031" name="Picture 2" descr="I:\Mayna\!!_práce\RadkaF\JU České Budějovice\PPT prezentace\Podklady\HlavPapir Ekonomická fakulta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96" y="196657"/>
            <a:ext cx="2708574" cy="552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8690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540" kern="1200">
          <a:solidFill>
            <a:schemeClr val="tx2"/>
          </a:solidFill>
          <a:latin typeface="Clara Sans" pitchFamily="50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77">
          <a:solidFill>
            <a:schemeClr val="tx1"/>
          </a:solidFill>
          <a:latin typeface="Clara Sans" pitchFamily="50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77">
          <a:solidFill>
            <a:schemeClr val="tx1"/>
          </a:solidFill>
          <a:latin typeface="Clara Sans" pitchFamily="50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77">
          <a:solidFill>
            <a:schemeClr val="tx1"/>
          </a:solidFill>
          <a:latin typeface="Clara Sans" pitchFamily="50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77">
          <a:solidFill>
            <a:schemeClr val="tx1"/>
          </a:solidFill>
          <a:latin typeface="Clara Sans" pitchFamily="50" charset="0"/>
        </a:defRPr>
      </a:lvl5pPr>
      <a:lvl6pPr marL="414680" algn="ctr" rtl="0" eaLnBrk="1" fontAlgn="base" hangingPunct="1">
        <a:spcBef>
          <a:spcPct val="0"/>
        </a:spcBef>
        <a:spcAft>
          <a:spcPct val="0"/>
        </a:spcAft>
        <a:defRPr sz="3991">
          <a:solidFill>
            <a:schemeClr val="tx1"/>
          </a:solidFill>
          <a:latin typeface="Calibri" pitchFamily="34" charset="0"/>
        </a:defRPr>
      </a:lvl6pPr>
      <a:lvl7pPr marL="829361" algn="ctr" rtl="0" eaLnBrk="1" fontAlgn="base" hangingPunct="1">
        <a:spcBef>
          <a:spcPct val="0"/>
        </a:spcBef>
        <a:spcAft>
          <a:spcPct val="0"/>
        </a:spcAft>
        <a:defRPr sz="3991">
          <a:solidFill>
            <a:schemeClr val="tx1"/>
          </a:solidFill>
          <a:latin typeface="Calibri" pitchFamily="34" charset="0"/>
        </a:defRPr>
      </a:lvl7pPr>
      <a:lvl8pPr marL="1244041" algn="ctr" rtl="0" eaLnBrk="1" fontAlgn="base" hangingPunct="1">
        <a:spcBef>
          <a:spcPct val="0"/>
        </a:spcBef>
        <a:spcAft>
          <a:spcPct val="0"/>
        </a:spcAft>
        <a:defRPr sz="3991">
          <a:solidFill>
            <a:schemeClr val="tx1"/>
          </a:solidFill>
          <a:latin typeface="Calibri" pitchFamily="34" charset="0"/>
        </a:defRPr>
      </a:lvl8pPr>
      <a:lvl9pPr marL="1658722" algn="ctr" rtl="0" eaLnBrk="1" fontAlgn="base" hangingPunct="1">
        <a:spcBef>
          <a:spcPct val="0"/>
        </a:spcBef>
        <a:spcAft>
          <a:spcPct val="0"/>
        </a:spcAft>
        <a:defRPr sz="3991">
          <a:solidFill>
            <a:schemeClr val="tx1"/>
          </a:solidFill>
          <a:latin typeface="Calibri" pitchFamily="34" charset="0"/>
        </a:defRPr>
      </a:lvl9pPr>
    </p:titleStyle>
    <p:bodyStyle>
      <a:lvl1pPr marL="311010" indent="-31101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902" kern="1200">
          <a:solidFill>
            <a:schemeClr val="tx1"/>
          </a:solidFill>
          <a:latin typeface="Clara Sans" pitchFamily="50" charset="0"/>
          <a:ea typeface="+mn-ea"/>
          <a:cs typeface="+mn-cs"/>
        </a:defRPr>
      </a:lvl1pPr>
      <a:lvl2pPr marL="673856" indent="-259175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540" kern="1200">
          <a:solidFill>
            <a:schemeClr val="tx1"/>
          </a:solidFill>
          <a:latin typeface="Clara Sans" pitchFamily="50" charset="0"/>
          <a:ea typeface="+mn-ea"/>
          <a:cs typeface="+mn-cs"/>
        </a:defRPr>
      </a:lvl2pPr>
      <a:lvl3pPr marL="1036701" indent="-20734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177" kern="1200">
          <a:solidFill>
            <a:schemeClr val="tx1"/>
          </a:solidFill>
          <a:latin typeface="Clara Sans" pitchFamily="50" charset="0"/>
          <a:ea typeface="+mn-ea"/>
          <a:cs typeface="+mn-cs"/>
        </a:defRPr>
      </a:lvl3pPr>
      <a:lvl4pPr marL="1451381" indent="-20734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814" kern="1200">
          <a:solidFill>
            <a:schemeClr val="tx1"/>
          </a:solidFill>
          <a:latin typeface="Clara Sans" pitchFamily="50" charset="0"/>
          <a:ea typeface="+mn-ea"/>
          <a:cs typeface="+mn-cs"/>
        </a:defRPr>
      </a:lvl4pPr>
      <a:lvl5pPr marL="1866062" indent="-20734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814" kern="1200">
          <a:solidFill>
            <a:schemeClr val="tx1"/>
          </a:solidFill>
          <a:latin typeface="Clara Sans" pitchFamily="50" charset="0"/>
          <a:ea typeface="+mn-ea"/>
          <a:cs typeface="+mn-cs"/>
        </a:defRPr>
      </a:lvl5pPr>
      <a:lvl6pPr marL="2280742" indent="-207340" algn="l" defTabSz="829361" rtl="0" eaLnBrk="1" latinLnBrk="0" hangingPunct="1">
        <a:spcBef>
          <a:spcPct val="20000"/>
        </a:spcBef>
        <a:buFont typeface="Arial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6pPr>
      <a:lvl7pPr marL="2695423" indent="-207340" algn="l" defTabSz="829361" rtl="0" eaLnBrk="1" latinLnBrk="0" hangingPunct="1">
        <a:spcBef>
          <a:spcPct val="20000"/>
        </a:spcBef>
        <a:buFont typeface="Arial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7pPr>
      <a:lvl8pPr marL="3110103" indent="-207340" algn="l" defTabSz="829361" rtl="0" eaLnBrk="1" latinLnBrk="0" hangingPunct="1">
        <a:spcBef>
          <a:spcPct val="20000"/>
        </a:spcBef>
        <a:buFont typeface="Arial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8pPr>
      <a:lvl9pPr marL="3524783" indent="-207340" algn="l" defTabSz="829361" rtl="0" eaLnBrk="1" latinLnBrk="0" hangingPunct="1">
        <a:spcBef>
          <a:spcPct val="20000"/>
        </a:spcBef>
        <a:buFont typeface="Arial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680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361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1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8722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402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082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2763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7443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6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>
                <a:latin typeface="Clara Sans"/>
              </a:rPr>
              <a:t>The </a:t>
            </a:r>
            <a:r>
              <a:rPr lang="cs-CZ" b="1" dirty="0" err="1">
                <a:latin typeface="Clara Sans"/>
              </a:rPr>
              <a:t>property</a:t>
            </a:r>
            <a:r>
              <a:rPr lang="cs-CZ" b="1" dirty="0">
                <a:latin typeface="Clara Sans"/>
              </a:rPr>
              <a:t> </a:t>
            </a:r>
            <a:r>
              <a:rPr lang="cs-CZ" b="1" dirty="0" err="1">
                <a:latin typeface="Clara Sans"/>
              </a:rPr>
              <a:t>structure</a:t>
            </a:r>
            <a:r>
              <a:rPr lang="cs-CZ" b="1" dirty="0">
                <a:latin typeface="Clara Sans"/>
              </a:rPr>
              <a:t> </a:t>
            </a:r>
            <a:r>
              <a:rPr lang="cs-CZ" b="1" dirty="0" err="1">
                <a:latin typeface="Clara Sans"/>
              </a:rPr>
              <a:t>of</a:t>
            </a:r>
            <a:r>
              <a:rPr lang="cs-CZ" b="1" dirty="0">
                <a:latin typeface="Clara Sans"/>
              </a:rPr>
              <a:t> the </a:t>
            </a:r>
            <a:r>
              <a:rPr lang="cs-CZ" b="1" dirty="0" err="1">
                <a:latin typeface="Clara Sans"/>
              </a:rPr>
              <a:t>company</a:t>
            </a:r>
            <a:endParaRPr lang="cs-CZ" dirty="0">
              <a:latin typeface="Clara Sans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 err="1">
                <a:latin typeface="Clara Sans"/>
              </a:rPr>
              <a:t>Depreciation</a:t>
            </a:r>
            <a:r>
              <a:rPr lang="cs-CZ" b="1" dirty="0">
                <a:latin typeface="Clara Sans"/>
              </a:rPr>
              <a:t> </a:t>
            </a:r>
            <a:r>
              <a:rPr lang="cs-CZ" b="1" dirty="0" err="1">
                <a:latin typeface="Clara Sans"/>
              </a:rPr>
              <a:t>of</a:t>
            </a:r>
            <a:r>
              <a:rPr lang="cs-CZ" b="1" dirty="0">
                <a:latin typeface="Clara Sans"/>
              </a:rPr>
              <a:t> </a:t>
            </a:r>
            <a:r>
              <a:rPr lang="cs-CZ" b="1" dirty="0" err="1">
                <a:latin typeface="Clara Sans"/>
              </a:rPr>
              <a:t>Fixed</a:t>
            </a:r>
            <a:r>
              <a:rPr lang="cs-CZ" b="1" dirty="0">
                <a:latin typeface="Clara Sans"/>
              </a:rPr>
              <a:t> </a:t>
            </a:r>
            <a:r>
              <a:rPr lang="cs-CZ" b="1" dirty="0" err="1">
                <a:latin typeface="Clara Sans"/>
              </a:rPr>
              <a:t>Assets</a:t>
            </a:r>
            <a:endParaRPr lang="cs-CZ" dirty="0">
              <a:latin typeface="Clara Sans"/>
            </a:endParaRPr>
          </a:p>
        </p:txBody>
      </p:sp>
    </p:spTree>
    <p:extLst>
      <p:ext uri="{BB962C8B-B14F-4D97-AF65-F5344CB8AC3E}">
        <p14:creationId xmlns:p14="http://schemas.microsoft.com/office/powerpoint/2010/main" val="888190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Zástupný symbol pro obsah 13"/>
          <p:cNvSpPr>
            <a:spLocks noGrp="1"/>
          </p:cNvSpPr>
          <p:nvPr>
            <p:ph idx="1"/>
          </p:nvPr>
        </p:nvSpPr>
        <p:spPr>
          <a:xfrm>
            <a:off x="981844" y="1014945"/>
            <a:ext cx="10309225" cy="5706269"/>
          </a:xfrm>
        </p:spPr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sz="3500" dirty="0" err="1">
                <a:solidFill>
                  <a:srgbClr val="4F4F4F"/>
                </a:solidFill>
                <a:cs typeface="Times New Roman" panose="02020603050405020304" pitchFamily="18" charset="0"/>
              </a:rPr>
              <a:t>This</a:t>
            </a:r>
            <a:r>
              <a:rPr lang="cs-CZ" sz="3500" dirty="0">
                <a:solidFill>
                  <a:srgbClr val="4F4F4F"/>
                </a:solidFill>
                <a:cs typeface="Times New Roman" panose="02020603050405020304" pitchFamily="18" charset="0"/>
              </a:rPr>
              <a:t> </a:t>
            </a:r>
            <a:r>
              <a:rPr lang="cs-CZ" sz="3500" dirty="0" err="1">
                <a:solidFill>
                  <a:srgbClr val="4F4F4F"/>
                </a:solidFill>
                <a:cs typeface="Times New Roman" panose="02020603050405020304" pitchFamily="18" charset="0"/>
              </a:rPr>
              <a:t>is</a:t>
            </a:r>
            <a:r>
              <a:rPr lang="cs-CZ" sz="3500" dirty="0">
                <a:solidFill>
                  <a:srgbClr val="4F4F4F"/>
                </a:solidFill>
                <a:cs typeface="Times New Roman" panose="02020603050405020304" pitchFamily="18" charset="0"/>
              </a:rPr>
              <a:t> </a:t>
            </a:r>
            <a:r>
              <a:rPr lang="cs-CZ" sz="3500" dirty="0" err="1">
                <a:solidFill>
                  <a:srgbClr val="4F4F4F"/>
                </a:solidFill>
                <a:cs typeface="Times New Roman" panose="02020603050405020304" pitchFamily="18" charset="0"/>
              </a:rPr>
              <a:t>characterized</a:t>
            </a:r>
            <a:r>
              <a:rPr lang="cs-CZ" sz="3500" dirty="0">
                <a:solidFill>
                  <a:srgbClr val="4F4F4F"/>
                </a:solidFill>
                <a:cs typeface="Times New Roman" panose="02020603050405020304" pitchFamily="18" charset="0"/>
              </a:rPr>
              <a:t> by </a:t>
            </a:r>
            <a:r>
              <a:rPr lang="cs-CZ" sz="3500" dirty="0" err="1">
                <a:solidFill>
                  <a:srgbClr val="4F4F4F"/>
                </a:solidFill>
                <a:cs typeface="Times New Roman" panose="02020603050405020304" pitchFamily="18" charset="0"/>
              </a:rPr>
              <a:t>increasing</a:t>
            </a:r>
            <a:r>
              <a:rPr lang="cs-CZ" sz="3500" dirty="0">
                <a:solidFill>
                  <a:srgbClr val="4F4F4F"/>
                </a:solidFill>
                <a:cs typeface="Times New Roman" panose="02020603050405020304" pitchFamily="18" charset="0"/>
              </a:rPr>
              <a:t> </a:t>
            </a:r>
            <a:r>
              <a:rPr lang="cs-CZ" sz="3500" dirty="0" err="1">
                <a:solidFill>
                  <a:srgbClr val="4F4F4F"/>
                </a:solidFill>
                <a:cs typeface="Times New Roman" panose="02020603050405020304" pitchFamily="18" charset="0"/>
              </a:rPr>
              <a:t>annual</a:t>
            </a:r>
            <a:r>
              <a:rPr lang="cs-CZ" sz="3500" dirty="0">
                <a:solidFill>
                  <a:srgbClr val="4F4F4F"/>
                </a:solidFill>
                <a:cs typeface="Times New Roman" panose="02020603050405020304" pitchFamily="18" charset="0"/>
              </a:rPr>
              <a:t> </a:t>
            </a:r>
            <a:r>
              <a:rPr lang="cs-CZ" sz="3500" dirty="0" err="1">
                <a:solidFill>
                  <a:srgbClr val="4F4F4F"/>
                </a:solidFill>
                <a:cs typeface="Times New Roman" panose="02020603050405020304" pitchFamily="18" charset="0"/>
              </a:rPr>
              <a:t>depreciation</a:t>
            </a:r>
            <a:r>
              <a:rPr lang="cs-CZ" sz="3500" dirty="0">
                <a:solidFill>
                  <a:srgbClr val="4F4F4F"/>
                </a:solidFill>
                <a:cs typeface="Times New Roman" panose="02020603050405020304" pitchFamily="18" charset="0"/>
              </a:rPr>
              <a:t> </a:t>
            </a:r>
            <a:r>
              <a:rPr lang="cs-CZ" sz="3500" dirty="0" err="1">
                <a:solidFill>
                  <a:srgbClr val="4F4F4F"/>
                </a:solidFill>
                <a:cs typeface="Times New Roman" panose="02020603050405020304" pitchFamily="18" charset="0"/>
              </a:rPr>
              <a:t>amounts</a:t>
            </a:r>
            <a:r>
              <a:rPr lang="cs-CZ" sz="3500" dirty="0">
                <a:solidFill>
                  <a:srgbClr val="4F4F4F"/>
                </a:solidFill>
                <a:cs typeface="Times New Roman" panose="02020603050405020304" pitchFamily="18" charset="0"/>
              </a:rPr>
              <a:t> </a:t>
            </a:r>
            <a:r>
              <a:rPr lang="cs-CZ" sz="3500" dirty="0" err="1">
                <a:solidFill>
                  <a:srgbClr val="4F4F4F"/>
                </a:solidFill>
                <a:cs typeface="Times New Roman" panose="02020603050405020304" pitchFamily="18" charset="0"/>
              </a:rPr>
              <a:t>for</a:t>
            </a:r>
            <a:r>
              <a:rPr lang="cs-CZ" sz="3500" dirty="0">
                <a:solidFill>
                  <a:srgbClr val="4F4F4F"/>
                </a:solidFill>
                <a:cs typeface="Times New Roman" panose="02020603050405020304" pitchFamily="18" charset="0"/>
              </a:rPr>
              <a:t> single </a:t>
            </a:r>
            <a:r>
              <a:rPr lang="cs-CZ" sz="3500" dirty="0" err="1">
                <a:solidFill>
                  <a:srgbClr val="4F4F4F"/>
                </a:solidFill>
                <a:cs typeface="Times New Roman" panose="02020603050405020304" pitchFamily="18" charset="0"/>
              </a:rPr>
              <a:t>years</a:t>
            </a:r>
            <a:r>
              <a:rPr lang="cs-CZ" sz="3500" dirty="0">
                <a:solidFill>
                  <a:srgbClr val="4F4F4F"/>
                </a:solidFill>
                <a:cs typeface="Times New Roman" panose="02020603050405020304" pitchFamily="18" charset="0"/>
              </a:rPr>
              <a:t> </a:t>
            </a:r>
            <a:r>
              <a:rPr lang="cs-CZ" sz="3500" dirty="0" err="1">
                <a:solidFill>
                  <a:srgbClr val="4F4F4F"/>
                </a:solidFill>
                <a:cs typeface="Times New Roman" panose="02020603050405020304" pitchFamily="18" charset="0"/>
              </a:rPr>
              <a:t>of</a:t>
            </a:r>
            <a:r>
              <a:rPr lang="cs-CZ" sz="3500" dirty="0">
                <a:solidFill>
                  <a:srgbClr val="4F4F4F"/>
                </a:solidFill>
                <a:cs typeface="Times New Roman" panose="02020603050405020304" pitchFamily="18" charset="0"/>
              </a:rPr>
              <a:t> </a:t>
            </a:r>
            <a:r>
              <a:rPr lang="cs-CZ" sz="3500" dirty="0" err="1">
                <a:solidFill>
                  <a:srgbClr val="4F4F4F"/>
                </a:solidFill>
                <a:cs typeface="Times New Roman" panose="02020603050405020304" pitchFamily="18" charset="0"/>
              </a:rPr>
              <a:t>depreciation</a:t>
            </a:r>
            <a:r>
              <a:rPr lang="cs-CZ" sz="3500" dirty="0">
                <a:solidFill>
                  <a:srgbClr val="4F4F4F"/>
                </a:solidFill>
                <a:cs typeface="Times New Roman" panose="02020603050405020304" pitchFamily="18" charset="0"/>
              </a:rPr>
              <a:t>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cs-CZ" sz="3500" dirty="0">
              <a:solidFill>
                <a:srgbClr val="4F4F4F"/>
              </a:solidFill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sz="3500" dirty="0">
                <a:solidFill>
                  <a:srgbClr val="FF0000"/>
                </a:solidFill>
                <a:cs typeface="Times New Roman" panose="02020603050405020304" pitchFamily="18" charset="0"/>
              </a:rPr>
              <a:t>The </a:t>
            </a:r>
            <a:r>
              <a:rPr lang="cs-CZ" sz="35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methods</a:t>
            </a:r>
            <a:r>
              <a:rPr lang="cs-CZ" sz="3500" dirty="0">
                <a:solidFill>
                  <a:srgbClr val="4F4F4F"/>
                </a:solidFill>
                <a:cs typeface="Times New Roman" panose="02020603050405020304" pitchFamily="18" charset="0"/>
              </a:rPr>
              <a:t>:</a:t>
            </a:r>
          </a:p>
          <a:p>
            <a:pPr lvl="2" algn="just">
              <a:spcBef>
                <a:spcPts val="600"/>
              </a:spcBef>
              <a:spcAft>
                <a:spcPts val="600"/>
              </a:spcAft>
            </a:pPr>
            <a:r>
              <a:rPr lang="cs-CZ" sz="3500" b="1" dirty="0">
                <a:solidFill>
                  <a:srgbClr val="4F4F4F"/>
                </a:solidFill>
                <a:cs typeface="Times New Roman" panose="02020603050405020304" pitchFamily="18" charset="0"/>
              </a:rPr>
              <a:t>The </a:t>
            </a:r>
            <a:r>
              <a:rPr lang="cs-CZ" sz="3500" b="1" dirty="0" err="1">
                <a:solidFill>
                  <a:srgbClr val="4F4F4F"/>
                </a:solidFill>
                <a:cs typeface="Times New Roman" panose="02020603050405020304" pitchFamily="18" charset="0"/>
              </a:rPr>
              <a:t>annuity</a:t>
            </a:r>
            <a:r>
              <a:rPr lang="cs-CZ" sz="3500" b="1" dirty="0">
                <a:solidFill>
                  <a:srgbClr val="4F4F4F"/>
                </a:solidFill>
                <a:cs typeface="Times New Roman" panose="02020603050405020304" pitchFamily="18" charset="0"/>
              </a:rPr>
              <a:t> </a:t>
            </a:r>
            <a:r>
              <a:rPr lang="cs-CZ" sz="3500" b="1" dirty="0" err="1">
                <a:solidFill>
                  <a:srgbClr val="4F4F4F"/>
                </a:solidFill>
                <a:cs typeface="Times New Roman" panose="02020603050405020304" pitchFamily="18" charset="0"/>
              </a:rPr>
              <a:t>method</a:t>
            </a:r>
            <a:r>
              <a:rPr lang="cs-CZ" sz="3500" b="1" dirty="0">
                <a:solidFill>
                  <a:srgbClr val="4F4F4F"/>
                </a:solidFill>
                <a:cs typeface="Times New Roman" panose="02020603050405020304" pitchFamily="18" charset="0"/>
              </a:rPr>
              <a:t> </a:t>
            </a:r>
            <a:r>
              <a:rPr lang="cs-CZ" sz="3500" dirty="0">
                <a:solidFill>
                  <a:srgbClr val="4F4F4F"/>
                </a:solidFill>
                <a:cs typeface="Times New Roman" panose="02020603050405020304" pitchFamily="18" charset="0"/>
              </a:rPr>
              <a:t>(</a:t>
            </a:r>
            <a:r>
              <a:rPr lang="cs-CZ" sz="3500" dirty="0" err="1">
                <a:solidFill>
                  <a:srgbClr val="4F4F4F"/>
                </a:solidFill>
                <a:cs typeface="Times New Roman" panose="02020603050405020304" pitchFamily="18" charset="0"/>
              </a:rPr>
              <a:t>redemption</a:t>
            </a:r>
            <a:r>
              <a:rPr lang="cs-CZ" sz="3500" dirty="0">
                <a:solidFill>
                  <a:srgbClr val="4F4F4F"/>
                </a:solidFill>
                <a:cs typeface="Times New Roman" panose="02020603050405020304" pitchFamily="18" charset="0"/>
              </a:rPr>
              <a:t> </a:t>
            </a:r>
            <a:r>
              <a:rPr lang="cs-CZ" sz="3500" dirty="0" err="1">
                <a:solidFill>
                  <a:srgbClr val="4F4F4F"/>
                </a:solidFill>
                <a:cs typeface="Times New Roman" panose="02020603050405020304" pitchFamily="18" charset="0"/>
              </a:rPr>
              <a:t>reserve</a:t>
            </a:r>
            <a:r>
              <a:rPr lang="cs-CZ" sz="3500" dirty="0">
                <a:solidFill>
                  <a:srgbClr val="4F4F4F"/>
                </a:solidFill>
                <a:cs typeface="Times New Roman" panose="02020603050405020304" pitchFamily="18" charset="0"/>
              </a:rPr>
              <a:t> </a:t>
            </a:r>
            <a:r>
              <a:rPr lang="cs-CZ" sz="3500" dirty="0" err="1">
                <a:solidFill>
                  <a:srgbClr val="4F4F4F"/>
                </a:solidFill>
                <a:cs typeface="Times New Roman" panose="02020603050405020304" pitchFamily="18" charset="0"/>
              </a:rPr>
              <a:t>method</a:t>
            </a:r>
            <a:r>
              <a:rPr lang="cs-CZ" sz="3500" dirty="0">
                <a:solidFill>
                  <a:srgbClr val="4F4F4F"/>
                </a:solidFill>
                <a:cs typeface="Times New Roman" panose="02020603050405020304" pitchFamily="18" charset="0"/>
              </a:rPr>
              <a:t>). </a:t>
            </a:r>
          </a:p>
          <a:p>
            <a:pPr lvl="2" algn="just">
              <a:spcBef>
                <a:spcPts val="600"/>
              </a:spcBef>
              <a:spcAft>
                <a:spcPts val="600"/>
              </a:spcAft>
            </a:pPr>
            <a:r>
              <a:rPr lang="cs-CZ" sz="3500" b="1" dirty="0">
                <a:solidFill>
                  <a:srgbClr val="4F4F4F"/>
                </a:solidFill>
                <a:cs typeface="Times New Roman" panose="02020603050405020304" pitchFamily="18" charset="0"/>
              </a:rPr>
              <a:t>The </a:t>
            </a:r>
            <a:r>
              <a:rPr lang="cs-CZ" sz="3500" b="1" dirty="0" err="1">
                <a:solidFill>
                  <a:srgbClr val="4F4F4F"/>
                </a:solidFill>
                <a:cs typeface="Times New Roman" panose="02020603050405020304" pitchFamily="18" charset="0"/>
              </a:rPr>
              <a:t>decelerated</a:t>
            </a:r>
            <a:r>
              <a:rPr lang="cs-CZ" sz="3500" b="1" dirty="0">
                <a:solidFill>
                  <a:srgbClr val="4F4F4F"/>
                </a:solidFill>
                <a:cs typeface="Times New Roman" panose="02020603050405020304" pitchFamily="18" charset="0"/>
              </a:rPr>
              <a:t> </a:t>
            </a:r>
            <a:r>
              <a:rPr lang="cs-CZ" sz="3500" b="1" dirty="0" err="1">
                <a:solidFill>
                  <a:srgbClr val="4F4F4F"/>
                </a:solidFill>
                <a:cs typeface="Times New Roman" panose="02020603050405020304" pitchFamily="18" charset="0"/>
              </a:rPr>
              <a:t>depreciation</a:t>
            </a:r>
            <a:r>
              <a:rPr lang="cs-CZ" sz="3500" b="1" dirty="0">
                <a:solidFill>
                  <a:srgbClr val="4F4F4F"/>
                </a:solidFill>
                <a:cs typeface="Times New Roman" panose="02020603050405020304" pitchFamily="18" charset="0"/>
              </a:rPr>
              <a:t> </a:t>
            </a:r>
            <a:r>
              <a:rPr lang="cs-CZ" sz="3500" b="1" dirty="0" err="1">
                <a:solidFill>
                  <a:srgbClr val="4F4F4F"/>
                </a:solidFill>
                <a:cs typeface="Times New Roman" panose="02020603050405020304" pitchFamily="18" charset="0"/>
              </a:rPr>
              <a:t>method</a:t>
            </a:r>
            <a:r>
              <a:rPr lang="cs-CZ" sz="3500" dirty="0">
                <a:solidFill>
                  <a:srgbClr val="4F4F4F"/>
                </a:solidFill>
                <a:cs typeface="Times New Roman" panose="02020603050405020304" pitchFamily="18" charset="0"/>
              </a:rPr>
              <a:t>. It </a:t>
            </a:r>
            <a:r>
              <a:rPr lang="cs-CZ" sz="3500" dirty="0" err="1">
                <a:solidFill>
                  <a:srgbClr val="4F4F4F"/>
                </a:solidFill>
                <a:cs typeface="Times New Roman" panose="02020603050405020304" pitchFamily="18" charset="0"/>
              </a:rPr>
              <a:t>is</a:t>
            </a:r>
            <a:r>
              <a:rPr lang="cs-CZ" sz="3500" dirty="0">
                <a:solidFill>
                  <a:srgbClr val="4F4F4F"/>
                </a:solidFill>
                <a:cs typeface="Times New Roman" panose="02020603050405020304" pitchFamily="18" charset="0"/>
              </a:rPr>
              <a:t> </a:t>
            </a:r>
            <a:r>
              <a:rPr lang="cs-CZ" sz="3500" dirty="0" err="1">
                <a:solidFill>
                  <a:srgbClr val="4F4F4F"/>
                </a:solidFill>
                <a:cs typeface="Times New Roman" panose="02020603050405020304" pitchFamily="18" charset="0"/>
              </a:rPr>
              <a:t>somewhat</a:t>
            </a:r>
            <a:r>
              <a:rPr lang="cs-CZ" sz="3500" dirty="0">
                <a:solidFill>
                  <a:srgbClr val="4F4F4F"/>
                </a:solidFill>
                <a:cs typeface="Times New Roman" panose="02020603050405020304" pitchFamily="18" charset="0"/>
              </a:rPr>
              <a:t> </a:t>
            </a:r>
            <a:r>
              <a:rPr lang="cs-CZ" sz="3500" dirty="0" err="1">
                <a:solidFill>
                  <a:srgbClr val="4F4F4F"/>
                </a:solidFill>
                <a:cs typeface="Times New Roman" panose="02020603050405020304" pitchFamily="18" charset="0"/>
              </a:rPr>
              <a:t>analogous</a:t>
            </a:r>
            <a:r>
              <a:rPr lang="cs-CZ" sz="3500" dirty="0">
                <a:solidFill>
                  <a:srgbClr val="4F4F4F"/>
                </a:solidFill>
                <a:cs typeface="Times New Roman" panose="02020603050405020304" pitchFamily="18" charset="0"/>
              </a:rPr>
              <a:t> to the SYD </a:t>
            </a:r>
            <a:r>
              <a:rPr lang="cs-CZ" sz="3500" dirty="0" err="1">
                <a:solidFill>
                  <a:srgbClr val="4F4F4F"/>
                </a:solidFill>
                <a:cs typeface="Times New Roman" panose="02020603050405020304" pitchFamily="18" charset="0"/>
              </a:rPr>
              <a:t>method</a:t>
            </a:r>
            <a:r>
              <a:rPr lang="cs-CZ" sz="3500" dirty="0">
                <a:solidFill>
                  <a:srgbClr val="4F4F4F"/>
                </a:solidFill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cs-CZ" sz="3500" dirty="0">
              <a:solidFill>
                <a:srgbClr val="4F4F4F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cs-CZ" altLang="cs-CZ" sz="3200" dirty="0">
              <a:solidFill>
                <a:srgbClr val="4F4F4F"/>
              </a:solidFill>
              <a:cs typeface="Times New Roman" panose="02020603050405020304" pitchFamily="18" charset="0"/>
            </a:endParaRPr>
          </a:p>
          <a:p>
            <a:pPr>
              <a:defRPr/>
            </a:pPr>
            <a:endParaRPr lang="cs-CZ" altLang="cs-CZ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96CDB3-5EE2-44BD-8932-2E6FAFA38DA7}" type="slidenum">
              <a:rPr lang="cs-CZ"/>
              <a:pPr>
                <a:defRPr/>
              </a:pPr>
              <a:t>10</a:t>
            </a:fld>
            <a:endParaRPr lang="cs-CZ" dirty="0"/>
          </a:p>
        </p:txBody>
      </p:sp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3142083" y="163468"/>
            <a:ext cx="8436939" cy="601260"/>
          </a:xfrm>
        </p:spPr>
        <p:txBody>
          <a:bodyPr/>
          <a:lstStyle/>
          <a:p>
            <a:pPr lvl="0"/>
            <a:r>
              <a:rPr lang="cs-CZ" sz="3600" dirty="0"/>
              <a:t>The </a:t>
            </a:r>
            <a:r>
              <a:rPr lang="cs-CZ" sz="3600" dirty="0" err="1"/>
              <a:t>Progressive</a:t>
            </a:r>
            <a:r>
              <a:rPr lang="cs-CZ" sz="3600" dirty="0"/>
              <a:t> </a:t>
            </a:r>
            <a:r>
              <a:rPr lang="cs-CZ" sz="3600" dirty="0" err="1"/>
              <a:t>Depreciation</a:t>
            </a:r>
            <a:r>
              <a:rPr lang="cs-CZ" sz="3600" dirty="0"/>
              <a:t> </a:t>
            </a:r>
            <a:r>
              <a:rPr lang="cs-CZ" sz="3600" dirty="0" err="1"/>
              <a:t>Method</a:t>
            </a:r>
            <a:endParaRPr lang="cs-CZ" sz="3600" dirty="0"/>
          </a:p>
        </p:txBody>
      </p:sp>
      <p:sp>
        <p:nvSpPr>
          <p:cNvPr id="2" name="Rectangle 20"/>
          <p:cNvSpPr>
            <a:spLocks noChangeArrowheads="1"/>
          </p:cNvSpPr>
          <p:nvPr/>
        </p:nvSpPr>
        <p:spPr bwMode="auto">
          <a:xfrm>
            <a:off x="3142083" y="2730719"/>
            <a:ext cx="12188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B6D413-1855-435C-A4B3-217628ADD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Book </a:t>
            </a:r>
            <a:r>
              <a:rPr lang="cs-CZ" sz="3600" dirty="0" err="1"/>
              <a:t>Depreciations</a:t>
            </a:r>
            <a:endParaRPr lang="cs-CZ" sz="3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A8014D-9E4B-4FC6-B630-CE4B7B7A43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dirty="0">
                <a:solidFill>
                  <a:srgbClr val="4F4F4F"/>
                </a:solidFill>
                <a:latin typeface="Clara Sans"/>
                <a:cs typeface="Times New Roman" panose="02020603050405020304" pitchFamily="18" charset="0"/>
              </a:rPr>
              <a:t>by ACCOUNTING ACT, </a:t>
            </a:r>
            <a:r>
              <a:rPr lang="cs-CZ" sz="3200" dirty="0" err="1">
                <a:solidFill>
                  <a:srgbClr val="4F4F4F"/>
                </a:solidFill>
                <a:latin typeface="Clara Sans"/>
                <a:cs typeface="Times New Roman" panose="02020603050405020304" pitchFamily="18" charset="0"/>
              </a:rPr>
              <a:t>Act</a:t>
            </a:r>
            <a:r>
              <a:rPr lang="cs-CZ" sz="3200" dirty="0">
                <a:solidFill>
                  <a:srgbClr val="4F4F4F"/>
                </a:solidFill>
                <a:latin typeface="Clara Sans"/>
                <a:cs typeface="Times New Roman" panose="02020603050405020304" pitchFamily="18" charset="0"/>
              </a:rPr>
              <a:t> No. 563/1991 </a:t>
            </a:r>
            <a:r>
              <a:rPr lang="cs-CZ" sz="3200" dirty="0" err="1">
                <a:solidFill>
                  <a:srgbClr val="4F4F4F"/>
                </a:solidFill>
                <a:latin typeface="Clara Sans"/>
                <a:cs typeface="Times New Roman" panose="02020603050405020304" pitchFamily="18" charset="0"/>
              </a:rPr>
              <a:t>Coll</a:t>
            </a:r>
            <a:r>
              <a:rPr lang="cs-CZ" sz="3200" dirty="0">
                <a:solidFill>
                  <a:srgbClr val="4F4F4F"/>
                </a:solidFill>
                <a:latin typeface="Clara Sans"/>
                <a:cs typeface="Times New Roman" panose="02020603050405020304" pitchFamily="18" charset="0"/>
              </a:rPr>
              <a:t>. on </a:t>
            </a:r>
            <a:r>
              <a:rPr lang="cs-CZ" sz="3200" dirty="0" err="1">
                <a:solidFill>
                  <a:srgbClr val="4F4F4F"/>
                </a:solidFill>
                <a:latin typeface="Clara Sans"/>
                <a:cs typeface="Times New Roman" panose="02020603050405020304" pitchFamily="18" charset="0"/>
              </a:rPr>
              <a:t>Accountancy</a:t>
            </a:r>
            <a:endParaRPr lang="cs-CZ" sz="3200" dirty="0">
              <a:solidFill>
                <a:srgbClr val="4F4F4F"/>
              </a:solidFill>
              <a:latin typeface="Clara Sans"/>
              <a:cs typeface="Times New Roman" panose="02020603050405020304" pitchFamily="18" charset="0"/>
            </a:endParaRPr>
          </a:p>
          <a:p>
            <a:endParaRPr lang="cs-CZ" sz="3200" dirty="0">
              <a:solidFill>
                <a:srgbClr val="4F4F4F"/>
              </a:solidFill>
              <a:latin typeface="Clara Sans"/>
              <a:cs typeface="Times New Roman" panose="02020603050405020304" pitchFamily="18" charset="0"/>
            </a:endParaRPr>
          </a:p>
          <a:p>
            <a:r>
              <a:rPr lang="cs-CZ" sz="3200" dirty="0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book </a:t>
            </a:r>
            <a:r>
              <a:rPr lang="cs-CZ" sz="3200" dirty="0" err="1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depreciations</a:t>
            </a:r>
            <a:r>
              <a:rPr lang="cs-CZ" sz="3200" dirty="0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cs-CZ" sz="3200" dirty="0" err="1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calculated</a:t>
            </a:r>
            <a:r>
              <a:rPr lang="cs-CZ" sz="3200" dirty="0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cs-CZ" sz="3200" dirty="0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cs-CZ" sz="3200" dirty="0" err="1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cs-CZ" sz="3200" dirty="0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3200" dirty="0" err="1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cs-CZ" sz="3200" dirty="0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cs-CZ" sz="3200" dirty="0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cs-CZ" sz="3200" dirty="0" err="1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assets</a:t>
            </a:r>
            <a:r>
              <a:rPr lang="cs-CZ" sz="3200" dirty="0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cs-CZ" sz="3200" dirty="0" err="1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assessed</a:t>
            </a:r>
            <a:r>
              <a:rPr lang="cs-CZ" sz="3200" dirty="0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 in the </a:t>
            </a:r>
            <a:r>
              <a:rPr lang="cs-CZ" sz="3200" dirty="0" err="1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accounting</a:t>
            </a:r>
            <a:endParaRPr lang="cs-CZ" sz="3200" dirty="0">
              <a:solidFill>
                <a:srgbClr val="4F4F4F"/>
              </a:solidFill>
              <a:latin typeface="Clara San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3200" dirty="0">
              <a:solidFill>
                <a:srgbClr val="4F4F4F"/>
              </a:solidFill>
              <a:latin typeface="Clara San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3200" dirty="0" err="1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Accounting</a:t>
            </a:r>
            <a:r>
              <a:rPr lang="cs-CZ" sz="3200" dirty="0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units</a:t>
            </a:r>
            <a:r>
              <a:rPr lang="cs-CZ" sz="3200" dirty="0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shall</a:t>
            </a:r>
            <a:r>
              <a:rPr lang="cs-CZ" sz="3200" dirty="0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draw</a:t>
            </a:r>
            <a:r>
              <a:rPr lang="cs-CZ" sz="3200" dirty="0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 up </a:t>
            </a:r>
            <a:r>
              <a:rPr lang="cs-CZ" sz="3200" dirty="0" err="1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cs-CZ" sz="3200" dirty="0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b="1" dirty="0" err="1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depreciation</a:t>
            </a:r>
            <a:r>
              <a:rPr lang="cs-CZ" sz="3200" b="1" dirty="0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b="1" dirty="0" err="1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plan</a:t>
            </a:r>
            <a:endParaRPr lang="cs-CZ" sz="3200" dirty="0">
              <a:solidFill>
                <a:srgbClr val="4F4F4F"/>
              </a:solidFill>
              <a:latin typeface="Clara Sans"/>
              <a:cs typeface="Times New Roman" panose="02020603050405020304" pitchFamily="18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D87E009-BD01-4E61-BA52-89A51680E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AEAFA1-BE46-4451-8199-C87147822174}" type="slidenum">
              <a:rPr lang="cs-CZ" smtClean="0"/>
              <a:pPr>
                <a:defRPr/>
              </a:pPr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289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C03672-8510-4E4D-828F-75F09F5094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dirty="0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cs-CZ" sz="3200" dirty="0" err="1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Act</a:t>
            </a:r>
            <a:r>
              <a:rPr lang="cs-CZ" sz="3200" dirty="0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 No 586/1992 </a:t>
            </a:r>
            <a:r>
              <a:rPr lang="cs-CZ" sz="3200" dirty="0" err="1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Coll</a:t>
            </a:r>
            <a:r>
              <a:rPr lang="cs-CZ" sz="3200" dirty="0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cs-CZ" sz="3200" dirty="0" err="1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Income</a:t>
            </a:r>
            <a:r>
              <a:rPr lang="cs-CZ" sz="3200" dirty="0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 Tax </a:t>
            </a:r>
            <a:r>
              <a:rPr lang="cs-CZ" sz="3200" dirty="0" err="1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Law</a:t>
            </a:r>
            <a:r>
              <a:rPr lang="cs-CZ" sz="3200" dirty="0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cs-CZ" sz="3200" dirty="0" err="1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Write-offs</a:t>
            </a:r>
            <a:r>
              <a:rPr lang="cs-CZ" sz="3200" dirty="0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 (Tax </a:t>
            </a:r>
            <a:r>
              <a:rPr lang="cs-CZ" sz="3200" dirty="0" err="1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Depreciations</a:t>
            </a:r>
            <a:r>
              <a:rPr lang="cs-CZ" sz="3200" dirty="0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) are made </a:t>
            </a:r>
            <a:r>
              <a:rPr lang="cs-CZ" sz="3200" dirty="0" err="1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cs-CZ" sz="3200" dirty="0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b="1" dirty="0" err="1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tangible</a:t>
            </a:r>
            <a:r>
              <a:rPr lang="cs-CZ" sz="3200" b="1" dirty="0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b="1" dirty="0" err="1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cs-CZ" sz="3200" b="1" dirty="0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b="1" dirty="0" err="1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intangible</a:t>
            </a:r>
            <a:r>
              <a:rPr lang="cs-CZ" sz="3200" b="1" dirty="0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b="1" dirty="0" err="1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assets</a:t>
            </a:r>
            <a:endParaRPr lang="cs-CZ" sz="3200" b="1" dirty="0">
              <a:solidFill>
                <a:srgbClr val="4F4F4F"/>
              </a:solidFill>
              <a:latin typeface="Clara San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3200" b="1" dirty="0" err="1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Write-offs</a:t>
            </a:r>
            <a:r>
              <a:rPr lang="cs-CZ" sz="3200" b="1" dirty="0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cs-CZ" sz="3200" dirty="0" err="1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defined</a:t>
            </a:r>
            <a:r>
              <a:rPr lang="cs-CZ" sz="3200" dirty="0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 as</a:t>
            </a:r>
            <a:r>
              <a:rPr lang="cs-CZ" sz="3200" b="1" dirty="0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including</a:t>
            </a:r>
            <a:r>
              <a:rPr lang="cs-CZ" sz="3200" dirty="0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depreciation</a:t>
            </a:r>
            <a:r>
              <a:rPr lang="cs-CZ" sz="3200" dirty="0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3200" dirty="0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tangible</a:t>
            </a:r>
            <a:r>
              <a:rPr lang="cs-CZ" sz="3200" dirty="0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assets</a:t>
            </a:r>
            <a:r>
              <a:rPr lang="cs-CZ" sz="3200" dirty="0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cs-CZ" sz="3200" dirty="0" err="1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expenditures</a:t>
            </a:r>
            <a:r>
              <a:rPr lang="cs-CZ" sz="3200" dirty="0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3200" dirty="0" err="1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costs</a:t>
            </a:r>
            <a:r>
              <a:rPr lang="cs-CZ" sz="3200" dirty="0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cs-CZ" sz="3200" dirty="0" err="1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cs-CZ" sz="3200" dirty="0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cs-CZ" sz="3200" dirty="0" err="1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purpose</a:t>
            </a:r>
            <a:r>
              <a:rPr lang="cs-CZ" sz="3200" dirty="0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3200" dirty="0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determining</a:t>
            </a:r>
            <a:r>
              <a:rPr lang="cs-CZ" sz="3200" dirty="0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cs-CZ" sz="3200" dirty="0" err="1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income</a:t>
            </a:r>
            <a:r>
              <a:rPr lang="cs-CZ" sz="3200" dirty="0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 tax base.</a:t>
            </a:r>
          </a:p>
          <a:p>
            <a:r>
              <a:rPr lang="cs-CZ" sz="3200" dirty="0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cs-CZ" sz="3200" dirty="0" err="1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r>
              <a:rPr lang="cs-CZ" sz="3200" dirty="0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year</a:t>
            </a:r>
            <a:r>
              <a:rPr lang="cs-CZ" sz="3200" dirty="0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3200" dirty="0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depreciation</a:t>
            </a:r>
            <a:r>
              <a:rPr lang="cs-CZ" sz="3200" dirty="0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cs-CZ" sz="3200" dirty="0" err="1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entrepreneur</a:t>
            </a:r>
            <a:r>
              <a:rPr lang="cs-CZ" sz="3200" dirty="0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classifies</a:t>
            </a:r>
            <a:r>
              <a:rPr lang="cs-CZ" sz="3200" dirty="0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>
                <a:solidFill>
                  <a:srgbClr val="FF0000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tangible</a:t>
            </a:r>
            <a:r>
              <a:rPr lang="cs-CZ" sz="3200" dirty="0">
                <a:solidFill>
                  <a:srgbClr val="FF0000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>
                <a:solidFill>
                  <a:srgbClr val="FF0000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assets</a:t>
            </a:r>
            <a:r>
              <a:rPr lang="cs-CZ" sz="3200" dirty="0">
                <a:solidFill>
                  <a:srgbClr val="FF0000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cs-CZ" sz="3200" dirty="0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b="1" dirty="0" err="1">
                <a:solidFill>
                  <a:srgbClr val="FF0000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depreciation</a:t>
            </a:r>
            <a:r>
              <a:rPr lang="cs-CZ" sz="3200" b="1" dirty="0">
                <a:solidFill>
                  <a:srgbClr val="FF0000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b="1" dirty="0" err="1">
                <a:solidFill>
                  <a:srgbClr val="FF0000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groups</a:t>
            </a:r>
            <a:r>
              <a:rPr lang="cs-CZ" sz="3200" b="1" dirty="0">
                <a:solidFill>
                  <a:srgbClr val="FF0000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3200" dirty="0" err="1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see</a:t>
            </a:r>
            <a:r>
              <a:rPr lang="cs-CZ" sz="3200" dirty="0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cs-CZ" sz="3200" dirty="0" err="1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annex</a:t>
            </a:r>
            <a:r>
              <a:rPr lang="cs-CZ" sz="3200" dirty="0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 to the </a:t>
            </a:r>
            <a:r>
              <a:rPr lang="cs-CZ" sz="3200" dirty="0" err="1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Income</a:t>
            </a:r>
            <a:r>
              <a:rPr lang="cs-CZ" sz="3200" dirty="0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 Tax </a:t>
            </a:r>
            <a:r>
              <a:rPr lang="cs-CZ" sz="3200" dirty="0" err="1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Act</a:t>
            </a:r>
            <a:r>
              <a:rPr lang="cs-CZ" sz="3200" dirty="0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6C67E4B-C6B8-4D3F-9AC3-CC254E90E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AEAFA1-BE46-4451-8199-C87147822174}" type="slidenum">
              <a:rPr lang="cs-CZ" smtClean="0"/>
              <a:pPr>
                <a:defRPr/>
              </a:pPr>
              <a:t>12</a:t>
            </a:fld>
            <a:endParaRPr lang="cs-CZ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9F0F7F2D-EAC3-49D5-83B2-3268196EC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3289" y="163468"/>
            <a:ext cx="8465734" cy="601260"/>
          </a:xfrm>
        </p:spPr>
        <p:txBody>
          <a:bodyPr/>
          <a:lstStyle/>
          <a:p>
            <a:r>
              <a:rPr lang="cs-CZ" sz="3600" dirty="0"/>
              <a:t>Tax </a:t>
            </a:r>
            <a:r>
              <a:rPr lang="cs-CZ" sz="3600" dirty="0" err="1"/>
              <a:t>Depreciations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598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FEB6CF-5B72-414F-8C5C-B7BC8990B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Tax </a:t>
            </a:r>
            <a:r>
              <a:rPr lang="cs-CZ" sz="3200" dirty="0" err="1"/>
              <a:t>Depreciations</a:t>
            </a:r>
            <a:endParaRPr lang="cs-CZ" dirty="0"/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ED3934F6-E82E-48CF-963C-94E20B76A7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9692387"/>
              </p:ext>
            </p:extLst>
          </p:nvPr>
        </p:nvGraphicFramePr>
        <p:xfrm>
          <a:off x="1197868" y="1124744"/>
          <a:ext cx="6290687" cy="3105466"/>
        </p:xfrm>
        <a:graphic>
          <a:graphicData uri="http://schemas.openxmlformats.org/drawingml/2006/table">
            <a:tbl>
              <a:tblPr/>
              <a:tblGrid>
                <a:gridCol w="3045776">
                  <a:extLst>
                    <a:ext uri="{9D8B030D-6E8A-4147-A177-3AD203B41FA5}">
                      <a16:colId xmlns:a16="http://schemas.microsoft.com/office/drawing/2014/main" val="1113637354"/>
                    </a:ext>
                  </a:extLst>
                </a:gridCol>
                <a:gridCol w="3244911">
                  <a:extLst>
                    <a:ext uri="{9D8B030D-6E8A-4147-A177-3AD203B41FA5}">
                      <a16:colId xmlns:a16="http://schemas.microsoft.com/office/drawing/2014/main" val="1237178063"/>
                    </a:ext>
                  </a:extLst>
                </a:gridCol>
              </a:tblGrid>
              <a:tr h="44363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400">
                          <a:solidFill>
                            <a:srgbClr val="4F4F4F"/>
                          </a:solidFill>
                          <a:effectLst/>
                          <a:latin typeface="Clara San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Depreciation group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400">
                          <a:solidFill>
                            <a:srgbClr val="4F4F4F"/>
                          </a:solidFill>
                          <a:effectLst/>
                          <a:latin typeface="Clara San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Depreciation period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2092248"/>
                  </a:ext>
                </a:extLst>
              </a:tr>
              <a:tr h="44363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400">
                          <a:solidFill>
                            <a:srgbClr val="4F4F4F"/>
                          </a:solidFill>
                          <a:effectLst/>
                          <a:latin typeface="Clara San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400">
                          <a:solidFill>
                            <a:srgbClr val="4F4F4F"/>
                          </a:solidFill>
                          <a:effectLst/>
                          <a:latin typeface="Clara San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years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4631636"/>
                  </a:ext>
                </a:extLst>
              </a:tr>
              <a:tr h="44363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400">
                          <a:solidFill>
                            <a:srgbClr val="4F4F4F"/>
                          </a:solidFill>
                          <a:effectLst/>
                          <a:latin typeface="Clara San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400">
                          <a:solidFill>
                            <a:srgbClr val="4F4F4F"/>
                          </a:solidFill>
                          <a:effectLst/>
                          <a:latin typeface="Clara San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years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9850757"/>
                  </a:ext>
                </a:extLst>
              </a:tr>
              <a:tr h="44363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400">
                          <a:solidFill>
                            <a:srgbClr val="4F4F4F"/>
                          </a:solidFill>
                          <a:effectLst/>
                          <a:latin typeface="Clara San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400">
                          <a:solidFill>
                            <a:srgbClr val="4F4F4F"/>
                          </a:solidFill>
                          <a:effectLst/>
                          <a:latin typeface="Clara San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years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3922429"/>
                  </a:ext>
                </a:extLst>
              </a:tr>
              <a:tr h="44363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400">
                          <a:solidFill>
                            <a:srgbClr val="4F4F4F"/>
                          </a:solidFill>
                          <a:effectLst/>
                          <a:latin typeface="Clara San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400">
                          <a:solidFill>
                            <a:srgbClr val="4F4F4F"/>
                          </a:solidFill>
                          <a:effectLst/>
                          <a:latin typeface="Clara San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years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1973602"/>
                  </a:ext>
                </a:extLst>
              </a:tr>
              <a:tr h="44363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400">
                          <a:solidFill>
                            <a:srgbClr val="4F4F4F"/>
                          </a:solidFill>
                          <a:effectLst/>
                          <a:latin typeface="Clara San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400">
                          <a:solidFill>
                            <a:srgbClr val="4F4F4F"/>
                          </a:solidFill>
                          <a:effectLst/>
                          <a:latin typeface="Clara San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 years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0281288"/>
                  </a:ext>
                </a:extLst>
              </a:tr>
              <a:tr h="44363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400">
                          <a:solidFill>
                            <a:srgbClr val="4F4F4F"/>
                          </a:solidFill>
                          <a:effectLst/>
                          <a:latin typeface="Clara San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400" dirty="0">
                          <a:solidFill>
                            <a:srgbClr val="4F4F4F"/>
                          </a:solidFill>
                          <a:effectLst/>
                          <a:latin typeface="Clara San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 </a:t>
                      </a:r>
                      <a:r>
                        <a:rPr lang="cs-CZ" sz="2400" dirty="0" err="1">
                          <a:solidFill>
                            <a:srgbClr val="4F4F4F"/>
                          </a:solidFill>
                          <a:effectLst/>
                          <a:latin typeface="Clara San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years</a:t>
                      </a:r>
                      <a:endParaRPr lang="cs-CZ" sz="2400" dirty="0">
                        <a:solidFill>
                          <a:srgbClr val="4F4F4F"/>
                        </a:solidFill>
                        <a:effectLst/>
                        <a:latin typeface="Clara 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9377150"/>
                  </a:ext>
                </a:extLst>
              </a:tr>
            </a:tbl>
          </a:graphicData>
        </a:graphic>
      </p:graphicFrame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0E23163-C295-4001-AAB0-F6D1CFD8E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AEAFA1-BE46-4451-8199-C87147822174}" type="slidenum">
              <a:rPr lang="cs-CZ" smtClean="0"/>
              <a:pPr>
                <a:defRPr/>
              </a:pPr>
              <a:t>13</a:t>
            </a:fld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A53906F0-9827-4874-8D41-9E9F3EFD35A8}"/>
              </a:ext>
            </a:extLst>
          </p:cNvPr>
          <p:cNvSpPr/>
          <p:nvPr/>
        </p:nvSpPr>
        <p:spPr>
          <a:xfrm>
            <a:off x="1053852" y="4590226"/>
            <a:ext cx="89289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cs-CZ" sz="3200" dirty="0" err="1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entrepreneur</a:t>
            </a:r>
            <a:r>
              <a:rPr lang="cs-CZ" sz="3200" dirty="0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does</a:t>
            </a:r>
            <a:r>
              <a:rPr lang="cs-CZ" sz="3200" dirty="0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either</a:t>
            </a:r>
            <a:r>
              <a:rPr lang="cs-CZ" sz="3200" dirty="0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b="1" dirty="0" err="1">
                <a:solidFill>
                  <a:srgbClr val="FF0000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straight</a:t>
            </a:r>
            <a:r>
              <a:rPr lang="cs-CZ" sz="3200" b="1" dirty="0">
                <a:solidFill>
                  <a:srgbClr val="FF0000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-line</a:t>
            </a:r>
            <a:r>
              <a:rPr lang="cs-CZ" sz="3200" dirty="0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cs-CZ" sz="3200" dirty="0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b="1" dirty="0" err="1">
                <a:solidFill>
                  <a:srgbClr val="FF0000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accelerated</a:t>
            </a:r>
            <a:r>
              <a:rPr lang="cs-CZ" sz="3200" dirty="0">
                <a:solidFill>
                  <a:srgbClr val="FF0000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b="1" dirty="0" err="1">
                <a:solidFill>
                  <a:srgbClr val="FF0000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depreciation</a:t>
            </a:r>
            <a:r>
              <a:rPr lang="cs-CZ" sz="3200" b="1" dirty="0">
                <a:solidFill>
                  <a:srgbClr val="FF0000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96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Thank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attencion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014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err="1"/>
              <a:t>Property</a:t>
            </a:r>
            <a:r>
              <a:rPr lang="cs-CZ" sz="3600" dirty="0"/>
              <a:t> </a:t>
            </a:r>
            <a:r>
              <a:rPr lang="cs-CZ" sz="3600" dirty="0" err="1"/>
              <a:t>structure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two</a:t>
            </a:r>
            <a:r>
              <a:rPr lang="cs-CZ" dirty="0"/>
              <a:t> </a:t>
            </a:r>
            <a:r>
              <a:rPr lang="cs-CZ" dirty="0" err="1"/>
              <a:t>kinds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property</a:t>
            </a:r>
            <a:r>
              <a:rPr lang="cs-CZ" dirty="0"/>
              <a:t>:</a:t>
            </a:r>
          </a:p>
          <a:p>
            <a:endParaRPr lang="cs-CZ" sz="2000" dirty="0"/>
          </a:p>
          <a:p>
            <a:pPr lvl="2"/>
            <a:r>
              <a:rPr lang="cs-CZ" sz="2800" dirty="0" err="1">
                <a:solidFill>
                  <a:srgbClr val="FF0000"/>
                </a:solidFill>
              </a:rPr>
              <a:t>Fixed</a:t>
            </a:r>
            <a:r>
              <a:rPr lang="cs-CZ" sz="2800" dirty="0">
                <a:solidFill>
                  <a:srgbClr val="FF0000"/>
                </a:solidFill>
              </a:rPr>
              <a:t> </a:t>
            </a:r>
            <a:r>
              <a:rPr lang="cs-CZ" sz="2800" dirty="0" err="1">
                <a:solidFill>
                  <a:srgbClr val="FF0000"/>
                </a:solidFill>
              </a:rPr>
              <a:t>Assets</a:t>
            </a:r>
            <a:r>
              <a:rPr lang="cs-CZ" sz="2800" dirty="0">
                <a:solidFill>
                  <a:srgbClr val="FF0000"/>
                </a:solidFill>
              </a:rPr>
              <a:t>  </a:t>
            </a:r>
            <a:r>
              <a:rPr lang="en-US" sz="2800" dirty="0"/>
              <a:t>generally refers to the </a:t>
            </a:r>
            <a:r>
              <a:rPr lang="cs-CZ" sz="2800" dirty="0"/>
              <a:t>long-term </a:t>
            </a:r>
            <a:r>
              <a:rPr lang="cs-CZ" sz="2800" dirty="0" err="1"/>
              <a:t>assets</a:t>
            </a:r>
            <a:r>
              <a:rPr lang="en-US" sz="2800" dirty="0"/>
              <a:t>. Examples of fixed assets are land, buildings, manufacturing equipment,</a:t>
            </a:r>
            <a:r>
              <a:rPr lang="cs-CZ" sz="2800" dirty="0"/>
              <a:t> software,…</a:t>
            </a:r>
          </a:p>
          <a:p>
            <a:pPr marL="829361" lvl="2" indent="0">
              <a:buNone/>
            </a:pPr>
            <a:endParaRPr lang="cs-CZ" sz="2800" dirty="0"/>
          </a:p>
          <a:p>
            <a:pPr lvl="2"/>
            <a:r>
              <a:rPr lang="cs-CZ" sz="2800" dirty="0" err="1">
                <a:solidFill>
                  <a:srgbClr val="FF0000"/>
                </a:solidFill>
              </a:rPr>
              <a:t>Current</a:t>
            </a:r>
            <a:r>
              <a:rPr lang="cs-CZ" sz="2800" dirty="0">
                <a:solidFill>
                  <a:srgbClr val="FF0000"/>
                </a:solidFill>
              </a:rPr>
              <a:t> </a:t>
            </a:r>
            <a:r>
              <a:rPr lang="cs-CZ" sz="2800" dirty="0" err="1">
                <a:solidFill>
                  <a:srgbClr val="FF0000"/>
                </a:solidFill>
              </a:rPr>
              <a:t>Assets</a:t>
            </a:r>
            <a:r>
              <a:rPr lang="cs-CZ" sz="2800" dirty="0">
                <a:solidFill>
                  <a:srgbClr val="FF0000"/>
                </a:solidFill>
              </a:rPr>
              <a:t> </a:t>
            </a:r>
            <a:r>
              <a:rPr lang="cs-CZ" sz="2800" dirty="0"/>
              <a:t> </a:t>
            </a:r>
            <a:r>
              <a:rPr lang="en-US" sz="2800" dirty="0"/>
              <a:t>are important to businesses because they can be used to fund day-to-day business operations</a:t>
            </a:r>
            <a:r>
              <a:rPr lang="cs-CZ" sz="2800" dirty="0"/>
              <a:t>.</a:t>
            </a:r>
          </a:p>
          <a:p>
            <a:pPr marL="829361" lvl="2" indent="0">
              <a:buNone/>
            </a:pP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293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63D660-356F-4B7B-9477-B5CEBBE7ED6F}" type="datetime1">
              <a:rPr kumimoji="0" lang="cs-CZ" sz="1088" b="0" i="0" u="none" strike="noStrike" kern="1200" cap="none" spc="0" normalizeH="0" baseline="0" noProof="0">
                <a:ln>
                  <a:noFill/>
                </a:ln>
                <a:solidFill>
                  <a:srgbClr val="151515">
                    <a:tint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l" defTabSz="8293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11.03.2020</a:t>
            </a:fld>
            <a:endParaRPr kumimoji="0" lang="cs-CZ" sz="1088" b="0" i="0" u="none" strike="noStrike" kern="1200" cap="none" spc="0" normalizeH="0" baseline="0" noProof="0">
              <a:ln>
                <a:noFill/>
              </a:ln>
              <a:solidFill>
                <a:srgbClr val="151515">
                  <a:tint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293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B7347-35A8-416A-A6BF-14F7C64C136A}" type="slidenum">
              <a:rPr kumimoji="0" lang="cs-CZ" sz="1088" b="0" i="0" u="none" strike="noStrike" kern="1200" cap="none" spc="0" normalizeH="0" baseline="0" noProof="0">
                <a:ln>
                  <a:noFill/>
                </a:ln>
                <a:solidFill>
                  <a:srgbClr val="151515">
                    <a:tint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8293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cs-CZ" sz="1088" b="0" i="0" u="none" strike="noStrike" kern="1200" cap="none" spc="0" normalizeH="0" baseline="0" noProof="0">
              <a:ln>
                <a:noFill/>
              </a:ln>
              <a:solidFill>
                <a:srgbClr val="151515">
                  <a:tint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303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902" dirty="0" err="1"/>
              <a:t>Property</a:t>
            </a:r>
            <a:r>
              <a:rPr lang="cs-CZ" sz="2902" dirty="0"/>
              <a:t> </a:t>
            </a:r>
            <a:r>
              <a:rPr lang="cs-CZ" sz="2902" dirty="0" err="1"/>
              <a:t>structure</a:t>
            </a:r>
            <a:endParaRPr lang="cs-CZ" sz="2902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Evidence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property</a:t>
            </a:r>
            <a:r>
              <a:rPr lang="cs-CZ" dirty="0"/>
              <a:t>: </a:t>
            </a:r>
            <a:r>
              <a:rPr lang="cs-CZ" dirty="0" err="1"/>
              <a:t>Financial</a:t>
            </a:r>
            <a:r>
              <a:rPr lang="cs-CZ" dirty="0"/>
              <a:t> </a:t>
            </a:r>
            <a:r>
              <a:rPr lang="cs-CZ" dirty="0" err="1"/>
              <a:t>statement</a:t>
            </a:r>
            <a:endParaRPr lang="cs-CZ" dirty="0"/>
          </a:p>
          <a:p>
            <a:r>
              <a:rPr lang="cs-CZ" dirty="0"/>
              <a:t>Balance </a:t>
            </a:r>
            <a:r>
              <a:rPr lang="cs-CZ" dirty="0" err="1"/>
              <a:t>sheet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9361">
              <a:defRPr/>
            </a:pPr>
            <a:fld id="{8863D660-356F-4B7B-9477-B5CEBBE7ED6F}" type="datetime1">
              <a:rPr lang="cs-CZ">
                <a:solidFill>
                  <a:srgbClr val="151515">
                    <a:tint val="75000"/>
                  </a:srgbClr>
                </a:solidFill>
              </a:rPr>
              <a:pPr defTabSz="829361">
                <a:defRPr/>
              </a:pPr>
              <a:t>11.03.2020</a:t>
            </a:fld>
            <a:endParaRPr lang="cs-CZ">
              <a:solidFill>
                <a:srgbClr val="151515">
                  <a:tint val="75000"/>
                </a:srgb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9361">
              <a:defRPr/>
            </a:pPr>
            <a:fld id="{005B7347-35A8-416A-A6BF-14F7C64C136A}" type="slidenum">
              <a:rPr lang="cs-CZ">
                <a:solidFill>
                  <a:srgbClr val="151515">
                    <a:tint val="75000"/>
                  </a:srgbClr>
                </a:solidFill>
              </a:rPr>
              <a:pPr defTabSz="829361">
                <a:defRPr/>
              </a:pPr>
              <a:t>3</a:t>
            </a:fld>
            <a:endParaRPr lang="cs-CZ">
              <a:solidFill>
                <a:srgbClr val="151515">
                  <a:tint val="75000"/>
                </a:srgbClr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934172" y="2708920"/>
            <a:ext cx="12188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11" name="Tabulka 10">
            <a:extLst>
              <a:ext uri="{FF2B5EF4-FFF2-40B4-BE49-F238E27FC236}">
                <a16:creationId xmlns:a16="http://schemas.microsoft.com/office/drawing/2014/main" id="{7300D147-079D-4E00-AE89-2444503A93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6366182"/>
              </p:ext>
            </p:extLst>
          </p:nvPr>
        </p:nvGraphicFramePr>
        <p:xfrm>
          <a:off x="2566020" y="2276872"/>
          <a:ext cx="6240470" cy="3739830"/>
        </p:xfrm>
        <a:graphic>
          <a:graphicData uri="http://schemas.openxmlformats.org/drawingml/2006/table">
            <a:tbl>
              <a:tblPr firstRow="1" firstCol="1" bandRow="1"/>
              <a:tblGrid>
                <a:gridCol w="3120235">
                  <a:extLst>
                    <a:ext uri="{9D8B030D-6E8A-4147-A177-3AD203B41FA5}">
                      <a16:colId xmlns:a16="http://schemas.microsoft.com/office/drawing/2014/main" val="1107215552"/>
                    </a:ext>
                  </a:extLst>
                </a:gridCol>
                <a:gridCol w="3120235">
                  <a:extLst>
                    <a:ext uri="{9D8B030D-6E8A-4147-A177-3AD203B41FA5}">
                      <a16:colId xmlns:a16="http://schemas.microsoft.com/office/drawing/2014/main" val="1383589028"/>
                    </a:ext>
                  </a:extLst>
                </a:gridCol>
              </a:tblGrid>
              <a:tr h="531695"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>
                          <a:solidFill>
                            <a:schemeClr val="accent1"/>
                          </a:solidFill>
                          <a:effectLst/>
                          <a:latin typeface="Clara San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Balance Sheet</a:t>
                      </a:r>
                      <a:endParaRPr lang="cs-CZ" sz="2800" dirty="0">
                        <a:solidFill>
                          <a:schemeClr val="accent1"/>
                        </a:solidFill>
                        <a:effectLst/>
                        <a:latin typeface="Clara 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8451062"/>
                  </a:ext>
                </a:extLst>
              </a:tr>
              <a:tr h="531695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solidFill>
                            <a:srgbClr val="4F4F4F"/>
                          </a:solidFill>
                          <a:effectLst/>
                          <a:latin typeface="Clara San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Assets (Property)</a:t>
                      </a:r>
                      <a:endParaRPr lang="cs-CZ" sz="2800" dirty="0">
                        <a:solidFill>
                          <a:srgbClr val="4F4F4F"/>
                        </a:solidFill>
                        <a:effectLst/>
                        <a:latin typeface="Clara 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solidFill>
                            <a:srgbClr val="4F4F4F"/>
                          </a:solidFill>
                          <a:effectLst/>
                          <a:latin typeface="Clara San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Liabilities &amp;Equity (Capital)</a:t>
                      </a:r>
                      <a:endParaRPr lang="cs-CZ" sz="2800" dirty="0">
                        <a:solidFill>
                          <a:srgbClr val="4F4F4F"/>
                        </a:solidFill>
                        <a:effectLst/>
                        <a:latin typeface="Clara 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1308291"/>
                  </a:ext>
                </a:extLst>
              </a:tr>
              <a:tr h="531695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solidFill>
                            <a:srgbClr val="4F4F4F"/>
                          </a:solidFill>
                          <a:effectLst/>
                          <a:latin typeface="Clara San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Fixed Assets</a:t>
                      </a:r>
                      <a:endParaRPr lang="cs-CZ" sz="2800">
                        <a:solidFill>
                          <a:srgbClr val="4F4F4F"/>
                        </a:solidFill>
                        <a:effectLst/>
                        <a:latin typeface="Clara 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solidFill>
                            <a:srgbClr val="4F4F4F"/>
                          </a:solidFill>
                          <a:effectLst/>
                          <a:latin typeface="Clara San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Equity</a:t>
                      </a:r>
                      <a:endParaRPr lang="cs-CZ" sz="2800" dirty="0">
                        <a:solidFill>
                          <a:srgbClr val="4F4F4F"/>
                        </a:solidFill>
                        <a:effectLst/>
                        <a:latin typeface="Clara 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9396099"/>
                  </a:ext>
                </a:extLst>
              </a:tr>
              <a:tr h="531695">
                <a:tc rowSpan="2"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solidFill>
                            <a:srgbClr val="4F4F4F"/>
                          </a:solidFill>
                          <a:effectLst/>
                          <a:latin typeface="Clara San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800">
                        <a:solidFill>
                          <a:srgbClr val="4F4F4F"/>
                        </a:solidFill>
                        <a:effectLst/>
                        <a:latin typeface="Clara 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solidFill>
                            <a:srgbClr val="4F4F4F"/>
                          </a:solidFill>
                          <a:effectLst/>
                          <a:latin typeface="Clara San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Current Assets</a:t>
                      </a:r>
                      <a:endParaRPr lang="cs-CZ" sz="2800">
                        <a:solidFill>
                          <a:srgbClr val="4F4F4F"/>
                        </a:solidFill>
                        <a:effectLst/>
                        <a:latin typeface="Clara 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solidFill>
                            <a:srgbClr val="4F4F4F"/>
                          </a:solidFill>
                          <a:effectLst/>
                          <a:latin typeface="Clara San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Long Term Liabilities (Loans)</a:t>
                      </a:r>
                      <a:endParaRPr lang="cs-CZ" sz="2800" dirty="0">
                        <a:solidFill>
                          <a:srgbClr val="4F4F4F"/>
                        </a:solidFill>
                        <a:effectLst/>
                        <a:latin typeface="Clara 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6088497"/>
                  </a:ext>
                </a:extLst>
              </a:tr>
              <a:tr h="96956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solidFill>
                            <a:srgbClr val="4F4F4F"/>
                          </a:solidFill>
                          <a:effectLst/>
                          <a:latin typeface="Clara San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Current Liabilities</a:t>
                      </a:r>
                      <a:endParaRPr lang="cs-CZ" sz="2800" dirty="0">
                        <a:solidFill>
                          <a:srgbClr val="4F4F4F"/>
                        </a:solidFill>
                        <a:effectLst/>
                        <a:latin typeface="Clara 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05958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749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902" dirty="0" err="1"/>
              <a:t>Fixed</a:t>
            </a:r>
            <a:r>
              <a:rPr lang="cs-CZ" sz="2902" dirty="0"/>
              <a:t> </a:t>
            </a:r>
            <a:r>
              <a:rPr lang="cs-CZ" sz="2902" dirty="0" err="1"/>
              <a:t>Assets</a:t>
            </a:r>
            <a:endParaRPr lang="cs-CZ" sz="2902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293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63D660-356F-4B7B-9477-B5CEBBE7ED6F}" type="datetime1">
              <a:rPr kumimoji="0" lang="cs-CZ" sz="1088" b="0" i="0" u="none" strike="noStrike" kern="1200" cap="none" spc="0" normalizeH="0" baseline="0" noProof="0">
                <a:ln>
                  <a:noFill/>
                </a:ln>
                <a:solidFill>
                  <a:srgbClr val="151515">
                    <a:tint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l" defTabSz="8293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11.03.2020</a:t>
            </a:fld>
            <a:endParaRPr kumimoji="0" lang="cs-CZ" sz="1088" b="0" i="0" u="none" strike="noStrike" kern="1200" cap="none" spc="0" normalizeH="0" baseline="0" noProof="0">
              <a:ln>
                <a:noFill/>
              </a:ln>
              <a:solidFill>
                <a:srgbClr val="151515">
                  <a:tint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293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B7347-35A8-416A-A6BF-14F7C64C136A}" type="slidenum">
              <a:rPr kumimoji="0" lang="cs-CZ" sz="1088" b="0" i="0" u="none" strike="noStrike" kern="1200" cap="none" spc="0" normalizeH="0" baseline="0" noProof="0">
                <a:ln>
                  <a:noFill/>
                </a:ln>
                <a:solidFill>
                  <a:srgbClr val="151515">
                    <a:tint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8293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1088" b="0" i="0" u="none" strike="noStrike" kern="1200" cap="none" spc="0" normalizeH="0" baseline="0" noProof="0">
              <a:ln>
                <a:noFill/>
              </a:ln>
              <a:solidFill>
                <a:srgbClr val="151515">
                  <a:tint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A6EDBD9-5CC5-45E8-8F48-78FB2A63A1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677" t="44486" r="15144" b="22431"/>
          <a:stretch/>
        </p:blipFill>
        <p:spPr>
          <a:xfrm>
            <a:off x="2061964" y="1027866"/>
            <a:ext cx="7398373" cy="554878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DEB2B70-C0E1-441C-B56B-51A6D3CE93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6540" y="1340768"/>
            <a:ext cx="1365278" cy="91179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9F3D733-94BF-4B31-B392-235F1AA07E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5920" y="2344244"/>
            <a:ext cx="1298561" cy="108518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BE472D5-81E9-4019-A62E-44664488843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249" t="4640" r="15225" b="8830"/>
          <a:stretch/>
        </p:blipFill>
        <p:spPr>
          <a:xfrm>
            <a:off x="7030516" y="3478641"/>
            <a:ext cx="1872208" cy="1461072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01D23D4F-6253-4840-9C71-6F848226FC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9190" y="5168810"/>
            <a:ext cx="1646063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39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902" dirty="0" err="1"/>
              <a:t>Current</a:t>
            </a:r>
            <a:r>
              <a:rPr lang="cs-CZ" sz="2902" dirty="0"/>
              <a:t> </a:t>
            </a:r>
            <a:r>
              <a:rPr lang="cs-CZ" sz="2902" dirty="0" err="1"/>
              <a:t>Assets</a:t>
            </a:r>
            <a:endParaRPr lang="cs-CZ" sz="2902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293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63D660-356F-4B7B-9477-B5CEBBE7ED6F}" type="datetime1">
              <a:rPr kumimoji="0" lang="cs-CZ" sz="1088" b="0" i="0" u="none" strike="noStrike" kern="1200" cap="none" spc="0" normalizeH="0" baseline="0" noProof="0">
                <a:ln>
                  <a:noFill/>
                </a:ln>
                <a:solidFill>
                  <a:srgbClr val="151515">
                    <a:tint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l" defTabSz="8293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11.03.2020</a:t>
            </a:fld>
            <a:endParaRPr kumimoji="0" lang="cs-CZ" sz="1088" b="0" i="0" u="none" strike="noStrike" kern="1200" cap="none" spc="0" normalizeH="0" baseline="0" noProof="0">
              <a:ln>
                <a:noFill/>
              </a:ln>
              <a:solidFill>
                <a:srgbClr val="151515">
                  <a:tint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293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B7347-35A8-416A-A6BF-14F7C64C136A}" type="slidenum">
              <a:rPr kumimoji="0" lang="cs-CZ" sz="1088" b="0" i="0" u="none" strike="noStrike" kern="1200" cap="none" spc="0" normalizeH="0" baseline="0" noProof="0">
                <a:ln>
                  <a:noFill/>
                </a:ln>
                <a:solidFill>
                  <a:srgbClr val="151515">
                    <a:tint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8293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sz="1088" b="0" i="0" u="none" strike="noStrike" kern="1200" cap="none" spc="0" normalizeH="0" baseline="0" noProof="0">
              <a:ln>
                <a:noFill/>
              </a:ln>
              <a:solidFill>
                <a:srgbClr val="151515">
                  <a:tint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078188" y="2780928"/>
            <a:ext cx="12188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DC7B57B-5F41-46FE-B5AF-29EF07CE6B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267" t="16917" r="8055" b="24269"/>
          <a:stretch/>
        </p:blipFill>
        <p:spPr>
          <a:xfrm>
            <a:off x="2015909" y="904596"/>
            <a:ext cx="7704856" cy="557691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4B4F26B-F947-4676-96D3-FCFD4A7E30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2775" y="904596"/>
            <a:ext cx="2166241" cy="122923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EA3D4620-C9B4-4956-BAF7-1CC183182E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4235" y="2636451"/>
            <a:ext cx="932769" cy="792549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E7268660-AD41-4365-B837-F55060D191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4235" y="4480568"/>
            <a:ext cx="1716530" cy="964631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BD6F546C-9C37-4681-A5B0-C0422A0158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2524" y="5418750"/>
            <a:ext cx="1082936" cy="96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25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err="1"/>
              <a:t>Depreciation</a:t>
            </a:r>
            <a:r>
              <a:rPr lang="cs-CZ" sz="3600" dirty="0"/>
              <a:t> </a:t>
            </a:r>
            <a:r>
              <a:rPr lang="cs-CZ" sz="3600" dirty="0" err="1"/>
              <a:t>of</a:t>
            </a:r>
            <a:r>
              <a:rPr lang="cs-CZ" sz="3600" dirty="0"/>
              <a:t> </a:t>
            </a:r>
            <a:r>
              <a:rPr lang="cs-CZ" sz="3600" dirty="0" err="1"/>
              <a:t>Fixed</a:t>
            </a:r>
            <a:r>
              <a:rPr lang="cs-CZ" sz="3600" dirty="0"/>
              <a:t> </a:t>
            </a:r>
            <a:r>
              <a:rPr lang="cs-CZ" sz="3600" dirty="0" err="1"/>
              <a:t>Assets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sz="36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Through</a:t>
            </a:r>
            <a:r>
              <a:rPr lang="cs-CZ" sz="3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cs-CZ" sz="36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depreciation</a:t>
            </a:r>
            <a:r>
              <a:rPr lang="cs-CZ" sz="3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, the </a:t>
            </a:r>
            <a:r>
              <a:rPr lang="cs-CZ" sz="36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initial</a:t>
            </a:r>
            <a:r>
              <a:rPr lang="cs-CZ" sz="3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cs-CZ" sz="36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value</a:t>
            </a:r>
            <a:r>
              <a:rPr lang="cs-CZ" sz="3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cs-CZ" sz="36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of</a:t>
            </a:r>
            <a:r>
              <a:rPr lang="cs-CZ" sz="3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cs-CZ" sz="36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fixed</a:t>
            </a:r>
            <a:r>
              <a:rPr lang="cs-CZ" sz="3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cs-CZ" sz="36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assets</a:t>
            </a:r>
            <a:r>
              <a:rPr lang="cs-CZ" sz="3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cs-CZ" sz="36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is</a:t>
            </a:r>
            <a:r>
              <a:rPr lang="cs-CZ" sz="3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cs-CZ" sz="36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gradually</a:t>
            </a:r>
            <a:r>
              <a:rPr lang="cs-CZ" sz="3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cs-CZ" sz="36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being</a:t>
            </a:r>
            <a:r>
              <a:rPr lang="cs-CZ" sz="3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cs-CZ" sz="36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transferred</a:t>
            </a:r>
            <a:r>
              <a:rPr lang="cs-CZ" sz="3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to </a:t>
            </a:r>
            <a:r>
              <a:rPr lang="cs-CZ" sz="36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operating</a:t>
            </a:r>
            <a:r>
              <a:rPr lang="cs-CZ" sz="3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cs-CZ" sz="36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costs</a:t>
            </a:r>
            <a:r>
              <a:rPr lang="cs-CZ" sz="3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sz="3600" dirty="0" err="1">
                <a:solidFill>
                  <a:srgbClr val="FF0000"/>
                </a:solidFill>
              </a:rPr>
              <a:t>Depreciation</a:t>
            </a:r>
            <a:endParaRPr lang="cs-CZ" sz="3600" dirty="0">
              <a:solidFill>
                <a:srgbClr val="FF0000"/>
              </a:solidFill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228600" algn="l"/>
              </a:tabLst>
            </a:pPr>
            <a:r>
              <a:rPr lang="cs-CZ" sz="36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allows</a:t>
            </a:r>
            <a:r>
              <a:rPr lang="cs-CZ" sz="3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cs-CZ" sz="36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expressing</a:t>
            </a:r>
            <a:r>
              <a:rPr lang="cs-CZ" sz="3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cs-CZ" sz="36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gradual</a:t>
            </a:r>
            <a:r>
              <a:rPr lang="cs-CZ" sz="3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cs-CZ" sz="36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reduction</a:t>
            </a:r>
            <a:r>
              <a:rPr lang="cs-CZ" sz="3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in </a:t>
            </a:r>
            <a:r>
              <a:rPr lang="cs-CZ" sz="36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price</a:t>
            </a:r>
            <a:r>
              <a:rPr lang="cs-CZ" sz="3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cs-CZ" sz="36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of</a:t>
            </a:r>
            <a:r>
              <a:rPr lang="cs-CZ" sz="3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cs-CZ" sz="36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fixed</a:t>
            </a:r>
            <a:r>
              <a:rPr lang="cs-CZ" sz="3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cs-CZ" sz="36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assets</a:t>
            </a:r>
            <a:r>
              <a:rPr lang="cs-CZ" sz="3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.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228600" algn="l"/>
              </a:tabLst>
            </a:pPr>
            <a:r>
              <a:rPr lang="cs-CZ" sz="36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is</a:t>
            </a:r>
            <a:r>
              <a:rPr lang="cs-CZ" sz="3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part </a:t>
            </a:r>
            <a:r>
              <a:rPr lang="cs-CZ" sz="36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of</a:t>
            </a:r>
            <a:r>
              <a:rPr lang="cs-CZ" sz="3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cs-CZ" sz="36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costs</a:t>
            </a:r>
            <a:r>
              <a:rPr lang="cs-CZ" sz="3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and </a:t>
            </a:r>
            <a:r>
              <a:rPr lang="cs-CZ" sz="36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therefore</a:t>
            </a:r>
            <a:r>
              <a:rPr lang="cs-CZ" sz="3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cs-CZ" sz="36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allows</a:t>
            </a:r>
            <a:r>
              <a:rPr lang="cs-CZ" sz="3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the </a:t>
            </a:r>
            <a:r>
              <a:rPr lang="cs-CZ" sz="36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enumeration</a:t>
            </a:r>
            <a:r>
              <a:rPr lang="cs-CZ" sz="3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cs-CZ" sz="36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of</a:t>
            </a:r>
            <a:r>
              <a:rPr lang="cs-CZ" sz="3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cs-CZ" sz="36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true</a:t>
            </a:r>
            <a:r>
              <a:rPr lang="cs-CZ" sz="3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cs-CZ" sz="36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operating</a:t>
            </a:r>
            <a:r>
              <a:rPr lang="cs-CZ" sz="3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cs-CZ" sz="36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costs</a:t>
            </a:r>
            <a:r>
              <a:rPr lang="cs-CZ" sz="3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.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578953" y="6144591"/>
            <a:ext cx="2844542" cy="364281"/>
          </a:xfrm>
        </p:spPr>
        <p:txBody>
          <a:bodyPr/>
          <a:lstStyle/>
          <a:p>
            <a:pPr marL="0" marR="0" lvl="0" indent="0" algn="l" defTabSz="8293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63D660-356F-4B7B-9477-B5CEBBE7ED6F}" type="datetime1">
              <a:rPr kumimoji="0" lang="cs-CZ" sz="1088" b="0" i="0" u="none" strike="noStrike" kern="1200" cap="none" spc="0" normalizeH="0" baseline="0" noProof="0">
                <a:ln>
                  <a:noFill/>
                </a:ln>
                <a:solidFill>
                  <a:srgbClr val="151515">
                    <a:tint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l" defTabSz="8293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11.03.2020</a:t>
            </a:fld>
            <a:endParaRPr kumimoji="0" lang="cs-CZ" sz="1088" b="0" i="0" u="none" strike="noStrike" kern="1200" cap="none" spc="0" normalizeH="0" baseline="0" noProof="0">
              <a:ln>
                <a:noFill/>
              </a:ln>
              <a:solidFill>
                <a:srgbClr val="151515">
                  <a:tint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293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B7347-35A8-416A-A6BF-14F7C64C136A}" type="slidenum">
              <a:rPr kumimoji="0" lang="cs-CZ" sz="1088" b="0" i="0" u="none" strike="noStrike" kern="1200" cap="none" spc="0" normalizeH="0" baseline="0" noProof="0">
                <a:ln>
                  <a:noFill/>
                </a:ln>
                <a:solidFill>
                  <a:srgbClr val="151515">
                    <a:tint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8293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sz="1088" b="0" i="0" u="none" strike="noStrike" kern="1200" cap="none" spc="0" normalizeH="0" baseline="0" noProof="0">
              <a:ln>
                <a:noFill/>
              </a:ln>
              <a:solidFill>
                <a:srgbClr val="151515">
                  <a:tint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078188" y="2780928"/>
            <a:ext cx="12188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151515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30211" y="2420888"/>
            <a:ext cx="12188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98949" y="3329535"/>
            <a:ext cx="12188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981843" y="4309234"/>
            <a:ext cx="12188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960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36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Methods</a:t>
            </a:r>
            <a:r>
              <a:rPr lang="cs-CZ" sz="3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cs-CZ" sz="36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of</a:t>
            </a:r>
            <a:r>
              <a:rPr lang="cs-CZ" sz="3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cs-CZ" sz="36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depreciation</a:t>
            </a:r>
            <a:r>
              <a:rPr lang="cs-CZ" sz="3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cs-CZ" sz="36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of</a:t>
            </a:r>
            <a:r>
              <a:rPr lang="cs-CZ" sz="3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cs-CZ" sz="36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Fixed</a:t>
            </a:r>
            <a:r>
              <a:rPr lang="cs-CZ" sz="3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cs-CZ" sz="36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assets</a:t>
            </a:r>
            <a:r>
              <a:rPr lang="cs-CZ" sz="3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: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cs-CZ" sz="8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228600" algn="l"/>
              </a:tabLst>
            </a:pPr>
            <a:r>
              <a:rPr lang="cs-CZ" sz="36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linear</a:t>
            </a:r>
            <a:r>
              <a:rPr lang="cs-CZ" sz="3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(</a:t>
            </a:r>
            <a:r>
              <a:rPr lang="cs-CZ" sz="36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uniform</a:t>
            </a:r>
            <a:r>
              <a:rPr lang="cs-CZ" sz="3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),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228600" algn="l"/>
              </a:tabLst>
            </a:pPr>
            <a:endParaRPr lang="cs-CZ" sz="36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228600" algn="l"/>
              </a:tabLst>
            </a:pPr>
            <a:r>
              <a:rPr lang="cs-CZ" sz="36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degressive</a:t>
            </a:r>
            <a:r>
              <a:rPr lang="cs-CZ" sz="3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(</a:t>
            </a:r>
            <a:r>
              <a:rPr lang="cs-CZ" sz="36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declining</a:t>
            </a:r>
            <a:r>
              <a:rPr lang="cs-CZ" sz="3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),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228600" algn="l"/>
              </a:tabLst>
            </a:pPr>
            <a:endParaRPr lang="cs-CZ" sz="36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228600" algn="l"/>
              </a:tabLst>
            </a:pPr>
            <a:r>
              <a:rPr lang="cs-CZ" sz="36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progressive</a:t>
            </a:r>
            <a:r>
              <a:rPr lang="cs-CZ" sz="3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(</a:t>
            </a:r>
            <a:r>
              <a:rPr lang="cs-CZ" sz="36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increasing</a:t>
            </a:r>
            <a:r>
              <a:rPr lang="cs-CZ" sz="3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).</a:t>
            </a:r>
          </a:p>
          <a:p>
            <a:endParaRPr lang="cs-CZ" sz="3200" dirty="0">
              <a:latin typeface="Clara Sans" pitchFamily="50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AEAFA1-BE46-4451-8199-C87147822174}" type="slidenum">
              <a:rPr lang="cs-CZ" smtClean="0"/>
              <a:pPr>
                <a:defRPr/>
              </a:pPr>
              <a:t>7</a:t>
            </a:fld>
            <a:endParaRPr lang="cs-CZ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113289" y="163468"/>
            <a:ext cx="8465734" cy="601260"/>
          </a:xfrm>
        </p:spPr>
        <p:txBody>
          <a:bodyPr/>
          <a:lstStyle/>
          <a:p>
            <a:r>
              <a:rPr lang="cs-CZ" sz="2902" dirty="0" err="1"/>
              <a:t>Depreciation</a:t>
            </a:r>
            <a:r>
              <a:rPr lang="cs-CZ" sz="2902" dirty="0"/>
              <a:t> </a:t>
            </a:r>
            <a:r>
              <a:rPr lang="cs-CZ" sz="2902" dirty="0" err="1"/>
              <a:t>of</a:t>
            </a:r>
            <a:r>
              <a:rPr lang="cs-CZ" sz="2902" dirty="0"/>
              <a:t> </a:t>
            </a:r>
            <a:r>
              <a:rPr lang="cs-CZ" sz="2902" dirty="0" err="1"/>
              <a:t>Fixed</a:t>
            </a:r>
            <a:r>
              <a:rPr lang="cs-CZ" sz="2902" dirty="0"/>
              <a:t> </a:t>
            </a:r>
            <a:r>
              <a:rPr lang="cs-CZ" sz="2902" dirty="0" err="1"/>
              <a:t>Assets</a:t>
            </a:r>
            <a:endParaRPr lang="cs-CZ" sz="2902" dirty="0">
              <a:latin typeface="Clara Sans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68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Zástupný symbol pro obsah 2"/>
          <p:cNvSpPr>
            <a:spLocks noGrp="1"/>
          </p:cNvSpPr>
          <p:nvPr>
            <p:ph sz="half" idx="1"/>
          </p:nvPr>
        </p:nvSpPr>
        <p:spPr>
          <a:xfrm>
            <a:off x="333772" y="1196752"/>
            <a:ext cx="10801200" cy="5040560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sz="2800" dirty="0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cs-CZ" sz="2800" dirty="0" err="1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amount</a:t>
            </a:r>
            <a:r>
              <a:rPr lang="cs-CZ" sz="2800" dirty="0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2800" dirty="0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annual</a:t>
            </a:r>
            <a:r>
              <a:rPr lang="cs-CZ" sz="2800" dirty="0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depreciation</a:t>
            </a:r>
            <a:r>
              <a:rPr lang="cs-CZ" sz="2800" dirty="0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cs-CZ" sz="2800" dirty="0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cs-CZ" sz="2800" dirty="0" err="1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same</a:t>
            </a:r>
            <a:r>
              <a:rPr lang="cs-CZ" sz="2800" dirty="0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cs-CZ" sz="2800" dirty="0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each</a:t>
            </a:r>
            <a:r>
              <a:rPr lang="cs-CZ" sz="2800" dirty="0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year</a:t>
            </a:r>
            <a:r>
              <a:rPr lang="cs-CZ" sz="2800" dirty="0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2800" dirty="0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cs-CZ" sz="2800" dirty="0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useful</a:t>
            </a:r>
            <a:r>
              <a:rPr lang="cs-CZ" sz="2800" dirty="0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life</a:t>
            </a:r>
            <a:r>
              <a:rPr lang="cs-CZ" sz="2800" dirty="0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sz="2800" dirty="0" err="1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cs-CZ" sz="2800" dirty="0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  <a:r>
              <a:rPr lang="cs-CZ" sz="2800" dirty="0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cs-CZ" sz="2800" dirty="0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r>
              <a:rPr lang="cs-CZ" sz="2800" dirty="0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2800" dirty="0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cs-CZ" sz="2800" dirty="0" err="1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simplest</a:t>
            </a:r>
            <a:r>
              <a:rPr lang="cs-CZ" sz="2800" dirty="0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 and most </a:t>
            </a:r>
            <a:r>
              <a:rPr lang="cs-CZ" sz="2800" dirty="0" err="1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frequently</a:t>
            </a:r>
            <a:r>
              <a:rPr lang="cs-CZ" sz="2800" dirty="0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  <a:r>
              <a:rPr lang="cs-CZ" sz="2800" dirty="0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cs-CZ" sz="2800" dirty="0">
              <a:solidFill>
                <a:srgbClr val="4F4F4F"/>
              </a:solidFill>
              <a:latin typeface="Clara San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1217613">
              <a:spcBef>
                <a:spcPts val="100"/>
              </a:spcBef>
              <a:spcAft>
                <a:spcPts val="100"/>
              </a:spcAft>
              <a:buNone/>
              <a:tabLst>
                <a:tab pos="449263" algn="l"/>
              </a:tabLst>
              <a:defRPr/>
            </a:pPr>
            <a:endParaRPr lang="cs-CZ" altLang="cs-CZ" sz="2800" dirty="0">
              <a:solidFill>
                <a:srgbClr val="4F4F4F"/>
              </a:solidFill>
              <a:latin typeface="Clara San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1217613">
              <a:spcBef>
                <a:spcPts val="100"/>
              </a:spcBef>
              <a:spcAft>
                <a:spcPts val="100"/>
              </a:spcAft>
              <a:buNone/>
              <a:tabLst>
                <a:tab pos="449263" algn="l"/>
              </a:tabLst>
              <a:defRPr/>
            </a:pPr>
            <a:endParaRPr lang="cs-CZ" altLang="cs-CZ" sz="2800" dirty="0">
              <a:solidFill>
                <a:srgbClr val="4F4F4F"/>
              </a:solidFill>
              <a:latin typeface="Clara San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D7BF10-0586-41C4-9FD8-FBA6BABACED7}" type="slidenum"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 bwMode="auto">
          <a:xfrm>
            <a:off x="3113289" y="163468"/>
            <a:ext cx="8465734" cy="60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540" kern="1200" baseline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177">
                <a:solidFill>
                  <a:schemeClr val="tx1"/>
                </a:solidFill>
                <a:latin typeface="Clara Sans" pitchFamily="50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177">
                <a:solidFill>
                  <a:schemeClr val="tx1"/>
                </a:solidFill>
                <a:latin typeface="Clara Sans" pitchFamily="50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177">
                <a:solidFill>
                  <a:schemeClr val="tx1"/>
                </a:solidFill>
                <a:latin typeface="Clara Sans" pitchFamily="50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177">
                <a:solidFill>
                  <a:schemeClr val="tx1"/>
                </a:solidFill>
                <a:latin typeface="Clara Sans" pitchFamily="50" charset="0"/>
              </a:defRPr>
            </a:lvl5pPr>
            <a:lvl6pPr marL="414680" algn="ctr" rtl="0" eaLnBrk="1" fontAlgn="base" hangingPunct="1">
              <a:spcBef>
                <a:spcPct val="0"/>
              </a:spcBef>
              <a:spcAft>
                <a:spcPct val="0"/>
              </a:spcAft>
              <a:defRPr sz="3991">
                <a:solidFill>
                  <a:schemeClr val="tx1"/>
                </a:solidFill>
                <a:latin typeface="Calibri" pitchFamily="34" charset="0"/>
              </a:defRPr>
            </a:lvl6pPr>
            <a:lvl7pPr marL="829361" algn="ctr" rtl="0" eaLnBrk="1" fontAlgn="base" hangingPunct="1">
              <a:spcBef>
                <a:spcPct val="0"/>
              </a:spcBef>
              <a:spcAft>
                <a:spcPct val="0"/>
              </a:spcAft>
              <a:defRPr sz="3991">
                <a:solidFill>
                  <a:schemeClr val="tx1"/>
                </a:solidFill>
                <a:latin typeface="Calibri" pitchFamily="34" charset="0"/>
              </a:defRPr>
            </a:lvl7pPr>
            <a:lvl8pPr marL="1244041" algn="ctr" rtl="0" eaLnBrk="1" fontAlgn="base" hangingPunct="1">
              <a:spcBef>
                <a:spcPct val="0"/>
              </a:spcBef>
              <a:spcAft>
                <a:spcPct val="0"/>
              </a:spcAft>
              <a:defRPr sz="3991">
                <a:solidFill>
                  <a:schemeClr val="tx1"/>
                </a:solidFill>
                <a:latin typeface="Calibri" pitchFamily="34" charset="0"/>
              </a:defRPr>
            </a:lvl8pPr>
            <a:lvl9pPr marL="1658722" algn="ctr" rtl="0" eaLnBrk="1" fontAlgn="base" hangingPunct="1">
              <a:spcBef>
                <a:spcPct val="0"/>
              </a:spcBef>
              <a:spcAft>
                <a:spcPct val="0"/>
              </a:spcAft>
              <a:defRPr sz="399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/>
            <a:r>
              <a:rPr lang="cs-CZ" sz="3600" dirty="0"/>
              <a:t>The </a:t>
            </a:r>
            <a:r>
              <a:rPr lang="cs-CZ" sz="3600" dirty="0" err="1"/>
              <a:t>Linear</a:t>
            </a:r>
            <a:r>
              <a:rPr lang="cs-CZ" sz="3600" dirty="0"/>
              <a:t> </a:t>
            </a:r>
            <a:r>
              <a:rPr lang="cs-CZ" sz="3600" dirty="0" err="1"/>
              <a:t>Depreciation</a:t>
            </a:r>
            <a:r>
              <a:rPr lang="cs-CZ" sz="3600" dirty="0"/>
              <a:t> </a:t>
            </a:r>
            <a:r>
              <a:rPr lang="cs-CZ" sz="3600" dirty="0" err="1"/>
              <a:t>Method</a:t>
            </a:r>
            <a:endParaRPr lang="cs-CZ" sz="3600" dirty="0"/>
          </a:p>
        </p:txBody>
      </p:sp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id="{FEAB972B-B23C-4F11-97CA-4432386612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6552029"/>
              </p:ext>
            </p:extLst>
          </p:nvPr>
        </p:nvGraphicFramePr>
        <p:xfrm>
          <a:off x="1457157" y="3651858"/>
          <a:ext cx="1061070" cy="7909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6" r:id="rId4" imgW="520474" imgH="393529" progId="Equation.3">
                  <p:embed/>
                </p:oleObj>
              </mc:Choice>
              <mc:Fallback>
                <p:oleObj r:id="rId4" imgW="520474" imgH="393529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7157" y="3651858"/>
                        <a:ext cx="1061070" cy="790979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>
            <a:extLst>
              <a:ext uri="{FF2B5EF4-FFF2-40B4-BE49-F238E27FC236}">
                <a16:creationId xmlns:a16="http://schemas.microsoft.com/office/drawing/2014/main" id="{427FD49A-A1A5-4845-9CDE-FD5E9BCBD5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5734923"/>
              </p:ext>
            </p:extLst>
          </p:nvPr>
        </p:nvGraphicFramePr>
        <p:xfrm>
          <a:off x="3862164" y="3700661"/>
          <a:ext cx="1063089" cy="764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7" r:id="rId6" imgW="545863" imgH="393529" progId="Equation.3">
                  <p:embed/>
                </p:oleObj>
              </mc:Choice>
              <mc:Fallback>
                <p:oleObj r:id="rId6" imgW="545863" imgH="393529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2164" y="3700661"/>
                        <a:ext cx="1063089" cy="764678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>
            <a:extLst>
              <a:ext uri="{FF2B5EF4-FFF2-40B4-BE49-F238E27FC236}">
                <a16:creationId xmlns:a16="http://schemas.microsoft.com/office/drawing/2014/main" id="{B5B4A5FF-618B-4A1F-B920-C4A224BCE7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3151021"/>
              </p:ext>
            </p:extLst>
          </p:nvPr>
        </p:nvGraphicFramePr>
        <p:xfrm>
          <a:off x="6060663" y="3627915"/>
          <a:ext cx="1531873" cy="837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8" r:id="rId8" imgW="710891" imgH="393529" progId="Equation.3">
                  <p:embed/>
                </p:oleObj>
              </mc:Choice>
              <mc:Fallback>
                <p:oleObj r:id="rId8" imgW="710891" imgH="393529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0663" y="3627915"/>
                        <a:ext cx="1531873" cy="837424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4">
            <a:extLst>
              <a:ext uri="{FF2B5EF4-FFF2-40B4-BE49-F238E27FC236}">
                <a16:creationId xmlns:a16="http://schemas.microsoft.com/office/drawing/2014/main" id="{485D7D92-092B-4E87-940E-FFAB26F6C3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812" y="2834174"/>
            <a:ext cx="85862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lang="cs-CZ" altLang="cs-CZ" sz="2800" dirty="0" err="1">
                <a:solidFill>
                  <a:srgbClr val="4F4F4F"/>
                </a:solidFill>
                <a:cs typeface="Times New Roman" panose="02020603050405020304" pitchFamily="18" charset="0"/>
              </a:rPr>
              <a:t>If</a:t>
            </a:r>
            <a:r>
              <a:rPr lang="cs-CZ" altLang="cs-CZ" sz="2800" dirty="0">
                <a:solidFill>
                  <a:srgbClr val="4F4F4F"/>
                </a:solidFill>
                <a:cs typeface="Times New Roman" panose="02020603050405020304" pitchFamily="18" charset="0"/>
              </a:rPr>
              <a:t> </a:t>
            </a:r>
            <a:r>
              <a:rPr lang="cs-CZ" altLang="cs-CZ" sz="2800" dirty="0" err="1">
                <a:solidFill>
                  <a:srgbClr val="4F4F4F"/>
                </a:solidFill>
                <a:cs typeface="Times New Roman" panose="02020603050405020304" pitchFamily="18" charset="0"/>
              </a:rPr>
              <a:t>we</a:t>
            </a:r>
            <a:r>
              <a:rPr lang="cs-CZ" altLang="cs-CZ" sz="2800" dirty="0">
                <a:solidFill>
                  <a:srgbClr val="4F4F4F"/>
                </a:solidFill>
                <a:cs typeface="Times New Roman" panose="02020603050405020304" pitchFamily="18" charset="0"/>
              </a:rPr>
              <a:t> do not </a:t>
            </a:r>
            <a:r>
              <a:rPr lang="cs-CZ" altLang="cs-CZ" sz="2800" dirty="0" err="1">
                <a:solidFill>
                  <a:srgbClr val="4F4F4F"/>
                </a:solidFill>
                <a:cs typeface="Times New Roman" panose="02020603050405020304" pitchFamily="18" charset="0"/>
              </a:rPr>
              <a:t>consider</a:t>
            </a:r>
            <a:r>
              <a:rPr lang="cs-CZ" altLang="cs-CZ" sz="2800" dirty="0">
                <a:solidFill>
                  <a:srgbClr val="4F4F4F"/>
                </a:solidFill>
                <a:cs typeface="Times New Roman" panose="02020603050405020304" pitchFamily="18" charset="0"/>
              </a:rPr>
              <a:t> the </a:t>
            </a:r>
            <a:r>
              <a:rPr lang="cs-CZ" altLang="cs-CZ" sz="2800" dirty="0" err="1">
                <a:solidFill>
                  <a:srgbClr val="4F4F4F"/>
                </a:solidFill>
                <a:cs typeface="Times New Roman" panose="02020603050405020304" pitchFamily="18" charset="0"/>
              </a:rPr>
              <a:t>final</a:t>
            </a:r>
            <a:r>
              <a:rPr lang="cs-CZ" altLang="cs-CZ" sz="2800" dirty="0">
                <a:solidFill>
                  <a:srgbClr val="4F4F4F"/>
                </a:solidFill>
                <a:cs typeface="Times New Roman" panose="02020603050405020304" pitchFamily="18" charset="0"/>
              </a:rPr>
              <a:t> </a:t>
            </a:r>
            <a:r>
              <a:rPr lang="cs-CZ" altLang="cs-CZ" sz="2800" dirty="0" err="1">
                <a:solidFill>
                  <a:srgbClr val="4F4F4F"/>
                </a:solidFill>
                <a:cs typeface="Times New Roman" panose="02020603050405020304" pitchFamily="18" charset="0"/>
              </a:rPr>
              <a:t>value</a:t>
            </a:r>
            <a:r>
              <a:rPr lang="cs-CZ" altLang="cs-CZ" sz="2800" dirty="0">
                <a:solidFill>
                  <a:srgbClr val="4F4F4F"/>
                </a:solidFill>
                <a:cs typeface="Times New Roman" panose="02020603050405020304" pitchFamily="18" charset="0"/>
              </a:rPr>
              <a:t> </a:t>
            </a:r>
            <a:r>
              <a:rPr lang="cs-CZ" altLang="cs-CZ" sz="2800" dirty="0" err="1">
                <a:solidFill>
                  <a:srgbClr val="4F4F4F"/>
                </a:solidFill>
                <a:cs typeface="Times New Roman" panose="02020603050405020304" pitchFamily="18" charset="0"/>
              </a:rPr>
              <a:t>of</a:t>
            </a:r>
            <a:r>
              <a:rPr lang="cs-CZ" altLang="cs-CZ" sz="2800" dirty="0">
                <a:solidFill>
                  <a:srgbClr val="4F4F4F"/>
                </a:solidFill>
                <a:cs typeface="Times New Roman" panose="02020603050405020304" pitchFamily="18" charset="0"/>
              </a:rPr>
              <a:t> FA:</a:t>
            </a: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FDCF061D-C151-43B3-BEDA-62B3760D9A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9876" y="3500606"/>
            <a:ext cx="55976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000" b="0" i="0" u="none" strike="noStrike" cap="none" normalizeH="0" baseline="0" dirty="0">
              <a:ln>
                <a:noFill/>
              </a:ln>
              <a:solidFill>
                <a:srgbClr val="4F4F4F"/>
              </a:solidFill>
              <a:effectLst/>
              <a:latin typeface="Clara San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rgbClr val="4F4F4F"/>
                </a:solidFill>
                <a:effectLst/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D164B5BE-6A27-42CE-BA8A-DE5580E55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9876" y="3968076"/>
            <a:ext cx="55976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rgbClr val="4F4F4F"/>
                </a:solidFill>
                <a:effectLst/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43CB4657-C975-45C9-BC73-16ABEEBB9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9876" y="4481711"/>
            <a:ext cx="12188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>
                <a:ln>
                  <a:noFill/>
                </a:ln>
                <a:solidFill>
                  <a:srgbClr val="4F4F4F"/>
                </a:solidFill>
                <a:effectLst/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cs-CZ" altLang="cs-CZ" sz="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36B5BCDB-39D2-46E9-BBF3-F1E4DB26E426}"/>
              </a:ext>
            </a:extLst>
          </p:cNvPr>
          <p:cNvSpPr/>
          <p:nvPr/>
        </p:nvSpPr>
        <p:spPr>
          <a:xfrm>
            <a:off x="1053853" y="4713477"/>
            <a:ext cx="79928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sz="2000" dirty="0" err="1">
                <a:solidFill>
                  <a:srgbClr val="4F4F4F"/>
                </a:solidFill>
                <a:cs typeface="Times New Roman" panose="02020603050405020304" pitchFamily="18" charset="0"/>
              </a:rPr>
              <a:t>where</a:t>
            </a:r>
            <a:r>
              <a:rPr lang="cs-CZ" sz="2000" dirty="0">
                <a:solidFill>
                  <a:srgbClr val="4F4F4F"/>
                </a:solidFill>
                <a:cs typeface="Times New Roman" panose="02020603050405020304" pitchFamily="18" charset="0"/>
              </a:rPr>
              <a:t>:</a:t>
            </a:r>
            <a:r>
              <a:rPr lang="cs-CZ" sz="1000" dirty="0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2000" dirty="0">
                <a:solidFill>
                  <a:srgbClr val="4F4F4F"/>
                </a:solidFill>
                <a:cs typeface="Times New Roman" panose="02020603050405020304" pitchFamily="18" charset="0"/>
              </a:rPr>
              <a:t>IV – </a:t>
            </a:r>
            <a:r>
              <a:rPr lang="cs-CZ" sz="2000" dirty="0" err="1">
                <a:solidFill>
                  <a:srgbClr val="4F4F4F"/>
                </a:solidFill>
                <a:cs typeface="Times New Roman" panose="02020603050405020304" pitchFamily="18" charset="0"/>
              </a:rPr>
              <a:t>initial</a:t>
            </a:r>
            <a:r>
              <a:rPr lang="cs-CZ" sz="2000" dirty="0">
                <a:solidFill>
                  <a:srgbClr val="4F4F4F"/>
                </a:solidFill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4F4F4F"/>
                </a:solidFill>
                <a:cs typeface="Times New Roman" panose="02020603050405020304" pitchFamily="18" charset="0"/>
              </a:rPr>
              <a:t>value</a:t>
            </a:r>
            <a:r>
              <a:rPr lang="cs-CZ" sz="2000" dirty="0">
                <a:solidFill>
                  <a:srgbClr val="4F4F4F"/>
                </a:solidFill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4F4F4F"/>
                </a:solidFill>
                <a:cs typeface="Times New Roman" panose="02020603050405020304" pitchFamily="18" charset="0"/>
              </a:rPr>
              <a:t>of</a:t>
            </a:r>
            <a:r>
              <a:rPr lang="cs-CZ" sz="2000" dirty="0">
                <a:solidFill>
                  <a:srgbClr val="4F4F4F"/>
                </a:solidFill>
                <a:cs typeface="Times New Roman" panose="02020603050405020304" pitchFamily="18" charset="0"/>
              </a:rPr>
              <a:t> FA in CZK (</a:t>
            </a:r>
            <a:r>
              <a:rPr lang="cs-CZ" sz="2000" dirty="0" err="1">
                <a:solidFill>
                  <a:srgbClr val="4F4F4F"/>
                </a:solidFill>
                <a:cs typeface="Times New Roman" panose="02020603050405020304" pitchFamily="18" charset="0"/>
              </a:rPr>
              <a:t>initial</a:t>
            </a:r>
            <a:r>
              <a:rPr lang="cs-CZ" sz="2000" dirty="0">
                <a:solidFill>
                  <a:srgbClr val="4F4F4F"/>
                </a:solidFill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4F4F4F"/>
                </a:solidFill>
                <a:cs typeface="Times New Roman" panose="02020603050405020304" pitchFamily="18" charset="0"/>
              </a:rPr>
              <a:t>value</a:t>
            </a:r>
            <a:r>
              <a:rPr lang="cs-CZ" sz="2000" dirty="0">
                <a:solidFill>
                  <a:srgbClr val="4F4F4F"/>
                </a:solidFill>
                <a:cs typeface="Times New Roman" panose="02020603050405020304" pitchFamily="18" charset="0"/>
              </a:rPr>
              <a:t>, </a:t>
            </a:r>
            <a:r>
              <a:rPr lang="cs-CZ" sz="2000" dirty="0" err="1">
                <a:solidFill>
                  <a:srgbClr val="4F4F4F"/>
                </a:solidFill>
                <a:cs typeface="Times New Roman" panose="02020603050405020304" pitchFamily="18" charset="0"/>
              </a:rPr>
              <a:t>or</a:t>
            </a:r>
            <a:r>
              <a:rPr lang="cs-CZ" sz="2000" dirty="0">
                <a:solidFill>
                  <a:srgbClr val="4F4F4F"/>
                </a:solidFill>
                <a:cs typeface="Times New Roman" panose="02020603050405020304" pitchFamily="18" charset="0"/>
              </a:rPr>
              <a:t> input </a:t>
            </a:r>
            <a:r>
              <a:rPr lang="cs-CZ" sz="2000" dirty="0" err="1">
                <a:solidFill>
                  <a:srgbClr val="4F4F4F"/>
                </a:solidFill>
                <a:cs typeface="Times New Roman" panose="02020603050405020304" pitchFamily="18" charset="0"/>
              </a:rPr>
              <a:t>cost</a:t>
            </a:r>
            <a:endParaRPr lang="cs-CZ" sz="2000" dirty="0">
              <a:solidFill>
                <a:srgbClr val="4F4F4F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D688740F-5F56-4080-921C-C43C1FB66A3B}"/>
              </a:ext>
            </a:extLst>
          </p:cNvPr>
          <p:cNvSpPr/>
          <p:nvPr/>
        </p:nvSpPr>
        <p:spPr>
          <a:xfrm>
            <a:off x="2017584" y="5065125"/>
            <a:ext cx="81391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sz="2000" dirty="0">
                <a:solidFill>
                  <a:srgbClr val="4F4F4F"/>
                </a:solidFill>
                <a:cs typeface="Times New Roman" panose="02020603050405020304" pitchFamily="18" charset="0"/>
              </a:rPr>
              <a:t>t – </a:t>
            </a:r>
            <a:r>
              <a:rPr lang="cs-CZ" sz="2000" dirty="0" err="1">
                <a:solidFill>
                  <a:srgbClr val="4F4F4F"/>
                </a:solidFill>
                <a:cs typeface="Times New Roman" panose="02020603050405020304" pitchFamily="18" charset="0"/>
              </a:rPr>
              <a:t>service</a:t>
            </a:r>
            <a:r>
              <a:rPr lang="cs-CZ" sz="2000" dirty="0">
                <a:solidFill>
                  <a:srgbClr val="4F4F4F"/>
                </a:solidFill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4F4F4F"/>
                </a:solidFill>
                <a:cs typeface="Times New Roman" panose="02020603050405020304" pitchFamily="18" charset="0"/>
              </a:rPr>
              <a:t>life</a:t>
            </a:r>
            <a:r>
              <a:rPr lang="cs-CZ" sz="2000" dirty="0">
                <a:solidFill>
                  <a:srgbClr val="4F4F4F"/>
                </a:solidFill>
                <a:cs typeface="Times New Roman" panose="02020603050405020304" pitchFamily="18" charset="0"/>
              </a:rPr>
              <a:t> (</a:t>
            </a:r>
            <a:r>
              <a:rPr lang="cs-CZ" sz="2000" dirty="0" err="1">
                <a:solidFill>
                  <a:srgbClr val="4F4F4F"/>
                </a:solidFill>
                <a:cs typeface="Times New Roman" panose="02020603050405020304" pitchFamily="18" charset="0"/>
              </a:rPr>
              <a:t>or</a:t>
            </a:r>
            <a:r>
              <a:rPr lang="cs-CZ" sz="2000" dirty="0">
                <a:solidFill>
                  <a:srgbClr val="4F4F4F"/>
                </a:solidFill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4F4F4F"/>
                </a:solidFill>
                <a:cs typeface="Times New Roman" panose="02020603050405020304" pitchFamily="18" charset="0"/>
              </a:rPr>
              <a:t>useful</a:t>
            </a:r>
            <a:r>
              <a:rPr lang="cs-CZ" sz="2000" dirty="0">
                <a:solidFill>
                  <a:srgbClr val="4F4F4F"/>
                </a:solidFill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4F4F4F"/>
                </a:solidFill>
                <a:cs typeface="Times New Roman" panose="02020603050405020304" pitchFamily="18" charset="0"/>
              </a:rPr>
              <a:t>life</a:t>
            </a:r>
            <a:r>
              <a:rPr lang="cs-CZ" sz="2000" dirty="0">
                <a:solidFill>
                  <a:srgbClr val="4F4F4F"/>
                </a:solidFill>
                <a:cs typeface="Times New Roman" panose="02020603050405020304" pitchFamily="18" charset="0"/>
              </a:rPr>
              <a:t>) </a:t>
            </a:r>
            <a:r>
              <a:rPr lang="cs-CZ" sz="2000" dirty="0" err="1">
                <a:solidFill>
                  <a:srgbClr val="4F4F4F"/>
                </a:solidFill>
                <a:cs typeface="Times New Roman" panose="02020603050405020304" pitchFamily="18" charset="0"/>
              </a:rPr>
              <a:t>expressed</a:t>
            </a:r>
            <a:r>
              <a:rPr lang="cs-CZ" sz="2000" dirty="0">
                <a:solidFill>
                  <a:srgbClr val="4F4F4F"/>
                </a:solidFill>
                <a:cs typeface="Times New Roman" panose="02020603050405020304" pitchFamily="18" charset="0"/>
              </a:rPr>
              <a:t> in </a:t>
            </a:r>
            <a:r>
              <a:rPr lang="cs-CZ" sz="2000" dirty="0" err="1">
                <a:solidFill>
                  <a:srgbClr val="4F4F4F"/>
                </a:solidFill>
                <a:cs typeface="Times New Roman" panose="02020603050405020304" pitchFamily="18" charset="0"/>
              </a:rPr>
              <a:t>years</a:t>
            </a:r>
            <a:r>
              <a:rPr lang="cs-CZ" sz="2000" dirty="0">
                <a:solidFill>
                  <a:srgbClr val="4F4F4F"/>
                </a:solidFill>
                <a:cs typeface="Times New Roman" panose="02020603050405020304" pitchFamily="18" charset="0"/>
              </a:rPr>
              <a:t>,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sz="2000" dirty="0">
                <a:solidFill>
                  <a:srgbClr val="4F4F4F"/>
                </a:solidFill>
                <a:cs typeface="Times New Roman" panose="02020603050405020304" pitchFamily="18" charset="0"/>
              </a:rPr>
              <a:t>D – </a:t>
            </a:r>
            <a:r>
              <a:rPr lang="cs-CZ" sz="2000" dirty="0" err="1">
                <a:solidFill>
                  <a:srgbClr val="4F4F4F"/>
                </a:solidFill>
                <a:cs typeface="Times New Roman" panose="02020603050405020304" pitchFamily="18" charset="0"/>
              </a:rPr>
              <a:t>annual</a:t>
            </a:r>
            <a:r>
              <a:rPr lang="cs-CZ" sz="2000" dirty="0">
                <a:solidFill>
                  <a:srgbClr val="4F4F4F"/>
                </a:solidFill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4F4F4F"/>
                </a:solidFill>
                <a:cs typeface="Times New Roman" panose="02020603050405020304" pitchFamily="18" charset="0"/>
              </a:rPr>
              <a:t>depreciation</a:t>
            </a:r>
            <a:r>
              <a:rPr lang="cs-CZ" sz="2000" dirty="0">
                <a:solidFill>
                  <a:srgbClr val="4F4F4F"/>
                </a:solidFill>
                <a:cs typeface="Times New Roman" panose="02020603050405020304" pitchFamily="18" charset="0"/>
              </a:rPr>
              <a:t> (</a:t>
            </a:r>
            <a:r>
              <a:rPr lang="cs-CZ" sz="2000" dirty="0" err="1">
                <a:solidFill>
                  <a:srgbClr val="4F4F4F"/>
                </a:solidFill>
                <a:cs typeface="Times New Roman" panose="02020603050405020304" pitchFamily="18" charset="0"/>
              </a:rPr>
              <a:t>annual</a:t>
            </a:r>
            <a:r>
              <a:rPr lang="cs-CZ" sz="2000" dirty="0">
                <a:solidFill>
                  <a:srgbClr val="4F4F4F"/>
                </a:solidFill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4F4F4F"/>
                </a:solidFill>
                <a:cs typeface="Times New Roman" panose="02020603050405020304" pitchFamily="18" charset="0"/>
              </a:rPr>
              <a:t>depreciation</a:t>
            </a:r>
            <a:r>
              <a:rPr lang="cs-CZ" sz="2000" dirty="0">
                <a:solidFill>
                  <a:srgbClr val="4F4F4F"/>
                </a:solidFill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4F4F4F"/>
                </a:solidFill>
                <a:cs typeface="Times New Roman" panose="02020603050405020304" pitchFamily="18" charset="0"/>
              </a:rPr>
              <a:t>value</a:t>
            </a:r>
            <a:r>
              <a:rPr lang="cs-CZ" sz="2000" dirty="0">
                <a:solidFill>
                  <a:srgbClr val="4F4F4F"/>
                </a:solidFill>
                <a:cs typeface="Times New Roman" panose="02020603050405020304" pitchFamily="18" charset="0"/>
              </a:rPr>
              <a:t>) in CZK,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sz="2000" dirty="0">
                <a:solidFill>
                  <a:srgbClr val="4F4F4F"/>
                </a:solidFill>
                <a:cs typeface="Times New Roman" panose="02020603050405020304" pitchFamily="18" charset="0"/>
              </a:rPr>
              <a:t>p – </a:t>
            </a:r>
            <a:r>
              <a:rPr lang="cs-CZ" sz="2000" dirty="0" err="1">
                <a:solidFill>
                  <a:srgbClr val="4F4F4F"/>
                </a:solidFill>
                <a:cs typeface="Times New Roman" panose="02020603050405020304" pitchFamily="18" charset="0"/>
              </a:rPr>
              <a:t>annual</a:t>
            </a:r>
            <a:r>
              <a:rPr lang="cs-CZ" sz="2000" dirty="0">
                <a:solidFill>
                  <a:srgbClr val="4F4F4F"/>
                </a:solidFill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4F4F4F"/>
                </a:solidFill>
                <a:cs typeface="Times New Roman" panose="02020603050405020304" pitchFamily="18" charset="0"/>
              </a:rPr>
              <a:t>depreciation</a:t>
            </a:r>
            <a:r>
              <a:rPr lang="cs-CZ" sz="2000" dirty="0">
                <a:solidFill>
                  <a:srgbClr val="4F4F4F"/>
                </a:solidFill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4F4F4F"/>
                </a:solidFill>
                <a:cs typeface="Times New Roman" panose="02020603050405020304" pitchFamily="18" charset="0"/>
              </a:rPr>
              <a:t>rate</a:t>
            </a:r>
            <a:r>
              <a:rPr lang="cs-CZ" sz="2000" dirty="0">
                <a:solidFill>
                  <a:srgbClr val="4F4F4F"/>
                </a:solidFill>
                <a:cs typeface="Times New Roman" panose="02020603050405020304" pitchFamily="18" charset="0"/>
              </a:rPr>
              <a:t> in %,</a:t>
            </a:r>
          </a:p>
        </p:txBody>
      </p:sp>
    </p:spTree>
    <p:extLst>
      <p:ext uri="{BB962C8B-B14F-4D97-AF65-F5344CB8AC3E}">
        <p14:creationId xmlns:p14="http://schemas.microsoft.com/office/powerpoint/2010/main" val="142691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Zástupný symbol pro obsah 2"/>
          <p:cNvSpPr>
            <a:spLocks noGrp="1"/>
          </p:cNvSpPr>
          <p:nvPr>
            <p:ph sz="half" idx="1"/>
          </p:nvPr>
        </p:nvSpPr>
        <p:spPr>
          <a:xfrm>
            <a:off x="333772" y="1124744"/>
            <a:ext cx="10873208" cy="5480245"/>
          </a:xfrm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sz="3500" dirty="0" err="1">
                <a:solidFill>
                  <a:srgbClr val="4F4F4F"/>
                </a:solidFill>
                <a:cs typeface="Times New Roman" panose="02020603050405020304" pitchFamily="18" charset="0"/>
              </a:rPr>
              <a:t>This</a:t>
            </a:r>
            <a:r>
              <a:rPr lang="cs-CZ" sz="3500" dirty="0">
                <a:solidFill>
                  <a:srgbClr val="4F4F4F"/>
                </a:solidFill>
                <a:cs typeface="Times New Roman" panose="02020603050405020304" pitchFamily="18" charset="0"/>
              </a:rPr>
              <a:t> </a:t>
            </a:r>
            <a:r>
              <a:rPr lang="cs-CZ" sz="3500" dirty="0" err="1">
                <a:solidFill>
                  <a:srgbClr val="4F4F4F"/>
                </a:solidFill>
                <a:cs typeface="Times New Roman" panose="02020603050405020304" pitchFamily="18" charset="0"/>
              </a:rPr>
              <a:t>is</a:t>
            </a:r>
            <a:r>
              <a:rPr lang="cs-CZ" sz="3500" dirty="0">
                <a:solidFill>
                  <a:srgbClr val="4F4F4F"/>
                </a:solidFill>
                <a:cs typeface="Times New Roman" panose="02020603050405020304" pitchFamily="18" charset="0"/>
              </a:rPr>
              <a:t> </a:t>
            </a:r>
            <a:r>
              <a:rPr lang="cs-CZ" sz="3500" dirty="0" err="1">
                <a:solidFill>
                  <a:srgbClr val="4F4F4F"/>
                </a:solidFill>
                <a:cs typeface="Times New Roman" panose="02020603050405020304" pitchFamily="18" charset="0"/>
              </a:rPr>
              <a:t>characterized</a:t>
            </a:r>
            <a:r>
              <a:rPr lang="cs-CZ" sz="3500" dirty="0">
                <a:solidFill>
                  <a:srgbClr val="4F4F4F"/>
                </a:solidFill>
                <a:cs typeface="Times New Roman" panose="02020603050405020304" pitchFamily="18" charset="0"/>
              </a:rPr>
              <a:t> by </a:t>
            </a:r>
            <a:r>
              <a:rPr lang="cs-CZ" sz="3500" dirty="0" err="1">
                <a:solidFill>
                  <a:srgbClr val="4F4F4F"/>
                </a:solidFill>
                <a:cs typeface="Times New Roman" panose="02020603050405020304" pitchFamily="18" charset="0"/>
              </a:rPr>
              <a:t>decreasing</a:t>
            </a:r>
            <a:r>
              <a:rPr lang="cs-CZ" sz="3500" dirty="0">
                <a:solidFill>
                  <a:srgbClr val="4F4F4F"/>
                </a:solidFill>
                <a:cs typeface="Times New Roman" panose="02020603050405020304" pitchFamily="18" charset="0"/>
              </a:rPr>
              <a:t> </a:t>
            </a:r>
            <a:r>
              <a:rPr lang="cs-CZ" sz="3500" dirty="0" err="1">
                <a:solidFill>
                  <a:srgbClr val="4F4F4F"/>
                </a:solidFill>
                <a:cs typeface="Times New Roman" panose="02020603050405020304" pitchFamily="18" charset="0"/>
              </a:rPr>
              <a:t>annual</a:t>
            </a:r>
            <a:r>
              <a:rPr lang="cs-CZ" sz="3500" dirty="0">
                <a:solidFill>
                  <a:srgbClr val="4F4F4F"/>
                </a:solidFill>
                <a:cs typeface="Times New Roman" panose="02020603050405020304" pitchFamily="18" charset="0"/>
              </a:rPr>
              <a:t> </a:t>
            </a:r>
            <a:r>
              <a:rPr lang="cs-CZ" sz="3500" dirty="0" err="1">
                <a:solidFill>
                  <a:srgbClr val="4F4F4F"/>
                </a:solidFill>
                <a:cs typeface="Times New Roman" panose="02020603050405020304" pitchFamily="18" charset="0"/>
              </a:rPr>
              <a:t>depreciation</a:t>
            </a:r>
            <a:r>
              <a:rPr lang="cs-CZ" sz="3500" dirty="0">
                <a:solidFill>
                  <a:srgbClr val="4F4F4F"/>
                </a:solidFill>
                <a:cs typeface="Times New Roman" panose="02020603050405020304" pitchFamily="18" charset="0"/>
              </a:rPr>
              <a:t> </a:t>
            </a:r>
            <a:r>
              <a:rPr lang="cs-CZ" sz="3500" dirty="0" err="1">
                <a:solidFill>
                  <a:srgbClr val="4F4F4F"/>
                </a:solidFill>
                <a:cs typeface="Times New Roman" panose="02020603050405020304" pitchFamily="18" charset="0"/>
              </a:rPr>
              <a:t>amounts</a:t>
            </a:r>
            <a:r>
              <a:rPr lang="cs-CZ" sz="3500" dirty="0">
                <a:solidFill>
                  <a:srgbClr val="4F4F4F"/>
                </a:solidFill>
                <a:cs typeface="Times New Roman" panose="02020603050405020304" pitchFamily="18" charset="0"/>
              </a:rPr>
              <a:t> </a:t>
            </a:r>
            <a:r>
              <a:rPr lang="cs-CZ" sz="3500" dirty="0" err="1">
                <a:solidFill>
                  <a:srgbClr val="4F4F4F"/>
                </a:solidFill>
                <a:cs typeface="Times New Roman" panose="02020603050405020304" pitchFamily="18" charset="0"/>
              </a:rPr>
              <a:t>for</a:t>
            </a:r>
            <a:r>
              <a:rPr lang="cs-CZ" sz="3500" dirty="0">
                <a:solidFill>
                  <a:srgbClr val="4F4F4F"/>
                </a:solidFill>
                <a:cs typeface="Times New Roman" panose="02020603050405020304" pitchFamily="18" charset="0"/>
              </a:rPr>
              <a:t> single </a:t>
            </a:r>
            <a:r>
              <a:rPr lang="cs-CZ" sz="3500" dirty="0" err="1">
                <a:solidFill>
                  <a:srgbClr val="4F4F4F"/>
                </a:solidFill>
                <a:cs typeface="Times New Roman" panose="02020603050405020304" pitchFamily="18" charset="0"/>
              </a:rPr>
              <a:t>years</a:t>
            </a:r>
            <a:r>
              <a:rPr lang="cs-CZ" sz="3500" dirty="0">
                <a:solidFill>
                  <a:srgbClr val="4F4F4F"/>
                </a:solidFill>
                <a:cs typeface="Times New Roman" panose="02020603050405020304" pitchFamily="18" charset="0"/>
              </a:rPr>
              <a:t> </a:t>
            </a:r>
            <a:r>
              <a:rPr lang="cs-CZ" sz="3500" dirty="0" err="1">
                <a:solidFill>
                  <a:srgbClr val="4F4F4F"/>
                </a:solidFill>
                <a:cs typeface="Times New Roman" panose="02020603050405020304" pitchFamily="18" charset="0"/>
              </a:rPr>
              <a:t>of</a:t>
            </a:r>
            <a:r>
              <a:rPr lang="cs-CZ" sz="3500" dirty="0">
                <a:solidFill>
                  <a:srgbClr val="4F4F4F"/>
                </a:solidFill>
                <a:cs typeface="Times New Roman" panose="02020603050405020304" pitchFamily="18" charset="0"/>
              </a:rPr>
              <a:t> </a:t>
            </a:r>
            <a:r>
              <a:rPr lang="cs-CZ" sz="3500" dirty="0" err="1">
                <a:solidFill>
                  <a:srgbClr val="4F4F4F"/>
                </a:solidFill>
                <a:cs typeface="Times New Roman" panose="02020603050405020304" pitchFamily="18" charset="0"/>
              </a:rPr>
              <a:t>depreciation</a:t>
            </a:r>
            <a:r>
              <a:rPr lang="cs-CZ" sz="3500" dirty="0">
                <a:solidFill>
                  <a:srgbClr val="4F4F4F"/>
                </a:solidFill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3500" dirty="0">
                <a:solidFill>
                  <a:srgbClr val="4F4F4F"/>
                </a:solidFill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sz="3500" dirty="0">
                <a:solidFill>
                  <a:srgbClr val="FF0000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cs-CZ" sz="3500" dirty="0" err="1">
                <a:solidFill>
                  <a:srgbClr val="FF0000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r>
              <a:rPr lang="cs-CZ" sz="3500" dirty="0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2" algn="just">
              <a:spcBef>
                <a:spcPts val="600"/>
              </a:spcBef>
              <a:spcAft>
                <a:spcPts val="600"/>
              </a:spcAft>
            </a:pPr>
            <a:r>
              <a:rPr lang="cs-CZ" sz="3500" b="1" dirty="0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cs-CZ" sz="3500" b="1" dirty="0" err="1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fixed-percentage</a:t>
            </a:r>
            <a:r>
              <a:rPr lang="cs-CZ" sz="3500" b="1" dirty="0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500" b="1" dirty="0" err="1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  <a:r>
              <a:rPr lang="cs-CZ" sz="3500" b="1" dirty="0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2" algn="just">
              <a:spcBef>
                <a:spcPts val="600"/>
              </a:spcBef>
              <a:spcAft>
                <a:spcPts val="600"/>
              </a:spcAft>
            </a:pPr>
            <a:r>
              <a:rPr lang="cs-CZ" sz="3500" dirty="0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The „</a:t>
            </a:r>
            <a:r>
              <a:rPr lang="cs-CZ" sz="3500" b="1" dirty="0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SYD </a:t>
            </a:r>
            <a:r>
              <a:rPr lang="cs-CZ" sz="3500" b="1" dirty="0" err="1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  <a:r>
              <a:rPr lang="cs-CZ" sz="3500" dirty="0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“ (Sum </a:t>
            </a:r>
            <a:r>
              <a:rPr lang="cs-CZ" sz="3500" dirty="0" err="1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3500" dirty="0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cs-CZ" sz="3500" dirty="0" err="1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Years</a:t>
            </a:r>
            <a:r>
              <a:rPr lang="cs-CZ" sz="3500" dirty="0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500" dirty="0" err="1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Digits</a:t>
            </a:r>
            <a:r>
              <a:rPr lang="cs-CZ" sz="3500" dirty="0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500" dirty="0" err="1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  <a:r>
              <a:rPr lang="cs-CZ" sz="3500" dirty="0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lvl="2" algn="just">
              <a:spcBef>
                <a:spcPts val="600"/>
              </a:spcBef>
              <a:spcAft>
                <a:spcPts val="600"/>
              </a:spcAft>
            </a:pPr>
            <a:r>
              <a:rPr lang="cs-CZ" sz="3500" dirty="0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cs-CZ" sz="3500" b="1" dirty="0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DDB </a:t>
            </a:r>
            <a:r>
              <a:rPr lang="cs-CZ" sz="3500" b="1" dirty="0" err="1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  <a:r>
              <a:rPr lang="cs-CZ" sz="3500" dirty="0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eaLnBrk="1" hangingPunct="1">
              <a:buNone/>
              <a:defRPr/>
            </a:pPr>
            <a:endParaRPr lang="cs-CZ" altLang="cs-CZ" sz="6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D7BF10-0586-41C4-9FD8-FBA6BABACED7}" type="slidenum"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Nadpis 1"/>
          <p:cNvSpPr txBox="1">
            <a:spLocks/>
          </p:cNvSpPr>
          <p:nvPr/>
        </p:nvSpPr>
        <p:spPr bwMode="auto">
          <a:xfrm>
            <a:off x="3113289" y="163468"/>
            <a:ext cx="8465734" cy="60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540" kern="1200" baseline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177">
                <a:solidFill>
                  <a:schemeClr val="tx1"/>
                </a:solidFill>
                <a:latin typeface="Clara Sans" pitchFamily="50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177">
                <a:solidFill>
                  <a:schemeClr val="tx1"/>
                </a:solidFill>
                <a:latin typeface="Clara Sans" pitchFamily="50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177">
                <a:solidFill>
                  <a:schemeClr val="tx1"/>
                </a:solidFill>
                <a:latin typeface="Clara Sans" pitchFamily="50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177">
                <a:solidFill>
                  <a:schemeClr val="tx1"/>
                </a:solidFill>
                <a:latin typeface="Clara Sans" pitchFamily="50" charset="0"/>
              </a:defRPr>
            </a:lvl5pPr>
            <a:lvl6pPr marL="414680" algn="ctr" rtl="0" eaLnBrk="1" fontAlgn="base" hangingPunct="1">
              <a:spcBef>
                <a:spcPct val="0"/>
              </a:spcBef>
              <a:spcAft>
                <a:spcPct val="0"/>
              </a:spcAft>
              <a:defRPr sz="3991">
                <a:solidFill>
                  <a:schemeClr val="tx1"/>
                </a:solidFill>
                <a:latin typeface="Calibri" pitchFamily="34" charset="0"/>
              </a:defRPr>
            </a:lvl6pPr>
            <a:lvl7pPr marL="829361" algn="ctr" rtl="0" eaLnBrk="1" fontAlgn="base" hangingPunct="1">
              <a:spcBef>
                <a:spcPct val="0"/>
              </a:spcBef>
              <a:spcAft>
                <a:spcPct val="0"/>
              </a:spcAft>
              <a:defRPr sz="3991">
                <a:solidFill>
                  <a:schemeClr val="tx1"/>
                </a:solidFill>
                <a:latin typeface="Calibri" pitchFamily="34" charset="0"/>
              </a:defRPr>
            </a:lvl7pPr>
            <a:lvl8pPr marL="1244041" algn="ctr" rtl="0" eaLnBrk="1" fontAlgn="base" hangingPunct="1">
              <a:spcBef>
                <a:spcPct val="0"/>
              </a:spcBef>
              <a:spcAft>
                <a:spcPct val="0"/>
              </a:spcAft>
              <a:defRPr sz="3991">
                <a:solidFill>
                  <a:schemeClr val="tx1"/>
                </a:solidFill>
                <a:latin typeface="Calibri" pitchFamily="34" charset="0"/>
              </a:defRPr>
            </a:lvl8pPr>
            <a:lvl9pPr marL="1658722" algn="ctr" rtl="0" eaLnBrk="1" fontAlgn="base" hangingPunct="1">
              <a:spcBef>
                <a:spcPct val="0"/>
              </a:spcBef>
              <a:spcAft>
                <a:spcPct val="0"/>
              </a:spcAft>
              <a:defRPr sz="399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/>
            <a:r>
              <a:rPr lang="cs-CZ" sz="3600" dirty="0"/>
              <a:t>The </a:t>
            </a:r>
            <a:r>
              <a:rPr lang="cs-CZ" sz="3600" dirty="0" err="1"/>
              <a:t>Degressive</a:t>
            </a:r>
            <a:r>
              <a:rPr lang="cs-CZ" sz="3600" dirty="0"/>
              <a:t> </a:t>
            </a:r>
            <a:r>
              <a:rPr lang="cs-CZ" sz="3600" dirty="0" err="1"/>
              <a:t>Depreciation</a:t>
            </a:r>
            <a:r>
              <a:rPr lang="cs-CZ" sz="3600" dirty="0"/>
              <a:t> </a:t>
            </a:r>
            <a:r>
              <a:rPr lang="cs-CZ" sz="3600" dirty="0" err="1"/>
              <a:t>Method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99024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JU_OPVVV">
  <a:themeElements>
    <a:clrScheme name="JU">
      <a:dk1>
        <a:srgbClr val="151515"/>
      </a:dk1>
      <a:lt1>
        <a:sysClr val="window" lastClr="FFFFFF"/>
      </a:lt1>
      <a:dk2>
        <a:srgbClr val="E00034"/>
      </a:dk2>
      <a:lt2>
        <a:srgbClr val="D8D8D8"/>
      </a:lt2>
      <a:accent1>
        <a:srgbClr val="E00034"/>
      </a:accent1>
      <a:accent2>
        <a:srgbClr val="E98300"/>
      </a:accent2>
      <a:accent3>
        <a:srgbClr val="007D57"/>
      </a:accent3>
      <a:accent4>
        <a:srgbClr val="9C5FB5"/>
      </a:accent4>
      <a:accent5>
        <a:srgbClr val="5BBBB7"/>
      </a:accent5>
      <a:accent6>
        <a:srgbClr val="D10074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U_OPVVV" id="{308B95AC-FC2F-4F17-80AD-0B8665254CCB}" vid="{353A2476-A1C0-4E71-97AE-34FA5EB80CF7}"/>
    </a:ext>
  </a:extLst>
</a:theme>
</file>

<file path=ppt/theme/theme2.xml><?xml version="1.0" encoding="utf-8"?>
<a:theme xmlns:a="http://schemas.openxmlformats.org/drawingml/2006/main" name="1_JU_OPVVV">
  <a:themeElements>
    <a:clrScheme name="JU">
      <a:dk1>
        <a:srgbClr val="151515"/>
      </a:dk1>
      <a:lt1>
        <a:sysClr val="window" lastClr="FFFFFF"/>
      </a:lt1>
      <a:dk2>
        <a:srgbClr val="E00034"/>
      </a:dk2>
      <a:lt2>
        <a:srgbClr val="D8D8D8"/>
      </a:lt2>
      <a:accent1>
        <a:srgbClr val="E00034"/>
      </a:accent1>
      <a:accent2>
        <a:srgbClr val="E98300"/>
      </a:accent2>
      <a:accent3>
        <a:srgbClr val="007D57"/>
      </a:accent3>
      <a:accent4>
        <a:srgbClr val="9C5FB5"/>
      </a:accent4>
      <a:accent5>
        <a:srgbClr val="5BBBB7"/>
      </a:accent5>
      <a:accent6>
        <a:srgbClr val="D10074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U_OPVVV" id="{308B95AC-FC2F-4F17-80AD-0B8665254CCB}" vid="{353A2476-A1C0-4E71-97AE-34FA5EB80CF7}"/>
    </a:ext>
  </a:extLst>
</a:theme>
</file>

<file path=ppt/theme/theme3.xml><?xml version="1.0" encoding="utf-8"?>
<a:theme xmlns:a="http://schemas.openxmlformats.org/drawingml/2006/main" name="2_JU_OPVVV">
  <a:themeElements>
    <a:clrScheme name="JU">
      <a:dk1>
        <a:srgbClr val="151515"/>
      </a:dk1>
      <a:lt1>
        <a:sysClr val="window" lastClr="FFFFFF"/>
      </a:lt1>
      <a:dk2>
        <a:srgbClr val="E00034"/>
      </a:dk2>
      <a:lt2>
        <a:srgbClr val="D8D8D8"/>
      </a:lt2>
      <a:accent1>
        <a:srgbClr val="E00034"/>
      </a:accent1>
      <a:accent2>
        <a:srgbClr val="E98300"/>
      </a:accent2>
      <a:accent3>
        <a:srgbClr val="007D57"/>
      </a:accent3>
      <a:accent4>
        <a:srgbClr val="9C5FB5"/>
      </a:accent4>
      <a:accent5>
        <a:srgbClr val="5BBBB7"/>
      </a:accent5>
      <a:accent6>
        <a:srgbClr val="D10074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U_OPVVV" id="{308B95AC-FC2F-4F17-80AD-0B8665254CCB}" vid="{353A2476-A1C0-4E71-97AE-34FA5EB80CF7}"/>
    </a:ext>
  </a:extLst>
</a:theme>
</file>

<file path=ppt/theme/theme4.xml><?xml version="1.0" encoding="utf-8"?>
<a:theme xmlns:a="http://schemas.openxmlformats.org/drawingml/2006/main" name="Motiv Offic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Offic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>This simple template design works for technology and  businesses, but it's versatile enough to use in other contexts.  It features multiple slide layouts designed for widescreen (16x9 resolution) and includes a sample SmartArt list and chart that are easi</APDescription>
    <AssetExpire xmlns="4873beb7-5857-4685-be1f-d57550cc96cc">2029-05-12T07:00:00+00:00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 xsi:nil="true"/>
    <LocLastLocAttemptVersionLookup xmlns="4873beb7-5857-4685-be1f-d57550cc96cc">694266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2011-11-26T00:30:00+00:00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1345093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false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TP102787989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A09BF4D4-EF60-4196-BFC3-9462D60797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F1E5BD2-18C7-4FFE-856B-0E090C3681CA}">
  <ds:schemaRefs>
    <ds:schemaRef ds:uri="4873beb7-5857-4685-be1f-d57550cc96cc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Sablona PPT-UPRAVENÉ PÍSMO</Template>
  <TotalTime>11348</TotalTime>
  <Words>515</Words>
  <Application>Microsoft Office PowerPoint</Application>
  <PresentationFormat>Vlastní</PresentationFormat>
  <Paragraphs>110</Paragraphs>
  <Slides>14</Slides>
  <Notes>3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3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3" baseType="lpstr">
      <vt:lpstr>Arial</vt:lpstr>
      <vt:lpstr>Calibri</vt:lpstr>
      <vt:lpstr>Clara Sans</vt:lpstr>
      <vt:lpstr>Times New Roman</vt:lpstr>
      <vt:lpstr>Wingdings</vt:lpstr>
      <vt:lpstr>JU_OPVVV</vt:lpstr>
      <vt:lpstr>1_JU_OPVVV</vt:lpstr>
      <vt:lpstr>2_JU_OPVVV</vt:lpstr>
      <vt:lpstr>Equation.3</vt:lpstr>
      <vt:lpstr>The property structure of the company</vt:lpstr>
      <vt:lpstr>Property structure</vt:lpstr>
      <vt:lpstr>Property structure</vt:lpstr>
      <vt:lpstr>Fixed Assets</vt:lpstr>
      <vt:lpstr>Current Assets</vt:lpstr>
      <vt:lpstr>Depreciation of Fixed Assets</vt:lpstr>
      <vt:lpstr>Depreciation of Fixed Assets</vt:lpstr>
      <vt:lpstr>Prezentace aplikace PowerPoint</vt:lpstr>
      <vt:lpstr>Prezentace aplikace PowerPoint</vt:lpstr>
      <vt:lpstr>The Progressive Depreciation Method</vt:lpstr>
      <vt:lpstr>Book Depreciations</vt:lpstr>
      <vt:lpstr>Tax Depreciations</vt:lpstr>
      <vt:lpstr>Tax Depreciations</vt:lpstr>
      <vt:lpstr>Thank you for your attencion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Rozložení nadpisu</dc:title>
  <dc:creator>Uživatel systému Windows</dc:creator>
  <cp:lastModifiedBy>Ondřej Novotný</cp:lastModifiedBy>
  <cp:revision>97</cp:revision>
  <dcterms:created xsi:type="dcterms:W3CDTF">2018-02-16T15:08:07Z</dcterms:created>
  <dcterms:modified xsi:type="dcterms:W3CDTF">2020-03-13T09:11:42Z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  <property fmtid="{D5CDD505-2E9C-101B-9397-08002B2CF9AE}" pid="8" name="LocPublishedLinkedAssetsLookup">
    <vt:lpwstr/>
  </property>
  <property fmtid="{D5CDD505-2E9C-101B-9397-08002B2CF9AE}" pid="9" name="LocLastLocAttemptVersionTypeLookup">
    <vt:lpwstr/>
  </property>
  <property fmtid="{D5CDD505-2E9C-101B-9397-08002B2CF9AE}" pid="10" name="LocNewPublishedVersionLookup">
    <vt:lpwstr/>
  </property>
  <property fmtid="{D5CDD505-2E9C-101B-9397-08002B2CF9AE}" pid="11" name="LocOverallPublishStatusLookup">
    <vt:lpwstr/>
  </property>
  <property fmtid="{D5CDD505-2E9C-101B-9397-08002B2CF9AE}" pid="12" name="LocOverallLocStatusLookup">
    <vt:lpwstr/>
  </property>
  <property fmtid="{D5CDD505-2E9C-101B-9397-08002B2CF9AE}" pid="13" name="LocPublishedDependentAssetsLookup">
    <vt:lpwstr/>
  </property>
  <property fmtid="{D5CDD505-2E9C-101B-9397-08002B2CF9AE}" pid="14" name="LocProcessedForHandoffsLookup">
    <vt:lpwstr/>
  </property>
  <property fmtid="{D5CDD505-2E9C-101B-9397-08002B2CF9AE}" pid="15" name="LocOverallPreviewStatusLookup">
    <vt:lpwstr/>
  </property>
  <property fmtid="{D5CDD505-2E9C-101B-9397-08002B2CF9AE}" pid="16" name="LocProcessedForMarketsLookup">
    <vt:lpwstr/>
  </property>
  <property fmtid="{D5CDD505-2E9C-101B-9397-08002B2CF9AE}" pid="17" name="LocOverallHandbackStatusLookup">
    <vt:lpwstr/>
  </property>
</Properties>
</file>