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7"/>
  </p:notesMasterIdLst>
  <p:sldIdLst>
    <p:sldId id="256" r:id="rId2"/>
    <p:sldId id="257" r:id="rId3"/>
    <p:sldId id="258" r:id="rId4"/>
    <p:sldId id="259" r:id="rId5"/>
    <p:sldId id="260" r:id="rId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3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4660" autoAdjust="0"/>
  </p:normalViewPr>
  <p:slideViewPr>
    <p:cSldViewPr snapToGrid="0">
      <p:cViewPr>
        <p:scale>
          <a:sx n="33" d="100"/>
          <a:sy n="33" d="100"/>
        </p:scale>
        <p:origin x="-2008" y="-692"/>
      </p:cViewPr>
      <p:guideLst>
        <p:guide orient="horz" pos="2381"/>
        <p:guide pos="3368"/>
      </p:guideLst>
    </p:cSldViewPr>
  </p:slideViewPr>
  <p:outlineViewPr>
    <p:cViewPr>
      <p:scale>
        <a:sx n="33" d="100"/>
        <a:sy n="33" d="100"/>
      </p:scale>
      <p:origin x="48" y="1964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07.06.2021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07.06.2021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07.06.2021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07.06.2021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07.06.2021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Old</a:t>
            </a:r>
            <a:r>
              <a:rPr lang="cs-CZ" dirty="0" smtClean="0"/>
              <a:t> Testament 2</a:t>
            </a:r>
            <a:endParaRPr lang="cs-CZ" dirty="0"/>
          </a:p>
        </p:txBody>
      </p:sp>
      <p:sp>
        <p:nvSpPr>
          <p:cNvPr id="3" name="Podnadpis 2"/>
          <p:cNvSpPr>
            <a:spLocks noGrp="1"/>
          </p:cNvSpPr>
          <p:nvPr>
            <p:ph type="subTitle" idx="1"/>
          </p:nvPr>
        </p:nvSpPr>
        <p:spPr/>
        <p:txBody>
          <a:bodyPr/>
          <a:lstStyle/>
          <a:p>
            <a:r>
              <a:rPr lang="cs-CZ" dirty="0" smtClean="0">
                <a:solidFill>
                  <a:srgbClr val="002060"/>
                </a:solidFill>
              </a:rPr>
              <a:t>Daniel</a:t>
            </a:r>
            <a:endParaRPr lang="cs-CZ" dirty="0" smtClean="0">
              <a:solidFill>
                <a:srgbClr val="002060"/>
              </a:solidFill>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7030A0"/>
                </a:solidFill>
              </a:rPr>
              <a:t>Daniel </a:t>
            </a:r>
            <a:endParaRPr lang="cs-CZ" sz="2500" b="1" dirty="0">
              <a:solidFill>
                <a:srgbClr val="7030A0"/>
              </a:solidFill>
            </a:endParaRPr>
          </a:p>
          <a:p>
            <a:pPr marL="0" indent="0">
              <a:buNone/>
            </a:pPr>
            <a:endParaRPr lang="cs-CZ" sz="2500" dirty="0"/>
          </a:p>
          <a:p>
            <a:pPr marL="0" indent="0">
              <a:buNone/>
            </a:pPr>
            <a:r>
              <a:rPr lang="cs-CZ" sz="2500" b="1" dirty="0" err="1"/>
              <a:t>Date</a:t>
            </a:r>
            <a:r>
              <a:rPr lang="en-GB" sz="2500" b="1" dirty="0"/>
              <a:t>: </a:t>
            </a:r>
            <a:r>
              <a:rPr lang="en-GB" sz="2500" dirty="0"/>
              <a:t>around 150 BC </a:t>
            </a:r>
          </a:p>
          <a:p>
            <a:pPr marL="816699" indent="0">
              <a:buNone/>
            </a:pPr>
            <a:r>
              <a:rPr lang="en-GB" sz="2500" dirty="0"/>
              <a:t>(but individual chapters and stories can be older) </a:t>
            </a:r>
            <a:endParaRPr lang="en-GB" sz="2500" dirty="0"/>
          </a:p>
          <a:p>
            <a:pPr marL="0" indent="0">
              <a:buNone/>
            </a:pPr>
            <a:endParaRPr lang="en-GB" sz="2500" dirty="0"/>
          </a:p>
          <a:p>
            <a:pPr marL="0" indent="0">
              <a:buNone/>
            </a:pPr>
            <a:r>
              <a:rPr lang="en-GB" sz="2500" b="1" dirty="0"/>
              <a:t>Author: </a:t>
            </a:r>
            <a:r>
              <a:rPr lang="en-GB" sz="2500" dirty="0"/>
              <a:t>unknown  </a:t>
            </a:r>
            <a:endParaRPr lang="cs-CZ" sz="2500" dirty="0"/>
          </a:p>
          <a:p>
            <a:pPr marL="0" indent="0">
              <a:buNone/>
            </a:pPr>
            <a:endParaRPr lang="en-GB" sz="2500" dirty="0"/>
          </a:p>
          <a:p>
            <a:pPr marL="0" indent="0">
              <a:buNone/>
            </a:pPr>
            <a:r>
              <a:rPr lang="en-GB" sz="2500" b="1" dirty="0"/>
              <a:t>Language: </a:t>
            </a:r>
            <a:r>
              <a:rPr lang="en-GB" sz="2500" dirty="0"/>
              <a:t>Hebrew, Aramaic, and Greek </a:t>
            </a:r>
            <a:endParaRPr lang="cs-CZ" sz="2500" dirty="0"/>
          </a:p>
          <a:p>
            <a:pPr marL="0" indent="0">
              <a:buNone/>
            </a:pPr>
            <a:endParaRPr lang="cs-CZ" sz="2500" dirty="0"/>
          </a:p>
          <a:p>
            <a:pPr marL="0" indent="0">
              <a:buNone/>
            </a:pPr>
            <a:r>
              <a:rPr lang="cs-CZ" sz="2500" b="1" dirty="0" err="1"/>
              <a:t>Structure</a:t>
            </a:r>
            <a:r>
              <a:rPr lang="cs-CZ" sz="2500" b="1" dirty="0"/>
              <a:t>:</a:t>
            </a:r>
            <a:r>
              <a:rPr lang="cs-CZ" sz="2500" dirty="0"/>
              <a:t> </a:t>
            </a:r>
          </a:p>
          <a:p>
            <a:pPr marL="0" indent="0">
              <a:buNone/>
            </a:pPr>
            <a:r>
              <a:rPr lang="en-GB" sz="2500" dirty="0"/>
              <a:t>1-6 		Court-stories </a:t>
            </a:r>
          </a:p>
          <a:p>
            <a:pPr marL="0" indent="0">
              <a:buNone/>
            </a:pPr>
            <a:r>
              <a:rPr lang="en-GB" sz="2500" dirty="0"/>
              <a:t>7-12 		Visions </a:t>
            </a:r>
          </a:p>
          <a:p>
            <a:pPr marL="0" indent="0">
              <a:buNone/>
            </a:pPr>
            <a:r>
              <a:rPr lang="en-GB" sz="2500" dirty="0"/>
              <a:t>13-14		Stories (so called ‘additions’) </a:t>
            </a:r>
          </a:p>
          <a:p>
            <a:pPr marL="0" indent="0">
              <a:buNone/>
            </a:pPr>
            <a:endParaRPr lang="cs-CZ" sz="2500" dirty="0"/>
          </a:p>
        </p:txBody>
      </p:sp>
    </p:spTree>
    <p:extLst>
      <p:ext uri="{BB962C8B-B14F-4D97-AF65-F5344CB8AC3E}">
        <p14:creationId xmlns:p14="http://schemas.microsoft.com/office/powerpoint/2010/main" val="14623695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en-GB" sz="2500" b="1" dirty="0">
                <a:solidFill>
                  <a:srgbClr val="7030A0"/>
                </a:solidFill>
              </a:rPr>
              <a:t>Daniel</a:t>
            </a:r>
          </a:p>
          <a:p>
            <a:pPr marL="0" indent="0">
              <a:buNone/>
            </a:pPr>
            <a:endParaRPr lang="en-GB" sz="2500" dirty="0"/>
          </a:p>
          <a:p>
            <a:pPr marL="0" indent="0">
              <a:buNone/>
            </a:pPr>
            <a:r>
              <a:rPr lang="en-GB" sz="2500" dirty="0"/>
              <a:t>Daniel is, as far as genre is concerned, composed of </a:t>
            </a:r>
            <a:r>
              <a:rPr lang="en-GB" sz="2500" b="1" dirty="0"/>
              <a:t>two main parts</a:t>
            </a:r>
            <a:r>
              <a:rPr lang="en-GB" sz="2500" dirty="0"/>
              <a:t>: </a:t>
            </a:r>
          </a:p>
          <a:p>
            <a:pPr>
              <a:buFontTx/>
              <a:buChar char="-"/>
            </a:pPr>
            <a:r>
              <a:rPr lang="en-GB" sz="2500" dirty="0"/>
              <a:t>short stories (</a:t>
            </a:r>
            <a:r>
              <a:rPr lang="en-GB" sz="2500" dirty="0" err="1"/>
              <a:t>chs</a:t>
            </a:r>
            <a:r>
              <a:rPr lang="en-GB" sz="2500" dirty="0"/>
              <a:t>. 1-6, 13-14)</a:t>
            </a:r>
          </a:p>
          <a:p>
            <a:pPr>
              <a:buFontTx/>
              <a:buChar char="-"/>
            </a:pPr>
            <a:r>
              <a:rPr lang="en-GB" sz="2500" dirty="0"/>
              <a:t>a</a:t>
            </a:r>
            <a:r>
              <a:rPr lang="en-GB" sz="2500" dirty="0"/>
              <a:t>pocalyptic visions (</a:t>
            </a:r>
            <a:r>
              <a:rPr lang="en-GB" sz="2500" dirty="0" err="1"/>
              <a:t>chs</a:t>
            </a:r>
            <a:r>
              <a:rPr lang="en-GB" sz="2500" dirty="0"/>
              <a:t>. 7-12) </a:t>
            </a:r>
          </a:p>
          <a:p>
            <a:pPr>
              <a:buFontTx/>
              <a:buChar char="-"/>
            </a:pPr>
            <a:endParaRPr lang="en-GB" sz="2500" dirty="0"/>
          </a:p>
          <a:p>
            <a:pPr>
              <a:buFontTx/>
              <a:buChar char="-"/>
            </a:pPr>
            <a:r>
              <a:rPr lang="en-GB" sz="2500" dirty="0"/>
              <a:t>However, linguistic division does not correspond to it, since </a:t>
            </a:r>
          </a:p>
          <a:p>
            <a:pPr lvl="1">
              <a:buFontTx/>
              <a:buChar char="-"/>
            </a:pPr>
            <a:r>
              <a:rPr lang="en-GB" sz="2500" dirty="0"/>
              <a:t>introductory </a:t>
            </a:r>
            <a:r>
              <a:rPr lang="en-GB" sz="2500" dirty="0" err="1"/>
              <a:t>ch.</a:t>
            </a:r>
            <a:r>
              <a:rPr lang="en-GB" sz="2500" dirty="0"/>
              <a:t> 1 is in </a:t>
            </a:r>
            <a:r>
              <a:rPr lang="en-GB" sz="2500" b="1" dirty="0"/>
              <a:t>Hebrew </a:t>
            </a:r>
          </a:p>
          <a:p>
            <a:pPr lvl="1">
              <a:buFontTx/>
              <a:buChar char="-"/>
            </a:pPr>
            <a:r>
              <a:rPr lang="en-GB" sz="2500" dirty="0"/>
              <a:t>i</a:t>
            </a:r>
            <a:r>
              <a:rPr lang="en-GB" sz="2500" dirty="0"/>
              <a:t>n </a:t>
            </a:r>
            <a:r>
              <a:rPr lang="en-GB" sz="2500" dirty="0" err="1"/>
              <a:t>ch.</a:t>
            </a:r>
            <a:r>
              <a:rPr lang="en-GB" sz="2500" dirty="0"/>
              <a:t> 2 </a:t>
            </a:r>
            <a:r>
              <a:rPr lang="en-GB" sz="2500" dirty="0"/>
              <a:t>(</a:t>
            </a:r>
            <a:r>
              <a:rPr lang="en-GB" sz="2500" dirty="0"/>
              <a:t>verse 4) author with a nice literary device changes to </a:t>
            </a:r>
            <a:r>
              <a:rPr lang="en-GB" sz="2500" b="1" dirty="0"/>
              <a:t>Aramaic</a:t>
            </a:r>
            <a:r>
              <a:rPr lang="en-GB" sz="2500" dirty="0"/>
              <a:t>; then Aramaic follows until </a:t>
            </a:r>
            <a:r>
              <a:rPr lang="en-GB" sz="2500" dirty="0" err="1"/>
              <a:t>ch.</a:t>
            </a:r>
            <a:r>
              <a:rPr lang="en-GB" sz="2500" dirty="0"/>
              <a:t> 7; </a:t>
            </a:r>
          </a:p>
          <a:p>
            <a:pPr lvl="1">
              <a:buFontTx/>
              <a:buChar char="-"/>
            </a:pPr>
            <a:r>
              <a:rPr lang="en-GB" sz="2500" dirty="0"/>
              <a:t>from </a:t>
            </a:r>
            <a:r>
              <a:rPr lang="en-GB" sz="2500" dirty="0" err="1"/>
              <a:t>ch.</a:t>
            </a:r>
            <a:r>
              <a:rPr lang="en-GB" sz="2500" dirty="0"/>
              <a:t> 8 until </a:t>
            </a:r>
            <a:r>
              <a:rPr lang="en-GB" sz="2500" dirty="0" err="1"/>
              <a:t>ch.</a:t>
            </a:r>
            <a:r>
              <a:rPr lang="en-GB" sz="2500" dirty="0"/>
              <a:t> 12 (until the end of the text in </a:t>
            </a:r>
            <a:r>
              <a:rPr lang="en-GB" sz="2500" dirty="0" err="1"/>
              <a:t>Leningradensis</a:t>
            </a:r>
            <a:r>
              <a:rPr lang="en-GB" sz="2500" dirty="0"/>
              <a:t>) author uses </a:t>
            </a:r>
            <a:r>
              <a:rPr lang="en-GB" sz="2500" b="1" dirty="0"/>
              <a:t>Hebrew</a:t>
            </a:r>
            <a:r>
              <a:rPr lang="en-GB" sz="2500" dirty="0"/>
              <a:t>; </a:t>
            </a:r>
          </a:p>
          <a:p>
            <a:pPr lvl="1">
              <a:buFontTx/>
              <a:buChar char="-"/>
            </a:pPr>
            <a:r>
              <a:rPr lang="en-GB" sz="2500" dirty="0" err="1"/>
              <a:t>c</a:t>
            </a:r>
            <a:r>
              <a:rPr lang="en-GB" sz="2500" dirty="0" err="1"/>
              <a:t>h.</a:t>
            </a:r>
            <a:r>
              <a:rPr lang="en-GB" sz="2500" dirty="0"/>
              <a:t> 13 and 14 are so called ‘deuterocanonical additions’ written in </a:t>
            </a:r>
            <a:r>
              <a:rPr lang="en-GB" sz="2500" b="1" dirty="0"/>
              <a:t>Greek</a:t>
            </a:r>
            <a:r>
              <a:rPr lang="en-GB" sz="2500" dirty="0"/>
              <a:t> (together with some other deuterocanonical insertions within the precedent chapters). </a:t>
            </a:r>
          </a:p>
        </p:txBody>
      </p:sp>
    </p:spTree>
    <p:extLst>
      <p:ext uri="{BB962C8B-B14F-4D97-AF65-F5344CB8AC3E}">
        <p14:creationId xmlns:p14="http://schemas.microsoft.com/office/powerpoint/2010/main" val="20896950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rgbClr val="7030A0"/>
                </a:solidFill>
              </a:rPr>
              <a:t>Daniel</a:t>
            </a:r>
            <a:endParaRPr lang="cs-CZ" sz="2500" b="1" dirty="0">
              <a:solidFill>
                <a:schemeClr val="accent6">
                  <a:lumMod val="50000"/>
                </a:schemeClr>
              </a:solidFill>
            </a:endParaRPr>
          </a:p>
          <a:p>
            <a:pPr marL="0" indent="0">
              <a:buNone/>
            </a:pPr>
            <a:endParaRPr lang="cs-CZ" sz="2500" dirty="0"/>
          </a:p>
          <a:p>
            <a:pPr>
              <a:buFontTx/>
              <a:buChar char="-"/>
            </a:pPr>
            <a:r>
              <a:rPr lang="en-GB" sz="2500" dirty="0"/>
              <a:t>The main theme is </a:t>
            </a:r>
            <a:r>
              <a:rPr lang="en-GB" sz="2500" b="1" dirty="0"/>
              <a:t>the royal power</a:t>
            </a:r>
            <a:r>
              <a:rPr lang="en-GB" sz="2500" dirty="0"/>
              <a:t>: </a:t>
            </a:r>
          </a:p>
          <a:p>
            <a:pPr lvl="1">
              <a:buFontTx/>
              <a:buChar char="-"/>
            </a:pPr>
            <a:r>
              <a:rPr lang="en-GB" sz="2500" dirty="0"/>
              <a:t>Only God, the only real king, can give it and withdraw it as he pleases. </a:t>
            </a:r>
          </a:p>
          <a:p>
            <a:pPr lvl="1">
              <a:buFontTx/>
              <a:buChar char="-"/>
            </a:pPr>
            <a:r>
              <a:rPr lang="en-GB" sz="2500" dirty="0"/>
              <a:t>The human rulers have their power from God (and are to be obeyed, even if they are pagans; </a:t>
            </a:r>
            <a:r>
              <a:rPr lang="en-GB" sz="2500" dirty="0" err="1"/>
              <a:t>chs</a:t>
            </a:r>
            <a:r>
              <a:rPr lang="en-GB" sz="2500" dirty="0"/>
              <a:t>. 1-7) </a:t>
            </a:r>
          </a:p>
          <a:p>
            <a:pPr lvl="1">
              <a:buFontTx/>
              <a:buChar char="-"/>
            </a:pPr>
            <a:r>
              <a:rPr lang="en-GB" sz="2500" dirty="0"/>
              <a:t>Whenever a ruler trespasses his power and acts against God, God must be obeyed (</a:t>
            </a:r>
            <a:r>
              <a:rPr lang="en-GB" sz="2500" dirty="0" err="1"/>
              <a:t>chs</a:t>
            </a:r>
            <a:r>
              <a:rPr lang="en-GB" sz="2500" dirty="0"/>
              <a:t>. 8-12) </a:t>
            </a:r>
          </a:p>
          <a:p>
            <a:pPr>
              <a:buFontTx/>
              <a:buChar char="-"/>
            </a:pPr>
            <a:r>
              <a:rPr lang="en-GB" sz="2500" dirty="0"/>
              <a:t>The book is a witness to </a:t>
            </a:r>
            <a:r>
              <a:rPr lang="en-GB" sz="2500" b="1" dirty="0"/>
              <a:t>a continuously developing tradition</a:t>
            </a:r>
            <a:r>
              <a:rPr lang="en-GB" sz="2500" dirty="0"/>
              <a:t>, since it is not the only text about Daniel we know about. We have separate stories written in Aramaic, apocalyptic vision accounts in Hebrew, additional stories in Greek, and other texts mentioning Daniel preserved in Qumran, not to mention the name of Daniel preserved in </a:t>
            </a:r>
            <a:r>
              <a:rPr lang="en-GB" sz="2500" dirty="0" err="1"/>
              <a:t>Ezechiel</a:t>
            </a:r>
            <a:r>
              <a:rPr lang="en-GB" sz="2500" dirty="0"/>
              <a:t> or in much older Ugaritic texts. </a:t>
            </a:r>
          </a:p>
        </p:txBody>
      </p:sp>
    </p:spTree>
    <p:extLst>
      <p:ext uri="{BB962C8B-B14F-4D97-AF65-F5344CB8AC3E}">
        <p14:creationId xmlns:p14="http://schemas.microsoft.com/office/powerpoint/2010/main" val="24087642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7030A0"/>
                </a:solidFill>
              </a:rPr>
              <a:t>Daniel</a:t>
            </a:r>
            <a:endParaRPr lang="cs-CZ" sz="2500" b="1" dirty="0">
              <a:solidFill>
                <a:schemeClr val="accent6">
                  <a:lumMod val="50000"/>
                </a:schemeClr>
              </a:solidFill>
            </a:endParaRPr>
          </a:p>
          <a:p>
            <a:pPr marL="0" indent="0">
              <a:buNone/>
            </a:pPr>
            <a:endParaRPr lang="cs-CZ" sz="2500" dirty="0"/>
          </a:p>
          <a:p>
            <a:pPr>
              <a:buFontTx/>
              <a:buChar char="-"/>
            </a:pPr>
            <a:r>
              <a:rPr lang="en-GB" sz="2500" dirty="0"/>
              <a:t>The book is a good witness to a blossoming </a:t>
            </a:r>
            <a:r>
              <a:rPr lang="en-GB" sz="2500" b="1" dirty="0"/>
              <a:t>apocalyptic genre</a:t>
            </a:r>
            <a:r>
              <a:rPr lang="en-GB" sz="2500" dirty="0"/>
              <a:t>, which is known mostly from outside the Old Testament (and Israel) in this period (and later). </a:t>
            </a:r>
          </a:p>
          <a:p>
            <a:pPr>
              <a:buFontTx/>
              <a:buChar char="-"/>
            </a:pPr>
            <a:r>
              <a:rPr lang="en-GB" sz="2500" dirty="0"/>
              <a:t>An example of a living tradition and continuous reworking of ancient motives can be the so called </a:t>
            </a:r>
            <a:r>
              <a:rPr lang="en-GB" sz="2500" b="1" dirty="0"/>
              <a:t>‘son of man’ in Dan 7</a:t>
            </a:r>
            <a:r>
              <a:rPr lang="en-GB" sz="2500" dirty="0"/>
              <a:t>. </a:t>
            </a:r>
          </a:p>
        </p:txBody>
      </p:sp>
    </p:spTree>
    <p:extLst>
      <p:ext uri="{BB962C8B-B14F-4D97-AF65-F5344CB8AC3E}">
        <p14:creationId xmlns:p14="http://schemas.microsoft.com/office/powerpoint/2010/main" val="4012948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61</TotalTime>
  <Words>360</Words>
  <Application>Microsoft Office PowerPoint</Application>
  <PresentationFormat>Vlastní</PresentationFormat>
  <Paragraphs>41</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JU_OPVVV</vt:lpstr>
      <vt:lpstr>Old Testament 2</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13</cp:revision>
  <dcterms:created xsi:type="dcterms:W3CDTF">2017-07-17T18:52:59Z</dcterms:created>
  <dcterms:modified xsi:type="dcterms:W3CDTF">2021-06-07T12:32:23Z</dcterms:modified>
</cp:coreProperties>
</file>