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57" r:id="rId4"/>
    <p:sldId id="278" r:id="rId5"/>
    <p:sldId id="265" r:id="rId6"/>
    <p:sldId id="258" r:id="rId7"/>
    <p:sldId id="279" r:id="rId8"/>
    <p:sldId id="280" r:id="rId9"/>
    <p:sldId id="260" r:id="rId10"/>
    <p:sldId id="281" r:id="rId11"/>
    <p:sldId id="261" r:id="rId12"/>
    <p:sldId id="262" r:id="rId13"/>
    <p:sldId id="269" r:id="rId14"/>
    <p:sldId id="275" r:id="rId15"/>
    <p:sldId id="276" r:id="rId16"/>
    <p:sldId id="266" r:id="rId17"/>
    <p:sldId id="268" r:id="rId18"/>
    <p:sldId id="270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BF9"/>
    <a:srgbClr val="CC00CC"/>
    <a:srgbClr val="FF0000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cs-CZ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fld id="{C0EF33AA-AD81-4DAF-8C60-A0C1C8E392C1}" type="slidenum">
              <a:rPr lang="ar-SA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fld id="{10A34479-92DC-42C1-B636-878CDE161333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 (Arabic)" pitchFamily="26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 (Arabic)" pitchFamily="26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 (Arabic)" pitchFamily="26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 (Arabic)" pitchFamily="26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 (Arabic)" pitchFamily="26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2F1F60-DB29-49E7-9230-5662D928BEEF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A8CEE-7599-4E8B-8C05-B6A92E072545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439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2B965-8D03-4D6B-8044-1DA6DF100A4E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441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32C0A-4334-4D55-A696-73F7F2DFDC8A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442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6FEA9-847F-4FAD-B3BD-23712E49EEFD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430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F859C-C4C8-467E-B124-6E2AF004882C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431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27B74-23FD-4104-A4F3-6AD37A3CD238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432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D1531-8506-4269-A1D0-B6FE620AE7DE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433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517AC-3C1C-4996-90FB-35BEACFC3C9E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435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94031-9100-4D36-AC43-2834931BEEB5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436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EA89D-1A10-45C6-91C4-59BB116465C6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437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BF83D-A39D-478C-A6D1-9F52BBCB47E9}" type="slidenum">
              <a:rPr lang="ar-SA" altLang="en-US"/>
              <a:pPr/>
              <a:t>13</a:t>
            </a:fld>
            <a:endParaRPr lang="en-US" altLang="en-US"/>
          </a:p>
        </p:txBody>
      </p:sp>
      <p:sp>
        <p:nvSpPr>
          <p:cNvPr id="438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74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202E6A8-4466-4587-A91C-280DC576E105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67935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202E6A8-4466-4587-A91C-280DC576E105}" type="slidenum">
              <a:rPr lang="ar-SA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2922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02E6A8-4466-4587-A91C-280DC576E105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86416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02E6A8-4466-4587-A91C-280DC576E105}" type="slidenum">
              <a:rPr lang="ar-SA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48753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02E6A8-4466-4587-A91C-280DC576E105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34068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E0A8-5D86-4930-809E-892B43716A77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2459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A6C-6574-4F34-BD45-92AD62C693A8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41005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Cis339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D78D95-72C0-43F8-8F19-78DBA9B484B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221128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Cis339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415B3E-D010-41EF-9F95-4FDB78FECEE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04351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E6A8-4466-4587-A91C-280DC576E105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2388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D3285D3-3FBD-43D8-BD0C-1932D9585D4F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93723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6098157-6719-4288-9F1E-7ACE5CE3FF4E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59779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C5FFFC6-B0B7-4493-842F-CD281393322E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2146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E22C-5F5B-4D17-94D8-D9348EC3D837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3786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44BC-005F-4E6B-8788-74E6FE89C3F9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45317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E3B-F342-4F76-B786-C2F8B0883D74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8514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892C11-9163-465C-A781-E5E6FAB9F97D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5162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02E6A8-4466-4587-A91C-280DC576E105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82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467600" cy="2971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4000" b="1" dirty="0" smtClean="0"/>
              <a:t>Systems </a:t>
            </a:r>
            <a:r>
              <a:rPr lang="en-US" altLang="en-US" sz="4000" b="1" dirty="0"/>
              <a:t>Analysis</a:t>
            </a:r>
            <a:br>
              <a:rPr lang="en-US" altLang="en-US" sz="4000" b="1" dirty="0"/>
            </a:br>
            <a:r>
              <a:rPr lang="en-US" altLang="en-US" sz="4000" b="1" dirty="0"/>
              <a:t>and </a:t>
            </a:r>
            <a:r>
              <a:rPr lang="en-US" altLang="en-US" sz="4000" b="1" dirty="0" smtClean="0"/>
              <a:t>Design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/>
              <a:t> </a:t>
            </a:r>
            <a:r>
              <a:rPr lang="en-US" altLang="en-US" sz="2800" b="1" dirty="0"/>
              <a:t> 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altLang="en-US" sz="3600" b="1" dirty="0" smtClean="0"/>
              <a:t> </a:t>
            </a:r>
            <a:endParaRPr lang="en-US" altLang="en-US" sz="36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altLang="en-US" sz="2400"/>
              <a:t>Figure 9-4</a:t>
            </a:r>
            <a:br>
              <a:rPr lang="en-US" altLang="en-US" sz="2400"/>
            </a:br>
            <a:r>
              <a:rPr lang="en-US" altLang="en-US" sz="2400"/>
              <a:t>Complete </a:t>
            </a:r>
            <a:r>
              <a:rPr lang="en-US" altLang="en-US" sz="2400">
                <a:solidFill>
                  <a:srgbClr val="FF0000"/>
                </a:solidFill>
              </a:rPr>
              <a:t>decision table</a:t>
            </a:r>
            <a:r>
              <a:rPr lang="en-US" altLang="en-US" sz="2400"/>
              <a:t> for payroll system example</a:t>
            </a:r>
            <a:endParaRPr lang="en-US" altLang="cs-CZ" sz="2400"/>
          </a:p>
        </p:txBody>
      </p:sp>
      <p:pic>
        <p:nvPicPr>
          <p:cNvPr id="4577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752600"/>
            <a:ext cx="77724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Modeling Logic with</a:t>
            </a:r>
            <a:br>
              <a:rPr lang="en-US" altLang="en-US"/>
            </a:br>
            <a:r>
              <a:rPr lang="en-US" altLang="en-US">
                <a:solidFill>
                  <a:srgbClr val="FF0000"/>
                </a:solidFill>
              </a:rPr>
              <a:t>Decision Tables</a:t>
            </a:r>
            <a:endParaRPr lang="en-US" altLang="en-US"/>
          </a:p>
        </p:txBody>
      </p:sp>
      <p:sp>
        <p:nvSpPr>
          <p:cNvPr id="414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b="1"/>
              <a:t>Consists of three parts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Condition stubs</a:t>
            </a:r>
            <a:r>
              <a:rPr lang="en-US" altLang="en-US" sz="2800"/>
              <a:t>: that part of a decision table that lists the conditions relevant to the decision.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Action stubs</a:t>
            </a:r>
            <a:r>
              <a:rPr lang="en-US" altLang="en-US" sz="2800"/>
              <a:t>: that part of a decision table that lists the actions that result for a given set of conditions.</a:t>
            </a:r>
            <a:endParaRPr lang="en-US" altLang="en-US" sz="2800" b="1"/>
          </a:p>
          <a:p>
            <a:pPr>
              <a:lnSpc>
                <a:spcPct val="80000"/>
              </a:lnSpc>
            </a:pPr>
            <a:r>
              <a:rPr lang="en-US" altLang="en-US" sz="2800" b="1"/>
              <a:t>Rules</a:t>
            </a:r>
            <a:r>
              <a:rPr lang="en-US" altLang="en-US" sz="2800"/>
              <a:t>: that part of a decision table that  specifies which actions are to be followed for a given set of condition.</a:t>
            </a:r>
          </a:p>
          <a:p>
            <a:pPr>
              <a:lnSpc>
                <a:spcPct val="80000"/>
              </a:lnSpc>
            </a:pPr>
            <a:endParaRPr lang="en-US" altLang="en-US" sz="28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Modeling Logic with</a:t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Decision Tables</a:t>
            </a:r>
            <a:endParaRPr lang="en-US" altLang="en-US"/>
          </a:p>
        </p:txBody>
      </p:sp>
      <p:sp>
        <p:nvSpPr>
          <p:cNvPr id="415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60838" y="1676400"/>
            <a:ext cx="8915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dirty="0"/>
              <a:t>Indifferent Condition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Indifferent condition</a:t>
            </a:r>
            <a:r>
              <a:rPr lang="en-US" altLang="en-US" sz="2000" dirty="0"/>
              <a:t>: in a decision table, a condition whose value does not affect which actions are taken for two or more rules.</a:t>
            </a:r>
            <a:endParaRPr lang="en-US" altLang="en-US" sz="2000" b="1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Procedure for Creating Decision Tables</a:t>
            </a:r>
            <a:endParaRPr lang="en-US" altLang="en-US" sz="2400" b="1" dirty="0"/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Name the </a:t>
            </a:r>
            <a:r>
              <a:rPr lang="en-US" altLang="en-US" sz="2000" b="1" dirty="0">
                <a:solidFill>
                  <a:srgbClr val="CC00CC"/>
                </a:solidFill>
              </a:rPr>
              <a:t>condition</a:t>
            </a:r>
            <a:r>
              <a:rPr lang="en-US" altLang="en-US" sz="2000" b="1" dirty="0"/>
              <a:t> and values each condition can assume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Name all possible</a:t>
            </a:r>
            <a:r>
              <a:rPr lang="en-US" altLang="en-US" sz="2000" b="1" dirty="0">
                <a:solidFill>
                  <a:srgbClr val="CC00CC"/>
                </a:solidFill>
              </a:rPr>
              <a:t> actions</a:t>
            </a:r>
            <a:r>
              <a:rPr lang="en-US" altLang="en-US" sz="2000" b="1" dirty="0"/>
              <a:t> that can occur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List all </a:t>
            </a:r>
            <a:r>
              <a:rPr lang="en-US" altLang="en-US" sz="2000" b="1" dirty="0">
                <a:solidFill>
                  <a:srgbClr val="CC00CC"/>
                </a:solidFill>
              </a:rPr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Define the </a:t>
            </a:r>
            <a:r>
              <a:rPr lang="en-US" altLang="en-US" sz="2000" b="1" dirty="0">
                <a:solidFill>
                  <a:srgbClr val="CC00CC"/>
                </a:solidFill>
              </a:rPr>
              <a:t>actions for each rule</a:t>
            </a:r>
            <a:endParaRPr lang="en-US" altLang="en-US" sz="2000" b="1" dirty="0"/>
          </a:p>
          <a:p>
            <a:pPr lvl="1">
              <a:lnSpc>
                <a:spcPct val="90000"/>
              </a:lnSpc>
            </a:pPr>
            <a:r>
              <a:rPr lang="en-US" altLang="en-US" sz="2000" b="1" dirty="0">
                <a:solidFill>
                  <a:srgbClr val="CC00CC"/>
                </a:solidFill>
              </a:rPr>
              <a:t>Simplify </a:t>
            </a:r>
            <a:r>
              <a:rPr lang="en-US" altLang="en-US" sz="2000" b="1" dirty="0"/>
              <a:t>the table( remove any rules which has no actions)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 altLang="en-US" sz="2400"/>
              <a:t>Figure 9-4</a:t>
            </a:r>
            <a:br>
              <a:rPr lang="en-US" altLang="en-US" sz="2400"/>
            </a:br>
            <a:r>
              <a:rPr lang="en-US" altLang="en-US" sz="2400"/>
              <a:t>simplify </a:t>
            </a:r>
            <a:r>
              <a:rPr lang="en-US" altLang="en-US" sz="2400">
                <a:solidFill>
                  <a:srgbClr val="FF0000"/>
                </a:solidFill>
              </a:rPr>
              <a:t>decision table</a:t>
            </a:r>
            <a:r>
              <a:rPr lang="en-US" altLang="en-US" sz="2400"/>
              <a:t> for payroll system example</a:t>
            </a:r>
          </a:p>
        </p:txBody>
      </p:sp>
      <p:pic>
        <p:nvPicPr>
          <p:cNvPr id="423943" name="Picture 4" descr="FIG08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620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Decision Table for Hoosier Burger’s Inventory reordering</a:t>
            </a:r>
          </a:p>
        </p:txBody>
      </p:sp>
      <p:pic>
        <p:nvPicPr>
          <p:cNvPr id="447492" name="Picture 4" descr="FIG08_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905000"/>
            <a:ext cx="6923088" cy="4405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3600"/>
              <a:t>Simplified Decision Table for Hoosier Burger’s Inventory reordering</a:t>
            </a:r>
          </a:p>
        </p:txBody>
      </p:sp>
      <p:pic>
        <p:nvPicPr>
          <p:cNvPr id="449540" name="Picture 4" descr="FIG08_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79575"/>
            <a:ext cx="7343775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Modeling Logic with </a:t>
            </a:r>
            <a:r>
              <a:rPr lang="en-US" altLang="en-US">
                <a:solidFill>
                  <a:srgbClr val="FF0000"/>
                </a:solidFill>
              </a:rPr>
              <a:t>Decision Trees</a:t>
            </a:r>
            <a:endParaRPr lang="en-US" altLang="en-US"/>
          </a:p>
        </p:txBody>
      </p:sp>
      <p:sp>
        <p:nvSpPr>
          <p:cNvPr id="420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z="2400" b="1"/>
              <a:t>A graphical representation of a decision situation</a:t>
            </a:r>
          </a:p>
          <a:p>
            <a:r>
              <a:rPr lang="en-US" altLang="en-US" sz="2400" b="1"/>
              <a:t>Decision situation </a:t>
            </a:r>
            <a:r>
              <a:rPr lang="en-US" altLang="en-US" sz="2400" b="1">
                <a:solidFill>
                  <a:srgbClr val="FF0000"/>
                </a:solidFill>
              </a:rPr>
              <a:t>points</a:t>
            </a:r>
            <a:r>
              <a:rPr lang="en-US" altLang="en-US" sz="2400" b="1"/>
              <a:t> (nodes) are connected together by </a:t>
            </a:r>
            <a:r>
              <a:rPr lang="en-US" altLang="en-US" sz="2400" b="1">
                <a:solidFill>
                  <a:srgbClr val="FF0000"/>
                </a:solidFill>
              </a:rPr>
              <a:t>arcs</a:t>
            </a:r>
            <a:r>
              <a:rPr lang="en-US" altLang="en-US" sz="2400" b="1"/>
              <a:t> and terminate in </a:t>
            </a:r>
            <a:r>
              <a:rPr lang="en-US" altLang="en-US" sz="2400" b="1">
                <a:solidFill>
                  <a:srgbClr val="FF0000"/>
                </a:solidFill>
              </a:rPr>
              <a:t>ovals</a:t>
            </a:r>
            <a:r>
              <a:rPr lang="en-US" altLang="en-US" sz="2400" b="1"/>
              <a:t> </a:t>
            </a:r>
          </a:p>
          <a:p>
            <a:r>
              <a:rPr lang="en-US" altLang="en-US" sz="2400" b="1"/>
              <a:t>Two main components</a:t>
            </a:r>
          </a:p>
          <a:p>
            <a:pPr lvl="1"/>
            <a:r>
              <a:rPr lang="en-US" altLang="en-US" sz="2400" b="1"/>
              <a:t>Decision points represented by </a:t>
            </a:r>
            <a:r>
              <a:rPr lang="en-US" altLang="en-US" sz="2400" b="1">
                <a:solidFill>
                  <a:srgbClr val="FF0000"/>
                </a:solidFill>
              </a:rPr>
              <a:t>nodes</a:t>
            </a:r>
            <a:endParaRPr lang="en-US" altLang="en-US" sz="2400" b="1"/>
          </a:p>
          <a:p>
            <a:pPr lvl="1"/>
            <a:r>
              <a:rPr lang="en-US" altLang="en-US" sz="2400" b="1"/>
              <a:t>Actions represented by</a:t>
            </a:r>
            <a:r>
              <a:rPr lang="en-US" altLang="en-US" sz="2400" b="1">
                <a:solidFill>
                  <a:srgbClr val="FF0000"/>
                </a:solidFill>
              </a:rPr>
              <a:t> ovals</a:t>
            </a:r>
            <a:endParaRPr lang="en-US" altLang="en-US" sz="2000" b="1"/>
          </a:p>
          <a:p>
            <a:r>
              <a:rPr lang="en-US" altLang="en-US" sz="2400" b="1"/>
              <a:t>Read from </a:t>
            </a:r>
            <a:r>
              <a:rPr lang="en-US" altLang="en-US" sz="2400" b="1">
                <a:solidFill>
                  <a:srgbClr val="FF0000"/>
                </a:solidFill>
              </a:rPr>
              <a:t>left to right</a:t>
            </a:r>
            <a:endParaRPr lang="en-US" altLang="en-US" sz="2400" b="1"/>
          </a:p>
          <a:p>
            <a:r>
              <a:rPr lang="en-US" altLang="en-US" sz="2400" b="1"/>
              <a:t>Each node corresponds to a numbered choice on a legend</a:t>
            </a:r>
          </a:p>
          <a:p>
            <a:r>
              <a:rPr lang="en-US" altLang="en-US" sz="2400" b="1"/>
              <a:t>All possible actions are listed on the </a:t>
            </a:r>
            <a:r>
              <a:rPr lang="en-US" altLang="en-US" sz="2400" b="1">
                <a:solidFill>
                  <a:srgbClr val="FF0000"/>
                </a:solidFill>
              </a:rPr>
              <a:t>far right</a:t>
            </a:r>
            <a:endParaRPr lang="en-US" altLang="en-US" sz="2400" b="1"/>
          </a:p>
          <a:p>
            <a:endParaRPr lang="en-US" altLang="en-US" sz="24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1800" b="1"/>
              <a:t>Figure 9-9</a:t>
            </a:r>
            <a:br>
              <a:rPr lang="en-US" altLang="en-US" sz="1800" b="1"/>
            </a:br>
            <a:r>
              <a:rPr lang="en-US" altLang="en-US" sz="1800" b="1"/>
              <a:t>Decision tree representation of the decision logic in the decision tables in Figures 9-4 and 9-5, with only two choices per decision point</a:t>
            </a:r>
            <a:r>
              <a:rPr lang="en-US" altLang="en-US" sz="2400" b="1"/>
              <a:t/>
            </a:r>
            <a:br>
              <a:rPr lang="en-US" altLang="en-US" sz="2400" b="1"/>
            </a:br>
            <a:endParaRPr lang="en-US" altLang="en-US" sz="1200">
              <a:solidFill>
                <a:srgbClr val="000000"/>
              </a:solidFill>
              <a:latin typeface="Geneva" charset="0"/>
            </a:endParaRPr>
          </a:p>
        </p:txBody>
      </p:sp>
      <p:pic>
        <p:nvPicPr>
          <p:cNvPr id="4229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16723"/>
            <a:ext cx="7467600" cy="416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Deciding Among </a:t>
            </a:r>
            <a:r>
              <a:rPr lang="en-US" altLang="en-US" sz="3600">
                <a:solidFill>
                  <a:srgbClr val="FF0000"/>
                </a:solidFill>
              </a:rPr>
              <a:t>Structured English</a:t>
            </a:r>
            <a:r>
              <a:rPr lang="en-US" altLang="en-US" sz="3600"/>
              <a:t>, </a:t>
            </a:r>
            <a:r>
              <a:rPr lang="en-US" altLang="en-US" sz="3600">
                <a:solidFill>
                  <a:schemeClr val="hlink"/>
                </a:solidFill>
              </a:rPr>
              <a:t>Decision Tables</a:t>
            </a:r>
            <a:r>
              <a:rPr lang="en-US" altLang="en-US" sz="3600"/>
              <a:t> and </a:t>
            </a:r>
            <a:r>
              <a:rPr lang="en-US" altLang="en-US" sz="3600">
                <a:solidFill>
                  <a:srgbClr val="CC00CC"/>
                </a:solidFill>
              </a:rPr>
              <a:t>Decision Trees</a:t>
            </a:r>
            <a:endParaRPr lang="en-US" altLang="en-US" sz="3600"/>
          </a:p>
        </p:txBody>
      </p:sp>
      <p:graphicFrame>
        <p:nvGraphicFramePr>
          <p:cNvPr id="425034" name="Group 74"/>
          <p:cNvGraphicFramePr>
            <a:graphicFrameLocks noGrp="1"/>
          </p:cNvGraphicFramePr>
          <p:nvPr>
            <p:ph type="tbl" idx="1"/>
          </p:nvPr>
        </p:nvGraphicFramePr>
        <p:xfrm>
          <a:off x="838200" y="1600200"/>
          <a:ext cx="7772400" cy="4616133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48626225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53241908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1303267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794125665"/>
                    </a:ext>
                  </a:extLst>
                </a:gridCol>
              </a:tblGrid>
              <a:tr h="98901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Structured 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Decision 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Decision Trees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025933"/>
                  </a:ext>
                </a:extLst>
              </a:tr>
              <a:tr h="98901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Determining Conditions and 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Second Best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 (Arabic)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Third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605625"/>
                  </a:ext>
                </a:extLst>
              </a:tr>
              <a:tr h="125888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Transforming Conditions and Actions into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Third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222528"/>
                  </a:ext>
                </a:extLst>
              </a:tr>
              <a:tr h="909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Checking Consistency and Completeness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Third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20247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52" name="Rectangle 6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Deciding Between Table and Tree</a:t>
            </a:r>
          </a:p>
        </p:txBody>
      </p:sp>
      <p:sp>
        <p:nvSpPr>
          <p:cNvPr id="451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 </a:t>
            </a:r>
            <a:endParaRPr lang="en-US" altLang="cs-CZ" sz="2000"/>
          </a:p>
        </p:txBody>
      </p:sp>
      <p:graphicFrame>
        <p:nvGraphicFramePr>
          <p:cNvPr id="451722" name="Group 138"/>
          <p:cNvGraphicFramePr>
            <a:graphicFrameLocks noGrp="1"/>
          </p:cNvGraphicFramePr>
          <p:nvPr>
            <p:ph sz="quarter" idx="2"/>
          </p:nvPr>
        </p:nvGraphicFramePr>
        <p:xfrm>
          <a:off x="1066800" y="1905000"/>
          <a:ext cx="7543800" cy="3128328"/>
        </p:xfrm>
        <a:graphic>
          <a:graphicData uri="http://schemas.openxmlformats.org/drawingml/2006/table">
            <a:tbl>
              <a:tblPr/>
              <a:tblGrid>
                <a:gridCol w="3898900">
                  <a:extLst>
                    <a:ext uri="{9D8B030D-6E8A-4147-A177-3AD203B41FA5}">
                      <a16:colId xmlns:a16="http://schemas.microsoft.com/office/drawing/2014/main" val="1102543165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1617602808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765999888"/>
                    </a:ext>
                  </a:extLst>
                </a:gridCol>
              </a:tblGrid>
              <a:tr h="31908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Decision 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Decision Tree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052508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Portraying complex logic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 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211719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Portraying simple problem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008012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Making 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248706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More compact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346840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Easier to manipulate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1pPr>
                      <a:lvl2pPr>
                        <a:buClr>
                          <a:schemeClr val="tx1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2pPr>
                      <a:lvl3pP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3pPr>
                      <a:lvl4pPr>
                        <a:buClr>
                          <a:schemeClr val="tx1"/>
                        </a:buClr>
                        <a:buSzPct val="6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4pPr>
                      <a:lvl5pPr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 (Arabic)" pitchFamily="2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 (Arabic)" pitchFamily="26" charset="0"/>
                        </a:rPr>
                        <a:t>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99781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417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en-US" sz="2800"/>
              <a:t>Use </a:t>
            </a:r>
            <a:r>
              <a:rPr lang="en-US" altLang="en-US" sz="2800">
                <a:solidFill>
                  <a:srgbClr val="FF0000"/>
                </a:solidFill>
              </a:rPr>
              <a:t>Structured English</a:t>
            </a:r>
            <a:r>
              <a:rPr lang="en-US" altLang="en-US" sz="2800"/>
              <a:t> as a tool for representing steps in logical processes in data flow diagrams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en-US" sz="2800"/>
              <a:t>Use </a:t>
            </a:r>
            <a:r>
              <a:rPr lang="en-US" altLang="en-US" sz="2800">
                <a:solidFill>
                  <a:srgbClr val="FF0000"/>
                </a:solidFill>
              </a:rPr>
              <a:t>decision tables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FF0000"/>
                </a:solidFill>
              </a:rPr>
              <a:t>decision trees</a:t>
            </a:r>
            <a:r>
              <a:rPr lang="en-US" altLang="en-US" sz="2800"/>
              <a:t> to represent the logic of choice in conditional statements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en-US" sz="2800"/>
              <a:t>Select among Structured English, decision tables, and decision trees for representing processing logic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 Modeling</a:t>
            </a:r>
          </a:p>
        </p:txBody>
      </p:sp>
      <p:sp>
        <p:nvSpPr>
          <p:cNvPr id="410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r>
              <a:rPr lang="en-US" altLang="en-US" sz="2800" b="1"/>
              <a:t>Data flow diagrams </a:t>
            </a:r>
            <a:r>
              <a:rPr lang="en-US" altLang="en-US" sz="2800" b="1">
                <a:solidFill>
                  <a:schemeClr val="hlink"/>
                </a:solidFill>
              </a:rPr>
              <a:t>do not</a:t>
            </a:r>
            <a:r>
              <a:rPr lang="en-US" altLang="en-US" sz="2800" b="1"/>
              <a:t> show the logic inside the processes</a:t>
            </a:r>
          </a:p>
          <a:p>
            <a:r>
              <a:rPr lang="en-US" altLang="en-US" sz="2800" b="1"/>
              <a:t>Logic modeling involves representing </a:t>
            </a:r>
            <a:r>
              <a:rPr lang="en-US" altLang="en-US" sz="2800" b="1">
                <a:solidFill>
                  <a:schemeClr val="hlink"/>
                </a:solidFill>
              </a:rPr>
              <a:t>internal structure</a:t>
            </a:r>
            <a:r>
              <a:rPr lang="en-US" altLang="en-US" sz="2800" b="1"/>
              <a:t> and </a:t>
            </a:r>
            <a:r>
              <a:rPr lang="en-US" altLang="en-US" sz="2800" b="1">
                <a:solidFill>
                  <a:schemeClr val="hlink"/>
                </a:solidFill>
              </a:rPr>
              <a:t>functionality of processes</a:t>
            </a:r>
            <a:r>
              <a:rPr lang="en-US" altLang="en-US" sz="2800" b="1"/>
              <a:t> depicted on a DFD</a:t>
            </a:r>
          </a:p>
          <a:p>
            <a:r>
              <a:rPr lang="en-US" altLang="en-US" sz="2800" b="1"/>
              <a:t>Logic modeling can also be used to show </a:t>
            </a:r>
            <a:r>
              <a:rPr lang="en-US" altLang="en-US" sz="2800" b="1">
                <a:solidFill>
                  <a:schemeClr val="hlink"/>
                </a:solidFill>
              </a:rPr>
              <a:t>when</a:t>
            </a:r>
            <a:r>
              <a:rPr lang="en-US" altLang="en-US" sz="2800" b="1"/>
              <a:t> processes on a DFD occur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Modeling a System’s Logic</a:t>
            </a:r>
          </a:p>
        </p:txBody>
      </p:sp>
      <p:pic>
        <p:nvPicPr>
          <p:cNvPr id="454660" name="Picture 2" descr="FIG08_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05000"/>
            <a:ext cx="73914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 Modeling</a:t>
            </a:r>
          </a:p>
        </p:txBody>
      </p:sp>
      <p:sp>
        <p:nvSpPr>
          <p:cNvPr id="419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Deliverables and Outcomes</a:t>
            </a:r>
            <a:endParaRPr lang="en-US" altLang="en-US" sz="2400" b="1"/>
          </a:p>
          <a:p>
            <a:pPr>
              <a:lnSpc>
                <a:spcPct val="90000"/>
              </a:lnSpc>
            </a:pPr>
            <a:r>
              <a:rPr lang="en-US" altLang="en-US" sz="2400"/>
              <a:t>Structured English representation of process logic.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Decision Tables representation.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Sequence diagram.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Activity diagram</a:t>
            </a:r>
            <a:endParaRPr lang="en-US" altLang="en-US" sz="2400" b="1"/>
          </a:p>
          <a:p>
            <a:pPr lvl="1">
              <a:lnSpc>
                <a:spcPct val="90000"/>
              </a:lnSpc>
            </a:pPr>
            <a:r>
              <a:rPr lang="en-US" altLang="en-US" sz="2000" b="1"/>
              <a:t>Structured English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Decision Tables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Decision Trees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State-transition diagrams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Sequence diagrams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/>
              <a:t>Activity diagrams</a:t>
            </a:r>
          </a:p>
          <a:p>
            <a:pPr>
              <a:lnSpc>
                <a:spcPct val="90000"/>
              </a:lnSpc>
            </a:pPr>
            <a:endParaRPr lang="en-US" altLang="en-US" sz="24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Modeling Logic with </a:t>
            </a:r>
            <a:r>
              <a:rPr lang="en-US" altLang="en-US">
                <a:solidFill>
                  <a:schemeClr val="hlink"/>
                </a:solidFill>
              </a:rPr>
              <a:t>Structured English</a:t>
            </a:r>
            <a:endParaRPr lang="en-US" altLang="en-US"/>
          </a:p>
        </p:txBody>
      </p:sp>
      <p:sp>
        <p:nvSpPr>
          <p:cNvPr id="411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000" b="1"/>
              <a:t>Structured English</a:t>
            </a:r>
            <a:r>
              <a:rPr lang="en-US" altLang="en-US" sz="2000"/>
              <a:t>: modified form of English language used to specify the logic of information system processes.</a:t>
            </a:r>
          </a:p>
          <a:p>
            <a:r>
              <a:rPr lang="en-US" altLang="en-US" sz="2000"/>
              <a:t>No single standard.</a:t>
            </a:r>
          </a:p>
          <a:p>
            <a:r>
              <a:rPr lang="en-US" altLang="en-US" sz="2000"/>
              <a:t>Typically relies on action verbs and noun phrases and contains no adjectives or No specific standards.</a:t>
            </a:r>
            <a:endParaRPr lang="en-US" altLang="en-US" sz="2000" b="1"/>
          </a:p>
          <a:p>
            <a:r>
              <a:rPr lang="en-US" altLang="en-US" sz="2000" b="1"/>
              <a:t>Uses a </a:t>
            </a:r>
            <a:r>
              <a:rPr lang="en-US" altLang="en-US" sz="2000" b="1">
                <a:solidFill>
                  <a:srgbClr val="FF0000"/>
                </a:solidFill>
              </a:rPr>
              <a:t>subset of English</a:t>
            </a:r>
          </a:p>
          <a:p>
            <a:pPr lvl="1"/>
            <a:r>
              <a:rPr lang="en-US" altLang="en-US" sz="2000" b="1"/>
              <a:t>Action verbs</a:t>
            </a:r>
          </a:p>
          <a:p>
            <a:pPr lvl="1"/>
            <a:r>
              <a:rPr lang="en-US" altLang="en-US" sz="2000" b="1"/>
              <a:t>Noun phrases</a:t>
            </a:r>
          </a:p>
          <a:p>
            <a:pPr lvl="1"/>
            <a:r>
              <a:rPr lang="en-US" altLang="en-US" sz="2000" b="1"/>
              <a:t>No adjectives or adverbs</a:t>
            </a:r>
          </a:p>
          <a:p>
            <a:r>
              <a:rPr lang="en-US" altLang="en-US" sz="2000" b="1">
                <a:solidFill>
                  <a:srgbClr val="FF0000"/>
                </a:solidFill>
              </a:rPr>
              <a:t>No specific</a:t>
            </a:r>
            <a:r>
              <a:rPr lang="en-US" altLang="en-US" sz="2000" b="1"/>
              <a:t> standards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Modeling Logic with Structured English</a:t>
            </a:r>
          </a:p>
        </p:txBody>
      </p:sp>
      <p:pic>
        <p:nvPicPr>
          <p:cNvPr id="455684" name="Picture 2" descr="FIG08_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752600"/>
            <a:ext cx="7620000" cy="4410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cs-CZ" sz="3200"/>
              <a:t>Modeling Logic with Structured English</a:t>
            </a:r>
          </a:p>
        </p:txBody>
      </p:sp>
      <p:pic>
        <p:nvPicPr>
          <p:cNvPr id="456708" name="Picture 3" descr="FIG08_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990600"/>
            <a:ext cx="6934200" cy="502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Modeling Logic with</a:t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Decision Tables</a:t>
            </a:r>
            <a:endParaRPr lang="en-US" altLang="en-US"/>
          </a:p>
        </p:txBody>
      </p:sp>
      <p:sp>
        <p:nvSpPr>
          <p:cNvPr id="413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A matrix representation of the logic of a decision which Specifies the possible </a:t>
            </a:r>
            <a:r>
              <a:rPr lang="en-US" altLang="en-US" b="1">
                <a:solidFill>
                  <a:srgbClr val="FF0000"/>
                </a:solidFill>
              </a:rPr>
              <a:t>conditions</a:t>
            </a:r>
            <a:r>
              <a:rPr lang="en-US" altLang="en-US" b="1"/>
              <a:t> and the resulting </a:t>
            </a:r>
            <a:r>
              <a:rPr lang="en-US" altLang="en-US" b="1">
                <a:solidFill>
                  <a:srgbClr val="FF0000"/>
                </a:solidFill>
              </a:rPr>
              <a:t>actions</a:t>
            </a:r>
            <a:endParaRPr lang="en-US" altLang="en-US" b="1"/>
          </a:p>
          <a:p>
            <a:r>
              <a:rPr lang="en-US" altLang="en-US" b="1"/>
              <a:t>Best used for </a:t>
            </a:r>
            <a:r>
              <a:rPr lang="en-US" altLang="en-US" b="1">
                <a:solidFill>
                  <a:srgbClr val="FF0000"/>
                </a:solidFill>
              </a:rPr>
              <a:t>complicated</a:t>
            </a:r>
            <a:r>
              <a:rPr lang="en-US" altLang="en-US" b="1"/>
              <a:t> decision logic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2449</TotalTime>
  <Words>603</Words>
  <Application>Microsoft Office PowerPoint</Application>
  <PresentationFormat>Předvádění na obrazovce (4:3)</PresentationFormat>
  <Paragraphs>115</Paragraphs>
  <Slides>19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Times New Roman (Arabic)</vt:lpstr>
      <vt:lpstr>Tahoma</vt:lpstr>
      <vt:lpstr>Wingdings</vt:lpstr>
      <vt:lpstr>Times New Roman</vt:lpstr>
      <vt:lpstr>Geneva</vt:lpstr>
      <vt:lpstr>Stébla</vt:lpstr>
      <vt:lpstr>Systems Analysis and Design   </vt:lpstr>
      <vt:lpstr>Learning Objectives</vt:lpstr>
      <vt:lpstr>Logic Modeling</vt:lpstr>
      <vt:lpstr>Modeling a System’s Logic</vt:lpstr>
      <vt:lpstr>Logic Modeling</vt:lpstr>
      <vt:lpstr>Modeling Logic with Structured English</vt:lpstr>
      <vt:lpstr>Modeling Logic with Structured English</vt:lpstr>
      <vt:lpstr>Modeling Logic with Structured English</vt:lpstr>
      <vt:lpstr>Modeling Logic with  Decision Tables</vt:lpstr>
      <vt:lpstr>Figure 9-4 Complete decision table for payroll system example</vt:lpstr>
      <vt:lpstr>Modeling Logic with Decision Tables</vt:lpstr>
      <vt:lpstr>Modeling Logic with  Decision Tables</vt:lpstr>
      <vt:lpstr>Figure 9-4 simplify decision table for payroll system example</vt:lpstr>
      <vt:lpstr>Decision Table for Hoosier Burger’s Inventory reordering</vt:lpstr>
      <vt:lpstr>Simplified Decision Table for Hoosier Burger’s Inventory reordering</vt:lpstr>
      <vt:lpstr>Modeling Logic with Decision Trees</vt:lpstr>
      <vt:lpstr>Figure 9-9 Decision tree representation of the decision logic in the decision tables in Figures 9-4 and 9-5, with only two choices per decision point </vt:lpstr>
      <vt:lpstr>Deciding Among Structured English, Decision Tables and Decision Trees</vt:lpstr>
      <vt:lpstr>Deciding Between Table and Tree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Beránek Ladislav doc. Ing. CSc.</cp:lastModifiedBy>
  <cp:revision>110</cp:revision>
  <cp:lastPrinted>2009-04-22T19:24:48Z</cp:lastPrinted>
  <dcterms:created xsi:type="dcterms:W3CDTF">2000-04-11T00:26:26Z</dcterms:created>
  <dcterms:modified xsi:type="dcterms:W3CDTF">2020-03-30T08:40:41Z</dcterms:modified>
</cp:coreProperties>
</file>