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6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22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02.06.2021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02.06.2021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02.06.2021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02.06.2021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02.06.2021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02.06.2021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02.06.2021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02.06.2021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02.06.2021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02.06.2021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02.06.2021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02.06.2021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 Testament Language(s)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Hebrew, Aramaic… and Greek as well</a:t>
            </a:r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821281"/>
          </a:xfrm>
        </p:spPr>
        <p:txBody>
          <a:bodyPr/>
          <a:lstStyle/>
          <a:p>
            <a:r>
              <a:rPr lang="en-US" dirty="0" smtClean="0"/>
              <a:t>Greek is the language of the first and most important translation of the Old Testament/Hebrew Bible, called Septuagint</a:t>
            </a:r>
          </a:p>
          <a:p>
            <a:r>
              <a:rPr lang="en-US" dirty="0" smtClean="0"/>
              <a:t>Its influence because of business connections, but mostly due to the expansion of Alexander the Great </a:t>
            </a:r>
            <a:r>
              <a:rPr lang="cs-CZ" dirty="0"/>
              <a:t>(† 323 </a:t>
            </a:r>
            <a:r>
              <a:rPr lang="en-US" dirty="0" smtClean="0"/>
              <a:t>B.C.E.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en-US" dirty="0"/>
              <a:t>Some of the Deuterocanonical books of the Bible written originally in Greek (e.g. Book of Wisdom; 2 Maccabees</a:t>
            </a:r>
            <a:r>
              <a:rPr lang="en-US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1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text of the Septuagint</a:t>
            </a:r>
            <a:endParaRPr lang="cs-CZ" dirty="0"/>
          </a:p>
        </p:txBody>
      </p:sp>
      <p:pic>
        <p:nvPicPr>
          <p:cNvPr id="6" name="Zástupný symbol pro obsah 5" descr="Tov - 2001 - Textual Criticism of the Hebrew Bible.pdf - Adobe Acrobat Reader DC (32-bit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1264543"/>
            <a:ext cx="9623425" cy="541317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0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 and its context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Hebrew belongs to the group of Canaanite dialects, together with Moabite, or better known </a:t>
            </a:r>
            <a:r>
              <a:rPr lang="en-US" dirty="0"/>
              <a:t>Phoenician and </a:t>
            </a:r>
            <a:r>
              <a:rPr lang="en-US" dirty="0" smtClean="0"/>
              <a:t>Punic (from the Phoenician ultimately stem the Greek and Latin alphabet)</a:t>
            </a:r>
          </a:p>
          <a:p>
            <a:r>
              <a:rPr lang="en-US" dirty="0" smtClean="0"/>
              <a:t>The Canaanite dialects are part of the Northwest Semitic group</a:t>
            </a:r>
          </a:p>
          <a:p>
            <a:r>
              <a:rPr lang="en-US" dirty="0" smtClean="0"/>
              <a:t>Some other Semitic languages: Arabic, Ethiopian, Akkadian…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03.06.2021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1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Semitic languages: classification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1187450"/>
            <a:ext cx="9893237" cy="6223000"/>
          </a:xfrm>
        </p:spPr>
      </p:pic>
    </p:spTree>
    <p:extLst>
      <p:ext uri="{BB962C8B-B14F-4D97-AF65-F5344CB8AC3E}">
        <p14:creationId xmlns:p14="http://schemas.microsoft.com/office/powerpoint/2010/main" val="6862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Hebrew: 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from right to left</a:t>
            </a:r>
          </a:p>
          <a:p>
            <a:r>
              <a:rPr lang="en-US" dirty="0" smtClean="0"/>
              <a:t>The root of the word mostly consists of three consonants:</a:t>
            </a:r>
          </a:p>
          <a:p>
            <a:pPr lvl="1"/>
            <a:r>
              <a:rPr lang="en-US" dirty="0" smtClean="0"/>
              <a:t>M-L-K: “(be) king”</a:t>
            </a:r>
          </a:p>
          <a:p>
            <a:pPr lvl="1"/>
            <a:r>
              <a:rPr lang="en-US" dirty="0" smtClean="0"/>
              <a:t>Q-D-</a:t>
            </a:r>
            <a:r>
              <a:rPr lang="cs-CZ" dirty="0" smtClean="0"/>
              <a:t>Š</a:t>
            </a:r>
            <a:r>
              <a:rPr lang="en-US" dirty="0" smtClean="0"/>
              <a:t>: “be separated”; “holiness”</a:t>
            </a:r>
          </a:p>
          <a:p>
            <a:r>
              <a:rPr lang="en-US" dirty="0" smtClean="0"/>
              <a:t>So-called emphatic consonants:</a:t>
            </a:r>
          </a:p>
          <a:p>
            <a:pPr lvl="1"/>
            <a:r>
              <a:rPr lang="en-US" dirty="0" smtClean="0"/>
              <a:t>/`/ pronounced as deep groan</a:t>
            </a:r>
          </a:p>
          <a:p>
            <a:pPr lvl="1"/>
            <a:r>
              <a:rPr lang="en-US" dirty="0" smtClean="0"/>
              <a:t>/</a:t>
            </a:r>
            <a:r>
              <a:rPr lang="cs-CZ" dirty="0" smtClean="0"/>
              <a:t>Ṣ</a:t>
            </a:r>
            <a:r>
              <a:rPr lang="en-US" dirty="0" smtClean="0"/>
              <a:t>/ pronounced as very emphatic /S/</a:t>
            </a:r>
          </a:p>
          <a:p>
            <a:pPr lvl="1"/>
            <a:r>
              <a:rPr lang="en-US" dirty="0" smtClean="0"/>
              <a:t>/Q/ pronounced as very emphatic /K/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8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Hebrew: 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Vowels were not originally part of the writing system, only much later the system of writing so-called “vowel-points” was invented</a:t>
            </a:r>
          </a:p>
          <a:p>
            <a:r>
              <a:rPr lang="en-US" dirty="0" smtClean="0"/>
              <a:t>The vowels (and also prefixes and suffixes) specify the exact meaning of the general meeting expressed by the root, for example:</a:t>
            </a:r>
          </a:p>
          <a:p>
            <a:pPr lvl="1"/>
            <a:r>
              <a:rPr lang="en-US" dirty="0" smtClean="0"/>
              <a:t>M</a:t>
            </a:r>
            <a:r>
              <a:rPr lang="cs-CZ" dirty="0"/>
              <a:t>-</a:t>
            </a:r>
            <a:r>
              <a:rPr lang="en-US" dirty="0" smtClean="0"/>
              <a:t>L</a:t>
            </a:r>
            <a:r>
              <a:rPr lang="cs-CZ" dirty="0"/>
              <a:t>-</a:t>
            </a:r>
            <a:r>
              <a:rPr lang="en-US" dirty="0" smtClean="0"/>
              <a:t>K: </a:t>
            </a:r>
            <a:r>
              <a:rPr lang="en-US" dirty="0" err="1" smtClean="0"/>
              <a:t>MeLeK</a:t>
            </a:r>
            <a:r>
              <a:rPr lang="en-US" dirty="0" smtClean="0"/>
              <a:t> “king”; </a:t>
            </a:r>
            <a:r>
              <a:rPr lang="en-US" dirty="0" err="1" smtClean="0"/>
              <a:t>HiML</a:t>
            </a:r>
            <a:r>
              <a:rPr lang="cs-CZ" dirty="0" smtClean="0"/>
              <a:t>í</a:t>
            </a:r>
            <a:r>
              <a:rPr lang="en-US" dirty="0" smtClean="0"/>
              <a:t>K “he made somebody into a king”</a:t>
            </a:r>
          </a:p>
          <a:p>
            <a:pPr lvl="1"/>
            <a:r>
              <a:rPr lang="en-US" dirty="0" smtClean="0"/>
              <a:t>Q</a:t>
            </a:r>
            <a:r>
              <a:rPr lang="cs-CZ" dirty="0" smtClean="0"/>
              <a:t>-</a:t>
            </a:r>
            <a:r>
              <a:rPr lang="en-US" dirty="0" smtClean="0"/>
              <a:t>D</a:t>
            </a:r>
            <a:r>
              <a:rPr lang="cs-CZ" dirty="0" smtClean="0"/>
              <a:t>-Š: </a:t>
            </a:r>
            <a:r>
              <a:rPr lang="cs-CZ" dirty="0" err="1" smtClean="0"/>
              <a:t>QaDoŠ</a:t>
            </a:r>
            <a:r>
              <a:rPr lang="cs-CZ" dirty="0" smtClean="0"/>
              <a:t> </a:t>
            </a:r>
            <a:r>
              <a:rPr lang="en-US" dirty="0" smtClean="0"/>
              <a:t>“holy”; </a:t>
            </a:r>
            <a:r>
              <a:rPr lang="en-US" dirty="0" err="1" smtClean="0"/>
              <a:t>hitQaDe</a:t>
            </a:r>
            <a:r>
              <a:rPr lang="cs-CZ" dirty="0" smtClean="0"/>
              <a:t>Š</a:t>
            </a:r>
            <a:r>
              <a:rPr lang="en-US" dirty="0" smtClean="0"/>
              <a:t> “he made himself holy”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9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Hebrew: Gen 1:1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Hebrew text </a:t>
            </a:r>
            <a:r>
              <a:rPr lang="en-US" dirty="0" smtClean="0"/>
              <a:t>(Gen 1:1) without the </a:t>
            </a:r>
            <a:r>
              <a:rPr lang="en-US" dirty="0"/>
              <a:t>vowels (modern presentation</a:t>
            </a:r>
            <a:r>
              <a:rPr lang="en-US" dirty="0" smtClean="0"/>
              <a:t>):</a:t>
            </a:r>
          </a:p>
          <a:p>
            <a:pPr marL="0" indent="0" algn="r" rtl="1">
              <a:buNone/>
            </a:pPr>
            <a:r>
              <a:rPr lang="cs-CZ" sz="1800" dirty="0"/>
              <a:t>‎</a:t>
            </a:r>
            <a:r>
              <a:rPr lang="he-IL" dirty="0" smtClean="0">
                <a:latin typeface="SBL Hebrew" panose="02000000000000000000" pitchFamily="2" charset="-79"/>
                <a:cs typeface="SBL Hebrew" panose="02000000000000000000" pitchFamily="2" charset="-79"/>
              </a:rPr>
              <a:t>בראשית ברא אלהים את השמים ואת הארץ</a:t>
            </a:r>
            <a:endParaRPr lang="en-US" dirty="0" smtClean="0">
              <a:latin typeface="SBL Hebrew" panose="02000000000000000000" pitchFamily="2" charset="-79"/>
              <a:cs typeface="SBL Hebrew" panose="02000000000000000000" pitchFamily="2" charset="-79"/>
            </a:endParaRPr>
          </a:p>
          <a:p>
            <a:pPr marL="0" indent="0" algn="r" rtl="1">
              <a:buNone/>
            </a:pPr>
            <a:endParaRPr lang="en-US" dirty="0" smtClean="0"/>
          </a:p>
          <a:p>
            <a:r>
              <a:rPr lang="en-US" dirty="0" smtClean="0"/>
              <a:t>Gen 1:1 with </a:t>
            </a:r>
            <a:r>
              <a:rPr lang="en-US" dirty="0"/>
              <a:t>the vowels </a:t>
            </a:r>
            <a:r>
              <a:rPr lang="en-US" dirty="0" smtClean="0"/>
              <a:t>and additional accents (modern </a:t>
            </a:r>
            <a:r>
              <a:rPr lang="en-US" dirty="0"/>
              <a:t>presentation</a:t>
            </a:r>
            <a:r>
              <a:rPr lang="en-US" dirty="0" smtClean="0"/>
              <a:t>):</a:t>
            </a:r>
          </a:p>
          <a:p>
            <a:pPr marL="0" indent="0" algn="r" rtl="1">
              <a:buNone/>
            </a:pPr>
            <a:r>
              <a:rPr lang="he-IL" dirty="0" smtClean="0">
                <a:latin typeface="SBL Hebrew" panose="02000000000000000000" pitchFamily="2" charset="-79"/>
                <a:cs typeface="SBL Hebrew" panose="02000000000000000000" pitchFamily="2" charset="-79"/>
              </a:rPr>
              <a:t>בְּרֵאשִׁ֖ית </a:t>
            </a:r>
            <a:r>
              <a:rPr lang="he-IL" dirty="0">
                <a:latin typeface="SBL Hebrew" panose="02000000000000000000" pitchFamily="2" charset="-79"/>
                <a:cs typeface="SBL Hebrew" panose="02000000000000000000" pitchFamily="2" charset="-79"/>
              </a:rPr>
              <a:t>בָּרָ֣א אֱלֹהִ֑ים אֵ֥ת הַשָּׁמַ֖יִם וְאֵ֥ת הָאָֽרֶץ</a:t>
            </a:r>
            <a:r>
              <a:rPr lang="he-IL" dirty="0" smtClean="0">
                <a:latin typeface="SBL Hebrew" panose="02000000000000000000" pitchFamily="2" charset="-79"/>
                <a:cs typeface="SBL Hebrew" panose="02000000000000000000" pitchFamily="2" charset="-79"/>
              </a:rPr>
              <a:t>׃</a:t>
            </a:r>
            <a:endParaRPr lang="en-US" dirty="0" smtClean="0">
              <a:latin typeface="SBL Hebrew" panose="02000000000000000000" pitchFamily="2" charset="-79"/>
              <a:cs typeface="SBL Hebrew" panose="02000000000000000000" pitchFamily="2" charset="-79"/>
            </a:endParaRPr>
          </a:p>
          <a:p>
            <a:pPr lvl="0"/>
            <a:r>
              <a:rPr lang="en-US" dirty="0" smtClean="0">
                <a:solidFill>
                  <a:srgbClr val="151515"/>
                </a:solidFill>
              </a:rPr>
              <a:t>Gen 1:1 – simple </a:t>
            </a:r>
            <a:r>
              <a:rPr lang="en-US" dirty="0">
                <a:solidFill>
                  <a:srgbClr val="151515"/>
                </a:solidFill>
              </a:rPr>
              <a:t>transcription</a:t>
            </a:r>
            <a:r>
              <a:rPr lang="en-US" dirty="0" smtClean="0">
                <a:solidFill>
                  <a:srgbClr val="151515"/>
                </a:solidFill>
              </a:rPr>
              <a:t>:</a:t>
            </a:r>
          </a:p>
          <a:p>
            <a:pPr marL="0" lvl="0" indent="0">
              <a:buNone/>
            </a:pPr>
            <a:r>
              <a:rPr lang="cs-CZ" i="1" dirty="0" err="1"/>
              <a:t>Bereshit</a:t>
            </a:r>
            <a:r>
              <a:rPr lang="cs-CZ" i="1" dirty="0"/>
              <a:t> </a:t>
            </a:r>
            <a:r>
              <a:rPr lang="cs-CZ" i="1" dirty="0" err="1"/>
              <a:t>bara</a:t>
            </a:r>
            <a:r>
              <a:rPr lang="cs-CZ" i="1" dirty="0"/>
              <a:t> </a:t>
            </a:r>
            <a:r>
              <a:rPr lang="cs-CZ" i="1" dirty="0" err="1"/>
              <a:t>Elohim</a:t>
            </a:r>
            <a:r>
              <a:rPr lang="cs-CZ" i="1" dirty="0"/>
              <a:t>; et </a:t>
            </a:r>
            <a:r>
              <a:rPr lang="cs-CZ" i="1" dirty="0" err="1"/>
              <a:t>haShamayim</a:t>
            </a:r>
            <a:r>
              <a:rPr lang="cs-CZ" i="1" dirty="0"/>
              <a:t> </a:t>
            </a:r>
            <a:r>
              <a:rPr lang="cs-CZ" i="1" dirty="0" err="1"/>
              <a:t>ve'et</a:t>
            </a:r>
            <a:r>
              <a:rPr lang="cs-CZ" i="1" dirty="0"/>
              <a:t> </a:t>
            </a:r>
            <a:r>
              <a:rPr lang="cs-CZ" i="1" dirty="0" err="1"/>
              <a:t>ha'aretz</a:t>
            </a:r>
            <a:endParaRPr lang="en-US" i="1" dirty="0">
              <a:solidFill>
                <a:srgbClr val="151515"/>
              </a:solidFill>
            </a:endParaRPr>
          </a:p>
          <a:p>
            <a:pPr marL="0" indent="0" algn="r" rtl="1">
              <a:buNone/>
            </a:pP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1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from Qumran, no vowels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16" name="Zástupný symbol pro obsah 15" descr="Tov-1QIsa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264542"/>
            <a:ext cx="10442448" cy="6145907"/>
          </a:xfrm>
        </p:spPr>
      </p:pic>
    </p:spTree>
    <p:extLst>
      <p:ext uri="{BB962C8B-B14F-4D97-AF65-F5344CB8AC3E}">
        <p14:creationId xmlns:p14="http://schemas.microsoft.com/office/powerpoint/2010/main" val="358007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text with vowels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10896" y="6587399"/>
            <a:ext cx="5710364" cy="401637"/>
          </a:xfrm>
        </p:spPr>
        <p:txBody>
          <a:bodyPr/>
          <a:lstStyle/>
          <a:p>
            <a:pPr>
              <a:defRPr/>
            </a:pPr>
            <a:r>
              <a:rPr lang="en-US" dirty="0"/>
              <a:t>PLATE 12. The codex Leningrad B 1 9 A (</a:t>
            </a:r>
            <a:r>
              <a:rPr lang="en-US" dirty="0" err="1"/>
              <a:t>Exod</a:t>
            </a:r>
            <a:r>
              <a:rPr lang="en-US" dirty="0"/>
              <a:t> 14:28-15:14).</a:t>
            </a:r>
            <a:fld id="{8863D660-356F-4B7B-9477-B5CEBBE7ED6F}" type="datetime1">
              <a:rPr lang="cs-CZ" smtClean="0"/>
              <a:t>03.06.2021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8" name="Zástupný symbol pro obsah 7" descr="Tov-Leningradensis-Exod14-15.pdf - Foxit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109095"/>
            <a:ext cx="9993821" cy="5413176"/>
          </a:xfrm>
        </p:spPr>
      </p:pic>
    </p:spTree>
    <p:extLst>
      <p:ext uri="{BB962C8B-B14F-4D97-AF65-F5344CB8AC3E}">
        <p14:creationId xmlns:p14="http://schemas.microsoft.com/office/powerpoint/2010/main" val="39357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Aramaic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996696"/>
            <a:ext cx="9623425" cy="6483096"/>
          </a:xfrm>
        </p:spPr>
        <p:txBody>
          <a:bodyPr/>
          <a:lstStyle/>
          <a:p>
            <a:r>
              <a:rPr lang="en-US" dirty="0" smtClean="0"/>
              <a:t>The Aramaic type of script also used for Hebrew</a:t>
            </a:r>
          </a:p>
          <a:p>
            <a:r>
              <a:rPr lang="en-US" dirty="0" smtClean="0"/>
              <a:t>Northwest Semitic group, not Canaanite dialect</a:t>
            </a:r>
          </a:p>
          <a:p>
            <a:r>
              <a:rPr lang="en-US" dirty="0" smtClean="0"/>
              <a:t>Some similar roots, e.g. M-L-K (“king”, “to be a king”) </a:t>
            </a:r>
          </a:p>
          <a:p>
            <a:r>
              <a:rPr lang="en-US" dirty="0" smtClean="0"/>
              <a:t>Sometimes small changes, e.g. “gold”: Z-H-B (Hebrew), D-H-B (Aramaic)</a:t>
            </a:r>
          </a:p>
          <a:p>
            <a:r>
              <a:rPr lang="en-US" dirty="0" smtClean="0"/>
              <a:t>Aramaic sections of the Bible:</a:t>
            </a:r>
          </a:p>
          <a:p>
            <a:pPr lvl="1"/>
            <a:r>
              <a:rPr lang="en-US" dirty="0"/>
              <a:t>Daniel 2:4b–7:28 (five stories about Daniel and his colleagues, and an apocalyptic </a:t>
            </a:r>
            <a:r>
              <a:rPr lang="en-US" dirty="0" smtClean="0"/>
              <a:t>vision)</a:t>
            </a:r>
          </a:p>
          <a:p>
            <a:pPr lvl="1"/>
            <a:r>
              <a:rPr lang="en-US" dirty="0"/>
              <a:t>Ezra </a:t>
            </a:r>
            <a:r>
              <a:rPr lang="en-US" dirty="0" smtClean="0"/>
              <a:t>4:8–6:18; 7:12–26 </a:t>
            </a:r>
            <a:r>
              <a:rPr lang="en-US" dirty="0"/>
              <a:t>(quotations of documents)</a:t>
            </a:r>
            <a:endParaRPr lang="en-US" dirty="0" smtClean="0"/>
          </a:p>
          <a:p>
            <a:pPr lvl="1"/>
            <a:r>
              <a:rPr lang="en-US" dirty="0" smtClean="0"/>
              <a:t>Genesis 31:47 (</a:t>
            </a:r>
            <a:r>
              <a:rPr lang="cs-CZ" i="1" dirty="0" err="1" smtClean="0"/>
              <a:t>Jegar-sahadutha</a:t>
            </a:r>
            <a:r>
              <a:rPr lang="en-US" dirty="0" smtClean="0"/>
              <a:t>); </a:t>
            </a:r>
            <a:r>
              <a:rPr lang="en-US" dirty="0"/>
              <a:t>Jeremiah </a:t>
            </a:r>
            <a:r>
              <a:rPr lang="en-US" dirty="0" smtClean="0"/>
              <a:t>10:11 (the direct speech)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9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746</TotalTime>
  <Words>492</Words>
  <Application>Microsoft Office PowerPoint</Application>
  <PresentationFormat>Vlastní</PresentationFormat>
  <Paragraphs>66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Clara Sans</vt:lpstr>
      <vt:lpstr>SBL Hebrew</vt:lpstr>
      <vt:lpstr>JU_OPVVV</vt:lpstr>
      <vt:lpstr>Old Testament Language(s)</vt:lpstr>
      <vt:lpstr>Hebrew and its context</vt:lpstr>
      <vt:lpstr>Semitic languages: classification</vt:lpstr>
      <vt:lpstr>Hebrew: characteristics</vt:lpstr>
      <vt:lpstr>Hebrew: characteristics</vt:lpstr>
      <vt:lpstr>Hebrew: Gen 1:1</vt:lpstr>
      <vt:lpstr>Text from Qumran, no vowels</vt:lpstr>
      <vt:lpstr>Traditional text with vowels</vt:lpstr>
      <vt:lpstr>Aramaic</vt:lpstr>
      <vt:lpstr>Greek</vt:lpstr>
      <vt:lpstr>Greek text of the Septuagint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Viktor Ber</cp:lastModifiedBy>
  <cp:revision>29</cp:revision>
  <dcterms:created xsi:type="dcterms:W3CDTF">2017-07-17T18:52:59Z</dcterms:created>
  <dcterms:modified xsi:type="dcterms:W3CDTF">2021-06-03T09:45:01Z</dcterms:modified>
</cp:coreProperties>
</file>