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8"/>
  </p:notesMasterIdLst>
  <p:sldIdLst>
    <p:sldId id="256" r:id="rId2"/>
    <p:sldId id="290" r:id="rId3"/>
    <p:sldId id="315" r:id="rId4"/>
    <p:sldId id="316" r:id="rId5"/>
    <p:sldId id="257" r:id="rId6"/>
    <p:sldId id="488" r:id="rId7"/>
    <p:sldId id="491" r:id="rId8"/>
    <p:sldId id="287" r:id="rId9"/>
    <p:sldId id="267" r:id="rId10"/>
    <p:sldId id="268" r:id="rId11"/>
    <p:sldId id="269" r:id="rId12"/>
    <p:sldId id="270" r:id="rId13"/>
    <p:sldId id="288" r:id="rId14"/>
    <p:sldId id="323" r:id="rId15"/>
    <p:sldId id="299" r:id="rId16"/>
    <p:sldId id="477" r:id="rId17"/>
    <p:sldId id="300" r:id="rId18"/>
    <p:sldId id="302" r:id="rId19"/>
    <p:sldId id="259" r:id="rId20"/>
    <p:sldId id="322" r:id="rId21"/>
    <p:sldId id="295" r:id="rId22"/>
    <p:sldId id="448" r:id="rId23"/>
    <p:sldId id="449" r:id="rId24"/>
    <p:sldId id="450" r:id="rId25"/>
    <p:sldId id="451" r:id="rId26"/>
    <p:sldId id="452" r:id="rId27"/>
    <p:sldId id="317" r:id="rId28"/>
    <p:sldId id="318" r:id="rId29"/>
    <p:sldId id="434" r:id="rId30"/>
    <p:sldId id="435" r:id="rId31"/>
    <p:sldId id="320" r:id="rId32"/>
    <p:sldId id="437" r:id="rId33"/>
    <p:sldId id="438" r:id="rId34"/>
    <p:sldId id="321" r:id="rId35"/>
    <p:sldId id="305" r:id="rId36"/>
    <p:sldId id="306" r:id="rId37"/>
    <p:sldId id="307" r:id="rId38"/>
    <p:sldId id="319" r:id="rId39"/>
    <p:sldId id="277" r:id="rId40"/>
    <p:sldId id="324" r:id="rId41"/>
    <p:sldId id="281" r:id="rId42"/>
    <p:sldId id="282" r:id="rId43"/>
    <p:sldId id="490" r:id="rId44"/>
    <p:sldId id="356" r:id="rId45"/>
    <p:sldId id="357" r:id="rId46"/>
    <p:sldId id="364" r:id="rId47"/>
    <p:sldId id="358" r:id="rId48"/>
    <p:sldId id="359" r:id="rId49"/>
    <p:sldId id="365" r:id="rId50"/>
    <p:sldId id="478" r:id="rId51"/>
    <p:sldId id="453" r:id="rId52"/>
    <p:sldId id="406" r:id="rId53"/>
    <p:sldId id="395" r:id="rId54"/>
    <p:sldId id="492" r:id="rId55"/>
    <p:sldId id="404" r:id="rId56"/>
    <p:sldId id="325" r:id="rId57"/>
    <p:sldId id="326" r:id="rId58"/>
    <p:sldId id="484" r:id="rId59"/>
    <p:sldId id="485" r:id="rId60"/>
    <p:sldId id="486" r:id="rId61"/>
    <p:sldId id="487" r:id="rId62"/>
    <p:sldId id="444" r:id="rId63"/>
    <p:sldId id="329" r:id="rId64"/>
    <p:sldId id="331" r:id="rId65"/>
    <p:sldId id="332" r:id="rId66"/>
    <p:sldId id="333" r:id="rId67"/>
    <p:sldId id="334" r:id="rId68"/>
    <p:sldId id="336" r:id="rId69"/>
    <p:sldId id="337" r:id="rId70"/>
    <p:sldId id="339" r:id="rId71"/>
    <p:sldId id="480" r:id="rId72"/>
    <p:sldId id="429" r:id="rId73"/>
    <p:sldId id="430" r:id="rId74"/>
    <p:sldId id="431" r:id="rId75"/>
    <p:sldId id="433" r:id="rId76"/>
    <p:sldId id="439" r:id="rId77"/>
    <p:sldId id="481" r:id="rId78"/>
    <p:sldId id="443" r:id="rId79"/>
    <p:sldId id="440" r:id="rId80"/>
    <p:sldId id="441" r:id="rId81"/>
    <p:sldId id="442" r:id="rId82"/>
    <p:sldId id="427" r:id="rId83"/>
    <p:sldId id="428" r:id="rId84"/>
    <p:sldId id="446" r:id="rId85"/>
    <p:sldId id="489" r:id="rId86"/>
    <p:sldId id="454" r:id="rId8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8000"/>
    <a:srgbClr val="00FF00"/>
    <a:srgbClr val="33CCFF"/>
    <a:srgbClr val="AD74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8114" autoAdjust="0"/>
  </p:normalViewPr>
  <p:slideViewPr>
    <p:cSldViewPr snapToGrid="0">
      <p:cViewPr varScale="1">
        <p:scale>
          <a:sx n="91" d="100"/>
          <a:sy n="91" d="100"/>
        </p:scale>
        <p:origin x="2166" y="66"/>
      </p:cViewPr>
      <p:guideLst>
        <p:guide orient="horz" pos="2160"/>
        <p:guide pos="2880"/>
      </p:guideLst>
    </p:cSldViewPr>
  </p:slideViewPr>
  <p:notesTextViewPr>
    <p:cViewPr>
      <p:scale>
        <a:sx n="1" d="1"/>
        <a:sy n="1" d="1"/>
      </p:scale>
      <p:origin x="0" y="0"/>
    </p:cViewPr>
  </p:notesTextViewPr>
  <p:sorterViewPr>
    <p:cViewPr>
      <p:scale>
        <a:sx n="75" d="100"/>
        <a:sy n="75" d="100"/>
      </p:scale>
      <p:origin x="0" y="102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7.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media/image46.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image" Target="../media/image51.emf"/><Relationship Id="rId5" Type="http://schemas.openxmlformats.org/officeDocument/2006/relationships/image" Target="../media/image55.emf"/><Relationship Id="rId4" Type="http://schemas.openxmlformats.org/officeDocument/2006/relationships/image" Target="../media/image54.e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1.emf"/><Relationship Id="rId7" Type="http://schemas.openxmlformats.org/officeDocument/2006/relationships/image" Target="../media/image65.emf"/><Relationship Id="rId2" Type="http://schemas.openxmlformats.org/officeDocument/2006/relationships/image" Target="../media/image60.emf"/><Relationship Id="rId1" Type="http://schemas.openxmlformats.org/officeDocument/2006/relationships/image" Target="../media/image59.emf"/><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 Id="rId9" Type="http://schemas.openxmlformats.org/officeDocument/2006/relationships/image" Target="../media/image67.e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image" Target="../media/image78.emf"/><Relationship Id="rId7" Type="http://schemas.openxmlformats.org/officeDocument/2006/relationships/image" Target="../media/image82.emf"/><Relationship Id="rId2" Type="http://schemas.openxmlformats.org/officeDocument/2006/relationships/image" Target="../media/image77.emf"/><Relationship Id="rId1" Type="http://schemas.openxmlformats.org/officeDocument/2006/relationships/image" Target="../media/image76.emf"/><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86.emf"/><Relationship Id="rId7" Type="http://schemas.openxmlformats.org/officeDocument/2006/relationships/image" Target="../media/image90.emf"/><Relationship Id="rId2" Type="http://schemas.openxmlformats.org/officeDocument/2006/relationships/image" Target="../media/image85.emf"/><Relationship Id="rId1" Type="http://schemas.openxmlformats.org/officeDocument/2006/relationships/image" Target="../media/image84.emf"/><Relationship Id="rId6" Type="http://schemas.openxmlformats.org/officeDocument/2006/relationships/image" Target="../media/image89.emf"/><Relationship Id="rId5" Type="http://schemas.openxmlformats.org/officeDocument/2006/relationships/image" Target="../media/image88.emf"/><Relationship Id="rId4" Type="http://schemas.openxmlformats.org/officeDocument/2006/relationships/image" Target="../media/image87.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image" Target="../media/image77.emf"/><Relationship Id="rId4" Type="http://schemas.openxmlformats.org/officeDocument/2006/relationships/image" Target="../media/image8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9.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image" Target="../media/image23.emf"/><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32.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24.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32.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3FD89B-5AFF-476D-BE87-AFEB8D132005}" type="datetimeFigureOut">
              <a:rPr lang="cs-CZ" smtClean="0"/>
              <a:t>13.3.2019</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7C5C41-1DED-4FC6-BD57-B85A55CDFB2A}" type="slidenum">
              <a:rPr lang="cs-CZ" smtClean="0"/>
              <a:t>‹#›</a:t>
            </a:fld>
            <a:endParaRPr lang="cs-CZ"/>
          </a:p>
        </p:txBody>
      </p:sp>
    </p:spTree>
    <p:extLst>
      <p:ext uri="{BB962C8B-B14F-4D97-AF65-F5344CB8AC3E}">
        <p14:creationId xmlns:p14="http://schemas.microsoft.com/office/powerpoint/2010/main" val="385975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4</a:t>
            </a:fld>
            <a:endParaRPr lang="cs-CZ"/>
          </a:p>
        </p:txBody>
      </p:sp>
    </p:spTree>
    <p:extLst>
      <p:ext uri="{BB962C8B-B14F-4D97-AF65-F5344CB8AC3E}">
        <p14:creationId xmlns:p14="http://schemas.microsoft.com/office/powerpoint/2010/main" val="3431789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Některé organismy se množí asexuálně a pro svou reprodukci využívají</a:t>
            </a:r>
            <a:r>
              <a:rPr lang="cs-CZ" baseline="0" dirty="0" smtClean="0"/>
              <a:t> místo haploidních gamet diploidní buňky. U řady organismů je toto jen dalším způsobem množení, které doplňuje sexuální množení (např. oddenky/cibulky, hlízy u rostlin), některé druhy se množí v příznivých podmínkách asexuálně a přecházejí na sexualitu jen v případě změny podmínek (např. mšice před příchodem zimy produkují sexuální generaci, která naklade vajíčka, která přečkají zimu), další ztratily schopnost sexuální reprodukce a množí se výhradně asexuálně (např. některé druhy ještěrek). Asexuálním množením vznikají klony mateřského organismu, které jsou geneticky shodné (až na somatické mutace) s mateřským organismem. </a:t>
            </a:r>
            <a:endParaRPr lang="cs-CZ" dirty="0" smtClean="0"/>
          </a:p>
          <a:p>
            <a:endParaRPr lang="cs-CZ" dirty="0" smtClean="0"/>
          </a:p>
          <a:p>
            <a:r>
              <a:rPr lang="cs-CZ" dirty="0" smtClean="0"/>
              <a:t>http://www.myrmecos.net/tag/aphids/</a:t>
            </a:r>
          </a:p>
          <a:p>
            <a:r>
              <a:rPr lang="cs-CZ" dirty="0" smtClean="0"/>
              <a:t>http://www.smallkitchengarden.net/small-kitchen-garden/small-projects-in-my-small-kitchen-garden</a:t>
            </a:r>
          </a:p>
          <a:p>
            <a:r>
              <a:rPr lang="cs-CZ" dirty="0" smtClean="0"/>
              <a:t>http://www.bbc.co.uk/nature/adaptations/Parthenogenesis</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27</a:t>
            </a:fld>
            <a:endParaRPr lang="cs-CZ"/>
          </a:p>
        </p:txBody>
      </p:sp>
    </p:spTree>
    <p:extLst>
      <p:ext uri="{BB962C8B-B14F-4D97-AF65-F5344CB8AC3E}">
        <p14:creationId xmlns:p14="http://schemas.microsoft.com/office/powerpoint/2010/main" val="2254552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Při sexuálním množení se spojí haploidní gamety dvou jedinců, které dají vzniknout diploidní zygotě, ze které vznikne celý</a:t>
            </a:r>
            <a:r>
              <a:rPr lang="cs-CZ" baseline="0" dirty="0" smtClean="0"/>
              <a:t> organismus. Ten kombinuje vlastnosti obou rodičů. </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28</a:t>
            </a:fld>
            <a:endParaRPr lang="cs-CZ"/>
          </a:p>
        </p:txBody>
      </p:sp>
    </p:spTree>
    <p:extLst>
      <p:ext uri="{BB962C8B-B14F-4D97-AF65-F5344CB8AC3E}">
        <p14:creationId xmlns:p14="http://schemas.microsoft.com/office/powerpoint/2010/main" val="283207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Počty genů udávané na jednotlivých lidských chromosomech berte velmi</a:t>
            </a:r>
            <a:r>
              <a:rPr lang="cs-CZ" baseline="0" dirty="0" smtClean="0"/>
              <a:t> orientačně, různé zdroje uvádějí různé počty, které se mohou dramaticky lišit (i dvojnásobně). To je dáno tím, jaký algoritmus na predikci genů byl použit, nebo jestli se počítají jen geny kódující proteiny nebo i geny jejichž RNA má strukturní/regulační funkci a </a:t>
            </a:r>
            <a:r>
              <a:rPr lang="cs-CZ" baseline="0" dirty="0" err="1" smtClean="0"/>
              <a:t>netranslatuje</a:t>
            </a:r>
            <a:r>
              <a:rPr lang="cs-CZ" baseline="0" dirty="0" smtClean="0"/>
              <a:t> se. Někdy se do počtu genů na chromosomu počítají i </a:t>
            </a:r>
            <a:r>
              <a:rPr lang="cs-CZ" baseline="0" dirty="0" err="1" smtClean="0"/>
              <a:t>pseudogeny</a:t>
            </a:r>
            <a:r>
              <a:rPr lang="cs-CZ" baseline="0" dirty="0" smtClean="0"/>
              <a:t>, což jsou nefunkční geny, které kdysi vyřadila nějaká mutace. </a:t>
            </a:r>
            <a:r>
              <a:rPr lang="cs-CZ" dirty="0" smtClean="0"/>
              <a:t> Počty genů na lidských chromosomech převzaty z http://www.ncbi.nlm.nih.gov/</a:t>
            </a:r>
            <a:r>
              <a:rPr lang="cs-CZ" dirty="0" err="1" smtClean="0"/>
              <a:t>mapview</a:t>
            </a:r>
            <a:r>
              <a:rPr lang="cs-CZ" dirty="0" smtClean="0"/>
              <a:t>/</a:t>
            </a:r>
            <a:r>
              <a:rPr lang="cs-CZ" dirty="0" err="1" smtClean="0"/>
              <a:t>maps.cgi?TAXID</a:t>
            </a:r>
            <a:r>
              <a:rPr lang="cs-CZ" dirty="0" smtClean="0"/>
              <a:t>=9606&amp;chr=</a:t>
            </a:r>
            <a:r>
              <a:rPr lang="cs-CZ" dirty="0" err="1" smtClean="0"/>
              <a:t>X&amp;maps</a:t>
            </a:r>
            <a:r>
              <a:rPr lang="cs-CZ" dirty="0" smtClean="0"/>
              <a:t>=ideogr%2CugHs%2Cgenes, alternativní </a:t>
            </a:r>
            <a:r>
              <a:rPr lang="cs-CZ" dirty="0" err="1" smtClean="0"/>
              <a:t>info</a:t>
            </a:r>
            <a:r>
              <a:rPr lang="cs-CZ" dirty="0" smtClean="0"/>
              <a:t> např. zde: https://en.wikipedia.org/wiki/Human_genome</a:t>
            </a:r>
          </a:p>
          <a:p>
            <a:r>
              <a:rPr lang="cs-CZ" dirty="0" smtClean="0"/>
              <a:t>Pěkné </a:t>
            </a:r>
            <a:r>
              <a:rPr lang="cs-CZ" dirty="0" err="1" smtClean="0"/>
              <a:t>info</a:t>
            </a:r>
            <a:r>
              <a:rPr lang="cs-CZ" dirty="0" smtClean="0"/>
              <a:t> o jednotlivých lidských chromosomech zde: https://ghr.nlm.nih.gov/chromosome</a:t>
            </a:r>
          </a:p>
          <a:p>
            <a:endParaRPr lang="cs-CZ" dirty="0" smtClean="0"/>
          </a:p>
          <a:p>
            <a:r>
              <a:rPr lang="cs-CZ" dirty="0" smtClean="0"/>
              <a:t>Lidské chromosomy podle NIH:</a:t>
            </a:r>
          </a:p>
          <a:p>
            <a:r>
              <a:rPr lang="cs-CZ" dirty="0" smtClean="0"/>
              <a:t>1 4778  250 </a:t>
            </a:r>
            <a:r>
              <a:rPr lang="cs-CZ" dirty="0" err="1" smtClean="0"/>
              <a:t>Mbp</a:t>
            </a:r>
            <a:endParaRPr lang="cs-CZ" dirty="0" smtClean="0"/>
          </a:p>
          <a:p>
            <a:r>
              <a:rPr lang="cs-CZ" dirty="0" smtClean="0"/>
              <a:t>2 3600  242 </a:t>
            </a:r>
            <a:r>
              <a:rPr lang="cs-CZ" dirty="0" err="1" smtClean="0"/>
              <a:t>Mbp</a:t>
            </a:r>
            <a:endParaRPr lang="cs-CZ" dirty="0" smtClean="0"/>
          </a:p>
          <a:p>
            <a:r>
              <a:rPr lang="cs-CZ" dirty="0" smtClean="0"/>
              <a:t>3 2780  198 </a:t>
            </a:r>
            <a:r>
              <a:rPr lang="cs-CZ" dirty="0" err="1" smtClean="0"/>
              <a:t>Mbp</a:t>
            </a:r>
            <a:endParaRPr lang="cs-CZ" dirty="0" smtClean="0"/>
          </a:p>
          <a:p>
            <a:r>
              <a:rPr lang="cs-CZ" dirty="0" smtClean="0"/>
              <a:t>4 2251  190 </a:t>
            </a:r>
            <a:r>
              <a:rPr lang="cs-CZ" dirty="0" err="1" smtClean="0"/>
              <a:t>Mbp</a:t>
            </a:r>
            <a:endParaRPr lang="cs-CZ" dirty="0" smtClean="0"/>
          </a:p>
          <a:p>
            <a:r>
              <a:rPr lang="cs-CZ" dirty="0" smtClean="0"/>
              <a:t>5 2393  182 </a:t>
            </a:r>
            <a:r>
              <a:rPr lang="cs-CZ" dirty="0" err="1" smtClean="0"/>
              <a:t>Mpb</a:t>
            </a:r>
            <a:endParaRPr lang="cs-CZ" dirty="0" smtClean="0"/>
          </a:p>
          <a:p>
            <a:r>
              <a:rPr lang="cs-CZ" dirty="0" smtClean="0"/>
              <a:t>6 2828  171 </a:t>
            </a:r>
            <a:r>
              <a:rPr lang="cs-CZ" dirty="0" err="1" smtClean="0"/>
              <a:t>Mbp</a:t>
            </a:r>
            <a:endParaRPr lang="cs-CZ" dirty="0" smtClean="0"/>
          </a:p>
          <a:p>
            <a:r>
              <a:rPr lang="cs-CZ" dirty="0" smtClean="0"/>
              <a:t>7 2598  159 </a:t>
            </a:r>
            <a:r>
              <a:rPr lang="cs-CZ" dirty="0" err="1" smtClean="0"/>
              <a:t>Mbp</a:t>
            </a:r>
            <a:endParaRPr lang="cs-CZ" dirty="0" smtClean="0"/>
          </a:p>
          <a:p>
            <a:r>
              <a:rPr lang="cs-CZ" dirty="0" smtClean="0"/>
              <a:t>8 2003  145 </a:t>
            </a:r>
            <a:r>
              <a:rPr lang="cs-CZ" dirty="0" err="1" smtClean="0"/>
              <a:t>Mbp</a:t>
            </a:r>
            <a:endParaRPr lang="cs-CZ" dirty="0" smtClean="0"/>
          </a:p>
          <a:p>
            <a:r>
              <a:rPr lang="cs-CZ" dirty="0" smtClean="0"/>
              <a:t>9 2132  138 </a:t>
            </a:r>
            <a:r>
              <a:rPr lang="cs-CZ" dirty="0" err="1" smtClean="0"/>
              <a:t>Mbp</a:t>
            </a:r>
            <a:endParaRPr lang="cs-CZ" dirty="0" smtClean="0"/>
          </a:p>
          <a:p>
            <a:r>
              <a:rPr lang="cs-CZ" dirty="0" smtClean="0"/>
              <a:t>10 2042  134 </a:t>
            </a:r>
            <a:r>
              <a:rPr lang="cs-CZ" dirty="0" err="1" smtClean="0"/>
              <a:t>Mbp</a:t>
            </a:r>
            <a:endParaRPr lang="cs-CZ" dirty="0" smtClean="0"/>
          </a:p>
          <a:p>
            <a:r>
              <a:rPr lang="cs-CZ" dirty="0" smtClean="0"/>
              <a:t>11 2806  135 </a:t>
            </a:r>
            <a:r>
              <a:rPr lang="cs-CZ" dirty="0" err="1" smtClean="0"/>
              <a:t>Mbp</a:t>
            </a:r>
            <a:endParaRPr lang="cs-CZ" dirty="0" smtClean="0"/>
          </a:p>
          <a:p>
            <a:r>
              <a:rPr lang="cs-CZ" dirty="0" smtClean="0"/>
              <a:t>12 2395  133 </a:t>
            </a:r>
            <a:r>
              <a:rPr lang="cs-CZ" dirty="0" err="1" smtClean="0"/>
              <a:t>Mbp</a:t>
            </a:r>
            <a:endParaRPr lang="cs-CZ" dirty="0" smtClean="0"/>
          </a:p>
          <a:p>
            <a:r>
              <a:rPr lang="cs-CZ" dirty="0" smtClean="0"/>
              <a:t>13 1327  114 </a:t>
            </a:r>
            <a:r>
              <a:rPr lang="cs-CZ" dirty="0" err="1" smtClean="0"/>
              <a:t>Mbp</a:t>
            </a:r>
            <a:endParaRPr lang="cs-CZ" dirty="0" smtClean="0"/>
          </a:p>
          <a:p>
            <a:r>
              <a:rPr lang="cs-CZ" dirty="0" smtClean="0"/>
              <a:t>14 1951  107 </a:t>
            </a:r>
            <a:r>
              <a:rPr lang="cs-CZ" dirty="0" err="1" smtClean="0"/>
              <a:t>Mbp</a:t>
            </a:r>
            <a:endParaRPr lang="cs-CZ" dirty="0" smtClean="0"/>
          </a:p>
          <a:p>
            <a:r>
              <a:rPr lang="cs-CZ" dirty="0" smtClean="0"/>
              <a:t>15 1721  102 </a:t>
            </a:r>
            <a:r>
              <a:rPr lang="cs-CZ" dirty="0" err="1" smtClean="0"/>
              <a:t>Mbp</a:t>
            </a:r>
            <a:endParaRPr lang="cs-CZ" dirty="0" smtClean="0"/>
          </a:p>
          <a:p>
            <a:r>
              <a:rPr lang="cs-CZ" dirty="0" smtClean="0"/>
              <a:t>16 1845  90 </a:t>
            </a:r>
            <a:r>
              <a:rPr lang="cs-CZ" dirty="0" err="1" smtClean="0"/>
              <a:t>Mbp</a:t>
            </a:r>
            <a:endParaRPr lang="cs-CZ" dirty="0" smtClean="0"/>
          </a:p>
          <a:p>
            <a:r>
              <a:rPr lang="cs-CZ" dirty="0" smtClean="0"/>
              <a:t>17 2326  83 </a:t>
            </a:r>
            <a:r>
              <a:rPr lang="cs-CZ" dirty="0" err="1" smtClean="0"/>
              <a:t>Mbp</a:t>
            </a:r>
            <a:endParaRPr lang="cs-CZ" dirty="0" smtClean="0"/>
          </a:p>
          <a:p>
            <a:r>
              <a:rPr lang="cs-CZ" dirty="0" smtClean="0"/>
              <a:t>18 938 80 </a:t>
            </a:r>
            <a:r>
              <a:rPr lang="cs-CZ" dirty="0" err="1" smtClean="0"/>
              <a:t>Mbp</a:t>
            </a:r>
            <a:endParaRPr lang="cs-CZ" dirty="0" smtClean="0"/>
          </a:p>
          <a:p>
            <a:r>
              <a:rPr lang="cs-CZ" dirty="0" smtClean="0"/>
              <a:t>19 2420 59 </a:t>
            </a:r>
            <a:r>
              <a:rPr lang="cs-CZ" dirty="0" err="1" smtClean="0"/>
              <a:t>Mbp</a:t>
            </a:r>
            <a:endParaRPr lang="cs-CZ" dirty="0" smtClean="0"/>
          </a:p>
          <a:p>
            <a:r>
              <a:rPr lang="cs-CZ" dirty="0" smtClean="0"/>
              <a:t>20 1243  64 </a:t>
            </a:r>
            <a:r>
              <a:rPr lang="cs-CZ" dirty="0" err="1" smtClean="0"/>
              <a:t>Mbp</a:t>
            </a:r>
            <a:endParaRPr lang="cs-CZ" dirty="0" smtClean="0"/>
          </a:p>
          <a:p>
            <a:r>
              <a:rPr lang="cs-CZ" dirty="0" smtClean="0"/>
              <a:t>21 726 47 </a:t>
            </a:r>
            <a:r>
              <a:rPr lang="cs-CZ" dirty="0" err="1" smtClean="0"/>
              <a:t>Mbp</a:t>
            </a:r>
            <a:endParaRPr lang="cs-CZ" dirty="0" smtClean="0"/>
          </a:p>
          <a:p>
            <a:r>
              <a:rPr lang="cs-CZ" dirty="0" smtClean="0"/>
              <a:t>22 1129 51 </a:t>
            </a:r>
            <a:r>
              <a:rPr lang="cs-CZ" dirty="0" err="1" smtClean="0"/>
              <a:t>Mbp</a:t>
            </a:r>
            <a:endParaRPr lang="cs-CZ" dirty="0" smtClean="0"/>
          </a:p>
          <a:p>
            <a:r>
              <a:rPr lang="cs-CZ" dirty="0" smtClean="0"/>
              <a:t>X  1973 156 </a:t>
            </a:r>
            <a:r>
              <a:rPr lang="cs-CZ" dirty="0" err="1" smtClean="0"/>
              <a:t>Mbp</a:t>
            </a:r>
            <a:endParaRPr lang="cs-CZ" dirty="0" smtClean="0"/>
          </a:p>
          <a:p>
            <a:r>
              <a:rPr lang="cs-CZ" dirty="0" smtClean="0"/>
              <a:t>Y 496 57 </a:t>
            </a:r>
            <a:r>
              <a:rPr lang="cs-CZ" dirty="0" err="1" smtClean="0"/>
              <a:t>Mbp</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32</a:t>
            </a:fld>
            <a:endParaRPr lang="cs-CZ"/>
          </a:p>
        </p:txBody>
      </p:sp>
    </p:spTree>
    <p:extLst>
      <p:ext uri="{BB962C8B-B14F-4D97-AF65-F5344CB8AC3E}">
        <p14:creationId xmlns:p14="http://schemas.microsoft.com/office/powerpoint/2010/main" val="3956187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Volná kombinovatelnost alel znamená, že alela A má stejnou šanci dostat se do gamety s alelou B jako s alelou b. Totéž platí pro alelu a. </a:t>
            </a:r>
          </a:p>
        </p:txBody>
      </p:sp>
      <p:sp>
        <p:nvSpPr>
          <p:cNvPr id="2662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54D1F83-1B92-4485-ABB2-5D75DDD5A5A2}" type="slidenum">
              <a:rPr lang="cs-CZ" altLang="cs-CZ" smtClean="0"/>
              <a:pPr/>
              <a:t>35</a:t>
            </a:fld>
            <a:endParaRPr lang="cs-CZ" altLang="cs-CZ" smtClean="0"/>
          </a:p>
        </p:txBody>
      </p:sp>
    </p:spTree>
    <p:extLst>
      <p:ext uri="{BB962C8B-B14F-4D97-AF65-F5344CB8AC3E}">
        <p14:creationId xmlns:p14="http://schemas.microsoft.com/office/powerpoint/2010/main" val="3924458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Pokud jsou alely obou genů na stejném chromosomu, tak volná kombinovatelnost neplatí. S větší pravděpodobností budou vznikat kombinace alel, které jsou stejné jako u rodičů (tady Ab, aB), kombinace ab a AB vzniknou pouze, když mezi geny dojde ke crossing-overu, kdy se překříží nesesterské chromatidy a vymění si odpovídající si části. </a:t>
            </a:r>
          </a:p>
        </p:txBody>
      </p:sp>
      <p:sp>
        <p:nvSpPr>
          <p:cNvPr id="2867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49822AE-C152-4CD6-BA00-F5BAF156289C}" type="slidenum">
              <a:rPr lang="cs-CZ" altLang="cs-CZ" smtClean="0"/>
              <a:pPr/>
              <a:t>36</a:t>
            </a:fld>
            <a:endParaRPr lang="cs-CZ" altLang="cs-CZ" smtClean="0"/>
          </a:p>
        </p:txBody>
      </p:sp>
    </p:spTree>
    <p:extLst>
      <p:ext uri="{BB962C8B-B14F-4D97-AF65-F5344CB8AC3E}">
        <p14:creationId xmlns:p14="http://schemas.microsoft.com/office/powerpoint/2010/main" val="2037070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Crossing-over funguje i jako ozdravný proces, protože když se vyskytnou v alelách škodlivé mutace, zdravé alely jiných genů by bez crossing-overy byly odsouzené k tomu, že budou už se škodlivými pohromadě už napořád (zde stav Ab a aB). Díky crossing-overu může vzniknout i kombinace zdravých alel (AB), a samozřejmě i škodlivých alel (ab), o které už se sekce postará. </a:t>
            </a:r>
          </a:p>
        </p:txBody>
      </p:sp>
      <p:sp>
        <p:nvSpPr>
          <p:cNvPr id="3072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6CDD61-33FB-4A53-9F01-18496C1F67BB}" type="slidenum">
              <a:rPr lang="cs-CZ" altLang="cs-CZ" smtClean="0"/>
              <a:pPr/>
              <a:t>37</a:t>
            </a:fld>
            <a:endParaRPr lang="cs-CZ" altLang="cs-CZ" smtClean="0"/>
          </a:p>
        </p:txBody>
      </p:sp>
    </p:spTree>
    <p:extLst>
      <p:ext uri="{BB962C8B-B14F-4D97-AF65-F5344CB8AC3E}">
        <p14:creationId xmlns:p14="http://schemas.microsoft.com/office/powerpoint/2010/main" val="1784868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eaLnBrk="1" hangingPunct="1">
              <a:spcBef>
                <a:spcPct val="0"/>
              </a:spcBef>
              <a:buFontTx/>
              <a:buNone/>
            </a:pPr>
            <a:r>
              <a:rPr lang="cs-CZ" altLang="cs-CZ" sz="1200" b="1" dirty="0" smtClean="0">
                <a:latin typeface="Calibri" panose="020F0502020204030204" pitchFamily="34" charset="0"/>
              </a:rPr>
              <a:t>Důležité pojmy:</a:t>
            </a:r>
            <a:r>
              <a:rPr lang="cs-CZ" altLang="cs-CZ" sz="1200" dirty="0" smtClean="0">
                <a:latin typeface="Calibri" panose="020F0502020204030204" pitchFamily="34" charset="0"/>
              </a:rPr>
              <a:t> </a:t>
            </a:r>
          </a:p>
          <a:p>
            <a:pPr eaLnBrk="1" hangingPunct="1">
              <a:spcBef>
                <a:spcPts val="600"/>
              </a:spcBef>
            </a:pPr>
            <a:r>
              <a:rPr lang="cs-CZ" altLang="cs-CZ" sz="1200" dirty="0" smtClean="0">
                <a:solidFill>
                  <a:srgbClr val="CC0000"/>
                </a:solidFill>
                <a:latin typeface="Calibri" panose="020F0502020204030204" pitchFamily="34" charset="0"/>
              </a:rPr>
              <a:t>Crossing-over</a:t>
            </a:r>
            <a:r>
              <a:rPr lang="cs-CZ" altLang="cs-CZ" sz="1200" dirty="0" smtClean="0">
                <a:latin typeface="Calibri" panose="020F0502020204030204" pitchFamily="34" charset="0"/>
              </a:rPr>
              <a:t> – výměna části chromatid</a:t>
            </a:r>
          </a:p>
          <a:p>
            <a:pPr eaLnBrk="1" hangingPunct="1">
              <a:spcBef>
                <a:spcPts val="600"/>
              </a:spcBef>
            </a:pPr>
            <a:r>
              <a:rPr lang="cs-CZ" altLang="cs-CZ" sz="1200" dirty="0" smtClean="0">
                <a:solidFill>
                  <a:srgbClr val="CC0000"/>
                </a:solidFill>
                <a:latin typeface="Calibri" panose="020F0502020204030204" pitchFamily="34" charset="0"/>
              </a:rPr>
              <a:t>Homologní chromosomy</a:t>
            </a:r>
            <a:r>
              <a:rPr lang="cs-CZ" altLang="cs-CZ" sz="1200" dirty="0" smtClean="0">
                <a:latin typeface="Calibri" panose="020F0502020204030204" pitchFamily="34" charset="0"/>
              </a:rPr>
              <a:t> – chromosomy stejné velikosti, nesoucí stejné geny (ale mohou mít různé alely)</a:t>
            </a:r>
          </a:p>
          <a:p>
            <a:pPr eaLnBrk="1" hangingPunct="1">
              <a:spcBef>
                <a:spcPts val="600"/>
              </a:spcBef>
            </a:pPr>
            <a:r>
              <a:rPr lang="cs-CZ" altLang="cs-CZ" sz="1200" dirty="0" smtClean="0">
                <a:solidFill>
                  <a:srgbClr val="CC0000"/>
                </a:solidFill>
                <a:latin typeface="Calibri" panose="020F0502020204030204" pitchFamily="34" charset="0"/>
              </a:rPr>
              <a:t>Sesterské chromatidy</a:t>
            </a:r>
            <a:r>
              <a:rPr lang="cs-CZ" altLang="cs-CZ" sz="1200" dirty="0" smtClean="0">
                <a:latin typeface="Calibri" panose="020F0502020204030204" pitchFamily="34" charset="0"/>
              </a:rPr>
              <a:t> – identické molekuly DNA, součásti jednoho chromosomu </a:t>
            </a:r>
          </a:p>
          <a:p>
            <a:pPr eaLnBrk="1" hangingPunct="1">
              <a:spcBef>
                <a:spcPts val="600"/>
              </a:spcBef>
            </a:pPr>
            <a:r>
              <a:rPr lang="cs-CZ" altLang="cs-CZ" sz="1200" dirty="0" smtClean="0">
                <a:solidFill>
                  <a:srgbClr val="CC0000"/>
                </a:solidFill>
                <a:latin typeface="Calibri" panose="020F0502020204030204" pitchFamily="34" charset="0"/>
              </a:rPr>
              <a:t>Chiasma</a:t>
            </a:r>
            <a:r>
              <a:rPr lang="cs-CZ" altLang="cs-CZ" sz="1200" dirty="0" smtClean="0">
                <a:latin typeface="Calibri" panose="020F0502020204030204" pitchFamily="34" charset="0"/>
              </a:rPr>
              <a:t> – místo překřížení </a:t>
            </a:r>
            <a:r>
              <a:rPr lang="cs-CZ" altLang="cs-CZ" sz="1200" dirty="0" err="1" smtClean="0">
                <a:latin typeface="Calibri" panose="020F0502020204030204" pitchFamily="34" charset="0"/>
              </a:rPr>
              <a:t>nesesterských</a:t>
            </a:r>
            <a:r>
              <a:rPr lang="cs-CZ" altLang="cs-CZ" sz="1200" dirty="0" smtClean="0">
                <a:latin typeface="Calibri" panose="020F0502020204030204" pitchFamily="34" charset="0"/>
              </a:rPr>
              <a:t> chromatid, pozůstatek crossing-overu</a:t>
            </a:r>
          </a:p>
          <a:p>
            <a:pPr eaLnBrk="1" hangingPunct="1">
              <a:spcBef>
                <a:spcPts val="600"/>
              </a:spcBef>
            </a:pPr>
            <a:r>
              <a:rPr lang="cs-CZ" altLang="cs-CZ" sz="1200" dirty="0" err="1" smtClean="0">
                <a:solidFill>
                  <a:srgbClr val="CC0000"/>
                </a:solidFill>
                <a:latin typeface="Calibri" panose="020F0502020204030204" pitchFamily="34" charset="0"/>
              </a:rPr>
              <a:t>Synaptonemální</a:t>
            </a:r>
            <a:r>
              <a:rPr lang="cs-CZ" altLang="cs-CZ" sz="1200" dirty="0" smtClean="0">
                <a:solidFill>
                  <a:srgbClr val="CC0000"/>
                </a:solidFill>
                <a:latin typeface="Calibri" panose="020F0502020204030204" pitchFamily="34" charset="0"/>
              </a:rPr>
              <a:t> komplex</a:t>
            </a:r>
            <a:r>
              <a:rPr lang="cs-CZ" altLang="cs-CZ" sz="1200" dirty="0" smtClean="0">
                <a:latin typeface="Calibri" panose="020F0502020204030204" pitchFamily="34" charset="0"/>
              </a:rPr>
              <a:t> – proteinová konstrukce spojující homologní chromosomy během </a:t>
            </a:r>
            <a:r>
              <a:rPr lang="cs-CZ" altLang="cs-CZ" sz="1200" dirty="0" err="1" smtClean="0">
                <a:latin typeface="Calibri" panose="020F0502020204030204" pitchFamily="34" charset="0"/>
              </a:rPr>
              <a:t>pachytene</a:t>
            </a:r>
            <a:endParaRPr lang="cs-CZ" altLang="cs-CZ" sz="1200" dirty="0" smtClean="0">
              <a:latin typeface="Calibri" panose="020F0502020204030204" pitchFamily="34" charset="0"/>
            </a:endParaRPr>
          </a:p>
          <a:p>
            <a:pPr eaLnBrk="1" hangingPunct="1">
              <a:spcBef>
                <a:spcPts val="600"/>
              </a:spcBef>
            </a:pPr>
            <a:r>
              <a:rPr lang="cs-CZ" altLang="cs-CZ" sz="1200" dirty="0" err="1" smtClean="0">
                <a:solidFill>
                  <a:srgbClr val="CC0000"/>
                </a:solidFill>
                <a:latin typeface="Calibri" panose="020F0502020204030204" pitchFamily="34" charset="0"/>
              </a:rPr>
              <a:t>Bivalent</a:t>
            </a:r>
            <a:r>
              <a:rPr lang="cs-CZ" altLang="cs-CZ" sz="1200" dirty="0" smtClean="0">
                <a:solidFill>
                  <a:srgbClr val="CC0000"/>
                </a:solidFill>
                <a:latin typeface="Calibri" panose="020F0502020204030204" pitchFamily="34" charset="0"/>
              </a:rPr>
              <a:t> </a:t>
            </a:r>
            <a:r>
              <a:rPr lang="cs-CZ" altLang="cs-CZ" sz="1200" dirty="0" smtClean="0">
                <a:latin typeface="Calibri" panose="020F0502020204030204" pitchFamily="34" charset="0"/>
              </a:rPr>
              <a:t>– dvojice homologních chromosomů spojená syn. komplexem/chiasmaty</a:t>
            </a:r>
          </a:p>
          <a:p>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39</a:t>
            </a:fld>
            <a:endParaRPr lang="cs-CZ"/>
          </a:p>
        </p:txBody>
      </p:sp>
    </p:spTree>
    <p:extLst>
      <p:ext uri="{BB962C8B-B14F-4D97-AF65-F5344CB8AC3E}">
        <p14:creationId xmlns:p14="http://schemas.microsoft.com/office/powerpoint/2010/main" val="4078055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eaLnBrk="1" hangingPunct="1">
              <a:buFontTx/>
              <a:buNone/>
            </a:pPr>
            <a:r>
              <a:rPr lang="cs-CZ" altLang="cs-CZ" sz="1600" dirty="0" smtClean="0">
                <a:solidFill>
                  <a:srgbClr val="0070C0"/>
                </a:solidFill>
                <a:latin typeface="Calibri" panose="020F0502020204030204" pitchFamily="34" charset="0"/>
              </a:rPr>
              <a:t>Meióza I (redukce genetické informace z 2n na 1n + crossing-over)</a:t>
            </a:r>
          </a:p>
          <a:p>
            <a:pPr eaLnBrk="1" hangingPunct="1">
              <a:buFontTx/>
              <a:buNone/>
            </a:pPr>
            <a:r>
              <a:rPr lang="cs-CZ" altLang="cs-CZ" sz="1600" dirty="0" smtClean="0">
                <a:latin typeface="Calibri" panose="020F0502020204030204" pitchFamily="34" charset="0"/>
              </a:rPr>
              <a:t>	</a:t>
            </a:r>
            <a:r>
              <a:rPr lang="cs-CZ" altLang="cs-CZ" sz="1600" dirty="0" smtClean="0">
                <a:solidFill>
                  <a:srgbClr val="009900"/>
                </a:solidFill>
                <a:latin typeface="Calibri" panose="020F0502020204030204" pitchFamily="34" charset="0"/>
              </a:rPr>
              <a:t>Profáze I</a:t>
            </a:r>
            <a:r>
              <a:rPr lang="cs-CZ" altLang="cs-CZ" sz="1600" dirty="0" smtClean="0">
                <a:latin typeface="Calibri" panose="020F0502020204030204" pitchFamily="34" charset="0"/>
              </a:rPr>
              <a:t> </a:t>
            </a:r>
            <a:r>
              <a:rPr lang="cs-CZ" altLang="cs-CZ" sz="1200" dirty="0" smtClean="0">
                <a:latin typeface="Calibri" panose="020F0502020204030204" pitchFamily="34" charset="0"/>
              </a:rPr>
              <a:t>(</a:t>
            </a:r>
            <a:r>
              <a:rPr lang="cs-CZ" altLang="cs-CZ" sz="1200" dirty="0" err="1" smtClean="0">
                <a:latin typeface="Calibri" panose="020F0502020204030204" pitchFamily="34" charset="0"/>
              </a:rPr>
              <a:t>spiralizace</a:t>
            </a:r>
            <a:r>
              <a:rPr lang="cs-CZ" altLang="cs-CZ" sz="1200" dirty="0" smtClean="0">
                <a:latin typeface="Calibri" panose="020F0502020204030204" pitchFamily="34" charset="0"/>
              </a:rPr>
              <a:t> chromosomů, rozpuštění jaderné membrány, tvorba dělicího vřeténka)</a:t>
            </a:r>
          </a:p>
          <a:p>
            <a:pPr eaLnBrk="1" hangingPunct="1">
              <a:buFontTx/>
              <a:buNone/>
            </a:pPr>
            <a:r>
              <a:rPr lang="cs-CZ" altLang="cs-CZ" sz="1600" dirty="0" smtClean="0">
                <a:latin typeface="Calibri" panose="020F0502020204030204" pitchFamily="34" charset="0"/>
              </a:rPr>
              <a:t>		Leptotene </a:t>
            </a:r>
            <a:r>
              <a:rPr lang="cs-CZ" altLang="cs-CZ" sz="1200" dirty="0" smtClean="0">
                <a:latin typeface="Calibri" panose="020F0502020204030204" pitchFamily="34" charset="0"/>
              </a:rPr>
              <a:t>(počátek hledání homologních chromosomů)</a:t>
            </a:r>
          </a:p>
          <a:p>
            <a:pPr eaLnBrk="1" hangingPunct="1">
              <a:buFontTx/>
              <a:buNone/>
            </a:pPr>
            <a:r>
              <a:rPr lang="cs-CZ" altLang="cs-CZ" sz="1600" dirty="0" smtClean="0">
                <a:latin typeface="Calibri" panose="020F0502020204030204" pitchFamily="34" charset="0"/>
              </a:rPr>
              <a:t>		Zygotene </a:t>
            </a:r>
            <a:r>
              <a:rPr lang="cs-CZ" altLang="cs-CZ" sz="1200" dirty="0" smtClean="0">
                <a:latin typeface="Calibri" panose="020F0502020204030204" pitchFamily="34" charset="0"/>
              </a:rPr>
              <a:t>(hrubé párování homologních chromosomů)</a:t>
            </a:r>
          </a:p>
          <a:p>
            <a:pPr eaLnBrk="1" hangingPunct="1">
              <a:buFontTx/>
              <a:buNone/>
            </a:pPr>
            <a:r>
              <a:rPr lang="cs-CZ" altLang="cs-CZ" sz="1600" dirty="0" smtClean="0">
                <a:latin typeface="Calibri" panose="020F0502020204030204" pitchFamily="34" charset="0"/>
              </a:rPr>
              <a:t>		</a:t>
            </a:r>
            <a:r>
              <a:rPr lang="cs-CZ" altLang="cs-CZ" sz="1600" dirty="0" err="1" smtClean="0">
                <a:latin typeface="Calibri" panose="020F0502020204030204" pitchFamily="34" charset="0"/>
              </a:rPr>
              <a:t>Pachytene</a:t>
            </a:r>
            <a:r>
              <a:rPr lang="cs-CZ" altLang="cs-CZ" sz="1600" dirty="0" smtClean="0">
                <a:latin typeface="Calibri" panose="020F0502020204030204" pitchFamily="34" charset="0"/>
              </a:rPr>
              <a:t> </a:t>
            </a:r>
            <a:r>
              <a:rPr lang="cs-CZ" altLang="cs-CZ" sz="1200" dirty="0" smtClean="0">
                <a:latin typeface="Calibri" panose="020F0502020204030204" pitchFamily="34" charset="0"/>
              </a:rPr>
              <a:t>(těsné párování – vznik </a:t>
            </a:r>
            <a:r>
              <a:rPr lang="cs-CZ" altLang="cs-CZ" sz="1200" dirty="0" err="1" smtClean="0">
                <a:latin typeface="Calibri" panose="020F0502020204030204" pitchFamily="34" charset="0"/>
              </a:rPr>
              <a:t>bivalentů</a:t>
            </a:r>
            <a:r>
              <a:rPr lang="cs-CZ" altLang="cs-CZ" sz="1200" dirty="0" smtClean="0">
                <a:latin typeface="Calibri" panose="020F0502020204030204" pitchFamily="34" charset="0"/>
              </a:rPr>
              <a:t>, tvorba </a:t>
            </a:r>
            <a:r>
              <a:rPr lang="cs-CZ" altLang="cs-CZ" sz="1200" dirty="0" err="1" smtClean="0">
                <a:latin typeface="Calibri" panose="020F0502020204030204" pitchFamily="34" charset="0"/>
              </a:rPr>
              <a:t>synaptonemálního</a:t>
            </a:r>
            <a:r>
              <a:rPr lang="cs-CZ" altLang="cs-CZ" sz="1200" dirty="0" smtClean="0">
                <a:latin typeface="Calibri" panose="020F0502020204030204" pitchFamily="34" charset="0"/>
              </a:rPr>
              <a:t> komplexu, crossing-over)</a:t>
            </a:r>
          </a:p>
          <a:p>
            <a:pPr eaLnBrk="1" hangingPunct="1">
              <a:buFontTx/>
              <a:buNone/>
            </a:pPr>
            <a:r>
              <a:rPr lang="cs-CZ" altLang="cs-CZ" sz="1600" dirty="0" smtClean="0">
                <a:latin typeface="Calibri" panose="020F0502020204030204" pitchFamily="34" charset="0"/>
              </a:rPr>
              <a:t>		Diplotene </a:t>
            </a:r>
          </a:p>
          <a:p>
            <a:pPr eaLnBrk="1" hangingPunct="1">
              <a:buFontTx/>
              <a:buNone/>
            </a:pPr>
            <a:r>
              <a:rPr lang="cs-CZ" altLang="cs-CZ" sz="1600" dirty="0" smtClean="0">
                <a:latin typeface="Calibri" panose="020F0502020204030204" pitchFamily="34" charset="0"/>
              </a:rPr>
              <a:t>		Diakineze </a:t>
            </a:r>
            <a:r>
              <a:rPr lang="cs-CZ" altLang="cs-CZ" sz="1200" dirty="0" smtClean="0">
                <a:latin typeface="Calibri" panose="020F0502020204030204" pitchFamily="34" charset="0"/>
              </a:rPr>
              <a:t>(rozpuštění jaderné membrány, tvorba dělicího vřeténka)</a:t>
            </a:r>
          </a:p>
          <a:p>
            <a:pPr eaLnBrk="1" hangingPunct="1">
              <a:buFontTx/>
              <a:buNone/>
            </a:pPr>
            <a:r>
              <a:rPr lang="cs-CZ" altLang="cs-CZ" sz="1600" dirty="0" smtClean="0">
                <a:latin typeface="Calibri" panose="020F0502020204030204" pitchFamily="34" charset="0"/>
              </a:rPr>
              <a:t>	</a:t>
            </a:r>
            <a:r>
              <a:rPr lang="cs-CZ" altLang="cs-CZ" sz="1600" dirty="0" smtClean="0">
                <a:solidFill>
                  <a:srgbClr val="009900"/>
                </a:solidFill>
                <a:latin typeface="Calibri" panose="020F0502020204030204" pitchFamily="34" charset="0"/>
              </a:rPr>
              <a:t>Metafáze I</a:t>
            </a:r>
            <a:r>
              <a:rPr lang="cs-CZ" altLang="cs-CZ" sz="1600" dirty="0" smtClean="0">
                <a:latin typeface="Calibri" panose="020F0502020204030204" pitchFamily="34" charset="0"/>
              </a:rPr>
              <a:t> </a:t>
            </a:r>
            <a:r>
              <a:rPr lang="cs-CZ" altLang="cs-CZ" sz="1200" dirty="0" smtClean="0">
                <a:latin typeface="Calibri" panose="020F0502020204030204" pitchFamily="34" charset="0"/>
              </a:rPr>
              <a:t>(řazení </a:t>
            </a:r>
            <a:r>
              <a:rPr lang="cs-CZ" altLang="cs-CZ" sz="1200" dirty="0" err="1" smtClean="0">
                <a:latin typeface="Calibri" panose="020F0502020204030204" pitchFamily="34" charset="0"/>
              </a:rPr>
              <a:t>bivalentů</a:t>
            </a:r>
            <a:r>
              <a:rPr lang="cs-CZ" altLang="cs-CZ" sz="1200" dirty="0" smtClean="0">
                <a:latin typeface="Calibri" panose="020F0502020204030204" pitchFamily="34" charset="0"/>
              </a:rPr>
              <a:t> do ekvatoriální roviny, napojení na dělicí vřeténko)</a:t>
            </a:r>
          </a:p>
          <a:p>
            <a:pPr eaLnBrk="1" hangingPunct="1">
              <a:buFontTx/>
              <a:buNone/>
            </a:pPr>
            <a:r>
              <a:rPr lang="cs-CZ" altLang="cs-CZ" sz="1600" dirty="0" smtClean="0">
                <a:latin typeface="Calibri" panose="020F0502020204030204" pitchFamily="34" charset="0"/>
              </a:rPr>
              <a:t>	</a:t>
            </a:r>
            <a:r>
              <a:rPr lang="cs-CZ" altLang="cs-CZ" sz="1600" dirty="0" smtClean="0">
                <a:solidFill>
                  <a:srgbClr val="009900"/>
                </a:solidFill>
                <a:latin typeface="Calibri" panose="020F0502020204030204" pitchFamily="34" charset="0"/>
              </a:rPr>
              <a:t>Anafáze I</a:t>
            </a:r>
            <a:r>
              <a:rPr lang="cs-CZ" altLang="cs-CZ" sz="1600" dirty="0" smtClean="0">
                <a:latin typeface="Calibri" panose="020F0502020204030204" pitchFamily="34" charset="0"/>
              </a:rPr>
              <a:t> </a:t>
            </a:r>
            <a:r>
              <a:rPr lang="cs-CZ" altLang="cs-CZ" sz="1200" dirty="0" smtClean="0">
                <a:latin typeface="Calibri" panose="020F0502020204030204" pitchFamily="34" charset="0"/>
              </a:rPr>
              <a:t>(konec </a:t>
            </a:r>
            <a:r>
              <a:rPr lang="cs-CZ" altLang="cs-CZ" sz="1200" dirty="0" err="1" smtClean="0">
                <a:latin typeface="Calibri" panose="020F0502020204030204" pitchFamily="34" charset="0"/>
              </a:rPr>
              <a:t>bivalentů</a:t>
            </a:r>
            <a:r>
              <a:rPr lang="cs-CZ" altLang="cs-CZ" sz="1200" dirty="0" smtClean="0">
                <a:latin typeface="Calibri" panose="020F0502020204030204" pitchFamily="34" charset="0"/>
              </a:rPr>
              <a:t>, homologní chromosomy putují k pólům</a:t>
            </a:r>
            <a:r>
              <a:rPr lang="cs-CZ" altLang="cs-CZ" sz="1400" dirty="0" smtClean="0">
                <a:latin typeface="Calibri" panose="020F0502020204030204" pitchFamily="34" charset="0"/>
              </a:rPr>
              <a:t>)</a:t>
            </a:r>
          </a:p>
          <a:p>
            <a:pPr eaLnBrk="1" hangingPunct="1">
              <a:buFontTx/>
              <a:buNone/>
            </a:pPr>
            <a:r>
              <a:rPr lang="cs-CZ" altLang="cs-CZ" sz="1600" dirty="0" smtClean="0">
                <a:latin typeface="Calibri" panose="020F0502020204030204" pitchFamily="34" charset="0"/>
              </a:rPr>
              <a:t>	</a:t>
            </a:r>
            <a:r>
              <a:rPr lang="cs-CZ" altLang="cs-CZ" sz="1600" dirty="0" smtClean="0">
                <a:solidFill>
                  <a:srgbClr val="009900"/>
                </a:solidFill>
                <a:latin typeface="Calibri" panose="020F0502020204030204" pitchFamily="34" charset="0"/>
              </a:rPr>
              <a:t>Telofáze I</a:t>
            </a:r>
            <a:r>
              <a:rPr lang="cs-CZ" altLang="cs-CZ" sz="1600" dirty="0" smtClean="0">
                <a:latin typeface="Calibri" panose="020F0502020204030204" pitchFamily="34" charset="0"/>
              </a:rPr>
              <a:t> </a:t>
            </a:r>
            <a:r>
              <a:rPr lang="cs-CZ" altLang="cs-CZ" sz="1200" dirty="0" smtClean="0">
                <a:latin typeface="Calibri" panose="020F0502020204030204" pitchFamily="34" charset="0"/>
              </a:rPr>
              <a:t>(obnovení jaderné membrány, </a:t>
            </a:r>
            <a:r>
              <a:rPr lang="cs-CZ" altLang="cs-CZ" sz="1200" dirty="0" err="1" smtClean="0">
                <a:latin typeface="Calibri" panose="020F0502020204030204" pitchFamily="34" charset="0"/>
              </a:rPr>
              <a:t>despiralizace</a:t>
            </a:r>
            <a:r>
              <a:rPr lang="cs-CZ" altLang="cs-CZ" sz="1200" dirty="0" smtClean="0">
                <a:latin typeface="Calibri" panose="020F0502020204030204" pitchFamily="34" charset="0"/>
              </a:rPr>
              <a:t> chromosomů</a:t>
            </a:r>
            <a:r>
              <a:rPr lang="cs-CZ" altLang="cs-CZ" sz="1400" dirty="0" smtClean="0">
                <a:latin typeface="Calibri" panose="020F0502020204030204" pitchFamily="34" charset="0"/>
              </a:rPr>
              <a:t>)</a:t>
            </a:r>
          </a:p>
          <a:p>
            <a:pPr eaLnBrk="1" hangingPunct="1">
              <a:buFontTx/>
              <a:buNone/>
            </a:pPr>
            <a:r>
              <a:rPr lang="cs-CZ" altLang="cs-CZ" sz="1600" dirty="0" smtClean="0">
                <a:latin typeface="Calibri" panose="020F0502020204030204" pitchFamily="34" charset="0"/>
              </a:rPr>
              <a:t>	</a:t>
            </a:r>
            <a:r>
              <a:rPr lang="cs-CZ" altLang="cs-CZ" sz="1600" dirty="0" smtClean="0">
                <a:solidFill>
                  <a:srgbClr val="009900"/>
                </a:solidFill>
                <a:latin typeface="Calibri" panose="020F0502020204030204" pitchFamily="34" charset="0"/>
              </a:rPr>
              <a:t>1. Cytokineze</a:t>
            </a:r>
            <a:r>
              <a:rPr lang="cs-CZ" altLang="cs-CZ" sz="1600" dirty="0" smtClean="0">
                <a:latin typeface="Calibri" panose="020F0502020204030204" pitchFamily="34" charset="0"/>
              </a:rPr>
              <a:t> </a:t>
            </a:r>
            <a:r>
              <a:rPr lang="cs-CZ" altLang="cs-CZ" sz="1200" dirty="0" smtClean="0">
                <a:latin typeface="Calibri" panose="020F0502020204030204" pitchFamily="34" charset="0"/>
              </a:rPr>
              <a:t>(vznik dvou 1n buněk, každý chromosom má 2 chromatidy)</a:t>
            </a:r>
          </a:p>
          <a:p>
            <a:pPr eaLnBrk="1" hangingPunct="1">
              <a:buFontTx/>
              <a:buNone/>
            </a:pPr>
            <a:r>
              <a:rPr lang="cs-CZ" altLang="cs-CZ" sz="1600" dirty="0" smtClean="0">
                <a:solidFill>
                  <a:srgbClr val="0070C0"/>
                </a:solidFill>
                <a:latin typeface="Calibri" panose="020F0502020204030204" pitchFamily="34" charset="0"/>
              </a:rPr>
              <a:t>Meióza II (rozchod sesterských chromatid, vznik čtyř 1n buněk)</a:t>
            </a:r>
          </a:p>
          <a:p>
            <a:pPr eaLnBrk="1" hangingPunct="1">
              <a:buFontTx/>
              <a:buNone/>
            </a:pPr>
            <a:r>
              <a:rPr lang="cs-CZ" altLang="cs-CZ" sz="1600" dirty="0" smtClean="0">
                <a:latin typeface="Calibri" panose="020F0502020204030204" pitchFamily="34" charset="0"/>
              </a:rPr>
              <a:t>	</a:t>
            </a:r>
            <a:r>
              <a:rPr lang="cs-CZ" altLang="cs-CZ" sz="1600" dirty="0" smtClean="0">
                <a:solidFill>
                  <a:srgbClr val="009900"/>
                </a:solidFill>
                <a:latin typeface="Calibri" panose="020F0502020204030204" pitchFamily="34" charset="0"/>
              </a:rPr>
              <a:t>Profáze II</a:t>
            </a:r>
            <a:r>
              <a:rPr lang="cs-CZ" altLang="cs-CZ" sz="1600" dirty="0" smtClean="0">
                <a:latin typeface="Calibri" panose="020F0502020204030204" pitchFamily="34" charset="0"/>
              </a:rPr>
              <a:t> </a:t>
            </a:r>
            <a:r>
              <a:rPr lang="cs-CZ" altLang="cs-CZ" sz="1200" dirty="0" smtClean="0">
                <a:latin typeface="Calibri" panose="020F0502020204030204" pitchFamily="34" charset="0"/>
              </a:rPr>
              <a:t>(</a:t>
            </a:r>
            <a:r>
              <a:rPr lang="cs-CZ" altLang="cs-CZ" sz="1200" dirty="0" err="1" smtClean="0">
                <a:latin typeface="Calibri" panose="020F0502020204030204" pitchFamily="34" charset="0"/>
              </a:rPr>
              <a:t>spiralizace</a:t>
            </a:r>
            <a:r>
              <a:rPr lang="cs-CZ" altLang="cs-CZ" sz="1200" dirty="0" smtClean="0">
                <a:latin typeface="Calibri" panose="020F0502020204030204" pitchFamily="34" charset="0"/>
              </a:rPr>
              <a:t> chromosomů, rozpuštění jaderné membrány, tvorba dělicího vřeténka)</a:t>
            </a:r>
          </a:p>
          <a:p>
            <a:pPr eaLnBrk="1" hangingPunct="1">
              <a:buFontTx/>
              <a:buNone/>
            </a:pPr>
            <a:r>
              <a:rPr lang="cs-CZ" altLang="cs-CZ" sz="1600" dirty="0" smtClean="0">
                <a:latin typeface="Calibri" panose="020F0502020204030204" pitchFamily="34" charset="0"/>
              </a:rPr>
              <a:t>	</a:t>
            </a:r>
            <a:r>
              <a:rPr lang="cs-CZ" altLang="cs-CZ" sz="1600" dirty="0" smtClean="0">
                <a:solidFill>
                  <a:srgbClr val="009900"/>
                </a:solidFill>
                <a:latin typeface="Calibri" panose="020F0502020204030204" pitchFamily="34" charset="0"/>
              </a:rPr>
              <a:t>Metafáze II</a:t>
            </a:r>
            <a:r>
              <a:rPr lang="cs-CZ" altLang="cs-CZ" sz="1600" dirty="0" smtClean="0">
                <a:latin typeface="Calibri" panose="020F0502020204030204" pitchFamily="34" charset="0"/>
              </a:rPr>
              <a:t> </a:t>
            </a:r>
            <a:r>
              <a:rPr lang="cs-CZ" altLang="cs-CZ" sz="1200" dirty="0" smtClean="0">
                <a:latin typeface="Calibri" panose="020F0502020204030204" pitchFamily="34" charset="0"/>
              </a:rPr>
              <a:t>(řazení chromosomů do ekvatoriální roviny, napojení na dělicí vřeténko)</a:t>
            </a:r>
          </a:p>
          <a:p>
            <a:pPr eaLnBrk="1" hangingPunct="1">
              <a:buFontTx/>
              <a:buNone/>
            </a:pPr>
            <a:r>
              <a:rPr lang="cs-CZ" altLang="cs-CZ" sz="1600" dirty="0" smtClean="0">
                <a:latin typeface="Calibri" panose="020F0502020204030204" pitchFamily="34" charset="0"/>
              </a:rPr>
              <a:t>	</a:t>
            </a:r>
            <a:r>
              <a:rPr lang="cs-CZ" altLang="cs-CZ" sz="1600" dirty="0" smtClean="0">
                <a:solidFill>
                  <a:srgbClr val="009900"/>
                </a:solidFill>
                <a:latin typeface="Calibri" panose="020F0502020204030204" pitchFamily="34" charset="0"/>
              </a:rPr>
              <a:t>Anafáze II</a:t>
            </a:r>
            <a:r>
              <a:rPr lang="cs-CZ" altLang="cs-CZ" sz="1600" dirty="0" smtClean="0">
                <a:latin typeface="Calibri" panose="020F0502020204030204" pitchFamily="34" charset="0"/>
              </a:rPr>
              <a:t> </a:t>
            </a:r>
            <a:r>
              <a:rPr lang="cs-CZ" altLang="cs-CZ" sz="1200" dirty="0" smtClean="0">
                <a:latin typeface="Calibri" panose="020F0502020204030204" pitchFamily="34" charset="0"/>
              </a:rPr>
              <a:t>(sesterské chromatidy putují k pólům)</a:t>
            </a:r>
          </a:p>
          <a:p>
            <a:pPr eaLnBrk="1" hangingPunct="1">
              <a:buFontTx/>
              <a:buNone/>
            </a:pPr>
            <a:r>
              <a:rPr lang="cs-CZ" altLang="cs-CZ" sz="1600" dirty="0" smtClean="0">
                <a:latin typeface="Calibri" panose="020F0502020204030204" pitchFamily="34" charset="0"/>
              </a:rPr>
              <a:t>	</a:t>
            </a:r>
            <a:r>
              <a:rPr lang="cs-CZ" altLang="cs-CZ" sz="1600" dirty="0" smtClean="0">
                <a:solidFill>
                  <a:srgbClr val="009900"/>
                </a:solidFill>
                <a:latin typeface="Calibri" panose="020F0502020204030204" pitchFamily="34" charset="0"/>
              </a:rPr>
              <a:t>Telofáze II</a:t>
            </a:r>
            <a:r>
              <a:rPr lang="cs-CZ" altLang="cs-CZ" sz="1600" dirty="0" smtClean="0">
                <a:latin typeface="Calibri" panose="020F0502020204030204" pitchFamily="34" charset="0"/>
              </a:rPr>
              <a:t> </a:t>
            </a:r>
            <a:r>
              <a:rPr lang="cs-CZ" altLang="cs-CZ" sz="1200" dirty="0" smtClean="0">
                <a:latin typeface="Calibri" panose="020F0502020204030204" pitchFamily="34" charset="0"/>
              </a:rPr>
              <a:t>(obnovení jaderné membrány, </a:t>
            </a:r>
            <a:r>
              <a:rPr lang="cs-CZ" altLang="cs-CZ" sz="1200" dirty="0" err="1" smtClean="0">
                <a:latin typeface="Calibri" panose="020F0502020204030204" pitchFamily="34" charset="0"/>
              </a:rPr>
              <a:t>despiralizace</a:t>
            </a:r>
            <a:r>
              <a:rPr lang="cs-CZ" altLang="cs-CZ" sz="1200" dirty="0" smtClean="0">
                <a:latin typeface="Calibri" panose="020F0502020204030204" pitchFamily="34" charset="0"/>
              </a:rPr>
              <a:t> chromosomů)</a:t>
            </a:r>
          </a:p>
          <a:p>
            <a:pPr eaLnBrk="1" hangingPunct="1">
              <a:buFontTx/>
              <a:buNone/>
            </a:pPr>
            <a:r>
              <a:rPr lang="cs-CZ" altLang="cs-CZ" sz="1600" dirty="0" smtClean="0">
                <a:latin typeface="Calibri" panose="020F0502020204030204" pitchFamily="34" charset="0"/>
              </a:rPr>
              <a:t>	</a:t>
            </a:r>
            <a:r>
              <a:rPr lang="cs-CZ" altLang="cs-CZ" sz="1600" dirty="0" smtClean="0">
                <a:solidFill>
                  <a:srgbClr val="009900"/>
                </a:solidFill>
                <a:latin typeface="Calibri" panose="020F0502020204030204" pitchFamily="34" charset="0"/>
              </a:rPr>
              <a:t>2. Cytokineze</a:t>
            </a:r>
            <a:r>
              <a:rPr lang="cs-CZ" altLang="cs-CZ" sz="1600" dirty="0" smtClean="0">
                <a:latin typeface="Calibri" panose="020F0502020204030204" pitchFamily="34" charset="0"/>
              </a:rPr>
              <a:t> </a:t>
            </a:r>
            <a:r>
              <a:rPr lang="cs-CZ" altLang="cs-CZ" sz="1200" dirty="0" smtClean="0">
                <a:latin typeface="Calibri" panose="020F0502020204030204" pitchFamily="34" charset="0"/>
              </a:rPr>
              <a:t>(vznik čtyř 1n buněk, každý chromosom má 1 chromatidu)</a:t>
            </a:r>
          </a:p>
          <a:p>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42</a:t>
            </a:fld>
            <a:endParaRPr lang="cs-CZ"/>
          </a:p>
        </p:txBody>
      </p:sp>
    </p:spTree>
    <p:extLst>
      <p:ext uri="{BB962C8B-B14F-4D97-AF65-F5344CB8AC3E}">
        <p14:creationId xmlns:p14="http://schemas.microsoft.com/office/powerpoint/2010/main" val="2243496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Pokud sledujeme</a:t>
            </a:r>
            <a:r>
              <a:rPr lang="cs-CZ" baseline="0" dirty="0" smtClean="0"/>
              <a:t> jen jeden gen, u diploidního organismu máme velmi omezené možnosti, jaké daný organismus může tvořit gamety. Pokud je pro sledovaný gen heterozygotní (tj. má na každém chromosomu jinou alelu), bude tvořit dva typy gamet. Pokud je pro daný gen homozygotní, budou všechny gamety stejné. </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46</a:t>
            </a:fld>
            <a:endParaRPr lang="cs-CZ"/>
          </a:p>
        </p:txBody>
      </p:sp>
    </p:spTree>
    <p:extLst>
      <p:ext uri="{BB962C8B-B14F-4D97-AF65-F5344CB8AC3E}">
        <p14:creationId xmlns:p14="http://schemas.microsoft.com/office/powerpoint/2010/main" val="2646796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Nyní</a:t>
            </a:r>
            <a:r>
              <a:rPr lang="cs-CZ" baseline="0" dirty="0" smtClean="0"/>
              <a:t> sledujeme dva geny (A </a:t>
            </a:r>
            <a:r>
              <a:rPr lang="cs-CZ" baseline="0" dirty="0" err="1" smtClean="0"/>
              <a:t>a</a:t>
            </a:r>
            <a:r>
              <a:rPr lang="cs-CZ" baseline="0" dirty="0" smtClean="0"/>
              <a:t> G), ale jen G je heterozygotní. Z hlediska genu A budou všechny gamety stejné (</a:t>
            </a:r>
            <a:r>
              <a:rPr lang="cs-CZ" i="1" dirty="0" smtClean="0"/>
              <a:t>A</a:t>
            </a:r>
            <a:r>
              <a:rPr lang="cs-CZ" i="1" baseline="-25000" dirty="0" smtClean="0"/>
              <a:t>1, </a:t>
            </a:r>
            <a:r>
              <a:rPr lang="cs-CZ" baseline="0" dirty="0" smtClean="0"/>
              <a:t>vlastně ho ani nemusíme brát v úvahu), z hlediska geny G jsou dvě možnosti, jaké gamety se budou tvořit: </a:t>
            </a:r>
            <a:r>
              <a:rPr lang="cs-CZ" i="1" dirty="0" smtClean="0"/>
              <a:t>G</a:t>
            </a:r>
            <a:r>
              <a:rPr lang="cs-CZ" i="1" baseline="-25000" dirty="0" smtClean="0"/>
              <a:t>1</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smtClean="0"/>
              <a:t>a </a:t>
            </a:r>
            <a:r>
              <a:rPr lang="cs-CZ" i="1" dirty="0" smtClean="0"/>
              <a:t>G</a:t>
            </a:r>
            <a:r>
              <a:rPr lang="cs-CZ" i="1" baseline="-25000" dirty="0" smtClean="0"/>
              <a:t>2</a:t>
            </a:r>
            <a:r>
              <a:rPr lang="cs-CZ" baseline="0" dirty="0" smtClean="0"/>
              <a:t>. Jedinec bude tedy tvořit dva typy gamet: </a:t>
            </a:r>
            <a:r>
              <a:rPr lang="cs-CZ" i="1" dirty="0" smtClean="0"/>
              <a:t>A</a:t>
            </a:r>
            <a:r>
              <a:rPr lang="cs-CZ" i="1" baseline="-25000" dirty="0" smtClean="0"/>
              <a:t>1</a:t>
            </a:r>
            <a:r>
              <a:rPr lang="cs-CZ" i="1" dirty="0" smtClean="0"/>
              <a:t>G</a:t>
            </a:r>
            <a:r>
              <a:rPr lang="cs-CZ" i="1" baseline="-25000" dirty="0" smtClean="0"/>
              <a:t>1 </a:t>
            </a:r>
            <a:r>
              <a:rPr lang="cs-CZ" baseline="0" dirty="0" smtClean="0"/>
              <a:t>a </a:t>
            </a:r>
            <a:r>
              <a:rPr lang="cs-CZ" i="1" dirty="0" smtClean="0"/>
              <a:t>A</a:t>
            </a:r>
            <a:r>
              <a:rPr lang="cs-CZ" i="1" baseline="-25000" dirty="0" smtClean="0"/>
              <a:t>1</a:t>
            </a:r>
            <a:r>
              <a:rPr lang="cs-CZ" i="1" dirty="0" smtClean="0"/>
              <a:t>G</a:t>
            </a:r>
            <a:r>
              <a:rPr lang="cs-CZ" i="1" baseline="-25000" dirty="0" smtClean="0"/>
              <a:t>2</a:t>
            </a:r>
            <a:r>
              <a:rPr lang="cs-CZ" baseline="0" dirty="0" smtClean="0"/>
              <a:t>. </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49</a:t>
            </a:fld>
            <a:endParaRPr lang="cs-CZ"/>
          </a:p>
        </p:txBody>
      </p:sp>
    </p:spTree>
    <p:extLst>
      <p:ext uri="{BB962C8B-B14F-4D97-AF65-F5344CB8AC3E}">
        <p14:creationId xmlns:p14="http://schemas.microsoft.com/office/powerpoint/2010/main" val="624014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eaLnBrk="1" hangingPunct="1">
              <a:spcBef>
                <a:spcPct val="0"/>
              </a:spcBef>
            </a:pPr>
            <a:r>
              <a:rPr lang="cs-CZ" altLang="cs-CZ" sz="1200" dirty="0" smtClean="0">
                <a:latin typeface="+mn-lt"/>
              </a:rPr>
              <a:t>V diploidní buňce jsou od každého chromosomu 2 kopie (= homologní chromosomy)</a:t>
            </a:r>
          </a:p>
          <a:p>
            <a:pPr eaLnBrk="1" hangingPunct="1">
              <a:spcBef>
                <a:spcPct val="0"/>
              </a:spcBef>
              <a:buFontTx/>
              <a:buChar char="-"/>
            </a:pPr>
            <a:endParaRPr lang="cs-CZ" altLang="cs-CZ" sz="1200" dirty="0" smtClean="0">
              <a:latin typeface="+mn-lt"/>
            </a:endParaRPr>
          </a:p>
          <a:p>
            <a:pPr eaLnBrk="1" hangingPunct="1">
              <a:spcBef>
                <a:spcPct val="0"/>
              </a:spcBef>
            </a:pPr>
            <a:r>
              <a:rPr lang="cs-CZ" altLang="cs-CZ" sz="1200" dirty="0" smtClean="0">
                <a:latin typeface="+mn-lt"/>
              </a:rPr>
              <a:t>Od S fáze do metafáze má každý chromosom 2 chromatidy (v každé 1 molekula DNA + proteiny) – ty jsou identické (sesterské), nesou stejné geny i alely.</a:t>
            </a:r>
          </a:p>
          <a:p>
            <a:pPr eaLnBrk="1" hangingPunct="1">
              <a:spcBef>
                <a:spcPct val="0"/>
              </a:spcBef>
              <a:buFontTx/>
              <a:buChar char="-"/>
            </a:pPr>
            <a:endParaRPr lang="cs-CZ" altLang="cs-CZ" sz="1200" dirty="0" smtClean="0">
              <a:latin typeface="+mn-lt"/>
            </a:endParaRPr>
          </a:p>
          <a:p>
            <a:pPr eaLnBrk="1" hangingPunct="1">
              <a:spcBef>
                <a:spcPct val="0"/>
              </a:spcBef>
            </a:pPr>
            <a:r>
              <a:rPr lang="cs-CZ" altLang="cs-CZ" sz="1200" dirty="0" smtClean="0">
                <a:latin typeface="+mn-lt"/>
              </a:rPr>
              <a:t>Chromatidy homologních chromosomů se nazývají </a:t>
            </a:r>
            <a:r>
              <a:rPr lang="cs-CZ" altLang="cs-CZ" sz="1200" dirty="0" err="1" smtClean="0">
                <a:latin typeface="+mn-lt"/>
              </a:rPr>
              <a:t>nesesterské</a:t>
            </a:r>
            <a:r>
              <a:rPr lang="cs-CZ" altLang="cs-CZ" sz="1200" dirty="0" smtClean="0">
                <a:latin typeface="+mn-lt"/>
              </a:rPr>
              <a:t>.</a:t>
            </a:r>
          </a:p>
          <a:p>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5</a:t>
            </a:fld>
            <a:endParaRPr lang="cs-CZ"/>
          </a:p>
        </p:txBody>
      </p:sp>
    </p:spTree>
    <p:extLst>
      <p:ext uri="{BB962C8B-B14F-4D97-AF65-F5344CB8AC3E}">
        <p14:creationId xmlns:p14="http://schemas.microsoft.com/office/powerpoint/2010/main" val="828404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Model crossing-overu podle </a:t>
            </a:r>
            <a:r>
              <a:rPr lang="cs-CZ" dirty="0" err="1" smtClean="0"/>
              <a:t>Szostaka</a:t>
            </a:r>
            <a:r>
              <a:rPr lang="cs-CZ" baseline="0" dirty="0" smtClean="0"/>
              <a:t> (1983)</a:t>
            </a:r>
          </a:p>
          <a:p>
            <a:r>
              <a:rPr lang="cs-CZ" dirty="0" smtClean="0"/>
              <a:t>Pěkné video ukazující crossing-over:</a:t>
            </a:r>
            <a:r>
              <a:rPr lang="cs-CZ" baseline="0" dirty="0" smtClean="0"/>
              <a:t> </a:t>
            </a:r>
            <a:r>
              <a:rPr lang="cs-CZ" dirty="0" smtClean="0"/>
              <a:t>https://</a:t>
            </a:r>
            <a:r>
              <a:rPr lang="cs-CZ" dirty="0" err="1" smtClean="0"/>
              <a:t>www.youtube.com</a:t>
            </a:r>
            <a:r>
              <a:rPr lang="cs-CZ" dirty="0" smtClean="0"/>
              <a:t>/</a:t>
            </a:r>
            <a:r>
              <a:rPr lang="cs-CZ" dirty="0" err="1" smtClean="0"/>
              <a:t>watch?v</a:t>
            </a:r>
            <a:r>
              <a:rPr lang="cs-CZ" dirty="0" smtClean="0"/>
              <a:t>=</a:t>
            </a:r>
            <a:r>
              <a:rPr lang="cs-CZ" dirty="0" err="1" smtClean="0"/>
              <a:t>3qgBKrAZCLg</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51</a:t>
            </a:fld>
            <a:endParaRPr lang="cs-CZ"/>
          </a:p>
        </p:txBody>
      </p:sp>
    </p:spTree>
    <p:extLst>
      <p:ext uri="{BB962C8B-B14F-4D97-AF65-F5344CB8AC3E}">
        <p14:creationId xmlns:p14="http://schemas.microsoft.com/office/powerpoint/2010/main" val="91435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Na obrázku je začátek</a:t>
            </a:r>
            <a:r>
              <a:rPr lang="cs-CZ" baseline="0" dirty="0" smtClean="0"/>
              <a:t> meiózy I, výsledek meiózy I a výsledné gamety (výsledek meiózy II). Nejprve se hledají homologní chromosomy (detaily viz dále). Když se najdou, spárují se na základě komplementarity sekvencí, takže jsou k sobě přiloženy části, které si přesně odpovídají (díky tomu po rekombinaci nic nechybí ani nepřebývá). Při crossing-overu se vymění části </a:t>
            </a:r>
            <a:r>
              <a:rPr lang="cs-CZ" baseline="0" dirty="0" err="1" smtClean="0"/>
              <a:t>nesesterských</a:t>
            </a:r>
            <a:r>
              <a:rPr lang="cs-CZ" baseline="0" dirty="0" smtClean="0"/>
              <a:t> chromatid. Pak se </a:t>
            </a:r>
            <a:r>
              <a:rPr lang="cs-CZ" baseline="0" dirty="0" err="1" smtClean="0"/>
              <a:t>zrekombinované</a:t>
            </a:r>
            <a:r>
              <a:rPr lang="cs-CZ" baseline="0" dirty="0" smtClean="0"/>
              <a:t> chromosomy rozejdou. Následuje dokončení meiózy I </a:t>
            </a:r>
            <a:r>
              <a:rPr lang="cs-CZ" sz="1400" baseline="0" dirty="0" smtClean="0"/>
              <a:t>(2 haploidní buňky, každá dostala jeden chromosom). Při meióze II se rozejdou chromatidy, výsledkem jsou 4 haploidní buňky. </a:t>
            </a:r>
          </a:p>
          <a:p>
            <a:r>
              <a:rPr lang="cs-CZ" sz="1400" baseline="0" dirty="0" smtClean="0"/>
              <a:t>  Na chromosomu na obrázku sledujeme 3 geny, pro všechny je tato buňka heterozygotní. Crossing-over proběhne jen jeden a to mezi geny A </a:t>
            </a:r>
            <a:r>
              <a:rPr lang="cs-CZ" sz="1400" baseline="0" dirty="0" err="1" smtClean="0"/>
              <a:t>a</a:t>
            </a:r>
            <a:r>
              <a:rPr lang="cs-CZ" sz="1400" baseline="0" dirty="0" smtClean="0"/>
              <a:t> B mezi dvěma </a:t>
            </a:r>
            <a:r>
              <a:rPr lang="cs-CZ" sz="1400" baseline="0" dirty="0" err="1" smtClean="0"/>
              <a:t>nesesterskými</a:t>
            </a:r>
            <a:r>
              <a:rPr lang="cs-CZ" sz="1400" baseline="0" dirty="0" smtClean="0"/>
              <a:t> chromatidami (ve skutečnosti probíhají 1-3 crossing-overy na chromosom a mohou se zapojit všechny 4 chromatidy, vždy ale probíhá výměna mezi </a:t>
            </a:r>
            <a:r>
              <a:rPr lang="cs-CZ" sz="1400" baseline="0" dirty="0" err="1" smtClean="0"/>
              <a:t>nesesterskými</a:t>
            </a:r>
            <a:r>
              <a:rPr lang="cs-CZ" sz="1400" baseline="0" dirty="0" smtClean="0"/>
              <a:t> chromatidami, jinak by to nemělo cenu). </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52</a:t>
            </a:fld>
            <a:endParaRPr lang="cs-CZ"/>
          </a:p>
        </p:txBody>
      </p:sp>
    </p:spTree>
    <p:extLst>
      <p:ext uri="{BB962C8B-B14F-4D97-AF65-F5344CB8AC3E}">
        <p14:creationId xmlns:p14="http://schemas.microsoft.com/office/powerpoint/2010/main" val="2200535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53</a:t>
            </a:fld>
            <a:endParaRPr lang="cs-CZ"/>
          </a:p>
        </p:txBody>
      </p:sp>
    </p:spTree>
    <p:extLst>
      <p:ext uri="{BB962C8B-B14F-4D97-AF65-F5344CB8AC3E}">
        <p14:creationId xmlns:p14="http://schemas.microsoft.com/office/powerpoint/2010/main" val="4027363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54</a:t>
            </a:fld>
            <a:endParaRPr lang="cs-CZ"/>
          </a:p>
        </p:txBody>
      </p:sp>
    </p:spTree>
    <p:extLst>
      <p:ext uri="{BB962C8B-B14F-4D97-AF65-F5344CB8AC3E}">
        <p14:creationId xmlns:p14="http://schemas.microsoft.com/office/powerpoint/2010/main" val="1430539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55</a:t>
            </a:fld>
            <a:endParaRPr lang="cs-CZ"/>
          </a:p>
        </p:txBody>
      </p:sp>
    </p:spTree>
    <p:extLst>
      <p:ext uri="{BB962C8B-B14F-4D97-AF65-F5344CB8AC3E}">
        <p14:creationId xmlns:p14="http://schemas.microsoft.com/office/powerpoint/2010/main" val="2706051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Obrázky z http://gimme-guineapigs.tumblr.com/post/119305533712/piggy-spotlight-of-the-month-may-2015-black</a:t>
            </a:r>
          </a:p>
          <a:p>
            <a:r>
              <a:rPr lang="cs-CZ" dirty="0" smtClean="0"/>
              <a:t>http://greycloudcavies.weebly.com/self-black.html</a:t>
            </a:r>
          </a:p>
          <a:p>
            <a:r>
              <a:rPr lang="cs-CZ" dirty="0" smtClean="0"/>
              <a:t>http://www.guineapigmanual.com/guinea-pig-pictures/</a:t>
            </a:r>
          </a:p>
          <a:p>
            <a:r>
              <a:rPr lang="cs-CZ" dirty="0" smtClean="0"/>
              <a:t>https://www.gumtree.com/p/guinea-pigs/baby-guinea-pigs-for-sale-all-boys-/1156719507</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58</a:t>
            </a:fld>
            <a:endParaRPr lang="cs-CZ"/>
          </a:p>
        </p:txBody>
      </p:sp>
    </p:spTree>
    <p:extLst>
      <p:ext uri="{BB962C8B-B14F-4D97-AF65-F5344CB8AC3E}">
        <p14:creationId xmlns:p14="http://schemas.microsoft.com/office/powerpoint/2010/main" val="2114444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Obrázky z http://gimme-guineapigs.tumblr.com/post/119305533712/piggy-spotlight-of-the-month-may-2015-black</a:t>
            </a:r>
          </a:p>
          <a:p>
            <a:r>
              <a:rPr lang="cs-CZ" dirty="0" smtClean="0"/>
              <a:t>http://greycloudcavies.weebly.com/self-black.html</a:t>
            </a:r>
          </a:p>
          <a:p>
            <a:r>
              <a:rPr lang="cs-CZ" dirty="0" smtClean="0"/>
              <a:t>http://www.guineapigmanual.com/guinea-pig-pictures/</a:t>
            </a:r>
          </a:p>
          <a:p>
            <a:r>
              <a:rPr lang="cs-CZ" smtClean="0"/>
              <a:t>https://www.gumtree.com/p/guinea-pigs/baby-guinea-pigs-for-sale-all-boys-/1156719507</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59</a:t>
            </a:fld>
            <a:endParaRPr lang="cs-CZ"/>
          </a:p>
        </p:txBody>
      </p:sp>
    </p:spTree>
    <p:extLst>
      <p:ext uri="{BB962C8B-B14F-4D97-AF65-F5344CB8AC3E}">
        <p14:creationId xmlns:p14="http://schemas.microsoft.com/office/powerpoint/2010/main" val="2657898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Obrázky z http://gimme-guineapigs.tumblr.com/post/119305533712/piggy-spotlight-of-the-month-may-2015-black</a:t>
            </a:r>
          </a:p>
          <a:p>
            <a:r>
              <a:rPr lang="cs-CZ" dirty="0" smtClean="0"/>
              <a:t>http://greycloudcavies.weebly.com/self-black.html</a:t>
            </a:r>
          </a:p>
          <a:p>
            <a:r>
              <a:rPr lang="cs-CZ" dirty="0" smtClean="0"/>
              <a:t>http://www.guineapigmanual.com/guinea-pig-pictures/</a:t>
            </a:r>
          </a:p>
          <a:p>
            <a:r>
              <a:rPr lang="cs-CZ" smtClean="0"/>
              <a:t>https://www.gumtree.com/p/guinea-pigs/baby-guinea-pigs-for-sale-all-boys-/1156719507</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60</a:t>
            </a:fld>
            <a:endParaRPr lang="cs-CZ"/>
          </a:p>
        </p:txBody>
      </p:sp>
    </p:spTree>
    <p:extLst>
      <p:ext uri="{BB962C8B-B14F-4D97-AF65-F5344CB8AC3E}">
        <p14:creationId xmlns:p14="http://schemas.microsoft.com/office/powerpoint/2010/main" val="3956083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Obrázky z http://whyfiles.org/2013/come-hither-says-plant/</a:t>
            </a:r>
          </a:p>
          <a:p>
            <a:r>
              <a:rPr lang="cs-CZ" dirty="0" smtClean="0"/>
              <a:t>http://fineartamerica.com/art/gaspe+peninsulaatlantic+salmon+fishsalmo+salarunderwater</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62</a:t>
            </a:fld>
            <a:endParaRPr lang="cs-CZ"/>
          </a:p>
        </p:txBody>
      </p:sp>
    </p:spTree>
    <p:extLst>
      <p:ext uri="{BB962C8B-B14F-4D97-AF65-F5344CB8AC3E}">
        <p14:creationId xmlns:p14="http://schemas.microsoft.com/office/powerpoint/2010/main" val="4086918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spcBef>
                <a:spcPct val="30000"/>
              </a:spcBef>
              <a:defRPr sz="1100">
                <a:solidFill>
                  <a:schemeClr val="tx1"/>
                </a:solidFill>
                <a:latin typeface="Arial" charset="0"/>
              </a:defRPr>
            </a:lvl1pPr>
            <a:lvl2pPr marL="685817" indent="-263776" eaLnBrk="0" hangingPunct="0">
              <a:spcBef>
                <a:spcPct val="30000"/>
              </a:spcBef>
              <a:defRPr sz="1100">
                <a:solidFill>
                  <a:schemeClr val="tx1"/>
                </a:solidFill>
                <a:latin typeface="Arial" charset="0"/>
              </a:defRPr>
            </a:lvl2pPr>
            <a:lvl3pPr marL="1055103" indent="-211021" eaLnBrk="0" hangingPunct="0">
              <a:spcBef>
                <a:spcPct val="30000"/>
              </a:spcBef>
              <a:defRPr sz="1100">
                <a:solidFill>
                  <a:schemeClr val="tx1"/>
                </a:solidFill>
                <a:latin typeface="Arial" charset="0"/>
              </a:defRPr>
            </a:lvl3pPr>
            <a:lvl4pPr marL="1477145" indent="-211021" eaLnBrk="0" hangingPunct="0">
              <a:spcBef>
                <a:spcPct val="30000"/>
              </a:spcBef>
              <a:defRPr sz="1100">
                <a:solidFill>
                  <a:schemeClr val="tx1"/>
                </a:solidFill>
                <a:latin typeface="Arial" charset="0"/>
              </a:defRPr>
            </a:lvl4pPr>
            <a:lvl5pPr marL="1899186" indent="-211021" eaLnBrk="0" hangingPunct="0">
              <a:spcBef>
                <a:spcPct val="30000"/>
              </a:spcBef>
              <a:defRPr sz="1100">
                <a:solidFill>
                  <a:schemeClr val="tx1"/>
                </a:solidFill>
                <a:latin typeface="Arial" charset="0"/>
              </a:defRPr>
            </a:lvl5pPr>
            <a:lvl6pPr marL="2321227" indent="-211021" eaLnBrk="0" fontAlgn="base" hangingPunct="0">
              <a:spcBef>
                <a:spcPct val="30000"/>
              </a:spcBef>
              <a:spcAft>
                <a:spcPct val="0"/>
              </a:spcAft>
              <a:defRPr sz="1100">
                <a:solidFill>
                  <a:schemeClr val="tx1"/>
                </a:solidFill>
                <a:latin typeface="Arial" charset="0"/>
              </a:defRPr>
            </a:lvl6pPr>
            <a:lvl7pPr marL="2743269" indent="-211021" eaLnBrk="0" fontAlgn="base" hangingPunct="0">
              <a:spcBef>
                <a:spcPct val="30000"/>
              </a:spcBef>
              <a:spcAft>
                <a:spcPct val="0"/>
              </a:spcAft>
              <a:defRPr sz="1100">
                <a:solidFill>
                  <a:schemeClr val="tx1"/>
                </a:solidFill>
                <a:latin typeface="Arial" charset="0"/>
              </a:defRPr>
            </a:lvl7pPr>
            <a:lvl8pPr marL="3165310" indent="-211021" eaLnBrk="0" fontAlgn="base" hangingPunct="0">
              <a:spcBef>
                <a:spcPct val="30000"/>
              </a:spcBef>
              <a:spcAft>
                <a:spcPct val="0"/>
              </a:spcAft>
              <a:defRPr sz="1100">
                <a:solidFill>
                  <a:schemeClr val="tx1"/>
                </a:solidFill>
                <a:latin typeface="Arial" charset="0"/>
              </a:defRPr>
            </a:lvl8pPr>
            <a:lvl9pPr marL="3587351" indent="-211021" eaLnBrk="0" fontAlgn="base" hangingPunct="0">
              <a:spcBef>
                <a:spcPct val="30000"/>
              </a:spcBef>
              <a:spcAft>
                <a:spcPct val="0"/>
              </a:spcAft>
              <a:defRPr sz="1100">
                <a:solidFill>
                  <a:schemeClr val="tx1"/>
                </a:solidFill>
                <a:latin typeface="Arial" charset="0"/>
              </a:defRPr>
            </a:lvl9pPr>
          </a:lstStyle>
          <a:p>
            <a:pPr defTabSz="844083" eaLnBrk="1" hangingPunct="1">
              <a:spcBef>
                <a:spcPct val="0"/>
              </a:spcBef>
            </a:pPr>
            <a:fld id="{B6AFA2DD-C35F-4017-8C61-B614F362FA39}" type="slidenum">
              <a:rPr lang="cs-CZ" altLang="cs-CZ">
                <a:cs typeface="Arial" charset="0"/>
              </a:rPr>
              <a:pPr defTabSz="844083" eaLnBrk="1" hangingPunct="1">
                <a:spcBef>
                  <a:spcPct val="0"/>
                </a:spcBef>
              </a:pPr>
              <a:t>63</a:t>
            </a:fld>
            <a:endParaRPr lang="cs-CZ" altLang="cs-CZ">
              <a:cs typeface="Arial" charset="0"/>
            </a:endParaRPr>
          </a:p>
        </p:txBody>
      </p:sp>
      <p:sp>
        <p:nvSpPr>
          <p:cNvPr id="50179" name="Rectangle 1026"/>
          <p:cNvSpPr>
            <a:spLocks noGrp="1" noRot="1" noChangeAspect="1" noChangeArrowheads="1" noTextEdit="1"/>
          </p:cNvSpPr>
          <p:nvPr>
            <p:ph type="sldImg"/>
          </p:nvPr>
        </p:nvSpPr>
        <p:spPr>
          <a:xfrm>
            <a:off x="1143000" y="685800"/>
            <a:ext cx="4572000" cy="3429000"/>
          </a:xfrm>
          <a:ln/>
        </p:spPr>
      </p:sp>
      <p:sp>
        <p:nvSpPr>
          <p:cNvPr id="50180" name="Rectangle 1027"/>
          <p:cNvSpPr>
            <a:spLocks noGrp="1" noChangeArrowheads="1"/>
          </p:cNvSpPr>
          <p:nvPr>
            <p:ph type="body" idx="1"/>
          </p:nvPr>
        </p:nvSpPr>
        <p:spPr>
          <a:noFill/>
        </p:spPr>
        <p:txBody>
          <a:bodyPr/>
          <a:lstStyle/>
          <a:p>
            <a:r>
              <a:rPr lang="cs-CZ" altLang="cs-CZ" dirty="0" smtClean="0">
                <a:latin typeface="Arial" charset="0"/>
              </a:rPr>
              <a:t>Střídání sporofytu a gametofytu u rostlin</a:t>
            </a:r>
          </a:p>
          <a:p>
            <a:r>
              <a:rPr lang="cs-CZ" altLang="cs-CZ" dirty="0" smtClean="0">
                <a:latin typeface="Arial" charset="0"/>
              </a:rPr>
              <a:t>Z diploidní zygoty roste diploidní sporofyt. Diploidní mateřské buňky procházejí meiózou, vznikne u samičí linie jedna haploidní </a:t>
            </a:r>
            <a:r>
              <a:rPr lang="cs-CZ" altLang="cs-CZ" dirty="0" err="1" smtClean="0">
                <a:latin typeface="Arial" charset="0"/>
              </a:rPr>
              <a:t>megaspora</a:t>
            </a:r>
            <a:r>
              <a:rPr lang="cs-CZ" altLang="cs-CZ" dirty="0" smtClean="0">
                <a:latin typeface="Arial" charset="0"/>
              </a:rPr>
              <a:t>, u samčí linie čtyři haploidní mikrospory. Z nich vznikají haploidní gametofyty, které produkují haploidní pohlavní buňky – gamety, jejichž splynutím vzniká diploidní zygota. Vyšší a nižší rostliny se liší tím, jak velkou část v jejich životním cyklu zaujímá gametofyt a sporofyt. Zatímco u nižších rostlin je gametofyt makroskopický a významný, u vyšších rostlin tvoří jen mikroskopické struktury s minimem buněk (pylové zrno a zárodečný vak). </a:t>
            </a:r>
          </a:p>
          <a:p>
            <a:endParaRPr lang="cs-CZ" altLang="cs-CZ" dirty="0" smtClean="0">
              <a:latin typeface="Arial" charset="0"/>
            </a:endParaRPr>
          </a:p>
          <a:p>
            <a:r>
              <a:rPr lang="cs-CZ" altLang="cs-CZ" dirty="0" smtClean="0">
                <a:latin typeface="Arial" charset="0"/>
              </a:rPr>
              <a:t>Obrázek z </a:t>
            </a:r>
            <a:r>
              <a:rPr lang="cs-CZ" altLang="cs-CZ" dirty="0" err="1" smtClean="0">
                <a:latin typeface="Arial" charset="0"/>
              </a:rPr>
              <a:t>Snustad</a:t>
            </a:r>
            <a:r>
              <a:rPr lang="cs-CZ" altLang="cs-CZ" dirty="0" smtClean="0">
                <a:latin typeface="Arial" charset="0"/>
              </a:rPr>
              <a:t> a </a:t>
            </a:r>
            <a:r>
              <a:rPr lang="cs-CZ" altLang="cs-CZ" dirty="0" err="1" smtClean="0">
                <a:latin typeface="Arial" charset="0"/>
              </a:rPr>
              <a:t>Simmons</a:t>
            </a:r>
            <a:r>
              <a:rPr lang="cs-CZ" altLang="cs-CZ" dirty="0" smtClean="0">
                <a:latin typeface="Arial" charset="0"/>
              </a:rPr>
              <a:t> 2012</a:t>
            </a:r>
          </a:p>
          <a:p>
            <a:r>
              <a:rPr lang="cs-CZ" altLang="cs-CZ" dirty="0" smtClean="0">
                <a:latin typeface="Arial" charset="0"/>
              </a:rPr>
              <a:t>Obrázek</a:t>
            </a:r>
            <a:r>
              <a:rPr lang="cs-CZ" altLang="cs-CZ" baseline="0" dirty="0" smtClean="0">
                <a:latin typeface="Arial" charset="0"/>
              </a:rPr>
              <a:t> kapradiny z https://en.wikipedia.org/wiki/Alternation_of_generations</a:t>
            </a:r>
            <a:endParaRPr lang="cs-CZ" altLang="cs-CZ" dirty="0" smtClean="0">
              <a:latin typeface="Arial" charset="0"/>
            </a:endParaRPr>
          </a:p>
          <a:p>
            <a:pPr eaLnBrk="1" hangingPunct="1"/>
            <a:endParaRPr lang="en-GB" altLang="cs-CZ" dirty="0" smtClean="0">
              <a:latin typeface="Arial" charset="0"/>
            </a:endParaRPr>
          </a:p>
        </p:txBody>
      </p:sp>
    </p:spTree>
    <p:extLst>
      <p:ext uri="{BB962C8B-B14F-4D97-AF65-F5344CB8AC3E}">
        <p14:creationId xmlns:p14="http://schemas.microsoft.com/office/powerpoint/2010/main" val="3657288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eaLnBrk="1" hangingPunct="1">
              <a:spcBef>
                <a:spcPct val="0"/>
              </a:spcBef>
            </a:pPr>
            <a:r>
              <a:rPr lang="cs-CZ" altLang="cs-CZ" sz="1200" dirty="0" smtClean="0">
                <a:latin typeface="+mn-lt"/>
              </a:rPr>
              <a:t>V diploidní buňce jsou od každého chromosomu 2 kopie (= homologní chromosomy)</a:t>
            </a:r>
          </a:p>
          <a:p>
            <a:pPr eaLnBrk="1" hangingPunct="1">
              <a:spcBef>
                <a:spcPct val="0"/>
              </a:spcBef>
            </a:pPr>
            <a:r>
              <a:rPr lang="cs-CZ" altLang="cs-CZ" sz="1200" dirty="0" smtClean="0">
                <a:latin typeface="+mn-lt"/>
              </a:rPr>
              <a:t>Od S fáze do metafáze má každý chromosom 2 chromatidy (v každé 1 molekula DNA + proteiny) – ty jsou identické (sesterské), nesou stejné geny i alely.</a:t>
            </a:r>
          </a:p>
          <a:p>
            <a:pPr eaLnBrk="1" hangingPunct="1">
              <a:spcBef>
                <a:spcPct val="0"/>
              </a:spcBef>
            </a:pPr>
            <a:r>
              <a:rPr lang="cs-CZ" altLang="cs-CZ" sz="1200" dirty="0" smtClean="0">
                <a:latin typeface="+mn-lt"/>
              </a:rPr>
              <a:t>Chromatidy homologních chromosomů se nazývají </a:t>
            </a:r>
            <a:r>
              <a:rPr lang="cs-CZ" altLang="cs-CZ" sz="1200" dirty="0" err="1" smtClean="0">
                <a:latin typeface="+mn-lt"/>
              </a:rPr>
              <a:t>nesesterské</a:t>
            </a:r>
            <a:r>
              <a:rPr lang="cs-CZ" altLang="cs-CZ" sz="1200" dirty="0" smtClean="0">
                <a:latin typeface="+mn-lt"/>
              </a:rPr>
              <a:t>.</a:t>
            </a:r>
          </a:p>
          <a:p>
            <a:pPr eaLnBrk="1" hangingPunct="1">
              <a:spcBef>
                <a:spcPct val="0"/>
              </a:spcBef>
            </a:pPr>
            <a:endParaRPr lang="cs-CZ" altLang="cs-CZ" sz="1200" dirty="0" smtClean="0">
              <a:latin typeface="+mn-lt"/>
            </a:endParaRPr>
          </a:p>
          <a:p>
            <a:pPr marL="0" marR="0" indent="0" algn="l" defTabSz="914400" rtl="0" eaLnBrk="1" fontAlgn="auto" latinLnBrk="0" hangingPunct="1">
              <a:lnSpc>
                <a:spcPct val="100000"/>
              </a:lnSpc>
              <a:spcBef>
                <a:spcPct val="0"/>
              </a:spcBef>
              <a:spcAft>
                <a:spcPts val="0"/>
              </a:spcAft>
              <a:buClrTx/>
              <a:buSzTx/>
              <a:buFontTx/>
              <a:buNone/>
              <a:tabLst/>
              <a:defRPr/>
            </a:pPr>
            <a:r>
              <a:rPr lang="cs-CZ" altLang="cs-CZ" sz="1200" dirty="0" smtClean="0">
                <a:latin typeface="+mn-lt"/>
              </a:rPr>
              <a:t>Obrázek dělicího vřeténka z </a:t>
            </a:r>
            <a:r>
              <a:rPr lang="cs-CZ" altLang="cs-CZ" dirty="0" smtClean="0">
                <a:latin typeface="Arial" charset="0"/>
              </a:rPr>
              <a:t>http://</a:t>
            </a:r>
            <a:r>
              <a:rPr lang="cs-CZ" altLang="cs-CZ" dirty="0" err="1" smtClean="0">
                <a:latin typeface="Arial" charset="0"/>
              </a:rPr>
              <a:t>biology4isc.weebly.com</a:t>
            </a:r>
            <a:r>
              <a:rPr lang="cs-CZ" altLang="cs-CZ" dirty="0" smtClean="0">
                <a:latin typeface="Arial" charset="0"/>
              </a:rPr>
              <a:t>/6-cell-</a:t>
            </a:r>
            <a:r>
              <a:rPr lang="cs-CZ" altLang="cs-CZ" dirty="0" err="1" smtClean="0">
                <a:latin typeface="Arial" charset="0"/>
              </a:rPr>
              <a:t>reproduction.html</a:t>
            </a:r>
            <a:endParaRPr lang="cs-CZ" altLang="cs-CZ" dirty="0" smtClean="0">
              <a:latin typeface="Arial" charset="0"/>
            </a:endParaRPr>
          </a:p>
          <a:p>
            <a:pPr eaLnBrk="1" hangingPunct="1">
              <a:spcBef>
                <a:spcPct val="0"/>
              </a:spcBef>
            </a:pPr>
            <a:endParaRPr lang="cs-CZ" altLang="cs-CZ" sz="1200" dirty="0" smtClean="0">
              <a:latin typeface="+mn-lt"/>
            </a:endParaRPr>
          </a:p>
          <a:p>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6</a:t>
            </a:fld>
            <a:endParaRPr lang="cs-CZ"/>
          </a:p>
        </p:txBody>
      </p:sp>
    </p:spTree>
    <p:extLst>
      <p:ext uri="{BB962C8B-B14F-4D97-AF65-F5344CB8AC3E}">
        <p14:creationId xmlns:p14="http://schemas.microsoft.com/office/powerpoint/2010/main" val="205125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obrázek snímku 1"/>
          <p:cNvSpPr>
            <a:spLocks noGrp="1" noRot="1" noChangeAspect="1" noTextEdit="1"/>
          </p:cNvSpPr>
          <p:nvPr>
            <p:ph type="sldImg"/>
          </p:nvPr>
        </p:nvSpPr>
        <p:spPr>
          <a:xfrm>
            <a:off x="1143000" y="685800"/>
            <a:ext cx="4572000" cy="3429000"/>
          </a:xfrm>
          <a:ln/>
        </p:spPr>
      </p:sp>
      <p:sp>
        <p:nvSpPr>
          <p:cNvPr id="52227" name="Zástupný symbol pro poznámky 2"/>
          <p:cNvSpPr>
            <a:spLocks noGrp="1"/>
          </p:cNvSpPr>
          <p:nvPr>
            <p:ph type="body" idx="1"/>
          </p:nvPr>
        </p:nvSpPr>
        <p:spPr>
          <a:noFill/>
        </p:spPr>
        <p:txBody>
          <a:bodyPr/>
          <a:lstStyle/>
          <a:p>
            <a:r>
              <a:rPr lang="cs-CZ" altLang="cs-CZ" dirty="0" smtClean="0">
                <a:latin typeface="Arial" charset="0"/>
              </a:rPr>
              <a:t>Produkce zárodečného vaku</a:t>
            </a:r>
          </a:p>
          <a:p>
            <a:r>
              <a:rPr lang="cs-CZ" altLang="cs-CZ" dirty="0" smtClean="0">
                <a:latin typeface="Arial" charset="0"/>
              </a:rPr>
              <a:t>1) </a:t>
            </a:r>
            <a:r>
              <a:rPr lang="cs-CZ" altLang="cs-CZ" dirty="0" err="1" smtClean="0">
                <a:latin typeface="Arial" charset="0"/>
              </a:rPr>
              <a:t>megasporogeneze</a:t>
            </a:r>
            <a:r>
              <a:rPr lang="cs-CZ" altLang="cs-CZ" dirty="0" smtClean="0">
                <a:latin typeface="Arial" charset="0"/>
              </a:rPr>
              <a:t>: diploidní mateřská buňka projde meiózou, při které vzniknou 4 buňky. Tři ale zanikají, zůstává jen jedna </a:t>
            </a:r>
            <a:r>
              <a:rPr lang="cs-CZ" altLang="cs-CZ" dirty="0" err="1" smtClean="0">
                <a:latin typeface="Arial" charset="0"/>
              </a:rPr>
              <a:t>megaspora</a:t>
            </a:r>
            <a:r>
              <a:rPr lang="cs-CZ" altLang="cs-CZ" dirty="0" smtClean="0">
                <a:latin typeface="Arial" charset="0"/>
              </a:rPr>
              <a:t>. </a:t>
            </a:r>
          </a:p>
          <a:p>
            <a:r>
              <a:rPr lang="cs-CZ" altLang="cs-CZ" dirty="0" smtClean="0">
                <a:latin typeface="Arial" charset="0"/>
              </a:rPr>
              <a:t>2) </a:t>
            </a:r>
            <a:r>
              <a:rPr lang="cs-CZ" altLang="cs-CZ" dirty="0" err="1" smtClean="0">
                <a:latin typeface="Arial" charset="0"/>
              </a:rPr>
              <a:t>megagametogeneze</a:t>
            </a:r>
            <a:r>
              <a:rPr lang="cs-CZ" altLang="cs-CZ" dirty="0" smtClean="0">
                <a:latin typeface="Arial" charset="0"/>
              </a:rPr>
              <a:t>: </a:t>
            </a:r>
            <a:r>
              <a:rPr lang="cs-CZ" altLang="cs-CZ" dirty="0" err="1" smtClean="0">
                <a:latin typeface="Arial" charset="0"/>
              </a:rPr>
              <a:t>megaspora</a:t>
            </a:r>
            <a:r>
              <a:rPr lang="cs-CZ" altLang="cs-CZ" dirty="0" smtClean="0">
                <a:latin typeface="Arial" charset="0"/>
              </a:rPr>
              <a:t> se 3x mitoticky rozdělí, takže vznikne 8 identických haploidních jader v jedné buňce, tzv. zárodečný vak. Následuje rozdělení buňky (cytokineze), kdy je 6 buněk opatřeno membránou (dvě jádra zůstávají uprostřed), 3 buňky putují k jednomu pólu vaku, druhé 3 k druhému pólu. Jedna prostřední buňka se stane vajíčkem, buňky vedle ní se nazývají synergidy (z řeckého „pracovat spolu“). Protilehlé tři buňky se nazývají antipody (z řeckého „na opačné straně“) a brzy degenerují. Dvě haploidní jádra, která zůstala uprostřed, fúzují, vznikne diploidní jádro, které po oplodnění dá vzniknou triploidnímu výživnému pletivu endospermu. Embryonální vak je samičím gametofytem. </a:t>
            </a:r>
          </a:p>
          <a:p>
            <a:endParaRPr lang="cs-CZ" altLang="cs-CZ" dirty="0" smtClean="0">
              <a:latin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dirty="0" smtClean="0">
                <a:latin typeface="Arial" charset="0"/>
              </a:rPr>
              <a:t>Obrázek z </a:t>
            </a:r>
            <a:r>
              <a:rPr lang="cs-CZ" altLang="cs-CZ" dirty="0" err="1" smtClean="0">
                <a:latin typeface="Arial" charset="0"/>
              </a:rPr>
              <a:t>Snustad</a:t>
            </a:r>
            <a:r>
              <a:rPr lang="cs-CZ" altLang="cs-CZ" dirty="0" smtClean="0">
                <a:latin typeface="Arial" charset="0"/>
              </a:rPr>
              <a:t> a </a:t>
            </a:r>
            <a:r>
              <a:rPr lang="cs-CZ" altLang="cs-CZ" dirty="0" err="1" smtClean="0">
                <a:latin typeface="Arial" charset="0"/>
              </a:rPr>
              <a:t>Simmons</a:t>
            </a:r>
            <a:r>
              <a:rPr lang="cs-CZ" altLang="cs-CZ" dirty="0" smtClean="0">
                <a:latin typeface="Arial" charset="0"/>
              </a:rPr>
              <a:t> 2012</a:t>
            </a:r>
          </a:p>
          <a:p>
            <a:endParaRPr lang="cs-CZ" altLang="cs-CZ" dirty="0" smtClean="0">
              <a:latin typeface="Arial" charset="0"/>
            </a:endParaRPr>
          </a:p>
        </p:txBody>
      </p:sp>
      <p:sp>
        <p:nvSpPr>
          <p:cNvPr id="52228" name="Zástupný symbol pro číslo snímku 3"/>
          <p:cNvSpPr>
            <a:spLocks noGrp="1"/>
          </p:cNvSpPr>
          <p:nvPr>
            <p:ph type="sldNum" sz="quarter" idx="5"/>
          </p:nvPr>
        </p:nvSpPr>
        <p:spPr>
          <a:noFill/>
        </p:spPr>
        <p:txBody>
          <a:bodyPr/>
          <a:lstStyle>
            <a:lvl1pPr eaLnBrk="0" hangingPunct="0">
              <a:spcBef>
                <a:spcPct val="30000"/>
              </a:spcBef>
              <a:defRPr sz="1100">
                <a:solidFill>
                  <a:schemeClr val="tx1"/>
                </a:solidFill>
                <a:latin typeface="Arial" charset="0"/>
              </a:defRPr>
            </a:lvl1pPr>
            <a:lvl2pPr marL="685817" indent="-263776" eaLnBrk="0" hangingPunct="0">
              <a:spcBef>
                <a:spcPct val="30000"/>
              </a:spcBef>
              <a:defRPr sz="1100">
                <a:solidFill>
                  <a:schemeClr val="tx1"/>
                </a:solidFill>
                <a:latin typeface="Arial" charset="0"/>
              </a:defRPr>
            </a:lvl2pPr>
            <a:lvl3pPr marL="1055103" indent="-211021" eaLnBrk="0" hangingPunct="0">
              <a:spcBef>
                <a:spcPct val="30000"/>
              </a:spcBef>
              <a:defRPr sz="1100">
                <a:solidFill>
                  <a:schemeClr val="tx1"/>
                </a:solidFill>
                <a:latin typeface="Arial" charset="0"/>
              </a:defRPr>
            </a:lvl3pPr>
            <a:lvl4pPr marL="1477145" indent="-211021" eaLnBrk="0" hangingPunct="0">
              <a:spcBef>
                <a:spcPct val="30000"/>
              </a:spcBef>
              <a:defRPr sz="1100">
                <a:solidFill>
                  <a:schemeClr val="tx1"/>
                </a:solidFill>
                <a:latin typeface="Arial" charset="0"/>
              </a:defRPr>
            </a:lvl4pPr>
            <a:lvl5pPr marL="1899186" indent="-211021" eaLnBrk="0" hangingPunct="0">
              <a:spcBef>
                <a:spcPct val="30000"/>
              </a:spcBef>
              <a:defRPr sz="1100">
                <a:solidFill>
                  <a:schemeClr val="tx1"/>
                </a:solidFill>
                <a:latin typeface="Arial" charset="0"/>
              </a:defRPr>
            </a:lvl5pPr>
            <a:lvl6pPr marL="2321227" indent="-211021" eaLnBrk="0" fontAlgn="base" hangingPunct="0">
              <a:spcBef>
                <a:spcPct val="30000"/>
              </a:spcBef>
              <a:spcAft>
                <a:spcPct val="0"/>
              </a:spcAft>
              <a:defRPr sz="1100">
                <a:solidFill>
                  <a:schemeClr val="tx1"/>
                </a:solidFill>
                <a:latin typeface="Arial" charset="0"/>
              </a:defRPr>
            </a:lvl6pPr>
            <a:lvl7pPr marL="2743269" indent="-211021" eaLnBrk="0" fontAlgn="base" hangingPunct="0">
              <a:spcBef>
                <a:spcPct val="30000"/>
              </a:spcBef>
              <a:spcAft>
                <a:spcPct val="0"/>
              </a:spcAft>
              <a:defRPr sz="1100">
                <a:solidFill>
                  <a:schemeClr val="tx1"/>
                </a:solidFill>
                <a:latin typeface="Arial" charset="0"/>
              </a:defRPr>
            </a:lvl7pPr>
            <a:lvl8pPr marL="3165310" indent="-211021" eaLnBrk="0" fontAlgn="base" hangingPunct="0">
              <a:spcBef>
                <a:spcPct val="30000"/>
              </a:spcBef>
              <a:spcAft>
                <a:spcPct val="0"/>
              </a:spcAft>
              <a:defRPr sz="1100">
                <a:solidFill>
                  <a:schemeClr val="tx1"/>
                </a:solidFill>
                <a:latin typeface="Arial" charset="0"/>
              </a:defRPr>
            </a:lvl8pPr>
            <a:lvl9pPr marL="3587351" indent="-211021" eaLnBrk="0" fontAlgn="base" hangingPunct="0">
              <a:spcBef>
                <a:spcPct val="30000"/>
              </a:spcBef>
              <a:spcAft>
                <a:spcPct val="0"/>
              </a:spcAft>
              <a:defRPr sz="1100">
                <a:solidFill>
                  <a:schemeClr val="tx1"/>
                </a:solidFill>
                <a:latin typeface="Arial" charset="0"/>
              </a:defRPr>
            </a:lvl9pPr>
          </a:lstStyle>
          <a:p>
            <a:pPr defTabSz="844083" eaLnBrk="1" hangingPunct="1">
              <a:spcBef>
                <a:spcPct val="0"/>
              </a:spcBef>
            </a:pPr>
            <a:fld id="{F2E01AF4-A0FD-45E6-A08E-039A08B05F35}" type="slidenum">
              <a:rPr lang="cs-CZ" altLang="cs-CZ"/>
              <a:pPr defTabSz="844083" eaLnBrk="1" hangingPunct="1">
                <a:spcBef>
                  <a:spcPct val="0"/>
                </a:spcBef>
              </a:pPr>
              <a:t>64</a:t>
            </a:fld>
            <a:endParaRPr lang="cs-CZ" altLang="cs-CZ"/>
          </a:p>
        </p:txBody>
      </p:sp>
    </p:spTree>
    <p:extLst>
      <p:ext uri="{BB962C8B-B14F-4D97-AF65-F5344CB8AC3E}">
        <p14:creationId xmlns:p14="http://schemas.microsoft.com/office/powerpoint/2010/main" val="3370310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obrázek snímku 1"/>
          <p:cNvSpPr>
            <a:spLocks noGrp="1" noRot="1" noChangeAspect="1" noTextEdit="1"/>
          </p:cNvSpPr>
          <p:nvPr>
            <p:ph type="sldImg"/>
          </p:nvPr>
        </p:nvSpPr>
        <p:spPr>
          <a:xfrm>
            <a:off x="1143000" y="685800"/>
            <a:ext cx="4572000" cy="3429000"/>
          </a:xfrm>
          <a:ln/>
        </p:spPr>
      </p:sp>
      <p:sp>
        <p:nvSpPr>
          <p:cNvPr id="53251" name="Zástupný symbol pro poznámky 2"/>
          <p:cNvSpPr>
            <a:spLocks noGrp="1"/>
          </p:cNvSpPr>
          <p:nvPr>
            <p:ph type="body" idx="1"/>
          </p:nvPr>
        </p:nvSpPr>
        <p:spPr>
          <a:noFill/>
        </p:spPr>
        <p:txBody>
          <a:bodyPr/>
          <a:lstStyle/>
          <a:p>
            <a:r>
              <a:rPr lang="cs-CZ" altLang="cs-CZ" dirty="0" smtClean="0">
                <a:latin typeface="Arial" charset="0"/>
              </a:rPr>
              <a:t>Produkce pylu se dělí na dva za sebou následující procesy: </a:t>
            </a:r>
            <a:r>
              <a:rPr lang="cs-CZ" altLang="cs-CZ" dirty="0" err="1" smtClean="0">
                <a:latin typeface="Arial" charset="0"/>
              </a:rPr>
              <a:t>mikrosporogenezi</a:t>
            </a:r>
            <a:r>
              <a:rPr lang="cs-CZ" altLang="cs-CZ" dirty="0" smtClean="0">
                <a:latin typeface="Arial" charset="0"/>
              </a:rPr>
              <a:t> a </a:t>
            </a:r>
            <a:r>
              <a:rPr lang="cs-CZ" altLang="cs-CZ" dirty="0" err="1" smtClean="0">
                <a:latin typeface="Arial" charset="0"/>
              </a:rPr>
              <a:t>mikrogametogenezi</a:t>
            </a:r>
            <a:r>
              <a:rPr lang="cs-CZ" altLang="cs-CZ" dirty="0" smtClean="0">
                <a:latin typeface="Arial" charset="0"/>
              </a:rPr>
              <a:t>:</a:t>
            </a:r>
          </a:p>
          <a:p>
            <a:r>
              <a:rPr lang="cs-CZ" altLang="cs-CZ" dirty="0" smtClean="0">
                <a:latin typeface="Arial" charset="0"/>
              </a:rPr>
              <a:t>1) </a:t>
            </a:r>
            <a:r>
              <a:rPr lang="cs-CZ" altLang="cs-CZ" dirty="0" err="1" smtClean="0">
                <a:latin typeface="Arial" charset="0"/>
              </a:rPr>
              <a:t>mikrosporogeneze</a:t>
            </a:r>
            <a:r>
              <a:rPr lang="cs-CZ" altLang="cs-CZ" dirty="0" smtClean="0">
                <a:latin typeface="Arial" charset="0"/>
              </a:rPr>
              <a:t>: diploidní mateřská buňka projde meiózou, při které z ní vzniknou 4 </a:t>
            </a:r>
            <a:r>
              <a:rPr lang="cs-CZ" altLang="cs-CZ" dirty="0" smtClean="0">
                <a:latin typeface="Arial" charset="0"/>
              </a:rPr>
              <a:t>mikrospory, které tvoří tzv. pylovou tetrádu.  Každá haploidní buňka následně</a:t>
            </a:r>
            <a:r>
              <a:rPr lang="cs-CZ" altLang="cs-CZ" baseline="0" dirty="0" smtClean="0">
                <a:latin typeface="Arial" charset="0"/>
              </a:rPr>
              <a:t> </a:t>
            </a:r>
            <a:r>
              <a:rPr lang="cs-CZ" altLang="cs-CZ" dirty="0" smtClean="0">
                <a:latin typeface="Arial" charset="0"/>
              </a:rPr>
              <a:t>diferencuje v pylové zrno.</a:t>
            </a:r>
            <a:endParaRPr lang="cs-CZ" altLang="cs-CZ" dirty="0" smtClean="0">
              <a:latin typeface="Arial" charset="0"/>
            </a:endParaRPr>
          </a:p>
          <a:p>
            <a:r>
              <a:rPr lang="cs-CZ" altLang="cs-CZ" dirty="0" smtClean="0">
                <a:latin typeface="Arial" charset="0"/>
              </a:rPr>
              <a:t>2) </a:t>
            </a:r>
            <a:r>
              <a:rPr lang="cs-CZ" altLang="cs-CZ" dirty="0" err="1" smtClean="0">
                <a:latin typeface="Arial" charset="0"/>
              </a:rPr>
              <a:t>mikrogametogeneze</a:t>
            </a:r>
            <a:r>
              <a:rPr lang="cs-CZ" altLang="cs-CZ" dirty="0" smtClean="0">
                <a:latin typeface="Arial" charset="0"/>
              </a:rPr>
              <a:t>: Jádro mikrospory se mitoticky rozdělí, vznikne jedno vegetativní a jedno generativní jádro. Generativní jádro se mitoticky rozdělí ještě jednou, takže výsledné pylové zrno obsahuje 2 spermatické buňky ve vegetativní buňce (pylové zrno se třemi buňkami = samčí gametofyt).</a:t>
            </a:r>
          </a:p>
          <a:p>
            <a:endParaRPr lang="cs-CZ" altLang="cs-CZ" dirty="0" smtClean="0">
              <a:latin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dirty="0" smtClean="0">
                <a:latin typeface="Arial" charset="0"/>
              </a:rPr>
              <a:t>Obrázek z </a:t>
            </a:r>
            <a:r>
              <a:rPr lang="cs-CZ" altLang="cs-CZ" dirty="0" err="1" smtClean="0">
                <a:latin typeface="Arial" charset="0"/>
              </a:rPr>
              <a:t>Snustad</a:t>
            </a:r>
            <a:r>
              <a:rPr lang="cs-CZ" altLang="cs-CZ" dirty="0" smtClean="0">
                <a:latin typeface="Arial" charset="0"/>
              </a:rPr>
              <a:t> a </a:t>
            </a:r>
            <a:r>
              <a:rPr lang="cs-CZ" altLang="cs-CZ" dirty="0" err="1" smtClean="0">
                <a:latin typeface="Arial" charset="0"/>
              </a:rPr>
              <a:t>Simmons</a:t>
            </a:r>
            <a:r>
              <a:rPr lang="cs-CZ" altLang="cs-CZ" dirty="0" smtClean="0">
                <a:latin typeface="Arial" charset="0"/>
              </a:rPr>
              <a:t> 2012</a:t>
            </a:r>
          </a:p>
          <a:p>
            <a:endParaRPr lang="cs-CZ" altLang="cs-CZ" dirty="0" smtClean="0">
              <a:latin typeface="Arial" charset="0"/>
            </a:endParaRPr>
          </a:p>
        </p:txBody>
      </p:sp>
      <p:sp>
        <p:nvSpPr>
          <p:cNvPr id="53252" name="Zástupný symbol pro číslo snímku 3"/>
          <p:cNvSpPr>
            <a:spLocks noGrp="1"/>
          </p:cNvSpPr>
          <p:nvPr>
            <p:ph type="sldNum" sz="quarter" idx="5"/>
          </p:nvPr>
        </p:nvSpPr>
        <p:spPr>
          <a:noFill/>
        </p:spPr>
        <p:txBody>
          <a:bodyPr/>
          <a:lstStyle>
            <a:lvl1pPr eaLnBrk="0" hangingPunct="0">
              <a:spcBef>
                <a:spcPct val="30000"/>
              </a:spcBef>
              <a:defRPr sz="1100">
                <a:solidFill>
                  <a:schemeClr val="tx1"/>
                </a:solidFill>
                <a:latin typeface="Arial" charset="0"/>
              </a:defRPr>
            </a:lvl1pPr>
            <a:lvl2pPr marL="685817" indent="-263776" eaLnBrk="0" hangingPunct="0">
              <a:spcBef>
                <a:spcPct val="30000"/>
              </a:spcBef>
              <a:defRPr sz="1100">
                <a:solidFill>
                  <a:schemeClr val="tx1"/>
                </a:solidFill>
                <a:latin typeface="Arial" charset="0"/>
              </a:defRPr>
            </a:lvl2pPr>
            <a:lvl3pPr marL="1055103" indent="-211021" eaLnBrk="0" hangingPunct="0">
              <a:spcBef>
                <a:spcPct val="30000"/>
              </a:spcBef>
              <a:defRPr sz="1100">
                <a:solidFill>
                  <a:schemeClr val="tx1"/>
                </a:solidFill>
                <a:latin typeface="Arial" charset="0"/>
              </a:defRPr>
            </a:lvl3pPr>
            <a:lvl4pPr marL="1477145" indent="-211021" eaLnBrk="0" hangingPunct="0">
              <a:spcBef>
                <a:spcPct val="30000"/>
              </a:spcBef>
              <a:defRPr sz="1100">
                <a:solidFill>
                  <a:schemeClr val="tx1"/>
                </a:solidFill>
                <a:latin typeface="Arial" charset="0"/>
              </a:defRPr>
            </a:lvl4pPr>
            <a:lvl5pPr marL="1899186" indent="-211021" eaLnBrk="0" hangingPunct="0">
              <a:spcBef>
                <a:spcPct val="30000"/>
              </a:spcBef>
              <a:defRPr sz="1100">
                <a:solidFill>
                  <a:schemeClr val="tx1"/>
                </a:solidFill>
                <a:latin typeface="Arial" charset="0"/>
              </a:defRPr>
            </a:lvl5pPr>
            <a:lvl6pPr marL="2321227" indent="-211021" eaLnBrk="0" fontAlgn="base" hangingPunct="0">
              <a:spcBef>
                <a:spcPct val="30000"/>
              </a:spcBef>
              <a:spcAft>
                <a:spcPct val="0"/>
              </a:spcAft>
              <a:defRPr sz="1100">
                <a:solidFill>
                  <a:schemeClr val="tx1"/>
                </a:solidFill>
                <a:latin typeface="Arial" charset="0"/>
              </a:defRPr>
            </a:lvl6pPr>
            <a:lvl7pPr marL="2743269" indent="-211021" eaLnBrk="0" fontAlgn="base" hangingPunct="0">
              <a:spcBef>
                <a:spcPct val="30000"/>
              </a:spcBef>
              <a:spcAft>
                <a:spcPct val="0"/>
              </a:spcAft>
              <a:defRPr sz="1100">
                <a:solidFill>
                  <a:schemeClr val="tx1"/>
                </a:solidFill>
                <a:latin typeface="Arial" charset="0"/>
              </a:defRPr>
            </a:lvl7pPr>
            <a:lvl8pPr marL="3165310" indent="-211021" eaLnBrk="0" fontAlgn="base" hangingPunct="0">
              <a:spcBef>
                <a:spcPct val="30000"/>
              </a:spcBef>
              <a:spcAft>
                <a:spcPct val="0"/>
              </a:spcAft>
              <a:defRPr sz="1100">
                <a:solidFill>
                  <a:schemeClr val="tx1"/>
                </a:solidFill>
                <a:latin typeface="Arial" charset="0"/>
              </a:defRPr>
            </a:lvl8pPr>
            <a:lvl9pPr marL="3587351" indent="-211021" eaLnBrk="0" fontAlgn="base" hangingPunct="0">
              <a:spcBef>
                <a:spcPct val="30000"/>
              </a:spcBef>
              <a:spcAft>
                <a:spcPct val="0"/>
              </a:spcAft>
              <a:defRPr sz="1100">
                <a:solidFill>
                  <a:schemeClr val="tx1"/>
                </a:solidFill>
                <a:latin typeface="Arial" charset="0"/>
              </a:defRPr>
            </a:lvl9pPr>
          </a:lstStyle>
          <a:p>
            <a:pPr defTabSz="844083" eaLnBrk="1" hangingPunct="1">
              <a:spcBef>
                <a:spcPct val="0"/>
              </a:spcBef>
            </a:pPr>
            <a:fld id="{35E1917D-1BE0-468D-BA55-689D9D6EF572}" type="slidenum">
              <a:rPr lang="cs-CZ" altLang="cs-CZ"/>
              <a:pPr defTabSz="844083" eaLnBrk="1" hangingPunct="1">
                <a:spcBef>
                  <a:spcPct val="0"/>
                </a:spcBef>
              </a:pPr>
              <a:t>65</a:t>
            </a:fld>
            <a:endParaRPr lang="cs-CZ" altLang="cs-CZ"/>
          </a:p>
        </p:txBody>
      </p:sp>
    </p:spTree>
    <p:extLst>
      <p:ext uri="{BB962C8B-B14F-4D97-AF65-F5344CB8AC3E}">
        <p14:creationId xmlns:p14="http://schemas.microsoft.com/office/powerpoint/2010/main" val="1713387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obrázek snímku 1"/>
          <p:cNvSpPr>
            <a:spLocks noGrp="1" noRot="1" noChangeAspect="1" noTextEdit="1"/>
          </p:cNvSpPr>
          <p:nvPr>
            <p:ph type="sldImg"/>
          </p:nvPr>
        </p:nvSpPr>
        <p:spPr>
          <a:xfrm>
            <a:off x="1143000" y="685800"/>
            <a:ext cx="4572000" cy="3429000"/>
          </a:xfrm>
          <a:ln/>
        </p:spPr>
      </p:sp>
      <p:sp>
        <p:nvSpPr>
          <p:cNvPr id="54275" name="Zástupný symbol pro poznámky 2"/>
          <p:cNvSpPr>
            <a:spLocks noGrp="1"/>
          </p:cNvSpPr>
          <p:nvPr>
            <p:ph type="body" idx="1"/>
          </p:nvPr>
        </p:nvSpPr>
        <p:spPr>
          <a:noFill/>
        </p:spPr>
        <p:txBody>
          <a:bodyPr/>
          <a:lstStyle/>
          <a:p>
            <a:r>
              <a:rPr lang="cs-CZ" altLang="cs-CZ" dirty="0" smtClean="0">
                <a:latin typeface="Arial" charset="0"/>
              </a:rPr>
              <a:t>Když pylové zrno dosedne na bliznu, začne růst pylová láčka až dosáhne vajíčka. Pak dojde k dvojitému oplození, kdy jedna spermatická buňka oplodní vajíčko, vznikne zygota, a druhá spermatická buňka oplodní diploidní jádro uprostřed vaku a vznikne triploidní endosperm, který vyživuje embryo. </a:t>
            </a:r>
          </a:p>
          <a:p>
            <a:endParaRPr lang="cs-CZ" altLang="cs-CZ" dirty="0" smtClean="0">
              <a:latin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dirty="0" smtClean="0">
                <a:latin typeface="Arial" charset="0"/>
              </a:rPr>
              <a:t>Obrázek z </a:t>
            </a:r>
            <a:r>
              <a:rPr lang="cs-CZ" altLang="cs-CZ" dirty="0" err="1" smtClean="0">
                <a:latin typeface="Arial" charset="0"/>
              </a:rPr>
              <a:t>Snustad</a:t>
            </a:r>
            <a:r>
              <a:rPr lang="cs-CZ" altLang="cs-CZ" dirty="0" smtClean="0">
                <a:latin typeface="Arial" charset="0"/>
              </a:rPr>
              <a:t> a </a:t>
            </a:r>
            <a:r>
              <a:rPr lang="cs-CZ" altLang="cs-CZ" dirty="0" err="1" smtClean="0">
                <a:latin typeface="Arial" charset="0"/>
              </a:rPr>
              <a:t>Simmons</a:t>
            </a:r>
            <a:r>
              <a:rPr lang="cs-CZ" altLang="cs-CZ" dirty="0" smtClean="0">
                <a:latin typeface="Arial" charset="0"/>
              </a:rPr>
              <a:t> 2012</a:t>
            </a:r>
          </a:p>
          <a:p>
            <a:endParaRPr lang="cs-CZ" altLang="cs-CZ" dirty="0" smtClean="0">
              <a:latin typeface="Arial" charset="0"/>
            </a:endParaRPr>
          </a:p>
        </p:txBody>
      </p:sp>
      <p:sp>
        <p:nvSpPr>
          <p:cNvPr id="54276" name="Zástupný symbol pro číslo snímku 3"/>
          <p:cNvSpPr>
            <a:spLocks noGrp="1"/>
          </p:cNvSpPr>
          <p:nvPr>
            <p:ph type="sldNum" sz="quarter" idx="5"/>
          </p:nvPr>
        </p:nvSpPr>
        <p:spPr>
          <a:noFill/>
        </p:spPr>
        <p:txBody>
          <a:bodyPr/>
          <a:lstStyle>
            <a:lvl1pPr eaLnBrk="0" hangingPunct="0">
              <a:spcBef>
                <a:spcPct val="30000"/>
              </a:spcBef>
              <a:defRPr sz="1100">
                <a:solidFill>
                  <a:schemeClr val="tx1"/>
                </a:solidFill>
                <a:latin typeface="Arial" charset="0"/>
              </a:defRPr>
            </a:lvl1pPr>
            <a:lvl2pPr marL="685817" indent="-263776" eaLnBrk="0" hangingPunct="0">
              <a:spcBef>
                <a:spcPct val="30000"/>
              </a:spcBef>
              <a:defRPr sz="1100">
                <a:solidFill>
                  <a:schemeClr val="tx1"/>
                </a:solidFill>
                <a:latin typeface="Arial" charset="0"/>
              </a:defRPr>
            </a:lvl2pPr>
            <a:lvl3pPr marL="1055103" indent="-211021" eaLnBrk="0" hangingPunct="0">
              <a:spcBef>
                <a:spcPct val="30000"/>
              </a:spcBef>
              <a:defRPr sz="1100">
                <a:solidFill>
                  <a:schemeClr val="tx1"/>
                </a:solidFill>
                <a:latin typeface="Arial" charset="0"/>
              </a:defRPr>
            </a:lvl3pPr>
            <a:lvl4pPr marL="1477145" indent="-211021" eaLnBrk="0" hangingPunct="0">
              <a:spcBef>
                <a:spcPct val="30000"/>
              </a:spcBef>
              <a:defRPr sz="1100">
                <a:solidFill>
                  <a:schemeClr val="tx1"/>
                </a:solidFill>
                <a:latin typeface="Arial" charset="0"/>
              </a:defRPr>
            </a:lvl4pPr>
            <a:lvl5pPr marL="1899186" indent="-211021" eaLnBrk="0" hangingPunct="0">
              <a:spcBef>
                <a:spcPct val="30000"/>
              </a:spcBef>
              <a:defRPr sz="1100">
                <a:solidFill>
                  <a:schemeClr val="tx1"/>
                </a:solidFill>
                <a:latin typeface="Arial" charset="0"/>
              </a:defRPr>
            </a:lvl5pPr>
            <a:lvl6pPr marL="2321227" indent="-211021" eaLnBrk="0" fontAlgn="base" hangingPunct="0">
              <a:spcBef>
                <a:spcPct val="30000"/>
              </a:spcBef>
              <a:spcAft>
                <a:spcPct val="0"/>
              </a:spcAft>
              <a:defRPr sz="1100">
                <a:solidFill>
                  <a:schemeClr val="tx1"/>
                </a:solidFill>
                <a:latin typeface="Arial" charset="0"/>
              </a:defRPr>
            </a:lvl6pPr>
            <a:lvl7pPr marL="2743269" indent="-211021" eaLnBrk="0" fontAlgn="base" hangingPunct="0">
              <a:spcBef>
                <a:spcPct val="30000"/>
              </a:spcBef>
              <a:spcAft>
                <a:spcPct val="0"/>
              </a:spcAft>
              <a:defRPr sz="1100">
                <a:solidFill>
                  <a:schemeClr val="tx1"/>
                </a:solidFill>
                <a:latin typeface="Arial" charset="0"/>
              </a:defRPr>
            </a:lvl7pPr>
            <a:lvl8pPr marL="3165310" indent="-211021" eaLnBrk="0" fontAlgn="base" hangingPunct="0">
              <a:spcBef>
                <a:spcPct val="30000"/>
              </a:spcBef>
              <a:spcAft>
                <a:spcPct val="0"/>
              </a:spcAft>
              <a:defRPr sz="1100">
                <a:solidFill>
                  <a:schemeClr val="tx1"/>
                </a:solidFill>
                <a:latin typeface="Arial" charset="0"/>
              </a:defRPr>
            </a:lvl8pPr>
            <a:lvl9pPr marL="3587351" indent="-211021" eaLnBrk="0" fontAlgn="base" hangingPunct="0">
              <a:spcBef>
                <a:spcPct val="30000"/>
              </a:spcBef>
              <a:spcAft>
                <a:spcPct val="0"/>
              </a:spcAft>
              <a:defRPr sz="1100">
                <a:solidFill>
                  <a:schemeClr val="tx1"/>
                </a:solidFill>
                <a:latin typeface="Arial" charset="0"/>
              </a:defRPr>
            </a:lvl9pPr>
          </a:lstStyle>
          <a:p>
            <a:pPr defTabSz="844083" eaLnBrk="1" hangingPunct="1">
              <a:spcBef>
                <a:spcPct val="0"/>
              </a:spcBef>
            </a:pPr>
            <a:fld id="{1C67B5EA-4737-4B21-A39C-FA6FE35B5338}" type="slidenum">
              <a:rPr lang="cs-CZ" altLang="cs-CZ"/>
              <a:pPr defTabSz="844083" eaLnBrk="1" hangingPunct="1">
                <a:spcBef>
                  <a:spcPct val="0"/>
                </a:spcBef>
              </a:pPr>
              <a:t>66</a:t>
            </a:fld>
            <a:endParaRPr lang="cs-CZ" altLang="cs-CZ"/>
          </a:p>
        </p:txBody>
      </p:sp>
    </p:spTree>
    <p:extLst>
      <p:ext uri="{BB962C8B-B14F-4D97-AF65-F5344CB8AC3E}">
        <p14:creationId xmlns:p14="http://schemas.microsoft.com/office/powerpoint/2010/main" val="3106641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ástupný symbol pro obrázek snímku 1"/>
          <p:cNvSpPr>
            <a:spLocks noGrp="1" noRot="1" noChangeAspect="1" noTextEdit="1"/>
          </p:cNvSpPr>
          <p:nvPr>
            <p:ph type="sldImg"/>
          </p:nvPr>
        </p:nvSpPr>
        <p:spPr>
          <a:xfrm>
            <a:off x="1143000" y="685800"/>
            <a:ext cx="4572000" cy="3429000"/>
          </a:xfrm>
          <a:ln/>
        </p:spPr>
      </p:sp>
      <p:sp>
        <p:nvSpPr>
          <p:cNvPr id="60419" name="Zástupný symbol pro poznámky 2"/>
          <p:cNvSpPr>
            <a:spLocks noGrp="1"/>
          </p:cNvSpPr>
          <p:nvPr>
            <p:ph type="body" idx="1"/>
          </p:nvPr>
        </p:nvSpPr>
        <p:spPr>
          <a:noFill/>
        </p:spPr>
        <p:txBody>
          <a:bodyPr/>
          <a:lstStyle/>
          <a:p>
            <a:pPr eaLnBrk="1" hangingPunct="1">
              <a:spcBef>
                <a:spcPct val="25000"/>
              </a:spcBef>
              <a:buFontTx/>
              <a:buNone/>
            </a:pPr>
            <a:r>
              <a:rPr lang="cs-CZ" altLang="cs-CZ" sz="1400" b="1" dirty="0" smtClean="0">
                <a:solidFill>
                  <a:srgbClr val="000099"/>
                </a:solidFill>
                <a:latin typeface="Calibri" pitchFamily="34" charset="0"/>
              </a:rPr>
              <a:t>Spermatogeneze</a:t>
            </a:r>
          </a:p>
          <a:p>
            <a:pPr eaLnBrk="1" hangingPunct="1">
              <a:spcBef>
                <a:spcPct val="25000"/>
              </a:spcBef>
            </a:pPr>
            <a:r>
              <a:rPr lang="cs-CZ" altLang="cs-CZ" sz="1200" b="1" dirty="0" err="1" smtClean="0">
                <a:solidFill>
                  <a:srgbClr val="0066FF"/>
                </a:solidFill>
                <a:latin typeface="Calibri" pitchFamily="34" charset="0"/>
              </a:rPr>
              <a:t>spermatogonia</a:t>
            </a:r>
            <a:r>
              <a:rPr lang="cs-CZ" altLang="cs-CZ" sz="1200" dirty="0" smtClean="0">
                <a:latin typeface="Calibri" pitchFamily="34" charset="0"/>
              </a:rPr>
              <a:t> (nediferencované zárodečné buňky) – mitoticky se namnoží (zpravidla až v době dospívání)</a:t>
            </a:r>
          </a:p>
          <a:p>
            <a:pPr eaLnBrk="1" hangingPunct="1">
              <a:spcBef>
                <a:spcPct val="25000"/>
              </a:spcBef>
            </a:pPr>
            <a:r>
              <a:rPr lang="cs-CZ" altLang="cs-CZ" sz="1200" b="1" dirty="0" smtClean="0">
                <a:solidFill>
                  <a:srgbClr val="0066FF"/>
                </a:solidFill>
                <a:latin typeface="Calibri" pitchFamily="34" charset="0"/>
              </a:rPr>
              <a:t>spermatocyt I. řádu</a:t>
            </a:r>
            <a:r>
              <a:rPr lang="cs-CZ" altLang="cs-CZ" sz="1200" dirty="0" smtClean="0">
                <a:latin typeface="Calibri" pitchFamily="34" charset="0"/>
              </a:rPr>
              <a:t> (diploidní) – meióza I, pak krátká </a:t>
            </a:r>
            <a:r>
              <a:rPr lang="cs-CZ" altLang="cs-CZ" sz="1200" dirty="0" err="1" smtClean="0">
                <a:latin typeface="Calibri" pitchFamily="34" charset="0"/>
              </a:rPr>
              <a:t>interkineze</a:t>
            </a:r>
            <a:endParaRPr lang="cs-CZ" altLang="cs-CZ" sz="1200" dirty="0" smtClean="0">
              <a:latin typeface="Calibri" pitchFamily="34" charset="0"/>
            </a:endParaRPr>
          </a:p>
          <a:p>
            <a:pPr eaLnBrk="1" hangingPunct="1">
              <a:spcBef>
                <a:spcPct val="25000"/>
              </a:spcBef>
            </a:pPr>
            <a:r>
              <a:rPr lang="cs-CZ" altLang="cs-CZ" sz="1200" dirty="0" smtClean="0">
                <a:solidFill>
                  <a:srgbClr val="0066FF"/>
                </a:solidFill>
                <a:latin typeface="Calibri" pitchFamily="34" charset="0"/>
              </a:rPr>
              <a:t>2</a:t>
            </a:r>
            <a:r>
              <a:rPr lang="cs-CZ" altLang="cs-CZ" sz="1200" b="1" dirty="0" smtClean="0">
                <a:solidFill>
                  <a:srgbClr val="0066FF"/>
                </a:solidFill>
                <a:latin typeface="Calibri" pitchFamily="34" charset="0"/>
              </a:rPr>
              <a:t> spermatocyty II. řádu</a:t>
            </a:r>
            <a:r>
              <a:rPr lang="cs-CZ" altLang="cs-CZ" sz="1200" dirty="0" smtClean="0">
                <a:latin typeface="Calibri" pitchFamily="34" charset="0"/>
              </a:rPr>
              <a:t> (haploidní) – meióza II</a:t>
            </a:r>
          </a:p>
          <a:p>
            <a:pPr eaLnBrk="1" hangingPunct="1">
              <a:spcBef>
                <a:spcPct val="25000"/>
              </a:spcBef>
            </a:pPr>
            <a:r>
              <a:rPr lang="cs-CZ" altLang="cs-CZ" sz="1200" dirty="0" smtClean="0">
                <a:solidFill>
                  <a:srgbClr val="0066FF"/>
                </a:solidFill>
                <a:latin typeface="Calibri" pitchFamily="34" charset="0"/>
              </a:rPr>
              <a:t>4</a:t>
            </a:r>
            <a:r>
              <a:rPr lang="cs-CZ" altLang="cs-CZ" sz="1200" dirty="0" smtClean="0">
                <a:latin typeface="Calibri" pitchFamily="34" charset="0"/>
              </a:rPr>
              <a:t> haploidní </a:t>
            </a:r>
            <a:r>
              <a:rPr lang="cs-CZ" altLang="cs-CZ" sz="1200" b="1" dirty="0" smtClean="0">
                <a:solidFill>
                  <a:srgbClr val="0066FF"/>
                </a:solidFill>
                <a:latin typeface="Calibri" pitchFamily="34" charset="0"/>
              </a:rPr>
              <a:t>spermatidy</a:t>
            </a:r>
            <a:r>
              <a:rPr lang="cs-CZ" altLang="cs-CZ" sz="1200" dirty="0" smtClean="0">
                <a:solidFill>
                  <a:srgbClr val="0099FF"/>
                </a:solidFill>
                <a:latin typeface="Calibri" pitchFamily="34" charset="0"/>
              </a:rPr>
              <a:t> </a:t>
            </a:r>
            <a:r>
              <a:rPr lang="cs-CZ" altLang="cs-CZ" sz="1200" dirty="0" smtClean="0">
                <a:latin typeface="Calibri" pitchFamily="34" charset="0"/>
              </a:rPr>
              <a:t>(nepohyblivé)</a:t>
            </a:r>
          </a:p>
          <a:p>
            <a:pPr eaLnBrk="1" hangingPunct="1">
              <a:spcBef>
                <a:spcPct val="25000"/>
              </a:spcBef>
            </a:pPr>
            <a:r>
              <a:rPr lang="cs-CZ" altLang="cs-CZ" sz="1200" b="1" dirty="0" smtClean="0">
                <a:latin typeface="Calibri" pitchFamily="34" charset="0"/>
              </a:rPr>
              <a:t>spermiogeneze</a:t>
            </a:r>
            <a:r>
              <a:rPr lang="cs-CZ" altLang="cs-CZ" sz="1200" dirty="0" smtClean="0">
                <a:latin typeface="Calibri" pitchFamily="34" charset="0"/>
              </a:rPr>
              <a:t> - diferenciace</a:t>
            </a:r>
            <a:r>
              <a:rPr lang="cs-CZ" altLang="cs-CZ" sz="1200" b="1" dirty="0" smtClean="0">
                <a:latin typeface="Calibri" pitchFamily="34" charset="0"/>
              </a:rPr>
              <a:t> </a:t>
            </a:r>
            <a:r>
              <a:rPr lang="cs-CZ" altLang="cs-CZ" sz="1200" b="1" dirty="0" smtClean="0">
                <a:solidFill>
                  <a:srgbClr val="0066FF"/>
                </a:solidFill>
                <a:latin typeface="Calibri" pitchFamily="34" charset="0"/>
              </a:rPr>
              <a:t>spermatozoidů</a:t>
            </a:r>
            <a:r>
              <a:rPr lang="cs-CZ" altLang="cs-CZ" sz="1200" b="1" dirty="0" smtClean="0">
                <a:latin typeface="Calibri" pitchFamily="34" charset="0"/>
              </a:rPr>
              <a:t> </a:t>
            </a:r>
            <a:r>
              <a:rPr lang="cs-CZ" altLang="cs-CZ" sz="1200" dirty="0" smtClean="0">
                <a:latin typeface="Calibri" pitchFamily="34" charset="0"/>
              </a:rPr>
              <a:t>(pohyblivé)  </a:t>
            </a:r>
          </a:p>
          <a:p>
            <a:pPr eaLnBrk="1" hangingPunct="1">
              <a:spcBef>
                <a:spcPct val="10000"/>
              </a:spcBef>
              <a:buFont typeface="Calibri" pitchFamily="34" charset="0"/>
              <a:buNone/>
            </a:pPr>
            <a:r>
              <a:rPr lang="cs-CZ" altLang="cs-CZ" sz="1600" dirty="0" smtClean="0">
                <a:latin typeface="Calibri" pitchFamily="34" charset="0"/>
              </a:rPr>
              <a:t>	</a:t>
            </a:r>
            <a:r>
              <a:rPr lang="cs-CZ" altLang="cs-CZ" sz="1200" dirty="0" smtClean="0">
                <a:latin typeface="Calibri" pitchFamily="34" charset="0"/>
              </a:rPr>
              <a:t>- hlavička (jádro s minimem cytoplazmy)</a:t>
            </a:r>
          </a:p>
          <a:p>
            <a:pPr eaLnBrk="1" hangingPunct="1">
              <a:spcBef>
                <a:spcPct val="10000"/>
              </a:spcBef>
              <a:buFont typeface="Calibri" pitchFamily="34" charset="0"/>
              <a:buNone/>
            </a:pPr>
            <a:r>
              <a:rPr lang="cs-CZ" altLang="cs-CZ" sz="1200" dirty="0" smtClean="0">
                <a:latin typeface="Calibri" pitchFamily="34" charset="0"/>
              </a:rPr>
              <a:t>	- krček (v něm centriola)</a:t>
            </a:r>
          </a:p>
          <a:p>
            <a:pPr eaLnBrk="1" hangingPunct="1">
              <a:spcBef>
                <a:spcPct val="10000"/>
              </a:spcBef>
              <a:buFont typeface="Calibri" pitchFamily="34" charset="0"/>
              <a:buNone/>
            </a:pPr>
            <a:r>
              <a:rPr lang="cs-CZ" altLang="cs-CZ" sz="1200" dirty="0" smtClean="0">
                <a:latin typeface="Calibri" pitchFamily="34" charset="0"/>
              </a:rPr>
              <a:t>	- bičík</a:t>
            </a:r>
          </a:p>
          <a:p>
            <a:pPr eaLnBrk="1" hangingPunct="1">
              <a:spcBef>
                <a:spcPct val="25000"/>
              </a:spcBef>
              <a:buFontTx/>
              <a:buNone/>
            </a:pPr>
            <a:r>
              <a:rPr lang="cs-CZ" altLang="cs-CZ" sz="2400" dirty="0" smtClean="0">
                <a:latin typeface="Calibri" pitchFamily="34" charset="0"/>
              </a:rPr>
              <a:t> </a:t>
            </a:r>
            <a:r>
              <a:rPr lang="cs-CZ" altLang="cs-CZ" sz="2400" b="1" dirty="0" smtClean="0">
                <a:solidFill>
                  <a:srgbClr val="CC0066"/>
                </a:solidFill>
                <a:latin typeface="Calibri" pitchFamily="34" charset="0"/>
              </a:rPr>
              <a:t>Oogeneze</a:t>
            </a:r>
          </a:p>
          <a:p>
            <a:pPr eaLnBrk="1" hangingPunct="1">
              <a:spcBef>
                <a:spcPct val="25000"/>
              </a:spcBef>
            </a:pPr>
            <a:r>
              <a:rPr lang="cs-CZ" altLang="cs-CZ" sz="1800" b="1" dirty="0" smtClean="0">
                <a:solidFill>
                  <a:srgbClr val="FF3300"/>
                </a:solidFill>
                <a:latin typeface="Calibri" pitchFamily="34" charset="0"/>
              </a:rPr>
              <a:t>oogonia</a:t>
            </a:r>
            <a:r>
              <a:rPr lang="cs-CZ" altLang="cs-CZ" sz="1800" dirty="0" smtClean="0">
                <a:latin typeface="Calibri" pitchFamily="34" charset="0"/>
              </a:rPr>
              <a:t> (nediferencované zárodečné buňky) – mitoticky se namnoží (zpravidla dříve než </a:t>
            </a:r>
            <a:r>
              <a:rPr lang="cs-CZ" altLang="cs-CZ" sz="1800" dirty="0" err="1" smtClean="0">
                <a:latin typeface="Calibri" pitchFamily="34" charset="0"/>
              </a:rPr>
              <a:t>spermatogonia</a:t>
            </a:r>
            <a:r>
              <a:rPr lang="cs-CZ" altLang="cs-CZ" sz="1800" dirty="0" smtClean="0">
                <a:latin typeface="Calibri" pitchFamily="34" charset="0"/>
              </a:rPr>
              <a:t>) </a:t>
            </a:r>
            <a:r>
              <a:rPr lang="cs-CZ" altLang="cs-CZ" sz="1800" dirty="0" smtClean="0">
                <a:latin typeface="Calibri" pitchFamily="34" charset="0"/>
                <a:sym typeface="Wingdings" pitchFamily="2" charset="2"/>
              </a:rPr>
              <a:t></a:t>
            </a:r>
            <a:r>
              <a:rPr lang="en-US" altLang="cs-CZ" sz="1800" dirty="0" smtClean="0">
                <a:latin typeface="Calibri" pitchFamily="34" charset="0"/>
                <a:sym typeface="Wingdings" pitchFamily="2" charset="2"/>
              </a:rPr>
              <a:t> </a:t>
            </a:r>
            <a:r>
              <a:rPr lang="cs-CZ" altLang="cs-CZ" sz="1800" b="1" dirty="0" err="1" smtClean="0">
                <a:solidFill>
                  <a:srgbClr val="FF3300"/>
                </a:solidFill>
                <a:latin typeface="Calibri" pitchFamily="34" charset="0"/>
              </a:rPr>
              <a:t>oocyt</a:t>
            </a:r>
            <a:r>
              <a:rPr lang="cs-CZ" altLang="cs-CZ" sz="1800" b="1" dirty="0" smtClean="0">
                <a:solidFill>
                  <a:srgbClr val="FF3300"/>
                </a:solidFill>
                <a:latin typeface="Calibri" pitchFamily="34" charset="0"/>
              </a:rPr>
              <a:t> I. řádu</a:t>
            </a:r>
            <a:r>
              <a:rPr lang="cs-CZ" altLang="cs-CZ" sz="1800" dirty="0" smtClean="0">
                <a:latin typeface="Calibri" pitchFamily="34" charset="0"/>
              </a:rPr>
              <a:t> (diploidní) – meióza I</a:t>
            </a:r>
          </a:p>
          <a:p>
            <a:pPr lvl="1" eaLnBrk="1" hangingPunct="1">
              <a:spcBef>
                <a:spcPct val="25000"/>
              </a:spcBef>
              <a:buFontTx/>
              <a:buNone/>
            </a:pPr>
            <a:r>
              <a:rPr lang="cs-CZ" altLang="cs-CZ" sz="1800" dirty="0" smtClean="0">
                <a:latin typeface="Calibri" pitchFamily="34" charset="0"/>
              </a:rPr>
              <a:t>- u savců tzv. “</a:t>
            </a:r>
            <a:r>
              <a:rPr lang="cs-CZ" altLang="cs-CZ" sz="1800" b="1" dirty="0" err="1" smtClean="0">
                <a:latin typeface="Calibri" pitchFamily="34" charset="0"/>
              </a:rPr>
              <a:t>meiotic</a:t>
            </a:r>
            <a:r>
              <a:rPr lang="cs-CZ" altLang="cs-CZ" sz="1800" b="1" dirty="0" smtClean="0">
                <a:latin typeface="Calibri" pitchFamily="34" charset="0"/>
              </a:rPr>
              <a:t> </a:t>
            </a:r>
            <a:r>
              <a:rPr lang="cs-CZ" altLang="cs-CZ" sz="1800" b="1" dirty="0" err="1" smtClean="0">
                <a:latin typeface="Calibri" pitchFamily="34" charset="0"/>
              </a:rPr>
              <a:t>arrest</a:t>
            </a:r>
            <a:r>
              <a:rPr lang="cs-CZ" altLang="cs-CZ" sz="1800" dirty="0" smtClean="0">
                <a:latin typeface="Calibri" pitchFamily="34" charset="0"/>
              </a:rPr>
              <a:t>“ </a:t>
            </a:r>
            <a:r>
              <a:rPr lang="en-US" altLang="cs-CZ" sz="1800" dirty="0" smtClean="0">
                <a:latin typeface="Calibri" pitchFamily="34" charset="0"/>
              </a:rPr>
              <a:t>v prof</a:t>
            </a:r>
            <a:r>
              <a:rPr lang="cs-CZ" altLang="cs-CZ" sz="1800" dirty="0" smtClean="0">
                <a:latin typeface="Calibri" pitchFamily="34" charset="0"/>
              </a:rPr>
              <a:t>á</a:t>
            </a:r>
            <a:r>
              <a:rPr lang="en-US" altLang="cs-CZ" sz="1800" dirty="0" err="1" smtClean="0">
                <a:latin typeface="Calibri" pitchFamily="34" charset="0"/>
              </a:rPr>
              <a:t>zi</a:t>
            </a:r>
            <a:r>
              <a:rPr lang="en-US" altLang="cs-CZ" sz="1800" dirty="0" smtClean="0">
                <a:latin typeface="Calibri" pitchFamily="34" charset="0"/>
              </a:rPr>
              <a:t> I</a:t>
            </a:r>
            <a:r>
              <a:rPr lang="cs-CZ" altLang="cs-CZ" sz="1800" dirty="0" smtClean="0">
                <a:latin typeface="Calibri" pitchFamily="34" charset="0"/>
              </a:rPr>
              <a:t> (fáze: </a:t>
            </a:r>
            <a:r>
              <a:rPr lang="cs-CZ" altLang="cs-CZ" sz="1800" b="1" dirty="0" err="1" smtClean="0">
                <a:latin typeface="Calibri" pitchFamily="34" charset="0"/>
              </a:rPr>
              <a:t>dictyoten</a:t>
            </a:r>
            <a:r>
              <a:rPr lang="cs-CZ" altLang="cs-CZ" sz="1800" dirty="0" err="1" smtClean="0">
                <a:latin typeface="Calibri" pitchFamily="34" charset="0"/>
              </a:rPr>
              <a:t>e</a:t>
            </a:r>
            <a:r>
              <a:rPr lang="cs-CZ" altLang="cs-CZ" sz="1800" dirty="0" smtClean="0">
                <a:latin typeface="Calibri" pitchFamily="34" charset="0"/>
              </a:rPr>
              <a:t>) – zrání vajíčka a pokračování meiózy při ovulaci</a:t>
            </a:r>
          </a:p>
          <a:p>
            <a:pPr eaLnBrk="1" hangingPunct="1">
              <a:spcBef>
                <a:spcPct val="25000"/>
              </a:spcBef>
            </a:pPr>
            <a:r>
              <a:rPr lang="cs-CZ" altLang="cs-CZ" sz="1800" dirty="0" smtClean="0">
                <a:latin typeface="Calibri" pitchFamily="34" charset="0"/>
              </a:rPr>
              <a:t>2 haploidní jádra:</a:t>
            </a:r>
          </a:p>
          <a:p>
            <a:pPr lvl="1" eaLnBrk="1" hangingPunct="1">
              <a:spcBef>
                <a:spcPct val="25000"/>
              </a:spcBef>
              <a:buFontTx/>
              <a:buChar char="-"/>
            </a:pPr>
            <a:r>
              <a:rPr lang="cs-CZ" altLang="cs-CZ" sz="1800" b="1" dirty="0" smtClean="0">
                <a:solidFill>
                  <a:srgbClr val="FF3300"/>
                </a:solidFill>
                <a:latin typeface="Calibri" pitchFamily="34" charset="0"/>
              </a:rPr>
              <a:t>1. pólové tělísko</a:t>
            </a:r>
            <a:r>
              <a:rPr lang="cs-CZ" altLang="cs-CZ" sz="1800" dirty="0" smtClean="0">
                <a:latin typeface="Calibri" pitchFamily="34" charset="0"/>
              </a:rPr>
              <a:t> </a:t>
            </a:r>
            <a:r>
              <a:rPr lang="cs-CZ" altLang="cs-CZ" sz="1800" dirty="0" smtClean="0">
                <a:latin typeface="Calibri" pitchFamily="34" charset="0"/>
                <a:sym typeface="Wingdings" pitchFamily="2" charset="2"/>
              </a:rPr>
              <a:t></a:t>
            </a:r>
            <a:r>
              <a:rPr lang="en-US" altLang="cs-CZ" sz="1800" dirty="0" smtClean="0">
                <a:latin typeface="Calibri" pitchFamily="34" charset="0"/>
                <a:sym typeface="Wingdings" pitchFamily="2" charset="2"/>
              </a:rPr>
              <a:t> </a:t>
            </a:r>
            <a:r>
              <a:rPr lang="cs-CZ" altLang="cs-CZ" sz="1800" dirty="0" smtClean="0">
                <a:latin typeface="Calibri" pitchFamily="34" charset="0"/>
              </a:rPr>
              <a:t>postupně zaniká </a:t>
            </a:r>
          </a:p>
          <a:p>
            <a:pPr lvl="1" eaLnBrk="1" hangingPunct="1">
              <a:spcBef>
                <a:spcPct val="25000"/>
              </a:spcBef>
              <a:buFontTx/>
              <a:buChar char="-"/>
            </a:pPr>
            <a:r>
              <a:rPr lang="cs-CZ" altLang="cs-CZ" sz="1800" b="1" dirty="0" smtClean="0">
                <a:solidFill>
                  <a:srgbClr val="FF3300"/>
                </a:solidFill>
                <a:latin typeface="Calibri" pitchFamily="34" charset="0"/>
              </a:rPr>
              <a:t>1 </a:t>
            </a:r>
            <a:r>
              <a:rPr lang="cs-CZ" altLang="cs-CZ" sz="1800" b="1" dirty="0" err="1" smtClean="0">
                <a:solidFill>
                  <a:srgbClr val="FF3300"/>
                </a:solidFill>
                <a:latin typeface="Calibri" pitchFamily="34" charset="0"/>
              </a:rPr>
              <a:t>oocyt</a:t>
            </a:r>
            <a:r>
              <a:rPr lang="cs-CZ" altLang="cs-CZ" sz="1800" b="1" dirty="0" smtClean="0">
                <a:solidFill>
                  <a:srgbClr val="FF3300"/>
                </a:solidFill>
                <a:latin typeface="Calibri" pitchFamily="34" charset="0"/>
              </a:rPr>
              <a:t> II. řádu</a:t>
            </a:r>
            <a:r>
              <a:rPr lang="cs-CZ" altLang="cs-CZ" sz="1800" dirty="0" smtClean="0">
                <a:latin typeface="Calibri" pitchFamily="34" charset="0"/>
              </a:rPr>
              <a:t> (haploidní) – většina cytoplasmy – meióza II</a:t>
            </a:r>
          </a:p>
          <a:p>
            <a:pPr eaLnBrk="1" hangingPunct="1">
              <a:spcBef>
                <a:spcPct val="25000"/>
              </a:spcBef>
            </a:pPr>
            <a:r>
              <a:rPr lang="cs-CZ" altLang="cs-CZ" sz="1800" dirty="0" smtClean="0">
                <a:latin typeface="Calibri" pitchFamily="34" charset="0"/>
              </a:rPr>
              <a:t>2 haploidní jádra:</a:t>
            </a:r>
          </a:p>
          <a:p>
            <a:pPr lvl="1" eaLnBrk="1" hangingPunct="1">
              <a:spcBef>
                <a:spcPct val="25000"/>
              </a:spcBef>
              <a:buFontTx/>
              <a:buChar char="•"/>
            </a:pPr>
            <a:r>
              <a:rPr lang="cs-CZ" altLang="cs-CZ" sz="1800" b="1" dirty="0" err="1" smtClean="0">
                <a:solidFill>
                  <a:srgbClr val="FF3300"/>
                </a:solidFill>
                <a:latin typeface="Calibri" pitchFamily="34" charset="0"/>
              </a:rPr>
              <a:t>ootida</a:t>
            </a:r>
            <a:r>
              <a:rPr lang="cs-CZ" altLang="cs-CZ" sz="1800" dirty="0" smtClean="0">
                <a:latin typeface="Calibri" pitchFamily="34" charset="0"/>
              </a:rPr>
              <a:t> (haploidní) – většina </a:t>
            </a:r>
            <a:r>
              <a:rPr lang="cs-CZ" altLang="cs-CZ" sz="1800" dirty="0" err="1" smtClean="0">
                <a:latin typeface="Calibri" pitchFamily="34" charset="0"/>
              </a:rPr>
              <a:t>cytolasmy</a:t>
            </a:r>
            <a:r>
              <a:rPr lang="cs-CZ" altLang="cs-CZ" sz="1800" dirty="0" smtClean="0">
                <a:latin typeface="Calibri" pitchFamily="34" charset="0"/>
              </a:rPr>
              <a:t>, ztrácí centriolu</a:t>
            </a:r>
          </a:p>
          <a:p>
            <a:pPr lvl="1" eaLnBrk="1" hangingPunct="1">
              <a:spcBef>
                <a:spcPct val="25000"/>
              </a:spcBef>
              <a:buFontTx/>
              <a:buChar char="•"/>
            </a:pPr>
            <a:r>
              <a:rPr lang="cs-CZ" altLang="cs-CZ" sz="1800" b="1" dirty="0" smtClean="0">
                <a:solidFill>
                  <a:srgbClr val="FF3300"/>
                </a:solidFill>
                <a:latin typeface="Calibri" pitchFamily="34" charset="0"/>
              </a:rPr>
              <a:t>2. pólové tělísko</a:t>
            </a:r>
            <a:r>
              <a:rPr lang="cs-CZ" altLang="cs-CZ" sz="1800" dirty="0" smtClean="0">
                <a:latin typeface="Calibri" pitchFamily="34" charset="0"/>
              </a:rPr>
              <a:t> </a:t>
            </a:r>
            <a:r>
              <a:rPr lang="cs-CZ" altLang="cs-CZ" sz="1800" dirty="0" smtClean="0">
                <a:latin typeface="Calibri" pitchFamily="34" charset="0"/>
                <a:sym typeface="Wingdings" pitchFamily="2" charset="2"/>
              </a:rPr>
              <a:t></a:t>
            </a:r>
            <a:r>
              <a:rPr lang="cs-CZ" altLang="cs-CZ" sz="1800" dirty="0" smtClean="0">
                <a:latin typeface="Calibri" pitchFamily="34" charset="0"/>
              </a:rPr>
              <a:t> postupně zaniká </a:t>
            </a:r>
            <a:endParaRPr lang="cs-CZ" altLang="cs-CZ" sz="1200" dirty="0" smtClean="0">
              <a:latin typeface="Calibri" pitchFamily="34" charset="0"/>
            </a:endParaRPr>
          </a:p>
          <a:p>
            <a:endParaRPr lang="cs-CZ" altLang="cs-CZ" dirty="0" smtClean="0">
              <a:latin typeface="Arial" charset="0"/>
            </a:endParaRPr>
          </a:p>
        </p:txBody>
      </p:sp>
      <p:sp>
        <p:nvSpPr>
          <p:cNvPr id="60420" name="Zástupný symbol pro číslo snímku 3"/>
          <p:cNvSpPr txBox="1">
            <a:spLocks noGrp="1"/>
          </p:cNvSpPr>
          <p:nvPr/>
        </p:nvSpPr>
        <p:spPr bwMode="auto">
          <a:xfrm>
            <a:off x="3884463" y="8685878"/>
            <a:ext cx="2972004" cy="45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6" rIns="91431" bIns="45716"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CA55E1FC-599D-4151-9811-CEC3E56730B6}" type="slidenum">
              <a:rPr lang="cs-CZ" altLang="cs-CZ"/>
              <a:pPr algn="r" eaLnBrk="1" hangingPunct="1">
                <a:spcBef>
                  <a:spcPct val="0"/>
                </a:spcBef>
              </a:pPr>
              <a:t>67</a:t>
            </a:fld>
            <a:endParaRPr lang="cs-CZ" altLang="cs-CZ"/>
          </a:p>
        </p:txBody>
      </p:sp>
    </p:spTree>
    <p:extLst>
      <p:ext uri="{BB962C8B-B14F-4D97-AF65-F5344CB8AC3E}">
        <p14:creationId xmlns:p14="http://schemas.microsoft.com/office/powerpoint/2010/main" val="459143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ástupný symbol pro obrázek snímku 1"/>
          <p:cNvSpPr>
            <a:spLocks noGrp="1" noRot="1" noChangeAspect="1" noTextEdit="1"/>
          </p:cNvSpPr>
          <p:nvPr>
            <p:ph type="sldImg"/>
          </p:nvPr>
        </p:nvSpPr>
        <p:spPr>
          <a:xfrm>
            <a:off x="1143000" y="685800"/>
            <a:ext cx="4572000" cy="3429000"/>
          </a:xfrm>
          <a:ln/>
        </p:spPr>
      </p:sp>
      <p:sp>
        <p:nvSpPr>
          <p:cNvPr id="62467" name="Zástupný symbol pro poznámky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dirty="0" smtClean="0">
                <a:latin typeface="Arial" charset="0"/>
              </a:rPr>
              <a:t>Obrázek z Thompson a Thompson, Klinická genetika, Triton (2004)</a:t>
            </a:r>
          </a:p>
          <a:p>
            <a:endParaRPr lang="cs-CZ" altLang="cs-CZ" dirty="0" smtClean="0">
              <a:latin typeface="Arial" charset="0"/>
            </a:endParaRPr>
          </a:p>
        </p:txBody>
      </p:sp>
      <p:sp>
        <p:nvSpPr>
          <p:cNvPr id="62468" name="Zástupný symbol pro číslo snímku 3"/>
          <p:cNvSpPr>
            <a:spLocks noGrp="1"/>
          </p:cNvSpPr>
          <p:nvPr>
            <p:ph type="sldNum" sz="quarter" idx="5"/>
          </p:nvPr>
        </p:nvSpPr>
        <p:spPr>
          <a:noFill/>
        </p:spPr>
        <p:txBody>
          <a:bodyPr/>
          <a:lstStyle>
            <a:lvl1pPr eaLnBrk="0" hangingPunct="0">
              <a:spcBef>
                <a:spcPct val="30000"/>
              </a:spcBef>
              <a:defRPr sz="1100">
                <a:solidFill>
                  <a:schemeClr val="tx1"/>
                </a:solidFill>
                <a:latin typeface="Arial" charset="0"/>
              </a:defRPr>
            </a:lvl1pPr>
            <a:lvl2pPr marL="685817" indent="-263776" eaLnBrk="0" hangingPunct="0">
              <a:spcBef>
                <a:spcPct val="30000"/>
              </a:spcBef>
              <a:defRPr sz="1100">
                <a:solidFill>
                  <a:schemeClr val="tx1"/>
                </a:solidFill>
                <a:latin typeface="Arial" charset="0"/>
              </a:defRPr>
            </a:lvl2pPr>
            <a:lvl3pPr marL="1055103" indent="-211021" eaLnBrk="0" hangingPunct="0">
              <a:spcBef>
                <a:spcPct val="30000"/>
              </a:spcBef>
              <a:defRPr sz="1100">
                <a:solidFill>
                  <a:schemeClr val="tx1"/>
                </a:solidFill>
                <a:latin typeface="Arial" charset="0"/>
              </a:defRPr>
            </a:lvl3pPr>
            <a:lvl4pPr marL="1477145" indent="-211021" eaLnBrk="0" hangingPunct="0">
              <a:spcBef>
                <a:spcPct val="30000"/>
              </a:spcBef>
              <a:defRPr sz="1100">
                <a:solidFill>
                  <a:schemeClr val="tx1"/>
                </a:solidFill>
                <a:latin typeface="Arial" charset="0"/>
              </a:defRPr>
            </a:lvl4pPr>
            <a:lvl5pPr marL="1899186" indent="-211021" eaLnBrk="0" hangingPunct="0">
              <a:spcBef>
                <a:spcPct val="30000"/>
              </a:spcBef>
              <a:defRPr sz="1100">
                <a:solidFill>
                  <a:schemeClr val="tx1"/>
                </a:solidFill>
                <a:latin typeface="Arial" charset="0"/>
              </a:defRPr>
            </a:lvl5pPr>
            <a:lvl6pPr marL="2321227" indent="-211021" eaLnBrk="0" fontAlgn="base" hangingPunct="0">
              <a:spcBef>
                <a:spcPct val="30000"/>
              </a:spcBef>
              <a:spcAft>
                <a:spcPct val="0"/>
              </a:spcAft>
              <a:defRPr sz="1100">
                <a:solidFill>
                  <a:schemeClr val="tx1"/>
                </a:solidFill>
                <a:latin typeface="Arial" charset="0"/>
              </a:defRPr>
            </a:lvl6pPr>
            <a:lvl7pPr marL="2743269" indent="-211021" eaLnBrk="0" fontAlgn="base" hangingPunct="0">
              <a:spcBef>
                <a:spcPct val="30000"/>
              </a:spcBef>
              <a:spcAft>
                <a:spcPct val="0"/>
              </a:spcAft>
              <a:defRPr sz="1100">
                <a:solidFill>
                  <a:schemeClr val="tx1"/>
                </a:solidFill>
                <a:latin typeface="Arial" charset="0"/>
              </a:defRPr>
            </a:lvl7pPr>
            <a:lvl8pPr marL="3165310" indent="-211021" eaLnBrk="0" fontAlgn="base" hangingPunct="0">
              <a:spcBef>
                <a:spcPct val="30000"/>
              </a:spcBef>
              <a:spcAft>
                <a:spcPct val="0"/>
              </a:spcAft>
              <a:defRPr sz="1100">
                <a:solidFill>
                  <a:schemeClr val="tx1"/>
                </a:solidFill>
                <a:latin typeface="Arial" charset="0"/>
              </a:defRPr>
            </a:lvl8pPr>
            <a:lvl9pPr marL="3587351" indent="-211021" eaLnBrk="0" fontAlgn="base" hangingPunct="0">
              <a:spcBef>
                <a:spcPct val="30000"/>
              </a:spcBef>
              <a:spcAft>
                <a:spcPct val="0"/>
              </a:spcAft>
              <a:defRPr sz="1100">
                <a:solidFill>
                  <a:schemeClr val="tx1"/>
                </a:solidFill>
                <a:latin typeface="Arial" charset="0"/>
              </a:defRPr>
            </a:lvl9pPr>
          </a:lstStyle>
          <a:p>
            <a:pPr defTabSz="844083" eaLnBrk="1" hangingPunct="1">
              <a:spcBef>
                <a:spcPct val="0"/>
              </a:spcBef>
            </a:pPr>
            <a:fld id="{DBACFD7D-0388-4080-841B-E58D0CF7D1C7}" type="slidenum">
              <a:rPr lang="cs-CZ" altLang="cs-CZ"/>
              <a:pPr defTabSz="844083" eaLnBrk="1" hangingPunct="1">
                <a:spcBef>
                  <a:spcPct val="0"/>
                </a:spcBef>
              </a:pPr>
              <a:t>68</a:t>
            </a:fld>
            <a:endParaRPr lang="cs-CZ" altLang="cs-CZ"/>
          </a:p>
        </p:txBody>
      </p:sp>
    </p:spTree>
    <p:extLst>
      <p:ext uri="{BB962C8B-B14F-4D97-AF65-F5344CB8AC3E}">
        <p14:creationId xmlns:p14="http://schemas.microsoft.com/office/powerpoint/2010/main" val="12161923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obrázek snímku 1"/>
          <p:cNvSpPr>
            <a:spLocks noGrp="1" noRot="1" noChangeAspect="1" noTextEdit="1"/>
          </p:cNvSpPr>
          <p:nvPr>
            <p:ph type="sldImg"/>
          </p:nvPr>
        </p:nvSpPr>
        <p:spPr>
          <a:xfrm>
            <a:off x="1143000" y="685800"/>
            <a:ext cx="4572000" cy="3429000"/>
          </a:xfrm>
          <a:ln/>
        </p:spPr>
      </p:sp>
      <p:sp>
        <p:nvSpPr>
          <p:cNvPr id="63491" name="Zástupný symbol pro poznámky 2"/>
          <p:cNvSpPr>
            <a:spLocks noGrp="1"/>
          </p:cNvSpPr>
          <p:nvPr>
            <p:ph type="body" idx="1"/>
          </p:nvPr>
        </p:nvSpPr>
        <p:spPr>
          <a:noFill/>
        </p:spPr>
        <p:txBody>
          <a:bodyPr/>
          <a:lstStyle/>
          <a:p>
            <a:pPr marL="0" marR="0" lvl="0" indent="0" algn="l" defTabSz="914400" rtl="0" eaLnBrk="1" fontAlgn="auto" latinLnBrk="0" hangingPunct="1">
              <a:lnSpc>
                <a:spcPct val="100000"/>
              </a:lnSpc>
              <a:spcBef>
                <a:spcPct val="40000"/>
              </a:spcBef>
              <a:spcAft>
                <a:spcPts val="0"/>
              </a:spcAft>
              <a:buClrTx/>
              <a:buSzTx/>
              <a:buFont typeface="Arial" panose="020B0604020202020204" pitchFamily="34" charset="0"/>
              <a:buNone/>
              <a:tabLst/>
              <a:defRPr/>
            </a:pPr>
            <a:r>
              <a:rPr lang="cs-CZ" altLang="cs-CZ" sz="1200" dirty="0" smtClean="0">
                <a:latin typeface="Calibri" pitchFamily="34" charset="0"/>
              </a:rPr>
              <a:t>Vývoj samičích</a:t>
            </a:r>
            <a:r>
              <a:rPr lang="cs-CZ" altLang="cs-CZ" sz="1200" baseline="0" dirty="0" smtClean="0">
                <a:latin typeface="Calibri" pitchFamily="34" charset="0"/>
              </a:rPr>
              <a:t> pohlavních buněk je zastaven hned v profázi I </a:t>
            </a:r>
            <a:r>
              <a:rPr lang="cs-CZ" altLang="cs-CZ" sz="1200" dirty="0" smtClean="0">
                <a:latin typeface="Calibri" pitchFamily="34" charset="0"/>
              </a:rPr>
              <a:t>(stádium zvané </a:t>
            </a:r>
            <a:r>
              <a:rPr lang="cs-CZ" altLang="cs-CZ" sz="1200" dirty="0" err="1" smtClean="0">
                <a:latin typeface="Calibri" pitchFamily="34" charset="0"/>
              </a:rPr>
              <a:t>dictyotene</a:t>
            </a:r>
            <a:r>
              <a:rPr lang="cs-CZ" altLang="cs-CZ" sz="1200" dirty="0" smtClean="0">
                <a:latin typeface="Calibri" pitchFamily="34" charset="0"/>
              </a:rPr>
              <a:t>) a buňky se tak nacházejí v tzv. meiotickém arestu. Během ovulace meióza pokračuje do metafáze II, pokud je vajíčko oplozeno, je m</a:t>
            </a:r>
            <a:r>
              <a:rPr lang="en-US" altLang="cs-CZ" sz="1200" dirty="0" err="1" smtClean="0">
                <a:latin typeface="Calibri" pitchFamily="34" charset="0"/>
                <a:sym typeface="Wingdings" pitchFamily="2" charset="2"/>
              </a:rPr>
              <a:t>ei</a:t>
            </a:r>
            <a:r>
              <a:rPr lang="cs-CZ" altLang="cs-CZ" sz="1200" dirty="0" err="1" smtClean="0">
                <a:latin typeface="Calibri" pitchFamily="34" charset="0"/>
                <a:sym typeface="Wingdings" pitchFamily="2" charset="2"/>
              </a:rPr>
              <a:t>óza</a:t>
            </a:r>
            <a:r>
              <a:rPr lang="cs-CZ" altLang="cs-CZ" sz="1200" dirty="0" smtClean="0">
                <a:latin typeface="Calibri" pitchFamily="34" charset="0"/>
                <a:sym typeface="Wingdings" pitchFamily="2" charset="2"/>
              </a:rPr>
              <a:t> dokončena a</a:t>
            </a:r>
            <a:r>
              <a:rPr lang="cs-CZ" altLang="cs-CZ" sz="1200" baseline="0" dirty="0" smtClean="0">
                <a:latin typeface="Calibri" pitchFamily="34" charset="0"/>
                <a:sym typeface="Wingdings" pitchFamily="2" charset="2"/>
              </a:rPr>
              <a:t> </a:t>
            </a:r>
            <a:r>
              <a:rPr lang="cs-CZ" altLang="cs-CZ" sz="1200" dirty="0" smtClean="0">
                <a:latin typeface="Calibri" pitchFamily="34" charset="0"/>
                <a:sym typeface="Wingdings" pitchFamily="2" charset="2"/>
              </a:rPr>
              <a:t>samčí a samičí prvojádro mohou splynout</a:t>
            </a:r>
            <a:r>
              <a:rPr lang="cs-CZ" altLang="cs-CZ" sz="1200" baseline="0" dirty="0" smtClean="0">
                <a:latin typeface="Calibri" pitchFamily="34" charset="0"/>
                <a:sym typeface="Wingdings" pitchFamily="2" charset="2"/>
              </a:rPr>
              <a:t> a vytvořit zygotu. Pokud k oplození nedojde, tak vajíčko meiózu nedokončí a je vyloučeno z těla. </a:t>
            </a:r>
          </a:p>
          <a:p>
            <a:pPr marL="0" marR="0" lvl="0" indent="0" algn="l" defTabSz="914400" rtl="0" eaLnBrk="1" fontAlgn="auto" latinLnBrk="0" hangingPunct="1">
              <a:lnSpc>
                <a:spcPct val="100000"/>
              </a:lnSpc>
              <a:spcBef>
                <a:spcPct val="40000"/>
              </a:spcBef>
              <a:spcAft>
                <a:spcPts val="0"/>
              </a:spcAft>
              <a:buClrTx/>
              <a:buSzTx/>
              <a:buFont typeface="Arial" panose="020B0604020202020204" pitchFamily="34" charset="0"/>
              <a:buNone/>
              <a:tabLst/>
              <a:defRPr/>
            </a:pPr>
            <a:endParaRPr lang="cs-CZ" altLang="cs-CZ" sz="1200" baseline="0" dirty="0" smtClean="0">
              <a:latin typeface="Calibri" pitchFamily="34" charset="0"/>
              <a:sym typeface="Wingdings" pitchFamily="2" charset="2"/>
            </a:endParaRPr>
          </a:p>
          <a:p>
            <a:pPr marL="0" marR="0" lvl="0" indent="0" algn="l" defTabSz="914400" rtl="0" eaLnBrk="1" fontAlgn="auto" latinLnBrk="0" hangingPunct="1">
              <a:lnSpc>
                <a:spcPct val="100000"/>
              </a:lnSpc>
              <a:spcBef>
                <a:spcPct val="40000"/>
              </a:spcBef>
              <a:spcAft>
                <a:spcPts val="0"/>
              </a:spcAft>
              <a:buClrTx/>
              <a:buSzTx/>
              <a:buFont typeface="Arial" panose="020B0604020202020204" pitchFamily="34" charset="0"/>
              <a:buNone/>
              <a:tabLst/>
              <a:defRPr/>
            </a:pPr>
            <a:r>
              <a:rPr lang="cs-CZ" altLang="cs-CZ" dirty="0" smtClean="0">
                <a:latin typeface="Arial" charset="0"/>
              </a:rPr>
              <a:t>Obrázek vývoje lidského vajíčka z Thompson a Thompson, Klinická genetika, Triton (2004)</a:t>
            </a:r>
          </a:p>
          <a:p>
            <a:pPr marL="0" marR="0" lvl="0" indent="0" algn="l" defTabSz="914400" rtl="0" eaLnBrk="1" fontAlgn="auto" latinLnBrk="0" hangingPunct="1">
              <a:lnSpc>
                <a:spcPct val="100000"/>
              </a:lnSpc>
              <a:spcBef>
                <a:spcPct val="40000"/>
              </a:spcBef>
              <a:spcAft>
                <a:spcPts val="0"/>
              </a:spcAft>
              <a:buClrTx/>
              <a:buSzTx/>
              <a:buFont typeface="Arial" panose="020B0604020202020204" pitchFamily="34" charset="0"/>
              <a:buNone/>
              <a:tabLst/>
              <a:defRPr/>
            </a:pPr>
            <a:endParaRPr lang="cs-CZ" altLang="cs-CZ" dirty="0" smtClean="0">
              <a:latin typeface="Arial" charset="0"/>
            </a:endParaRPr>
          </a:p>
          <a:p>
            <a:endParaRPr lang="cs-CZ" altLang="cs-CZ" dirty="0" smtClean="0">
              <a:latin typeface="Arial" charset="0"/>
            </a:endParaRPr>
          </a:p>
        </p:txBody>
      </p:sp>
      <p:sp>
        <p:nvSpPr>
          <p:cNvPr id="63492" name="Zástupný symbol pro číslo snímku 3"/>
          <p:cNvSpPr>
            <a:spLocks noGrp="1"/>
          </p:cNvSpPr>
          <p:nvPr>
            <p:ph type="sldNum" sz="quarter" idx="5"/>
          </p:nvPr>
        </p:nvSpPr>
        <p:spPr>
          <a:noFill/>
        </p:spPr>
        <p:txBody>
          <a:bodyPr/>
          <a:lstStyle>
            <a:lvl1pPr eaLnBrk="0" hangingPunct="0">
              <a:spcBef>
                <a:spcPct val="30000"/>
              </a:spcBef>
              <a:defRPr sz="1100">
                <a:solidFill>
                  <a:schemeClr val="tx1"/>
                </a:solidFill>
                <a:latin typeface="Arial" charset="0"/>
              </a:defRPr>
            </a:lvl1pPr>
            <a:lvl2pPr marL="685817" indent="-263776" eaLnBrk="0" hangingPunct="0">
              <a:spcBef>
                <a:spcPct val="30000"/>
              </a:spcBef>
              <a:defRPr sz="1100">
                <a:solidFill>
                  <a:schemeClr val="tx1"/>
                </a:solidFill>
                <a:latin typeface="Arial" charset="0"/>
              </a:defRPr>
            </a:lvl2pPr>
            <a:lvl3pPr marL="1055103" indent="-211021" eaLnBrk="0" hangingPunct="0">
              <a:spcBef>
                <a:spcPct val="30000"/>
              </a:spcBef>
              <a:defRPr sz="1100">
                <a:solidFill>
                  <a:schemeClr val="tx1"/>
                </a:solidFill>
                <a:latin typeface="Arial" charset="0"/>
              </a:defRPr>
            </a:lvl3pPr>
            <a:lvl4pPr marL="1477145" indent="-211021" eaLnBrk="0" hangingPunct="0">
              <a:spcBef>
                <a:spcPct val="30000"/>
              </a:spcBef>
              <a:defRPr sz="1100">
                <a:solidFill>
                  <a:schemeClr val="tx1"/>
                </a:solidFill>
                <a:latin typeface="Arial" charset="0"/>
              </a:defRPr>
            </a:lvl4pPr>
            <a:lvl5pPr marL="1899186" indent="-211021" eaLnBrk="0" hangingPunct="0">
              <a:spcBef>
                <a:spcPct val="30000"/>
              </a:spcBef>
              <a:defRPr sz="1100">
                <a:solidFill>
                  <a:schemeClr val="tx1"/>
                </a:solidFill>
                <a:latin typeface="Arial" charset="0"/>
              </a:defRPr>
            </a:lvl5pPr>
            <a:lvl6pPr marL="2321227" indent="-211021" eaLnBrk="0" fontAlgn="base" hangingPunct="0">
              <a:spcBef>
                <a:spcPct val="30000"/>
              </a:spcBef>
              <a:spcAft>
                <a:spcPct val="0"/>
              </a:spcAft>
              <a:defRPr sz="1100">
                <a:solidFill>
                  <a:schemeClr val="tx1"/>
                </a:solidFill>
                <a:latin typeface="Arial" charset="0"/>
              </a:defRPr>
            </a:lvl6pPr>
            <a:lvl7pPr marL="2743269" indent="-211021" eaLnBrk="0" fontAlgn="base" hangingPunct="0">
              <a:spcBef>
                <a:spcPct val="30000"/>
              </a:spcBef>
              <a:spcAft>
                <a:spcPct val="0"/>
              </a:spcAft>
              <a:defRPr sz="1100">
                <a:solidFill>
                  <a:schemeClr val="tx1"/>
                </a:solidFill>
                <a:latin typeface="Arial" charset="0"/>
              </a:defRPr>
            </a:lvl7pPr>
            <a:lvl8pPr marL="3165310" indent="-211021" eaLnBrk="0" fontAlgn="base" hangingPunct="0">
              <a:spcBef>
                <a:spcPct val="30000"/>
              </a:spcBef>
              <a:spcAft>
                <a:spcPct val="0"/>
              </a:spcAft>
              <a:defRPr sz="1100">
                <a:solidFill>
                  <a:schemeClr val="tx1"/>
                </a:solidFill>
                <a:latin typeface="Arial" charset="0"/>
              </a:defRPr>
            </a:lvl8pPr>
            <a:lvl9pPr marL="3587351" indent="-211021" eaLnBrk="0" fontAlgn="base" hangingPunct="0">
              <a:spcBef>
                <a:spcPct val="30000"/>
              </a:spcBef>
              <a:spcAft>
                <a:spcPct val="0"/>
              </a:spcAft>
              <a:defRPr sz="1100">
                <a:solidFill>
                  <a:schemeClr val="tx1"/>
                </a:solidFill>
                <a:latin typeface="Arial" charset="0"/>
              </a:defRPr>
            </a:lvl9pPr>
          </a:lstStyle>
          <a:p>
            <a:pPr defTabSz="844083" eaLnBrk="1" hangingPunct="1">
              <a:spcBef>
                <a:spcPct val="0"/>
              </a:spcBef>
            </a:pPr>
            <a:fld id="{EA337462-4651-4768-A272-FD0700D2B88F}" type="slidenum">
              <a:rPr lang="cs-CZ" altLang="cs-CZ"/>
              <a:pPr defTabSz="844083" eaLnBrk="1" hangingPunct="1">
                <a:spcBef>
                  <a:spcPct val="0"/>
                </a:spcBef>
              </a:pPr>
              <a:t>69</a:t>
            </a:fld>
            <a:endParaRPr lang="cs-CZ" altLang="cs-CZ"/>
          </a:p>
        </p:txBody>
      </p:sp>
    </p:spTree>
    <p:extLst>
      <p:ext uri="{BB962C8B-B14F-4D97-AF65-F5344CB8AC3E}">
        <p14:creationId xmlns:p14="http://schemas.microsoft.com/office/powerpoint/2010/main" val="853861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altLang="cs-CZ" sz="1200" b="1" dirty="0" err="1" smtClean="0">
                <a:solidFill>
                  <a:srgbClr val="0099CC"/>
                </a:solidFill>
                <a:latin typeface="Calibri" pitchFamily="34" charset="0"/>
              </a:rPr>
              <a:t>Nondisjunkce</a:t>
            </a:r>
            <a:r>
              <a:rPr lang="cs-CZ" altLang="cs-CZ" sz="1200" b="1" dirty="0" smtClean="0">
                <a:solidFill>
                  <a:srgbClr val="0099CC"/>
                </a:solidFill>
                <a:latin typeface="Calibri" pitchFamily="34" charset="0"/>
              </a:rPr>
              <a:t> </a:t>
            </a:r>
            <a:r>
              <a:rPr lang="cs-CZ" altLang="cs-CZ" sz="1200" dirty="0" smtClean="0">
                <a:latin typeface="Calibri" pitchFamily="34" charset="0"/>
              </a:rPr>
              <a:t>= špatný rozchod chromosomů v anafázi</a:t>
            </a:r>
          </a:p>
          <a:p>
            <a:endParaRPr lang="cs-CZ" altLang="cs-CZ" dirty="0" smtClean="0">
              <a:latin typeface="Arial" charset="0"/>
            </a:endParaRPr>
          </a:p>
          <a:p>
            <a:r>
              <a:rPr lang="cs-CZ" altLang="cs-CZ" dirty="0" smtClean="0">
                <a:latin typeface="Arial" charset="0"/>
              </a:rPr>
              <a:t>Obrázek z Thompson a Thompson, Klinická genetika, Triton (2004)</a:t>
            </a:r>
          </a:p>
          <a:p>
            <a:endParaRPr lang="cs-CZ" altLang="cs-CZ" dirty="0" smtClean="0">
              <a:latin typeface="Arial" charset="0"/>
            </a:endParaRPr>
          </a:p>
        </p:txBody>
      </p:sp>
    </p:spTree>
    <p:extLst>
      <p:ext uri="{BB962C8B-B14F-4D97-AF65-F5344CB8AC3E}">
        <p14:creationId xmlns:p14="http://schemas.microsoft.com/office/powerpoint/2010/main" val="36113295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defTabSz="990600">
              <a:defRPr sz="2400">
                <a:solidFill>
                  <a:schemeClr val="bg1"/>
                </a:solidFill>
                <a:latin typeface="Calibri" panose="020F0502020204030204" pitchFamily="34" charset="0"/>
              </a:defRPr>
            </a:lvl1pPr>
            <a:lvl2pPr marL="804863" indent="-309563" defTabSz="990600">
              <a:defRPr sz="2400">
                <a:solidFill>
                  <a:schemeClr val="bg1"/>
                </a:solidFill>
                <a:latin typeface="Calibri" panose="020F0502020204030204" pitchFamily="34" charset="0"/>
              </a:defRPr>
            </a:lvl2pPr>
            <a:lvl3pPr marL="1238250" indent="-247650" defTabSz="990600">
              <a:defRPr sz="2400">
                <a:solidFill>
                  <a:schemeClr val="bg1"/>
                </a:solidFill>
                <a:latin typeface="Calibri" panose="020F0502020204030204" pitchFamily="34" charset="0"/>
              </a:defRPr>
            </a:lvl3pPr>
            <a:lvl4pPr marL="1733550" indent="-247650" defTabSz="990600">
              <a:defRPr sz="2400">
                <a:solidFill>
                  <a:schemeClr val="bg1"/>
                </a:solidFill>
                <a:latin typeface="Calibri" panose="020F0502020204030204" pitchFamily="34" charset="0"/>
              </a:defRPr>
            </a:lvl4pPr>
            <a:lvl5pPr marL="2228850" indent="-247650" defTabSz="990600">
              <a:defRPr sz="2400">
                <a:solidFill>
                  <a:schemeClr val="bg1"/>
                </a:solidFill>
                <a:latin typeface="Calibri" panose="020F0502020204030204" pitchFamily="34" charset="0"/>
              </a:defRPr>
            </a:lvl5pPr>
            <a:lvl6pPr marL="2686050" indent="-247650" defTabSz="990600" eaLnBrk="0" fontAlgn="base" hangingPunct="0">
              <a:spcBef>
                <a:spcPct val="0"/>
              </a:spcBef>
              <a:spcAft>
                <a:spcPct val="0"/>
              </a:spcAft>
              <a:defRPr sz="2400">
                <a:solidFill>
                  <a:schemeClr val="bg1"/>
                </a:solidFill>
                <a:latin typeface="Calibri" panose="020F0502020204030204" pitchFamily="34" charset="0"/>
              </a:defRPr>
            </a:lvl6pPr>
            <a:lvl7pPr marL="3143250" indent="-247650" defTabSz="990600" eaLnBrk="0" fontAlgn="base" hangingPunct="0">
              <a:spcBef>
                <a:spcPct val="0"/>
              </a:spcBef>
              <a:spcAft>
                <a:spcPct val="0"/>
              </a:spcAft>
              <a:defRPr sz="2400">
                <a:solidFill>
                  <a:schemeClr val="bg1"/>
                </a:solidFill>
                <a:latin typeface="Calibri" panose="020F0502020204030204" pitchFamily="34" charset="0"/>
              </a:defRPr>
            </a:lvl7pPr>
            <a:lvl8pPr marL="3600450" indent="-247650" defTabSz="990600" eaLnBrk="0" fontAlgn="base" hangingPunct="0">
              <a:spcBef>
                <a:spcPct val="0"/>
              </a:spcBef>
              <a:spcAft>
                <a:spcPct val="0"/>
              </a:spcAft>
              <a:defRPr sz="2400">
                <a:solidFill>
                  <a:schemeClr val="bg1"/>
                </a:solidFill>
                <a:latin typeface="Calibri" panose="020F0502020204030204" pitchFamily="34" charset="0"/>
              </a:defRPr>
            </a:lvl8pPr>
            <a:lvl9pPr marL="4057650" indent="-247650" defTabSz="990600" eaLnBrk="0" fontAlgn="base" hangingPunct="0">
              <a:spcBef>
                <a:spcPct val="0"/>
              </a:spcBef>
              <a:spcAft>
                <a:spcPct val="0"/>
              </a:spcAft>
              <a:defRPr sz="2400">
                <a:solidFill>
                  <a:schemeClr val="bg1"/>
                </a:solidFill>
                <a:latin typeface="Calibri" panose="020F0502020204030204" pitchFamily="34" charset="0"/>
              </a:defRPr>
            </a:lvl9pPr>
          </a:lstStyle>
          <a:p>
            <a:fld id="{F1EE4427-E487-41BB-AA61-77A70C8781FA}" type="slidenum">
              <a:rPr lang="cs-CZ" altLang="cs-CZ" sz="1300" smtClean="0">
                <a:solidFill>
                  <a:schemeClr val="tx1"/>
                </a:solidFill>
                <a:latin typeface="Times New Roman" panose="02020603050405020304" pitchFamily="18" charset="0"/>
              </a:rPr>
              <a:pPr/>
              <a:t>71</a:t>
            </a:fld>
            <a:endParaRPr lang="cs-CZ" altLang="cs-CZ" sz="1300" smtClean="0">
              <a:solidFill>
                <a:schemeClr val="tx1"/>
              </a:solidFill>
              <a:latin typeface="Times New Roman" panose="02020603050405020304" pitchFamily="18" charset="0"/>
            </a:endParaRPr>
          </a:p>
        </p:txBody>
      </p:sp>
      <p:sp>
        <p:nvSpPr>
          <p:cNvPr id="46083" name="Rectangle 2"/>
          <p:cNvSpPr>
            <a:spLocks noGrp="1" noRot="1" noChangeAspect="1" noChangeArrowheads="1" noTextEdit="1"/>
          </p:cNvSpPr>
          <p:nvPr>
            <p:ph type="sldImg"/>
          </p:nvPr>
        </p:nvSpPr>
        <p:spPr>
          <a:xfrm>
            <a:off x="992188" y="768350"/>
            <a:ext cx="5114925" cy="3836988"/>
          </a:xfrm>
          <a:ln/>
        </p:spPr>
      </p:sp>
      <p:sp>
        <p:nvSpPr>
          <p:cNvPr id="46084" name="Rectangle 3"/>
          <p:cNvSpPr>
            <a:spLocks noGrp="1" noChangeArrowheads="1"/>
          </p:cNvSpPr>
          <p:nvPr>
            <p:ph type="body" idx="1"/>
          </p:nvPr>
        </p:nvSpPr>
        <p:spPr>
          <a:noFill/>
        </p:spPr>
        <p:txBody>
          <a:bodyPr/>
          <a:lstStyle/>
          <a:p>
            <a:r>
              <a:rPr lang="cs-CZ" altLang="cs-CZ" dirty="0" smtClean="0"/>
              <a:t>http://www2.le.ac.uk/departments/genetics/vgec/healthprof/topics/patterns-of-inheritance/chromosomal-abnormalities</a:t>
            </a:r>
          </a:p>
          <a:p>
            <a:pPr marL="342900" indent="-342900" eaLnBrk="1" hangingPunct="1">
              <a:spcBef>
                <a:spcPct val="0"/>
              </a:spcBef>
              <a:spcAft>
                <a:spcPts val="800"/>
              </a:spcAft>
            </a:pPr>
            <a:r>
              <a:rPr lang="cs-CZ" altLang="cs-CZ" sz="1200" dirty="0" smtClean="0">
                <a:latin typeface="Calibri" pitchFamily="34" charset="0"/>
              </a:rPr>
              <a:t>hypotonie</a:t>
            </a:r>
          </a:p>
          <a:p>
            <a:pPr marL="342900" indent="-342900" eaLnBrk="1" hangingPunct="1">
              <a:spcBef>
                <a:spcPct val="0"/>
              </a:spcBef>
              <a:spcAft>
                <a:spcPts val="800"/>
              </a:spcAft>
            </a:pPr>
            <a:r>
              <a:rPr lang="cs-CZ" altLang="cs-CZ" sz="1200" dirty="0" smtClean="0">
                <a:latin typeface="Calibri" pitchFamily="34" charset="0"/>
              </a:rPr>
              <a:t>uvolněná kůže na týlu</a:t>
            </a:r>
          </a:p>
          <a:p>
            <a:pPr marL="342900" indent="-342900" eaLnBrk="1" hangingPunct="1">
              <a:spcBef>
                <a:spcPct val="0"/>
              </a:spcBef>
              <a:spcAft>
                <a:spcPts val="800"/>
              </a:spcAft>
            </a:pPr>
            <a:r>
              <a:rPr lang="cs-CZ" altLang="cs-CZ" sz="1200" dirty="0" smtClean="0">
                <a:latin typeface="Calibri" pitchFamily="34" charset="0"/>
              </a:rPr>
              <a:t>zešikmené oční štěrbiny</a:t>
            </a:r>
          </a:p>
          <a:p>
            <a:pPr marL="342900" indent="-342900" eaLnBrk="1" hangingPunct="1">
              <a:spcBef>
                <a:spcPct val="0"/>
              </a:spcBef>
              <a:spcAft>
                <a:spcPts val="800"/>
              </a:spcAft>
            </a:pPr>
            <a:r>
              <a:rPr lang="cs-CZ" altLang="cs-CZ" sz="1200" dirty="0" smtClean="0">
                <a:latin typeface="Calibri" pitchFamily="34" charset="0"/>
              </a:rPr>
              <a:t>krátké široké ruce</a:t>
            </a:r>
          </a:p>
          <a:p>
            <a:pPr marL="342900" indent="-342900" eaLnBrk="1" hangingPunct="1">
              <a:spcBef>
                <a:spcPct val="0"/>
              </a:spcBef>
              <a:spcAft>
                <a:spcPts val="800"/>
              </a:spcAft>
            </a:pPr>
            <a:r>
              <a:rPr lang="cs-CZ" altLang="cs-CZ" sz="1200" dirty="0" smtClean="0">
                <a:latin typeface="Calibri" pitchFamily="34" charset="0"/>
              </a:rPr>
              <a:t>opičí rýha v dlani</a:t>
            </a:r>
          </a:p>
          <a:p>
            <a:pPr marL="342900" indent="-342900" eaLnBrk="1" hangingPunct="1">
              <a:spcBef>
                <a:spcPct val="0"/>
              </a:spcBef>
              <a:spcAft>
                <a:spcPts val="800"/>
              </a:spcAft>
            </a:pPr>
            <a:r>
              <a:rPr lang="cs-CZ" altLang="cs-CZ" sz="1200" dirty="0" smtClean="0">
                <a:latin typeface="Calibri" pitchFamily="34" charset="0"/>
              </a:rPr>
              <a:t>velká mezera mezi 1. a 2. prstem nohy</a:t>
            </a:r>
          </a:p>
          <a:p>
            <a:pPr marL="342900" indent="-342900" eaLnBrk="1" hangingPunct="1">
              <a:spcBef>
                <a:spcPct val="0"/>
              </a:spcBef>
              <a:spcAft>
                <a:spcPts val="800"/>
              </a:spcAft>
            </a:pPr>
            <a:r>
              <a:rPr lang="cs-CZ" altLang="cs-CZ" sz="1200" dirty="0" smtClean="0">
                <a:latin typeface="Calibri" pitchFamily="34" charset="0"/>
              </a:rPr>
              <a:t>podprůměrná výška</a:t>
            </a:r>
          </a:p>
          <a:p>
            <a:pPr marL="342900" indent="-342900" eaLnBrk="1" hangingPunct="1">
              <a:spcBef>
                <a:spcPct val="0"/>
              </a:spcBef>
              <a:spcAft>
                <a:spcPts val="800"/>
              </a:spcAft>
            </a:pPr>
            <a:r>
              <a:rPr lang="cs-CZ" altLang="cs-CZ" sz="1200" dirty="0" smtClean="0">
                <a:latin typeface="Calibri" pitchFamily="34" charset="0"/>
              </a:rPr>
              <a:t>často vrozené vady srdce</a:t>
            </a:r>
          </a:p>
          <a:p>
            <a:pPr marL="342900" indent="-342900" eaLnBrk="1" hangingPunct="1">
              <a:spcBef>
                <a:spcPct val="0"/>
              </a:spcBef>
              <a:spcAft>
                <a:spcPts val="800"/>
              </a:spcAft>
            </a:pPr>
            <a:r>
              <a:rPr lang="cs-CZ" altLang="cs-CZ" sz="1200" dirty="0" smtClean="0">
                <a:latin typeface="Calibri" pitchFamily="34" charset="0"/>
              </a:rPr>
              <a:t>15x vyšší riziko leukemie</a:t>
            </a:r>
          </a:p>
          <a:p>
            <a:pPr marL="342900" indent="-342900" eaLnBrk="1" hangingPunct="1">
              <a:spcBef>
                <a:spcPct val="0"/>
              </a:spcBef>
              <a:spcAft>
                <a:spcPts val="800"/>
              </a:spcAft>
            </a:pPr>
            <a:r>
              <a:rPr lang="cs-CZ" altLang="cs-CZ" sz="1200" dirty="0" smtClean="0">
                <a:latin typeface="Calibri" pitchFamily="34" charset="0"/>
              </a:rPr>
              <a:t>mentální retardace (IQ 30-60)</a:t>
            </a:r>
          </a:p>
          <a:p>
            <a:endParaRPr lang="cs-CZ" altLang="cs-CZ" dirty="0" smtClean="0"/>
          </a:p>
        </p:txBody>
      </p:sp>
    </p:spTree>
    <p:extLst>
      <p:ext uri="{BB962C8B-B14F-4D97-AF65-F5344CB8AC3E}">
        <p14:creationId xmlns:p14="http://schemas.microsoft.com/office/powerpoint/2010/main" val="2512506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5325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48EF93-78FE-4936-BF33-E16A4844D8BB}" type="slidenum">
              <a:rPr lang="cs-CZ" altLang="cs-CZ" smtClean="0"/>
              <a:pPr/>
              <a:t>72</a:t>
            </a:fld>
            <a:endParaRPr lang="cs-CZ" altLang="cs-CZ" smtClean="0"/>
          </a:p>
        </p:txBody>
      </p:sp>
    </p:spTree>
    <p:extLst>
      <p:ext uri="{BB962C8B-B14F-4D97-AF65-F5344CB8AC3E}">
        <p14:creationId xmlns:p14="http://schemas.microsoft.com/office/powerpoint/2010/main" val="29058746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5530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3FE28E-F1F6-4EB0-9EC0-9B328AF51533}" type="slidenum">
              <a:rPr lang="cs-CZ" altLang="cs-CZ" smtClean="0"/>
              <a:pPr/>
              <a:t>73</a:t>
            </a:fld>
            <a:endParaRPr lang="cs-CZ" altLang="cs-CZ" smtClean="0"/>
          </a:p>
        </p:txBody>
      </p:sp>
    </p:spTree>
    <p:extLst>
      <p:ext uri="{BB962C8B-B14F-4D97-AF65-F5344CB8AC3E}">
        <p14:creationId xmlns:p14="http://schemas.microsoft.com/office/powerpoint/2010/main" val="2814411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en-US" smtClean="0"/>
              <a:t>Homologní chromosomy jsou dva chromosomy (u diploidních organismů), které nesou stejné geny, ale můžou nést různé alely těchto genů. Jeden homolog pochází od otce, druhý od matky.</a:t>
            </a:r>
          </a:p>
          <a:p>
            <a:pPr eaLnBrk="1" hangingPunct="1">
              <a:spcBef>
                <a:spcPct val="0"/>
              </a:spcBef>
            </a:pPr>
            <a:r>
              <a:rPr lang="cs-CZ" altLang="en-US" smtClean="0"/>
              <a:t>Nehomologní chromosomy – nesou různé geny, obvykle mají různou velikost.</a:t>
            </a:r>
          </a:p>
          <a:p>
            <a:pPr eaLnBrk="1" hangingPunct="1">
              <a:spcBef>
                <a:spcPct val="0"/>
              </a:spcBef>
            </a:pPr>
            <a:endParaRPr lang="cs-CZ" altLang="en-US" smtClean="0"/>
          </a:p>
          <a:p>
            <a:pPr eaLnBrk="1" hangingPunct="1">
              <a:spcBef>
                <a:spcPct val="0"/>
              </a:spcBef>
            </a:pPr>
            <a:r>
              <a:rPr lang="cs-CZ" altLang="en-US" smtClean="0"/>
              <a:t>Všechny chromosomy se normálně skládají z jedné chromatidy (která obsahuje jednu molekulu DNA). Když se buňka rozhodne, že se rozdělí, projde S-fází, kdy se zreplikuje DNA. Obě vzniklé molekuly DNA (= chromatidy) obsahují jedno vlákno z původní šroubovice a jedno nové. Tyto chromatidy zůstávají spojené až do rozchodu během buněčného dělení (mitózy nebo meiózy). Protože tyto chromatidy vznikly zkopírováním jedné šroubovice, jsou identické (až na chyby při replikaci DNA) a nesou nejen stejné geny, ale i stejné alely. Tyto chromatidy se nazývají sesterské, chromatidy na homologních chromosomech se nazývají nesesterské. </a:t>
            </a:r>
            <a:endParaRPr lang="en-US" altLang="en-US" smtClean="0"/>
          </a:p>
        </p:txBody>
      </p:sp>
      <p:sp>
        <p:nvSpPr>
          <p:cNvPr id="1024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AE7AD9-F2E3-488C-9D27-768386432F5F}" type="slidenum">
              <a:rPr lang="cs-CZ" altLang="cs-CZ" smtClean="0"/>
              <a:pPr/>
              <a:t>7</a:t>
            </a:fld>
            <a:endParaRPr lang="cs-CZ" altLang="cs-CZ" smtClean="0"/>
          </a:p>
        </p:txBody>
      </p:sp>
    </p:spTree>
    <p:extLst>
      <p:ext uri="{BB962C8B-B14F-4D97-AF65-F5344CB8AC3E}">
        <p14:creationId xmlns:p14="http://schemas.microsoft.com/office/powerpoint/2010/main" val="29595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5734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7C10149-2D46-4D71-9FBD-963D5005415F}" type="slidenum">
              <a:rPr lang="cs-CZ" altLang="cs-CZ" smtClean="0"/>
              <a:pPr/>
              <a:t>74</a:t>
            </a:fld>
            <a:endParaRPr lang="cs-CZ" altLang="cs-CZ" smtClean="0"/>
          </a:p>
        </p:txBody>
      </p:sp>
    </p:spTree>
    <p:extLst>
      <p:ext uri="{BB962C8B-B14F-4D97-AF65-F5344CB8AC3E}">
        <p14:creationId xmlns:p14="http://schemas.microsoft.com/office/powerpoint/2010/main" val="36351682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75</a:t>
            </a:fld>
            <a:endParaRPr lang="cs-CZ"/>
          </a:p>
        </p:txBody>
      </p:sp>
    </p:spTree>
    <p:extLst>
      <p:ext uri="{BB962C8B-B14F-4D97-AF65-F5344CB8AC3E}">
        <p14:creationId xmlns:p14="http://schemas.microsoft.com/office/powerpoint/2010/main" val="29356610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5734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7C10149-2D46-4D71-9FBD-963D5005415F}" type="slidenum">
              <a:rPr lang="cs-CZ" altLang="cs-CZ" smtClean="0"/>
              <a:pPr/>
              <a:t>77</a:t>
            </a:fld>
            <a:endParaRPr lang="cs-CZ" altLang="cs-CZ" smtClean="0"/>
          </a:p>
        </p:txBody>
      </p:sp>
    </p:spTree>
    <p:extLst>
      <p:ext uri="{BB962C8B-B14F-4D97-AF65-F5344CB8AC3E}">
        <p14:creationId xmlns:p14="http://schemas.microsoft.com/office/powerpoint/2010/main" val="36351682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https://en.wikipedia.org/wiki/Red_Queen%27s_race</a:t>
            </a:r>
          </a:p>
          <a:p>
            <a:r>
              <a:rPr lang="en-US" dirty="0" smtClean="0"/>
              <a:t>"Well, in our country," said Alice, still panting a little, "you'd generally get to somewhere else—if you run very fast for a long time, as we've been doing."</a:t>
            </a:r>
          </a:p>
          <a:p>
            <a:r>
              <a:rPr lang="en-US" dirty="0" smtClean="0"/>
              <a:t>"A slow sort of country!" said the Queen. "Now, here, you see, it takes all the running you can do, to keep in the same place. If you want to get somewhere else, you must run at least twice as fast as that!" </a:t>
            </a:r>
          </a:p>
          <a:p>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78</a:t>
            </a:fld>
            <a:endParaRPr lang="cs-CZ"/>
          </a:p>
        </p:txBody>
      </p:sp>
    </p:spTree>
    <p:extLst>
      <p:ext uri="{BB962C8B-B14F-4D97-AF65-F5344CB8AC3E}">
        <p14:creationId xmlns:p14="http://schemas.microsoft.com/office/powerpoint/2010/main" val="719650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Upravený obrázek háďátek z</a:t>
            </a:r>
            <a:r>
              <a:rPr lang="cs-CZ" baseline="0" dirty="0" smtClean="0"/>
              <a:t> </a:t>
            </a:r>
            <a:r>
              <a:rPr lang="cs-CZ" dirty="0" smtClean="0"/>
              <a:t>http://www.mun.ca/biology/desmid/brian/BIOL3530/DB_11/DBNGerm.html</a:t>
            </a:r>
          </a:p>
          <a:p>
            <a:r>
              <a:rPr lang="cs-CZ" dirty="0" smtClean="0"/>
              <a:t>https://macaulay.cuny.edu/eportfolios/wormsandlearning/what-is-caenorhabditis-elegans/</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79</a:t>
            </a:fld>
            <a:endParaRPr lang="cs-CZ"/>
          </a:p>
        </p:txBody>
      </p:sp>
    </p:spTree>
    <p:extLst>
      <p:ext uri="{BB962C8B-B14F-4D97-AF65-F5344CB8AC3E}">
        <p14:creationId xmlns:p14="http://schemas.microsoft.com/office/powerpoint/2010/main" val="9799377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smtClean="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80</a:t>
            </a:fld>
            <a:endParaRPr lang="cs-CZ"/>
          </a:p>
        </p:txBody>
      </p:sp>
    </p:spTree>
    <p:extLst>
      <p:ext uri="{BB962C8B-B14F-4D97-AF65-F5344CB8AC3E}">
        <p14:creationId xmlns:p14="http://schemas.microsoft.com/office/powerpoint/2010/main" val="7277905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Na ověření Červené královny byl proveden rafinovaný pokus na háďátku (</a:t>
            </a:r>
            <a:r>
              <a:rPr lang="cs-CZ" i="1" dirty="0" err="1" smtClean="0"/>
              <a:t>Caenorhabditis</a:t>
            </a:r>
            <a:r>
              <a:rPr lang="cs-CZ" i="1" dirty="0" smtClean="0"/>
              <a:t> </a:t>
            </a:r>
            <a:r>
              <a:rPr lang="cs-CZ" i="1" dirty="0" err="1" smtClean="0"/>
              <a:t>elegans</a:t>
            </a:r>
            <a:r>
              <a:rPr lang="cs-CZ" dirty="0" smtClean="0"/>
              <a:t>) s využitím </a:t>
            </a:r>
            <a:r>
              <a:rPr lang="cs-CZ" dirty="0" err="1" smtClean="0"/>
              <a:t>patogení</a:t>
            </a:r>
            <a:r>
              <a:rPr lang="cs-CZ" dirty="0" smtClean="0"/>
              <a:t> bakterie </a:t>
            </a:r>
            <a:r>
              <a:rPr lang="cs-CZ" i="1" dirty="0" err="1" smtClean="0"/>
              <a:t>Serratia</a:t>
            </a:r>
            <a:r>
              <a:rPr lang="cs-CZ" i="1" dirty="0" smtClean="0"/>
              <a:t> </a:t>
            </a:r>
            <a:r>
              <a:rPr lang="cs-CZ" i="1" dirty="0" err="1" smtClean="0"/>
              <a:t>marcescens</a:t>
            </a:r>
            <a:r>
              <a:rPr lang="cs-CZ" dirty="0" smtClean="0"/>
              <a:t>, která háďátko napadá a je schopná citlivé jedince do 24 hodin usmrtit. Háďátko má dva druhy jedinců: samce a hermafrodity, kteří produkují spermie a vajíčka a jsou schopni samooplození nebo se mohou pářit se samci. Za normálních okolností dávají přednost samooplození, 20-30% potomstva je produktem páření. Existují linie háďátek, které se umí množit jen samooplozením a naopak linie, které ztratily schopnost samooplození a musí se pářit (obligátně sexuální). </a:t>
            </a:r>
          </a:p>
          <a:p>
            <a:r>
              <a:rPr lang="cs-CZ" dirty="0" smtClean="0"/>
              <a:t>Pokus spočíval v tom, že tyto tři linie (obligátně sexuální, obligátně hermafroditická a divoká) byly nejprve vystaveny působení mutagenu, aby vznikla variabilita, a pak byly vystaveny bakterii, ovšem bakterii dvojího typu. Jedna skupina bakterii se mohla vyvíjet zároveň s hostitelem (koevoluce)(po napadení se z mrtvých háďátek odebraly bakterie, které se pustily na další generaci přeživších háďátek), zatímco druhá skupina bakterií byla stále stejná (patrně z mrazáku, aby se neměnila). </a:t>
            </a:r>
          </a:p>
          <a:p>
            <a:r>
              <a:rPr lang="cs-CZ" dirty="0" smtClean="0"/>
              <a:t>  Výsledkem bylo to, že obligátně hermafroditické linie vystavené vyvíjející se bakterii vyhynuly do 20ti generací, zatímco divoká linie a obligátně sexuální linie přežily. Zajímavé bylo i to, že u divoké linie se frekvence páření zvýšila na 70% a to nejprve u skupin vystavených vyvíjejícím se i nevyvíjejícím se bakteriím. U skupiny s nevyvíjejícími se bakteriemi se však po čase frekvence páření vrátila zpět na původní úroveň, zatímco u skupiny vystavené vyvíjejícím se bakteriím zůstala do konce pokusu vysoká. </a:t>
            </a:r>
          </a:p>
          <a:p>
            <a:r>
              <a:rPr lang="cs-CZ" dirty="0" smtClean="0"/>
              <a:t>  Všechny linie přežily vystavení nevyvíjejícím se bakteriím po 30 generací, kdy byl pokus ukončen. Čili jedinou hrozbou je patogen, který se vyvíjí zároveň s námi, protože má možnost se přizpůsobovat, a jedinou naší obranou je sex, který produkuje variabilní potomstvo a představuje (velmi) dočasný únik před patogenem. Což je v souladu s hypotézou Červená královna. </a:t>
            </a:r>
          </a:p>
          <a:p>
            <a:r>
              <a:rPr lang="cs-CZ" dirty="0" err="1" smtClean="0"/>
              <a:t>Levi</a:t>
            </a:r>
            <a:r>
              <a:rPr lang="cs-CZ" dirty="0" smtClean="0"/>
              <a:t> et al. (2011) </a:t>
            </a:r>
            <a:r>
              <a:rPr lang="cs-CZ" sz="1200" b="0" i="0" u="none" strike="noStrike" kern="1200" baseline="0" dirty="0" smtClean="0">
                <a:solidFill>
                  <a:schemeClr val="tx1"/>
                </a:solidFill>
                <a:latin typeface="+mn-lt"/>
                <a:ea typeface="+mn-ea"/>
                <a:cs typeface="+mn-cs"/>
              </a:rPr>
              <a:t>DOI: 10.1126/science.1206360</a:t>
            </a:r>
            <a:endParaRPr lang="cs-CZ" dirty="0" smtClean="0"/>
          </a:p>
          <a:p>
            <a:r>
              <a:rPr lang="cs-CZ" dirty="0" smtClean="0"/>
              <a:t>Upravený obrázek háďátek z</a:t>
            </a:r>
            <a:r>
              <a:rPr lang="cs-CZ" baseline="0" dirty="0" smtClean="0"/>
              <a:t> </a:t>
            </a:r>
            <a:r>
              <a:rPr lang="cs-CZ" dirty="0" smtClean="0"/>
              <a:t>http://www.mun.ca/biology/desmid/brian/BIOL3530/DB_11/DBNGerm.html</a:t>
            </a:r>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81</a:t>
            </a:fld>
            <a:endParaRPr lang="cs-CZ"/>
          </a:p>
        </p:txBody>
      </p:sp>
    </p:spTree>
    <p:extLst>
      <p:ext uri="{BB962C8B-B14F-4D97-AF65-F5344CB8AC3E}">
        <p14:creationId xmlns:p14="http://schemas.microsoft.com/office/powerpoint/2010/main" val="11051419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cs-CZ" altLang="cs-CZ" dirty="0" smtClean="0"/>
              <a:t>Asexuální linie mají na počátku výhodu oproti </a:t>
            </a:r>
            <a:r>
              <a:rPr lang="cs-CZ" altLang="cs-CZ" dirty="0" err="1" smtClean="0"/>
              <a:t>sexuálům</a:t>
            </a:r>
            <a:r>
              <a:rPr lang="cs-CZ" altLang="cs-CZ" dirty="0" smtClean="0"/>
              <a:t>, protože plodí pouze jedince, kteří sami mohou mít potomky (tj. samice), jedinec může založit novou populaci, </a:t>
            </a:r>
            <a:r>
              <a:rPr lang="cs-CZ" altLang="cs-CZ" dirty="0" err="1" smtClean="0"/>
              <a:t>neztráci</a:t>
            </a:r>
            <a:r>
              <a:rPr lang="cs-CZ" altLang="cs-CZ" dirty="0" smtClean="0"/>
              <a:t> se energie sexuálním chováním, ... Z dlouhodobého hlediska ale asexuální linie prohrají, protože jejich evoluce je zpomalená kvůli </a:t>
            </a:r>
            <a:r>
              <a:rPr lang="cs-CZ" altLang="cs-CZ" dirty="0" err="1" smtClean="0"/>
              <a:t>Hill-Robertsonově</a:t>
            </a:r>
            <a:r>
              <a:rPr lang="cs-CZ" altLang="cs-CZ" dirty="0" smtClean="0"/>
              <a:t> efektu. Ten se týká výhodnosti rekombinace a popisuje to, že v konečně veliké populaci s nějakou mutační rychlostí vznikne výhodná mutace A. Pokud vznikne mutace B v jiném genu u jedince </a:t>
            </a:r>
            <a:r>
              <a:rPr lang="cs-CZ" altLang="cs-CZ" dirty="0" err="1" smtClean="0"/>
              <a:t>aB</a:t>
            </a:r>
            <a:r>
              <a:rPr lang="cs-CZ" altLang="cs-CZ" dirty="0" smtClean="0"/>
              <a:t>, pak si A </a:t>
            </a:r>
            <a:r>
              <a:rPr lang="cs-CZ" altLang="cs-CZ" dirty="0" err="1" smtClean="0"/>
              <a:t>a</a:t>
            </a:r>
            <a:r>
              <a:rPr lang="cs-CZ" altLang="cs-CZ" dirty="0" smtClean="0"/>
              <a:t> B budou konkurovat. Za přítomnosti rekombinace časem vznikne jedinec AB, za její nepřítomnosti je potřeba aby k oběma mutacím došlo v jedné linii (záleží na mutační rychlosti a frekvence A). Nepřítomnost rekombinace tedy zpomaluje evoluci.</a:t>
            </a:r>
          </a:p>
          <a:p>
            <a:pPr>
              <a:spcBef>
                <a:spcPct val="0"/>
              </a:spcBef>
            </a:pPr>
            <a:r>
              <a:rPr lang="cs-CZ" altLang="cs-CZ" dirty="0" smtClean="0"/>
              <a:t>  Z tohoto důvodu jsou partenogenetické linie obecně evolučními biology považovány za dlouhodobě neudržitelné a odsouzené k zániku dříve, než projdou extenzivní </a:t>
            </a:r>
            <a:r>
              <a:rPr lang="cs-CZ" altLang="cs-CZ" dirty="0" err="1" smtClean="0"/>
              <a:t>speciací</a:t>
            </a:r>
            <a:r>
              <a:rPr lang="cs-CZ" altLang="cs-CZ" dirty="0" smtClean="0"/>
              <a:t>. Proto když se zjistilo, že vířníci se skupiny </a:t>
            </a:r>
            <a:r>
              <a:rPr lang="cs-CZ" altLang="cs-CZ" dirty="0" err="1" smtClean="0"/>
              <a:t>Bdelloidea</a:t>
            </a:r>
            <a:r>
              <a:rPr lang="cs-CZ" altLang="cs-CZ" dirty="0" smtClean="0"/>
              <a:t>, čítající cca 460 druhů, se partenogeneticky množí již 40 milionů let, byly slavným evolučním biologem Johnem </a:t>
            </a:r>
            <a:r>
              <a:rPr lang="cs-CZ" altLang="cs-CZ" dirty="0" err="1" smtClean="0"/>
              <a:t>Maynardem</a:t>
            </a:r>
            <a:r>
              <a:rPr lang="cs-CZ" altLang="cs-CZ" dirty="0" smtClean="0"/>
              <a:t> Smithem označeny za evoluční skandál. </a:t>
            </a:r>
          </a:p>
          <a:p>
            <a:pPr>
              <a:spcBef>
                <a:spcPct val="0"/>
              </a:spcBef>
            </a:pPr>
            <a:r>
              <a:rPr lang="cs-CZ" altLang="cs-CZ" dirty="0" smtClean="0"/>
              <a:t>  </a:t>
            </a:r>
            <a:r>
              <a:rPr lang="cs-CZ" altLang="cs-CZ" dirty="0" err="1" smtClean="0"/>
              <a:t>Bdelloidi</a:t>
            </a:r>
            <a:r>
              <a:rPr lang="cs-CZ" altLang="cs-CZ" dirty="0" smtClean="0"/>
              <a:t> jsou mikroskopičtí (mnohem menší než 1 mm) vodní mnohobuněční živočichové.</a:t>
            </a:r>
            <a:r>
              <a:rPr lang="cs-CZ" altLang="cs-CZ" baseline="0" dirty="0" smtClean="0"/>
              <a:t> </a:t>
            </a:r>
            <a:r>
              <a:rPr lang="cs-CZ" altLang="cs-CZ" dirty="0" smtClean="0"/>
              <a:t>Vajíčka se vyvíjejí tak, že proběhnou 2 mitotická dělení, při kterých se oddělí pólová tělíska. Žijí ve sladkých vodách (jezera, potoky), vlhkých prostředích (mech, lišejník, kůra, půda, detrit), ale málo v mořích.  Dospělci mnoha druhů přežívají zmrznutí, vyskytují se na Antarktidě a v alpinském pásmu nad 4000 m. Živí se bakteriemi, jednobuněčnými řasami a houbami. Podobně jako řada dalších sladkovodních bezobratlých a zejména živočichů žijících v meších a lišejnících a půdě, jsou </a:t>
            </a:r>
            <a:r>
              <a:rPr lang="cs-CZ" altLang="cs-CZ" dirty="0" err="1" smtClean="0"/>
              <a:t>bdelloidi</a:t>
            </a:r>
            <a:r>
              <a:rPr lang="cs-CZ" altLang="cs-CZ" dirty="0" smtClean="0"/>
              <a:t> schopni přežít vyschnutí  a následnou rehydrataci. Během vyschnutí zmenší </a:t>
            </a:r>
            <a:r>
              <a:rPr lang="cs-CZ" altLang="cs-CZ" dirty="0" err="1" smtClean="0"/>
              <a:t>bdelloidi</a:t>
            </a:r>
            <a:r>
              <a:rPr lang="cs-CZ" altLang="cs-CZ" dirty="0" smtClean="0"/>
              <a:t> váhu těla o 95%, kondenzují se tkáně, buňky i organely. Vyschlí jedinci mohou být snadno přeneseni na nové stanoviště, kde založí novou populaci, ovšem ne všichni se proberou (cca 10% úmrtnost). Pro šíření této skupiny na nová stanoviště je tedy partenogeneze velmi výhodná, protože není potřeba hledat partnera. </a:t>
            </a:r>
            <a:r>
              <a:rPr lang="cs-CZ" altLang="cs-CZ" dirty="0" err="1" smtClean="0"/>
              <a:t>Bdelloidi</a:t>
            </a:r>
            <a:r>
              <a:rPr lang="cs-CZ" altLang="cs-CZ" dirty="0" smtClean="0"/>
              <a:t> jsou schopni přežít vysoké dávky ionizujícího záření. Bylo prokázáno, že během dormance dochází u </a:t>
            </a:r>
            <a:r>
              <a:rPr lang="cs-CZ" altLang="cs-CZ" dirty="0" err="1" smtClean="0"/>
              <a:t>bdelloidů</a:t>
            </a:r>
            <a:r>
              <a:rPr lang="cs-CZ" altLang="cs-CZ" dirty="0" smtClean="0"/>
              <a:t> k </a:t>
            </a:r>
            <a:r>
              <a:rPr lang="cs-CZ" altLang="cs-CZ" dirty="0" err="1" smtClean="0"/>
              <a:t>dvouřetězcovým</a:t>
            </a:r>
            <a:r>
              <a:rPr lang="cs-CZ" altLang="cs-CZ" dirty="0" smtClean="0"/>
              <a:t> zlomům DNA, ale že zároveň mají vysokou schopnost jejich opravy. Dokonce bylo prokázáno, že matky, které prošly vyschnutím, plodí zdravější a dlouhověké dcery, což indikuje existenci reparačního mechanismu spojeného s probuzením s </a:t>
            </a:r>
            <a:r>
              <a:rPr lang="cs-CZ" altLang="cs-CZ" dirty="0" err="1" smtClean="0"/>
              <a:t>anhydrobiózy</a:t>
            </a:r>
            <a:r>
              <a:rPr lang="cs-CZ" altLang="cs-CZ" dirty="0" smtClean="0"/>
              <a:t>. Fitness populace </a:t>
            </a:r>
            <a:r>
              <a:rPr lang="cs-CZ" altLang="cs-CZ" dirty="0" err="1" smtClean="0"/>
              <a:t>bdeloidů</a:t>
            </a:r>
            <a:r>
              <a:rPr lang="cs-CZ" altLang="cs-CZ" dirty="0" smtClean="0"/>
              <a:t> se snižuje, je-li po několik generací ponechána ve vodním prostředí bez vyschnutí. Pro to existuje tyto teorie: 1) </a:t>
            </a:r>
            <a:r>
              <a:rPr lang="cs-CZ" altLang="cs-CZ" dirty="0" err="1" smtClean="0"/>
              <a:t>epigenetika</a:t>
            </a:r>
            <a:r>
              <a:rPr lang="cs-CZ" altLang="cs-CZ" dirty="0" smtClean="0"/>
              <a:t> (potřeba obnovit epigenetické značky), 2) vyschnutí = zbavení se parazitů, kteří nejsou schopni dormance.</a:t>
            </a:r>
          </a:p>
          <a:p>
            <a:pPr>
              <a:spcBef>
                <a:spcPct val="0"/>
              </a:spcBef>
            </a:pPr>
            <a:r>
              <a:rPr lang="cs-CZ" altLang="cs-CZ" dirty="0" smtClean="0"/>
              <a:t>(</a:t>
            </a:r>
            <a:r>
              <a:rPr lang="cs-CZ" altLang="cs-CZ" dirty="0" err="1" smtClean="0"/>
              <a:t>Welch</a:t>
            </a:r>
            <a:r>
              <a:rPr lang="cs-CZ" altLang="cs-CZ" dirty="0" smtClean="0"/>
              <a:t> et al. 2009)</a:t>
            </a:r>
          </a:p>
          <a:p>
            <a:pPr>
              <a:spcBef>
                <a:spcPct val="0"/>
              </a:spcBef>
            </a:pPr>
            <a:endParaRPr lang="cs-CZ" altLang="cs-CZ" dirty="0" smtClean="0"/>
          </a:p>
          <a:p>
            <a:pPr>
              <a:spcBef>
                <a:spcPct val="0"/>
              </a:spcBef>
            </a:pPr>
            <a:endParaRPr lang="cs-CZ" altLang="cs-CZ" dirty="0" smtClean="0"/>
          </a:p>
        </p:txBody>
      </p:sp>
    </p:spTree>
    <p:extLst>
      <p:ext uri="{BB962C8B-B14F-4D97-AF65-F5344CB8AC3E}">
        <p14:creationId xmlns:p14="http://schemas.microsoft.com/office/powerpoint/2010/main" val="25743019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smtClean="0"/>
              <a:t>Obecně se zdá, že pro dlouhodobé přežívání bez sexu vděčí </a:t>
            </a:r>
            <a:r>
              <a:rPr lang="cs-CZ" altLang="cs-CZ" dirty="0" err="1" smtClean="0"/>
              <a:t>bdeloidi</a:t>
            </a:r>
            <a:r>
              <a:rPr lang="cs-CZ" altLang="cs-CZ" dirty="0" smtClean="0"/>
              <a:t> kombinací několika faktorů: 1) dormance – toho jsou schopny i jiné skupiny živočichů, ale jen </a:t>
            </a:r>
            <a:r>
              <a:rPr lang="cs-CZ" altLang="cs-CZ" dirty="0" err="1" smtClean="0"/>
              <a:t>bdeloidi</a:t>
            </a:r>
            <a:r>
              <a:rPr lang="cs-CZ" altLang="cs-CZ" dirty="0" smtClean="0"/>
              <a:t> ji mají v kombinaci s partenogenezí. Vynikající</a:t>
            </a:r>
            <a:r>
              <a:rPr lang="cs-CZ" altLang="cs-CZ" baseline="0" dirty="0" smtClean="0"/>
              <a:t> s</a:t>
            </a:r>
            <a:r>
              <a:rPr lang="cs-CZ" altLang="cs-CZ" dirty="0" smtClean="0"/>
              <a:t>chopnost opravy DNA pro procitnutí z dormance má</a:t>
            </a:r>
            <a:r>
              <a:rPr lang="cs-CZ" altLang="cs-CZ" baseline="0" dirty="0" smtClean="0"/>
              <a:t> zřejmě vedlejší efekt: do DNA </a:t>
            </a:r>
            <a:r>
              <a:rPr lang="cs-CZ" altLang="cs-CZ" baseline="0" dirty="0" err="1" smtClean="0"/>
              <a:t>bdelloidů</a:t>
            </a:r>
            <a:r>
              <a:rPr lang="cs-CZ" altLang="cs-CZ" baseline="0" dirty="0" smtClean="0"/>
              <a:t> se integrují kusy DNA z jiných organismů v okolí. </a:t>
            </a:r>
            <a:r>
              <a:rPr lang="cs-CZ" altLang="cs-CZ" baseline="0" dirty="0" err="1" smtClean="0"/>
              <a:t>Bdelloidi</a:t>
            </a:r>
            <a:r>
              <a:rPr lang="cs-CZ" altLang="cs-CZ" baseline="0" dirty="0" smtClean="0"/>
              <a:t> tak získávají nový genetický materiál, který mohou využívat pro vlastní potřebu</a:t>
            </a:r>
            <a:r>
              <a:rPr lang="cs-CZ" altLang="cs-CZ" dirty="0" smtClean="0"/>
              <a:t>. Partenogenetická reprodukce generuje množství potomstva, takže se populace může po nepříznivých podmínkách rychle obnovit. V </a:t>
            </a:r>
            <a:r>
              <a:rPr lang="cs-CZ" altLang="cs-CZ" dirty="0" err="1" smtClean="0"/>
              <a:t>dormantním</a:t>
            </a:r>
            <a:r>
              <a:rPr lang="cs-CZ" altLang="cs-CZ" dirty="0" smtClean="0"/>
              <a:t> stádiu se jedinci mohou šířit na velké vzdálenosti. </a:t>
            </a:r>
            <a:r>
              <a:rPr lang="cs-CZ" altLang="cs-CZ" dirty="0" err="1" smtClean="0"/>
              <a:t>Dormace</a:t>
            </a:r>
            <a:r>
              <a:rPr lang="cs-CZ" altLang="cs-CZ" dirty="0" smtClean="0"/>
              <a:t> je zároveň patrně chrání před parazity, protože případná parazit by rovněž musel být schopný</a:t>
            </a:r>
            <a:r>
              <a:rPr lang="cs-CZ" altLang="cs-CZ" baseline="0" dirty="0" smtClean="0"/>
              <a:t> dormance. </a:t>
            </a:r>
            <a:endParaRPr lang="cs-CZ" altLang="cs-CZ" dirty="0" smtClean="0">
              <a:latin typeface="Arial" panose="020B0604020202020204" pitchFamily="34" charset="0"/>
            </a:endParaRPr>
          </a:p>
        </p:txBody>
      </p:sp>
    </p:spTree>
    <p:extLst>
      <p:ext uri="{BB962C8B-B14F-4D97-AF65-F5344CB8AC3E}">
        <p14:creationId xmlns:p14="http://schemas.microsoft.com/office/powerpoint/2010/main" val="3378447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ltLang="cs-CZ" dirty="0" smtClean="0"/>
              <a:t>Během buněčného cyklu musí buňka projít několika kontrolními body (</a:t>
            </a:r>
            <a:r>
              <a:rPr lang="cs-CZ" altLang="cs-CZ" dirty="0" err="1" smtClean="0"/>
              <a:t>checkpoints</a:t>
            </a:r>
            <a:r>
              <a:rPr lang="cs-CZ" altLang="cs-CZ" dirty="0" smtClean="0"/>
              <a:t>), ve kterých se rozhoduje o tom, jestli může postoupit do další fáze. </a:t>
            </a:r>
          </a:p>
          <a:p>
            <a:r>
              <a:rPr lang="cs-CZ" altLang="cs-CZ" dirty="0" smtClean="0"/>
              <a:t>- První bod je v </a:t>
            </a:r>
            <a:r>
              <a:rPr lang="cs-CZ" altLang="cs-CZ" dirty="0" err="1" smtClean="0"/>
              <a:t>G1</a:t>
            </a:r>
            <a:r>
              <a:rPr lang="cs-CZ" altLang="cs-CZ" dirty="0" smtClean="0"/>
              <a:t>, kdy se prověřuje, jestli je buňka dostatečně veliká, jestli má dostatek energie pro rozdělení a jestli je její DNA nepoškozená. </a:t>
            </a:r>
          </a:p>
          <a:p>
            <a:r>
              <a:rPr lang="cs-CZ" altLang="cs-CZ" dirty="0" smtClean="0"/>
              <a:t>- Druhý kontrolní bod je v </a:t>
            </a:r>
            <a:r>
              <a:rPr lang="cs-CZ" altLang="cs-CZ" dirty="0" err="1" smtClean="0"/>
              <a:t>G2</a:t>
            </a:r>
            <a:r>
              <a:rPr lang="cs-CZ" altLang="cs-CZ" dirty="0" smtClean="0"/>
              <a:t> před vstupem do M-fáze. Kontroluje se velikost buňky a to, zda je DNA </a:t>
            </a:r>
            <a:r>
              <a:rPr lang="cs-CZ" altLang="cs-CZ" dirty="0" err="1" smtClean="0"/>
              <a:t>zreplikovaná</a:t>
            </a:r>
            <a:r>
              <a:rPr lang="cs-CZ" altLang="cs-CZ" dirty="0" smtClean="0"/>
              <a:t> a není poškozená.</a:t>
            </a:r>
          </a:p>
          <a:p>
            <a:r>
              <a:rPr lang="cs-CZ" altLang="cs-CZ" dirty="0" smtClean="0"/>
              <a:t>- Třetí kontrolní bod je v metafázi a kontroluje se, jestli je každý </a:t>
            </a:r>
            <a:r>
              <a:rPr lang="cs-CZ" altLang="cs-CZ" dirty="0" err="1" smtClean="0"/>
              <a:t>kinetochor</a:t>
            </a:r>
            <a:r>
              <a:rPr lang="cs-CZ" altLang="cs-CZ" dirty="0" smtClean="0"/>
              <a:t> správně zachycen na vlákna dělícího vřeténka. </a:t>
            </a:r>
          </a:p>
          <a:p>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13</a:t>
            </a:fld>
            <a:endParaRPr lang="cs-CZ"/>
          </a:p>
        </p:txBody>
      </p:sp>
    </p:spTree>
    <p:extLst>
      <p:ext uri="{BB962C8B-B14F-4D97-AF65-F5344CB8AC3E}">
        <p14:creationId xmlns:p14="http://schemas.microsoft.com/office/powerpoint/2010/main" val="488656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Karyotyp buňky z nádoru prsní žlázy obarvený metodou SKY. Buňka je </a:t>
            </a:r>
            <a:r>
              <a:rPr lang="cs-CZ" dirty="0" err="1" smtClean="0"/>
              <a:t>hypertriploidní</a:t>
            </a:r>
            <a:r>
              <a:rPr lang="cs-CZ" dirty="0" smtClean="0"/>
              <a:t> (má více chromosomů než triploid), chromosomy jsou velmi přestavěné, části chromosomů jsou ztracené nebo </a:t>
            </a:r>
            <a:r>
              <a:rPr lang="cs-CZ" dirty="0" err="1" smtClean="0"/>
              <a:t>zduplikované</a:t>
            </a:r>
            <a:r>
              <a:rPr lang="cs-CZ" dirty="0" smtClean="0"/>
              <a:t>. </a:t>
            </a:r>
          </a:p>
          <a:p>
            <a:endParaRPr lang="cs-CZ" dirty="0" smtClean="0"/>
          </a:p>
          <a:p>
            <a:r>
              <a:rPr lang="cs-CZ" dirty="0" smtClean="0"/>
              <a:t>Obrázek rakovinných buněk z http://old-www.path.cam.ac.uk/~pawefish/BreastCellLineDescriptions/HCC38.html</a:t>
            </a:r>
          </a:p>
          <a:p>
            <a:r>
              <a:rPr lang="cs-CZ" dirty="0" smtClean="0"/>
              <a:t>Obrázek zdravých buněk z </a:t>
            </a:r>
            <a:r>
              <a:rPr lang="en-US" dirty="0" smtClean="0"/>
              <a:t>https://commons.wikimedia.org/w/index.php?curid=7853183</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15</a:t>
            </a:fld>
            <a:endParaRPr lang="cs-CZ"/>
          </a:p>
        </p:txBody>
      </p:sp>
    </p:spTree>
    <p:extLst>
      <p:ext uri="{BB962C8B-B14F-4D97-AF65-F5344CB8AC3E}">
        <p14:creationId xmlns:p14="http://schemas.microsoft.com/office/powerpoint/2010/main" val="3719000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Chromosomy jsou v interfázi rozvolněné</a:t>
            </a:r>
            <a:r>
              <a:rPr lang="cs-CZ" baseline="0" dirty="0" smtClean="0"/>
              <a:t> a </a:t>
            </a:r>
            <a:r>
              <a:rPr lang="cs-CZ" dirty="0" smtClean="0"/>
              <a:t>zaujímají svá teritoria, která se na okrajích překrývají. Aby se chromosomy mohly při</a:t>
            </a:r>
            <a:r>
              <a:rPr lang="cs-CZ" baseline="0" dirty="0" smtClean="0"/>
              <a:t> dělení buňky </a:t>
            </a:r>
            <a:r>
              <a:rPr lang="cs-CZ" dirty="0" smtClean="0"/>
              <a:t>rozejít, musí nejprve zkondenzovat.</a:t>
            </a:r>
            <a:r>
              <a:rPr lang="cs-CZ" baseline="0" dirty="0" smtClean="0"/>
              <a:t> DNA v </a:t>
            </a:r>
            <a:r>
              <a:rPr lang="cs-CZ" baseline="0" dirty="0" err="1" smtClean="0"/>
              <a:t>metafázním</a:t>
            </a:r>
            <a:r>
              <a:rPr lang="cs-CZ" baseline="0" dirty="0" smtClean="0"/>
              <a:t> chromosomu je 10 </a:t>
            </a:r>
            <a:r>
              <a:rPr lang="cs-CZ" baseline="0" dirty="0" err="1" smtClean="0"/>
              <a:t>000x</a:t>
            </a:r>
            <a:r>
              <a:rPr lang="cs-CZ" baseline="0" dirty="0" smtClean="0"/>
              <a:t> kondenzovanější než nahá DNA (která se ovšem v buňce nikdy nevyskytuje, normální stupeň kondenzace DNA v </a:t>
            </a:r>
            <a:r>
              <a:rPr lang="cs-CZ" baseline="0" dirty="0" err="1" smtClean="0"/>
              <a:t>interfázním</a:t>
            </a:r>
            <a:r>
              <a:rPr lang="cs-CZ" baseline="0" dirty="0" smtClean="0"/>
              <a:t> jádře je </a:t>
            </a:r>
            <a:r>
              <a:rPr lang="cs-CZ" baseline="0" dirty="0" err="1" smtClean="0"/>
              <a:t>7x-50x</a:t>
            </a:r>
            <a:r>
              <a:rPr lang="cs-CZ" baseline="0" dirty="0" smtClean="0"/>
              <a:t>).  </a:t>
            </a:r>
            <a:endParaRPr lang="cs-CZ" dirty="0" smtClean="0"/>
          </a:p>
          <a:p>
            <a:endParaRPr lang="cs-CZ" dirty="0" smtClean="0"/>
          </a:p>
          <a:p>
            <a:r>
              <a:rPr lang="cs-CZ" dirty="0" smtClean="0"/>
              <a:t>Obrázek chromosomálních teritorií z </a:t>
            </a:r>
            <a:r>
              <a:rPr lang="cs-CZ" dirty="0" err="1" smtClean="0"/>
              <a:t>Speicher</a:t>
            </a:r>
            <a:r>
              <a:rPr lang="cs-CZ" dirty="0" smtClean="0"/>
              <a:t> a </a:t>
            </a:r>
            <a:r>
              <a:rPr lang="cs-CZ" dirty="0" err="1" smtClean="0"/>
              <a:t>Carter</a:t>
            </a:r>
            <a:r>
              <a:rPr lang="cs-CZ" dirty="0" smtClean="0"/>
              <a:t> (2005) doi:10.1038/nrg1692</a:t>
            </a:r>
          </a:p>
          <a:p>
            <a:r>
              <a:rPr lang="cs-CZ" dirty="0" smtClean="0"/>
              <a:t>Chromosomy z https://en.wikipedia.org/wiki/Condensin</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18</a:t>
            </a:fld>
            <a:endParaRPr lang="cs-CZ"/>
          </a:p>
        </p:txBody>
      </p:sp>
    </p:spTree>
    <p:extLst>
      <p:ext uri="{BB962C8B-B14F-4D97-AF65-F5344CB8AC3E}">
        <p14:creationId xmlns:p14="http://schemas.microsoft.com/office/powerpoint/2010/main" val="3160920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eaLnBrk="1" hangingPunct="1">
              <a:spcBef>
                <a:spcPts val="1800"/>
              </a:spcBef>
              <a:buFontTx/>
              <a:buNone/>
            </a:pPr>
            <a:r>
              <a:rPr lang="cs-CZ" altLang="cs-CZ" sz="1200" b="1" dirty="0" smtClean="0">
                <a:latin typeface="Calibri" pitchFamily="34" charset="0"/>
              </a:rPr>
              <a:t>Fáze mitózy:</a:t>
            </a:r>
          </a:p>
          <a:p>
            <a:pPr marL="0" marR="0" indent="0" algn="l" defTabSz="914400" rtl="0" eaLnBrk="1" fontAlgn="auto" latinLnBrk="0" hangingPunct="1">
              <a:lnSpc>
                <a:spcPct val="100000"/>
              </a:lnSpc>
              <a:spcBef>
                <a:spcPts val="1800"/>
              </a:spcBef>
              <a:spcAft>
                <a:spcPts val="0"/>
              </a:spcAft>
              <a:buClrTx/>
              <a:buSzTx/>
              <a:buFontTx/>
              <a:buNone/>
              <a:tabLst/>
              <a:defRPr/>
            </a:pPr>
            <a:r>
              <a:rPr lang="cs-CZ" altLang="cs-CZ" sz="1200" b="1" dirty="0" smtClean="0">
                <a:solidFill>
                  <a:srgbClr val="4C9C20"/>
                </a:solidFill>
                <a:latin typeface="Calibri" pitchFamily="34" charset="0"/>
              </a:rPr>
              <a:t>Profáze</a:t>
            </a:r>
            <a:r>
              <a:rPr lang="cs-CZ" altLang="cs-CZ" sz="1200" dirty="0" smtClean="0">
                <a:latin typeface="Calibri" pitchFamily="34" charset="0"/>
              </a:rPr>
              <a:t> – kondenzace chromosomů, centrioly putují na opačné póly, rozpuštění jaderné membrány, vazba chromosomů na mikrotubuly dělicího vřeténka</a:t>
            </a:r>
          </a:p>
          <a:p>
            <a:pPr eaLnBrk="1" hangingPunct="1">
              <a:spcBef>
                <a:spcPts val="1800"/>
              </a:spcBef>
            </a:pPr>
            <a:r>
              <a:rPr lang="cs-CZ" altLang="cs-CZ" sz="1200" b="1" dirty="0" smtClean="0">
                <a:solidFill>
                  <a:srgbClr val="4C9C20"/>
                </a:solidFill>
                <a:latin typeface="Calibri" pitchFamily="34" charset="0"/>
              </a:rPr>
              <a:t>Metafáze</a:t>
            </a:r>
            <a:r>
              <a:rPr lang="cs-CZ" altLang="cs-CZ" sz="1200" dirty="0" smtClean="0">
                <a:latin typeface="Calibri" pitchFamily="34" charset="0"/>
              </a:rPr>
              <a:t> – srovnání chromosomů do ekvatoriální roviny</a:t>
            </a:r>
          </a:p>
          <a:p>
            <a:pPr eaLnBrk="1" hangingPunct="1">
              <a:spcBef>
                <a:spcPts val="1800"/>
              </a:spcBef>
            </a:pPr>
            <a:r>
              <a:rPr lang="cs-CZ" altLang="cs-CZ" sz="1200" b="1" dirty="0" smtClean="0">
                <a:solidFill>
                  <a:srgbClr val="4C9C20"/>
                </a:solidFill>
                <a:latin typeface="Calibri" pitchFamily="34" charset="0"/>
              </a:rPr>
              <a:t>Anafáze</a:t>
            </a:r>
            <a:r>
              <a:rPr lang="cs-CZ" altLang="cs-CZ" sz="1200" dirty="0" smtClean="0">
                <a:latin typeface="Calibri" pitchFamily="34" charset="0"/>
              </a:rPr>
              <a:t> – rozchod sesterských chromatid</a:t>
            </a:r>
          </a:p>
          <a:p>
            <a:pPr eaLnBrk="1" hangingPunct="1">
              <a:spcBef>
                <a:spcPts val="1800"/>
              </a:spcBef>
            </a:pPr>
            <a:r>
              <a:rPr lang="cs-CZ" altLang="cs-CZ" sz="1200" b="1" dirty="0" smtClean="0">
                <a:solidFill>
                  <a:srgbClr val="4C9C20"/>
                </a:solidFill>
                <a:latin typeface="Calibri" pitchFamily="34" charset="0"/>
              </a:rPr>
              <a:t>Telofáze</a:t>
            </a:r>
            <a:r>
              <a:rPr lang="cs-CZ" altLang="cs-CZ" sz="1200" dirty="0" smtClean="0">
                <a:latin typeface="Calibri" pitchFamily="34" charset="0"/>
              </a:rPr>
              <a:t> – </a:t>
            </a:r>
            <a:r>
              <a:rPr lang="cs-CZ" altLang="cs-CZ" sz="1200" dirty="0" err="1" smtClean="0">
                <a:latin typeface="Calibri" pitchFamily="34" charset="0"/>
              </a:rPr>
              <a:t>dekondenzace</a:t>
            </a:r>
            <a:r>
              <a:rPr lang="cs-CZ" altLang="cs-CZ" sz="1200" dirty="0" smtClean="0">
                <a:latin typeface="Calibri" pitchFamily="34" charset="0"/>
              </a:rPr>
              <a:t> chromosomů, obnovení jaderné membrány</a:t>
            </a:r>
          </a:p>
          <a:p>
            <a:pPr eaLnBrk="1" hangingPunct="1">
              <a:spcBef>
                <a:spcPts val="1800"/>
              </a:spcBef>
              <a:buFontTx/>
              <a:buNone/>
            </a:pPr>
            <a:r>
              <a:rPr lang="cs-CZ" altLang="cs-CZ" sz="1200" dirty="0" smtClean="0">
                <a:latin typeface="Calibri" pitchFamily="34" charset="0"/>
              </a:rPr>
              <a:t>Po rozdělení jader následuje cytokineze – rozdělení buňky</a:t>
            </a:r>
          </a:p>
          <a:p>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19</a:t>
            </a:fld>
            <a:endParaRPr lang="cs-CZ"/>
          </a:p>
        </p:txBody>
      </p:sp>
    </p:spTree>
    <p:extLst>
      <p:ext uri="{BB962C8B-B14F-4D97-AF65-F5344CB8AC3E}">
        <p14:creationId xmlns:p14="http://schemas.microsoft.com/office/powerpoint/2010/main" val="3451981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eaLnBrk="1" hangingPunct="1">
              <a:spcBef>
                <a:spcPct val="40000"/>
              </a:spcBef>
              <a:buFontTx/>
              <a:buNone/>
            </a:pPr>
            <a:r>
              <a:rPr lang="cs-CZ" altLang="cs-CZ" sz="1200" b="1" dirty="0" smtClean="0">
                <a:latin typeface="Calibri" pitchFamily="34" charset="0"/>
              </a:rPr>
              <a:t>Dělení živočišné buňky</a:t>
            </a:r>
          </a:p>
          <a:p>
            <a:pPr eaLnBrk="1" hangingPunct="1">
              <a:spcBef>
                <a:spcPct val="40000"/>
              </a:spcBef>
              <a:buFontTx/>
              <a:buNone/>
            </a:pPr>
            <a:r>
              <a:rPr lang="cs-CZ" altLang="cs-CZ" sz="1200" dirty="0" smtClean="0">
                <a:latin typeface="Calibri" pitchFamily="34" charset="0"/>
              </a:rPr>
              <a:t>Aktinová</a:t>
            </a:r>
            <a:r>
              <a:rPr lang="cs-CZ" altLang="cs-CZ" sz="1200" baseline="0" dirty="0" smtClean="0">
                <a:latin typeface="Calibri" pitchFamily="34" charset="0"/>
              </a:rPr>
              <a:t> a myozinová vlákna buňku zaškrtí, vznikne rýha, nakonec dvě buňky. K rozdělení buňky dochází na úrovni ekvatoriální roviny.</a:t>
            </a:r>
          </a:p>
          <a:p>
            <a:pPr eaLnBrk="1" hangingPunct="1">
              <a:spcBef>
                <a:spcPct val="40000"/>
              </a:spcBef>
              <a:buFontTx/>
              <a:buNone/>
            </a:pPr>
            <a:r>
              <a:rPr lang="cs-CZ" altLang="cs-CZ" sz="1200" baseline="0" dirty="0" smtClean="0">
                <a:latin typeface="Calibri" pitchFamily="34" charset="0"/>
              </a:rPr>
              <a:t>Dělení začíná už v anafázi, ale nesmí být dokončeno před rozchodem chromosomů. </a:t>
            </a:r>
            <a:endParaRPr lang="cs-CZ" altLang="cs-CZ" sz="1200" dirty="0" smtClean="0">
              <a:latin typeface="Calibri" pitchFamily="34" charset="0"/>
            </a:endParaRPr>
          </a:p>
          <a:p>
            <a:pPr eaLnBrk="1" hangingPunct="1">
              <a:spcBef>
                <a:spcPct val="40000"/>
              </a:spcBef>
              <a:buFontTx/>
              <a:buNone/>
            </a:pPr>
            <a:endParaRPr lang="cs-CZ" altLang="cs-CZ" sz="1200" b="1" dirty="0" smtClean="0">
              <a:latin typeface="Calibri" pitchFamily="34" charset="0"/>
            </a:endParaRPr>
          </a:p>
          <a:p>
            <a:pPr eaLnBrk="1" hangingPunct="1">
              <a:spcBef>
                <a:spcPct val="40000"/>
              </a:spcBef>
              <a:buFontTx/>
              <a:buNone/>
            </a:pPr>
            <a:r>
              <a:rPr lang="cs-CZ" altLang="cs-CZ" sz="1200" b="1" dirty="0" smtClean="0">
                <a:latin typeface="Calibri" pitchFamily="34" charset="0"/>
              </a:rPr>
              <a:t>Dělení rostlinné</a:t>
            </a:r>
            <a:r>
              <a:rPr lang="cs-CZ" altLang="cs-CZ" sz="1200" b="1" baseline="0" dirty="0" smtClean="0">
                <a:latin typeface="Calibri" pitchFamily="34" charset="0"/>
              </a:rPr>
              <a:t> buňky</a:t>
            </a:r>
            <a:endParaRPr lang="cs-CZ" altLang="cs-CZ" sz="1200" b="1" dirty="0" smtClean="0">
              <a:latin typeface="Calibri" pitchFamily="34" charset="0"/>
            </a:endParaRPr>
          </a:p>
          <a:p>
            <a:pPr eaLnBrk="1" hangingPunct="1">
              <a:spcBef>
                <a:spcPct val="40000"/>
              </a:spcBef>
              <a:buFontTx/>
              <a:buNone/>
            </a:pPr>
            <a:r>
              <a:rPr lang="cs-CZ" altLang="cs-CZ" sz="1200" dirty="0" smtClean="0">
                <a:latin typeface="Calibri" pitchFamily="34" charset="0"/>
              </a:rPr>
              <a:t>Nová buněčná stěna vzniká ve středu, k jejímu budování slouží </a:t>
            </a:r>
            <a:r>
              <a:rPr lang="cs-CZ" altLang="cs-CZ" sz="1200" b="0" dirty="0" smtClean="0">
                <a:latin typeface="Calibri" pitchFamily="34" charset="0"/>
              </a:rPr>
              <a:t>f</a:t>
            </a:r>
            <a:r>
              <a:rPr lang="cs-CZ" altLang="cs-CZ" sz="1200" b="0" dirty="0" smtClean="0">
                <a:solidFill>
                  <a:srgbClr val="FF3300"/>
                </a:solidFill>
                <a:latin typeface="Calibri" pitchFamily="34" charset="0"/>
              </a:rPr>
              <a:t>ragmoplast</a:t>
            </a:r>
            <a:r>
              <a:rPr lang="cs-CZ" altLang="cs-CZ" sz="1200" dirty="0" smtClean="0">
                <a:latin typeface="Calibri" pitchFamily="34" charset="0"/>
              </a:rPr>
              <a:t> – struktura obsahující mikrofilamenta, mikrotubuly, je kolmo na formující se buněčnou stěnu, dodává materiál se složkami buněčné stěny, začíná se formovat v anafázi.</a:t>
            </a:r>
          </a:p>
          <a:p>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21</a:t>
            </a:fld>
            <a:endParaRPr lang="cs-CZ"/>
          </a:p>
        </p:txBody>
      </p:sp>
    </p:spTree>
    <p:extLst>
      <p:ext uri="{BB962C8B-B14F-4D97-AF65-F5344CB8AC3E}">
        <p14:creationId xmlns:p14="http://schemas.microsoft.com/office/powerpoint/2010/main" val="2118893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13.3.2019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2850464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13.3.2019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2712368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13.3.2019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267379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cs-CZ"/>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Chart Placeholder 3"/>
          <p:cNvSpPr>
            <a:spLocks noGrp="1"/>
          </p:cNvSpPr>
          <p:nvPr>
            <p:ph type="chart" sz="half" idx="2"/>
          </p:nvPr>
        </p:nvSpPr>
        <p:spPr>
          <a:xfrm>
            <a:off x="4648200" y="1600200"/>
            <a:ext cx="4038600" cy="4525963"/>
          </a:xfrm>
        </p:spPr>
        <p:txBody>
          <a:bodyPr/>
          <a:lstStyle/>
          <a:p>
            <a:pPr lvl="0"/>
            <a:endParaRPr lang="cs-CZ" noProof="0"/>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BF4C6805-F801-4F0C-8E02-415096FB6BD7}" type="slidenum">
              <a:rPr lang="cs-CZ" altLang="cs-CZ"/>
              <a:pPr>
                <a:defRPr/>
              </a:pPr>
              <a:t>‹#›</a:t>
            </a:fld>
            <a:endParaRPr lang="cs-CZ" altLang="cs-CZ"/>
          </a:p>
        </p:txBody>
      </p:sp>
    </p:spTree>
    <p:extLst>
      <p:ext uri="{BB962C8B-B14F-4D97-AF65-F5344CB8AC3E}">
        <p14:creationId xmlns:p14="http://schemas.microsoft.com/office/powerpoint/2010/main" val="2451375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13.3.2019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3536350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25EC585E-B02C-43ED-A365-EEC8D17FE6EF}" type="datetimeFigureOut">
              <a:rPr lang="cs-CZ" smtClean="0"/>
              <a:t>13.3.2019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612953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25EC585E-B02C-43ED-A365-EEC8D17FE6EF}" type="datetimeFigureOut">
              <a:rPr lang="cs-CZ" smtClean="0"/>
              <a:t>13.3.2019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613430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25EC585E-B02C-43ED-A365-EEC8D17FE6EF}" type="datetimeFigureOut">
              <a:rPr lang="cs-CZ" smtClean="0"/>
              <a:t>13.3.2019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19184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25EC585E-B02C-43ED-A365-EEC8D17FE6EF}" type="datetimeFigureOut">
              <a:rPr lang="cs-CZ" smtClean="0"/>
              <a:t>13.3.2019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693564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EC585E-B02C-43ED-A365-EEC8D17FE6EF}" type="datetimeFigureOut">
              <a:rPr lang="cs-CZ" smtClean="0"/>
              <a:t>13.3.2019</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6145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25EC585E-B02C-43ED-A365-EEC8D17FE6EF}" type="datetimeFigureOut">
              <a:rPr lang="cs-CZ" smtClean="0"/>
              <a:t>13.3.2019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3780748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25EC585E-B02C-43ED-A365-EEC8D17FE6EF}" type="datetimeFigureOut">
              <a:rPr lang="cs-CZ" smtClean="0"/>
              <a:t>13.3.2019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973801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EC585E-B02C-43ED-A365-EEC8D17FE6EF}" type="datetimeFigureOut">
              <a:rPr lang="cs-CZ" smtClean="0"/>
              <a:t>13.3.2019</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AAC64-1F87-46E7-8D99-D08FBF1877AD}" type="slidenum">
              <a:rPr lang="cs-CZ" smtClean="0"/>
              <a:t>‹#›</a:t>
            </a:fld>
            <a:endParaRPr lang="cs-CZ"/>
          </a:p>
        </p:txBody>
      </p:sp>
    </p:spTree>
    <p:extLst>
      <p:ext uri="{BB962C8B-B14F-4D97-AF65-F5344CB8AC3E}">
        <p14:creationId xmlns:p14="http://schemas.microsoft.com/office/powerpoint/2010/main" val="2987735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notesSlide" Target="../notesSlides/notesSlide7.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0.wmf"/><Relationship Id="rId5" Type="http://schemas.openxmlformats.org/officeDocument/2006/relationships/oleObject" Target="../embeddings/oleObject4.bin"/><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27.emf"/><Relationship Id="rId3" Type="http://schemas.openxmlformats.org/officeDocument/2006/relationships/notesSlide" Target="../notesSlides/notesSlide8.xml"/><Relationship Id="rId7" Type="http://schemas.openxmlformats.org/officeDocument/2006/relationships/image" Target="../media/image24.emf"/><Relationship Id="rId12"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image" Target="../media/image26.emf"/><Relationship Id="rId5" Type="http://schemas.openxmlformats.org/officeDocument/2006/relationships/image" Target="../media/image23.emf"/><Relationship Id="rId15" Type="http://schemas.openxmlformats.org/officeDocument/2006/relationships/image" Target="../media/image28.e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25.emf"/><Relationship Id="rId14" Type="http://schemas.openxmlformats.org/officeDocument/2006/relationships/oleObject" Target="../embeddings/oleObject11.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oleObject" Target="../embeddings/oleObject12.bin"/><Relationship Id="rId7" Type="http://schemas.openxmlformats.org/officeDocument/2006/relationships/oleObject" Target="../embeddings/oleObject14.bin"/><Relationship Id="rId12"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30.png"/><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oleObject" Target="../embeddings/oleObject15.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5.png"/><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18.bin"/><Relationship Id="rId5" Type="http://schemas.openxmlformats.org/officeDocument/2006/relationships/image" Target="../media/image34.png"/><Relationship Id="rId4" Type="http://schemas.openxmlformats.org/officeDocument/2006/relationships/oleObject" Target="../embeddings/oleObject17.bin"/></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9.bin"/><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20.bin"/><Relationship Id="rId5" Type="http://schemas.openxmlformats.org/officeDocument/2006/relationships/image" Target="../media/image37.jpeg"/><Relationship Id="rId4" Type="http://schemas.openxmlformats.org/officeDocument/2006/relationships/image" Target="../media/image24.emf"/></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25.e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2.bin"/><Relationship Id="rId5" Type="http://schemas.openxmlformats.org/officeDocument/2006/relationships/image" Target="../media/image32.png"/><Relationship Id="rId4" Type="http://schemas.openxmlformats.org/officeDocument/2006/relationships/oleObject" Target="../embeddings/oleObject21.bin"/></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24.bin"/><Relationship Id="rId5" Type="http://schemas.openxmlformats.org/officeDocument/2006/relationships/image" Target="../media/image26.emf"/><Relationship Id="rId4" Type="http://schemas.openxmlformats.org/officeDocument/2006/relationships/oleObject" Target="../embeddings/oleObject23.bin"/></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26.bin"/><Relationship Id="rId5" Type="http://schemas.openxmlformats.org/officeDocument/2006/relationships/image" Target="../media/image27.emf"/><Relationship Id="rId4" Type="http://schemas.openxmlformats.org/officeDocument/2006/relationships/oleObject" Target="../embeddings/oleObject25.bin"/></Relationships>
</file>

<file path=ppt/slides/_rels/slide2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10.xml"/><Relationship Id="rId7" Type="http://schemas.openxmlformats.org/officeDocument/2006/relationships/image" Target="../media/image42.emf"/><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oleObject" Target="../embeddings/oleObject28.bin"/><Relationship Id="rId5" Type="http://schemas.openxmlformats.org/officeDocument/2006/relationships/image" Target="../media/image41.emf"/><Relationship Id="rId10" Type="http://schemas.openxmlformats.org/officeDocument/2006/relationships/image" Target="../media/image45.jpeg"/><Relationship Id="rId4" Type="http://schemas.openxmlformats.org/officeDocument/2006/relationships/oleObject" Target="../embeddings/oleObject27.bin"/><Relationship Id="rId9" Type="http://schemas.openxmlformats.org/officeDocument/2006/relationships/image" Target="../media/image44.jpeg"/></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notesSlide" Target="../notesSlides/notesSlide11.xml"/><Relationship Id="rId7" Type="http://schemas.openxmlformats.org/officeDocument/2006/relationships/image" Target="../media/image47.emf"/><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oleObject" Target="../embeddings/oleObject30.bin"/><Relationship Id="rId5" Type="http://schemas.openxmlformats.org/officeDocument/2006/relationships/image" Target="../media/image46.emf"/><Relationship Id="rId10" Type="http://schemas.openxmlformats.org/officeDocument/2006/relationships/image" Target="../media/image49.jpeg"/><Relationship Id="rId4" Type="http://schemas.openxmlformats.org/officeDocument/2006/relationships/oleObject" Target="../embeddings/oleObject29.bin"/><Relationship Id="rId9" Type="http://schemas.openxmlformats.org/officeDocument/2006/relationships/image" Target="../media/image4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oleObject2.bin"/><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oleObject" Target="../embeddings/oleObject32.bin"/><Relationship Id="rId7" Type="http://schemas.openxmlformats.org/officeDocument/2006/relationships/oleObject" Target="../embeddings/oleObject34.bin"/><Relationship Id="rId12" Type="http://schemas.openxmlformats.org/officeDocument/2006/relationships/image" Target="../media/image55.emf"/><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image" Target="../media/image52.emf"/><Relationship Id="rId11" Type="http://schemas.openxmlformats.org/officeDocument/2006/relationships/oleObject" Target="../embeddings/oleObject36.bin"/><Relationship Id="rId5" Type="http://schemas.openxmlformats.org/officeDocument/2006/relationships/oleObject" Target="../embeddings/oleObject33.bin"/><Relationship Id="rId10" Type="http://schemas.openxmlformats.org/officeDocument/2006/relationships/image" Target="../media/image54.emf"/><Relationship Id="rId4" Type="http://schemas.openxmlformats.org/officeDocument/2006/relationships/image" Target="../media/image51.emf"/><Relationship Id="rId9" Type="http://schemas.openxmlformats.org/officeDocument/2006/relationships/oleObject" Target="../embeddings/oleObject35.bin"/></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7.tif"/></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61.emf"/><Relationship Id="rId13" Type="http://schemas.openxmlformats.org/officeDocument/2006/relationships/oleObject" Target="../embeddings/oleObject42.bin"/><Relationship Id="rId18" Type="http://schemas.openxmlformats.org/officeDocument/2006/relationships/image" Target="../media/image66.emf"/><Relationship Id="rId3" Type="http://schemas.openxmlformats.org/officeDocument/2006/relationships/oleObject" Target="../embeddings/oleObject37.bin"/><Relationship Id="rId7" Type="http://schemas.openxmlformats.org/officeDocument/2006/relationships/oleObject" Target="../embeddings/oleObject39.bin"/><Relationship Id="rId12" Type="http://schemas.openxmlformats.org/officeDocument/2006/relationships/image" Target="../media/image63.emf"/><Relationship Id="rId17" Type="http://schemas.openxmlformats.org/officeDocument/2006/relationships/oleObject" Target="../embeddings/oleObject44.bin"/><Relationship Id="rId2" Type="http://schemas.openxmlformats.org/officeDocument/2006/relationships/slideLayout" Target="../slideLayouts/slideLayout6.xml"/><Relationship Id="rId16" Type="http://schemas.openxmlformats.org/officeDocument/2006/relationships/image" Target="../media/image65.emf"/><Relationship Id="rId20" Type="http://schemas.openxmlformats.org/officeDocument/2006/relationships/image" Target="../media/image67.emf"/><Relationship Id="rId1" Type="http://schemas.openxmlformats.org/officeDocument/2006/relationships/vmlDrawing" Target="../drawings/vmlDrawing14.vml"/><Relationship Id="rId6" Type="http://schemas.openxmlformats.org/officeDocument/2006/relationships/image" Target="../media/image60.emf"/><Relationship Id="rId11" Type="http://schemas.openxmlformats.org/officeDocument/2006/relationships/oleObject" Target="../embeddings/oleObject41.bin"/><Relationship Id="rId5" Type="http://schemas.openxmlformats.org/officeDocument/2006/relationships/oleObject" Target="../embeddings/oleObject38.bin"/><Relationship Id="rId15" Type="http://schemas.openxmlformats.org/officeDocument/2006/relationships/oleObject" Target="../embeddings/oleObject43.bin"/><Relationship Id="rId10" Type="http://schemas.openxmlformats.org/officeDocument/2006/relationships/image" Target="../media/image62.emf"/><Relationship Id="rId19" Type="http://schemas.openxmlformats.org/officeDocument/2006/relationships/oleObject" Target="../embeddings/oleObject45.bin"/><Relationship Id="rId4" Type="http://schemas.openxmlformats.org/officeDocument/2006/relationships/image" Target="../media/image59.emf"/><Relationship Id="rId9" Type="http://schemas.openxmlformats.org/officeDocument/2006/relationships/oleObject" Target="../embeddings/oleObject40.bin"/><Relationship Id="rId14" Type="http://schemas.openxmlformats.org/officeDocument/2006/relationships/image" Target="../media/image64.emf"/></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72.jpeg"/><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78.emf"/><Relationship Id="rId13" Type="http://schemas.openxmlformats.org/officeDocument/2006/relationships/oleObject" Target="../embeddings/oleObject51.bin"/><Relationship Id="rId18" Type="http://schemas.openxmlformats.org/officeDocument/2006/relationships/image" Target="../media/image83.emf"/><Relationship Id="rId3" Type="http://schemas.openxmlformats.org/officeDocument/2006/relationships/oleObject" Target="../embeddings/oleObject46.bin"/><Relationship Id="rId7" Type="http://schemas.openxmlformats.org/officeDocument/2006/relationships/oleObject" Target="../embeddings/oleObject48.bin"/><Relationship Id="rId12" Type="http://schemas.openxmlformats.org/officeDocument/2006/relationships/image" Target="../media/image80.emf"/><Relationship Id="rId17" Type="http://schemas.openxmlformats.org/officeDocument/2006/relationships/oleObject" Target="../embeddings/oleObject53.bin"/><Relationship Id="rId2" Type="http://schemas.openxmlformats.org/officeDocument/2006/relationships/slideLayout" Target="../slideLayouts/slideLayout2.xml"/><Relationship Id="rId16" Type="http://schemas.openxmlformats.org/officeDocument/2006/relationships/image" Target="../media/image82.emf"/><Relationship Id="rId1" Type="http://schemas.openxmlformats.org/officeDocument/2006/relationships/vmlDrawing" Target="../drawings/vmlDrawing15.vml"/><Relationship Id="rId6" Type="http://schemas.openxmlformats.org/officeDocument/2006/relationships/image" Target="../media/image77.emf"/><Relationship Id="rId11" Type="http://schemas.openxmlformats.org/officeDocument/2006/relationships/oleObject" Target="../embeddings/oleObject50.bin"/><Relationship Id="rId5" Type="http://schemas.openxmlformats.org/officeDocument/2006/relationships/oleObject" Target="../embeddings/oleObject47.bin"/><Relationship Id="rId15" Type="http://schemas.openxmlformats.org/officeDocument/2006/relationships/oleObject" Target="../embeddings/oleObject52.bin"/><Relationship Id="rId10" Type="http://schemas.openxmlformats.org/officeDocument/2006/relationships/image" Target="../media/image79.emf"/><Relationship Id="rId4" Type="http://schemas.openxmlformats.org/officeDocument/2006/relationships/image" Target="../media/image76.emf"/><Relationship Id="rId9" Type="http://schemas.openxmlformats.org/officeDocument/2006/relationships/oleObject" Target="../embeddings/oleObject49.bin"/><Relationship Id="rId14" Type="http://schemas.openxmlformats.org/officeDocument/2006/relationships/image" Target="../media/image81.emf"/></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56.bin"/><Relationship Id="rId13" Type="http://schemas.openxmlformats.org/officeDocument/2006/relationships/image" Target="../media/image88.emf"/><Relationship Id="rId3" Type="http://schemas.openxmlformats.org/officeDocument/2006/relationships/notesSlide" Target="../notesSlides/notesSlide17.xml"/><Relationship Id="rId7" Type="http://schemas.openxmlformats.org/officeDocument/2006/relationships/image" Target="../media/image85.emf"/><Relationship Id="rId12" Type="http://schemas.openxmlformats.org/officeDocument/2006/relationships/oleObject" Target="../embeddings/oleObject58.bin"/><Relationship Id="rId17" Type="http://schemas.openxmlformats.org/officeDocument/2006/relationships/image" Target="../media/image90.emf"/><Relationship Id="rId2" Type="http://schemas.openxmlformats.org/officeDocument/2006/relationships/slideLayout" Target="../slideLayouts/slideLayout2.xml"/><Relationship Id="rId16" Type="http://schemas.openxmlformats.org/officeDocument/2006/relationships/oleObject" Target="../embeddings/oleObject60.bin"/><Relationship Id="rId1" Type="http://schemas.openxmlformats.org/officeDocument/2006/relationships/vmlDrawing" Target="../drawings/vmlDrawing16.vml"/><Relationship Id="rId6" Type="http://schemas.openxmlformats.org/officeDocument/2006/relationships/oleObject" Target="../embeddings/oleObject55.bin"/><Relationship Id="rId11" Type="http://schemas.openxmlformats.org/officeDocument/2006/relationships/image" Target="../media/image87.emf"/><Relationship Id="rId5" Type="http://schemas.openxmlformats.org/officeDocument/2006/relationships/image" Target="../media/image84.emf"/><Relationship Id="rId15" Type="http://schemas.openxmlformats.org/officeDocument/2006/relationships/image" Target="../media/image89.emf"/><Relationship Id="rId10" Type="http://schemas.openxmlformats.org/officeDocument/2006/relationships/oleObject" Target="../embeddings/oleObject57.bin"/><Relationship Id="rId4" Type="http://schemas.openxmlformats.org/officeDocument/2006/relationships/oleObject" Target="../embeddings/oleObject54.bin"/><Relationship Id="rId9" Type="http://schemas.openxmlformats.org/officeDocument/2006/relationships/image" Target="../media/image86.emf"/><Relationship Id="rId14" Type="http://schemas.openxmlformats.org/officeDocument/2006/relationships/oleObject" Target="../embeddings/oleObject59.bin"/></Relationships>
</file>

<file path=ppt/slides/_rels/slide4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63.bin"/><Relationship Id="rId3" Type="http://schemas.openxmlformats.org/officeDocument/2006/relationships/image" Target="../media/image58.jpeg"/><Relationship Id="rId7" Type="http://schemas.openxmlformats.org/officeDocument/2006/relationships/image" Target="../media/image78.emf"/><Relationship Id="rId2" Type="http://schemas.openxmlformats.org/officeDocument/2006/relationships/slideLayout" Target="../slideLayouts/slideLayout6.xml"/><Relationship Id="rId1" Type="http://schemas.openxmlformats.org/officeDocument/2006/relationships/vmlDrawing" Target="../drawings/vmlDrawing17.vml"/><Relationship Id="rId6" Type="http://schemas.openxmlformats.org/officeDocument/2006/relationships/oleObject" Target="../embeddings/oleObject62.bin"/><Relationship Id="rId11" Type="http://schemas.openxmlformats.org/officeDocument/2006/relationships/image" Target="../media/image83.emf"/><Relationship Id="rId5" Type="http://schemas.openxmlformats.org/officeDocument/2006/relationships/image" Target="../media/image77.emf"/><Relationship Id="rId10" Type="http://schemas.openxmlformats.org/officeDocument/2006/relationships/oleObject" Target="../embeddings/oleObject64.bin"/><Relationship Id="rId4" Type="http://schemas.openxmlformats.org/officeDocument/2006/relationships/oleObject" Target="../embeddings/oleObject61.bin"/><Relationship Id="rId9" Type="http://schemas.openxmlformats.org/officeDocument/2006/relationships/image" Target="../media/image79.emf"/></Relationships>
</file>

<file path=ppt/slides/_rels/slide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jpe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0.jpeg"/><Relationship Id="rId7" Type="http://schemas.openxmlformats.org/officeDocument/2006/relationships/image" Target="../media/image106.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05.jpeg"/><Relationship Id="rId5" Type="http://schemas.openxmlformats.org/officeDocument/2006/relationships/image" Target="../media/image103.jpeg"/><Relationship Id="rId10" Type="http://schemas.openxmlformats.org/officeDocument/2006/relationships/image" Target="../media/image109.jpeg"/><Relationship Id="rId4" Type="http://schemas.openxmlformats.org/officeDocument/2006/relationships/image" Target="../media/image101.jpeg"/><Relationship Id="rId9" Type="http://schemas.openxmlformats.org/officeDocument/2006/relationships/image" Target="../media/image108.jpeg"/></Relationships>
</file>

<file path=ppt/slides/_rels/slide61.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6.jpeg"/><Relationship Id="rId1" Type="http://schemas.openxmlformats.org/officeDocument/2006/relationships/slideLayout" Target="../slideLayouts/slideLayout6.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6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63.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png"/></Relationships>
</file>

<file path=ppt/slides/_rels/slide6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28.jpeg"/><Relationship Id="rId4" Type="http://schemas.openxmlformats.org/officeDocument/2006/relationships/image" Target="../media/image127.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vmlDrawing" Target="../drawings/vmlDrawing18.vml"/><Relationship Id="rId5" Type="http://schemas.openxmlformats.org/officeDocument/2006/relationships/image" Target="../media/image129.png"/><Relationship Id="rId4" Type="http://schemas.openxmlformats.org/officeDocument/2006/relationships/oleObject" Target="../embeddings/oleObject65.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131.jpeg"/><Relationship Id="rId5" Type="http://schemas.openxmlformats.org/officeDocument/2006/relationships/image" Target="../media/image130.png"/><Relationship Id="rId4" Type="http://schemas.openxmlformats.org/officeDocument/2006/relationships/oleObject" Target="../embeddings/oleObject66.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oleObject" Target="../embeddings/oleObject3.bin"/></Relationships>
</file>

<file path=ppt/slides/_rels/slide7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34.jpeg"/></Relationships>
</file>

<file path=ppt/slides/_rels/slide7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37.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8" Type="http://schemas.openxmlformats.org/officeDocument/2006/relationships/image" Target="../media/image143.tiff"/><Relationship Id="rId3" Type="http://schemas.openxmlformats.org/officeDocument/2006/relationships/image" Target="../media/image138.tiff"/><Relationship Id="rId7" Type="http://schemas.openxmlformats.org/officeDocument/2006/relationships/image" Target="../media/image142.jpe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41.tiff"/><Relationship Id="rId5" Type="http://schemas.openxmlformats.org/officeDocument/2006/relationships/image" Target="../media/image140.jpeg"/><Relationship Id="rId4" Type="http://schemas.openxmlformats.org/officeDocument/2006/relationships/image" Target="../media/image139.tiff"/></Relationships>
</file>

<file path=ppt/slides/_rels/slide76.xml.rels><?xml version="1.0" encoding="UTF-8" standalone="yes"?>
<Relationships xmlns="http://schemas.openxmlformats.org/package/2006/relationships"><Relationship Id="rId8" Type="http://schemas.openxmlformats.org/officeDocument/2006/relationships/image" Target="../media/image150.tiff"/><Relationship Id="rId3" Type="http://schemas.openxmlformats.org/officeDocument/2006/relationships/image" Target="../media/image145.tiff"/><Relationship Id="rId7" Type="http://schemas.openxmlformats.org/officeDocument/2006/relationships/image" Target="../media/image149.tiff"/><Relationship Id="rId12" Type="http://schemas.openxmlformats.org/officeDocument/2006/relationships/image" Target="../media/image154.tiff"/><Relationship Id="rId2" Type="http://schemas.openxmlformats.org/officeDocument/2006/relationships/image" Target="../media/image144.tiff"/><Relationship Id="rId1" Type="http://schemas.openxmlformats.org/officeDocument/2006/relationships/slideLayout" Target="../slideLayouts/slideLayout6.xml"/><Relationship Id="rId6" Type="http://schemas.openxmlformats.org/officeDocument/2006/relationships/image" Target="../media/image148.tiff"/><Relationship Id="rId11" Type="http://schemas.openxmlformats.org/officeDocument/2006/relationships/image" Target="../media/image153.tiff"/><Relationship Id="rId5" Type="http://schemas.openxmlformats.org/officeDocument/2006/relationships/image" Target="../media/image147.tiff"/><Relationship Id="rId10" Type="http://schemas.openxmlformats.org/officeDocument/2006/relationships/image" Target="../media/image152.tiff"/><Relationship Id="rId4" Type="http://schemas.openxmlformats.org/officeDocument/2006/relationships/image" Target="../media/image146.tiff"/><Relationship Id="rId9" Type="http://schemas.openxmlformats.org/officeDocument/2006/relationships/image" Target="../media/image151.tiff"/></Relationships>
</file>

<file path=ppt/slides/_rels/slide7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157.jpeg"/><Relationship Id="rId4" Type="http://schemas.openxmlformats.org/officeDocument/2006/relationships/image" Target="../media/image156.jpeg"/></Relationships>
</file>

<file path=ppt/slides/_rels/slide7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60.tiff"/></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162.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64.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75640" y="-797877"/>
            <a:ext cx="7772400" cy="2387600"/>
          </a:xfrm>
        </p:spPr>
        <p:txBody>
          <a:bodyPr>
            <a:normAutofit/>
          </a:bodyPr>
          <a:lstStyle/>
          <a:p>
            <a:r>
              <a:rPr lang="cs-CZ" sz="4400" dirty="0"/>
              <a:t>Genetika 04</a:t>
            </a:r>
          </a:p>
        </p:txBody>
      </p:sp>
      <p:sp>
        <p:nvSpPr>
          <p:cNvPr id="3" name="Podnadpis 2"/>
          <p:cNvSpPr>
            <a:spLocks noGrp="1"/>
          </p:cNvSpPr>
          <p:nvPr>
            <p:ph type="subTitle" idx="1"/>
          </p:nvPr>
        </p:nvSpPr>
        <p:spPr>
          <a:xfrm>
            <a:off x="1173421" y="2135506"/>
            <a:ext cx="6858000" cy="1655762"/>
          </a:xfrm>
        </p:spPr>
        <p:txBody>
          <a:bodyPr>
            <a:normAutofit/>
          </a:bodyPr>
          <a:lstStyle/>
          <a:p>
            <a:r>
              <a:rPr lang="cs-CZ" sz="5400" dirty="0"/>
              <a:t>Mitóza, </a:t>
            </a:r>
            <a:r>
              <a:rPr lang="cs-CZ" sz="5400" dirty="0" smtClean="0"/>
              <a:t>meióza</a:t>
            </a:r>
            <a:r>
              <a:rPr lang="cs-CZ" sz="5400" dirty="0"/>
              <a:t>, </a:t>
            </a:r>
            <a:r>
              <a:rPr lang="cs-CZ" sz="5400" dirty="0" smtClean="0"/>
              <a:t>tvorba gamet</a:t>
            </a:r>
            <a:endParaRPr lang="cs-CZ" sz="5400" dirty="0"/>
          </a:p>
        </p:txBody>
      </p:sp>
      <p:pic>
        <p:nvPicPr>
          <p:cNvPr id="79874" name="Picture 2" descr="http://2.bp.blogspot.com/-ZC07CBUz2gY/Tq5LuKcmqtI/AAAAAAAAAMw/DfZ1BraG1EY/s1600/sheldon-mitos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4907" y="4337051"/>
            <a:ext cx="4335028" cy="2073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972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18710" y="-45331"/>
            <a:ext cx="7886700" cy="1325563"/>
          </a:xfrm>
        </p:spPr>
        <p:txBody>
          <a:bodyPr vert="horz" lIns="91440" tIns="45720" rIns="91440" bIns="45720" rtlCol="0" anchor="ctr">
            <a:normAutofit/>
          </a:bodyPr>
          <a:lstStyle/>
          <a:p>
            <a:pPr algn="ctr"/>
            <a:r>
              <a:rPr lang="cs-CZ" altLang="cs-CZ" sz="4000" dirty="0">
                <a:solidFill>
                  <a:srgbClr val="C00000"/>
                </a:solidFill>
              </a:rPr>
              <a:t>Fáze buněčného cyklu</a:t>
            </a: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5410" y="2447925"/>
            <a:ext cx="3810000" cy="3810000"/>
          </a:xfrm>
          <a:prstGeom prst="rect">
            <a:avLst/>
          </a:prstGeom>
        </p:spPr>
      </p:pic>
      <p:sp>
        <p:nvSpPr>
          <p:cNvPr id="5" name="TextovéPole 4"/>
          <p:cNvSpPr txBox="1"/>
          <p:nvPr/>
        </p:nvSpPr>
        <p:spPr>
          <a:xfrm>
            <a:off x="4632981" y="6367707"/>
            <a:ext cx="4087529" cy="400110"/>
          </a:xfrm>
          <a:prstGeom prst="rect">
            <a:avLst/>
          </a:prstGeom>
          <a:noFill/>
        </p:spPr>
        <p:txBody>
          <a:bodyPr wrap="none" rtlCol="0">
            <a:spAutoFit/>
          </a:bodyPr>
          <a:lstStyle/>
          <a:p>
            <a:r>
              <a:rPr lang="cs-CZ" sz="2000" dirty="0" smtClean="0"/>
              <a:t>Buněčný cyklus lidské buňky v kultuře</a:t>
            </a:r>
            <a:endParaRPr lang="en-US" sz="2000" dirty="0" smtClean="0"/>
          </a:p>
        </p:txBody>
      </p:sp>
      <p:sp>
        <p:nvSpPr>
          <p:cNvPr id="14340" name="Text Box 4"/>
          <p:cNvSpPr txBox="1">
            <a:spLocks noChangeArrowheads="1"/>
          </p:cNvSpPr>
          <p:nvPr/>
        </p:nvSpPr>
        <p:spPr bwMode="auto">
          <a:xfrm>
            <a:off x="250825" y="1571176"/>
            <a:ext cx="4726422"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2400" dirty="0">
                <a:solidFill>
                  <a:srgbClr val="0070C0"/>
                </a:solidFill>
                <a:latin typeface="+mn-lt"/>
              </a:rPr>
              <a:t>Mitóza – </a:t>
            </a:r>
            <a:r>
              <a:rPr lang="cs-CZ" altLang="cs-CZ" sz="2000" dirty="0">
                <a:solidFill>
                  <a:srgbClr val="A50021"/>
                </a:solidFill>
                <a:latin typeface="+mn-lt"/>
              </a:rPr>
              <a:t>1 h</a:t>
            </a:r>
          </a:p>
          <a:p>
            <a:pPr eaLnBrk="1" hangingPunct="1"/>
            <a:r>
              <a:rPr lang="cs-CZ" altLang="cs-CZ" sz="2400" dirty="0">
                <a:solidFill>
                  <a:srgbClr val="0070C0"/>
                </a:solidFill>
                <a:latin typeface="+mn-lt"/>
              </a:rPr>
              <a:t>Interfáze:</a:t>
            </a:r>
          </a:p>
          <a:p>
            <a:pPr eaLnBrk="1" hangingPunct="1"/>
            <a:r>
              <a:rPr lang="cs-CZ" altLang="cs-CZ" sz="2400" dirty="0" err="1">
                <a:latin typeface="+mn-lt"/>
              </a:rPr>
              <a:t>G1</a:t>
            </a:r>
            <a:r>
              <a:rPr lang="cs-CZ" altLang="cs-CZ" sz="2400" dirty="0">
                <a:latin typeface="+mn-lt"/>
              </a:rPr>
              <a:t> - </a:t>
            </a:r>
            <a:r>
              <a:rPr lang="cs-CZ" altLang="cs-CZ" sz="2000" dirty="0">
                <a:latin typeface="+mn-lt"/>
              </a:rPr>
              <a:t>růst, diferenciace, metabolismus – </a:t>
            </a:r>
            <a:r>
              <a:rPr lang="cs-CZ" altLang="cs-CZ" sz="2000" dirty="0">
                <a:solidFill>
                  <a:srgbClr val="A50021"/>
                </a:solidFill>
                <a:latin typeface="+mn-lt"/>
              </a:rPr>
              <a:t>5 h</a:t>
            </a:r>
          </a:p>
          <a:p>
            <a:pPr eaLnBrk="1" hangingPunct="1"/>
            <a:endParaRPr lang="cs-CZ" altLang="cs-CZ" sz="2000" dirty="0"/>
          </a:p>
        </p:txBody>
      </p:sp>
    </p:spTree>
    <p:extLst>
      <p:ext uri="{BB962C8B-B14F-4D97-AF65-F5344CB8AC3E}">
        <p14:creationId xmlns:p14="http://schemas.microsoft.com/office/powerpoint/2010/main" val="37036499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18710" y="-45331"/>
            <a:ext cx="7886700" cy="1325563"/>
          </a:xfrm>
          <a:prstGeom prst="rect">
            <a:avLst/>
          </a:prstGeom>
        </p:spPr>
        <p:txBody>
          <a:bodyPr vert="horz" lIns="91440" tIns="45720" rIns="91440" bIns="45720" rtlCol="0" anchor="ctr">
            <a:normAutofit/>
          </a:bodyPr>
          <a:lstStyle>
            <a:lvl1pPr algn="ctr">
              <a:lnSpc>
                <a:spcPct val="90000"/>
              </a:lnSpc>
              <a:spcBef>
                <a:spcPct val="0"/>
              </a:spcBef>
              <a:buNone/>
              <a:defRPr sz="4000">
                <a:solidFill>
                  <a:srgbClr val="C00000"/>
                </a:solidFill>
                <a:latin typeface="+mj-lt"/>
                <a:ea typeface="+mj-ea"/>
                <a:cs typeface="+mj-cs"/>
              </a:defRPr>
            </a:lvl1pPr>
          </a:lstStyle>
          <a:p>
            <a:r>
              <a:rPr lang="cs-CZ" altLang="cs-CZ" dirty="0"/>
              <a:t>Fáze buněčného cyklu</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5410" y="2457348"/>
            <a:ext cx="3810000" cy="3810000"/>
          </a:xfrm>
          <a:prstGeom prst="rect">
            <a:avLst/>
          </a:prstGeom>
        </p:spPr>
      </p:pic>
      <p:sp>
        <p:nvSpPr>
          <p:cNvPr id="5" name="TextovéPole 4"/>
          <p:cNvSpPr txBox="1"/>
          <p:nvPr/>
        </p:nvSpPr>
        <p:spPr>
          <a:xfrm>
            <a:off x="4632981" y="6367707"/>
            <a:ext cx="4087529" cy="400110"/>
          </a:xfrm>
          <a:prstGeom prst="rect">
            <a:avLst/>
          </a:prstGeom>
          <a:noFill/>
        </p:spPr>
        <p:txBody>
          <a:bodyPr wrap="none" rtlCol="0">
            <a:spAutoFit/>
          </a:bodyPr>
          <a:lstStyle/>
          <a:p>
            <a:r>
              <a:rPr lang="cs-CZ" sz="2000" dirty="0" smtClean="0"/>
              <a:t>Buněčný cyklus lidské buňky v kultuře</a:t>
            </a:r>
            <a:endParaRPr lang="en-US" sz="2000" dirty="0" smtClean="0"/>
          </a:p>
        </p:txBody>
      </p:sp>
      <p:sp>
        <p:nvSpPr>
          <p:cNvPr id="15364" name="Text Box 4"/>
          <p:cNvSpPr txBox="1">
            <a:spLocks noChangeArrowheads="1"/>
          </p:cNvSpPr>
          <p:nvPr/>
        </p:nvSpPr>
        <p:spPr bwMode="auto">
          <a:xfrm>
            <a:off x="250825" y="1539327"/>
            <a:ext cx="4726422"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2400" dirty="0">
                <a:solidFill>
                  <a:srgbClr val="0070C0"/>
                </a:solidFill>
                <a:latin typeface="+mn-lt"/>
              </a:rPr>
              <a:t>Mitóza –</a:t>
            </a:r>
            <a:r>
              <a:rPr lang="cs-CZ" altLang="cs-CZ" sz="2400" dirty="0">
                <a:solidFill>
                  <a:srgbClr val="006600"/>
                </a:solidFill>
                <a:latin typeface="+mn-lt"/>
              </a:rPr>
              <a:t> </a:t>
            </a:r>
            <a:r>
              <a:rPr lang="cs-CZ" altLang="cs-CZ" sz="2000" dirty="0">
                <a:solidFill>
                  <a:srgbClr val="A50021"/>
                </a:solidFill>
                <a:latin typeface="+mn-lt"/>
              </a:rPr>
              <a:t>1 h</a:t>
            </a:r>
          </a:p>
          <a:p>
            <a:pPr eaLnBrk="1" hangingPunct="1"/>
            <a:r>
              <a:rPr lang="cs-CZ" altLang="cs-CZ" sz="2400" dirty="0">
                <a:solidFill>
                  <a:srgbClr val="0070C0"/>
                </a:solidFill>
                <a:latin typeface="+mn-lt"/>
              </a:rPr>
              <a:t>Interfáze:</a:t>
            </a:r>
          </a:p>
          <a:p>
            <a:pPr eaLnBrk="1" hangingPunct="1"/>
            <a:r>
              <a:rPr lang="cs-CZ" altLang="cs-CZ" sz="2400" dirty="0" err="1">
                <a:latin typeface="+mn-lt"/>
              </a:rPr>
              <a:t>G1</a:t>
            </a:r>
            <a:r>
              <a:rPr lang="cs-CZ" altLang="cs-CZ" sz="2400" dirty="0">
                <a:latin typeface="+mn-lt"/>
              </a:rPr>
              <a:t> - </a:t>
            </a:r>
            <a:r>
              <a:rPr lang="cs-CZ" altLang="cs-CZ" sz="2000" dirty="0">
                <a:latin typeface="+mn-lt"/>
              </a:rPr>
              <a:t>růst, diferenciace, metabolismus – </a:t>
            </a:r>
            <a:r>
              <a:rPr lang="cs-CZ" altLang="cs-CZ" sz="2000" dirty="0">
                <a:solidFill>
                  <a:srgbClr val="A50021"/>
                </a:solidFill>
                <a:latin typeface="+mn-lt"/>
              </a:rPr>
              <a:t>5 h</a:t>
            </a:r>
          </a:p>
          <a:p>
            <a:pPr eaLnBrk="1" hangingPunct="1"/>
            <a:r>
              <a:rPr lang="cs-CZ" altLang="cs-CZ" sz="2400" dirty="0">
                <a:latin typeface="+mn-lt"/>
              </a:rPr>
              <a:t>S - </a:t>
            </a:r>
            <a:r>
              <a:rPr lang="cs-CZ" altLang="cs-CZ" sz="2000" dirty="0">
                <a:latin typeface="+mn-lt"/>
              </a:rPr>
              <a:t>syntéza DNA – </a:t>
            </a:r>
            <a:r>
              <a:rPr lang="cs-CZ" altLang="cs-CZ" sz="2000" dirty="0">
                <a:solidFill>
                  <a:srgbClr val="A50021"/>
                </a:solidFill>
                <a:latin typeface="+mn-lt"/>
              </a:rPr>
              <a:t>7 h</a:t>
            </a:r>
          </a:p>
          <a:p>
            <a:pPr eaLnBrk="1" hangingPunct="1"/>
            <a:endParaRPr lang="cs-CZ" altLang="cs-CZ" sz="2000" dirty="0"/>
          </a:p>
        </p:txBody>
      </p:sp>
    </p:spTree>
    <p:extLst>
      <p:ext uri="{BB962C8B-B14F-4D97-AF65-F5344CB8AC3E}">
        <p14:creationId xmlns:p14="http://schemas.microsoft.com/office/powerpoint/2010/main" val="28475217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18710" y="-45331"/>
            <a:ext cx="7886700" cy="1325563"/>
          </a:xfrm>
        </p:spPr>
        <p:txBody>
          <a:bodyPr>
            <a:normAutofit/>
          </a:bodyPr>
          <a:lstStyle/>
          <a:p>
            <a:pPr algn="ctr"/>
            <a:r>
              <a:rPr lang="cs-CZ" altLang="cs-CZ" sz="4000" dirty="0">
                <a:solidFill>
                  <a:srgbClr val="C00000"/>
                </a:solidFill>
              </a:rPr>
              <a:t>Fáze buněčného cyklu</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8468" y="2454198"/>
            <a:ext cx="3810000" cy="3810000"/>
          </a:xfrm>
          <a:prstGeom prst="rect">
            <a:avLst/>
          </a:prstGeom>
        </p:spPr>
      </p:pic>
      <p:sp>
        <p:nvSpPr>
          <p:cNvPr id="16388" name="Text Box 4"/>
          <p:cNvSpPr txBox="1">
            <a:spLocks noChangeArrowheads="1"/>
          </p:cNvSpPr>
          <p:nvPr/>
        </p:nvSpPr>
        <p:spPr bwMode="auto">
          <a:xfrm>
            <a:off x="250825" y="1537134"/>
            <a:ext cx="4726422"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2400" dirty="0">
                <a:solidFill>
                  <a:srgbClr val="0070C0"/>
                </a:solidFill>
                <a:latin typeface="+mn-lt"/>
              </a:rPr>
              <a:t>Mitóza –</a:t>
            </a:r>
            <a:r>
              <a:rPr lang="cs-CZ" altLang="cs-CZ" sz="2400" dirty="0">
                <a:solidFill>
                  <a:srgbClr val="006600"/>
                </a:solidFill>
                <a:latin typeface="+mn-lt"/>
              </a:rPr>
              <a:t> </a:t>
            </a:r>
            <a:r>
              <a:rPr lang="cs-CZ" altLang="cs-CZ" sz="2000" dirty="0">
                <a:solidFill>
                  <a:srgbClr val="A50021"/>
                </a:solidFill>
                <a:latin typeface="+mn-lt"/>
              </a:rPr>
              <a:t>1 h</a:t>
            </a:r>
          </a:p>
          <a:p>
            <a:pPr eaLnBrk="1" hangingPunct="1"/>
            <a:r>
              <a:rPr lang="cs-CZ" altLang="cs-CZ" sz="2400" dirty="0">
                <a:solidFill>
                  <a:srgbClr val="0070C0"/>
                </a:solidFill>
                <a:latin typeface="+mn-lt"/>
              </a:rPr>
              <a:t>Interfáze:</a:t>
            </a:r>
          </a:p>
          <a:p>
            <a:pPr eaLnBrk="1" hangingPunct="1"/>
            <a:r>
              <a:rPr lang="cs-CZ" altLang="cs-CZ" sz="2400" dirty="0" err="1">
                <a:latin typeface="+mn-lt"/>
              </a:rPr>
              <a:t>G1</a:t>
            </a:r>
            <a:r>
              <a:rPr lang="cs-CZ" altLang="cs-CZ" sz="2400" dirty="0">
                <a:latin typeface="+mn-lt"/>
              </a:rPr>
              <a:t> - </a:t>
            </a:r>
            <a:r>
              <a:rPr lang="cs-CZ" altLang="cs-CZ" sz="2000" dirty="0">
                <a:latin typeface="+mn-lt"/>
              </a:rPr>
              <a:t>růst, diferenciace, metabolismus – </a:t>
            </a:r>
            <a:r>
              <a:rPr lang="cs-CZ" altLang="cs-CZ" sz="2000" dirty="0">
                <a:solidFill>
                  <a:srgbClr val="A50021"/>
                </a:solidFill>
                <a:latin typeface="+mn-lt"/>
              </a:rPr>
              <a:t>5 h</a:t>
            </a:r>
          </a:p>
          <a:p>
            <a:pPr eaLnBrk="1" hangingPunct="1"/>
            <a:r>
              <a:rPr lang="cs-CZ" altLang="cs-CZ" sz="2400" dirty="0">
                <a:latin typeface="+mn-lt"/>
              </a:rPr>
              <a:t>S - </a:t>
            </a:r>
            <a:r>
              <a:rPr lang="cs-CZ" altLang="cs-CZ" sz="2000" dirty="0">
                <a:latin typeface="+mn-lt"/>
              </a:rPr>
              <a:t>syntéza DNA – </a:t>
            </a:r>
            <a:r>
              <a:rPr lang="cs-CZ" altLang="cs-CZ" sz="2000" dirty="0">
                <a:solidFill>
                  <a:srgbClr val="A50021"/>
                </a:solidFill>
                <a:latin typeface="+mn-lt"/>
              </a:rPr>
              <a:t>7 h</a:t>
            </a:r>
          </a:p>
          <a:p>
            <a:pPr eaLnBrk="1" hangingPunct="1"/>
            <a:r>
              <a:rPr lang="cs-CZ" altLang="cs-CZ" sz="2400" dirty="0" err="1">
                <a:latin typeface="+mn-lt"/>
              </a:rPr>
              <a:t>G2</a:t>
            </a:r>
            <a:r>
              <a:rPr lang="cs-CZ" altLang="cs-CZ" sz="2400" dirty="0">
                <a:latin typeface="+mn-lt"/>
              </a:rPr>
              <a:t> - </a:t>
            </a:r>
            <a:r>
              <a:rPr lang="cs-CZ" altLang="cs-CZ" sz="2000" dirty="0">
                <a:latin typeface="+mn-lt"/>
              </a:rPr>
              <a:t>růst, diferenciace, metabolismus,</a:t>
            </a:r>
          </a:p>
          <a:p>
            <a:pPr eaLnBrk="1" hangingPunct="1"/>
            <a:r>
              <a:rPr lang="cs-CZ" altLang="cs-CZ" sz="2000" dirty="0">
                <a:latin typeface="+mn-lt"/>
              </a:rPr>
              <a:t>         příprava na mitózu – </a:t>
            </a:r>
            <a:r>
              <a:rPr lang="cs-CZ" altLang="cs-CZ" sz="2000" dirty="0">
                <a:solidFill>
                  <a:srgbClr val="A50021"/>
                </a:solidFill>
                <a:latin typeface="+mn-lt"/>
              </a:rPr>
              <a:t>3 h</a:t>
            </a:r>
          </a:p>
          <a:p>
            <a:pPr eaLnBrk="1" hangingPunct="1"/>
            <a:endParaRPr lang="cs-CZ" altLang="cs-CZ" sz="2000" dirty="0">
              <a:solidFill>
                <a:srgbClr val="A50021"/>
              </a:solidFill>
            </a:endParaRPr>
          </a:p>
        </p:txBody>
      </p:sp>
      <p:sp>
        <p:nvSpPr>
          <p:cNvPr id="3" name="TextovéPole 2"/>
          <p:cNvSpPr txBox="1"/>
          <p:nvPr/>
        </p:nvSpPr>
        <p:spPr>
          <a:xfrm>
            <a:off x="250825" y="6008628"/>
            <a:ext cx="4857035" cy="400110"/>
          </a:xfrm>
          <a:prstGeom prst="rect">
            <a:avLst/>
          </a:prstGeom>
          <a:noFill/>
        </p:spPr>
        <p:txBody>
          <a:bodyPr wrap="none" rtlCol="0">
            <a:spAutoFit/>
          </a:bodyPr>
          <a:lstStyle/>
          <a:p>
            <a:r>
              <a:rPr lang="cs-CZ" sz="2000" dirty="0" smtClean="0">
                <a:solidFill>
                  <a:srgbClr val="FF0000"/>
                </a:solidFill>
              </a:rPr>
              <a:t>Replikace DNA – časově nejnáročnější proces</a:t>
            </a:r>
            <a:endParaRPr lang="cs-CZ" sz="2000" dirty="0">
              <a:solidFill>
                <a:srgbClr val="FF0000"/>
              </a:solidFill>
            </a:endParaRPr>
          </a:p>
        </p:txBody>
      </p:sp>
    </p:spTree>
    <p:extLst>
      <p:ext uri="{BB962C8B-B14F-4D97-AF65-F5344CB8AC3E}">
        <p14:creationId xmlns:p14="http://schemas.microsoft.com/office/powerpoint/2010/main" val="20611587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0793" y="3776699"/>
            <a:ext cx="2737646" cy="2746248"/>
          </a:xfrm>
          <a:prstGeom prst="rect">
            <a:avLst/>
          </a:prstGeom>
        </p:spPr>
      </p:pic>
      <p:sp>
        <p:nvSpPr>
          <p:cNvPr id="2" name="Nadpis 1"/>
          <p:cNvSpPr>
            <a:spLocks noGrp="1"/>
          </p:cNvSpPr>
          <p:nvPr>
            <p:ph type="title"/>
          </p:nvPr>
        </p:nvSpPr>
        <p:spPr>
          <a:xfrm>
            <a:off x="804712" y="-81185"/>
            <a:ext cx="7886700" cy="1325563"/>
          </a:xfrm>
        </p:spPr>
        <p:txBody>
          <a:bodyPr vert="horz" lIns="91440" tIns="45720" rIns="91440" bIns="45720" rtlCol="0" anchor="ctr">
            <a:normAutofit/>
          </a:bodyPr>
          <a:lstStyle/>
          <a:p>
            <a:pPr algn="ctr"/>
            <a:r>
              <a:rPr lang="cs-CZ" sz="4000" dirty="0">
                <a:solidFill>
                  <a:srgbClr val="C00000"/>
                </a:solidFill>
              </a:rPr>
              <a:t>Kontrolní body buněčného cyklu</a:t>
            </a:r>
          </a:p>
        </p:txBody>
      </p:sp>
      <p:sp>
        <p:nvSpPr>
          <p:cNvPr id="10" name="TextovéPole 9"/>
          <p:cNvSpPr txBox="1"/>
          <p:nvPr/>
        </p:nvSpPr>
        <p:spPr>
          <a:xfrm>
            <a:off x="6987246" y="4860570"/>
            <a:ext cx="1974836" cy="369332"/>
          </a:xfrm>
          <a:prstGeom prst="rect">
            <a:avLst/>
          </a:prstGeom>
          <a:solidFill>
            <a:srgbClr val="33CCFF"/>
          </a:solidFill>
        </p:spPr>
        <p:txBody>
          <a:bodyPr wrap="none" rtlCol="0">
            <a:spAutoFit/>
          </a:bodyPr>
          <a:lstStyle/>
          <a:p>
            <a:r>
              <a:rPr lang="cs-CZ" dirty="0" smtClean="0"/>
              <a:t>Kontrolní bod </a:t>
            </a:r>
            <a:r>
              <a:rPr lang="cs-CZ" dirty="0" err="1" smtClean="0"/>
              <a:t>G1</a:t>
            </a:r>
            <a:r>
              <a:rPr lang="cs-CZ" dirty="0" smtClean="0"/>
              <a:t>/S</a:t>
            </a:r>
            <a:endParaRPr lang="en-US" dirty="0"/>
          </a:p>
        </p:txBody>
      </p:sp>
      <p:sp>
        <p:nvSpPr>
          <p:cNvPr id="11" name="TextovéPole 10"/>
          <p:cNvSpPr txBox="1"/>
          <p:nvPr/>
        </p:nvSpPr>
        <p:spPr>
          <a:xfrm>
            <a:off x="1326905" y="3776699"/>
            <a:ext cx="2066207" cy="369332"/>
          </a:xfrm>
          <a:prstGeom prst="rect">
            <a:avLst/>
          </a:prstGeom>
          <a:solidFill>
            <a:srgbClr val="33CCFF"/>
          </a:solidFill>
        </p:spPr>
        <p:txBody>
          <a:bodyPr wrap="none" rtlCol="0">
            <a:spAutoFit/>
          </a:bodyPr>
          <a:lstStyle/>
          <a:p>
            <a:r>
              <a:rPr lang="cs-CZ" dirty="0" smtClean="0"/>
              <a:t>Kontrolní bod </a:t>
            </a:r>
            <a:r>
              <a:rPr lang="cs-CZ" dirty="0" err="1" smtClean="0"/>
              <a:t>G2</a:t>
            </a:r>
            <a:r>
              <a:rPr lang="cs-CZ" dirty="0" smtClean="0"/>
              <a:t>/M</a:t>
            </a:r>
            <a:endParaRPr lang="en-US" dirty="0"/>
          </a:p>
        </p:txBody>
      </p:sp>
      <p:sp>
        <p:nvSpPr>
          <p:cNvPr id="12" name="TextovéPole 11"/>
          <p:cNvSpPr txBox="1"/>
          <p:nvPr/>
        </p:nvSpPr>
        <p:spPr>
          <a:xfrm>
            <a:off x="3432623" y="2681050"/>
            <a:ext cx="2445504" cy="369332"/>
          </a:xfrm>
          <a:prstGeom prst="rect">
            <a:avLst/>
          </a:prstGeom>
          <a:solidFill>
            <a:srgbClr val="33CCFF"/>
          </a:solidFill>
        </p:spPr>
        <p:txBody>
          <a:bodyPr wrap="square" rtlCol="0">
            <a:spAutoFit/>
          </a:bodyPr>
          <a:lstStyle/>
          <a:p>
            <a:r>
              <a:rPr lang="cs-CZ" dirty="0" smtClean="0"/>
              <a:t>Kontrolní bod M</a:t>
            </a:r>
            <a:endParaRPr lang="en-US" dirty="0"/>
          </a:p>
        </p:txBody>
      </p:sp>
      <p:cxnSp>
        <p:nvCxnSpPr>
          <p:cNvPr id="14" name="Přímá spojnice se šipkou 13"/>
          <p:cNvCxnSpPr/>
          <p:nvPr/>
        </p:nvCxnSpPr>
        <p:spPr>
          <a:xfrm>
            <a:off x="4607385" y="3110144"/>
            <a:ext cx="140677" cy="5666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6852232" y="5344750"/>
            <a:ext cx="2039815" cy="923330"/>
          </a:xfrm>
          <a:prstGeom prst="rect">
            <a:avLst/>
          </a:prstGeom>
          <a:noFill/>
        </p:spPr>
        <p:txBody>
          <a:bodyPr wrap="square" rtlCol="0">
            <a:spAutoFit/>
          </a:bodyPr>
          <a:lstStyle/>
          <a:p>
            <a:pPr marL="285750" indent="-285750">
              <a:buFont typeface="Arial" panose="020B0604020202020204" pitchFamily="34" charset="0"/>
              <a:buChar char="•"/>
            </a:pPr>
            <a:r>
              <a:rPr lang="cs-CZ" dirty="0" smtClean="0"/>
              <a:t>Dostatečná velikost buňky</a:t>
            </a:r>
          </a:p>
          <a:p>
            <a:pPr marL="285750" indent="-285750">
              <a:buFont typeface="Arial" panose="020B0604020202020204" pitchFamily="34" charset="0"/>
              <a:buChar char="•"/>
            </a:pPr>
            <a:r>
              <a:rPr lang="cs-CZ" dirty="0" smtClean="0"/>
              <a:t>DNA v pořádku</a:t>
            </a:r>
            <a:endParaRPr lang="en-US" dirty="0"/>
          </a:p>
        </p:txBody>
      </p:sp>
      <p:sp>
        <p:nvSpPr>
          <p:cNvPr id="17" name="TextovéPole 16"/>
          <p:cNvSpPr txBox="1"/>
          <p:nvPr/>
        </p:nvSpPr>
        <p:spPr>
          <a:xfrm>
            <a:off x="984455" y="4217704"/>
            <a:ext cx="2107531" cy="923330"/>
          </a:xfrm>
          <a:prstGeom prst="rect">
            <a:avLst/>
          </a:prstGeom>
          <a:noFill/>
        </p:spPr>
        <p:txBody>
          <a:bodyPr wrap="square" rtlCol="0">
            <a:spAutoFit/>
          </a:bodyPr>
          <a:lstStyle/>
          <a:p>
            <a:pPr marL="285750" indent="-285750">
              <a:buFont typeface="Arial" panose="020B0604020202020204" pitchFamily="34" charset="0"/>
              <a:buChar char="•"/>
            </a:pPr>
            <a:r>
              <a:rPr lang="cs-CZ" dirty="0" smtClean="0"/>
              <a:t>Replikace DNA dokončena</a:t>
            </a:r>
          </a:p>
          <a:p>
            <a:pPr marL="285750" indent="-285750">
              <a:buFont typeface="Arial" panose="020B0604020202020204" pitchFamily="34" charset="0"/>
              <a:buChar char="•"/>
            </a:pPr>
            <a:r>
              <a:rPr lang="cs-CZ" dirty="0" smtClean="0"/>
              <a:t>DNA v pořádku</a:t>
            </a:r>
            <a:endParaRPr lang="en-US" dirty="0"/>
          </a:p>
        </p:txBody>
      </p:sp>
      <p:sp>
        <p:nvSpPr>
          <p:cNvPr id="18" name="TextovéPole 17"/>
          <p:cNvSpPr txBox="1"/>
          <p:nvPr/>
        </p:nvSpPr>
        <p:spPr>
          <a:xfrm>
            <a:off x="5869890" y="2566541"/>
            <a:ext cx="2407335" cy="923330"/>
          </a:xfrm>
          <a:prstGeom prst="rect">
            <a:avLst/>
          </a:prstGeom>
          <a:noFill/>
        </p:spPr>
        <p:txBody>
          <a:bodyPr wrap="square" rtlCol="0">
            <a:spAutoFit/>
          </a:bodyPr>
          <a:lstStyle/>
          <a:p>
            <a:pPr marL="285750" indent="-285750">
              <a:buFont typeface="Arial" panose="020B0604020202020204" pitchFamily="34" charset="0"/>
              <a:buChar char="•"/>
            </a:pPr>
            <a:r>
              <a:rPr lang="cs-CZ" dirty="0" smtClean="0"/>
              <a:t>Všechny chromatidy správně přichyceny na dělicí vřeténko</a:t>
            </a:r>
            <a:endParaRPr lang="en-US" dirty="0"/>
          </a:p>
        </p:txBody>
      </p:sp>
      <p:sp>
        <p:nvSpPr>
          <p:cNvPr id="4" name="TextovéPole 3"/>
          <p:cNvSpPr txBox="1"/>
          <p:nvPr/>
        </p:nvSpPr>
        <p:spPr>
          <a:xfrm>
            <a:off x="519095" y="1227611"/>
            <a:ext cx="4829175" cy="1785104"/>
          </a:xfrm>
          <a:prstGeom prst="rect">
            <a:avLst/>
          </a:prstGeom>
          <a:noFill/>
        </p:spPr>
        <p:txBody>
          <a:bodyPr wrap="square" rtlCol="0">
            <a:spAutoFit/>
          </a:bodyPr>
          <a:lstStyle/>
          <a:p>
            <a:pPr>
              <a:spcBef>
                <a:spcPts val="1200"/>
              </a:spcBef>
            </a:pPr>
            <a:r>
              <a:rPr lang="cs-CZ" sz="2000" dirty="0" smtClean="0"/>
              <a:t>Zajišťují, aby se dělila jen buňka, která: </a:t>
            </a:r>
          </a:p>
          <a:p>
            <a:pPr marL="285750" indent="-285750">
              <a:spcBef>
                <a:spcPts val="1200"/>
              </a:spcBef>
              <a:buFont typeface="Arial" panose="020B0604020202020204" pitchFamily="34" charset="0"/>
              <a:buChar char="•"/>
            </a:pPr>
            <a:r>
              <a:rPr lang="cs-CZ" sz="2000" dirty="0" smtClean="0"/>
              <a:t>je dostatečně velká</a:t>
            </a:r>
          </a:p>
          <a:p>
            <a:pPr marL="285750" indent="-285750">
              <a:spcBef>
                <a:spcPts val="1200"/>
              </a:spcBef>
              <a:buFont typeface="Arial" panose="020B0604020202020204" pitchFamily="34" charset="0"/>
              <a:buChar char="•"/>
            </a:pPr>
            <a:r>
              <a:rPr lang="cs-CZ" sz="2000" dirty="0" smtClean="0"/>
              <a:t>její DNA je v pořádku</a:t>
            </a:r>
          </a:p>
          <a:p>
            <a:pPr marL="285750" indent="-285750">
              <a:spcBef>
                <a:spcPts val="1200"/>
              </a:spcBef>
              <a:buFont typeface="Arial" panose="020B0604020202020204" pitchFamily="34" charset="0"/>
              <a:buChar char="•"/>
            </a:pPr>
            <a:r>
              <a:rPr lang="cs-CZ" sz="2000" dirty="0" smtClean="0"/>
              <a:t>od které se to chce</a:t>
            </a:r>
          </a:p>
        </p:txBody>
      </p:sp>
      <p:cxnSp>
        <p:nvCxnSpPr>
          <p:cNvPr id="13" name="Přímá spojnice se šipkou 12"/>
          <p:cNvCxnSpPr/>
          <p:nvPr/>
        </p:nvCxnSpPr>
        <p:spPr>
          <a:xfrm>
            <a:off x="3432623" y="3961365"/>
            <a:ext cx="691702" cy="7723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H="1">
            <a:off x="6470086" y="5115053"/>
            <a:ext cx="432068" cy="36531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13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a:xfrm>
            <a:off x="628649" y="330690"/>
            <a:ext cx="7743825" cy="1325563"/>
          </a:xfrm>
          <a:prstGeom prst="rect">
            <a:avLst/>
          </a:prstGeom>
        </p:spPr>
        <p:txBody>
          <a:bodyPr vert="horz" lIns="91440" tIns="45720" rIns="91440" bIns="45720" rtlCol="0" anchor="ctr">
            <a:normAutofit/>
          </a:bodyPr>
          <a:lstStyle>
            <a:lvl1pPr algn="ctr">
              <a:lnSpc>
                <a:spcPct val="90000"/>
              </a:lnSpc>
              <a:spcBef>
                <a:spcPct val="0"/>
              </a:spcBef>
              <a:buNone/>
              <a:defRPr sz="4000">
                <a:solidFill>
                  <a:srgbClr val="C00000"/>
                </a:solidFill>
                <a:latin typeface="+mj-lt"/>
                <a:ea typeface="+mj-ea"/>
                <a:cs typeface="+mj-cs"/>
              </a:defRPr>
            </a:lvl1pPr>
          </a:lstStyle>
          <a:p>
            <a:r>
              <a:rPr lang="cs-CZ" dirty="0"/>
              <a:t>Jak to dopadne, když kontrolní body selžou</a:t>
            </a:r>
          </a:p>
        </p:txBody>
      </p:sp>
      <p:sp>
        <p:nvSpPr>
          <p:cNvPr id="6" name="TextovéPole 5"/>
          <p:cNvSpPr txBox="1"/>
          <p:nvPr/>
        </p:nvSpPr>
        <p:spPr>
          <a:xfrm>
            <a:off x="542925" y="1899920"/>
            <a:ext cx="8113395" cy="2708434"/>
          </a:xfrm>
          <a:prstGeom prst="rect">
            <a:avLst/>
          </a:prstGeom>
          <a:noFill/>
        </p:spPr>
        <p:txBody>
          <a:bodyPr wrap="square" rtlCol="0">
            <a:spAutoFit/>
          </a:bodyPr>
          <a:lstStyle/>
          <a:p>
            <a:pPr>
              <a:spcBef>
                <a:spcPts val="2400"/>
              </a:spcBef>
            </a:pPr>
            <a:r>
              <a:rPr lang="cs-CZ" sz="2200" dirty="0" smtClean="0"/>
              <a:t>Pokud kontrolní body selžou, buňka pokračuje v množení:</a:t>
            </a:r>
          </a:p>
          <a:p>
            <a:pPr marL="285750" indent="-285750">
              <a:spcBef>
                <a:spcPts val="2400"/>
              </a:spcBef>
              <a:buFont typeface="Arial" panose="020B0604020202020204" pitchFamily="34" charset="0"/>
              <a:buChar char="•"/>
            </a:pPr>
            <a:r>
              <a:rPr lang="cs-CZ" sz="2200" dirty="0" smtClean="0"/>
              <a:t>i když je její DNA poškozená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poškozené geny/změna regulace</a:t>
            </a:r>
            <a:endParaRPr lang="cs-CZ" sz="2200" dirty="0" smtClean="0"/>
          </a:p>
          <a:p>
            <a:pPr marL="285750" indent="-285750">
              <a:spcBef>
                <a:spcPts val="2400"/>
              </a:spcBef>
              <a:buFont typeface="Arial" panose="020B0604020202020204" pitchFamily="34" charset="0"/>
              <a:buChar char="•"/>
            </a:pPr>
            <a:r>
              <a:rPr lang="cs-CZ" sz="2200" dirty="0"/>
              <a:t>i</a:t>
            </a:r>
            <a:r>
              <a:rPr lang="cs-CZ" sz="2200" dirty="0" smtClean="0"/>
              <a:t> když replikace DNA není dokončena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chybí části DNA</a:t>
            </a:r>
            <a:endParaRPr lang="cs-CZ" sz="2200" dirty="0" smtClean="0"/>
          </a:p>
          <a:p>
            <a:pPr marL="285750" indent="-285750">
              <a:spcBef>
                <a:spcPts val="2400"/>
              </a:spcBef>
              <a:buFont typeface="Arial" panose="020B0604020202020204" pitchFamily="34" charset="0"/>
              <a:buChar char="•"/>
            </a:pPr>
            <a:r>
              <a:rPr lang="cs-CZ" sz="2200" dirty="0" smtClean="0"/>
              <a:t>než se všechny chromatidy správně připojí na dělicí vřeténko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buňky mají špatný počet chromosomů </a:t>
            </a:r>
            <a:endParaRPr lang="en-US" sz="2200" dirty="0"/>
          </a:p>
        </p:txBody>
      </p:sp>
      <p:sp>
        <p:nvSpPr>
          <p:cNvPr id="7" name="TextovéPole 6"/>
          <p:cNvSpPr txBox="1"/>
          <p:nvPr/>
        </p:nvSpPr>
        <p:spPr>
          <a:xfrm>
            <a:off x="3037840" y="5407670"/>
            <a:ext cx="2761525" cy="523220"/>
          </a:xfrm>
          <a:prstGeom prst="rect">
            <a:avLst/>
          </a:prstGeom>
          <a:noFill/>
        </p:spPr>
        <p:txBody>
          <a:bodyPr wrap="none" rtlCol="0">
            <a:spAutoFit/>
          </a:bodyPr>
          <a:lstStyle/>
          <a:p>
            <a:r>
              <a:rPr lang="cs-CZ" sz="2800" b="1" dirty="0" smtClean="0">
                <a:solidFill>
                  <a:srgbClr val="FF0000"/>
                </a:solidFill>
                <a:sym typeface="Wingdings" panose="05000000000000000000" pitchFamily="2" charset="2"/>
              </a:rPr>
              <a:t></a:t>
            </a:r>
            <a:r>
              <a:rPr lang="en-US" sz="2800" b="1" dirty="0" smtClean="0">
                <a:solidFill>
                  <a:srgbClr val="FF0000"/>
                </a:solidFill>
                <a:sym typeface="Wingdings" panose="05000000000000000000" pitchFamily="2" charset="2"/>
              </a:rPr>
              <a:t> </a:t>
            </a:r>
            <a:r>
              <a:rPr lang="en-US" sz="2800" b="1" dirty="0" err="1" smtClean="0">
                <a:solidFill>
                  <a:srgbClr val="FF0000"/>
                </a:solidFill>
                <a:sym typeface="Wingdings" panose="05000000000000000000" pitchFamily="2" charset="2"/>
              </a:rPr>
              <a:t>vznik</a:t>
            </a:r>
            <a:r>
              <a:rPr lang="en-US" sz="2800" b="1" dirty="0" smtClean="0">
                <a:solidFill>
                  <a:srgbClr val="FF0000"/>
                </a:solidFill>
                <a:sym typeface="Wingdings" panose="05000000000000000000" pitchFamily="2" charset="2"/>
              </a:rPr>
              <a:t> </a:t>
            </a:r>
            <a:r>
              <a:rPr lang="en-US" sz="2800" b="1" dirty="0" err="1" smtClean="0">
                <a:solidFill>
                  <a:srgbClr val="FF0000"/>
                </a:solidFill>
                <a:sym typeface="Wingdings" panose="05000000000000000000" pitchFamily="2" charset="2"/>
              </a:rPr>
              <a:t>rakoviny</a:t>
            </a:r>
            <a:endParaRPr lang="en-US" sz="2800" b="1" dirty="0">
              <a:solidFill>
                <a:srgbClr val="FF0000"/>
              </a:solidFill>
            </a:endParaRPr>
          </a:p>
        </p:txBody>
      </p:sp>
    </p:spTree>
    <p:extLst>
      <p:ext uri="{BB962C8B-B14F-4D97-AF65-F5344CB8AC3E}">
        <p14:creationId xmlns:p14="http://schemas.microsoft.com/office/powerpoint/2010/main" val="333380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2925" y="264015"/>
            <a:ext cx="4686300" cy="1325563"/>
          </a:xfrm>
        </p:spPr>
        <p:txBody>
          <a:bodyPr vert="horz" lIns="91440" tIns="45720" rIns="91440" bIns="45720" rtlCol="0" anchor="ctr">
            <a:normAutofit/>
          </a:bodyPr>
          <a:lstStyle/>
          <a:p>
            <a:pPr algn="ctr"/>
            <a:r>
              <a:rPr lang="cs-CZ" sz="4000" dirty="0">
                <a:solidFill>
                  <a:srgbClr val="C00000"/>
                </a:solidFill>
              </a:rPr>
              <a:t>Jak to dopadne, když kontrolní body selžou</a:t>
            </a:r>
          </a:p>
        </p:txBody>
      </p:sp>
      <p:pic>
        <p:nvPicPr>
          <p:cNvPr id="33794" name="Picture 2" descr="http://old-www.path.cam.ac.uk/%7Epawefish/BreastLineImages/HCC38m44w.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3463925"/>
            <a:ext cx="5581650" cy="292063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15016" y="6384556"/>
            <a:ext cx="6014660" cy="369332"/>
          </a:xfrm>
          <a:prstGeom prst="rect">
            <a:avLst/>
          </a:prstGeom>
          <a:noFill/>
        </p:spPr>
        <p:txBody>
          <a:bodyPr wrap="none" rtlCol="0">
            <a:spAutoFit/>
          </a:bodyPr>
          <a:lstStyle/>
          <a:p>
            <a:r>
              <a:rPr lang="cs-CZ" dirty="0"/>
              <a:t>Karyotyp buňky z nádoru prsní žlázy a</a:t>
            </a:r>
            <a:r>
              <a:rPr lang="cs-CZ" dirty="0" smtClean="0"/>
              <a:t>nalyzovaný </a:t>
            </a:r>
            <a:r>
              <a:rPr lang="cs-CZ" dirty="0"/>
              <a:t>metodou SKY</a:t>
            </a:r>
          </a:p>
        </p:txBody>
      </p:sp>
      <p:pic>
        <p:nvPicPr>
          <p:cNvPr id="33796" name="Picture 4" descr="https://upload.wikimedia.org/wikipedia/commons/3/35/Sky_spectral_karyotyp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0154" y="459768"/>
            <a:ext cx="3413724" cy="270253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614050" y="2171263"/>
            <a:ext cx="2615175" cy="923330"/>
          </a:xfrm>
          <a:prstGeom prst="rect">
            <a:avLst/>
          </a:prstGeom>
          <a:noFill/>
        </p:spPr>
        <p:txBody>
          <a:bodyPr wrap="square" rtlCol="0">
            <a:spAutoFit/>
          </a:bodyPr>
          <a:lstStyle/>
          <a:p>
            <a:r>
              <a:rPr lang="cs-CZ" dirty="0" smtClean="0"/>
              <a:t>Normální lidský karyotyp</a:t>
            </a:r>
          </a:p>
          <a:p>
            <a:r>
              <a:rPr lang="cs-CZ" dirty="0" smtClean="0"/>
              <a:t>analyzovaný metodou SKY (</a:t>
            </a:r>
            <a:r>
              <a:rPr lang="cs-CZ" dirty="0" err="1" smtClean="0"/>
              <a:t>Spectral</a:t>
            </a:r>
            <a:r>
              <a:rPr lang="cs-CZ" dirty="0" smtClean="0"/>
              <a:t> </a:t>
            </a:r>
            <a:r>
              <a:rPr lang="cs-CZ" dirty="0" err="1" smtClean="0"/>
              <a:t>karyotyping</a:t>
            </a:r>
            <a:r>
              <a:rPr lang="cs-CZ" dirty="0" smtClean="0"/>
              <a:t>)</a:t>
            </a:r>
            <a:endParaRPr lang="cs-CZ" dirty="0"/>
          </a:p>
        </p:txBody>
      </p:sp>
    </p:spTree>
    <p:extLst>
      <p:ext uri="{BB962C8B-B14F-4D97-AF65-F5344CB8AC3E}">
        <p14:creationId xmlns:p14="http://schemas.microsoft.com/office/powerpoint/2010/main" val="276384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7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8010" y="273686"/>
            <a:ext cx="7886700" cy="1325563"/>
          </a:xfrm>
        </p:spPr>
        <p:txBody>
          <a:bodyPr>
            <a:normAutofit/>
          </a:bodyPr>
          <a:lstStyle/>
          <a:p>
            <a:pPr algn="ctr"/>
            <a:r>
              <a:rPr lang="cs-CZ" sz="4000" dirty="0">
                <a:solidFill>
                  <a:srgbClr val="C00000"/>
                </a:solidFill>
              </a:rPr>
              <a:t>Buněčný cyklus - rekapitulace</a:t>
            </a:r>
            <a:endParaRPr lang="en-US" sz="4000" dirty="0">
              <a:solidFill>
                <a:srgbClr val="C00000"/>
              </a:solidFill>
            </a:endParaRPr>
          </a:p>
        </p:txBody>
      </p:sp>
      <p:sp>
        <p:nvSpPr>
          <p:cNvPr id="3" name="TextovéPole 2"/>
          <p:cNvSpPr txBox="1"/>
          <p:nvPr/>
        </p:nvSpPr>
        <p:spPr>
          <a:xfrm>
            <a:off x="640080" y="1767840"/>
            <a:ext cx="7782560" cy="4001095"/>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200" dirty="0" smtClean="0"/>
              <a:t>Buněčný cyklus se skládá z interfáze a dělení buňky.</a:t>
            </a:r>
          </a:p>
          <a:p>
            <a:pPr marL="342900" indent="-342900">
              <a:spcBef>
                <a:spcPts val="2400"/>
              </a:spcBef>
              <a:buFont typeface="Arial" panose="020B0604020202020204" pitchFamily="34" charset="0"/>
              <a:buChar char="•"/>
            </a:pPr>
            <a:r>
              <a:rPr lang="cs-CZ" sz="2200" dirty="0" smtClean="0"/>
              <a:t>Interfáze = </a:t>
            </a:r>
            <a:r>
              <a:rPr lang="cs-CZ" sz="2200" dirty="0" err="1" smtClean="0"/>
              <a:t>G1</a:t>
            </a:r>
            <a:r>
              <a:rPr lang="cs-CZ" sz="2200" dirty="0" smtClean="0"/>
              <a:t>, S a </a:t>
            </a:r>
            <a:r>
              <a:rPr lang="cs-CZ" sz="2200" dirty="0" err="1" smtClean="0"/>
              <a:t>G2</a:t>
            </a:r>
            <a:r>
              <a:rPr lang="cs-CZ" sz="2200" dirty="0" smtClean="0"/>
              <a:t> fáze</a:t>
            </a:r>
          </a:p>
          <a:p>
            <a:pPr marL="342900" indent="-342900">
              <a:spcBef>
                <a:spcPts val="2400"/>
              </a:spcBef>
              <a:buFont typeface="Arial" panose="020B0604020202020204" pitchFamily="34" charset="0"/>
              <a:buChar char="•"/>
            </a:pPr>
            <a:r>
              <a:rPr lang="cs-CZ" sz="2200" dirty="0" smtClean="0"/>
              <a:t>Během S fáze se replikuje DNA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vznik sesterských chromatid</a:t>
            </a:r>
          </a:p>
          <a:p>
            <a:pPr marL="342900" indent="-342900">
              <a:spcBef>
                <a:spcPts val="2400"/>
              </a:spcBef>
              <a:buFont typeface="Arial" panose="020B0604020202020204" pitchFamily="34" charset="0"/>
              <a:buChar char="•"/>
            </a:pPr>
            <a:r>
              <a:rPr lang="cs-CZ" sz="2200" dirty="0" smtClean="0">
                <a:sym typeface="Wingdings" panose="05000000000000000000" pitchFamily="2" charset="2"/>
              </a:rPr>
              <a:t>V buněčném cyklu jsou 3 kontrolní body: v G1, G2/M a M.</a:t>
            </a:r>
          </a:p>
          <a:p>
            <a:pPr marL="342900" indent="-342900">
              <a:spcBef>
                <a:spcPts val="2400"/>
              </a:spcBef>
              <a:buFont typeface="Arial" panose="020B0604020202020204" pitchFamily="34" charset="0"/>
              <a:buChar char="•"/>
            </a:pPr>
            <a:r>
              <a:rPr lang="cs-CZ" sz="2200" dirty="0" smtClean="0">
                <a:sym typeface="Wingdings" panose="05000000000000000000" pitchFamily="2" charset="2"/>
              </a:rPr>
              <a:t>Kontrolní body hlídají, aby se dělila buňka, která má DNA v pořádku a je připravená postoupit dál.</a:t>
            </a:r>
          </a:p>
          <a:p>
            <a:pPr marL="342900" indent="-342900">
              <a:spcBef>
                <a:spcPts val="2400"/>
              </a:spcBef>
              <a:buFont typeface="Arial" panose="020B0604020202020204" pitchFamily="34" charset="0"/>
              <a:buChar char="•"/>
            </a:pPr>
            <a:r>
              <a:rPr lang="cs-CZ" sz="2200" dirty="0" smtClean="0">
                <a:sym typeface="Wingdings" panose="05000000000000000000" pitchFamily="2" charset="2"/>
              </a:rPr>
              <a:t>Selhání kontrolních bodů vede k rakovině.</a:t>
            </a:r>
          </a:p>
        </p:txBody>
      </p:sp>
    </p:spTree>
    <p:extLst>
      <p:ext uri="{BB962C8B-B14F-4D97-AF65-F5344CB8AC3E}">
        <p14:creationId xmlns:p14="http://schemas.microsoft.com/office/powerpoint/2010/main" val="254676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0"/>
            <a:ext cx="7886700" cy="1325563"/>
          </a:xfrm>
        </p:spPr>
        <p:txBody>
          <a:bodyPr vert="horz" lIns="91440" tIns="45720" rIns="91440" bIns="45720" rtlCol="0" anchor="ctr">
            <a:normAutofit/>
          </a:bodyPr>
          <a:lstStyle/>
          <a:p>
            <a:pPr algn="ctr"/>
            <a:r>
              <a:rPr lang="cs-CZ" sz="4000" dirty="0">
                <a:solidFill>
                  <a:srgbClr val="C00000"/>
                </a:solidFill>
              </a:rPr>
              <a:t>Mitóza</a:t>
            </a:r>
          </a:p>
        </p:txBody>
      </p:sp>
      <p:sp>
        <p:nvSpPr>
          <p:cNvPr id="4" name="TextovéPole 3"/>
          <p:cNvSpPr txBox="1"/>
          <p:nvPr/>
        </p:nvSpPr>
        <p:spPr>
          <a:xfrm>
            <a:off x="628650" y="1325563"/>
            <a:ext cx="5895975" cy="1554272"/>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smtClean="0"/>
              <a:t>Buněčné dělení, jehož cílem je vytvořit dvě buňky stejné, jako byla ta původní.</a:t>
            </a:r>
          </a:p>
          <a:p>
            <a:pPr marL="342900" indent="-342900">
              <a:spcBef>
                <a:spcPts val="1800"/>
              </a:spcBef>
              <a:buFont typeface="Arial" panose="020B0604020202020204" pitchFamily="34" charset="0"/>
              <a:buChar char="•"/>
            </a:pPr>
            <a:r>
              <a:rPr lang="cs-CZ" sz="2000" dirty="0" smtClean="0"/>
              <a:t>Kromě pohlavních buněk všechny buňky vznikají mitózou.</a:t>
            </a:r>
            <a:endParaRPr lang="cs-CZ" sz="2000" dirty="0"/>
          </a:p>
        </p:txBody>
      </p:sp>
      <p:sp>
        <p:nvSpPr>
          <p:cNvPr id="6" name="TextovéPole 5"/>
          <p:cNvSpPr txBox="1"/>
          <p:nvPr/>
        </p:nvSpPr>
        <p:spPr>
          <a:xfrm>
            <a:off x="4867275" y="3528695"/>
            <a:ext cx="3584507" cy="369332"/>
          </a:xfrm>
          <a:prstGeom prst="rect">
            <a:avLst/>
          </a:prstGeom>
          <a:noFill/>
        </p:spPr>
        <p:txBody>
          <a:bodyPr wrap="none" rtlCol="0">
            <a:spAutoFit/>
          </a:bodyPr>
          <a:lstStyle/>
          <a:p>
            <a:r>
              <a:rPr lang="cs-CZ" dirty="0" smtClean="0"/>
              <a:t>n = počet chromosomů v jedné sadě</a:t>
            </a:r>
            <a:endParaRPr lang="cs-CZ" dirty="0"/>
          </a:p>
        </p:txBody>
      </p:sp>
      <p:sp>
        <p:nvSpPr>
          <p:cNvPr id="7" name="TextovéPole 6"/>
          <p:cNvSpPr txBox="1"/>
          <p:nvPr/>
        </p:nvSpPr>
        <p:spPr>
          <a:xfrm>
            <a:off x="5423808" y="4176395"/>
            <a:ext cx="761747" cy="646331"/>
          </a:xfrm>
          <a:prstGeom prst="rect">
            <a:avLst/>
          </a:prstGeom>
          <a:noFill/>
        </p:spPr>
        <p:txBody>
          <a:bodyPr wrap="none" rtlCol="0">
            <a:spAutoFit/>
          </a:bodyPr>
          <a:lstStyle/>
          <a:p>
            <a:r>
              <a:rPr lang="cs-CZ" dirty="0" smtClean="0"/>
              <a:t>  n = 2</a:t>
            </a:r>
          </a:p>
          <a:p>
            <a:r>
              <a:rPr lang="cs-CZ" dirty="0" smtClean="0"/>
              <a:t>2n = 4</a:t>
            </a:r>
            <a:endParaRPr lang="cs-CZ" dirty="0"/>
          </a:p>
        </p:txBody>
      </p:sp>
      <p:cxnSp>
        <p:nvCxnSpPr>
          <p:cNvPr id="9" name="Přímá spojnice se šipkou 8"/>
          <p:cNvCxnSpPr/>
          <p:nvPr/>
        </p:nvCxnSpPr>
        <p:spPr>
          <a:xfrm flipH="1" flipV="1">
            <a:off x="4133850" y="4090670"/>
            <a:ext cx="1171575" cy="2667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 name="Skupina 11"/>
          <p:cNvGrpSpPr>
            <a:grpSpLocks/>
          </p:cNvGrpSpPr>
          <p:nvPr/>
        </p:nvGrpSpPr>
        <p:grpSpPr bwMode="auto">
          <a:xfrm>
            <a:off x="628650" y="3373438"/>
            <a:ext cx="3527425" cy="2698750"/>
            <a:chOff x="628650" y="3373546"/>
            <a:chExt cx="3527642" cy="2699385"/>
          </a:xfrm>
        </p:grpSpPr>
        <p:pic>
          <p:nvPicPr>
            <p:cNvPr id="10" name="Obráze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065" y="3373546"/>
              <a:ext cx="3206095" cy="269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bdélník 7"/>
            <p:cNvSpPr>
              <a:spLocks noChangeArrowheads="1"/>
            </p:cNvSpPr>
            <p:nvPr/>
          </p:nvSpPr>
          <p:spPr bwMode="auto">
            <a:xfrm>
              <a:off x="2617088" y="4538572"/>
              <a:ext cx="1539204" cy="369332"/>
            </a:xfrm>
            <a:prstGeom prst="rect">
              <a:avLst/>
            </a:prstGeom>
            <a:solidFill>
              <a:schemeClr val="bg1"/>
            </a:solidFill>
            <a:ln w="9525">
              <a:solidFill>
                <a:schemeClr val="bg1"/>
              </a:solidFill>
              <a:miter lim="800000"/>
              <a:headEnd/>
              <a:tailEnd/>
            </a:ln>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a:latin typeface="Calibri" pitchFamily="34" charset="0"/>
                </a:rPr>
                <a:t>dceřiné buňky</a:t>
              </a:r>
              <a:endParaRPr lang="en-US" altLang="cs-CZ" sz="1800">
                <a:latin typeface="Calibri" pitchFamily="34" charset="0"/>
              </a:endParaRPr>
            </a:p>
          </p:txBody>
        </p:sp>
        <p:sp>
          <p:nvSpPr>
            <p:cNvPr id="12" name="Obdélník 10"/>
            <p:cNvSpPr>
              <a:spLocks noChangeArrowheads="1"/>
            </p:cNvSpPr>
            <p:nvPr/>
          </p:nvSpPr>
          <p:spPr bwMode="auto">
            <a:xfrm>
              <a:off x="628650" y="5301208"/>
              <a:ext cx="1673343" cy="369332"/>
            </a:xfrm>
            <a:prstGeom prst="rect">
              <a:avLst/>
            </a:prstGeom>
            <a:solidFill>
              <a:schemeClr val="bg1"/>
            </a:solidFill>
            <a:ln w="9525">
              <a:solidFill>
                <a:schemeClr val="bg1"/>
              </a:solidFill>
              <a:miter lim="800000"/>
              <a:headEnd/>
              <a:tailEnd/>
            </a:ln>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a:latin typeface="Calibri" pitchFamily="34" charset="0"/>
                </a:rPr>
                <a:t>mateřská buňka</a:t>
              </a:r>
              <a:endParaRPr lang="en-US" altLang="cs-CZ" sz="1800">
                <a:latin typeface="Calibri" pitchFamily="34" charset="0"/>
              </a:endParaRPr>
            </a:p>
          </p:txBody>
        </p:sp>
      </p:grpSp>
    </p:spTree>
    <p:extLst>
      <p:ext uri="{BB962C8B-B14F-4D97-AF65-F5344CB8AC3E}">
        <p14:creationId xmlns:p14="http://schemas.microsoft.com/office/powerpoint/2010/main" val="203166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0"/>
            <a:ext cx="7886700" cy="1325563"/>
          </a:xfrm>
        </p:spPr>
        <p:txBody>
          <a:bodyPr vert="horz" lIns="91440" tIns="45720" rIns="91440" bIns="45720" rtlCol="0" anchor="ctr">
            <a:normAutofit/>
          </a:bodyPr>
          <a:lstStyle/>
          <a:p>
            <a:pPr algn="ctr"/>
            <a:r>
              <a:rPr lang="cs-CZ" sz="4000" dirty="0">
                <a:solidFill>
                  <a:srgbClr val="C00000"/>
                </a:solidFill>
              </a:rPr>
              <a:t>Kondenzace chromosomů</a:t>
            </a:r>
          </a:p>
        </p:txBody>
      </p:sp>
      <p:pic>
        <p:nvPicPr>
          <p:cNvPr id="34818" name="Picture 2" descr="The new cytogenetics: blurring the boundaries with molecular biolo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4029353"/>
            <a:ext cx="4940300" cy="275833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714463" y="3496217"/>
            <a:ext cx="1612942" cy="369332"/>
          </a:xfrm>
          <a:prstGeom prst="rect">
            <a:avLst/>
          </a:prstGeom>
          <a:noFill/>
        </p:spPr>
        <p:txBody>
          <a:bodyPr wrap="none" rtlCol="0">
            <a:spAutoFit/>
          </a:bodyPr>
          <a:lstStyle/>
          <a:p>
            <a:r>
              <a:rPr lang="cs-CZ" dirty="0" err="1" smtClean="0"/>
              <a:t>Interfázní</a:t>
            </a:r>
            <a:r>
              <a:rPr lang="cs-CZ" dirty="0" smtClean="0"/>
              <a:t> jádro</a:t>
            </a:r>
            <a:endParaRPr lang="cs-CZ" dirty="0"/>
          </a:p>
        </p:txBody>
      </p:sp>
      <p:sp>
        <p:nvSpPr>
          <p:cNvPr id="6" name="TextovéPole 5"/>
          <p:cNvSpPr txBox="1"/>
          <p:nvPr/>
        </p:nvSpPr>
        <p:spPr>
          <a:xfrm>
            <a:off x="5885371" y="3496217"/>
            <a:ext cx="2394951" cy="369332"/>
          </a:xfrm>
          <a:prstGeom prst="rect">
            <a:avLst/>
          </a:prstGeom>
          <a:noFill/>
        </p:spPr>
        <p:txBody>
          <a:bodyPr wrap="none" rtlCol="0">
            <a:spAutoFit/>
          </a:bodyPr>
          <a:lstStyle/>
          <a:p>
            <a:r>
              <a:rPr lang="cs-CZ" dirty="0" err="1" smtClean="0"/>
              <a:t>Metafázní</a:t>
            </a:r>
            <a:r>
              <a:rPr lang="cs-CZ" dirty="0" smtClean="0"/>
              <a:t> chromosomy</a:t>
            </a:r>
            <a:endParaRPr lang="cs-CZ" dirty="0"/>
          </a:p>
        </p:txBody>
      </p:sp>
      <p:sp>
        <p:nvSpPr>
          <p:cNvPr id="7" name="TextovéPole 6"/>
          <p:cNvSpPr txBox="1"/>
          <p:nvPr/>
        </p:nvSpPr>
        <p:spPr>
          <a:xfrm>
            <a:off x="3069372" y="1852895"/>
            <a:ext cx="2157963" cy="369332"/>
          </a:xfrm>
          <a:prstGeom prst="rect">
            <a:avLst/>
          </a:prstGeom>
          <a:noFill/>
        </p:spPr>
        <p:txBody>
          <a:bodyPr wrap="none" rtlCol="0">
            <a:spAutoFit/>
          </a:bodyPr>
          <a:lstStyle/>
          <a:p>
            <a:r>
              <a:rPr lang="cs-CZ" dirty="0" smtClean="0"/>
              <a:t>Kondenzace 10 000x </a:t>
            </a:r>
            <a:endParaRPr lang="cs-CZ" dirty="0"/>
          </a:p>
        </p:txBody>
      </p:sp>
      <p:graphicFrame>
        <p:nvGraphicFramePr>
          <p:cNvPr id="8" name="Objekt 7"/>
          <p:cNvGraphicFramePr>
            <a:graphicFrameLocks noChangeAspect="1"/>
          </p:cNvGraphicFramePr>
          <p:nvPr>
            <p:extLst>
              <p:ext uri="{D42A27DB-BD31-4B8C-83A1-F6EECF244321}">
                <p14:modId xmlns:p14="http://schemas.microsoft.com/office/powerpoint/2010/main" val="643811678"/>
              </p:ext>
            </p:extLst>
          </p:nvPr>
        </p:nvGraphicFramePr>
        <p:xfrm>
          <a:off x="5656964" y="1325563"/>
          <a:ext cx="2858386" cy="2170654"/>
        </p:xfrm>
        <a:graphic>
          <a:graphicData uri="http://schemas.openxmlformats.org/presentationml/2006/ole">
            <mc:AlternateContent xmlns:mc="http://schemas.openxmlformats.org/markup-compatibility/2006">
              <mc:Choice xmlns:v="urn:schemas-microsoft-com:vml" Requires="v">
                <p:oleObj spid="_x0000_s35166" name="Image" r:id="rId5" imgW="3377520" imgH="2565000" progId="Photoshop.Image.13">
                  <p:embed/>
                </p:oleObj>
              </mc:Choice>
              <mc:Fallback>
                <p:oleObj name="Image" r:id="rId5" imgW="3377520" imgH="2565000" progId="Photoshop.Image.13">
                  <p:embed/>
                  <p:pic>
                    <p:nvPicPr>
                      <p:cNvPr id="0" name=""/>
                      <p:cNvPicPr/>
                      <p:nvPr/>
                    </p:nvPicPr>
                    <p:blipFill>
                      <a:blip r:embed="rId6"/>
                      <a:stretch>
                        <a:fillRect/>
                      </a:stretch>
                    </p:blipFill>
                    <p:spPr>
                      <a:xfrm>
                        <a:off x="5656964" y="1325563"/>
                        <a:ext cx="2858386" cy="2170654"/>
                      </a:xfrm>
                      <a:prstGeom prst="rect">
                        <a:avLst/>
                      </a:prstGeom>
                    </p:spPr>
                  </p:pic>
                </p:oleObj>
              </mc:Fallback>
            </mc:AlternateContent>
          </a:graphicData>
        </a:graphic>
      </p:graphicFrame>
      <p:graphicFrame>
        <p:nvGraphicFramePr>
          <p:cNvPr id="9" name="Objekt 8"/>
          <p:cNvGraphicFramePr>
            <a:graphicFrameLocks noChangeAspect="1"/>
          </p:cNvGraphicFramePr>
          <p:nvPr>
            <p:extLst>
              <p:ext uri="{D42A27DB-BD31-4B8C-83A1-F6EECF244321}">
                <p14:modId xmlns:p14="http://schemas.microsoft.com/office/powerpoint/2010/main" val="1094043871"/>
              </p:ext>
            </p:extLst>
          </p:nvPr>
        </p:nvGraphicFramePr>
        <p:xfrm>
          <a:off x="628650" y="1333556"/>
          <a:ext cx="1969949" cy="2162661"/>
        </p:xfrm>
        <a:graphic>
          <a:graphicData uri="http://schemas.openxmlformats.org/presentationml/2006/ole">
            <mc:AlternateContent xmlns:mc="http://schemas.openxmlformats.org/markup-compatibility/2006">
              <mc:Choice xmlns:v="urn:schemas-microsoft-com:vml" Requires="v">
                <p:oleObj spid="_x0000_s35167" name="Image" r:id="rId7" imgW="2336400" imgH="2565000" progId="Photoshop.Image.13">
                  <p:embed/>
                </p:oleObj>
              </mc:Choice>
              <mc:Fallback>
                <p:oleObj name="Image" r:id="rId7" imgW="2336400" imgH="2565000" progId="Photoshop.Image.13">
                  <p:embed/>
                  <p:pic>
                    <p:nvPicPr>
                      <p:cNvPr id="0" name=""/>
                      <p:cNvPicPr/>
                      <p:nvPr/>
                    </p:nvPicPr>
                    <p:blipFill>
                      <a:blip r:embed="rId8"/>
                      <a:stretch>
                        <a:fillRect/>
                      </a:stretch>
                    </p:blipFill>
                    <p:spPr>
                      <a:xfrm>
                        <a:off x="628650" y="1333556"/>
                        <a:ext cx="1969949" cy="2162661"/>
                      </a:xfrm>
                      <a:prstGeom prst="rect">
                        <a:avLst/>
                      </a:prstGeom>
                    </p:spPr>
                  </p:pic>
                </p:oleObj>
              </mc:Fallback>
            </mc:AlternateContent>
          </a:graphicData>
        </a:graphic>
      </p:graphicFrame>
      <p:sp>
        <p:nvSpPr>
          <p:cNvPr id="10" name="Šipka doprava 9"/>
          <p:cNvSpPr/>
          <p:nvPr/>
        </p:nvSpPr>
        <p:spPr>
          <a:xfrm>
            <a:off x="3069372" y="2486025"/>
            <a:ext cx="2236053" cy="200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56125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8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77888" y="142875"/>
            <a:ext cx="7772400" cy="984250"/>
          </a:xfrm>
        </p:spPr>
        <p:txBody>
          <a:bodyPr vert="horz" lIns="91440" tIns="45720" rIns="91440" bIns="45720" rtlCol="0" anchor="ctr">
            <a:normAutofit/>
          </a:bodyPr>
          <a:lstStyle/>
          <a:p>
            <a:r>
              <a:rPr lang="cs-CZ" altLang="cs-CZ" sz="4000" dirty="0">
                <a:solidFill>
                  <a:srgbClr val="C00000"/>
                </a:solidFill>
              </a:rPr>
              <a:t>Jak probíhá mitóza</a:t>
            </a:r>
          </a:p>
        </p:txBody>
      </p:sp>
      <p:graphicFrame>
        <p:nvGraphicFramePr>
          <p:cNvPr id="5123" name="Object 10"/>
          <p:cNvGraphicFramePr>
            <a:graphicFrameLocks noChangeAspect="1"/>
          </p:cNvGraphicFramePr>
          <p:nvPr/>
        </p:nvGraphicFramePr>
        <p:xfrm>
          <a:off x="395288" y="2060575"/>
          <a:ext cx="1873250" cy="1873250"/>
        </p:xfrm>
        <a:graphic>
          <a:graphicData uri="http://schemas.openxmlformats.org/presentationml/2006/ole">
            <mc:AlternateContent xmlns:mc="http://schemas.openxmlformats.org/markup-compatibility/2006">
              <mc:Choice xmlns:v="urn:schemas-microsoft-com:vml" Requires="v">
                <p:oleObj spid="_x0000_s85104" name="CorelDRAW" r:id="rId4" imgW="2885313" imgH="2885313" progId="CorelDRAW.Graphic.11">
                  <p:embed/>
                </p:oleObj>
              </mc:Choice>
              <mc:Fallback>
                <p:oleObj name="CorelDRAW" r:id="rId4" imgW="2885313" imgH="2885313" progId="CorelDRAW.Graphic.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060575"/>
                        <a:ext cx="1873250" cy="187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4" name="Text Box 11"/>
          <p:cNvSpPr txBox="1">
            <a:spLocks noChangeArrowheads="1"/>
          </p:cNvSpPr>
          <p:nvPr/>
        </p:nvSpPr>
        <p:spPr bwMode="auto">
          <a:xfrm>
            <a:off x="827088" y="1557338"/>
            <a:ext cx="117951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a:t>Interfáze</a:t>
            </a:r>
          </a:p>
        </p:txBody>
      </p:sp>
      <p:graphicFrame>
        <p:nvGraphicFramePr>
          <p:cNvPr id="5125" name="Object 12"/>
          <p:cNvGraphicFramePr>
            <a:graphicFrameLocks noChangeAspect="1"/>
          </p:cNvGraphicFramePr>
          <p:nvPr/>
        </p:nvGraphicFramePr>
        <p:xfrm>
          <a:off x="2700338" y="2060575"/>
          <a:ext cx="1871662" cy="1871663"/>
        </p:xfrm>
        <a:graphic>
          <a:graphicData uri="http://schemas.openxmlformats.org/presentationml/2006/ole">
            <mc:AlternateContent xmlns:mc="http://schemas.openxmlformats.org/markup-compatibility/2006">
              <mc:Choice xmlns:v="urn:schemas-microsoft-com:vml" Requires="v">
                <p:oleObj spid="_x0000_s85105" name="CorelDRAW" r:id="rId6" imgW="2797683" imgH="2797683" progId="CorelDRAW.Graphic.11">
                  <p:embed/>
                </p:oleObj>
              </mc:Choice>
              <mc:Fallback>
                <p:oleObj name="CorelDRAW" r:id="rId6" imgW="2797683" imgH="2797683" progId="CorelDRAW.Graphic.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0338" y="2060575"/>
                        <a:ext cx="1871662"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6" name="Object 13"/>
          <p:cNvGraphicFramePr>
            <a:graphicFrameLocks noChangeAspect="1"/>
          </p:cNvGraphicFramePr>
          <p:nvPr/>
        </p:nvGraphicFramePr>
        <p:xfrm>
          <a:off x="4932363" y="2060575"/>
          <a:ext cx="1871662" cy="1871663"/>
        </p:xfrm>
        <a:graphic>
          <a:graphicData uri="http://schemas.openxmlformats.org/presentationml/2006/ole">
            <mc:AlternateContent xmlns:mc="http://schemas.openxmlformats.org/markup-compatibility/2006">
              <mc:Choice xmlns:v="urn:schemas-microsoft-com:vml" Requires="v">
                <p:oleObj spid="_x0000_s85106" name="CorelDRAW" r:id="rId8" imgW="2237613" imgH="2237613" progId="CorelDRAW.Graphic.11">
                  <p:embed/>
                </p:oleObj>
              </mc:Choice>
              <mc:Fallback>
                <p:oleObj name="CorelDRAW" r:id="rId8" imgW="2237613" imgH="2237613" progId="CorelDRAW.Graphic.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2363" y="2060575"/>
                        <a:ext cx="1871662"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7" name="Object 14"/>
          <p:cNvGraphicFramePr>
            <a:graphicFrameLocks noChangeAspect="1"/>
          </p:cNvGraphicFramePr>
          <p:nvPr/>
        </p:nvGraphicFramePr>
        <p:xfrm>
          <a:off x="7092950" y="2062163"/>
          <a:ext cx="1871663" cy="1871662"/>
        </p:xfrm>
        <a:graphic>
          <a:graphicData uri="http://schemas.openxmlformats.org/presentationml/2006/ole">
            <mc:AlternateContent xmlns:mc="http://schemas.openxmlformats.org/markup-compatibility/2006">
              <mc:Choice xmlns:v="urn:schemas-microsoft-com:vml" Requires="v">
                <p:oleObj spid="_x0000_s85107" name="CorelDRAW" r:id="rId10" imgW="2237613" imgH="2237613" progId="CorelDRAW.Graphic.11">
                  <p:embed/>
                </p:oleObj>
              </mc:Choice>
              <mc:Fallback>
                <p:oleObj name="CorelDRAW" r:id="rId10" imgW="2237613" imgH="2237613" progId="CorelDRAW.Graphic.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92950" y="2062163"/>
                        <a:ext cx="1871663"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8" name="Object 15"/>
          <p:cNvGraphicFramePr>
            <a:graphicFrameLocks noChangeAspect="1"/>
          </p:cNvGraphicFramePr>
          <p:nvPr/>
        </p:nvGraphicFramePr>
        <p:xfrm>
          <a:off x="395288" y="4724400"/>
          <a:ext cx="1871662" cy="1871663"/>
        </p:xfrm>
        <a:graphic>
          <a:graphicData uri="http://schemas.openxmlformats.org/presentationml/2006/ole">
            <mc:AlternateContent xmlns:mc="http://schemas.openxmlformats.org/markup-compatibility/2006">
              <mc:Choice xmlns:v="urn:schemas-microsoft-com:vml" Requires="v">
                <p:oleObj spid="_x0000_s85108" name="CorelDRAW" r:id="rId12" imgW="2237613" imgH="2237613" progId="CorelDRAW.Graphic.11">
                  <p:embed/>
                </p:oleObj>
              </mc:Choice>
              <mc:Fallback>
                <p:oleObj name="CorelDRAW" r:id="rId12" imgW="2237613" imgH="2237613" progId="CorelDRAW.Graphic.11">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5288" y="4724400"/>
                        <a:ext cx="1871662"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9" name="Object 17"/>
          <p:cNvGraphicFramePr>
            <a:graphicFrameLocks noChangeAspect="1"/>
          </p:cNvGraphicFramePr>
          <p:nvPr/>
        </p:nvGraphicFramePr>
        <p:xfrm>
          <a:off x="2916238" y="4724400"/>
          <a:ext cx="1817687" cy="1871663"/>
        </p:xfrm>
        <a:graphic>
          <a:graphicData uri="http://schemas.openxmlformats.org/presentationml/2006/ole">
            <mc:AlternateContent xmlns:mc="http://schemas.openxmlformats.org/markup-compatibility/2006">
              <mc:Choice xmlns:v="urn:schemas-microsoft-com:vml" Requires="v">
                <p:oleObj spid="_x0000_s85109" name="CorelDRAW" r:id="rId14" imgW="2277618" imgH="2344293" progId="CorelDRAW.Graphic.11">
                  <p:embed/>
                </p:oleObj>
              </mc:Choice>
              <mc:Fallback>
                <p:oleObj name="CorelDRAW" r:id="rId14" imgW="2277618" imgH="2344293" progId="CorelDRAW.Graphic.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16238" y="4724400"/>
                        <a:ext cx="1817687"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30" name="Text Box 19"/>
          <p:cNvSpPr txBox="1">
            <a:spLocks noChangeArrowheads="1"/>
          </p:cNvSpPr>
          <p:nvPr/>
        </p:nvSpPr>
        <p:spPr bwMode="auto">
          <a:xfrm>
            <a:off x="5330825" y="1571625"/>
            <a:ext cx="12382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a:t>Metafáze</a:t>
            </a:r>
          </a:p>
        </p:txBody>
      </p:sp>
      <p:sp>
        <p:nvSpPr>
          <p:cNvPr id="5131" name="Text Box 20"/>
          <p:cNvSpPr txBox="1">
            <a:spLocks noChangeArrowheads="1"/>
          </p:cNvSpPr>
          <p:nvPr/>
        </p:nvSpPr>
        <p:spPr bwMode="auto">
          <a:xfrm>
            <a:off x="7524750" y="1573213"/>
            <a:ext cx="11255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a:t>Anafáze</a:t>
            </a:r>
          </a:p>
        </p:txBody>
      </p:sp>
      <p:sp>
        <p:nvSpPr>
          <p:cNvPr id="5132" name="Text Box 21"/>
          <p:cNvSpPr txBox="1">
            <a:spLocks noChangeArrowheads="1"/>
          </p:cNvSpPr>
          <p:nvPr/>
        </p:nvSpPr>
        <p:spPr bwMode="auto">
          <a:xfrm>
            <a:off x="755650" y="4292600"/>
            <a:ext cx="11398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a:t>Telofáze</a:t>
            </a:r>
          </a:p>
        </p:txBody>
      </p:sp>
      <p:sp>
        <p:nvSpPr>
          <p:cNvPr id="5133" name="Text Box 22"/>
          <p:cNvSpPr txBox="1">
            <a:spLocks noChangeArrowheads="1"/>
          </p:cNvSpPr>
          <p:nvPr/>
        </p:nvSpPr>
        <p:spPr bwMode="auto">
          <a:xfrm>
            <a:off x="3132138" y="4292600"/>
            <a:ext cx="145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a:t>Cytokineze</a:t>
            </a:r>
          </a:p>
        </p:txBody>
      </p:sp>
      <p:sp>
        <p:nvSpPr>
          <p:cNvPr id="5134" name="Text Box 18"/>
          <p:cNvSpPr txBox="1">
            <a:spLocks noChangeArrowheads="1"/>
          </p:cNvSpPr>
          <p:nvPr/>
        </p:nvSpPr>
        <p:spPr bwMode="auto">
          <a:xfrm>
            <a:off x="3063875" y="1571625"/>
            <a:ext cx="10683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a:t>Profáze</a:t>
            </a:r>
          </a:p>
        </p:txBody>
      </p:sp>
    </p:spTree>
    <p:extLst>
      <p:ext uri="{BB962C8B-B14F-4D97-AF65-F5344CB8AC3E}">
        <p14:creationId xmlns:p14="http://schemas.microsoft.com/office/powerpoint/2010/main" val="159040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 grpId="0"/>
      <p:bldP spid="5131" grpId="0"/>
      <p:bldP spid="5132" grpId="0"/>
      <p:bldP spid="5133" grpId="0"/>
      <p:bldP spid="51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36526"/>
            <a:ext cx="7886700" cy="1325563"/>
          </a:xfrm>
        </p:spPr>
        <p:txBody>
          <a:bodyPr vert="horz" lIns="91440" tIns="45720" rIns="91440" bIns="45720" rtlCol="0" anchor="ctr">
            <a:normAutofit/>
          </a:bodyPr>
          <a:lstStyle/>
          <a:p>
            <a:pPr algn="ctr"/>
            <a:r>
              <a:rPr lang="cs-CZ" sz="4000" dirty="0">
                <a:solidFill>
                  <a:srgbClr val="C00000"/>
                </a:solidFill>
              </a:rPr>
              <a:t>O čem to bude</a:t>
            </a:r>
            <a:endParaRPr lang="en-US" sz="4000" dirty="0">
              <a:solidFill>
                <a:srgbClr val="C00000"/>
              </a:solidFill>
            </a:endParaRPr>
          </a:p>
        </p:txBody>
      </p:sp>
      <p:sp>
        <p:nvSpPr>
          <p:cNvPr id="3" name="Zástupný symbol pro obsah 2"/>
          <p:cNvSpPr>
            <a:spLocks noGrp="1"/>
          </p:cNvSpPr>
          <p:nvPr>
            <p:ph idx="1"/>
          </p:nvPr>
        </p:nvSpPr>
        <p:spPr>
          <a:xfrm>
            <a:off x="628650" y="1462089"/>
            <a:ext cx="7886700" cy="4714874"/>
          </a:xfrm>
        </p:spPr>
        <p:txBody>
          <a:bodyPr>
            <a:normAutofit/>
          </a:bodyPr>
          <a:lstStyle/>
          <a:p>
            <a:pPr lvl="0">
              <a:spcBef>
                <a:spcPts val="3000"/>
              </a:spcBef>
            </a:pPr>
            <a:r>
              <a:rPr lang="cs-CZ" sz="2400" dirty="0" smtClean="0"/>
              <a:t>Životní cyklus buňky</a:t>
            </a:r>
          </a:p>
          <a:p>
            <a:pPr lvl="0">
              <a:spcBef>
                <a:spcPts val="3000"/>
              </a:spcBef>
            </a:pPr>
            <a:r>
              <a:rPr lang="cs-CZ" sz="2400" dirty="0" smtClean="0"/>
              <a:t>Mitóza – dělení somatických buněk</a:t>
            </a:r>
          </a:p>
          <a:p>
            <a:pPr lvl="0">
              <a:spcBef>
                <a:spcPts val="3000"/>
              </a:spcBef>
            </a:pPr>
            <a:r>
              <a:rPr lang="cs-CZ" sz="2400" dirty="0" smtClean="0"/>
              <a:t>Asexuální množení</a:t>
            </a:r>
          </a:p>
          <a:p>
            <a:pPr lvl="0">
              <a:spcBef>
                <a:spcPts val="3000"/>
              </a:spcBef>
            </a:pPr>
            <a:r>
              <a:rPr lang="cs-CZ" sz="2400" dirty="0" smtClean="0"/>
              <a:t>Sexuální množení</a:t>
            </a:r>
          </a:p>
          <a:p>
            <a:pPr lvl="0">
              <a:spcBef>
                <a:spcPts val="3000"/>
              </a:spcBef>
            </a:pPr>
            <a:r>
              <a:rPr lang="cs-CZ" sz="2400" dirty="0" smtClean="0"/>
              <a:t>Meióza</a:t>
            </a:r>
          </a:p>
          <a:p>
            <a:pPr lvl="0">
              <a:spcBef>
                <a:spcPts val="3000"/>
              </a:spcBef>
            </a:pPr>
            <a:r>
              <a:rPr lang="cs-CZ" sz="2400" dirty="0" smtClean="0"/>
              <a:t>Kde se bere variabilita bez mutací</a:t>
            </a:r>
          </a:p>
          <a:p>
            <a:pPr lvl="0">
              <a:spcBef>
                <a:spcPts val="3000"/>
              </a:spcBef>
            </a:pPr>
            <a:r>
              <a:rPr lang="cs-CZ" sz="2400" dirty="0" smtClean="0"/>
              <a:t>Vznik gamet</a:t>
            </a:r>
          </a:p>
          <a:p>
            <a:pPr>
              <a:spcBef>
                <a:spcPts val="3000"/>
              </a:spcBef>
            </a:pPr>
            <a:endParaRPr lang="en-US" sz="2400" dirty="0"/>
          </a:p>
        </p:txBody>
      </p:sp>
    </p:spTree>
    <p:extLst>
      <p:ext uri="{BB962C8B-B14F-4D97-AF65-F5344CB8AC3E}">
        <p14:creationId xmlns:p14="http://schemas.microsoft.com/office/powerpoint/2010/main" val="209211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5"/>
          <p:cNvGraphicFramePr>
            <a:graphicFrameLocks noChangeAspect="1"/>
          </p:cNvGraphicFramePr>
          <p:nvPr/>
        </p:nvGraphicFramePr>
        <p:xfrm>
          <a:off x="179388" y="1484313"/>
          <a:ext cx="3386137" cy="2235200"/>
        </p:xfrm>
        <a:graphic>
          <a:graphicData uri="http://schemas.openxmlformats.org/presentationml/2006/ole">
            <mc:AlternateContent xmlns:mc="http://schemas.openxmlformats.org/markup-compatibility/2006">
              <mc:Choice xmlns:v="urn:schemas-microsoft-com:vml" Requires="v">
                <p:oleObj spid="_x0000_s48940" name="Image" r:id="rId3" imgW="3850335" imgH="2541475" progId="Photoshop.Image.5">
                  <p:embed/>
                </p:oleObj>
              </mc:Choice>
              <mc:Fallback>
                <p:oleObj name="Image" r:id="rId3" imgW="3850335" imgH="2541475"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484313"/>
                        <a:ext cx="3386137" cy="2235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9" name="Text Box 13"/>
          <p:cNvSpPr txBox="1">
            <a:spLocks noChangeArrowheads="1"/>
          </p:cNvSpPr>
          <p:nvPr/>
        </p:nvSpPr>
        <p:spPr bwMode="auto">
          <a:xfrm>
            <a:off x="-281055" y="260350"/>
            <a:ext cx="9968050" cy="646331"/>
          </a:xfrm>
          <a:prstGeom prst="rect">
            <a:avLst/>
          </a:prstGeom>
          <a:extLst/>
        </p:spPr>
        <p:txBody>
          <a:bodyPr vert="horz" lIns="91440" tIns="45720" rIns="91440" bIns="45720" rtlCol="0" anchor="ctr">
            <a:normAutofit/>
          </a:bodyPr>
          <a:lstStyle>
            <a:lvl1pPr algn="ctr">
              <a:lnSpc>
                <a:spcPct val="90000"/>
              </a:lnSpc>
              <a:spcBef>
                <a:spcPct val="0"/>
              </a:spcBef>
              <a:buNone/>
              <a:defRPr sz="4000">
                <a:solidFill>
                  <a:srgbClr val="C00000"/>
                </a:solidFill>
                <a:latin typeface="+mj-lt"/>
                <a:ea typeface="+mj-ea"/>
                <a:cs typeface="+mj-cs"/>
              </a:defRPr>
            </a:lvl1pPr>
          </a:lstStyle>
          <a:p>
            <a:r>
              <a:rPr lang="cs-CZ" altLang="cs-CZ" dirty="0"/>
              <a:t>Mitóza z kořenu cibule </a:t>
            </a:r>
            <a:r>
              <a:rPr lang="cs-CZ" altLang="cs-CZ" dirty="0" smtClean="0"/>
              <a:t>kuchyňské</a:t>
            </a:r>
            <a:endParaRPr lang="cs-CZ" altLang="cs-CZ" dirty="0"/>
          </a:p>
        </p:txBody>
      </p:sp>
      <p:sp>
        <p:nvSpPr>
          <p:cNvPr id="9220" name="Text Box 14"/>
          <p:cNvSpPr txBox="1">
            <a:spLocks noChangeArrowheads="1"/>
          </p:cNvSpPr>
          <p:nvPr/>
        </p:nvSpPr>
        <p:spPr bwMode="auto">
          <a:xfrm>
            <a:off x="1042988" y="981075"/>
            <a:ext cx="170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a:t>Interfázní jádra</a:t>
            </a:r>
          </a:p>
        </p:txBody>
      </p:sp>
      <p:sp>
        <p:nvSpPr>
          <p:cNvPr id="9221" name="Text Box 15"/>
          <p:cNvSpPr txBox="1">
            <a:spLocks noChangeArrowheads="1"/>
          </p:cNvSpPr>
          <p:nvPr/>
        </p:nvSpPr>
        <p:spPr bwMode="auto">
          <a:xfrm>
            <a:off x="4572000" y="981075"/>
            <a:ext cx="971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a:t>Profáze</a:t>
            </a:r>
          </a:p>
        </p:txBody>
      </p:sp>
      <p:sp>
        <p:nvSpPr>
          <p:cNvPr id="9222" name="Text Box 16"/>
          <p:cNvSpPr txBox="1">
            <a:spLocks noChangeArrowheads="1"/>
          </p:cNvSpPr>
          <p:nvPr/>
        </p:nvSpPr>
        <p:spPr bwMode="auto">
          <a:xfrm>
            <a:off x="7092950" y="981075"/>
            <a:ext cx="112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a:t>Metafáze</a:t>
            </a:r>
          </a:p>
        </p:txBody>
      </p:sp>
      <p:sp>
        <p:nvSpPr>
          <p:cNvPr id="9223" name="Text Box 18"/>
          <p:cNvSpPr txBox="1">
            <a:spLocks noChangeArrowheads="1"/>
          </p:cNvSpPr>
          <p:nvPr/>
        </p:nvSpPr>
        <p:spPr bwMode="auto">
          <a:xfrm>
            <a:off x="1476375" y="3852545"/>
            <a:ext cx="1022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a:t>Anafáze</a:t>
            </a:r>
          </a:p>
        </p:txBody>
      </p:sp>
      <p:sp>
        <p:nvSpPr>
          <p:cNvPr id="9224" name="Text Box 19"/>
          <p:cNvSpPr txBox="1">
            <a:spLocks noChangeArrowheads="1"/>
          </p:cNvSpPr>
          <p:nvPr/>
        </p:nvSpPr>
        <p:spPr bwMode="auto">
          <a:xfrm>
            <a:off x="6011863" y="3852545"/>
            <a:ext cx="106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a:t>Telofáze</a:t>
            </a:r>
          </a:p>
        </p:txBody>
      </p:sp>
      <p:graphicFrame>
        <p:nvGraphicFramePr>
          <p:cNvPr id="9225" name="Object 23"/>
          <p:cNvGraphicFramePr>
            <a:graphicFrameLocks noChangeAspect="1"/>
          </p:cNvGraphicFramePr>
          <p:nvPr>
            <p:extLst>
              <p:ext uri="{D42A27DB-BD31-4B8C-83A1-F6EECF244321}">
                <p14:modId xmlns:p14="http://schemas.microsoft.com/office/powerpoint/2010/main" val="2481465767"/>
              </p:ext>
            </p:extLst>
          </p:nvPr>
        </p:nvGraphicFramePr>
        <p:xfrm>
          <a:off x="4284663" y="4355783"/>
          <a:ext cx="4319587" cy="2049462"/>
        </p:xfrm>
        <a:graphic>
          <a:graphicData uri="http://schemas.openxmlformats.org/presentationml/2006/ole">
            <mc:AlternateContent xmlns:mc="http://schemas.openxmlformats.org/markup-compatibility/2006">
              <mc:Choice xmlns:v="urn:schemas-microsoft-com:vml" Requires="v">
                <p:oleObj spid="_x0000_s48941" name="Image" r:id="rId5" imgW="7255912" imgH="3469114" progId="Photoshop.Image.5">
                  <p:embed/>
                </p:oleObj>
              </mc:Choice>
              <mc:Fallback>
                <p:oleObj name="Image" r:id="rId5" imgW="7255912" imgH="3469114" progId="Photoshop.Image.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4663" y="4355783"/>
                        <a:ext cx="4319587" cy="20494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6" name="Object 24"/>
          <p:cNvGraphicFramePr>
            <a:graphicFrameLocks noChangeAspect="1"/>
          </p:cNvGraphicFramePr>
          <p:nvPr/>
        </p:nvGraphicFramePr>
        <p:xfrm>
          <a:off x="3995738" y="1484313"/>
          <a:ext cx="2163762" cy="2232025"/>
        </p:xfrm>
        <a:graphic>
          <a:graphicData uri="http://schemas.openxmlformats.org/presentationml/2006/ole">
            <mc:AlternateContent xmlns:mc="http://schemas.openxmlformats.org/markup-compatibility/2006">
              <mc:Choice xmlns:v="urn:schemas-microsoft-com:vml" Requires="v">
                <p:oleObj spid="_x0000_s48942" name="Image" r:id="rId7" imgW="5718320" imgH="5896223" progId="Photoshop.Image.5">
                  <p:embed/>
                </p:oleObj>
              </mc:Choice>
              <mc:Fallback>
                <p:oleObj name="Image" r:id="rId7" imgW="5718320" imgH="5896223" progId="Photoshop.Image.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5738" y="1484313"/>
                        <a:ext cx="2163762" cy="2232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7" name="Object 25"/>
          <p:cNvGraphicFramePr>
            <a:graphicFrameLocks noChangeAspect="1"/>
          </p:cNvGraphicFramePr>
          <p:nvPr/>
        </p:nvGraphicFramePr>
        <p:xfrm>
          <a:off x="6659563" y="1466850"/>
          <a:ext cx="1998662" cy="2249488"/>
        </p:xfrm>
        <a:graphic>
          <a:graphicData uri="http://schemas.openxmlformats.org/presentationml/2006/ole">
            <mc:AlternateContent xmlns:mc="http://schemas.openxmlformats.org/markup-compatibility/2006">
              <mc:Choice xmlns:v="urn:schemas-microsoft-com:vml" Requires="v">
                <p:oleObj spid="_x0000_s48943" name="Image" r:id="rId9" imgW="5146488" imgH="5794564" progId="Photoshop.Image.5">
                  <p:embed/>
                </p:oleObj>
              </mc:Choice>
              <mc:Fallback>
                <p:oleObj name="Image" r:id="rId9" imgW="5146488" imgH="5794564" progId="Photoshop.Image.5">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59563" y="1466850"/>
                        <a:ext cx="1998662" cy="2249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8" name="Object 26"/>
          <p:cNvGraphicFramePr>
            <a:graphicFrameLocks noChangeAspect="1"/>
          </p:cNvGraphicFramePr>
          <p:nvPr>
            <p:extLst>
              <p:ext uri="{D42A27DB-BD31-4B8C-83A1-F6EECF244321}">
                <p14:modId xmlns:p14="http://schemas.microsoft.com/office/powerpoint/2010/main" val="586374962"/>
              </p:ext>
            </p:extLst>
          </p:nvPr>
        </p:nvGraphicFramePr>
        <p:xfrm>
          <a:off x="755650" y="4355783"/>
          <a:ext cx="2536825" cy="2136775"/>
        </p:xfrm>
        <a:graphic>
          <a:graphicData uri="http://schemas.openxmlformats.org/presentationml/2006/ole">
            <mc:AlternateContent xmlns:mc="http://schemas.openxmlformats.org/markup-compatibility/2006">
              <mc:Choice xmlns:v="urn:schemas-microsoft-com:vml" Requires="v">
                <p:oleObj spid="_x0000_s48944" name="Image" r:id="rId11" imgW="6112248" imgH="5146488" progId="Photoshop.Image.5">
                  <p:embed/>
                </p:oleObj>
              </mc:Choice>
              <mc:Fallback>
                <p:oleObj name="Image" r:id="rId11" imgW="6112248" imgH="5146488" progId="Photoshop.Image.5">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5650" y="4355783"/>
                        <a:ext cx="2536825" cy="2136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TextovéPole 12"/>
          <p:cNvSpPr txBox="1"/>
          <p:nvPr/>
        </p:nvSpPr>
        <p:spPr>
          <a:xfrm>
            <a:off x="3521890" y="6414025"/>
            <a:ext cx="5490030" cy="369332"/>
          </a:xfrm>
          <a:prstGeom prst="rect">
            <a:avLst/>
          </a:prstGeom>
          <a:noFill/>
        </p:spPr>
        <p:txBody>
          <a:bodyPr wrap="square" rtlCol="0">
            <a:spAutoFit/>
          </a:bodyPr>
          <a:lstStyle/>
          <a:p>
            <a:r>
              <a:rPr lang="cs-CZ" dirty="0"/>
              <a:t>https://www.youtube.com/watch?v=aDAw2Zg4IgE</a:t>
            </a:r>
          </a:p>
        </p:txBody>
      </p:sp>
    </p:spTree>
    <p:extLst>
      <p:ext uri="{BB962C8B-B14F-4D97-AF65-F5344CB8AC3E}">
        <p14:creationId xmlns:p14="http://schemas.microsoft.com/office/powerpoint/2010/main" val="39225483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a:xfrm>
            <a:off x="552450" y="28080"/>
            <a:ext cx="7886700" cy="1325563"/>
          </a:xfrm>
        </p:spPr>
        <p:txBody>
          <a:bodyPr vert="horz" lIns="91440" tIns="45720" rIns="91440" bIns="45720" rtlCol="0" anchor="ctr">
            <a:normAutofit/>
          </a:bodyPr>
          <a:lstStyle/>
          <a:p>
            <a:pPr algn="ctr"/>
            <a:r>
              <a:rPr lang="cs-CZ" altLang="cs-CZ" sz="4000" dirty="0">
                <a:solidFill>
                  <a:srgbClr val="C00000"/>
                </a:solidFill>
              </a:rPr>
              <a:t>Cytokineze</a:t>
            </a:r>
          </a:p>
        </p:txBody>
      </p:sp>
      <p:sp>
        <p:nvSpPr>
          <p:cNvPr id="74757" name="Text Box 5"/>
          <p:cNvSpPr txBox="1">
            <a:spLocks noChangeArrowheads="1"/>
          </p:cNvSpPr>
          <p:nvPr/>
        </p:nvSpPr>
        <p:spPr bwMode="auto">
          <a:xfrm>
            <a:off x="552450" y="1353643"/>
            <a:ext cx="3667125" cy="112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35000"/>
              </a:spcBef>
              <a:buFontTx/>
              <a:buNone/>
            </a:pPr>
            <a:r>
              <a:rPr lang="cs-CZ" altLang="cs-CZ" sz="2000" b="1" dirty="0" smtClean="0">
                <a:solidFill>
                  <a:srgbClr val="0070C0"/>
                </a:solidFill>
                <a:latin typeface="Calibri" pitchFamily="34" charset="0"/>
              </a:rPr>
              <a:t>Živočišná buňka</a:t>
            </a:r>
            <a:endParaRPr lang="cs-CZ" altLang="cs-CZ" sz="2000" dirty="0" smtClean="0">
              <a:solidFill>
                <a:srgbClr val="0070C0"/>
              </a:solidFill>
              <a:latin typeface="Calibri" pitchFamily="34" charset="0"/>
            </a:endParaRPr>
          </a:p>
          <a:p>
            <a:pPr eaLnBrk="1" hangingPunct="1">
              <a:spcBef>
                <a:spcPct val="35000"/>
              </a:spcBef>
              <a:buFontTx/>
              <a:buNone/>
            </a:pPr>
            <a:r>
              <a:rPr lang="cs-CZ" altLang="cs-CZ" sz="2000" dirty="0" smtClean="0">
                <a:latin typeface="Calibri" pitchFamily="34" charset="0"/>
              </a:rPr>
              <a:t>Zaškrcení </a:t>
            </a:r>
            <a:r>
              <a:rPr lang="cs-CZ" altLang="cs-CZ" sz="2000" dirty="0">
                <a:latin typeface="Calibri" pitchFamily="34" charset="0"/>
              </a:rPr>
              <a:t>buňky kontraktilním prstencem </a:t>
            </a:r>
            <a:endParaRPr lang="cs-CZ" altLang="cs-CZ" sz="2000" dirty="0" smtClean="0">
              <a:latin typeface="Calibri" pitchFamily="34" charset="0"/>
            </a:endParaRPr>
          </a:p>
        </p:txBody>
      </p:sp>
      <p:graphicFrame>
        <p:nvGraphicFramePr>
          <p:cNvPr id="29700" name="Object 6"/>
          <p:cNvGraphicFramePr>
            <a:graphicFrameLocks noChangeAspect="1"/>
          </p:cNvGraphicFramePr>
          <p:nvPr>
            <p:extLst>
              <p:ext uri="{D42A27DB-BD31-4B8C-83A1-F6EECF244321}">
                <p14:modId xmlns:p14="http://schemas.microsoft.com/office/powerpoint/2010/main" val="3954406357"/>
              </p:ext>
            </p:extLst>
          </p:nvPr>
        </p:nvGraphicFramePr>
        <p:xfrm>
          <a:off x="1162050" y="2549524"/>
          <a:ext cx="2851280" cy="3803651"/>
        </p:xfrm>
        <a:graphic>
          <a:graphicData uri="http://schemas.openxmlformats.org/presentationml/2006/ole">
            <mc:AlternateContent xmlns:mc="http://schemas.openxmlformats.org/markup-compatibility/2006">
              <mc:Choice xmlns:v="urn:schemas-microsoft-com:vml" Requires="v">
                <p:oleObj spid="_x0000_s32097" name="Image" r:id="rId4" imgW="5400635" imgH="7205083" progId="Photoshop.Image.12">
                  <p:embed/>
                </p:oleObj>
              </mc:Choice>
              <mc:Fallback>
                <p:oleObj name="Image" r:id="rId4" imgW="5400635" imgH="7205083" progId="Photoshop.Image.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2050" y="2549524"/>
                        <a:ext cx="2851280" cy="3803651"/>
                      </a:xfrm>
                      <a:prstGeom prst="rect">
                        <a:avLst/>
                      </a:prstGeom>
                      <a:noFill/>
                      <a:ln>
                        <a:noFill/>
                      </a:ln>
                      <a:effectLst/>
                      <a:extLst/>
                    </p:spPr>
                  </p:pic>
                </p:oleObj>
              </mc:Fallback>
            </mc:AlternateContent>
          </a:graphicData>
        </a:graphic>
      </p:graphicFrame>
      <p:graphicFrame>
        <p:nvGraphicFramePr>
          <p:cNvPr id="5" name="Object 6"/>
          <p:cNvGraphicFramePr>
            <a:graphicFrameLocks noChangeAspect="1"/>
          </p:cNvGraphicFramePr>
          <p:nvPr>
            <p:extLst>
              <p:ext uri="{D42A27DB-BD31-4B8C-83A1-F6EECF244321}">
                <p14:modId xmlns:p14="http://schemas.microsoft.com/office/powerpoint/2010/main" val="2553714497"/>
              </p:ext>
            </p:extLst>
          </p:nvPr>
        </p:nvGraphicFramePr>
        <p:xfrm>
          <a:off x="5795963" y="2940050"/>
          <a:ext cx="2278063" cy="3227884"/>
        </p:xfrm>
        <a:graphic>
          <a:graphicData uri="http://schemas.openxmlformats.org/presentationml/2006/ole">
            <mc:AlternateContent xmlns:mc="http://schemas.openxmlformats.org/markup-compatibility/2006">
              <mc:Choice xmlns:v="urn:schemas-microsoft-com:vml" Requires="v">
                <p:oleObj spid="_x0000_s32098" name="Image" r:id="rId6" imgW="4269679" imgH="6048712" progId="Photoshop.Image.12">
                  <p:embed/>
                </p:oleObj>
              </mc:Choice>
              <mc:Fallback>
                <p:oleObj name="Image" r:id="rId6" imgW="4269679" imgH="6048712" progId="Photoshop.Image.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5963" y="2940050"/>
                        <a:ext cx="2278063" cy="3227884"/>
                      </a:xfrm>
                      <a:prstGeom prst="rect">
                        <a:avLst/>
                      </a:prstGeom>
                      <a:noFill/>
                      <a:ln>
                        <a:noFill/>
                      </a:ln>
                      <a:effectLst/>
                      <a:extLst/>
                    </p:spPr>
                  </p:pic>
                </p:oleObj>
              </mc:Fallback>
            </mc:AlternateContent>
          </a:graphicData>
        </a:graphic>
      </p:graphicFrame>
      <p:sp>
        <p:nvSpPr>
          <p:cNvPr id="7" name="Text Box 5"/>
          <p:cNvSpPr txBox="1">
            <a:spLocks noChangeArrowheads="1"/>
          </p:cNvSpPr>
          <p:nvPr/>
        </p:nvSpPr>
        <p:spPr bwMode="auto">
          <a:xfrm>
            <a:off x="5101431" y="1292257"/>
            <a:ext cx="3667125"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35000"/>
              </a:spcBef>
              <a:buFontTx/>
              <a:buNone/>
            </a:pPr>
            <a:r>
              <a:rPr lang="cs-CZ" altLang="cs-CZ" sz="2000" b="1" dirty="0" smtClean="0">
                <a:solidFill>
                  <a:srgbClr val="0070C0"/>
                </a:solidFill>
                <a:latin typeface="Calibri" pitchFamily="34" charset="0"/>
              </a:rPr>
              <a:t>Rostlinná buňka</a:t>
            </a:r>
            <a:endParaRPr lang="cs-CZ" altLang="cs-CZ" sz="2000" dirty="0" smtClean="0">
              <a:solidFill>
                <a:srgbClr val="0070C0"/>
              </a:solidFill>
              <a:latin typeface="Calibri" pitchFamily="34" charset="0"/>
            </a:endParaRPr>
          </a:p>
          <a:p>
            <a:pPr eaLnBrk="1" hangingPunct="1">
              <a:spcBef>
                <a:spcPct val="35000"/>
              </a:spcBef>
              <a:buFontTx/>
              <a:buNone/>
            </a:pPr>
            <a:r>
              <a:rPr lang="cs-CZ" altLang="cs-CZ" sz="2000" dirty="0" smtClean="0">
                <a:latin typeface="Calibri" pitchFamily="34" charset="0"/>
              </a:rPr>
              <a:t>Přepažení buněčnou stěnou</a:t>
            </a:r>
          </a:p>
          <a:p>
            <a:pPr eaLnBrk="1" hangingPunct="1">
              <a:spcBef>
                <a:spcPct val="35000"/>
              </a:spcBef>
              <a:buFontTx/>
              <a:buNone/>
            </a:pPr>
            <a:r>
              <a:rPr lang="cs-CZ" altLang="cs-CZ" sz="2000" dirty="0" smtClean="0">
                <a:latin typeface="Calibri" pitchFamily="34" charset="0"/>
              </a:rPr>
              <a:t>Vzniká od prostředka</a:t>
            </a:r>
          </a:p>
        </p:txBody>
      </p:sp>
    </p:spTree>
    <p:extLst>
      <p:ext uri="{BB962C8B-B14F-4D97-AF65-F5344CB8AC3E}">
        <p14:creationId xmlns:p14="http://schemas.microsoft.com/office/powerpoint/2010/main" val="96452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14350" y="0"/>
            <a:ext cx="7886700" cy="1325563"/>
          </a:xfrm>
        </p:spPr>
        <p:txBody>
          <a:bodyPr vert="horz" lIns="91440" tIns="45720" rIns="91440" bIns="45720" rtlCol="0" anchor="ctr">
            <a:normAutofit/>
          </a:bodyPr>
          <a:lstStyle/>
          <a:p>
            <a:pPr algn="ctr"/>
            <a:r>
              <a:rPr lang="cs-CZ" altLang="cs-CZ" sz="4000" dirty="0">
                <a:solidFill>
                  <a:srgbClr val="C00000"/>
                </a:solidFill>
              </a:rPr>
              <a:t>Délky fází mitózy</a:t>
            </a:r>
          </a:p>
        </p:txBody>
      </p:sp>
      <p:sp>
        <p:nvSpPr>
          <p:cNvPr id="5" name="Text Box 3"/>
          <p:cNvSpPr txBox="1">
            <a:spLocks noChangeArrowheads="1"/>
          </p:cNvSpPr>
          <p:nvPr/>
        </p:nvSpPr>
        <p:spPr bwMode="auto">
          <a:xfrm>
            <a:off x="250825" y="1268413"/>
            <a:ext cx="1584088"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spcBef>
                <a:spcPts val="600"/>
              </a:spcBef>
              <a:buFont typeface="Arial" panose="020B0604020202020204" pitchFamily="34" charset="0"/>
              <a:buChar char="•"/>
            </a:pPr>
            <a:r>
              <a:rPr lang="cs-CZ" altLang="cs-CZ" sz="2000" dirty="0" smtClean="0"/>
              <a:t>Profáze</a:t>
            </a:r>
            <a:endParaRPr lang="cs-CZ" altLang="cs-CZ" sz="2000" dirty="0"/>
          </a:p>
          <a:p>
            <a:pPr marL="342900" indent="-342900" eaLnBrk="1" hangingPunct="1">
              <a:spcBef>
                <a:spcPts val="600"/>
              </a:spcBef>
              <a:buFont typeface="Arial" panose="020B0604020202020204" pitchFamily="34" charset="0"/>
              <a:buChar char="•"/>
            </a:pPr>
            <a:r>
              <a:rPr lang="cs-CZ" altLang="cs-CZ" sz="2000" dirty="0" smtClean="0"/>
              <a:t>Metafáze</a:t>
            </a:r>
            <a:endParaRPr lang="cs-CZ" altLang="cs-CZ" sz="2000" dirty="0">
              <a:solidFill>
                <a:srgbClr val="A50021"/>
              </a:solidFill>
            </a:endParaRPr>
          </a:p>
          <a:p>
            <a:pPr marL="342900" indent="-342900" eaLnBrk="1" hangingPunct="1">
              <a:spcBef>
                <a:spcPts val="600"/>
              </a:spcBef>
              <a:buFont typeface="Arial" panose="020B0604020202020204" pitchFamily="34" charset="0"/>
              <a:buChar char="•"/>
            </a:pPr>
            <a:r>
              <a:rPr lang="cs-CZ" altLang="cs-CZ" sz="2000" dirty="0" smtClean="0"/>
              <a:t>Anafáze</a:t>
            </a:r>
            <a:endParaRPr lang="cs-CZ" altLang="cs-CZ" sz="2000" dirty="0">
              <a:solidFill>
                <a:srgbClr val="A50021"/>
              </a:solidFill>
            </a:endParaRPr>
          </a:p>
          <a:p>
            <a:pPr marL="342900" indent="-342900" eaLnBrk="1" hangingPunct="1">
              <a:spcBef>
                <a:spcPts val="600"/>
              </a:spcBef>
              <a:buFont typeface="Arial" panose="020B0604020202020204" pitchFamily="34" charset="0"/>
              <a:buChar char="•"/>
            </a:pPr>
            <a:r>
              <a:rPr lang="cs-CZ" altLang="cs-CZ" sz="2000" dirty="0" smtClean="0"/>
              <a:t>Telofáze</a:t>
            </a:r>
            <a:endParaRPr lang="cs-CZ" altLang="cs-CZ" sz="2000" dirty="0">
              <a:solidFill>
                <a:srgbClr val="A50021"/>
              </a:solidFill>
            </a:endParaRPr>
          </a:p>
          <a:p>
            <a:pPr eaLnBrk="1" hangingPunct="1"/>
            <a:endParaRPr lang="cs-CZ" altLang="cs-CZ" sz="2000" dirty="0">
              <a:solidFill>
                <a:srgbClr val="A50021"/>
              </a:solidFill>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524000"/>
            <a:ext cx="3810000" cy="3810000"/>
          </a:xfrm>
          <a:prstGeom prst="rect">
            <a:avLst/>
          </a:prstGeom>
        </p:spPr>
      </p:pic>
    </p:spTree>
    <p:extLst>
      <p:ext uri="{BB962C8B-B14F-4D97-AF65-F5344CB8AC3E}">
        <p14:creationId xmlns:p14="http://schemas.microsoft.com/office/powerpoint/2010/main" val="2309149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514350" y="0"/>
            <a:ext cx="7886700" cy="1325563"/>
          </a:xfrm>
        </p:spPr>
        <p:txBody>
          <a:bodyPr vert="horz" lIns="91440" tIns="45720" rIns="91440" bIns="45720" rtlCol="0" anchor="ctr">
            <a:normAutofit/>
          </a:bodyPr>
          <a:lstStyle/>
          <a:p>
            <a:pPr algn="ctr"/>
            <a:r>
              <a:rPr lang="cs-CZ" altLang="cs-CZ" sz="4000" dirty="0">
                <a:solidFill>
                  <a:srgbClr val="C00000"/>
                </a:solidFill>
              </a:rPr>
              <a:t>Délky fází mitózy</a:t>
            </a:r>
          </a:p>
        </p:txBody>
      </p:sp>
      <p:graphicFrame>
        <p:nvGraphicFramePr>
          <p:cNvPr id="2" name="Objekt 1"/>
          <p:cNvGraphicFramePr>
            <a:graphicFrameLocks noChangeAspect="1"/>
          </p:cNvGraphicFramePr>
          <p:nvPr>
            <p:extLst>
              <p:ext uri="{D42A27DB-BD31-4B8C-83A1-F6EECF244321}">
                <p14:modId xmlns:p14="http://schemas.microsoft.com/office/powerpoint/2010/main" val="814047813"/>
              </p:ext>
            </p:extLst>
          </p:nvPr>
        </p:nvGraphicFramePr>
        <p:xfrm>
          <a:off x="394018" y="3561080"/>
          <a:ext cx="1871662" cy="1871663"/>
        </p:xfrm>
        <a:graphic>
          <a:graphicData uri="http://schemas.openxmlformats.org/presentationml/2006/ole">
            <mc:AlternateContent xmlns:mc="http://schemas.openxmlformats.org/markup-compatibility/2006">
              <mc:Choice xmlns:v="urn:schemas-microsoft-com:vml" Requires="v">
                <p:oleObj spid="_x0000_s71780" name="CorelDRAW" r:id="rId3" imgW="2643480" imgH="2643480" progId="CorelDRAW.Graphic.11">
                  <p:embed/>
                </p:oleObj>
              </mc:Choice>
              <mc:Fallback>
                <p:oleObj name="CorelDRAW" r:id="rId3" imgW="2643480" imgH="2643480" progId="CorelDRAW.Graphic.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18" y="3561080"/>
                        <a:ext cx="1871662"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 Box 3"/>
          <p:cNvSpPr txBox="1">
            <a:spLocks noChangeArrowheads="1"/>
          </p:cNvSpPr>
          <p:nvPr/>
        </p:nvSpPr>
        <p:spPr bwMode="auto">
          <a:xfrm>
            <a:off x="250825" y="1268413"/>
            <a:ext cx="2836033"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spcBef>
                <a:spcPts val="600"/>
              </a:spcBef>
              <a:buFont typeface="Arial" panose="020B0604020202020204" pitchFamily="34" charset="0"/>
              <a:buChar char="•"/>
            </a:pPr>
            <a:r>
              <a:rPr lang="cs-CZ" altLang="cs-CZ" sz="2000" dirty="0" smtClean="0"/>
              <a:t>Profáze </a:t>
            </a:r>
            <a:r>
              <a:rPr lang="cs-CZ" altLang="cs-CZ" sz="2000" dirty="0"/>
              <a:t>– </a:t>
            </a:r>
            <a:r>
              <a:rPr lang="cs-CZ" altLang="cs-CZ" sz="2000" dirty="0">
                <a:solidFill>
                  <a:srgbClr val="A50021"/>
                </a:solidFill>
              </a:rPr>
              <a:t>36 minut</a:t>
            </a:r>
            <a:r>
              <a:rPr lang="cs-CZ" altLang="cs-CZ" sz="2000" dirty="0"/>
              <a:t> </a:t>
            </a:r>
          </a:p>
          <a:p>
            <a:pPr marL="342900" indent="-342900" eaLnBrk="1" hangingPunct="1">
              <a:spcBef>
                <a:spcPts val="600"/>
              </a:spcBef>
              <a:buFont typeface="Arial" panose="020B0604020202020204" pitchFamily="34" charset="0"/>
              <a:buChar char="•"/>
            </a:pPr>
            <a:r>
              <a:rPr lang="cs-CZ" altLang="cs-CZ" sz="2000" dirty="0" smtClean="0"/>
              <a:t>Metafáze</a:t>
            </a:r>
            <a:endParaRPr lang="cs-CZ" altLang="cs-CZ" sz="2000" dirty="0">
              <a:solidFill>
                <a:srgbClr val="A50021"/>
              </a:solidFill>
            </a:endParaRPr>
          </a:p>
          <a:p>
            <a:pPr marL="342900" indent="-342900" eaLnBrk="1" hangingPunct="1">
              <a:spcBef>
                <a:spcPts val="600"/>
              </a:spcBef>
              <a:buFont typeface="Arial" panose="020B0604020202020204" pitchFamily="34" charset="0"/>
              <a:buChar char="•"/>
            </a:pPr>
            <a:r>
              <a:rPr lang="cs-CZ" altLang="cs-CZ" sz="2000" dirty="0" smtClean="0"/>
              <a:t>Anafáze</a:t>
            </a:r>
            <a:endParaRPr lang="cs-CZ" altLang="cs-CZ" sz="2000" dirty="0">
              <a:solidFill>
                <a:srgbClr val="A50021"/>
              </a:solidFill>
            </a:endParaRPr>
          </a:p>
          <a:p>
            <a:pPr marL="342900" indent="-342900" eaLnBrk="1" hangingPunct="1">
              <a:spcBef>
                <a:spcPts val="600"/>
              </a:spcBef>
              <a:buFont typeface="Arial" panose="020B0604020202020204" pitchFamily="34" charset="0"/>
              <a:buChar char="•"/>
            </a:pPr>
            <a:r>
              <a:rPr lang="cs-CZ" altLang="cs-CZ" sz="2000" dirty="0" smtClean="0"/>
              <a:t>Telofáze</a:t>
            </a:r>
            <a:endParaRPr lang="cs-CZ" altLang="cs-CZ" sz="2000" dirty="0">
              <a:solidFill>
                <a:srgbClr val="A50021"/>
              </a:solidFill>
            </a:endParaRPr>
          </a:p>
          <a:p>
            <a:pPr eaLnBrk="1" hangingPunct="1"/>
            <a:endParaRPr lang="cs-CZ" altLang="cs-CZ" sz="2000" dirty="0">
              <a:solidFill>
                <a:srgbClr val="A50021"/>
              </a:solidFill>
            </a:endParaRPr>
          </a:p>
        </p:txBody>
      </p:sp>
      <p:pic>
        <p:nvPicPr>
          <p:cNvPr id="3" name="Obráze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1524000"/>
            <a:ext cx="3810000" cy="3810000"/>
          </a:xfrm>
          <a:prstGeom prst="rect">
            <a:avLst/>
          </a:prstGeom>
        </p:spPr>
      </p:pic>
      <p:graphicFrame>
        <p:nvGraphicFramePr>
          <p:cNvPr id="4" name="Objekt 3"/>
          <p:cNvGraphicFramePr>
            <a:graphicFrameLocks noChangeAspect="1"/>
          </p:cNvGraphicFramePr>
          <p:nvPr>
            <p:extLst>
              <p:ext uri="{D42A27DB-BD31-4B8C-83A1-F6EECF244321}">
                <p14:modId xmlns:p14="http://schemas.microsoft.com/office/powerpoint/2010/main" val="2179719571"/>
              </p:ext>
            </p:extLst>
          </p:nvPr>
        </p:nvGraphicFramePr>
        <p:xfrm>
          <a:off x="2418398" y="3668941"/>
          <a:ext cx="1594802" cy="1645115"/>
        </p:xfrm>
        <a:graphic>
          <a:graphicData uri="http://schemas.openxmlformats.org/presentationml/2006/ole">
            <mc:AlternateContent xmlns:mc="http://schemas.openxmlformats.org/markup-compatibility/2006">
              <mc:Choice xmlns:v="urn:schemas-microsoft-com:vml" Requires="v">
                <p:oleObj spid="_x0000_s71781" name="Image" r:id="rId6" imgW="5718320" imgH="5896223" progId="Photoshop.Image.5">
                  <p:embed/>
                </p:oleObj>
              </mc:Choice>
              <mc:Fallback>
                <p:oleObj name="Image" r:id="rId6" imgW="5718320" imgH="5896223"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8398" y="3668941"/>
                        <a:ext cx="1594802" cy="1645115"/>
                      </a:xfrm>
                      <a:prstGeom prst="rect">
                        <a:avLst/>
                      </a:prstGeom>
                      <a:noFill/>
                      <a:ln w="9525">
                        <a:solidFill>
                          <a:schemeClr val="tx1"/>
                        </a:solidFill>
                        <a:miter lim="800000"/>
                        <a:headEnd/>
                        <a:tailEnd/>
                      </a:ln>
                      <a:effectLst/>
                    </p:spPr>
                  </p:pic>
                </p:oleObj>
              </mc:Fallback>
            </mc:AlternateContent>
          </a:graphicData>
        </a:graphic>
      </p:graphicFrame>
    </p:spTree>
    <p:extLst>
      <p:ext uri="{BB962C8B-B14F-4D97-AF65-F5344CB8AC3E}">
        <p14:creationId xmlns:p14="http://schemas.microsoft.com/office/powerpoint/2010/main" val="11158368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514350" y="0"/>
            <a:ext cx="7886700" cy="1325563"/>
          </a:xfrm>
        </p:spPr>
        <p:txBody>
          <a:bodyPr vert="horz" lIns="91440" tIns="45720" rIns="91440" bIns="45720" rtlCol="0" anchor="ctr">
            <a:normAutofit/>
          </a:bodyPr>
          <a:lstStyle/>
          <a:p>
            <a:pPr algn="ctr"/>
            <a:r>
              <a:rPr lang="cs-CZ" altLang="cs-CZ" sz="4000" dirty="0">
                <a:solidFill>
                  <a:srgbClr val="C00000"/>
                </a:solidFill>
              </a:rPr>
              <a:t>Délky fází mitózy</a:t>
            </a:r>
          </a:p>
        </p:txBody>
      </p:sp>
      <p:sp>
        <p:nvSpPr>
          <p:cNvPr id="5" name="Text Box 3"/>
          <p:cNvSpPr txBox="1">
            <a:spLocks noChangeArrowheads="1"/>
          </p:cNvSpPr>
          <p:nvPr/>
        </p:nvSpPr>
        <p:spPr bwMode="auto">
          <a:xfrm>
            <a:off x="250825" y="1268413"/>
            <a:ext cx="2836033"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spcBef>
                <a:spcPts val="600"/>
              </a:spcBef>
              <a:buFont typeface="Arial" panose="020B0604020202020204" pitchFamily="34" charset="0"/>
              <a:buChar char="•"/>
            </a:pPr>
            <a:r>
              <a:rPr lang="cs-CZ" altLang="cs-CZ" sz="2000" dirty="0" smtClean="0"/>
              <a:t>Profáze </a:t>
            </a:r>
            <a:r>
              <a:rPr lang="cs-CZ" altLang="cs-CZ" sz="2000" dirty="0"/>
              <a:t>– </a:t>
            </a:r>
            <a:r>
              <a:rPr lang="cs-CZ" altLang="cs-CZ" sz="2000" dirty="0">
                <a:solidFill>
                  <a:srgbClr val="A50021"/>
                </a:solidFill>
              </a:rPr>
              <a:t>36 minut</a:t>
            </a:r>
            <a:r>
              <a:rPr lang="cs-CZ" altLang="cs-CZ" sz="2000" dirty="0"/>
              <a:t> </a:t>
            </a:r>
          </a:p>
          <a:p>
            <a:pPr marL="342900" indent="-342900" eaLnBrk="1" hangingPunct="1">
              <a:spcBef>
                <a:spcPts val="600"/>
              </a:spcBef>
              <a:buFont typeface="Arial" panose="020B0604020202020204" pitchFamily="34" charset="0"/>
              <a:buChar char="•"/>
            </a:pPr>
            <a:r>
              <a:rPr lang="cs-CZ" altLang="cs-CZ" sz="2000" dirty="0"/>
              <a:t>Metafáze – </a:t>
            </a:r>
            <a:r>
              <a:rPr lang="cs-CZ" altLang="cs-CZ" sz="2000" dirty="0">
                <a:solidFill>
                  <a:srgbClr val="A50021"/>
                </a:solidFill>
              </a:rPr>
              <a:t>3 minuty</a:t>
            </a:r>
          </a:p>
          <a:p>
            <a:pPr marL="342900" indent="-342900" eaLnBrk="1" hangingPunct="1">
              <a:spcBef>
                <a:spcPts val="600"/>
              </a:spcBef>
              <a:buFont typeface="Arial" panose="020B0604020202020204" pitchFamily="34" charset="0"/>
              <a:buChar char="•"/>
            </a:pPr>
            <a:r>
              <a:rPr lang="cs-CZ" altLang="cs-CZ" sz="2000" dirty="0"/>
              <a:t>Anafáze </a:t>
            </a:r>
            <a:endParaRPr lang="cs-CZ" altLang="cs-CZ" sz="2000" dirty="0" smtClean="0"/>
          </a:p>
          <a:p>
            <a:pPr marL="342900" indent="-342900" eaLnBrk="1" hangingPunct="1">
              <a:spcBef>
                <a:spcPts val="600"/>
              </a:spcBef>
              <a:buFont typeface="Arial" panose="020B0604020202020204" pitchFamily="34" charset="0"/>
              <a:buChar char="•"/>
            </a:pPr>
            <a:r>
              <a:rPr lang="cs-CZ" altLang="cs-CZ" sz="2000" dirty="0" smtClean="0"/>
              <a:t>Telofáze</a:t>
            </a:r>
            <a:endParaRPr lang="cs-CZ" altLang="cs-CZ" sz="2000" dirty="0">
              <a:solidFill>
                <a:srgbClr val="A50021"/>
              </a:solidFill>
            </a:endParaRPr>
          </a:p>
          <a:p>
            <a:pPr eaLnBrk="1" hangingPunct="1"/>
            <a:endParaRPr lang="cs-CZ" altLang="cs-CZ" sz="2000" dirty="0">
              <a:solidFill>
                <a:srgbClr val="A50021"/>
              </a:solidFill>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5556" y="1522476"/>
            <a:ext cx="3813048" cy="3813048"/>
          </a:xfrm>
          <a:prstGeom prst="rect">
            <a:avLst/>
          </a:prstGeom>
        </p:spPr>
      </p:pic>
      <p:graphicFrame>
        <p:nvGraphicFramePr>
          <p:cNvPr id="3" name="Objekt 2"/>
          <p:cNvGraphicFramePr>
            <a:graphicFrameLocks noChangeAspect="1"/>
          </p:cNvGraphicFramePr>
          <p:nvPr>
            <p:extLst>
              <p:ext uri="{D42A27DB-BD31-4B8C-83A1-F6EECF244321}">
                <p14:modId xmlns:p14="http://schemas.microsoft.com/office/powerpoint/2010/main" val="577206046"/>
              </p:ext>
            </p:extLst>
          </p:nvPr>
        </p:nvGraphicFramePr>
        <p:xfrm>
          <a:off x="2351723" y="3559810"/>
          <a:ext cx="1691957" cy="1904292"/>
        </p:xfrm>
        <a:graphic>
          <a:graphicData uri="http://schemas.openxmlformats.org/presentationml/2006/ole">
            <mc:AlternateContent xmlns:mc="http://schemas.openxmlformats.org/markup-compatibility/2006">
              <mc:Choice xmlns:v="urn:schemas-microsoft-com:vml" Requires="v">
                <p:oleObj spid="_x0000_s72804" name="Image" r:id="rId4" imgW="5146488" imgH="5794564" progId="Photoshop.Image.5">
                  <p:embed/>
                </p:oleObj>
              </mc:Choice>
              <mc:Fallback>
                <p:oleObj name="Image" r:id="rId4" imgW="5146488" imgH="5794564"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1723" y="3559810"/>
                        <a:ext cx="1691957" cy="1904292"/>
                      </a:xfrm>
                      <a:prstGeom prst="rect">
                        <a:avLst/>
                      </a:prstGeom>
                      <a:noFill/>
                      <a:ln w="9525">
                        <a:solidFill>
                          <a:schemeClr val="tx1"/>
                        </a:solidFill>
                        <a:miter lim="800000"/>
                        <a:headEnd/>
                        <a:tailEnd/>
                      </a:ln>
                      <a:effectLst/>
                    </p:spPr>
                  </p:pic>
                </p:oleObj>
              </mc:Fallback>
            </mc:AlternateContent>
          </a:graphicData>
        </a:graphic>
      </p:graphicFrame>
      <p:graphicFrame>
        <p:nvGraphicFramePr>
          <p:cNvPr id="4" name="Objekt 3"/>
          <p:cNvGraphicFramePr>
            <a:graphicFrameLocks noChangeAspect="1"/>
          </p:cNvGraphicFramePr>
          <p:nvPr>
            <p:extLst>
              <p:ext uri="{D42A27DB-BD31-4B8C-83A1-F6EECF244321}">
                <p14:modId xmlns:p14="http://schemas.microsoft.com/office/powerpoint/2010/main" val="4129425839"/>
              </p:ext>
            </p:extLst>
          </p:nvPr>
        </p:nvGraphicFramePr>
        <p:xfrm>
          <a:off x="382905" y="3584575"/>
          <a:ext cx="1871662" cy="1871663"/>
        </p:xfrm>
        <a:graphic>
          <a:graphicData uri="http://schemas.openxmlformats.org/presentationml/2006/ole">
            <mc:AlternateContent xmlns:mc="http://schemas.openxmlformats.org/markup-compatibility/2006">
              <mc:Choice xmlns:v="urn:schemas-microsoft-com:vml" Requires="v">
                <p:oleObj spid="_x0000_s72805" name="CorelDRAW" r:id="rId6" imgW="2114280" imgH="2114280" progId="CorelDRAW.Graphic.11">
                  <p:embed/>
                </p:oleObj>
              </mc:Choice>
              <mc:Fallback>
                <p:oleObj name="CorelDRAW" r:id="rId6" imgW="2114280" imgH="2114280" progId="CorelDRAW.Graphic.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905" y="3584575"/>
                        <a:ext cx="1871662"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327836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514350" y="0"/>
            <a:ext cx="7886700" cy="1325563"/>
          </a:xfrm>
        </p:spPr>
        <p:txBody>
          <a:bodyPr vert="horz" lIns="91440" tIns="45720" rIns="91440" bIns="45720" rtlCol="0" anchor="ctr">
            <a:normAutofit/>
          </a:bodyPr>
          <a:lstStyle/>
          <a:p>
            <a:pPr algn="ctr"/>
            <a:r>
              <a:rPr lang="cs-CZ" altLang="cs-CZ" sz="4000" dirty="0">
                <a:solidFill>
                  <a:srgbClr val="C00000"/>
                </a:solidFill>
              </a:rPr>
              <a:t>Délky fází mitózy</a:t>
            </a:r>
          </a:p>
        </p:txBody>
      </p:sp>
      <p:sp>
        <p:nvSpPr>
          <p:cNvPr id="5" name="Text Box 3"/>
          <p:cNvSpPr txBox="1">
            <a:spLocks noChangeArrowheads="1"/>
          </p:cNvSpPr>
          <p:nvPr/>
        </p:nvSpPr>
        <p:spPr bwMode="auto">
          <a:xfrm>
            <a:off x="250825" y="1268413"/>
            <a:ext cx="2836033"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spcBef>
                <a:spcPts val="600"/>
              </a:spcBef>
              <a:buFont typeface="Arial" panose="020B0604020202020204" pitchFamily="34" charset="0"/>
              <a:buChar char="•"/>
            </a:pPr>
            <a:r>
              <a:rPr lang="cs-CZ" altLang="cs-CZ" sz="2000" dirty="0" smtClean="0"/>
              <a:t>Profáze </a:t>
            </a:r>
            <a:r>
              <a:rPr lang="cs-CZ" altLang="cs-CZ" sz="2000" dirty="0"/>
              <a:t>– </a:t>
            </a:r>
            <a:r>
              <a:rPr lang="cs-CZ" altLang="cs-CZ" sz="2000" dirty="0">
                <a:solidFill>
                  <a:srgbClr val="A50021"/>
                </a:solidFill>
              </a:rPr>
              <a:t>36 minut</a:t>
            </a:r>
            <a:r>
              <a:rPr lang="cs-CZ" altLang="cs-CZ" sz="2000" dirty="0"/>
              <a:t> </a:t>
            </a:r>
          </a:p>
          <a:p>
            <a:pPr marL="342900" indent="-342900" eaLnBrk="1" hangingPunct="1">
              <a:spcBef>
                <a:spcPts val="600"/>
              </a:spcBef>
              <a:buFont typeface="Arial" panose="020B0604020202020204" pitchFamily="34" charset="0"/>
              <a:buChar char="•"/>
            </a:pPr>
            <a:r>
              <a:rPr lang="cs-CZ" altLang="cs-CZ" sz="2000" dirty="0"/>
              <a:t>Metafáze – </a:t>
            </a:r>
            <a:r>
              <a:rPr lang="cs-CZ" altLang="cs-CZ" sz="2000" dirty="0">
                <a:solidFill>
                  <a:srgbClr val="A50021"/>
                </a:solidFill>
              </a:rPr>
              <a:t>3 minuty</a:t>
            </a:r>
          </a:p>
          <a:p>
            <a:pPr marL="342900" indent="-342900" eaLnBrk="1" hangingPunct="1">
              <a:spcBef>
                <a:spcPts val="600"/>
              </a:spcBef>
              <a:buFont typeface="Arial" panose="020B0604020202020204" pitchFamily="34" charset="0"/>
              <a:buChar char="•"/>
            </a:pPr>
            <a:r>
              <a:rPr lang="cs-CZ" altLang="cs-CZ" sz="2000" dirty="0"/>
              <a:t>Anafáze – </a:t>
            </a:r>
            <a:r>
              <a:rPr lang="cs-CZ" altLang="cs-CZ" sz="2000" dirty="0">
                <a:solidFill>
                  <a:srgbClr val="A50021"/>
                </a:solidFill>
              </a:rPr>
              <a:t>3 minuty</a:t>
            </a:r>
          </a:p>
          <a:p>
            <a:pPr marL="342900" indent="-342900" eaLnBrk="1" hangingPunct="1">
              <a:spcBef>
                <a:spcPts val="600"/>
              </a:spcBef>
              <a:buFont typeface="Arial" panose="020B0604020202020204" pitchFamily="34" charset="0"/>
              <a:buChar char="•"/>
            </a:pPr>
            <a:r>
              <a:rPr lang="cs-CZ" altLang="cs-CZ" sz="2000" dirty="0"/>
              <a:t>Telofáze </a:t>
            </a:r>
            <a:endParaRPr lang="cs-CZ" altLang="cs-CZ" sz="2000" dirty="0">
              <a:solidFill>
                <a:srgbClr val="A50021"/>
              </a:solidFill>
            </a:endParaRPr>
          </a:p>
          <a:p>
            <a:pPr eaLnBrk="1" hangingPunct="1"/>
            <a:endParaRPr lang="cs-CZ" altLang="cs-CZ" sz="2000" dirty="0">
              <a:solidFill>
                <a:srgbClr val="A50021"/>
              </a:solidFill>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513840"/>
            <a:ext cx="3810000" cy="3810000"/>
          </a:xfrm>
          <a:prstGeom prst="rect">
            <a:avLst/>
          </a:prstGeom>
        </p:spPr>
      </p:pic>
      <p:graphicFrame>
        <p:nvGraphicFramePr>
          <p:cNvPr id="3" name="Objekt 2"/>
          <p:cNvGraphicFramePr>
            <a:graphicFrameLocks noChangeAspect="1"/>
          </p:cNvGraphicFramePr>
          <p:nvPr>
            <p:extLst>
              <p:ext uri="{D42A27DB-BD31-4B8C-83A1-F6EECF244321}">
                <p14:modId xmlns:p14="http://schemas.microsoft.com/office/powerpoint/2010/main" val="2032651871"/>
              </p:ext>
            </p:extLst>
          </p:nvPr>
        </p:nvGraphicFramePr>
        <p:xfrm>
          <a:off x="438150" y="3575209"/>
          <a:ext cx="1871663" cy="1871662"/>
        </p:xfrm>
        <a:graphic>
          <a:graphicData uri="http://schemas.openxmlformats.org/presentationml/2006/ole">
            <mc:AlternateContent xmlns:mc="http://schemas.openxmlformats.org/markup-compatibility/2006">
              <mc:Choice xmlns:v="urn:schemas-microsoft-com:vml" Requires="v">
                <p:oleObj spid="_x0000_s73828" name="CorelDRAW" r:id="rId4" imgW="2114280" imgH="2114280" progId="CorelDRAW.Graphic.11">
                  <p:embed/>
                </p:oleObj>
              </mc:Choice>
              <mc:Fallback>
                <p:oleObj name="CorelDRAW" r:id="rId4" imgW="2114280" imgH="2114280" progId="CorelDRAW.Graphic.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 y="3575209"/>
                        <a:ext cx="1871663"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kt 3"/>
          <p:cNvGraphicFramePr>
            <a:graphicFrameLocks noChangeAspect="1"/>
          </p:cNvGraphicFramePr>
          <p:nvPr>
            <p:extLst>
              <p:ext uri="{D42A27DB-BD31-4B8C-83A1-F6EECF244321}">
                <p14:modId xmlns:p14="http://schemas.microsoft.com/office/powerpoint/2010/main" val="1505114340"/>
              </p:ext>
            </p:extLst>
          </p:nvPr>
        </p:nvGraphicFramePr>
        <p:xfrm>
          <a:off x="2488565" y="4407907"/>
          <a:ext cx="1981835" cy="1669305"/>
        </p:xfrm>
        <a:graphic>
          <a:graphicData uri="http://schemas.openxmlformats.org/presentationml/2006/ole">
            <mc:AlternateContent xmlns:mc="http://schemas.openxmlformats.org/markup-compatibility/2006">
              <mc:Choice xmlns:v="urn:schemas-microsoft-com:vml" Requires="v">
                <p:oleObj spid="_x0000_s73829" name="Image" r:id="rId6" imgW="6112248" imgH="5146488" progId="Photoshop.Image.5">
                  <p:embed/>
                </p:oleObj>
              </mc:Choice>
              <mc:Fallback>
                <p:oleObj name="Image" r:id="rId6" imgW="6112248" imgH="5146488"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8565" y="4407907"/>
                        <a:ext cx="1981835" cy="1669305"/>
                      </a:xfrm>
                      <a:prstGeom prst="rect">
                        <a:avLst/>
                      </a:prstGeom>
                      <a:noFill/>
                      <a:ln w="9525">
                        <a:solidFill>
                          <a:schemeClr val="tx1"/>
                        </a:solidFill>
                        <a:miter lim="800000"/>
                        <a:headEnd/>
                        <a:tailEnd/>
                      </a:ln>
                      <a:effectLst/>
                    </p:spPr>
                  </p:pic>
                </p:oleObj>
              </mc:Fallback>
            </mc:AlternateContent>
          </a:graphicData>
        </a:graphic>
      </p:graphicFrame>
    </p:spTree>
    <p:extLst>
      <p:ext uri="{BB962C8B-B14F-4D97-AF65-F5344CB8AC3E}">
        <p14:creationId xmlns:p14="http://schemas.microsoft.com/office/powerpoint/2010/main" val="8844664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250825" y="1268413"/>
            <a:ext cx="2836033"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spcBef>
                <a:spcPts val="600"/>
              </a:spcBef>
              <a:buFont typeface="Arial" panose="020B0604020202020204" pitchFamily="34" charset="0"/>
              <a:buChar char="•"/>
            </a:pPr>
            <a:r>
              <a:rPr lang="cs-CZ" altLang="cs-CZ" sz="2000" dirty="0" smtClean="0"/>
              <a:t>Profáze </a:t>
            </a:r>
            <a:r>
              <a:rPr lang="cs-CZ" altLang="cs-CZ" sz="2000" dirty="0"/>
              <a:t>– </a:t>
            </a:r>
            <a:r>
              <a:rPr lang="cs-CZ" altLang="cs-CZ" sz="2000" dirty="0">
                <a:solidFill>
                  <a:srgbClr val="A50021"/>
                </a:solidFill>
              </a:rPr>
              <a:t>36 minut</a:t>
            </a:r>
            <a:r>
              <a:rPr lang="cs-CZ" altLang="cs-CZ" sz="2000" dirty="0"/>
              <a:t> </a:t>
            </a:r>
          </a:p>
          <a:p>
            <a:pPr marL="342900" indent="-342900" eaLnBrk="1" hangingPunct="1">
              <a:spcBef>
                <a:spcPts val="600"/>
              </a:spcBef>
              <a:buFont typeface="Arial" panose="020B0604020202020204" pitchFamily="34" charset="0"/>
              <a:buChar char="•"/>
            </a:pPr>
            <a:r>
              <a:rPr lang="cs-CZ" altLang="cs-CZ" sz="2000" dirty="0"/>
              <a:t>Metafáze – </a:t>
            </a:r>
            <a:r>
              <a:rPr lang="cs-CZ" altLang="cs-CZ" sz="2000" dirty="0">
                <a:solidFill>
                  <a:srgbClr val="A50021"/>
                </a:solidFill>
              </a:rPr>
              <a:t>3 minuty</a:t>
            </a:r>
          </a:p>
          <a:p>
            <a:pPr marL="342900" indent="-342900" eaLnBrk="1" hangingPunct="1">
              <a:spcBef>
                <a:spcPts val="600"/>
              </a:spcBef>
              <a:buFont typeface="Arial" panose="020B0604020202020204" pitchFamily="34" charset="0"/>
              <a:buChar char="•"/>
            </a:pPr>
            <a:r>
              <a:rPr lang="cs-CZ" altLang="cs-CZ" sz="2000" dirty="0"/>
              <a:t>Anafáze – </a:t>
            </a:r>
            <a:r>
              <a:rPr lang="cs-CZ" altLang="cs-CZ" sz="2000" dirty="0">
                <a:solidFill>
                  <a:srgbClr val="A50021"/>
                </a:solidFill>
              </a:rPr>
              <a:t>3 minuty</a:t>
            </a:r>
          </a:p>
          <a:p>
            <a:pPr marL="342900" indent="-342900" eaLnBrk="1" hangingPunct="1">
              <a:spcBef>
                <a:spcPts val="600"/>
              </a:spcBef>
              <a:buFont typeface="Arial" panose="020B0604020202020204" pitchFamily="34" charset="0"/>
              <a:buChar char="•"/>
            </a:pPr>
            <a:r>
              <a:rPr lang="cs-CZ" altLang="cs-CZ" sz="2000" dirty="0"/>
              <a:t>Telofáze – </a:t>
            </a:r>
            <a:r>
              <a:rPr lang="cs-CZ" altLang="cs-CZ" sz="2000" dirty="0">
                <a:solidFill>
                  <a:srgbClr val="A50021"/>
                </a:solidFill>
              </a:rPr>
              <a:t>18 minut</a:t>
            </a:r>
          </a:p>
          <a:p>
            <a:pPr eaLnBrk="1" hangingPunct="1"/>
            <a:endParaRPr lang="cs-CZ" altLang="cs-CZ" sz="2000" dirty="0">
              <a:solidFill>
                <a:srgbClr val="A50021"/>
              </a:solidFill>
            </a:endParaRPr>
          </a:p>
        </p:txBody>
      </p:sp>
      <p:sp>
        <p:nvSpPr>
          <p:cNvPr id="6" name="Rectangle 2"/>
          <p:cNvSpPr>
            <a:spLocks noGrp="1" noChangeArrowheads="1"/>
          </p:cNvSpPr>
          <p:nvPr>
            <p:ph type="title"/>
          </p:nvPr>
        </p:nvSpPr>
        <p:spPr>
          <a:xfrm>
            <a:off x="514350" y="0"/>
            <a:ext cx="7886700" cy="1325563"/>
          </a:xfrm>
        </p:spPr>
        <p:txBody>
          <a:bodyPr vert="horz" lIns="91440" tIns="45720" rIns="91440" bIns="45720" rtlCol="0" anchor="ctr">
            <a:normAutofit/>
          </a:bodyPr>
          <a:lstStyle/>
          <a:p>
            <a:pPr algn="ctr"/>
            <a:r>
              <a:rPr lang="cs-CZ" altLang="cs-CZ" sz="4000" dirty="0">
                <a:solidFill>
                  <a:srgbClr val="C00000"/>
                </a:solidFill>
              </a:rPr>
              <a:t>Délky fází mitózy</a:t>
            </a: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5396" y="1503680"/>
            <a:ext cx="3813048" cy="3810000"/>
          </a:xfrm>
          <a:prstGeom prst="rect">
            <a:avLst/>
          </a:prstGeom>
        </p:spPr>
      </p:pic>
      <p:graphicFrame>
        <p:nvGraphicFramePr>
          <p:cNvPr id="3" name="Objekt 2"/>
          <p:cNvGraphicFramePr>
            <a:graphicFrameLocks noChangeAspect="1"/>
          </p:cNvGraphicFramePr>
          <p:nvPr>
            <p:extLst>
              <p:ext uri="{D42A27DB-BD31-4B8C-83A1-F6EECF244321}">
                <p14:modId xmlns:p14="http://schemas.microsoft.com/office/powerpoint/2010/main" val="2308384208"/>
              </p:ext>
            </p:extLst>
          </p:nvPr>
        </p:nvGraphicFramePr>
        <p:xfrm>
          <a:off x="385128" y="3442017"/>
          <a:ext cx="1871662" cy="1871663"/>
        </p:xfrm>
        <a:graphic>
          <a:graphicData uri="http://schemas.openxmlformats.org/presentationml/2006/ole">
            <mc:AlternateContent xmlns:mc="http://schemas.openxmlformats.org/markup-compatibility/2006">
              <mc:Choice xmlns:v="urn:schemas-microsoft-com:vml" Requires="v">
                <p:oleObj spid="_x0000_s74852" name="CorelDRAW" r:id="rId4" imgW="2114280" imgH="2114280" progId="CorelDRAW.Graphic.11">
                  <p:embed/>
                </p:oleObj>
              </mc:Choice>
              <mc:Fallback>
                <p:oleObj name="CorelDRAW" r:id="rId4" imgW="2114280" imgH="2114280" progId="CorelDRAW.Graphic.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8" y="3442017"/>
                        <a:ext cx="1871662"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kt 3"/>
          <p:cNvGraphicFramePr>
            <a:graphicFrameLocks noChangeAspect="1"/>
          </p:cNvGraphicFramePr>
          <p:nvPr>
            <p:extLst>
              <p:ext uri="{D42A27DB-BD31-4B8C-83A1-F6EECF244321}">
                <p14:modId xmlns:p14="http://schemas.microsoft.com/office/powerpoint/2010/main" val="332522926"/>
              </p:ext>
            </p:extLst>
          </p:nvPr>
        </p:nvGraphicFramePr>
        <p:xfrm>
          <a:off x="2164080" y="5069033"/>
          <a:ext cx="3138170" cy="1488930"/>
        </p:xfrm>
        <a:graphic>
          <a:graphicData uri="http://schemas.openxmlformats.org/presentationml/2006/ole">
            <mc:AlternateContent xmlns:mc="http://schemas.openxmlformats.org/markup-compatibility/2006">
              <mc:Choice xmlns:v="urn:schemas-microsoft-com:vml" Requires="v">
                <p:oleObj spid="_x0000_s74853" name="Image" r:id="rId6" imgW="7255912" imgH="3469114" progId="Photoshop.Image.5">
                  <p:embed/>
                </p:oleObj>
              </mc:Choice>
              <mc:Fallback>
                <p:oleObj name="Image" r:id="rId6" imgW="7255912" imgH="3469114"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4080" y="5069033"/>
                        <a:ext cx="3138170" cy="1488930"/>
                      </a:xfrm>
                      <a:prstGeom prst="rect">
                        <a:avLst/>
                      </a:prstGeom>
                      <a:noFill/>
                      <a:ln w="9525">
                        <a:solidFill>
                          <a:schemeClr val="tx1"/>
                        </a:solidFill>
                        <a:miter lim="800000"/>
                        <a:headEnd/>
                        <a:tailEnd/>
                      </a:ln>
                      <a:effectLst/>
                    </p:spPr>
                  </p:pic>
                </p:oleObj>
              </mc:Fallback>
            </mc:AlternateContent>
          </a:graphicData>
        </a:graphic>
      </p:graphicFrame>
    </p:spTree>
    <p:extLst>
      <p:ext uri="{BB962C8B-B14F-4D97-AF65-F5344CB8AC3E}">
        <p14:creationId xmlns:p14="http://schemas.microsoft.com/office/powerpoint/2010/main" val="6654073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38378" y="73296"/>
            <a:ext cx="7886700" cy="1325563"/>
          </a:xfrm>
        </p:spPr>
        <p:txBody>
          <a:bodyPr vert="horz" lIns="91440" tIns="45720" rIns="91440" bIns="45720" rtlCol="0" anchor="ctr">
            <a:normAutofit/>
          </a:bodyPr>
          <a:lstStyle/>
          <a:p>
            <a:pPr algn="ctr"/>
            <a:r>
              <a:rPr lang="cs-CZ" sz="4000" dirty="0">
                <a:solidFill>
                  <a:srgbClr val="C00000"/>
                </a:solidFill>
              </a:rPr>
              <a:t>Asexuální množení</a:t>
            </a:r>
          </a:p>
        </p:txBody>
      </p:sp>
      <p:graphicFrame>
        <p:nvGraphicFramePr>
          <p:cNvPr id="3" name="Objekt 2"/>
          <p:cNvGraphicFramePr>
            <a:graphicFrameLocks noChangeAspect="1"/>
          </p:cNvGraphicFramePr>
          <p:nvPr>
            <p:extLst>
              <p:ext uri="{D42A27DB-BD31-4B8C-83A1-F6EECF244321}">
                <p14:modId xmlns:p14="http://schemas.microsoft.com/office/powerpoint/2010/main" val="2786962447"/>
              </p:ext>
            </p:extLst>
          </p:nvPr>
        </p:nvGraphicFramePr>
        <p:xfrm>
          <a:off x="1144657" y="1564230"/>
          <a:ext cx="1720612" cy="1558350"/>
        </p:xfrm>
        <a:graphic>
          <a:graphicData uri="http://schemas.openxmlformats.org/presentationml/2006/ole">
            <mc:AlternateContent xmlns:mc="http://schemas.openxmlformats.org/markup-compatibility/2006">
              <mc:Choice xmlns:v="urn:schemas-microsoft-com:vml" Requires="v">
                <p:oleObj spid="_x0000_s44364" name="CorelDRAW" r:id="rId4" imgW="2592142" imgH="2347202" progId="CorelDraw.Graphic.17">
                  <p:embed/>
                </p:oleObj>
              </mc:Choice>
              <mc:Fallback>
                <p:oleObj name="CorelDRAW" r:id="rId4" imgW="2592142" imgH="2347202" progId="CorelDraw.Graphic.17">
                  <p:embed/>
                  <p:pic>
                    <p:nvPicPr>
                      <p:cNvPr id="0" name=""/>
                      <p:cNvPicPr/>
                      <p:nvPr/>
                    </p:nvPicPr>
                    <p:blipFill>
                      <a:blip r:embed="rId5"/>
                      <a:stretch>
                        <a:fillRect/>
                      </a:stretch>
                    </p:blipFill>
                    <p:spPr>
                      <a:xfrm>
                        <a:off x="1144657" y="1564230"/>
                        <a:ext cx="1720612" cy="1558350"/>
                      </a:xfrm>
                      <a:prstGeom prst="rect">
                        <a:avLst/>
                      </a:prstGeom>
                    </p:spPr>
                  </p:pic>
                </p:oleObj>
              </mc:Fallback>
            </mc:AlternateContent>
          </a:graphicData>
        </a:graphic>
      </p:graphicFrame>
      <p:cxnSp>
        <p:nvCxnSpPr>
          <p:cNvPr id="6" name="Přímá spojnice se šipkou 5"/>
          <p:cNvCxnSpPr/>
          <p:nvPr/>
        </p:nvCxnSpPr>
        <p:spPr>
          <a:xfrm>
            <a:off x="2924310" y="2372588"/>
            <a:ext cx="947974" cy="97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 name="Objekt 6"/>
          <p:cNvGraphicFramePr>
            <a:graphicFrameLocks noChangeAspect="1"/>
          </p:cNvGraphicFramePr>
          <p:nvPr>
            <p:extLst>
              <p:ext uri="{D42A27DB-BD31-4B8C-83A1-F6EECF244321}">
                <p14:modId xmlns:p14="http://schemas.microsoft.com/office/powerpoint/2010/main" val="1340808097"/>
              </p:ext>
            </p:extLst>
          </p:nvPr>
        </p:nvGraphicFramePr>
        <p:xfrm>
          <a:off x="4170126" y="1445708"/>
          <a:ext cx="1895639" cy="1795394"/>
        </p:xfrm>
        <a:graphic>
          <a:graphicData uri="http://schemas.openxmlformats.org/presentationml/2006/ole">
            <mc:AlternateContent xmlns:mc="http://schemas.openxmlformats.org/markup-compatibility/2006">
              <mc:Choice xmlns:v="urn:schemas-microsoft-com:vml" Requires="v">
                <p:oleObj spid="_x0000_s44365" name="CorelDRAW" r:id="rId6" imgW="2671505" imgH="2529911" progId="CorelDraw.Graphic.17">
                  <p:embed/>
                </p:oleObj>
              </mc:Choice>
              <mc:Fallback>
                <p:oleObj name="CorelDRAW" r:id="rId6" imgW="2671505" imgH="2529911" progId="CorelDraw.Graphic.17">
                  <p:embed/>
                  <p:pic>
                    <p:nvPicPr>
                      <p:cNvPr id="0" name=""/>
                      <p:cNvPicPr/>
                      <p:nvPr/>
                    </p:nvPicPr>
                    <p:blipFill>
                      <a:blip r:embed="rId7"/>
                      <a:stretch>
                        <a:fillRect/>
                      </a:stretch>
                    </p:blipFill>
                    <p:spPr>
                      <a:xfrm>
                        <a:off x="4170126" y="1445708"/>
                        <a:ext cx="1895639" cy="1795394"/>
                      </a:xfrm>
                      <a:prstGeom prst="rect">
                        <a:avLst/>
                      </a:prstGeom>
                    </p:spPr>
                  </p:pic>
                </p:oleObj>
              </mc:Fallback>
            </mc:AlternateContent>
          </a:graphicData>
        </a:graphic>
      </p:graphicFrame>
      <p:sp>
        <p:nvSpPr>
          <p:cNvPr id="8" name="TextovéPole 7"/>
          <p:cNvSpPr txBox="1"/>
          <p:nvPr/>
        </p:nvSpPr>
        <p:spPr>
          <a:xfrm>
            <a:off x="2807579" y="1425834"/>
            <a:ext cx="1303506" cy="923330"/>
          </a:xfrm>
          <a:prstGeom prst="rect">
            <a:avLst/>
          </a:prstGeom>
          <a:noFill/>
        </p:spPr>
        <p:txBody>
          <a:bodyPr wrap="square" rtlCol="0">
            <a:spAutoFit/>
          </a:bodyPr>
          <a:lstStyle/>
          <a:p>
            <a:r>
              <a:rPr lang="cs-CZ" dirty="0" smtClean="0"/>
              <a:t>Vznik identického jedince</a:t>
            </a:r>
            <a:endParaRPr lang="cs-CZ" dirty="0"/>
          </a:p>
        </p:txBody>
      </p:sp>
      <p:pic>
        <p:nvPicPr>
          <p:cNvPr id="131074" name="Picture 2" descr="http://www.smallkitchengarden.net/wp-content/uploads/c37d59f25bed5e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7857" y="4153714"/>
            <a:ext cx="2621475" cy="1378896"/>
          </a:xfrm>
          <a:prstGeom prst="rect">
            <a:avLst/>
          </a:prstGeom>
          <a:noFill/>
          <a:extLst>
            <a:ext uri="{909E8E84-426E-40DD-AFC4-6F175D3DCCD1}">
              <a14:hiddenFill xmlns:a14="http://schemas.microsoft.com/office/drawing/2010/main">
                <a:solidFill>
                  <a:srgbClr val="FFFFFF"/>
                </a:solidFill>
              </a14:hiddenFill>
            </a:ext>
          </a:extLst>
        </p:spPr>
      </p:pic>
      <p:pic>
        <p:nvPicPr>
          <p:cNvPr id="131080" name="Picture 8" descr="http://ichef.bbci.co.uk/naturelibrary/images/ic/credit/640x395/p/pa/parthenogenesis/parthenogenesis_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11613" y="4025312"/>
            <a:ext cx="2451698" cy="1513158"/>
          </a:xfrm>
          <a:prstGeom prst="rect">
            <a:avLst/>
          </a:prstGeom>
          <a:noFill/>
          <a:extLst>
            <a:ext uri="{909E8E84-426E-40DD-AFC4-6F175D3DCCD1}">
              <a14:hiddenFill xmlns:a14="http://schemas.microsoft.com/office/drawing/2010/main">
                <a:solidFill>
                  <a:srgbClr val="FFFFFF"/>
                </a:solidFill>
              </a14:hiddenFill>
            </a:ext>
          </a:extLst>
        </p:spPr>
      </p:pic>
      <p:pic>
        <p:nvPicPr>
          <p:cNvPr id="131082" name="Picture 10" descr="http://myrmecos.net/wp-content/uploads/2010/02/ducks-in-a-row.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1423" y="4995900"/>
            <a:ext cx="2508098" cy="1469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58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10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108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1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5926" y="52463"/>
            <a:ext cx="7886700" cy="1325563"/>
          </a:xfrm>
        </p:spPr>
        <p:txBody>
          <a:bodyPr vert="horz" lIns="91440" tIns="45720" rIns="91440" bIns="45720" rtlCol="0" anchor="ctr">
            <a:normAutofit/>
          </a:bodyPr>
          <a:lstStyle/>
          <a:p>
            <a:pPr algn="ctr"/>
            <a:r>
              <a:rPr lang="cs-CZ" sz="4000" dirty="0">
                <a:solidFill>
                  <a:srgbClr val="C00000"/>
                </a:solidFill>
              </a:rPr>
              <a:t>Sexuální množení </a:t>
            </a:r>
          </a:p>
        </p:txBody>
      </p:sp>
      <p:graphicFrame>
        <p:nvGraphicFramePr>
          <p:cNvPr id="5" name="Objekt 4"/>
          <p:cNvGraphicFramePr>
            <a:graphicFrameLocks noChangeAspect="1"/>
          </p:cNvGraphicFramePr>
          <p:nvPr>
            <p:extLst>
              <p:ext uri="{D42A27DB-BD31-4B8C-83A1-F6EECF244321}">
                <p14:modId xmlns:p14="http://schemas.microsoft.com/office/powerpoint/2010/main" val="3227771082"/>
              </p:ext>
            </p:extLst>
          </p:nvPr>
        </p:nvGraphicFramePr>
        <p:xfrm>
          <a:off x="5350990" y="1551055"/>
          <a:ext cx="2921779" cy="2671931"/>
        </p:xfrm>
        <a:graphic>
          <a:graphicData uri="http://schemas.openxmlformats.org/presentationml/2006/ole">
            <mc:AlternateContent xmlns:mc="http://schemas.openxmlformats.org/markup-compatibility/2006">
              <mc:Choice xmlns:v="urn:schemas-microsoft-com:vml" Requires="v">
                <p:oleObj spid="_x0000_s45559" name="CorelDRAW" r:id="rId4" imgW="4492254" imgH="4109042" progId="CorelDraw.Graphic.17">
                  <p:embed/>
                </p:oleObj>
              </mc:Choice>
              <mc:Fallback>
                <p:oleObj name="CorelDRAW" r:id="rId4" imgW="4492254" imgH="4109042" progId="CorelDraw.Graphic.17">
                  <p:embed/>
                  <p:pic>
                    <p:nvPicPr>
                      <p:cNvPr id="0" name=""/>
                      <p:cNvPicPr/>
                      <p:nvPr/>
                    </p:nvPicPr>
                    <p:blipFill>
                      <a:blip r:embed="rId5"/>
                      <a:stretch>
                        <a:fillRect/>
                      </a:stretch>
                    </p:blipFill>
                    <p:spPr>
                      <a:xfrm>
                        <a:off x="5350990" y="1551055"/>
                        <a:ext cx="2921779" cy="2671931"/>
                      </a:xfrm>
                      <a:prstGeom prst="rect">
                        <a:avLst/>
                      </a:prstGeom>
                    </p:spPr>
                  </p:pic>
                </p:oleObj>
              </mc:Fallback>
            </mc:AlternateContent>
          </a:graphicData>
        </a:graphic>
      </p:graphicFrame>
      <p:graphicFrame>
        <p:nvGraphicFramePr>
          <p:cNvPr id="6" name="Objekt 5"/>
          <p:cNvGraphicFramePr>
            <a:graphicFrameLocks noChangeAspect="1"/>
          </p:cNvGraphicFramePr>
          <p:nvPr>
            <p:extLst>
              <p:ext uri="{D42A27DB-BD31-4B8C-83A1-F6EECF244321}">
                <p14:modId xmlns:p14="http://schemas.microsoft.com/office/powerpoint/2010/main" val="3317799058"/>
              </p:ext>
            </p:extLst>
          </p:nvPr>
        </p:nvGraphicFramePr>
        <p:xfrm>
          <a:off x="4002324" y="3053759"/>
          <a:ext cx="757610" cy="624022"/>
        </p:xfrm>
        <a:graphic>
          <a:graphicData uri="http://schemas.openxmlformats.org/presentationml/2006/ole">
            <mc:AlternateContent xmlns:mc="http://schemas.openxmlformats.org/markup-compatibility/2006">
              <mc:Choice xmlns:v="urn:schemas-microsoft-com:vml" Requires="v">
                <p:oleObj spid="_x0000_s45560" name="CorelDRAW" r:id="rId6" imgW="1314666" imgH="1082822" progId="CorelDraw.Graphic.17">
                  <p:embed/>
                </p:oleObj>
              </mc:Choice>
              <mc:Fallback>
                <p:oleObj name="CorelDRAW" r:id="rId6" imgW="1314666" imgH="1082822" progId="CorelDraw.Graphic.17">
                  <p:embed/>
                  <p:pic>
                    <p:nvPicPr>
                      <p:cNvPr id="0" name=""/>
                      <p:cNvPicPr/>
                      <p:nvPr/>
                    </p:nvPicPr>
                    <p:blipFill>
                      <a:blip r:embed="rId7"/>
                      <a:stretch>
                        <a:fillRect/>
                      </a:stretch>
                    </p:blipFill>
                    <p:spPr>
                      <a:xfrm>
                        <a:off x="4002324" y="3053759"/>
                        <a:ext cx="757610" cy="624022"/>
                      </a:xfrm>
                      <a:prstGeom prst="rect">
                        <a:avLst/>
                      </a:prstGeom>
                    </p:spPr>
                  </p:pic>
                </p:oleObj>
              </mc:Fallback>
            </mc:AlternateContent>
          </a:graphicData>
        </a:graphic>
      </p:graphicFrame>
      <p:graphicFrame>
        <p:nvGraphicFramePr>
          <p:cNvPr id="9" name="Objekt 8"/>
          <p:cNvGraphicFramePr>
            <a:graphicFrameLocks noChangeAspect="1"/>
          </p:cNvGraphicFramePr>
          <p:nvPr>
            <p:extLst>
              <p:ext uri="{D42A27DB-BD31-4B8C-83A1-F6EECF244321}">
                <p14:modId xmlns:p14="http://schemas.microsoft.com/office/powerpoint/2010/main" val="1041683660"/>
              </p:ext>
            </p:extLst>
          </p:nvPr>
        </p:nvGraphicFramePr>
        <p:xfrm>
          <a:off x="964288" y="1704840"/>
          <a:ext cx="1973465" cy="1850709"/>
        </p:xfrm>
        <a:graphic>
          <a:graphicData uri="http://schemas.openxmlformats.org/presentationml/2006/ole">
            <mc:AlternateContent xmlns:mc="http://schemas.openxmlformats.org/markup-compatibility/2006">
              <mc:Choice xmlns:v="urn:schemas-microsoft-com:vml" Requires="v">
                <p:oleObj spid="_x0000_s45561" name="CorelDRAW" r:id="rId8" imgW="3011194" imgH="2823551" progId="CorelDraw.Graphic.17">
                  <p:embed/>
                </p:oleObj>
              </mc:Choice>
              <mc:Fallback>
                <p:oleObj name="CorelDRAW" r:id="rId8" imgW="3011194" imgH="2823551" progId="CorelDraw.Graphic.17">
                  <p:embed/>
                  <p:pic>
                    <p:nvPicPr>
                      <p:cNvPr id="0" name=""/>
                      <p:cNvPicPr/>
                      <p:nvPr/>
                    </p:nvPicPr>
                    <p:blipFill>
                      <a:blip r:embed="rId9"/>
                      <a:stretch>
                        <a:fillRect/>
                      </a:stretch>
                    </p:blipFill>
                    <p:spPr>
                      <a:xfrm>
                        <a:off x="964288" y="1704840"/>
                        <a:ext cx="1973465" cy="1850709"/>
                      </a:xfrm>
                      <a:prstGeom prst="rect">
                        <a:avLst/>
                      </a:prstGeom>
                    </p:spPr>
                  </p:pic>
                </p:oleObj>
              </mc:Fallback>
            </mc:AlternateContent>
          </a:graphicData>
        </a:graphic>
      </p:graphicFrame>
      <p:cxnSp>
        <p:nvCxnSpPr>
          <p:cNvPr id="11" name="Přímá spojnice se šipkou 10"/>
          <p:cNvCxnSpPr/>
          <p:nvPr/>
        </p:nvCxnSpPr>
        <p:spPr>
          <a:xfrm flipV="1">
            <a:off x="1400783" y="2101174"/>
            <a:ext cx="1108953" cy="3501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Ovál 11"/>
          <p:cNvSpPr/>
          <p:nvPr/>
        </p:nvSpPr>
        <p:spPr>
          <a:xfrm>
            <a:off x="1303506" y="2451370"/>
            <a:ext cx="97277" cy="7782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p:cNvSpPr txBox="1"/>
          <p:nvPr/>
        </p:nvSpPr>
        <p:spPr>
          <a:xfrm>
            <a:off x="725926" y="1809345"/>
            <a:ext cx="462434" cy="369332"/>
          </a:xfrm>
          <a:prstGeom prst="rect">
            <a:avLst/>
          </a:prstGeom>
          <a:noFill/>
        </p:spPr>
        <p:txBody>
          <a:bodyPr wrap="none" rtlCol="0">
            <a:spAutoFit/>
          </a:bodyPr>
          <a:lstStyle/>
          <a:p>
            <a:r>
              <a:rPr lang="cs-CZ" dirty="0" smtClean="0"/>
              <a:t>pyl</a:t>
            </a:r>
            <a:endParaRPr lang="cs-CZ" dirty="0"/>
          </a:p>
        </p:txBody>
      </p:sp>
      <p:sp>
        <p:nvSpPr>
          <p:cNvPr id="14" name="TextovéPole 13"/>
          <p:cNvSpPr txBox="1"/>
          <p:nvPr/>
        </p:nvSpPr>
        <p:spPr>
          <a:xfrm>
            <a:off x="1951020" y="1322007"/>
            <a:ext cx="1543243" cy="369332"/>
          </a:xfrm>
          <a:prstGeom prst="rect">
            <a:avLst/>
          </a:prstGeom>
          <a:noFill/>
        </p:spPr>
        <p:txBody>
          <a:bodyPr wrap="none" rtlCol="0">
            <a:spAutoFit/>
          </a:bodyPr>
          <a:lstStyle/>
          <a:p>
            <a:r>
              <a:rPr lang="cs-CZ" dirty="0" smtClean="0"/>
              <a:t>vaječná buňka</a:t>
            </a:r>
            <a:endParaRPr lang="cs-CZ" dirty="0"/>
          </a:p>
        </p:txBody>
      </p:sp>
      <p:cxnSp>
        <p:nvCxnSpPr>
          <p:cNvPr id="15" name="Přímá spojnice se šipkou 14"/>
          <p:cNvCxnSpPr/>
          <p:nvPr/>
        </p:nvCxnSpPr>
        <p:spPr>
          <a:xfrm>
            <a:off x="3014628" y="2332040"/>
            <a:ext cx="910820" cy="5963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3374248" y="2260861"/>
            <a:ext cx="959750" cy="369332"/>
          </a:xfrm>
          <a:prstGeom prst="rect">
            <a:avLst/>
          </a:prstGeom>
          <a:noFill/>
        </p:spPr>
        <p:txBody>
          <a:bodyPr wrap="none" rtlCol="0">
            <a:spAutoFit/>
          </a:bodyPr>
          <a:lstStyle/>
          <a:p>
            <a:r>
              <a:rPr lang="cs-CZ" dirty="0" smtClean="0"/>
              <a:t>semínka</a:t>
            </a:r>
            <a:endParaRPr lang="cs-CZ" dirty="0"/>
          </a:p>
        </p:txBody>
      </p:sp>
      <p:sp>
        <p:nvSpPr>
          <p:cNvPr id="18" name="TextovéPole 17"/>
          <p:cNvSpPr txBox="1"/>
          <p:nvPr/>
        </p:nvSpPr>
        <p:spPr>
          <a:xfrm>
            <a:off x="6293796" y="1322007"/>
            <a:ext cx="3103123" cy="369332"/>
          </a:xfrm>
          <a:prstGeom prst="rect">
            <a:avLst/>
          </a:prstGeom>
          <a:noFill/>
        </p:spPr>
        <p:txBody>
          <a:bodyPr wrap="square" rtlCol="0">
            <a:spAutoFit/>
          </a:bodyPr>
          <a:lstStyle/>
          <a:p>
            <a:r>
              <a:rPr lang="cs-CZ" dirty="0" smtClean="0"/>
              <a:t>Variabilní potomstvo</a:t>
            </a:r>
            <a:endParaRPr lang="cs-CZ" dirty="0"/>
          </a:p>
        </p:txBody>
      </p:sp>
      <p:pic>
        <p:nvPicPr>
          <p:cNvPr id="4" name="Obrázek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5381" y="4494653"/>
            <a:ext cx="6953300" cy="1717721"/>
          </a:xfrm>
          <a:prstGeom prst="rect">
            <a:avLst/>
          </a:prstGeom>
        </p:spPr>
      </p:pic>
    </p:spTree>
    <p:extLst>
      <p:ext uri="{BB962C8B-B14F-4D97-AF65-F5344CB8AC3E}">
        <p14:creationId xmlns:p14="http://schemas.microsoft.com/office/powerpoint/2010/main" val="377150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93676"/>
            <a:ext cx="7886700" cy="1325563"/>
          </a:xfrm>
        </p:spPr>
        <p:txBody>
          <a:bodyPr vert="horz" lIns="91440" tIns="45720" rIns="91440" bIns="45720" rtlCol="0" anchor="ctr">
            <a:normAutofit/>
          </a:bodyPr>
          <a:lstStyle/>
          <a:p>
            <a:pPr algn="ctr"/>
            <a:r>
              <a:rPr lang="cs-CZ" sz="4000" dirty="0">
                <a:solidFill>
                  <a:srgbClr val="C00000"/>
                </a:solidFill>
              </a:rPr>
              <a:t>Proč jsou potomci jiní než rodiče?</a:t>
            </a:r>
          </a:p>
        </p:txBody>
      </p:sp>
      <p:sp>
        <p:nvSpPr>
          <p:cNvPr id="3" name="TextovéPole 2"/>
          <p:cNvSpPr txBox="1"/>
          <p:nvPr/>
        </p:nvSpPr>
        <p:spPr>
          <a:xfrm>
            <a:off x="628650" y="2105025"/>
            <a:ext cx="7667625" cy="2662267"/>
          </a:xfrm>
          <a:prstGeom prst="rect">
            <a:avLst/>
          </a:prstGeom>
          <a:noFill/>
        </p:spPr>
        <p:txBody>
          <a:bodyPr wrap="square" rtlCol="0">
            <a:spAutoFit/>
          </a:bodyPr>
          <a:lstStyle/>
          <a:p>
            <a:pPr marL="457200" indent="-457200">
              <a:spcBef>
                <a:spcPts val="4200"/>
              </a:spcBef>
              <a:buFont typeface="+mj-lt"/>
              <a:buAutoNum type="arabicPeriod"/>
            </a:pPr>
            <a:r>
              <a:rPr lang="cs-CZ" sz="2200" dirty="0" smtClean="0">
                <a:solidFill>
                  <a:srgbClr val="0070C0"/>
                </a:solidFill>
              </a:rPr>
              <a:t>Náhodná segregace chromosomů </a:t>
            </a:r>
            <a:r>
              <a:rPr lang="cs-CZ" sz="2200" dirty="0" smtClean="0"/>
              <a:t>– </a:t>
            </a:r>
            <a:r>
              <a:rPr lang="cs-CZ" sz="2200" dirty="0" err="1" smtClean="0"/>
              <a:t>paternální</a:t>
            </a:r>
            <a:r>
              <a:rPr lang="cs-CZ" sz="2200" dirty="0" smtClean="0"/>
              <a:t> a </a:t>
            </a:r>
            <a:r>
              <a:rPr lang="cs-CZ" sz="2200" dirty="0" err="1" smtClean="0"/>
              <a:t>maternální</a:t>
            </a:r>
            <a:r>
              <a:rPr lang="cs-CZ" sz="2200" dirty="0" smtClean="0"/>
              <a:t> chromosomy (tedy chromosomy od babičky a dědečka) se náhodně rozcházejí do gamet (ze kterých budou jejich vnoučata).</a:t>
            </a:r>
          </a:p>
          <a:p>
            <a:pPr marL="457200" indent="-457200">
              <a:spcBef>
                <a:spcPts val="4200"/>
              </a:spcBef>
              <a:buFont typeface="+mj-lt"/>
              <a:buAutoNum type="arabicPeriod"/>
            </a:pPr>
            <a:r>
              <a:rPr lang="cs-CZ" sz="2200" dirty="0"/>
              <a:t>Alely genů lokalizované na stejném chromosomu se promíchají </a:t>
            </a:r>
            <a:r>
              <a:rPr lang="cs-CZ" sz="2200" dirty="0" smtClean="0">
                <a:solidFill>
                  <a:srgbClr val="0070C0"/>
                </a:solidFill>
              </a:rPr>
              <a:t>crossing-overem (rekombinace)</a:t>
            </a:r>
            <a:r>
              <a:rPr lang="cs-CZ" sz="2200" dirty="0" smtClean="0"/>
              <a:t>.</a:t>
            </a:r>
            <a:endParaRPr lang="cs-CZ" sz="2200" dirty="0"/>
          </a:p>
        </p:txBody>
      </p:sp>
    </p:spTree>
    <p:extLst>
      <p:ext uri="{BB962C8B-B14F-4D97-AF65-F5344CB8AC3E}">
        <p14:creationId xmlns:p14="http://schemas.microsoft.com/office/powerpoint/2010/main" val="219647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7833" y="0"/>
            <a:ext cx="7886700" cy="1325563"/>
          </a:xfrm>
        </p:spPr>
        <p:txBody>
          <a:bodyPr vert="horz" lIns="91440" tIns="45720" rIns="91440" bIns="45720" rtlCol="0" anchor="ctr">
            <a:normAutofit/>
          </a:bodyPr>
          <a:lstStyle/>
          <a:p>
            <a:pPr algn="ctr"/>
            <a:r>
              <a:rPr lang="cs-CZ" sz="4000" dirty="0">
                <a:solidFill>
                  <a:srgbClr val="C00000"/>
                </a:solidFill>
              </a:rPr>
              <a:t>Ploidie</a:t>
            </a:r>
          </a:p>
        </p:txBody>
      </p:sp>
      <p:sp>
        <p:nvSpPr>
          <p:cNvPr id="3" name="TextovéPole 2"/>
          <p:cNvSpPr txBox="1"/>
          <p:nvPr/>
        </p:nvSpPr>
        <p:spPr>
          <a:xfrm>
            <a:off x="505838" y="1241896"/>
            <a:ext cx="4406630" cy="3724096"/>
          </a:xfrm>
          <a:prstGeom prst="rect">
            <a:avLst/>
          </a:prstGeom>
          <a:noFill/>
        </p:spPr>
        <p:txBody>
          <a:bodyPr wrap="square" rtlCol="0">
            <a:spAutoFit/>
          </a:bodyPr>
          <a:lstStyle/>
          <a:p>
            <a:pPr marL="285750" indent="-285750">
              <a:spcBef>
                <a:spcPts val="2400"/>
              </a:spcBef>
              <a:buFont typeface="Arial" panose="020B0604020202020204" pitchFamily="34" charset="0"/>
              <a:buChar char="•"/>
            </a:pPr>
            <a:r>
              <a:rPr lang="cs-CZ" sz="2200" dirty="0" smtClean="0"/>
              <a:t>Haploidní = mající jednu sadu chromosomů</a:t>
            </a:r>
          </a:p>
          <a:p>
            <a:pPr marL="285750" indent="-285750">
              <a:spcBef>
                <a:spcPts val="2400"/>
              </a:spcBef>
              <a:buFont typeface="Arial" panose="020B0604020202020204" pitchFamily="34" charset="0"/>
              <a:buChar char="•"/>
            </a:pPr>
            <a:r>
              <a:rPr lang="cs-CZ" sz="2200" dirty="0" smtClean="0"/>
              <a:t>Diploidní = mající 2 sady chromosomů</a:t>
            </a:r>
          </a:p>
          <a:p>
            <a:pPr marL="285750" indent="-285750">
              <a:spcBef>
                <a:spcPts val="2400"/>
              </a:spcBef>
              <a:buFont typeface="Arial" panose="020B0604020202020204" pitchFamily="34" charset="0"/>
              <a:buChar char="•"/>
            </a:pPr>
            <a:r>
              <a:rPr lang="cs-CZ" sz="2200" dirty="0" smtClean="0"/>
              <a:t>Existují i další úrovně ploidie (triploidní, tetraploidní, …)</a:t>
            </a:r>
          </a:p>
          <a:p>
            <a:pPr marL="285750" indent="-285750">
              <a:spcBef>
                <a:spcPts val="2400"/>
              </a:spcBef>
              <a:buFont typeface="Arial" panose="020B0604020202020204" pitchFamily="34" charset="0"/>
              <a:buChar char="•"/>
            </a:pPr>
            <a:r>
              <a:rPr lang="cs-CZ" sz="2200" dirty="0" smtClean="0"/>
              <a:t>n – označení pro počet sad chromosomů</a:t>
            </a:r>
            <a:endParaRPr lang="cs-CZ" sz="2200" dirty="0"/>
          </a:p>
        </p:txBody>
      </p:sp>
      <p:sp>
        <p:nvSpPr>
          <p:cNvPr id="6" name="TextovéPole 5"/>
          <p:cNvSpPr txBox="1"/>
          <p:nvPr/>
        </p:nvSpPr>
        <p:spPr>
          <a:xfrm>
            <a:off x="7645097" y="1535473"/>
            <a:ext cx="793807" cy="461665"/>
          </a:xfrm>
          <a:prstGeom prst="rect">
            <a:avLst/>
          </a:prstGeom>
          <a:noFill/>
        </p:spPr>
        <p:txBody>
          <a:bodyPr wrap="none" rtlCol="0">
            <a:spAutoFit/>
          </a:bodyPr>
          <a:lstStyle/>
          <a:p>
            <a:r>
              <a:rPr lang="cs-CZ" sz="2400" dirty="0" smtClean="0"/>
              <a:t>n = 4</a:t>
            </a:r>
            <a:endParaRPr lang="cs-CZ" sz="2400" dirty="0"/>
          </a:p>
        </p:txBody>
      </p:sp>
      <p:sp>
        <p:nvSpPr>
          <p:cNvPr id="7" name="TextovéPole 6"/>
          <p:cNvSpPr txBox="1"/>
          <p:nvPr/>
        </p:nvSpPr>
        <p:spPr>
          <a:xfrm>
            <a:off x="7544545" y="3130378"/>
            <a:ext cx="1018227" cy="461665"/>
          </a:xfrm>
          <a:prstGeom prst="rect">
            <a:avLst/>
          </a:prstGeom>
          <a:noFill/>
        </p:spPr>
        <p:txBody>
          <a:bodyPr wrap="none" rtlCol="0">
            <a:spAutoFit/>
          </a:bodyPr>
          <a:lstStyle/>
          <a:p>
            <a:r>
              <a:rPr lang="cs-CZ" sz="2400" dirty="0" smtClean="0"/>
              <a:t>2n = 8 </a:t>
            </a:r>
            <a:endParaRPr lang="cs-CZ" sz="2400" dirty="0"/>
          </a:p>
        </p:txBody>
      </p:sp>
      <p:cxnSp>
        <p:nvCxnSpPr>
          <p:cNvPr id="9" name="Přímá spojnice se šipkou 8"/>
          <p:cNvCxnSpPr/>
          <p:nvPr/>
        </p:nvCxnSpPr>
        <p:spPr>
          <a:xfrm flipH="1" flipV="1">
            <a:off x="2626468" y="4640223"/>
            <a:ext cx="408562" cy="865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584921" y="5598372"/>
            <a:ext cx="5849333" cy="707886"/>
          </a:xfrm>
          <a:prstGeom prst="rect">
            <a:avLst/>
          </a:prstGeom>
          <a:noFill/>
        </p:spPr>
        <p:txBody>
          <a:bodyPr wrap="square" rtlCol="0">
            <a:spAutoFit/>
          </a:bodyPr>
          <a:lstStyle/>
          <a:p>
            <a:r>
              <a:rPr lang="cs-CZ" sz="2000" dirty="0" smtClean="0"/>
              <a:t>Nepoužívá se pro změny počtu sad během buněčného cyklu (před a po replikaci DNA) – ploidie se nemění </a:t>
            </a:r>
            <a:endParaRPr lang="cs-CZ" sz="2000" dirty="0"/>
          </a:p>
        </p:txBody>
      </p:sp>
      <p:cxnSp>
        <p:nvCxnSpPr>
          <p:cNvPr id="13" name="Přímá spojnice se šipkou 12"/>
          <p:cNvCxnSpPr/>
          <p:nvPr/>
        </p:nvCxnSpPr>
        <p:spPr>
          <a:xfrm>
            <a:off x="4542817" y="1703561"/>
            <a:ext cx="9824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a:off x="3784060" y="2509736"/>
            <a:ext cx="1966202" cy="7252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Objekt 11"/>
          <p:cNvGraphicFramePr>
            <a:graphicFrameLocks noChangeAspect="1"/>
          </p:cNvGraphicFramePr>
          <p:nvPr>
            <p:extLst>
              <p:ext uri="{D42A27DB-BD31-4B8C-83A1-F6EECF244321}">
                <p14:modId xmlns:p14="http://schemas.microsoft.com/office/powerpoint/2010/main" val="681161885"/>
              </p:ext>
            </p:extLst>
          </p:nvPr>
        </p:nvGraphicFramePr>
        <p:xfrm>
          <a:off x="5958804" y="2825766"/>
          <a:ext cx="1521701" cy="1438855"/>
        </p:xfrm>
        <a:graphic>
          <a:graphicData uri="http://schemas.openxmlformats.org/presentationml/2006/ole">
            <mc:AlternateContent xmlns:mc="http://schemas.openxmlformats.org/markup-compatibility/2006">
              <mc:Choice xmlns:v="urn:schemas-microsoft-com:vml" Requires="v">
                <p:oleObj spid="_x0000_s43336" name="CorelDRAW" r:id="rId3" imgW="3091324" imgH="2922199" progId="CorelDraw.Graphic.17">
                  <p:embed/>
                </p:oleObj>
              </mc:Choice>
              <mc:Fallback>
                <p:oleObj name="CorelDRAW" r:id="rId3" imgW="3091324" imgH="2922199" progId="CorelDraw.Graphic.17">
                  <p:embed/>
                  <p:pic>
                    <p:nvPicPr>
                      <p:cNvPr id="0" name=""/>
                      <p:cNvPicPr/>
                      <p:nvPr/>
                    </p:nvPicPr>
                    <p:blipFill>
                      <a:blip r:embed="rId4"/>
                      <a:stretch>
                        <a:fillRect/>
                      </a:stretch>
                    </p:blipFill>
                    <p:spPr>
                      <a:xfrm>
                        <a:off x="5958804" y="2825766"/>
                        <a:ext cx="1521701" cy="1438855"/>
                      </a:xfrm>
                      <a:prstGeom prst="rect">
                        <a:avLst/>
                      </a:prstGeom>
                    </p:spPr>
                  </p:pic>
                </p:oleObj>
              </mc:Fallback>
            </mc:AlternateContent>
          </a:graphicData>
        </a:graphic>
      </p:graphicFrame>
      <p:graphicFrame>
        <p:nvGraphicFramePr>
          <p:cNvPr id="14" name="Objekt 13"/>
          <p:cNvGraphicFramePr>
            <a:graphicFrameLocks noChangeAspect="1"/>
          </p:cNvGraphicFramePr>
          <p:nvPr>
            <p:extLst>
              <p:ext uri="{D42A27DB-BD31-4B8C-83A1-F6EECF244321}">
                <p14:modId xmlns:p14="http://schemas.microsoft.com/office/powerpoint/2010/main" val="4285527418"/>
              </p:ext>
            </p:extLst>
          </p:nvPr>
        </p:nvGraphicFramePr>
        <p:xfrm>
          <a:off x="5967650" y="1077247"/>
          <a:ext cx="1521701" cy="1438855"/>
        </p:xfrm>
        <a:graphic>
          <a:graphicData uri="http://schemas.openxmlformats.org/presentationml/2006/ole">
            <mc:AlternateContent xmlns:mc="http://schemas.openxmlformats.org/markup-compatibility/2006">
              <mc:Choice xmlns:v="urn:schemas-microsoft-com:vml" Requires="v">
                <p:oleObj spid="_x0000_s43337" name="CorelDRAW" r:id="rId5" imgW="3091324" imgH="2922199" progId="CorelDraw.Graphic.17">
                  <p:embed/>
                </p:oleObj>
              </mc:Choice>
              <mc:Fallback>
                <p:oleObj name="CorelDRAW" r:id="rId5" imgW="3091324" imgH="2922199" progId="CorelDraw.Graphic.17">
                  <p:embed/>
                  <p:pic>
                    <p:nvPicPr>
                      <p:cNvPr id="0" name=""/>
                      <p:cNvPicPr/>
                      <p:nvPr/>
                    </p:nvPicPr>
                    <p:blipFill>
                      <a:blip r:embed="rId6"/>
                      <a:stretch>
                        <a:fillRect/>
                      </a:stretch>
                    </p:blipFill>
                    <p:spPr>
                      <a:xfrm>
                        <a:off x="5967650" y="1077247"/>
                        <a:ext cx="1521701" cy="1438855"/>
                      </a:xfrm>
                      <a:prstGeom prst="rect">
                        <a:avLst/>
                      </a:prstGeom>
                    </p:spPr>
                  </p:pic>
                </p:oleObj>
              </mc:Fallback>
            </mc:AlternateContent>
          </a:graphicData>
        </a:graphic>
      </p:graphicFrame>
    </p:spTree>
    <p:extLst>
      <p:ext uri="{BB962C8B-B14F-4D97-AF65-F5344CB8AC3E}">
        <p14:creationId xmlns:p14="http://schemas.microsoft.com/office/powerpoint/2010/main" val="374789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52450" y="0"/>
            <a:ext cx="7886700" cy="1325563"/>
          </a:xfrm>
        </p:spPr>
        <p:txBody>
          <a:bodyPr vert="horz" lIns="91440" tIns="45720" rIns="91440" bIns="45720" rtlCol="0" anchor="ctr">
            <a:normAutofit/>
          </a:bodyPr>
          <a:lstStyle/>
          <a:p>
            <a:pPr algn="ctr"/>
            <a:r>
              <a:rPr lang="cs-CZ" sz="4000" dirty="0">
                <a:solidFill>
                  <a:srgbClr val="C00000"/>
                </a:solidFill>
              </a:rPr>
              <a:t>Náhodná segregace chromosomů</a:t>
            </a:r>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1672272"/>
            <a:ext cx="4218755" cy="3990975"/>
          </a:xfrm>
          <a:prstGeom prst="rect">
            <a:avLst/>
          </a:prstGeom>
        </p:spPr>
      </p:pic>
      <p:sp>
        <p:nvSpPr>
          <p:cNvPr id="7" name="TextovéPole 6"/>
          <p:cNvSpPr txBox="1"/>
          <p:nvPr/>
        </p:nvSpPr>
        <p:spPr>
          <a:xfrm>
            <a:off x="277147" y="1467158"/>
            <a:ext cx="3931060" cy="4708981"/>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200" dirty="0" smtClean="0"/>
              <a:t>Kterýkoli z chromosomů 1 se může dostat do gamety s kterýmkoli chromosomem 2.</a:t>
            </a:r>
          </a:p>
          <a:p>
            <a:pPr marL="342900" indent="-342900">
              <a:spcBef>
                <a:spcPts val="2400"/>
              </a:spcBef>
              <a:buFont typeface="Arial" panose="020B0604020202020204" pitchFamily="34" charset="0"/>
              <a:buChar char="•"/>
            </a:pPr>
            <a:r>
              <a:rPr lang="cs-CZ" sz="2200" dirty="0" smtClean="0"/>
              <a:t>Pravděpodobnost všech kombinací je stejná. </a:t>
            </a:r>
          </a:p>
          <a:p>
            <a:pPr marL="342900" indent="-342900">
              <a:spcBef>
                <a:spcPts val="2400"/>
              </a:spcBef>
              <a:buFont typeface="Arial" panose="020B0604020202020204" pitchFamily="34" charset="0"/>
              <a:buChar char="•"/>
            </a:pPr>
            <a:r>
              <a:rPr lang="cs-CZ" sz="2200" dirty="0" smtClean="0"/>
              <a:t>Pro 2n=4 existují 4 kombinace (2</a:t>
            </a:r>
            <a:r>
              <a:rPr lang="cs-CZ" sz="2200" baseline="30000" dirty="0" smtClean="0"/>
              <a:t>2</a:t>
            </a:r>
            <a:r>
              <a:rPr lang="cs-CZ" sz="2200" dirty="0" smtClean="0"/>
              <a:t>).</a:t>
            </a:r>
          </a:p>
          <a:p>
            <a:pPr marL="342900" indent="-342900">
              <a:spcBef>
                <a:spcPts val="2400"/>
              </a:spcBef>
              <a:buFont typeface="Arial" panose="020B0604020202020204" pitchFamily="34" charset="0"/>
              <a:buChar char="•"/>
            </a:pPr>
            <a:r>
              <a:rPr lang="cs-CZ" sz="2200" smtClean="0"/>
              <a:t>Pro 2n=46 </a:t>
            </a:r>
            <a:r>
              <a:rPr lang="cs-CZ" sz="2200" dirty="0"/>
              <a:t>existuje 8 388 608 </a:t>
            </a:r>
            <a:r>
              <a:rPr lang="cs-CZ" sz="2200" dirty="0" smtClean="0"/>
              <a:t>kombinací </a:t>
            </a:r>
            <a:r>
              <a:rPr lang="cs-CZ" sz="2200" dirty="0"/>
              <a:t>(</a:t>
            </a:r>
            <a:r>
              <a:rPr lang="cs-CZ" sz="2200" dirty="0" smtClean="0"/>
              <a:t>2</a:t>
            </a:r>
            <a:r>
              <a:rPr lang="cs-CZ" sz="2200" baseline="30000" dirty="0" smtClean="0"/>
              <a:t>23</a:t>
            </a:r>
            <a:r>
              <a:rPr lang="cs-CZ" sz="2200" dirty="0" smtClean="0"/>
              <a:t>).</a:t>
            </a:r>
          </a:p>
          <a:p>
            <a:pPr marL="342900" indent="-342900">
              <a:spcBef>
                <a:spcPts val="2400"/>
              </a:spcBef>
              <a:buFont typeface="Arial" panose="020B0604020202020204" pitchFamily="34" charset="0"/>
              <a:buChar char="•"/>
            </a:pPr>
            <a:endParaRPr lang="cs-CZ" sz="2200" dirty="0" smtClean="0"/>
          </a:p>
        </p:txBody>
      </p:sp>
      <p:sp>
        <p:nvSpPr>
          <p:cNvPr id="3" name="TextovéPole 2"/>
          <p:cNvSpPr txBox="1"/>
          <p:nvPr/>
        </p:nvSpPr>
        <p:spPr>
          <a:xfrm>
            <a:off x="552450" y="5933013"/>
            <a:ext cx="8478171" cy="769441"/>
          </a:xfrm>
          <a:prstGeom prst="rect">
            <a:avLst/>
          </a:prstGeom>
          <a:noFill/>
        </p:spPr>
        <p:txBody>
          <a:bodyPr wrap="square" rtlCol="0">
            <a:spAutoFit/>
          </a:bodyPr>
          <a:lstStyle/>
          <a:p>
            <a:r>
              <a:rPr lang="cs-CZ" sz="2200" dirty="0" smtClean="0">
                <a:solidFill>
                  <a:srgbClr val="FF0000"/>
                </a:solidFill>
              </a:rPr>
              <a:t>Čili i kdyby neexistoval crossing-over, každý z nás je </a:t>
            </a:r>
            <a:r>
              <a:rPr lang="cs-CZ" sz="2200" dirty="0">
                <a:solidFill>
                  <a:srgbClr val="FF0000"/>
                </a:solidFill>
              </a:rPr>
              <a:t>schopen vyprodukovat 8 388 </a:t>
            </a:r>
            <a:r>
              <a:rPr lang="cs-CZ" sz="2200" dirty="0" smtClean="0">
                <a:solidFill>
                  <a:srgbClr val="FF0000"/>
                </a:solidFill>
              </a:rPr>
              <a:t>608 různých gamet.  </a:t>
            </a:r>
          </a:p>
        </p:txBody>
      </p:sp>
    </p:spTree>
    <p:extLst>
      <p:ext uri="{BB962C8B-B14F-4D97-AF65-F5344CB8AC3E}">
        <p14:creationId xmlns:p14="http://schemas.microsoft.com/office/powerpoint/2010/main" val="130952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p:cNvGraphicFramePr>
            <a:graphicFrameLocks noChangeAspect="1"/>
          </p:cNvGraphicFramePr>
          <p:nvPr>
            <p:extLst>
              <p:ext uri="{D42A27DB-BD31-4B8C-83A1-F6EECF244321}">
                <p14:modId xmlns:p14="http://schemas.microsoft.com/office/powerpoint/2010/main" val="2712075604"/>
              </p:ext>
            </p:extLst>
          </p:nvPr>
        </p:nvGraphicFramePr>
        <p:xfrm>
          <a:off x="1942289" y="1854765"/>
          <a:ext cx="1393555" cy="1317413"/>
        </p:xfrm>
        <a:graphic>
          <a:graphicData uri="http://schemas.openxmlformats.org/presentationml/2006/ole">
            <mc:AlternateContent xmlns:mc="http://schemas.openxmlformats.org/markup-compatibility/2006">
              <mc:Choice xmlns:v="urn:schemas-microsoft-com:vml" Requires="v">
                <p:oleObj spid="_x0000_s46897" name="CorelDRAW" r:id="rId3" imgW="3079822" imgH="2910684" progId="CorelDraw.Graphic.17">
                  <p:embed/>
                </p:oleObj>
              </mc:Choice>
              <mc:Fallback>
                <p:oleObj name="CorelDRAW" r:id="rId3" imgW="3079822" imgH="2910684" progId="CorelDraw.Graphic.17">
                  <p:embed/>
                  <p:pic>
                    <p:nvPicPr>
                      <p:cNvPr id="0" name=""/>
                      <p:cNvPicPr/>
                      <p:nvPr/>
                    </p:nvPicPr>
                    <p:blipFill>
                      <a:blip r:embed="rId4"/>
                      <a:stretch>
                        <a:fillRect/>
                      </a:stretch>
                    </p:blipFill>
                    <p:spPr>
                      <a:xfrm>
                        <a:off x="1942289" y="1854765"/>
                        <a:ext cx="1393555" cy="1317413"/>
                      </a:xfrm>
                      <a:prstGeom prst="rect">
                        <a:avLst/>
                      </a:prstGeom>
                    </p:spPr>
                  </p:pic>
                </p:oleObj>
              </mc:Fallback>
            </mc:AlternateContent>
          </a:graphicData>
        </a:graphic>
      </p:graphicFrame>
      <p:graphicFrame>
        <p:nvGraphicFramePr>
          <p:cNvPr id="4" name="Objekt 3"/>
          <p:cNvGraphicFramePr>
            <a:graphicFrameLocks noChangeAspect="1"/>
          </p:cNvGraphicFramePr>
          <p:nvPr>
            <p:extLst>
              <p:ext uri="{D42A27DB-BD31-4B8C-83A1-F6EECF244321}">
                <p14:modId xmlns:p14="http://schemas.microsoft.com/office/powerpoint/2010/main" val="557342723"/>
              </p:ext>
            </p:extLst>
          </p:nvPr>
        </p:nvGraphicFramePr>
        <p:xfrm>
          <a:off x="5011910" y="1854765"/>
          <a:ext cx="1393555" cy="1317413"/>
        </p:xfrm>
        <a:graphic>
          <a:graphicData uri="http://schemas.openxmlformats.org/presentationml/2006/ole">
            <mc:AlternateContent xmlns:mc="http://schemas.openxmlformats.org/markup-compatibility/2006">
              <mc:Choice xmlns:v="urn:schemas-microsoft-com:vml" Requires="v">
                <p:oleObj spid="_x0000_s46898" name="CorelDRAW" r:id="rId5" imgW="3079822" imgH="2910684" progId="CorelDraw.Graphic.17">
                  <p:embed/>
                </p:oleObj>
              </mc:Choice>
              <mc:Fallback>
                <p:oleObj name="CorelDRAW" r:id="rId5" imgW="3079822" imgH="2910684" progId="CorelDraw.Graphic.17">
                  <p:embed/>
                  <p:pic>
                    <p:nvPicPr>
                      <p:cNvPr id="0" name=""/>
                      <p:cNvPicPr/>
                      <p:nvPr/>
                    </p:nvPicPr>
                    <p:blipFill>
                      <a:blip r:embed="rId6"/>
                      <a:stretch>
                        <a:fillRect/>
                      </a:stretch>
                    </p:blipFill>
                    <p:spPr>
                      <a:xfrm>
                        <a:off x="5011910" y="1854765"/>
                        <a:ext cx="1393555" cy="1317413"/>
                      </a:xfrm>
                      <a:prstGeom prst="rect">
                        <a:avLst/>
                      </a:prstGeom>
                    </p:spPr>
                  </p:pic>
                </p:oleObj>
              </mc:Fallback>
            </mc:AlternateContent>
          </a:graphicData>
        </a:graphic>
      </p:graphicFrame>
      <p:graphicFrame>
        <p:nvGraphicFramePr>
          <p:cNvPr id="5" name="Objekt 4"/>
          <p:cNvGraphicFramePr>
            <a:graphicFrameLocks noChangeAspect="1"/>
          </p:cNvGraphicFramePr>
          <p:nvPr>
            <p:extLst>
              <p:ext uri="{D42A27DB-BD31-4B8C-83A1-F6EECF244321}">
                <p14:modId xmlns:p14="http://schemas.microsoft.com/office/powerpoint/2010/main" val="3157508514"/>
              </p:ext>
            </p:extLst>
          </p:nvPr>
        </p:nvGraphicFramePr>
        <p:xfrm>
          <a:off x="3347741" y="3423545"/>
          <a:ext cx="1389939" cy="1313994"/>
        </p:xfrm>
        <a:graphic>
          <a:graphicData uri="http://schemas.openxmlformats.org/presentationml/2006/ole">
            <mc:AlternateContent xmlns:mc="http://schemas.openxmlformats.org/markup-compatibility/2006">
              <mc:Choice xmlns:v="urn:schemas-microsoft-com:vml" Requires="v">
                <p:oleObj spid="_x0000_s46899" name="CorelDRAW" r:id="rId7" imgW="3079822" imgH="2910684" progId="CorelDraw.Graphic.17">
                  <p:embed/>
                </p:oleObj>
              </mc:Choice>
              <mc:Fallback>
                <p:oleObj name="CorelDRAW" r:id="rId7" imgW="3079822" imgH="2910684" progId="CorelDraw.Graphic.17">
                  <p:embed/>
                  <p:pic>
                    <p:nvPicPr>
                      <p:cNvPr id="0" name=""/>
                      <p:cNvPicPr/>
                      <p:nvPr/>
                    </p:nvPicPr>
                    <p:blipFill>
                      <a:blip r:embed="rId8"/>
                      <a:stretch>
                        <a:fillRect/>
                      </a:stretch>
                    </p:blipFill>
                    <p:spPr>
                      <a:xfrm>
                        <a:off x="3347741" y="3423545"/>
                        <a:ext cx="1389939" cy="1313994"/>
                      </a:xfrm>
                      <a:prstGeom prst="rect">
                        <a:avLst/>
                      </a:prstGeom>
                    </p:spPr>
                  </p:pic>
                </p:oleObj>
              </mc:Fallback>
            </mc:AlternateContent>
          </a:graphicData>
        </a:graphic>
      </p:graphicFrame>
      <p:graphicFrame>
        <p:nvGraphicFramePr>
          <p:cNvPr id="6" name="Objekt 5"/>
          <p:cNvGraphicFramePr>
            <a:graphicFrameLocks noChangeAspect="1"/>
          </p:cNvGraphicFramePr>
          <p:nvPr>
            <p:extLst>
              <p:ext uri="{D42A27DB-BD31-4B8C-83A1-F6EECF244321}">
                <p14:modId xmlns:p14="http://schemas.microsoft.com/office/powerpoint/2010/main" val="1760467873"/>
              </p:ext>
            </p:extLst>
          </p:nvPr>
        </p:nvGraphicFramePr>
        <p:xfrm>
          <a:off x="5575375" y="3419452"/>
          <a:ext cx="1393555" cy="1317413"/>
        </p:xfrm>
        <a:graphic>
          <a:graphicData uri="http://schemas.openxmlformats.org/presentationml/2006/ole">
            <mc:AlternateContent xmlns:mc="http://schemas.openxmlformats.org/markup-compatibility/2006">
              <mc:Choice xmlns:v="urn:schemas-microsoft-com:vml" Requires="v">
                <p:oleObj spid="_x0000_s46900" name="CorelDRAW" r:id="rId9" imgW="3079822" imgH="2910684" progId="CorelDraw.Graphic.17">
                  <p:embed/>
                </p:oleObj>
              </mc:Choice>
              <mc:Fallback>
                <p:oleObj name="CorelDRAW" r:id="rId9" imgW="3079822" imgH="2910684" progId="CorelDraw.Graphic.17">
                  <p:embed/>
                  <p:pic>
                    <p:nvPicPr>
                      <p:cNvPr id="0" name=""/>
                      <p:cNvPicPr/>
                      <p:nvPr/>
                    </p:nvPicPr>
                    <p:blipFill>
                      <a:blip r:embed="rId10"/>
                      <a:stretch>
                        <a:fillRect/>
                      </a:stretch>
                    </p:blipFill>
                    <p:spPr>
                      <a:xfrm>
                        <a:off x="5575375" y="3419452"/>
                        <a:ext cx="1393555" cy="1317413"/>
                      </a:xfrm>
                      <a:prstGeom prst="rect">
                        <a:avLst/>
                      </a:prstGeom>
                    </p:spPr>
                  </p:pic>
                </p:oleObj>
              </mc:Fallback>
            </mc:AlternateContent>
          </a:graphicData>
        </a:graphic>
      </p:graphicFrame>
      <p:graphicFrame>
        <p:nvGraphicFramePr>
          <p:cNvPr id="7" name="Objekt 6"/>
          <p:cNvGraphicFramePr>
            <a:graphicFrameLocks noChangeAspect="1"/>
          </p:cNvGraphicFramePr>
          <p:nvPr>
            <p:extLst>
              <p:ext uri="{D42A27DB-BD31-4B8C-83A1-F6EECF244321}">
                <p14:modId xmlns:p14="http://schemas.microsoft.com/office/powerpoint/2010/main" val="2376117398"/>
              </p:ext>
            </p:extLst>
          </p:nvPr>
        </p:nvGraphicFramePr>
        <p:xfrm>
          <a:off x="2592593" y="5462367"/>
          <a:ext cx="4312596" cy="1313994"/>
        </p:xfrm>
        <a:graphic>
          <a:graphicData uri="http://schemas.openxmlformats.org/presentationml/2006/ole">
            <mc:AlternateContent xmlns:mc="http://schemas.openxmlformats.org/markup-compatibility/2006">
              <mc:Choice xmlns:v="urn:schemas-microsoft-com:vml" Requires="v">
                <p:oleObj spid="_x0000_s46901" name="CorelDRAW" r:id="rId11" imgW="9754750" imgH="2971715" progId="CorelDraw.Graphic.17">
                  <p:embed/>
                </p:oleObj>
              </mc:Choice>
              <mc:Fallback>
                <p:oleObj name="CorelDRAW" r:id="rId11" imgW="9754750" imgH="2971715" progId="CorelDraw.Graphic.17">
                  <p:embed/>
                  <p:pic>
                    <p:nvPicPr>
                      <p:cNvPr id="0" name=""/>
                      <p:cNvPicPr/>
                      <p:nvPr/>
                    </p:nvPicPr>
                    <p:blipFill>
                      <a:blip r:embed="rId12"/>
                      <a:stretch>
                        <a:fillRect/>
                      </a:stretch>
                    </p:blipFill>
                    <p:spPr>
                      <a:xfrm>
                        <a:off x="2592593" y="5462367"/>
                        <a:ext cx="4312596" cy="1313994"/>
                      </a:xfrm>
                      <a:prstGeom prst="rect">
                        <a:avLst/>
                      </a:prstGeom>
                    </p:spPr>
                  </p:pic>
                </p:oleObj>
              </mc:Fallback>
            </mc:AlternateContent>
          </a:graphicData>
        </a:graphic>
      </p:graphicFrame>
      <p:cxnSp>
        <p:nvCxnSpPr>
          <p:cNvPr id="9" name="Přímá spojnice se šipkou 8"/>
          <p:cNvCxnSpPr/>
          <p:nvPr/>
        </p:nvCxnSpPr>
        <p:spPr>
          <a:xfrm>
            <a:off x="1731523" y="4147479"/>
            <a:ext cx="148833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1350153" y="3923742"/>
            <a:ext cx="498102" cy="369332"/>
          </a:xfrm>
          <a:prstGeom prst="rect">
            <a:avLst/>
          </a:prstGeom>
          <a:noFill/>
          <a:ln w="28575">
            <a:noFill/>
          </a:ln>
        </p:spPr>
        <p:txBody>
          <a:bodyPr wrap="square" rtlCol="0">
            <a:spAutoFit/>
          </a:bodyPr>
          <a:lstStyle/>
          <a:p>
            <a:r>
              <a:rPr lang="cs-CZ" dirty="0" smtClean="0"/>
              <a:t>vy</a:t>
            </a:r>
            <a:endParaRPr lang="cs-CZ" dirty="0"/>
          </a:p>
        </p:txBody>
      </p:sp>
      <p:sp>
        <p:nvSpPr>
          <p:cNvPr id="11" name="TextovéPole 10"/>
          <p:cNvSpPr txBox="1"/>
          <p:nvPr/>
        </p:nvSpPr>
        <p:spPr>
          <a:xfrm>
            <a:off x="703037" y="2437447"/>
            <a:ext cx="1252587" cy="369332"/>
          </a:xfrm>
          <a:prstGeom prst="rect">
            <a:avLst/>
          </a:prstGeom>
          <a:noFill/>
        </p:spPr>
        <p:txBody>
          <a:bodyPr wrap="none" rtlCol="0">
            <a:spAutoFit/>
          </a:bodyPr>
          <a:lstStyle/>
          <a:p>
            <a:r>
              <a:rPr lang="cs-CZ" dirty="0" smtClean="0"/>
              <a:t>vaše matka</a:t>
            </a:r>
            <a:endParaRPr lang="cs-CZ" dirty="0"/>
          </a:p>
        </p:txBody>
      </p:sp>
      <p:sp>
        <p:nvSpPr>
          <p:cNvPr id="12" name="TextovéPole 11"/>
          <p:cNvSpPr txBox="1"/>
          <p:nvPr/>
        </p:nvSpPr>
        <p:spPr>
          <a:xfrm>
            <a:off x="6480085" y="2452772"/>
            <a:ext cx="966034" cy="369332"/>
          </a:xfrm>
          <a:prstGeom prst="rect">
            <a:avLst/>
          </a:prstGeom>
          <a:noFill/>
        </p:spPr>
        <p:txBody>
          <a:bodyPr wrap="none" rtlCol="0">
            <a:spAutoFit/>
          </a:bodyPr>
          <a:lstStyle/>
          <a:p>
            <a:r>
              <a:rPr lang="cs-CZ" dirty="0" smtClean="0"/>
              <a:t>váš otec</a:t>
            </a:r>
            <a:endParaRPr lang="cs-CZ" dirty="0"/>
          </a:p>
        </p:txBody>
      </p:sp>
      <p:cxnSp>
        <p:nvCxnSpPr>
          <p:cNvPr id="16" name="Přímá spojnice se šipkou 15"/>
          <p:cNvCxnSpPr/>
          <p:nvPr/>
        </p:nvCxnSpPr>
        <p:spPr>
          <a:xfrm flipH="1">
            <a:off x="6429983" y="1854765"/>
            <a:ext cx="675760" cy="604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ovéPole 18"/>
          <p:cNvSpPr txBox="1"/>
          <p:nvPr/>
        </p:nvSpPr>
        <p:spPr>
          <a:xfrm>
            <a:off x="7397946" y="1474751"/>
            <a:ext cx="1723427" cy="369332"/>
          </a:xfrm>
          <a:prstGeom prst="rect">
            <a:avLst/>
          </a:prstGeom>
          <a:noFill/>
        </p:spPr>
        <p:txBody>
          <a:bodyPr wrap="square" rtlCol="0">
            <a:spAutoFit/>
          </a:bodyPr>
          <a:lstStyle/>
          <a:p>
            <a:r>
              <a:rPr lang="cs-CZ" dirty="0" smtClean="0"/>
              <a:t>od otcovy matky</a:t>
            </a:r>
            <a:endParaRPr lang="cs-CZ" dirty="0"/>
          </a:p>
        </p:txBody>
      </p:sp>
      <p:cxnSp>
        <p:nvCxnSpPr>
          <p:cNvPr id="25" name="Přímá spojnice se šipkou 24"/>
          <p:cNvCxnSpPr/>
          <p:nvPr/>
        </p:nvCxnSpPr>
        <p:spPr>
          <a:xfrm>
            <a:off x="5321030" y="1774144"/>
            <a:ext cx="136187" cy="2978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ovéPole 25"/>
          <p:cNvSpPr txBox="1"/>
          <p:nvPr/>
        </p:nvSpPr>
        <p:spPr>
          <a:xfrm>
            <a:off x="4821247" y="1342423"/>
            <a:ext cx="1597745" cy="369332"/>
          </a:xfrm>
          <a:prstGeom prst="rect">
            <a:avLst/>
          </a:prstGeom>
          <a:noFill/>
        </p:spPr>
        <p:txBody>
          <a:bodyPr wrap="none" rtlCol="0">
            <a:spAutoFit/>
          </a:bodyPr>
          <a:lstStyle/>
          <a:p>
            <a:r>
              <a:rPr lang="cs-CZ" dirty="0" smtClean="0"/>
              <a:t>od otcova otce</a:t>
            </a:r>
            <a:endParaRPr lang="cs-CZ" dirty="0"/>
          </a:p>
        </p:txBody>
      </p:sp>
      <p:cxnSp>
        <p:nvCxnSpPr>
          <p:cNvPr id="28" name="Přímá spojnice se šipkou 27"/>
          <p:cNvCxnSpPr/>
          <p:nvPr/>
        </p:nvCxnSpPr>
        <p:spPr>
          <a:xfrm flipH="1">
            <a:off x="3083669" y="1958810"/>
            <a:ext cx="315741" cy="3174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p:nvPr/>
        </p:nvCxnSpPr>
        <p:spPr>
          <a:xfrm>
            <a:off x="1773951" y="2020124"/>
            <a:ext cx="414772" cy="2853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ovéPole 30"/>
          <p:cNvSpPr txBox="1"/>
          <p:nvPr/>
        </p:nvSpPr>
        <p:spPr>
          <a:xfrm>
            <a:off x="288373" y="1638753"/>
            <a:ext cx="1723805" cy="369332"/>
          </a:xfrm>
          <a:prstGeom prst="rect">
            <a:avLst/>
          </a:prstGeom>
          <a:noFill/>
        </p:spPr>
        <p:txBody>
          <a:bodyPr wrap="none" rtlCol="0">
            <a:spAutoFit/>
          </a:bodyPr>
          <a:lstStyle/>
          <a:p>
            <a:r>
              <a:rPr lang="cs-CZ" dirty="0" smtClean="0"/>
              <a:t>od matčina otce</a:t>
            </a:r>
            <a:endParaRPr lang="cs-CZ" dirty="0"/>
          </a:p>
        </p:txBody>
      </p:sp>
      <p:sp>
        <p:nvSpPr>
          <p:cNvPr id="32" name="TextovéPole 31"/>
          <p:cNvSpPr txBox="1"/>
          <p:nvPr/>
        </p:nvSpPr>
        <p:spPr>
          <a:xfrm>
            <a:off x="2839869" y="1576483"/>
            <a:ext cx="1873590" cy="369332"/>
          </a:xfrm>
          <a:prstGeom prst="rect">
            <a:avLst/>
          </a:prstGeom>
          <a:noFill/>
        </p:spPr>
        <p:txBody>
          <a:bodyPr wrap="none" rtlCol="0">
            <a:spAutoFit/>
          </a:bodyPr>
          <a:lstStyle/>
          <a:p>
            <a:r>
              <a:rPr lang="cs-CZ" dirty="0" smtClean="0"/>
              <a:t>od matčiny matky</a:t>
            </a:r>
            <a:endParaRPr lang="cs-CZ" dirty="0"/>
          </a:p>
        </p:txBody>
      </p:sp>
      <p:cxnSp>
        <p:nvCxnSpPr>
          <p:cNvPr id="34" name="Přímá spojnice se šipkou 33"/>
          <p:cNvCxnSpPr/>
          <p:nvPr/>
        </p:nvCxnSpPr>
        <p:spPr>
          <a:xfrm flipH="1">
            <a:off x="7116214" y="3741265"/>
            <a:ext cx="563464" cy="2950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ovéPole 34"/>
          <p:cNvSpPr txBox="1"/>
          <p:nvPr/>
        </p:nvSpPr>
        <p:spPr>
          <a:xfrm>
            <a:off x="7403992" y="3371933"/>
            <a:ext cx="1263487" cy="369332"/>
          </a:xfrm>
          <a:prstGeom prst="rect">
            <a:avLst/>
          </a:prstGeom>
          <a:noFill/>
        </p:spPr>
        <p:txBody>
          <a:bodyPr wrap="none" rtlCol="0">
            <a:spAutoFit/>
          </a:bodyPr>
          <a:lstStyle/>
          <a:p>
            <a:r>
              <a:rPr lang="cs-CZ" dirty="0" smtClean="0"/>
              <a:t>váš partner</a:t>
            </a:r>
            <a:endParaRPr lang="cs-CZ" dirty="0"/>
          </a:p>
        </p:txBody>
      </p:sp>
      <p:cxnSp>
        <p:nvCxnSpPr>
          <p:cNvPr id="38" name="Přímá spojnice se šipkou 37"/>
          <p:cNvCxnSpPr/>
          <p:nvPr/>
        </p:nvCxnSpPr>
        <p:spPr>
          <a:xfrm>
            <a:off x="3359460" y="2936313"/>
            <a:ext cx="544749" cy="4356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Přímá spojnice se šipkou 39"/>
          <p:cNvCxnSpPr/>
          <p:nvPr/>
        </p:nvCxnSpPr>
        <p:spPr>
          <a:xfrm flipH="1">
            <a:off x="4119106" y="2780778"/>
            <a:ext cx="618462" cy="5911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Přímá spojnice 46"/>
          <p:cNvCxnSpPr/>
          <p:nvPr/>
        </p:nvCxnSpPr>
        <p:spPr>
          <a:xfrm>
            <a:off x="4923508" y="4187255"/>
            <a:ext cx="5635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Přímá spojnice 49"/>
          <p:cNvCxnSpPr/>
          <p:nvPr/>
        </p:nvCxnSpPr>
        <p:spPr>
          <a:xfrm>
            <a:off x="5205296" y="4187255"/>
            <a:ext cx="0" cy="6093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Přímá spojnice se šipkou 51"/>
          <p:cNvCxnSpPr/>
          <p:nvPr/>
        </p:nvCxnSpPr>
        <p:spPr>
          <a:xfrm flipH="1">
            <a:off x="3365027" y="4796608"/>
            <a:ext cx="1840269" cy="7684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Přímá spojnice se šipkou 53"/>
          <p:cNvCxnSpPr/>
          <p:nvPr/>
        </p:nvCxnSpPr>
        <p:spPr>
          <a:xfrm flipH="1">
            <a:off x="4843967" y="4812928"/>
            <a:ext cx="361329" cy="6314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Přímá spojnice se šipkou 55"/>
          <p:cNvCxnSpPr/>
          <p:nvPr/>
        </p:nvCxnSpPr>
        <p:spPr>
          <a:xfrm>
            <a:off x="5232739" y="4812928"/>
            <a:ext cx="795928" cy="5634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ovéPole 56"/>
          <p:cNvSpPr txBox="1"/>
          <p:nvPr/>
        </p:nvSpPr>
        <p:spPr>
          <a:xfrm>
            <a:off x="810407" y="5806865"/>
            <a:ext cx="1037848" cy="369332"/>
          </a:xfrm>
          <a:prstGeom prst="rect">
            <a:avLst/>
          </a:prstGeom>
          <a:noFill/>
        </p:spPr>
        <p:txBody>
          <a:bodyPr wrap="none" rtlCol="0">
            <a:spAutoFit/>
          </a:bodyPr>
          <a:lstStyle/>
          <a:p>
            <a:r>
              <a:rPr lang="cs-CZ" dirty="0" smtClean="0"/>
              <a:t>vaše děti</a:t>
            </a:r>
            <a:endParaRPr lang="cs-CZ" dirty="0"/>
          </a:p>
        </p:txBody>
      </p:sp>
      <p:sp>
        <p:nvSpPr>
          <p:cNvPr id="60" name="TextovéPole 59"/>
          <p:cNvSpPr txBox="1"/>
          <p:nvPr/>
        </p:nvSpPr>
        <p:spPr>
          <a:xfrm>
            <a:off x="485502" y="261058"/>
            <a:ext cx="8469755" cy="646331"/>
          </a:xfrm>
          <a:prstGeom prst="rect">
            <a:avLst/>
          </a:prstGeom>
          <a:noFill/>
        </p:spPr>
        <p:txBody>
          <a:bodyPr wrap="none" rtlCol="0">
            <a:spAutoFit/>
          </a:bodyPr>
          <a:lstStyle/>
          <a:p>
            <a:r>
              <a:rPr lang="cs-CZ" sz="3600" dirty="0">
                <a:solidFill>
                  <a:srgbClr val="C00000"/>
                </a:solidFill>
                <a:latin typeface="+mj-lt"/>
                <a:ea typeface="+mj-ea"/>
                <a:cs typeface="+mj-cs"/>
              </a:rPr>
              <a:t>Důsledky náhodného rozchodu chromosomů</a:t>
            </a:r>
          </a:p>
        </p:txBody>
      </p:sp>
    </p:spTree>
    <p:extLst>
      <p:ext uri="{BB962C8B-B14F-4D97-AF65-F5344CB8AC3E}">
        <p14:creationId xmlns:p14="http://schemas.microsoft.com/office/powerpoint/2010/main" val="313910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9" grpId="0"/>
      <p:bldP spid="26" grpId="0"/>
      <p:bldP spid="31" grpId="0"/>
      <p:bldP spid="32" grpId="0"/>
      <p:bldP spid="35" grpId="0"/>
      <p:bldP spid="5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9074" y="2619307"/>
            <a:ext cx="6136608" cy="3082245"/>
          </a:xfrm>
          <a:prstGeom prst="rect">
            <a:avLst/>
          </a:prstGeom>
        </p:spPr>
      </p:pic>
      <p:sp>
        <p:nvSpPr>
          <p:cNvPr id="6" name="TextovéPole 5"/>
          <p:cNvSpPr txBox="1"/>
          <p:nvPr/>
        </p:nvSpPr>
        <p:spPr>
          <a:xfrm>
            <a:off x="4496697" y="6024282"/>
            <a:ext cx="4292301" cy="584775"/>
          </a:xfrm>
          <a:prstGeom prst="rect">
            <a:avLst/>
          </a:prstGeom>
          <a:noFill/>
        </p:spPr>
        <p:txBody>
          <a:bodyPr wrap="square" rtlCol="0">
            <a:spAutoFit/>
          </a:bodyPr>
          <a:lstStyle/>
          <a:p>
            <a:r>
              <a:rPr lang="cs-CZ" sz="1600" dirty="0" smtClean="0"/>
              <a:t>Počty genů z  </a:t>
            </a:r>
            <a:r>
              <a:rPr lang="cs-CZ" sz="1600" dirty="0" err="1" smtClean="0"/>
              <a:t>National</a:t>
            </a:r>
            <a:r>
              <a:rPr lang="cs-CZ" sz="1600" dirty="0" smtClean="0"/>
              <a:t> Institute </a:t>
            </a:r>
            <a:r>
              <a:rPr lang="cs-CZ" sz="1600" dirty="0" err="1" smtClean="0"/>
              <a:t>of</a:t>
            </a:r>
            <a:r>
              <a:rPr lang="cs-CZ" sz="1600" dirty="0" smtClean="0"/>
              <a:t> </a:t>
            </a:r>
            <a:r>
              <a:rPr lang="cs-CZ" sz="1600" dirty="0" err="1" smtClean="0"/>
              <a:t>Health</a:t>
            </a:r>
            <a:r>
              <a:rPr lang="cs-CZ" sz="1600" dirty="0" smtClean="0"/>
              <a:t>, u různých zdrojů se dramaticky liší.</a:t>
            </a:r>
            <a:endParaRPr lang="cs-CZ" sz="1600" dirty="0"/>
          </a:p>
        </p:txBody>
      </p:sp>
      <p:pic>
        <p:nvPicPr>
          <p:cNvPr id="10" name="Obráze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729" y="1209070"/>
            <a:ext cx="1795529" cy="5399987"/>
          </a:xfrm>
          <a:prstGeom prst="rect">
            <a:avLst/>
          </a:prstGeom>
        </p:spPr>
      </p:pic>
      <p:sp>
        <p:nvSpPr>
          <p:cNvPr id="11" name="TextovéPole 10"/>
          <p:cNvSpPr txBox="1"/>
          <p:nvPr/>
        </p:nvSpPr>
        <p:spPr>
          <a:xfrm>
            <a:off x="0" y="184609"/>
            <a:ext cx="9115425" cy="701731"/>
          </a:xfrm>
          <a:prstGeom prst="rect">
            <a:avLst/>
          </a:prstGeom>
        </p:spPr>
        <p:txBody>
          <a:bodyPr vert="horz" lIns="91440" tIns="45720" rIns="91440" bIns="45720" rtlCol="0" anchor="ctr">
            <a:normAutofit/>
          </a:bodyPr>
          <a:lstStyle>
            <a:lvl1pPr algn="ctr">
              <a:lnSpc>
                <a:spcPct val="90000"/>
              </a:lnSpc>
              <a:spcBef>
                <a:spcPct val="0"/>
              </a:spcBef>
              <a:buNone/>
              <a:defRPr sz="4000">
                <a:solidFill>
                  <a:srgbClr val="C00000"/>
                </a:solidFill>
                <a:latin typeface="+mj-lt"/>
                <a:ea typeface="+mj-ea"/>
                <a:cs typeface="+mj-cs"/>
              </a:defRPr>
            </a:lvl1pPr>
          </a:lstStyle>
          <a:p>
            <a:r>
              <a:rPr lang="cs-CZ" dirty="0"/>
              <a:t>Ale co geny na stejném chromosomu? </a:t>
            </a:r>
          </a:p>
        </p:txBody>
      </p:sp>
      <p:sp>
        <p:nvSpPr>
          <p:cNvPr id="12" name="TextovéPole 11"/>
          <p:cNvSpPr txBox="1"/>
          <p:nvPr/>
        </p:nvSpPr>
        <p:spPr>
          <a:xfrm>
            <a:off x="2953185" y="1368103"/>
            <a:ext cx="5835813" cy="769441"/>
          </a:xfrm>
          <a:prstGeom prst="rect">
            <a:avLst/>
          </a:prstGeom>
          <a:noFill/>
        </p:spPr>
        <p:txBody>
          <a:bodyPr wrap="square" rtlCol="0">
            <a:spAutoFit/>
          </a:bodyPr>
          <a:lstStyle/>
          <a:p>
            <a:r>
              <a:rPr lang="cs-CZ" sz="2200" dirty="0" smtClean="0"/>
              <a:t>Vazba genů = geny jsou lokalizované na stejném chromosomu</a:t>
            </a:r>
            <a:endParaRPr lang="cs-CZ" sz="2200" dirty="0"/>
          </a:p>
        </p:txBody>
      </p:sp>
      <p:sp>
        <p:nvSpPr>
          <p:cNvPr id="2" name="TextovéPole 1"/>
          <p:cNvSpPr txBox="1"/>
          <p:nvPr/>
        </p:nvSpPr>
        <p:spPr>
          <a:xfrm>
            <a:off x="410934" y="6476587"/>
            <a:ext cx="1885324" cy="338554"/>
          </a:xfrm>
          <a:prstGeom prst="rect">
            <a:avLst/>
          </a:prstGeom>
          <a:noFill/>
        </p:spPr>
        <p:txBody>
          <a:bodyPr wrap="none" rtlCol="0">
            <a:spAutoFit/>
          </a:bodyPr>
          <a:lstStyle/>
          <a:p>
            <a:r>
              <a:rPr lang="cs-CZ" sz="1600" dirty="0" smtClean="0"/>
              <a:t>Lidský chromosom 1</a:t>
            </a:r>
            <a:endParaRPr lang="en-US" sz="1600" dirty="0"/>
          </a:p>
        </p:txBody>
      </p:sp>
    </p:spTree>
    <p:extLst>
      <p:ext uri="{BB962C8B-B14F-4D97-AF65-F5344CB8AC3E}">
        <p14:creationId xmlns:p14="http://schemas.microsoft.com/office/powerpoint/2010/main" val="212805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8637" y="290326"/>
            <a:ext cx="7886700" cy="1325563"/>
          </a:xfrm>
        </p:spPr>
        <p:txBody>
          <a:bodyPr>
            <a:normAutofit/>
          </a:bodyPr>
          <a:lstStyle/>
          <a:p>
            <a:pPr algn="ctr"/>
            <a:r>
              <a:rPr lang="cs-CZ" sz="4000" dirty="0" smtClean="0">
                <a:solidFill>
                  <a:srgbClr val="C00000"/>
                </a:solidFill>
              </a:rPr>
              <a:t>Crossing-over – fyzická podstata rekombinace</a:t>
            </a:r>
            <a:endParaRPr lang="cs-CZ" sz="4000" dirty="0">
              <a:solidFill>
                <a:srgbClr val="C00000"/>
              </a:solidFill>
            </a:endParaRPr>
          </a:p>
        </p:txBody>
      </p:sp>
      <p:sp>
        <p:nvSpPr>
          <p:cNvPr id="6" name="TextovéPole 5"/>
          <p:cNvSpPr txBox="1"/>
          <p:nvPr/>
        </p:nvSpPr>
        <p:spPr>
          <a:xfrm>
            <a:off x="3714750" y="4515519"/>
            <a:ext cx="2305050" cy="369332"/>
          </a:xfrm>
          <a:prstGeom prst="rect">
            <a:avLst/>
          </a:prstGeom>
          <a:solidFill>
            <a:schemeClr val="bg1"/>
          </a:solidFill>
          <a:ln>
            <a:solidFill>
              <a:schemeClr val="bg1"/>
            </a:solidFill>
          </a:ln>
        </p:spPr>
        <p:txBody>
          <a:bodyPr wrap="square" rtlCol="0">
            <a:spAutoFit/>
          </a:bodyPr>
          <a:lstStyle/>
          <a:p>
            <a:pPr algn="ctr"/>
            <a:r>
              <a:rPr lang="cs-CZ" dirty="0" smtClean="0"/>
              <a:t>Crossing-over</a:t>
            </a:r>
            <a:endParaRPr lang="cs-CZ" dirty="0"/>
          </a:p>
        </p:txBody>
      </p:sp>
      <p:sp>
        <p:nvSpPr>
          <p:cNvPr id="7" name="TextovéPole 6"/>
          <p:cNvSpPr txBox="1"/>
          <p:nvPr/>
        </p:nvSpPr>
        <p:spPr>
          <a:xfrm>
            <a:off x="6096001" y="4515519"/>
            <a:ext cx="2974974" cy="646331"/>
          </a:xfrm>
          <a:prstGeom prst="rect">
            <a:avLst/>
          </a:prstGeom>
          <a:solidFill>
            <a:schemeClr val="bg1"/>
          </a:solidFill>
          <a:ln>
            <a:solidFill>
              <a:schemeClr val="bg1"/>
            </a:solidFill>
          </a:ln>
        </p:spPr>
        <p:txBody>
          <a:bodyPr wrap="square" rtlCol="0">
            <a:spAutoFit/>
          </a:bodyPr>
          <a:lstStyle/>
          <a:p>
            <a:pPr algn="ctr"/>
            <a:r>
              <a:rPr lang="cs-CZ" dirty="0" smtClean="0"/>
              <a:t>Rozchod homologních chromosomů</a:t>
            </a:r>
            <a:endParaRPr lang="cs-CZ"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 y="2510068"/>
            <a:ext cx="8410575" cy="1749057"/>
          </a:xfrm>
          <a:prstGeom prst="rect">
            <a:avLst/>
          </a:prstGeom>
        </p:spPr>
      </p:pic>
      <p:sp>
        <p:nvSpPr>
          <p:cNvPr id="8" name="TextovéPole 7"/>
          <p:cNvSpPr txBox="1"/>
          <p:nvPr/>
        </p:nvSpPr>
        <p:spPr>
          <a:xfrm>
            <a:off x="-152400" y="4515518"/>
            <a:ext cx="2305050" cy="646331"/>
          </a:xfrm>
          <a:prstGeom prst="rect">
            <a:avLst/>
          </a:prstGeom>
          <a:noFill/>
        </p:spPr>
        <p:txBody>
          <a:bodyPr wrap="square" rtlCol="0">
            <a:spAutoFit/>
          </a:bodyPr>
          <a:lstStyle/>
          <a:p>
            <a:pPr algn="ctr"/>
            <a:r>
              <a:rPr lang="cs-CZ" dirty="0" smtClean="0"/>
              <a:t>Hledání</a:t>
            </a:r>
          </a:p>
          <a:p>
            <a:pPr algn="ctr"/>
            <a:r>
              <a:rPr lang="cs-CZ" dirty="0" smtClean="0"/>
              <a:t> homologů</a:t>
            </a:r>
            <a:endParaRPr lang="cs-CZ" dirty="0"/>
          </a:p>
        </p:txBody>
      </p:sp>
      <p:sp>
        <p:nvSpPr>
          <p:cNvPr id="9" name="TextovéPole 8"/>
          <p:cNvSpPr txBox="1"/>
          <p:nvPr/>
        </p:nvSpPr>
        <p:spPr>
          <a:xfrm>
            <a:off x="1819275" y="4515517"/>
            <a:ext cx="2305050" cy="646331"/>
          </a:xfrm>
          <a:prstGeom prst="rect">
            <a:avLst/>
          </a:prstGeom>
          <a:solidFill>
            <a:schemeClr val="bg1"/>
          </a:solidFill>
          <a:ln>
            <a:solidFill>
              <a:schemeClr val="bg1"/>
            </a:solidFill>
          </a:ln>
        </p:spPr>
        <p:txBody>
          <a:bodyPr wrap="square" rtlCol="0">
            <a:spAutoFit/>
          </a:bodyPr>
          <a:lstStyle/>
          <a:p>
            <a:pPr algn="ctr"/>
            <a:r>
              <a:rPr lang="cs-CZ" dirty="0" smtClean="0"/>
              <a:t>Párování</a:t>
            </a:r>
          </a:p>
          <a:p>
            <a:pPr algn="ctr"/>
            <a:r>
              <a:rPr lang="cs-CZ" dirty="0" smtClean="0"/>
              <a:t>homologů</a:t>
            </a:r>
            <a:endParaRPr lang="cs-CZ" dirty="0"/>
          </a:p>
        </p:txBody>
      </p:sp>
      <p:sp>
        <p:nvSpPr>
          <p:cNvPr id="3" name="Obdélník 2"/>
          <p:cNvSpPr/>
          <p:nvPr/>
        </p:nvSpPr>
        <p:spPr>
          <a:xfrm>
            <a:off x="1819275" y="2406867"/>
            <a:ext cx="1733222" cy="2754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3638549" y="2406867"/>
            <a:ext cx="1845222" cy="2900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5524172" y="2406867"/>
            <a:ext cx="3315356" cy="2879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99852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60924" y="-151436"/>
            <a:ext cx="7886700" cy="1325563"/>
          </a:xfrm>
        </p:spPr>
        <p:txBody>
          <a:bodyPr>
            <a:normAutofit/>
          </a:bodyPr>
          <a:lstStyle/>
          <a:p>
            <a:pPr algn="ctr"/>
            <a:r>
              <a:rPr lang="cs-CZ" sz="4000" dirty="0" smtClean="0">
                <a:solidFill>
                  <a:srgbClr val="C00000"/>
                </a:solidFill>
              </a:rPr>
              <a:t>Důsledky crossing-overu</a:t>
            </a:r>
            <a:endParaRPr lang="cs-CZ" sz="4000" dirty="0">
              <a:solidFill>
                <a:srgbClr val="C00000"/>
              </a:solidFill>
            </a:endParaRPr>
          </a:p>
        </p:txBody>
      </p:sp>
      <p:graphicFrame>
        <p:nvGraphicFramePr>
          <p:cNvPr id="6" name="Objekt 5"/>
          <p:cNvGraphicFramePr>
            <a:graphicFrameLocks noChangeAspect="1"/>
          </p:cNvGraphicFramePr>
          <p:nvPr>
            <p:extLst>
              <p:ext uri="{D42A27DB-BD31-4B8C-83A1-F6EECF244321}">
                <p14:modId xmlns:p14="http://schemas.microsoft.com/office/powerpoint/2010/main" val="1042961004"/>
              </p:ext>
            </p:extLst>
          </p:nvPr>
        </p:nvGraphicFramePr>
        <p:xfrm>
          <a:off x="3218065" y="2886677"/>
          <a:ext cx="2356086" cy="373105"/>
        </p:xfrm>
        <a:graphic>
          <a:graphicData uri="http://schemas.openxmlformats.org/presentationml/2006/ole">
            <mc:AlternateContent xmlns:mc="http://schemas.openxmlformats.org/markup-compatibility/2006">
              <mc:Choice xmlns:v="urn:schemas-microsoft-com:vml" Requires="v">
                <p:oleObj spid="_x0000_s71119" name="CorelDRAW" r:id="rId3" imgW="2706777" imgH="429137" progId="CorelDraw.Graphic.17">
                  <p:embed/>
                </p:oleObj>
              </mc:Choice>
              <mc:Fallback>
                <p:oleObj name="CorelDRAW" r:id="rId3" imgW="2706777" imgH="429137" progId="CorelDraw.Graphic.17">
                  <p:embed/>
                  <p:pic>
                    <p:nvPicPr>
                      <p:cNvPr id="0" name=""/>
                      <p:cNvPicPr/>
                      <p:nvPr/>
                    </p:nvPicPr>
                    <p:blipFill>
                      <a:blip r:embed="rId4"/>
                      <a:stretch>
                        <a:fillRect/>
                      </a:stretch>
                    </p:blipFill>
                    <p:spPr>
                      <a:xfrm>
                        <a:off x="3218065" y="2886677"/>
                        <a:ext cx="2356086" cy="373105"/>
                      </a:xfrm>
                      <a:prstGeom prst="rect">
                        <a:avLst/>
                      </a:prstGeom>
                    </p:spPr>
                  </p:pic>
                </p:oleObj>
              </mc:Fallback>
            </mc:AlternateContent>
          </a:graphicData>
        </a:graphic>
      </p:graphicFrame>
      <p:graphicFrame>
        <p:nvGraphicFramePr>
          <p:cNvPr id="7" name="Objekt 6"/>
          <p:cNvGraphicFramePr>
            <a:graphicFrameLocks noChangeAspect="1"/>
          </p:cNvGraphicFramePr>
          <p:nvPr>
            <p:extLst>
              <p:ext uri="{D42A27DB-BD31-4B8C-83A1-F6EECF244321}">
                <p14:modId xmlns:p14="http://schemas.microsoft.com/office/powerpoint/2010/main" val="398496330"/>
              </p:ext>
            </p:extLst>
          </p:nvPr>
        </p:nvGraphicFramePr>
        <p:xfrm>
          <a:off x="1429379" y="4980203"/>
          <a:ext cx="2234162" cy="158833"/>
        </p:xfrm>
        <a:graphic>
          <a:graphicData uri="http://schemas.openxmlformats.org/presentationml/2006/ole">
            <mc:AlternateContent xmlns:mc="http://schemas.openxmlformats.org/markup-compatibility/2006">
              <mc:Choice xmlns:v="urn:schemas-microsoft-com:vml" Requires="v">
                <p:oleObj spid="_x0000_s71120" name="CorelDRAW" r:id="rId5" imgW="2702177" imgH="191538" progId="CorelDraw.Graphic.17">
                  <p:embed/>
                </p:oleObj>
              </mc:Choice>
              <mc:Fallback>
                <p:oleObj name="CorelDRAW" r:id="rId5" imgW="2702177" imgH="191538" progId="CorelDraw.Graphic.17">
                  <p:embed/>
                  <p:pic>
                    <p:nvPicPr>
                      <p:cNvPr id="0" name=""/>
                      <p:cNvPicPr/>
                      <p:nvPr/>
                    </p:nvPicPr>
                    <p:blipFill>
                      <a:blip r:embed="rId6"/>
                      <a:stretch>
                        <a:fillRect/>
                      </a:stretch>
                    </p:blipFill>
                    <p:spPr>
                      <a:xfrm>
                        <a:off x="1429379" y="4980203"/>
                        <a:ext cx="2234162" cy="158833"/>
                      </a:xfrm>
                      <a:prstGeom prst="rect">
                        <a:avLst/>
                      </a:prstGeom>
                    </p:spPr>
                  </p:pic>
                </p:oleObj>
              </mc:Fallback>
            </mc:AlternateContent>
          </a:graphicData>
        </a:graphic>
      </p:graphicFrame>
      <p:graphicFrame>
        <p:nvGraphicFramePr>
          <p:cNvPr id="8" name="Objekt 7"/>
          <p:cNvGraphicFramePr>
            <a:graphicFrameLocks noChangeAspect="1"/>
          </p:cNvGraphicFramePr>
          <p:nvPr>
            <p:extLst>
              <p:ext uri="{D42A27DB-BD31-4B8C-83A1-F6EECF244321}">
                <p14:modId xmlns:p14="http://schemas.microsoft.com/office/powerpoint/2010/main" val="393501399"/>
              </p:ext>
            </p:extLst>
          </p:nvPr>
        </p:nvGraphicFramePr>
        <p:xfrm>
          <a:off x="4027657" y="4980202"/>
          <a:ext cx="2238100" cy="158833"/>
        </p:xfrm>
        <a:graphic>
          <a:graphicData uri="http://schemas.openxmlformats.org/presentationml/2006/ole">
            <mc:AlternateContent xmlns:mc="http://schemas.openxmlformats.org/markup-compatibility/2006">
              <mc:Choice xmlns:v="urn:schemas-microsoft-com:vml" Requires="v">
                <p:oleObj spid="_x0000_s71121" name="CorelDRAW" r:id="rId7" imgW="2706777" imgH="191538" progId="CorelDraw.Graphic.17">
                  <p:embed/>
                </p:oleObj>
              </mc:Choice>
              <mc:Fallback>
                <p:oleObj name="CorelDRAW" r:id="rId7" imgW="2706777" imgH="191538" progId="CorelDraw.Graphic.17">
                  <p:embed/>
                  <p:pic>
                    <p:nvPicPr>
                      <p:cNvPr id="0" name=""/>
                      <p:cNvPicPr/>
                      <p:nvPr/>
                    </p:nvPicPr>
                    <p:blipFill>
                      <a:blip r:embed="rId8"/>
                      <a:stretch>
                        <a:fillRect/>
                      </a:stretch>
                    </p:blipFill>
                    <p:spPr>
                      <a:xfrm>
                        <a:off x="4027657" y="4980202"/>
                        <a:ext cx="2238100" cy="158833"/>
                      </a:xfrm>
                      <a:prstGeom prst="rect">
                        <a:avLst/>
                      </a:prstGeom>
                    </p:spPr>
                  </p:pic>
                </p:oleObj>
              </mc:Fallback>
            </mc:AlternateContent>
          </a:graphicData>
        </a:graphic>
      </p:graphicFrame>
      <p:graphicFrame>
        <p:nvGraphicFramePr>
          <p:cNvPr id="9" name="Objekt 8"/>
          <p:cNvGraphicFramePr>
            <a:graphicFrameLocks noChangeAspect="1"/>
          </p:cNvGraphicFramePr>
          <p:nvPr>
            <p:extLst>
              <p:ext uri="{D42A27DB-BD31-4B8C-83A1-F6EECF244321}">
                <p14:modId xmlns:p14="http://schemas.microsoft.com/office/powerpoint/2010/main" val="1110324520"/>
              </p:ext>
            </p:extLst>
          </p:nvPr>
        </p:nvGraphicFramePr>
        <p:xfrm>
          <a:off x="6625933" y="4980200"/>
          <a:ext cx="2234162" cy="158833"/>
        </p:xfrm>
        <a:graphic>
          <a:graphicData uri="http://schemas.openxmlformats.org/presentationml/2006/ole">
            <mc:AlternateContent xmlns:mc="http://schemas.openxmlformats.org/markup-compatibility/2006">
              <mc:Choice xmlns:v="urn:schemas-microsoft-com:vml" Requires="v">
                <p:oleObj spid="_x0000_s71122" name="CorelDRAW" r:id="rId9" imgW="2701410" imgH="191538" progId="CorelDraw.Graphic.17">
                  <p:embed/>
                </p:oleObj>
              </mc:Choice>
              <mc:Fallback>
                <p:oleObj name="CorelDRAW" r:id="rId9" imgW="2701410" imgH="191538" progId="CorelDraw.Graphic.17">
                  <p:embed/>
                  <p:pic>
                    <p:nvPicPr>
                      <p:cNvPr id="0" name=""/>
                      <p:cNvPicPr/>
                      <p:nvPr/>
                    </p:nvPicPr>
                    <p:blipFill>
                      <a:blip r:embed="rId10"/>
                      <a:stretch>
                        <a:fillRect/>
                      </a:stretch>
                    </p:blipFill>
                    <p:spPr>
                      <a:xfrm>
                        <a:off x="6625933" y="4980200"/>
                        <a:ext cx="2234162" cy="158833"/>
                      </a:xfrm>
                      <a:prstGeom prst="rect">
                        <a:avLst/>
                      </a:prstGeom>
                    </p:spPr>
                  </p:pic>
                </p:oleObj>
              </mc:Fallback>
            </mc:AlternateContent>
          </a:graphicData>
        </a:graphic>
      </p:graphicFrame>
      <p:graphicFrame>
        <p:nvGraphicFramePr>
          <p:cNvPr id="11" name="Objekt 10"/>
          <p:cNvGraphicFramePr>
            <a:graphicFrameLocks noChangeAspect="1"/>
          </p:cNvGraphicFramePr>
          <p:nvPr>
            <p:extLst>
              <p:ext uri="{D42A27DB-BD31-4B8C-83A1-F6EECF244321}">
                <p14:modId xmlns:p14="http://schemas.microsoft.com/office/powerpoint/2010/main" val="193075561"/>
              </p:ext>
            </p:extLst>
          </p:nvPr>
        </p:nvGraphicFramePr>
        <p:xfrm>
          <a:off x="1429380" y="5240010"/>
          <a:ext cx="2238100" cy="158833"/>
        </p:xfrm>
        <a:graphic>
          <a:graphicData uri="http://schemas.openxmlformats.org/presentationml/2006/ole">
            <mc:AlternateContent xmlns:mc="http://schemas.openxmlformats.org/markup-compatibility/2006">
              <mc:Choice xmlns:v="urn:schemas-microsoft-com:vml" Requires="v">
                <p:oleObj spid="_x0000_s71123" name="CorelDRAW" r:id="rId11" imgW="2706777" imgH="191538" progId="CorelDraw.Graphic.17">
                  <p:embed/>
                </p:oleObj>
              </mc:Choice>
              <mc:Fallback>
                <p:oleObj name="CorelDRAW" r:id="rId11" imgW="2706777" imgH="191538" progId="CorelDraw.Graphic.17">
                  <p:embed/>
                  <p:pic>
                    <p:nvPicPr>
                      <p:cNvPr id="0" name=""/>
                      <p:cNvPicPr/>
                      <p:nvPr/>
                    </p:nvPicPr>
                    <p:blipFill>
                      <a:blip r:embed="rId12"/>
                      <a:stretch>
                        <a:fillRect/>
                      </a:stretch>
                    </p:blipFill>
                    <p:spPr>
                      <a:xfrm>
                        <a:off x="1429380" y="5240010"/>
                        <a:ext cx="2238100" cy="158833"/>
                      </a:xfrm>
                      <a:prstGeom prst="rect">
                        <a:avLst/>
                      </a:prstGeom>
                    </p:spPr>
                  </p:pic>
                </p:oleObj>
              </mc:Fallback>
            </mc:AlternateContent>
          </a:graphicData>
        </a:graphic>
      </p:graphicFrame>
      <p:graphicFrame>
        <p:nvGraphicFramePr>
          <p:cNvPr id="12" name="Objekt 11"/>
          <p:cNvGraphicFramePr>
            <a:graphicFrameLocks noChangeAspect="1"/>
          </p:cNvGraphicFramePr>
          <p:nvPr>
            <p:extLst>
              <p:ext uri="{D42A27DB-BD31-4B8C-83A1-F6EECF244321}">
                <p14:modId xmlns:p14="http://schemas.microsoft.com/office/powerpoint/2010/main" val="2823962337"/>
              </p:ext>
            </p:extLst>
          </p:nvPr>
        </p:nvGraphicFramePr>
        <p:xfrm>
          <a:off x="4027656" y="5240010"/>
          <a:ext cx="2234162" cy="158833"/>
        </p:xfrm>
        <a:graphic>
          <a:graphicData uri="http://schemas.openxmlformats.org/presentationml/2006/ole">
            <mc:AlternateContent xmlns:mc="http://schemas.openxmlformats.org/markup-compatibility/2006">
              <mc:Choice xmlns:v="urn:schemas-microsoft-com:vml" Requires="v">
                <p:oleObj spid="_x0000_s71124" name="CorelDRAW" r:id="rId13" imgW="2702177" imgH="191538" progId="CorelDraw.Graphic.17">
                  <p:embed/>
                </p:oleObj>
              </mc:Choice>
              <mc:Fallback>
                <p:oleObj name="CorelDRAW" r:id="rId13" imgW="2702177" imgH="191538" progId="CorelDraw.Graphic.17">
                  <p:embed/>
                  <p:pic>
                    <p:nvPicPr>
                      <p:cNvPr id="0" name=""/>
                      <p:cNvPicPr/>
                      <p:nvPr/>
                    </p:nvPicPr>
                    <p:blipFill>
                      <a:blip r:embed="rId14"/>
                      <a:stretch>
                        <a:fillRect/>
                      </a:stretch>
                    </p:blipFill>
                    <p:spPr>
                      <a:xfrm>
                        <a:off x="4027656" y="5240010"/>
                        <a:ext cx="2234162" cy="158833"/>
                      </a:xfrm>
                      <a:prstGeom prst="rect">
                        <a:avLst/>
                      </a:prstGeom>
                    </p:spPr>
                  </p:pic>
                </p:oleObj>
              </mc:Fallback>
            </mc:AlternateContent>
          </a:graphicData>
        </a:graphic>
      </p:graphicFrame>
      <p:graphicFrame>
        <p:nvGraphicFramePr>
          <p:cNvPr id="13" name="Objekt 12"/>
          <p:cNvGraphicFramePr>
            <a:graphicFrameLocks noChangeAspect="1"/>
          </p:cNvGraphicFramePr>
          <p:nvPr>
            <p:extLst>
              <p:ext uri="{D42A27DB-BD31-4B8C-83A1-F6EECF244321}">
                <p14:modId xmlns:p14="http://schemas.microsoft.com/office/powerpoint/2010/main" val="3941916149"/>
              </p:ext>
            </p:extLst>
          </p:nvPr>
        </p:nvGraphicFramePr>
        <p:xfrm>
          <a:off x="6616409" y="5240010"/>
          <a:ext cx="2234162" cy="158833"/>
        </p:xfrm>
        <a:graphic>
          <a:graphicData uri="http://schemas.openxmlformats.org/presentationml/2006/ole">
            <mc:AlternateContent xmlns:mc="http://schemas.openxmlformats.org/markup-compatibility/2006">
              <mc:Choice xmlns:v="urn:schemas-microsoft-com:vml" Requires="v">
                <p:oleObj spid="_x0000_s71125" name="CorelDRAW" r:id="rId15" imgW="2701410" imgH="191538" progId="CorelDraw.Graphic.17">
                  <p:embed/>
                </p:oleObj>
              </mc:Choice>
              <mc:Fallback>
                <p:oleObj name="CorelDRAW" r:id="rId15" imgW="2701410" imgH="191538" progId="CorelDraw.Graphic.17">
                  <p:embed/>
                  <p:pic>
                    <p:nvPicPr>
                      <p:cNvPr id="0" name=""/>
                      <p:cNvPicPr/>
                      <p:nvPr/>
                    </p:nvPicPr>
                    <p:blipFill>
                      <a:blip r:embed="rId16"/>
                      <a:stretch>
                        <a:fillRect/>
                      </a:stretch>
                    </p:blipFill>
                    <p:spPr>
                      <a:xfrm>
                        <a:off x="6616409" y="5240010"/>
                        <a:ext cx="2234162" cy="158833"/>
                      </a:xfrm>
                      <a:prstGeom prst="rect">
                        <a:avLst/>
                      </a:prstGeom>
                    </p:spPr>
                  </p:pic>
                </p:oleObj>
              </mc:Fallback>
            </mc:AlternateContent>
          </a:graphicData>
        </a:graphic>
      </p:graphicFrame>
      <p:sp>
        <p:nvSpPr>
          <p:cNvPr id="14" name="TextovéPole 13"/>
          <p:cNvSpPr txBox="1"/>
          <p:nvPr/>
        </p:nvSpPr>
        <p:spPr>
          <a:xfrm>
            <a:off x="1540148" y="1227193"/>
            <a:ext cx="1252587" cy="369332"/>
          </a:xfrm>
          <a:prstGeom prst="rect">
            <a:avLst/>
          </a:prstGeom>
          <a:noFill/>
        </p:spPr>
        <p:txBody>
          <a:bodyPr wrap="none" rtlCol="0">
            <a:spAutoFit/>
          </a:bodyPr>
          <a:lstStyle/>
          <a:p>
            <a:r>
              <a:rPr lang="cs-CZ" dirty="0" smtClean="0"/>
              <a:t>Vaše matka</a:t>
            </a:r>
            <a:endParaRPr lang="cs-CZ" dirty="0"/>
          </a:p>
        </p:txBody>
      </p:sp>
      <p:sp>
        <p:nvSpPr>
          <p:cNvPr id="15" name="TextovéPole 14"/>
          <p:cNvSpPr txBox="1"/>
          <p:nvPr/>
        </p:nvSpPr>
        <p:spPr>
          <a:xfrm>
            <a:off x="6967312" y="1249408"/>
            <a:ext cx="966034" cy="369332"/>
          </a:xfrm>
          <a:prstGeom prst="rect">
            <a:avLst/>
          </a:prstGeom>
          <a:noFill/>
        </p:spPr>
        <p:txBody>
          <a:bodyPr wrap="none" rtlCol="0">
            <a:spAutoFit/>
          </a:bodyPr>
          <a:lstStyle/>
          <a:p>
            <a:r>
              <a:rPr lang="cs-CZ" dirty="0" smtClean="0"/>
              <a:t>Váš otec</a:t>
            </a:r>
            <a:endParaRPr lang="cs-CZ" dirty="0"/>
          </a:p>
        </p:txBody>
      </p:sp>
      <p:sp>
        <p:nvSpPr>
          <p:cNvPr id="16" name="TextovéPole 15"/>
          <p:cNvSpPr txBox="1"/>
          <p:nvPr/>
        </p:nvSpPr>
        <p:spPr>
          <a:xfrm>
            <a:off x="4187942" y="2446893"/>
            <a:ext cx="416332" cy="369332"/>
          </a:xfrm>
          <a:prstGeom prst="rect">
            <a:avLst/>
          </a:prstGeom>
          <a:noFill/>
        </p:spPr>
        <p:txBody>
          <a:bodyPr wrap="none" rtlCol="0">
            <a:spAutoFit/>
          </a:bodyPr>
          <a:lstStyle/>
          <a:p>
            <a:r>
              <a:rPr lang="cs-CZ" dirty="0" smtClean="0"/>
              <a:t>Vy</a:t>
            </a:r>
            <a:endParaRPr lang="cs-CZ" dirty="0"/>
          </a:p>
        </p:txBody>
      </p:sp>
      <p:cxnSp>
        <p:nvCxnSpPr>
          <p:cNvPr id="20" name="Přímá spojnice se šipkou 19"/>
          <p:cNvCxnSpPr/>
          <p:nvPr/>
        </p:nvCxnSpPr>
        <p:spPr>
          <a:xfrm>
            <a:off x="4357991" y="3424135"/>
            <a:ext cx="9728" cy="6225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ovéPole 20"/>
          <p:cNvSpPr txBox="1"/>
          <p:nvPr/>
        </p:nvSpPr>
        <p:spPr>
          <a:xfrm>
            <a:off x="4357991" y="3563060"/>
            <a:ext cx="1458476" cy="369332"/>
          </a:xfrm>
          <a:prstGeom prst="rect">
            <a:avLst/>
          </a:prstGeom>
          <a:noFill/>
        </p:spPr>
        <p:txBody>
          <a:bodyPr wrap="none" rtlCol="0">
            <a:spAutoFit/>
          </a:bodyPr>
          <a:lstStyle/>
          <a:p>
            <a:r>
              <a:rPr lang="cs-CZ" dirty="0" smtClean="0"/>
              <a:t>Crossing-over</a:t>
            </a:r>
            <a:endParaRPr lang="cs-CZ" dirty="0"/>
          </a:p>
        </p:txBody>
      </p:sp>
      <p:cxnSp>
        <p:nvCxnSpPr>
          <p:cNvPr id="23" name="Přímá spojnice se šipkou 22"/>
          <p:cNvCxnSpPr/>
          <p:nvPr/>
        </p:nvCxnSpPr>
        <p:spPr>
          <a:xfrm flipH="1">
            <a:off x="2422187" y="4046705"/>
            <a:ext cx="1935804" cy="6809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Přímá spojnice se šipkou 24"/>
          <p:cNvCxnSpPr/>
          <p:nvPr/>
        </p:nvCxnSpPr>
        <p:spPr>
          <a:xfrm>
            <a:off x="4377447" y="4094330"/>
            <a:ext cx="18661" cy="6441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p:nvPr/>
        </p:nvCxnSpPr>
        <p:spPr>
          <a:xfrm>
            <a:off x="4513634" y="4071317"/>
            <a:ext cx="2412459" cy="7556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ovéPole 31"/>
          <p:cNvSpPr txBox="1"/>
          <p:nvPr/>
        </p:nvSpPr>
        <p:spPr>
          <a:xfrm>
            <a:off x="231277" y="4993437"/>
            <a:ext cx="2315183" cy="369332"/>
          </a:xfrm>
          <a:prstGeom prst="rect">
            <a:avLst/>
          </a:prstGeom>
          <a:noFill/>
        </p:spPr>
        <p:txBody>
          <a:bodyPr wrap="square" rtlCol="0">
            <a:spAutoFit/>
          </a:bodyPr>
          <a:lstStyle/>
          <a:p>
            <a:r>
              <a:rPr lang="cs-CZ" dirty="0" smtClean="0"/>
              <a:t>Vaše děti</a:t>
            </a:r>
            <a:endParaRPr lang="cs-CZ" dirty="0"/>
          </a:p>
        </p:txBody>
      </p:sp>
      <p:cxnSp>
        <p:nvCxnSpPr>
          <p:cNvPr id="33" name="Přímá spojnice se šipkou 32"/>
          <p:cNvCxnSpPr/>
          <p:nvPr/>
        </p:nvCxnSpPr>
        <p:spPr>
          <a:xfrm flipH="1" flipV="1">
            <a:off x="2955060" y="5503685"/>
            <a:ext cx="1860131" cy="6539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Přímá spojnice se šipkou 33"/>
          <p:cNvCxnSpPr/>
          <p:nvPr/>
        </p:nvCxnSpPr>
        <p:spPr>
          <a:xfrm flipH="1" flipV="1">
            <a:off x="4928981" y="5514564"/>
            <a:ext cx="25140" cy="4778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Přímá spojnice se šipkou 34"/>
          <p:cNvCxnSpPr/>
          <p:nvPr/>
        </p:nvCxnSpPr>
        <p:spPr>
          <a:xfrm flipV="1">
            <a:off x="5152143" y="5597502"/>
            <a:ext cx="2219349" cy="5545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ovéPole 43"/>
          <p:cNvSpPr txBox="1"/>
          <p:nvPr/>
        </p:nvSpPr>
        <p:spPr>
          <a:xfrm>
            <a:off x="3483032" y="6252266"/>
            <a:ext cx="3323410" cy="369332"/>
          </a:xfrm>
          <a:prstGeom prst="rect">
            <a:avLst/>
          </a:prstGeom>
          <a:noFill/>
        </p:spPr>
        <p:txBody>
          <a:bodyPr wrap="none" rtlCol="0">
            <a:spAutoFit/>
          </a:bodyPr>
          <a:lstStyle/>
          <a:p>
            <a:r>
              <a:rPr lang="cs-CZ" dirty="0" smtClean="0"/>
              <a:t>Chromosomy od Vašeho partnera</a:t>
            </a:r>
            <a:endParaRPr lang="cs-CZ" dirty="0"/>
          </a:p>
        </p:txBody>
      </p:sp>
      <p:cxnSp>
        <p:nvCxnSpPr>
          <p:cNvPr id="48" name="Přímá spojnice se šipkou 47"/>
          <p:cNvCxnSpPr/>
          <p:nvPr/>
        </p:nvCxnSpPr>
        <p:spPr>
          <a:xfrm>
            <a:off x="2546460" y="2178995"/>
            <a:ext cx="843629" cy="5544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Přímá spojnice se šipkou 49"/>
          <p:cNvCxnSpPr/>
          <p:nvPr/>
        </p:nvCxnSpPr>
        <p:spPr>
          <a:xfrm flipH="1">
            <a:off x="5719863" y="2141583"/>
            <a:ext cx="1589568" cy="9672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1" name="Objekt 50"/>
          <p:cNvGraphicFramePr>
            <a:graphicFrameLocks noChangeAspect="1"/>
          </p:cNvGraphicFramePr>
          <p:nvPr>
            <p:extLst>
              <p:ext uri="{D42A27DB-BD31-4B8C-83A1-F6EECF244321}">
                <p14:modId xmlns:p14="http://schemas.microsoft.com/office/powerpoint/2010/main" val="3345188884"/>
              </p:ext>
            </p:extLst>
          </p:nvPr>
        </p:nvGraphicFramePr>
        <p:xfrm>
          <a:off x="6261816" y="1687348"/>
          <a:ext cx="2334901" cy="384813"/>
        </p:xfrm>
        <a:graphic>
          <a:graphicData uri="http://schemas.openxmlformats.org/presentationml/2006/ole">
            <mc:AlternateContent xmlns:mc="http://schemas.openxmlformats.org/markup-compatibility/2006">
              <mc:Choice xmlns:v="urn:schemas-microsoft-com:vml" Requires="v">
                <p:oleObj spid="_x0000_s71126" name="CorelDRAW" r:id="rId17" imgW="2706011" imgH="446794" progId="CorelDraw.Graphic.17">
                  <p:embed/>
                </p:oleObj>
              </mc:Choice>
              <mc:Fallback>
                <p:oleObj name="CorelDRAW" r:id="rId17" imgW="2706011" imgH="446794" progId="CorelDraw.Graphic.17">
                  <p:embed/>
                  <p:pic>
                    <p:nvPicPr>
                      <p:cNvPr id="0" name=""/>
                      <p:cNvPicPr/>
                      <p:nvPr/>
                    </p:nvPicPr>
                    <p:blipFill>
                      <a:blip r:embed="rId18"/>
                      <a:stretch>
                        <a:fillRect/>
                      </a:stretch>
                    </p:blipFill>
                    <p:spPr>
                      <a:xfrm>
                        <a:off x="6261816" y="1687348"/>
                        <a:ext cx="2334901" cy="384813"/>
                      </a:xfrm>
                      <a:prstGeom prst="rect">
                        <a:avLst/>
                      </a:prstGeom>
                    </p:spPr>
                  </p:pic>
                </p:oleObj>
              </mc:Fallback>
            </mc:AlternateContent>
          </a:graphicData>
        </a:graphic>
      </p:graphicFrame>
      <p:graphicFrame>
        <p:nvGraphicFramePr>
          <p:cNvPr id="52" name="Objekt 51"/>
          <p:cNvGraphicFramePr>
            <a:graphicFrameLocks noChangeAspect="1"/>
          </p:cNvGraphicFramePr>
          <p:nvPr>
            <p:extLst>
              <p:ext uri="{D42A27DB-BD31-4B8C-83A1-F6EECF244321}">
                <p14:modId xmlns:p14="http://schemas.microsoft.com/office/powerpoint/2010/main" val="208000044"/>
              </p:ext>
            </p:extLst>
          </p:nvPr>
        </p:nvGraphicFramePr>
        <p:xfrm>
          <a:off x="952091" y="1640666"/>
          <a:ext cx="2437998" cy="381116"/>
        </p:xfrm>
        <a:graphic>
          <a:graphicData uri="http://schemas.openxmlformats.org/presentationml/2006/ole">
            <mc:AlternateContent xmlns:mc="http://schemas.openxmlformats.org/markup-compatibility/2006">
              <mc:Choice xmlns:v="urn:schemas-microsoft-com:vml" Requires="v">
                <p:oleObj spid="_x0000_s71127" name="CorelDRAW" r:id="rId19" imgW="2710995" imgH="423763" progId="CorelDraw.Graphic.17">
                  <p:embed/>
                </p:oleObj>
              </mc:Choice>
              <mc:Fallback>
                <p:oleObj name="CorelDRAW" r:id="rId19" imgW="2710995" imgH="423763" progId="CorelDraw.Graphic.17">
                  <p:embed/>
                  <p:pic>
                    <p:nvPicPr>
                      <p:cNvPr id="0" name=""/>
                      <p:cNvPicPr/>
                      <p:nvPr/>
                    </p:nvPicPr>
                    <p:blipFill>
                      <a:blip r:embed="rId20"/>
                      <a:stretch>
                        <a:fillRect/>
                      </a:stretch>
                    </p:blipFill>
                    <p:spPr>
                      <a:xfrm>
                        <a:off x="952091" y="1640666"/>
                        <a:ext cx="2437998" cy="381116"/>
                      </a:xfrm>
                      <a:prstGeom prst="rect">
                        <a:avLst/>
                      </a:prstGeom>
                    </p:spPr>
                  </p:pic>
                </p:oleObj>
              </mc:Fallback>
            </mc:AlternateContent>
          </a:graphicData>
        </a:graphic>
      </p:graphicFrame>
      <p:sp>
        <p:nvSpPr>
          <p:cNvPr id="53" name="TextovéPole 52"/>
          <p:cNvSpPr txBox="1"/>
          <p:nvPr/>
        </p:nvSpPr>
        <p:spPr>
          <a:xfrm>
            <a:off x="1520895" y="2305754"/>
            <a:ext cx="1458476" cy="369332"/>
          </a:xfrm>
          <a:prstGeom prst="rect">
            <a:avLst/>
          </a:prstGeom>
          <a:noFill/>
        </p:spPr>
        <p:txBody>
          <a:bodyPr wrap="none" rtlCol="0">
            <a:spAutoFit/>
          </a:bodyPr>
          <a:lstStyle/>
          <a:p>
            <a:r>
              <a:rPr lang="cs-CZ" dirty="0" smtClean="0"/>
              <a:t>Crossing-over</a:t>
            </a:r>
            <a:endParaRPr lang="cs-CZ" dirty="0"/>
          </a:p>
        </p:txBody>
      </p:sp>
      <p:sp>
        <p:nvSpPr>
          <p:cNvPr id="54" name="TextovéPole 53"/>
          <p:cNvSpPr txBox="1"/>
          <p:nvPr/>
        </p:nvSpPr>
        <p:spPr>
          <a:xfrm>
            <a:off x="6700027" y="2452837"/>
            <a:ext cx="1458476" cy="369332"/>
          </a:xfrm>
          <a:prstGeom prst="rect">
            <a:avLst/>
          </a:prstGeom>
          <a:noFill/>
        </p:spPr>
        <p:txBody>
          <a:bodyPr wrap="none" rtlCol="0">
            <a:spAutoFit/>
          </a:bodyPr>
          <a:lstStyle/>
          <a:p>
            <a:r>
              <a:rPr lang="cs-CZ" dirty="0" smtClean="0"/>
              <a:t>Crossing-over</a:t>
            </a:r>
            <a:endParaRPr lang="cs-CZ" dirty="0"/>
          </a:p>
        </p:txBody>
      </p:sp>
      <p:cxnSp>
        <p:nvCxnSpPr>
          <p:cNvPr id="4" name="Přímá spojnice 3"/>
          <p:cNvCxnSpPr/>
          <p:nvPr/>
        </p:nvCxnSpPr>
        <p:spPr>
          <a:xfrm>
            <a:off x="1168400" y="1696720"/>
            <a:ext cx="91440" cy="2133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Přímá spojnice 30"/>
          <p:cNvCxnSpPr/>
          <p:nvPr/>
        </p:nvCxnSpPr>
        <p:spPr>
          <a:xfrm flipH="1">
            <a:off x="1137920" y="1696720"/>
            <a:ext cx="152400" cy="2133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Přímá spojnice 35"/>
          <p:cNvCxnSpPr/>
          <p:nvPr/>
        </p:nvCxnSpPr>
        <p:spPr>
          <a:xfrm>
            <a:off x="2909340" y="1696720"/>
            <a:ext cx="91440" cy="2133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Přímá spojnice 36"/>
          <p:cNvCxnSpPr/>
          <p:nvPr/>
        </p:nvCxnSpPr>
        <p:spPr>
          <a:xfrm flipH="1">
            <a:off x="2878860" y="1696720"/>
            <a:ext cx="152400" cy="2133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Přímá spojnice 37"/>
          <p:cNvCxnSpPr/>
          <p:nvPr/>
        </p:nvCxnSpPr>
        <p:spPr>
          <a:xfrm>
            <a:off x="6997792" y="1742440"/>
            <a:ext cx="91440" cy="2133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Přímá spojnice 38"/>
          <p:cNvCxnSpPr/>
          <p:nvPr/>
        </p:nvCxnSpPr>
        <p:spPr>
          <a:xfrm flipH="1">
            <a:off x="6967312" y="1742440"/>
            <a:ext cx="152400" cy="2133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Přímá spojnice 39"/>
          <p:cNvCxnSpPr/>
          <p:nvPr/>
        </p:nvCxnSpPr>
        <p:spPr>
          <a:xfrm>
            <a:off x="8359232" y="1742440"/>
            <a:ext cx="91440" cy="2133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Přímá spojnice 40"/>
          <p:cNvCxnSpPr/>
          <p:nvPr/>
        </p:nvCxnSpPr>
        <p:spPr>
          <a:xfrm flipH="1">
            <a:off x="8328752" y="1742440"/>
            <a:ext cx="152400" cy="2133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38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1" grpId="0"/>
      <p:bldP spid="32" grpId="0"/>
      <p:bldP spid="44" grpId="0"/>
      <p:bldP spid="53" grpId="0"/>
      <p:bldP spid="5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750" y="0"/>
            <a:ext cx="8229600" cy="1143000"/>
          </a:xfrm>
        </p:spPr>
        <p:txBody>
          <a:bodyPr vert="horz" lIns="91440" tIns="45720" rIns="91440" bIns="45720" rtlCol="0" anchor="ctr">
            <a:normAutofit/>
          </a:bodyPr>
          <a:lstStyle/>
          <a:p>
            <a:pPr algn="ctr"/>
            <a:r>
              <a:rPr lang="cs-CZ" sz="4000" dirty="0">
                <a:solidFill>
                  <a:srgbClr val="C00000"/>
                </a:solidFill>
              </a:rPr>
              <a:t>K čemu je crossing-over dobrý</a:t>
            </a:r>
          </a:p>
        </p:txBody>
      </p:sp>
      <p:pic>
        <p:nvPicPr>
          <p:cNvPr id="9" name="Obrázek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3429000"/>
            <a:ext cx="5616575"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Obrázek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5400" y="908050"/>
            <a:ext cx="417830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471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Obráze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893763"/>
            <a:ext cx="3714750"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0463" y="3643313"/>
            <a:ext cx="2198687"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3687763"/>
            <a:ext cx="211137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Nadpis 1"/>
          <p:cNvSpPr txBox="1">
            <a:spLocks/>
          </p:cNvSpPr>
          <p:nvPr/>
        </p:nvSpPr>
        <p:spPr bwMode="auto">
          <a:xfrm>
            <a:off x="611188" y="158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cs-CZ" sz="4000" dirty="0">
                <a:solidFill>
                  <a:srgbClr val="C00000"/>
                </a:solidFill>
              </a:rPr>
              <a:t>K čemu je crossing-over dobrý</a:t>
            </a:r>
          </a:p>
        </p:txBody>
      </p:sp>
    </p:spTree>
    <p:extLst>
      <p:ext uri="{BB962C8B-B14F-4D97-AF65-F5344CB8AC3E}">
        <p14:creationId xmlns:p14="http://schemas.microsoft.com/office/powerpoint/2010/main" val="281947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052513"/>
            <a:ext cx="5184775"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0" name="Picture 2" descr="http://www.makeupandbeautyblog.com/wp-content/uploads/2013/12/great-job-award-2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238" y="3956050"/>
            <a:ext cx="865187"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Nadpis 1"/>
          <p:cNvSpPr txBox="1">
            <a:spLocks/>
          </p:cNvSpPr>
          <p:nvPr/>
        </p:nvSpPr>
        <p:spPr bwMode="auto">
          <a:xfrm>
            <a:off x="53975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cs-CZ" sz="4000" dirty="0">
                <a:solidFill>
                  <a:srgbClr val="C00000"/>
                </a:solidFill>
              </a:rPr>
              <a:t>K čemu je crossing-over dobrý</a:t>
            </a:r>
          </a:p>
        </p:txBody>
      </p:sp>
      <p:pic>
        <p:nvPicPr>
          <p:cNvPr id="22534" name="Picture 6" descr="http://4.bp.blogspot.com/-bJIVceyut28/T94N9_wg9yI/AAAAAAAAHoM/E1l1IDQkzP4/s320/ri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1950" y="3956050"/>
            <a:ext cx="792163"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191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09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8105" y="190028"/>
            <a:ext cx="7886700" cy="1325563"/>
          </a:xfrm>
        </p:spPr>
        <p:txBody>
          <a:bodyPr>
            <a:normAutofit/>
          </a:bodyPr>
          <a:lstStyle/>
          <a:p>
            <a:pPr algn="ctr"/>
            <a:r>
              <a:rPr lang="cs-CZ" sz="4000" dirty="0" smtClean="0">
                <a:solidFill>
                  <a:srgbClr val="C00000"/>
                </a:solidFill>
              </a:rPr>
              <a:t>Genetické důsledky sexuálního množení</a:t>
            </a:r>
            <a:endParaRPr lang="cs-CZ" sz="4000" dirty="0">
              <a:solidFill>
                <a:srgbClr val="C00000"/>
              </a:solidFill>
            </a:endParaRPr>
          </a:p>
        </p:txBody>
      </p:sp>
      <p:sp>
        <p:nvSpPr>
          <p:cNvPr id="3" name="TextovéPole 2"/>
          <p:cNvSpPr txBox="1"/>
          <p:nvPr/>
        </p:nvSpPr>
        <p:spPr>
          <a:xfrm>
            <a:off x="787940" y="2033081"/>
            <a:ext cx="7363839" cy="4001095"/>
          </a:xfrm>
          <a:prstGeom prst="rect">
            <a:avLst/>
          </a:prstGeom>
          <a:noFill/>
        </p:spPr>
        <p:txBody>
          <a:bodyPr wrap="square" rtlCol="0">
            <a:spAutoFit/>
          </a:bodyPr>
          <a:lstStyle/>
          <a:p>
            <a:pPr marL="285750" indent="-285750">
              <a:spcBef>
                <a:spcPts val="3000"/>
              </a:spcBef>
              <a:buFont typeface="Arial" panose="020B0604020202020204" pitchFamily="34" charset="0"/>
              <a:buChar char="•"/>
            </a:pPr>
            <a:r>
              <a:rPr lang="cs-CZ" sz="2200" dirty="0" smtClean="0"/>
              <a:t>Nové kombinace alel v každé generaci (ale nic nesmí chybět ani přebývat)</a:t>
            </a:r>
          </a:p>
          <a:p>
            <a:pPr marL="285750" indent="-285750">
              <a:spcBef>
                <a:spcPts val="3000"/>
              </a:spcBef>
              <a:buFont typeface="Arial" panose="020B0604020202020204" pitchFamily="34" charset="0"/>
              <a:buChar char="•"/>
            </a:pPr>
            <a:r>
              <a:rPr lang="cs-CZ" sz="2200" dirty="0" smtClean="0"/>
              <a:t>Promíchání mateřské a otcovské sady chromosomů (nezávislý rozchod chromosomů) </a:t>
            </a:r>
          </a:p>
          <a:p>
            <a:pPr marL="285750" indent="-285750">
              <a:spcBef>
                <a:spcPts val="3000"/>
              </a:spcBef>
              <a:buFont typeface="Arial" panose="020B0604020202020204" pitchFamily="34" charset="0"/>
              <a:buChar char="•"/>
            </a:pPr>
            <a:r>
              <a:rPr lang="cs-CZ" sz="2200" dirty="0" smtClean="0"/>
              <a:t>Nové kombinace i v rámci chromosomů (crossing-over)</a:t>
            </a:r>
          </a:p>
          <a:p>
            <a:pPr marL="285750" indent="-285750">
              <a:spcBef>
                <a:spcPts val="3000"/>
              </a:spcBef>
              <a:buFont typeface="Arial" panose="020B0604020202020204" pitchFamily="34" charset="0"/>
              <a:buChar char="•"/>
            </a:pP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vznik variabilního potomstva – materiál pro selekci</a:t>
            </a:r>
          </a:p>
          <a:p>
            <a:pPr marL="285750" indent="-285750">
              <a:spcBef>
                <a:spcPts val="3000"/>
              </a:spcBef>
              <a:buFont typeface="Arial" panose="020B0604020202020204" pitchFamily="34" charset="0"/>
              <a:buChar char="•"/>
            </a:pPr>
            <a:endParaRPr lang="cs-CZ" sz="2200" dirty="0"/>
          </a:p>
        </p:txBody>
      </p:sp>
    </p:spTree>
    <p:extLst>
      <p:ext uri="{BB962C8B-B14F-4D97-AF65-F5344CB8AC3E}">
        <p14:creationId xmlns:p14="http://schemas.microsoft.com/office/powerpoint/2010/main" val="130495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0"/>
            <a:ext cx="8229600" cy="1143000"/>
          </a:xfrm>
        </p:spPr>
        <p:txBody>
          <a:bodyPr/>
          <a:lstStyle/>
          <a:p>
            <a:pPr algn="ctr" eaLnBrk="1" hangingPunct="1"/>
            <a:r>
              <a:rPr lang="cs-CZ" altLang="cs-CZ" sz="4000" dirty="0">
                <a:solidFill>
                  <a:srgbClr val="C00000"/>
                </a:solidFill>
              </a:rPr>
              <a:t>Meióza</a:t>
            </a:r>
          </a:p>
        </p:txBody>
      </p:sp>
      <p:sp>
        <p:nvSpPr>
          <p:cNvPr id="3075" name="Text Box 4"/>
          <p:cNvSpPr txBox="1">
            <a:spLocks noChangeArrowheads="1"/>
          </p:cNvSpPr>
          <p:nvPr/>
        </p:nvSpPr>
        <p:spPr bwMode="auto">
          <a:xfrm>
            <a:off x="395288" y="1484313"/>
            <a:ext cx="8353425" cy="646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1200"/>
              </a:spcBef>
            </a:pPr>
            <a:r>
              <a:rPr lang="cs-CZ" altLang="cs-CZ" sz="2400" dirty="0">
                <a:latin typeface="Calibri" panose="020F0502020204030204" pitchFamily="34" charset="0"/>
              </a:rPr>
              <a:t>Buněčné dělení pro tvorbu </a:t>
            </a:r>
            <a:r>
              <a:rPr lang="cs-CZ" altLang="cs-CZ" sz="2400" b="1" dirty="0">
                <a:latin typeface="Calibri" panose="020F0502020204030204" pitchFamily="34" charset="0"/>
              </a:rPr>
              <a:t>pohlavních buněk </a:t>
            </a:r>
            <a:r>
              <a:rPr lang="cs-CZ" altLang="cs-CZ" sz="2400" dirty="0">
                <a:latin typeface="Calibri" panose="020F0502020204030204" pitchFamily="34" charset="0"/>
              </a:rPr>
              <a:t>– pouze v pohlavních orgánech </a:t>
            </a:r>
          </a:p>
          <a:p>
            <a:pPr eaLnBrk="1" hangingPunct="1">
              <a:spcBef>
                <a:spcPts val="1200"/>
              </a:spcBef>
              <a:buFontTx/>
              <a:buChar char="-"/>
            </a:pPr>
            <a:endParaRPr lang="cs-CZ" altLang="cs-CZ" sz="2400" dirty="0">
              <a:latin typeface="Calibri" panose="020F0502020204030204" pitchFamily="34" charset="0"/>
            </a:endParaRPr>
          </a:p>
          <a:p>
            <a:pPr eaLnBrk="1" hangingPunct="1">
              <a:spcBef>
                <a:spcPts val="1200"/>
              </a:spcBef>
            </a:pPr>
            <a:r>
              <a:rPr lang="cs-CZ" altLang="cs-CZ" sz="2400" dirty="0">
                <a:latin typeface="Calibri" panose="020F0502020204030204" pitchFamily="34" charset="0"/>
              </a:rPr>
              <a:t>Redukce genetické informace na ½  - z jedné </a:t>
            </a:r>
            <a:r>
              <a:rPr lang="cs-CZ" altLang="cs-CZ" sz="2400" dirty="0" smtClean="0">
                <a:latin typeface="Calibri" panose="020F0502020204030204" pitchFamily="34" charset="0"/>
              </a:rPr>
              <a:t>diploidní buňky </a:t>
            </a:r>
            <a:r>
              <a:rPr lang="cs-CZ" altLang="cs-CZ" sz="2400" dirty="0">
                <a:latin typeface="Calibri" panose="020F0502020204030204" pitchFamily="34" charset="0"/>
              </a:rPr>
              <a:t>vznikají čtyři </a:t>
            </a:r>
            <a:r>
              <a:rPr lang="cs-CZ" altLang="cs-CZ" sz="2400" dirty="0" smtClean="0">
                <a:latin typeface="Calibri" panose="020F0502020204030204" pitchFamily="34" charset="0"/>
              </a:rPr>
              <a:t>haploidní buňky</a:t>
            </a:r>
            <a:endParaRPr lang="cs-CZ" altLang="cs-CZ" sz="2400" dirty="0">
              <a:latin typeface="Calibri" panose="020F0502020204030204" pitchFamily="34" charset="0"/>
            </a:endParaRPr>
          </a:p>
          <a:p>
            <a:pPr eaLnBrk="1" hangingPunct="1">
              <a:spcBef>
                <a:spcPts val="1200"/>
              </a:spcBef>
              <a:buFontTx/>
              <a:buChar char="-"/>
            </a:pPr>
            <a:endParaRPr lang="cs-CZ" altLang="cs-CZ" sz="2400" dirty="0">
              <a:latin typeface="Calibri" panose="020F0502020204030204" pitchFamily="34" charset="0"/>
            </a:endParaRPr>
          </a:p>
          <a:p>
            <a:pPr eaLnBrk="1" hangingPunct="1">
              <a:spcBef>
                <a:spcPts val="1200"/>
              </a:spcBef>
            </a:pPr>
            <a:r>
              <a:rPr lang="cs-CZ" altLang="cs-CZ" sz="2400" dirty="0">
                <a:latin typeface="Calibri" panose="020F0502020204030204" pitchFamily="34" charset="0"/>
              </a:rPr>
              <a:t>Promíchání genetické informace (</a:t>
            </a:r>
            <a:r>
              <a:rPr lang="cs-CZ" altLang="cs-CZ" sz="2400" b="1" dirty="0">
                <a:solidFill>
                  <a:srgbClr val="0070C0"/>
                </a:solidFill>
                <a:latin typeface="Calibri" panose="020F0502020204030204" pitchFamily="34" charset="0"/>
              </a:rPr>
              <a:t>náhodná segregace chromosomů</a:t>
            </a:r>
            <a:r>
              <a:rPr lang="cs-CZ" altLang="cs-CZ" sz="2400" b="1" dirty="0">
                <a:solidFill>
                  <a:srgbClr val="00FF00"/>
                </a:solidFill>
                <a:latin typeface="Calibri" panose="020F0502020204030204" pitchFamily="34" charset="0"/>
              </a:rPr>
              <a:t> </a:t>
            </a:r>
            <a:r>
              <a:rPr lang="cs-CZ" altLang="cs-CZ" sz="2400" dirty="0">
                <a:latin typeface="Calibri" panose="020F0502020204030204" pitchFamily="34" charset="0"/>
              </a:rPr>
              <a:t>+ </a:t>
            </a:r>
            <a:r>
              <a:rPr lang="cs-CZ" altLang="cs-CZ" sz="2400" b="1" dirty="0">
                <a:solidFill>
                  <a:srgbClr val="FF0000"/>
                </a:solidFill>
                <a:latin typeface="Calibri" panose="020F0502020204030204" pitchFamily="34" charset="0"/>
              </a:rPr>
              <a:t>crossing-over</a:t>
            </a:r>
            <a:r>
              <a:rPr lang="cs-CZ" altLang="cs-CZ" sz="2400" dirty="0">
                <a:latin typeface="Calibri" panose="020F0502020204030204" pitchFamily="34" charset="0"/>
              </a:rPr>
              <a:t>),  vznikají čtyři geneticky odlišné buňky a žádná není stejná jako mateřská buňka</a:t>
            </a:r>
          </a:p>
          <a:p>
            <a:pPr eaLnBrk="1" hangingPunct="1">
              <a:spcBef>
                <a:spcPts val="1200"/>
              </a:spcBef>
              <a:buFontTx/>
              <a:buChar char="-"/>
            </a:pPr>
            <a:endParaRPr lang="cs-CZ" altLang="cs-CZ" sz="2400" dirty="0">
              <a:latin typeface="Calibri" panose="020F0502020204030204" pitchFamily="34" charset="0"/>
            </a:endParaRPr>
          </a:p>
          <a:p>
            <a:pPr eaLnBrk="1" hangingPunct="1">
              <a:spcBef>
                <a:spcPts val="1200"/>
              </a:spcBef>
              <a:buFontTx/>
              <a:buChar char="-"/>
            </a:pPr>
            <a:endParaRPr lang="cs-CZ" altLang="cs-CZ" sz="2400" dirty="0">
              <a:latin typeface="Calibri" panose="020F0502020204030204" pitchFamily="34" charset="0"/>
            </a:endParaRPr>
          </a:p>
          <a:p>
            <a:pPr eaLnBrk="1" hangingPunct="1">
              <a:spcBef>
                <a:spcPts val="1200"/>
              </a:spcBef>
              <a:buFontTx/>
              <a:buChar char="-"/>
            </a:pPr>
            <a:endParaRPr lang="cs-CZ" altLang="cs-CZ" sz="2000" dirty="0">
              <a:latin typeface="Calibri" panose="020F0502020204030204" pitchFamily="34" charset="0"/>
            </a:endParaRPr>
          </a:p>
          <a:p>
            <a:pPr eaLnBrk="1" hangingPunct="1">
              <a:spcBef>
                <a:spcPts val="1200"/>
              </a:spcBef>
              <a:buFontTx/>
              <a:buChar char="-"/>
            </a:pPr>
            <a:endParaRPr lang="cs-CZ" altLang="cs-CZ" sz="2000" dirty="0">
              <a:latin typeface="Calibri" panose="020F0502020204030204" pitchFamily="34" charset="0"/>
            </a:endParaRPr>
          </a:p>
          <a:p>
            <a:pPr eaLnBrk="1" hangingPunct="1">
              <a:spcBef>
                <a:spcPts val="1200"/>
              </a:spcBef>
              <a:buFontTx/>
              <a:buChar char="-"/>
            </a:pPr>
            <a:endParaRPr lang="cs-CZ" altLang="cs-CZ" sz="2000" dirty="0">
              <a:latin typeface="Calibri" panose="020F0502020204030204" pitchFamily="34" charset="0"/>
            </a:endParaRPr>
          </a:p>
        </p:txBody>
      </p:sp>
    </p:spTree>
    <p:extLst>
      <p:ext uri="{BB962C8B-B14F-4D97-AF65-F5344CB8AC3E}">
        <p14:creationId xmlns:p14="http://schemas.microsoft.com/office/powerpoint/2010/main" val="104236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7832" y="0"/>
            <a:ext cx="7886700" cy="1325563"/>
          </a:xfrm>
        </p:spPr>
        <p:txBody>
          <a:bodyPr>
            <a:normAutofit/>
          </a:bodyPr>
          <a:lstStyle/>
          <a:p>
            <a:pPr algn="ctr"/>
            <a:r>
              <a:rPr lang="cs-CZ" sz="4000" dirty="0" smtClean="0">
                <a:solidFill>
                  <a:srgbClr val="C00000"/>
                </a:solidFill>
              </a:rPr>
              <a:t>Životní cyklus buňky</a:t>
            </a:r>
            <a:endParaRPr lang="cs-CZ" sz="4000" dirty="0">
              <a:solidFill>
                <a:srgbClr val="C00000"/>
              </a:solidFill>
            </a:endParaRPr>
          </a:p>
        </p:txBody>
      </p:sp>
      <p:sp>
        <p:nvSpPr>
          <p:cNvPr id="4" name="TextovéPole 3"/>
          <p:cNvSpPr txBox="1"/>
          <p:nvPr/>
        </p:nvSpPr>
        <p:spPr>
          <a:xfrm>
            <a:off x="544747" y="4148955"/>
            <a:ext cx="6850465" cy="2139047"/>
          </a:xfrm>
          <a:prstGeom prst="rect">
            <a:avLst/>
          </a:prstGeom>
          <a:noFill/>
        </p:spPr>
        <p:txBody>
          <a:bodyPr wrap="none" rtlCol="0">
            <a:spAutoFit/>
          </a:bodyPr>
          <a:lstStyle/>
          <a:p>
            <a:pPr marL="285750" indent="-285750">
              <a:spcBef>
                <a:spcPts val="1800"/>
              </a:spcBef>
              <a:buFont typeface="Arial" panose="020B0604020202020204" pitchFamily="34" charset="0"/>
              <a:buChar char="•"/>
            </a:pPr>
            <a:r>
              <a:rPr lang="cs-CZ" sz="2200" dirty="0" smtClean="0"/>
              <a:t>Nedochází ke změnám (kromě mutací)</a:t>
            </a:r>
          </a:p>
          <a:p>
            <a:pPr marL="285750" indent="-285750">
              <a:spcBef>
                <a:spcPts val="1800"/>
              </a:spcBef>
              <a:buFont typeface="Arial" panose="020B0604020202020204" pitchFamily="34" charset="0"/>
              <a:buChar char="•"/>
            </a:pPr>
            <a:r>
              <a:rPr lang="cs-CZ" sz="2200" dirty="0"/>
              <a:t>Typ buněčného dělení:  </a:t>
            </a:r>
            <a:r>
              <a:rPr lang="cs-CZ" sz="2200" b="1" dirty="0">
                <a:solidFill>
                  <a:srgbClr val="008000"/>
                </a:solidFill>
              </a:rPr>
              <a:t>mitóza</a:t>
            </a:r>
          </a:p>
          <a:p>
            <a:pPr marL="285750" indent="-285750">
              <a:spcBef>
                <a:spcPts val="1800"/>
              </a:spcBef>
              <a:buFont typeface="Arial" panose="020B0604020202020204" pitchFamily="34" charset="0"/>
              <a:buChar char="•"/>
            </a:pPr>
            <a:r>
              <a:rPr lang="cs-CZ" sz="2200" dirty="0" smtClean="0"/>
              <a:t>Množení jednobuněčných organism</a:t>
            </a:r>
            <a:r>
              <a:rPr lang="cs-CZ" sz="2200" dirty="0"/>
              <a:t>ů</a:t>
            </a:r>
            <a:endParaRPr lang="cs-CZ" sz="2200" dirty="0" smtClean="0"/>
          </a:p>
          <a:p>
            <a:pPr marL="285750" indent="-285750">
              <a:spcBef>
                <a:spcPts val="1800"/>
              </a:spcBef>
              <a:buFont typeface="Arial" panose="020B0604020202020204" pitchFamily="34" charset="0"/>
              <a:buChar char="•"/>
            </a:pPr>
            <a:r>
              <a:rPr lang="cs-CZ" sz="2200" dirty="0" smtClean="0"/>
              <a:t>Vegetativní množení rostlin a živočichů (pokud to umějí)</a:t>
            </a:r>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50" y="1325563"/>
            <a:ext cx="8724900" cy="2606787"/>
          </a:xfrm>
          <a:prstGeom prst="rect">
            <a:avLst/>
          </a:prstGeom>
        </p:spPr>
      </p:pic>
    </p:spTree>
    <p:extLst>
      <p:ext uri="{BB962C8B-B14F-4D97-AF65-F5344CB8AC3E}">
        <p14:creationId xmlns:p14="http://schemas.microsoft.com/office/powerpoint/2010/main" val="147814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8640" y="55859"/>
            <a:ext cx="7886700" cy="1325563"/>
          </a:xfrm>
        </p:spPr>
        <p:txBody>
          <a:bodyPr>
            <a:normAutofit/>
          </a:bodyPr>
          <a:lstStyle/>
          <a:p>
            <a:pPr algn="ctr"/>
            <a:r>
              <a:rPr lang="en-US" sz="4000" dirty="0">
                <a:solidFill>
                  <a:srgbClr val="C00000"/>
                </a:solidFill>
              </a:rPr>
              <a:t>Co se d</a:t>
            </a:r>
            <a:r>
              <a:rPr lang="cs-CZ" sz="4000" dirty="0" err="1">
                <a:solidFill>
                  <a:srgbClr val="C00000"/>
                </a:solidFill>
              </a:rPr>
              <a:t>ěje</a:t>
            </a:r>
            <a:r>
              <a:rPr lang="cs-CZ" sz="4000" dirty="0">
                <a:solidFill>
                  <a:srgbClr val="C00000"/>
                </a:solidFill>
              </a:rPr>
              <a:t> v meióze</a:t>
            </a:r>
            <a:endParaRPr lang="en-US" sz="4000" dirty="0">
              <a:solidFill>
                <a:srgbClr val="C00000"/>
              </a:solidFill>
            </a:endParaRPr>
          </a:p>
        </p:txBody>
      </p:sp>
      <p:sp>
        <p:nvSpPr>
          <p:cNvPr id="4" name="TextovéPole 3"/>
          <p:cNvSpPr txBox="1"/>
          <p:nvPr/>
        </p:nvSpPr>
        <p:spPr>
          <a:xfrm>
            <a:off x="619760" y="1468883"/>
            <a:ext cx="7741920" cy="1908215"/>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cs-CZ" sz="2200" dirty="0" smtClean="0"/>
              <a:t>Kondenzace chromosomů</a:t>
            </a:r>
          </a:p>
          <a:p>
            <a:pPr marL="285750" indent="-285750">
              <a:spcBef>
                <a:spcPts val="1200"/>
              </a:spcBef>
              <a:buFont typeface="Arial" panose="020B0604020202020204" pitchFamily="34" charset="0"/>
              <a:buChar char="•"/>
            </a:pPr>
            <a:r>
              <a:rPr lang="cs-CZ" sz="2200" dirty="0" smtClean="0"/>
              <a:t>Napojení chromosomů na dělicí vřeténko</a:t>
            </a:r>
          </a:p>
          <a:p>
            <a:pPr marL="285750" indent="-285750">
              <a:spcBef>
                <a:spcPts val="1200"/>
              </a:spcBef>
              <a:buFont typeface="Arial" panose="020B0604020202020204" pitchFamily="34" charset="0"/>
              <a:buChar char="•"/>
            </a:pPr>
            <a:r>
              <a:rPr lang="cs-CZ" sz="2200" dirty="0" smtClean="0"/>
              <a:t>Rozchod chromosomů/chromatid</a:t>
            </a:r>
          </a:p>
          <a:p>
            <a:pPr marL="285750" indent="-285750">
              <a:spcBef>
                <a:spcPts val="1200"/>
              </a:spcBef>
              <a:buFont typeface="Arial" panose="020B0604020202020204" pitchFamily="34" charset="0"/>
              <a:buChar char="•"/>
            </a:pPr>
            <a:r>
              <a:rPr lang="cs-CZ" sz="2200" dirty="0" err="1" smtClean="0"/>
              <a:t>Dekondenzace</a:t>
            </a:r>
            <a:r>
              <a:rPr lang="cs-CZ" sz="2200" dirty="0" smtClean="0"/>
              <a:t> chromosomů</a:t>
            </a:r>
            <a:endParaRPr lang="en-US" sz="2200" dirty="0"/>
          </a:p>
        </p:txBody>
      </p:sp>
      <p:sp>
        <p:nvSpPr>
          <p:cNvPr id="5" name="TextovéPole 4"/>
          <p:cNvSpPr txBox="1"/>
          <p:nvPr/>
        </p:nvSpPr>
        <p:spPr>
          <a:xfrm>
            <a:off x="660988" y="3464560"/>
            <a:ext cx="567784" cy="1015663"/>
          </a:xfrm>
          <a:prstGeom prst="rect">
            <a:avLst/>
          </a:prstGeom>
          <a:noFill/>
        </p:spPr>
        <p:txBody>
          <a:bodyPr wrap="none" rtlCol="0">
            <a:spAutoFit/>
          </a:bodyPr>
          <a:lstStyle/>
          <a:p>
            <a:pPr>
              <a:spcBef>
                <a:spcPts val="1200"/>
              </a:spcBef>
            </a:pPr>
            <a:r>
              <a:rPr lang="cs-CZ" sz="6000" dirty="0"/>
              <a:t>+</a:t>
            </a:r>
            <a:endParaRPr lang="en-US" sz="6000" dirty="0"/>
          </a:p>
        </p:txBody>
      </p:sp>
      <p:sp>
        <p:nvSpPr>
          <p:cNvPr id="6" name="TextovéPole 5"/>
          <p:cNvSpPr txBox="1"/>
          <p:nvPr/>
        </p:nvSpPr>
        <p:spPr>
          <a:xfrm>
            <a:off x="548640" y="4480223"/>
            <a:ext cx="7813040" cy="1600438"/>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smtClean="0"/>
              <a:t>Crossing-over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mus</a:t>
            </a:r>
            <a:r>
              <a:rPr lang="cs-CZ" sz="2200" dirty="0" smtClean="0">
                <a:sym typeface="Wingdings" panose="05000000000000000000" pitchFamily="2" charset="2"/>
              </a:rPr>
              <a:t>í se najít homologní chromosomy a vyměnit si části chromatid</a:t>
            </a:r>
          </a:p>
          <a:p>
            <a:pPr marL="342900" indent="-342900">
              <a:spcBef>
                <a:spcPts val="1200"/>
              </a:spcBef>
              <a:buFont typeface="Arial" panose="020B0604020202020204" pitchFamily="34" charset="0"/>
              <a:buChar char="•"/>
            </a:pPr>
            <a:r>
              <a:rPr lang="cs-CZ" sz="2200" dirty="0" smtClean="0">
                <a:sym typeface="Wingdings" panose="05000000000000000000" pitchFamily="2" charset="2"/>
              </a:rPr>
              <a:t>Snížení ploidie </a:t>
            </a:r>
            <a:r>
              <a:rPr lang="cs-CZ" sz="2200" dirty="0">
                <a:sym typeface="Wingdings" panose="05000000000000000000" pitchFamily="2" charset="2"/>
              </a:rPr>
              <a:t>(</a:t>
            </a:r>
            <a:r>
              <a:rPr lang="en-US" sz="2200" dirty="0" smtClean="0">
                <a:sym typeface="Wingdings" panose="05000000000000000000" pitchFamily="2" charset="2"/>
              </a:rPr>
              <a:t>z </a:t>
            </a:r>
            <a:r>
              <a:rPr lang="cs-CZ" sz="2200" dirty="0" err="1" smtClean="0">
                <a:sym typeface="Wingdings" panose="05000000000000000000" pitchFamily="2" charset="2"/>
              </a:rPr>
              <a:t>2n</a:t>
            </a:r>
            <a:r>
              <a:rPr lang="cs-CZ" sz="2200" dirty="0" smtClean="0">
                <a:sym typeface="Wingdings" panose="05000000000000000000" pitchFamily="2" charset="2"/>
              </a:rPr>
              <a:t> na </a:t>
            </a:r>
            <a:r>
              <a:rPr lang="cs-CZ" sz="2200" dirty="0" err="1" smtClean="0">
                <a:sym typeface="Wingdings" panose="05000000000000000000" pitchFamily="2" charset="2"/>
              </a:rPr>
              <a:t>1n</a:t>
            </a:r>
            <a:r>
              <a:rPr lang="cs-CZ" sz="2200" dirty="0" smtClean="0">
                <a:sym typeface="Wingdings" panose="05000000000000000000" pitchFamily="2" charset="2"/>
              </a:rPr>
              <a:t>) </a:t>
            </a:r>
            <a:r>
              <a:rPr lang="en-US" sz="2200" dirty="0" smtClean="0">
                <a:sym typeface="Wingdings" panose="05000000000000000000" pitchFamily="2" charset="2"/>
              </a:rPr>
              <a:t> </a:t>
            </a:r>
            <a:r>
              <a:rPr lang="cs-CZ" sz="2200" dirty="0" smtClean="0">
                <a:sym typeface="Wingdings" panose="05000000000000000000" pitchFamily="2" charset="2"/>
              </a:rPr>
              <a:t>buňka se dělí </a:t>
            </a:r>
            <a:r>
              <a:rPr lang="cs-CZ" sz="2200" dirty="0" err="1" smtClean="0">
                <a:sym typeface="Wingdings" panose="05000000000000000000" pitchFamily="2" charset="2"/>
              </a:rPr>
              <a:t>2x</a:t>
            </a:r>
            <a:r>
              <a:rPr lang="cs-CZ" sz="2200" dirty="0" smtClean="0">
                <a:sym typeface="Wingdings" panose="05000000000000000000" pitchFamily="2" charset="2"/>
              </a:rPr>
              <a:t>, ale replikace DNA jen jednou</a:t>
            </a:r>
            <a:endParaRPr lang="en-US" sz="2200" dirty="0"/>
          </a:p>
        </p:txBody>
      </p:sp>
    </p:spTree>
    <p:extLst>
      <p:ext uri="{BB962C8B-B14F-4D97-AF65-F5344CB8AC3E}">
        <p14:creationId xmlns:p14="http://schemas.microsoft.com/office/powerpoint/2010/main" val="99249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5"/>
          <p:cNvGraphicFramePr>
            <a:graphicFrameLocks noChangeAspect="1"/>
          </p:cNvGraphicFramePr>
          <p:nvPr/>
        </p:nvGraphicFramePr>
        <p:xfrm>
          <a:off x="179388" y="1412875"/>
          <a:ext cx="2160587" cy="2160588"/>
        </p:xfrm>
        <a:graphic>
          <a:graphicData uri="http://schemas.openxmlformats.org/presentationml/2006/ole">
            <mc:AlternateContent xmlns:mc="http://schemas.openxmlformats.org/markup-compatibility/2006">
              <mc:Choice xmlns:v="urn:schemas-microsoft-com:vml" Requires="v">
                <p:oleObj spid="_x0000_s68042" name="CorelDRAW" r:id="rId3" imgW="3238500" imgH="3238500" progId="CorelDraw.Graphic.8">
                  <p:embed/>
                </p:oleObj>
              </mc:Choice>
              <mc:Fallback>
                <p:oleObj name="CorelDRAW" r:id="rId3" imgW="3238500" imgH="3238500" progId="CorelDraw.Graphic.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412875"/>
                        <a:ext cx="2160587"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1" name="Object 6"/>
          <p:cNvGraphicFramePr>
            <a:graphicFrameLocks noChangeAspect="1"/>
          </p:cNvGraphicFramePr>
          <p:nvPr/>
        </p:nvGraphicFramePr>
        <p:xfrm>
          <a:off x="2482850" y="1412875"/>
          <a:ext cx="2089150" cy="2089150"/>
        </p:xfrm>
        <a:graphic>
          <a:graphicData uri="http://schemas.openxmlformats.org/presentationml/2006/ole">
            <mc:AlternateContent xmlns:mc="http://schemas.openxmlformats.org/markup-compatibility/2006">
              <mc:Choice xmlns:v="urn:schemas-microsoft-com:vml" Requires="v">
                <p:oleObj spid="_x0000_s68043" name="CorelDRAW" r:id="rId5" imgW="3314700" imgH="3314700" progId="CorelDraw.Graphic.8">
                  <p:embed/>
                </p:oleObj>
              </mc:Choice>
              <mc:Fallback>
                <p:oleObj name="CorelDRAW" r:id="rId5" imgW="3314700" imgH="3314700" progId="CorelDraw.Graphic.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2850" y="1412875"/>
                        <a:ext cx="2089150"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2" name="Object 8"/>
          <p:cNvGraphicFramePr>
            <a:graphicFrameLocks noChangeAspect="1"/>
          </p:cNvGraphicFramePr>
          <p:nvPr/>
        </p:nvGraphicFramePr>
        <p:xfrm>
          <a:off x="4716463" y="1412875"/>
          <a:ext cx="2089150" cy="2089150"/>
        </p:xfrm>
        <a:graphic>
          <a:graphicData uri="http://schemas.openxmlformats.org/presentationml/2006/ole">
            <mc:AlternateContent xmlns:mc="http://schemas.openxmlformats.org/markup-compatibility/2006">
              <mc:Choice xmlns:v="urn:schemas-microsoft-com:vml" Requires="v">
                <p:oleObj spid="_x0000_s68044" name="CorelDRAW" r:id="rId7" imgW="3314700" imgH="3314700" progId="CorelDraw.Graphic.8">
                  <p:embed/>
                </p:oleObj>
              </mc:Choice>
              <mc:Fallback>
                <p:oleObj name="CorelDRAW" r:id="rId7" imgW="3314700" imgH="3314700" progId="CorelDraw.Graphic.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6463" y="1412875"/>
                        <a:ext cx="2089150"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3" name="Text Box 9"/>
          <p:cNvSpPr txBox="1">
            <a:spLocks noChangeArrowheads="1"/>
          </p:cNvSpPr>
          <p:nvPr/>
        </p:nvSpPr>
        <p:spPr bwMode="auto">
          <a:xfrm>
            <a:off x="900113" y="908050"/>
            <a:ext cx="110331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a:latin typeface="Calibri" panose="020F0502020204030204" pitchFamily="34" charset="0"/>
              </a:rPr>
              <a:t>Interfáze</a:t>
            </a:r>
          </a:p>
        </p:txBody>
      </p:sp>
      <p:sp>
        <p:nvSpPr>
          <p:cNvPr id="7174" name="Text Box 10"/>
          <p:cNvSpPr txBox="1">
            <a:spLocks noChangeArrowheads="1"/>
          </p:cNvSpPr>
          <p:nvPr/>
        </p:nvSpPr>
        <p:spPr bwMode="auto">
          <a:xfrm>
            <a:off x="2943225" y="908050"/>
            <a:ext cx="12461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a:latin typeface="Calibri" panose="020F0502020204030204" pitchFamily="34" charset="0"/>
              </a:rPr>
              <a:t>Leptotene</a:t>
            </a:r>
          </a:p>
        </p:txBody>
      </p:sp>
      <p:sp>
        <p:nvSpPr>
          <p:cNvPr id="7175" name="Text Box 11"/>
          <p:cNvSpPr txBox="1">
            <a:spLocks noChangeArrowheads="1"/>
          </p:cNvSpPr>
          <p:nvPr/>
        </p:nvSpPr>
        <p:spPr bwMode="auto">
          <a:xfrm>
            <a:off x="5187950" y="908050"/>
            <a:ext cx="11398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a:latin typeface="Calibri" panose="020F0502020204030204" pitchFamily="34" charset="0"/>
              </a:rPr>
              <a:t>Zygotene</a:t>
            </a:r>
          </a:p>
        </p:txBody>
      </p:sp>
      <p:graphicFrame>
        <p:nvGraphicFramePr>
          <p:cNvPr id="7176" name="Object 12"/>
          <p:cNvGraphicFramePr>
            <a:graphicFrameLocks noChangeAspect="1"/>
          </p:cNvGraphicFramePr>
          <p:nvPr/>
        </p:nvGraphicFramePr>
        <p:xfrm>
          <a:off x="6877050" y="1412875"/>
          <a:ext cx="2125663" cy="2125663"/>
        </p:xfrm>
        <a:graphic>
          <a:graphicData uri="http://schemas.openxmlformats.org/presentationml/2006/ole">
            <mc:AlternateContent xmlns:mc="http://schemas.openxmlformats.org/markup-compatibility/2006">
              <mc:Choice xmlns:v="urn:schemas-microsoft-com:vml" Requires="v">
                <p:oleObj spid="_x0000_s68045" name="CorelDRAW" r:id="rId9" imgW="3314700" imgH="3314700" progId="CorelDraw.Graphic.8">
                  <p:embed/>
                </p:oleObj>
              </mc:Choice>
              <mc:Fallback>
                <p:oleObj name="CorelDRAW" r:id="rId9" imgW="3314700" imgH="3314700" progId="CorelDraw.Graphic.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7050" y="1412875"/>
                        <a:ext cx="2125663" cy="21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7" name="Object 13"/>
          <p:cNvGraphicFramePr>
            <a:graphicFrameLocks noChangeAspect="1"/>
          </p:cNvGraphicFramePr>
          <p:nvPr/>
        </p:nvGraphicFramePr>
        <p:xfrm>
          <a:off x="250825" y="4365625"/>
          <a:ext cx="2017713" cy="2017713"/>
        </p:xfrm>
        <a:graphic>
          <a:graphicData uri="http://schemas.openxmlformats.org/presentationml/2006/ole">
            <mc:AlternateContent xmlns:mc="http://schemas.openxmlformats.org/markup-compatibility/2006">
              <mc:Choice xmlns:v="urn:schemas-microsoft-com:vml" Requires="v">
                <p:oleObj spid="_x0000_s68046" name="CorelDRAW" r:id="rId11" imgW="3314700" imgH="3314700" progId="CorelDraw.Graphic.8">
                  <p:embed/>
                </p:oleObj>
              </mc:Choice>
              <mc:Fallback>
                <p:oleObj name="CorelDRAW" r:id="rId11" imgW="3314700" imgH="3314700" progId="CorelDraw.Graphic.8">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0825" y="4365625"/>
                        <a:ext cx="2017713"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8" name="Text Box 14"/>
          <p:cNvSpPr txBox="1">
            <a:spLocks noChangeArrowheads="1"/>
          </p:cNvSpPr>
          <p:nvPr/>
        </p:nvSpPr>
        <p:spPr bwMode="auto">
          <a:xfrm>
            <a:off x="7308850" y="908050"/>
            <a:ext cx="12668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err="1">
                <a:latin typeface="Calibri" panose="020F0502020204030204" pitchFamily="34" charset="0"/>
              </a:rPr>
              <a:t>Pachytene</a:t>
            </a:r>
            <a:endParaRPr lang="cs-CZ" altLang="cs-CZ" sz="2000" dirty="0">
              <a:latin typeface="Calibri" panose="020F0502020204030204" pitchFamily="34" charset="0"/>
            </a:endParaRPr>
          </a:p>
        </p:txBody>
      </p:sp>
      <p:sp>
        <p:nvSpPr>
          <p:cNvPr id="7179" name="Text Box 15"/>
          <p:cNvSpPr txBox="1">
            <a:spLocks noChangeArrowheads="1"/>
          </p:cNvSpPr>
          <p:nvPr/>
        </p:nvSpPr>
        <p:spPr bwMode="auto">
          <a:xfrm>
            <a:off x="755650" y="3933825"/>
            <a:ext cx="12049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a:latin typeface="Calibri" panose="020F0502020204030204" pitchFamily="34" charset="0"/>
              </a:rPr>
              <a:t>Diplotene</a:t>
            </a:r>
          </a:p>
        </p:txBody>
      </p:sp>
      <p:graphicFrame>
        <p:nvGraphicFramePr>
          <p:cNvPr id="7180" name="Object 16"/>
          <p:cNvGraphicFramePr>
            <a:graphicFrameLocks noChangeAspect="1"/>
          </p:cNvGraphicFramePr>
          <p:nvPr/>
        </p:nvGraphicFramePr>
        <p:xfrm>
          <a:off x="2411413" y="4437063"/>
          <a:ext cx="2016125" cy="2016125"/>
        </p:xfrm>
        <a:graphic>
          <a:graphicData uri="http://schemas.openxmlformats.org/presentationml/2006/ole">
            <mc:AlternateContent xmlns:mc="http://schemas.openxmlformats.org/markup-compatibility/2006">
              <mc:Choice xmlns:v="urn:schemas-microsoft-com:vml" Requires="v">
                <p:oleObj spid="_x0000_s68047" name="CorelDRAW" r:id="rId13" imgW="3314700" imgH="3314700" progId="CorelDraw.Graphic.8">
                  <p:embed/>
                </p:oleObj>
              </mc:Choice>
              <mc:Fallback>
                <p:oleObj name="CorelDRAW" r:id="rId13" imgW="3314700" imgH="3314700" progId="CorelDraw.Graphic.8">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1413" y="4437063"/>
                        <a:ext cx="2016125"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81" name="Text Box 17"/>
          <p:cNvSpPr txBox="1">
            <a:spLocks noChangeArrowheads="1"/>
          </p:cNvSpPr>
          <p:nvPr/>
        </p:nvSpPr>
        <p:spPr bwMode="auto">
          <a:xfrm>
            <a:off x="2916238" y="3933825"/>
            <a:ext cx="11842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a:latin typeface="Calibri" panose="020F0502020204030204" pitchFamily="34" charset="0"/>
              </a:rPr>
              <a:t>Diakineze</a:t>
            </a:r>
          </a:p>
        </p:txBody>
      </p:sp>
      <p:sp>
        <p:nvSpPr>
          <p:cNvPr id="7182" name="Text Box 19"/>
          <p:cNvSpPr txBox="1">
            <a:spLocks noChangeArrowheads="1"/>
          </p:cNvSpPr>
          <p:nvPr/>
        </p:nvSpPr>
        <p:spPr bwMode="auto">
          <a:xfrm>
            <a:off x="2807479" y="85725"/>
            <a:ext cx="324011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000" dirty="0" smtClean="0">
                <a:solidFill>
                  <a:srgbClr val="C00000"/>
                </a:solidFill>
                <a:latin typeface="+mj-lt"/>
                <a:ea typeface="+mj-ea"/>
                <a:cs typeface="+mj-cs"/>
              </a:rPr>
              <a:t>Průběh meiózy</a:t>
            </a:r>
            <a:endParaRPr lang="cs-CZ" altLang="cs-CZ" sz="4000" dirty="0">
              <a:solidFill>
                <a:srgbClr val="C00000"/>
              </a:solidFill>
              <a:latin typeface="+mj-lt"/>
              <a:ea typeface="+mj-ea"/>
              <a:cs typeface="+mj-cs"/>
            </a:endParaRPr>
          </a:p>
        </p:txBody>
      </p:sp>
      <p:sp>
        <p:nvSpPr>
          <p:cNvPr id="7183" name="Text Box 20"/>
          <p:cNvSpPr txBox="1">
            <a:spLocks noChangeArrowheads="1"/>
          </p:cNvSpPr>
          <p:nvPr/>
        </p:nvSpPr>
        <p:spPr bwMode="auto">
          <a:xfrm>
            <a:off x="5003800" y="3933825"/>
            <a:ext cx="12795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a:latin typeface="Calibri" panose="020F0502020204030204" pitchFamily="34" charset="0"/>
              </a:rPr>
              <a:t>Metafáze I</a:t>
            </a:r>
          </a:p>
        </p:txBody>
      </p:sp>
      <p:sp>
        <p:nvSpPr>
          <p:cNvPr id="7184" name="Text Box 21"/>
          <p:cNvSpPr txBox="1">
            <a:spLocks noChangeArrowheads="1"/>
          </p:cNvSpPr>
          <p:nvPr/>
        </p:nvSpPr>
        <p:spPr bwMode="auto">
          <a:xfrm>
            <a:off x="7235825" y="3933825"/>
            <a:ext cx="11318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a:latin typeface="Calibri" panose="020F0502020204030204" pitchFamily="34" charset="0"/>
              </a:rPr>
              <a:t>Anafáze I</a:t>
            </a:r>
          </a:p>
        </p:txBody>
      </p:sp>
      <p:graphicFrame>
        <p:nvGraphicFramePr>
          <p:cNvPr id="7185" name="Object 22"/>
          <p:cNvGraphicFramePr>
            <a:graphicFrameLocks noChangeAspect="1"/>
          </p:cNvGraphicFramePr>
          <p:nvPr/>
        </p:nvGraphicFramePr>
        <p:xfrm>
          <a:off x="4572000" y="4365625"/>
          <a:ext cx="2089150" cy="2089150"/>
        </p:xfrm>
        <a:graphic>
          <a:graphicData uri="http://schemas.openxmlformats.org/presentationml/2006/ole">
            <mc:AlternateContent xmlns:mc="http://schemas.openxmlformats.org/markup-compatibility/2006">
              <mc:Choice xmlns:v="urn:schemas-microsoft-com:vml" Requires="v">
                <p:oleObj spid="_x0000_s68048" name="CorelDRAW" r:id="rId15" imgW="3314700" imgH="3314700" progId="CorelDraw.Graphic.8">
                  <p:embed/>
                </p:oleObj>
              </mc:Choice>
              <mc:Fallback>
                <p:oleObj name="CorelDRAW" r:id="rId15" imgW="3314700" imgH="3314700" progId="CorelDraw.Graphic.8">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72000" y="4365625"/>
                        <a:ext cx="2089150"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86" name="Object 23"/>
          <p:cNvGraphicFramePr>
            <a:graphicFrameLocks noChangeAspect="1"/>
          </p:cNvGraphicFramePr>
          <p:nvPr/>
        </p:nvGraphicFramePr>
        <p:xfrm>
          <a:off x="6804025" y="4437063"/>
          <a:ext cx="2052638" cy="2052637"/>
        </p:xfrm>
        <a:graphic>
          <a:graphicData uri="http://schemas.openxmlformats.org/presentationml/2006/ole">
            <mc:AlternateContent xmlns:mc="http://schemas.openxmlformats.org/markup-compatibility/2006">
              <mc:Choice xmlns:v="urn:schemas-microsoft-com:vml" Requires="v">
                <p:oleObj spid="_x0000_s68049" name="CorelDRAW" r:id="rId17" imgW="3314700" imgH="3314700" progId="CorelDraw.Graphic.8">
                  <p:embed/>
                </p:oleObj>
              </mc:Choice>
              <mc:Fallback>
                <p:oleObj name="CorelDRAW" r:id="rId17" imgW="3314700" imgH="3314700" progId="CorelDraw.Graphic.8">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04025" y="4437063"/>
                        <a:ext cx="2052638" cy="205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685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1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17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8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8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18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1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8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p:bldP spid="7175" grpId="0"/>
      <p:bldP spid="7178" grpId="0"/>
      <p:bldP spid="7179" grpId="0"/>
      <p:bldP spid="7181" grpId="0"/>
      <p:bldP spid="7183" grpId="0"/>
      <p:bldP spid="718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7"/>
          <p:cNvSpPr txBox="1">
            <a:spLocks noChangeArrowheads="1"/>
          </p:cNvSpPr>
          <p:nvPr/>
        </p:nvSpPr>
        <p:spPr bwMode="auto">
          <a:xfrm>
            <a:off x="765175" y="738188"/>
            <a:ext cx="11509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a:latin typeface="Calibri" panose="020F0502020204030204" pitchFamily="34" charset="0"/>
              </a:rPr>
              <a:t>Telofáze I</a:t>
            </a:r>
          </a:p>
        </p:txBody>
      </p:sp>
      <p:sp>
        <p:nvSpPr>
          <p:cNvPr id="8195" name="Text Box 10"/>
          <p:cNvSpPr txBox="1">
            <a:spLocks noChangeArrowheads="1"/>
          </p:cNvSpPr>
          <p:nvPr/>
        </p:nvSpPr>
        <p:spPr bwMode="auto">
          <a:xfrm>
            <a:off x="5003800" y="706438"/>
            <a:ext cx="11445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a:latin typeface="Calibri" panose="020F0502020204030204" pitchFamily="34" charset="0"/>
              </a:rPr>
              <a:t>Profáze II</a:t>
            </a:r>
          </a:p>
        </p:txBody>
      </p:sp>
      <p:sp>
        <p:nvSpPr>
          <p:cNvPr id="8196" name="Text Box 11"/>
          <p:cNvSpPr txBox="1">
            <a:spLocks noChangeArrowheads="1"/>
          </p:cNvSpPr>
          <p:nvPr/>
        </p:nvSpPr>
        <p:spPr bwMode="auto">
          <a:xfrm>
            <a:off x="7164388" y="706438"/>
            <a:ext cx="13430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a:latin typeface="Calibri" panose="020F0502020204030204" pitchFamily="34" charset="0"/>
              </a:rPr>
              <a:t>Metafáze II</a:t>
            </a:r>
          </a:p>
        </p:txBody>
      </p:sp>
      <p:sp>
        <p:nvSpPr>
          <p:cNvPr id="8197" name="Text Box 13"/>
          <p:cNvSpPr txBox="1">
            <a:spLocks noChangeArrowheads="1"/>
          </p:cNvSpPr>
          <p:nvPr/>
        </p:nvSpPr>
        <p:spPr bwMode="auto">
          <a:xfrm>
            <a:off x="1033463" y="3860800"/>
            <a:ext cx="11969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a:latin typeface="Calibri" panose="020F0502020204030204" pitchFamily="34" charset="0"/>
              </a:rPr>
              <a:t>Anafáze II</a:t>
            </a:r>
          </a:p>
        </p:txBody>
      </p:sp>
      <p:graphicFrame>
        <p:nvGraphicFramePr>
          <p:cNvPr id="8199" name="Object 18"/>
          <p:cNvGraphicFramePr>
            <a:graphicFrameLocks noChangeAspect="1"/>
          </p:cNvGraphicFramePr>
          <p:nvPr>
            <p:extLst>
              <p:ext uri="{D42A27DB-BD31-4B8C-83A1-F6EECF244321}">
                <p14:modId xmlns:p14="http://schemas.microsoft.com/office/powerpoint/2010/main" val="2946603758"/>
              </p:ext>
            </p:extLst>
          </p:nvPr>
        </p:nvGraphicFramePr>
        <p:xfrm>
          <a:off x="2843213" y="1066800"/>
          <a:ext cx="1349375" cy="2663825"/>
        </p:xfrm>
        <a:graphic>
          <a:graphicData uri="http://schemas.openxmlformats.org/presentationml/2006/ole">
            <mc:AlternateContent xmlns:mc="http://schemas.openxmlformats.org/markup-compatibility/2006">
              <mc:Choice xmlns:v="urn:schemas-microsoft-com:vml" Requires="v">
                <p:oleObj spid="_x0000_s79135" name="CorelDRAW" r:id="rId4" imgW="2286381" imgH="4511421" progId="CorelDraw.Graphic.8">
                  <p:embed/>
                </p:oleObj>
              </mc:Choice>
              <mc:Fallback>
                <p:oleObj name="CorelDRAW" r:id="rId4" imgW="2286381" imgH="4511421" progId="CorelDraw.Graphic.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1066800"/>
                        <a:ext cx="13493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00" name="Text Box 19"/>
          <p:cNvSpPr txBox="1">
            <a:spLocks noChangeArrowheads="1"/>
          </p:cNvSpPr>
          <p:nvPr/>
        </p:nvSpPr>
        <p:spPr bwMode="auto">
          <a:xfrm>
            <a:off x="2843213" y="706438"/>
            <a:ext cx="13160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a:latin typeface="Calibri" panose="020F0502020204030204" pitchFamily="34" charset="0"/>
              </a:rPr>
              <a:t>Cytokineze</a:t>
            </a:r>
          </a:p>
        </p:txBody>
      </p:sp>
      <p:graphicFrame>
        <p:nvGraphicFramePr>
          <p:cNvPr id="8201" name="Object 20"/>
          <p:cNvGraphicFramePr>
            <a:graphicFrameLocks noChangeAspect="1"/>
          </p:cNvGraphicFramePr>
          <p:nvPr>
            <p:extLst>
              <p:ext uri="{D42A27DB-BD31-4B8C-83A1-F6EECF244321}">
                <p14:modId xmlns:p14="http://schemas.microsoft.com/office/powerpoint/2010/main" val="2015955214"/>
              </p:ext>
            </p:extLst>
          </p:nvPr>
        </p:nvGraphicFramePr>
        <p:xfrm>
          <a:off x="4932363" y="1066800"/>
          <a:ext cx="1384300" cy="2735263"/>
        </p:xfrm>
        <a:graphic>
          <a:graphicData uri="http://schemas.openxmlformats.org/presentationml/2006/ole">
            <mc:AlternateContent xmlns:mc="http://schemas.openxmlformats.org/markup-compatibility/2006">
              <mc:Choice xmlns:v="urn:schemas-microsoft-com:vml" Requires="v">
                <p:oleObj spid="_x0000_s79136" name="CorelDRAW" r:id="rId6" imgW="2335911" imgH="4610481" progId="CorelDraw.Graphic.8">
                  <p:embed/>
                </p:oleObj>
              </mc:Choice>
              <mc:Fallback>
                <p:oleObj name="CorelDRAW" r:id="rId6" imgW="2335911" imgH="4610481" progId="CorelDraw.Graphic.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363" y="1066800"/>
                        <a:ext cx="1384300" cy="273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02" name="Object 21"/>
          <p:cNvGraphicFramePr>
            <a:graphicFrameLocks noChangeAspect="1"/>
          </p:cNvGraphicFramePr>
          <p:nvPr>
            <p:extLst>
              <p:ext uri="{D42A27DB-BD31-4B8C-83A1-F6EECF244321}">
                <p14:modId xmlns:p14="http://schemas.microsoft.com/office/powerpoint/2010/main" val="909007368"/>
              </p:ext>
            </p:extLst>
          </p:nvPr>
        </p:nvGraphicFramePr>
        <p:xfrm>
          <a:off x="7164388" y="1138238"/>
          <a:ext cx="1349375" cy="2679700"/>
        </p:xfrm>
        <a:graphic>
          <a:graphicData uri="http://schemas.openxmlformats.org/presentationml/2006/ole">
            <mc:AlternateContent xmlns:mc="http://schemas.openxmlformats.org/markup-compatibility/2006">
              <mc:Choice xmlns:v="urn:schemas-microsoft-com:vml" Requires="v">
                <p:oleObj spid="_x0000_s79137" name="CorelDRAW" r:id="rId8" imgW="2309622" imgH="4584192" progId="CorelDraw.Graphic.8">
                  <p:embed/>
                </p:oleObj>
              </mc:Choice>
              <mc:Fallback>
                <p:oleObj name="CorelDRAW" r:id="rId8" imgW="2309622" imgH="4584192" progId="CorelDraw.Graphic.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4388" y="1138238"/>
                        <a:ext cx="1349375" cy="267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03" name="Object 22"/>
          <p:cNvGraphicFramePr>
            <a:graphicFrameLocks noChangeAspect="1"/>
          </p:cNvGraphicFramePr>
          <p:nvPr/>
        </p:nvGraphicFramePr>
        <p:xfrm>
          <a:off x="962025" y="4149725"/>
          <a:ext cx="1371600" cy="2708275"/>
        </p:xfrm>
        <a:graphic>
          <a:graphicData uri="http://schemas.openxmlformats.org/presentationml/2006/ole">
            <mc:AlternateContent xmlns:mc="http://schemas.openxmlformats.org/markup-compatibility/2006">
              <mc:Choice xmlns:v="urn:schemas-microsoft-com:vml" Requires="v">
                <p:oleObj spid="_x0000_s79138" name="CorelDRAW" r:id="rId10" imgW="2335911" imgH="4610481" progId="CorelDraw.Graphic.8">
                  <p:embed/>
                </p:oleObj>
              </mc:Choice>
              <mc:Fallback>
                <p:oleObj name="CorelDRAW" r:id="rId10" imgW="2335911" imgH="4610481" progId="CorelDraw.Graphic.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2025" y="4149725"/>
                        <a:ext cx="1371600"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04" name="Object 25"/>
          <p:cNvGraphicFramePr>
            <a:graphicFrameLocks noChangeAspect="1"/>
          </p:cNvGraphicFramePr>
          <p:nvPr/>
        </p:nvGraphicFramePr>
        <p:xfrm>
          <a:off x="3419475" y="4354513"/>
          <a:ext cx="1462088" cy="2459037"/>
        </p:xfrm>
        <a:graphic>
          <a:graphicData uri="http://schemas.openxmlformats.org/presentationml/2006/ole">
            <mc:AlternateContent xmlns:mc="http://schemas.openxmlformats.org/markup-compatibility/2006">
              <mc:Choice xmlns:v="urn:schemas-microsoft-com:vml" Requires="v">
                <p:oleObj spid="_x0000_s79139" name="CorelDRAW" r:id="rId12" imgW="2743581" imgH="4610481" progId="CorelDraw.Graphic.8">
                  <p:embed/>
                </p:oleObj>
              </mc:Choice>
              <mc:Fallback>
                <p:oleObj name="CorelDRAW" r:id="rId12" imgW="2743581" imgH="4610481" progId="CorelDraw.Graphic.8">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19475" y="4354513"/>
                        <a:ext cx="1462088" cy="245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05" name="Object 26"/>
          <p:cNvGraphicFramePr>
            <a:graphicFrameLocks noChangeAspect="1"/>
          </p:cNvGraphicFramePr>
          <p:nvPr>
            <p:extLst>
              <p:ext uri="{D42A27DB-BD31-4B8C-83A1-F6EECF244321}">
                <p14:modId xmlns:p14="http://schemas.microsoft.com/office/powerpoint/2010/main" val="1794734179"/>
              </p:ext>
            </p:extLst>
          </p:nvPr>
        </p:nvGraphicFramePr>
        <p:xfrm>
          <a:off x="395288" y="1211263"/>
          <a:ext cx="1739900" cy="2395537"/>
        </p:xfrm>
        <a:graphic>
          <a:graphicData uri="http://schemas.openxmlformats.org/presentationml/2006/ole">
            <mc:AlternateContent xmlns:mc="http://schemas.openxmlformats.org/markup-compatibility/2006">
              <mc:Choice xmlns:v="urn:schemas-microsoft-com:vml" Requires="v">
                <p:oleObj spid="_x0000_s79140" name="CorelDRAW" r:id="rId14" imgW="2433066" imgH="3350895" progId="CorelDraw.Graphic.8">
                  <p:embed/>
                </p:oleObj>
              </mc:Choice>
              <mc:Fallback>
                <p:oleObj name="CorelDRAW" r:id="rId14" imgW="2433066" imgH="3350895" progId="CorelDraw.Graphic.8">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5288" y="1211263"/>
                        <a:ext cx="1739900" cy="23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06" name="Object 27"/>
          <p:cNvGraphicFramePr>
            <a:graphicFrameLocks noChangeAspect="1"/>
          </p:cNvGraphicFramePr>
          <p:nvPr/>
        </p:nvGraphicFramePr>
        <p:xfrm>
          <a:off x="5715000" y="4437063"/>
          <a:ext cx="2409825" cy="2255837"/>
        </p:xfrm>
        <a:graphic>
          <a:graphicData uri="http://schemas.openxmlformats.org/presentationml/2006/ole">
            <mc:AlternateContent xmlns:mc="http://schemas.openxmlformats.org/markup-compatibility/2006">
              <mc:Choice xmlns:v="urn:schemas-microsoft-com:vml" Requires="v">
                <p:oleObj spid="_x0000_s79141" name="CorelDRAW" r:id="rId16" imgW="3669411" imgH="3433191" progId="CorelDraw.Graphic.8">
                  <p:embed/>
                </p:oleObj>
              </mc:Choice>
              <mc:Fallback>
                <p:oleObj name="CorelDRAW" r:id="rId16" imgW="3669411" imgH="3433191" progId="CorelDraw.Graphic.8">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15000" y="4437063"/>
                        <a:ext cx="2409825" cy="225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07" name="Text Box 28"/>
          <p:cNvSpPr txBox="1">
            <a:spLocks noChangeArrowheads="1"/>
          </p:cNvSpPr>
          <p:nvPr/>
        </p:nvSpPr>
        <p:spPr bwMode="auto">
          <a:xfrm>
            <a:off x="3606800" y="3881438"/>
            <a:ext cx="12160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a:latin typeface="Calibri" panose="020F0502020204030204" pitchFamily="34" charset="0"/>
              </a:rPr>
              <a:t>Telofáze II</a:t>
            </a:r>
          </a:p>
        </p:txBody>
      </p:sp>
      <p:sp>
        <p:nvSpPr>
          <p:cNvPr id="8208" name="Text Box 29"/>
          <p:cNvSpPr txBox="1">
            <a:spLocks noChangeArrowheads="1"/>
          </p:cNvSpPr>
          <p:nvPr/>
        </p:nvSpPr>
        <p:spPr bwMode="auto">
          <a:xfrm>
            <a:off x="5570538" y="3933825"/>
            <a:ext cx="2924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a:latin typeface="Calibri" panose="020F0502020204030204" pitchFamily="34" charset="0"/>
              </a:rPr>
              <a:t>Cytokineze – 4 spermatidy</a:t>
            </a:r>
          </a:p>
        </p:txBody>
      </p:sp>
      <p:sp>
        <p:nvSpPr>
          <p:cNvPr id="17" name="Text Box 19"/>
          <p:cNvSpPr txBox="1">
            <a:spLocks noChangeArrowheads="1"/>
          </p:cNvSpPr>
          <p:nvPr/>
        </p:nvSpPr>
        <p:spPr bwMode="auto">
          <a:xfrm>
            <a:off x="2840038" y="0"/>
            <a:ext cx="324011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000" dirty="0" smtClean="0">
                <a:solidFill>
                  <a:srgbClr val="C00000"/>
                </a:solidFill>
                <a:latin typeface="+mj-lt"/>
                <a:ea typeface="+mj-ea"/>
                <a:cs typeface="+mj-cs"/>
              </a:rPr>
              <a:t>Průběh meiózy</a:t>
            </a:r>
            <a:endParaRPr lang="cs-CZ" altLang="cs-CZ" sz="4000" dirty="0">
              <a:solidFill>
                <a:srgbClr val="C00000"/>
              </a:solidFill>
              <a:latin typeface="+mj-lt"/>
              <a:ea typeface="+mj-ea"/>
              <a:cs typeface="+mj-cs"/>
            </a:endParaRPr>
          </a:p>
        </p:txBody>
      </p:sp>
    </p:spTree>
    <p:extLst>
      <p:ext uri="{BB962C8B-B14F-4D97-AF65-F5344CB8AC3E}">
        <p14:creationId xmlns:p14="http://schemas.microsoft.com/office/powerpoint/2010/main" val="60754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19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2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19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2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20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20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20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6" grpId="0"/>
      <p:bldP spid="8197" grpId="0"/>
      <p:bldP spid="8200" grpId="0"/>
      <p:bldP spid="8207" grpId="0"/>
      <p:bldP spid="820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9718" y="-144184"/>
            <a:ext cx="7886700" cy="1325563"/>
          </a:xfrm>
        </p:spPr>
        <p:txBody>
          <a:bodyPr>
            <a:normAutofit/>
          </a:bodyPr>
          <a:lstStyle/>
          <a:p>
            <a:pPr algn="ctr"/>
            <a:r>
              <a:rPr lang="cs-CZ" sz="4000" dirty="0">
                <a:solidFill>
                  <a:srgbClr val="C00000"/>
                </a:solidFill>
              </a:rPr>
              <a:t>Meióza </a:t>
            </a:r>
            <a:r>
              <a:rPr lang="cs-CZ" sz="4000" dirty="0" err="1">
                <a:solidFill>
                  <a:srgbClr val="C00000"/>
                </a:solidFill>
              </a:rPr>
              <a:t>superstručně</a:t>
            </a:r>
            <a:endParaRPr lang="cs-CZ" sz="4000" dirty="0">
              <a:solidFill>
                <a:srgbClr val="C00000"/>
              </a:solidFill>
            </a:endParaRPr>
          </a:p>
        </p:txBody>
      </p:sp>
      <p:sp>
        <p:nvSpPr>
          <p:cNvPr id="3" name="TextovéPole 2"/>
          <p:cNvSpPr txBox="1"/>
          <p:nvPr/>
        </p:nvSpPr>
        <p:spPr>
          <a:xfrm>
            <a:off x="2690648" y="1839310"/>
            <a:ext cx="184731" cy="430887"/>
          </a:xfrm>
          <a:prstGeom prst="rect">
            <a:avLst/>
          </a:prstGeom>
          <a:noFill/>
        </p:spPr>
        <p:txBody>
          <a:bodyPr wrap="none" rtlCol="0">
            <a:spAutoFit/>
          </a:bodyPr>
          <a:lstStyle/>
          <a:p>
            <a:endParaRPr lang="cs-CZ" sz="2200" dirty="0" smtClean="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1742" y="1182029"/>
            <a:ext cx="1983370" cy="5475249"/>
          </a:xfrm>
          <a:prstGeom prst="rect">
            <a:avLst/>
          </a:prstGeom>
        </p:spPr>
      </p:pic>
      <p:sp>
        <p:nvSpPr>
          <p:cNvPr id="5" name="TextovéPole 4"/>
          <p:cNvSpPr txBox="1"/>
          <p:nvPr/>
        </p:nvSpPr>
        <p:spPr>
          <a:xfrm>
            <a:off x="4996305" y="1670032"/>
            <a:ext cx="1851661" cy="769441"/>
          </a:xfrm>
          <a:prstGeom prst="rect">
            <a:avLst/>
          </a:prstGeom>
          <a:noFill/>
        </p:spPr>
        <p:txBody>
          <a:bodyPr wrap="none" rtlCol="0">
            <a:spAutoFit/>
          </a:bodyPr>
          <a:lstStyle/>
          <a:p>
            <a:pPr algn="ctr"/>
            <a:r>
              <a:rPr lang="cs-CZ" sz="2200" dirty="0" smtClean="0"/>
              <a:t>Replikace DNA</a:t>
            </a:r>
          </a:p>
          <a:p>
            <a:pPr algn="ctr"/>
            <a:r>
              <a:rPr lang="cs-CZ" sz="2200" dirty="0" smtClean="0"/>
              <a:t>před meiózou</a:t>
            </a:r>
            <a:endParaRPr lang="en-US" sz="2200" dirty="0" smtClean="0"/>
          </a:p>
        </p:txBody>
      </p:sp>
      <p:sp>
        <p:nvSpPr>
          <p:cNvPr id="6" name="TextovéPole 5"/>
          <p:cNvSpPr txBox="1"/>
          <p:nvPr/>
        </p:nvSpPr>
        <p:spPr>
          <a:xfrm>
            <a:off x="490654" y="3254145"/>
            <a:ext cx="3262962" cy="1446550"/>
          </a:xfrm>
          <a:prstGeom prst="rect">
            <a:avLst/>
          </a:prstGeom>
          <a:noFill/>
        </p:spPr>
        <p:txBody>
          <a:bodyPr wrap="square" rtlCol="0">
            <a:spAutoFit/>
          </a:bodyPr>
          <a:lstStyle/>
          <a:p>
            <a:pPr marL="342900" indent="-342900">
              <a:buFont typeface="Arial" panose="020B0604020202020204" pitchFamily="34" charset="0"/>
              <a:buChar char="•"/>
            </a:pPr>
            <a:r>
              <a:rPr lang="cs-CZ" sz="2200" dirty="0" smtClean="0"/>
              <a:t>Crossing-over</a:t>
            </a:r>
          </a:p>
          <a:p>
            <a:pPr marL="342900" indent="-342900">
              <a:buFont typeface="Arial" panose="020B0604020202020204" pitchFamily="34" charset="0"/>
              <a:buChar char="•"/>
            </a:pPr>
            <a:r>
              <a:rPr lang="cs-CZ" sz="2200" dirty="0" smtClean="0"/>
              <a:t>Rozchod homologních chromosomů</a:t>
            </a:r>
          </a:p>
          <a:p>
            <a:pPr marL="342900" indent="-342900">
              <a:buFont typeface="Arial" panose="020B0604020202020204" pitchFamily="34" charset="0"/>
              <a:buChar char="•"/>
            </a:pPr>
            <a:r>
              <a:rPr lang="cs-CZ" sz="2200" dirty="0" smtClean="0"/>
              <a:t>První rozdělení buňky </a:t>
            </a:r>
            <a:endParaRPr lang="en-US" sz="2200" dirty="0" smtClean="0"/>
          </a:p>
        </p:txBody>
      </p:sp>
      <p:sp>
        <p:nvSpPr>
          <p:cNvPr id="7" name="TextovéPole 6"/>
          <p:cNvSpPr txBox="1"/>
          <p:nvPr/>
        </p:nvSpPr>
        <p:spPr>
          <a:xfrm>
            <a:off x="5656196" y="4689542"/>
            <a:ext cx="3127587" cy="769441"/>
          </a:xfrm>
          <a:prstGeom prst="rect">
            <a:avLst/>
          </a:prstGeom>
          <a:noFill/>
        </p:spPr>
        <p:txBody>
          <a:bodyPr wrap="none" rtlCol="0">
            <a:spAutoFit/>
          </a:bodyPr>
          <a:lstStyle/>
          <a:p>
            <a:pPr marL="342900" indent="-342900">
              <a:buFont typeface="Arial" panose="020B0604020202020204" pitchFamily="34" charset="0"/>
              <a:buChar char="•"/>
            </a:pPr>
            <a:r>
              <a:rPr lang="cs-CZ" sz="2200" dirty="0" smtClean="0"/>
              <a:t>Rozchod chromatid</a:t>
            </a:r>
          </a:p>
          <a:p>
            <a:pPr marL="342900" indent="-342900">
              <a:buFont typeface="Arial" panose="020B0604020202020204" pitchFamily="34" charset="0"/>
              <a:buChar char="•"/>
            </a:pPr>
            <a:r>
              <a:rPr lang="cs-CZ" sz="2200" dirty="0" smtClean="0"/>
              <a:t>Druhé rozdělení buněk</a:t>
            </a:r>
            <a:endParaRPr lang="en-US" sz="2200" dirty="0" smtClean="0"/>
          </a:p>
        </p:txBody>
      </p:sp>
      <p:sp>
        <p:nvSpPr>
          <p:cNvPr id="8" name="TextovéPole 7"/>
          <p:cNvSpPr txBox="1"/>
          <p:nvPr/>
        </p:nvSpPr>
        <p:spPr>
          <a:xfrm>
            <a:off x="1182030" y="5820931"/>
            <a:ext cx="2220480" cy="769441"/>
          </a:xfrm>
          <a:prstGeom prst="rect">
            <a:avLst/>
          </a:prstGeom>
          <a:noFill/>
        </p:spPr>
        <p:txBody>
          <a:bodyPr wrap="none" rtlCol="0">
            <a:spAutoFit/>
          </a:bodyPr>
          <a:lstStyle/>
          <a:p>
            <a:r>
              <a:rPr lang="cs-CZ" sz="2200" dirty="0" smtClean="0"/>
              <a:t>4 haploidní buňky</a:t>
            </a:r>
          </a:p>
          <a:p>
            <a:r>
              <a:rPr lang="cs-CZ" sz="2200" dirty="0" smtClean="0"/>
              <a:t>každá jiná</a:t>
            </a:r>
            <a:endParaRPr lang="en-US" sz="2200" dirty="0" smtClean="0"/>
          </a:p>
        </p:txBody>
      </p:sp>
    </p:spTree>
    <p:extLst>
      <p:ext uri="{BB962C8B-B14F-4D97-AF65-F5344CB8AC3E}">
        <p14:creationId xmlns:p14="http://schemas.microsoft.com/office/powerpoint/2010/main" val="311091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008000"/>
                </a:solidFill>
              </a:rPr>
              <a:t>Meióza – otázka 1</a:t>
            </a:r>
            <a:endParaRPr lang="en-US" sz="4000" dirty="0">
              <a:solidFill>
                <a:srgbClr val="008000"/>
              </a:solidFill>
            </a:endParaRPr>
          </a:p>
        </p:txBody>
      </p:sp>
      <p:sp>
        <p:nvSpPr>
          <p:cNvPr id="5" name="TextovéPole 4"/>
          <p:cNvSpPr txBox="1"/>
          <p:nvPr/>
        </p:nvSpPr>
        <p:spPr>
          <a:xfrm>
            <a:off x="436880" y="1584960"/>
            <a:ext cx="3860800" cy="1631216"/>
          </a:xfrm>
          <a:prstGeom prst="rect">
            <a:avLst/>
          </a:prstGeom>
          <a:noFill/>
        </p:spPr>
        <p:txBody>
          <a:bodyPr wrap="square" rtlCol="0">
            <a:spAutoFit/>
          </a:bodyPr>
          <a:lstStyle/>
          <a:p>
            <a:r>
              <a:rPr lang="cs-CZ" sz="2000" dirty="0" smtClean="0"/>
              <a:t>Muž má genotyp </a:t>
            </a:r>
            <a:r>
              <a:rPr lang="cs-CZ" sz="2000" i="1" dirty="0" err="1" smtClean="0"/>
              <a:t>A</a:t>
            </a:r>
            <a:r>
              <a:rPr lang="cs-CZ" sz="2000" i="1" baseline="-25000" dirty="0" err="1" smtClean="0"/>
              <a:t>1</a:t>
            </a:r>
            <a:r>
              <a:rPr lang="cs-CZ" sz="2000" i="1" dirty="0" err="1" smtClean="0"/>
              <a:t>A</a:t>
            </a:r>
            <a:r>
              <a:rPr lang="cs-CZ" sz="2000" i="1" baseline="-25000" dirty="0" err="1" smtClean="0"/>
              <a:t>2</a:t>
            </a:r>
            <a:r>
              <a:rPr lang="cs-CZ" sz="2000" dirty="0" smtClean="0"/>
              <a:t> (tj. má od genu </a:t>
            </a:r>
            <a:r>
              <a:rPr lang="cs-CZ" sz="2000" i="1" dirty="0" smtClean="0"/>
              <a:t>A</a:t>
            </a:r>
            <a:r>
              <a:rPr lang="cs-CZ" sz="2000" dirty="0" smtClean="0"/>
              <a:t> dvě alely </a:t>
            </a:r>
            <a:r>
              <a:rPr lang="cs-CZ" sz="2000" i="1" dirty="0" smtClean="0"/>
              <a:t>– </a:t>
            </a:r>
            <a:r>
              <a:rPr lang="cs-CZ" sz="2000" i="1" dirty="0" err="1" smtClean="0"/>
              <a:t>A</a:t>
            </a:r>
            <a:r>
              <a:rPr lang="cs-CZ" sz="2000" i="1" baseline="-25000" dirty="0" err="1" smtClean="0"/>
              <a:t>1</a:t>
            </a:r>
            <a:r>
              <a:rPr lang="cs-CZ" sz="2000" i="1" dirty="0" smtClean="0"/>
              <a:t> </a:t>
            </a:r>
            <a:r>
              <a:rPr lang="cs-CZ" sz="2000" dirty="0" smtClean="0"/>
              <a:t>a </a:t>
            </a:r>
            <a:r>
              <a:rPr lang="cs-CZ" sz="2000" i="1" dirty="0" err="1" smtClean="0"/>
              <a:t>A</a:t>
            </a:r>
            <a:r>
              <a:rPr lang="cs-CZ" sz="2000" i="1" baseline="-25000" dirty="0" err="1" smtClean="0"/>
              <a:t>2</a:t>
            </a:r>
            <a:r>
              <a:rPr lang="cs-CZ" sz="2000" dirty="0" smtClean="0"/>
              <a:t>). </a:t>
            </a:r>
          </a:p>
          <a:p>
            <a:endParaRPr lang="cs-CZ" sz="2000" dirty="0"/>
          </a:p>
          <a:p>
            <a:r>
              <a:rPr lang="cs-CZ" sz="2000" dirty="0" smtClean="0"/>
              <a:t>Jaké gamety vyprodukuje jediná meióza?</a:t>
            </a:r>
            <a:endParaRPr lang="en-US" sz="2000" dirty="0"/>
          </a:p>
        </p:txBody>
      </p:sp>
      <p:sp>
        <p:nvSpPr>
          <p:cNvPr id="6" name="Obdélník 5"/>
          <p:cNvSpPr/>
          <p:nvPr/>
        </p:nvSpPr>
        <p:spPr>
          <a:xfrm>
            <a:off x="4724400" y="1513840"/>
            <a:ext cx="4572000" cy="3939540"/>
          </a:xfrm>
          <a:prstGeom prst="rect">
            <a:avLst/>
          </a:prstGeom>
        </p:spPr>
        <p:txBody>
          <a:bodyPr>
            <a:spAutoFit/>
          </a:bodyPr>
          <a:lstStyle/>
          <a:p>
            <a:pPr>
              <a:spcAft>
                <a:spcPts val="3600"/>
              </a:spcAft>
            </a:pPr>
            <a:r>
              <a:rPr lang="cs-CZ" sz="2000" dirty="0" smtClean="0"/>
              <a:t>Jednu </a:t>
            </a:r>
            <a:r>
              <a:rPr lang="en-US" sz="2000" i="1" dirty="0" err="1" smtClean="0"/>
              <a:t>A</a:t>
            </a:r>
            <a:r>
              <a:rPr lang="en-US" sz="2000" i="1" baseline="-25000" dirty="0" err="1" smtClean="0"/>
              <a:t>1</a:t>
            </a:r>
            <a:r>
              <a:rPr lang="en-US" sz="2000" i="1" dirty="0" err="1" smtClean="0"/>
              <a:t>A</a:t>
            </a:r>
            <a:r>
              <a:rPr lang="en-US" sz="2000" i="1" baseline="-25000" dirty="0" err="1" smtClean="0"/>
              <a:t>1</a:t>
            </a:r>
            <a:r>
              <a:rPr lang="en-US" sz="2000" dirty="0"/>
              <a:t>,  </a:t>
            </a:r>
            <a:r>
              <a:rPr lang="cs-CZ" sz="2000" dirty="0" smtClean="0"/>
              <a:t>dvě </a:t>
            </a:r>
            <a:r>
              <a:rPr lang="en-US" sz="2000" dirty="0" smtClean="0"/>
              <a:t> </a:t>
            </a:r>
            <a:r>
              <a:rPr lang="en-US" sz="2000" i="1" dirty="0" err="1"/>
              <a:t>A</a:t>
            </a:r>
            <a:r>
              <a:rPr lang="en-US" sz="2000" i="1" baseline="-25000" dirty="0" err="1"/>
              <a:t>1</a:t>
            </a:r>
            <a:r>
              <a:rPr lang="en-US" sz="2000" i="1" dirty="0" err="1"/>
              <a:t>A</a:t>
            </a:r>
            <a:r>
              <a:rPr lang="en-US" sz="2000" i="1" baseline="-25000" dirty="0" err="1"/>
              <a:t>2</a:t>
            </a:r>
            <a:r>
              <a:rPr lang="en-US" sz="2000" dirty="0"/>
              <a:t>, </a:t>
            </a:r>
            <a:r>
              <a:rPr lang="cs-CZ" sz="2000" dirty="0" smtClean="0"/>
              <a:t>jednu</a:t>
            </a:r>
            <a:r>
              <a:rPr lang="en-US" sz="2000" dirty="0" smtClean="0"/>
              <a:t> </a:t>
            </a:r>
            <a:r>
              <a:rPr lang="en-US" sz="2000" i="1" dirty="0" err="1"/>
              <a:t>A</a:t>
            </a:r>
            <a:r>
              <a:rPr lang="en-US" sz="2000" i="1" baseline="-25000" dirty="0" err="1"/>
              <a:t>2</a:t>
            </a:r>
            <a:r>
              <a:rPr lang="en-US" sz="2000" i="1" dirty="0" err="1"/>
              <a:t>A</a:t>
            </a:r>
            <a:r>
              <a:rPr lang="en-US" sz="2000" i="1" baseline="-25000" dirty="0" err="1"/>
              <a:t>2</a:t>
            </a:r>
            <a:endParaRPr lang="en-US" sz="2000" dirty="0"/>
          </a:p>
          <a:p>
            <a:pPr>
              <a:spcAft>
                <a:spcPts val="3000"/>
              </a:spcAft>
            </a:pPr>
            <a:r>
              <a:rPr lang="cs-CZ" sz="2000" dirty="0" smtClean="0"/>
              <a:t>Jednu </a:t>
            </a:r>
            <a:r>
              <a:rPr lang="en-US" sz="2000" i="1" dirty="0" smtClean="0"/>
              <a:t>A</a:t>
            </a:r>
            <a:r>
              <a:rPr lang="en-US" sz="2000" i="1" baseline="-25000" dirty="0" smtClean="0"/>
              <a:t>1</a:t>
            </a:r>
            <a:r>
              <a:rPr lang="en-US" sz="2000" dirty="0"/>
              <a:t>,  </a:t>
            </a:r>
            <a:r>
              <a:rPr lang="cs-CZ" sz="2000" dirty="0" smtClean="0"/>
              <a:t>dvě </a:t>
            </a:r>
            <a:r>
              <a:rPr lang="en-US" sz="2000" i="1" dirty="0" smtClean="0"/>
              <a:t> </a:t>
            </a:r>
            <a:r>
              <a:rPr lang="en-US" sz="2000" i="1" dirty="0" err="1"/>
              <a:t>A</a:t>
            </a:r>
            <a:r>
              <a:rPr lang="en-US" sz="2000" i="1" baseline="-25000" dirty="0" err="1"/>
              <a:t>1</a:t>
            </a:r>
            <a:r>
              <a:rPr lang="en-US" sz="2000" i="1" dirty="0" err="1"/>
              <a:t>A</a:t>
            </a:r>
            <a:r>
              <a:rPr lang="en-US" sz="2000" i="1" baseline="-25000" dirty="0" err="1"/>
              <a:t>2</a:t>
            </a:r>
            <a:r>
              <a:rPr lang="en-US" sz="2000" dirty="0"/>
              <a:t>, </a:t>
            </a:r>
            <a:r>
              <a:rPr lang="cs-CZ" sz="2000" dirty="0" smtClean="0"/>
              <a:t>jednu</a:t>
            </a:r>
            <a:r>
              <a:rPr lang="en-US" sz="2000" dirty="0" smtClean="0"/>
              <a:t> </a:t>
            </a:r>
            <a:r>
              <a:rPr lang="en-US" sz="2000" i="1" dirty="0" err="1"/>
              <a:t>A</a:t>
            </a:r>
            <a:r>
              <a:rPr lang="en-US" sz="2000" i="1" baseline="-25000" dirty="0" err="1"/>
              <a:t>2</a:t>
            </a:r>
            <a:endParaRPr lang="en-US" sz="2000" dirty="0"/>
          </a:p>
          <a:p>
            <a:pPr>
              <a:spcAft>
                <a:spcPts val="3000"/>
              </a:spcAft>
            </a:pPr>
            <a:r>
              <a:rPr lang="en-US" sz="2000" dirty="0"/>
              <a:t> </a:t>
            </a:r>
            <a:r>
              <a:rPr lang="cs-CZ" sz="2000" dirty="0" smtClean="0"/>
              <a:t>Dvě</a:t>
            </a:r>
            <a:r>
              <a:rPr lang="en-US" sz="2000" dirty="0" smtClean="0"/>
              <a:t> </a:t>
            </a:r>
            <a:r>
              <a:rPr lang="en-US" sz="2000" i="1" dirty="0"/>
              <a:t>A</a:t>
            </a:r>
            <a:r>
              <a:rPr lang="en-US" sz="2000" i="1" baseline="-25000" dirty="0"/>
              <a:t>1</a:t>
            </a:r>
            <a:r>
              <a:rPr lang="en-US" sz="2000" dirty="0"/>
              <a:t>,  </a:t>
            </a:r>
            <a:r>
              <a:rPr lang="cs-CZ" sz="2000" dirty="0" smtClean="0"/>
              <a:t>dvě</a:t>
            </a:r>
            <a:r>
              <a:rPr lang="en-US" sz="2000" dirty="0" smtClean="0"/>
              <a:t> </a:t>
            </a:r>
            <a:r>
              <a:rPr lang="en-US" sz="2000" i="1" dirty="0" err="1"/>
              <a:t>A</a:t>
            </a:r>
            <a:r>
              <a:rPr lang="en-US" sz="2000" i="1" baseline="-25000" dirty="0" err="1"/>
              <a:t>2</a:t>
            </a:r>
            <a:endParaRPr lang="en-US" sz="2000" dirty="0"/>
          </a:p>
          <a:p>
            <a:pPr>
              <a:spcAft>
                <a:spcPts val="3000"/>
              </a:spcAft>
            </a:pPr>
            <a:r>
              <a:rPr lang="en-US" sz="2000" dirty="0"/>
              <a:t> </a:t>
            </a:r>
            <a:r>
              <a:rPr lang="cs-CZ" sz="2000" dirty="0" smtClean="0"/>
              <a:t>Čtyři </a:t>
            </a:r>
            <a:r>
              <a:rPr lang="en-US" sz="2000" i="1" dirty="0" err="1" smtClean="0"/>
              <a:t>A</a:t>
            </a:r>
            <a:r>
              <a:rPr lang="en-US" sz="2000" i="1" baseline="-25000" dirty="0" err="1" smtClean="0"/>
              <a:t>1</a:t>
            </a:r>
            <a:r>
              <a:rPr lang="en-US" sz="2000" i="1" dirty="0" err="1" smtClean="0"/>
              <a:t>A</a:t>
            </a:r>
            <a:r>
              <a:rPr lang="en-US" sz="2000" i="1" baseline="-25000" dirty="0" err="1" smtClean="0"/>
              <a:t>2</a:t>
            </a:r>
            <a:endParaRPr lang="en-US" sz="2000" dirty="0"/>
          </a:p>
          <a:p>
            <a:pPr>
              <a:spcAft>
                <a:spcPts val="3000"/>
              </a:spcAft>
            </a:pPr>
            <a:r>
              <a:rPr lang="cs-CZ" sz="2000" dirty="0" smtClean="0"/>
              <a:t>Nic z předchozího</a:t>
            </a:r>
            <a:endParaRPr lang="en-US" sz="2000" dirty="0"/>
          </a:p>
          <a:p>
            <a:pPr>
              <a:spcAft>
                <a:spcPts val="3000"/>
              </a:spcAft>
            </a:pPr>
            <a:r>
              <a:rPr lang="cs-CZ" sz="2000" dirty="0" smtClean="0"/>
              <a:t>Potřebujeme více informací</a:t>
            </a:r>
            <a:endParaRPr lang="en-US" sz="2000" dirty="0"/>
          </a:p>
        </p:txBody>
      </p:sp>
      <p:sp>
        <p:nvSpPr>
          <p:cNvPr id="7" name="Ovál 6"/>
          <p:cNvSpPr/>
          <p:nvPr/>
        </p:nvSpPr>
        <p:spPr>
          <a:xfrm>
            <a:off x="4434840" y="1590040"/>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ál 7"/>
          <p:cNvSpPr/>
          <p:nvPr/>
        </p:nvSpPr>
        <p:spPr>
          <a:xfrm>
            <a:off x="4434840" y="2345704"/>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ál 8"/>
          <p:cNvSpPr/>
          <p:nvPr/>
        </p:nvSpPr>
        <p:spPr>
          <a:xfrm>
            <a:off x="4434840" y="3066344"/>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ál 9"/>
          <p:cNvSpPr/>
          <p:nvPr/>
        </p:nvSpPr>
        <p:spPr>
          <a:xfrm>
            <a:off x="4434840" y="3718616"/>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ál 10"/>
          <p:cNvSpPr/>
          <p:nvPr/>
        </p:nvSpPr>
        <p:spPr>
          <a:xfrm>
            <a:off x="4434840" y="4425752"/>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ál 11"/>
          <p:cNvSpPr/>
          <p:nvPr/>
        </p:nvSpPr>
        <p:spPr>
          <a:xfrm>
            <a:off x="4458208" y="5090216"/>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Obrázek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2844" y="3383498"/>
            <a:ext cx="1822704" cy="2764536"/>
          </a:xfrm>
          <a:prstGeom prst="rect">
            <a:avLst/>
          </a:prstGeom>
        </p:spPr>
      </p:pic>
    </p:spTree>
    <p:extLst>
      <p:ext uri="{BB962C8B-B14F-4D97-AF65-F5344CB8AC3E}">
        <p14:creationId xmlns:p14="http://schemas.microsoft.com/office/powerpoint/2010/main" val="26842672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008000"/>
                </a:solidFill>
              </a:rPr>
              <a:t>Meióza – otázka 1</a:t>
            </a:r>
            <a:endParaRPr lang="en-US" sz="4000" dirty="0">
              <a:solidFill>
                <a:srgbClr val="008000"/>
              </a:solidFill>
            </a:endParaRPr>
          </a:p>
        </p:txBody>
      </p:sp>
      <p:sp>
        <p:nvSpPr>
          <p:cNvPr id="5" name="TextovéPole 4"/>
          <p:cNvSpPr txBox="1"/>
          <p:nvPr/>
        </p:nvSpPr>
        <p:spPr>
          <a:xfrm>
            <a:off x="436880" y="1584960"/>
            <a:ext cx="3860800" cy="1631216"/>
          </a:xfrm>
          <a:prstGeom prst="rect">
            <a:avLst/>
          </a:prstGeom>
          <a:noFill/>
        </p:spPr>
        <p:txBody>
          <a:bodyPr wrap="square" rtlCol="0">
            <a:spAutoFit/>
          </a:bodyPr>
          <a:lstStyle/>
          <a:p>
            <a:r>
              <a:rPr lang="cs-CZ" sz="2000" dirty="0" smtClean="0"/>
              <a:t>Muž má genotyp </a:t>
            </a:r>
            <a:r>
              <a:rPr lang="cs-CZ" sz="2000" i="1" dirty="0" err="1" smtClean="0"/>
              <a:t>A</a:t>
            </a:r>
            <a:r>
              <a:rPr lang="cs-CZ" sz="2000" i="1" baseline="-25000" dirty="0" err="1" smtClean="0"/>
              <a:t>1</a:t>
            </a:r>
            <a:r>
              <a:rPr lang="cs-CZ" sz="2000" i="1" dirty="0" err="1" smtClean="0"/>
              <a:t>A</a:t>
            </a:r>
            <a:r>
              <a:rPr lang="cs-CZ" sz="2000" i="1" baseline="-25000" dirty="0" err="1" smtClean="0"/>
              <a:t>2</a:t>
            </a:r>
            <a:r>
              <a:rPr lang="cs-CZ" sz="2000" dirty="0" smtClean="0"/>
              <a:t> (tj. má od genu </a:t>
            </a:r>
            <a:r>
              <a:rPr lang="cs-CZ" sz="2000" i="1" dirty="0" smtClean="0"/>
              <a:t>A</a:t>
            </a:r>
            <a:r>
              <a:rPr lang="cs-CZ" sz="2000" dirty="0" smtClean="0"/>
              <a:t> dvě alely </a:t>
            </a:r>
            <a:r>
              <a:rPr lang="cs-CZ" sz="2000" i="1" dirty="0" smtClean="0"/>
              <a:t>– </a:t>
            </a:r>
            <a:r>
              <a:rPr lang="cs-CZ" sz="2000" i="1" dirty="0" err="1" smtClean="0"/>
              <a:t>A</a:t>
            </a:r>
            <a:r>
              <a:rPr lang="cs-CZ" sz="2000" i="1" baseline="-25000" dirty="0" err="1" smtClean="0"/>
              <a:t>1</a:t>
            </a:r>
            <a:r>
              <a:rPr lang="cs-CZ" sz="2000" i="1" dirty="0" smtClean="0"/>
              <a:t> </a:t>
            </a:r>
            <a:r>
              <a:rPr lang="cs-CZ" sz="2000" dirty="0" smtClean="0"/>
              <a:t>a </a:t>
            </a:r>
            <a:r>
              <a:rPr lang="cs-CZ" sz="2000" i="1" dirty="0" err="1" smtClean="0"/>
              <a:t>A</a:t>
            </a:r>
            <a:r>
              <a:rPr lang="cs-CZ" sz="2000" i="1" baseline="-25000" dirty="0" err="1" smtClean="0"/>
              <a:t>2</a:t>
            </a:r>
            <a:r>
              <a:rPr lang="cs-CZ" sz="2000" dirty="0" smtClean="0"/>
              <a:t>). </a:t>
            </a:r>
          </a:p>
          <a:p>
            <a:endParaRPr lang="cs-CZ" sz="2000" dirty="0"/>
          </a:p>
          <a:p>
            <a:r>
              <a:rPr lang="cs-CZ" sz="2000" dirty="0" smtClean="0"/>
              <a:t>Jaké gamety vyprodukuje jediná meióza?</a:t>
            </a:r>
            <a:endParaRPr lang="en-US" sz="2000" dirty="0"/>
          </a:p>
        </p:txBody>
      </p:sp>
      <p:sp>
        <p:nvSpPr>
          <p:cNvPr id="6" name="Obdélník 5"/>
          <p:cNvSpPr/>
          <p:nvPr/>
        </p:nvSpPr>
        <p:spPr>
          <a:xfrm>
            <a:off x="4724400" y="1513840"/>
            <a:ext cx="4572000" cy="3939540"/>
          </a:xfrm>
          <a:prstGeom prst="rect">
            <a:avLst/>
          </a:prstGeom>
        </p:spPr>
        <p:txBody>
          <a:bodyPr>
            <a:spAutoFit/>
          </a:bodyPr>
          <a:lstStyle/>
          <a:p>
            <a:pPr>
              <a:spcAft>
                <a:spcPts val="3600"/>
              </a:spcAft>
            </a:pPr>
            <a:r>
              <a:rPr lang="cs-CZ" sz="2000" dirty="0" smtClean="0"/>
              <a:t>Jednu </a:t>
            </a:r>
            <a:r>
              <a:rPr lang="en-US" sz="2000" i="1" dirty="0" err="1" smtClean="0"/>
              <a:t>A</a:t>
            </a:r>
            <a:r>
              <a:rPr lang="en-US" sz="2000" i="1" baseline="-25000" dirty="0" err="1" smtClean="0"/>
              <a:t>1</a:t>
            </a:r>
            <a:r>
              <a:rPr lang="en-US" sz="2000" i="1" dirty="0" err="1" smtClean="0"/>
              <a:t>A</a:t>
            </a:r>
            <a:r>
              <a:rPr lang="en-US" sz="2000" i="1" baseline="-25000" dirty="0" err="1" smtClean="0"/>
              <a:t>1</a:t>
            </a:r>
            <a:r>
              <a:rPr lang="en-US" sz="2000" dirty="0"/>
              <a:t>,  </a:t>
            </a:r>
            <a:r>
              <a:rPr lang="cs-CZ" sz="2000" dirty="0" smtClean="0"/>
              <a:t>dvě </a:t>
            </a:r>
            <a:r>
              <a:rPr lang="en-US" sz="2000" dirty="0" smtClean="0"/>
              <a:t> </a:t>
            </a:r>
            <a:r>
              <a:rPr lang="en-US" sz="2000" i="1" dirty="0" err="1"/>
              <a:t>A</a:t>
            </a:r>
            <a:r>
              <a:rPr lang="en-US" sz="2000" i="1" baseline="-25000" dirty="0" err="1"/>
              <a:t>1</a:t>
            </a:r>
            <a:r>
              <a:rPr lang="en-US" sz="2000" i="1" dirty="0" err="1"/>
              <a:t>A</a:t>
            </a:r>
            <a:r>
              <a:rPr lang="en-US" sz="2000" i="1" baseline="-25000" dirty="0" err="1"/>
              <a:t>2</a:t>
            </a:r>
            <a:r>
              <a:rPr lang="en-US" sz="2000" dirty="0"/>
              <a:t>, </a:t>
            </a:r>
            <a:r>
              <a:rPr lang="cs-CZ" sz="2000" dirty="0" smtClean="0"/>
              <a:t>jednu</a:t>
            </a:r>
            <a:r>
              <a:rPr lang="en-US" sz="2000" dirty="0" smtClean="0"/>
              <a:t> </a:t>
            </a:r>
            <a:r>
              <a:rPr lang="en-US" sz="2000" i="1" dirty="0" err="1"/>
              <a:t>A</a:t>
            </a:r>
            <a:r>
              <a:rPr lang="en-US" sz="2000" i="1" baseline="-25000" dirty="0" err="1"/>
              <a:t>2</a:t>
            </a:r>
            <a:r>
              <a:rPr lang="en-US" sz="2000" i="1" dirty="0" err="1"/>
              <a:t>A</a:t>
            </a:r>
            <a:r>
              <a:rPr lang="en-US" sz="2000" i="1" baseline="-25000" dirty="0" err="1"/>
              <a:t>2</a:t>
            </a:r>
            <a:endParaRPr lang="en-US" sz="2000" dirty="0"/>
          </a:p>
          <a:p>
            <a:pPr>
              <a:spcAft>
                <a:spcPts val="3000"/>
              </a:spcAft>
            </a:pPr>
            <a:r>
              <a:rPr lang="cs-CZ" sz="2000" dirty="0" smtClean="0"/>
              <a:t>Jednu </a:t>
            </a:r>
            <a:r>
              <a:rPr lang="en-US" sz="2000" i="1" dirty="0" smtClean="0"/>
              <a:t>A</a:t>
            </a:r>
            <a:r>
              <a:rPr lang="en-US" sz="2000" i="1" baseline="-25000" dirty="0" smtClean="0"/>
              <a:t>1</a:t>
            </a:r>
            <a:r>
              <a:rPr lang="en-US" sz="2000" dirty="0"/>
              <a:t>,  </a:t>
            </a:r>
            <a:r>
              <a:rPr lang="cs-CZ" sz="2000" dirty="0" smtClean="0"/>
              <a:t>dvě </a:t>
            </a:r>
            <a:r>
              <a:rPr lang="en-US" sz="2000" i="1" dirty="0" smtClean="0"/>
              <a:t> </a:t>
            </a:r>
            <a:r>
              <a:rPr lang="en-US" sz="2000" i="1" dirty="0" err="1"/>
              <a:t>A</a:t>
            </a:r>
            <a:r>
              <a:rPr lang="en-US" sz="2000" i="1" baseline="-25000" dirty="0" err="1"/>
              <a:t>1</a:t>
            </a:r>
            <a:r>
              <a:rPr lang="en-US" sz="2000" i="1" dirty="0" err="1"/>
              <a:t>A</a:t>
            </a:r>
            <a:r>
              <a:rPr lang="en-US" sz="2000" i="1" baseline="-25000" dirty="0" err="1"/>
              <a:t>2</a:t>
            </a:r>
            <a:r>
              <a:rPr lang="en-US" sz="2000" dirty="0"/>
              <a:t>, </a:t>
            </a:r>
            <a:r>
              <a:rPr lang="cs-CZ" sz="2000" dirty="0" smtClean="0"/>
              <a:t>jednu</a:t>
            </a:r>
            <a:r>
              <a:rPr lang="en-US" sz="2000" dirty="0" smtClean="0"/>
              <a:t> </a:t>
            </a:r>
            <a:r>
              <a:rPr lang="en-US" sz="2000" i="1" dirty="0" err="1"/>
              <a:t>A</a:t>
            </a:r>
            <a:r>
              <a:rPr lang="en-US" sz="2000" i="1" baseline="-25000" dirty="0" err="1"/>
              <a:t>2</a:t>
            </a:r>
            <a:endParaRPr lang="en-US" sz="2000" dirty="0"/>
          </a:p>
          <a:p>
            <a:pPr>
              <a:spcAft>
                <a:spcPts val="3000"/>
              </a:spcAft>
            </a:pPr>
            <a:r>
              <a:rPr lang="en-US" sz="2000" dirty="0"/>
              <a:t> </a:t>
            </a:r>
            <a:r>
              <a:rPr lang="cs-CZ" sz="2000" dirty="0" smtClean="0"/>
              <a:t>Dvě</a:t>
            </a:r>
            <a:r>
              <a:rPr lang="en-US" sz="2000" dirty="0" smtClean="0"/>
              <a:t> </a:t>
            </a:r>
            <a:r>
              <a:rPr lang="en-US" sz="2000" i="1" dirty="0"/>
              <a:t>A</a:t>
            </a:r>
            <a:r>
              <a:rPr lang="en-US" sz="2000" i="1" baseline="-25000" dirty="0"/>
              <a:t>1</a:t>
            </a:r>
            <a:r>
              <a:rPr lang="en-US" sz="2000" dirty="0"/>
              <a:t>,  </a:t>
            </a:r>
            <a:r>
              <a:rPr lang="cs-CZ" sz="2000" dirty="0" smtClean="0"/>
              <a:t>dvě</a:t>
            </a:r>
            <a:r>
              <a:rPr lang="en-US" sz="2000" dirty="0" smtClean="0"/>
              <a:t> </a:t>
            </a:r>
            <a:r>
              <a:rPr lang="en-US" sz="2000" i="1" dirty="0" err="1"/>
              <a:t>A</a:t>
            </a:r>
            <a:r>
              <a:rPr lang="en-US" sz="2000" i="1" baseline="-25000" dirty="0" err="1"/>
              <a:t>2</a:t>
            </a:r>
            <a:endParaRPr lang="en-US" sz="2000" dirty="0"/>
          </a:p>
          <a:p>
            <a:pPr>
              <a:spcAft>
                <a:spcPts val="3000"/>
              </a:spcAft>
            </a:pPr>
            <a:r>
              <a:rPr lang="en-US" sz="2000" dirty="0"/>
              <a:t> </a:t>
            </a:r>
            <a:r>
              <a:rPr lang="cs-CZ" sz="2000" dirty="0" smtClean="0"/>
              <a:t>Čtyři </a:t>
            </a:r>
            <a:r>
              <a:rPr lang="en-US" sz="2000" i="1" dirty="0" err="1" smtClean="0"/>
              <a:t>A</a:t>
            </a:r>
            <a:r>
              <a:rPr lang="en-US" sz="2000" i="1" baseline="-25000" dirty="0" err="1" smtClean="0"/>
              <a:t>1</a:t>
            </a:r>
            <a:r>
              <a:rPr lang="en-US" sz="2000" i="1" dirty="0" err="1" smtClean="0"/>
              <a:t>A</a:t>
            </a:r>
            <a:r>
              <a:rPr lang="en-US" sz="2000" i="1" baseline="-25000" dirty="0" err="1" smtClean="0"/>
              <a:t>2</a:t>
            </a:r>
            <a:endParaRPr lang="en-US" sz="2000" dirty="0"/>
          </a:p>
          <a:p>
            <a:pPr>
              <a:spcAft>
                <a:spcPts val="3000"/>
              </a:spcAft>
            </a:pPr>
            <a:r>
              <a:rPr lang="cs-CZ" sz="2000" dirty="0" smtClean="0"/>
              <a:t>Nic z předchozího</a:t>
            </a:r>
            <a:endParaRPr lang="en-US" sz="2000" dirty="0"/>
          </a:p>
          <a:p>
            <a:pPr>
              <a:spcAft>
                <a:spcPts val="3000"/>
              </a:spcAft>
            </a:pPr>
            <a:r>
              <a:rPr lang="cs-CZ" sz="2000" dirty="0" smtClean="0"/>
              <a:t>Potřebujeme více informací</a:t>
            </a:r>
            <a:endParaRPr lang="en-US" sz="2000" dirty="0"/>
          </a:p>
        </p:txBody>
      </p:sp>
      <p:sp>
        <p:nvSpPr>
          <p:cNvPr id="7" name="Ovál 6"/>
          <p:cNvSpPr/>
          <p:nvPr/>
        </p:nvSpPr>
        <p:spPr>
          <a:xfrm>
            <a:off x="4434840" y="1590040"/>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ál 7"/>
          <p:cNvSpPr/>
          <p:nvPr/>
        </p:nvSpPr>
        <p:spPr>
          <a:xfrm>
            <a:off x="4434840" y="2345704"/>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ál 8"/>
          <p:cNvSpPr/>
          <p:nvPr/>
        </p:nvSpPr>
        <p:spPr>
          <a:xfrm>
            <a:off x="4434840" y="3066344"/>
            <a:ext cx="233680" cy="233680"/>
          </a:xfrm>
          <a:prstGeom prst="ellipse">
            <a:avLst/>
          </a:prstGeom>
          <a:solidFill>
            <a:srgbClr val="00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000"/>
              </a:solidFill>
            </a:endParaRPr>
          </a:p>
        </p:txBody>
      </p:sp>
      <p:sp>
        <p:nvSpPr>
          <p:cNvPr id="10" name="Ovál 9"/>
          <p:cNvSpPr/>
          <p:nvPr/>
        </p:nvSpPr>
        <p:spPr>
          <a:xfrm>
            <a:off x="4434840" y="3718616"/>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ál 10"/>
          <p:cNvSpPr/>
          <p:nvPr/>
        </p:nvSpPr>
        <p:spPr>
          <a:xfrm>
            <a:off x="4434840" y="4425752"/>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ál 11"/>
          <p:cNvSpPr/>
          <p:nvPr/>
        </p:nvSpPr>
        <p:spPr>
          <a:xfrm>
            <a:off x="4458208" y="5090216"/>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Obrázek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2844" y="3383498"/>
            <a:ext cx="1822704" cy="2764536"/>
          </a:xfrm>
          <a:prstGeom prst="rect">
            <a:avLst/>
          </a:prstGeom>
        </p:spPr>
      </p:pic>
    </p:spTree>
    <p:extLst>
      <p:ext uri="{BB962C8B-B14F-4D97-AF65-F5344CB8AC3E}">
        <p14:creationId xmlns:p14="http://schemas.microsoft.com/office/powerpoint/2010/main" val="8372099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008000"/>
                </a:solidFill>
              </a:rPr>
              <a:t>Meióza – otázka 1</a:t>
            </a:r>
            <a:endParaRPr lang="en-US" sz="4000" dirty="0">
              <a:solidFill>
                <a:srgbClr val="008000"/>
              </a:solidFill>
            </a:endParaRPr>
          </a:p>
        </p:txBody>
      </p:sp>
      <p:sp>
        <p:nvSpPr>
          <p:cNvPr id="5" name="TextovéPole 4"/>
          <p:cNvSpPr txBox="1"/>
          <p:nvPr/>
        </p:nvSpPr>
        <p:spPr>
          <a:xfrm>
            <a:off x="436880" y="1584960"/>
            <a:ext cx="2687320" cy="2246769"/>
          </a:xfrm>
          <a:prstGeom prst="rect">
            <a:avLst/>
          </a:prstGeom>
          <a:noFill/>
        </p:spPr>
        <p:txBody>
          <a:bodyPr wrap="square" rtlCol="0">
            <a:spAutoFit/>
          </a:bodyPr>
          <a:lstStyle/>
          <a:p>
            <a:r>
              <a:rPr lang="cs-CZ" sz="2000" dirty="0" smtClean="0"/>
              <a:t>Muž má genotyp </a:t>
            </a:r>
            <a:r>
              <a:rPr lang="cs-CZ" sz="2000" i="1" dirty="0" err="1" smtClean="0"/>
              <a:t>A</a:t>
            </a:r>
            <a:r>
              <a:rPr lang="cs-CZ" sz="2000" i="1" baseline="-25000" dirty="0" err="1" smtClean="0"/>
              <a:t>1</a:t>
            </a:r>
            <a:r>
              <a:rPr lang="cs-CZ" sz="2000" i="1" dirty="0" err="1" smtClean="0"/>
              <a:t>A</a:t>
            </a:r>
            <a:r>
              <a:rPr lang="cs-CZ" sz="2000" i="1" baseline="-25000" dirty="0" err="1" smtClean="0"/>
              <a:t>2</a:t>
            </a:r>
            <a:r>
              <a:rPr lang="cs-CZ" sz="2000" dirty="0" smtClean="0"/>
              <a:t> (tj. má od genu </a:t>
            </a:r>
            <a:r>
              <a:rPr lang="cs-CZ" sz="2000" i="1" dirty="0" smtClean="0"/>
              <a:t>A</a:t>
            </a:r>
            <a:r>
              <a:rPr lang="cs-CZ" sz="2000" dirty="0" smtClean="0"/>
              <a:t> dvě alely </a:t>
            </a:r>
            <a:r>
              <a:rPr lang="cs-CZ" sz="2000" i="1" dirty="0" smtClean="0"/>
              <a:t>– </a:t>
            </a:r>
            <a:r>
              <a:rPr lang="cs-CZ" sz="2000" i="1" dirty="0" err="1" smtClean="0"/>
              <a:t>A</a:t>
            </a:r>
            <a:r>
              <a:rPr lang="cs-CZ" sz="2000" i="1" baseline="-25000" dirty="0" err="1" smtClean="0"/>
              <a:t>1</a:t>
            </a:r>
            <a:r>
              <a:rPr lang="cs-CZ" sz="2000" i="1" dirty="0" smtClean="0"/>
              <a:t> </a:t>
            </a:r>
            <a:r>
              <a:rPr lang="cs-CZ" sz="2000" dirty="0" smtClean="0"/>
              <a:t>a </a:t>
            </a:r>
            <a:r>
              <a:rPr lang="cs-CZ" sz="2000" i="1" dirty="0" err="1" smtClean="0"/>
              <a:t>A</a:t>
            </a:r>
            <a:r>
              <a:rPr lang="cs-CZ" sz="2000" i="1" baseline="-25000" dirty="0" err="1" smtClean="0"/>
              <a:t>2</a:t>
            </a:r>
            <a:r>
              <a:rPr lang="cs-CZ" sz="2000" dirty="0" smtClean="0"/>
              <a:t>). </a:t>
            </a:r>
          </a:p>
          <a:p>
            <a:endParaRPr lang="cs-CZ" sz="2000" dirty="0"/>
          </a:p>
          <a:p>
            <a:r>
              <a:rPr lang="cs-CZ" sz="2000" dirty="0" smtClean="0"/>
              <a:t>Jaké gamety vyprodukuje jediná meióza?</a:t>
            </a:r>
            <a:endParaRPr lang="en-US" sz="2000" dirty="0"/>
          </a:p>
        </p:txBody>
      </p:sp>
      <p:sp>
        <p:nvSpPr>
          <p:cNvPr id="9" name="Ovál 8"/>
          <p:cNvSpPr/>
          <p:nvPr/>
        </p:nvSpPr>
        <p:spPr>
          <a:xfrm>
            <a:off x="569019" y="4124246"/>
            <a:ext cx="233680" cy="233680"/>
          </a:xfrm>
          <a:prstGeom prst="ellipse">
            <a:avLst/>
          </a:prstGeom>
          <a:solidFill>
            <a:srgbClr val="00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000"/>
              </a:solidFill>
            </a:endParaRPr>
          </a:p>
        </p:txBody>
      </p:sp>
      <p:sp>
        <p:nvSpPr>
          <p:cNvPr id="3" name="Obdélník 2"/>
          <p:cNvSpPr/>
          <p:nvPr/>
        </p:nvSpPr>
        <p:spPr>
          <a:xfrm>
            <a:off x="947479" y="4056420"/>
            <a:ext cx="1782667" cy="400110"/>
          </a:xfrm>
          <a:prstGeom prst="rect">
            <a:avLst/>
          </a:prstGeom>
        </p:spPr>
        <p:txBody>
          <a:bodyPr wrap="none">
            <a:spAutoFit/>
          </a:bodyPr>
          <a:lstStyle/>
          <a:p>
            <a:pPr>
              <a:spcAft>
                <a:spcPts val="3000"/>
              </a:spcAft>
            </a:pPr>
            <a:r>
              <a:rPr lang="en-US" sz="2000" dirty="0"/>
              <a:t> </a:t>
            </a:r>
            <a:r>
              <a:rPr lang="cs-CZ" sz="2000" dirty="0"/>
              <a:t>Dvě</a:t>
            </a:r>
            <a:r>
              <a:rPr lang="en-US" sz="2000" dirty="0"/>
              <a:t> </a:t>
            </a:r>
            <a:r>
              <a:rPr lang="en-US" sz="2000" i="1" dirty="0"/>
              <a:t>A</a:t>
            </a:r>
            <a:r>
              <a:rPr lang="en-US" sz="2000" i="1" baseline="-25000" dirty="0"/>
              <a:t>1</a:t>
            </a:r>
            <a:r>
              <a:rPr lang="en-US" sz="2000" dirty="0"/>
              <a:t>,  </a:t>
            </a:r>
            <a:r>
              <a:rPr lang="cs-CZ" sz="2000" dirty="0"/>
              <a:t>dvě</a:t>
            </a:r>
            <a:r>
              <a:rPr lang="en-US" sz="2000" dirty="0"/>
              <a:t> </a:t>
            </a:r>
            <a:r>
              <a:rPr lang="en-US" sz="2000" i="1" dirty="0"/>
              <a:t>A</a:t>
            </a:r>
            <a:r>
              <a:rPr lang="en-US" sz="2000" i="1" baseline="-25000" dirty="0"/>
              <a:t>2</a:t>
            </a:r>
            <a:endParaRPr lang="en-US" sz="2000"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6632" y="1798575"/>
            <a:ext cx="5595425" cy="4268850"/>
          </a:xfrm>
          <a:prstGeom prst="rect">
            <a:avLst/>
          </a:prstGeom>
        </p:spPr>
      </p:pic>
      <p:sp>
        <p:nvSpPr>
          <p:cNvPr id="13" name="TextovéPole 12"/>
          <p:cNvSpPr txBox="1"/>
          <p:nvPr/>
        </p:nvSpPr>
        <p:spPr>
          <a:xfrm>
            <a:off x="4972050" y="1417638"/>
            <a:ext cx="1550424" cy="369332"/>
          </a:xfrm>
          <a:prstGeom prst="rect">
            <a:avLst/>
          </a:prstGeom>
          <a:noFill/>
        </p:spPr>
        <p:txBody>
          <a:bodyPr wrap="none" rtlCol="0">
            <a:spAutoFit/>
          </a:bodyPr>
          <a:lstStyle/>
          <a:p>
            <a:r>
              <a:rPr lang="cs-CZ" dirty="0" smtClean="0"/>
              <a:t>Replikace DNA</a:t>
            </a:r>
            <a:endParaRPr lang="cs-CZ" dirty="0"/>
          </a:p>
        </p:txBody>
      </p:sp>
      <p:sp>
        <p:nvSpPr>
          <p:cNvPr id="14" name="TextovéPole 13"/>
          <p:cNvSpPr txBox="1"/>
          <p:nvPr/>
        </p:nvSpPr>
        <p:spPr>
          <a:xfrm>
            <a:off x="6937280" y="1106077"/>
            <a:ext cx="2025302" cy="646331"/>
          </a:xfrm>
          <a:prstGeom prst="rect">
            <a:avLst/>
          </a:prstGeom>
          <a:noFill/>
        </p:spPr>
        <p:txBody>
          <a:bodyPr wrap="square" rtlCol="0">
            <a:spAutoFit/>
          </a:bodyPr>
          <a:lstStyle/>
          <a:p>
            <a:r>
              <a:rPr lang="cs-CZ" dirty="0" smtClean="0"/>
              <a:t>Meióza I – rozchod chromosomů</a:t>
            </a:r>
            <a:endParaRPr lang="cs-CZ" dirty="0"/>
          </a:p>
        </p:txBody>
      </p:sp>
      <p:sp>
        <p:nvSpPr>
          <p:cNvPr id="15" name="TextovéPole 14"/>
          <p:cNvSpPr txBox="1"/>
          <p:nvPr/>
        </p:nvSpPr>
        <p:spPr>
          <a:xfrm>
            <a:off x="6937280" y="6118150"/>
            <a:ext cx="2025302" cy="646331"/>
          </a:xfrm>
          <a:prstGeom prst="rect">
            <a:avLst/>
          </a:prstGeom>
          <a:noFill/>
        </p:spPr>
        <p:txBody>
          <a:bodyPr wrap="square" rtlCol="0">
            <a:spAutoFit/>
          </a:bodyPr>
          <a:lstStyle/>
          <a:p>
            <a:r>
              <a:rPr lang="cs-CZ" dirty="0" smtClean="0"/>
              <a:t>Meióza II – rozchod chromatid</a:t>
            </a:r>
            <a:endParaRPr lang="cs-CZ" dirty="0"/>
          </a:p>
        </p:txBody>
      </p:sp>
      <p:sp>
        <p:nvSpPr>
          <p:cNvPr id="16" name="TextovéPole 15"/>
          <p:cNvSpPr txBox="1"/>
          <p:nvPr/>
        </p:nvSpPr>
        <p:spPr>
          <a:xfrm>
            <a:off x="4111585" y="6256649"/>
            <a:ext cx="920830" cy="369332"/>
          </a:xfrm>
          <a:prstGeom prst="rect">
            <a:avLst/>
          </a:prstGeom>
          <a:noFill/>
        </p:spPr>
        <p:txBody>
          <a:bodyPr wrap="none" rtlCol="0">
            <a:spAutoFit/>
          </a:bodyPr>
          <a:lstStyle/>
          <a:p>
            <a:r>
              <a:rPr lang="cs-CZ" dirty="0" smtClean="0"/>
              <a:t>Gamety</a:t>
            </a:r>
            <a:endParaRPr lang="cs-CZ" dirty="0"/>
          </a:p>
        </p:txBody>
      </p:sp>
      <p:sp>
        <p:nvSpPr>
          <p:cNvPr id="6" name="Obdélník 5"/>
          <p:cNvSpPr/>
          <p:nvPr/>
        </p:nvSpPr>
        <p:spPr>
          <a:xfrm>
            <a:off x="3124200" y="3605048"/>
            <a:ext cx="5838382" cy="31594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3242472" y="1081653"/>
            <a:ext cx="5838382" cy="31594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68845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8538" y="112078"/>
            <a:ext cx="8229600" cy="1143000"/>
          </a:xfrm>
        </p:spPr>
        <p:txBody>
          <a:bodyPr>
            <a:normAutofit/>
          </a:bodyPr>
          <a:lstStyle/>
          <a:p>
            <a:r>
              <a:rPr lang="cs-CZ" sz="4000" dirty="0">
                <a:solidFill>
                  <a:srgbClr val="008000"/>
                </a:solidFill>
              </a:rPr>
              <a:t>Meióza – otázka 2</a:t>
            </a:r>
            <a:endParaRPr lang="en-US" sz="4000" dirty="0">
              <a:solidFill>
                <a:srgbClr val="008000"/>
              </a:solidFill>
            </a:endParaRPr>
          </a:p>
        </p:txBody>
      </p:sp>
      <p:sp>
        <p:nvSpPr>
          <p:cNvPr id="5" name="TextovéPole 4"/>
          <p:cNvSpPr txBox="1"/>
          <p:nvPr/>
        </p:nvSpPr>
        <p:spPr>
          <a:xfrm>
            <a:off x="436880" y="1584960"/>
            <a:ext cx="3860800" cy="2862322"/>
          </a:xfrm>
          <a:prstGeom prst="rect">
            <a:avLst/>
          </a:prstGeom>
          <a:noFill/>
        </p:spPr>
        <p:txBody>
          <a:bodyPr wrap="square" rtlCol="0">
            <a:spAutoFit/>
          </a:bodyPr>
          <a:lstStyle/>
          <a:p>
            <a:r>
              <a:rPr lang="cs-CZ" sz="2000" dirty="0" smtClean="0"/>
              <a:t>Muž má genotyp </a:t>
            </a:r>
            <a:r>
              <a:rPr lang="en-US" sz="2000" i="1" dirty="0" err="1"/>
              <a:t>A</a:t>
            </a:r>
            <a:r>
              <a:rPr lang="en-US" sz="2000" i="1" baseline="-25000" dirty="0" err="1"/>
              <a:t>1</a:t>
            </a:r>
            <a:r>
              <a:rPr lang="en-US" sz="2000" i="1" dirty="0" err="1"/>
              <a:t>A</a:t>
            </a:r>
            <a:r>
              <a:rPr lang="en-US" sz="2000" i="1" baseline="-25000" dirty="0" err="1"/>
              <a:t>1</a:t>
            </a:r>
            <a:r>
              <a:rPr lang="en-US" sz="2000" i="1" dirty="0"/>
              <a:t> </a:t>
            </a:r>
            <a:r>
              <a:rPr lang="en-US" sz="2000" i="1" dirty="0" err="1" smtClean="0"/>
              <a:t>G</a:t>
            </a:r>
            <a:r>
              <a:rPr lang="en-US" sz="2000" i="1" baseline="-25000" dirty="0" err="1" smtClean="0"/>
              <a:t>1</a:t>
            </a:r>
            <a:r>
              <a:rPr lang="en-US" sz="2000" i="1" dirty="0" err="1" smtClean="0"/>
              <a:t>G</a:t>
            </a:r>
            <a:r>
              <a:rPr lang="en-US" sz="2000" i="1" baseline="-25000" dirty="0" err="1" smtClean="0"/>
              <a:t>2</a:t>
            </a:r>
            <a:r>
              <a:rPr lang="cs-CZ" sz="2000" dirty="0" smtClean="0"/>
              <a:t> (tj. má od genu </a:t>
            </a:r>
            <a:r>
              <a:rPr lang="cs-CZ" sz="2000" i="1" dirty="0" smtClean="0"/>
              <a:t>A</a:t>
            </a:r>
            <a:r>
              <a:rPr lang="cs-CZ" sz="2000" dirty="0" smtClean="0"/>
              <a:t> dvě kopie alely</a:t>
            </a:r>
            <a:r>
              <a:rPr lang="cs-CZ" sz="2000" i="1" dirty="0" smtClean="0"/>
              <a:t> </a:t>
            </a:r>
            <a:r>
              <a:rPr lang="cs-CZ" sz="2000" i="1" dirty="0" err="1" smtClean="0"/>
              <a:t>A</a:t>
            </a:r>
            <a:r>
              <a:rPr lang="cs-CZ" sz="2000" i="1" baseline="-25000" dirty="0" err="1" smtClean="0"/>
              <a:t>1</a:t>
            </a:r>
            <a:r>
              <a:rPr lang="cs-CZ" sz="2000" i="1" baseline="-25000" dirty="0" smtClean="0"/>
              <a:t> </a:t>
            </a:r>
            <a:r>
              <a:rPr lang="cs-CZ" sz="2000" dirty="0" smtClean="0"/>
              <a:t>a od genu </a:t>
            </a:r>
            <a:r>
              <a:rPr lang="cs-CZ" sz="2000" i="1" dirty="0" smtClean="0"/>
              <a:t>G</a:t>
            </a:r>
            <a:r>
              <a:rPr lang="cs-CZ" sz="2000" dirty="0" smtClean="0"/>
              <a:t> dvě </a:t>
            </a:r>
            <a:r>
              <a:rPr lang="cs-CZ" sz="2000" i="1" dirty="0" smtClean="0"/>
              <a:t>alely – </a:t>
            </a:r>
            <a:r>
              <a:rPr lang="cs-CZ" sz="2000" i="1" dirty="0" err="1" smtClean="0"/>
              <a:t>G</a:t>
            </a:r>
            <a:r>
              <a:rPr lang="cs-CZ" sz="2000" i="1" baseline="-25000" dirty="0" err="1"/>
              <a:t>1</a:t>
            </a:r>
            <a:r>
              <a:rPr lang="cs-CZ" sz="2000" i="1" baseline="-25000" dirty="0"/>
              <a:t> </a:t>
            </a:r>
            <a:r>
              <a:rPr lang="cs-CZ" sz="2000" i="1" dirty="0" smtClean="0"/>
              <a:t>a </a:t>
            </a:r>
            <a:r>
              <a:rPr lang="cs-CZ" sz="2000" i="1" dirty="0" err="1" smtClean="0"/>
              <a:t>G</a:t>
            </a:r>
            <a:r>
              <a:rPr lang="cs-CZ" sz="2000" i="1" baseline="-25000" dirty="0" err="1"/>
              <a:t>2</a:t>
            </a:r>
            <a:r>
              <a:rPr lang="cs-CZ" sz="2000" dirty="0" smtClean="0"/>
              <a:t>). </a:t>
            </a:r>
          </a:p>
          <a:p>
            <a:endParaRPr lang="cs-CZ" sz="2000" dirty="0" smtClean="0"/>
          </a:p>
          <a:p>
            <a:r>
              <a:rPr lang="cs-CZ" sz="2000" dirty="0" smtClean="0"/>
              <a:t>Geny </a:t>
            </a:r>
            <a:r>
              <a:rPr lang="cs-CZ" sz="2000" i="1" dirty="0" smtClean="0"/>
              <a:t>A</a:t>
            </a:r>
            <a:r>
              <a:rPr lang="cs-CZ" sz="2000" dirty="0" smtClean="0"/>
              <a:t> a </a:t>
            </a:r>
            <a:r>
              <a:rPr lang="cs-CZ" sz="2000" i="1" dirty="0" smtClean="0"/>
              <a:t>G</a:t>
            </a:r>
            <a:r>
              <a:rPr lang="cs-CZ" sz="2000" dirty="0" smtClean="0"/>
              <a:t> jsou na různých chromosomech</a:t>
            </a:r>
            <a:endParaRPr lang="cs-CZ" sz="2000" dirty="0"/>
          </a:p>
          <a:p>
            <a:endParaRPr lang="cs-CZ" sz="2000" dirty="0" smtClean="0"/>
          </a:p>
          <a:p>
            <a:r>
              <a:rPr lang="cs-CZ" sz="2000" dirty="0" smtClean="0"/>
              <a:t>Jaké gamety vyprodukuje jediná meióza?</a:t>
            </a:r>
            <a:endParaRPr lang="en-US" sz="2000" dirty="0"/>
          </a:p>
        </p:txBody>
      </p:sp>
      <p:sp>
        <p:nvSpPr>
          <p:cNvPr id="6" name="Obdélník 5"/>
          <p:cNvSpPr/>
          <p:nvPr/>
        </p:nvSpPr>
        <p:spPr>
          <a:xfrm>
            <a:off x="4724400" y="1513840"/>
            <a:ext cx="4226560" cy="4401205"/>
          </a:xfrm>
          <a:prstGeom prst="rect">
            <a:avLst/>
          </a:prstGeom>
        </p:spPr>
        <p:txBody>
          <a:bodyPr wrap="square">
            <a:spAutoFit/>
          </a:bodyPr>
          <a:lstStyle/>
          <a:p>
            <a:pPr>
              <a:spcAft>
                <a:spcPts val="3600"/>
              </a:spcAft>
            </a:pPr>
            <a:r>
              <a:rPr lang="cs-CZ" sz="2000" dirty="0" smtClean="0"/>
              <a:t>Dvě </a:t>
            </a:r>
            <a:r>
              <a:rPr lang="en-US" sz="2000" i="1" dirty="0" err="1" smtClean="0"/>
              <a:t>A</a:t>
            </a:r>
            <a:r>
              <a:rPr lang="en-US" sz="2000" i="1" baseline="-25000" dirty="0" err="1" smtClean="0"/>
              <a:t>1</a:t>
            </a:r>
            <a:r>
              <a:rPr lang="en-US" sz="2000" i="1" dirty="0" err="1" smtClean="0"/>
              <a:t>A</a:t>
            </a:r>
            <a:r>
              <a:rPr lang="en-US" sz="2000" i="1" baseline="-25000" dirty="0" err="1" smtClean="0"/>
              <a:t>1</a:t>
            </a:r>
            <a:r>
              <a:rPr lang="en-US" sz="2000" dirty="0" smtClean="0"/>
              <a:t>,  </a:t>
            </a:r>
            <a:r>
              <a:rPr lang="cs-CZ" sz="2000" dirty="0" smtClean="0"/>
              <a:t>dvě </a:t>
            </a:r>
            <a:r>
              <a:rPr lang="en-US" sz="2000" dirty="0" smtClean="0"/>
              <a:t> </a:t>
            </a:r>
            <a:r>
              <a:rPr lang="cs-CZ" sz="2000" i="1" dirty="0" smtClean="0"/>
              <a:t>G</a:t>
            </a:r>
            <a:r>
              <a:rPr lang="en-US" sz="2000" i="1" baseline="-25000" dirty="0" smtClean="0"/>
              <a:t>1</a:t>
            </a:r>
            <a:r>
              <a:rPr lang="cs-CZ" sz="2000" i="1" dirty="0" smtClean="0"/>
              <a:t>G</a:t>
            </a:r>
            <a:r>
              <a:rPr lang="en-US" sz="2000" i="1" baseline="-25000" dirty="0" smtClean="0"/>
              <a:t>2</a:t>
            </a:r>
            <a:endParaRPr lang="cs-CZ" sz="2000" dirty="0" smtClean="0"/>
          </a:p>
          <a:p>
            <a:pPr>
              <a:spcAft>
                <a:spcPts val="3600"/>
              </a:spcAft>
            </a:pPr>
            <a:r>
              <a:rPr lang="cs-CZ" sz="2000" dirty="0" smtClean="0"/>
              <a:t>Jednu </a:t>
            </a:r>
            <a:r>
              <a:rPr lang="en-US" sz="2000" i="1" dirty="0" err="1" smtClean="0"/>
              <a:t>A</a:t>
            </a:r>
            <a:r>
              <a:rPr lang="en-US" sz="2000" i="1" baseline="-25000" dirty="0" err="1" smtClean="0"/>
              <a:t>1</a:t>
            </a:r>
            <a:r>
              <a:rPr lang="en-US" sz="2000" i="1" dirty="0" err="1" smtClean="0"/>
              <a:t>A</a:t>
            </a:r>
            <a:r>
              <a:rPr lang="en-US" sz="2000" i="1" baseline="-25000" dirty="0" err="1" smtClean="0"/>
              <a:t>1</a:t>
            </a:r>
            <a:r>
              <a:rPr lang="en-US" sz="2000" dirty="0" smtClean="0"/>
              <a:t>,  </a:t>
            </a:r>
            <a:r>
              <a:rPr lang="cs-CZ" sz="2000" dirty="0" smtClean="0"/>
              <a:t>jednu </a:t>
            </a:r>
            <a:r>
              <a:rPr lang="en-US" sz="2000" i="1" dirty="0" smtClean="0"/>
              <a:t>A</a:t>
            </a:r>
            <a:r>
              <a:rPr lang="en-US" sz="2000" i="1" baseline="-25000" dirty="0" smtClean="0"/>
              <a:t>1</a:t>
            </a:r>
            <a:r>
              <a:rPr lang="cs-CZ" sz="2000" i="1" dirty="0" smtClean="0"/>
              <a:t>G</a:t>
            </a:r>
            <a:r>
              <a:rPr lang="en-US" sz="2000" i="1" baseline="-25000" dirty="0" smtClean="0"/>
              <a:t>1</a:t>
            </a:r>
            <a:r>
              <a:rPr lang="cs-CZ" sz="2000" i="1" dirty="0" smtClean="0"/>
              <a:t>, jednu</a:t>
            </a:r>
            <a:r>
              <a:rPr lang="cs-CZ" sz="2000" dirty="0" smtClean="0"/>
              <a:t> </a:t>
            </a:r>
            <a:r>
              <a:rPr lang="en-US" sz="2000" i="1" dirty="0" smtClean="0"/>
              <a:t>A</a:t>
            </a:r>
            <a:r>
              <a:rPr lang="en-US" sz="2000" i="1" baseline="-25000" dirty="0" smtClean="0"/>
              <a:t>1</a:t>
            </a:r>
            <a:r>
              <a:rPr lang="cs-CZ" sz="2000" i="1" dirty="0" smtClean="0"/>
              <a:t>G</a:t>
            </a:r>
            <a:r>
              <a:rPr lang="en-US" sz="2000" i="1" baseline="-25000" dirty="0" smtClean="0"/>
              <a:t>2</a:t>
            </a:r>
            <a:r>
              <a:rPr lang="en-US" sz="2000" dirty="0" smtClean="0"/>
              <a:t>, </a:t>
            </a:r>
            <a:r>
              <a:rPr lang="cs-CZ" sz="2000" dirty="0" smtClean="0"/>
              <a:t>jednu</a:t>
            </a:r>
            <a:r>
              <a:rPr lang="en-US" sz="2000" dirty="0" smtClean="0"/>
              <a:t> </a:t>
            </a:r>
            <a:r>
              <a:rPr lang="cs-CZ" sz="2000" i="1" dirty="0" smtClean="0"/>
              <a:t>G</a:t>
            </a:r>
            <a:r>
              <a:rPr lang="en-US" sz="2000" i="1" baseline="-25000" dirty="0" smtClean="0"/>
              <a:t>1</a:t>
            </a:r>
            <a:r>
              <a:rPr lang="cs-CZ" sz="2000" i="1" dirty="0" smtClean="0"/>
              <a:t>G</a:t>
            </a:r>
            <a:r>
              <a:rPr lang="en-US" sz="2000" i="1" baseline="-25000" dirty="0" smtClean="0"/>
              <a:t>2</a:t>
            </a:r>
            <a:endParaRPr lang="cs-CZ" sz="2000" i="1" baseline="-25000" dirty="0" smtClean="0"/>
          </a:p>
          <a:p>
            <a:pPr>
              <a:spcAft>
                <a:spcPts val="3600"/>
              </a:spcAft>
            </a:pPr>
            <a:r>
              <a:rPr lang="cs-CZ" sz="2000" dirty="0"/>
              <a:t>Dvě </a:t>
            </a:r>
            <a:r>
              <a:rPr lang="en-US" sz="2000" i="1" dirty="0" smtClean="0"/>
              <a:t>A</a:t>
            </a:r>
            <a:r>
              <a:rPr lang="en-US" sz="2000" i="1" baseline="-25000" dirty="0" smtClean="0"/>
              <a:t>1</a:t>
            </a:r>
            <a:r>
              <a:rPr lang="cs-CZ" sz="2000" i="1" dirty="0" smtClean="0"/>
              <a:t>G</a:t>
            </a:r>
            <a:r>
              <a:rPr lang="en-US" sz="2000" i="1" baseline="-25000" dirty="0" smtClean="0"/>
              <a:t>1</a:t>
            </a:r>
            <a:r>
              <a:rPr lang="en-US" sz="2000" dirty="0"/>
              <a:t>,  </a:t>
            </a:r>
            <a:r>
              <a:rPr lang="cs-CZ" sz="2000" dirty="0"/>
              <a:t>dvě </a:t>
            </a:r>
            <a:r>
              <a:rPr lang="en-US" sz="2000" dirty="0"/>
              <a:t> </a:t>
            </a:r>
            <a:r>
              <a:rPr lang="cs-CZ" sz="2000" i="1" dirty="0" err="1" smtClean="0"/>
              <a:t>A</a:t>
            </a:r>
            <a:r>
              <a:rPr lang="cs-CZ" sz="2000" i="1" baseline="-25000" dirty="0" err="1" smtClean="0"/>
              <a:t>1</a:t>
            </a:r>
            <a:r>
              <a:rPr lang="cs-CZ" sz="2000" i="1" dirty="0" err="1" smtClean="0"/>
              <a:t>G</a:t>
            </a:r>
            <a:r>
              <a:rPr lang="en-US" sz="2000" i="1" baseline="-25000" dirty="0"/>
              <a:t>2</a:t>
            </a:r>
            <a:endParaRPr lang="cs-CZ" sz="2000" dirty="0"/>
          </a:p>
          <a:p>
            <a:pPr>
              <a:spcAft>
                <a:spcPts val="3000"/>
              </a:spcAft>
            </a:pPr>
            <a:r>
              <a:rPr lang="en-US" sz="2000" dirty="0" smtClean="0"/>
              <a:t> </a:t>
            </a:r>
            <a:r>
              <a:rPr lang="cs-CZ" sz="2000" dirty="0" smtClean="0"/>
              <a:t>Dvě</a:t>
            </a:r>
            <a:r>
              <a:rPr lang="en-US" sz="2000" dirty="0" smtClean="0"/>
              <a:t> </a:t>
            </a:r>
            <a:r>
              <a:rPr lang="en-US" sz="2000" i="1" dirty="0" smtClean="0"/>
              <a:t>A</a:t>
            </a:r>
            <a:r>
              <a:rPr lang="en-US" sz="2000" i="1" baseline="-25000" dirty="0" smtClean="0"/>
              <a:t>1</a:t>
            </a:r>
            <a:r>
              <a:rPr lang="en-US" sz="2000" dirty="0" smtClean="0"/>
              <a:t>,  </a:t>
            </a:r>
            <a:r>
              <a:rPr lang="cs-CZ" sz="2000" dirty="0" smtClean="0"/>
              <a:t>dvě</a:t>
            </a:r>
            <a:r>
              <a:rPr lang="en-US" sz="2000" dirty="0" smtClean="0"/>
              <a:t> </a:t>
            </a:r>
            <a:r>
              <a:rPr lang="cs-CZ" sz="2000" i="1" dirty="0" err="1" smtClean="0"/>
              <a:t>G</a:t>
            </a:r>
            <a:r>
              <a:rPr lang="cs-CZ" sz="2000" i="1" baseline="-25000" dirty="0" err="1" smtClean="0"/>
              <a:t>1</a:t>
            </a:r>
            <a:r>
              <a:rPr lang="cs-CZ" sz="2000" i="1" dirty="0" err="1" smtClean="0"/>
              <a:t>A</a:t>
            </a:r>
            <a:r>
              <a:rPr lang="cs-CZ" sz="2000" i="1" baseline="-25000" dirty="0" err="1" smtClean="0"/>
              <a:t>2</a:t>
            </a:r>
            <a:r>
              <a:rPr lang="cs-CZ" sz="2000" i="1" dirty="0" smtClean="0"/>
              <a:t>,  jednu </a:t>
            </a:r>
            <a:r>
              <a:rPr lang="cs-CZ" sz="2000" i="1" dirty="0" err="1" smtClean="0"/>
              <a:t>G</a:t>
            </a:r>
            <a:r>
              <a:rPr lang="cs-CZ" sz="2000" i="1" baseline="-25000" dirty="0" err="1" smtClean="0"/>
              <a:t>2</a:t>
            </a:r>
            <a:endParaRPr lang="cs-CZ" sz="2000" i="1" baseline="-25000" dirty="0" smtClean="0"/>
          </a:p>
          <a:p>
            <a:pPr>
              <a:spcAft>
                <a:spcPts val="3000"/>
              </a:spcAft>
            </a:pPr>
            <a:r>
              <a:rPr lang="cs-CZ" sz="2000" dirty="0" smtClean="0"/>
              <a:t>Nic z předchozího</a:t>
            </a:r>
            <a:endParaRPr lang="en-US" sz="2000" dirty="0"/>
          </a:p>
          <a:p>
            <a:pPr>
              <a:spcAft>
                <a:spcPts val="3000"/>
              </a:spcAft>
            </a:pPr>
            <a:r>
              <a:rPr lang="cs-CZ" sz="2000" dirty="0" smtClean="0"/>
              <a:t>Potřebujeme více informací</a:t>
            </a:r>
            <a:endParaRPr lang="en-US" sz="2000" dirty="0"/>
          </a:p>
        </p:txBody>
      </p:sp>
      <p:sp>
        <p:nvSpPr>
          <p:cNvPr id="7" name="Ovál 6"/>
          <p:cNvSpPr/>
          <p:nvPr/>
        </p:nvSpPr>
        <p:spPr>
          <a:xfrm>
            <a:off x="4434840" y="1590040"/>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ál 7"/>
          <p:cNvSpPr/>
          <p:nvPr/>
        </p:nvSpPr>
        <p:spPr>
          <a:xfrm>
            <a:off x="4434840" y="2345704"/>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ál 8"/>
          <p:cNvSpPr/>
          <p:nvPr/>
        </p:nvSpPr>
        <p:spPr>
          <a:xfrm>
            <a:off x="4446016" y="3466484"/>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ál 9"/>
          <p:cNvSpPr/>
          <p:nvPr/>
        </p:nvSpPr>
        <p:spPr>
          <a:xfrm>
            <a:off x="4434840" y="4213602"/>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ál 10"/>
          <p:cNvSpPr/>
          <p:nvPr/>
        </p:nvSpPr>
        <p:spPr>
          <a:xfrm>
            <a:off x="4434840" y="4877872"/>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ál 11"/>
          <p:cNvSpPr/>
          <p:nvPr/>
        </p:nvSpPr>
        <p:spPr>
          <a:xfrm>
            <a:off x="4437888" y="5557576"/>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6347" y="4337782"/>
            <a:ext cx="1772793" cy="2056168"/>
          </a:xfrm>
          <a:prstGeom prst="rect">
            <a:avLst/>
          </a:prstGeom>
        </p:spPr>
      </p:pic>
    </p:spTree>
    <p:extLst>
      <p:ext uri="{BB962C8B-B14F-4D97-AF65-F5344CB8AC3E}">
        <p14:creationId xmlns:p14="http://schemas.microsoft.com/office/powerpoint/2010/main" val="22267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8538" y="112078"/>
            <a:ext cx="8229600" cy="1143000"/>
          </a:xfrm>
        </p:spPr>
        <p:txBody>
          <a:bodyPr>
            <a:normAutofit/>
          </a:bodyPr>
          <a:lstStyle/>
          <a:p>
            <a:r>
              <a:rPr lang="cs-CZ" sz="4000" dirty="0">
                <a:solidFill>
                  <a:srgbClr val="008000"/>
                </a:solidFill>
              </a:rPr>
              <a:t>Meióza – otázka 2</a:t>
            </a:r>
            <a:endParaRPr lang="en-US" sz="4000" dirty="0">
              <a:solidFill>
                <a:srgbClr val="008000"/>
              </a:solidFill>
            </a:endParaRPr>
          </a:p>
        </p:txBody>
      </p:sp>
      <p:sp>
        <p:nvSpPr>
          <p:cNvPr id="5" name="TextovéPole 4"/>
          <p:cNvSpPr txBox="1"/>
          <p:nvPr/>
        </p:nvSpPr>
        <p:spPr>
          <a:xfrm>
            <a:off x="436880" y="1584960"/>
            <a:ext cx="3860800" cy="2862322"/>
          </a:xfrm>
          <a:prstGeom prst="rect">
            <a:avLst/>
          </a:prstGeom>
          <a:noFill/>
        </p:spPr>
        <p:txBody>
          <a:bodyPr wrap="square" rtlCol="0">
            <a:spAutoFit/>
          </a:bodyPr>
          <a:lstStyle/>
          <a:p>
            <a:r>
              <a:rPr lang="cs-CZ" sz="2000" dirty="0" smtClean="0"/>
              <a:t>Muž má genotyp </a:t>
            </a:r>
            <a:r>
              <a:rPr lang="en-US" sz="2000" i="1" dirty="0" err="1"/>
              <a:t>A</a:t>
            </a:r>
            <a:r>
              <a:rPr lang="en-US" sz="2000" i="1" baseline="-25000" dirty="0" err="1"/>
              <a:t>1</a:t>
            </a:r>
            <a:r>
              <a:rPr lang="en-US" sz="2000" i="1" dirty="0" err="1"/>
              <a:t>A</a:t>
            </a:r>
            <a:r>
              <a:rPr lang="en-US" sz="2000" i="1" baseline="-25000" dirty="0" err="1"/>
              <a:t>1</a:t>
            </a:r>
            <a:r>
              <a:rPr lang="en-US" sz="2000" i="1" dirty="0"/>
              <a:t> </a:t>
            </a:r>
            <a:r>
              <a:rPr lang="en-US" sz="2000" i="1" dirty="0" err="1" smtClean="0"/>
              <a:t>G</a:t>
            </a:r>
            <a:r>
              <a:rPr lang="en-US" sz="2000" i="1" baseline="-25000" dirty="0" err="1" smtClean="0"/>
              <a:t>1</a:t>
            </a:r>
            <a:r>
              <a:rPr lang="en-US" sz="2000" i="1" dirty="0" err="1" smtClean="0"/>
              <a:t>G</a:t>
            </a:r>
            <a:r>
              <a:rPr lang="en-US" sz="2000" i="1" baseline="-25000" dirty="0" err="1" smtClean="0"/>
              <a:t>2</a:t>
            </a:r>
            <a:r>
              <a:rPr lang="cs-CZ" sz="2000" dirty="0" smtClean="0"/>
              <a:t> (tj. má od genu </a:t>
            </a:r>
            <a:r>
              <a:rPr lang="cs-CZ" sz="2000" i="1" dirty="0" smtClean="0"/>
              <a:t>A</a:t>
            </a:r>
            <a:r>
              <a:rPr lang="cs-CZ" sz="2000" dirty="0" smtClean="0"/>
              <a:t> dvě kopie alely</a:t>
            </a:r>
            <a:r>
              <a:rPr lang="cs-CZ" sz="2000" i="1" dirty="0" smtClean="0"/>
              <a:t> </a:t>
            </a:r>
            <a:r>
              <a:rPr lang="cs-CZ" sz="2000" i="1" dirty="0" err="1" smtClean="0"/>
              <a:t>A</a:t>
            </a:r>
            <a:r>
              <a:rPr lang="cs-CZ" sz="2000" i="1" baseline="-25000" dirty="0" err="1" smtClean="0"/>
              <a:t>1</a:t>
            </a:r>
            <a:r>
              <a:rPr lang="cs-CZ" sz="2000" i="1" baseline="-25000" dirty="0" smtClean="0"/>
              <a:t> </a:t>
            </a:r>
            <a:r>
              <a:rPr lang="cs-CZ" sz="2000" dirty="0" smtClean="0"/>
              <a:t>a od genu G dvě </a:t>
            </a:r>
            <a:r>
              <a:rPr lang="cs-CZ" sz="2000" i="1" dirty="0" smtClean="0"/>
              <a:t>alely – </a:t>
            </a:r>
            <a:r>
              <a:rPr lang="cs-CZ" sz="2000" i="1" dirty="0" err="1" smtClean="0"/>
              <a:t>G</a:t>
            </a:r>
            <a:r>
              <a:rPr lang="cs-CZ" sz="2000" i="1" baseline="-25000" dirty="0" err="1"/>
              <a:t>1</a:t>
            </a:r>
            <a:r>
              <a:rPr lang="cs-CZ" sz="2000" i="1" baseline="-25000" dirty="0"/>
              <a:t> </a:t>
            </a:r>
            <a:r>
              <a:rPr lang="cs-CZ" sz="2000" i="1" dirty="0" smtClean="0"/>
              <a:t>a </a:t>
            </a:r>
            <a:r>
              <a:rPr lang="cs-CZ" sz="2000" i="1" dirty="0" err="1" smtClean="0"/>
              <a:t>G</a:t>
            </a:r>
            <a:r>
              <a:rPr lang="cs-CZ" sz="2000" i="1" baseline="-25000" dirty="0" err="1"/>
              <a:t>2</a:t>
            </a:r>
            <a:r>
              <a:rPr lang="cs-CZ" sz="2000" dirty="0" smtClean="0"/>
              <a:t>). </a:t>
            </a:r>
          </a:p>
          <a:p>
            <a:endParaRPr lang="cs-CZ" sz="2000" dirty="0" smtClean="0"/>
          </a:p>
          <a:p>
            <a:r>
              <a:rPr lang="cs-CZ" sz="2000" dirty="0" smtClean="0"/>
              <a:t>Geny </a:t>
            </a:r>
            <a:r>
              <a:rPr lang="cs-CZ" sz="2000" i="1" dirty="0" smtClean="0"/>
              <a:t>A</a:t>
            </a:r>
            <a:r>
              <a:rPr lang="cs-CZ" sz="2000" dirty="0" smtClean="0"/>
              <a:t> a</a:t>
            </a:r>
            <a:r>
              <a:rPr lang="cs-CZ" sz="2000" i="1" dirty="0" smtClean="0"/>
              <a:t> G </a:t>
            </a:r>
            <a:r>
              <a:rPr lang="cs-CZ" sz="2000" dirty="0" smtClean="0"/>
              <a:t>jsou na různých chromosomech</a:t>
            </a:r>
            <a:endParaRPr lang="cs-CZ" sz="2000" dirty="0"/>
          </a:p>
          <a:p>
            <a:endParaRPr lang="cs-CZ" sz="2000" dirty="0" smtClean="0"/>
          </a:p>
          <a:p>
            <a:r>
              <a:rPr lang="cs-CZ" sz="2000" dirty="0" smtClean="0"/>
              <a:t>Jaké gamety vyprodukuje jediná meióza?</a:t>
            </a:r>
            <a:endParaRPr lang="en-US" sz="2000" dirty="0"/>
          </a:p>
        </p:txBody>
      </p:sp>
      <p:sp>
        <p:nvSpPr>
          <p:cNvPr id="6" name="Obdélník 5"/>
          <p:cNvSpPr/>
          <p:nvPr/>
        </p:nvSpPr>
        <p:spPr>
          <a:xfrm>
            <a:off x="4724400" y="1513840"/>
            <a:ext cx="4226560" cy="4401205"/>
          </a:xfrm>
          <a:prstGeom prst="rect">
            <a:avLst/>
          </a:prstGeom>
        </p:spPr>
        <p:txBody>
          <a:bodyPr wrap="square">
            <a:spAutoFit/>
          </a:bodyPr>
          <a:lstStyle/>
          <a:p>
            <a:pPr>
              <a:spcAft>
                <a:spcPts val="3600"/>
              </a:spcAft>
            </a:pPr>
            <a:r>
              <a:rPr lang="cs-CZ" sz="2000" dirty="0" smtClean="0"/>
              <a:t>Dvě </a:t>
            </a:r>
            <a:r>
              <a:rPr lang="en-US" sz="2000" i="1" dirty="0" err="1" smtClean="0"/>
              <a:t>A</a:t>
            </a:r>
            <a:r>
              <a:rPr lang="en-US" sz="2000" i="1" baseline="-25000" dirty="0" err="1" smtClean="0"/>
              <a:t>1</a:t>
            </a:r>
            <a:r>
              <a:rPr lang="en-US" sz="2000" i="1" dirty="0" err="1" smtClean="0"/>
              <a:t>A</a:t>
            </a:r>
            <a:r>
              <a:rPr lang="en-US" sz="2000" i="1" baseline="-25000" dirty="0" err="1" smtClean="0"/>
              <a:t>1</a:t>
            </a:r>
            <a:r>
              <a:rPr lang="en-US" sz="2000" dirty="0" smtClean="0"/>
              <a:t>,  </a:t>
            </a:r>
            <a:r>
              <a:rPr lang="cs-CZ" sz="2000" dirty="0" smtClean="0"/>
              <a:t>dvě </a:t>
            </a:r>
            <a:r>
              <a:rPr lang="en-US" sz="2000" dirty="0" smtClean="0"/>
              <a:t> </a:t>
            </a:r>
            <a:r>
              <a:rPr lang="cs-CZ" sz="2000" i="1" dirty="0" smtClean="0"/>
              <a:t>G</a:t>
            </a:r>
            <a:r>
              <a:rPr lang="en-US" sz="2000" i="1" baseline="-25000" dirty="0" smtClean="0"/>
              <a:t>1</a:t>
            </a:r>
            <a:r>
              <a:rPr lang="cs-CZ" sz="2000" i="1" dirty="0" smtClean="0"/>
              <a:t>G</a:t>
            </a:r>
            <a:r>
              <a:rPr lang="en-US" sz="2000" i="1" baseline="-25000" dirty="0" smtClean="0"/>
              <a:t>2</a:t>
            </a:r>
            <a:endParaRPr lang="cs-CZ" sz="2000" dirty="0" smtClean="0"/>
          </a:p>
          <a:p>
            <a:pPr>
              <a:spcAft>
                <a:spcPts val="3600"/>
              </a:spcAft>
            </a:pPr>
            <a:r>
              <a:rPr lang="cs-CZ" sz="2000" dirty="0" smtClean="0"/>
              <a:t>Jednu </a:t>
            </a:r>
            <a:r>
              <a:rPr lang="en-US" sz="2000" i="1" dirty="0" err="1" smtClean="0"/>
              <a:t>A</a:t>
            </a:r>
            <a:r>
              <a:rPr lang="en-US" sz="2000" i="1" baseline="-25000" dirty="0" err="1" smtClean="0"/>
              <a:t>1</a:t>
            </a:r>
            <a:r>
              <a:rPr lang="en-US" sz="2000" i="1" dirty="0" err="1" smtClean="0"/>
              <a:t>A</a:t>
            </a:r>
            <a:r>
              <a:rPr lang="en-US" sz="2000" i="1" baseline="-25000" dirty="0" err="1" smtClean="0"/>
              <a:t>1</a:t>
            </a:r>
            <a:r>
              <a:rPr lang="en-US" sz="2000" dirty="0" smtClean="0"/>
              <a:t>,  </a:t>
            </a:r>
            <a:r>
              <a:rPr lang="cs-CZ" sz="2000" dirty="0" smtClean="0"/>
              <a:t>jednu </a:t>
            </a:r>
            <a:r>
              <a:rPr lang="en-US" sz="2000" i="1" dirty="0" smtClean="0"/>
              <a:t>A</a:t>
            </a:r>
            <a:r>
              <a:rPr lang="en-US" sz="2000" i="1" baseline="-25000" dirty="0" smtClean="0"/>
              <a:t>1</a:t>
            </a:r>
            <a:r>
              <a:rPr lang="cs-CZ" sz="2000" i="1" dirty="0" smtClean="0"/>
              <a:t>G</a:t>
            </a:r>
            <a:r>
              <a:rPr lang="en-US" sz="2000" i="1" baseline="-25000" dirty="0" smtClean="0"/>
              <a:t>1</a:t>
            </a:r>
            <a:r>
              <a:rPr lang="cs-CZ" sz="2000" i="1" dirty="0" smtClean="0"/>
              <a:t>, jednu</a:t>
            </a:r>
            <a:r>
              <a:rPr lang="cs-CZ" sz="2000" dirty="0" smtClean="0"/>
              <a:t> </a:t>
            </a:r>
            <a:r>
              <a:rPr lang="en-US" sz="2000" i="1" dirty="0" smtClean="0"/>
              <a:t>A</a:t>
            </a:r>
            <a:r>
              <a:rPr lang="en-US" sz="2000" i="1" baseline="-25000" dirty="0" smtClean="0"/>
              <a:t>1</a:t>
            </a:r>
            <a:r>
              <a:rPr lang="cs-CZ" sz="2000" i="1" dirty="0" smtClean="0"/>
              <a:t>G</a:t>
            </a:r>
            <a:r>
              <a:rPr lang="en-US" sz="2000" i="1" baseline="-25000" dirty="0" smtClean="0"/>
              <a:t>2</a:t>
            </a:r>
            <a:r>
              <a:rPr lang="en-US" sz="2000" dirty="0" smtClean="0"/>
              <a:t>, </a:t>
            </a:r>
            <a:r>
              <a:rPr lang="cs-CZ" sz="2000" dirty="0" smtClean="0"/>
              <a:t>jednu</a:t>
            </a:r>
            <a:r>
              <a:rPr lang="en-US" sz="2000" dirty="0" smtClean="0"/>
              <a:t> </a:t>
            </a:r>
            <a:r>
              <a:rPr lang="cs-CZ" sz="2000" i="1" dirty="0" smtClean="0"/>
              <a:t>G</a:t>
            </a:r>
            <a:r>
              <a:rPr lang="en-US" sz="2000" i="1" baseline="-25000" dirty="0" smtClean="0"/>
              <a:t>1</a:t>
            </a:r>
            <a:r>
              <a:rPr lang="cs-CZ" sz="2000" i="1" dirty="0" smtClean="0"/>
              <a:t>G</a:t>
            </a:r>
            <a:r>
              <a:rPr lang="en-US" sz="2000" i="1" baseline="-25000" dirty="0" smtClean="0"/>
              <a:t>2</a:t>
            </a:r>
            <a:endParaRPr lang="cs-CZ" sz="2000" i="1" baseline="-25000" dirty="0" smtClean="0"/>
          </a:p>
          <a:p>
            <a:pPr>
              <a:spcAft>
                <a:spcPts val="3600"/>
              </a:spcAft>
            </a:pPr>
            <a:r>
              <a:rPr lang="cs-CZ" sz="2000" dirty="0"/>
              <a:t>Dvě </a:t>
            </a:r>
            <a:r>
              <a:rPr lang="en-US" sz="2000" i="1" dirty="0" smtClean="0"/>
              <a:t>A</a:t>
            </a:r>
            <a:r>
              <a:rPr lang="en-US" sz="2000" i="1" baseline="-25000" dirty="0" smtClean="0"/>
              <a:t>1</a:t>
            </a:r>
            <a:r>
              <a:rPr lang="cs-CZ" sz="2000" i="1" dirty="0" smtClean="0"/>
              <a:t>G</a:t>
            </a:r>
            <a:r>
              <a:rPr lang="en-US" sz="2000" i="1" baseline="-25000" dirty="0" smtClean="0"/>
              <a:t>1</a:t>
            </a:r>
            <a:r>
              <a:rPr lang="en-US" sz="2000" dirty="0"/>
              <a:t>,  </a:t>
            </a:r>
            <a:r>
              <a:rPr lang="cs-CZ" sz="2000" dirty="0"/>
              <a:t>dvě </a:t>
            </a:r>
            <a:r>
              <a:rPr lang="en-US" sz="2000" dirty="0"/>
              <a:t> </a:t>
            </a:r>
            <a:r>
              <a:rPr lang="cs-CZ" sz="2000" i="1" dirty="0" err="1" smtClean="0"/>
              <a:t>A</a:t>
            </a:r>
            <a:r>
              <a:rPr lang="cs-CZ" sz="2000" i="1" baseline="-25000" dirty="0" err="1" smtClean="0"/>
              <a:t>1</a:t>
            </a:r>
            <a:r>
              <a:rPr lang="cs-CZ" sz="2000" i="1" dirty="0" err="1" smtClean="0"/>
              <a:t>G</a:t>
            </a:r>
            <a:r>
              <a:rPr lang="en-US" sz="2000" i="1" baseline="-25000" dirty="0"/>
              <a:t>2</a:t>
            </a:r>
            <a:endParaRPr lang="cs-CZ" sz="2000" dirty="0"/>
          </a:p>
          <a:p>
            <a:pPr>
              <a:spcAft>
                <a:spcPts val="3000"/>
              </a:spcAft>
            </a:pPr>
            <a:r>
              <a:rPr lang="en-US" sz="2000" dirty="0" smtClean="0"/>
              <a:t> </a:t>
            </a:r>
            <a:r>
              <a:rPr lang="cs-CZ" sz="2000" dirty="0" smtClean="0"/>
              <a:t>Dvě</a:t>
            </a:r>
            <a:r>
              <a:rPr lang="en-US" sz="2000" dirty="0" smtClean="0"/>
              <a:t> </a:t>
            </a:r>
            <a:r>
              <a:rPr lang="en-US" sz="2000" i="1" dirty="0" smtClean="0"/>
              <a:t>A</a:t>
            </a:r>
            <a:r>
              <a:rPr lang="en-US" sz="2000" i="1" baseline="-25000" dirty="0" smtClean="0"/>
              <a:t>1</a:t>
            </a:r>
            <a:r>
              <a:rPr lang="en-US" sz="2000" dirty="0" smtClean="0"/>
              <a:t>,  </a:t>
            </a:r>
            <a:r>
              <a:rPr lang="cs-CZ" sz="2000" dirty="0" smtClean="0"/>
              <a:t>dvě</a:t>
            </a:r>
            <a:r>
              <a:rPr lang="en-US" sz="2000" dirty="0" smtClean="0"/>
              <a:t> </a:t>
            </a:r>
            <a:r>
              <a:rPr lang="cs-CZ" sz="2000" i="1" dirty="0" err="1" smtClean="0"/>
              <a:t>G</a:t>
            </a:r>
            <a:r>
              <a:rPr lang="cs-CZ" sz="2000" i="1" baseline="-25000" dirty="0" err="1" smtClean="0"/>
              <a:t>1</a:t>
            </a:r>
            <a:r>
              <a:rPr lang="cs-CZ" sz="2000" i="1" dirty="0" err="1" smtClean="0"/>
              <a:t>A</a:t>
            </a:r>
            <a:r>
              <a:rPr lang="cs-CZ" sz="2000" i="1" baseline="-25000" dirty="0" err="1" smtClean="0"/>
              <a:t>2</a:t>
            </a:r>
            <a:r>
              <a:rPr lang="cs-CZ" sz="2000" i="1" dirty="0" smtClean="0"/>
              <a:t>,  jednu </a:t>
            </a:r>
            <a:r>
              <a:rPr lang="cs-CZ" sz="2000" i="1" dirty="0" err="1" smtClean="0"/>
              <a:t>G</a:t>
            </a:r>
            <a:r>
              <a:rPr lang="cs-CZ" sz="2000" i="1" baseline="-25000" dirty="0" err="1" smtClean="0"/>
              <a:t>2</a:t>
            </a:r>
            <a:endParaRPr lang="cs-CZ" sz="2000" i="1" baseline="-25000" dirty="0" smtClean="0"/>
          </a:p>
          <a:p>
            <a:pPr>
              <a:spcAft>
                <a:spcPts val="3000"/>
              </a:spcAft>
            </a:pPr>
            <a:r>
              <a:rPr lang="cs-CZ" sz="2000" dirty="0" smtClean="0"/>
              <a:t>Nic z předchozího</a:t>
            </a:r>
            <a:endParaRPr lang="en-US" sz="2000" dirty="0"/>
          </a:p>
          <a:p>
            <a:pPr>
              <a:spcAft>
                <a:spcPts val="3000"/>
              </a:spcAft>
            </a:pPr>
            <a:r>
              <a:rPr lang="cs-CZ" sz="2000" dirty="0" smtClean="0"/>
              <a:t>Potřebujeme více informací</a:t>
            </a:r>
            <a:endParaRPr lang="en-US" sz="2000" dirty="0"/>
          </a:p>
        </p:txBody>
      </p:sp>
      <p:sp>
        <p:nvSpPr>
          <p:cNvPr id="7" name="Ovál 6"/>
          <p:cNvSpPr/>
          <p:nvPr/>
        </p:nvSpPr>
        <p:spPr>
          <a:xfrm>
            <a:off x="4434840" y="1590040"/>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ál 7"/>
          <p:cNvSpPr/>
          <p:nvPr/>
        </p:nvSpPr>
        <p:spPr>
          <a:xfrm>
            <a:off x="4434840" y="2345704"/>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ál 8"/>
          <p:cNvSpPr/>
          <p:nvPr/>
        </p:nvSpPr>
        <p:spPr>
          <a:xfrm>
            <a:off x="4446016" y="3466484"/>
            <a:ext cx="233680" cy="233680"/>
          </a:xfrm>
          <a:prstGeom prst="ellipse">
            <a:avLst/>
          </a:prstGeom>
          <a:solidFill>
            <a:srgbClr val="00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ál 9"/>
          <p:cNvSpPr/>
          <p:nvPr/>
        </p:nvSpPr>
        <p:spPr>
          <a:xfrm>
            <a:off x="4434840" y="4213602"/>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ál 10"/>
          <p:cNvSpPr/>
          <p:nvPr/>
        </p:nvSpPr>
        <p:spPr>
          <a:xfrm>
            <a:off x="4434840" y="4877872"/>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ál 11"/>
          <p:cNvSpPr/>
          <p:nvPr/>
        </p:nvSpPr>
        <p:spPr>
          <a:xfrm>
            <a:off x="4437888" y="5557576"/>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Obrázek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6347" y="4337782"/>
            <a:ext cx="1772793" cy="2056168"/>
          </a:xfrm>
          <a:prstGeom prst="rect">
            <a:avLst/>
          </a:prstGeom>
        </p:spPr>
      </p:pic>
    </p:spTree>
    <p:extLst>
      <p:ext uri="{BB962C8B-B14F-4D97-AF65-F5344CB8AC3E}">
        <p14:creationId xmlns:p14="http://schemas.microsoft.com/office/powerpoint/2010/main" val="8163162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rázek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1850" y="1696670"/>
            <a:ext cx="5648325" cy="4071708"/>
          </a:xfrm>
          <a:prstGeom prst="rect">
            <a:avLst/>
          </a:prstGeom>
        </p:spPr>
      </p:pic>
      <p:sp>
        <p:nvSpPr>
          <p:cNvPr id="2" name="Nadpis 1"/>
          <p:cNvSpPr>
            <a:spLocks noGrp="1"/>
          </p:cNvSpPr>
          <p:nvPr>
            <p:ph type="title"/>
          </p:nvPr>
        </p:nvSpPr>
        <p:spPr>
          <a:xfrm>
            <a:off x="258538" y="112078"/>
            <a:ext cx="8229600" cy="1143000"/>
          </a:xfrm>
        </p:spPr>
        <p:txBody>
          <a:bodyPr>
            <a:normAutofit/>
          </a:bodyPr>
          <a:lstStyle/>
          <a:p>
            <a:r>
              <a:rPr lang="cs-CZ" sz="4000" dirty="0">
                <a:solidFill>
                  <a:srgbClr val="008000"/>
                </a:solidFill>
              </a:rPr>
              <a:t>Meióza – otázka 2</a:t>
            </a:r>
            <a:endParaRPr lang="en-US" sz="4000" dirty="0">
              <a:solidFill>
                <a:srgbClr val="008000"/>
              </a:solidFill>
            </a:endParaRPr>
          </a:p>
        </p:txBody>
      </p:sp>
      <p:sp>
        <p:nvSpPr>
          <p:cNvPr id="5" name="TextovéPole 4"/>
          <p:cNvSpPr txBox="1"/>
          <p:nvPr/>
        </p:nvSpPr>
        <p:spPr>
          <a:xfrm>
            <a:off x="258538" y="1346835"/>
            <a:ext cx="3113312" cy="3170099"/>
          </a:xfrm>
          <a:prstGeom prst="rect">
            <a:avLst/>
          </a:prstGeom>
          <a:noFill/>
        </p:spPr>
        <p:txBody>
          <a:bodyPr wrap="square" rtlCol="0">
            <a:spAutoFit/>
          </a:bodyPr>
          <a:lstStyle/>
          <a:p>
            <a:r>
              <a:rPr lang="cs-CZ" sz="2000" dirty="0" smtClean="0"/>
              <a:t>Muž má genotyp </a:t>
            </a:r>
            <a:r>
              <a:rPr lang="en-US" sz="2000" i="1" dirty="0" err="1"/>
              <a:t>A</a:t>
            </a:r>
            <a:r>
              <a:rPr lang="en-US" sz="2000" i="1" baseline="-25000" dirty="0" err="1"/>
              <a:t>1</a:t>
            </a:r>
            <a:r>
              <a:rPr lang="en-US" sz="2000" i="1" dirty="0" err="1"/>
              <a:t>A</a:t>
            </a:r>
            <a:r>
              <a:rPr lang="en-US" sz="2000" i="1" baseline="-25000" dirty="0" err="1"/>
              <a:t>1</a:t>
            </a:r>
            <a:r>
              <a:rPr lang="en-US" sz="2000" i="1" dirty="0"/>
              <a:t> </a:t>
            </a:r>
            <a:r>
              <a:rPr lang="en-US" sz="2000" i="1" dirty="0" err="1" smtClean="0"/>
              <a:t>G</a:t>
            </a:r>
            <a:r>
              <a:rPr lang="en-US" sz="2000" i="1" baseline="-25000" dirty="0" err="1" smtClean="0"/>
              <a:t>1</a:t>
            </a:r>
            <a:r>
              <a:rPr lang="en-US" sz="2000" i="1" dirty="0" err="1" smtClean="0"/>
              <a:t>G</a:t>
            </a:r>
            <a:r>
              <a:rPr lang="en-US" sz="2000" i="1" baseline="-25000" dirty="0" err="1" smtClean="0"/>
              <a:t>2</a:t>
            </a:r>
            <a:r>
              <a:rPr lang="cs-CZ" sz="2000" dirty="0" smtClean="0"/>
              <a:t> (tj. má od genu </a:t>
            </a:r>
            <a:r>
              <a:rPr lang="cs-CZ" sz="2000" i="1" dirty="0" smtClean="0"/>
              <a:t>A</a:t>
            </a:r>
            <a:r>
              <a:rPr lang="cs-CZ" sz="2000" dirty="0" smtClean="0"/>
              <a:t> dvě kopie alely</a:t>
            </a:r>
            <a:r>
              <a:rPr lang="cs-CZ" sz="2000" i="1" dirty="0" smtClean="0"/>
              <a:t> </a:t>
            </a:r>
            <a:r>
              <a:rPr lang="cs-CZ" sz="2000" i="1" dirty="0" err="1" smtClean="0"/>
              <a:t>A</a:t>
            </a:r>
            <a:r>
              <a:rPr lang="cs-CZ" sz="2000" i="1" baseline="-25000" dirty="0" err="1" smtClean="0"/>
              <a:t>1</a:t>
            </a:r>
            <a:r>
              <a:rPr lang="cs-CZ" sz="2000" i="1" baseline="-25000" dirty="0" smtClean="0"/>
              <a:t> </a:t>
            </a:r>
            <a:r>
              <a:rPr lang="cs-CZ" sz="2000" dirty="0" smtClean="0"/>
              <a:t>a od genu G dvě </a:t>
            </a:r>
            <a:r>
              <a:rPr lang="cs-CZ" sz="2000" i="1" dirty="0" smtClean="0"/>
              <a:t>alely – </a:t>
            </a:r>
            <a:r>
              <a:rPr lang="cs-CZ" sz="2000" i="1" dirty="0" err="1" smtClean="0"/>
              <a:t>G</a:t>
            </a:r>
            <a:r>
              <a:rPr lang="cs-CZ" sz="2000" i="1" baseline="-25000" dirty="0" err="1"/>
              <a:t>1</a:t>
            </a:r>
            <a:r>
              <a:rPr lang="cs-CZ" sz="2000" i="1" baseline="-25000" dirty="0"/>
              <a:t> </a:t>
            </a:r>
            <a:r>
              <a:rPr lang="cs-CZ" sz="2000" i="1" dirty="0" smtClean="0"/>
              <a:t>a </a:t>
            </a:r>
            <a:r>
              <a:rPr lang="cs-CZ" sz="2000" i="1" dirty="0" err="1" smtClean="0"/>
              <a:t>G</a:t>
            </a:r>
            <a:r>
              <a:rPr lang="cs-CZ" sz="2000" i="1" baseline="-25000" dirty="0" err="1"/>
              <a:t>2</a:t>
            </a:r>
            <a:r>
              <a:rPr lang="cs-CZ" sz="2000" dirty="0" smtClean="0"/>
              <a:t>). </a:t>
            </a:r>
          </a:p>
          <a:p>
            <a:endParaRPr lang="cs-CZ" sz="2000" dirty="0" smtClean="0"/>
          </a:p>
          <a:p>
            <a:r>
              <a:rPr lang="cs-CZ" sz="2000" dirty="0" smtClean="0"/>
              <a:t>Geny </a:t>
            </a:r>
            <a:r>
              <a:rPr lang="cs-CZ" sz="2000" i="1" dirty="0" smtClean="0"/>
              <a:t>A</a:t>
            </a:r>
            <a:r>
              <a:rPr lang="cs-CZ" sz="2000" dirty="0" smtClean="0"/>
              <a:t> a</a:t>
            </a:r>
            <a:r>
              <a:rPr lang="cs-CZ" sz="2000" i="1" dirty="0" smtClean="0"/>
              <a:t> G </a:t>
            </a:r>
            <a:r>
              <a:rPr lang="cs-CZ" sz="2000" dirty="0" smtClean="0"/>
              <a:t>jsou na různých chromosomech</a:t>
            </a:r>
            <a:endParaRPr lang="cs-CZ" sz="2000" dirty="0"/>
          </a:p>
          <a:p>
            <a:endParaRPr lang="cs-CZ" sz="2000" dirty="0" smtClean="0"/>
          </a:p>
          <a:p>
            <a:r>
              <a:rPr lang="cs-CZ" sz="2000" dirty="0" smtClean="0"/>
              <a:t>Jaké gamety vyprodukuje jediná meióza?</a:t>
            </a:r>
            <a:endParaRPr lang="en-US" sz="2000" dirty="0"/>
          </a:p>
        </p:txBody>
      </p:sp>
      <p:sp>
        <p:nvSpPr>
          <p:cNvPr id="9" name="Ovál 8"/>
          <p:cNvSpPr/>
          <p:nvPr/>
        </p:nvSpPr>
        <p:spPr>
          <a:xfrm>
            <a:off x="175260" y="5046801"/>
            <a:ext cx="233680" cy="233680"/>
          </a:xfrm>
          <a:prstGeom prst="ellipse">
            <a:avLst/>
          </a:prstGeom>
          <a:solidFill>
            <a:srgbClr val="00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délník 2"/>
          <p:cNvSpPr/>
          <p:nvPr/>
        </p:nvSpPr>
        <p:spPr>
          <a:xfrm>
            <a:off x="436880" y="4994712"/>
            <a:ext cx="2078133" cy="369332"/>
          </a:xfrm>
          <a:prstGeom prst="rect">
            <a:avLst/>
          </a:prstGeom>
        </p:spPr>
        <p:txBody>
          <a:bodyPr wrap="none">
            <a:spAutoFit/>
          </a:bodyPr>
          <a:lstStyle/>
          <a:p>
            <a:pPr>
              <a:spcAft>
                <a:spcPts val="3600"/>
              </a:spcAft>
            </a:pPr>
            <a:r>
              <a:rPr lang="cs-CZ" dirty="0"/>
              <a:t>Dvě </a:t>
            </a:r>
            <a:r>
              <a:rPr lang="en-US" i="1" dirty="0"/>
              <a:t>A</a:t>
            </a:r>
            <a:r>
              <a:rPr lang="en-US" i="1" baseline="-25000" dirty="0"/>
              <a:t>1</a:t>
            </a:r>
            <a:r>
              <a:rPr lang="cs-CZ" i="1" dirty="0"/>
              <a:t>G</a:t>
            </a:r>
            <a:r>
              <a:rPr lang="en-US" i="1" baseline="-25000" dirty="0"/>
              <a:t>1</a:t>
            </a:r>
            <a:r>
              <a:rPr lang="en-US" dirty="0"/>
              <a:t>,  </a:t>
            </a:r>
            <a:r>
              <a:rPr lang="cs-CZ" dirty="0"/>
              <a:t>dvě </a:t>
            </a:r>
            <a:r>
              <a:rPr lang="en-US" dirty="0"/>
              <a:t> </a:t>
            </a:r>
            <a:r>
              <a:rPr lang="cs-CZ" i="1" dirty="0"/>
              <a:t>A</a:t>
            </a:r>
            <a:r>
              <a:rPr lang="cs-CZ" i="1" baseline="-25000" dirty="0"/>
              <a:t>1</a:t>
            </a:r>
            <a:r>
              <a:rPr lang="cs-CZ" i="1" dirty="0"/>
              <a:t>G</a:t>
            </a:r>
            <a:r>
              <a:rPr lang="en-US" i="1" baseline="-25000" dirty="0"/>
              <a:t>2</a:t>
            </a:r>
            <a:endParaRPr lang="cs-CZ" dirty="0"/>
          </a:p>
        </p:txBody>
      </p:sp>
      <p:sp>
        <p:nvSpPr>
          <p:cNvPr id="14" name="TextovéPole 13"/>
          <p:cNvSpPr txBox="1"/>
          <p:nvPr/>
        </p:nvSpPr>
        <p:spPr>
          <a:xfrm>
            <a:off x="4972050" y="1417638"/>
            <a:ext cx="1550424" cy="369332"/>
          </a:xfrm>
          <a:prstGeom prst="rect">
            <a:avLst/>
          </a:prstGeom>
          <a:noFill/>
        </p:spPr>
        <p:txBody>
          <a:bodyPr wrap="none" rtlCol="0">
            <a:spAutoFit/>
          </a:bodyPr>
          <a:lstStyle/>
          <a:p>
            <a:r>
              <a:rPr lang="cs-CZ" dirty="0" smtClean="0"/>
              <a:t>Replikace DNA</a:t>
            </a:r>
            <a:endParaRPr lang="cs-CZ" dirty="0"/>
          </a:p>
        </p:txBody>
      </p:sp>
      <p:sp>
        <p:nvSpPr>
          <p:cNvPr id="15" name="TextovéPole 14"/>
          <p:cNvSpPr txBox="1"/>
          <p:nvPr/>
        </p:nvSpPr>
        <p:spPr>
          <a:xfrm>
            <a:off x="6809816" y="1091029"/>
            <a:ext cx="2025302" cy="646331"/>
          </a:xfrm>
          <a:prstGeom prst="rect">
            <a:avLst/>
          </a:prstGeom>
          <a:noFill/>
        </p:spPr>
        <p:txBody>
          <a:bodyPr wrap="square" rtlCol="0">
            <a:spAutoFit/>
          </a:bodyPr>
          <a:lstStyle/>
          <a:p>
            <a:pPr algn="ctr"/>
            <a:r>
              <a:rPr lang="cs-CZ" dirty="0" smtClean="0"/>
              <a:t>Meióza I – rozchod chromosomů</a:t>
            </a:r>
            <a:endParaRPr lang="cs-CZ" dirty="0"/>
          </a:p>
        </p:txBody>
      </p:sp>
      <p:sp>
        <p:nvSpPr>
          <p:cNvPr id="16" name="TextovéPole 15"/>
          <p:cNvSpPr txBox="1"/>
          <p:nvPr/>
        </p:nvSpPr>
        <p:spPr>
          <a:xfrm>
            <a:off x="6809816" y="3594025"/>
            <a:ext cx="2025302" cy="646331"/>
          </a:xfrm>
          <a:prstGeom prst="rect">
            <a:avLst/>
          </a:prstGeom>
          <a:noFill/>
        </p:spPr>
        <p:txBody>
          <a:bodyPr wrap="square" rtlCol="0">
            <a:spAutoFit/>
          </a:bodyPr>
          <a:lstStyle/>
          <a:p>
            <a:pPr algn="ctr"/>
            <a:r>
              <a:rPr lang="cs-CZ" dirty="0" smtClean="0"/>
              <a:t>Meióza II – rozchod chromatid</a:t>
            </a:r>
            <a:endParaRPr lang="cs-CZ" dirty="0"/>
          </a:p>
        </p:txBody>
      </p:sp>
      <p:sp>
        <p:nvSpPr>
          <p:cNvPr id="17" name="TextovéPole 16"/>
          <p:cNvSpPr txBox="1"/>
          <p:nvPr/>
        </p:nvSpPr>
        <p:spPr>
          <a:xfrm>
            <a:off x="4051220" y="3732524"/>
            <a:ext cx="920830" cy="369332"/>
          </a:xfrm>
          <a:prstGeom prst="rect">
            <a:avLst/>
          </a:prstGeom>
          <a:noFill/>
        </p:spPr>
        <p:txBody>
          <a:bodyPr wrap="none" rtlCol="0">
            <a:spAutoFit/>
          </a:bodyPr>
          <a:lstStyle/>
          <a:p>
            <a:r>
              <a:rPr lang="cs-CZ" dirty="0" smtClean="0"/>
              <a:t>Gamety</a:t>
            </a:r>
            <a:endParaRPr lang="cs-CZ" dirty="0"/>
          </a:p>
        </p:txBody>
      </p:sp>
      <p:sp>
        <p:nvSpPr>
          <p:cNvPr id="18" name="TextovéPole 17"/>
          <p:cNvSpPr txBox="1"/>
          <p:nvPr/>
        </p:nvSpPr>
        <p:spPr>
          <a:xfrm>
            <a:off x="3371850" y="5786016"/>
            <a:ext cx="620683" cy="369332"/>
          </a:xfrm>
          <a:prstGeom prst="rect">
            <a:avLst/>
          </a:prstGeom>
          <a:noFill/>
        </p:spPr>
        <p:txBody>
          <a:bodyPr wrap="none" rtlCol="0">
            <a:spAutoFit/>
          </a:bodyPr>
          <a:lstStyle/>
          <a:p>
            <a:r>
              <a:rPr lang="cs-CZ" i="1" dirty="0" smtClean="0"/>
              <a:t>A</a:t>
            </a:r>
            <a:r>
              <a:rPr lang="cs-CZ" i="1" baseline="-25000" dirty="0" smtClean="0"/>
              <a:t>1</a:t>
            </a:r>
            <a:r>
              <a:rPr lang="cs-CZ" i="1" dirty="0" smtClean="0"/>
              <a:t>G</a:t>
            </a:r>
            <a:r>
              <a:rPr lang="cs-CZ" i="1" baseline="-25000" dirty="0" smtClean="0"/>
              <a:t>1</a:t>
            </a:r>
            <a:endParaRPr lang="cs-CZ" i="1" baseline="-25000" dirty="0"/>
          </a:p>
        </p:txBody>
      </p:sp>
      <p:sp>
        <p:nvSpPr>
          <p:cNvPr id="20" name="TextovéPole 19"/>
          <p:cNvSpPr txBox="1"/>
          <p:nvPr/>
        </p:nvSpPr>
        <p:spPr>
          <a:xfrm>
            <a:off x="3992533" y="5788775"/>
            <a:ext cx="620683" cy="369332"/>
          </a:xfrm>
          <a:prstGeom prst="rect">
            <a:avLst/>
          </a:prstGeom>
          <a:noFill/>
        </p:spPr>
        <p:txBody>
          <a:bodyPr wrap="none" rtlCol="0">
            <a:spAutoFit/>
          </a:bodyPr>
          <a:lstStyle/>
          <a:p>
            <a:r>
              <a:rPr lang="cs-CZ" i="1" dirty="0" smtClean="0"/>
              <a:t>A</a:t>
            </a:r>
            <a:r>
              <a:rPr lang="cs-CZ" i="1" baseline="-25000" dirty="0" smtClean="0"/>
              <a:t>1</a:t>
            </a:r>
            <a:r>
              <a:rPr lang="cs-CZ" i="1" dirty="0" smtClean="0"/>
              <a:t>G</a:t>
            </a:r>
            <a:r>
              <a:rPr lang="cs-CZ" i="1" baseline="-25000" dirty="0" smtClean="0"/>
              <a:t>1</a:t>
            </a:r>
            <a:endParaRPr lang="cs-CZ" i="1" baseline="-25000" dirty="0"/>
          </a:p>
        </p:txBody>
      </p:sp>
      <p:sp>
        <p:nvSpPr>
          <p:cNvPr id="21" name="TextovéPole 20"/>
          <p:cNvSpPr txBox="1"/>
          <p:nvPr/>
        </p:nvSpPr>
        <p:spPr>
          <a:xfrm>
            <a:off x="4635382" y="5788775"/>
            <a:ext cx="620683" cy="369332"/>
          </a:xfrm>
          <a:prstGeom prst="rect">
            <a:avLst/>
          </a:prstGeom>
          <a:noFill/>
        </p:spPr>
        <p:txBody>
          <a:bodyPr wrap="none" rtlCol="0">
            <a:spAutoFit/>
          </a:bodyPr>
          <a:lstStyle/>
          <a:p>
            <a:r>
              <a:rPr lang="cs-CZ" i="1" dirty="0" smtClean="0"/>
              <a:t>A</a:t>
            </a:r>
            <a:r>
              <a:rPr lang="cs-CZ" i="1" baseline="-25000" dirty="0" smtClean="0"/>
              <a:t>1</a:t>
            </a:r>
            <a:r>
              <a:rPr lang="cs-CZ" i="1" dirty="0" smtClean="0"/>
              <a:t>G</a:t>
            </a:r>
            <a:r>
              <a:rPr lang="cs-CZ" i="1" baseline="-25000" dirty="0"/>
              <a:t>2</a:t>
            </a:r>
          </a:p>
        </p:txBody>
      </p:sp>
      <p:sp>
        <p:nvSpPr>
          <p:cNvPr id="22" name="TextovéPole 21"/>
          <p:cNvSpPr txBox="1"/>
          <p:nvPr/>
        </p:nvSpPr>
        <p:spPr>
          <a:xfrm>
            <a:off x="5298644" y="5788775"/>
            <a:ext cx="620683" cy="369332"/>
          </a:xfrm>
          <a:prstGeom prst="rect">
            <a:avLst/>
          </a:prstGeom>
          <a:noFill/>
        </p:spPr>
        <p:txBody>
          <a:bodyPr wrap="none" rtlCol="0">
            <a:spAutoFit/>
          </a:bodyPr>
          <a:lstStyle/>
          <a:p>
            <a:r>
              <a:rPr lang="cs-CZ" i="1" dirty="0" smtClean="0"/>
              <a:t>A</a:t>
            </a:r>
            <a:r>
              <a:rPr lang="cs-CZ" i="1" baseline="-25000" dirty="0" smtClean="0"/>
              <a:t>1</a:t>
            </a:r>
            <a:r>
              <a:rPr lang="cs-CZ" i="1" dirty="0" smtClean="0"/>
              <a:t>G</a:t>
            </a:r>
            <a:r>
              <a:rPr lang="cs-CZ" i="1" baseline="-25000" dirty="0"/>
              <a:t>2</a:t>
            </a:r>
          </a:p>
        </p:txBody>
      </p:sp>
      <p:sp>
        <p:nvSpPr>
          <p:cNvPr id="24" name="Zaoblený obdélník 23"/>
          <p:cNvSpPr/>
          <p:nvPr/>
        </p:nvSpPr>
        <p:spPr>
          <a:xfrm>
            <a:off x="3371850" y="5768378"/>
            <a:ext cx="1241366" cy="460972"/>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Zaoblený obdélník 24"/>
          <p:cNvSpPr/>
          <p:nvPr/>
        </p:nvSpPr>
        <p:spPr>
          <a:xfrm>
            <a:off x="4677961" y="5768378"/>
            <a:ext cx="1241366" cy="460972"/>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3"/>
          <p:cNvSpPr/>
          <p:nvPr/>
        </p:nvSpPr>
        <p:spPr>
          <a:xfrm>
            <a:off x="3371850" y="1110660"/>
            <a:ext cx="5648325" cy="2522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Obdélník 22"/>
          <p:cNvSpPr/>
          <p:nvPr/>
        </p:nvSpPr>
        <p:spPr>
          <a:xfrm>
            <a:off x="3247698" y="3670234"/>
            <a:ext cx="5804850" cy="268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7482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1724"/>
            <a:ext cx="9467850" cy="1143000"/>
          </a:xfrm>
        </p:spPr>
        <p:txBody>
          <a:bodyPr vert="horz" lIns="91440" tIns="45720" rIns="91440" bIns="45720" rtlCol="0" anchor="ctr">
            <a:normAutofit/>
          </a:bodyPr>
          <a:lstStyle/>
          <a:p>
            <a:r>
              <a:rPr lang="cs-CZ" altLang="cs-CZ" sz="4000" dirty="0">
                <a:solidFill>
                  <a:srgbClr val="C00000"/>
                </a:solidFill>
              </a:rPr>
              <a:t>Pojmy, které budeme potřebovat</a:t>
            </a:r>
          </a:p>
        </p:txBody>
      </p:sp>
      <p:sp>
        <p:nvSpPr>
          <p:cNvPr id="3075" name="Text Box 19"/>
          <p:cNvSpPr txBox="1">
            <a:spLocks noChangeArrowheads="1"/>
          </p:cNvSpPr>
          <p:nvPr/>
        </p:nvSpPr>
        <p:spPr bwMode="auto">
          <a:xfrm>
            <a:off x="387460" y="1560254"/>
            <a:ext cx="4744256"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3600"/>
              </a:spcBef>
            </a:pPr>
            <a:r>
              <a:rPr lang="cs-CZ" altLang="cs-CZ" sz="2200" dirty="0" smtClean="0">
                <a:latin typeface="+mn-lt"/>
              </a:rPr>
              <a:t>V </a:t>
            </a:r>
            <a:r>
              <a:rPr lang="cs-CZ" altLang="cs-CZ" sz="2200" dirty="0">
                <a:latin typeface="+mn-lt"/>
              </a:rPr>
              <a:t>diploidní buňce jsou od každého chromosomu 2 kopie (= </a:t>
            </a:r>
            <a:r>
              <a:rPr lang="cs-CZ" altLang="cs-CZ" sz="2200" b="1" dirty="0">
                <a:solidFill>
                  <a:srgbClr val="FF0000"/>
                </a:solidFill>
                <a:latin typeface="+mn-lt"/>
              </a:rPr>
              <a:t>homologní chromosomy</a:t>
            </a:r>
            <a:r>
              <a:rPr lang="cs-CZ" altLang="cs-CZ" sz="2200" dirty="0">
                <a:latin typeface="+mn-lt"/>
              </a:rPr>
              <a:t>)</a:t>
            </a:r>
          </a:p>
          <a:p>
            <a:pPr eaLnBrk="1" hangingPunct="1">
              <a:spcBef>
                <a:spcPts val="3600"/>
              </a:spcBef>
            </a:pPr>
            <a:r>
              <a:rPr lang="cs-CZ" altLang="cs-CZ" sz="2200" dirty="0" smtClean="0">
                <a:latin typeface="+mn-lt"/>
              </a:rPr>
              <a:t>Po replikaci do metafáze má </a:t>
            </a:r>
            <a:r>
              <a:rPr lang="cs-CZ" altLang="cs-CZ" sz="2200" dirty="0">
                <a:latin typeface="+mn-lt"/>
              </a:rPr>
              <a:t>každý chromosom 2 </a:t>
            </a:r>
            <a:r>
              <a:rPr lang="cs-CZ" altLang="cs-CZ" sz="2200" b="1" dirty="0">
                <a:solidFill>
                  <a:srgbClr val="FF0000"/>
                </a:solidFill>
                <a:latin typeface="+mn-lt"/>
              </a:rPr>
              <a:t>chromatidy</a:t>
            </a:r>
            <a:r>
              <a:rPr lang="cs-CZ" altLang="cs-CZ" sz="2200" dirty="0">
                <a:latin typeface="+mn-lt"/>
              </a:rPr>
              <a:t> (v každé 1 molekula DNA + proteiny) – ty jsou identické (</a:t>
            </a:r>
            <a:r>
              <a:rPr lang="cs-CZ" altLang="cs-CZ" sz="2200" b="1" dirty="0">
                <a:solidFill>
                  <a:srgbClr val="FF0000"/>
                </a:solidFill>
                <a:latin typeface="+mn-lt"/>
              </a:rPr>
              <a:t>sesterské</a:t>
            </a:r>
            <a:r>
              <a:rPr lang="cs-CZ" altLang="cs-CZ" sz="2200" dirty="0">
                <a:latin typeface="+mn-lt"/>
              </a:rPr>
              <a:t>), nesou stejné geny i alely.</a:t>
            </a:r>
          </a:p>
          <a:p>
            <a:pPr eaLnBrk="1" hangingPunct="1">
              <a:spcBef>
                <a:spcPts val="3600"/>
              </a:spcBef>
            </a:pPr>
            <a:r>
              <a:rPr lang="cs-CZ" altLang="cs-CZ" sz="2200" dirty="0" smtClean="0">
                <a:latin typeface="+mn-lt"/>
              </a:rPr>
              <a:t>Chromatidy </a:t>
            </a:r>
            <a:r>
              <a:rPr lang="cs-CZ" altLang="cs-CZ" sz="2200" dirty="0">
                <a:latin typeface="+mn-lt"/>
              </a:rPr>
              <a:t>homologních chromosomů se nazývají </a:t>
            </a:r>
            <a:r>
              <a:rPr lang="cs-CZ" altLang="cs-CZ" sz="2200" b="1" dirty="0" err="1">
                <a:solidFill>
                  <a:srgbClr val="FF0000"/>
                </a:solidFill>
                <a:latin typeface="+mn-lt"/>
              </a:rPr>
              <a:t>nesesterské</a:t>
            </a:r>
            <a:r>
              <a:rPr lang="cs-CZ" altLang="cs-CZ" sz="2200" dirty="0">
                <a:latin typeface="+mn-lt"/>
              </a:rPr>
              <a:t>.</a:t>
            </a:r>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2980" y="1747183"/>
            <a:ext cx="2569352" cy="3819661"/>
          </a:xfrm>
          <a:prstGeom prst="rect">
            <a:avLst/>
          </a:prstGeom>
        </p:spPr>
      </p:pic>
    </p:spTree>
    <p:extLst>
      <p:ext uri="{BB962C8B-B14F-4D97-AF65-F5344CB8AC3E}">
        <p14:creationId xmlns:p14="http://schemas.microsoft.com/office/powerpoint/2010/main" val="357026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3875" y="0"/>
            <a:ext cx="7886700" cy="1325563"/>
          </a:xfrm>
        </p:spPr>
        <p:txBody>
          <a:bodyPr>
            <a:normAutofit/>
          </a:bodyPr>
          <a:lstStyle/>
          <a:p>
            <a:pPr algn="ctr"/>
            <a:r>
              <a:rPr lang="cs-CZ" sz="4000" dirty="0">
                <a:solidFill>
                  <a:srgbClr val="C00000"/>
                </a:solidFill>
              </a:rPr>
              <a:t>Crossing-over</a:t>
            </a:r>
          </a:p>
        </p:txBody>
      </p:sp>
      <p:sp>
        <p:nvSpPr>
          <p:cNvPr id="6" name="TextovéPole 5"/>
          <p:cNvSpPr txBox="1"/>
          <p:nvPr/>
        </p:nvSpPr>
        <p:spPr>
          <a:xfrm>
            <a:off x="3714750" y="3474646"/>
            <a:ext cx="2305050" cy="369332"/>
          </a:xfrm>
          <a:prstGeom prst="rect">
            <a:avLst/>
          </a:prstGeom>
          <a:noFill/>
        </p:spPr>
        <p:txBody>
          <a:bodyPr wrap="square" rtlCol="0">
            <a:spAutoFit/>
          </a:bodyPr>
          <a:lstStyle/>
          <a:p>
            <a:pPr algn="ctr"/>
            <a:r>
              <a:rPr lang="cs-CZ" dirty="0" smtClean="0"/>
              <a:t>Crossing-over</a:t>
            </a:r>
            <a:endParaRPr lang="cs-CZ" dirty="0"/>
          </a:p>
        </p:txBody>
      </p:sp>
      <p:sp>
        <p:nvSpPr>
          <p:cNvPr id="7" name="TextovéPole 6"/>
          <p:cNvSpPr txBox="1"/>
          <p:nvPr/>
        </p:nvSpPr>
        <p:spPr>
          <a:xfrm>
            <a:off x="6096001" y="3474646"/>
            <a:ext cx="2974974" cy="646331"/>
          </a:xfrm>
          <a:prstGeom prst="rect">
            <a:avLst/>
          </a:prstGeom>
          <a:noFill/>
        </p:spPr>
        <p:txBody>
          <a:bodyPr wrap="square" rtlCol="0">
            <a:spAutoFit/>
          </a:bodyPr>
          <a:lstStyle/>
          <a:p>
            <a:pPr algn="ctr"/>
            <a:r>
              <a:rPr lang="cs-CZ" dirty="0" smtClean="0"/>
              <a:t>Rozchod homologních chromosomů</a:t>
            </a:r>
            <a:endParaRPr lang="cs-CZ"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 y="1469195"/>
            <a:ext cx="8410575" cy="1749057"/>
          </a:xfrm>
          <a:prstGeom prst="rect">
            <a:avLst/>
          </a:prstGeom>
        </p:spPr>
      </p:pic>
      <p:sp>
        <p:nvSpPr>
          <p:cNvPr id="8" name="TextovéPole 7"/>
          <p:cNvSpPr txBox="1"/>
          <p:nvPr/>
        </p:nvSpPr>
        <p:spPr>
          <a:xfrm>
            <a:off x="-152400" y="3474645"/>
            <a:ext cx="2305050" cy="646331"/>
          </a:xfrm>
          <a:prstGeom prst="rect">
            <a:avLst/>
          </a:prstGeom>
          <a:noFill/>
        </p:spPr>
        <p:txBody>
          <a:bodyPr wrap="square" rtlCol="0">
            <a:spAutoFit/>
          </a:bodyPr>
          <a:lstStyle/>
          <a:p>
            <a:pPr algn="ctr"/>
            <a:r>
              <a:rPr lang="cs-CZ" dirty="0" smtClean="0"/>
              <a:t>Hledání</a:t>
            </a:r>
          </a:p>
          <a:p>
            <a:pPr algn="ctr"/>
            <a:r>
              <a:rPr lang="cs-CZ" dirty="0" smtClean="0"/>
              <a:t> homologů</a:t>
            </a:r>
            <a:endParaRPr lang="cs-CZ" dirty="0"/>
          </a:p>
        </p:txBody>
      </p:sp>
      <p:sp>
        <p:nvSpPr>
          <p:cNvPr id="9" name="TextovéPole 8"/>
          <p:cNvSpPr txBox="1"/>
          <p:nvPr/>
        </p:nvSpPr>
        <p:spPr>
          <a:xfrm>
            <a:off x="1819275" y="3474644"/>
            <a:ext cx="2305050" cy="646331"/>
          </a:xfrm>
          <a:prstGeom prst="rect">
            <a:avLst/>
          </a:prstGeom>
          <a:noFill/>
        </p:spPr>
        <p:txBody>
          <a:bodyPr wrap="square" rtlCol="0">
            <a:spAutoFit/>
          </a:bodyPr>
          <a:lstStyle/>
          <a:p>
            <a:pPr algn="ctr"/>
            <a:r>
              <a:rPr lang="cs-CZ" dirty="0" smtClean="0"/>
              <a:t>Párování</a:t>
            </a:r>
          </a:p>
          <a:p>
            <a:pPr algn="ctr"/>
            <a:r>
              <a:rPr lang="cs-CZ" dirty="0" smtClean="0"/>
              <a:t>homologů</a:t>
            </a:r>
            <a:endParaRPr lang="cs-CZ" dirty="0"/>
          </a:p>
        </p:txBody>
      </p:sp>
      <p:graphicFrame>
        <p:nvGraphicFramePr>
          <p:cNvPr id="10" name="Object 6"/>
          <p:cNvGraphicFramePr>
            <a:graphicFrameLocks noChangeAspect="1"/>
          </p:cNvGraphicFramePr>
          <p:nvPr>
            <p:extLst>
              <p:ext uri="{D42A27DB-BD31-4B8C-83A1-F6EECF244321}">
                <p14:modId xmlns:p14="http://schemas.microsoft.com/office/powerpoint/2010/main" val="1055876198"/>
              </p:ext>
            </p:extLst>
          </p:nvPr>
        </p:nvGraphicFramePr>
        <p:xfrm>
          <a:off x="392747" y="4758701"/>
          <a:ext cx="1411917" cy="1411917"/>
        </p:xfrm>
        <a:graphic>
          <a:graphicData uri="http://schemas.openxmlformats.org/presentationml/2006/ole">
            <mc:AlternateContent xmlns:mc="http://schemas.openxmlformats.org/markup-compatibility/2006">
              <mc:Choice xmlns:v="urn:schemas-microsoft-com:vml" Requires="v">
                <p:oleObj spid="_x0000_s77990" name="CorelDRAW" r:id="rId4" imgW="3314700" imgH="3314700" progId="CorelDraw.Graphic.8">
                  <p:embed/>
                </p:oleObj>
              </mc:Choice>
              <mc:Fallback>
                <p:oleObj name="CorelDRAW" r:id="rId4" imgW="3314700" imgH="3314700" progId="CorelDraw.Graphic.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747" y="4758701"/>
                        <a:ext cx="1411917" cy="1411917"/>
                      </a:xfrm>
                      <a:prstGeom prst="rect">
                        <a:avLst/>
                      </a:prstGeom>
                      <a:noFill/>
                      <a:ln>
                        <a:noFill/>
                      </a:ln>
                      <a:effectLst/>
                      <a:extLst/>
                    </p:spPr>
                  </p:pic>
                </p:oleObj>
              </mc:Fallback>
            </mc:AlternateContent>
          </a:graphicData>
        </a:graphic>
      </p:graphicFrame>
      <p:graphicFrame>
        <p:nvGraphicFramePr>
          <p:cNvPr id="11" name="Object 8"/>
          <p:cNvGraphicFramePr>
            <a:graphicFrameLocks noChangeAspect="1"/>
          </p:cNvGraphicFramePr>
          <p:nvPr>
            <p:extLst>
              <p:ext uri="{D42A27DB-BD31-4B8C-83A1-F6EECF244321}">
                <p14:modId xmlns:p14="http://schemas.microsoft.com/office/powerpoint/2010/main" val="2864372975"/>
              </p:ext>
            </p:extLst>
          </p:nvPr>
        </p:nvGraphicFramePr>
        <p:xfrm>
          <a:off x="2152650" y="4756098"/>
          <a:ext cx="1411917" cy="1411917"/>
        </p:xfrm>
        <a:graphic>
          <a:graphicData uri="http://schemas.openxmlformats.org/presentationml/2006/ole">
            <mc:AlternateContent xmlns:mc="http://schemas.openxmlformats.org/markup-compatibility/2006">
              <mc:Choice xmlns:v="urn:schemas-microsoft-com:vml" Requires="v">
                <p:oleObj spid="_x0000_s77991" name="CorelDRAW" r:id="rId6" imgW="3314700" imgH="3314700" progId="CorelDraw.Graphic.8">
                  <p:embed/>
                </p:oleObj>
              </mc:Choice>
              <mc:Fallback>
                <p:oleObj name="CorelDRAW" r:id="rId6" imgW="3314700" imgH="3314700" progId="CorelDraw.Graphic.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2650" y="4756098"/>
                        <a:ext cx="1411917" cy="1411917"/>
                      </a:xfrm>
                      <a:prstGeom prst="rect">
                        <a:avLst/>
                      </a:prstGeom>
                      <a:noFill/>
                      <a:ln>
                        <a:noFill/>
                      </a:ln>
                      <a:effectLst/>
                      <a:extLst/>
                    </p:spPr>
                  </p:pic>
                </p:oleObj>
              </mc:Fallback>
            </mc:AlternateContent>
          </a:graphicData>
        </a:graphic>
      </p:graphicFrame>
      <p:sp>
        <p:nvSpPr>
          <p:cNvPr id="12" name="Text Box 10"/>
          <p:cNvSpPr txBox="1">
            <a:spLocks noChangeArrowheads="1"/>
          </p:cNvSpPr>
          <p:nvPr/>
        </p:nvSpPr>
        <p:spPr bwMode="auto">
          <a:xfrm>
            <a:off x="398780" y="6172685"/>
            <a:ext cx="20351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a:latin typeface="Calibri" panose="020F0502020204030204" pitchFamily="34" charset="0"/>
              </a:rPr>
              <a:t>Leptotene</a:t>
            </a:r>
          </a:p>
        </p:txBody>
      </p:sp>
      <p:sp>
        <p:nvSpPr>
          <p:cNvPr id="13" name="Text Box 11"/>
          <p:cNvSpPr txBox="1">
            <a:spLocks noChangeArrowheads="1"/>
          </p:cNvSpPr>
          <p:nvPr/>
        </p:nvSpPr>
        <p:spPr bwMode="auto">
          <a:xfrm>
            <a:off x="2278381" y="6190938"/>
            <a:ext cx="16598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a:latin typeface="Calibri" panose="020F0502020204030204" pitchFamily="34" charset="0"/>
              </a:rPr>
              <a:t>Zygotene</a:t>
            </a:r>
          </a:p>
        </p:txBody>
      </p:sp>
      <p:graphicFrame>
        <p:nvGraphicFramePr>
          <p:cNvPr id="14" name="Object 12"/>
          <p:cNvGraphicFramePr>
            <a:graphicFrameLocks noChangeAspect="1"/>
          </p:cNvGraphicFramePr>
          <p:nvPr>
            <p:extLst>
              <p:ext uri="{D42A27DB-BD31-4B8C-83A1-F6EECF244321}">
                <p14:modId xmlns:p14="http://schemas.microsoft.com/office/powerpoint/2010/main" val="395445821"/>
              </p:ext>
            </p:extLst>
          </p:nvPr>
        </p:nvGraphicFramePr>
        <p:xfrm>
          <a:off x="4022089" y="4739705"/>
          <a:ext cx="1430913" cy="1430913"/>
        </p:xfrm>
        <a:graphic>
          <a:graphicData uri="http://schemas.openxmlformats.org/presentationml/2006/ole">
            <mc:AlternateContent xmlns:mc="http://schemas.openxmlformats.org/markup-compatibility/2006">
              <mc:Choice xmlns:v="urn:schemas-microsoft-com:vml" Requires="v">
                <p:oleObj spid="_x0000_s77992" name="CorelDRAW" r:id="rId8" imgW="3314700" imgH="3314700" progId="CorelDraw.Graphic.8">
                  <p:embed/>
                </p:oleObj>
              </mc:Choice>
              <mc:Fallback>
                <p:oleObj name="CorelDRAW" r:id="rId8" imgW="3314700" imgH="3314700" progId="CorelDraw.Graphic.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2089" y="4739705"/>
                        <a:ext cx="1430913" cy="1430913"/>
                      </a:xfrm>
                      <a:prstGeom prst="rect">
                        <a:avLst/>
                      </a:prstGeom>
                      <a:noFill/>
                      <a:ln>
                        <a:noFill/>
                      </a:ln>
                      <a:effectLst/>
                      <a:extLst/>
                    </p:spPr>
                  </p:pic>
                </p:oleObj>
              </mc:Fallback>
            </mc:AlternateContent>
          </a:graphicData>
        </a:graphic>
      </p:graphicFrame>
      <p:sp>
        <p:nvSpPr>
          <p:cNvPr id="15" name="Text Box 14"/>
          <p:cNvSpPr txBox="1">
            <a:spLocks noChangeArrowheads="1"/>
          </p:cNvSpPr>
          <p:nvPr/>
        </p:nvSpPr>
        <p:spPr bwMode="auto">
          <a:xfrm>
            <a:off x="4124325" y="6166975"/>
            <a:ext cx="12668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err="1">
                <a:latin typeface="Calibri" panose="020F0502020204030204" pitchFamily="34" charset="0"/>
              </a:rPr>
              <a:t>Pachytene</a:t>
            </a:r>
            <a:endParaRPr lang="cs-CZ" altLang="cs-CZ" sz="2000" dirty="0">
              <a:latin typeface="Calibri" panose="020F0502020204030204" pitchFamily="34" charset="0"/>
            </a:endParaRPr>
          </a:p>
        </p:txBody>
      </p:sp>
      <p:sp>
        <p:nvSpPr>
          <p:cNvPr id="16" name="Text Box 21"/>
          <p:cNvSpPr txBox="1">
            <a:spLocks noChangeArrowheads="1"/>
          </p:cNvSpPr>
          <p:nvPr/>
        </p:nvSpPr>
        <p:spPr bwMode="auto">
          <a:xfrm>
            <a:off x="7017544" y="6166975"/>
            <a:ext cx="11318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a:latin typeface="Calibri" panose="020F0502020204030204" pitchFamily="34" charset="0"/>
              </a:rPr>
              <a:t>Anafáze I</a:t>
            </a:r>
          </a:p>
        </p:txBody>
      </p:sp>
      <p:graphicFrame>
        <p:nvGraphicFramePr>
          <p:cNvPr id="17" name="Object 23"/>
          <p:cNvGraphicFramePr>
            <a:graphicFrameLocks noChangeAspect="1"/>
          </p:cNvGraphicFramePr>
          <p:nvPr>
            <p:extLst>
              <p:ext uri="{D42A27DB-BD31-4B8C-83A1-F6EECF244321}">
                <p14:modId xmlns:p14="http://schemas.microsoft.com/office/powerpoint/2010/main" val="3306929932"/>
              </p:ext>
            </p:extLst>
          </p:nvPr>
        </p:nvGraphicFramePr>
        <p:xfrm>
          <a:off x="6874943" y="4749886"/>
          <a:ext cx="1417090" cy="1417089"/>
        </p:xfrm>
        <a:graphic>
          <a:graphicData uri="http://schemas.openxmlformats.org/presentationml/2006/ole">
            <mc:AlternateContent xmlns:mc="http://schemas.openxmlformats.org/markup-compatibility/2006">
              <mc:Choice xmlns:v="urn:schemas-microsoft-com:vml" Requires="v">
                <p:oleObj spid="_x0000_s77993" name="CorelDRAW" r:id="rId10" imgW="3314700" imgH="3314700" progId="CorelDraw.Graphic.8">
                  <p:embed/>
                </p:oleObj>
              </mc:Choice>
              <mc:Fallback>
                <p:oleObj name="CorelDRAW" r:id="rId10" imgW="3314700" imgH="3314700" progId="CorelDraw.Graphic.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74943" y="4749886"/>
                        <a:ext cx="1417090" cy="1417089"/>
                      </a:xfrm>
                      <a:prstGeom prst="rect">
                        <a:avLst/>
                      </a:prstGeom>
                      <a:noFill/>
                      <a:ln>
                        <a:noFill/>
                      </a:ln>
                      <a:effectLst/>
                      <a:extLst/>
                    </p:spPr>
                  </p:pic>
                </p:oleObj>
              </mc:Fallback>
            </mc:AlternateContent>
          </a:graphicData>
        </a:graphic>
      </p:graphicFrame>
      <p:sp>
        <p:nvSpPr>
          <p:cNvPr id="3" name="Obdélník 2"/>
          <p:cNvSpPr/>
          <p:nvPr/>
        </p:nvSpPr>
        <p:spPr>
          <a:xfrm>
            <a:off x="1819275" y="1240221"/>
            <a:ext cx="1745292" cy="55284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p:cNvSpPr/>
          <p:nvPr/>
        </p:nvSpPr>
        <p:spPr>
          <a:xfrm>
            <a:off x="5577205" y="1240220"/>
            <a:ext cx="3247483" cy="55284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p:cNvSpPr/>
          <p:nvPr/>
        </p:nvSpPr>
        <p:spPr>
          <a:xfrm>
            <a:off x="3579178" y="1240220"/>
            <a:ext cx="2270536" cy="55284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795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01065" y="0"/>
            <a:ext cx="7886700" cy="1325563"/>
          </a:xfrm>
        </p:spPr>
        <p:txBody>
          <a:bodyPr vert="horz" lIns="91440" tIns="45720" rIns="91440" bIns="45720" rtlCol="0" anchor="ctr">
            <a:normAutofit/>
          </a:bodyPr>
          <a:lstStyle/>
          <a:p>
            <a:pPr algn="ctr"/>
            <a:r>
              <a:rPr lang="cs-CZ" sz="4000" dirty="0">
                <a:solidFill>
                  <a:srgbClr val="C00000"/>
                </a:solidFill>
              </a:rPr>
              <a:t>Mechanismus crossing-overu</a:t>
            </a:r>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192" y="1328927"/>
            <a:ext cx="6546088" cy="5297327"/>
          </a:xfrm>
          <a:prstGeom prst="rect">
            <a:avLst/>
          </a:prstGeom>
        </p:spPr>
      </p:pic>
      <p:sp>
        <p:nvSpPr>
          <p:cNvPr id="4" name="Obdélník 3"/>
          <p:cNvSpPr/>
          <p:nvPr/>
        </p:nvSpPr>
        <p:spPr>
          <a:xfrm>
            <a:off x="3279228" y="5013434"/>
            <a:ext cx="4676179" cy="16128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8" name="Skupina 7"/>
          <p:cNvGrpSpPr/>
          <p:nvPr/>
        </p:nvGrpSpPr>
        <p:grpSpPr>
          <a:xfrm>
            <a:off x="798786" y="3279228"/>
            <a:ext cx="2501462" cy="3347026"/>
            <a:chOff x="798786" y="3279228"/>
            <a:chExt cx="2501462" cy="3347026"/>
          </a:xfrm>
          <a:solidFill>
            <a:schemeClr val="bg1"/>
          </a:solidFill>
        </p:grpSpPr>
        <p:sp>
          <p:nvSpPr>
            <p:cNvPr id="6" name="Obdélník 5"/>
            <p:cNvSpPr/>
            <p:nvPr/>
          </p:nvSpPr>
          <p:spPr>
            <a:xfrm>
              <a:off x="1492469" y="5065986"/>
              <a:ext cx="1807779" cy="156026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798786" y="3279228"/>
              <a:ext cx="714704" cy="291136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9" name="Obdélník 8"/>
          <p:cNvSpPr/>
          <p:nvPr/>
        </p:nvSpPr>
        <p:spPr>
          <a:xfrm>
            <a:off x="1387366" y="2764221"/>
            <a:ext cx="1912882" cy="19706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3436883" y="3187263"/>
            <a:ext cx="2312276" cy="1636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3" name="Skupina 12"/>
          <p:cNvGrpSpPr/>
          <p:nvPr/>
        </p:nvGrpSpPr>
        <p:grpSpPr>
          <a:xfrm>
            <a:off x="5801710" y="1534511"/>
            <a:ext cx="1941610" cy="3200399"/>
            <a:chOff x="5801710" y="1534511"/>
            <a:chExt cx="1941610" cy="3200399"/>
          </a:xfrm>
        </p:grpSpPr>
        <p:sp>
          <p:nvSpPr>
            <p:cNvPr id="11" name="Obdélník 10"/>
            <p:cNvSpPr/>
            <p:nvPr/>
          </p:nvSpPr>
          <p:spPr>
            <a:xfrm>
              <a:off x="5801710" y="3153103"/>
              <a:ext cx="1608083" cy="1581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7367750" y="1534511"/>
              <a:ext cx="375570" cy="2471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7" name="Skupina 16"/>
          <p:cNvGrpSpPr/>
          <p:nvPr/>
        </p:nvGrpSpPr>
        <p:grpSpPr>
          <a:xfrm>
            <a:off x="5318234" y="1219200"/>
            <a:ext cx="2154620" cy="1839310"/>
            <a:chOff x="5318234" y="1219200"/>
            <a:chExt cx="2154620" cy="1839310"/>
          </a:xfrm>
          <a:solidFill>
            <a:schemeClr val="bg1"/>
          </a:solidFill>
        </p:grpSpPr>
        <p:sp>
          <p:nvSpPr>
            <p:cNvPr id="15" name="Obdélník 14"/>
            <p:cNvSpPr/>
            <p:nvPr/>
          </p:nvSpPr>
          <p:spPr>
            <a:xfrm>
              <a:off x="5696606" y="1219200"/>
              <a:ext cx="1776248" cy="183931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bdélník 15"/>
            <p:cNvSpPr/>
            <p:nvPr/>
          </p:nvSpPr>
          <p:spPr>
            <a:xfrm>
              <a:off x="5318234" y="1514749"/>
              <a:ext cx="430925" cy="43092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8" name="Obdélník 17"/>
          <p:cNvSpPr/>
          <p:nvPr/>
        </p:nvSpPr>
        <p:spPr>
          <a:xfrm>
            <a:off x="3342289" y="1124607"/>
            <a:ext cx="2167934" cy="1828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440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ázek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853" y="1143000"/>
            <a:ext cx="8154884" cy="4896855"/>
          </a:xfrm>
          <a:prstGeom prst="rect">
            <a:avLst/>
          </a:prstGeom>
        </p:spPr>
      </p:pic>
      <p:sp>
        <p:nvSpPr>
          <p:cNvPr id="2" name="Nadpis 1"/>
          <p:cNvSpPr>
            <a:spLocks noGrp="1"/>
          </p:cNvSpPr>
          <p:nvPr>
            <p:ph type="title"/>
          </p:nvPr>
        </p:nvSpPr>
        <p:spPr>
          <a:xfrm>
            <a:off x="338137" y="0"/>
            <a:ext cx="8229600" cy="1143000"/>
          </a:xfrm>
        </p:spPr>
        <p:txBody>
          <a:bodyPr vert="horz" lIns="91440" tIns="45720" rIns="91440" bIns="45720" rtlCol="0" anchor="ctr">
            <a:normAutofit/>
          </a:bodyPr>
          <a:lstStyle/>
          <a:p>
            <a:pPr algn="ctr"/>
            <a:r>
              <a:rPr lang="cs-CZ" sz="4000" dirty="0">
                <a:solidFill>
                  <a:srgbClr val="C00000"/>
                </a:solidFill>
              </a:rPr>
              <a:t>Crossing-over</a:t>
            </a:r>
          </a:p>
        </p:txBody>
      </p:sp>
      <p:sp>
        <p:nvSpPr>
          <p:cNvPr id="8" name="TextovéPole 7"/>
          <p:cNvSpPr txBox="1"/>
          <p:nvPr/>
        </p:nvSpPr>
        <p:spPr>
          <a:xfrm>
            <a:off x="176211" y="2812018"/>
            <a:ext cx="1938339" cy="646331"/>
          </a:xfrm>
          <a:prstGeom prst="rect">
            <a:avLst/>
          </a:prstGeom>
          <a:noFill/>
        </p:spPr>
        <p:txBody>
          <a:bodyPr wrap="square" rtlCol="0">
            <a:spAutoFit/>
          </a:bodyPr>
          <a:lstStyle/>
          <a:p>
            <a:pPr algn="ctr"/>
            <a:r>
              <a:rPr lang="cs-CZ" dirty="0" smtClean="0"/>
              <a:t>Hledání </a:t>
            </a:r>
          </a:p>
          <a:p>
            <a:pPr algn="ctr"/>
            <a:r>
              <a:rPr lang="cs-CZ" dirty="0" smtClean="0"/>
              <a:t>homologů</a:t>
            </a:r>
            <a:endParaRPr lang="cs-CZ" dirty="0"/>
          </a:p>
        </p:txBody>
      </p:sp>
      <p:sp>
        <p:nvSpPr>
          <p:cNvPr id="9" name="TextovéPole 8"/>
          <p:cNvSpPr txBox="1"/>
          <p:nvPr/>
        </p:nvSpPr>
        <p:spPr>
          <a:xfrm>
            <a:off x="2458179" y="2812017"/>
            <a:ext cx="1140056" cy="646331"/>
          </a:xfrm>
          <a:prstGeom prst="rect">
            <a:avLst/>
          </a:prstGeom>
          <a:noFill/>
        </p:spPr>
        <p:txBody>
          <a:bodyPr wrap="none" rtlCol="0">
            <a:spAutoFit/>
          </a:bodyPr>
          <a:lstStyle/>
          <a:p>
            <a:pPr algn="ctr"/>
            <a:r>
              <a:rPr lang="cs-CZ" dirty="0" smtClean="0"/>
              <a:t>Párování</a:t>
            </a:r>
          </a:p>
          <a:p>
            <a:pPr algn="ctr"/>
            <a:r>
              <a:rPr lang="cs-CZ" dirty="0" smtClean="0"/>
              <a:t>homologů</a:t>
            </a:r>
            <a:endParaRPr lang="cs-CZ" dirty="0"/>
          </a:p>
        </p:txBody>
      </p:sp>
      <p:sp>
        <p:nvSpPr>
          <p:cNvPr id="10" name="TextovéPole 9"/>
          <p:cNvSpPr txBox="1"/>
          <p:nvPr/>
        </p:nvSpPr>
        <p:spPr>
          <a:xfrm>
            <a:off x="4159876" y="2950516"/>
            <a:ext cx="1458476" cy="369332"/>
          </a:xfrm>
          <a:prstGeom prst="rect">
            <a:avLst/>
          </a:prstGeom>
          <a:noFill/>
        </p:spPr>
        <p:txBody>
          <a:bodyPr wrap="none" rtlCol="0">
            <a:spAutoFit/>
          </a:bodyPr>
          <a:lstStyle/>
          <a:p>
            <a:r>
              <a:rPr lang="cs-CZ" dirty="0" smtClean="0"/>
              <a:t>Crossing-over</a:t>
            </a:r>
            <a:endParaRPr lang="cs-CZ" dirty="0"/>
          </a:p>
        </p:txBody>
      </p:sp>
      <p:sp>
        <p:nvSpPr>
          <p:cNvPr id="11" name="TextovéPole 10"/>
          <p:cNvSpPr txBox="1"/>
          <p:nvPr/>
        </p:nvSpPr>
        <p:spPr>
          <a:xfrm>
            <a:off x="5856574" y="2817979"/>
            <a:ext cx="3054792" cy="646331"/>
          </a:xfrm>
          <a:prstGeom prst="rect">
            <a:avLst/>
          </a:prstGeom>
          <a:noFill/>
        </p:spPr>
        <p:txBody>
          <a:bodyPr wrap="square" rtlCol="0">
            <a:spAutoFit/>
          </a:bodyPr>
          <a:lstStyle/>
          <a:p>
            <a:pPr algn="ctr"/>
            <a:r>
              <a:rPr lang="cs-CZ" dirty="0" smtClean="0"/>
              <a:t>Rozchod </a:t>
            </a:r>
            <a:r>
              <a:rPr lang="cs-CZ" dirty="0" err="1" smtClean="0"/>
              <a:t>zrekombinovaných</a:t>
            </a:r>
            <a:r>
              <a:rPr lang="cs-CZ" dirty="0" smtClean="0"/>
              <a:t> homologů</a:t>
            </a:r>
            <a:endParaRPr lang="cs-CZ" dirty="0"/>
          </a:p>
        </p:txBody>
      </p:sp>
      <p:sp>
        <p:nvSpPr>
          <p:cNvPr id="12" name="TextovéPole 11"/>
          <p:cNvSpPr txBox="1"/>
          <p:nvPr/>
        </p:nvSpPr>
        <p:spPr>
          <a:xfrm>
            <a:off x="1978034" y="3763865"/>
            <a:ext cx="879664" cy="369332"/>
          </a:xfrm>
          <a:prstGeom prst="rect">
            <a:avLst/>
          </a:prstGeom>
          <a:noFill/>
        </p:spPr>
        <p:txBody>
          <a:bodyPr wrap="none" rtlCol="0">
            <a:spAutoFit/>
          </a:bodyPr>
          <a:lstStyle/>
          <a:p>
            <a:r>
              <a:rPr lang="cs-CZ" dirty="0" smtClean="0"/>
              <a:t>gamety</a:t>
            </a:r>
            <a:endParaRPr lang="cs-CZ" dirty="0"/>
          </a:p>
        </p:txBody>
      </p:sp>
      <p:sp>
        <p:nvSpPr>
          <p:cNvPr id="13" name="TextovéPole 12"/>
          <p:cNvSpPr txBox="1"/>
          <p:nvPr/>
        </p:nvSpPr>
        <p:spPr>
          <a:xfrm>
            <a:off x="609599" y="6216262"/>
            <a:ext cx="798617" cy="369332"/>
          </a:xfrm>
          <a:prstGeom prst="rect">
            <a:avLst/>
          </a:prstGeom>
          <a:noFill/>
        </p:spPr>
        <p:txBody>
          <a:bodyPr wrap="none" rtlCol="0">
            <a:spAutoFit/>
          </a:bodyPr>
          <a:lstStyle/>
          <a:p>
            <a:r>
              <a:rPr lang="cs-CZ" i="1" dirty="0" smtClean="0"/>
              <a:t>A</a:t>
            </a:r>
            <a:r>
              <a:rPr lang="cs-CZ" i="1" baseline="-25000" dirty="0" smtClean="0"/>
              <a:t>1</a:t>
            </a:r>
            <a:r>
              <a:rPr lang="cs-CZ" i="1" dirty="0" smtClean="0"/>
              <a:t>B</a:t>
            </a:r>
            <a:r>
              <a:rPr lang="cs-CZ" i="1" baseline="-25000" dirty="0" smtClean="0"/>
              <a:t>1</a:t>
            </a:r>
            <a:r>
              <a:rPr lang="cs-CZ" i="1" dirty="0" smtClean="0"/>
              <a:t>C</a:t>
            </a:r>
            <a:r>
              <a:rPr lang="cs-CZ" i="1" baseline="-25000" dirty="0" smtClean="0"/>
              <a:t>1</a:t>
            </a:r>
            <a:endParaRPr lang="cs-CZ" i="1" baseline="-25000" dirty="0"/>
          </a:p>
        </p:txBody>
      </p:sp>
      <p:sp>
        <p:nvSpPr>
          <p:cNvPr id="14" name="TextovéPole 13"/>
          <p:cNvSpPr txBox="1"/>
          <p:nvPr/>
        </p:nvSpPr>
        <p:spPr>
          <a:xfrm>
            <a:off x="1619249" y="6216262"/>
            <a:ext cx="798617" cy="369332"/>
          </a:xfrm>
          <a:prstGeom prst="rect">
            <a:avLst/>
          </a:prstGeom>
          <a:noFill/>
        </p:spPr>
        <p:txBody>
          <a:bodyPr wrap="none" rtlCol="0">
            <a:spAutoFit/>
          </a:bodyPr>
          <a:lstStyle/>
          <a:p>
            <a:r>
              <a:rPr lang="cs-CZ" i="1" dirty="0" smtClean="0"/>
              <a:t>A</a:t>
            </a:r>
            <a:r>
              <a:rPr lang="cs-CZ" i="1" baseline="-25000" dirty="0" smtClean="0"/>
              <a:t>2</a:t>
            </a:r>
            <a:r>
              <a:rPr lang="cs-CZ" i="1" dirty="0" smtClean="0"/>
              <a:t>B</a:t>
            </a:r>
            <a:r>
              <a:rPr lang="cs-CZ" i="1" baseline="-25000" dirty="0" smtClean="0"/>
              <a:t>1</a:t>
            </a:r>
            <a:r>
              <a:rPr lang="cs-CZ" i="1" dirty="0" smtClean="0"/>
              <a:t>C</a:t>
            </a:r>
            <a:r>
              <a:rPr lang="cs-CZ" i="1" baseline="-25000" dirty="0" smtClean="0"/>
              <a:t>1</a:t>
            </a:r>
            <a:endParaRPr lang="cs-CZ" i="1" baseline="-25000" dirty="0"/>
          </a:p>
        </p:txBody>
      </p:sp>
      <p:sp>
        <p:nvSpPr>
          <p:cNvPr id="15" name="TextovéPole 14"/>
          <p:cNvSpPr txBox="1"/>
          <p:nvPr/>
        </p:nvSpPr>
        <p:spPr>
          <a:xfrm>
            <a:off x="2628899" y="6216262"/>
            <a:ext cx="798617" cy="369332"/>
          </a:xfrm>
          <a:prstGeom prst="rect">
            <a:avLst/>
          </a:prstGeom>
          <a:noFill/>
        </p:spPr>
        <p:txBody>
          <a:bodyPr wrap="none" rtlCol="0">
            <a:spAutoFit/>
          </a:bodyPr>
          <a:lstStyle/>
          <a:p>
            <a:r>
              <a:rPr lang="cs-CZ" i="1" dirty="0" smtClean="0"/>
              <a:t>A</a:t>
            </a:r>
            <a:r>
              <a:rPr lang="cs-CZ" i="1" baseline="-25000" dirty="0" smtClean="0"/>
              <a:t>1</a:t>
            </a:r>
            <a:r>
              <a:rPr lang="cs-CZ" i="1" dirty="0" smtClean="0"/>
              <a:t>B</a:t>
            </a:r>
            <a:r>
              <a:rPr lang="cs-CZ" i="1" baseline="-25000" dirty="0" smtClean="0"/>
              <a:t>2</a:t>
            </a:r>
            <a:r>
              <a:rPr lang="cs-CZ" i="1" dirty="0" smtClean="0"/>
              <a:t>C</a:t>
            </a:r>
            <a:r>
              <a:rPr lang="cs-CZ" i="1" baseline="-25000" dirty="0" smtClean="0"/>
              <a:t>2</a:t>
            </a:r>
            <a:endParaRPr lang="cs-CZ" i="1" baseline="-25000" dirty="0"/>
          </a:p>
        </p:txBody>
      </p:sp>
      <p:sp>
        <p:nvSpPr>
          <p:cNvPr id="16" name="TextovéPole 15"/>
          <p:cNvSpPr txBox="1"/>
          <p:nvPr/>
        </p:nvSpPr>
        <p:spPr>
          <a:xfrm>
            <a:off x="3638549" y="6216390"/>
            <a:ext cx="798617" cy="369332"/>
          </a:xfrm>
          <a:prstGeom prst="rect">
            <a:avLst/>
          </a:prstGeom>
          <a:noFill/>
        </p:spPr>
        <p:txBody>
          <a:bodyPr wrap="none" rtlCol="0">
            <a:spAutoFit/>
          </a:bodyPr>
          <a:lstStyle/>
          <a:p>
            <a:r>
              <a:rPr lang="cs-CZ" i="1" dirty="0" smtClean="0"/>
              <a:t>A</a:t>
            </a:r>
            <a:r>
              <a:rPr lang="cs-CZ" i="1" baseline="-25000" dirty="0" smtClean="0"/>
              <a:t>1</a:t>
            </a:r>
            <a:r>
              <a:rPr lang="cs-CZ" i="1" dirty="0" smtClean="0"/>
              <a:t>B</a:t>
            </a:r>
            <a:r>
              <a:rPr lang="cs-CZ" i="1" baseline="-25000" dirty="0" smtClean="0"/>
              <a:t>2</a:t>
            </a:r>
            <a:r>
              <a:rPr lang="cs-CZ" i="1" dirty="0" smtClean="0"/>
              <a:t>C</a:t>
            </a:r>
            <a:r>
              <a:rPr lang="cs-CZ" i="1" baseline="-25000" dirty="0" smtClean="0"/>
              <a:t>2</a:t>
            </a:r>
            <a:endParaRPr lang="cs-CZ" i="1" baseline="-25000" dirty="0"/>
          </a:p>
        </p:txBody>
      </p:sp>
      <p:sp>
        <p:nvSpPr>
          <p:cNvPr id="19" name="TextovéPole 18"/>
          <p:cNvSpPr txBox="1"/>
          <p:nvPr/>
        </p:nvSpPr>
        <p:spPr>
          <a:xfrm>
            <a:off x="6389659" y="6212699"/>
            <a:ext cx="1988621" cy="369332"/>
          </a:xfrm>
          <a:prstGeom prst="rect">
            <a:avLst/>
          </a:prstGeom>
          <a:noFill/>
        </p:spPr>
        <p:txBody>
          <a:bodyPr wrap="none" rtlCol="0">
            <a:spAutoFit/>
          </a:bodyPr>
          <a:lstStyle/>
          <a:p>
            <a:r>
              <a:rPr lang="cs-CZ" dirty="0" smtClean="0"/>
              <a:t>Rozchod chromatid</a:t>
            </a:r>
            <a:endParaRPr lang="cs-CZ" dirty="0"/>
          </a:p>
        </p:txBody>
      </p:sp>
      <p:sp>
        <p:nvSpPr>
          <p:cNvPr id="4" name="Obdélník 3"/>
          <p:cNvSpPr/>
          <p:nvPr/>
        </p:nvSpPr>
        <p:spPr>
          <a:xfrm>
            <a:off x="412852" y="3678621"/>
            <a:ext cx="5550707" cy="304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6046030" y="3458348"/>
            <a:ext cx="2758349" cy="32892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5549460" y="1143000"/>
            <a:ext cx="3307469" cy="2315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3638549" y="1143000"/>
            <a:ext cx="1879382" cy="21768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16"/>
          <p:cNvSpPr/>
          <p:nvPr/>
        </p:nvSpPr>
        <p:spPr>
          <a:xfrm>
            <a:off x="1999054" y="1030014"/>
            <a:ext cx="1620201" cy="2428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52254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5" grpId="0" animBg="1"/>
      <p:bldP spid="6" grpId="0" animBg="1"/>
      <p:bldP spid="7" grpId="0" animBg="1"/>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4"/>
          <p:cNvSpPr txBox="1"/>
          <p:nvPr/>
        </p:nvSpPr>
        <p:spPr>
          <a:xfrm>
            <a:off x="5995198" y="1711221"/>
            <a:ext cx="2959231" cy="3785652"/>
          </a:xfrm>
          <a:prstGeom prst="rect">
            <a:avLst/>
          </a:prstGeom>
          <a:noFill/>
        </p:spPr>
        <p:txBody>
          <a:bodyPr wrap="square" rtlCol="0">
            <a:spAutoFit/>
          </a:bodyPr>
          <a:lstStyle/>
          <a:p>
            <a:pPr>
              <a:spcAft>
                <a:spcPts val="2400"/>
              </a:spcAft>
            </a:pPr>
            <a:r>
              <a:rPr lang="en-US" sz="2000" i="1" dirty="0" smtClean="0"/>
              <a:t>A</a:t>
            </a:r>
            <a:r>
              <a:rPr lang="en-US" sz="2000" i="1" baseline="-25000" dirty="0" smtClean="0"/>
              <a:t>1</a:t>
            </a:r>
            <a:r>
              <a:rPr lang="en-US" sz="2000" i="1" dirty="0" smtClean="0"/>
              <a:t> B</a:t>
            </a:r>
            <a:r>
              <a:rPr lang="en-US" sz="2000" i="1" baseline="-25000" dirty="0" smtClean="0"/>
              <a:t>1</a:t>
            </a:r>
            <a:r>
              <a:rPr lang="cs-CZ" sz="2000" i="1" dirty="0" smtClean="0"/>
              <a:t>, </a:t>
            </a:r>
            <a:r>
              <a:rPr lang="en-US" sz="2000" i="1" dirty="0" smtClean="0"/>
              <a:t>A</a:t>
            </a:r>
            <a:r>
              <a:rPr lang="cs-CZ" sz="2000" i="1" baseline="-25000" dirty="0" smtClean="0"/>
              <a:t>2</a:t>
            </a:r>
            <a:r>
              <a:rPr lang="en-US" sz="2000" i="1" dirty="0" smtClean="0"/>
              <a:t> B</a:t>
            </a:r>
            <a:r>
              <a:rPr lang="cs-CZ" sz="2000" i="1" baseline="-25000" dirty="0"/>
              <a:t>2</a:t>
            </a:r>
            <a:endParaRPr lang="en-US" sz="2000" i="1" baseline="-25000" dirty="0"/>
          </a:p>
          <a:p>
            <a:pPr>
              <a:spcAft>
                <a:spcPts val="2400"/>
              </a:spcAft>
            </a:pPr>
            <a:r>
              <a:rPr lang="cs-CZ" sz="2000" i="1" dirty="0" smtClean="0"/>
              <a:t> </a:t>
            </a:r>
            <a:r>
              <a:rPr lang="en-US" sz="2000" i="1" dirty="0" err="1" smtClean="0"/>
              <a:t>A</a:t>
            </a:r>
            <a:r>
              <a:rPr lang="en-US" sz="2000" i="1" baseline="-25000" dirty="0" err="1" smtClean="0"/>
              <a:t>1</a:t>
            </a:r>
            <a:r>
              <a:rPr lang="en-US" sz="2000" i="1" dirty="0" err="1" smtClean="0"/>
              <a:t>B</a:t>
            </a:r>
            <a:r>
              <a:rPr lang="en-US" sz="2000" i="1" baseline="-25000" dirty="0" err="1" smtClean="0"/>
              <a:t>1</a:t>
            </a:r>
            <a:r>
              <a:rPr lang="cs-CZ" sz="2000" i="1" baseline="-25000" dirty="0" smtClean="0"/>
              <a:t> </a:t>
            </a:r>
            <a:r>
              <a:rPr lang="cs-CZ" sz="2000" i="1" dirty="0" smtClean="0"/>
              <a:t>,  </a:t>
            </a:r>
            <a:r>
              <a:rPr lang="en-US" sz="2000" i="1" dirty="0" smtClean="0"/>
              <a:t>A</a:t>
            </a:r>
            <a:r>
              <a:rPr lang="cs-CZ" sz="2000" i="1" baseline="-25000" dirty="0" smtClean="0"/>
              <a:t>1</a:t>
            </a:r>
            <a:r>
              <a:rPr lang="en-US" sz="2000" i="1" dirty="0" smtClean="0"/>
              <a:t>B</a:t>
            </a:r>
            <a:r>
              <a:rPr lang="cs-CZ" sz="2000" i="1" baseline="-25000" dirty="0" smtClean="0"/>
              <a:t>2  </a:t>
            </a:r>
            <a:r>
              <a:rPr lang="cs-CZ" sz="2000" i="1" dirty="0"/>
              <a:t>, </a:t>
            </a:r>
            <a:r>
              <a:rPr lang="en-US" sz="2000" i="1" dirty="0" smtClean="0"/>
              <a:t>A</a:t>
            </a:r>
            <a:r>
              <a:rPr lang="cs-CZ" sz="2000" i="1" baseline="-25000" dirty="0" smtClean="0"/>
              <a:t>2</a:t>
            </a:r>
            <a:r>
              <a:rPr lang="en-US" sz="2000" i="1" dirty="0" err="1" smtClean="0"/>
              <a:t>B</a:t>
            </a:r>
            <a:r>
              <a:rPr lang="en-US" sz="2000" i="1" baseline="-25000" dirty="0" err="1" smtClean="0"/>
              <a:t>1</a:t>
            </a:r>
            <a:r>
              <a:rPr lang="cs-CZ" sz="2000" i="1" baseline="-25000" dirty="0" smtClean="0"/>
              <a:t> </a:t>
            </a:r>
            <a:r>
              <a:rPr lang="cs-CZ" sz="2000" i="1" dirty="0" smtClean="0"/>
              <a:t>, </a:t>
            </a:r>
            <a:r>
              <a:rPr lang="en-US" sz="2000" i="1" dirty="0" smtClean="0"/>
              <a:t>A</a:t>
            </a:r>
            <a:r>
              <a:rPr lang="cs-CZ" sz="2000" i="1" baseline="-25000" dirty="0" smtClean="0"/>
              <a:t>2</a:t>
            </a:r>
            <a:r>
              <a:rPr lang="en-US" sz="2000" i="1" dirty="0" smtClean="0"/>
              <a:t>B</a:t>
            </a:r>
            <a:r>
              <a:rPr lang="cs-CZ" sz="2000" i="1" baseline="-25000" dirty="0"/>
              <a:t>2</a:t>
            </a:r>
            <a:endParaRPr lang="en-US" sz="2000" i="1" baseline="-25000" dirty="0"/>
          </a:p>
          <a:p>
            <a:pPr>
              <a:spcAft>
                <a:spcPts val="2400"/>
              </a:spcAft>
            </a:pPr>
            <a:r>
              <a:rPr lang="en-US" sz="2000" i="1" dirty="0" smtClean="0"/>
              <a:t>A</a:t>
            </a:r>
            <a:r>
              <a:rPr lang="en-US" sz="2000" i="1" baseline="-25000" dirty="0" smtClean="0"/>
              <a:t>1</a:t>
            </a:r>
            <a:r>
              <a:rPr lang="en-US" sz="2000" i="1" dirty="0" smtClean="0"/>
              <a:t> </a:t>
            </a:r>
            <a:r>
              <a:rPr lang="cs-CZ" sz="2000" i="1" dirty="0" smtClean="0"/>
              <a:t>A</a:t>
            </a:r>
            <a:r>
              <a:rPr lang="cs-CZ" sz="2000" i="1" baseline="-25000" dirty="0" smtClean="0"/>
              <a:t>2</a:t>
            </a:r>
            <a:r>
              <a:rPr lang="cs-CZ" sz="2000" i="1" dirty="0" smtClean="0"/>
              <a:t>, </a:t>
            </a:r>
            <a:r>
              <a:rPr lang="cs-CZ" sz="2000" i="1" dirty="0" err="1" smtClean="0"/>
              <a:t>B</a:t>
            </a:r>
            <a:r>
              <a:rPr lang="cs-CZ" sz="2000" i="1" baseline="-25000" dirty="0" err="1" smtClean="0"/>
              <a:t>1</a:t>
            </a:r>
            <a:r>
              <a:rPr lang="en-US" sz="2000" i="1" dirty="0" smtClean="0"/>
              <a:t> </a:t>
            </a:r>
            <a:r>
              <a:rPr lang="en-US" sz="2000" i="1" dirty="0"/>
              <a:t>B</a:t>
            </a:r>
            <a:r>
              <a:rPr lang="cs-CZ" sz="2000" i="1" baseline="-25000" dirty="0"/>
              <a:t>2</a:t>
            </a:r>
            <a:endParaRPr lang="en-US" sz="2000" i="1" baseline="-25000" dirty="0"/>
          </a:p>
          <a:p>
            <a:pPr>
              <a:spcAft>
                <a:spcPts val="2400"/>
              </a:spcAft>
            </a:pPr>
            <a:r>
              <a:rPr lang="en-US" sz="2000" i="1" dirty="0" smtClean="0"/>
              <a:t>A</a:t>
            </a:r>
            <a:r>
              <a:rPr lang="en-US" sz="2000" i="1" baseline="-25000" dirty="0" smtClean="0"/>
              <a:t>1</a:t>
            </a:r>
            <a:r>
              <a:rPr lang="cs-CZ" sz="2000" i="1" dirty="0" smtClean="0"/>
              <a:t>A</a:t>
            </a:r>
            <a:r>
              <a:rPr lang="en-US" sz="2000" i="1" baseline="-25000" dirty="0" smtClean="0"/>
              <a:t>1</a:t>
            </a:r>
            <a:r>
              <a:rPr lang="cs-CZ" sz="2000" i="1" dirty="0"/>
              <a:t> </a:t>
            </a:r>
            <a:r>
              <a:rPr lang="cs-CZ" sz="2000" i="1" dirty="0" smtClean="0"/>
              <a:t>, </a:t>
            </a:r>
            <a:r>
              <a:rPr lang="en-US" sz="2000" i="1" dirty="0" smtClean="0"/>
              <a:t>A</a:t>
            </a:r>
            <a:r>
              <a:rPr lang="cs-CZ" sz="2000" i="1" baseline="-25000" dirty="0" err="1" smtClean="0"/>
              <a:t>2</a:t>
            </a:r>
            <a:r>
              <a:rPr lang="cs-CZ" sz="2000" i="1" dirty="0" err="1" smtClean="0"/>
              <a:t>A</a:t>
            </a:r>
            <a:r>
              <a:rPr lang="cs-CZ" sz="2000" i="1" baseline="-25000" dirty="0" err="1" smtClean="0"/>
              <a:t>2</a:t>
            </a:r>
            <a:r>
              <a:rPr lang="cs-CZ" sz="2000" i="1" dirty="0"/>
              <a:t> </a:t>
            </a:r>
            <a:r>
              <a:rPr lang="cs-CZ" sz="2000" i="1" dirty="0" smtClean="0"/>
              <a:t>, B</a:t>
            </a:r>
            <a:r>
              <a:rPr lang="cs-CZ" sz="2000" i="1" baseline="-25000" dirty="0" smtClean="0"/>
              <a:t>1</a:t>
            </a:r>
            <a:r>
              <a:rPr lang="en-US" sz="2000" i="1" dirty="0" err="1" smtClean="0"/>
              <a:t>B</a:t>
            </a:r>
            <a:r>
              <a:rPr lang="en-US" sz="2000" i="1" baseline="-25000" dirty="0" err="1" smtClean="0"/>
              <a:t>1</a:t>
            </a:r>
            <a:r>
              <a:rPr lang="cs-CZ" sz="2000" i="1" baseline="-25000" dirty="0" smtClean="0"/>
              <a:t> </a:t>
            </a:r>
            <a:r>
              <a:rPr lang="cs-CZ" sz="2000" i="1" dirty="0" smtClean="0"/>
              <a:t>, B</a:t>
            </a:r>
            <a:r>
              <a:rPr lang="cs-CZ" sz="2000" i="1" baseline="-25000" dirty="0" smtClean="0"/>
              <a:t>2</a:t>
            </a:r>
            <a:r>
              <a:rPr lang="en-US" sz="2000" i="1" dirty="0"/>
              <a:t>B</a:t>
            </a:r>
            <a:r>
              <a:rPr lang="cs-CZ" sz="2000" i="1" baseline="-25000" dirty="0"/>
              <a:t>2</a:t>
            </a:r>
            <a:endParaRPr lang="en-US" sz="2000" i="1" baseline="-25000" dirty="0"/>
          </a:p>
          <a:p>
            <a:pPr>
              <a:spcAft>
                <a:spcPts val="2400"/>
              </a:spcAft>
            </a:pPr>
            <a:r>
              <a:rPr lang="cs-CZ" sz="2000" dirty="0" smtClean="0"/>
              <a:t>Nemáme dostatek informací</a:t>
            </a:r>
            <a:endParaRPr lang="en-US" sz="2000" dirty="0"/>
          </a:p>
          <a:p>
            <a:pPr>
              <a:spcAft>
                <a:spcPts val="2400"/>
              </a:spcAft>
            </a:pPr>
            <a:endParaRPr lang="en-US" sz="2000" b="1" i="1" dirty="0"/>
          </a:p>
        </p:txBody>
      </p:sp>
      <p:sp>
        <p:nvSpPr>
          <p:cNvPr id="16" name="TextovéPole 15"/>
          <p:cNvSpPr txBox="1"/>
          <p:nvPr/>
        </p:nvSpPr>
        <p:spPr>
          <a:xfrm>
            <a:off x="470490" y="1101079"/>
            <a:ext cx="5038725" cy="707886"/>
          </a:xfrm>
          <a:prstGeom prst="rect">
            <a:avLst/>
          </a:prstGeom>
          <a:noFill/>
        </p:spPr>
        <p:txBody>
          <a:bodyPr wrap="square" rtlCol="0">
            <a:spAutoFit/>
          </a:bodyPr>
          <a:lstStyle/>
          <a:p>
            <a:r>
              <a:rPr lang="cs-CZ" sz="2000" dirty="0" smtClean="0"/>
              <a:t>Jaké genotypy gamet mohou vznikat? Místa </a:t>
            </a:r>
            <a:r>
              <a:rPr lang="cs-CZ" sz="2000" dirty="0"/>
              <a:t>crossing-overů jsou náhodná.</a:t>
            </a:r>
          </a:p>
        </p:txBody>
      </p:sp>
      <p:sp>
        <p:nvSpPr>
          <p:cNvPr id="17" name="Nadpis 1"/>
          <p:cNvSpPr txBox="1">
            <a:spLocks/>
          </p:cNvSpPr>
          <p:nvPr/>
        </p:nvSpPr>
        <p:spPr>
          <a:xfrm>
            <a:off x="390525" y="55822"/>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000" dirty="0">
                <a:solidFill>
                  <a:srgbClr val="008000"/>
                </a:solidFill>
              </a:rPr>
              <a:t>Meióza – otázka </a:t>
            </a:r>
            <a:r>
              <a:rPr lang="cs-CZ" sz="4000" dirty="0" smtClean="0">
                <a:solidFill>
                  <a:srgbClr val="008000"/>
                </a:solidFill>
              </a:rPr>
              <a:t>3</a:t>
            </a:r>
            <a:endParaRPr lang="cs-CZ" sz="4000" dirty="0">
              <a:solidFill>
                <a:srgbClr val="008000"/>
              </a:solidFill>
            </a:endParaRPr>
          </a:p>
        </p:txBody>
      </p:sp>
      <p:sp>
        <p:nvSpPr>
          <p:cNvPr id="15" name="Ovál 14"/>
          <p:cNvSpPr/>
          <p:nvPr/>
        </p:nvSpPr>
        <p:spPr>
          <a:xfrm>
            <a:off x="5589180" y="1825182"/>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ál 17"/>
          <p:cNvSpPr/>
          <p:nvPr/>
        </p:nvSpPr>
        <p:spPr>
          <a:xfrm>
            <a:off x="5589180" y="2415584"/>
            <a:ext cx="233680" cy="23368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ál 18"/>
          <p:cNvSpPr/>
          <p:nvPr/>
        </p:nvSpPr>
        <p:spPr>
          <a:xfrm>
            <a:off x="5589181" y="3642270"/>
            <a:ext cx="233680" cy="23368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ál 19"/>
          <p:cNvSpPr/>
          <p:nvPr/>
        </p:nvSpPr>
        <p:spPr>
          <a:xfrm>
            <a:off x="5589181" y="3050473"/>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ál 11"/>
          <p:cNvSpPr/>
          <p:nvPr/>
        </p:nvSpPr>
        <p:spPr>
          <a:xfrm>
            <a:off x="5607842" y="4275364"/>
            <a:ext cx="233680" cy="23368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Přímá spojnice 7"/>
          <p:cNvCxnSpPr/>
          <p:nvPr/>
        </p:nvCxnSpPr>
        <p:spPr>
          <a:xfrm>
            <a:off x="2638425" y="2514942"/>
            <a:ext cx="228600" cy="1996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flipH="1">
            <a:off x="2629281" y="2532424"/>
            <a:ext cx="228600" cy="182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Obrázek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1384" y="2172675"/>
            <a:ext cx="2264394" cy="3478295"/>
          </a:xfrm>
          <a:prstGeom prst="rect">
            <a:avLst/>
          </a:prstGeom>
        </p:spPr>
      </p:pic>
    </p:spTree>
    <p:extLst>
      <p:ext uri="{BB962C8B-B14F-4D97-AF65-F5344CB8AC3E}">
        <p14:creationId xmlns:p14="http://schemas.microsoft.com/office/powerpoint/2010/main" val="2331125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4"/>
          <p:cNvSpPr txBox="1"/>
          <p:nvPr/>
        </p:nvSpPr>
        <p:spPr>
          <a:xfrm>
            <a:off x="5995198" y="1711221"/>
            <a:ext cx="2959231" cy="3785652"/>
          </a:xfrm>
          <a:prstGeom prst="rect">
            <a:avLst/>
          </a:prstGeom>
          <a:noFill/>
        </p:spPr>
        <p:txBody>
          <a:bodyPr wrap="square" rtlCol="0">
            <a:spAutoFit/>
          </a:bodyPr>
          <a:lstStyle/>
          <a:p>
            <a:pPr>
              <a:spcAft>
                <a:spcPts val="2400"/>
              </a:spcAft>
            </a:pPr>
            <a:r>
              <a:rPr lang="en-US" sz="2000" i="1" dirty="0" smtClean="0"/>
              <a:t>A</a:t>
            </a:r>
            <a:r>
              <a:rPr lang="en-US" sz="2000" i="1" baseline="-25000" dirty="0" smtClean="0"/>
              <a:t>1</a:t>
            </a:r>
            <a:r>
              <a:rPr lang="en-US" sz="2000" i="1" dirty="0" smtClean="0"/>
              <a:t> B</a:t>
            </a:r>
            <a:r>
              <a:rPr lang="en-US" sz="2000" i="1" baseline="-25000" dirty="0" smtClean="0"/>
              <a:t>1</a:t>
            </a:r>
            <a:r>
              <a:rPr lang="cs-CZ" sz="2000" i="1" dirty="0" smtClean="0"/>
              <a:t>, </a:t>
            </a:r>
            <a:r>
              <a:rPr lang="en-US" sz="2000" i="1" dirty="0" smtClean="0"/>
              <a:t>A</a:t>
            </a:r>
            <a:r>
              <a:rPr lang="cs-CZ" sz="2000" i="1" baseline="-25000" dirty="0" smtClean="0"/>
              <a:t>2</a:t>
            </a:r>
            <a:r>
              <a:rPr lang="en-US" sz="2000" i="1" dirty="0" smtClean="0"/>
              <a:t> B</a:t>
            </a:r>
            <a:r>
              <a:rPr lang="cs-CZ" sz="2000" i="1" baseline="-25000" dirty="0"/>
              <a:t>2</a:t>
            </a:r>
            <a:endParaRPr lang="en-US" sz="2000" i="1" baseline="-25000" dirty="0"/>
          </a:p>
          <a:p>
            <a:pPr>
              <a:spcAft>
                <a:spcPts val="2400"/>
              </a:spcAft>
            </a:pPr>
            <a:r>
              <a:rPr lang="cs-CZ" sz="2000" i="1" dirty="0" smtClean="0"/>
              <a:t> </a:t>
            </a:r>
            <a:r>
              <a:rPr lang="en-US" sz="2000" i="1" dirty="0" err="1" smtClean="0"/>
              <a:t>A</a:t>
            </a:r>
            <a:r>
              <a:rPr lang="en-US" sz="2000" i="1" baseline="-25000" dirty="0" err="1" smtClean="0"/>
              <a:t>1</a:t>
            </a:r>
            <a:r>
              <a:rPr lang="en-US" sz="2000" i="1" dirty="0" err="1" smtClean="0"/>
              <a:t>B</a:t>
            </a:r>
            <a:r>
              <a:rPr lang="en-US" sz="2000" i="1" baseline="-25000" dirty="0" err="1" smtClean="0"/>
              <a:t>1</a:t>
            </a:r>
            <a:r>
              <a:rPr lang="cs-CZ" sz="2000" i="1" baseline="-25000" dirty="0" smtClean="0"/>
              <a:t> </a:t>
            </a:r>
            <a:r>
              <a:rPr lang="cs-CZ" sz="2000" i="1" dirty="0" smtClean="0"/>
              <a:t>,  </a:t>
            </a:r>
            <a:r>
              <a:rPr lang="en-US" sz="2000" i="1" dirty="0" smtClean="0"/>
              <a:t>A</a:t>
            </a:r>
            <a:r>
              <a:rPr lang="cs-CZ" sz="2000" i="1" baseline="-25000" dirty="0" smtClean="0"/>
              <a:t>1</a:t>
            </a:r>
            <a:r>
              <a:rPr lang="en-US" sz="2000" i="1" dirty="0" smtClean="0"/>
              <a:t>B</a:t>
            </a:r>
            <a:r>
              <a:rPr lang="cs-CZ" sz="2000" i="1" baseline="-25000" dirty="0" smtClean="0"/>
              <a:t>2  </a:t>
            </a:r>
            <a:r>
              <a:rPr lang="cs-CZ" sz="2000" i="1" dirty="0"/>
              <a:t>, </a:t>
            </a:r>
            <a:r>
              <a:rPr lang="en-US" sz="2000" i="1" dirty="0" smtClean="0"/>
              <a:t>A</a:t>
            </a:r>
            <a:r>
              <a:rPr lang="cs-CZ" sz="2000" i="1" baseline="-25000" dirty="0" smtClean="0"/>
              <a:t>2</a:t>
            </a:r>
            <a:r>
              <a:rPr lang="en-US" sz="2000" i="1" dirty="0" err="1" smtClean="0"/>
              <a:t>B</a:t>
            </a:r>
            <a:r>
              <a:rPr lang="en-US" sz="2000" i="1" baseline="-25000" dirty="0" err="1" smtClean="0"/>
              <a:t>1</a:t>
            </a:r>
            <a:r>
              <a:rPr lang="cs-CZ" sz="2000" i="1" baseline="-25000" dirty="0" smtClean="0"/>
              <a:t> </a:t>
            </a:r>
            <a:r>
              <a:rPr lang="cs-CZ" sz="2000" i="1" dirty="0" smtClean="0"/>
              <a:t>, </a:t>
            </a:r>
            <a:r>
              <a:rPr lang="en-US" sz="2000" i="1" dirty="0" smtClean="0"/>
              <a:t>A</a:t>
            </a:r>
            <a:r>
              <a:rPr lang="cs-CZ" sz="2000" i="1" baseline="-25000" dirty="0" smtClean="0"/>
              <a:t>2</a:t>
            </a:r>
            <a:r>
              <a:rPr lang="en-US" sz="2000" i="1" dirty="0" smtClean="0"/>
              <a:t>B</a:t>
            </a:r>
            <a:r>
              <a:rPr lang="cs-CZ" sz="2000" i="1" baseline="-25000" dirty="0"/>
              <a:t>2</a:t>
            </a:r>
            <a:endParaRPr lang="en-US" sz="2000" i="1" baseline="-25000" dirty="0"/>
          </a:p>
          <a:p>
            <a:pPr>
              <a:spcAft>
                <a:spcPts val="2400"/>
              </a:spcAft>
            </a:pPr>
            <a:r>
              <a:rPr lang="en-US" sz="2000" i="1" dirty="0" smtClean="0"/>
              <a:t>A</a:t>
            </a:r>
            <a:r>
              <a:rPr lang="en-US" sz="2000" i="1" baseline="-25000" dirty="0" smtClean="0"/>
              <a:t>1</a:t>
            </a:r>
            <a:r>
              <a:rPr lang="en-US" sz="2000" i="1" dirty="0" smtClean="0"/>
              <a:t> </a:t>
            </a:r>
            <a:r>
              <a:rPr lang="cs-CZ" sz="2000" i="1" dirty="0" smtClean="0"/>
              <a:t>A</a:t>
            </a:r>
            <a:r>
              <a:rPr lang="cs-CZ" sz="2000" i="1" baseline="-25000" dirty="0" smtClean="0"/>
              <a:t>2</a:t>
            </a:r>
            <a:r>
              <a:rPr lang="cs-CZ" sz="2000" i="1" dirty="0" smtClean="0"/>
              <a:t>, </a:t>
            </a:r>
            <a:r>
              <a:rPr lang="cs-CZ" sz="2000" i="1" dirty="0" err="1" smtClean="0"/>
              <a:t>B</a:t>
            </a:r>
            <a:r>
              <a:rPr lang="cs-CZ" sz="2000" i="1" baseline="-25000" dirty="0" err="1" smtClean="0"/>
              <a:t>1</a:t>
            </a:r>
            <a:r>
              <a:rPr lang="en-US" sz="2000" i="1" dirty="0" smtClean="0"/>
              <a:t> </a:t>
            </a:r>
            <a:r>
              <a:rPr lang="en-US" sz="2000" i="1" dirty="0"/>
              <a:t>B</a:t>
            </a:r>
            <a:r>
              <a:rPr lang="cs-CZ" sz="2000" i="1" baseline="-25000" dirty="0"/>
              <a:t>2</a:t>
            </a:r>
            <a:endParaRPr lang="en-US" sz="2000" i="1" baseline="-25000" dirty="0"/>
          </a:p>
          <a:p>
            <a:pPr>
              <a:spcAft>
                <a:spcPts val="2400"/>
              </a:spcAft>
            </a:pPr>
            <a:r>
              <a:rPr lang="en-US" sz="2000" i="1" dirty="0" smtClean="0"/>
              <a:t>A</a:t>
            </a:r>
            <a:r>
              <a:rPr lang="en-US" sz="2000" i="1" baseline="-25000" dirty="0" smtClean="0"/>
              <a:t>1</a:t>
            </a:r>
            <a:r>
              <a:rPr lang="cs-CZ" sz="2000" i="1" dirty="0" smtClean="0"/>
              <a:t>A</a:t>
            </a:r>
            <a:r>
              <a:rPr lang="en-US" sz="2000" i="1" baseline="-25000" dirty="0" smtClean="0"/>
              <a:t>1</a:t>
            </a:r>
            <a:r>
              <a:rPr lang="cs-CZ" sz="2000" i="1" dirty="0"/>
              <a:t> </a:t>
            </a:r>
            <a:r>
              <a:rPr lang="cs-CZ" sz="2000" i="1" dirty="0" smtClean="0"/>
              <a:t>, </a:t>
            </a:r>
            <a:r>
              <a:rPr lang="en-US" sz="2000" i="1" dirty="0" smtClean="0"/>
              <a:t>A</a:t>
            </a:r>
            <a:r>
              <a:rPr lang="cs-CZ" sz="2000" i="1" baseline="-25000" dirty="0" err="1" smtClean="0"/>
              <a:t>2</a:t>
            </a:r>
            <a:r>
              <a:rPr lang="cs-CZ" sz="2000" i="1" dirty="0" err="1" smtClean="0"/>
              <a:t>A</a:t>
            </a:r>
            <a:r>
              <a:rPr lang="cs-CZ" sz="2000" i="1" baseline="-25000" dirty="0" err="1" smtClean="0"/>
              <a:t>2</a:t>
            </a:r>
            <a:r>
              <a:rPr lang="cs-CZ" sz="2000" i="1" dirty="0"/>
              <a:t> </a:t>
            </a:r>
            <a:r>
              <a:rPr lang="cs-CZ" sz="2000" i="1" dirty="0" smtClean="0"/>
              <a:t>, B</a:t>
            </a:r>
            <a:r>
              <a:rPr lang="cs-CZ" sz="2000" i="1" baseline="-25000" dirty="0" smtClean="0"/>
              <a:t>1</a:t>
            </a:r>
            <a:r>
              <a:rPr lang="en-US" sz="2000" i="1" dirty="0" err="1" smtClean="0"/>
              <a:t>B</a:t>
            </a:r>
            <a:r>
              <a:rPr lang="en-US" sz="2000" i="1" baseline="-25000" dirty="0" err="1" smtClean="0"/>
              <a:t>1</a:t>
            </a:r>
            <a:r>
              <a:rPr lang="cs-CZ" sz="2000" i="1" baseline="-25000" dirty="0" smtClean="0"/>
              <a:t> </a:t>
            </a:r>
            <a:r>
              <a:rPr lang="cs-CZ" sz="2000" i="1" dirty="0" smtClean="0"/>
              <a:t>, B</a:t>
            </a:r>
            <a:r>
              <a:rPr lang="cs-CZ" sz="2000" i="1" baseline="-25000" dirty="0" smtClean="0"/>
              <a:t>2</a:t>
            </a:r>
            <a:r>
              <a:rPr lang="en-US" sz="2000" i="1" dirty="0"/>
              <a:t>B</a:t>
            </a:r>
            <a:r>
              <a:rPr lang="cs-CZ" sz="2000" i="1" baseline="-25000" dirty="0"/>
              <a:t>2</a:t>
            </a:r>
            <a:endParaRPr lang="en-US" sz="2000" i="1" baseline="-25000" dirty="0"/>
          </a:p>
          <a:p>
            <a:pPr>
              <a:spcAft>
                <a:spcPts val="2400"/>
              </a:spcAft>
            </a:pPr>
            <a:r>
              <a:rPr lang="cs-CZ" sz="2000" dirty="0" smtClean="0"/>
              <a:t>Nemáme dostatek informací</a:t>
            </a:r>
            <a:endParaRPr lang="en-US" sz="2000" dirty="0"/>
          </a:p>
          <a:p>
            <a:pPr>
              <a:spcAft>
                <a:spcPts val="2400"/>
              </a:spcAft>
            </a:pPr>
            <a:endParaRPr lang="en-US" sz="2000" b="1" i="1" dirty="0"/>
          </a:p>
        </p:txBody>
      </p:sp>
      <p:sp>
        <p:nvSpPr>
          <p:cNvPr id="16" name="TextovéPole 15"/>
          <p:cNvSpPr txBox="1"/>
          <p:nvPr/>
        </p:nvSpPr>
        <p:spPr>
          <a:xfrm>
            <a:off x="470490" y="1101079"/>
            <a:ext cx="5038725" cy="707886"/>
          </a:xfrm>
          <a:prstGeom prst="rect">
            <a:avLst/>
          </a:prstGeom>
          <a:noFill/>
        </p:spPr>
        <p:txBody>
          <a:bodyPr wrap="square" rtlCol="0">
            <a:spAutoFit/>
          </a:bodyPr>
          <a:lstStyle/>
          <a:p>
            <a:r>
              <a:rPr lang="cs-CZ" sz="2000" dirty="0" smtClean="0"/>
              <a:t>Jaké genotypy gamet mohou vznikat? Místa </a:t>
            </a:r>
            <a:r>
              <a:rPr lang="cs-CZ" sz="2000" dirty="0"/>
              <a:t>crossing-overů jsou náhodná.</a:t>
            </a:r>
          </a:p>
        </p:txBody>
      </p:sp>
      <p:sp>
        <p:nvSpPr>
          <p:cNvPr id="17" name="Nadpis 1"/>
          <p:cNvSpPr txBox="1">
            <a:spLocks/>
          </p:cNvSpPr>
          <p:nvPr/>
        </p:nvSpPr>
        <p:spPr>
          <a:xfrm>
            <a:off x="390525" y="55822"/>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000" dirty="0">
                <a:solidFill>
                  <a:srgbClr val="008000"/>
                </a:solidFill>
              </a:rPr>
              <a:t>Meióza – otázka </a:t>
            </a:r>
            <a:r>
              <a:rPr lang="cs-CZ" sz="4000" dirty="0" smtClean="0">
                <a:solidFill>
                  <a:srgbClr val="008000"/>
                </a:solidFill>
              </a:rPr>
              <a:t>3</a:t>
            </a:r>
            <a:endParaRPr lang="cs-CZ" sz="4000" dirty="0">
              <a:solidFill>
                <a:srgbClr val="008000"/>
              </a:solidFill>
            </a:endParaRPr>
          </a:p>
        </p:txBody>
      </p:sp>
      <p:sp>
        <p:nvSpPr>
          <p:cNvPr id="15" name="Ovál 14"/>
          <p:cNvSpPr/>
          <p:nvPr/>
        </p:nvSpPr>
        <p:spPr>
          <a:xfrm>
            <a:off x="5589180" y="1825182"/>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ál 17"/>
          <p:cNvSpPr/>
          <p:nvPr/>
        </p:nvSpPr>
        <p:spPr>
          <a:xfrm>
            <a:off x="5589180" y="2415584"/>
            <a:ext cx="233680" cy="233680"/>
          </a:xfrm>
          <a:prstGeom prst="ellipse">
            <a:avLst/>
          </a:prstGeom>
          <a:solidFill>
            <a:srgbClr val="00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ál 18"/>
          <p:cNvSpPr/>
          <p:nvPr/>
        </p:nvSpPr>
        <p:spPr>
          <a:xfrm>
            <a:off x="5589181" y="3642270"/>
            <a:ext cx="233680" cy="23368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ál 19"/>
          <p:cNvSpPr/>
          <p:nvPr/>
        </p:nvSpPr>
        <p:spPr>
          <a:xfrm>
            <a:off x="5589181" y="3050473"/>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ál 11"/>
          <p:cNvSpPr/>
          <p:nvPr/>
        </p:nvSpPr>
        <p:spPr>
          <a:xfrm>
            <a:off x="5607842" y="4275364"/>
            <a:ext cx="233680" cy="23368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Přímá spojnice 7"/>
          <p:cNvCxnSpPr/>
          <p:nvPr/>
        </p:nvCxnSpPr>
        <p:spPr>
          <a:xfrm>
            <a:off x="2638425" y="2514942"/>
            <a:ext cx="228600" cy="1996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flipH="1">
            <a:off x="2629281" y="2532424"/>
            <a:ext cx="228600" cy="182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Obrázek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1384" y="2172675"/>
            <a:ext cx="2264394" cy="3478295"/>
          </a:xfrm>
          <a:prstGeom prst="rect">
            <a:avLst/>
          </a:prstGeom>
        </p:spPr>
      </p:pic>
    </p:spTree>
    <p:extLst>
      <p:ext uri="{BB962C8B-B14F-4D97-AF65-F5344CB8AC3E}">
        <p14:creationId xmlns:p14="http://schemas.microsoft.com/office/powerpoint/2010/main" val="11545206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ovéPole 15"/>
          <p:cNvSpPr txBox="1"/>
          <p:nvPr/>
        </p:nvSpPr>
        <p:spPr>
          <a:xfrm>
            <a:off x="470490" y="1101079"/>
            <a:ext cx="5038725" cy="707886"/>
          </a:xfrm>
          <a:prstGeom prst="rect">
            <a:avLst/>
          </a:prstGeom>
          <a:noFill/>
        </p:spPr>
        <p:txBody>
          <a:bodyPr wrap="square" rtlCol="0">
            <a:spAutoFit/>
          </a:bodyPr>
          <a:lstStyle/>
          <a:p>
            <a:r>
              <a:rPr lang="cs-CZ" sz="2000" dirty="0" smtClean="0"/>
              <a:t>Jaké genotypy gamet mohou vznikat a v jakém poměru? </a:t>
            </a:r>
            <a:r>
              <a:rPr lang="cs-CZ" sz="2000" dirty="0"/>
              <a:t>Místa crossing-overů jsou náhodná.</a:t>
            </a:r>
          </a:p>
        </p:txBody>
      </p:sp>
      <p:sp>
        <p:nvSpPr>
          <p:cNvPr id="17" name="Nadpis 1"/>
          <p:cNvSpPr txBox="1">
            <a:spLocks/>
          </p:cNvSpPr>
          <p:nvPr/>
        </p:nvSpPr>
        <p:spPr>
          <a:xfrm>
            <a:off x="390525" y="55822"/>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000" dirty="0">
                <a:solidFill>
                  <a:srgbClr val="008000"/>
                </a:solidFill>
              </a:rPr>
              <a:t>Meióza – otázka </a:t>
            </a:r>
            <a:r>
              <a:rPr lang="cs-CZ" sz="4000" dirty="0" smtClean="0">
                <a:solidFill>
                  <a:srgbClr val="008000"/>
                </a:solidFill>
              </a:rPr>
              <a:t>3</a:t>
            </a:r>
            <a:endParaRPr lang="cs-CZ" sz="4000" dirty="0">
              <a:solidFill>
                <a:srgbClr val="008000"/>
              </a:solidFill>
            </a:endParaRPr>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525" y="1913735"/>
            <a:ext cx="4648962" cy="4568715"/>
          </a:xfrm>
          <a:prstGeom prst="rect">
            <a:avLst/>
          </a:prstGeom>
        </p:spPr>
      </p:pic>
      <p:cxnSp>
        <p:nvCxnSpPr>
          <p:cNvPr id="8" name="Přímá spojnice 7"/>
          <p:cNvCxnSpPr/>
          <p:nvPr/>
        </p:nvCxnSpPr>
        <p:spPr>
          <a:xfrm>
            <a:off x="2638425" y="2514942"/>
            <a:ext cx="228600" cy="1996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flipH="1">
            <a:off x="2629281" y="2532424"/>
            <a:ext cx="228600" cy="182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609219" y="6482450"/>
            <a:ext cx="599844" cy="369332"/>
          </a:xfrm>
          <a:prstGeom prst="rect">
            <a:avLst/>
          </a:prstGeom>
          <a:noFill/>
        </p:spPr>
        <p:txBody>
          <a:bodyPr wrap="none" rtlCol="0">
            <a:spAutoFit/>
          </a:bodyPr>
          <a:lstStyle/>
          <a:p>
            <a:r>
              <a:rPr lang="en-US" i="1" dirty="0"/>
              <a:t>A</a:t>
            </a:r>
            <a:r>
              <a:rPr lang="en-US" i="1" baseline="-25000" dirty="0"/>
              <a:t>1</a:t>
            </a:r>
            <a:r>
              <a:rPr lang="en-US" i="1" dirty="0"/>
              <a:t>B</a:t>
            </a:r>
            <a:r>
              <a:rPr lang="en-US" i="1" baseline="-25000" dirty="0"/>
              <a:t>1</a:t>
            </a:r>
            <a:endParaRPr lang="cs-CZ" dirty="0"/>
          </a:p>
        </p:txBody>
      </p:sp>
      <p:sp>
        <p:nvSpPr>
          <p:cNvPr id="11" name="TextovéPole 10"/>
          <p:cNvSpPr txBox="1"/>
          <p:nvPr/>
        </p:nvSpPr>
        <p:spPr>
          <a:xfrm>
            <a:off x="1819275" y="6482450"/>
            <a:ext cx="599844" cy="369332"/>
          </a:xfrm>
          <a:prstGeom prst="rect">
            <a:avLst/>
          </a:prstGeom>
          <a:noFill/>
        </p:spPr>
        <p:txBody>
          <a:bodyPr wrap="none" rtlCol="0">
            <a:spAutoFit/>
          </a:bodyPr>
          <a:lstStyle/>
          <a:p>
            <a:r>
              <a:rPr lang="en-US" i="1" dirty="0"/>
              <a:t>A</a:t>
            </a:r>
            <a:r>
              <a:rPr lang="cs-CZ" i="1" baseline="-25000" dirty="0"/>
              <a:t>1</a:t>
            </a:r>
            <a:r>
              <a:rPr lang="en-US" i="1" dirty="0"/>
              <a:t>B</a:t>
            </a:r>
            <a:r>
              <a:rPr lang="cs-CZ" i="1" baseline="-25000" dirty="0"/>
              <a:t>2</a:t>
            </a:r>
            <a:endParaRPr lang="cs-CZ" dirty="0"/>
          </a:p>
        </p:txBody>
      </p:sp>
      <p:sp>
        <p:nvSpPr>
          <p:cNvPr id="14" name="Obdélník 13"/>
          <p:cNvSpPr/>
          <p:nvPr/>
        </p:nvSpPr>
        <p:spPr>
          <a:xfrm>
            <a:off x="3029331" y="6482450"/>
            <a:ext cx="635110" cy="369332"/>
          </a:xfrm>
          <a:prstGeom prst="rect">
            <a:avLst/>
          </a:prstGeom>
        </p:spPr>
        <p:txBody>
          <a:bodyPr wrap="none">
            <a:spAutoFit/>
          </a:bodyPr>
          <a:lstStyle/>
          <a:p>
            <a:r>
              <a:rPr lang="en-US" i="1" dirty="0"/>
              <a:t>A</a:t>
            </a:r>
            <a:r>
              <a:rPr lang="cs-CZ" i="1" baseline="-25000" dirty="0"/>
              <a:t>2</a:t>
            </a:r>
            <a:r>
              <a:rPr lang="en-US" i="1" dirty="0"/>
              <a:t>B</a:t>
            </a:r>
            <a:r>
              <a:rPr lang="en-US" i="1" baseline="-25000" dirty="0"/>
              <a:t>1</a:t>
            </a:r>
            <a:r>
              <a:rPr lang="cs-CZ" i="1" baseline="-25000" dirty="0"/>
              <a:t> </a:t>
            </a:r>
            <a:endParaRPr lang="cs-CZ" dirty="0"/>
          </a:p>
        </p:txBody>
      </p:sp>
      <p:sp>
        <p:nvSpPr>
          <p:cNvPr id="22" name="Obdélník 21"/>
          <p:cNvSpPr/>
          <p:nvPr/>
        </p:nvSpPr>
        <p:spPr>
          <a:xfrm>
            <a:off x="4205403" y="6482450"/>
            <a:ext cx="599844" cy="369332"/>
          </a:xfrm>
          <a:prstGeom prst="rect">
            <a:avLst/>
          </a:prstGeom>
        </p:spPr>
        <p:txBody>
          <a:bodyPr wrap="none">
            <a:spAutoFit/>
          </a:bodyPr>
          <a:lstStyle/>
          <a:p>
            <a:r>
              <a:rPr lang="en-US" i="1" dirty="0"/>
              <a:t>A</a:t>
            </a:r>
            <a:r>
              <a:rPr lang="cs-CZ" i="1" baseline="-25000" dirty="0"/>
              <a:t>2</a:t>
            </a:r>
            <a:r>
              <a:rPr lang="en-US" i="1" dirty="0"/>
              <a:t>B</a:t>
            </a:r>
            <a:r>
              <a:rPr lang="cs-CZ" i="1" baseline="-25000" dirty="0"/>
              <a:t>2</a:t>
            </a:r>
            <a:endParaRPr lang="cs-CZ" dirty="0"/>
          </a:p>
        </p:txBody>
      </p:sp>
      <p:sp>
        <p:nvSpPr>
          <p:cNvPr id="24" name="TextovéPole 23"/>
          <p:cNvSpPr txBox="1"/>
          <p:nvPr/>
        </p:nvSpPr>
        <p:spPr>
          <a:xfrm>
            <a:off x="5333999" y="5450706"/>
            <a:ext cx="3686175" cy="1323439"/>
          </a:xfrm>
          <a:prstGeom prst="rect">
            <a:avLst/>
          </a:prstGeom>
          <a:noFill/>
        </p:spPr>
        <p:txBody>
          <a:bodyPr wrap="square" rtlCol="0">
            <a:spAutoFit/>
          </a:bodyPr>
          <a:lstStyle/>
          <a:p>
            <a:r>
              <a:rPr lang="cs-CZ" sz="2000" dirty="0" smtClean="0">
                <a:solidFill>
                  <a:srgbClr val="FF0000"/>
                </a:solidFill>
              </a:rPr>
              <a:t>Pravděpodobnost vzniku gamety daného genotypu je dána vzdáleností genů, kterou v tomto případě neznáme.</a:t>
            </a:r>
            <a:endParaRPr lang="cs-CZ" sz="2000" dirty="0">
              <a:solidFill>
                <a:srgbClr val="FF0000"/>
              </a:solidFill>
            </a:endParaRPr>
          </a:p>
        </p:txBody>
      </p:sp>
      <p:sp>
        <p:nvSpPr>
          <p:cNvPr id="23" name="TextBox 74"/>
          <p:cNvSpPr txBox="1"/>
          <p:nvPr/>
        </p:nvSpPr>
        <p:spPr>
          <a:xfrm>
            <a:off x="5995198" y="1711221"/>
            <a:ext cx="2959231" cy="3785652"/>
          </a:xfrm>
          <a:prstGeom prst="rect">
            <a:avLst/>
          </a:prstGeom>
          <a:noFill/>
        </p:spPr>
        <p:txBody>
          <a:bodyPr wrap="square" rtlCol="0">
            <a:spAutoFit/>
          </a:bodyPr>
          <a:lstStyle/>
          <a:p>
            <a:pPr>
              <a:spcAft>
                <a:spcPts val="2400"/>
              </a:spcAft>
            </a:pPr>
            <a:r>
              <a:rPr lang="en-US" sz="2000" i="1" dirty="0" smtClean="0"/>
              <a:t>A</a:t>
            </a:r>
            <a:r>
              <a:rPr lang="en-US" sz="2000" i="1" baseline="-25000" dirty="0" smtClean="0"/>
              <a:t>1</a:t>
            </a:r>
            <a:r>
              <a:rPr lang="en-US" sz="2000" i="1" dirty="0" smtClean="0"/>
              <a:t> B</a:t>
            </a:r>
            <a:r>
              <a:rPr lang="en-US" sz="2000" i="1" baseline="-25000" dirty="0" smtClean="0"/>
              <a:t>1</a:t>
            </a:r>
            <a:r>
              <a:rPr lang="cs-CZ" sz="2000" i="1" dirty="0" smtClean="0"/>
              <a:t>, </a:t>
            </a:r>
            <a:r>
              <a:rPr lang="en-US" sz="2000" i="1" dirty="0" smtClean="0"/>
              <a:t>A</a:t>
            </a:r>
            <a:r>
              <a:rPr lang="cs-CZ" sz="2000" i="1" baseline="-25000" dirty="0" smtClean="0"/>
              <a:t>2</a:t>
            </a:r>
            <a:r>
              <a:rPr lang="en-US" sz="2000" i="1" dirty="0" smtClean="0"/>
              <a:t> B</a:t>
            </a:r>
            <a:r>
              <a:rPr lang="cs-CZ" sz="2000" i="1" baseline="-25000" dirty="0"/>
              <a:t>2</a:t>
            </a:r>
            <a:endParaRPr lang="en-US" sz="2000" i="1" baseline="-25000" dirty="0"/>
          </a:p>
          <a:p>
            <a:pPr>
              <a:spcAft>
                <a:spcPts val="2400"/>
              </a:spcAft>
            </a:pPr>
            <a:r>
              <a:rPr lang="cs-CZ" sz="2000" i="1" dirty="0" smtClean="0"/>
              <a:t> </a:t>
            </a:r>
            <a:r>
              <a:rPr lang="en-US" sz="2000" i="1" dirty="0" err="1" smtClean="0"/>
              <a:t>A</a:t>
            </a:r>
            <a:r>
              <a:rPr lang="en-US" sz="2000" i="1" baseline="-25000" dirty="0" err="1" smtClean="0"/>
              <a:t>1</a:t>
            </a:r>
            <a:r>
              <a:rPr lang="en-US" sz="2000" i="1" dirty="0" err="1" smtClean="0"/>
              <a:t>B</a:t>
            </a:r>
            <a:r>
              <a:rPr lang="en-US" sz="2000" i="1" baseline="-25000" dirty="0" err="1" smtClean="0"/>
              <a:t>1</a:t>
            </a:r>
            <a:r>
              <a:rPr lang="cs-CZ" sz="2000" i="1" baseline="-25000" dirty="0" smtClean="0"/>
              <a:t> </a:t>
            </a:r>
            <a:r>
              <a:rPr lang="cs-CZ" sz="2000" i="1" dirty="0" smtClean="0"/>
              <a:t>,  </a:t>
            </a:r>
            <a:r>
              <a:rPr lang="en-US" sz="2000" i="1" dirty="0" smtClean="0"/>
              <a:t>A</a:t>
            </a:r>
            <a:r>
              <a:rPr lang="cs-CZ" sz="2000" i="1" baseline="-25000" dirty="0" smtClean="0"/>
              <a:t>1</a:t>
            </a:r>
            <a:r>
              <a:rPr lang="en-US" sz="2000" i="1" dirty="0" smtClean="0"/>
              <a:t>B</a:t>
            </a:r>
            <a:r>
              <a:rPr lang="cs-CZ" sz="2000" i="1" baseline="-25000" dirty="0" smtClean="0"/>
              <a:t>2  </a:t>
            </a:r>
            <a:r>
              <a:rPr lang="cs-CZ" sz="2000" i="1" dirty="0"/>
              <a:t>, </a:t>
            </a:r>
            <a:r>
              <a:rPr lang="en-US" sz="2000" i="1" dirty="0" smtClean="0"/>
              <a:t>A</a:t>
            </a:r>
            <a:r>
              <a:rPr lang="cs-CZ" sz="2000" i="1" baseline="-25000" dirty="0" smtClean="0"/>
              <a:t>2</a:t>
            </a:r>
            <a:r>
              <a:rPr lang="en-US" sz="2000" i="1" dirty="0" err="1" smtClean="0"/>
              <a:t>B</a:t>
            </a:r>
            <a:r>
              <a:rPr lang="en-US" sz="2000" i="1" baseline="-25000" dirty="0" err="1" smtClean="0"/>
              <a:t>1</a:t>
            </a:r>
            <a:r>
              <a:rPr lang="cs-CZ" sz="2000" i="1" baseline="-25000" dirty="0" smtClean="0"/>
              <a:t> </a:t>
            </a:r>
            <a:r>
              <a:rPr lang="cs-CZ" sz="2000" i="1" dirty="0" smtClean="0"/>
              <a:t>, </a:t>
            </a:r>
            <a:r>
              <a:rPr lang="en-US" sz="2000" i="1" dirty="0" smtClean="0"/>
              <a:t>A</a:t>
            </a:r>
            <a:r>
              <a:rPr lang="cs-CZ" sz="2000" i="1" baseline="-25000" dirty="0" smtClean="0"/>
              <a:t>2</a:t>
            </a:r>
            <a:r>
              <a:rPr lang="en-US" sz="2000" i="1" dirty="0" smtClean="0"/>
              <a:t>B</a:t>
            </a:r>
            <a:r>
              <a:rPr lang="cs-CZ" sz="2000" i="1" baseline="-25000" dirty="0"/>
              <a:t>2</a:t>
            </a:r>
            <a:endParaRPr lang="en-US" sz="2000" i="1" baseline="-25000" dirty="0"/>
          </a:p>
          <a:p>
            <a:pPr>
              <a:spcAft>
                <a:spcPts val="2400"/>
              </a:spcAft>
            </a:pPr>
            <a:r>
              <a:rPr lang="en-US" sz="2000" i="1" dirty="0" smtClean="0"/>
              <a:t>A</a:t>
            </a:r>
            <a:r>
              <a:rPr lang="en-US" sz="2000" i="1" baseline="-25000" dirty="0" smtClean="0"/>
              <a:t>1</a:t>
            </a:r>
            <a:r>
              <a:rPr lang="en-US" sz="2000" i="1" dirty="0" smtClean="0"/>
              <a:t> </a:t>
            </a:r>
            <a:r>
              <a:rPr lang="cs-CZ" sz="2000" i="1" dirty="0" smtClean="0"/>
              <a:t>A</a:t>
            </a:r>
            <a:r>
              <a:rPr lang="cs-CZ" sz="2000" i="1" baseline="-25000" dirty="0" smtClean="0"/>
              <a:t>2</a:t>
            </a:r>
            <a:r>
              <a:rPr lang="cs-CZ" sz="2000" i="1" dirty="0" smtClean="0"/>
              <a:t>, </a:t>
            </a:r>
            <a:r>
              <a:rPr lang="cs-CZ" sz="2000" i="1" dirty="0" err="1" smtClean="0"/>
              <a:t>B</a:t>
            </a:r>
            <a:r>
              <a:rPr lang="cs-CZ" sz="2000" i="1" baseline="-25000" dirty="0" err="1" smtClean="0"/>
              <a:t>1</a:t>
            </a:r>
            <a:r>
              <a:rPr lang="en-US" sz="2000" i="1" dirty="0" smtClean="0"/>
              <a:t> </a:t>
            </a:r>
            <a:r>
              <a:rPr lang="en-US" sz="2000" i="1" dirty="0"/>
              <a:t>B</a:t>
            </a:r>
            <a:r>
              <a:rPr lang="cs-CZ" sz="2000" i="1" baseline="-25000" dirty="0"/>
              <a:t>2</a:t>
            </a:r>
            <a:endParaRPr lang="en-US" sz="2000" i="1" baseline="-25000" dirty="0"/>
          </a:p>
          <a:p>
            <a:pPr>
              <a:spcAft>
                <a:spcPts val="2400"/>
              </a:spcAft>
            </a:pPr>
            <a:r>
              <a:rPr lang="en-US" sz="2000" i="1" dirty="0" smtClean="0"/>
              <a:t>A</a:t>
            </a:r>
            <a:r>
              <a:rPr lang="en-US" sz="2000" i="1" baseline="-25000" dirty="0" smtClean="0"/>
              <a:t>1</a:t>
            </a:r>
            <a:r>
              <a:rPr lang="cs-CZ" sz="2000" i="1" dirty="0" smtClean="0"/>
              <a:t>A</a:t>
            </a:r>
            <a:r>
              <a:rPr lang="en-US" sz="2000" i="1" baseline="-25000" dirty="0" smtClean="0"/>
              <a:t>1</a:t>
            </a:r>
            <a:r>
              <a:rPr lang="cs-CZ" sz="2000" i="1" dirty="0"/>
              <a:t> </a:t>
            </a:r>
            <a:r>
              <a:rPr lang="cs-CZ" sz="2000" i="1" dirty="0" smtClean="0"/>
              <a:t>, </a:t>
            </a:r>
            <a:r>
              <a:rPr lang="en-US" sz="2000" i="1" dirty="0" smtClean="0"/>
              <a:t>A</a:t>
            </a:r>
            <a:r>
              <a:rPr lang="cs-CZ" sz="2000" i="1" baseline="-25000" dirty="0" err="1" smtClean="0"/>
              <a:t>2</a:t>
            </a:r>
            <a:r>
              <a:rPr lang="cs-CZ" sz="2000" i="1" dirty="0" err="1" smtClean="0"/>
              <a:t>A</a:t>
            </a:r>
            <a:r>
              <a:rPr lang="cs-CZ" sz="2000" i="1" baseline="-25000" dirty="0" err="1" smtClean="0"/>
              <a:t>2</a:t>
            </a:r>
            <a:r>
              <a:rPr lang="cs-CZ" sz="2000" i="1" dirty="0"/>
              <a:t> </a:t>
            </a:r>
            <a:r>
              <a:rPr lang="cs-CZ" sz="2000" i="1" dirty="0" smtClean="0"/>
              <a:t>, B</a:t>
            </a:r>
            <a:r>
              <a:rPr lang="cs-CZ" sz="2000" i="1" baseline="-25000" dirty="0" smtClean="0"/>
              <a:t>1</a:t>
            </a:r>
            <a:r>
              <a:rPr lang="en-US" sz="2000" i="1" dirty="0" err="1" smtClean="0"/>
              <a:t>B</a:t>
            </a:r>
            <a:r>
              <a:rPr lang="en-US" sz="2000" i="1" baseline="-25000" dirty="0" err="1" smtClean="0"/>
              <a:t>1</a:t>
            </a:r>
            <a:r>
              <a:rPr lang="cs-CZ" sz="2000" i="1" baseline="-25000" dirty="0" smtClean="0"/>
              <a:t> </a:t>
            </a:r>
            <a:r>
              <a:rPr lang="cs-CZ" sz="2000" i="1" dirty="0" smtClean="0"/>
              <a:t>, B</a:t>
            </a:r>
            <a:r>
              <a:rPr lang="cs-CZ" sz="2000" i="1" baseline="-25000" dirty="0" smtClean="0"/>
              <a:t>2</a:t>
            </a:r>
            <a:r>
              <a:rPr lang="en-US" sz="2000" i="1" dirty="0"/>
              <a:t>B</a:t>
            </a:r>
            <a:r>
              <a:rPr lang="cs-CZ" sz="2000" i="1" baseline="-25000" dirty="0"/>
              <a:t>2</a:t>
            </a:r>
            <a:endParaRPr lang="en-US" sz="2000" i="1" baseline="-25000" dirty="0"/>
          </a:p>
          <a:p>
            <a:pPr>
              <a:spcAft>
                <a:spcPts val="2400"/>
              </a:spcAft>
            </a:pPr>
            <a:r>
              <a:rPr lang="cs-CZ" sz="2000" dirty="0" smtClean="0"/>
              <a:t>Nemáme dostatek informací</a:t>
            </a:r>
            <a:endParaRPr lang="en-US" sz="2000" dirty="0"/>
          </a:p>
          <a:p>
            <a:pPr>
              <a:spcAft>
                <a:spcPts val="2400"/>
              </a:spcAft>
            </a:pPr>
            <a:endParaRPr lang="en-US" sz="2000" b="1" i="1" dirty="0"/>
          </a:p>
        </p:txBody>
      </p:sp>
      <p:sp>
        <p:nvSpPr>
          <p:cNvPr id="25" name="Ovál 24"/>
          <p:cNvSpPr/>
          <p:nvPr/>
        </p:nvSpPr>
        <p:spPr>
          <a:xfrm>
            <a:off x="5589180" y="1825182"/>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ál 25"/>
          <p:cNvSpPr/>
          <p:nvPr/>
        </p:nvSpPr>
        <p:spPr>
          <a:xfrm>
            <a:off x="5589180" y="2415584"/>
            <a:ext cx="233680" cy="233680"/>
          </a:xfrm>
          <a:prstGeom prst="ellipse">
            <a:avLst/>
          </a:prstGeom>
          <a:solidFill>
            <a:srgbClr val="00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ál 26"/>
          <p:cNvSpPr/>
          <p:nvPr/>
        </p:nvSpPr>
        <p:spPr>
          <a:xfrm>
            <a:off x="5589181" y="3642270"/>
            <a:ext cx="233680" cy="23368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ál 27"/>
          <p:cNvSpPr/>
          <p:nvPr/>
        </p:nvSpPr>
        <p:spPr>
          <a:xfrm>
            <a:off x="5589181" y="3050473"/>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ál 28"/>
          <p:cNvSpPr/>
          <p:nvPr/>
        </p:nvSpPr>
        <p:spPr>
          <a:xfrm>
            <a:off x="5607842" y="4275364"/>
            <a:ext cx="233680" cy="23368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51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rmAutofit/>
          </a:bodyPr>
          <a:lstStyle/>
          <a:p>
            <a:pPr algn="ctr"/>
            <a:r>
              <a:rPr lang="cs-CZ" sz="4000" dirty="0">
                <a:solidFill>
                  <a:srgbClr val="C00000"/>
                </a:solidFill>
              </a:rPr>
              <a:t>Mitóza + meióza - rekapitulace</a:t>
            </a:r>
            <a:endParaRPr lang="en-US" sz="4000" dirty="0">
              <a:solidFill>
                <a:srgbClr val="C00000"/>
              </a:solidFill>
            </a:endParaRPr>
          </a:p>
        </p:txBody>
      </p:sp>
      <p:sp>
        <p:nvSpPr>
          <p:cNvPr id="4" name="TextovéPole 3"/>
          <p:cNvSpPr txBox="1"/>
          <p:nvPr/>
        </p:nvSpPr>
        <p:spPr>
          <a:xfrm>
            <a:off x="479998" y="1669709"/>
            <a:ext cx="7792720" cy="4893647"/>
          </a:xfrm>
          <a:prstGeom prst="rect">
            <a:avLst/>
          </a:prstGeom>
          <a:noFill/>
        </p:spPr>
        <p:txBody>
          <a:bodyPr wrap="square" rtlCol="0">
            <a:spAutoFit/>
          </a:bodyPr>
          <a:lstStyle/>
          <a:p>
            <a:pPr>
              <a:spcBef>
                <a:spcPts val="1800"/>
              </a:spcBef>
            </a:pPr>
            <a:r>
              <a:rPr lang="cs-CZ" sz="2400" b="1" dirty="0" smtClean="0"/>
              <a:t>Co mají společné:</a:t>
            </a:r>
          </a:p>
          <a:p>
            <a:pPr marL="342900" indent="-342900">
              <a:spcBef>
                <a:spcPts val="1800"/>
              </a:spcBef>
              <a:buFont typeface="Arial" panose="020B0604020202020204" pitchFamily="34" charset="0"/>
              <a:buChar char="•"/>
            </a:pPr>
            <a:r>
              <a:rPr lang="cs-CZ" sz="2200" dirty="0" smtClean="0"/>
              <a:t>Vznik nových buněk</a:t>
            </a:r>
          </a:p>
          <a:p>
            <a:pPr marL="342900" indent="-342900">
              <a:spcBef>
                <a:spcPts val="1800"/>
              </a:spcBef>
              <a:buFont typeface="Arial" panose="020B0604020202020204" pitchFamily="34" charset="0"/>
              <a:buChar char="•"/>
            </a:pPr>
            <a:r>
              <a:rPr lang="cs-CZ" sz="2200" dirty="0" smtClean="0"/>
              <a:t>Základní dělení na:</a:t>
            </a:r>
          </a:p>
          <a:p>
            <a:pPr marL="800100" lvl="1" indent="-342900">
              <a:spcBef>
                <a:spcPts val="1800"/>
              </a:spcBef>
              <a:buFont typeface="Arial" panose="020B0604020202020204" pitchFamily="34" charset="0"/>
              <a:buChar char="•"/>
            </a:pPr>
            <a:r>
              <a:rPr lang="cs-CZ" sz="2200" b="1" dirty="0" smtClean="0">
                <a:solidFill>
                  <a:srgbClr val="0070C0"/>
                </a:solidFill>
              </a:rPr>
              <a:t>Profázi</a:t>
            </a:r>
            <a:r>
              <a:rPr lang="cs-CZ" sz="2200" b="1" dirty="0" smtClean="0">
                <a:solidFill>
                  <a:srgbClr val="00CC00"/>
                </a:solidFill>
              </a:rPr>
              <a:t> </a:t>
            </a:r>
            <a:r>
              <a:rPr lang="cs-CZ" sz="2200" dirty="0" smtClean="0"/>
              <a:t>(kondenzace chromosomů, rozpuštění jaderné membrány, tvorba dělicího vřeténka)</a:t>
            </a:r>
          </a:p>
          <a:p>
            <a:pPr marL="800100" lvl="1" indent="-342900">
              <a:spcBef>
                <a:spcPts val="1800"/>
              </a:spcBef>
              <a:buFont typeface="Arial" panose="020B0604020202020204" pitchFamily="34" charset="0"/>
              <a:buChar char="•"/>
            </a:pPr>
            <a:r>
              <a:rPr lang="cs-CZ" sz="2200" b="1" dirty="0">
                <a:solidFill>
                  <a:srgbClr val="0070C0"/>
                </a:solidFill>
              </a:rPr>
              <a:t>Metafázi</a:t>
            </a:r>
            <a:r>
              <a:rPr lang="cs-CZ" sz="2200" dirty="0" smtClean="0">
                <a:solidFill>
                  <a:srgbClr val="0070C0"/>
                </a:solidFill>
              </a:rPr>
              <a:t> </a:t>
            </a:r>
            <a:r>
              <a:rPr lang="cs-CZ" sz="2200" dirty="0" smtClean="0"/>
              <a:t>(chromosomy se řadí do roviny, napojení na dělicí vřeténko)</a:t>
            </a:r>
          </a:p>
          <a:p>
            <a:pPr marL="800100" lvl="1" indent="-342900">
              <a:spcBef>
                <a:spcPts val="1800"/>
              </a:spcBef>
              <a:buFont typeface="Arial" panose="020B0604020202020204" pitchFamily="34" charset="0"/>
              <a:buChar char="•"/>
            </a:pPr>
            <a:r>
              <a:rPr lang="cs-CZ" sz="2200" b="1" dirty="0" smtClean="0">
                <a:solidFill>
                  <a:srgbClr val="0070C0"/>
                </a:solidFill>
              </a:rPr>
              <a:t>Anafázi</a:t>
            </a:r>
            <a:r>
              <a:rPr lang="cs-CZ" sz="2200" b="1" dirty="0" smtClean="0">
                <a:solidFill>
                  <a:srgbClr val="00CC00"/>
                </a:solidFill>
              </a:rPr>
              <a:t> </a:t>
            </a:r>
            <a:r>
              <a:rPr lang="cs-CZ" sz="2200" dirty="0" smtClean="0"/>
              <a:t>(rozchod chromosomů/chromatid)</a:t>
            </a:r>
          </a:p>
          <a:p>
            <a:pPr marL="800100" lvl="1" indent="-342900">
              <a:spcBef>
                <a:spcPts val="1800"/>
              </a:spcBef>
              <a:buFont typeface="Arial" panose="020B0604020202020204" pitchFamily="34" charset="0"/>
              <a:buChar char="•"/>
            </a:pPr>
            <a:r>
              <a:rPr lang="cs-CZ" sz="2200" b="1" dirty="0" smtClean="0">
                <a:solidFill>
                  <a:srgbClr val="0070C0"/>
                </a:solidFill>
              </a:rPr>
              <a:t>Telofázi</a:t>
            </a:r>
            <a:r>
              <a:rPr lang="cs-CZ" sz="2200" dirty="0" smtClean="0">
                <a:solidFill>
                  <a:srgbClr val="0070C0"/>
                </a:solidFill>
              </a:rPr>
              <a:t> </a:t>
            </a:r>
            <a:r>
              <a:rPr lang="cs-CZ" sz="2200" dirty="0" smtClean="0"/>
              <a:t>(</a:t>
            </a:r>
            <a:r>
              <a:rPr lang="cs-CZ" sz="2200" dirty="0" err="1" smtClean="0"/>
              <a:t>dekondenzace</a:t>
            </a:r>
            <a:r>
              <a:rPr lang="cs-CZ" sz="2200" dirty="0" smtClean="0"/>
              <a:t> chromosomů, zformování jaderné membrány)</a:t>
            </a:r>
            <a:endParaRPr lang="en-US" sz="2200" dirty="0"/>
          </a:p>
        </p:txBody>
      </p:sp>
    </p:spTree>
    <p:extLst>
      <p:ext uri="{BB962C8B-B14F-4D97-AF65-F5344CB8AC3E}">
        <p14:creationId xmlns:p14="http://schemas.microsoft.com/office/powerpoint/2010/main" val="261715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33730" y="256103"/>
            <a:ext cx="7886700" cy="1325563"/>
          </a:xfrm>
        </p:spPr>
        <p:txBody>
          <a:bodyPr>
            <a:normAutofit/>
          </a:bodyPr>
          <a:lstStyle/>
          <a:p>
            <a:pPr algn="ctr"/>
            <a:r>
              <a:rPr lang="cs-CZ" sz="4000" dirty="0">
                <a:solidFill>
                  <a:srgbClr val="C00000"/>
                </a:solidFill>
              </a:rPr>
              <a:t>Mitóza + meióza - rekapitulace</a:t>
            </a:r>
            <a:endParaRPr lang="en-US" sz="4000" dirty="0">
              <a:solidFill>
                <a:srgbClr val="C00000"/>
              </a:solidFill>
            </a:endParaRPr>
          </a:p>
        </p:txBody>
      </p:sp>
      <p:sp>
        <p:nvSpPr>
          <p:cNvPr id="4" name="TextovéPole 3"/>
          <p:cNvSpPr txBox="1"/>
          <p:nvPr/>
        </p:nvSpPr>
        <p:spPr>
          <a:xfrm>
            <a:off x="680720" y="1658562"/>
            <a:ext cx="7792720" cy="461665"/>
          </a:xfrm>
          <a:prstGeom prst="rect">
            <a:avLst/>
          </a:prstGeom>
          <a:noFill/>
        </p:spPr>
        <p:txBody>
          <a:bodyPr wrap="square" rtlCol="0">
            <a:spAutoFit/>
          </a:bodyPr>
          <a:lstStyle/>
          <a:p>
            <a:pPr>
              <a:spcBef>
                <a:spcPts val="1200"/>
              </a:spcBef>
            </a:pPr>
            <a:r>
              <a:rPr lang="cs-CZ" sz="2400" b="1" dirty="0" smtClean="0"/>
              <a:t>Čím se liší:</a:t>
            </a:r>
          </a:p>
        </p:txBody>
      </p:sp>
      <p:sp>
        <p:nvSpPr>
          <p:cNvPr id="3" name="TextovéPole 2"/>
          <p:cNvSpPr txBox="1"/>
          <p:nvPr/>
        </p:nvSpPr>
        <p:spPr>
          <a:xfrm flipH="1">
            <a:off x="680720" y="2675454"/>
            <a:ext cx="3317241" cy="2246769"/>
          </a:xfrm>
          <a:prstGeom prst="rect">
            <a:avLst/>
          </a:prstGeom>
          <a:noFill/>
        </p:spPr>
        <p:txBody>
          <a:bodyPr wrap="square" rtlCol="0">
            <a:spAutoFit/>
          </a:bodyPr>
          <a:lstStyle/>
          <a:p>
            <a:pPr>
              <a:spcBef>
                <a:spcPts val="1200"/>
              </a:spcBef>
            </a:pPr>
            <a:r>
              <a:rPr lang="cs-CZ" sz="2200" b="1" dirty="0" smtClean="0">
                <a:solidFill>
                  <a:srgbClr val="0070C0"/>
                </a:solidFill>
              </a:rPr>
              <a:t>Mitóza</a:t>
            </a:r>
          </a:p>
          <a:p>
            <a:pPr marL="285750" indent="-285750">
              <a:spcBef>
                <a:spcPts val="1200"/>
              </a:spcBef>
              <a:buFont typeface="Arial" panose="020B0604020202020204" pitchFamily="34" charset="0"/>
              <a:buChar char="•"/>
            </a:pPr>
            <a:r>
              <a:rPr lang="cs-CZ" sz="2200" dirty="0" smtClean="0"/>
              <a:t>Jen somatické buňky</a:t>
            </a:r>
          </a:p>
          <a:p>
            <a:pPr marL="285750" indent="-285750">
              <a:spcBef>
                <a:spcPts val="1200"/>
              </a:spcBef>
              <a:buFont typeface="Arial" panose="020B0604020202020204" pitchFamily="34" charset="0"/>
              <a:buChar char="•"/>
            </a:pPr>
            <a:r>
              <a:rPr lang="cs-CZ" sz="2200" dirty="0" smtClean="0"/>
              <a:t>Vzniklé buňky stejné jako mateřská buňka</a:t>
            </a:r>
          </a:p>
          <a:p>
            <a:pPr marL="285750" indent="-285750">
              <a:spcBef>
                <a:spcPts val="1200"/>
              </a:spcBef>
              <a:buFont typeface="Arial" panose="020B0604020202020204" pitchFamily="34" charset="0"/>
              <a:buChar char="•"/>
            </a:pPr>
            <a:r>
              <a:rPr lang="cs-CZ" sz="2200" dirty="0" err="1" smtClean="0"/>
              <a:t>2n</a:t>
            </a:r>
            <a:r>
              <a:rPr lang="cs-CZ" sz="2200" dirty="0" smtClean="0"/>
              <a:t> </a:t>
            </a:r>
            <a:r>
              <a:rPr lang="cs-CZ" sz="2200" dirty="0" smtClean="0">
                <a:sym typeface="Wingdings" panose="05000000000000000000" pitchFamily="2" charset="2"/>
              </a:rPr>
              <a:t> </a:t>
            </a:r>
            <a:r>
              <a:rPr lang="cs-CZ" sz="2200" dirty="0" err="1" smtClean="0">
                <a:sym typeface="Wingdings" panose="05000000000000000000" pitchFamily="2" charset="2"/>
              </a:rPr>
              <a:t>2n</a:t>
            </a:r>
            <a:endParaRPr lang="en-US" sz="2200" dirty="0"/>
          </a:p>
        </p:txBody>
      </p:sp>
      <p:sp>
        <p:nvSpPr>
          <p:cNvPr id="5" name="TextovéPole 4"/>
          <p:cNvSpPr txBox="1"/>
          <p:nvPr/>
        </p:nvSpPr>
        <p:spPr>
          <a:xfrm flipH="1">
            <a:off x="5247638" y="2675454"/>
            <a:ext cx="3584127" cy="2923877"/>
          </a:xfrm>
          <a:prstGeom prst="rect">
            <a:avLst/>
          </a:prstGeom>
          <a:noFill/>
        </p:spPr>
        <p:txBody>
          <a:bodyPr wrap="square" rtlCol="0">
            <a:spAutoFit/>
          </a:bodyPr>
          <a:lstStyle/>
          <a:p>
            <a:pPr>
              <a:spcBef>
                <a:spcPts val="1200"/>
              </a:spcBef>
            </a:pPr>
            <a:r>
              <a:rPr lang="cs-CZ" sz="2200" b="1" dirty="0" smtClean="0">
                <a:solidFill>
                  <a:srgbClr val="FF0000"/>
                </a:solidFill>
              </a:rPr>
              <a:t>Meióza</a:t>
            </a:r>
          </a:p>
          <a:p>
            <a:pPr marL="285750" indent="-285750">
              <a:spcBef>
                <a:spcPts val="1200"/>
              </a:spcBef>
              <a:buFont typeface="Arial" panose="020B0604020202020204" pitchFamily="34" charset="0"/>
              <a:buChar char="•"/>
            </a:pPr>
            <a:r>
              <a:rPr lang="cs-CZ" sz="2200" dirty="0" smtClean="0"/>
              <a:t>Jen pohlavní buňky</a:t>
            </a:r>
          </a:p>
          <a:p>
            <a:pPr marL="285750" indent="-285750">
              <a:spcBef>
                <a:spcPts val="1200"/>
              </a:spcBef>
              <a:buFont typeface="Arial" panose="020B0604020202020204" pitchFamily="34" charset="0"/>
              <a:buChar char="•"/>
            </a:pPr>
            <a:r>
              <a:rPr lang="cs-CZ" sz="2200" dirty="0" smtClean="0"/>
              <a:t>Crossing-over  + náhodná segregace chromosomů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smtClean="0"/>
              <a:t>v</a:t>
            </a:r>
            <a:r>
              <a:rPr lang="cs-CZ" sz="2200" dirty="0" err="1" smtClean="0"/>
              <a:t>zniklé</a:t>
            </a:r>
            <a:r>
              <a:rPr lang="cs-CZ" sz="2200" dirty="0" smtClean="0"/>
              <a:t> buňky se liší od mateřské i navzájem</a:t>
            </a:r>
          </a:p>
          <a:p>
            <a:pPr marL="285750" indent="-285750">
              <a:spcBef>
                <a:spcPts val="1200"/>
              </a:spcBef>
              <a:buFont typeface="Arial" panose="020B0604020202020204" pitchFamily="34" charset="0"/>
              <a:buChar char="•"/>
            </a:pPr>
            <a:r>
              <a:rPr lang="cs-CZ" sz="2200" dirty="0" err="1" smtClean="0"/>
              <a:t>2n</a:t>
            </a:r>
            <a:r>
              <a:rPr lang="cs-CZ" sz="2200" dirty="0" smtClean="0"/>
              <a:t> </a:t>
            </a:r>
            <a:r>
              <a:rPr lang="cs-CZ" sz="2200" dirty="0" smtClean="0">
                <a:sym typeface="Wingdings" panose="05000000000000000000" pitchFamily="2" charset="2"/>
              </a:rPr>
              <a:t> </a:t>
            </a:r>
            <a:r>
              <a:rPr lang="cs-CZ" sz="2200" dirty="0" err="1" smtClean="0">
                <a:sym typeface="Wingdings" panose="05000000000000000000" pitchFamily="2" charset="2"/>
              </a:rPr>
              <a:t>1n</a:t>
            </a:r>
            <a:endParaRPr lang="en-US" sz="2200" dirty="0"/>
          </a:p>
        </p:txBody>
      </p:sp>
    </p:spTree>
    <p:extLst>
      <p:ext uri="{BB962C8B-B14F-4D97-AF65-F5344CB8AC3E}">
        <p14:creationId xmlns:p14="http://schemas.microsoft.com/office/powerpoint/2010/main" val="350700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15311" y="423802"/>
            <a:ext cx="8713075"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cs-CZ" altLang="cs-CZ" sz="2200" b="1" dirty="0" smtClean="0">
                <a:solidFill>
                  <a:srgbClr val="008000"/>
                </a:solidFill>
                <a:ea typeface="Times New Roman" panose="02020603050405020304" pitchFamily="18" charset="0"/>
              </a:rPr>
              <a:t>Úloha: </a:t>
            </a:r>
            <a:r>
              <a:rPr lang="cs-CZ" altLang="cs-CZ" sz="2200" dirty="0" smtClean="0">
                <a:ea typeface="Times New Roman" panose="02020603050405020304" pitchFamily="18" charset="0"/>
              </a:rPr>
              <a:t>Předpokládejme, že barva srsti je u morčat řízena jedním genem, který má dvě alely: alelu </a:t>
            </a:r>
            <a:r>
              <a:rPr lang="cs-CZ" altLang="cs-CZ" sz="2200" i="1" dirty="0" smtClean="0">
                <a:ea typeface="Times New Roman" panose="02020603050405020304" pitchFamily="18" charset="0"/>
              </a:rPr>
              <a:t>B </a:t>
            </a:r>
            <a:r>
              <a:rPr lang="cs-CZ" altLang="cs-CZ" sz="2200" dirty="0" smtClean="0">
                <a:ea typeface="Times New Roman" panose="02020603050405020304" pitchFamily="18" charset="0"/>
              </a:rPr>
              <a:t>způsobující černou barvu a alelu </a:t>
            </a:r>
            <a:r>
              <a:rPr lang="cs-CZ" altLang="cs-CZ" sz="2200" i="1" dirty="0" smtClean="0">
                <a:ea typeface="Times New Roman" panose="02020603050405020304" pitchFamily="18" charset="0"/>
              </a:rPr>
              <a:t>b</a:t>
            </a:r>
            <a:r>
              <a:rPr lang="cs-CZ" altLang="cs-CZ" sz="2200" dirty="0" smtClean="0">
                <a:ea typeface="Times New Roman" panose="02020603050405020304" pitchFamily="18" charset="0"/>
              </a:rPr>
              <a:t> způsobující hnědou barvu. Alela </a:t>
            </a:r>
            <a:r>
              <a:rPr lang="cs-CZ" altLang="cs-CZ" sz="2200" i="1" dirty="0" smtClean="0">
                <a:ea typeface="Times New Roman" panose="02020603050405020304" pitchFamily="18" charset="0"/>
              </a:rPr>
              <a:t>B</a:t>
            </a:r>
            <a:r>
              <a:rPr lang="cs-CZ" altLang="cs-CZ" sz="2200" dirty="0" smtClean="0">
                <a:ea typeface="Times New Roman" panose="02020603050405020304" pitchFamily="18" charset="0"/>
              </a:rPr>
              <a:t> je dominantní nad alelou </a:t>
            </a:r>
            <a:r>
              <a:rPr lang="cs-CZ" altLang="cs-CZ" sz="2200" i="1" dirty="0" smtClean="0">
                <a:ea typeface="Times New Roman" panose="02020603050405020304" pitchFamily="18" charset="0"/>
              </a:rPr>
              <a:t>b</a:t>
            </a:r>
            <a:r>
              <a:rPr lang="cs-CZ" altLang="cs-CZ" sz="2200" dirty="0" smtClean="0">
                <a:ea typeface="Times New Roman" panose="02020603050405020304" pitchFamily="18" charset="0"/>
              </a:rPr>
              <a:t>. Zkřížili jste černé a hnědé morče, narodilo se jim šest černých a pět hnědých mláďat. </a:t>
            </a:r>
            <a:endParaRPr lang="cs-CZ" altLang="cs-CZ" sz="2200" dirty="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20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200" i="0" u="none" strike="noStrike" cap="none" normalizeH="0" baseline="0" dirty="0" smtClean="0">
                <a:ln>
                  <a:noFill/>
                </a:ln>
                <a:solidFill>
                  <a:schemeClr val="tx1"/>
                </a:solidFill>
                <a:effectLst/>
                <a:ea typeface="Times New Roman" panose="02020603050405020304" pitchFamily="18" charset="0"/>
              </a:rPr>
              <a:t>Kolik kopií černé alely </a:t>
            </a:r>
            <a:r>
              <a:rPr kumimoji="0" lang="cs-CZ" altLang="cs-CZ" sz="2200" i="1" u="none" strike="noStrike" cap="none" normalizeH="0" baseline="0" dirty="0" smtClean="0">
                <a:ln>
                  <a:noFill/>
                </a:ln>
                <a:solidFill>
                  <a:schemeClr val="tx1"/>
                </a:solidFill>
                <a:effectLst/>
                <a:ea typeface="Times New Roman" panose="02020603050405020304" pitchFamily="18" charset="0"/>
              </a:rPr>
              <a:t>B</a:t>
            </a:r>
            <a:r>
              <a:rPr kumimoji="0" lang="cs-CZ" altLang="cs-CZ" sz="2200" i="0" u="none" strike="noStrike" cap="none" normalizeH="0" baseline="0" dirty="0" smtClean="0">
                <a:ln>
                  <a:noFill/>
                </a:ln>
                <a:solidFill>
                  <a:schemeClr val="tx1"/>
                </a:solidFill>
                <a:effectLst/>
                <a:ea typeface="Times New Roman" panose="02020603050405020304" pitchFamily="18" charset="0"/>
              </a:rPr>
              <a:t> bude přítomno v každé buňce černých m</a:t>
            </a:r>
            <a:r>
              <a:rPr lang="cs-CZ" altLang="cs-CZ" sz="2200" dirty="0" smtClean="0">
                <a:ea typeface="Times New Roman" panose="02020603050405020304" pitchFamily="18" charset="0"/>
              </a:rPr>
              <a:t>láďat </a:t>
            </a:r>
            <a:r>
              <a:rPr kumimoji="0" lang="cs-CZ" altLang="cs-CZ" sz="2200" i="0" u="none" strike="noStrike" cap="none" normalizeH="0" baseline="0" dirty="0" smtClean="0">
                <a:ln>
                  <a:noFill/>
                </a:ln>
                <a:solidFill>
                  <a:schemeClr val="tx1"/>
                </a:solidFill>
                <a:effectLst/>
                <a:ea typeface="Times New Roman" panose="02020603050405020304" pitchFamily="18" charset="0"/>
              </a:rPr>
              <a:t>v následujících stádiích: G1, G2, mitotická metafáze, meiotická metafáze I, meiotická metafáze II a po druhé cytokinezi po meióze? Předpokládejte, že nedošlo ke crossing-overu.</a:t>
            </a:r>
            <a:endParaRPr kumimoji="0" lang="cs-CZ" altLang="cs-CZ" sz="22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200" i="0" u="none" strike="noStrike" cap="none" normalizeH="0" baseline="0" dirty="0" smtClean="0">
              <a:ln>
                <a:noFill/>
              </a:ln>
              <a:solidFill>
                <a:schemeClr val="tx1"/>
              </a:solidFill>
              <a:effectLst/>
            </a:endParaRPr>
          </a:p>
        </p:txBody>
      </p:sp>
      <p:sp>
        <p:nvSpPr>
          <p:cNvPr id="2" name="TextovéPole 1"/>
          <p:cNvSpPr txBox="1"/>
          <p:nvPr/>
        </p:nvSpPr>
        <p:spPr>
          <a:xfrm>
            <a:off x="479503" y="4471639"/>
            <a:ext cx="6165149" cy="430887"/>
          </a:xfrm>
          <a:prstGeom prst="rect">
            <a:avLst/>
          </a:prstGeom>
          <a:noFill/>
        </p:spPr>
        <p:txBody>
          <a:bodyPr wrap="none" rtlCol="0">
            <a:spAutoFit/>
          </a:bodyPr>
          <a:lstStyle/>
          <a:p>
            <a:r>
              <a:rPr lang="cs-CZ" sz="2200" b="1" dirty="0" smtClean="0"/>
              <a:t>1) Musíme zjistit, jaký genotyp mají černá mláďata.</a:t>
            </a:r>
            <a:endParaRPr lang="en-US" sz="2200" b="1" dirty="0" smtClean="0"/>
          </a:p>
        </p:txBody>
      </p:sp>
    </p:spTree>
    <p:extLst>
      <p:ext uri="{BB962C8B-B14F-4D97-AF65-F5344CB8AC3E}">
        <p14:creationId xmlns:p14="http://schemas.microsoft.com/office/powerpoint/2010/main" val="397266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21988" y="352607"/>
            <a:ext cx="8713075"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cs-CZ" altLang="cs-CZ" sz="2400" b="1" dirty="0" smtClean="0">
                <a:solidFill>
                  <a:srgbClr val="008000"/>
                </a:solidFill>
                <a:ea typeface="Times New Roman" panose="02020603050405020304" pitchFamily="18" charset="0"/>
              </a:rPr>
              <a:t>Úloha: </a:t>
            </a:r>
            <a:r>
              <a:rPr lang="cs-CZ" altLang="cs-CZ" sz="2000" dirty="0" smtClean="0">
                <a:ea typeface="Times New Roman" panose="02020603050405020304" pitchFamily="18" charset="0"/>
              </a:rPr>
              <a:t>Předpokládejme, že barva srsti je u morčat řízena jedním genem, který má dvě alely: alelu </a:t>
            </a:r>
            <a:r>
              <a:rPr lang="cs-CZ" altLang="cs-CZ" sz="2000" i="1" dirty="0" smtClean="0">
                <a:ea typeface="Times New Roman" panose="02020603050405020304" pitchFamily="18" charset="0"/>
              </a:rPr>
              <a:t>B </a:t>
            </a:r>
            <a:r>
              <a:rPr lang="cs-CZ" altLang="cs-CZ" sz="2000" dirty="0" smtClean="0">
                <a:ea typeface="Times New Roman" panose="02020603050405020304" pitchFamily="18" charset="0"/>
              </a:rPr>
              <a:t>způsobující černou barvu a alelu </a:t>
            </a:r>
            <a:r>
              <a:rPr lang="cs-CZ" altLang="cs-CZ" sz="2000" i="1" dirty="0" smtClean="0">
                <a:ea typeface="Times New Roman" panose="02020603050405020304" pitchFamily="18" charset="0"/>
              </a:rPr>
              <a:t>b</a:t>
            </a:r>
            <a:r>
              <a:rPr lang="cs-CZ" altLang="cs-CZ" sz="2000" dirty="0" smtClean="0">
                <a:ea typeface="Times New Roman" panose="02020603050405020304" pitchFamily="18" charset="0"/>
              </a:rPr>
              <a:t> způsobující hnědou barvu. </a:t>
            </a:r>
            <a:r>
              <a:rPr lang="cs-CZ" altLang="cs-CZ" sz="2000" dirty="0" smtClean="0">
                <a:solidFill>
                  <a:srgbClr val="FF0000"/>
                </a:solidFill>
                <a:ea typeface="Times New Roman" panose="02020603050405020304" pitchFamily="18" charset="0"/>
              </a:rPr>
              <a:t>Alela </a:t>
            </a:r>
            <a:r>
              <a:rPr lang="cs-CZ" altLang="cs-CZ" sz="2000" i="1" dirty="0" smtClean="0">
                <a:solidFill>
                  <a:srgbClr val="FF0000"/>
                </a:solidFill>
                <a:ea typeface="Times New Roman" panose="02020603050405020304" pitchFamily="18" charset="0"/>
              </a:rPr>
              <a:t>B</a:t>
            </a:r>
            <a:r>
              <a:rPr lang="cs-CZ" altLang="cs-CZ" sz="2000" dirty="0" smtClean="0">
                <a:solidFill>
                  <a:srgbClr val="FF0000"/>
                </a:solidFill>
                <a:ea typeface="Times New Roman" panose="02020603050405020304" pitchFamily="18" charset="0"/>
              </a:rPr>
              <a:t> je dominantní nad alelou </a:t>
            </a:r>
            <a:r>
              <a:rPr lang="cs-CZ" altLang="cs-CZ" sz="2000" i="1" dirty="0" smtClean="0">
                <a:solidFill>
                  <a:srgbClr val="FF0000"/>
                </a:solidFill>
                <a:ea typeface="Times New Roman" panose="02020603050405020304" pitchFamily="18" charset="0"/>
              </a:rPr>
              <a:t>b</a:t>
            </a:r>
            <a:r>
              <a:rPr lang="cs-CZ" altLang="cs-CZ" sz="2000" dirty="0" smtClean="0">
                <a:ea typeface="Times New Roman" panose="02020603050405020304" pitchFamily="18" charset="0"/>
              </a:rPr>
              <a:t>. Zkřížili jste černé a hnědé morče, narodilo se jim šest černých a pět hnědých morčat. </a:t>
            </a:r>
            <a:endParaRPr lang="cs-CZ" altLang="cs-CZ" sz="2000" dirty="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i="0" u="none" strike="noStrike" cap="none" normalizeH="0" baseline="0" dirty="0" smtClean="0">
              <a:ln>
                <a:noFill/>
              </a:ln>
              <a:solidFill>
                <a:schemeClr val="tx1"/>
              </a:solidFill>
              <a:effectLst/>
            </a:endParaRPr>
          </a:p>
        </p:txBody>
      </p:sp>
      <p:pic>
        <p:nvPicPr>
          <p:cNvPr id="79875" name="Picture 3" descr="Image result for black guinea pi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6410" y="2171760"/>
            <a:ext cx="1904453" cy="1428898"/>
          </a:xfrm>
          <a:prstGeom prst="rect">
            <a:avLst/>
          </a:prstGeom>
          <a:noFill/>
          <a:extLst>
            <a:ext uri="{909E8E84-426E-40DD-AFC4-6F175D3DCCD1}">
              <a14:hiddenFill xmlns:a14="http://schemas.microsoft.com/office/drawing/2010/main">
                <a:solidFill>
                  <a:srgbClr val="FFFFFF"/>
                </a:solidFill>
              </a14:hiddenFill>
            </a:ext>
          </a:extLst>
        </p:spPr>
      </p:pic>
      <p:pic>
        <p:nvPicPr>
          <p:cNvPr id="79881" name="Picture 9" descr="http://www.guineapigmanual.com/wordpress/wp-content/uploads/2012/04/Brown_Cav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4044" y="2171761"/>
            <a:ext cx="2202539" cy="1428898"/>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221" y="2193686"/>
            <a:ext cx="1085415" cy="1385045"/>
          </a:xfrm>
          <a:prstGeom prst="rect">
            <a:avLst/>
          </a:prstGeom>
        </p:spPr>
      </p:pic>
      <p:pic>
        <p:nvPicPr>
          <p:cNvPr id="11" name="Obráze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2441" y="2171760"/>
            <a:ext cx="862424" cy="1385045"/>
          </a:xfrm>
          <a:prstGeom prst="rect">
            <a:avLst/>
          </a:prstGeom>
        </p:spPr>
      </p:pic>
      <p:sp>
        <p:nvSpPr>
          <p:cNvPr id="12" name="TextovéPole 11"/>
          <p:cNvSpPr txBox="1"/>
          <p:nvPr/>
        </p:nvSpPr>
        <p:spPr>
          <a:xfrm>
            <a:off x="4682729" y="1398972"/>
            <a:ext cx="801823" cy="461665"/>
          </a:xfrm>
          <a:prstGeom prst="rect">
            <a:avLst/>
          </a:prstGeom>
          <a:noFill/>
        </p:spPr>
        <p:txBody>
          <a:bodyPr wrap="none" rtlCol="0">
            <a:spAutoFit/>
          </a:bodyPr>
          <a:lstStyle/>
          <a:p>
            <a:r>
              <a:rPr lang="cs-CZ" sz="2400" i="1" dirty="0" smtClean="0">
                <a:solidFill>
                  <a:srgbClr val="FF0000"/>
                </a:solidFill>
              </a:rPr>
              <a:t>B</a:t>
            </a:r>
            <a:r>
              <a:rPr lang="cs-CZ" sz="2400" dirty="0" smtClean="0">
                <a:solidFill>
                  <a:srgbClr val="FF0000"/>
                </a:solidFill>
              </a:rPr>
              <a:t> </a:t>
            </a:r>
            <a:r>
              <a:rPr lang="en-US" sz="2400" dirty="0" smtClean="0">
                <a:solidFill>
                  <a:srgbClr val="FF0000"/>
                </a:solidFill>
              </a:rPr>
              <a:t>&gt; </a:t>
            </a:r>
            <a:r>
              <a:rPr lang="en-US" sz="2400" i="1" dirty="0" smtClean="0">
                <a:solidFill>
                  <a:srgbClr val="FF0000"/>
                </a:solidFill>
              </a:rPr>
              <a:t>b</a:t>
            </a:r>
            <a:endParaRPr lang="cs-CZ" sz="2400" i="1" dirty="0" smtClean="0">
              <a:solidFill>
                <a:srgbClr val="FF0000"/>
              </a:solidFill>
            </a:endParaRPr>
          </a:p>
        </p:txBody>
      </p:sp>
      <p:pic>
        <p:nvPicPr>
          <p:cNvPr id="2" name="Obrázek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2254" y="4196455"/>
            <a:ext cx="1473345" cy="1551084"/>
          </a:xfrm>
          <a:prstGeom prst="rect">
            <a:avLst/>
          </a:prstGeom>
        </p:spPr>
      </p:pic>
      <p:pic>
        <p:nvPicPr>
          <p:cNvPr id="6" name="Obrázek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4074" y="4198792"/>
            <a:ext cx="700791" cy="1551084"/>
          </a:xfrm>
          <a:prstGeom prst="rect">
            <a:avLst/>
          </a:prstGeom>
        </p:spPr>
      </p:pic>
      <p:sp>
        <p:nvSpPr>
          <p:cNvPr id="7" name="Šipka dolů 6"/>
          <p:cNvSpPr/>
          <p:nvPr/>
        </p:nvSpPr>
        <p:spPr>
          <a:xfrm>
            <a:off x="945926" y="3689135"/>
            <a:ext cx="286002" cy="43375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Šipka dolů 16"/>
          <p:cNvSpPr/>
          <p:nvPr/>
        </p:nvSpPr>
        <p:spPr>
          <a:xfrm>
            <a:off x="8147715" y="3689135"/>
            <a:ext cx="286002" cy="43375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8" name="Picture 7" descr="Image result for black guinea pi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34459" y="4020339"/>
            <a:ext cx="1582190" cy="10943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Image result for brown guinea pig bab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20616" y="4020339"/>
            <a:ext cx="1750957" cy="1094348"/>
          </a:xfrm>
          <a:prstGeom prst="rect">
            <a:avLst/>
          </a:prstGeom>
          <a:noFill/>
          <a:extLst>
            <a:ext uri="{909E8E84-426E-40DD-AFC4-6F175D3DCCD1}">
              <a14:hiddenFill xmlns:a14="http://schemas.microsoft.com/office/drawing/2010/main">
                <a:solidFill>
                  <a:srgbClr val="FFFFFF"/>
                </a:solidFill>
              </a14:hiddenFill>
            </a:ext>
          </a:extLst>
        </p:spPr>
      </p:pic>
      <p:pic>
        <p:nvPicPr>
          <p:cNvPr id="20" name="Obrázek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6289" y="5309098"/>
            <a:ext cx="862424" cy="1385045"/>
          </a:xfrm>
          <a:prstGeom prst="rect">
            <a:avLst/>
          </a:prstGeom>
        </p:spPr>
      </p:pic>
      <p:pic>
        <p:nvPicPr>
          <p:cNvPr id="21" name="Obrázek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00960" y="5309097"/>
            <a:ext cx="807612" cy="1385045"/>
          </a:xfrm>
          <a:prstGeom prst="rect">
            <a:avLst/>
          </a:prstGeom>
        </p:spPr>
      </p:pic>
    </p:spTree>
    <p:extLst>
      <p:ext uri="{BB962C8B-B14F-4D97-AF65-F5344CB8AC3E}">
        <p14:creationId xmlns:p14="http://schemas.microsoft.com/office/powerpoint/2010/main" val="18769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8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98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1724"/>
            <a:ext cx="9467850" cy="1143000"/>
          </a:xfrm>
        </p:spPr>
        <p:txBody>
          <a:bodyPr vert="horz" lIns="91440" tIns="45720" rIns="91440" bIns="45720" rtlCol="0" anchor="ctr">
            <a:normAutofit/>
          </a:bodyPr>
          <a:lstStyle/>
          <a:p>
            <a:r>
              <a:rPr lang="cs-CZ" altLang="cs-CZ" sz="4000" dirty="0">
                <a:solidFill>
                  <a:srgbClr val="C00000"/>
                </a:solidFill>
              </a:rPr>
              <a:t>Pojmy, které budeme potřebovat</a:t>
            </a:r>
          </a:p>
        </p:txBody>
      </p:sp>
      <p:sp>
        <p:nvSpPr>
          <p:cNvPr id="3075" name="Text Box 19"/>
          <p:cNvSpPr txBox="1">
            <a:spLocks noChangeArrowheads="1"/>
          </p:cNvSpPr>
          <p:nvPr/>
        </p:nvSpPr>
        <p:spPr bwMode="auto">
          <a:xfrm>
            <a:off x="387460" y="1462072"/>
            <a:ext cx="4744256"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1800"/>
              </a:spcBef>
            </a:pPr>
            <a:r>
              <a:rPr lang="cs-CZ" altLang="cs-CZ" sz="2200" b="1" dirty="0" smtClean="0">
                <a:solidFill>
                  <a:srgbClr val="FF0000"/>
                </a:solidFill>
                <a:latin typeface="+mn-lt"/>
              </a:rPr>
              <a:t>Centromera</a:t>
            </a:r>
            <a:r>
              <a:rPr lang="cs-CZ" altLang="cs-CZ" sz="2200" dirty="0" smtClean="0">
                <a:latin typeface="+mn-lt"/>
              </a:rPr>
              <a:t> – zaškrcení chromosomu, místo kde se tvoří </a:t>
            </a:r>
            <a:r>
              <a:rPr lang="cs-CZ" altLang="cs-CZ" sz="2200" dirty="0" err="1" smtClean="0">
                <a:latin typeface="+mn-lt"/>
              </a:rPr>
              <a:t>kinetochor</a:t>
            </a:r>
            <a:endParaRPr lang="cs-CZ" altLang="cs-CZ" sz="2200" dirty="0">
              <a:latin typeface="+mn-lt"/>
            </a:endParaRPr>
          </a:p>
          <a:p>
            <a:pPr eaLnBrk="1" hangingPunct="1">
              <a:spcBef>
                <a:spcPts val="1800"/>
              </a:spcBef>
              <a:buFontTx/>
              <a:buChar char="-"/>
            </a:pPr>
            <a:endParaRPr lang="cs-CZ" altLang="cs-CZ" sz="2200" dirty="0">
              <a:latin typeface="+mn-lt"/>
            </a:endParaRPr>
          </a:p>
          <a:p>
            <a:pPr eaLnBrk="1" hangingPunct="1">
              <a:spcBef>
                <a:spcPts val="1800"/>
              </a:spcBef>
            </a:pPr>
            <a:r>
              <a:rPr lang="cs-CZ" altLang="cs-CZ" sz="2200" b="1" dirty="0" err="1">
                <a:solidFill>
                  <a:srgbClr val="FF0000"/>
                </a:solidFill>
                <a:latin typeface="+mn-lt"/>
              </a:rPr>
              <a:t>Kinetochor</a:t>
            </a:r>
            <a:r>
              <a:rPr lang="cs-CZ" altLang="cs-CZ" sz="2200" b="1" dirty="0">
                <a:solidFill>
                  <a:srgbClr val="FF0000"/>
                </a:solidFill>
                <a:latin typeface="+mn-lt"/>
              </a:rPr>
              <a:t> </a:t>
            </a:r>
            <a:r>
              <a:rPr lang="cs-CZ" altLang="cs-CZ" sz="2200" dirty="0" smtClean="0">
                <a:latin typeface="+mn-lt"/>
              </a:rPr>
              <a:t>– struktura, na kterou se váží mikrotubuly dělicího vřeténka</a:t>
            </a:r>
            <a:endParaRPr lang="cs-CZ" altLang="cs-CZ" sz="2200" dirty="0">
              <a:latin typeface="+mn-lt"/>
            </a:endParaRPr>
          </a:p>
          <a:p>
            <a:pPr eaLnBrk="1" hangingPunct="1">
              <a:spcBef>
                <a:spcPts val="1800"/>
              </a:spcBef>
              <a:buFontTx/>
              <a:buChar char="-"/>
            </a:pPr>
            <a:endParaRPr lang="cs-CZ" altLang="cs-CZ" sz="2200" dirty="0">
              <a:latin typeface="+mn-lt"/>
            </a:endParaRPr>
          </a:p>
          <a:p>
            <a:pPr eaLnBrk="1" hangingPunct="1">
              <a:spcBef>
                <a:spcPts val="1800"/>
              </a:spcBef>
            </a:pPr>
            <a:r>
              <a:rPr lang="cs-CZ" altLang="cs-CZ" sz="2200" b="1" dirty="0">
                <a:solidFill>
                  <a:srgbClr val="FF0000"/>
                </a:solidFill>
                <a:latin typeface="+mn-lt"/>
              </a:rPr>
              <a:t>Dělicí vřeténko </a:t>
            </a:r>
            <a:r>
              <a:rPr lang="cs-CZ" altLang="cs-CZ" sz="2200" dirty="0" smtClean="0">
                <a:latin typeface="+mn-lt"/>
              </a:rPr>
              <a:t>– struktura tvořená mikrotubuly, které od sebe odtahují sesterské chromatidy/chromosomy </a:t>
            </a:r>
            <a:endParaRPr lang="cs-CZ" altLang="cs-CZ" sz="2200" dirty="0">
              <a:latin typeface="+mn-lt"/>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7160" y="1784003"/>
            <a:ext cx="3066224" cy="1923337"/>
          </a:xfrm>
          <a:prstGeom prst="rect">
            <a:avLst/>
          </a:prstGeom>
        </p:spPr>
      </p:pic>
      <p:pic>
        <p:nvPicPr>
          <p:cNvPr id="5" name="Picture 13"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7160" y="4067640"/>
            <a:ext cx="3144644" cy="209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67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21988" y="352607"/>
            <a:ext cx="8713075"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cs-CZ" altLang="cs-CZ" sz="2400" b="1" dirty="0" smtClean="0">
                <a:solidFill>
                  <a:srgbClr val="008000"/>
                </a:solidFill>
                <a:ea typeface="Times New Roman" panose="02020603050405020304" pitchFamily="18" charset="0"/>
              </a:rPr>
              <a:t>Úloha: </a:t>
            </a:r>
            <a:r>
              <a:rPr lang="cs-CZ" altLang="cs-CZ" sz="2000" dirty="0" smtClean="0">
                <a:ea typeface="Times New Roman" panose="02020603050405020304" pitchFamily="18" charset="0"/>
              </a:rPr>
              <a:t>Předpokládejme, že barva srsti je u morčat řízena jedním genem, který má dvě alely: alelu </a:t>
            </a:r>
            <a:r>
              <a:rPr lang="cs-CZ" altLang="cs-CZ" sz="2000" i="1" dirty="0" smtClean="0">
                <a:ea typeface="Times New Roman" panose="02020603050405020304" pitchFamily="18" charset="0"/>
              </a:rPr>
              <a:t>B </a:t>
            </a:r>
            <a:r>
              <a:rPr lang="cs-CZ" altLang="cs-CZ" sz="2000" dirty="0" smtClean="0">
                <a:ea typeface="Times New Roman" panose="02020603050405020304" pitchFamily="18" charset="0"/>
              </a:rPr>
              <a:t>způsobující černou barvu a alelu </a:t>
            </a:r>
            <a:r>
              <a:rPr lang="cs-CZ" altLang="cs-CZ" sz="2000" i="1" dirty="0" smtClean="0">
                <a:ea typeface="Times New Roman" panose="02020603050405020304" pitchFamily="18" charset="0"/>
              </a:rPr>
              <a:t>b</a:t>
            </a:r>
            <a:r>
              <a:rPr lang="cs-CZ" altLang="cs-CZ" sz="2000" dirty="0" smtClean="0">
                <a:ea typeface="Times New Roman" panose="02020603050405020304" pitchFamily="18" charset="0"/>
              </a:rPr>
              <a:t> způsobující hnědou barvu. </a:t>
            </a:r>
            <a:r>
              <a:rPr lang="cs-CZ" altLang="cs-CZ" sz="2000" dirty="0" smtClean="0">
                <a:solidFill>
                  <a:srgbClr val="FF0000"/>
                </a:solidFill>
                <a:ea typeface="Times New Roman" panose="02020603050405020304" pitchFamily="18" charset="0"/>
              </a:rPr>
              <a:t>Alela </a:t>
            </a:r>
            <a:r>
              <a:rPr lang="cs-CZ" altLang="cs-CZ" sz="2000" i="1" dirty="0" smtClean="0">
                <a:solidFill>
                  <a:srgbClr val="FF0000"/>
                </a:solidFill>
                <a:ea typeface="Times New Roman" panose="02020603050405020304" pitchFamily="18" charset="0"/>
              </a:rPr>
              <a:t>B</a:t>
            </a:r>
            <a:r>
              <a:rPr lang="cs-CZ" altLang="cs-CZ" sz="2000" dirty="0" smtClean="0">
                <a:solidFill>
                  <a:srgbClr val="FF0000"/>
                </a:solidFill>
                <a:ea typeface="Times New Roman" panose="02020603050405020304" pitchFamily="18" charset="0"/>
              </a:rPr>
              <a:t> je dominantní nad alelou </a:t>
            </a:r>
            <a:r>
              <a:rPr lang="cs-CZ" altLang="cs-CZ" sz="2000" i="1" dirty="0" smtClean="0">
                <a:solidFill>
                  <a:srgbClr val="FF0000"/>
                </a:solidFill>
                <a:ea typeface="Times New Roman" panose="02020603050405020304" pitchFamily="18" charset="0"/>
              </a:rPr>
              <a:t>b</a:t>
            </a:r>
            <a:r>
              <a:rPr lang="cs-CZ" altLang="cs-CZ" sz="2000" dirty="0" smtClean="0">
                <a:ea typeface="Times New Roman" panose="02020603050405020304" pitchFamily="18" charset="0"/>
              </a:rPr>
              <a:t>. Zkřížili jste černé a hnědé morče, narodilo se jim šest černých a pět hnědých mláďat. </a:t>
            </a:r>
            <a:endParaRPr lang="cs-CZ" altLang="cs-CZ" sz="2000" dirty="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i="0" u="none" strike="noStrike" cap="none" normalizeH="0" baseline="0" dirty="0" smtClean="0">
              <a:ln>
                <a:noFill/>
              </a:ln>
              <a:solidFill>
                <a:schemeClr val="tx1"/>
              </a:solidFill>
              <a:effectLst/>
            </a:endParaRPr>
          </a:p>
        </p:txBody>
      </p:sp>
      <p:pic>
        <p:nvPicPr>
          <p:cNvPr id="79875" name="Picture 3" descr="Image result for black guinea pi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6410" y="2171760"/>
            <a:ext cx="1904453" cy="1428898"/>
          </a:xfrm>
          <a:prstGeom prst="rect">
            <a:avLst/>
          </a:prstGeom>
          <a:noFill/>
          <a:extLst>
            <a:ext uri="{909E8E84-426E-40DD-AFC4-6F175D3DCCD1}">
              <a14:hiddenFill xmlns:a14="http://schemas.microsoft.com/office/drawing/2010/main">
                <a:solidFill>
                  <a:srgbClr val="FFFFFF"/>
                </a:solidFill>
              </a14:hiddenFill>
            </a:ext>
          </a:extLst>
        </p:spPr>
      </p:pic>
      <p:pic>
        <p:nvPicPr>
          <p:cNvPr id="79881" name="Picture 9" descr="http://www.guineapigmanual.com/wordpress/wp-content/uploads/2012/04/Brown_Cav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4044" y="2171761"/>
            <a:ext cx="2202539" cy="1428898"/>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2441" y="2171760"/>
            <a:ext cx="862424" cy="1385045"/>
          </a:xfrm>
          <a:prstGeom prst="rect">
            <a:avLst/>
          </a:prstGeom>
        </p:spPr>
      </p:pic>
      <p:sp>
        <p:nvSpPr>
          <p:cNvPr id="12" name="TextovéPole 11"/>
          <p:cNvSpPr txBox="1"/>
          <p:nvPr/>
        </p:nvSpPr>
        <p:spPr>
          <a:xfrm>
            <a:off x="4682729" y="1398972"/>
            <a:ext cx="801823" cy="461665"/>
          </a:xfrm>
          <a:prstGeom prst="rect">
            <a:avLst/>
          </a:prstGeom>
          <a:noFill/>
        </p:spPr>
        <p:txBody>
          <a:bodyPr wrap="none" rtlCol="0">
            <a:spAutoFit/>
          </a:bodyPr>
          <a:lstStyle/>
          <a:p>
            <a:r>
              <a:rPr lang="cs-CZ" sz="2400" i="1" dirty="0" smtClean="0">
                <a:solidFill>
                  <a:srgbClr val="FF0000"/>
                </a:solidFill>
              </a:rPr>
              <a:t>B</a:t>
            </a:r>
            <a:r>
              <a:rPr lang="cs-CZ" sz="2400" dirty="0" smtClean="0">
                <a:solidFill>
                  <a:srgbClr val="FF0000"/>
                </a:solidFill>
              </a:rPr>
              <a:t> </a:t>
            </a:r>
            <a:r>
              <a:rPr lang="en-US" sz="2400" dirty="0" smtClean="0">
                <a:solidFill>
                  <a:srgbClr val="FF0000"/>
                </a:solidFill>
              </a:rPr>
              <a:t>&gt; </a:t>
            </a:r>
            <a:r>
              <a:rPr lang="en-US" sz="2400" i="1" dirty="0" smtClean="0">
                <a:solidFill>
                  <a:srgbClr val="FF0000"/>
                </a:solidFill>
              </a:rPr>
              <a:t>b</a:t>
            </a:r>
            <a:endParaRPr lang="cs-CZ" sz="2400" i="1" dirty="0" smtClean="0">
              <a:solidFill>
                <a:srgbClr val="FF0000"/>
              </a:solidFill>
            </a:endParaRPr>
          </a:p>
        </p:txBody>
      </p:sp>
      <p:pic>
        <p:nvPicPr>
          <p:cNvPr id="6" name="Obráze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4074" y="4198792"/>
            <a:ext cx="700791" cy="1551084"/>
          </a:xfrm>
          <a:prstGeom prst="rect">
            <a:avLst/>
          </a:prstGeom>
        </p:spPr>
      </p:pic>
      <p:sp>
        <p:nvSpPr>
          <p:cNvPr id="7" name="Šipka dolů 6"/>
          <p:cNvSpPr/>
          <p:nvPr/>
        </p:nvSpPr>
        <p:spPr>
          <a:xfrm>
            <a:off x="945926" y="3689135"/>
            <a:ext cx="286002" cy="43375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Šipka dolů 16"/>
          <p:cNvSpPr/>
          <p:nvPr/>
        </p:nvSpPr>
        <p:spPr>
          <a:xfrm>
            <a:off x="8147715" y="3689135"/>
            <a:ext cx="286002" cy="43375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8" name="Picture 7" descr="Image result for black guinea pi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34459" y="4020339"/>
            <a:ext cx="1582190" cy="10943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Image result for brown guinea pig bab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20616" y="4020339"/>
            <a:ext cx="1750957" cy="1094348"/>
          </a:xfrm>
          <a:prstGeom prst="rect">
            <a:avLst/>
          </a:prstGeom>
          <a:noFill/>
          <a:extLst>
            <a:ext uri="{909E8E84-426E-40DD-AFC4-6F175D3DCCD1}">
              <a14:hiddenFill xmlns:a14="http://schemas.microsoft.com/office/drawing/2010/main">
                <a:solidFill>
                  <a:srgbClr val="FFFFFF"/>
                </a:solidFill>
              </a14:hiddenFill>
            </a:ext>
          </a:extLst>
        </p:spPr>
      </p:pic>
      <p:pic>
        <p:nvPicPr>
          <p:cNvPr id="20" name="Obrázek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6289" y="5309098"/>
            <a:ext cx="862424" cy="1385045"/>
          </a:xfrm>
          <a:prstGeom prst="rect">
            <a:avLst/>
          </a:prstGeom>
        </p:spPr>
      </p:pic>
      <p:pic>
        <p:nvPicPr>
          <p:cNvPr id="21" name="Obrázek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00960" y="5309097"/>
            <a:ext cx="807612" cy="1385045"/>
          </a:xfrm>
          <a:prstGeom prst="rect">
            <a:avLst/>
          </a:prstGeom>
        </p:spPr>
      </p:pic>
      <p:pic>
        <p:nvPicPr>
          <p:cNvPr id="4" name="Obrázek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2254" y="4198792"/>
            <a:ext cx="1473345" cy="1551084"/>
          </a:xfrm>
          <a:prstGeom prst="rect">
            <a:avLst/>
          </a:prstGeom>
        </p:spPr>
      </p:pic>
      <p:pic>
        <p:nvPicPr>
          <p:cNvPr id="22" name="Obrázek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1439" y="2196081"/>
            <a:ext cx="807612" cy="1385045"/>
          </a:xfrm>
          <a:prstGeom prst="rect">
            <a:avLst/>
          </a:prstGeom>
        </p:spPr>
      </p:pic>
      <p:sp>
        <p:nvSpPr>
          <p:cNvPr id="2" name="Ovál 1"/>
          <p:cNvSpPr/>
          <p:nvPr/>
        </p:nvSpPr>
        <p:spPr>
          <a:xfrm>
            <a:off x="2642839" y="3581126"/>
            <a:ext cx="2352907" cy="32768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124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99696" y="329395"/>
            <a:ext cx="4297229" cy="2554545"/>
          </a:xfrm>
          <a:prstGeom prst="rect">
            <a:avLst/>
          </a:prstGeom>
          <a:noFill/>
        </p:spPr>
        <p:txBody>
          <a:bodyPr wrap="square" rtlCol="0">
            <a:spAutoFit/>
          </a:bodyPr>
          <a:lstStyle/>
          <a:p>
            <a:r>
              <a:rPr lang="cs-CZ" altLang="cs-CZ" sz="2000" dirty="0">
                <a:ea typeface="Times New Roman" panose="02020603050405020304" pitchFamily="18" charset="0"/>
              </a:rPr>
              <a:t>Kolik kopií černé alely </a:t>
            </a:r>
            <a:r>
              <a:rPr lang="cs-CZ" altLang="cs-CZ" sz="2000" i="1" dirty="0">
                <a:ea typeface="Times New Roman" panose="02020603050405020304" pitchFamily="18" charset="0"/>
              </a:rPr>
              <a:t>B</a:t>
            </a:r>
            <a:r>
              <a:rPr lang="cs-CZ" altLang="cs-CZ" sz="2000" dirty="0">
                <a:ea typeface="Times New Roman" panose="02020603050405020304" pitchFamily="18" charset="0"/>
              </a:rPr>
              <a:t> bude přítomno v každé buňce černých mláďat v následujících stádiích: G1, G2, mitotická metafáze, meiotická metafáze I, meiotická metafáze II a po druhé cytokinezi po meióze? Předpokládejte, že nedošlo ke crossing-overu.</a:t>
            </a:r>
            <a:endParaRPr lang="cs-CZ" altLang="cs-CZ" sz="2000" dirty="0"/>
          </a:p>
          <a:p>
            <a:endParaRPr lang="cs-CZ" sz="2000" dirty="0" smtClean="0"/>
          </a:p>
        </p:txBody>
      </p:sp>
      <p:pic>
        <p:nvPicPr>
          <p:cNvPr id="3" name="Picture 7" descr="Image result for black guinea pi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5831" y="334491"/>
            <a:ext cx="1582190" cy="10943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ulka 6"/>
          <p:cNvGraphicFramePr>
            <a:graphicFrameLocks noGrp="1"/>
          </p:cNvGraphicFramePr>
          <p:nvPr>
            <p:extLst>
              <p:ext uri="{D42A27DB-BD31-4B8C-83A1-F6EECF244321}">
                <p14:modId xmlns:p14="http://schemas.microsoft.com/office/powerpoint/2010/main" val="3236949758"/>
              </p:ext>
            </p:extLst>
          </p:nvPr>
        </p:nvGraphicFramePr>
        <p:xfrm>
          <a:off x="199696" y="2948842"/>
          <a:ext cx="3048002" cy="3403600"/>
        </p:xfrm>
        <a:graphic>
          <a:graphicData uri="http://schemas.openxmlformats.org/drawingml/2006/table">
            <a:tbl>
              <a:tblPr firstRow="1" bandRow="1">
                <a:tableStyleId>{5940675A-B579-460E-94D1-54222C63F5DA}</a:tableStyleId>
              </a:tblPr>
              <a:tblGrid>
                <a:gridCol w="1629104"/>
                <a:gridCol w="1418898"/>
              </a:tblGrid>
              <a:tr h="370840">
                <a:tc>
                  <a:txBody>
                    <a:bodyPr/>
                    <a:lstStyle/>
                    <a:p>
                      <a:r>
                        <a:rPr lang="cs-CZ" dirty="0" smtClean="0"/>
                        <a:t>Stádium</a:t>
                      </a:r>
                      <a:endParaRPr lang="cs-CZ" dirty="0"/>
                    </a:p>
                  </a:txBody>
                  <a:tcPr>
                    <a:solidFill>
                      <a:schemeClr val="accent2">
                        <a:lumMod val="20000"/>
                        <a:lumOff val="80000"/>
                      </a:schemeClr>
                    </a:solidFill>
                  </a:tcPr>
                </a:tc>
                <a:tc>
                  <a:txBody>
                    <a:bodyPr/>
                    <a:lstStyle/>
                    <a:p>
                      <a:r>
                        <a:rPr lang="cs-CZ" dirty="0" smtClean="0"/>
                        <a:t>Počet alel B</a:t>
                      </a:r>
                      <a:endParaRPr lang="cs-CZ" dirty="0"/>
                    </a:p>
                  </a:txBody>
                  <a:tcPr>
                    <a:solidFill>
                      <a:schemeClr val="accent2">
                        <a:lumMod val="20000"/>
                        <a:lumOff val="80000"/>
                      </a:schemeClr>
                    </a:solidFill>
                  </a:tcPr>
                </a:tc>
              </a:tr>
              <a:tr h="370840">
                <a:tc>
                  <a:txBody>
                    <a:bodyPr/>
                    <a:lstStyle/>
                    <a:p>
                      <a:r>
                        <a:rPr lang="cs-CZ" dirty="0" smtClean="0"/>
                        <a:t>G1</a:t>
                      </a:r>
                      <a:endParaRPr lang="cs-CZ" dirty="0"/>
                    </a:p>
                  </a:txBody>
                  <a:tcPr/>
                </a:tc>
                <a:tc>
                  <a:txBody>
                    <a:bodyPr/>
                    <a:lstStyle/>
                    <a:p>
                      <a:r>
                        <a:rPr lang="cs-CZ" dirty="0" smtClean="0"/>
                        <a:t>1</a:t>
                      </a:r>
                      <a:endParaRPr lang="cs-CZ" dirty="0"/>
                    </a:p>
                  </a:txBody>
                  <a:tcPr/>
                </a:tc>
              </a:tr>
              <a:tr h="370840">
                <a:tc>
                  <a:txBody>
                    <a:bodyPr/>
                    <a:lstStyle/>
                    <a:p>
                      <a:r>
                        <a:rPr lang="cs-CZ" dirty="0" smtClean="0"/>
                        <a:t>G2</a:t>
                      </a:r>
                      <a:endParaRPr lang="cs-CZ" dirty="0"/>
                    </a:p>
                  </a:txBody>
                  <a:tcPr/>
                </a:tc>
                <a:tc>
                  <a:txBody>
                    <a:bodyPr/>
                    <a:lstStyle/>
                    <a:p>
                      <a:r>
                        <a:rPr lang="cs-CZ" dirty="0" smtClean="0"/>
                        <a:t>2</a:t>
                      </a:r>
                      <a:endParaRPr lang="cs-CZ" dirty="0"/>
                    </a:p>
                  </a:txBody>
                  <a:tcPr/>
                </a:tc>
              </a:tr>
              <a:tr h="370840">
                <a:tc>
                  <a:txBody>
                    <a:bodyPr/>
                    <a:lstStyle/>
                    <a:p>
                      <a:r>
                        <a:rPr lang="cs-CZ" dirty="0" smtClean="0"/>
                        <a:t>Mitotická metafáze</a:t>
                      </a:r>
                      <a:endParaRPr lang="cs-CZ" dirty="0"/>
                    </a:p>
                  </a:txBody>
                  <a:tcPr/>
                </a:tc>
                <a:tc>
                  <a:txBody>
                    <a:bodyPr/>
                    <a:lstStyle/>
                    <a:p>
                      <a:r>
                        <a:rPr lang="cs-CZ" dirty="0" smtClean="0"/>
                        <a:t>2</a:t>
                      </a:r>
                      <a:endParaRPr lang="cs-CZ" dirty="0"/>
                    </a:p>
                  </a:txBody>
                  <a:tcPr/>
                </a:tc>
              </a:tr>
              <a:tr h="370840">
                <a:tc>
                  <a:txBody>
                    <a:bodyPr/>
                    <a:lstStyle/>
                    <a:p>
                      <a:r>
                        <a:rPr lang="cs-CZ" dirty="0" smtClean="0"/>
                        <a:t>Meiotická metafáze</a:t>
                      </a:r>
                      <a:r>
                        <a:rPr lang="cs-CZ" baseline="0" dirty="0" smtClean="0"/>
                        <a:t> I</a:t>
                      </a:r>
                      <a:endParaRPr lang="cs-CZ" dirty="0"/>
                    </a:p>
                  </a:txBody>
                  <a:tcPr/>
                </a:tc>
                <a:tc>
                  <a:txBody>
                    <a:bodyPr/>
                    <a:lstStyle/>
                    <a:p>
                      <a:r>
                        <a:rPr lang="cs-CZ" dirty="0" smtClean="0"/>
                        <a:t>2</a:t>
                      </a:r>
                      <a:endParaRPr lang="cs-CZ"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Meiotická metafáze</a:t>
                      </a:r>
                      <a:r>
                        <a:rPr lang="cs-CZ" baseline="0" dirty="0" smtClean="0"/>
                        <a:t> II</a:t>
                      </a:r>
                      <a:endParaRPr lang="cs-CZ" dirty="0" smtClean="0"/>
                    </a:p>
                  </a:txBody>
                  <a:tcPr/>
                </a:tc>
                <a:tc>
                  <a:txBody>
                    <a:bodyPr/>
                    <a:lstStyle/>
                    <a:p>
                      <a:r>
                        <a:rPr lang="cs-CZ" dirty="0" smtClean="0"/>
                        <a:t>2/0</a:t>
                      </a:r>
                      <a:endParaRPr lang="cs-CZ" dirty="0"/>
                    </a:p>
                  </a:txBody>
                  <a:tcPr/>
                </a:tc>
              </a:tr>
              <a:tr h="370840">
                <a:tc>
                  <a:txBody>
                    <a:bodyPr/>
                    <a:lstStyle/>
                    <a:p>
                      <a:r>
                        <a:rPr lang="cs-CZ" dirty="0" smtClean="0"/>
                        <a:t>Po cytokinezi II</a:t>
                      </a:r>
                      <a:endParaRPr lang="cs-CZ" dirty="0"/>
                    </a:p>
                  </a:txBody>
                  <a:tcPr/>
                </a:tc>
                <a:tc>
                  <a:txBody>
                    <a:bodyPr/>
                    <a:lstStyle/>
                    <a:p>
                      <a:r>
                        <a:rPr lang="cs-CZ" dirty="0" smtClean="0"/>
                        <a:t>1/0</a:t>
                      </a:r>
                      <a:endParaRPr lang="cs-CZ" dirty="0"/>
                    </a:p>
                  </a:txBody>
                  <a:tcPr/>
                </a:tc>
              </a:tr>
            </a:tbl>
          </a:graphicData>
        </a:graphic>
      </p:graphicFrame>
      <p:pic>
        <p:nvPicPr>
          <p:cNvPr id="19" name="Obrázek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795" y="329395"/>
            <a:ext cx="1061331" cy="1032680"/>
          </a:xfrm>
          <a:prstGeom prst="rect">
            <a:avLst/>
          </a:prstGeom>
        </p:spPr>
      </p:pic>
      <p:pic>
        <p:nvPicPr>
          <p:cNvPr id="20" name="Obrázek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9104" y="1362075"/>
            <a:ext cx="1804074" cy="1236460"/>
          </a:xfrm>
          <a:prstGeom prst="rect">
            <a:avLst/>
          </a:prstGeom>
        </p:spPr>
      </p:pic>
      <p:pic>
        <p:nvPicPr>
          <p:cNvPr id="21" name="Obrázek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1211" y="2598535"/>
            <a:ext cx="1883098" cy="1722552"/>
          </a:xfrm>
          <a:prstGeom prst="rect">
            <a:avLst/>
          </a:prstGeom>
        </p:spPr>
      </p:pic>
      <p:pic>
        <p:nvPicPr>
          <p:cNvPr id="24" name="Obrázek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99217" y="5423653"/>
            <a:ext cx="3293228" cy="1265429"/>
          </a:xfrm>
          <a:prstGeom prst="rect">
            <a:avLst/>
          </a:prstGeom>
        </p:spPr>
      </p:pic>
      <p:pic>
        <p:nvPicPr>
          <p:cNvPr id="25" name="Obrázek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4309" y="3957660"/>
            <a:ext cx="3293228" cy="1392343"/>
          </a:xfrm>
          <a:prstGeom prst="rect">
            <a:avLst/>
          </a:prstGeom>
        </p:spPr>
      </p:pic>
      <p:pic>
        <p:nvPicPr>
          <p:cNvPr id="26" name="Obrázek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21142" y="2589347"/>
            <a:ext cx="2054720" cy="1334953"/>
          </a:xfrm>
          <a:prstGeom prst="rect">
            <a:avLst/>
          </a:prstGeom>
        </p:spPr>
      </p:pic>
      <p:sp>
        <p:nvSpPr>
          <p:cNvPr id="2" name="Obdélník 1"/>
          <p:cNvSpPr/>
          <p:nvPr/>
        </p:nvSpPr>
        <p:spPr>
          <a:xfrm>
            <a:off x="1873405" y="3378820"/>
            <a:ext cx="256478" cy="245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délník 3"/>
          <p:cNvSpPr/>
          <p:nvPr/>
        </p:nvSpPr>
        <p:spPr>
          <a:xfrm>
            <a:off x="1873405" y="3733800"/>
            <a:ext cx="256478" cy="289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1873405" y="4099560"/>
            <a:ext cx="328775" cy="32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délník 7"/>
          <p:cNvSpPr/>
          <p:nvPr/>
        </p:nvSpPr>
        <p:spPr>
          <a:xfrm>
            <a:off x="1873405" y="4754880"/>
            <a:ext cx="25647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délník 8"/>
          <p:cNvSpPr/>
          <p:nvPr/>
        </p:nvSpPr>
        <p:spPr>
          <a:xfrm>
            <a:off x="1873405" y="5423653"/>
            <a:ext cx="474905" cy="238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délník 9"/>
          <p:cNvSpPr/>
          <p:nvPr/>
        </p:nvSpPr>
        <p:spPr>
          <a:xfrm>
            <a:off x="1873405" y="6056367"/>
            <a:ext cx="412595" cy="230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999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animBg="1"/>
      <p:bldP spid="9"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dirty="0">
                <a:solidFill>
                  <a:srgbClr val="C00000"/>
                </a:solidFill>
              </a:rPr>
              <a:t>Tvorba gamet u živočichů a rostlin</a:t>
            </a:r>
          </a:p>
        </p:txBody>
      </p:sp>
      <p:pic>
        <p:nvPicPr>
          <p:cNvPr id="69636" name="Picture 4" descr="Image result for pollen flow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119" y="1836737"/>
            <a:ext cx="3600182" cy="2876550"/>
          </a:xfrm>
          <a:prstGeom prst="rect">
            <a:avLst/>
          </a:prstGeom>
          <a:noFill/>
          <a:extLst>
            <a:ext uri="{909E8E84-426E-40DD-AFC4-6F175D3DCCD1}">
              <a14:hiddenFill xmlns:a14="http://schemas.microsoft.com/office/drawing/2010/main">
                <a:solidFill>
                  <a:srgbClr val="FFFFFF"/>
                </a:solidFill>
              </a14:hiddenFill>
            </a:ext>
          </a:extLst>
        </p:spPr>
      </p:pic>
      <p:pic>
        <p:nvPicPr>
          <p:cNvPr id="69638" name="Picture 6" descr="Image result for salmon releasing eg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5638" y="1836737"/>
            <a:ext cx="4314826"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6406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326356" y="-179388"/>
            <a:ext cx="6554787" cy="1554163"/>
          </a:xfrm>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txBody>
          <a:bodyPr>
            <a:normAutofit/>
          </a:bodyPr>
          <a:lstStyle/>
          <a:p>
            <a:pPr algn="ctr" eaLnBrk="1" hangingPunct="1"/>
            <a:r>
              <a:rPr lang="cs-CZ" altLang="cs-CZ" sz="4000" dirty="0">
                <a:solidFill>
                  <a:srgbClr val="C00000"/>
                </a:solidFill>
              </a:rPr>
              <a:t>Gametogeneze u rostlin</a:t>
            </a:r>
          </a:p>
        </p:txBody>
      </p:sp>
      <p:pic>
        <p:nvPicPr>
          <p:cNvPr id="3078" name="Picture 11" descr="L07_orchi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9630" y="5010682"/>
            <a:ext cx="1469287" cy="1102613"/>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141855"/>
            <a:ext cx="3571875" cy="395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080" name="TextovéPole 1"/>
          <p:cNvSpPr txBox="1">
            <a:spLocks noChangeArrowheads="1"/>
          </p:cNvSpPr>
          <p:nvPr/>
        </p:nvSpPr>
        <p:spPr bwMode="auto">
          <a:xfrm>
            <a:off x="509559" y="1161256"/>
            <a:ext cx="583406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200" dirty="0">
                <a:latin typeface="Calibri" pitchFamily="34" charset="0"/>
              </a:rPr>
              <a:t>Střídání sporofytu (2n) a gametofytu (1n) u rostlin</a:t>
            </a:r>
          </a:p>
        </p:txBody>
      </p:sp>
      <p:pic>
        <p:nvPicPr>
          <p:cNvPr id="12292" name="Picture 7" descr="http://biology.unm.edu/ccouncil/Biology_203/Images/Non-floweringPlants/polytrichummoss.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2613" y="5013223"/>
            <a:ext cx="1580264" cy="1053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7130" y="1911901"/>
            <a:ext cx="3804124" cy="2034073"/>
          </a:xfrm>
          <a:prstGeom prst="rect">
            <a:avLst/>
          </a:prstGeom>
        </p:spPr>
      </p:pic>
      <p:pic>
        <p:nvPicPr>
          <p:cNvPr id="80898" name="Picture 2" descr="https://upload.wikimedia.org/wikipedia/commons/thumb/4/4a/Onoclea_sensibilis_4_crop.jpg/220px-Onoclea_sensibilis_4_cro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3815" y="5010682"/>
            <a:ext cx="1214877" cy="14412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p:cNvSpPr txBox="1"/>
          <p:nvPr/>
        </p:nvSpPr>
        <p:spPr>
          <a:xfrm>
            <a:off x="5491917" y="4494990"/>
            <a:ext cx="1058367" cy="400110"/>
          </a:xfrm>
          <a:prstGeom prst="rect">
            <a:avLst/>
          </a:prstGeom>
          <a:noFill/>
        </p:spPr>
        <p:txBody>
          <a:bodyPr wrap="none" rtlCol="0">
            <a:spAutoFit/>
          </a:bodyPr>
          <a:lstStyle/>
          <a:p>
            <a:r>
              <a:rPr lang="cs-CZ" sz="2000" dirty="0" smtClean="0"/>
              <a:t>sporofyt</a:t>
            </a:r>
          </a:p>
        </p:txBody>
      </p:sp>
      <p:cxnSp>
        <p:nvCxnSpPr>
          <p:cNvPr id="5" name="Přímá spojnice 4"/>
          <p:cNvCxnSpPr/>
          <p:nvPr/>
        </p:nvCxnSpPr>
        <p:spPr>
          <a:xfrm flipV="1">
            <a:off x="4874439" y="5909337"/>
            <a:ext cx="176457" cy="5192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Přímá spojnice 6"/>
          <p:cNvCxnSpPr/>
          <p:nvPr/>
        </p:nvCxnSpPr>
        <p:spPr>
          <a:xfrm flipV="1">
            <a:off x="4908791" y="5909337"/>
            <a:ext cx="1622462" cy="5410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flipH="1">
            <a:off x="5265683" y="4855824"/>
            <a:ext cx="719000" cy="3028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a:off x="6107484" y="4832882"/>
            <a:ext cx="247041" cy="4418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Přímá spojnice 15"/>
          <p:cNvCxnSpPr/>
          <p:nvPr/>
        </p:nvCxnSpPr>
        <p:spPr>
          <a:xfrm flipH="1">
            <a:off x="4529959" y="2596055"/>
            <a:ext cx="578069" cy="3328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Přímá spojnice 17"/>
          <p:cNvCxnSpPr>
            <a:stCxn id="20" idx="1"/>
          </p:cNvCxnSpPr>
          <p:nvPr/>
        </p:nvCxnSpPr>
        <p:spPr>
          <a:xfrm flipH="1">
            <a:off x="4811848" y="3358761"/>
            <a:ext cx="453835" cy="18322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TextovéPole 18"/>
          <p:cNvSpPr txBox="1"/>
          <p:nvPr/>
        </p:nvSpPr>
        <p:spPr>
          <a:xfrm>
            <a:off x="3548097" y="2586038"/>
            <a:ext cx="1149033" cy="646331"/>
          </a:xfrm>
          <a:prstGeom prst="rect">
            <a:avLst/>
          </a:prstGeom>
          <a:noFill/>
        </p:spPr>
        <p:txBody>
          <a:bodyPr wrap="none" rtlCol="0">
            <a:spAutoFit/>
          </a:bodyPr>
          <a:lstStyle/>
          <a:p>
            <a:r>
              <a:rPr lang="cs-CZ" dirty="0" smtClean="0"/>
              <a:t>Převládá</a:t>
            </a:r>
          </a:p>
          <a:p>
            <a:r>
              <a:rPr lang="cs-CZ" dirty="0" smtClean="0"/>
              <a:t>gametofyt</a:t>
            </a:r>
          </a:p>
        </p:txBody>
      </p:sp>
      <p:sp>
        <p:nvSpPr>
          <p:cNvPr id="28" name="TextovéPole 27"/>
          <p:cNvSpPr txBox="1"/>
          <p:nvPr/>
        </p:nvSpPr>
        <p:spPr>
          <a:xfrm>
            <a:off x="4029232" y="3593259"/>
            <a:ext cx="994824" cy="646331"/>
          </a:xfrm>
          <a:prstGeom prst="rect">
            <a:avLst/>
          </a:prstGeom>
          <a:noFill/>
        </p:spPr>
        <p:txBody>
          <a:bodyPr wrap="none" rtlCol="0">
            <a:spAutoFit/>
          </a:bodyPr>
          <a:lstStyle/>
          <a:p>
            <a:r>
              <a:rPr lang="cs-CZ" dirty="0" smtClean="0"/>
              <a:t>Převládá</a:t>
            </a:r>
          </a:p>
          <a:p>
            <a:r>
              <a:rPr lang="cs-CZ" dirty="0" smtClean="0"/>
              <a:t>sporofyt</a:t>
            </a:r>
          </a:p>
        </p:txBody>
      </p:sp>
      <p:sp>
        <p:nvSpPr>
          <p:cNvPr id="20" name="Zaoblený obdélník 19"/>
          <p:cNvSpPr/>
          <p:nvPr/>
        </p:nvSpPr>
        <p:spPr>
          <a:xfrm>
            <a:off x="5265683" y="2596055"/>
            <a:ext cx="3426372" cy="1525412"/>
          </a:xfrm>
          <a:prstGeom prst="round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p:cNvSpPr txBox="1"/>
          <p:nvPr/>
        </p:nvSpPr>
        <p:spPr>
          <a:xfrm>
            <a:off x="4101492" y="6411234"/>
            <a:ext cx="1257460" cy="400110"/>
          </a:xfrm>
          <a:prstGeom prst="rect">
            <a:avLst/>
          </a:prstGeom>
          <a:noFill/>
        </p:spPr>
        <p:txBody>
          <a:bodyPr wrap="none" rtlCol="0">
            <a:spAutoFit/>
          </a:bodyPr>
          <a:lstStyle/>
          <a:p>
            <a:r>
              <a:rPr lang="cs-CZ" sz="2000" dirty="0" smtClean="0"/>
              <a:t>gametofyt</a:t>
            </a:r>
          </a:p>
        </p:txBody>
      </p:sp>
    </p:spTree>
    <p:extLst>
      <p:ext uri="{BB962C8B-B14F-4D97-AF65-F5344CB8AC3E}">
        <p14:creationId xmlns:p14="http://schemas.microsoft.com/office/powerpoint/2010/main" val="46612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29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089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8" grpId="0"/>
      <p:bldP spid="20" grpId="0" animBg="1"/>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2338140"/>
            <a:ext cx="8130080" cy="3127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5" name="Nadpis 1"/>
          <p:cNvSpPr txBox="1">
            <a:spLocks/>
          </p:cNvSpPr>
          <p:nvPr/>
        </p:nvSpPr>
        <p:spPr>
          <a:xfrm>
            <a:off x="468313" y="139700"/>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altLang="cs-CZ" sz="4000" dirty="0">
                <a:solidFill>
                  <a:srgbClr val="C00000"/>
                </a:solidFill>
              </a:rPr>
              <a:t>Meióza a oplození u vyšších rostlin</a:t>
            </a:r>
          </a:p>
        </p:txBody>
      </p:sp>
      <p:sp>
        <p:nvSpPr>
          <p:cNvPr id="2" name="TextovéPole 1"/>
          <p:cNvSpPr txBox="1"/>
          <p:nvPr/>
        </p:nvSpPr>
        <p:spPr>
          <a:xfrm>
            <a:off x="569913" y="1116618"/>
            <a:ext cx="3668953" cy="892552"/>
          </a:xfrm>
          <a:prstGeom prst="rect">
            <a:avLst/>
          </a:prstGeom>
          <a:noFill/>
        </p:spPr>
        <p:txBody>
          <a:bodyPr wrap="none" rtlCol="0">
            <a:spAutoFit/>
          </a:bodyPr>
          <a:lstStyle/>
          <a:p>
            <a:r>
              <a:rPr lang="cs-CZ" altLang="cs-CZ" sz="2800" dirty="0">
                <a:solidFill>
                  <a:srgbClr val="0070C0"/>
                </a:solidFill>
                <a:latin typeface="Calibri" pitchFamily="34" charset="0"/>
              </a:rPr>
              <a:t>Vznik zárodečného vaku</a:t>
            </a:r>
          </a:p>
          <a:p>
            <a:endParaRPr lang="cs-CZ" sz="2400" dirty="0" smtClean="0">
              <a:solidFill>
                <a:srgbClr val="0070C0"/>
              </a:solidFill>
            </a:endParaRPr>
          </a:p>
        </p:txBody>
      </p:sp>
    </p:spTree>
    <p:extLst>
      <p:ext uri="{BB962C8B-B14F-4D97-AF65-F5344CB8AC3E}">
        <p14:creationId xmlns:p14="http://schemas.microsoft.com/office/powerpoint/2010/main" val="26866736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24" y="2010816"/>
            <a:ext cx="8456161" cy="3191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5" name="Nadpis 1"/>
          <p:cNvSpPr txBox="1">
            <a:spLocks/>
          </p:cNvSpPr>
          <p:nvPr/>
        </p:nvSpPr>
        <p:spPr>
          <a:xfrm>
            <a:off x="468313" y="139700"/>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altLang="cs-CZ" sz="4000" dirty="0">
                <a:solidFill>
                  <a:srgbClr val="C00000"/>
                </a:solidFill>
              </a:rPr>
              <a:t>Meióza a oplození u vyšších rostlin</a:t>
            </a:r>
          </a:p>
        </p:txBody>
      </p:sp>
      <p:sp>
        <p:nvSpPr>
          <p:cNvPr id="2" name="TextovéPole 1"/>
          <p:cNvSpPr txBox="1"/>
          <p:nvPr/>
        </p:nvSpPr>
        <p:spPr>
          <a:xfrm>
            <a:off x="479425" y="1021090"/>
            <a:ext cx="3072892" cy="523220"/>
          </a:xfrm>
          <a:prstGeom prst="rect">
            <a:avLst/>
          </a:prstGeom>
          <a:noFill/>
        </p:spPr>
        <p:txBody>
          <a:bodyPr wrap="none" rtlCol="0">
            <a:spAutoFit/>
          </a:bodyPr>
          <a:lstStyle>
            <a:defPPr>
              <a:defRPr lang="cs-CZ"/>
            </a:defPPr>
            <a:lvl1pPr>
              <a:defRPr sz="2800">
                <a:solidFill>
                  <a:srgbClr val="0070C0"/>
                </a:solidFill>
                <a:latin typeface="Calibri" pitchFamily="34" charset="0"/>
              </a:defRPr>
            </a:lvl1pPr>
          </a:lstStyle>
          <a:p>
            <a:r>
              <a:rPr lang="cs-CZ" altLang="cs-CZ" dirty="0"/>
              <a:t>Vznik pylového zrna</a:t>
            </a:r>
            <a:endParaRPr lang="cs-CZ" dirty="0"/>
          </a:p>
        </p:txBody>
      </p:sp>
    </p:spTree>
    <p:extLst>
      <p:ext uri="{BB962C8B-B14F-4D97-AF65-F5344CB8AC3E}">
        <p14:creationId xmlns:p14="http://schemas.microsoft.com/office/powerpoint/2010/main" val="38893126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909" y="1034665"/>
            <a:ext cx="5202793" cy="5679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5" name="Nadpis 1"/>
          <p:cNvSpPr txBox="1">
            <a:spLocks/>
          </p:cNvSpPr>
          <p:nvPr/>
        </p:nvSpPr>
        <p:spPr>
          <a:xfrm>
            <a:off x="468313" y="139700"/>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altLang="cs-CZ" sz="4000" dirty="0">
                <a:solidFill>
                  <a:srgbClr val="C00000"/>
                </a:solidFill>
              </a:rPr>
              <a:t>Meióza a oplození u vyšších rostlin</a:t>
            </a:r>
          </a:p>
        </p:txBody>
      </p:sp>
      <p:sp>
        <p:nvSpPr>
          <p:cNvPr id="2" name="TextovéPole 1"/>
          <p:cNvSpPr txBox="1"/>
          <p:nvPr/>
        </p:nvSpPr>
        <p:spPr>
          <a:xfrm>
            <a:off x="271298" y="961093"/>
            <a:ext cx="2524281" cy="523220"/>
          </a:xfrm>
          <a:prstGeom prst="rect">
            <a:avLst/>
          </a:prstGeom>
          <a:noFill/>
        </p:spPr>
        <p:txBody>
          <a:bodyPr wrap="none" rtlCol="0">
            <a:spAutoFit/>
          </a:bodyPr>
          <a:lstStyle/>
          <a:p>
            <a:r>
              <a:rPr lang="cs-CZ" altLang="cs-CZ" sz="2800" dirty="0">
                <a:solidFill>
                  <a:srgbClr val="0070C0"/>
                </a:solidFill>
                <a:latin typeface="Calibri" pitchFamily="34" charset="0"/>
              </a:rPr>
              <a:t>Dvojité oplození</a:t>
            </a:r>
            <a:endParaRPr lang="cs-CZ" sz="2800" dirty="0">
              <a:solidFill>
                <a:srgbClr val="0070C0"/>
              </a:solidFill>
              <a:latin typeface="Calibri" pitchFamily="34" charset="0"/>
            </a:endParaRPr>
          </a:p>
        </p:txBody>
      </p:sp>
    </p:spTree>
    <p:extLst>
      <p:ext uri="{BB962C8B-B14F-4D97-AF65-F5344CB8AC3E}">
        <p14:creationId xmlns:p14="http://schemas.microsoft.com/office/powerpoint/2010/main" val="12146008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6"/>
          <p:cNvSpPr txBox="1">
            <a:spLocks noChangeArrowheads="1"/>
          </p:cNvSpPr>
          <p:nvPr/>
        </p:nvSpPr>
        <p:spPr bwMode="auto">
          <a:xfrm>
            <a:off x="1087438" y="0"/>
            <a:ext cx="66786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4000" dirty="0">
                <a:solidFill>
                  <a:srgbClr val="C00000"/>
                </a:solidFill>
                <a:latin typeface="+mj-lt"/>
                <a:ea typeface="+mj-ea"/>
                <a:cs typeface="+mj-cs"/>
              </a:rPr>
              <a:t>Spermatogeneze</a:t>
            </a:r>
            <a:r>
              <a:rPr lang="cs-CZ" altLang="cs-CZ" sz="4000" b="1" dirty="0">
                <a:solidFill>
                  <a:srgbClr val="CC0000"/>
                </a:solidFill>
                <a:latin typeface="Calibri" pitchFamily="34" charset="0"/>
              </a:rPr>
              <a:t> </a:t>
            </a:r>
            <a:r>
              <a:rPr lang="cs-CZ" altLang="cs-CZ" sz="4000" dirty="0">
                <a:solidFill>
                  <a:srgbClr val="C00000"/>
                </a:solidFill>
                <a:latin typeface="+mj-lt"/>
                <a:ea typeface="+mj-ea"/>
                <a:cs typeface="+mj-cs"/>
              </a:rPr>
              <a:t>vs. oogeneze </a:t>
            </a:r>
          </a:p>
        </p:txBody>
      </p:sp>
      <p:pic>
        <p:nvPicPr>
          <p:cNvPr id="14" name="Obráze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55" y="1104900"/>
            <a:ext cx="4194949" cy="5019675"/>
          </a:xfrm>
          <a:prstGeom prst="rect">
            <a:avLst/>
          </a:prstGeom>
        </p:spPr>
      </p:pic>
      <p:pic>
        <p:nvPicPr>
          <p:cNvPr id="15" name="Obráze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3050" y="1104900"/>
            <a:ext cx="2413000" cy="5033296"/>
          </a:xfrm>
          <a:prstGeom prst="rect">
            <a:avLst/>
          </a:prstGeom>
        </p:spPr>
      </p:pic>
      <p:pic>
        <p:nvPicPr>
          <p:cNvPr id="16" name="Obráze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800" y="5604755"/>
            <a:ext cx="1209847" cy="1066881"/>
          </a:xfrm>
          <a:prstGeom prst="rect">
            <a:avLst/>
          </a:prstGeom>
        </p:spPr>
      </p:pic>
    </p:spTree>
    <p:extLst>
      <p:ext uri="{BB962C8B-B14F-4D97-AF65-F5344CB8AC3E}">
        <p14:creationId xmlns:p14="http://schemas.microsoft.com/office/powerpoint/2010/main" val="335380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2012950" y="115888"/>
            <a:ext cx="5118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4000" dirty="0">
                <a:solidFill>
                  <a:srgbClr val="C00000"/>
                </a:solidFill>
                <a:latin typeface="+mj-lt"/>
                <a:ea typeface="+mj-ea"/>
                <a:cs typeface="+mj-cs"/>
              </a:rPr>
              <a:t>Lidská spermatogeneze</a:t>
            </a:r>
          </a:p>
        </p:txBody>
      </p:sp>
      <p:sp>
        <p:nvSpPr>
          <p:cNvPr id="15363" name="Text Box 4"/>
          <p:cNvSpPr txBox="1">
            <a:spLocks noChangeArrowheads="1"/>
          </p:cNvSpPr>
          <p:nvPr/>
        </p:nvSpPr>
        <p:spPr bwMode="auto">
          <a:xfrm>
            <a:off x="554038" y="1341438"/>
            <a:ext cx="4292585" cy="320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indent="-342900" eaLnBrk="1" hangingPunct="1">
              <a:spcBef>
                <a:spcPct val="30000"/>
              </a:spcBef>
            </a:pPr>
            <a:r>
              <a:rPr lang="cs-CZ" altLang="cs-CZ" sz="2200" dirty="0" smtClean="0">
                <a:latin typeface="Calibri" pitchFamily="34" charset="0"/>
              </a:rPr>
              <a:t>Tvorba </a:t>
            </a:r>
            <a:r>
              <a:rPr lang="cs-CZ" altLang="cs-CZ" sz="2200" dirty="0">
                <a:latin typeface="Calibri" pitchFamily="34" charset="0"/>
              </a:rPr>
              <a:t>spermií začíná  v pubertě</a:t>
            </a:r>
          </a:p>
          <a:p>
            <a:pPr marL="342900" indent="-342900" eaLnBrk="1" hangingPunct="1">
              <a:spcBef>
                <a:spcPct val="30000"/>
              </a:spcBef>
            </a:pPr>
            <a:r>
              <a:rPr lang="cs-CZ" altLang="cs-CZ" sz="2200" dirty="0" smtClean="0">
                <a:latin typeface="Calibri" pitchFamily="34" charset="0"/>
              </a:rPr>
              <a:t>Celý </a:t>
            </a:r>
            <a:r>
              <a:rPr lang="cs-CZ" altLang="cs-CZ" sz="2200" dirty="0">
                <a:latin typeface="Calibri" pitchFamily="34" charset="0"/>
              </a:rPr>
              <a:t>proces trvá 64 dní</a:t>
            </a:r>
          </a:p>
          <a:p>
            <a:pPr marL="342900" indent="-342900" eaLnBrk="1" hangingPunct="1">
              <a:spcBef>
                <a:spcPct val="30000"/>
              </a:spcBef>
            </a:pPr>
            <a:r>
              <a:rPr lang="cs-CZ" altLang="cs-CZ" sz="2200" dirty="0" smtClean="0">
                <a:latin typeface="Calibri" pitchFamily="34" charset="0"/>
              </a:rPr>
              <a:t>V </a:t>
            </a:r>
            <a:r>
              <a:rPr lang="cs-CZ" altLang="cs-CZ" sz="2200" dirty="0">
                <a:latin typeface="Calibri" pitchFamily="34" charset="0"/>
              </a:rPr>
              <a:t>ejakulátu je průměrně </a:t>
            </a:r>
          </a:p>
          <a:p>
            <a:pPr marL="342900" indent="-342900" eaLnBrk="1" hangingPunct="1">
              <a:spcBef>
                <a:spcPct val="30000"/>
              </a:spcBef>
            </a:pPr>
            <a:r>
              <a:rPr lang="cs-CZ" altLang="cs-CZ" sz="2200" dirty="0" smtClean="0">
                <a:latin typeface="Calibri" pitchFamily="34" charset="0"/>
              </a:rPr>
              <a:t>200 </a:t>
            </a:r>
            <a:r>
              <a:rPr lang="cs-CZ" altLang="cs-CZ" sz="2200" dirty="0">
                <a:latin typeface="Calibri" pitchFamily="34" charset="0"/>
              </a:rPr>
              <a:t>milionů spermií</a:t>
            </a:r>
          </a:p>
          <a:p>
            <a:pPr marL="342900" indent="-342900" eaLnBrk="1" hangingPunct="1">
              <a:spcBef>
                <a:spcPct val="30000"/>
              </a:spcBef>
            </a:pPr>
            <a:r>
              <a:rPr lang="cs-CZ" altLang="cs-CZ" sz="2200" dirty="0" smtClean="0">
                <a:latin typeface="Calibri" pitchFamily="34" charset="0"/>
              </a:rPr>
              <a:t>Za </a:t>
            </a:r>
            <a:r>
              <a:rPr lang="cs-CZ" altLang="cs-CZ" sz="2200" dirty="0">
                <a:latin typeface="Calibri" pitchFamily="34" charset="0"/>
              </a:rPr>
              <a:t>život celkem 10</a:t>
            </a:r>
            <a:r>
              <a:rPr lang="cs-CZ" altLang="cs-CZ" sz="2200" baseline="30000" dirty="0">
                <a:latin typeface="Calibri" pitchFamily="34" charset="0"/>
              </a:rPr>
              <a:t>12</a:t>
            </a:r>
            <a:r>
              <a:rPr lang="cs-CZ" altLang="cs-CZ" sz="2200" dirty="0">
                <a:latin typeface="Calibri" pitchFamily="34" charset="0"/>
              </a:rPr>
              <a:t> spermií</a:t>
            </a:r>
          </a:p>
          <a:p>
            <a:pPr eaLnBrk="1" hangingPunct="1">
              <a:spcBef>
                <a:spcPct val="0"/>
              </a:spcBef>
              <a:buFontTx/>
              <a:buChar char="-"/>
            </a:pPr>
            <a:endParaRPr lang="cs-CZ" altLang="cs-CZ" sz="2200" dirty="0">
              <a:latin typeface="Calibri" pitchFamily="34" charset="0"/>
            </a:endParaRPr>
          </a:p>
          <a:p>
            <a:pPr eaLnBrk="1" hangingPunct="1">
              <a:spcBef>
                <a:spcPct val="0"/>
              </a:spcBef>
              <a:buFontTx/>
              <a:buChar char="-"/>
            </a:pPr>
            <a:endParaRPr lang="cs-CZ" altLang="cs-CZ" sz="2200" dirty="0">
              <a:latin typeface="Calibri" pitchFamily="34" charset="0"/>
            </a:endParaRPr>
          </a:p>
          <a:p>
            <a:pPr eaLnBrk="1" hangingPunct="1">
              <a:spcBef>
                <a:spcPct val="0"/>
              </a:spcBef>
              <a:buFontTx/>
              <a:buNone/>
            </a:pPr>
            <a:endParaRPr lang="cs-CZ" altLang="cs-CZ" sz="2200" dirty="0">
              <a:latin typeface="Calibri" pitchFamily="34" charset="0"/>
            </a:endParaRPr>
          </a:p>
        </p:txBody>
      </p:sp>
      <p:graphicFrame>
        <p:nvGraphicFramePr>
          <p:cNvPr id="15365" name="Object 16"/>
          <p:cNvGraphicFramePr>
            <a:graphicFrameLocks noChangeAspect="1"/>
          </p:cNvGraphicFramePr>
          <p:nvPr>
            <p:extLst>
              <p:ext uri="{D42A27DB-BD31-4B8C-83A1-F6EECF244321}">
                <p14:modId xmlns:p14="http://schemas.microsoft.com/office/powerpoint/2010/main" val="3655730702"/>
              </p:ext>
            </p:extLst>
          </p:nvPr>
        </p:nvGraphicFramePr>
        <p:xfrm>
          <a:off x="5772150" y="1111250"/>
          <a:ext cx="2355850" cy="5543550"/>
        </p:xfrm>
        <a:graphic>
          <a:graphicData uri="http://schemas.openxmlformats.org/presentationml/2006/ole">
            <mc:AlternateContent xmlns:mc="http://schemas.openxmlformats.org/markup-compatibility/2006">
              <mc:Choice xmlns:v="urn:schemas-microsoft-com:vml" Requires="v">
                <p:oleObj spid="_x0000_s51361" name="Image" r:id="rId4" imgW="8615602" imgH="20280974" progId="Photoshop.Image.12">
                  <p:embed/>
                </p:oleObj>
              </mc:Choice>
              <mc:Fallback>
                <p:oleObj name="Image" r:id="rId4" imgW="8615602" imgH="20280974" progId="Photoshop.Image.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2150" y="1111250"/>
                        <a:ext cx="2355850"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9816299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1232831" y="148186"/>
            <a:ext cx="36385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cs-CZ" altLang="cs-CZ" sz="4000" dirty="0">
                <a:solidFill>
                  <a:srgbClr val="C00000"/>
                </a:solidFill>
                <a:latin typeface="+mj-lt"/>
                <a:ea typeface="+mj-ea"/>
                <a:cs typeface="+mj-cs"/>
              </a:rPr>
              <a:t>Lidská oogeneze</a:t>
            </a:r>
          </a:p>
        </p:txBody>
      </p:sp>
      <p:sp>
        <p:nvSpPr>
          <p:cNvPr id="16387" name="Text Box 6"/>
          <p:cNvSpPr txBox="1">
            <a:spLocks noChangeArrowheads="1"/>
          </p:cNvSpPr>
          <p:nvPr/>
        </p:nvSpPr>
        <p:spPr bwMode="auto">
          <a:xfrm>
            <a:off x="179388" y="1198673"/>
            <a:ext cx="6121400"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indent="-342900" eaLnBrk="1" hangingPunct="1">
              <a:spcBef>
                <a:spcPts val="2400"/>
              </a:spcBef>
            </a:pPr>
            <a:r>
              <a:rPr lang="cs-CZ" altLang="cs-CZ" sz="2200" dirty="0">
                <a:latin typeface="Calibri" pitchFamily="34" charset="0"/>
              </a:rPr>
              <a:t> lidský </a:t>
            </a:r>
            <a:r>
              <a:rPr lang="cs-CZ" altLang="cs-CZ" sz="2200" dirty="0" err="1">
                <a:latin typeface="Calibri" pitchFamily="34" charset="0"/>
              </a:rPr>
              <a:t>oocyt</a:t>
            </a:r>
            <a:r>
              <a:rPr lang="cs-CZ" altLang="cs-CZ" sz="2200" dirty="0">
                <a:latin typeface="Calibri" pitchFamily="34" charset="0"/>
              </a:rPr>
              <a:t> je největší buňka v těle (120 </a:t>
            </a:r>
            <a:r>
              <a:rPr lang="el-GR" altLang="cs-CZ" sz="2200" dirty="0">
                <a:latin typeface="Calibri" pitchFamily="34" charset="0"/>
                <a:cs typeface="Arial" charset="0"/>
              </a:rPr>
              <a:t>μ</a:t>
            </a:r>
            <a:r>
              <a:rPr lang="cs-CZ" altLang="cs-CZ" sz="2200" dirty="0">
                <a:latin typeface="Calibri" pitchFamily="34" charset="0"/>
                <a:cs typeface="Arial" charset="0"/>
              </a:rPr>
              <a:t>m)</a:t>
            </a:r>
            <a:r>
              <a:rPr lang="cs-CZ" altLang="cs-CZ" sz="2200" dirty="0">
                <a:latin typeface="Calibri" pitchFamily="34" charset="0"/>
              </a:rPr>
              <a:t> </a:t>
            </a:r>
          </a:p>
          <a:p>
            <a:pPr marL="342900" indent="-342900" eaLnBrk="1" hangingPunct="1">
              <a:spcBef>
                <a:spcPts val="2400"/>
              </a:spcBef>
            </a:pPr>
            <a:r>
              <a:rPr lang="cs-CZ" altLang="cs-CZ" sz="2200" dirty="0">
                <a:latin typeface="Calibri" pitchFamily="34" charset="0"/>
              </a:rPr>
              <a:t> při narození 2,5 milionů primárních </a:t>
            </a:r>
            <a:r>
              <a:rPr lang="cs-CZ" altLang="cs-CZ" sz="2200" dirty="0" err="1">
                <a:latin typeface="Calibri" pitchFamily="34" charset="0"/>
              </a:rPr>
              <a:t>oocytů</a:t>
            </a:r>
            <a:endParaRPr lang="cs-CZ" altLang="cs-CZ" sz="2200" dirty="0">
              <a:latin typeface="Calibri" pitchFamily="34" charset="0"/>
            </a:endParaRPr>
          </a:p>
          <a:p>
            <a:pPr marL="342900" indent="-342900" eaLnBrk="1" hangingPunct="1">
              <a:spcBef>
                <a:spcPts val="2400"/>
              </a:spcBef>
            </a:pPr>
            <a:r>
              <a:rPr lang="cs-CZ" altLang="cs-CZ" sz="2200" dirty="0">
                <a:latin typeface="Calibri" pitchFamily="34" charset="0"/>
              </a:rPr>
              <a:t> dozraje cca 400</a:t>
            </a:r>
          </a:p>
          <a:p>
            <a:pPr marL="342900" indent="-342900" eaLnBrk="1" hangingPunct="1">
              <a:spcBef>
                <a:spcPts val="2400"/>
              </a:spcBef>
            </a:pPr>
            <a:endParaRPr lang="cs-CZ" altLang="cs-CZ" sz="2200" dirty="0">
              <a:latin typeface="Calibri" pitchFamily="34" charset="0"/>
            </a:endParaRPr>
          </a:p>
        </p:txBody>
      </p:sp>
      <p:graphicFrame>
        <p:nvGraphicFramePr>
          <p:cNvPr id="16388" name="Object 15"/>
          <p:cNvGraphicFramePr>
            <a:graphicFrameLocks noChangeAspect="1"/>
          </p:cNvGraphicFramePr>
          <p:nvPr>
            <p:extLst>
              <p:ext uri="{D42A27DB-BD31-4B8C-83A1-F6EECF244321}">
                <p14:modId xmlns:p14="http://schemas.microsoft.com/office/powerpoint/2010/main" val="1368799206"/>
              </p:ext>
            </p:extLst>
          </p:nvPr>
        </p:nvGraphicFramePr>
        <p:xfrm>
          <a:off x="6091922" y="270550"/>
          <a:ext cx="2598601" cy="6322735"/>
        </p:xfrm>
        <a:graphic>
          <a:graphicData uri="http://schemas.openxmlformats.org/presentationml/2006/ole">
            <mc:AlternateContent xmlns:mc="http://schemas.openxmlformats.org/markup-compatibility/2006">
              <mc:Choice xmlns:v="urn:schemas-microsoft-com:vml" Requires="v">
                <p:oleObj spid="_x0000_s52386" name="Image" r:id="rId4" imgW="8272503" imgH="20128486" progId="Photoshop.Image.12">
                  <p:embed/>
                </p:oleObj>
              </mc:Choice>
              <mc:Fallback>
                <p:oleObj name="Image" r:id="rId4" imgW="8272503" imgH="20128486" progId="Photoshop.Image.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1922" y="270550"/>
                        <a:ext cx="2598601" cy="6322735"/>
                      </a:xfrm>
                      <a:prstGeom prst="rect">
                        <a:avLst/>
                      </a:prstGeom>
                      <a:noFill/>
                      <a:ln>
                        <a:noFill/>
                      </a:ln>
                      <a:effectLst/>
                      <a:extLst/>
                    </p:spPr>
                  </p:pic>
                </p:oleObj>
              </mc:Fallback>
            </mc:AlternateContent>
          </a:graphicData>
        </a:graphic>
      </p:graphicFrame>
      <p:pic>
        <p:nvPicPr>
          <p:cNvPr id="130058" name="Picture 10" descr="Human_egg-with-polar-bodi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17" y="3374734"/>
            <a:ext cx="3368921"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ovéPole 1"/>
          <p:cNvSpPr txBox="1">
            <a:spLocks noChangeArrowheads="1"/>
          </p:cNvSpPr>
          <p:nvPr/>
        </p:nvSpPr>
        <p:spPr bwMode="auto">
          <a:xfrm>
            <a:off x="546634" y="5573422"/>
            <a:ext cx="23161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Calibri" pitchFamily="34" charset="0"/>
              </a:defRPr>
            </a:lvl1pPr>
            <a:lvl2pPr marL="742950" indent="-285750" eaLnBrk="0" hangingPunct="0">
              <a:defRPr sz="2200">
                <a:solidFill>
                  <a:schemeClr val="tx1"/>
                </a:solidFill>
                <a:latin typeface="Calibri" pitchFamily="34" charset="0"/>
              </a:defRPr>
            </a:lvl2pPr>
            <a:lvl3pPr marL="1143000" indent="-228600" eaLnBrk="0" hangingPunct="0">
              <a:defRPr sz="2200">
                <a:solidFill>
                  <a:schemeClr val="tx1"/>
                </a:solidFill>
                <a:latin typeface="Calibri" pitchFamily="34" charset="0"/>
              </a:defRPr>
            </a:lvl3pPr>
            <a:lvl4pPr marL="1600200" indent="-228600" eaLnBrk="0" hangingPunct="0">
              <a:defRPr sz="2200">
                <a:solidFill>
                  <a:schemeClr val="tx1"/>
                </a:solidFill>
                <a:latin typeface="Calibri" pitchFamily="34" charset="0"/>
              </a:defRPr>
            </a:lvl4pPr>
            <a:lvl5pPr marL="2057400" indent="-228600" eaLnBrk="0" hangingPunct="0">
              <a:defRPr sz="2200">
                <a:solidFill>
                  <a:schemeClr val="tx1"/>
                </a:solidFill>
                <a:latin typeface="Calibri" pitchFamily="34" charset="0"/>
              </a:defRPr>
            </a:lvl5pPr>
            <a:lvl6pPr marL="2514600" indent="-228600" eaLnBrk="0" fontAlgn="base" hangingPunct="0">
              <a:spcBef>
                <a:spcPct val="0"/>
              </a:spcBef>
              <a:spcAft>
                <a:spcPct val="0"/>
              </a:spcAft>
              <a:defRPr sz="2200">
                <a:solidFill>
                  <a:schemeClr val="tx1"/>
                </a:solidFill>
                <a:latin typeface="Calibri" pitchFamily="34" charset="0"/>
              </a:defRPr>
            </a:lvl6pPr>
            <a:lvl7pPr marL="2971800" indent="-228600" eaLnBrk="0" fontAlgn="base" hangingPunct="0">
              <a:spcBef>
                <a:spcPct val="0"/>
              </a:spcBef>
              <a:spcAft>
                <a:spcPct val="0"/>
              </a:spcAft>
              <a:defRPr sz="2200">
                <a:solidFill>
                  <a:schemeClr val="tx1"/>
                </a:solidFill>
                <a:latin typeface="Calibri" pitchFamily="34" charset="0"/>
              </a:defRPr>
            </a:lvl7pPr>
            <a:lvl8pPr marL="3429000" indent="-228600" eaLnBrk="0" fontAlgn="base" hangingPunct="0">
              <a:spcBef>
                <a:spcPct val="0"/>
              </a:spcBef>
              <a:spcAft>
                <a:spcPct val="0"/>
              </a:spcAft>
              <a:defRPr sz="2200">
                <a:solidFill>
                  <a:schemeClr val="tx1"/>
                </a:solidFill>
                <a:latin typeface="Calibri" pitchFamily="34" charset="0"/>
              </a:defRPr>
            </a:lvl8pPr>
            <a:lvl9pPr marL="3886200" indent="-228600" eaLnBrk="0" fontAlgn="base" hangingPunct="0">
              <a:spcBef>
                <a:spcPct val="0"/>
              </a:spcBef>
              <a:spcAft>
                <a:spcPct val="0"/>
              </a:spcAft>
              <a:defRPr sz="2200">
                <a:solidFill>
                  <a:schemeClr val="tx1"/>
                </a:solidFill>
                <a:latin typeface="Calibri" pitchFamily="34" charset="0"/>
              </a:defRPr>
            </a:lvl9pPr>
          </a:lstStyle>
          <a:p>
            <a:pPr eaLnBrk="1" hangingPunct="1"/>
            <a:r>
              <a:rPr lang="cs-CZ" altLang="cs-CZ" sz="1800" dirty="0"/>
              <a:t>Vajíčko + pólová buňka</a:t>
            </a:r>
          </a:p>
          <a:p>
            <a:pPr eaLnBrk="1" hangingPunct="1"/>
            <a:endParaRPr lang="cs-CZ" altLang="en-US" sz="1800" dirty="0"/>
          </a:p>
        </p:txBody>
      </p:sp>
    </p:spTree>
    <p:extLst>
      <p:ext uri="{BB962C8B-B14F-4D97-AF65-F5344CB8AC3E}">
        <p14:creationId xmlns:p14="http://schemas.microsoft.com/office/powerpoint/2010/main" val="315101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9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00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p:cNvSpPr>
            <a:spLocks noGrp="1"/>
          </p:cNvSpPr>
          <p:nvPr>
            <p:ph type="title"/>
          </p:nvPr>
        </p:nvSpPr>
        <p:spPr>
          <a:xfrm>
            <a:off x="438150" y="119063"/>
            <a:ext cx="8229600" cy="1143000"/>
          </a:xfrm>
        </p:spPr>
        <p:txBody>
          <a:bodyPr/>
          <a:lstStyle/>
          <a:p>
            <a:r>
              <a:rPr lang="cs-CZ" altLang="cs-CZ" sz="4000" smtClean="0">
                <a:solidFill>
                  <a:srgbClr val="C00000"/>
                </a:solidFill>
                <a:latin typeface="Calibri" panose="020F0502020204030204" pitchFamily="34" charset="0"/>
                <a:cs typeface="Calibri" panose="020F0502020204030204" pitchFamily="34" charset="0"/>
              </a:rPr>
              <a:t>Kde se berou sesterské chromatidy</a:t>
            </a:r>
          </a:p>
        </p:txBody>
      </p:sp>
      <p:graphicFrame>
        <p:nvGraphicFramePr>
          <p:cNvPr id="14" name="Objekt 13"/>
          <p:cNvGraphicFramePr>
            <a:graphicFrameLocks noChangeAspect="1"/>
          </p:cNvGraphicFramePr>
          <p:nvPr/>
        </p:nvGraphicFramePr>
        <p:xfrm>
          <a:off x="3597275" y="2197100"/>
          <a:ext cx="1441450" cy="3113088"/>
        </p:xfrm>
        <a:graphic>
          <a:graphicData uri="http://schemas.openxmlformats.org/presentationml/2006/ole">
            <mc:AlternateContent xmlns:mc="http://schemas.openxmlformats.org/markup-compatibility/2006">
              <mc:Choice xmlns:v="urn:schemas-microsoft-com:vml" Requires="v">
                <p:oleObj spid="_x0000_s86024" name="Image" r:id="rId4" imgW="3453968" imgH="7466667" progId="Photoshop.Image.13">
                  <p:embed/>
                </p:oleObj>
              </mc:Choice>
              <mc:Fallback>
                <p:oleObj name="Image" r:id="rId4" imgW="3453968" imgH="7466667" progId="Photoshop.Image.1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7275" y="2197100"/>
                        <a:ext cx="144145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TextovéPole 14"/>
          <p:cNvSpPr txBox="1">
            <a:spLocks noChangeArrowheads="1"/>
          </p:cNvSpPr>
          <p:nvPr/>
        </p:nvSpPr>
        <p:spPr bwMode="auto">
          <a:xfrm>
            <a:off x="3584575" y="1363663"/>
            <a:ext cx="20383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ts val="1200"/>
              </a:spcAft>
              <a:buFontTx/>
              <a:buNone/>
            </a:pPr>
            <a:r>
              <a:rPr lang="cs-CZ" altLang="en-US" sz="2000">
                <a:latin typeface="Calibri" panose="020F0502020204030204" pitchFamily="34" charset="0"/>
              </a:rPr>
              <a:t>Replikace DNA</a:t>
            </a:r>
          </a:p>
        </p:txBody>
      </p:sp>
      <p:sp>
        <p:nvSpPr>
          <p:cNvPr id="17" name="TextovéPole 16"/>
          <p:cNvSpPr txBox="1">
            <a:spLocks noChangeArrowheads="1"/>
          </p:cNvSpPr>
          <p:nvPr/>
        </p:nvSpPr>
        <p:spPr bwMode="auto">
          <a:xfrm>
            <a:off x="639763" y="1363663"/>
            <a:ext cx="220821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spcAft>
                <a:spcPts val="1200"/>
              </a:spcAft>
              <a:buFontTx/>
              <a:buNone/>
            </a:pPr>
            <a:r>
              <a:rPr lang="cs-CZ" altLang="en-US" sz="2000">
                <a:latin typeface="Calibri" panose="020F0502020204030204" pitchFamily="34" charset="0"/>
              </a:rPr>
              <a:t>Před replikací DNA</a:t>
            </a:r>
          </a:p>
        </p:txBody>
      </p:sp>
      <p:sp>
        <p:nvSpPr>
          <p:cNvPr id="18" name="TextovéPole 17"/>
          <p:cNvSpPr txBox="1">
            <a:spLocks noChangeArrowheads="1"/>
          </p:cNvSpPr>
          <p:nvPr/>
        </p:nvSpPr>
        <p:spPr bwMode="auto">
          <a:xfrm>
            <a:off x="5778500" y="1363663"/>
            <a:ext cx="35020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en-US" sz="2000">
                <a:latin typeface="Calibri" panose="020F0502020204030204" pitchFamily="34" charset="0"/>
              </a:rPr>
              <a:t>Po  replikaci DNA</a:t>
            </a:r>
          </a:p>
        </p:txBody>
      </p:sp>
      <p:sp>
        <p:nvSpPr>
          <p:cNvPr id="3" name="TextovéPole 2"/>
          <p:cNvSpPr txBox="1"/>
          <p:nvPr/>
        </p:nvSpPr>
        <p:spPr>
          <a:xfrm>
            <a:off x="2082800" y="5561013"/>
            <a:ext cx="5041900" cy="1354137"/>
          </a:xfrm>
          <a:prstGeom prst="rect">
            <a:avLst/>
          </a:prstGeom>
          <a:noFill/>
        </p:spPr>
        <p:txBody>
          <a:bodyPr>
            <a:spAutoFit/>
          </a:bodyPr>
          <a:lstStyle/>
          <a:p>
            <a:pPr marL="342900" indent="-342900">
              <a:spcBef>
                <a:spcPts val="1200"/>
              </a:spcBef>
              <a:buFontTx/>
              <a:buAutoNum type="arabicParenR"/>
              <a:defRPr/>
            </a:pPr>
            <a:r>
              <a:rPr lang="cs-CZ" dirty="0">
                <a:solidFill>
                  <a:srgbClr val="FF0000"/>
                </a:solidFill>
                <a:latin typeface="Calibri" panose="020F0502020204030204" pitchFamily="34" charset="0"/>
                <a:cs typeface="Calibri" panose="020F0502020204030204" pitchFamily="34" charset="0"/>
              </a:rPr>
              <a:t>Nová molekula DNA = chromatida</a:t>
            </a:r>
          </a:p>
          <a:p>
            <a:pPr marL="342900" indent="-342900">
              <a:spcBef>
                <a:spcPts val="1200"/>
              </a:spcBef>
              <a:buFontTx/>
              <a:buAutoNum type="arabicParenR"/>
              <a:defRPr/>
            </a:pPr>
            <a:r>
              <a:rPr lang="en-US" dirty="0">
                <a:solidFill>
                  <a:srgbClr val="FF0000"/>
                </a:solidFill>
                <a:latin typeface="Calibri" panose="020F0502020204030204" pitchFamily="34" charset="0"/>
                <a:cs typeface="Calibri" panose="020F0502020204030204" pitchFamily="34" charset="0"/>
              </a:rPr>
              <a:t>Ob</a:t>
            </a:r>
            <a:r>
              <a:rPr lang="cs-CZ" dirty="0">
                <a:solidFill>
                  <a:srgbClr val="FF0000"/>
                </a:solidFill>
                <a:latin typeface="Calibri" panose="020F0502020204030204" pitchFamily="34" charset="0"/>
                <a:cs typeface="Calibri" panose="020F0502020204030204" pitchFamily="34" charset="0"/>
              </a:rPr>
              <a:t>ě nové molekuly DNA obsahují jedno vlákno ze staré DNA + jedno nové </a:t>
            </a:r>
            <a:r>
              <a:rPr lang="cs-CZ" dirty="0">
                <a:solidFill>
                  <a:srgbClr val="FF0000"/>
                </a:solidFill>
                <a:latin typeface="Calibri" panose="020F0502020204030204" pitchFamily="34" charset="0"/>
                <a:cs typeface="Calibri" panose="020F0502020204030204" pitchFamily="34" charset="0"/>
                <a:sym typeface="Wingdings" panose="05000000000000000000" pitchFamily="2" charset="2"/>
              </a:rPr>
              <a:t></a:t>
            </a:r>
            <a:r>
              <a:rPr lang="en-US"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cs-CZ" dirty="0">
                <a:solidFill>
                  <a:srgbClr val="FF0000"/>
                </a:solidFill>
                <a:latin typeface="Calibri" panose="020F0502020204030204" pitchFamily="34" charset="0"/>
                <a:cs typeface="Calibri" panose="020F0502020204030204" pitchFamily="34" charset="0"/>
                <a:sym typeface="Wingdings" panose="05000000000000000000" pitchFamily="2" charset="2"/>
              </a:rPr>
              <a:t>jsou stejné</a:t>
            </a:r>
            <a:endParaRPr lang="cs-CZ" dirty="0">
              <a:solidFill>
                <a:srgbClr val="FF0000"/>
              </a:solidFill>
              <a:latin typeface="Calibri" panose="020F0502020204030204" pitchFamily="34" charset="0"/>
              <a:cs typeface="Calibri" panose="020F0502020204030204" pitchFamily="34" charset="0"/>
            </a:endParaRPr>
          </a:p>
          <a:p>
            <a:pPr>
              <a:defRPr/>
            </a:pPr>
            <a:endParaRPr lang="cs-CZ" dirty="0">
              <a:solidFill>
                <a:srgbClr val="FF0000"/>
              </a:solidFill>
              <a:latin typeface="Calibri" panose="020F0502020204030204" pitchFamily="34" charset="0"/>
              <a:cs typeface="Calibri" panose="020F0502020204030204" pitchFamily="34" charset="0"/>
            </a:endParaRPr>
          </a:p>
        </p:txBody>
      </p:sp>
      <p:pic>
        <p:nvPicPr>
          <p:cNvPr id="9224" name="Obrázek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2071688"/>
            <a:ext cx="1155700"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72225" y="1943100"/>
            <a:ext cx="2636838"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249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467360" y="209550"/>
            <a:ext cx="8229600" cy="1284288"/>
          </a:xfrm>
        </p:spPr>
        <p:txBody>
          <a:bodyPr vert="horz" lIns="91440" tIns="45720" rIns="91440" bIns="45720" rtlCol="0" anchor="ctr">
            <a:normAutofit/>
          </a:bodyPr>
          <a:lstStyle/>
          <a:p>
            <a:pPr algn="ctr"/>
            <a:r>
              <a:rPr lang="cs-CZ" altLang="cs-CZ" sz="4000" dirty="0" err="1">
                <a:solidFill>
                  <a:srgbClr val="C00000"/>
                </a:solidFill>
              </a:rPr>
              <a:t>Nondisjunkce</a:t>
            </a:r>
            <a:r>
              <a:rPr lang="cs-CZ" altLang="cs-CZ" sz="4000" dirty="0">
                <a:solidFill>
                  <a:srgbClr val="C00000"/>
                </a:solidFill>
              </a:rPr>
              <a:t> = špatný rozchod chromosomů v meióze</a:t>
            </a:r>
          </a:p>
        </p:txBody>
      </p:sp>
      <p:sp>
        <p:nvSpPr>
          <p:cNvPr id="20486" name="Text Box 6"/>
          <p:cNvSpPr txBox="1">
            <a:spLocks noChangeArrowheads="1"/>
          </p:cNvSpPr>
          <p:nvPr/>
        </p:nvSpPr>
        <p:spPr bwMode="auto">
          <a:xfrm>
            <a:off x="288923" y="5513388"/>
            <a:ext cx="8747125" cy="921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indent="-342900" eaLnBrk="1" hangingPunct="1">
              <a:spcBef>
                <a:spcPct val="0"/>
              </a:spcBef>
              <a:spcAft>
                <a:spcPct val="45000"/>
              </a:spcAft>
            </a:pPr>
            <a:r>
              <a:rPr lang="cs-CZ" altLang="cs-CZ" sz="2200" b="1" dirty="0" err="1" smtClean="0">
                <a:latin typeface="Calibri" pitchFamily="34" charset="0"/>
              </a:rPr>
              <a:t>Nondisjunkce</a:t>
            </a:r>
            <a:r>
              <a:rPr lang="cs-CZ" altLang="cs-CZ" sz="2200" b="1" dirty="0" smtClean="0">
                <a:latin typeface="Calibri" pitchFamily="34" charset="0"/>
              </a:rPr>
              <a:t> </a:t>
            </a:r>
            <a:r>
              <a:rPr lang="cs-CZ" altLang="cs-CZ" sz="2200" b="1" dirty="0">
                <a:latin typeface="Calibri" pitchFamily="34" charset="0"/>
              </a:rPr>
              <a:t>v </a:t>
            </a:r>
            <a:r>
              <a:rPr lang="cs-CZ" altLang="cs-CZ" sz="2200" b="1" dirty="0" smtClean="0">
                <a:latin typeface="Calibri" pitchFamily="34" charset="0"/>
              </a:rPr>
              <a:t>meióze I</a:t>
            </a:r>
            <a:r>
              <a:rPr lang="cs-CZ" altLang="cs-CZ" sz="2200" dirty="0" smtClean="0">
                <a:latin typeface="Calibri" pitchFamily="34" charset="0"/>
              </a:rPr>
              <a:t> </a:t>
            </a:r>
            <a:r>
              <a:rPr lang="cs-CZ" altLang="cs-CZ" sz="2200" dirty="0">
                <a:latin typeface="Calibri" pitchFamily="34" charset="0"/>
                <a:sym typeface="Wingdings" pitchFamily="2" charset="2"/>
              </a:rPr>
              <a:t> všechny gamety </a:t>
            </a:r>
            <a:r>
              <a:rPr lang="cs-CZ" altLang="cs-CZ" sz="2200" dirty="0" smtClean="0">
                <a:latin typeface="Calibri" pitchFamily="34" charset="0"/>
                <a:sym typeface="Wingdings" pitchFamily="2" charset="2"/>
              </a:rPr>
              <a:t>aneuploidní</a:t>
            </a:r>
          </a:p>
          <a:p>
            <a:pPr marL="342900" indent="-342900" eaLnBrk="1" hangingPunct="1">
              <a:spcBef>
                <a:spcPct val="0"/>
              </a:spcBef>
              <a:spcAft>
                <a:spcPct val="45000"/>
              </a:spcAft>
            </a:pPr>
            <a:r>
              <a:rPr lang="cs-CZ" altLang="cs-CZ" sz="2200" b="1" dirty="0" err="1" smtClean="0">
                <a:latin typeface="Calibri" pitchFamily="34" charset="0"/>
              </a:rPr>
              <a:t>Nondisjunkce</a:t>
            </a:r>
            <a:r>
              <a:rPr lang="cs-CZ" altLang="cs-CZ" sz="2200" b="1" dirty="0" smtClean="0">
                <a:latin typeface="Calibri" pitchFamily="34" charset="0"/>
              </a:rPr>
              <a:t> </a:t>
            </a:r>
            <a:r>
              <a:rPr lang="cs-CZ" altLang="cs-CZ" sz="2200" b="1" dirty="0">
                <a:latin typeface="Calibri" pitchFamily="34" charset="0"/>
              </a:rPr>
              <a:t>v meióze II</a:t>
            </a:r>
            <a:r>
              <a:rPr lang="cs-CZ" altLang="cs-CZ" sz="2200" dirty="0" smtClean="0">
                <a:latin typeface="Calibri" pitchFamily="34" charset="0"/>
              </a:rPr>
              <a:t> </a:t>
            </a:r>
            <a:r>
              <a:rPr lang="cs-CZ" altLang="cs-CZ" sz="2200" dirty="0">
                <a:latin typeface="Calibri" pitchFamily="34" charset="0"/>
                <a:sym typeface="Wingdings" pitchFamily="2" charset="2"/>
              </a:rPr>
              <a:t> 1/2 gamet </a:t>
            </a:r>
            <a:r>
              <a:rPr lang="cs-CZ" altLang="cs-CZ" sz="2200" dirty="0" smtClean="0">
                <a:latin typeface="Calibri" pitchFamily="34" charset="0"/>
                <a:sym typeface="Wingdings" pitchFamily="2" charset="2"/>
              </a:rPr>
              <a:t>aneuploidních</a:t>
            </a:r>
            <a:endParaRPr lang="cs-CZ" altLang="cs-CZ" sz="2200" dirty="0">
              <a:latin typeface="Calibri" pitchFamily="34" charset="0"/>
            </a:endParaRPr>
          </a:p>
        </p:txBody>
      </p:sp>
      <p:pic>
        <p:nvPicPr>
          <p:cNvPr id="717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18" y="1826894"/>
            <a:ext cx="7999742" cy="3164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Obdélník 1"/>
          <p:cNvSpPr/>
          <p:nvPr/>
        </p:nvSpPr>
        <p:spPr>
          <a:xfrm>
            <a:off x="3880624" y="1826894"/>
            <a:ext cx="2330605" cy="3164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délník 2"/>
          <p:cNvSpPr/>
          <p:nvPr/>
        </p:nvSpPr>
        <p:spPr>
          <a:xfrm>
            <a:off x="6289288" y="1826894"/>
            <a:ext cx="2319453" cy="3164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327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48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4" name="Picture 6" descr="171-Karyotype-Down-syndr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425" y="1747588"/>
            <a:ext cx="3552825" cy="378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Picture 8" descr="kaitlyn_nath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237" y="4517600"/>
            <a:ext cx="3024187"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7" name="Text Box 9"/>
          <p:cNvSpPr txBox="1">
            <a:spLocks noChangeArrowheads="1"/>
          </p:cNvSpPr>
          <p:nvPr/>
        </p:nvSpPr>
        <p:spPr bwMode="auto">
          <a:xfrm>
            <a:off x="528991" y="1418511"/>
            <a:ext cx="3734677" cy="2769989"/>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dirty="0">
                <a:latin typeface="Calibri" panose="020F0502020204030204" pitchFamily="34" charset="0"/>
              </a:rPr>
              <a:t>Downův syndrom</a:t>
            </a:r>
          </a:p>
          <a:p>
            <a:pPr>
              <a:spcBef>
                <a:spcPts val="600"/>
              </a:spcBef>
              <a:buFontTx/>
              <a:buNone/>
            </a:pPr>
            <a:r>
              <a:rPr lang="cs-CZ" altLang="cs-CZ" sz="2000" dirty="0">
                <a:latin typeface="Calibri" panose="020F0502020204030204" pitchFamily="34" charset="0"/>
              </a:rPr>
              <a:t>- tři kopie chromosomu 21</a:t>
            </a:r>
          </a:p>
          <a:p>
            <a:pPr>
              <a:spcBef>
                <a:spcPts val="600"/>
              </a:spcBef>
              <a:buFontTx/>
              <a:buChar char="-"/>
            </a:pPr>
            <a:r>
              <a:rPr lang="cs-CZ" altLang="cs-CZ" sz="2000" dirty="0">
                <a:latin typeface="Calibri" panose="020F0502020204030204" pitchFamily="34" charset="0"/>
              </a:rPr>
              <a:t> malý vzrůst</a:t>
            </a:r>
          </a:p>
          <a:p>
            <a:pPr>
              <a:spcBef>
                <a:spcPts val="600"/>
              </a:spcBef>
              <a:buFontTx/>
              <a:buChar char="-"/>
            </a:pPr>
            <a:r>
              <a:rPr lang="cs-CZ" altLang="cs-CZ" sz="2000" dirty="0">
                <a:latin typeface="Calibri" panose="020F0502020204030204" pitchFamily="34" charset="0"/>
              </a:rPr>
              <a:t> typické znaky v </a:t>
            </a:r>
            <a:r>
              <a:rPr lang="cs-CZ" altLang="cs-CZ" sz="2000" dirty="0" smtClean="0">
                <a:latin typeface="Calibri" panose="020F0502020204030204" pitchFamily="34" charset="0"/>
              </a:rPr>
              <a:t>obličeji</a:t>
            </a:r>
          </a:p>
          <a:p>
            <a:pPr>
              <a:spcBef>
                <a:spcPts val="600"/>
              </a:spcBef>
              <a:buFontTx/>
              <a:buChar char="-"/>
            </a:pPr>
            <a:r>
              <a:rPr lang="cs-CZ" altLang="cs-CZ" sz="2000" dirty="0">
                <a:latin typeface="Calibri" panose="020F0502020204030204" pitchFamily="34" charset="0"/>
              </a:rPr>
              <a:t> </a:t>
            </a:r>
            <a:r>
              <a:rPr lang="cs-CZ" altLang="cs-CZ" sz="2000" dirty="0" smtClean="0">
                <a:latin typeface="Calibri" panose="020F0502020204030204" pitchFamily="34" charset="0"/>
              </a:rPr>
              <a:t>často vrozené vady srdce</a:t>
            </a:r>
          </a:p>
          <a:p>
            <a:pPr>
              <a:spcBef>
                <a:spcPts val="600"/>
              </a:spcBef>
              <a:buFontTx/>
              <a:buChar char="-"/>
            </a:pPr>
            <a:r>
              <a:rPr lang="cs-CZ" altLang="cs-CZ" sz="2000" dirty="0">
                <a:latin typeface="Calibri" panose="020F0502020204030204" pitchFamily="34" charset="0"/>
              </a:rPr>
              <a:t> </a:t>
            </a:r>
            <a:r>
              <a:rPr lang="cs-CZ" altLang="cs-CZ" sz="2000" dirty="0" smtClean="0">
                <a:latin typeface="Calibri" panose="020F0502020204030204" pitchFamily="34" charset="0"/>
              </a:rPr>
              <a:t>vyšší riziko leukémie</a:t>
            </a:r>
            <a:endParaRPr lang="cs-CZ" altLang="cs-CZ" sz="2000" dirty="0">
              <a:latin typeface="Calibri" panose="020F0502020204030204" pitchFamily="34" charset="0"/>
            </a:endParaRPr>
          </a:p>
          <a:p>
            <a:pPr>
              <a:spcBef>
                <a:spcPts val="600"/>
              </a:spcBef>
              <a:buFontTx/>
              <a:buChar char="-"/>
            </a:pPr>
            <a:r>
              <a:rPr lang="cs-CZ" altLang="cs-CZ" sz="2000" dirty="0">
                <a:latin typeface="Calibri" panose="020F0502020204030204" pitchFamily="34" charset="0"/>
              </a:rPr>
              <a:t> </a:t>
            </a:r>
            <a:r>
              <a:rPr lang="cs-CZ" altLang="cs-CZ" sz="2000" u="sng" dirty="0">
                <a:latin typeface="Calibri" panose="020F0502020204030204" pitchFamily="34" charset="0"/>
              </a:rPr>
              <a:t>různá</a:t>
            </a:r>
            <a:r>
              <a:rPr lang="cs-CZ" altLang="cs-CZ" sz="2000" dirty="0">
                <a:latin typeface="Calibri" panose="020F0502020204030204" pitchFamily="34" charset="0"/>
              </a:rPr>
              <a:t> úroveň mentální retardace</a:t>
            </a:r>
          </a:p>
        </p:txBody>
      </p:sp>
      <p:sp>
        <p:nvSpPr>
          <p:cNvPr id="8" name="Rectangle 2"/>
          <p:cNvSpPr txBox="1">
            <a:spLocks noChangeArrowheads="1"/>
          </p:cNvSpPr>
          <p:nvPr/>
        </p:nvSpPr>
        <p:spPr>
          <a:xfrm>
            <a:off x="428625" y="171451"/>
            <a:ext cx="8229600" cy="990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altLang="cs-CZ" sz="4000" dirty="0" smtClean="0">
                <a:solidFill>
                  <a:srgbClr val="C00000"/>
                </a:solidFill>
              </a:rPr>
              <a:t>Downův syndrom (2n </a:t>
            </a:r>
            <a:r>
              <a:rPr lang="en-US" altLang="cs-CZ" sz="4000" dirty="0" smtClean="0">
                <a:solidFill>
                  <a:srgbClr val="C00000"/>
                </a:solidFill>
              </a:rPr>
              <a:t>= </a:t>
            </a:r>
            <a:r>
              <a:rPr lang="cs-CZ" altLang="cs-CZ" sz="4000" dirty="0" smtClean="0">
                <a:solidFill>
                  <a:srgbClr val="C00000"/>
                </a:solidFill>
              </a:rPr>
              <a:t>47,+</a:t>
            </a:r>
            <a:r>
              <a:rPr lang="en-US" altLang="cs-CZ" sz="4000" dirty="0" smtClean="0">
                <a:solidFill>
                  <a:srgbClr val="C00000"/>
                </a:solidFill>
              </a:rPr>
              <a:t>21</a:t>
            </a:r>
            <a:r>
              <a:rPr lang="cs-CZ" altLang="cs-CZ" sz="4000" dirty="0" smtClean="0">
                <a:solidFill>
                  <a:srgbClr val="C00000"/>
                </a:solidFill>
              </a:rPr>
              <a:t>) </a:t>
            </a:r>
            <a:endParaRPr lang="cs-CZ" altLang="cs-CZ" sz="4000" dirty="0">
              <a:solidFill>
                <a:srgbClr val="C00000"/>
              </a:solidFill>
            </a:endParaRPr>
          </a:p>
        </p:txBody>
      </p:sp>
    </p:spTree>
    <p:extLst>
      <p:ext uri="{BB962C8B-B14F-4D97-AF65-F5344CB8AC3E}">
        <p14:creationId xmlns:p14="http://schemas.microsoft.com/office/powerpoint/2010/main" val="484813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933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933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933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9337">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933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933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9337">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9337">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9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dpis 1"/>
          <p:cNvSpPr>
            <a:spLocks noGrp="1"/>
          </p:cNvSpPr>
          <p:nvPr>
            <p:ph type="title"/>
          </p:nvPr>
        </p:nvSpPr>
        <p:spPr>
          <a:xfrm>
            <a:off x="439738" y="115888"/>
            <a:ext cx="8229600" cy="1143000"/>
          </a:xfrm>
        </p:spPr>
        <p:txBody>
          <a:bodyPr>
            <a:normAutofit/>
          </a:bodyPr>
          <a:lstStyle/>
          <a:p>
            <a:pPr algn="ctr"/>
            <a:r>
              <a:rPr lang="cs-CZ" altLang="en-US" sz="4000" dirty="0">
                <a:solidFill>
                  <a:srgbClr val="C00000"/>
                </a:solidFill>
              </a:rPr>
              <a:t>Bisexualita vs. </a:t>
            </a:r>
            <a:r>
              <a:rPr lang="cs-CZ" altLang="en-US" sz="4000" dirty="0" err="1">
                <a:solidFill>
                  <a:srgbClr val="C00000"/>
                </a:solidFill>
              </a:rPr>
              <a:t>unisexualita</a:t>
            </a:r>
            <a:endParaRPr lang="cs-CZ" altLang="en-US" sz="4000" dirty="0">
              <a:solidFill>
                <a:srgbClr val="C00000"/>
              </a:solidFill>
            </a:endParaRPr>
          </a:p>
        </p:txBody>
      </p:sp>
      <p:sp>
        <p:nvSpPr>
          <p:cNvPr id="3" name="TextovéPole 2"/>
          <p:cNvSpPr txBox="1"/>
          <p:nvPr/>
        </p:nvSpPr>
        <p:spPr bwMode="auto">
          <a:xfrm>
            <a:off x="509588" y="1231900"/>
            <a:ext cx="814705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cs-CZ" altLang="cs-CZ" sz="2200" b="1" dirty="0">
                <a:solidFill>
                  <a:srgbClr val="499C10"/>
                </a:solidFill>
                <a:latin typeface="Calibri" panose="020F0502020204030204" pitchFamily="34" charset="0"/>
              </a:rPr>
              <a:t>Sexuální reprodukce </a:t>
            </a:r>
            <a:r>
              <a:rPr lang="cs-CZ" altLang="cs-CZ" sz="2200" dirty="0">
                <a:latin typeface="Calibri" panose="020F0502020204030204" pitchFamily="34" charset="0"/>
              </a:rPr>
              <a:t>= nový jedinec vzniká splynutím samčí a samičí gamety, </a:t>
            </a:r>
            <a:r>
              <a:rPr lang="cs-CZ" altLang="cs-CZ" sz="2200" dirty="0" smtClean="0">
                <a:latin typeface="Calibri" panose="020F0502020204030204" pitchFamily="34" charset="0"/>
              </a:rPr>
              <a:t>v </a:t>
            </a:r>
            <a:r>
              <a:rPr lang="cs-CZ" altLang="cs-CZ" sz="2200" dirty="0">
                <a:latin typeface="Calibri" panose="020F0502020204030204" pitchFamily="34" charset="0"/>
              </a:rPr>
              <a:t>jeho gametách </a:t>
            </a:r>
            <a:r>
              <a:rPr lang="cs-CZ" altLang="cs-CZ" sz="2200" dirty="0" smtClean="0">
                <a:latin typeface="Calibri" panose="020F0502020204030204" pitchFamily="34" charset="0"/>
              </a:rPr>
              <a:t>jsou zastoupeny </a:t>
            </a:r>
            <a:r>
              <a:rPr lang="cs-CZ" altLang="cs-CZ" sz="2200" dirty="0">
                <a:latin typeface="Calibri" panose="020F0502020204030204" pitchFamily="34" charset="0"/>
              </a:rPr>
              <a:t>stejně oba rodičovské genomy</a:t>
            </a:r>
          </a:p>
          <a:p>
            <a:pPr eaLnBrk="1" hangingPunct="1">
              <a:spcAft>
                <a:spcPts val="1200"/>
              </a:spcAft>
              <a:defRPr/>
            </a:pPr>
            <a:endParaRPr lang="cs-CZ" sz="2200" b="1" dirty="0" err="1">
              <a:solidFill>
                <a:srgbClr val="619428"/>
              </a:solidFill>
              <a:latin typeface="Calibri" pitchFamily="34" charset="0"/>
            </a:endParaRPr>
          </a:p>
        </p:txBody>
      </p:sp>
      <p:pic>
        <p:nvPicPr>
          <p:cNvPr id="52228" name="Picture 2" descr="http://opentextbc.ca/biology/wp-content/uploads/sites/96/2015/02/Figure_18_01_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2807127"/>
            <a:ext cx="5973762"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0277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Nadpis 1"/>
          <p:cNvSpPr>
            <a:spLocks noGrp="1"/>
          </p:cNvSpPr>
          <p:nvPr>
            <p:ph type="title"/>
          </p:nvPr>
        </p:nvSpPr>
        <p:spPr>
          <a:xfrm>
            <a:off x="619125" y="92075"/>
            <a:ext cx="7886700" cy="1325563"/>
          </a:xfrm>
        </p:spPr>
        <p:txBody>
          <a:bodyPr vert="horz" lIns="91440" tIns="45720" rIns="91440" bIns="45720" rtlCol="0" anchor="ctr">
            <a:normAutofit/>
          </a:bodyPr>
          <a:lstStyle/>
          <a:p>
            <a:pPr algn="ctr"/>
            <a:r>
              <a:rPr lang="cs-CZ" altLang="en-US" sz="4000" dirty="0">
                <a:solidFill>
                  <a:srgbClr val="C00000"/>
                </a:solidFill>
              </a:rPr>
              <a:t>Výhody a nevýhody sexuálního množení</a:t>
            </a:r>
          </a:p>
        </p:txBody>
      </p:sp>
      <p:sp>
        <p:nvSpPr>
          <p:cNvPr id="3" name="TextovéPole 2"/>
          <p:cNvSpPr txBox="1"/>
          <p:nvPr/>
        </p:nvSpPr>
        <p:spPr bwMode="auto">
          <a:xfrm>
            <a:off x="292891" y="1358901"/>
            <a:ext cx="8075613"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Aft>
                <a:spcPts val="1200"/>
              </a:spcAft>
              <a:defRPr/>
            </a:pPr>
            <a:r>
              <a:rPr lang="cs-CZ" sz="2200" b="1" dirty="0">
                <a:solidFill>
                  <a:srgbClr val="FF0000"/>
                </a:solidFill>
                <a:latin typeface="Calibri" pitchFamily="34" charset="0"/>
              </a:rPr>
              <a:t>Nevýhody:</a:t>
            </a:r>
          </a:p>
          <a:p>
            <a:pPr marL="342900" indent="-342900" eaLnBrk="1" hangingPunct="1">
              <a:spcAft>
                <a:spcPts val="1200"/>
              </a:spcAft>
              <a:buFont typeface="Arial" panose="020B0604020202020204" pitchFamily="34" charset="0"/>
              <a:buChar char="•"/>
              <a:defRPr/>
            </a:pPr>
            <a:r>
              <a:rPr lang="cs-CZ" sz="2200" dirty="0">
                <a:latin typeface="Calibri" pitchFamily="34" charset="0"/>
              </a:rPr>
              <a:t>Produkce samců, kteří se nemnoží </a:t>
            </a:r>
          </a:p>
          <a:p>
            <a:pPr marL="342900" indent="-342900" eaLnBrk="1" hangingPunct="1">
              <a:spcAft>
                <a:spcPts val="1200"/>
              </a:spcAft>
              <a:buFont typeface="Arial" panose="020B0604020202020204" pitchFamily="34" charset="0"/>
              <a:buChar char="•"/>
              <a:defRPr/>
            </a:pPr>
            <a:r>
              <a:rPr lang="cs-CZ" sz="2200" dirty="0">
                <a:latin typeface="Calibri" pitchFamily="34" charset="0"/>
              </a:rPr>
              <a:t>Riziko predace a přenosu chorob</a:t>
            </a:r>
          </a:p>
          <a:p>
            <a:pPr marL="342900" indent="-342900" eaLnBrk="1" hangingPunct="1">
              <a:spcAft>
                <a:spcPts val="1200"/>
              </a:spcAft>
              <a:buFont typeface="Arial" panose="020B0604020202020204" pitchFamily="34" charset="0"/>
              <a:buChar char="•"/>
              <a:defRPr/>
            </a:pPr>
            <a:r>
              <a:rPr lang="cs-CZ" sz="2200" dirty="0">
                <a:latin typeface="Calibri" pitchFamily="34" charset="0"/>
              </a:rPr>
              <a:t>Rozbití úspěšných kombinací alel </a:t>
            </a:r>
          </a:p>
          <a:p>
            <a:pPr eaLnBrk="1" hangingPunct="1">
              <a:spcAft>
                <a:spcPts val="1200"/>
              </a:spcAft>
              <a:defRPr/>
            </a:pPr>
            <a:endParaRPr lang="cs-CZ" sz="2200" dirty="0">
              <a:latin typeface="Calibri" pitchFamily="34" charset="0"/>
            </a:endParaRP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2525" y="3614738"/>
            <a:ext cx="6467475"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2" name="Picture 2" descr="https://animals213.files.wordpress.com/2011/06/superb-bird-of-paradis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262" y="1528763"/>
            <a:ext cx="3246449"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92891" y="6038850"/>
            <a:ext cx="7521354" cy="707886"/>
          </a:xfrm>
          <a:prstGeom prst="rect">
            <a:avLst/>
          </a:prstGeom>
          <a:noFill/>
        </p:spPr>
        <p:txBody>
          <a:bodyPr wrap="none" rtlCol="0">
            <a:spAutoFit/>
          </a:bodyPr>
          <a:lstStyle/>
          <a:p>
            <a:r>
              <a:rPr lang="cs-CZ" sz="2000" b="1" dirty="0" smtClean="0">
                <a:solidFill>
                  <a:srgbClr val="FF0000"/>
                </a:solidFill>
              </a:rPr>
              <a:t>Dvojí cena sexu: </a:t>
            </a:r>
            <a:r>
              <a:rPr lang="cs-CZ" sz="2000" dirty="0" smtClean="0"/>
              <a:t>1) do potomstva přijde jen ½ vaší genetické informace</a:t>
            </a:r>
          </a:p>
          <a:p>
            <a:r>
              <a:rPr lang="cs-CZ" sz="2000" dirty="0" smtClean="0"/>
              <a:t>2) ½ potomků jsou samci </a:t>
            </a:r>
            <a:r>
              <a:rPr lang="cs-CZ" sz="2000" dirty="0" smtClean="0">
                <a:sym typeface="Wingdings" panose="05000000000000000000" pitchFamily="2" charset="2"/>
              </a:rPr>
              <a:t> nerodí mladé</a:t>
            </a:r>
            <a:endParaRPr lang="cs-CZ" sz="2000" dirty="0"/>
          </a:p>
        </p:txBody>
      </p:sp>
      <p:sp>
        <p:nvSpPr>
          <p:cNvPr id="5" name="Obdélník 4"/>
          <p:cNvSpPr/>
          <p:nvPr/>
        </p:nvSpPr>
        <p:spPr>
          <a:xfrm>
            <a:off x="5591175" y="3495675"/>
            <a:ext cx="2352675" cy="2371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23831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70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bwMode="auto">
          <a:xfrm>
            <a:off x="430211" y="1177251"/>
            <a:ext cx="497490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Aft>
                <a:spcPts val="1200"/>
              </a:spcAft>
              <a:defRPr/>
            </a:pPr>
            <a:r>
              <a:rPr lang="cs-CZ" sz="2200" b="1" dirty="0">
                <a:solidFill>
                  <a:srgbClr val="499C10"/>
                </a:solidFill>
                <a:latin typeface="Calibri" pitchFamily="34" charset="0"/>
              </a:rPr>
              <a:t>Výhody</a:t>
            </a:r>
            <a:r>
              <a:rPr lang="cs-CZ" sz="2200" b="1" dirty="0" smtClean="0">
                <a:solidFill>
                  <a:srgbClr val="499C10"/>
                </a:solidFill>
                <a:latin typeface="Calibri" pitchFamily="34" charset="0"/>
              </a:rPr>
              <a:t>:</a:t>
            </a:r>
          </a:p>
          <a:p>
            <a:pPr marL="342900" indent="-342900" eaLnBrk="1" hangingPunct="1">
              <a:spcAft>
                <a:spcPts val="1200"/>
              </a:spcAft>
              <a:buFont typeface="Arial" panose="020B0604020202020204" pitchFamily="34" charset="0"/>
              <a:buChar char="•"/>
              <a:defRPr/>
            </a:pPr>
            <a:r>
              <a:rPr lang="cs-CZ" sz="2200" dirty="0" smtClean="0">
                <a:latin typeface="Calibri" pitchFamily="34" charset="0"/>
              </a:rPr>
              <a:t>Kombinace alel z různých jedinců</a:t>
            </a:r>
            <a:endParaRPr lang="cs-CZ" sz="2200" dirty="0">
              <a:latin typeface="Calibri" pitchFamily="34" charset="0"/>
            </a:endParaRPr>
          </a:p>
        </p:txBody>
      </p:sp>
      <p:sp>
        <p:nvSpPr>
          <p:cNvPr id="8" name="Nadpis 1"/>
          <p:cNvSpPr txBox="1">
            <a:spLocks/>
          </p:cNvSpPr>
          <p:nvPr/>
        </p:nvSpPr>
        <p:spPr>
          <a:xfrm>
            <a:off x="619125" y="9207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altLang="en-US" sz="4000" dirty="0" smtClean="0">
                <a:solidFill>
                  <a:srgbClr val="C00000"/>
                </a:solidFill>
              </a:rPr>
              <a:t>Výhody a nevýhody sexuálního množení</a:t>
            </a:r>
            <a:endParaRPr lang="cs-CZ" altLang="en-US" sz="4000" dirty="0">
              <a:solidFill>
                <a:srgbClr val="C00000"/>
              </a:solidFill>
            </a:endParaRPr>
          </a:p>
        </p:txBody>
      </p:sp>
    </p:spTree>
    <p:extLst>
      <p:ext uri="{BB962C8B-B14F-4D97-AF65-F5344CB8AC3E}">
        <p14:creationId xmlns:p14="http://schemas.microsoft.com/office/powerpoint/2010/main" val="24612025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7293" y="1402480"/>
            <a:ext cx="1748497" cy="1114539"/>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2771" y="1325563"/>
            <a:ext cx="2315827" cy="1742694"/>
          </a:xfrm>
          <a:prstGeom prst="rect">
            <a:avLst/>
          </a:prstGeom>
        </p:spPr>
      </p:pic>
      <p:sp>
        <p:nvSpPr>
          <p:cNvPr id="2" name="Nadpis 1"/>
          <p:cNvSpPr>
            <a:spLocks noGrp="1"/>
          </p:cNvSpPr>
          <p:nvPr>
            <p:ph type="title"/>
          </p:nvPr>
        </p:nvSpPr>
        <p:spPr>
          <a:xfrm>
            <a:off x="733425" y="0"/>
            <a:ext cx="7886700" cy="1325563"/>
          </a:xfrm>
        </p:spPr>
        <p:txBody>
          <a:bodyPr>
            <a:normAutofit/>
          </a:bodyPr>
          <a:lstStyle/>
          <a:p>
            <a:r>
              <a:rPr lang="cs-CZ" sz="4000" dirty="0">
                <a:solidFill>
                  <a:srgbClr val="C00000"/>
                </a:solidFill>
              </a:rPr>
              <a:t>Sex kombinuje alely z různých jedinců</a:t>
            </a:r>
          </a:p>
        </p:txBody>
      </p:sp>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8935" y="1959749"/>
            <a:ext cx="5335679" cy="3926408"/>
          </a:xfrm>
          <a:prstGeom prst="rect">
            <a:avLst/>
          </a:prstGeom>
        </p:spPr>
      </p:pic>
      <p:pic>
        <p:nvPicPr>
          <p:cNvPr id="7" name="Obráze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8477" y="4741456"/>
            <a:ext cx="2632079" cy="1778889"/>
          </a:xfrm>
          <a:prstGeom prst="rect">
            <a:avLst/>
          </a:prstGeom>
        </p:spPr>
      </p:pic>
      <p:pic>
        <p:nvPicPr>
          <p:cNvPr id="9" name="Obráze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17714">
            <a:off x="6195465" y="4126163"/>
            <a:ext cx="1836039" cy="794603"/>
          </a:xfrm>
          <a:prstGeom prst="rect">
            <a:avLst/>
          </a:prstGeom>
        </p:spPr>
      </p:pic>
      <p:sp>
        <p:nvSpPr>
          <p:cNvPr id="10" name="TextovéPole 9"/>
          <p:cNvSpPr txBox="1"/>
          <p:nvPr/>
        </p:nvSpPr>
        <p:spPr>
          <a:xfrm>
            <a:off x="456172" y="3702443"/>
            <a:ext cx="2657475" cy="1107996"/>
          </a:xfrm>
          <a:prstGeom prst="rect">
            <a:avLst/>
          </a:prstGeom>
          <a:noFill/>
        </p:spPr>
        <p:txBody>
          <a:bodyPr wrap="square" rtlCol="0">
            <a:spAutoFit/>
          </a:bodyPr>
          <a:lstStyle/>
          <a:p>
            <a:r>
              <a:rPr lang="cs-CZ" sz="2200" b="1" dirty="0" smtClean="0">
                <a:solidFill>
                  <a:srgbClr val="FF0000"/>
                </a:solidFill>
              </a:rPr>
              <a:t>Výhodné alely z různých jedinců se sejdou v potomkovi.</a:t>
            </a:r>
            <a:endParaRPr lang="cs-CZ" sz="2200" b="1" dirty="0">
              <a:solidFill>
                <a:srgbClr val="FF0000"/>
              </a:solidFill>
            </a:endParaRPr>
          </a:p>
        </p:txBody>
      </p:sp>
      <p:grpSp>
        <p:nvGrpSpPr>
          <p:cNvPr id="13" name="Skupina 12"/>
          <p:cNvGrpSpPr/>
          <p:nvPr/>
        </p:nvGrpSpPr>
        <p:grpSpPr>
          <a:xfrm>
            <a:off x="3409950" y="3162300"/>
            <a:ext cx="2456463" cy="3112681"/>
            <a:chOff x="3409950" y="3162300"/>
            <a:chExt cx="2456463" cy="3112681"/>
          </a:xfrm>
          <a:solidFill>
            <a:schemeClr val="bg1"/>
          </a:solidFill>
        </p:grpSpPr>
        <p:sp>
          <p:nvSpPr>
            <p:cNvPr id="11" name="Obdélník 10"/>
            <p:cNvSpPr/>
            <p:nvPr/>
          </p:nvSpPr>
          <p:spPr>
            <a:xfrm>
              <a:off x="3409950" y="3207931"/>
              <a:ext cx="2456463" cy="306705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5648325" y="3162300"/>
              <a:ext cx="137302" cy="1143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3" name="Obrázek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639" y="5003793"/>
            <a:ext cx="2084832" cy="1328928"/>
          </a:xfrm>
          <a:prstGeom prst="rect">
            <a:avLst/>
          </a:prstGeom>
        </p:spPr>
      </p:pic>
    </p:spTree>
    <p:extLst>
      <p:ext uri="{BB962C8B-B14F-4D97-AF65-F5344CB8AC3E}">
        <p14:creationId xmlns:p14="http://schemas.microsoft.com/office/powerpoint/2010/main" val="185482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3342" y="1596023"/>
            <a:ext cx="535920" cy="1424502"/>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832" y="1596023"/>
            <a:ext cx="762913" cy="1450041"/>
          </a:xfrm>
          <a:prstGeom prst="rect">
            <a:avLst/>
          </a:prstGeom>
        </p:spPr>
      </p:pic>
      <p:grpSp>
        <p:nvGrpSpPr>
          <p:cNvPr id="13" name="Skupina 12"/>
          <p:cNvGrpSpPr/>
          <p:nvPr/>
        </p:nvGrpSpPr>
        <p:grpSpPr>
          <a:xfrm>
            <a:off x="2533524" y="1595809"/>
            <a:ext cx="738754" cy="1421691"/>
            <a:chOff x="3009672" y="1030872"/>
            <a:chExt cx="746990" cy="1569453"/>
          </a:xfrm>
        </p:grpSpPr>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9672" y="1030872"/>
              <a:ext cx="746990" cy="1569453"/>
            </a:xfrm>
            <a:prstGeom prst="rect">
              <a:avLst/>
            </a:prstGeom>
          </p:spPr>
        </p:pic>
        <p:sp>
          <p:nvSpPr>
            <p:cNvPr id="9" name="Srdce 8"/>
            <p:cNvSpPr/>
            <p:nvPr/>
          </p:nvSpPr>
          <p:spPr>
            <a:xfrm>
              <a:off x="3303686" y="1633539"/>
              <a:ext cx="158962" cy="1143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5" name="Skupina 34"/>
          <p:cNvGrpSpPr/>
          <p:nvPr/>
        </p:nvGrpSpPr>
        <p:grpSpPr>
          <a:xfrm>
            <a:off x="3352751" y="1586956"/>
            <a:ext cx="554987" cy="1425272"/>
            <a:chOff x="3606991" y="1184534"/>
            <a:chExt cx="653881" cy="1679242"/>
          </a:xfrm>
        </p:grpSpPr>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6991" y="1184534"/>
              <a:ext cx="653881" cy="1679242"/>
            </a:xfrm>
            <a:prstGeom prst="rect">
              <a:avLst/>
            </a:prstGeom>
          </p:spPr>
        </p:pic>
        <p:sp>
          <p:nvSpPr>
            <p:cNvPr id="14" name="Veselý obličej 13"/>
            <p:cNvSpPr/>
            <p:nvPr/>
          </p:nvSpPr>
          <p:spPr>
            <a:xfrm>
              <a:off x="3902730" y="2116510"/>
              <a:ext cx="117625" cy="110397"/>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6" name="Skupina 35"/>
          <p:cNvGrpSpPr/>
          <p:nvPr/>
        </p:nvGrpSpPr>
        <p:grpSpPr>
          <a:xfrm>
            <a:off x="3109202" y="3470419"/>
            <a:ext cx="648786" cy="1363122"/>
            <a:chOff x="3524124" y="3110321"/>
            <a:chExt cx="764393" cy="1606017"/>
          </a:xfrm>
        </p:grpSpPr>
        <p:pic>
          <p:nvPicPr>
            <p:cNvPr id="17" name="Obrázek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4124" y="3110321"/>
              <a:ext cx="764393" cy="1606017"/>
            </a:xfrm>
            <a:prstGeom prst="rect">
              <a:avLst/>
            </a:prstGeom>
          </p:spPr>
        </p:pic>
        <p:sp>
          <p:nvSpPr>
            <p:cNvPr id="18" name="Srdce 17"/>
            <p:cNvSpPr/>
            <p:nvPr/>
          </p:nvSpPr>
          <p:spPr>
            <a:xfrm>
              <a:off x="3800113" y="3766445"/>
              <a:ext cx="163586" cy="112804"/>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Veselý obličej 18"/>
            <p:cNvSpPr/>
            <p:nvPr/>
          </p:nvSpPr>
          <p:spPr>
            <a:xfrm>
              <a:off x="3919765" y="3940387"/>
              <a:ext cx="117625" cy="110397"/>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59" name="Skupina 58"/>
          <p:cNvGrpSpPr/>
          <p:nvPr/>
        </p:nvGrpSpPr>
        <p:grpSpPr>
          <a:xfrm>
            <a:off x="1951751" y="4977512"/>
            <a:ext cx="827548" cy="1516081"/>
            <a:chOff x="1951751" y="4774312"/>
            <a:chExt cx="827548" cy="1516081"/>
          </a:xfrm>
        </p:grpSpPr>
        <p:pic>
          <p:nvPicPr>
            <p:cNvPr id="25" name="Obrázek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1751" y="4774312"/>
              <a:ext cx="827548" cy="1516081"/>
            </a:xfrm>
            <a:prstGeom prst="rect">
              <a:avLst/>
            </a:prstGeom>
          </p:spPr>
        </p:pic>
        <p:sp>
          <p:nvSpPr>
            <p:cNvPr id="12" name="Srdce 11"/>
            <p:cNvSpPr/>
            <p:nvPr/>
          </p:nvSpPr>
          <p:spPr>
            <a:xfrm>
              <a:off x="2336296" y="5436378"/>
              <a:ext cx="118143" cy="87399"/>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Veselý obličej 19"/>
            <p:cNvSpPr/>
            <p:nvPr/>
          </p:nvSpPr>
          <p:spPr>
            <a:xfrm>
              <a:off x="2293822" y="5540639"/>
              <a:ext cx="84949" cy="85535"/>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3" name="Nadpis 1"/>
          <p:cNvSpPr>
            <a:spLocks noGrp="1"/>
          </p:cNvSpPr>
          <p:nvPr>
            <p:ph type="title"/>
          </p:nvPr>
        </p:nvSpPr>
        <p:spPr>
          <a:xfrm>
            <a:off x="817307" y="-220077"/>
            <a:ext cx="7886700" cy="1325563"/>
          </a:xfrm>
        </p:spPr>
        <p:txBody>
          <a:bodyPr>
            <a:normAutofit/>
          </a:bodyPr>
          <a:lstStyle/>
          <a:p>
            <a:r>
              <a:rPr lang="cs-CZ" sz="4000" dirty="0">
                <a:solidFill>
                  <a:srgbClr val="C00000"/>
                </a:solidFill>
              </a:rPr>
              <a:t>Sex kombinuje alely z různých jedinců</a:t>
            </a:r>
          </a:p>
        </p:txBody>
      </p:sp>
      <p:pic>
        <p:nvPicPr>
          <p:cNvPr id="24" name="Obrázek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7734" y="3420886"/>
            <a:ext cx="541788" cy="1440098"/>
          </a:xfrm>
          <a:prstGeom prst="rect">
            <a:avLst/>
          </a:prstGeom>
        </p:spPr>
      </p:pic>
      <p:pic>
        <p:nvPicPr>
          <p:cNvPr id="26" name="Obrázek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42434" y="1586962"/>
            <a:ext cx="524893" cy="1395192"/>
          </a:xfrm>
          <a:prstGeom prst="rect">
            <a:avLst/>
          </a:prstGeom>
        </p:spPr>
      </p:pic>
      <p:pic>
        <p:nvPicPr>
          <p:cNvPr id="28" name="Obrázek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59779" y="3243547"/>
            <a:ext cx="530640" cy="1410467"/>
          </a:xfrm>
          <a:prstGeom prst="rect">
            <a:avLst/>
          </a:prstGeom>
        </p:spPr>
      </p:pic>
      <p:pic>
        <p:nvPicPr>
          <p:cNvPr id="29" name="Obrázek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07860" y="1585954"/>
            <a:ext cx="543569" cy="1395947"/>
          </a:xfrm>
          <a:prstGeom prst="rect">
            <a:avLst/>
          </a:prstGeom>
        </p:spPr>
      </p:pic>
      <p:sp>
        <p:nvSpPr>
          <p:cNvPr id="30" name="Veselý obličej 29"/>
          <p:cNvSpPr/>
          <p:nvPr/>
        </p:nvSpPr>
        <p:spPr>
          <a:xfrm>
            <a:off x="7936117" y="2367968"/>
            <a:ext cx="90302" cy="91773"/>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2" name="Obrázek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26929" y="3309214"/>
            <a:ext cx="543569" cy="1395947"/>
          </a:xfrm>
          <a:prstGeom prst="rect">
            <a:avLst/>
          </a:prstGeom>
        </p:spPr>
      </p:pic>
      <p:sp>
        <p:nvSpPr>
          <p:cNvPr id="33" name="Veselý obličej 32"/>
          <p:cNvSpPr/>
          <p:nvPr/>
        </p:nvSpPr>
        <p:spPr>
          <a:xfrm>
            <a:off x="7960225" y="3967865"/>
            <a:ext cx="90302" cy="91773"/>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Srdce 33"/>
          <p:cNvSpPr/>
          <p:nvPr/>
        </p:nvSpPr>
        <p:spPr>
          <a:xfrm>
            <a:off x="7959065" y="4141144"/>
            <a:ext cx="125587" cy="93774"/>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TextovéPole 36"/>
          <p:cNvSpPr txBox="1"/>
          <p:nvPr/>
        </p:nvSpPr>
        <p:spPr>
          <a:xfrm>
            <a:off x="1153934" y="828362"/>
            <a:ext cx="2493503" cy="430887"/>
          </a:xfrm>
          <a:prstGeom prst="rect">
            <a:avLst/>
          </a:prstGeom>
          <a:noFill/>
        </p:spPr>
        <p:txBody>
          <a:bodyPr wrap="none" rtlCol="0">
            <a:spAutoFit/>
          </a:bodyPr>
          <a:lstStyle/>
          <a:p>
            <a:r>
              <a:rPr lang="cs-CZ" sz="2200" dirty="0" smtClean="0"/>
              <a:t>Sexuální reprodukce</a:t>
            </a:r>
          </a:p>
        </p:txBody>
      </p:sp>
      <p:sp>
        <p:nvSpPr>
          <p:cNvPr id="38" name="TextovéPole 37"/>
          <p:cNvSpPr txBox="1"/>
          <p:nvPr/>
        </p:nvSpPr>
        <p:spPr>
          <a:xfrm>
            <a:off x="6066234" y="852944"/>
            <a:ext cx="2637773" cy="430887"/>
          </a:xfrm>
          <a:prstGeom prst="rect">
            <a:avLst/>
          </a:prstGeom>
          <a:noFill/>
        </p:spPr>
        <p:txBody>
          <a:bodyPr wrap="none" rtlCol="0">
            <a:spAutoFit/>
          </a:bodyPr>
          <a:lstStyle/>
          <a:p>
            <a:r>
              <a:rPr lang="cs-CZ" sz="2200" dirty="0" smtClean="0"/>
              <a:t>Asexuální reprodukce</a:t>
            </a:r>
          </a:p>
        </p:txBody>
      </p:sp>
      <p:sp>
        <p:nvSpPr>
          <p:cNvPr id="39" name="TextovéPole 38"/>
          <p:cNvSpPr txBox="1"/>
          <p:nvPr/>
        </p:nvSpPr>
        <p:spPr>
          <a:xfrm>
            <a:off x="6062694" y="1228893"/>
            <a:ext cx="861133" cy="400110"/>
          </a:xfrm>
          <a:prstGeom prst="rect">
            <a:avLst/>
          </a:prstGeom>
          <a:noFill/>
        </p:spPr>
        <p:txBody>
          <a:bodyPr wrap="none" rtlCol="0">
            <a:spAutoFit/>
          </a:bodyPr>
          <a:lstStyle/>
          <a:p>
            <a:r>
              <a:rPr lang="cs-CZ" sz="2000" dirty="0" smtClean="0"/>
              <a:t>Linie 1</a:t>
            </a:r>
          </a:p>
        </p:txBody>
      </p:sp>
      <p:sp>
        <p:nvSpPr>
          <p:cNvPr id="40" name="TextovéPole 39"/>
          <p:cNvSpPr txBox="1"/>
          <p:nvPr/>
        </p:nvSpPr>
        <p:spPr>
          <a:xfrm>
            <a:off x="7640197" y="1227701"/>
            <a:ext cx="861133" cy="400110"/>
          </a:xfrm>
          <a:prstGeom prst="rect">
            <a:avLst/>
          </a:prstGeom>
          <a:noFill/>
        </p:spPr>
        <p:txBody>
          <a:bodyPr wrap="none" rtlCol="0">
            <a:spAutoFit/>
          </a:bodyPr>
          <a:lstStyle/>
          <a:p>
            <a:r>
              <a:rPr lang="cs-CZ" sz="2000" dirty="0" smtClean="0"/>
              <a:t>Linie 2</a:t>
            </a:r>
          </a:p>
        </p:txBody>
      </p:sp>
      <p:sp>
        <p:nvSpPr>
          <p:cNvPr id="42" name="Šipka dolů 41"/>
          <p:cNvSpPr/>
          <p:nvPr/>
        </p:nvSpPr>
        <p:spPr>
          <a:xfrm>
            <a:off x="6366291" y="3010719"/>
            <a:ext cx="146249" cy="181681"/>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Šipka dolů 42"/>
          <p:cNvSpPr/>
          <p:nvPr/>
        </p:nvSpPr>
        <p:spPr>
          <a:xfrm>
            <a:off x="7953295" y="2996421"/>
            <a:ext cx="146249" cy="181681"/>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Šipka dolů 43"/>
          <p:cNvSpPr/>
          <p:nvPr/>
        </p:nvSpPr>
        <p:spPr>
          <a:xfrm>
            <a:off x="1276106" y="3177495"/>
            <a:ext cx="161689" cy="185498"/>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Šipka dolů 44"/>
          <p:cNvSpPr/>
          <p:nvPr/>
        </p:nvSpPr>
        <p:spPr>
          <a:xfrm>
            <a:off x="3352751" y="3177495"/>
            <a:ext cx="161689" cy="185498"/>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Šipka dolů 45"/>
          <p:cNvSpPr/>
          <p:nvPr/>
        </p:nvSpPr>
        <p:spPr>
          <a:xfrm rot="2700000">
            <a:off x="2875842" y="4888416"/>
            <a:ext cx="160730" cy="178193"/>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Šipka dolů 46"/>
          <p:cNvSpPr/>
          <p:nvPr/>
        </p:nvSpPr>
        <p:spPr>
          <a:xfrm rot="-2700000">
            <a:off x="1833504" y="4865964"/>
            <a:ext cx="160730" cy="178193"/>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Šipka dolů 47"/>
          <p:cNvSpPr/>
          <p:nvPr/>
        </p:nvSpPr>
        <p:spPr>
          <a:xfrm>
            <a:off x="6374931" y="4785694"/>
            <a:ext cx="146249" cy="181681"/>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0" name="Obrázek 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74095" y="5053297"/>
            <a:ext cx="530640" cy="1410467"/>
          </a:xfrm>
          <a:prstGeom prst="rect">
            <a:avLst/>
          </a:prstGeom>
        </p:spPr>
      </p:pic>
      <p:sp>
        <p:nvSpPr>
          <p:cNvPr id="51" name="Srdce 50"/>
          <p:cNvSpPr/>
          <p:nvPr/>
        </p:nvSpPr>
        <p:spPr>
          <a:xfrm>
            <a:off x="6386953" y="5955716"/>
            <a:ext cx="125587" cy="93774"/>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2" name="Šipka dolů 51"/>
          <p:cNvSpPr/>
          <p:nvPr/>
        </p:nvSpPr>
        <p:spPr>
          <a:xfrm>
            <a:off x="7998713" y="4785527"/>
            <a:ext cx="146249" cy="181681"/>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58" name="Skupina 57"/>
          <p:cNvGrpSpPr/>
          <p:nvPr/>
        </p:nvGrpSpPr>
        <p:grpSpPr>
          <a:xfrm>
            <a:off x="7640197" y="5032474"/>
            <a:ext cx="783801" cy="1435936"/>
            <a:chOff x="7544216" y="5066848"/>
            <a:chExt cx="783801" cy="1435936"/>
          </a:xfrm>
        </p:grpSpPr>
        <p:pic>
          <p:nvPicPr>
            <p:cNvPr id="53" name="Obrázek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44216" y="5066848"/>
              <a:ext cx="783801" cy="1435936"/>
            </a:xfrm>
            <a:prstGeom prst="rect">
              <a:avLst/>
            </a:prstGeom>
          </p:spPr>
        </p:pic>
        <p:sp>
          <p:nvSpPr>
            <p:cNvPr id="54" name="Srdce 53"/>
            <p:cNvSpPr/>
            <p:nvPr/>
          </p:nvSpPr>
          <p:spPr>
            <a:xfrm>
              <a:off x="7908182" y="5679425"/>
              <a:ext cx="104086" cy="82779"/>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7" name="Obdélník 56"/>
            <p:cNvSpPr/>
            <p:nvPr/>
          </p:nvSpPr>
          <p:spPr>
            <a:xfrm>
              <a:off x="7855554" y="5873750"/>
              <a:ext cx="156714" cy="26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5" name="Veselý obličej 54"/>
            <p:cNvSpPr/>
            <p:nvPr/>
          </p:nvSpPr>
          <p:spPr>
            <a:xfrm>
              <a:off x="7855554" y="5792737"/>
              <a:ext cx="74842" cy="81013"/>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 name="TextovéPole 1"/>
          <p:cNvSpPr txBox="1"/>
          <p:nvPr/>
        </p:nvSpPr>
        <p:spPr>
          <a:xfrm>
            <a:off x="206866" y="5117660"/>
            <a:ext cx="1887125" cy="1631216"/>
          </a:xfrm>
          <a:prstGeom prst="rect">
            <a:avLst/>
          </a:prstGeom>
          <a:noFill/>
        </p:spPr>
        <p:txBody>
          <a:bodyPr wrap="square" rtlCol="0">
            <a:spAutoFit/>
          </a:bodyPr>
          <a:lstStyle/>
          <a:p>
            <a:r>
              <a:rPr lang="cs-CZ" sz="2000" dirty="0" smtClean="0">
                <a:solidFill>
                  <a:srgbClr val="FF0000"/>
                </a:solidFill>
              </a:rPr>
              <a:t>Výhodné alely se sešly v jednom jedinci během 2 generací.</a:t>
            </a:r>
            <a:endParaRPr lang="en-US" sz="2000" dirty="0" smtClean="0">
              <a:solidFill>
                <a:srgbClr val="FF0000"/>
              </a:solidFill>
            </a:endParaRPr>
          </a:p>
        </p:txBody>
      </p:sp>
      <p:sp>
        <p:nvSpPr>
          <p:cNvPr id="5" name="TextovéPole 4"/>
          <p:cNvSpPr txBox="1"/>
          <p:nvPr/>
        </p:nvSpPr>
        <p:spPr>
          <a:xfrm>
            <a:off x="3343450" y="5425436"/>
            <a:ext cx="2498550" cy="1015663"/>
          </a:xfrm>
          <a:prstGeom prst="rect">
            <a:avLst/>
          </a:prstGeom>
          <a:noFill/>
        </p:spPr>
        <p:txBody>
          <a:bodyPr wrap="square" rtlCol="0">
            <a:spAutoFit/>
          </a:bodyPr>
          <a:lstStyle/>
          <a:p>
            <a:r>
              <a:rPr lang="cs-CZ" sz="2000" dirty="0" smtClean="0">
                <a:solidFill>
                  <a:srgbClr val="FF0000"/>
                </a:solidFill>
              </a:rPr>
              <a:t>Ale pozor! Sex výhodné kombinace zároveň rozbíjí.</a:t>
            </a:r>
            <a:endParaRPr lang="en-US" sz="2000" dirty="0" smtClean="0">
              <a:solidFill>
                <a:srgbClr val="FF0000"/>
              </a:solidFill>
            </a:endParaRPr>
          </a:p>
        </p:txBody>
      </p:sp>
    </p:spTree>
    <p:extLst>
      <p:ext uri="{BB962C8B-B14F-4D97-AF65-F5344CB8AC3E}">
        <p14:creationId xmlns:p14="http://schemas.microsoft.com/office/powerpoint/2010/main" val="201035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34" grpId="0" animBg="1"/>
      <p:bldP spid="37" grpId="0"/>
      <p:bldP spid="38" grpId="0"/>
      <p:bldP spid="39" grpId="0"/>
      <p:bldP spid="40" grpId="0"/>
      <p:bldP spid="42" grpId="0" animBg="1"/>
      <p:bldP spid="43" grpId="0" animBg="1"/>
      <p:bldP spid="44" grpId="0" animBg="1"/>
      <p:bldP spid="45" grpId="0" animBg="1"/>
      <p:bldP spid="46" grpId="0" animBg="1"/>
      <p:bldP spid="47" grpId="0" animBg="1"/>
      <p:bldP spid="48" grpId="0" animBg="1"/>
      <p:bldP spid="51" grpId="0" animBg="1"/>
      <p:bldP spid="52" grpId="0" animBg="1"/>
      <p:bldP spid="2" grpId="0"/>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bwMode="auto">
          <a:xfrm>
            <a:off x="430211" y="1177251"/>
            <a:ext cx="4974909"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Aft>
                <a:spcPts val="1200"/>
              </a:spcAft>
              <a:defRPr/>
            </a:pPr>
            <a:r>
              <a:rPr lang="cs-CZ" sz="2200" b="1" dirty="0">
                <a:solidFill>
                  <a:srgbClr val="499C10"/>
                </a:solidFill>
                <a:latin typeface="Calibri" pitchFamily="34" charset="0"/>
              </a:rPr>
              <a:t>Výhody</a:t>
            </a:r>
            <a:r>
              <a:rPr lang="cs-CZ" sz="2200" b="1" dirty="0" smtClean="0">
                <a:solidFill>
                  <a:srgbClr val="499C10"/>
                </a:solidFill>
                <a:latin typeface="Calibri" pitchFamily="34" charset="0"/>
              </a:rPr>
              <a:t>:</a:t>
            </a:r>
          </a:p>
          <a:p>
            <a:pPr marL="342900" indent="-342900" eaLnBrk="1" hangingPunct="1">
              <a:spcAft>
                <a:spcPts val="1200"/>
              </a:spcAft>
              <a:buFont typeface="Arial" panose="020B0604020202020204" pitchFamily="34" charset="0"/>
              <a:buChar char="•"/>
              <a:defRPr/>
            </a:pPr>
            <a:r>
              <a:rPr lang="cs-CZ" sz="2200" dirty="0" smtClean="0">
                <a:latin typeface="Calibri" pitchFamily="34" charset="0"/>
              </a:rPr>
              <a:t>Kombinace alel z různých jedinců</a:t>
            </a:r>
            <a:endParaRPr lang="cs-CZ" sz="2200" dirty="0">
              <a:latin typeface="Calibri" pitchFamily="34" charset="0"/>
            </a:endParaRPr>
          </a:p>
          <a:p>
            <a:pPr marL="342900" indent="-342900" eaLnBrk="1" hangingPunct="1">
              <a:spcAft>
                <a:spcPts val="1200"/>
              </a:spcAft>
              <a:buFont typeface="Arial" panose="020B0604020202020204" pitchFamily="34" charset="0"/>
              <a:buChar char="•"/>
              <a:defRPr/>
            </a:pPr>
            <a:r>
              <a:rPr lang="cs-CZ" sz="2200" dirty="0">
                <a:latin typeface="Calibri" pitchFamily="34" charset="0"/>
              </a:rPr>
              <a:t>Tvorba variabilního potomstva </a:t>
            </a:r>
          </a:p>
          <a:p>
            <a:pPr marL="342900" indent="-342900" eaLnBrk="1" hangingPunct="1">
              <a:spcAft>
                <a:spcPts val="1200"/>
              </a:spcAft>
              <a:buFont typeface="Wingdings" panose="05000000000000000000" pitchFamily="2" charset="2"/>
              <a:buChar char="à"/>
              <a:defRPr/>
            </a:pPr>
            <a:r>
              <a:rPr lang="cs-CZ" sz="2200" dirty="0">
                <a:latin typeface="Calibri" pitchFamily="34" charset="0"/>
                <a:sym typeface="Wingdings" panose="05000000000000000000" pitchFamily="2" charset="2"/>
              </a:rPr>
              <a:t>využití nového prostředí</a:t>
            </a:r>
          </a:p>
          <a:p>
            <a:pPr marL="342900" indent="-342900" eaLnBrk="1" hangingPunct="1">
              <a:spcAft>
                <a:spcPts val="1200"/>
              </a:spcAft>
              <a:buFont typeface="Wingdings" panose="05000000000000000000" pitchFamily="2" charset="2"/>
              <a:buChar char="à"/>
              <a:defRPr/>
            </a:pPr>
            <a:r>
              <a:rPr lang="cs-CZ" sz="2200" dirty="0">
                <a:latin typeface="Calibri" pitchFamily="34" charset="0"/>
                <a:sym typeface="Wingdings" panose="05000000000000000000" pitchFamily="2" charset="2"/>
              </a:rPr>
              <a:t>adaptace na nové podmínky</a:t>
            </a:r>
          </a:p>
          <a:p>
            <a:pPr marL="342900" indent="-342900" eaLnBrk="1" hangingPunct="1">
              <a:spcAft>
                <a:spcPts val="1200"/>
              </a:spcAft>
              <a:buFont typeface="Wingdings" panose="05000000000000000000" pitchFamily="2" charset="2"/>
              <a:buChar char="à"/>
              <a:defRPr/>
            </a:pPr>
            <a:r>
              <a:rPr lang="cs-CZ" sz="2200" dirty="0">
                <a:latin typeface="Calibri" pitchFamily="34" charset="0"/>
                <a:sym typeface="Wingdings" panose="05000000000000000000" pitchFamily="2" charset="2"/>
              </a:rPr>
              <a:t>únik před parazity/stíhání hostitele </a:t>
            </a:r>
            <a:endParaRPr lang="cs-CZ" sz="2200" dirty="0">
              <a:latin typeface="Calibri" pitchFamily="34" charset="0"/>
            </a:endParaRPr>
          </a:p>
        </p:txBody>
      </p:sp>
      <p:pic>
        <p:nvPicPr>
          <p:cNvPr id="86020" name="Picture 4" descr="http://www.windsandstars.co.uk/blog/wp-content/uploads/2011/09/bedouin-t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1700213"/>
            <a:ext cx="2922588"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6" descr="http://c3e308.medialib.glogster.com/media/e9/e9555c091d58a1c2c9875ea2cec209bbf1e7521df2a1708e9af423d4a713396b/1-61-inuit-igloo-jp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1513" y="3916363"/>
            <a:ext cx="29114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8" descr="http://3.bp.blogspot.com/-uHjnXqYC7NY/UfV9BM0Tz9I/AAAAAAAAaLI/PrUOy05nsmk/s1600/Alien+emerg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7005" y="4278313"/>
            <a:ext cx="3455988"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Nadpis 1"/>
          <p:cNvSpPr txBox="1">
            <a:spLocks/>
          </p:cNvSpPr>
          <p:nvPr/>
        </p:nvSpPr>
        <p:spPr>
          <a:xfrm>
            <a:off x="619125" y="9207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altLang="en-US" sz="4000" dirty="0" smtClean="0">
                <a:solidFill>
                  <a:srgbClr val="C00000"/>
                </a:solidFill>
              </a:rPr>
              <a:t>Výhody a nevýhody sexuálního množení</a:t>
            </a:r>
            <a:endParaRPr lang="cs-CZ" altLang="en-US" sz="4000" dirty="0">
              <a:solidFill>
                <a:srgbClr val="C00000"/>
              </a:solidFill>
            </a:endParaRPr>
          </a:p>
        </p:txBody>
      </p:sp>
    </p:spTree>
    <p:extLst>
      <p:ext uri="{BB962C8B-B14F-4D97-AF65-F5344CB8AC3E}">
        <p14:creationId xmlns:p14="http://schemas.microsoft.com/office/powerpoint/2010/main" val="2404171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0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60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6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0552" y="0"/>
            <a:ext cx="7886700" cy="1325563"/>
          </a:xfrm>
        </p:spPr>
        <p:txBody>
          <a:bodyPr>
            <a:normAutofit/>
          </a:bodyPr>
          <a:lstStyle/>
          <a:p>
            <a:pPr algn="ctr"/>
            <a:r>
              <a:rPr lang="cs-CZ" sz="4000" dirty="0">
                <a:solidFill>
                  <a:srgbClr val="C00000"/>
                </a:solidFill>
              </a:rPr>
              <a:t>Červená královna</a:t>
            </a:r>
          </a:p>
        </p:txBody>
      </p:sp>
      <p:pic>
        <p:nvPicPr>
          <p:cNvPr id="67586" name="Picture 2" descr="Image result for red queen ru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748" y="1570037"/>
            <a:ext cx="7510504" cy="4745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7700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589"/>
            <a:ext cx="7886700" cy="1325563"/>
          </a:xfrm>
        </p:spPr>
        <p:txBody>
          <a:bodyPr>
            <a:normAutofit/>
          </a:bodyPr>
          <a:lstStyle/>
          <a:p>
            <a:pPr algn="ctr"/>
            <a:r>
              <a:rPr lang="cs-CZ" sz="4000" dirty="0">
                <a:solidFill>
                  <a:srgbClr val="C00000"/>
                </a:solidFill>
              </a:rPr>
              <a:t>Háďátko a Červená královna</a:t>
            </a:r>
          </a:p>
        </p:txBody>
      </p:sp>
      <p:pic>
        <p:nvPicPr>
          <p:cNvPr id="66564" name="Picture 4" descr="Image result for caenorhabditis elega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2384" y="1327152"/>
            <a:ext cx="3034290" cy="1335088"/>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816473"/>
            <a:ext cx="4374636" cy="1904525"/>
          </a:xfrm>
          <a:prstGeom prst="rect">
            <a:avLst/>
          </a:prstGeom>
        </p:spPr>
      </p:pic>
      <p:sp>
        <p:nvSpPr>
          <p:cNvPr id="4" name="TextovéPole 3"/>
          <p:cNvSpPr txBox="1"/>
          <p:nvPr/>
        </p:nvSpPr>
        <p:spPr>
          <a:xfrm>
            <a:off x="405390" y="1235079"/>
            <a:ext cx="4042785" cy="4708981"/>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200" dirty="0" smtClean="0"/>
              <a:t>Háďátko </a:t>
            </a:r>
            <a:r>
              <a:rPr lang="cs-CZ" sz="2200" i="1" dirty="0" err="1" smtClean="0"/>
              <a:t>Caenorhabditis</a:t>
            </a:r>
            <a:r>
              <a:rPr lang="cs-CZ" sz="2200" i="1" dirty="0" smtClean="0"/>
              <a:t> </a:t>
            </a:r>
            <a:r>
              <a:rPr lang="cs-CZ" sz="2200" i="1" dirty="0" err="1" smtClean="0"/>
              <a:t>elegans</a:t>
            </a:r>
            <a:r>
              <a:rPr lang="cs-CZ" sz="2200" i="1" dirty="0" smtClean="0"/>
              <a:t> </a:t>
            </a:r>
            <a:r>
              <a:rPr lang="cs-CZ" sz="2200" dirty="0" smtClean="0"/>
              <a:t>(Hlístice, </a:t>
            </a:r>
            <a:r>
              <a:rPr lang="cs-CZ" sz="2200" dirty="0" err="1" smtClean="0"/>
              <a:t>Nematoda</a:t>
            </a:r>
            <a:r>
              <a:rPr lang="cs-CZ" sz="2200" dirty="0" smtClean="0"/>
              <a:t>)</a:t>
            </a:r>
          </a:p>
          <a:p>
            <a:pPr marL="342900" indent="-342900">
              <a:spcBef>
                <a:spcPts val="2400"/>
              </a:spcBef>
              <a:buFont typeface="Arial" panose="020B0604020202020204" pitchFamily="34" charset="0"/>
              <a:buChar char="•"/>
            </a:pPr>
            <a:r>
              <a:rPr lang="cs-CZ" sz="2200" dirty="0" smtClean="0"/>
              <a:t>Modelový organismus</a:t>
            </a:r>
          </a:p>
          <a:p>
            <a:pPr marL="342900" indent="-342900">
              <a:spcBef>
                <a:spcPts val="2400"/>
              </a:spcBef>
              <a:buFont typeface="Arial" panose="020B0604020202020204" pitchFamily="34" charset="0"/>
              <a:buChar char="•"/>
            </a:pPr>
            <a:r>
              <a:rPr lang="cs-CZ" sz="2200" dirty="0" smtClean="0"/>
              <a:t>Hermafroditi schopni samooplození nebo samci</a:t>
            </a:r>
          </a:p>
          <a:p>
            <a:pPr marL="342900" indent="-342900">
              <a:spcBef>
                <a:spcPts val="2400"/>
              </a:spcBef>
              <a:buFont typeface="Arial" panose="020B0604020202020204" pitchFamily="34" charset="0"/>
              <a:buChar char="•"/>
            </a:pPr>
            <a:r>
              <a:rPr lang="cs-CZ" sz="2200" dirty="0" smtClean="0"/>
              <a:t>Existují linie schopné pouze samooplození a linie obligátně sexuální (musí se pářit).</a:t>
            </a:r>
          </a:p>
          <a:p>
            <a:pPr marL="342900" indent="-342900">
              <a:spcBef>
                <a:spcPts val="2400"/>
              </a:spcBef>
              <a:buFont typeface="Arial" panose="020B0604020202020204" pitchFamily="34" charset="0"/>
              <a:buChar char="•"/>
            </a:pPr>
            <a:r>
              <a:rPr lang="cs-CZ" sz="2200" dirty="0" smtClean="0"/>
              <a:t>Patogenní bakterie – dokáže zabít háďátko do 24 hodin</a:t>
            </a:r>
          </a:p>
        </p:txBody>
      </p:sp>
    </p:spTree>
    <p:extLst>
      <p:ext uri="{BB962C8B-B14F-4D97-AF65-F5344CB8AC3E}">
        <p14:creationId xmlns:p14="http://schemas.microsoft.com/office/powerpoint/2010/main" val="323828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8250" y="-33359"/>
            <a:ext cx="7886700" cy="1325563"/>
          </a:xfrm>
        </p:spPr>
        <p:txBody>
          <a:bodyPr vert="horz" lIns="91440" tIns="45720" rIns="91440" bIns="45720" rtlCol="0" anchor="ctr">
            <a:normAutofit/>
          </a:bodyPr>
          <a:lstStyle/>
          <a:p>
            <a:pPr algn="ctr"/>
            <a:r>
              <a:rPr lang="cs-CZ" sz="4000" dirty="0">
                <a:solidFill>
                  <a:srgbClr val="C00000"/>
                </a:solidFill>
              </a:rPr>
              <a:t>Buněčný cyklus</a:t>
            </a:r>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2272" y="2609059"/>
            <a:ext cx="3813048" cy="3813048"/>
          </a:xfrm>
          <a:prstGeom prst="rect">
            <a:avLst/>
          </a:prstGeom>
        </p:spPr>
      </p:pic>
      <p:sp>
        <p:nvSpPr>
          <p:cNvPr id="7" name="Obdélník 6"/>
          <p:cNvSpPr/>
          <p:nvPr/>
        </p:nvSpPr>
        <p:spPr>
          <a:xfrm>
            <a:off x="270991" y="2173010"/>
            <a:ext cx="3133725" cy="1384995"/>
          </a:xfrm>
          <a:prstGeom prst="rect">
            <a:avLst/>
          </a:prstGeom>
        </p:spPr>
        <p:txBody>
          <a:bodyPr wrap="square">
            <a:spAutoFit/>
          </a:bodyPr>
          <a:lstStyle/>
          <a:p>
            <a:pPr>
              <a:spcBef>
                <a:spcPct val="0"/>
              </a:spcBef>
            </a:pPr>
            <a:r>
              <a:rPr lang="cs-CZ" altLang="cs-CZ" sz="2400" b="1" dirty="0" smtClean="0">
                <a:solidFill>
                  <a:srgbClr val="AD7403"/>
                </a:solidFill>
              </a:rPr>
              <a:t>Interfáze</a:t>
            </a:r>
            <a:endParaRPr lang="cs-CZ" altLang="cs-CZ" sz="2000" dirty="0">
              <a:solidFill>
                <a:srgbClr val="AD7403"/>
              </a:solidFill>
            </a:endParaRPr>
          </a:p>
          <a:p>
            <a:pPr>
              <a:spcBef>
                <a:spcPct val="0"/>
              </a:spcBef>
            </a:pPr>
            <a:r>
              <a:rPr lang="cs-CZ" altLang="cs-CZ" sz="2000" dirty="0" smtClean="0"/>
              <a:t>buňka </a:t>
            </a:r>
            <a:r>
              <a:rPr lang="cs-CZ" altLang="cs-CZ" sz="2000" dirty="0"/>
              <a:t>vykonává svou </a:t>
            </a:r>
            <a:r>
              <a:rPr lang="cs-CZ" altLang="cs-CZ" sz="2000" dirty="0" smtClean="0"/>
              <a:t>funkci/roste/připravuje </a:t>
            </a:r>
            <a:r>
              <a:rPr lang="cs-CZ" altLang="cs-CZ" sz="2000" dirty="0"/>
              <a:t>se na dělení</a:t>
            </a:r>
          </a:p>
        </p:txBody>
      </p:sp>
      <p:sp>
        <p:nvSpPr>
          <p:cNvPr id="8" name="TextovéPole 7"/>
          <p:cNvSpPr txBox="1"/>
          <p:nvPr/>
        </p:nvSpPr>
        <p:spPr>
          <a:xfrm>
            <a:off x="4086694" y="1376677"/>
            <a:ext cx="3438525" cy="1384995"/>
          </a:xfrm>
          <a:prstGeom prst="rect">
            <a:avLst/>
          </a:prstGeom>
          <a:noFill/>
        </p:spPr>
        <p:txBody>
          <a:bodyPr wrap="square" rtlCol="0">
            <a:spAutoFit/>
          </a:bodyPr>
          <a:lstStyle/>
          <a:p>
            <a:pPr>
              <a:spcBef>
                <a:spcPct val="0"/>
              </a:spcBef>
            </a:pPr>
            <a:r>
              <a:rPr lang="cs-CZ" altLang="cs-CZ" sz="2400" b="1" dirty="0">
                <a:solidFill>
                  <a:srgbClr val="008000"/>
                </a:solidFill>
              </a:rPr>
              <a:t>Mitóza</a:t>
            </a:r>
            <a:r>
              <a:rPr lang="cs-CZ" altLang="cs-CZ" sz="2000" dirty="0">
                <a:solidFill>
                  <a:srgbClr val="00CC00"/>
                </a:solidFill>
              </a:rPr>
              <a:t> </a:t>
            </a:r>
            <a:endParaRPr lang="cs-CZ" altLang="cs-CZ" sz="2000" dirty="0" smtClean="0">
              <a:solidFill>
                <a:srgbClr val="00CC00"/>
              </a:solidFill>
            </a:endParaRPr>
          </a:p>
          <a:p>
            <a:pPr>
              <a:spcBef>
                <a:spcPct val="0"/>
              </a:spcBef>
            </a:pPr>
            <a:r>
              <a:rPr lang="cs-CZ" altLang="cs-CZ" sz="2000" dirty="0" smtClean="0"/>
              <a:t>rozdělení genetického materiálu a následně buňky</a:t>
            </a:r>
            <a:endParaRPr lang="cs-CZ" altLang="cs-CZ" sz="2000" dirty="0"/>
          </a:p>
          <a:p>
            <a:endParaRPr lang="cs-CZ" sz="2000" dirty="0"/>
          </a:p>
        </p:txBody>
      </p:sp>
    </p:spTree>
    <p:extLst>
      <p:ext uri="{BB962C8B-B14F-4D97-AF65-F5344CB8AC3E}">
        <p14:creationId xmlns:p14="http://schemas.microsoft.com/office/powerpoint/2010/main" val="422930492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589"/>
            <a:ext cx="7886700" cy="1325563"/>
          </a:xfrm>
        </p:spPr>
        <p:txBody>
          <a:bodyPr>
            <a:normAutofit/>
          </a:bodyPr>
          <a:lstStyle/>
          <a:p>
            <a:pPr algn="ctr"/>
            <a:r>
              <a:rPr lang="cs-CZ" sz="4000" dirty="0">
                <a:solidFill>
                  <a:srgbClr val="C00000"/>
                </a:solidFill>
              </a:rPr>
              <a:t>Háďátko a Červená královna</a:t>
            </a:r>
          </a:p>
        </p:txBody>
      </p:sp>
      <p:sp>
        <p:nvSpPr>
          <p:cNvPr id="4" name="TextovéPole 3"/>
          <p:cNvSpPr txBox="1"/>
          <p:nvPr/>
        </p:nvSpPr>
        <p:spPr>
          <a:xfrm>
            <a:off x="736095" y="1162204"/>
            <a:ext cx="7671809" cy="4708981"/>
          </a:xfrm>
          <a:prstGeom prst="rect">
            <a:avLst/>
          </a:prstGeom>
          <a:noFill/>
        </p:spPr>
        <p:txBody>
          <a:bodyPr wrap="square" rtlCol="0">
            <a:spAutoFit/>
          </a:bodyPr>
          <a:lstStyle/>
          <a:p>
            <a:pPr>
              <a:spcBef>
                <a:spcPts val="2400"/>
              </a:spcBef>
            </a:pPr>
            <a:r>
              <a:rPr lang="cs-CZ" sz="2200" b="1" dirty="0" smtClean="0"/>
              <a:t>Pokus</a:t>
            </a:r>
          </a:p>
          <a:p>
            <a:pPr>
              <a:spcBef>
                <a:spcPts val="1200"/>
              </a:spcBef>
            </a:pPr>
            <a:r>
              <a:rPr lang="cs-CZ" sz="2200" dirty="0" smtClean="0"/>
              <a:t>3 linie háďátek:</a:t>
            </a:r>
          </a:p>
          <a:p>
            <a:pPr marL="342900" indent="-342900">
              <a:spcBef>
                <a:spcPts val="1200"/>
              </a:spcBef>
              <a:buFont typeface="Arial" panose="020B0604020202020204" pitchFamily="34" charset="0"/>
              <a:buChar char="•"/>
            </a:pPr>
            <a:r>
              <a:rPr lang="cs-CZ" sz="2200" dirty="0" smtClean="0"/>
              <a:t>Hermafroditi</a:t>
            </a:r>
          </a:p>
          <a:p>
            <a:pPr marL="342900" indent="-342900">
              <a:spcBef>
                <a:spcPts val="1200"/>
              </a:spcBef>
              <a:buFont typeface="Arial" panose="020B0604020202020204" pitchFamily="34" charset="0"/>
              <a:buChar char="•"/>
            </a:pPr>
            <a:r>
              <a:rPr lang="cs-CZ" sz="2200" dirty="0" smtClean="0"/>
              <a:t>Obligátně sexuální</a:t>
            </a:r>
          </a:p>
          <a:p>
            <a:pPr marL="342900" indent="-342900">
              <a:spcBef>
                <a:spcPts val="1200"/>
              </a:spcBef>
              <a:buFont typeface="Arial" panose="020B0604020202020204" pitchFamily="34" charset="0"/>
              <a:buChar char="•"/>
            </a:pPr>
            <a:r>
              <a:rPr lang="cs-CZ" sz="2200" dirty="0" smtClean="0"/>
              <a:t>Divoká (může obojí, za normálních podmínek sexuální reprodukce u 20-30% případů, zbytek samooplození)</a:t>
            </a:r>
          </a:p>
          <a:p>
            <a:pPr marL="342900" indent="-342900">
              <a:spcBef>
                <a:spcPts val="1200"/>
              </a:spcBef>
              <a:buFont typeface="Arial" panose="020B0604020202020204" pitchFamily="34" charset="0"/>
              <a:buChar char="•"/>
            </a:pPr>
            <a:endParaRPr lang="cs-CZ" sz="2200" dirty="0" smtClean="0"/>
          </a:p>
          <a:p>
            <a:pPr>
              <a:spcBef>
                <a:spcPts val="1200"/>
              </a:spcBef>
            </a:pPr>
            <a:r>
              <a:rPr lang="cs-CZ" sz="2200" dirty="0" smtClean="0"/>
              <a:t>Všechny linie vystaveny bakterii</a:t>
            </a:r>
          </a:p>
          <a:p>
            <a:pPr>
              <a:spcBef>
                <a:spcPts val="1200"/>
              </a:spcBef>
            </a:pPr>
            <a:r>
              <a:rPr lang="cs-CZ" sz="2200" dirty="0" smtClean="0"/>
              <a:t>a) nevyvíjející se  </a:t>
            </a:r>
          </a:p>
          <a:p>
            <a:pPr>
              <a:spcBef>
                <a:spcPts val="1200"/>
              </a:spcBef>
            </a:pPr>
            <a:r>
              <a:rPr lang="cs-CZ" sz="2200" dirty="0" smtClean="0"/>
              <a:t>b) vyvíjející se zároveň s hostitelem (koevoluce)</a:t>
            </a:r>
          </a:p>
        </p:txBody>
      </p:sp>
      <p:pic>
        <p:nvPicPr>
          <p:cNvPr id="66562" name="Picture 2" descr="Image result for freez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2416" y="3962400"/>
            <a:ext cx="1647825" cy="164782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6774" y="5706237"/>
            <a:ext cx="1999107" cy="939213"/>
          </a:xfrm>
          <a:prstGeom prst="rect">
            <a:avLst/>
          </a:prstGeom>
        </p:spPr>
      </p:pic>
    </p:spTree>
    <p:extLst>
      <p:ext uri="{BB962C8B-B14F-4D97-AF65-F5344CB8AC3E}">
        <p14:creationId xmlns:p14="http://schemas.microsoft.com/office/powerpoint/2010/main" val="337129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65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589"/>
            <a:ext cx="7886700" cy="1325563"/>
          </a:xfrm>
        </p:spPr>
        <p:txBody>
          <a:bodyPr>
            <a:normAutofit/>
          </a:bodyPr>
          <a:lstStyle/>
          <a:p>
            <a:pPr algn="ctr"/>
            <a:r>
              <a:rPr lang="cs-CZ" sz="4000" dirty="0">
                <a:solidFill>
                  <a:srgbClr val="C00000"/>
                </a:solidFill>
              </a:rPr>
              <a:t>Háďátko a Červená královna</a:t>
            </a:r>
          </a:p>
        </p:txBody>
      </p:sp>
      <p:sp>
        <p:nvSpPr>
          <p:cNvPr id="4" name="TextovéPole 3"/>
          <p:cNvSpPr txBox="1"/>
          <p:nvPr/>
        </p:nvSpPr>
        <p:spPr>
          <a:xfrm>
            <a:off x="628650" y="1535571"/>
            <a:ext cx="7886700" cy="5632311"/>
          </a:xfrm>
          <a:prstGeom prst="rect">
            <a:avLst/>
          </a:prstGeom>
          <a:noFill/>
        </p:spPr>
        <p:txBody>
          <a:bodyPr wrap="square" rtlCol="0">
            <a:spAutoFit/>
          </a:bodyPr>
          <a:lstStyle/>
          <a:p>
            <a:pPr>
              <a:spcBef>
                <a:spcPts val="2400"/>
              </a:spcBef>
            </a:pPr>
            <a:r>
              <a:rPr lang="cs-CZ" sz="2200" b="1" dirty="0" smtClean="0"/>
              <a:t>Výsledek: </a:t>
            </a:r>
          </a:p>
          <a:p>
            <a:pPr marL="342900" indent="-342900">
              <a:spcBef>
                <a:spcPts val="2400"/>
              </a:spcBef>
              <a:buFont typeface="Arial" panose="020B0604020202020204" pitchFamily="34" charset="0"/>
              <a:buChar char="•"/>
            </a:pPr>
            <a:r>
              <a:rPr lang="cs-CZ" sz="2200" dirty="0" smtClean="0"/>
              <a:t>Všechny linie přežily vystavení nevyvíjející se bakterii.</a:t>
            </a:r>
          </a:p>
          <a:p>
            <a:pPr marL="342900" indent="-342900">
              <a:spcBef>
                <a:spcPts val="2400"/>
              </a:spcBef>
              <a:buFont typeface="Arial" panose="020B0604020202020204" pitchFamily="34" charset="0"/>
              <a:buChar char="•"/>
            </a:pPr>
            <a:r>
              <a:rPr lang="cs-CZ" sz="2200" dirty="0"/>
              <a:t>O</a:t>
            </a:r>
            <a:r>
              <a:rPr lang="cs-CZ" sz="2200" dirty="0" smtClean="0"/>
              <a:t>bligátně hermafroditická linie + vyvíjející se bakterie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vyhynutí do 20ti generací</a:t>
            </a:r>
            <a:r>
              <a:rPr lang="cs-CZ" sz="2200" dirty="0" smtClean="0"/>
              <a:t> (ostatní OK)</a:t>
            </a:r>
          </a:p>
          <a:p>
            <a:pPr marL="342900" indent="-342900">
              <a:spcBef>
                <a:spcPts val="2400"/>
              </a:spcBef>
              <a:buFont typeface="Arial" panose="020B0604020202020204" pitchFamily="34" charset="0"/>
              <a:buChar char="•"/>
            </a:pPr>
            <a:r>
              <a:rPr lang="cs-CZ" sz="2200" dirty="0" smtClean="0"/>
              <a:t>Zvýšení frekvence páření u divoké linie na 70%</a:t>
            </a:r>
          </a:p>
          <a:p>
            <a:pPr marL="342900" indent="-342900">
              <a:spcBef>
                <a:spcPts val="2400"/>
              </a:spcBef>
              <a:buFont typeface="Arial" panose="020B0604020202020204" pitchFamily="34" charset="0"/>
              <a:buChar char="•"/>
            </a:pPr>
            <a:r>
              <a:rPr lang="cs-CZ" sz="2200" dirty="0"/>
              <a:t>N</a:t>
            </a:r>
            <a:r>
              <a:rPr lang="cs-CZ" sz="2200" dirty="0" smtClean="0"/>
              <a:t>evyvíjející se bakterie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po</a:t>
            </a:r>
            <a:r>
              <a:rPr lang="en-US" sz="2200" dirty="0" smtClean="0">
                <a:sym typeface="Wingdings" panose="05000000000000000000" pitchFamily="2" charset="2"/>
              </a:rPr>
              <a:t> </a:t>
            </a:r>
            <a:r>
              <a:rPr lang="cs-CZ" sz="2200" dirty="0" smtClean="0">
                <a:sym typeface="Wingdings" panose="05000000000000000000" pitchFamily="2" charset="2"/>
              </a:rPr>
              <a:t>čase zpět na 20%</a:t>
            </a:r>
          </a:p>
          <a:p>
            <a:pPr marL="342900" indent="-342900">
              <a:spcBef>
                <a:spcPts val="2400"/>
              </a:spcBef>
              <a:buFont typeface="Arial" panose="020B0604020202020204" pitchFamily="34" charset="0"/>
              <a:buChar char="•"/>
            </a:pPr>
            <a:r>
              <a:rPr lang="cs-CZ" sz="2200" dirty="0" smtClean="0">
                <a:sym typeface="Wingdings" panose="05000000000000000000" pitchFamily="2" charset="2"/>
              </a:rPr>
              <a:t>Vyvíjející se bakterie </a:t>
            </a:r>
            <a:r>
              <a:rPr lang="en-US" sz="2200" dirty="0" smtClean="0">
                <a:sym typeface="Wingdings" panose="05000000000000000000" pitchFamily="2" charset="2"/>
              </a:rPr>
              <a:t> </a:t>
            </a:r>
            <a:r>
              <a:rPr lang="en-US" sz="2200" dirty="0" err="1" smtClean="0">
                <a:sym typeface="Wingdings" panose="05000000000000000000" pitchFamily="2" charset="2"/>
              </a:rPr>
              <a:t>trvale</a:t>
            </a:r>
            <a:r>
              <a:rPr lang="en-US" sz="2200" dirty="0" smtClean="0">
                <a:sym typeface="Wingdings" panose="05000000000000000000" pitchFamily="2" charset="2"/>
              </a:rPr>
              <a:t> </a:t>
            </a:r>
            <a:r>
              <a:rPr lang="en-US" sz="2200" dirty="0" err="1" smtClean="0">
                <a:sym typeface="Wingdings" panose="05000000000000000000" pitchFamily="2" charset="2"/>
              </a:rPr>
              <a:t>vysok</a:t>
            </a:r>
            <a:r>
              <a:rPr lang="cs-CZ" sz="2200" dirty="0" smtClean="0">
                <a:sym typeface="Wingdings" panose="05000000000000000000" pitchFamily="2" charset="2"/>
              </a:rPr>
              <a:t>á frekvence páření</a:t>
            </a:r>
          </a:p>
          <a:p>
            <a:pPr marL="342900" indent="-342900">
              <a:spcBef>
                <a:spcPts val="2400"/>
              </a:spcBef>
              <a:buFont typeface="Arial" panose="020B0604020202020204" pitchFamily="34" charset="0"/>
              <a:buChar char="•"/>
            </a:pPr>
            <a:r>
              <a:rPr lang="cs-CZ" sz="2200" b="1" dirty="0" smtClean="0">
                <a:solidFill>
                  <a:srgbClr val="FF0000"/>
                </a:solidFill>
                <a:sym typeface="Wingdings" panose="05000000000000000000" pitchFamily="2" charset="2"/>
              </a:rPr>
              <a:t> výsledky podporují Červenou královnu</a:t>
            </a:r>
            <a:endParaRPr lang="cs-CZ" sz="2200" b="1" dirty="0" smtClean="0">
              <a:solidFill>
                <a:srgbClr val="FF0000"/>
              </a:solidFill>
            </a:endParaRPr>
          </a:p>
          <a:p>
            <a:pPr>
              <a:spcBef>
                <a:spcPts val="1200"/>
              </a:spcBef>
            </a:pPr>
            <a:endParaRPr lang="cs-CZ" sz="2200" dirty="0" smtClean="0"/>
          </a:p>
          <a:p>
            <a:pPr>
              <a:spcBef>
                <a:spcPts val="1200"/>
              </a:spcBef>
            </a:pPr>
            <a:r>
              <a:rPr lang="cs-CZ" sz="2200" dirty="0" smtClean="0"/>
              <a:t> </a:t>
            </a:r>
          </a:p>
        </p:txBody>
      </p:sp>
    </p:spTree>
    <p:extLst>
      <p:ext uri="{BB962C8B-B14F-4D97-AF65-F5344CB8AC3E}">
        <p14:creationId xmlns:p14="http://schemas.microsoft.com/office/powerpoint/2010/main" val="359415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Nadpis 1"/>
          <p:cNvSpPr>
            <a:spLocks noGrp="1"/>
          </p:cNvSpPr>
          <p:nvPr>
            <p:ph type="title"/>
          </p:nvPr>
        </p:nvSpPr>
        <p:spPr>
          <a:xfrm>
            <a:off x="666750" y="-80170"/>
            <a:ext cx="7886700" cy="1325563"/>
          </a:xfrm>
        </p:spPr>
        <p:txBody>
          <a:bodyPr>
            <a:normAutofit/>
          </a:bodyPr>
          <a:lstStyle/>
          <a:p>
            <a:pPr algn="ctr" eaLnBrk="1" hangingPunct="1"/>
            <a:r>
              <a:rPr lang="cs-CZ" altLang="cs-CZ" sz="4000" dirty="0" err="1">
                <a:solidFill>
                  <a:srgbClr val="C00000"/>
                </a:solidFill>
              </a:rPr>
              <a:t>Bdelloidea</a:t>
            </a:r>
            <a:r>
              <a:rPr lang="cs-CZ" altLang="cs-CZ" sz="4000" dirty="0">
                <a:solidFill>
                  <a:srgbClr val="C00000"/>
                </a:solidFill>
              </a:rPr>
              <a:t> – evoluční skandál</a:t>
            </a:r>
          </a:p>
        </p:txBody>
      </p:sp>
      <p:pic>
        <p:nvPicPr>
          <p:cNvPr id="4096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425" y="3860800"/>
            <a:ext cx="2952750" cy="258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8" name="Text Box 8"/>
          <p:cNvSpPr txBox="1">
            <a:spLocks noChangeArrowheads="1"/>
          </p:cNvSpPr>
          <p:nvPr/>
        </p:nvSpPr>
        <p:spPr bwMode="auto">
          <a:xfrm>
            <a:off x="357188" y="2133600"/>
            <a:ext cx="5111750"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en-US" altLang="cs-CZ" sz="2200" dirty="0">
                <a:latin typeface="Calibri" panose="020F0502020204030204" pitchFamily="34" charset="0"/>
              </a:rPr>
              <a:t>&lt;</a:t>
            </a:r>
            <a:r>
              <a:rPr lang="cs-CZ" altLang="cs-CZ" sz="2200" dirty="0">
                <a:latin typeface="Calibri" panose="020F0502020204030204" pitchFamily="34" charset="0"/>
              </a:rPr>
              <a:t> 1 mm velcí vířníci</a:t>
            </a:r>
          </a:p>
          <a:p>
            <a:pPr eaLnBrk="1" hangingPunct="1">
              <a:spcBef>
                <a:spcPct val="50000"/>
              </a:spcBef>
            </a:pPr>
            <a:r>
              <a:rPr lang="cs-CZ" altLang="cs-CZ" sz="2200" dirty="0">
                <a:latin typeface="Calibri" panose="020F0502020204030204" pitchFamily="34" charset="0"/>
              </a:rPr>
              <a:t>Cca 460 druhů, kosmopolitní</a:t>
            </a:r>
          </a:p>
          <a:p>
            <a:pPr eaLnBrk="1" hangingPunct="1">
              <a:spcBef>
                <a:spcPct val="50000"/>
              </a:spcBef>
            </a:pPr>
            <a:r>
              <a:rPr lang="cs-CZ" altLang="cs-CZ" sz="2200" dirty="0">
                <a:latin typeface="Calibri" panose="020F0502020204030204" pitchFamily="34" charset="0"/>
              </a:rPr>
              <a:t>Převážně dočasné sladkovodní habitaty, mechy, lišejníky, kůra, …</a:t>
            </a:r>
          </a:p>
          <a:p>
            <a:pPr eaLnBrk="1" hangingPunct="1">
              <a:spcBef>
                <a:spcPct val="50000"/>
              </a:spcBef>
            </a:pPr>
            <a:r>
              <a:rPr lang="cs-CZ" altLang="cs-CZ" sz="2200" dirty="0">
                <a:latin typeface="Calibri" panose="020F0502020204030204" pitchFamily="34" charset="0"/>
              </a:rPr>
              <a:t>Přežívají vyschnutí (zmenšení váhy o 95%, reorganizace vnitřních struktur)</a:t>
            </a:r>
          </a:p>
          <a:p>
            <a:pPr eaLnBrk="1" hangingPunct="1">
              <a:spcBef>
                <a:spcPct val="50000"/>
              </a:spcBef>
            </a:pPr>
            <a:r>
              <a:rPr lang="cs-CZ" altLang="cs-CZ" sz="2200" dirty="0">
                <a:latin typeface="Calibri" panose="020F0502020204030204" pitchFamily="34" charset="0"/>
              </a:rPr>
              <a:t>Dlouhodobá absence vyschnutí vede ke snížení fitness populace</a:t>
            </a:r>
          </a:p>
          <a:p>
            <a:pPr eaLnBrk="1" hangingPunct="1">
              <a:spcBef>
                <a:spcPct val="50000"/>
              </a:spcBef>
            </a:pPr>
            <a:r>
              <a:rPr lang="cs-CZ" altLang="cs-CZ" sz="2200" dirty="0">
                <a:latin typeface="Calibri" panose="020F0502020204030204" pitchFamily="34" charset="0"/>
              </a:rPr>
              <a:t>Vysoká odolnost k ionizujícímu záření</a:t>
            </a:r>
          </a:p>
          <a:p>
            <a:pPr eaLnBrk="1" hangingPunct="1">
              <a:spcBef>
                <a:spcPct val="50000"/>
              </a:spcBef>
              <a:buFontTx/>
              <a:buChar char="-"/>
            </a:pPr>
            <a:endParaRPr lang="cs-CZ" altLang="cs-CZ" sz="2200" dirty="0">
              <a:latin typeface="Calibri" panose="020F0502020204030204" pitchFamily="34" charset="0"/>
            </a:endParaRPr>
          </a:p>
        </p:txBody>
      </p:sp>
      <p:sp>
        <p:nvSpPr>
          <p:cNvPr id="40969" name="Text Box 9"/>
          <p:cNvSpPr txBox="1">
            <a:spLocks noChangeArrowheads="1"/>
          </p:cNvSpPr>
          <p:nvPr/>
        </p:nvSpPr>
        <p:spPr bwMode="auto">
          <a:xfrm>
            <a:off x="357188" y="1268015"/>
            <a:ext cx="7777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dirty="0">
                <a:latin typeface="Calibri" panose="020F0502020204030204" pitchFamily="34" charset="0"/>
              </a:rPr>
              <a:t>Nejstarší obligátně partenogenetická skupina (40 My)</a:t>
            </a:r>
          </a:p>
        </p:txBody>
      </p:sp>
      <p:pic>
        <p:nvPicPr>
          <p:cNvPr id="4097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2205038"/>
            <a:ext cx="240030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031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4096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
                                          </p:stCondLst>
                                        </p:cTn>
                                        <p:tgtEl>
                                          <p:spTgt spid="4096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4097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9"/>
                                          </p:stCondLst>
                                        </p:cTn>
                                        <p:tgtEl>
                                          <p:spTgt spid="4096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0968">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6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0968">
                                            <p:txEl>
                                              <p:pRg st="4" end="4"/>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096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Grp="1" noChangeArrowheads="1"/>
          </p:cNvSpPr>
          <p:nvPr>
            <p:ph type="title"/>
          </p:nvPr>
        </p:nvSpPr>
        <p:spPr>
          <a:xfrm>
            <a:off x="433388" y="109537"/>
            <a:ext cx="7886700" cy="1325563"/>
          </a:xfrm>
        </p:spPr>
        <p:txBody>
          <a:bodyPr vert="horz" lIns="91440" tIns="45720" rIns="91440" bIns="45720" rtlCol="0" anchor="ctr">
            <a:normAutofit/>
          </a:bodyPr>
          <a:lstStyle/>
          <a:p>
            <a:pPr algn="ctr"/>
            <a:r>
              <a:rPr lang="cs-CZ" altLang="cs-CZ" sz="4000" dirty="0">
                <a:solidFill>
                  <a:srgbClr val="C00000"/>
                </a:solidFill>
              </a:rPr>
              <a:t>Příčina úspěchu </a:t>
            </a:r>
            <a:r>
              <a:rPr lang="cs-CZ" altLang="cs-CZ" sz="4000" dirty="0" err="1">
                <a:solidFill>
                  <a:srgbClr val="C00000"/>
                </a:solidFill>
              </a:rPr>
              <a:t>bdelloidů</a:t>
            </a:r>
            <a:endParaRPr lang="cs-CZ" altLang="cs-CZ" sz="4000" dirty="0">
              <a:solidFill>
                <a:srgbClr val="C00000"/>
              </a:solidFill>
            </a:endParaRPr>
          </a:p>
        </p:txBody>
      </p:sp>
      <p:sp>
        <p:nvSpPr>
          <p:cNvPr id="59398" name="Text Box 6"/>
          <p:cNvSpPr txBox="1">
            <a:spLocks noChangeArrowheads="1"/>
          </p:cNvSpPr>
          <p:nvPr/>
        </p:nvSpPr>
        <p:spPr bwMode="auto">
          <a:xfrm>
            <a:off x="433388" y="1435100"/>
            <a:ext cx="8207375" cy="432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200" b="1" dirty="0">
                <a:latin typeface="Calibri" panose="020F0502020204030204" pitchFamily="34" charset="0"/>
              </a:rPr>
              <a:t>Kombinace dormance a partenogeneze</a:t>
            </a:r>
          </a:p>
          <a:p>
            <a:pPr eaLnBrk="1" hangingPunct="1">
              <a:spcBef>
                <a:spcPct val="50000"/>
              </a:spcBef>
              <a:buFont typeface="Wingdings" panose="05000000000000000000" pitchFamily="2" charset="2"/>
              <a:buNone/>
            </a:pPr>
            <a:r>
              <a:rPr lang="cs-CZ" altLang="cs-CZ" sz="2200" b="1" dirty="0">
                <a:solidFill>
                  <a:srgbClr val="499C10"/>
                </a:solidFill>
                <a:latin typeface="Calibri" panose="020F0502020204030204" pitchFamily="34" charset="0"/>
                <a:sym typeface="Wingdings" panose="05000000000000000000" pitchFamily="2" charset="2"/>
              </a:rPr>
              <a:t>1) Partenogeneze</a:t>
            </a:r>
            <a:r>
              <a:rPr lang="en-US" altLang="cs-CZ" sz="2200" b="1" dirty="0">
                <a:solidFill>
                  <a:srgbClr val="499C10"/>
                </a:solidFill>
                <a:latin typeface="Calibri" panose="020F0502020204030204" pitchFamily="34" charset="0"/>
                <a:sym typeface="Wingdings" panose="05000000000000000000" pitchFamily="2" charset="2"/>
              </a:rPr>
              <a:t> </a:t>
            </a:r>
            <a:endParaRPr lang="cs-CZ" altLang="cs-CZ" sz="2200" b="1" dirty="0">
              <a:solidFill>
                <a:srgbClr val="499C10"/>
              </a:solidFill>
              <a:latin typeface="Calibri" panose="020F0502020204030204" pitchFamily="34" charset="0"/>
              <a:sym typeface="Wingdings" panose="05000000000000000000" pitchFamily="2" charset="2"/>
            </a:endParaRPr>
          </a:p>
          <a:p>
            <a:pPr eaLnBrk="1" hangingPunct="1">
              <a:spcBef>
                <a:spcPct val="50000"/>
              </a:spcBef>
            </a:pPr>
            <a:r>
              <a:rPr lang="cs-CZ" altLang="cs-CZ" sz="2200" dirty="0">
                <a:latin typeface="Calibri" panose="020F0502020204030204" pitchFamily="34" charset="0"/>
                <a:sym typeface="Wingdings" panose="05000000000000000000" pitchFamily="2" charset="2"/>
              </a:rPr>
              <a:t>rychlé obnovení populace po nepříznivých podmínkách</a:t>
            </a:r>
          </a:p>
          <a:p>
            <a:pPr eaLnBrk="1" hangingPunct="1">
              <a:spcBef>
                <a:spcPct val="50000"/>
              </a:spcBef>
            </a:pPr>
            <a:r>
              <a:rPr lang="cs-CZ" altLang="cs-CZ" sz="2200" dirty="0">
                <a:latin typeface="Calibri" panose="020F0502020204030204" pitchFamily="34" charset="0"/>
              </a:rPr>
              <a:t>nové populace z jediného jedince</a:t>
            </a:r>
          </a:p>
          <a:p>
            <a:pPr eaLnBrk="1" hangingPunct="1">
              <a:spcBef>
                <a:spcPct val="50000"/>
              </a:spcBef>
              <a:buFontTx/>
              <a:buNone/>
            </a:pPr>
            <a:r>
              <a:rPr lang="cs-CZ" altLang="cs-CZ" sz="2200" b="1" dirty="0" smtClean="0">
                <a:solidFill>
                  <a:srgbClr val="499C10"/>
                </a:solidFill>
                <a:latin typeface="Calibri" panose="020F0502020204030204" pitchFamily="34" charset="0"/>
                <a:sym typeface="Wingdings" panose="05000000000000000000" pitchFamily="2" charset="2"/>
              </a:rPr>
              <a:t>2</a:t>
            </a:r>
            <a:r>
              <a:rPr lang="cs-CZ" altLang="cs-CZ" sz="2200" b="1" dirty="0">
                <a:solidFill>
                  <a:srgbClr val="499C10"/>
                </a:solidFill>
                <a:latin typeface="Calibri" panose="020F0502020204030204" pitchFamily="34" charset="0"/>
                <a:sym typeface="Wingdings" panose="05000000000000000000" pitchFamily="2" charset="2"/>
              </a:rPr>
              <a:t>)</a:t>
            </a:r>
            <a:r>
              <a:rPr lang="cs-CZ" altLang="cs-CZ" sz="2200" b="1" dirty="0">
                <a:solidFill>
                  <a:srgbClr val="499C10"/>
                </a:solidFill>
                <a:latin typeface="Calibri" panose="020F0502020204030204" pitchFamily="34" charset="0"/>
              </a:rPr>
              <a:t> Dormance </a:t>
            </a:r>
          </a:p>
          <a:p>
            <a:pPr eaLnBrk="1" hangingPunct="1">
              <a:spcBef>
                <a:spcPct val="50000"/>
              </a:spcBef>
              <a:buFontTx/>
              <a:buNone/>
            </a:pPr>
            <a:r>
              <a:rPr lang="cs-CZ" altLang="cs-CZ" sz="2200" dirty="0">
                <a:latin typeface="Calibri" panose="020F0502020204030204" pitchFamily="34" charset="0"/>
                <a:sym typeface="Wingdings" panose="05000000000000000000" pitchFamily="2" charset="2"/>
              </a:rPr>
              <a:t></a:t>
            </a:r>
            <a:r>
              <a:rPr lang="en-US" altLang="cs-CZ" sz="2200" dirty="0">
                <a:latin typeface="Calibri" panose="020F0502020204030204" pitchFamily="34" charset="0"/>
                <a:sym typeface="Wingdings" panose="05000000000000000000" pitchFamily="2" charset="2"/>
              </a:rPr>
              <a:t> </a:t>
            </a:r>
            <a:r>
              <a:rPr lang="en-US" altLang="cs-CZ" sz="2200" dirty="0" err="1">
                <a:latin typeface="Calibri" panose="020F0502020204030204" pitchFamily="34" charset="0"/>
                <a:sym typeface="Wingdings" panose="05000000000000000000" pitchFamily="2" charset="2"/>
              </a:rPr>
              <a:t>efektivn</a:t>
            </a:r>
            <a:r>
              <a:rPr lang="cs-CZ" altLang="cs-CZ" sz="2200" dirty="0">
                <a:latin typeface="Calibri" panose="020F0502020204030204" pitchFamily="34" charset="0"/>
                <a:sym typeface="Wingdings" panose="05000000000000000000" pitchFamily="2" charset="2"/>
              </a:rPr>
              <a:t>í</a:t>
            </a:r>
            <a:r>
              <a:rPr lang="en-US" altLang="cs-CZ" sz="2200" dirty="0">
                <a:latin typeface="Calibri" panose="020F0502020204030204" pitchFamily="34" charset="0"/>
                <a:sym typeface="Wingdings" panose="05000000000000000000" pitchFamily="2" charset="2"/>
              </a:rPr>
              <a:t> </a:t>
            </a:r>
            <a:r>
              <a:rPr lang="cs-CZ" altLang="cs-CZ" sz="2200" dirty="0" smtClean="0">
                <a:latin typeface="Calibri" panose="020F0502020204030204" pitchFamily="34" charset="0"/>
                <a:sym typeface="Wingdings" panose="05000000000000000000" pitchFamily="2" charset="2"/>
              </a:rPr>
              <a:t>oprava </a:t>
            </a:r>
            <a:r>
              <a:rPr lang="cs-CZ" altLang="cs-CZ" sz="2200" dirty="0" err="1">
                <a:latin typeface="Calibri" panose="020F0502020204030204" pitchFamily="34" charset="0"/>
                <a:sym typeface="Wingdings" panose="05000000000000000000" pitchFamily="2" charset="2"/>
              </a:rPr>
              <a:t>dvouřetězcových</a:t>
            </a:r>
            <a:r>
              <a:rPr lang="cs-CZ" altLang="cs-CZ" sz="2200" dirty="0">
                <a:latin typeface="Calibri" panose="020F0502020204030204" pitchFamily="34" charset="0"/>
                <a:sym typeface="Wingdings" panose="05000000000000000000" pitchFamily="2" charset="2"/>
              </a:rPr>
              <a:t> zlomů </a:t>
            </a:r>
            <a:r>
              <a:rPr lang="en-US" altLang="cs-CZ" sz="2200" dirty="0">
                <a:latin typeface="Calibri" panose="020F0502020204030204" pitchFamily="34" charset="0"/>
                <a:sym typeface="Wingdings" panose="05000000000000000000" pitchFamily="2" charset="2"/>
              </a:rPr>
              <a:t> </a:t>
            </a:r>
            <a:r>
              <a:rPr lang="cs-CZ" altLang="cs-CZ" sz="2200" dirty="0">
                <a:latin typeface="Calibri" panose="020F0502020204030204" pitchFamily="34" charset="0"/>
                <a:sym typeface="Wingdings" panose="05000000000000000000" pitchFamily="2" charset="2"/>
              </a:rPr>
              <a:t>integrace cizorodé </a:t>
            </a:r>
            <a:r>
              <a:rPr lang="cs-CZ" altLang="cs-CZ" sz="2200" dirty="0" smtClean="0">
                <a:latin typeface="Calibri" panose="020F0502020204030204" pitchFamily="34" charset="0"/>
                <a:sym typeface="Wingdings" panose="05000000000000000000" pitchFamily="2" charset="2"/>
              </a:rPr>
              <a:t>DNA (horizontální přenos genů)</a:t>
            </a:r>
            <a:endParaRPr lang="cs-CZ" altLang="cs-CZ" sz="2200" dirty="0">
              <a:latin typeface="Calibri" panose="020F0502020204030204" pitchFamily="34" charset="0"/>
              <a:sym typeface="Wingdings" panose="05000000000000000000" pitchFamily="2" charset="2"/>
            </a:endParaRPr>
          </a:p>
          <a:p>
            <a:pPr eaLnBrk="1" hangingPunct="1">
              <a:spcBef>
                <a:spcPct val="50000"/>
              </a:spcBef>
              <a:buFont typeface="Wingdings" panose="05000000000000000000" pitchFamily="2" charset="2"/>
              <a:buChar char="à"/>
            </a:pPr>
            <a:r>
              <a:rPr lang="en-US" altLang="cs-CZ" sz="2200" dirty="0" err="1">
                <a:latin typeface="Calibri" panose="020F0502020204030204" pitchFamily="34" charset="0"/>
                <a:sym typeface="Wingdings" panose="05000000000000000000" pitchFamily="2" charset="2"/>
              </a:rPr>
              <a:t>eliminace</a:t>
            </a:r>
            <a:r>
              <a:rPr lang="en-US" altLang="cs-CZ" sz="2200" dirty="0">
                <a:latin typeface="Calibri" panose="020F0502020204030204" pitchFamily="34" charset="0"/>
                <a:sym typeface="Wingdings" panose="05000000000000000000" pitchFamily="2" charset="2"/>
              </a:rPr>
              <a:t> </a:t>
            </a:r>
            <a:r>
              <a:rPr lang="cs-CZ" altLang="cs-CZ" sz="2200" dirty="0">
                <a:latin typeface="Calibri" panose="020F0502020204030204" pitchFamily="34" charset="0"/>
                <a:sym typeface="Wingdings" panose="05000000000000000000" pitchFamily="2" charset="2"/>
              </a:rPr>
              <a:t>parazitů</a:t>
            </a:r>
          </a:p>
          <a:p>
            <a:pPr eaLnBrk="1" hangingPunct="1">
              <a:spcBef>
                <a:spcPct val="50000"/>
              </a:spcBef>
              <a:buFont typeface="Wingdings" panose="05000000000000000000" pitchFamily="2" charset="2"/>
              <a:buNone/>
            </a:pPr>
            <a:endParaRPr lang="cs-CZ" altLang="cs-CZ" sz="2200" dirty="0">
              <a:latin typeface="Calibri" panose="020F0502020204030204" pitchFamily="34" charset="0"/>
              <a:sym typeface="Wingdings" panose="05000000000000000000" pitchFamily="2" charset="2"/>
            </a:endParaRPr>
          </a:p>
        </p:txBody>
      </p:sp>
    </p:spTree>
    <p:extLst>
      <p:ext uri="{BB962C8B-B14F-4D97-AF65-F5344CB8AC3E}">
        <p14:creationId xmlns:p14="http://schemas.microsoft.com/office/powerpoint/2010/main" val="2109676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939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39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398">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939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39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39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5325" y="0"/>
            <a:ext cx="7886700" cy="1325563"/>
          </a:xfrm>
        </p:spPr>
        <p:txBody>
          <a:bodyPr vert="horz" lIns="91440" tIns="45720" rIns="91440" bIns="45720" rtlCol="0" anchor="ctr">
            <a:normAutofit/>
          </a:bodyPr>
          <a:lstStyle/>
          <a:p>
            <a:pPr algn="ctr"/>
            <a:r>
              <a:rPr lang="cs-CZ" sz="4000" dirty="0">
                <a:solidFill>
                  <a:srgbClr val="C00000"/>
                </a:solidFill>
              </a:rPr>
              <a:t>O čem to bylo</a:t>
            </a:r>
          </a:p>
        </p:txBody>
      </p:sp>
      <p:sp>
        <p:nvSpPr>
          <p:cNvPr id="3" name="TextovéPole 2"/>
          <p:cNvSpPr txBox="1"/>
          <p:nvPr/>
        </p:nvSpPr>
        <p:spPr>
          <a:xfrm>
            <a:off x="566245" y="1563086"/>
            <a:ext cx="7858125" cy="6509474"/>
          </a:xfrm>
          <a:prstGeom prst="rect">
            <a:avLst/>
          </a:prstGeom>
          <a:noFill/>
        </p:spPr>
        <p:txBody>
          <a:bodyPr wrap="square" rtlCol="0">
            <a:spAutoFit/>
          </a:bodyPr>
          <a:lstStyle/>
          <a:p>
            <a:pPr marL="342900" indent="-342900">
              <a:spcBef>
                <a:spcPts val="3000"/>
              </a:spcBef>
              <a:buFont typeface="Arial" panose="020B0604020202020204" pitchFamily="34" charset="0"/>
              <a:buChar char="•"/>
            </a:pPr>
            <a:r>
              <a:rPr lang="cs-CZ" sz="2200" dirty="0" smtClean="0"/>
              <a:t>Buněčný cyklus se skládá z interfáze a dělení (mitóza/meióza)</a:t>
            </a:r>
          </a:p>
          <a:p>
            <a:pPr marL="342900" indent="-342900">
              <a:spcBef>
                <a:spcPts val="3000"/>
              </a:spcBef>
              <a:buFont typeface="Arial" panose="020B0604020202020204" pitchFamily="34" charset="0"/>
              <a:buChar char="•"/>
            </a:pPr>
            <a:r>
              <a:rPr lang="cs-CZ" sz="2200" dirty="0" smtClean="0"/>
              <a:t>Interfáze: G1, S a G2</a:t>
            </a:r>
          </a:p>
          <a:p>
            <a:pPr marL="342900" indent="-342900">
              <a:spcBef>
                <a:spcPts val="3000"/>
              </a:spcBef>
              <a:buFont typeface="Arial" panose="020B0604020202020204" pitchFamily="34" charset="0"/>
              <a:buChar char="•"/>
            </a:pPr>
            <a:r>
              <a:rPr lang="cs-CZ" sz="2200" dirty="0" smtClean="0"/>
              <a:t>Kontrolní body – kontrolují, zda je buňka v pořádku a připravena postoupit dál v buněčném cyklu, pokud </a:t>
            </a:r>
            <a:r>
              <a:rPr lang="cs-CZ" sz="2200" dirty="0" err="1" smtClean="0"/>
              <a:t>selž</a:t>
            </a:r>
            <a:r>
              <a:rPr lang="en-US" sz="2200" dirty="0" err="1" smtClean="0"/>
              <a:t>ou</a:t>
            </a:r>
            <a:r>
              <a:rPr lang="cs-CZ" sz="2200" dirty="0" smtClean="0"/>
              <a:t>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rakovina</a:t>
            </a:r>
            <a:endParaRPr lang="en-US" sz="2200" dirty="0" smtClean="0">
              <a:sym typeface="Wingdings" panose="05000000000000000000" pitchFamily="2" charset="2"/>
            </a:endParaRPr>
          </a:p>
          <a:p>
            <a:pPr marL="342900" indent="-342900">
              <a:spcBef>
                <a:spcPts val="3000"/>
              </a:spcBef>
              <a:buFont typeface="Arial" panose="020B0604020202020204" pitchFamily="34" charset="0"/>
              <a:buChar char="•"/>
            </a:pPr>
            <a:r>
              <a:rPr lang="en-US" sz="2200" dirty="0" err="1" smtClean="0">
                <a:sym typeface="Wingdings" panose="05000000000000000000" pitchFamily="2" charset="2"/>
              </a:rPr>
              <a:t>Mit</a:t>
            </a:r>
            <a:r>
              <a:rPr lang="cs-CZ" sz="2200" dirty="0" err="1" smtClean="0">
                <a:sym typeface="Wingdings" panose="05000000000000000000" pitchFamily="2" charset="2"/>
              </a:rPr>
              <a:t>óza</a:t>
            </a:r>
            <a:r>
              <a:rPr lang="cs-CZ" sz="2200" dirty="0" smtClean="0">
                <a:sym typeface="Wingdings" panose="05000000000000000000" pitchFamily="2" charset="2"/>
              </a:rPr>
              <a:t> – dělení somatických buněk, cílem produkce více stejných buněk</a:t>
            </a:r>
          </a:p>
          <a:p>
            <a:pPr marL="342900" indent="-342900">
              <a:spcBef>
                <a:spcPts val="3000"/>
              </a:spcBef>
              <a:buFont typeface="Arial" panose="020B0604020202020204" pitchFamily="34" charset="0"/>
              <a:buChar char="•"/>
            </a:pPr>
            <a:r>
              <a:rPr lang="cs-CZ" sz="2200" dirty="0" smtClean="0">
                <a:sym typeface="Wingdings" panose="05000000000000000000" pitchFamily="2" charset="2"/>
              </a:rPr>
              <a:t>Meióza – vznik gamet – cílem redukce sad chromosomů + promíchání genetického materiálu</a:t>
            </a:r>
          </a:p>
          <a:p>
            <a:pPr>
              <a:spcBef>
                <a:spcPts val="3000"/>
              </a:spcBef>
            </a:pPr>
            <a:endParaRPr lang="cs-CZ" sz="2200" dirty="0" smtClean="0">
              <a:sym typeface="Wingdings" panose="05000000000000000000" pitchFamily="2" charset="2"/>
            </a:endParaRPr>
          </a:p>
          <a:p>
            <a:pPr>
              <a:spcBef>
                <a:spcPts val="3000"/>
              </a:spcBef>
            </a:pPr>
            <a:endParaRPr lang="cs-CZ" sz="2200" dirty="0" smtClean="0"/>
          </a:p>
          <a:p>
            <a:pPr>
              <a:spcBef>
                <a:spcPts val="3000"/>
              </a:spcBef>
            </a:pPr>
            <a:endParaRPr lang="cs-CZ" sz="2200" dirty="0" smtClean="0"/>
          </a:p>
        </p:txBody>
      </p:sp>
    </p:spTree>
    <p:extLst>
      <p:ext uri="{BB962C8B-B14F-4D97-AF65-F5344CB8AC3E}">
        <p14:creationId xmlns:p14="http://schemas.microsoft.com/office/powerpoint/2010/main" val="121819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5325" y="0"/>
            <a:ext cx="7886700" cy="1325563"/>
          </a:xfrm>
        </p:spPr>
        <p:txBody>
          <a:bodyPr vert="horz" lIns="91440" tIns="45720" rIns="91440" bIns="45720" rtlCol="0" anchor="ctr">
            <a:normAutofit/>
          </a:bodyPr>
          <a:lstStyle/>
          <a:p>
            <a:pPr algn="ctr"/>
            <a:r>
              <a:rPr lang="cs-CZ" sz="4000" dirty="0">
                <a:solidFill>
                  <a:srgbClr val="C00000"/>
                </a:solidFill>
              </a:rPr>
              <a:t>O čem to bylo</a:t>
            </a:r>
          </a:p>
        </p:txBody>
      </p:sp>
      <p:sp>
        <p:nvSpPr>
          <p:cNvPr id="3" name="TextovéPole 2"/>
          <p:cNvSpPr txBox="1"/>
          <p:nvPr/>
        </p:nvSpPr>
        <p:spPr>
          <a:xfrm>
            <a:off x="503182" y="1489513"/>
            <a:ext cx="7858125" cy="5062924"/>
          </a:xfrm>
          <a:prstGeom prst="rect">
            <a:avLst/>
          </a:prstGeom>
          <a:noFill/>
        </p:spPr>
        <p:txBody>
          <a:bodyPr wrap="square" rtlCol="0">
            <a:spAutoFit/>
          </a:bodyPr>
          <a:lstStyle/>
          <a:p>
            <a:pPr marL="342900" indent="-342900">
              <a:spcBef>
                <a:spcPts val="3000"/>
              </a:spcBef>
              <a:buFont typeface="Arial" panose="020B0604020202020204" pitchFamily="34" charset="0"/>
              <a:buChar char="•"/>
            </a:pPr>
            <a:r>
              <a:rPr lang="cs-CZ" sz="2200" dirty="0" smtClean="0">
                <a:sym typeface="Wingdings" panose="05000000000000000000" pitchFamily="2" charset="2"/>
              </a:rPr>
              <a:t>Variabilita gamet – náhodná segregace chromosomů + crossing-over</a:t>
            </a:r>
          </a:p>
          <a:p>
            <a:pPr marL="342900" indent="-342900">
              <a:spcBef>
                <a:spcPts val="3000"/>
              </a:spcBef>
              <a:buFont typeface="Arial" panose="020B0604020202020204" pitchFamily="34" charset="0"/>
              <a:buChar char="•"/>
            </a:pPr>
            <a:r>
              <a:rPr lang="cs-CZ" sz="2200" dirty="0" smtClean="0">
                <a:sym typeface="Wingdings" panose="05000000000000000000" pitchFamily="2" charset="2"/>
              </a:rPr>
              <a:t>Asexuální vs. sexuální rozmnožování – sex patrně hlavně kvůli parazitům (Červená královna)</a:t>
            </a:r>
          </a:p>
          <a:p>
            <a:pPr marL="342900" indent="-342900">
              <a:spcBef>
                <a:spcPts val="3000"/>
              </a:spcBef>
              <a:buFont typeface="Arial" panose="020B0604020202020204" pitchFamily="34" charset="0"/>
              <a:buChar char="•"/>
            </a:pPr>
            <a:r>
              <a:rPr lang="cs-CZ" sz="2200" dirty="0" smtClean="0">
                <a:sym typeface="Wingdings" panose="05000000000000000000" pitchFamily="2" charset="2"/>
              </a:rPr>
              <a:t>Sex kombinuje výhodné alely z různých jedinců, asexuálové si musejí vynalézt sami. </a:t>
            </a:r>
          </a:p>
          <a:p>
            <a:pPr>
              <a:spcBef>
                <a:spcPts val="3000"/>
              </a:spcBef>
            </a:pPr>
            <a:endParaRPr lang="cs-CZ" sz="2200" dirty="0" smtClean="0">
              <a:sym typeface="Wingdings" panose="05000000000000000000" pitchFamily="2" charset="2"/>
            </a:endParaRPr>
          </a:p>
          <a:p>
            <a:pPr>
              <a:spcBef>
                <a:spcPts val="3000"/>
              </a:spcBef>
            </a:pPr>
            <a:endParaRPr lang="cs-CZ" sz="2200" dirty="0" smtClean="0"/>
          </a:p>
          <a:p>
            <a:pPr>
              <a:spcBef>
                <a:spcPts val="3000"/>
              </a:spcBef>
            </a:pPr>
            <a:endParaRPr lang="cs-CZ" sz="2200" dirty="0" smtClean="0"/>
          </a:p>
        </p:txBody>
      </p:sp>
    </p:spTree>
    <p:extLst>
      <p:ext uri="{BB962C8B-B14F-4D97-AF65-F5344CB8AC3E}">
        <p14:creationId xmlns:p14="http://schemas.microsoft.com/office/powerpoint/2010/main" val="366008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8922" y="2084198"/>
            <a:ext cx="7886700" cy="1325563"/>
          </a:xfrm>
        </p:spPr>
        <p:txBody>
          <a:bodyPr/>
          <a:lstStyle/>
          <a:p>
            <a:pPr algn="ctr"/>
            <a:r>
              <a:rPr lang="cs-CZ" dirty="0" smtClean="0">
                <a:solidFill>
                  <a:srgbClr val="C00000"/>
                </a:solidFill>
              </a:rPr>
              <a:t>Konec!</a:t>
            </a:r>
            <a:br>
              <a:rPr lang="cs-CZ" dirty="0" smtClean="0">
                <a:solidFill>
                  <a:srgbClr val="C00000"/>
                </a:solidFill>
              </a:rPr>
            </a:br>
            <a:r>
              <a:rPr lang="cs-CZ" dirty="0" smtClean="0">
                <a:solidFill>
                  <a:srgbClr val="C00000"/>
                </a:solidFill>
              </a:rPr>
              <a:t>Děkuji za pozornost.</a:t>
            </a:r>
            <a:endParaRPr lang="cs-CZ" dirty="0">
              <a:solidFill>
                <a:srgbClr val="C00000"/>
              </a:solidFill>
            </a:endParaRPr>
          </a:p>
        </p:txBody>
      </p:sp>
    </p:spTree>
    <p:extLst>
      <p:ext uri="{BB962C8B-B14F-4D97-AF65-F5344CB8AC3E}">
        <p14:creationId xmlns:p14="http://schemas.microsoft.com/office/powerpoint/2010/main" val="18269880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18710" y="-45331"/>
            <a:ext cx="7886700" cy="1325563"/>
          </a:xfrm>
        </p:spPr>
        <p:txBody>
          <a:bodyPr vert="horz" lIns="91440" tIns="45720" rIns="91440" bIns="45720" rtlCol="0" anchor="ctr">
            <a:normAutofit/>
          </a:bodyPr>
          <a:lstStyle/>
          <a:p>
            <a:pPr algn="ctr"/>
            <a:r>
              <a:rPr lang="cs-CZ" altLang="cs-CZ" sz="4000" dirty="0">
                <a:solidFill>
                  <a:srgbClr val="C00000"/>
                </a:solidFill>
              </a:rPr>
              <a:t>Fáze buněčného cyklu</a:t>
            </a:r>
          </a:p>
        </p:txBody>
      </p:sp>
      <p:sp>
        <p:nvSpPr>
          <p:cNvPr id="13315" name="Text Box 3"/>
          <p:cNvSpPr txBox="1">
            <a:spLocks noChangeArrowheads="1"/>
          </p:cNvSpPr>
          <p:nvPr/>
        </p:nvSpPr>
        <p:spPr bwMode="auto">
          <a:xfrm>
            <a:off x="250824" y="1597293"/>
            <a:ext cx="450988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2400" dirty="0">
                <a:solidFill>
                  <a:srgbClr val="0070C0"/>
                </a:solidFill>
                <a:latin typeface="+mn-lt"/>
              </a:rPr>
              <a:t>Mitóza –</a:t>
            </a:r>
            <a:r>
              <a:rPr lang="cs-CZ" altLang="cs-CZ" sz="2400" dirty="0">
                <a:solidFill>
                  <a:srgbClr val="006600"/>
                </a:solidFill>
                <a:latin typeface="+mn-lt"/>
              </a:rPr>
              <a:t> </a:t>
            </a:r>
            <a:r>
              <a:rPr lang="cs-CZ" altLang="cs-CZ" sz="2400" dirty="0">
                <a:solidFill>
                  <a:srgbClr val="A50021"/>
                </a:solidFill>
                <a:latin typeface="+mn-lt"/>
              </a:rPr>
              <a:t>1 h</a:t>
            </a:r>
          </a:p>
          <a:p>
            <a:pPr eaLnBrk="1" hangingPunct="1"/>
            <a:r>
              <a:rPr lang="cs-CZ" altLang="cs-CZ" sz="2400" dirty="0">
                <a:solidFill>
                  <a:srgbClr val="0070C0"/>
                </a:solidFill>
                <a:latin typeface="+mn-lt"/>
              </a:rPr>
              <a:t>Interfáze -</a:t>
            </a:r>
            <a:r>
              <a:rPr lang="cs-CZ" altLang="cs-CZ" sz="2400" dirty="0">
                <a:solidFill>
                  <a:srgbClr val="006600"/>
                </a:solidFill>
                <a:latin typeface="+mn-lt"/>
              </a:rPr>
              <a:t> </a:t>
            </a:r>
            <a:r>
              <a:rPr lang="cs-CZ" altLang="cs-CZ" sz="2400" dirty="0">
                <a:solidFill>
                  <a:srgbClr val="A50021"/>
                </a:solidFill>
                <a:latin typeface="+mn-lt"/>
              </a:rPr>
              <a:t>15 </a:t>
            </a:r>
            <a:r>
              <a:rPr lang="cs-CZ" altLang="cs-CZ" sz="2400" dirty="0" smtClean="0">
                <a:solidFill>
                  <a:srgbClr val="A50021"/>
                </a:solidFill>
                <a:latin typeface="+mn-lt"/>
              </a:rPr>
              <a:t>h</a:t>
            </a:r>
          </a:p>
          <a:p>
            <a:r>
              <a:rPr lang="cs-CZ" altLang="cs-CZ" sz="2200" dirty="0" err="1">
                <a:solidFill>
                  <a:srgbClr val="FF0000"/>
                </a:solidFill>
                <a:latin typeface="+mn-lt"/>
              </a:rPr>
              <a:t>G1</a:t>
            </a:r>
            <a:r>
              <a:rPr lang="cs-CZ" altLang="cs-CZ" sz="2200" dirty="0">
                <a:latin typeface="+mn-lt"/>
              </a:rPr>
              <a:t> - růst, diferenciace, metabolismus </a:t>
            </a:r>
            <a:endParaRPr lang="cs-CZ" altLang="cs-CZ" sz="2200" dirty="0" smtClean="0">
              <a:latin typeface="+mn-lt"/>
            </a:endParaRPr>
          </a:p>
          <a:p>
            <a:r>
              <a:rPr lang="cs-CZ" altLang="cs-CZ" sz="2200" dirty="0" smtClean="0">
                <a:solidFill>
                  <a:srgbClr val="FF0000"/>
                </a:solidFill>
                <a:latin typeface="+mn-lt"/>
              </a:rPr>
              <a:t>S</a:t>
            </a:r>
            <a:r>
              <a:rPr lang="cs-CZ" altLang="cs-CZ" sz="2200" dirty="0" smtClean="0">
                <a:latin typeface="+mn-lt"/>
              </a:rPr>
              <a:t> </a:t>
            </a:r>
            <a:r>
              <a:rPr lang="cs-CZ" altLang="cs-CZ" sz="2200" dirty="0">
                <a:latin typeface="+mn-lt"/>
              </a:rPr>
              <a:t>- syntéza </a:t>
            </a:r>
            <a:r>
              <a:rPr lang="cs-CZ" altLang="cs-CZ" sz="2200" dirty="0" smtClean="0">
                <a:latin typeface="+mn-lt"/>
              </a:rPr>
              <a:t>DNA</a:t>
            </a:r>
            <a:endParaRPr lang="cs-CZ" altLang="cs-CZ" sz="2200" dirty="0">
              <a:solidFill>
                <a:srgbClr val="A50021"/>
              </a:solidFill>
              <a:latin typeface="+mn-lt"/>
            </a:endParaRPr>
          </a:p>
          <a:p>
            <a:r>
              <a:rPr lang="cs-CZ" altLang="cs-CZ" sz="2200" dirty="0" err="1">
                <a:solidFill>
                  <a:srgbClr val="FF0000"/>
                </a:solidFill>
                <a:latin typeface="+mn-lt"/>
              </a:rPr>
              <a:t>G2</a:t>
            </a:r>
            <a:r>
              <a:rPr lang="cs-CZ" altLang="cs-CZ" sz="2200" dirty="0">
                <a:latin typeface="+mn-lt"/>
              </a:rPr>
              <a:t> - růst, diferenciace, metabolismus,</a:t>
            </a:r>
          </a:p>
          <a:p>
            <a:r>
              <a:rPr lang="cs-CZ" altLang="cs-CZ" sz="2200" dirty="0">
                <a:latin typeface="+mn-lt"/>
              </a:rPr>
              <a:t>         příprava na </a:t>
            </a:r>
            <a:r>
              <a:rPr lang="cs-CZ" altLang="cs-CZ" sz="2200" dirty="0" smtClean="0">
                <a:latin typeface="+mn-lt"/>
              </a:rPr>
              <a:t>mitózu</a:t>
            </a:r>
            <a:endParaRPr lang="cs-CZ" altLang="cs-CZ" sz="2200" dirty="0">
              <a:solidFill>
                <a:srgbClr val="A50021"/>
              </a:solidFill>
              <a:latin typeface="+mn-lt"/>
            </a:endParaRPr>
          </a:p>
          <a:p>
            <a:pPr eaLnBrk="1" hangingPunct="1"/>
            <a:endParaRPr lang="cs-CZ" altLang="cs-CZ" sz="2400" dirty="0">
              <a:solidFill>
                <a:srgbClr val="A50021"/>
              </a:solidFill>
              <a:latin typeface="+mn-lt"/>
            </a:endParaRPr>
          </a:p>
          <a:p>
            <a:pPr eaLnBrk="1" hangingPunct="1"/>
            <a:endParaRPr lang="cs-CZ" altLang="cs-CZ" sz="2000" dirty="0">
              <a:latin typeface="+mn-lt"/>
            </a:endParaRPr>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2362" y="2454300"/>
            <a:ext cx="3813048" cy="3813048"/>
          </a:xfrm>
          <a:prstGeom prst="rect">
            <a:avLst/>
          </a:prstGeom>
        </p:spPr>
      </p:pic>
      <p:sp>
        <p:nvSpPr>
          <p:cNvPr id="2" name="TextovéPole 1"/>
          <p:cNvSpPr txBox="1"/>
          <p:nvPr/>
        </p:nvSpPr>
        <p:spPr>
          <a:xfrm>
            <a:off x="4632981" y="6367707"/>
            <a:ext cx="4087529" cy="400110"/>
          </a:xfrm>
          <a:prstGeom prst="rect">
            <a:avLst/>
          </a:prstGeom>
          <a:noFill/>
        </p:spPr>
        <p:txBody>
          <a:bodyPr wrap="none" rtlCol="0">
            <a:spAutoFit/>
          </a:bodyPr>
          <a:lstStyle/>
          <a:p>
            <a:r>
              <a:rPr lang="cs-CZ" sz="2000" dirty="0" smtClean="0"/>
              <a:t>Buněčný cyklus lidské buňky v kultuře</a:t>
            </a:r>
            <a:endParaRPr lang="en-US" sz="2000" dirty="0" smtClean="0"/>
          </a:p>
        </p:txBody>
      </p:sp>
    </p:spTree>
    <p:extLst>
      <p:ext uri="{BB962C8B-B14F-4D97-AF65-F5344CB8AC3E}">
        <p14:creationId xmlns:p14="http://schemas.microsoft.com/office/powerpoint/2010/main" val="34115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4781</TotalTime>
  <Words>5455</Words>
  <Application>Microsoft Office PowerPoint</Application>
  <PresentationFormat>Předvádění na obrazovce (4:3)</PresentationFormat>
  <Paragraphs>774</Paragraphs>
  <Slides>86</Slides>
  <Notes>48</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2</vt:i4>
      </vt:variant>
      <vt:variant>
        <vt:lpstr>Nadpisy snímků</vt:lpstr>
      </vt:variant>
      <vt:variant>
        <vt:i4>86</vt:i4>
      </vt:variant>
    </vt:vector>
  </HeadingPairs>
  <TitlesOfParts>
    <vt:vector size="94" baseType="lpstr">
      <vt:lpstr>Arial</vt:lpstr>
      <vt:lpstr>Calibri</vt:lpstr>
      <vt:lpstr>Calibri Light</vt:lpstr>
      <vt:lpstr>Times New Roman</vt:lpstr>
      <vt:lpstr>Wingdings</vt:lpstr>
      <vt:lpstr>Motiv Office</vt:lpstr>
      <vt:lpstr>CorelDRAW</vt:lpstr>
      <vt:lpstr>Image</vt:lpstr>
      <vt:lpstr>Genetika 04</vt:lpstr>
      <vt:lpstr>O čem to bude</vt:lpstr>
      <vt:lpstr>Ploidie</vt:lpstr>
      <vt:lpstr>Životní cyklus buňky</vt:lpstr>
      <vt:lpstr>Pojmy, které budeme potřebovat</vt:lpstr>
      <vt:lpstr>Pojmy, které budeme potřebovat</vt:lpstr>
      <vt:lpstr>Kde se berou sesterské chromatidy</vt:lpstr>
      <vt:lpstr>Buněčný cyklus</vt:lpstr>
      <vt:lpstr>Fáze buněčného cyklu</vt:lpstr>
      <vt:lpstr>Fáze buněčného cyklu</vt:lpstr>
      <vt:lpstr>Prezentace aplikace PowerPoint</vt:lpstr>
      <vt:lpstr>Fáze buněčného cyklu</vt:lpstr>
      <vt:lpstr>Kontrolní body buněčného cyklu</vt:lpstr>
      <vt:lpstr>Prezentace aplikace PowerPoint</vt:lpstr>
      <vt:lpstr>Jak to dopadne, když kontrolní body selžou</vt:lpstr>
      <vt:lpstr>Buněčný cyklus - rekapitulace</vt:lpstr>
      <vt:lpstr>Mitóza</vt:lpstr>
      <vt:lpstr>Kondenzace chromosomů</vt:lpstr>
      <vt:lpstr>Jak probíhá mitóza</vt:lpstr>
      <vt:lpstr>Prezentace aplikace PowerPoint</vt:lpstr>
      <vt:lpstr>Cytokineze</vt:lpstr>
      <vt:lpstr>Délky fází mitózy</vt:lpstr>
      <vt:lpstr>Délky fází mitózy</vt:lpstr>
      <vt:lpstr>Délky fází mitózy</vt:lpstr>
      <vt:lpstr>Délky fází mitózy</vt:lpstr>
      <vt:lpstr>Délky fází mitózy</vt:lpstr>
      <vt:lpstr>Asexuální množení</vt:lpstr>
      <vt:lpstr>Sexuální množení </vt:lpstr>
      <vt:lpstr>Proč jsou potomci jiní než rodiče?</vt:lpstr>
      <vt:lpstr>Náhodná segregace chromosomů</vt:lpstr>
      <vt:lpstr>Prezentace aplikace PowerPoint</vt:lpstr>
      <vt:lpstr>Prezentace aplikace PowerPoint</vt:lpstr>
      <vt:lpstr>Crossing-over – fyzická podstata rekombinace</vt:lpstr>
      <vt:lpstr>Důsledky crossing-overu</vt:lpstr>
      <vt:lpstr>K čemu je crossing-over dobrý</vt:lpstr>
      <vt:lpstr>Prezentace aplikace PowerPoint</vt:lpstr>
      <vt:lpstr>Prezentace aplikace PowerPoint</vt:lpstr>
      <vt:lpstr>Genetické důsledky sexuálního množení</vt:lpstr>
      <vt:lpstr>Meióza</vt:lpstr>
      <vt:lpstr>Co se děje v meióze</vt:lpstr>
      <vt:lpstr>Prezentace aplikace PowerPoint</vt:lpstr>
      <vt:lpstr>Prezentace aplikace PowerPoint</vt:lpstr>
      <vt:lpstr>Meióza superstručně</vt:lpstr>
      <vt:lpstr>Meióza – otázka 1</vt:lpstr>
      <vt:lpstr>Meióza – otázka 1</vt:lpstr>
      <vt:lpstr>Meióza – otázka 1</vt:lpstr>
      <vt:lpstr>Meióza – otázka 2</vt:lpstr>
      <vt:lpstr>Meióza – otázka 2</vt:lpstr>
      <vt:lpstr>Meióza – otázka 2</vt:lpstr>
      <vt:lpstr>Crossing-over</vt:lpstr>
      <vt:lpstr>Mechanismus crossing-overu</vt:lpstr>
      <vt:lpstr>Crossing-over</vt:lpstr>
      <vt:lpstr>Prezentace aplikace PowerPoint</vt:lpstr>
      <vt:lpstr>Prezentace aplikace PowerPoint</vt:lpstr>
      <vt:lpstr>Prezentace aplikace PowerPoint</vt:lpstr>
      <vt:lpstr>Mitóza + meióza - rekapitulace</vt:lpstr>
      <vt:lpstr>Mitóza + meióza - rekapitulace</vt:lpstr>
      <vt:lpstr>Prezentace aplikace PowerPoint</vt:lpstr>
      <vt:lpstr>Prezentace aplikace PowerPoint</vt:lpstr>
      <vt:lpstr>Prezentace aplikace PowerPoint</vt:lpstr>
      <vt:lpstr>Prezentace aplikace PowerPoint</vt:lpstr>
      <vt:lpstr>Tvorba gamet u živočichů a rostlin</vt:lpstr>
      <vt:lpstr>Gametogeneze u rostlin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Nondisjunkce = špatný rozchod chromosomů v meióze</vt:lpstr>
      <vt:lpstr>Prezentace aplikace PowerPoint</vt:lpstr>
      <vt:lpstr>Bisexualita vs. unisexualita</vt:lpstr>
      <vt:lpstr>Výhody a nevýhody sexuálního množení</vt:lpstr>
      <vt:lpstr>Prezentace aplikace PowerPoint</vt:lpstr>
      <vt:lpstr>Sex kombinuje alely z různých jedinců</vt:lpstr>
      <vt:lpstr>Sex kombinuje alely z různých jedinců</vt:lpstr>
      <vt:lpstr>Prezentace aplikace PowerPoint</vt:lpstr>
      <vt:lpstr>Červená královna</vt:lpstr>
      <vt:lpstr>Háďátko a Červená královna</vt:lpstr>
      <vt:lpstr>Háďátko a Červená královna</vt:lpstr>
      <vt:lpstr>Háďátko a Červená královna</vt:lpstr>
      <vt:lpstr>Bdelloidea – evoluční skandál</vt:lpstr>
      <vt:lpstr>Příčina úspěchu bdelloidů</vt:lpstr>
      <vt:lpstr>O čem to bylo</vt:lpstr>
      <vt:lpstr>O čem to bylo</vt:lpstr>
      <vt:lpstr>Konec! Děkuji za pozornost.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Genetika 01</dc:title>
  <dc:creator>Magda</dc:creator>
  <cp:lastModifiedBy>Magda</cp:lastModifiedBy>
  <cp:revision>309</cp:revision>
  <dcterms:created xsi:type="dcterms:W3CDTF">2016-08-10T06:27:11Z</dcterms:created>
  <dcterms:modified xsi:type="dcterms:W3CDTF">2019-03-13T08:36:56Z</dcterms:modified>
</cp:coreProperties>
</file>