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56" r:id="rId2"/>
    <p:sldId id="261" r:id="rId3"/>
    <p:sldId id="263" r:id="rId4"/>
    <p:sldId id="361" r:id="rId5"/>
    <p:sldId id="269" r:id="rId6"/>
    <p:sldId id="370" r:id="rId7"/>
    <p:sldId id="311" r:id="rId8"/>
    <p:sldId id="313" r:id="rId9"/>
    <p:sldId id="312" r:id="rId10"/>
    <p:sldId id="315" r:id="rId11"/>
    <p:sldId id="316" r:id="rId12"/>
    <p:sldId id="317" r:id="rId13"/>
    <p:sldId id="319" r:id="rId14"/>
    <p:sldId id="318" r:id="rId15"/>
    <p:sldId id="335" r:id="rId16"/>
    <p:sldId id="336" r:id="rId17"/>
    <p:sldId id="343" r:id="rId18"/>
    <p:sldId id="344" r:id="rId19"/>
    <p:sldId id="345" r:id="rId20"/>
    <p:sldId id="359" r:id="rId21"/>
    <p:sldId id="360" r:id="rId22"/>
    <p:sldId id="314" r:id="rId23"/>
    <p:sldId id="333" r:id="rId24"/>
    <p:sldId id="334" r:id="rId25"/>
    <p:sldId id="346" r:id="rId26"/>
    <p:sldId id="320" r:id="rId27"/>
    <p:sldId id="323" r:id="rId28"/>
    <p:sldId id="363" r:id="rId29"/>
    <p:sldId id="364" r:id="rId30"/>
    <p:sldId id="365" r:id="rId31"/>
    <p:sldId id="282" r:id="rId32"/>
    <p:sldId id="288" r:id="rId33"/>
    <p:sldId id="289" r:id="rId34"/>
    <p:sldId id="290" r:id="rId35"/>
    <p:sldId id="326" r:id="rId36"/>
    <p:sldId id="324" r:id="rId37"/>
    <p:sldId id="294" r:id="rId38"/>
    <p:sldId id="295" r:id="rId39"/>
    <p:sldId id="293" r:id="rId40"/>
    <p:sldId id="332" r:id="rId41"/>
    <p:sldId id="342" r:id="rId42"/>
    <p:sldId id="292" r:id="rId43"/>
    <p:sldId id="296" r:id="rId44"/>
    <p:sldId id="297" r:id="rId45"/>
    <p:sldId id="298" r:id="rId46"/>
    <p:sldId id="299" r:id="rId47"/>
    <p:sldId id="337" r:id="rId48"/>
    <p:sldId id="350" r:id="rId49"/>
    <p:sldId id="371" r:id="rId50"/>
    <p:sldId id="305" r:id="rId51"/>
    <p:sldId id="352" r:id="rId52"/>
    <p:sldId id="307" r:id="rId53"/>
    <p:sldId id="308" r:id="rId54"/>
    <p:sldId id="309" r:id="rId55"/>
    <p:sldId id="286" r:id="rId56"/>
    <p:sldId id="302" r:id="rId57"/>
    <p:sldId id="303" r:id="rId58"/>
    <p:sldId id="304" r:id="rId59"/>
    <p:sldId id="327" r:id="rId60"/>
    <p:sldId id="347" r:id="rId61"/>
    <p:sldId id="348" r:id="rId62"/>
    <p:sldId id="349" r:id="rId63"/>
    <p:sldId id="331" r:id="rId64"/>
    <p:sldId id="339" r:id="rId65"/>
    <p:sldId id="340" r:id="rId66"/>
    <p:sldId id="353" r:id="rId67"/>
    <p:sldId id="354" r:id="rId68"/>
    <p:sldId id="355" r:id="rId69"/>
    <p:sldId id="356" r:id="rId70"/>
    <p:sldId id="357" r:id="rId71"/>
    <p:sldId id="358" r:id="rId72"/>
    <p:sldId id="367" r:id="rId73"/>
    <p:sldId id="368" r:id="rId74"/>
    <p:sldId id="310" r:id="rId7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CDCDCD"/>
    <a:srgbClr val="F5C877"/>
    <a:srgbClr val="18CC0A"/>
    <a:srgbClr val="F1B13F"/>
    <a:srgbClr val="FF6699"/>
    <a:srgbClr val="FF434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659" autoAdjust="0"/>
  </p:normalViewPr>
  <p:slideViewPr>
    <p:cSldViewPr snapToGrid="0">
      <p:cViewPr varScale="1">
        <p:scale>
          <a:sx n="60" d="100"/>
          <a:sy n="60" d="100"/>
        </p:scale>
        <p:origin x="-200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10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FD89B-5AFF-476D-BE87-AFEB8D132005}" type="datetimeFigureOut">
              <a:rPr lang="cs-CZ" smtClean="0"/>
              <a:t>16.4.2019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7C5C41-1DED-4FC6-BD57-B85A55CDFB2A}" type="slidenum">
              <a:rPr lang="cs-CZ" smtClean="0"/>
              <a:t>‹#›</a:t>
            </a:fld>
            <a:endParaRPr lang="cs-CZ"/>
          </a:p>
        </p:txBody>
      </p:sp>
    </p:spTree>
    <p:extLst>
      <p:ext uri="{BB962C8B-B14F-4D97-AF65-F5344CB8AC3E}">
        <p14:creationId xmlns:p14="http://schemas.microsoft.com/office/powerpoint/2010/main" val="385975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F</a:t>
            </a:r>
            <a:r>
              <a:rPr lang="cs-CZ" dirty="0" err="1" smtClean="0"/>
              <a:t>rekvence</a:t>
            </a:r>
            <a:r>
              <a:rPr lang="cs-CZ" baseline="0" dirty="0" smtClean="0"/>
              <a:t> alely je snadné spočítat v situaci, kdy jsme schopni od sebe rozlišit dominantní homozygoty a heterozygoty. Pak se frekvence alely počítá 2</a:t>
            </a:r>
            <a:r>
              <a:rPr lang="cs-CZ" sz="1200" dirty="0" smtClean="0"/>
              <a:t>× </a:t>
            </a:r>
            <a:r>
              <a:rPr lang="cs-CZ" baseline="0" dirty="0" smtClean="0"/>
              <a:t>počet příslušných homozygotů (mají alelu 2x) + 1</a:t>
            </a:r>
            <a:r>
              <a:rPr lang="cs-CZ" sz="1200" dirty="0" smtClean="0"/>
              <a:t>× počet heterozygotů</a:t>
            </a:r>
            <a:r>
              <a:rPr lang="cs-CZ" sz="1200" baseline="0" dirty="0" smtClean="0"/>
              <a:t> (mají alelu jen jednou), děleno 2</a:t>
            </a:r>
            <a:r>
              <a:rPr lang="cs-CZ" sz="1200" dirty="0" smtClean="0"/>
              <a:t>× celkový počet studovaných jedinců (každý má dvě alely). Frekvenci</a:t>
            </a:r>
            <a:r>
              <a:rPr lang="cs-CZ" sz="1200" baseline="0" dirty="0" smtClean="0"/>
              <a:t> druhé alely můžeme spočítat stejně. Součet frekvencí všech alel v populaci musí dát dohromady 1 (neboli 100%). Frekvenci druhé alely (pokud mám celkem dvě) tak můžu spočítat 1 – frekvence první alely.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a:t>
            </a:fld>
            <a:endParaRPr lang="cs-CZ"/>
          </a:p>
        </p:txBody>
      </p:sp>
    </p:spTree>
    <p:extLst>
      <p:ext uri="{BB962C8B-B14F-4D97-AF65-F5344CB8AC3E}">
        <p14:creationId xmlns:p14="http://schemas.microsoft.com/office/powerpoint/2010/main" val="1860534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a:t>
            </a:r>
            <a:r>
              <a:rPr lang="cs-CZ" baseline="0" dirty="0" smtClean="0"/>
              <a:t> jsou alely skutečně selekčně neutrální a jsou splněny další podmínky pro </a:t>
            </a:r>
            <a:r>
              <a:rPr lang="cs-CZ" baseline="0" dirty="0" err="1" smtClean="0"/>
              <a:t>HWE</a:t>
            </a:r>
            <a:r>
              <a:rPr lang="cs-CZ" baseline="0" dirty="0" smtClean="0"/>
              <a:t>, můžeme vzorec </a:t>
            </a:r>
            <a:r>
              <a:rPr lang="cs-CZ" i="1" baseline="0" dirty="0" smtClean="0"/>
              <a:t>Q</a:t>
            </a:r>
            <a:r>
              <a:rPr lang="cs-CZ" baseline="0" dirty="0" smtClean="0"/>
              <a:t> = </a:t>
            </a:r>
            <a:r>
              <a:rPr lang="cs-CZ" i="1" baseline="0" dirty="0" err="1" smtClean="0"/>
              <a:t>q</a:t>
            </a:r>
            <a:r>
              <a:rPr lang="cs-CZ" baseline="30000" dirty="0" err="1" smtClean="0"/>
              <a:t>2</a:t>
            </a:r>
            <a:r>
              <a:rPr lang="cs-CZ" baseline="0" dirty="0" smtClean="0"/>
              <a:t> použít i u alel s vysokou frekvencí.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13</a:t>
            </a:fld>
            <a:endParaRPr lang="cs-CZ"/>
          </a:p>
        </p:txBody>
      </p:sp>
    </p:spTree>
    <p:extLst>
      <p:ext uri="{BB962C8B-B14F-4D97-AF65-F5344CB8AC3E}">
        <p14:creationId xmlns:p14="http://schemas.microsoft.com/office/powerpoint/2010/main" val="2912354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To, jestli je populace v </a:t>
            </a:r>
            <a:r>
              <a:rPr lang="cs-CZ" dirty="0" err="1" smtClean="0"/>
              <a:t>HWE</a:t>
            </a:r>
            <a:r>
              <a:rPr lang="cs-CZ" dirty="0" smtClean="0"/>
              <a:t> pro sledovaný </a:t>
            </a:r>
            <a:r>
              <a:rPr lang="cs-CZ" dirty="0" err="1" smtClean="0"/>
              <a:t>lokus</a:t>
            </a:r>
            <a:r>
              <a:rPr lang="cs-CZ" dirty="0" smtClean="0"/>
              <a:t>,</a:t>
            </a:r>
            <a:r>
              <a:rPr lang="cs-CZ" baseline="0" dirty="0" smtClean="0"/>
              <a:t> zjistíme tak, že ze skutečně pozorovaných počtů jedinců jednotlivých genotypů spočítáme, kolik by jich v jednotlivých kategoriích (= genotypech) mělo být v případě, že by populace byla v </a:t>
            </a:r>
            <a:r>
              <a:rPr lang="cs-CZ" baseline="0" dirty="0" err="1" smtClean="0"/>
              <a:t>HWE</a:t>
            </a:r>
            <a:r>
              <a:rPr lang="cs-CZ" baseline="0" dirty="0" smtClean="0"/>
              <a:t>. Tyto očekávané hodnoty porovnáme s pozorovanými pomocí </a:t>
            </a:r>
            <a:r>
              <a:rPr lang="cs-CZ" i="1" baseline="0" dirty="0" err="1" smtClean="0"/>
              <a:t>X</a:t>
            </a:r>
            <a:r>
              <a:rPr lang="cs-CZ" i="1" baseline="30000" dirty="0" err="1" smtClean="0"/>
              <a:t>2</a:t>
            </a:r>
            <a:r>
              <a:rPr lang="cs-CZ" baseline="0" dirty="0" smtClean="0"/>
              <a:t>.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15</a:t>
            </a:fld>
            <a:endParaRPr lang="cs-CZ"/>
          </a:p>
        </p:txBody>
      </p:sp>
    </p:spTree>
    <p:extLst>
      <p:ext uri="{BB962C8B-B14F-4D97-AF65-F5344CB8AC3E}">
        <p14:creationId xmlns:p14="http://schemas.microsoft.com/office/powerpoint/2010/main" val="397781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Nejprve</a:t>
            </a:r>
            <a:r>
              <a:rPr lang="cs-CZ" baseline="0" dirty="0" smtClean="0"/>
              <a:t> z pozorovaných počtů jedinců vypočítáme frekvence obou alel. Ty dosadíme do vzorečků pro výpočet frekvence genotypů při </a:t>
            </a:r>
            <a:r>
              <a:rPr lang="cs-CZ" baseline="0" dirty="0" err="1" smtClean="0"/>
              <a:t>HWE</a:t>
            </a:r>
            <a:r>
              <a:rPr lang="cs-CZ" baseline="0" dirty="0" smtClean="0"/>
              <a:t> (</a:t>
            </a:r>
            <a:r>
              <a:rPr lang="cs-CZ" i="1" baseline="0" dirty="0" smtClean="0"/>
              <a:t>P</a:t>
            </a:r>
            <a:r>
              <a:rPr lang="cs-CZ" baseline="0" dirty="0" smtClean="0"/>
              <a:t> = </a:t>
            </a:r>
            <a:r>
              <a:rPr lang="cs-CZ" i="1" u="none" baseline="0" dirty="0" err="1" smtClean="0"/>
              <a:t>p</a:t>
            </a:r>
            <a:r>
              <a:rPr lang="cs-CZ" i="1" u="none" baseline="30000" dirty="0" err="1" smtClean="0"/>
              <a:t>2</a:t>
            </a:r>
            <a:r>
              <a:rPr lang="cs-CZ" baseline="0" dirty="0" smtClean="0"/>
              <a:t>, </a:t>
            </a:r>
            <a:r>
              <a:rPr lang="cs-CZ" i="1" baseline="0" dirty="0" smtClean="0"/>
              <a:t>Q</a:t>
            </a:r>
            <a:r>
              <a:rPr lang="cs-CZ" baseline="0" dirty="0" smtClean="0"/>
              <a:t> = </a:t>
            </a:r>
            <a:r>
              <a:rPr lang="cs-CZ" i="1" baseline="0" dirty="0" err="1" smtClean="0"/>
              <a:t>q</a:t>
            </a:r>
            <a:r>
              <a:rPr lang="cs-CZ" i="1" baseline="30000" dirty="0" err="1" smtClean="0"/>
              <a:t>2</a:t>
            </a:r>
            <a:r>
              <a:rPr lang="cs-CZ" baseline="0" dirty="0" smtClean="0"/>
              <a:t>, </a:t>
            </a:r>
            <a:r>
              <a:rPr lang="cs-CZ" i="1" baseline="0" dirty="0" smtClean="0"/>
              <a:t>H</a:t>
            </a:r>
            <a:r>
              <a:rPr lang="cs-CZ" baseline="0" dirty="0" smtClean="0"/>
              <a:t> = </a:t>
            </a:r>
            <a:r>
              <a:rPr lang="cs-CZ" i="1" baseline="0" dirty="0" err="1" smtClean="0"/>
              <a:t>2pq</a:t>
            </a:r>
            <a:r>
              <a:rPr lang="cs-CZ" baseline="0" dirty="0" smtClean="0"/>
              <a:t>), tím získáme očekávané frekvence genotypů při </a:t>
            </a:r>
            <a:r>
              <a:rPr lang="cs-CZ" baseline="0" dirty="0" err="1" smtClean="0"/>
              <a:t>HWE</a:t>
            </a:r>
            <a:r>
              <a:rPr lang="cs-CZ" baseline="0" dirty="0" smtClean="0"/>
              <a:t>. Jejich vynásobením celkovým počtem analyzovaných jedinců (6129) získáme očekávaný počet jedinců s příslušnými genotypy při </a:t>
            </a:r>
            <a:r>
              <a:rPr lang="cs-CZ" baseline="0" dirty="0" err="1" smtClean="0"/>
              <a:t>HWE</a:t>
            </a:r>
            <a:r>
              <a:rPr lang="cs-CZ" baseline="0" dirty="0" smtClean="0"/>
              <a:t>. Ty porovnáme s pozorovaným počtem jedinců pomocí </a:t>
            </a:r>
            <a:r>
              <a:rPr lang="cs-CZ" i="1" baseline="0" dirty="0" err="1" smtClean="0"/>
              <a:t>X</a:t>
            </a:r>
            <a:r>
              <a:rPr lang="cs-CZ" i="1" baseline="30000" dirty="0" err="1" smtClean="0"/>
              <a:t>2</a:t>
            </a:r>
            <a:r>
              <a:rPr lang="cs-CZ" baseline="0" dirty="0" smtClean="0"/>
              <a:t>. Pozor, při hledání kritické hodnoty musíme stupně volnosti počítat počet kategorií – 2 (jeden za odhad frekvence alel a jeden za odhad počtu rovnovážných jedinců).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16</a:t>
            </a:fld>
            <a:endParaRPr lang="cs-CZ"/>
          </a:p>
        </p:txBody>
      </p:sp>
    </p:spTree>
    <p:extLst>
      <p:ext uri="{BB962C8B-B14F-4D97-AF65-F5344CB8AC3E}">
        <p14:creationId xmlns:p14="http://schemas.microsoft.com/office/powerpoint/2010/main" val="3730359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je sledovaný gen lokalizovaný na chromosom X nebo Z,</a:t>
            </a:r>
            <a:r>
              <a:rPr lang="cs-CZ" baseline="0" dirty="0" smtClean="0"/>
              <a:t> u </a:t>
            </a:r>
            <a:r>
              <a:rPr lang="cs-CZ" baseline="0" dirty="0" err="1" smtClean="0"/>
              <a:t>heterogametického</a:t>
            </a:r>
            <a:r>
              <a:rPr lang="cs-CZ" baseline="0" dirty="0" smtClean="0"/>
              <a:t> pohlaví (tj. samec u systému XX/</a:t>
            </a:r>
            <a:r>
              <a:rPr lang="cs-CZ" baseline="0" dirty="0" err="1" smtClean="0"/>
              <a:t>XY</a:t>
            </a:r>
            <a:r>
              <a:rPr lang="cs-CZ" baseline="0" dirty="0" smtClean="0"/>
              <a:t> a samice u systému </a:t>
            </a:r>
            <a:r>
              <a:rPr lang="cs-CZ" baseline="0" dirty="0" err="1" smtClean="0"/>
              <a:t>ZZ</a:t>
            </a:r>
            <a:r>
              <a:rPr lang="cs-CZ" baseline="0" dirty="0" smtClean="0"/>
              <a:t>/</a:t>
            </a:r>
            <a:r>
              <a:rPr lang="cs-CZ" baseline="0" dirty="0" err="1" smtClean="0"/>
              <a:t>ZW</a:t>
            </a:r>
            <a:r>
              <a:rPr lang="cs-CZ" baseline="0" dirty="0" smtClean="0"/>
              <a:t>) se vyskytuje v jediné kopii (je tzv. </a:t>
            </a:r>
            <a:r>
              <a:rPr lang="cs-CZ" baseline="0" dirty="0" err="1" smtClean="0"/>
              <a:t>hemizygotní</a:t>
            </a:r>
            <a:r>
              <a:rPr lang="cs-CZ" baseline="0" dirty="0" smtClean="0"/>
              <a:t>) , takže se alela projeví bez ohledu na to, jestli je jinak recesivní nebo dominantní. Pokud je populace v </a:t>
            </a:r>
            <a:r>
              <a:rPr lang="cs-CZ" baseline="0" dirty="0" err="1" smtClean="0"/>
              <a:t>HWE</a:t>
            </a:r>
            <a:r>
              <a:rPr lang="cs-CZ" baseline="0" dirty="0" smtClean="0"/>
              <a:t>, platí, že frekvence genotypů u </a:t>
            </a:r>
            <a:r>
              <a:rPr lang="cs-CZ" baseline="0" dirty="0" err="1" smtClean="0"/>
              <a:t>heterogametického</a:t>
            </a:r>
            <a:r>
              <a:rPr lang="cs-CZ" baseline="0" dirty="0" smtClean="0"/>
              <a:t> pohlaví = frekvence alel v populaci (čili Q = q a P = p). Tyto frekvence platí i pro </a:t>
            </a:r>
            <a:r>
              <a:rPr lang="cs-CZ" baseline="0" dirty="0" err="1" smtClean="0"/>
              <a:t>homogametické</a:t>
            </a:r>
            <a:r>
              <a:rPr lang="cs-CZ" baseline="0" dirty="0" smtClean="0"/>
              <a:t> pohlaví, takže se tímto dá zjistit frekvence přenašečů pohlavně vázaných znaků (např. z frekvence hemofiliků zjistíme, kolik je v populaci přenašeček hemofilie).</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20</a:t>
            </a:fld>
            <a:endParaRPr lang="cs-CZ"/>
          </a:p>
        </p:txBody>
      </p:sp>
    </p:spTree>
    <p:extLst>
      <p:ext uri="{BB962C8B-B14F-4D97-AF65-F5344CB8AC3E}">
        <p14:creationId xmlns:p14="http://schemas.microsoft.com/office/powerpoint/2010/main" val="3136589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Both</a:t>
            </a:r>
            <a:r>
              <a:rPr lang="cs-CZ" dirty="0" smtClean="0"/>
              <a:t> et al. (2005) DOI: 10.1111/j.1365-2656.2005.00962.x</a:t>
            </a:r>
            <a:endParaRPr lang="en-US" dirty="0" smtClean="0"/>
          </a:p>
          <a:p>
            <a:r>
              <a:rPr lang="en-US" dirty="0" err="1" smtClean="0"/>
              <a:t>Obr</a:t>
            </a:r>
            <a:r>
              <a:rPr lang="cs-CZ" dirty="0" smtClean="0"/>
              <a:t>á</a:t>
            </a:r>
            <a:r>
              <a:rPr lang="en-US" dirty="0" err="1" smtClean="0"/>
              <a:t>zek</a:t>
            </a:r>
            <a:r>
              <a:rPr lang="en-US" dirty="0" smtClean="0"/>
              <a:t> z http://www.thecoli.com/threads/i-cant-get-enough-of-these-great-t-ts-wow.324101/</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26</a:t>
            </a:fld>
            <a:endParaRPr lang="cs-CZ"/>
          </a:p>
        </p:txBody>
      </p:sp>
    </p:spTree>
    <p:extLst>
      <p:ext uri="{BB962C8B-B14F-4D97-AF65-F5344CB8AC3E}">
        <p14:creationId xmlns:p14="http://schemas.microsoft.com/office/powerpoint/2010/main" val="146924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27</a:t>
            </a:fld>
            <a:endParaRPr lang="cs-CZ"/>
          </a:p>
        </p:txBody>
      </p:sp>
    </p:spTree>
    <p:extLst>
      <p:ext uri="{BB962C8B-B14F-4D97-AF65-F5344CB8AC3E}">
        <p14:creationId xmlns:p14="http://schemas.microsoft.com/office/powerpoint/2010/main" val="979446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smtClean="0"/>
              <a:t>Velice zjednodušeně: </a:t>
            </a:r>
            <a:r>
              <a:rPr lang="cs-CZ" altLang="cs-CZ" dirty="0" err="1" smtClean="0"/>
              <a:t>MHC</a:t>
            </a:r>
            <a:r>
              <a:rPr lang="cs-CZ" altLang="cs-CZ" dirty="0" smtClean="0"/>
              <a:t> komplex je</a:t>
            </a:r>
            <a:r>
              <a:rPr lang="cs-CZ" altLang="cs-CZ" baseline="0" dirty="0" smtClean="0"/>
              <a:t> důležitou součástí adaptivního imunitního systému obratlovců. </a:t>
            </a:r>
            <a:r>
              <a:rPr lang="cs-CZ" altLang="cs-CZ" dirty="0" smtClean="0"/>
              <a:t>Geny </a:t>
            </a:r>
            <a:r>
              <a:rPr lang="cs-CZ" altLang="cs-CZ" dirty="0" err="1" smtClean="0"/>
              <a:t>MHC</a:t>
            </a:r>
            <a:r>
              <a:rPr lang="cs-CZ" altLang="cs-CZ" dirty="0" smtClean="0"/>
              <a:t> komplexu kódují glykoproteiny,</a:t>
            </a:r>
            <a:r>
              <a:rPr lang="cs-CZ" altLang="cs-CZ" baseline="0" dirty="0" smtClean="0"/>
              <a:t> které na povrchu každé jaderné buňky prezentují antigeny, což jsou molekuly pocházející z metabolismu buňky, </a:t>
            </a:r>
            <a:r>
              <a:rPr lang="cs-CZ" altLang="cs-CZ" dirty="0" smtClean="0"/>
              <a:t>čili za normálních okolností buňka sděluje, že je v pořádku a má jen vlastní antigeny. Pokud je napadena virem, vnitrobuněčnou bakterií, nebo u ní dochází ke změnám vedoucím k rakovině, objeví se příslušné antigeny na jejím povrchu navázané na </a:t>
            </a:r>
            <a:r>
              <a:rPr lang="cs-CZ" altLang="cs-CZ" dirty="0" err="1" smtClean="0"/>
              <a:t>MHC</a:t>
            </a:r>
            <a:r>
              <a:rPr lang="cs-CZ" altLang="cs-CZ" dirty="0" smtClean="0"/>
              <a:t> glykoproteiny. Na ně reagují</a:t>
            </a:r>
            <a:r>
              <a:rPr lang="cs-CZ" altLang="cs-CZ" baseline="0" dirty="0" smtClean="0"/>
              <a:t> bílé krvinky (T lymfocyty) a b</a:t>
            </a:r>
            <a:r>
              <a:rPr lang="cs-CZ" altLang="cs-CZ" dirty="0" smtClean="0"/>
              <a:t>uňce nařídí </a:t>
            </a:r>
            <a:r>
              <a:rPr lang="cs-CZ" altLang="cs-CZ" dirty="0" err="1" smtClean="0"/>
              <a:t>apoptózu</a:t>
            </a:r>
            <a:r>
              <a:rPr lang="cs-CZ" altLang="cs-CZ" dirty="0" smtClean="0"/>
              <a:t>. Proteiny z různých alel </a:t>
            </a:r>
            <a:r>
              <a:rPr lang="cs-CZ" altLang="cs-CZ" dirty="0" err="1" smtClean="0"/>
              <a:t>MHC</a:t>
            </a:r>
            <a:r>
              <a:rPr lang="cs-CZ" altLang="cs-CZ" dirty="0" smtClean="0"/>
              <a:t> váží různé antigeny, čili čím více</a:t>
            </a:r>
            <a:r>
              <a:rPr lang="cs-CZ" altLang="cs-CZ" baseline="0" dirty="0" smtClean="0"/>
              <a:t> alel mám, tím více antigenů mohou mé buňky prezentovat na svém povrchu a tím menší je šance, že T-buňkám něco unikne</a:t>
            </a:r>
            <a:r>
              <a:rPr lang="cs-CZ" altLang="cs-CZ" dirty="0" smtClean="0"/>
              <a:t>. </a:t>
            </a:r>
            <a:r>
              <a:rPr lang="cs-CZ" altLang="cs-CZ" dirty="0" err="1" smtClean="0"/>
              <a:t>MHC</a:t>
            </a:r>
            <a:r>
              <a:rPr lang="cs-CZ" altLang="cs-CZ" dirty="0" smtClean="0"/>
              <a:t> I alely jsou </a:t>
            </a:r>
            <a:r>
              <a:rPr lang="cs-CZ" altLang="cs-CZ" dirty="0" err="1" smtClean="0"/>
              <a:t>kodominantní</a:t>
            </a:r>
            <a:r>
              <a:rPr lang="cs-CZ" altLang="cs-CZ" dirty="0" smtClean="0"/>
              <a:t>, proto heterozygoti ve všech </a:t>
            </a:r>
            <a:r>
              <a:rPr lang="cs-CZ" altLang="cs-CZ" dirty="0" err="1" smtClean="0"/>
              <a:t>lokusech</a:t>
            </a:r>
            <a:r>
              <a:rPr lang="cs-CZ" altLang="cs-CZ" dirty="0" smtClean="0"/>
              <a:t> mají na povrchu buněk největší variabilitu </a:t>
            </a:r>
            <a:r>
              <a:rPr lang="cs-CZ" altLang="cs-CZ" dirty="0" err="1" smtClean="0"/>
              <a:t>MHC</a:t>
            </a:r>
            <a:r>
              <a:rPr lang="cs-CZ" altLang="cs-CZ" dirty="0" smtClean="0"/>
              <a:t> I molekul.</a:t>
            </a:r>
            <a:r>
              <a:rPr lang="cs-CZ" altLang="cs-CZ" baseline="0" dirty="0" smtClean="0"/>
              <a:t> </a:t>
            </a:r>
          </a:p>
          <a:p>
            <a:endParaRPr lang="cs-CZ" altLang="cs-CZ" dirty="0" smtClean="0"/>
          </a:p>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28</a:t>
            </a:fld>
            <a:endParaRPr lang="cs-CZ"/>
          </a:p>
        </p:txBody>
      </p:sp>
    </p:spTree>
    <p:extLst>
      <p:ext uri="{BB962C8B-B14F-4D97-AF65-F5344CB8AC3E}">
        <p14:creationId xmlns:p14="http://schemas.microsoft.com/office/powerpoint/2010/main" val="346031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Prací zabývajících se vlivu </a:t>
            </a:r>
            <a:r>
              <a:rPr lang="cs-CZ" altLang="cs-CZ" dirty="0" err="1" smtClean="0"/>
              <a:t>MHC</a:t>
            </a:r>
            <a:r>
              <a:rPr lang="cs-CZ" altLang="cs-CZ" dirty="0" smtClean="0"/>
              <a:t> na výběr partnera u lidí je několik. První práce pochází od </a:t>
            </a:r>
            <a:r>
              <a:rPr lang="cs-CZ" altLang="cs-CZ" dirty="0" err="1" smtClean="0"/>
              <a:t>Wedekind</a:t>
            </a:r>
            <a:r>
              <a:rPr lang="cs-CZ" altLang="cs-CZ" dirty="0" smtClean="0"/>
              <a:t> et al 1995, kde měly ženy hodnotit potenciální partnery podle pachu triček, která muži po dvě noci nosili. Pokusu se účastnilo 44 mužů a 49 žen, z nichž 18 bralo hormonální antikoncepci. Tento pokus ukázal, že ženy bez antikoncepce preferují muže s odlišnými </a:t>
            </a:r>
            <a:r>
              <a:rPr lang="cs-CZ" altLang="cs-CZ" dirty="0" err="1" smtClean="0"/>
              <a:t>MHC</a:t>
            </a:r>
            <a:r>
              <a:rPr lang="cs-CZ" altLang="cs-CZ" dirty="0" smtClean="0"/>
              <a:t> alelami (hodnoceno v době ovulace), zatímco ženy s antikoncepcí preferovaly muže s podobnými alelami. V čem spočívá vliv antikoncepce není jasné, vysvětlení bylo, že napodobuje těhotenství, což může ovlivnit volbu partnera. Toto by podporoval i fakt, že těhotné ženy mají podobné preference jako ženy s antikoncepcí. </a:t>
            </a:r>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sz="1200" dirty="0" err="1" smtClean="0">
                <a:latin typeface="Calibri" pitchFamily="34" charset="0"/>
              </a:rPr>
              <a:t>Info</a:t>
            </a:r>
            <a:r>
              <a:rPr lang="cs-CZ" altLang="cs-CZ" sz="1200" dirty="0" smtClean="0">
                <a:latin typeface="Calibri" pitchFamily="34" charset="0"/>
              </a:rPr>
              <a:t> z </a:t>
            </a:r>
            <a:r>
              <a:rPr lang="cs-CZ" altLang="cs-CZ" sz="1200" dirty="0" err="1" smtClean="0">
                <a:latin typeface="Calibri" pitchFamily="34" charset="0"/>
              </a:rPr>
              <a:t>Wedekind</a:t>
            </a:r>
            <a:r>
              <a:rPr lang="cs-CZ" altLang="cs-CZ" sz="1200" dirty="0" smtClean="0">
                <a:latin typeface="Calibri" pitchFamily="34" charset="0"/>
              </a:rPr>
              <a:t> et al. (1995) a</a:t>
            </a:r>
            <a:r>
              <a:rPr lang="cs-CZ" altLang="cs-CZ" sz="1200" baseline="0" dirty="0" smtClean="0">
                <a:latin typeface="Calibri" pitchFamily="34" charset="0"/>
              </a:rPr>
              <a:t> </a:t>
            </a:r>
            <a:r>
              <a:rPr lang="cs-CZ" altLang="cs-CZ" sz="1200" dirty="0" smtClean="0">
                <a:latin typeface="Calibri" pitchFamily="34" charset="0"/>
              </a:rPr>
              <a:t>Havlíček a </a:t>
            </a:r>
            <a:r>
              <a:rPr lang="cs-CZ" altLang="cs-CZ" sz="1200" dirty="0" err="1" smtClean="0">
                <a:latin typeface="Calibri" pitchFamily="34" charset="0"/>
              </a:rPr>
              <a:t>Roberts</a:t>
            </a:r>
            <a:r>
              <a:rPr lang="cs-CZ" altLang="cs-CZ" sz="1200" dirty="0" smtClean="0">
                <a:latin typeface="Calibri" pitchFamily="34" charset="0"/>
              </a:rPr>
              <a:t> (2008)</a:t>
            </a:r>
          </a:p>
          <a:p>
            <a:pPr marL="0" marR="0" indent="0" algn="l" defTabSz="914400" rtl="0" eaLnBrk="1" fontAlgn="auto" latinLnBrk="0" hangingPunct="1">
              <a:lnSpc>
                <a:spcPct val="100000"/>
              </a:lnSpc>
              <a:spcBef>
                <a:spcPts val="0"/>
              </a:spcBef>
              <a:spcAft>
                <a:spcPts val="0"/>
              </a:spcAft>
              <a:buClrTx/>
              <a:buSzTx/>
              <a:buFontTx/>
              <a:buNone/>
              <a:tabLst/>
              <a:defRPr/>
            </a:pPr>
            <a:endParaRPr lang="cs-CZ" altLang="cs-CZ" dirty="0" smtClean="0"/>
          </a:p>
          <a:p>
            <a:r>
              <a:rPr lang="cs-CZ" altLang="cs-CZ" dirty="0" smtClean="0"/>
              <a:t>	</a:t>
            </a:r>
          </a:p>
        </p:txBody>
      </p:sp>
    </p:spTree>
    <p:extLst>
      <p:ext uri="{BB962C8B-B14F-4D97-AF65-F5344CB8AC3E}">
        <p14:creationId xmlns:p14="http://schemas.microsoft.com/office/powerpoint/2010/main" val="249799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V práci </a:t>
            </a:r>
            <a:r>
              <a:rPr lang="cs-CZ" altLang="cs-CZ" dirty="0" err="1" smtClean="0"/>
              <a:t>Roberts</a:t>
            </a:r>
            <a:r>
              <a:rPr lang="cs-CZ" altLang="cs-CZ" dirty="0" smtClean="0"/>
              <a:t> et al. autoři hodnotili preference u žen před a po počátku užívání antikoncepce. Ukázalo se, že ženy, které začaly brát antikoncepci, více preferují muže s podobnými </a:t>
            </a:r>
            <a:r>
              <a:rPr lang="cs-CZ" altLang="cs-CZ" dirty="0" err="1" smtClean="0"/>
              <a:t>MHC</a:t>
            </a:r>
            <a:r>
              <a:rPr lang="cs-CZ" altLang="cs-CZ" dirty="0" smtClean="0"/>
              <a:t> alelami.  V jedné studii bylo kromě hodnocení preferencí pomocí dotazníku zjišťováno, jak jsou ženy sexuálně spokojené ve svém současném vztahu. Ukázalo se, že spokojenost je negativně korelovaná s množstvím shodných alel </a:t>
            </a:r>
            <a:r>
              <a:rPr lang="cs-CZ" altLang="cs-CZ" dirty="0" err="1" smtClean="0"/>
              <a:t>MHC</a:t>
            </a:r>
            <a:r>
              <a:rPr lang="cs-CZ" altLang="cs-CZ" dirty="0" smtClean="0"/>
              <a:t> mezi partnery a zvyšuje šanci na </a:t>
            </a:r>
            <a:r>
              <a:rPr lang="cs-CZ" altLang="cs-CZ" dirty="0" err="1" smtClean="0"/>
              <a:t>mimopárové</a:t>
            </a:r>
            <a:r>
              <a:rPr lang="cs-CZ" altLang="cs-CZ" dirty="0" smtClean="0"/>
              <a:t> sexuální styky. Míra nevěry je skutečně korelovaná s podobností </a:t>
            </a:r>
            <a:r>
              <a:rPr lang="cs-CZ" altLang="cs-CZ" dirty="0" err="1" smtClean="0"/>
              <a:t>MHC</a:t>
            </a:r>
            <a:r>
              <a:rPr lang="cs-CZ" altLang="cs-CZ" dirty="0" smtClean="0"/>
              <a:t> partnerů,  ne zvýšenou promiskuitou, protože nevěra se lišila u současných a minulých partnerů. Nevěra byla častější v době ovulace.</a:t>
            </a:r>
          </a:p>
          <a:p>
            <a:r>
              <a:rPr lang="cs-CZ" altLang="cs-CZ" dirty="0" smtClean="0"/>
              <a:t>   Z těchto studií vychází, že ženy s a bez antikoncepce se liší preferencí partnerů vzhledem k </a:t>
            </a:r>
            <a:r>
              <a:rPr lang="cs-CZ" altLang="cs-CZ" dirty="0" err="1" smtClean="0"/>
              <a:t>MHC</a:t>
            </a:r>
            <a:r>
              <a:rPr lang="cs-CZ" altLang="cs-CZ" dirty="0" smtClean="0"/>
              <a:t> </a:t>
            </a:r>
            <a:r>
              <a:rPr lang="cs-CZ" altLang="cs-CZ" dirty="0" err="1" smtClean="0"/>
              <a:t>lokusu</a:t>
            </a:r>
            <a:r>
              <a:rPr lang="cs-CZ" altLang="cs-CZ" dirty="0" smtClean="0"/>
              <a:t>. Výběr partnera pod vlivem antikoncepce může vést k tomu, že už ho žena nebude chtít, až přestane antikoncepci užívat, dále bylo prokázáno, že vysoká shoda v alelách </a:t>
            </a:r>
            <a:r>
              <a:rPr lang="cs-CZ" altLang="cs-CZ" dirty="0" err="1" smtClean="0"/>
              <a:t>MHC</a:t>
            </a:r>
            <a:r>
              <a:rPr lang="cs-CZ" altLang="cs-CZ" dirty="0" smtClean="0"/>
              <a:t> vede ke spontánním potratům a i u donošených dětí může mít vysoká </a:t>
            </a:r>
            <a:r>
              <a:rPr lang="cs-CZ" altLang="cs-CZ" dirty="0" err="1" smtClean="0"/>
              <a:t>homozygotnost</a:t>
            </a:r>
            <a:r>
              <a:rPr lang="cs-CZ" altLang="cs-CZ" dirty="0" smtClean="0"/>
              <a:t> vliv na zdraví. Fenomén, který může v moderní společnosti ovlivnit partnera, je i používání různých parfémů a baktericidních mýdel. </a:t>
            </a:r>
          </a:p>
          <a:p>
            <a:endParaRPr lang="cs-CZ" altLang="cs-CZ" dirty="0" smtClean="0"/>
          </a:p>
        </p:txBody>
      </p:sp>
    </p:spTree>
    <p:extLst>
      <p:ext uri="{BB962C8B-B14F-4D97-AF65-F5344CB8AC3E}">
        <p14:creationId xmlns:p14="http://schemas.microsoft.com/office/powerpoint/2010/main" val="1056010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Extrémní formou asortativního párování je příbuzenské křížení (</a:t>
            </a:r>
            <a:r>
              <a:rPr lang="cs-CZ" dirty="0" err="1" smtClean="0"/>
              <a:t>inbreeding</a:t>
            </a:r>
            <a:r>
              <a:rPr lang="cs-CZ" dirty="0" smtClean="0"/>
              <a:t>). Tabulka ukazuje genetickou příbuznost mezi různými</a:t>
            </a:r>
            <a:r>
              <a:rPr lang="cs-CZ" baseline="0" dirty="0" smtClean="0"/>
              <a:t> členy rodiny. Ve většině kultur jsou příbuzenské sňatky zakázané a nejbližší povolená příbuznost je bratranec a sestřenice. To vychází z pozorování, že potomci příbuzných rodičů jsou častěji zdravotně postiženi, než potomci nepříbuzných jedinců. To je dáno tím, že každý jedinec nese ve svém genomu několik recesivních alel, schopných v homozygotním stavu způsobit závažnou nebo smrtelnou chorobu. Tyto alely bývají velmi vzácné a někdy se vyskytují jen v rámci rodové linie. Ze sňatku s členem rodiny se tak může narodit homozygot pro škodlivou recesivní alelu s vyšší pravděpodobností, než ze svazku nepříbuzných jedinců.</a:t>
            </a:r>
          </a:p>
          <a:p>
            <a:endParaRPr lang="cs-CZ" baseline="0" dirty="0" smtClean="0"/>
          </a:p>
          <a:p>
            <a:r>
              <a:rPr lang="cs-CZ" baseline="0" dirty="0" smtClean="0"/>
              <a:t>Koeficient příbuznosti (r) se počítá:</a:t>
            </a:r>
          </a:p>
          <a:p>
            <a:endParaRPr lang="cs-CZ" baseline="0" dirty="0" smtClean="0"/>
          </a:p>
          <a:p>
            <a:r>
              <a:rPr lang="cs-CZ" baseline="0" dirty="0" smtClean="0"/>
              <a:t>r = (½)</a:t>
            </a:r>
            <a:r>
              <a:rPr lang="cs-CZ" baseline="30000" dirty="0" smtClean="0"/>
              <a:t>n</a:t>
            </a:r>
            <a:r>
              <a:rPr lang="cs-CZ" baseline="0" dirty="0" smtClean="0"/>
              <a:t>    n=počet kroků v genealogii</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31</a:t>
            </a:fld>
            <a:endParaRPr lang="cs-CZ"/>
          </a:p>
        </p:txBody>
      </p:sp>
    </p:spTree>
    <p:extLst>
      <p:ext uri="{BB962C8B-B14F-4D97-AF65-F5344CB8AC3E}">
        <p14:creationId xmlns:p14="http://schemas.microsoft.com/office/powerpoint/2010/main" val="424616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Frekvence jednotlivých genotypů se počítá počet jedinců s příslušným genotypem/</a:t>
            </a:r>
            <a:r>
              <a:rPr lang="cs-CZ" baseline="0" dirty="0" smtClean="0"/>
              <a:t> celkový počet studovaných jedinců. Součet frekvencí všech genotypů musí dát 1 (neboli 100%).</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a:t>
            </a:fld>
            <a:endParaRPr lang="cs-CZ"/>
          </a:p>
        </p:txBody>
      </p:sp>
    </p:spTree>
    <p:extLst>
      <p:ext uri="{BB962C8B-B14F-4D97-AF65-F5344CB8AC3E}">
        <p14:creationId xmlns:p14="http://schemas.microsoft.com/office/powerpoint/2010/main" val="74909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smtClean="0">
                <a:solidFill>
                  <a:srgbClr val="1C344C"/>
                </a:solidFill>
              </a:rPr>
              <a:t>Pravděpodobnost</a:t>
            </a:r>
            <a:r>
              <a:rPr lang="cs-CZ" sz="1200" baseline="0" dirty="0" smtClean="0">
                <a:solidFill>
                  <a:srgbClr val="1C344C"/>
                </a:solidFill>
              </a:rPr>
              <a:t>, že potomek bude homozygotní pro alelu zděděnou od společného předka, se počítá koeficient příbuznosti x ¼, což je v případě bratrance a sestřenice prvního stupně 1/8 (tj. 12,5%) x ¼ = 0,03125 (tj. 3,125%).  V tomto případě sledujeme původ recesivní alely </a:t>
            </a:r>
            <a:r>
              <a:rPr lang="cs-CZ" sz="1200" i="1" baseline="0" dirty="0" smtClean="0">
                <a:solidFill>
                  <a:srgbClr val="1C344C"/>
                </a:solidFill>
              </a:rPr>
              <a:t>a</a:t>
            </a:r>
            <a:r>
              <a:rPr lang="cs-CZ" sz="1200" baseline="0" dirty="0" smtClean="0">
                <a:solidFill>
                  <a:srgbClr val="1C344C"/>
                </a:solidFill>
              </a:rPr>
              <a:t>, která v homozygotním stavu způsobí nějakou chorobu (zajímá nás tedy jen jeden druh homozygotů - </a:t>
            </a:r>
            <a:r>
              <a:rPr lang="cs-CZ" sz="1200" i="1" baseline="0" dirty="0" err="1" smtClean="0">
                <a:solidFill>
                  <a:srgbClr val="1C344C"/>
                </a:solidFill>
              </a:rPr>
              <a:t>aa</a:t>
            </a:r>
            <a:r>
              <a:rPr lang="cs-CZ" sz="1200" baseline="0" dirty="0" smtClean="0">
                <a:solidFill>
                  <a:srgbClr val="1C344C"/>
                </a:solidFill>
              </a:rPr>
              <a:t>). Pravděpodobnost narození recesivního homozygota tomuto páru je tak 0,03125/2 = 0,016, čili 1,6%.</a:t>
            </a:r>
            <a:endParaRPr lang="cs-CZ" sz="1200" dirty="0" smtClean="0">
              <a:solidFill>
                <a:srgbClr val="1C344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smtClean="0">
              <a:solidFill>
                <a:srgbClr val="1C344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32</a:t>
            </a:fld>
            <a:endParaRPr lang="cs-CZ"/>
          </a:p>
        </p:txBody>
      </p:sp>
    </p:spTree>
    <p:extLst>
      <p:ext uri="{BB962C8B-B14F-4D97-AF65-F5344CB8AC3E}">
        <p14:creationId xmlns:p14="http://schemas.microsoft.com/office/powerpoint/2010/main" val="386864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33</a:t>
            </a:fld>
            <a:endParaRPr lang="cs-CZ"/>
          </a:p>
        </p:txBody>
      </p:sp>
    </p:spTree>
    <p:extLst>
      <p:ext uri="{BB962C8B-B14F-4D97-AF65-F5344CB8AC3E}">
        <p14:creationId xmlns:p14="http://schemas.microsoft.com/office/powerpoint/2010/main" val="4004660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Princip zvyšování</a:t>
            </a:r>
            <a:r>
              <a:rPr lang="cs-CZ" baseline="0" dirty="0" smtClean="0"/>
              <a:t> </a:t>
            </a:r>
            <a:r>
              <a:rPr lang="cs-CZ" baseline="0" dirty="0" err="1" smtClean="0"/>
              <a:t>homozygotnosti</a:t>
            </a:r>
            <a:r>
              <a:rPr lang="cs-CZ" baseline="0" dirty="0" smtClean="0"/>
              <a:t> se nejlépe ukazuje na druhu množícím se samooplozením, což je extrémní forma </a:t>
            </a:r>
            <a:r>
              <a:rPr lang="cs-CZ" baseline="0" dirty="0" err="1" smtClean="0"/>
              <a:t>inbreedingu</a:t>
            </a:r>
            <a:r>
              <a:rPr lang="cs-CZ" baseline="0" dirty="0" smtClean="0"/>
              <a:t>. Začneme-li s populací složenou výhradně z heterozygotů, dostaneme v následující generaci díky náhodné segregaci alel polovinu heterozygotů, čtvrtinu homozygotů </a:t>
            </a:r>
            <a:r>
              <a:rPr lang="cs-CZ" i="1" baseline="0" dirty="0" err="1" smtClean="0"/>
              <a:t>AA</a:t>
            </a:r>
            <a:r>
              <a:rPr lang="cs-CZ" baseline="0" dirty="0" smtClean="0"/>
              <a:t> a čtvrtinu homozygotů </a:t>
            </a:r>
            <a:r>
              <a:rPr lang="cs-CZ" i="1" baseline="0" dirty="0" err="1" smtClean="0"/>
              <a:t>aa</a:t>
            </a:r>
            <a:r>
              <a:rPr lang="cs-CZ" baseline="0" dirty="0" smtClean="0"/>
              <a:t>. Protože se druh množí samooplozením, vzniklí homozygoti budou produkovat výhradně homozygoty, zatímco heterozygot bude stále kromě heterozygotů </a:t>
            </a:r>
            <a:r>
              <a:rPr lang="cs-CZ" baseline="0" dirty="0" err="1" smtClean="0"/>
              <a:t>vyštěpovat</a:t>
            </a:r>
            <a:r>
              <a:rPr lang="cs-CZ" baseline="0" dirty="0" smtClean="0"/>
              <a:t> i homozygoty. Podíl heterozygotů tak každou generaci klesne, až po mnoha generacích zmizí úplně a populace bude složená výhradně v homozygotů.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34</a:t>
            </a:fld>
            <a:endParaRPr lang="cs-CZ"/>
          </a:p>
        </p:txBody>
      </p:sp>
    </p:spTree>
    <p:extLst>
      <p:ext uri="{BB962C8B-B14F-4D97-AF65-F5344CB8AC3E}">
        <p14:creationId xmlns:p14="http://schemas.microsoft.com/office/powerpoint/2010/main" val="3768110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35</a:t>
            </a:fld>
            <a:endParaRPr lang="cs-CZ"/>
          </a:p>
        </p:txBody>
      </p:sp>
    </p:spTree>
    <p:extLst>
      <p:ext uri="{BB962C8B-B14F-4D97-AF65-F5344CB8AC3E}">
        <p14:creationId xmlns:p14="http://schemas.microsoft.com/office/powerpoint/2010/main" val="1280400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smtClean="0">
                <a:solidFill>
                  <a:srgbClr val="1C344C"/>
                </a:solidFill>
              </a:rPr>
              <a:t>Množství škodlivých recesivních alel z X</a:t>
            </a:r>
            <a:r>
              <a:rPr lang="en-US" sz="1200" dirty="0" err="1" smtClean="0">
                <a:solidFill>
                  <a:srgbClr val="1C344C"/>
                </a:solidFill>
              </a:rPr>
              <a:t>ue</a:t>
            </a:r>
            <a:r>
              <a:rPr lang="en-US" sz="1200" dirty="0" smtClean="0">
                <a:solidFill>
                  <a:srgbClr val="1C344C"/>
                </a:solidFill>
              </a:rPr>
              <a:t> et al. </a:t>
            </a:r>
            <a:r>
              <a:rPr lang="cs-CZ" sz="1200" dirty="0" smtClean="0">
                <a:solidFill>
                  <a:srgbClr val="1C344C"/>
                </a:solidFill>
              </a:rPr>
              <a:t>(</a:t>
            </a:r>
            <a:r>
              <a:rPr lang="en-US" sz="1200" dirty="0" smtClean="0">
                <a:solidFill>
                  <a:srgbClr val="1C344C"/>
                </a:solidFill>
              </a:rPr>
              <a:t>2012</a:t>
            </a:r>
            <a:r>
              <a:rPr lang="cs-CZ" sz="1200" dirty="0" smtClean="0">
                <a:solidFill>
                  <a:srgbClr val="1C344C"/>
                </a:solidFill>
              </a:rPr>
              <a:t>)</a:t>
            </a:r>
            <a:r>
              <a:rPr lang="en-US" sz="1200" dirty="0" smtClean="0">
                <a:solidFill>
                  <a:srgbClr val="1C344C"/>
                </a:solidFill>
              </a:rPr>
              <a:t> http://www.cell.com/AJHG/retrieve/pii/S0002929712005381</a:t>
            </a:r>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36</a:t>
            </a:fld>
            <a:endParaRPr lang="cs-CZ"/>
          </a:p>
        </p:txBody>
      </p:sp>
    </p:spTree>
    <p:extLst>
      <p:ext uri="{BB962C8B-B14F-4D97-AF65-F5344CB8AC3E}">
        <p14:creationId xmlns:p14="http://schemas.microsoft.com/office/powerpoint/2010/main" val="382664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U</a:t>
            </a:r>
            <a:r>
              <a:rPr lang="cs-CZ" baseline="0" dirty="0" smtClean="0"/>
              <a:t> malých populací je </a:t>
            </a:r>
            <a:r>
              <a:rPr lang="cs-CZ" baseline="0" dirty="0" err="1" smtClean="0"/>
              <a:t>inbreeding</a:t>
            </a:r>
            <a:r>
              <a:rPr lang="cs-CZ" baseline="0" dirty="0" smtClean="0"/>
              <a:t> nevyhnutelný, protože je jedinou cestou, jak mít vůbec nějaké potomstvo. Průvodním jevem u druhů, které se jinak množí tzv. </a:t>
            </a:r>
            <a:r>
              <a:rPr lang="cs-CZ" baseline="0" dirty="0" err="1" smtClean="0"/>
              <a:t>outbreedingem</a:t>
            </a:r>
            <a:r>
              <a:rPr lang="cs-CZ" baseline="0" dirty="0" smtClean="0"/>
              <a:t> (čili křížením s nepříbuznými jedinci) je </a:t>
            </a:r>
            <a:r>
              <a:rPr lang="cs-CZ" baseline="0" dirty="0" err="1" smtClean="0"/>
              <a:t>inbrední</a:t>
            </a:r>
            <a:r>
              <a:rPr lang="cs-CZ" baseline="0" dirty="0" smtClean="0"/>
              <a:t> deprese, stav, při které potomstvo vzniklé </a:t>
            </a:r>
            <a:r>
              <a:rPr lang="cs-CZ" baseline="0" dirty="0" err="1" smtClean="0"/>
              <a:t>inbreedingem</a:t>
            </a:r>
            <a:r>
              <a:rPr lang="cs-CZ" baseline="0" dirty="0" smtClean="0"/>
              <a:t> má různé zdravotní problémy, právě vlivem </a:t>
            </a:r>
            <a:r>
              <a:rPr lang="cs-CZ" baseline="0" dirty="0" err="1" smtClean="0"/>
              <a:t>inbreedingu</a:t>
            </a:r>
            <a:r>
              <a:rPr lang="cs-CZ" baseline="0" dirty="0" smtClean="0"/>
              <a:t>, který umožní vzácným škodlivým recesivním alelám dostat se do homozygotního stavu. Vysoká </a:t>
            </a:r>
            <a:r>
              <a:rPr lang="cs-CZ" baseline="0" dirty="0" err="1" smtClean="0"/>
              <a:t>homozygotnost</a:t>
            </a:r>
            <a:r>
              <a:rPr lang="cs-CZ" baseline="0" dirty="0" smtClean="0"/>
              <a:t> a tím nízká variabilita potomstva způsobuje i menší odolnost vůči patogenům (selekce nemá z čeho vybírat odolnější nebo momentálně predátorem/patogenem přehlížené jedince = kombinace alel), což může nakonec vést až k vymření populace, případně druhu. </a:t>
            </a: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Obrázky z https://en.wikipedia.org/wiki/Red_Queen%27s_race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http://cheetah.org/</a:t>
            </a:r>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38</a:t>
            </a:fld>
            <a:endParaRPr lang="cs-CZ"/>
          </a:p>
        </p:txBody>
      </p:sp>
    </p:spTree>
    <p:extLst>
      <p:ext uri="{BB962C8B-B14F-4D97-AF65-F5344CB8AC3E}">
        <p14:creationId xmlns:p14="http://schemas.microsoft.com/office/powerpoint/2010/main" val="3577568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Samaritáni jsou prastará náboženská sekta, stará cca 2700 let, zmiňovaná i v Bibli. Stále udržují biblické tradice, včetně zvířecích obětí, izolaci menstruujících žen a donedávna zákazu sňatků s lidmi mimo komunitu. V 5. století bylo Samaritánů více než milion, takže sňatky uvnitř komunity nepředstavovaly problém, ale díky násilné konverzi k Islámu a pronásledování se jejich počet drasticky snížil a v roce 1917 jich zbylo pouze 146. Komunita se opět rozrostla díky velkým rodinám s množstvím dětí, ale zákaz sňatků mimo komunitu vyžadoval svazky mezi pokrevními příbuznými, hlavně bratranci a sestřenicemi (40% sňatků). To si vybralo svou daň, takže mnoho Samaritánů mělo zdravotní problémy, trpělo hluchotou, slepotou, byli němí, riziko narození postiženého dítěte bylo 10x vyšší než je obvyklé a rovněž počet spontánních potratů byl 10x vyšší než v ostatních populacích. </a:t>
            </a:r>
          </a:p>
          <a:p>
            <a:r>
              <a:rPr lang="cs-CZ" dirty="0" smtClean="0"/>
              <a:t>  Nyní Samaritáni řeší problémy </a:t>
            </a:r>
            <a:r>
              <a:rPr lang="cs-CZ" dirty="0" err="1" smtClean="0"/>
              <a:t>inbreedingu</a:t>
            </a:r>
            <a:r>
              <a:rPr lang="cs-CZ" dirty="0" smtClean="0"/>
              <a:t> pomocí genetických testů (genetické testování potenciálních manželů, prenatální diagnostika a potraty postižených plodů). Navíc vzácně povolují i sňatky s ženami mimo komunitu.  V současné </a:t>
            </a:r>
            <a:r>
              <a:rPr lang="cs-CZ" dirty="0" smtClean="0"/>
              <a:t>době </a:t>
            </a:r>
            <a:r>
              <a:rPr lang="cs-CZ" dirty="0" smtClean="0"/>
              <a:t>populace Samaritánů čítá kolem</a:t>
            </a:r>
            <a:r>
              <a:rPr lang="cs-CZ" baseline="0" dirty="0" smtClean="0"/>
              <a:t> 750 lidí, kteří žijí téměř výhradně na dvou místech v Izraeli – v městě </a:t>
            </a:r>
            <a:r>
              <a:rPr lang="cs-CZ" baseline="0" dirty="0" err="1" smtClean="0"/>
              <a:t>Holon</a:t>
            </a:r>
            <a:r>
              <a:rPr lang="cs-CZ" baseline="0" dirty="0" smtClean="0"/>
              <a:t> a ve vesnici na hoře </a:t>
            </a:r>
            <a:r>
              <a:rPr lang="cs-CZ" baseline="0" dirty="0" err="1" smtClean="0"/>
              <a:t>Gerizim</a:t>
            </a:r>
            <a:r>
              <a:rPr lang="cs-CZ" baseline="0" dirty="0" smtClean="0"/>
              <a:t>. </a:t>
            </a:r>
            <a:endParaRPr lang="cs-CZ" dirty="0" smtClean="0"/>
          </a:p>
          <a:p>
            <a:endParaRPr lang="cs-CZ" dirty="0" smtClean="0"/>
          </a:p>
          <a:p>
            <a:r>
              <a:rPr lang="cs-CZ" dirty="0" smtClean="0"/>
              <a:t>http://articles.latimes.com/2012/dec/09/world/la-fg-israel-gene-testing-20121209</a:t>
            </a:r>
          </a:p>
          <a:p>
            <a:r>
              <a:rPr lang="cs-CZ" dirty="0" smtClean="0"/>
              <a:t>Další </a:t>
            </a:r>
            <a:r>
              <a:rPr lang="cs-CZ" dirty="0" err="1" smtClean="0"/>
              <a:t>info</a:t>
            </a:r>
            <a:r>
              <a:rPr lang="cs-CZ" dirty="0" smtClean="0"/>
              <a:t> a Samaritánech např. zde: https://jwa.org/encyclopedia/article/samaritan-sect</a:t>
            </a:r>
          </a:p>
          <a:p>
            <a:r>
              <a:rPr lang="cs-CZ" dirty="0" smtClean="0"/>
              <a:t>Obrázek z</a:t>
            </a:r>
            <a:r>
              <a:rPr lang="cs-CZ" baseline="0" dirty="0" smtClean="0"/>
              <a:t> </a:t>
            </a:r>
            <a:r>
              <a:rPr lang="cs-CZ" baseline="0" dirty="0" err="1" smtClean="0"/>
              <a:t>Wikipedia</a:t>
            </a:r>
            <a:r>
              <a:rPr lang="cs-CZ" baseline="0" dirty="0" smtClean="0"/>
              <a:t>, autor</a:t>
            </a:r>
            <a:r>
              <a:rPr lang="en-US" dirty="0" smtClean="0"/>
              <a:t> </a:t>
            </a:r>
            <a:r>
              <a:rPr lang="en-US" dirty="0" err="1" smtClean="0"/>
              <a:t>Edkaprov</a:t>
            </a:r>
            <a:r>
              <a:rPr lang="en-US" dirty="0" smtClean="0"/>
              <a:t> (Edward </a:t>
            </a:r>
            <a:r>
              <a:rPr lang="en-US" dirty="0" err="1" smtClean="0"/>
              <a:t>Kaprov</a:t>
            </a:r>
            <a:r>
              <a:rPr lang="en-US" dirty="0" smtClean="0"/>
              <a:t>) - Own work, CC BY-SA 3.0, https://commons.wikimedia.org/w/index.php?curid=11418052</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39</a:t>
            </a:fld>
            <a:endParaRPr lang="cs-CZ"/>
          </a:p>
        </p:txBody>
      </p:sp>
    </p:spTree>
    <p:extLst>
      <p:ext uri="{BB962C8B-B14F-4D97-AF65-F5344CB8AC3E}">
        <p14:creationId xmlns:p14="http://schemas.microsoft.com/office/powerpoint/2010/main" val="1358487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Samaritáni v historii prošli dramatickou redukcí počtu, kdy v původně velké a variabilní populace zbylo jen 146 jedinců, takže mnoho alel z původní populace bylo nenávratně ztraceno a zbyly jen ty, které se nacházely v oněch 146 jedincích. I když populace později narostla, je geneticky značně homogenní. Tomuto jevu se říká efekt hrdla láhve, situaci, kdy populace prožila drastickou redukci počtu jedinců, která se projevuje dodneška, kdy je populace (třeba i momentálně početná) neobvykle geneticky homogenní.</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40</a:t>
            </a:fld>
            <a:endParaRPr lang="cs-CZ"/>
          </a:p>
        </p:txBody>
      </p:sp>
    </p:spTree>
    <p:extLst>
      <p:ext uri="{BB962C8B-B14F-4D97-AF65-F5344CB8AC3E}">
        <p14:creationId xmlns:p14="http://schemas.microsoft.com/office/powerpoint/2010/main" val="1891280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Podobným jevem,</a:t>
            </a:r>
            <a:r>
              <a:rPr lang="cs-CZ" baseline="0" dirty="0" smtClean="0"/>
              <a:t> jako je efekt hrdla láhve, je efekt zakladatele. Rozdíl je v tom, že v</a:t>
            </a:r>
            <a:r>
              <a:rPr lang="cs-CZ" dirty="0" smtClean="0"/>
              <a:t> prvním případě je původní</a:t>
            </a:r>
            <a:r>
              <a:rPr lang="cs-CZ" baseline="0" dirty="0" smtClean="0"/>
              <a:t> po</a:t>
            </a:r>
            <a:r>
              <a:rPr lang="cs-CZ" dirty="0" smtClean="0"/>
              <a:t>pulace velká, pak prodělá</a:t>
            </a:r>
            <a:r>
              <a:rPr lang="cs-CZ" baseline="0" dirty="0" smtClean="0"/>
              <a:t> redukci a pak opět naroste, zatímco v druhém případě omezený počet jedinců (např. migrantů) zakládá novou populaci, která je geneticky homogenní (protože </a:t>
            </a:r>
            <a:r>
              <a:rPr lang="cs-CZ" baseline="0" dirty="0" smtClean="0"/>
              <a:t>je odvozená </a:t>
            </a:r>
            <a:r>
              <a:rPr lang="cs-CZ" baseline="0" dirty="0" smtClean="0"/>
              <a:t>z malého množství jedinců) a </a:t>
            </a:r>
            <a:r>
              <a:rPr lang="cs-CZ" baseline="0" dirty="0" smtClean="0"/>
              <a:t>její </a:t>
            </a:r>
            <a:r>
              <a:rPr lang="cs-CZ" baseline="0" dirty="0" smtClean="0"/>
              <a:t>charakter určuje skladba alel, které zakladatelé měli. I jinak vzácné alely tak vlivem náhody mohou být v nové populaci hojné.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   Příkladem efektu zakladatele je výskyt dědičného astmatu na ostrově Tristan da Cuna. </a:t>
            </a:r>
            <a:r>
              <a:rPr lang="cs-CZ" dirty="0" smtClean="0"/>
              <a:t>Populaci na ostrově založili William</a:t>
            </a:r>
            <a:r>
              <a:rPr lang="cs-CZ" baseline="0" dirty="0" smtClean="0"/>
              <a:t> </a:t>
            </a:r>
            <a:r>
              <a:rPr lang="cs-CZ" baseline="0" dirty="0" err="1" smtClean="0"/>
              <a:t>Glass</a:t>
            </a:r>
            <a:r>
              <a:rPr lang="cs-CZ" baseline="0" dirty="0" smtClean="0"/>
              <a:t> ze Skotska se svou rodinou v roce 1817. Pak se k nim připojilo několik trosečníků (muži i ženy). V roce 1855 obývalo ostrov už 100 lidí - osadníků a jejich potomků. Po </a:t>
            </a:r>
            <a:r>
              <a:rPr lang="cs-CZ" baseline="0" dirty="0" err="1" smtClean="0"/>
              <a:t>Glassově</a:t>
            </a:r>
            <a:r>
              <a:rPr lang="cs-CZ" baseline="0" dirty="0" smtClean="0"/>
              <a:t> smrti většina lidí odešla a zbylo 33 lidí. Populace se několikrát zvětšila (potomstvem) i zmenšila (ztroskotáním člunu s částí mužů a odchodem jejich vdov a dětí). V současnosti obývá ostrov 265 lidí. Všichni obyvatelé jsou si blízce příbuzní (minimálně jako bratranec a sestřenice, často blíže). Na ostrově je nejvyšší frekvence dědičného astmatu na světě. Alely genů způsobující astma patrně měli už první osadníci (efekt zakladatele), díky opakované redukci populace a </a:t>
            </a:r>
            <a:r>
              <a:rPr lang="cs-CZ" baseline="0" dirty="0" err="1" smtClean="0"/>
              <a:t>inbreedingu</a:t>
            </a:r>
            <a:r>
              <a:rPr lang="cs-CZ" baseline="0" dirty="0" smtClean="0"/>
              <a:t>  došlo k redukci variability a vlivem náhody (driftu) se alely pro astma rozšířily v lokální populaci.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41</a:t>
            </a:fld>
            <a:endParaRPr lang="cs-CZ"/>
          </a:p>
        </p:txBody>
      </p:sp>
    </p:spTree>
    <p:extLst>
      <p:ext uri="{BB962C8B-B14F-4D97-AF65-F5344CB8AC3E}">
        <p14:creationId xmlns:p14="http://schemas.microsoft.com/office/powerpoint/2010/main" val="3397678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Přestože </a:t>
            </a:r>
            <a:r>
              <a:rPr lang="cs-CZ" dirty="0" err="1" smtClean="0"/>
              <a:t>inbreeding</a:t>
            </a:r>
            <a:r>
              <a:rPr lang="cs-CZ" dirty="0" smtClean="0"/>
              <a:t> je spíše negativní, v zemědělství a vědě se k němu někdy z různých důvodů přistupuje. Buď</a:t>
            </a:r>
            <a:r>
              <a:rPr lang="cs-CZ" baseline="0" dirty="0" smtClean="0"/>
              <a:t> nezáměrně, kdy je </a:t>
            </a:r>
            <a:r>
              <a:rPr lang="cs-CZ" baseline="0" dirty="0" err="1" smtClean="0"/>
              <a:t>inbreeding</a:t>
            </a:r>
            <a:r>
              <a:rPr lang="cs-CZ" baseline="0" dirty="0" smtClean="0"/>
              <a:t> jen vedlejším produktem intenzivního šlechtění, nebo záměrně, kdy chceme získat čistou linii homozygotních rostlin či zvířat, která bude mít jasně definované a z generace na generaci se neměnící vlastnosti.</a:t>
            </a:r>
            <a:endParaRPr lang="cs-CZ" dirty="0" smtClean="0"/>
          </a:p>
          <a:p>
            <a:endParaRPr lang="cs-CZ" dirty="0" smtClean="0"/>
          </a:p>
          <a:p>
            <a:r>
              <a:rPr lang="cs-CZ" dirty="0" smtClean="0"/>
              <a:t>Obrázky z http://www.ntnews.com.au/business/most-virile-bull-in-the-world-produced-24m-doses-of-semen-during-his-stellar-career/news-story/0ff6be6b6d3549e27eb67955eabaac7f</a:t>
            </a:r>
          </a:p>
          <a:p>
            <a:r>
              <a:rPr lang="cs-CZ" dirty="0" smtClean="0"/>
              <a:t>http://www.holiday-tips.com/best-tips/guide-exploring-tulip-fields-netherlands/</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42</a:t>
            </a:fld>
            <a:endParaRPr lang="cs-CZ"/>
          </a:p>
        </p:txBody>
      </p:sp>
    </p:spTree>
    <p:extLst>
      <p:ext uri="{BB962C8B-B14F-4D97-AF65-F5344CB8AC3E}">
        <p14:creationId xmlns:p14="http://schemas.microsoft.com/office/powerpoint/2010/main" val="378026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err="1" smtClean="0"/>
              <a:t>HWE</a:t>
            </a:r>
            <a:r>
              <a:rPr lang="cs-CZ" baseline="0" dirty="0" smtClean="0"/>
              <a:t> = </a:t>
            </a:r>
            <a:r>
              <a:rPr lang="cs-CZ" baseline="0" dirty="0" err="1" smtClean="0"/>
              <a:t>Hardy-Weinberg</a:t>
            </a:r>
            <a:r>
              <a:rPr lang="cs-CZ" baseline="0" dirty="0" smtClean="0"/>
              <a:t> </a:t>
            </a:r>
            <a:r>
              <a:rPr lang="cs-CZ" baseline="0" dirty="0" err="1" smtClean="0"/>
              <a:t>equilibrium</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a:t>
            </a:fld>
            <a:endParaRPr lang="cs-CZ"/>
          </a:p>
        </p:txBody>
      </p:sp>
    </p:spTree>
    <p:extLst>
      <p:ext uri="{BB962C8B-B14F-4D97-AF65-F5344CB8AC3E}">
        <p14:creationId xmlns:p14="http://schemas.microsoft.com/office/powerpoint/2010/main" val="4103229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mtClean="0"/>
              <a:t>Obrázek z http://www.ntnews.com.au/business/most-virile-bull-in-the-world-produced-24m-doses-of-semen-during-his-stellar-career/news-story/0ff6be6b6d3549e27eb67955eabaac7f</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43</a:t>
            </a:fld>
            <a:endParaRPr lang="cs-CZ"/>
          </a:p>
        </p:txBody>
      </p:sp>
    </p:spTree>
    <p:extLst>
      <p:ext uri="{BB962C8B-B14F-4D97-AF65-F5344CB8AC3E}">
        <p14:creationId xmlns:p14="http://schemas.microsoft.com/office/powerpoint/2010/main" val="1566790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Inbrední</a:t>
            </a:r>
            <a:r>
              <a:rPr lang="cs-CZ" dirty="0" smtClean="0"/>
              <a:t> linie se používají ve výzkumu, protože všichni</a:t>
            </a:r>
            <a:r>
              <a:rPr lang="cs-CZ" baseline="0" dirty="0" smtClean="0"/>
              <a:t> jedinci linie mají velice podobný genotyp, takže není potřeba brát v úvahu genetické pozadí (tj. alely genů, které momentálně nesledujete, které ale mohou ovlivnit výsledný fenotyp). Výsledky pokusů na </a:t>
            </a:r>
            <a:r>
              <a:rPr lang="cs-CZ" baseline="0" dirty="0" err="1" smtClean="0"/>
              <a:t>inbredních</a:t>
            </a:r>
            <a:r>
              <a:rPr lang="cs-CZ" baseline="0" dirty="0" smtClean="0"/>
              <a:t> liniích jsou reprodukovatelné. Specializované firmy nabízejí </a:t>
            </a:r>
            <a:r>
              <a:rPr lang="cs-CZ" baseline="0" dirty="0" err="1" smtClean="0"/>
              <a:t>inbrední</a:t>
            </a:r>
            <a:r>
              <a:rPr lang="cs-CZ" baseline="0" dirty="0" smtClean="0"/>
              <a:t> linie s různými vlastnostmi pro různé typy výzkumu. </a:t>
            </a:r>
            <a:endParaRPr lang="cs-CZ" dirty="0" smtClean="0"/>
          </a:p>
          <a:p>
            <a:endParaRPr lang="cs-CZ" dirty="0" smtClean="0"/>
          </a:p>
          <a:p>
            <a:r>
              <a:rPr lang="cs-CZ" dirty="0" smtClean="0"/>
              <a:t>Obrázky z www.taconic.com/mouse-model</a:t>
            </a:r>
          </a:p>
          <a:p>
            <a:r>
              <a:rPr lang="cs-CZ" dirty="0" err="1" smtClean="0"/>
              <a:t>Info</a:t>
            </a:r>
            <a:r>
              <a:rPr lang="cs-CZ" dirty="0" smtClean="0"/>
              <a:t> z http://faculty.virginia.edu/mammgenetics/mousestrains.html</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44</a:t>
            </a:fld>
            <a:endParaRPr lang="cs-CZ"/>
          </a:p>
        </p:txBody>
      </p:sp>
    </p:spTree>
    <p:extLst>
      <p:ext uri="{BB962C8B-B14F-4D97-AF65-F5344CB8AC3E}">
        <p14:creationId xmlns:p14="http://schemas.microsoft.com/office/powerpoint/2010/main" val="270518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mtClean="0"/>
              <a:t>Obrázky </a:t>
            </a:r>
            <a:r>
              <a:rPr lang="cs-CZ" dirty="0" smtClean="0"/>
              <a:t>z </a:t>
            </a:r>
            <a:r>
              <a:rPr lang="cs-CZ" dirty="0" err="1" smtClean="0"/>
              <a:t>www.taconic.com</a:t>
            </a:r>
            <a:r>
              <a:rPr lang="cs-CZ" dirty="0" smtClean="0"/>
              <a:t>/</a:t>
            </a:r>
            <a:r>
              <a:rPr lang="cs-CZ" dirty="0" err="1" smtClean="0"/>
              <a:t>mouse</a:t>
            </a:r>
            <a:r>
              <a:rPr lang="cs-CZ" dirty="0" smtClean="0"/>
              <a:t>-model</a:t>
            </a:r>
          </a:p>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45</a:t>
            </a:fld>
            <a:endParaRPr lang="cs-CZ"/>
          </a:p>
        </p:txBody>
      </p:sp>
    </p:spTree>
    <p:extLst>
      <p:ext uri="{BB962C8B-B14F-4D97-AF65-F5344CB8AC3E}">
        <p14:creationId xmlns:p14="http://schemas.microsoft.com/office/powerpoint/2010/main" val="1643985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Habsburská dynastie po celá staletí praktikovala příbuzenské sňatky</a:t>
            </a:r>
            <a:r>
              <a:rPr lang="cs-CZ" baseline="0" dirty="0" smtClean="0"/>
              <a:t> mezi svými členy za účelem udržení moci a majetku. Byly uzavírány sňatky strýců a neteří a bratranců a sestřenic různého stupně. Výsledkem bylo nejen udržení moci, ale i </a:t>
            </a:r>
            <a:r>
              <a:rPr lang="cs-CZ" baseline="0" dirty="0" err="1" smtClean="0"/>
              <a:t>inbrední</a:t>
            </a:r>
            <a:r>
              <a:rPr lang="cs-CZ" baseline="0" dirty="0" smtClean="0"/>
              <a:t> deprese, která se projevovala, mimo jiné, i ve zvýšené úmrtnosti dětí. Protože známe příbuzenské vztahy mezi jednotlivými členy, počty jejich dětí i jejich osud, bylo možné zhodnotit průběh </a:t>
            </a:r>
            <a:r>
              <a:rPr lang="cs-CZ" baseline="0" dirty="0" err="1" smtClean="0"/>
              <a:t>inbrední</a:t>
            </a:r>
            <a:r>
              <a:rPr lang="cs-CZ" baseline="0" dirty="0" smtClean="0"/>
              <a:t> deprese na Habsburky. Vědci hodnotili 71 manželství v období v období 1450-1800 (cca 10 generací). Z 502 živě narozených dětí (potraty a mrtvě narozené děti se do analýzy nezahrnuly), se 333 dožilo nejméně 10 let, 93 dětí zemřelo do 1 roku a 76 dětí mezi 1. a 10. rokem.  </a:t>
            </a:r>
            <a:endParaRPr lang="cs-CZ" dirty="0" smtClean="0"/>
          </a:p>
          <a:p>
            <a:r>
              <a:rPr lang="cs-CZ" dirty="0" smtClean="0"/>
              <a:t>Vzhledem k tomu, že</a:t>
            </a:r>
            <a:r>
              <a:rPr lang="cs-CZ" baseline="0" dirty="0" smtClean="0"/>
              <a:t> šlechtické děti netrpěly hmotnou nouzí a měly v té době nejlepší možnou péči, je toto vysoké číslo. </a:t>
            </a:r>
            <a:r>
              <a:rPr lang="cs-CZ" dirty="0" smtClean="0"/>
              <a:t>Zajímavé je, že </a:t>
            </a:r>
            <a:r>
              <a:rPr lang="cs-CZ" baseline="0" dirty="0" smtClean="0"/>
              <a:t>dětská úmrtnost byla nejvyšší na počátku sledovaného období a pak postupně klesala.  Zřejmě došlo k tomu, že se rodina </a:t>
            </a:r>
            <a:r>
              <a:rPr lang="cs-CZ" baseline="0" dirty="0" err="1" smtClean="0"/>
              <a:t>inbreedingem</a:t>
            </a:r>
            <a:r>
              <a:rPr lang="cs-CZ" baseline="0" dirty="0" smtClean="0"/>
              <a:t> zbavila negativních recesivních alel velkého účinku tím, že se dostaly do </a:t>
            </a:r>
            <a:r>
              <a:rPr lang="cs-CZ" baseline="0" dirty="0" err="1" smtClean="0"/>
              <a:t>homozygotného</a:t>
            </a:r>
            <a:r>
              <a:rPr lang="cs-CZ" baseline="0" dirty="0" smtClean="0"/>
              <a:t> stavu a byly selekcí odstraněny. </a:t>
            </a:r>
          </a:p>
          <a:p>
            <a:r>
              <a:rPr lang="cs-CZ" baseline="0" dirty="0" smtClean="0"/>
              <a:t>  Nejvyšší koeficient </a:t>
            </a:r>
            <a:r>
              <a:rPr lang="cs-CZ" baseline="0" dirty="0" err="1" smtClean="0"/>
              <a:t>inbreedingu</a:t>
            </a:r>
            <a:r>
              <a:rPr lang="cs-CZ" baseline="0" dirty="0" smtClean="0"/>
              <a:t> (F = 0,2538) měl Karel II, poslední člen španělské větvě Habsburků, kteří vládli ve Španělsku. Byl nazývaný </a:t>
            </a:r>
            <a:r>
              <a:rPr lang="cs-CZ" i="1" dirty="0" smtClean="0"/>
              <a:t>el </a:t>
            </a:r>
            <a:r>
              <a:rPr lang="cs-CZ" i="1" dirty="0" err="1" smtClean="0"/>
              <a:t>Hechizado</a:t>
            </a:r>
            <a:r>
              <a:rPr lang="cs-CZ" i="1" dirty="0" smtClean="0"/>
              <a:t> </a:t>
            </a:r>
            <a:r>
              <a:rPr lang="cs-CZ" i="0" dirty="0" smtClean="0"/>
              <a:t>(očarovaný). Byl fyzicky,</a:t>
            </a:r>
            <a:r>
              <a:rPr lang="cs-CZ" i="0" baseline="0" dirty="0" smtClean="0"/>
              <a:t> intelektuálně a emočně postižený, neschopný vlády, sterilní, takže z</a:t>
            </a:r>
            <a:r>
              <a:rPr lang="cs-CZ" i="0" dirty="0" smtClean="0"/>
              <a:t>emřel bez potomků. Měl extrémně vysunutou čelist a zbytnělý jazyk, takhle téměř</a:t>
            </a:r>
            <a:r>
              <a:rPr lang="cs-CZ" i="0" baseline="0" dirty="0" smtClean="0"/>
              <a:t> nemohl žvýkat, mluvil nesrozumitelně a slintal. Španělská větev Habsburků provozovala extrémnější </a:t>
            </a:r>
            <a:r>
              <a:rPr lang="cs-CZ" i="0" baseline="0" dirty="0" err="1" smtClean="0"/>
              <a:t>inbreeding</a:t>
            </a:r>
            <a:r>
              <a:rPr lang="cs-CZ" i="0" baseline="0" dirty="0" smtClean="0"/>
              <a:t> než rakouská, Karel II byl potomkem strýce a neteře a produkt mnoha generací blízkého příbuzenského křížení.  </a:t>
            </a:r>
          </a:p>
          <a:p>
            <a:r>
              <a:rPr lang="cs-CZ" i="0" dirty="0" smtClean="0"/>
              <a:t>Koeficient </a:t>
            </a:r>
            <a:r>
              <a:rPr lang="cs-CZ" i="0" dirty="0" err="1" smtClean="0"/>
              <a:t>inbreedingu</a:t>
            </a:r>
            <a:r>
              <a:rPr lang="cs-CZ" i="0" dirty="0" smtClean="0"/>
              <a:t> (F) = pravděpodobnost, že dvě alely mají stejný původ (IBD, </a:t>
            </a:r>
            <a:r>
              <a:rPr lang="cs-CZ" i="0" dirty="0" err="1" smtClean="0"/>
              <a:t>identical</a:t>
            </a:r>
            <a:r>
              <a:rPr lang="cs-CZ" i="0" dirty="0" smtClean="0"/>
              <a:t> by </a:t>
            </a:r>
            <a:r>
              <a:rPr lang="cs-CZ" i="0" dirty="0" err="1" smtClean="0"/>
              <a:t>descent</a:t>
            </a:r>
            <a:r>
              <a:rPr lang="cs-CZ" i="0" dirty="0" smtClean="0"/>
              <a:t>).</a:t>
            </a:r>
          </a:p>
          <a:p>
            <a:endParaRPr lang="cs-CZ" i="0" dirty="0" smtClean="0"/>
          </a:p>
          <a:p>
            <a:r>
              <a:rPr lang="cs-CZ" dirty="0" err="1" smtClean="0"/>
              <a:t>Ceballos</a:t>
            </a:r>
            <a:r>
              <a:rPr lang="cs-CZ" dirty="0" smtClean="0"/>
              <a:t> a </a:t>
            </a:r>
            <a:r>
              <a:rPr lang="cs-CZ" dirty="0" err="1" smtClean="0"/>
              <a:t>Alvarez</a:t>
            </a:r>
            <a:r>
              <a:rPr lang="cs-CZ" dirty="0" smtClean="0"/>
              <a:t> (2013) doi:10.1038/hdy.2013.2</a:t>
            </a:r>
          </a:p>
          <a:p>
            <a:r>
              <a:rPr lang="cs-CZ" dirty="0" smtClean="0"/>
              <a:t>Obrázek z https://en.wikipedia.org/wiki/Charles_II_of_Spain#/media/File:Rey_Carlos_II_de_Espa%C3%B1a.jpg</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47</a:t>
            </a:fld>
            <a:endParaRPr lang="cs-CZ"/>
          </a:p>
        </p:txBody>
      </p:sp>
    </p:spTree>
    <p:extLst>
      <p:ext uri="{BB962C8B-B14F-4D97-AF65-F5344CB8AC3E}">
        <p14:creationId xmlns:p14="http://schemas.microsoft.com/office/powerpoint/2010/main" val="2346412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Fitness je veličina, která udává, jak moc je daný</a:t>
            </a:r>
            <a:r>
              <a:rPr lang="cs-CZ" baseline="0" dirty="0" smtClean="0"/>
              <a:t> genotyp reprodukčně úspěšný (čím více potomků, tím vyšší fitness).  Relativní fitness (</a:t>
            </a:r>
            <a:r>
              <a:rPr lang="cs-CZ" i="1" baseline="0" dirty="0" smtClean="0"/>
              <a:t>w</a:t>
            </a:r>
            <a:r>
              <a:rPr lang="cs-CZ" baseline="0" dirty="0" smtClean="0"/>
              <a:t>) udává, jak moc se konkrétnímu genotypu daří v konkrétním prostředí ve srovnání se všemi dalšími genotypy, které se v tomto prostředí vyskytují. Relativní fitness se počítá průměrný počet potomků daného genotypu/průměrný počet potomků genotypu s nejvyšší fitness, takže genotyp, který má nejvyšší počet potomků, má </a:t>
            </a:r>
            <a:r>
              <a:rPr lang="cs-CZ" i="1" baseline="0" dirty="0" smtClean="0"/>
              <a:t>w</a:t>
            </a:r>
            <a:r>
              <a:rPr lang="cs-CZ" baseline="0" dirty="0" smtClean="0"/>
              <a:t> = 1, ostatní genotypy méně. Letální nebo sterilní genotyp má </a:t>
            </a:r>
            <a:r>
              <a:rPr lang="cs-CZ" i="1" baseline="0" dirty="0" smtClean="0"/>
              <a:t>w</a:t>
            </a:r>
            <a:r>
              <a:rPr lang="cs-CZ" baseline="0" dirty="0" smtClean="0"/>
              <a:t> = 0.  Z relativní fitness se počítá selekční koeficient (</a:t>
            </a:r>
            <a:r>
              <a:rPr lang="cs-CZ" i="1" baseline="0" dirty="0" smtClean="0"/>
              <a:t>s</a:t>
            </a:r>
            <a:r>
              <a:rPr lang="cs-CZ" baseline="0" dirty="0" smtClean="0"/>
              <a:t>), který udává, jak moc na daný genotyp působí selekce. Selekční koeficient se počítá </a:t>
            </a:r>
            <a:r>
              <a:rPr lang="cs-CZ" i="1" baseline="0" dirty="0" smtClean="0"/>
              <a:t>s</a:t>
            </a:r>
            <a:r>
              <a:rPr lang="cs-CZ" baseline="0" dirty="0" smtClean="0"/>
              <a:t> = 1 – </a:t>
            </a:r>
            <a:r>
              <a:rPr lang="cs-CZ" i="1" baseline="0" dirty="0" smtClean="0"/>
              <a:t>w</a:t>
            </a:r>
            <a:r>
              <a:rPr lang="cs-CZ" baseline="0" dirty="0" smtClean="0"/>
              <a:t>, takže genotyp s nejvyšší relativní fitness má </a:t>
            </a:r>
            <a:r>
              <a:rPr lang="cs-CZ" i="1" baseline="0" dirty="0" smtClean="0"/>
              <a:t>s</a:t>
            </a:r>
            <a:r>
              <a:rPr lang="cs-CZ" baseline="0" dirty="0" smtClean="0"/>
              <a:t> = 0, zatímco letální/sterilní genotypy mají </a:t>
            </a:r>
            <a:r>
              <a:rPr lang="cs-CZ" i="1" baseline="0" dirty="0" smtClean="0"/>
              <a:t>s</a:t>
            </a:r>
            <a:r>
              <a:rPr lang="cs-CZ" baseline="0" dirty="0" smtClean="0"/>
              <a:t> = 1. Čím více se </a:t>
            </a:r>
            <a:r>
              <a:rPr lang="cs-CZ" i="1" baseline="0" dirty="0" smtClean="0"/>
              <a:t>s</a:t>
            </a:r>
            <a:r>
              <a:rPr lang="cs-CZ" baseline="0" dirty="0" smtClean="0"/>
              <a:t> blíží 1, tím silnější selekce proti danému genotypu působí.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50</a:t>
            </a:fld>
            <a:endParaRPr lang="cs-CZ"/>
          </a:p>
        </p:txBody>
      </p:sp>
    </p:spTree>
    <p:extLst>
      <p:ext uri="{BB962C8B-B14F-4D97-AF65-F5344CB8AC3E}">
        <p14:creationId xmlns:p14="http://schemas.microsoft.com/office/powerpoint/2010/main" val="472204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Zástupný symbol pro poznámky 2"/>
              <p:cNvSpPr>
                <a:spLocks noGrp="1"/>
              </p:cNvSpPr>
              <p:nvPr>
                <p:ph type="body" idx="1"/>
              </p:nvPr>
            </p:nvSpPr>
            <p:spPr/>
            <p:txBody>
              <a:bodyPr/>
              <a:lstStyle/>
              <a:p>
                <a:r>
                  <a:rPr lang="cs-CZ" dirty="0" smtClean="0"/>
                  <a:t>Hodnota relativní fitness</a:t>
                </a:r>
                <a:r>
                  <a:rPr lang="cs-CZ" baseline="0" dirty="0" smtClean="0"/>
                  <a:t> se dá použít k předpovědi, jaká bude frekvence jednotlivých genotypů po jedné generaci selekce. K tomu musím znát počáteční frekvence jednotlivých genotypů, v tomto případě f(</a:t>
                </a:r>
                <a:r>
                  <a:rPr lang="cs-CZ" i="1" baseline="0" dirty="0" err="1" smtClean="0"/>
                  <a:t>A</a:t>
                </a:r>
                <a:r>
                  <a:rPr lang="cs-CZ" i="1" baseline="30000" dirty="0" err="1" smtClean="0"/>
                  <a:t>1</a:t>
                </a:r>
                <a:r>
                  <a:rPr lang="cs-CZ" i="1" baseline="0" dirty="0" err="1" smtClean="0"/>
                  <a:t>A</a:t>
                </a:r>
                <a:r>
                  <a:rPr lang="cs-CZ" i="1" baseline="30000" dirty="0" err="1" smtClean="0"/>
                  <a:t>1</a:t>
                </a:r>
                <a:r>
                  <a:rPr lang="cs-CZ" baseline="0" dirty="0" smtClean="0"/>
                  <a:t>) = 0,25, f(</a:t>
                </a:r>
                <a:r>
                  <a:rPr lang="cs-CZ" i="1" baseline="0" dirty="0" err="1" smtClean="0"/>
                  <a:t>A</a:t>
                </a:r>
                <a:r>
                  <a:rPr lang="cs-CZ" i="1" baseline="30000" dirty="0" err="1" smtClean="0"/>
                  <a:t>1</a:t>
                </a:r>
                <a:r>
                  <a:rPr lang="cs-CZ" i="1" baseline="0" dirty="0" err="1" smtClean="0"/>
                  <a:t>A</a:t>
                </a:r>
                <a:r>
                  <a:rPr lang="cs-CZ" i="1" baseline="30000" dirty="0" err="1" smtClean="0"/>
                  <a:t>2</a:t>
                </a:r>
                <a:r>
                  <a:rPr lang="cs-CZ" baseline="0" dirty="0" smtClean="0"/>
                  <a:t>) = 0,5 a f(</a:t>
                </a:r>
                <a:r>
                  <a:rPr lang="cs-CZ" i="1" baseline="0" dirty="0" err="1" smtClean="0"/>
                  <a:t>A</a:t>
                </a:r>
                <a:r>
                  <a:rPr lang="cs-CZ" i="1" baseline="30000" dirty="0" err="1" smtClean="0"/>
                  <a:t>2</a:t>
                </a:r>
                <a:r>
                  <a:rPr lang="cs-CZ" i="1" baseline="0" dirty="0" err="1" smtClean="0"/>
                  <a:t>A</a:t>
                </a:r>
                <a:r>
                  <a:rPr lang="cs-CZ" i="1" baseline="30000" dirty="0" err="1" smtClean="0"/>
                  <a:t>2</a:t>
                </a:r>
                <a:r>
                  <a:rPr lang="cs-CZ" baseline="0" dirty="0" smtClean="0"/>
                  <a:t>) = 0,25. Vynásobením počátečních frekvencí relativní fitness získáme relativní příspěvek jednotlivých genotypů do další generace. Součtem všech relativních příspěvků získáme průměrnou fitness (͞</a:t>
                </a:r>
                <a14:m>
                  <m:oMath xmlns:m="http://schemas.openxmlformats.org/officeDocument/2006/math">
                    <m:acc>
                      <m:accPr>
                        <m:chr m:val="̅"/>
                        <m:ctrlPr>
                          <a:rPr lang="cs-CZ" i="1" baseline="0" smtClean="0">
                            <a:latin typeface="Cambria Math"/>
                          </a:rPr>
                        </m:ctrlPr>
                      </m:accPr>
                      <m:e>
                        <m:r>
                          <a:rPr lang="cs-CZ" b="0" i="1" baseline="0" smtClean="0">
                            <a:latin typeface="Cambria Math"/>
                          </a:rPr>
                          <m:t>𝑊</m:t>
                        </m:r>
                      </m:e>
                    </m:acc>
                  </m:oMath>
                </a14:m>
                <a:r>
                  <a:rPr lang="cs-CZ" baseline="0" dirty="0" smtClean="0"/>
                  <a:t>, zde 0,55), kterou vydělíme relativní příspěvky jednotlivých genotypů do další generace a dostaneme očekávané frekvence genotypů v následující generaci. </a:t>
                </a:r>
                <a:endParaRPr lang="cs-CZ" dirty="0" smtClean="0"/>
              </a:p>
              <a:p>
                <a:endParaRPr lang="cs-CZ" dirty="0" smtClean="0"/>
              </a:p>
              <a:p>
                <a:r>
                  <a:rPr lang="cs-CZ" dirty="0" smtClean="0"/>
                  <a:t>Z </a:t>
                </a:r>
                <a:r>
                  <a:rPr lang="cs-CZ" dirty="0" err="1" smtClean="0"/>
                  <a:t>Snustad</a:t>
                </a:r>
                <a:r>
                  <a:rPr lang="cs-CZ" dirty="0" smtClean="0"/>
                  <a:t> a </a:t>
                </a:r>
                <a:r>
                  <a:rPr lang="cs-CZ" dirty="0" err="1" smtClean="0"/>
                  <a:t>Simmons</a:t>
                </a:r>
                <a:r>
                  <a:rPr lang="cs-CZ" dirty="0" smtClean="0"/>
                  <a:t> (2009) Genetika</a:t>
                </a:r>
              </a:p>
              <a:p>
                <a:r>
                  <a:rPr lang="cs-CZ" dirty="0" err="1" smtClean="0"/>
                  <a:t>Pierce</a:t>
                </a:r>
                <a:r>
                  <a:rPr lang="cs-CZ" dirty="0" smtClean="0"/>
                  <a:t> (2005) </a:t>
                </a:r>
                <a:r>
                  <a:rPr lang="cs-CZ" dirty="0" err="1" smtClean="0"/>
                  <a:t>Genetics</a:t>
                </a:r>
                <a:r>
                  <a:rPr lang="cs-CZ" dirty="0" smtClean="0"/>
                  <a:t>, a </a:t>
                </a:r>
                <a:r>
                  <a:rPr lang="cs-CZ" dirty="0" err="1" smtClean="0"/>
                  <a:t>conceptual</a:t>
                </a:r>
                <a:r>
                  <a:rPr lang="cs-CZ" baseline="0" dirty="0" smtClean="0"/>
                  <a:t> </a:t>
                </a:r>
                <a:r>
                  <a:rPr lang="cs-CZ" baseline="0" dirty="0" err="1" smtClean="0"/>
                  <a:t>approach</a:t>
                </a:r>
                <a:endParaRPr lang="cs-CZ" dirty="0"/>
              </a:p>
            </p:txBody>
          </p:sp>
        </mc:Choice>
        <mc:Fallback xmlns="">
          <p:sp>
            <p:nvSpPr>
              <p:cNvPr id="3" name="Zástupný symbol pro poznámky 2"/>
              <p:cNvSpPr>
                <a:spLocks noGrp="1"/>
              </p:cNvSpPr>
              <p:nvPr>
                <p:ph type="body" idx="1"/>
              </p:nvPr>
            </p:nvSpPr>
            <p:spPr/>
            <p:txBody>
              <a:bodyPr/>
              <a:lstStyle/>
              <a:p>
                <a:r>
                  <a:rPr lang="cs-CZ" dirty="0" smtClean="0"/>
                  <a:t>Hodnota relativní fitness</a:t>
                </a:r>
                <a:r>
                  <a:rPr lang="cs-CZ" baseline="0" dirty="0" smtClean="0"/>
                  <a:t> se dá použít k předpovědi, jaká bude frekvence jednotlivých genotypů po jedné generaci selekce. K tomu musím znát počáteční frekvence jednotlivých genotypů, v tomto případě f(</a:t>
                </a:r>
                <a:r>
                  <a:rPr lang="cs-CZ" i="1" baseline="0" dirty="0" err="1" smtClean="0"/>
                  <a:t>A</a:t>
                </a:r>
                <a:r>
                  <a:rPr lang="cs-CZ" i="1" baseline="30000" dirty="0" err="1" smtClean="0"/>
                  <a:t>1</a:t>
                </a:r>
                <a:r>
                  <a:rPr lang="cs-CZ" i="1" baseline="0" dirty="0" err="1" smtClean="0"/>
                  <a:t>A</a:t>
                </a:r>
                <a:r>
                  <a:rPr lang="cs-CZ" i="1" baseline="30000" dirty="0" err="1" smtClean="0"/>
                  <a:t>1</a:t>
                </a:r>
                <a:r>
                  <a:rPr lang="cs-CZ" baseline="0" dirty="0" smtClean="0"/>
                  <a:t>) = 0,25, f(</a:t>
                </a:r>
                <a:r>
                  <a:rPr lang="cs-CZ" i="1" baseline="0" dirty="0" err="1" smtClean="0"/>
                  <a:t>A</a:t>
                </a:r>
                <a:r>
                  <a:rPr lang="cs-CZ" i="1" baseline="30000" dirty="0" err="1" smtClean="0"/>
                  <a:t>1</a:t>
                </a:r>
                <a:r>
                  <a:rPr lang="cs-CZ" i="1" baseline="0" dirty="0" err="1" smtClean="0"/>
                  <a:t>A</a:t>
                </a:r>
                <a:r>
                  <a:rPr lang="cs-CZ" i="1" baseline="30000" dirty="0" err="1" smtClean="0"/>
                  <a:t>2</a:t>
                </a:r>
                <a:r>
                  <a:rPr lang="cs-CZ" baseline="0" dirty="0" smtClean="0"/>
                  <a:t>) = 0,5 a f(</a:t>
                </a:r>
                <a:r>
                  <a:rPr lang="cs-CZ" i="1" baseline="0" dirty="0" err="1" smtClean="0"/>
                  <a:t>A</a:t>
                </a:r>
                <a:r>
                  <a:rPr lang="cs-CZ" i="1" baseline="30000" dirty="0" err="1" smtClean="0"/>
                  <a:t>2</a:t>
                </a:r>
                <a:r>
                  <a:rPr lang="cs-CZ" i="1" baseline="0" dirty="0" err="1" smtClean="0"/>
                  <a:t>A</a:t>
                </a:r>
                <a:r>
                  <a:rPr lang="cs-CZ" i="1" baseline="30000" dirty="0" err="1" smtClean="0"/>
                  <a:t>2</a:t>
                </a:r>
                <a:r>
                  <a:rPr lang="cs-CZ" baseline="0" dirty="0" smtClean="0"/>
                  <a:t>) = 0,25. Vynásobením počátečních frekvencí relativní fitness získáme relativní příspěvek jednotlivých genotypů do další generace. Součtem všech relativních příspěvků získáme průměrnou fitness (͞</a:t>
                </a:r>
                <a:r>
                  <a:rPr lang="cs-CZ" b="0" i="0" baseline="0" smtClean="0">
                    <a:latin typeface="Cambria Math"/>
                  </a:rPr>
                  <a:t>𝑊 ̅</a:t>
                </a:r>
                <a:r>
                  <a:rPr lang="cs-CZ" baseline="0" dirty="0" smtClean="0"/>
                  <a:t>, zde 0,55), kterou vydělíme relativní příspěvky jednotlivých genotypů do další generace a dostaneme očekávané frekvence genotypů v následující generaci. </a:t>
                </a:r>
                <a:endParaRPr lang="cs-CZ" dirty="0" smtClean="0"/>
              </a:p>
              <a:p>
                <a:endParaRPr lang="cs-CZ" dirty="0" smtClean="0"/>
              </a:p>
              <a:p>
                <a:r>
                  <a:rPr lang="cs-CZ" dirty="0" smtClean="0"/>
                  <a:t>Z </a:t>
                </a:r>
                <a:r>
                  <a:rPr lang="cs-CZ" dirty="0" err="1" smtClean="0"/>
                  <a:t>Snustad</a:t>
                </a:r>
                <a:r>
                  <a:rPr lang="cs-CZ" dirty="0" smtClean="0"/>
                  <a:t> a </a:t>
                </a:r>
                <a:r>
                  <a:rPr lang="cs-CZ" dirty="0" err="1" smtClean="0"/>
                  <a:t>Simmons</a:t>
                </a:r>
                <a:r>
                  <a:rPr lang="cs-CZ" dirty="0" smtClean="0"/>
                  <a:t> (2009) Genetika</a:t>
                </a:r>
              </a:p>
              <a:p>
                <a:r>
                  <a:rPr lang="cs-CZ" dirty="0" err="1" smtClean="0"/>
                  <a:t>Pierce</a:t>
                </a:r>
                <a:r>
                  <a:rPr lang="cs-CZ" dirty="0" smtClean="0"/>
                  <a:t> (2005) </a:t>
                </a:r>
                <a:r>
                  <a:rPr lang="cs-CZ" dirty="0" err="1" smtClean="0"/>
                  <a:t>Genetics</a:t>
                </a:r>
                <a:r>
                  <a:rPr lang="cs-CZ" dirty="0" smtClean="0"/>
                  <a:t>, a </a:t>
                </a:r>
                <a:r>
                  <a:rPr lang="cs-CZ" dirty="0" err="1" smtClean="0"/>
                  <a:t>conceptual</a:t>
                </a:r>
                <a:r>
                  <a:rPr lang="cs-CZ" baseline="0" dirty="0" smtClean="0"/>
                  <a:t> </a:t>
                </a:r>
                <a:r>
                  <a:rPr lang="cs-CZ" baseline="0" dirty="0" err="1" smtClean="0"/>
                  <a:t>approach</a:t>
                </a:r>
                <a:endParaRPr lang="cs-CZ" dirty="0"/>
              </a:p>
            </p:txBody>
          </p:sp>
        </mc:Fallback>
      </mc:AlternateContent>
      <p:sp>
        <p:nvSpPr>
          <p:cNvPr id="4" name="Zástupný symbol pro číslo snímku 3"/>
          <p:cNvSpPr>
            <a:spLocks noGrp="1"/>
          </p:cNvSpPr>
          <p:nvPr>
            <p:ph type="sldNum" sz="quarter" idx="10"/>
          </p:nvPr>
        </p:nvSpPr>
        <p:spPr/>
        <p:txBody>
          <a:bodyPr/>
          <a:lstStyle/>
          <a:p>
            <a:fld id="{7B7C5C41-1DED-4FC6-BD57-B85A55CDFB2A}" type="slidenum">
              <a:rPr lang="cs-CZ" smtClean="0"/>
              <a:t>51</a:t>
            </a:fld>
            <a:endParaRPr lang="cs-CZ"/>
          </a:p>
        </p:txBody>
      </p:sp>
    </p:spTree>
    <p:extLst>
      <p:ext uri="{BB962C8B-B14F-4D97-AF65-F5344CB8AC3E}">
        <p14:creationId xmlns:p14="http://schemas.microsoft.com/office/powerpoint/2010/main" val="472204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Učebnicovým</a:t>
            </a:r>
            <a:r>
              <a:rPr lang="cs-CZ" baseline="0" dirty="0" smtClean="0"/>
              <a:t> příkladem vlivu prostředí na šíření alel je </a:t>
            </a:r>
            <a:r>
              <a:rPr lang="cs-CZ" baseline="0" dirty="0" err="1" smtClean="0"/>
              <a:t>drsnokřídlec</a:t>
            </a:r>
            <a:r>
              <a:rPr lang="cs-CZ" baseline="0" dirty="0" smtClean="0"/>
              <a:t> březový (</a:t>
            </a:r>
            <a:r>
              <a:rPr lang="cs-CZ" i="1" baseline="0" dirty="0" err="1" smtClean="0"/>
              <a:t>Biston</a:t>
            </a:r>
            <a:r>
              <a:rPr lang="cs-CZ" i="1" baseline="0" dirty="0" smtClean="0"/>
              <a:t> </a:t>
            </a:r>
            <a:r>
              <a:rPr lang="cs-CZ" i="1" baseline="0" dirty="0" err="1" smtClean="0"/>
              <a:t>betularia</a:t>
            </a:r>
            <a:r>
              <a:rPr lang="cs-CZ" baseline="0" dirty="0" smtClean="0"/>
              <a:t>). Původní forma tohoto motýla má světlé zbarvení, které je dokonalým maskováním na světlé kůře břízy, kde s oblibou sedává. V 19. století se v Anglii díky rozvoji průmyslu a s tím spojeným znečištěním vzduchu rozšířila tmavá forma nazývaná „</a:t>
            </a:r>
            <a:r>
              <a:rPr lang="cs-CZ" baseline="0" dirty="0" err="1" smtClean="0"/>
              <a:t>carbonaria</a:t>
            </a:r>
            <a:r>
              <a:rPr lang="cs-CZ" baseline="0" dirty="0" smtClean="0"/>
              <a:t>“, protože popílek zbarvil bílé břízy do černa. Původní forma přestala být nenápadná, zato černá forma byla dokonale maskovaná před predátory. V okolí Manchesteru se tak na konci 19. století vyskytovala téměř výhradně tmavá forma. Díky zlepšení životního prostředí ve 20. a 21. století se zpět rozšířila světlá forma a tmavá se stala vzácnou. V roce 2016 vyšla práce o tom, že tmavé zbarvení způsobila inserce mobilního elementu do genu </a:t>
            </a:r>
            <a:r>
              <a:rPr lang="cs-CZ" i="1" baseline="0" dirty="0" err="1" smtClean="0"/>
              <a:t>cortex</a:t>
            </a:r>
            <a:r>
              <a:rPr lang="cs-CZ" i="1" baseline="0" dirty="0" smtClean="0"/>
              <a:t> </a:t>
            </a:r>
            <a:r>
              <a:rPr lang="cs-CZ" baseline="0" dirty="0" smtClean="0"/>
              <a:t>(spojitost se zbarvením není jasná), která ovlivnila jeho expresi. K této mutaci došlo kolem roku 1819. Mutace </a:t>
            </a:r>
            <a:r>
              <a:rPr lang="cs-CZ" i="1" baseline="0" dirty="0" err="1" smtClean="0"/>
              <a:t>carbonaria</a:t>
            </a:r>
            <a:r>
              <a:rPr lang="cs-CZ" baseline="0" dirty="0" smtClean="0"/>
              <a:t> je dominantní, takže byla pro selekci okamžitě viditelná a mohla se rychle rozšířit. </a:t>
            </a:r>
            <a:endParaRPr lang="cs-CZ" dirty="0" smtClean="0"/>
          </a:p>
          <a:p>
            <a:endParaRPr lang="cs-CZ" dirty="0" smtClean="0"/>
          </a:p>
          <a:p>
            <a:r>
              <a:rPr lang="cs-CZ" dirty="0" smtClean="0"/>
              <a:t>http://www.astronoo.com/en/articles/natural-selection.html</a:t>
            </a:r>
          </a:p>
          <a:p>
            <a:r>
              <a:rPr lang="cs-CZ" dirty="0" smtClean="0"/>
              <a:t>http://www.hantsmoths.org.uk/species/1931.php</a:t>
            </a:r>
          </a:p>
          <a:p>
            <a:r>
              <a:rPr lang="cs-CZ" dirty="0" smtClean="0"/>
              <a:t>http://phenomena.nationalgeographic.com/2016/06/02/how-an-icon-of-evolution-turned-to-the-dark-side/</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52</a:t>
            </a:fld>
            <a:endParaRPr lang="cs-CZ"/>
          </a:p>
        </p:txBody>
      </p:sp>
    </p:spTree>
    <p:extLst>
      <p:ext uri="{BB962C8B-B14F-4D97-AF65-F5344CB8AC3E}">
        <p14:creationId xmlns:p14="http://schemas.microsoft.com/office/powerpoint/2010/main" val="223644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53</a:t>
            </a:fld>
            <a:endParaRPr lang="cs-CZ"/>
          </a:p>
        </p:txBody>
      </p:sp>
    </p:spTree>
    <p:extLst>
      <p:ext uri="{BB962C8B-B14F-4D97-AF65-F5344CB8AC3E}">
        <p14:creationId xmlns:p14="http://schemas.microsoft.com/office/powerpoint/2010/main" val="1642290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Typy selekce lze rozdělit podle efektu,</a:t>
            </a:r>
            <a:r>
              <a:rPr lang="cs-CZ" baseline="0" dirty="0" smtClean="0"/>
              <a:t> který mají na frekvenci alela, na usměrňující, </a:t>
            </a:r>
            <a:r>
              <a:rPr lang="cs-CZ" baseline="0" dirty="0" err="1" smtClean="0"/>
              <a:t>disruptivní</a:t>
            </a:r>
            <a:r>
              <a:rPr lang="cs-CZ" baseline="0" dirty="0" smtClean="0"/>
              <a:t> a stabilizující selekci. Usměrňující selekce preferuje jeden z extrémních fenotypů, takže se vlivem selekce šíří v populaci alely zodpovědné za daný fenotyp a ten se postupně posouvá preferovaným směrem. U </a:t>
            </a:r>
            <a:r>
              <a:rPr lang="cs-CZ" baseline="0" dirty="0" err="1" smtClean="0"/>
              <a:t>disruptivní</a:t>
            </a:r>
            <a:r>
              <a:rPr lang="cs-CZ" baseline="0" dirty="0" smtClean="0"/>
              <a:t> selekce jsou preferované oba extrémy na úkor průměrného fenotypu. Stabilizující selekce naopak preferuje průměrné hodnoty a postihuje extrémní hodnoty. </a:t>
            </a:r>
            <a:endParaRPr lang="cs-CZ" dirty="0" smtClean="0"/>
          </a:p>
          <a:p>
            <a:endParaRPr lang="cs-CZ" dirty="0" smtClean="0"/>
          </a:p>
          <a:p>
            <a:r>
              <a:rPr lang="cs-CZ" dirty="0" smtClean="0"/>
              <a:t>Originální obrázek z http://</a:t>
            </a:r>
            <a:r>
              <a:rPr lang="cs-CZ" dirty="0" err="1" smtClean="0"/>
              <a:t>slideplayer.com</a:t>
            </a:r>
            <a:r>
              <a:rPr lang="cs-CZ" dirty="0" smtClean="0"/>
              <a:t>/</a:t>
            </a:r>
            <a:r>
              <a:rPr lang="cs-CZ" dirty="0" err="1" smtClean="0"/>
              <a:t>slide</a:t>
            </a:r>
            <a:r>
              <a:rPr lang="cs-CZ" dirty="0" smtClean="0"/>
              <a:t>/6897554/ </a:t>
            </a:r>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55</a:t>
            </a:fld>
            <a:endParaRPr lang="cs-CZ"/>
          </a:p>
        </p:txBody>
      </p:sp>
    </p:spTree>
    <p:extLst>
      <p:ext uri="{BB962C8B-B14F-4D97-AF65-F5344CB8AC3E}">
        <p14:creationId xmlns:p14="http://schemas.microsoft.com/office/powerpoint/2010/main" val="2323358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Příkladem usměrňující</a:t>
            </a:r>
            <a:r>
              <a:rPr lang="cs-CZ" baseline="0" dirty="0" smtClean="0"/>
              <a:t> selekce jsou Darwinovy pěnkavy, skupina druhů žijících na Galapágách, která je oblíbeným modelem populačních genetiků. Následující příběh je z malého  a izolovaného ostrova </a:t>
            </a:r>
            <a:r>
              <a:rPr lang="cs-CZ" baseline="0" dirty="0" err="1" smtClean="0"/>
              <a:t>Daphne</a:t>
            </a:r>
            <a:r>
              <a:rPr lang="cs-CZ" baseline="0" dirty="0" smtClean="0"/>
              <a:t> Major, na který každý rok po dobu 40 let přijížděli manželé Grantovi a studovali místní pěnkavy. Tyto pěnkavy (stejného druhu) se mimo jiné lišily velikostí zobáku, který určoval, jak velká semena budou schopny sníst. Za normálních podmínek se na ostrově v hojném množství vyskytovala rostlina produkující malá semena, která mohly jíst všechny pěnkavy. Když ale na ostrově nastalo sucho a tato rostlina zmizela, byly reprodukčně úspěšnější pěnkavy s velkým zobákem, protože dokázaly jíst i velká semena. Díky tomu měly více mladých než pěnkavy s malým zobákem a alely způsobující velký zobák se v populaci rozšířily. Když naopak nastaly deštivé roky, byla na ostrově hojnost malých semen, která dokázaly lépe zpracovat pěnkavy s malým zobákem, a tak se příslušné alely rozšířily a fenotyp se posunul směrem k malým zobákům. </a:t>
            </a:r>
            <a:endParaRPr lang="cs-CZ" dirty="0" smtClean="0"/>
          </a:p>
          <a:p>
            <a:endParaRPr lang="cs-CZ" dirty="0" smtClean="0"/>
          </a:p>
          <a:p>
            <a:r>
              <a:rPr lang="cs-CZ" dirty="0" smtClean="0"/>
              <a:t>Obrázek a </a:t>
            </a:r>
            <a:r>
              <a:rPr lang="cs-CZ" dirty="0" err="1" smtClean="0"/>
              <a:t>info</a:t>
            </a:r>
            <a:r>
              <a:rPr lang="cs-CZ" dirty="0" smtClean="0"/>
              <a:t> z </a:t>
            </a:r>
            <a:r>
              <a:rPr lang="cs-CZ" dirty="0" err="1" smtClean="0"/>
              <a:t>Zimmer</a:t>
            </a:r>
            <a:r>
              <a:rPr lang="cs-CZ" dirty="0" smtClean="0"/>
              <a:t> (2012)</a:t>
            </a:r>
            <a:r>
              <a:rPr lang="cs-CZ" baseline="0" dirty="0" smtClean="0"/>
              <a:t> </a:t>
            </a:r>
            <a:r>
              <a:rPr lang="cs-CZ" dirty="0" err="1" smtClean="0"/>
              <a:t>Evolution</a:t>
            </a:r>
            <a:r>
              <a:rPr lang="cs-CZ" dirty="0" smtClean="0"/>
              <a:t>: </a:t>
            </a:r>
            <a:r>
              <a:rPr lang="cs-CZ" dirty="0" err="1" smtClean="0"/>
              <a:t>making</a:t>
            </a:r>
            <a:r>
              <a:rPr lang="cs-CZ" dirty="0" smtClean="0"/>
              <a:t> </a:t>
            </a:r>
            <a:r>
              <a:rPr lang="cs-CZ" dirty="0" err="1" smtClean="0"/>
              <a:t>sense</a:t>
            </a:r>
            <a:r>
              <a:rPr lang="cs-CZ" dirty="0" smtClean="0"/>
              <a:t> </a:t>
            </a:r>
            <a:r>
              <a:rPr lang="cs-CZ" dirty="0" err="1" smtClean="0"/>
              <a:t>of</a:t>
            </a:r>
            <a:r>
              <a:rPr lang="cs-CZ" dirty="0" smtClean="0"/>
              <a:t> </a:t>
            </a:r>
            <a:r>
              <a:rPr lang="cs-CZ" dirty="0" err="1" smtClean="0"/>
              <a:t>life</a:t>
            </a:r>
            <a:r>
              <a:rPr lang="cs-CZ" baseline="0" dirty="0" smtClean="0"/>
              <a:t> (</a:t>
            </a:r>
            <a:r>
              <a:rPr lang="cs-CZ" dirty="0" smtClean="0"/>
              <a:t>ISBN: 9781936221172)</a:t>
            </a:r>
          </a:p>
          <a:p>
            <a:r>
              <a:rPr lang="cs-CZ" dirty="0" smtClean="0"/>
              <a:t>http://</a:t>
            </a:r>
            <a:r>
              <a:rPr lang="cs-CZ" dirty="0" err="1" smtClean="0"/>
              <a:t>mvz.berkeley.edu</a:t>
            </a:r>
            <a:r>
              <a:rPr lang="cs-CZ" dirty="0" smtClean="0"/>
              <a:t>/</a:t>
            </a:r>
            <a:r>
              <a:rPr lang="cs-CZ" dirty="0" err="1" smtClean="0"/>
              <a:t>archive.php</a:t>
            </a:r>
            <a:endParaRPr lang="cs-CZ" dirty="0" smtClean="0"/>
          </a:p>
          <a:p>
            <a:r>
              <a:rPr lang="cs-CZ" dirty="0" smtClean="0"/>
              <a:t>Mapa</a:t>
            </a:r>
            <a:r>
              <a:rPr lang="cs-CZ" baseline="0" dirty="0" smtClean="0"/>
              <a:t> z </a:t>
            </a:r>
            <a:r>
              <a:rPr lang="cs-CZ" dirty="0" smtClean="0"/>
              <a:t>https://cs.wikipedia.org/wiki/Galap%C3%A1gy#/media/File:Galapagos_Islands_-_</a:t>
            </a:r>
            <a:r>
              <a:rPr lang="cs-CZ" dirty="0" err="1" smtClean="0"/>
              <a:t>Overview.PNG</a:t>
            </a:r>
            <a:endParaRPr lang="cs-CZ" dirty="0" smtClean="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56</a:t>
            </a:fld>
            <a:endParaRPr lang="cs-CZ"/>
          </a:p>
        </p:txBody>
      </p:sp>
    </p:spTree>
    <p:extLst>
      <p:ext uri="{BB962C8B-B14F-4D97-AF65-F5344CB8AC3E}">
        <p14:creationId xmlns:p14="http://schemas.microsoft.com/office/powerpoint/2010/main" val="345206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našem genomu jsou</a:t>
            </a:r>
            <a:r>
              <a:rPr lang="cs-CZ" baseline="0" dirty="0" smtClean="0"/>
              <a:t> tisíce polymorfních genů, u některých jsou splněny podmínky pro HWE, jinde ne (např. alely </a:t>
            </a:r>
            <a:r>
              <a:rPr lang="cs-CZ" baseline="0" dirty="0" err="1" smtClean="0"/>
              <a:t>lokusu</a:t>
            </a:r>
            <a:r>
              <a:rPr lang="cs-CZ" baseline="0" dirty="0" smtClean="0"/>
              <a:t> pro krevní skupinu AB0 jsou pravděpodobně selekčně neutrální, zatímco alely genů pro </a:t>
            </a:r>
            <a:r>
              <a:rPr lang="cs-CZ" baseline="0" dirty="0" err="1" smtClean="0"/>
              <a:t>phenylalaninhydroxylázu</a:t>
            </a:r>
            <a:r>
              <a:rPr lang="cs-CZ" baseline="0" dirty="0" smtClean="0"/>
              <a:t> ne (selekce působí proti neaktivní alele, která způsobuje fenylketonurii). </a:t>
            </a:r>
            <a:r>
              <a:rPr lang="cs-CZ" dirty="0" err="1" smtClean="0"/>
              <a:t>Hardy-Weinbergova</a:t>
            </a:r>
            <a:r>
              <a:rPr lang="cs-CZ" baseline="0" dirty="0" smtClean="0"/>
              <a:t> rovnováha se tak vždy uvažuje pro jeden </a:t>
            </a:r>
            <a:r>
              <a:rPr lang="cs-CZ" baseline="0" dirty="0" err="1" smtClean="0"/>
              <a:t>lokus</a:t>
            </a:r>
            <a:r>
              <a:rPr lang="cs-CZ" baseline="0" dirty="0" smtClean="0"/>
              <a:t>. Reálně ale selekce proti alele jednoho </a:t>
            </a:r>
            <a:r>
              <a:rPr lang="cs-CZ" baseline="0" dirty="0" err="1" smtClean="0"/>
              <a:t>lokusu</a:t>
            </a:r>
            <a:r>
              <a:rPr lang="cs-CZ" baseline="0" dirty="0" smtClean="0"/>
              <a:t> může působit na více </a:t>
            </a:r>
            <a:r>
              <a:rPr lang="cs-CZ" baseline="0" dirty="0" err="1" smtClean="0"/>
              <a:t>lokusů</a:t>
            </a:r>
            <a:r>
              <a:rPr lang="cs-CZ" baseline="0" dirty="0" smtClean="0"/>
              <a:t> najednou, pokud se tyto vyskytují blízko sebe. Pokud jsou v těsné vazbě, jejich alely se dědí společně (jako </a:t>
            </a:r>
            <a:r>
              <a:rPr lang="cs-CZ" baseline="0" dirty="0" err="1" smtClean="0"/>
              <a:t>haplotyp</a:t>
            </a:r>
            <a:r>
              <a:rPr lang="cs-CZ" baseline="0" dirty="0" smtClean="0"/>
              <a:t>) a i když by alela jednoho </a:t>
            </a:r>
            <a:r>
              <a:rPr lang="cs-CZ" baseline="0" dirty="0" err="1" smtClean="0"/>
              <a:t>lokusu</a:t>
            </a:r>
            <a:r>
              <a:rPr lang="cs-CZ" baseline="0" smtClean="0"/>
              <a:t> byla </a:t>
            </a:r>
            <a:r>
              <a:rPr lang="cs-CZ" baseline="0" dirty="0" smtClean="0"/>
              <a:t>selekčně neutrální, díky vazbě s výhodnou/nevýhodnou alelou jiného </a:t>
            </a:r>
            <a:r>
              <a:rPr lang="cs-CZ" baseline="0" dirty="0" err="1" smtClean="0"/>
              <a:t>lokusu</a:t>
            </a:r>
            <a:r>
              <a:rPr lang="cs-CZ" baseline="0" dirty="0" smtClean="0"/>
              <a:t> na ní selekce také působí. Tomuto jevu se říká genetický autostop (</a:t>
            </a:r>
            <a:r>
              <a:rPr lang="cs-CZ" baseline="0" dirty="0" err="1" smtClean="0"/>
              <a:t>genetic</a:t>
            </a:r>
            <a:r>
              <a:rPr lang="cs-CZ" baseline="0" dirty="0" smtClean="0"/>
              <a:t> </a:t>
            </a:r>
            <a:r>
              <a:rPr lang="cs-CZ" baseline="0" dirty="0" err="1" smtClean="0"/>
              <a:t>hitchhiking</a:t>
            </a:r>
            <a:r>
              <a:rPr lang="cs-CZ" baseline="0" dirty="0" smtClean="0"/>
              <a:t>)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a:t>
            </a:fld>
            <a:endParaRPr lang="cs-CZ"/>
          </a:p>
        </p:txBody>
      </p:sp>
    </p:spTree>
    <p:extLst>
      <p:ext uri="{BB962C8B-B14F-4D97-AF65-F5344CB8AC3E}">
        <p14:creationId xmlns:p14="http://schemas.microsoft.com/office/powerpoint/2010/main" val="2906056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Příkladem </a:t>
            </a:r>
            <a:r>
              <a:rPr lang="cs-CZ" dirty="0" err="1" smtClean="0"/>
              <a:t>disruptivní</a:t>
            </a:r>
            <a:r>
              <a:rPr lang="cs-CZ" dirty="0" smtClean="0"/>
              <a:t> selekce je</a:t>
            </a:r>
            <a:r>
              <a:rPr lang="cs-CZ" baseline="0" dirty="0" smtClean="0"/>
              <a:t> pytlouš </a:t>
            </a:r>
            <a:r>
              <a:rPr lang="cs-CZ" sz="1200" b="0" i="1" u="none" strike="noStrike" kern="1200" baseline="0" dirty="0" err="1" smtClean="0">
                <a:solidFill>
                  <a:schemeClr val="tx1"/>
                </a:solidFill>
                <a:latin typeface="+mn-lt"/>
                <a:ea typeface="+mn-ea"/>
                <a:cs typeface="+mn-cs"/>
              </a:rPr>
              <a:t>Chaetodipus</a:t>
            </a:r>
            <a:r>
              <a:rPr lang="cs-CZ" sz="1200" b="0" i="1" u="none" strike="noStrike" kern="1200" baseline="0" dirty="0" smtClean="0">
                <a:solidFill>
                  <a:schemeClr val="tx1"/>
                </a:solidFill>
                <a:latin typeface="+mn-lt"/>
                <a:ea typeface="+mn-ea"/>
                <a:cs typeface="+mn-cs"/>
              </a:rPr>
              <a:t> </a:t>
            </a:r>
            <a:r>
              <a:rPr lang="cs-CZ" sz="1200" b="0" i="1" u="none" strike="noStrike" kern="1200" baseline="0" dirty="0" err="1" smtClean="0">
                <a:solidFill>
                  <a:schemeClr val="tx1"/>
                </a:solidFill>
                <a:latin typeface="+mn-lt"/>
                <a:ea typeface="+mn-ea"/>
                <a:cs typeface="+mn-cs"/>
              </a:rPr>
              <a:t>intermedius</a:t>
            </a:r>
            <a:r>
              <a:rPr lang="cs-CZ" sz="1200" b="0" i="0" u="none" strike="noStrike" kern="1200" baseline="0" dirty="0" smtClean="0">
                <a:solidFill>
                  <a:schemeClr val="tx1"/>
                </a:solidFill>
                <a:latin typeface="+mn-lt"/>
                <a:ea typeface="+mn-ea"/>
                <a:cs typeface="+mn-cs"/>
              </a:rPr>
              <a:t>, který žije v Mexiku a na jihu USA, kde obývá různá prostředí</a:t>
            </a:r>
            <a:r>
              <a:rPr lang="en-US" sz="1200" b="0" i="0" u="none" strike="noStrike" kern="1200" baseline="0" dirty="0" smtClean="0">
                <a:solidFill>
                  <a:schemeClr val="tx1"/>
                </a:solidFill>
                <a:latin typeface="+mn-lt"/>
                <a:ea typeface="+mn-ea"/>
                <a:cs typeface="+mn-cs"/>
              </a:rPr>
              <a:t>;</a:t>
            </a:r>
            <a:r>
              <a:rPr lang="cs-CZ" sz="1200" b="0" i="0" u="none" strike="noStrike" kern="1200" baseline="0" dirty="0" smtClean="0">
                <a:solidFill>
                  <a:schemeClr val="tx1"/>
                </a:solidFill>
                <a:latin typeface="+mn-lt"/>
                <a:ea typeface="+mn-ea"/>
                <a:cs typeface="+mn-cs"/>
              </a:rPr>
              <a:t> světlé skály a tmavou lávu. Populace vyskytující se na skalách má pískové zbarvení, které jedince činí prakticky neviditelné, podobně lávová populace je velmi tmavá a tak dokonale maskovaná ve svém prostředí. Selekce bude v tomto případě fungovat proti jedincům, jejichž fenotyp by byl mezi extrémy (něco mezi oběma extrémními typy zbarvení), protože by byl příliš světlý na lávě a tmavý ve skalách, čili v obou případech nápadnější pro predátory než extrémní zbarvení. </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Obrázky z </a:t>
            </a:r>
            <a:r>
              <a:rPr lang="cs-CZ" sz="1200" b="0" i="0" u="none" strike="noStrike" kern="1200" baseline="0" dirty="0" err="1" smtClean="0">
                <a:solidFill>
                  <a:schemeClr val="tx1"/>
                </a:solidFill>
                <a:latin typeface="+mn-lt"/>
                <a:ea typeface="+mn-ea"/>
                <a:cs typeface="+mn-cs"/>
              </a:rPr>
              <a:t>Nachman</a:t>
            </a:r>
            <a:r>
              <a:rPr lang="cs-CZ" sz="1200" b="0" i="0" u="none" strike="noStrike" kern="1200" baseline="0" dirty="0" smtClean="0">
                <a:solidFill>
                  <a:schemeClr val="tx1"/>
                </a:solidFill>
                <a:latin typeface="+mn-lt"/>
                <a:ea typeface="+mn-ea"/>
                <a:cs typeface="+mn-cs"/>
              </a:rPr>
              <a:t> (2005) </a:t>
            </a:r>
            <a:r>
              <a:rPr lang="cs-CZ" sz="1200" b="0" i="1" u="none" strike="noStrike" kern="1200" baseline="0" dirty="0" err="1" smtClean="0">
                <a:solidFill>
                  <a:schemeClr val="tx1"/>
                </a:solidFill>
                <a:latin typeface="+mn-lt"/>
                <a:ea typeface="+mn-ea"/>
                <a:cs typeface="+mn-cs"/>
              </a:rPr>
              <a:t>Genetica</a:t>
            </a:r>
            <a:r>
              <a:rPr lang="cs-CZ" sz="1200" b="0" i="0" u="none" strike="noStrike" kern="1200" baseline="0" dirty="0" smtClean="0">
                <a:solidFill>
                  <a:schemeClr val="tx1"/>
                </a:solidFill>
                <a:latin typeface="+mn-lt"/>
                <a:ea typeface="+mn-ea"/>
                <a:cs typeface="+mn-cs"/>
              </a:rPr>
              <a:t> 123: 125–136</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57</a:t>
            </a:fld>
            <a:endParaRPr lang="cs-CZ"/>
          </a:p>
        </p:txBody>
      </p:sp>
    </p:spTree>
    <p:extLst>
      <p:ext uri="{BB962C8B-B14F-4D97-AF65-F5344CB8AC3E}">
        <p14:creationId xmlns:p14="http://schemas.microsoft.com/office/powerpoint/2010/main" val="2157605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Příkladem stabilizující</a:t>
            </a:r>
            <a:r>
              <a:rPr lang="cs-CZ" baseline="0" dirty="0" smtClean="0"/>
              <a:t> selekce je velikost lidského novorozence, která je optimálně 3,5 kg. Pokud je dítě výrazně menší, hrozí mu zdravotní problémy nebo úmrtí, pokud je příliš veliké, hrozí mu zranění při porodu, případně to, že ho matka nebude vůbec schopná porodit. </a:t>
            </a:r>
            <a:endParaRPr lang="cs-CZ" dirty="0" smtClean="0"/>
          </a:p>
          <a:p>
            <a:endParaRPr lang="cs-CZ" dirty="0" smtClean="0"/>
          </a:p>
          <a:p>
            <a:r>
              <a:rPr lang="cs-CZ" dirty="0" smtClean="0"/>
              <a:t>Obrázek z http://</a:t>
            </a:r>
            <a:r>
              <a:rPr lang="cs-CZ" dirty="0" err="1" smtClean="0"/>
              <a:t>mom.girlstalkinsmack.com</a:t>
            </a:r>
            <a:r>
              <a:rPr lang="cs-CZ" dirty="0" smtClean="0"/>
              <a:t>/</a:t>
            </a:r>
            <a:r>
              <a:rPr lang="cs-CZ" dirty="0" err="1" smtClean="0"/>
              <a:t>family</a:t>
            </a:r>
            <a:r>
              <a:rPr lang="cs-CZ" dirty="0" smtClean="0"/>
              <a:t>/</a:t>
            </a:r>
            <a:r>
              <a:rPr lang="cs-CZ" dirty="0" err="1" smtClean="0"/>
              <a:t>the</a:t>
            </a:r>
            <a:r>
              <a:rPr lang="cs-CZ" dirty="0" smtClean="0"/>
              <a:t>-</a:t>
            </a:r>
            <a:r>
              <a:rPr lang="cs-CZ" dirty="0" err="1" smtClean="0"/>
              <a:t>relationship</a:t>
            </a:r>
            <a:r>
              <a:rPr lang="cs-CZ" dirty="0" smtClean="0"/>
              <a:t>-</a:t>
            </a:r>
            <a:r>
              <a:rPr lang="cs-CZ" dirty="0" err="1" smtClean="0"/>
              <a:t>of</a:t>
            </a:r>
            <a:r>
              <a:rPr lang="cs-CZ" dirty="0" smtClean="0"/>
              <a:t>-</a:t>
            </a:r>
            <a:r>
              <a:rPr lang="cs-CZ" dirty="0" err="1" smtClean="0"/>
              <a:t>mother</a:t>
            </a:r>
            <a:r>
              <a:rPr lang="cs-CZ" dirty="0" smtClean="0"/>
              <a:t>-and-baby-</a:t>
            </a:r>
            <a:r>
              <a:rPr lang="cs-CZ" dirty="0" err="1" smtClean="0"/>
              <a:t>after</a:t>
            </a:r>
            <a:r>
              <a:rPr lang="cs-CZ" dirty="0" smtClean="0"/>
              <a:t>-</a:t>
            </a:r>
            <a:r>
              <a:rPr lang="cs-CZ" dirty="0" err="1" smtClean="0"/>
              <a:t>child-birth.aspx</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58</a:t>
            </a:fld>
            <a:endParaRPr lang="cs-CZ"/>
          </a:p>
        </p:txBody>
      </p:sp>
    </p:spTree>
    <p:extLst>
      <p:ext uri="{BB962C8B-B14F-4D97-AF65-F5344CB8AC3E}">
        <p14:creationId xmlns:p14="http://schemas.microsoft.com/office/powerpoint/2010/main" val="112031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Náhodný</a:t>
            </a:r>
            <a:r>
              <a:rPr lang="cs-CZ" baseline="0" dirty="0" smtClean="0"/>
              <a:t> genetický posun (drift) je označení pro náhodné změny frekvence alel v populaci. Ty jsou důsledkem náhodného přenosu alel do další generace. V tabulce jsou možné genotypy dvou potomků dvou heterozygotů včetně pravděpodobností vzniku. S nejvyšší pravděpodobností vznikají potomci, kteří budou mít stejný počet alel jako rodiče (k této situaci může dojít dvěma způsoby: </a:t>
            </a:r>
            <a:r>
              <a:rPr lang="cs-CZ" baseline="0" dirty="0" err="1" smtClean="0"/>
              <a:t>AA</a:t>
            </a:r>
            <a:r>
              <a:rPr lang="cs-CZ" baseline="0" dirty="0" smtClean="0"/>
              <a:t> + </a:t>
            </a:r>
            <a:r>
              <a:rPr lang="cs-CZ" baseline="0" dirty="0" err="1" smtClean="0"/>
              <a:t>aa</a:t>
            </a:r>
            <a:r>
              <a:rPr lang="cs-CZ" baseline="0" dirty="0" smtClean="0"/>
              <a:t> (2/16) nebo </a:t>
            </a:r>
            <a:r>
              <a:rPr lang="cs-CZ" baseline="0" dirty="0" err="1" smtClean="0"/>
              <a:t>Aa</a:t>
            </a:r>
            <a:r>
              <a:rPr lang="cs-CZ" baseline="0" dirty="0" smtClean="0"/>
              <a:t> + </a:t>
            </a:r>
            <a:r>
              <a:rPr lang="cs-CZ" baseline="0" dirty="0" err="1" smtClean="0"/>
              <a:t>Aa</a:t>
            </a:r>
            <a:r>
              <a:rPr lang="cs-CZ" baseline="0" dirty="0" smtClean="0"/>
              <a:t> (4/16), dohromady 6/16 případů, kdy bude u potomstva zachována frekvence alel rodičů. Pokud bychom ale ptali na to, s jakou pravděpodobností dojde ke změně frekvence (jakékoli), tak taková pravděpodobnost je 10/16. Čili čistě vlivem náhody se frekvence alel budou spíše měnit než zůstávat stejné.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59</a:t>
            </a:fld>
            <a:endParaRPr lang="cs-CZ"/>
          </a:p>
        </p:txBody>
      </p:sp>
    </p:spTree>
    <p:extLst>
      <p:ext uri="{BB962C8B-B14F-4D97-AF65-F5344CB8AC3E}">
        <p14:creationId xmlns:p14="http://schemas.microsoft.com/office/powerpoint/2010/main" val="1265531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Drift se vyskytuje</a:t>
            </a:r>
            <a:r>
              <a:rPr lang="cs-CZ" baseline="0" dirty="0" smtClean="0"/>
              <a:t> u populací všech velikostí, ale v</a:t>
            </a:r>
            <a:r>
              <a:rPr lang="cs-CZ" dirty="0" smtClean="0"/>
              <a:t>liv</a:t>
            </a:r>
            <a:r>
              <a:rPr lang="cs-CZ" baseline="0" dirty="0" smtClean="0"/>
              <a:t> driftu na osud alel je silnější u malých populací než u velkých. Na obrázku jsou tři různě velké populace a osud určité alely. Je vidět, že v nejmenší populaci se alela může vlivem driftu rychle ztratit nebo naopak zafixovat, ve velké populaci se její frekvence příliš nemění (nebo jen velmi pomalu). V konečně velké populaci by se alela nakonec ztratila nebo zafixovala také, ale trvalo by to mnohem déle. Podmínkou také je, že alela musí být selekčně neutrální, protože ve velké populaci má selekce na výhodné/nevýhodné alely větší vliv než drift.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60</a:t>
            </a:fld>
            <a:endParaRPr lang="cs-CZ"/>
          </a:p>
        </p:txBody>
      </p:sp>
    </p:spTree>
    <p:extLst>
      <p:ext uri="{BB962C8B-B14F-4D97-AF65-F5344CB8AC3E}">
        <p14:creationId xmlns:p14="http://schemas.microsoft.com/office/powerpoint/2010/main" val="2080295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Recesivní </a:t>
            </a:r>
            <a:r>
              <a:rPr lang="cs-CZ" baseline="0" dirty="0" smtClean="0"/>
              <a:t>alely lokalizované na </a:t>
            </a:r>
            <a:r>
              <a:rPr lang="cs-CZ" baseline="0" dirty="0" err="1" smtClean="0"/>
              <a:t>autosomech</a:t>
            </a:r>
            <a:r>
              <a:rPr lang="cs-CZ" baseline="0" dirty="0" smtClean="0"/>
              <a:t> jsou pro selekci neviditelné, dokud se nedostanou do homozygotního stavu, což u nově vzniklých alel, které mají z definice velmi nízkou frekvenci, velmi nepravděpodobné. Pokud se ale vyskytují na chromosomu X nebo Z, projeví se kdykoli se ocitnou v </a:t>
            </a:r>
            <a:r>
              <a:rPr lang="cs-CZ" baseline="0" dirty="0" err="1" smtClean="0"/>
              <a:t>heterogametickém</a:t>
            </a:r>
            <a:r>
              <a:rPr lang="cs-CZ" baseline="0" dirty="0" smtClean="0"/>
              <a:t> pohlaví a selekce na ně může působit.  Výhodným recesivním alelám tak umístění na X/Z umožní rozšířit se populací mnohem rychleji, než když jsou na </a:t>
            </a:r>
            <a:r>
              <a:rPr lang="cs-CZ" baseline="0" dirty="0" err="1" smtClean="0"/>
              <a:t>autosomech</a:t>
            </a:r>
            <a:r>
              <a:rPr lang="cs-CZ" baseline="0" dirty="0" smtClean="0"/>
              <a:t>. </a:t>
            </a:r>
            <a:endParaRPr lang="cs-CZ" dirty="0" smtClean="0"/>
          </a:p>
          <a:p>
            <a:r>
              <a:rPr lang="cs-CZ" dirty="0" smtClean="0"/>
              <a:t>   U motýlí čeledi </a:t>
            </a:r>
            <a:r>
              <a:rPr lang="cs-CZ" dirty="0" err="1" smtClean="0"/>
              <a:t>Tortricidae</a:t>
            </a:r>
            <a:r>
              <a:rPr lang="cs-CZ" baseline="0" dirty="0" smtClean="0"/>
              <a:t> (</a:t>
            </a:r>
            <a:r>
              <a:rPr lang="cs-CZ" baseline="0" dirty="0" err="1" smtClean="0"/>
              <a:t>Lepidoptera</a:t>
            </a:r>
            <a:r>
              <a:rPr lang="cs-CZ" baseline="0" dirty="0" smtClean="0"/>
              <a:t>), kam patří přes 700 druhů škůdců, byla objevena fúze chromosomu Z a </a:t>
            </a:r>
            <a:r>
              <a:rPr lang="cs-CZ" baseline="0" dirty="0" err="1" smtClean="0"/>
              <a:t>autosomů</a:t>
            </a:r>
            <a:r>
              <a:rPr lang="cs-CZ" baseline="0" dirty="0" smtClean="0"/>
              <a:t>, který nese geny zodpovědné za rezistenci. K této fúzi došlo u společného předka dlouho před používáním insekticidů, ale dnes se jim to hodí, protože díky vazbě na chromosom Z jsou výhodné recesivní alely, které způsobují rezistenci k insekticidům, u </a:t>
            </a:r>
            <a:r>
              <a:rPr lang="cs-CZ" baseline="0" dirty="0" err="1" smtClean="0"/>
              <a:t>heterogametického</a:t>
            </a:r>
            <a:r>
              <a:rPr lang="cs-CZ" baseline="0" dirty="0" smtClean="0"/>
              <a:t> pohlaví (čili u samic) okamžitě viditelné pro selekci a mohou ze rychle šířit populací (tím rychleji, čím silnější je selekční tlak vyvíjený člověkem používáním insekticidů). Kdyby byly tyto geny stále na </a:t>
            </a:r>
            <a:r>
              <a:rPr lang="cs-CZ" baseline="0" dirty="0" err="1" smtClean="0"/>
              <a:t>autosomu</a:t>
            </a:r>
            <a:r>
              <a:rPr lang="cs-CZ" baseline="0" dirty="0" smtClean="0"/>
              <a:t>, jak je tomu u většiny motýlů, výhodné recesivní alely by se musely nejprve dostat do homozygotního stavu, aby mohly svému nositeli přinést selekční výhodu. Protože všechny alely jsou krátce po svém vzniku velmi vzácné, je toto velmi nepravděpodobné, pravděpodobnější je, že zmizí vlivem driftu. </a:t>
            </a:r>
          </a:p>
          <a:p>
            <a:endParaRPr lang="cs-CZ" baseline="0" dirty="0" smtClean="0"/>
          </a:p>
          <a:p>
            <a:r>
              <a:rPr lang="cs-CZ" baseline="0" dirty="0" err="1" smtClean="0"/>
              <a:t>Info</a:t>
            </a:r>
            <a:r>
              <a:rPr lang="cs-CZ" baseline="0" dirty="0" smtClean="0"/>
              <a:t> z </a:t>
            </a:r>
            <a:r>
              <a:rPr lang="cs-CZ" baseline="0" dirty="0" err="1" smtClean="0"/>
              <a:t>Nguyen</a:t>
            </a:r>
            <a:r>
              <a:rPr lang="cs-CZ" baseline="0" dirty="0" smtClean="0"/>
              <a:t> et al. (2013) </a:t>
            </a:r>
            <a:r>
              <a:rPr lang="cs-CZ" sz="1200" b="0" i="0" u="none" strike="noStrike" kern="1200" baseline="0" dirty="0" smtClean="0">
                <a:solidFill>
                  <a:schemeClr val="tx1"/>
                </a:solidFill>
                <a:latin typeface="+mn-lt"/>
                <a:ea typeface="+mn-ea"/>
                <a:cs typeface="+mn-cs"/>
              </a:rPr>
              <a:t>www.pnas.org/cgi/doi/10.1073/pnas.1220372110</a:t>
            </a:r>
            <a:endParaRPr lang="cs-CZ" baseline="0" dirty="0" smtClean="0"/>
          </a:p>
          <a:p>
            <a:r>
              <a:rPr lang="cs-CZ" baseline="0" dirty="0" smtClean="0"/>
              <a:t>Obrázky z http://www.ukmoths.org.uk/species/cydia-pomonella/</a:t>
            </a:r>
          </a:p>
          <a:p>
            <a:r>
              <a:rPr lang="cs-CZ" dirty="0" smtClean="0"/>
              <a:t>http://www.livingwithbugs.com/codling_moth.html</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62</a:t>
            </a:fld>
            <a:endParaRPr lang="cs-CZ"/>
          </a:p>
        </p:txBody>
      </p:sp>
    </p:spTree>
    <p:extLst>
      <p:ext uri="{BB962C8B-B14F-4D97-AF65-F5344CB8AC3E}">
        <p14:creationId xmlns:p14="http://schemas.microsoft.com/office/powerpoint/2010/main" val="461344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63</a:t>
            </a:fld>
            <a:endParaRPr lang="cs-CZ"/>
          </a:p>
        </p:txBody>
      </p:sp>
    </p:spTree>
    <p:extLst>
      <p:ext uri="{BB962C8B-B14F-4D97-AF65-F5344CB8AC3E}">
        <p14:creationId xmlns:p14="http://schemas.microsoft.com/office/powerpoint/2010/main" val="1195203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Efektivní velikost populace je velikost</a:t>
            </a:r>
            <a:r>
              <a:rPr lang="cs-CZ" baseline="0" dirty="0" smtClean="0"/>
              <a:t> ideální populace, kde probíhají evoluční procesy (např. drift) stejně, jako u pozorované populace. Jenou z věcí, které snižují </a:t>
            </a:r>
            <a:r>
              <a:rPr lang="cs-CZ" i="1" baseline="0" dirty="0" smtClean="0"/>
              <a:t>N</a:t>
            </a:r>
            <a:r>
              <a:rPr lang="cs-CZ" i="1" baseline="-25000" dirty="0" smtClean="0"/>
              <a:t>e</a:t>
            </a:r>
            <a:r>
              <a:rPr lang="cs-CZ" i="1" baseline="0" dirty="0" smtClean="0"/>
              <a:t> </a:t>
            </a:r>
            <a:r>
              <a:rPr lang="cs-CZ" baseline="0" dirty="0" smtClean="0"/>
              <a:t>je vychýlený poměr pohlaví. Po dosazení do vzorce vidíme, že v populaci složené ze 60 samců a 40 samic pracuje drift jako v populaci o velikosti 96 jedinců s vyrovnaným poměrem pohlaví (čili podobně jako v pozorované populaci), zatímco v druhé populaci, složené z 5 samců a 96 samic (která je tedy na počet jedinců stejně velká jako ta první) funguje drift jako v populaci složené z 19 jedinců vyrovnaného pohlaví.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64</a:t>
            </a:fld>
            <a:endParaRPr lang="cs-CZ"/>
          </a:p>
        </p:txBody>
      </p:sp>
    </p:spTree>
    <p:extLst>
      <p:ext uri="{BB962C8B-B14F-4D97-AF65-F5344CB8AC3E}">
        <p14:creationId xmlns:p14="http://schemas.microsoft.com/office/powerpoint/2010/main" val="3280423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65</a:t>
            </a:fld>
            <a:endParaRPr lang="cs-CZ"/>
          </a:p>
        </p:txBody>
      </p:sp>
    </p:spTree>
    <p:extLst>
      <p:ext uri="{BB962C8B-B14F-4D97-AF65-F5344CB8AC3E}">
        <p14:creationId xmlns:p14="http://schemas.microsoft.com/office/powerpoint/2010/main" val="36534618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a:t>
            </a:r>
            <a:r>
              <a:rPr lang="cs-CZ" baseline="0" dirty="0" smtClean="0"/>
              <a:t> když populace není v </a:t>
            </a:r>
            <a:r>
              <a:rPr lang="cs-CZ" baseline="0" dirty="0" err="1" smtClean="0"/>
              <a:t>HWE</a:t>
            </a:r>
            <a:r>
              <a:rPr lang="cs-CZ" baseline="0" dirty="0" smtClean="0"/>
              <a:t> a fungují v ní evoluční procesy jako selekce, migrace a mutace, tato populace může být v dynamické rovnováze, pokud tyto procesy působí proti sobě. Za těchto okolností bude v populaci udržováno více alel.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66</a:t>
            </a:fld>
            <a:endParaRPr lang="cs-CZ"/>
          </a:p>
        </p:txBody>
      </p:sp>
    </p:spTree>
    <p:extLst>
      <p:ext uri="{BB962C8B-B14F-4D97-AF65-F5344CB8AC3E}">
        <p14:creationId xmlns:p14="http://schemas.microsoft.com/office/powerpoint/2010/main" val="4185779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t>= selekce proti oběma alelám najednou, ale zároveň jsou obě potřeba pro produkci heterozygotů</a:t>
            </a:r>
            <a:endParaRPr lang="en-US" sz="1200" dirty="0" smtClean="0"/>
          </a:p>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67</a:t>
            </a:fld>
            <a:endParaRPr lang="cs-CZ"/>
          </a:p>
        </p:txBody>
      </p:sp>
    </p:spTree>
    <p:extLst>
      <p:ext uri="{BB962C8B-B14F-4D97-AF65-F5344CB8AC3E}">
        <p14:creationId xmlns:p14="http://schemas.microsoft.com/office/powerpoint/2010/main" val="228749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Pokud</a:t>
            </a:r>
            <a:r>
              <a:rPr lang="cs-CZ" baseline="0" dirty="0" smtClean="0"/>
              <a:t> jsou splněny podmínky pro </a:t>
            </a:r>
            <a:r>
              <a:rPr lang="cs-CZ" baseline="0" dirty="0" err="1" smtClean="0"/>
              <a:t>HWE</a:t>
            </a:r>
            <a:r>
              <a:rPr lang="cs-CZ" baseline="0" dirty="0" smtClean="0"/>
              <a:t> (</a:t>
            </a:r>
            <a:r>
              <a:rPr lang="cs-CZ" baseline="0" dirty="0" err="1" smtClean="0"/>
              <a:t>Hardy-Weinberg</a:t>
            </a:r>
            <a:r>
              <a:rPr lang="cs-CZ" baseline="0" dirty="0" smtClean="0"/>
              <a:t> </a:t>
            </a:r>
            <a:r>
              <a:rPr lang="cs-CZ" baseline="0" dirty="0" err="1" smtClean="0"/>
              <a:t>equilibrium</a:t>
            </a:r>
            <a:r>
              <a:rPr lang="cs-CZ" baseline="0" dirty="0" smtClean="0"/>
              <a:t>), frekvence alel v populaci se nemění a míchají se náhodně, takže z frekvence alel může spočítat frekvenci genotypů (a naopak). Představme si situaci, že máme v populaci jen dvě alely (</a:t>
            </a:r>
            <a:r>
              <a:rPr lang="cs-CZ" i="1" baseline="0" dirty="0" smtClean="0"/>
              <a:t>A</a:t>
            </a:r>
            <a:r>
              <a:rPr lang="cs-CZ" baseline="0" dirty="0" smtClean="0"/>
              <a:t> </a:t>
            </a:r>
            <a:r>
              <a:rPr lang="cs-CZ" baseline="0" dirty="0" err="1" smtClean="0"/>
              <a:t>a</a:t>
            </a:r>
            <a:r>
              <a:rPr lang="cs-CZ" baseline="0" dirty="0" smtClean="0"/>
              <a:t> </a:t>
            </a:r>
            <a:r>
              <a:rPr lang="cs-CZ" i="1" baseline="0" dirty="0" smtClean="0"/>
              <a:t>a</a:t>
            </a:r>
            <a:r>
              <a:rPr lang="cs-CZ" baseline="0" dirty="0" smtClean="0"/>
              <a:t>). V kombinačním čtverci jsou možné gamety, které jedinci v populaci mohou tvořit.  Jejich kombinací budou vznikat homozygoti </a:t>
            </a:r>
            <a:r>
              <a:rPr lang="cs-CZ" i="1" baseline="0" dirty="0" smtClean="0"/>
              <a:t>AA, </a:t>
            </a:r>
            <a:r>
              <a:rPr lang="cs-CZ" i="1" baseline="0" dirty="0" err="1" smtClean="0"/>
              <a:t>aa</a:t>
            </a:r>
            <a:r>
              <a:rPr lang="cs-CZ" i="1" baseline="0" dirty="0" smtClean="0"/>
              <a:t> </a:t>
            </a:r>
            <a:r>
              <a:rPr lang="cs-CZ" baseline="0" dirty="0" smtClean="0"/>
              <a:t>a heterozygoti </a:t>
            </a:r>
            <a:r>
              <a:rPr lang="cs-CZ" i="1" baseline="0" dirty="0" err="1" smtClean="0"/>
              <a:t>Aa</a:t>
            </a:r>
            <a:r>
              <a:rPr lang="cs-CZ" baseline="0" dirty="0" smtClean="0"/>
              <a:t>.  To, s jakou frekvencí budou jednotlivé genotypy vznikat, záleží na frekvenci jednotlivých alel v populaci (</a:t>
            </a:r>
            <a:r>
              <a:rPr lang="cs-CZ" i="1" baseline="0" dirty="0" smtClean="0"/>
              <a:t>p </a:t>
            </a:r>
            <a:r>
              <a:rPr lang="cs-CZ" baseline="0" dirty="0" smtClean="0"/>
              <a:t>= frekvence </a:t>
            </a:r>
            <a:r>
              <a:rPr lang="cs-CZ" i="1" baseline="0" dirty="0" smtClean="0"/>
              <a:t>A</a:t>
            </a:r>
            <a:r>
              <a:rPr lang="cs-CZ" baseline="0" dirty="0" smtClean="0"/>
              <a:t>, </a:t>
            </a:r>
            <a:r>
              <a:rPr lang="cs-CZ" i="1" baseline="0" dirty="0" smtClean="0"/>
              <a:t>q</a:t>
            </a:r>
            <a:r>
              <a:rPr lang="cs-CZ" baseline="0" dirty="0" smtClean="0"/>
              <a:t> = frekvence </a:t>
            </a:r>
            <a:r>
              <a:rPr lang="cs-CZ" i="1" baseline="0" dirty="0" smtClean="0"/>
              <a:t>a</a:t>
            </a:r>
            <a:r>
              <a:rPr lang="cs-CZ" baseline="0" dirty="0" smtClean="0"/>
              <a:t>). Pro homozygoty </a:t>
            </a:r>
            <a:r>
              <a:rPr lang="cs-CZ" i="1" baseline="0" dirty="0" smtClean="0"/>
              <a:t>AA</a:t>
            </a:r>
            <a:r>
              <a:rPr lang="cs-CZ" baseline="0" dirty="0" smtClean="0"/>
              <a:t> a </a:t>
            </a:r>
            <a:r>
              <a:rPr lang="cs-CZ" i="1" baseline="0" dirty="0" err="1" smtClean="0"/>
              <a:t>aa</a:t>
            </a:r>
            <a:r>
              <a:rPr lang="cs-CZ" baseline="0" dirty="0" smtClean="0"/>
              <a:t> se musejí sejít gamety nesoucí stejné alely, frekvence vzniku homozygotů se tak počítá </a:t>
            </a:r>
            <a:r>
              <a:rPr lang="cs-CZ" i="1" baseline="0" dirty="0" smtClean="0"/>
              <a:t>p </a:t>
            </a:r>
            <a:r>
              <a:rPr lang="cs-CZ" sz="1200" dirty="0" smtClean="0"/>
              <a:t>×</a:t>
            </a:r>
            <a:r>
              <a:rPr lang="cs-CZ" baseline="0" dirty="0" smtClean="0"/>
              <a:t> </a:t>
            </a:r>
            <a:r>
              <a:rPr lang="cs-CZ" i="1" baseline="0" dirty="0" smtClean="0"/>
              <a:t>p</a:t>
            </a:r>
            <a:r>
              <a:rPr lang="cs-CZ" baseline="0" dirty="0" smtClean="0"/>
              <a:t> = </a:t>
            </a:r>
            <a:r>
              <a:rPr lang="cs-CZ" i="1" baseline="0" dirty="0" smtClean="0"/>
              <a:t>p</a:t>
            </a:r>
            <a:r>
              <a:rPr lang="cs-CZ" i="1" baseline="30000" dirty="0" smtClean="0"/>
              <a:t>2</a:t>
            </a:r>
            <a:r>
              <a:rPr lang="cs-CZ" i="1" baseline="0" dirty="0" smtClean="0"/>
              <a:t> = P </a:t>
            </a:r>
            <a:r>
              <a:rPr lang="cs-CZ" i="0" baseline="0" dirty="0" smtClean="0"/>
              <a:t>a</a:t>
            </a:r>
            <a:r>
              <a:rPr lang="cs-CZ" i="1" baseline="0" dirty="0" smtClean="0"/>
              <a:t> q </a:t>
            </a:r>
            <a:r>
              <a:rPr lang="cs-CZ" sz="1200" dirty="0" smtClean="0"/>
              <a:t>× </a:t>
            </a:r>
            <a:r>
              <a:rPr lang="cs-CZ" i="1" baseline="0" dirty="0" smtClean="0"/>
              <a:t>q </a:t>
            </a:r>
            <a:r>
              <a:rPr lang="cs-CZ" baseline="0" dirty="0" smtClean="0"/>
              <a:t>= </a:t>
            </a:r>
            <a:r>
              <a:rPr lang="cs-CZ" i="1" baseline="0" dirty="0" smtClean="0"/>
              <a:t>q</a:t>
            </a:r>
            <a:r>
              <a:rPr lang="cs-CZ" i="1" baseline="30000" dirty="0" smtClean="0"/>
              <a:t>2</a:t>
            </a:r>
            <a:r>
              <a:rPr lang="cs-CZ" i="1" baseline="0" dirty="0" smtClean="0"/>
              <a:t> = Q.  </a:t>
            </a:r>
            <a:r>
              <a:rPr lang="cs-CZ" i="0" baseline="0" dirty="0" smtClean="0"/>
              <a:t>H</a:t>
            </a:r>
            <a:r>
              <a:rPr lang="cs-CZ" baseline="0" dirty="0" smtClean="0"/>
              <a:t>eterozygoti vznikají dvěma způsoby (</a:t>
            </a:r>
            <a:r>
              <a:rPr lang="cs-CZ" i="1" baseline="0" dirty="0" smtClean="0"/>
              <a:t>A</a:t>
            </a:r>
            <a:r>
              <a:rPr lang="cs-CZ" baseline="0" dirty="0" smtClean="0"/>
              <a:t> z vajíčka, </a:t>
            </a:r>
            <a:r>
              <a:rPr lang="cs-CZ" i="1" baseline="0" dirty="0" smtClean="0"/>
              <a:t>a</a:t>
            </a:r>
            <a:r>
              <a:rPr lang="cs-CZ" baseline="0" dirty="0" smtClean="0"/>
              <a:t> ze spermie a naopak), takže frekvence heterozygotů (</a:t>
            </a:r>
            <a:r>
              <a:rPr lang="cs-CZ" i="1" baseline="0" dirty="0" smtClean="0"/>
              <a:t>H</a:t>
            </a:r>
            <a:r>
              <a:rPr lang="cs-CZ" baseline="0" dirty="0" smtClean="0"/>
              <a:t>) = </a:t>
            </a:r>
            <a:r>
              <a:rPr lang="cs-CZ" baseline="0" dirty="0" err="1" smtClean="0"/>
              <a:t>2</a:t>
            </a:r>
            <a:r>
              <a:rPr lang="cs-CZ" i="1" baseline="0" dirty="0" err="1" smtClean="0"/>
              <a:t>pq</a:t>
            </a:r>
            <a:r>
              <a:rPr lang="cs-CZ" i="1" baseline="0" dirty="0" smtClean="0"/>
              <a:t>. </a:t>
            </a:r>
            <a:r>
              <a:rPr lang="cs-CZ" i="0" baseline="0" dirty="0" smtClean="0"/>
              <a:t>Součet frekvencí všech genotypů je 1. Platí-li HWE, tak platí, že </a:t>
            </a:r>
            <a:r>
              <a:rPr lang="cs-CZ" sz="1200" i="1" dirty="0" smtClean="0">
                <a:solidFill>
                  <a:srgbClr val="FF0000"/>
                </a:solidFill>
              </a:rPr>
              <a:t>p</a:t>
            </a:r>
            <a:r>
              <a:rPr lang="cs-CZ" sz="1200" i="1" baseline="30000" dirty="0" smtClean="0">
                <a:solidFill>
                  <a:srgbClr val="FF0000"/>
                </a:solidFill>
              </a:rPr>
              <a:t>2</a:t>
            </a:r>
            <a:r>
              <a:rPr lang="cs-CZ" sz="1200" dirty="0" smtClean="0">
                <a:solidFill>
                  <a:srgbClr val="FF0000"/>
                </a:solidFill>
              </a:rPr>
              <a:t> + </a:t>
            </a:r>
            <a:r>
              <a:rPr lang="cs-CZ" sz="1200" i="1" dirty="0" smtClean="0">
                <a:solidFill>
                  <a:srgbClr val="FF0000"/>
                </a:solidFill>
              </a:rPr>
              <a:t>2pq </a:t>
            </a:r>
            <a:r>
              <a:rPr lang="cs-CZ" sz="1200" dirty="0" smtClean="0">
                <a:solidFill>
                  <a:srgbClr val="FF0000"/>
                </a:solidFill>
              </a:rPr>
              <a:t>+ </a:t>
            </a:r>
            <a:r>
              <a:rPr lang="cs-CZ" sz="1200" i="1" dirty="0" smtClean="0">
                <a:solidFill>
                  <a:srgbClr val="FF0000"/>
                </a:solidFill>
              </a:rPr>
              <a:t>q</a:t>
            </a:r>
            <a:r>
              <a:rPr lang="cs-CZ" sz="1200" i="1" baseline="30000" dirty="0" smtClean="0">
                <a:solidFill>
                  <a:srgbClr val="FF0000"/>
                </a:solidFill>
              </a:rPr>
              <a:t>2 </a:t>
            </a:r>
            <a:r>
              <a:rPr lang="cs-CZ" sz="1200" dirty="0" smtClean="0">
                <a:solidFill>
                  <a:srgbClr val="FF0000"/>
                </a:solidFill>
              </a:rPr>
              <a:t>= 1, jinak řečeno </a:t>
            </a:r>
            <a:r>
              <a:rPr lang="cs-CZ" sz="1200" i="1" dirty="0" smtClean="0">
                <a:solidFill>
                  <a:srgbClr val="FF0000"/>
                </a:solidFill>
              </a:rPr>
              <a:t>P</a:t>
            </a:r>
            <a:r>
              <a:rPr lang="cs-CZ" sz="1200" dirty="0" smtClean="0">
                <a:solidFill>
                  <a:srgbClr val="FF0000"/>
                </a:solidFill>
              </a:rPr>
              <a:t> + </a:t>
            </a:r>
            <a:r>
              <a:rPr lang="cs-CZ" sz="1200" i="1" dirty="0" smtClean="0">
                <a:solidFill>
                  <a:srgbClr val="FF0000"/>
                </a:solidFill>
              </a:rPr>
              <a:t>H</a:t>
            </a:r>
            <a:r>
              <a:rPr lang="cs-CZ" sz="1200" dirty="0" smtClean="0">
                <a:solidFill>
                  <a:srgbClr val="FF0000"/>
                </a:solidFill>
              </a:rPr>
              <a:t> + </a:t>
            </a:r>
            <a:r>
              <a:rPr lang="cs-CZ" sz="1200" i="1" dirty="0" smtClean="0">
                <a:solidFill>
                  <a:srgbClr val="FF0000"/>
                </a:solidFill>
              </a:rPr>
              <a:t>Q</a:t>
            </a:r>
            <a:r>
              <a:rPr lang="cs-CZ" sz="1200" dirty="0" smtClean="0">
                <a:solidFill>
                  <a:srgbClr val="FF0000"/>
                </a:solidFill>
              </a:rPr>
              <a:t> = 1. </a:t>
            </a:r>
            <a:endParaRPr lang="en-US" sz="1200" dirty="0" smtClean="0">
              <a:solidFill>
                <a:srgbClr val="FF0000"/>
              </a:solidFill>
            </a:endParaRPr>
          </a:p>
          <a:p>
            <a:endParaRPr lang="en-US" i="0"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a:t>
            </a:fld>
            <a:endParaRPr lang="cs-CZ"/>
          </a:p>
        </p:txBody>
      </p:sp>
    </p:spTree>
    <p:extLst>
      <p:ext uri="{BB962C8B-B14F-4D97-AF65-F5344CB8AC3E}">
        <p14:creationId xmlns:p14="http://schemas.microsoft.com/office/powerpoint/2010/main" val="2693800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Srpkovitá anémie je dědičné</a:t>
            </a:r>
            <a:r>
              <a:rPr lang="cs-CZ" baseline="0" dirty="0" smtClean="0"/>
              <a:t> onemocnění, způsobené mutantní alelou </a:t>
            </a:r>
            <a:r>
              <a:rPr lang="cs-CZ" i="1" baseline="0" dirty="0" err="1" smtClean="0"/>
              <a:t>HbS</a:t>
            </a:r>
            <a:r>
              <a:rPr lang="cs-CZ" dirty="0" smtClean="0"/>
              <a:t> genu pro beta-globin</a:t>
            </a:r>
            <a:r>
              <a:rPr lang="cs-CZ" i="1" baseline="0" dirty="0" smtClean="0"/>
              <a:t>, </a:t>
            </a:r>
            <a:r>
              <a:rPr lang="cs-CZ" i="0" baseline="0" dirty="0" smtClean="0"/>
              <a:t>která má oproti standardní alele </a:t>
            </a:r>
            <a:r>
              <a:rPr lang="cs-CZ" i="1" baseline="0" dirty="0" err="1" smtClean="0"/>
              <a:t>HbA</a:t>
            </a:r>
            <a:r>
              <a:rPr lang="cs-CZ" i="1" baseline="0" dirty="0" smtClean="0"/>
              <a:t> </a:t>
            </a:r>
            <a:r>
              <a:rPr lang="cs-CZ" i="0" baseline="0" dirty="0" smtClean="0"/>
              <a:t>bodovou mutaci způsobující </a:t>
            </a:r>
            <a:r>
              <a:rPr lang="cs-CZ" dirty="0" smtClean="0"/>
              <a:t>změnu aminokyseliny. Pokud má organismus dostatek kyslíku, hemoglobin je v pořádku, pokud je ho málo, hemoglobin </a:t>
            </a:r>
            <a:r>
              <a:rPr lang="cs-CZ" dirty="0" err="1" smtClean="0"/>
              <a:t>HbS</a:t>
            </a:r>
            <a:r>
              <a:rPr lang="cs-CZ" dirty="0" smtClean="0"/>
              <a:t> polymeruje a tvojí vláknité sraženiny, což způsobuje typický srpkovitý vzhled červených krvinek. Projevem nemoci jsou záchvaty bolesti</a:t>
            </a:r>
            <a:r>
              <a:rPr lang="cs-CZ" baseline="0" dirty="0" smtClean="0"/>
              <a:t> a</a:t>
            </a:r>
            <a:r>
              <a:rPr lang="cs-CZ" dirty="0" smtClean="0"/>
              <a:t> těžká</a:t>
            </a:r>
            <a:r>
              <a:rPr lang="cs-CZ" baseline="0" dirty="0" smtClean="0"/>
              <a:t> anémie. V rozvojových zemích je to smrtelná nemoc, v rozvinutých zemích mají nemocní zkrácenou délku života. </a:t>
            </a:r>
            <a:endParaRPr lang="cs-CZ" dirty="0" smtClean="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68</a:t>
            </a:fld>
            <a:endParaRPr lang="cs-CZ"/>
          </a:p>
        </p:txBody>
      </p:sp>
    </p:spTree>
    <p:extLst>
      <p:ext uri="{BB962C8B-B14F-4D97-AF65-F5344CB8AC3E}">
        <p14:creationId xmlns:p14="http://schemas.microsoft.com/office/powerpoint/2010/main" val="789260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Srpkovitá anémie má největší výskyt v Africe, dále</a:t>
            </a:r>
            <a:r>
              <a:rPr lang="cs-CZ" baseline="0" dirty="0" smtClean="0"/>
              <a:t> je poměrně častá v Saudské Arábii a v Indii. Alela způsobující toto smrtelné onemocnění by měla za normálních okolností dávno vymizet nebo mít velmi nízkou frekvenci, ale v některých oblastech je její frekvence 0,2 (tj. 20%!), čili musí svému nositeli přinášet i nějakou selekční výhodu. Tou výhodou je zvýšená odolnost vůči </a:t>
            </a:r>
            <a:r>
              <a:rPr lang="cs-CZ" baseline="0" dirty="0" err="1" smtClean="0"/>
              <a:t>plasmodiu</a:t>
            </a:r>
            <a:r>
              <a:rPr lang="cs-CZ" baseline="0" dirty="0" smtClean="0"/>
              <a:t>, parazitovi, který způsobuje malárii, další smrtelné onemocnění, které je v Africe velmi časté</a:t>
            </a:r>
            <a:r>
              <a:rPr lang="cs-CZ" i="1" baseline="0" dirty="0" smtClean="0"/>
              <a:t>. </a:t>
            </a:r>
            <a:r>
              <a:rPr lang="cs-CZ" i="1" baseline="0" dirty="0" err="1" smtClean="0"/>
              <a:t>Plasmodium</a:t>
            </a:r>
            <a:r>
              <a:rPr lang="cs-CZ" i="1" baseline="0" dirty="0" smtClean="0"/>
              <a:t> </a:t>
            </a:r>
            <a:r>
              <a:rPr lang="cs-CZ" baseline="0" dirty="0" smtClean="0"/>
              <a:t>je přenášeno komáry rodu </a:t>
            </a:r>
            <a:r>
              <a:rPr lang="cs-CZ" i="1" baseline="0" dirty="0" err="1" smtClean="0"/>
              <a:t>Anopheles</a:t>
            </a:r>
            <a:r>
              <a:rPr lang="cs-CZ" baseline="0" dirty="0" smtClean="0"/>
              <a:t>, kteří se slinami přenesou parazita do krve hostitele. Součástí životního cyklu </a:t>
            </a:r>
            <a:r>
              <a:rPr lang="cs-CZ" baseline="0" dirty="0" err="1" smtClean="0"/>
              <a:t>plasmodia</a:t>
            </a:r>
            <a:r>
              <a:rPr lang="cs-CZ" baseline="0" dirty="0" smtClean="0"/>
              <a:t> je namnožení v červených krvinkách člověka. Heterozygoti mající jednu kopii </a:t>
            </a:r>
            <a:r>
              <a:rPr lang="cs-CZ" i="1" baseline="0" dirty="0" err="1" smtClean="0"/>
              <a:t>HbS</a:t>
            </a:r>
            <a:r>
              <a:rPr lang="cs-CZ" baseline="0" dirty="0" smtClean="0"/>
              <a:t> a jednu standardní alelu </a:t>
            </a:r>
            <a:r>
              <a:rPr lang="cs-CZ" i="1" baseline="0" dirty="0" err="1" smtClean="0"/>
              <a:t>HbA</a:t>
            </a:r>
            <a:r>
              <a:rPr lang="cs-CZ" baseline="0" dirty="0" smtClean="0"/>
              <a:t> jsou odolnější vůči </a:t>
            </a:r>
            <a:r>
              <a:rPr lang="cs-CZ" baseline="0" dirty="0" err="1" smtClean="0"/>
              <a:t>plasmodiu</a:t>
            </a:r>
            <a:r>
              <a:rPr lang="cs-CZ" baseline="0" dirty="0" smtClean="0"/>
              <a:t>, protože vadný hemoglobin způsobí prasknutí červené krvinky dříve, než se v ní </a:t>
            </a:r>
            <a:r>
              <a:rPr lang="cs-CZ" i="1" baseline="0" dirty="0" err="1" smtClean="0"/>
              <a:t>Plasmodium</a:t>
            </a:r>
            <a:r>
              <a:rPr lang="cs-CZ" baseline="0" dirty="0" smtClean="0"/>
              <a:t> stihne namnožit. Heterozygoti tak mají v místech s vysokým výskytem malárie lepší fitness než oba typy homozygotů</a:t>
            </a:r>
            <a:r>
              <a:rPr lang="en-US" baseline="0" dirty="0" smtClean="0"/>
              <a:t>; </a:t>
            </a:r>
            <a:r>
              <a:rPr lang="cs-CZ" baseline="0" dirty="0" smtClean="0"/>
              <a:t>homozygoti </a:t>
            </a:r>
            <a:r>
              <a:rPr lang="cs-CZ" i="1" baseline="0" dirty="0" err="1" smtClean="0"/>
              <a:t>HbS</a:t>
            </a:r>
            <a:r>
              <a:rPr lang="cs-CZ" i="1" baseline="0" dirty="0" smtClean="0"/>
              <a:t> </a:t>
            </a:r>
            <a:r>
              <a:rPr lang="cs-CZ" i="1" baseline="0" dirty="0" err="1" smtClean="0"/>
              <a:t>HbS</a:t>
            </a:r>
            <a:r>
              <a:rPr lang="cs-CZ" i="1" baseline="0" dirty="0" smtClean="0"/>
              <a:t> </a:t>
            </a:r>
            <a:r>
              <a:rPr lang="cs-CZ" i="0" baseline="0" dirty="0" smtClean="0"/>
              <a:t>umírají na srpkovitou anémii, homozygoti </a:t>
            </a:r>
            <a:r>
              <a:rPr lang="cs-CZ" i="1" baseline="0" dirty="0" err="1" smtClean="0"/>
              <a:t>HbA</a:t>
            </a:r>
            <a:r>
              <a:rPr lang="cs-CZ" i="1" baseline="0" dirty="0" smtClean="0"/>
              <a:t> </a:t>
            </a:r>
            <a:r>
              <a:rPr lang="cs-CZ" i="1" baseline="0" dirty="0" err="1" smtClean="0"/>
              <a:t>HbA</a:t>
            </a:r>
            <a:r>
              <a:rPr lang="cs-CZ" i="1" baseline="0" dirty="0" smtClean="0"/>
              <a:t> </a:t>
            </a:r>
            <a:r>
              <a:rPr lang="cs-CZ" i="0" baseline="0" dirty="0" smtClean="0"/>
              <a:t>na</a:t>
            </a:r>
            <a:r>
              <a:rPr lang="en-US" i="0" baseline="0" dirty="0" smtClean="0"/>
              <a:t> mal</a:t>
            </a:r>
            <a:r>
              <a:rPr lang="cs-CZ" i="0" baseline="0" dirty="0" smtClean="0"/>
              <a:t>árii. Srpkovitá anémie v malarických oblastech je tak příkladem balancující selekce, kdy selekce preferuje heterozygoty, jejichž výhoda však nemůže být zafixovaná (protože spočívá v jejich </a:t>
            </a:r>
            <a:r>
              <a:rPr lang="cs-CZ" i="0" baseline="0" dirty="0" err="1" smtClean="0"/>
              <a:t>heterozygotnosti</a:t>
            </a:r>
            <a:r>
              <a:rPr lang="cs-CZ" i="0" baseline="0" dirty="0" smtClean="0"/>
              <a:t>) a stále budou vznikat nevýhodné homozygotní genotypy. Kdyby malárie v oblastech vymizela, alela </a:t>
            </a:r>
            <a:r>
              <a:rPr lang="cs-CZ" i="1" baseline="0" dirty="0" err="1" smtClean="0"/>
              <a:t>HbS</a:t>
            </a:r>
            <a:r>
              <a:rPr lang="cs-CZ" i="1" baseline="0" dirty="0" smtClean="0"/>
              <a:t> </a:t>
            </a:r>
            <a:r>
              <a:rPr lang="cs-CZ" i="0" baseline="0" dirty="0" smtClean="0"/>
              <a:t>by byla pouze nevýhodná a selekce by časem snížila její frekvenci na hodnoty, které má jinde ve světě. </a:t>
            </a:r>
          </a:p>
          <a:p>
            <a:endParaRPr lang="cs-CZ" i="0" dirty="0" smtClean="0"/>
          </a:p>
          <a:p>
            <a:r>
              <a:rPr lang="cs-CZ" dirty="0" smtClean="0"/>
              <a:t>Mapa z </a:t>
            </a:r>
            <a:r>
              <a:rPr lang="cs-CZ" dirty="0" err="1" smtClean="0"/>
              <a:t>Piel</a:t>
            </a:r>
            <a:r>
              <a:rPr lang="cs-CZ" dirty="0" smtClean="0"/>
              <a:t> et al. (2010) </a:t>
            </a:r>
            <a:r>
              <a:rPr lang="cs-CZ" sz="1200" b="0" i="0" u="none" strike="noStrike" kern="1200" baseline="0" dirty="0" smtClean="0">
                <a:solidFill>
                  <a:schemeClr val="tx1"/>
                </a:solidFill>
                <a:latin typeface="+mn-lt"/>
                <a:ea typeface="+mn-ea"/>
                <a:cs typeface="+mn-cs"/>
              </a:rPr>
              <a:t>DOI: 10.1038/ncomms1104</a:t>
            </a:r>
            <a:endParaRPr lang="cs-CZ" dirty="0" smtClean="0"/>
          </a:p>
          <a:p>
            <a:r>
              <a:rPr lang="cs-CZ" dirty="0" smtClean="0"/>
              <a:t>Obrázek z https://upload.wikimedia.org/wikipedia/commons/thumb/7/7e/Anopheles_stephensi.jpeg/220px-Anopheles_stephensi.jpeg</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69</a:t>
            </a:fld>
            <a:endParaRPr lang="cs-CZ"/>
          </a:p>
        </p:txBody>
      </p:sp>
    </p:spTree>
    <p:extLst>
      <p:ext uri="{BB962C8B-B14F-4D97-AF65-F5344CB8AC3E}">
        <p14:creationId xmlns:p14="http://schemas.microsoft.com/office/powerpoint/2010/main" val="1586980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70</a:t>
            </a:fld>
            <a:endParaRPr lang="cs-CZ"/>
          </a:p>
        </p:txBody>
      </p:sp>
    </p:spTree>
    <p:extLst>
      <p:ext uri="{BB962C8B-B14F-4D97-AF65-F5344CB8AC3E}">
        <p14:creationId xmlns:p14="http://schemas.microsoft.com/office/powerpoint/2010/main" val="3714383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Druhým typem balancující selekce je frekvenčně závislá</a:t>
            </a:r>
            <a:r>
              <a:rPr lang="cs-CZ" baseline="0" dirty="0" smtClean="0"/>
              <a:t> selekce. Příkladem jsou alely genů způsobujících zbarvení ulity u páskovky hajní. Zbarvení ulity u páskovky je velmi variabilní, může být pruhovaná či bez pruhů, žlutá, růžová nebo hnědá s mnoha odstíny. Páskovky různých zbarvení se vyskytují na stejné lokalitě. </a:t>
            </a:r>
          </a:p>
          <a:p>
            <a:r>
              <a:rPr lang="cs-CZ" baseline="0" dirty="0" smtClean="0"/>
              <a:t>  Páskovky jsou oblíbenou kořistí některých ptáků, kteří ovšem preferují momentálně nejčastější zbarvení páskovek v daném místě, protože se je naučili rychle rozpoznávat a snáze je naleznou. Tím vytvářejí silný selekční tlak proti alelám, které mají momentálně nejvyšší frekvenci (např. těm, které způsobují hnědou páskovanou ulitu), čímž způsobí, že se tyto alely stanou vzácnější. Nejčastějšími alelami se tak stanou např. alely způsobující žluté ulity bez pruhů, což se ptáci naučí rozpoznávat a tyto jedince přednostně žerou, čímž způsobí pokles frekvence žlutých nepruhovaných alel. Mezitím se alely pro hnědou páskovanou ulitou staly výhodnými (protože nejsou nejčastější) a jejich frekvence stoupá. Až budou nejčastější, ptáci se naučí rozpoznávat příslušný fenotyp, atd. Tímto způsobem je v populaci udržováno více alel, jejichž selekční výhoda a tím i frekvence se průběžně mění.  </a:t>
            </a:r>
            <a:endParaRPr lang="cs-CZ" dirty="0" smtClean="0"/>
          </a:p>
          <a:p>
            <a:endParaRPr lang="cs-CZ" dirty="0" smtClean="0"/>
          </a:p>
          <a:p>
            <a:r>
              <a:rPr lang="cs-CZ" dirty="0" smtClean="0"/>
              <a:t>Obrázky z http://</a:t>
            </a:r>
            <a:r>
              <a:rPr lang="cs-CZ" dirty="0" err="1" smtClean="0"/>
              <a:t>www.weichtiere.at</a:t>
            </a:r>
            <a:r>
              <a:rPr lang="cs-CZ" dirty="0" smtClean="0"/>
              <a:t>/</a:t>
            </a:r>
            <a:r>
              <a:rPr lang="cs-CZ" dirty="0" err="1" smtClean="0"/>
              <a:t>Schnecken</a:t>
            </a:r>
            <a:r>
              <a:rPr lang="cs-CZ" dirty="0" smtClean="0"/>
              <a:t>/</a:t>
            </a:r>
            <a:r>
              <a:rPr lang="cs-CZ" dirty="0" err="1" smtClean="0"/>
              <a:t>land.html</a:t>
            </a:r>
            <a:r>
              <a:rPr lang="cs-CZ" dirty="0" smtClean="0"/>
              <a:t>?/</a:t>
            </a:r>
            <a:r>
              <a:rPr lang="cs-CZ" dirty="0" err="1" smtClean="0"/>
              <a:t>Schnecken</a:t>
            </a:r>
            <a:r>
              <a:rPr lang="cs-CZ" dirty="0" smtClean="0"/>
              <a:t>/</a:t>
            </a:r>
            <a:r>
              <a:rPr lang="cs-CZ" dirty="0" err="1" smtClean="0"/>
              <a:t>land</a:t>
            </a:r>
            <a:r>
              <a:rPr lang="cs-CZ" dirty="0" smtClean="0"/>
              <a:t>/</a:t>
            </a:r>
            <a:r>
              <a:rPr lang="cs-CZ" dirty="0" err="1" smtClean="0"/>
              <a:t>helicidae2.html</a:t>
            </a:r>
            <a:endParaRPr lang="cs-CZ" dirty="0" smtClean="0"/>
          </a:p>
          <a:p>
            <a:r>
              <a:rPr lang="en-US" dirty="0" smtClean="0"/>
              <a:t>http://</a:t>
            </a:r>
            <a:r>
              <a:rPr lang="en-US" dirty="0" err="1" smtClean="0"/>
              <a:t>adisabioblog.blogspot.cz</a:t>
            </a:r>
            <a:r>
              <a:rPr lang="en-US" dirty="0" smtClean="0"/>
              <a:t>/2012/10/why-we-all-evolve-process-of-</a:t>
            </a:r>
            <a:r>
              <a:rPr lang="en-US" dirty="0" err="1" smtClean="0"/>
              <a:t>natural.html</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71</a:t>
            </a:fld>
            <a:endParaRPr lang="cs-CZ"/>
          </a:p>
        </p:txBody>
      </p:sp>
    </p:spTree>
    <p:extLst>
      <p:ext uri="{BB962C8B-B14F-4D97-AF65-F5344CB8AC3E}">
        <p14:creationId xmlns:p14="http://schemas.microsoft.com/office/powerpoint/2010/main" val="24929321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72</a:t>
            </a:fld>
            <a:endParaRPr lang="cs-CZ"/>
          </a:p>
        </p:txBody>
      </p:sp>
    </p:spTree>
    <p:extLst>
      <p:ext uri="{BB962C8B-B14F-4D97-AF65-F5344CB8AC3E}">
        <p14:creationId xmlns:p14="http://schemas.microsoft.com/office/powerpoint/2010/main" val="622102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73</a:t>
            </a:fld>
            <a:endParaRPr lang="cs-CZ"/>
          </a:p>
        </p:txBody>
      </p:sp>
    </p:spTree>
    <p:extLst>
      <p:ext uri="{BB962C8B-B14F-4D97-AF65-F5344CB8AC3E}">
        <p14:creationId xmlns:p14="http://schemas.microsoft.com/office/powerpoint/2010/main" val="622102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74</a:t>
            </a:fld>
            <a:endParaRPr lang="cs-CZ"/>
          </a:p>
        </p:txBody>
      </p:sp>
    </p:spTree>
    <p:extLst>
      <p:ext uri="{BB962C8B-B14F-4D97-AF65-F5344CB8AC3E}">
        <p14:creationId xmlns:p14="http://schemas.microsoft.com/office/powerpoint/2010/main" val="53330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jsou frekvence obou alel vyrovnané, homozygoti obou typů</a:t>
            </a:r>
            <a:r>
              <a:rPr lang="cs-CZ" baseline="0" dirty="0" smtClean="0"/>
              <a:t> budou vznikat stejně často a nejvíce bude heterozygotů. Pokud je naopak jedné alely velmi málo, vznik příslušných homozygotů je velmi vzácný a taková alela se bude vyskytovat téměř výhradně v heterozygotech. Pokud je to recesivní alela, je v heterozygotech neviditelná pro selekci (škodlivé alely tak mohou v populaci přežívat, výhodné se nemohou za pomoci selekce prosadit). Důležité je, že v obou případech (frekvence alel vyrovnaná/nevyrovnaná) populace může být v rovnováze, protože </a:t>
            </a:r>
            <a:r>
              <a:rPr lang="cs-CZ" baseline="0" dirty="0" err="1" smtClean="0"/>
              <a:t>HWE</a:t>
            </a:r>
            <a:r>
              <a:rPr lang="cs-CZ" baseline="0" dirty="0" smtClean="0"/>
              <a:t> znamená, že se frekvence alel nemění z generace na generaci, ne že je vyrovnaná.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8</a:t>
            </a:fld>
            <a:endParaRPr lang="cs-CZ"/>
          </a:p>
        </p:txBody>
      </p:sp>
    </p:spTree>
    <p:extLst>
      <p:ext uri="{BB962C8B-B14F-4D97-AF65-F5344CB8AC3E}">
        <p14:creationId xmlns:p14="http://schemas.microsoft.com/office/powerpoint/2010/main" val="269380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a:t>
            </a:r>
            <a:r>
              <a:rPr lang="cs-CZ" dirty="0" err="1" smtClean="0"/>
              <a:t>www.bio.miami.edu</a:t>
            </a:r>
            <a:r>
              <a:rPr lang="cs-CZ" dirty="0" smtClean="0"/>
              <a:t>/</a:t>
            </a:r>
            <a:r>
              <a:rPr lang="cs-CZ" dirty="0" err="1" smtClean="0"/>
              <a:t>dana</a:t>
            </a:r>
            <a:r>
              <a:rPr lang="cs-CZ" dirty="0" smtClean="0"/>
              <a:t>/250/</a:t>
            </a:r>
            <a:r>
              <a:rPr lang="cs-CZ" dirty="0" err="1" smtClean="0"/>
              <a:t>250SS13_18.html</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9</a:t>
            </a:fld>
            <a:endParaRPr lang="cs-CZ"/>
          </a:p>
        </p:txBody>
      </p:sp>
    </p:spTree>
    <p:extLst>
      <p:ext uri="{BB962C8B-B14F-4D97-AF65-F5344CB8AC3E}">
        <p14:creationId xmlns:p14="http://schemas.microsoft.com/office/powerpoint/2010/main" val="269380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je jedna alela velmi vzácná, tak většina jedinců v populaci je homozygotních pro druhou alelu, zatímco vzácná alela se vyskytuje téměř výhradně v heterozygotech. Homozygot</a:t>
            </a:r>
            <a:r>
              <a:rPr lang="cs-CZ" baseline="0" dirty="0" smtClean="0"/>
              <a:t> pro vzácnou alelu může vzniknout jen tehdy, když se setkají dva heterozygoti a ti s pravděpodobností ¼ </a:t>
            </a:r>
            <a:r>
              <a:rPr lang="cs-CZ" baseline="0" dirty="0" err="1" smtClean="0"/>
              <a:t>vyštěpí</a:t>
            </a:r>
            <a:r>
              <a:rPr lang="cs-CZ" baseline="0" dirty="0" smtClean="0"/>
              <a:t> příslušného homozygota. Recesivní alely tak mohou dlouho přežívat v populaci nepovšimnuty selekcí.</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10</a:t>
            </a:fld>
            <a:endParaRPr lang="cs-CZ"/>
          </a:p>
        </p:txBody>
      </p:sp>
    </p:spTree>
    <p:extLst>
      <p:ext uri="{BB962C8B-B14F-4D97-AF65-F5344CB8AC3E}">
        <p14:creationId xmlns:p14="http://schemas.microsoft.com/office/powerpoint/2010/main" val="366837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Tay-sachsova</a:t>
            </a:r>
            <a:r>
              <a:rPr lang="cs-CZ" baseline="0" dirty="0" smtClean="0"/>
              <a:t> choroba je autosomálně recesivní, takže nemocní lidé jsou recesivní homozygoti. V</a:t>
            </a:r>
            <a:r>
              <a:rPr lang="cs-CZ" dirty="0" smtClean="0"/>
              <a:t>zhledem k tomu, že jeden člověk z 3600 má </a:t>
            </a:r>
            <a:r>
              <a:rPr lang="cs-CZ" dirty="0" err="1" smtClean="0"/>
              <a:t>Tay-Sachsovu</a:t>
            </a:r>
            <a:r>
              <a:rPr lang="cs-CZ" dirty="0" smtClean="0"/>
              <a:t> chorobu, známe frekvenci</a:t>
            </a:r>
            <a:r>
              <a:rPr lang="cs-CZ" baseline="0" dirty="0" smtClean="0"/>
              <a:t> recesivních homozygotů. </a:t>
            </a:r>
            <a:r>
              <a:rPr lang="cs-CZ" dirty="0" smtClean="0"/>
              <a:t>Informace</a:t>
            </a:r>
            <a:r>
              <a:rPr lang="cs-CZ" baseline="0" dirty="0" smtClean="0"/>
              <a:t> v textu, že se populace pro tento gen páruje náhodně, nám sděluje, že populace je v </a:t>
            </a:r>
            <a:r>
              <a:rPr lang="cs-CZ" baseline="0" dirty="0" err="1" smtClean="0"/>
              <a:t>HWE</a:t>
            </a:r>
            <a:r>
              <a:rPr lang="cs-CZ" baseline="0" dirty="0" smtClean="0"/>
              <a:t>. Můžeme tedy použít vzorec </a:t>
            </a:r>
            <a:r>
              <a:rPr lang="cs-CZ" i="1" baseline="0" dirty="0" smtClean="0"/>
              <a:t>Q </a:t>
            </a:r>
            <a:r>
              <a:rPr lang="cs-CZ" baseline="0" dirty="0" smtClean="0"/>
              <a:t>= </a:t>
            </a:r>
            <a:r>
              <a:rPr lang="cs-CZ" i="1" baseline="0" dirty="0" err="1" smtClean="0"/>
              <a:t>q</a:t>
            </a:r>
            <a:r>
              <a:rPr lang="cs-CZ" i="1" baseline="30000" dirty="0" err="1" smtClean="0"/>
              <a:t>2</a:t>
            </a:r>
            <a:r>
              <a:rPr lang="cs-CZ" baseline="0" dirty="0" smtClean="0"/>
              <a:t>, který platí při </a:t>
            </a:r>
            <a:r>
              <a:rPr lang="cs-CZ" baseline="0" dirty="0" err="1" smtClean="0"/>
              <a:t>HWE</a:t>
            </a:r>
            <a:r>
              <a:rPr lang="cs-CZ" baseline="0" dirty="0" smtClean="0"/>
              <a:t>. Odmocněním </a:t>
            </a:r>
            <a:r>
              <a:rPr lang="cs-CZ" i="1" baseline="0" dirty="0" smtClean="0"/>
              <a:t>Q</a:t>
            </a:r>
            <a:r>
              <a:rPr lang="cs-CZ" baseline="0" dirty="0" smtClean="0"/>
              <a:t> dostaneme </a:t>
            </a:r>
            <a:r>
              <a:rPr lang="cs-CZ" i="1" baseline="0" dirty="0" smtClean="0"/>
              <a:t>q</a:t>
            </a:r>
            <a:r>
              <a:rPr lang="cs-CZ" baseline="0" dirty="0" smtClean="0"/>
              <a:t>, neboli frekvenci recesivní alely. Protože máme alely jen dvě, frekvenci standardní alely spočítáme </a:t>
            </a:r>
            <a:r>
              <a:rPr lang="cs-CZ" i="1" baseline="0" dirty="0" smtClean="0"/>
              <a:t>p</a:t>
            </a:r>
            <a:r>
              <a:rPr lang="cs-CZ" baseline="0" dirty="0" smtClean="0"/>
              <a:t> = 1 </a:t>
            </a:r>
            <a:r>
              <a:rPr lang="cs-CZ" i="1" baseline="0" dirty="0" smtClean="0"/>
              <a:t>– q</a:t>
            </a:r>
            <a:r>
              <a:rPr lang="cs-CZ" baseline="0" dirty="0" smtClean="0"/>
              <a:t> a následně frekvenci heterozygotů spočítáme </a:t>
            </a:r>
            <a:r>
              <a:rPr lang="cs-CZ" i="1" baseline="0" dirty="0" smtClean="0"/>
              <a:t>H </a:t>
            </a:r>
            <a:r>
              <a:rPr lang="cs-CZ" baseline="0" dirty="0" smtClean="0"/>
              <a:t>= </a:t>
            </a:r>
            <a:r>
              <a:rPr lang="cs-CZ" baseline="0" dirty="0" err="1" smtClean="0"/>
              <a:t>2</a:t>
            </a:r>
            <a:r>
              <a:rPr lang="cs-CZ" i="1" baseline="0" dirty="0" err="1" smtClean="0"/>
              <a:t>pq</a:t>
            </a:r>
            <a:r>
              <a:rPr lang="cs-CZ" baseline="0" dirty="0" smtClean="0"/>
              <a:t>.   </a:t>
            </a:r>
          </a:p>
          <a:p>
            <a:r>
              <a:rPr lang="cs-CZ" baseline="0" dirty="0" smtClean="0"/>
              <a:t>  </a:t>
            </a:r>
            <a:r>
              <a:rPr lang="cs-CZ" baseline="0" dirty="0" err="1" smtClean="0"/>
              <a:t>Tay-Sachsova</a:t>
            </a:r>
            <a:r>
              <a:rPr lang="cs-CZ" baseline="0" dirty="0" smtClean="0"/>
              <a:t> choroba je dědičné onemocnění, které končí smrtí kolem čtvrtého roku. Proti takové alele samozřejmě selekce působí, kdykoli </a:t>
            </a:r>
            <a:r>
              <a:rPr lang="cs-CZ" baseline="0" dirty="0" smtClean="0"/>
              <a:t>se dostane </a:t>
            </a:r>
            <a:r>
              <a:rPr lang="cs-CZ" baseline="0" dirty="0" smtClean="0"/>
              <a:t>do homozygotní stavu a projeví se její škodlivý účinek. Zároveň je tato alela velmi vzácná, takže je většinu své existence ukrytá před selekcí v heterozygotech.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12</a:t>
            </a:fld>
            <a:endParaRPr lang="cs-CZ"/>
          </a:p>
        </p:txBody>
      </p:sp>
    </p:spTree>
    <p:extLst>
      <p:ext uri="{BB962C8B-B14F-4D97-AF65-F5344CB8AC3E}">
        <p14:creationId xmlns:p14="http://schemas.microsoft.com/office/powerpoint/2010/main" val="4273777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16.4.2019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16.4.2019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16.4.2019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16.4.2019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16.4.2019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16.4.2019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16.4.2019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16.4.2019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16.4.2019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16.4.2019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16.4.2019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16.4.2019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0.ti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tif"/><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45.tif"/><Relationship Id="rId5" Type="http://schemas.openxmlformats.org/officeDocument/2006/relationships/image" Target="../media/image44.tif"/><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44.xml"/><Relationship Id="rId7" Type="http://schemas.openxmlformats.org/officeDocument/2006/relationships/image" Target="../media/image52.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6.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7.tiff"/></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7669" y="67596"/>
            <a:ext cx="7772400" cy="2387600"/>
          </a:xfrm>
        </p:spPr>
        <p:txBody>
          <a:bodyPr>
            <a:normAutofit/>
          </a:bodyPr>
          <a:lstStyle/>
          <a:p>
            <a:r>
              <a:rPr lang="cs-CZ" sz="5400" dirty="0" smtClean="0">
                <a:latin typeface="+mn-lt"/>
                <a:ea typeface="+mn-ea"/>
                <a:cs typeface="+mn-cs"/>
              </a:rPr>
              <a:t>Genetika populací</a:t>
            </a:r>
            <a:endParaRPr lang="cs-CZ" sz="5400" dirty="0">
              <a:latin typeface="+mn-lt"/>
              <a:ea typeface="+mn-ea"/>
              <a:cs typeface="+mn-cs"/>
            </a:endParaRPr>
          </a:p>
        </p:txBody>
      </p:sp>
      <p:sp>
        <p:nvSpPr>
          <p:cNvPr id="4" name="Nadpis 1"/>
          <p:cNvSpPr txBox="1">
            <a:spLocks/>
          </p:cNvSpPr>
          <p:nvPr/>
        </p:nvSpPr>
        <p:spPr>
          <a:xfrm>
            <a:off x="617669" y="344026"/>
            <a:ext cx="7772400" cy="9173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4400" dirty="0" smtClean="0"/>
              <a:t>Genetika 08</a:t>
            </a:r>
            <a:endParaRPr lang="cs-CZ" sz="4400" dirty="0"/>
          </a:p>
        </p:txBody>
      </p:sp>
      <p:pic>
        <p:nvPicPr>
          <p:cNvPr id="5" name="Picture 10" descr="Image result for cersei and jaime and joff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419" y="2968165"/>
            <a:ext cx="3444436" cy="322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ál 2"/>
          <p:cNvSpPr/>
          <p:nvPr/>
        </p:nvSpPr>
        <p:spPr>
          <a:xfrm>
            <a:off x="1266940" y="224744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4" name="TextovéPole 3"/>
          <p:cNvSpPr txBox="1"/>
          <p:nvPr/>
        </p:nvSpPr>
        <p:spPr>
          <a:xfrm>
            <a:off x="1321208" y="231861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 name="Ovál 4"/>
          <p:cNvSpPr/>
          <p:nvPr/>
        </p:nvSpPr>
        <p:spPr>
          <a:xfrm>
            <a:off x="1473609" y="320407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6" name="TextovéPole 5"/>
          <p:cNvSpPr txBox="1"/>
          <p:nvPr/>
        </p:nvSpPr>
        <p:spPr>
          <a:xfrm>
            <a:off x="1527877" y="327524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7" name="Ovál 6"/>
          <p:cNvSpPr/>
          <p:nvPr/>
        </p:nvSpPr>
        <p:spPr>
          <a:xfrm>
            <a:off x="2158286" y="202849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8" name="TextovéPole 7"/>
          <p:cNvSpPr txBox="1"/>
          <p:nvPr/>
        </p:nvSpPr>
        <p:spPr>
          <a:xfrm>
            <a:off x="2212554" y="209966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9" name="Ovál 8"/>
          <p:cNvSpPr/>
          <p:nvPr/>
        </p:nvSpPr>
        <p:spPr>
          <a:xfrm>
            <a:off x="1815947" y="265917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0" name="TextovéPole 9"/>
          <p:cNvSpPr txBox="1"/>
          <p:nvPr/>
        </p:nvSpPr>
        <p:spPr>
          <a:xfrm>
            <a:off x="1870215" y="273034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1" name="Ovál 10"/>
          <p:cNvSpPr/>
          <p:nvPr/>
        </p:nvSpPr>
        <p:spPr>
          <a:xfrm>
            <a:off x="870332" y="284513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2" name="TextovéPole 11"/>
          <p:cNvSpPr txBox="1"/>
          <p:nvPr/>
        </p:nvSpPr>
        <p:spPr>
          <a:xfrm>
            <a:off x="924600" y="291630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3" name="Ovál 12"/>
          <p:cNvSpPr/>
          <p:nvPr/>
        </p:nvSpPr>
        <p:spPr>
          <a:xfrm>
            <a:off x="2658943" y="287356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4" name="TextovéPole 13"/>
          <p:cNvSpPr txBox="1"/>
          <p:nvPr/>
        </p:nvSpPr>
        <p:spPr>
          <a:xfrm>
            <a:off x="2713211" y="294473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5" name="Ovál 14"/>
          <p:cNvSpPr/>
          <p:nvPr/>
        </p:nvSpPr>
        <p:spPr>
          <a:xfrm>
            <a:off x="2865612" y="383019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6" name="TextovéPole 15"/>
          <p:cNvSpPr txBox="1"/>
          <p:nvPr/>
        </p:nvSpPr>
        <p:spPr>
          <a:xfrm>
            <a:off x="2919880" y="390136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7" name="Ovál 16"/>
          <p:cNvSpPr/>
          <p:nvPr/>
        </p:nvSpPr>
        <p:spPr>
          <a:xfrm>
            <a:off x="3550289" y="265462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8" name="TextovéPole 17"/>
          <p:cNvSpPr txBox="1"/>
          <p:nvPr/>
        </p:nvSpPr>
        <p:spPr>
          <a:xfrm>
            <a:off x="3604557" y="272579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9" name="Ovál 18"/>
          <p:cNvSpPr/>
          <p:nvPr/>
        </p:nvSpPr>
        <p:spPr>
          <a:xfrm>
            <a:off x="3207950" y="328530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0" name="TextovéPole 19"/>
          <p:cNvSpPr txBox="1"/>
          <p:nvPr/>
        </p:nvSpPr>
        <p:spPr>
          <a:xfrm>
            <a:off x="3262218" y="335647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1" name="Ovál 20"/>
          <p:cNvSpPr/>
          <p:nvPr/>
        </p:nvSpPr>
        <p:spPr>
          <a:xfrm>
            <a:off x="2262335" y="347126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2" name="TextovéPole 21"/>
          <p:cNvSpPr txBox="1"/>
          <p:nvPr/>
        </p:nvSpPr>
        <p:spPr>
          <a:xfrm>
            <a:off x="2316603" y="354243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3" name="Ovál 22"/>
          <p:cNvSpPr/>
          <p:nvPr/>
        </p:nvSpPr>
        <p:spPr>
          <a:xfrm>
            <a:off x="4493046" y="205192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4" name="TextovéPole 23"/>
          <p:cNvSpPr txBox="1"/>
          <p:nvPr/>
        </p:nvSpPr>
        <p:spPr>
          <a:xfrm>
            <a:off x="4547314" y="212309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5" name="Ovál 24"/>
          <p:cNvSpPr/>
          <p:nvPr/>
        </p:nvSpPr>
        <p:spPr>
          <a:xfrm>
            <a:off x="4699715" y="300855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6" name="TextovéPole 25"/>
          <p:cNvSpPr txBox="1"/>
          <p:nvPr/>
        </p:nvSpPr>
        <p:spPr>
          <a:xfrm>
            <a:off x="4753983" y="307972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7" name="Ovál 26"/>
          <p:cNvSpPr/>
          <p:nvPr/>
        </p:nvSpPr>
        <p:spPr>
          <a:xfrm>
            <a:off x="5384392" y="183298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8" name="TextovéPole 27"/>
          <p:cNvSpPr txBox="1"/>
          <p:nvPr/>
        </p:nvSpPr>
        <p:spPr>
          <a:xfrm>
            <a:off x="5438660" y="190415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9" name="Ovál 28"/>
          <p:cNvSpPr/>
          <p:nvPr/>
        </p:nvSpPr>
        <p:spPr>
          <a:xfrm>
            <a:off x="5042053" y="246366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0" name="TextovéPole 29"/>
          <p:cNvSpPr txBox="1"/>
          <p:nvPr/>
        </p:nvSpPr>
        <p:spPr>
          <a:xfrm>
            <a:off x="5096321" y="253482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1" name="Ovál 30"/>
          <p:cNvSpPr/>
          <p:nvPr/>
        </p:nvSpPr>
        <p:spPr>
          <a:xfrm>
            <a:off x="4096438" y="264962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2" name="TextovéPole 31"/>
          <p:cNvSpPr txBox="1"/>
          <p:nvPr/>
        </p:nvSpPr>
        <p:spPr>
          <a:xfrm>
            <a:off x="4150706" y="272079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43" name="Ovál 42"/>
          <p:cNvSpPr/>
          <p:nvPr/>
        </p:nvSpPr>
        <p:spPr>
          <a:xfrm>
            <a:off x="1019060" y="408181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44" name="TextovéPole 43"/>
          <p:cNvSpPr txBox="1"/>
          <p:nvPr/>
        </p:nvSpPr>
        <p:spPr>
          <a:xfrm>
            <a:off x="1073328" y="415298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45" name="Ovál 44"/>
          <p:cNvSpPr/>
          <p:nvPr/>
        </p:nvSpPr>
        <p:spPr>
          <a:xfrm>
            <a:off x="214827" y="234978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46" name="TextovéPole 45"/>
          <p:cNvSpPr txBox="1"/>
          <p:nvPr/>
        </p:nvSpPr>
        <p:spPr>
          <a:xfrm>
            <a:off x="269095" y="242095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47" name="Ovál 46"/>
          <p:cNvSpPr/>
          <p:nvPr/>
        </p:nvSpPr>
        <p:spPr>
          <a:xfrm>
            <a:off x="1910406" y="386287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48" name="TextovéPole 47"/>
          <p:cNvSpPr txBox="1"/>
          <p:nvPr/>
        </p:nvSpPr>
        <p:spPr>
          <a:xfrm>
            <a:off x="1964674" y="393404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49" name="Ovál 48"/>
          <p:cNvSpPr/>
          <p:nvPr/>
        </p:nvSpPr>
        <p:spPr>
          <a:xfrm>
            <a:off x="1568067" y="449355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0" name="TextovéPole 49"/>
          <p:cNvSpPr txBox="1"/>
          <p:nvPr/>
        </p:nvSpPr>
        <p:spPr>
          <a:xfrm>
            <a:off x="1622335" y="456471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1" name="Ovál 50"/>
          <p:cNvSpPr/>
          <p:nvPr/>
        </p:nvSpPr>
        <p:spPr>
          <a:xfrm>
            <a:off x="622452" y="467951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2" name="TextovéPole 51"/>
          <p:cNvSpPr txBox="1"/>
          <p:nvPr/>
        </p:nvSpPr>
        <p:spPr>
          <a:xfrm>
            <a:off x="676720" y="475068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3" name="Ovál 52"/>
          <p:cNvSpPr/>
          <p:nvPr/>
        </p:nvSpPr>
        <p:spPr>
          <a:xfrm>
            <a:off x="617964" y="304115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4" name="TextovéPole 53"/>
          <p:cNvSpPr txBox="1"/>
          <p:nvPr/>
        </p:nvSpPr>
        <p:spPr>
          <a:xfrm>
            <a:off x="672232" y="311232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5" name="Ovál 54"/>
          <p:cNvSpPr/>
          <p:nvPr/>
        </p:nvSpPr>
        <p:spPr>
          <a:xfrm>
            <a:off x="824633" y="399778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6" name="TextovéPole 55"/>
          <p:cNvSpPr txBox="1"/>
          <p:nvPr/>
        </p:nvSpPr>
        <p:spPr>
          <a:xfrm>
            <a:off x="878901" y="406895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7" name="Ovál 56"/>
          <p:cNvSpPr/>
          <p:nvPr/>
        </p:nvSpPr>
        <p:spPr>
          <a:xfrm>
            <a:off x="1509310" y="282221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8" name="TextovéPole 57"/>
          <p:cNvSpPr txBox="1"/>
          <p:nvPr/>
        </p:nvSpPr>
        <p:spPr>
          <a:xfrm>
            <a:off x="1563578" y="289338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9" name="Ovál 58"/>
          <p:cNvSpPr/>
          <p:nvPr/>
        </p:nvSpPr>
        <p:spPr>
          <a:xfrm>
            <a:off x="1166971" y="345289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60" name="TextovéPole 59"/>
          <p:cNvSpPr txBox="1"/>
          <p:nvPr/>
        </p:nvSpPr>
        <p:spPr>
          <a:xfrm>
            <a:off x="1221239" y="352406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61" name="Ovál 60"/>
          <p:cNvSpPr/>
          <p:nvPr/>
        </p:nvSpPr>
        <p:spPr>
          <a:xfrm>
            <a:off x="221356" y="363885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62" name="TextovéPole 61"/>
          <p:cNvSpPr txBox="1"/>
          <p:nvPr/>
        </p:nvSpPr>
        <p:spPr>
          <a:xfrm>
            <a:off x="275624" y="371002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63" name="Ovál 62"/>
          <p:cNvSpPr/>
          <p:nvPr/>
        </p:nvSpPr>
        <p:spPr>
          <a:xfrm>
            <a:off x="5877498" y="227921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64" name="TextovéPole 63"/>
          <p:cNvSpPr txBox="1"/>
          <p:nvPr/>
        </p:nvSpPr>
        <p:spPr>
          <a:xfrm>
            <a:off x="5931766" y="235038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65" name="Ovál 64"/>
          <p:cNvSpPr/>
          <p:nvPr/>
        </p:nvSpPr>
        <p:spPr>
          <a:xfrm>
            <a:off x="6084167" y="323584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66" name="TextovéPole 65"/>
          <p:cNvSpPr txBox="1"/>
          <p:nvPr/>
        </p:nvSpPr>
        <p:spPr>
          <a:xfrm>
            <a:off x="6138435" y="330701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67" name="Ovál 66"/>
          <p:cNvSpPr/>
          <p:nvPr/>
        </p:nvSpPr>
        <p:spPr>
          <a:xfrm>
            <a:off x="6768844" y="206027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68" name="TextovéPole 67"/>
          <p:cNvSpPr txBox="1"/>
          <p:nvPr/>
        </p:nvSpPr>
        <p:spPr>
          <a:xfrm>
            <a:off x="6823112" y="213144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69" name="Ovál 68"/>
          <p:cNvSpPr/>
          <p:nvPr/>
        </p:nvSpPr>
        <p:spPr>
          <a:xfrm>
            <a:off x="6426505" y="269095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70" name="TextovéPole 69"/>
          <p:cNvSpPr txBox="1"/>
          <p:nvPr/>
        </p:nvSpPr>
        <p:spPr>
          <a:xfrm>
            <a:off x="6480773" y="276211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71" name="Ovál 70"/>
          <p:cNvSpPr/>
          <p:nvPr/>
        </p:nvSpPr>
        <p:spPr>
          <a:xfrm>
            <a:off x="5480890" y="287691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72" name="TextovéPole 71"/>
          <p:cNvSpPr txBox="1"/>
          <p:nvPr/>
        </p:nvSpPr>
        <p:spPr>
          <a:xfrm>
            <a:off x="5535158" y="294808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73" name="Ovál 72"/>
          <p:cNvSpPr/>
          <p:nvPr/>
        </p:nvSpPr>
        <p:spPr>
          <a:xfrm>
            <a:off x="4138669" y="374172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74" name="TextovéPole 73"/>
          <p:cNvSpPr txBox="1"/>
          <p:nvPr/>
        </p:nvSpPr>
        <p:spPr>
          <a:xfrm>
            <a:off x="4192937" y="381289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75" name="Ovál 74"/>
          <p:cNvSpPr/>
          <p:nvPr/>
        </p:nvSpPr>
        <p:spPr>
          <a:xfrm>
            <a:off x="4345338" y="469835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76" name="TextovéPole 75"/>
          <p:cNvSpPr txBox="1"/>
          <p:nvPr/>
        </p:nvSpPr>
        <p:spPr>
          <a:xfrm>
            <a:off x="4399606" y="476952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77" name="Ovál 76"/>
          <p:cNvSpPr/>
          <p:nvPr/>
        </p:nvSpPr>
        <p:spPr>
          <a:xfrm>
            <a:off x="5030015" y="352278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78" name="TextovéPole 77"/>
          <p:cNvSpPr txBox="1"/>
          <p:nvPr/>
        </p:nvSpPr>
        <p:spPr>
          <a:xfrm>
            <a:off x="5084283" y="359395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79" name="Ovál 78"/>
          <p:cNvSpPr/>
          <p:nvPr/>
        </p:nvSpPr>
        <p:spPr>
          <a:xfrm>
            <a:off x="4687676" y="415346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80" name="TextovéPole 79"/>
          <p:cNvSpPr txBox="1"/>
          <p:nvPr/>
        </p:nvSpPr>
        <p:spPr>
          <a:xfrm>
            <a:off x="4741944" y="422463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81" name="Ovál 80"/>
          <p:cNvSpPr/>
          <p:nvPr/>
        </p:nvSpPr>
        <p:spPr>
          <a:xfrm>
            <a:off x="3742061" y="433942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82" name="TextovéPole 81"/>
          <p:cNvSpPr txBox="1"/>
          <p:nvPr/>
        </p:nvSpPr>
        <p:spPr>
          <a:xfrm>
            <a:off x="3796329" y="441059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83" name="Ovál 82"/>
          <p:cNvSpPr/>
          <p:nvPr/>
        </p:nvSpPr>
        <p:spPr>
          <a:xfrm>
            <a:off x="5726731" y="384220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84" name="TextovéPole 83"/>
          <p:cNvSpPr txBox="1"/>
          <p:nvPr/>
        </p:nvSpPr>
        <p:spPr>
          <a:xfrm>
            <a:off x="5780999" y="391337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85" name="Ovál 84"/>
          <p:cNvSpPr/>
          <p:nvPr/>
        </p:nvSpPr>
        <p:spPr>
          <a:xfrm>
            <a:off x="7533689" y="359396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86" name="TextovéPole 85"/>
          <p:cNvSpPr txBox="1"/>
          <p:nvPr/>
        </p:nvSpPr>
        <p:spPr>
          <a:xfrm>
            <a:off x="7587957" y="366513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87" name="Ovál 86"/>
          <p:cNvSpPr/>
          <p:nvPr/>
        </p:nvSpPr>
        <p:spPr>
          <a:xfrm>
            <a:off x="686310" y="65632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88" name="TextovéPole 87"/>
          <p:cNvSpPr txBox="1"/>
          <p:nvPr/>
        </p:nvSpPr>
        <p:spPr>
          <a:xfrm>
            <a:off x="740578" y="72749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89" name="Ovál 88"/>
          <p:cNvSpPr/>
          <p:nvPr/>
        </p:nvSpPr>
        <p:spPr>
          <a:xfrm>
            <a:off x="343971" y="128700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90" name="TextovéPole 89"/>
          <p:cNvSpPr txBox="1"/>
          <p:nvPr/>
        </p:nvSpPr>
        <p:spPr>
          <a:xfrm>
            <a:off x="398239" y="135817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91" name="Ovál 90"/>
          <p:cNvSpPr/>
          <p:nvPr/>
        </p:nvSpPr>
        <p:spPr>
          <a:xfrm>
            <a:off x="5330123" y="443990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92" name="TextovéPole 91"/>
          <p:cNvSpPr txBox="1"/>
          <p:nvPr/>
        </p:nvSpPr>
        <p:spPr>
          <a:xfrm>
            <a:off x="5384391" y="451107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93" name="Ovál 92"/>
          <p:cNvSpPr/>
          <p:nvPr/>
        </p:nvSpPr>
        <p:spPr>
          <a:xfrm>
            <a:off x="1212671" y="117139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94" name="TextovéPole 93"/>
          <p:cNvSpPr txBox="1"/>
          <p:nvPr/>
        </p:nvSpPr>
        <p:spPr>
          <a:xfrm>
            <a:off x="1266939" y="124256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95" name="Ovál 94"/>
          <p:cNvSpPr/>
          <p:nvPr/>
        </p:nvSpPr>
        <p:spPr>
          <a:xfrm>
            <a:off x="1419340" y="212802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96" name="TextovéPole 95"/>
          <p:cNvSpPr txBox="1"/>
          <p:nvPr/>
        </p:nvSpPr>
        <p:spPr>
          <a:xfrm>
            <a:off x="1473608" y="219919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97" name="Ovál 96"/>
          <p:cNvSpPr/>
          <p:nvPr/>
        </p:nvSpPr>
        <p:spPr>
          <a:xfrm>
            <a:off x="2104017" y="95245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98" name="TextovéPole 97"/>
          <p:cNvSpPr txBox="1"/>
          <p:nvPr/>
        </p:nvSpPr>
        <p:spPr>
          <a:xfrm>
            <a:off x="2158285" y="102362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99" name="Ovál 98"/>
          <p:cNvSpPr/>
          <p:nvPr/>
        </p:nvSpPr>
        <p:spPr>
          <a:xfrm>
            <a:off x="1761678" y="158313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00" name="TextovéPole 99"/>
          <p:cNvSpPr txBox="1"/>
          <p:nvPr/>
        </p:nvSpPr>
        <p:spPr>
          <a:xfrm>
            <a:off x="1815946" y="165430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01" name="Ovál 100"/>
          <p:cNvSpPr/>
          <p:nvPr/>
        </p:nvSpPr>
        <p:spPr>
          <a:xfrm>
            <a:off x="816063" y="176909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02" name="TextovéPole 101"/>
          <p:cNvSpPr txBox="1"/>
          <p:nvPr/>
        </p:nvSpPr>
        <p:spPr>
          <a:xfrm>
            <a:off x="870331" y="184026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03" name="Ovál 102"/>
          <p:cNvSpPr/>
          <p:nvPr/>
        </p:nvSpPr>
        <p:spPr>
          <a:xfrm>
            <a:off x="2422080" y="454962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04" name="TextovéPole 103"/>
          <p:cNvSpPr txBox="1"/>
          <p:nvPr/>
        </p:nvSpPr>
        <p:spPr>
          <a:xfrm>
            <a:off x="2476348" y="462079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05" name="Ovál 104"/>
          <p:cNvSpPr/>
          <p:nvPr/>
        </p:nvSpPr>
        <p:spPr>
          <a:xfrm>
            <a:off x="6373455" y="395290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06" name="TextovéPole 105"/>
          <p:cNvSpPr txBox="1"/>
          <p:nvPr/>
        </p:nvSpPr>
        <p:spPr>
          <a:xfrm>
            <a:off x="6427723" y="402407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07" name="Ovál 106"/>
          <p:cNvSpPr/>
          <p:nvPr/>
        </p:nvSpPr>
        <p:spPr>
          <a:xfrm>
            <a:off x="3313426" y="433067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08" name="TextovéPole 107"/>
          <p:cNvSpPr txBox="1"/>
          <p:nvPr/>
        </p:nvSpPr>
        <p:spPr>
          <a:xfrm>
            <a:off x="3367694" y="440184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09" name="Ovál 108"/>
          <p:cNvSpPr/>
          <p:nvPr/>
        </p:nvSpPr>
        <p:spPr>
          <a:xfrm>
            <a:off x="6715793" y="340800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10" name="TextovéPole 109"/>
          <p:cNvSpPr txBox="1"/>
          <p:nvPr/>
        </p:nvSpPr>
        <p:spPr>
          <a:xfrm>
            <a:off x="6770061" y="347917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11" name="Ovál 110"/>
          <p:cNvSpPr/>
          <p:nvPr/>
        </p:nvSpPr>
        <p:spPr>
          <a:xfrm>
            <a:off x="1014570" y="245865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12" name="TextovéPole 111"/>
          <p:cNvSpPr txBox="1"/>
          <p:nvPr/>
        </p:nvSpPr>
        <p:spPr>
          <a:xfrm>
            <a:off x="1068838" y="252982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13" name="Ovál 112"/>
          <p:cNvSpPr/>
          <p:nvPr/>
        </p:nvSpPr>
        <p:spPr>
          <a:xfrm>
            <a:off x="3153683" y="176909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14" name="TextovéPole 113"/>
          <p:cNvSpPr txBox="1"/>
          <p:nvPr/>
        </p:nvSpPr>
        <p:spPr>
          <a:xfrm>
            <a:off x="3207951" y="184026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15" name="Ovál 114"/>
          <p:cNvSpPr/>
          <p:nvPr/>
        </p:nvSpPr>
        <p:spPr>
          <a:xfrm>
            <a:off x="3360352" y="272572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16" name="TextovéPole 115"/>
          <p:cNvSpPr txBox="1"/>
          <p:nvPr/>
        </p:nvSpPr>
        <p:spPr>
          <a:xfrm>
            <a:off x="3414620" y="279689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17" name="Ovál 116"/>
          <p:cNvSpPr/>
          <p:nvPr/>
        </p:nvSpPr>
        <p:spPr>
          <a:xfrm>
            <a:off x="4045029" y="155014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18" name="TextovéPole 117"/>
          <p:cNvSpPr txBox="1"/>
          <p:nvPr/>
        </p:nvSpPr>
        <p:spPr>
          <a:xfrm>
            <a:off x="4099297" y="162131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19" name="Ovál 118"/>
          <p:cNvSpPr/>
          <p:nvPr/>
        </p:nvSpPr>
        <p:spPr>
          <a:xfrm>
            <a:off x="3702690" y="218082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20" name="TextovéPole 119"/>
          <p:cNvSpPr txBox="1"/>
          <p:nvPr/>
        </p:nvSpPr>
        <p:spPr>
          <a:xfrm>
            <a:off x="3756958" y="225199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21" name="Ovál 120"/>
          <p:cNvSpPr/>
          <p:nvPr/>
        </p:nvSpPr>
        <p:spPr>
          <a:xfrm>
            <a:off x="2757075" y="236678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22" name="TextovéPole 121"/>
          <p:cNvSpPr txBox="1"/>
          <p:nvPr/>
        </p:nvSpPr>
        <p:spPr>
          <a:xfrm>
            <a:off x="2811343" y="243795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23" name="Ovál 122"/>
          <p:cNvSpPr/>
          <p:nvPr/>
        </p:nvSpPr>
        <p:spPr>
          <a:xfrm>
            <a:off x="3699832" y="315068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24" name="TextovéPole 123"/>
          <p:cNvSpPr txBox="1"/>
          <p:nvPr/>
        </p:nvSpPr>
        <p:spPr>
          <a:xfrm>
            <a:off x="3754100" y="322185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25" name="Ovál 124"/>
          <p:cNvSpPr/>
          <p:nvPr/>
        </p:nvSpPr>
        <p:spPr>
          <a:xfrm>
            <a:off x="3906501" y="410731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26" name="TextovéPole 125"/>
          <p:cNvSpPr txBox="1"/>
          <p:nvPr/>
        </p:nvSpPr>
        <p:spPr>
          <a:xfrm>
            <a:off x="3960769" y="417848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27" name="Ovál 126"/>
          <p:cNvSpPr/>
          <p:nvPr/>
        </p:nvSpPr>
        <p:spPr>
          <a:xfrm>
            <a:off x="4591178" y="293174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28" name="TextovéPole 127"/>
          <p:cNvSpPr txBox="1"/>
          <p:nvPr/>
        </p:nvSpPr>
        <p:spPr>
          <a:xfrm>
            <a:off x="4645446" y="300291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29" name="Ovál 128"/>
          <p:cNvSpPr/>
          <p:nvPr/>
        </p:nvSpPr>
        <p:spPr>
          <a:xfrm>
            <a:off x="4248839" y="356242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30" name="TextovéPole 129"/>
          <p:cNvSpPr txBox="1"/>
          <p:nvPr/>
        </p:nvSpPr>
        <p:spPr>
          <a:xfrm>
            <a:off x="4303107" y="363359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31" name="Ovál 130"/>
          <p:cNvSpPr/>
          <p:nvPr/>
        </p:nvSpPr>
        <p:spPr>
          <a:xfrm>
            <a:off x="3303224" y="374838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32" name="TextovéPole 131"/>
          <p:cNvSpPr txBox="1"/>
          <p:nvPr/>
        </p:nvSpPr>
        <p:spPr>
          <a:xfrm>
            <a:off x="3357492" y="381955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37" name="TextovéPole 136"/>
          <p:cNvSpPr txBox="1"/>
          <p:nvPr/>
        </p:nvSpPr>
        <p:spPr>
          <a:xfrm>
            <a:off x="3370757" y="179772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38" name="Ovál 137"/>
          <p:cNvSpPr/>
          <p:nvPr/>
        </p:nvSpPr>
        <p:spPr>
          <a:xfrm>
            <a:off x="4207835" y="150761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39" name="TextovéPole 138"/>
          <p:cNvSpPr txBox="1"/>
          <p:nvPr/>
        </p:nvSpPr>
        <p:spPr>
          <a:xfrm>
            <a:off x="4262103" y="157878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40" name="Ovál 139"/>
          <p:cNvSpPr/>
          <p:nvPr/>
        </p:nvSpPr>
        <p:spPr>
          <a:xfrm>
            <a:off x="2735859" y="13543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41" name="TextovéPole 140"/>
          <p:cNvSpPr txBox="1"/>
          <p:nvPr/>
        </p:nvSpPr>
        <p:spPr>
          <a:xfrm>
            <a:off x="2790127" y="20660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42" name="Ovál 141"/>
          <p:cNvSpPr/>
          <p:nvPr/>
        </p:nvSpPr>
        <p:spPr>
          <a:xfrm>
            <a:off x="2393520" y="76611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43" name="TextovéPole 142"/>
          <p:cNvSpPr txBox="1"/>
          <p:nvPr/>
        </p:nvSpPr>
        <p:spPr>
          <a:xfrm>
            <a:off x="2447788" y="83728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44" name="Ovál 143"/>
          <p:cNvSpPr/>
          <p:nvPr/>
        </p:nvSpPr>
        <p:spPr>
          <a:xfrm>
            <a:off x="3262220" y="65050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45" name="TextovéPole 144"/>
          <p:cNvSpPr txBox="1"/>
          <p:nvPr/>
        </p:nvSpPr>
        <p:spPr>
          <a:xfrm>
            <a:off x="3316488" y="72167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46" name="Ovál 145"/>
          <p:cNvSpPr/>
          <p:nvPr/>
        </p:nvSpPr>
        <p:spPr>
          <a:xfrm>
            <a:off x="3468889" y="160713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47" name="TextovéPole 146"/>
          <p:cNvSpPr txBox="1"/>
          <p:nvPr/>
        </p:nvSpPr>
        <p:spPr>
          <a:xfrm>
            <a:off x="3523157" y="167830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48" name="Ovál 147"/>
          <p:cNvSpPr/>
          <p:nvPr/>
        </p:nvSpPr>
        <p:spPr>
          <a:xfrm>
            <a:off x="4153566" y="43156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49" name="TextovéPole 148"/>
          <p:cNvSpPr txBox="1"/>
          <p:nvPr/>
        </p:nvSpPr>
        <p:spPr>
          <a:xfrm>
            <a:off x="4207834" y="50273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50" name="Ovál 149"/>
          <p:cNvSpPr/>
          <p:nvPr/>
        </p:nvSpPr>
        <p:spPr>
          <a:xfrm>
            <a:off x="3811227" y="106224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51" name="TextovéPole 150"/>
          <p:cNvSpPr txBox="1"/>
          <p:nvPr/>
        </p:nvSpPr>
        <p:spPr>
          <a:xfrm>
            <a:off x="3865495" y="113341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52" name="Ovál 151"/>
          <p:cNvSpPr/>
          <p:nvPr/>
        </p:nvSpPr>
        <p:spPr>
          <a:xfrm>
            <a:off x="2865612" y="124820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53" name="TextovéPole 152"/>
          <p:cNvSpPr txBox="1"/>
          <p:nvPr/>
        </p:nvSpPr>
        <p:spPr>
          <a:xfrm>
            <a:off x="2919880" y="131937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54" name="TextovéPole 153"/>
          <p:cNvSpPr txBox="1"/>
          <p:nvPr/>
        </p:nvSpPr>
        <p:spPr>
          <a:xfrm>
            <a:off x="5516996" y="185754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55" name="Ovál 154"/>
          <p:cNvSpPr/>
          <p:nvPr/>
        </p:nvSpPr>
        <p:spPr>
          <a:xfrm>
            <a:off x="6354074" y="156743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56" name="TextovéPole 155"/>
          <p:cNvSpPr txBox="1"/>
          <p:nvPr/>
        </p:nvSpPr>
        <p:spPr>
          <a:xfrm>
            <a:off x="6408342" y="163860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57" name="Ovál 156"/>
          <p:cNvSpPr/>
          <p:nvPr/>
        </p:nvSpPr>
        <p:spPr>
          <a:xfrm>
            <a:off x="4882098" y="19526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58" name="TextovéPole 157"/>
          <p:cNvSpPr txBox="1"/>
          <p:nvPr/>
        </p:nvSpPr>
        <p:spPr>
          <a:xfrm>
            <a:off x="4936366" y="26643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59" name="Ovál 158"/>
          <p:cNvSpPr/>
          <p:nvPr/>
        </p:nvSpPr>
        <p:spPr>
          <a:xfrm>
            <a:off x="4539759" y="82594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60" name="TextovéPole 159"/>
          <p:cNvSpPr txBox="1"/>
          <p:nvPr/>
        </p:nvSpPr>
        <p:spPr>
          <a:xfrm>
            <a:off x="4594027" y="89711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61" name="Ovál 160"/>
          <p:cNvSpPr/>
          <p:nvPr/>
        </p:nvSpPr>
        <p:spPr>
          <a:xfrm>
            <a:off x="5408459" y="71033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62" name="TextovéPole 161"/>
          <p:cNvSpPr txBox="1"/>
          <p:nvPr/>
        </p:nvSpPr>
        <p:spPr>
          <a:xfrm>
            <a:off x="5462727" y="78150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63" name="Ovál 162"/>
          <p:cNvSpPr/>
          <p:nvPr/>
        </p:nvSpPr>
        <p:spPr>
          <a:xfrm>
            <a:off x="5615128" y="166696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64" name="TextovéPole 163"/>
          <p:cNvSpPr txBox="1"/>
          <p:nvPr/>
        </p:nvSpPr>
        <p:spPr>
          <a:xfrm>
            <a:off x="5669396" y="173813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65" name="Ovál 164"/>
          <p:cNvSpPr/>
          <p:nvPr/>
        </p:nvSpPr>
        <p:spPr>
          <a:xfrm>
            <a:off x="6299805" y="49139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66" name="TextovéPole 165"/>
          <p:cNvSpPr txBox="1"/>
          <p:nvPr/>
        </p:nvSpPr>
        <p:spPr>
          <a:xfrm>
            <a:off x="6354073" y="56256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67" name="Ovál 166"/>
          <p:cNvSpPr/>
          <p:nvPr/>
        </p:nvSpPr>
        <p:spPr>
          <a:xfrm>
            <a:off x="5957466" y="112207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68" name="TextovéPole 167"/>
          <p:cNvSpPr txBox="1"/>
          <p:nvPr/>
        </p:nvSpPr>
        <p:spPr>
          <a:xfrm>
            <a:off x="6011734" y="119323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69" name="Ovál 168"/>
          <p:cNvSpPr/>
          <p:nvPr/>
        </p:nvSpPr>
        <p:spPr>
          <a:xfrm>
            <a:off x="5011851" y="130803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70" name="TextovéPole 169"/>
          <p:cNvSpPr txBox="1"/>
          <p:nvPr/>
        </p:nvSpPr>
        <p:spPr>
          <a:xfrm>
            <a:off x="5066119" y="137920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71" name="TextovéPole 170"/>
          <p:cNvSpPr txBox="1"/>
          <p:nvPr/>
        </p:nvSpPr>
        <p:spPr>
          <a:xfrm>
            <a:off x="7350692" y="210586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72" name="Ovál 171"/>
          <p:cNvSpPr/>
          <p:nvPr/>
        </p:nvSpPr>
        <p:spPr>
          <a:xfrm>
            <a:off x="8187770" y="181575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73" name="TextovéPole 172"/>
          <p:cNvSpPr txBox="1"/>
          <p:nvPr/>
        </p:nvSpPr>
        <p:spPr>
          <a:xfrm>
            <a:off x="8242038" y="188692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74" name="Ovál 173"/>
          <p:cNvSpPr/>
          <p:nvPr/>
        </p:nvSpPr>
        <p:spPr>
          <a:xfrm>
            <a:off x="6715794" y="44358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75" name="TextovéPole 174"/>
          <p:cNvSpPr txBox="1"/>
          <p:nvPr/>
        </p:nvSpPr>
        <p:spPr>
          <a:xfrm>
            <a:off x="6770062" y="51475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76" name="Ovál 175"/>
          <p:cNvSpPr/>
          <p:nvPr/>
        </p:nvSpPr>
        <p:spPr>
          <a:xfrm>
            <a:off x="6373455" y="107426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77" name="TextovéPole 176"/>
          <p:cNvSpPr txBox="1"/>
          <p:nvPr/>
        </p:nvSpPr>
        <p:spPr>
          <a:xfrm>
            <a:off x="6427723" y="114543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78" name="Ovál 177"/>
          <p:cNvSpPr/>
          <p:nvPr/>
        </p:nvSpPr>
        <p:spPr>
          <a:xfrm>
            <a:off x="7242155" y="95865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79" name="TextovéPole 178"/>
          <p:cNvSpPr txBox="1"/>
          <p:nvPr/>
        </p:nvSpPr>
        <p:spPr>
          <a:xfrm>
            <a:off x="7296423" y="102982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80" name="Ovál 179"/>
          <p:cNvSpPr/>
          <p:nvPr/>
        </p:nvSpPr>
        <p:spPr>
          <a:xfrm>
            <a:off x="7448824" y="191528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81" name="TextovéPole 180"/>
          <p:cNvSpPr txBox="1"/>
          <p:nvPr/>
        </p:nvSpPr>
        <p:spPr>
          <a:xfrm>
            <a:off x="7503092" y="198645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82" name="Ovál 181"/>
          <p:cNvSpPr/>
          <p:nvPr/>
        </p:nvSpPr>
        <p:spPr>
          <a:xfrm>
            <a:off x="8133501" y="73971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83" name="TextovéPole 182"/>
          <p:cNvSpPr txBox="1"/>
          <p:nvPr/>
        </p:nvSpPr>
        <p:spPr>
          <a:xfrm>
            <a:off x="8187769" y="81088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84" name="Ovál 183"/>
          <p:cNvSpPr/>
          <p:nvPr/>
        </p:nvSpPr>
        <p:spPr>
          <a:xfrm>
            <a:off x="7791162" y="137039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85" name="TextovéPole 184"/>
          <p:cNvSpPr txBox="1"/>
          <p:nvPr/>
        </p:nvSpPr>
        <p:spPr>
          <a:xfrm>
            <a:off x="7845430" y="144155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86" name="Ovál 185"/>
          <p:cNvSpPr/>
          <p:nvPr/>
        </p:nvSpPr>
        <p:spPr>
          <a:xfrm>
            <a:off x="6845547" y="155635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87" name="TextovéPole 186"/>
          <p:cNvSpPr txBox="1"/>
          <p:nvPr/>
        </p:nvSpPr>
        <p:spPr>
          <a:xfrm>
            <a:off x="6899815" y="1627520"/>
            <a:ext cx="532793" cy="430887"/>
          </a:xfrm>
          <a:prstGeom prst="rect">
            <a:avLst/>
          </a:prstGeom>
          <a:noFill/>
        </p:spPr>
        <p:txBody>
          <a:bodyPr wrap="square" rtlCol="0">
            <a:spAutoFit/>
          </a:bodyPr>
          <a:lstStyle/>
          <a:p>
            <a:r>
              <a:rPr lang="cs-CZ" sz="2200" i="1" dirty="0" err="1" smtClean="0"/>
              <a:t>AA</a:t>
            </a:r>
            <a:endParaRPr lang="en-US" sz="2200" dirty="0" smtClean="0"/>
          </a:p>
        </p:txBody>
      </p:sp>
      <p:graphicFrame>
        <p:nvGraphicFramePr>
          <p:cNvPr id="188" name="Tabulka 187"/>
          <p:cNvGraphicFramePr>
            <a:graphicFrameLocks noGrp="1"/>
          </p:cNvGraphicFramePr>
          <p:nvPr>
            <p:extLst>
              <p:ext uri="{D42A27DB-BD31-4B8C-83A1-F6EECF244321}">
                <p14:modId xmlns:p14="http://schemas.microsoft.com/office/powerpoint/2010/main" val="1804473174"/>
              </p:ext>
            </p:extLst>
          </p:nvPr>
        </p:nvGraphicFramePr>
        <p:xfrm>
          <a:off x="6354072" y="4803457"/>
          <a:ext cx="2459422" cy="1663443"/>
        </p:xfrm>
        <a:graphic>
          <a:graphicData uri="http://schemas.openxmlformats.org/drawingml/2006/table">
            <a:tbl>
              <a:tblPr firstRow="1" bandRow="1">
                <a:tableStyleId>{5940675A-B579-460E-94D1-54222C63F5DA}</a:tableStyleId>
              </a:tblPr>
              <a:tblGrid>
                <a:gridCol w="696723"/>
                <a:gridCol w="870333"/>
                <a:gridCol w="892366"/>
              </a:tblGrid>
              <a:tr h="532913">
                <a:tc>
                  <a:txBody>
                    <a:bodyPr/>
                    <a:lstStyle/>
                    <a:p>
                      <a:pPr algn="ctr"/>
                      <a:endParaRPr lang="en-US" sz="2800" i="1" dirty="0"/>
                    </a:p>
                  </a:txBody>
                  <a:tcPr/>
                </a:tc>
                <a:tc>
                  <a:txBody>
                    <a:bodyPr/>
                    <a:lstStyle/>
                    <a:p>
                      <a:pPr algn="ctr"/>
                      <a:r>
                        <a:rPr lang="cs-CZ" sz="2800" i="1" dirty="0" smtClean="0"/>
                        <a:t>A</a:t>
                      </a:r>
                      <a:endParaRPr lang="en-US" sz="2800" i="1" dirty="0"/>
                    </a:p>
                  </a:txBody>
                  <a:tcPr/>
                </a:tc>
                <a:tc>
                  <a:txBody>
                    <a:bodyPr/>
                    <a:lstStyle/>
                    <a:p>
                      <a:pPr algn="ctr"/>
                      <a:r>
                        <a:rPr lang="cs-CZ" sz="2800" i="1" dirty="0" smtClean="0"/>
                        <a:t>a</a:t>
                      </a:r>
                      <a:endParaRPr lang="en-US" sz="2800" i="1" dirty="0"/>
                    </a:p>
                  </a:txBody>
                  <a:tcPr/>
                </a:tc>
              </a:tr>
              <a:tr h="565265">
                <a:tc>
                  <a:txBody>
                    <a:bodyPr/>
                    <a:lstStyle/>
                    <a:p>
                      <a:pPr algn="ctr"/>
                      <a:r>
                        <a:rPr lang="cs-CZ" sz="2800" i="1" dirty="0" smtClean="0"/>
                        <a:t>A</a:t>
                      </a:r>
                      <a:endParaRPr lang="en-US" sz="2800" i="1" dirty="0"/>
                    </a:p>
                  </a:txBody>
                  <a:tcPr/>
                </a:tc>
                <a:tc>
                  <a:txBody>
                    <a:bodyPr/>
                    <a:lstStyle/>
                    <a:p>
                      <a:pPr algn="ctr"/>
                      <a:r>
                        <a:rPr lang="cs-CZ" sz="2800" i="1" dirty="0" err="1" smtClean="0"/>
                        <a:t>AA</a:t>
                      </a:r>
                      <a:endParaRPr lang="en-US" sz="2800" i="1" dirty="0"/>
                    </a:p>
                  </a:txBody>
                  <a:tcPr>
                    <a:solidFill>
                      <a:srgbClr val="F5C877"/>
                    </a:solidFill>
                  </a:tcPr>
                </a:tc>
                <a:tc>
                  <a:txBody>
                    <a:bodyPr/>
                    <a:lstStyle/>
                    <a:p>
                      <a:pPr algn="ctr"/>
                      <a:r>
                        <a:rPr lang="cs-CZ" sz="2800" i="1" dirty="0" err="1" smtClean="0"/>
                        <a:t>Aa</a:t>
                      </a:r>
                      <a:endParaRPr lang="en-US" sz="2800" i="1" dirty="0"/>
                    </a:p>
                  </a:txBody>
                  <a:tcPr>
                    <a:solidFill>
                      <a:srgbClr val="18CC0A"/>
                    </a:solidFill>
                  </a:tcPr>
                </a:tc>
              </a:tr>
              <a:tr h="565265">
                <a:tc>
                  <a:txBody>
                    <a:bodyPr/>
                    <a:lstStyle/>
                    <a:p>
                      <a:pPr algn="ctr"/>
                      <a:r>
                        <a:rPr lang="cs-CZ" sz="2800" i="1" dirty="0" smtClean="0"/>
                        <a:t>a</a:t>
                      </a:r>
                      <a:endParaRPr lang="en-US" sz="2800" i="1" dirty="0"/>
                    </a:p>
                  </a:txBody>
                  <a:tcPr/>
                </a:tc>
                <a:tc>
                  <a:txBody>
                    <a:bodyPr/>
                    <a:lstStyle/>
                    <a:p>
                      <a:pPr algn="ctr"/>
                      <a:r>
                        <a:rPr lang="cs-CZ" sz="2800" i="1" dirty="0" err="1" smtClean="0"/>
                        <a:t>Aa</a:t>
                      </a:r>
                      <a:endParaRPr lang="en-US" sz="2800" i="1" dirty="0"/>
                    </a:p>
                  </a:txBody>
                  <a:tcPr>
                    <a:solidFill>
                      <a:srgbClr val="18CC0A"/>
                    </a:solidFill>
                  </a:tcPr>
                </a:tc>
                <a:tc>
                  <a:txBody>
                    <a:bodyPr/>
                    <a:lstStyle/>
                    <a:p>
                      <a:pPr algn="ctr"/>
                      <a:r>
                        <a:rPr lang="cs-CZ" sz="2800" i="1" dirty="0" err="1" smtClean="0"/>
                        <a:t>aa</a:t>
                      </a:r>
                      <a:endParaRPr lang="en-US" sz="2800" i="1" dirty="0"/>
                    </a:p>
                  </a:txBody>
                  <a:tcPr/>
                </a:tc>
              </a:tr>
            </a:tbl>
          </a:graphicData>
        </a:graphic>
      </p:graphicFrame>
      <p:sp>
        <p:nvSpPr>
          <p:cNvPr id="189" name="Ovál 188"/>
          <p:cNvSpPr/>
          <p:nvPr/>
        </p:nvSpPr>
        <p:spPr>
          <a:xfrm>
            <a:off x="7791162" y="5869807"/>
            <a:ext cx="1065380" cy="7292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ovéPole 190"/>
          <p:cNvSpPr txBox="1"/>
          <p:nvPr/>
        </p:nvSpPr>
        <p:spPr>
          <a:xfrm>
            <a:off x="269095" y="5739788"/>
            <a:ext cx="5908511" cy="769441"/>
          </a:xfrm>
          <a:prstGeom prst="rect">
            <a:avLst/>
          </a:prstGeom>
          <a:noFill/>
        </p:spPr>
        <p:txBody>
          <a:bodyPr wrap="square" rtlCol="0">
            <a:spAutoFit/>
          </a:bodyPr>
          <a:lstStyle/>
          <a:p>
            <a:r>
              <a:rPr lang="cs-CZ" sz="2200" dirty="0" smtClean="0"/>
              <a:t>Při velmi nízké frekvenci alely je vznik homozygota velmi vzácný. </a:t>
            </a:r>
            <a:endParaRPr lang="en-US" sz="2200" dirty="0" smtClean="0"/>
          </a:p>
        </p:txBody>
      </p:sp>
      <p:sp>
        <p:nvSpPr>
          <p:cNvPr id="192" name="Ovál 191"/>
          <p:cNvSpPr/>
          <p:nvPr/>
        </p:nvSpPr>
        <p:spPr>
          <a:xfrm>
            <a:off x="1815949" y="218477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93" name="TextovéPole 192"/>
          <p:cNvSpPr txBox="1"/>
          <p:nvPr/>
        </p:nvSpPr>
        <p:spPr>
          <a:xfrm>
            <a:off x="1870217" y="225594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94" name="Ovál 193"/>
          <p:cNvSpPr/>
          <p:nvPr/>
        </p:nvSpPr>
        <p:spPr>
          <a:xfrm>
            <a:off x="2022618" y="314140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95" name="TextovéPole 194"/>
          <p:cNvSpPr txBox="1"/>
          <p:nvPr/>
        </p:nvSpPr>
        <p:spPr>
          <a:xfrm>
            <a:off x="2076886" y="321257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96" name="Ovál 195"/>
          <p:cNvSpPr/>
          <p:nvPr/>
        </p:nvSpPr>
        <p:spPr>
          <a:xfrm>
            <a:off x="2707295" y="196583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97" name="TextovéPole 196"/>
          <p:cNvSpPr txBox="1"/>
          <p:nvPr/>
        </p:nvSpPr>
        <p:spPr>
          <a:xfrm>
            <a:off x="2761563" y="203700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198" name="Ovál 197"/>
          <p:cNvSpPr/>
          <p:nvPr/>
        </p:nvSpPr>
        <p:spPr>
          <a:xfrm>
            <a:off x="2364956" y="259651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199" name="TextovéPole 198"/>
          <p:cNvSpPr txBox="1"/>
          <p:nvPr/>
        </p:nvSpPr>
        <p:spPr>
          <a:xfrm>
            <a:off x="2419224" y="266767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00" name="Ovál 199"/>
          <p:cNvSpPr/>
          <p:nvPr/>
        </p:nvSpPr>
        <p:spPr>
          <a:xfrm>
            <a:off x="1419341" y="278247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01" name="TextovéPole 200"/>
          <p:cNvSpPr txBox="1"/>
          <p:nvPr/>
        </p:nvSpPr>
        <p:spPr>
          <a:xfrm>
            <a:off x="1473609" y="285364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02" name="Ovál 201"/>
          <p:cNvSpPr/>
          <p:nvPr/>
        </p:nvSpPr>
        <p:spPr>
          <a:xfrm>
            <a:off x="3207952" y="281090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03" name="TextovéPole 202"/>
          <p:cNvSpPr txBox="1"/>
          <p:nvPr/>
        </p:nvSpPr>
        <p:spPr>
          <a:xfrm>
            <a:off x="3262220" y="288206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04" name="Ovál 203"/>
          <p:cNvSpPr/>
          <p:nvPr/>
        </p:nvSpPr>
        <p:spPr>
          <a:xfrm>
            <a:off x="3414621" y="376753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05" name="TextovéPole 204"/>
          <p:cNvSpPr txBox="1"/>
          <p:nvPr/>
        </p:nvSpPr>
        <p:spPr>
          <a:xfrm>
            <a:off x="3468889" y="383869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06" name="Ovál 205"/>
          <p:cNvSpPr/>
          <p:nvPr/>
        </p:nvSpPr>
        <p:spPr>
          <a:xfrm>
            <a:off x="4099298" y="259195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07" name="TextovéPole 206"/>
          <p:cNvSpPr txBox="1"/>
          <p:nvPr/>
        </p:nvSpPr>
        <p:spPr>
          <a:xfrm>
            <a:off x="4153566" y="266312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08" name="Ovál 207"/>
          <p:cNvSpPr/>
          <p:nvPr/>
        </p:nvSpPr>
        <p:spPr>
          <a:xfrm>
            <a:off x="3756959" y="322263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09" name="TextovéPole 208"/>
          <p:cNvSpPr txBox="1"/>
          <p:nvPr/>
        </p:nvSpPr>
        <p:spPr>
          <a:xfrm>
            <a:off x="3811227" y="329380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10" name="Ovál 209"/>
          <p:cNvSpPr/>
          <p:nvPr/>
        </p:nvSpPr>
        <p:spPr>
          <a:xfrm>
            <a:off x="2811344" y="340859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11" name="TextovéPole 210"/>
          <p:cNvSpPr txBox="1"/>
          <p:nvPr/>
        </p:nvSpPr>
        <p:spPr>
          <a:xfrm>
            <a:off x="2865612" y="347976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12" name="Ovál 211"/>
          <p:cNvSpPr/>
          <p:nvPr/>
        </p:nvSpPr>
        <p:spPr>
          <a:xfrm>
            <a:off x="5042055" y="198925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13" name="TextovéPole 212"/>
          <p:cNvSpPr txBox="1"/>
          <p:nvPr/>
        </p:nvSpPr>
        <p:spPr>
          <a:xfrm>
            <a:off x="5096323" y="206042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14" name="Ovál 213"/>
          <p:cNvSpPr/>
          <p:nvPr/>
        </p:nvSpPr>
        <p:spPr>
          <a:xfrm>
            <a:off x="5248724" y="294588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15" name="TextovéPole 214"/>
          <p:cNvSpPr txBox="1"/>
          <p:nvPr/>
        </p:nvSpPr>
        <p:spPr>
          <a:xfrm>
            <a:off x="5302992" y="301705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16" name="Ovál 215"/>
          <p:cNvSpPr/>
          <p:nvPr/>
        </p:nvSpPr>
        <p:spPr>
          <a:xfrm>
            <a:off x="5933401" y="177031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17" name="TextovéPole 216"/>
          <p:cNvSpPr txBox="1"/>
          <p:nvPr/>
        </p:nvSpPr>
        <p:spPr>
          <a:xfrm>
            <a:off x="5987669" y="184148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18" name="Ovál 217"/>
          <p:cNvSpPr/>
          <p:nvPr/>
        </p:nvSpPr>
        <p:spPr>
          <a:xfrm>
            <a:off x="5591062" y="240099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19" name="TextovéPole 218"/>
          <p:cNvSpPr txBox="1"/>
          <p:nvPr/>
        </p:nvSpPr>
        <p:spPr>
          <a:xfrm>
            <a:off x="5645330" y="247216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20" name="Ovál 219"/>
          <p:cNvSpPr/>
          <p:nvPr/>
        </p:nvSpPr>
        <p:spPr>
          <a:xfrm>
            <a:off x="4645447" y="258695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21" name="TextovéPole 220"/>
          <p:cNvSpPr txBox="1"/>
          <p:nvPr/>
        </p:nvSpPr>
        <p:spPr>
          <a:xfrm>
            <a:off x="4699715" y="265812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22" name="Ovál 221"/>
          <p:cNvSpPr/>
          <p:nvPr/>
        </p:nvSpPr>
        <p:spPr>
          <a:xfrm>
            <a:off x="1568069" y="401914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23" name="TextovéPole 222"/>
          <p:cNvSpPr txBox="1"/>
          <p:nvPr/>
        </p:nvSpPr>
        <p:spPr>
          <a:xfrm>
            <a:off x="1622337" y="409031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24" name="Ovál 223"/>
          <p:cNvSpPr/>
          <p:nvPr/>
        </p:nvSpPr>
        <p:spPr>
          <a:xfrm>
            <a:off x="763836" y="228711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25" name="TextovéPole 224"/>
          <p:cNvSpPr txBox="1"/>
          <p:nvPr/>
        </p:nvSpPr>
        <p:spPr>
          <a:xfrm>
            <a:off x="818104" y="235828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26" name="Ovál 225"/>
          <p:cNvSpPr/>
          <p:nvPr/>
        </p:nvSpPr>
        <p:spPr>
          <a:xfrm>
            <a:off x="2459415" y="380020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27" name="TextovéPole 226"/>
          <p:cNvSpPr txBox="1"/>
          <p:nvPr/>
        </p:nvSpPr>
        <p:spPr>
          <a:xfrm>
            <a:off x="2513683" y="387137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28" name="Ovál 227"/>
          <p:cNvSpPr/>
          <p:nvPr/>
        </p:nvSpPr>
        <p:spPr>
          <a:xfrm>
            <a:off x="2117076" y="443088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29" name="TextovéPole 228"/>
          <p:cNvSpPr txBox="1"/>
          <p:nvPr/>
        </p:nvSpPr>
        <p:spPr>
          <a:xfrm>
            <a:off x="2171344" y="450205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30" name="Ovál 229"/>
          <p:cNvSpPr/>
          <p:nvPr/>
        </p:nvSpPr>
        <p:spPr>
          <a:xfrm>
            <a:off x="1171461" y="461684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31" name="TextovéPole 230"/>
          <p:cNvSpPr txBox="1"/>
          <p:nvPr/>
        </p:nvSpPr>
        <p:spPr>
          <a:xfrm>
            <a:off x="1225729" y="468801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32" name="Ovál 231"/>
          <p:cNvSpPr/>
          <p:nvPr/>
        </p:nvSpPr>
        <p:spPr>
          <a:xfrm>
            <a:off x="1166973" y="297849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33" name="TextovéPole 232"/>
          <p:cNvSpPr txBox="1"/>
          <p:nvPr/>
        </p:nvSpPr>
        <p:spPr>
          <a:xfrm>
            <a:off x="1221241" y="304965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34" name="Ovál 233"/>
          <p:cNvSpPr/>
          <p:nvPr/>
        </p:nvSpPr>
        <p:spPr>
          <a:xfrm>
            <a:off x="1373642" y="393512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35" name="TextovéPole 234"/>
          <p:cNvSpPr txBox="1"/>
          <p:nvPr/>
        </p:nvSpPr>
        <p:spPr>
          <a:xfrm>
            <a:off x="1427910" y="400628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36" name="Ovál 235"/>
          <p:cNvSpPr/>
          <p:nvPr/>
        </p:nvSpPr>
        <p:spPr>
          <a:xfrm>
            <a:off x="2058319" y="275954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37" name="TextovéPole 236"/>
          <p:cNvSpPr txBox="1"/>
          <p:nvPr/>
        </p:nvSpPr>
        <p:spPr>
          <a:xfrm>
            <a:off x="2112587" y="283071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38" name="Ovál 237"/>
          <p:cNvSpPr/>
          <p:nvPr/>
        </p:nvSpPr>
        <p:spPr>
          <a:xfrm>
            <a:off x="1715980" y="339022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39" name="TextovéPole 238"/>
          <p:cNvSpPr txBox="1"/>
          <p:nvPr/>
        </p:nvSpPr>
        <p:spPr>
          <a:xfrm>
            <a:off x="1770248" y="346139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40" name="Ovál 239"/>
          <p:cNvSpPr/>
          <p:nvPr/>
        </p:nvSpPr>
        <p:spPr>
          <a:xfrm>
            <a:off x="770365" y="357618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41" name="TextovéPole 240"/>
          <p:cNvSpPr txBox="1"/>
          <p:nvPr/>
        </p:nvSpPr>
        <p:spPr>
          <a:xfrm>
            <a:off x="824633" y="364735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42" name="Ovál 241"/>
          <p:cNvSpPr/>
          <p:nvPr/>
        </p:nvSpPr>
        <p:spPr>
          <a:xfrm>
            <a:off x="6426507" y="221654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43" name="TextovéPole 242"/>
          <p:cNvSpPr txBox="1"/>
          <p:nvPr/>
        </p:nvSpPr>
        <p:spPr>
          <a:xfrm>
            <a:off x="6480775" y="228771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44" name="Ovál 243"/>
          <p:cNvSpPr/>
          <p:nvPr/>
        </p:nvSpPr>
        <p:spPr>
          <a:xfrm>
            <a:off x="6633176" y="317317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45" name="TextovéPole 244"/>
          <p:cNvSpPr txBox="1"/>
          <p:nvPr/>
        </p:nvSpPr>
        <p:spPr>
          <a:xfrm>
            <a:off x="6687444" y="324434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46" name="Ovál 245"/>
          <p:cNvSpPr/>
          <p:nvPr/>
        </p:nvSpPr>
        <p:spPr>
          <a:xfrm>
            <a:off x="7317853" y="199760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47" name="TextovéPole 246"/>
          <p:cNvSpPr txBox="1"/>
          <p:nvPr/>
        </p:nvSpPr>
        <p:spPr>
          <a:xfrm>
            <a:off x="7372121" y="206877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48" name="Ovál 247"/>
          <p:cNvSpPr/>
          <p:nvPr/>
        </p:nvSpPr>
        <p:spPr>
          <a:xfrm>
            <a:off x="6975514" y="262828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49" name="TextovéPole 248"/>
          <p:cNvSpPr txBox="1"/>
          <p:nvPr/>
        </p:nvSpPr>
        <p:spPr>
          <a:xfrm>
            <a:off x="7029782" y="269945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50" name="Ovál 249"/>
          <p:cNvSpPr/>
          <p:nvPr/>
        </p:nvSpPr>
        <p:spPr>
          <a:xfrm>
            <a:off x="6029899" y="281424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51" name="TextovéPole 250"/>
          <p:cNvSpPr txBox="1"/>
          <p:nvPr/>
        </p:nvSpPr>
        <p:spPr>
          <a:xfrm>
            <a:off x="6084167" y="288541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52" name="Ovál 251"/>
          <p:cNvSpPr/>
          <p:nvPr/>
        </p:nvSpPr>
        <p:spPr>
          <a:xfrm>
            <a:off x="4687678" y="367906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53" name="TextovéPole 252"/>
          <p:cNvSpPr txBox="1"/>
          <p:nvPr/>
        </p:nvSpPr>
        <p:spPr>
          <a:xfrm>
            <a:off x="4741946" y="375023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54" name="Ovál 253"/>
          <p:cNvSpPr/>
          <p:nvPr/>
        </p:nvSpPr>
        <p:spPr>
          <a:xfrm>
            <a:off x="4894347" y="463569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55" name="TextovéPole 254"/>
          <p:cNvSpPr txBox="1"/>
          <p:nvPr/>
        </p:nvSpPr>
        <p:spPr>
          <a:xfrm>
            <a:off x="4948615" y="470686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56" name="Ovál 255"/>
          <p:cNvSpPr/>
          <p:nvPr/>
        </p:nvSpPr>
        <p:spPr>
          <a:xfrm>
            <a:off x="5579024" y="346011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57" name="TextovéPole 256"/>
          <p:cNvSpPr txBox="1"/>
          <p:nvPr/>
        </p:nvSpPr>
        <p:spPr>
          <a:xfrm>
            <a:off x="5633292" y="353128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58" name="Ovál 257"/>
          <p:cNvSpPr/>
          <p:nvPr/>
        </p:nvSpPr>
        <p:spPr>
          <a:xfrm>
            <a:off x="5236685" y="409079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59" name="TextovéPole 258"/>
          <p:cNvSpPr txBox="1"/>
          <p:nvPr/>
        </p:nvSpPr>
        <p:spPr>
          <a:xfrm>
            <a:off x="5290953" y="416196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60" name="Ovál 259"/>
          <p:cNvSpPr/>
          <p:nvPr/>
        </p:nvSpPr>
        <p:spPr>
          <a:xfrm>
            <a:off x="4291070" y="427675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61" name="TextovéPole 260"/>
          <p:cNvSpPr txBox="1"/>
          <p:nvPr/>
        </p:nvSpPr>
        <p:spPr>
          <a:xfrm>
            <a:off x="4345338" y="434792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62" name="Ovál 261"/>
          <p:cNvSpPr/>
          <p:nvPr/>
        </p:nvSpPr>
        <p:spPr>
          <a:xfrm>
            <a:off x="6275740" y="377954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63" name="TextovéPole 262"/>
          <p:cNvSpPr txBox="1"/>
          <p:nvPr/>
        </p:nvSpPr>
        <p:spPr>
          <a:xfrm>
            <a:off x="6330008" y="385070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64" name="Ovál 263"/>
          <p:cNvSpPr/>
          <p:nvPr/>
        </p:nvSpPr>
        <p:spPr>
          <a:xfrm>
            <a:off x="8082698" y="353130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65" name="TextovéPole 264"/>
          <p:cNvSpPr txBox="1"/>
          <p:nvPr/>
        </p:nvSpPr>
        <p:spPr>
          <a:xfrm>
            <a:off x="8136966" y="360247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66" name="Ovál 265"/>
          <p:cNvSpPr/>
          <p:nvPr/>
        </p:nvSpPr>
        <p:spPr>
          <a:xfrm>
            <a:off x="1235319" y="59365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67" name="TextovéPole 266"/>
          <p:cNvSpPr txBox="1"/>
          <p:nvPr/>
        </p:nvSpPr>
        <p:spPr>
          <a:xfrm>
            <a:off x="1289587" y="66482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68" name="Ovál 267"/>
          <p:cNvSpPr/>
          <p:nvPr/>
        </p:nvSpPr>
        <p:spPr>
          <a:xfrm>
            <a:off x="892980" y="122433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69" name="TextovéPole 268"/>
          <p:cNvSpPr txBox="1"/>
          <p:nvPr/>
        </p:nvSpPr>
        <p:spPr>
          <a:xfrm>
            <a:off x="947248" y="129550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70" name="Ovál 269"/>
          <p:cNvSpPr/>
          <p:nvPr/>
        </p:nvSpPr>
        <p:spPr>
          <a:xfrm>
            <a:off x="5879132" y="437723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71" name="TextovéPole 270"/>
          <p:cNvSpPr txBox="1"/>
          <p:nvPr/>
        </p:nvSpPr>
        <p:spPr>
          <a:xfrm>
            <a:off x="5933400" y="444840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72" name="Ovál 271"/>
          <p:cNvSpPr/>
          <p:nvPr/>
        </p:nvSpPr>
        <p:spPr>
          <a:xfrm>
            <a:off x="1761680" y="110872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73" name="TextovéPole 272"/>
          <p:cNvSpPr txBox="1"/>
          <p:nvPr/>
        </p:nvSpPr>
        <p:spPr>
          <a:xfrm>
            <a:off x="1815948" y="117989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74" name="Ovál 273"/>
          <p:cNvSpPr/>
          <p:nvPr/>
        </p:nvSpPr>
        <p:spPr>
          <a:xfrm>
            <a:off x="1968349" y="206535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75" name="TextovéPole 274"/>
          <p:cNvSpPr txBox="1"/>
          <p:nvPr/>
        </p:nvSpPr>
        <p:spPr>
          <a:xfrm>
            <a:off x="2022617" y="213652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76" name="Ovál 275"/>
          <p:cNvSpPr/>
          <p:nvPr/>
        </p:nvSpPr>
        <p:spPr>
          <a:xfrm>
            <a:off x="2653026" y="88978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77" name="TextovéPole 276"/>
          <p:cNvSpPr txBox="1"/>
          <p:nvPr/>
        </p:nvSpPr>
        <p:spPr>
          <a:xfrm>
            <a:off x="2707294" y="96095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78" name="Ovál 277"/>
          <p:cNvSpPr/>
          <p:nvPr/>
        </p:nvSpPr>
        <p:spPr>
          <a:xfrm>
            <a:off x="2310687" y="152046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79" name="TextovéPole 278"/>
          <p:cNvSpPr txBox="1"/>
          <p:nvPr/>
        </p:nvSpPr>
        <p:spPr>
          <a:xfrm>
            <a:off x="2364955" y="159163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80" name="Ovál 279"/>
          <p:cNvSpPr/>
          <p:nvPr/>
        </p:nvSpPr>
        <p:spPr>
          <a:xfrm>
            <a:off x="1365072" y="170642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81" name="TextovéPole 280"/>
          <p:cNvSpPr txBox="1"/>
          <p:nvPr/>
        </p:nvSpPr>
        <p:spPr>
          <a:xfrm>
            <a:off x="1419340" y="177759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82" name="Ovál 281"/>
          <p:cNvSpPr/>
          <p:nvPr/>
        </p:nvSpPr>
        <p:spPr>
          <a:xfrm>
            <a:off x="2971089" y="448695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83" name="TextovéPole 282"/>
          <p:cNvSpPr txBox="1"/>
          <p:nvPr/>
        </p:nvSpPr>
        <p:spPr>
          <a:xfrm>
            <a:off x="3025357" y="455812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84" name="Ovál 283"/>
          <p:cNvSpPr/>
          <p:nvPr/>
        </p:nvSpPr>
        <p:spPr>
          <a:xfrm>
            <a:off x="6922464" y="389023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85" name="TextovéPole 284"/>
          <p:cNvSpPr txBox="1"/>
          <p:nvPr/>
        </p:nvSpPr>
        <p:spPr>
          <a:xfrm>
            <a:off x="6976732" y="396140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86" name="Ovál 285"/>
          <p:cNvSpPr/>
          <p:nvPr/>
        </p:nvSpPr>
        <p:spPr>
          <a:xfrm>
            <a:off x="3862435" y="426801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87" name="TextovéPole 286"/>
          <p:cNvSpPr txBox="1"/>
          <p:nvPr/>
        </p:nvSpPr>
        <p:spPr>
          <a:xfrm>
            <a:off x="3916703" y="433918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88" name="Ovál 287"/>
          <p:cNvSpPr/>
          <p:nvPr/>
        </p:nvSpPr>
        <p:spPr>
          <a:xfrm>
            <a:off x="7264802" y="334534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89" name="TextovéPole 288"/>
          <p:cNvSpPr txBox="1"/>
          <p:nvPr/>
        </p:nvSpPr>
        <p:spPr>
          <a:xfrm>
            <a:off x="7319070" y="341651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90" name="Ovál 289"/>
          <p:cNvSpPr/>
          <p:nvPr/>
        </p:nvSpPr>
        <p:spPr>
          <a:xfrm>
            <a:off x="1563579" y="239599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91" name="TextovéPole 290"/>
          <p:cNvSpPr txBox="1"/>
          <p:nvPr/>
        </p:nvSpPr>
        <p:spPr>
          <a:xfrm>
            <a:off x="1617847" y="246716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92" name="Ovál 291"/>
          <p:cNvSpPr/>
          <p:nvPr/>
        </p:nvSpPr>
        <p:spPr>
          <a:xfrm>
            <a:off x="3702692" y="170642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93" name="TextovéPole 292"/>
          <p:cNvSpPr txBox="1"/>
          <p:nvPr/>
        </p:nvSpPr>
        <p:spPr>
          <a:xfrm>
            <a:off x="3756960" y="177759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94" name="Ovál 293"/>
          <p:cNvSpPr/>
          <p:nvPr/>
        </p:nvSpPr>
        <p:spPr>
          <a:xfrm>
            <a:off x="3909361" y="266305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95" name="TextovéPole 294"/>
          <p:cNvSpPr txBox="1"/>
          <p:nvPr/>
        </p:nvSpPr>
        <p:spPr>
          <a:xfrm>
            <a:off x="3963629" y="273422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96" name="Ovál 295"/>
          <p:cNvSpPr/>
          <p:nvPr/>
        </p:nvSpPr>
        <p:spPr>
          <a:xfrm>
            <a:off x="4594038" y="148748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97" name="TextovéPole 296"/>
          <p:cNvSpPr txBox="1"/>
          <p:nvPr/>
        </p:nvSpPr>
        <p:spPr>
          <a:xfrm>
            <a:off x="4648306" y="155865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298" name="Ovál 297"/>
          <p:cNvSpPr/>
          <p:nvPr/>
        </p:nvSpPr>
        <p:spPr>
          <a:xfrm>
            <a:off x="4251699" y="211816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299" name="TextovéPole 298"/>
          <p:cNvSpPr txBox="1"/>
          <p:nvPr/>
        </p:nvSpPr>
        <p:spPr>
          <a:xfrm>
            <a:off x="4305967" y="218933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00" name="Ovál 299"/>
          <p:cNvSpPr/>
          <p:nvPr/>
        </p:nvSpPr>
        <p:spPr>
          <a:xfrm>
            <a:off x="3306084" y="230412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01" name="TextovéPole 300"/>
          <p:cNvSpPr txBox="1"/>
          <p:nvPr/>
        </p:nvSpPr>
        <p:spPr>
          <a:xfrm>
            <a:off x="3360352" y="237529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02" name="Ovál 301"/>
          <p:cNvSpPr/>
          <p:nvPr/>
        </p:nvSpPr>
        <p:spPr>
          <a:xfrm>
            <a:off x="4248841" y="308802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03" name="TextovéPole 302"/>
          <p:cNvSpPr txBox="1"/>
          <p:nvPr/>
        </p:nvSpPr>
        <p:spPr>
          <a:xfrm>
            <a:off x="4303109" y="315918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04" name="Ovál 303"/>
          <p:cNvSpPr/>
          <p:nvPr/>
        </p:nvSpPr>
        <p:spPr>
          <a:xfrm>
            <a:off x="4455510" y="404465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05" name="TextovéPole 304"/>
          <p:cNvSpPr txBox="1"/>
          <p:nvPr/>
        </p:nvSpPr>
        <p:spPr>
          <a:xfrm>
            <a:off x="4509778" y="411581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06" name="Ovál 305"/>
          <p:cNvSpPr/>
          <p:nvPr/>
        </p:nvSpPr>
        <p:spPr>
          <a:xfrm>
            <a:off x="5140187" y="286907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07" name="TextovéPole 306"/>
          <p:cNvSpPr txBox="1"/>
          <p:nvPr/>
        </p:nvSpPr>
        <p:spPr>
          <a:xfrm>
            <a:off x="5194455" y="294024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08" name="Ovál 307"/>
          <p:cNvSpPr/>
          <p:nvPr/>
        </p:nvSpPr>
        <p:spPr>
          <a:xfrm>
            <a:off x="4797848" y="349975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09" name="TextovéPole 308"/>
          <p:cNvSpPr txBox="1"/>
          <p:nvPr/>
        </p:nvSpPr>
        <p:spPr>
          <a:xfrm>
            <a:off x="4852116" y="357092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10" name="Ovál 309"/>
          <p:cNvSpPr/>
          <p:nvPr/>
        </p:nvSpPr>
        <p:spPr>
          <a:xfrm>
            <a:off x="3852233" y="368571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11" name="TextovéPole 310"/>
          <p:cNvSpPr txBox="1"/>
          <p:nvPr/>
        </p:nvSpPr>
        <p:spPr>
          <a:xfrm>
            <a:off x="3906501" y="3756886"/>
            <a:ext cx="532793" cy="430887"/>
          </a:xfrm>
          <a:prstGeom prst="rect">
            <a:avLst/>
          </a:prstGeom>
          <a:noFill/>
        </p:spPr>
        <p:txBody>
          <a:bodyPr wrap="square" rtlCol="0">
            <a:spAutoFit/>
          </a:bodyPr>
          <a:lstStyle/>
          <a:p>
            <a:r>
              <a:rPr lang="cs-CZ" sz="2200" i="1" dirty="0" err="1" smtClean="0"/>
              <a:t>AA</a:t>
            </a:r>
            <a:endParaRPr lang="en-US" sz="2200" dirty="0" smtClean="0"/>
          </a:p>
        </p:txBody>
      </p:sp>
      <p:grpSp>
        <p:nvGrpSpPr>
          <p:cNvPr id="2" name="Skupina 1"/>
          <p:cNvGrpSpPr/>
          <p:nvPr/>
        </p:nvGrpSpPr>
        <p:grpSpPr>
          <a:xfrm>
            <a:off x="7522436" y="2611437"/>
            <a:ext cx="617253" cy="617253"/>
            <a:chOff x="7768728" y="2749419"/>
            <a:chExt cx="617253" cy="617253"/>
          </a:xfrm>
        </p:grpSpPr>
        <p:sp>
          <p:nvSpPr>
            <p:cNvPr id="312" name="Ovál 311"/>
            <p:cNvSpPr/>
            <p:nvPr/>
          </p:nvSpPr>
          <p:spPr>
            <a:xfrm>
              <a:off x="7768728" y="2749419"/>
              <a:ext cx="617253" cy="617253"/>
            </a:xfrm>
            <a:prstGeom prst="ellipse">
              <a:avLst/>
            </a:prstGeom>
            <a:solidFill>
              <a:srgbClr val="18CC0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13" name="TextovéPole 312"/>
            <p:cNvSpPr txBox="1"/>
            <p:nvPr/>
          </p:nvSpPr>
          <p:spPr>
            <a:xfrm>
              <a:off x="7822996" y="2820588"/>
              <a:ext cx="532793" cy="430887"/>
            </a:xfrm>
            <a:prstGeom prst="rect">
              <a:avLst/>
            </a:prstGeom>
            <a:noFill/>
          </p:spPr>
          <p:txBody>
            <a:bodyPr wrap="square" rtlCol="0">
              <a:spAutoFit/>
            </a:bodyPr>
            <a:lstStyle/>
            <a:p>
              <a:r>
                <a:rPr lang="cs-CZ" sz="2200" i="1" dirty="0" err="1" smtClean="0"/>
                <a:t>Aa</a:t>
              </a:r>
              <a:endParaRPr lang="en-US" sz="2200" dirty="0" smtClean="0"/>
            </a:p>
          </p:txBody>
        </p:sp>
      </p:grpSp>
      <p:grpSp>
        <p:nvGrpSpPr>
          <p:cNvPr id="314" name="Skupina 313"/>
          <p:cNvGrpSpPr/>
          <p:nvPr/>
        </p:nvGrpSpPr>
        <p:grpSpPr>
          <a:xfrm>
            <a:off x="2018130" y="391368"/>
            <a:ext cx="617253" cy="617253"/>
            <a:chOff x="361924" y="2402240"/>
            <a:chExt cx="793214" cy="793214"/>
          </a:xfrm>
        </p:grpSpPr>
        <p:sp>
          <p:nvSpPr>
            <p:cNvPr id="315" name="Ovál 314"/>
            <p:cNvSpPr/>
            <p:nvPr/>
          </p:nvSpPr>
          <p:spPr>
            <a:xfrm>
              <a:off x="361924" y="2402240"/>
              <a:ext cx="793214" cy="793214"/>
            </a:xfrm>
            <a:prstGeom prst="ellipse">
              <a:avLst/>
            </a:prstGeom>
            <a:solidFill>
              <a:srgbClr val="18CC0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16" name="TextovéPole 315"/>
            <p:cNvSpPr txBox="1"/>
            <p:nvPr/>
          </p:nvSpPr>
          <p:spPr>
            <a:xfrm>
              <a:off x="416192" y="2473408"/>
              <a:ext cx="684677" cy="430887"/>
            </a:xfrm>
            <a:prstGeom prst="rect">
              <a:avLst/>
            </a:prstGeom>
            <a:noFill/>
          </p:spPr>
          <p:txBody>
            <a:bodyPr wrap="square" rtlCol="0">
              <a:spAutoFit/>
            </a:bodyPr>
            <a:lstStyle/>
            <a:p>
              <a:r>
                <a:rPr lang="cs-CZ" sz="2200" i="1" dirty="0" err="1" smtClean="0"/>
                <a:t>Aa</a:t>
              </a:r>
              <a:endParaRPr lang="en-US" sz="2200" dirty="0" smtClean="0"/>
            </a:p>
          </p:txBody>
        </p:sp>
      </p:grpSp>
      <p:sp>
        <p:nvSpPr>
          <p:cNvPr id="317" name="TextovéPole 316"/>
          <p:cNvSpPr txBox="1"/>
          <p:nvPr/>
        </p:nvSpPr>
        <p:spPr>
          <a:xfrm>
            <a:off x="3919766" y="173505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18" name="Ovál 317"/>
          <p:cNvSpPr/>
          <p:nvPr/>
        </p:nvSpPr>
        <p:spPr>
          <a:xfrm>
            <a:off x="4756844" y="144494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19" name="TextovéPole 318"/>
          <p:cNvSpPr txBox="1"/>
          <p:nvPr/>
        </p:nvSpPr>
        <p:spPr>
          <a:xfrm>
            <a:off x="4811112" y="151611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20" name="Ovál 319"/>
          <p:cNvSpPr/>
          <p:nvPr/>
        </p:nvSpPr>
        <p:spPr>
          <a:xfrm>
            <a:off x="3284868" y="7277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21" name="TextovéPole 320"/>
          <p:cNvSpPr txBox="1"/>
          <p:nvPr/>
        </p:nvSpPr>
        <p:spPr>
          <a:xfrm>
            <a:off x="3339136" y="14394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22" name="Ovál 321"/>
          <p:cNvSpPr/>
          <p:nvPr/>
        </p:nvSpPr>
        <p:spPr>
          <a:xfrm>
            <a:off x="2942529" y="70345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23" name="TextovéPole 322"/>
          <p:cNvSpPr txBox="1"/>
          <p:nvPr/>
        </p:nvSpPr>
        <p:spPr>
          <a:xfrm>
            <a:off x="2996797" y="77461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24" name="Ovál 323"/>
          <p:cNvSpPr/>
          <p:nvPr/>
        </p:nvSpPr>
        <p:spPr>
          <a:xfrm>
            <a:off x="3811229" y="58784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25" name="TextovéPole 324"/>
          <p:cNvSpPr txBox="1"/>
          <p:nvPr/>
        </p:nvSpPr>
        <p:spPr>
          <a:xfrm>
            <a:off x="3865497" y="65901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26" name="Ovál 325"/>
          <p:cNvSpPr/>
          <p:nvPr/>
        </p:nvSpPr>
        <p:spPr>
          <a:xfrm>
            <a:off x="4017898" y="154447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27" name="TextovéPole 326"/>
          <p:cNvSpPr txBox="1"/>
          <p:nvPr/>
        </p:nvSpPr>
        <p:spPr>
          <a:xfrm>
            <a:off x="4072166" y="161564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28" name="Ovál 327"/>
          <p:cNvSpPr/>
          <p:nvPr/>
        </p:nvSpPr>
        <p:spPr>
          <a:xfrm>
            <a:off x="4702575" y="36889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29" name="TextovéPole 328"/>
          <p:cNvSpPr txBox="1"/>
          <p:nvPr/>
        </p:nvSpPr>
        <p:spPr>
          <a:xfrm>
            <a:off x="4756843" y="44006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30" name="Ovál 329"/>
          <p:cNvSpPr/>
          <p:nvPr/>
        </p:nvSpPr>
        <p:spPr>
          <a:xfrm>
            <a:off x="4360236" y="99957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31" name="TextovéPole 330"/>
          <p:cNvSpPr txBox="1"/>
          <p:nvPr/>
        </p:nvSpPr>
        <p:spPr>
          <a:xfrm>
            <a:off x="4414504" y="107074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32" name="Ovál 331"/>
          <p:cNvSpPr/>
          <p:nvPr/>
        </p:nvSpPr>
        <p:spPr>
          <a:xfrm>
            <a:off x="3414621" y="1185539"/>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33" name="TextovéPole 332"/>
          <p:cNvSpPr txBox="1"/>
          <p:nvPr/>
        </p:nvSpPr>
        <p:spPr>
          <a:xfrm>
            <a:off x="3468889" y="1256708"/>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34" name="TextovéPole 333"/>
          <p:cNvSpPr txBox="1"/>
          <p:nvPr/>
        </p:nvSpPr>
        <p:spPr>
          <a:xfrm>
            <a:off x="6066005" y="179488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35" name="Ovál 334"/>
          <p:cNvSpPr/>
          <p:nvPr/>
        </p:nvSpPr>
        <p:spPr>
          <a:xfrm>
            <a:off x="6903083" y="1504770"/>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36" name="TextovéPole 335"/>
          <p:cNvSpPr txBox="1"/>
          <p:nvPr/>
        </p:nvSpPr>
        <p:spPr>
          <a:xfrm>
            <a:off x="6957351" y="1575939"/>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37" name="Ovál 336"/>
          <p:cNvSpPr/>
          <p:nvPr/>
        </p:nvSpPr>
        <p:spPr>
          <a:xfrm>
            <a:off x="5431107" y="13259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38" name="TextovéPole 337"/>
          <p:cNvSpPr txBox="1"/>
          <p:nvPr/>
        </p:nvSpPr>
        <p:spPr>
          <a:xfrm>
            <a:off x="5485375" y="20376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39" name="Ovál 338"/>
          <p:cNvSpPr/>
          <p:nvPr/>
        </p:nvSpPr>
        <p:spPr>
          <a:xfrm>
            <a:off x="5088768" y="76327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40" name="TextovéPole 339"/>
          <p:cNvSpPr txBox="1"/>
          <p:nvPr/>
        </p:nvSpPr>
        <p:spPr>
          <a:xfrm>
            <a:off x="5143036" y="83444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41" name="Ovál 340"/>
          <p:cNvSpPr/>
          <p:nvPr/>
        </p:nvSpPr>
        <p:spPr>
          <a:xfrm>
            <a:off x="5957468" y="64766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42" name="TextovéPole 341"/>
          <p:cNvSpPr txBox="1"/>
          <p:nvPr/>
        </p:nvSpPr>
        <p:spPr>
          <a:xfrm>
            <a:off x="6011736" y="71883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43" name="Ovál 342"/>
          <p:cNvSpPr/>
          <p:nvPr/>
        </p:nvSpPr>
        <p:spPr>
          <a:xfrm>
            <a:off x="6164137" y="160429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44" name="TextovéPole 343"/>
          <p:cNvSpPr txBox="1"/>
          <p:nvPr/>
        </p:nvSpPr>
        <p:spPr>
          <a:xfrm>
            <a:off x="6218405" y="167546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45" name="Ovál 344"/>
          <p:cNvSpPr/>
          <p:nvPr/>
        </p:nvSpPr>
        <p:spPr>
          <a:xfrm>
            <a:off x="6848814" y="42872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46" name="TextovéPole 345"/>
          <p:cNvSpPr txBox="1"/>
          <p:nvPr/>
        </p:nvSpPr>
        <p:spPr>
          <a:xfrm>
            <a:off x="6903082" y="49989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47" name="Ovál 346"/>
          <p:cNvSpPr/>
          <p:nvPr/>
        </p:nvSpPr>
        <p:spPr>
          <a:xfrm>
            <a:off x="6506475" y="105940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48" name="TextovéPole 347"/>
          <p:cNvSpPr txBox="1"/>
          <p:nvPr/>
        </p:nvSpPr>
        <p:spPr>
          <a:xfrm>
            <a:off x="6560743" y="113057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49" name="Ovál 348"/>
          <p:cNvSpPr/>
          <p:nvPr/>
        </p:nvSpPr>
        <p:spPr>
          <a:xfrm>
            <a:off x="5560860" y="124536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50" name="TextovéPole 349"/>
          <p:cNvSpPr txBox="1"/>
          <p:nvPr/>
        </p:nvSpPr>
        <p:spPr>
          <a:xfrm>
            <a:off x="5615128" y="131653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51" name="TextovéPole 350"/>
          <p:cNvSpPr txBox="1"/>
          <p:nvPr/>
        </p:nvSpPr>
        <p:spPr>
          <a:xfrm>
            <a:off x="7899701" y="204320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52" name="Ovál 351"/>
          <p:cNvSpPr/>
          <p:nvPr/>
        </p:nvSpPr>
        <p:spPr>
          <a:xfrm>
            <a:off x="8384764" y="286407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53" name="TextovéPole 352"/>
          <p:cNvSpPr txBox="1"/>
          <p:nvPr/>
        </p:nvSpPr>
        <p:spPr>
          <a:xfrm>
            <a:off x="8439032" y="293524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54" name="Ovál 353"/>
          <p:cNvSpPr/>
          <p:nvPr/>
        </p:nvSpPr>
        <p:spPr>
          <a:xfrm>
            <a:off x="7264803" y="38091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55" name="TextovéPole 354"/>
          <p:cNvSpPr txBox="1"/>
          <p:nvPr/>
        </p:nvSpPr>
        <p:spPr>
          <a:xfrm>
            <a:off x="7319071" y="45208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56" name="Ovál 355"/>
          <p:cNvSpPr/>
          <p:nvPr/>
        </p:nvSpPr>
        <p:spPr>
          <a:xfrm>
            <a:off x="6922464" y="101159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57" name="TextovéPole 356"/>
          <p:cNvSpPr txBox="1"/>
          <p:nvPr/>
        </p:nvSpPr>
        <p:spPr>
          <a:xfrm>
            <a:off x="6976732" y="108276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58" name="Ovál 357"/>
          <p:cNvSpPr/>
          <p:nvPr/>
        </p:nvSpPr>
        <p:spPr>
          <a:xfrm>
            <a:off x="7791164" y="89598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59" name="TextovéPole 358"/>
          <p:cNvSpPr txBox="1"/>
          <p:nvPr/>
        </p:nvSpPr>
        <p:spPr>
          <a:xfrm>
            <a:off x="7845432" y="96715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60" name="Ovál 359"/>
          <p:cNvSpPr/>
          <p:nvPr/>
        </p:nvSpPr>
        <p:spPr>
          <a:xfrm>
            <a:off x="7997833" y="185261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61" name="TextovéPole 360"/>
          <p:cNvSpPr txBox="1"/>
          <p:nvPr/>
        </p:nvSpPr>
        <p:spPr>
          <a:xfrm>
            <a:off x="8052101" y="192378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62" name="Ovál 361"/>
          <p:cNvSpPr/>
          <p:nvPr/>
        </p:nvSpPr>
        <p:spPr>
          <a:xfrm>
            <a:off x="8330495" y="178802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63" name="TextovéPole 362"/>
          <p:cNvSpPr txBox="1"/>
          <p:nvPr/>
        </p:nvSpPr>
        <p:spPr>
          <a:xfrm>
            <a:off x="8384763" y="185919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64" name="Ovál 363"/>
          <p:cNvSpPr/>
          <p:nvPr/>
        </p:nvSpPr>
        <p:spPr>
          <a:xfrm>
            <a:off x="8340171" y="1307723"/>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65" name="TextovéPole 364"/>
          <p:cNvSpPr txBox="1"/>
          <p:nvPr/>
        </p:nvSpPr>
        <p:spPr>
          <a:xfrm>
            <a:off x="8394439" y="1378892"/>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366" name="Ovál 365"/>
          <p:cNvSpPr/>
          <p:nvPr/>
        </p:nvSpPr>
        <p:spPr>
          <a:xfrm>
            <a:off x="7394556" y="149368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367" name="TextovéPole 366"/>
          <p:cNvSpPr txBox="1"/>
          <p:nvPr/>
        </p:nvSpPr>
        <p:spPr>
          <a:xfrm>
            <a:off x="7448824" y="156485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44" name="Ovál 543"/>
          <p:cNvSpPr/>
          <p:nvPr/>
        </p:nvSpPr>
        <p:spPr>
          <a:xfrm>
            <a:off x="8093633" y="243556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45" name="TextovéPole 544"/>
          <p:cNvSpPr txBox="1"/>
          <p:nvPr/>
        </p:nvSpPr>
        <p:spPr>
          <a:xfrm>
            <a:off x="8147901" y="250673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46" name="Ovál 545"/>
          <p:cNvSpPr/>
          <p:nvPr/>
        </p:nvSpPr>
        <p:spPr>
          <a:xfrm>
            <a:off x="7910308" y="3104528"/>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47" name="TextovéPole 546"/>
          <p:cNvSpPr txBox="1"/>
          <p:nvPr/>
        </p:nvSpPr>
        <p:spPr>
          <a:xfrm>
            <a:off x="7964576" y="3175697"/>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48" name="Ovál 547"/>
          <p:cNvSpPr/>
          <p:nvPr/>
        </p:nvSpPr>
        <p:spPr>
          <a:xfrm>
            <a:off x="7210534" y="305516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49" name="TextovéPole 548"/>
          <p:cNvSpPr txBox="1"/>
          <p:nvPr/>
        </p:nvSpPr>
        <p:spPr>
          <a:xfrm>
            <a:off x="7264802" y="312633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50" name="Ovál 549"/>
          <p:cNvSpPr/>
          <p:nvPr/>
        </p:nvSpPr>
        <p:spPr>
          <a:xfrm>
            <a:off x="525238" y="82015"/>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51" name="TextovéPole 550"/>
          <p:cNvSpPr txBox="1"/>
          <p:nvPr/>
        </p:nvSpPr>
        <p:spPr>
          <a:xfrm>
            <a:off x="579506" y="153184"/>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52" name="Ovál 551"/>
          <p:cNvSpPr/>
          <p:nvPr/>
        </p:nvSpPr>
        <p:spPr>
          <a:xfrm>
            <a:off x="182899" y="71269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53" name="TextovéPole 552"/>
          <p:cNvSpPr txBox="1"/>
          <p:nvPr/>
        </p:nvSpPr>
        <p:spPr>
          <a:xfrm>
            <a:off x="237167" y="783863"/>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54" name="Ovál 553"/>
          <p:cNvSpPr/>
          <p:nvPr/>
        </p:nvSpPr>
        <p:spPr>
          <a:xfrm>
            <a:off x="1051599" y="597086"/>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55" name="TextovéPole 554"/>
          <p:cNvSpPr txBox="1"/>
          <p:nvPr/>
        </p:nvSpPr>
        <p:spPr>
          <a:xfrm>
            <a:off x="1105867" y="668255"/>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57" name="Ovál 556"/>
          <p:cNvSpPr/>
          <p:nvPr/>
        </p:nvSpPr>
        <p:spPr>
          <a:xfrm>
            <a:off x="731908" y="650027"/>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58" name="TextovéPole 557"/>
          <p:cNvSpPr txBox="1"/>
          <p:nvPr/>
        </p:nvSpPr>
        <p:spPr>
          <a:xfrm>
            <a:off x="786176" y="721196"/>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59" name="Ovál 558"/>
          <p:cNvSpPr/>
          <p:nvPr/>
        </p:nvSpPr>
        <p:spPr>
          <a:xfrm>
            <a:off x="1584382" y="75959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60" name="TextovéPole 559"/>
          <p:cNvSpPr txBox="1"/>
          <p:nvPr/>
        </p:nvSpPr>
        <p:spPr>
          <a:xfrm>
            <a:off x="1638650" y="83076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61" name="Ovál 560"/>
          <p:cNvSpPr/>
          <p:nvPr/>
        </p:nvSpPr>
        <p:spPr>
          <a:xfrm>
            <a:off x="1423310" y="185282"/>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62" name="TextovéPole 561"/>
          <p:cNvSpPr txBox="1"/>
          <p:nvPr/>
        </p:nvSpPr>
        <p:spPr>
          <a:xfrm>
            <a:off x="1477578" y="256451"/>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63" name="Ovál 562"/>
          <p:cNvSpPr/>
          <p:nvPr/>
        </p:nvSpPr>
        <p:spPr>
          <a:xfrm>
            <a:off x="1080971" y="815961"/>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64" name="TextovéPole 563"/>
          <p:cNvSpPr txBox="1"/>
          <p:nvPr/>
        </p:nvSpPr>
        <p:spPr>
          <a:xfrm>
            <a:off x="1135239" y="887130"/>
            <a:ext cx="532793" cy="430887"/>
          </a:xfrm>
          <a:prstGeom prst="rect">
            <a:avLst/>
          </a:prstGeom>
          <a:noFill/>
        </p:spPr>
        <p:txBody>
          <a:bodyPr wrap="square" rtlCol="0">
            <a:spAutoFit/>
          </a:bodyPr>
          <a:lstStyle/>
          <a:p>
            <a:r>
              <a:rPr lang="cs-CZ" sz="2200" i="1" dirty="0" err="1" smtClean="0"/>
              <a:t>AA</a:t>
            </a:r>
            <a:endParaRPr lang="en-US" sz="2200" dirty="0" smtClean="0"/>
          </a:p>
        </p:txBody>
      </p:sp>
      <p:sp>
        <p:nvSpPr>
          <p:cNvPr id="565" name="Ovál 564"/>
          <p:cNvSpPr/>
          <p:nvPr/>
        </p:nvSpPr>
        <p:spPr>
          <a:xfrm>
            <a:off x="1629980" y="753294"/>
            <a:ext cx="617253" cy="617253"/>
          </a:xfrm>
          <a:prstGeom prst="ellipse">
            <a:avLst/>
          </a:prstGeom>
          <a:solidFill>
            <a:srgbClr val="F5C87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a:solidFill>
                <a:schemeClr val="tx1"/>
              </a:solidFill>
            </a:endParaRPr>
          </a:p>
        </p:txBody>
      </p:sp>
      <p:sp>
        <p:nvSpPr>
          <p:cNvPr id="566" name="TextovéPole 565"/>
          <p:cNvSpPr txBox="1"/>
          <p:nvPr/>
        </p:nvSpPr>
        <p:spPr>
          <a:xfrm>
            <a:off x="1684248" y="824463"/>
            <a:ext cx="532793" cy="430887"/>
          </a:xfrm>
          <a:prstGeom prst="rect">
            <a:avLst/>
          </a:prstGeom>
          <a:noFill/>
        </p:spPr>
        <p:txBody>
          <a:bodyPr wrap="square" rtlCol="0">
            <a:spAutoFit/>
          </a:bodyPr>
          <a:lstStyle/>
          <a:p>
            <a:r>
              <a:rPr lang="cs-CZ" sz="2200" i="1" dirty="0" err="1" smtClean="0"/>
              <a:t>AA</a:t>
            </a:r>
            <a:endParaRPr lang="en-US" sz="2200" dirty="0" smtClean="0"/>
          </a:p>
        </p:txBody>
      </p:sp>
    </p:spTree>
    <p:extLst>
      <p:ext uri="{BB962C8B-B14F-4D97-AF65-F5344CB8AC3E}">
        <p14:creationId xmlns:p14="http://schemas.microsoft.com/office/powerpoint/2010/main" val="345512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7305" y="133772"/>
            <a:ext cx="7886700" cy="1325563"/>
          </a:xfrm>
        </p:spPr>
        <p:txBody>
          <a:bodyPr>
            <a:normAutofit/>
          </a:bodyPr>
          <a:lstStyle/>
          <a:p>
            <a:pPr algn="ctr"/>
            <a:r>
              <a:rPr lang="cs-CZ" sz="4000" dirty="0">
                <a:solidFill>
                  <a:srgbClr val="C00000"/>
                </a:solidFill>
              </a:rPr>
              <a:t>Výpočet frekvence alel z frekvence recesivních homozygotů</a:t>
            </a:r>
            <a:endParaRPr lang="en-US" sz="4000" dirty="0">
              <a:solidFill>
                <a:srgbClr val="C00000"/>
              </a:solidFill>
            </a:endParaRPr>
          </a:p>
        </p:txBody>
      </p:sp>
      <p:sp>
        <p:nvSpPr>
          <p:cNvPr id="3" name="TextovéPole 2"/>
          <p:cNvSpPr txBox="1"/>
          <p:nvPr/>
        </p:nvSpPr>
        <p:spPr>
          <a:xfrm>
            <a:off x="506776" y="2027105"/>
            <a:ext cx="7987229" cy="243143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Používáno při odhadu frekvence recesivních alel způsobujících nemoci.</a:t>
            </a:r>
          </a:p>
          <a:p>
            <a:pPr marL="342900" indent="-342900">
              <a:spcBef>
                <a:spcPts val="1200"/>
              </a:spcBef>
              <a:buFont typeface="Arial" panose="020B0604020202020204" pitchFamily="34" charset="0"/>
              <a:buChar char="•"/>
            </a:pPr>
            <a:r>
              <a:rPr lang="cs-CZ" sz="2200" dirty="0" smtClean="0"/>
              <a:t>Využijeme vzorec pro </a:t>
            </a:r>
            <a:r>
              <a:rPr lang="cs-CZ" sz="2200" dirty="0" err="1" smtClean="0"/>
              <a:t>HWE</a:t>
            </a:r>
            <a:r>
              <a:rPr lang="cs-CZ" sz="2200" dirty="0" smtClean="0"/>
              <a:t>.</a:t>
            </a:r>
          </a:p>
          <a:p>
            <a:pPr marL="342900" indent="-342900">
              <a:spcBef>
                <a:spcPts val="1200"/>
              </a:spcBef>
              <a:buFont typeface="Arial" panose="020B0604020202020204" pitchFamily="34" charset="0"/>
              <a:buChar char="•"/>
            </a:pPr>
            <a:r>
              <a:rPr lang="cs-CZ" sz="2200" dirty="0" smtClean="0"/>
              <a:t>Na recesivního homozygota působí selekce, ale je velmi vzácný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frekvence</a:t>
            </a:r>
            <a:r>
              <a:rPr lang="en-US" sz="2200" dirty="0" smtClean="0">
                <a:sym typeface="Wingdings" panose="05000000000000000000" pitchFamily="2" charset="2"/>
              </a:rPr>
              <a:t> </a:t>
            </a:r>
            <a:r>
              <a:rPr lang="en-US" sz="2200" dirty="0" err="1" smtClean="0">
                <a:sym typeface="Wingdings" panose="05000000000000000000" pitchFamily="2" charset="2"/>
              </a:rPr>
              <a:t>alel</a:t>
            </a:r>
            <a:r>
              <a:rPr lang="en-US" sz="2200" dirty="0" smtClean="0">
                <a:sym typeface="Wingdings" panose="05000000000000000000" pitchFamily="2" charset="2"/>
              </a:rPr>
              <a:t> se m</a:t>
            </a:r>
            <a:r>
              <a:rPr lang="cs-CZ" sz="2200" dirty="0" err="1" smtClean="0">
                <a:sym typeface="Wingdings" panose="05000000000000000000" pitchFamily="2" charset="2"/>
              </a:rPr>
              <a:t>ění</a:t>
            </a:r>
            <a:r>
              <a:rPr lang="cs-CZ" sz="2200" dirty="0" smtClean="0">
                <a:sym typeface="Wingdings" panose="05000000000000000000" pitchFamily="2" charset="2"/>
              </a:rPr>
              <a:t> velice pomalu.</a:t>
            </a:r>
            <a:endParaRPr lang="cs-CZ" sz="2200" dirty="0" smtClean="0"/>
          </a:p>
          <a:p>
            <a:endParaRPr lang="en-US" sz="2200" dirty="0" smtClean="0"/>
          </a:p>
        </p:txBody>
      </p:sp>
    </p:spTree>
    <p:extLst>
      <p:ext uri="{BB962C8B-B14F-4D97-AF65-F5344CB8AC3E}">
        <p14:creationId xmlns:p14="http://schemas.microsoft.com/office/powerpoint/2010/main" val="21242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ovéPole 20"/>
          <p:cNvSpPr txBox="1"/>
          <p:nvPr/>
        </p:nvSpPr>
        <p:spPr>
          <a:xfrm>
            <a:off x="462708" y="528809"/>
            <a:ext cx="7899094" cy="1384995"/>
          </a:xfrm>
          <a:prstGeom prst="rect">
            <a:avLst/>
          </a:prstGeom>
          <a:noFill/>
        </p:spPr>
        <p:txBody>
          <a:bodyPr wrap="square" rtlCol="0">
            <a:spAutoFit/>
          </a:bodyPr>
          <a:lstStyle/>
          <a:p>
            <a:r>
              <a:rPr lang="cs-CZ" sz="2400" b="1" dirty="0" smtClean="0">
                <a:solidFill>
                  <a:srgbClr val="009900"/>
                </a:solidFill>
              </a:rPr>
              <a:t>Otázka: </a:t>
            </a:r>
            <a:r>
              <a:rPr lang="cs-CZ" sz="2000" dirty="0" err="1" smtClean="0"/>
              <a:t>Tay-Sachsova</a:t>
            </a:r>
            <a:r>
              <a:rPr lang="cs-CZ" sz="2000" dirty="0" smtClean="0"/>
              <a:t> </a:t>
            </a:r>
            <a:r>
              <a:rPr lang="cs-CZ" sz="2000" dirty="0"/>
              <a:t>choroba je autosomálně recesivní porucha. Mezi židy </a:t>
            </a:r>
            <a:r>
              <a:rPr lang="cs-CZ" sz="2000" dirty="0" err="1"/>
              <a:t>Aškenazi</a:t>
            </a:r>
            <a:r>
              <a:rPr lang="cs-CZ" sz="2000" dirty="0"/>
              <a:t> je frekvence </a:t>
            </a:r>
            <a:r>
              <a:rPr lang="cs-CZ" sz="2000" dirty="0" err="1"/>
              <a:t>Tay-Sachsovy</a:t>
            </a:r>
            <a:r>
              <a:rPr lang="cs-CZ" sz="2000" dirty="0"/>
              <a:t> choroby  u jednoho člověka z 3600. Pokud se populace </a:t>
            </a:r>
            <a:r>
              <a:rPr lang="cs-CZ" sz="2000" dirty="0" err="1"/>
              <a:t>Aškenazi</a:t>
            </a:r>
            <a:r>
              <a:rPr lang="cs-CZ" sz="2000" dirty="0"/>
              <a:t> páruje náhodně pro </a:t>
            </a:r>
            <a:r>
              <a:rPr lang="cs-CZ" sz="2000" dirty="0" err="1"/>
              <a:t>Tay-Sachs</a:t>
            </a:r>
            <a:r>
              <a:rPr lang="cs-CZ" sz="2000" dirty="0"/>
              <a:t> gen, jakou část populace tvoří přenašeči této choroby? </a:t>
            </a:r>
            <a:endParaRPr lang="en-US" sz="2000" dirty="0" smtClean="0"/>
          </a:p>
        </p:txBody>
      </p:sp>
      <p:sp>
        <p:nvSpPr>
          <p:cNvPr id="22" name="TextovéPole 21"/>
          <p:cNvSpPr txBox="1"/>
          <p:nvPr/>
        </p:nvSpPr>
        <p:spPr>
          <a:xfrm>
            <a:off x="462708" y="2236422"/>
            <a:ext cx="8285730" cy="3939540"/>
          </a:xfrm>
          <a:prstGeom prst="rect">
            <a:avLst/>
          </a:prstGeom>
          <a:noFill/>
        </p:spPr>
        <p:txBody>
          <a:bodyPr wrap="none" rtlCol="0">
            <a:spAutoFit/>
          </a:bodyPr>
          <a:lstStyle/>
          <a:p>
            <a:pPr>
              <a:spcBef>
                <a:spcPts val="1200"/>
              </a:spcBef>
            </a:pPr>
            <a:r>
              <a:rPr lang="cs-CZ" sz="2200" b="1" dirty="0" smtClean="0">
                <a:solidFill>
                  <a:srgbClr val="0070C0"/>
                </a:solidFill>
              </a:rPr>
              <a:t>Jak na to: </a:t>
            </a:r>
          </a:p>
          <a:p>
            <a:pPr>
              <a:spcBef>
                <a:spcPts val="1200"/>
              </a:spcBef>
            </a:pPr>
            <a:r>
              <a:rPr lang="cs-CZ" sz="2200" dirty="0" smtClean="0"/>
              <a:t>1 člověk z 3600 je recesivní homozygot</a:t>
            </a:r>
          </a:p>
          <a:p>
            <a:pPr>
              <a:spcBef>
                <a:spcPts val="1200"/>
              </a:spcBef>
            </a:pPr>
            <a:r>
              <a:rPr lang="cs-CZ" sz="2200" i="1" dirty="0" smtClean="0"/>
              <a:t>Q </a:t>
            </a:r>
            <a:r>
              <a:rPr lang="cs-CZ" sz="2200" dirty="0" smtClean="0"/>
              <a:t>= 1/3600 = 2,78 </a:t>
            </a:r>
            <a:r>
              <a:rPr lang="cs-CZ" sz="2400" dirty="0"/>
              <a:t>×</a:t>
            </a:r>
            <a:r>
              <a:rPr lang="cs-CZ" sz="2200" dirty="0" smtClean="0"/>
              <a:t> 10</a:t>
            </a:r>
            <a:r>
              <a:rPr lang="cs-CZ" sz="2200" baseline="30000" dirty="0" smtClean="0"/>
              <a:t>-4</a:t>
            </a:r>
          </a:p>
          <a:p>
            <a:pPr>
              <a:spcBef>
                <a:spcPts val="1200"/>
              </a:spcBef>
            </a:pPr>
            <a:r>
              <a:rPr lang="cs-CZ" sz="2200" dirty="0" smtClean="0"/>
              <a:t>Pokud je populace pro tento gen v HW rovnováze, můžeme použít:</a:t>
            </a:r>
          </a:p>
          <a:p>
            <a:pPr>
              <a:spcBef>
                <a:spcPts val="1200"/>
              </a:spcBef>
            </a:pPr>
            <a:r>
              <a:rPr lang="cs-CZ" sz="2200" i="1" dirty="0" smtClean="0"/>
              <a:t>Q</a:t>
            </a:r>
            <a:r>
              <a:rPr lang="cs-CZ" sz="2200" dirty="0" smtClean="0"/>
              <a:t> = </a:t>
            </a:r>
            <a:r>
              <a:rPr lang="cs-CZ" sz="2200" i="1" dirty="0" err="1" smtClean="0"/>
              <a:t>q</a:t>
            </a:r>
            <a:r>
              <a:rPr lang="cs-CZ" sz="2200" i="1" baseline="30000" dirty="0" err="1" smtClean="0"/>
              <a:t>2</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i="1" dirty="0" smtClean="0"/>
              <a:t>q</a:t>
            </a:r>
            <a:r>
              <a:rPr lang="en-US" sz="2200" dirty="0" smtClean="0">
                <a:sym typeface="Wingdings" panose="05000000000000000000" pitchFamily="2" charset="2"/>
              </a:rPr>
              <a:t> = √</a:t>
            </a:r>
            <a:r>
              <a:rPr lang="en-US" sz="2200" i="1" dirty="0" smtClean="0">
                <a:sym typeface="Wingdings" panose="05000000000000000000" pitchFamily="2" charset="2"/>
              </a:rPr>
              <a:t>Q</a:t>
            </a:r>
          </a:p>
          <a:p>
            <a:pPr>
              <a:spcBef>
                <a:spcPts val="1200"/>
              </a:spcBef>
            </a:pPr>
            <a:r>
              <a:rPr lang="en-US" sz="2200" i="1" dirty="0" smtClean="0">
                <a:sym typeface="Wingdings" panose="05000000000000000000" pitchFamily="2" charset="2"/>
              </a:rPr>
              <a:t>q = </a:t>
            </a:r>
            <a:r>
              <a:rPr lang="en-US" sz="2200" dirty="0" smtClean="0">
                <a:sym typeface="Wingdings" panose="05000000000000000000" pitchFamily="2" charset="2"/>
              </a:rPr>
              <a:t>0,017</a:t>
            </a:r>
          </a:p>
          <a:p>
            <a:pPr>
              <a:spcBef>
                <a:spcPts val="1200"/>
              </a:spcBef>
            </a:pPr>
            <a:r>
              <a:rPr lang="en-US" sz="2200" i="1" dirty="0" smtClean="0">
                <a:sym typeface="Wingdings" panose="05000000000000000000" pitchFamily="2" charset="2"/>
              </a:rPr>
              <a:t>p</a:t>
            </a:r>
            <a:r>
              <a:rPr lang="en-US" sz="2200" dirty="0" smtClean="0">
                <a:sym typeface="Wingdings" panose="05000000000000000000" pitchFamily="2" charset="2"/>
              </a:rPr>
              <a:t> </a:t>
            </a:r>
            <a:r>
              <a:rPr lang="cs-CZ" sz="2200" dirty="0" smtClean="0">
                <a:sym typeface="Wingdings" panose="05000000000000000000" pitchFamily="2" charset="2"/>
              </a:rPr>
              <a:t>=</a:t>
            </a:r>
            <a:r>
              <a:rPr lang="en-US" sz="2200" dirty="0" smtClean="0">
                <a:sym typeface="Wingdings" panose="05000000000000000000" pitchFamily="2" charset="2"/>
              </a:rPr>
              <a:t> 1 -</a:t>
            </a:r>
            <a:r>
              <a:rPr lang="en-US" sz="2200" i="1" dirty="0" smtClean="0">
                <a:sym typeface="Wingdings" panose="05000000000000000000" pitchFamily="2" charset="2"/>
              </a:rPr>
              <a:t> q </a:t>
            </a:r>
            <a:r>
              <a:rPr lang="en-US" sz="2200" dirty="0" smtClean="0">
                <a:sym typeface="Wingdings" panose="05000000000000000000" pitchFamily="2" charset="2"/>
              </a:rPr>
              <a:t>= 1 -</a:t>
            </a:r>
            <a:r>
              <a:rPr lang="en-US" sz="2200" i="1" dirty="0" smtClean="0">
                <a:sym typeface="Wingdings" panose="05000000000000000000" pitchFamily="2" charset="2"/>
              </a:rPr>
              <a:t> </a:t>
            </a:r>
            <a:r>
              <a:rPr lang="en-US" sz="2200" dirty="0" smtClean="0">
                <a:sym typeface="Wingdings" panose="05000000000000000000" pitchFamily="2" charset="2"/>
              </a:rPr>
              <a:t>0,017 = </a:t>
            </a:r>
            <a:r>
              <a:rPr lang="cs-CZ" sz="2200" dirty="0" smtClean="0">
                <a:sym typeface="Wingdings" panose="05000000000000000000" pitchFamily="2" charset="2"/>
              </a:rPr>
              <a:t>0,983</a:t>
            </a:r>
            <a:endParaRPr lang="en-US" sz="2200" dirty="0">
              <a:sym typeface="Wingdings" panose="05000000000000000000" pitchFamily="2" charset="2"/>
            </a:endParaRPr>
          </a:p>
          <a:p>
            <a:pPr>
              <a:spcBef>
                <a:spcPts val="1200"/>
              </a:spcBef>
            </a:pPr>
            <a:r>
              <a:rPr lang="cs-CZ" sz="2200" i="1" dirty="0" smtClean="0"/>
              <a:t>H</a:t>
            </a:r>
            <a:r>
              <a:rPr lang="cs-CZ" sz="2200" dirty="0" smtClean="0"/>
              <a:t> = 2</a:t>
            </a:r>
            <a:r>
              <a:rPr lang="cs-CZ" sz="2200" i="1" dirty="0" smtClean="0"/>
              <a:t>pq</a:t>
            </a:r>
            <a:r>
              <a:rPr lang="cs-CZ" sz="2200" dirty="0" smtClean="0"/>
              <a:t> = 2 </a:t>
            </a:r>
            <a:r>
              <a:rPr lang="cs-CZ" sz="2400" dirty="0"/>
              <a:t>×</a:t>
            </a:r>
            <a:r>
              <a:rPr lang="cs-CZ" sz="2200" dirty="0" smtClean="0"/>
              <a:t> 0,983 </a:t>
            </a:r>
            <a:r>
              <a:rPr lang="cs-CZ" sz="2400" dirty="0"/>
              <a:t>×</a:t>
            </a:r>
            <a:r>
              <a:rPr lang="cs-CZ" sz="2200" dirty="0" smtClean="0"/>
              <a:t> 0,017 = 0,0334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smtClean="0">
                <a:solidFill>
                  <a:srgbClr val="FF0000"/>
                </a:solidFill>
                <a:sym typeface="Wingdings" panose="05000000000000000000" pitchFamily="2" charset="2"/>
              </a:rPr>
              <a:t>3,3</a:t>
            </a:r>
            <a:r>
              <a:rPr lang="cs-CZ" sz="2200" dirty="0" smtClean="0">
                <a:solidFill>
                  <a:srgbClr val="FF0000"/>
                </a:solidFill>
                <a:sym typeface="Wingdings" panose="05000000000000000000" pitchFamily="2" charset="2"/>
              </a:rPr>
              <a:t>% populace jsou přenašeči.</a:t>
            </a:r>
            <a:r>
              <a:rPr lang="cs-CZ" sz="2200" dirty="0" smtClean="0">
                <a:solidFill>
                  <a:srgbClr val="FF0000"/>
                </a:solidFill>
              </a:rPr>
              <a:t> </a:t>
            </a:r>
            <a:endParaRPr lang="cs-CZ" sz="2200" baseline="30000" dirty="0">
              <a:solidFill>
                <a:srgbClr val="FF0000"/>
              </a:solidFill>
            </a:endParaRPr>
          </a:p>
        </p:txBody>
      </p:sp>
    </p:spTree>
    <p:extLst>
      <p:ext uri="{BB962C8B-B14F-4D97-AF65-F5344CB8AC3E}">
        <p14:creationId xmlns:p14="http://schemas.microsoft.com/office/powerpoint/2010/main" val="385063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8818" y="70158"/>
            <a:ext cx="7886700" cy="1325563"/>
          </a:xfrm>
        </p:spPr>
        <p:txBody>
          <a:bodyPr>
            <a:noAutofit/>
          </a:bodyPr>
          <a:lstStyle/>
          <a:p>
            <a:pPr algn="ctr"/>
            <a:r>
              <a:rPr lang="cs-CZ" sz="3600" dirty="0">
                <a:solidFill>
                  <a:srgbClr val="C00000"/>
                </a:solidFill>
              </a:rPr>
              <a:t>Výpočet frekvence alel z frekvence recesivních homozygotů</a:t>
            </a:r>
          </a:p>
        </p:txBody>
      </p:sp>
      <p:sp>
        <p:nvSpPr>
          <p:cNvPr id="3" name="TextovéPole 2"/>
          <p:cNvSpPr txBox="1"/>
          <p:nvPr/>
        </p:nvSpPr>
        <p:spPr>
          <a:xfrm>
            <a:off x="486917" y="2042054"/>
            <a:ext cx="8332618" cy="2246769"/>
          </a:xfrm>
          <a:prstGeom prst="rect">
            <a:avLst/>
          </a:prstGeom>
          <a:noFill/>
        </p:spPr>
        <p:txBody>
          <a:bodyPr wrap="square" rtlCol="0">
            <a:spAutoFit/>
          </a:bodyPr>
          <a:lstStyle/>
          <a:p>
            <a:r>
              <a:rPr lang="cs-CZ" sz="2000" b="1" dirty="0">
                <a:solidFill>
                  <a:srgbClr val="009900"/>
                </a:solidFill>
              </a:rPr>
              <a:t>Otázka: </a:t>
            </a:r>
            <a:r>
              <a:rPr lang="cs-CZ" sz="2000" dirty="0" smtClean="0"/>
              <a:t>Plná barva, způsobená alelou </a:t>
            </a:r>
            <a:r>
              <a:rPr lang="cs-CZ" sz="2000" i="1" dirty="0" smtClean="0"/>
              <a:t>D</a:t>
            </a:r>
            <a:r>
              <a:rPr lang="cs-CZ" sz="2000" dirty="0"/>
              <a:t>,</a:t>
            </a:r>
            <a:r>
              <a:rPr lang="cs-CZ" sz="2000" dirty="0" smtClean="0"/>
              <a:t> </a:t>
            </a:r>
            <a:r>
              <a:rPr lang="cs-CZ" sz="2000" dirty="0"/>
              <a:t>je u domácích koček dominantní nad zesvětleným odstínem </a:t>
            </a:r>
            <a:r>
              <a:rPr lang="cs-CZ" sz="2000" dirty="0" smtClean="0"/>
              <a:t>(alela </a:t>
            </a:r>
            <a:r>
              <a:rPr lang="cs-CZ" sz="2000" i="1" dirty="0" smtClean="0"/>
              <a:t>d</a:t>
            </a:r>
            <a:r>
              <a:rPr lang="cs-CZ" sz="2000" dirty="0"/>
              <a:t>). Z 325 pozorovaných koček jich 194 mělo plnou barvu a 131 zesvětlenou. </a:t>
            </a:r>
          </a:p>
          <a:p>
            <a:r>
              <a:rPr lang="cs-CZ" sz="2000" dirty="0" smtClean="0"/>
              <a:t>a</a:t>
            </a:r>
            <a:r>
              <a:rPr lang="cs-CZ" sz="2000" dirty="0"/>
              <a:t>) Pokud jsou tyto kočky v HW rovnováze pro „</a:t>
            </a:r>
            <a:r>
              <a:rPr lang="cs-CZ" sz="2000" dirty="0" err="1"/>
              <a:t>zesvětlovací</a:t>
            </a:r>
            <a:r>
              <a:rPr lang="cs-CZ" sz="2000" dirty="0"/>
              <a:t>“ </a:t>
            </a:r>
            <a:r>
              <a:rPr lang="cs-CZ" sz="2000" dirty="0" err="1"/>
              <a:t>lokus</a:t>
            </a:r>
            <a:r>
              <a:rPr lang="cs-CZ" sz="2000" dirty="0"/>
              <a:t>, jaká je frekvence alely </a:t>
            </a:r>
            <a:r>
              <a:rPr lang="cs-CZ" sz="2000" i="1" dirty="0"/>
              <a:t>d</a:t>
            </a:r>
            <a:r>
              <a:rPr lang="cs-CZ" sz="2000" dirty="0"/>
              <a:t>?  </a:t>
            </a:r>
          </a:p>
          <a:p>
            <a:r>
              <a:rPr lang="cs-CZ" sz="2000" dirty="0"/>
              <a:t>b) Kolik ze 194 koček s plnou barvou jsou pravděpodobně heterozygoti? </a:t>
            </a:r>
          </a:p>
          <a:p>
            <a:endParaRPr lang="cs-CZ" sz="2000" dirty="0" smtClean="0"/>
          </a:p>
        </p:txBody>
      </p:sp>
      <p:sp>
        <p:nvSpPr>
          <p:cNvPr id="4" name="TextovéPole 3"/>
          <p:cNvSpPr txBox="1"/>
          <p:nvPr/>
        </p:nvSpPr>
        <p:spPr>
          <a:xfrm>
            <a:off x="486917" y="1495139"/>
            <a:ext cx="8150501" cy="430887"/>
          </a:xfrm>
          <a:prstGeom prst="rect">
            <a:avLst/>
          </a:prstGeom>
          <a:noFill/>
        </p:spPr>
        <p:txBody>
          <a:bodyPr wrap="none" rtlCol="0">
            <a:spAutoFit/>
          </a:bodyPr>
          <a:lstStyle/>
          <a:p>
            <a:r>
              <a:rPr lang="cs-CZ" sz="2200" dirty="0" smtClean="0"/>
              <a:t>Lze použít i u alel s vysokou frekvencí, pokud je populace v rovnováze.</a:t>
            </a:r>
          </a:p>
        </p:txBody>
      </p:sp>
      <p:sp>
        <p:nvSpPr>
          <p:cNvPr id="5" name="TextovéPole 4"/>
          <p:cNvSpPr txBox="1"/>
          <p:nvPr/>
        </p:nvSpPr>
        <p:spPr>
          <a:xfrm>
            <a:off x="486917" y="4288822"/>
            <a:ext cx="1941651" cy="2046714"/>
          </a:xfrm>
          <a:prstGeom prst="rect">
            <a:avLst/>
          </a:prstGeom>
          <a:noFill/>
        </p:spPr>
        <p:txBody>
          <a:bodyPr wrap="square" rtlCol="0">
            <a:spAutoFit/>
          </a:bodyPr>
          <a:lstStyle/>
          <a:p>
            <a:pPr>
              <a:spcBef>
                <a:spcPts val="1800"/>
              </a:spcBef>
            </a:pPr>
            <a:r>
              <a:rPr lang="cs-CZ" sz="2200" b="1" dirty="0">
                <a:solidFill>
                  <a:srgbClr val="0070C0"/>
                </a:solidFill>
              </a:rPr>
              <a:t>Jak na to: </a:t>
            </a:r>
          </a:p>
          <a:p>
            <a:pPr>
              <a:spcBef>
                <a:spcPts val="1800"/>
              </a:spcBef>
            </a:pPr>
            <a:r>
              <a:rPr lang="cs-CZ" sz="2000" dirty="0" smtClean="0"/>
              <a:t>194 koček </a:t>
            </a:r>
            <a:r>
              <a:rPr lang="cs-CZ" sz="2000" i="1" dirty="0" smtClean="0"/>
              <a:t>D-</a:t>
            </a:r>
          </a:p>
          <a:p>
            <a:pPr>
              <a:spcBef>
                <a:spcPts val="1800"/>
              </a:spcBef>
            </a:pPr>
            <a:r>
              <a:rPr lang="cs-CZ" sz="2000" dirty="0" smtClean="0"/>
              <a:t>131 koček </a:t>
            </a:r>
            <a:r>
              <a:rPr lang="cs-CZ" sz="2000" i="1" dirty="0" err="1" smtClean="0"/>
              <a:t>dd</a:t>
            </a:r>
            <a:endParaRPr lang="cs-CZ" sz="2000" i="1" dirty="0" smtClean="0"/>
          </a:p>
          <a:p>
            <a:pPr>
              <a:spcBef>
                <a:spcPts val="1800"/>
              </a:spcBef>
            </a:pPr>
            <a:r>
              <a:rPr lang="cs-CZ" sz="2000" dirty="0" smtClean="0"/>
              <a:t>Celkem 325</a:t>
            </a:r>
          </a:p>
        </p:txBody>
      </p:sp>
      <p:sp>
        <p:nvSpPr>
          <p:cNvPr id="6" name="TextovéPole 5"/>
          <p:cNvSpPr txBox="1"/>
          <p:nvPr/>
        </p:nvSpPr>
        <p:spPr>
          <a:xfrm>
            <a:off x="2733368" y="4288822"/>
            <a:ext cx="6007509" cy="2369880"/>
          </a:xfrm>
          <a:prstGeom prst="rect">
            <a:avLst/>
          </a:prstGeom>
          <a:noFill/>
        </p:spPr>
        <p:txBody>
          <a:bodyPr wrap="square" rtlCol="0">
            <a:spAutoFit/>
          </a:bodyPr>
          <a:lstStyle/>
          <a:p>
            <a:r>
              <a:rPr lang="cs-CZ" sz="2000" i="1" dirty="0"/>
              <a:t>Q</a:t>
            </a:r>
            <a:r>
              <a:rPr lang="cs-CZ" sz="2000" dirty="0"/>
              <a:t> = 131/325 = 0,4</a:t>
            </a:r>
          </a:p>
          <a:p>
            <a:pPr>
              <a:spcBef>
                <a:spcPts val="1200"/>
              </a:spcBef>
            </a:pPr>
            <a:r>
              <a:rPr lang="cs-CZ" sz="2000" i="1" dirty="0"/>
              <a:t>q</a:t>
            </a:r>
            <a:r>
              <a:rPr lang="en-US" sz="2000" dirty="0">
                <a:sym typeface="Wingdings" panose="05000000000000000000" pitchFamily="2" charset="2"/>
              </a:rPr>
              <a:t> = √</a:t>
            </a:r>
            <a:r>
              <a:rPr lang="en-US" sz="2000" i="1" dirty="0">
                <a:sym typeface="Wingdings" panose="05000000000000000000" pitchFamily="2" charset="2"/>
              </a:rPr>
              <a:t>Q</a:t>
            </a:r>
            <a:r>
              <a:rPr lang="cs-CZ" sz="2000" i="1" dirty="0">
                <a:sym typeface="Wingdings" panose="05000000000000000000" pitchFamily="2" charset="2"/>
              </a:rPr>
              <a:t> </a:t>
            </a:r>
            <a:r>
              <a:rPr lang="cs-CZ" sz="2000" dirty="0">
                <a:sym typeface="Wingdings" panose="05000000000000000000" pitchFamily="2" charset="2"/>
              </a:rPr>
              <a:t>= 0,63</a:t>
            </a:r>
          </a:p>
          <a:p>
            <a:pPr>
              <a:spcBef>
                <a:spcPts val="1200"/>
              </a:spcBef>
            </a:pPr>
            <a:r>
              <a:rPr lang="cs-CZ" sz="2000" i="1" dirty="0">
                <a:sym typeface="Wingdings" panose="05000000000000000000" pitchFamily="2" charset="2"/>
              </a:rPr>
              <a:t>p </a:t>
            </a:r>
            <a:r>
              <a:rPr lang="cs-CZ" sz="2000" dirty="0">
                <a:sym typeface="Wingdings" panose="05000000000000000000" pitchFamily="2" charset="2"/>
              </a:rPr>
              <a:t>= 1 - 0,63 = </a:t>
            </a:r>
            <a:r>
              <a:rPr lang="cs-CZ" sz="2000" dirty="0" smtClean="0">
                <a:sym typeface="Wingdings" panose="05000000000000000000" pitchFamily="2" charset="2"/>
              </a:rPr>
              <a:t>0,37</a:t>
            </a:r>
          </a:p>
          <a:p>
            <a:pPr>
              <a:spcBef>
                <a:spcPts val="1200"/>
              </a:spcBef>
            </a:pPr>
            <a:r>
              <a:rPr lang="cs-CZ" sz="2000" i="1" dirty="0" smtClean="0">
                <a:sym typeface="Wingdings" panose="05000000000000000000" pitchFamily="2" charset="2"/>
              </a:rPr>
              <a:t>H</a:t>
            </a:r>
            <a:r>
              <a:rPr lang="cs-CZ" sz="2000" dirty="0" smtClean="0">
                <a:sym typeface="Wingdings" panose="05000000000000000000" pitchFamily="2" charset="2"/>
              </a:rPr>
              <a:t> = 2</a:t>
            </a:r>
            <a:r>
              <a:rPr lang="cs-CZ" sz="2000" i="1" dirty="0" smtClean="0">
                <a:sym typeface="Wingdings" panose="05000000000000000000" pitchFamily="2" charset="2"/>
              </a:rPr>
              <a:t>pq</a:t>
            </a:r>
            <a:r>
              <a:rPr lang="cs-CZ" sz="2000" dirty="0" smtClean="0">
                <a:sym typeface="Wingdings" panose="05000000000000000000" pitchFamily="2" charset="2"/>
              </a:rPr>
              <a:t> = 2 </a:t>
            </a:r>
            <a:r>
              <a:rPr lang="cs-CZ" sz="2000" dirty="0"/>
              <a:t>×</a:t>
            </a:r>
            <a:r>
              <a:rPr lang="cs-CZ" sz="2000" dirty="0" smtClean="0">
                <a:sym typeface="Wingdings" panose="05000000000000000000" pitchFamily="2" charset="2"/>
              </a:rPr>
              <a:t> 0,37 </a:t>
            </a:r>
            <a:r>
              <a:rPr lang="cs-CZ" sz="2000" dirty="0"/>
              <a:t>×</a:t>
            </a:r>
            <a:r>
              <a:rPr lang="cs-CZ" sz="2000" dirty="0" smtClean="0">
                <a:sym typeface="Wingdings" panose="05000000000000000000" pitchFamily="2" charset="2"/>
              </a:rPr>
              <a:t> 0,63 = 0,466 </a:t>
            </a:r>
            <a:r>
              <a:rPr lang="en-US" sz="2000" dirty="0" smtClean="0">
                <a:sym typeface="Wingdings" panose="05000000000000000000" pitchFamily="2" charset="2"/>
              </a:rPr>
              <a:t> </a:t>
            </a:r>
            <a:r>
              <a:rPr lang="cs-CZ" sz="2000" dirty="0" smtClean="0">
                <a:sym typeface="Wingdings" panose="05000000000000000000" pitchFamily="2" charset="2"/>
              </a:rPr>
              <a:t>46,6%</a:t>
            </a:r>
            <a:r>
              <a:rPr lang="en-US" sz="2000" dirty="0" smtClean="0">
                <a:sym typeface="Wingdings" panose="05000000000000000000" pitchFamily="2" charset="2"/>
              </a:rPr>
              <a:t> </a:t>
            </a:r>
            <a:r>
              <a:rPr lang="en-US" sz="2000" dirty="0" err="1" smtClean="0">
                <a:sym typeface="Wingdings" panose="05000000000000000000" pitchFamily="2" charset="2"/>
              </a:rPr>
              <a:t>jedinc</a:t>
            </a:r>
            <a:r>
              <a:rPr lang="cs-CZ" sz="2000" dirty="0" smtClean="0">
                <a:sym typeface="Wingdings" panose="05000000000000000000" pitchFamily="2" charset="2"/>
              </a:rPr>
              <a:t>ů v celé populaci je heterozygotních, tj. 151 koček  </a:t>
            </a:r>
            <a:endParaRPr lang="en-US" sz="2000" dirty="0">
              <a:sym typeface="Wingdings" panose="05000000000000000000" pitchFamily="2" charset="2"/>
            </a:endParaRPr>
          </a:p>
          <a:p>
            <a:endParaRPr lang="cs-CZ" dirty="0" smtClean="0"/>
          </a:p>
        </p:txBody>
      </p:sp>
    </p:spTree>
    <p:extLst>
      <p:ext uri="{BB962C8B-B14F-4D97-AF65-F5344CB8AC3E}">
        <p14:creationId xmlns:p14="http://schemas.microsoft.com/office/powerpoint/2010/main" val="9545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Jak zjistíme, jestli je populace v HW </a:t>
            </a:r>
            <a:r>
              <a:rPr lang="cs-CZ" sz="4000" dirty="0" smtClean="0">
                <a:solidFill>
                  <a:srgbClr val="C00000"/>
                </a:solidFill>
              </a:rPr>
              <a:t>rovnováze</a:t>
            </a:r>
            <a:r>
              <a:rPr lang="cs-CZ" sz="4000" dirty="0">
                <a:solidFill>
                  <a:srgbClr val="C00000"/>
                </a:solidFill>
              </a:rPr>
              <a:t>?</a:t>
            </a:r>
            <a:endParaRPr lang="en-US" sz="4000" dirty="0">
              <a:solidFill>
                <a:srgbClr val="C00000"/>
              </a:solidFill>
            </a:endParaRPr>
          </a:p>
        </p:txBody>
      </p:sp>
      <p:sp>
        <p:nvSpPr>
          <p:cNvPr id="3" name="TextovéPole 2"/>
          <p:cNvSpPr txBox="1"/>
          <p:nvPr/>
        </p:nvSpPr>
        <p:spPr>
          <a:xfrm>
            <a:off x="628650" y="2104103"/>
            <a:ext cx="7709105" cy="3385542"/>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Pokud je populace v </a:t>
            </a:r>
            <a:r>
              <a:rPr lang="cs-CZ" sz="2200" dirty="0" err="1" smtClean="0"/>
              <a:t>HWE</a:t>
            </a:r>
            <a:r>
              <a:rPr lang="cs-CZ" sz="2200" dirty="0" smtClean="0"/>
              <a:t>, můžeme z frekvence alel spočítat frekvenci genotypů a z toho počet jedinců s daným genotypem.</a:t>
            </a:r>
          </a:p>
          <a:p>
            <a:pPr marL="342900" indent="-342900">
              <a:spcBef>
                <a:spcPts val="2400"/>
              </a:spcBef>
              <a:buFont typeface="Arial" panose="020B0604020202020204" pitchFamily="34" charset="0"/>
              <a:buChar char="•"/>
            </a:pPr>
            <a:r>
              <a:rPr lang="cs-CZ" sz="2200" dirty="0" smtClean="0"/>
              <a:t>Porovnáním očekávaných a pozorovaných </a:t>
            </a:r>
            <a:r>
              <a:rPr lang="cs-CZ" sz="2200" u="sng" dirty="0" smtClean="0"/>
              <a:t>počtů jedinců </a:t>
            </a:r>
            <a:r>
              <a:rPr lang="cs-CZ" sz="2200" dirty="0" smtClean="0"/>
              <a:t>zjistím, jestli je populace v HW rovnováze.</a:t>
            </a:r>
          </a:p>
          <a:p>
            <a:pPr marL="342900" indent="-342900">
              <a:spcBef>
                <a:spcPts val="2400"/>
              </a:spcBef>
              <a:buFont typeface="Arial" panose="020B0604020202020204" pitchFamily="34" charset="0"/>
              <a:buChar char="•"/>
            </a:pPr>
            <a:r>
              <a:rPr lang="cs-CZ" sz="2200" dirty="0" smtClean="0"/>
              <a:t>Použiju </a:t>
            </a:r>
            <a:r>
              <a:rPr lang="cs-CZ" sz="2200" i="1" dirty="0" smtClean="0"/>
              <a:t>X</a:t>
            </a:r>
            <a:r>
              <a:rPr lang="cs-CZ" sz="2200" i="1" baseline="30000" dirty="0" smtClean="0"/>
              <a:t>2</a:t>
            </a:r>
          </a:p>
          <a:p>
            <a:pPr marL="342900" indent="-342900">
              <a:spcBef>
                <a:spcPts val="2400"/>
              </a:spcBef>
              <a:buFont typeface="Arial" panose="020B0604020202020204" pitchFamily="34" charset="0"/>
              <a:buChar char="•"/>
            </a:pPr>
            <a:r>
              <a:rPr lang="cs-CZ" sz="2200" dirty="0" smtClean="0"/>
              <a:t>Pokud populace není v rovnováze, na studovaný gen působí selekce, dochází k migraci, nebo něco jiného.</a:t>
            </a:r>
          </a:p>
        </p:txBody>
      </p:sp>
    </p:spTree>
    <p:extLst>
      <p:ext uri="{BB962C8B-B14F-4D97-AF65-F5344CB8AC3E}">
        <p14:creationId xmlns:p14="http://schemas.microsoft.com/office/powerpoint/2010/main" val="25509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42452" y="422787"/>
            <a:ext cx="7964129" cy="3170099"/>
          </a:xfrm>
          <a:prstGeom prst="rect">
            <a:avLst/>
          </a:prstGeom>
          <a:noFill/>
        </p:spPr>
        <p:txBody>
          <a:bodyPr wrap="square" rtlCol="0">
            <a:spAutoFit/>
          </a:bodyPr>
          <a:lstStyle/>
          <a:p>
            <a:r>
              <a:rPr lang="cs-CZ" sz="2000" b="1" dirty="0" smtClean="0">
                <a:solidFill>
                  <a:srgbClr val="009900"/>
                </a:solidFill>
              </a:rPr>
              <a:t>Otázka: </a:t>
            </a:r>
            <a:r>
              <a:rPr lang="cs-CZ" sz="2000" dirty="0" smtClean="0"/>
              <a:t>U </a:t>
            </a:r>
            <a:r>
              <a:rPr lang="cs-CZ" sz="2000" dirty="0"/>
              <a:t>6129 lidí </a:t>
            </a:r>
            <a:r>
              <a:rPr lang="cs-CZ" sz="2000" dirty="0" smtClean="0"/>
              <a:t>byla </a:t>
            </a:r>
            <a:r>
              <a:rPr lang="cs-CZ" sz="2000" dirty="0"/>
              <a:t>testována krevní skupina MN, která je určena </a:t>
            </a:r>
            <a:r>
              <a:rPr lang="cs-CZ" sz="2000" dirty="0" smtClean="0"/>
              <a:t>dvěma </a:t>
            </a:r>
            <a:r>
              <a:rPr lang="cs-CZ" sz="2000" dirty="0" err="1"/>
              <a:t>kodominantními</a:t>
            </a:r>
            <a:r>
              <a:rPr lang="cs-CZ" sz="2000" dirty="0"/>
              <a:t> alelami </a:t>
            </a:r>
            <a:r>
              <a:rPr lang="cs-CZ" sz="2000" i="1" dirty="0"/>
              <a:t>L</a:t>
            </a:r>
            <a:r>
              <a:rPr lang="cs-CZ" sz="2000" i="1" baseline="30000" dirty="0"/>
              <a:t>M</a:t>
            </a:r>
            <a:r>
              <a:rPr lang="cs-CZ" sz="2000" i="1" dirty="0"/>
              <a:t> </a:t>
            </a:r>
            <a:r>
              <a:rPr lang="cs-CZ" sz="2000" dirty="0"/>
              <a:t>a </a:t>
            </a:r>
            <a:r>
              <a:rPr lang="cs-CZ" sz="2000" i="1" dirty="0"/>
              <a:t>L</a:t>
            </a:r>
            <a:r>
              <a:rPr lang="cs-CZ" sz="2000" i="1" baseline="30000" dirty="0"/>
              <a:t>N</a:t>
            </a:r>
            <a:r>
              <a:rPr lang="cs-CZ" sz="2000" dirty="0"/>
              <a:t>. Byla získána tato data:</a:t>
            </a:r>
          </a:p>
          <a:p>
            <a:r>
              <a:rPr lang="cs-CZ" sz="2000" dirty="0"/>
              <a:t> </a:t>
            </a:r>
          </a:p>
          <a:p>
            <a:r>
              <a:rPr lang="cs-CZ" sz="2000" dirty="0"/>
              <a:t>Krevní skupina  	Počet jedinců</a:t>
            </a:r>
          </a:p>
          <a:p>
            <a:r>
              <a:rPr lang="cs-CZ" sz="2000" dirty="0"/>
              <a:t>M			1787</a:t>
            </a:r>
          </a:p>
          <a:p>
            <a:r>
              <a:rPr lang="cs-CZ" sz="2000" dirty="0"/>
              <a:t>MN			3039</a:t>
            </a:r>
          </a:p>
          <a:p>
            <a:r>
              <a:rPr lang="cs-CZ" sz="2000" dirty="0"/>
              <a:t>N			1303</a:t>
            </a:r>
          </a:p>
          <a:p>
            <a:r>
              <a:rPr lang="cs-CZ" sz="2000" dirty="0"/>
              <a:t> </a:t>
            </a:r>
          </a:p>
          <a:p>
            <a:r>
              <a:rPr lang="cs-CZ" sz="2000" dirty="0" smtClean="0"/>
              <a:t>Je </a:t>
            </a:r>
            <a:r>
              <a:rPr lang="cs-CZ" sz="2000" dirty="0"/>
              <a:t>tato populace pro tento </a:t>
            </a:r>
            <a:r>
              <a:rPr lang="cs-CZ" sz="2000" dirty="0" err="1"/>
              <a:t>lokus</a:t>
            </a:r>
            <a:r>
              <a:rPr lang="cs-CZ" sz="2000" dirty="0"/>
              <a:t> v </a:t>
            </a:r>
            <a:r>
              <a:rPr lang="cs-CZ" sz="2000" dirty="0" err="1"/>
              <a:t>Hardy-Weinbergově</a:t>
            </a:r>
            <a:r>
              <a:rPr lang="cs-CZ" sz="2000" dirty="0"/>
              <a:t> </a:t>
            </a:r>
            <a:r>
              <a:rPr lang="cs-CZ" sz="2000" dirty="0" smtClean="0"/>
              <a:t>rovnováze (HWE)?</a:t>
            </a:r>
            <a:endParaRPr lang="cs-CZ" sz="2000" dirty="0"/>
          </a:p>
          <a:p>
            <a:endParaRPr lang="cs-CZ" sz="2000" dirty="0" smtClean="0"/>
          </a:p>
        </p:txBody>
      </p:sp>
      <p:sp>
        <p:nvSpPr>
          <p:cNvPr id="3" name="TextovéPole 2"/>
          <p:cNvSpPr txBox="1"/>
          <p:nvPr/>
        </p:nvSpPr>
        <p:spPr>
          <a:xfrm>
            <a:off x="442452" y="3814916"/>
            <a:ext cx="7846142" cy="3016210"/>
          </a:xfrm>
          <a:prstGeom prst="rect">
            <a:avLst/>
          </a:prstGeom>
          <a:noFill/>
        </p:spPr>
        <p:txBody>
          <a:bodyPr wrap="square" rtlCol="0">
            <a:spAutoFit/>
          </a:bodyPr>
          <a:lstStyle/>
          <a:p>
            <a:pPr>
              <a:spcBef>
                <a:spcPts val="1200"/>
              </a:spcBef>
            </a:pPr>
            <a:r>
              <a:rPr lang="cs-CZ" sz="2000" b="1" dirty="0" smtClean="0">
                <a:solidFill>
                  <a:srgbClr val="0070C0"/>
                </a:solidFill>
              </a:rPr>
              <a:t>Jak na to: </a:t>
            </a:r>
          </a:p>
          <a:p>
            <a:pPr marL="342900" indent="-342900">
              <a:spcBef>
                <a:spcPts val="1200"/>
              </a:spcBef>
              <a:buFont typeface="Arial" panose="020B0604020202020204" pitchFamily="34" charset="0"/>
              <a:buChar char="•"/>
            </a:pPr>
            <a:r>
              <a:rPr lang="cs-CZ" sz="2000" dirty="0" smtClean="0"/>
              <a:t>Z pozorovaných hodnot spočítám frekvence alel </a:t>
            </a:r>
            <a:r>
              <a:rPr lang="cs-CZ" sz="2000" i="1" dirty="0"/>
              <a:t>L</a:t>
            </a:r>
            <a:r>
              <a:rPr lang="cs-CZ" sz="2000" i="1" baseline="30000" dirty="0"/>
              <a:t>M</a:t>
            </a:r>
            <a:r>
              <a:rPr lang="cs-CZ" sz="2000" i="1" dirty="0"/>
              <a:t> </a:t>
            </a:r>
            <a:r>
              <a:rPr lang="cs-CZ" sz="2000" dirty="0"/>
              <a:t>a </a:t>
            </a:r>
            <a:r>
              <a:rPr lang="cs-CZ" sz="2000" i="1" dirty="0"/>
              <a:t>L</a:t>
            </a:r>
            <a:r>
              <a:rPr lang="cs-CZ" sz="2000" i="1" baseline="30000" dirty="0"/>
              <a:t>N</a:t>
            </a:r>
            <a:r>
              <a:rPr lang="cs-CZ" sz="2000" dirty="0"/>
              <a:t> </a:t>
            </a:r>
            <a:endParaRPr lang="cs-CZ" sz="2000" dirty="0" smtClean="0"/>
          </a:p>
          <a:p>
            <a:pPr marL="342900" indent="-342900">
              <a:spcBef>
                <a:spcPts val="1200"/>
              </a:spcBef>
              <a:buFont typeface="Arial" panose="020B0604020202020204" pitchFamily="34" charset="0"/>
              <a:buChar char="•"/>
            </a:pPr>
            <a:r>
              <a:rPr lang="cs-CZ" sz="2000" dirty="0" smtClean="0"/>
              <a:t>Z </a:t>
            </a:r>
            <a:r>
              <a:rPr lang="cs-CZ" sz="2000" dirty="0"/>
              <a:t>frekvence alel spočítám očekávanou frekvenci genotypů při </a:t>
            </a:r>
            <a:r>
              <a:rPr lang="cs-CZ" sz="2000" dirty="0" smtClean="0"/>
              <a:t>HWE</a:t>
            </a:r>
          </a:p>
          <a:p>
            <a:pPr marL="342900" indent="-342900">
              <a:spcBef>
                <a:spcPts val="1200"/>
              </a:spcBef>
              <a:buFont typeface="Arial" panose="020B0604020202020204" pitchFamily="34" charset="0"/>
              <a:buChar char="•"/>
            </a:pPr>
            <a:r>
              <a:rPr lang="cs-CZ" sz="2000" dirty="0" smtClean="0"/>
              <a:t>Vynásobím celkovým počtem jedinců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získám očekávané počty jedinců při HWE</a:t>
            </a:r>
          </a:p>
          <a:p>
            <a:pPr marL="342900" indent="-342900">
              <a:spcBef>
                <a:spcPts val="1200"/>
              </a:spcBef>
              <a:buFont typeface="Arial" panose="020B0604020202020204" pitchFamily="34" charset="0"/>
              <a:buChar char="•"/>
            </a:pPr>
            <a:r>
              <a:rPr lang="cs-CZ" sz="2000" dirty="0" smtClean="0">
                <a:sym typeface="Wingdings" panose="05000000000000000000" pitchFamily="2" charset="2"/>
              </a:rPr>
              <a:t>Spočítám </a:t>
            </a:r>
            <a:r>
              <a:rPr lang="cs-CZ" sz="2000" i="1" dirty="0" smtClean="0">
                <a:sym typeface="Wingdings" panose="05000000000000000000" pitchFamily="2" charset="2"/>
              </a:rPr>
              <a:t>X</a:t>
            </a:r>
            <a:r>
              <a:rPr lang="cs-CZ" sz="2000" i="1" baseline="30000" dirty="0" smtClean="0">
                <a:sym typeface="Wingdings" panose="05000000000000000000" pitchFamily="2" charset="2"/>
              </a:rPr>
              <a:t>2</a:t>
            </a:r>
            <a:r>
              <a:rPr lang="cs-CZ" sz="2000" dirty="0" smtClean="0">
                <a:sym typeface="Wingdings" panose="05000000000000000000" pitchFamily="2" charset="2"/>
              </a:rPr>
              <a:t> (H</a:t>
            </a:r>
            <a:r>
              <a:rPr lang="cs-CZ" sz="2000" baseline="-25000" dirty="0" smtClean="0">
                <a:sym typeface="Wingdings" panose="05000000000000000000" pitchFamily="2" charset="2"/>
              </a:rPr>
              <a:t>0</a:t>
            </a:r>
            <a:r>
              <a:rPr lang="cs-CZ" sz="2000" dirty="0" smtClean="0">
                <a:sym typeface="Wingdings" panose="05000000000000000000" pitchFamily="2" charset="2"/>
              </a:rPr>
              <a:t>: Populace je v HWE) </a:t>
            </a:r>
            <a:endParaRPr lang="cs-CZ" sz="2000" dirty="0"/>
          </a:p>
          <a:p>
            <a:pPr marL="342900" indent="-342900">
              <a:spcBef>
                <a:spcPts val="1200"/>
              </a:spcBef>
              <a:buFont typeface="Arial" panose="020B0604020202020204" pitchFamily="34" charset="0"/>
              <a:buChar char="•"/>
            </a:pPr>
            <a:endParaRPr lang="cs-CZ" sz="2000" dirty="0" smtClean="0"/>
          </a:p>
        </p:txBody>
      </p:sp>
    </p:spTree>
    <p:extLst>
      <p:ext uri="{BB962C8B-B14F-4D97-AF65-F5344CB8AC3E}">
        <p14:creationId xmlns:p14="http://schemas.microsoft.com/office/powerpoint/2010/main" val="9363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744659974"/>
              </p:ext>
            </p:extLst>
          </p:nvPr>
        </p:nvGraphicFramePr>
        <p:xfrm>
          <a:off x="344130" y="529729"/>
          <a:ext cx="4375353" cy="2123440"/>
        </p:xfrm>
        <a:graphic>
          <a:graphicData uri="http://schemas.openxmlformats.org/drawingml/2006/table">
            <a:tbl>
              <a:tblPr firstRow="1" bandRow="1">
                <a:tableStyleId>{5940675A-B579-460E-94D1-54222C63F5DA}</a:tableStyleId>
              </a:tblPr>
              <a:tblGrid>
                <a:gridCol w="1398211"/>
                <a:gridCol w="1445769"/>
                <a:gridCol w="1531373"/>
              </a:tblGrid>
              <a:tr h="370840">
                <a:tc>
                  <a:txBody>
                    <a:bodyPr/>
                    <a:lstStyle/>
                    <a:p>
                      <a:pPr algn="ctr"/>
                      <a:r>
                        <a:rPr lang="cs-CZ" dirty="0" smtClean="0"/>
                        <a:t>Krevní skupina </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Pozorované počty jedinců</a:t>
                      </a:r>
                      <a:endParaRPr lang="cs-CZ" dirty="0"/>
                    </a:p>
                  </a:txBody>
                  <a:tcPr/>
                </a:tc>
                <a:tc>
                  <a:txBody>
                    <a:bodyPr/>
                    <a:lstStyle/>
                    <a:p>
                      <a:pPr algn="ctr"/>
                      <a:r>
                        <a:rPr lang="cs-CZ" dirty="0" smtClean="0"/>
                        <a:t>Očekávané počty jedinců</a:t>
                      </a:r>
                      <a:endParaRPr lang="cs-CZ" dirty="0"/>
                    </a:p>
                  </a:txBody>
                  <a:tcPr/>
                </a:tc>
              </a:tr>
              <a:tr h="370840">
                <a:tc>
                  <a:txBody>
                    <a:bodyPr/>
                    <a:lstStyle/>
                    <a:p>
                      <a:pPr algn="ctr"/>
                      <a:r>
                        <a:rPr lang="cs-CZ" dirty="0" smtClean="0"/>
                        <a:t>M</a:t>
                      </a:r>
                      <a:endParaRPr lang="cs-CZ" dirty="0"/>
                    </a:p>
                  </a:txBody>
                  <a:tcPr/>
                </a:tc>
                <a:tc>
                  <a:txBody>
                    <a:bodyPr/>
                    <a:lstStyle/>
                    <a:p>
                      <a:pPr algn="ctr"/>
                      <a:r>
                        <a:rPr lang="cs-CZ" dirty="0" smtClean="0"/>
                        <a:t>1787</a:t>
                      </a:r>
                      <a:endParaRPr lang="cs-CZ" dirty="0"/>
                    </a:p>
                  </a:txBody>
                  <a:tcPr/>
                </a:tc>
                <a:tc>
                  <a:txBody>
                    <a:bodyPr/>
                    <a:lstStyle/>
                    <a:p>
                      <a:pPr algn="ctr"/>
                      <a:r>
                        <a:rPr lang="cs-CZ" dirty="0" smtClean="0"/>
                        <a:t>1789,7</a:t>
                      </a:r>
                      <a:endParaRPr lang="cs-CZ" dirty="0"/>
                    </a:p>
                  </a:txBody>
                  <a:tcPr/>
                </a:tc>
              </a:tr>
              <a:tr h="370840">
                <a:tc>
                  <a:txBody>
                    <a:bodyPr/>
                    <a:lstStyle/>
                    <a:p>
                      <a:pPr algn="ctr"/>
                      <a:r>
                        <a:rPr lang="cs-CZ" dirty="0" smtClean="0"/>
                        <a:t>MN</a:t>
                      </a:r>
                      <a:endParaRPr lang="cs-CZ" dirty="0"/>
                    </a:p>
                  </a:txBody>
                  <a:tcPr/>
                </a:tc>
                <a:tc>
                  <a:txBody>
                    <a:bodyPr/>
                    <a:lstStyle/>
                    <a:p>
                      <a:pPr algn="ctr"/>
                      <a:r>
                        <a:rPr lang="cs-CZ" dirty="0" smtClean="0"/>
                        <a:t>3039</a:t>
                      </a:r>
                      <a:endParaRPr lang="cs-CZ" dirty="0"/>
                    </a:p>
                  </a:txBody>
                  <a:tcPr/>
                </a:tc>
                <a:tc>
                  <a:txBody>
                    <a:bodyPr/>
                    <a:lstStyle/>
                    <a:p>
                      <a:pPr algn="ctr"/>
                      <a:r>
                        <a:rPr lang="cs-CZ" dirty="0" smtClean="0"/>
                        <a:t>3040</a:t>
                      </a:r>
                      <a:endParaRPr lang="cs-CZ" dirty="0"/>
                    </a:p>
                  </a:txBody>
                  <a:tcPr/>
                </a:tc>
              </a:tr>
              <a:tr h="370840">
                <a:tc>
                  <a:txBody>
                    <a:bodyPr/>
                    <a:lstStyle/>
                    <a:p>
                      <a:pPr algn="ctr"/>
                      <a:r>
                        <a:rPr lang="cs-CZ" dirty="0" smtClean="0"/>
                        <a:t>N</a:t>
                      </a:r>
                      <a:endParaRPr lang="cs-CZ" dirty="0"/>
                    </a:p>
                  </a:txBody>
                  <a:tcPr/>
                </a:tc>
                <a:tc>
                  <a:txBody>
                    <a:bodyPr/>
                    <a:lstStyle/>
                    <a:p>
                      <a:pPr algn="ctr"/>
                      <a:r>
                        <a:rPr lang="cs-CZ" dirty="0" smtClean="0"/>
                        <a:t>1303</a:t>
                      </a:r>
                      <a:endParaRPr lang="cs-CZ" dirty="0"/>
                    </a:p>
                  </a:txBody>
                  <a:tcPr/>
                </a:tc>
                <a:tc>
                  <a:txBody>
                    <a:bodyPr/>
                    <a:lstStyle/>
                    <a:p>
                      <a:pPr algn="ctr"/>
                      <a:r>
                        <a:rPr lang="cs-CZ" dirty="0" smtClean="0"/>
                        <a:t>1299,3</a:t>
                      </a:r>
                      <a:endParaRPr lang="cs-CZ" dirty="0"/>
                    </a:p>
                  </a:txBody>
                  <a:tcPr/>
                </a:tc>
              </a:tr>
              <a:tr h="370840">
                <a:tc>
                  <a:txBody>
                    <a:bodyPr/>
                    <a:lstStyle/>
                    <a:p>
                      <a:pPr algn="ctr"/>
                      <a:r>
                        <a:rPr lang="cs-CZ" dirty="0" smtClean="0"/>
                        <a:t>Celkem</a:t>
                      </a:r>
                      <a:endParaRPr lang="cs-CZ" dirty="0"/>
                    </a:p>
                  </a:txBody>
                  <a:tcPr/>
                </a:tc>
                <a:tc>
                  <a:txBody>
                    <a:bodyPr/>
                    <a:lstStyle/>
                    <a:p>
                      <a:pPr algn="ctr"/>
                      <a:r>
                        <a:rPr lang="cs-CZ" dirty="0" smtClean="0"/>
                        <a:t>6129</a:t>
                      </a:r>
                      <a:endParaRPr lang="cs-CZ" dirty="0"/>
                    </a:p>
                  </a:txBody>
                  <a:tcPr/>
                </a:tc>
                <a:tc>
                  <a:txBody>
                    <a:bodyPr/>
                    <a:lstStyle/>
                    <a:p>
                      <a:pPr algn="ctr"/>
                      <a:r>
                        <a:rPr lang="cs-CZ" dirty="0" smtClean="0"/>
                        <a:t>6129</a:t>
                      </a:r>
                      <a:endParaRPr lang="cs-CZ" dirty="0"/>
                    </a:p>
                  </a:txBody>
                  <a:tcPr/>
                </a:tc>
              </a:tr>
            </a:tbl>
          </a:graphicData>
        </a:graphic>
      </p:graphicFrame>
      <p:sp>
        <p:nvSpPr>
          <p:cNvPr id="4" name="TextovéPole 3"/>
          <p:cNvSpPr txBox="1"/>
          <p:nvPr/>
        </p:nvSpPr>
        <p:spPr>
          <a:xfrm>
            <a:off x="4775198" y="529729"/>
            <a:ext cx="3251788" cy="400110"/>
          </a:xfrm>
          <a:prstGeom prst="rect">
            <a:avLst/>
          </a:prstGeom>
          <a:noFill/>
        </p:spPr>
        <p:txBody>
          <a:bodyPr wrap="none" rtlCol="0">
            <a:spAutoFit/>
          </a:bodyPr>
          <a:lstStyle/>
          <a:p>
            <a:pPr marL="457200" indent="-457200">
              <a:buFont typeface="+mj-lt"/>
              <a:buAutoNum type="arabicParenR"/>
            </a:pPr>
            <a:r>
              <a:rPr lang="cs-CZ" sz="2000" dirty="0" smtClean="0">
                <a:solidFill>
                  <a:srgbClr val="7030A0"/>
                </a:solidFill>
              </a:rPr>
              <a:t>Spočítáme frekvence alel</a:t>
            </a:r>
          </a:p>
        </p:txBody>
      </p:sp>
      <p:sp>
        <p:nvSpPr>
          <p:cNvPr id="5" name="TextovéPole 4"/>
          <p:cNvSpPr txBox="1"/>
          <p:nvPr/>
        </p:nvSpPr>
        <p:spPr>
          <a:xfrm>
            <a:off x="4912625" y="1134318"/>
            <a:ext cx="4296369" cy="400110"/>
          </a:xfrm>
          <a:prstGeom prst="rect">
            <a:avLst/>
          </a:prstGeom>
          <a:noFill/>
        </p:spPr>
        <p:txBody>
          <a:bodyPr wrap="none" rtlCol="0">
            <a:spAutoFit/>
          </a:bodyPr>
          <a:lstStyle/>
          <a:p>
            <a:r>
              <a:rPr lang="cs-CZ" sz="2000" i="1" dirty="0" smtClean="0"/>
              <a:t>f</a:t>
            </a:r>
            <a:r>
              <a:rPr lang="cs-CZ" sz="2000" i="1" baseline="-25000" dirty="0" smtClean="0"/>
              <a:t>(M)</a:t>
            </a:r>
            <a:r>
              <a:rPr lang="cs-CZ" sz="2000" baseline="-25000" dirty="0" smtClean="0"/>
              <a:t> </a:t>
            </a:r>
            <a:r>
              <a:rPr lang="cs-CZ" sz="2000" dirty="0" smtClean="0"/>
              <a:t>= (2 × 1787 + 3039</a:t>
            </a:r>
            <a:r>
              <a:rPr lang="cs-CZ" sz="2000" dirty="0"/>
              <a:t>)/2 × </a:t>
            </a:r>
            <a:r>
              <a:rPr lang="cs-CZ" sz="2000" dirty="0" smtClean="0"/>
              <a:t>6129 = 0,54 </a:t>
            </a:r>
          </a:p>
        </p:txBody>
      </p:sp>
      <p:sp>
        <p:nvSpPr>
          <p:cNvPr id="6" name="TextovéPole 5"/>
          <p:cNvSpPr txBox="1"/>
          <p:nvPr/>
        </p:nvSpPr>
        <p:spPr>
          <a:xfrm>
            <a:off x="4912625" y="1599523"/>
            <a:ext cx="4318811" cy="400110"/>
          </a:xfrm>
          <a:prstGeom prst="rect">
            <a:avLst/>
          </a:prstGeom>
          <a:noFill/>
        </p:spPr>
        <p:txBody>
          <a:bodyPr wrap="none" rtlCol="0">
            <a:spAutoFit/>
          </a:bodyPr>
          <a:lstStyle/>
          <a:p>
            <a:r>
              <a:rPr lang="cs-CZ" sz="2000" i="1" dirty="0" smtClean="0"/>
              <a:t>f</a:t>
            </a:r>
            <a:r>
              <a:rPr lang="cs-CZ" sz="2000" i="1" baseline="-25000" dirty="0" smtClean="0"/>
              <a:t>(N)</a:t>
            </a:r>
            <a:r>
              <a:rPr lang="cs-CZ" sz="2000" baseline="-25000" dirty="0" smtClean="0"/>
              <a:t> </a:t>
            </a:r>
            <a:r>
              <a:rPr lang="cs-CZ" sz="2000" dirty="0" smtClean="0"/>
              <a:t>= (2 × 1303 + 3039</a:t>
            </a:r>
            <a:r>
              <a:rPr lang="cs-CZ" sz="2000" dirty="0"/>
              <a:t>)/ 2 × 6129 </a:t>
            </a:r>
            <a:r>
              <a:rPr lang="cs-CZ" sz="2000" dirty="0" smtClean="0"/>
              <a:t>= 0,46 </a:t>
            </a:r>
          </a:p>
        </p:txBody>
      </p:sp>
      <p:sp>
        <p:nvSpPr>
          <p:cNvPr id="7" name="TextovéPole 6"/>
          <p:cNvSpPr txBox="1"/>
          <p:nvPr/>
        </p:nvSpPr>
        <p:spPr>
          <a:xfrm>
            <a:off x="521111" y="2880662"/>
            <a:ext cx="6912076" cy="400110"/>
          </a:xfrm>
          <a:prstGeom prst="rect">
            <a:avLst/>
          </a:prstGeom>
          <a:noFill/>
        </p:spPr>
        <p:txBody>
          <a:bodyPr wrap="square" rtlCol="0">
            <a:spAutoFit/>
          </a:bodyPr>
          <a:lstStyle/>
          <a:p>
            <a:pPr marL="457200" indent="-457200">
              <a:buFont typeface="+mj-lt"/>
              <a:buAutoNum type="arabicParenR" startAt="2"/>
            </a:pPr>
            <a:r>
              <a:rPr lang="cs-CZ" sz="2000" dirty="0" smtClean="0">
                <a:solidFill>
                  <a:srgbClr val="7030A0"/>
                </a:solidFill>
              </a:rPr>
              <a:t>Spočítáme, jaké by byly frekvence genotypů při HWE.</a:t>
            </a:r>
          </a:p>
        </p:txBody>
      </p:sp>
      <p:sp>
        <p:nvSpPr>
          <p:cNvPr id="8" name="TextovéPole 7"/>
          <p:cNvSpPr txBox="1"/>
          <p:nvPr/>
        </p:nvSpPr>
        <p:spPr>
          <a:xfrm>
            <a:off x="602294" y="3422314"/>
            <a:ext cx="2769925" cy="400110"/>
          </a:xfrm>
          <a:prstGeom prst="rect">
            <a:avLst/>
          </a:prstGeom>
          <a:noFill/>
        </p:spPr>
        <p:txBody>
          <a:bodyPr wrap="none" rtlCol="0">
            <a:spAutoFit/>
          </a:bodyPr>
          <a:lstStyle/>
          <a:p>
            <a:r>
              <a:rPr lang="en-US" sz="2000" i="1" dirty="0" smtClean="0"/>
              <a:t>f’</a:t>
            </a:r>
            <a:r>
              <a:rPr lang="cs-CZ" sz="2000" i="1" baseline="-25000" dirty="0" smtClean="0"/>
              <a:t>(MM)</a:t>
            </a:r>
            <a:r>
              <a:rPr lang="cs-CZ" sz="2000" baseline="-25000" dirty="0" smtClean="0"/>
              <a:t> </a:t>
            </a:r>
            <a:r>
              <a:rPr lang="cs-CZ" sz="2000" dirty="0" smtClean="0"/>
              <a:t>=</a:t>
            </a:r>
            <a:r>
              <a:rPr lang="en-US" sz="2000" dirty="0" smtClean="0"/>
              <a:t> </a:t>
            </a:r>
            <a:r>
              <a:rPr lang="en-US" sz="2000" i="1" dirty="0" smtClean="0">
                <a:solidFill>
                  <a:srgbClr val="0070C0"/>
                </a:solidFill>
              </a:rPr>
              <a:t>p</a:t>
            </a:r>
            <a:r>
              <a:rPr lang="en-US" sz="2000" i="1" baseline="30000" dirty="0" smtClean="0">
                <a:solidFill>
                  <a:srgbClr val="0070C0"/>
                </a:solidFill>
              </a:rPr>
              <a:t>2</a:t>
            </a:r>
            <a:r>
              <a:rPr lang="en-US" sz="2000" dirty="0" smtClean="0"/>
              <a:t> = 0,54</a:t>
            </a:r>
            <a:r>
              <a:rPr lang="en-US" sz="2000" baseline="30000" dirty="0" smtClean="0"/>
              <a:t>2 </a:t>
            </a:r>
            <a:r>
              <a:rPr lang="en-US" sz="2000" dirty="0" smtClean="0"/>
              <a:t>= 0,292</a:t>
            </a:r>
            <a:endParaRPr lang="cs-CZ" sz="2000" dirty="0" smtClean="0"/>
          </a:p>
        </p:txBody>
      </p:sp>
      <p:sp>
        <p:nvSpPr>
          <p:cNvPr id="9" name="TextovéPole 8"/>
          <p:cNvSpPr txBox="1"/>
          <p:nvPr/>
        </p:nvSpPr>
        <p:spPr>
          <a:xfrm>
            <a:off x="602293" y="3853201"/>
            <a:ext cx="3893630" cy="400110"/>
          </a:xfrm>
          <a:prstGeom prst="rect">
            <a:avLst/>
          </a:prstGeom>
          <a:noFill/>
        </p:spPr>
        <p:txBody>
          <a:bodyPr wrap="none" rtlCol="0">
            <a:spAutoFit/>
          </a:bodyPr>
          <a:lstStyle/>
          <a:p>
            <a:r>
              <a:rPr lang="en-US" sz="2000" i="1" dirty="0" smtClean="0"/>
              <a:t>f’</a:t>
            </a:r>
            <a:r>
              <a:rPr lang="cs-CZ" sz="2000" i="1" baseline="-25000" dirty="0" smtClean="0"/>
              <a:t>(M</a:t>
            </a:r>
            <a:r>
              <a:rPr lang="en-US" sz="2000" i="1" baseline="-25000" dirty="0" smtClean="0"/>
              <a:t>N</a:t>
            </a:r>
            <a:r>
              <a:rPr lang="cs-CZ" sz="2000" i="1" baseline="-25000" dirty="0" smtClean="0"/>
              <a:t>)</a:t>
            </a:r>
            <a:r>
              <a:rPr lang="cs-CZ" sz="2000" baseline="-25000" dirty="0" smtClean="0"/>
              <a:t> </a:t>
            </a:r>
            <a:r>
              <a:rPr lang="cs-CZ" sz="2000" dirty="0" smtClean="0"/>
              <a:t>=</a:t>
            </a:r>
            <a:r>
              <a:rPr lang="en-US" sz="2000" dirty="0" smtClean="0"/>
              <a:t> </a:t>
            </a:r>
            <a:r>
              <a:rPr lang="en-US" sz="2000" dirty="0" smtClean="0">
                <a:solidFill>
                  <a:srgbClr val="0070C0"/>
                </a:solidFill>
              </a:rPr>
              <a:t>2</a:t>
            </a:r>
            <a:r>
              <a:rPr lang="en-US" sz="2000" i="1" dirty="0" smtClean="0">
                <a:solidFill>
                  <a:srgbClr val="0070C0"/>
                </a:solidFill>
              </a:rPr>
              <a:t>pq</a:t>
            </a:r>
            <a:r>
              <a:rPr lang="en-US" sz="2000" dirty="0" smtClean="0"/>
              <a:t> = </a:t>
            </a:r>
            <a:r>
              <a:rPr lang="cs-CZ" sz="2000" dirty="0"/>
              <a:t>2 × </a:t>
            </a:r>
            <a:r>
              <a:rPr lang="en-US" sz="2000" dirty="0" smtClean="0"/>
              <a:t>0,54</a:t>
            </a:r>
            <a:r>
              <a:rPr lang="en-US" sz="2000" baseline="30000" dirty="0" smtClean="0"/>
              <a:t> </a:t>
            </a:r>
            <a:r>
              <a:rPr lang="cs-CZ" sz="2000" dirty="0"/>
              <a:t>× </a:t>
            </a:r>
            <a:r>
              <a:rPr lang="en-US" sz="2000" dirty="0" smtClean="0"/>
              <a:t>0,46 = 0,496</a:t>
            </a:r>
            <a:endParaRPr lang="cs-CZ" sz="2000" dirty="0" smtClean="0"/>
          </a:p>
        </p:txBody>
      </p:sp>
      <p:sp>
        <p:nvSpPr>
          <p:cNvPr id="10" name="TextovéPole 9"/>
          <p:cNvSpPr txBox="1"/>
          <p:nvPr/>
        </p:nvSpPr>
        <p:spPr>
          <a:xfrm>
            <a:off x="615860" y="4276665"/>
            <a:ext cx="2699393" cy="400110"/>
          </a:xfrm>
          <a:prstGeom prst="rect">
            <a:avLst/>
          </a:prstGeom>
          <a:noFill/>
        </p:spPr>
        <p:txBody>
          <a:bodyPr wrap="none" rtlCol="0">
            <a:spAutoFit/>
          </a:bodyPr>
          <a:lstStyle/>
          <a:p>
            <a:r>
              <a:rPr lang="en-US" sz="2000" i="1" dirty="0" smtClean="0"/>
              <a:t>f’</a:t>
            </a:r>
            <a:r>
              <a:rPr lang="cs-CZ" sz="2000" i="1" baseline="-25000" dirty="0" smtClean="0"/>
              <a:t>(</a:t>
            </a:r>
            <a:r>
              <a:rPr lang="en-US" sz="2000" i="1" baseline="-25000" dirty="0" smtClean="0"/>
              <a:t>NN</a:t>
            </a:r>
            <a:r>
              <a:rPr lang="cs-CZ" sz="2000" i="1" baseline="-25000" dirty="0" smtClean="0"/>
              <a:t>)</a:t>
            </a:r>
            <a:r>
              <a:rPr lang="cs-CZ" sz="2000" baseline="-25000" dirty="0" smtClean="0"/>
              <a:t> </a:t>
            </a:r>
            <a:r>
              <a:rPr lang="cs-CZ" sz="2000" dirty="0" smtClean="0"/>
              <a:t>=</a:t>
            </a:r>
            <a:r>
              <a:rPr lang="en-US" sz="2000" dirty="0" smtClean="0"/>
              <a:t> </a:t>
            </a:r>
            <a:r>
              <a:rPr lang="en-US" sz="2000" i="1" dirty="0" smtClean="0">
                <a:solidFill>
                  <a:srgbClr val="0070C0"/>
                </a:solidFill>
              </a:rPr>
              <a:t>q</a:t>
            </a:r>
            <a:r>
              <a:rPr lang="en-US" sz="2000" i="1" baseline="30000" dirty="0" smtClean="0">
                <a:solidFill>
                  <a:srgbClr val="0070C0"/>
                </a:solidFill>
              </a:rPr>
              <a:t>2</a:t>
            </a:r>
            <a:r>
              <a:rPr lang="en-US" sz="2000" dirty="0" smtClean="0"/>
              <a:t> </a:t>
            </a:r>
            <a:r>
              <a:rPr lang="en-US" sz="2000" dirty="0"/>
              <a:t>= </a:t>
            </a:r>
            <a:r>
              <a:rPr lang="en-US" sz="2000" dirty="0" smtClean="0"/>
              <a:t>0,46</a:t>
            </a:r>
            <a:r>
              <a:rPr lang="en-US" sz="2000" baseline="30000" dirty="0" smtClean="0"/>
              <a:t>2 </a:t>
            </a:r>
            <a:r>
              <a:rPr lang="en-US" sz="2000" dirty="0" smtClean="0"/>
              <a:t>= 0,212</a:t>
            </a:r>
            <a:endParaRPr lang="cs-CZ" sz="2000" dirty="0" smtClean="0"/>
          </a:p>
        </p:txBody>
      </p:sp>
      <p:sp>
        <p:nvSpPr>
          <p:cNvPr id="11" name="TextovéPole 10"/>
          <p:cNvSpPr txBox="1"/>
          <p:nvPr/>
        </p:nvSpPr>
        <p:spPr>
          <a:xfrm>
            <a:off x="521111" y="4913186"/>
            <a:ext cx="7895303" cy="400110"/>
          </a:xfrm>
          <a:prstGeom prst="rect">
            <a:avLst/>
          </a:prstGeom>
          <a:noFill/>
        </p:spPr>
        <p:txBody>
          <a:bodyPr wrap="square" rtlCol="0">
            <a:spAutoFit/>
          </a:bodyPr>
          <a:lstStyle/>
          <a:p>
            <a:pPr marL="457200" indent="-457200">
              <a:buFont typeface="+mj-lt"/>
              <a:buAutoNum type="arabicParenR" startAt="3"/>
            </a:pPr>
            <a:r>
              <a:rPr lang="en-US" sz="2000" dirty="0" smtClean="0">
                <a:solidFill>
                  <a:srgbClr val="7030A0"/>
                </a:solidFill>
              </a:rPr>
              <a:t>Z </a:t>
            </a:r>
            <a:r>
              <a:rPr lang="cs-CZ" sz="2000" dirty="0" smtClean="0">
                <a:solidFill>
                  <a:srgbClr val="7030A0"/>
                </a:solidFill>
              </a:rPr>
              <a:t>frekvenc</a:t>
            </a:r>
            <a:r>
              <a:rPr lang="cs-CZ" sz="2000" dirty="0">
                <a:solidFill>
                  <a:srgbClr val="7030A0"/>
                </a:solidFill>
              </a:rPr>
              <a:t>í</a:t>
            </a:r>
            <a:r>
              <a:rPr lang="cs-CZ" sz="2000" dirty="0" smtClean="0">
                <a:solidFill>
                  <a:srgbClr val="7030A0"/>
                </a:solidFill>
              </a:rPr>
              <a:t> genotypů při HWE spočítáme očekávané počty jedinců</a:t>
            </a:r>
          </a:p>
        </p:txBody>
      </p:sp>
      <p:sp>
        <p:nvSpPr>
          <p:cNvPr id="12" name="TextovéPole 11"/>
          <p:cNvSpPr txBox="1"/>
          <p:nvPr/>
        </p:nvSpPr>
        <p:spPr>
          <a:xfrm>
            <a:off x="521111" y="5405678"/>
            <a:ext cx="5795561" cy="400110"/>
          </a:xfrm>
          <a:prstGeom prst="rect">
            <a:avLst/>
          </a:prstGeom>
          <a:noFill/>
        </p:spPr>
        <p:txBody>
          <a:bodyPr wrap="none" rtlCol="0">
            <a:spAutoFit/>
          </a:bodyPr>
          <a:lstStyle/>
          <a:p>
            <a:r>
              <a:rPr lang="cs-CZ" sz="2000" dirty="0" smtClean="0"/>
              <a:t>Počet očekávaných jedinců M = 0,292 × 6129 = 1789,7</a:t>
            </a:r>
          </a:p>
        </p:txBody>
      </p:sp>
      <p:sp>
        <p:nvSpPr>
          <p:cNvPr id="13" name="TextovéPole 12"/>
          <p:cNvSpPr txBox="1"/>
          <p:nvPr/>
        </p:nvSpPr>
        <p:spPr>
          <a:xfrm>
            <a:off x="521111" y="5805788"/>
            <a:ext cx="5960671" cy="400110"/>
          </a:xfrm>
          <a:prstGeom prst="rect">
            <a:avLst/>
          </a:prstGeom>
          <a:noFill/>
        </p:spPr>
        <p:txBody>
          <a:bodyPr wrap="none" rtlCol="0">
            <a:spAutoFit/>
          </a:bodyPr>
          <a:lstStyle/>
          <a:p>
            <a:r>
              <a:rPr lang="cs-CZ" sz="2000" dirty="0" smtClean="0"/>
              <a:t>Počet očekávaných jedinců MN = 0,496 × 6129 = 3040,0</a:t>
            </a:r>
          </a:p>
        </p:txBody>
      </p:sp>
      <p:sp>
        <p:nvSpPr>
          <p:cNvPr id="14" name="TextovéPole 13"/>
          <p:cNvSpPr txBox="1"/>
          <p:nvPr/>
        </p:nvSpPr>
        <p:spPr>
          <a:xfrm>
            <a:off x="521111" y="6214126"/>
            <a:ext cx="5741059" cy="400110"/>
          </a:xfrm>
          <a:prstGeom prst="rect">
            <a:avLst/>
          </a:prstGeom>
          <a:noFill/>
        </p:spPr>
        <p:txBody>
          <a:bodyPr wrap="none" rtlCol="0">
            <a:spAutoFit/>
          </a:bodyPr>
          <a:lstStyle/>
          <a:p>
            <a:r>
              <a:rPr lang="cs-CZ" sz="2000" dirty="0" smtClean="0"/>
              <a:t>Počet očekávaných jedinců N = 0,212 × 6129 = 1299,3</a:t>
            </a:r>
          </a:p>
        </p:txBody>
      </p:sp>
      <p:sp>
        <p:nvSpPr>
          <p:cNvPr id="15" name="Obdélník 14"/>
          <p:cNvSpPr/>
          <p:nvPr/>
        </p:nvSpPr>
        <p:spPr>
          <a:xfrm>
            <a:off x="3195238" y="422786"/>
            <a:ext cx="1589788" cy="231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4298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1769973341"/>
              </p:ext>
            </p:extLst>
          </p:nvPr>
        </p:nvGraphicFramePr>
        <p:xfrm>
          <a:off x="334297" y="510065"/>
          <a:ext cx="4375353" cy="2123440"/>
        </p:xfrm>
        <a:graphic>
          <a:graphicData uri="http://schemas.openxmlformats.org/drawingml/2006/table">
            <a:tbl>
              <a:tblPr firstRow="1" bandRow="1">
                <a:tableStyleId>{5940675A-B579-460E-94D1-54222C63F5DA}</a:tableStyleId>
              </a:tblPr>
              <a:tblGrid>
                <a:gridCol w="1398211"/>
                <a:gridCol w="1445769"/>
                <a:gridCol w="1531373"/>
              </a:tblGrid>
              <a:tr h="370840">
                <a:tc>
                  <a:txBody>
                    <a:bodyPr/>
                    <a:lstStyle/>
                    <a:p>
                      <a:pPr algn="ctr"/>
                      <a:r>
                        <a:rPr lang="cs-CZ" dirty="0" smtClean="0"/>
                        <a:t>Krevní skupina </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Pozorované počty jedinců</a:t>
                      </a:r>
                      <a:endParaRPr lang="cs-CZ" dirty="0"/>
                    </a:p>
                  </a:txBody>
                  <a:tcPr/>
                </a:tc>
                <a:tc>
                  <a:txBody>
                    <a:bodyPr/>
                    <a:lstStyle/>
                    <a:p>
                      <a:pPr algn="ctr"/>
                      <a:r>
                        <a:rPr lang="cs-CZ" dirty="0" smtClean="0"/>
                        <a:t>Očekávané počty jedinců</a:t>
                      </a:r>
                      <a:endParaRPr lang="cs-CZ" dirty="0"/>
                    </a:p>
                  </a:txBody>
                  <a:tcPr/>
                </a:tc>
              </a:tr>
              <a:tr h="370840">
                <a:tc>
                  <a:txBody>
                    <a:bodyPr/>
                    <a:lstStyle/>
                    <a:p>
                      <a:pPr algn="ctr"/>
                      <a:r>
                        <a:rPr lang="cs-CZ" dirty="0" smtClean="0"/>
                        <a:t>M</a:t>
                      </a:r>
                      <a:endParaRPr lang="cs-CZ" dirty="0"/>
                    </a:p>
                  </a:txBody>
                  <a:tcPr/>
                </a:tc>
                <a:tc>
                  <a:txBody>
                    <a:bodyPr/>
                    <a:lstStyle/>
                    <a:p>
                      <a:pPr algn="ctr"/>
                      <a:r>
                        <a:rPr lang="cs-CZ" dirty="0" smtClean="0"/>
                        <a:t>1787</a:t>
                      </a:r>
                      <a:endParaRPr lang="cs-CZ" dirty="0"/>
                    </a:p>
                  </a:txBody>
                  <a:tcPr/>
                </a:tc>
                <a:tc>
                  <a:txBody>
                    <a:bodyPr/>
                    <a:lstStyle/>
                    <a:p>
                      <a:pPr algn="ctr"/>
                      <a:r>
                        <a:rPr lang="cs-CZ" dirty="0" smtClean="0"/>
                        <a:t>1789,7</a:t>
                      </a:r>
                      <a:endParaRPr lang="cs-CZ" dirty="0"/>
                    </a:p>
                  </a:txBody>
                  <a:tcPr/>
                </a:tc>
              </a:tr>
              <a:tr h="370840">
                <a:tc>
                  <a:txBody>
                    <a:bodyPr/>
                    <a:lstStyle/>
                    <a:p>
                      <a:pPr algn="ctr"/>
                      <a:r>
                        <a:rPr lang="cs-CZ" dirty="0" smtClean="0"/>
                        <a:t>MN</a:t>
                      </a:r>
                      <a:endParaRPr lang="cs-CZ" dirty="0"/>
                    </a:p>
                  </a:txBody>
                  <a:tcPr/>
                </a:tc>
                <a:tc>
                  <a:txBody>
                    <a:bodyPr/>
                    <a:lstStyle/>
                    <a:p>
                      <a:pPr algn="ctr"/>
                      <a:r>
                        <a:rPr lang="cs-CZ" dirty="0" smtClean="0"/>
                        <a:t>3039</a:t>
                      </a:r>
                      <a:endParaRPr lang="cs-CZ" dirty="0"/>
                    </a:p>
                  </a:txBody>
                  <a:tcPr/>
                </a:tc>
                <a:tc>
                  <a:txBody>
                    <a:bodyPr/>
                    <a:lstStyle/>
                    <a:p>
                      <a:pPr algn="ctr"/>
                      <a:r>
                        <a:rPr lang="cs-CZ" dirty="0" smtClean="0"/>
                        <a:t>3040</a:t>
                      </a:r>
                      <a:endParaRPr lang="cs-CZ" dirty="0"/>
                    </a:p>
                  </a:txBody>
                  <a:tcPr/>
                </a:tc>
              </a:tr>
              <a:tr h="370840">
                <a:tc>
                  <a:txBody>
                    <a:bodyPr/>
                    <a:lstStyle/>
                    <a:p>
                      <a:pPr algn="ctr"/>
                      <a:r>
                        <a:rPr lang="cs-CZ" dirty="0" smtClean="0"/>
                        <a:t>N</a:t>
                      </a:r>
                      <a:endParaRPr lang="cs-CZ" dirty="0"/>
                    </a:p>
                  </a:txBody>
                  <a:tcPr/>
                </a:tc>
                <a:tc>
                  <a:txBody>
                    <a:bodyPr/>
                    <a:lstStyle/>
                    <a:p>
                      <a:pPr algn="ctr"/>
                      <a:r>
                        <a:rPr lang="cs-CZ" dirty="0" smtClean="0"/>
                        <a:t>1303</a:t>
                      </a:r>
                      <a:endParaRPr lang="cs-CZ" dirty="0"/>
                    </a:p>
                  </a:txBody>
                  <a:tcPr/>
                </a:tc>
                <a:tc>
                  <a:txBody>
                    <a:bodyPr/>
                    <a:lstStyle/>
                    <a:p>
                      <a:pPr algn="ctr"/>
                      <a:r>
                        <a:rPr lang="cs-CZ" dirty="0" smtClean="0"/>
                        <a:t>1299,3</a:t>
                      </a:r>
                      <a:endParaRPr lang="cs-CZ" dirty="0"/>
                    </a:p>
                  </a:txBody>
                  <a:tcPr/>
                </a:tc>
              </a:tr>
              <a:tr h="370840">
                <a:tc>
                  <a:txBody>
                    <a:bodyPr/>
                    <a:lstStyle/>
                    <a:p>
                      <a:pPr algn="ctr"/>
                      <a:r>
                        <a:rPr lang="cs-CZ" dirty="0" smtClean="0"/>
                        <a:t>Celkem</a:t>
                      </a:r>
                      <a:endParaRPr lang="cs-CZ" dirty="0"/>
                    </a:p>
                  </a:txBody>
                  <a:tcPr/>
                </a:tc>
                <a:tc>
                  <a:txBody>
                    <a:bodyPr/>
                    <a:lstStyle/>
                    <a:p>
                      <a:pPr algn="ctr"/>
                      <a:r>
                        <a:rPr lang="cs-CZ" dirty="0" smtClean="0"/>
                        <a:t>6129</a:t>
                      </a:r>
                      <a:endParaRPr lang="cs-CZ" dirty="0"/>
                    </a:p>
                  </a:txBody>
                  <a:tcPr/>
                </a:tc>
                <a:tc>
                  <a:txBody>
                    <a:bodyPr/>
                    <a:lstStyle/>
                    <a:p>
                      <a:pPr algn="ctr"/>
                      <a:r>
                        <a:rPr lang="cs-CZ" dirty="0" smtClean="0"/>
                        <a:t>6129</a:t>
                      </a:r>
                      <a:endParaRPr lang="cs-CZ" dirty="0"/>
                    </a:p>
                  </a:txBody>
                  <a:tcPr/>
                </a:tc>
              </a:tr>
            </a:tbl>
          </a:graphicData>
        </a:graphic>
      </p:graphicFrame>
      <p:sp>
        <p:nvSpPr>
          <p:cNvPr id="7" name="TextovéPole 6"/>
          <p:cNvSpPr txBox="1"/>
          <p:nvPr/>
        </p:nvSpPr>
        <p:spPr>
          <a:xfrm>
            <a:off x="521111" y="2880662"/>
            <a:ext cx="6912076" cy="707886"/>
          </a:xfrm>
          <a:prstGeom prst="rect">
            <a:avLst/>
          </a:prstGeom>
          <a:noFill/>
        </p:spPr>
        <p:txBody>
          <a:bodyPr wrap="square" rtlCol="0">
            <a:spAutoFit/>
          </a:bodyPr>
          <a:lstStyle/>
          <a:p>
            <a:pPr marL="457200" indent="-457200">
              <a:buFont typeface="+mj-lt"/>
              <a:buAutoNum type="arabicParenR" startAt="4"/>
            </a:pPr>
            <a:r>
              <a:rPr lang="cs-CZ" sz="2000" dirty="0" smtClean="0">
                <a:solidFill>
                  <a:srgbClr val="7030A0"/>
                </a:solidFill>
              </a:rPr>
              <a:t>Pomocí </a:t>
            </a:r>
            <a:r>
              <a:rPr lang="cs-CZ" sz="2000" i="1" dirty="0" smtClean="0">
                <a:solidFill>
                  <a:srgbClr val="7030A0"/>
                </a:solidFill>
              </a:rPr>
              <a:t>X</a:t>
            </a:r>
            <a:r>
              <a:rPr lang="cs-CZ" sz="2000" i="1" baseline="30000" dirty="0" smtClean="0">
                <a:solidFill>
                  <a:srgbClr val="7030A0"/>
                </a:solidFill>
              </a:rPr>
              <a:t>2</a:t>
            </a:r>
            <a:r>
              <a:rPr lang="cs-CZ" sz="2000" dirty="0" smtClean="0">
                <a:solidFill>
                  <a:srgbClr val="7030A0"/>
                </a:solidFill>
              </a:rPr>
              <a:t> porovnáme pozorované počty jedinců a počty jedinců očekávané při HWE.</a:t>
            </a:r>
          </a:p>
        </p:txBody>
      </p:sp>
      <p:sp>
        <p:nvSpPr>
          <p:cNvPr id="16" name="Obdélník 15"/>
          <p:cNvSpPr/>
          <p:nvPr/>
        </p:nvSpPr>
        <p:spPr>
          <a:xfrm>
            <a:off x="943896" y="3716013"/>
            <a:ext cx="1984839" cy="461665"/>
          </a:xfrm>
          <a:prstGeom prst="rect">
            <a:avLst/>
          </a:prstGeom>
        </p:spPr>
        <p:txBody>
          <a:bodyPr wrap="none">
            <a:spAutoFit/>
          </a:bodyPr>
          <a:lstStyle/>
          <a:p>
            <a:r>
              <a:rPr lang="cs-CZ" altLang="en-US" sz="2400" i="1" dirty="0" smtClean="0">
                <a:solidFill>
                  <a:srgbClr val="FF0000"/>
                </a:solidFill>
              </a:rPr>
              <a:t>X</a:t>
            </a:r>
            <a:r>
              <a:rPr lang="cs-CZ" altLang="en-US" sz="2400" i="1" baseline="30000" dirty="0" smtClean="0">
                <a:solidFill>
                  <a:srgbClr val="FF0000"/>
                </a:solidFill>
              </a:rPr>
              <a:t>2</a:t>
            </a:r>
            <a:r>
              <a:rPr lang="cs-CZ" altLang="en-US" sz="2400" i="1" dirty="0" smtClean="0">
                <a:solidFill>
                  <a:srgbClr val="FF0000"/>
                </a:solidFill>
              </a:rPr>
              <a:t> </a:t>
            </a:r>
            <a:r>
              <a:rPr lang="cs-CZ" altLang="en-US" sz="2400" dirty="0">
                <a:solidFill>
                  <a:srgbClr val="FF0000"/>
                </a:solidFill>
              </a:rPr>
              <a:t>= </a:t>
            </a:r>
            <a:r>
              <a:rPr lang="cs-CZ" altLang="en-US" sz="2400" dirty="0">
                <a:solidFill>
                  <a:srgbClr val="FF0000"/>
                </a:solidFill>
                <a:cs typeface="Arial" pitchFamily="34" charset="0"/>
              </a:rPr>
              <a:t>∑</a:t>
            </a:r>
            <a:r>
              <a:rPr lang="cs-CZ" altLang="en-US" sz="2400" dirty="0">
                <a:solidFill>
                  <a:srgbClr val="FF0000"/>
                </a:solidFill>
              </a:rPr>
              <a:t>(O-E)</a:t>
            </a:r>
            <a:r>
              <a:rPr lang="cs-CZ" altLang="en-US" sz="2400" baseline="30000" dirty="0">
                <a:solidFill>
                  <a:srgbClr val="FF0000"/>
                </a:solidFill>
              </a:rPr>
              <a:t>2</a:t>
            </a:r>
            <a:r>
              <a:rPr lang="cs-CZ" altLang="en-US" sz="2400" dirty="0">
                <a:solidFill>
                  <a:srgbClr val="FF0000"/>
                </a:solidFill>
              </a:rPr>
              <a:t>/E </a:t>
            </a:r>
            <a:endParaRPr lang="en-US" sz="2400" dirty="0">
              <a:solidFill>
                <a:srgbClr val="FF0000"/>
              </a:solidFill>
            </a:endParaRPr>
          </a:p>
        </p:txBody>
      </p:sp>
      <p:sp>
        <p:nvSpPr>
          <p:cNvPr id="2" name="TextovéPole 1"/>
          <p:cNvSpPr txBox="1"/>
          <p:nvPr/>
        </p:nvSpPr>
        <p:spPr>
          <a:xfrm>
            <a:off x="766196" y="4766809"/>
            <a:ext cx="570990" cy="400110"/>
          </a:xfrm>
          <a:prstGeom prst="rect">
            <a:avLst/>
          </a:prstGeom>
          <a:noFill/>
        </p:spPr>
        <p:txBody>
          <a:bodyPr wrap="none" rtlCol="0">
            <a:spAutoFit/>
          </a:bodyPr>
          <a:lstStyle/>
          <a:p>
            <a:r>
              <a:rPr lang="cs-CZ" sz="2000" i="1" dirty="0" smtClean="0"/>
              <a:t>X</a:t>
            </a:r>
            <a:r>
              <a:rPr lang="cs-CZ" sz="2000" i="1" baseline="30000" dirty="0" smtClean="0"/>
              <a:t>2 </a:t>
            </a:r>
            <a:r>
              <a:rPr lang="cs-CZ" sz="2000" dirty="0" smtClean="0"/>
              <a:t>=</a:t>
            </a:r>
          </a:p>
        </p:txBody>
      </p:sp>
      <p:cxnSp>
        <p:nvCxnSpPr>
          <p:cNvPr id="20" name="Přímá spojnice 19"/>
          <p:cNvCxnSpPr/>
          <p:nvPr/>
        </p:nvCxnSpPr>
        <p:spPr>
          <a:xfrm>
            <a:off x="1337186" y="4966864"/>
            <a:ext cx="14256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1257529" y="4566754"/>
            <a:ext cx="1797287" cy="707886"/>
          </a:xfrm>
          <a:prstGeom prst="rect">
            <a:avLst/>
          </a:prstGeom>
          <a:noFill/>
        </p:spPr>
        <p:txBody>
          <a:bodyPr wrap="none" rtlCol="0">
            <a:spAutoFit/>
          </a:bodyPr>
          <a:lstStyle/>
          <a:p>
            <a:r>
              <a:rPr lang="cs-CZ" sz="2000" dirty="0"/>
              <a:t>(1787-1789,7)</a:t>
            </a:r>
            <a:r>
              <a:rPr lang="cs-CZ" sz="2000" baseline="30000" dirty="0"/>
              <a:t>2</a:t>
            </a:r>
            <a:r>
              <a:rPr lang="cs-CZ" sz="2000" i="1" dirty="0"/>
              <a:t> </a:t>
            </a:r>
            <a:endParaRPr lang="cs-CZ" sz="2000" dirty="0"/>
          </a:p>
          <a:p>
            <a:endParaRPr lang="cs-CZ" sz="2000" dirty="0" smtClean="0"/>
          </a:p>
        </p:txBody>
      </p:sp>
      <p:sp>
        <p:nvSpPr>
          <p:cNvPr id="22" name="TextovéPole 21"/>
          <p:cNvSpPr txBox="1"/>
          <p:nvPr/>
        </p:nvSpPr>
        <p:spPr>
          <a:xfrm>
            <a:off x="1698004" y="4944912"/>
            <a:ext cx="898003" cy="400110"/>
          </a:xfrm>
          <a:prstGeom prst="rect">
            <a:avLst/>
          </a:prstGeom>
          <a:noFill/>
        </p:spPr>
        <p:txBody>
          <a:bodyPr wrap="none" rtlCol="0">
            <a:spAutoFit/>
          </a:bodyPr>
          <a:lstStyle/>
          <a:p>
            <a:r>
              <a:rPr lang="cs-CZ" sz="2000" dirty="0" smtClean="0"/>
              <a:t>1789,7</a:t>
            </a:r>
          </a:p>
        </p:txBody>
      </p:sp>
      <p:sp>
        <p:nvSpPr>
          <p:cNvPr id="23" name="TextovéPole 22"/>
          <p:cNvSpPr txBox="1"/>
          <p:nvPr/>
        </p:nvSpPr>
        <p:spPr>
          <a:xfrm>
            <a:off x="2859891" y="4736032"/>
            <a:ext cx="389850" cy="430887"/>
          </a:xfrm>
          <a:prstGeom prst="rect">
            <a:avLst/>
          </a:prstGeom>
          <a:noFill/>
        </p:spPr>
        <p:txBody>
          <a:bodyPr wrap="none" rtlCol="0">
            <a:spAutoFit/>
          </a:bodyPr>
          <a:lstStyle/>
          <a:p>
            <a:r>
              <a:rPr lang="cs-CZ" sz="2200" dirty="0" smtClean="0"/>
              <a:t>+ </a:t>
            </a:r>
          </a:p>
        </p:txBody>
      </p:sp>
      <p:cxnSp>
        <p:nvCxnSpPr>
          <p:cNvPr id="24" name="Přímá spojnice 23"/>
          <p:cNvCxnSpPr/>
          <p:nvPr/>
        </p:nvCxnSpPr>
        <p:spPr>
          <a:xfrm>
            <a:off x="3252164" y="4966864"/>
            <a:ext cx="14256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172507" y="4566754"/>
            <a:ext cx="1603324" cy="707886"/>
          </a:xfrm>
          <a:prstGeom prst="rect">
            <a:avLst/>
          </a:prstGeom>
          <a:noFill/>
        </p:spPr>
        <p:txBody>
          <a:bodyPr wrap="none" rtlCol="0">
            <a:spAutoFit/>
          </a:bodyPr>
          <a:lstStyle/>
          <a:p>
            <a:r>
              <a:rPr lang="cs-CZ" sz="2000" dirty="0" smtClean="0"/>
              <a:t>(3039-3040)</a:t>
            </a:r>
            <a:r>
              <a:rPr lang="cs-CZ" sz="2000" baseline="30000" dirty="0" smtClean="0"/>
              <a:t>2</a:t>
            </a:r>
            <a:r>
              <a:rPr lang="cs-CZ" sz="2000" i="1" dirty="0" smtClean="0"/>
              <a:t> </a:t>
            </a:r>
            <a:endParaRPr lang="cs-CZ" sz="2000" dirty="0"/>
          </a:p>
          <a:p>
            <a:endParaRPr lang="cs-CZ" sz="2000" dirty="0" smtClean="0"/>
          </a:p>
        </p:txBody>
      </p:sp>
      <p:sp>
        <p:nvSpPr>
          <p:cNvPr id="26" name="TextovéPole 25"/>
          <p:cNvSpPr txBox="1"/>
          <p:nvPr/>
        </p:nvSpPr>
        <p:spPr>
          <a:xfrm>
            <a:off x="3612982" y="4944912"/>
            <a:ext cx="704039" cy="400110"/>
          </a:xfrm>
          <a:prstGeom prst="rect">
            <a:avLst/>
          </a:prstGeom>
          <a:noFill/>
        </p:spPr>
        <p:txBody>
          <a:bodyPr wrap="none" rtlCol="0">
            <a:spAutoFit/>
          </a:bodyPr>
          <a:lstStyle/>
          <a:p>
            <a:r>
              <a:rPr lang="cs-CZ" sz="2000" dirty="0" smtClean="0"/>
              <a:t>3040</a:t>
            </a:r>
          </a:p>
        </p:txBody>
      </p:sp>
      <p:sp>
        <p:nvSpPr>
          <p:cNvPr id="27" name="TextovéPole 26"/>
          <p:cNvSpPr txBox="1"/>
          <p:nvPr/>
        </p:nvSpPr>
        <p:spPr>
          <a:xfrm>
            <a:off x="4772446" y="4751420"/>
            <a:ext cx="389850" cy="430887"/>
          </a:xfrm>
          <a:prstGeom prst="rect">
            <a:avLst/>
          </a:prstGeom>
          <a:noFill/>
        </p:spPr>
        <p:txBody>
          <a:bodyPr wrap="none" rtlCol="0">
            <a:spAutoFit/>
          </a:bodyPr>
          <a:lstStyle/>
          <a:p>
            <a:r>
              <a:rPr lang="cs-CZ" sz="2200" dirty="0" smtClean="0"/>
              <a:t>+ </a:t>
            </a:r>
          </a:p>
        </p:txBody>
      </p:sp>
      <p:cxnSp>
        <p:nvCxnSpPr>
          <p:cNvPr id="28" name="Přímá spojnice 27"/>
          <p:cNvCxnSpPr/>
          <p:nvPr/>
        </p:nvCxnSpPr>
        <p:spPr>
          <a:xfrm>
            <a:off x="5204465" y="4966864"/>
            <a:ext cx="14256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5124808" y="4566754"/>
            <a:ext cx="1797287" cy="707886"/>
          </a:xfrm>
          <a:prstGeom prst="rect">
            <a:avLst/>
          </a:prstGeom>
          <a:noFill/>
        </p:spPr>
        <p:txBody>
          <a:bodyPr wrap="none" rtlCol="0">
            <a:spAutoFit/>
          </a:bodyPr>
          <a:lstStyle/>
          <a:p>
            <a:r>
              <a:rPr lang="cs-CZ" sz="2000" dirty="0" smtClean="0"/>
              <a:t>(1303-1299,3)</a:t>
            </a:r>
            <a:r>
              <a:rPr lang="cs-CZ" sz="2000" baseline="30000" dirty="0" smtClean="0"/>
              <a:t>2</a:t>
            </a:r>
            <a:r>
              <a:rPr lang="cs-CZ" sz="2000" i="1" dirty="0" smtClean="0"/>
              <a:t> </a:t>
            </a:r>
            <a:endParaRPr lang="cs-CZ" sz="2000" dirty="0"/>
          </a:p>
          <a:p>
            <a:endParaRPr lang="cs-CZ" sz="2000" dirty="0" smtClean="0"/>
          </a:p>
        </p:txBody>
      </p:sp>
      <p:sp>
        <p:nvSpPr>
          <p:cNvPr id="30" name="TextovéPole 29"/>
          <p:cNvSpPr txBox="1"/>
          <p:nvPr/>
        </p:nvSpPr>
        <p:spPr>
          <a:xfrm>
            <a:off x="5565283" y="4944912"/>
            <a:ext cx="898003" cy="400110"/>
          </a:xfrm>
          <a:prstGeom prst="rect">
            <a:avLst/>
          </a:prstGeom>
          <a:noFill/>
        </p:spPr>
        <p:txBody>
          <a:bodyPr wrap="none" rtlCol="0">
            <a:spAutoFit/>
          </a:bodyPr>
          <a:lstStyle/>
          <a:p>
            <a:r>
              <a:rPr lang="cs-CZ" sz="2000" dirty="0" smtClean="0"/>
              <a:t>1299,3</a:t>
            </a:r>
          </a:p>
        </p:txBody>
      </p:sp>
      <p:sp>
        <p:nvSpPr>
          <p:cNvPr id="31" name="TextovéPole 30"/>
          <p:cNvSpPr txBox="1"/>
          <p:nvPr/>
        </p:nvSpPr>
        <p:spPr>
          <a:xfrm>
            <a:off x="6652152" y="4736032"/>
            <a:ext cx="1141659" cy="400110"/>
          </a:xfrm>
          <a:prstGeom prst="rect">
            <a:avLst/>
          </a:prstGeom>
          <a:noFill/>
        </p:spPr>
        <p:txBody>
          <a:bodyPr wrap="none" rtlCol="0">
            <a:spAutoFit/>
          </a:bodyPr>
          <a:lstStyle/>
          <a:p>
            <a:r>
              <a:rPr lang="cs-CZ" sz="2000" dirty="0" smtClean="0">
                <a:solidFill>
                  <a:srgbClr val="FF0000"/>
                </a:solidFill>
              </a:rPr>
              <a:t> = 0,0144</a:t>
            </a:r>
          </a:p>
        </p:txBody>
      </p:sp>
    </p:spTree>
    <p:extLst>
      <p:ext uri="{BB962C8B-B14F-4D97-AF65-F5344CB8AC3E}">
        <p14:creationId xmlns:p14="http://schemas.microsoft.com/office/powerpoint/2010/main" val="74499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2" grpId="0"/>
      <p:bldP spid="21" grpId="0"/>
      <p:bldP spid="22" grpId="0"/>
      <p:bldP spid="23" grpId="0"/>
      <p:bldP spid="25" grpId="0"/>
      <p:bldP spid="26" grpId="0"/>
      <p:bldP spid="27"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06" y="2069026"/>
            <a:ext cx="7921395" cy="4637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p:cNvSpPr txBox="1">
            <a:spLocks noChangeArrowheads="1"/>
          </p:cNvSpPr>
          <p:nvPr/>
        </p:nvSpPr>
        <p:spPr bwMode="auto">
          <a:xfrm>
            <a:off x="450056" y="-54510"/>
            <a:ext cx="8141335" cy="1200329"/>
          </a:xfrm>
          <a:prstGeom prst="rect">
            <a:avLst/>
          </a:prstGeom>
          <a:extLst/>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altLang="en-US" dirty="0"/>
              <a:t>Tabulka kritických hodnot pro </a:t>
            </a:r>
            <a:r>
              <a:rPr lang="cs-CZ" altLang="en-US" dirty="0" err="1"/>
              <a:t>X</a:t>
            </a:r>
            <a:r>
              <a:rPr lang="cs-CZ" altLang="en-US" baseline="30000" dirty="0" err="1"/>
              <a:t>2</a:t>
            </a:r>
            <a:r>
              <a:rPr lang="cs-CZ" altLang="en-US" dirty="0"/>
              <a:t> test</a:t>
            </a:r>
          </a:p>
        </p:txBody>
      </p:sp>
      <p:sp>
        <p:nvSpPr>
          <p:cNvPr id="2" name="Ovál 1"/>
          <p:cNvSpPr/>
          <p:nvPr/>
        </p:nvSpPr>
        <p:spPr>
          <a:xfrm>
            <a:off x="5134309" y="2874573"/>
            <a:ext cx="733425" cy="3250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p:cNvSpPr txBox="1"/>
          <p:nvPr/>
        </p:nvSpPr>
        <p:spPr>
          <a:xfrm>
            <a:off x="430709" y="1025311"/>
            <a:ext cx="8260142" cy="769441"/>
          </a:xfrm>
          <a:prstGeom prst="rect">
            <a:avLst/>
          </a:prstGeom>
          <a:noFill/>
        </p:spPr>
        <p:txBody>
          <a:bodyPr wrap="square" rtlCol="0">
            <a:spAutoFit/>
          </a:bodyPr>
          <a:lstStyle/>
          <a:p>
            <a:r>
              <a:rPr lang="cs-CZ" sz="2200" dirty="0" smtClean="0"/>
              <a:t>Stupně volnosti (</a:t>
            </a:r>
            <a:r>
              <a:rPr lang="cs-CZ" sz="2200" dirty="0" err="1" smtClean="0"/>
              <a:t>degrees</a:t>
            </a:r>
            <a:r>
              <a:rPr lang="cs-CZ" sz="2200" dirty="0" smtClean="0"/>
              <a:t> </a:t>
            </a:r>
            <a:r>
              <a:rPr lang="cs-CZ" sz="2200" dirty="0" err="1" smtClean="0"/>
              <a:t>of</a:t>
            </a:r>
            <a:r>
              <a:rPr lang="cs-CZ" sz="2200" dirty="0" smtClean="0"/>
              <a:t> </a:t>
            </a:r>
            <a:r>
              <a:rPr lang="cs-CZ" sz="2200" dirty="0" err="1" smtClean="0"/>
              <a:t>freedom</a:t>
            </a:r>
            <a:r>
              <a:rPr lang="cs-CZ" sz="2200" dirty="0" smtClean="0"/>
              <a:t>) = tentokrát počet kategorií – 2.</a:t>
            </a:r>
          </a:p>
          <a:p>
            <a:r>
              <a:rPr lang="cs-CZ" sz="2200" dirty="0" smtClean="0"/>
              <a:t>(1 za odhad frekvence alel a 1 za odhad počtu jedinců v HWE).  </a:t>
            </a:r>
            <a:endParaRPr lang="en-US" sz="2200" dirty="0" smtClean="0"/>
          </a:p>
        </p:txBody>
      </p:sp>
      <p:cxnSp>
        <p:nvCxnSpPr>
          <p:cNvPr id="5" name="Přímá spojnice se šipkou 4"/>
          <p:cNvCxnSpPr/>
          <p:nvPr/>
        </p:nvCxnSpPr>
        <p:spPr>
          <a:xfrm flipH="1">
            <a:off x="720566" y="1794752"/>
            <a:ext cx="7021" cy="84585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551192" y="3129055"/>
            <a:ext cx="7870825"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5064689" y="2438400"/>
            <a:ext cx="19050" cy="4210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5932117" y="2438400"/>
            <a:ext cx="19050" cy="4210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5607091" y="2122764"/>
            <a:ext cx="377190" cy="5318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6036524" y="1853582"/>
            <a:ext cx="2554867" cy="430887"/>
          </a:xfrm>
          <a:prstGeom prst="rect">
            <a:avLst/>
          </a:prstGeom>
          <a:noFill/>
        </p:spPr>
        <p:txBody>
          <a:bodyPr wrap="none" rtlCol="0">
            <a:spAutoFit/>
          </a:bodyPr>
          <a:lstStyle/>
          <a:p>
            <a:r>
              <a:rPr lang="cs-CZ" sz="2200" dirty="0" smtClean="0"/>
              <a:t>Hladina významnosti</a:t>
            </a:r>
            <a:endParaRPr lang="en-US" sz="2200" dirty="0" smtClean="0"/>
          </a:p>
        </p:txBody>
      </p:sp>
    </p:spTree>
    <p:extLst>
      <p:ext uri="{BB962C8B-B14F-4D97-AF65-F5344CB8AC3E}">
        <p14:creationId xmlns:p14="http://schemas.microsoft.com/office/powerpoint/2010/main" val="13257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nvGraphicFramePr>
        <p:xfrm>
          <a:off x="521111" y="529729"/>
          <a:ext cx="4375353" cy="2123440"/>
        </p:xfrm>
        <a:graphic>
          <a:graphicData uri="http://schemas.openxmlformats.org/drawingml/2006/table">
            <a:tbl>
              <a:tblPr firstRow="1" bandRow="1">
                <a:tableStyleId>{5940675A-B579-460E-94D1-54222C63F5DA}</a:tableStyleId>
              </a:tblPr>
              <a:tblGrid>
                <a:gridCol w="1398211"/>
                <a:gridCol w="1445769"/>
                <a:gridCol w="1531373"/>
              </a:tblGrid>
              <a:tr h="370840">
                <a:tc>
                  <a:txBody>
                    <a:bodyPr/>
                    <a:lstStyle/>
                    <a:p>
                      <a:pPr algn="ctr"/>
                      <a:r>
                        <a:rPr lang="cs-CZ" dirty="0" smtClean="0"/>
                        <a:t>Krevní skupina </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Pozorované počty jedinců</a:t>
                      </a:r>
                      <a:endParaRPr lang="cs-CZ" dirty="0"/>
                    </a:p>
                  </a:txBody>
                  <a:tcPr/>
                </a:tc>
                <a:tc>
                  <a:txBody>
                    <a:bodyPr/>
                    <a:lstStyle/>
                    <a:p>
                      <a:pPr algn="ctr"/>
                      <a:r>
                        <a:rPr lang="cs-CZ" dirty="0" smtClean="0"/>
                        <a:t>Očekávané počty jedinců</a:t>
                      </a:r>
                      <a:endParaRPr lang="cs-CZ" dirty="0"/>
                    </a:p>
                  </a:txBody>
                  <a:tcPr/>
                </a:tc>
              </a:tr>
              <a:tr h="370840">
                <a:tc>
                  <a:txBody>
                    <a:bodyPr/>
                    <a:lstStyle/>
                    <a:p>
                      <a:pPr algn="ctr"/>
                      <a:r>
                        <a:rPr lang="cs-CZ" dirty="0" smtClean="0"/>
                        <a:t>M</a:t>
                      </a:r>
                      <a:endParaRPr lang="cs-CZ" dirty="0"/>
                    </a:p>
                  </a:txBody>
                  <a:tcPr/>
                </a:tc>
                <a:tc>
                  <a:txBody>
                    <a:bodyPr/>
                    <a:lstStyle/>
                    <a:p>
                      <a:pPr algn="ctr"/>
                      <a:r>
                        <a:rPr lang="cs-CZ" dirty="0" smtClean="0"/>
                        <a:t>1787</a:t>
                      </a:r>
                      <a:endParaRPr lang="cs-CZ" dirty="0"/>
                    </a:p>
                  </a:txBody>
                  <a:tcPr/>
                </a:tc>
                <a:tc>
                  <a:txBody>
                    <a:bodyPr/>
                    <a:lstStyle/>
                    <a:p>
                      <a:pPr algn="ctr"/>
                      <a:r>
                        <a:rPr lang="cs-CZ" dirty="0" smtClean="0"/>
                        <a:t>1789,7</a:t>
                      </a:r>
                      <a:endParaRPr lang="cs-CZ" dirty="0"/>
                    </a:p>
                  </a:txBody>
                  <a:tcPr/>
                </a:tc>
              </a:tr>
              <a:tr h="370840">
                <a:tc>
                  <a:txBody>
                    <a:bodyPr/>
                    <a:lstStyle/>
                    <a:p>
                      <a:pPr algn="ctr"/>
                      <a:r>
                        <a:rPr lang="cs-CZ" dirty="0" smtClean="0"/>
                        <a:t>MN</a:t>
                      </a:r>
                      <a:endParaRPr lang="cs-CZ" dirty="0"/>
                    </a:p>
                  </a:txBody>
                  <a:tcPr/>
                </a:tc>
                <a:tc>
                  <a:txBody>
                    <a:bodyPr/>
                    <a:lstStyle/>
                    <a:p>
                      <a:pPr algn="ctr"/>
                      <a:r>
                        <a:rPr lang="cs-CZ" dirty="0" smtClean="0"/>
                        <a:t>3039</a:t>
                      </a:r>
                      <a:endParaRPr lang="cs-CZ" dirty="0"/>
                    </a:p>
                  </a:txBody>
                  <a:tcPr/>
                </a:tc>
                <a:tc>
                  <a:txBody>
                    <a:bodyPr/>
                    <a:lstStyle/>
                    <a:p>
                      <a:pPr algn="ctr"/>
                      <a:r>
                        <a:rPr lang="cs-CZ" dirty="0" smtClean="0"/>
                        <a:t>3040</a:t>
                      </a:r>
                      <a:endParaRPr lang="cs-CZ" dirty="0"/>
                    </a:p>
                  </a:txBody>
                  <a:tcPr/>
                </a:tc>
              </a:tr>
              <a:tr h="370840">
                <a:tc>
                  <a:txBody>
                    <a:bodyPr/>
                    <a:lstStyle/>
                    <a:p>
                      <a:pPr algn="ctr"/>
                      <a:r>
                        <a:rPr lang="cs-CZ" dirty="0" smtClean="0"/>
                        <a:t>N</a:t>
                      </a:r>
                      <a:endParaRPr lang="cs-CZ" dirty="0"/>
                    </a:p>
                  </a:txBody>
                  <a:tcPr/>
                </a:tc>
                <a:tc>
                  <a:txBody>
                    <a:bodyPr/>
                    <a:lstStyle/>
                    <a:p>
                      <a:pPr algn="ctr"/>
                      <a:r>
                        <a:rPr lang="cs-CZ" dirty="0" smtClean="0"/>
                        <a:t>1303</a:t>
                      </a:r>
                      <a:endParaRPr lang="cs-CZ" dirty="0"/>
                    </a:p>
                  </a:txBody>
                  <a:tcPr/>
                </a:tc>
                <a:tc>
                  <a:txBody>
                    <a:bodyPr/>
                    <a:lstStyle/>
                    <a:p>
                      <a:pPr algn="ctr"/>
                      <a:r>
                        <a:rPr lang="cs-CZ" dirty="0" smtClean="0"/>
                        <a:t>1299,3</a:t>
                      </a:r>
                      <a:endParaRPr lang="cs-CZ" dirty="0"/>
                    </a:p>
                  </a:txBody>
                  <a:tcPr/>
                </a:tc>
              </a:tr>
              <a:tr h="370840">
                <a:tc>
                  <a:txBody>
                    <a:bodyPr/>
                    <a:lstStyle/>
                    <a:p>
                      <a:pPr algn="ctr"/>
                      <a:r>
                        <a:rPr lang="cs-CZ" dirty="0" smtClean="0"/>
                        <a:t>Celkem</a:t>
                      </a:r>
                      <a:endParaRPr lang="cs-CZ" dirty="0"/>
                    </a:p>
                  </a:txBody>
                  <a:tcPr/>
                </a:tc>
                <a:tc>
                  <a:txBody>
                    <a:bodyPr/>
                    <a:lstStyle/>
                    <a:p>
                      <a:pPr algn="ctr"/>
                      <a:r>
                        <a:rPr lang="cs-CZ" dirty="0" smtClean="0"/>
                        <a:t>6129</a:t>
                      </a:r>
                      <a:endParaRPr lang="cs-CZ" dirty="0"/>
                    </a:p>
                  </a:txBody>
                  <a:tcPr/>
                </a:tc>
                <a:tc>
                  <a:txBody>
                    <a:bodyPr/>
                    <a:lstStyle/>
                    <a:p>
                      <a:pPr algn="ctr"/>
                      <a:r>
                        <a:rPr lang="cs-CZ" dirty="0" smtClean="0"/>
                        <a:t>6129</a:t>
                      </a:r>
                      <a:endParaRPr lang="cs-CZ" dirty="0"/>
                    </a:p>
                  </a:txBody>
                  <a:tcPr/>
                </a:tc>
              </a:tr>
            </a:tbl>
          </a:graphicData>
        </a:graphic>
      </p:graphicFrame>
      <p:sp>
        <p:nvSpPr>
          <p:cNvPr id="7" name="TextovéPole 6"/>
          <p:cNvSpPr txBox="1"/>
          <p:nvPr/>
        </p:nvSpPr>
        <p:spPr>
          <a:xfrm>
            <a:off x="521111" y="2880662"/>
            <a:ext cx="6912076" cy="707886"/>
          </a:xfrm>
          <a:prstGeom prst="rect">
            <a:avLst/>
          </a:prstGeom>
          <a:noFill/>
        </p:spPr>
        <p:txBody>
          <a:bodyPr wrap="square" rtlCol="0">
            <a:spAutoFit/>
          </a:bodyPr>
          <a:lstStyle/>
          <a:p>
            <a:pPr marL="457200" indent="-457200">
              <a:buFont typeface="+mj-lt"/>
              <a:buAutoNum type="arabicParenR" startAt="4"/>
            </a:pPr>
            <a:r>
              <a:rPr lang="cs-CZ" sz="2000" dirty="0" smtClean="0">
                <a:solidFill>
                  <a:srgbClr val="7030A0"/>
                </a:solidFill>
              </a:rPr>
              <a:t>Pomocí </a:t>
            </a:r>
            <a:r>
              <a:rPr lang="cs-CZ" sz="2000" i="1" dirty="0" smtClean="0">
                <a:solidFill>
                  <a:srgbClr val="7030A0"/>
                </a:solidFill>
              </a:rPr>
              <a:t>X</a:t>
            </a:r>
            <a:r>
              <a:rPr lang="cs-CZ" sz="2000" i="1" baseline="30000" dirty="0" smtClean="0">
                <a:solidFill>
                  <a:srgbClr val="7030A0"/>
                </a:solidFill>
              </a:rPr>
              <a:t>2</a:t>
            </a:r>
            <a:r>
              <a:rPr lang="cs-CZ" sz="2000" dirty="0" smtClean="0">
                <a:solidFill>
                  <a:srgbClr val="7030A0"/>
                </a:solidFill>
              </a:rPr>
              <a:t> porovnáme pozorované počty jedinců a počty jedinců očekávané při HWE.</a:t>
            </a:r>
          </a:p>
        </p:txBody>
      </p:sp>
      <p:sp>
        <p:nvSpPr>
          <p:cNvPr id="16" name="Obdélník 15"/>
          <p:cNvSpPr/>
          <p:nvPr/>
        </p:nvSpPr>
        <p:spPr>
          <a:xfrm>
            <a:off x="943896" y="3716013"/>
            <a:ext cx="1984839" cy="461665"/>
          </a:xfrm>
          <a:prstGeom prst="rect">
            <a:avLst/>
          </a:prstGeom>
        </p:spPr>
        <p:txBody>
          <a:bodyPr wrap="none">
            <a:spAutoFit/>
          </a:bodyPr>
          <a:lstStyle/>
          <a:p>
            <a:r>
              <a:rPr lang="cs-CZ" altLang="en-US" sz="2400" i="1" dirty="0" smtClean="0">
                <a:solidFill>
                  <a:srgbClr val="FF0000"/>
                </a:solidFill>
              </a:rPr>
              <a:t>X</a:t>
            </a:r>
            <a:r>
              <a:rPr lang="cs-CZ" altLang="en-US" sz="2400" i="1" baseline="30000" dirty="0" smtClean="0">
                <a:solidFill>
                  <a:srgbClr val="FF0000"/>
                </a:solidFill>
              </a:rPr>
              <a:t>2</a:t>
            </a:r>
            <a:r>
              <a:rPr lang="cs-CZ" altLang="en-US" sz="2400" i="1" dirty="0" smtClean="0">
                <a:solidFill>
                  <a:srgbClr val="FF0000"/>
                </a:solidFill>
              </a:rPr>
              <a:t> </a:t>
            </a:r>
            <a:r>
              <a:rPr lang="cs-CZ" altLang="en-US" sz="2400" dirty="0">
                <a:solidFill>
                  <a:srgbClr val="FF0000"/>
                </a:solidFill>
              </a:rPr>
              <a:t>= </a:t>
            </a:r>
            <a:r>
              <a:rPr lang="cs-CZ" altLang="en-US" sz="2400" dirty="0">
                <a:solidFill>
                  <a:srgbClr val="FF0000"/>
                </a:solidFill>
                <a:cs typeface="Arial" pitchFamily="34" charset="0"/>
              </a:rPr>
              <a:t>∑</a:t>
            </a:r>
            <a:r>
              <a:rPr lang="cs-CZ" altLang="en-US" sz="2400" dirty="0">
                <a:solidFill>
                  <a:srgbClr val="FF0000"/>
                </a:solidFill>
              </a:rPr>
              <a:t>(O-E)</a:t>
            </a:r>
            <a:r>
              <a:rPr lang="cs-CZ" altLang="en-US" sz="2400" baseline="30000" dirty="0">
                <a:solidFill>
                  <a:srgbClr val="FF0000"/>
                </a:solidFill>
              </a:rPr>
              <a:t>2</a:t>
            </a:r>
            <a:r>
              <a:rPr lang="cs-CZ" altLang="en-US" sz="2400" dirty="0">
                <a:solidFill>
                  <a:srgbClr val="FF0000"/>
                </a:solidFill>
              </a:rPr>
              <a:t>/E </a:t>
            </a:r>
            <a:endParaRPr lang="en-US" sz="2400" dirty="0">
              <a:solidFill>
                <a:srgbClr val="FF0000"/>
              </a:solidFill>
            </a:endParaRPr>
          </a:p>
        </p:txBody>
      </p:sp>
      <p:sp>
        <p:nvSpPr>
          <p:cNvPr id="2" name="TextovéPole 1"/>
          <p:cNvSpPr txBox="1"/>
          <p:nvPr/>
        </p:nvSpPr>
        <p:spPr>
          <a:xfrm>
            <a:off x="766196" y="4766809"/>
            <a:ext cx="570990" cy="400110"/>
          </a:xfrm>
          <a:prstGeom prst="rect">
            <a:avLst/>
          </a:prstGeom>
          <a:noFill/>
        </p:spPr>
        <p:txBody>
          <a:bodyPr wrap="none" rtlCol="0">
            <a:spAutoFit/>
          </a:bodyPr>
          <a:lstStyle/>
          <a:p>
            <a:r>
              <a:rPr lang="cs-CZ" sz="2000" i="1" dirty="0" smtClean="0"/>
              <a:t>X</a:t>
            </a:r>
            <a:r>
              <a:rPr lang="cs-CZ" sz="2000" i="1" baseline="30000" dirty="0" smtClean="0"/>
              <a:t>2 </a:t>
            </a:r>
            <a:r>
              <a:rPr lang="cs-CZ" sz="2000" dirty="0" smtClean="0"/>
              <a:t>=</a:t>
            </a:r>
          </a:p>
        </p:txBody>
      </p:sp>
      <p:cxnSp>
        <p:nvCxnSpPr>
          <p:cNvPr id="20" name="Přímá spojnice 19"/>
          <p:cNvCxnSpPr/>
          <p:nvPr/>
        </p:nvCxnSpPr>
        <p:spPr>
          <a:xfrm>
            <a:off x="1337186" y="4966864"/>
            <a:ext cx="14256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1257529" y="4566754"/>
            <a:ext cx="1797287" cy="707886"/>
          </a:xfrm>
          <a:prstGeom prst="rect">
            <a:avLst/>
          </a:prstGeom>
          <a:noFill/>
        </p:spPr>
        <p:txBody>
          <a:bodyPr wrap="none" rtlCol="0">
            <a:spAutoFit/>
          </a:bodyPr>
          <a:lstStyle/>
          <a:p>
            <a:r>
              <a:rPr lang="cs-CZ" sz="2000" dirty="0"/>
              <a:t>(1787-1789,7)</a:t>
            </a:r>
            <a:r>
              <a:rPr lang="cs-CZ" sz="2000" baseline="30000" dirty="0"/>
              <a:t>2</a:t>
            </a:r>
            <a:r>
              <a:rPr lang="cs-CZ" sz="2000" i="1" dirty="0"/>
              <a:t> </a:t>
            </a:r>
            <a:endParaRPr lang="cs-CZ" sz="2000" dirty="0"/>
          </a:p>
          <a:p>
            <a:endParaRPr lang="cs-CZ" sz="2000" dirty="0" smtClean="0"/>
          </a:p>
        </p:txBody>
      </p:sp>
      <p:sp>
        <p:nvSpPr>
          <p:cNvPr id="22" name="TextovéPole 21"/>
          <p:cNvSpPr txBox="1"/>
          <p:nvPr/>
        </p:nvSpPr>
        <p:spPr>
          <a:xfrm>
            <a:off x="1698004" y="4944912"/>
            <a:ext cx="898003" cy="400110"/>
          </a:xfrm>
          <a:prstGeom prst="rect">
            <a:avLst/>
          </a:prstGeom>
          <a:noFill/>
        </p:spPr>
        <p:txBody>
          <a:bodyPr wrap="none" rtlCol="0">
            <a:spAutoFit/>
          </a:bodyPr>
          <a:lstStyle/>
          <a:p>
            <a:r>
              <a:rPr lang="cs-CZ" sz="2000" dirty="0" smtClean="0"/>
              <a:t>1789,7</a:t>
            </a:r>
          </a:p>
        </p:txBody>
      </p:sp>
      <p:sp>
        <p:nvSpPr>
          <p:cNvPr id="23" name="TextovéPole 22"/>
          <p:cNvSpPr txBox="1"/>
          <p:nvPr/>
        </p:nvSpPr>
        <p:spPr>
          <a:xfrm>
            <a:off x="2859891" y="4736032"/>
            <a:ext cx="389850" cy="430887"/>
          </a:xfrm>
          <a:prstGeom prst="rect">
            <a:avLst/>
          </a:prstGeom>
          <a:noFill/>
        </p:spPr>
        <p:txBody>
          <a:bodyPr wrap="none" rtlCol="0">
            <a:spAutoFit/>
          </a:bodyPr>
          <a:lstStyle/>
          <a:p>
            <a:r>
              <a:rPr lang="cs-CZ" sz="2200" dirty="0" smtClean="0"/>
              <a:t>+ </a:t>
            </a:r>
          </a:p>
        </p:txBody>
      </p:sp>
      <p:cxnSp>
        <p:nvCxnSpPr>
          <p:cNvPr id="24" name="Přímá spojnice 23"/>
          <p:cNvCxnSpPr/>
          <p:nvPr/>
        </p:nvCxnSpPr>
        <p:spPr>
          <a:xfrm>
            <a:off x="3252164" y="4966864"/>
            <a:ext cx="14256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172507" y="4566754"/>
            <a:ext cx="1603324" cy="707886"/>
          </a:xfrm>
          <a:prstGeom prst="rect">
            <a:avLst/>
          </a:prstGeom>
          <a:noFill/>
        </p:spPr>
        <p:txBody>
          <a:bodyPr wrap="none" rtlCol="0">
            <a:spAutoFit/>
          </a:bodyPr>
          <a:lstStyle/>
          <a:p>
            <a:r>
              <a:rPr lang="cs-CZ" sz="2000" dirty="0" smtClean="0"/>
              <a:t>(3039-3040)</a:t>
            </a:r>
            <a:r>
              <a:rPr lang="cs-CZ" sz="2000" baseline="30000" dirty="0" smtClean="0"/>
              <a:t>2</a:t>
            </a:r>
            <a:r>
              <a:rPr lang="cs-CZ" sz="2000" i="1" dirty="0" smtClean="0"/>
              <a:t> </a:t>
            </a:r>
            <a:endParaRPr lang="cs-CZ" sz="2000" dirty="0"/>
          </a:p>
          <a:p>
            <a:endParaRPr lang="cs-CZ" sz="2000" dirty="0" smtClean="0"/>
          </a:p>
        </p:txBody>
      </p:sp>
      <p:sp>
        <p:nvSpPr>
          <p:cNvPr id="26" name="TextovéPole 25"/>
          <p:cNvSpPr txBox="1"/>
          <p:nvPr/>
        </p:nvSpPr>
        <p:spPr>
          <a:xfrm>
            <a:off x="3612982" y="4944912"/>
            <a:ext cx="704039" cy="400110"/>
          </a:xfrm>
          <a:prstGeom prst="rect">
            <a:avLst/>
          </a:prstGeom>
          <a:noFill/>
        </p:spPr>
        <p:txBody>
          <a:bodyPr wrap="none" rtlCol="0">
            <a:spAutoFit/>
          </a:bodyPr>
          <a:lstStyle/>
          <a:p>
            <a:r>
              <a:rPr lang="cs-CZ" sz="2000" dirty="0" smtClean="0"/>
              <a:t>3040</a:t>
            </a:r>
          </a:p>
        </p:txBody>
      </p:sp>
      <p:sp>
        <p:nvSpPr>
          <p:cNvPr id="27" name="TextovéPole 26"/>
          <p:cNvSpPr txBox="1"/>
          <p:nvPr/>
        </p:nvSpPr>
        <p:spPr>
          <a:xfrm>
            <a:off x="4772446" y="4751420"/>
            <a:ext cx="389850" cy="430887"/>
          </a:xfrm>
          <a:prstGeom prst="rect">
            <a:avLst/>
          </a:prstGeom>
          <a:noFill/>
        </p:spPr>
        <p:txBody>
          <a:bodyPr wrap="none" rtlCol="0">
            <a:spAutoFit/>
          </a:bodyPr>
          <a:lstStyle/>
          <a:p>
            <a:r>
              <a:rPr lang="cs-CZ" sz="2200" dirty="0" smtClean="0"/>
              <a:t>+ </a:t>
            </a:r>
          </a:p>
        </p:txBody>
      </p:sp>
      <p:cxnSp>
        <p:nvCxnSpPr>
          <p:cNvPr id="28" name="Přímá spojnice 27"/>
          <p:cNvCxnSpPr/>
          <p:nvPr/>
        </p:nvCxnSpPr>
        <p:spPr>
          <a:xfrm>
            <a:off x="5204465" y="4966864"/>
            <a:ext cx="14256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5124808" y="4566754"/>
            <a:ext cx="1797287" cy="707886"/>
          </a:xfrm>
          <a:prstGeom prst="rect">
            <a:avLst/>
          </a:prstGeom>
          <a:noFill/>
        </p:spPr>
        <p:txBody>
          <a:bodyPr wrap="none" rtlCol="0">
            <a:spAutoFit/>
          </a:bodyPr>
          <a:lstStyle/>
          <a:p>
            <a:r>
              <a:rPr lang="cs-CZ" sz="2000" dirty="0" smtClean="0"/>
              <a:t>(1303-1299,3)</a:t>
            </a:r>
            <a:r>
              <a:rPr lang="cs-CZ" sz="2000" baseline="30000" dirty="0" smtClean="0"/>
              <a:t>2</a:t>
            </a:r>
            <a:r>
              <a:rPr lang="cs-CZ" sz="2000" i="1" dirty="0" smtClean="0"/>
              <a:t> </a:t>
            </a:r>
            <a:endParaRPr lang="cs-CZ" sz="2000" dirty="0"/>
          </a:p>
          <a:p>
            <a:endParaRPr lang="cs-CZ" sz="2000" dirty="0" smtClean="0"/>
          </a:p>
        </p:txBody>
      </p:sp>
      <p:sp>
        <p:nvSpPr>
          <p:cNvPr id="30" name="TextovéPole 29"/>
          <p:cNvSpPr txBox="1"/>
          <p:nvPr/>
        </p:nvSpPr>
        <p:spPr>
          <a:xfrm>
            <a:off x="5565283" y="4944912"/>
            <a:ext cx="898003" cy="400110"/>
          </a:xfrm>
          <a:prstGeom prst="rect">
            <a:avLst/>
          </a:prstGeom>
          <a:noFill/>
        </p:spPr>
        <p:txBody>
          <a:bodyPr wrap="none" rtlCol="0">
            <a:spAutoFit/>
          </a:bodyPr>
          <a:lstStyle/>
          <a:p>
            <a:r>
              <a:rPr lang="cs-CZ" sz="2000" dirty="0" smtClean="0"/>
              <a:t>1299,3</a:t>
            </a:r>
          </a:p>
        </p:txBody>
      </p:sp>
      <p:sp>
        <p:nvSpPr>
          <p:cNvPr id="31" name="TextovéPole 30"/>
          <p:cNvSpPr txBox="1"/>
          <p:nvPr/>
        </p:nvSpPr>
        <p:spPr>
          <a:xfrm>
            <a:off x="6652152" y="4736032"/>
            <a:ext cx="1141659" cy="400110"/>
          </a:xfrm>
          <a:prstGeom prst="rect">
            <a:avLst/>
          </a:prstGeom>
          <a:noFill/>
        </p:spPr>
        <p:txBody>
          <a:bodyPr wrap="none" rtlCol="0">
            <a:spAutoFit/>
          </a:bodyPr>
          <a:lstStyle/>
          <a:p>
            <a:r>
              <a:rPr lang="cs-CZ" sz="2000" dirty="0" smtClean="0">
                <a:solidFill>
                  <a:srgbClr val="FF0000"/>
                </a:solidFill>
              </a:rPr>
              <a:t> = 0,0144</a:t>
            </a:r>
          </a:p>
        </p:txBody>
      </p:sp>
      <p:sp>
        <p:nvSpPr>
          <p:cNvPr id="4" name="TextovéPole 3"/>
          <p:cNvSpPr txBox="1"/>
          <p:nvPr/>
        </p:nvSpPr>
        <p:spPr>
          <a:xfrm>
            <a:off x="581672" y="5537533"/>
            <a:ext cx="3130665" cy="1015663"/>
          </a:xfrm>
          <a:prstGeom prst="rect">
            <a:avLst/>
          </a:prstGeom>
          <a:noFill/>
        </p:spPr>
        <p:txBody>
          <a:bodyPr wrap="none" rtlCol="0">
            <a:spAutoFit/>
          </a:bodyPr>
          <a:lstStyle/>
          <a:p>
            <a:r>
              <a:rPr lang="cs-CZ" sz="2000" dirty="0" err="1" smtClean="0"/>
              <a:t>df</a:t>
            </a:r>
            <a:r>
              <a:rPr lang="cs-CZ" sz="2000" dirty="0" smtClean="0"/>
              <a:t> = 1</a:t>
            </a:r>
          </a:p>
          <a:p>
            <a:r>
              <a:rPr lang="cs-CZ" sz="2000" dirty="0" smtClean="0">
                <a:latin typeface="Symbol" panose="05050102010706020507" pitchFamily="18" charset="2"/>
              </a:rPr>
              <a:t>a</a:t>
            </a:r>
            <a:r>
              <a:rPr lang="cs-CZ" sz="2000" dirty="0" smtClean="0"/>
              <a:t> = 0,5</a:t>
            </a:r>
          </a:p>
          <a:p>
            <a:r>
              <a:rPr lang="cs-CZ" sz="2000" dirty="0" smtClean="0"/>
              <a:t>Kritická hodnota </a:t>
            </a:r>
            <a:r>
              <a:rPr lang="cs-CZ" sz="2000" i="1" dirty="0"/>
              <a:t>X</a:t>
            </a:r>
            <a:r>
              <a:rPr lang="cs-CZ" sz="2000" i="1" baseline="30000" dirty="0"/>
              <a:t>2 </a:t>
            </a:r>
            <a:r>
              <a:rPr lang="cs-CZ" sz="2000" i="1" baseline="30000" dirty="0" smtClean="0"/>
              <a:t> </a:t>
            </a:r>
            <a:r>
              <a:rPr lang="cs-CZ" sz="2000" dirty="0" smtClean="0"/>
              <a:t>= 3,841  </a:t>
            </a:r>
          </a:p>
        </p:txBody>
      </p:sp>
      <p:sp>
        <p:nvSpPr>
          <p:cNvPr id="5" name="TextovéPole 4"/>
          <p:cNvSpPr txBox="1"/>
          <p:nvPr/>
        </p:nvSpPr>
        <p:spPr>
          <a:xfrm>
            <a:off x="3456239" y="6137699"/>
            <a:ext cx="1083951" cy="707886"/>
          </a:xfrm>
          <a:prstGeom prst="rect">
            <a:avLst/>
          </a:prstGeom>
          <a:noFill/>
        </p:spPr>
        <p:txBody>
          <a:bodyPr wrap="none" rtlCol="0">
            <a:spAutoFit/>
          </a:bodyPr>
          <a:lstStyle/>
          <a:p>
            <a:r>
              <a:rPr lang="en-US" sz="2000" dirty="0" smtClean="0"/>
              <a:t>&gt; </a:t>
            </a:r>
            <a:r>
              <a:rPr lang="cs-CZ" sz="2000" dirty="0"/>
              <a:t>0,0144</a:t>
            </a:r>
          </a:p>
          <a:p>
            <a:r>
              <a:rPr lang="en-US" sz="2000" dirty="0" smtClean="0"/>
              <a:t> </a:t>
            </a:r>
            <a:endParaRPr lang="cs-CZ" sz="2000" dirty="0" smtClean="0"/>
          </a:p>
        </p:txBody>
      </p:sp>
      <p:sp>
        <p:nvSpPr>
          <p:cNvPr id="9" name="TextovéPole 8"/>
          <p:cNvSpPr txBox="1"/>
          <p:nvPr/>
        </p:nvSpPr>
        <p:spPr>
          <a:xfrm>
            <a:off x="5162296" y="5874806"/>
            <a:ext cx="3814556" cy="707886"/>
          </a:xfrm>
          <a:prstGeom prst="rect">
            <a:avLst/>
          </a:prstGeom>
          <a:noFill/>
        </p:spPr>
        <p:txBody>
          <a:bodyPr wrap="square" rtlCol="0">
            <a:spAutoFit/>
          </a:bodyPr>
          <a:lstStyle/>
          <a:p>
            <a:r>
              <a:rPr lang="cs-CZ" sz="2000" dirty="0" smtClean="0">
                <a:solidFill>
                  <a:srgbClr val="FF0000"/>
                </a:solidFill>
              </a:rPr>
              <a:t>Nemůžeme zamítnout H</a:t>
            </a:r>
            <a:r>
              <a:rPr lang="cs-CZ" sz="2000" baseline="-25000" dirty="0" smtClean="0">
                <a:solidFill>
                  <a:srgbClr val="FF0000"/>
                </a:solidFill>
              </a:rPr>
              <a:t>0</a:t>
            </a:r>
            <a:r>
              <a:rPr lang="cs-CZ" sz="2000" dirty="0" smtClean="0">
                <a:solidFill>
                  <a:srgbClr val="FF0000"/>
                </a:solidFill>
              </a:rPr>
              <a:t>, populace je v HW rovnováze.</a:t>
            </a:r>
          </a:p>
        </p:txBody>
      </p:sp>
    </p:spTree>
    <p:extLst>
      <p:ext uri="{BB962C8B-B14F-4D97-AF65-F5344CB8AC3E}">
        <p14:creationId xmlns:p14="http://schemas.microsoft.com/office/powerpoint/2010/main" val="6293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49" y="133648"/>
            <a:ext cx="7886700" cy="1325563"/>
          </a:xfrm>
        </p:spPr>
        <p:txBody>
          <a:bodyPr/>
          <a:lstStyle/>
          <a:p>
            <a:pPr algn="ctr"/>
            <a:r>
              <a:rPr lang="cs-CZ" dirty="0" smtClean="0">
                <a:solidFill>
                  <a:srgbClr val="C00000"/>
                </a:solidFill>
              </a:rPr>
              <a:t>Alely a polymorfismus</a:t>
            </a:r>
            <a:endParaRPr lang="cs-CZ" dirty="0">
              <a:solidFill>
                <a:srgbClr val="C00000"/>
              </a:solidFill>
            </a:endParaRPr>
          </a:p>
        </p:txBody>
      </p:sp>
      <p:sp>
        <p:nvSpPr>
          <p:cNvPr id="3" name="TextovéPole 2"/>
          <p:cNvSpPr txBox="1"/>
          <p:nvPr/>
        </p:nvSpPr>
        <p:spPr>
          <a:xfrm>
            <a:off x="537209" y="1536166"/>
            <a:ext cx="8193637" cy="4385816"/>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Alely = varianty genu</a:t>
            </a:r>
          </a:p>
          <a:p>
            <a:pPr marL="342900" indent="-342900">
              <a:spcBef>
                <a:spcPts val="3000"/>
              </a:spcBef>
              <a:buFont typeface="Arial" panose="020B0604020202020204" pitchFamily="34" charset="0"/>
              <a:buChar char="•"/>
            </a:pPr>
            <a:r>
              <a:rPr lang="cs-CZ" sz="2200" dirty="0" smtClean="0"/>
              <a:t>Mutace </a:t>
            </a:r>
            <a:r>
              <a:rPr lang="cs-CZ" sz="2200" dirty="0" smtClean="0">
                <a:sym typeface="Wingdings" panose="05000000000000000000" pitchFamily="2" charset="2"/>
              </a:rPr>
              <a:t> vznik nové alely</a:t>
            </a:r>
            <a:endParaRPr lang="cs-CZ" sz="2200" dirty="0" smtClean="0"/>
          </a:p>
          <a:p>
            <a:pPr marL="342900" indent="-342900">
              <a:spcBef>
                <a:spcPts val="3000"/>
              </a:spcBef>
              <a:buFont typeface="Arial" panose="020B0604020202020204" pitchFamily="34" charset="0"/>
              <a:buChar char="•"/>
            </a:pPr>
            <a:r>
              <a:rPr lang="cs-CZ" sz="2200" dirty="0" smtClean="0"/>
              <a:t>Obvykle v populaci mnoho alel od každého genu</a:t>
            </a:r>
          </a:p>
          <a:p>
            <a:pPr marL="342900" indent="-342900">
              <a:spcBef>
                <a:spcPts val="3000"/>
              </a:spcBef>
              <a:buFont typeface="Arial" panose="020B0604020202020204" pitchFamily="34" charset="0"/>
              <a:buChar char="•"/>
            </a:pPr>
            <a:r>
              <a:rPr lang="cs-CZ" sz="2200" dirty="0" smtClean="0"/>
              <a:t>Některé (nebo většina) velmi vzácné, někdy jen v rámci rodiny</a:t>
            </a:r>
          </a:p>
          <a:p>
            <a:pPr marL="342900" indent="-342900">
              <a:spcBef>
                <a:spcPts val="3000"/>
              </a:spcBef>
              <a:buFont typeface="Arial" panose="020B0604020202020204" pitchFamily="34" charset="0"/>
              <a:buChar char="•"/>
            </a:pPr>
            <a:r>
              <a:rPr lang="cs-CZ" sz="2200" dirty="0" smtClean="0"/>
              <a:t>Pokud frekvence druhé nejčastější alely je alespoň 0,01 (1%)</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gen je </a:t>
            </a:r>
            <a:r>
              <a:rPr lang="cs-CZ" sz="2200" dirty="0" smtClean="0">
                <a:solidFill>
                  <a:srgbClr val="0070C0"/>
                </a:solidFill>
                <a:sym typeface="Wingdings" panose="05000000000000000000" pitchFamily="2" charset="2"/>
              </a:rPr>
              <a:t>polymorfní</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Pokud ne </a:t>
            </a:r>
            <a:r>
              <a:rPr lang="en-US" sz="2200" dirty="0" smtClean="0">
                <a:sym typeface="Wingdings" panose="05000000000000000000" pitchFamily="2" charset="2"/>
              </a:rPr>
              <a:t></a:t>
            </a:r>
            <a:r>
              <a:rPr lang="cs-CZ" sz="2200" dirty="0" smtClean="0">
                <a:sym typeface="Wingdings" panose="05000000000000000000" pitchFamily="2" charset="2"/>
              </a:rPr>
              <a:t> </a:t>
            </a:r>
            <a:r>
              <a:rPr lang="cs-CZ" sz="2200" dirty="0" err="1" smtClean="0">
                <a:solidFill>
                  <a:srgbClr val="0070C0"/>
                </a:solidFill>
                <a:sym typeface="Wingdings" panose="05000000000000000000" pitchFamily="2" charset="2"/>
              </a:rPr>
              <a:t>monomorfní</a:t>
            </a:r>
            <a:endParaRPr lang="cs-CZ" sz="2200" dirty="0" smtClean="0">
              <a:solidFill>
                <a:srgbClr val="0070C0"/>
              </a:solidFill>
            </a:endParaRPr>
          </a:p>
        </p:txBody>
      </p:sp>
    </p:spTree>
    <p:extLst>
      <p:ext uri="{BB962C8B-B14F-4D97-AF65-F5344CB8AC3E}">
        <p14:creationId xmlns:p14="http://schemas.microsoft.com/office/powerpoint/2010/main" val="125837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21286"/>
            <a:ext cx="7886700" cy="1325563"/>
          </a:xfrm>
        </p:spPr>
        <p:txBody>
          <a:bodyPr>
            <a:normAutofit/>
          </a:bodyPr>
          <a:lstStyle/>
          <a:p>
            <a:pPr algn="ctr"/>
            <a:r>
              <a:rPr lang="cs-CZ" sz="4000" dirty="0" err="1">
                <a:solidFill>
                  <a:srgbClr val="C00000"/>
                </a:solidFill>
              </a:rPr>
              <a:t>HWE</a:t>
            </a:r>
            <a:r>
              <a:rPr lang="cs-CZ" sz="4000" dirty="0">
                <a:solidFill>
                  <a:srgbClr val="C00000"/>
                </a:solidFill>
              </a:rPr>
              <a:t> pro </a:t>
            </a:r>
            <a:r>
              <a:rPr lang="cs-CZ" sz="4000" dirty="0" smtClean="0">
                <a:solidFill>
                  <a:srgbClr val="C00000"/>
                </a:solidFill>
              </a:rPr>
              <a:t>tři alely a alely na X</a:t>
            </a:r>
            <a:endParaRPr lang="en-US" sz="4000" dirty="0">
              <a:solidFill>
                <a:srgbClr val="C00000"/>
              </a:solidFill>
            </a:endParaRPr>
          </a:p>
        </p:txBody>
      </p:sp>
      <p:graphicFrame>
        <p:nvGraphicFramePr>
          <p:cNvPr id="3" name="Tabulka 2"/>
          <p:cNvGraphicFramePr>
            <a:graphicFrameLocks noGrp="1"/>
          </p:cNvGraphicFramePr>
          <p:nvPr>
            <p:extLst>
              <p:ext uri="{D42A27DB-BD31-4B8C-83A1-F6EECF244321}">
                <p14:modId xmlns:p14="http://schemas.microsoft.com/office/powerpoint/2010/main" val="819014323"/>
              </p:ext>
            </p:extLst>
          </p:nvPr>
        </p:nvGraphicFramePr>
        <p:xfrm>
          <a:off x="538480" y="1376680"/>
          <a:ext cx="7965441" cy="4754880"/>
        </p:xfrm>
        <a:graphic>
          <a:graphicData uri="http://schemas.openxmlformats.org/drawingml/2006/table">
            <a:tbl>
              <a:tblPr firstRow="1" bandRow="1">
                <a:tableStyleId>{5940675A-B579-460E-94D1-54222C63F5DA}</a:tableStyleId>
              </a:tblPr>
              <a:tblGrid>
                <a:gridCol w="2655147"/>
                <a:gridCol w="2655147"/>
                <a:gridCol w="2655147"/>
              </a:tblGrid>
              <a:tr h="370840">
                <a:tc>
                  <a:txBody>
                    <a:bodyPr/>
                    <a:lstStyle/>
                    <a:p>
                      <a:endParaRPr lang="en-US" sz="2000" dirty="0"/>
                    </a:p>
                  </a:txBody>
                  <a:tcPr/>
                </a:tc>
                <a:tc>
                  <a:txBody>
                    <a:bodyPr/>
                    <a:lstStyle/>
                    <a:p>
                      <a:r>
                        <a:rPr lang="cs-CZ" sz="2000" b="1" dirty="0" smtClean="0"/>
                        <a:t>Frekvence alel</a:t>
                      </a:r>
                      <a:endParaRPr lang="en-US" sz="2000" b="1" dirty="0"/>
                    </a:p>
                  </a:txBody>
                  <a:tcPr/>
                </a:tc>
                <a:tc>
                  <a:txBody>
                    <a:bodyPr/>
                    <a:lstStyle/>
                    <a:p>
                      <a:r>
                        <a:rPr lang="cs-CZ" sz="2000" b="1" dirty="0" smtClean="0"/>
                        <a:t>Frekvence genotypů</a:t>
                      </a:r>
                      <a:endParaRPr lang="en-US" sz="2000" b="1" dirty="0"/>
                    </a:p>
                  </a:txBody>
                  <a:tcPr/>
                </a:tc>
              </a:tr>
              <a:tr h="370840">
                <a:tc>
                  <a:txBody>
                    <a:bodyPr/>
                    <a:lstStyle/>
                    <a:p>
                      <a:r>
                        <a:rPr lang="cs-CZ" sz="2000" dirty="0" smtClean="0"/>
                        <a:t>Tři autosomální alely</a:t>
                      </a:r>
                      <a:endParaRPr lang="en-US" sz="2000" dirty="0"/>
                    </a:p>
                  </a:txBody>
                  <a:tcPr/>
                </a:tc>
                <a:tc>
                  <a:txBody>
                    <a:bodyPr/>
                    <a:lstStyle/>
                    <a:p>
                      <a:r>
                        <a:rPr lang="cs-CZ" sz="2000" i="1" dirty="0" smtClean="0"/>
                        <a:t>f(</a:t>
                      </a:r>
                      <a:r>
                        <a:rPr lang="cs-CZ" sz="2000" i="1" dirty="0" err="1" smtClean="0"/>
                        <a:t>A</a:t>
                      </a:r>
                      <a:r>
                        <a:rPr lang="cs-CZ" sz="2000" i="1" baseline="30000" dirty="0" err="1" smtClean="0"/>
                        <a:t>1</a:t>
                      </a:r>
                      <a:r>
                        <a:rPr lang="cs-CZ" sz="2000" i="1" dirty="0" smtClean="0"/>
                        <a:t>) = p</a:t>
                      </a:r>
                      <a:endParaRPr lang="en-US" sz="20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1</a:t>
                      </a:r>
                      <a:r>
                        <a:rPr lang="cs-CZ" sz="2000" i="1" dirty="0" err="1" smtClean="0"/>
                        <a:t>A</a:t>
                      </a:r>
                      <a:r>
                        <a:rPr lang="cs-CZ" sz="2000" i="1" baseline="30000" dirty="0" err="1" smtClean="0"/>
                        <a:t>1</a:t>
                      </a:r>
                      <a:r>
                        <a:rPr lang="cs-CZ" sz="2000" i="1" dirty="0" smtClean="0"/>
                        <a:t>) = </a:t>
                      </a:r>
                      <a:r>
                        <a:rPr lang="cs-CZ" sz="2000" i="1" dirty="0" err="1" smtClean="0"/>
                        <a:t>p</a:t>
                      </a:r>
                      <a:r>
                        <a:rPr lang="cs-CZ" sz="2000" i="1" baseline="30000" dirty="0" err="1" smtClean="0"/>
                        <a:t>2</a:t>
                      </a:r>
                      <a:endParaRPr lang="en-US" sz="2000" dirty="0"/>
                    </a:p>
                  </a:txBody>
                  <a:tcPr/>
                </a:tc>
              </a:tr>
              <a:tr h="370840">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2</a:t>
                      </a:r>
                      <a:r>
                        <a:rPr lang="cs-CZ" sz="2000" i="1" dirty="0" smtClean="0"/>
                        <a:t>) = q</a:t>
                      </a:r>
                      <a:endParaRPr lang="en-US" sz="2000" i="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1</a:t>
                      </a:r>
                      <a:r>
                        <a:rPr lang="cs-CZ" sz="2000" i="1" dirty="0" err="1" smtClean="0"/>
                        <a:t>A</a:t>
                      </a:r>
                      <a:r>
                        <a:rPr lang="cs-CZ" sz="2000" i="1" baseline="30000" dirty="0" err="1" smtClean="0"/>
                        <a:t>2</a:t>
                      </a:r>
                      <a:r>
                        <a:rPr lang="cs-CZ" sz="2000" i="1" dirty="0" smtClean="0"/>
                        <a:t>) = </a:t>
                      </a:r>
                      <a:r>
                        <a:rPr lang="cs-CZ" sz="2000" i="1" dirty="0" err="1" smtClean="0"/>
                        <a:t>2pq</a:t>
                      </a:r>
                      <a:endParaRPr lang="en-US" sz="2000" dirty="0"/>
                    </a:p>
                  </a:txBody>
                  <a:tcPr/>
                </a:tc>
              </a:tr>
              <a:tr h="370840">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3</a:t>
                      </a:r>
                      <a:r>
                        <a:rPr lang="cs-CZ" sz="2000" i="1" dirty="0" smtClean="0"/>
                        <a:t>) = r</a:t>
                      </a:r>
                      <a:endParaRPr lang="en-US" sz="2000" i="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2</a:t>
                      </a:r>
                      <a:r>
                        <a:rPr lang="cs-CZ" sz="2000" i="1" dirty="0" err="1" smtClean="0"/>
                        <a:t>A</a:t>
                      </a:r>
                      <a:r>
                        <a:rPr lang="cs-CZ" sz="2000" i="1" baseline="30000" dirty="0" err="1" smtClean="0"/>
                        <a:t>2</a:t>
                      </a:r>
                      <a:r>
                        <a:rPr lang="cs-CZ" sz="2000" i="1" dirty="0" smtClean="0"/>
                        <a:t>) = </a:t>
                      </a:r>
                      <a:r>
                        <a:rPr lang="cs-CZ" sz="2000" i="1" dirty="0" err="1" smtClean="0"/>
                        <a:t>q</a:t>
                      </a:r>
                      <a:r>
                        <a:rPr lang="cs-CZ" sz="2000" i="1" baseline="30000" dirty="0" err="1" smtClean="0"/>
                        <a:t>2</a:t>
                      </a:r>
                      <a:endParaRPr lang="en-US" sz="2000" dirty="0"/>
                    </a:p>
                  </a:txBody>
                  <a:tcPr/>
                </a:tc>
              </a:tr>
              <a:tr h="37084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1</a:t>
                      </a:r>
                      <a:r>
                        <a:rPr lang="cs-CZ" sz="2000" i="1" dirty="0" err="1" smtClean="0"/>
                        <a:t>A</a:t>
                      </a:r>
                      <a:r>
                        <a:rPr lang="cs-CZ" sz="2000" i="1" baseline="30000" dirty="0" err="1" smtClean="0"/>
                        <a:t>3</a:t>
                      </a:r>
                      <a:r>
                        <a:rPr lang="cs-CZ" sz="2000" i="1" dirty="0" smtClean="0"/>
                        <a:t>) = </a:t>
                      </a:r>
                      <a:r>
                        <a:rPr lang="cs-CZ" sz="2000" i="1" dirty="0" err="1" smtClean="0"/>
                        <a:t>2pr</a:t>
                      </a:r>
                      <a:endParaRPr lang="en-US" sz="2000" dirty="0" smtClean="0"/>
                    </a:p>
                  </a:txBody>
                  <a:tcPr/>
                </a:tc>
              </a:tr>
              <a:tr h="37084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2</a:t>
                      </a:r>
                      <a:r>
                        <a:rPr lang="cs-CZ" sz="2000" i="1" dirty="0" err="1" smtClean="0"/>
                        <a:t>A</a:t>
                      </a:r>
                      <a:r>
                        <a:rPr lang="cs-CZ" sz="2000" i="1" baseline="30000" dirty="0" err="1" smtClean="0"/>
                        <a:t>3</a:t>
                      </a:r>
                      <a:r>
                        <a:rPr lang="cs-CZ" sz="2000" i="1" dirty="0" smtClean="0"/>
                        <a:t>) = </a:t>
                      </a:r>
                      <a:r>
                        <a:rPr lang="cs-CZ" sz="2000" i="1" dirty="0" err="1" smtClean="0"/>
                        <a:t>2qr</a:t>
                      </a:r>
                      <a:endParaRPr lang="en-US" sz="2000" dirty="0"/>
                    </a:p>
                  </a:txBody>
                  <a:tcPr/>
                </a:tc>
              </a:tr>
              <a:tr h="37084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3</a:t>
                      </a:r>
                      <a:r>
                        <a:rPr lang="cs-CZ" sz="2000" i="1" dirty="0" err="1" smtClean="0"/>
                        <a:t>A</a:t>
                      </a:r>
                      <a:r>
                        <a:rPr lang="cs-CZ" sz="2000" i="1" baseline="30000" dirty="0" err="1" smtClean="0"/>
                        <a:t>3</a:t>
                      </a:r>
                      <a:r>
                        <a:rPr lang="cs-CZ" sz="2000" i="1" dirty="0" smtClean="0"/>
                        <a:t>) = </a:t>
                      </a:r>
                      <a:r>
                        <a:rPr lang="cs-CZ" sz="2000" i="1" dirty="0" err="1" smtClean="0"/>
                        <a:t>r</a:t>
                      </a:r>
                      <a:r>
                        <a:rPr lang="cs-CZ" sz="2000" i="1" baseline="30000" dirty="0" err="1" smtClean="0"/>
                        <a:t>2</a:t>
                      </a:r>
                      <a:endParaRPr lang="en-US" sz="2000" baseline="30000" dirty="0"/>
                    </a:p>
                  </a:txBody>
                  <a:tcPr/>
                </a:tc>
              </a:tr>
              <a:tr h="370840">
                <a:tc>
                  <a:txBody>
                    <a:bodyPr/>
                    <a:lstStyle/>
                    <a:p>
                      <a:r>
                        <a:rPr lang="cs-CZ" sz="2000" dirty="0" smtClean="0"/>
                        <a:t>Dvě</a:t>
                      </a:r>
                      <a:r>
                        <a:rPr lang="cs-CZ" sz="2000" baseline="0" dirty="0" smtClean="0"/>
                        <a:t> a</a:t>
                      </a:r>
                      <a:r>
                        <a:rPr lang="cs-CZ" sz="2000" dirty="0" smtClean="0"/>
                        <a:t>lely genu na X</a:t>
                      </a:r>
                      <a:endParaRPr lang="en-US" sz="2000" dirty="0"/>
                    </a:p>
                  </a:txBody>
                  <a:tcPr/>
                </a:tc>
                <a:tc>
                  <a:txBody>
                    <a:bodyPr/>
                    <a:lstStyle/>
                    <a:p>
                      <a:r>
                        <a:rPr lang="cs-CZ" sz="2000" i="1" dirty="0" smtClean="0"/>
                        <a:t>f(A</a:t>
                      </a:r>
                      <a:r>
                        <a:rPr lang="cs-CZ" sz="2000" i="1" baseline="30000" dirty="0" smtClean="0"/>
                        <a:t>1</a:t>
                      </a:r>
                      <a:r>
                        <a:rPr lang="cs-CZ" sz="2000" i="1" dirty="0" smtClean="0"/>
                        <a:t>) = p</a:t>
                      </a:r>
                      <a:endParaRPr lang="en-US" sz="20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1</a:t>
                      </a:r>
                      <a:r>
                        <a:rPr lang="cs-CZ" sz="2000" i="1" dirty="0" err="1" smtClean="0"/>
                        <a:t>A</a:t>
                      </a:r>
                      <a:r>
                        <a:rPr lang="cs-CZ" sz="2000" i="1" baseline="30000" dirty="0" err="1" smtClean="0"/>
                        <a:t>1</a:t>
                      </a:r>
                      <a:r>
                        <a:rPr lang="cs-CZ" sz="2000" i="1" baseline="30000" dirty="0" smtClean="0"/>
                        <a:t> </a:t>
                      </a:r>
                      <a:r>
                        <a:rPr lang="cs-CZ" sz="2000" i="0" baseline="0" dirty="0" smtClean="0"/>
                        <a:t>u samice</a:t>
                      </a:r>
                      <a:r>
                        <a:rPr lang="cs-CZ" sz="2000" i="0" dirty="0" smtClean="0"/>
                        <a:t>)</a:t>
                      </a:r>
                      <a:r>
                        <a:rPr lang="cs-CZ" sz="2000" i="1" dirty="0" smtClean="0"/>
                        <a:t> = </a:t>
                      </a:r>
                      <a:r>
                        <a:rPr lang="cs-CZ" sz="2000" i="1" dirty="0" err="1" smtClean="0"/>
                        <a:t>p</a:t>
                      </a:r>
                      <a:r>
                        <a:rPr lang="cs-CZ" sz="2000" i="1" baseline="30000" dirty="0" err="1" smtClean="0"/>
                        <a:t>2</a:t>
                      </a:r>
                      <a:endParaRPr lang="en-US" sz="2000" dirty="0"/>
                    </a:p>
                  </a:txBody>
                  <a:tcPr/>
                </a:tc>
              </a:tr>
              <a:tr h="370840">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a:t>
                      </a:r>
                      <a:r>
                        <a:rPr lang="cs-CZ" sz="2000" i="1" baseline="30000" dirty="0" smtClean="0"/>
                        <a:t>2</a:t>
                      </a:r>
                      <a:r>
                        <a:rPr lang="cs-CZ" sz="2000" i="1" dirty="0" smtClean="0"/>
                        <a:t>) = q</a:t>
                      </a:r>
                      <a:endParaRPr lang="en-US" sz="2000" i="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1</a:t>
                      </a:r>
                      <a:r>
                        <a:rPr lang="cs-CZ" sz="2000" i="1" dirty="0" err="1" smtClean="0"/>
                        <a:t>A</a:t>
                      </a:r>
                      <a:r>
                        <a:rPr lang="cs-CZ" sz="2000" i="1" baseline="30000" dirty="0" err="1" smtClean="0"/>
                        <a:t>2</a:t>
                      </a:r>
                      <a:r>
                        <a:rPr lang="cs-CZ" sz="2000" i="1" baseline="30000" dirty="0" smtClean="0"/>
                        <a:t> </a:t>
                      </a:r>
                      <a:r>
                        <a:rPr lang="cs-CZ" sz="2000" i="0" baseline="0" dirty="0" smtClean="0"/>
                        <a:t>u samice</a:t>
                      </a:r>
                      <a:r>
                        <a:rPr lang="cs-CZ" sz="2000" i="0" dirty="0" smtClean="0"/>
                        <a:t>)</a:t>
                      </a:r>
                      <a:r>
                        <a:rPr lang="cs-CZ" sz="2000" i="1" dirty="0" smtClean="0"/>
                        <a:t> = </a:t>
                      </a:r>
                      <a:r>
                        <a:rPr lang="cs-CZ" sz="2000" i="1" dirty="0" err="1" smtClean="0"/>
                        <a:t>2pq</a:t>
                      </a:r>
                      <a:endParaRPr lang="en-US" sz="2000" dirty="0" smtClean="0"/>
                    </a:p>
                  </a:txBody>
                  <a:tcPr/>
                </a:tc>
              </a:tr>
              <a:tr h="37084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2</a:t>
                      </a:r>
                      <a:r>
                        <a:rPr lang="cs-CZ" sz="2000" i="1" dirty="0" err="1" smtClean="0"/>
                        <a:t>A</a:t>
                      </a:r>
                      <a:r>
                        <a:rPr lang="cs-CZ" sz="2000" i="1" baseline="30000" dirty="0" err="1" smtClean="0"/>
                        <a:t>2</a:t>
                      </a:r>
                      <a:r>
                        <a:rPr lang="cs-CZ" sz="2000" i="1" baseline="30000" dirty="0" smtClean="0"/>
                        <a:t> </a:t>
                      </a:r>
                      <a:r>
                        <a:rPr lang="cs-CZ" sz="2000" i="0" baseline="0" dirty="0" smtClean="0"/>
                        <a:t>u samice</a:t>
                      </a:r>
                      <a:r>
                        <a:rPr lang="cs-CZ" sz="2000" i="0" dirty="0" smtClean="0"/>
                        <a:t>)</a:t>
                      </a:r>
                      <a:r>
                        <a:rPr lang="cs-CZ" sz="2000" i="1" dirty="0" smtClean="0"/>
                        <a:t> = </a:t>
                      </a:r>
                      <a:r>
                        <a:rPr lang="cs-CZ" sz="2000" i="1" dirty="0" err="1" smtClean="0"/>
                        <a:t>q</a:t>
                      </a:r>
                      <a:r>
                        <a:rPr lang="cs-CZ" sz="2000" i="1" baseline="30000" dirty="0" err="1" smtClean="0"/>
                        <a:t>2</a:t>
                      </a:r>
                      <a:endParaRPr lang="en-US" sz="2000" dirty="0" smtClean="0"/>
                    </a:p>
                  </a:txBody>
                  <a:tcPr/>
                </a:tc>
              </a:tr>
              <a:tr h="37084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1</a:t>
                      </a:r>
                      <a:r>
                        <a:rPr lang="cs-CZ" sz="2000" i="1" baseline="30000" dirty="0" smtClean="0"/>
                        <a:t> </a:t>
                      </a:r>
                      <a:r>
                        <a:rPr lang="cs-CZ" sz="2000" i="0" baseline="0" dirty="0" smtClean="0"/>
                        <a:t>u samce</a:t>
                      </a:r>
                      <a:r>
                        <a:rPr lang="cs-CZ" sz="2000" i="0" dirty="0" smtClean="0"/>
                        <a:t>)</a:t>
                      </a:r>
                      <a:r>
                        <a:rPr lang="cs-CZ" sz="2000" i="1" dirty="0" smtClean="0"/>
                        <a:t> = p</a:t>
                      </a:r>
                      <a:endParaRPr lang="en-US" sz="2000" dirty="0" smtClean="0"/>
                    </a:p>
                  </a:txBody>
                  <a:tcPr/>
                </a:tc>
              </a:tr>
              <a:tr h="370840">
                <a:tc>
                  <a:txBody>
                    <a:bodyPr/>
                    <a:lstStyle/>
                    <a:p>
                      <a:endParaRPr lang="en-US" sz="2000" dirty="0"/>
                    </a:p>
                  </a:txBody>
                  <a:tcPr/>
                </a:tc>
                <a:tc>
                  <a:txBody>
                    <a:bodyPr/>
                    <a:lstStyle/>
                    <a:p>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i="1" dirty="0" smtClean="0"/>
                        <a:t>f(</a:t>
                      </a:r>
                      <a:r>
                        <a:rPr lang="cs-CZ" sz="2000" i="1" dirty="0" err="1" smtClean="0"/>
                        <a:t>A</a:t>
                      </a:r>
                      <a:r>
                        <a:rPr lang="cs-CZ" sz="2000" i="1" baseline="30000" dirty="0" err="1" smtClean="0"/>
                        <a:t>2</a:t>
                      </a:r>
                      <a:r>
                        <a:rPr lang="cs-CZ" sz="2000" i="1" baseline="30000" dirty="0" smtClean="0"/>
                        <a:t> </a:t>
                      </a:r>
                      <a:r>
                        <a:rPr lang="cs-CZ" sz="2000" i="0" baseline="0" dirty="0" smtClean="0"/>
                        <a:t>u samce</a:t>
                      </a:r>
                      <a:r>
                        <a:rPr lang="cs-CZ" sz="2000" i="0" dirty="0" smtClean="0"/>
                        <a:t>)</a:t>
                      </a:r>
                      <a:r>
                        <a:rPr lang="cs-CZ" sz="2000" i="1" dirty="0" smtClean="0"/>
                        <a:t> = q</a:t>
                      </a:r>
                      <a:endParaRPr lang="en-US" sz="2000" dirty="0" smtClean="0"/>
                    </a:p>
                  </a:txBody>
                  <a:tcPr/>
                </a:tc>
              </a:tr>
            </a:tbl>
          </a:graphicData>
        </a:graphic>
      </p:graphicFrame>
      <p:sp>
        <p:nvSpPr>
          <p:cNvPr id="4" name="Obdélník 3"/>
          <p:cNvSpPr/>
          <p:nvPr/>
        </p:nvSpPr>
        <p:spPr>
          <a:xfrm>
            <a:off x="5876544" y="1828800"/>
            <a:ext cx="134112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5919216" y="2206752"/>
            <a:ext cx="1408176"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5876544" y="2596896"/>
            <a:ext cx="1395984"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5876544" y="3371088"/>
            <a:ext cx="1395984"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5876544" y="2999232"/>
            <a:ext cx="1395984"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5919216" y="4968240"/>
            <a:ext cx="239572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385572" y="4163568"/>
            <a:ext cx="8271256" cy="2255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5876544" y="3785616"/>
            <a:ext cx="1395984"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p:cNvSpPr/>
          <p:nvPr/>
        </p:nvSpPr>
        <p:spPr>
          <a:xfrm>
            <a:off x="5919216" y="4163568"/>
            <a:ext cx="222504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délník 12"/>
          <p:cNvSpPr/>
          <p:nvPr/>
        </p:nvSpPr>
        <p:spPr>
          <a:xfrm>
            <a:off x="5876544" y="4584192"/>
            <a:ext cx="239572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délník 13"/>
          <p:cNvSpPr/>
          <p:nvPr/>
        </p:nvSpPr>
        <p:spPr>
          <a:xfrm>
            <a:off x="5876544" y="5382768"/>
            <a:ext cx="239572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délník 14"/>
          <p:cNvSpPr/>
          <p:nvPr/>
        </p:nvSpPr>
        <p:spPr>
          <a:xfrm>
            <a:off x="5876544" y="5754624"/>
            <a:ext cx="239572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0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978" y="344879"/>
            <a:ext cx="7886700" cy="1325563"/>
          </a:xfrm>
        </p:spPr>
        <p:txBody>
          <a:bodyPr vert="horz" lIns="91440" tIns="45720" rIns="91440" bIns="45720" rtlCol="0" anchor="ctr">
            <a:normAutofit/>
          </a:bodyPr>
          <a:lstStyle/>
          <a:p>
            <a:pPr algn="ctr"/>
            <a:r>
              <a:rPr lang="cs-CZ" sz="4000" dirty="0">
                <a:solidFill>
                  <a:srgbClr val="C00000"/>
                </a:solidFill>
              </a:rPr>
              <a:t>Frekvence alel na chromosomu X a </a:t>
            </a:r>
            <a:r>
              <a:rPr lang="cs-CZ" sz="4000" dirty="0" smtClean="0">
                <a:solidFill>
                  <a:srgbClr val="C00000"/>
                </a:solidFill>
              </a:rPr>
              <a:t>Z při </a:t>
            </a:r>
            <a:r>
              <a:rPr lang="cs-CZ" sz="4000" dirty="0" err="1" smtClean="0">
                <a:solidFill>
                  <a:srgbClr val="C00000"/>
                </a:solidFill>
              </a:rPr>
              <a:t>HWE</a:t>
            </a:r>
            <a:endParaRPr lang="en-US" sz="4000" dirty="0">
              <a:solidFill>
                <a:srgbClr val="C00000"/>
              </a:solidFill>
            </a:endParaRPr>
          </a:p>
        </p:txBody>
      </p:sp>
      <p:sp>
        <p:nvSpPr>
          <p:cNvPr id="3" name="TextovéPole 2"/>
          <p:cNvSpPr txBox="1"/>
          <p:nvPr/>
        </p:nvSpPr>
        <p:spPr>
          <a:xfrm>
            <a:off x="638978" y="1838064"/>
            <a:ext cx="6003631" cy="430887"/>
          </a:xfrm>
          <a:prstGeom prst="rect">
            <a:avLst/>
          </a:prstGeom>
          <a:noFill/>
        </p:spPr>
        <p:txBody>
          <a:bodyPr wrap="none" rtlCol="0">
            <a:spAutoFit/>
          </a:bodyPr>
          <a:lstStyle/>
          <a:p>
            <a:r>
              <a:rPr lang="cs-CZ" sz="2200" dirty="0" smtClean="0"/>
              <a:t>= frekvence fenotypu u </a:t>
            </a:r>
            <a:r>
              <a:rPr lang="cs-CZ" sz="2200" dirty="0" err="1" smtClean="0"/>
              <a:t>heterogametického</a:t>
            </a:r>
            <a:r>
              <a:rPr lang="cs-CZ" sz="2200" dirty="0" smtClean="0"/>
              <a:t> pohlaví</a:t>
            </a:r>
            <a:endParaRPr lang="en-US" sz="2200" dirty="0" smtClean="0"/>
          </a:p>
        </p:txBody>
      </p:sp>
      <p:sp>
        <p:nvSpPr>
          <p:cNvPr id="4" name="TextovéPole 3"/>
          <p:cNvSpPr txBox="1"/>
          <p:nvPr/>
        </p:nvSpPr>
        <p:spPr>
          <a:xfrm>
            <a:off x="539826" y="2595819"/>
            <a:ext cx="7844010" cy="3570208"/>
          </a:xfrm>
          <a:prstGeom prst="rect">
            <a:avLst/>
          </a:prstGeom>
          <a:noFill/>
        </p:spPr>
        <p:txBody>
          <a:bodyPr wrap="square" rtlCol="0">
            <a:spAutoFit/>
          </a:bodyPr>
          <a:lstStyle/>
          <a:p>
            <a:r>
              <a:rPr lang="cs-CZ" sz="2200" dirty="0" smtClean="0"/>
              <a:t>Př. </a:t>
            </a:r>
          </a:p>
          <a:p>
            <a:pPr marL="342900" indent="-342900">
              <a:spcAft>
                <a:spcPts val="1200"/>
              </a:spcAft>
              <a:buFont typeface="Arial" panose="020B0604020202020204" pitchFamily="34" charset="0"/>
              <a:buChar char="•"/>
            </a:pPr>
            <a:r>
              <a:rPr lang="cs-CZ" sz="2200" dirty="0" smtClean="0"/>
              <a:t>Celkem 100 mužů</a:t>
            </a:r>
          </a:p>
          <a:p>
            <a:pPr marL="342900" indent="-342900">
              <a:spcAft>
                <a:spcPts val="1200"/>
              </a:spcAft>
              <a:buFont typeface="Arial" panose="020B0604020202020204" pitchFamily="34" charset="0"/>
              <a:buChar char="•"/>
            </a:pPr>
            <a:r>
              <a:rPr lang="cs-CZ" sz="2200" dirty="0" smtClean="0"/>
              <a:t>Z toho 12 má daltonismus (typ barvosleposti vázaný na X)</a:t>
            </a:r>
          </a:p>
          <a:p>
            <a:pPr marL="342900" indent="-342900">
              <a:spcAft>
                <a:spcPts val="1200"/>
              </a:spcAft>
              <a:buFont typeface="Arial" panose="020B0604020202020204" pitchFamily="34" charset="0"/>
              <a:buChar char="•"/>
            </a:pPr>
            <a:r>
              <a:rPr lang="cs-CZ" sz="2200" dirty="0" smtClean="0"/>
              <a:t>88 vidí normálně</a:t>
            </a:r>
          </a:p>
          <a:p>
            <a:pPr marL="342900" indent="-342900">
              <a:spcAft>
                <a:spcPts val="1200"/>
              </a:spcAft>
              <a:buFont typeface="Arial" panose="020B0604020202020204" pitchFamily="34" charset="0"/>
              <a:buChar char="•"/>
            </a:pPr>
            <a:r>
              <a:rPr lang="cs-CZ" sz="2200" dirty="0" smtClean="0"/>
              <a:t>Frekvence barvoslepé alely je 12/100 = 0,12</a:t>
            </a:r>
          </a:p>
          <a:p>
            <a:pPr marL="342900" indent="-342900">
              <a:spcAft>
                <a:spcPts val="1200"/>
              </a:spcAft>
              <a:buFont typeface="Arial" panose="020B0604020202020204" pitchFamily="34" charset="0"/>
              <a:buChar char="•"/>
            </a:pPr>
            <a:r>
              <a:rPr lang="cs-CZ" sz="2200" dirty="0"/>
              <a:t>Frekvence standardní alely je 88/100 = 0,88 </a:t>
            </a:r>
          </a:p>
          <a:p>
            <a:pPr marL="342900" indent="-342900">
              <a:spcAft>
                <a:spcPts val="1200"/>
              </a:spcAft>
              <a:buFont typeface="Arial" panose="020B0604020202020204" pitchFamily="34" charset="0"/>
              <a:buChar char="•"/>
            </a:pPr>
            <a:r>
              <a:rPr lang="cs-CZ" sz="2200" dirty="0" smtClean="0"/>
              <a:t>Nebo pokud </a:t>
            </a:r>
            <a:r>
              <a:rPr lang="cs-CZ" sz="2200" dirty="0"/>
              <a:t>už známe frekvenci jedné alely (ze dvou), můžeme spočítat frekvenci druhé 1- 0,12 = </a:t>
            </a:r>
            <a:r>
              <a:rPr lang="cs-CZ" sz="2200" dirty="0" smtClean="0"/>
              <a:t>0,88</a:t>
            </a:r>
            <a:endParaRPr lang="en-US" sz="2200" dirty="0"/>
          </a:p>
        </p:txBody>
      </p:sp>
    </p:spTree>
    <p:extLst>
      <p:ext uri="{BB962C8B-B14F-4D97-AF65-F5344CB8AC3E}">
        <p14:creationId xmlns:p14="http://schemas.microsoft.com/office/powerpoint/2010/main" val="129964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809" y="166823"/>
            <a:ext cx="7886700" cy="1325563"/>
          </a:xfrm>
        </p:spPr>
        <p:txBody>
          <a:bodyPr>
            <a:normAutofit/>
          </a:bodyPr>
          <a:lstStyle/>
          <a:p>
            <a:pPr algn="ctr"/>
            <a:r>
              <a:rPr lang="cs-CZ" sz="4000" dirty="0" smtClean="0">
                <a:solidFill>
                  <a:srgbClr val="C00000"/>
                </a:solidFill>
              </a:rPr>
              <a:t>Rekapitulace</a:t>
            </a:r>
            <a:endParaRPr lang="en-US" sz="4000" dirty="0">
              <a:solidFill>
                <a:srgbClr val="C00000"/>
              </a:solidFill>
            </a:endParaRPr>
          </a:p>
        </p:txBody>
      </p:sp>
      <p:sp>
        <p:nvSpPr>
          <p:cNvPr id="3" name="TextovéPole 2"/>
          <p:cNvSpPr txBox="1"/>
          <p:nvPr/>
        </p:nvSpPr>
        <p:spPr>
          <a:xfrm>
            <a:off x="528808" y="1443209"/>
            <a:ext cx="8009263" cy="4632037"/>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cs-CZ" sz="2200" dirty="0" smtClean="0"/>
              <a:t>HW rovnováha může skoro nastat u velké sexuální náhodně se křížící populace.</a:t>
            </a:r>
          </a:p>
          <a:p>
            <a:pPr marL="342900" indent="-342900">
              <a:spcAft>
                <a:spcPts val="1800"/>
              </a:spcAft>
              <a:buFont typeface="Arial" panose="020B0604020202020204" pitchFamily="34" charset="0"/>
              <a:buChar char="•"/>
            </a:pPr>
            <a:r>
              <a:rPr lang="cs-CZ" sz="2200" dirty="0" smtClean="0"/>
              <a:t>Narušují ji mutace, migrace a selekce.  </a:t>
            </a:r>
          </a:p>
          <a:p>
            <a:pPr marL="342900" indent="-342900">
              <a:spcAft>
                <a:spcPts val="1800"/>
              </a:spcAft>
              <a:buFont typeface="Arial" panose="020B0604020202020204" pitchFamily="34" charset="0"/>
              <a:buChar char="•"/>
            </a:pPr>
            <a:r>
              <a:rPr lang="cs-CZ" sz="2200" dirty="0" smtClean="0"/>
              <a:t>Populace v </a:t>
            </a:r>
            <a:r>
              <a:rPr lang="cs-CZ" sz="2200" dirty="0" err="1" smtClean="0"/>
              <a:t>Hardy-Weinbergově</a:t>
            </a:r>
            <a:r>
              <a:rPr lang="cs-CZ" sz="2200" dirty="0" smtClean="0"/>
              <a:t> rovnováze se nemění – frekvence alel se nemění.</a:t>
            </a:r>
          </a:p>
          <a:p>
            <a:pPr marL="342900" indent="-342900">
              <a:spcAft>
                <a:spcPts val="1800"/>
              </a:spcAft>
              <a:buFont typeface="Arial" panose="020B0604020202020204" pitchFamily="34" charset="0"/>
              <a:buChar char="•"/>
            </a:pPr>
            <a:r>
              <a:rPr lang="cs-CZ" sz="2200" dirty="0" smtClean="0"/>
              <a:t>Při HW rovnováze lze z frekvence alel odvodit frekvenci genotypů.</a:t>
            </a:r>
          </a:p>
          <a:p>
            <a:pPr marL="342900" indent="-342900">
              <a:spcAft>
                <a:spcPts val="1800"/>
              </a:spcAft>
              <a:buFont typeface="Arial" panose="020B0604020202020204" pitchFamily="34" charset="0"/>
              <a:buChar char="•"/>
            </a:pPr>
            <a:r>
              <a:rPr lang="cs-CZ" sz="2200" dirty="0" smtClean="0"/>
              <a:t>HW rovnováhu zvažujeme vždy jen pro jeden </a:t>
            </a:r>
            <a:r>
              <a:rPr lang="cs-CZ" sz="2200" dirty="0" err="1" smtClean="0"/>
              <a:t>lokus</a:t>
            </a:r>
            <a:r>
              <a:rPr lang="cs-CZ" sz="2200" dirty="0" smtClean="0"/>
              <a:t> (gen pro </a:t>
            </a:r>
            <a:r>
              <a:rPr lang="cs-CZ" sz="2200" dirty="0" err="1" smtClean="0"/>
              <a:t>AB0</a:t>
            </a:r>
            <a:r>
              <a:rPr lang="cs-CZ" sz="2200" dirty="0" smtClean="0"/>
              <a:t> je v HW, gen pro </a:t>
            </a:r>
            <a:r>
              <a:rPr lang="cs-CZ" sz="2200" dirty="0" err="1" smtClean="0"/>
              <a:t>fenylalaninhydroxylázu</a:t>
            </a:r>
            <a:r>
              <a:rPr lang="cs-CZ" sz="2200" dirty="0" smtClean="0"/>
              <a:t> ne)</a:t>
            </a:r>
          </a:p>
          <a:p>
            <a:pPr marL="342900" indent="-342900">
              <a:spcAft>
                <a:spcPts val="1800"/>
              </a:spcAft>
              <a:buFont typeface="Arial" panose="020B0604020202020204" pitchFamily="34" charset="0"/>
              <a:buChar char="•"/>
            </a:pPr>
            <a:r>
              <a:rPr lang="cs-CZ" sz="2200" dirty="0" smtClean="0"/>
              <a:t>To, že je gen v HW rovnováze, neznamená, že jsou frekvence alel stejné (1:1), ale že se nemění. </a:t>
            </a:r>
            <a:endParaRPr lang="en-US" sz="2200" dirty="0" smtClean="0"/>
          </a:p>
        </p:txBody>
      </p:sp>
    </p:spTree>
    <p:extLst>
      <p:ext uri="{BB962C8B-B14F-4D97-AF65-F5344CB8AC3E}">
        <p14:creationId xmlns:p14="http://schemas.microsoft.com/office/powerpoint/2010/main" val="25592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88146"/>
            <a:ext cx="7886700" cy="1325563"/>
          </a:xfrm>
        </p:spPr>
        <p:txBody>
          <a:bodyPr>
            <a:normAutofit/>
          </a:bodyPr>
          <a:lstStyle/>
          <a:p>
            <a:pPr algn="ctr"/>
            <a:r>
              <a:rPr lang="cs-CZ" sz="4000" dirty="0">
                <a:solidFill>
                  <a:srgbClr val="C00000"/>
                </a:solidFill>
              </a:rPr>
              <a:t>Rozdělení populace narušuje HW rovnováhu</a:t>
            </a:r>
          </a:p>
        </p:txBody>
      </p:sp>
      <p:sp>
        <p:nvSpPr>
          <p:cNvPr id="3" name="TextovéPole 2"/>
          <p:cNvSpPr txBox="1"/>
          <p:nvPr/>
        </p:nvSpPr>
        <p:spPr>
          <a:xfrm>
            <a:off x="407730" y="1602866"/>
            <a:ext cx="8328537" cy="2246769"/>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Panmixie = každý jedinec se může pářit s kterýmkoli jiným jedincem opačného pohlaví v populaci.</a:t>
            </a:r>
          </a:p>
          <a:p>
            <a:pPr marL="342900" indent="-342900">
              <a:spcBef>
                <a:spcPts val="1800"/>
              </a:spcBef>
              <a:buFont typeface="Arial" panose="020B0604020202020204" pitchFamily="34" charset="0"/>
              <a:buChar char="•"/>
            </a:pPr>
            <a:r>
              <a:rPr lang="cs-CZ" sz="2200" dirty="0" smtClean="0"/>
              <a:t>Zdánlivě velké populace mohou být rozdělené bariérami</a:t>
            </a:r>
          </a:p>
          <a:p>
            <a:pPr marL="342900" indent="-342900">
              <a:spcBef>
                <a:spcPts val="1800"/>
              </a:spcBef>
              <a:buFont typeface="Arial" panose="020B0604020202020204" pitchFamily="34" charset="0"/>
              <a:buChar char="•"/>
            </a:pPr>
            <a:r>
              <a:rPr lang="cs-CZ" sz="2200" dirty="0" smtClean="0"/>
              <a:t>Alelové četnosti nejsou všude stejné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populace není v HW rovnováze</a:t>
            </a:r>
            <a:endParaRPr lang="cs-CZ" sz="2200" dirty="0" smtClean="0"/>
          </a:p>
        </p:txBody>
      </p:sp>
      <p:sp>
        <p:nvSpPr>
          <p:cNvPr id="9" name="TextovéPole 8"/>
          <p:cNvSpPr txBox="1"/>
          <p:nvPr/>
        </p:nvSpPr>
        <p:spPr>
          <a:xfrm>
            <a:off x="2271252" y="5712063"/>
            <a:ext cx="957313" cy="769441"/>
          </a:xfrm>
          <a:prstGeom prst="rect">
            <a:avLst/>
          </a:prstGeom>
          <a:noFill/>
        </p:spPr>
        <p:txBody>
          <a:bodyPr wrap="none" rtlCol="0">
            <a:spAutoFit/>
          </a:bodyPr>
          <a:lstStyle/>
          <a:p>
            <a:r>
              <a:rPr lang="cs-CZ" sz="2200" i="1" dirty="0"/>
              <a:t>p</a:t>
            </a:r>
            <a:r>
              <a:rPr lang="cs-CZ" sz="2200" dirty="0" smtClean="0"/>
              <a:t> = 0,5</a:t>
            </a:r>
          </a:p>
          <a:p>
            <a:r>
              <a:rPr lang="cs-CZ" sz="2200" i="1" dirty="0"/>
              <a:t>q</a:t>
            </a:r>
            <a:r>
              <a:rPr lang="cs-CZ" sz="2200" dirty="0" smtClean="0"/>
              <a:t> = 0,5</a:t>
            </a:r>
          </a:p>
        </p:txBody>
      </p:sp>
      <p:sp>
        <p:nvSpPr>
          <p:cNvPr id="10" name="TextovéPole 9"/>
          <p:cNvSpPr txBox="1"/>
          <p:nvPr/>
        </p:nvSpPr>
        <p:spPr>
          <a:xfrm>
            <a:off x="5968180" y="5750004"/>
            <a:ext cx="957313" cy="1107996"/>
          </a:xfrm>
          <a:prstGeom prst="rect">
            <a:avLst/>
          </a:prstGeom>
          <a:noFill/>
        </p:spPr>
        <p:txBody>
          <a:bodyPr wrap="none" rtlCol="0">
            <a:spAutoFit/>
          </a:bodyPr>
          <a:lstStyle/>
          <a:p>
            <a:r>
              <a:rPr lang="cs-CZ" sz="2200" i="1" dirty="0"/>
              <a:t>p</a:t>
            </a:r>
            <a:r>
              <a:rPr lang="cs-CZ" sz="2200" dirty="0" smtClean="0"/>
              <a:t> = 0,9</a:t>
            </a:r>
          </a:p>
          <a:p>
            <a:r>
              <a:rPr lang="cs-CZ" sz="2200" i="1" dirty="0"/>
              <a:t>q</a:t>
            </a:r>
            <a:r>
              <a:rPr lang="cs-CZ" sz="2200" dirty="0" smtClean="0"/>
              <a:t> = 0,1</a:t>
            </a:r>
          </a:p>
          <a:p>
            <a:endParaRPr lang="cs-CZ" sz="2200" dirty="0" smtClean="0"/>
          </a:p>
        </p:txBody>
      </p:sp>
      <p:pic>
        <p:nvPicPr>
          <p:cNvPr id="14" name="Obráze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064" y="4014890"/>
            <a:ext cx="7275871" cy="1548925"/>
          </a:xfrm>
          <a:prstGeom prst="rect">
            <a:avLst/>
          </a:prstGeom>
        </p:spPr>
      </p:pic>
    </p:spTree>
    <p:extLst>
      <p:ext uri="{BB962C8B-B14F-4D97-AF65-F5344CB8AC3E}">
        <p14:creationId xmlns:p14="http://schemas.microsoft.com/office/powerpoint/2010/main" val="12071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677" y="1901962"/>
            <a:ext cx="5789397" cy="1232477"/>
          </a:xfrm>
          <a:prstGeom prst="rect">
            <a:avLst/>
          </a:prstGeom>
        </p:spPr>
      </p:pic>
      <p:sp>
        <p:nvSpPr>
          <p:cNvPr id="2" name="Nadpis 1"/>
          <p:cNvSpPr>
            <a:spLocks noGrp="1"/>
          </p:cNvSpPr>
          <p:nvPr>
            <p:ph type="title"/>
          </p:nvPr>
        </p:nvSpPr>
        <p:spPr>
          <a:xfrm>
            <a:off x="510662" y="1547"/>
            <a:ext cx="7886700" cy="1325563"/>
          </a:xfrm>
        </p:spPr>
        <p:txBody>
          <a:bodyPr>
            <a:normAutofit/>
          </a:bodyPr>
          <a:lstStyle/>
          <a:p>
            <a:pPr algn="ctr"/>
            <a:r>
              <a:rPr lang="cs-CZ" sz="3600" dirty="0" smtClean="0">
                <a:solidFill>
                  <a:srgbClr val="C00000"/>
                </a:solidFill>
              </a:rPr>
              <a:t>S</a:t>
            </a:r>
            <a:r>
              <a:rPr lang="en-US" sz="3600" dirty="0" err="1" smtClean="0">
                <a:solidFill>
                  <a:srgbClr val="C00000"/>
                </a:solidFill>
              </a:rPr>
              <a:t>pojen</a:t>
            </a:r>
            <a:r>
              <a:rPr lang="cs-CZ" sz="3600" dirty="0" smtClean="0">
                <a:solidFill>
                  <a:srgbClr val="C00000"/>
                </a:solidFill>
              </a:rPr>
              <a:t>í</a:t>
            </a:r>
            <a:r>
              <a:rPr lang="en-US" sz="3600" dirty="0" smtClean="0">
                <a:solidFill>
                  <a:srgbClr val="C00000"/>
                </a:solidFill>
              </a:rPr>
              <a:t> </a:t>
            </a:r>
            <a:r>
              <a:rPr lang="en-US" sz="3600" dirty="0" err="1" smtClean="0">
                <a:solidFill>
                  <a:srgbClr val="C00000"/>
                </a:solidFill>
              </a:rPr>
              <a:t>populac</a:t>
            </a:r>
            <a:r>
              <a:rPr lang="cs-CZ" sz="3600" dirty="0" smtClean="0">
                <a:solidFill>
                  <a:srgbClr val="C00000"/>
                </a:solidFill>
              </a:rPr>
              <a:t>í</a:t>
            </a:r>
            <a:endParaRPr lang="cs-CZ" sz="3600" dirty="0">
              <a:solidFill>
                <a:srgbClr val="C00000"/>
              </a:solidFill>
            </a:endParaRPr>
          </a:p>
        </p:txBody>
      </p:sp>
      <p:sp>
        <p:nvSpPr>
          <p:cNvPr id="7" name="TextovéPole 6"/>
          <p:cNvSpPr txBox="1"/>
          <p:nvPr/>
        </p:nvSpPr>
        <p:spPr>
          <a:xfrm>
            <a:off x="4952672" y="1257510"/>
            <a:ext cx="957313" cy="1107996"/>
          </a:xfrm>
          <a:prstGeom prst="rect">
            <a:avLst/>
          </a:prstGeom>
          <a:noFill/>
        </p:spPr>
        <p:txBody>
          <a:bodyPr wrap="none" rtlCol="0">
            <a:spAutoFit/>
          </a:bodyPr>
          <a:lstStyle/>
          <a:p>
            <a:r>
              <a:rPr lang="cs-CZ" sz="2200" i="1" dirty="0"/>
              <a:t>p</a:t>
            </a:r>
            <a:r>
              <a:rPr lang="cs-CZ" sz="2200" dirty="0" smtClean="0"/>
              <a:t> = 0,9</a:t>
            </a:r>
          </a:p>
          <a:p>
            <a:r>
              <a:rPr lang="cs-CZ" sz="2200" i="1" dirty="0"/>
              <a:t>q</a:t>
            </a:r>
            <a:r>
              <a:rPr lang="cs-CZ" sz="2200" dirty="0" smtClean="0"/>
              <a:t> = 0,1</a:t>
            </a:r>
          </a:p>
          <a:p>
            <a:endParaRPr lang="cs-CZ" sz="2200" dirty="0" smtClean="0"/>
          </a:p>
        </p:txBody>
      </p:sp>
      <p:sp>
        <p:nvSpPr>
          <p:cNvPr id="10" name="Šipka dolů 9"/>
          <p:cNvSpPr/>
          <p:nvPr/>
        </p:nvSpPr>
        <p:spPr>
          <a:xfrm>
            <a:off x="3616375" y="2873549"/>
            <a:ext cx="450411" cy="83574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6117783" y="4539346"/>
            <a:ext cx="2690160" cy="769441"/>
          </a:xfrm>
          <a:prstGeom prst="rect">
            <a:avLst/>
          </a:prstGeom>
          <a:noFill/>
        </p:spPr>
        <p:txBody>
          <a:bodyPr wrap="none" rtlCol="0">
            <a:spAutoFit/>
          </a:bodyPr>
          <a:lstStyle/>
          <a:p>
            <a:r>
              <a:rPr lang="cs-CZ" sz="2200" i="1" dirty="0"/>
              <a:t>p</a:t>
            </a:r>
            <a:r>
              <a:rPr lang="cs-CZ" sz="2200" dirty="0" smtClean="0"/>
              <a:t> = (0,5 + 0,9)/2 = 0,7 </a:t>
            </a:r>
          </a:p>
          <a:p>
            <a:r>
              <a:rPr lang="cs-CZ" sz="2200" i="1" dirty="0"/>
              <a:t>q</a:t>
            </a:r>
            <a:r>
              <a:rPr lang="cs-CZ" sz="2200" dirty="0" smtClean="0"/>
              <a:t> = </a:t>
            </a:r>
            <a:r>
              <a:rPr lang="cs-CZ" sz="2200" dirty="0"/>
              <a:t>(0,5 + </a:t>
            </a:r>
            <a:r>
              <a:rPr lang="cs-CZ" sz="2200" dirty="0" smtClean="0"/>
              <a:t>0,1)/2 = 0,3</a:t>
            </a:r>
            <a:endParaRPr lang="cs-CZ" sz="2200" dirty="0"/>
          </a:p>
        </p:txBody>
      </p:sp>
      <p:sp>
        <p:nvSpPr>
          <p:cNvPr id="13" name="TextovéPole 12"/>
          <p:cNvSpPr txBox="1"/>
          <p:nvPr/>
        </p:nvSpPr>
        <p:spPr>
          <a:xfrm>
            <a:off x="137268" y="5671643"/>
            <a:ext cx="9630807" cy="86177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Stejně početné populace </a:t>
            </a:r>
            <a:r>
              <a:rPr lang="cs-CZ" sz="2000" dirty="0" smtClean="0">
                <a:sym typeface="Wingdings" panose="05000000000000000000" pitchFamily="2" charset="2"/>
              </a:rPr>
              <a:t></a:t>
            </a:r>
            <a:r>
              <a:rPr lang="en-US" sz="2000" dirty="0" smtClean="0">
                <a:sym typeface="Wingdings" panose="05000000000000000000" pitchFamily="2" charset="2"/>
              </a:rPr>
              <a:t> v</a:t>
            </a:r>
            <a:r>
              <a:rPr lang="cs-CZ" sz="2000" dirty="0" err="1" smtClean="0">
                <a:sym typeface="Wingdings" panose="05000000000000000000" pitchFamily="2" charset="2"/>
              </a:rPr>
              <a:t>ýsledné</a:t>
            </a:r>
            <a:r>
              <a:rPr lang="cs-CZ" sz="2000" dirty="0" smtClean="0">
                <a:sym typeface="Wingdings" panose="05000000000000000000" pitchFamily="2" charset="2"/>
              </a:rPr>
              <a:t> frekvence alel = průměr původních hodnot.</a:t>
            </a:r>
          </a:p>
          <a:p>
            <a:pPr marL="342900" indent="-342900">
              <a:spcBef>
                <a:spcPts val="1200"/>
              </a:spcBef>
              <a:buFont typeface="Arial" panose="020B0604020202020204" pitchFamily="34" charset="0"/>
              <a:buChar char="•"/>
            </a:pPr>
            <a:r>
              <a:rPr lang="cs-CZ" sz="2000" dirty="0">
                <a:solidFill>
                  <a:srgbClr val="FF0000"/>
                </a:solidFill>
              </a:rPr>
              <a:t>Po </a:t>
            </a:r>
            <a:r>
              <a:rPr lang="cs-CZ" sz="2000" u="sng" dirty="0">
                <a:solidFill>
                  <a:srgbClr val="FF0000"/>
                </a:solidFill>
              </a:rPr>
              <a:t>jedné</a:t>
            </a:r>
            <a:r>
              <a:rPr lang="cs-CZ" sz="2000" dirty="0">
                <a:solidFill>
                  <a:srgbClr val="FF0000"/>
                </a:solidFill>
              </a:rPr>
              <a:t> generací náhodného párování se ustaví HW rovnováha. </a:t>
            </a:r>
          </a:p>
        </p:txBody>
      </p:sp>
      <p:sp>
        <p:nvSpPr>
          <p:cNvPr id="6" name="TextovéPole 5"/>
          <p:cNvSpPr txBox="1"/>
          <p:nvPr/>
        </p:nvSpPr>
        <p:spPr>
          <a:xfrm>
            <a:off x="811741" y="1234795"/>
            <a:ext cx="957313" cy="769441"/>
          </a:xfrm>
          <a:prstGeom prst="rect">
            <a:avLst/>
          </a:prstGeom>
          <a:noFill/>
        </p:spPr>
        <p:txBody>
          <a:bodyPr wrap="none" rtlCol="0">
            <a:spAutoFit/>
          </a:bodyPr>
          <a:lstStyle/>
          <a:p>
            <a:r>
              <a:rPr lang="cs-CZ" sz="2200" i="1" dirty="0"/>
              <a:t>p</a:t>
            </a:r>
            <a:r>
              <a:rPr lang="cs-CZ" sz="2200" dirty="0" smtClean="0"/>
              <a:t> = 0,5</a:t>
            </a:r>
          </a:p>
          <a:p>
            <a:r>
              <a:rPr lang="cs-CZ" sz="2200" i="1" dirty="0"/>
              <a:t>q</a:t>
            </a:r>
            <a:r>
              <a:rPr lang="cs-CZ" sz="2200" dirty="0" smtClean="0"/>
              <a:t> = 0,5</a:t>
            </a:r>
          </a:p>
        </p:txBody>
      </p:sp>
      <p:pic>
        <p:nvPicPr>
          <p:cNvPr id="16" name="Obráze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215" y="3935200"/>
            <a:ext cx="5476568" cy="1208292"/>
          </a:xfrm>
          <a:prstGeom prst="rect">
            <a:avLst/>
          </a:prstGeom>
        </p:spPr>
      </p:pic>
    </p:spTree>
    <p:extLst>
      <p:ext uri="{BB962C8B-B14F-4D97-AF65-F5344CB8AC3E}">
        <p14:creationId xmlns:p14="http://schemas.microsoft.com/office/powerpoint/2010/main" val="403165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8639" y="1858420"/>
            <a:ext cx="6280784" cy="2704081"/>
          </a:xfrm>
          <a:prstGeom prst="rect">
            <a:avLst/>
          </a:prstGeom>
        </p:spPr>
      </p:pic>
      <p:sp>
        <p:nvSpPr>
          <p:cNvPr id="7" name="Šipka doleva 6"/>
          <p:cNvSpPr/>
          <p:nvPr/>
        </p:nvSpPr>
        <p:spPr>
          <a:xfrm>
            <a:off x="3864077" y="2428569"/>
            <a:ext cx="1641988" cy="226142"/>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20495" y="26605"/>
            <a:ext cx="7886700" cy="1325563"/>
          </a:xfrm>
        </p:spPr>
        <p:txBody>
          <a:bodyPr>
            <a:normAutofit/>
          </a:bodyPr>
          <a:lstStyle/>
          <a:p>
            <a:pPr algn="ctr"/>
            <a:r>
              <a:rPr lang="cs-CZ" sz="3600" dirty="0">
                <a:solidFill>
                  <a:srgbClr val="C00000"/>
                </a:solidFill>
              </a:rPr>
              <a:t>Migrace</a:t>
            </a:r>
          </a:p>
        </p:txBody>
      </p:sp>
      <p:sp>
        <p:nvSpPr>
          <p:cNvPr id="4" name="TextovéPole 3"/>
          <p:cNvSpPr txBox="1"/>
          <p:nvPr/>
        </p:nvSpPr>
        <p:spPr>
          <a:xfrm>
            <a:off x="772573" y="684796"/>
            <a:ext cx="1434175" cy="430887"/>
          </a:xfrm>
          <a:prstGeom prst="rect">
            <a:avLst/>
          </a:prstGeom>
          <a:noFill/>
        </p:spPr>
        <p:txBody>
          <a:bodyPr wrap="none" rtlCol="0">
            <a:spAutoFit/>
          </a:bodyPr>
          <a:lstStyle/>
          <a:p>
            <a:r>
              <a:rPr lang="cs-CZ" sz="2200" dirty="0" smtClean="0">
                <a:solidFill>
                  <a:srgbClr val="FF0000"/>
                </a:solidFill>
              </a:rPr>
              <a:t>Populace 1</a:t>
            </a:r>
            <a:endParaRPr lang="en-US" sz="2200" dirty="0" smtClean="0">
              <a:solidFill>
                <a:srgbClr val="FF0000"/>
              </a:solidFill>
            </a:endParaRPr>
          </a:p>
        </p:txBody>
      </p:sp>
      <p:sp>
        <p:nvSpPr>
          <p:cNvPr id="14" name="TextovéPole 13"/>
          <p:cNvSpPr txBox="1"/>
          <p:nvPr/>
        </p:nvSpPr>
        <p:spPr>
          <a:xfrm>
            <a:off x="6830043" y="727069"/>
            <a:ext cx="1434175" cy="430887"/>
          </a:xfrm>
          <a:prstGeom prst="rect">
            <a:avLst/>
          </a:prstGeom>
          <a:noFill/>
        </p:spPr>
        <p:txBody>
          <a:bodyPr wrap="none" rtlCol="0">
            <a:spAutoFit/>
          </a:bodyPr>
          <a:lstStyle/>
          <a:p>
            <a:r>
              <a:rPr lang="cs-CZ" sz="2200" dirty="0" smtClean="0">
                <a:solidFill>
                  <a:srgbClr val="FF0000"/>
                </a:solidFill>
              </a:rPr>
              <a:t>Populace 2</a:t>
            </a:r>
            <a:endParaRPr lang="en-US" sz="2200" dirty="0" smtClean="0">
              <a:solidFill>
                <a:srgbClr val="FF0000"/>
              </a:solidFill>
            </a:endParaRPr>
          </a:p>
        </p:txBody>
      </p:sp>
      <p:sp>
        <p:nvSpPr>
          <p:cNvPr id="5" name="TextovéPole 4"/>
          <p:cNvSpPr txBox="1"/>
          <p:nvPr/>
        </p:nvSpPr>
        <p:spPr>
          <a:xfrm>
            <a:off x="472545" y="5842337"/>
            <a:ext cx="5368298" cy="1015663"/>
          </a:xfrm>
          <a:prstGeom prst="rect">
            <a:avLst/>
          </a:prstGeom>
          <a:noFill/>
        </p:spPr>
        <p:txBody>
          <a:bodyPr wrap="square" rtlCol="0">
            <a:spAutoFit/>
          </a:bodyPr>
          <a:lstStyle/>
          <a:p>
            <a:r>
              <a:rPr lang="cs-CZ" sz="2000" i="1" dirty="0" smtClean="0"/>
              <a:t>q</a:t>
            </a:r>
            <a:r>
              <a:rPr lang="en-US" sz="2000" i="1" dirty="0" smtClean="0"/>
              <a:t>’</a:t>
            </a:r>
            <a:r>
              <a:rPr lang="cs-CZ" sz="2000" i="1" baseline="-25000" dirty="0" smtClean="0"/>
              <a:t>1</a:t>
            </a:r>
            <a:r>
              <a:rPr lang="cs-CZ" sz="2000" dirty="0" smtClean="0"/>
              <a:t> = </a:t>
            </a:r>
            <a:r>
              <a:rPr lang="cs-CZ" sz="2000" i="1" dirty="0" smtClean="0"/>
              <a:t>q</a:t>
            </a:r>
            <a:r>
              <a:rPr lang="cs-CZ" sz="2000" i="1" baseline="-25000" dirty="0" smtClean="0"/>
              <a:t>1</a:t>
            </a:r>
            <a:r>
              <a:rPr lang="cs-CZ" sz="2000" dirty="0" smtClean="0"/>
              <a:t>(1-</a:t>
            </a:r>
            <a:r>
              <a:rPr lang="cs-CZ" sz="2000" i="1" dirty="0" smtClean="0"/>
              <a:t>m</a:t>
            </a:r>
            <a:r>
              <a:rPr lang="cs-CZ" sz="2000" dirty="0" smtClean="0"/>
              <a:t>) + </a:t>
            </a:r>
            <a:r>
              <a:rPr lang="cs-CZ" sz="2000" i="1" dirty="0" smtClean="0"/>
              <a:t>q</a:t>
            </a:r>
            <a:r>
              <a:rPr lang="cs-CZ" sz="2000" i="1" baseline="-25000" dirty="0" smtClean="0"/>
              <a:t>2</a:t>
            </a:r>
            <a:r>
              <a:rPr lang="cs-CZ" sz="2000" dirty="0" smtClean="0"/>
              <a:t>(</a:t>
            </a:r>
            <a:r>
              <a:rPr lang="cs-CZ" sz="2000" i="1" dirty="0" smtClean="0"/>
              <a:t>m</a:t>
            </a:r>
            <a:r>
              <a:rPr lang="cs-CZ" sz="2000" dirty="0" smtClean="0"/>
              <a:t>)</a:t>
            </a:r>
          </a:p>
          <a:p>
            <a:r>
              <a:rPr lang="en-US" sz="2000" i="1" dirty="0"/>
              <a:t>q</a:t>
            </a:r>
            <a:r>
              <a:rPr lang="en-US" sz="2000" i="1" dirty="0" smtClean="0"/>
              <a:t>’</a:t>
            </a:r>
            <a:r>
              <a:rPr lang="cs-CZ" sz="2000" i="1" baseline="-25000" dirty="0" smtClean="0"/>
              <a:t>1</a:t>
            </a:r>
            <a:r>
              <a:rPr lang="cs-CZ" sz="2000" dirty="0" smtClean="0"/>
              <a:t> = 0,2(0,85) + 0,1(0,15) = 0,0385</a:t>
            </a:r>
          </a:p>
          <a:p>
            <a:endParaRPr lang="en-US" sz="2000" dirty="0" smtClean="0"/>
          </a:p>
        </p:txBody>
      </p:sp>
      <p:sp>
        <p:nvSpPr>
          <p:cNvPr id="8" name="TextovéPole 7"/>
          <p:cNvSpPr txBox="1"/>
          <p:nvPr/>
        </p:nvSpPr>
        <p:spPr>
          <a:xfrm>
            <a:off x="508168" y="1184295"/>
            <a:ext cx="4583016" cy="769441"/>
          </a:xfrm>
          <a:prstGeom prst="rect">
            <a:avLst/>
          </a:prstGeom>
          <a:noFill/>
        </p:spPr>
        <p:txBody>
          <a:bodyPr wrap="square" rtlCol="0">
            <a:spAutoFit/>
          </a:bodyPr>
          <a:lstStyle/>
          <a:p>
            <a:r>
              <a:rPr lang="cs-CZ" sz="2200" dirty="0" smtClean="0"/>
              <a:t>frekvence (</a:t>
            </a:r>
            <a:r>
              <a:rPr lang="cs-CZ" sz="2200" i="1" dirty="0" smtClean="0"/>
              <a:t>a</a:t>
            </a:r>
            <a:r>
              <a:rPr lang="cs-CZ" sz="2200" dirty="0" smtClean="0"/>
              <a:t>) v populaci 1</a:t>
            </a:r>
          </a:p>
          <a:p>
            <a:r>
              <a:rPr lang="cs-CZ" sz="2200" i="1" dirty="0" err="1" smtClean="0"/>
              <a:t>q</a:t>
            </a:r>
            <a:r>
              <a:rPr lang="cs-CZ" sz="2200" i="1" baseline="-25000" dirty="0" err="1" smtClean="0"/>
              <a:t>1</a:t>
            </a:r>
            <a:r>
              <a:rPr lang="cs-CZ" sz="2200" i="1" baseline="-25000" dirty="0" smtClean="0"/>
              <a:t> </a:t>
            </a:r>
            <a:r>
              <a:rPr lang="cs-CZ" sz="2200" dirty="0" smtClean="0"/>
              <a:t>= 0,2</a:t>
            </a:r>
            <a:endParaRPr lang="en-US" sz="2200" baseline="-25000" dirty="0" smtClean="0"/>
          </a:p>
        </p:txBody>
      </p:sp>
      <p:sp>
        <p:nvSpPr>
          <p:cNvPr id="15" name="TextovéPole 14"/>
          <p:cNvSpPr txBox="1"/>
          <p:nvPr/>
        </p:nvSpPr>
        <p:spPr>
          <a:xfrm>
            <a:off x="5860558" y="1180402"/>
            <a:ext cx="3560285" cy="769441"/>
          </a:xfrm>
          <a:prstGeom prst="rect">
            <a:avLst/>
          </a:prstGeom>
          <a:noFill/>
        </p:spPr>
        <p:txBody>
          <a:bodyPr wrap="square" rtlCol="0">
            <a:spAutoFit/>
          </a:bodyPr>
          <a:lstStyle/>
          <a:p>
            <a:r>
              <a:rPr lang="cs-CZ" sz="2200" dirty="0" smtClean="0"/>
              <a:t>frekvence (</a:t>
            </a:r>
            <a:r>
              <a:rPr lang="cs-CZ" sz="2200" i="1" dirty="0" smtClean="0"/>
              <a:t>a</a:t>
            </a:r>
            <a:r>
              <a:rPr lang="cs-CZ" sz="2200" dirty="0" smtClean="0"/>
              <a:t>) v populaci 2</a:t>
            </a:r>
          </a:p>
          <a:p>
            <a:r>
              <a:rPr lang="cs-CZ" sz="2200" i="1" dirty="0" err="1" smtClean="0"/>
              <a:t>q</a:t>
            </a:r>
            <a:r>
              <a:rPr lang="cs-CZ" sz="2200" i="1" baseline="-25000" dirty="0" err="1" smtClean="0"/>
              <a:t>2</a:t>
            </a:r>
            <a:r>
              <a:rPr lang="cs-CZ" sz="2200" i="1" baseline="-25000" dirty="0" smtClean="0"/>
              <a:t> </a:t>
            </a:r>
            <a:r>
              <a:rPr lang="cs-CZ" sz="2200" dirty="0" smtClean="0"/>
              <a:t>= 0,1</a:t>
            </a:r>
            <a:endParaRPr lang="en-US" sz="2200" baseline="-25000" dirty="0" smtClean="0"/>
          </a:p>
        </p:txBody>
      </p:sp>
      <p:sp>
        <p:nvSpPr>
          <p:cNvPr id="11" name="TextovéPole 10"/>
          <p:cNvSpPr txBox="1"/>
          <p:nvPr/>
        </p:nvSpPr>
        <p:spPr>
          <a:xfrm>
            <a:off x="445566" y="4702746"/>
            <a:ext cx="8146931" cy="707886"/>
          </a:xfrm>
          <a:prstGeom prst="rect">
            <a:avLst/>
          </a:prstGeom>
          <a:noFill/>
        </p:spPr>
        <p:txBody>
          <a:bodyPr wrap="square" rtlCol="0">
            <a:spAutoFit/>
          </a:bodyPr>
          <a:lstStyle/>
          <a:p>
            <a:r>
              <a:rPr lang="cs-CZ" sz="2000" dirty="0" smtClean="0"/>
              <a:t>Migrace z populace 2 do populace 1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nyní 15% populace 1 tvoří migranti z populace 2</a:t>
            </a:r>
            <a:endParaRPr lang="en-US" sz="2000" dirty="0" smtClean="0"/>
          </a:p>
        </p:txBody>
      </p:sp>
      <p:sp>
        <p:nvSpPr>
          <p:cNvPr id="17" name="TextovéPole 16"/>
          <p:cNvSpPr txBox="1"/>
          <p:nvPr/>
        </p:nvSpPr>
        <p:spPr>
          <a:xfrm>
            <a:off x="445566" y="5418326"/>
            <a:ext cx="4879156" cy="400110"/>
          </a:xfrm>
          <a:prstGeom prst="rect">
            <a:avLst/>
          </a:prstGeom>
          <a:noFill/>
        </p:spPr>
        <p:txBody>
          <a:bodyPr wrap="none" rtlCol="0">
            <a:spAutoFit/>
          </a:bodyPr>
          <a:lstStyle/>
          <a:p>
            <a:r>
              <a:rPr lang="cs-CZ" sz="2000" i="1" dirty="0" smtClean="0"/>
              <a:t>m</a:t>
            </a:r>
            <a:r>
              <a:rPr lang="cs-CZ" sz="2000" dirty="0" smtClean="0"/>
              <a:t> = frekvence migrantů v populaci 1 ( = 0,15)</a:t>
            </a:r>
            <a:endParaRPr lang="en-US" sz="2000" dirty="0" smtClean="0"/>
          </a:p>
        </p:txBody>
      </p:sp>
      <p:cxnSp>
        <p:nvCxnSpPr>
          <p:cNvPr id="10" name="Přímá spojnice se šipkou 9"/>
          <p:cNvCxnSpPr/>
          <p:nvPr/>
        </p:nvCxnSpPr>
        <p:spPr>
          <a:xfrm flipH="1">
            <a:off x="4188542" y="6272981"/>
            <a:ext cx="902642" cy="77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5317729" y="5888260"/>
            <a:ext cx="3089466" cy="769441"/>
          </a:xfrm>
          <a:prstGeom prst="rect">
            <a:avLst/>
          </a:prstGeom>
          <a:noFill/>
        </p:spPr>
        <p:txBody>
          <a:bodyPr wrap="square" rtlCol="0">
            <a:spAutoFit/>
          </a:bodyPr>
          <a:lstStyle/>
          <a:p>
            <a:r>
              <a:rPr lang="en-US" sz="2200" dirty="0" err="1" smtClean="0">
                <a:solidFill>
                  <a:srgbClr val="FF0000"/>
                </a:solidFill>
              </a:rPr>
              <a:t>Frekvence</a:t>
            </a:r>
            <a:r>
              <a:rPr lang="en-US" sz="2200" dirty="0" smtClean="0">
                <a:solidFill>
                  <a:srgbClr val="FF0000"/>
                </a:solidFill>
              </a:rPr>
              <a:t> </a:t>
            </a:r>
            <a:r>
              <a:rPr lang="en-US" sz="2200" dirty="0" err="1" smtClean="0">
                <a:solidFill>
                  <a:srgbClr val="FF0000"/>
                </a:solidFill>
              </a:rPr>
              <a:t>alely</a:t>
            </a:r>
            <a:r>
              <a:rPr lang="en-US" sz="2200" dirty="0" smtClean="0">
                <a:solidFill>
                  <a:srgbClr val="FF0000"/>
                </a:solidFill>
              </a:rPr>
              <a:t> </a:t>
            </a:r>
            <a:r>
              <a:rPr lang="en-US" sz="2200" i="1" dirty="0" smtClean="0">
                <a:solidFill>
                  <a:srgbClr val="FF0000"/>
                </a:solidFill>
              </a:rPr>
              <a:t>a</a:t>
            </a:r>
            <a:r>
              <a:rPr lang="en-US" sz="2200" dirty="0" smtClean="0">
                <a:solidFill>
                  <a:srgbClr val="FF0000"/>
                </a:solidFill>
              </a:rPr>
              <a:t> v populace 1 </a:t>
            </a:r>
            <a:r>
              <a:rPr lang="en-US" sz="2200" dirty="0" err="1" smtClean="0">
                <a:solidFill>
                  <a:srgbClr val="FF0000"/>
                </a:solidFill>
              </a:rPr>
              <a:t>po</a:t>
            </a:r>
            <a:r>
              <a:rPr lang="en-US" sz="2200" dirty="0" smtClean="0">
                <a:solidFill>
                  <a:srgbClr val="FF0000"/>
                </a:solidFill>
              </a:rPr>
              <a:t> </a:t>
            </a:r>
            <a:r>
              <a:rPr lang="en-US" sz="2200" dirty="0" err="1" smtClean="0">
                <a:solidFill>
                  <a:srgbClr val="FF0000"/>
                </a:solidFill>
              </a:rPr>
              <a:t>migraci</a:t>
            </a:r>
            <a:r>
              <a:rPr lang="en-US" sz="2200" dirty="0" smtClean="0">
                <a:solidFill>
                  <a:srgbClr val="FF0000"/>
                </a:solidFill>
              </a:rPr>
              <a:t>.</a:t>
            </a:r>
            <a:endParaRPr lang="cs-CZ" sz="2200" dirty="0" smtClean="0">
              <a:solidFill>
                <a:srgbClr val="FF0000"/>
              </a:solidFill>
            </a:endParaRPr>
          </a:p>
        </p:txBody>
      </p:sp>
    </p:spTree>
    <p:extLst>
      <p:ext uri="{BB962C8B-B14F-4D97-AF65-F5344CB8AC3E}">
        <p14:creationId xmlns:p14="http://schemas.microsoft.com/office/powerpoint/2010/main" val="214401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14" grpId="0"/>
      <p:bldP spid="5" grpId="0"/>
      <p:bldP spid="8" grpId="0"/>
      <p:bldP spid="15" grpId="0"/>
      <p:bldP spid="11" grpId="0"/>
      <p:bldP spid="17"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8817" y="124086"/>
            <a:ext cx="7886700" cy="1325563"/>
          </a:xfrm>
        </p:spPr>
        <p:txBody>
          <a:bodyPr>
            <a:normAutofit/>
          </a:bodyPr>
          <a:lstStyle/>
          <a:p>
            <a:pPr algn="ctr"/>
            <a:r>
              <a:rPr lang="cs-CZ" sz="4000" dirty="0">
                <a:solidFill>
                  <a:srgbClr val="C00000"/>
                </a:solidFill>
              </a:rPr>
              <a:t>Asortativní párování narušuje HW rovnováhu</a:t>
            </a:r>
          </a:p>
        </p:txBody>
      </p:sp>
      <p:sp>
        <p:nvSpPr>
          <p:cNvPr id="3" name="TextovéPole 2"/>
          <p:cNvSpPr txBox="1"/>
          <p:nvPr/>
        </p:nvSpPr>
        <p:spPr>
          <a:xfrm>
            <a:off x="286126" y="1664338"/>
            <a:ext cx="8336764" cy="1785104"/>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Asortativní párování = výběr partnera podle fenotypu</a:t>
            </a:r>
          </a:p>
          <a:p>
            <a:pPr marL="342900" indent="-342900">
              <a:spcBef>
                <a:spcPts val="1800"/>
              </a:spcBef>
              <a:buFont typeface="Arial" panose="020B0604020202020204" pitchFamily="34" charset="0"/>
              <a:buChar char="•"/>
            </a:pPr>
            <a:r>
              <a:rPr lang="cs-CZ" sz="2000" dirty="0" smtClean="0"/>
              <a:t>U lidí pozitivní asortativní párování pro výšku, barvu pleti, IQ, vzdělání, náboženství, … (tj. vybírají sobě podobného)</a:t>
            </a:r>
          </a:p>
          <a:p>
            <a:pPr marL="342900" indent="-342900">
              <a:spcBef>
                <a:spcPts val="1800"/>
              </a:spcBef>
              <a:buFont typeface="Arial" panose="020B0604020202020204" pitchFamily="34" charset="0"/>
              <a:buChar char="•"/>
            </a:pPr>
            <a:r>
              <a:rPr lang="cs-CZ" sz="2000" dirty="0" smtClean="0"/>
              <a:t>U zvířat velikost těla, zbarvení, povaha, …</a:t>
            </a: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62" y="3716833"/>
            <a:ext cx="3108387" cy="1984230"/>
          </a:xfrm>
          <a:prstGeom prst="rect">
            <a:avLst/>
          </a:prstGeom>
        </p:spPr>
      </p:pic>
      <p:sp>
        <p:nvSpPr>
          <p:cNvPr id="9" name="TextovéPole 8"/>
          <p:cNvSpPr txBox="1"/>
          <p:nvPr/>
        </p:nvSpPr>
        <p:spPr>
          <a:xfrm>
            <a:off x="3923071" y="3716833"/>
            <a:ext cx="4699819" cy="2477601"/>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000" dirty="0" smtClean="0"/>
              <a:t>U koňader výběr partnera podle povahy</a:t>
            </a:r>
          </a:p>
          <a:p>
            <a:pPr marL="342900" indent="-342900">
              <a:spcBef>
                <a:spcPts val="600"/>
              </a:spcBef>
              <a:buFont typeface="Arial" panose="020B0604020202020204" pitchFamily="34" charset="0"/>
              <a:buChar char="•"/>
            </a:pPr>
            <a:r>
              <a:rPr lang="cs-CZ" sz="2000" dirty="0" smtClean="0"/>
              <a:t>Pár agresivních jedinců získá lepší teritorium a lépe ho obhájí</a:t>
            </a:r>
          </a:p>
          <a:p>
            <a:pPr marL="342900" indent="-342900">
              <a:spcBef>
                <a:spcPts val="600"/>
              </a:spcBef>
              <a:buFont typeface="Arial" panose="020B0604020202020204" pitchFamily="34" charset="0"/>
              <a:buChar char="•"/>
            </a:pPr>
            <a:r>
              <a:rPr lang="cs-CZ" sz="2000" dirty="0" smtClean="0"/>
              <a:t>Pár mírných jedinců – lepší péče o potomstvo </a:t>
            </a:r>
          </a:p>
          <a:p>
            <a:pPr marL="342900" indent="-342900">
              <a:spcBef>
                <a:spcPts val="600"/>
              </a:spcBef>
              <a:buFont typeface="Arial" panose="020B0604020202020204" pitchFamily="34" charset="0"/>
              <a:buChar char="•"/>
            </a:pPr>
            <a:r>
              <a:rPr lang="cs-CZ" sz="2000" dirty="0" smtClean="0"/>
              <a:t>Nejmenší reprodukční úspěch mají smíšené páry</a:t>
            </a:r>
          </a:p>
        </p:txBody>
      </p:sp>
    </p:spTree>
    <p:extLst>
      <p:ext uri="{BB962C8B-B14F-4D97-AF65-F5344CB8AC3E}">
        <p14:creationId xmlns:p14="http://schemas.microsoft.com/office/powerpoint/2010/main" val="3377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8817" y="124086"/>
            <a:ext cx="7886700" cy="1325563"/>
          </a:xfrm>
        </p:spPr>
        <p:txBody>
          <a:bodyPr>
            <a:normAutofit/>
          </a:bodyPr>
          <a:lstStyle/>
          <a:p>
            <a:pPr algn="ctr"/>
            <a:r>
              <a:rPr lang="cs-CZ" sz="4000" dirty="0">
                <a:solidFill>
                  <a:srgbClr val="C00000"/>
                </a:solidFill>
              </a:rPr>
              <a:t>Asortativní párování narušuje HW rovnováhu</a:t>
            </a:r>
          </a:p>
        </p:txBody>
      </p:sp>
      <p:sp>
        <p:nvSpPr>
          <p:cNvPr id="3" name="TextovéPole 2"/>
          <p:cNvSpPr txBox="1"/>
          <p:nvPr/>
        </p:nvSpPr>
        <p:spPr>
          <a:xfrm>
            <a:off x="286126" y="1548449"/>
            <a:ext cx="8336764" cy="617092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a:solidFill>
                  <a:srgbClr val="CDCDCD"/>
                </a:solidFill>
              </a:rPr>
              <a:t>Asortativní párování = výběr partnera podle fenotypu</a:t>
            </a:r>
          </a:p>
          <a:p>
            <a:pPr marL="342900" indent="-342900">
              <a:spcBef>
                <a:spcPts val="1800"/>
              </a:spcBef>
              <a:buFont typeface="Arial" panose="020B0604020202020204" pitchFamily="34" charset="0"/>
              <a:buChar char="•"/>
            </a:pPr>
            <a:r>
              <a:rPr lang="cs-CZ" sz="2000" dirty="0">
                <a:solidFill>
                  <a:srgbClr val="CDCDCD"/>
                </a:solidFill>
              </a:rPr>
              <a:t>U lidí pozitivní asortativní párování pro výšku, barvu pleti, IQ, vzdělání, náboženství, … (tj. vybírají sobě podobného)</a:t>
            </a:r>
          </a:p>
          <a:p>
            <a:pPr marL="342900" indent="-342900">
              <a:spcBef>
                <a:spcPts val="1800"/>
              </a:spcBef>
              <a:buFont typeface="Arial" panose="020B0604020202020204" pitchFamily="34" charset="0"/>
              <a:buChar char="•"/>
            </a:pPr>
            <a:r>
              <a:rPr lang="cs-CZ" sz="2000" dirty="0" smtClean="0">
                <a:solidFill>
                  <a:srgbClr val="CDCDCD"/>
                </a:solidFill>
              </a:rPr>
              <a:t>U </a:t>
            </a:r>
            <a:r>
              <a:rPr lang="cs-CZ" sz="2000" dirty="0">
                <a:solidFill>
                  <a:srgbClr val="CDCDCD"/>
                </a:solidFill>
              </a:rPr>
              <a:t>zvířat velikost těla, zbarvení, povaha, …</a:t>
            </a:r>
          </a:p>
          <a:p>
            <a:pPr marL="342900" indent="-342900">
              <a:spcBef>
                <a:spcPts val="1800"/>
              </a:spcBef>
              <a:buFont typeface="Arial" panose="020B0604020202020204" pitchFamily="34" charset="0"/>
              <a:buChar char="•"/>
            </a:pPr>
            <a:r>
              <a:rPr lang="cs-CZ" sz="2000" dirty="0" smtClean="0"/>
              <a:t>Stejné vlastnosti – pravděpodobně stejné alely </a:t>
            </a:r>
            <a:r>
              <a:rPr lang="cs-CZ" sz="2000" dirty="0" smtClean="0">
                <a:sym typeface="Wingdings" panose="05000000000000000000" pitchFamily="2" charset="2"/>
              </a:rPr>
              <a:t></a:t>
            </a:r>
            <a:r>
              <a:rPr lang="en-US" sz="2000" dirty="0" smtClean="0">
                <a:sym typeface="Wingdings" panose="05000000000000000000" pitchFamily="2" charset="2"/>
              </a:rPr>
              <a:t> v</a:t>
            </a:r>
            <a:r>
              <a:rPr lang="cs-CZ" sz="2000" dirty="0" err="1" smtClean="0"/>
              <a:t>ede</a:t>
            </a:r>
            <a:r>
              <a:rPr lang="cs-CZ" sz="2000" dirty="0" smtClean="0"/>
              <a:t> </a:t>
            </a:r>
            <a:r>
              <a:rPr lang="cs-CZ" sz="2000" dirty="0"/>
              <a:t>ke zvýšení </a:t>
            </a:r>
            <a:r>
              <a:rPr lang="cs-CZ" sz="2000" dirty="0" err="1"/>
              <a:t>homozygotnosti</a:t>
            </a:r>
            <a:endParaRPr lang="cs-CZ" sz="2000" dirty="0"/>
          </a:p>
          <a:p>
            <a:pPr marL="342900" indent="-342900">
              <a:spcBef>
                <a:spcPts val="1800"/>
              </a:spcBef>
              <a:buFont typeface="Arial" panose="020B0604020202020204" pitchFamily="34" charset="0"/>
              <a:buChar char="•"/>
            </a:pPr>
            <a:r>
              <a:rPr lang="cs-CZ" sz="2000" dirty="0"/>
              <a:t>Opakem </a:t>
            </a:r>
            <a:r>
              <a:rPr lang="cs-CZ" sz="2000" dirty="0" smtClean="0"/>
              <a:t>negativní asortativní </a:t>
            </a:r>
            <a:r>
              <a:rPr lang="cs-CZ" sz="2000" dirty="0"/>
              <a:t>párování = </a:t>
            </a:r>
            <a:r>
              <a:rPr lang="cs-CZ" sz="2000" dirty="0" smtClean="0"/>
              <a:t>preference jiného fenotypu než mám</a:t>
            </a:r>
            <a:endParaRPr lang="cs-CZ" sz="2000" dirty="0"/>
          </a:p>
          <a:p>
            <a:pPr marL="342900" indent="-342900">
              <a:spcBef>
                <a:spcPts val="1800"/>
              </a:spcBef>
              <a:buFont typeface="Arial" panose="020B0604020202020204" pitchFamily="34" charset="0"/>
              <a:buChar char="•"/>
            </a:pPr>
            <a:r>
              <a:rPr lang="cs-CZ" sz="2000" dirty="0" smtClean="0"/>
              <a:t>Vzácnější (př. </a:t>
            </a:r>
            <a:r>
              <a:rPr lang="cs-CZ" sz="2000" dirty="0" err="1" smtClean="0"/>
              <a:t>MHC</a:t>
            </a:r>
            <a:r>
              <a:rPr lang="cs-CZ" sz="2000" dirty="0" smtClean="0"/>
              <a:t> alely u obratlovců)</a:t>
            </a:r>
          </a:p>
          <a:p>
            <a:pPr marL="342900" indent="-342900">
              <a:spcBef>
                <a:spcPts val="1800"/>
              </a:spcBef>
              <a:buFont typeface="Arial" panose="020B0604020202020204" pitchFamily="34" charset="0"/>
              <a:buChar char="•"/>
            </a:pPr>
            <a:r>
              <a:rPr lang="cs-CZ" sz="2000" dirty="0" smtClean="0"/>
              <a:t>Zvyšuje </a:t>
            </a:r>
            <a:r>
              <a:rPr lang="cs-CZ" sz="2000" dirty="0" err="1"/>
              <a:t>heterozygotnost</a:t>
            </a:r>
            <a:endParaRPr lang="cs-CZ" sz="2000" dirty="0"/>
          </a:p>
          <a:p>
            <a:pPr marL="342900" indent="-342900">
              <a:spcBef>
                <a:spcPts val="1800"/>
              </a:spcBef>
              <a:buFont typeface="Arial" panose="020B0604020202020204" pitchFamily="34" charset="0"/>
              <a:buChar char="•"/>
            </a:pPr>
            <a:r>
              <a:rPr lang="cs-CZ" sz="2000" dirty="0"/>
              <a:t>Obojí narušuje HW rovnováhu</a:t>
            </a:r>
          </a:p>
          <a:p>
            <a:pPr marL="342900" indent="-342900">
              <a:spcBef>
                <a:spcPts val="1800"/>
              </a:spcBef>
              <a:buFont typeface="Arial" panose="020B0604020202020204" pitchFamily="34" charset="0"/>
              <a:buChar char="•"/>
            </a:pPr>
            <a:endParaRPr lang="cs-CZ" sz="2000" dirty="0"/>
          </a:p>
          <a:p>
            <a:pPr marL="342900" indent="-342900">
              <a:spcBef>
                <a:spcPts val="1800"/>
              </a:spcBef>
              <a:buFont typeface="Arial" panose="020B0604020202020204" pitchFamily="34" charset="0"/>
              <a:buChar char="•"/>
            </a:pPr>
            <a:endParaRPr lang="cs-CZ" sz="2000" dirty="0" smtClean="0"/>
          </a:p>
        </p:txBody>
      </p:sp>
    </p:spTree>
    <p:extLst>
      <p:ext uri="{BB962C8B-B14F-4D97-AF65-F5344CB8AC3E}">
        <p14:creationId xmlns:p14="http://schemas.microsoft.com/office/powerpoint/2010/main" val="42797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9710" y="139681"/>
            <a:ext cx="7886700" cy="1325563"/>
          </a:xfrm>
        </p:spPr>
        <p:txBody>
          <a:bodyPr>
            <a:normAutofit/>
          </a:bodyPr>
          <a:lstStyle/>
          <a:p>
            <a:pPr algn="ctr"/>
            <a:r>
              <a:rPr lang="cs-CZ" sz="4000" dirty="0" err="1">
                <a:solidFill>
                  <a:srgbClr val="C00000"/>
                </a:solidFill>
              </a:rPr>
              <a:t>MHC</a:t>
            </a:r>
            <a:r>
              <a:rPr lang="cs-CZ" sz="4000" dirty="0">
                <a:solidFill>
                  <a:srgbClr val="C00000"/>
                </a:solidFill>
              </a:rPr>
              <a:t> alely – důležitá součást AIS</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940" y="1465244"/>
            <a:ext cx="2454470" cy="5012675"/>
          </a:xfrm>
          <a:prstGeom prst="rect">
            <a:avLst/>
          </a:prstGeom>
        </p:spPr>
      </p:pic>
      <p:sp>
        <p:nvSpPr>
          <p:cNvPr id="5" name="Text Box 5"/>
          <p:cNvSpPr txBox="1">
            <a:spLocks noChangeArrowheads="1"/>
          </p:cNvSpPr>
          <p:nvPr/>
        </p:nvSpPr>
        <p:spPr bwMode="auto">
          <a:xfrm>
            <a:off x="501229" y="1317008"/>
            <a:ext cx="5282626" cy="530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eaLnBrk="1" hangingPunct="1">
              <a:spcBef>
                <a:spcPct val="0"/>
              </a:spcBef>
              <a:spcAft>
                <a:spcPts val="1800"/>
              </a:spcAft>
              <a:defRPr/>
            </a:pPr>
            <a:r>
              <a:rPr lang="cs-CZ" altLang="cs-CZ" sz="2200" b="1" dirty="0" err="1" smtClean="0">
                <a:solidFill>
                  <a:srgbClr val="0070C0"/>
                </a:solidFill>
                <a:latin typeface="Calibri" pitchFamily="34" charset="0"/>
              </a:rPr>
              <a:t>MHC</a:t>
            </a:r>
            <a:r>
              <a:rPr lang="cs-CZ" altLang="cs-CZ" sz="2200" b="1" dirty="0" smtClean="0">
                <a:solidFill>
                  <a:srgbClr val="0070C0"/>
                </a:solidFill>
                <a:latin typeface="Calibri" pitchFamily="34" charset="0"/>
              </a:rPr>
              <a:t> = Hlavní </a:t>
            </a:r>
            <a:r>
              <a:rPr lang="cs-CZ" altLang="cs-CZ" sz="2200" b="1" dirty="0" err="1">
                <a:solidFill>
                  <a:srgbClr val="0070C0"/>
                </a:solidFill>
                <a:latin typeface="Calibri" pitchFamily="34" charset="0"/>
              </a:rPr>
              <a:t>histokompatibilní</a:t>
            </a:r>
            <a:r>
              <a:rPr lang="cs-CZ" altLang="cs-CZ" sz="2200" b="1" dirty="0">
                <a:solidFill>
                  <a:srgbClr val="0070C0"/>
                </a:solidFill>
                <a:latin typeface="Calibri" pitchFamily="34" charset="0"/>
              </a:rPr>
              <a:t> </a:t>
            </a:r>
            <a:r>
              <a:rPr lang="cs-CZ" altLang="cs-CZ" sz="2200" b="1" dirty="0" smtClean="0">
                <a:solidFill>
                  <a:srgbClr val="0070C0"/>
                </a:solidFill>
                <a:latin typeface="Calibri" pitchFamily="34" charset="0"/>
              </a:rPr>
              <a:t>komplex</a:t>
            </a:r>
          </a:p>
          <a:p>
            <a:pPr marL="342900" indent="-342900" eaLnBrk="1" hangingPunct="1">
              <a:spcBef>
                <a:spcPct val="0"/>
              </a:spcBef>
              <a:spcAft>
                <a:spcPts val="1800"/>
              </a:spcAft>
              <a:defRPr/>
            </a:pPr>
            <a:r>
              <a:rPr lang="cs-CZ" altLang="cs-CZ" sz="2200" dirty="0" smtClean="0">
                <a:latin typeface="Calibri" pitchFamily="34" charset="0"/>
              </a:rPr>
              <a:t>Klíčový pro rozpoznání napadených nebo rakovinných buněk</a:t>
            </a:r>
          </a:p>
          <a:p>
            <a:pPr marL="342900" indent="-342900" eaLnBrk="1" hangingPunct="1">
              <a:spcBef>
                <a:spcPct val="0"/>
              </a:spcBef>
              <a:spcAft>
                <a:spcPts val="1800"/>
              </a:spcAft>
              <a:defRPr/>
            </a:pPr>
            <a:r>
              <a:rPr lang="cs-CZ" altLang="cs-CZ" sz="2200" dirty="0" smtClean="0">
                <a:latin typeface="Calibri" pitchFamily="34" charset="0"/>
              </a:rPr>
              <a:t>Prezentace antigenů na povrchu buněk – spolupráce s T-lymfocyty</a:t>
            </a:r>
          </a:p>
          <a:p>
            <a:pPr marL="342900" indent="-342900" eaLnBrk="1" hangingPunct="1">
              <a:spcBef>
                <a:spcPct val="0"/>
              </a:spcBef>
              <a:spcAft>
                <a:spcPts val="1800"/>
              </a:spcAft>
              <a:defRPr/>
            </a:pPr>
            <a:r>
              <a:rPr lang="cs-CZ" altLang="cs-CZ" sz="2200" dirty="0" smtClean="0">
                <a:latin typeface="Calibri" pitchFamily="34" charset="0"/>
              </a:rPr>
              <a:t>Bez </a:t>
            </a:r>
            <a:r>
              <a:rPr lang="cs-CZ" altLang="cs-CZ" sz="2200" dirty="0" err="1" smtClean="0">
                <a:latin typeface="Calibri" pitchFamily="34" charset="0"/>
              </a:rPr>
              <a:t>MHC</a:t>
            </a:r>
            <a:r>
              <a:rPr lang="cs-CZ" altLang="cs-CZ" sz="2200" dirty="0" smtClean="0">
                <a:latin typeface="Calibri" pitchFamily="34" charset="0"/>
              </a:rPr>
              <a:t> nedokáže T-lymfocyt rozpoznat antigen</a:t>
            </a:r>
          </a:p>
          <a:p>
            <a:pPr marL="342900" indent="-342900" eaLnBrk="1" hangingPunct="1">
              <a:spcBef>
                <a:spcPct val="0"/>
              </a:spcBef>
              <a:spcAft>
                <a:spcPts val="1800"/>
              </a:spcAft>
              <a:defRPr/>
            </a:pPr>
            <a:r>
              <a:rPr lang="cs-CZ" altLang="cs-CZ" sz="2200" dirty="0" smtClean="0">
                <a:latin typeface="Calibri" pitchFamily="34" charset="0"/>
              </a:rPr>
              <a:t>Více genů pro </a:t>
            </a:r>
            <a:r>
              <a:rPr lang="cs-CZ" altLang="cs-CZ" sz="2200" dirty="0" err="1" smtClean="0">
                <a:latin typeface="Calibri" pitchFamily="34" charset="0"/>
              </a:rPr>
              <a:t>MHC</a:t>
            </a:r>
            <a:r>
              <a:rPr lang="cs-CZ" altLang="cs-CZ" sz="2200" dirty="0" smtClean="0">
                <a:latin typeface="Calibri" pitchFamily="34" charset="0"/>
              </a:rPr>
              <a:t>, všechny vysoce polymorfní</a:t>
            </a:r>
          </a:p>
          <a:p>
            <a:pPr marL="342900" indent="-342900" eaLnBrk="1" hangingPunct="1">
              <a:spcBef>
                <a:spcPct val="0"/>
              </a:spcBef>
              <a:spcAft>
                <a:spcPts val="1800"/>
              </a:spcAft>
              <a:defRPr/>
            </a:pPr>
            <a:r>
              <a:rPr lang="cs-CZ" altLang="cs-CZ" sz="2200" dirty="0" smtClean="0">
                <a:latin typeface="Calibri" pitchFamily="34" charset="0"/>
              </a:rPr>
              <a:t>Čím víc </a:t>
            </a:r>
            <a:r>
              <a:rPr lang="cs-CZ" altLang="cs-CZ" sz="2200" dirty="0" err="1" smtClean="0">
                <a:latin typeface="Calibri" pitchFamily="34" charset="0"/>
              </a:rPr>
              <a:t>MHC</a:t>
            </a:r>
            <a:r>
              <a:rPr lang="cs-CZ" altLang="cs-CZ" sz="2200" dirty="0" smtClean="0">
                <a:latin typeface="Calibri" pitchFamily="34" charset="0"/>
              </a:rPr>
              <a:t>, tím více antigenů může buňka prezentovat </a:t>
            </a:r>
            <a:r>
              <a:rPr lang="cs-CZ" altLang="cs-CZ" sz="2200" dirty="0" smtClean="0">
                <a:latin typeface="Calibri" pitchFamily="34" charset="0"/>
                <a:sym typeface="Wingdings" panose="05000000000000000000" pitchFamily="2" charset="2"/>
              </a:rPr>
              <a:t></a:t>
            </a:r>
            <a:r>
              <a:rPr lang="en-US" altLang="cs-CZ" sz="2200" dirty="0" smtClean="0">
                <a:latin typeface="Calibri" pitchFamily="34" charset="0"/>
                <a:sym typeface="Wingdings" panose="05000000000000000000" pitchFamily="2" charset="2"/>
              </a:rPr>
              <a:t> </a:t>
            </a:r>
            <a:r>
              <a:rPr lang="cs-CZ" altLang="cs-CZ" sz="2200" dirty="0" smtClean="0">
                <a:latin typeface="Calibri" pitchFamily="34" charset="0"/>
                <a:sym typeface="Wingdings" panose="05000000000000000000" pitchFamily="2" charset="2"/>
              </a:rPr>
              <a:t>lepší obrana proti patogenům a rakovině</a:t>
            </a:r>
            <a:endParaRPr lang="cs-CZ" altLang="cs-CZ" sz="2200" dirty="0" smtClean="0">
              <a:latin typeface="Calibri" pitchFamily="34" charset="0"/>
            </a:endParaRPr>
          </a:p>
        </p:txBody>
      </p:sp>
    </p:spTree>
    <p:extLst>
      <p:ext uri="{BB962C8B-B14F-4D97-AF65-F5344CB8AC3E}">
        <p14:creationId xmlns:p14="http://schemas.microsoft.com/office/powerpoint/2010/main" val="251443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5"/>
          <p:cNvSpPr txBox="1">
            <a:spLocks noChangeArrowheads="1"/>
          </p:cNvSpPr>
          <p:nvPr/>
        </p:nvSpPr>
        <p:spPr bwMode="auto">
          <a:xfrm>
            <a:off x="250825" y="1628775"/>
            <a:ext cx="4968875" cy="36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800"/>
              </a:spcAft>
              <a:buNone/>
              <a:defRPr/>
            </a:pPr>
            <a:r>
              <a:rPr lang="cs-CZ" altLang="cs-CZ" sz="2200" b="1" dirty="0" smtClean="0">
                <a:solidFill>
                  <a:srgbClr val="7030A0"/>
                </a:solidFill>
                <a:latin typeface="Calibri" pitchFamily="34" charset="0"/>
              </a:rPr>
              <a:t>Pokus:</a:t>
            </a:r>
          </a:p>
          <a:p>
            <a:pPr marL="342900" indent="-342900" eaLnBrk="1" hangingPunct="1">
              <a:spcBef>
                <a:spcPct val="0"/>
              </a:spcBef>
              <a:spcAft>
                <a:spcPts val="1800"/>
              </a:spcAft>
              <a:defRPr/>
            </a:pPr>
            <a:r>
              <a:rPr lang="cs-CZ" altLang="cs-CZ" sz="2200" dirty="0" smtClean="0">
                <a:latin typeface="Calibri" pitchFamily="34" charset="0"/>
              </a:rPr>
              <a:t>ženy s a bez hormonální antikoncepce</a:t>
            </a:r>
          </a:p>
          <a:p>
            <a:pPr marL="342900" indent="-342900" eaLnBrk="1" hangingPunct="1">
              <a:spcBef>
                <a:spcPct val="0"/>
              </a:spcBef>
              <a:spcAft>
                <a:spcPts val="1800"/>
              </a:spcAft>
              <a:defRPr/>
            </a:pPr>
            <a:r>
              <a:rPr lang="cs-CZ" altLang="cs-CZ" sz="2200" dirty="0" smtClean="0">
                <a:latin typeface="Calibri" pitchFamily="34" charset="0"/>
              </a:rPr>
              <a:t>muži nosili 2 noci stejné triko </a:t>
            </a:r>
            <a:r>
              <a:rPr lang="cs-CZ" altLang="cs-CZ" sz="2200" dirty="0" smtClean="0">
                <a:latin typeface="Calibri" pitchFamily="34" charset="0"/>
                <a:sym typeface="Wingdings" pitchFamily="2" charset="2"/>
              </a:rPr>
              <a:t>– ženy si vybíraly podle pachu </a:t>
            </a:r>
          </a:p>
          <a:p>
            <a:pPr eaLnBrk="1" hangingPunct="1">
              <a:spcBef>
                <a:spcPct val="0"/>
              </a:spcBef>
              <a:spcAft>
                <a:spcPts val="1800"/>
              </a:spcAft>
              <a:buFontTx/>
              <a:buChar char="-"/>
              <a:defRPr/>
            </a:pPr>
            <a:endParaRPr lang="cs-CZ" altLang="cs-CZ" sz="2200" dirty="0" smtClean="0">
              <a:latin typeface="Calibri" pitchFamily="34" charset="0"/>
              <a:sym typeface="Wingdings" pitchFamily="2" charset="2"/>
            </a:endParaRPr>
          </a:p>
          <a:p>
            <a:pPr eaLnBrk="1" hangingPunct="1">
              <a:spcBef>
                <a:spcPct val="0"/>
              </a:spcBef>
              <a:spcAft>
                <a:spcPts val="1800"/>
              </a:spcAft>
              <a:buFontTx/>
              <a:buChar char="-"/>
              <a:defRPr/>
            </a:pPr>
            <a:endParaRPr lang="cs-CZ" altLang="cs-CZ" sz="2200" dirty="0" smtClean="0">
              <a:latin typeface="Calibri" pitchFamily="34" charset="0"/>
            </a:endParaRPr>
          </a:p>
          <a:p>
            <a:pPr eaLnBrk="1" hangingPunct="1">
              <a:spcBef>
                <a:spcPct val="0"/>
              </a:spcBef>
              <a:spcAft>
                <a:spcPts val="1800"/>
              </a:spcAft>
              <a:buFontTx/>
              <a:buNone/>
              <a:defRPr/>
            </a:pPr>
            <a:endParaRPr lang="cs-CZ" altLang="cs-CZ" sz="2200" dirty="0" smtClean="0">
              <a:latin typeface="Calibri" pitchFamily="34" charset="0"/>
            </a:endParaRPr>
          </a:p>
        </p:txBody>
      </p:sp>
      <p:pic>
        <p:nvPicPr>
          <p:cNvPr id="52228" name="Picture 7" descr="best-man-tshirt-bestman-t-shirt-gift-ws8517-500x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412875"/>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9" descr="contraceptive-p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3284538"/>
            <a:ext cx="22288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10"/>
          <p:cNvSpPr txBox="1">
            <a:spLocks noChangeArrowheads="1"/>
          </p:cNvSpPr>
          <p:nvPr/>
        </p:nvSpPr>
        <p:spPr bwMode="auto">
          <a:xfrm>
            <a:off x="250825" y="4249776"/>
            <a:ext cx="8496300" cy="247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800"/>
              </a:spcAft>
              <a:buFontTx/>
              <a:buNone/>
            </a:pPr>
            <a:r>
              <a:rPr lang="cs-CZ" altLang="cs-CZ" sz="2200" b="1" dirty="0">
                <a:solidFill>
                  <a:srgbClr val="0070C0"/>
                </a:solidFill>
                <a:latin typeface="Calibri" pitchFamily="34" charset="0"/>
                <a:sym typeface="Wingdings" pitchFamily="2" charset="2"/>
              </a:rPr>
              <a:t>Výsledky:</a:t>
            </a:r>
          </a:p>
          <a:p>
            <a:pPr eaLnBrk="1" hangingPunct="1">
              <a:spcBef>
                <a:spcPct val="0"/>
              </a:spcBef>
              <a:spcAft>
                <a:spcPts val="1800"/>
              </a:spcAft>
            </a:pPr>
            <a:r>
              <a:rPr lang="cs-CZ" altLang="cs-CZ" sz="2200" dirty="0">
                <a:latin typeface="Calibri" pitchFamily="34" charset="0"/>
                <a:sym typeface="Wingdings" pitchFamily="2" charset="2"/>
              </a:rPr>
              <a:t> ženy bez antikoncepce během ovulace – preference mužů s jinými </a:t>
            </a:r>
            <a:r>
              <a:rPr lang="cs-CZ" altLang="cs-CZ" sz="2200" dirty="0" err="1">
                <a:latin typeface="Calibri" pitchFamily="34" charset="0"/>
                <a:sym typeface="Wingdings" pitchFamily="2" charset="2"/>
              </a:rPr>
              <a:t>MHC</a:t>
            </a:r>
            <a:endParaRPr lang="cs-CZ" altLang="cs-CZ" sz="2200" dirty="0">
              <a:latin typeface="Calibri" pitchFamily="34" charset="0"/>
              <a:sym typeface="Wingdings" pitchFamily="2" charset="2"/>
            </a:endParaRPr>
          </a:p>
          <a:p>
            <a:pPr eaLnBrk="1" hangingPunct="1">
              <a:spcBef>
                <a:spcPct val="0"/>
              </a:spcBef>
              <a:spcAft>
                <a:spcPts val="1800"/>
              </a:spcAft>
            </a:pPr>
            <a:r>
              <a:rPr lang="cs-CZ" altLang="cs-CZ" sz="2200" dirty="0">
                <a:latin typeface="Calibri" pitchFamily="34" charset="0"/>
                <a:sym typeface="Wingdings" pitchFamily="2" charset="2"/>
              </a:rPr>
              <a:t> ženy s antikoncepcí - preference mužů se stejnými </a:t>
            </a:r>
            <a:r>
              <a:rPr lang="cs-CZ" altLang="cs-CZ" sz="2200" dirty="0" err="1">
                <a:latin typeface="Calibri" pitchFamily="34" charset="0"/>
                <a:sym typeface="Wingdings" pitchFamily="2" charset="2"/>
              </a:rPr>
              <a:t>MHC</a:t>
            </a:r>
            <a:endParaRPr lang="cs-CZ" altLang="cs-CZ" sz="2200" dirty="0">
              <a:latin typeface="Calibri" pitchFamily="34" charset="0"/>
              <a:sym typeface="Wingdings" pitchFamily="2" charset="2"/>
            </a:endParaRPr>
          </a:p>
          <a:p>
            <a:pPr eaLnBrk="1" hangingPunct="1">
              <a:spcBef>
                <a:spcPct val="0"/>
              </a:spcBef>
              <a:spcAft>
                <a:spcPts val="1800"/>
              </a:spcAft>
              <a:buFontTx/>
              <a:buNone/>
            </a:pPr>
            <a:r>
              <a:rPr lang="cs-CZ" altLang="cs-CZ" sz="2200" dirty="0">
                <a:latin typeface="Calibri" pitchFamily="34" charset="0"/>
                <a:sym typeface="Wingdings" pitchFamily="2" charset="2"/>
              </a:rPr>
              <a:t></a:t>
            </a:r>
            <a:r>
              <a:rPr lang="en-US" altLang="cs-CZ" sz="2200" dirty="0">
                <a:latin typeface="Calibri" pitchFamily="34" charset="0"/>
                <a:sym typeface="Wingdings" pitchFamily="2" charset="2"/>
              </a:rPr>
              <a:t> </a:t>
            </a:r>
            <a:r>
              <a:rPr lang="cs-CZ" altLang="cs-CZ" sz="2200" dirty="0">
                <a:latin typeface="Calibri" pitchFamily="34" charset="0"/>
                <a:sym typeface="Wingdings" pitchFamily="2" charset="2"/>
              </a:rPr>
              <a:t> </a:t>
            </a:r>
            <a:r>
              <a:rPr lang="cs-CZ" altLang="cs-CZ" sz="2200" dirty="0" err="1">
                <a:latin typeface="Calibri" pitchFamily="34" charset="0"/>
                <a:sym typeface="Wingdings" pitchFamily="2" charset="2"/>
              </a:rPr>
              <a:t>MHC</a:t>
            </a:r>
            <a:r>
              <a:rPr lang="cs-CZ" altLang="cs-CZ" sz="2200" dirty="0">
                <a:latin typeface="Calibri" pitchFamily="34" charset="0"/>
                <a:sym typeface="Wingdings" pitchFamily="2" charset="2"/>
              </a:rPr>
              <a:t> u člověka hraje roli ve výběru partnera + antikoncepce narušuje (podobnost s </a:t>
            </a:r>
            <a:r>
              <a:rPr lang="cs-CZ" altLang="cs-CZ" sz="2200" dirty="0" smtClean="0">
                <a:latin typeface="Calibri" pitchFamily="34" charset="0"/>
                <a:sym typeface="Wingdings" pitchFamily="2" charset="2"/>
              </a:rPr>
              <a:t>těhotenstvím)</a:t>
            </a:r>
            <a:endParaRPr lang="cs-CZ" altLang="cs-CZ" sz="2200" dirty="0">
              <a:latin typeface="Calibri" pitchFamily="34" charset="0"/>
              <a:sym typeface="Wingdings" pitchFamily="2" charset="2"/>
            </a:endParaRPr>
          </a:p>
        </p:txBody>
      </p:sp>
      <p:sp>
        <p:nvSpPr>
          <p:cNvPr id="8" name="Rectangle 5"/>
          <p:cNvSpPr>
            <a:spLocks noGrp="1" noChangeArrowheads="1"/>
          </p:cNvSpPr>
          <p:nvPr>
            <p:ph type="title"/>
          </p:nvPr>
        </p:nvSpPr>
        <p:spPr>
          <a:xfrm>
            <a:off x="554038" y="292158"/>
            <a:ext cx="8229600" cy="1143000"/>
          </a:xfrm>
          <a:noFill/>
        </p:spPr>
        <p:txBody>
          <a:bodyPr>
            <a:normAutofit/>
          </a:bodyPr>
          <a:lstStyle/>
          <a:p>
            <a:pPr algn="ctr"/>
            <a:r>
              <a:rPr lang="cs-CZ" altLang="cs-CZ" sz="4000" dirty="0" err="1">
                <a:solidFill>
                  <a:srgbClr val="C00000"/>
                </a:solidFill>
              </a:rPr>
              <a:t>MHC</a:t>
            </a:r>
            <a:r>
              <a:rPr lang="cs-CZ" altLang="cs-CZ" sz="4000" dirty="0">
                <a:solidFill>
                  <a:srgbClr val="C00000"/>
                </a:solidFill>
              </a:rPr>
              <a:t> a výběr partnera u člověka</a:t>
            </a:r>
          </a:p>
        </p:txBody>
      </p:sp>
    </p:spTree>
    <p:extLst>
      <p:ext uri="{BB962C8B-B14F-4D97-AF65-F5344CB8AC3E}">
        <p14:creationId xmlns:p14="http://schemas.microsoft.com/office/powerpoint/2010/main" val="18376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750">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750">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1750">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17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6019" y="192581"/>
            <a:ext cx="7886700" cy="1325563"/>
          </a:xfrm>
        </p:spPr>
        <p:txBody>
          <a:bodyPr/>
          <a:lstStyle/>
          <a:p>
            <a:pPr algn="ctr"/>
            <a:r>
              <a:rPr lang="cs-CZ" dirty="0" smtClean="0">
                <a:solidFill>
                  <a:srgbClr val="C00000"/>
                </a:solidFill>
              </a:rPr>
              <a:t>Výpočet frekvence alel v populaci</a:t>
            </a:r>
            <a:endParaRPr lang="cs-CZ" dirty="0">
              <a:solidFill>
                <a:srgbClr val="C00000"/>
              </a:solidFill>
            </a:endParaRPr>
          </a:p>
        </p:txBody>
      </p:sp>
      <p:sp>
        <p:nvSpPr>
          <p:cNvPr id="3" name="TextovéPole 2"/>
          <p:cNvSpPr txBox="1"/>
          <p:nvPr/>
        </p:nvSpPr>
        <p:spPr>
          <a:xfrm>
            <a:off x="3274591" y="1608663"/>
            <a:ext cx="1664366" cy="430887"/>
          </a:xfrm>
          <a:prstGeom prst="rect">
            <a:avLst/>
          </a:prstGeom>
          <a:noFill/>
        </p:spPr>
        <p:txBody>
          <a:bodyPr wrap="none" rtlCol="0">
            <a:spAutoFit/>
          </a:bodyPr>
          <a:lstStyle/>
          <a:p>
            <a:r>
              <a:rPr lang="cs-CZ" sz="2200" dirty="0" smtClean="0">
                <a:solidFill>
                  <a:srgbClr val="FF0000"/>
                </a:solidFill>
              </a:rPr>
              <a:t>Četnost alely</a:t>
            </a:r>
            <a:endParaRPr lang="cs-CZ" sz="2200" dirty="0">
              <a:solidFill>
                <a:srgbClr val="FF0000"/>
              </a:solidFill>
            </a:endParaRPr>
          </a:p>
        </p:txBody>
      </p:sp>
      <p:sp>
        <p:nvSpPr>
          <p:cNvPr id="4" name="TextovéPole 3"/>
          <p:cNvSpPr txBox="1"/>
          <p:nvPr/>
        </p:nvSpPr>
        <p:spPr>
          <a:xfrm>
            <a:off x="2463581" y="2056510"/>
            <a:ext cx="3473067" cy="430887"/>
          </a:xfrm>
          <a:prstGeom prst="rect">
            <a:avLst/>
          </a:prstGeom>
          <a:noFill/>
        </p:spPr>
        <p:txBody>
          <a:bodyPr wrap="none" rtlCol="0">
            <a:spAutoFit/>
          </a:bodyPr>
          <a:lstStyle/>
          <a:p>
            <a:r>
              <a:rPr lang="cs-CZ" sz="2200" dirty="0" smtClean="0">
                <a:solidFill>
                  <a:srgbClr val="FF0000"/>
                </a:solidFill>
              </a:rPr>
              <a:t>Celkový počet alel v populaci</a:t>
            </a:r>
            <a:endParaRPr lang="cs-CZ" sz="2200" dirty="0">
              <a:solidFill>
                <a:srgbClr val="FF0000"/>
              </a:solidFill>
            </a:endParaRPr>
          </a:p>
        </p:txBody>
      </p:sp>
      <p:sp>
        <p:nvSpPr>
          <p:cNvPr id="5" name="TextovéPole 4"/>
          <p:cNvSpPr txBox="1"/>
          <p:nvPr/>
        </p:nvSpPr>
        <p:spPr>
          <a:xfrm>
            <a:off x="389752" y="1838408"/>
            <a:ext cx="2215607" cy="430887"/>
          </a:xfrm>
          <a:prstGeom prst="rect">
            <a:avLst/>
          </a:prstGeom>
          <a:noFill/>
        </p:spPr>
        <p:txBody>
          <a:bodyPr wrap="none" rtlCol="0">
            <a:spAutoFit/>
          </a:bodyPr>
          <a:lstStyle/>
          <a:p>
            <a:r>
              <a:rPr lang="cs-CZ" sz="2200" dirty="0" smtClean="0">
                <a:solidFill>
                  <a:srgbClr val="FF0000"/>
                </a:solidFill>
              </a:rPr>
              <a:t>Frekvence alely = </a:t>
            </a:r>
            <a:endParaRPr lang="cs-CZ" sz="2200" dirty="0">
              <a:solidFill>
                <a:srgbClr val="FF0000"/>
              </a:solidFill>
            </a:endParaRPr>
          </a:p>
        </p:txBody>
      </p:sp>
      <p:sp>
        <p:nvSpPr>
          <p:cNvPr id="8" name="TextovéPole 7"/>
          <p:cNvSpPr txBox="1"/>
          <p:nvPr/>
        </p:nvSpPr>
        <p:spPr>
          <a:xfrm>
            <a:off x="551885" y="3347729"/>
            <a:ext cx="2357697" cy="2092881"/>
          </a:xfrm>
          <a:prstGeom prst="rect">
            <a:avLst/>
          </a:prstGeom>
          <a:noFill/>
        </p:spPr>
        <p:txBody>
          <a:bodyPr wrap="none" rtlCol="0">
            <a:spAutoFit/>
          </a:bodyPr>
          <a:lstStyle/>
          <a:p>
            <a:pPr>
              <a:spcAft>
                <a:spcPts val="600"/>
              </a:spcAft>
            </a:pPr>
            <a:r>
              <a:rPr lang="cs-CZ" sz="2200" dirty="0" smtClean="0"/>
              <a:t>Četnosti genotypů:</a:t>
            </a:r>
          </a:p>
          <a:p>
            <a:pPr>
              <a:spcAft>
                <a:spcPts val="600"/>
              </a:spcAft>
            </a:pPr>
            <a:r>
              <a:rPr lang="cs-CZ" sz="2200" dirty="0" smtClean="0"/>
              <a:t>57 lidí má </a:t>
            </a:r>
            <a:r>
              <a:rPr lang="cs-CZ" sz="2200" i="1" dirty="0" err="1" smtClean="0"/>
              <a:t>CC</a:t>
            </a:r>
            <a:endParaRPr lang="cs-CZ" sz="2200" i="1" dirty="0" smtClean="0"/>
          </a:p>
          <a:p>
            <a:pPr>
              <a:spcAft>
                <a:spcPts val="600"/>
              </a:spcAft>
            </a:pPr>
            <a:r>
              <a:rPr lang="cs-CZ" sz="2200" dirty="0" smtClean="0"/>
              <a:t>22 lidí má </a:t>
            </a:r>
            <a:r>
              <a:rPr lang="cs-CZ" sz="2200" i="1" dirty="0" smtClean="0"/>
              <a:t>CT</a:t>
            </a:r>
          </a:p>
          <a:p>
            <a:pPr>
              <a:spcAft>
                <a:spcPts val="600"/>
              </a:spcAft>
            </a:pPr>
            <a:r>
              <a:rPr lang="cs-CZ" sz="2200" dirty="0" smtClean="0"/>
              <a:t>13 lidí má </a:t>
            </a:r>
            <a:r>
              <a:rPr lang="cs-CZ" sz="2200" i="1" dirty="0" smtClean="0"/>
              <a:t>TT</a:t>
            </a:r>
          </a:p>
          <a:p>
            <a:pPr>
              <a:spcAft>
                <a:spcPts val="600"/>
              </a:spcAft>
            </a:pPr>
            <a:r>
              <a:rPr lang="cs-CZ" sz="2200" dirty="0" smtClean="0"/>
              <a:t>Celkem 92 lidí</a:t>
            </a:r>
            <a:endParaRPr lang="cs-CZ" sz="2200" dirty="0"/>
          </a:p>
        </p:txBody>
      </p:sp>
      <p:sp>
        <p:nvSpPr>
          <p:cNvPr id="11" name="TextovéPole 10"/>
          <p:cNvSpPr txBox="1"/>
          <p:nvPr/>
        </p:nvSpPr>
        <p:spPr>
          <a:xfrm>
            <a:off x="6174550" y="3303786"/>
            <a:ext cx="1436612" cy="430887"/>
          </a:xfrm>
          <a:prstGeom prst="rect">
            <a:avLst/>
          </a:prstGeom>
          <a:noFill/>
        </p:spPr>
        <p:txBody>
          <a:bodyPr wrap="none" rtlCol="0">
            <a:spAutoFit/>
          </a:bodyPr>
          <a:lstStyle/>
          <a:p>
            <a:r>
              <a:rPr lang="cs-CZ" sz="2200" dirty="0"/>
              <a:t>2 × 13 </a:t>
            </a:r>
            <a:r>
              <a:rPr lang="cs-CZ" sz="2200" dirty="0" smtClean="0"/>
              <a:t>+ 22</a:t>
            </a:r>
            <a:endParaRPr lang="cs-CZ" sz="2200" dirty="0"/>
          </a:p>
        </p:txBody>
      </p:sp>
      <p:sp>
        <p:nvSpPr>
          <p:cNvPr id="12" name="TextovéPole 11"/>
          <p:cNvSpPr txBox="1"/>
          <p:nvPr/>
        </p:nvSpPr>
        <p:spPr>
          <a:xfrm>
            <a:off x="6491152" y="3696586"/>
            <a:ext cx="881973" cy="430887"/>
          </a:xfrm>
          <a:prstGeom prst="rect">
            <a:avLst/>
          </a:prstGeom>
          <a:noFill/>
        </p:spPr>
        <p:txBody>
          <a:bodyPr wrap="none" rtlCol="0">
            <a:spAutoFit/>
          </a:bodyPr>
          <a:lstStyle/>
          <a:p>
            <a:r>
              <a:rPr lang="cs-CZ" sz="2200" dirty="0" smtClean="0"/>
              <a:t>2 × 92</a:t>
            </a:r>
            <a:endParaRPr lang="cs-CZ" sz="2200" dirty="0"/>
          </a:p>
        </p:txBody>
      </p:sp>
      <p:sp>
        <p:nvSpPr>
          <p:cNvPr id="13" name="TextovéPole 12"/>
          <p:cNvSpPr txBox="1"/>
          <p:nvPr/>
        </p:nvSpPr>
        <p:spPr>
          <a:xfrm>
            <a:off x="3680687" y="3473243"/>
            <a:ext cx="2417585" cy="430887"/>
          </a:xfrm>
          <a:prstGeom prst="rect">
            <a:avLst/>
          </a:prstGeom>
          <a:noFill/>
        </p:spPr>
        <p:txBody>
          <a:bodyPr wrap="none" rtlCol="0">
            <a:spAutoFit/>
          </a:bodyPr>
          <a:lstStyle/>
          <a:p>
            <a:r>
              <a:rPr lang="cs-CZ" sz="2200" dirty="0" smtClean="0"/>
              <a:t>Frekvence alely </a:t>
            </a:r>
            <a:r>
              <a:rPr lang="cs-CZ" sz="2200" i="1" dirty="0" smtClean="0"/>
              <a:t>T</a:t>
            </a:r>
            <a:r>
              <a:rPr lang="cs-CZ" sz="2200" dirty="0" smtClean="0"/>
              <a:t> = </a:t>
            </a:r>
            <a:endParaRPr lang="cs-CZ" sz="2200" dirty="0"/>
          </a:p>
        </p:txBody>
      </p:sp>
      <p:sp>
        <p:nvSpPr>
          <p:cNvPr id="18" name="TextovéPole 17"/>
          <p:cNvSpPr txBox="1"/>
          <p:nvPr/>
        </p:nvSpPr>
        <p:spPr>
          <a:xfrm>
            <a:off x="7687440" y="3467666"/>
            <a:ext cx="1153583" cy="430887"/>
          </a:xfrm>
          <a:prstGeom prst="rect">
            <a:avLst/>
          </a:prstGeom>
          <a:noFill/>
        </p:spPr>
        <p:txBody>
          <a:bodyPr wrap="square" rtlCol="0">
            <a:spAutoFit/>
          </a:bodyPr>
          <a:lstStyle/>
          <a:p>
            <a:r>
              <a:rPr lang="cs-CZ" sz="2200" dirty="0" smtClean="0"/>
              <a:t>= 0,26</a:t>
            </a:r>
            <a:endParaRPr lang="cs-CZ" sz="2200" dirty="0"/>
          </a:p>
        </p:txBody>
      </p:sp>
      <p:sp>
        <p:nvSpPr>
          <p:cNvPr id="19" name="TextovéPole 18"/>
          <p:cNvSpPr txBox="1"/>
          <p:nvPr/>
        </p:nvSpPr>
        <p:spPr>
          <a:xfrm>
            <a:off x="6098272" y="4400222"/>
            <a:ext cx="1436612" cy="430887"/>
          </a:xfrm>
          <a:prstGeom prst="rect">
            <a:avLst/>
          </a:prstGeom>
          <a:noFill/>
        </p:spPr>
        <p:txBody>
          <a:bodyPr wrap="none" rtlCol="0">
            <a:spAutoFit/>
          </a:bodyPr>
          <a:lstStyle/>
          <a:p>
            <a:r>
              <a:rPr lang="cs-CZ" sz="2200" dirty="0"/>
              <a:t>2 × 57 </a:t>
            </a:r>
            <a:r>
              <a:rPr lang="cs-CZ" sz="2200" dirty="0" smtClean="0"/>
              <a:t>+ 22</a:t>
            </a:r>
            <a:endParaRPr lang="cs-CZ" sz="2200" dirty="0"/>
          </a:p>
        </p:txBody>
      </p:sp>
      <p:sp>
        <p:nvSpPr>
          <p:cNvPr id="20" name="TextovéPole 19"/>
          <p:cNvSpPr txBox="1"/>
          <p:nvPr/>
        </p:nvSpPr>
        <p:spPr>
          <a:xfrm>
            <a:off x="6325897" y="4745769"/>
            <a:ext cx="881973" cy="430887"/>
          </a:xfrm>
          <a:prstGeom prst="rect">
            <a:avLst/>
          </a:prstGeom>
          <a:noFill/>
        </p:spPr>
        <p:txBody>
          <a:bodyPr wrap="none" rtlCol="0">
            <a:spAutoFit/>
          </a:bodyPr>
          <a:lstStyle/>
          <a:p>
            <a:r>
              <a:rPr lang="cs-CZ" sz="2200" dirty="0"/>
              <a:t>2 × 92</a:t>
            </a:r>
          </a:p>
        </p:txBody>
      </p:sp>
      <p:sp>
        <p:nvSpPr>
          <p:cNvPr id="21" name="TextovéPole 20"/>
          <p:cNvSpPr txBox="1"/>
          <p:nvPr/>
        </p:nvSpPr>
        <p:spPr>
          <a:xfrm>
            <a:off x="3693156" y="4602862"/>
            <a:ext cx="2430409" cy="430887"/>
          </a:xfrm>
          <a:prstGeom prst="rect">
            <a:avLst/>
          </a:prstGeom>
          <a:noFill/>
        </p:spPr>
        <p:txBody>
          <a:bodyPr wrap="none" rtlCol="0">
            <a:spAutoFit/>
          </a:bodyPr>
          <a:lstStyle/>
          <a:p>
            <a:r>
              <a:rPr lang="cs-CZ" sz="2200" dirty="0" smtClean="0"/>
              <a:t>Frekvence alely </a:t>
            </a:r>
            <a:r>
              <a:rPr lang="cs-CZ" sz="2200" i="1" dirty="0" smtClean="0"/>
              <a:t>C</a:t>
            </a:r>
            <a:r>
              <a:rPr lang="cs-CZ" sz="2200" dirty="0" smtClean="0"/>
              <a:t> = </a:t>
            </a:r>
            <a:endParaRPr lang="cs-CZ" sz="2200" dirty="0"/>
          </a:p>
        </p:txBody>
      </p:sp>
      <p:sp>
        <p:nvSpPr>
          <p:cNvPr id="23" name="TextovéPole 22"/>
          <p:cNvSpPr txBox="1"/>
          <p:nvPr/>
        </p:nvSpPr>
        <p:spPr>
          <a:xfrm>
            <a:off x="7709473" y="4622707"/>
            <a:ext cx="1153583" cy="430887"/>
          </a:xfrm>
          <a:prstGeom prst="rect">
            <a:avLst/>
          </a:prstGeom>
          <a:noFill/>
        </p:spPr>
        <p:txBody>
          <a:bodyPr wrap="square" rtlCol="0">
            <a:spAutoFit/>
          </a:bodyPr>
          <a:lstStyle/>
          <a:p>
            <a:r>
              <a:rPr lang="cs-CZ" sz="2200" dirty="0" smtClean="0"/>
              <a:t>= 0,74</a:t>
            </a:r>
            <a:endParaRPr lang="cs-CZ" sz="2200" dirty="0"/>
          </a:p>
        </p:txBody>
      </p:sp>
      <p:sp>
        <p:nvSpPr>
          <p:cNvPr id="24" name="TextovéPole 23"/>
          <p:cNvSpPr txBox="1"/>
          <p:nvPr/>
        </p:nvSpPr>
        <p:spPr>
          <a:xfrm>
            <a:off x="4200115" y="5445528"/>
            <a:ext cx="3081293" cy="430887"/>
          </a:xfrm>
          <a:prstGeom prst="rect">
            <a:avLst/>
          </a:prstGeom>
          <a:noFill/>
        </p:spPr>
        <p:txBody>
          <a:bodyPr wrap="none" rtlCol="0">
            <a:spAutoFit/>
          </a:bodyPr>
          <a:lstStyle/>
          <a:p>
            <a:r>
              <a:rPr lang="cs-CZ" sz="2200" dirty="0" smtClean="0"/>
              <a:t>0,26 + 0,74 = 1,0 (=100%)</a:t>
            </a:r>
            <a:endParaRPr lang="cs-CZ" sz="2200" dirty="0"/>
          </a:p>
        </p:txBody>
      </p:sp>
      <p:cxnSp>
        <p:nvCxnSpPr>
          <p:cNvPr id="30" name="Přímá spojnice 29"/>
          <p:cNvCxnSpPr/>
          <p:nvPr/>
        </p:nvCxnSpPr>
        <p:spPr>
          <a:xfrm>
            <a:off x="484880" y="5034655"/>
            <a:ext cx="18344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91" descr="Image result for smiley f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9473" y="5513198"/>
            <a:ext cx="726433" cy="7264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Přímá spojnice 8"/>
          <p:cNvCxnSpPr/>
          <p:nvPr/>
        </p:nvCxnSpPr>
        <p:spPr>
          <a:xfrm>
            <a:off x="2605359" y="2039550"/>
            <a:ext cx="3189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a:stCxn id="13" idx="3"/>
          </p:cNvCxnSpPr>
          <p:nvPr/>
        </p:nvCxnSpPr>
        <p:spPr>
          <a:xfrm>
            <a:off x="6098272" y="3688687"/>
            <a:ext cx="1589168" cy="78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6090476" y="4810406"/>
            <a:ext cx="1589168" cy="78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07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1" grpId="0"/>
      <p:bldP spid="12" grpId="0"/>
      <p:bldP spid="13" grpId="0"/>
      <p:bldP spid="18" grpId="0"/>
      <p:bldP spid="19" grpId="0"/>
      <p:bldP spid="20" grpId="0"/>
      <p:bldP spid="21"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title"/>
          </p:nvPr>
        </p:nvSpPr>
        <p:spPr>
          <a:xfrm>
            <a:off x="554038" y="292158"/>
            <a:ext cx="8229600" cy="1143000"/>
          </a:xfrm>
          <a:noFill/>
        </p:spPr>
        <p:txBody>
          <a:bodyPr>
            <a:normAutofit/>
          </a:bodyPr>
          <a:lstStyle/>
          <a:p>
            <a:pPr algn="ctr"/>
            <a:r>
              <a:rPr lang="cs-CZ" altLang="cs-CZ" sz="4000" dirty="0" err="1">
                <a:solidFill>
                  <a:srgbClr val="C00000"/>
                </a:solidFill>
              </a:rPr>
              <a:t>MHC</a:t>
            </a:r>
            <a:r>
              <a:rPr lang="cs-CZ" altLang="cs-CZ" sz="4000" dirty="0">
                <a:solidFill>
                  <a:srgbClr val="C00000"/>
                </a:solidFill>
              </a:rPr>
              <a:t> a výběr partnera u člověka</a:t>
            </a:r>
          </a:p>
        </p:txBody>
      </p:sp>
      <p:sp>
        <p:nvSpPr>
          <p:cNvPr id="32771" name="Text Box 6"/>
          <p:cNvSpPr txBox="1">
            <a:spLocks noChangeArrowheads="1"/>
          </p:cNvSpPr>
          <p:nvPr/>
        </p:nvSpPr>
        <p:spPr bwMode="auto">
          <a:xfrm>
            <a:off x="358775" y="1628775"/>
            <a:ext cx="8424863"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16000" eaLnBrk="1" hangingPunct="1">
              <a:spcBef>
                <a:spcPct val="0"/>
              </a:spcBef>
            </a:pPr>
            <a:r>
              <a:rPr lang="cs-CZ" altLang="cs-CZ" sz="2200" b="1" dirty="0">
                <a:solidFill>
                  <a:srgbClr val="7030A0"/>
                </a:solidFill>
                <a:latin typeface="Calibri" pitchFamily="34" charset="0"/>
                <a:sym typeface="Wingdings" pitchFamily="2" charset="2"/>
              </a:rPr>
              <a:t>Vliv </a:t>
            </a:r>
            <a:r>
              <a:rPr lang="cs-CZ" altLang="cs-CZ" sz="2200" b="1" dirty="0" err="1">
                <a:solidFill>
                  <a:srgbClr val="7030A0"/>
                </a:solidFill>
                <a:latin typeface="Calibri" pitchFamily="34" charset="0"/>
                <a:sym typeface="Wingdings" pitchFamily="2" charset="2"/>
              </a:rPr>
              <a:t>MHC</a:t>
            </a:r>
            <a:r>
              <a:rPr lang="cs-CZ" altLang="cs-CZ" sz="2200" b="1" dirty="0">
                <a:solidFill>
                  <a:srgbClr val="7030A0"/>
                </a:solidFill>
                <a:latin typeface="Calibri" pitchFamily="34" charset="0"/>
                <a:sym typeface="Wingdings" pitchFamily="2" charset="2"/>
              </a:rPr>
              <a:t> na spokojenost partnerky ve </a:t>
            </a:r>
            <a:r>
              <a:rPr lang="cs-CZ" altLang="cs-CZ" sz="2200" b="1" dirty="0" smtClean="0">
                <a:solidFill>
                  <a:srgbClr val="7030A0"/>
                </a:solidFill>
                <a:latin typeface="Calibri" pitchFamily="34" charset="0"/>
                <a:sym typeface="Wingdings" pitchFamily="2" charset="2"/>
              </a:rPr>
              <a:t>vztahu</a:t>
            </a:r>
          </a:p>
          <a:p>
            <a:pPr marL="216000" indent="0" eaLnBrk="1" hangingPunct="1">
              <a:spcBef>
                <a:spcPct val="0"/>
              </a:spcBef>
              <a:buNone/>
            </a:pPr>
            <a:r>
              <a:rPr lang="cs-CZ" altLang="cs-CZ" sz="2200" dirty="0" smtClean="0">
                <a:latin typeface="Calibri" pitchFamily="34" charset="0"/>
                <a:sym typeface="Wingdings" pitchFamily="2" charset="2"/>
              </a:rPr>
              <a:t>test </a:t>
            </a:r>
            <a:r>
              <a:rPr lang="cs-CZ" altLang="cs-CZ" sz="2200" dirty="0">
                <a:latin typeface="Calibri" pitchFamily="34" charset="0"/>
                <a:sym typeface="Wingdings" pitchFamily="2" charset="2"/>
              </a:rPr>
              <a:t>variability </a:t>
            </a:r>
            <a:r>
              <a:rPr lang="cs-CZ" altLang="cs-CZ" sz="2200" dirty="0" err="1">
                <a:latin typeface="Calibri" pitchFamily="34" charset="0"/>
                <a:sym typeface="Wingdings" pitchFamily="2" charset="2"/>
              </a:rPr>
              <a:t>MHC</a:t>
            </a:r>
            <a:r>
              <a:rPr lang="cs-CZ" altLang="cs-CZ" sz="2200" dirty="0">
                <a:latin typeface="Calibri" pitchFamily="34" charset="0"/>
                <a:sym typeface="Wingdings" pitchFamily="2" charset="2"/>
              </a:rPr>
              <a:t> </a:t>
            </a:r>
            <a:r>
              <a:rPr lang="cs-CZ" altLang="cs-CZ" sz="2200" dirty="0" smtClean="0">
                <a:latin typeface="Calibri" pitchFamily="34" charset="0"/>
                <a:sym typeface="Wingdings" pitchFamily="2" charset="2"/>
              </a:rPr>
              <a:t>u partnerů </a:t>
            </a:r>
            <a:r>
              <a:rPr lang="cs-CZ" altLang="cs-CZ" sz="2200" dirty="0">
                <a:latin typeface="Calibri" pitchFamily="34" charset="0"/>
                <a:sym typeface="Wingdings" pitchFamily="2" charset="2"/>
              </a:rPr>
              <a:t>+ dotazník na sexuální spokojenost </a:t>
            </a:r>
            <a:r>
              <a:rPr lang="en-US" altLang="cs-CZ" sz="2200" dirty="0">
                <a:latin typeface="Calibri" pitchFamily="34" charset="0"/>
                <a:sym typeface="Wingdings" pitchFamily="2" charset="2"/>
              </a:rPr>
              <a:t> </a:t>
            </a:r>
            <a:r>
              <a:rPr lang="cs-CZ" altLang="cs-CZ" sz="2200" dirty="0">
                <a:latin typeface="Calibri" pitchFamily="34" charset="0"/>
                <a:sym typeface="Wingdings" pitchFamily="2" charset="2"/>
              </a:rPr>
              <a:t>nízká odlišnost  vyšší pravděpodobnost nevěry partnerky (hlavně během ovulace) X u mužů ne</a:t>
            </a:r>
          </a:p>
          <a:p>
            <a:pPr eaLnBrk="1" hangingPunct="1">
              <a:spcBef>
                <a:spcPct val="0"/>
              </a:spcBef>
              <a:buFontTx/>
              <a:buNone/>
            </a:pPr>
            <a:endParaRPr lang="cs-CZ" altLang="cs-CZ" sz="2200" dirty="0">
              <a:latin typeface="Calibri" pitchFamily="34" charset="0"/>
              <a:sym typeface="Wingdings" pitchFamily="2" charset="2"/>
            </a:endParaRPr>
          </a:p>
          <a:p>
            <a:pPr eaLnBrk="1" hangingPunct="1">
              <a:spcBef>
                <a:spcPct val="75000"/>
              </a:spcBef>
            </a:pPr>
            <a:r>
              <a:rPr lang="cs-CZ" altLang="cs-CZ" sz="2200" b="1" dirty="0">
                <a:solidFill>
                  <a:srgbClr val="7030A0"/>
                </a:solidFill>
                <a:latin typeface="Calibri" pitchFamily="34" charset="0"/>
              </a:rPr>
              <a:t>Vliv antikoncepce</a:t>
            </a:r>
          </a:p>
          <a:p>
            <a:pPr indent="0" eaLnBrk="1" hangingPunct="1">
              <a:spcBef>
                <a:spcPct val="0"/>
              </a:spcBef>
              <a:buFontTx/>
              <a:buNone/>
            </a:pPr>
            <a:r>
              <a:rPr lang="cs-CZ" altLang="cs-CZ" sz="2200" dirty="0" smtClean="0">
                <a:latin typeface="Calibri" pitchFamily="34" charset="0"/>
              </a:rPr>
              <a:t>hodnocení </a:t>
            </a:r>
            <a:r>
              <a:rPr lang="cs-CZ" altLang="cs-CZ" sz="2200" dirty="0">
                <a:latin typeface="Calibri" pitchFamily="34" charset="0"/>
              </a:rPr>
              <a:t>preferencí před a po začátku braní hormonů </a:t>
            </a:r>
            <a:r>
              <a:rPr lang="cs-CZ" altLang="cs-CZ" sz="2200" dirty="0">
                <a:latin typeface="Calibri" pitchFamily="34" charset="0"/>
                <a:sym typeface="Wingdings" pitchFamily="2" charset="2"/>
              </a:rPr>
              <a:t></a:t>
            </a:r>
            <a:r>
              <a:rPr lang="en-US" altLang="cs-CZ" sz="2200" dirty="0">
                <a:latin typeface="Calibri" pitchFamily="34" charset="0"/>
                <a:sym typeface="Wingdings" pitchFamily="2" charset="2"/>
              </a:rPr>
              <a:t> </a:t>
            </a:r>
            <a:r>
              <a:rPr lang="cs-CZ" altLang="cs-CZ" sz="2200" dirty="0">
                <a:latin typeface="Calibri" pitchFamily="34" charset="0"/>
                <a:sym typeface="Wingdings" pitchFamily="2" charset="2"/>
              </a:rPr>
              <a:t>zesílena preference mužů s podobnými alelami </a:t>
            </a:r>
            <a:r>
              <a:rPr lang="cs-CZ" altLang="cs-CZ" sz="2200" dirty="0" err="1">
                <a:latin typeface="Calibri" pitchFamily="34" charset="0"/>
                <a:sym typeface="Wingdings" pitchFamily="2" charset="2"/>
              </a:rPr>
              <a:t>MHC</a:t>
            </a:r>
            <a:r>
              <a:rPr lang="cs-CZ" altLang="cs-CZ" sz="2200" dirty="0">
                <a:latin typeface="Calibri" pitchFamily="34" charset="0"/>
                <a:sym typeface="Wingdings" pitchFamily="2" charset="2"/>
              </a:rPr>
              <a:t> </a:t>
            </a:r>
            <a:r>
              <a:rPr lang="en-US" altLang="cs-CZ" sz="2200" dirty="0">
                <a:latin typeface="Calibri" pitchFamily="34" charset="0"/>
                <a:sym typeface="Wingdings" pitchFamily="2" charset="2"/>
              </a:rPr>
              <a:t> </a:t>
            </a:r>
            <a:r>
              <a:rPr lang="cs-CZ" altLang="cs-CZ" sz="2200" dirty="0">
                <a:latin typeface="Calibri" pitchFamily="34" charset="0"/>
                <a:sym typeface="Wingdings" pitchFamily="2" charset="2"/>
              </a:rPr>
              <a:t>potenciální problémy do budoucna (změna preference po vysazení antikoncepce, zvýšená frekvence potratů, vliv na imunitu potomků)</a:t>
            </a:r>
          </a:p>
          <a:p>
            <a:pPr eaLnBrk="1" hangingPunct="1">
              <a:spcBef>
                <a:spcPct val="75000"/>
              </a:spcBef>
              <a:buFontTx/>
              <a:buChar char="-"/>
            </a:pPr>
            <a:endParaRPr lang="cs-CZ" altLang="cs-CZ" sz="2200" dirty="0">
              <a:latin typeface="Calibri" pitchFamily="34" charset="0"/>
            </a:endParaRPr>
          </a:p>
        </p:txBody>
      </p:sp>
    </p:spTree>
    <p:extLst>
      <p:ext uri="{BB962C8B-B14F-4D97-AF65-F5344CB8AC3E}">
        <p14:creationId xmlns:p14="http://schemas.microsoft.com/office/powerpoint/2010/main" val="4009185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0569" y="-87086"/>
            <a:ext cx="7886700" cy="1325563"/>
          </a:xfrm>
        </p:spPr>
        <p:txBody>
          <a:bodyPr>
            <a:normAutofit/>
          </a:bodyPr>
          <a:lstStyle/>
          <a:p>
            <a:pPr algn="ctr"/>
            <a:r>
              <a:rPr lang="cs-CZ" sz="4000" dirty="0" err="1">
                <a:solidFill>
                  <a:srgbClr val="C00000"/>
                </a:solidFill>
              </a:rPr>
              <a:t>Inbreeding</a:t>
            </a:r>
            <a:endParaRPr lang="en-US" sz="4000" dirty="0">
              <a:solidFill>
                <a:srgbClr val="C00000"/>
              </a:solidFill>
            </a:endParaRPr>
          </a:p>
        </p:txBody>
      </p:sp>
      <p:graphicFrame>
        <p:nvGraphicFramePr>
          <p:cNvPr id="4" name="Tabulka 3"/>
          <p:cNvGraphicFramePr>
            <a:graphicFrameLocks noGrp="1"/>
          </p:cNvGraphicFramePr>
          <p:nvPr>
            <p:extLst>
              <p:ext uri="{D42A27DB-BD31-4B8C-83A1-F6EECF244321}">
                <p14:modId xmlns:p14="http://schemas.microsoft.com/office/powerpoint/2010/main" val="4248793962"/>
              </p:ext>
            </p:extLst>
          </p:nvPr>
        </p:nvGraphicFramePr>
        <p:xfrm>
          <a:off x="384807" y="1214120"/>
          <a:ext cx="4187956" cy="5090160"/>
        </p:xfrm>
        <a:graphic>
          <a:graphicData uri="http://schemas.openxmlformats.org/drawingml/2006/table">
            <a:tbl>
              <a:tblPr firstRow="1" bandRow="1">
                <a:tableStyleId>{5940675A-B579-460E-94D1-54222C63F5DA}</a:tableStyleId>
              </a:tblPr>
              <a:tblGrid>
                <a:gridCol w="2675300"/>
                <a:gridCol w="1512656"/>
              </a:tblGrid>
              <a:tr h="370840">
                <a:tc>
                  <a:txBody>
                    <a:bodyPr/>
                    <a:lstStyle/>
                    <a:p>
                      <a:pPr algn="ctr"/>
                      <a:r>
                        <a:rPr lang="cs-CZ" sz="2000" dirty="0" smtClean="0"/>
                        <a:t>Vztah</a:t>
                      </a:r>
                      <a:endParaRPr lang="cs-CZ" sz="2000" dirty="0"/>
                    </a:p>
                  </a:txBody>
                  <a:tcPr/>
                </a:tc>
                <a:tc>
                  <a:txBody>
                    <a:bodyPr/>
                    <a:lstStyle/>
                    <a:p>
                      <a:pPr algn="ctr"/>
                      <a:r>
                        <a:rPr lang="cs-CZ" sz="2000" dirty="0" smtClean="0"/>
                        <a:t>Koeficient příbuznosti</a:t>
                      </a:r>
                      <a:endParaRPr lang="cs-CZ" sz="2000" dirty="0"/>
                    </a:p>
                  </a:txBody>
                  <a:tcPr/>
                </a:tc>
              </a:tr>
              <a:tr h="370840">
                <a:tc>
                  <a:txBody>
                    <a:bodyPr/>
                    <a:lstStyle/>
                    <a:p>
                      <a:r>
                        <a:rPr lang="cs-CZ" sz="2000" dirty="0" smtClean="0"/>
                        <a:t>Jednovaječná dvojčata</a:t>
                      </a:r>
                      <a:endParaRPr lang="cs-CZ" sz="2000" dirty="0"/>
                    </a:p>
                  </a:txBody>
                  <a:tcPr/>
                </a:tc>
                <a:tc>
                  <a:txBody>
                    <a:bodyPr/>
                    <a:lstStyle/>
                    <a:p>
                      <a:pPr algn="ctr"/>
                      <a:r>
                        <a:rPr lang="cs-CZ" sz="2000" dirty="0" smtClean="0"/>
                        <a:t>100%</a:t>
                      </a:r>
                      <a:endParaRPr lang="cs-CZ" sz="2000" dirty="0"/>
                    </a:p>
                  </a:txBody>
                  <a:tcPr/>
                </a:tc>
              </a:tr>
              <a:tr h="370840">
                <a:tc>
                  <a:txBody>
                    <a:bodyPr/>
                    <a:lstStyle/>
                    <a:p>
                      <a:r>
                        <a:rPr lang="cs-CZ" sz="2000" dirty="0" smtClean="0">
                          <a:solidFill>
                            <a:schemeClr val="tx1"/>
                          </a:solidFill>
                        </a:rPr>
                        <a:t>Sourozenci</a:t>
                      </a:r>
                      <a:endParaRPr lang="cs-CZ" sz="2000" dirty="0">
                        <a:solidFill>
                          <a:schemeClr val="tx1"/>
                        </a:solidFill>
                      </a:endParaRPr>
                    </a:p>
                  </a:txBody>
                  <a:tcPr>
                    <a:solidFill>
                      <a:srgbClr val="FF4343"/>
                    </a:solidFill>
                  </a:tcPr>
                </a:tc>
                <a:tc>
                  <a:txBody>
                    <a:bodyPr/>
                    <a:lstStyle/>
                    <a:p>
                      <a:pPr algn="ctr"/>
                      <a:r>
                        <a:rPr lang="cs-CZ" sz="2000" dirty="0" smtClean="0">
                          <a:solidFill>
                            <a:schemeClr val="tx1"/>
                          </a:solidFill>
                        </a:rPr>
                        <a:t>50%</a:t>
                      </a:r>
                      <a:endParaRPr lang="cs-CZ" sz="2000" dirty="0">
                        <a:solidFill>
                          <a:schemeClr val="tx1"/>
                        </a:solidFill>
                      </a:endParaRPr>
                    </a:p>
                  </a:txBody>
                  <a:tcPr>
                    <a:solidFill>
                      <a:srgbClr val="FF4343"/>
                    </a:solidFill>
                  </a:tcPr>
                </a:tc>
              </a:tr>
              <a:tr h="370840">
                <a:tc>
                  <a:txBody>
                    <a:bodyPr/>
                    <a:lstStyle/>
                    <a:p>
                      <a:r>
                        <a:rPr lang="cs-CZ" sz="2000" dirty="0" smtClean="0"/>
                        <a:t>Rodič - dítě</a:t>
                      </a:r>
                      <a:endParaRPr lang="cs-CZ" sz="2000" dirty="0"/>
                    </a:p>
                  </a:txBody>
                  <a:tcPr/>
                </a:tc>
                <a:tc>
                  <a:txBody>
                    <a:bodyPr/>
                    <a:lstStyle/>
                    <a:p>
                      <a:pPr algn="ctr"/>
                      <a:r>
                        <a:rPr lang="cs-CZ" sz="2000" dirty="0" smtClean="0"/>
                        <a:t>50%</a:t>
                      </a:r>
                      <a:endParaRPr lang="cs-CZ" sz="2000" dirty="0"/>
                    </a:p>
                  </a:txBody>
                  <a:tcPr/>
                </a:tc>
              </a:tr>
              <a:tr h="370840">
                <a:tc>
                  <a:txBody>
                    <a:bodyPr/>
                    <a:lstStyle/>
                    <a:p>
                      <a:r>
                        <a:rPr lang="cs-CZ" sz="2000" dirty="0" smtClean="0"/>
                        <a:t>Děda/babička - vnouče</a:t>
                      </a:r>
                      <a:endParaRPr lang="cs-CZ" sz="2000" dirty="0"/>
                    </a:p>
                  </a:txBody>
                  <a:tcPr/>
                </a:tc>
                <a:tc>
                  <a:txBody>
                    <a:bodyPr/>
                    <a:lstStyle/>
                    <a:p>
                      <a:pPr algn="ctr"/>
                      <a:r>
                        <a:rPr lang="cs-CZ" sz="2000" dirty="0" smtClean="0"/>
                        <a:t>25%</a:t>
                      </a:r>
                      <a:endParaRPr lang="cs-CZ" sz="2000" dirty="0"/>
                    </a:p>
                  </a:txBody>
                  <a:tcPr/>
                </a:tc>
              </a:tr>
              <a:tr h="370840">
                <a:tc>
                  <a:txBody>
                    <a:bodyPr/>
                    <a:lstStyle/>
                    <a:p>
                      <a:r>
                        <a:rPr lang="cs-CZ" sz="2000" dirty="0" smtClean="0"/>
                        <a:t>Teta/strýc – neteř/synovec</a:t>
                      </a:r>
                      <a:endParaRPr lang="cs-CZ" sz="2000" dirty="0"/>
                    </a:p>
                  </a:txBody>
                  <a:tcPr/>
                </a:tc>
                <a:tc>
                  <a:txBody>
                    <a:bodyPr/>
                    <a:lstStyle/>
                    <a:p>
                      <a:pPr algn="ctr"/>
                      <a:r>
                        <a:rPr lang="cs-CZ" sz="2000" dirty="0" smtClean="0"/>
                        <a:t>25%</a:t>
                      </a:r>
                      <a:endParaRPr lang="cs-CZ" sz="2000" dirty="0"/>
                    </a:p>
                  </a:txBody>
                  <a:tcPr/>
                </a:tc>
              </a:tr>
              <a:tr h="370840">
                <a:tc>
                  <a:txBody>
                    <a:bodyPr/>
                    <a:lstStyle/>
                    <a:p>
                      <a:r>
                        <a:rPr lang="cs-CZ" sz="2000" dirty="0" smtClean="0"/>
                        <a:t>Bratranec – sestřenice 1. stupně</a:t>
                      </a:r>
                      <a:endParaRPr lang="cs-CZ" sz="2000" dirty="0"/>
                    </a:p>
                  </a:txBody>
                  <a:tcPr>
                    <a:solidFill>
                      <a:srgbClr val="FF9900"/>
                    </a:solidFill>
                  </a:tcPr>
                </a:tc>
                <a:tc>
                  <a:txBody>
                    <a:bodyPr/>
                    <a:lstStyle/>
                    <a:p>
                      <a:pPr algn="ctr"/>
                      <a:r>
                        <a:rPr lang="cs-CZ" sz="2000" dirty="0" smtClean="0"/>
                        <a:t>12,5%</a:t>
                      </a:r>
                      <a:endParaRPr lang="cs-CZ" sz="2000" dirty="0"/>
                    </a:p>
                  </a:txBody>
                  <a:tcPr>
                    <a:solidFill>
                      <a:srgbClr val="FF990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Bratranec – sestřenice 2. stupně</a:t>
                      </a:r>
                    </a:p>
                  </a:txBody>
                  <a:tcPr>
                    <a:solidFill>
                      <a:srgbClr val="FFFF00"/>
                    </a:solidFill>
                  </a:tcPr>
                </a:tc>
                <a:tc>
                  <a:txBody>
                    <a:bodyPr/>
                    <a:lstStyle/>
                    <a:p>
                      <a:pPr algn="ctr"/>
                      <a:r>
                        <a:rPr lang="cs-CZ" sz="2000" dirty="0" smtClean="0"/>
                        <a:t>3,13%</a:t>
                      </a:r>
                      <a:endParaRPr lang="cs-CZ" sz="2000" dirty="0"/>
                    </a:p>
                  </a:txBody>
                  <a:tcPr>
                    <a:solidFill>
                      <a:srgbClr val="FFFF0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smtClean="0"/>
                        <a:t>Bratranec – sestřenice 3. stupně</a:t>
                      </a:r>
                      <a:endParaRPr lang="cs-CZ" sz="2000" dirty="0"/>
                    </a:p>
                  </a:txBody>
                  <a:tcPr>
                    <a:solidFill>
                      <a:schemeClr val="accent4">
                        <a:lumMod val="20000"/>
                        <a:lumOff val="80000"/>
                      </a:schemeClr>
                    </a:solidFill>
                  </a:tcPr>
                </a:tc>
                <a:tc>
                  <a:txBody>
                    <a:bodyPr/>
                    <a:lstStyle/>
                    <a:p>
                      <a:pPr algn="ctr"/>
                      <a:r>
                        <a:rPr lang="cs-CZ" sz="2000" dirty="0" smtClean="0"/>
                        <a:t>0,78%</a:t>
                      </a:r>
                      <a:endParaRPr lang="cs-CZ" sz="2000" dirty="0"/>
                    </a:p>
                  </a:txBody>
                  <a:tcPr>
                    <a:solidFill>
                      <a:schemeClr val="accent4">
                        <a:lumMod val="20000"/>
                        <a:lumOff val="80000"/>
                      </a:schemeClr>
                    </a:solidFill>
                  </a:tcPr>
                </a:tc>
              </a:tr>
            </a:tbl>
          </a:graphicData>
        </a:graphic>
      </p:graphicFrame>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9409" y="3220794"/>
            <a:ext cx="3316224" cy="3112008"/>
          </a:xfrm>
          <a:prstGeom prst="rect">
            <a:avLst/>
          </a:prstGeom>
        </p:spPr>
      </p:pic>
      <p:sp>
        <p:nvSpPr>
          <p:cNvPr id="7" name="TextovéPole 6"/>
          <p:cNvSpPr txBox="1"/>
          <p:nvPr/>
        </p:nvSpPr>
        <p:spPr>
          <a:xfrm>
            <a:off x="5599612" y="5645065"/>
            <a:ext cx="508473" cy="369332"/>
          </a:xfrm>
          <a:prstGeom prst="rect">
            <a:avLst/>
          </a:prstGeom>
          <a:noFill/>
        </p:spPr>
        <p:txBody>
          <a:bodyPr wrap="none" rtlCol="0">
            <a:spAutoFit/>
          </a:bodyPr>
          <a:lstStyle/>
          <a:p>
            <a:r>
              <a:rPr lang="cs-CZ" dirty="0" smtClean="0"/>
              <a:t>1/2</a:t>
            </a:r>
            <a:endParaRPr lang="cs-CZ" dirty="0"/>
          </a:p>
        </p:txBody>
      </p:sp>
      <p:sp>
        <p:nvSpPr>
          <p:cNvPr id="8" name="TextovéPole 7"/>
          <p:cNvSpPr txBox="1"/>
          <p:nvPr/>
        </p:nvSpPr>
        <p:spPr>
          <a:xfrm>
            <a:off x="5853848" y="5003000"/>
            <a:ext cx="508473" cy="369332"/>
          </a:xfrm>
          <a:prstGeom prst="rect">
            <a:avLst/>
          </a:prstGeom>
          <a:noFill/>
        </p:spPr>
        <p:txBody>
          <a:bodyPr wrap="none" rtlCol="0">
            <a:spAutoFit/>
          </a:bodyPr>
          <a:lstStyle/>
          <a:p>
            <a:r>
              <a:rPr lang="cs-CZ" dirty="0" smtClean="0"/>
              <a:t>1/2</a:t>
            </a:r>
            <a:endParaRPr lang="cs-CZ" dirty="0"/>
          </a:p>
        </p:txBody>
      </p:sp>
      <p:sp>
        <p:nvSpPr>
          <p:cNvPr id="9" name="TextovéPole 8"/>
          <p:cNvSpPr txBox="1"/>
          <p:nvPr/>
        </p:nvSpPr>
        <p:spPr>
          <a:xfrm>
            <a:off x="6165830" y="4305662"/>
            <a:ext cx="508473" cy="369332"/>
          </a:xfrm>
          <a:prstGeom prst="rect">
            <a:avLst/>
          </a:prstGeom>
          <a:noFill/>
        </p:spPr>
        <p:txBody>
          <a:bodyPr wrap="none" rtlCol="0">
            <a:spAutoFit/>
          </a:bodyPr>
          <a:lstStyle/>
          <a:p>
            <a:r>
              <a:rPr lang="cs-CZ" dirty="0" smtClean="0"/>
              <a:t>1/2</a:t>
            </a:r>
            <a:endParaRPr lang="cs-CZ" dirty="0"/>
          </a:p>
        </p:txBody>
      </p:sp>
      <p:sp>
        <p:nvSpPr>
          <p:cNvPr id="10" name="TextovéPole 9"/>
          <p:cNvSpPr txBox="1"/>
          <p:nvPr/>
        </p:nvSpPr>
        <p:spPr>
          <a:xfrm>
            <a:off x="7476309" y="5645065"/>
            <a:ext cx="508473" cy="369332"/>
          </a:xfrm>
          <a:prstGeom prst="rect">
            <a:avLst/>
          </a:prstGeom>
          <a:noFill/>
        </p:spPr>
        <p:txBody>
          <a:bodyPr wrap="none" rtlCol="0">
            <a:spAutoFit/>
          </a:bodyPr>
          <a:lstStyle/>
          <a:p>
            <a:r>
              <a:rPr lang="cs-CZ" dirty="0" smtClean="0"/>
              <a:t>1/2</a:t>
            </a:r>
            <a:endParaRPr lang="cs-CZ" dirty="0"/>
          </a:p>
        </p:txBody>
      </p:sp>
      <p:sp>
        <p:nvSpPr>
          <p:cNvPr id="11" name="TextovéPole 10"/>
          <p:cNvSpPr txBox="1"/>
          <p:nvPr/>
        </p:nvSpPr>
        <p:spPr>
          <a:xfrm>
            <a:off x="6973932" y="4305662"/>
            <a:ext cx="508473" cy="369332"/>
          </a:xfrm>
          <a:prstGeom prst="rect">
            <a:avLst/>
          </a:prstGeom>
          <a:noFill/>
        </p:spPr>
        <p:txBody>
          <a:bodyPr wrap="none" rtlCol="0">
            <a:spAutoFit/>
          </a:bodyPr>
          <a:lstStyle/>
          <a:p>
            <a:r>
              <a:rPr lang="cs-CZ" dirty="0" smtClean="0"/>
              <a:t>1/2</a:t>
            </a:r>
            <a:endParaRPr lang="cs-CZ" dirty="0"/>
          </a:p>
        </p:txBody>
      </p:sp>
      <p:sp>
        <p:nvSpPr>
          <p:cNvPr id="12" name="TextovéPole 11"/>
          <p:cNvSpPr txBox="1"/>
          <p:nvPr/>
        </p:nvSpPr>
        <p:spPr>
          <a:xfrm>
            <a:off x="7230345" y="5003000"/>
            <a:ext cx="508473" cy="369332"/>
          </a:xfrm>
          <a:prstGeom prst="rect">
            <a:avLst/>
          </a:prstGeom>
          <a:noFill/>
        </p:spPr>
        <p:txBody>
          <a:bodyPr wrap="none" rtlCol="0">
            <a:spAutoFit/>
          </a:bodyPr>
          <a:lstStyle/>
          <a:p>
            <a:r>
              <a:rPr lang="cs-CZ" dirty="0" smtClean="0"/>
              <a:t>1/2</a:t>
            </a:r>
            <a:endParaRPr lang="cs-CZ" dirty="0"/>
          </a:p>
        </p:txBody>
      </p:sp>
      <p:sp>
        <p:nvSpPr>
          <p:cNvPr id="13" name="TextovéPole 12"/>
          <p:cNvSpPr txBox="1"/>
          <p:nvPr/>
        </p:nvSpPr>
        <p:spPr>
          <a:xfrm>
            <a:off x="6319048" y="3495700"/>
            <a:ext cx="508473" cy="369332"/>
          </a:xfrm>
          <a:prstGeom prst="rect">
            <a:avLst/>
          </a:prstGeom>
          <a:noFill/>
        </p:spPr>
        <p:txBody>
          <a:bodyPr wrap="none" rtlCol="0">
            <a:spAutoFit/>
          </a:bodyPr>
          <a:lstStyle/>
          <a:p>
            <a:r>
              <a:rPr lang="cs-CZ" dirty="0" smtClean="0"/>
              <a:t>1/2</a:t>
            </a:r>
            <a:endParaRPr lang="cs-CZ" dirty="0"/>
          </a:p>
        </p:txBody>
      </p:sp>
      <p:sp>
        <p:nvSpPr>
          <p:cNvPr id="14" name="TextovéPole 13"/>
          <p:cNvSpPr txBox="1"/>
          <p:nvPr/>
        </p:nvSpPr>
        <p:spPr>
          <a:xfrm>
            <a:off x="4935149" y="1131363"/>
            <a:ext cx="4067882" cy="178510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Koeficient příbuznosti = genetická příbuznost = procento alel, které jedinci zdědili od společného předka.</a:t>
            </a:r>
          </a:p>
          <a:p>
            <a:pPr marL="342900" indent="-342900">
              <a:spcBef>
                <a:spcPts val="1200"/>
              </a:spcBef>
              <a:buFont typeface="Arial" panose="020B0604020202020204" pitchFamily="34" charset="0"/>
              <a:buChar char="•"/>
            </a:pPr>
            <a:r>
              <a:rPr lang="cs-CZ" sz="2000" dirty="0" smtClean="0"/>
              <a:t>Jen odhad.</a:t>
            </a:r>
            <a:endParaRPr lang="cs-CZ" sz="2000" dirty="0"/>
          </a:p>
        </p:txBody>
      </p:sp>
    </p:spTree>
    <p:extLst>
      <p:ext uri="{BB962C8B-B14F-4D97-AF65-F5344CB8AC3E}">
        <p14:creationId xmlns:p14="http://schemas.microsoft.com/office/powerpoint/2010/main" val="11004387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636" y="1767768"/>
            <a:ext cx="3769179" cy="2804349"/>
          </a:xfrm>
          <a:prstGeom prst="rect">
            <a:avLst/>
          </a:prstGeom>
        </p:spPr>
      </p:pic>
      <p:sp>
        <p:nvSpPr>
          <p:cNvPr id="2" name="Nadpis 1"/>
          <p:cNvSpPr>
            <a:spLocks noGrp="1"/>
          </p:cNvSpPr>
          <p:nvPr>
            <p:ph type="title"/>
          </p:nvPr>
        </p:nvSpPr>
        <p:spPr>
          <a:xfrm>
            <a:off x="619942" y="86452"/>
            <a:ext cx="7886700" cy="1325563"/>
          </a:xfrm>
        </p:spPr>
        <p:txBody>
          <a:bodyPr>
            <a:normAutofit/>
          </a:bodyPr>
          <a:lstStyle/>
          <a:p>
            <a:pPr algn="ctr"/>
            <a:r>
              <a:rPr lang="cs-CZ" sz="4000" dirty="0">
                <a:solidFill>
                  <a:srgbClr val="C00000"/>
                </a:solidFill>
              </a:rPr>
              <a:t>Příbuzenské sňatky</a:t>
            </a:r>
          </a:p>
        </p:txBody>
      </p:sp>
      <p:sp>
        <p:nvSpPr>
          <p:cNvPr id="4" name="TextovéPole 3"/>
          <p:cNvSpPr txBox="1"/>
          <p:nvPr/>
        </p:nvSpPr>
        <p:spPr>
          <a:xfrm>
            <a:off x="461554" y="1362628"/>
            <a:ext cx="3617209" cy="707886"/>
          </a:xfrm>
          <a:prstGeom prst="rect">
            <a:avLst/>
          </a:prstGeom>
          <a:noFill/>
        </p:spPr>
        <p:txBody>
          <a:bodyPr wrap="none" rtlCol="0">
            <a:spAutoFit/>
          </a:bodyPr>
          <a:lstStyle/>
          <a:p>
            <a:r>
              <a:rPr lang="cs-CZ" sz="2000" dirty="0" smtClean="0"/>
              <a:t>Bratranec – sestřenice </a:t>
            </a:r>
          </a:p>
          <a:p>
            <a:r>
              <a:rPr lang="cs-CZ" sz="2000" dirty="0" smtClean="0"/>
              <a:t>genetická příbuznost 12,5% (1/8)</a:t>
            </a:r>
            <a:endParaRPr lang="cs-CZ" sz="2000" dirty="0"/>
          </a:p>
        </p:txBody>
      </p:sp>
      <p:sp>
        <p:nvSpPr>
          <p:cNvPr id="7" name="TextovéPole 6"/>
          <p:cNvSpPr txBox="1"/>
          <p:nvPr/>
        </p:nvSpPr>
        <p:spPr>
          <a:xfrm>
            <a:off x="5862871" y="2310585"/>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9" name="TextovéPole 8"/>
          <p:cNvSpPr txBox="1"/>
          <p:nvPr/>
        </p:nvSpPr>
        <p:spPr>
          <a:xfrm>
            <a:off x="6267103" y="1367659"/>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11" name="TextovéPole 10"/>
          <p:cNvSpPr txBox="1"/>
          <p:nvPr/>
        </p:nvSpPr>
        <p:spPr>
          <a:xfrm>
            <a:off x="7663942" y="2299752"/>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12" name="TextovéPole 11"/>
          <p:cNvSpPr txBox="1"/>
          <p:nvPr/>
        </p:nvSpPr>
        <p:spPr>
          <a:xfrm>
            <a:off x="6054325" y="3112855"/>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13" name="TextovéPole 12"/>
          <p:cNvSpPr txBox="1"/>
          <p:nvPr/>
        </p:nvSpPr>
        <p:spPr>
          <a:xfrm>
            <a:off x="7452570" y="3112855"/>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18" name="TextovéPole 17"/>
          <p:cNvSpPr txBox="1"/>
          <p:nvPr/>
        </p:nvSpPr>
        <p:spPr>
          <a:xfrm>
            <a:off x="7181181" y="3842486"/>
            <a:ext cx="447558" cy="400110"/>
          </a:xfrm>
          <a:prstGeom prst="rect">
            <a:avLst/>
          </a:prstGeom>
          <a:noFill/>
        </p:spPr>
        <p:txBody>
          <a:bodyPr wrap="none" rtlCol="0">
            <a:spAutoFit/>
          </a:bodyPr>
          <a:lstStyle/>
          <a:p>
            <a:r>
              <a:rPr lang="cs-CZ" sz="2000" i="1" dirty="0" err="1"/>
              <a:t>a</a:t>
            </a:r>
            <a:r>
              <a:rPr lang="cs-CZ" sz="2000" i="1" dirty="0" err="1" smtClean="0"/>
              <a:t>a</a:t>
            </a:r>
            <a:endParaRPr lang="cs-CZ" sz="2000" i="1" dirty="0" smtClean="0"/>
          </a:p>
        </p:txBody>
      </p:sp>
      <p:sp>
        <p:nvSpPr>
          <p:cNvPr id="20" name="TextovéPole 19"/>
          <p:cNvSpPr txBox="1"/>
          <p:nvPr/>
        </p:nvSpPr>
        <p:spPr>
          <a:xfrm>
            <a:off x="457285" y="3645538"/>
            <a:ext cx="4248377" cy="1323439"/>
          </a:xfrm>
          <a:prstGeom prst="rect">
            <a:avLst/>
          </a:prstGeom>
          <a:noFill/>
        </p:spPr>
        <p:txBody>
          <a:bodyPr wrap="square" rtlCol="0">
            <a:spAutoFit/>
          </a:bodyPr>
          <a:lstStyle/>
          <a:p>
            <a:r>
              <a:rPr lang="cs-CZ" sz="2000" dirty="0" smtClean="0"/>
              <a:t>Pravděpodobnost narození homozygotního potomka (tj. </a:t>
            </a:r>
            <a:r>
              <a:rPr lang="cs-CZ" sz="2000" i="1" dirty="0" smtClean="0"/>
              <a:t>AA</a:t>
            </a:r>
            <a:r>
              <a:rPr lang="cs-CZ" sz="2000" dirty="0" smtClean="0"/>
              <a:t> nebo </a:t>
            </a:r>
            <a:r>
              <a:rPr lang="cs-CZ" sz="2000" i="1" dirty="0" err="1" smtClean="0"/>
              <a:t>aa</a:t>
            </a:r>
            <a:r>
              <a:rPr lang="cs-CZ" sz="2000" dirty="0" smtClean="0"/>
              <a:t>) bratranci a sestřenici = 0,125 x 0,25</a:t>
            </a:r>
          </a:p>
          <a:p>
            <a:r>
              <a:rPr lang="cs-CZ" sz="2000" dirty="0" smtClean="0"/>
              <a:t>= 0,03125</a:t>
            </a:r>
          </a:p>
        </p:txBody>
      </p:sp>
      <p:sp>
        <p:nvSpPr>
          <p:cNvPr id="21" name="TextovéPole 20"/>
          <p:cNvSpPr txBox="1"/>
          <p:nvPr/>
        </p:nvSpPr>
        <p:spPr>
          <a:xfrm>
            <a:off x="432835" y="2311446"/>
            <a:ext cx="4319451" cy="1015663"/>
          </a:xfrm>
          <a:prstGeom prst="rect">
            <a:avLst/>
          </a:prstGeom>
          <a:noFill/>
        </p:spPr>
        <p:txBody>
          <a:bodyPr wrap="square" rtlCol="0">
            <a:spAutoFit/>
          </a:bodyPr>
          <a:lstStyle/>
          <a:p>
            <a:r>
              <a:rPr lang="cs-CZ" sz="2000" dirty="0" smtClean="0"/>
              <a:t>Pravděpodobnost narození homozygotního potomka = koeficient příbuznosti x ¼.</a:t>
            </a:r>
          </a:p>
        </p:txBody>
      </p:sp>
      <p:sp>
        <p:nvSpPr>
          <p:cNvPr id="22" name="TextovéPole 21"/>
          <p:cNvSpPr txBox="1"/>
          <p:nvPr/>
        </p:nvSpPr>
        <p:spPr>
          <a:xfrm>
            <a:off x="5655923" y="2011001"/>
            <a:ext cx="466794" cy="461665"/>
          </a:xfrm>
          <a:prstGeom prst="rect">
            <a:avLst/>
          </a:prstGeom>
          <a:noFill/>
        </p:spPr>
        <p:txBody>
          <a:bodyPr wrap="none" rtlCol="0">
            <a:spAutoFit/>
          </a:bodyPr>
          <a:lstStyle/>
          <a:p>
            <a:r>
              <a:rPr lang="cs-CZ" sz="2400" dirty="0" smtClean="0">
                <a:solidFill>
                  <a:srgbClr val="0070C0"/>
                </a:solidFill>
              </a:rPr>
              <a:t>½ </a:t>
            </a:r>
          </a:p>
        </p:txBody>
      </p:sp>
      <p:sp>
        <p:nvSpPr>
          <p:cNvPr id="23" name="TextovéPole 22"/>
          <p:cNvSpPr txBox="1"/>
          <p:nvPr/>
        </p:nvSpPr>
        <p:spPr>
          <a:xfrm>
            <a:off x="7888703" y="1983435"/>
            <a:ext cx="466794" cy="461665"/>
          </a:xfrm>
          <a:prstGeom prst="rect">
            <a:avLst/>
          </a:prstGeom>
          <a:noFill/>
        </p:spPr>
        <p:txBody>
          <a:bodyPr wrap="none" rtlCol="0">
            <a:spAutoFit/>
          </a:bodyPr>
          <a:lstStyle/>
          <a:p>
            <a:r>
              <a:rPr lang="cs-CZ" sz="2400" dirty="0" smtClean="0">
                <a:solidFill>
                  <a:srgbClr val="0070C0"/>
                </a:solidFill>
              </a:rPr>
              <a:t>½ </a:t>
            </a:r>
          </a:p>
        </p:txBody>
      </p:sp>
      <p:sp>
        <p:nvSpPr>
          <p:cNvPr id="24" name="TextovéPole 23"/>
          <p:cNvSpPr txBox="1"/>
          <p:nvPr/>
        </p:nvSpPr>
        <p:spPr>
          <a:xfrm>
            <a:off x="6391797" y="3066503"/>
            <a:ext cx="466794" cy="461665"/>
          </a:xfrm>
          <a:prstGeom prst="rect">
            <a:avLst/>
          </a:prstGeom>
          <a:noFill/>
        </p:spPr>
        <p:txBody>
          <a:bodyPr wrap="none" rtlCol="0">
            <a:spAutoFit/>
          </a:bodyPr>
          <a:lstStyle/>
          <a:p>
            <a:r>
              <a:rPr lang="cs-CZ" sz="2400" dirty="0" smtClean="0">
                <a:solidFill>
                  <a:srgbClr val="0070C0"/>
                </a:solidFill>
              </a:rPr>
              <a:t>½ </a:t>
            </a:r>
          </a:p>
        </p:txBody>
      </p:sp>
      <p:sp>
        <p:nvSpPr>
          <p:cNvPr id="25" name="TextovéPole 24"/>
          <p:cNvSpPr txBox="1"/>
          <p:nvPr/>
        </p:nvSpPr>
        <p:spPr>
          <a:xfrm>
            <a:off x="7190045" y="3094789"/>
            <a:ext cx="466794" cy="461665"/>
          </a:xfrm>
          <a:prstGeom prst="rect">
            <a:avLst/>
          </a:prstGeom>
          <a:noFill/>
        </p:spPr>
        <p:txBody>
          <a:bodyPr wrap="none" rtlCol="0">
            <a:spAutoFit/>
          </a:bodyPr>
          <a:lstStyle/>
          <a:p>
            <a:r>
              <a:rPr lang="cs-CZ" sz="2400" dirty="0" smtClean="0">
                <a:solidFill>
                  <a:srgbClr val="0070C0"/>
                </a:solidFill>
              </a:rPr>
              <a:t>½ </a:t>
            </a:r>
          </a:p>
        </p:txBody>
      </p:sp>
      <p:sp>
        <p:nvSpPr>
          <p:cNvPr id="26" name="TextovéPole 25"/>
          <p:cNvSpPr txBox="1"/>
          <p:nvPr/>
        </p:nvSpPr>
        <p:spPr>
          <a:xfrm>
            <a:off x="7542392" y="3809511"/>
            <a:ext cx="380232" cy="830997"/>
          </a:xfrm>
          <a:prstGeom prst="rect">
            <a:avLst/>
          </a:prstGeom>
          <a:noFill/>
        </p:spPr>
        <p:txBody>
          <a:bodyPr wrap="none" rtlCol="0">
            <a:spAutoFit/>
          </a:bodyPr>
          <a:lstStyle/>
          <a:p>
            <a:r>
              <a:rPr lang="cs-CZ" sz="2400" dirty="0" smtClean="0">
                <a:solidFill>
                  <a:srgbClr val="0070C0"/>
                </a:solidFill>
              </a:rPr>
              <a:t>¼</a:t>
            </a:r>
          </a:p>
          <a:p>
            <a:r>
              <a:rPr lang="cs-CZ" sz="2400" dirty="0" smtClean="0">
                <a:solidFill>
                  <a:srgbClr val="0070C0"/>
                </a:solidFill>
              </a:rPr>
              <a:t> </a:t>
            </a:r>
          </a:p>
        </p:txBody>
      </p:sp>
      <p:sp>
        <p:nvSpPr>
          <p:cNvPr id="27" name="TextovéPole 26"/>
          <p:cNvSpPr txBox="1"/>
          <p:nvPr/>
        </p:nvSpPr>
        <p:spPr>
          <a:xfrm>
            <a:off x="5346641" y="4802082"/>
            <a:ext cx="3441968" cy="400110"/>
          </a:xfrm>
          <a:prstGeom prst="rect">
            <a:avLst/>
          </a:prstGeom>
          <a:noFill/>
        </p:spPr>
        <p:txBody>
          <a:bodyPr wrap="none" rtlCol="0">
            <a:spAutoFit/>
          </a:bodyPr>
          <a:lstStyle/>
          <a:p>
            <a:r>
              <a:rPr lang="cs-CZ" sz="2000" i="1" dirty="0" smtClean="0"/>
              <a:t>P</a:t>
            </a:r>
            <a:r>
              <a:rPr lang="cs-CZ" sz="2000" i="1" baseline="-25000" dirty="0" smtClean="0"/>
              <a:t>(</a:t>
            </a:r>
            <a:r>
              <a:rPr lang="cs-CZ" sz="2000" i="1" baseline="-25000" dirty="0" err="1" smtClean="0"/>
              <a:t>aa</a:t>
            </a:r>
            <a:r>
              <a:rPr lang="cs-CZ" sz="2000" i="1" baseline="-25000" dirty="0" smtClean="0"/>
              <a:t>)</a:t>
            </a:r>
            <a:r>
              <a:rPr lang="cs-CZ" sz="2000" baseline="-25000" dirty="0" smtClean="0"/>
              <a:t> </a:t>
            </a:r>
            <a:r>
              <a:rPr lang="cs-CZ" sz="2000" dirty="0" smtClean="0"/>
              <a:t>= (½)</a:t>
            </a:r>
            <a:r>
              <a:rPr lang="cs-CZ" sz="2000" baseline="30000" dirty="0" smtClean="0"/>
              <a:t>4</a:t>
            </a:r>
            <a:r>
              <a:rPr lang="cs-CZ" sz="2000" dirty="0" smtClean="0"/>
              <a:t> x ¼ = 0,016 </a:t>
            </a:r>
            <a:r>
              <a:rPr lang="cs-CZ" sz="2000" dirty="0" smtClean="0">
                <a:sym typeface="Wingdings" panose="05000000000000000000" pitchFamily="2" charset="2"/>
              </a:rPr>
              <a:t></a:t>
            </a:r>
            <a:r>
              <a:rPr lang="en-US" sz="2000" dirty="0" smtClean="0">
                <a:sym typeface="Wingdings" panose="05000000000000000000" pitchFamily="2" charset="2"/>
              </a:rPr>
              <a:t> 1,6</a:t>
            </a:r>
            <a:r>
              <a:rPr lang="cs-CZ" sz="2000" dirty="0" smtClean="0">
                <a:sym typeface="Wingdings" panose="05000000000000000000" pitchFamily="2" charset="2"/>
              </a:rPr>
              <a:t>%</a:t>
            </a:r>
            <a:r>
              <a:rPr lang="cs-CZ" sz="2000" dirty="0" smtClean="0"/>
              <a:t> </a:t>
            </a:r>
          </a:p>
        </p:txBody>
      </p:sp>
      <p:sp>
        <p:nvSpPr>
          <p:cNvPr id="28" name="TextovéPole 27"/>
          <p:cNvSpPr txBox="1"/>
          <p:nvPr/>
        </p:nvSpPr>
        <p:spPr>
          <a:xfrm>
            <a:off x="457285" y="5138439"/>
            <a:ext cx="4219745" cy="400110"/>
          </a:xfrm>
          <a:prstGeom prst="rect">
            <a:avLst/>
          </a:prstGeom>
          <a:noFill/>
        </p:spPr>
        <p:txBody>
          <a:bodyPr wrap="none" rtlCol="0">
            <a:spAutoFit/>
          </a:bodyPr>
          <a:lstStyle/>
          <a:p>
            <a:r>
              <a:rPr lang="cs-CZ" sz="2000" dirty="0" smtClean="0"/>
              <a:t>Z</a:t>
            </a:r>
            <a:r>
              <a:rPr lang="en-US" sz="2000" dirty="0" smtClean="0"/>
              <a:t>a</a:t>
            </a:r>
            <a:r>
              <a:rPr lang="cs-CZ" sz="2000" dirty="0" smtClean="0"/>
              <a:t>jímá mě jen </a:t>
            </a:r>
            <a:r>
              <a:rPr lang="cs-CZ" sz="2000" i="1" dirty="0" err="1" smtClean="0"/>
              <a:t>aa</a:t>
            </a:r>
            <a:r>
              <a:rPr lang="cs-CZ" sz="2000" dirty="0" smtClean="0"/>
              <a:t> </a:t>
            </a:r>
            <a:r>
              <a:rPr lang="cs-CZ" sz="2000" dirty="0" smtClean="0">
                <a:sym typeface="Wingdings" panose="05000000000000000000" pitchFamily="2" charset="2"/>
              </a:rPr>
              <a:t></a:t>
            </a:r>
            <a:r>
              <a:rPr lang="en-US" sz="2000" dirty="0" smtClean="0">
                <a:sym typeface="Wingdings" panose="05000000000000000000" pitchFamily="2" charset="2"/>
              </a:rPr>
              <a:t> 0,03125/2 = 0,016</a:t>
            </a:r>
            <a:endParaRPr lang="cs-CZ" sz="2000" dirty="0" smtClean="0"/>
          </a:p>
        </p:txBody>
      </p:sp>
    </p:spTree>
    <p:extLst>
      <p:ext uri="{BB962C8B-B14F-4D97-AF65-F5344CB8AC3E}">
        <p14:creationId xmlns:p14="http://schemas.microsoft.com/office/powerpoint/2010/main" val="3208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78971" y="452844"/>
            <a:ext cx="7829006" cy="707886"/>
          </a:xfrm>
          <a:prstGeom prst="rect">
            <a:avLst/>
          </a:prstGeom>
          <a:noFill/>
        </p:spPr>
        <p:txBody>
          <a:bodyPr wrap="square" rtlCol="0">
            <a:spAutoFit/>
          </a:bodyPr>
          <a:lstStyle/>
          <a:p>
            <a:r>
              <a:rPr lang="en-US" sz="2000" b="1" dirty="0" err="1" smtClean="0">
                <a:solidFill>
                  <a:srgbClr val="009900"/>
                </a:solidFill>
              </a:rPr>
              <a:t>Ot</a:t>
            </a:r>
            <a:r>
              <a:rPr lang="cs-CZ" sz="2000" b="1" dirty="0" err="1" smtClean="0">
                <a:solidFill>
                  <a:srgbClr val="009900"/>
                </a:solidFill>
              </a:rPr>
              <a:t>ázka</a:t>
            </a:r>
            <a:r>
              <a:rPr lang="cs-CZ" sz="2000" b="1" dirty="0" smtClean="0">
                <a:solidFill>
                  <a:srgbClr val="009900"/>
                </a:solidFill>
              </a:rPr>
              <a:t>: </a:t>
            </a:r>
            <a:r>
              <a:rPr lang="cs-CZ" sz="2000" dirty="0" smtClean="0"/>
              <a:t>Jaká je pravděpodobnost narození homozygota sourozencům? A jaká je pravděpodobnost vzniku recesivního homozygota?  </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784" y="1755211"/>
            <a:ext cx="1554480" cy="1901952"/>
          </a:xfrm>
          <a:prstGeom prst="rect">
            <a:avLst/>
          </a:prstGeom>
        </p:spPr>
      </p:pic>
      <p:sp>
        <p:nvSpPr>
          <p:cNvPr id="5" name="TextovéPole 4"/>
          <p:cNvSpPr txBox="1"/>
          <p:nvPr/>
        </p:nvSpPr>
        <p:spPr>
          <a:xfrm>
            <a:off x="1256038" y="2213070"/>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6" name="TextovéPole 5"/>
          <p:cNvSpPr txBox="1"/>
          <p:nvPr/>
        </p:nvSpPr>
        <p:spPr>
          <a:xfrm>
            <a:off x="1425139" y="1496238"/>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7" name="TextovéPole 6"/>
          <p:cNvSpPr txBox="1"/>
          <p:nvPr/>
        </p:nvSpPr>
        <p:spPr>
          <a:xfrm>
            <a:off x="3057109" y="2202237"/>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8" name="TextovéPole 7"/>
          <p:cNvSpPr txBox="1"/>
          <p:nvPr/>
        </p:nvSpPr>
        <p:spPr>
          <a:xfrm>
            <a:off x="1049090" y="1913486"/>
            <a:ext cx="466794" cy="461665"/>
          </a:xfrm>
          <a:prstGeom prst="rect">
            <a:avLst/>
          </a:prstGeom>
          <a:noFill/>
        </p:spPr>
        <p:txBody>
          <a:bodyPr wrap="none" rtlCol="0">
            <a:spAutoFit/>
          </a:bodyPr>
          <a:lstStyle/>
          <a:p>
            <a:r>
              <a:rPr lang="cs-CZ" sz="2400" dirty="0" smtClean="0">
                <a:solidFill>
                  <a:srgbClr val="0070C0"/>
                </a:solidFill>
              </a:rPr>
              <a:t>½ </a:t>
            </a:r>
          </a:p>
        </p:txBody>
      </p:sp>
      <p:sp>
        <p:nvSpPr>
          <p:cNvPr id="9" name="TextovéPole 8"/>
          <p:cNvSpPr txBox="1"/>
          <p:nvPr/>
        </p:nvSpPr>
        <p:spPr>
          <a:xfrm>
            <a:off x="3281870" y="1885920"/>
            <a:ext cx="466794" cy="461665"/>
          </a:xfrm>
          <a:prstGeom prst="rect">
            <a:avLst/>
          </a:prstGeom>
          <a:noFill/>
        </p:spPr>
        <p:txBody>
          <a:bodyPr wrap="none" rtlCol="0">
            <a:spAutoFit/>
          </a:bodyPr>
          <a:lstStyle/>
          <a:p>
            <a:r>
              <a:rPr lang="cs-CZ" sz="2400" dirty="0" smtClean="0">
                <a:solidFill>
                  <a:srgbClr val="0070C0"/>
                </a:solidFill>
              </a:rPr>
              <a:t>½ </a:t>
            </a:r>
          </a:p>
        </p:txBody>
      </p:sp>
      <p:sp>
        <p:nvSpPr>
          <p:cNvPr id="10" name="TextovéPole 9"/>
          <p:cNvSpPr txBox="1"/>
          <p:nvPr/>
        </p:nvSpPr>
        <p:spPr>
          <a:xfrm>
            <a:off x="2631995" y="3257053"/>
            <a:ext cx="1393330" cy="400110"/>
          </a:xfrm>
          <a:prstGeom prst="rect">
            <a:avLst/>
          </a:prstGeom>
          <a:noFill/>
        </p:spPr>
        <p:txBody>
          <a:bodyPr wrap="none" rtlCol="0">
            <a:spAutoFit/>
          </a:bodyPr>
          <a:lstStyle/>
          <a:p>
            <a:r>
              <a:rPr lang="cs-CZ" sz="2000" i="1" dirty="0" smtClean="0"/>
              <a:t>AA </a:t>
            </a:r>
            <a:r>
              <a:rPr lang="cs-CZ" sz="2000" dirty="0" smtClean="0"/>
              <a:t>nebo</a:t>
            </a:r>
            <a:r>
              <a:rPr lang="cs-CZ" sz="2000" i="1" dirty="0" smtClean="0"/>
              <a:t> </a:t>
            </a:r>
            <a:r>
              <a:rPr lang="cs-CZ" sz="2000" i="1" dirty="0" err="1" smtClean="0"/>
              <a:t>aa</a:t>
            </a:r>
            <a:endParaRPr lang="cs-CZ" sz="2000" i="1" dirty="0" smtClean="0"/>
          </a:p>
        </p:txBody>
      </p:sp>
      <p:sp>
        <p:nvSpPr>
          <p:cNvPr id="11" name="TextovéPole 10"/>
          <p:cNvSpPr txBox="1"/>
          <p:nvPr/>
        </p:nvSpPr>
        <p:spPr>
          <a:xfrm>
            <a:off x="2585583" y="2965995"/>
            <a:ext cx="466794" cy="461665"/>
          </a:xfrm>
          <a:prstGeom prst="rect">
            <a:avLst/>
          </a:prstGeom>
          <a:noFill/>
        </p:spPr>
        <p:txBody>
          <a:bodyPr wrap="none" rtlCol="0">
            <a:spAutoFit/>
          </a:bodyPr>
          <a:lstStyle/>
          <a:p>
            <a:r>
              <a:rPr lang="cs-CZ" sz="2400" dirty="0" smtClean="0">
                <a:solidFill>
                  <a:srgbClr val="0070C0"/>
                </a:solidFill>
              </a:rPr>
              <a:t>½ </a:t>
            </a:r>
          </a:p>
        </p:txBody>
      </p:sp>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629" y="1755211"/>
            <a:ext cx="1554480" cy="1901952"/>
          </a:xfrm>
          <a:prstGeom prst="rect">
            <a:avLst/>
          </a:prstGeom>
        </p:spPr>
      </p:pic>
      <p:sp>
        <p:nvSpPr>
          <p:cNvPr id="13" name="TextovéPole 12"/>
          <p:cNvSpPr txBox="1"/>
          <p:nvPr/>
        </p:nvSpPr>
        <p:spPr>
          <a:xfrm>
            <a:off x="5518883" y="2213070"/>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14" name="TextovéPole 13"/>
          <p:cNvSpPr txBox="1"/>
          <p:nvPr/>
        </p:nvSpPr>
        <p:spPr>
          <a:xfrm>
            <a:off x="5687984" y="1496238"/>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15" name="TextovéPole 14"/>
          <p:cNvSpPr txBox="1"/>
          <p:nvPr/>
        </p:nvSpPr>
        <p:spPr>
          <a:xfrm>
            <a:off x="7319954" y="2202237"/>
            <a:ext cx="465192" cy="400110"/>
          </a:xfrm>
          <a:prstGeom prst="rect">
            <a:avLst/>
          </a:prstGeom>
          <a:noFill/>
        </p:spPr>
        <p:txBody>
          <a:bodyPr wrap="none" rtlCol="0">
            <a:spAutoFit/>
          </a:bodyPr>
          <a:lstStyle/>
          <a:p>
            <a:r>
              <a:rPr lang="cs-CZ" sz="2000" i="1" dirty="0" err="1" smtClean="0"/>
              <a:t>Aa</a:t>
            </a:r>
            <a:endParaRPr lang="cs-CZ" sz="2000" i="1" dirty="0" smtClean="0"/>
          </a:p>
        </p:txBody>
      </p:sp>
      <p:sp>
        <p:nvSpPr>
          <p:cNvPr id="16" name="TextovéPole 15"/>
          <p:cNvSpPr txBox="1"/>
          <p:nvPr/>
        </p:nvSpPr>
        <p:spPr>
          <a:xfrm>
            <a:off x="5311935" y="1913486"/>
            <a:ext cx="466794" cy="461665"/>
          </a:xfrm>
          <a:prstGeom prst="rect">
            <a:avLst/>
          </a:prstGeom>
          <a:noFill/>
        </p:spPr>
        <p:txBody>
          <a:bodyPr wrap="none" rtlCol="0">
            <a:spAutoFit/>
          </a:bodyPr>
          <a:lstStyle/>
          <a:p>
            <a:r>
              <a:rPr lang="cs-CZ" sz="2400" dirty="0" smtClean="0">
                <a:solidFill>
                  <a:srgbClr val="0070C0"/>
                </a:solidFill>
              </a:rPr>
              <a:t>½ </a:t>
            </a:r>
          </a:p>
        </p:txBody>
      </p:sp>
      <p:sp>
        <p:nvSpPr>
          <p:cNvPr id="17" name="TextovéPole 16"/>
          <p:cNvSpPr txBox="1"/>
          <p:nvPr/>
        </p:nvSpPr>
        <p:spPr>
          <a:xfrm>
            <a:off x="7544715" y="1885920"/>
            <a:ext cx="466794" cy="461665"/>
          </a:xfrm>
          <a:prstGeom prst="rect">
            <a:avLst/>
          </a:prstGeom>
          <a:noFill/>
        </p:spPr>
        <p:txBody>
          <a:bodyPr wrap="none" rtlCol="0">
            <a:spAutoFit/>
          </a:bodyPr>
          <a:lstStyle/>
          <a:p>
            <a:r>
              <a:rPr lang="cs-CZ" sz="2400" dirty="0" smtClean="0">
                <a:solidFill>
                  <a:srgbClr val="0070C0"/>
                </a:solidFill>
              </a:rPr>
              <a:t>½ </a:t>
            </a:r>
          </a:p>
        </p:txBody>
      </p:sp>
      <p:sp>
        <p:nvSpPr>
          <p:cNvPr id="18" name="TextovéPole 17"/>
          <p:cNvSpPr txBox="1"/>
          <p:nvPr/>
        </p:nvSpPr>
        <p:spPr>
          <a:xfrm>
            <a:off x="6894840" y="3257053"/>
            <a:ext cx="447558" cy="400110"/>
          </a:xfrm>
          <a:prstGeom prst="rect">
            <a:avLst/>
          </a:prstGeom>
          <a:noFill/>
        </p:spPr>
        <p:txBody>
          <a:bodyPr wrap="none" rtlCol="0">
            <a:spAutoFit/>
          </a:bodyPr>
          <a:lstStyle/>
          <a:p>
            <a:r>
              <a:rPr lang="cs-CZ" sz="2000" i="1" dirty="0" err="1" smtClean="0"/>
              <a:t>aa</a:t>
            </a:r>
            <a:endParaRPr lang="cs-CZ" sz="2000" i="1" dirty="0" smtClean="0"/>
          </a:p>
        </p:txBody>
      </p:sp>
      <p:sp>
        <p:nvSpPr>
          <p:cNvPr id="19" name="TextovéPole 18"/>
          <p:cNvSpPr txBox="1"/>
          <p:nvPr/>
        </p:nvSpPr>
        <p:spPr>
          <a:xfrm>
            <a:off x="6848428" y="2965995"/>
            <a:ext cx="518091" cy="461665"/>
          </a:xfrm>
          <a:prstGeom prst="rect">
            <a:avLst/>
          </a:prstGeom>
          <a:noFill/>
        </p:spPr>
        <p:txBody>
          <a:bodyPr wrap="none" rtlCol="0">
            <a:spAutoFit/>
          </a:bodyPr>
          <a:lstStyle/>
          <a:p>
            <a:r>
              <a:rPr lang="cs-CZ" sz="2400" dirty="0" smtClean="0">
                <a:solidFill>
                  <a:srgbClr val="0070C0"/>
                </a:solidFill>
              </a:rPr>
              <a:t>¼  </a:t>
            </a:r>
          </a:p>
        </p:txBody>
      </p:sp>
      <p:sp>
        <p:nvSpPr>
          <p:cNvPr id="22" name="TextovéPole 21"/>
          <p:cNvSpPr txBox="1"/>
          <p:nvPr/>
        </p:nvSpPr>
        <p:spPr>
          <a:xfrm>
            <a:off x="413742" y="4029493"/>
            <a:ext cx="4248377" cy="1323439"/>
          </a:xfrm>
          <a:prstGeom prst="rect">
            <a:avLst/>
          </a:prstGeom>
          <a:noFill/>
        </p:spPr>
        <p:txBody>
          <a:bodyPr wrap="square" rtlCol="0">
            <a:spAutoFit/>
          </a:bodyPr>
          <a:lstStyle/>
          <a:p>
            <a:r>
              <a:rPr lang="cs-CZ" sz="2000" dirty="0" smtClean="0"/>
              <a:t>Pravděpodobnost narození homozygotního potomka (tj. </a:t>
            </a:r>
            <a:r>
              <a:rPr lang="cs-CZ" sz="2000" i="1" dirty="0" smtClean="0"/>
              <a:t>AA</a:t>
            </a:r>
            <a:r>
              <a:rPr lang="cs-CZ" sz="2000" dirty="0" smtClean="0"/>
              <a:t> nebo </a:t>
            </a:r>
            <a:r>
              <a:rPr lang="cs-CZ" sz="2000" i="1" dirty="0" err="1" smtClean="0"/>
              <a:t>aa</a:t>
            </a:r>
            <a:r>
              <a:rPr lang="cs-CZ" sz="2000" dirty="0" smtClean="0"/>
              <a:t>) sourozencům = 0,5 x 0,25  = 0,125</a:t>
            </a:r>
          </a:p>
          <a:p>
            <a:r>
              <a:rPr lang="cs-CZ" sz="2000" dirty="0" smtClean="0"/>
              <a:t>= 12,5%</a:t>
            </a:r>
          </a:p>
        </p:txBody>
      </p:sp>
      <p:sp>
        <p:nvSpPr>
          <p:cNvPr id="24" name="TextovéPole 23"/>
          <p:cNvSpPr txBox="1"/>
          <p:nvPr/>
        </p:nvSpPr>
        <p:spPr>
          <a:xfrm>
            <a:off x="5285500" y="4735348"/>
            <a:ext cx="3643946" cy="707886"/>
          </a:xfrm>
          <a:prstGeom prst="rect">
            <a:avLst/>
          </a:prstGeom>
          <a:noFill/>
        </p:spPr>
        <p:txBody>
          <a:bodyPr wrap="none" rtlCol="0">
            <a:spAutoFit/>
          </a:bodyPr>
          <a:lstStyle/>
          <a:p>
            <a:r>
              <a:rPr lang="cs-CZ" sz="2000" dirty="0" smtClean="0"/>
              <a:t>Kontrola: </a:t>
            </a:r>
          </a:p>
          <a:p>
            <a:r>
              <a:rPr lang="cs-CZ" sz="2000" i="1" dirty="0" smtClean="0"/>
              <a:t>P</a:t>
            </a:r>
            <a:r>
              <a:rPr lang="cs-CZ" sz="2000" i="1" baseline="-25000" dirty="0" smtClean="0"/>
              <a:t>(</a:t>
            </a:r>
            <a:r>
              <a:rPr lang="cs-CZ" sz="2000" i="1" baseline="-25000" dirty="0" err="1" smtClean="0"/>
              <a:t>aa</a:t>
            </a:r>
            <a:r>
              <a:rPr lang="cs-CZ" sz="2000" i="1" baseline="-25000" dirty="0" smtClean="0"/>
              <a:t>)</a:t>
            </a:r>
            <a:r>
              <a:rPr lang="cs-CZ" sz="2000" baseline="-25000" dirty="0" smtClean="0"/>
              <a:t> </a:t>
            </a:r>
            <a:r>
              <a:rPr lang="cs-CZ" sz="2000" dirty="0" smtClean="0"/>
              <a:t>= (½)</a:t>
            </a:r>
            <a:r>
              <a:rPr lang="cs-CZ" sz="2000" baseline="30000" dirty="0" smtClean="0"/>
              <a:t>2</a:t>
            </a:r>
            <a:r>
              <a:rPr lang="cs-CZ" sz="2000" dirty="0" smtClean="0"/>
              <a:t> x ¼ = 0,0625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6,25%</a:t>
            </a:r>
            <a:r>
              <a:rPr lang="cs-CZ" sz="2000" dirty="0" smtClean="0"/>
              <a:t> </a:t>
            </a:r>
          </a:p>
        </p:txBody>
      </p:sp>
      <p:sp>
        <p:nvSpPr>
          <p:cNvPr id="25" name="TextovéPole 24"/>
          <p:cNvSpPr txBox="1"/>
          <p:nvPr/>
        </p:nvSpPr>
        <p:spPr>
          <a:xfrm>
            <a:off x="5288280" y="3990784"/>
            <a:ext cx="3663294" cy="707886"/>
          </a:xfrm>
          <a:prstGeom prst="rect">
            <a:avLst/>
          </a:prstGeom>
          <a:noFill/>
        </p:spPr>
        <p:txBody>
          <a:bodyPr wrap="square" rtlCol="0">
            <a:spAutoFit/>
          </a:bodyPr>
          <a:lstStyle/>
          <a:p>
            <a:r>
              <a:rPr lang="cs-CZ" sz="2000" dirty="0" smtClean="0"/>
              <a:t>Z</a:t>
            </a:r>
            <a:r>
              <a:rPr lang="en-US" sz="2000" dirty="0" smtClean="0"/>
              <a:t>a</a:t>
            </a:r>
            <a:r>
              <a:rPr lang="cs-CZ" sz="2000" dirty="0" smtClean="0"/>
              <a:t>jímá mě jen </a:t>
            </a:r>
            <a:r>
              <a:rPr lang="cs-CZ" sz="2000" i="1" dirty="0" err="1" smtClean="0"/>
              <a:t>aa</a:t>
            </a:r>
            <a:r>
              <a:rPr lang="cs-CZ" sz="2000" dirty="0" smtClean="0"/>
              <a:t> </a:t>
            </a:r>
            <a:r>
              <a:rPr lang="cs-CZ" sz="2000" dirty="0" smtClean="0">
                <a:sym typeface="Wingdings" panose="05000000000000000000" pitchFamily="2" charset="2"/>
              </a:rPr>
              <a:t></a:t>
            </a:r>
            <a:r>
              <a:rPr lang="en-US" sz="2000" dirty="0" smtClean="0">
                <a:sym typeface="Wingdings" panose="05000000000000000000" pitchFamily="2" charset="2"/>
              </a:rPr>
              <a:t> 0,</a:t>
            </a:r>
            <a:r>
              <a:rPr lang="cs-CZ" sz="2000" dirty="0" smtClean="0">
                <a:sym typeface="Wingdings" panose="05000000000000000000" pitchFamily="2" charset="2"/>
              </a:rPr>
              <a:t>125</a:t>
            </a:r>
            <a:r>
              <a:rPr lang="en-US" sz="2000" dirty="0" smtClean="0">
                <a:sym typeface="Wingdings" panose="05000000000000000000" pitchFamily="2" charset="2"/>
              </a:rPr>
              <a:t>/2 = </a:t>
            </a:r>
            <a:r>
              <a:rPr lang="cs-CZ" sz="2000" dirty="0" smtClean="0">
                <a:sym typeface="Wingdings" panose="05000000000000000000" pitchFamily="2" charset="2"/>
              </a:rPr>
              <a:t>0,0625 </a:t>
            </a:r>
            <a:r>
              <a:rPr lang="cs-CZ" sz="2000" dirty="0">
                <a:sym typeface="Wingdings" panose="05000000000000000000" pitchFamily="2" charset="2"/>
              </a:rPr>
              <a:t></a:t>
            </a:r>
            <a:r>
              <a:rPr lang="en-US" sz="2000" dirty="0">
                <a:sym typeface="Wingdings" panose="05000000000000000000" pitchFamily="2" charset="2"/>
              </a:rPr>
              <a:t> </a:t>
            </a:r>
            <a:r>
              <a:rPr lang="cs-CZ" sz="2000" dirty="0" smtClean="0">
                <a:sym typeface="Wingdings" panose="05000000000000000000" pitchFamily="2" charset="2"/>
              </a:rPr>
              <a:t>6,25%</a:t>
            </a:r>
            <a:r>
              <a:rPr lang="cs-CZ" sz="2000" dirty="0" smtClean="0"/>
              <a:t> </a:t>
            </a:r>
            <a:r>
              <a:rPr lang="cs-CZ" sz="2000" dirty="0" smtClean="0">
                <a:sym typeface="Wingdings" panose="05000000000000000000" pitchFamily="2" charset="2"/>
              </a:rPr>
              <a:t> </a:t>
            </a:r>
            <a:endParaRPr lang="cs-CZ" sz="2000" dirty="0" smtClean="0"/>
          </a:p>
        </p:txBody>
      </p:sp>
      <p:sp>
        <p:nvSpPr>
          <p:cNvPr id="2" name="TextovéPole 1"/>
          <p:cNvSpPr txBox="1"/>
          <p:nvPr/>
        </p:nvSpPr>
        <p:spPr>
          <a:xfrm>
            <a:off x="413742" y="5942480"/>
            <a:ext cx="8207828" cy="707886"/>
          </a:xfrm>
          <a:prstGeom prst="rect">
            <a:avLst/>
          </a:prstGeom>
          <a:noFill/>
        </p:spPr>
        <p:txBody>
          <a:bodyPr wrap="square" rtlCol="0">
            <a:spAutoFit/>
          </a:bodyPr>
          <a:lstStyle/>
          <a:p>
            <a:r>
              <a:rPr lang="cs-CZ" sz="2000" dirty="0" smtClean="0">
                <a:solidFill>
                  <a:srgbClr val="FF0000"/>
                </a:solidFill>
              </a:rPr>
              <a:t>Pro srovnání: pravděpodobnost narození recesivního homozygota nepříbuzným rodičům je q</a:t>
            </a:r>
            <a:r>
              <a:rPr lang="cs-CZ" sz="2000" baseline="30000" dirty="0" smtClean="0">
                <a:solidFill>
                  <a:srgbClr val="FF0000"/>
                </a:solidFill>
              </a:rPr>
              <a:t>2</a:t>
            </a:r>
            <a:r>
              <a:rPr lang="cs-CZ" sz="2000" dirty="0" smtClean="0">
                <a:solidFill>
                  <a:srgbClr val="FF0000"/>
                </a:solidFill>
              </a:rPr>
              <a:t> </a:t>
            </a:r>
          </a:p>
        </p:txBody>
      </p:sp>
    </p:spTree>
    <p:extLst>
      <p:ext uri="{BB962C8B-B14F-4D97-AF65-F5344CB8AC3E}">
        <p14:creationId xmlns:p14="http://schemas.microsoft.com/office/powerpoint/2010/main" val="234149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3" grpId="0"/>
      <p:bldP spid="14" grpId="0"/>
      <p:bldP spid="15" grpId="0"/>
      <p:bldP spid="16" grpId="0"/>
      <p:bldP spid="17" grpId="0"/>
      <p:bldP spid="18" grpId="0"/>
      <p:bldP spid="19" grpId="0"/>
      <p:bldP spid="22" grpId="0"/>
      <p:bldP spid="24" grpId="0"/>
      <p:bldP spid="2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99655"/>
            <a:ext cx="7886700" cy="1325563"/>
          </a:xfrm>
        </p:spPr>
        <p:txBody>
          <a:bodyPr>
            <a:normAutofit/>
          </a:bodyPr>
          <a:lstStyle/>
          <a:p>
            <a:pPr algn="ctr"/>
            <a:r>
              <a:rPr lang="cs-CZ" sz="4000" dirty="0" err="1" smtClean="0">
                <a:solidFill>
                  <a:srgbClr val="C00000"/>
                </a:solidFill>
              </a:rPr>
              <a:t>Inbreeding</a:t>
            </a:r>
            <a:r>
              <a:rPr lang="cs-CZ" sz="4000" dirty="0" smtClean="0">
                <a:solidFill>
                  <a:srgbClr val="C00000"/>
                </a:solidFill>
              </a:rPr>
              <a:t> </a:t>
            </a:r>
            <a:r>
              <a:rPr lang="cs-CZ" sz="4000" dirty="0">
                <a:solidFill>
                  <a:srgbClr val="C00000"/>
                </a:solidFill>
              </a:rPr>
              <a:t>zvyšuje </a:t>
            </a:r>
            <a:r>
              <a:rPr lang="cs-CZ" sz="4000" dirty="0" err="1">
                <a:solidFill>
                  <a:srgbClr val="C00000"/>
                </a:solidFill>
              </a:rPr>
              <a:t>homozygotnost</a:t>
            </a:r>
            <a:r>
              <a:rPr lang="cs-CZ" sz="4000" dirty="0">
                <a:solidFill>
                  <a:srgbClr val="C00000"/>
                </a:solidFill>
              </a:rPr>
              <a:t> </a:t>
            </a:r>
          </a:p>
        </p:txBody>
      </p:sp>
      <p:sp>
        <p:nvSpPr>
          <p:cNvPr id="3" name="TextovéPole 2"/>
          <p:cNvSpPr txBox="1"/>
          <p:nvPr/>
        </p:nvSpPr>
        <p:spPr>
          <a:xfrm>
            <a:off x="5751043" y="1856105"/>
            <a:ext cx="492443" cy="430887"/>
          </a:xfrm>
          <a:prstGeom prst="rect">
            <a:avLst/>
          </a:prstGeom>
          <a:noFill/>
        </p:spPr>
        <p:txBody>
          <a:bodyPr wrap="none" rtlCol="0">
            <a:spAutoFit/>
          </a:bodyPr>
          <a:lstStyle/>
          <a:p>
            <a:r>
              <a:rPr lang="cs-CZ" sz="2200" i="1" dirty="0" err="1" smtClean="0"/>
              <a:t>Aa</a:t>
            </a:r>
            <a:endParaRPr lang="cs-CZ" sz="2200" i="1" dirty="0" smtClean="0"/>
          </a:p>
        </p:txBody>
      </p:sp>
      <p:sp>
        <p:nvSpPr>
          <p:cNvPr id="7" name="TextovéPole 6"/>
          <p:cNvSpPr txBox="1"/>
          <p:nvPr/>
        </p:nvSpPr>
        <p:spPr>
          <a:xfrm>
            <a:off x="3755923" y="1297398"/>
            <a:ext cx="3883435" cy="430887"/>
          </a:xfrm>
          <a:prstGeom prst="rect">
            <a:avLst/>
          </a:prstGeom>
          <a:noFill/>
        </p:spPr>
        <p:txBody>
          <a:bodyPr wrap="none" rtlCol="0">
            <a:spAutoFit/>
          </a:bodyPr>
          <a:lstStyle/>
          <a:p>
            <a:r>
              <a:rPr lang="cs-CZ" sz="2200" dirty="0" smtClean="0"/>
              <a:t>Druh množící se samooplozením</a:t>
            </a:r>
          </a:p>
        </p:txBody>
      </p:sp>
      <p:sp>
        <p:nvSpPr>
          <p:cNvPr id="8" name="TextovéPole 7"/>
          <p:cNvSpPr txBox="1"/>
          <p:nvPr/>
        </p:nvSpPr>
        <p:spPr>
          <a:xfrm>
            <a:off x="337426" y="1856105"/>
            <a:ext cx="2762936" cy="430887"/>
          </a:xfrm>
          <a:prstGeom prst="rect">
            <a:avLst/>
          </a:prstGeom>
          <a:noFill/>
        </p:spPr>
        <p:txBody>
          <a:bodyPr wrap="none" rtlCol="0">
            <a:spAutoFit/>
          </a:bodyPr>
          <a:lstStyle/>
          <a:p>
            <a:r>
              <a:rPr lang="cs-CZ" sz="2200" dirty="0" smtClean="0"/>
              <a:t>0. Generace -100% </a:t>
            </a:r>
            <a:r>
              <a:rPr lang="cs-CZ" sz="2200" i="1" dirty="0" err="1" smtClean="0"/>
              <a:t>Aa</a:t>
            </a:r>
            <a:r>
              <a:rPr lang="cs-CZ" sz="2200" dirty="0" smtClean="0"/>
              <a:t> </a:t>
            </a:r>
          </a:p>
        </p:txBody>
      </p:sp>
      <p:sp>
        <p:nvSpPr>
          <p:cNvPr id="11" name="TextovéPole 10"/>
          <p:cNvSpPr txBox="1"/>
          <p:nvPr/>
        </p:nvSpPr>
        <p:spPr>
          <a:xfrm>
            <a:off x="5737219" y="2719565"/>
            <a:ext cx="492443" cy="430887"/>
          </a:xfrm>
          <a:prstGeom prst="rect">
            <a:avLst/>
          </a:prstGeom>
          <a:noFill/>
        </p:spPr>
        <p:txBody>
          <a:bodyPr wrap="none" rtlCol="0">
            <a:spAutoFit/>
          </a:bodyPr>
          <a:lstStyle/>
          <a:p>
            <a:r>
              <a:rPr lang="cs-CZ" sz="2200" i="1" dirty="0" err="1" smtClean="0"/>
              <a:t>Aa</a:t>
            </a:r>
            <a:endParaRPr lang="cs-CZ" sz="2200" i="1" dirty="0" smtClean="0"/>
          </a:p>
        </p:txBody>
      </p:sp>
      <p:graphicFrame>
        <p:nvGraphicFramePr>
          <p:cNvPr id="12" name="Tabulka 11"/>
          <p:cNvGraphicFramePr>
            <a:graphicFrameLocks noGrp="1"/>
          </p:cNvGraphicFramePr>
          <p:nvPr>
            <p:extLst>
              <p:ext uri="{D42A27DB-BD31-4B8C-83A1-F6EECF244321}">
                <p14:modId xmlns:p14="http://schemas.microsoft.com/office/powerpoint/2010/main" val="3705803508"/>
              </p:ext>
            </p:extLst>
          </p:nvPr>
        </p:nvGraphicFramePr>
        <p:xfrm>
          <a:off x="562937" y="2596535"/>
          <a:ext cx="2052444" cy="1523182"/>
        </p:xfrm>
        <a:graphic>
          <a:graphicData uri="http://schemas.openxmlformats.org/drawingml/2006/table">
            <a:tbl>
              <a:tblPr firstRow="1" bandRow="1">
                <a:tableStyleId>{5940675A-B579-460E-94D1-54222C63F5DA}</a:tableStyleId>
              </a:tblPr>
              <a:tblGrid>
                <a:gridCol w="567773"/>
                <a:gridCol w="796413"/>
                <a:gridCol w="688258"/>
              </a:tblGrid>
              <a:tr h="464071">
                <a:tc>
                  <a:txBody>
                    <a:bodyPr/>
                    <a:lstStyle/>
                    <a:p>
                      <a:pPr algn="ctr"/>
                      <a:endParaRPr lang="cs-CZ" sz="2200" i="1" dirty="0"/>
                    </a:p>
                  </a:txBody>
                  <a:tcPr/>
                </a:tc>
                <a:tc>
                  <a:txBody>
                    <a:bodyPr/>
                    <a:lstStyle/>
                    <a:p>
                      <a:pPr algn="ctr"/>
                      <a:r>
                        <a:rPr lang="cs-CZ" sz="2200" i="1" dirty="0" smtClean="0"/>
                        <a:t>A</a:t>
                      </a:r>
                      <a:endParaRPr lang="cs-CZ" sz="2200" i="1" dirty="0"/>
                    </a:p>
                  </a:txBody>
                  <a:tcPr/>
                </a:tc>
                <a:tc>
                  <a:txBody>
                    <a:bodyPr/>
                    <a:lstStyle/>
                    <a:p>
                      <a:pPr algn="ctr"/>
                      <a:r>
                        <a:rPr lang="cs-CZ" sz="2200" i="1" dirty="0" smtClean="0"/>
                        <a:t>a</a:t>
                      </a:r>
                      <a:endParaRPr lang="cs-CZ" sz="2200" i="1" dirty="0"/>
                    </a:p>
                  </a:txBody>
                  <a:tcPr/>
                </a:tc>
              </a:tr>
              <a:tr h="493320">
                <a:tc>
                  <a:txBody>
                    <a:bodyPr/>
                    <a:lstStyle/>
                    <a:p>
                      <a:pPr algn="ctr"/>
                      <a:r>
                        <a:rPr lang="cs-CZ" sz="2200" i="1" dirty="0" smtClean="0"/>
                        <a:t>A</a:t>
                      </a:r>
                      <a:endParaRPr lang="cs-CZ" sz="2200" i="1" dirty="0"/>
                    </a:p>
                  </a:txBody>
                  <a:tcPr/>
                </a:tc>
                <a:tc>
                  <a:txBody>
                    <a:bodyPr/>
                    <a:lstStyle/>
                    <a:p>
                      <a:pPr algn="ctr"/>
                      <a:r>
                        <a:rPr lang="cs-CZ" sz="2200" i="1" dirty="0" smtClean="0"/>
                        <a:t>AA</a:t>
                      </a:r>
                      <a:endParaRPr lang="cs-CZ" sz="2200" i="1" dirty="0"/>
                    </a:p>
                  </a:txBody>
                  <a:tcPr/>
                </a:tc>
                <a:tc>
                  <a:txBody>
                    <a:bodyPr/>
                    <a:lstStyle/>
                    <a:p>
                      <a:pPr algn="ctr"/>
                      <a:r>
                        <a:rPr lang="cs-CZ" sz="2200" i="1" dirty="0" err="1" smtClean="0"/>
                        <a:t>Aa</a:t>
                      </a:r>
                      <a:endParaRPr lang="cs-CZ" sz="2200" i="1" dirty="0"/>
                    </a:p>
                  </a:txBody>
                  <a:tcPr/>
                </a:tc>
              </a:tr>
              <a:tr h="565791">
                <a:tc>
                  <a:txBody>
                    <a:bodyPr/>
                    <a:lstStyle/>
                    <a:p>
                      <a:pPr algn="ctr"/>
                      <a:r>
                        <a:rPr lang="cs-CZ" sz="2200" i="1" dirty="0" smtClean="0"/>
                        <a:t>a</a:t>
                      </a:r>
                      <a:endParaRPr lang="cs-CZ" sz="2200" i="1" dirty="0"/>
                    </a:p>
                  </a:txBody>
                  <a:tcPr/>
                </a:tc>
                <a:tc>
                  <a:txBody>
                    <a:bodyPr/>
                    <a:lstStyle/>
                    <a:p>
                      <a:pPr algn="ctr"/>
                      <a:r>
                        <a:rPr lang="cs-CZ" sz="2200" i="1" dirty="0" err="1" smtClean="0"/>
                        <a:t>Aa</a:t>
                      </a:r>
                      <a:endParaRPr lang="cs-CZ" sz="2200" i="1" dirty="0"/>
                    </a:p>
                  </a:txBody>
                  <a:tcPr/>
                </a:tc>
                <a:tc>
                  <a:txBody>
                    <a:bodyPr/>
                    <a:lstStyle/>
                    <a:p>
                      <a:pPr algn="ctr"/>
                      <a:r>
                        <a:rPr lang="cs-CZ" sz="2200" i="1" dirty="0" err="1" smtClean="0"/>
                        <a:t>aa</a:t>
                      </a:r>
                      <a:endParaRPr lang="cs-CZ" sz="2200" i="1" dirty="0"/>
                    </a:p>
                  </a:txBody>
                  <a:tcPr/>
                </a:tc>
              </a:tr>
            </a:tbl>
          </a:graphicData>
        </a:graphic>
      </p:graphicFrame>
      <p:cxnSp>
        <p:nvCxnSpPr>
          <p:cNvPr id="24" name="Přímá spojnice 23"/>
          <p:cNvCxnSpPr/>
          <p:nvPr/>
        </p:nvCxnSpPr>
        <p:spPr>
          <a:xfrm flipH="1">
            <a:off x="6006684" y="5100082"/>
            <a:ext cx="1" cy="513011"/>
          </a:xfrm>
          <a:prstGeom prst="line">
            <a:avLst/>
          </a:prstGeom>
          <a:ln w="28575">
            <a:solidFill>
              <a:srgbClr val="0070C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4412673" y="2728866"/>
            <a:ext cx="511679" cy="430887"/>
          </a:xfrm>
          <a:prstGeom prst="rect">
            <a:avLst/>
          </a:prstGeom>
          <a:noFill/>
        </p:spPr>
        <p:txBody>
          <a:bodyPr wrap="none" rtlCol="0">
            <a:spAutoFit/>
          </a:bodyPr>
          <a:lstStyle/>
          <a:p>
            <a:r>
              <a:rPr lang="cs-CZ" sz="2200" i="1" dirty="0" smtClean="0"/>
              <a:t>AA</a:t>
            </a:r>
            <a:endParaRPr lang="cs-CZ" sz="2200" i="1" dirty="0"/>
          </a:p>
        </p:txBody>
      </p:sp>
      <p:sp>
        <p:nvSpPr>
          <p:cNvPr id="32" name="TextovéPole 31"/>
          <p:cNvSpPr txBox="1"/>
          <p:nvPr/>
        </p:nvSpPr>
        <p:spPr>
          <a:xfrm>
            <a:off x="6990216" y="2719565"/>
            <a:ext cx="473206" cy="430887"/>
          </a:xfrm>
          <a:prstGeom prst="rect">
            <a:avLst/>
          </a:prstGeom>
          <a:noFill/>
        </p:spPr>
        <p:txBody>
          <a:bodyPr wrap="none" rtlCol="0">
            <a:spAutoFit/>
          </a:bodyPr>
          <a:lstStyle/>
          <a:p>
            <a:r>
              <a:rPr lang="cs-CZ" sz="2200" i="1" dirty="0" err="1" smtClean="0"/>
              <a:t>aa</a:t>
            </a:r>
            <a:endParaRPr lang="cs-CZ" sz="2200" i="1" dirty="0"/>
          </a:p>
        </p:txBody>
      </p:sp>
      <p:cxnSp>
        <p:nvCxnSpPr>
          <p:cNvPr id="34" name="Přímá spojnice se šipkou 33"/>
          <p:cNvCxnSpPr/>
          <p:nvPr/>
        </p:nvCxnSpPr>
        <p:spPr>
          <a:xfrm flipH="1">
            <a:off x="4924352" y="2286992"/>
            <a:ext cx="946691"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6136594" y="2286992"/>
            <a:ext cx="905935" cy="46745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a:stCxn id="3" idx="2"/>
            <a:endCxn id="11" idx="0"/>
          </p:cNvCxnSpPr>
          <p:nvPr/>
        </p:nvCxnSpPr>
        <p:spPr>
          <a:xfrm flipH="1">
            <a:off x="5983441" y="2286992"/>
            <a:ext cx="13824"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5751043" y="3654897"/>
            <a:ext cx="492443" cy="430887"/>
          </a:xfrm>
          <a:prstGeom prst="rect">
            <a:avLst/>
          </a:prstGeom>
          <a:noFill/>
        </p:spPr>
        <p:txBody>
          <a:bodyPr wrap="none" rtlCol="0">
            <a:spAutoFit/>
          </a:bodyPr>
          <a:lstStyle/>
          <a:p>
            <a:r>
              <a:rPr lang="cs-CZ" sz="2200" i="1" dirty="0" err="1" smtClean="0"/>
              <a:t>Aa</a:t>
            </a:r>
            <a:endParaRPr lang="cs-CZ" sz="2200" i="1" dirty="0" smtClean="0"/>
          </a:p>
        </p:txBody>
      </p:sp>
      <p:sp>
        <p:nvSpPr>
          <p:cNvPr id="40" name="TextovéPole 39"/>
          <p:cNvSpPr txBox="1"/>
          <p:nvPr/>
        </p:nvSpPr>
        <p:spPr>
          <a:xfrm>
            <a:off x="4426497" y="3664198"/>
            <a:ext cx="511679" cy="430887"/>
          </a:xfrm>
          <a:prstGeom prst="rect">
            <a:avLst/>
          </a:prstGeom>
          <a:noFill/>
        </p:spPr>
        <p:txBody>
          <a:bodyPr wrap="none" rtlCol="0">
            <a:spAutoFit/>
          </a:bodyPr>
          <a:lstStyle/>
          <a:p>
            <a:r>
              <a:rPr lang="cs-CZ" sz="2200" i="1" dirty="0" smtClean="0"/>
              <a:t>AA</a:t>
            </a:r>
            <a:endParaRPr lang="cs-CZ" sz="2200" i="1" dirty="0"/>
          </a:p>
        </p:txBody>
      </p:sp>
      <p:sp>
        <p:nvSpPr>
          <p:cNvPr id="41" name="TextovéPole 40"/>
          <p:cNvSpPr txBox="1"/>
          <p:nvPr/>
        </p:nvSpPr>
        <p:spPr>
          <a:xfrm>
            <a:off x="7004040" y="3654897"/>
            <a:ext cx="473206" cy="430887"/>
          </a:xfrm>
          <a:prstGeom prst="rect">
            <a:avLst/>
          </a:prstGeom>
          <a:noFill/>
        </p:spPr>
        <p:txBody>
          <a:bodyPr wrap="none" rtlCol="0">
            <a:spAutoFit/>
          </a:bodyPr>
          <a:lstStyle/>
          <a:p>
            <a:r>
              <a:rPr lang="cs-CZ" sz="2200" i="1" dirty="0" err="1" smtClean="0"/>
              <a:t>aa</a:t>
            </a:r>
            <a:endParaRPr lang="cs-CZ" sz="2200" i="1" dirty="0"/>
          </a:p>
        </p:txBody>
      </p:sp>
      <p:cxnSp>
        <p:nvCxnSpPr>
          <p:cNvPr id="42" name="Přímá spojnice se šipkou 41"/>
          <p:cNvCxnSpPr/>
          <p:nvPr/>
        </p:nvCxnSpPr>
        <p:spPr>
          <a:xfrm flipH="1">
            <a:off x="4938176" y="3222324"/>
            <a:ext cx="946691"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6150418" y="3222324"/>
            <a:ext cx="905935" cy="46745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a:endCxn id="39" idx="0"/>
          </p:cNvCxnSpPr>
          <p:nvPr/>
        </p:nvCxnSpPr>
        <p:spPr>
          <a:xfrm flipH="1">
            <a:off x="5997265" y="3222324"/>
            <a:ext cx="13824"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a:stCxn id="28" idx="2"/>
            <a:endCxn id="40" idx="0"/>
          </p:cNvCxnSpPr>
          <p:nvPr/>
        </p:nvCxnSpPr>
        <p:spPr>
          <a:xfrm>
            <a:off x="4668513" y="3159753"/>
            <a:ext cx="13824" cy="50444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a:off x="7240643" y="3203831"/>
            <a:ext cx="19244" cy="4859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ovéPole 50"/>
          <p:cNvSpPr txBox="1"/>
          <p:nvPr/>
        </p:nvSpPr>
        <p:spPr>
          <a:xfrm>
            <a:off x="5764867" y="4592933"/>
            <a:ext cx="492443" cy="430887"/>
          </a:xfrm>
          <a:prstGeom prst="rect">
            <a:avLst/>
          </a:prstGeom>
          <a:noFill/>
        </p:spPr>
        <p:txBody>
          <a:bodyPr wrap="none" rtlCol="0">
            <a:spAutoFit/>
          </a:bodyPr>
          <a:lstStyle/>
          <a:p>
            <a:r>
              <a:rPr lang="cs-CZ" sz="2200" i="1" dirty="0" err="1" smtClean="0"/>
              <a:t>Aa</a:t>
            </a:r>
            <a:endParaRPr lang="cs-CZ" sz="2200" i="1" dirty="0" smtClean="0"/>
          </a:p>
        </p:txBody>
      </p:sp>
      <p:sp>
        <p:nvSpPr>
          <p:cNvPr id="52" name="TextovéPole 51"/>
          <p:cNvSpPr txBox="1"/>
          <p:nvPr/>
        </p:nvSpPr>
        <p:spPr>
          <a:xfrm>
            <a:off x="4440321" y="4602234"/>
            <a:ext cx="511679" cy="430887"/>
          </a:xfrm>
          <a:prstGeom prst="rect">
            <a:avLst/>
          </a:prstGeom>
          <a:noFill/>
        </p:spPr>
        <p:txBody>
          <a:bodyPr wrap="none" rtlCol="0">
            <a:spAutoFit/>
          </a:bodyPr>
          <a:lstStyle/>
          <a:p>
            <a:r>
              <a:rPr lang="cs-CZ" sz="2200" i="1" dirty="0" smtClean="0"/>
              <a:t>AA</a:t>
            </a:r>
            <a:endParaRPr lang="cs-CZ" sz="2200" i="1" dirty="0"/>
          </a:p>
        </p:txBody>
      </p:sp>
      <p:sp>
        <p:nvSpPr>
          <p:cNvPr id="53" name="TextovéPole 52"/>
          <p:cNvSpPr txBox="1"/>
          <p:nvPr/>
        </p:nvSpPr>
        <p:spPr>
          <a:xfrm>
            <a:off x="7017864" y="4592933"/>
            <a:ext cx="473206" cy="430887"/>
          </a:xfrm>
          <a:prstGeom prst="rect">
            <a:avLst/>
          </a:prstGeom>
          <a:noFill/>
        </p:spPr>
        <p:txBody>
          <a:bodyPr wrap="none" rtlCol="0">
            <a:spAutoFit/>
          </a:bodyPr>
          <a:lstStyle/>
          <a:p>
            <a:r>
              <a:rPr lang="cs-CZ" sz="2200" i="1" dirty="0" err="1" smtClean="0"/>
              <a:t>aa</a:t>
            </a:r>
            <a:endParaRPr lang="cs-CZ" sz="2200" i="1" dirty="0"/>
          </a:p>
        </p:txBody>
      </p:sp>
      <p:cxnSp>
        <p:nvCxnSpPr>
          <p:cNvPr id="54" name="Přímá spojnice se šipkou 53"/>
          <p:cNvCxnSpPr/>
          <p:nvPr/>
        </p:nvCxnSpPr>
        <p:spPr>
          <a:xfrm flipH="1">
            <a:off x="4952000" y="4160360"/>
            <a:ext cx="946691"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6164242" y="4160360"/>
            <a:ext cx="905935" cy="46745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a:endCxn id="51" idx="0"/>
          </p:cNvCxnSpPr>
          <p:nvPr/>
        </p:nvCxnSpPr>
        <p:spPr>
          <a:xfrm flipH="1">
            <a:off x="6011089" y="4160360"/>
            <a:ext cx="13824"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p:cNvCxnSpPr>
            <a:endCxn id="52" idx="0"/>
          </p:cNvCxnSpPr>
          <p:nvPr/>
        </p:nvCxnSpPr>
        <p:spPr>
          <a:xfrm>
            <a:off x="4682337" y="4097789"/>
            <a:ext cx="13824" cy="50444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7254467" y="4141867"/>
            <a:ext cx="19244" cy="48595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9" name="TextovéPole 58"/>
          <p:cNvSpPr txBox="1"/>
          <p:nvPr/>
        </p:nvSpPr>
        <p:spPr>
          <a:xfrm>
            <a:off x="4426496" y="5765014"/>
            <a:ext cx="511679" cy="430887"/>
          </a:xfrm>
          <a:prstGeom prst="rect">
            <a:avLst/>
          </a:prstGeom>
          <a:noFill/>
        </p:spPr>
        <p:txBody>
          <a:bodyPr wrap="none" rtlCol="0">
            <a:spAutoFit/>
          </a:bodyPr>
          <a:lstStyle/>
          <a:p>
            <a:r>
              <a:rPr lang="cs-CZ" sz="2200" i="1" dirty="0" smtClean="0"/>
              <a:t>AA</a:t>
            </a:r>
            <a:endParaRPr lang="cs-CZ" sz="2200" i="1" dirty="0"/>
          </a:p>
        </p:txBody>
      </p:sp>
      <p:sp>
        <p:nvSpPr>
          <p:cNvPr id="60" name="TextovéPole 59"/>
          <p:cNvSpPr txBox="1"/>
          <p:nvPr/>
        </p:nvSpPr>
        <p:spPr>
          <a:xfrm>
            <a:off x="7042529" y="5709767"/>
            <a:ext cx="473206" cy="430887"/>
          </a:xfrm>
          <a:prstGeom prst="rect">
            <a:avLst/>
          </a:prstGeom>
          <a:noFill/>
        </p:spPr>
        <p:txBody>
          <a:bodyPr wrap="none" rtlCol="0">
            <a:spAutoFit/>
          </a:bodyPr>
          <a:lstStyle/>
          <a:p>
            <a:r>
              <a:rPr lang="cs-CZ" sz="2200" i="1" dirty="0" err="1" smtClean="0"/>
              <a:t>aa</a:t>
            </a:r>
            <a:endParaRPr lang="cs-CZ" sz="2200" i="1" dirty="0"/>
          </a:p>
        </p:txBody>
      </p:sp>
      <p:cxnSp>
        <p:nvCxnSpPr>
          <p:cNvPr id="61" name="Přímá spojnice 60"/>
          <p:cNvCxnSpPr/>
          <p:nvPr/>
        </p:nvCxnSpPr>
        <p:spPr>
          <a:xfrm flipH="1">
            <a:off x="4696160" y="5077621"/>
            <a:ext cx="1" cy="513011"/>
          </a:xfrm>
          <a:prstGeom prst="line">
            <a:avLst/>
          </a:prstGeom>
          <a:ln w="28575">
            <a:solidFill>
              <a:srgbClr val="0070C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7273710" y="5110288"/>
            <a:ext cx="1" cy="513011"/>
          </a:xfrm>
          <a:prstGeom prst="line">
            <a:avLst/>
          </a:prstGeom>
          <a:ln w="28575">
            <a:solidFill>
              <a:srgbClr val="0070C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TextovéPole 62"/>
          <p:cNvSpPr txBox="1"/>
          <p:nvPr/>
        </p:nvSpPr>
        <p:spPr>
          <a:xfrm>
            <a:off x="3100362" y="6301840"/>
            <a:ext cx="5907002" cy="430887"/>
          </a:xfrm>
          <a:prstGeom prst="rect">
            <a:avLst/>
          </a:prstGeom>
          <a:noFill/>
        </p:spPr>
        <p:txBody>
          <a:bodyPr wrap="none" rtlCol="0">
            <a:spAutoFit/>
          </a:bodyPr>
          <a:lstStyle/>
          <a:p>
            <a:r>
              <a:rPr lang="cs-CZ" sz="2200" dirty="0" smtClean="0"/>
              <a:t>Po mnoha generacích </a:t>
            </a:r>
            <a:r>
              <a:rPr lang="cs-CZ" sz="2200" dirty="0" err="1" smtClean="0"/>
              <a:t>inbreedingu</a:t>
            </a:r>
            <a:r>
              <a:rPr lang="cs-CZ" sz="2200" dirty="0" smtClean="0"/>
              <a:t> jen homozygoti</a:t>
            </a:r>
          </a:p>
        </p:txBody>
      </p:sp>
    </p:spTree>
    <p:extLst>
      <p:ext uri="{BB962C8B-B14F-4D97-AF65-F5344CB8AC3E}">
        <p14:creationId xmlns:p14="http://schemas.microsoft.com/office/powerpoint/2010/main" val="334673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P spid="28" grpId="0"/>
      <p:bldP spid="32" grpId="0"/>
      <p:bldP spid="39" grpId="0"/>
      <p:bldP spid="40" grpId="0"/>
      <p:bldP spid="41" grpId="0"/>
      <p:bldP spid="51" grpId="0"/>
      <p:bldP spid="52" grpId="0"/>
      <p:bldP spid="53" grpId="0"/>
      <p:bldP spid="59" grpId="0"/>
      <p:bldP spid="60" grpId="0"/>
      <p:bldP spid="6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9858" y="-57371"/>
            <a:ext cx="7886700" cy="1325563"/>
          </a:xfrm>
        </p:spPr>
        <p:txBody>
          <a:bodyPr>
            <a:normAutofit/>
          </a:bodyPr>
          <a:lstStyle/>
          <a:p>
            <a:pPr algn="ctr"/>
            <a:r>
              <a:rPr lang="cs-CZ" sz="4000" dirty="0" err="1" smtClean="0">
                <a:solidFill>
                  <a:srgbClr val="C00000"/>
                </a:solidFill>
              </a:rPr>
              <a:t>Inbreeding</a:t>
            </a:r>
            <a:r>
              <a:rPr lang="cs-CZ" sz="4000" dirty="0" smtClean="0">
                <a:solidFill>
                  <a:srgbClr val="C00000"/>
                </a:solidFill>
              </a:rPr>
              <a:t> </a:t>
            </a:r>
            <a:r>
              <a:rPr lang="cs-CZ" sz="4000" dirty="0">
                <a:solidFill>
                  <a:srgbClr val="C00000"/>
                </a:solidFill>
              </a:rPr>
              <a:t>zvyšuje </a:t>
            </a:r>
            <a:r>
              <a:rPr lang="cs-CZ" sz="4000" dirty="0" err="1">
                <a:solidFill>
                  <a:srgbClr val="C00000"/>
                </a:solidFill>
              </a:rPr>
              <a:t>homozygotnost</a:t>
            </a:r>
            <a:r>
              <a:rPr lang="cs-CZ" sz="4000" dirty="0">
                <a:solidFill>
                  <a:srgbClr val="C00000"/>
                </a:solidFill>
              </a:rPr>
              <a:t> </a:t>
            </a:r>
          </a:p>
        </p:txBody>
      </p:sp>
      <p:sp>
        <p:nvSpPr>
          <p:cNvPr id="3" name="TextovéPole 2"/>
          <p:cNvSpPr txBox="1"/>
          <p:nvPr/>
        </p:nvSpPr>
        <p:spPr>
          <a:xfrm>
            <a:off x="6714608" y="1836441"/>
            <a:ext cx="492443" cy="430887"/>
          </a:xfrm>
          <a:prstGeom prst="rect">
            <a:avLst/>
          </a:prstGeom>
          <a:noFill/>
        </p:spPr>
        <p:txBody>
          <a:bodyPr wrap="none" rtlCol="0">
            <a:spAutoFit/>
          </a:bodyPr>
          <a:lstStyle/>
          <a:p>
            <a:r>
              <a:rPr lang="cs-CZ" sz="2200" i="1" dirty="0" err="1" smtClean="0"/>
              <a:t>Aa</a:t>
            </a:r>
            <a:endParaRPr lang="cs-CZ" sz="2200" i="1" dirty="0" smtClean="0"/>
          </a:p>
        </p:txBody>
      </p:sp>
      <p:sp>
        <p:nvSpPr>
          <p:cNvPr id="7" name="TextovéPole 6"/>
          <p:cNvSpPr txBox="1"/>
          <p:nvPr/>
        </p:nvSpPr>
        <p:spPr>
          <a:xfrm>
            <a:off x="5046760" y="1337304"/>
            <a:ext cx="3883435" cy="430887"/>
          </a:xfrm>
          <a:prstGeom prst="rect">
            <a:avLst/>
          </a:prstGeom>
          <a:noFill/>
        </p:spPr>
        <p:txBody>
          <a:bodyPr wrap="none" rtlCol="0">
            <a:spAutoFit/>
          </a:bodyPr>
          <a:lstStyle/>
          <a:p>
            <a:r>
              <a:rPr lang="cs-CZ" sz="2200" dirty="0" smtClean="0"/>
              <a:t>Druh množící se samooplozením</a:t>
            </a:r>
          </a:p>
        </p:txBody>
      </p:sp>
      <p:sp>
        <p:nvSpPr>
          <p:cNvPr id="8" name="TextovéPole 7"/>
          <p:cNvSpPr txBox="1"/>
          <p:nvPr/>
        </p:nvSpPr>
        <p:spPr>
          <a:xfrm>
            <a:off x="515173" y="1328245"/>
            <a:ext cx="2762936" cy="430887"/>
          </a:xfrm>
          <a:prstGeom prst="rect">
            <a:avLst/>
          </a:prstGeom>
          <a:noFill/>
        </p:spPr>
        <p:txBody>
          <a:bodyPr wrap="none" rtlCol="0">
            <a:spAutoFit/>
          </a:bodyPr>
          <a:lstStyle/>
          <a:p>
            <a:r>
              <a:rPr lang="cs-CZ" sz="2200" dirty="0" smtClean="0"/>
              <a:t>0. Generace -100% </a:t>
            </a:r>
            <a:r>
              <a:rPr lang="cs-CZ" sz="2200" i="1" dirty="0" err="1" smtClean="0"/>
              <a:t>Aa</a:t>
            </a:r>
            <a:r>
              <a:rPr lang="cs-CZ" sz="2200" dirty="0" smtClean="0"/>
              <a:t> </a:t>
            </a:r>
          </a:p>
        </p:txBody>
      </p:sp>
      <p:sp>
        <p:nvSpPr>
          <p:cNvPr id="11" name="TextovéPole 10"/>
          <p:cNvSpPr txBox="1"/>
          <p:nvPr/>
        </p:nvSpPr>
        <p:spPr>
          <a:xfrm>
            <a:off x="6700784" y="2699901"/>
            <a:ext cx="492443" cy="430887"/>
          </a:xfrm>
          <a:prstGeom prst="rect">
            <a:avLst/>
          </a:prstGeom>
          <a:noFill/>
        </p:spPr>
        <p:txBody>
          <a:bodyPr wrap="none" rtlCol="0">
            <a:spAutoFit/>
          </a:bodyPr>
          <a:lstStyle/>
          <a:p>
            <a:r>
              <a:rPr lang="cs-CZ" sz="2200" i="1" dirty="0" err="1" smtClean="0"/>
              <a:t>Aa</a:t>
            </a:r>
            <a:endParaRPr lang="cs-CZ" sz="2200" i="1" dirty="0" smtClean="0"/>
          </a:p>
        </p:txBody>
      </p:sp>
      <p:cxnSp>
        <p:nvCxnSpPr>
          <p:cNvPr id="24" name="Přímá spojnice 23"/>
          <p:cNvCxnSpPr/>
          <p:nvPr/>
        </p:nvCxnSpPr>
        <p:spPr>
          <a:xfrm flipH="1">
            <a:off x="6970249" y="5080418"/>
            <a:ext cx="1" cy="513011"/>
          </a:xfrm>
          <a:prstGeom prst="line">
            <a:avLst/>
          </a:prstGeom>
          <a:ln w="28575">
            <a:solidFill>
              <a:srgbClr val="0070C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5376238" y="2709202"/>
            <a:ext cx="511679" cy="430887"/>
          </a:xfrm>
          <a:prstGeom prst="rect">
            <a:avLst/>
          </a:prstGeom>
          <a:noFill/>
        </p:spPr>
        <p:txBody>
          <a:bodyPr wrap="none" rtlCol="0">
            <a:spAutoFit/>
          </a:bodyPr>
          <a:lstStyle/>
          <a:p>
            <a:r>
              <a:rPr lang="cs-CZ" sz="2200" i="1" dirty="0" smtClean="0"/>
              <a:t>AA</a:t>
            </a:r>
            <a:endParaRPr lang="cs-CZ" sz="2200" i="1" dirty="0"/>
          </a:p>
        </p:txBody>
      </p:sp>
      <p:sp>
        <p:nvSpPr>
          <p:cNvPr id="32" name="TextovéPole 31"/>
          <p:cNvSpPr txBox="1"/>
          <p:nvPr/>
        </p:nvSpPr>
        <p:spPr>
          <a:xfrm>
            <a:off x="7953781" y="2699901"/>
            <a:ext cx="473206" cy="430887"/>
          </a:xfrm>
          <a:prstGeom prst="rect">
            <a:avLst/>
          </a:prstGeom>
          <a:noFill/>
        </p:spPr>
        <p:txBody>
          <a:bodyPr wrap="none" rtlCol="0">
            <a:spAutoFit/>
          </a:bodyPr>
          <a:lstStyle/>
          <a:p>
            <a:r>
              <a:rPr lang="cs-CZ" sz="2200" i="1" dirty="0" err="1" smtClean="0"/>
              <a:t>aa</a:t>
            </a:r>
            <a:endParaRPr lang="cs-CZ" sz="2200" i="1" dirty="0"/>
          </a:p>
        </p:txBody>
      </p:sp>
      <p:cxnSp>
        <p:nvCxnSpPr>
          <p:cNvPr id="34" name="Přímá spojnice se šipkou 33"/>
          <p:cNvCxnSpPr/>
          <p:nvPr/>
        </p:nvCxnSpPr>
        <p:spPr>
          <a:xfrm flipH="1">
            <a:off x="5887917" y="2267328"/>
            <a:ext cx="946691"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7100159" y="2267328"/>
            <a:ext cx="905935" cy="46745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a:stCxn id="3" idx="2"/>
            <a:endCxn id="11" idx="0"/>
          </p:cNvCxnSpPr>
          <p:nvPr/>
        </p:nvCxnSpPr>
        <p:spPr>
          <a:xfrm flipH="1">
            <a:off x="6947006" y="2267328"/>
            <a:ext cx="13824"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6714608" y="3635233"/>
            <a:ext cx="492443" cy="430887"/>
          </a:xfrm>
          <a:prstGeom prst="rect">
            <a:avLst/>
          </a:prstGeom>
          <a:noFill/>
        </p:spPr>
        <p:txBody>
          <a:bodyPr wrap="none" rtlCol="0">
            <a:spAutoFit/>
          </a:bodyPr>
          <a:lstStyle/>
          <a:p>
            <a:r>
              <a:rPr lang="cs-CZ" sz="2200" i="1" dirty="0" err="1" smtClean="0"/>
              <a:t>Aa</a:t>
            </a:r>
            <a:endParaRPr lang="cs-CZ" sz="2200" i="1" dirty="0" smtClean="0"/>
          </a:p>
        </p:txBody>
      </p:sp>
      <p:sp>
        <p:nvSpPr>
          <p:cNvPr id="40" name="TextovéPole 39"/>
          <p:cNvSpPr txBox="1"/>
          <p:nvPr/>
        </p:nvSpPr>
        <p:spPr>
          <a:xfrm>
            <a:off x="5390062" y="3644534"/>
            <a:ext cx="511679" cy="430887"/>
          </a:xfrm>
          <a:prstGeom prst="rect">
            <a:avLst/>
          </a:prstGeom>
          <a:noFill/>
        </p:spPr>
        <p:txBody>
          <a:bodyPr wrap="none" rtlCol="0">
            <a:spAutoFit/>
          </a:bodyPr>
          <a:lstStyle/>
          <a:p>
            <a:r>
              <a:rPr lang="cs-CZ" sz="2200" i="1" dirty="0" smtClean="0"/>
              <a:t>AA</a:t>
            </a:r>
            <a:endParaRPr lang="cs-CZ" sz="2200" i="1" dirty="0"/>
          </a:p>
        </p:txBody>
      </p:sp>
      <p:sp>
        <p:nvSpPr>
          <p:cNvPr id="41" name="TextovéPole 40"/>
          <p:cNvSpPr txBox="1"/>
          <p:nvPr/>
        </p:nvSpPr>
        <p:spPr>
          <a:xfrm>
            <a:off x="7967605" y="3635233"/>
            <a:ext cx="473206" cy="430887"/>
          </a:xfrm>
          <a:prstGeom prst="rect">
            <a:avLst/>
          </a:prstGeom>
          <a:noFill/>
        </p:spPr>
        <p:txBody>
          <a:bodyPr wrap="none" rtlCol="0">
            <a:spAutoFit/>
          </a:bodyPr>
          <a:lstStyle/>
          <a:p>
            <a:r>
              <a:rPr lang="cs-CZ" sz="2200" i="1" dirty="0" err="1" smtClean="0"/>
              <a:t>aa</a:t>
            </a:r>
            <a:endParaRPr lang="cs-CZ" sz="2200" i="1" dirty="0"/>
          </a:p>
        </p:txBody>
      </p:sp>
      <p:cxnSp>
        <p:nvCxnSpPr>
          <p:cNvPr id="42" name="Přímá spojnice se šipkou 41"/>
          <p:cNvCxnSpPr/>
          <p:nvPr/>
        </p:nvCxnSpPr>
        <p:spPr>
          <a:xfrm flipH="1">
            <a:off x="5901741" y="3202660"/>
            <a:ext cx="946691"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7113983" y="3202660"/>
            <a:ext cx="905935" cy="46745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a:endCxn id="39" idx="0"/>
          </p:cNvCxnSpPr>
          <p:nvPr/>
        </p:nvCxnSpPr>
        <p:spPr>
          <a:xfrm flipH="1">
            <a:off x="6960830" y="3202660"/>
            <a:ext cx="13824"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a:stCxn id="28" idx="2"/>
            <a:endCxn id="40" idx="0"/>
          </p:cNvCxnSpPr>
          <p:nvPr/>
        </p:nvCxnSpPr>
        <p:spPr>
          <a:xfrm>
            <a:off x="5632078" y="3140089"/>
            <a:ext cx="13824" cy="50444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a:off x="8204208" y="3184167"/>
            <a:ext cx="19244" cy="48595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 name="TextovéPole 50"/>
          <p:cNvSpPr txBox="1"/>
          <p:nvPr/>
        </p:nvSpPr>
        <p:spPr>
          <a:xfrm>
            <a:off x="6728432" y="4573269"/>
            <a:ext cx="492443" cy="430887"/>
          </a:xfrm>
          <a:prstGeom prst="rect">
            <a:avLst/>
          </a:prstGeom>
          <a:noFill/>
        </p:spPr>
        <p:txBody>
          <a:bodyPr wrap="none" rtlCol="0">
            <a:spAutoFit/>
          </a:bodyPr>
          <a:lstStyle/>
          <a:p>
            <a:r>
              <a:rPr lang="cs-CZ" sz="2200" i="1" dirty="0" err="1" smtClean="0"/>
              <a:t>Aa</a:t>
            </a:r>
            <a:endParaRPr lang="cs-CZ" sz="2200" i="1" dirty="0" smtClean="0"/>
          </a:p>
        </p:txBody>
      </p:sp>
      <p:sp>
        <p:nvSpPr>
          <p:cNvPr id="52" name="TextovéPole 51"/>
          <p:cNvSpPr txBox="1"/>
          <p:nvPr/>
        </p:nvSpPr>
        <p:spPr>
          <a:xfrm>
            <a:off x="5403886" y="4582570"/>
            <a:ext cx="511679" cy="430887"/>
          </a:xfrm>
          <a:prstGeom prst="rect">
            <a:avLst/>
          </a:prstGeom>
          <a:noFill/>
        </p:spPr>
        <p:txBody>
          <a:bodyPr wrap="none" rtlCol="0">
            <a:spAutoFit/>
          </a:bodyPr>
          <a:lstStyle/>
          <a:p>
            <a:r>
              <a:rPr lang="cs-CZ" sz="2200" i="1" dirty="0" smtClean="0"/>
              <a:t>AA</a:t>
            </a:r>
            <a:endParaRPr lang="cs-CZ" sz="2200" i="1" dirty="0"/>
          </a:p>
        </p:txBody>
      </p:sp>
      <p:sp>
        <p:nvSpPr>
          <p:cNvPr id="53" name="TextovéPole 52"/>
          <p:cNvSpPr txBox="1"/>
          <p:nvPr/>
        </p:nvSpPr>
        <p:spPr>
          <a:xfrm>
            <a:off x="7981429" y="4573269"/>
            <a:ext cx="473206" cy="430887"/>
          </a:xfrm>
          <a:prstGeom prst="rect">
            <a:avLst/>
          </a:prstGeom>
          <a:noFill/>
        </p:spPr>
        <p:txBody>
          <a:bodyPr wrap="none" rtlCol="0">
            <a:spAutoFit/>
          </a:bodyPr>
          <a:lstStyle/>
          <a:p>
            <a:r>
              <a:rPr lang="cs-CZ" sz="2200" i="1" dirty="0" err="1" smtClean="0"/>
              <a:t>aa</a:t>
            </a:r>
            <a:endParaRPr lang="cs-CZ" sz="2200" i="1" dirty="0"/>
          </a:p>
        </p:txBody>
      </p:sp>
      <p:cxnSp>
        <p:nvCxnSpPr>
          <p:cNvPr id="54" name="Přímá spojnice se šipkou 53"/>
          <p:cNvCxnSpPr/>
          <p:nvPr/>
        </p:nvCxnSpPr>
        <p:spPr>
          <a:xfrm flipH="1">
            <a:off x="5915565" y="4140696"/>
            <a:ext cx="946691"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7127807" y="4140696"/>
            <a:ext cx="905935" cy="46745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a:endCxn id="51" idx="0"/>
          </p:cNvCxnSpPr>
          <p:nvPr/>
        </p:nvCxnSpPr>
        <p:spPr>
          <a:xfrm flipH="1">
            <a:off x="6974654" y="4140696"/>
            <a:ext cx="13824" cy="4325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p:cNvCxnSpPr>
            <a:endCxn id="52" idx="0"/>
          </p:cNvCxnSpPr>
          <p:nvPr/>
        </p:nvCxnSpPr>
        <p:spPr>
          <a:xfrm>
            <a:off x="5645902" y="4078125"/>
            <a:ext cx="13824" cy="50444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8218032" y="4122203"/>
            <a:ext cx="19244" cy="48595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9" name="TextovéPole 58"/>
          <p:cNvSpPr txBox="1"/>
          <p:nvPr/>
        </p:nvSpPr>
        <p:spPr>
          <a:xfrm>
            <a:off x="5390061" y="5745350"/>
            <a:ext cx="511679" cy="430887"/>
          </a:xfrm>
          <a:prstGeom prst="rect">
            <a:avLst/>
          </a:prstGeom>
          <a:noFill/>
        </p:spPr>
        <p:txBody>
          <a:bodyPr wrap="none" rtlCol="0">
            <a:spAutoFit/>
          </a:bodyPr>
          <a:lstStyle/>
          <a:p>
            <a:r>
              <a:rPr lang="cs-CZ" sz="2200" i="1" dirty="0" smtClean="0"/>
              <a:t>AA</a:t>
            </a:r>
            <a:endParaRPr lang="cs-CZ" sz="2200" i="1" dirty="0"/>
          </a:p>
        </p:txBody>
      </p:sp>
      <p:sp>
        <p:nvSpPr>
          <p:cNvPr id="60" name="TextovéPole 59"/>
          <p:cNvSpPr txBox="1"/>
          <p:nvPr/>
        </p:nvSpPr>
        <p:spPr>
          <a:xfrm>
            <a:off x="8006094" y="5690103"/>
            <a:ext cx="473206" cy="430887"/>
          </a:xfrm>
          <a:prstGeom prst="rect">
            <a:avLst/>
          </a:prstGeom>
          <a:noFill/>
        </p:spPr>
        <p:txBody>
          <a:bodyPr wrap="none" rtlCol="0">
            <a:spAutoFit/>
          </a:bodyPr>
          <a:lstStyle/>
          <a:p>
            <a:r>
              <a:rPr lang="cs-CZ" sz="2200" i="1" dirty="0" err="1" smtClean="0"/>
              <a:t>aa</a:t>
            </a:r>
            <a:endParaRPr lang="cs-CZ" sz="2200" i="1" dirty="0"/>
          </a:p>
        </p:txBody>
      </p:sp>
      <p:cxnSp>
        <p:nvCxnSpPr>
          <p:cNvPr id="61" name="Přímá spojnice 60"/>
          <p:cNvCxnSpPr/>
          <p:nvPr/>
        </p:nvCxnSpPr>
        <p:spPr>
          <a:xfrm flipH="1">
            <a:off x="5659725" y="5057957"/>
            <a:ext cx="1" cy="513011"/>
          </a:xfrm>
          <a:prstGeom prst="line">
            <a:avLst/>
          </a:prstGeom>
          <a:ln w="28575">
            <a:solidFill>
              <a:srgbClr val="0070C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8237275" y="5090624"/>
            <a:ext cx="1" cy="513011"/>
          </a:xfrm>
          <a:prstGeom prst="line">
            <a:avLst/>
          </a:prstGeom>
          <a:ln w="28575">
            <a:solidFill>
              <a:srgbClr val="0070C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TextovéPole 62"/>
          <p:cNvSpPr txBox="1"/>
          <p:nvPr/>
        </p:nvSpPr>
        <p:spPr>
          <a:xfrm>
            <a:off x="5403886" y="6081130"/>
            <a:ext cx="3227985" cy="707886"/>
          </a:xfrm>
          <a:prstGeom prst="rect">
            <a:avLst/>
          </a:prstGeom>
          <a:noFill/>
        </p:spPr>
        <p:txBody>
          <a:bodyPr wrap="square" rtlCol="0">
            <a:spAutoFit/>
          </a:bodyPr>
          <a:lstStyle/>
          <a:p>
            <a:pPr algn="ctr"/>
            <a:r>
              <a:rPr lang="cs-CZ" sz="2000" dirty="0" smtClean="0"/>
              <a:t>Po mnoha generacích </a:t>
            </a:r>
            <a:r>
              <a:rPr lang="cs-CZ" sz="2000" dirty="0" err="1" smtClean="0"/>
              <a:t>inbreedingu</a:t>
            </a:r>
            <a:r>
              <a:rPr lang="cs-CZ" sz="2000" dirty="0" smtClean="0"/>
              <a:t> jen homozygoti</a:t>
            </a:r>
          </a:p>
        </p:txBody>
      </p:sp>
      <p:graphicFrame>
        <p:nvGraphicFramePr>
          <p:cNvPr id="5" name="Tabulka 4"/>
          <p:cNvGraphicFramePr>
            <a:graphicFrameLocks noGrp="1"/>
          </p:cNvGraphicFramePr>
          <p:nvPr>
            <p:extLst>
              <p:ext uri="{D42A27DB-BD31-4B8C-83A1-F6EECF244321}">
                <p14:modId xmlns:p14="http://schemas.microsoft.com/office/powerpoint/2010/main" val="4133707931"/>
              </p:ext>
            </p:extLst>
          </p:nvPr>
        </p:nvGraphicFramePr>
        <p:xfrm>
          <a:off x="606514" y="1992861"/>
          <a:ext cx="3146570" cy="3601720"/>
        </p:xfrm>
        <a:graphic>
          <a:graphicData uri="http://schemas.openxmlformats.org/drawingml/2006/table">
            <a:tbl>
              <a:tblPr firstRow="1" bandRow="1">
                <a:tableStyleId>{5940675A-B579-460E-94D1-54222C63F5DA}</a:tableStyleId>
              </a:tblPr>
              <a:tblGrid>
                <a:gridCol w="1179653"/>
                <a:gridCol w="659227"/>
                <a:gridCol w="619433"/>
                <a:gridCol w="688257"/>
              </a:tblGrid>
              <a:tr h="370840">
                <a:tc>
                  <a:txBody>
                    <a:bodyPr/>
                    <a:lstStyle/>
                    <a:p>
                      <a:pPr algn="ctr"/>
                      <a:r>
                        <a:rPr lang="cs-CZ" dirty="0" smtClean="0"/>
                        <a:t>Generace</a:t>
                      </a:r>
                      <a:endParaRPr lang="cs-CZ" dirty="0"/>
                    </a:p>
                  </a:txBody>
                  <a:tcPr/>
                </a:tc>
                <a:tc>
                  <a:txBody>
                    <a:bodyPr/>
                    <a:lstStyle/>
                    <a:p>
                      <a:pPr algn="ctr"/>
                      <a:r>
                        <a:rPr lang="cs-CZ" dirty="0" smtClean="0"/>
                        <a:t>AA</a:t>
                      </a:r>
                      <a:endParaRPr lang="cs-CZ" dirty="0"/>
                    </a:p>
                  </a:txBody>
                  <a:tcPr/>
                </a:tc>
                <a:tc>
                  <a:txBody>
                    <a:bodyPr/>
                    <a:lstStyle/>
                    <a:p>
                      <a:pPr algn="ctr"/>
                      <a:r>
                        <a:rPr lang="cs-CZ" dirty="0" err="1" smtClean="0"/>
                        <a:t>Aa</a:t>
                      </a:r>
                      <a:endParaRPr lang="cs-CZ" dirty="0"/>
                    </a:p>
                  </a:txBody>
                  <a:tcPr/>
                </a:tc>
                <a:tc>
                  <a:txBody>
                    <a:bodyPr/>
                    <a:lstStyle/>
                    <a:p>
                      <a:pPr algn="ctr"/>
                      <a:r>
                        <a:rPr lang="cs-CZ" dirty="0" err="1" smtClean="0"/>
                        <a:t>aa</a:t>
                      </a:r>
                      <a:endParaRPr lang="cs-CZ" dirty="0"/>
                    </a:p>
                  </a:txBody>
                  <a:tcPr/>
                </a:tc>
              </a:tr>
              <a:tr h="370840">
                <a:tc>
                  <a:txBody>
                    <a:bodyPr/>
                    <a:lstStyle/>
                    <a:p>
                      <a:pPr algn="ctr"/>
                      <a:r>
                        <a:rPr lang="cs-CZ" dirty="0" smtClean="0"/>
                        <a:t>1.</a:t>
                      </a:r>
                      <a:endParaRPr lang="cs-CZ" dirty="0"/>
                    </a:p>
                  </a:txBody>
                  <a:tcPr/>
                </a:tc>
                <a:tc>
                  <a:txBody>
                    <a:bodyPr/>
                    <a:lstStyle/>
                    <a:p>
                      <a:pPr algn="ctr"/>
                      <a:r>
                        <a:rPr lang="cs-CZ" dirty="0" smtClean="0"/>
                        <a:t>1</a:t>
                      </a:r>
                      <a:endParaRPr lang="cs-CZ" dirty="0"/>
                    </a:p>
                  </a:txBody>
                  <a:tcPr/>
                </a:tc>
                <a:tc>
                  <a:txBody>
                    <a:bodyPr/>
                    <a:lstStyle/>
                    <a:p>
                      <a:pPr algn="ctr"/>
                      <a:r>
                        <a:rPr lang="cs-CZ" dirty="0" smtClean="0"/>
                        <a:t>2</a:t>
                      </a:r>
                      <a:endParaRPr lang="cs-CZ" dirty="0"/>
                    </a:p>
                  </a:txBody>
                  <a:tcPr/>
                </a:tc>
                <a:tc>
                  <a:txBody>
                    <a:bodyPr/>
                    <a:lstStyle/>
                    <a:p>
                      <a:pPr algn="ctr"/>
                      <a:r>
                        <a:rPr lang="cs-CZ" dirty="0" smtClean="0"/>
                        <a:t>1</a:t>
                      </a:r>
                      <a:endParaRPr lang="cs-CZ" dirty="0"/>
                    </a:p>
                  </a:txBody>
                  <a:tcPr/>
                </a:tc>
              </a:tr>
              <a:tr h="370840">
                <a:tc>
                  <a:txBody>
                    <a:bodyPr/>
                    <a:lstStyle/>
                    <a:p>
                      <a:pPr algn="ctr"/>
                      <a:r>
                        <a:rPr lang="cs-CZ" dirty="0" smtClean="0"/>
                        <a:t>2.</a:t>
                      </a:r>
                      <a:endParaRPr lang="cs-CZ" dirty="0"/>
                    </a:p>
                  </a:txBody>
                  <a:tcPr/>
                </a:tc>
                <a:tc>
                  <a:txBody>
                    <a:bodyPr/>
                    <a:lstStyle/>
                    <a:p>
                      <a:pPr algn="ctr"/>
                      <a:r>
                        <a:rPr lang="cs-CZ" dirty="0" smtClean="0"/>
                        <a:t>3</a:t>
                      </a:r>
                      <a:endParaRPr lang="cs-CZ" dirty="0"/>
                    </a:p>
                  </a:txBody>
                  <a:tcPr/>
                </a:tc>
                <a:tc>
                  <a:txBody>
                    <a:bodyPr/>
                    <a:lstStyle/>
                    <a:p>
                      <a:pPr algn="ctr"/>
                      <a:r>
                        <a:rPr lang="cs-CZ" dirty="0" smtClean="0"/>
                        <a:t>2</a:t>
                      </a:r>
                      <a:endParaRPr lang="cs-CZ" dirty="0"/>
                    </a:p>
                  </a:txBody>
                  <a:tcPr/>
                </a:tc>
                <a:tc>
                  <a:txBody>
                    <a:bodyPr/>
                    <a:lstStyle/>
                    <a:p>
                      <a:pPr algn="ctr"/>
                      <a:r>
                        <a:rPr lang="cs-CZ" dirty="0" smtClean="0"/>
                        <a:t>3</a:t>
                      </a:r>
                      <a:endParaRPr lang="cs-CZ" dirty="0"/>
                    </a:p>
                  </a:txBody>
                  <a:tcPr/>
                </a:tc>
              </a:tr>
              <a:tr h="370840">
                <a:tc>
                  <a:txBody>
                    <a:bodyPr/>
                    <a:lstStyle/>
                    <a:p>
                      <a:pPr algn="ctr"/>
                      <a:r>
                        <a:rPr lang="cs-CZ" dirty="0" smtClean="0"/>
                        <a:t>3.</a:t>
                      </a:r>
                      <a:endParaRPr lang="cs-CZ" dirty="0"/>
                    </a:p>
                  </a:txBody>
                  <a:tcPr/>
                </a:tc>
                <a:tc>
                  <a:txBody>
                    <a:bodyPr/>
                    <a:lstStyle/>
                    <a:p>
                      <a:pPr algn="ctr"/>
                      <a:r>
                        <a:rPr lang="cs-CZ" dirty="0" smtClean="0"/>
                        <a:t>7</a:t>
                      </a:r>
                      <a:endParaRPr lang="cs-CZ" dirty="0"/>
                    </a:p>
                  </a:txBody>
                  <a:tcPr/>
                </a:tc>
                <a:tc>
                  <a:txBody>
                    <a:bodyPr/>
                    <a:lstStyle/>
                    <a:p>
                      <a:pPr algn="ctr"/>
                      <a:r>
                        <a:rPr lang="cs-CZ" dirty="0" smtClean="0"/>
                        <a:t>2</a:t>
                      </a:r>
                      <a:endParaRPr lang="cs-CZ" dirty="0"/>
                    </a:p>
                  </a:txBody>
                  <a:tcPr/>
                </a:tc>
                <a:tc>
                  <a:txBody>
                    <a:bodyPr/>
                    <a:lstStyle/>
                    <a:p>
                      <a:pPr algn="ctr"/>
                      <a:r>
                        <a:rPr lang="cs-CZ" dirty="0" smtClean="0"/>
                        <a:t>7</a:t>
                      </a:r>
                      <a:endParaRPr lang="cs-CZ" dirty="0"/>
                    </a:p>
                  </a:txBody>
                  <a:tcPr/>
                </a:tc>
              </a:tr>
              <a:tr h="370840">
                <a:tc>
                  <a:txBody>
                    <a:bodyPr/>
                    <a:lstStyle/>
                    <a:p>
                      <a:pPr algn="ctr"/>
                      <a:r>
                        <a:rPr lang="cs-CZ" dirty="0" smtClean="0"/>
                        <a:t>4.</a:t>
                      </a:r>
                      <a:endParaRPr lang="cs-CZ" dirty="0"/>
                    </a:p>
                  </a:txBody>
                  <a:tcPr/>
                </a:tc>
                <a:tc>
                  <a:txBody>
                    <a:bodyPr/>
                    <a:lstStyle/>
                    <a:p>
                      <a:pPr algn="ctr"/>
                      <a:r>
                        <a:rPr lang="cs-CZ" dirty="0" smtClean="0"/>
                        <a:t>15</a:t>
                      </a:r>
                      <a:endParaRPr lang="cs-CZ" dirty="0"/>
                    </a:p>
                  </a:txBody>
                  <a:tcPr/>
                </a:tc>
                <a:tc>
                  <a:txBody>
                    <a:bodyPr/>
                    <a:lstStyle/>
                    <a:p>
                      <a:pPr algn="ctr"/>
                      <a:r>
                        <a:rPr lang="cs-CZ" dirty="0" smtClean="0"/>
                        <a:t>2</a:t>
                      </a:r>
                      <a:endParaRPr lang="cs-CZ" dirty="0"/>
                    </a:p>
                  </a:txBody>
                  <a:tcPr/>
                </a:tc>
                <a:tc>
                  <a:txBody>
                    <a:bodyPr/>
                    <a:lstStyle/>
                    <a:p>
                      <a:pPr algn="ctr"/>
                      <a:r>
                        <a:rPr lang="cs-CZ" dirty="0" smtClean="0"/>
                        <a:t>15</a:t>
                      </a:r>
                      <a:endParaRPr lang="cs-CZ" dirty="0"/>
                    </a:p>
                  </a:txBody>
                  <a:tcPr/>
                </a:tc>
              </a:tr>
              <a:tr h="370840">
                <a:tc>
                  <a:txBody>
                    <a:bodyPr/>
                    <a:lstStyle/>
                    <a:p>
                      <a:pPr algn="ctr"/>
                      <a:r>
                        <a:rPr lang="cs-CZ" dirty="0" smtClean="0"/>
                        <a:t>5.</a:t>
                      </a:r>
                      <a:endParaRPr lang="cs-CZ" dirty="0"/>
                    </a:p>
                  </a:txBody>
                  <a:tcPr/>
                </a:tc>
                <a:tc>
                  <a:txBody>
                    <a:bodyPr/>
                    <a:lstStyle/>
                    <a:p>
                      <a:pPr algn="ctr"/>
                      <a:r>
                        <a:rPr lang="cs-CZ" dirty="0" smtClean="0"/>
                        <a:t>31</a:t>
                      </a:r>
                      <a:endParaRPr lang="cs-CZ" dirty="0"/>
                    </a:p>
                  </a:txBody>
                  <a:tcPr/>
                </a:tc>
                <a:tc>
                  <a:txBody>
                    <a:bodyPr/>
                    <a:lstStyle/>
                    <a:p>
                      <a:pPr algn="ctr"/>
                      <a:r>
                        <a:rPr lang="cs-CZ" dirty="0" smtClean="0"/>
                        <a:t>2</a:t>
                      </a:r>
                      <a:endParaRPr lang="cs-CZ" dirty="0"/>
                    </a:p>
                  </a:txBody>
                  <a:tcPr/>
                </a:tc>
                <a:tc>
                  <a:txBody>
                    <a:bodyPr/>
                    <a:lstStyle/>
                    <a:p>
                      <a:pPr algn="ctr"/>
                      <a:r>
                        <a:rPr lang="cs-CZ" dirty="0" smtClean="0"/>
                        <a:t>31</a:t>
                      </a:r>
                      <a:endParaRPr lang="cs-CZ" dirty="0"/>
                    </a:p>
                  </a:txBody>
                  <a:tcPr/>
                </a:tc>
              </a:tr>
              <a:tr h="145167">
                <a:tc>
                  <a:txBody>
                    <a:bodyPr/>
                    <a:lstStyle/>
                    <a:p>
                      <a:pPr algn="ctr"/>
                      <a:endParaRPr lang="cs-CZ" dirty="0"/>
                    </a:p>
                  </a:txBody>
                  <a:tcPr/>
                </a:tc>
                <a:tc>
                  <a:txBody>
                    <a:bodyPr/>
                    <a:lstStyle/>
                    <a:p>
                      <a:pPr algn="ctr"/>
                      <a:r>
                        <a:rPr lang="cs-CZ" dirty="0" smtClean="0"/>
                        <a:t>…</a:t>
                      </a:r>
                      <a:endParaRPr lang="cs-CZ" dirty="0"/>
                    </a:p>
                  </a:txBody>
                  <a:tcPr/>
                </a:tc>
                <a:tc>
                  <a:txBody>
                    <a:bodyPr/>
                    <a:lstStyle/>
                    <a:p>
                      <a:pPr algn="ctr"/>
                      <a:r>
                        <a:rPr lang="cs-CZ" dirty="0" smtClean="0"/>
                        <a:t>…</a:t>
                      </a:r>
                      <a:endParaRPr lang="cs-CZ" dirty="0"/>
                    </a:p>
                  </a:txBody>
                  <a:tcPr/>
                </a:tc>
                <a:tc>
                  <a:txBody>
                    <a:bodyPr/>
                    <a:lstStyle/>
                    <a:p>
                      <a:pPr algn="ctr"/>
                      <a:r>
                        <a:rPr lang="cs-CZ" dirty="0" smtClean="0"/>
                        <a:t>…</a:t>
                      </a:r>
                      <a:endParaRPr lang="cs-CZ" dirty="0"/>
                    </a:p>
                  </a:txBody>
                  <a:tcPr/>
                </a:tc>
              </a:tr>
              <a:tr h="370840">
                <a:tc>
                  <a:txBody>
                    <a:bodyPr/>
                    <a:lstStyle/>
                    <a:p>
                      <a:pPr algn="ctr"/>
                      <a:r>
                        <a:rPr lang="cs-CZ" dirty="0" smtClean="0"/>
                        <a:t>10.</a:t>
                      </a:r>
                      <a:endParaRPr lang="cs-CZ" dirty="0"/>
                    </a:p>
                  </a:txBody>
                  <a:tcPr/>
                </a:tc>
                <a:tc>
                  <a:txBody>
                    <a:bodyPr/>
                    <a:lstStyle/>
                    <a:p>
                      <a:pPr algn="ctr"/>
                      <a:r>
                        <a:rPr lang="cs-CZ" dirty="0" smtClean="0"/>
                        <a:t>1023</a:t>
                      </a:r>
                      <a:endParaRPr lang="cs-CZ" dirty="0"/>
                    </a:p>
                  </a:txBody>
                  <a:tcPr/>
                </a:tc>
                <a:tc>
                  <a:txBody>
                    <a:bodyPr/>
                    <a:lstStyle/>
                    <a:p>
                      <a:pPr algn="ctr"/>
                      <a:r>
                        <a:rPr lang="cs-CZ" dirty="0" smtClean="0"/>
                        <a:t>2</a:t>
                      </a:r>
                      <a:endParaRPr lang="cs-CZ" dirty="0"/>
                    </a:p>
                  </a:txBody>
                  <a:tcPr/>
                </a:tc>
                <a:tc>
                  <a:txBody>
                    <a:bodyPr/>
                    <a:lstStyle/>
                    <a:p>
                      <a:pPr algn="ctr"/>
                      <a:r>
                        <a:rPr lang="cs-CZ" dirty="0" smtClean="0"/>
                        <a:t>1023</a:t>
                      </a:r>
                      <a:endParaRPr lang="cs-CZ" dirty="0"/>
                    </a:p>
                  </a:txBody>
                  <a:tcPr/>
                </a:tc>
              </a:tr>
              <a:tr h="370840">
                <a:tc>
                  <a:txBody>
                    <a:bodyPr/>
                    <a:lstStyle/>
                    <a:p>
                      <a:pPr algn="ctr"/>
                      <a:r>
                        <a:rPr lang="cs-CZ" dirty="0" smtClean="0"/>
                        <a:t>mnoho</a:t>
                      </a:r>
                      <a:endParaRPr lang="cs-CZ" dirty="0"/>
                    </a:p>
                  </a:txBody>
                  <a:tcPr/>
                </a:tc>
                <a:tc>
                  <a:txBody>
                    <a:bodyPr/>
                    <a:lstStyle/>
                    <a:p>
                      <a:pPr algn="ctr"/>
                      <a:r>
                        <a:rPr lang="cs-CZ" dirty="0" smtClean="0"/>
                        <a:t>ca</a:t>
                      </a:r>
                      <a:r>
                        <a:rPr lang="cs-CZ" baseline="0" dirty="0" smtClean="0"/>
                        <a:t> </a:t>
                      </a:r>
                      <a:r>
                        <a:rPr lang="cs-CZ" dirty="0" smtClean="0"/>
                        <a:t>50%</a:t>
                      </a:r>
                      <a:endParaRPr lang="cs-CZ" dirty="0"/>
                    </a:p>
                  </a:txBody>
                  <a:tcPr/>
                </a:tc>
                <a:tc>
                  <a:txBody>
                    <a:bodyPr/>
                    <a:lstStyle/>
                    <a:p>
                      <a:pPr algn="ctr"/>
                      <a:r>
                        <a:rPr lang="cs-CZ" dirty="0" smtClean="0"/>
                        <a:t>2</a:t>
                      </a:r>
                      <a:endParaRPr lang="cs-CZ" dirty="0"/>
                    </a:p>
                  </a:txBody>
                  <a:tcPr/>
                </a:tc>
                <a:tc>
                  <a:txBody>
                    <a:bodyPr/>
                    <a:lstStyle/>
                    <a:p>
                      <a:pPr algn="ctr"/>
                      <a:r>
                        <a:rPr lang="cs-CZ" dirty="0" smtClean="0"/>
                        <a:t>ca 50%</a:t>
                      </a:r>
                      <a:endParaRPr lang="cs-CZ" dirty="0"/>
                    </a:p>
                  </a:txBody>
                  <a:tcPr/>
                </a:tc>
              </a:tr>
            </a:tbl>
          </a:graphicData>
        </a:graphic>
      </p:graphicFrame>
      <p:sp>
        <p:nvSpPr>
          <p:cNvPr id="45" name="TextovéPole 44"/>
          <p:cNvSpPr txBox="1"/>
          <p:nvPr/>
        </p:nvSpPr>
        <p:spPr>
          <a:xfrm>
            <a:off x="2036736" y="5875038"/>
            <a:ext cx="1128835" cy="400110"/>
          </a:xfrm>
          <a:prstGeom prst="rect">
            <a:avLst/>
          </a:prstGeom>
          <a:noFill/>
        </p:spPr>
        <p:txBody>
          <a:bodyPr wrap="none" rtlCol="0">
            <a:spAutoFit/>
          </a:bodyPr>
          <a:lstStyle/>
          <a:p>
            <a:r>
              <a:rPr lang="cs-CZ" sz="2000" dirty="0" smtClean="0"/>
              <a:t>(1/2)</a:t>
            </a:r>
            <a:r>
              <a:rPr lang="cs-CZ" sz="2000" baseline="30000" dirty="0" smtClean="0"/>
              <a:t>n</a:t>
            </a:r>
            <a:r>
              <a:rPr lang="cs-CZ" sz="2000" dirty="0" smtClean="0"/>
              <a:t> </a:t>
            </a:r>
            <a:r>
              <a:rPr lang="cs-CZ" sz="2000" i="1" dirty="0" err="1" smtClean="0"/>
              <a:t>Aa</a:t>
            </a:r>
            <a:endParaRPr lang="cs-CZ" sz="2000" i="1" dirty="0" smtClean="0"/>
          </a:p>
        </p:txBody>
      </p:sp>
      <p:grpSp>
        <p:nvGrpSpPr>
          <p:cNvPr id="9" name="Skupina 8"/>
          <p:cNvGrpSpPr/>
          <p:nvPr/>
        </p:nvGrpSpPr>
        <p:grpSpPr>
          <a:xfrm>
            <a:off x="331732" y="5718376"/>
            <a:ext cx="1518703" cy="830997"/>
            <a:chOff x="-709100" y="5480422"/>
            <a:chExt cx="1518703" cy="830997"/>
          </a:xfrm>
        </p:grpSpPr>
        <p:sp>
          <p:nvSpPr>
            <p:cNvPr id="37" name="TextovéPole 36"/>
            <p:cNvSpPr txBox="1"/>
            <p:nvPr/>
          </p:nvSpPr>
          <p:spPr>
            <a:xfrm>
              <a:off x="-709100" y="5480422"/>
              <a:ext cx="1056700" cy="400110"/>
            </a:xfrm>
            <a:prstGeom prst="rect">
              <a:avLst/>
            </a:prstGeom>
            <a:noFill/>
          </p:spPr>
          <p:txBody>
            <a:bodyPr wrap="none" rtlCol="0">
              <a:spAutoFit/>
            </a:bodyPr>
            <a:lstStyle/>
            <a:p>
              <a:r>
                <a:rPr lang="cs-CZ" sz="2000" dirty="0"/>
                <a:t>1- (</a:t>
              </a:r>
              <a:r>
                <a:rPr lang="cs-CZ" sz="2000" dirty="0" smtClean="0"/>
                <a:t>1/2)</a:t>
              </a:r>
              <a:r>
                <a:rPr lang="cs-CZ" sz="2000" baseline="30000" dirty="0" smtClean="0"/>
                <a:t>n</a:t>
              </a:r>
              <a:endParaRPr lang="cs-CZ" sz="2000" i="1" dirty="0" smtClean="0"/>
            </a:p>
          </p:txBody>
        </p:sp>
        <p:cxnSp>
          <p:nvCxnSpPr>
            <p:cNvPr id="46" name="Přímá spojnice 45"/>
            <p:cNvCxnSpPr/>
            <p:nvPr/>
          </p:nvCxnSpPr>
          <p:spPr>
            <a:xfrm>
              <a:off x="-655600" y="5904596"/>
              <a:ext cx="9537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ovéPole 46"/>
            <p:cNvSpPr txBox="1"/>
            <p:nvPr/>
          </p:nvSpPr>
          <p:spPr>
            <a:xfrm>
              <a:off x="-280974" y="5911309"/>
              <a:ext cx="314510" cy="400110"/>
            </a:xfrm>
            <a:prstGeom prst="rect">
              <a:avLst/>
            </a:prstGeom>
            <a:noFill/>
          </p:spPr>
          <p:txBody>
            <a:bodyPr wrap="none" rtlCol="0">
              <a:spAutoFit/>
            </a:bodyPr>
            <a:lstStyle/>
            <a:p>
              <a:r>
                <a:rPr lang="cs-CZ" sz="2000" dirty="0" smtClean="0"/>
                <a:t>2</a:t>
              </a:r>
            </a:p>
          </p:txBody>
        </p:sp>
        <p:sp>
          <p:nvSpPr>
            <p:cNvPr id="50" name="TextovéPole 49"/>
            <p:cNvSpPr txBox="1"/>
            <p:nvPr/>
          </p:nvSpPr>
          <p:spPr>
            <a:xfrm>
              <a:off x="326779" y="5673085"/>
              <a:ext cx="482824" cy="400110"/>
            </a:xfrm>
            <a:prstGeom prst="rect">
              <a:avLst/>
            </a:prstGeom>
            <a:noFill/>
          </p:spPr>
          <p:txBody>
            <a:bodyPr wrap="none" rtlCol="0">
              <a:spAutoFit/>
            </a:bodyPr>
            <a:lstStyle/>
            <a:p>
              <a:r>
                <a:rPr lang="cs-CZ" sz="2000" i="1" dirty="0" smtClean="0"/>
                <a:t>AA</a:t>
              </a:r>
              <a:endParaRPr lang="cs-CZ" sz="2000" i="1" dirty="0"/>
            </a:p>
          </p:txBody>
        </p:sp>
      </p:grpSp>
      <p:grpSp>
        <p:nvGrpSpPr>
          <p:cNvPr id="6" name="Skupina 5"/>
          <p:cNvGrpSpPr/>
          <p:nvPr/>
        </p:nvGrpSpPr>
        <p:grpSpPr>
          <a:xfrm>
            <a:off x="3403361" y="5697968"/>
            <a:ext cx="1483437" cy="830997"/>
            <a:chOff x="3107185" y="5471121"/>
            <a:chExt cx="1483437" cy="830997"/>
          </a:xfrm>
        </p:grpSpPr>
        <p:sp>
          <p:nvSpPr>
            <p:cNvPr id="64" name="TextovéPole 63"/>
            <p:cNvSpPr txBox="1"/>
            <p:nvPr/>
          </p:nvSpPr>
          <p:spPr>
            <a:xfrm>
              <a:off x="3107185" y="5471121"/>
              <a:ext cx="1056700" cy="400110"/>
            </a:xfrm>
            <a:prstGeom prst="rect">
              <a:avLst/>
            </a:prstGeom>
            <a:noFill/>
          </p:spPr>
          <p:txBody>
            <a:bodyPr wrap="none" rtlCol="0">
              <a:spAutoFit/>
            </a:bodyPr>
            <a:lstStyle/>
            <a:p>
              <a:r>
                <a:rPr lang="cs-CZ" sz="2000" dirty="0"/>
                <a:t>1- (</a:t>
              </a:r>
              <a:r>
                <a:rPr lang="cs-CZ" sz="2000" dirty="0" smtClean="0"/>
                <a:t>1/2)</a:t>
              </a:r>
              <a:r>
                <a:rPr lang="cs-CZ" sz="2000" baseline="30000" dirty="0" smtClean="0"/>
                <a:t>n</a:t>
              </a:r>
              <a:endParaRPr lang="cs-CZ" sz="2000" i="1" dirty="0" smtClean="0"/>
            </a:p>
          </p:txBody>
        </p:sp>
        <p:cxnSp>
          <p:nvCxnSpPr>
            <p:cNvPr id="65" name="Přímá spojnice 64"/>
            <p:cNvCxnSpPr/>
            <p:nvPr/>
          </p:nvCxnSpPr>
          <p:spPr>
            <a:xfrm>
              <a:off x="3160685" y="5895295"/>
              <a:ext cx="9537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a:off x="3535311" y="5902008"/>
              <a:ext cx="314510" cy="400110"/>
            </a:xfrm>
            <a:prstGeom prst="rect">
              <a:avLst/>
            </a:prstGeom>
            <a:noFill/>
          </p:spPr>
          <p:txBody>
            <a:bodyPr wrap="none" rtlCol="0">
              <a:spAutoFit/>
            </a:bodyPr>
            <a:lstStyle/>
            <a:p>
              <a:r>
                <a:rPr lang="cs-CZ" sz="2000" dirty="0" smtClean="0"/>
                <a:t>2</a:t>
              </a:r>
            </a:p>
          </p:txBody>
        </p:sp>
        <p:sp>
          <p:nvSpPr>
            <p:cNvPr id="67" name="TextovéPole 66"/>
            <p:cNvSpPr txBox="1"/>
            <p:nvPr/>
          </p:nvSpPr>
          <p:spPr>
            <a:xfrm>
              <a:off x="4143064" y="5663784"/>
              <a:ext cx="447558" cy="400110"/>
            </a:xfrm>
            <a:prstGeom prst="rect">
              <a:avLst/>
            </a:prstGeom>
            <a:noFill/>
          </p:spPr>
          <p:txBody>
            <a:bodyPr wrap="none" rtlCol="0">
              <a:spAutoFit/>
            </a:bodyPr>
            <a:lstStyle/>
            <a:p>
              <a:r>
                <a:rPr lang="cs-CZ" sz="2000" i="1" dirty="0" err="1" smtClean="0"/>
                <a:t>aa</a:t>
              </a:r>
              <a:endParaRPr lang="cs-CZ" sz="2000" i="1" dirty="0"/>
            </a:p>
          </p:txBody>
        </p:sp>
      </p:grpSp>
      <p:cxnSp>
        <p:nvCxnSpPr>
          <p:cNvPr id="13" name="Přímá spojnice se šipkou 12"/>
          <p:cNvCxnSpPr>
            <a:endCxn id="37" idx="3"/>
          </p:cNvCxnSpPr>
          <p:nvPr/>
        </p:nvCxnSpPr>
        <p:spPr>
          <a:xfrm flipH="1">
            <a:off x="1388432" y="5665058"/>
            <a:ext cx="508209" cy="25337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403361" y="5620321"/>
            <a:ext cx="193788" cy="120582"/>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a:endCxn id="45" idx="0"/>
          </p:cNvCxnSpPr>
          <p:nvPr/>
        </p:nvCxnSpPr>
        <p:spPr>
          <a:xfrm flipH="1">
            <a:off x="2601154" y="5665058"/>
            <a:ext cx="68839" cy="20998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8" name="Obdélník 67"/>
          <p:cNvSpPr/>
          <p:nvPr/>
        </p:nvSpPr>
        <p:spPr>
          <a:xfrm>
            <a:off x="917113" y="2758440"/>
            <a:ext cx="2680036" cy="33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bdélník 68"/>
          <p:cNvSpPr/>
          <p:nvPr/>
        </p:nvSpPr>
        <p:spPr>
          <a:xfrm>
            <a:off x="917113" y="2379002"/>
            <a:ext cx="2760046" cy="33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bdélník 69"/>
          <p:cNvSpPr/>
          <p:nvPr/>
        </p:nvSpPr>
        <p:spPr>
          <a:xfrm>
            <a:off x="1074368" y="3123168"/>
            <a:ext cx="2522781" cy="33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délník 70"/>
          <p:cNvSpPr/>
          <p:nvPr/>
        </p:nvSpPr>
        <p:spPr>
          <a:xfrm>
            <a:off x="862096" y="3497398"/>
            <a:ext cx="2735053" cy="33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bdélník 71"/>
          <p:cNvSpPr/>
          <p:nvPr/>
        </p:nvSpPr>
        <p:spPr>
          <a:xfrm>
            <a:off x="917113" y="3859977"/>
            <a:ext cx="2695077" cy="33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bdélník 72"/>
          <p:cNvSpPr/>
          <p:nvPr/>
        </p:nvSpPr>
        <p:spPr>
          <a:xfrm>
            <a:off x="1520328" y="4227613"/>
            <a:ext cx="2160933" cy="33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bdélník 73"/>
          <p:cNvSpPr/>
          <p:nvPr/>
        </p:nvSpPr>
        <p:spPr>
          <a:xfrm>
            <a:off x="917113" y="4597653"/>
            <a:ext cx="2723207" cy="33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bdélník 74"/>
          <p:cNvSpPr/>
          <p:nvPr/>
        </p:nvSpPr>
        <p:spPr>
          <a:xfrm>
            <a:off x="682669" y="4963783"/>
            <a:ext cx="2907196" cy="605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94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8" grpId="0" animBg="1"/>
      <p:bldP spid="69" grpId="0" animBg="1"/>
      <p:bldP spid="70" grpId="0" animBg="1"/>
      <p:bldP spid="71" grpId="0" animBg="1"/>
      <p:bldP spid="72" grpId="0" animBg="1"/>
      <p:bldP spid="73" grpId="0" animBg="1"/>
      <p:bldP spid="74" grpId="0" animBg="1"/>
      <p:bldP spid="7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99655"/>
            <a:ext cx="7886700" cy="1325563"/>
          </a:xfrm>
        </p:spPr>
        <p:txBody>
          <a:bodyPr>
            <a:normAutofit/>
          </a:bodyPr>
          <a:lstStyle/>
          <a:p>
            <a:pPr algn="ctr"/>
            <a:r>
              <a:rPr lang="cs-CZ" sz="4000" dirty="0" err="1" smtClean="0">
                <a:solidFill>
                  <a:srgbClr val="C00000"/>
                </a:solidFill>
              </a:rPr>
              <a:t>Inbreeding</a:t>
            </a:r>
            <a:r>
              <a:rPr lang="cs-CZ" sz="4000" dirty="0" smtClean="0">
                <a:solidFill>
                  <a:srgbClr val="C00000"/>
                </a:solidFill>
              </a:rPr>
              <a:t> </a:t>
            </a:r>
            <a:r>
              <a:rPr lang="cs-CZ" sz="4000" dirty="0">
                <a:solidFill>
                  <a:srgbClr val="C00000"/>
                </a:solidFill>
              </a:rPr>
              <a:t>zvyšuje </a:t>
            </a:r>
            <a:r>
              <a:rPr lang="cs-CZ" sz="4000" dirty="0" err="1">
                <a:solidFill>
                  <a:srgbClr val="C00000"/>
                </a:solidFill>
              </a:rPr>
              <a:t>homozygotnost</a:t>
            </a:r>
            <a:r>
              <a:rPr lang="cs-CZ" sz="4000" dirty="0">
                <a:solidFill>
                  <a:srgbClr val="C00000"/>
                </a:solidFill>
              </a:rPr>
              <a:t> </a:t>
            </a:r>
          </a:p>
        </p:txBody>
      </p:sp>
      <p:sp>
        <p:nvSpPr>
          <p:cNvPr id="4" name="TextovéPole 3"/>
          <p:cNvSpPr txBox="1"/>
          <p:nvPr/>
        </p:nvSpPr>
        <p:spPr>
          <a:xfrm>
            <a:off x="628650" y="3333087"/>
            <a:ext cx="7876372" cy="769441"/>
          </a:xfrm>
          <a:prstGeom prst="rect">
            <a:avLst/>
          </a:prstGeom>
          <a:noFill/>
        </p:spPr>
        <p:txBody>
          <a:bodyPr wrap="square" rtlCol="0">
            <a:spAutoFit/>
          </a:bodyPr>
          <a:lstStyle/>
          <a:p>
            <a:pPr marL="342900" indent="-342900">
              <a:buFont typeface="Arial" panose="020B0604020202020204" pitchFamily="34" charset="0"/>
              <a:buChar char="•"/>
            </a:pPr>
            <a:r>
              <a:rPr lang="cs-CZ" sz="2200" dirty="0" smtClean="0">
                <a:solidFill>
                  <a:srgbClr val="FF0000"/>
                </a:solidFill>
              </a:rPr>
              <a:t>Odhadem každý člověk nese </a:t>
            </a:r>
            <a:r>
              <a:rPr lang="en-US" sz="2200" dirty="0" smtClean="0">
                <a:solidFill>
                  <a:srgbClr val="FF0000"/>
                </a:solidFill>
              </a:rPr>
              <a:t>&gt;</a:t>
            </a:r>
            <a:r>
              <a:rPr lang="cs-CZ" sz="2200" dirty="0" smtClean="0">
                <a:solidFill>
                  <a:srgbClr val="FF0000"/>
                </a:solidFill>
              </a:rPr>
              <a:t> 400 recesivních škodlivých alel, z toho cca 2 způsobují v homozygotním stavu nemoc.  </a:t>
            </a:r>
          </a:p>
        </p:txBody>
      </p:sp>
      <p:sp>
        <p:nvSpPr>
          <p:cNvPr id="5" name="TextovéPole 4"/>
          <p:cNvSpPr txBox="1"/>
          <p:nvPr/>
        </p:nvSpPr>
        <p:spPr>
          <a:xfrm>
            <a:off x="628650" y="1840517"/>
            <a:ext cx="7667433" cy="1107996"/>
          </a:xfrm>
          <a:prstGeom prst="rect">
            <a:avLst/>
          </a:prstGeom>
          <a:noFill/>
        </p:spPr>
        <p:txBody>
          <a:bodyPr wrap="square" rtlCol="0">
            <a:spAutoFit/>
          </a:bodyPr>
          <a:lstStyle/>
          <a:p>
            <a:pPr marL="342900" indent="-342900">
              <a:buFont typeface="Arial" panose="020B0604020202020204" pitchFamily="34" charset="0"/>
              <a:buChar char="•"/>
            </a:pPr>
            <a:r>
              <a:rPr lang="cs-CZ" sz="2200" dirty="0" smtClean="0"/>
              <a:t>Příbuzenské křížení zvyšuje </a:t>
            </a:r>
            <a:r>
              <a:rPr lang="cs-CZ" sz="2200" dirty="0" err="1" smtClean="0"/>
              <a:t>homozygotnost</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škodlivé recesivní alely se dostanou do homozygotního stavu a mohou se projevit. </a:t>
            </a:r>
            <a:endParaRPr lang="cs-CZ" sz="2200" dirty="0" smtClean="0"/>
          </a:p>
        </p:txBody>
      </p:sp>
      <p:sp>
        <p:nvSpPr>
          <p:cNvPr id="6" name="TextovéPole 5"/>
          <p:cNvSpPr txBox="1"/>
          <p:nvPr/>
        </p:nvSpPr>
        <p:spPr>
          <a:xfrm>
            <a:off x="628650" y="4780782"/>
            <a:ext cx="7788237" cy="769441"/>
          </a:xfrm>
          <a:prstGeom prst="rect">
            <a:avLst/>
          </a:prstGeom>
          <a:noFill/>
        </p:spPr>
        <p:txBody>
          <a:bodyPr wrap="square" rtlCol="0">
            <a:spAutoFit/>
          </a:bodyPr>
          <a:lstStyle/>
          <a:p>
            <a:pPr marL="342900" indent="-342900">
              <a:buFont typeface="Arial" panose="020B0604020202020204" pitchFamily="34" charset="0"/>
              <a:buChar char="•"/>
            </a:pPr>
            <a:r>
              <a:rPr lang="cs-CZ" sz="2200" dirty="0" smtClean="0"/>
              <a:t>Mnoho škodlivých recesivních alel je velmi vzácných (třeba i jen v rámci rodiny).</a:t>
            </a:r>
          </a:p>
        </p:txBody>
      </p:sp>
    </p:spTree>
    <p:extLst>
      <p:ext uri="{BB962C8B-B14F-4D97-AF65-F5344CB8AC3E}">
        <p14:creationId xmlns:p14="http://schemas.microsoft.com/office/powerpoint/2010/main" val="88856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0774" y="306132"/>
            <a:ext cx="7886700" cy="1325563"/>
          </a:xfrm>
        </p:spPr>
        <p:txBody>
          <a:bodyPr>
            <a:normAutofit/>
          </a:bodyPr>
          <a:lstStyle/>
          <a:p>
            <a:pPr algn="ctr"/>
            <a:r>
              <a:rPr lang="cs-CZ" sz="4000" dirty="0">
                <a:solidFill>
                  <a:srgbClr val="C00000"/>
                </a:solidFill>
              </a:rPr>
              <a:t>Většina sexuálních druhů nechce </a:t>
            </a:r>
            <a:r>
              <a:rPr lang="cs-CZ" sz="4000" dirty="0" err="1">
                <a:solidFill>
                  <a:srgbClr val="C00000"/>
                </a:solidFill>
              </a:rPr>
              <a:t>inbreeding</a:t>
            </a:r>
            <a:endParaRPr lang="cs-CZ" sz="4000" dirty="0">
              <a:solidFill>
                <a:srgbClr val="C00000"/>
              </a:solidFill>
            </a:endParaRPr>
          </a:p>
        </p:txBody>
      </p:sp>
      <p:sp>
        <p:nvSpPr>
          <p:cNvPr id="3" name="TextovéPole 2"/>
          <p:cNvSpPr txBox="1"/>
          <p:nvPr/>
        </p:nvSpPr>
        <p:spPr>
          <a:xfrm>
            <a:off x="298403" y="1964438"/>
            <a:ext cx="8689623" cy="3847207"/>
          </a:xfrm>
          <a:prstGeom prst="rect">
            <a:avLst/>
          </a:prstGeom>
          <a:noFill/>
        </p:spPr>
        <p:txBody>
          <a:bodyPr wrap="none" rtlCol="0">
            <a:spAutoFit/>
          </a:bodyPr>
          <a:lstStyle/>
          <a:p>
            <a:pPr>
              <a:spcAft>
                <a:spcPts val="1800"/>
              </a:spcAft>
            </a:pPr>
            <a:r>
              <a:rPr lang="cs-CZ" sz="2200" dirty="0" smtClean="0"/>
              <a:t>Různé mechanismy jak zabránit </a:t>
            </a:r>
            <a:r>
              <a:rPr lang="cs-CZ" sz="2200" dirty="0" err="1" smtClean="0"/>
              <a:t>inbreedingu</a:t>
            </a:r>
            <a:r>
              <a:rPr lang="cs-CZ" sz="2200" dirty="0" smtClean="0"/>
              <a:t>: </a:t>
            </a:r>
          </a:p>
          <a:p>
            <a:pPr marL="342900" indent="-342900">
              <a:spcAft>
                <a:spcPts val="1800"/>
              </a:spcAft>
              <a:buFont typeface="Arial" panose="020B0604020202020204" pitchFamily="34" charset="0"/>
              <a:buChar char="•"/>
            </a:pPr>
            <a:r>
              <a:rPr lang="cs-CZ" sz="2200" dirty="0" smtClean="0"/>
              <a:t>Gamety musí být geneticky jiné, jinak nedojde k oplodnění</a:t>
            </a:r>
          </a:p>
          <a:p>
            <a:pPr marL="342900" indent="-342900">
              <a:spcAft>
                <a:spcPts val="1800"/>
              </a:spcAft>
              <a:buFont typeface="Arial" panose="020B0604020202020204" pitchFamily="34" charset="0"/>
              <a:buChar char="•"/>
            </a:pPr>
            <a:r>
              <a:rPr lang="cs-CZ" sz="2200" dirty="0" smtClean="0"/>
              <a:t>Šíření gamet – větrem, vodou, opylovači, … (rostliny / mořská zvířata)</a:t>
            </a:r>
          </a:p>
          <a:p>
            <a:pPr marL="342900" indent="-342900">
              <a:spcAft>
                <a:spcPts val="1800"/>
              </a:spcAft>
              <a:buFont typeface="Arial" panose="020B0604020202020204" pitchFamily="34" charset="0"/>
              <a:buChar char="•"/>
            </a:pPr>
            <a:r>
              <a:rPr lang="cs-CZ" sz="2200" dirty="0" smtClean="0"/>
              <a:t>Samci a samice se líhnou v různou dobu (u </a:t>
            </a:r>
            <a:r>
              <a:rPr lang="cs-CZ" sz="2200" dirty="0"/>
              <a:t>h</a:t>
            </a:r>
            <a:r>
              <a:rPr lang="cs-CZ" sz="2200" dirty="0" smtClean="0"/>
              <a:t>myzu)</a:t>
            </a:r>
          </a:p>
          <a:p>
            <a:pPr marL="342900" indent="-342900">
              <a:spcAft>
                <a:spcPts val="1800"/>
              </a:spcAft>
              <a:buFont typeface="Arial" panose="020B0604020202020204" pitchFamily="34" charset="0"/>
              <a:buChar char="•"/>
            </a:pPr>
            <a:r>
              <a:rPr lang="cs-CZ" sz="2200" dirty="0" smtClean="0"/>
              <a:t>Chováním </a:t>
            </a:r>
          </a:p>
          <a:p>
            <a:pPr marL="800100" lvl="1" indent="-342900">
              <a:spcAft>
                <a:spcPts val="1800"/>
              </a:spcAft>
              <a:buFont typeface="Courier New" panose="02070309020205020404" pitchFamily="49" charset="0"/>
              <a:buChar char="o"/>
            </a:pPr>
            <a:r>
              <a:rPr lang="cs-CZ" sz="2200" dirty="0" smtClean="0"/>
              <a:t>Jedno pohlaví odchází pryč ze skupiny</a:t>
            </a:r>
          </a:p>
          <a:p>
            <a:pPr marL="800100" lvl="1" indent="-342900">
              <a:spcAft>
                <a:spcPts val="1800"/>
              </a:spcAft>
              <a:buFont typeface="Courier New" panose="02070309020205020404" pitchFamily="49" charset="0"/>
              <a:buChar char="o"/>
            </a:pPr>
            <a:r>
              <a:rPr lang="cs-CZ" sz="2200" dirty="0" smtClean="0"/>
              <a:t>Jedinci, které známe od malička, nejsou pro nás sexuálně atraktivní </a:t>
            </a:r>
          </a:p>
        </p:txBody>
      </p:sp>
    </p:spTree>
    <p:extLst>
      <p:ext uri="{BB962C8B-B14F-4D97-AF65-F5344CB8AC3E}">
        <p14:creationId xmlns:p14="http://schemas.microsoft.com/office/powerpoint/2010/main" val="28502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8259" y="0"/>
            <a:ext cx="7886700" cy="1325563"/>
          </a:xfrm>
        </p:spPr>
        <p:txBody>
          <a:bodyPr>
            <a:normAutofit/>
          </a:bodyPr>
          <a:lstStyle/>
          <a:p>
            <a:pPr algn="ctr"/>
            <a:r>
              <a:rPr lang="cs-CZ" sz="4000" dirty="0" err="1">
                <a:solidFill>
                  <a:srgbClr val="C00000"/>
                </a:solidFill>
              </a:rPr>
              <a:t>Inbreeding</a:t>
            </a:r>
            <a:r>
              <a:rPr lang="cs-CZ" sz="4000" dirty="0">
                <a:solidFill>
                  <a:srgbClr val="C00000"/>
                </a:solidFill>
              </a:rPr>
              <a:t> v malých populacích</a:t>
            </a:r>
          </a:p>
        </p:txBody>
      </p:sp>
      <p:sp>
        <p:nvSpPr>
          <p:cNvPr id="3" name="TextovéPole 2"/>
          <p:cNvSpPr txBox="1"/>
          <p:nvPr/>
        </p:nvSpPr>
        <p:spPr>
          <a:xfrm>
            <a:off x="373626" y="1269134"/>
            <a:ext cx="5407741" cy="5016758"/>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Malý počet jedinců v populaci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 </a:t>
            </a:r>
            <a:r>
              <a:rPr lang="cs-CZ" sz="2200" dirty="0" err="1" smtClean="0">
                <a:sym typeface="Wingdings" panose="05000000000000000000" pitchFamily="2" charset="2"/>
              </a:rPr>
              <a:t>inbreeding</a:t>
            </a:r>
            <a:r>
              <a:rPr lang="cs-CZ" sz="2200" dirty="0" smtClean="0">
                <a:sym typeface="Wingdings" panose="05000000000000000000" pitchFamily="2" charset="2"/>
              </a:rPr>
              <a:t> nevyhnutelný</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Rozšíření/fixace škodlivých alel </a:t>
            </a:r>
            <a:r>
              <a:rPr lang="en-US" sz="2200" dirty="0" smtClean="0">
                <a:sym typeface="Wingdings" panose="05000000000000000000" pitchFamily="2" charset="2"/>
              </a:rPr>
              <a:t> </a:t>
            </a:r>
            <a:r>
              <a:rPr lang="en-US" sz="2200" dirty="0" err="1" smtClean="0">
                <a:sym typeface="Wingdings" panose="05000000000000000000" pitchFamily="2" charset="2"/>
              </a:rPr>
              <a:t>inbredn</a:t>
            </a:r>
            <a:r>
              <a:rPr lang="cs-CZ" sz="2200" dirty="0" smtClean="0">
                <a:sym typeface="Wingdings" panose="05000000000000000000" pitchFamily="2" charset="2"/>
              </a:rPr>
              <a:t>í</a:t>
            </a:r>
            <a:r>
              <a:rPr lang="en-US" sz="2200" dirty="0" smtClean="0">
                <a:sym typeface="Wingdings" panose="05000000000000000000" pitchFamily="2" charset="2"/>
              </a:rPr>
              <a:t> </a:t>
            </a:r>
            <a:r>
              <a:rPr lang="en-US" sz="2200" dirty="0" err="1" smtClean="0">
                <a:sym typeface="Wingdings" panose="05000000000000000000" pitchFamily="2" charset="2"/>
              </a:rPr>
              <a:t>deprese</a:t>
            </a:r>
            <a:endParaRPr lang="cs-CZ" sz="2200" dirty="0" smtClean="0">
              <a:sym typeface="Wingdings" panose="05000000000000000000" pitchFamily="2" charset="2"/>
            </a:endParaRPr>
          </a:p>
          <a:p>
            <a:pPr marL="342900" indent="-342900">
              <a:spcBef>
                <a:spcPts val="3000"/>
              </a:spcBef>
              <a:buFont typeface="Arial" panose="020B0604020202020204" pitchFamily="34" charset="0"/>
              <a:buChar char="•"/>
            </a:pPr>
            <a:r>
              <a:rPr lang="cs-CZ" sz="2200" dirty="0" smtClean="0">
                <a:sym typeface="Wingdings" panose="05000000000000000000" pitchFamily="2" charset="2"/>
              </a:rPr>
              <a:t>Nízká variabilita alel </a:t>
            </a:r>
            <a:r>
              <a:rPr lang="en-US" sz="2200" dirty="0" smtClean="0">
                <a:sym typeface="Wingdings" panose="05000000000000000000" pitchFamily="2" charset="2"/>
              </a:rPr>
              <a:t> </a:t>
            </a:r>
            <a:r>
              <a:rPr lang="cs-CZ" sz="2200" dirty="0" smtClean="0">
                <a:sym typeface="Wingdings" panose="05000000000000000000" pitchFamily="2" charset="2"/>
              </a:rPr>
              <a:t>neschopnost uniknout patogenům / reagovat na změny prostředí</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Vyhynutí</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Potřeba brát v úvahu při udržování  druhu v ZOO</a:t>
            </a:r>
            <a:endParaRPr lang="cs-CZ" sz="2200" dirty="0" smtClean="0"/>
          </a:p>
        </p:txBody>
      </p:sp>
      <p:pic>
        <p:nvPicPr>
          <p:cNvPr id="4" name="Picture 2" descr="Image result for red queen run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155" y="2994638"/>
            <a:ext cx="2478288" cy="1565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4.bp.blogspot.com/-bJIVceyut28/T94N9_wg9yI/AAAAAAAAHoM/E1l1IDQkzP4/s320/ri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321" y="4537049"/>
            <a:ext cx="935176" cy="91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Image result for cheeta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4891" y="4996204"/>
            <a:ext cx="2296816" cy="143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27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792" y="56997"/>
            <a:ext cx="7886700" cy="1325563"/>
          </a:xfrm>
        </p:spPr>
        <p:txBody>
          <a:bodyPr vert="horz" lIns="91440" tIns="45720" rIns="91440" bIns="45720" rtlCol="0" anchor="ctr">
            <a:normAutofit/>
          </a:bodyPr>
          <a:lstStyle/>
          <a:p>
            <a:pPr algn="ctr"/>
            <a:r>
              <a:rPr lang="cs-CZ" sz="4000" dirty="0">
                <a:solidFill>
                  <a:srgbClr val="C00000"/>
                </a:solidFill>
              </a:rPr>
              <a:t>Samaritáni – </a:t>
            </a:r>
            <a:r>
              <a:rPr lang="cs-CZ" sz="4000" dirty="0" err="1">
                <a:solidFill>
                  <a:srgbClr val="C00000"/>
                </a:solidFill>
              </a:rPr>
              <a:t>inbrední</a:t>
            </a:r>
            <a:r>
              <a:rPr lang="cs-CZ" sz="4000" dirty="0">
                <a:solidFill>
                  <a:srgbClr val="C00000"/>
                </a:solidFill>
              </a:rPr>
              <a:t> lidská populace</a:t>
            </a:r>
          </a:p>
        </p:txBody>
      </p:sp>
      <p:pic>
        <p:nvPicPr>
          <p:cNvPr id="7170" name="Picture 2" descr="Samaritans on Mount Gerizim during Sukk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7950" y="1382560"/>
            <a:ext cx="2760964" cy="1832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71271" y="1117089"/>
            <a:ext cx="5506679" cy="6247864"/>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Více než 2700 let stará náboženská sekta</a:t>
            </a:r>
          </a:p>
          <a:p>
            <a:pPr marL="342900" indent="-342900">
              <a:spcBef>
                <a:spcPts val="1800"/>
              </a:spcBef>
              <a:buFont typeface="Arial" panose="020B0604020202020204" pitchFamily="34" charset="0"/>
              <a:buChar char="•"/>
            </a:pPr>
            <a:r>
              <a:rPr lang="cs-CZ" sz="2000" dirty="0"/>
              <a:t>Donedávna zakázány sňatky mimo </a:t>
            </a:r>
            <a:r>
              <a:rPr lang="cs-CZ" sz="2000" dirty="0" smtClean="0"/>
              <a:t>komunitu</a:t>
            </a:r>
            <a:endParaRPr lang="en-US" sz="2000" dirty="0" smtClean="0"/>
          </a:p>
          <a:p>
            <a:pPr marL="342900" indent="-342900">
              <a:spcBef>
                <a:spcPts val="1800"/>
              </a:spcBef>
              <a:buFont typeface="Arial" panose="020B0604020202020204" pitchFamily="34" charset="0"/>
              <a:buChar char="•"/>
            </a:pPr>
            <a:r>
              <a:rPr lang="cs-CZ" sz="2000" dirty="0" smtClean="0"/>
              <a:t>V 5. století </a:t>
            </a:r>
            <a:r>
              <a:rPr lang="en-US" sz="2000" dirty="0" smtClean="0"/>
              <a:t>&gt;</a:t>
            </a:r>
            <a:r>
              <a:rPr lang="cs-CZ" sz="2000" dirty="0" smtClean="0"/>
              <a:t> 1 milion </a:t>
            </a:r>
          </a:p>
          <a:p>
            <a:pPr marL="342900" indent="-342900">
              <a:spcBef>
                <a:spcPts val="1800"/>
              </a:spcBef>
              <a:buFont typeface="Arial" panose="020B0604020202020204" pitchFamily="34" charset="0"/>
              <a:buChar char="•"/>
            </a:pPr>
            <a:r>
              <a:rPr lang="cs-CZ" sz="2000" dirty="0" smtClean="0"/>
              <a:t>1917 – 146 jedinců</a:t>
            </a:r>
            <a:r>
              <a:rPr lang="en-US" sz="2000" dirty="0" smtClean="0"/>
              <a:t> </a:t>
            </a:r>
            <a:r>
              <a:rPr lang="en-US" sz="2000" dirty="0" smtClean="0">
                <a:sym typeface="Wingdings" panose="05000000000000000000" pitchFamily="2" charset="2"/>
              </a:rPr>
              <a:t></a:t>
            </a:r>
            <a:r>
              <a:rPr lang="cs-CZ" sz="2000" dirty="0" smtClean="0">
                <a:sym typeface="Wingdings" panose="05000000000000000000" pitchFamily="2" charset="2"/>
              </a:rPr>
              <a:t> sňatky mezi příbuznými </a:t>
            </a:r>
            <a:r>
              <a:rPr lang="en-US" sz="2000" dirty="0" smtClean="0">
                <a:sym typeface="Wingdings" panose="05000000000000000000" pitchFamily="2" charset="2"/>
              </a:rPr>
              <a:t> </a:t>
            </a:r>
            <a:r>
              <a:rPr lang="cs-CZ" sz="2000" dirty="0" smtClean="0">
                <a:sym typeface="Wingdings" panose="05000000000000000000" pitchFamily="2" charset="2"/>
              </a:rPr>
              <a:t>10x častější spontánní potraty, častá zdravotní postižení, hluchota, slepota, …</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Nyní genetické testy před uzavřením manželství</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Prenatální diagnostika  potraty postižených plodů</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Ojediněle povoleny sňatky samaritánských mužů s židovskými ženami</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Zdravotní stav nové populace lepší, dnes kolem 750 lidí. </a:t>
            </a:r>
            <a:endParaRPr lang="cs-CZ" sz="2000" dirty="0" smtClean="0"/>
          </a:p>
          <a:p>
            <a:pPr>
              <a:spcBef>
                <a:spcPts val="1800"/>
              </a:spcBef>
            </a:pPr>
            <a:endParaRPr lang="cs-CZ" sz="2000" dirty="0" smtClean="0"/>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9817" y="3526297"/>
            <a:ext cx="2601675" cy="3130141"/>
          </a:xfrm>
          <a:prstGeom prst="rect">
            <a:avLst/>
          </a:prstGeom>
        </p:spPr>
      </p:pic>
    </p:spTree>
    <p:extLst>
      <p:ext uri="{BB962C8B-B14F-4D97-AF65-F5344CB8AC3E}">
        <p14:creationId xmlns:p14="http://schemas.microsoft.com/office/powerpoint/2010/main" val="178364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7036" y="159531"/>
            <a:ext cx="7886700" cy="1325563"/>
          </a:xfrm>
        </p:spPr>
        <p:txBody>
          <a:bodyPr/>
          <a:lstStyle/>
          <a:p>
            <a:pPr algn="ctr"/>
            <a:r>
              <a:rPr lang="cs-CZ" dirty="0" smtClean="0">
                <a:solidFill>
                  <a:srgbClr val="C00000"/>
                </a:solidFill>
              </a:rPr>
              <a:t>Výpočet frekvence genotypů</a:t>
            </a:r>
            <a:endParaRPr lang="cs-CZ" dirty="0">
              <a:solidFill>
                <a:srgbClr val="C00000"/>
              </a:solidFill>
            </a:endParaRPr>
          </a:p>
        </p:txBody>
      </p:sp>
      <p:sp>
        <p:nvSpPr>
          <p:cNvPr id="3" name="TextovéPole 2"/>
          <p:cNvSpPr txBox="1"/>
          <p:nvPr/>
        </p:nvSpPr>
        <p:spPr>
          <a:xfrm>
            <a:off x="3274591" y="1608663"/>
            <a:ext cx="4488665" cy="430887"/>
          </a:xfrm>
          <a:prstGeom prst="rect">
            <a:avLst/>
          </a:prstGeom>
          <a:noFill/>
        </p:spPr>
        <p:txBody>
          <a:bodyPr wrap="none" rtlCol="0">
            <a:spAutoFit/>
          </a:bodyPr>
          <a:lstStyle/>
          <a:p>
            <a:r>
              <a:rPr lang="cs-CZ" sz="2200" dirty="0" smtClean="0">
                <a:solidFill>
                  <a:srgbClr val="FF0000"/>
                </a:solidFill>
              </a:rPr>
              <a:t>Četnost jedinců s daným genotypem</a:t>
            </a:r>
            <a:endParaRPr lang="cs-CZ" sz="2200" dirty="0">
              <a:solidFill>
                <a:srgbClr val="FF0000"/>
              </a:solidFill>
            </a:endParaRPr>
          </a:p>
        </p:txBody>
      </p:sp>
      <p:sp>
        <p:nvSpPr>
          <p:cNvPr id="4" name="TextovéPole 3"/>
          <p:cNvSpPr txBox="1"/>
          <p:nvPr/>
        </p:nvSpPr>
        <p:spPr>
          <a:xfrm>
            <a:off x="3994925" y="2066297"/>
            <a:ext cx="2674771" cy="430887"/>
          </a:xfrm>
          <a:prstGeom prst="rect">
            <a:avLst/>
          </a:prstGeom>
          <a:noFill/>
        </p:spPr>
        <p:txBody>
          <a:bodyPr wrap="none" rtlCol="0">
            <a:spAutoFit/>
          </a:bodyPr>
          <a:lstStyle/>
          <a:p>
            <a:r>
              <a:rPr lang="cs-CZ" sz="2200" dirty="0" smtClean="0">
                <a:solidFill>
                  <a:srgbClr val="FF0000"/>
                </a:solidFill>
              </a:rPr>
              <a:t>Celkový počet jedinců</a:t>
            </a:r>
            <a:endParaRPr lang="cs-CZ" sz="2200" dirty="0">
              <a:solidFill>
                <a:srgbClr val="FF0000"/>
              </a:solidFill>
            </a:endParaRPr>
          </a:p>
        </p:txBody>
      </p:sp>
      <p:sp>
        <p:nvSpPr>
          <p:cNvPr id="5" name="TextovéPole 4"/>
          <p:cNvSpPr txBox="1"/>
          <p:nvPr/>
        </p:nvSpPr>
        <p:spPr>
          <a:xfrm>
            <a:off x="389752" y="1838408"/>
            <a:ext cx="2769476" cy="430887"/>
          </a:xfrm>
          <a:prstGeom prst="rect">
            <a:avLst/>
          </a:prstGeom>
          <a:noFill/>
        </p:spPr>
        <p:txBody>
          <a:bodyPr wrap="none" rtlCol="0">
            <a:spAutoFit/>
          </a:bodyPr>
          <a:lstStyle/>
          <a:p>
            <a:r>
              <a:rPr lang="cs-CZ" sz="2200" dirty="0" smtClean="0">
                <a:solidFill>
                  <a:srgbClr val="FF0000"/>
                </a:solidFill>
              </a:rPr>
              <a:t>Frekvence genotypu = </a:t>
            </a:r>
            <a:endParaRPr lang="cs-CZ" sz="2200" dirty="0">
              <a:solidFill>
                <a:srgbClr val="FF0000"/>
              </a:solidFill>
            </a:endParaRPr>
          </a:p>
        </p:txBody>
      </p:sp>
      <p:sp>
        <p:nvSpPr>
          <p:cNvPr id="8" name="TextovéPole 7"/>
          <p:cNvSpPr txBox="1"/>
          <p:nvPr/>
        </p:nvSpPr>
        <p:spPr>
          <a:xfrm>
            <a:off x="551885" y="3347729"/>
            <a:ext cx="2357697" cy="2092881"/>
          </a:xfrm>
          <a:prstGeom prst="rect">
            <a:avLst/>
          </a:prstGeom>
          <a:noFill/>
        </p:spPr>
        <p:txBody>
          <a:bodyPr wrap="none" rtlCol="0">
            <a:spAutoFit/>
          </a:bodyPr>
          <a:lstStyle/>
          <a:p>
            <a:pPr>
              <a:spcAft>
                <a:spcPts val="600"/>
              </a:spcAft>
            </a:pPr>
            <a:r>
              <a:rPr lang="cs-CZ" sz="2200" dirty="0" smtClean="0"/>
              <a:t>Četnosti genotypů:</a:t>
            </a:r>
          </a:p>
          <a:p>
            <a:pPr>
              <a:spcAft>
                <a:spcPts val="600"/>
              </a:spcAft>
            </a:pPr>
            <a:r>
              <a:rPr lang="cs-CZ" sz="2200" dirty="0" smtClean="0"/>
              <a:t>57 lidí má </a:t>
            </a:r>
            <a:r>
              <a:rPr lang="cs-CZ" sz="2200" i="1" dirty="0" err="1" smtClean="0"/>
              <a:t>CC</a:t>
            </a:r>
            <a:endParaRPr lang="cs-CZ" sz="2200" i="1" dirty="0" smtClean="0"/>
          </a:p>
          <a:p>
            <a:pPr>
              <a:spcAft>
                <a:spcPts val="600"/>
              </a:spcAft>
            </a:pPr>
            <a:r>
              <a:rPr lang="cs-CZ" sz="2200" dirty="0" smtClean="0"/>
              <a:t>22 lidí má </a:t>
            </a:r>
            <a:r>
              <a:rPr lang="cs-CZ" sz="2200" i="1" dirty="0" smtClean="0"/>
              <a:t>CT</a:t>
            </a:r>
          </a:p>
          <a:p>
            <a:pPr>
              <a:spcAft>
                <a:spcPts val="600"/>
              </a:spcAft>
            </a:pPr>
            <a:r>
              <a:rPr lang="cs-CZ" sz="2200" dirty="0" smtClean="0"/>
              <a:t>13 lidí má </a:t>
            </a:r>
            <a:r>
              <a:rPr lang="cs-CZ" sz="2200" i="1" dirty="0" smtClean="0"/>
              <a:t>TT</a:t>
            </a:r>
          </a:p>
          <a:p>
            <a:pPr>
              <a:spcAft>
                <a:spcPts val="600"/>
              </a:spcAft>
            </a:pPr>
            <a:r>
              <a:rPr lang="cs-CZ" sz="2200" dirty="0" smtClean="0"/>
              <a:t>Celkem 92 lidí</a:t>
            </a:r>
            <a:endParaRPr lang="cs-CZ" sz="2200" dirty="0"/>
          </a:p>
        </p:txBody>
      </p:sp>
      <p:sp>
        <p:nvSpPr>
          <p:cNvPr id="11" name="TextovéPole 10"/>
          <p:cNvSpPr txBox="1"/>
          <p:nvPr/>
        </p:nvSpPr>
        <p:spPr>
          <a:xfrm>
            <a:off x="6413231" y="2911264"/>
            <a:ext cx="470000" cy="430887"/>
          </a:xfrm>
          <a:prstGeom prst="rect">
            <a:avLst/>
          </a:prstGeom>
          <a:noFill/>
        </p:spPr>
        <p:txBody>
          <a:bodyPr wrap="none" rtlCol="0">
            <a:spAutoFit/>
          </a:bodyPr>
          <a:lstStyle/>
          <a:p>
            <a:r>
              <a:rPr lang="cs-CZ" sz="2200" dirty="0" smtClean="0"/>
              <a:t>57</a:t>
            </a:r>
            <a:endParaRPr lang="cs-CZ" sz="2200" dirty="0"/>
          </a:p>
        </p:txBody>
      </p:sp>
      <p:sp>
        <p:nvSpPr>
          <p:cNvPr id="12" name="TextovéPole 11"/>
          <p:cNvSpPr txBox="1"/>
          <p:nvPr/>
        </p:nvSpPr>
        <p:spPr>
          <a:xfrm>
            <a:off x="6413231" y="3340187"/>
            <a:ext cx="470000" cy="430887"/>
          </a:xfrm>
          <a:prstGeom prst="rect">
            <a:avLst/>
          </a:prstGeom>
          <a:noFill/>
        </p:spPr>
        <p:txBody>
          <a:bodyPr wrap="none" rtlCol="0">
            <a:spAutoFit/>
          </a:bodyPr>
          <a:lstStyle/>
          <a:p>
            <a:r>
              <a:rPr lang="cs-CZ" sz="2200" dirty="0" smtClean="0"/>
              <a:t>92</a:t>
            </a:r>
            <a:endParaRPr lang="cs-CZ" sz="2200" dirty="0"/>
          </a:p>
        </p:txBody>
      </p:sp>
      <p:sp>
        <p:nvSpPr>
          <p:cNvPr id="13" name="TextovéPole 12"/>
          <p:cNvSpPr txBox="1"/>
          <p:nvPr/>
        </p:nvSpPr>
        <p:spPr>
          <a:xfrm>
            <a:off x="4339923" y="3132285"/>
            <a:ext cx="1984774" cy="430887"/>
          </a:xfrm>
          <a:prstGeom prst="rect">
            <a:avLst/>
          </a:prstGeom>
          <a:noFill/>
        </p:spPr>
        <p:txBody>
          <a:bodyPr wrap="none" rtlCol="0">
            <a:spAutoFit/>
          </a:bodyPr>
          <a:lstStyle/>
          <a:p>
            <a:r>
              <a:rPr lang="cs-CZ" sz="2200" dirty="0" smtClean="0"/>
              <a:t>Frekvence </a:t>
            </a:r>
            <a:r>
              <a:rPr lang="cs-CZ" sz="2200" i="1" dirty="0" err="1" smtClean="0"/>
              <a:t>CC</a:t>
            </a:r>
            <a:r>
              <a:rPr lang="cs-CZ" sz="2200" dirty="0" smtClean="0"/>
              <a:t> = </a:t>
            </a:r>
            <a:endParaRPr lang="cs-CZ" sz="2200" dirty="0"/>
          </a:p>
        </p:txBody>
      </p:sp>
      <p:sp>
        <p:nvSpPr>
          <p:cNvPr id="18" name="TextovéPole 17"/>
          <p:cNvSpPr txBox="1"/>
          <p:nvPr/>
        </p:nvSpPr>
        <p:spPr>
          <a:xfrm>
            <a:off x="7040537" y="3124743"/>
            <a:ext cx="1153583" cy="430887"/>
          </a:xfrm>
          <a:prstGeom prst="rect">
            <a:avLst/>
          </a:prstGeom>
          <a:noFill/>
        </p:spPr>
        <p:txBody>
          <a:bodyPr wrap="square" rtlCol="0">
            <a:spAutoFit/>
          </a:bodyPr>
          <a:lstStyle/>
          <a:p>
            <a:r>
              <a:rPr lang="cs-CZ" sz="2200" dirty="0" smtClean="0"/>
              <a:t>= 0,62</a:t>
            </a:r>
            <a:endParaRPr lang="cs-CZ" sz="2200" dirty="0"/>
          </a:p>
        </p:txBody>
      </p:sp>
      <p:sp>
        <p:nvSpPr>
          <p:cNvPr id="24" name="TextovéPole 23"/>
          <p:cNvSpPr txBox="1"/>
          <p:nvPr/>
        </p:nvSpPr>
        <p:spPr>
          <a:xfrm>
            <a:off x="4111893" y="6224124"/>
            <a:ext cx="3849131" cy="430887"/>
          </a:xfrm>
          <a:prstGeom prst="rect">
            <a:avLst/>
          </a:prstGeom>
          <a:noFill/>
        </p:spPr>
        <p:txBody>
          <a:bodyPr wrap="none" rtlCol="0">
            <a:spAutoFit/>
          </a:bodyPr>
          <a:lstStyle/>
          <a:p>
            <a:r>
              <a:rPr lang="cs-CZ" sz="2200" dirty="0" smtClean="0"/>
              <a:t>0,62 + 0,24 + 0,14 = 1,0 (=100%)</a:t>
            </a:r>
            <a:endParaRPr lang="cs-CZ" sz="2200" dirty="0"/>
          </a:p>
        </p:txBody>
      </p:sp>
      <p:cxnSp>
        <p:nvCxnSpPr>
          <p:cNvPr id="30" name="Přímá spojnice 29"/>
          <p:cNvCxnSpPr/>
          <p:nvPr/>
        </p:nvCxnSpPr>
        <p:spPr>
          <a:xfrm>
            <a:off x="484880" y="5034655"/>
            <a:ext cx="18344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91" descr="Image result for smiley f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4316" y="5928578"/>
            <a:ext cx="726433" cy="7264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Přímá spojnice 8"/>
          <p:cNvCxnSpPr/>
          <p:nvPr/>
        </p:nvCxnSpPr>
        <p:spPr>
          <a:xfrm>
            <a:off x="3136384" y="2039550"/>
            <a:ext cx="439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a:stCxn id="13" idx="3"/>
          </p:cNvCxnSpPr>
          <p:nvPr/>
        </p:nvCxnSpPr>
        <p:spPr>
          <a:xfrm>
            <a:off x="6324697" y="3347729"/>
            <a:ext cx="660436" cy="78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6433427" y="4055183"/>
            <a:ext cx="470000" cy="430887"/>
          </a:xfrm>
          <a:prstGeom prst="rect">
            <a:avLst/>
          </a:prstGeom>
          <a:noFill/>
        </p:spPr>
        <p:txBody>
          <a:bodyPr wrap="none" rtlCol="0">
            <a:spAutoFit/>
          </a:bodyPr>
          <a:lstStyle/>
          <a:p>
            <a:r>
              <a:rPr lang="cs-CZ" sz="2200" dirty="0" smtClean="0"/>
              <a:t>22</a:t>
            </a:r>
            <a:endParaRPr lang="cs-CZ" sz="2200" dirty="0"/>
          </a:p>
        </p:txBody>
      </p:sp>
      <p:sp>
        <p:nvSpPr>
          <p:cNvPr id="28" name="TextovéPole 27"/>
          <p:cNvSpPr txBox="1"/>
          <p:nvPr/>
        </p:nvSpPr>
        <p:spPr>
          <a:xfrm>
            <a:off x="6433427" y="4484106"/>
            <a:ext cx="470000" cy="430887"/>
          </a:xfrm>
          <a:prstGeom prst="rect">
            <a:avLst/>
          </a:prstGeom>
          <a:noFill/>
        </p:spPr>
        <p:txBody>
          <a:bodyPr wrap="none" rtlCol="0">
            <a:spAutoFit/>
          </a:bodyPr>
          <a:lstStyle/>
          <a:p>
            <a:r>
              <a:rPr lang="cs-CZ" sz="2200" dirty="0" smtClean="0"/>
              <a:t>92</a:t>
            </a:r>
            <a:endParaRPr lang="cs-CZ" sz="2200" dirty="0"/>
          </a:p>
        </p:txBody>
      </p:sp>
      <p:sp>
        <p:nvSpPr>
          <p:cNvPr id="29" name="TextovéPole 28"/>
          <p:cNvSpPr txBox="1"/>
          <p:nvPr/>
        </p:nvSpPr>
        <p:spPr>
          <a:xfrm>
            <a:off x="4360119" y="4276204"/>
            <a:ext cx="1970091" cy="430887"/>
          </a:xfrm>
          <a:prstGeom prst="rect">
            <a:avLst/>
          </a:prstGeom>
          <a:noFill/>
        </p:spPr>
        <p:txBody>
          <a:bodyPr wrap="none" rtlCol="0">
            <a:spAutoFit/>
          </a:bodyPr>
          <a:lstStyle/>
          <a:p>
            <a:r>
              <a:rPr lang="cs-CZ" sz="2200" dirty="0" smtClean="0"/>
              <a:t>Frekvence </a:t>
            </a:r>
            <a:r>
              <a:rPr lang="cs-CZ" sz="2200" i="1" dirty="0" err="1" smtClean="0"/>
              <a:t>CT</a:t>
            </a:r>
            <a:r>
              <a:rPr lang="cs-CZ" sz="2200" dirty="0" smtClean="0"/>
              <a:t> = </a:t>
            </a:r>
            <a:endParaRPr lang="cs-CZ" sz="2200" dirty="0"/>
          </a:p>
        </p:txBody>
      </p:sp>
      <p:sp>
        <p:nvSpPr>
          <p:cNvPr id="31" name="TextovéPole 30"/>
          <p:cNvSpPr txBox="1"/>
          <p:nvPr/>
        </p:nvSpPr>
        <p:spPr>
          <a:xfrm>
            <a:off x="7060733" y="4268662"/>
            <a:ext cx="1153583" cy="430887"/>
          </a:xfrm>
          <a:prstGeom prst="rect">
            <a:avLst/>
          </a:prstGeom>
          <a:noFill/>
        </p:spPr>
        <p:txBody>
          <a:bodyPr wrap="square" rtlCol="0">
            <a:spAutoFit/>
          </a:bodyPr>
          <a:lstStyle/>
          <a:p>
            <a:r>
              <a:rPr lang="cs-CZ" sz="2200" dirty="0" smtClean="0"/>
              <a:t>= 0,24</a:t>
            </a:r>
            <a:endParaRPr lang="cs-CZ" sz="2200" dirty="0"/>
          </a:p>
        </p:txBody>
      </p:sp>
      <p:cxnSp>
        <p:nvCxnSpPr>
          <p:cNvPr id="32" name="Přímá spojnice 31"/>
          <p:cNvCxnSpPr>
            <a:stCxn id="29" idx="3"/>
          </p:cNvCxnSpPr>
          <p:nvPr/>
        </p:nvCxnSpPr>
        <p:spPr>
          <a:xfrm>
            <a:off x="6330210" y="4491648"/>
            <a:ext cx="675119" cy="78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6437491" y="5128227"/>
            <a:ext cx="470000" cy="430887"/>
          </a:xfrm>
          <a:prstGeom prst="rect">
            <a:avLst/>
          </a:prstGeom>
          <a:noFill/>
        </p:spPr>
        <p:txBody>
          <a:bodyPr wrap="none" rtlCol="0">
            <a:spAutoFit/>
          </a:bodyPr>
          <a:lstStyle/>
          <a:p>
            <a:r>
              <a:rPr lang="cs-CZ" sz="2200" dirty="0" smtClean="0"/>
              <a:t>13</a:t>
            </a:r>
            <a:endParaRPr lang="cs-CZ" sz="2200" dirty="0"/>
          </a:p>
        </p:txBody>
      </p:sp>
      <p:sp>
        <p:nvSpPr>
          <p:cNvPr id="34" name="TextovéPole 33"/>
          <p:cNvSpPr txBox="1"/>
          <p:nvPr/>
        </p:nvSpPr>
        <p:spPr>
          <a:xfrm>
            <a:off x="6437491" y="5557150"/>
            <a:ext cx="470000" cy="430887"/>
          </a:xfrm>
          <a:prstGeom prst="rect">
            <a:avLst/>
          </a:prstGeom>
          <a:noFill/>
        </p:spPr>
        <p:txBody>
          <a:bodyPr wrap="none" rtlCol="0">
            <a:spAutoFit/>
          </a:bodyPr>
          <a:lstStyle/>
          <a:p>
            <a:r>
              <a:rPr lang="cs-CZ" sz="2200" dirty="0" smtClean="0"/>
              <a:t>92</a:t>
            </a:r>
            <a:endParaRPr lang="cs-CZ" sz="2200" dirty="0"/>
          </a:p>
        </p:txBody>
      </p:sp>
      <p:sp>
        <p:nvSpPr>
          <p:cNvPr id="35" name="TextovéPole 34"/>
          <p:cNvSpPr txBox="1"/>
          <p:nvPr/>
        </p:nvSpPr>
        <p:spPr>
          <a:xfrm>
            <a:off x="4364183" y="5349248"/>
            <a:ext cx="1970091" cy="430887"/>
          </a:xfrm>
          <a:prstGeom prst="rect">
            <a:avLst/>
          </a:prstGeom>
          <a:noFill/>
        </p:spPr>
        <p:txBody>
          <a:bodyPr wrap="none" rtlCol="0">
            <a:spAutoFit/>
          </a:bodyPr>
          <a:lstStyle/>
          <a:p>
            <a:r>
              <a:rPr lang="cs-CZ" sz="2200" dirty="0" smtClean="0"/>
              <a:t>Frekvence </a:t>
            </a:r>
            <a:r>
              <a:rPr lang="cs-CZ" sz="2200" i="1" dirty="0" err="1" smtClean="0"/>
              <a:t>TT</a:t>
            </a:r>
            <a:r>
              <a:rPr lang="cs-CZ" sz="2200" dirty="0" smtClean="0"/>
              <a:t> = </a:t>
            </a:r>
            <a:endParaRPr lang="cs-CZ" sz="2200" dirty="0"/>
          </a:p>
        </p:txBody>
      </p:sp>
      <p:sp>
        <p:nvSpPr>
          <p:cNvPr id="36" name="TextovéPole 35"/>
          <p:cNvSpPr txBox="1"/>
          <p:nvPr/>
        </p:nvSpPr>
        <p:spPr>
          <a:xfrm>
            <a:off x="7064797" y="5341706"/>
            <a:ext cx="1153583" cy="430887"/>
          </a:xfrm>
          <a:prstGeom prst="rect">
            <a:avLst/>
          </a:prstGeom>
          <a:noFill/>
        </p:spPr>
        <p:txBody>
          <a:bodyPr wrap="square" rtlCol="0">
            <a:spAutoFit/>
          </a:bodyPr>
          <a:lstStyle/>
          <a:p>
            <a:r>
              <a:rPr lang="cs-CZ" sz="2200" dirty="0" smtClean="0"/>
              <a:t>= 0,14</a:t>
            </a:r>
            <a:endParaRPr lang="cs-CZ" sz="2200" dirty="0"/>
          </a:p>
        </p:txBody>
      </p:sp>
      <p:cxnSp>
        <p:nvCxnSpPr>
          <p:cNvPr id="37" name="Přímá spojnice 36"/>
          <p:cNvCxnSpPr>
            <a:stCxn id="35" idx="3"/>
          </p:cNvCxnSpPr>
          <p:nvPr/>
        </p:nvCxnSpPr>
        <p:spPr>
          <a:xfrm>
            <a:off x="6334274" y="5564692"/>
            <a:ext cx="675119" cy="78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7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P spid="24" grpId="0"/>
      <p:bldP spid="26" grpId="0"/>
      <p:bldP spid="28" grpId="0"/>
      <p:bldP spid="29" grpId="0"/>
      <p:bldP spid="31" grpId="0"/>
      <p:bldP spid="33" grpId="0"/>
      <p:bldP spid="34" grpId="0"/>
      <p:bldP spid="35"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40" y="1970512"/>
            <a:ext cx="6636774" cy="2081185"/>
          </a:xfrm>
          <a:prstGeom prst="rect">
            <a:avLst/>
          </a:prstGeom>
        </p:spPr>
      </p:pic>
      <p:sp>
        <p:nvSpPr>
          <p:cNvPr id="2" name="Nadpis 1"/>
          <p:cNvSpPr>
            <a:spLocks noGrp="1"/>
          </p:cNvSpPr>
          <p:nvPr>
            <p:ph type="title"/>
          </p:nvPr>
        </p:nvSpPr>
        <p:spPr>
          <a:xfrm>
            <a:off x="736804" y="90292"/>
            <a:ext cx="7886700" cy="1325563"/>
          </a:xfrm>
        </p:spPr>
        <p:txBody>
          <a:bodyPr vert="horz" lIns="91440" tIns="45720" rIns="91440" bIns="45720" rtlCol="0" anchor="ctr">
            <a:normAutofit/>
          </a:bodyPr>
          <a:lstStyle/>
          <a:p>
            <a:pPr algn="ctr"/>
            <a:r>
              <a:rPr lang="cs-CZ" sz="4000" dirty="0">
                <a:solidFill>
                  <a:srgbClr val="C00000"/>
                </a:solidFill>
              </a:rPr>
              <a:t>Efekt hrdla láhve</a:t>
            </a:r>
            <a:endParaRPr lang="en-US" sz="4000" dirty="0">
              <a:solidFill>
                <a:srgbClr val="C00000"/>
              </a:solidFill>
            </a:endParaRPr>
          </a:p>
        </p:txBody>
      </p:sp>
      <p:sp>
        <p:nvSpPr>
          <p:cNvPr id="3" name="TextovéPole 2"/>
          <p:cNvSpPr txBox="1"/>
          <p:nvPr/>
        </p:nvSpPr>
        <p:spPr>
          <a:xfrm>
            <a:off x="1094367" y="2771997"/>
            <a:ext cx="2214068" cy="400110"/>
          </a:xfrm>
          <a:prstGeom prst="rect">
            <a:avLst/>
          </a:prstGeom>
          <a:noFill/>
        </p:spPr>
        <p:txBody>
          <a:bodyPr wrap="none" rtlCol="0">
            <a:spAutoFit/>
          </a:bodyPr>
          <a:lstStyle/>
          <a:p>
            <a:r>
              <a:rPr lang="en-US" sz="2000" dirty="0" smtClean="0"/>
              <a:t>&gt; 1 000 000 </a:t>
            </a:r>
            <a:r>
              <a:rPr lang="en-US" sz="2000" dirty="0" err="1" smtClean="0"/>
              <a:t>jedinc</a:t>
            </a:r>
            <a:r>
              <a:rPr lang="cs-CZ" sz="2000" dirty="0"/>
              <a:t>ů</a:t>
            </a:r>
            <a:endParaRPr lang="cs-CZ" sz="2000" dirty="0" smtClean="0"/>
          </a:p>
        </p:txBody>
      </p:sp>
      <p:sp>
        <p:nvSpPr>
          <p:cNvPr id="4" name="TextovéPole 3"/>
          <p:cNvSpPr txBox="1"/>
          <p:nvPr/>
        </p:nvSpPr>
        <p:spPr>
          <a:xfrm>
            <a:off x="4412754" y="2858705"/>
            <a:ext cx="1393330" cy="400110"/>
          </a:xfrm>
          <a:prstGeom prst="rect">
            <a:avLst/>
          </a:prstGeom>
          <a:noFill/>
        </p:spPr>
        <p:txBody>
          <a:bodyPr wrap="none" rtlCol="0">
            <a:spAutoFit/>
          </a:bodyPr>
          <a:lstStyle/>
          <a:p>
            <a:r>
              <a:rPr lang="cs-CZ" sz="2000" dirty="0" smtClean="0"/>
              <a:t>146 jedinců</a:t>
            </a:r>
          </a:p>
        </p:txBody>
      </p:sp>
      <p:sp>
        <p:nvSpPr>
          <p:cNvPr id="8" name="TextovéPole 7"/>
          <p:cNvSpPr txBox="1"/>
          <p:nvPr/>
        </p:nvSpPr>
        <p:spPr>
          <a:xfrm>
            <a:off x="6583003" y="2858705"/>
            <a:ext cx="1393330" cy="400110"/>
          </a:xfrm>
          <a:prstGeom prst="rect">
            <a:avLst/>
          </a:prstGeom>
          <a:noFill/>
        </p:spPr>
        <p:txBody>
          <a:bodyPr wrap="none" rtlCol="0">
            <a:spAutoFit/>
          </a:bodyPr>
          <a:lstStyle/>
          <a:p>
            <a:r>
              <a:rPr lang="cs-CZ" sz="2000" dirty="0" smtClean="0"/>
              <a:t>750 jedinců</a:t>
            </a:r>
          </a:p>
        </p:txBody>
      </p:sp>
      <p:cxnSp>
        <p:nvCxnSpPr>
          <p:cNvPr id="7" name="Přímá spojnice 6"/>
          <p:cNvCxnSpPr/>
          <p:nvPr/>
        </p:nvCxnSpPr>
        <p:spPr>
          <a:xfrm flipV="1">
            <a:off x="6510199" y="2444910"/>
            <a:ext cx="1393330" cy="41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6510199" y="3315748"/>
            <a:ext cx="1466134" cy="356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3677140" y="1398945"/>
            <a:ext cx="3131525" cy="1015663"/>
          </a:xfrm>
          <a:prstGeom prst="rect">
            <a:avLst/>
          </a:prstGeom>
          <a:noFill/>
        </p:spPr>
        <p:txBody>
          <a:bodyPr wrap="square" rtlCol="0">
            <a:spAutoFit/>
          </a:bodyPr>
          <a:lstStyle/>
          <a:p>
            <a:pPr algn="ctr"/>
            <a:r>
              <a:rPr lang="cs-CZ" sz="2000" dirty="0" smtClean="0"/>
              <a:t>Redukce počtu jedinců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smtClean="0"/>
              <a:t>r</a:t>
            </a:r>
            <a:r>
              <a:rPr lang="cs-CZ" sz="2000" dirty="0" smtClean="0"/>
              <a:t>edukce genetické</a:t>
            </a:r>
          </a:p>
          <a:p>
            <a:pPr algn="ctr"/>
            <a:r>
              <a:rPr lang="cs-CZ" sz="2000" dirty="0" smtClean="0"/>
              <a:t>variability</a:t>
            </a:r>
          </a:p>
        </p:txBody>
      </p:sp>
      <p:sp>
        <p:nvSpPr>
          <p:cNvPr id="16" name="TextovéPole 15"/>
          <p:cNvSpPr txBox="1"/>
          <p:nvPr/>
        </p:nvSpPr>
        <p:spPr>
          <a:xfrm>
            <a:off x="6808665" y="1296522"/>
            <a:ext cx="2335335" cy="1015663"/>
          </a:xfrm>
          <a:prstGeom prst="rect">
            <a:avLst/>
          </a:prstGeom>
          <a:noFill/>
        </p:spPr>
        <p:txBody>
          <a:bodyPr wrap="square" rtlCol="0">
            <a:spAutoFit/>
          </a:bodyPr>
          <a:lstStyle/>
          <a:p>
            <a:pPr algn="ctr"/>
            <a:r>
              <a:rPr lang="cs-CZ" sz="2000" dirty="0" smtClean="0"/>
              <a:t>Nárůst počtu jedinců X genetická variabilita ztracena</a:t>
            </a:r>
          </a:p>
        </p:txBody>
      </p:sp>
      <p:sp>
        <p:nvSpPr>
          <p:cNvPr id="6" name="TextovéPole 5"/>
          <p:cNvSpPr txBox="1"/>
          <p:nvPr/>
        </p:nvSpPr>
        <p:spPr>
          <a:xfrm>
            <a:off x="4013753" y="5644075"/>
            <a:ext cx="4421403" cy="1015663"/>
          </a:xfrm>
          <a:prstGeom prst="rect">
            <a:avLst/>
          </a:prstGeom>
          <a:noFill/>
        </p:spPr>
        <p:txBody>
          <a:bodyPr wrap="none" rtlCol="0">
            <a:spAutoFit/>
          </a:bodyPr>
          <a:lstStyle/>
          <a:p>
            <a:r>
              <a:rPr lang="cs-CZ" sz="2000" dirty="0" smtClean="0"/>
              <a:t>Co by pomohlo:</a:t>
            </a:r>
          </a:p>
          <a:p>
            <a:pPr marL="342900" indent="-342900">
              <a:buFont typeface="Arial" panose="020B0604020202020204" pitchFamily="34" charset="0"/>
              <a:buChar char="•"/>
            </a:pPr>
            <a:r>
              <a:rPr lang="cs-CZ" sz="2000" dirty="0" smtClean="0"/>
              <a:t>mutace (moc pomalé)</a:t>
            </a:r>
          </a:p>
          <a:p>
            <a:pPr marL="342900" indent="-342900">
              <a:buFont typeface="Arial" panose="020B0604020202020204" pitchFamily="34" charset="0"/>
              <a:buChar char="•"/>
            </a:pPr>
            <a:r>
              <a:rPr lang="cs-CZ" sz="2000" dirty="0" smtClean="0"/>
              <a:t>sňatky mimo komunitu (</a:t>
            </a:r>
            <a:r>
              <a:rPr lang="cs-CZ" sz="2000" dirty="0" err="1" smtClean="0"/>
              <a:t>outbreeding</a:t>
            </a:r>
            <a:r>
              <a:rPr lang="cs-CZ" sz="2000" dirty="0" smtClean="0"/>
              <a:t>)</a:t>
            </a:r>
            <a:endParaRPr lang="en-US" sz="2000" dirty="0" smtClean="0"/>
          </a:p>
        </p:txBody>
      </p:sp>
      <p:sp>
        <p:nvSpPr>
          <p:cNvPr id="9" name="Ovál 8"/>
          <p:cNvSpPr/>
          <p:nvPr/>
        </p:nvSpPr>
        <p:spPr>
          <a:xfrm>
            <a:off x="723465" y="4610559"/>
            <a:ext cx="275422" cy="275422"/>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ál 13"/>
          <p:cNvSpPr/>
          <p:nvPr/>
        </p:nvSpPr>
        <p:spPr>
          <a:xfrm>
            <a:off x="677561" y="5000095"/>
            <a:ext cx="275422" cy="275422"/>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ál 14"/>
          <p:cNvSpPr/>
          <p:nvPr/>
        </p:nvSpPr>
        <p:spPr>
          <a:xfrm>
            <a:off x="1176969" y="4430617"/>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ál 16"/>
          <p:cNvSpPr/>
          <p:nvPr/>
        </p:nvSpPr>
        <p:spPr>
          <a:xfrm>
            <a:off x="1733321" y="5544376"/>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ál 17"/>
          <p:cNvSpPr/>
          <p:nvPr/>
        </p:nvSpPr>
        <p:spPr>
          <a:xfrm>
            <a:off x="1626825" y="4389440"/>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ál 18"/>
          <p:cNvSpPr/>
          <p:nvPr/>
        </p:nvSpPr>
        <p:spPr>
          <a:xfrm>
            <a:off x="1902247" y="5100029"/>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ál 19"/>
          <p:cNvSpPr/>
          <p:nvPr/>
        </p:nvSpPr>
        <p:spPr>
          <a:xfrm>
            <a:off x="2284165" y="4430617"/>
            <a:ext cx="275422" cy="275422"/>
          </a:xfrm>
          <a:prstGeom prst="ellipse">
            <a:avLst/>
          </a:prstGeom>
          <a:solidFill>
            <a:srgbClr val="FF66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ál 20"/>
          <p:cNvSpPr/>
          <p:nvPr/>
        </p:nvSpPr>
        <p:spPr>
          <a:xfrm>
            <a:off x="2330069" y="4819098"/>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ál 21"/>
          <p:cNvSpPr/>
          <p:nvPr/>
        </p:nvSpPr>
        <p:spPr>
          <a:xfrm>
            <a:off x="982337" y="5275517"/>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ál 22"/>
          <p:cNvSpPr/>
          <p:nvPr/>
        </p:nvSpPr>
        <p:spPr>
          <a:xfrm>
            <a:off x="2058319" y="4672207"/>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ál 23"/>
          <p:cNvSpPr/>
          <p:nvPr/>
        </p:nvSpPr>
        <p:spPr>
          <a:xfrm>
            <a:off x="1457899" y="5756589"/>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ál 24"/>
          <p:cNvSpPr/>
          <p:nvPr/>
        </p:nvSpPr>
        <p:spPr>
          <a:xfrm>
            <a:off x="2449419" y="5175859"/>
            <a:ext cx="275422" cy="275422"/>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ál 25"/>
          <p:cNvSpPr/>
          <p:nvPr/>
        </p:nvSpPr>
        <p:spPr>
          <a:xfrm>
            <a:off x="1595610" y="6069327"/>
            <a:ext cx="275422" cy="275422"/>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ál 26"/>
          <p:cNvSpPr/>
          <p:nvPr/>
        </p:nvSpPr>
        <p:spPr>
          <a:xfrm>
            <a:off x="905244" y="5644075"/>
            <a:ext cx="275422" cy="275422"/>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ál 27"/>
          <p:cNvSpPr/>
          <p:nvPr/>
        </p:nvSpPr>
        <p:spPr>
          <a:xfrm>
            <a:off x="1549706" y="4882309"/>
            <a:ext cx="275422" cy="275422"/>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ál 28"/>
          <p:cNvSpPr/>
          <p:nvPr/>
        </p:nvSpPr>
        <p:spPr>
          <a:xfrm>
            <a:off x="2311708" y="5544376"/>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ál 29"/>
          <p:cNvSpPr/>
          <p:nvPr/>
        </p:nvSpPr>
        <p:spPr>
          <a:xfrm>
            <a:off x="534342" y="5907701"/>
            <a:ext cx="275422" cy="275422"/>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ál 30"/>
          <p:cNvSpPr/>
          <p:nvPr/>
        </p:nvSpPr>
        <p:spPr>
          <a:xfrm>
            <a:off x="396631" y="4833787"/>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ál 31"/>
          <p:cNvSpPr/>
          <p:nvPr/>
        </p:nvSpPr>
        <p:spPr>
          <a:xfrm>
            <a:off x="1500132" y="5254265"/>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ál 32"/>
          <p:cNvSpPr/>
          <p:nvPr/>
        </p:nvSpPr>
        <p:spPr>
          <a:xfrm>
            <a:off x="1120048" y="4885981"/>
            <a:ext cx="275422" cy="275422"/>
          </a:xfrm>
          <a:prstGeom prst="ellipse">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ál 33"/>
          <p:cNvSpPr/>
          <p:nvPr/>
        </p:nvSpPr>
        <p:spPr>
          <a:xfrm>
            <a:off x="396631" y="5424519"/>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ál 34"/>
          <p:cNvSpPr/>
          <p:nvPr/>
        </p:nvSpPr>
        <p:spPr>
          <a:xfrm>
            <a:off x="2001401" y="4137107"/>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ál 35"/>
          <p:cNvSpPr/>
          <p:nvPr/>
        </p:nvSpPr>
        <p:spPr>
          <a:xfrm>
            <a:off x="1940807" y="6066435"/>
            <a:ext cx="275422" cy="275422"/>
          </a:xfrm>
          <a:prstGeom prst="ellipse">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ál 36"/>
          <p:cNvSpPr/>
          <p:nvPr/>
        </p:nvSpPr>
        <p:spPr>
          <a:xfrm>
            <a:off x="1182478" y="6183123"/>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ál 37"/>
          <p:cNvSpPr/>
          <p:nvPr/>
        </p:nvSpPr>
        <p:spPr>
          <a:xfrm>
            <a:off x="394797" y="4309432"/>
            <a:ext cx="275422" cy="275422"/>
          </a:xfrm>
          <a:prstGeom prst="ellipse">
            <a:avLst/>
          </a:prstGeom>
          <a:solidFill>
            <a:srgbClr val="FF66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ál 38"/>
          <p:cNvSpPr/>
          <p:nvPr/>
        </p:nvSpPr>
        <p:spPr>
          <a:xfrm>
            <a:off x="817111" y="6320834"/>
            <a:ext cx="275422" cy="275422"/>
          </a:xfrm>
          <a:prstGeom prst="ellipse">
            <a:avLst/>
          </a:prstGeom>
          <a:solidFill>
            <a:srgbClr val="FF66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ál 39"/>
          <p:cNvSpPr/>
          <p:nvPr/>
        </p:nvSpPr>
        <p:spPr>
          <a:xfrm>
            <a:off x="4967480" y="4289507"/>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ál 41"/>
          <p:cNvSpPr/>
          <p:nvPr/>
        </p:nvSpPr>
        <p:spPr>
          <a:xfrm>
            <a:off x="8065056" y="4193246"/>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ál 42"/>
          <p:cNvSpPr/>
          <p:nvPr/>
        </p:nvSpPr>
        <p:spPr>
          <a:xfrm>
            <a:off x="5342056" y="4037174"/>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p:cNvSpPr/>
          <p:nvPr/>
        </p:nvSpPr>
        <p:spPr>
          <a:xfrm>
            <a:off x="5802415" y="4178557"/>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ál 44"/>
          <p:cNvSpPr/>
          <p:nvPr/>
        </p:nvSpPr>
        <p:spPr>
          <a:xfrm>
            <a:off x="8448900" y="4731005"/>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ál 45"/>
          <p:cNvSpPr/>
          <p:nvPr/>
        </p:nvSpPr>
        <p:spPr>
          <a:xfrm>
            <a:off x="5501993" y="4527151"/>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ál 46"/>
          <p:cNvSpPr/>
          <p:nvPr/>
        </p:nvSpPr>
        <p:spPr>
          <a:xfrm>
            <a:off x="8204293" y="3850668"/>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ál 47"/>
          <p:cNvSpPr/>
          <p:nvPr/>
        </p:nvSpPr>
        <p:spPr>
          <a:xfrm>
            <a:off x="7646667" y="3902628"/>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ál 48"/>
          <p:cNvSpPr/>
          <p:nvPr/>
        </p:nvSpPr>
        <p:spPr>
          <a:xfrm>
            <a:off x="7979520" y="5015840"/>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ál 49"/>
          <p:cNvSpPr/>
          <p:nvPr/>
        </p:nvSpPr>
        <p:spPr>
          <a:xfrm>
            <a:off x="7243266" y="5000644"/>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ál 50"/>
          <p:cNvSpPr/>
          <p:nvPr/>
        </p:nvSpPr>
        <p:spPr>
          <a:xfrm>
            <a:off x="7680282" y="5157731"/>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ál 51"/>
          <p:cNvSpPr/>
          <p:nvPr/>
        </p:nvSpPr>
        <p:spPr>
          <a:xfrm>
            <a:off x="7561131" y="4725222"/>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ál 52"/>
          <p:cNvSpPr/>
          <p:nvPr/>
        </p:nvSpPr>
        <p:spPr>
          <a:xfrm>
            <a:off x="7462688" y="4379478"/>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ál 53"/>
          <p:cNvSpPr/>
          <p:nvPr/>
        </p:nvSpPr>
        <p:spPr>
          <a:xfrm>
            <a:off x="8018249" y="4558365"/>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ál 54"/>
          <p:cNvSpPr/>
          <p:nvPr/>
        </p:nvSpPr>
        <p:spPr>
          <a:xfrm>
            <a:off x="7181433" y="4672207"/>
            <a:ext cx="275422" cy="275422"/>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ál 55"/>
          <p:cNvSpPr/>
          <p:nvPr/>
        </p:nvSpPr>
        <p:spPr>
          <a:xfrm>
            <a:off x="8435156" y="4274818"/>
            <a:ext cx="275422" cy="27542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24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3" grpId="0"/>
      <p:bldP spid="16" grpId="0"/>
      <p:bldP spid="6" grpId="0"/>
      <p:bldP spid="9"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3855" y="263126"/>
            <a:ext cx="7886700" cy="1325563"/>
          </a:xfrm>
        </p:spPr>
        <p:txBody>
          <a:bodyPr>
            <a:normAutofit/>
          </a:bodyPr>
          <a:lstStyle/>
          <a:p>
            <a:r>
              <a:rPr lang="cs-CZ" sz="4000" dirty="0">
                <a:solidFill>
                  <a:srgbClr val="C00000"/>
                </a:solidFill>
              </a:rPr>
              <a:t>Efekt zakladatele</a:t>
            </a:r>
            <a:endParaRPr lang="en-US" sz="4000" dirty="0">
              <a:solidFill>
                <a:srgbClr val="C00000"/>
              </a:solidFill>
            </a:endParaRPr>
          </a:p>
        </p:txBody>
      </p:sp>
      <p:sp>
        <p:nvSpPr>
          <p:cNvPr id="3" name="TextovéPole 2"/>
          <p:cNvSpPr txBox="1"/>
          <p:nvPr/>
        </p:nvSpPr>
        <p:spPr>
          <a:xfrm>
            <a:off x="506776" y="1500553"/>
            <a:ext cx="5629619" cy="1000274"/>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Ostrov Tristan da Cuna</a:t>
            </a:r>
          </a:p>
          <a:p>
            <a:pPr marL="342900" indent="-342900">
              <a:spcBef>
                <a:spcPts val="1800"/>
              </a:spcBef>
              <a:buFont typeface="Arial" panose="020B0604020202020204" pitchFamily="34" charset="0"/>
              <a:buChar char="•"/>
            </a:pPr>
            <a:r>
              <a:rPr lang="cs-CZ" sz="2200" dirty="0" smtClean="0"/>
              <a:t>265 obyvatel</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228" y="564714"/>
            <a:ext cx="2834669" cy="2024249"/>
          </a:xfrm>
          <a:prstGeom prst="rect">
            <a:avLst/>
          </a:prstGeom>
        </p:spPr>
      </p:pic>
      <p:sp>
        <p:nvSpPr>
          <p:cNvPr id="5" name="TextovéPole 4"/>
          <p:cNvSpPr txBox="1"/>
          <p:nvPr/>
        </p:nvSpPr>
        <p:spPr>
          <a:xfrm>
            <a:off x="506776" y="2717856"/>
            <a:ext cx="8133779" cy="452431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a:t>Obydlený od 1817 – rodina Williama </a:t>
            </a:r>
            <a:r>
              <a:rPr lang="cs-CZ" sz="2200" dirty="0" err="1"/>
              <a:t>Glasse</a:t>
            </a:r>
            <a:r>
              <a:rPr lang="cs-CZ" sz="2200" dirty="0"/>
              <a:t> + trosečníci (muži i ženy)</a:t>
            </a:r>
          </a:p>
          <a:p>
            <a:pPr marL="342900" indent="-342900">
              <a:spcBef>
                <a:spcPts val="1800"/>
              </a:spcBef>
              <a:buFont typeface="Arial" panose="020B0604020202020204" pitchFamily="34" charset="0"/>
              <a:buChar char="•"/>
            </a:pPr>
            <a:r>
              <a:rPr lang="cs-CZ" sz="2200" dirty="0"/>
              <a:t>Několikrát zmenšení (emigrace, nehody) a zvětšení populace (</a:t>
            </a:r>
            <a:r>
              <a:rPr lang="cs-CZ" sz="2200" dirty="0" smtClean="0"/>
              <a:t>potomstvem, ne imigrací)</a:t>
            </a:r>
            <a:endParaRPr lang="cs-CZ" sz="2200" dirty="0"/>
          </a:p>
          <a:p>
            <a:pPr marL="342900" indent="-342900">
              <a:spcBef>
                <a:spcPts val="1800"/>
              </a:spcBef>
              <a:buFont typeface="Arial" panose="020B0604020202020204" pitchFamily="34" charset="0"/>
              <a:buChar char="•"/>
            </a:pPr>
            <a:r>
              <a:rPr lang="cs-CZ" sz="2200" dirty="0"/>
              <a:t>Všichni obyvatelé jsou si příbuzní</a:t>
            </a:r>
          </a:p>
          <a:p>
            <a:pPr marL="342900" indent="-342900">
              <a:spcBef>
                <a:spcPts val="1800"/>
              </a:spcBef>
              <a:buFont typeface="Arial" panose="020B0604020202020204" pitchFamily="34" charset="0"/>
              <a:buChar char="•"/>
            </a:pPr>
            <a:r>
              <a:rPr lang="cs-CZ" sz="2200" dirty="0"/>
              <a:t>Nejvyšší výskyt dědičného astmatu (má víc než ½ obyvatel)</a:t>
            </a:r>
          </a:p>
          <a:p>
            <a:pPr marL="342900" indent="-342900">
              <a:spcBef>
                <a:spcPts val="1800"/>
              </a:spcBef>
              <a:buFont typeface="Arial" panose="020B0604020202020204" pitchFamily="34" charset="0"/>
              <a:buChar char="•"/>
            </a:pPr>
            <a:r>
              <a:rPr lang="cs-CZ" sz="2200" dirty="0"/>
              <a:t>Alely pravděpodobně už od prvních </a:t>
            </a:r>
            <a:r>
              <a:rPr lang="cs-CZ" sz="2200" dirty="0" smtClean="0"/>
              <a:t>osadníků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efekt zakladatele</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 </a:t>
            </a:r>
            <a:r>
              <a:rPr lang="cs-CZ" sz="2200" dirty="0" err="1" smtClean="0">
                <a:sym typeface="Wingdings" panose="05000000000000000000" pitchFamily="2" charset="2"/>
              </a:rPr>
              <a:t>inbreeding</a:t>
            </a:r>
            <a:r>
              <a:rPr lang="cs-CZ" sz="2200" dirty="0" smtClean="0">
                <a:sym typeface="Wingdings" panose="05000000000000000000" pitchFamily="2" charset="2"/>
              </a:rPr>
              <a:t> a efekt hrdla láhve</a:t>
            </a:r>
            <a:endParaRPr lang="en-US" sz="2200" dirty="0"/>
          </a:p>
          <a:p>
            <a:pPr>
              <a:spcBef>
                <a:spcPts val="1800"/>
              </a:spcBef>
            </a:pPr>
            <a:endParaRPr lang="en-US" sz="2200" dirty="0" smtClean="0"/>
          </a:p>
        </p:txBody>
      </p:sp>
    </p:spTree>
    <p:extLst>
      <p:ext uri="{BB962C8B-B14F-4D97-AF65-F5344CB8AC3E}">
        <p14:creationId xmlns:p14="http://schemas.microsoft.com/office/powerpoint/2010/main" val="32851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811" y="70158"/>
            <a:ext cx="7886700" cy="1325563"/>
          </a:xfrm>
        </p:spPr>
        <p:txBody>
          <a:bodyPr vert="horz" lIns="91440" tIns="45720" rIns="91440" bIns="45720" rtlCol="0" anchor="ctr">
            <a:normAutofit/>
          </a:bodyPr>
          <a:lstStyle/>
          <a:p>
            <a:pPr algn="ctr"/>
            <a:r>
              <a:rPr lang="cs-CZ" sz="4000" dirty="0">
                <a:solidFill>
                  <a:srgbClr val="C00000"/>
                </a:solidFill>
              </a:rPr>
              <a:t>Produkce </a:t>
            </a:r>
            <a:r>
              <a:rPr lang="cs-CZ" sz="4000" dirty="0" err="1">
                <a:solidFill>
                  <a:srgbClr val="C00000"/>
                </a:solidFill>
              </a:rPr>
              <a:t>inbredních</a:t>
            </a:r>
            <a:r>
              <a:rPr lang="cs-CZ" sz="4000" dirty="0">
                <a:solidFill>
                  <a:srgbClr val="C00000"/>
                </a:solidFill>
              </a:rPr>
              <a:t> linií</a:t>
            </a:r>
          </a:p>
        </p:txBody>
      </p:sp>
      <p:sp>
        <p:nvSpPr>
          <p:cNvPr id="3" name="TextovéPole 2"/>
          <p:cNvSpPr txBox="1"/>
          <p:nvPr/>
        </p:nvSpPr>
        <p:spPr>
          <a:xfrm>
            <a:off x="677811" y="1651820"/>
            <a:ext cx="5879690" cy="4278094"/>
          </a:xfrm>
          <a:prstGeom prst="rect">
            <a:avLst/>
          </a:prstGeom>
          <a:noFill/>
        </p:spPr>
        <p:txBody>
          <a:bodyPr wrap="square" rtlCol="0">
            <a:spAutoFit/>
          </a:bodyPr>
          <a:lstStyle/>
          <a:p>
            <a:pPr marL="342900" indent="-342900">
              <a:spcBef>
                <a:spcPts val="3600"/>
              </a:spcBef>
              <a:buFont typeface="Arial" panose="020B0604020202020204" pitchFamily="34" charset="0"/>
              <a:buChar char="•"/>
            </a:pPr>
            <a:r>
              <a:rPr lang="cs-CZ" sz="2400" dirty="0" smtClean="0"/>
              <a:t>Jako vedlejší produkt intenzivního šlechtění</a:t>
            </a:r>
          </a:p>
          <a:p>
            <a:pPr marL="342900" indent="-342900">
              <a:spcBef>
                <a:spcPts val="3600"/>
              </a:spcBef>
              <a:buFont typeface="Arial" panose="020B0604020202020204" pitchFamily="34" charset="0"/>
              <a:buChar char="•"/>
            </a:pPr>
            <a:r>
              <a:rPr lang="cs-CZ" sz="2400" dirty="0" smtClean="0"/>
              <a:t>Záměrně </a:t>
            </a:r>
          </a:p>
          <a:p>
            <a:pPr marL="800100" lvl="1" indent="-342900">
              <a:spcBef>
                <a:spcPts val="3600"/>
              </a:spcBef>
              <a:buFont typeface="Courier New" panose="02070309020205020404" pitchFamily="49" charset="0"/>
              <a:buChar char="o"/>
            </a:pPr>
            <a:r>
              <a:rPr lang="cs-CZ" sz="2000" dirty="0" smtClean="0"/>
              <a:t>produkce potomstva stejného fenotypu jako rodiče</a:t>
            </a:r>
            <a:r>
              <a:rPr lang="en-US" sz="2000" dirty="0" smtClean="0"/>
              <a:t> </a:t>
            </a:r>
            <a:r>
              <a:rPr lang="cs-CZ" sz="2000" dirty="0" smtClean="0"/>
              <a:t>(zemědělství)</a:t>
            </a:r>
          </a:p>
          <a:p>
            <a:pPr marL="800100" lvl="1" indent="-342900">
              <a:spcBef>
                <a:spcPts val="3600"/>
              </a:spcBef>
              <a:buFont typeface="Courier New" panose="02070309020205020404" pitchFamily="49" charset="0"/>
              <a:buChar char="o"/>
            </a:pPr>
            <a:r>
              <a:rPr lang="cs-CZ" sz="2000" dirty="0" smtClean="0"/>
              <a:t>produkce </a:t>
            </a:r>
            <a:r>
              <a:rPr lang="cs-CZ" sz="2000" dirty="0" err="1" smtClean="0"/>
              <a:t>inbredních</a:t>
            </a:r>
            <a:r>
              <a:rPr lang="cs-CZ" sz="2000" dirty="0" smtClean="0"/>
              <a:t> linií modelových organismů ke studiu</a:t>
            </a:r>
          </a:p>
          <a:p>
            <a:pPr>
              <a:spcBef>
                <a:spcPts val="3600"/>
              </a:spcBef>
            </a:pPr>
            <a:endParaRPr lang="cs-CZ" sz="2400" dirty="0" smtClean="0"/>
          </a:p>
        </p:txBody>
      </p:sp>
      <p:pic>
        <p:nvPicPr>
          <p:cNvPr id="8196" name="Picture 4" descr="The world record for dairy bull semen production is held by the now-deceased US Holstein bull Jenny-Lou Mrshl Toystory. He had 2.4 million &amp;quot;doses&amp;quot; of semen collected from him and has an estimated 500,000 daughters worldwide. Picture: EILEEN DEBRUIN AGRI-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5881" y="1818968"/>
            <a:ext cx="1852834" cy="10422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7501" y="3284434"/>
            <a:ext cx="1855193" cy="1189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57BL/6 Mice - B6 Inbred Mouse Strain - Taconic Bioscien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004" y="4789229"/>
            <a:ext cx="2015974" cy="174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89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8146" y="138984"/>
            <a:ext cx="7886700" cy="1325563"/>
          </a:xfrm>
        </p:spPr>
        <p:txBody>
          <a:bodyPr vert="horz" lIns="91440" tIns="45720" rIns="91440" bIns="45720" rtlCol="0" anchor="ctr">
            <a:normAutofit/>
          </a:bodyPr>
          <a:lstStyle/>
          <a:p>
            <a:pPr algn="ctr"/>
            <a:r>
              <a:rPr lang="cs-CZ" sz="4000" dirty="0" err="1">
                <a:solidFill>
                  <a:srgbClr val="C00000"/>
                </a:solidFill>
              </a:rPr>
              <a:t>Inbreeding</a:t>
            </a:r>
            <a:r>
              <a:rPr lang="cs-CZ" sz="4000" dirty="0">
                <a:solidFill>
                  <a:srgbClr val="C00000"/>
                </a:solidFill>
              </a:rPr>
              <a:t> jako vedlejší efekt šlechtění</a:t>
            </a:r>
          </a:p>
        </p:txBody>
      </p:sp>
      <p:sp>
        <p:nvSpPr>
          <p:cNvPr id="3" name="TextovéPole 2"/>
          <p:cNvSpPr txBox="1"/>
          <p:nvPr/>
        </p:nvSpPr>
        <p:spPr>
          <a:xfrm>
            <a:off x="658146" y="1828801"/>
            <a:ext cx="4827639" cy="2862322"/>
          </a:xfrm>
          <a:prstGeom prst="rect">
            <a:avLst/>
          </a:prstGeom>
          <a:noFill/>
        </p:spPr>
        <p:txBody>
          <a:bodyPr wrap="square" rtlCol="0">
            <a:spAutoFit/>
          </a:bodyPr>
          <a:lstStyle/>
          <a:p>
            <a:pPr>
              <a:spcBef>
                <a:spcPts val="3600"/>
              </a:spcBef>
            </a:pPr>
            <a:r>
              <a:rPr lang="cs-CZ" sz="2000" dirty="0" smtClean="0"/>
              <a:t>Výběr nejlepších jedinců k dalšímu množení</a:t>
            </a:r>
          </a:p>
          <a:p>
            <a:pPr marL="457200" indent="-457200">
              <a:spcBef>
                <a:spcPts val="3600"/>
              </a:spcBef>
              <a:buFont typeface="+mj-lt"/>
              <a:buAutoNum type="arabicPeriod"/>
            </a:pPr>
            <a:r>
              <a:rPr lang="cs-CZ" sz="2000" dirty="0" smtClean="0"/>
              <a:t>Velké množství dobrých jedinců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s</a:t>
            </a:r>
            <a:r>
              <a:rPr lang="cs-CZ" sz="2000" dirty="0" smtClean="0"/>
              <a:t>labá selekce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trvá dlouho</a:t>
            </a:r>
          </a:p>
          <a:p>
            <a:pPr marL="457200" indent="-457200">
              <a:spcBef>
                <a:spcPts val="3600"/>
              </a:spcBef>
              <a:buFont typeface="+mj-lt"/>
              <a:buAutoNum type="arabicPeriod"/>
            </a:pPr>
            <a:r>
              <a:rPr lang="cs-CZ" sz="2000" dirty="0" smtClean="0"/>
              <a:t>Malé </a:t>
            </a:r>
            <a:r>
              <a:rPr lang="cs-CZ" sz="2000" dirty="0"/>
              <a:t>množství </a:t>
            </a:r>
            <a:r>
              <a:rPr lang="cs-CZ" sz="2000" dirty="0" smtClean="0"/>
              <a:t>super jedinců </a:t>
            </a:r>
            <a:r>
              <a:rPr lang="cs-CZ" sz="2000" dirty="0" smtClean="0">
                <a:sym typeface="Wingdings" panose="05000000000000000000" pitchFamily="2" charset="2"/>
              </a:rPr>
              <a:t></a:t>
            </a:r>
            <a:r>
              <a:rPr lang="en-US" sz="2000" dirty="0" smtClean="0">
                <a:sym typeface="Wingdings" panose="05000000000000000000" pitchFamily="2" charset="2"/>
              </a:rPr>
              <a:t> s</a:t>
            </a:r>
            <a:r>
              <a:rPr lang="cs-CZ" sz="2000" dirty="0" err="1" smtClean="0">
                <a:sym typeface="Wingdings" panose="05000000000000000000" pitchFamily="2" charset="2"/>
              </a:rPr>
              <a:t>ilná</a:t>
            </a:r>
            <a:r>
              <a:rPr lang="cs-CZ" sz="2000" dirty="0" smtClean="0">
                <a:sym typeface="Wingdings" panose="05000000000000000000" pitchFamily="2" charset="2"/>
              </a:rPr>
              <a:t> selekce</a:t>
            </a:r>
            <a:r>
              <a:rPr lang="en-US" sz="2000" dirty="0" smtClean="0">
                <a:sym typeface="Wingdings" panose="05000000000000000000" pitchFamily="2" charset="2"/>
              </a:rPr>
              <a:t> </a:t>
            </a:r>
            <a:r>
              <a:rPr lang="cs-CZ" sz="2000" dirty="0" smtClean="0">
                <a:sym typeface="Wingdings" panose="05000000000000000000" pitchFamily="2" charset="2"/>
              </a:rPr>
              <a:t> rychlé, ale všichni jsou příbuzní  riziko </a:t>
            </a:r>
            <a:r>
              <a:rPr lang="cs-CZ" sz="2000" b="1" dirty="0" err="1" smtClean="0">
                <a:solidFill>
                  <a:srgbClr val="FF0000"/>
                </a:solidFill>
                <a:sym typeface="Wingdings" panose="05000000000000000000" pitchFamily="2" charset="2"/>
              </a:rPr>
              <a:t>inbrední</a:t>
            </a:r>
            <a:r>
              <a:rPr lang="cs-CZ" sz="2000" b="1" dirty="0" smtClean="0">
                <a:solidFill>
                  <a:srgbClr val="FF0000"/>
                </a:solidFill>
                <a:sym typeface="Wingdings" panose="05000000000000000000" pitchFamily="2" charset="2"/>
              </a:rPr>
              <a:t> deprese</a:t>
            </a:r>
            <a:endParaRPr lang="cs-CZ" sz="2000" b="1" dirty="0" smtClean="0">
              <a:solidFill>
                <a:srgbClr val="FF0000"/>
              </a:solidFill>
            </a:endParaRPr>
          </a:p>
        </p:txBody>
      </p:sp>
      <p:pic>
        <p:nvPicPr>
          <p:cNvPr id="8196" name="Picture 4" descr="The world record for dairy bull semen production is held by the now-deceased US Holstein bull Jenny-Lou Mrshl Toystory. He had 2.4 million &amp;quot;doses&amp;quot; of semen collected from him and has an estimated 500,000 daughters worldwide. Picture: EILEEN DEBRUIN AGRI-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0633" y="1818968"/>
            <a:ext cx="2978082" cy="1675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024341" y="3622418"/>
            <a:ext cx="2782529" cy="1323439"/>
          </a:xfrm>
          <a:prstGeom prst="rect">
            <a:avLst/>
          </a:prstGeom>
          <a:noFill/>
        </p:spPr>
        <p:txBody>
          <a:bodyPr wrap="square" rtlCol="0">
            <a:spAutoFit/>
          </a:bodyPr>
          <a:lstStyle/>
          <a:p>
            <a:r>
              <a:rPr lang="cs-CZ" sz="2000" dirty="0" err="1" smtClean="0"/>
              <a:t>Toystory</a:t>
            </a:r>
            <a:r>
              <a:rPr lang="cs-CZ" sz="2000" dirty="0" smtClean="0"/>
              <a:t> – vynikající býk Holštýnského mléčného plemene – 500 000 dcer v 50 zemích</a:t>
            </a:r>
          </a:p>
        </p:txBody>
      </p:sp>
      <p:sp>
        <p:nvSpPr>
          <p:cNvPr id="5" name="TextovéPole 4"/>
          <p:cNvSpPr txBox="1"/>
          <p:nvPr/>
        </p:nvSpPr>
        <p:spPr>
          <a:xfrm>
            <a:off x="658146" y="5270090"/>
            <a:ext cx="4735142" cy="707886"/>
          </a:xfrm>
          <a:prstGeom prst="rect">
            <a:avLst/>
          </a:prstGeom>
          <a:noFill/>
        </p:spPr>
        <p:txBody>
          <a:bodyPr wrap="none" rtlCol="0">
            <a:spAutoFit/>
          </a:bodyPr>
          <a:lstStyle/>
          <a:p>
            <a:r>
              <a:rPr lang="cs-CZ" sz="2000" dirty="0" smtClean="0"/>
              <a:t>Příklad: Umělé oplození u hovězího dobytka</a:t>
            </a:r>
          </a:p>
          <a:p>
            <a:r>
              <a:rPr lang="cs-CZ" sz="2000" dirty="0" smtClean="0"/>
              <a:t>Přibližně ¾ potomstva z umělého oplození</a:t>
            </a:r>
          </a:p>
        </p:txBody>
      </p:sp>
    </p:spTree>
    <p:extLst>
      <p:ext uri="{BB962C8B-B14F-4D97-AF65-F5344CB8AC3E}">
        <p14:creationId xmlns:p14="http://schemas.microsoft.com/office/powerpoint/2010/main" val="268128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811" y="165459"/>
            <a:ext cx="7886700" cy="1325563"/>
          </a:xfrm>
        </p:spPr>
        <p:txBody>
          <a:bodyPr vert="horz" lIns="91440" tIns="45720" rIns="91440" bIns="45720" rtlCol="0" anchor="ctr">
            <a:normAutofit/>
          </a:bodyPr>
          <a:lstStyle/>
          <a:p>
            <a:pPr algn="ctr"/>
            <a:r>
              <a:rPr lang="cs-CZ" sz="4000" dirty="0">
                <a:solidFill>
                  <a:srgbClr val="C00000"/>
                </a:solidFill>
              </a:rPr>
              <a:t>Produkce </a:t>
            </a:r>
            <a:r>
              <a:rPr lang="cs-CZ" sz="4000" dirty="0" err="1">
                <a:solidFill>
                  <a:srgbClr val="C00000"/>
                </a:solidFill>
              </a:rPr>
              <a:t>inbredních</a:t>
            </a:r>
            <a:r>
              <a:rPr lang="cs-CZ" sz="4000" dirty="0">
                <a:solidFill>
                  <a:srgbClr val="C00000"/>
                </a:solidFill>
              </a:rPr>
              <a:t> linií pro výzkum</a:t>
            </a:r>
          </a:p>
        </p:txBody>
      </p:sp>
      <p:pic>
        <p:nvPicPr>
          <p:cNvPr id="10244" name="Picture 4" descr="C57BL/6 Mice - B6 Inbred Mouse Strain - Taconic Biosci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670" y="1346560"/>
            <a:ext cx="2483768" cy="21526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3H Inbred Mouse Mode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2" y="4949039"/>
            <a:ext cx="3030077" cy="180073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B6 Albino Targeted Replacement Mouse Mode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135" y="3597718"/>
            <a:ext cx="2917865" cy="188410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37578" y="1970119"/>
            <a:ext cx="3338350" cy="1938992"/>
          </a:xfrm>
          <a:prstGeom prst="rect">
            <a:avLst/>
          </a:prstGeom>
          <a:noFill/>
        </p:spPr>
        <p:txBody>
          <a:bodyPr wrap="none" rtlCol="0">
            <a:spAutoFit/>
          </a:bodyPr>
          <a:lstStyle/>
          <a:p>
            <a:r>
              <a:rPr lang="cs-CZ" sz="2000" b="1" dirty="0" err="1" smtClean="0"/>
              <a:t>Inbrední</a:t>
            </a:r>
            <a:r>
              <a:rPr lang="cs-CZ" sz="2000" b="1" dirty="0" smtClean="0"/>
              <a:t> linie C57BL/6</a:t>
            </a:r>
          </a:p>
          <a:p>
            <a:pPr marL="342900" indent="-342900">
              <a:buFont typeface="Arial" panose="020B0604020202020204" pitchFamily="34" charset="0"/>
              <a:buChar char="•"/>
            </a:pPr>
            <a:r>
              <a:rPr lang="cs-CZ" sz="2000" dirty="0" smtClean="0"/>
              <a:t>Sklon k obezitě</a:t>
            </a:r>
          </a:p>
          <a:p>
            <a:pPr marL="342900" indent="-342900">
              <a:buFont typeface="Arial" panose="020B0604020202020204" pitchFamily="34" charset="0"/>
              <a:buChar char="•"/>
            </a:pPr>
            <a:r>
              <a:rPr lang="cs-CZ" sz="2000" dirty="0" smtClean="0"/>
              <a:t>Řídké kosti</a:t>
            </a:r>
          </a:p>
          <a:p>
            <a:pPr marL="342900" indent="-342900">
              <a:buFont typeface="Arial" panose="020B0604020202020204" pitchFamily="34" charset="0"/>
              <a:buChar char="•"/>
            </a:pPr>
            <a:r>
              <a:rPr lang="cs-CZ" sz="2000" dirty="0" smtClean="0"/>
              <a:t>Stařecká hluchota</a:t>
            </a:r>
          </a:p>
          <a:p>
            <a:pPr marL="342900" indent="-342900">
              <a:buFont typeface="Arial" panose="020B0604020202020204" pitchFamily="34" charset="0"/>
              <a:buChar char="•"/>
            </a:pPr>
            <a:r>
              <a:rPr lang="cs-CZ" sz="2000" dirty="0" smtClean="0"/>
              <a:t>Preference etanolu</a:t>
            </a:r>
          </a:p>
          <a:p>
            <a:pPr marL="342900" indent="-342900">
              <a:buFont typeface="Arial" panose="020B0604020202020204" pitchFamily="34" charset="0"/>
              <a:buChar char="•"/>
            </a:pPr>
            <a:r>
              <a:rPr lang="cs-CZ" sz="2000" dirty="0" smtClean="0"/>
              <a:t>Dobrá orientace v prostoru</a:t>
            </a:r>
          </a:p>
        </p:txBody>
      </p:sp>
      <p:sp>
        <p:nvSpPr>
          <p:cNvPr id="9" name="TextovéPole 8"/>
          <p:cNvSpPr txBox="1"/>
          <p:nvPr/>
        </p:nvSpPr>
        <p:spPr>
          <a:xfrm>
            <a:off x="5822070" y="2099956"/>
            <a:ext cx="3106491" cy="1631216"/>
          </a:xfrm>
          <a:prstGeom prst="rect">
            <a:avLst/>
          </a:prstGeom>
          <a:noFill/>
        </p:spPr>
        <p:txBody>
          <a:bodyPr wrap="none" rtlCol="0">
            <a:spAutoFit/>
          </a:bodyPr>
          <a:lstStyle/>
          <a:p>
            <a:r>
              <a:rPr lang="cs-CZ" sz="2000" b="1" dirty="0" err="1" smtClean="0"/>
              <a:t>Inbrední</a:t>
            </a:r>
            <a:r>
              <a:rPr lang="cs-CZ" sz="2000" b="1" dirty="0" smtClean="0"/>
              <a:t> linie A</a:t>
            </a:r>
          </a:p>
          <a:p>
            <a:r>
              <a:rPr lang="cs-CZ" sz="2000" dirty="0" smtClean="0"/>
              <a:t>Rezistence k salmonele</a:t>
            </a:r>
          </a:p>
          <a:p>
            <a:r>
              <a:rPr lang="cs-CZ" sz="2000" dirty="0" smtClean="0"/>
              <a:t>Rezistentní k </a:t>
            </a:r>
            <a:r>
              <a:rPr lang="cs-CZ" sz="2000" dirty="0" err="1" smtClean="0"/>
              <a:t>arteroskleroze</a:t>
            </a:r>
            <a:endParaRPr lang="cs-CZ" sz="2000" dirty="0" smtClean="0"/>
          </a:p>
          <a:p>
            <a:r>
              <a:rPr lang="cs-CZ" sz="2000" dirty="0" smtClean="0"/>
              <a:t>Vyšší frekvence nádorů plic</a:t>
            </a:r>
          </a:p>
          <a:p>
            <a:r>
              <a:rPr lang="cs-CZ" sz="2000" dirty="0" smtClean="0"/>
              <a:t>Nízká reakce na amfetaminy</a:t>
            </a:r>
          </a:p>
        </p:txBody>
      </p:sp>
      <p:sp>
        <p:nvSpPr>
          <p:cNvPr id="10" name="TextovéPole 9"/>
          <p:cNvSpPr txBox="1"/>
          <p:nvPr/>
        </p:nvSpPr>
        <p:spPr>
          <a:xfrm>
            <a:off x="2980619" y="4949039"/>
            <a:ext cx="3478709" cy="2246769"/>
          </a:xfrm>
          <a:prstGeom prst="rect">
            <a:avLst/>
          </a:prstGeom>
          <a:noFill/>
        </p:spPr>
        <p:txBody>
          <a:bodyPr wrap="none" rtlCol="0">
            <a:spAutoFit/>
          </a:bodyPr>
          <a:lstStyle/>
          <a:p>
            <a:r>
              <a:rPr lang="cs-CZ" sz="2000" b="1" dirty="0" err="1" smtClean="0"/>
              <a:t>Inbrední</a:t>
            </a:r>
            <a:r>
              <a:rPr lang="cs-CZ" sz="2000" b="1" dirty="0" smtClean="0"/>
              <a:t> linie C3H</a:t>
            </a:r>
          </a:p>
          <a:p>
            <a:pPr marL="342900" indent="-342900">
              <a:buFont typeface="Arial" panose="020B0604020202020204" pitchFamily="34" charset="0"/>
              <a:buChar char="•"/>
            </a:pPr>
            <a:r>
              <a:rPr lang="cs-CZ" sz="2000" dirty="0" smtClean="0"/>
              <a:t>Rezistence k trypanosomě</a:t>
            </a:r>
          </a:p>
          <a:p>
            <a:pPr marL="342900" indent="-342900">
              <a:buFont typeface="Arial" panose="020B0604020202020204" pitchFamily="34" charset="0"/>
              <a:buChar char="•"/>
            </a:pPr>
            <a:r>
              <a:rPr lang="cs-CZ" sz="2000" dirty="0" smtClean="0"/>
              <a:t>Degenerace sítnice</a:t>
            </a:r>
          </a:p>
          <a:p>
            <a:pPr marL="342900" indent="-342900">
              <a:buFont typeface="Arial" panose="020B0604020202020204" pitchFamily="34" charset="0"/>
              <a:buChar char="•"/>
            </a:pPr>
            <a:r>
              <a:rPr lang="cs-CZ" sz="2000" dirty="0" smtClean="0"/>
              <a:t>Vyšší frekvence nádorů jater</a:t>
            </a:r>
          </a:p>
          <a:p>
            <a:pPr marL="342900" indent="-342900">
              <a:buFont typeface="Arial" panose="020B0604020202020204" pitchFamily="34" charset="0"/>
              <a:buChar char="•"/>
            </a:pPr>
            <a:r>
              <a:rPr lang="cs-CZ" sz="2000" dirty="0" smtClean="0"/>
              <a:t>Silné kosti</a:t>
            </a:r>
          </a:p>
          <a:p>
            <a:endParaRPr lang="cs-CZ" sz="2000" dirty="0" smtClean="0"/>
          </a:p>
          <a:p>
            <a:endParaRPr lang="cs-CZ" sz="2000" dirty="0" smtClean="0"/>
          </a:p>
        </p:txBody>
      </p:sp>
    </p:spTree>
    <p:extLst>
      <p:ext uri="{BB962C8B-B14F-4D97-AF65-F5344CB8AC3E}">
        <p14:creationId xmlns:p14="http://schemas.microsoft.com/office/powerpoint/2010/main" val="170949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23" y="220337"/>
            <a:ext cx="7413717" cy="6510969"/>
          </a:xfrm>
          <a:prstGeom prst="rect">
            <a:avLst/>
          </a:prstGeom>
        </p:spPr>
      </p:pic>
    </p:spTree>
    <p:extLst>
      <p:ext uri="{BB962C8B-B14F-4D97-AF65-F5344CB8AC3E}">
        <p14:creationId xmlns:p14="http://schemas.microsoft.com/office/powerpoint/2010/main" val="11788914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483" y="9373"/>
            <a:ext cx="7886700" cy="1325563"/>
          </a:xfrm>
        </p:spPr>
        <p:txBody>
          <a:bodyPr vert="horz" lIns="91440" tIns="45720" rIns="91440" bIns="45720" rtlCol="0" anchor="ctr">
            <a:normAutofit/>
          </a:bodyPr>
          <a:lstStyle/>
          <a:p>
            <a:pPr algn="ctr"/>
            <a:r>
              <a:rPr lang="cs-CZ" sz="4000" dirty="0">
                <a:solidFill>
                  <a:srgbClr val="C00000"/>
                </a:solidFill>
              </a:rPr>
              <a:t>Jak se dělá </a:t>
            </a:r>
            <a:r>
              <a:rPr lang="cs-CZ" sz="4000" dirty="0" err="1">
                <a:solidFill>
                  <a:srgbClr val="C00000"/>
                </a:solidFill>
              </a:rPr>
              <a:t>inbrední</a:t>
            </a:r>
            <a:r>
              <a:rPr lang="cs-CZ" sz="4000" dirty="0">
                <a:solidFill>
                  <a:srgbClr val="C00000"/>
                </a:solidFill>
              </a:rPr>
              <a:t> linie</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173" y="1334936"/>
            <a:ext cx="2304294" cy="5060052"/>
          </a:xfrm>
          <a:prstGeom prst="rect">
            <a:avLst/>
          </a:prstGeom>
        </p:spPr>
      </p:pic>
      <p:sp>
        <p:nvSpPr>
          <p:cNvPr id="6" name="TextovéPole 5"/>
          <p:cNvSpPr txBox="1"/>
          <p:nvPr/>
        </p:nvSpPr>
        <p:spPr>
          <a:xfrm>
            <a:off x="2320413" y="2460444"/>
            <a:ext cx="1960408" cy="400110"/>
          </a:xfrm>
          <a:prstGeom prst="rect">
            <a:avLst/>
          </a:prstGeom>
          <a:noFill/>
        </p:spPr>
        <p:txBody>
          <a:bodyPr wrap="none" rtlCol="0">
            <a:spAutoFit/>
          </a:bodyPr>
          <a:lstStyle/>
          <a:p>
            <a:r>
              <a:rPr lang="cs-CZ" sz="2000" dirty="0" err="1" smtClean="0"/>
              <a:t>Inbrední</a:t>
            </a:r>
            <a:r>
              <a:rPr lang="cs-CZ" sz="2000" dirty="0" smtClean="0"/>
              <a:t> deprese</a:t>
            </a:r>
          </a:p>
        </p:txBody>
      </p:sp>
      <p:sp>
        <p:nvSpPr>
          <p:cNvPr id="8" name="TextovéPole 7"/>
          <p:cNvSpPr txBox="1"/>
          <p:nvPr/>
        </p:nvSpPr>
        <p:spPr>
          <a:xfrm>
            <a:off x="4702992" y="1352449"/>
            <a:ext cx="4244362" cy="393954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a:t>Opakované křížení bratrů a sester </a:t>
            </a:r>
            <a:r>
              <a:rPr lang="cs-CZ" sz="2000" dirty="0">
                <a:sym typeface="Wingdings" panose="05000000000000000000" pitchFamily="2" charset="2"/>
              </a:rPr>
              <a:t></a:t>
            </a:r>
            <a:r>
              <a:rPr lang="en-US" sz="2000" dirty="0">
                <a:sym typeface="Wingdings" panose="05000000000000000000" pitchFamily="2" charset="2"/>
              </a:rPr>
              <a:t> </a:t>
            </a:r>
            <a:r>
              <a:rPr lang="en-US" sz="2000" dirty="0" err="1">
                <a:sym typeface="Wingdings" panose="05000000000000000000" pitchFamily="2" charset="2"/>
              </a:rPr>
              <a:t>po</a:t>
            </a:r>
            <a:r>
              <a:rPr lang="en-US" sz="2000" dirty="0">
                <a:sym typeface="Wingdings" panose="05000000000000000000" pitchFamily="2" charset="2"/>
              </a:rPr>
              <a:t> </a:t>
            </a:r>
            <a:r>
              <a:rPr lang="en-US" sz="2000" dirty="0" smtClean="0">
                <a:sym typeface="Wingdings" panose="05000000000000000000" pitchFamily="2" charset="2"/>
              </a:rPr>
              <a:t>20 </a:t>
            </a:r>
            <a:r>
              <a:rPr lang="en-US" sz="2000" dirty="0" err="1">
                <a:sym typeface="Wingdings" panose="05000000000000000000" pitchFamily="2" charset="2"/>
              </a:rPr>
              <a:t>generac</a:t>
            </a:r>
            <a:r>
              <a:rPr lang="cs-CZ" sz="2000" dirty="0">
                <a:sym typeface="Wingdings" panose="05000000000000000000" pitchFamily="2" charset="2"/>
              </a:rPr>
              <a:t>í</a:t>
            </a:r>
            <a:r>
              <a:rPr lang="en-US" sz="2000" dirty="0" err="1">
                <a:sym typeface="Wingdings" panose="05000000000000000000" pitchFamily="2" charset="2"/>
              </a:rPr>
              <a:t>ch</a:t>
            </a:r>
            <a:r>
              <a:rPr lang="cs-CZ" sz="2000" dirty="0">
                <a:sym typeface="Wingdings" panose="05000000000000000000" pitchFamily="2" charset="2"/>
              </a:rPr>
              <a:t> </a:t>
            </a:r>
            <a:r>
              <a:rPr lang="cs-CZ" sz="2000" dirty="0" smtClean="0">
                <a:sym typeface="Wingdings" panose="05000000000000000000" pitchFamily="2" charset="2"/>
              </a:rPr>
              <a:t>cca 99% </a:t>
            </a:r>
            <a:r>
              <a:rPr lang="cs-CZ" sz="2000" dirty="0" err="1" smtClean="0">
                <a:sym typeface="Wingdings" panose="05000000000000000000" pitchFamily="2" charset="2"/>
              </a:rPr>
              <a:t>lokusů</a:t>
            </a:r>
            <a:r>
              <a:rPr lang="cs-CZ" sz="2000" dirty="0" smtClean="0">
                <a:sym typeface="Wingdings" panose="05000000000000000000" pitchFamily="2" charset="2"/>
              </a:rPr>
              <a:t> </a:t>
            </a:r>
            <a:r>
              <a:rPr lang="cs-CZ" sz="2000" dirty="0">
                <a:sym typeface="Wingdings" panose="05000000000000000000" pitchFamily="2" charset="2"/>
              </a:rPr>
              <a:t>homozygotní</a:t>
            </a:r>
            <a:r>
              <a:rPr lang="en-US" sz="2000" dirty="0">
                <a:sym typeface="Wingdings" panose="05000000000000000000" pitchFamily="2" charset="2"/>
              </a:rPr>
              <a:t> </a:t>
            </a:r>
            <a:endParaRPr lang="cs-CZ" sz="2000" dirty="0" smtClean="0"/>
          </a:p>
          <a:p>
            <a:pPr marL="342900" indent="-342900">
              <a:spcBef>
                <a:spcPts val="1800"/>
              </a:spcBef>
              <a:buFont typeface="Arial" panose="020B0604020202020204" pitchFamily="34" charset="0"/>
              <a:buChar char="•"/>
            </a:pPr>
            <a:r>
              <a:rPr lang="cs-CZ" sz="2000" dirty="0" err="1" smtClean="0"/>
              <a:t>Inbrední</a:t>
            </a:r>
            <a:r>
              <a:rPr lang="cs-CZ" sz="2000" dirty="0" smtClean="0"/>
              <a:t> deprese – projev škodlivých recesivních alel v homozygotním stavu </a:t>
            </a:r>
          </a:p>
          <a:p>
            <a:pPr marL="342900" indent="-342900">
              <a:spcBef>
                <a:spcPts val="1800"/>
              </a:spcBef>
              <a:buFont typeface="Arial" panose="020B0604020202020204" pitchFamily="34" charset="0"/>
              <a:buChar char="•"/>
            </a:pPr>
            <a:r>
              <a:rPr lang="cs-CZ" sz="2000" dirty="0" smtClean="0"/>
              <a:t>Selekce a množení jedinců, kteří jsou v pořádku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časem zmizí škodlivé recesivní alely (</a:t>
            </a:r>
            <a:r>
              <a:rPr lang="cs-CZ" sz="2000" dirty="0" err="1" smtClean="0">
                <a:sym typeface="Wingdings" panose="05000000000000000000" pitchFamily="2" charset="2"/>
              </a:rPr>
              <a:t>inbreedingem</a:t>
            </a:r>
            <a:r>
              <a:rPr lang="cs-CZ" sz="2000" dirty="0" smtClean="0">
                <a:sym typeface="Wingdings" panose="05000000000000000000" pitchFamily="2" charset="2"/>
              </a:rPr>
              <a:t> se staly viditelné pro selekci)</a:t>
            </a:r>
            <a:endParaRPr lang="cs-CZ" sz="2000" dirty="0" smtClean="0"/>
          </a:p>
        </p:txBody>
      </p:sp>
      <p:sp>
        <p:nvSpPr>
          <p:cNvPr id="9" name="TextovéPole 8"/>
          <p:cNvSpPr txBox="1"/>
          <p:nvPr/>
        </p:nvSpPr>
        <p:spPr>
          <a:xfrm>
            <a:off x="2950955" y="4418706"/>
            <a:ext cx="1917290" cy="1323439"/>
          </a:xfrm>
          <a:prstGeom prst="rect">
            <a:avLst/>
          </a:prstGeom>
          <a:noFill/>
        </p:spPr>
        <p:txBody>
          <a:bodyPr wrap="square" rtlCol="0">
            <a:spAutoFit/>
          </a:bodyPr>
          <a:lstStyle/>
          <a:p>
            <a:r>
              <a:rPr lang="cs-CZ" sz="2000" dirty="0" smtClean="0"/>
              <a:t>Odstranění potomstva s horším fenotypem</a:t>
            </a:r>
          </a:p>
        </p:txBody>
      </p:sp>
      <p:sp>
        <p:nvSpPr>
          <p:cNvPr id="4" name="TextovéPole 3"/>
          <p:cNvSpPr txBox="1"/>
          <p:nvPr/>
        </p:nvSpPr>
        <p:spPr>
          <a:xfrm>
            <a:off x="4843605" y="5812012"/>
            <a:ext cx="3963136" cy="430887"/>
          </a:xfrm>
          <a:prstGeom prst="rect">
            <a:avLst/>
          </a:prstGeom>
          <a:noFill/>
        </p:spPr>
        <p:txBody>
          <a:bodyPr wrap="none" rtlCol="0">
            <a:spAutoFit/>
          </a:bodyPr>
          <a:lstStyle/>
          <a:p>
            <a:r>
              <a:rPr lang="cs-CZ" sz="2200" dirty="0" err="1" smtClean="0">
                <a:solidFill>
                  <a:srgbClr val="FF0000"/>
                </a:solidFill>
              </a:rPr>
              <a:t>Inbrední</a:t>
            </a:r>
            <a:r>
              <a:rPr lang="cs-CZ" sz="2200" dirty="0" smtClean="0">
                <a:solidFill>
                  <a:srgbClr val="FF0000"/>
                </a:solidFill>
              </a:rPr>
              <a:t> deprese je dočasný stav.</a:t>
            </a:r>
            <a:endParaRPr lang="en-US" sz="2200" dirty="0" smtClean="0">
              <a:solidFill>
                <a:srgbClr val="FF0000"/>
              </a:solidFill>
            </a:endParaRPr>
          </a:p>
        </p:txBody>
      </p:sp>
    </p:spTree>
    <p:extLst>
      <p:ext uri="{BB962C8B-B14F-4D97-AF65-F5344CB8AC3E}">
        <p14:creationId xmlns:p14="http://schemas.microsoft.com/office/powerpoint/2010/main" val="40427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6134" y="0"/>
            <a:ext cx="7886700" cy="1325563"/>
          </a:xfrm>
        </p:spPr>
        <p:txBody>
          <a:bodyPr>
            <a:normAutofit/>
          </a:bodyPr>
          <a:lstStyle/>
          <a:p>
            <a:pPr algn="ctr"/>
            <a:r>
              <a:rPr lang="cs-CZ" sz="4000" dirty="0">
                <a:solidFill>
                  <a:srgbClr val="C00000"/>
                </a:solidFill>
              </a:rPr>
              <a:t>Habsburkové a </a:t>
            </a:r>
            <a:r>
              <a:rPr lang="cs-CZ" sz="4000" dirty="0" err="1">
                <a:solidFill>
                  <a:srgbClr val="C00000"/>
                </a:solidFill>
              </a:rPr>
              <a:t>inbrední</a:t>
            </a:r>
            <a:r>
              <a:rPr lang="cs-CZ" sz="4000" dirty="0">
                <a:solidFill>
                  <a:srgbClr val="C00000"/>
                </a:solidFill>
              </a:rPr>
              <a:t> deprese</a:t>
            </a:r>
            <a:endParaRPr lang="en-US" sz="4000" dirty="0">
              <a:solidFill>
                <a:srgbClr val="C00000"/>
              </a:solidFill>
            </a:endParaRPr>
          </a:p>
        </p:txBody>
      </p:sp>
      <p:sp>
        <p:nvSpPr>
          <p:cNvPr id="3" name="TextovéPole 2"/>
          <p:cNvSpPr txBox="1"/>
          <p:nvPr/>
        </p:nvSpPr>
        <p:spPr>
          <a:xfrm>
            <a:off x="481166" y="1176192"/>
            <a:ext cx="5418189" cy="501675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a:t>Rod Habsburků v období 1450 - 1800</a:t>
            </a:r>
          </a:p>
          <a:p>
            <a:pPr marL="342900" indent="-342900">
              <a:spcBef>
                <a:spcPts val="1200"/>
              </a:spcBef>
              <a:buFont typeface="Arial" panose="020B0604020202020204" pitchFamily="34" charset="0"/>
              <a:buChar char="•"/>
            </a:pPr>
            <a:r>
              <a:rPr lang="cs-CZ" sz="2000" dirty="0"/>
              <a:t>časté sňatky </a:t>
            </a:r>
            <a:r>
              <a:rPr lang="cs-CZ" sz="2000" dirty="0" smtClean="0"/>
              <a:t>bratranec-sestřenice </a:t>
            </a:r>
            <a:r>
              <a:rPr lang="cs-CZ" sz="2000" dirty="0"/>
              <a:t>(různého stupně), 4x strýc-neteř</a:t>
            </a:r>
          </a:p>
          <a:p>
            <a:pPr marL="342900" indent="-342900">
              <a:spcBef>
                <a:spcPts val="1200"/>
              </a:spcBef>
              <a:buFont typeface="Arial" panose="020B0604020202020204" pitchFamily="34" charset="0"/>
              <a:buChar char="•"/>
            </a:pPr>
            <a:r>
              <a:rPr lang="cs-CZ" sz="2000" dirty="0" smtClean="0"/>
              <a:t>502 dětí ze </a:t>
            </a:r>
            <a:r>
              <a:rPr lang="cs-CZ" sz="2000" dirty="0"/>
              <a:t>71 </a:t>
            </a:r>
            <a:r>
              <a:rPr lang="cs-CZ" sz="2000" dirty="0" smtClean="0"/>
              <a:t>manželství</a:t>
            </a:r>
            <a:endParaRPr lang="cs-CZ" sz="2000" dirty="0"/>
          </a:p>
          <a:p>
            <a:pPr marL="342900" indent="-342900">
              <a:spcBef>
                <a:spcPts val="1200"/>
              </a:spcBef>
              <a:buFont typeface="Arial" panose="020B0604020202020204" pitchFamily="34" charset="0"/>
              <a:buChar char="•"/>
            </a:pPr>
            <a:r>
              <a:rPr lang="cs-CZ" sz="2000" dirty="0"/>
              <a:t>333 přežilo 10. </a:t>
            </a:r>
            <a:r>
              <a:rPr lang="cs-CZ" sz="2000" dirty="0" smtClean="0"/>
              <a:t>narozeniny </a:t>
            </a:r>
            <a:endParaRPr lang="cs-CZ" sz="2000" dirty="0"/>
          </a:p>
          <a:p>
            <a:pPr marL="342900" indent="-342900">
              <a:spcBef>
                <a:spcPts val="1200"/>
              </a:spcBef>
              <a:buFont typeface="Arial" panose="020B0604020202020204" pitchFamily="34" charset="0"/>
              <a:buChar char="•"/>
            </a:pPr>
            <a:r>
              <a:rPr lang="cs-CZ" sz="2000" dirty="0"/>
              <a:t>76 </a:t>
            </a:r>
            <a:r>
              <a:rPr lang="cs-CZ" sz="2000" dirty="0" smtClean="0"/>
              <a:t>zemřelo </a:t>
            </a:r>
            <a:r>
              <a:rPr lang="cs-CZ" sz="2000" dirty="0"/>
              <a:t>mezi 1.  a 10. rokem</a:t>
            </a:r>
          </a:p>
          <a:p>
            <a:pPr marL="342900" indent="-342900">
              <a:spcBef>
                <a:spcPts val="1200"/>
              </a:spcBef>
              <a:buFont typeface="Arial" panose="020B0604020202020204" pitchFamily="34" charset="0"/>
              <a:buChar char="•"/>
            </a:pPr>
            <a:r>
              <a:rPr lang="cs-CZ" sz="2000" dirty="0" smtClean="0"/>
              <a:t>93 zemřelo do </a:t>
            </a:r>
            <a:r>
              <a:rPr lang="cs-CZ" sz="2000" dirty="0"/>
              <a:t>1 roku </a:t>
            </a:r>
            <a:r>
              <a:rPr lang="cs-CZ" sz="2000" dirty="0" smtClean="0"/>
              <a:t>(</a:t>
            </a:r>
            <a:r>
              <a:rPr lang="cs-CZ" sz="2000" dirty="0"/>
              <a:t>bez potratů a mrtvě narozených </a:t>
            </a:r>
            <a:r>
              <a:rPr lang="cs-CZ" sz="2000" dirty="0" smtClean="0"/>
              <a:t>dětí)</a:t>
            </a:r>
          </a:p>
          <a:p>
            <a:pPr marL="342900" indent="-342900">
              <a:spcBef>
                <a:spcPts val="1200"/>
              </a:spcBef>
              <a:buFont typeface="Arial" panose="020B0604020202020204" pitchFamily="34" charset="0"/>
              <a:buChar char="•"/>
            </a:pPr>
            <a:r>
              <a:rPr lang="cs-CZ" sz="2000" dirty="0" smtClean="0"/>
              <a:t>Dětská úmrtnost postupně klesla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rodina se zbavila škodlivých recesivních alel</a:t>
            </a:r>
            <a:r>
              <a:rPr lang="cs-CZ" sz="2000" dirty="0" smtClean="0"/>
              <a:t> </a:t>
            </a:r>
          </a:p>
          <a:p>
            <a:pPr marL="342900" indent="-342900">
              <a:spcBef>
                <a:spcPts val="1200"/>
              </a:spcBef>
              <a:buFont typeface="Arial" panose="020B0604020202020204" pitchFamily="34" charset="0"/>
              <a:buChar char="•"/>
            </a:pPr>
            <a:r>
              <a:rPr lang="cs-CZ" sz="2000" dirty="0" smtClean="0"/>
              <a:t>Alternativou je vymření (španělská větev) </a:t>
            </a:r>
          </a:p>
          <a:p>
            <a:pPr marL="342900" indent="-342900">
              <a:spcBef>
                <a:spcPts val="1200"/>
              </a:spcBef>
              <a:buFont typeface="Arial" panose="020B0604020202020204" pitchFamily="34" charset="0"/>
              <a:buChar char="•"/>
            </a:pPr>
            <a:endParaRPr lang="cs-CZ" sz="2000" dirty="0" smtClean="0"/>
          </a:p>
        </p:txBody>
      </p:sp>
      <p:pic>
        <p:nvPicPr>
          <p:cNvPr id="7170" name="Picture 2" descr="Rey Carlos II de Españ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9414" y="1454781"/>
            <a:ext cx="2533420" cy="3775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81166" y="5842337"/>
            <a:ext cx="8256434" cy="1015663"/>
          </a:xfrm>
          <a:prstGeom prst="rect">
            <a:avLst/>
          </a:prstGeom>
          <a:noFill/>
        </p:spPr>
        <p:txBody>
          <a:bodyPr wrap="square" rtlCol="0">
            <a:spAutoFit/>
          </a:bodyPr>
          <a:lstStyle/>
          <a:p>
            <a:pPr marL="285750" indent="-285750">
              <a:buFont typeface="Arial" panose="020B0604020202020204" pitchFamily="34" charset="0"/>
              <a:buChar char="•"/>
            </a:pPr>
            <a:r>
              <a:rPr lang="cs-CZ" sz="2000" dirty="0" smtClean="0"/>
              <a:t>Karel II – poslední člen španělské větve Habsburků, nejvyšší koeficient </a:t>
            </a:r>
            <a:r>
              <a:rPr lang="cs-CZ" sz="2000" dirty="0" err="1" smtClean="0"/>
              <a:t>inbreedingu</a:t>
            </a:r>
            <a:r>
              <a:rPr lang="cs-CZ" sz="2000" dirty="0" smtClean="0"/>
              <a:t> (F = 0.2538, tj. vyšší než u potomka bratra a sestry (F = 0,25))</a:t>
            </a:r>
          </a:p>
          <a:p>
            <a:pPr marL="285750" indent="-285750">
              <a:buFont typeface="Arial" panose="020B0604020202020204" pitchFamily="34" charset="0"/>
              <a:buChar char="•"/>
            </a:pPr>
            <a:endParaRPr lang="cs-CZ" sz="2000" dirty="0" smtClean="0"/>
          </a:p>
        </p:txBody>
      </p:sp>
    </p:spTree>
    <p:extLst>
      <p:ext uri="{BB962C8B-B14F-4D97-AF65-F5344CB8AC3E}">
        <p14:creationId xmlns:p14="http://schemas.microsoft.com/office/powerpoint/2010/main" val="26537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7305" y="0"/>
            <a:ext cx="7886700" cy="1325563"/>
          </a:xfrm>
        </p:spPr>
        <p:txBody>
          <a:bodyPr>
            <a:normAutofit/>
          </a:bodyPr>
          <a:lstStyle/>
          <a:p>
            <a:pPr algn="ctr"/>
            <a:r>
              <a:rPr lang="cs-CZ" sz="4000" dirty="0">
                <a:solidFill>
                  <a:srgbClr val="C00000"/>
                </a:solidFill>
              </a:rPr>
              <a:t>Rekapitulace</a:t>
            </a:r>
            <a:endParaRPr lang="en-US" sz="4000" dirty="0">
              <a:solidFill>
                <a:srgbClr val="C00000"/>
              </a:solidFill>
            </a:endParaRPr>
          </a:p>
        </p:txBody>
      </p:sp>
      <p:sp>
        <p:nvSpPr>
          <p:cNvPr id="3" name="TextovéPole 2"/>
          <p:cNvSpPr txBox="1"/>
          <p:nvPr/>
        </p:nvSpPr>
        <p:spPr>
          <a:xfrm>
            <a:off x="561860" y="1126033"/>
            <a:ext cx="8020280" cy="5663089"/>
          </a:xfrm>
          <a:prstGeom prst="rect">
            <a:avLst/>
          </a:prstGeom>
          <a:noFill/>
        </p:spPr>
        <p:txBody>
          <a:bodyPr wrap="square" rtlCol="0">
            <a:spAutoFit/>
          </a:bodyPr>
          <a:lstStyle/>
          <a:p>
            <a:pPr>
              <a:spcAft>
                <a:spcPts val="1800"/>
              </a:spcAft>
            </a:pPr>
            <a:r>
              <a:rPr lang="cs-CZ" sz="2200" b="1" dirty="0" smtClean="0"/>
              <a:t>HW rovnováhu narušuje</a:t>
            </a:r>
            <a:r>
              <a:rPr lang="cs-CZ" sz="2200" dirty="0" smtClean="0"/>
              <a:t>:</a:t>
            </a:r>
          </a:p>
          <a:p>
            <a:pPr marL="342900" indent="-342900">
              <a:spcAft>
                <a:spcPts val="1800"/>
              </a:spcAft>
              <a:buFont typeface="Arial" panose="020B0604020202020204" pitchFamily="34" charset="0"/>
              <a:buChar char="•"/>
            </a:pPr>
            <a:r>
              <a:rPr lang="cs-CZ" sz="2200" dirty="0" smtClean="0"/>
              <a:t>mutace</a:t>
            </a:r>
          </a:p>
          <a:p>
            <a:pPr marL="342900" indent="-342900">
              <a:spcAft>
                <a:spcPts val="1800"/>
              </a:spcAft>
              <a:buFont typeface="Arial" panose="020B0604020202020204" pitchFamily="34" charset="0"/>
              <a:buChar char="•"/>
            </a:pPr>
            <a:r>
              <a:rPr lang="cs-CZ" sz="2200" dirty="0" smtClean="0"/>
              <a:t>rozdělení populace do menších celků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 není panmixie</a:t>
            </a:r>
          </a:p>
          <a:p>
            <a:pPr marL="342900" indent="-342900">
              <a:spcAft>
                <a:spcPts val="1800"/>
              </a:spcAft>
              <a:buFont typeface="Arial" panose="020B0604020202020204" pitchFamily="34" charset="0"/>
              <a:buChar char="•"/>
            </a:pPr>
            <a:r>
              <a:rPr lang="cs-CZ" sz="2200" dirty="0" smtClean="0">
                <a:sym typeface="Wingdings" panose="05000000000000000000" pitchFamily="2" charset="2"/>
              </a:rPr>
              <a:t>migrace </a:t>
            </a:r>
            <a:r>
              <a:rPr lang="en-US" sz="2200" dirty="0" smtClean="0">
                <a:sym typeface="Wingdings" panose="05000000000000000000" pitchFamily="2" charset="2"/>
              </a:rPr>
              <a:t> p</a:t>
            </a:r>
            <a:r>
              <a:rPr lang="cs-CZ" sz="2200" dirty="0" smtClean="0">
                <a:sym typeface="Wingdings" panose="05000000000000000000" pitchFamily="2" charset="2"/>
              </a:rPr>
              <a:t>ří</a:t>
            </a:r>
            <a:r>
              <a:rPr lang="en-US" sz="2200" dirty="0" smtClean="0">
                <a:sym typeface="Wingdings" panose="05000000000000000000" pitchFamily="2" charset="2"/>
              </a:rPr>
              <a:t>sun </a:t>
            </a:r>
            <a:r>
              <a:rPr lang="cs-CZ" sz="2200" dirty="0" smtClean="0">
                <a:sym typeface="Wingdings" panose="05000000000000000000" pitchFamily="2" charset="2"/>
              </a:rPr>
              <a:t>alel z vnějšku/odchod alel jinam</a:t>
            </a:r>
          </a:p>
          <a:p>
            <a:pPr marL="342900" indent="-342900">
              <a:spcAft>
                <a:spcPts val="1800"/>
              </a:spcAft>
              <a:buFont typeface="Arial" panose="020B0604020202020204" pitchFamily="34" charset="0"/>
              <a:buChar char="•"/>
            </a:pPr>
            <a:r>
              <a:rPr lang="cs-CZ" sz="2200" dirty="0" smtClean="0">
                <a:sym typeface="Wingdings" panose="05000000000000000000" pitchFamily="2" charset="2"/>
              </a:rPr>
              <a:t>asortativní párování </a:t>
            </a:r>
            <a:r>
              <a:rPr lang="en-US" sz="2200" dirty="0" smtClean="0">
                <a:sym typeface="Wingdings" panose="05000000000000000000" pitchFamily="2" charset="2"/>
              </a:rPr>
              <a:t> preference </a:t>
            </a:r>
            <a:r>
              <a:rPr lang="cs-CZ" sz="2200" dirty="0" smtClean="0">
                <a:sym typeface="Wingdings" panose="05000000000000000000" pitchFamily="2" charset="2"/>
              </a:rPr>
              <a:t>stejného/různého fenotypu zvyšuje </a:t>
            </a:r>
            <a:r>
              <a:rPr lang="cs-CZ" sz="2200" dirty="0" err="1" smtClean="0">
                <a:sym typeface="Wingdings" panose="05000000000000000000" pitchFamily="2" charset="2"/>
              </a:rPr>
              <a:t>homozygotnost</a:t>
            </a:r>
            <a:r>
              <a:rPr lang="cs-CZ" sz="2200" dirty="0" smtClean="0">
                <a:sym typeface="Wingdings" panose="05000000000000000000" pitchFamily="2" charset="2"/>
              </a:rPr>
              <a:t>/</a:t>
            </a:r>
            <a:r>
              <a:rPr lang="cs-CZ" sz="2200" dirty="0" err="1" smtClean="0">
                <a:sym typeface="Wingdings" panose="05000000000000000000" pitchFamily="2" charset="2"/>
              </a:rPr>
              <a:t>heterozygotnost</a:t>
            </a:r>
            <a:endParaRPr lang="cs-CZ" sz="2200" dirty="0" smtClean="0">
              <a:sym typeface="Wingdings" panose="05000000000000000000" pitchFamily="2" charset="2"/>
            </a:endParaRPr>
          </a:p>
          <a:p>
            <a:pPr marL="800100" lvl="1" indent="-342900">
              <a:spcAft>
                <a:spcPts val="1800"/>
              </a:spcAft>
              <a:buFont typeface="Arial" panose="020B0604020202020204" pitchFamily="34" charset="0"/>
              <a:buChar char="•"/>
            </a:pPr>
            <a:r>
              <a:rPr lang="cs-CZ" sz="2200" dirty="0" smtClean="0">
                <a:sym typeface="Wingdings" panose="05000000000000000000" pitchFamily="2" charset="2"/>
              </a:rPr>
              <a:t>extrémní asortativní párování – </a:t>
            </a:r>
            <a:r>
              <a:rPr lang="cs-CZ" sz="2200" dirty="0" err="1" smtClean="0">
                <a:sym typeface="Wingdings" panose="05000000000000000000" pitchFamily="2" charset="2"/>
              </a:rPr>
              <a:t>inbreeding</a:t>
            </a:r>
            <a:r>
              <a:rPr lang="cs-CZ" sz="2200" dirty="0" smtClean="0">
                <a:sym typeface="Wingdings" panose="05000000000000000000" pitchFamily="2" charset="2"/>
              </a:rPr>
              <a:t> </a:t>
            </a:r>
            <a:r>
              <a:rPr lang="en-US" sz="2200" dirty="0" smtClean="0">
                <a:sym typeface="Wingdings" panose="05000000000000000000" pitchFamily="2" charset="2"/>
              </a:rPr>
              <a:t> </a:t>
            </a:r>
            <a:r>
              <a:rPr lang="cs-CZ" sz="2200" dirty="0" smtClean="0">
                <a:sym typeface="Wingdings" panose="05000000000000000000" pitchFamily="2" charset="2"/>
              </a:rPr>
              <a:t>škodlivé recesivní alely v homozygotním stavu  </a:t>
            </a:r>
            <a:r>
              <a:rPr lang="en-US" sz="2200" dirty="0" err="1" smtClean="0">
                <a:sym typeface="Wingdings" panose="05000000000000000000" pitchFamily="2" charset="2"/>
              </a:rPr>
              <a:t>inbredn</a:t>
            </a:r>
            <a:r>
              <a:rPr lang="cs-CZ" sz="2200" dirty="0" smtClean="0">
                <a:sym typeface="Wingdings" panose="05000000000000000000" pitchFamily="2" charset="2"/>
              </a:rPr>
              <a:t>í</a:t>
            </a:r>
            <a:r>
              <a:rPr lang="en-US" sz="2200" dirty="0" smtClean="0">
                <a:sym typeface="Wingdings" panose="05000000000000000000" pitchFamily="2" charset="2"/>
              </a:rPr>
              <a:t> </a:t>
            </a:r>
            <a:r>
              <a:rPr lang="en-US" sz="2200" dirty="0" err="1" smtClean="0">
                <a:sym typeface="Wingdings" panose="05000000000000000000" pitchFamily="2" charset="2"/>
              </a:rPr>
              <a:t>deprese</a:t>
            </a:r>
            <a:endParaRPr lang="cs-CZ" sz="2200" dirty="0" smtClean="0">
              <a:sym typeface="Wingdings" panose="05000000000000000000" pitchFamily="2" charset="2"/>
            </a:endParaRPr>
          </a:p>
          <a:p>
            <a:pPr marL="800100" lvl="1" indent="-342900">
              <a:spcAft>
                <a:spcPts val="1800"/>
              </a:spcAft>
              <a:buFont typeface="Arial" panose="020B0604020202020204" pitchFamily="34" charset="0"/>
              <a:buChar char="•"/>
            </a:pPr>
            <a:r>
              <a:rPr lang="cs-CZ" sz="2200" dirty="0" smtClean="0">
                <a:sym typeface="Wingdings" panose="05000000000000000000" pitchFamily="2" charset="2"/>
              </a:rPr>
              <a:t>i</a:t>
            </a:r>
            <a:r>
              <a:rPr lang="en-US" sz="2200" dirty="0" err="1" smtClean="0">
                <a:sym typeface="Wingdings" panose="05000000000000000000" pitchFamily="2" charset="2"/>
              </a:rPr>
              <a:t>nbredn</a:t>
            </a:r>
            <a:r>
              <a:rPr lang="cs-CZ" sz="2200" dirty="0" smtClean="0">
                <a:sym typeface="Wingdings" panose="05000000000000000000" pitchFamily="2" charset="2"/>
              </a:rPr>
              <a:t>í</a:t>
            </a:r>
            <a:r>
              <a:rPr lang="en-US" sz="2200" dirty="0" smtClean="0">
                <a:sym typeface="Wingdings" panose="05000000000000000000" pitchFamily="2" charset="2"/>
              </a:rPr>
              <a:t> </a:t>
            </a:r>
            <a:r>
              <a:rPr lang="en-US" sz="2200" dirty="0" err="1" smtClean="0">
                <a:sym typeface="Wingdings" panose="05000000000000000000" pitchFamily="2" charset="2"/>
              </a:rPr>
              <a:t>deprese</a:t>
            </a:r>
            <a:r>
              <a:rPr lang="en-US" sz="2200" dirty="0" smtClean="0">
                <a:sym typeface="Wingdings" panose="05000000000000000000" pitchFamily="2" charset="2"/>
              </a:rPr>
              <a:t> je</a:t>
            </a:r>
            <a:r>
              <a:rPr lang="cs-CZ" sz="2200" dirty="0" smtClean="0">
                <a:sym typeface="Wingdings" panose="05000000000000000000" pitchFamily="2" charset="2"/>
              </a:rPr>
              <a:t> dočasná (alternativou extinkce)</a:t>
            </a:r>
          </a:p>
          <a:p>
            <a:pPr marL="342900" indent="-342900">
              <a:spcAft>
                <a:spcPts val="1800"/>
              </a:spcAft>
              <a:buFont typeface="Arial" panose="020B0604020202020204" pitchFamily="34" charset="0"/>
              <a:buChar char="•"/>
            </a:pPr>
            <a:r>
              <a:rPr lang="cs-CZ" sz="2200" dirty="0" smtClean="0">
                <a:sym typeface="Wingdings" panose="05000000000000000000" pitchFamily="2" charset="2"/>
              </a:rPr>
              <a:t>selekce </a:t>
            </a:r>
            <a:r>
              <a:rPr lang="en-US" sz="2200" dirty="0" smtClean="0">
                <a:sym typeface="Wingdings" panose="05000000000000000000" pitchFamily="2" charset="2"/>
              </a:rPr>
              <a:t> </a:t>
            </a:r>
            <a:r>
              <a:rPr lang="cs-CZ" sz="2200" dirty="0" smtClean="0">
                <a:sym typeface="Wingdings" panose="05000000000000000000" pitchFamily="2" charset="2"/>
              </a:rPr>
              <a:t>viz dále</a:t>
            </a:r>
          </a:p>
          <a:p>
            <a:pPr>
              <a:spcAft>
                <a:spcPts val="1800"/>
              </a:spcAft>
            </a:pPr>
            <a:endParaRPr lang="en-US" sz="2200" dirty="0" smtClean="0"/>
          </a:p>
        </p:txBody>
      </p:sp>
    </p:spTree>
    <p:extLst>
      <p:ext uri="{BB962C8B-B14F-4D97-AF65-F5344CB8AC3E}">
        <p14:creationId xmlns:p14="http://schemas.microsoft.com/office/powerpoint/2010/main" val="177480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8907" y="1606098"/>
            <a:ext cx="7886700" cy="1325563"/>
          </a:xfrm>
        </p:spPr>
        <p:txBody>
          <a:bodyPr>
            <a:normAutofit/>
          </a:bodyPr>
          <a:lstStyle/>
          <a:p>
            <a:pPr algn="ctr"/>
            <a:r>
              <a:rPr lang="cs-CZ" sz="6000" dirty="0" smtClean="0"/>
              <a:t>Přestávka</a:t>
            </a:r>
            <a:endParaRPr lang="cs-CZ" sz="6000" dirty="0"/>
          </a:p>
        </p:txBody>
      </p:sp>
    </p:spTree>
    <p:extLst>
      <p:ext uri="{BB962C8B-B14F-4D97-AF65-F5344CB8AC3E}">
        <p14:creationId xmlns:p14="http://schemas.microsoft.com/office/powerpoint/2010/main" val="977637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734" y="0"/>
            <a:ext cx="7886700" cy="1325563"/>
          </a:xfrm>
        </p:spPr>
        <p:txBody>
          <a:bodyPr vert="horz" lIns="91440" tIns="45720" rIns="91440" bIns="45720" rtlCol="0" anchor="ctr">
            <a:normAutofit/>
          </a:bodyPr>
          <a:lstStyle/>
          <a:p>
            <a:pPr algn="ctr"/>
            <a:r>
              <a:rPr lang="cs-CZ" sz="4000" dirty="0" err="1">
                <a:solidFill>
                  <a:srgbClr val="C00000"/>
                </a:solidFill>
              </a:rPr>
              <a:t>Hardy-Weinbergova</a:t>
            </a:r>
            <a:r>
              <a:rPr lang="cs-CZ" sz="4000" dirty="0">
                <a:solidFill>
                  <a:srgbClr val="C00000"/>
                </a:solidFill>
              </a:rPr>
              <a:t> rovnováha</a:t>
            </a:r>
            <a:endParaRPr lang="en-US" sz="4000" dirty="0">
              <a:solidFill>
                <a:srgbClr val="C00000"/>
              </a:solidFill>
            </a:endParaRPr>
          </a:p>
        </p:txBody>
      </p:sp>
      <p:sp>
        <p:nvSpPr>
          <p:cNvPr id="3" name="TextovéPole 2"/>
          <p:cNvSpPr txBox="1"/>
          <p:nvPr/>
        </p:nvSpPr>
        <p:spPr>
          <a:xfrm>
            <a:off x="473725" y="1142450"/>
            <a:ext cx="7888077" cy="470898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cs-CZ" sz="2200" dirty="0" smtClean="0"/>
              <a:t>Za určitých podmínek můžeme podle momentálních frekvencí alel předpovědět frekvence genotypů v následující generaci.</a:t>
            </a:r>
          </a:p>
          <a:p>
            <a:pPr marL="342900" indent="-342900">
              <a:spcAft>
                <a:spcPts val="1200"/>
              </a:spcAft>
              <a:buFont typeface="Arial" panose="020B0604020202020204" pitchFamily="34" charset="0"/>
              <a:buChar char="•"/>
            </a:pPr>
            <a:r>
              <a:rPr lang="cs-CZ" sz="2200" dirty="0" smtClean="0"/>
              <a:t>Tyto podmínky jsou:</a:t>
            </a:r>
          </a:p>
          <a:p>
            <a:pPr marL="800100" lvl="1" indent="-342900">
              <a:spcAft>
                <a:spcPts val="1200"/>
              </a:spcAft>
              <a:buFont typeface="Arial" panose="020B0604020202020204" pitchFamily="34" charset="0"/>
              <a:buChar char="•"/>
            </a:pPr>
            <a:r>
              <a:rPr lang="cs-CZ" sz="2200" dirty="0" smtClean="0"/>
              <a:t>nekonečně velká populace diploidních sexuálních organismů</a:t>
            </a:r>
          </a:p>
          <a:p>
            <a:pPr marL="800100" lvl="1" indent="-342900">
              <a:spcAft>
                <a:spcPts val="1200"/>
              </a:spcAft>
              <a:buFont typeface="Arial" panose="020B0604020202020204" pitchFamily="34" charset="0"/>
              <a:buChar char="•"/>
            </a:pPr>
            <a:r>
              <a:rPr lang="cs-CZ" sz="2200" dirty="0" smtClean="0"/>
              <a:t>generace se nepřekrývají</a:t>
            </a:r>
          </a:p>
          <a:p>
            <a:pPr marL="800100" lvl="1" indent="-342900">
              <a:spcAft>
                <a:spcPts val="1200"/>
              </a:spcAft>
              <a:buFont typeface="Arial" panose="020B0604020202020204" pitchFamily="34" charset="0"/>
              <a:buChar char="•"/>
            </a:pPr>
            <a:r>
              <a:rPr lang="cs-CZ" sz="2200" dirty="0" smtClean="0"/>
              <a:t>panmixie (každý může s každým)</a:t>
            </a:r>
          </a:p>
          <a:p>
            <a:pPr marL="800100" lvl="1" indent="-342900">
              <a:spcAft>
                <a:spcPts val="1200"/>
              </a:spcAft>
              <a:buFont typeface="Arial" panose="020B0604020202020204" pitchFamily="34" charset="0"/>
              <a:buChar char="•"/>
            </a:pPr>
            <a:r>
              <a:rPr lang="cs-CZ" sz="2200" dirty="0" smtClean="0"/>
              <a:t>náhodné oplození (každý chce s každým)</a:t>
            </a:r>
          </a:p>
          <a:p>
            <a:pPr marL="800100" lvl="1" indent="-342900">
              <a:spcAft>
                <a:spcPts val="1200"/>
              </a:spcAft>
              <a:buFont typeface="Arial" panose="020B0604020202020204" pitchFamily="34" charset="0"/>
              <a:buChar char="•"/>
            </a:pPr>
            <a:r>
              <a:rPr lang="cs-CZ" sz="2200" dirty="0" smtClean="0"/>
              <a:t>není selekce </a:t>
            </a:r>
          </a:p>
          <a:p>
            <a:pPr marL="800100" lvl="1" indent="-342900">
              <a:spcAft>
                <a:spcPts val="1200"/>
              </a:spcAft>
              <a:buFont typeface="Arial" panose="020B0604020202020204" pitchFamily="34" charset="0"/>
              <a:buChar char="•"/>
            </a:pPr>
            <a:r>
              <a:rPr lang="cs-CZ" sz="2200" dirty="0" smtClean="0"/>
              <a:t>nedochází k mutacím</a:t>
            </a:r>
          </a:p>
          <a:p>
            <a:pPr marL="800100" lvl="1" indent="-342900">
              <a:spcAft>
                <a:spcPts val="1200"/>
              </a:spcAft>
              <a:buFont typeface="Arial" panose="020B0604020202020204" pitchFamily="34" charset="0"/>
              <a:buChar char="•"/>
            </a:pPr>
            <a:r>
              <a:rPr lang="cs-CZ" sz="2200" dirty="0" smtClean="0"/>
              <a:t>nedochází k migraci </a:t>
            </a:r>
            <a:endParaRPr lang="en-US" sz="2200" dirty="0" smtClean="0"/>
          </a:p>
        </p:txBody>
      </p:sp>
      <p:sp>
        <p:nvSpPr>
          <p:cNvPr id="4" name="TextovéPole 3"/>
          <p:cNvSpPr txBox="1"/>
          <p:nvPr/>
        </p:nvSpPr>
        <p:spPr>
          <a:xfrm>
            <a:off x="473725" y="5985025"/>
            <a:ext cx="8119432" cy="430887"/>
          </a:xfrm>
          <a:prstGeom prst="rect">
            <a:avLst/>
          </a:prstGeom>
          <a:noFill/>
        </p:spPr>
        <p:txBody>
          <a:bodyPr wrap="square" rtlCol="0">
            <a:spAutoFit/>
          </a:bodyPr>
          <a:lstStyle/>
          <a:p>
            <a:r>
              <a:rPr lang="cs-CZ" sz="2200" dirty="0" smtClean="0">
                <a:solidFill>
                  <a:srgbClr val="FF0000"/>
                </a:solidFill>
              </a:rPr>
              <a:t>Taková populace je v </a:t>
            </a:r>
            <a:r>
              <a:rPr lang="cs-CZ" sz="2200" dirty="0" err="1" smtClean="0">
                <a:solidFill>
                  <a:srgbClr val="FF0000"/>
                </a:solidFill>
              </a:rPr>
              <a:t>Hardy-Weinbergově</a:t>
            </a:r>
            <a:r>
              <a:rPr lang="cs-CZ" sz="2200" dirty="0" smtClean="0">
                <a:solidFill>
                  <a:srgbClr val="FF0000"/>
                </a:solidFill>
              </a:rPr>
              <a:t> rovnováze (</a:t>
            </a:r>
            <a:r>
              <a:rPr lang="cs-CZ" sz="2200" dirty="0" err="1" smtClean="0">
                <a:solidFill>
                  <a:srgbClr val="FF0000"/>
                </a:solidFill>
              </a:rPr>
              <a:t>HWE</a:t>
            </a:r>
            <a:r>
              <a:rPr lang="cs-CZ" sz="2200" dirty="0" smtClean="0">
                <a:solidFill>
                  <a:srgbClr val="FF0000"/>
                </a:solidFill>
              </a:rPr>
              <a:t>).</a:t>
            </a:r>
            <a:endParaRPr lang="en-US" sz="2200" dirty="0" smtClean="0">
              <a:solidFill>
                <a:srgbClr val="FF0000"/>
              </a:solidFill>
            </a:endParaRPr>
          </a:p>
        </p:txBody>
      </p:sp>
    </p:spTree>
    <p:extLst>
      <p:ext uri="{BB962C8B-B14F-4D97-AF65-F5344CB8AC3E}">
        <p14:creationId xmlns:p14="http://schemas.microsoft.com/office/powerpoint/2010/main" val="88046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8985" y="0"/>
            <a:ext cx="7886700" cy="1325563"/>
          </a:xfrm>
        </p:spPr>
        <p:txBody>
          <a:bodyPr/>
          <a:lstStyle/>
          <a:p>
            <a:pPr algn="ctr"/>
            <a:r>
              <a:rPr lang="cs-CZ" sz="4000" dirty="0">
                <a:solidFill>
                  <a:srgbClr val="C00000"/>
                </a:solidFill>
              </a:rPr>
              <a:t>Fitness</a:t>
            </a:r>
            <a:r>
              <a:rPr lang="cs-CZ" dirty="0" smtClean="0"/>
              <a:t> </a:t>
            </a:r>
            <a:r>
              <a:rPr lang="cs-CZ" sz="4000" dirty="0">
                <a:solidFill>
                  <a:srgbClr val="C00000"/>
                </a:solidFill>
              </a:rPr>
              <a:t>a selekce</a:t>
            </a:r>
          </a:p>
        </p:txBody>
      </p:sp>
      <p:sp>
        <p:nvSpPr>
          <p:cNvPr id="3" name="TextovéPole 2"/>
          <p:cNvSpPr txBox="1"/>
          <p:nvPr/>
        </p:nvSpPr>
        <p:spPr>
          <a:xfrm>
            <a:off x="477252" y="1170039"/>
            <a:ext cx="7926144" cy="3093154"/>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000" dirty="0" smtClean="0"/>
              <a:t>Zdatnost (fitness)  = úspěšnost v reprodukci</a:t>
            </a:r>
          </a:p>
          <a:p>
            <a:pPr marL="342900" indent="-342900">
              <a:spcBef>
                <a:spcPts val="1800"/>
              </a:spcBef>
              <a:buFont typeface="Arial" panose="020B0604020202020204" pitchFamily="34" charset="0"/>
              <a:buChar char="•"/>
            </a:pPr>
            <a:r>
              <a:rPr lang="cs-CZ" sz="2000" dirty="0" smtClean="0"/>
              <a:t>Relativní fitness (</a:t>
            </a:r>
            <a:r>
              <a:rPr lang="cs-CZ" sz="2000" i="1" dirty="0" smtClean="0"/>
              <a:t>w</a:t>
            </a:r>
            <a:r>
              <a:rPr lang="cs-CZ" sz="2000" dirty="0" smtClean="0"/>
              <a:t>) = 1 u genotypu s nejvyšší fitness v daném prostředí</a:t>
            </a:r>
          </a:p>
          <a:p>
            <a:pPr marL="342900" indent="-342900">
              <a:spcBef>
                <a:spcPts val="1800"/>
              </a:spcBef>
              <a:buFont typeface="Arial" panose="020B0604020202020204" pitchFamily="34" charset="0"/>
              <a:buChar char="•"/>
            </a:pPr>
            <a:r>
              <a:rPr lang="cs-CZ" sz="2000" dirty="0" smtClean="0"/>
              <a:t>Pokud jedinec nepřežije nebo se nemůže rozmnožit </a:t>
            </a:r>
            <a:r>
              <a:rPr lang="cs-CZ" sz="2000" dirty="0" smtClean="0">
                <a:sym typeface="Wingdings" panose="05000000000000000000" pitchFamily="2" charset="2"/>
              </a:rPr>
              <a:t> </a:t>
            </a:r>
            <a:r>
              <a:rPr lang="cs-CZ" sz="2000" i="1" dirty="0" smtClean="0">
                <a:sym typeface="Wingdings" panose="05000000000000000000" pitchFamily="2" charset="2"/>
              </a:rPr>
              <a:t>w</a:t>
            </a:r>
            <a:r>
              <a:rPr lang="cs-CZ" sz="2000" dirty="0" smtClean="0">
                <a:sym typeface="Wingdings" panose="05000000000000000000" pitchFamily="2" charset="2"/>
              </a:rPr>
              <a:t> = 0</a:t>
            </a:r>
            <a:r>
              <a:rPr lang="cs-CZ" sz="2000" dirty="0" smtClean="0"/>
              <a:t>  </a:t>
            </a:r>
          </a:p>
          <a:p>
            <a:pPr marL="342900" indent="-342900">
              <a:spcBef>
                <a:spcPts val="1800"/>
              </a:spcBef>
              <a:buFont typeface="Arial" panose="020B0604020202020204" pitchFamily="34" charset="0"/>
              <a:buChar char="•"/>
            </a:pPr>
            <a:r>
              <a:rPr lang="cs-CZ" sz="2000" dirty="0" smtClean="0"/>
              <a:t>Selekční koeficient  (</a:t>
            </a:r>
            <a:r>
              <a:rPr lang="cs-CZ" sz="2000" i="1" dirty="0" smtClean="0"/>
              <a:t>s</a:t>
            </a:r>
            <a:r>
              <a:rPr lang="cs-CZ" sz="2000" dirty="0" smtClean="0"/>
              <a:t>) - měří sílu přírodního výběru</a:t>
            </a:r>
          </a:p>
          <a:p>
            <a:pPr marL="342900" indent="-342900">
              <a:spcBef>
                <a:spcPts val="1800"/>
              </a:spcBef>
              <a:buFont typeface="Arial" panose="020B0604020202020204" pitchFamily="34" charset="0"/>
              <a:buChar char="•"/>
            </a:pPr>
            <a:r>
              <a:rPr lang="cs-CZ" sz="2000" i="1" dirty="0"/>
              <a:t>w</a:t>
            </a:r>
            <a:r>
              <a:rPr lang="cs-CZ" sz="2000" dirty="0" smtClean="0"/>
              <a:t> = 1 - </a:t>
            </a:r>
            <a:r>
              <a:rPr lang="cs-CZ" sz="2000" i="1" dirty="0" smtClean="0"/>
              <a:t>s</a:t>
            </a:r>
          </a:p>
          <a:p>
            <a:pPr marL="342900" indent="-342900">
              <a:spcBef>
                <a:spcPts val="1800"/>
              </a:spcBef>
              <a:buFont typeface="Arial" panose="020B0604020202020204" pitchFamily="34" charset="0"/>
              <a:buChar char="•"/>
            </a:pPr>
            <a:r>
              <a:rPr lang="cs-CZ" sz="2000" dirty="0" smtClean="0"/>
              <a:t>Pokud </a:t>
            </a:r>
            <a:r>
              <a:rPr lang="cs-CZ" sz="2000" i="1" dirty="0" smtClean="0"/>
              <a:t>s </a:t>
            </a:r>
            <a:r>
              <a:rPr lang="cs-CZ" sz="2000" dirty="0" smtClean="0"/>
              <a:t>= 1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genotyp je letální</a:t>
            </a:r>
            <a:endParaRPr lang="cs-CZ" sz="2000" dirty="0" smtClean="0"/>
          </a:p>
        </p:txBody>
      </p:sp>
      <p:graphicFrame>
        <p:nvGraphicFramePr>
          <p:cNvPr id="4" name="Tabulka 3"/>
          <p:cNvGraphicFramePr>
            <a:graphicFrameLocks noGrp="1"/>
          </p:cNvGraphicFramePr>
          <p:nvPr>
            <p:extLst>
              <p:ext uri="{D42A27DB-BD31-4B8C-83A1-F6EECF244321}">
                <p14:modId xmlns:p14="http://schemas.microsoft.com/office/powerpoint/2010/main" val="1079004567"/>
              </p:ext>
            </p:extLst>
          </p:nvPr>
        </p:nvGraphicFramePr>
        <p:xfrm>
          <a:off x="402483" y="4387713"/>
          <a:ext cx="7564916" cy="2225040"/>
        </p:xfrm>
        <a:graphic>
          <a:graphicData uri="http://schemas.openxmlformats.org/drawingml/2006/table">
            <a:tbl>
              <a:tblPr firstRow="1" bandRow="1">
                <a:tableStyleId>{5940675A-B579-460E-94D1-54222C63F5DA}</a:tableStyleId>
              </a:tblPr>
              <a:tblGrid>
                <a:gridCol w="2398005"/>
                <a:gridCol w="1729648"/>
                <a:gridCol w="1729648"/>
                <a:gridCol w="1707615"/>
              </a:tblGrid>
              <a:tr h="370840">
                <a:tc>
                  <a:txBody>
                    <a:bodyPr/>
                    <a:lstStyle/>
                    <a:p>
                      <a:r>
                        <a:rPr lang="cs-CZ" sz="2200" b="1" dirty="0" smtClean="0"/>
                        <a:t>Genotypy</a:t>
                      </a:r>
                      <a:endParaRPr lang="en-US" sz="2200" b="1" dirty="0"/>
                    </a:p>
                  </a:txBody>
                  <a:tcPr/>
                </a:tc>
                <a:tc>
                  <a:txBody>
                    <a:bodyPr/>
                    <a:lstStyle/>
                    <a:p>
                      <a:r>
                        <a:rPr lang="cs-CZ" sz="2200" b="1" i="1" dirty="0" err="1" smtClean="0"/>
                        <a:t>A</a:t>
                      </a:r>
                      <a:r>
                        <a:rPr lang="cs-CZ" sz="2200" b="1" i="1" baseline="30000" dirty="0" err="1" smtClean="0"/>
                        <a:t>1</a:t>
                      </a:r>
                      <a:r>
                        <a:rPr lang="cs-CZ" sz="2200" b="1" i="1" dirty="0" err="1" smtClean="0"/>
                        <a:t>A</a:t>
                      </a:r>
                      <a:r>
                        <a:rPr lang="cs-CZ" sz="2200" b="1" i="1" baseline="30000" dirty="0" err="1" smtClean="0"/>
                        <a:t>1</a:t>
                      </a:r>
                      <a:endParaRPr lang="en-US" sz="2200" b="1" i="1" baseline="30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200" b="1" i="1" dirty="0" err="1" smtClean="0"/>
                        <a:t>A</a:t>
                      </a:r>
                      <a:r>
                        <a:rPr lang="cs-CZ" sz="2200" b="1" i="1" baseline="30000" dirty="0" err="1" smtClean="0"/>
                        <a:t>1</a:t>
                      </a:r>
                      <a:r>
                        <a:rPr lang="cs-CZ" sz="2200" b="1" i="1" dirty="0" err="1" smtClean="0"/>
                        <a:t>A</a:t>
                      </a:r>
                      <a:r>
                        <a:rPr lang="cs-CZ" sz="2200" b="1" i="1" baseline="30000" dirty="0" err="1" smtClean="0"/>
                        <a:t>2</a:t>
                      </a:r>
                      <a:endParaRPr lang="en-US" sz="2200" b="1" i="1" baseline="30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200" b="1" i="1" dirty="0" err="1" smtClean="0"/>
                        <a:t>A</a:t>
                      </a:r>
                      <a:r>
                        <a:rPr lang="cs-CZ" sz="2200" b="1" i="1" baseline="30000" dirty="0" err="1" smtClean="0"/>
                        <a:t>2</a:t>
                      </a:r>
                      <a:r>
                        <a:rPr lang="cs-CZ" sz="2200" b="1" i="1" dirty="0" err="1" smtClean="0"/>
                        <a:t>A</a:t>
                      </a:r>
                      <a:r>
                        <a:rPr lang="cs-CZ" sz="2200" b="1" i="1" baseline="30000" dirty="0" err="1" smtClean="0"/>
                        <a:t>2</a:t>
                      </a:r>
                      <a:endParaRPr lang="en-US" sz="2200" b="1" dirty="0"/>
                    </a:p>
                  </a:txBody>
                  <a:tcPr/>
                </a:tc>
              </a:tr>
              <a:tr h="370840">
                <a:tc>
                  <a:txBody>
                    <a:bodyPr/>
                    <a:lstStyle/>
                    <a:p>
                      <a:r>
                        <a:rPr lang="cs-CZ" sz="2000" dirty="0" smtClean="0"/>
                        <a:t>Průměrný počet potomků</a:t>
                      </a:r>
                      <a:endParaRPr lang="en-US" sz="2000" dirty="0"/>
                    </a:p>
                  </a:txBody>
                  <a:tcPr/>
                </a:tc>
                <a:tc>
                  <a:txBody>
                    <a:bodyPr/>
                    <a:lstStyle/>
                    <a:p>
                      <a:r>
                        <a:rPr lang="cs-CZ" sz="2000" dirty="0" smtClean="0"/>
                        <a:t>10</a:t>
                      </a:r>
                      <a:endParaRPr lang="en-US" sz="2000" dirty="0"/>
                    </a:p>
                  </a:txBody>
                  <a:tcPr/>
                </a:tc>
                <a:tc>
                  <a:txBody>
                    <a:bodyPr/>
                    <a:lstStyle/>
                    <a:p>
                      <a:r>
                        <a:rPr lang="cs-CZ" sz="2000" dirty="0" smtClean="0"/>
                        <a:t>5</a:t>
                      </a:r>
                      <a:endParaRPr lang="en-US" sz="2000" dirty="0"/>
                    </a:p>
                  </a:txBody>
                  <a:tcPr/>
                </a:tc>
                <a:tc>
                  <a:txBody>
                    <a:bodyPr/>
                    <a:lstStyle/>
                    <a:p>
                      <a:r>
                        <a:rPr lang="cs-CZ" sz="2000" dirty="0" smtClean="0"/>
                        <a:t>2</a:t>
                      </a:r>
                      <a:endParaRPr lang="en-US" sz="2000" dirty="0"/>
                    </a:p>
                  </a:txBody>
                  <a:tcPr/>
                </a:tc>
              </a:tr>
              <a:tr h="370840">
                <a:tc>
                  <a:txBody>
                    <a:bodyPr/>
                    <a:lstStyle/>
                    <a:p>
                      <a:r>
                        <a:rPr lang="cs-CZ" sz="2000" dirty="0" smtClean="0"/>
                        <a:t>Relativní fitness (</a:t>
                      </a:r>
                      <a:r>
                        <a:rPr lang="cs-CZ" sz="2000" i="1" dirty="0" smtClean="0"/>
                        <a:t>w</a:t>
                      </a:r>
                      <a:r>
                        <a:rPr lang="cs-CZ" sz="2000" dirty="0" smtClean="0"/>
                        <a:t>)</a:t>
                      </a:r>
                      <a:endParaRPr lang="en-US" sz="2000" dirty="0"/>
                    </a:p>
                  </a:txBody>
                  <a:tcPr/>
                </a:tc>
                <a:tc>
                  <a:txBody>
                    <a:bodyPr/>
                    <a:lstStyle/>
                    <a:p>
                      <a:r>
                        <a:rPr lang="cs-CZ" sz="2000" dirty="0" smtClean="0"/>
                        <a:t>10/10 = </a:t>
                      </a:r>
                      <a:r>
                        <a:rPr lang="cs-CZ" sz="2000" b="1" dirty="0" smtClean="0">
                          <a:solidFill>
                            <a:srgbClr val="0070C0"/>
                          </a:solidFill>
                        </a:rPr>
                        <a:t>1</a:t>
                      </a:r>
                      <a:endParaRPr lang="en-US" sz="2000" b="1" dirty="0">
                        <a:solidFill>
                          <a:srgbClr val="0070C0"/>
                        </a:solidFill>
                      </a:endParaRPr>
                    </a:p>
                  </a:txBody>
                  <a:tcPr/>
                </a:tc>
                <a:tc>
                  <a:txBody>
                    <a:bodyPr/>
                    <a:lstStyle/>
                    <a:p>
                      <a:pPr marL="0" algn="l" defTabSz="914400" rtl="0" eaLnBrk="1" latinLnBrk="0" hangingPunct="1"/>
                      <a:r>
                        <a:rPr lang="cs-CZ" sz="2000" dirty="0" smtClean="0"/>
                        <a:t>5/10 = </a:t>
                      </a:r>
                      <a:r>
                        <a:rPr lang="cs-CZ" sz="2000" b="1" kern="1200" dirty="0" smtClean="0">
                          <a:solidFill>
                            <a:srgbClr val="0070C0"/>
                          </a:solidFill>
                          <a:latin typeface="+mn-lt"/>
                          <a:ea typeface="+mn-ea"/>
                          <a:cs typeface="+mn-cs"/>
                        </a:rPr>
                        <a:t>0,5</a:t>
                      </a:r>
                      <a:endParaRPr lang="en-US" sz="2000" b="1" kern="1200" dirty="0">
                        <a:solidFill>
                          <a:srgbClr val="0070C0"/>
                        </a:solidFill>
                        <a:latin typeface="+mn-lt"/>
                        <a:ea typeface="+mn-ea"/>
                        <a:cs typeface="+mn-cs"/>
                      </a:endParaRPr>
                    </a:p>
                  </a:txBody>
                  <a:tcPr/>
                </a:tc>
                <a:tc>
                  <a:txBody>
                    <a:bodyPr/>
                    <a:lstStyle/>
                    <a:p>
                      <a:pPr marL="0" algn="l" defTabSz="914400" rtl="0" eaLnBrk="1" latinLnBrk="0" hangingPunct="1"/>
                      <a:r>
                        <a:rPr lang="cs-CZ" sz="2000" dirty="0" smtClean="0"/>
                        <a:t>2/10 = </a:t>
                      </a:r>
                      <a:r>
                        <a:rPr lang="cs-CZ" sz="2000" b="1" kern="1200" dirty="0" smtClean="0">
                          <a:solidFill>
                            <a:srgbClr val="0070C0"/>
                          </a:solidFill>
                          <a:latin typeface="+mn-lt"/>
                          <a:ea typeface="+mn-ea"/>
                          <a:cs typeface="+mn-cs"/>
                        </a:rPr>
                        <a:t>0,2</a:t>
                      </a:r>
                      <a:endParaRPr lang="en-US" sz="2000" b="1" kern="1200" dirty="0">
                        <a:solidFill>
                          <a:srgbClr val="0070C0"/>
                        </a:solidFill>
                        <a:latin typeface="+mn-lt"/>
                        <a:ea typeface="+mn-ea"/>
                        <a:cs typeface="+mn-cs"/>
                      </a:endParaRPr>
                    </a:p>
                  </a:txBody>
                  <a:tcPr/>
                </a:tc>
              </a:tr>
              <a:tr h="370840">
                <a:tc>
                  <a:txBody>
                    <a:bodyPr/>
                    <a:lstStyle/>
                    <a:p>
                      <a:r>
                        <a:rPr lang="cs-CZ" sz="2000" dirty="0" smtClean="0"/>
                        <a:t>Selekční koeficient (</a:t>
                      </a:r>
                      <a:r>
                        <a:rPr lang="cs-CZ" sz="2000" i="1" dirty="0" smtClean="0"/>
                        <a:t>s</a:t>
                      </a:r>
                      <a:r>
                        <a:rPr lang="cs-CZ" sz="2000" dirty="0" smtClean="0"/>
                        <a:t>) = 1 - </a:t>
                      </a:r>
                      <a:r>
                        <a:rPr lang="cs-CZ" sz="2000" i="1" dirty="0" smtClean="0"/>
                        <a:t>w</a:t>
                      </a:r>
                      <a:endParaRPr lang="en-US" sz="2000" i="1" dirty="0"/>
                    </a:p>
                  </a:txBody>
                  <a:tcPr/>
                </a:tc>
                <a:tc>
                  <a:txBody>
                    <a:bodyPr/>
                    <a:lstStyle/>
                    <a:p>
                      <a:r>
                        <a:rPr lang="cs-CZ" sz="2000" dirty="0" smtClean="0"/>
                        <a:t>1-1</a:t>
                      </a:r>
                      <a:r>
                        <a:rPr lang="cs-CZ" sz="2000" baseline="0" dirty="0" smtClean="0"/>
                        <a:t> = </a:t>
                      </a:r>
                      <a:r>
                        <a:rPr lang="cs-CZ" sz="2000" b="1" baseline="0" dirty="0" smtClean="0">
                          <a:solidFill>
                            <a:srgbClr val="FF0000"/>
                          </a:solidFill>
                        </a:rPr>
                        <a:t>0</a:t>
                      </a:r>
                      <a:endParaRPr lang="en-US" sz="2000" b="1" dirty="0">
                        <a:solidFill>
                          <a:srgbClr val="FF0000"/>
                        </a:solidFill>
                      </a:endParaRPr>
                    </a:p>
                  </a:txBody>
                  <a:tcPr/>
                </a:tc>
                <a:tc>
                  <a:txBody>
                    <a:bodyPr/>
                    <a:lstStyle/>
                    <a:p>
                      <a:r>
                        <a:rPr lang="cs-CZ" sz="2000" dirty="0" smtClean="0"/>
                        <a:t>1-0,5 = </a:t>
                      </a:r>
                      <a:r>
                        <a:rPr lang="cs-CZ" sz="2000" b="1" kern="1200" baseline="0" dirty="0" smtClean="0">
                          <a:solidFill>
                            <a:srgbClr val="FF0000"/>
                          </a:solidFill>
                          <a:latin typeface="+mn-lt"/>
                          <a:ea typeface="+mn-ea"/>
                          <a:cs typeface="+mn-cs"/>
                        </a:rPr>
                        <a:t>0,5</a:t>
                      </a:r>
                      <a:endParaRPr lang="en-US" sz="2000" b="1" kern="1200" baseline="0" dirty="0">
                        <a:solidFill>
                          <a:srgbClr val="FF0000"/>
                        </a:solidFill>
                        <a:latin typeface="+mn-lt"/>
                        <a:ea typeface="+mn-ea"/>
                        <a:cs typeface="+mn-cs"/>
                      </a:endParaRPr>
                    </a:p>
                  </a:txBody>
                  <a:tcPr/>
                </a:tc>
                <a:tc>
                  <a:txBody>
                    <a:bodyPr/>
                    <a:lstStyle/>
                    <a:p>
                      <a:pPr marL="0" algn="l" defTabSz="914400" rtl="0" eaLnBrk="1" latinLnBrk="0" hangingPunct="1"/>
                      <a:r>
                        <a:rPr lang="cs-CZ" sz="2000" dirty="0" smtClean="0"/>
                        <a:t>1-0,2 = </a:t>
                      </a:r>
                      <a:r>
                        <a:rPr lang="cs-CZ" sz="2000" b="1" kern="1200" baseline="0" dirty="0" smtClean="0">
                          <a:solidFill>
                            <a:srgbClr val="FF0000"/>
                          </a:solidFill>
                          <a:latin typeface="+mn-lt"/>
                          <a:ea typeface="+mn-ea"/>
                          <a:cs typeface="+mn-cs"/>
                        </a:rPr>
                        <a:t>0,8</a:t>
                      </a:r>
                      <a:endParaRPr lang="en-US" sz="2000" b="1" kern="1200" baseline="0" dirty="0">
                        <a:solidFill>
                          <a:srgbClr val="FF0000"/>
                        </a:solidFill>
                        <a:latin typeface="+mn-lt"/>
                        <a:ea typeface="+mn-ea"/>
                        <a:cs typeface="+mn-cs"/>
                      </a:endParaRPr>
                    </a:p>
                  </a:txBody>
                  <a:tcPr/>
                </a:tc>
              </a:tr>
            </a:tbl>
          </a:graphicData>
        </a:graphic>
      </p:graphicFrame>
    </p:spTree>
    <p:extLst>
      <p:ext uri="{BB962C8B-B14F-4D97-AF65-F5344CB8AC3E}">
        <p14:creationId xmlns:p14="http://schemas.microsoft.com/office/powerpoint/2010/main" val="37041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8985" y="0"/>
            <a:ext cx="7886700" cy="1325563"/>
          </a:xfrm>
        </p:spPr>
        <p:txBody>
          <a:bodyPr/>
          <a:lstStyle/>
          <a:p>
            <a:pPr algn="ctr"/>
            <a:r>
              <a:rPr lang="cs-CZ" sz="4000" dirty="0">
                <a:solidFill>
                  <a:srgbClr val="C00000"/>
                </a:solidFill>
              </a:rPr>
              <a:t>Fitness</a:t>
            </a:r>
            <a:r>
              <a:rPr lang="cs-CZ" dirty="0" smtClean="0"/>
              <a:t> </a:t>
            </a:r>
            <a:r>
              <a:rPr lang="cs-CZ" sz="4000" dirty="0">
                <a:solidFill>
                  <a:srgbClr val="C00000"/>
                </a:solidFill>
              </a:rPr>
              <a:t>a selekce</a:t>
            </a:r>
          </a:p>
        </p:txBody>
      </p:sp>
      <p:graphicFrame>
        <p:nvGraphicFramePr>
          <p:cNvPr id="4" name="Tabulka 3"/>
          <p:cNvGraphicFramePr>
            <a:graphicFrameLocks noGrp="1"/>
          </p:cNvGraphicFramePr>
          <p:nvPr>
            <p:extLst>
              <p:ext uri="{D42A27DB-BD31-4B8C-83A1-F6EECF244321}">
                <p14:modId xmlns:p14="http://schemas.microsoft.com/office/powerpoint/2010/main" val="2530917262"/>
              </p:ext>
            </p:extLst>
          </p:nvPr>
        </p:nvGraphicFramePr>
        <p:xfrm>
          <a:off x="528810" y="1280956"/>
          <a:ext cx="8119431" cy="4023360"/>
        </p:xfrm>
        <a:graphic>
          <a:graphicData uri="http://schemas.openxmlformats.org/drawingml/2006/table">
            <a:tbl>
              <a:tblPr firstRow="1" bandRow="1">
                <a:tableStyleId>{5940675A-B579-460E-94D1-54222C63F5DA}</a:tableStyleId>
              </a:tblPr>
              <a:tblGrid>
                <a:gridCol w="2498110"/>
                <a:gridCol w="1743384"/>
                <a:gridCol w="1892456"/>
                <a:gridCol w="1985481"/>
              </a:tblGrid>
              <a:tr h="370840">
                <a:tc>
                  <a:txBody>
                    <a:bodyPr/>
                    <a:lstStyle/>
                    <a:p>
                      <a:r>
                        <a:rPr lang="cs-CZ" sz="2200" b="1" dirty="0" smtClean="0"/>
                        <a:t>Genotypy</a:t>
                      </a:r>
                      <a:endParaRPr lang="en-US" sz="2200" b="1" dirty="0"/>
                    </a:p>
                  </a:txBody>
                  <a:tcPr/>
                </a:tc>
                <a:tc>
                  <a:txBody>
                    <a:bodyPr/>
                    <a:lstStyle/>
                    <a:p>
                      <a:r>
                        <a:rPr lang="cs-CZ" sz="2200" b="1" i="1" dirty="0" err="1" smtClean="0"/>
                        <a:t>A</a:t>
                      </a:r>
                      <a:r>
                        <a:rPr lang="cs-CZ" sz="2200" b="1" i="1" baseline="30000" dirty="0" err="1" smtClean="0"/>
                        <a:t>1</a:t>
                      </a:r>
                      <a:r>
                        <a:rPr lang="cs-CZ" sz="2200" b="1" i="1" dirty="0" err="1" smtClean="0"/>
                        <a:t>A</a:t>
                      </a:r>
                      <a:r>
                        <a:rPr lang="cs-CZ" sz="2200" b="1" i="1" baseline="30000" dirty="0" err="1" smtClean="0"/>
                        <a:t>1</a:t>
                      </a:r>
                      <a:endParaRPr lang="en-US" sz="2200" b="1" i="1" baseline="30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200" b="1" i="1" dirty="0" err="1" smtClean="0"/>
                        <a:t>A</a:t>
                      </a:r>
                      <a:r>
                        <a:rPr lang="cs-CZ" sz="2200" b="1" i="1" baseline="30000" dirty="0" err="1" smtClean="0"/>
                        <a:t>1</a:t>
                      </a:r>
                      <a:r>
                        <a:rPr lang="cs-CZ" sz="2200" b="1" i="1" dirty="0" err="1" smtClean="0"/>
                        <a:t>A</a:t>
                      </a:r>
                      <a:r>
                        <a:rPr lang="cs-CZ" sz="2200" b="1" i="1" baseline="30000" dirty="0" err="1" smtClean="0"/>
                        <a:t>2</a:t>
                      </a:r>
                      <a:endParaRPr lang="en-US" sz="2200" b="1" i="1" baseline="30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200" b="1" i="1" dirty="0" err="1" smtClean="0"/>
                        <a:t>A</a:t>
                      </a:r>
                      <a:r>
                        <a:rPr lang="cs-CZ" sz="2200" b="1" i="1" baseline="30000" dirty="0" err="1" smtClean="0"/>
                        <a:t>2</a:t>
                      </a:r>
                      <a:r>
                        <a:rPr lang="cs-CZ" sz="2200" b="1" i="1" dirty="0" err="1" smtClean="0"/>
                        <a:t>A</a:t>
                      </a:r>
                      <a:r>
                        <a:rPr lang="cs-CZ" sz="2200" b="1" i="1" baseline="30000" dirty="0" err="1" smtClean="0"/>
                        <a:t>2</a:t>
                      </a:r>
                      <a:endParaRPr lang="en-US" sz="2200" b="1" dirty="0"/>
                    </a:p>
                  </a:txBody>
                  <a:tcPr/>
                </a:tc>
              </a:tr>
              <a:tr h="370840">
                <a:tc>
                  <a:txBody>
                    <a:bodyPr/>
                    <a:lstStyle/>
                    <a:p>
                      <a:r>
                        <a:rPr lang="cs-CZ" sz="2000" dirty="0" smtClean="0"/>
                        <a:t>Průměrný počet potomků</a:t>
                      </a:r>
                      <a:endParaRPr lang="en-US" sz="2000" dirty="0"/>
                    </a:p>
                  </a:txBody>
                  <a:tcPr/>
                </a:tc>
                <a:tc>
                  <a:txBody>
                    <a:bodyPr/>
                    <a:lstStyle/>
                    <a:p>
                      <a:r>
                        <a:rPr lang="cs-CZ" sz="2000" dirty="0" smtClean="0"/>
                        <a:t>10</a:t>
                      </a:r>
                      <a:endParaRPr lang="en-US" sz="2000" dirty="0"/>
                    </a:p>
                  </a:txBody>
                  <a:tcPr/>
                </a:tc>
                <a:tc>
                  <a:txBody>
                    <a:bodyPr/>
                    <a:lstStyle/>
                    <a:p>
                      <a:r>
                        <a:rPr lang="cs-CZ" sz="2000" dirty="0" smtClean="0"/>
                        <a:t>5</a:t>
                      </a:r>
                      <a:endParaRPr lang="en-US" sz="2000" dirty="0"/>
                    </a:p>
                  </a:txBody>
                  <a:tcPr/>
                </a:tc>
                <a:tc>
                  <a:txBody>
                    <a:bodyPr/>
                    <a:lstStyle/>
                    <a:p>
                      <a:r>
                        <a:rPr lang="cs-CZ" sz="2000" dirty="0" smtClean="0"/>
                        <a:t>2</a:t>
                      </a:r>
                      <a:endParaRPr lang="en-US" sz="2000" dirty="0"/>
                    </a:p>
                  </a:txBody>
                  <a:tcPr/>
                </a:tc>
              </a:tr>
              <a:tr h="370840">
                <a:tc>
                  <a:txBody>
                    <a:bodyPr/>
                    <a:lstStyle/>
                    <a:p>
                      <a:r>
                        <a:rPr lang="cs-CZ" sz="2000" dirty="0" smtClean="0"/>
                        <a:t>Relativní fitness (</a:t>
                      </a:r>
                      <a:r>
                        <a:rPr lang="cs-CZ" sz="2000" i="1" dirty="0" smtClean="0"/>
                        <a:t>w</a:t>
                      </a:r>
                      <a:r>
                        <a:rPr lang="cs-CZ" sz="2000" dirty="0" smtClean="0"/>
                        <a:t>)</a:t>
                      </a:r>
                      <a:endParaRPr lang="en-US" sz="2000" dirty="0"/>
                    </a:p>
                  </a:txBody>
                  <a:tcPr/>
                </a:tc>
                <a:tc>
                  <a:txBody>
                    <a:bodyPr/>
                    <a:lstStyle/>
                    <a:p>
                      <a:r>
                        <a:rPr lang="cs-CZ" sz="2000" dirty="0" smtClean="0"/>
                        <a:t>10/10 = </a:t>
                      </a:r>
                      <a:r>
                        <a:rPr lang="cs-CZ" sz="2000" b="1" dirty="0" smtClean="0">
                          <a:solidFill>
                            <a:srgbClr val="0070C0"/>
                          </a:solidFill>
                        </a:rPr>
                        <a:t>1</a:t>
                      </a:r>
                      <a:endParaRPr lang="en-US" sz="2000" b="1" dirty="0">
                        <a:solidFill>
                          <a:srgbClr val="0070C0"/>
                        </a:solidFill>
                      </a:endParaRPr>
                    </a:p>
                  </a:txBody>
                  <a:tcPr/>
                </a:tc>
                <a:tc>
                  <a:txBody>
                    <a:bodyPr/>
                    <a:lstStyle/>
                    <a:p>
                      <a:pPr marL="0" algn="l" defTabSz="914400" rtl="0" eaLnBrk="1" latinLnBrk="0" hangingPunct="1"/>
                      <a:r>
                        <a:rPr lang="cs-CZ" sz="2000" dirty="0" smtClean="0"/>
                        <a:t>5/10 = </a:t>
                      </a:r>
                      <a:r>
                        <a:rPr lang="cs-CZ" sz="2000" b="1" kern="1200" dirty="0" smtClean="0">
                          <a:solidFill>
                            <a:srgbClr val="0070C0"/>
                          </a:solidFill>
                          <a:latin typeface="+mn-lt"/>
                          <a:ea typeface="+mn-ea"/>
                          <a:cs typeface="+mn-cs"/>
                        </a:rPr>
                        <a:t>0,5</a:t>
                      </a:r>
                      <a:endParaRPr lang="en-US" sz="2000" b="1" kern="1200" dirty="0">
                        <a:solidFill>
                          <a:srgbClr val="0070C0"/>
                        </a:solidFill>
                        <a:latin typeface="+mn-lt"/>
                        <a:ea typeface="+mn-ea"/>
                        <a:cs typeface="+mn-cs"/>
                      </a:endParaRPr>
                    </a:p>
                  </a:txBody>
                  <a:tcPr/>
                </a:tc>
                <a:tc>
                  <a:txBody>
                    <a:bodyPr/>
                    <a:lstStyle/>
                    <a:p>
                      <a:pPr marL="0" algn="l" defTabSz="914400" rtl="0" eaLnBrk="1" latinLnBrk="0" hangingPunct="1"/>
                      <a:r>
                        <a:rPr lang="cs-CZ" sz="2000" dirty="0" smtClean="0"/>
                        <a:t>2/10 = </a:t>
                      </a:r>
                      <a:r>
                        <a:rPr lang="cs-CZ" sz="2000" b="1" kern="1200" dirty="0" smtClean="0">
                          <a:solidFill>
                            <a:srgbClr val="0070C0"/>
                          </a:solidFill>
                          <a:latin typeface="+mn-lt"/>
                          <a:ea typeface="+mn-ea"/>
                          <a:cs typeface="+mn-cs"/>
                        </a:rPr>
                        <a:t>0,2</a:t>
                      </a:r>
                      <a:endParaRPr lang="en-US" sz="2000" b="1" kern="1200" dirty="0">
                        <a:solidFill>
                          <a:srgbClr val="0070C0"/>
                        </a:solidFill>
                        <a:latin typeface="+mn-lt"/>
                        <a:ea typeface="+mn-ea"/>
                        <a:cs typeface="+mn-cs"/>
                      </a:endParaRPr>
                    </a:p>
                  </a:txBody>
                  <a:tcPr/>
                </a:tc>
              </a:tr>
              <a:tr h="370840">
                <a:tc>
                  <a:txBody>
                    <a:bodyPr/>
                    <a:lstStyle/>
                    <a:p>
                      <a:r>
                        <a:rPr lang="cs-CZ" sz="2000" dirty="0" smtClean="0"/>
                        <a:t>Selekční koeficient (</a:t>
                      </a:r>
                      <a:r>
                        <a:rPr lang="cs-CZ" sz="2000" i="1" dirty="0" smtClean="0"/>
                        <a:t>s</a:t>
                      </a:r>
                      <a:r>
                        <a:rPr lang="cs-CZ" sz="2000" dirty="0" smtClean="0"/>
                        <a:t>) = 1 - </a:t>
                      </a:r>
                      <a:r>
                        <a:rPr lang="cs-CZ" sz="2000" i="1" dirty="0" smtClean="0"/>
                        <a:t>w</a:t>
                      </a:r>
                      <a:endParaRPr lang="en-US" sz="2000" i="1" dirty="0"/>
                    </a:p>
                  </a:txBody>
                  <a:tcPr/>
                </a:tc>
                <a:tc>
                  <a:txBody>
                    <a:bodyPr/>
                    <a:lstStyle/>
                    <a:p>
                      <a:r>
                        <a:rPr lang="cs-CZ" sz="2000" dirty="0" smtClean="0"/>
                        <a:t>1-1</a:t>
                      </a:r>
                      <a:r>
                        <a:rPr lang="cs-CZ" sz="2000" baseline="0" dirty="0" smtClean="0"/>
                        <a:t> = </a:t>
                      </a:r>
                      <a:r>
                        <a:rPr lang="cs-CZ" sz="2000" b="1" baseline="0" dirty="0" smtClean="0">
                          <a:solidFill>
                            <a:srgbClr val="FF0000"/>
                          </a:solidFill>
                        </a:rPr>
                        <a:t>0</a:t>
                      </a:r>
                      <a:endParaRPr lang="en-US" sz="2000" b="1" dirty="0">
                        <a:solidFill>
                          <a:srgbClr val="FF0000"/>
                        </a:solidFill>
                      </a:endParaRPr>
                    </a:p>
                  </a:txBody>
                  <a:tcPr/>
                </a:tc>
                <a:tc>
                  <a:txBody>
                    <a:bodyPr/>
                    <a:lstStyle/>
                    <a:p>
                      <a:r>
                        <a:rPr lang="cs-CZ" sz="2000" dirty="0" smtClean="0"/>
                        <a:t>1-0,5 = </a:t>
                      </a:r>
                      <a:r>
                        <a:rPr lang="cs-CZ" sz="2000" b="1" kern="1200" baseline="0" dirty="0" smtClean="0">
                          <a:solidFill>
                            <a:srgbClr val="FF0000"/>
                          </a:solidFill>
                          <a:latin typeface="+mn-lt"/>
                          <a:ea typeface="+mn-ea"/>
                          <a:cs typeface="+mn-cs"/>
                        </a:rPr>
                        <a:t>0,5</a:t>
                      </a:r>
                      <a:endParaRPr lang="en-US" sz="2000" b="1" kern="1200" baseline="0" dirty="0">
                        <a:solidFill>
                          <a:srgbClr val="FF0000"/>
                        </a:solidFill>
                        <a:latin typeface="+mn-lt"/>
                        <a:ea typeface="+mn-ea"/>
                        <a:cs typeface="+mn-cs"/>
                      </a:endParaRPr>
                    </a:p>
                  </a:txBody>
                  <a:tcPr/>
                </a:tc>
                <a:tc>
                  <a:txBody>
                    <a:bodyPr/>
                    <a:lstStyle/>
                    <a:p>
                      <a:pPr marL="0" algn="l" defTabSz="914400" rtl="0" eaLnBrk="1" latinLnBrk="0" hangingPunct="1"/>
                      <a:r>
                        <a:rPr lang="cs-CZ" sz="2000" dirty="0" smtClean="0"/>
                        <a:t>1-0,2 = </a:t>
                      </a:r>
                      <a:r>
                        <a:rPr lang="cs-CZ" sz="2000" b="1" kern="1200" baseline="0" dirty="0" smtClean="0">
                          <a:solidFill>
                            <a:srgbClr val="FF0000"/>
                          </a:solidFill>
                          <a:latin typeface="+mn-lt"/>
                          <a:ea typeface="+mn-ea"/>
                          <a:cs typeface="+mn-cs"/>
                        </a:rPr>
                        <a:t>0,8</a:t>
                      </a:r>
                      <a:endParaRPr lang="en-US" sz="2000" b="1" kern="1200" baseline="0" dirty="0">
                        <a:solidFill>
                          <a:srgbClr val="FF0000"/>
                        </a:solidFill>
                        <a:latin typeface="+mn-lt"/>
                        <a:ea typeface="+mn-ea"/>
                        <a:cs typeface="+mn-cs"/>
                      </a:endParaRPr>
                    </a:p>
                  </a:txBody>
                  <a:tcPr/>
                </a:tc>
              </a:tr>
              <a:tr h="370840">
                <a:tc>
                  <a:txBody>
                    <a:bodyPr/>
                    <a:lstStyle/>
                    <a:p>
                      <a:r>
                        <a:rPr lang="cs-CZ" sz="2000" dirty="0" smtClean="0"/>
                        <a:t>Počáteční</a:t>
                      </a:r>
                      <a:r>
                        <a:rPr lang="cs-CZ" sz="2000" baseline="0" dirty="0" smtClean="0"/>
                        <a:t> frekvence</a:t>
                      </a:r>
                      <a:endParaRPr lang="en-US" sz="2000" dirty="0"/>
                    </a:p>
                  </a:txBody>
                  <a:tcPr/>
                </a:tc>
                <a:tc>
                  <a:txBody>
                    <a:bodyPr/>
                    <a:lstStyle/>
                    <a:p>
                      <a:r>
                        <a:rPr lang="cs-CZ" sz="2000" dirty="0" smtClean="0"/>
                        <a:t>0,25</a:t>
                      </a:r>
                      <a:endParaRPr lang="en-US" sz="2000" dirty="0"/>
                    </a:p>
                  </a:txBody>
                  <a:tcPr/>
                </a:tc>
                <a:tc>
                  <a:txBody>
                    <a:bodyPr/>
                    <a:lstStyle/>
                    <a:p>
                      <a:r>
                        <a:rPr lang="cs-CZ" sz="2000" dirty="0" smtClean="0"/>
                        <a:t>0,5</a:t>
                      </a:r>
                      <a:endParaRPr lang="en-US" sz="2000" dirty="0"/>
                    </a:p>
                  </a:txBody>
                  <a:tcPr/>
                </a:tc>
                <a:tc>
                  <a:txBody>
                    <a:bodyPr/>
                    <a:lstStyle/>
                    <a:p>
                      <a:r>
                        <a:rPr lang="cs-CZ" sz="2000" dirty="0" smtClean="0"/>
                        <a:t>0,25</a:t>
                      </a:r>
                      <a:endParaRPr lang="en-US" sz="2000" dirty="0"/>
                    </a:p>
                  </a:txBody>
                  <a:tcPr/>
                </a:tc>
              </a:tr>
              <a:tr h="370840">
                <a:tc>
                  <a:txBody>
                    <a:bodyPr/>
                    <a:lstStyle/>
                    <a:p>
                      <a:r>
                        <a:rPr lang="cs-CZ" sz="2000" dirty="0" smtClean="0"/>
                        <a:t>Relativní příspěvek do další generace</a:t>
                      </a:r>
                      <a:endParaRPr lang="en-US" sz="2000" dirty="0"/>
                    </a:p>
                  </a:txBody>
                  <a:tcPr/>
                </a:tc>
                <a:tc>
                  <a:txBody>
                    <a:bodyPr/>
                    <a:lstStyle/>
                    <a:p>
                      <a:r>
                        <a:rPr lang="cs-CZ" sz="2000" dirty="0" smtClean="0"/>
                        <a:t>0,25 × 1 = 0,25</a:t>
                      </a:r>
                      <a:endParaRPr lang="en-US" sz="2000" dirty="0"/>
                    </a:p>
                  </a:txBody>
                  <a:tcPr/>
                </a:tc>
                <a:tc>
                  <a:txBody>
                    <a:bodyPr/>
                    <a:lstStyle/>
                    <a:p>
                      <a:r>
                        <a:rPr lang="cs-CZ" sz="2000" dirty="0" smtClean="0"/>
                        <a:t>0,5</a:t>
                      </a:r>
                      <a:r>
                        <a:rPr lang="cs-CZ" sz="2000" baseline="0" dirty="0" smtClean="0"/>
                        <a:t> </a:t>
                      </a:r>
                      <a:r>
                        <a:rPr lang="cs-CZ" sz="2000" dirty="0" smtClean="0"/>
                        <a:t>× 0,5 = 0,25</a:t>
                      </a:r>
                      <a:endParaRPr lang="en-US" sz="2000" dirty="0"/>
                    </a:p>
                  </a:txBody>
                  <a:tcPr/>
                </a:tc>
                <a:tc>
                  <a:txBody>
                    <a:bodyPr/>
                    <a:lstStyle/>
                    <a:p>
                      <a:r>
                        <a:rPr lang="cs-CZ" sz="2000" dirty="0" smtClean="0"/>
                        <a:t>0,25 × 0,2 = 0,05</a:t>
                      </a:r>
                      <a:endParaRPr lang="en-US" sz="2000" dirty="0"/>
                    </a:p>
                  </a:txBody>
                  <a:tcPr/>
                </a:tc>
              </a:tr>
              <a:tr h="370840">
                <a:tc>
                  <a:txBody>
                    <a:bodyPr/>
                    <a:lstStyle/>
                    <a:p>
                      <a:r>
                        <a:rPr lang="cs-CZ" sz="2000" dirty="0" smtClean="0"/>
                        <a:t>Frekvence genotypů po selekci</a:t>
                      </a:r>
                      <a:endParaRPr lang="en-US" sz="2000" dirty="0"/>
                    </a:p>
                  </a:txBody>
                  <a:tcPr/>
                </a:tc>
                <a:tc>
                  <a:txBody>
                    <a:bodyPr/>
                    <a:lstStyle/>
                    <a:p>
                      <a:r>
                        <a:rPr lang="cs-CZ" sz="2000" dirty="0" smtClean="0"/>
                        <a:t>0,25/0,55 = </a:t>
                      </a:r>
                      <a:r>
                        <a:rPr lang="cs-CZ" sz="2000" b="1" dirty="0" smtClean="0">
                          <a:solidFill>
                            <a:srgbClr val="7030A0"/>
                          </a:solidFill>
                        </a:rPr>
                        <a:t>0,455</a:t>
                      </a:r>
                      <a:endParaRPr lang="en-US" sz="2000" b="1" dirty="0">
                        <a:solidFill>
                          <a:srgbClr val="7030A0"/>
                        </a:solidFill>
                      </a:endParaRPr>
                    </a:p>
                  </a:txBody>
                  <a:tcPr/>
                </a:tc>
                <a:tc>
                  <a:txBody>
                    <a:bodyPr/>
                    <a:lstStyle/>
                    <a:p>
                      <a:r>
                        <a:rPr lang="cs-CZ" sz="2000" dirty="0" smtClean="0"/>
                        <a:t>0,25/0,55 = </a:t>
                      </a:r>
                      <a:r>
                        <a:rPr lang="cs-CZ" sz="2000" b="1" dirty="0" smtClean="0">
                          <a:solidFill>
                            <a:srgbClr val="7030A0"/>
                          </a:solidFill>
                        </a:rPr>
                        <a:t>0,455</a:t>
                      </a:r>
                      <a:endParaRPr lang="en-US" sz="2000" b="1" dirty="0">
                        <a:solidFill>
                          <a:srgbClr val="7030A0"/>
                        </a:solidFill>
                      </a:endParaRPr>
                    </a:p>
                  </a:txBody>
                  <a:tcPr/>
                </a:tc>
                <a:tc>
                  <a:txBody>
                    <a:bodyPr/>
                    <a:lstStyle/>
                    <a:p>
                      <a:r>
                        <a:rPr lang="cs-CZ" sz="2000" dirty="0" smtClean="0"/>
                        <a:t>0,05/0,55</a:t>
                      </a:r>
                      <a:r>
                        <a:rPr lang="cs-CZ" sz="2000" baseline="0" dirty="0" smtClean="0"/>
                        <a:t> = </a:t>
                      </a:r>
                      <a:r>
                        <a:rPr lang="cs-CZ" sz="2000" b="1" baseline="0" dirty="0" smtClean="0">
                          <a:solidFill>
                            <a:srgbClr val="7030A0"/>
                          </a:solidFill>
                        </a:rPr>
                        <a:t>0,09</a:t>
                      </a:r>
                      <a:endParaRPr lang="en-US" sz="2000" b="1" dirty="0">
                        <a:solidFill>
                          <a:srgbClr val="7030A0"/>
                        </a:solidFill>
                      </a:endParaRPr>
                    </a:p>
                  </a:txBody>
                  <a:tcPr/>
                </a:tc>
              </a:tr>
            </a:tbl>
          </a:graphicData>
        </a:graphic>
      </p:graphicFrame>
      <p:sp>
        <p:nvSpPr>
          <p:cNvPr id="6" name="TextovéPole 5"/>
          <p:cNvSpPr txBox="1"/>
          <p:nvPr/>
        </p:nvSpPr>
        <p:spPr>
          <a:xfrm>
            <a:off x="837282" y="5597797"/>
            <a:ext cx="3571812" cy="430887"/>
          </a:xfrm>
          <a:prstGeom prst="rect">
            <a:avLst/>
          </a:prstGeom>
          <a:noFill/>
        </p:spPr>
        <p:txBody>
          <a:bodyPr wrap="none" rtlCol="0">
            <a:spAutoFit/>
          </a:bodyPr>
          <a:lstStyle/>
          <a:p>
            <a:r>
              <a:rPr lang="cs-CZ" sz="2200" i="1" dirty="0" smtClean="0"/>
              <a:t>W</a:t>
            </a:r>
            <a:r>
              <a:rPr lang="cs-CZ" sz="2200" dirty="0" smtClean="0"/>
              <a:t> = 0,25 + 0,25 + 0,05 = 0,55 </a:t>
            </a:r>
            <a:endParaRPr lang="en-US" sz="2200" dirty="0" smtClean="0"/>
          </a:p>
        </p:txBody>
      </p:sp>
      <p:cxnSp>
        <p:nvCxnSpPr>
          <p:cNvPr id="8" name="Přímá spojnice 7"/>
          <p:cNvCxnSpPr/>
          <p:nvPr/>
        </p:nvCxnSpPr>
        <p:spPr>
          <a:xfrm>
            <a:off x="903384" y="5652882"/>
            <a:ext cx="3194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flipV="1">
            <a:off x="3888954" y="4947188"/>
            <a:ext cx="88135" cy="70569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Obdélník 2"/>
          <p:cNvSpPr/>
          <p:nvPr/>
        </p:nvSpPr>
        <p:spPr>
          <a:xfrm>
            <a:off x="483817" y="3924552"/>
            <a:ext cx="8339769" cy="749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83817" y="4616067"/>
            <a:ext cx="8339769" cy="749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Přímá spojnice se šipkou 9"/>
          <p:cNvCxnSpPr/>
          <p:nvPr/>
        </p:nvCxnSpPr>
        <p:spPr>
          <a:xfrm flipH="1">
            <a:off x="1983036" y="4241494"/>
            <a:ext cx="2544897" cy="14113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2787267" y="4241494"/>
            <a:ext cx="3503364" cy="14113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3703347" y="4186409"/>
            <a:ext cx="4792338" cy="14113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3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482" y="67495"/>
            <a:ext cx="7886700" cy="1325563"/>
          </a:xfrm>
        </p:spPr>
        <p:txBody>
          <a:bodyPr vert="horz" lIns="91440" tIns="45720" rIns="91440" bIns="45720" rtlCol="0" anchor="ctr">
            <a:normAutofit/>
          </a:bodyPr>
          <a:lstStyle/>
          <a:p>
            <a:pPr algn="ctr"/>
            <a:r>
              <a:rPr lang="cs-CZ" sz="4000" dirty="0">
                <a:solidFill>
                  <a:srgbClr val="C00000"/>
                </a:solidFill>
              </a:rPr>
              <a:t>Fitness se může měnit podle prostředí</a:t>
            </a:r>
          </a:p>
        </p:txBody>
      </p:sp>
      <p:pic>
        <p:nvPicPr>
          <p:cNvPr id="7176" name="Picture 8" descr="http://www.hantsmoths.org.uk/images/peppered_moth_wink_060608_45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718" y="1458655"/>
            <a:ext cx="3186222" cy="1580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03140" y="1512596"/>
            <a:ext cx="5184468" cy="4939814"/>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err="1" smtClean="0"/>
              <a:t>Drsnokřídlec</a:t>
            </a:r>
            <a:r>
              <a:rPr lang="cs-CZ" sz="2000" dirty="0" smtClean="0"/>
              <a:t> březový (</a:t>
            </a:r>
            <a:r>
              <a:rPr lang="cs-CZ" sz="2000" i="1" dirty="0" err="1" smtClean="0"/>
              <a:t>Biston</a:t>
            </a:r>
            <a:r>
              <a:rPr lang="cs-CZ" sz="2000" i="1" dirty="0" smtClean="0"/>
              <a:t> </a:t>
            </a:r>
            <a:r>
              <a:rPr lang="cs-CZ" sz="2000" i="1" dirty="0" err="1" smtClean="0"/>
              <a:t>betularia</a:t>
            </a:r>
            <a:r>
              <a:rPr lang="cs-CZ" sz="2000" dirty="0" smtClean="0"/>
              <a:t>)</a:t>
            </a:r>
          </a:p>
          <a:p>
            <a:pPr marL="342900" indent="-342900">
              <a:spcBef>
                <a:spcPts val="1800"/>
              </a:spcBef>
              <a:buFont typeface="Arial" panose="020B0604020202020204" pitchFamily="34" charset="0"/>
              <a:buChar char="•"/>
            </a:pPr>
            <a:r>
              <a:rPr lang="cs-CZ" sz="2000" dirty="0" smtClean="0"/>
              <a:t>Původní forma světlá – napodobuje kůru břízy</a:t>
            </a:r>
          </a:p>
          <a:p>
            <a:pPr marL="342900" indent="-342900">
              <a:spcBef>
                <a:spcPts val="1800"/>
              </a:spcBef>
              <a:buFont typeface="Arial" panose="020B0604020202020204" pitchFamily="34" charset="0"/>
              <a:buChar char="•"/>
            </a:pPr>
            <a:r>
              <a:rPr lang="cs-CZ" sz="2000" dirty="0" smtClean="0"/>
              <a:t>Na začátku 19. století vznik </a:t>
            </a:r>
            <a:r>
              <a:rPr lang="cs-CZ" sz="2000" dirty="0" err="1" smtClean="0"/>
              <a:t>melanické</a:t>
            </a:r>
            <a:r>
              <a:rPr lang="cs-CZ" sz="2000" dirty="0" smtClean="0"/>
              <a:t> formy „</a:t>
            </a:r>
            <a:r>
              <a:rPr lang="cs-CZ" sz="2000" dirty="0" err="1" smtClean="0"/>
              <a:t>carbonaria</a:t>
            </a:r>
            <a:r>
              <a:rPr lang="cs-CZ" sz="2000" dirty="0" smtClean="0"/>
              <a:t>“</a:t>
            </a:r>
            <a:r>
              <a:rPr lang="en-US" sz="2000" dirty="0" smtClean="0"/>
              <a:t> </a:t>
            </a:r>
            <a:r>
              <a:rPr lang="en-US" sz="2000" dirty="0" smtClean="0">
                <a:sym typeface="Wingdings" panose="05000000000000000000" pitchFamily="2" charset="2"/>
              </a:rPr>
              <a:t> </a:t>
            </a:r>
            <a:r>
              <a:rPr lang="cs-CZ" sz="2000" dirty="0" smtClean="0">
                <a:sym typeface="Wingdings" panose="05000000000000000000" pitchFamily="2" charset="2"/>
              </a:rPr>
              <a:t>rozšířila se díky průmyslovému znečištění</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Na konci 19. století v Manchesteru téměř výhradně </a:t>
            </a:r>
            <a:r>
              <a:rPr lang="cs-CZ" sz="2000" dirty="0" err="1" smtClean="0">
                <a:sym typeface="Wingdings" panose="05000000000000000000" pitchFamily="2" charset="2"/>
              </a:rPr>
              <a:t>carbonaria</a:t>
            </a:r>
            <a:endParaRPr lang="cs-CZ" sz="2000" dirty="0" smtClean="0">
              <a:sym typeface="Wingdings" panose="05000000000000000000" pitchFamily="2" charset="2"/>
            </a:endParaRPr>
          </a:p>
          <a:p>
            <a:pPr marL="342900" indent="-342900">
              <a:spcBef>
                <a:spcPts val="1800"/>
              </a:spcBef>
              <a:buFont typeface="Arial" panose="020B0604020202020204" pitchFamily="34" charset="0"/>
              <a:buChar char="•"/>
            </a:pPr>
            <a:r>
              <a:rPr lang="cs-CZ" sz="2000" dirty="0" smtClean="0">
                <a:sym typeface="Wingdings" panose="05000000000000000000" pitchFamily="2" charset="2"/>
              </a:rPr>
              <a:t>Nyní vzácná – zlepšení ovzduší </a:t>
            </a:r>
            <a:r>
              <a:rPr lang="en-US" sz="2000" dirty="0" smtClean="0">
                <a:sym typeface="Wingdings" panose="05000000000000000000" pitchFamily="2" charset="2"/>
              </a:rPr>
              <a:t> </a:t>
            </a:r>
            <a:r>
              <a:rPr lang="cs-CZ" sz="2000" dirty="0" smtClean="0">
                <a:sym typeface="Wingdings" panose="05000000000000000000" pitchFamily="2" charset="2"/>
              </a:rPr>
              <a:t>bílé stromy </a:t>
            </a:r>
            <a:r>
              <a:rPr lang="en-US" sz="2000" dirty="0" smtClean="0">
                <a:sym typeface="Wingdings" panose="05000000000000000000" pitchFamily="2" charset="2"/>
              </a:rPr>
              <a:t> </a:t>
            </a:r>
            <a:r>
              <a:rPr lang="cs-CZ" sz="2000" dirty="0" smtClean="0">
                <a:sym typeface="Wingdings" panose="05000000000000000000" pitchFamily="2" charset="2"/>
              </a:rPr>
              <a:t>selekční výhoda pro světlou formu</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Dominantní mutace způsobena vložením ME do genu </a:t>
            </a:r>
            <a:r>
              <a:rPr lang="cs-CZ" sz="2000" i="1" dirty="0" err="1" smtClean="0">
                <a:sym typeface="Wingdings" panose="05000000000000000000" pitchFamily="2" charset="2"/>
              </a:rPr>
              <a:t>cortex</a:t>
            </a:r>
            <a:r>
              <a:rPr lang="cs-CZ" sz="2000" dirty="0" smtClean="0">
                <a:sym typeface="Wingdings" panose="05000000000000000000" pitchFamily="2" charset="2"/>
              </a:rPr>
              <a:t> (role v pigmentaci křídla?)</a:t>
            </a:r>
            <a:endParaRPr lang="cs-CZ" sz="2000" dirty="0" smtClean="0"/>
          </a:p>
        </p:txBody>
      </p:sp>
      <p:pic>
        <p:nvPicPr>
          <p:cNvPr id="7" name="Picture 4" descr="Image result for biston betular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0343" y="3104327"/>
            <a:ext cx="3164597" cy="17563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A mutation giving rise to the black form of peppered moths has been discovered and is estimated to have occurred around 18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5814" y="4713900"/>
            <a:ext cx="2214000" cy="198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59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8985" y="0"/>
            <a:ext cx="7886700" cy="1325563"/>
          </a:xfrm>
        </p:spPr>
        <p:txBody>
          <a:bodyPr/>
          <a:lstStyle/>
          <a:p>
            <a:pPr algn="ctr"/>
            <a:r>
              <a:rPr lang="cs-CZ" sz="4000" dirty="0">
                <a:solidFill>
                  <a:srgbClr val="C00000"/>
                </a:solidFill>
              </a:rPr>
              <a:t>Fitness</a:t>
            </a:r>
            <a:r>
              <a:rPr lang="cs-CZ" dirty="0" smtClean="0"/>
              <a:t> </a:t>
            </a:r>
            <a:r>
              <a:rPr lang="cs-CZ" sz="4000" dirty="0">
                <a:solidFill>
                  <a:srgbClr val="C00000"/>
                </a:solidFill>
              </a:rPr>
              <a:t>a selekce</a:t>
            </a:r>
          </a:p>
        </p:txBody>
      </p:sp>
      <p:sp>
        <p:nvSpPr>
          <p:cNvPr id="3" name="TextovéPole 2"/>
          <p:cNvSpPr txBox="1"/>
          <p:nvPr/>
        </p:nvSpPr>
        <p:spPr>
          <a:xfrm>
            <a:off x="589263" y="1489528"/>
            <a:ext cx="7926144" cy="400110"/>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000" dirty="0" smtClean="0"/>
              <a:t>Relativní fitness (</a:t>
            </a:r>
            <a:r>
              <a:rPr lang="cs-CZ" sz="2000" i="1" dirty="0" smtClean="0"/>
              <a:t>w</a:t>
            </a:r>
            <a:r>
              <a:rPr lang="cs-CZ" sz="2000" dirty="0" smtClean="0"/>
              <a:t>) = 1 u genotypu s nejvyšší fitness v daném prostředí</a:t>
            </a:r>
          </a:p>
        </p:txBody>
      </p:sp>
      <p:pic>
        <p:nvPicPr>
          <p:cNvPr id="4" name="Picture 4" descr="Image result for biston betular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2334" y="3922846"/>
            <a:ext cx="3164597" cy="1756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A mutation giving rise to the black form of peppered moths has been discovered and is estimated to have occurred around 18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5259" y="3922846"/>
            <a:ext cx="2214000" cy="1986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21729" y="4132988"/>
            <a:ext cx="740908" cy="400110"/>
          </a:xfrm>
          <a:prstGeom prst="rect">
            <a:avLst/>
          </a:prstGeom>
          <a:noFill/>
        </p:spPr>
        <p:txBody>
          <a:bodyPr wrap="none" rtlCol="0">
            <a:spAutoFit/>
          </a:bodyPr>
          <a:lstStyle/>
          <a:p>
            <a:r>
              <a:rPr lang="cs-CZ" sz="2000" i="1" dirty="0" smtClean="0"/>
              <a:t>w</a:t>
            </a:r>
            <a:r>
              <a:rPr lang="cs-CZ" sz="2000" dirty="0" smtClean="0"/>
              <a:t> = 1</a:t>
            </a:r>
          </a:p>
        </p:txBody>
      </p:sp>
      <p:sp>
        <p:nvSpPr>
          <p:cNvPr id="7" name="TextovéPole 6"/>
          <p:cNvSpPr txBox="1"/>
          <p:nvPr/>
        </p:nvSpPr>
        <p:spPr>
          <a:xfrm>
            <a:off x="470247" y="5142712"/>
            <a:ext cx="1122423" cy="400110"/>
          </a:xfrm>
          <a:prstGeom prst="rect">
            <a:avLst/>
          </a:prstGeom>
          <a:noFill/>
        </p:spPr>
        <p:txBody>
          <a:bodyPr wrap="none" rtlCol="0">
            <a:spAutoFit/>
          </a:bodyPr>
          <a:lstStyle/>
          <a:p>
            <a:r>
              <a:rPr lang="cs-CZ" sz="2000" i="1" dirty="0" smtClean="0"/>
              <a:t>w</a:t>
            </a:r>
            <a:r>
              <a:rPr lang="cs-CZ" sz="2000" dirty="0" smtClean="0"/>
              <a:t> = 1 - </a:t>
            </a:r>
            <a:r>
              <a:rPr lang="cs-CZ" sz="2000" i="1" dirty="0" smtClean="0"/>
              <a:t>s</a:t>
            </a:r>
            <a:r>
              <a:rPr lang="cs-CZ" sz="2000" i="1" baseline="-25000" dirty="0" smtClean="0"/>
              <a:t>1</a:t>
            </a:r>
          </a:p>
        </p:txBody>
      </p:sp>
      <p:sp>
        <p:nvSpPr>
          <p:cNvPr id="8" name="TextovéPole 7"/>
          <p:cNvSpPr txBox="1"/>
          <p:nvPr/>
        </p:nvSpPr>
        <p:spPr>
          <a:xfrm>
            <a:off x="5515896" y="3522736"/>
            <a:ext cx="740908" cy="400110"/>
          </a:xfrm>
          <a:prstGeom prst="rect">
            <a:avLst/>
          </a:prstGeom>
          <a:noFill/>
        </p:spPr>
        <p:txBody>
          <a:bodyPr wrap="none" rtlCol="0">
            <a:spAutoFit/>
          </a:bodyPr>
          <a:lstStyle/>
          <a:p>
            <a:r>
              <a:rPr lang="cs-CZ" sz="2000" i="1" dirty="0" smtClean="0"/>
              <a:t>w</a:t>
            </a:r>
            <a:r>
              <a:rPr lang="cs-CZ" sz="2000" dirty="0" smtClean="0"/>
              <a:t> = 1</a:t>
            </a:r>
          </a:p>
        </p:txBody>
      </p:sp>
      <p:sp>
        <p:nvSpPr>
          <p:cNvPr id="9" name="TextovéPole 8"/>
          <p:cNvSpPr txBox="1"/>
          <p:nvPr/>
        </p:nvSpPr>
        <p:spPr>
          <a:xfrm>
            <a:off x="7756104" y="4989645"/>
            <a:ext cx="1170513" cy="400110"/>
          </a:xfrm>
          <a:prstGeom prst="rect">
            <a:avLst/>
          </a:prstGeom>
          <a:noFill/>
        </p:spPr>
        <p:txBody>
          <a:bodyPr wrap="none" rtlCol="0">
            <a:spAutoFit/>
          </a:bodyPr>
          <a:lstStyle/>
          <a:p>
            <a:r>
              <a:rPr lang="cs-CZ" sz="2000" i="1" dirty="0" smtClean="0"/>
              <a:t>w</a:t>
            </a:r>
            <a:r>
              <a:rPr lang="cs-CZ" sz="2000" dirty="0" smtClean="0"/>
              <a:t> = 1 – </a:t>
            </a:r>
            <a:r>
              <a:rPr lang="cs-CZ" sz="2000" i="1" dirty="0" smtClean="0"/>
              <a:t>s</a:t>
            </a:r>
            <a:r>
              <a:rPr lang="cs-CZ" sz="2000" i="1" baseline="-25000" dirty="0" smtClean="0"/>
              <a:t>2</a:t>
            </a:r>
          </a:p>
        </p:txBody>
      </p:sp>
      <p:cxnSp>
        <p:nvCxnSpPr>
          <p:cNvPr id="11" name="Přímá spojnice se šipkou 10"/>
          <p:cNvCxnSpPr/>
          <p:nvPr/>
        </p:nvCxnSpPr>
        <p:spPr>
          <a:xfrm flipH="1">
            <a:off x="5515896" y="3922846"/>
            <a:ext cx="167148" cy="35312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a:stCxn id="9" idx="1"/>
          </p:cNvCxnSpPr>
          <p:nvPr/>
        </p:nvCxnSpPr>
        <p:spPr>
          <a:xfrm flipH="1" flipV="1">
            <a:off x="7349613" y="5179805"/>
            <a:ext cx="406491" cy="98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1489039" y="4361503"/>
            <a:ext cx="556071" cy="388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a:off x="1592670" y="5350880"/>
            <a:ext cx="556071" cy="388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888711" y="2787266"/>
            <a:ext cx="1842236" cy="430887"/>
          </a:xfrm>
          <a:prstGeom prst="rect">
            <a:avLst/>
          </a:prstGeom>
          <a:noFill/>
        </p:spPr>
        <p:txBody>
          <a:bodyPr wrap="none" rtlCol="0">
            <a:spAutoFit/>
          </a:bodyPr>
          <a:lstStyle/>
          <a:p>
            <a:r>
              <a:rPr lang="cs-CZ" sz="2200" dirty="0" smtClean="0"/>
              <a:t>Čisté prostředí</a:t>
            </a:r>
            <a:endParaRPr lang="en-US" sz="2200" dirty="0" smtClean="0"/>
          </a:p>
        </p:txBody>
      </p:sp>
      <p:sp>
        <p:nvSpPr>
          <p:cNvPr id="16" name="TextovéPole 15"/>
          <p:cNvSpPr txBox="1"/>
          <p:nvPr/>
        </p:nvSpPr>
        <p:spPr>
          <a:xfrm>
            <a:off x="4991450" y="2793387"/>
            <a:ext cx="2518703" cy="430887"/>
          </a:xfrm>
          <a:prstGeom prst="rect">
            <a:avLst/>
          </a:prstGeom>
          <a:noFill/>
        </p:spPr>
        <p:txBody>
          <a:bodyPr wrap="none" rtlCol="0">
            <a:spAutoFit/>
          </a:bodyPr>
          <a:lstStyle/>
          <a:p>
            <a:r>
              <a:rPr lang="cs-CZ" sz="2200" dirty="0" smtClean="0"/>
              <a:t>Znečištěné prostředí</a:t>
            </a:r>
            <a:endParaRPr lang="en-US" sz="2200" dirty="0" smtClean="0"/>
          </a:p>
        </p:txBody>
      </p:sp>
    </p:spTree>
    <p:extLst>
      <p:ext uri="{BB962C8B-B14F-4D97-AF65-F5344CB8AC3E}">
        <p14:creationId xmlns:p14="http://schemas.microsoft.com/office/powerpoint/2010/main" val="263857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7141" y="237307"/>
            <a:ext cx="7886700" cy="1325563"/>
          </a:xfrm>
        </p:spPr>
        <p:txBody>
          <a:bodyPr>
            <a:normAutofit/>
          </a:bodyPr>
          <a:lstStyle/>
          <a:p>
            <a:pPr algn="ctr"/>
            <a:r>
              <a:rPr lang="cs-CZ" sz="4000" dirty="0">
                <a:solidFill>
                  <a:srgbClr val="C00000"/>
                </a:solidFill>
              </a:rPr>
              <a:t>Selekce </a:t>
            </a:r>
            <a:r>
              <a:rPr lang="cs-CZ" sz="4000" dirty="0" smtClean="0">
                <a:solidFill>
                  <a:srgbClr val="C00000"/>
                </a:solidFill>
              </a:rPr>
              <a:t>je účinnější vůči dominantní </a:t>
            </a:r>
            <a:r>
              <a:rPr lang="cs-CZ" sz="4000" dirty="0">
                <a:solidFill>
                  <a:srgbClr val="C00000"/>
                </a:solidFill>
              </a:rPr>
              <a:t>alele</a:t>
            </a:r>
          </a:p>
        </p:txBody>
      </p:sp>
      <p:sp>
        <p:nvSpPr>
          <p:cNvPr id="3" name="TextovéPole 2"/>
          <p:cNvSpPr txBox="1"/>
          <p:nvPr/>
        </p:nvSpPr>
        <p:spPr>
          <a:xfrm>
            <a:off x="3209797" y="1942946"/>
            <a:ext cx="505267" cy="461665"/>
          </a:xfrm>
          <a:prstGeom prst="rect">
            <a:avLst/>
          </a:prstGeom>
          <a:noFill/>
        </p:spPr>
        <p:txBody>
          <a:bodyPr wrap="none" rtlCol="0">
            <a:spAutoFit/>
          </a:bodyPr>
          <a:lstStyle/>
          <a:p>
            <a:r>
              <a:rPr lang="cs-CZ" sz="2400" i="1" dirty="0" smtClean="0"/>
              <a:t>CC</a:t>
            </a:r>
          </a:p>
        </p:txBody>
      </p:sp>
      <p:sp>
        <p:nvSpPr>
          <p:cNvPr id="4" name="TextovéPole 3"/>
          <p:cNvSpPr txBox="1"/>
          <p:nvPr/>
        </p:nvSpPr>
        <p:spPr>
          <a:xfrm>
            <a:off x="5366372" y="1942860"/>
            <a:ext cx="894735" cy="461665"/>
          </a:xfrm>
          <a:prstGeom prst="rect">
            <a:avLst/>
          </a:prstGeom>
          <a:noFill/>
        </p:spPr>
        <p:txBody>
          <a:bodyPr wrap="square" rtlCol="0">
            <a:spAutoFit/>
          </a:bodyPr>
          <a:lstStyle/>
          <a:p>
            <a:r>
              <a:rPr lang="cs-CZ" sz="2400" i="1" dirty="0" err="1" smtClean="0"/>
              <a:t>Cc</a:t>
            </a:r>
            <a:endParaRPr lang="cs-CZ" sz="2400" i="1" dirty="0" smtClean="0"/>
          </a:p>
        </p:txBody>
      </p:sp>
      <p:sp>
        <p:nvSpPr>
          <p:cNvPr id="5" name="TextovéPole 4"/>
          <p:cNvSpPr txBox="1"/>
          <p:nvPr/>
        </p:nvSpPr>
        <p:spPr>
          <a:xfrm>
            <a:off x="7434239" y="1957771"/>
            <a:ext cx="438453" cy="461665"/>
          </a:xfrm>
          <a:prstGeom prst="rect">
            <a:avLst/>
          </a:prstGeom>
          <a:noFill/>
        </p:spPr>
        <p:txBody>
          <a:bodyPr wrap="none" rtlCol="0">
            <a:spAutoFit/>
          </a:bodyPr>
          <a:lstStyle/>
          <a:p>
            <a:r>
              <a:rPr lang="cs-CZ" sz="2400" i="1" dirty="0" err="1" smtClean="0"/>
              <a:t>cc</a:t>
            </a:r>
            <a:endParaRPr lang="cs-CZ" sz="2400" i="1" dirty="0" smtClean="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1061" y="2405750"/>
            <a:ext cx="1161476" cy="594993"/>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524" y="2456245"/>
            <a:ext cx="1061884" cy="544498"/>
          </a:xfrm>
          <a:prstGeom prst="rect">
            <a:avLst/>
          </a:prstGeom>
        </p:spPr>
      </p:pic>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8212" y="2404611"/>
            <a:ext cx="1161476" cy="594993"/>
          </a:xfrm>
          <a:prstGeom prst="rect">
            <a:avLst/>
          </a:prstGeom>
        </p:spPr>
      </p:pic>
      <p:graphicFrame>
        <p:nvGraphicFramePr>
          <p:cNvPr id="10" name="Tabulka 9"/>
          <p:cNvGraphicFramePr>
            <a:graphicFrameLocks noGrp="1"/>
          </p:cNvGraphicFramePr>
          <p:nvPr>
            <p:extLst>
              <p:ext uri="{D42A27DB-BD31-4B8C-83A1-F6EECF244321}">
                <p14:modId xmlns:p14="http://schemas.microsoft.com/office/powerpoint/2010/main" val="2307333272"/>
              </p:ext>
            </p:extLst>
          </p:nvPr>
        </p:nvGraphicFramePr>
        <p:xfrm>
          <a:off x="396608" y="3203764"/>
          <a:ext cx="8185532" cy="2377440"/>
        </p:xfrm>
        <a:graphic>
          <a:graphicData uri="http://schemas.openxmlformats.org/drawingml/2006/table">
            <a:tbl>
              <a:tblPr firstRow="1" bandRow="1">
                <a:tableStyleId>{5940675A-B579-460E-94D1-54222C63F5DA}</a:tableStyleId>
              </a:tblPr>
              <a:tblGrid>
                <a:gridCol w="2046383"/>
                <a:gridCol w="2046383"/>
                <a:gridCol w="2046383"/>
                <a:gridCol w="2046383"/>
              </a:tblGrid>
              <a:tr h="370840">
                <a:tc>
                  <a:txBody>
                    <a:bodyPr/>
                    <a:lstStyle/>
                    <a:p>
                      <a:endParaRPr lang="en-US" dirty="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200" b="0" i="0" baseline="0" dirty="0" smtClean="0"/>
                        <a:t>Hodnoty fitness</a:t>
                      </a:r>
                      <a:endParaRPr lang="en-US" sz="2200" b="0" i="0" baseline="0"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i="1" baseline="0"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dirty="0"/>
                    </a:p>
                  </a:txBody>
                  <a:tcPr/>
                </a:tc>
              </a:tr>
              <a:tr h="370840">
                <a:tc>
                  <a:txBody>
                    <a:bodyPr/>
                    <a:lstStyle/>
                    <a:p>
                      <a:r>
                        <a:rPr lang="cs-CZ" sz="2000" dirty="0" smtClean="0"/>
                        <a:t>Typy selekce</a:t>
                      </a:r>
                      <a:endParaRPr lang="en-US" sz="2000" dirty="0"/>
                    </a:p>
                  </a:txBody>
                  <a:tcPr/>
                </a:tc>
                <a:tc>
                  <a:txBody>
                    <a:bodyPr/>
                    <a:lstStyle/>
                    <a:p>
                      <a:pPr algn="ctr"/>
                      <a:r>
                        <a:rPr lang="cs-CZ" sz="2200" b="1" i="1" baseline="0" dirty="0" err="1" smtClean="0"/>
                        <a:t>CC</a:t>
                      </a:r>
                      <a:endParaRPr lang="en-US" sz="2200" b="1" i="1" baseline="30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200" b="1" i="1" baseline="0" dirty="0" err="1" smtClean="0"/>
                        <a:t>Cc</a:t>
                      </a:r>
                      <a:endParaRPr lang="en-US" sz="2200" b="1" i="1" baseline="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200" b="1" i="1" dirty="0" err="1" smtClean="0"/>
                        <a:t>cc</a:t>
                      </a:r>
                      <a:endParaRPr lang="en-US" sz="2200"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dirty="0" smtClean="0"/>
                        <a:t>Selekce proti recesivní</a:t>
                      </a:r>
                      <a:r>
                        <a:rPr lang="cs-CZ" sz="2000" baseline="0" dirty="0" smtClean="0"/>
                        <a:t> alele</a:t>
                      </a:r>
                      <a:endParaRPr lang="en-US" sz="2000" dirty="0"/>
                    </a:p>
                  </a:txBody>
                  <a:tcPr/>
                </a:tc>
                <a:tc>
                  <a:txBody>
                    <a:bodyPr/>
                    <a:lstStyle/>
                    <a:p>
                      <a:pPr algn="ctr"/>
                      <a:r>
                        <a:rPr lang="cs-CZ" sz="2400" dirty="0" smtClean="0"/>
                        <a:t>1</a:t>
                      </a:r>
                      <a:endParaRPr lang="en-US" sz="2400" dirty="0"/>
                    </a:p>
                  </a:txBody>
                  <a:tcPr/>
                </a:tc>
                <a:tc>
                  <a:txBody>
                    <a:bodyPr/>
                    <a:lstStyle/>
                    <a:p>
                      <a:pPr algn="ctr"/>
                      <a:r>
                        <a:rPr lang="cs-CZ" sz="2400" dirty="0" smtClean="0"/>
                        <a:t>1</a:t>
                      </a:r>
                      <a:endParaRPr lang="en-US" sz="2400" dirty="0"/>
                    </a:p>
                  </a:txBody>
                  <a:tcPr/>
                </a:tc>
                <a:tc>
                  <a:txBody>
                    <a:bodyPr/>
                    <a:lstStyle/>
                    <a:p>
                      <a:pPr algn="ctr"/>
                      <a:r>
                        <a:rPr lang="cs-CZ" sz="2400" dirty="0" smtClean="0"/>
                        <a:t>1 - </a:t>
                      </a:r>
                      <a:r>
                        <a:rPr lang="cs-CZ" sz="2400" i="1" dirty="0" smtClean="0"/>
                        <a:t>s</a:t>
                      </a:r>
                      <a:endParaRPr lang="en-US" sz="2400" i="1" dirty="0"/>
                    </a:p>
                  </a:txBody>
                  <a:tcPr/>
                </a:tc>
              </a:tr>
              <a:tr h="370840">
                <a:tc>
                  <a:txBody>
                    <a:bodyPr/>
                    <a:lstStyle/>
                    <a:p>
                      <a:r>
                        <a:rPr lang="cs-CZ" sz="2000" dirty="0" smtClean="0"/>
                        <a:t>Selekce proti dominantní alele</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400" dirty="0" smtClean="0"/>
                        <a:t>1 - </a:t>
                      </a:r>
                      <a:r>
                        <a:rPr lang="cs-CZ" sz="2400" i="1" dirty="0" smtClean="0"/>
                        <a:t>s</a:t>
                      </a:r>
                      <a:endParaRPr lang="en-US" sz="2400" i="1" dirty="0" smtClean="0"/>
                    </a:p>
                    <a:p>
                      <a:pPr algn="ct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400" dirty="0" smtClean="0"/>
                        <a:t>1 - </a:t>
                      </a:r>
                      <a:r>
                        <a:rPr lang="cs-CZ" sz="2400" i="1" dirty="0" smtClean="0"/>
                        <a:t>s</a:t>
                      </a:r>
                      <a:endParaRPr lang="en-US" sz="2400" i="1" dirty="0" smtClean="0"/>
                    </a:p>
                    <a:p>
                      <a:pPr algn="ctr"/>
                      <a:endParaRPr lang="en-US" sz="2400" dirty="0"/>
                    </a:p>
                  </a:txBody>
                  <a:tcPr/>
                </a:tc>
                <a:tc>
                  <a:txBody>
                    <a:bodyPr/>
                    <a:lstStyle/>
                    <a:p>
                      <a:pPr algn="ctr"/>
                      <a:r>
                        <a:rPr lang="cs-CZ" sz="2400" dirty="0" smtClean="0"/>
                        <a:t>1</a:t>
                      </a:r>
                      <a:endParaRPr lang="en-US" sz="2400" dirty="0"/>
                    </a:p>
                  </a:txBody>
                  <a:tcPr/>
                </a:tc>
              </a:tr>
            </a:tbl>
          </a:graphicData>
        </a:graphic>
      </p:graphicFrame>
      <p:sp>
        <p:nvSpPr>
          <p:cNvPr id="11" name="TextovéPole 10"/>
          <p:cNvSpPr txBox="1"/>
          <p:nvPr/>
        </p:nvSpPr>
        <p:spPr>
          <a:xfrm>
            <a:off x="352539" y="5949108"/>
            <a:ext cx="9067984" cy="400110"/>
          </a:xfrm>
          <a:prstGeom prst="rect">
            <a:avLst/>
          </a:prstGeom>
          <a:noFill/>
        </p:spPr>
        <p:txBody>
          <a:bodyPr wrap="square" rtlCol="0">
            <a:spAutoFit/>
          </a:bodyPr>
          <a:lstStyle/>
          <a:p>
            <a:r>
              <a:rPr lang="cs-CZ" sz="2000" dirty="0" smtClean="0">
                <a:solidFill>
                  <a:srgbClr val="FF0000"/>
                </a:solidFill>
              </a:rPr>
              <a:t>Recesivní alela se může schovat v heterozygotech, dominantní je pořád vidět.  </a:t>
            </a:r>
            <a:endParaRPr lang="en-US" sz="2000" dirty="0" smtClean="0">
              <a:solidFill>
                <a:srgbClr val="FF0000"/>
              </a:solidFill>
            </a:endParaRPr>
          </a:p>
        </p:txBody>
      </p:sp>
      <p:sp>
        <p:nvSpPr>
          <p:cNvPr id="7" name="Obdélník 6"/>
          <p:cNvSpPr/>
          <p:nvPr/>
        </p:nvSpPr>
        <p:spPr>
          <a:xfrm>
            <a:off x="352539" y="4781321"/>
            <a:ext cx="8538073" cy="103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39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0683" y="144789"/>
            <a:ext cx="7886700" cy="1325563"/>
          </a:xfrm>
        </p:spPr>
        <p:txBody>
          <a:bodyPr vert="horz" lIns="91440" tIns="45720" rIns="91440" bIns="45720" rtlCol="0" anchor="ctr">
            <a:normAutofit/>
          </a:bodyPr>
          <a:lstStyle/>
          <a:p>
            <a:pPr algn="ctr"/>
            <a:r>
              <a:rPr lang="cs-CZ" sz="4000" dirty="0" smtClean="0">
                <a:solidFill>
                  <a:srgbClr val="C00000"/>
                </a:solidFill>
              </a:rPr>
              <a:t>Typy selekce</a:t>
            </a:r>
            <a:endParaRPr lang="en-US" sz="4000" dirty="0">
              <a:solidFill>
                <a:srgbClr val="C00000"/>
              </a:solidFill>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70" y="1217363"/>
            <a:ext cx="6984693" cy="5238520"/>
          </a:xfrm>
          <a:prstGeom prst="rect">
            <a:avLst/>
          </a:prstGeom>
        </p:spPr>
      </p:pic>
    </p:spTree>
    <p:extLst>
      <p:ext uri="{BB962C8B-B14F-4D97-AF65-F5344CB8AC3E}">
        <p14:creationId xmlns:p14="http://schemas.microsoft.com/office/powerpoint/2010/main" val="5999444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0653" y="135802"/>
            <a:ext cx="5944419" cy="1325563"/>
          </a:xfrm>
        </p:spPr>
        <p:txBody>
          <a:bodyPr vert="horz" lIns="91440" tIns="45720" rIns="91440" bIns="45720" rtlCol="0" anchor="ctr">
            <a:normAutofit/>
          </a:bodyPr>
          <a:lstStyle/>
          <a:p>
            <a:pPr algn="ctr"/>
            <a:r>
              <a:rPr lang="cs-CZ" sz="4000" dirty="0" smtClean="0">
                <a:solidFill>
                  <a:srgbClr val="C00000"/>
                </a:solidFill>
              </a:rPr>
              <a:t>Darwinovy pěnkavy – </a:t>
            </a:r>
            <a:r>
              <a:rPr lang="cs-CZ" sz="4000" dirty="0">
                <a:solidFill>
                  <a:srgbClr val="C00000"/>
                </a:solidFill>
              </a:rPr>
              <a:t>příklad usměrňující selekce</a:t>
            </a:r>
            <a:endParaRPr lang="en-US" sz="4000" dirty="0">
              <a:solidFill>
                <a:srgbClr val="C00000"/>
              </a:solidFill>
            </a:endParaRPr>
          </a:p>
        </p:txBody>
      </p:sp>
      <p:sp>
        <p:nvSpPr>
          <p:cNvPr id="3" name="TextovéPole 2"/>
          <p:cNvSpPr txBox="1"/>
          <p:nvPr/>
        </p:nvSpPr>
        <p:spPr>
          <a:xfrm>
            <a:off x="326310" y="1599201"/>
            <a:ext cx="5931270" cy="3939540"/>
          </a:xfrm>
          <a:prstGeom prst="rect">
            <a:avLst/>
          </a:prstGeom>
          <a:noFill/>
        </p:spPr>
        <p:txBody>
          <a:bodyPr wrap="square" rtlCol="0">
            <a:spAutoFit/>
          </a:bodyPr>
          <a:lstStyle/>
          <a:p>
            <a:pPr marL="342900" indent="-342900">
              <a:spcBef>
                <a:spcPts val="1000"/>
              </a:spcBef>
              <a:buFont typeface="Arial" panose="020B0604020202020204" pitchFamily="34" charset="0"/>
              <a:buChar char="•"/>
            </a:pPr>
            <a:r>
              <a:rPr lang="cs-CZ" sz="2000" dirty="0" smtClean="0"/>
              <a:t>Usměrňující selekce – preference jednoho z extrémů (např. větší velikost)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postupně posun znaku žádoucím směrem.</a:t>
            </a:r>
          </a:p>
          <a:p>
            <a:pPr marL="342900" indent="-342900">
              <a:spcBef>
                <a:spcPts val="1000"/>
              </a:spcBef>
              <a:buFont typeface="Arial" panose="020B0604020202020204" pitchFamily="34" charset="0"/>
              <a:buChar char="•"/>
            </a:pPr>
            <a:r>
              <a:rPr lang="cs-CZ" sz="2000" dirty="0" smtClean="0">
                <a:sym typeface="Wingdings" panose="05000000000000000000" pitchFamily="2" charset="2"/>
              </a:rPr>
              <a:t>Výzkum Darwinových pěnkav na Galapágách</a:t>
            </a:r>
          </a:p>
          <a:p>
            <a:pPr marL="342900" indent="-342900">
              <a:spcBef>
                <a:spcPts val="1000"/>
              </a:spcBef>
              <a:buFont typeface="Arial" panose="020B0604020202020204" pitchFamily="34" charset="0"/>
              <a:buChar char="•"/>
            </a:pPr>
            <a:r>
              <a:rPr lang="cs-CZ" sz="2000" dirty="0" smtClean="0">
                <a:sym typeface="Wingdings" panose="05000000000000000000" pitchFamily="2" charset="2"/>
              </a:rPr>
              <a:t>Usměrňující selekce na velikost zobáku podle počasí</a:t>
            </a:r>
          </a:p>
          <a:p>
            <a:pPr marL="342900" indent="-342900">
              <a:spcBef>
                <a:spcPts val="1000"/>
              </a:spcBef>
              <a:buFont typeface="Arial" panose="020B0604020202020204" pitchFamily="34" charset="0"/>
              <a:buChar char="•"/>
            </a:pPr>
            <a:r>
              <a:rPr lang="cs-CZ" sz="2000" dirty="0" smtClean="0">
                <a:sym typeface="Wingdings" panose="05000000000000000000" pitchFamily="2" charset="2"/>
              </a:rPr>
              <a:t>Sucho </a:t>
            </a:r>
            <a:r>
              <a:rPr lang="en-US" sz="2000" dirty="0" smtClean="0">
                <a:sym typeface="Wingdings" panose="05000000000000000000" pitchFamily="2" charset="2"/>
              </a:rPr>
              <a:t> </a:t>
            </a:r>
            <a:r>
              <a:rPr lang="en-US" sz="2000" dirty="0" err="1" smtClean="0">
                <a:sym typeface="Wingdings" panose="05000000000000000000" pitchFamily="2" charset="2"/>
              </a:rPr>
              <a:t>jen</a:t>
            </a:r>
            <a:r>
              <a:rPr lang="en-US" sz="2000" dirty="0" smtClean="0">
                <a:sym typeface="Wingdings" panose="05000000000000000000" pitchFamily="2" charset="2"/>
              </a:rPr>
              <a:t> </a:t>
            </a:r>
            <a:r>
              <a:rPr lang="en-US" sz="2000" dirty="0" err="1" smtClean="0">
                <a:sym typeface="Wingdings" panose="05000000000000000000" pitchFamily="2" charset="2"/>
              </a:rPr>
              <a:t>velk</a:t>
            </a:r>
            <a:r>
              <a:rPr lang="cs-CZ" sz="2000" dirty="0" smtClean="0">
                <a:sym typeface="Wingdings" panose="05000000000000000000" pitchFamily="2" charset="2"/>
              </a:rPr>
              <a:t>á tvrdá semena </a:t>
            </a:r>
            <a:r>
              <a:rPr lang="en-US" sz="2000" dirty="0" smtClean="0">
                <a:sym typeface="Wingdings" panose="05000000000000000000" pitchFamily="2" charset="2"/>
              </a:rPr>
              <a:t> </a:t>
            </a:r>
            <a:r>
              <a:rPr lang="cs-CZ" sz="2000" dirty="0" smtClean="0">
                <a:sym typeface="Wingdings" panose="05000000000000000000" pitchFamily="2" charset="2"/>
              </a:rPr>
              <a:t>posun směrem k velkým zobákům</a:t>
            </a:r>
          </a:p>
          <a:p>
            <a:pPr marL="342900" indent="-342900">
              <a:spcBef>
                <a:spcPts val="1000"/>
              </a:spcBef>
              <a:buFont typeface="Arial" panose="020B0604020202020204" pitchFamily="34" charset="0"/>
              <a:buChar char="•"/>
            </a:pPr>
            <a:r>
              <a:rPr lang="cs-CZ" sz="2000" dirty="0" smtClean="0">
                <a:sym typeface="Wingdings" panose="05000000000000000000" pitchFamily="2" charset="2"/>
              </a:rPr>
              <a:t>Deště </a:t>
            </a:r>
            <a:r>
              <a:rPr lang="en-US" sz="2000" dirty="0" smtClean="0">
                <a:sym typeface="Wingdings" panose="05000000000000000000" pitchFamily="2" charset="2"/>
              </a:rPr>
              <a:t> </a:t>
            </a:r>
            <a:r>
              <a:rPr lang="cs-CZ" sz="2000" dirty="0" smtClean="0">
                <a:sym typeface="Wingdings" panose="05000000000000000000" pitchFamily="2" charset="2"/>
              </a:rPr>
              <a:t>nadbytek malých</a:t>
            </a:r>
            <a:r>
              <a:rPr lang="en-US" sz="2000" dirty="0" smtClean="0">
                <a:sym typeface="Wingdings" panose="05000000000000000000" pitchFamily="2" charset="2"/>
              </a:rPr>
              <a:t> semen</a:t>
            </a:r>
            <a:r>
              <a:rPr lang="cs-CZ" sz="2000" dirty="0" smtClean="0">
                <a:sym typeface="Wingdings" panose="05000000000000000000" pitchFamily="2" charset="2"/>
              </a:rPr>
              <a:t> </a:t>
            </a:r>
            <a:r>
              <a:rPr lang="en-US" sz="2000" dirty="0" smtClean="0">
                <a:sym typeface="Wingdings" panose="05000000000000000000" pitchFamily="2" charset="2"/>
              </a:rPr>
              <a:t> </a:t>
            </a:r>
            <a:r>
              <a:rPr lang="cs-CZ" sz="2000" dirty="0" smtClean="0">
                <a:sym typeface="Wingdings" panose="05000000000000000000" pitchFamily="2" charset="2"/>
              </a:rPr>
              <a:t>posun směrem k malým zobákům</a:t>
            </a:r>
          </a:p>
          <a:p>
            <a:pPr marL="342900" indent="-342900">
              <a:spcBef>
                <a:spcPts val="1000"/>
              </a:spcBef>
              <a:buFont typeface="Arial" panose="020B0604020202020204" pitchFamily="34" charset="0"/>
              <a:buChar char="•"/>
            </a:pPr>
            <a:endParaRPr lang="cs-CZ" sz="2000" dirty="0" smtClean="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47" y="5135724"/>
            <a:ext cx="5549433" cy="1318056"/>
          </a:xfrm>
          <a:prstGeom prst="rect">
            <a:avLst/>
          </a:prstGeom>
        </p:spPr>
      </p:pic>
      <p:pic>
        <p:nvPicPr>
          <p:cNvPr id="9218" name="Picture 2" descr="Image result for Daphne major  is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2958" y="2521189"/>
            <a:ext cx="2106108" cy="13684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upload.wikimedia.org/wikipedia/commons/c/cc/Galapagos_Islands_-_Over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2959" y="395539"/>
            <a:ext cx="2106108" cy="210610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559921" y="1074396"/>
            <a:ext cx="1050288" cy="369332"/>
          </a:xfrm>
          <a:prstGeom prst="rect">
            <a:avLst/>
          </a:prstGeom>
          <a:noFill/>
        </p:spPr>
        <p:txBody>
          <a:bodyPr wrap="none" rtlCol="0">
            <a:spAutoFit/>
          </a:bodyPr>
          <a:lstStyle/>
          <a:p>
            <a:r>
              <a:rPr lang="cs-CZ" dirty="0" smtClean="0"/>
              <a:t>Galapágy</a:t>
            </a:r>
          </a:p>
        </p:txBody>
      </p:sp>
      <p:sp>
        <p:nvSpPr>
          <p:cNvPr id="8" name="TextovéPole 7"/>
          <p:cNvSpPr txBox="1"/>
          <p:nvPr/>
        </p:nvSpPr>
        <p:spPr>
          <a:xfrm>
            <a:off x="7403689" y="2590880"/>
            <a:ext cx="1740311" cy="369332"/>
          </a:xfrm>
          <a:prstGeom prst="rect">
            <a:avLst/>
          </a:prstGeom>
          <a:noFill/>
        </p:spPr>
        <p:txBody>
          <a:bodyPr wrap="square" rtlCol="0">
            <a:spAutoFit/>
          </a:bodyPr>
          <a:lstStyle/>
          <a:p>
            <a:r>
              <a:rPr lang="cs-CZ" dirty="0" err="1" smtClean="0"/>
              <a:t>Daphne</a:t>
            </a:r>
            <a:r>
              <a:rPr lang="cs-CZ" dirty="0" smtClean="0"/>
              <a:t> Major</a:t>
            </a:r>
          </a:p>
        </p:txBody>
      </p:sp>
      <p:sp>
        <p:nvSpPr>
          <p:cNvPr id="6" name="TextovéPole 5"/>
          <p:cNvSpPr txBox="1"/>
          <p:nvPr/>
        </p:nvSpPr>
        <p:spPr>
          <a:xfrm>
            <a:off x="6774111" y="5695236"/>
            <a:ext cx="2194955" cy="707886"/>
          </a:xfrm>
          <a:prstGeom prst="rect">
            <a:avLst/>
          </a:prstGeom>
          <a:noFill/>
        </p:spPr>
        <p:txBody>
          <a:bodyPr wrap="square" rtlCol="0">
            <a:spAutoFit/>
          </a:bodyPr>
          <a:lstStyle/>
          <a:p>
            <a:r>
              <a:rPr lang="cs-CZ" sz="2000" dirty="0" err="1" smtClean="0"/>
              <a:t>Rosemary</a:t>
            </a:r>
            <a:r>
              <a:rPr lang="cs-CZ" sz="2000" dirty="0" smtClean="0"/>
              <a:t> a Peter Grant</a:t>
            </a:r>
            <a:endParaRPr lang="en-US" sz="2000" dirty="0" smtClean="0"/>
          </a:p>
        </p:txBody>
      </p:sp>
      <p:pic>
        <p:nvPicPr>
          <p:cNvPr id="9" name="Picture 4" descr="Image result for Peter and Rosemary Gra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2442" y="3974664"/>
            <a:ext cx="2166624" cy="162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1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7700" y="72828"/>
            <a:ext cx="7886700" cy="1325563"/>
          </a:xfrm>
        </p:spPr>
        <p:txBody>
          <a:bodyPr>
            <a:normAutofit/>
          </a:bodyPr>
          <a:lstStyle/>
          <a:p>
            <a:pPr algn="ctr"/>
            <a:r>
              <a:rPr lang="cs-CZ" sz="4000" dirty="0" err="1" smtClean="0">
                <a:solidFill>
                  <a:srgbClr val="C00000"/>
                </a:solidFill>
              </a:rPr>
              <a:t>Disruptivní</a:t>
            </a:r>
            <a:r>
              <a:rPr lang="cs-CZ" sz="4000" dirty="0" smtClean="0">
                <a:solidFill>
                  <a:srgbClr val="C00000"/>
                </a:solidFill>
              </a:rPr>
              <a:t> </a:t>
            </a:r>
            <a:r>
              <a:rPr lang="cs-CZ" sz="4000" dirty="0">
                <a:solidFill>
                  <a:srgbClr val="C00000"/>
                </a:solidFill>
              </a:rPr>
              <a:t>selekce</a:t>
            </a:r>
            <a:endParaRPr lang="en-US" sz="4000" dirty="0">
              <a:solidFill>
                <a:srgbClr val="C00000"/>
              </a:solidFill>
            </a:endParaRPr>
          </a:p>
        </p:txBody>
      </p:sp>
      <p:sp>
        <p:nvSpPr>
          <p:cNvPr id="3" name="TextovéPole 2"/>
          <p:cNvSpPr txBox="1"/>
          <p:nvPr/>
        </p:nvSpPr>
        <p:spPr>
          <a:xfrm>
            <a:off x="462116" y="1148069"/>
            <a:ext cx="8642109" cy="707886"/>
          </a:xfrm>
          <a:prstGeom prst="rect">
            <a:avLst/>
          </a:prstGeom>
          <a:noFill/>
        </p:spPr>
        <p:txBody>
          <a:bodyPr wrap="none" rtlCol="0">
            <a:spAutoFit/>
          </a:bodyPr>
          <a:lstStyle/>
          <a:p>
            <a:r>
              <a:rPr lang="cs-CZ" sz="2000" dirty="0" err="1" smtClean="0"/>
              <a:t>Disruptivní</a:t>
            </a:r>
            <a:r>
              <a:rPr lang="cs-CZ" sz="2000" dirty="0" smtClean="0"/>
              <a:t> selekce – preference obou extrémů, nevýhodný je průměrný fenotyp</a:t>
            </a:r>
          </a:p>
          <a:p>
            <a:r>
              <a:rPr lang="cs-CZ" sz="2000" dirty="0" smtClean="0"/>
              <a:t>Příklad: zbarvení pytloušů (</a:t>
            </a:r>
            <a:r>
              <a:rPr lang="cs-CZ" sz="2000" i="1" dirty="0" err="1"/>
              <a:t>Chaetodipus</a:t>
            </a:r>
            <a:r>
              <a:rPr lang="cs-CZ" sz="2000" i="1" dirty="0"/>
              <a:t> </a:t>
            </a:r>
            <a:r>
              <a:rPr lang="cs-CZ" sz="2000" i="1" dirty="0" err="1" smtClean="0"/>
              <a:t>intermedius</a:t>
            </a:r>
            <a:r>
              <a:rPr lang="cs-CZ" sz="2000" dirty="0" smtClean="0"/>
              <a:t>)</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495" y="2692835"/>
            <a:ext cx="1892100" cy="137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789" y="2639155"/>
            <a:ext cx="1922069" cy="137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4304123"/>
            <a:ext cx="2871827" cy="2165450"/>
          </a:xfrm>
          <a:prstGeom prst="rect">
            <a:avLst/>
          </a:prstGeom>
        </p:spPr>
      </p:pic>
      <p:pic>
        <p:nvPicPr>
          <p:cNvPr id="9" name="Obráze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3304" y="4304123"/>
            <a:ext cx="3081126" cy="2165450"/>
          </a:xfrm>
          <a:prstGeom prst="rect">
            <a:avLst/>
          </a:prstGeom>
        </p:spPr>
      </p:pic>
      <p:sp>
        <p:nvSpPr>
          <p:cNvPr id="11" name="TextovéPole 10"/>
          <p:cNvSpPr txBox="1"/>
          <p:nvPr/>
        </p:nvSpPr>
        <p:spPr>
          <a:xfrm>
            <a:off x="476517" y="2199034"/>
            <a:ext cx="2780056" cy="400110"/>
          </a:xfrm>
          <a:prstGeom prst="rect">
            <a:avLst/>
          </a:prstGeom>
          <a:noFill/>
        </p:spPr>
        <p:txBody>
          <a:bodyPr wrap="none" rtlCol="0">
            <a:spAutoFit/>
          </a:bodyPr>
          <a:lstStyle/>
          <a:p>
            <a:r>
              <a:rPr lang="cs-CZ" sz="2000" dirty="0" smtClean="0"/>
              <a:t>Populace žijící na skalách</a:t>
            </a:r>
          </a:p>
        </p:txBody>
      </p:sp>
      <p:sp>
        <p:nvSpPr>
          <p:cNvPr id="12" name="TextovéPole 11"/>
          <p:cNvSpPr txBox="1"/>
          <p:nvPr/>
        </p:nvSpPr>
        <p:spPr>
          <a:xfrm>
            <a:off x="5866038" y="2142256"/>
            <a:ext cx="2436244" cy="400110"/>
          </a:xfrm>
          <a:prstGeom prst="rect">
            <a:avLst/>
          </a:prstGeom>
          <a:noFill/>
        </p:spPr>
        <p:txBody>
          <a:bodyPr wrap="none" rtlCol="0">
            <a:spAutoFit/>
          </a:bodyPr>
          <a:lstStyle/>
          <a:p>
            <a:r>
              <a:rPr lang="cs-CZ" sz="2000" dirty="0" smtClean="0"/>
              <a:t>Populace žijící na lávě</a:t>
            </a:r>
          </a:p>
        </p:txBody>
      </p:sp>
      <p:grpSp>
        <p:nvGrpSpPr>
          <p:cNvPr id="7" name="Skupina 6"/>
          <p:cNvGrpSpPr/>
          <p:nvPr/>
        </p:nvGrpSpPr>
        <p:grpSpPr>
          <a:xfrm>
            <a:off x="3384054" y="2199034"/>
            <a:ext cx="1910525" cy="2042856"/>
            <a:chOff x="3384054" y="2199034"/>
            <a:chExt cx="1910525" cy="2042856"/>
          </a:xfrm>
        </p:grpSpPr>
        <p:pic>
          <p:nvPicPr>
            <p:cNvPr id="10" name="Obráze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054" y="2199034"/>
              <a:ext cx="1910525" cy="2042856"/>
            </a:xfrm>
            <a:prstGeom prst="rect">
              <a:avLst/>
            </a:prstGeom>
          </p:spPr>
        </p:pic>
        <p:sp>
          <p:nvSpPr>
            <p:cNvPr id="6" name="Obdélník 5"/>
            <p:cNvSpPr/>
            <p:nvPr/>
          </p:nvSpPr>
          <p:spPr>
            <a:xfrm>
              <a:off x="3500477" y="3995788"/>
              <a:ext cx="1794102" cy="224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02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1701" y="166823"/>
            <a:ext cx="7886700" cy="1325563"/>
          </a:xfrm>
        </p:spPr>
        <p:txBody>
          <a:bodyPr vert="horz" lIns="91440" tIns="45720" rIns="91440" bIns="45720" rtlCol="0" anchor="ctr">
            <a:normAutofit/>
          </a:bodyPr>
          <a:lstStyle/>
          <a:p>
            <a:pPr algn="ctr"/>
            <a:r>
              <a:rPr lang="cs-CZ" sz="4000" dirty="0">
                <a:solidFill>
                  <a:srgbClr val="C00000"/>
                </a:solidFill>
              </a:rPr>
              <a:t>Stabilizující selekce</a:t>
            </a:r>
            <a:endParaRPr lang="en-US" sz="4000" dirty="0">
              <a:solidFill>
                <a:srgbClr val="C00000"/>
              </a:solidFill>
            </a:endParaRPr>
          </a:p>
        </p:txBody>
      </p:sp>
      <p:pic>
        <p:nvPicPr>
          <p:cNvPr id="8194" name="Picture 2" descr="Image result for mother and newborn after bi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148" y="4204638"/>
            <a:ext cx="3275820" cy="222921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27961" y="1377109"/>
            <a:ext cx="7629268" cy="2369880"/>
          </a:xfrm>
          <a:prstGeom prst="rect">
            <a:avLst/>
          </a:prstGeom>
          <a:noFill/>
        </p:spPr>
        <p:txBody>
          <a:bodyPr wrap="none" rtlCol="0">
            <a:spAutoFit/>
          </a:bodyPr>
          <a:lstStyle/>
          <a:p>
            <a:pPr marL="342900" indent="-342900">
              <a:spcAft>
                <a:spcPts val="2400"/>
              </a:spcAft>
              <a:buFont typeface="Arial" panose="020B0604020202020204" pitchFamily="34" charset="0"/>
              <a:buChar char="•"/>
            </a:pPr>
            <a:r>
              <a:rPr lang="cs-CZ" sz="2200" dirty="0" smtClean="0"/>
              <a:t>Příklad: velikost lidských novorozenců</a:t>
            </a:r>
          </a:p>
          <a:p>
            <a:pPr marL="342900" indent="-342900">
              <a:spcAft>
                <a:spcPts val="2400"/>
              </a:spcAft>
              <a:buFont typeface="Arial" panose="020B0604020202020204" pitchFamily="34" charset="0"/>
              <a:buChar char="•"/>
            </a:pPr>
            <a:r>
              <a:rPr lang="cs-CZ" sz="2200" dirty="0" smtClean="0"/>
              <a:t>Optimální váha – 3,5 kg</a:t>
            </a:r>
          </a:p>
          <a:p>
            <a:pPr marL="342900" indent="-342900">
              <a:spcAft>
                <a:spcPts val="2400"/>
              </a:spcAft>
              <a:buFont typeface="Arial" panose="020B0604020202020204" pitchFamily="34" charset="0"/>
              <a:buChar char="•"/>
            </a:pPr>
            <a:r>
              <a:rPr lang="cs-CZ" sz="2200" dirty="0" smtClean="0"/>
              <a:t>Pokud výrazně méně </a:t>
            </a:r>
            <a:r>
              <a:rPr lang="cs-CZ" sz="2200" dirty="0" smtClean="0">
                <a:sym typeface="Wingdings" panose="05000000000000000000" pitchFamily="2" charset="2"/>
              </a:rPr>
              <a:t> riziko úmrtí a zdravotních komplikací</a:t>
            </a:r>
          </a:p>
          <a:p>
            <a:pPr marL="342900" indent="-342900">
              <a:spcAft>
                <a:spcPts val="2400"/>
              </a:spcAft>
              <a:buFont typeface="Arial" panose="020B0604020202020204" pitchFamily="34" charset="0"/>
              <a:buChar char="•"/>
            </a:pPr>
            <a:r>
              <a:rPr lang="cs-CZ" sz="2200" dirty="0" smtClean="0">
                <a:sym typeface="Wingdings" panose="05000000000000000000" pitchFamily="2" charset="2"/>
              </a:rPr>
              <a:t>Pokud výrazně více </a:t>
            </a:r>
            <a:r>
              <a:rPr lang="en-US" sz="2200" dirty="0" smtClean="0">
                <a:sym typeface="Wingdings" panose="05000000000000000000" pitchFamily="2" charset="2"/>
              </a:rPr>
              <a:t> </a:t>
            </a:r>
            <a:r>
              <a:rPr lang="cs-CZ" sz="2200" dirty="0" smtClean="0">
                <a:sym typeface="Wingdings" panose="05000000000000000000" pitchFamily="2" charset="2"/>
              </a:rPr>
              <a:t>nebezpečí zranění/smrti během porodu</a:t>
            </a:r>
            <a:endParaRPr lang="en-US" sz="2200" dirty="0" smtClean="0"/>
          </a:p>
        </p:txBody>
      </p:sp>
    </p:spTree>
    <p:extLst>
      <p:ext uri="{BB962C8B-B14F-4D97-AF65-F5344CB8AC3E}">
        <p14:creationId xmlns:p14="http://schemas.microsoft.com/office/powerpoint/2010/main" val="36879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5353" y="0"/>
            <a:ext cx="7886700" cy="1325563"/>
          </a:xfrm>
        </p:spPr>
        <p:txBody>
          <a:bodyPr>
            <a:normAutofit/>
          </a:bodyPr>
          <a:lstStyle/>
          <a:p>
            <a:pPr algn="ctr"/>
            <a:r>
              <a:rPr lang="cs-CZ" sz="4000" dirty="0">
                <a:solidFill>
                  <a:srgbClr val="C00000"/>
                </a:solidFill>
              </a:rPr>
              <a:t>Náhodný genetický posun (drift)</a:t>
            </a:r>
            <a:endParaRPr lang="en-US" sz="4000" dirty="0">
              <a:solidFill>
                <a:srgbClr val="C00000"/>
              </a:solidFill>
            </a:endParaRPr>
          </a:p>
        </p:txBody>
      </p:sp>
      <p:sp>
        <p:nvSpPr>
          <p:cNvPr id="3" name="TextovéPole 2"/>
          <p:cNvSpPr txBox="1"/>
          <p:nvPr/>
        </p:nvSpPr>
        <p:spPr>
          <a:xfrm>
            <a:off x="465353" y="1117270"/>
            <a:ext cx="6139181" cy="769441"/>
          </a:xfrm>
          <a:prstGeom prst="rect">
            <a:avLst/>
          </a:prstGeom>
          <a:noFill/>
        </p:spPr>
        <p:txBody>
          <a:bodyPr wrap="none" rtlCol="0">
            <a:spAutoFit/>
          </a:bodyPr>
          <a:lstStyle/>
          <a:p>
            <a:r>
              <a:rPr lang="cs-CZ" sz="2200" dirty="0" smtClean="0"/>
              <a:t>= náhodné změny frekvencí alel </a:t>
            </a:r>
          </a:p>
          <a:p>
            <a:r>
              <a:rPr lang="cs-CZ" sz="2200" dirty="0" smtClean="0"/>
              <a:t>Důsledek náhodného přenosu alel do další generace</a:t>
            </a:r>
          </a:p>
        </p:txBody>
      </p:sp>
      <p:graphicFrame>
        <p:nvGraphicFramePr>
          <p:cNvPr id="4" name="Tabulka 3"/>
          <p:cNvGraphicFramePr>
            <a:graphicFrameLocks noGrp="1"/>
          </p:cNvGraphicFramePr>
          <p:nvPr>
            <p:extLst>
              <p:ext uri="{D42A27DB-BD31-4B8C-83A1-F6EECF244321}">
                <p14:modId xmlns:p14="http://schemas.microsoft.com/office/powerpoint/2010/main" val="2889151537"/>
              </p:ext>
            </p:extLst>
          </p:nvPr>
        </p:nvGraphicFramePr>
        <p:xfrm>
          <a:off x="2638394" y="2012903"/>
          <a:ext cx="6096000" cy="2595880"/>
        </p:xfrm>
        <a:graphic>
          <a:graphicData uri="http://schemas.openxmlformats.org/drawingml/2006/table">
            <a:tbl>
              <a:tblPr firstRow="1" bandRow="1">
                <a:tableStyleId>{5940675A-B579-460E-94D1-54222C63F5DA}</a:tableStyleId>
              </a:tblPr>
              <a:tblGrid>
                <a:gridCol w="1314285"/>
                <a:gridCol w="943897"/>
                <a:gridCol w="1081548"/>
                <a:gridCol w="2756270"/>
              </a:tblGrid>
              <a:tr h="370840">
                <a:tc>
                  <a:txBody>
                    <a:bodyPr/>
                    <a:lstStyle/>
                    <a:p>
                      <a:r>
                        <a:rPr lang="cs-CZ" dirty="0" smtClean="0"/>
                        <a:t>Frekvence</a:t>
                      </a:r>
                      <a:r>
                        <a:rPr lang="cs-CZ" baseline="0" dirty="0" smtClean="0"/>
                        <a:t> </a:t>
                      </a:r>
                      <a:r>
                        <a:rPr lang="cs-CZ" i="1" baseline="0" dirty="0" smtClean="0"/>
                        <a:t>a</a:t>
                      </a:r>
                      <a:endParaRPr lang="cs-CZ" i="1" dirty="0"/>
                    </a:p>
                  </a:txBody>
                  <a:tcPr/>
                </a:tc>
                <a:tc gridSpan="2">
                  <a:txBody>
                    <a:bodyPr/>
                    <a:lstStyle/>
                    <a:p>
                      <a:r>
                        <a:rPr lang="cs-CZ" dirty="0" smtClean="0"/>
                        <a:t>Genotypy</a:t>
                      </a:r>
                      <a:r>
                        <a:rPr lang="cs-CZ" baseline="0" dirty="0" smtClean="0"/>
                        <a:t> potomků</a:t>
                      </a:r>
                      <a:endParaRPr lang="cs-CZ" dirty="0"/>
                    </a:p>
                  </a:txBody>
                  <a:tcPr/>
                </a:tc>
                <a:tc hMerge="1">
                  <a:txBody>
                    <a:bodyPr/>
                    <a:lstStyle/>
                    <a:p>
                      <a:endParaRPr lang="cs-CZ" dirty="0"/>
                    </a:p>
                  </a:txBody>
                  <a:tcPr/>
                </a:tc>
                <a:tc>
                  <a:txBody>
                    <a:bodyPr/>
                    <a:lstStyle/>
                    <a:p>
                      <a:r>
                        <a:rPr lang="cs-CZ" dirty="0" smtClean="0"/>
                        <a:t>Pravděpodobnost</a:t>
                      </a:r>
                      <a:endParaRPr lang="cs-CZ" dirty="0"/>
                    </a:p>
                  </a:txBody>
                  <a:tcPr/>
                </a:tc>
              </a:tr>
              <a:tr h="370840">
                <a:tc>
                  <a:txBody>
                    <a:bodyPr/>
                    <a:lstStyle/>
                    <a:p>
                      <a:r>
                        <a:rPr lang="cs-CZ" dirty="0" smtClean="0"/>
                        <a:t>0</a:t>
                      </a:r>
                      <a:endParaRPr lang="cs-CZ" dirty="0"/>
                    </a:p>
                  </a:txBody>
                  <a:tcPr/>
                </a:tc>
                <a:tc>
                  <a:txBody>
                    <a:bodyPr/>
                    <a:lstStyle/>
                    <a:p>
                      <a:pPr algn="ctr"/>
                      <a:r>
                        <a:rPr lang="cs-CZ" i="1" dirty="0" smtClean="0"/>
                        <a:t>AA</a:t>
                      </a:r>
                      <a:endParaRPr lang="cs-CZ" i="1" dirty="0"/>
                    </a:p>
                  </a:txBody>
                  <a:tcPr/>
                </a:tc>
                <a:tc>
                  <a:txBody>
                    <a:bodyPr/>
                    <a:lstStyle/>
                    <a:p>
                      <a:pPr algn="ctr"/>
                      <a:r>
                        <a:rPr lang="cs-CZ" i="1" dirty="0" smtClean="0"/>
                        <a:t>AA</a:t>
                      </a:r>
                      <a:endParaRPr lang="cs-CZ" i="1" dirty="0"/>
                    </a:p>
                  </a:txBody>
                  <a:tcPr/>
                </a:tc>
                <a:tc>
                  <a:txBody>
                    <a:bodyPr/>
                    <a:lstStyle/>
                    <a:p>
                      <a:pPr algn="r"/>
                      <a:r>
                        <a:rPr lang="cs-CZ" dirty="0" smtClean="0"/>
                        <a:t>1/16</a:t>
                      </a:r>
                      <a:endParaRPr lang="cs-CZ" dirty="0"/>
                    </a:p>
                  </a:txBody>
                  <a:tcPr/>
                </a:tc>
              </a:tr>
              <a:tr h="370840">
                <a:tc>
                  <a:txBody>
                    <a:bodyPr/>
                    <a:lstStyle/>
                    <a:p>
                      <a:r>
                        <a:rPr lang="cs-CZ" dirty="0" smtClean="0"/>
                        <a:t>1/4</a:t>
                      </a:r>
                      <a:endParaRPr lang="cs-CZ" dirty="0"/>
                    </a:p>
                  </a:txBody>
                  <a:tcPr/>
                </a:tc>
                <a:tc>
                  <a:txBody>
                    <a:bodyPr/>
                    <a:lstStyle/>
                    <a:p>
                      <a:pPr algn="ctr"/>
                      <a:r>
                        <a:rPr lang="cs-CZ" i="1" dirty="0" smtClean="0"/>
                        <a:t>AA</a:t>
                      </a:r>
                      <a:endParaRPr lang="cs-CZ" i="1" dirty="0"/>
                    </a:p>
                  </a:txBody>
                  <a:tcPr/>
                </a:tc>
                <a:tc>
                  <a:txBody>
                    <a:bodyPr/>
                    <a:lstStyle/>
                    <a:p>
                      <a:pPr algn="ctr"/>
                      <a:r>
                        <a:rPr lang="cs-CZ" i="1" dirty="0" err="1" smtClean="0"/>
                        <a:t>Aa</a:t>
                      </a:r>
                      <a:endParaRPr lang="cs-CZ" i="1" dirty="0"/>
                    </a:p>
                  </a:txBody>
                  <a:tcPr/>
                </a:tc>
                <a:tc>
                  <a:txBody>
                    <a:bodyPr/>
                    <a:lstStyle/>
                    <a:p>
                      <a:pPr algn="r"/>
                      <a:r>
                        <a:rPr lang="cs-CZ" dirty="0" smtClean="0"/>
                        <a:t>4/16</a:t>
                      </a:r>
                      <a:endParaRPr lang="cs-CZ" dirty="0"/>
                    </a:p>
                  </a:txBody>
                  <a:tcPr/>
                </a:tc>
              </a:tr>
              <a:tr h="370840">
                <a:tc rowSpan="2">
                  <a:txBody>
                    <a:bodyPr/>
                    <a:lstStyle/>
                    <a:p>
                      <a:r>
                        <a:rPr lang="cs-CZ" dirty="0" smtClean="0"/>
                        <a:t>1/2</a:t>
                      </a:r>
                      <a:endParaRPr lang="cs-CZ" dirty="0"/>
                    </a:p>
                  </a:txBody>
                  <a:tcPr anchor="ctr"/>
                </a:tc>
                <a:tc>
                  <a:txBody>
                    <a:bodyPr/>
                    <a:lstStyle/>
                    <a:p>
                      <a:pPr algn="ctr"/>
                      <a:r>
                        <a:rPr lang="cs-CZ" i="1" dirty="0" smtClean="0"/>
                        <a:t>AA</a:t>
                      </a:r>
                      <a:endParaRPr lang="cs-CZ" i="1" dirty="0"/>
                    </a:p>
                  </a:txBody>
                  <a:tcPr/>
                </a:tc>
                <a:tc>
                  <a:txBody>
                    <a:bodyPr/>
                    <a:lstStyle/>
                    <a:p>
                      <a:pPr algn="ctr"/>
                      <a:r>
                        <a:rPr lang="cs-CZ" i="1" dirty="0" err="1" smtClean="0"/>
                        <a:t>aa</a:t>
                      </a:r>
                      <a:endParaRPr lang="cs-CZ" i="1" dirty="0"/>
                    </a:p>
                  </a:txBody>
                  <a:tcPr/>
                </a:tc>
                <a:tc rowSpan="2">
                  <a:txBody>
                    <a:bodyPr/>
                    <a:lstStyle/>
                    <a:p>
                      <a:pPr algn="r"/>
                      <a:r>
                        <a:rPr lang="cs-CZ" dirty="0" smtClean="0"/>
                        <a:t>6/16</a:t>
                      </a:r>
                      <a:endParaRPr lang="cs-CZ" dirty="0"/>
                    </a:p>
                  </a:txBody>
                  <a:tcPr anchor="ctr"/>
                </a:tc>
              </a:tr>
              <a:tr h="370840">
                <a:tc vMerge="1">
                  <a:txBody>
                    <a:bodyPr/>
                    <a:lstStyle/>
                    <a:p>
                      <a:endParaRPr lang="cs-CZ" dirty="0"/>
                    </a:p>
                  </a:txBody>
                  <a:tcPr/>
                </a:tc>
                <a:tc>
                  <a:txBody>
                    <a:bodyPr/>
                    <a:lstStyle/>
                    <a:p>
                      <a:pPr algn="ctr"/>
                      <a:r>
                        <a:rPr lang="cs-CZ" i="1" dirty="0" err="1" smtClean="0"/>
                        <a:t>Aa</a:t>
                      </a:r>
                      <a:endParaRPr lang="cs-CZ" i="1" dirty="0"/>
                    </a:p>
                  </a:txBody>
                  <a:tcPr/>
                </a:tc>
                <a:tc>
                  <a:txBody>
                    <a:bodyPr/>
                    <a:lstStyle/>
                    <a:p>
                      <a:pPr algn="ctr"/>
                      <a:r>
                        <a:rPr lang="cs-CZ" i="1" dirty="0" err="1" smtClean="0"/>
                        <a:t>Aa</a:t>
                      </a:r>
                      <a:endParaRPr lang="cs-CZ" i="1" dirty="0"/>
                    </a:p>
                  </a:txBody>
                  <a:tcPr/>
                </a:tc>
                <a:tc vMerge="1">
                  <a:txBody>
                    <a:bodyPr/>
                    <a:lstStyle/>
                    <a:p>
                      <a:endParaRPr lang="cs-CZ" dirty="0"/>
                    </a:p>
                  </a:txBody>
                  <a:tcPr/>
                </a:tc>
              </a:tr>
              <a:tr h="370840">
                <a:tc>
                  <a:txBody>
                    <a:bodyPr/>
                    <a:lstStyle/>
                    <a:p>
                      <a:r>
                        <a:rPr lang="cs-CZ" dirty="0" smtClean="0"/>
                        <a:t>3/4</a:t>
                      </a:r>
                      <a:endParaRPr lang="cs-CZ" dirty="0"/>
                    </a:p>
                  </a:txBody>
                  <a:tcPr/>
                </a:tc>
                <a:tc>
                  <a:txBody>
                    <a:bodyPr/>
                    <a:lstStyle/>
                    <a:p>
                      <a:pPr algn="ctr"/>
                      <a:r>
                        <a:rPr lang="cs-CZ" i="1" dirty="0" err="1" smtClean="0"/>
                        <a:t>aa</a:t>
                      </a:r>
                      <a:endParaRPr lang="cs-CZ" i="1" dirty="0"/>
                    </a:p>
                  </a:txBody>
                  <a:tcPr/>
                </a:tc>
                <a:tc>
                  <a:txBody>
                    <a:bodyPr/>
                    <a:lstStyle/>
                    <a:p>
                      <a:pPr algn="ctr"/>
                      <a:r>
                        <a:rPr lang="cs-CZ" i="1" dirty="0" err="1" smtClean="0"/>
                        <a:t>Aa</a:t>
                      </a:r>
                      <a:endParaRPr lang="cs-CZ" i="1" dirty="0"/>
                    </a:p>
                  </a:txBody>
                  <a:tcPr/>
                </a:tc>
                <a:tc>
                  <a:txBody>
                    <a:bodyPr/>
                    <a:lstStyle/>
                    <a:p>
                      <a:pPr algn="r"/>
                      <a:r>
                        <a:rPr lang="cs-CZ" dirty="0" smtClean="0"/>
                        <a:t>4/16</a:t>
                      </a:r>
                      <a:endParaRPr lang="cs-CZ" dirty="0"/>
                    </a:p>
                  </a:txBody>
                  <a:tcPr/>
                </a:tc>
              </a:tr>
              <a:tr h="370840">
                <a:tc>
                  <a:txBody>
                    <a:bodyPr/>
                    <a:lstStyle/>
                    <a:p>
                      <a:r>
                        <a:rPr lang="cs-CZ" dirty="0" smtClean="0"/>
                        <a:t>1</a:t>
                      </a:r>
                      <a:endParaRPr lang="cs-CZ" dirty="0"/>
                    </a:p>
                  </a:txBody>
                  <a:tcPr/>
                </a:tc>
                <a:tc>
                  <a:txBody>
                    <a:bodyPr/>
                    <a:lstStyle/>
                    <a:p>
                      <a:pPr algn="ctr"/>
                      <a:r>
                        <a:rPr lang="cs-CZ" i="1" dirty="0" err="1" smtClean="0"/>
                        <a:t>aa</a:t>
                      </a:r>
                      <a:endParaRPr lang="cs-CZ" i="1" dirty="0"/>
                    </a:p>
                  </a:txBody>
                  <a:tcPr/>
                </a:tc>
                <a:tc>
                  <a:txBody>
                    <a:bodyPr/>
                    <a:lstStyle/>
                    <a:p>
                      <a:pPr algn="ctr"/>
                      <a:r>
                        <a:rPr lang="cs-CZ" i="1" dirty="0" err="1" smtClean="0"/>
                        <a:t>aa</a:t>
                      </a:r>
                      <a:endParaRPr lang="cs-CZ" i="1" dirty="0"/>
                    </a:p>
                  </a:txBody>
                  <a:tcPr/>
                </a:tc>
                <a:tc>
                  <a:txBody>
                    <a:bodyPr/>
                    <a:lstStyle/>
                    <a:p>
                      <a:pPr algn="r"/>
                      <a:r>
                        <a:rPr lang="cs-CZ" dirty="0" smtClean="0"/>
                        <a:t>1/16</a:t>
                      </a:r>
                      <a:endParaRPr lang="cs-CZ" dirty="0"/>
                    </a:p>
                  </a:txBody>
                  <a:tcPr/>
                </a:tc>
              </a:tr>
            </a:tbl>
          </a:graphicData>
        </a:graphic>
      </p:graphicFrame>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50" y="2363435"/>
            <a:ext cx="1342840" cy="1206716"/>
          </a:xfrm>
          <a:prstGeom prst="rect">
            <a:avLst/>
          </a:prstGeom>
        </p:spPr>
      </p:pic>
      <p:sp>
        <p:nvSpPr>
          <p:cNvPr id="6" name="TextovéPole 5"/>
          <p:cNvSpPr txBox="1"/>
          <p:nvPr/>
        </p:nvSpPr>
        <p:spPr>
          <a:xfrm>
            <a:off x="849754" y="1955955"/>
            <a:ext cx="521297" cy="461665"/>
          </a:xfrm>
          <a:prstGeom prst="rect">
            <a:avLst/>
          </a:prstGeom>
          <a:noFill/>
        </p:spPr>
        <p:txBody>
          <a:bodyPr wrap="none" rtlCol="0">
            <a:spAutoFit/>
          </a:bodyPr>
          <a:lstStyle/>
          <a:p>
            <a:r>
              <a:rPr lang="cs-CZ" sz="2400" i="1" dirty="0" err="1" smtClean="0">
                <a:solidFill>
                  <a:srgbClr val="0070C0"/>
                </a:solidFill>
              </a:rPr>
              <a:t>Aa</a:t>
            </a:r>
            <a:endParaRPr lang="cs-CZ" sz="2400" i="1" dirty="0" smtClean="0">
              <a:solidFill>
                <a:srgbClr val="0070C0"/>
              </a:solidFill>
            </a:endParaRPr>
          </a:p>
        </p:txBody>
      </p:sp>
      <p:sp>
        <p:nvSpPr>
          <p:cNvPr id="7" name="TextovéPole 6"/>
          <p:cNvSpPr txBox="1"/>
          <p:nvPr/>
        </p:nvSpPr>
        <p:spPr>
          <a:xfrm>
            <a:off x="1744074" y="1961423"/>
            <a:ext cx="521297" cy="461665"/>
          </a:xfrm>
          <a:prstGeom prst="rect">
            <a:avLst/>
          </a:prstGeom>
          <a:noFill/>
        </p:spPr>
        <p:txBody>
          <a:bodyPr wrap="none" rtlCol="0">
            <a:spAutoFit/>
          </a:bodyPr>
          <a:lstStyle/>
          <a:p>
            <a:r>
              <a:rPr lang="cs-CZ" sz="2400" i="1" dirty="0" err="1" smtClean="0">
                <a:solidFill>
                  <a:srgbClr val="0070C0"/>
                </a:solidFill>
              </a:rPr>
              <a:t>Aa</a:t>
            </a:r>
            <a:endParaRPr lang="cs-CZ" sz="2400" i="1" dirty="0" smtClean="0">
              <a:solidFill>
                <a:srgbClr val="0070C0"/>
              </a:solidFill>
            </a:endParaRPr>
          </a:p>
        </p:txBody>
      </p:sp>
      <p:sp>
        <p:nvSpPr>
          <p:cNvPr id="8" name="TextovéPole 7"/>
          <p:cNvSpPr txBox="1"/>
          <p:nvPr/>
        </p:nvSpPr>
        <p:spPr>
          <a:xfrm>
            <a:off x="551916" y="3111798"/>
            <a:ext cx="327334" cy="461665"/>
          </a:xfrm>
          <a:prstGeom prst="rect">
            <a:avLst/>
          </a:prstGeom>
          <a:noFill/>
        </p:spPr>
        <p:txBody>
          <a:bodyPr wrap="none" rtlCol="0">
            <a:spAutoFit/>
          </a:bodyPr>
          <a:lstStyle/>
          <a:p>
            <a:r>
              <a:rPr lang="cs-CZ" sz="2400" dirty="0" smtClean="0">
                <a:solidFill>
                  <a:srgbClr val="0070C0"/>
                </a:solidFill>
              </a:rPr>
              <a:t>?</a:t>
            </a:r>
          </a:p>
        </p:txBody>
      </p:sp>
      <p:sp>
        <p:nvSpPr>
          <p:cNvPr id="9" name="TextovéPole 8"/>
          <p:cNvSpPr txBox="1"/>
          <p:nvPr/>
        </p:nvSpPr>
        <p:spPr>
          <a:xfrm>
            <a:off x="2206603" y="3087661"/>
            <a:ext cx="327334" cy="461665"/>
          </a:xfrm>
          <a:prstGeom prst="rect">
            <a:avLst/>
          </a:prstGeom>
          <a:noFill/>
        </p:spPr>
        <p:txBody>
          <a:bodyPr wrap="none" rtlCol="0">
            <a:spAutoFit/>
          </a:bodyPr>
          <a:lstStyle/>
          <a:p>
            <a:r>
              <a:rPr lang="cs-CZ" sz="2400" dirty="0" smtClean="0">
                <a:solidFill>
                  <a:srgbClr val="0070C0"/>
                </a:solidFill>
              </a:rPr>
              <a:t>?</a:t>
            </a:r>
          </a:p>
        </p:txBody>
      </p:sp>
      <p:sp>
        <p:nvSpPr>
          <p:cNvPr id="10" name="Obdélník 9"/>
          <p:cNvSpPr/>
          <p:nvPr/>
        </p:nvSpPr>
        <p:spPr>
          <a:xfrm>
            <a:off x="5978124" y="2463751"/>
            <a:ext cx="285136" cy="20647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978124" y="4332699"/>
            <a:ext cx="285136" cy="20647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5978124" y="3948665"/>
            <a:ext cx="1140544" cy="20647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5978124" y="3406570"/>
            <a:ext cx="1710816" cy="20647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5978124" y="2833434"/>
            <a:ext cx="1140544" cy="20647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p:cNvSpPr txBox="1"/>
          <p:nvPr/>
        </p:nvSpPr>
        <p:spPr>
          <a:xfrm>
            <a:off x="383108" y="4795238"/>
            <a:ext cx="2904578" cy="707886"/>
          </a:xfrm>
          <a:prstGeom prst="rect">
            <a:avLst/>
          </a:prstGeom>
          <a:noFill/>
        </p:spPr>
        <p:txBody>
          <a:bodyPr wrap="none" rtlCol="0">
            <a:spAutoFit/>
          </a:bodyPr>
          <a:lstStyle/>
          <a:p>
            <a:r>
              <a:rPr lang="cs-CZ" sz="2000" dirty="0" smtClean="0"/>
              <a:t>Frekvence </a:t>
            </a:r>
            <a:r>
              <a:rPr lang="cs-CZ" sz="2000" i="1" dirty="0" smtClean="0"/>
              <a:t>a</a:t>
            </a:r>
            <a:r>
              <a:rPr lang="cs-CZ" sz="2000" dirty="0" smtClean="0"/>
              <a:t> u rodičů = 0,5</a:t>
            </a:r>
          </a:p>
          <a:p>
            <a:endParaRPr lang="cs-CZ" sz="2000" dirty="0" smtClean="0"/>
          </a:p>
        </p:txBody>
      </p:sp>
      <p:sp>
        <p:nvSpPr>
          <p:cNvPr id="23" name="TextovéPole 22"/>
          <p:cNvSpPr txBox="1"/>
          <p:nvPr/>
        </p:nvSpPr>
        <p:spPr>
          <a:xfrm>
            <a:off x="383107" y="5189990"/>
            <a:ext cx="8279111" cy="400110"/>
          </a:xfrm>
          <a:prstGeom prst="rect">
            <a:avLst/>
          </a:prstGeom>
          <a:noFill/>
        </p:spPr>
        <p:txBody>
          <a:bodyPr wrap="square" rtlCol="0">
            <a:spAutoFit/>
          </a:bodyPr>
          <a:lstStyle/>
          <a:p>
            <a:r>
              <a:rPr lang="cs-CZ" sz="2000" dirty="0" smtClean="0"/>
              <a:t>Frekvence </a:t>
            </a:r>
            <a:r>
              <a:rPr lang="cs-CZ" sz="2000" i="1" dirty="0" smtClean="0"/>
              <a:t>a</a:t>
            </a:r>
            <a:r>
              <a:rPr lang="cs-CZ" sz="2000" dirty="0" smtClean="0"/>
              <a:t> u potomstva: nejpravděpodobnější = 0,5 (</a:t>
            </a:r>
            <a:r>
              <a:rPr lang="cs-CZ" sz="2000" i="1" dirty="0" smtClean="0"/>
              <a:t>p</a:t>
            </a:r>
            <a:r>
              <a:rPr lang="cs-CZ" sz="2000" dirty="0" smtClean="0"/>
              <a:t> = 6/16)</a:t>
            </a:r>
          </a:p>
        </p:txBody>
      </p:sp>
      <p:sp>
        <p:nvSpPr>
          <p:cNvPr id="24" name="TextovéPole 23"/>
          <p:cNvSpPr txBox="1"/>
          <p:nvPr/>
        </p:nvSpPr>
        <p:spPr>
          <a:xfrm>
            <a:off x="383107" y="5578755"/>
            <a:ext cx="7613046" cy="400110"/>
          </a:xfrm>
          <a:prstGeom prst="rect">
            <a:avLst/>
          </a:prstGeom>
          <a:noFill/>
        </p:spPr>
        <p:txBody>
          <a:bodyPr wrap="none" rtlCol="0">
            <a:spAutoFit/>
          </a:bodyPr>
          <a:lstStyle/>
          <a:p>
            <a:r>
              <a:rPr lang="cs-CZ" sz="2000" dirty="0" smtClean="0"/>
              <a:t>Jaká je pravděpodobnost změny? </a:t>
            </a:r>
            <a:r>
              <a:rPr lang="cs-CZ" sz="2000" i="1" dirty="0" smtClean="0"/>
              <a:t>p</a:t>
            </a:r>
            <a:r>
              <a:rPr lang="cs-CZ" sz="2000" dirty="0" smtClean="0"/>
              <a:t> = 1/16 + 4/16 + 4/16 + 1/16 = 10/16</a:t>
            </a:r>
          </a:p>
        </p:txBody>
      </p:sp>
      <p:sp>
        <p:nvSpPr>
          <p:cNvPr id="25" name="TextovéPole 24"/>
          <p:cNvSpPr txBox="1"/>
          <p:nvPr/>
        </p:nvSpPr>
        <p:spPr>
          <a:xfrm>
            <a:off x="383107" y="6040049"/>
            <a:ext cx="8465925" cy="984885"/>
          </a:xfrm>
          <a:prstGeom prst="rect">
            <a:avLst/>
          </a:prstGeom>
          <a:noFill/>
        </p:spPr>
        <p:txBody>
          <a:bodyPr wrap="square" rtlCol="0">
            <a:spAutoFit/>
          </a:bodyPr>
          <a:lstStyle/>
          <a:p>
            <a:r>
              <a:rPr lang="cs-CZ" sz="2000" dirty="0" smtClean="0">
                <a:solidFill>
                  <a:srgbClr val="FF0000"/>
                </a:solidFill>
                <a:sym typeface="Wingdings" panose="05000000000000000000" pitchFamily="2" charset="2"/>
              </a:rPr>
              <a:t>Vlivem </a:t>
            </a:r>
            <a:r>
              <a:rPr lang="cs-CZ" sz="2000" dirty="0">
                <a:solidFill>
                  <a:srgbClr val="FF0000"/>
                </a:solidFill>
                <a:sym typeface="Wingdings" panose="05000000000000000000" pitchFamily="2" charset="2"/>
              </a:rPr>
              <a:t>náhody při přenosu alel do další generace se frekvence </a:t>
            </a:r>
            <a:r>
              <a:rPr lang="cs-CZ" sz="2000" dirty="0" smtClean="0">
                <a:solidFill>
                  <a:srgbClr val="FF0000"/>
                </a:solidFill>
                <a:sym typeface="Wingdings" panose="05000000000000000000" pitchFamily="2" charset="2"/>
              </a:rPr>
              <a:t>alel budou </a:t>
            </a:r>
            <a:r>
              <a:rPr lang="cs-CZ" sz="2000" dirty="0">
                <a:solidFill>
                  <a:srgbClr val="FF0000"/>
                </a:solidFill>
                <a:sym typeface="Wingdings" panose="05000000000000000000" pitchFamily="2" charset="2"/>
              </a:rPr>
              <a:t>spíš </a:t>
            </a:r>
            <a:r>
              <a:rPr lang="cs-CZ" sz="2000" dirty="0" smtClean="0">
                <a:solidFill>
                  <a:srgbClr val="FF0000"/>
                </a:solidFill>
                <a:sym typeface="Wingdings" panose="05000000000000000000" pitchFamily="2" charset="2"/>
              </a:rPr>
              <a:t>měnit, než že by zůstaly stejné. Pokles i nárůst jsou stejně pravděpodobné.</a:t>
            </a:r>
            <a:endParaRPr lang="cs-CZ" sz="2000" dirty="0">
              <a:solidFill>
                <a:srgbClr val="FF0000"/>
              </a:solidFill>
            </a:endParaRPr>
          </a:p>
          <a:p>
            <a:endParaRPr lang="cs-CZ" dirty="0" smtClean="0">
              <a:solidFill>
                <a:srgbClr val="FF0000"/>
              </a:solidFill>
            </a:endParaRPr>
          </a:p>
        </p:txBody>
      </p:sp>
      <p:sp>
        <p:nvSpPr>
          <p:cNvPr id="12" name="Obdélník 11"/>
          <p:cNvSpPr/>
          <p:nvPr/>
        </p:nvSpPr>
        <p:spPr>
          <a:xfrm>
            <a:off x="2591812" y="2768826"/>
            <a:ext cx="6315095" cy="542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ovéPole 25"/>
          <p:cNvSpPr txBox="1"/>
          <p:nvPr/>
        </p:nvSpPr>
        <p:spPr>
          <a:xfrm>
            <a:off x="849753" y="3633522"/>
            <a:ext cx="540533" cy="461665"/>
          </a:xfrm>
          <a:prstGeom prst="rect">
            <a:avLst/>
          </a:prstGeom>
          <a:noFill/>
        </p:spPr>
        <p:txBody>
          <a:bodyPr wrap="none" rtlCol="0">
            <a:spAutoFit/>
          </a:bodyPr>
          <a:lstStyle/>
          <a:p>
            <a:r>
              <a:rPr lang="cs-CZ" sz="2400" i="1" dirty="0" err="1" smtClean="0">
                <a:solidFill>
                  <a:srgbClr val="0070C0"/>
                </a:solidFill>
              </a:rPr>
              <a:t>AA</a:t>
            </a:r>
            <a:endParaRPr lang="cs-CZ" sz="2400" i="1" dirty="0" smtClean="0">
              <a:solidFill>
                <a:srgbClr val="0070C0"/>
              </a:solidFill>
            </a:endParaRPr>
          </a:p>
        </p:txBody>
      </p:sp>
      <p:sp>
        <p:nvSpPr>
          <p:cNvPr id="27" name="TextovéPole 26"/>
          <p:cNvSpPr txBox="1"/>
          <p:nvPr/>
        </p:nvSpPr>
        <p:spPr>
          <a:xfrm>
            <a:off x="1732458" y="3637858"/>
            <a:ext cx="540533" cy="461665"/>
          </a:xfrm>
          <a:prstGeom prst="rect">
            <a:avLst/>
          </a:prstGeom>
          <a:noFill/>
        </p:spPr>
        <p:txBody>
          <a:bodyPr wrap="none" rtlCol="0">
            <a:spAutoFit/>
          </a:bodyPr>
          <a:lstStyle/>
          <a:p>
            <a:r>
              <a:rPr lang="cs-CZ" sz="2400" i="1" dirty="0" err="1" smtClean="0">
                <a:solidFill>
                  <a:srgbClr val="0070C0"/>
                </a:solidFill>
              </a:rPr>
              <a:t>AA</a:t>
            </a:r>
            <a:endParaRPr lang="cs-CZ" sz="2400" i="1" dirty="0" smtClean="0">
              <a:solidFill>
                <a:srgbClr val="0070C0"/>
              </a:solidFill>
            </a:endParaRPr>
          </a:p>
        </p:txBody>
      </p:sp>
      <p:sp>
        <p:nvSpPr>
          <p:cNvPr id="13" name="TextovéPole 12"/>
          <p:cNvSpPr txBox="1"/>
          <p:nvPr/>
        </p:nvSpPr>
        <p:spPr>
          <a:xfrm>
            <a:off x="302082" y="4124079"/>
            <a:ext cx="2443912" cy="461665"/>
          </a:xfrm>
          <a:prstGeom prst="rect">
            <a:avLst/>
          </a:prstGeom>
          <a:noFill/>
        </p:spPr>
        <p:txBody>
          <a:bodyPr wrap="square" rtlCol="0">
            <a:spAutoFit/>
          </a:bodyPr>
          <a:lstStyle/>
          <a:p>
            <a:r>
              <a:rPr lang="cs-CZ" sz="2400" i="1" dirty="0" err="1" smtClean="0"/>
              <a:t>p</a:t>
            </a:r>
            <a:r>
              <a:rPr lang="cs-CZ" sz="2400" i="1" baseline="-25000" dirty="0" err="1" smtClean="0"/>
              <a:t>AA</a:t>
            </a:r>
            <a:r>
              <a:rPr lang="cs-CZ" sz="2400" dirty="0" smtClean="0"/>
              <a:t> </a:t>
            </a:r>
            <a:r>
              <a:rPr lang="cs-CZ" sz="2400" dirty="0"/>
              <a:t>= </a:t>
            </a:r>
            <a:r>
              <a:rPr lang="cs-CZ" sz="2400" dirty="0" smtClean="0"/>
              <a:t>½ x ½ = 1/4</a:t>
            </a:r>
            <a:endParaRPr lang="en-US" sz="2200" dirty="0" smtClean="0"/>
          </a:p>
        </p:txBody>
      </p:sp>
      <p:sp>
        <p:nvSpPr>
          <p:cNvPr id="28" name="Obdélník 27"/>
          <p:cNvSpPr/>
          <p:nvPr/>
        </p:nvSpPr>
        <p:spPr>
          <a:xfrm>
            <a:off x="2612226" y="3144868"/>
            <a:ext cx="6315095" cy="1566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49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animBg="1"/>
      <p:bldP spid="11" grpId="0" animBg="1"/>
      <p:bldP spid="17" grpId="0" animBg="1"/>
      <p:bldP spid="20" grpId="0" animBg="1"/>
      <p:bldP spid="21" grpId="0" animBg="1"/>
      <p:bldP spid="22" grpId="0"/>
      <p:bldP spid="23" grpId="0"/>
      <p:bldP spid="24" grpId="0"/>
      <p:bldP spid="25" grpId="0"/>
      <p:bldP spid="12" grpId="0" animBg="1"/>
      <p:bldP spid="26" grpId="0"/>
      <p:bldP spid="27" grpId="0"/>
      <p:bldP spid="13"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2028" y="142875"/>
            <a:ext cx="7886700" cy="1325563"/>
          </a:xfrm>
        </p:spPr>
        <p:txBody>
          <a:bodyPr vert="horz" lIns="91440" tIns="45720" rIns="91440" bIns="45720" rtlCol="0" anchor="ctr">
            <a:normAutofit/>
          </a:bodyPr>
          <a:lstStyle/>
          <a:p>
            <a:pPr algn="ctr"/>
            <a:r>
              <a:rPr lang="cs-CZ" sz="4000" dirty="0" err="1">
                <a:solidFill>
                  <a:srgbClr val="C00000"/>
                </a:solidFill>
              </a:rPr>
              <a:t>Hardy-Weinbergova</a:t>
            </a:r>
            <a:r>
              <a:rPr lang="cs-CZ" sz="4000" dirty="0">
                <a:solidFill>
                  <a:srgbClr val="C00000"/>
                </a:solidFill>
              </a:rPr>
              <a:t> rovnováha</a:t>
            </a:r>
            <a:endParaRPr lang="en-US" sz="4000" dirty="0">
              <a:solidFill>
                <a:srgbClr val="C00000"/>
              </a:solidFill>
            </a:endParaRPr>
          </a:p>
        </p:txBody>
      </p:sp>
      <p:sp>
        <p:nvSpPr>
          <p:cNvPr id="4" name="TextovéPole 3"/>
          <p:cNvSpPr txBox="1"/>
          <p:nvPr/>
        </p:nvSpPr>
        <p:spPr>
          <a:xfrm>
            <a:off x="672028" y="1828511"/>
            <a:ext cx="7502488" cy="3231654"/>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solidFill>
                  <a:srgbClr val="FF0000"/>
                </a:solidFill>
              </a:rPr>
              <a:t>HW rovnováha se týká jednoho </a:t>
            </a:r>
            <a:r>
              <a:rPr lang="cs-CZ" sz="2200" dirty="0" err="1" smtClean="0">
                <a:solidFill>
                  <a:srgbClr val="FF0000"/>
                </a:solidFill>
              </a:rPr>
              <a:t>lokusu</a:t>
            </a:r>
            <a:r>
              <a:rPr lang="cs-CZ" sz="2200" dirty="0" smtClean="0">
                <a:solidFill>
                  <a:srgbClr val="FF0000"/>
                </a:solidFill>
              </a:rPr>
              <a:t>, nikdy nedochází k náhodnému párování vzhledem ke všem znakům</a:t>
            </a:r>
          </a:p>
          <a:p>
            <a:pPr marL="342900" indent="-342900">
              <a:spcBef>
                <a:spcPts val="3000"/>
              </a:spcBef>
              <a:buFont typeface="Arial" panose="020B0604020202020204" pitchFamily="34" charset="0"/>
              <a:buChar char="•"/>
            </a:pPr>
            <a:r>
              <a:rPr lang="cs-CZ" sz="2200" dirty="0" smtClean="0">
                <a:solidFill>
                  <a:srgbClr val="FF0000"/>
                </a:solidFill>
                <a:sym typeface="Wingdings" panose="05000000000000000000" pitchFamily="2" charset="2"/>
              </a:rPr>
              <a:t>Populace může být v rovnováze pro daný </a:t>
            </a:r>
            <a:r>
              <a:rPr lang="cs-CZ" sz="2200" dirty="0" err="1" smtClean="0">
                <a:solidFill>
                  <a:srgbClr val="FF0000"/>
                </a:solidFill>
                <a:sym typeface="Wingdings" panose="05000000000000000000" pitchFamily="2" charset="2"/>
              </a:rPr>
              <a:t>lokus</a:t>
            </a:r>
            <a:r>
              <a:rPr lang="cs-CZ" sz="2200" dirty="0">
                <a:solidFill>
                  <a:srgbClr val="FF0000"/>
                </a:solidFill>
                <a:sym typeface="Wingdings" panose="05000000000000000000" pitchFamily="2" charset="2"/>
              </a:rPr>
              <a:t> </a:t>
            </a:r>
            <a:r>
              <a:rPr lang="cs-CZ" sz="2200" dirty="0" smtClean="0">
                <a:solidFill>
                  <a:srgbClr val="FF0000"/>
                </a:solidFill>
                <a:sym typeface="Wingdings" panose="05000000000000000000" pitchFamily="2" charset="2"/>
              </a:rPr>
              <a:t>a zároveň nebýt pro nějaký jiný.</a:t>
            </a:r>
          </a:p>
          <a:p>
            <a:pPr marL="342900" indent="-342900">
              <a:spcBef>
                <a:spcPts val="3000"/>
              </a:spcBef>
              <a:buFont typeface="Arial" panose="020B0604020202020204" pitchFamily="34" charset="0"/>
              <a:buChar char="•"/>
            </a:pPr>
            <a:r>
              <a:rPr lang="cs-CZ" sz="2200" dirty="0" smtClean="0">
                <a:sym typeface="Wingdings" panose="05000000000000000000" pitchFamily="2" charset="2"/>
              </a:rPr>
              <a:t>Pokud jsou dva a více </a:t>
            </a:r>
            <a:r>
              <a:rPr lang="cs-CZ" sz="2200" dirty="0" err="1" smtClean="0">
                <a:sym typeface="Wingdings" panose="05000000000000000000" pitchFamily="2" charset="2"/>
              </a:rPr>
              <a:t>lokusů</a:t>
            </a:r>
            <a:r>
              <a:rPr lang="cs-CZ" sz="2200" dirty="0" smtClean="0">
                <a:sym typeface="Wingdings" panose="05000000000000000000" pitchFamily="2" charset="2"/>
              </a:rPr>
              <a:t> v těsné vazbě, selekce na jejich alely působí společně  (protože se dědí společně), tzv. genetický autostop (</a:t>
            </a:r>
            <a:r>
              <a:rPr lang="cs-CZ" sz="2200" dirty="0" err="1" smtClean="0">
                <a:sym typeface="Wingdings" panose="05000000000000000000" pitchFamily="2" charset="2"/>
              </a:rPr>
              <a:t>hitchhiking</a:t>
            </a:r>
            <a:r>
              <a:rPr lang="cs-CZ" sz="2200" dirty="0" smtClean="0">
                <a:sym typeface="Wingdings" panose="05000000000000000000" pitchFamily="2" charset="2"/>
              </a:rPr>
              <a:t>)</a:t>
            </a:r>
            <a:endParaRPr lang="en-US" sz="2200" dirty="0" smtClean="0"/>
          </a:p>
        </p:txBody>
      </p:sp>
    </p:spTree>
    <p:extLst>
      <p:ext uri="{BB962C8B-B14F-4D97-AF65-F5344CB8AC3E}">
        <p14:creationId xmlns:p14="http://schemas.microsoft.com/office/powerpoint/2010/main" val="7807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4625" y="0"/>
            <a:ext cx="7886700" cy="1325563"/>
          </a:xfrm>
        </p:spPr>
        <p:txBody>
          <a:bodyPr>
            <a:normAutofit/>
          </a:bodyPr>
          <a:lstStyle/>
          <a:p>
            <a:pPr algn="ctr"/>
            <a:r>
              <a:rPr lang="cs-CZ" sz="4000" dirty="0">
                <a:solidFill>
                  <a:srgbClr val="C00000"/>
                </a:solidFill>
              </a:rPr>
              <a:t>Velikost populace a drift</a:t>
            </a:r>
          </a:p>
        </p:txBody>
      </p:sp>
      <p:grpSp>
        <p:nvGrpSpPr>
          <p:cNvPr id="26" name="Skupina 25"/>
          <p:cNvGrpSpPr/>
          <p:nvPr/>
        </p:nvGrpSpPr>
        <p:grpSpPr>
          <a:xfrm>
            <a:off x="0" y="1078707"/>
            <a:ext cx="4376732" cy="5342413"/>
            <a:chOff x="558800" y="1027907"/>
            <a:chExt cx="4551004" cy="5648121"/>
          </a:xfrm>
        </p:grpSpPr>
        <p:pic>
          <p:nvPicPr>
            <p:cNvPr id="3" name="Picture 3" descr="Random_genetic_drift_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027907"/>
              <a:ext cx="4551004" cy="564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2164080" y="1325563"/>
              <a:ext cx="1104900" cy="114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2129606" y="1244371"/>
              <a:ext cx="1190454" cy="276999"/>
            </a:xfrm>
            <a:prstGeom prst="rect">
              <a:avLst/>
            </a:prstGeom>
            <a:noFill/>
          </p:spPr>
          <p:txBody>
            <a:bodyPr wrap="none" rtlCol="0">
              <a:spAutoFit/>
            </a:bodyPr>
            <a:lstStyle/>
            <a:p>
              <a:r>
                <a:rPr lang="cs-CZ" sz="1200" b="1" dirty="0" smtClean="0"/>
                <a:t>Populace </a:t>
              </a:r>
              <a:r>
                <a:rPr lang="cs-CZ" sz="1200" b="1" i="1" dirty="0" smtClean="0"/>
                <a:t>n </a:t>
              </a:r>
              <a:r>
                <a:rPr lang="cs-CZ" sz="1200" b="1" dirty="0" smtClean="0"/>
                <a:t>= 20</a:t>
              </a:r>
            </a:p>
          </p:txBody>
        </p:sp>
        <p:sp>
          <p:nvSpPr>
            <p:cNvPr id="11" name="Obdélník 10"/>
            <p:cNvSpPr/>
            <p:nvPr/>
          </p:nvSpPr>
          <p:spPr>
            <a:xfrm>
              <a:off x="2085532" y="3085783"/>
              <a:ext cx="1104900" cy="114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2051058" y="3004591"/>
              <a:ext cx="1269002" cy="276999"/>
            </a:xfrm>
            <a:prstGeom prst="rect">
              <a:avLst/>
            </a:prstGeom>
            <a:noFill/>
          </p:spPr>
          <p:txBody>
            <a:bodyPr wrap="none" rtlCol="0">
              <a:spAutoFit/>
            </a:bodyPr>
            <a:lstStyle/>
            <a:p>
              <a:r>
                <a:rPr lang="cs-CZ" sz="1200" b="1" dirty="0" smtClean="0"/>
                <a:t>Populace </a:t>
              </a:r>
              <a:r>
                <a:rPr lang="cs-CZ" sz="1200" b="1" i="1" dirty="0" smtClean="0"/>
                <a:t>n </a:t>
              </a:r>
              <a:r>
                <a:rPr lang="cs-CZ" sz="1200" b="1" dirty="0" smtClean="0"/>
                <a:t>= 200</a:t>
              </a:r>
            </a:p>
          </p:txBody>
        </p:sp>
        <p:sp>
          <p:nvSpPr>
            <p:cNvPr id="13" name="Obdélník 12"/>
            <p:cNvSpPr/>
            <p:nvPr/>
          </p:nvSpPr>
          <p:spPr>
            <a:xfrm>
              <a:off x="2085532" y="4831080"/>
              <a:ext cx="1183448" cy="16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2051059" y="4772590"/>
              <a:ext cx="1347548" cy="276999"/>
            </a:xfrm>
            <a:prstGeom prst="rect">
              <a:avLst/>
            </a:prstGeom>
            <a:noFill/>
          </p:spPr>
          <p:txBody>
            <a:bodyPr wrap="none" rtlCol="0">
              <a:spAutoFit/>
            </a:bodyPr>
            <a:lstStyle/>
            <a:p>
              <a:r>
                <a:rPr lang="cs-CZ" sz="1200" b="1" dirty="0" smtClean="0"/>
                <a:t>Populace </a:t>
              </a:r>
              <a:r>
                <a:rPr lang="cs-CZ" sz="1200" b="1" i="1" dirty="0" smtClean="0"/>
                <a:t>n </a:t>
              </a:r>
              <a:r>
                <a:rPr lang="cs-CZ" sz="1200" b="1" dirty="0" smtClean="0"/>
                <a:t>= 2000</a:t>
              </a:r>
            </a:p>
          </p:txBody>
        </p:sp>
        <p:grpSp>
          <p:nvGrpSpPr>
            <p:cNvPr id="16" name="Skupina 15"/>
            <p:cNvGrpSpPr/>
            <p:nvPr/>
          </p:nvGrpSpPr>
          <p:grpSpPr>
            <a:xfrm>
              <a:off x="849459" y="1552607"/>
              <a:ext cx="261610" cy="1104900"/>
              <a:chOff x="5904806" y="1348582"/>
              <a:chExt cx="261610" cy="1104900"/>
            </a:xfrm>
          </p:grpSpPr>
          <p:sp>
            <p:nvSpPr>
              <p:cNvPr id="14" name="Obdélník 13"/>
              <p:cNvSpPr/>
              <p:nvPr/>
            </p:nvSpPr>
            <p:spPr>
              <a:xfrm rot="16200000">
                <a:off x="5509260" y="1843723"/>
                <a:ext cx="1104900" cy="114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rot="16200000">
                <a:off x="5491231" y="1770225"/>
                <a:ext cx="1088760" cy="261610"/>
              </a:xfrm>
              <a:prstGeom prst="rect">
                <a:avLst/>
              </a:prstGeom>
              <a:noFill/>
            </p:spPr>
            <p:txBody>
              <a:bodyPr wrap="none" rtlCol="0">
                <a:spAutoFit/>
              </a:bodyPr>
              <a:lstStyle/>
              <a:p>
                <a:r>
                  <a:rPr lang="cs-CZ" sz="1100" b="1" dirty="0" smtClean="0"/>
                  <a:t>Frekvence alely</a:t>
                </a:r>
              </a:p>
            </p:txBody>
          </p:sp>
        </p:grpSp>
        <p:grpSp>
          <p:nvGrpSpPr>
            <p:cNvPr id="18" name="Skupina 17"/>
            <p:cNvGrpSpPr/>
            <p:nvPr/>
          </p:nvGrpSpPr>
          <p:grpSpPr>
            <a:xfrm>
              <a:off x="848729" y="3281590"/>
              <a:ext cx="261610" cy="1104900"/>
              <a:chOff x="5904806" y="1348582"/>
              <a:chExt cx="261610" cy="1104900"/>
            </a:xfrm>
          </p:grpSpPr>
          <p:sp>
            <p:nvSpPr>
              <p:cNvPr id="19" name="Obdélník 18"/>
              <p:cNvSpPr/>
              <p:nvPr/>
            </p:nvSpPr>
            <p:spPr>
              <a:xfrm rot="16200000">
                <a:off x="5509260" y="1843723"/>
                <a:ext cx="1104900" cy="114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p:cNvSpPr txBox="1"/>
              <p:nvPr/>
            </p:nvSpPr>
            <p:spPr>
              <a:xfrm rot="16200000">
                <a:off x="5491231" y="1770225"/>
                <a:ext cx="1088760" cy="261610"/>
              </a:xfrm>
              <a:prstGeom prst="rect">
                <a:avLst/>
              </a:prstGeom>
              <a:noFill/>
            </p:spPr>
            <p:txBody>
              <a:bodyPr wrap="none" rtlCol="0">
                <a:spAutoFit/>
              </a:bodyPr>
              <a:lstStyle/>
              <a:p>
                <a:r>
                  <a:rPr lang="cs-CZ" sz="1100" b="1" dirty="0" smtClean="0"/>
                  <a:t>Frekvence alely</a:t>
                </a:r>
              </a:p>
            </p:txBody>
          </p:sp>
        </p:grpSp>
        <p:grpSp>
          <p:nvGrpSpPr>
            <p:cNvPr id="21" name="Skupina 20"/>
            <p:cNvGrpSpPr/>
            <p:nvPr/>
          </p:nvGrpSpPr>
          <p:grpSpPr>
            <a:xfrm>
              <a:off x="848729" y="5049589"/>
              <a:ext cx="261610" cy="1104900"/>
              <a:chOff x="5904806" y="1348582"/>
              <a:chExt cx="261610" cy="1104900"/>
            </a:xfrm>
          </p:grpSpPr>
          <p:sp>
            <p:nvSpPr>
              <p:cNvPr id="22" name="Obdélník 21"/>
              <p:cNvSpPr/>
              <p:nvPr/>
            </p:nvSpPr>
            <p:spPr>
              <a:xfrm rot="16200000">
                <a:off x="5509260" y="1843723"/>
                <a:ext cx="1104900" cy="114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p:cNvSpPr txBox="1"/>
              <p:nvPr/>
            </p:nvSpPr>
            <p:spPr>
              <a:xfrm rot="16200000">
                <a:off x="5491231" y="1770225"/>
                <a:ext cx="1088760" cy="261610"/>
              </a:xfrm>
              <a:prstGeom prst="rect">
                <a:avLst/>
              </a:prstGeom>
              <a:noFill/>
            </p:spPr>
            <p:txBody>
              <a:bodyPr wrap="none" rtlCol="0">
                <a:spAutoFit/>
              </a:bodyPr>
              <a:lstStyle/>
              <a:p>
                <a:r>
                  <a:rPr lang="cs-CZ" sz="1100" b="1" dirty="0" smtClean="0"/>
                  <a:t>Frekvence alely</a:t>
                </a:r>
              </a:p>
            </p:txBody>
          </p:sp>
        </p:grpSp>
        <p:sp>
          <p:nvSpPr>
            <p:cNvPr id="24" name="Obdélník 23"/>
            <p:cNvSpPr/>
            <p:nvPr/>
          </p:nvSpPr>
          <p:spPr>
            <a:xfrm>
              <a:off x="2598708" y="6337469"/>
              <a:ext cx="1183448" cy="114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TextovéPole 24"/>
            <p:cNvSpPr txBox="1"/>
            <p:nvPr/>
          </p:nvSpPr>
          <p:spPr>
            <a:xfrm>
              <a:off x="2580755" y="6263739"/>
              <a:ext cx="739305" cy="261610"/>
            </a:xfrm>
            <a:prstGeom prst="rect">
              <a:avLst/>
            </a:prstGeom>
            <a:noFill/>
          </p:spPr>
          <p:txBody>
            <a:bodyPr wrap="none" rtlCol="0">
              <a:spAutoFit/>
            </a:bodyPr>
            <a:lstStyle/>
            <a:p>
              <a:r>
                <a:rPr lang="cs-CZ" sz="1100" b="1" dirty="0" smtClean="0"/>
                <a:t>Generace</a:t>
              </a:r>
            </a:p>
          </p:txBody>
        </p:sp>
      </p:grpSp>
      <p:sp>
        <p:nvSpPr>
          <p:cNvPr id="27" name="TextovéPole 26"/>
          <p:cNvSpPr txBox="1"/>
          <p:nvPr/>
        </p:nvSpPr>
        <p:spPr>
          <a:xfrm>
            <a:off x="4166178" y="1199614"/>
            <a:ext cx="4618301" cy="707886"/>
          </a:xfrm>
          <a:prstGeom prst="rect">
            <a:avLst/>
          </a:prstGeom>
          <a:noFill/>
        </p:spPr>
        <p:txBody>
          <a:bodyPr wrap="square" rtlCol="0">
            <a:spAutoFit/>
          </a:bodyPr>
          <a:lstStyle/>
          <a:p>
            <a:r>
              <a:rPr lang="cs-CZ" sz="2000" dirty="0" smtClean="0">
                <a:solidFill>
                  <a:srgbClr val="0070C0"/>
                </a:solidFill>
              </a:rPr>
              <a:t>Fixace alely = </a:t>
            </a:r>
            <a:r>
              <a:rPr lang="cs-CZ" sz="2000" dirty="0" smtClean="0"/>
              <a:t>frekvence alely je 1 (100%), druhá alela zmizela</a:t>
            </a:r>
          </a:p>
        </p:txBody>
      </p:sp>
      <p:sp>
        <p:nvSpPr>
          <p:cNvPr id="29" name="TextovéPole 28"/>
          <p:cNvSpPr txBox="1"/>
          <p:nvPr/>
        </p:nvSpPr>
        <p:spPr>
          <a:xfrm>
            <a:off x="4166178" y="2470401"/>
            <a:ext cx="4585147" cy="2708434"/>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Drift se vyskytuje v každé populaci</a:t>
            </a:r>
          </a:p>
          <a:p>
            <a:pPr marL="342900" indent="-342900">
              <a:spcBef>
                <a:spcPts val="1800"/>
              </a:spcBef>
              <a:buFont typeface="Arial" panose="020B0604020202020204" pitchFamily="34" charset="0"/>
              <a:buChar char="•"/>
            </a:pPr>
            <a:r>
              <a:rPr lang="cs-CZ" sz="2000" dirty="0" smtClean="0"/>
              <a:t>V malé populaci má větší vliv (vlivem náhody se alela může zafixovat/ztratit velice rychle)</a:t>
            </a:r>
          </a:p>
          <a:p>
            <a:pPr marL="342900" indent="-342900">
              <a:spcBef>
                <a:spcPts val="1800"/>
              </a:spcBef>
              <a:buFont typeface="Arial" panose="020B0604020202020204" pitchFamily="34" charset="0"/>
              <a:buChar char="•"/>
            </a:pPr>
            <a:r>
              <a:rPr lang="cs-CZ" sz="2000" dirty="0" smtClean="0"/>
              <a:t>V konečně velké populaci se alela může zafixovat driftem, ale trvá to velmi dlouho. </a:t>
            </a:r>
          </a:p>
        </p:txBody>
      </p:sp>
    </p:spTree>
    <p:extLst>
      <p:ext uri="{BB962C8B-B14F-4D97-AF65-F5344CB8AC3E}">
        <p14:creationId xmlns:p14="http://schemas.microsoft.com/office/powerpoint/2010/main" val="52840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5272" y="99655"/>
            <a:ext cx="7886700" cy="1325563"/>
          </a:xfrm>
        </p:spPr>
        <p:txBody>
          <a:bodyPr>
            <a:normAutofit/>
          </a:bodyPr>
          <a:lstStyle/>
          <a:p>
            <a:pPr algn="ctr"/>
            <a:r>
              <a:rPr lang="cs-CZ" sz="4000" dirty="0">
                <a:solidFill>
                  <a:srgbClr val="C00000"/>
                </a:solidFill>
              </a:rPr>
              <a:t>Drift vs. selekce</a:t>
            </a:r>
          </a:p>
        </p:txBody>
      </p:sp>
      <p:sp>
        <p:nvSpPr>
          <p:cNvPr id="3" name="TextovéPole 2"/>
          <p:cNvSpPr txBox="1"/>
          <p:nvPr/>
        </p:nvSpPr>
        <p:spPr>
          <a:xfrm>
            <a:off x="628650" y="1641986"/>
            <a:ext cx="7659944" cy="3046988"/>
          </a:xfrm>
          <a:prstGeom prst="rect">
            <a:avLst/>
          </a:prstGeom>
          <a:noFill/>
        </p:spPr>
        <p:txBody>
          <a:bodyPr wrap="square" rtlCol="0">
            <a:spAutoFit/>
          </a:bodyPr>
          <a:lstStyle/>
          <a:p>
            <a:pPr marL="342900" indent="-342900">
              <a:spcAft>
                <a:spcPts val="3600"/>
              </a:spcAft>
              <a:buFont typeface="Arial" panose="020B0604020202020204" pitchFamily="34" charset="0"/>
              <a:buChar char="•"/>
            </a:pPr>
            <a:r>
              <a:rPr lang="cs-CZ" sz="2200" dirty="0" smtClean="0"/>
              <a:t>V malé populaci drift vítězí, i když má alela vysoký selekční koeficient</a:t>
            </a:r>
          </a:p>
          <a:p>
            <a:pPr marL="342900" indent="-342900">
              <a:spcAft>
                <a:spcPts val="3600"/>
              </a:spcAft>
              <a:buFont typeface="Arial" panose="020B0604020202020204" pitchFamily="34" charset="0"/>
              <a:buChar char="•"/>
            </a:pPr>
            <a:r>
              <a:rPr lang="cs-CZ" sz="2200" dirty="0" smtClean="0"/>
              <a:t>Ve velké populaci má selekce dost času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frekvence</a:t>
            </a:r>
            <a:r>
              <a:rPr lang="en-US" sz="2200" dirty="0" smtClean="0">
                <a:sym typeface="Wingdings" panose="05000000000000000000" pitchFamily="2" charset="2"/>
              </a:rPr>
              <a:t> </a:t>
            </a:r>
            <a:r>
              <a:rPr lang="cs-CZ" sz="2200" dirty="0" smtClean="0">
                <a:sym typeface="Wingdings" panose="05000000000000000000" pitchFamily="2" charset="2"/>
              </a:rPr>
              <a:t>alely stoupá vlivem selekce</a:t>
            </a:r>
          </a:p>
          <a:p>
            <a:pPr marL="342900" indent="-342900">
              <a:spcAft>
                <a:spcPts val="3600"/>
              </a:spcAft>
              <a:buFont typeface="Arial" panose="020B0604020202020204" pitchFamily="34" charset="0"/>
              <a:buChar char="•"/>
            </a:pPr>
            <a:r>
              <a:rPr lang="cs-CZ" sz="2200" dirty="0" smtClean="0">
                <a:sym typeface="Wingdings" panose="05000000000000000000" pitchFamily="2" charset="2"/>
              </a:rPr>
              <a:t>Selekčně neutrální alely (s = 0 nebo téměř 0) </a:t>
            </a:r>
            <a:r>
              <a:rPr lang="en-US" sz="2200" dirty="0" smtClean="0">
                <a:sym typeface="Wingdings" panose="05000000000000000000" pitchFamily="2" charset="2"/>
              </a:rPr>
              <a:t> </a:t>
            </a:r>
            <a:r>
              <a:rPr lang="cs-CZ" sz="2200" dirty="0" smtClean="0">
                <a:sym typeface="Wingdings" panose="05000000000000000000" pitchFamily="2" charset="2"/>
              </a:rPr>
              <a:t>o jejich osudu rozhodně drift i ve velké populaci</a:t>
            </a:r>
          </a:p>
        </p:txBody>
      </p:sp>
    </p:spTree>
    <p:extLst>
      <p:ext uri="{BB962C8B-B14F-4D97-AF65-F5344CB8AC3E}">
        <p14:creationId xmlns:p14="http://schemas.microsoft.com/office/powerpoint/2010/main" val="412280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77620" y="1297432"/>
            <a:ext cx="8131892" cy="270843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a:sym typeface="Wingdings" panose="05000000000000000000" pitchFamily="2" charset="2"/>
              </a:rPr>
              <a:t>Vzácné recesivní mutace jsou pro selekci neviditelné (pokud nejsou na chromosomu X</a:t>
            </a:r>
            <a:r>
              <a:rPr lang="cs-CZ" sz="2000" dirty="0" smtClean="0">
                <a:sym typeface="Wingdings" panose="05000000000000000000" pitchFamily="2" charset="2"/>
              </a:rPr>
              <a:t>)</a:t>
            </a:r>
            <a:endParaRPr lang="cs-CZ" sz="2000" dirty="0" smtClean="0"/>
          </a:p>
          <a:p>
            <a:pPr marL="342900" indent="-342900">
              <a:spcBef>
                <a:spcPts val="1200"/>
              </a:spcBef>
              <a:buFont typeface="Arial" panose="020B0604020202020204" pitchFamily="34" charset="0"/>
              <a:buChar char="•"/>
            </a:pPr>
            <a:r>
              <a:rPr lang="cs-CZ" sz="2000" dirty="0" smtClean="0"/>
              <a:t>Recesivní alely na X nebo Z jsou u </a:t>
            </a:r>
            <a:r>
              <a:rPr lang="cs-CZ" sz="2000" dirty="0" err="1" smtClean="0"/>
              <a:t>heterogametického</a:t>
            </a:r>
            <a:r>
              <a:rPr lang="cs-CZ" sz="2000" dirty="0" smtClean="0"/>
              <a:t> pohlaví </a:t>
            </a:r>
            <a:r>
              <a:rPr lang="cs-CZ" sz="2000" dirty="0" err="1" smtClean="0"/>
              <a:t>hemizygotní</a:t>
            </a:r>
            <a:r>
              <a:rPr lang="cs-CZ" sz="2000" dirty="0" smtClean="0"/>
              <a:t> (jen jedna kopie) </a:t>
            </a:r>
            <a:r>
              <a:rPr lang="cs-CZ" sz="2000" dirty="0" smtClean="0">
                <a:sym typeface="Wingdings" panose="05000000000000000000" pitchFamily="2" charset="2"/>
              </a:rPr>
              <a:t> jsou viditelné pro selekci</a:t>
            </a:r>
          </a:p>
          <a:p>
            <a:pPr marL="342900" indent="-342900">
              <a:spcBef>
                <a:spcPts val="1200"/>
              </a:spcBef>
              <a:buFont typeface="Arial" panose="020B0604020202020204" pitchFamily="34" charset="0"/>
              <a:buChar char="•"/>
            </a:pPr>
            <a:r>
              <a:rPr lang="cs-CZ" sz="2000" dirty="0"/>
              <a:t>Příklad: Geny pro rezistenci k insekticidům u motýlů na autozomech</a:t>
            </a:r>
          </a:p>
          <a:p>
            <a:pPr marL="342900" indent="-342900">
              <a:spcBef>
                <a:spcPts val="1200"/>
              </a:spcBef>
              <a:buFont typeface="Arial" panose="020B0604020202020204" pitchFamily="34" charset="0"/>
              <a:buChar char="•"/>
            </a:pPr>
            <a:r>
              <a:rPr lang="cs-CZ" sz="2000" dirty="0"/>
              <a:t>U většiny obalečů (</a:t>
            </a:r>
            <a:r>
              <a:rPr lang="cs-CZ" sz="2000" dirty="0" err="1"/>
              <a:t>Tortricidae</a:t>
            </a:r>
            <a:r>
              <a:rPr lang="cs-CZ" sz="2000" dirty="0"/>
              <a:t>) fúze </a:t>
            </a:r>
            <a:r>
              <a:rPr lang="cs-CZ" sz="2000" dirty="0" err="1"/>
              <a:t>autosomu</a:t>
            </a:r>
            <a:r>
              <a:rPr lang="cs-CZ" sz="2000" dirty="0"/>
              <a:t> a Z </a:t>
            </a:r>
            <a:r>
              <a:rPr lang="cs-CZ" sz="2000" dirty="0">
                <a:sym typeface="Wingdings" panose="05000000000000000000" pitchFamily="2" charset="2"/>
              </a:rPr>
              <a:t></a:t>
            </a:r>
            <a:r>
              <a:rPr lang="en-US" sz="2000" dirty="0">
                <a:sym typeface="Wingdings" panose="05000000000000000000" pitchFamily="2" charset="2"/>
              </a:rPr>
              <a:t> </a:t>
            </a:r>
            <a:r>
              <a:rPr lang="en-US" sz="2000" dirty="0" err="1">
                <a:sym typeface="Wingdings" panose="05000000000000000000" pitchFamily="2" charset="2"/>
              </a:rPr>
              <a:t>rychlej</a:t>
            </a:r>
            <a:r>
              <a:rPr lang="cs-CZ" sz="2000" dirty="0" err="1">
                <a:sym typeface="Wingdings" panose="05000000000000000000" pitchFamily="2" charset="2"/>
              </a:rPr>
              <a:t>ší</a:t>
            </a:r>
            <a:r>
              <a:rPr lang="en-US" sz="2000" dirty="0">
                <a:sym typeface="Wingdings" panose="05000000000000000000" pitchFamily="2" charset="2"/>
              </a:rPr>
              <a:t> </a:t>
            </a:r>
            <a:r>
              <a:rPr lang="en-US" sz="2000" dirty="0" err="1">
                <a:sym typeface="Wingdings" panose="05000000000000000000" pitchFamily="2" charset="2"/>
              </a:rPr>
              <a:t>rozvoj</a:t>
            </a:r>
            <a:r>
              <a:rPr lang="en-US" sz="2000" dirty="0">
                <a:sym typeface="Wingdings" panose="05000000000000000000" pitchFamily="2" charset="2"/>
              </a:rPr>
              <a:t> </a:t>
            </a:r>
            <a:r>
              <a:rPr lang="en-US" sz="2000" dirty="0" err="1" smtClean="0">
                <a:sym typeface="Wingdings" panose="05000000000000000000" pitchFamily="2" charset="2"/>
              </a:rPr>
              <a:t>rezistence</a:t>
            </a:r>
            <a:endParaRPr lang="cs-CZ" sz="2000" dirty="0"/>
          </a:p>
        </p:txBody>
      </p:sp>
      <p:graphicFrame>
        <p:nvGraphicFramePr>
          <p:cNvPr id="10" name="Object 3"/>
          <p:cNvGraphicFramePr>
            <a:graphicFrameLocks noChangeAspect="1"/>
          </p:cNvGraphicFramePr>
          <p:nvPr>
            <p:extLst>
              <p:ext uri="{D42A27DB-BD31-4B8C-83A1-F6EECF244321}">
                <p14:modId xmlns:p14="http://schemas.microsoft.com/office/powerpoint/2010/main" val="3846047564"/>
              </p:ext>
            </p:extLst>
          </p:nvPr>
        </p:nvGraphicFramePr>
        <p:xfrm>
          <a:off x="3149127" y="3887049"/>
          <a:ext cx="1154595" cy="612058"/>
        </p:xfrm>
        <a:graphic>
          <a:graphicData uri="http://schemas.openxmlformats.org/presentationml/2006/ole">
            <mc:AlternateContent xmlns:mc="http://schemas.openxmlformats.org/markup-compatibility/2006">
              <mc:Choice xmlns:v="urn:schemas-microsoft-com:vml" Requires="v">
                <p:oleObj spid="_x0000_s8324" name="Image" r:id="rId4" imgW="2362605" imgH="1252837" progId="Photoshop.Image.5">
                  <p:embed/>
                </p:oleObj>
              </mc:Choice>
              <mc:Fallback>
                <p:oleObj name="Image" r:id="rId4" imgW="2362605" imgH="1252837"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9127" y="3887049"/>
                        <a:ext cx="1154595" cy="612058"/>
                      </a:xfrm>
                      <a:prstGeom prst="rect">
                        <a:avLst/>
                      </a:prstGeom>
                      <a:noFill/>
                      <a:ln>
                        <a:noFill/>
                      </a:ln>
                      <a:effectLst/>
                    </p:spPr>
                  </p:pic>
                </p:oleObj>
              </mc:Fallback>
            </mc:AlternateContent>
          </a:graphicData>
        </a:graphic>
      </p:graphicFrame>
      <p:sp>
        <p:nvSpPr>
          <p:cNvPr id="2" name="Nadpis 1"/>
          <p:cNvSpPr>
            <a:spLocks noGrp="1"/>
          </p:cNvSpPr>
          <p:nvPr>
            <p:ph type="title"/>
          </p:nvPr>
        </p:nvSpPr>
        <p:spPr>
          <a:xfrm>
            <a:off x="568428" y="29343"/>
            <a:ext cx="7886700" cy="1325563"/>
          </a:xfrm>
        </p:spPr>
        <p:txBody>
          <a:bodyPr>
            <a:normAutofit/>
          </a:bodyPr>
          <a:lstStyle/>
          <a:p>
            <a:pPr algn="ctr"/>
            <a:r>
              <a:rPr lang="cs-CZ" sz="4000" dirty="0">
                <a:solidFill>
                  <a:srgbClr val="C00000"/>
                </a:solidFill>
              </a:rPr>
              <a:t>Recesivní alely na pohlavních chromosomech</a:t>
            </a:r>
          </a:p>
        </p:txBody>
      </p:sp>
      <p:pic>
        <p:nvPicPr>
          <p:cNvPr id="5" name="Obráze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95" y="4457632"/>
            <a:ext cx="3278009" cy="2079917"/>
          </a:xfrm>
          <a:prstGeom prst="rect">
            <a:avLst/>
          </a:prstGeom>
        </p:spPr>
      </p:pic>
      <p:sp>
        <p:nvSpPr>
          <p:cNvPr id="6" name="TextovéPole 5"/>
          <p:cNvSpPr txBox="1"/>
          <p:nvPr/>
        </p:nvSpPr>
        <p:spPr>
          <a:xfrm>
            <a:off x="4023498" y="5809163"/>
            <a:ext cx="2030366" cy="923330"/>
          </a:xfrm>
          <a:prstGeom prst="rect">
            <a:avLst/>
          </a:prstGeom>
          <a:noFill/>
        </p:spPr>
        <p:txBody>
          <a:bodyPr wrap="square" rtlCol="0">
            <a:spAutoFit/>
          </a:bodyPr>
          <a:lstStyle/>
          <a:p>
            <a:r>
              <a:rPr lang="cs-CZ" dirty="0" smtClean="0"/>
              <a:t>Geny zodpovědné za rezistenci k insekticidům</a:t>
            </a:r>
          </a:p>
        </p:txBody>
      </p:sp>
      <p:sp>
        <p:nvSpPr>
          <p:cNvPr id="9" name="Šipka doleva 8"/>
          <p:cNvSpPr/>
          <p:nvPr/>
        </p:nvSpPr>
        <p:spPr>
          <a:xfrm>
            <a:off x="3861269" y="5936983"/>
            <a:ext cx="162229" cy="226142"/>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197" name="Picture 5" descr="Image result for Cydia pomonell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7064" y="3857927"/>
            <a:ext cx="1677808" cy="1219207"/>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picture of codling moth damage - a &quot;wormy apple&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7064" y="5174403"/>
            <a:ext cx="1677808" cy="126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0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2548" y="133772"/>
            <a:ext cx="7886700" cy="1325563"/>
          </a:xfrm>
        </p:spPr>
        <p:txBody>
          <a:bodyPr>
            <a:normAutofit/>
          </a:bodyPr>
          <a:lstStyle/>
          <a:p>
            <a:pPr algn="ctr"/>
            <a:r>
              <a:rPr lang="cs-CZ" sz="4000" dirty="0">
                <a:solidFill>
                  <a:srgbClr val="C00000"/>
                </a:solidFill>
              </a:rPr>
              <a:t>Efektivní velikost populace</a:t>
            </a:r>
          </a:p>
        </p:txBody>
      </p:sp>
      <p:sp>
        <p:nvSpPr>
          <p:cNvPr id="3" name="TextovéPole 2"/>
          <p:cNvSpPr txBox="1"/>
          <p:nvPr/>
        </p:nvSpPr>
        <p:spPr>
          <a:xfrm>
            <a:off x="738131" y="1509310"/>
            <a:ext cx="7811510" cy="5016758"/>
          </a:xfrm>
          <a:prstGeom prst="rect">
            <a:avLst/>
          </a:prstGeom>
          <a:noFill/>
        </p:spPr>
        <p:txBody>
          <a:bodyPr wrap="square" rtlCol="0">
            <a:spAutoFit/>
          </a:bodyPr>
          <a:lstStyle/>
          <a:p>
            <a:pPr marL="342900" indent="-342900">
              <a:spcAft>
                <a:spcPts val="3000"/>
              </a:spcAft>
              <a:buFont typeface="Arial" panose="020B0604020202020204" pitchFamily="34" charset="0"/>
              <a:buChar char="•"/>
            </a:pPr>
            <a:r>
              <a:rPr lang="cs-CZ" sz="2200" dirty="0"/>
              <a:t>Jen část populace se množí </a:t>
            </a:r>
            <a:r>
              <a:rPr lang="cs-CZ" sz="2200" dirty="0">
                <a:sym typeface="Wingdings" panose="05000000000000000000" pitchFamily="2" charset="2"/>
              </a:rPr>
              <a:t></a:t>
            </a:r>
            <a:r>
              <a:rPr lang="en-US" sz="2200" dirty="0">
                <a:sym typeface="Wingdings" panose="05000000000000000000" pitchFamily="2" charset="2"/>
              </a:rPr>
              <a:t> </a:t>
            </a:r>
            <a:r>
              <a:rPr lang="cs-CZ" sz="2200" dirty="0">
                <a:sym typeface="Wingdings" panose="05000000000000000000" pitchFamily="2" charset="2"/>
              </a:rPr>
              <a:t>přispívá do genofondu další generace</a:t>
            </a:r>
            <a:r>
              <a:rPr lang="cs-CZ" sz="2200" dirty="0"/>
              <a:t> </a:t>
            </a:r>
          </a:p>
          <a:p>
            <a:pPr marL="342900" indent="-342900">
              <a:spcAft>
                <a:spcPts val="3000"/>
              </a:spcAft>
              <a:buFont typeface="Arial" panose="020B0604020202020204" pitchFamily="34" charset="0"/>
              <a:buChar char="•"/>
            </a:pPr>
            <a:r>
              <a:rPr lang="cs-CZ" sz="2200" dirty="0" smtClean="0"/>
              <a:t>Efektivní velikost populace (</a:t>
            </a:r>
            <a:r>
              <a:rPr lang="cs-CZ" sz="2200" i="1" dirty="0" smtClean="0"/>
              <a:t>N</a:t>
            </a:r>
            <a:r>
              <a:rPr lang="cs-CZ" sz="2200" i="1" baseline="-25000" dirty="0" smtClean="0"/>
              <a:t>e</a:t>
            </a:r>
            <a:r>
              <a:rPr lang="cs-CZ" sz="2200" dirty="0" smtClean="0"/>
              <a:t>) = ideální populace, ve které probíhají genetické procesy stejně jako v pozorované reálné populaci</a:t>
            </a:r>
          </a:p>
          <a:p>
            <a:pPr marL="342900" indent="-342900">
              <a:spcAft>
                <a:spcPts val="3000"/>
              </a:spcAft>
              <a:buFont typeface="Arial" panose="020B0604020202020204" pitchFamily="34" charset="0"/>
              <a:buChar char="•"/>
            </a:pPr>
            <a:r>
              <a:rPr lang="cs-CZ" sz="2200" dirty="0" smtClean="0"/>
              <a:t>Pokud platí </a:t>
            </a:r>
            <a:r>
              <a:rPr lang="cs-CZ" sz="2200" dirty="0" err="1" smtClean="0"/>
              <a:t>HWE</a:t>
            </a:r>
            <a:r>
              <a:rPr lang="cs-CZ" sz="2200" dirty="0" smtClean="0"/>
              <a:t> </a:t>
            </a:r>
            <a:r>
              <a:rPr lang="cs-CZ" sz="2200" dirty="0" smtClean="0">
                <a:sym typeface="Wingdings" panose="05000000000000000000" pitchFamily="2" charset="2"/>
              </a:rPr>
              <a:t></a:t>
            </a:r>
            <a:r>
              <a:rPr lang="cs-CZ" sz="2200" i="1" dirty="0"/>
              <a:t> N</a:t>
            </a:r>
            <a:r>
              <a:rPr lang="cs-CZ" sz="2200" i="1" baseline="-25000" dirty="0"/>
              <a:t>e</a:t>
            </a:r>
            <a:r>
              <a:rPr lang="en-US" sz="2200" dirty="0" smtClean="0">
                <a:sym typeface="Wingdings" panose="05000000000000000000" pitchFamily="2" charset="2"/>
              </a:rPr>
              <a:t> </a:t>
            </a:r>
            <a:r>
              <a:rPr lang="cs-CZ" sz="2200" dirty="0" smtClean="0">
                <a:sym typeface="Wingdings" panose="05000000000000000000" pitchFamily="2" charset="2"/>
              </a:rPr>
              <a:t>= počet množících se jedinců </a:t>
            </a:r>
          </a:p>
          <a:p>
            <a:pPr marL="342900" indent="-342900">
              <a:spcAft>
                <a:spcPts val="3000"/>
              </a:spcAft>
              <a:buFont typeface="Arial" panose="020B0604020202020204" pitchFamily="34" charset="0"/>
              <a:buChar char="•"/>
            </a:pPr>
            <a:r>
              <a:rPr lang="cs-CZ" sz="2200" dirty="0" smtClean="0">
                <a:sym typeface="Wingdings" panose="05000000000000000000" pitchFamily="2" charset="2"/>
              </a:rPr>
              <a:t>Pokud např. vychýlený poměr pohlaví, </a:t>
            </a:r>
            <a:r>
              <a:rPr lang="cs-CZ" sz="2200" i="1" dirty="0" smtClean="0"/>
              <a:t>N</a:t>
            </a:r>
            <a:r>
              <a:rPr lang="cs-CZ" sz="2200" i="1" baseline="-25000" dirty="0" smtClean="0"/>
              <a:t>e </a:t>
            </a:r>
            <a:r>
              <a:rPr lang="en-US" sz="2200" dirty="0" smtClean="0"/>
              <a:t>&lt;</a:t>
            </a:r>
            <a:r>
              <a:rPr lang="cs-CZ" sz="2200" dirty="0" smtClean="0">
                <a:sym typeface="Wingdings" panose="05000000000000000000" pitchFamily="2" charset="2"/>
              </a:rPr>
              <a:t> </a:t>
            </a:r>
            <a:r>
              <a:rPr lang="en-US" sz="2200" dirty="0" smtClean="0">
                <a:sym typeface="Wingdings" panose="05000000000000000000" pitchFamily="2" charset="2"/>
              </a:rPr>
              <a:t> </a:t>
            </a:r>
            <a:r>
              <a:rPr lang="en-US" sz="2200" dirty="0" err="1" smtClean="0">
                <a:sym typeface="Wingdings" panose="05000000000000000000" pitchFamily="2" charset="2"/>
              </a:rPr>
              <a:t>po</a:t>
            </a:r>
            <a:r>
              <a:rPr lang="cs-CZ" sz="2200" dirty="0" smtClean="0">
                <a:sym typeface="Wingdings" panose="05000000000000000000" pitchFamily="2" charset="2"/>
              </a:rPr>
              <a:t>čet jedinců v pozorované reálné populaci</a:t>
            </a:r>
            <a:endParaRPr lang="cs-CZ" sz="2200" dirty="0"/>
          </a:p>
          <a:p>
            <a:r>
              <a:rPr lang="cs-CZ" sz="2200" dirty="0" smtClean="0"/>
              <a:t> </a:t>
            </a:r>
          </a:p>
          <a:p>
            <a:endParaRPr lang="en-US" sz="2200" dirty="0" smtClean="0"/>
          </a:p>
        </p:txBody>
      </p:sp>
    </p:spTree>
    <p:extLst>
      <p:ext uri="{BB962C8B-B14F-4D97-AF65-F5344CB8AC3E}">
        <p14:creationId xmlns:p14="http://schemas.microsoft.com/office/powerpoint/2010/main" val="390588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17793" y="561860"/>
            <a:ext cx="8262650" cy="1446550"/>
          </a:xfrm>
          <a:prstGeom prst="rect">
            <a:avLst/>
          </a:prstGeom>
          <a:noFill/>
        </p:spPr>
        <p:txBody>
          <a:bodyPr wrap="square" rtlCol="0">
            <a:spAutoFit/>
          </a:bodyPr>
          <a:lstStyle/>
          <a:p>
            <a:r>
              <a:rPr lang="cs-CZ" sz="2200" b="1" dirty="0" smtClean="0">
                <a:solidFill>
                  <a:srgbClr val="009900"/>
                </a:solidFill>
              </a:rPr>
              <a:t>Příklad: </a:t>
            </a:r>
            <a:r>
              <a:rPr lang="cs-CZ" sz="2200" dirty="0" smtClean="0"/>
              <a:t>Dvě populace myší mají tyto počty množících se jedinců:</a:t>
            </a:r>
          </a:p>
          <a:p>
            <a:r>
              <a:rPr lang="cs-CZ" sz="2200" dirty="0" smtClean="0"/>
              <a:t>Populace A: 60 samců a 40 samic</a:t>
            </a:r>
          </a:p>
          <a:p>
            <a:r>
              <a:rPr lang="cs-CZ" sz="2200" dirty="0" smtClean="0"/>
              <a:t>Populace B: 5 samců a 95 samic</a:t>
            </a:r>
          </a:p>
          <a:p>
            <a:r>
              <a:rPr lang="cs-CZ" sz="2200" dirty="0" smtClean="0"/>
              <a:t>Jaká je efektivní velikost populace v těchto populacích?</a:t>
            </a:r>
            <a:endParaRPr lang="en-US" sz="2200" dirty="0" smtClean="0"/>
          </a:p>
        </p:txBody>
      </p:sp>
      <p:sp>
        <p:nvSpPr>
          <p:cNvPr id="4" name="TextovéPole 3"/>
          <p:cNvSpPr txBox="1"/>
          <p:nvPr/>
        </p:nvSpPr>
        <p:spPr>
          <a:xfrm>
            <a:off x="641734" y="2597541"/>
            <a:ext cx="772969" cy="461665"/>
          </a:xfrm>
          <a:prstGeom prst="rect">
            <a:avLst/>
          </a:prstGeom>
          <a:noFill/>
        </p:spPr>
        <p:txBody>
          <a:bodyPr wrap="none" rtlCol="0">
            <a:spAutoFit/>
          </a:bodyPr>
          <a:lstStyle/>
          <a:p>
            <a:r>
              <a:rPr lang="cs-CZ" sz="2400" i="1" dirty="0" smtClean="0"/>
              <a:t>N</a:t>
            </a:r>
            <a:r>
              <a:rPr lang="cs-CZ" sz="2400" i="1" baseline="-25000" dirty="0" smtClean="0"/>
              <a:t>e</a:t>
            </a:r>
            <a:r>
              <a:rPr lang="cs-CZ" sz="2400" i="1" dirty="0" smtClean="0"/>
              <a:t> </a:t>
            </a:r>
            <a:r>
              <a:rPr lang="cs-CZ" sz="2400" dirty="0" smtClean="0"/>
              <a:t>= </a:t>
            </a:r>
            <a:endParaRPr lang="en-US" sz="2400" dirty="0" smtClean="0"/>
          </a:p>
        </p:txBody>
      </p:sp>
      <p:sp>
        <p:nvSpPr>
          <p:cNvPr id="5" name="TextovéPole 4"/>
          <p:cNvSpPr txBox="1"/>
          <p:nvPr/>
        </p:nvSpPr>
        <p:spPr>
          <a:xfrm>
            <a:off x="1480951" y="2256018"/>
            <a:ext cx="3645678" cy="430887"/>
          </a:xfrm>
          <a:prstGeom prst="rect">
            <a:avLst/>
          </a:prstGeom>
          <a:noFill/>
        </p:spPr>
        <p:txBody>
          <a:bodyPr wrap="none" rtlCol="0">
            <a:spAutoFit/>
          </a:bodyPr>
          <a:lstStyle/>
          <a:p>
            <a:r>
              <a:rPr lang="cs-CZ" sz="2200" dirty="0"/>
              <a:t>4</a:t>
            </a:r>
            <a:r>
              <a:rPr lang="cs-CZ" sz="2200" dirty="0" smtClean="0"/>
              <a:t> x počet samců x počet samic</a:t>
            </a:r>
            <a:endParaRPr lang="en-US" sz="2200" dirty="0" smtClean="0"/>
          </a:p>
        </p:txBody>
      </p:sp>
      <p:sp>
        <p:nvSpPr>
          <p:cNvPr id="6" name="TextovéPole 5"/>
          <p:cNvSpPr txBox="1"/>
          <p:nvPr/>
        </p:nvSpPr>
        <p:spPr>
          <a:xfrm>
            <a:off x="1677319" y="2862666"/>
            <a:ext cx="3252942" cy="430887"/>
          </a:xfrm>
          <a:prstGeom prst="rect">
            <a:avLst/>
          </a:prstGeom>
          <a:noFill/>
        </p:spPr>
        <p:txBody>
          <a:bodyPr wrap="none" rtlCol="0">
            <a:spAutoFit/>
          </a:bodyPr>
          <a:lstStyle/>
          <a:p>
            <a:r>
              <a:rPr lang="cs-CZ" sz="2200" dirty="0" smtClean="0"/>
              <a:t>počet samců + počet samic</a:t>
            </a:r>
            <a:endParaRPr lang="en-US" sz="2200" dirty="0" smtClean="0"/>
          </a:p>
        </p:txBody>
      </p:sp>
      <p:cxnSp>
        <p:nvCxnSpPr>
          <p:cNvPr id="8" name="Přímá spojnice 7"/>
          <p:cNvCxnSpPr>
            <a:stCxn id="4" idx="3"/>
          </p:cNvCxnSpPr>
          <p:nvPr/>
        </p:nvCxnSpPr>
        <p:spPr>
          <a:xfrm flipV="1">
            <a:off x="1414703" y="2828373"/>
            <a:ext cx="371192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31565" y="3919565"/>
            <a:ext cx="1594475" cy="430887"/>
          </a:xfrm>
          <a:prstGeom prst="rect">
            <a:avLst/>
          </a:prstGeom>
          <a:noFill/>
        </p:spPr>
        <p:txBody>
          <a:bodyPr wrap="none" rtlCol="0">
            <a:spAutoFit/>
          </a:bodyPr>
          <a:lstStyle/>
          <a:p>
            <a:r>
              <a:rPr lang="cs-CZ" sz="2200" dirty="0" smtClean="0"/>
              <a:t>Populace A: </a:t>
            </a:r>
            <a:endParaRPr lang="en-US" sz="2200" dirty="0" smtClean="0"/>
          </a:p>
        </p:txBody>
      </p:sp>
      <p:sp>
        <p:nvSpPr>
          <p:cNvPr id="10" name="TextovéPole 9"/>
          <p:cNvSpPr txBox="1"/>
          <p:nvPr/>
        </p:nvSpPr>
        <p:spPr>
          <a:xfrm>
            <a:off x="2227268" y="3919565"/>
            <a:ext cx="772969" cy="830997"/>
          </a:xfrm>
          <a:prstGeom prst="rect">
            <a:avLst/>
          </a:prstGeom>
          <a:noFill/>
        </p:spPr>
        <p:txBody>
          <a:bodyPr wrap="none" rtlCol="0">
            <a:spAutoFit/>
          </a:bodyPr>
          <a:lstStyle/>
          <a:p>
            <a:r>
              <a:rPr lang="cs-CZ" sz="2400" i="1" dirty="0"/>
              <a:t>N</a:t>
            </a:r>
            <a:r>
              <a:rPr lang="cs-CZ" sz="2400" i="1" baseline="-25000" dirty="0"/>
              <a:t>e</a:t>
            </a:r>
            <a:r>
              <a:rPr lang="cs-CZ" sz="2400" i="1" dirty="0"/>
              <a:t> </a:t>
            </a:r>
            <a:r>
              <a:rPr lang="cs-CZ" sz="2400" dirty="0"/>
              <a:t>= </a:t>
            </a:r>
            <a:endParaRPr lang="en-US" sz="2400" dirty="0"/>
          </a:p>
          <a:p>
            <a:endParaRPr lang="en-US" sz="2400" dirty="0" smtClean="0"/>
          </a:p>
        </p:txBody>
      </p:sp>
      <p:sp>
        <p:nvSpPr>
          <p:cNvPr id="11" name="TextovéPole 10"/>
          <p:cNvSpPr txBox="1"/>
          <p:nvPr/>
        </p:nvSpPr>
        <p:spPr>
          <a:xfrm>
            <a:off x="3120529" y="3660055"/>
            <a:ext cx="1398140" cy="430887"/>
          </a:xfrm>
          <a:prstGeom prst="rect">
            <a:avLst/>
          </a:prstGeom>
          <a:noFill/>
        </p:spPr>
        <p:txBody>
          <a:bodyPr wrap="none" rtlCol="0">
            <a:spAutoFit/>
          </a:bodyPr>
          <a:lstStyle/>
          <a:p>
            <a:r>
              <a:rPr lang="cs-CZ" sz="2200" dirty="0" smtClean="0"/>
              <a:t>4 x 60 x 40</a:t>
            </a:r>
            <a:endParaRPr lang="en-US" sz="2200" dirty="0" smtClean="0"/>
          </a:p>
        </p:txBody>
      </p:sp>
      <p:sp>
        <p:nvSpPr>
          <p:cNvPr id="12" name="TextovéPole 11"/>
          <p:cNvSpPr txBox="1"/>
          <p:nvPr/>
        </p:nvSpPr>
        <p:spPr>
          <a:xfrm>
            <a:off x="3325751" y="4164387"/>
            <a:ext cx="1024639" cy="430887"/>
          </a:xfrm>
          <a:prstGeom prst="rect">
            <a:avLst/>
          </a:prstGeom>
          <a:noFill/>
        </p:spPr>
        <p:txBody>
          <a:bodyPr wrap="none" rtlCol="0">
            <a:spAutoFit/>
          </a:bodyPr>
          <a:lstStyle/>
          <a:p>
            <a:r>
              <a:rPr lang="cs-CZ" sz="2200" dirty="0" smtClean="0"/>
              <a:t>60 + 40</a:t>
            </a:r>
            <a:endParaRPr lang="en-US" sz="2200" dirty="0" smtClean="0"/>
          </a:p>
        </p:txBody>
      </p:sp>
      <p:cxnSp>
        <p:nvCxnSpPr>
          <p:cNvPr id="14" name="Přímá spojnice 13"/>
          <p:cNvCxnSpPr/>
          <p:nvPr/>
        </p:nvCxnSpPr>
        <p:spPr>
          <a:xfrm>
            <a:off x="3000237" y="4135008"/>
            <a:ext cx="17397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4789036" y="3881620"/>
            <a:ext cx="675185" cy="430887"/>
          </a:xfrm>
          <a:prstGeom prst="rect">
            <a:avLst/>
          </a:prstGeom>
          <a:noFill/>
        </p:spPr>
        <p:txBody>
          <a:bodyPr wrap="none" rtlCol="0">
            <a:spAutoFit/>
          </a:bodyPr>
          <a:lstStyle/>
          <a:p>
            <a:r>
              <a:rPr lang="cs-CZ" sz="2200" dirty="0" smtClean="0"/>
              <a:t>= 96</a:t>
            </a:r>
            <a:endParaRPr lang="en-US" sz="2200" dirty="0" smtClean="0"/>
          </a:p>
        </p:txBody>
      </p:sp>
      <p:sp>
        <p:nvSpPr>
          <p:cNvPr id="17" name="TextovéPole 16"/>
          <p:cNvSpPr txBox="1"/>
          <p:nvPr/>
        </p:nvSpPr>
        <p:spPr>
          <a:xfrm>
            <a:off x="540418" y="5250770"/>
            <a:ext cx="1594475" cy="430887"/>
          </a:xfrm>
          <a:prstGeom prst="rect">
            <a:avLst/>
          </a:prstGeom>
          <a:noFill/>
        </p:spPr>
        <p:txBody>
          <a:bodyPr wrap="none" rtlCol="0">
            <a:spAutoFit/>
          </a:bodyPr>
          <a:lstStyle/>
          <a:p>
            <a:r>
              <a:rPr lang="cs-CZ" sz="2200" dirty="0" smtClean="0"/>
              <a:t>Populace B: </a:t>
            </a:r>
            <a:endParaRPr lang="en-US" sz="2200" dirty="0" smtClean="0"/>
          </a:p>
        </p:txBody>
      </p:sp>
      <p:sp>
        <p:nvSpPr>
          <p:cNvPr id="18" name="TextovéPole 17"/>
          <p:cNvSpPr txBox="1"/>
          <p:nvPr/>
        </p:nvSpPr>
        <p:spPr>
          <a:xfrm>
            <a:off x="2236121" y="5250770"/>
            <a:ext cx="772969" cy="830997"/>
          </a:xfrm>
          <a:prstGeom prst="rect">
            <a:avLst/>
          </a:prstGeom>
          <a:noFill/>
        </p:spPr>
        <p:txBody>
          <a:bodyPr wrap="none" rtlCol="0">
            <a:spAutoFit/>
          </a:bodyPr>
          <a:lstStyle/>
          <a:p>
            <a:r>
              <a:rPr lang="cs-CZ" sz="2400" i="1" dirty="0"/>
              <a:t>N</a:t>
            </a:r>
            <a:r>
              <a:rPr lang="cs-CZ" sz="2400" i="1" baseline="-25000" dirty="0"/>
              <a:t>e</a:t>
            </a:r>
            <a:r>
              <a:rPr lang="cs-CZ" sz="2400" i="1" dirty="0"/>
              <a:t> </a:t>
            </a:r>
            <a:r>
              <a:rPr lang="cs-CZ" sz="2400" dirty="0"/>
              <a:t>= </a:t>
            </a:r>
            <a:endParaRPr lang="en-US" sz="2400" dirty="0"/>
          </a:p>
          <a:p>
            <a:endParaRPr lang="en-US" sz="2400" dirty="0" smtClean="0"/>
          </a:p>
        </p:txBody>
      </p:sp>
      <p:sp>
        <p:nvSpPr>
          <p:cNvPr id="19" name="TextovéPole 18"/>
          <p:cNvSpPr txBox="1"/>
          <p:nvPr/>
        </p:nvSpPr>
        <p:spPr>
          <a:xfrm>
            <a:off x="3129382" y="4991260"/>
            <a:ext cx="1255472" cy="430887"/>
          </a:xfrm>
          <a:prstGeom prst="rect">
            <a:avLst/>
          </a:prstGeom>
          <a:noFill/>
        </p:spPr>
        <p:txBody>
          <a:bodyPr wrap="none" rtlCol="0">
            <a:spAutoFit/>
          </a:bodyPr>
          <a:lstStyle/>
          <a:p>
            <a:r>
              <a:rPr lang="cs-CZ" sz="2200" dirty="0" smtClean="0"/>
              <a:t>4 x 5 x 95</a:t>
            </a:r>
            <a:endParaRPr lang="en-US" sz="2200" dirty="0" smtClean="0"/>
          </a:p>
        </p:txBody>
      </p:sp>
      <p:sp>
        <p:nvSpPr>
          <p:cNvPr id="20" name="TextovéPole 19"/>
          <p:cNvSpPr txBox="1"/>
          <p:nvPr/>
        </p:nvSpPr>
        <p:spPr>
          <a:xfrm>
            <a:off x="3447606" y="5475402"/>
            <a:ext cx="881973" cy="430887"/>
          </a:xfrm>
          <a:prstGeom prst="rect">
            <a:avLst/>
          </a:prstGeom>
          <a:noFill/>
        </p:spPr>
        <p:txBody>
          <a:bodyPr wrap="none" rtlCol="0">
            <a:spAutoFit/>
          </a:bodyPr>
          <a:lstStyle/>
          <a:p>
            <a:r>
              <a:rPr lang="cs-CZ" sz="2200" dirty="0" smtClean="0"/>
              <a:t>5 + 95</a:t>
            </a:r>
            <a:endParaRPr lang="en-US" sz="2200" dirty="0" smtClean="0"/>
          </a:p>
        </p:txBody>
      </p:sp>
      <p:cxnSp>
        <p:nvCxnSpPr>
          <p:cNvPr id="21" name="Přímá spojnice 20"/>
          <p:cNvCxnSpPr/>
          <p:nvPr/>
        </p:nvCxnSpPr>
        <p:spPr>
          <a:xfrm>
            <a:off x="3009090" y="5466213"/>
            <a:ext cx="17397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4797889" y="5212825"/>
            <a:ext cx="675185" cy="430887"/>
          </a:xfrm>
          <a:prstGeom prst="rect">
            <a:avLst/>
          </a:prstGeom>
          <a:noFill/>
        </p:spPr>
        <p:txBody>
          <a:bodyPr wrap="none" rtlCol="0">
            <a:spAutoFit/>
          </a:bodyPr>
          <a:lstStyle/>
          <a:p>
            <a:r>
              <a:rPr lang="cs-CZ" sz="2200" dirty="0" smtClean="0"/>
              <a:t>= 19</a:t>
            </a:r>
            <a:endParaRPr lang="en-US" sz="2200" dirty="0" smtClean="0"/>
          </a:p>
        </p:txBody>
      </p:sp>
      <p:sp>
        <p:nvSpPr>
          <p:cNvPr id="23" name="TextovéPole 22"/>
          <p:cNvSpPr txBox="1"/>
          <p:nvPr/>
        </p:nvSpPr>
        <p:spPr>
          <a:xfrm>
            <a:off x="409053" y="5913806"/>
            <a:ext cx="8480129" cy="769441"/>
          </a:xfrm>
          <a:prstGeom prst="rect">
            <a:avLst/>
          </a:prstGeom>
          <a:noFill/>
        </p:spPr>
        <p:txBody>
          <a:bodyPr wrap="square" rtlCol="0">
            <a:spAutoFit/>
          </a:bodyPr>
          <a:lstStyle/>
          <a:p>
            <a:r>
              <a:rPr lang="cs-CZ" sz="2200" dirty="0" smtClean="0"/>
              <a:t>Populace B - větší role driftu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větší změny frekvence alel, ztráta variability, větší odlišnost od ostatních populací</a:t>
            </a:r>
            <a:endParaRPr lang="en-US" sz="2200" dirty="0" smtClean="0"/>
          </a:p>
        </p:txBody>
      </p:sp>
    </p:spTree>
    <p:extLst>
      <p:ext uri="{BB962C8B-B14F-4D97-AF65-F5344CB8AC3E}">
        <p14:creationId xmlns:p14="http://schemas.microsoft.com/office/powerpoint/2010/main" val="23161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1" grpId="0"/>
      <p:bldP spid="12" grpId="0"/>
      <p:bldP spid="15" grpId="0"/>
      <p:bldP spid="17" grpId="0"/>
      <p:bldP spid="18" grpId="0"/>
      <p:bldP spid="19" grpId="0"/>
      <p:bldP spid="20" grpId="0"/>
      <p:bldP spid="22" grpId="0"/>
      <p:bldP spid="2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9239" y="232924"/>
            <a:ext cx="7886700" cy="1325563"/>
          </a:xfrm>
        </p:spPr>
        <p:txBody>
          <a:bodyPr>
            <a:normAutofit/>
          </a:bodyPr>
          <a:lstStyle/>
          <a:p>
            <a:r>
              <a:rPr lang="cs-CZ" sz="4000" dirty="0" err="1">
                <a:solidFill>
                  <a:srgbClr val="C00000"/>
                </a:solidFill>
              </a:rPr>
              <a:t>Toystory</a:t>
            </a:r>
            <a:r>
              <a:rPr lang="cs-CZ" sz="4000" dirty="0">
                <a:solidFill>
                  <a:srgbClr val="C00000"/>
                </a:solidFill>
              </a:rPr>
              <a:t> a efektivní velikost populace</a:t>
            </a:r>
            <a:endParaRPr lang="en-US" sz="4000" dirty="0">
              <a:solidFill>
                <a:srgbClr val="C00000"/>
              </a:solidFill>
            </a:endParaRPr>
          </a:p>
        </p:txBody>
      </p:sp>
      <p:pic>
        <p:nvPicPr>
          <p:cNvPr id="3" name="Picture 4" descr="The world record for dairy bull semen production is held by the now-deceased US Holstein bull Jenny-Lou Mrshl Toystory. He had 2.4 million &amp;quot;doses&amp;quot; of semen collected from him and has an estimated 500,000 daughters worldwide. Picture: EILEEN DEBRUIN AGRI-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71" y="1718631"/>
            <a:ext cx="3384510" cy="1903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31861" y="3712666"/>
            <a:ext cx="2782529" cy="1323439"/>
          </a:xfrm>
          <a:prstGeom prst="rect">
            <a:avLst/>
          </a:prstGeom>
          <a:noFill/>
        </p:spPr>
        <p:txBody>
          <a:bodyPr wrap="square" rtlCol="0">
            <a:spAutoFit/>
          </a:bodyPr>
          <a:lstStyle/>
          <a:p>
            <a:r>
              <a:rPr lang="cs-CZ" sz="2000" dirty="0" err="1" smtClean="0"/>
              <a:t>Toystory</a:t>
            </a:r>
            <a:r>
              <a:rPr lang="cs-CZ" sz="2000" dirty="0" smtClean="0"/>
              <a:t> – vynikající býk Holštýnského mléčného plemene – 500 000 dcer v 50 zemích</a:t>
            </a:r>
          </a:p>
        </p:txBody>
      </p:sp>
      <p:sp>
        <p:nvSpPr>
          <p:cNvPr id="5" name="TextovéPole 4"/>
          <p:cNvSpPr txBox="1"/>
          <p:nvPr/>
        </p:nvSpPr>
        <p:spPr>
          <a:xfrm>
            <a:off x="4287412" y="2360754"/>
            <a:ext cx="772969" cy="461665"/>
          </a:xfrm>
          <a:prstGeom prst="rect">
            <a:avLst/>
          </a:prstGeom>
          <a:noFill/>
        </p:spPr>
        <p:txBody>
          <a:bodyPr wrap="none" rtlCol="0">
            <a:spAutoFit/>
          </a:bodyPr>
          <a:lstStyle/>
          <a:p>
            <a:r>
              <a:rPr lang="cs-CZ" sz="2400" i="1" dirty="0" smtClean="0"/>
              <a:t>N</a:t>
            </a:r>
            <a:r>
              <a:rPr lang="cs-CZ" sz="2400" i="1" baseline="-25000" dirty="0" smtClean="0"/>
              <a:t>e</a:t>
            </a:r>
            <a:r>
              <a:rPr lang="cs-CZ" sz="2400" i="1" dirty="0" smtClean="0"/>
              <a:t> </a:t>
            </a:r>
            <a:r>
              <a:rPr lang="cs-CZ" sz="2400" dirty="0" smtClean="0"/>
              <a:t>= </a:t>
            </a:r>
            <a:endParaRPr lang="en-US" sz="2400" dirty="0" smtClean="0"/>
          </a:p>
        </p:txBody>
      </p:sp>
      <p:sp>
        <p:nvSpPr>
          <p:cNvPr id="6" name="TextovéPole 5"/>
          <p:cNvSpPr txBox="1"/>
          <p:nvPr/>
        </p:nvSpPr>
        <p:spPr>
          <a:xfrm>
            <a:off x="5126629" y="2019231"/>
            <a:ext cx="3645678" cy="430887"/>
          </a:xfrm>
          <a:prstGeom prst="rect">
            <a:avLst/>
          </a:prstGeom>
          <a:noFill/>
        </p:spPr>
        <p:txBody>
          <a:bodyPr wrap="none" rtlCol="0">
            <a:spAutoFit/>
          </a:bodyPr>
          <a:lstStyle/>
          <a:p>
            <a:r>
              <a:rPr lang="cs-CZ" sz="2200" dirty="0"/>
              <a:t>4</a:t>
            </a:r>
            <a:r>
              <a:rPr lang="cs-CZ" sz="2200" dirty="0" smtClean="0"/>
              <a:t> x počet samců x počet samic</a:t>
            </a:r>
            <a:endParaRPr lang="en-US" sz="2200" dirty="0" smtClean="0"/>
          </a:p>
        </p:txBody>
      </p:sp>
      <p:sp>
        <p:nvSpPr>
          <p:cNvPr id="7" name="TextovéPole 6"/>
          <p:cNvSpPr txBox="1"/>
          <p:nvPr/>
        </p:nvSpPr>
        <p:spPr>
          <a:xfrm>
            <a:off x="5322997" y="2625879"/>
            <a:ext cx="3252942" cy="430887"/>
          </a:xfrm>
          <a:prstGeom prst="rect">
            <a:avLst/>
          </a:prstGeom>
          <a:noFill/>
        </p:spPr>
        <p:txBody>
          <a:bodyPr wrap="none" rtlCol="0">
            <a:spAutoFit/>
          </a:bodyPr>
          <a:lstStyle/>
          <a:p>
            <a:r>
              <a:rPr lang="cs-CZ" sz="2200" dirty="0" smtClean="0"/>
              <a:t>počet samců + počet samic</a:t>
            </a:r>
            <a:endParaRPr lang="en-US" sz="2200" dirty="0" smtClean="0"/>
          </a:p>
        </p:txBody>
      </p:sp>
      <p:cxnSp>
        <p:nvCxnSpPr>
          <p:cNvPr id="8" name="Přímá spojnice 7"/>
          <p:cNvCxnSpPr>
            <a:stCxn id="5" idx="3"/>
          </p:cNvCxnSpPr>
          <p:nvPr/>
        </p:nvCxnSpPr>
        <p:spPr>
          <a:xfrm flipV="1">
            <a:off x="5060381" y="2591586"/>
            <a:ext cx="371192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4320536" y="3912721"/>
            <a:ext cx="772969" cy="461665"/>
          </a:xfrm>
          <a:prstGeom prst="rect">
            <a:avLst/>
          </a:prstGeom>
          <a:noFill/>
        </p:spPr>
        <p:txBody>
          <a:bodyPr wrap="none" rtlCol="0">
            <a:spAutoFit/>
          </a:bodyPr>
          <a:lstStyle/>
          <a:p>
            <a:r>
              <a:rPr lang="cs-CZ" sz="2400" i="1" dirty="0" smtClean="0"/>
              <a:t>N</a:t>
            </a:r>
            <a:r>
              <a:rPr lang="cs-CZ" sz="2400" i="1" baseline="-25000" dirty="0" smtClean="0"/>
              <a:t>e</a:t>
            </a:r>
            <a:r>
              <a:rPr lang="cs-CZ" sz="2400" i="1" dirty="0" smtClean="0"/>
              <a:t> </a:t>
            </a:r>
            <a:r>
              <a:rPr lang="cs-CZ" sz="2400" dirty="0" smtClean="0"/>
              <a:t>= </a:t>
            </a:r>
            <a:endParaRPr lang="en-US" sz="2400" dirty="0" smtClean="0"/>
          </a:p>
        </p:txBody>
      </p:sp>
      <p:sp>
        <p:nvSpPr>
          <p:cNvPr id="10" name="TextovéPole 9"/>
          <p:cNvSpPr txBox="1"/>
          <p:nvPr/>
        </p:nvSpPr>
        <p:spPr>
          <a:xfrm>
            <a:off x="5159753" y="3605982"/>
            <a:ext cx="1890261" cy="430887"/>
          </a:xfrm>
          <a:prstGeom prst="rect">
            <a:avLst/>
          </a:prstGeom>
          <a:noFill/>
        </p:spPr>
        <p:txBody>
          <a:bodyPr wrap="none" rtlCol="0">
            <a:spAutoFit/>
          </a:bodyPr>
          <a:lstStyle/>
          <a:p>
            <a:r>
              <a:rPr lang="cs-CZ" sz="2200" dirty="0"/>
              <a:t>4</a:t>
            </a:r>
            <a:r>
              <a:rPr lang="cs-CZ" sz="2200" dirty="0" smtClean="0"/>
              <a:t> x 1 x 500 000</a:t>
            </a:r>
            <a:endParaRPr lang="en-US" sz="2200" dirty="0" smtClean="0"/>
          </a:p>
        </p:txBody>
      </p:sp>
      <p:sp>
        <p:nvSpPr>
          <p:cNvPr id="11" name="TextovéPole 10"/>
          <p:cNvSpPr txBox="1"/>
          <p:nvPr/>
        </p:nvSpPr>
        <p:spPr>
          <a:xfrm>
            <a:off x="5356121" y="4177846"/>
            <a:ext cx="1516762" cy="430887"/>
          </a:xfrm>
          <a:prstGeom prst="rect">
            <a:avLst/>
          </a:prstGeom>
          <a:noFill/>
        </p:spPr>
        <p:txBody>
          <a:bodyPr wrap="none" rtlCol="0">
            <a:spAutoFit/>
          </a:bodyPr>
          <a:lstStyle/>
          <a:p>
            <a:r>
              <a:rPr lang="cs-CZ" sz="2200" dirty="0" smtClean="0"/>
              <a:t>1 + 500 000</a:t>
            </a:r>
            <a:endParaRPr lang="en-US" sz="2200" dirty="0" smtClean="0"/>
          </a:p>
        </p:txBody>
      </p:sp>
      <p:cxnSp>
        <p:nvCxnSpPr>
          <p:cNvPr id="12" name="Přímá spojnice 11"/>
          <p:cNvCxnSpPr>
            <a:stCxn id="9" idx="3"/>
          </p:cNvCxnSpPr>
          <p:nvPr/>
        </p:nvCxnSpPr>
        <p:spPr>
          <a:xfrm flipV="1">
            <a:off x="5093505" y="4143553"/>
            <a:ext cx="212254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7359267" y="3912181"/>
            <a:ext cx="596638" cy="430887"/>
          </a:xfrm>
          <a:prstGeom prst="rect">
            <a:avLst/>
          </a:prstGeom>
          <a:noFill/>
        </p:spPr>
        <p:txBody>
          <a:bodyPr wrap="none" rtlCol="0">
            <a:spAutoFit/>
          </a:bodyPr>
          <a:lstStyle/>
          <a:p>
            <a:r>
              <a:rPr lang="cs-CZ" sz="2200" dirty="0" smtClean="0"/>
              <a:t>=  4</a:t>
            </a:r>
            <a:endParaRPr lang="en-US" sz="2200" dirty="0" smtClean="0"/>
          </a:p>
        </p:txBody>
      </p:sp>
      <p:sp>
        <p:nvSpPr>
          <p:cNvPr id="15" name="TextovéPole 14"/>
          <p:cNvSpPr txBox="1"/>
          <p:nvPr/>
        </p:nvSpPr>
        <p:spPr>
          <a:xfrm>
            <a:off x="530872" y="5508433"/>
            <a:ext cx="8045068" cy="769441"/>
          </a:xfrm>
          <a:prstGeom prst="rect">
            <a:avLst/>
          </a:prstGeom>
          <a:noFill/>
        </p:spPr>
        <p:txBody>
          <a:bodyPr wrap="square" rtlCol="0">
            <a:spAutoFit/>
          </a:bodyPr>
          <a:lstStyle/>
          <a:p>
            <a:r>
              <a:rPr lang="cs-CZ" sz="2200" dirty="0" smtClean="0">
                <a:solidFill>
                  <a:srgbClr val="FF0000"/>
                </a:solidFill>
              </a:rPr>
              <a:t>Genetický drift funguje u </a:t>
            </a:r>
            <a:r>
              <a:rPr lang="cs-CZ" sz="2200" dirty="0" err="1" smtClean="0">
                <a:solidFill>
                  <a:srgbClr val="FF0000"/>
                </a:solidFill>
              </a:rPr>
              <a:t>Toystory</a:t>
            </a:r>
            <a:r>
              <a:rPr lang="cs-CZ" sz="2200" dirty="0" smtClean="0">
                <a:solidFill>
                  <a:srgbClr val="FF0000"/>
                </a:solidFill>
              </a:rPr>
              <a:t> a jeho půl milionu nevěst srovnatelně jako u stáda z 2 býků a 2 krav.  </a:t>
            </a:r>
            <a:endParaRPr lang="en-US" sz="2200" dirty="0" smtClean="0">
              <a:solidFill>
                <a:srgbClr val="FF0000"/>
              </a:solidFill>
            </a:endParaRPr>
          </a:p>
        </p:txBody>
      </p:sp>
    </p:spTree>
    <p:extLst>
      <p:ext uri="{BB962C8B-B14F-4D97-AF65-F5344CB8AC3E}">
        <p14:creationId xmlns:p14="http://schemas.microsoft.com/office/powerpoint/2010/main" val="399558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7060" y="212726"/>
            <a:ext cx="7886700" cy="1325563"/>
          </a:xfrm>
        </p:spPr>
        <p:txBody>
          <a:bodyPr>
            <a:normAutofit/>
          </a:bodyPr>
          <a:lstStyle/>
          <a:p>
            <a:pPr algn="ctr"/>
            <a:r>
              <a:rPr lang="cs-CZ" sz="4000" dirty="0">
                <a:solidFill>
                  <a:srgbClr val="C00000"/>
                </a:solidFill>
              </a:rPr>
              <a:t>Dynamická </a:t>
            </a:r>
            <a:r>
              <a:rPr lang="cs-CZ" sz="4000" dirty="0" smtClean="0">
                <a:solidFill>
                  <a:srgbClr val="C00000"/>
                </a:solidFill>
              </a:rPr>
              <a:t>rovnováha</a:t>
            </a:r>
            <a:br>
              <a:rPr lang="cs-CZ" sz="4000" dirty="0" smtClean="0">
                <a:solidFill>
                  <a:srgbClr val="C00000"/>
                </a:solidFill>
              </a:rPr>
            </a:br>
            <a:r>
              <a:rPr lang="cs-CZ" sz="4000" dirty="0" smtClean="0">
                <a:solidFill>
                  <a:srgbClr val="C00000"/>
                </a:solidFill>
              </a:rPr>
              <a:t>(</a:t>
            </a:r>
            <a:r>
              <a:rPr lang="cs-CZ" sz="4000" dirty="0">
                <a:solidFill>
                  <a:srgbClr val="C00000"/>
                </a:solidFill>
              </a:rPr>
              <a:t>aneb není jen </a:t>
            </a:r>
            <a:r>
              <a:rPr lang="cs-CZ" sz="4000" dirty="0" err="1">
                <a:solidFill>
                  <a:srgbClr val="C00000"/>
                </a:solidFill>
              </a:rPr>
              <a:t>HWE</a:t>
            </a:r>
            <a:r>
              <a:rPr lang="cs-CZ" sz="4000" dirty="0">
                <a:solidFill>
                  <a:srgbClr val="C00000"/>
                </a:solidFill>
              </a:rPr>
              <a:t>)</a:t>
            </a:r>
            <a:endParaRPr lang="en-US" sz="4000" dirty="0">
              <a:solidFill>
                <a:srgbClr val="C00000"/>
              </a:solidFill>
            </a:endParaRPr>
          </a:p>
        </p:txBody>
      </p:sp>
      <p:sp>
        <p:nvSpPr>
          <p:cNvPr id="3" name="TextovéPole 2"/>
          <p:cNvSpPr txBox="1"/>
          <p:nvPr/>
        </p:nvSpPr>
        <p:spPr>
          <a:xfrm>
            <a:off x="477520" y="1875902"/>
            <a:ext cx="8016240" cy="4401205"/>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cs-CZ" sz="2200" dirty="0" smtClean="0"/>
              <a:t>Dynamická rovnováha – na populaci působí selekce a/nebo migrace, mutace, ale působí proti sobě </a:t>
            </a:r>
            <a:r>
              <a:rPr lang="cs-CZ" sz="2200" dirty="0" smtClean="0">
                <a:sym typeface="Wingdings" panose="05000000000000000000" pitchFamily="2" charset="2"/>
              </a:rPr>
              <a:t> jejich vliv se vyruší</a:t>
            </a:r>
          </a:p>
          <a:p>
            <a:pPr marL="342900" indent="-342900">
              <a:spcAft>
                <a:spcPts val="2400"/>
              </a:spcAft>
              <a:buFont typeface="Arial" panose="020B0604020202020204" pitchFamily="34" charset="0"/>
              <a:buChar char="•"/>
            </a:pPr>
            <a:r>
              <a:rPr lang="en-US" sz="2200" b="1" dirty="0" err="1" smtClean="0">
                <a:solidFill>
                  <a:srgbClr val="0070C0"/>
                </a:solidFill>
              </a:rPr>
              <a:t>Selekce</a:t>
            </a:r>
            <a:r>
              <a:rPr lang="en-US" sz="2200" b="1" dirty="0" smtClean="0">
                <a:solidFill>
                  <a:srgbClr val="0070C0"/>
                </a:solidFill>
              </a:rPr>
              <a:t> vs. </a:t>
            </a:r>
            <a:r>
              <a:rPr lang="en-US" sz="2200" b="1" dirty="0" err="1" smtClean="0">
                <a:solidFill>
                  <a:srgbClr val="0070C0"/>
                </a:solidFill>
              </a:rPr>
              <a:t>mutace</a:t>
            </a:r>
            <a:r>
              <a:rPr lang="cs-CZ" sz="2200" b="1" dirty="0">
                <a:solidFill>
                  <a:srgbClr val="0070C0"/>
                </a:solidFill>
              </a:rPr>
              <a:t>:</a:t>
            </a:r>
            <a:r>
              <a:rPr lang="en-US" sz="2200" b="1" dirty="0" smtClean="0">
                <a:solidFill>
                  <a:srgbClr val="0070C0"/>
                </a:solidFill>
              </a:rPr>
              <a:t> </a:t>
            </a:r>
            <a:r>
              <a:rPr lang="cs-CZ" sz="2200" dirty="0" smtClean="0"/>
              <a:t>mutací opakovaně vzniká škodlivá recesivní alela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nárůst frekvence </a:t>
            </a:r>
            <a:r>
              <a:rPr lang="en-US" sz="2200" dirty="0" smtClean="0">
                <a:sym typeface="Wingdings" panose="05000000000000000000" pitchFamily="2" charset="2"/>
              </a:rPr>
              <a:t> </a:t>
            </a:r>
            <a:r>
              <a:rPr lang="en-US" sz="2200" dirty="0" err="1" smtClean="0">
                <a:sym typeface="Wingdings" panose="05000000000000000000" pitchFamily="2" charset="2"/>
              </a:rPr>
              <a:t>vznik</a:t>
            </a:r>
            <a:r>
              <a:rPr lang="en-US" sz="2200" dirty="0" smtClean="0">
                <a:sym typeface="Wingdings" panose="05000000000000000000" pitchFamily="2" charset="2"/>
              </a:rPr>
              <a:t> </a:t>
            </a:r>
            <a:r>
              <a:rPr lang="en-US" sz="2200" dirty="0" err="1" smtClean="0">
                <a:sym typeface="Wingdings" panose="05000000000000000000" pitchFamily="2" charset="2"/>
              </a:rPr>
              <a:t>homozygot</a:t>
            </a:r>
            <a:r>
              <a:rPr lang="cs-CZ" sz="2200" dirty="0" smtClean="0">
                <a:sym typeface="Wingdings" panose="05000000000000000000" pitchFamily="2" charset="2"/>
              </a:rPr>
              <a:t>ů</a:t>
            </a:r>
            <a:r>
              <a:rPr lang="en-US" sz="2200" dirty="0" smtClean="0">
                <a:sym typeface="Wingdings" panose="05000000000000000000" pitchFamily="2" charset="2"/>
              </a:rPr>
              <a:t>  </a:t>
            </a:r>
            <a:r>
              <a:rPr lang="cs-CZ" sz="2200" dirty="0" smtClean="0">
                <a:sym typeface="Wingdings" panose="05000000000000000000" pitchFamily="2" charset="2"/>
              </a:rPr>
              <a:t>selekce </a:t>
            </a:r>
            <a:r>
              <a:rPr lang="en-US" sz="2200" dirty="0" smtClean="0">
                <a:sym typeface="Wingdings" panose="05000000000000000000" pitchFamily="2" charset="2"/>
              </a:rPr>
              <a:t> </a:t>
            </a:r>
            <a:r>
              <a:rPr lang="en-US" sz="2200" dirty="0" err="1" smtClean="0">
                <a:sym typeface="Wingdings" panose="05000000000000000000" pitchFamily="2" charset="2"/>
              </a:rPr>
              <a:t>sn</a:t>
            </a:r>
            <a:r>
              <a:rPr lang="cs-CZ" sz="2200" dirty="0" err="1" smtClean="0">
                <a:sym typeface="Wingdings" panose="05000000000000000000" pitchFamily="2" charset="2"/>
              </a:rPr>
              <a:t>ížení</a:t>
            </a:r>
            <a:r>
              <a:rPr lang="cs-CZ" sz="2200" dirty="0" smtClean="0">
                <a:sym typeface="Wingdings" panose="05000000000000000000" pitchFamily="2" charset="2"/>
              </a:rPr>
              <a:t> frekvence alely</a:t>
            </a:r>
            <a:r>
              <a:rPr lang="cs-CZ" sz="2200" dirty="0" smtClean="0"/>
              <a:t> </a:t>
            </a:r>
          </a:p>
          <a:p>
            <a:pPr marL="342900" indent="-342900">
              <a:spcAft>
                <a:spcPts val="2400"/>
              </a:spcAft>
              <a:buFont typeface="Arial" panose="020B0604020202020204" pitchFamily="34" charset="0"/>
              <a:buChar char="•"/>
            </a:pPr>
            <a:r>
              <a:rPr lang="cs-CZ" sz="2200" b="1" dirty="0" smtClean="0">
                <a:solidFill>
                  <a:srgbClr val="0070C0"/>
                </a:solidFill>
              </a:rPr>
              <a:t>Drift vs. mutace: </a:t>
            </a:r>
            <a:r>
              <a:rPr lang="cs-CZ" sz="2200" dirty="0" smtClean="0"/>
              <a:t>drift náhodně eliminuje alely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pokud</a:t>
            </a:r>
            <a:r>
              <a:rPr lang="en-US" sz="2200" dirty="0" smtClean="0">
                <a:sym typeface="Wingdings" panose="05000000000000000000" pitchFamily="2" charset="2"/>
              </a:rPr>
              <a:t> </a:t>
            </a:r>
            <a:r>
              <a:rPr lang="en-US" sz="2200" dirty="0" err="1" smtClean="0">
                <a:sym typeface="Wingdings" panose="05000000000000000000" pitchFamily="2" charset="2"/>
              </a:rPr>
              <a:t>mutace</a:t>
            </a:r>
            <a:r>
              <a:rPr lang="en-US" sz="2200" dirty="0" smtClean="0">
                <a:sym typeface="Wingdings" panose="05000000000000000000" pitchFamily="2" charset="2"/>
              </a:rPr>
              <a:t> </a:t>
            </a:r>
            <a:r>
              <a:rPr lang="en-US" sz="2200" dirty="0" err="1" smtClean="0">
                <a:sym typeface="Wingdings" panose="05000000000000000000" pitchFamily="2" charset="2"/>
              </a:rPr>
              <a:t>st</a:t>
            </a:r>
            <a:r>
              <a:rPr lang="cs-CZ" sz="2200" dirty="0" err="1" smtClean="0">
                <a:sym typeface="Wingdings" panose="05000000000000000000" pitchFamily="2" charset="2"/>
              </a:rPr>
              <a:t>ejně</a:t>
            </a:r>
            <a:r>
              <a:rPr lang="cs-CZ" sz="2200" dirty="0" smtClean="0">
                <a:sym typeface="Wingdings" panose="05000000000000000000" pitchFamily="2" charset="2"/>
              </a:rPr>
              <a:t> rychlé </a:t>
            </a:r>
            <a:r>
              <a:rPr lang="en-US" sz="2200" dirty="0" smtClean="0">
                <a:sym typeface="Wingdings" panose="05000000000000000000" pitchFamily="2" charset="2"/>
              </a:rPr>
              <a:t> </a:t>
            </a:r>
            <a:r>
              <a:rPr lang="cs-CZ" sz="2200" dirty="0" smtClean="0">
                <a:sym typeface="Wingdings" panose="05000000000000000000" pitchFamily="2" charset="2"/>
              </a:rPr>
              <a:t>rovnováha</a:t>
            </a:r>
            <a:r>
              <a:rPr lang="cs-CZ" sz="2200" dirty="0" smtClean="0"/>
              <a:t> </a:t>
            </a:r>
          </a:p>
          <a:p>
            <a:pPr marL="342900" indent="-342900">
              <a:spcAft>
                <a:spcPts val="2400"/>
              </a:spcAft>
              <a:buFont typeface="Arial" panose="020B0604020202020204" pitchFamily="34" charset="0"/>
              <a:buChar char="•"/>
            </a:pPr>
            <a:r>
              <a:rPr lang="cs-CZ" sz="2200" b="1" dirty="0" smtClean="0">
                <a:solidFill>
                  <a:srgbClr val="0070C0"/>
                </a:solidFill>
              </a:rPr>
              <a:t>Balancující selekce =</a:t>
            </a:r>
            <a:r>
              <a:rPr lang="cs-CZ" sz="2200" dirty="0" smtClean="0">
                <a:solidFill>
                  <a:srgbClr val="0070C0"/>
                </a:solidFill>
              </a:rPr>
              <a:t> </a:t>
            </a:r>
            <a:r>
              <a:rPr lang="cs-CZ" sz="2200" dirty="0" smtClean="0"/>
              <a:t>selekce zároveň nebo postupně působí proti oběma/všem alelám (selekce proti homozygotům, frekvenčně závislá selekce)</a:t>
            </a:r>
            <a:endParaRPr lang="en-US" sz="2200" dirty="0" smtClean="0"/>
          </a:p>
        </p:txBody>
      </p:sp>
    </p:spTree>
    <p:extLst>
      <p:ext uri="{BB962C8B-B14F-4D97-AF65-F5344CB8AC3E}">
        <p14:creationId xmlns:p14="http://schemas.microsoft.com/office/powerpoint/2010/main" val="238482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7309" y="0"/>
            <a:ext cx="7886700" cy="1325563"/>
          </a:xfrm>
        </p:spPr>
        <p:txBody>
          <a:bodyPr>
            <a:normAutofit/>
          </a:bodyPr>
          <a:lstStyle/>
          <a:p>
            <a:pPr algn="ctr"/>
            <a:r>
              <a:rPr lang="cs-CZ" sz="4000" dirty="0">
                <a:solidFill>
                  <a:srgbClr val="C00000"/>
                </a:solidFill>
              </a:rPr>
              <a:t>Zvýhodnění </a:t>
            </a:r>
            <a:r>
              <a:rPr lang="cs-CZ" sz="4000" dirty="0" smtClean="0">
                <a:solidFill>
                  <a:srgbClr val="C00000"/>
                </a:solidFill>
              </a:rPr>
              <a:t>heterozygotů</a:t>
            </a:r>
            <a:endParaRPr lang="en-US" sz="4000" dirty="0">
              <a:solidFill>
                <a:srgbClr val="C00000"/>
              </a:solidFill>
            </a:endParaRPr>
          </a:p>
        </p:txBody>
      </p:sp>
      <p:graphicFrame>
        <p:nvGraphicFramePr>
          <p:cNvPr id="3" name="Tabulka 2"/>
          <p:cNvGraphicFramePr>
            <a:graphicFrameLocks noGrp="1"/>
          </p:cNvGraphicFramePr>
          <p:nvPr>
            <p:extLst>
              <p:ext uri="{D42A27DB-BD31-4B8C-83A1-F6EECF244321}">
                <p14:modId xmlns:p14="http://schemas.microsoft.com/office/powerpoint/2010/main" val="3901042692"/>
              </p:ext>
            </p:extLst>
          </p:nvPr>
        </p:nvGraphicFramePr>
        <p:xfrm>
          <a:off x="628650" y="4195205"/>
          <a:ext cx="8185532" cy="1310640"/>
        </p:xfrm>
        <a:graphic>
          <a:graphicData uri="http://schemas.openxmlformats.org/drawingml/2006/table">
            <a:tbl>
              <a:tblPr firstRow="1" bandRow="1">
                <a:tableStyleId>{5940675A-B579-460E-94D1-54222C63F5DA}</a:tableStyleId>
              </a:tblPr>
              <a:tblGrid>
                <a:gridCol w="2645492"/>
                <a:gridCol w="1750142"/>
                <a:gridCol w="1877961"/>
                <a:gridCol w="1911937"/>
              </a:tblGrid>
              <a:tr h="370840">
                <a:tc>
                  <a:txBody>
                    <a:bodyPr/>
                    <a:lstStyle/>
                    <a:p>
                      <a:endParaRPr lang="en-US" dirty="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200" b="0" i="0" baseline="0" dirty="0" smtClean="0"/>
                        <a:t>Hodnoty fitness</a:t>
                      </a:r>
                      <a:endParaRPr lang="en-US" sz="2200" b="0" i="0" baseline="0"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i="1" baseline="0"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dirty="0"/>
                    </a:p>
                  </a:txBody>
                  <a:tcPr/>
                </a:tc>
              </a:tr>
              <a:tr h="370840">
                <a:tc>
                  <a:txBody>
                    <a:bodyPr/>
                    <a:lstStyle/>
                    <a:p>
                      <a:r>
                        <a:rPr lang="cs-CZ" sz="2000" dirty="0" smtClean="0"/>
                        <a:t>Typy selekce</a:t>
                      </a:r>
                      <a:endParaRPr lang="en-US" sz="2000" dirty="0"/>
                    </a:p>
                  </a:txBody>
                  <a:tcPr/>
                </a:tc>
                <a:tc>
                  <a:txBody>
                    <a:bodyPr/>
                    <a:lstStyle/>
                    <a:p>
                      <a:pPr algn="ctr"/>
                      <a:r>
                        <a:rPr lang="cs-CZ" sz="2200" b="1" i="1" baseline="0" dirty="0" err="1" smtClean="0"/>
                        <a:t>CC</a:t>
                      </a:r>
                      <a:endParaRPr lang="en-US" sz="2200" b="1" i="1" baseline="30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200" b="1" i="1" baseline="0" dirty="0" err="1" smtClean="0"/>
                        <a:t>Cc</a:t>
                      </a:r>
                      <a:endParaRPr lang="en-US" sz="2200" b="1" i="1" baseline="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200" b="1" i="1" dirty="0" err="1" smtClean="0"/>
                        <a:t>cc</a:t>
                      </a:r>
                      <a:endParaRPr lang="en-US" sz="2200"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dirty="0" smtClean="0"/>
                        <a:t>Balancující selekce</a:t>
                      </a:r>
                      <a:endParaRPr lang="en-US" sz="2000" dirty="0"/>
                    </a:p>
                  </a:txBody>
                  <a:tcPr/>
                </a:tc>
                <a:tc>
                  <a:txBody>
                    <a:bodyPr/>
                    <a:lstStyle/>
                    <a:p>
                      <a:pPr algn="ctr"/>
                      <a:r>
                        <a:rPr lang="cs-CZ" sz="2400" dirty="0" smtClean="0"/>
                        <a:t>1 - </a:t>
                      </a:r>
                      <a:r>
                        <a:rPr lang="cs-CZ" sz="2400" i="1" dirty="0" smtClean="0"/>
                        <a:t>s</a:t>
                      </a:r>
                      <a:endParaRPr lang="en-US" sz="2400" i="1" dirty="0"/>
                    </a:p>
                  </a:txBody>
                  <a:tcPr/>
                </a:tc>
                <a:tc>
                  <a:txBody>
                    <a:bodyPr/>
                    <a:lstStyle/>
                    <a:p>
                      <a:pPr algn="ctr"/>
                      <a:r>
                        <a:rPr lang="cs-CZ" sz="2400" dirty="0" smtClean="0"/>
                        <a:t>1</a:t>
                      </a:r>
                      <a:endParaRPr lang="en-US" sz="2400" dirty="0"/>
                    </a:p>
                  </a:txBody>
                  <a:tcPr/>
                </a:tc>
                <a:tc>
                  <a:txBody>
                    <a:bodyPr/>
                    <a:lstStyle/>
                    <a:p>
                      <a:pPr algn="ctr"/>
                      <a:r>
                        <a:rPr lang="cs-CZ" sz="2400" dirty="0" smtClean="0"/>
                        <a:t>1 - </a:t>
                      </a:r>
                      <a:r>
                        <a:rPr lang="cs-CZ" sz="2400" i="1" dirty="0" smtClean="0"/>
                        <a:t>t</a:t>
                      </a:r>
                      <a:endParaRPr lang="en-US" sz="2400" i="1" dirty="0"/>
                    </a:p>
                  </a:txBody>
                  <a:tcPr/>
                </a:tc>
              </a:tr>
            </a:tbl>
          </a:graphicData>
        </a:graphic>
      </p:graphicFrame>
      <p:sp>
        <p:nvSpPr>
          <p:cNvPr id="4" name="TextovéPole 3"/>
          <p:cNvSpPr txBox="1"/>
          <p:nvPr/>
        </p:nvSpPr>
        <p:spPr>
          <a:xfrm>
            <a:off x="549992" y="5601450"/>
            <a:ext cx="3477106" cy="769441"/>
          </a:xfrm>
          <a:prstGeom prst="rect">
            <a:avLst/>
          </a:prstGeom>
          <a:noFill/>
        </p:spPr>
        <p:txBody>
          <a:bodyPr wrap="none" rtlCol="0">
            <a:spAutoFit/>
          </a:bodyPr>
          <a:lstStyle/>
          <a:p>
            <a:r>
              <a:rPr lang="cs-CZ" sz="2200" i="1" dirty="0" smtClean="0"/>
              <a:t>s</a:t>
            </a:r>
            <a:r>
              <a:rPr lang="cs-CZ" sz="2200" dirty="0" smtClean="0"/>
              <a:t> = selekční koeficient pro </a:t>
            </a:r>
            <a:r>
              <a:rPr lang="cs-CZ" sz="2200" i="1" dirty="0" smtClean="0"/>
              <a:t>CC</a:t>
            </a:r>
          </a:p>
          <a:p>
            <a:r>
              <a:rPr lang="cs-CZ" sz="2200" i="1" dirty="0"/>
              <a:t>t</a:t>
            </a:r>
            <a:r>
              <a:rPr lang="cs-CZ" sz="2200" dirty="0"/>
              <a:t> = selekční koeficient pro </a:t>
            </a:r>
            <a:r>
              <a:rPr lang="cs-CZ" sz="2200" i="1" dirty="0" err="1" smtClean="0"/>
              <a:t>cc</a:t>
            </a:r>
            <a:endParaRPr lang="cs-CZ" sz="2200" i="1" dirty="0" smtClean="0"/>
          </a:p>
        </p:txBody>
      </p:sp>
      <p:sp>
        <p:nvSpPr>
          <p:cNvPr id="6" name="TextovéPole 5"/>
          <p:cNvSpPr txBox="1"/>
          <p:nvPr/>
        </p:nvSpPr>
        <p:spPr>
          <a:xfrm>
            <a:off x="451669" y="1213534"/>
            <a:ext cx="5467350" cy="258532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Heterozygoti mají nejvyšší fitness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selekce proti oběma typům homozygotů</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Heterozygoti stále </a:t>
            </a:r>
            <a:r>
              <a:rPr lang="cs-CZ" sz="2200" dirty="0" err="1" smtClean="0">
                <a:sym typeface="Wingdings" panose="05000000000000000000" pitchFamily="2" charset="2"/>
              </a:rPr>
              <a:t>vyštěpují</a:t>
            </a:r>
            <a:r>
              <a:rPr lang="cs-CZ" sz="2200" dirty="0" smtClean="0">
                <a:sym typeface="Wingdings" panose="05000000000000000000" pitchFamily="2" charset="2"/>
              </a:rPr>
              <a:t> oba typy homozygotů</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Frekvence obou alel stabilní </a:t>
            </a:r>
            <a:r>
              <a:rPr lang="cs-CZ" sz="2200" u="sng" dirty="0" smtClean="0">
                <a:sym typeface="Wingdings" panose="05000000000000000000" pitchFamily="2" charset="2"/>
              </a:rPr>
              <a:t>(dynamická rovnováha, není to </a:t>
            </a:r>
            <a:r>
              <a:rPr lang="cs-CZ" sz="2200" u="sng" dirty="0" err="1" smtClean="0">
                <a:sym typeface="Wingdings" panose="05000000000000000000" pitchFamily="2" charset="2"/>
              </a:rPr>
              <a:t>HWE</a:t>
            </a:r>
            <a:r>
              <a:rPr lang="cs-CZ" sz="2200" u="sng" dirty="0" smtClean="0">
                <a:sym typeface="Wingdings" panose="05000000000000000000" pitchFamily="2" charset="2"/>
              </a:rPr>
              <a:t>)</a:t>
            </a:r>
            <a:endParaRPr lang="cs-CZ" sz="2200" u="sng" dirty="0" smtClean="0"/>
          </a:p>
        </p:txBody>
      </p:sp>
      <p:graphicFrame>
        <p:nvGraphicFramePr>
          <p:cNvPr id="7" name="Tabulka 6"/>
          <p:cNvGraphicFramePr>
            <a:graphicFrameLocks noGrp="1"/>
          </p:cNvGraphicFramePr>
          <p:nvPr>
            <p:extLst>
              <p:ext uri="{D42A27DB-BD31-4B8C-83A1-F6EECF244321}">
                <p14:modId xmlns:p14="http://schemas.microsoft.com/office/powerpoint/2010/main" val="2278359758"/>
              </p:ext>
            </p:extLst>
          </p:nvPr>
        </p:nvGraphicFramePr>
        <p:xfrm>
          <a:off x="6228369" y="1936611"/>
          <a:ext cx="2459422" cy="1663443"/>
        </p:xfrm>
        <a:graphic>
          <a:graphicData uri="http://schemas.openxmlformats.org/drawingml/2006/table">
            <a:tbl>
              <a:tblPr firstRow="1" bandRow="1">
                <a:tableStyleId>{5940675A-B579-460E-94D1-54222C63F5DA}</a:tableStyleId>
              </a:tblPr>
              <a:tblGrid>
                <a:gridCol w="696723"/>
                <a:gridCol w="870333"/>
                <a:gridCol w="892366"/>
              </a:tblGrid>
              <a:tr h="532913">
                <a:tc>
                  <a:txBody>
                    <a:bodyPr/>
                    <a:lstStyle/>
                    <a:p>
                      <a:pPr algn="ctr"/>
                      <a:endParaRPr lang="en-US" sz="2800" i="1" dirty="0"/>
                    </a:p>
                  </a:txBody>
                  <a:tcPr/>
                </a:tc>
                <a:tc>
                  <a:txBody>
                    <a:bodyPr/>
                    <a:lstStyle/>
                    <a:p>
                      <a:pPr algn="ctr"/>
                      <a:r>
                        <a:rPr lang="cs-CZ" sz="2800" i="1" dirty="0" smtClean="0"/>
                        <a:t>A</a:t>
                      </a:r>
                      <a:endParaRPr lang="en-US" sz="2800" i="1" dirty="0"/>
                    </a:p>
                  </a:txBody>
                  <a:tcPr/>
                </a:tc>
                <a:tc>
                  <a:txBody>
                    <a:bodyPr/>
                    <a:lstStyle/>
                    <a:p>
                      <a:pPr algn="ctr"/>
                      <a:r>
                        <a:rPr lang="cs-CZ" sz="2800" i="1" dirty="0" smtClean="0"/>
                        <a:t>a</a:t>
                      </a:r>
                      <a:endParaRPr lang="en-US" sz="2800" i="1" dirty="0"/>
                    </a:p>
                  </a:txBody>
                  <a:tcPr/>
                </a:tc>
              </a:tr>
              <a:tr h="565265">
                <a:tc>
                  <a:txBody>
                    <a:bodyPr/>
                    <a:lstStyle/>
                    <a:p>
                      <a:pPr algn="ctr"/>
                      <a:r>
                        <a:rPr lang="cs-CZ" sz="2800" i="1" dirty="0" smtClean="0"/>
                        <a:t>A</a:t>
                      </a:r>
                      <a:endParaRPr lang="en-US" sz="2800" i="1" dirty="0"/>
                    </a:p>
                  </a:txBody>
                  <a:tcPr/>
                </a:tc>
                <a:tc>
                  <a:txBody>
                    <a:bodyPr/>
                    <a:lstStyle/>
                    <a:p>
                      <a:pPr algn="ctr"/>
                      <a:r>
                        <a:rPr lang="cs-CZ" sz="2800" i="1" dirty="0" err="1" smtClean="0"/>
                        <a:t>AA</a:t>
                      </a:r>
                      <a:endParaRPr lang="en-US" sz="2800" i="1" dirty="0"/>
                    </a:p>
                  </a:txBody>
                  <a:tcPr>
                    <a:solidFill>
                      <a:schemeClr val="bg2">
                        <a:lumMod val="50000"/>
                      </a:schemeClr>
                    </a:solidFill>
                  </a:tcPr>
                </a:tc>
                <a:tc>
                  <a:txBody>
                    <a:bodyPr/>
                    <a:lstStyle/>
                    <a:p>
                      <a:pPr algn="ctr"/>
                      <a:r>
                        <a:rPr lang="cs-CZ" sz="2800" i="1" dirty="0" err="1" smtClean="0"/>
                        <a:t>Aa</a:t>
                      </a:r>
                      <a:endParaRPr lang="en-US" sz="2800" i="1" dirty="0"/>
                    </a:p>
                  </a:txBody>
                  <a:tcPr>
                    <a:solidFill>
                      <a:schemeClr val="bg1"/>
                    </a:solidFill>
                  </a:tcPr>
                </a:tc>
              </a:tr>
              <a:tr h="565265">
                <a:tc>
                  <a:txBody>
                    <a:bodyPr/>
                    <a:lstStyle/>
                    <a:p>
                      <a:pPr algn="ctr"/>
                      <a:r>
                        <a:rPr lang="cs-CZ" sz="2800" i="1" dirty="0" smtClean="0"/>
                        <a:t>a</a:t>
                      </a:r>
                      <a:endParaRPr lang="en-US" sz="2800" i="1" dirty="0"/>
                    </a:p>
                  </a:txBody>
                  <a:tcPr/>
                </a:tc>
                <a:tc>
                  <a:txBody>
                    <a:bodyPr/>
                    <a:lstStyle/>
                    <a:p>
                      <a:pPr algn="ctr"/>
                      <a:r>
                        <a:rPr lang="cs-CZ" sz="2800" i="1" dirty="0" err="1" smtClean="0"/>
                        <a:t>Aa</a:t>
                      </a:r>
                      <a:endParaRPr lang="en-US" sz="2800" i="1" dirty="0"/>
                    </a:p>
                  </a:txBody>
                  <a:tcPr>
                    <a:solidFill>
                      <a:schemeClr val="bg1"/>
                    </a:solidFill>
                  </a:tcPr>
                </a:tc>
                <a:tc>
                  <a:txBody>
                    <a:bodyPr/>
                    <a:lstStyle/>
                    <a:p>
                      <a:pPr algn="ctr"/>
                      <a:r>
                        <a:rPr lang="cs-CZ" sz="2800" i="1" dirty="0" err="1" smtClean="0"/>
                        <a:t>aa</a:t>
                      </a:r>
                      <a:endParaRPr lang="en-US" sz="2800" i="1" dirty="0"/>
                    </a:p>
                  </a:txBody>
                  <a:tcPr>
                    <a:solidFill>
                      <a:schemeClr val="bg2">
                        <a:lumMod val="50000"/>
                      </a:schemeClr>
                    </a:solidFill>
                  </a:tcPr>
                </a:tc>
              </a:tr>
            </a:tbl>
          </a:graphicData>
        </a:graphic>
      </p:graphicFrame>
    </p:spTree>
    <p:extLst>
      <p:ext uri="{BB962C8B-B14F-4D97-AF65-F5344CB8AC3E}">
        <p14:creationId xmlns:p14="http://schemas.microsoft.com/office/powerpoint/2010/main" val="27906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8147" y="178313"/>
            <a:ext cx="7886700" cy="1325563"/>
          </a:xfrm>
        </p:spPr>
        <p:txBody>
          <a:bodyPr>
            <a:normAutofit/>
          </a:bodyPr>
          <a:lstStyle/>
          <a:p>
            <a:pPr algn="ctr"/>
            <a:r>
              <a:rPr lang="cs-CZ" sz="4000" dirty="0" smtClean="0">
                <a:solidFill>
                  <a:srgbClr val="C00000"/>
                </a:solidFill>
              </a:rPr>
              <a:t>Srpkovitá anémie – příklad zvýhodnění heterozygotů</a:t>
            </a:r>
            <a:endParaRPr lang="en-US" sz="4000" dirty="0">
              <a:solidFill>
                <a:srgbClr val="C00000"/>
              </a:solidFill>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716" y="1884917"/>
            <a:ext cx="2267440" cy="1929999"/>
          </a:xfrm>
          <a:prstGeom prst="rect">
            <a:avLst/>
          </a:prstGeom>
        </p:spPr>
      </p:pic>
      <p:sp>
        <p:nvSpPr>
          <p:cNvPr id="7" name="TextovéPole 6"/>
          <p:cNvSpPr txBox="1"/>
          <p:nvPr/>
        </p:nvSpPr>
        <p:spPr>
          <a:xfrm>
            <a:off x="304185" y="1720186"/>
            <a:ext cx="6008124" cy="4862870"/>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Srpkovitá anémie – vznikají srpkovité červené krvinky</a:t>
            </a:r>
          </a:p>
          <a:p>
            <a:pPr marL="342900" indent="-342900">
              <a:spcBef>
                <a:spcPts val="1800"/>
              </a:spcBef>
              <a:buFont typeface="Arial" panose="020B0604020202020204" pitchFamily="34" charset="0"/>
              <a:buChar char="•"/>
            </a:pPr>
            <a:r>
              <a:rPr lang="cs-CZ" sz="2000" dirty="0" smtClean="0"/>
              <a:t>Způsobeno bodovou mutací v genu pro </a:t>
            </a:r>
            <a:r>
              <a:rPr lang="cs-CZ" sz="2000" dirty="0" smtClean="0">
                <a:latin typeface="Symbol" panose="05050102010706020507" pitchFamily="18" charset="2"/>
              </a:rPr>
              <a:t>b</a:t>
            </a:r>
            <a:r>
              <a:rPr lang="cs-CZ" sz="2000" dirty="0" smtClean="0"/>
              <a:t>-globin </a:t>
            </a:r>
            <a:r>
              <a:rPr lang="cs-CZ" sz="2000" dirty="0" smtClean="0">
                <a:sym typeface="Wingdings" panose="05000000000000000000" pitchFamily="2" charset="2"/>
              </a:rPr>
              <a:t> změna aminokyseliny  hemoglobin polymerizuje </a:t>
            </a:r>
            <a:r>
              <a:rPr lang="en-US" sz="2000" dirty="0" smtClean="0">
                <a:sym typeface="Wingdings" panose="05000000000000000000" pitchFamily="2" charset="2"/>
              </a:rPr>
              <a:t> </a:t>
            </a:r>
            <a:r>
              <a:rPr lang="cs-CZ" sz="2000" dirty="0" smtClean="0">
                <a:sym typeface="Wingdings" panose="05000000000000000000" pitchFamily="2" charset="2"/>
              </a:rPr>
              <a:t>srpkovité krvinky </a:t>
            </a:r>
          </a:p>
          <a:p>
            <a:pPr marL="342900" indent="-342900">
              <a:spcBef>
                <a:spcPts val="1800"/>
              </a:spcBef>
              <a:buFont typeface="Arial" panose="020B0604020202020204" pitchFamily="34" charset="0"/>
              <a:buChar char="•"/>
            </a:pPr>
            <a:r>
              <a:rPr lang="cs-CZ" sz="2000" dirty="0" smtClean="0"/>
              <a:t>Projevy</a:t>
            </a:r>
            <a:r>
              <a:rPr lang="cs-CZ" sz="2000" dirty="0"/>
              <a:t>: záchvaty bolesti, těžká anémie, mrtvice</a:t>
            </a:r>
          </a:p>
          <a:p>
            <a:pPr marL="342900" indent="-342900">
              <a:spcBef>
                <a:spcPts val="1800"/>
              </a:spcBef>
              <a:buFont typeface="Arial" panose="020B0604020202020204" pitchFamily="34" charset="0"/>
              <a:buChar char="•"/>
            </a:pPr>
            <a:r>
              <a:rPr lang="cs-CZ" sz="2000" dirty="0"/>
              <a:t>V </a:t>
            </a:r>
            <a:r>
              <a:rPr lang="cs-CZ" sz="2000" dirty="0" smtClean="0"/>
              <a:t>rozvojových zemích </a:t>
            </a:r>
            <a:r>
              <a:rPr lang="cs-CZ" sz="2000" dirty="0"/>
              <a:t>smrtelná </a:t>
            </a:r>
            <a:r>
              <a:rPr lang="cs-CZ" sz="2000" dirty="0" smtClean="0"/>
              <a:t>nemoc, u nás kratší život</a:t>
            </a:r>
          </a:p>
          <a:p>
            <a:pPr marL="342900" indent="-342900">
              <a:spcBef>
                <a:spcPts val="1800"/>
              </a:spcBef>
              <a:buFont typeface="Arial" panose="020B0604020202020204" pitchFamily="34" charset="0"/>
              <a:buChar char="•"/>
            </a:pPr>
            <a:r>
              <a:rPr lang="cs-CZ" sz="2000" dirty="0" smtClean="0"/>
              <a:t>Za normálních okolností silná selekce proti mutantní alele </a:t>
            </a:r>
            <a:r>
              <a:rPr lang="cs-CZ" sz="2000" i="1" dirty="0" err="1" smtClean="0"/>
              <a:t>HbS</a:t>
            </a:r>
            <a:endParaRPr lang="cs-CZ" sz="2000" i="1" dirty="0" smtClean="0"/>
          </a:p>
          <a:p>
            <a:pPr marL="342900" indent="-342900">
              <a:spcBef>
                <a:spcPts val="1800"/>
              </a:spcBef>
              <a:buFont typeface="Arial" panose="020B0604020202020204" pitchFamily="34" charset="0"/>
              <a:buChar char="•"/>
            </a:pPr>
            <a:endParaRPr lang="cs-CZ" sz="2000" dirty="0" smtClean="0">
              <a:sym typeface="Wingdings" panose="05000000000000000000" pitchFamily="2" charset="2"/>
            </a:endParaRPr>
          </a:p>
          <a:p>
            <a:pPr marL="342900" indent="-342900">
              <a:spcBef>
                <a:spcPts val="1800"/>
              </a:spcBef>
              <a:buFont typeface="Arial" panose="020B0604020202020204" pitchFamily="34" charset="0"/>
              <a:buChar char="•"/>
            </a:pPr>
            <a:endParaRPr lang="cs-CZ" sz="2000" dirty="0" smtClean="0"/>
          </a:p>
        </p:txBody>
      </p:sp>
    </p:spTree>
    <p:extLst>
      <p:ext uri="{BB962C8B-B14F-4D97-AF65-F5344CB8AC3E}">
        <p14:creationId xmlns:p14="http://schemas.microsoft.com/office/powerpoint/2010/main" val="4192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7/7e/Anopheles_stephensi.jpeg/220px-Anopheles_stephens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569" y="1520773"/>
            <a:ext cx="2095500" cy="1390651"/>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775" y="3035914"/>
            <a:ext cx="4112264" cy="3256449"/>
          </a:xfrm>
          <a:prstGeom prst="rect">
            <a:avLst/>
          </a:prstGeom>
        </p:spPr>
      </p:pic>
      <p:sp>
        <p:nvSpPr>
          <p:cNvPr id="4" name="TextovéPole 3"/>
          <p:cNvSpPr txBox="1"/>
          <p:nvPr/>
        </p:nvSpPr>
        <p:spPr>
          <a:xfrm>
            <a:off x="521111" y="1695706"/>
            <a:ext cx="3805084" cy="5940088"/>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000" dirty="0" smtClean="0"/>
              <a:t>Malárie – smrtelná nemoc způsobená parazitem </a:t>
            </a:r>
            <a:r>
              <a:rPr lang="cs-CZ" sz="2000" i="1" dirty="0" err="1" smtClean="0"/>
              <a:t>Plasmodium</a:t>
            </a:r>
            <a:endParaRPr lang="cs-CZ" sz="2000" i="1" dirty="0" smtClean="0"/>
          </a:p>
          <a:p>
            <a:pPr marL="342900" indent="-342900">
              <a:spcBef>
                <a:spcPts val="2400"/>
              </a:spcBef>
              <a:buFont typeface="Arial" panose="020B0604020202020204" pitchFamily="34" charset="0"/>
              <a:buChar char="•"/>
            </a:pPr>
            <a:r>
              <a:rPr lang="cs-CZ" sz="2000" dirty="0" smtClean="0"/>
              <a:t>Přenos komáry rodu </a:t>
            </a:r>
            <a:r>
              <a:rPr lang="cs-CZ" sz="2000" i="1" dirty="0" err="1" smtClean="0"/>
              <a:t>Anopheles</a:t>
            </a:r>
            <a:endParaRPr lang="cs-CZ" sz="2000" i="1" dirty="0" smtClean="0"/>
          </a:p>
          <a:p>
            <a:pPr marL="342900" indent="-342900">
              <a:spcBef>
                <a:spcPts val="2400"/>
              </a:spcBef>
              <a:buFont typeface="Arial" panose="020B0604020202020204" pitchFamily="34" charset="0"/>
              <a:buChar char="•"/>
            </a:pPr>
            <a:r>
              <a:rPr lang="cs-CZ" sz="2000" dirty="0" smtClean="0"/>
              <a:t>Nejvyšší výskyt v Africe</a:t>
            </a:r>
          </a:p>
          <a:p>
            <a:pPr marL="342900" indent="-342900">
              <a:spcBef>
                <a:spcPts val="2400"/>
              </a:spcBef>
              <a:buFont typeface="Arial" panose="020B0604020202020204" pitchFamily="34" charset="0"/>
              <a:buChar char="•"/>
            </a:pPr>
            <a:r>
              <a:rPr lang="cs-CZ" sz="2000" dirty="0" smtClean="0"/>
              <a:t>Heterozygoti </a:t>
            </a:r>
            <a:r>
              <a:rPr lang="cs-CZ" sz="2000" dirty="0"/>
              <a:t>odolnější vůči malárii (červené krvinky prasknou a </a:t>
            </a:r>
            <a:r>
              <a:rPr lang="cs-CZ" sz="2000" i="1" dirty="0" err="1"/>
              <a:t>Plasmodium</a:t>
            </a:r>
            <a:r>
              <a:rPr lang="cs-CZ" sz="2000" dirty="0"/>
              <a:t> nemůže dokončit </a:t>
            </a:r>
            <a:r>
              <a:rPr lang="cs-CZ" sz="2000" dirty="0" smtClean="0"/>
              <a:t>vývoj</a:t>
            </a:r>
          </a:p>
          <a:p>
            <a:pPr marL="342900" indent="-342900">
              <a:spcBef>
                <a:spcPts val="2400"/>
              </a:spcBef>
              <a:buFont typeface="Arial" panose="020B0604020202020204" pitchFamily="34" charset="0"/>
              <a:buChar char="•"/>
            </a:pPr>
            <a:r>
              <a:rPr lang="cs-CZ" sz="2000" dirty="0"/>
              <a:t>V oblastech s výskytem malárie frekvence </a:t>
            </a:r>
            <a:r>
              <a:rPr lang="cs-CZ" sz="2000" i="1" dirty="0" err="1"/>
              <a:t>HbS</a:t>
            </a:r>
            <a:r>
              <a:rPr lang="cs-CZ" sz="2000" i="1" dirty="0"/>
              <a:t> </a:t>
            </a:r>
            <a:r>
              <a:rPr lang="cs-CZ" sz="2000" dirty="0"/>
              <a:t>až 0,2</a:t>
            </a:r>
          </a:p>
          <a:p>
            <a:pPr marL="342900" indent="-342900">
              <a:spcBef>
                <a:spcPts val="2400"/>
              </a:spcBef>
              <a:buFont typeface="Arial" panose="020B0604020202020204" pitchFamily="34" charset="0"/>
              <a:buChar char="•"/>
            </a:pPr>
            <a:endParaRPr lang="cs-CZ" sz="2000" dirty="0"/>
          </a:p>
          <a:p>
            <a:pPr>
              <a:spcBef>
                <a:spcPts val="2400"/>
              </a:spcBef>
            </a:pPr>
            <a:endParaRPr lang="cs-CZ" sz="2000" dirty="0" smtClean="0"/>
          </a:p>
        </p:txBody>
      </p:sp>
      <p:sp>
        <p:nvSpPr>
          <p:cNvPr id="6" name="Nadpis 1"/>
          <p:cNvSpPr>
            <a:spLocks noGrp="1"/>
          </p:cNvSpPr>
          <p:nvPr>
            <p:ph type="title"/>
          </p:nvPr>
        </p:nvSpPr>
        <p:spPr>
          <a:xfrm>
            <a:off x="658147" y="178313"/>
            <a:ext cx="7886700" cy="1325563"/>
          </a:xfrm>
        </p:spPr>
        <p:txBody>
          <a:bodyPr>
            <a:normAutofit/>
          </a:bodyPr>
          <a:lstStyle/>
          <a:p>
            <a:pPr algn="ctr"/>
            <a:r>
              <a:rPr lang="cs-CZ" sz="4000" dirty="0" smtClean="0">
                <a:solidFill>
                  <a:srgbClr val="C00000"/>
                </a:solidFill>
              </a:rPr>
              <a:t>Srpkovitá anémie – příklad zvýhodnění heterozygotů</a:t>
            </a:r>
            <a:endParaRPr lang="en-US" sz="4000" dirty="0">
              <a:solidFill>
                <a:srgbClr val="C00000"/>
              </a:solidFill>
            </a:endParaRPr>
          </a:p>
        </p:txBody>
      </p:sp>
    </p:spTree>
    <p:extLst>
      <p:ext uri="{BB962C8B-B14F-4D97-AF65-F5344CB8AC3E}">
        <p14:creationId xmlns:p14="http://schemas.microsoft.com/office/powerpoint/2010/main" val="393667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2239" y="0"/>
            <a:ext cx="7886700" cy="1325563"/>
          </a:xfrm>
        </p:spPr>
        <p:txBody>
          <a:bodyPr vert="horz" lIns="91440" tIns="45720" rIns="91440" bIns="45720" rtlCol="0" anchor="ctr">
            <a:normAutofit/>
          </a:bodyPr>
          <a:lstStyle/>
          <a:p>
            <a:pPr algn="ctr"/>
            <a:r>
              <a:rPr lang="cs-CZ" sz="4000" dirty="0">
                <a:solidFill>
                  <a:srgbClr val="C00000"/>
                </a:solidFill>
              </a:rPr>
              <a:t>Populace v HW rovnováze</a:t>
            </a:r>
            <a:endParaRPr lang="en-US" sz="4000" dirty="0">
              <a:solidFill>
                <a:srgbClr val="C00000"/>
              </a:solidFill>
            </a:endParaRPr>
          </a:p>
        </p:txBody>
      </p:sp>
      <p:sp>
        <p:nvSpPr>
          <p:cNvPr id="3" name="TextovéPole 2"/>
          <p:cNvSpPr txBox="1"/>
          <p:nvPr/>
        </p:nvSpPr>
        <p:spPr>
          <a:xfrm>
            <a:off x="462709" y="1222873"/>
            <a:ext cx="7821975" cy="1077218"/>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se nevyvíjí (evoluce = změna frekvencí alel)</a:t>
            </a:r>
          </a:p>
          <a:p>
            <a:pPr marL="342900" indent="-342900">
              <a:spcBef>
                <a:spcPts val="2400"/>
              </a:spcBef>
              <a:buFont typeface="Arial" panose="020B0604020202020204" pitchFamily="34" charset="0"/>
              <a:buChar char="•"/>
            </a:pPr>
            <a:r>
              <a:rPr lang="cs-CZ" sz="2200" dirty="0" smtClean="0"/>
              <a:t>frekvence genotypů jsou určeny výhradně frekvencí alel</a:t>
            </a:r>
          </a:p>
        </p:txBody>
      </p:sp>
      <p:graphicFrame>
        <p:nvGraphicFramePr>
          <p:cNvPr id="5" name="Tabulka 4"/>
          <p:cNvGraphicFramePr>
            <a:graphicFrameLocks noGrp="1"/>
          </p:cNvGraphicFramePr>
          <p:nvPr>
            <p:extLst>
              <p:ext uri="{D42A27DB-BD31-4B8C-83A1-F6EECF244321}">
                <p14:modId xmlns:p14="http://schemas.microsoft.com/office/powerpoint/2010/main" val="4008648713"/>
              </p:ext>
            </p:extLst>
          </p:nvPr>
        </p:nvGraphicFramePr>
        <p:xfrm>
          <a:off x="790822" y="3225792"/>
          <a:ext cx="3043048" cy="2684349"/>
        </p:xfrm>
        <a:graphic>
          <a:graphicData uri="http://schemas.openxmlformats.org/drawingml/2006/table">
            <a:tbl>
              <a:tblPr firstRow="1" bandRow="1">
                <a:tableStyleId>{5940675A-B579-460E-94D1-54222C63F5DA}</a:tableStyleId>
              </a:tblPr>
              <a:tblGrid>
                <a:gridCol w="861708"/>
                <a:gridCol w="1057619"/>
                <a:gridCol w="1123721"/>
              </a:tblGrid>
              <a:tr h="685193">
                <a:tc>
                  <a:txBody>
                    <a:bodyPr/>
                    <a:lstStyle/>
                    <a:p>
                      <a:pPr algn="ctr"/>
                      <a:endParaRPr lang="en-US" sz="2400" i="1" dirty="0"/>
                    </a:p>
                  </a:txBody>
                  <a:tcPr/>
                </a:tc>
                <a:tc>
                  <a:txBody>
                    <a:bodyPr/>
                    <a:lstStyle/>
                    <a:p>
                      <a:pPr algn="ctr"/>
                      <a:r>
                        <a:rPr lang="cs-CZ" sz="2400" i="1" dirty="0" smtClean="0"/>
                        <a:t>A (p)</a:t>
                      </a:r>
                      <a:endParaRPr lang="en-US" sz="2400" i="1" dirty="0"/>
                    </a:p>
                  </a:txBody>
                  <a:tcPr/>
                </a:tc>
                <a:tc>
                  <a:txBody>
                    <a:bodyPr/>
                    <a:lstStyle/>
                    <a:p>
                      <a:pPr algn="ctr"/>
                      <a:r>
                        <a:rPr lang="cs-CZ" sz="2400" i="1" dirty="0" smtClean="0"/>
                        <a:t>a (q)</a:t>
                      </a:r>
                      <a:endParaRPr lang="en-US" sz="2400" i="1" dirty="0"/>
                    </a:p>
                  </a:txBody>
                  <a:tcPr/>
                </a:tc>
              </a:tr>
              <a:tr h="999578">
                <a:tc>
                  <a:txBody>
                    <a:bodyPr/>
                    <a:lstStyle/>
                    <a:p>
                      <a:pPr algn="ctr"/>
                      <a:r>
                        <a:rPr lang="cs-CZ" sz="2400" i="1" dirty="0" smtClean="0"/>
                        <a:t>A (p)</a:t>
                      </a:r>
                      <a:endParaRPr lang="en-US" sz="2400" i="1" dirty="0"/>
                    </a:p>
                  </a:txBody>
                  <a:tcPr/>
                </a:tc>
                <a:tc>
                  <a:txBody>
                    <a:bodyPr/>
                    <a:lstStyle/>
                    <a:p>
                      <a:pPr algn="ctr"/>
                      <a:r>
                        <a:rPr lang="cs-CZ" sz="2400" i="1" dirty="0" err="1" smtClean="0"/>
                        <a:t>AA</a:t>
                      </a:r>
                      <a:endParaRPr lang="cs-CZ" sz="2400" i="1" dirty="0" smtClean="0"/>
                    </a:p>
                    <a:p>
                      <a:pPr algn="ctr"/>
                      <a:r>
                        <a:rPr lang="cs-CZ" sz="2400" i="1" dirty="0" err="1" smtClean="0"/>
                        <a:t>p</a:t>
                      </a:r>
                      <a:r>
                        <a:rPr lang="cs-CZ" sz="2400" i="1" baseline="30000" dirty="0" err="1" smtClean="0"/>
                        <a:t>2</a:t>
                      </a:r>
                      <a:endParaRPr lang="cs-CZ" sz="2400" i="1" baseline="30000" dirty="0" smtClean="0"/>
                    </a:p>
                  </a:txBody>
                  <a:tcPr/>
                </a:tc>
                <a:tc>
                  <a:txBody>
                    <a:bodyPr/>
                    <a:lstStyle/>
                    <a:p>
                      <a:pPr algn="ctr"/>
                      <a:r>
                        <a:rPr lang="cs-CZ" sz="2400" i="1" dirty="0" err="1" smtClean="0"/>
                        <a:t>Aa</a:t>
                      </a:r>
                      <a:r>
                        <a:rPr lang="cs-CZ" sz="2400" i="1" dirty="0" smtClean="0"/>
                        <a:t> </a:t>
                      </a:r>
                    </a:p>
                    <a:p>
                      <a:pPr algn="ctr"/>
                      <a:r>
                        <a:rPr lang="cs-CZ" sz="2400" i="1" dirty="0" err="1" smtClean="0"/>
                        <a:t>pq</a:t>
                      </a:r>
                      <a:endParaRPr lang="en-US" sz="2400" i="1" dirty="0"/>
                    </a:p>
                  </a:txBody>
                  <a:tcPr/>
                </a:tc>
              </a:tr>
              <a:tr h="999578">
                <a:tc>
                  <a:txBody>
                    <a:bodyPr/>
                    <a:lstStyle/>
                    <a:p>
                      <a:pPr algn="ctr"/>
                      <a:r>
                        <a:rPr lang="cs-CZ" sz="2400" i="1" dirty="0" smtClean="0"/>
                        <a:t>a (q)</a:t>
                      </a:r>
                      <a:endParaRPr lang="en-US" sz="2400" i="1" dirty="0"/>
                    </a:p>
                  </a:txBody>
                  <a:tcPr/>
                </a:tc>
                <a:tc>
                  <a:txBody>
                    <a:bodyPr/>
                    <a:lstStyle/>
                    <a:p>
                      <a:pPr algn="ctr"/>
                      <a:r>
                        <a:rPr lang="cs-CZ" sz="2400" i="1" dirty="0" err="1" smtClean="0"/>
                        <a:t>Aa</a:t>
                      </a:r>
                      <a:endParaRPr lang="cs-CZ" sz="2400" i="1" dirty="0" smtClean="0"/>
                    </a:p>
                    <a:p>
                      <a:pPr algn="ctr"/>
                      <a:r>
                        <a:rPr lang="cs-CZ" sz="2400" i="1" dirty="0" err="1" smtClean="0"/>
                        <a:t>pq</a:t>
                      </a:r>
                      <a:endParaRPr lang="en-US" sz="2400" i="1" dirty="0"/>
                    </a:p>
                  </a:txBody>
                  <a:tcPr/>
                </a:tc>
                <a:tc>
                  <a:txBody>
                    <a:bodyPr/>
                    <a:lstStyle/>
                    <a:p>
                      <a:pPr algn="ctr"/>
                      <a:r>
                        <a:rPr lang="cs-CZ" sz="2400" i="1" dirty="0" err="1" smtClean="0"/>
                        <a:t>aa</a:t>
                      </a:r>
                      <a:r>
                        <a:rPr lang="cs-CZ" sz="2400" i="1" dirty="0" smtClean="0"/>
                        <a:t> </a:t>
                      </a:r>
                    </a:p>
                    <a:p>
                      <a:pPr algn="ctr"/>
                      <a:r>
                        <a:rPr lang="cs-CZ" sz="2400" i="1" dirty="0" err="1" smtClean="0"/>
                        <a:t>q</a:t>
                      </a:r>
                      <a:r>
                        <a:rPr lang="cs-CZ" sz="2400" i="1" baseline="30000" dirty="0" err="1" smtClean="0"/>
                        <a:t>2</a:t>
                      </a:r>
                      <a:endParaRPr lang="en-US" sz="2400" i="1" baseline="30000" dirty="0"/>
                    </a:p>
                  </a:txBody>
                  <a:tcPr/>
                </a:tc>
              </a:tr>
            </a:tbl>
          </a:graphicData>
        </a:graphic>
      </p:graphicFrame>
      <p:sp>
        <p:nvSpPr>
          <p:cNvPr id="6" name="TextovéPole 5"/>
          <p:cNvSpPr txBox="1"/>
          <p:nvPr/>
        </p:nvSpPr>
        <p:spPr>
          <a:xfrm>
            <a:off x="2270596" y="2670972"/>
            <a:ext cx="950004" cy="430887"/>
          </a:xfrm>
          <a:prstGeom prst="rect">
            <a:avLst/>
          </a:prstGeom>
          <a:noFill/>
        </p:spPr>
        <p:txBody>
          <a:bodyPr wrap="none" rtlCol="0">
            <a:spAutoFit/>
          </a:bodyPr>
          <a:lstStyle/>
          <a:p>
            <a:r>
              <a:rPr lang="cs-CZ" sz="2200" dirty="0" smtClean="0"/>
              <a:t>vajíčka</a:t>
            </a:r>
            <a:endParaRPr lang="en-US" sz="2200" dirty="0" smtClean="0"/>
          </a:p>
        </p:txBody>
      </p:sp>
      <p:sp>
        <p:nvSpPr>
          <p:cNvPr id="8" name="TextovéPole 7"/>
          <p:cNvSpPr txBox="1"/>
          <p:nvPr/>
        </p:nvSpPr>
        <p:spPr>
          <a:xfrm rot="16200000">
            <a:off x="-109607" y="4652174"/>
            <a:ext cx="1112805" cy="430887"/>
          </a:xfrm>
          <a:prstGeom prst="rect">
            <a:avLst/>
          </a:prstGeom>
          <a:noFill/>
        </p:spPr>
        <p:txBody>
          <a:bodyPr wrap="none" rtlCol="0">
            <a:spAutoFit/>
          </a:bodyPr>
          <a:lstStyle/>
          <a:p>
            <a:r>
              <a:rPr lang="cs-CZ" sz="2200" dirty="0" smtClean="0"/>
              <a:t>spermie</a:t>
            </a:r>
            <a:endParaRPr lang="en-US" sz="2200" dirty="0" smtClean="0"/>
          </a:p>
        </p:txBody>
      </p:sp>
      <p:sp>
        <p:nvSpPr>
          <p:cNvPr id="7" name="TextovéPole 6"/>
          <p:cNvSpPr txBox="1"/>
          <p:nvPr/>
        </p:nvSpPr>
        <p:spPr>
          <a:xfrm>
            <a:off x="4021156" y="3101860"/>
            <a:ext cx="4913524" cy="3539430"/>
          </a:xfrm>
          <a:prstGeom prst="rect">
            <a:avLst/>
          </a:prstGeom>
          <a:noFill/>
        </p:spPr>
        <p:txBody>
          <a:bodyPr wrap="square" rtlCol="0">
            <a:spAutoFit/>
          </a:bodyPr>
          <a:lstStyle/>
          <a:p>
            <a:pPr>
              <a:spcBef>
                <a:spcPts val="1200"/>
              </a:spcBef>
            </a:pPr>
            <a:r>
              <a:rPr lang="cs-CZ" sz="2000" dirty="0" smtClean="0"/>
              <a:t>2 alely v populaci (</a:t>
            </a:r>
            <a:r>
              <a:rPr lang="cs-CZ" sz="2000" i="1" dirty="0" smtClean="0"/>
              <a:t>A</a:t>
            </a:r>
            <a:r>
              <a:rPr lang="cs-CZ" sz="2000" dirty="0" smtClean="0"/>
              <a:t> a </a:t>
            </a:r>
            <a:r>
              <a:rPr lang="cs-CZ" sz="2000" i="1" dirty="0" smtClean="0"/>
              <a:t>a</a:t>
            </a:r>
            <a:r>
              <a:rPr lang="cs-CZ" sz="2000" dirty="0" smtClean="0"/>
              <a:t>)</a:t>
            </a:r>
          </a:p>
          <a:p>
            <a:pPr>
              <a:spcBef>
                <a:spcPts val="1200"/>
              </a:spcBef>
            </a:pPr>
            <a:r>
              <a:rPr lang="cs-CZ" sz="2000" i="1" dirty="0" smtClean="0"/>
              <a:t>p</a:t>
            </a:r>
            <a:r>
              <a:rPr lang="cs-CZ" sz="2000" dirty="0" smtClean="0"/>
              <a:t> = frekvence </a:t>
            </a:r>
            <a:r>
              <a:rPr lang="cs-CZ" sz="2000" i="1" dirty="0" smtClean="0"/>
              <a:t>A</a:t>
            </a:r>
          </a:p>
          <a:p>
            <a:pPr>
              <a:spcBef>
                <a:spcPts val="1200"/>
              </a:spcBef>
            </a:pPr>
            <a:r>
              <a:rPr lang="cs-CZ" sz="2000" i="1" dirty="0" smtClean="0"/>
              <a:t>q</a:t>
            </a:r>
            <a:r>
              <a:rPr lang="cs-CZ" sz="2000" dirty="0" smtClean="0"/>
              <a:t> = frekvence </a:t>
            </a:r>
            <a:r>
              <a:rPr lang="cs-CZ" sz="2000" i="1" dirty="0" smtClean="0"/>
              <a:t>a</a:t>
            </a:r>
          </a:p>
          <a:p>
            <a:pPr>
              <a:spcBef>
                <a:spcPts val="1200"/>
              </a:spcBef>
            </a:pPr>
            <a:r>
              <a:rPr lang="cs-CZ" sz="2000" dirty="0" smtClean="0"/>
              <a:t>Frekvence homozygotů </a:t>
            </a:r>
            <a:r>
              <a:rPr lang="cs-CZ" sz="2000" i="1" dirty="0" smtClean="0"/>
              <a:t>AA</a:t>
            </a:r>
            <a:r>
              <a:rPr lang="cs-CZ" sz="2000" dirty="0" smtClean="0"/>
              <a:t> (</a:t>
            </a:r>
            <a:r>
              <a:rPr lang="cs-CZ" sz="2000" i="1" dirty="0" smtClean="0"/>
              <a:t>P</a:t>
            </a:r>
            <a:r>
              <a:rPr lang="cs-CZ" sz="2000" dirty="0" smtClean="0"/>
              <a:t>) = </a:t>
            </a:r>
            <a:r>
              <a:rPr lang="cs-CZ" sz="2000" i="1" dirty="0" smtClean="0"/>
              <a:t>p</a:t>
            </a:r>
            <a:r>
              <a:rPr lang="cs-CZ" sz="2000" dirty="0" smtClean="0"/>
              <a:t> × </a:t>
            </a:r>
            <a:r>
              <a:rPr lang="cs-CZ" sz="2000" i="1" dirty="0" smtClean="0"/>
              <a:t>p</a:t>
            </a:r>
            <a:r>
              <a:rPr lang="cs-CZ" sz="2000" dirty="0" smtClean="0"/>
              <a:t> = </a:t>
            </a:r>
            <a:r>
              <a:rPr lang="cs-CZ" sz="2000" i="1" dirty="0" smtClean="0"/>
              <a:t>p</a:t>
            </a:r>
            <a:r>
              <a:rPr lang="cs-CZ" sz="2000" i="1" baseline="30000" dirty="0" smtClean="0"/>
              <a:t>2</a:t>
            </a:r>
          </a:p>
          <a:p>
            <a:pPr>
              <a:spcBef>
                <a:spcPts val="1200"/>
              </a:spcBef>
            </a:pPr>
            <a:r>
              <a:rPr lang="cs-CZ" sz="2000" dirty="0" smtClean="0"/>
              <a:t>Frekvence homozygotů </a:t>
            </a:r>
            <a:r>
              <a:rPr lang="cs-CZ" sz="2000" i="1" dirty="0" err="1" smtClean="0"/>
              <a:t>aa</a:t>
            </a:r>
            <a:r>
              <a:rPr lang="cs-CZ" sz="2000" i="1" dirty="0" smtClean="0"/>
              <a:t> </a:t>
            </a:r>
            <a:r>
              <a:rPr lang="cs-CZ" sz="2000" dirty="0" smtClean="0"/>
              <a:t>(</a:t>
            </a:r>
            <a:r>
              <a:rPr lang="cs-CZ" sz="2000" i="1" dirty="0" smtClean="0"/>
              <a:t>Q</a:t>
            </a:r>
            <a:r>
              <a:rPr lang="cs-CZ" sz="2000" dirty="0" smtClean="0"/>
              <a:t>)= </a:t>
            </a:r>
            <a:r>
              <a:rPr lang="cs-CZ" sz="2000" i="1" dirty="0" smtClean="0"/>
              <a:t>q</a:t>
            </a:r>
            <a:r>
              <a:rPr lang="cs-CZ" sz="2000" dirty="0" smtClean="0"/>
              <a:t> </a:t>
            </a:r>
            <a:r>
              <a:rPr lang="cs-CZ" sz="2000" dirty="0"/>
              <a:t>× </a:t>
            </a:r>
            <a:r>
              <a:rPr lang="cs-CZ" sz="2000" i="1" dirty="0" smtClean="0"/>
              <a:t>q</a:t>
            </a:r>
            <a:r>
              <a:rPr lang="cs-CZ" sz="2000" dirty="0" smtClean="0"/>
              <a:t> = </a:t>
            </a:r>
            <a:r>
              <a:rPr lang="cs-CZ" sz="2000" i="1" dirty="0" smtClean="0"/>
              <a:t>q</a:t>
            </a:r>
            <a:r>
              <a:rPr lang="cs-CZ" sz="2000" i="1" baseline="30000" dirty="0" smtClean="0"/>
              <a:t>2</a:t>
            </a:r>
            <a:endParaRPr lang="cs-CZ" sz="2000" i="1" baseline="30000" dirty="0"/>
          </a:p>
          <a:p>
            <a:pPr>
              <a:spcBef>
                <a:spcPts val="1200"/>
              </a:spcBef>
            </a:pPr>
            <a:r>
              <a:rPr lang="cs-CZ" sz="2000" dirty="0" smtClean="0"/>
              <a:t>Frekvence heterozygotů </a:t>
            </a:r>
            <a:r>
              <a:rPr lang="cs-CZ" sz="2000" i="1" dirty="0" err="1" smtClean="0"/>
              <a:t>Aa</a:t>
            </a:r>
            <a:r>
              <a:rPr lang="cs-CZ" sz="2000" dirty="0" smtClean="0"/>
              <a:t> (</a:t>
            </a:r>
            <a:r>
              <a:rPr lang="cs-CZ" sz="2000" i="1" dirty="0" smtClean="0"/>
              <a:t>H</a:t>
            </a:r>
            <a:r>
              <a:rPr lang="cs-CZ" sz="2000" dirty="0" smtClean="0"/>
              <a:t>) = (</a:t>
            </a:r>
            <a:r>
              <a:rPr lang="cs-CZ" sz="2000" i="1" dirty="0" smtClean="0"/>
              <a:t>p</a:t>
            </a:r>
            <a:r>
              <a:rPr lang="cs-CZ" sz="2000" dirty="0" smtClean="0"/>
              <a:t> </a:t>
            </a:r>
            <a:r>
              <a:rPr lang="cs-CZ" sz="2000" dirty="0"/>
              <a:t>× </a:t>
            </a:r>
            <a:r>
              <a:rPr lang="cs-CZ" sz="2000" i="1" dirty="0" smtClean="0"/>
              <a:t>q</a:t>
            </a:r>
            <a:r>
              <a:rPr lang="cs-CZ" sz="2000" dirty="0" smtClean="0"/>
              <a:t>) + (</a:t>
            </a:r>
            <a:r>
              <a:rPr lang="cs-CZ" sz="2000" i="1" dirty="0" smtClean="0"/>
              <a:t>q</a:t>
            </a:r>
            <a:r>
              <a:rPr lang="cs-CZ" sz="2000" dirty="0" smtClean="0"/>
              <a:t> </a:t>
            </a:r>
            <a:r>
              <a:rPr lang="cs-CZ" sz="2000" dirty="0"/>
              <a:t>× </a:t>
            </a:r>
            <a:r>
              <a:rPr lang="cs-CZ" sz="2000" i="1" dirty="0" smtClean="0"/>
              <a:t>p</a:t>
            </a:r>
            <a:r>
              <a:rPr lang="cs-CZ" sz="2000" dirty="0" smtClean="0"/>
              <a:t>) = 2</a:t>
            </a:r>
            <a:r>
              <a:rPr lang="cs-CZ" sz="2000" i="1" dirty="0" smtClean="0"/>
              <a:t>pq</a:t>
            </a:r>
            <a:r>
              <a:rPr lang="cs-CZ" sz="2000" dirty="0" smtClean="0"/>
              <a:t> </a:t>
            </a:r>
          </a:p>
          <a:p>
            <a:pPr>
              <a:spcBef>
                <a:spcPts val="1200"/>
              </a:spcBef>
            </a:pPr>
            <a:r>
              <a:rPr lang="cs-CZ" sz="2000" dirty="0" smtClean="0"/>
              <a:t> </a:t>
            </a:r>
            <a:r>
              <a:rPr lang="cs-CZ" sz="2400" i="1" dirty="0" smtClean="0">
                <a:solidFill>
                  <a:srgbClr val="FF0000"/>
                </a:solidFill>
              </a:rPr>
              <a:t>p</a:t>
            </a:r>
            <a:r>
              <a:rPr lang="cs-CZ" sz="2400" i="1" baseline="30000" dirty="0" smtClean="0">
                <a:solidFill>
                  <a:srgbClr val="FF0000"/>
                </a:solidFill>
              </a:rPr>
              <a:t>2</a:t>
            </a:r>
            <a:r>
              <a:rPr lang="cs-CZ" sz="2400" dirty="0" smtClean="0">
                <a:solidFill>
                  <a:srgbClr val="FF0000"/>
                </a:solidFill>
              </a:rPr>
              <a:t> + </a:t>
            </a:r>
            <a:r>
              <a:rPr lang="cs-CZ" sz="2400" i="1" dirty="0" smtClean="0">
                <a:solidFill>
                  <a:srgbClr val="FF0000"/>
                </a:solidFill>
              </a:rPr>
              <a:t>2pq </a:t>
            </a:r>
            <a:r>
              <a:rPr lang="cs-CZ" sz="2400" dirty="0" smtClean="0">
                <a:solidFill>
                  <a:srgbClr val="FF0000"/>
                </a:solidFill>
              </a:rPr>
              <a:t>+ </a:t>
            </a:r>
            <a:r>
              <a:rPr lang="cs-CZ" sz="2400" i="1" dirty="0" smtClean="0">
                <a:solidFill>
                  <a:srgbClr val="FF0000"/>
                </a:solidFill>
              </a:rPr>
              <a:t>q</a:t>
            </a:r>
            <a:r>
              <a:rPr lang="cs-CZ" sz="2400" i="1" baseline="30000" dirty="0" smtClean="0">
                <a:solidFill>
                  <a:srgbClr val="FF0000"/>
                </a:solidFill>
              </a:rPr>
              <a:t>2 </a:t>
            </a:r>
            <a:r>
              <a:rPr lang="cs-CZ" sz="2400" dirty="0" smtClean="0">
                <a:solidFill>
                  <a:srgbClr val="FF0000"/>
                </a:solidFill>
              </a:rPr>
              <a:t>= 1          </a:t>
            </a:r>
            <a:r>
              <a:rPr lang="cs-CZ" sz="2400" i="1" dirty="0" smtClean="0">
                <a:solidFill>
                  <a:srgbClr val="FF0000"/>
                </a:solidFill>
              </a:rPr>
              <a:t>P</a:t>
            </a:r>
            <a:r>
              <a:rPr lang="cs-CZ" sz="2400" dirty="0" smtClean="0">
                <a:solidFill>
                  <a:srgbClr val="FF0000"/>
                </a:solidFill>
              </a:rPr>
              <a:t> + </a:t>
            </a:r>
            <a:r>
              <a:rPr lang="cs-CZ" sz="2400" i="1" dirty="0" smtClean="0">
                <a:solidFill>
                  <a:srgbClr val="FF0000"/>
                </a:solidFill>
              </a:rPr>
              <a:t>H</a:t>
            </a:r>
            <a:r>
              <a:rPr lang="cs-CZ" sz="2400" dirty="0" smtClean="0">
                <a:solidFill>
                  <a:srgbClr val="FF0000"/>
                </a:solidFill>
              </a:rPr>
              <a:t> + </a:t>
            </a:r>
            <a:r>
              <a:rPr lang="cs-CZ" sz="2400" i="1" dirty="0" smtClean="0">
                <a:solidFill>
                  <a:srgbClr val="FF0000"/>
                </a:solidFill>
              </a:rPr>
              <a:t>Q</a:t>
            </a:r>
            <a:r>
              <a:rPr lang="cs-CZ" sz="2400" dirty="0" smtClean="0">
                <a:solidFill>
                  <a:srgbClr val="FF0000"/>
                </a:solidFill>
              </a:rPr>
              <a:t> = 1</a:t>
            </a:r>
            <a:endParaRPr lang="en-US" sz="2400" dirty="0" smtClean="0">
              <a:solidFill>
                <a:srgbClr val="FF0000"/>
              </a:solidFill>
            </a:endParaRPr>
          </a:p>
        </p:txBody>
      </p:sp>
      <p:sp>
        <p:nvSpPr>
          <p:cNvPr id="4" name="Obdélník 3"/>
          <p:cNvSpPr/>
          <p:nvPr/>
        </p:nvSpPr>
        <p:spPr>
          <a:xfrm>
            <a:off x="1806766" y="3966070"/>
            <a:ext cx="782198" cy="90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2772579" y="3966069"/>
            <a:ext cx="782198" cy="90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2844751" y="4973245"/>
            <a:ext cx="782198" cy="90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1806766" y="4973246"/>
            <a:ext cx="782198" cy="90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64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4" grpId="0" animBg="1"/>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7/7e/Anopheles_stephensi.jpeg/220px-Anopheles_stephens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656" y="3408919"/>
            <a:ext cx="1678507" cy="111391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3062" y="3408919"/>
            <a:ext cx="1401587" cy="1193002"/>
          </a:xfrm>
          <a:prstGeom prst="rect">
            <a:avLst/>
          </a:prstGeom>
        </p:spPr>
      </p:pic>
      <p:graphicFrame>
        <p:nvGraphicFramePr>
          <p:cNvPr id="8" name="Tabulka 7"/>
          <p:cNvGraphicFramePr>
            <a:graphicFrameLocks noGrp="1"/>
          </p:cNvGraphicFramePr>
          <p:nvPr>
            <p:extLst>
              <p:ext uri="{D42A27DB-BD31-4B8C-83A1-F6EECF244321}">
                <p14:modId xmlns:p14="http://schemas.microsoft.com/office/powerpoint/2010/main" val="1579750936"/>
              </p:ext>
            </p:extLst>
          </p:nvPr>
        </p:nvGraphicFramePr>
        <p:xfrm>
          <a:off x="447805" y="1904289"/>
          <a:ext cx="8185532" cy="1341120"/>
        </p:xfrm>
        <a:graphic>
          <a:graphicData uri="http://schemas.openxmlformats.org/drawingml/2006/table">
            <a:tbl>
              <a:tblPr firstRow="1" bandRow="1">
                <a:tableStyleId>{5940675A-B579-460E-94D1-54222C63F5DA}</a:tableStyleId>
              </a:tblPr>
              <a:tblGrid>
                <a:gridCol w="2645492"/>
                <a:gridCol w="1750142"/>
                <a:gridCol w="1877961"/>
                <a:gridCol w="1911937"/>
              </a:tblGrid>
              <a:tr h="370840">
                <a:tc>
                  <a:txBody>
                    <a:bodyPr/>
                    <a:lstStyle/>
                    <a:p>
                      <a:endParaRPr lang="en-US" dirty="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200" b="0" i="0" baseline="0" dirty="0" smtClean="0"/>
                        <a:t>Hodnoty fitness</a:t>
                      </a:r>
                      <a:endParaRPr lang="en-US" sz="2200" b="0" i="0" baseline="0"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i="1" baseline="0" dirty="0" smtClean="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dirty="0"/>
                    </a:p>
                  </a:txBody>
                  <a:tcPr/>
                </a:tc>
              </a:tr>
              <a:tr h="370840">
                <a:tc>
                  <a:txBody>
                    <a:bodyPr/>
                    <a:lstStyle/>
                    <a:p>
                      <a:r>
                        <a:rPr lang="cs-CZ" sz="2000" dirty="0" smtClean="0"/>
                        <a:t>Typy selekce</a:t>
                      </a:r>
                      <a:endParaRPr lang="en-US" sz="2000" dirty="0"/>
                    </a:p>
                  </a:txBody>
                  <a:tcPr/>
                </a:tc>
                <a:tc>
                  <a:txBody>
                    <a:bodyPr/>
                    <a:lstStyle/>
                    <a:p>
                      <a:pPr algn="ctr"/>
                      <a:r>
                        <a:rPr lang="cs-CZ" sz="2400" i="1" baseline="0" dirty="0" err="1" smtClean="0"/>
                        <a:t>HbA</a:t>
                      </a:r>
                      <a:r>
                        <a:rPr lang="cs-CZ" sz="2400" i="1" baseline="0" dirty="0" smtClean="0"/>
                        <a:t> </a:t>
                      </a:r>
                      <a:r>
                        <a:rPr lang="cs-CZ" sz="2400" i="1" baseline="0" dirty="0" err="1" smtClean="0"/>
                        <a:t>HbA</a:t>
                      </a:r>
                      <a:r>
                        <a:rPr lang="cs-CZ" sz="2400" i="1" baseline="0" dirty="0" smtClean="0"/>
                        <a:t> </a:t>
                      </a:r>
                      <a:endParaRPr lang="en-US" sz="2200" b="1" i="1" baseline="30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400" i="1" baseline="0" dirty="0" err="1" smtClean="0"/>
                        <a:t>HbA</a:t>
                      </a:r>
                      <a:r>
                        <a:rPr lang="cs-CZ" sz="2400" i="1" baseline="0" dirty="0" smtClean="0"/>
                        <a:t> </a:t>
                      </a:r>
                      <a:r>
                        <a:rPr lang="cs-CZ" sz="2400" i="1" baseline="0" dirty="0" err="1" smtClean="0"/>
                        <a:t>HbS</a:t>
                      </a:r>
                      <a:r>
                        <a:rPr lang="cs-CZ" sz="2400" i="1" baseline="0" dirty="0" smtClean="0"/>
                        <a:t> </a:t>
                      </a:r>
                      <a:endParaRPr lang="en-US" sz="2200" b="1" i="1" baseline="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400" i="1" baseline="0" dirty="0" err="1" smtClean="0"/>
                        <a:t>HbS</a:t>
                      </a:r>
                      <a:r>
                        <a:rPr lang="cs-CZ" sz="2400" i="1" baseline="0" dirty="0" smtClean="0"/>
                        <a:t> </a:t>
                      </a:r>
                      <a:r>
                        <a:rPr lang="cs-CZ" sz="2400" i="1" baseline="0" dirty="0" err="1" smtClean="0"/>
                        <a:t>HbS</a:t>
                      </a:r>
                      <a:r>
                        <a:rPr lang="cs-CZ" sz="2400" i="1" baseline="0" dirty="0" smtClean="0"/>
                        <a:t> </a:t>
                      </a:r>
                      <a:endParaRPr lang="en-US" sz="2200"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dirty="0" smtClean="0"/>
                        <a:t>Balancující selekce</a:t>
                      </a:r>
                      <a:endParaRPr lang="en-US" sz="2000" dirty="0"/>
                    </a:p>
                  </a:txBody>
                  <a:tcPr/>
                </a:tc>
                <a:tc>
                  <a:txBody>
                    <a:bodyPr/>
                    <a:lstStyle/>
                    <a:p>
                      <a:pPr algn="ctr"/>
                      <a:r>
                        <a:rPr lang="cs-CZ" sz="2400" dirty="0" smtClean="0"/>
                        <a:t>1 - </a:t>
                      </a:r>
                      <a:r>
                        <a:rPr lang="cs-CZ" sz="2400" i="1" dirty="0" smtClean="0"/>
                        <a:t>s</a:t>
                      </a:r>
                      <a:endParaRPr lang="en-US" sz="2400" i="1" dirty="0"/>
                    </a:p>
                  </a:txBody>
                  <a:tcPr/>
                </a:tc>
                <a:tc>
                  <a:txBody>
                    <a:bodyPr/>
                    <a:lstStyle/>
                    <a:p>
                      <a:pPr algn="ctr"/>
                      <a:r>
                        <a:rPr lang="cs-CZ" sz="2400" dirty="0" smtClean="0"/>
                        <a:t>1</a:t>
                      </a:r>
                      <a:endParaRPr lang="en-US" sz="2400" dirty="0"/>
                    </a:p>
                  </a:txBody>
                  <a:tcPr/>
                </a:tc>
                <a:tc>
                  <a:txBody>
                    <a:bodyPr/>
                    <a:lstStyle/>
                    <a:p>
                      <a:pPr algn="ctr"/>
                      <a:r>
                        <a:rPr lang="cs-CZ" sz="2400" dirty="0" smtClean="0"/>
                        <a:t>1 - </a:t>
                      </a:r>
                      <a:r>
                        <a:rPr lang="cs-CZ" sz="2400" i="1" dirty="0" smtClean="0"/>
                        <a:t>t</a:t>
                      </a:r>
                      <a:endParaRPr lang="en-US" sz="2400" i="1" dirty="0"/>
                    </a:p>
                  </a:txBody>
                  <a:tcPr/>
                </a:tc>
              </a:tr>
            </a:tbl>
          </a:graphicData>
        </a:graphic>
      </p:graphicFrame>
      <p:sp>
        <p:nvSpPr>
          <p:cNvPr id="2" name="TextovéPole 1"/>
          <p:cNvSpPr txBox="1"/>
          <p:nvPr/>
        </p:nvSpPr>
        <p:spPr>
          <a:xfrm>
            <a:off x="287219" y="4872840"/>
            <a:ext cx="7975190" cy="224676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Populace je v rovnováze (ne HW)</a:t>
            </a:r>
          </a:p>
          <a:p>
            <a:pPr marL="342900" indent="-342900">
              <a:spcBef>
                <a:spcPts val="1200"/>
              </a:spcBef>
              <a:buFont typeface="Arial" panose="020B0604020202020204" pitchFamily="34" charset="0"/>
              <a:buChar char="•"/>
            </a:pPr>
            <a:r>
              <a:rPr lang="cs-CZ" sz="2200" dirty="0" smtClean="0"/>
              <a:t>Heterozygoti budu stále </a:t>
            </a:r>
            <a:r>
              <a:rPr lang="cs-CZ" sz="2200" dirty="0" err="1" smtClean="0"/>
              <a:t>vyštěpovat</a:t>
            </a:r>
            <a:r>
              <a:rPr lang="cs-CZ" sz="2200" dirty="0" smtClean="0"/>
              <a:t> homozygoty</a:t>
            </a:r>
          </a:p>
          <a:p>
            <a:pPr marL="342900" indent="-342900">
              <a:spcBef>
                <a:spcPts val="1200"/>
              </a:spcBef>
              <a:buFont typeface="Arial" panose="020B0604020202020204" pitchFamily="34" charset="0"/>
              <a:buChar char="•"/>
            </a:pPr>
            <a:r>
              <a:rPr lang="cs-CZ" sz="2200" dirty="0" smtClean="0"/>
              <a:t>Pokud by zmizela malárie, zmizí selekční výhoda alely </a:t>
            </a:r>
            <a:r>
              <a:rPr lang="cs-CZ" sz="2200" i="1" dirty="0" err="1"/>
              <a:t>HbS</a:t>
            </a:r>
            <a:r>
              <a:rPr lang="cs-CZ" sz="2200" i="1" dirty="0"/>
              <a:t>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pokles</a:t>
            </a:r>
            <a:r>
              <a:rPr lang="en-US" sz="2200" dirty="0" smtClean="0">
                <a:sym typeface="Wingdings" panose="05000000000000000000" pitchFamily="2" charset="2"/>
              </a:rPr>
              <a:t> </a:t>
            </a:r>
            <a:r>
              <a:rPr lang="en-US" sz="2200" dirty="0" err="1" smtClean="0">
                <a:sym typeface="Wingdings" panose="05000000000000000000" pitchFamily="2" charset="2"/>
              </a:rPr>
              <a:t>frekvence</a:t>
            </a:r>
            <a:r>
              <a:rPr lang="en-US" sz="2200" dirty="0" smtClean="0">
                <a:sym typeface="Wingdings" panose="05000000000000000000" pitchFamily="2" charset="2"/>
              </a:rPr>
              <a:t> </a:t>
            </a:r>
            <a:r>
              <a:rPr lang="en-US" sz="2200" dirty="0" err="1" smtClean="0">
                <a:sym typeface="Wingdings" panose="05000000000000000000" pitchFamily="2" charset="2"/>
              </a:rPr>
              <a:t>na</a:t>
            </a:r>
            <a:r>
              <a:rPr lang="en-US" sz="2200" dirty="0" smtClean="0">
                <a:sym typeface="Wingdings" panose="05000000000000000000" pitchFamily="2" charset="2"/>
              </a:rPr>
              <a:t> n</a:t>
            </a:r>
            <a:r>
              <a:rPr lang="cs-CZ" sz="2200" dirty="0" err="1" smtClean="0">
                <a:sym typeface="Wingdings" panose="05000000000000000000" pitchFamily="2" charset="2"/>
              </a:rPr>
              <a:t>ízkou</a:t>
            </a:r>
            <a:r>
              <a:rPr lang="cs-CZ" sz="2200" dirty="0" smtClean="0">
                <a:sym typeface="Wingdings" panose="05000000000000000000" pitchFamily="2" charset="2"/>
              </a:rPr>
              <a:t> úroveň,</a:t>
            </a:r>
            <a:r>
              <a:rPr lang="en-US" sz="2200" dirty="0" smtClean="0">
                <a:sym typeface="Wingdings" panose="05000000000000000000" pitchFamily="2" charset="2"/>
              </a:rPr>
              <a:t> </a:t>
            </a:r>
            <a:r>
              <a:rPr lang="cs-CZ" sz="2200" dirty="0" smtClean="0">
                <a:sym typeface="Wingdings" panose="05000000000000000000" pitchFamily="2" charset="2"/>
              </a:rPr>
              <a:t>jako má jinde ve světě</a:t>
            </a:r>
            <a:endParaRPr lang="en-US" sz="2200" b="1" dirty="0"/>
          </a:p>
          <a:p>
            <a:pPr>
              <a:spcBef>
                <a:spcPts val="1200"/>
              </a:spcBef>
            </a:pPr>
            <a:r>
              <a:rPr lang="cs-CZ" sz="2200" dirty="0" smtClean="0"/>
              <a:t> </a:t>
            </a:r>
          </a:p>
        </p:txBody>
      </p:sp>
      <p:sp>
        <p:nvSpPr>
          <p:cNvPr id="9" name="Nadpis 1"/>
          <p:cNvSpPr>
            <a:spLocks noGrp="1"/>
          </p:cNvSpPr>
          <p:nvPr>
            <p:ph type="title"/>
          </p:nvPr>
        </p:nvSpPr>
        <p:spPr>
          <a:xfrm>
            <a:off x="658147" y="178313"/>
            <a:ext cx="7886700" cy="1325563"/>
          </a:xfrm>
        </p:spPr>
        <p:txBody>
          <a:bodyPr>
            <a:normAutofit/>
          </a:bodyPr>
          <a:lstStyle/>
          <a:p>
            <a:pPr algn="ctr"/>
            <a:r>
              <a:rPr lang="cs-CZ" sz="4000" dirty="0" smtClean="0">
                <a:solidFill>
                  <a:srgbClr val="C00000"/>
                </a:solidFill>
              </a:rPr>
              <a:t>Srpkovitá anémie – příklad zvýhodnění heterozygotů</a:t>
            </a:r>
            <a:endParaRPr lang="en-US" sz="4000" dirty="0">
              <a:solidFill>
                <a:srgbClr val="C00000"/>
              </a:solidFill>
            </a:endParaRPr>
          </a:p>
        </p:txBody>
      </p:sp>
    </p:spTree>
    <p:extLst>
      <p:ext uri="{BB962C8B-B14F-4D97-AF65-F5344CB8AC3E}">
        <p14:creationId xmlns:p14="http://schemas.microsoft.com/office/powerpoint/2010/main" val="308789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1724140" y="418394"/>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dirty="0">
                <a:solidFill>
                  <a:srgbClr val="C00000"/>
                </a:solidFill>
              </a:rPr>
              <a:t>Frekvenčně závislá selekce</a:t>
            </a:r>
          </a:p>
        </p:txBody>
      </p:sp>
      <p:sp>
        <p:nvSpPr>
          <p:cNvPr id="3" name="TextovéPole 2"/>
          <p:cNvSpPr txBox="1"/>
          <p:nvPr/>
        </p:nvSpPr>
        <p:spPr>
          <a:xfrm>
            <a:off x="533461" y="1339999"/>
            <a:ext cx="5429307" cy="430887"/>
          </a:xfrm>
          <a:prstGeom prst="rect">
            <a:avLst/>
          </a:prstGeom>
          <a:noFill/>
        </p:spPr>
        <p:txBody>
          <a:bodyPr wrap="none" rtlCol="0">
            <a:spAutoFit/>
          </a:bodyPr>
          <a:lstStyle/>
          <a:p>
            <a:r>
              <a:rPr lang="cs-CZ" sz="2200" dirty="0" smtClean="0"/>
              <a:t>Výhoda alely se snižuje se vzrůstající frekvencí</a:t>
            </a:r>
            <a:endParaRPr lang="en-US" sz="2200" dirty="0" smtClean="0"/>
          </a:p>
        </p:txBody>
      </p:sp>
      <p:sp>
        <p:nvSpPr>
          <p:cNvPr id="4" name="TextovéPole 3"/>
          <p:cNvSpPr txBox="1"/>
          <p:nvPr/>
        </p:nvSpPr>
        <p:spPr>
          <a:xfrm>
            <a:off x="462341" y="1969571"/>
            <a:ext cx="8218584" cy="1938992"/>
          </a:xfrm>
          <a:prstGeom prst="rect">
            <a:avLst/>
          </a:prstGeom>
          <a:noFill/>
        </p:spPr>
        <p:txBody>
          <a:bodyPr wrap="square" rtlCol="0">
            <a:spAutoFit/>
          </a:bodyPr>
          <a:lstStyle/>
          <a:p>
            <a:pPr>
              <a:spcBef>
                <a:spcPts val="1200"/>
              </a:spcBef>
            </a:pPr>
            <a:r>
              <a:rPr lang="cs-CZ" sz="2200" dirty="0" smtClean="0"/>
              <a:t>Př. Páskovka hajní (</a:t>
            </a:r>
            <a:r>
              <a:rPr lang="cs-CZ" sz="2200" i="1" dirty="0" err="1" smtClean="0"/>
              <a:t>Cepaea</a:t>
            </a:r>
            <a:r>
              <a:rPr lang="cs-CZ" sz="2200" i="1" dirty="0" smtClean="0"/>
              <a:t> </a:t>
            </a:r>
            <a:r>
              <a:rPr lang="cs-CZ" sz="2200" i="1" dirty="0" err="1" smtClean="0"/>
              <a:t>nemoralis</a:t>
            </a:r>
            <a:r>
              <a:rPr lang="cs-CZ" sz="2200" dirty="0" smtClean="0"/>
              <a:t>) – řada barevných typů, výsledek různých alel více genů</a:t>
            </a:r>
          </a:p>
          <a:p>
            <a:pPr>
              <a:spcBef>
                <a:spcPts val="1200"/>
              </a:spcBef>
            </a:pPr>
            <a:r>
              <a:rPr lang="cs-CZ" sz="2200" dirty="0" smtClean="0"/>
              <a:t>Největšími predátory ptáci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preference momentálně nejčastějšího zbarvení </a:t>
            </a:r>
            <a:r>
              <a:rPr lang="en-US" sz="2200" dirty="0" smtClean="0">
                <a:sym typeface="Wingdings" panose="05000000000000000000" pitchFamily="2" charset="2"/>
              </a:rPr>
              <a:t> </a:t>
            </a:r>
            <a:r>
              <a:rPr lang="en-US" sz="2200" dirty="0" err="1" smtClean="0">
                <a:sym typeface="Wingdings" panose="05000000000000000000" pitchFamily="2" charset="2"/>
              </a:rPr>
              <a:t>pokles</a:t>
            </a:r>
            <a:r>
              <a:rPr lang="en-US" sz="2200" dirty="0" smtClean="0">
                <a:sym typeface="Wingdings" panose="05000000000000000000" pitchFamily="2" charset="2"/>
              </a:rPr>
              <a:t> </a:t>
            </a:r>
            <a:r>
              <a:rPr lang="en-US" sz="2200" dirty="0" err="1" smtClean="0">
                <a:sym typeface="Wingdings" panose="05000000000000000000" pitchFamily="2" charset="2"/>
              </a:rPr>
              <a:t>frekvence</a:t>
            </a:r>
            <a:r>
              <a:rPr lang="en-US" sz="2200" dirty="0" smtClean="0">
                <a:sym typeface="Wingdings" panose="05000000000000000000" pitchFamily="2" charset="2"/>
              </a:rPr>
              <a:t> </a:t>
            </a:r>
            <a:r>
              <a:rPr lang="en-US" sz="2200" dirty="0" err="1" smtClean="0">
                <a:sym typeface="Wingdings" panose="05000000000000000000" pitchFamily="2" charset="2"/>
              </a:rPr>
              <a:t>nej</a:t>
            </a:r>
            <a:r>
              <a:rPr lang="cs-CZ" sz="2200" dirty="0" smtClean="0">
                <a:sym typeface="Wingdings" panose="05000000000000000000" pitchFamily="2" charset="2"/>
              </a:rPr>
              <a:t>častějších alel </a:t>
            </a:r>
            <a:r>
              <a:rPr lang="en-US" sz="2200" dirty="0" smtClean="0">
                <a:sym typeface="Wingdings" panose="05000000000000000000" pitchFamily="2" charset="2"/>
              </a:rPr>
              <a:t> </a:t>
            </a:r>
            <a:r>
              <a:rPr lang="cs-CZ" sz="2200" dirty="0" smtClean="0">
                <a:sym typeface="Wingdings" panose="05000000000000000000" pitchFamily="2" charset="2"/>
              </a:rPr>
              <a:t>při nízké frekvenci zase výhodné</a:t>
            </a:r>
            <a:endParaRPr lang="en-US" sz="2200" dirty="0" smtClean="0"/>
          </a:p>
        </p:txBody>
      </p:sp>
      <p:pic>
        <p:nvPicPr>
          <p:cNvPr id="1024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61" y="4214380"/>
            <a:ext cx="2610998" cy="195824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idw-online.de/pages/de/newsimage?id=84635&amp;size=sc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358" y="4214380"/>
            <a:ext cx="2446790" cy="183509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Turdus philomel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1920" y="4214380"/>
            <a:ext cx="2414127" cy="221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21184" y="449922"/>
            <a:ext cx="935745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Rekapitulace</a:t>
            </a:r>
            <a:endParaRPr lang="cs-CZ" sz="4000" dirty="0">
              <a:solidFill>
                <a:srgbClr val="C00000"/>
              </a:solidFill>
            </a:endParaRPr>
          </a:p>
        </p:txBody>
      </p:sp>
      <p:sp>
        <p:nvSpPr>
          <p:cNvPr id="2" name="TextovéPole 1"/>
          <p:cNvSpPr txBox="1"/>
          <p:nvPr/>
        </p:nvSpPr>
        <p:spPr>
          <a:xfrm>
            <a:off x="497826" y="1305744"/>
            <a:ext cx="8119432" cy="5432256"/>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Populace v </a:t>
            </a:r>
            <a:r>
              <a:rPr lang="cs-CZ" sz="2200" dirty="0" err="1" smtClean="0"/>
              <a:t>HWE</a:t>
            </a:r>
            <a:r>
              <a:rPr lang="cs-CZ" sz="2200" dirty="0"/>
              <a:t> </a:t>
            </a:r>
            <a:r>
              <a:rPr lang="cs-CZ" sz="2200" dirty="0" smtClean="0"/>
              <a:t>se nemění, frekvence alel zůstává stejná</a:t>
            </a:r>
          </a:p>
          <a:p>
            <a:pPr marL="342900" indent="-342900">
              <a:spcBef>
                <a:spcPts val="1800"/>
              </a:spcBef>
              <a:buFont typeface="Arial" panose="020B0604020202020204" pitchFamily="34" charset="0"/>
              <a:buChar char="•"/>
            </a:pPr>
            <a:r>
              <a:rPr lang="cs-CZ" sz="2200" dirty="0" smtClean="0"/>
              <a:t>Podmínky pro </a:t>
            </a:r>
            <a:r>
              <a:rPr lang="cs-CZ" sz="2200" dirty="0" err="1" smtClean="0"/>
              <a:t>HWE</a:t>
            </a:r>
            <a:r>
              <a:rPr lang="cs-CZ" sz="2200" dirty="0" smtClean="0"/>
              <a:t>: velká sexuální </a:t>
            </a:r>
            <a:r>
              <a:rPr lang="cs-CZ" sz="2200" dirty="0" err="1" smtClean="0"/>
              <a:t>panmiktická</a:t>
            </a:r>
            <a:r>
              <a:rPr lang="cs-CZ" sz="2200" dirty="0" smtClean="0"/>
              <a:t> populace</a:t>
            </a:r>
            <a:r>
              <a:rPr lang="cs-CZ" sz="2200" dirty="0"/>
              <a:t> </a:t>
            </a:r>
            <a:r>
              <a:rPr lang="cs-CZ" sz="2200" dirty="0" smtClean="0"/>
              <a:t>bez selekce, mutace a migrace. </a:t>
            </a:r>
          </a:p>
          <a:p>
            <a:pPr marL="342900" indent="-342900">
              <a:spcBef>
                <a:spcPts val="1800"/>
              </a:spcBef>
              <a:buFont typeface="Arial" panose="020B0604020202020204" pitchFamily="34" charset="0"/>
              <a:buChar char="•"/>
            </a:pPr>
            <a:r>
              <a:rPr lang="cs-CZ" sz="2200" dirty="0" smtClean="0"/>
              <a:t>Narušuje jí: </a:t>
            </a:r>
          </a:p>
          <a:p>
            <a:pPr marL="800100" lvl="1" indent="-342900">
              <a:spcBef>
                <a:spcPts val="1800"/>
              </a:spcBef>
              <a:buFont typeface="Arial" panose="020B0604020202020204" pitchFamily="34" charset="0"/>
              <a:buChar char="•"/>
            </a:pPr>
            <a:r>
              <a:rPr lang="cs-CZ" sz="2200" dirty="0" smtClean="0"/>
              <a:t>asortativní párování (pozitivní </a:t>
            </a:r>
            <a:r>
              <a:rPr lang="cs-CZ" sz="2200" dirty="0" smtClean="0">
                <a:sym typeface="Wingdings" panose="05000000000000000000" pitchFamily="2" charset="2"/>
              </a:rPr>
              <a:t></a:t>
            </a:r>
            <a:r>
              <a:rPr lang="en-US" sz="2200" dirty="0" smtClean="0">
                <a:sym typeface="Wingdings" panose="05000000000000000000" pitchFamily="2" charset="2"/>
              </a:rPr>
              <a:t> v</a:t>
            </a:r>
            <a:r>
              <a:rPr lang="cs-CZ" sz="2200" dirty="0" err="1" smtClean="0">
                <a:sym typeface="Wingdings" panose="05000000000000000000" pitchFamily="2" charset="2"/>
              </a:rPr>
              <a:t>íce</a:t>
            </a:r>
            <a:r>
              <a:rPr lang="cs-CZ" sz="2200" dirty="0" smtClean="0">
                <a:sym typeface="Wingdings" panose="05000000000000000000" pitchFamily="2" charset="2"/>
              </a:rPr>
              <a:t> homozygotů, negativní  více heterozygotů)</a:t>
            </a:r>
          </a:p>
          <a:p>
            <a:pPr marL="800100" lvl="1" indent="-342900">
              <a:spcBef>
                <a:spcPts val="1800"/>
              </a:spcBef>
              <a:buFont typeface="Arial" panose="020B0604020202020204" pitchFamily="34" charset="0"/>
              <a:buChar char="•"/>
            </a:pPr>
            <a:r>
              <a:rPr lang="cs-CZ" sz="2200" dirty="0" smtClean="0">
                <a:sym typeface="Wingdings" panose="05000000000000000000" pitchFamily="2" charset="2"/>
              </a:rPr>
              <a:t>Mutace </a:t>
            </a:r>
            <a:r>
              <a:rPr lang="en-US" sz="2200" dirty="0" smtClean="0">
                <a:sym typeface="Wingdings" panose="05000000000000000000" pitchFamily="2" charset="2"/>
              </a:rPr>
              <a:t> </a:t>
            </a:r>
            <a:r>
              <a:rPr lang="cs-CZ" sz="2200" dirty="0" smtClean="0">
                <a:sym typeface="Wingdings" panose="05000000000000000000" pitchFamily="2" charset="2"/>
              </a:rPr>
              <a:t>neustále vznikají nové alely</a:t>
            </a:r>
          </a:p>
          <a:p>
            <a:pPr marL="800100" lvl="1" indent="-342900">
              <a:spcBef>
                <a:spcPts val="1800"/>
              </a:spcBef>
              <a:buFont typeface="Arial" panose="020B0604020202020204" pitchFamily="34" charset="0"/>
              <a:buChar char="•"/>
            </a:pPr>
            <a:r>
              <a:rPr lang="cs-CZ" sz="2200" dirty="0" smtClean="0">
                <a:sym typeface="Wingdings" panose="05000000000000000000" pitchFamily="2" charset="2"/>
              </a:rPr>
              <a:t>Migrace </a:t>
            </a:r>
            <a:r>
              <a:rPr lang="en-US" sz="2200" dirty="0" smtClean="0">
                <a:sym typeface="Wingdings" panose="05000000000000000000" pitchFamily="2" charset="2"/>
              </a:rPr>
              <a:t> </a:t>
            </a:r>
            <a:r>
              <a:rPr lang="cs-CZ" sz="2200" dirty="0" smtClean="0">
                <a:sym typeface="Wingdings" panose="05000000000000000000" pitchFamily="2" charset="2"/>
              </a:rPr>
              <a:t>imigranti a emigranti </a:t>
            </a:r>
            <a:r>
              <a:rPr lang="en-US" sz="2200" dirty="0" smtClean="0">
                <a:sym typeface="Wingdings" panose="05000000000000000000" pitchFamily="2" charset="2"/>
              </a:rPr>
              <a:t>m</a:t>
            </a:r>
            <a:r>
              <a:rPr lang="cs-CZ" sz="2200" dirty="0" err="1" smtClean="0">
                <a:sym typeface="Wingdings" panose="05000000000000000000" pitchFamily="2" charset="2"/>
              </a:rPr>
              <a:t>ění</a:t>
            </a:r>
            <a:r>
              <a:rPr lang="en-US" sz="2200" dirty="0" smtClean="0">
                <a:sym typeface="Wingdings" panose="05000000000000000000" pitchFamily="2" charset="2"/>
              </a:rPr>
              <a:t> </a:t>
            </a:r>
            <a:r>
              <a:rPr lang="en-US" sz="2200" dirty="0" err="1" smtClean="0">
                <a:sym typeface="Wingdings" panose="05000000000000000000" pitchFamily="2" charset="2"/>
              </a:rPr>
              <a:t>frekvenci</a:t>
            </a:r>
            <a:r>
              <a:rPr lang="cs-CZ" sz="2200" dirty="0" smtClean="0">
                <a:sym typeface="Wingdings" panose="05000000000000000000" pitchFamily="2" charset="2"/>
              </a:rPr>
              <a:t> alel</a:t>
            </a:r>
          </a:p>
          <a:p>
            <a:pPr marL="800100" lvl="1" indent="-342900">
              <a:spcBef>
                <a:spcPts val="1800"/>
              </a:spcBef>
              <a:buFont typeface="Arial" panose="020B0604020202020204" pitchFamily="34" charset="0"/>
              <a:buChar char="•"/>
            </a:pPr>
            <a:r>
              <a:rPr lang="cs-CZ" sz="2200" dirty="0" smtClean="0">
                <a:sym typeface="Wingdings" panose="05000000000000000000" pitchFamily="2" charset="2"/>
              </a:rPr>
              <a:t>Selekce </a:t>
            </a:r>
            <a:r>
              <a:rPr lang="en-US" sz="2200" dirty="0" smtClean="0">
                <a:sym typeface="Wingdings" panose="05000000000000000000" pitchFamily="2" charset="2"/>
              </a:rPr>
              <a:t> </a:t>
            </a:r>
            <a:r>
              <a:rPr lang="cs-CZ" sz="2200" dirty="0" smtClean="0">
                <a:sym typeface="Wingdings" panose="05000000000000000000" pitchFamily="2" charset="2"/>
              </a:rPr>
              <a:t>posouvá frekvenci alel (kam, záleží na druhu selekce)</a:t>
            </a:r>
          </a:p>
          <a:p>
            <a:pPr marL="342900" indent="-342900">
              <a:spcBef>
                <a:spcPts val="18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392898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21184" y="449922"/>
            <a:ext cx="935745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Rekapitulace</a:t>
            </a:r>
            <a:endParaRPr lang="cs-CZ" sz="4000" dirty="0">
              <a:solidFill>
                <a:srgbClr val="C00000"/>
              </a:solidFill>
            </a:endParaRPr>
          </a:p>
        </p:txBody>
      </p:sp>
      <p:sp>
        <p:nvSpPr>
          <p:cNvPr id="2" name="TextovéPole 1"/>
          <p:cNvSpPr txBox="1"/>
          <p:nvPr/>
        </p:nvSpPr>
        <p:spPr>
          <a:xfrm>
            <a:off x="497826" y="1569904"/>
            <a:ext cx="8119432" cy="553997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sym typeface="Wingdings" panose="05000000000000000000" pitchFamily="2" charset="2"/>
              </a:rPr>
              <a:t>Drift vs. selekce – zápas o osud alely</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Drift významnější u malých populací, ale funguje i ve velkých, jen mu to trvá (u selekčně neutrálních alel)</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U výhodných/nevýhodných alel ve velké populaci je selekce významnější</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Dynamická rovnováha – polymorfismus udržují síly působící proti sobě (selekce ve prospěch heterozygotů, frekvenčně závislá selekce)</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Recesivní alely na X </a:t>
            </a:r>
            <a:r>
              <a:rPr lang="en-US" sz="2200" dirty="0" smtClean="0">
                <a:sym typeface="Wingdings" panose="05000000000000000000" pitchFamily="2" charset="2"/>
              </a:rPr>
              <a:t> </a:t>
            </a:r>
            <a:r>
              <a:rPr lang="cs-CZ" sz="2200" dirty="0" smtClean="0">
                <a:sym typeface="Wingdings" panose="05000000000000000000" pitchFamily="2" charset="2"/>
              </a:rPr>
              <a:t>ihned viditelné pro selekci (hemofilie vs. rezistence k insekticidům)</a:t>
            </a:r>
          </a:p>
          <a:p>
            <a:pPr marL="342900" indent="-342900">
              <a:spcBef>
                <a:spcPts val="1800"/>
              </a:spcBef>
              <a:buFont typeface="Arial" panose="020B0604020202020204" pitchFamily="34" charset="0"/>
              <a:buChar char="•"/>
            </a:pPr>
            <a:endParaRPr lang="cs-CZ" sz="2200" dirty="0" smtClean="0">
              <a:sym typeface="Wingdings" panose="05000000000000000000" pitchFamily="2" charset="2"/>
            </a:endParaRPr>
          </a:p>
          <a:p>
            <a:pPr marL="342900" indent="-342900">
              <a:spcBef>
                <a:spcPts val="18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37367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2507716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8986" y="0"/>
            <a:ext cx="7886700" cy="1325563"/>
          </a:xfrm>
        </p:spPr>
        <p:txBody>
          <a:bodyPr vert="horz" lIns="91440" tIns="45720" rIns="91440" bIns="45720" rtlCol="0" anchor="ctr">
            <a:normAutofit/>
          </a:bodyPr>
          <a:lstStyle/>
          <a:p>
            <a:pPr algn="ctr"/>
            <a:r>
              <a:rPr lang="cs-CZ" sz="4000" dirty="0">
                <a:solidFill>
                  <a:srgbClr val="C00000"/>
                </a:solidFill>
              </a:rPr>
              <a:t>Populace v HW rovnováze </a:t>
            </a:r>
            <a:endParaRPr lang="en-US" sz="4000" dirty="0">
              <a:solidFill>
                <a:srgbClr val="C00000"/>
              </a:solidFill>
            </a:endParaRPr>
          </a:p>
        </p:txBody>
      </p:sp>
      <p:graphicFrame>
        <p:nvGraphicFramePr>
          <p:cNvPr id="5" name="Tabulka 4"/>
          <p:cNvGraphicFramePr>
            <a:graphicFrameLocks noGrp="1"/>
          </p:cNvGraphicFramePr>
          <p:nvPr>
            <p:extLst>
              <p:ext uri="{D42A27DB-BD31-4B8C-83A1-F6EECF244321}">
                <p14:modId xmlns:p14="http://schemas.microsoft.com/office/powerpoint/2010/main" val="2966061269"/>
              </p:ext>
            </p:extLst>
          </p:nvPr>
        </p:nvGraphicFramePr>
        <p:xfrm>
          <a:off x="5230620" y="2229049"/>
          <a:ext cx="3527790" cy="2822116"/>
        </p:xfrm>
        <a:graphic>
          <a:graphicData uri="http://schemas.openxmlformats.org/drawingml/2006/table">
            <a:tbl>
              <a:tblPr firstRow="1" bandRow="1">
                <a:tableStyleId>{5940675A-B579-460E-94D1-54222C63F5DA}</a:tableStyleId>
              </a:tblPr>
              <a:tblGrid>
                <a:gridCol w="1126113"/>
                <a:gridCol w="1123720"/>
                <a:gridCol w="1277957"/>
              </a:tblGrid>
              <a:tr h="685193">
                <a:tc>
                  <a:txBody>
                    <a:bodyPr/>
                    <a:lstStyle/>
                    <a:p>
                      <a:pPr algn="ctr"/>
                      <a:endParaRPr lang="en-US" sz="2400" i="1" dirty="0"/>
                    </a:p>
                  </a:txBody>
                  <a:tcPr/>
                </a:tc>
                <a:tc>
                  <a:txBody>
                    <a:bodyPr/>
                    <a:lstStyle/>
                    <a:p>
                      <a:pPr algn="ctr"/>
                      <a:r>
                        <a:rPr lang="cs-CZ" sz="2400" i="1" dirty="0" smtClean="0"/>
                        <a:t>A</a:t>
                      </a:r>
                    </a:p>
                    <a:p>
                      <a:pPr algn="ctr"/>
                      <a:r>
                        <a:rPr lang="cs-CZ" sz="2400" i="1" dirty="0" smtClean="0"/>
                        <a:t> </a:t>
                      </a:r>
                      <a:r>
                        <a:rPr lang="cs-CZ" sz="2000" i="0" dirty="0" smtClean="0"/>
                        <a:t>(</a:t>
                      </a:r>
                      <a:r>
                        <a:rPr lang="cs-CZ" sz="2000" i="1" dirty="0" smtClean="0"/>
                        <a:t>p </a:t>
                      </a:r>
                      <a:r>
                        <a:rPr lang="cs-CZ" sz="2000" i="0" dirty="0" smtClean="0"/>
                        <a:t>= 0,9)</a:t>
                      </a:r>
                      <a:endParaRPr lang="en-US" sz="2000" i="0" dirty="0"/>
                    </a:p>
                  </a:txBody>
                  <a:tcPr/>
                </a:tc>
                <a:tc>
                  <a:txBody>
                    <a:bodyPr/>
                    <a:lstStyle/>
                    <a:p>
                      <a:pPr algn="ctr"/>
                      <a:r>
                        <a:rPr lang="cs-CZ" sz="2400" i="1" dirty="0" smtClean="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000" i="0" dirty="0" smtClean="0"/>
                        <a:t>(</a:t>
                      </a:r>
                      <a:r>
                        <a:rPr lang="cs-CZ" sz="2000" i="1" dirty="0" smtClean="0"/>
                        <a:t>q </a:t>
                      </a:r>
                      <a:r>
                        <a:rPr lang="cs-CZ" sz="2000" i="0" dirty="0" smtClean="0"/>
                        <a:t>= 0,1)</a:t>
                      </a:r>
                      <a:endParaRPr lang="en-US" sz="2000" i="0" dirty="0" smtClean="0"/>
                    </a:p>
                  </a:txBody>
                  <a:tcPr/>
                </a:tc>
              </a:tr>
              <a:tr h="999578">
                <a:tc>
                  <a:txBody>
                    <a:bodyPr/>
                    <a:lstStyle/>
                    <a:p>
                      <a:pPr algn="ctr"/>
                      <a:r>
                        <a:rPr lang="cs-CZ" sz="2400" i="1" dirty="0" smtClean="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800" i="1" dirty="0" smtClean="0"/>
                        <a:t> </a:t>
                      </a:r>
                      <a:r>
                        <a:rPr lang="cs-CZ" sz="2000" i="0" dirty="0" smtClean="0"/>
                        <a:t>(</a:t>
                      </a:r>
                      <a:r>
                        <a:rPr lang="cs-CZ" sz="2000" i="1" dirty="0" smtClean="0"/>
                        <a:t>p </a:t>
                      </a:r>
                      <a:r>
                        <a:rPr lang="cs-CZ" sz="2000" i="0" dirty="0" smtClean="0"/>
                        <a:t>= 0,9)</a:t>
                      </a:r>
                      <a:endParaRPr lang="en-US" sz="2000" i="1" dirty="0"/>
                    </a:p>
                  </a:txBody>
                  <a:tcPr/>
                </a:tc>
                <a:tc>
                  <a:txBody>
                    <a:bodyPr/>
                    <a:lstStyle/>
                    <a:p>
                      <a:pPr algn="ctr"/>
                      <a:r>
                        <a:rPr lang="cs-CZ" sz="2400" i="1" dirty="0" err="1" smtClean="0"/>
                        <a:t>AA</a:t>
                      </a:r>
                      <a:endParaRPr lang="cs-CZ" sz="2400" i="1" dirty="0" smtClean="0"/>
                    </a:p>
                    <a:p>
                      <a:pPr algn="ctr"/>
                      <a:r>
                        <a:rPr lang="cs-CZ" sz="2400" i="0" dirty="0" smtClean="0">
                          <a:solidFill>
                            <a:srgbClr val="FF0000"/>
                          </a:solidFill>
                        </a:rPr>
                        <a:t>0,81</a:t>
                      </a:r>
                      <a:endParaRPr lang="cs-CZ" sz="2400" i="0" baseline="30000" dirty="0" smtClean="0">
                        <a:solidFill>
                          <a:srgbClr val="FF0000"/>
                        </a:solidFill>
                      </a:endParaRPr>
                    </a:p>
                  </a:txBody>
                  <a:tcPr/>
                </a:tc>
                <a:tc>
                  <a:txBody>
                    <a:bodyPr/>
                    <a:lstStyle/>
                    <a:p>
                      <a:pPr algn="ctr"/>
                      <a:r>
                        <a:rPr lang="cs-CZ" sz="2400" i="1" dirty="0" err="1" smtClean="0"/>
                        <a:t>Aa</a:t>
                      </a:r>
                      <a:r>
                        <a:rPr lang="cs-CZ" sz="2400" i="1" dirty="0" smtClean="0"/>
                        <a:t> </a:t>
                      </a:r>
                    </a:p>
                    <a:p>
                      <a:pPr algn="ctr"/>
                      <a:r>
                        <a:rPr lang="cs-CZ" sz="2400" i="0" dirty="0" smtClean="0">
                          <a:solidFill>
                            <a:srgbClr val="FF0000"/>
                          </a:solidFill>
                        </a:rPr>
                        <a:t>0,09</a:t>
                      </a:r>
                      <a:endParaRPr lang="en-US" sz="2400" i="0" dirty="0">
                        <a:solidFill>
                          <a:srgbClr val="FF0000"/>
                        </a:solidFill>
                      </a:endParaRPr>
                    </a:p>
                  </a:txBody>
                  <a:tcPr/>
                </a:tc>
              </a:tr>
              <a:tr h="999578">
                <a:tc>
                  <a:txBody>
                    <a:bodyPr/>
                    <a:lstStyle/>
                    <a:p>
                      <a:pPr algn="ctr"/>
                      <a:r>
                        <a:rPr lang="cs-CZ" sz="2400" i="1" dirty="0" smtClean="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000" i="0" dirty="0" smtClean="0"/>
                        <a:t>(</a:t>
                      </a:r>
                      <a:r>
                        <a:rPr lang="cs-CZ" sz="2000" i="1" dirty="0" smtClean="0"/>
                        <a:t>q </a:t>
                      </a:r>
                      <a:r>
                        <a:rPr lang="cs-CZ" sz="2000" i="0" dirty="0" smtClean="0"/>
                        <a:t>= 0,1)</a:t>
                      </a:r>
                      <a:endParaRPr lang="en-US" sz="2000" i="1" dirty="0"/>
                    </a:p>
                  </a:txBody>
                  <a:tcPr/>
                </a:tc>
                <a:tc>
                  <a:txBody>
                    <a:bodyPr/>
                    <a:lstStyle/>
                    <a:p>
                      <a:pPr algn="ctr"/>
                      <a:r>
                        <a:rPr lang="cs-CZ" sz="2400" i="1" dirty="0" err="1" smtClean="0"/>
                        <a:t>Aa</a:t>
                      </a:r>
                      <a:endParaRPr lang="cs-CZ" sz="2400" i="1" dirty="0" smtClean="0"/>
                    </a:p>
                    <a:p>
                      <a:pPr algn="ctr"/>
                      <a:r>
                        <a:rPr lang="cs-CZ" sz="2400" i="0" dirty="0" smtClean="0">
                          <a:solidFill>
                            <a:srgbClr val="FF0000"/>
                          </a:solidFill>
                        </a:rPr>
                        <a:t>0,09</a:t>
                      </a:r>
                      <a:endParaRPr lang="en-US" sz="2400" i="0" dirty="0">
                        <a:solidFill>
                          <a:srgbClr val="FF0000"/>
                        </a:solidFill>
                      </a:endParaRPr>
                    </a:p>
                  </a:txBody>
                  <a:tcPr/>
                </a:tc>
                <a:tc>
                  <a:txBody>
                    <a:bodyPr/>
                    <a:lstStyle/>
                    <a:p>
                      <a:pPr algn="ctr"/>
                      <a:r>
                        <a:rPr lang="cs-CZ" sz="2400" i="1" dirty="0" err="1" smtClean="0"/>
                        <a:t>aa</a:t>
                      </a:r>
                      <a:r>
                        <a:rPr lang="cs-CZ" sz="2400" i="1" dirty="0" smtClean="0"/>
                        <a:t> </a:t>
                      </a:r>
                    </a:p>
                    <a:p>
                      <a:pPr algn="ctr"/>
                      <a:r>
                        <a:rPr lang="cs-CZ" sz="2400" i="0" dirty="0" smtClean="0">
                          <a:solidFill>
                            <a:srgbClr val="FF0000"/>
                          </a:solidFill>
                        </a:rPr>
                        <a:t>0,01</a:t>
                      </a:r>
                      <a:endParaRPr lang="en-US" sz="2400" i="0" baseline="30000" dirty="0">
                        <a:solidFill>
                          <a:srgbClr val="FF0000"/>
                        </a:solidFill>
                      </a:endParaRPr>
                    </a:p>
                  </a:txBody>
                  <a:tcPr/>
                </a:tc>
              </a:tr>
            </a:tbl>
          </a:graphicData>
        </a:graphic>
      </p:graphicFrame>
      <p:sp>
        <p:nvSpPr>
          <p:cNvPr id="6" name="TextovéPole 5"/>
          <p:cNvSpPr txBox="1"/>
          <p:nvPr/>
        </p:nvSpPr>
        <p:spPr>
          <a:xfrm>
            <a:off x="7185396" y="1640283"/>
            <a:ext cx="950004" cy="430887"/>
          </a:xfrm>
          <a:prstGeom prst="rect">
            <a:avLst/>
          </a:prstGeom>
          <a:noFill/>
        </p:spPr>
        <p:txBody>
          <a:bodyPr wrap="none" rtlCol="0">
            <a:spAutoFit/>
          </a:bodyPr>
          <a:lstStyle/>
          <a:p>
            <a:r>
              <a:rPr lang="cs-CZ" sz="2200" dirty="0" smtClean="0"/>
              <a:t>vajíčka</a:t>
            </a:r>
            <a:endParaRPr lang="en-US" sz="2200" dirty="0" smtClean="0"/>
          </a:p>
        </p:txBody>
      </p:sp>
      <p:sp>
        <p:nvSpPr>
          <p:cNvPr id="8" name="TextovéPole 7"/>
          <p:cNvSpPr txBox="1"/>
          <p:nvPr/>
        </p:nvSpPr>
        <p:spPr>
          <a:xfrm rot="16200000">
            <a:off x="4330191" y="3655431"/>
            <a:ext cx="1112805" cy="430887"/>
          </a:xfrm>
          <a:prstGeom prst="rect">
            <a:avLst/>
          </a:prstGeom>
          <a:noFill/>
        </p:spPr>
        <p:txBody>
          <a:bodyPr wrap="none" rtlCol="0">
            <a:spAutoFit/>
          </a:bodyPr>
          <a:lstStyle/>
          <a:p>
            <a:r>
              <a:rPr lang="cs-CZ" sz="2200" dirty="0" smtClean="0"/>
              <a:t>spermie</a:t>
            </a:r>
            <a:endParaRPr lang="en-US" sz="2200" dirty="0" smtClean="0"/>
          </a:p>
        </p:txBody>
      </p:sp>
      <p:sp>
        <p:nvSpPr>
          <p:cNvPr id="4" name="TextovéPole 3"/>
          <p:cNvSpPr txBox="1"/>
          <p:nvPr/>
        </p:nvSpPr>
        <p:spPr>
          <a:xfrm>
            <a:off x="5520678" y="5160339"/>
            <a:ext cx="2943434" cy="430887"/>
          </a:xfrm>
          <a:prstGeom prst="rect">
            <a:avLst/>
          </a:prstGeom>
          <a:noFill/>
        </p:spPr>
        <p:txBody>
          <a:bodyPr wrap="none" rtlCol="0">
            <a:spAutoFit/>
          </a:bodyPr>
          <a:lstStyle/>
          <a:p>
            <a:r>
              <a:rPr lang="cs-CZ" sz="2200" dirty="0" smtClean="0"/>
              <a:t>0,81 + 2(0,09) + 0,01 = 1</a:t>
            </a:r>
            <a:endParaRPr lang="en-US" sz="2200" dirty="0" smtClean="0"/>
          </a:p>
        </p:txBody>
      </p:sp>
      <p:sp>
        <p:nvSpPr>
          <p:cNvPr id="9" name="TextovéPole 8"/>
          <p:cNvSpPr txBox="1"/>
          <p:nvPr/>
        </p:nvSpPr>
        <p:spPr>
          <a:xfrm>
            <a:off x="528981" y="1086286"/>
            <a:ext cx="6885283" cy="769441"/>
          </a:xfrm>
          <a:prstGeom prst="rect">
            <a:avLst/>
          </a:prstGeom>
          <a:noFill/>
        </p:spPr>
        <p:txBody>
          <a:bodyPr wrap="none" rtlCol="0">
            <a:spAutoFit/>
          </a:bodyPr>
          <a:lstStyle/>
          <a:p>
            <a:pPr marL="342900" indent="-342900">
              <a:buFont typeface="Arial" panose="020B0604020202020204" pitchFamily="34" charset="0"/>
              <a:buChar char="•"/>
            </a:pPr>
            <a:r>
              <a:rPr lang="cs-CZ" sz="2200" dirty="0"/>
              <a:t>frekvence genotypů jsou určeny výhradně frekvencí alel</a:t>
            </a:r>
          </a:p>
          <a:p>
            <a:pPr marL="342900" indent="-342900">
              <a:buFont typeface="Arial" panose="020B0604020202020204" pitchFamily="34" charset="0"/>
              <a:buChar char="•"/>
            </a:pPr>
            <a:endParaRPr lang="en-US" sz="2200" dirty="0" smtClean="0"/>
          </a:p>
        </p:txBody>
      </p:sp>
      <p:graphicFrame>
        <p:nvGraphicFramePr>
          <p:cNvPr id="10" name="Tabulka 9"/>
          <p:cNvGraphicFramePr>
            <a:graphicFrameLocks noGrp="1"/>
          </p:cNvGraphicFramePr>
          <p:nvPr>
            <p:extLst>
              <p:ext uri="{D42A27DB-BD31-4B8C-83A1-F6EECF244321}">
                <p14:modId xmlns:p14="http://schemas.microsoft.com/office/powerpoint/2010/main" val="4138906145"/>
              </p:ext>
            </p:extLst>
          </p:nvPr>
        </p:nvGraphicFramePr>
        <p:xfrm>
          <a:off x="760164" y="2229049"/>
          <a:ext cx="3527790" cy="2805319"/>
        </p:xfrm>
        <a:graphic>
          <a:graphicData uri="http://schemas.openxmlformats.org/drawingml/2006/table">
            <a:tbl>
              <a:tblPr firstRow="1" bandRow="1">
                <a:tableStyleId>{5940675A-B579-460E-94D1-54222C63F5DA}</a:tableStyleId>
              </a:tblPr>
              <a:tblGrid>
                <a:gridCol w="1126113"/>
                <a:gridCol w="1123720"/>
                <a:gridCol w="1277957"/>
              </a:tblGrid>
              <a:tr h="685193">
                <a:tc>
                  <a:txBody>
                    <a:bodyPr/>
                    <a:lstStyle/>
                    <a:p>
                      <a:pPr algn="ctr"/>
                      <a:endParaRPr lang="en-US" sz="2400" i="1" dirty="0"/>
                    </a:p>
                  </a:txBody>
                  <a:tcPr/>
                </a:tc>
                <a:tc>
                  <a:txBody>
                    <a:bodyPr/>
                    <a:lstStyle/>
                    <a:p>
                      <a:pPr algn="ctr"/>
                      <a:r>
                        <a:rPr lang="cs-CZ" sz="2400" i="1" dirty="0" smtClean="0"/>
                        <a:t>A</a:t>
                      </a:r>
                    </a:p>
                    <a:p>
                      <a:pPr algn="ctr"/>
                      <a:r>
                        <a:rPr lang="cs-CZ" sz="2400" i="1" dirty="0" smtClean="0"/>
                        <a:t> </a:t>
                      </a:r>
                      <a:r>
                        <a:rPr lang="cs-CZ" sz="2000" i="0" dirty="0" smtClean="0"/>
                        <a:t>(</a:t>
                      </a:r>
                      <a:r>
                        <a:rPr lang="cs-CZ" sz="2000" i="1" dirty="0" smtClean="0"/>
                        <a:t>p </a:t>
                      </a:r>
                      <a:r>
                        <a:rPr lang="cs-CZ" sz="2000" i="0" dirty="0" smtClean="0"/>
                        <a:t>= 0,5)</a:t>
                      </a:r>
                      <a:endParaRPr lang="en-US" sz="2000" i="0" dirty="0"/>
                    </a:p>
                  </a:txBody>
                  <a:tcPr/>
                </a:tc>
                <a:tc>
                  <a:txBody>
                    <a:bodyPr/>
                    <a:lstStyle/>
                    <a:p>
                      <a:pPr algn="ctr"/>
                      <a:r>
                        <a:rPr lang="cs-CZ" sz="2400" i="1" dirty="0" smtClean="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000" i="0" dirty="0" smtClean="0"/>
                        <a:t>(</a:t>
                      </a:r>
                      <a:r>
                        <a:rPr lang="cs-CZ" sz="2000" i="1" dirty="0" smtClean="0"/>
                        <a:t>q </a:t>
                      </a:r>
                      <a:r>
                        <a:rPr lang="cs-CZ" sz="2000" i="0" dirty="0" smtClean="0"/>
                        <a:t>= 0,5)</a:t>
                      </a:r>
                      <a:endParaRPr lang="en-US" sz="2000" i="0" dirty="0" smtClean="0"/>
                    </a:p>
                  </a:txBody>
                  <a:tcPr/>
                </a:tc>
              </a:tr>
              <a:tr h="982781">
                <a:tc>
                  <a:txBody>
                    <a:bodyPr/>
                    <a:lstStyle/>
                    <a:p>
                      <a:pPr algn="ctr"/>
                      <a:r>
                        <a:rPr lang="cs-CZ" sz="2400" i="1" dirty="0" smtClean="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800" i="1" dirty="0" smtClean="0"/>
                        <a:t> </a:t>
                      </a:r>
                      <a:r>
                        <a:rPr lang="cs-CZ" sz="2000" i="0" dirty="0" smtClean="0"/>
                        <a:t>(</a:t>
                      </a:r>
                      <a:r>
                        <a:rPr lang="cs-CZ" sz="2000" i="1" dirty="0" smtClean="0"/>
                        <a:t>p </a:t>
                      </a:r>
                      <a:r>
                        <a:rPr lang="cs-CZ" sz="2000" i="0" dirty="0" smtClean="0"/>
                        <a:t>= 0,5)</a:t>
                      </a:r>
                      <a:endParaRPr lang="en-US" sz="2000" i="1" dirty="0"/>
                    </a:p>
                  </a:txBody>
                  <a:tcPr/>
                </a:tc>
                <a:tc>
                  <a:txBody>
                    <a:bodyPr/>
                    <a:lstStyle/>
                    <a:p>
                      <a:pPr algn="ctr"/>
                      <a:r>
                        <a:rPr lang="cs-CZ" sz="2400" i="1" dirty="0" err="1" smtClean="0"/>
                        <a:t>AA</a:t>
                      </a:r>
                      <a:endParaRPr lang="cs-CZ" sz="2400" i="1" dirty="0" smtClean="0"/>
                    </a:p>
                    <a:p>
                      <a:pPr algn="ctr"/>
                      <a:r>
                        <a:rPr lang="cs-CZ" sz="2400" i="0" dirty="0" smtClean="0">
                          <a:solidFill>
                            <a:srgbClr val="FF0000"/>
                          </a:solidFill>
                        </a:rPr>
                        <a:t>0,25</a:t>
                      </a:r>
                      <a:endParaRPr lang="cs-CZ" sz="2400" i="0" baseline="30000" dirty="0" smtClean="0">
                        <a:solidFill>
                          <a:srgbClr val="FF0000"/>
                        </a:solidFill>
                      </a:endParaRPr>
                    </a:p>
                  </a:txBody>
                  <a:tcPr/>
                </a:tc>
                <a:tc>
                  <a:txBody>
                    <a:bodyPr/>
                    <a:lstStyle/>
                    <a:p>
                      <a:pPr algn="ctr"/>
                      <a:r>
                        <a:rPr lang="cs-CZ" sz="2400" i="1" dirty="0" err="1" smtClean="0"/>
                        <a:t>Aa</a:t>
                      </a:r>
                      <a:r>
                        <a:rPr lang="cs-CZ" sz="2400" i="1" dirty="0" smtClean="0"/>
                        <a:t> </a:t>
                      </a:r>
                    </a:p>
                    <a:p>
                      <a:pPr algn="ctr"/>
                      <a:r>
                        <a:rPr lang="cs-CZ" sz="2400" i="0" dirty="0" smtClean="0">
                          <a:solidFill>
                            <a:srgbClr val="FF0000"/>
                          </a:solidFill>
                        </a:rPr>
                        <a:t>0,25</a:t>
                      </a:r>
                      <a:endParaRPr lang="en-US" sz="2400" i="0" dirty="0">
                        <a:solidFill>
                          <a:srgbClr val="FF0000"/>
                        </a:solidFill>
                      </a:endParaRPr>
                    </a:p>
                  </a:txBody>
                  <a:tcPr/>
                </a:tc>
              </a:tr>
              <a:tr h="999578">
                <a:tc>
                  <a:txBody>
                    <a:bodyPr/>
                    <a:lstStyle/>
                    <a:p>
                      <a:pPr algn="ctr"/>
                      <a:r>
                        <a:rPr lang="cs-CZ" sz="2400" i="1" dirty="0" smtClean="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000" i="0" dirty="0" smtClean="0"/>
                        <a:t>(</a:t>
                      </a:r>
                      <a:r>
                        <a:rPr lang="cs-CZ" sz="2000" i="1" dirty="0" smtClean="0"/>
                        <a:t>q </a:t>
                      </a:r>
                      <a:r>
                        <a:rPr lang="cs-CZ" sz="2000" i="0" dirty="0" smtClean="0"/>
                        <a:t>= 0,5)</a:t>
                      </a:r>
                      <a:endParaRPr lang="en-US" sz="2000" i="1" dirty="0"/>
                    </a:p>
                  </a:txBody>
                  <a:tcPr/>
                </a:tc>
                <a:tc>
                  <a:txBody>
                    <a:bodyPr/>
                    <a:lstStyle/>
                    <a:p>
                      <a:pPr algn="ctr"/>
                      <a:r>
                        <a:rPr lang="cs-CZ" sz="2400" i="1" dirty="0" err="1" smtClean="0"/>
                        <a:t>Aa</a:t>
                      </a:r>
                      <a:endParaRPr lang="cs-CZ" sz="2400" i="1" dirty="0" smtClean="0"/>
                    </a:p>
                    <a:p>
                      <a:pPr algn="ctr"/>
                      <a:r>
                        <a:rPr lang="cs-CZ" sz="2400" i="0" dirty="0" smtClean="0">
                          <a:solidFill>
                            <a:srgbClr val="FF0000"/>
                          </a:solidFill>
                        </a:rPr>
                        <a:t>0,25</a:t>
                      </a:r>
                      <a:endParaRPr lang="en-US" sz="2400" i="0" dirty="0">
                        <a:solidFill>
                          <a:srgbClr val="FF0000"/>
                        </a:solidFill>
                      </a:endParaRPr>
                    </a:p>
                  </a:txBody>
                  <a:tcPr/>
                </a:tc>
                <a:tc>
                  <a:txBody>
                    <a:bodyPr/>
                    <a:lstStyle/>
                    <a:p>
                      <a:pPr algn="ctr"/>
                      <a:r>
                        <a:rPr lang="cs-CZ" sz="2400" i="1" dirty="0" err="1" smtClean="0"/>
                        <a:t>aa</a:t>
                      </a:r>
                      <a:r>
                        <a:rPr lang="cs-CZ" sz="2400" i="1" dirty="0" smtClean="0"/>
                        <a:t> </a:t>
                      </a:r>
                    </a:p>
                    <a:p>
                      <a:pPr algn="ctr"/>
                      <a:r>
                        <a:rPr lang="cs-CZ" sz="2400" i="0" dirty="0" smtClean="0">
                          <a:solidFill>
                            <a:srgbClr val="FF0000"/>
                          </a:solidFill>
                        </a:rPr>
                        <a:t>0,25</a:t>
                      </a:r>
                      <a:endParaRPr lang="en-US" sz="2400" i="0" baseline="30000" dirty="0">
                        <a:solidFill>
                          <a:srgbClr val="FF0000"/>
                        </a:solidFill>
                      </a:endParaRPr>
                    </a:p>
                  </a:txBody>
                  <a:tcPr/>
                </a:tc>
              </a:tr>
            </a:tbl>
          </a:graphicData>
        </a:graphic>
      </p:graphicFrame>
      <p:sp>
        <p:nvSpPr>
          <p:cNvPr id="11" name="TextovéPole 10"/>
          <p:cNvSpPr txBox="1"/>
          <p:nvPr/>
        </p:nvSpPr>
        <p:spPr>
          <a:xfrm>
            <a:off x="2499906" y="1640283"/>
            <a:ext cx="950004" cy="430887"/>
          </a:xfrm>
          <a:prstGeom prst="rect">
            <a:avLst/>
          </a:prstGeom>
          <a:noFill/>
        </p:spPr>
        <p:txBody>
          <a:bodyPr wrap="none" rtlCol="0">
            <a:spAutoFit/>
          </a:bodyPr>
          <a:lstStyle/>
          <a:p>
            <a:r>
              <a:rPr lang="cs-CZ" sz="2200" dirty="0" smtClean="0"/>
              <a:t>vajíčka</a:t>
            </a:r>
            <a:endParaRPr lang="en-US" sz="2200" dirty="0" smtClean="0"/>
          </a:p>
        </p:txBody>
      </p:sp>
      <p:sp>
        <p:nvSpPr>
          <p:cNvPr id="12" name="TextovéPole 11"/>
          <p:cNvSpPr txBox="1"/>
          <p:nvPr/>
        </p:nvSpPr>
        <p:spPr>
          <a:xfrm rot="16200000">
            <a:off x="-140265" y="3655431"/>
            <a:ext cx="1112805" cy="430887"/>
          </a:xfrm>
          <a:prstGeom prst="rect">
            <a:avLst/>
          </a:prstGeom>
          <a:noFill/>
        </p:spPr>
        <p:txBody>
          <a:bodyPr wrap="none" rtlCol="0">
            <a:spAutoFit/>
          </a:bodyPr>
          <a:lstStyle/>
          <a:p>
            <a:r>
              <a:rPr lang="cs-CZ" sz="2200" dirty="0" smtClean="0"/>
              <a:t>spermie</a:t>
            </a:r>
            <a:endParaRPr lang="en-US" sz="2200" dirty="0" smtClean="0"/>
          </a:p>
        </p:txBody>
      </p:sp>
      <p:sp>
        <p:nvSpPr>
          <p:cNvPr id="13" name="TextovéPole 12"/>
          <p:cNvSpPr txBox="1"/>
          <p:nvPr/>
        </p:nvSpPr>
        <p:spPr>
          <a:xfrm>
            <a:off x="1028189" y="5116387"/>
            <a:ext cx="2943434" cy="430887"/>
          </a:xfrm>
          <a:prstGeom prst="rect">
            <a:avLst/>
          </a:prstGeom>
          <a:noFill/>
        </p:spPr>
        <p:txBody>
          <a:bodyPr wrap="none" rtlCol="0">
            <a:spAutoFit/>
          </a:bodyPr>
          <a:lstStyle/>
          <a:p>
            <a:r>
              <a:rPr lang="cs-CZ" sz="2200" dirty="0" smtClean="0"/>
              <a:t>0,25 + 2(0,25) + 0,25 = 1</a:t>
            </a:r>
            <a:endParaRPr lang="en-US" sz="2200" dirty="0" smtClean="0"/>
          </a:p>
        </p:txBody>
      </p:sp>
      <p:sp>
        <p:nvSpPr>
          <p:cNvPr id="14" name="TextovéPole 13"/>
          <p:cNvSpPr txBox="1"/>
          <p:nvPr/>
        </p:nvSpPr>
        <p:spPr>
          <a:xfrm>
            <a:off x="416137" y="5885472"/>
            <a:ext cx="8441712" cy="769441"/>
          </a:xfrm>
          <a:prstGeom prst="rect">
            <a:avLst/>
          </a:prstGeom>
          <a:noFill/>
        </p:spPr>
        <p:txBody>
          <a:bodyPr wrap="square" rtlCol="0">
            <a:spAutoFit/>
          </a:bodyPr>
          <a:lstStyle/>
          <a:p>
            <a:r>
              <a:rPr lang="cs-CZ" sz="2200" dirty="0" smtClean="0">
                <a:solidFill>
                  <a:srgbClr val="FF0000"/>
                </a:solidFill>
              </a:rPr>
              <a:t>To, že je populace v HW rovnováze neznamená, že frekvence alel jsou stejné, ale že se nemění z generace na generaci. </a:t>
            </a:r>
            <a:endParaRPr lang="en-US" sz="2200" dirty="0" smtClean="0">
              <a:solidFill>
                <a:srgbClr val="FF0000"/>
              </a:solidFill>
            </a:endParaRPr>
          </a:p>
        </p:txBody>
      </p:sp>
      <p:sp>
        <p:nvSpPr>
          <p:cNvPr id="3" name="Obdélník 2"/>
          <p:cNvSpPr/>
          <p:nvPr/>
        </p:nvSpPr>
        <p:spPr>
          <a:xfrm>
            <a:off x="1936955" y="3087329"/>
            <a:ext cx="924232"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3220511" y="3131158"/>
            <a:ext cx="924232"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1936955" y="4150875"/>
            <a:ext cx="924232"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3230343" y="4172851"/>
            <a:ext cx="924232"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6395884" y="3109305"/>
            <a:ext cx="924232"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7679440" y="3153134"/>
            <a:ext cx="924232"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6395884" y="4172851"/>
            <a:ext cx="924232"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7689272" y="4194827"/>
            <a:ext cx="924232"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4262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4" grpId="0"/>
      <p:bldP spid="9" grpId="0"/>
      <p:bldP spid="11" grpId="0"/>
      <p:bldP spid="12" grpId="0"/>
      <p:bldP spid="13" grpId="0"/>
      <p:bldP spid="14" grpId="0"/>
      <p:bldP spid="3" grpId="0" animBg="1"/>
      <p:bldP spid="15" grpId="0" animBg="1"/>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9667" y="78687"/>
            <a:ext cx="7886700" cy="1325563"/>
          </a:xfrm>
        </p:spPr>
        <p:txBody>
          <a:bodyPr>
            <a:normAutofit/>
          </a:bodyPr>
          <a:lstStyle/>
          <a:p>
            <a:pPr algn="ctr"/>
            <a:r>
              <a:rPr lang="cs-CZ" sz="4000" dirty="0">
                <a:solidFill>
                  <a:srgbClr val="C00000"/>
                </a:solidFill>
              </a:rPr>
              <a:t>Populace v HW rovnováze</a:t>
            </a:r>
            <a:endParaRPr lang="en-US" sz="4000" dirty="0">
              <a:solidFill>
                <a:srgbClr val="C00000"/>
              </a:solidFill>
            </a:endParaRPr>
          </a:p>
        </p:txBody>
      </p:sp>
      <p:sp>
        <p:nvSpPr>
          <p:cNvPr id="3" name="TextovéPole 2"/>
          <p:cNvSpPr txBox="1"/>
          <p:nvPr/>
        </p:nvSpPr>
        <p:spPr>
          <a:xfrm>
            <a:off x="462709" y="1465243"/>
            <a:ext cx="7821975" cy="92333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se nevyvíjí (evoluce = změna frekvencí alel)</a:t>
            </a:r>
          </a:p>
          <a:p>
            <a:pPr marL="342900" indent="-342900">
              <a:spcBef>
                <a:spcPts val="1200"/>
              </a:spcBef>
              <a:buFont typeface="Arial" panose="020B0604020202020204" pitchFamily="34" charset="0"/>
              <a:buChar char="•"/>
            </a:pPr>
            <a:r>
              <a:rPr lang="cs-CZ" sz="2200" dirty="0" smtClean="0"/>
              <a:t>frekvence genotypů jsou určeny výhradně frekvencí alel</a:t>
            </a:r>
          </a:p>
        </p:txBody>
      </p:sp>
      <p:pic>
        <p:nvPicPr>
          <p:cNvPr id="7170" name="Picture 2" descr="Image result for allele frequencies in hardy weinberg equilibr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097" y="2657761"/>
            <a:ext cx="3846093" cy="3676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62709" y="2657761"/>
            <a:ext cx="4351662" cy="427809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a:t>frekvence heterozygotů je nejvyšší při vyrovnané frekvenci </a:t>
            </a:r>
            <a:r>
              <a:rPr lang="cs-CZ" sz="2200" dirty="0" smtClean="0"/>
              <a:t>alel</a:t>
            </a:r>
            <a:endParaRPr lang="cs-CZ" sz="2200" dirty="0"/>
          </a:p>
          <a:p>
            <a:pPr marL="342900" indent="-342900">
              <a:spcBef>
                <a:spcPts val="1200"/>
              </a:spcBef>
              <a:buFont typeface="Arial" panose="020B0604020202020204" pitchFamily="34" charset="0"/>
              <a:buChar char="•"/>
            </a:pPr>
            <a:r>
              <a:rPr lang="cs-CZ" sz="2200" dirty="0"/>
              <a:t>heterozygotů nemůže být víc než 50% (což např. při selekci ve prospěch heterozygotů lze, viz dále</a:t>
            </a:r>
            <a:r>
              <a:rPr lang="cs-CZ" sz="2200" dirty="0" smtClean="0"/>
              <a:t>)</a:t>
            </a:r>
          </a:p>
          <a:p>
            <a:pPr marL="342900" indent="-342900">
              <a:spcBef>
                <a:spcPts val="1200"/>
              </a:spcBef>
              <a:buFont typeface="Arial" panose="020B0604020202020204" pitchFamily="34" charset="0"/>
              <a:buChar char="•"/>
            </a:pPr>
            <a:r>
              <a:rPr lang="cs-CZ" sz="2200" b="1" dirty="0">
                <a:solidFill>
                  <a:srgbClr val="FF0000"/>
                </a:solidFill>
              </a:rPr>
              <a:t>p</a:t>
            </a:r>
            <a:r>
              <a:rPr lang="cs-CZ" sz="2200" b="1" dirty="0" smtClean="0">
                <a:solidFill>
                  <a:srgbClr val="FF0000"/>
                </a:solidFill>
              </a:rPr>
              <a:t>okud je frekvence jedné alely velmi nízká, vyskytuje se téměř výhradně v heterozygotech</a:t>
            </a:r>
            <a:endParaRPr lang="en-US" sz="2200" b="1" dirty="0">
              <a:solidFill>
                <a:srgbClr val="FF0000"/>
              </a:solidFill>
            </a:endParaRPr>
          </a:p>
          <a:p>
            <a:pPr marL="342900" indent="-342900">
              <a:spcBef>
                <a:spcPts val="12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204372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200" dirty="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4048</TotalTime>
  <Words>9864</Words>
  <Application>Microsoft Office PowerPoint</Application>
  <PresentationFormat>Předvádění na obrazovce (4:3)</PresentationFormat>
  <Paragraphs>1257</Paragraphs>
  <Slides>74</Slides>
  <Notes>56</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74</vt:i4>
      </vt:variant>
    </vt:vector>
  </HeadingPairs>
  <TitlesOfParts>
    <vt:vector size="76" baseType="lpstr">
      <vt:lpstr>Motiv Office</vt:lpstr>
      <vt:lpstr>Image</vt:lpstr>
      <vt:lpstr>Genetika populací</vt:lpstr>
      <vt:lpstr>Alely a polymorfismus</vt:lpstr>
      <vt:lpstr>Výpočet frekvence alel v populaci</vt:lpstr>
      <vt:lpstr>Výpočet frekvence genotypů</vt:lpstr>
      <vt:lpstr>Hardy-Weinbergova rovnováha</vt:lpstr>
      <vt:lpstr>Hardy-Weinbergova rovnováha</vt:lpstr>
      <vt:lpstr>Populace v HW rovnováze</vt:lpstr>
      <vt:lpstr>Populace v HW rovnováze </vt:lpstr>
      <vt:lpstr>Populace v HW rovnováze</vt:lpstr>
      <vt:lpstr>Prezentace aplikace PowerPoint</vt:lpstr>
      <vt:lpstr>Výpočet frekvence alel z frekvence recesivních homozygotů</vt:lpstr>
      <vt:lpstr>Prezentace aplikace PowerPoint</vt:lpstr>
      <vt:lpstr>Výpočet frekvence alel z frekvence recesivních homozygotů</vt:lpstr>
      <vt:lpstr>Jak zjistíme, jestli je populace v HW rovnováze?</vt:lpstr>
      <vt:lpstr>Prezentace aplikace PowerPoint</vt:lpstr>
      <vt:lpstr>Prezentace aplikace PowerPoint</vt:lpstr>
      <vt:lpstr>Prezentace aplikace PowerPoint</vt:lpstr>
      <vt:lpstr>Prezentace aplikace PowerPoint</vt:lpstr>
      <vt:lpstr>Prezentace aplikace PowerPoint</vt:lpstr>
      <vt:lpstr>HWE pro tři alely a alely na X</vt:lpstr>
      <vt:lpstr>Frekvence alel na chromosomu X a Z při HWE</vt:lpstr>
      <vt:lpstr>Rekapitulace</vt:lpstr>
      <vt:lpstr>Rozdělení populace narušuje HW rovnováhu</vt:lpstr>
      <vt:lpstr>Spojení populací</vt:lpstr>
      <vt:lpstr>Migrace</vt:lpstr>
      <vt:lpstr>Asortativní párování narušuje HW rovnováhu</vt:lpstr>
      <vt:lpstr>Asortativní párování narušuje HW rovnováhu</vt:lpstr>
      <vt:lpstr>MHC alely – důležitá součást AIS</vt:lpstr>
      <vt:lpstr>MHC a výběr partnera u člověka</vt:lpstr>
      <vt:lpstr>MHC a výběr partnera u člověka</vt:lpstr>
      <vt:lpstr>Inbreeding</vt:lpstr>
      <vt:lpstr>Příbuzenské sňatky</vt:lpstr>
      <vt:lpstr>Prezentace aplikace PowerPoint</vt:lpstr>
      <vt:lpstr>Inbreeding zvyšuje homozygotnost </vt:lpstr>
      <vt:lpstr>Inbreeding zvyšuje homozygotnost </vt:lpstr>
      <vt:lpstr>Inbreeding zvyšuje homozygotnost </vt:lpstr>
      <vt:lpstr>Většina sexuálních druhů nechce inbreeding</vt:lpstr>
      <vt:lpstr>Inbreeding v malých populacích</vt:lpstr>
      <vt:lpstr>Samaritáni – inbrední lidská populace</vt:lpstr>
      <vt:lpstr>Efekt hrdla láhve</vt:lpstr>
      <vt:lpstr>Efekt zakladatele</vt:lpstr>
      <vt:lpstr>Produkce inbredních linií</vt:lpstr>
      <vt:lpstr>Inbreeding jako vedlejší efekt šlechtění</vt:lpstr>
      <vt:lpstr>Produkce inbredních linií pro výzkum</vt:lpstr>
      <vt:lpstr>Prezentace aplikace PowerPoint</vt:lpstr>
      <vt:lpstr>Jak se dělá inbrední linie</vt:lpstr>
      <vt:lpstr>Habsburkové a inbrední deprese</vt:lpstr>
      <vt:lpstr>Rekapitulace</vt:lpstr>
      <vt:lpstr>Přestávka</vt:lpstr>
      <vt:lpstr>Fitness a selekce</vt:lpstr>
      <vt:lpstr>Fitness a selekce</vt:lpstr>
      <vt:lpstr>Fitness se může měnit podle prostředí</vt:lpstr>
      <vt:lpstr>Fitness a selekce</vt:lpstr>
      <vt:lpstr>Selekce je účinnější vůči dominantní alele</vt:lpstr>
      <vt:lpstr>Typy selekce</vt:lpstr>
      <vt:lpstr>Darwinovy pěnkavy – příklad usměrňující selekce</vt:lpstr>
      <vt:lpstr>Disruptivní selekce</vt:lpstr>
      <vt:lpstr>Stabilizující selekce</vt:lpstr>
      <vt:lpstr>Náhodný genetický posun (drift)</vt:lpstr>
      <vt:lpstr>Velikost populace a drift</vt:lpstr>
      <vt:lpstr>Drift vs. selekce</vt:lpstr>
      <vt:lpstr>Recesivní alely na pohlavních chromosomech</vt:lpstr>
      <vt:lpstr>Efektivní velikost populace</vt:lpstr>
      <vt:lpstr>Prezentace aplikace PowerPoint</vt:lpstr>
      <vt:lpstr>Toystory a efektivní velikost populace</vt:lpstr>
      <vt:lpstr>Dynamická rovnováha (aneb není jen HWE)</vt:lpstr>
      <vt:lpstr>Zvýhodnění heterozygotů</vt:lpstr>
      <vt:lpstr>Srpkovitá anémie – příklad zvýhodnění heterozygotů</vt:lpstr>
      <vt:lpstr>Srpkovitá anémie – příklad zvýhodnění heterozygotů</vt:lpstr>
      <vt:lpstr>Srpkovitá anémie – příklad zvýhodnění heterozygotů</vt:lpstr>
      <vt:lpstr>Prezentace aplikace PowerPoint</vt:lpstr>
      <vt:lpstr>Prezentace aplikace PowerPoint</vt:lpstr>
      <vt:lpstr>Prezentace aplikace PowerPoint</vt:lpstr>
      <vt:lpstr>Konec! 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320</cp:revision>
  <dcterms:created xsi:type="dcterms:W3CDTF">2016-08-10T06:27:11Z</dcterms:created>
  <dcterms:modified xsi:type="dcterms:W3CDTF">2019-04-16T21:12:30Z</dcterms:modified>
</cp:coreProperties>
</file>