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301" r:id="rId3"/>
    <p:sldId id="348" r:id="rId4"/>
    <p:sldId id="302" r:id="rId5"/>
    <p:sldId id="303" r:id="rId6"/>
    <p:sldId id="304" r:id="rId7"/>
    <p:sldId id="305" r:id="rId8"/>
    <p:sldId id="328" r:id="rId9"/>
    <p:sldId id="358" r:id="rId10"/>
    <p:sldId id="360" r:id="rId11"/>
    <p:sldId id="375" r:id="rId12"/>
    <p:sldId id="354" r:id="rId13"/>
    <p:sldId id="361" r:id="rId14"/>
    <p:sldId id="362" r:id="rId15"/>
    <p:sldId id="307" r:id="rId16"/>
    <p:sldId id="408" r:id="rId17"/>
    <p:sldId id="309" r:id="rId18"/>
    <p:sldId id="310" r:id="rId19"/>
    <p:sldId id="368" r:id="rId20"/>
    <p:sldId id="369" r:id="rId21"/>
    <p:sldId id="411" r:id="rId22"/>
    <p:sldId id="308" r:id="rId23"/>
    <p:sldId id="311" r:id="rId24"/>
    <p:sldId id="312" r:id="rId25"/>
    <p:sldId id="313" r:id="rId26"/>
    <p:sldId id="314" r:id="rId27"/>
    <p:sldId id="315" r:id="rId28"/>
    <p:sldId id="316" r:id="rId29"/>
    <p:sldId id="402" r:id="rId30"/>
    <p:sldId id="415" r:id="rId31"/>
    <p:sldId id="318" r:id="rId32"/>
    <p:sldId id="422" r:id="rId33"/>
    <p:sldId id="409" r:id="rId34"/>
    <p:sldId id="410" r:id="rId35"/>
    <p:sldId id="406" r:id="rId36"/>
    <p:sldId id="407" r:id="rId37"/>
    <p:sldId id="404" r:id="rId38"/>
    <p:sldId id="405" r:id="rId39"/>
    <p:sldId id="319" r:id="rId40"/>
    <p:sldId id="320" r:id="rId41"/>
    <p:sldId id="421" r:id="rId42"/>
    <p:sldId id="395" r:id="rId43"/>
    <p:sldId id="396" r:id="rId44"/>
    <p:sldId id="321" r:id="rId45"/>
    <p:sldId id="322" r:id="rId46"/>
    <p:sldId id="323" r:id="rId47"/>
    <p:sldId id="397" r:id="rId48"/>
    <p:sldId id="398" r:id="rId49"/>
    <p:sldId id="257" r:id="rId50"/>
    <p:sldId id="379" r:id="rId51"/>
    <p:sldId id="380" r:id="rId52"/>
    <p:sldId id="381" r:id="rId53"/>
    <p:sldId id="382" r:id="rId54"/>
    <p:sldId id="383" r:id="rId55"/>
    <p:sldId id="262" r:id="rId56"/>
    <p:sldId id="412" r:id="rId57"/>
    <p:sldId id="370" r:id="rId58"/>
    <p:sldId id="371" r:id="rId59"/>
    <p:sldId id="372" r:id="rId60"/>
    <p:sldId id="373" r:id="rId61"/>
    <p:sldId id="374" r:id="rId62"/>
    <p:sldId id="364" r:id="rId63"/>
    <p:sldId id="367" r:id="rId64"/>
    <p:sldId id="330" r:id="rId65"/>
    <p:sldId id="413" r:id="rId66"/>
    <p:sldId id="414" r:id="rId67"/>
    <p:sldId id="339" r:id="rId68"/>
    <p:sldId id="341" r:id="rId69"/>
    <p:sldId id="342" r:id="rId70"/>
    <p:sldId id="389" r:id="rId71"/>
    <p:sldId id="390" r:id="rId72"/>
    <p:sldId id="400" r:id="rId73"/>
    <p:sldId id="399" r:id="rId74"/>
    <p:sldId id="401" r:id="rId75"/>
    <p:sldId id="343" r:id="rId76"/>
    <p:sldId id="420" r:id="rId77"/>
    <p:sldId id="391" r:id="rId78"/>
    <p:sldId id="392" r:id="rId79"/>
    <p:sldId id="394" r:id="rId80"/>
    <p:sldId id="393" r:id="rId81"/>
    <p:sldId id="387" r:id="rId82"/>
    <p:sldId id="416" r:id="rId83"/>
    <p:sldId id="418" r:id="rId84"/>
    <p:sldId id="417" r:id="rId85"/>
    <p:sldId id="419" r:id="rId86"/>
    <p:sldId id="326" r:id="rId8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5A9B2D"/>
    <a:srgbClr val="042D8A"/>
    <a:srgbClr val="0C55F8"/>
    <a:srgbClr val="EBC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7" autoAdjust="0"/>
    <p:restoredTop sz="73400" autoAdjust="0"/>
  </p:normalViewPr>
  <p:slideViewPr>
    <p:cSldViewPr snapToGrid="0">
      <p:cViewPr>
        <p:scale>
          <a:sx n="75" d="100"/>
          <a:sy n="75" d="100"/>
        </p:scale>
        <p:origin x="-1622" y="355"/>
      </p:cViewPr>
      <p:guideLst>
        <p:guide orient="horz" pos="2160"/>
        <p:guide pos="2880"/>
      </p:guideLst>
    </p:cSldViewPr>
  </p:slideViewPr>
  <p:notesTextViewPr>
    <p:cViewPr>
      <p:scale>
        <a:sx n="1" d="1"/>
        <a:sy n="1" d="1"/>
      </p:scale>
      <p:origin x="0" y="0"/>
    </p:cViewPr>
  </p:notesTextViewPr>
  <p:sorterViewPr>
    <p:cViewPr>
      <p:scale>
        <a:sx n="66" d="100"/>
        <a:sy n="66" d="100"/>
      </p:scale>
      <p:origin x="0" y="72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4FCC2-46E8-4679-B294-CF91A672AE3C}" type="datetimeFigureOut">
              <a:rPr lang="cs-CZ" smtClean="0"/>
              <a:t>9.4.2019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91C23-981C-41C9-A35D-EC0185ABCB1A}" type="slidenum">
              <a:rPr lang="cs-CZ" smtClean="0"/>
              <a:t>‹#›</a:t>
            </a:fld>
            <a:endParaRPr lang="cs-CZ"/>
          </a:p>
        </p:txBody>
      </p:sp>
    </p:spTree>
    <p:extLst>
      <p:ext uri="{BB962C8B-B14F-4D97-AF65-F5344CB8AC3E}">
        <p14:creationId xmlns:p14="http://schemas.microsoft.com/office/powerpoint/2010/main" val="168140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Obrázxek</a:t>
            </a:r>
            <a:r>
              <a:rPr lang="cs-CZ" dirty="0" smtClean="0"/>
              <a:t> z https://</a:t>
            </a:r>
            <a:r>
              <a:rPr lang="cs-CZ" dirty="0" err="1" smtClean="0"/>
              <a:t>slate.com</a:t>
            </a:r>
            <a:r>
              <a:rPr lang="cs-CZ" dirty="0" smtClean="0"/>
              <a:t>/technology/2015/06/platypus-venom-painful-immediate-long-lasting-impervious-to-painkillers.html?via=</a:t>
            </a:r>
            <a:r>
              <a:rPr lang="cs-CZ" dirty="0" err="1" smtClean="0"/>
              <a:t>gdpr-consent</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a:t>
            </a:fld>
            <a:endParaRPr lang="cs-CZ"/>
          </a:p>
        </p:txBody>
      </p:sp>
    </p:spTree>
    <p:extLst>
      <p:ext uri="{BB962C8B-B14F-4D97-AF65-F5344CB8AC3E}">
        <p14:creationId xmlns:p14="http://schemas.microsoft.com/office/powerpoint/2010/main" val="3582000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obrázek snímku 1"/>
          <p:cNvSpPr>
            <a:spLocks noGrp="1" noRot="1" noChangeAspect="1" noTextEdit="1"/>
          </p:cNvSpPr>
          <p:nvPr>
            <p:ph type="sldImg"/>
          </p:nvPr>
        </p:nvSpPr>
        <p:spPr>
          <a:ln/>
        </p:spPr>
      </p:sp>
      <p:sp>
        <p:nvSpPr>
          <p:cNvPr id="70659"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8" tIns="49520" rIns="99038" bIns="49520"/>
          <a:lstStyle/>
          <a:p>
            <a:r>
              <a:rPr lang="cs-CZ" altLang="cs-CZ" dirty="0" smtClean="0">
                <a:latin typeface="Arial" charset="0"/>
              </a:rPr>
              <a:t>Lidský chromosom Y obsahuje dvě </a:t>
            </a:r>
            <a:r>
              <a:rPr lang="cs-CZ" altLang="cs-CZ" dirty="0" err="1" smtClean="0">
                <a:latin typeface="Arial" charset="0"/>
              </a:rPr>
              <a:t>pseudoautosomální</a:t>
            </a:r>
            <a:r>
              <a:rPr lang="cs-CZ" altLang="cs-CZ" dirty="0" smtClean="0">
                <a:latin typeface="Arial" charset="0"/>
              </a:rPr>
              <a:t> oblasti (PAR, </a:t>
            </a:r>
            <a:r>
              <a:rPr lang="cs-CZ" altLang="cs-CZ" dirty="0" err="1" smtClean="0">
                <a:latin typeface="Arial" charset="0"/>
              </a:rPr>
              <a:t>pseudoautosomal</a:t>
            </a:r>
            <a:r>
              <a:rPr lang="cs-CZ" altLang="cs-CZ" dirty="0" smtClean="0">
                <a:latin typeface="Arial" charset="0"/>
              </a:rPr>
              <a:t> region), lokalizované na koncích chromosomu. Tyto oblasti jsou pozůstatkem bývalé homologie X a Y, nesou homologické sekvence a zejména mezi většími </a:t>
            </a:r>
            <a:r>
              <a:rPr lang="cs-CZ" altLang="cs-CZ" dirty="0" err="1" smtClean="0">
                <a:latin typeface="Arial" charset="0"/>
              </a:rPr>
              <a:t>PAR1</a:t>
            </a:r>
            <a:r>
              <a:rPr lang="cs-CZ" altLang="cs-CZ" dirty="0" smtClean="0">
                <a:latin typeface="Arial" charset="0"/>
              </a:rPr>
              <a:t> na konci krátkého raménka dochází běžně k rekombinaci. Drtivá většina chromosomu Y je ale specifická pro samce, přičemž významnou část zaujímá heterochromatin, který patrně nenese žádné geny, zato obsahuje </a:t>
            </a:r>
            <a:r>
              <a:rPr lang="cs-CZ" altLang="cs-CZ" dirty="0" err="1" smtClean="0">
                <a:latin typeface="Arial" charset="0"/>
              </a:rPr>
              <a:t>repetitivní</a:t>
            </a:r>
            <a:r>
              <a:rPr lang="cs-CZ" altLang="cs-CZ" dirty="0" smtClean="0">
                <a:latin typeface="Arial" charset="0"/>
              </a:rPr>
              <a:t> DNA. Zbytek je </a:t>
            </a:r>
            <a:r>
              <a:rPr lang="cs-CZ" altLang="cs-CZ" dirty="0" err="1" smtClean="0">
                <a:latin typeface="Arial" charset="0"/>
              </a:rPr>
              <a:t>euchromatinová</a:t>
            </a:r>
            <a:r>
              <a:rPr lang="cs-CZ" altLang="cs-CZ" dirty="0" smtClean="0">
                <a:latin typeface="Arial" charset="0"/>
              </a:rPr>
              <a:t> oblast nesoucí 78 genů. </a:t>
            </a:r>
          </a:p>
          <a:p>
            <a:r>
              <a:rPr lang="cs-CZ" altLang="cs-CZ" dirty="0" smtClean="0">
                <a:latin typeface="Arial" charset="0"/>
              </a:rPr>
              <a:t>     Tento úsek lidského chromosomu Y specifický pro samce (</a:t>
            </a:r>
            <a:r>
              <a:rPr lang="cs-CZ" altLang="cs-CZ" dirty="0" err="1" smtClean="0">
                <a:latin typeface="Arial" charset="0"/>
              </a:rPr>
              <a:t>MSY</a:t>
            </a:r>
            <a:r>
              <a:rPr lang="cs-CZ" altLang="cs-CZ" dirty="0" smtClean="0">
                <a:latin typeface="Arial" charset="0"/>
              </a:rPr>
              <a:t>) obsahuje osm palindromů, ve kterých je organizována většina genů na Y,</a:t>
            </a:r>
            <a:r>
              <a:rPr lang="cs-CZ" altLang="cs-CZ" baseline="0" dirty="0" smtClean="0">
                <a:latin typeface="Arial" charset="0"/>
              </a:rPr>
              <a:t> především geny ex</a:t>
            </a:r>
            <a:r>
              <a:rPr lang="cs-CZ" altLang="cs-CZ" dirty="0" smtClean="0">
                <a:latin typeface="Arial" charset="0"/>
              </a:rPr>
              <a:t>primované především v </a:t>
            </a:r>
            <a:r>
              <a:rPr lang="cs-CZ" altLang="cs-CZ" dirty="0" err="1" smtClean="0">
                <a:latin typeface="Arial" charset="0"/>
              </a:rPr>
              <a:t>testes</a:t>
            </a:r>
            <a:r>
              <a:rPr lang="cs-CZ" altLang="cs-CZ" dirty="0" smtClean="0">
                <a:latin typeface="Arial" charset="0"/>
              </a:rPr>
              <a:t>. Kopie genů v rámci palindromu mají mimořádně vysokou podobnost, což ukazuje na to, jakou funkci tyto palindromy mají</a:t>
            </a:r>
            <a:r>
              <a:rPr lang="en-US" altLang="cs-CZ" dirty="0" smtClean="0">
                <a:latin typeface="Arial" charset="0"/>
              </a:rPr>
              <a:t>;</a:t>
            </a:r>
            <a:r>
              <a:rPr lang="cs-CZ" altLang="cs-CZ" dirty="0" smtClean="0">
                <a:latin typeface="Arial" charset="0"/>
              </a:rPr>
              <a:t> mezi X a Y mimo PAR neprobíhá crossing-over, geny zbaveny toho ozdravného procesu jsou odsouzeny k degeneraci mutacemi. Palindromy jsou elegantním způsobem jak toto obejít, protože mezi rameny palindromu rekombinace probíhá, geny v nich jsou tedy ozdravovány stejně jako při rekombinaci mezi homologními chromosomy, a proto jsou dlouhodobě zachovány. </a:t>
            </a:r>
          </a:p>
          <a:p>
            <a:r>
              <a:rPr lang="cs-CZ" altLang="cs-CZ" dirty="0" err="1" smtClean="0">
                <a:latin typeface="Arial" charset="0"/>
              </a:rPr>
              <a:t>Skaletsky</a:t>
            </a:r>
            <a:r>
              <a:rPr lang="cs-CZ" altLang="cs-CZ" dirty="0" smtClean="0">
                <a:latin typeface="Arial" charset="0"/>
              </a:rPr>
              <a:t> et al. 2003 </a:t>
            </a:r>
          </a:p>
          <a:p>
            <a:r>
              <a:rPr lang="cs-CZ" altLang="cs-CZ" sz="1100" dirty="0" smtClean="0">
                <a:latin typeface="Arial" charset="0"/>
              </a:rPr>
              <a:t>    </a:t>
            </a:r>
          </a:p>
        </p:txBody>
      </p:sp>
      <p:sp>
        <p:nvSpPr>
          <p:cNvPr id="70660" name="Zástupný symbol pro číslo snímku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8" tIns="49520" rIns="99038" bIns="49520" anchor="b"/>
          <a:lstStyle>
            <a:lvl1pPr>
              <a:spcBef>
                <a:spcPct val="30000"/>
              </a:spcBef>
              <a:defRPr sz="1200">
                <a:solidFill>
                  <a:schemeClr val="tx1"/>
                </a:solidFill>
                <a:latin typeface="Arial" charset="0"/>
              </a:defRPr>
            </a:lvl1pPr>
            <a:lvl2pPr marL="685800" indent="-263525">
              <a:spcBef>
                <a:spcPct val="30000"/>
              </a:spcBef>
              <a:defRPr sz="1200">
                <a:solidFill>
                  <a:schemeClr val="tx1"/>
                </a:solidFill>
                <a:latin typeface="Arial" charset="0"/>
              </a:defRPr>
            </a:lvl2pPr>
            <a:lvl3pPr marL="1055688" indent="-211138">
              <a:spcBef>
                <a:spcPct val="30000"/>
              </a:spcBef>
              <a:defRPr sz="1200">
                <a:solidFill>
                  <a:schemeClr val="tx1"/>
                </a:solidFill>
                <a:latin typeface="Arial" charset="0"/>
              </a:defRPr>
            </a:lvl3pPr>
            <a:lvl4pPr marL="1476375" indent="-209550">
              <a:spcBef>
                <a:spcPct val="30000"/>
              </a:spcBef>
              <a:defRPr sz="1200">
                <a:solidFill>
                  <a:schemeClr val="tx1"/>
                </a:solidFill>
                <a:latin typeface="Arial" charset="0"/>
              </a:defRPr>
            </a:lvl4pPr>
            <a:lvl5pPr marL="1898650" indent="-211138">
              <a:spcBef>
                <a:spcPct val="30000"/>
              </a:spcBef>
              <a:defRPr sz="1200">
                <a:solidFill>
                  <a:schemeClr val="tx1"/>
                </a:solidFill>
                <a:latin typeface="Arial" charset="0"/>
              </a:defRPr>
            </a:lvl5pPr>
            <a:lvl6pPr marL="2355850" indent="-211138" eaLnBrk="0" fontAlgn="base" hangingPunct="0">
              <a:spcBef>
                <a:spcPct val="30000"/>
              </a:spcBef>
              <a:spcAft>
                <a:spcPct val="0"/>
              </a:spcAft>
              <a:defRPr sz="1200">
                <a:solidFill>
                  <a:schemeClr val="tx1"/>
                </a:solidFill>
                <a:latin typeface="Arial" charset="0"/>
              </a:defRPr>
            </a:lvl6pPr>
            <a:lvl7pPr marL="2813050" indent="-211138" eaLnBrk="0" fontAlgn="base" hangingPunct="0">
              <a:spcBef>
                <a:spcPct val="30000"/>
              </a:spcBef>
              <a:spcAft>
                <a:spcPct val="0"/>
              </a:spcAft>
              <a:defRPr sz="1200">
                <a:solidFill>
                  <a:schemeClr val="tx1"/>
                </a:solidFill>
                <a:latin typeface="Arial" charset="0"/>
              </a:defRPr>
            </a:lvl7pPr>
            <a:lvl8pPr marL="3270250" indent="-211138" eaLnBrk="0" fontAlgn="base" hangingPunct="0">
              <a:spcBef>
                <a:spcPct val="30000"/>
              </a:spcBef>
              <a:spcAft>
                <a:spcPct val="0"/>
              </a:spcAft>
              <a:defRPr sz="1200">
                <a:solidFill>
                  <a:schemeClr val="tx1"/>
                </a:solidFill>
                <a:latin typeface="Arial" charset="0"/>
              </a:defRPr>
            </a:lvl8pPr>
            <a:lvl9pPr marL="3727450" indent="-2111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C5A4B72-0906-4053-AA0B-1E5589DF56B8}" type="slidenum">
              <a:rPr lang="cs-CZ" altLang="cs-CZ"/>
              <a:pPr algn="r" eaLnBrk="1" hangingPunct="1">
                <a:spcBef>
                  <a:spcPct val="0"/>
                </a:spcBef>
              </a:pPr>
              <a:t>13</a:t>
            </a:fld>
            <a:endParaRPr lang="cs-CZ" altLang="cs-CZ"/>
          </a:p>
        </p:txBody>
      </p:sp>
    </p:spTree>
    <p:extLst>
      <p:ext uri="{BB962C8B-B14F-4D97-AF65-F5344CB8AC3E}">
        <p14:creationId xmlns:p14="http://schemas.microsoft.com/office/powerpoint/2010/main" val="3848806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p:cNvSpPr>
            <a:spLocks noGrp="1" noRot="1" noChangeAspect="1" noTextEdit="1"/>
          </p:cNvSpPr>
          <p:nvPr>
            <p:ph type="sldImg"/>
          </p:nvPr>
        </p:nvSpPr>
        <p:spPr>
          <a:ln/>
        </p:spPr>
      </p:sp>
      <p:sp>
        <p:nvSpPr>
          <p:cNvPr id="7168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8" tIns="49520" rIns="99038" bIns="49520"/>
          <a:lstStyle/>
          <a:p>
            <a:r>
              <a:rPr lang="cs-CZ" altLang="cs-CZ" dirty="0" smtClean="0">
                <a:latin typeface="Arial" charset="0"/>
              </a:rPr>
              <a:t>Šimpanz a člověk se oddělili před cca 8 miliony let, čili Y chromosomy by si měly být podobné.  Vzhledem k mechanismům evoluce chromosomu Y není překvapivé, že chromosomy Y vykazují mezi oběma druhy největší rozdíly (nejméně odlišné jsou chromosomy X). Cca ½ </a:t>
            </a:r>
            <a:r>
              <a:rPr lang="cs-CZ" altLang="cs-CZ" dirty="0" err="1" smtClean="0">
                <a:latin typeface="Arial" charset="0"/>
              </a:rPr>
              <a:t>palindromických</a:t>
            </a:r>
            <a:r>
              <a:rPr lang="cs-CZ" altLang="cs-CZ" dirty="0" smtClean="0">
                <a:latin typeface="Arial" charset="0"/>
              </a:rPr>
              <a:t> sekvencí šimpanze nemá homolog u člověka a naopak. Šimpanzí palindromy jsou rozsáhlé (o 44% větší než lidské), je jich 19 (vs. 8 u člověka),  jen 7 palindromů má odpovídající protějšek u člověka, ostatní jsou specifické pro šimpanze.  	</a:t>
            </a:r>
          </a:p>
          <a:p>
            <a:r>
              <a:rPr lang="cs-CZ" altLang="cs-CZ" dirty="0" smtClean="0">
                <a:latin typeface="Arial" charset="0"/>
              </a:rPr>
              <a:t>   Navzdory komplikovanější struktuře Y chromosomu má šimpanz na Y méně genů než člověk, protože došlo ke ztrátám v šimpanzí linii a k ziskům v lidské linii. Šimpanzi mají 2/3 počtu lidských Y- genů. (</a:t>
            </a:r>
            <a:r>
              <a:rPr lang="cs-CZ" altLang="cs-CZ" dirty="0" err="1" smtClean="0">
                <a:latin typeface="Arial" charset="0"/>
              </a:rPr>
              <a:t>Hughes</a:t>
            </a:r>
            <a:r>
              <a:rPr lang="cs-CZ" altLang="cs-CZ" dirty="0" smtClean="0">
                <a:latin typeface="Arial" charset="0"/>
              </a:rPr>
              <a:t> et al. 2010).</a:t>
            </a:r>
          </a:p>
          <a:p>
            <a:endParaRPr lang="cs-CZ" altLang="cs-CZ" dirty="0" smtClean="0">
              <a:latin typeface="Arial" charset="0"/>
            </a:endParaRPr>
          </a:p>
        </p:txBody>
      </p:sp>
      <p:sp>
        <p:nvSpPr>
          <p:cNvPr id="71684" name="Zástupný symbol pro číslo snímku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8" tIns="49520" rIns="99038" bIns="49520" anchor="b"/>
          <a:lstStyle>
            <a:lvl1pPr>
              <a:spcBef>
                <a:spcPct val="30000"/>
              </a:spcBef>
              <a:defRPr sz="1200">
                <a:solidFill>
                  <a:schemeClr val="tx1"/>
                </a:solidFill>
                <a:latin typeface="Arial" charset="0"/>
              </a:defRPr>
            </a:lvl1pPr>
            <a:lvl2pPr marL="685800" indent="-263525">
              <a:spcBef>
                <a:spcPct val="30000"/>
              </a:spcBef>
              <a:defRPr sz="1200">
                <a:solidFill>
                  <a:schemeClr val="tx1"/>
                </a:solidFill>
                <a:latin typeface="Arial" charset="0"/>
              </a:defRPr>
            </a:lvl2pPr>
            <a:lvl3pPr marL="1055688" indent="-211138">
              <a:spcBef>
                <a:spcPct val="30000"/>
              </a:spcBef>
              <a:defRPr sz="1200">
                <a:solidFill>
                  <a:schemeClr val="tx1"/>
                </a:solidFill>
                <a:latin typeface="Arial" charset="0"/>
              </a:defRPr>
            </a:lvl3pPr>
            <a:lvl4pPr marL="1476375" indent="-209550">
              <a:spcBef>
                <a:spcPct val="30000"/>
              </a:spcBef>
              <a:defRPr sz="1200">
                <a:solidFill>
                  <a:schemeClr val="tx1"/>
                </a:solidFill>
                <a:latin typeface="Arial" charset="0"/>
              </a:defRPr>
            </a:lvl4pPr>
            <a:lvl5pPr marL="1898650" indent="-211138">
              <a:spcBef>
                <a:spcPct val="30000"/>
              </a:spcBef>
              <a:defRPr sz="1200">
                <a:solidFill>
                  <a:schemeClr val="tx1"/>
                </a:solidFill>
                <a:latin typeface="Arial" charset="0"/>
              </a:defRPr>
            </a:lvl5pPr>
            <a:lvl6pPr marL="2355850" indent="-211138" eaLnBrk="0" fontAlgn="base" hangingPunct="0">
              <a:spcBef>
                <a:spcPct val="30000"/>
              </a:spcBef>
              <a:spcAft>
                <a:spcPct val="0"/>
              </a:spcAft>
              <a:defRPr sz="1200">
                <a:solidFill>
                  <a:schemeClr val="tx1"/>
                </a:solidFill>
                <a:latin typeface="Arial" charset="0"/>
              </a:defRPr>
            </a:lvl6pPr>
            <a:lvl7pPr marL="2813050" indent="-211138" eaLnBrk="0" fontAlgn="base" hangingPunct="0">
              <a:spcBef>
                <a:spcPct val="30000"/>
              </a:spcBef>
              <a:spcAft>
                <a:spcPct val="0"/>
              </a:spcAft>
              <a:defRPr sz="1200">
                <a:solidFill>
                  <a:schemeClr val="tx1"/>
                </a:solidFill>
                <a:latin typeface="Arial" charset="0"/>
              </a:defRPr>
            </a:lvl7pPr>
            <a:lvl8pPr marL="3270250" indent="-211138" eaLnBrk="0" fontAlgn="base" hangingPunct="0">
              <a:spcBef>
                <a:spcPct val="30000"/>
              </a:spcBef>
              <a:spcAft>
                <a:spcPct val="0"/>
              </a:spcAft>
              <a:defRPr sz="1200">
                <a:solidFill>
                  <a:schemeClr val="tx1"/>
                </a:solidFill>
                <a:latin typeface="Arial" charset="0"/>
              </a:defRPr>
            </a:lvl8pPr>
            <a:lvl9pPr marL="3727450" indent="-2111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4F011AD-ABAE-4F25-AA24-EEB8C4FD3D91}" type="slidenum">
              <a:rPr lang="cs-CZ" altLang="cs-CZ"/>
              <a:pPr algn="r" eaLnBrk="1" hangingPunct="1">
                <a:spcBef>
                  <a:spcPct val="0"/>
                </a:spcBef>
              </a:pPr>
              <a:t>14</a:t>
            </a:fld>
            <a:endParaRPr lang="cs-CZ" altLang="cs-CZ"/>
          </a:p>
        </p:txBody>
      </p:sp>
    </p:spTree>
    <p:extLst>
      <p:ext uri="{BB962C8B-B14F-4D97-AF65-F5344CB8AC3E}">
        <p14:creationId xmlns:p14="http://schemas.microsoft.com/office/powerpoint/2010/main" val="259443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Znaky způsobené geny lokalizovanými na chromosomu</a:t>
            </a:r>
            <a:r>
              <a:rPr lang="cs-CZ" baseline="0" dirty="0" smtClean="0"/>
              <a:t> Y </a:t>
            </a:r>
            <a:r>
              <a:rPr lang="cs-CZ" dirty="0" smtClean="0"/>
              <a:t>mimo</a:t>
            </a:r>
            <a:r>
              <a:rPr lang="cs-CZ" baseline="0" dirty="0" smtClean="0"/>
              <a:t> PAR</a:t>
            </a:r>
            <a:r>
              <a:rPr lang="cs-CZ" dirty="0" smtClean="0"/>
              <a:t> </a:t>
            </a:r>
            <a:r>
              <a:rPr lang="cs-CZ" baseline="0" dirty="0" smtClean="0"/>
              <a:t>se dědí výhradně z otce na syna, nevynechávají generace (pokud mají 100% penetranci), protože tyto geny nemají kopie na chromosomu X, takže se jejich alely vždy projeví.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16</a:t>
            </a:fld>
            <a:endParaRPr lang="cs-CZ"/>
          </a:p>
        </p:txBody>
      </p:sp>
    </p:spTree>
    <p:extLst>
      <p:ext uri="{BB962C8B-B14F-4D97-AF65-F5344CB8AC3E}">
        <p14:creationId xmlns:p14="http://schemas.microsoft.com/office/powerpoint/2010/main" val="148797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17</a:t>
            </a:fld>
            <a:endParaRPr lang="cs-CZ"/>
          </a:p>
        </p:txBody>
      </p:sp>
    </p:spTree>
    <p:extLst>
      <p:ext uri="{BB962C8B-B14F-4D97-AF65-F5344CB8AC3E}">
        <p14:creationId xmlns:p14="http://schemas.microsoft.com/office/powerpoint/2010/main" val="342050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podobě</a:t>
            </a:r>
            <a:r>
              <a:rPr lang="cs-CZ" baseline="0" dirty="0" smtClean="0"/>
              <a:t> našeho genomu se podílela řada našich genealogických předků. Zatímco </a:t>
            </a:r>
            <a:r>
              <a:rPr lang="cs-CZ" baseline="0" dirty="0" err="1" smtClean="0"/>
              <a:t>autosomy</a:t>
            </a:r>
            <a:r>
              <a:rPr lang="cs-CZ" baseline="0" dirty="0" smtClean="0"/>
              <a:t> a chromosom X jsou směskou vzniklou rekombinací jejich genomů, u chromosomu Y to neplatí, respektive neplatí to o nerekombinující specifické mužské části (čili oblast mimo PAR, nazývá se „male </a:t>
            </a:r>
            <a:r>
              <a:rPr lang="cs-CZ" baseline="0" dirty="0" err="1" smtClean="0"/>
              <a:t>specific</a:t>
            </a:r>
            <a:r>
              <a:rPr lang="cs-CZ" baseline="0" dirty="0" smtClean="0"/>
              <a:t> region </a:t>
            </a:r>
            <a:r>
              <a:rPr lang="cs-CZ" baseline="0" dirty="0" err="1" smtClean="0"/>
              <a:t>of</a:t>
            </a:r>
            <a:r>
              <a:rPr lang="cs-CZ" baseline="0" dirty="0" smtClean="0"/>
              <a:t> </a:t>
            </a:r>
            <a:r>
              <a:rPr lang="cs-CZ" baseline="0" dirty="0" err="1" smtClean="0"/>
              <a:t>the</a:t>
            </a:r>
            <a:r>
              <a:rPr lang="cs-CZ" baseline="0" dirty="0" smtClean="0"/>
              <a:t> Y chromosome“, zkráceně </a:t>
            </a:r>
            <a:r>
              <a:rPr lang="cs-CZ" baseline="0" dirty="0" err="1" smtClean="0"/>
              <a:t>MSY</a:t>
            </a:r>
            <a:r>
              <a:rPr lang="cs-CZ" baseline="0" dirty="0" smtClean="0"/>
              <a:t>). Ta se dědí nezměněna po nepřerušené </a:t>
            </a:r>
            <a:r>
              <a:rPr lang="cs-CZ" baseline="0" dirty="0" err="1" smtClean="0"/>
              <a:t>paternální</a:t>
            </a:r>
            <a:r>
              <a:rPr lang="cs-CZ" baseline="0" dirty="0" smtClean="0"/>
              <a:t> linii z otce na syna. </a:t>
            </a:r>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18</a:t>
            </a:fld>
            <a:endParaRPr lang="cs-CZ"/>
          </a:p>
        </p:txBody>
      </p:sp>
    </p:spTree>
    <p:extLst>
      <p:ext uri="{BB962C8B-B14F-4D97-AF65-F5344CB8AC3E}">
        <p14:creationId xmlns:p14="http://schemas.microsoft.com/office/powerpoint/2010/main" val="395845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err="1" smtClean="0"/>
              <a:t>MSY</a:t>
            </a:r>
            <a:r>
              <a:rPr lang="cs-CZ" baseline="0" dirty="0" smtClean="0"/>
              <a:t> se dědí jako celek, který nenarušuje rekombinace (takové úseky DNA, které se dědí jako celek, se v populační genetice nazývají </a:t>
            </a:r>
            <a:r>
              <a:rPr lang="cs-CZ" baseline="0" dirty="0" err="1" smtClean="0"/>
              <a:t>haplotyp</a:t>
            </a:r>
            <a:r>
              <a:rPr lang="cs-CZ" baseline="0" dirty="0" smtClean="0"/>
              <a:t>). Tento úsek se může změnit mutací, pak vznikne nový </a:t>
            </a:r>
            <a:r>
              <a:rPr lang="cs-CZ" baseline="0" dirty="0" err="1" smtClean="0"/>
              <a:t>haplotyp</a:t>
            </a:r>
            <a:r>
              <a:rPr lang="cs-CZ" baseline="0" dirty="0" smtClean="0"/>
              <a:t>. Dalším příkladem DNA, která se dědí jako celek, je DNA mitochondrií (mitochondriální </a:t>
            </a:r>
            <a:r>
              <a:rPr lang="cs-CZ" baseline="0" dirty="0" err="1" smtClean="0"/>
              <a:t>haplotyp</a:t>
            </a:r>
            <a:r>
              <a:rPr lang="cs-CZ" baseline="0" dirty="0" smtClean="0"/>
              <a:t>), která se naopak dědí výhradně po </a:t>
            </a:r>
            <a:r>
              <a:rPr lang="cs-CZ" baseline="0" dirty="0" err="1" smtClean="0"/>
              <a:t>maternální</a:t>
            </a:r>
            <a:r>
              <a:rPr lang="cs-CZ" baseline="0" dirty="0" smtClean="0"/>
              <a:t> linii (</a:t>
            </a:r>
            <a:r>
              <a:rPr lang="cs-CZ" baseline="0" dirty="0" err="1" smtClean="0"/>
              <a:t>paternální</a:t>
            </a:r>
            <a:r>
              <a:rPr lang="cs-CZ" baseline="0" dirty="0" smtClean="0"/>
              <a:t> mitochondrie jsou po oplození zlikvidovány a proto jsou všechny mitochondrie v našem těle od matky). Na základě sekvencí Y </a:t>
            </a:r>
            <a:r>
              <a:rPr lang="cs-CZ" baseline="0" dirty="0" err="1" smtClean="0"/>
              <a:t>haplotypů</a:t>
            </a:r>
            <a:r>
              <a:rPr lang="cs-CZ" baseline="0" dirty="0" smtClean="0"/>
              <a:t> a rozdílů mezi nimi lze zjistit, které </a:t>
            </a:r>
            <a:r>
              <a:rPr lang="cs-CZ" baseline="0" dirty="0" err="1" smtClean="0"/>
              <a:t>haplotypy</a:t>
            </a:r>
            <a:r>
              <a:rPr lang="cs-CZ" baseline="0" dirty="0" smtClean="0"/>
              <a:t> jsou si příbuzné, a na základě jejich distribuce po světě lze zpětně sledovat lidské (respektive mužské) migrace v historii (viz další </a:t>
            </a:r>
            <a:r>
              <a:rPr lang="cs-CZ" baseline="0" dirty="0" err="1" smtClean="0"/>
              <a:t>slide</a:t>
            </a:r>
            <a:r>
              <a:rPr lang="cs-CZ" baseline="0" dirty="0" smtClean="0"/>
              <a:t>). Podobně se používá mitochondriální DNA ke stěhování ženských migrací. Tyto mapy se místy liší, protože muži-nájezdníci, dobrodruzi, obchodníci, s sebou nevozili manželky, přesto na cestách plodili potomky, kteří nesli jejich chromosom Y.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19</a:t>
            </a:fld>
            <a:endParaRPr lang="cs-CZ"/>
          </a:p>
        </p:txBody>
      </p:sp>
    </p:spTree>
    <p:extLst>
      <p:ext uri="{BB962C8B-B14F-4D97-AF65-F5344CB8AC3E}">
        <p14:creationId xmlns:p14="http://schemas.microsoft.com/office/powerpoint/2010/main" val="1868188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a další</a:t>
            </a:r>
            <a:r>
              <a:rPr lang="cs-CZ" baseline="0" dirty="0" smtClean="0"/>
              <a:t> </a:t>
            </a:r>
            <a:r>
              <a:rPr lang="cs-CZ" baseline="0" dirty="0" err="1" smtClean="0"/>
              <a:t>info</a:t>
            </a:r>
            <a:r>
              <a:rPr lang="cs-CZ" baseline="0" dirty="0" smtClean="0"/>
              <a:t>: https://</a:t>
            </a:r>
            <a:r>
              <a:rPr lang="cs-CZ" baseline="0" dirty="0" err="1" smtClean="0"/>
              <a:t>en.wikipedia.org</a:t>
            </a:r>
            <a:r>
              <a:rPr lang="cs-CZ" baseline="0" dirty="0" smtClean="0"/>
              <a:t>/wiki/</a:t>
            </a:r>
            <a:r>
              <a:rPr lang="cs-CZ" baseline="0" dirty="0" err="1" smtClean="0"/>
              <a:t>Human_Y-chromosome_DNA_haplogroup</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20</a:t>
            </a:fld>
            <a:endParaRPr lang="cs-CZ"/>
          </a:p>
        </p:txBody>
      </p:sp>
    </p:spTree>
    <p:extLst>
      <p:ext uri="{BB962C8B-B14F-4D97-AF65-F5344CB8AC3E}">
        <p14:creationId xmlns:p14="http://schemas.microsoft.com/office/powerpoint/2010/main" val="262148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p:cNvSpPr>
            <a:spLocks noGrp="1" noRot="1" noChangeAspect="1" noTextEdit="1"/>
          </p:cNvSpPr>
          <p:nvPr>
            <p:ph type="sldImg"/>
          </p:nvPr>
        </p:nvSpPr>
        <p:spPr>
          <a:ln/>
        </p:spPr>
      </p:sp>
      <p:sp>
        <p:nvSpPr>
          <p:cNvPr id="59395" name="Zástupný symbol pro poznámky 2"/>
          <p:cNvSpPr>
            <a:spLocks noGrp="1"/>
          </p:cNvSpPr>
          <p:nvPr>
            <p:ph type="body" idx="1"/>
          </p:nvPr>
        </p:nvSpPr>
        <p:spPr>
          <a:noFill/>
        </p:spPr>
        <p:txBody>
          <a:bodyPr lIns="91431" tIns="45716" rIns="91431" bIns="45716"/>
          <a:lstStyle/>
          <a:p>
            <a:r>
              <a:rPr lang="cs-CZ" altLang="cs-CZ" dirty="0" smtClean="0"/>
              <a:t>Skupiny genů různého původu na lidském chromosomu Y se liší početností a funkcí. Zatímco geny transponované z X jsou jen 2 a genů pozůstalých z bývalé homologie je 16, nejvíce je genů v palindromech, kterých je cca 60. Celkový počet genů na lidském chromosomu Y je tedy cca 78, přičemž geny pozůstalé nebo transponované z X mají různou funkci, mají homology na X a jsou často exprimované v různých tkáních, geny lokalizované v palindromech jsou exprimované výhradně v </a:t>
            </a:r>
            <a:r>
              <a:rPr lang="cs-CZ" altLang="cs-CZ" dirty="0" err="1" smtClean="0"/>
              <a:t>testes</a:t>
            </a:r>
            <a:r>
              <a:rPr lang="cs-CZ" altLang="cs-CZ" dirty="0" smtClean="0"/>
              <a:t> a často jinde v genomu nemají homologický gen. </a:t>
            </a:r>
          </a:p>
          <a:p>
            <a:endParaRPr lang="cs-CZ" altLang="cs-CZ" dirty="0" smtClean="0"/>
          </a:p>
          <a:p>
            <a:pPr eaLnBrk="1" hangingPunct="1">
              <a:spcBef>
                <a:spcPct val="0"/>
              </a:spcBef>
            </a:pPr>
            <a:r>
              <a:rPr lang="cs-CZ" altLang="cs-CZ" sz="500" dirty="0" err="1" smtClean="0"/>
              <a:t>Info</a:t>
            </a:r>
            <a:r>
              <a:rPr lang="cs-CZ" altLang="cs-CZ" sz="500" dirty="0" smtClean="0"/>
              <a:t> a tabulka z </a:t>
            </a:r>
            <a:r>
              <a:rPr lang="cs-CZ" altLang="cs-CZ" sz="500" dirty="0" err="1" smtClean="0"/>
              <a:t>Skaletsky</a:t>
            </a:r>
            <a:r>
              <a:rPr lang="cs-CZ" altLang="cs-CZ" sz="500" dirty="0" smtClean="0"/>
              <a:t> et al. 2003</a:t>
            </a:r>
          </a:p>
          <a:p>
            <a:endParaRPr lang="cs-CZ" altLang="cs-CZ" dirty="0" smtClean="0"/>
          </a:p>
        </p:txBody>
      </p:sp>
      <p:sp>
        <p:nvSpPr>
          <p:cNvPr id="59396"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spcBef>
                <a:spcPct val="30000"/>
              </a:spcBef>
              <a:defRPr sz="1200">
                <a:solidFill>
                  <a:schemeClr val="tx1"/>
                </a:solidFill>
                <a:latin typeface="Arial" panose="020B0604020202020204" pitchFamily="34" charset="0"/>
              </a:defRPr>
            </a:lvl1pPr>
            <a:lvl2pPr marL="685800" indent="-263525" eaLnBrk="0" hangingPunct="0">
              <a:spcBef>
                <a:spcPct val="30000"/>
              </a:spcBef>
              <a:defRPr sz="1200">
                <a:solidFill>
                  <a:schemeClr val="tx1"/>
                </a:solidFill>
                <a:latin typeface="Arial" panose="020B0604020202020204" pitchFamily="34" charset="0"/>
              </a:defRPr>
            </a:lvl2pPr>
            <a:lvl3pPr marL="1055688" indent="-211138" eaLnBrk="0" hangingPunct="0">
              <a:spcBef>
                <a:spcPct val="30000"/>
              </a:spcBef>
              <a:defRPr sz="1200">
                <a:solidFill>
                  <a:schemeClr val="tx1"/>
                </a:solidFill>
                <a:latin typeface="Arial" panose="020B0604020202020204" pitchFamily="34" charset="0"/>
              </a:defRPr>
            </a:lvl3pPr>
            <a:lvl4pPr marL="1476375" indent="-209550" eaLnBrk="0" hangingPunct="0">
              <a:spcBef>
                <a:spcPct val="30000"/>
              </a:spcBef>
              <a:defRPr sz="1200">
                <a:solidFill>
                  <a:schemeClr val="tx1"/>
                </a:solidFill>
                <a:latin typeface="Arial" panose="020B0604020202020204" pitchFamily="34" charset="0"/>
              </a:defRPr>
            </a:lvl4pPr>
            <a:lvl5pPr marL="1898650" indent="-211138" eaLnBrk="0" hangingPunct="0">
              <a:spcBef>
                <a:spcPct val="30000"/>
              </a:spcBef>
              <a:defRPr sz="1200">
                <a:solidFill>
                  <a:schemeClr val="tx1"/>
                </a:solidFill>
                <a:latin typeface="Arial" panose="020B0604020202020204" pitchFamily="34" charset="0"/>
              </a:defRPr>
            </a:lvl5pPr>
            <a:lvl6pPr marL="2355850" indent="-211138" eaLnBrk="0" fontAlgn="base" hangingPunct="0">
              <a:spcBef>
                <a:spcPct val="30000"/>
              </a:spcBef>
              <a:spcAft>
                <a:spcPct val="0"/>
              </a:spcAft>
              <a:defRPr sz="1200">
                <a:solidFill>
                  <a:schemeClr val="tx1"/>
                </a:solidFill>
                <a:latin typeface="Arial" panose="020B0604020202020204" pitchFamily="34" charset="0"/>
              </a:defRPr>
            </a:lvl6pPr>
            <a:lvl7pPr marL="2813050" indent="-211138" eaLnBrk="0" fontAlgn="base" hangingPunct="0">
              <a:spcBef>
                <a:spcPct val="30000"/>
              </a:spcBef>
              <a:spcAft>
                <a:spcPct val="0"/>
              </a:spcAft>
              <a:defRPr sz="1200">
                <a:solidFill>
                  <a:schemeClr val="tx1"/>
                </a:solidFill>
                <a:latin typeface="Arial" panose="020B0604020202020204" pitchFamily="34" charset="0"/>
              </a:defRPr>
            </a:lvl7pPr>
            <a:lvl8pPr marL="3270250" indent="-211138" eaLnBrk="0" fontAlgn="base" hangingPunct="0">
              <a:spcBef>
                <a:spcPct val="30000"/>
              </a:spcBef>
              <a:spcAft>
                <a:spcPct val="0"/>
              </a:spcAft>
              <a:defRPr sz="1200">
                <a:solidFill>
                  <a:schemeClr val="tx1"/>
                </a:solidFill>
                <a:latin typeface="Arial" panose="020B0604020202020204" pitchFamily="34" charset="0"/>
              </a:defRPr>
            </a:lvl8pPr>
            <a:lvl9pPr marL="3727450" indent="-2111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9330B57-8EB1-4202-9307-BB6E1AC7EE6B}" type="slidenum">
              <a:rPr lang="cs-CZ" altLang="cs-CZ"/>
              <a:pPr algn="r" eaLnBrk="1" hangingPunct="1">
                <a:spcBef>
                  <a:spcPct val="0"/>
                </a:spcBef>
              </a:pPr>
              <a:t>22</a:t>
            </a:fld>
            <a:endParaRPr lang="cs-CZ" altLang="cs-CZ"/>
          </a:p>
        </p:txBody>
      </p:sp>
    </p:spTree>
    <p:extLst>
      <p:ext uri="{BB962C8B-B14F-4D97-AF65-F5344CB8AC3E}">
        <p14:creationId xmlns:p14="http://schemas.microsoft.com/office/powerpoint/2010/main" val="1190539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Pohlaví člověka a většiny</a:t>
            </a:r>
            <a:r>
              <a:rPr lang="cs-CZ" baseline="0" dirty="0" smtClean="0"/>
              <a:t> savců je určeno přítomností nebo absencí genu </a:t>
            </a:r>
            <a:r>
              <a:rPr lang="cs-CZ" i="1" baseline="0" dirty="0" err="1" smtClean="0"/>
              <a:t>Sry</a:t>
            </a:r>
            <a:r>
              <a:rPr lang="cs-CZ" baseline="0" dirty="0" smtClean="0"/>
              <a:t>, který je lokalizovaný na chromosomu Y pod </a:t>
            </a:r>
            <a:r>
              <a:rPr lang="cs-CZ" baseline="0" dirty="0" err="1" smtClean="0"/>
              <a:t>PAR1</a:t>
            </a:r>
            <a:r>
              <a:rPr lang="cs-CZ" baseline="0" dirty="0" smtClean="0"/>
              <a:t>. Ten se začne exprimovat v 6. týdnu embryonálního vývoje a jeho produkt ovlivní expresi dalších genů s genové kaskádě, která zařídí vývoj mužských pohlavních orgánů. Pokud </a:t>
            </a:r>
            <a:r>
              <a:rPr lang="cs-CZ" i="1" baseline="0" dirty="0" err="1" smtClean="0"/>
              <a:t>Sry</a:t>
            </a:r>
            <a:r>
              <a:rPr lang="cs-CZ" baseline="0" dirty="0" smtClean="0"/>
              <a:t> přítomen není, jedinec se vyvíjí v ženu.</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24</a:t>
            </a:fld>
            <a:endParaRPr lang="cs-CZ"/>
          </a:p>
        </p:txBody>
      </p:sp>
    </p:spTree>
    <p:extLst>
      <p:ext uri="{BB962C8B-B14F-4D97-AF65-F5344CB8AC3E}">
        <p14:creationId xmlns:p14="http://schemas.microsoft.com/office/powerpoint/2010/main" val="260457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Vzácně dojde k</a:t>
            </a:r>
            <a:r>
              <a:rPr lang="cs-CZ" baseline="0" dirty="0" smtClean="0"/>
              <a:t> narození muže, který nemá chromosom Y. </a:t>
            </a:r>
            <a:r>
              <a:rPr lang="cs-CZ" dirty="0" smtClean="0"/>
              <a:t> Tito muži XX jsou mají mužské pohlavní orgány a cítí se být muži. V dospělosti bývají menšího vzrůstu, mívají menší </a:t>
            </a:r>
            <a:r>
              <a:rPr lang="cs-CZ" dirty="0" err="1" smtClean="0"/>
              <a:t>testes</a:t>
            </a:r>
            <a:r>
              <a:rPr lang="cs-CZ" dirty="0" smtClean="0"/>
              <a:t> a jsou neplodní. U většiny případů (cca 80%) je postižení způsobeno přenosem genu </a:t>
            </a:r>
            <a:r>
              <a:rPr lang="cs-CZ" i="1" dirty="0" err="1" smtClean="0"/>
              <a:t>Sry</a:t>
            </a:r>
            <a:r>
              <a:rPr lang="cs-CZ" dirty="0" smtClean="0"/>
              <a:t> na chromosom X, ke kterému dojde během meiózy u otce </a:t>
            </a:r>
            <a:r>
              <a:rPr lang="cs-CZ" dirty="0" smtClean="0"/>
              <a:t>postiženého muže. </a:t>
            </a:r>
            <a:r>
              <a:rPr lang="cs-CZ" dirty="0" smtClean="0"/>
              <a:t>Normální vajíčko je oplozeno spermií s chromosomem X, nesoucím </a:t>
            </a:r>
            <a:r>
              <a:rPr lang="cs-CZ" i="1" dirty="0" err="1" smtClean="0"/>
              <a:t>Sry</a:t>
            </a:r>
            <a:r>
              <a:rPr lang="cs-CZ" dirty="0" smtClean="0"/>
              <a:t>. </a:t>
            </a:r>
            <a:r>
              <a:rPr lang="cs-CZ" i="1" dirty="0" err="1" smtClean="0"/>
              <a:t>Sry</a:t>
            </a:r>
            <a:r>
              <a:rPr lang="cs-CZ" dirty="0" smtClean="0"/>
              <a:t> pak spustí expresi genů potřebných pro vývoj v muže, z nichž většina se nachází na </a:t>
            </a:r>
            <a:r>
              <a:rPr lang="cs-CZ" dirty="0" err="1" smtClean="0"/>
              <a:t>autosomech</a:t>
            </a:r>
            <a:r>
              <a:rPr lang="cs-CZ" dirty="0" smtClean="0"/>
              <a:t> a na chromosomu X, čili mimo chromosom Y. Protože na chromosomu Y jsou geny nutné pro vývoj spermií, je muž XX neplodný. V cca 20% případů muži</a:t>
            </a:r>
            <a:r>
              <a:rPr lang="cs-CZ" baseline="0" dirty="0" smtClean="0"/>
              <a:t> XX nemají </a:t>
            </a:r>
            <a:r>
              <a:rPr lang="cs-CZ" i="1" baseline="0" dirty="0" err="1" smtClean="0"/>
              <a:t>Sry</a:t>
            </a:r>
            <a:r>
              <a:rPr lang="cs-CZ" i="0" baseline="0" dirty="0" smtClean="0"/>
              <a:t>, většinou </a:t>
            </a:r>
            <a:r>
              <a:rPr lang="cs-CZ" baseline="0" dirty="0" smtClean="0"/>
              <a:t>není známa příčina. </a:t>
            </a:r>
          </a:p>
          <a:p>
            <a:endParaRPr lang="cs-CZ" dirty="0" smtClean="0"/>
          </a:p>
          <a:p>
            <a:r>
              <a:rPr lang="cs-CZ" dirty="0" smtClean="0"/>
              <a:t>Více </a:t>
            </a:r>
            <a:r>
              <a:rPr lang="cs-CZ" dirty="0" err="1" smtClean="0"/>
              <a:t>info</a:t>
            </a:r>
            <a:r>
              <a:rPr lang="cs-CZ" dirty="0" smtClean="0"/>
              <a:t> na https://ghr.nlm.nih.gov/condition/46xx-testicular-disorder-of-sex-development#genes</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25</a:t>
            </a:fld>
            <a:endParaRPr lang="cs-CZ"/>
          </a:p>
        </p:txBody>
      </p:sp>
    </p:spTree>
    <p:extLst>
      <p:ext uri="{BB962C8B-B14F-4D97-AF65-F5344CB8AC3E}">
        <p14:creationId xmlns:p14="http://schemas.microsoft.com/office/powerpoint/2010/main" val="90326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smtClean="0"/>
              <a:t>Člověk má 23 párů chromosomů, z toho 22 párů jsou </a:t>
            </a:r>
            <a:r>
              <a:rPr lang="cs-CZ" sz="1200" dirty="0" err="1" smtClean="0"/>
              <a:t>autosomy</a:t>
            </a:r>
            <a:r>
              <a:rPr lang="cs-CZ" sz="1200" baseline="0" dirty="0" smtClean="0"/>
              <a:t>, což jsou chromosomy společné </a:t>
            </a:r>
            <a:r>
              <a:rPr lang="cs-CZ" sz="1200" dirty="0" smtClean="0"/>
              <a:t>pro obě pohlaví. Zbývající</a:t>
            </a:r>
            <a:r>
              <a:rPr lang="cs-CZ" sz="1200" baseline="0" dirty="0" smtClean="0"/>
              <a:t> pár jsou pohlavní chromosomy X a Y, přičemž ženy mají dva chromosomy X a žádný Y, muži mají jeden X a jeden Y. </a:t>
            </a:r>
            <a:r>
              <a:rPr lang="cs-CZ" sz="1200" dirty="0" smtClean="0"/>
              <a:t> </a:t>
            </a:r>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a:t>
            </a:fld>
            <a:endParaRPr lang="cs-CZ"/>
          </a:p>
        </p:txBody>
      </p:sp>
    </p:spTree>
    <p:extLst>
      <p:ext uri="{BB962C8B-B14F-4D97-AF65-F5344CB8AC3E}">
        <p14:creationId xmlns:p14="http://schemas.microsoft.com/office/powerpoint/2010/main" val="1395968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26</a:t>
            </a:fld>
            <a:endParaRPr lang="cs-CZ"/>
          </a:p>
        </p:txBody>
      </p:sp>
    </p:spTree>
    <p:extLst>
      <p:ext uri="{BB962C8B-B14F-4D97-AF65-F5344CB8AC3E}">
        <p14:creationId xmlns:p14="http://schemas.microsoft.com/office/powerpoint/2010/main" val="1165743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Znakem</a:t>
            </a:r>
            <a:r>
              <a:rPr lang="cs-CZ" baseline="0" dirty="0" smtClean="0"/>
              <a:t>, který byl dlouhou dobu považován za vázaný na Y chromosom, je nadměrné ochlupení uší. Tento znak je poměrně vzácný (větší výskyt v Indii) a vyskytuje se téměř výhradně u mužů, i když bylo pozorováno několik výskytů u žen (což by mohlo být způsobeno mutací v jiném genu, který by udělal stejný znak, nebo přenosem genu z Y na jiný chromosom, což se občas stane i s </a:t>
            </a:r>
            <a:r>
              <a:rPr lang="cs-CZ" i="1" baseline="0" dirty="0" err="1" smtClean="0"/>
              <a:t>Sry</a:t>
            </a:r>
            <a:r>
              <a:rPr lang="cs-CZ"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  To, jestli je alela pro chlupatost uší umístěna na Y, je stále předmětem (rozhodně ne intenzivního) zkoumání. Existují teorie, že je se na dědičnosti podílejí dva geny, jeden v </a:t>
            </a:r>
            <a:r>
              <a:rPr lang="cs-CZ" baseline="0" dirty="0" err="1" smtClean="0"/>
              <a:t>pseudoautosomální</a:t>
            </a:r>
            <a:r>
              <a:rPr lang="cs-CZ" baseline="0" dirty="0" smtClean="0"/>
              <a:t> oblasti, čili sdílený X a Y, a druhý na unikátní části Y, další teorie praví, že je to znak určen autosomálním genem, který se projevuje jen u mužů. V práci </a:t>
            </a:r>
            <a:r>
              <a:rPr lang="cs-CZ" baseline="0" dirty="0" err="1" smtClean="0"/>
              <a:t>Lee</a:t>
            </a:r>
            <a:r>
              <a:rPr lang="cs-CZ" baseline="0" dirty="0" smtClean="0"/>
              <a:t> et al. 2004 zjistili, že Y chromosomy mužů s chlupatýma ušima si nejsou podobné (patří do různých </a:t>
            </a:r>
            <a:r>
              <a:rPr lang="cs-CZ" baseline="0" dirty="0" err="1" smtClean="0"/>
              <a:t>haploskupin</a:t>
            </a:r>
            <a:r>
              <a:rPr lang="cs-CZ" baseline="0" dirty="0" smtClean="0"/>
              <a:t>, více v populační genetice), takže by tato vzácná mutace musela vzniknou několikrát nezávisle, což je málo pravděpodobné. Navíc </a:t>
            </a:r>
            <a:r>
              <a:rPr lang="cs-CZ" baseline="0" dirty="0" err="1" smtClean="0"/>
              <a:t>sekvenování</a:t>
            </a:r>
            <a:r>
              <a:rPr lang="cs-CZ" baseline="0" dirty="0" smtClean="0"/>
              <a:t> a následná analýza genů na lidském chromosomu Y nenašly žádný kandidátní gen, který by chlupatost uší mohl způsobovat. Čili chlupatost uší s největší pravděpodobností nedělá gen na Y chromosomu, ale ještě to není jisté. </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smtClean="0"/>
              <a:t>Info</a:t>
            </a:r>
            <a:r>
              <a:rPr lang="cs-CZ" dirty="0" smtClean="0"/>
              <a:t> z </a:t>
            </a:r>
            <a:r>
              <a:rPr lang="cs-CZ" dirty="0" err="1" smtClean="0"/>
              <a:t>Lee</a:t>
            </a:r>
            <a:r>
              <a:rPr lang="cs-CZ" dirty="0" smtClean="0"/>
              <a:t> et al. 2004 DOI: 10.1038/sj.ejhg.5201271 </a:t>
            </a:r>
          </a:p>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27</a:t>
            </a:fld>
            <a:endParaRPr lang="cs-CZ"/>
          </a:p>
        </p:txBody>
      </p:sp>
    </p:spTree>
    <p:extLst>
      <p:ext uri="{BB962C8B-B14F-4D97-AF65-F5344CB8AC3E}">
        <p14:creationId xmlns:p14="http://schemas.microsoft.com/office/powerpoint/2010/main" val="167538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chromosomu Y je řada genů, které se exprimují</a:t>
            </a:r>
            <a:r>
              <a:rPr lang="cs-CZ" baseline="0" dirty="0" smtClean="0"/>
              <a:t> v </a:t>
            </a:r>
            <a:r>
              <a:rPr lang="cs-CZ" baseline="0" dirty="0" err="1" smtClean="0"/>
              <a:t>testes</a:t>
            </a:r>
            <a:r>
              <a:rPr lang="cs-CZ" baseline="0" dirty="0" smtClean="0"/>
              <a:t> a jsou klíčové pro správný vývoj spermií. Poškození těchto genů způsobuje narušení vývoje spermií a může vést až k jejich absenci. Jednou z příčin neplodnosti u mužů je a</a:t>
            </a:r>
            <a:r>
              <a:rPr lang="cs-CZ" dirty="0" smtClean="0"/>
              <a:t>zoospermie, což je stav, kdy muž v ejakulátu nemá žádné životaschopné spermie, čili nemůže</a:t>
            </a:r>
            <a:r>
              <a:rPr lang="cs-CZ" baseline="0" dirty="0" smtClean="0"/>
              <a:t> přirozenou cestou počít potomka. Dnes se některé případy dají řešit umělým oplozením, kdy je z varlat extrahován kus tkáně s několika živými spermiemi, a ty jsou následně použity pro umělé oplodnění, kdy je jedna spermie injikována přímo do vajíčka mimo tělo matky (tzv. IVF, </a:t>
            </a:r>
            <a:r>
              <a:rPr lang="cs-CZ" i="1" baseline="0" dirty="0" smtClean="0"/>
              <a:t>in vito </a:t>
            </a:r>
            <a:r>
              <a:rPr lang="cs-CZ" baseline="0" dirty="0" smtClean="0"/>
              <a:t>fertilizace, doslova „oplození ve skle“) a vyvíjející se zárodek je vložen do matčiny dělohy.  Narodí-li se chlapeček, ponese si stejné poškození na chromosomu Y jako jeho otec a stejně jako on bude potřebovat </a:t>
            </a:r>
            <a:r>
              <a:rPr lang="cs-CZ" baseline="0" dirty="0" err="1" smtClean="0"/>
              <a:t>IVF</a:t>
            </a:r>
            <a:r>
              <a:rPr lang="cs-CZ" baseline="0" dirty="0" smtClean="0"/>
              <a:t>, aby zplodil potomka. Pokud se narodí holčička, problém s neplodností zmizel, protože místo poškozeného chromosomu Y dostala zdravé X. </a:t>
            </a:r>
          </a:p>
          <a:p>
            <a:endParaRPr lang="cs-CZ" baseline="0" dirty="0" smtClean="0"/>
          </a:p>
          <a:p>
            <a:r>
              <a:rPr lang="cs-CZ" baseline="0" dirty="0" smtClean="0"/>
              <a:t>Více </a:t>
            </a:r>
            <a:r>
              <a:rPr lang="cs-CZ" baseline="0" dirty="0" err="1" smtClean="0"/>
              <a:t>info</a:t>
            </a:r>
            <a:r>
              <a:rPr lang="cs-CZ" baseline="0" dirty="0" smtClean="0"/>
              <a:t> na https://www.ncbi.nlm.nih.gov/books/NBK1339/</a:t>
            </a:r>
          </a:p>
          <a:p>
            <a:r>
              <a:rPr lang="cs-CZ" baseline="0" dirty="0" smtClean="0"/>
              <a:t>Obrázky z </a:t>
            </a:r>
          </a:p>
          <a:p>
            <a:r>
              <a:rPr lang="cs-CZ" dirty="0" smtClean="0"/>
              <a:t>https://www.microscopeinternational.com/brand/all-brand/olympus-microscopes/</a:t>
            </a:r>
          </a:p>
          <a:p>
            <a:r>
              <a:rPr lang="cs-CZ" dirty="0" smtClean="0"/>
              <a:t>http://www.sciencenutshell.com/assisted-reproduction-a-wild-challenge-to-beat-extinction/</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28</a:t>
            </a:fld>
            <a:endParaRPr lang="cs-CZ"/>
          </a:p>
        </p:txBody>
      </p:sp>
    </p:spTree>
    <p:extLst>
      <p:ext uri="{BB962C8B-B14F-4D97-AF65-F5344CB8AC3E}">
        <p14:creationId xmlns:p14="http://schemas.microsoft.com/office/powerpoint/2010/main" val="4137934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Zásadní informací je to, že znak je vázaný na chromosom Y, takže se dědí výhradně po </a:t>
            </a:r>
            <a:r>
              <a:rPr lang="cs-CZ" dirty="0" err="1" smtClean="0"/>
              <a:t>paternální</a:t>
            </a:r>
            <a:r>
              <a:rPr lang="cs-CZ" dirty="0" smtClean="0"/>
              <a:t> linii, samičky skvrnité nikdy nebudou. Další důležitá</a:t>
            </a:r>
            <a:r>
              <a:rPr lang="cs-CZ" baseline="0" dirty="0" smtClean="0"/>
              <a:t> informace se týká penetrance, která je 100% při </a:t>
            </a:r>
            <a:r>
              <a:rPr lang="cs-CZ" baseline="0" dirty="0" err="1" smtClean="0"/>
              <a:t>22°C</a:t>
            </a:r>
            <a:r>
              <a:rPr lang="cs-CZ" baseline="0" dirty="0" smtClean="0"/>
              <a:t> a jen 42% při </a:t>
            </a:r>
            <a:r>
              <a:rPr lang="cs-CZ" baseline="0" dirty="0" err="1" smtClean="0"/>
              <a:t>26°C</a:t>
            </a:r>
            <a:r>
              <a:rPr lang="cs-CZ" baseline="0" dirty="0" smtClean="0"/>
              <a:t>. Protože sameček je skvrnitý, předá tuto alelu všem svým synům a ti svým synům, čili kolik procent samců bude skvrnitých záleží pouze na tom, při jaké je chováme teplotě.   </a:t>
            </a:r>
            <a:r>
              <a:rPr lang="cs-CZ" dirty="0" smtClean="0"/>
              <a:t> </a:t>
            </a:r>
          </a:p>
          <a:p>
            <a:endParaRPr lang="cs-CZ" dirty="0" smtClean="0"/>
          </a:p>
          <a:p>
            <a:r>
              <a:rPr lang="cs-CZ" dirty="0" smtClean="0"/>
              <a:t>Obrázky z http://livefins.com/product/gambusia-holbrooki-melanistic-spotted-trio-1-male-2-females-fry-with-free-shipping/</a:t>
            </a:r>
          </a:p>
          <a:p>
            <a:r>
              <a:rPr lang="cs-CZ" dirty="0" smtClean="0"/>
              <a:t>https://www.sccgov.org/sites/vector/Pages/mosquitofish.aspx</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29</a:t>
            </a:fld>
            <a:endParaRPr lang="cs-CZ"/>
          </a:p>
        </p:txBody>
      </p:sp>
    </p:spTree>
    <p:extLst>
      <p:ext uri="{BB962C8B-B14F-4D97-AF65-F5344CB8AC3E}">
        <p14:creationId xmlns:p14="http://schemas.microsoft.com/office/powerpoint/2010/main" val="249202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Drosophila</a:t>
            </a:r>
            <a:r>
              <a:rPr lang="cs-CZ" dirty="0" smtClean="0"/>
              <a:t> </a:t>
            </a:r>
            <a:r>
              <a:rPr lang="cs-CZ" dirty="0" err="1" smtClean="0"/>
              <a:t>melanogaster</a:t>
            </a:r>
            <a:r>
              <a:rPr lang="cs-CZ" baseline="0" dirty="0" smtClean="0"/>
              <a:t> má stejně jako my chromosomální určení pohlaví XX/</a:t>
            </a:r>
            <a:r>
              <a:rPr lang="cs-CZ" baseline="0" dirty="0" err="1" smtClean="0"/>
              <a:t>XY</a:t>
            </a:r>
            <a:r>
              <a:rPr lang="cs-CZ" baseline="0" dirty="0" smtClean="0"/>
              <a:t>, ale Y nehraje v určení pohlaví žádnou roli. Pohlaví je určeno poměrem chromosomů X a sad </a:t>
            </a:r>
            <a:r>
              <a:rPr lang="cs-CZ" baseline="0" dirty="0" err="1" smtClean="0"/>
              <a:t>autosomů</a:t>
            </a:r>
            <a:r>
              <a:rPr lang="cs-CZ" baseline="0" dirty="0" smtClean="0"/>
              <a:t> (</a:t>
            </a:r>
            <a:r>
              <a:rPr lang="cs-CZ" baseline="0" dirty="0" err="1" smtClean="0"/>
              <a:t>2X:2A</a:t>
            </a:r>
            <a:r>
              <a:rPr lang="cs-CZ" baseline="0" dirty="0" smtClean="0"/>
              <a:t> = 1, čili samice, </a:t>
            </a:r>
            <a:r>
              <a:rPr lang="cs-CZ" baseline="0" dirty="0" err="1" smtClean="0"/>
              <a:t>1X:2A</a:t>
            </a:r>
            <a:r>
              <a:rPr lang="cs-CZ" baseline="0" dirty="0" smtClean="0"/>
              <a:t> = 0,5, což je samec). </a:t>
            </a:r>
          </a:p>
          <a:p>
            <a:r>
              <a:rPr lang="cs-CZ" baseline="0" dirty="0" smtClean="0"/>
              <a:t>Pro zajímavost: počítání X a </a:t>
            </a:r>
            <a:r>
              <a:rPr lang="cs-CZ" baseline="0" dirty="0" err="1" smtClean="0"/>
              <a:t>autosomů</a:t>
            </a:r>
            <a:r>
              <a:rPr lang="cs-CZ" baseline="0" dirty="0" smtClean="0"/>
              <a:t> je realizováno prostřednictvím tzv. </a:t>
            </a:r>
            <a:r>
              <a:rPr lang="cs-CZ" baseline="0" dirty="0" err="1" smtClean="0"/>
              <a:t>numerátorů</a:t>
            </a:r>
            <a:r>
              <a:rPr lang="cs-CZ" baseline="0" dirty="0" smtClean="0"/>
              <a:t>, což je několik genů umístěných na X, jejichž produkty aktivují gen </a:t>
            </a:r>
            <a:r>
              <a:rPr lang="cs-CZ" i="1" baseline="0" dirty="0" err="1" smtClean="0"/>
              <a:t>Sxl</a:t>
            </a:r>
            <a:r>
              <a:rPr lang="cs-CZ" baseline="0" dirty="0" smtClean="0"/>
              <a:t> (</a:t>
            </a:r>
            <a:r>
              <a:rPr lang="cs-CZ" i="1" baseline="0" dirty="0" smtClean="0"/>
              <a:t>Sex </a:t>
            </a:r>
            <a:r>
              <a:rPr lang="cs-CZ" i="1" baseline="0" dirty="0" err="1" smtClean="0"/>
              <a:t>lethal</a:t>
            </a:r>
            <a:r>
              <a:rPr lang="cs-CZ" baseline="0" dirty="0" smtClean="0"/>
              <a:t>), který nasměruje vývoj jedince v samičku, a </a:t>
            </a:r>
            <a:r>
              <a:rPr lang="cs-CZ" baseline="0" dirty="0" err="1" smtClean="0"/>
              <a:t>denominátorů</a:t>
            </a:r>
            <a:r>
              <a:rPr lang="cs-CZ" baseline="0" dirty="0" smtClean="0"/>
              <a:t>, genů na </a:t>
            </a:r>
            <a:r>
              <a:rPr lang="cs-CZ" baseline="0" dirty="0" err="1" smtClean="0"/>
              <a:t>autosomech</a:t>
            </a:r>
            <a:r>
              <a:rPr lang="cs-CZ" baseline="0" dirty="0" smtClean="0"/>
              <a:t>, které jim v tom brání. Jen dva chromosomy X poskytnou dost </a:t>
            </a:r>
            <a:r>
              <a:rPr lang="cs-CZ" baseline="0" dirty="0" err="1" smtClean="0"/>
              <a:t>numerátorů</a:t>
            </a:r>
            <a:r>
              <a:rPr lang="cs-CZ" baseline="0" dirty="0" smtClean="0"/>
              <a:t>, aby byly schopny </a:t>
            </a:r>
            <a:r>
              <a:rPr lang="cs-CZ" i="1" baseline="0" dirty="0" err="1" smtClean="0"/>
              <a:t>Sxl</a:t>
            </a:r>
            <a:r>
              <a:rPr lang="cs-CZ" i="1" baseline="0" dirty="0" smtClean="0"/>
              <a:t> </a:t>
            </a:r>
            <a:r>
              <a:rPr lang="cs-CZ" baseline="0" dirty="0" smtClean="0"/>
              <a:t>zapnout.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30</a:t>
            </a:fld>
            <a:endParaRPr lang="cs-CZ"/>
          </a:p>
        </p:txBody>
      </p:sp>
    </p:spTree>
    <p:extLst>
      <p:ext uri="{BB962C8B-B14F-4D97-AF65-F5344CB8AC3E}">
        <p14:creationId xmlns:p14="http://schemas.microsoft.com/office/powerpoint/2010/main" val="1450486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Hemofilie je choroba</a:t>
            </a:r>
            <a:r>
              <a:rPr lang="cs-CZ" baseline="0" dirty="0" smtClean="0"/>
              <a:t> způsobená poruchou srážení krve. Nejčastějším typem je hemofilie typu A (mutace v genu pro faktor VIII), dále typu B (mutace v genu pro faktor IX), oba geny jsou lokalizovány  na chromosomu X. Jejich produkty se účastní kaskády, která je aktivována při poranění a na jejímž konci je přeměna protrombinu a fibrinogenu na aktivní formy trombin a fibrin. Dlouhá vlákna fibrinu zachycují krevní destičky a vytvoří tak sraženinu. Pokud chybí některý z faktorů, ke tvorbě sraženiny nedojde a postižený člověk krvácí dlouho i z malé ranky. Dříve byla hemofilie smrtelné onemocnění a postižení lidé se dožívali nízkého věku. Od 60. let 20. století se hemofilici léčili podáváním srážlivého faktoru izolovaného z krve velkého množství dárců, což bylo jednak velmi drahé a tedy ne všem dostupné, a také to bylo velmi nebezpečné, protože se v té době mezi dárci krve nacházeli HIV pozitivní jedinci. Mnoho hemofiliků tak zemřelo na AIDS, který získali kvůli kontaminaci krevního preparátu HIV. Později se začal srážlivý faktor vyrábět z geneticky upravených buněčných linií z </a:t>
            </a:r>
            <a:r>
              <a:rPr lang="cs-CZ" baseline="0" dirty="0" err="1" smtClean="0"/>
              <a:t>ovárií</a:t>
            </a:r>
            <a:r>
              <a:rPr lang="cs-CZ" baseline="0" dirty="0" smtClean="0"/>
              <a:t> křečíka čínského, do kterých byl vnesen gen pro příslušný srážlivý faktor, a které dokázaly protein syntetizovat ve velkém množství. Výroba je tak mnohem levnější a produkt není nebezpečný. </a:t>
            </a:r>
          </a:p>
          <a:p>
            <a:endParaRPr lang="cs-CZ" baseline="0" dirty="0" smtClean="0"/>
          </a:p>
          <a:p>
            <a:r>
              <a:rPr lang="cs-CZ" baseline="0" dirty="0" smtClean="0"/>
              <a:t>Obrázek zjednodušené dráhy vedoucí k sražení krve podle </a:t>
            </a:r>
            <a:r>
              <a:rPr lang="cs-CZ" baseline="0" dirty="0" err="1" smtClean="0"/>
              <a:t>Dr</a:t>
            </a:r>
            <a:r>
              <a:rPr lang="cs-CZ" baseline="0" dirty="0" smtClean="0"/>
              <a:t> Graham </a:t>
            </a:r>
            <a:r>
              <a:rPr lang="cs-CZ" baseline="0" dirty="0" err="1" smtClean="0"/>
              <a:t>Beards</a:t>
            </a:r>
            <a:r>
              <a:rPr lang="cs-CZ" baseline="0" dirty="0" smtClean="0"/>
              <a:t> z </a:t>
            </a:r>
            <a:r>
              <a:rPr lang="cs-CZ" baseline="0" dirty="0" err="1" smtClean="0"/>
              <a:t>Wikipedia</a:t>
            </a:r>
            <a:r>
              <a:rPr lang="cs-CZ" baseline="0" dirty="0" smtClean="0"/>
              <a:t> a Genetika (</a:t>
            </a:r>
            <a:r>
              <a:rPr lang="cs-CZ" baseline="0" dirty="0" err="1" smtClean="0"/>
              <a:t>Snustad</a:t>
            </a:r>
            <a:r>
              <a:rPr lang="cs-CZ" baseline="0" dirty="0" smtClean="0"/>
              <a:t> a </a:t>
            </a:r>
            <a:r>
              <a:rPr lang="cs-CZ" baseline="0" dirty="0" err="1" smtClean="0"/>
              <a:t>Simmons</a:t>
            </a:r>
            <a:r>
              <a:rPr lang="cs-CZ" baseline="0" dirty="0" smtClean="0"/>
              <a:t>)</a:t>
            </a:r>
          </a:p>
          <a:p>
            <a:r>
              <a:rPr lang="cs-CZ" baseline="0" dirty="0" smtClean="0"/>
              <a:t>Obrázek krevní sraženiny (= červených krvinek v síti fibrinu) z https://</a:t>
            </a:r>
            <a:r>
              <a:rPr lang="cs-CZ" baseline="0" dirty="0" err="1" smtClean="0"/>
              <a:t>www.britannica.com</a:t>
            </a:r>
            <a:r>
              <a:rPr lang="cs-CZ" baseline="0" dirty="0" smtClean="0"/>
              <a:t>/science/</a:t>
            </a:r>
            <a:r>
              <a:rPr lang="cs-CZ" baseline="0" dirty="0" err="1" smtClean="0"/>
              <a:t>coagulation-of-blood</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39</a:t>
            </a:fld>
            <a:endParaRPr lang="cs-CZ"/>
          </a:p>
        </p:txBody>
      </p:sp>
    </p:spTree>
    <p:extLst>
      <p:ext uri="{BB962C8B-B14F-4D97-AF65-F5344CB8AC3E}">
        <p14:creationId xmlns:p14="http://schemas.microsoft.com/office/powerpoint/2010/main" val="2640533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Hemofilii typu A se také říká královská, protože byla dříve rozšířena v evropských královských rodinách mezi potomky anglické královny Victorie, která byla přenašečkou (původ mutace není známý).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40</a:t>
            </a:fld>
            <a:endParaRPr lang="cs-CZ"/>
          </a:p>
        </p:txBody>
      </p:sp>
    </p:spTree>
    <p:extLst>
      <p:ext uri="{BB962C8B-B14F-4D97-AF65-F5344CB8AC3E}">
        <p14:creationId xmlns:p14="http://schemas.microsoft.com/office/powerpoint/2010/main" val="2022662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Hemofilii typu A se také říká královská, protože byla dříve rozšířena v evropských královských rodinách mezi potomky anglické královny Victorie, která byla přenašečkou (původ mutace není známý).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41</a:t>
            </a:fld>
            <a:endParaRPr lang="cs-CZ"/>
          </a:p>
        </p:txBody>
      </p:sp>
    </p:spTree>
    <p:extLst>
      <p:ext uri="{BB962C8B-B14F-4D97-AF65-F5344CB8AC3E}">
        <p14:creationId xmlns:p14="http://schemas.microsoft.com/office/powerpoint/2010/main" val="2022662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Protože</a:t>
            </a:r>
            <a:r>
              <a:rPr lang="cs-CZ" baseline="0" dirty="0" smtClean="0"/>
              <a:t> matka ženy má syna hemofilika, musí mít recesivní alely pro hemofilii. Zároveň sama jí netrpí, takže je </a:t>
            </a:r>
            <a:r>
              <a:rPr lang="cs-CZ" baseline="0" dirty="0" err="1" smtClean="0"/>
              <a:t>heterozygotka</a:t>
            </a:r>
            <a:r>
              <a:rPr lang="cs-CZ" baseline="0" dirty="0" smtClean="0"/>
              <a:t> - přenašečka. Pravděpodobnost, že recesivní alelu přenesla na svou dceru, je ½. Aby dítě trpělo hemofilií, musí dostat recesivní alelu od matky a zároveň být chlapec, protože dcera by hemofilii nedostala (otec jí předá zdravou alelu). Pravděpodobnost obojího je ½. Protože dítě bude trpět hemofilií, pokud tuto tři jevy nastanou naráz, musíme pravděpodobnosti každého jevu vynásobit mezi sebou, čili </a:t>
            </a:r>
            <a:r>
              <a:rPr lang="cs-CZ" i="1" baseline="0" dirty="0" smtClean="0"/>
              <a:t>p</a:t>
            </a:r>
            <a:r>
              <a:rPr lang="cs-CZ" baseline="0" dirty="0" smtClean="0"/>
              <a:t> = (½)</a:t>
            </a:r>
            <a:r>
              <a:rPr lang="cs-CZ" baseline="30000" dirty="0" smtClean="0"/>
              <a:t>3</a:t>
            </a:r>
            <a:r>
              <a:rPr lang="cs-CZ" baseline="0" dirty="0" smtClean="0"/>
              <a:t>= 1/8.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43</a:t>
            </a:fld>
            <a:endParaRPr lang="cs-CZ"/>
          </a:p>
        </p:txBody>
      </p:sp>
    </p:spTree>
    <p:extLst>
      <p:ext uri="{BB962C8B-B14F-4D97-AF65-F5344CB8AC3E}">
        <p14:creationId xmlns:p14="http://schemas.microsoft.com/office/powerpoint/2010/main" val="3916472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Barevné vidění u člověka zajišťují čípky, což jsou specializované buňky v oční sítnici.</a:t>
            </a:r>
            <a:r>
              <a:rPr lang="cs-CZ" baseline="0" dirty="0" smtClean="0"/>
              <a:t> Je zprostředkováno třemi</a:t>
            </a:r>
            <a:r>
              <a:rPr lang="cs-CZ" dirty="0" smtClean="0"/>
              <a:t> druhy proteinů, které fungují</a:t>
            </a:r>
            <a:r>
              <a:rPr lang="cs-CZ" baseline="0" dirty="0" smtClean="0"/>
              <a:t> jako receptory světla o určité vlnové délce, každý čípek má jen jeden druh proteinu. Jeden receptor vnímá modrou barvu a gen, který ho kóduje, je umístěn na </a:t>
            </a:r>
            <a:r>
              <a:rPr lang="cs-CZ" baseline="0" dirty="0" err="1" smtClean="0"/>
              <a:t>autosomu</a:t>
            </a:r>
            <a:r>
              <a:rPr lang="cs-CZ" baseline="0" dirty="0" smtClean="0"/>
              <a:t>. </a:t>
            </a:r>
            <a:r>
              <a:rPr lang="cs-CZ" baseline="0" dirty="0" smtClean="0"/>
              <a:t>Geny pro proteiny </a:t>
            </a:r>
            <a:r>
              <a:rPr lang="cs-CZ" baseline="0" dirty="0" smtClean="0"/>
              <a:t>vnímající zelenou a červenou barvu jsou lokalizované na chromosomu X, takže jejich recesivní nefunkční alely se u mužů mohou projevit, protože muži nemají druhý chromosom X, který by mohl nést zdravou alelu. Ženy jsou barvoslepé, pokud mají nefunkční alely na obou chromosomech X. </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44</a:t>
            </a:fld>
            <a:endParaRPr lang="cs-CZ"/>
          </a:p>
        </p:txBody>
      </p:sp>
    </p:spTree>
    <p:extLst>
      <p:ext uri="{BB962C8B-B14F-4D97-AF65-F5344CB8AC3E}">
        <p14:creationId xmlns:p14="http://schemas.microsoft.com/office/powerpoint/2010/main" val="186648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a:t>
            </a:fld>
            <a:endParaRPr lang="cs-CZ"/>
          </a:p>
        </p:txBody>
      </p:sp>
    </p:spTree>
    <p:extLst>
      <p:ext uri="{BB962C8B-B14F-4D97-AF65-F5344CB8AC3E}">
        <p14:creationId xmlns:p14="http://schemas.microsoft.com/office/powerpoint/2010/main" val="2683823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Ishiharovy</a:t>
            </a:r>
            <a:r>
              <a:rPr lang="cs-CZ" dirty="0" smtClean="0"/>
              <a:t> tabulky jsou</a:t>
            </a:r>
            <a:r>
              <a:rPr lang="cs-CZ" baseline="0" dirty="0" smtClean="0"/>
              <a:t> obrázky, které obsahují různě barevné číslice a linky za barevném pozadí. Test je udělaný tak, že jedinci ze změněným vnímáním barev buď číslice nevidí, nebo vidí něco jiného, než člověk s normálním viděním barev. Test tak </a:t>
            </a:r>
            <a:r>
              <a:rPr lang="cs-CZ" dirty="0" smtClean="0"/>
              <a:t>odhalí barvoslepost</a:t>
            </a:r>
            <a:r>
              <a:rPr lang="cs-CZ" baseline="0" dirty="0" smtClean="0"/>
              <a:t> a její typ. </a:t>
            </a:r>
          </a:p>
          <a:p>
            <a:r>
              <a:rPr lang="cs-CZ" baseline="0" dirty="0" smtClean="0"/>
              <a:t>  Na obrázku je simulace vidění u jednotlivých poruch barevného vnímání. Zdraví jedinci vidí na prvním obrázku zelenou dvojku na růžovém pozadí, pro lidi s mutací v červeném receptoru je číslice neviditelná a lidé s mutací v modrém/zeleném receptoru vidí obrázek v jiných barvách. </a:t>
            </a:r>
            <a:endParaRPr lang="cs-CZ" dirty="0" smtClean="0"/>
          </a:p>
          <a:p>
            <a:endParaRPr lang="cs-CZ" dirty="0" smtClean="0"/>
          </a:p>
          <a:p>
            <a:r>
              <a:rPr lang="cs-CZ" dirty="0" smtClean="0"/>
              <a:t>Obrázek z https://</a:t>
            </a:r>
            <a:r>
              <a:rPr lang="cs-CZ" dirty="0" err="1" smtClean="0"/>
              <a:t>en.wikipedia.org</a:t>
            </a:r>
            <a:r>
              <a:rPr lang="cs-CZ" dirty="0" smtClean="0"/>
              <a:t>/wiki/</a:t>
            </a:r>
            <a:r>
              <a:rPr lang="cs-CZ" dirty="0" err="1" smtClean="0"/>
              <a:t>Color_blindness</a:t>
            </a:r>
            <a:r>
              <a:rPr lang="cs-CZ" dirty="0" smtClean="0"/>
              <a:t>#/media/</a:t>
            </a:r>
            <a:r>
              <a:rPr lang="cs-CZ" dirty="0" err="1" smtClean="0"/>
              <a:t>File:Ishihara_compare_1.jpg</a:t>
            </a:r>
            <a:endParaRPr lang="cs-CZ" dirty="0" smtClean="0"/>
          </a:p>
          <a:p>
            <a:r>
              <a:rPr lang="cs-CZ" dirty="0" smtClean="0"/>
              <a:t>Video</a:t>
            </a:r>
            <a:r>
              <a:rPr lang="cs-CZ" baseline="0" dirty="0" smtClean="0"/>
              <a:t> s demonstrací </a:t>
            </a:r>
            <a:r>
              <a:rPr lang="cs-CZ" baseline="0" dirty="0" err="1" smtClean="0"/>
              <a:t>Ishiharova</a:t>
            </a:r>
            <a:r>
              <a:rPr lang="cs-CZ" baseline="0" dirty="0" smtClean="0"/>
              <a:t> testu: https://</a:t>
            </a:r>
            <a:r>
              <a:rPr lang="cs-CZ" baseline="0" dirty="0" err="1" smtClean="0"/>
              <a:t>www.youtube.com</a:t>
            </a:r>
            <a:r>
              <a:rPr lang="cs-CZ" baseline="0" dirty="0" smtClean="0"/>
              <a:t>/</a:t>
            </a:r>
            <a:r>
              <a:rPr lang="cs-CZ" baseline="0" dirty="0" err="1" smtClean="0"/>
              <a:t>watch?v</a:t>
            </a:r>
            <a:r>
              <a:rPr lang="cs-CZ" baseline="0" dirty="0" smtClean="0"/>
              <a:t>=</a:t>
            </a:r>
            <a:r>
              <a:rPr lang="cs-CZ" baseline="0" dirty="0" err="1" smtClean="0"/>
              <a:t>hwGDOJyZJnk</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45</a:t>
            </a:fld>
            <a:endParaRPr lang="cs-CZ"/>
          </a:p>
        </p:txBody>
      </p:sp>
    </p:spTree>
    <p:extLst>
      <p:ext uri="{BB962C8B-B14F-4D97-AF65-F5344CB8AC3E}">
        <p14:creationId xmlns:p14="http://schemas.microsoft.com/office/powerpoint/2010/main" val="2078803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Daltonismus</a:t>
            </a:r>
            <a:r>
              <a:rPr lang="cs-CZ" baseline="0" dirty="0" smtClean="0"/>
              <a:t> (neschopnost rozpoznat červenou a zelenou barvu) je způsoben recesivní alelou na X. Muži jí tedy nemohou zdědit od otce, protože od něj dostanou chromosom Y.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48</a:t>
            </a:fld>
            <a:endParaRPr lang="cs-CZ"/>
          </a:p>
        </p:txBody>
      </p:sp>
    </p:spTree>
    <p:extLst>
      <p:ext uri="{BB962C8B-B14F-4D97-AF65-F5344CB8AC3E}">
        <p14:creationId xmlns:p14="http://schemas.microsoft.com/office/powerpoint/2010/main" val="1609645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Thomas </a:t>
            </a:r>
            <a:r>
              <a:rPr lang="cs-CZ" sz="1200" kern="1200" dirty="0" err="1" smtClean="0">
                <a:solidFill>
                  <a:schemeClr val="tx1"/>
                </a:solidFill>
                <a:effectLst/>
                <a:latin typeface="+mn-lt"/>
                <a:ea typeface="+mn-ea"/>
                <a:cs typeface="+mn-cs"/>
              </a:rPr>
              <a:t>Hunt</a:t>
            </a:r>
            <a:r>
              <a:rPr lang="cs-CZ" sz="1200" kern="1200" dirty="0" smtClean="0">
                <a:solidFill>
                  <a:schemeClr val="tx1"/>
                </a:solidFill>
                <a:effectLst/>
                <a:latin typeface="+mn-lt"/>
                <a:ea typeface="+mn-ea"/>
                <a:cs typeface="+mn-cs"/>
              </a:rPr>
              <a:t> Morgan byl jedním ze zakladatelů genetiky. V době počátků jeho práce nebylo jasné, kde v buňce jsou umístěny dědičné faktory – geny, která poprvé popsal Mendel a po něm další genetici. Existovala sice chromosomová teorie, podle které byly geny umístěny na chromosomech, ale Morgan jí zpočátku nevěřil a byl jejím odpůrcem. Byl prvním genetikem, který začal využívat octomilku </a:t>
            </a:r>
            <a:r>
              <a:rPr lang="cs-CZ" sz="1200" i="1" kern="1200" dirty="0" err="1" smtClean="0">
                <a:solidFill>
                  <a:schemeClr val="tx1"/>
                </a:solidFill>
                <a:effectLst/>
                <a:latin typeface="+mn-lt"/>
                <a:ea typeface="+mn-ea"/>
                <a:cs typeface="+mn-cs"/>
              </a:rPr>
              <a:t>Drosophila</a:t>
            </a:r>
            <a:r>
              <a:rPr lang="cs-CZ" sz="1200" i="1"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melanogaster</a:t>
            </a:r>
            <a:r>
              <a:rPr lang="cs-CZ" sz="1200" i="1"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jako genetický model. První mutací, kterou u ní objevil, byla mutace </a:t>
            </a:r>
            <a:r>
              <a:rPr lang="cs-CZ" sz="1200" i="1" kern="1200" dirty="0" err="1" smtClean="0">
                <a:solidFill>
                  <a:schemeClr val="tx1"/>
                </a:solidFill>
                <a:effectLst/>
                <a:latin typeface="+mn-lt"/>
                <a:ea typeface="+mn-ea"/>
                <a:cs typeface="+mn-cs"/>
              </a:rPr>
              <a:t>white</a:t>
            </a:r>
            <a:r>
              <a:rPr lang="cs-CZ" sz="1200" kern="1200" dirty="0" smtClean="0">
                <a:solidFill>
                  <a:schemeClr val="tx1"/>
                </a:solidFill>
                <a:effectLst/>
                <a:latin typeface="+mn-lt"/>
                <a:ea typeface="+mn-ea"/>
                <a:cs typeface="+mn-cs"/>
              </a:rPr>
              <a:t>, způsobující bílé oči (divoká octomilka má oči červené). Tato mutace byla recesivní a vykazovala tzv. dědičnost křížem, což znamená, že homozygotní červenooké samice křížené s </a:t>
            </a:r>
            <a:r>
              <a:rPr lang="cs-CZ" sz="1200" kern="1200" dirty="0" err="1" smtClean="0">
                <a:solidFill>
                  <a:schemeClr val="tx1"/>
                </a:solidFill>
                <a:effectLst/>
                <a:latin typeface="+mn-lt"/>
                <a:ea typeface="+mn-ea"/>
                <a:cs typeface="+mn-cs"/>
              </a:rPr>
              <a:t>bělookým</a:t>
            </a:r>
            <a:r>
              <a:rPr lang="cs-CZ" sz="1200" kern="1200" dirty="0" smtClean="0">
                <a:solidFill>
                  <a:schemeClr val="tx1"/>
                </a:solidFill>
                <a:effectLst/>
                <a:latin typeface="+mn-lt"/>
                <a:ea typeface="+mn-ea"/>
                <a:cs typeface="+mn-cs"/>
              </a:rPr>
              <a:t> samcem dají červenooké </a:t>
            </a:r>
            <a:r>
              <a:rPr lang="cs-CZ" sz="1200" kern="1200" dirty="0" err="1" smtClean="0">
                <a:solidFill>
                  <a:schemeClr val="tx1"/>
                </a:solidFill>
                <a:effectLst/>
                <a:latin typeface="+mn-lt"/>
                <a:ea typeface="+mn-ea"/>
                <a:cs typeface="+mn-cs"/>
              </a:rPr>
              <a:t>potomsto</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F1</a:t>
            </a:r>
            <a:r>
              <a:rPr lang="cs-CZ" sz="1200" kern="1200" dirty="0" smtClean="0">
                <a:solidFill>
                  <a:schemeClr val="tx1"/>
                </a:solidFill>
                <a:effectLst/>
                <a:latin typeface="+mn-lt"/>
                <a:ea typeface="+mn-ea"/>
                <a:cs typeface="+mn-cs"/>
              </a:rPr>
              <a:t> (bez ohledu na pohlaví), které vyprodukuje </a:t>
            </a:r>
            <a:r>
              <a:rPr lang="cs-CZ" sz="1200" kern="1200" dirty="0" err="1" smtClean="0">
                <a:solidFill>
                  <a:schemeClr val="tx1"/>
                </a:solidFill>
                <a:effectLst/>
                <a:latin typeface="+mn-lt"/>
                <a:ea typeface="+mn-ea"/>
                <a:cs typeface="+mn-cs"/>
              </a:rPr>
              <a:t>F2</a:t>
            </a:r>
            <a:r>
              <a:rPr lang="cs-CZ" sz="1200" kern="1200" dirty="0" smtClean="0">
                <a:solidFill>
                  <a:schemeClr val="tx1"/>
                </a:solidFill>
                <a:effectLst/>
                <a:latin typeface="+mn-lt"/>
                <a:ea typeface="+mn-ea"/>
                <a:cs typeface="+mn-cs"/>
              </a:rPr>
              <a:t>, kde samice jsou všechny červenooké, zatímco ½ samců je </a:t>
            </a:r>
            <a:r>
              <a:rPr lang="cs-CZ" sz="1200" kern="1200" dirty="0" err="1" smtClean="0">
                <a:solidFill>
                  <a:schemeClr val="tx1"/>
                </a:solidFill>
                <a:effectLst/>
                <a:latin typeface="+mn-lt"/>
                <a:ea typeface="+mn-ea"/>
                <a:cs typeface="+mn-cs"/>
              </a:rPr>
              <a:t>bělookých</a:t>
            </a:r>
            <a:r>
              <a:rPr lang="cs-CZ" sz="1200" kern="1200" dirty="0" smtClean="0">
                <a:solidFill>
                  <a:schemeClr val="tx1"/>
                </a:solidFill>
                <a:effectLst/>
                <a:latin typeface="+mn-lt"/>
                <a:ea typeface="+mn-ea"/>
                <a:cs typeface="+mn-cs"/>
              </a:rPr>
              <a:t> a ½ červenookých. Opačné křížení, tedy homozygotní </a:t>
            </a:r>
            <a:r>
              <a:rPr lang="cs-CZ" sz="1200" kern="1200" dirty="0" err="1" smtClean="0">
                <a:solidFill>
                  <a:schemeClr val="tx1"/>
                </a:solidFill>
                <a:effectLst/>
                <a:latin typeface="+mn-lt"/>
                <a:ea typeface="+mn-ea"/>
                <a:cs typeface="+mn-cs"/>
              </a:rPr>
              <a:t>bělooké</a:t>
            </a:r>
            <a:r>
              <a:rPr lang="cs-CZ" sz="1200" kern="1200" dirty="0" smtClean="0">
                <a:solidFill>
                  <a:schemeClr val="tx1"/>
                </a:solidFill>
                <a:effectLst/>
                <a:latin typeface="+mn-lt"/>
                <a:ea typeface="+mn-ea"/>
                <a:cs typeface="+mn-cs"/>
              </a:rPr>
              <a:t> samice s červenookým samcem dá </a:t>
            </a:r>
            <a:r>
              <a:rPr lang="cs-CZ" sz="1200" kern="1200" dirty="0" err="1" smtClean="0">
                <a:solidFill>
                  <a:schemeClr val="tx1"/>
                </a:solidFill>
                <a:effectLst/>
                <a:latin typeface="+mn-lt"/>
                <a:ea typeface="+mn-ea"/>
                <a:cs typeface="+mn-cs"/>
              </a:rPr>
              <a:t>F1</a:t>
            </a:r>
            <a:r>
              <a:rPr lang="cs-CZ" sz="1200" kern="1200" dirty="0" smtClean="0">
                <a:solidFill>
                  <a:schemeClr val="tx1"/>
                </a:solidFill>
                <a:effectLst/>
                <a:latin typeface="+mn-lt"/>
                <a:ea typeface="+mn-ea"/>
                <a:cs typeface="+mn-cs"/>
              </a:rPr>
              <a:t>, kde všichni samci jsou </a:t>
            </a:r>
            <a:r>
              <a:rPr lang="cs-CZ" sz="1200" kern="1200" dirty="0" err="1" smtClean="0">
                <a:solidFill>
                  <a:schemeClr val="tx1"/>
                </a:solidFill>
                <a:effectLst/>
                <a:latin typeface="+mn-lt"/>
                <a:ea typeface="+mn-ea"/>
                <a:cs typeface="+mn-cs"/>
              </a:rPr>
              <a:t>běloocí</a:t>
            </a:r>
            <a:r>
              <a:rPr lang="cs-CZ" sz="1200" kern="1200" dirty="0" smtClean="0">
                <a:solidFill>
                  <a:schemeClr val="tx1"/>
                </a:solidFill>
                <a:effectLst/>
                <a:latin typeface="+mn-lt"/>
                <a:ea typeface="+mn-ea"/>
                <a:cs typeface="+mn-cs"/>
              </a:rPr>
              <a:t> a samice červenooké, v </a:t>
            </a:r>
            <a:r>
              <a:rPr lang="cs-CZ" sz="1200" kern="1200" dirty="0" err="1" smtClean="0">
                <a:solidFill>
                  <a:schemeClr val="tx1"/>
                </a:solidFill>
                <a:effectLst/>
                <a:latin typeface="+mn-lt"/>
                <a:ea typeface="+mn-ea"/>
                <a:cs typeface="+mn-cs"/>
              </a:rPr>
              <a:t>F2</a:t>
            </a:r>
            <a:r>
              <a:rPr lang="cs-CZ" sz="1200" kern="1200" dirty="0" smtClean="0">
                <a:solidFill>
                  <a:schemeClr val="tx1"/>
                </a:solidFill>
                <a:effectLst/>
                <a:latin typeface="+mn-lt"/>
                <a:ea typeface="+mn-ea"/>
                <a:cs typeface="+mn-cs"/>
              </a:rPr>
              <a:t> je ½ samic a samců </a:t>
            </a:r>
            <a:r>
              <a:rPr lang="cs-CZ" sz="1200" kern="1200" dirty="0" err="1" smtClean="0">
                <a:solidFill>
                  <a:schemeClr val="tx1"/>
                </a:solidFill>
                <a:effectLst/>
                <a:latin typeface="+mn-lt"/>
                <a:ea typeface="+mn-ea"/>
                <a:cs typeface="+mn-cs"/>
              </a:rPr>
              <a:t>bělookých</a:t>
            </a:r>
            <a:r>
              <a:rPr lang="cs-CZ" sz="1200" kern="1200" dirty="0" smtClean="0">
                <a:solidFill>
                  <a:schemeClr val="tx1"/>
                </a:solidFill>
                <a:effectLst/>
                <a:latin typeface="+mn-lt"/>
                <a:ea typeface="+mn-ea"/>
                <a:cs typeface="+mn-cs"/>
              </a:rPr>
              <a:t> a ½ červenookých. Když Morgan objevil další mutace, z nichž některé vykazovaly klasickou (dnes můžeme říci autosomální) dědičnost a některé dědičnost křížem, Morgan pochopil, že geny jsou umístěny na chromosomech a rozdíl v dědičnosti je v tom, zda jsou umístěny na chromosomu X nebo ne.  Práce byla publikována v roce 1910. Morganův tým sestavil první genetickou mapu chromosomu a určil vzdálenost genů, zavedl jednotku </a:t>
            </a:r>
            <a:r>
              <a:rPr lang="cs-CZ" sz="1200" kern="1200" dirty="0" err="1" smtClean="0">
                <a:solidFill>
                  <a:schemeClr val="tx1"/>
                </a:solidFill>
                <a:effectLst/>
                <a:latin typeface="+mn-lt"/>
                <a:ea typeface="+mn-ea"/>
                <a:cs typeface="+mn-cs"/>
              </a:rPr>
              <a:t>centiMorgan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cM</a:t>
            </a:r>
            <a:r>
              <a:rPr lang="cs-CZ" sz="1200" kern="1200" dirty="0" smtClean="0">
                <a:solidFill>
                  <a:schemeClr val="tx1"/>
                </a:solidFill>
                <a:effectLst/>
                <a:latin typeface="+mn-lt"/>
                <a:ea typeface="+mn-ea"/>
                <a:cs typeface="+mn-cs"/>
              </a:rPr>
              <a:t>). Za tyto objevy byla Morganovy v roce 1933 udělena Nobelova cena na fyziologii a medicínu. </a:t>
            </a:r>
            <a:endParaRPr lang="en-US" sz="1200" kern="1200" dirty="0" smtClean="0">
              <a:solidFill>
                <a:schemeClr val="tx1"/>
              </a:solidFill>
              <a:effectLst/>
              <a:latin typeface="+mn-lt"/>
              <a:ea typeface="+mn-ea"/>
              <a:cs typeface="+mn-cs"/>
            </a:endParaRPr>
          </a:p>
          <a:p>
            <a:endParaRPr lang="cs-CZ" dirty="0" smtClean="0"/>
          </a:p>
          <a:p>
            <a:r>
              <a:rPr lang="cs-CZ" dirty="0" err="1" smtClean="0"/>
              <a:t>Info</a:t>
            </a:r>
            <a:r>
              <a:rPr lang="cs-CZ" baseline="0" dirty="0" smtClean="0"/>
              <a:t> z Klasické experimenty v </a:t>
            </a:r>
            <a:r>
              <a:rPr lang="cs-CZ" baseline="0" dirty="0" err="1" smtClean="0"/>
              <a:t>genetike</a:t>
            </a:r>
            <a:r>
              <a:rPr lang="cs-CZ" baseline="0" dirty="0" smtClean="0"/>
              <a:t> (Tomáška  a kol. 2015)</a:t>
            </a:r>
            <a:endParaRPr lang="cs-CZ" dirty="0" smtClean="0"/>
          </a:p>
          <a:p>
            <a:r>
              <a:rPr lang="cs-CZ" dirty="0" smtClean="0"/>
              <a:t>Obrázek </a:t>
            </a:r>
            <a:r>
              <a:rPr lang="cs-CZ" dirty="0" err="1" smtClean="0"/>
              <a:t>TH</a:t>
            </a:r>
            <a:r>
              <a:rPr lang="cs-CZ" baseline="0" dirty="0" smtClean="0"/>
              <a:t> Morgana </a:t>
            </a:r>
            <a:r>
              <a:rPr lang="cs-CZ" dirty="0" smtClean="0"/>
              <a:t>a</a:t>
            </a:r>
            <a:r>
              <a:rPr lang="cs-CZ" baseline="0" dirty="0" smtClean="0"/>
              <a:t> další </a:t>
            </a:r>
            <a:r>
              <a:rPr lang="cs-CZ" baseline="0" dirty="0" err="1" smtClean="0"/>
              <a:t>info</a:t>
            </a:r>
            <a:r>
              <a:rPr lang="cs-CZ" baseline="0" dirty="0" smtClean="0"/>
              <a:t> na </a:t>
            </a:r>
            <a:r>
              <a:rPr lang="en-US" dirty="0" smtClean="0"/>
              <a:t>https://</a:t>
            </a:r>
            <a:r>
              <a:rPr lang="en-US" dirty="0" err="1" smtClean="0"/>
              <a:t>www.nobelprize.org</a:t>
            </a:r>
            <a:r>
              <a:rPr lang="en-US" dirty="0" smtClean="0"/>
              <a:t>/</a:t>
            </a:r>
            <a:r>
              <a:rPr lang="en-US" dirty="0" err="1" smtClean="0"/>
              <a:t>nobel_prizes</a:t>
            </a:r>
            <a:r>
              <a:rPr lang="en-US" dirty="0" smtClean="0"/>
              <a:t>/medicine/laureates/1933/</a:t>
            </a:r>
            <a:endParaRPr lang="cs-CZ" dirty="0" smtClean="0"/>
          </a:p>
          <a:p>
            <a:r>
              <a:rPr lang="cs-CZ" dirty="0" smtClean="0"/>
              <a:t>Obrázek vývoje drozofily z https://</a:t>
            </a:r>
            <a:r>
              <a:rPr lang="cs-CZ" dirty="0" err="1" smtClean="0"/>
              <a:t>www.flickr.com</a:t>
            </a:r>
            <a:r>
              <a:rPr lang="cs-CZ" dirty="0" smtClean="0"/>
              <a:t>/</a:t>
            </a:r>
            <a:r>
              <a:rPr lang="cs-CZ" dirty="0" err="1" smtClean="0"/>
              <a:t>photos</a:t>
            </a:r>
            <a:r>
              <a:rPr lang="cs-CZ" dirty="0" smtClean="0"/>
              <a:t>/</a:t>
            </a:r>
            <a:r>
              <a:rPr lang="cs-CZ" dirty="0" err="1" smtClean="0"/>
              <a:t>11304375@N07</a:t>
            </a:r>
            <a:r>
              <a:rPr lang="cs-CZ" dirty="0" smtClean="0"/>
              <a:t>/2993342324</a:t>
            </a:r>
          </a:p>
          <a:p>
            <a:r>
              <a:rPr lang="cs-CZ" dirty="0" smtClean="0"/>
              <a:t>Mutace </a:t>
            </a:r>
            <a:r>
              <a:rPr lang="cs-CZ" dirty="0" err="1" smtClean="0"/>
              <a:t>white</a:t>
            </a:r>
            <a:r>
              <a:rPr lang="cs-CZ" dirty="0" smtClean="0"/>
              <a:t> z https://</a:t>
            </a:r>
            <a:r>
              <a:rPr lang="cs-CZ" dirty="0" err="1" smtClean="0"/>
              <a:t>geneticsandevolutionch10.wordpress.com</a:t>
            </a:r>
            <a:r>
              <a:rPr lang="cs-CZ" dirty="0" smtClean="0"/>
              <a:t>/inheritance/</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49</a:t>
            </a:fld>
            <a:endParaRPr lang="cs-CZ"/>
          </a:p>
        </p:txBody>
      </p:sp>
    </p:spTree>
    <p:extLst>
      <p:ext uri="{BB962C8B-B14F-4D97-AF65-F5344CB8AC3E}">
        <p14:creationId xmlns:p14="http://schemas.microsoft.com/office/powerpoint/2010/main" val="2598161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a:t>
            </a:r>
            <a:r>
              <a:rPr lang="cs-CZ" baseline="0" dirty="0" smtClean="0"/>
              <a:t> z http://</a:t>
            </a:r>
            <a:r>
              <a:rPr lang="cs-CZ" baseline="0" dirty="0" err="1" smtClean="0"/>
              <a:t>www.indiana.edu</a:t>
            </a:r>
            <a:r>
              <a:rPr lang="cs-CZ" baseline="0" dirty="0" smtClean="0"/>
              <a:t>/~oso/</a:t>
            </a:r>
            <a:r>
              <a:rPr lang="cs-CZ" baseline="0" dirty="0" err="1" smtClean="0"/>
              <a:t>lessons</a:t>
            </a:r>
            <a:r>
              <a:rPr lang="cs-CZ" baseline="0" dirty="0" smtClean="0"/>
              <a:t>/</a:t>
            </a:r>
            <a:r>
              <a:rPr lang="cs-CZ" baseline="0" dirty="0" err="1" smtClean="0"/>
              <a:t>Genetics</a:t>
            </a:r>
            <a:r>
              <a:rPr lang="cs-CZ" baseline="0" dirty="0" smtClean="0"/>
              <a:t>/</a:t>
            </a:r>
            <a:r>
              <a:rPr lang="cs-CZ" baseline="0" dirty="0" err="1" smtClean="0"/>
              <a:t>bw_st.html</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50</a:t>
            </a:fld>
            <a:endParaRPr lang="cs-CZ"/>
          </a:p>
        </p:txBody>
      </p:sp>
    </p:spTree>
    <p:extLst>
      <p:ext uri="{BB962C8B-B14F-4D97-AF65-F5344CB8AC3E}">
        <p14:creationId xmlns:p14="http://schemas.microsoft.com/office/powerpoint/2010/main" val="3785764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Kromě pohlavně vázaných znaků způsobených geny na pohlavních</a:t>
            </a:r>
            <a:r>
              <a:rPr lang="cs-CZ" baseline="0" dirty="0" smtClean="0"/>
              <a:t> chromosomech, existují i znaky pohlavně ovlivněné a ovládané, které způsobují geny na </a:t>
            </a:r>
            <a:r>
              <a:rPr lang="cs-CZ" baseline="0" dirty="0" err="1" smtClean="0"/>
              <a:t>autosomech</a:t>
            </a:r>
            <a:r>
              <a:rPr lang="cs-CZ" baseline="0" dirty="0" smtClean="0"/>
              <a:t>. Tyto znaky se projevují jinak u samic a u samců. Znaky pohlavně ovlivněné (sex-</a:t>
            </a:r>
            <a:r>
              <a:rPr lang="cs-CZ" baseline="0" dirty="0" err="1" smtClean="0"/>
              <a:t>influenced</a:t>
            </a:r>
            <a:r>
              <a:rPr lang="cs-CZ" baseline="0" dirty="0" smtClean="0"/>
              <a:t>) se mohou vyskytovat u obou pohlaví, ale u jednoho se znak bude chovat jako recesivní, u druhého pohlaví jako dominantní. Příkladem je plešatost, která postihuje především muže. Je způsobena alelou </a:t>
            </a:r>
            <a:r>
              <a:rPr lang="cs-CZ" i="1" baseline="0" dirty="0" smtClean="0"/>
              <a:t>P</a:t>
            </a:r>
            <a:r>
              <a:rPr lang="cs-CZ" baseline="0" dirty="0" smtClean="0"/>
              <a:t>, která se u mužů chová jako dominantní, takže k plešatosti muži stačí jedna alela. U žen se tatáž alela chová recesivně, takže plešaté mohou být jen ženy homozygotní pro alelu </a:t>
            </a:r>
            <a:r>
              <a:rPr lang="cs-CZ" i="1" baseline="0" dirty="0" smtClean="0"/>
              <a:t>P</a:t>
            </a:r>
            <a:r>
              <a:rPr lang="cs-CZ" baseline="0" dirty="0" smtClean="0"/>
              <a:t>. Tatáž dědičnost platí pro vous na bradě a rohy u kozlů a koz. </a:t>
            </a:r>
          </a:p>
          <a:p>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57</a:t>
            </a:fld>
            <a:endParaRPr lang="cs-CZ"/>
          </a:p>
        </p:txBody>
      </p:sp>
    </p:spTree>
    <p:extLst>
      <p:ext uri="{BB962C8B-B14F-4D97-AF65-F5344CB8AC3E}">
        <p14:creationId xmlns:p14="http://schemas.microsoft.com/office/powerpoint/2010/main" val="1091961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Protože </a:t>
            </a:r>
            <a:r>
              <a:rPr lang="cs-CZ" dirty="0" err="1" smtClean="0"/>
              <a:t>Rosiina</a:t>
            </a:r>
            <a:r>
              <a:rPr lang="cs-CZ" baseline="0" dirty="0" smtClean="0"/>
              <a:t> matka byla plešatá, musí být homozygotní pro plešatou alelu. </a:t>
            </a:r>
            <a:r>
              <a:rPr lang="cs-CZ" baseline="0" dirty="0" err="1" smtClean="0"/>
              <a:t>Rosie</a:t>
            </a:r>
            <a:r>
              <a:rPr lang="cs-CZ" baseline="0" dirty="0" smtClean="0"/>
              <a:t> tak musí být přenašečkou této alely a na své děti jí přenese s pravděpodobností ½. U dcer se alela neprojeví, takže plešaté nebudou, u synů se alela projeví, takže odhadem ½ synů bude plešatých, ½ polovina vlasatých. Na tomto místě je potřeba zdůraznit, že pravděpodobnost se počítá pro každého potomka nezávisle, to znamená, že pokud první </a:t>
            </a:r>
            <a:r>
              <a:rPr lang="cs-CZ" baseline="0" dirty="0" err="1" smtClean="0"/>
              <a:t>Rosiin</a:t>
            </a:r>
            <a:r>
              <a:rPr lang="cs-CZ" baseline="0" dirty="0" smtClean="0"/>
              <a:t> syn zdědil plešatou alelu, nijak to neovlivňuje pravděpodobnost přenosu plešaté alely na další syny, každý má stejnou šanci zdědit plešatou alelu jako ostatní. Jinak řečeno, pokud by </a:t>
            </a:r>
            <a:r>
              <a:rPr lang="cs-CZ" baseline="0" dirty="0" err="1" smtClean="0"/>
              <a:t>Rosie</a:t>
            </a:r>
            <a:r>
              <a:rPr lang="cs-CZ" baseline="0" dirty="0" smtClean="0"/>
              <a:t> měla 10 synů, neznamená to, že 5 z nich bude plešatých. Může být plešatých všech 10, nebo žádný (jen je to málo pravděpodobné).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59</a:t>
            </a:fld>
            <a:endParaRPr lang="cs-CZ"/>
          </a:p>
        </p:txBody>
      </p:sp>
    </p:spTree>
    <p:extLst>
      <p:ext uri="{BB962C8B-B14F-4D97-AF65-F5344CB8AC3E}">
        <p14:creationId xmlns:p14="http://schemas.microsoft.com/office/powerpoint/2010/main" val="2121684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Znaky pohlavně ovládané (sex-limited) se vyskytují jen u jednoho pohlaví, u druhého ne. Příkladem je předčasná puberta u člověka, vzácný znak, který mají výhradně chlapci. Předčasná puberta nastupuje kolem 4. roku, chlapci mutují, začne jim růst penis a pubické ochlupení. V dospělosti sexuálně fungují normálně. Obvykle jsou malého vzrůstu, protože po pubertě přestávají růst kosti.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60</a:t>
            </a:fld>
            <a:endParaRPr lang="cs-CZ"/>
          </a:p>
        </p:txBody>
      </p:sp>
    </p:spTree>
    <p:extLst>
      <p:ext uri="{BB962C8B-B14F-4D97-AF65-F5344CB8AC3E}">
        <p14:creationId xmlns:p14="http://schemas.microsoft.com/office/powerpoint/2010/main" val="801382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501329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a:ln/>
        </p:spPr>
      </p:sp>
      <p:sp>
        <p:nvSpPr>
          <p:cNvPr id="56323" name="Zástupný symbol pro poznámky 2"/>
          <p:cNvSpPr>
            <a:spLocks noGrp="1"/>
          </p:cNvSpPr>
          <p:nvPr>
            <p:ph type="body" idx="1"/>
          </p:nvPr>
        </p:nvSpPr>
        <p:spPr>
          <a:noFill/>
        </p:spPr>
        <p:txBody>
          <a:bodyPr lIns="91431" tIns="45716" rIns="91431" bIns="45716"/>
          <a:lstStyle/>
          <a:p>
            <a:r>
              <a:rPr lang="cs-CZ" altLang="cs-CZ" dirty="0" smtClean="0">
                <a:latin typeface="Arial" charset="0"/>
              </a:rPr>
              <a:t>Je-li pohlaví určeno geneticky, zpravidla je gen určující pohlaví umístěn na pohlavních chromosomech. Podle toho, zda pohlavím se dvěma různými typy pohlavních chromosomů je samec nebo samice, rozlišujeme dva základní typy chromosomálního určení pohlaví. První je typ savčí (nebo také typ </a:t>
            </a:r>
            <a:r>
              <a:rPr lang="cs-CZ" altLang="cs-CZ" i="1" dirty="0" err="1" smtClean="0">
                <a:latin typeface="Arial" charset="0"/>
              </a:rPr>
              <a:t>Drosophila</a:t>
            </a:r>
            <a:r>
              <a:rPr lang="cs-CZ" altLang="cs-CZ" dirty="0" smtClean="0">
                <a:latin typeface="Arial" charset="0"/>
              </a:rPr>
              <a:t>), kdy je </a:t>
            </a:r>
            <a:r>
              <a:rPr lang="cs-CZ" altLang="cs-CZ" dirty="0" err="1" smtClean="0">
                <a:latin typeface="Arial" charset="0"/>
              </a:rPr>
              <a:t>heterogametickým</a:t>
            </a:r>
            <a:r>
              <a:rPr lang="cs-CZ" altLang="cs-CZ" dirty="0" smtClean="0">
                <a:latin typeface="Arial" charset="0"/>
              </a:rPr>
              <a:t> (tvoří gamety s chromosomy X nebo Y) pohlavím samec a nese dva různé pohlavní chromosomy X a Y, zatímco tzv. </a:t>
            </a:r>
            <a:r>
              <a:rPr lang="cs-CZ" altLang="cs-CZ" dirty="0" err="1" smtClean="0">
                <a:latin typeface="Arial" charset="0"/>
              </a:rPr>
              <a:t>homogametická</a:t>
            </a:r>
            <a:r>
              <a:rPr lang="cs-CZ" altLang="cs-CZ" dirty="0" smtClean="0">
                <a:latin typeface="Arial" charset="0"/>
              </a:rPr>
              <a:t> samice má dva chromosomy X (všechny gamety shodně nesou chromosom X). Druhým typem je typ ptačí (nebo také </a:t>
            </a:r>
            <a:r>
              <a:rPr lang="cs-CZ" altLang="cs-CZ" i="1" dirty="0" err="1" smtClean="0">
                <a:latin typeface="Arial" charset="0"/>
              </a:rPr>
              <a:t>Abraxas</a:t>
            </a:r>
            <a:r>
              <a:rPr lang="cs-CZ" altLang="cs-CZ" i="1" dirty="0" smtClean="0">
                <a:latin typeface="Arial" charset="0"/>
              </a:rPr>
              <a:t> </a:t>
            </a:r>
            <a:r>
              <a:rPr lang="cs-CZ" altLang="cs-CZ" dirty="0" smtClean="0">
                <a:latin typeface="Arial" charset="0"/>
              </a:rPr>
              <a:t>podle píďalky angreštové </a:t>
            </a:r>
            <a:r>
              <a:rPr lang="cs-CZ" altLang="cs-CZ" i="1" dirty="0" err="1" smtClean="0">
                <a:latin typeface="Arial" charset="0"/>
              </a:rPr>
              <a:t>Abraxas</a:t>
            </a:r>
            <a:r>
              <a:rPr lang="cs-CZ" altLang="cs-CZ" i="1" dirty="0" smtClean="0">
                <a:latin typeface="Arial" charset="0"/>
              </a:rPr>
              <a:t> </a:t>
            </a:r>
            <a:r>
              <a:rPr lang="cs-CZ" altLang="cs-CZ" i="1" dirty="0" err="1" smtClean="0">
                <a:latin typeface="Arial" charset="0"/>
              </a:rPr>
              <a:t>grossulariata</a:t>
            </a:r>
            <a:r>
              <a:rPr lang="cs-CZ" altLang="cs-CZ" dirty="0" smtClean="0">
                <a:latin typeface="Arial" charset="0"/>
              </a:rPr>
              <a:t>), kde samice má chromosomy Z a W a samec </a:t>
            </a:r>
            <a:r>
              <a:rPr lang="cs-CZ" altLang="cs-CZ" dirty="0" err="1" smtClean="0">
                <a:latin typeface="Arial" charset="0"/>
              </a:rPr>
              <a:t>ZZ</a:t>
            </a:r>
            <a:r>
              <a:rPr lang="cs-CZ" altLang="cs-CZ" dirty="0" smtClean="0">
                <a:latin typeface="Arial" charset="0"/>
              </a:rPr>
              <a:t>. Od těchto základních typů určení pohlaví existuje mnoho numerických variant, kdy některé druhy mají mnohočetné pohlavní chromosomy (např. ptakopysk je </a:t>
            </a:r>
            <a:r>
              <a:rPr lang="cs-CZ" altLang="cs-CZ" dirty="0" err="1" smtClean="0">
                <a:latin typeface="Arial" charset="0"/>
              </a:rPr>
              <a:t>XXXXXXXXXX</a:t>
            </a:r>
            <a:r>
              <a:rPr lang="cs-CZ" altLang="cs-CZ" dirty="0" smtClean="0">
                <a:latin typeface="Arial" charset="0"/>
              </a:rPr>
              <a:t>/</a:t>
            </a:r>
            <a:r>
              <a:rPr lang="cs-CZ" altLang="cs-CZ" dirty="0" err="1" smtClean="0">
                <a:latin typeface="Arial" charset="0"/>
              </a:rPr>
              <a:t>XXXXXYYYYY</a:t>
            </a:r>
            <a:r>
              <a:rPr lang="cs-CZ" altLang="cs-CZ" dirty="0" smtClean="0">
                <a:latin typeface="Arial" charset="0"/>
              </a:rPr>
              <a:t>), nebo jim naopak některý pohlavní chromosom chybí (např. Y u sarančí nebo W u chrostíků).  </a:t>
            </a:r>
          </a:p>
        </p:txBody>
      </p:sp>
      <p:sp>
        <p:nvSpPr>
          <p:cNvPr id="56324" name="Zástupný symbol pro číslo snímku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b"/>
          <a:lstStyle>
            <a:lvl1pPr>
              <a:spcBef>
                <a:spcPct val="30000"/>
              </a:spcBef>
              <a:defRPr sz="1200">
                <a:solidFill>
                  <a:schemeClr val="tx1"/>
                </a:solidFill>
                <a:latin typeface="Arial" charset="0"/>
              </a:defRPr>
            </a:lvl1pPr>
            <a:lvl2pPr marL="685800" indent="-263525">
              <a:spcBef>
                <a:spcPct val="30000"/>
              </a:spcBef>
              <a:defRPr sz="1200">
                <a:solidFill>
                  <a:schemeClr val="tx1"/>
                </a:solidFill>
                <a:latin typeface="Arial" charset="0"/>
              </a:defRPr>
            </a:lvl2pPr>
            <a:lvl3pPr marL="1055688" indent="-211138">
              <a:spcBef>
                <a:spcPct val="30000"/>
              </a:spcBef>
              <a:defRPr sz="1200">
                <a:solidFill>
                  <a:schemeClr val="tx1"/>
                </a:solidFill>
                <a:latin typeface="Arial" charset="0"/>
              </a:defRPr>
            </a:lvl3pPr>
            <a:lvl4pPr marL="1476375" indent="-209550">
              <a:spcBef>
                <a:spcPct val="30000"/>
              </a:spcBef>
              <a:defRPr sz="1200">
                <a:solidFill>
                  <a:schemeClr val="tx1"/>
                </a:solidFill>
                <a:latin typeface="Arial" charset="0"/>
              </a:defRPr>
            </a:lvl4pPr>
            <a:lvl5pPr marL="1898650" indent="-211138">
              <a:spcBef>
                <a:spcPct val="30000"/>
              </a:spcBef>
              <a:defRPr sz="1200">
                <a:solidFill>
                  <a:schemeClr val="tx1"/>
                </a:solidFill>
                <a:latin typeface="Arial" charset="0"/>
              </a:defRPr>
            </a:lvl5pPr>
            <a:lvl6pPr marL="2355850" indent="-211138" eaLnBrk="0" fontAlgn="base" hangingPunct="0">
              <a:spcBef>
                <a:spcPct val="30000"/>
              </a:spcBef>
              <a:spcAft>
                <a:spcPct val="0"/>
              </a:spcAft>
              <a:defRPr sz="1200">
                <a:solidFill>
                  <a:schemeClr val="tx1"/>
                </a:solidFill>
                <a:latin typeface="Arial" charset="0"/>
              </a:defRPr>
            </a:lvl6pPr>
            <a:lvl7pPr marL="2813050" indent="-211138" eaLnBrk="0" fontAlgn="base" hangingPunct="0">
              <a:spcBef>
                <a:spcPct val="30000"/>
              </a:spcBef>
              <a:spcAft>
                <a:spcPct val="0"/>
              </a:spcAft>
              <a:defRPr sz="1200">
                <a:solidFill>
                  <a:schemeClr val="tx1"/>
                </a:solidFill>
                <a:latin typeface="Arial" charset="0"/>
              </a:defRPr>
            </a:lvl7pPr>
            <a:lvl8pPr marL="3270250" indent="-211138" eaLnBrk="0" fontAlgn="base" hangingPunct="0">
              <a:spcBef>
                <a:spcPct val="30000"/>
              </a:spcBef>
              <a:spcAft>
                <a:spcPct val="0"/>
              </a:spcAft>
              <a:defRPr sz="1200">
                <a:solidFill>
                  <a:schemeClr val="tx1"/>
                </a:solidFill>
                <a:latin typeface="Arial" charset="0"/>
              </a:defRPr>
            </a:lvl8pPr>
            <a:lvl9pPr marL="3727450" indent="-2111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022E6FD-CAB8-43D9-91D6-0758DFED13AE}" type="slidenum">
              <a:rPr lang="cs-CZ" altLang="cs-CZ"/>
              <a:pPr algn="r" eaLnBrk="1" hangingPunct="1">
                <a:spcBef>
                  <a:spcPct val="0"/>
                </a:spcBef>
              </a:pPr>
              <a:t>64</a:t>
            </a:fld>
            <a:endParaRPr lang="cs-CZ" altLang="cs-CZ"/>
          </a:p>
        </p:txBody>
      </p:sp>
    </p:spTree>
    <p:extLst>
      <p:ext uri="{BB962C8B-B14F-4D97-AF65-F5344CB8AC3E}">
        <p14:creationId xmlns:p14="http://schemas.microsoft.com/office/powerpoint/2010/main" val="3970325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Od matky samice zdědila chromosom W, chromosom Z přišel od otce a může být původně od jeho</a:t>
            </a:r>
            <a:r>
              <a:rPr lang="cs-CZ" baseline="0" dirty="0" smtClean="0"/>
              <a:t> matky i otce.</a:t>
            </a:r>
            <a:r>
              <a:rPr lang="cs-CZ" dirty="0" smtClean="0"/>
              <a:t>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66</a:t>
            </a:fld>
            <a:endParaRPr lang="cs-CZ"/>
          </a:p>
        </p:txBody>
      </p:sp>
    </p:spTree>
    <p:extLst>
      <p:ext uri="{BB962C8B-B14F-4D97-AF65-F5344CB8AC3E}">
        <p14:creationId xmlns:p14="http://schemas.microsoft.com/office/powerpoint/2010/main" val="24461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Žena</a:t>
            </a:r>
            <a:r>
              <a:rPr lang="cs-CZ" baseline="0" dirty="0" smtClean="0"/>
              <a:t> tvoří z hlediska pohlavních chromosomů jeden typ vajíček – s chromosomech X, zatímco muž dělá dva druhy spermií – s X a s Y. O pohlaví potomstva tedy rozhoduje to, zda bylo vajíčko oplozeno spermií s X, pak vzniká jedinec XX, čili žena, nebo zda bylo vajíčko oplozeno spermií s chromosomem Y, pak vznikne jedinec XY, čili muž. Žena je tedy pohlaví </a:t>
            </a:r>
            <a:r>
              <a:rPr lang="cs-CZ" baseline="0" dirty="0" err="1" smtClean="0"/>
              <a:t>homogametické</a:t>
            </a:r>
            <a:r>
              <a:rPr lang="cs-CZ" baseline="0" dirty="0" smtClean="0"/>
              <a:t> (dělá gamety jednoho typu) a muž je pohlaví </a:t>
            </a:r>
            <a:r>
              <a:rPr lang="cs-CZ" baseline="0" dirty="0" err="1" smtClean="0"/>
              <a:t>heterogametické</a:t>
            </a:r>
            <a:r>
              <a:rPr lang="cs-CZ" baseline="0" dirty="0" smtClean="0"/>
              <a:t> (dělá různé gamety). U organismů s chromosomálním určením pohlaví ZW (např. u ptáků) je to naopak. </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5</a:t>
            </a:fld>
            <a:endParaRPr lang="cs-CZ"/>
          </a:p>
        </p:txBody>
      </p:sp>
    </p:spTree>
    <p:extLst>
      <p:ext uri="{BB962C8B-B14F-4D97-AF65-F5344CB8AC3E}">
        <p14:creationId xmlns:p14="http://schemas.microsoft.com/office/powerpoint/2010/main" val="3719220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lIns="91431" tIns="45716" rIns="91431" bIns="45716"/>
          <a:lstStyle/>
          <a:p>
            <a:r>
              <a:rPr lang="cs-CZ" altLang="ja-JP" sz="1000" smtClean="0">
                <a:latin typeface="Arial" charset="0"/>
              </a:rPr>
              <a:t> </a:t>
            </a:r>
          </a:p>
          <a:p>
            <a:endParaRPr lang="cs-CZ" altLang="ja-JP" sz="1000" smtClean="0">
              <a:latin typeface="Arial" charset="0"/>
            </a:endParaRPr>
          </a:p>
          <a:p>
            <a:endParaRPr lang="cs-CZ" altLang="ja-JP" sz="1000" smtClean="0">
              <a:latin typeface="Arial" charset="0"/>
            </a:endParaRPr>
          </a:p>
        </p:txBody>
      </p:sp>
    </p:spTree>
    <p:extLst>
      <p:ext uri="{BB962C8B-B14F-4D97-AF65-F5344CB8AC3E}">
        <p14:creationId xmlns:p14="http://schemas.microsoft.com/office/powerpoint/2010/main" val="1102680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p:spPr>
        <p:txBody>
          <a:bodyPr lIns="91431" tIns="45716" rIns="91431" bIns="45716"/>
          <a:lstStyle/>
          <a:p>
            <a:r>
              <a:rPr lang="cs-CZ" altLang="ja-JP" sz="1000" dirty="0" smtClean="0">
                <a:latin typeface="Arial" charset="0"/>
              </a:rPr>
              <a:t>Kompenzace genové dávky (</a:t>
            </a:r>
            <a:r>
              <a:rPr lang="cs-CZ" altLang="ja-JP" sz="1000" dirty="0" err="1" smtClean="0">
                <a:latin typeface="Arial" charset="0"/>
              </a:rPr>
              <a:t>KGD</a:t>
            </a:r>
            <a:r>
              <a:rPr lang="cs-CZ" altLang="ja-JP" sz="1000" dirty="0" smtClean="0">
                <a:latin typeface="Arial" charset="0"/>
              </a:rPr>
              <a:t>) je vyrovnání exprese genů na chromosomech X nebo Z a genů na </a:t>
            </a:r>
            <a:r>
              <a:rPr lang="cs-CZ" altLang="ja-JP" sz="1000" dirty="0" err="1" smtClean="0">
                <a:latin typeface="Arial" charset="0"/>
              </a:rPr>
              <a:t>autosomech</a:t>
            </a:r>
            <a:r>
              <a:rPr lang="cs-CZ" altLang="ja-JP" sz="1000" dirty="0" smtClean="0">
                <a:latin typeface="Arial" charset="0"/>
              </a:rPr>
              <a:t>, takže poměr produktů autosomálních a X/Z genů je stejný u obou pohlaví. </a:t>
            </a:r>
            <a:r>
              <a:rPr lang="cs-CZ" altLang="ja-JP" sz="1000" dirty="0" err="1" smtClean="0">
                <a:latin typeface="Arial" charset="0"/>
              </a:rPr>
              <a:t>KGD</a:t>
            </a:r>
            <a:r>
              <a:rPr lang="cs-CZ" altLang="ja-JP" sz="1000" dirty="0" smtClean="0">
                <a:latin typeface="Arial" charset="0"/>
              </a:rPr>
              <a:t> byla nejprve objevena u drozofily, háďátka a placentálních savců (myš, člověk), tedy skupin, jejichž pohlavní chromosomy vznikly nezávisle, takže bylo rozumné předpokládat, že i </a:t>
            </a:r>
            <a:r>
              <a:rPr lang="cs-CZ" altLang="ja-JP" sz="1000" dirty="0" err="1" smtClean="0">
                <a:latin typeface="Arial" charset="0"/>
              </a:rPr>
              <a:t>KGD</a:t>
            </a:r>
            <a:r>
              <a:rPr lang="cs-CZ" altLang="ja-JP" sz="1000" dirty="0" smtClean="0">
                <a:latin typeface="Arial" charset="0"/>
              </a:rPr>
              <a:t> vnikla nezávisle, což je podpořeno i tím, že je založena na různých principech. Poté, co se kompenzace našla ve 3 ze 3 případů a u nepříbuzných skupin, považovala se za nezbytnou součást evoluce pohlavních chromosomů. Později se ale ukázalo, že u ptáků a motýlů chromosom Z u samce není kompenzovaný globálně, kompenzace se týká jen malé skupiny genů a většina genů na Z prostě kompenzovaná není a samec má </a:t>
            </a:r>
            <a:r>
              <a:rPr lang="cs-CZ" altLang="ja-JP" sz="1000" dirty="0" err="1" smtClean="0">
                <a:latin typeface="Arial" charset="0"/>
              </a:rPr>
              <a:t>2x</a:t>
            </a:r>
            <a:r>
              <a:rPr lang="cs-CZ" altLang="ja-JP" sz="1000" dirty="0" smtClean="0">
                <a:latin typeface="Arial" charset="0"/>
              </a:rPr>
              <a:t> víc jejich produktů než samice. </a:t>
            </a:r>
          </a:p>
          <a:p>
            <a:r>
              <a:rPr lang="cs-CZ" altLang="ja-JP" sz="1000" dirty="0" smtClean="0">
                <a:latin typeface="Arial" charset="0"/>
              </a:rPr>
              <a:t>(Mank 2009)</a:t>
            </a:r>
          </a:p>
          <a:p>
            <a:endParaRPr lang="cs-CZ" altLang="cs-CZ" sz="1000" dirty="0" smtClean="0">
              <a:latin typeface="Arial" charset="0"/>
            </a:endParaRPr>
          </a:p>
        </p:txBody>
      </p:sp>
    </p:spTree>
    <p:extLst>
      <p:ext uri="{BB962C8B-B14F-4D97-AF65-F5344CB8AC3E}">
        <p14:creationId xmlns:p14="http://schemas.microsoft.com/office/powerpoint/2010/main" val="2949494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p:spPr>
        <p:txBody>
          <a:bodyPr/>
          <a:lstStyle/>
          <a:p>
            <a:r>
              <a:rPr lang="cs-CZ" altLang="cs-CZ" dirty="0" smtClean="0">
                <a:latin typeface="Arial" charset="0"/>
              </a:rPr>
              <a:t>U samic placentálních savců a vačnatců je </a:t>
            </a:r>
            <a:r>
              <a:rPr lang="cs-CZ" altLang="cs-CZ" dirty="0" err="1" smtClean="0">
                <a:latin typeface="Arial" charset="0"/>
              </a:rPr>
              <a:t>KGD</a:t>
            </a:r>
            <a:r>
              <a:rPr lang="cs-CZ" altLang="cs-CZ" dirty="0" smtClean="0">
                <a:latin typeface="Arial" charset="0"/>
              </a:rPr>
              <a:t> zajištěna inaktivací jednoho chromosomu X, ke kterému dochází v rané fázi embryonálního vývoje. Zatímco u vačnatců je inaktivováno vždy </a:t>
            </a:r>
            <a:r>
              <a:rPr lang="cs-CZ" altLang="cs-CZ" dirty="0" err="1" smtClean="0">
                <a:latin typeface="Arial" charset="0"/>
              </a:rPr>
              <a:t>paternální</a:t>
            </a:r>
            <a:r>
              <a:rPr lang="cs-CZ" altLang="cs-CZ" dirty="0" smtClean="0">
                <a:latin typeface="Arial" charset="0"/>
              </a:rPr>
              <a:t> X, u </a:t>
            </a:r>
            <a:r>
              <a:rPr lang="cs-CZ" altLang="cs-CZ" dirty="0" err="1" smtClean="0">
                <a:latin typeface="Arial" charset="0"/>
              </a:rPr>
              <a:t>placentálů</a:t>
            </a:r>
            <a:r>
              <a:rPr lang="cs-CZ" altLang="cs-CZ" dirty="0" smtClean="0">
                <a:latin typeface="Arial" charset="0"/>
              </a:rPr>
              <a:t> jsou </a:t>
            </a:r>
            <a:r>
              <a:rPr lang="cs-CZ" altLang="cs-CZ" dirty="0" err="1" smtClean="0">
                <a:latin typeface="Arial" charset="0"/>
              </a:rPr>
              <a:t>paternální</a:t>
            </a:r>
            <a:r>
              <a:rPr lang="cs-CZ" altLang="cs-CZ" dirty="0" smtClean="0">
                <a:latin typeface="Arial" charset="0"/>
              </a:rPr>
              <a:t> a </a:t>
            </a:r>
            <a:r>
              <a:rPr lang="cs-CZ" altLang="cs-CZ" dirty="0" err="1" smtClean="0">
                <a:latin typeface="Arial" charset="0"/>
              </a:rPr>
              <a:t>maternální</a:t>
            </a:r>
            <a:r>
              <a:rPr lang="cs-CZ" altLang="cs-CZ" dirty="0" smtClean="0">
                <a:latin typeface="Arial" charset="0"/>
              </a:rPr>
              <a:t> X inaktivovány náhodně. Potomci dané buňky mají inaktivované vždy stejné X, takže samice </a:t>
            </a:r>
            <a:r>
              <a:rPr lang="cs-CZ" altLang="cs-CZ" dirty="0" err="1" smtClean="0">
                <a:latin typeface="Arial" charset="0"/>
              </a:rPr>
              <a:t>placentálů</a:t>
            </a:r>
            <a:r>
              <a:rPr lang="cs-CZ" altLang="cs-CZ" dirty="0" smtClean="0">
                <a:latin typeface="Arial" charset="0"/>
              </a:rPr>
              <a:t> mají tělo složené z populací buněk, které mají inaktivované buď </a:t>
            </a:r>
            <a:r>
              <a:rPr lang="cs-CZ" altLang="cs-CZ" dirty="0" err="1" smtClean="0">
                <a:latin typeface="Arial" charset="0"/>
              </a:rPr>
              <a:t>maternální</a:t>
            </a:r>
            <a:r>
              <a:rPr lang="cs-CZ" altLang="cs-CZ" dirty="0" smtClean="0">
                <a:latin typeface="Arial" charset="0"/>
              </a:rPr>
              <a:t> nebo </a:t>
            </a:r>
            <a:r>
              <a:rPr lang="cs-CZ" altLang="cs-CZ" dirty="0" err="1" smtClean="0">
                <a:latin typeface="Arial" charset="0"/>
              </a:rPr>
              <a:t>paternální</a:t>
            </a:r>
            <a:r>
              <a:rPr lang="cs-CZ" altLang="cs-CZ" dirty="0" smtClean="0">
                <a:latin typeface="Arial" charset="0"/>
              </a:rPr>
              <a:t> X, což může mít dopad na fenotyp. Slavným příkladem tohoto jevu je želvovinové zbarvení u koček (ne kocourů), které je výsledkem inaktivace různých X nesoucích jiné alely pro zbarvení chlupů.</a:t>
            </a:r>
          </a:p>
          <a:p>
            <a:r>
              <a:rPr lang="cs-CZ" altLang="cs-CZ" dirty="0" smtClean="0">
                <a:latin typeface="Arial" charset="0"/>
              </a:rPr>
              <a:t>  Proces inaktivace X savců se nazývá </a:t>
            </a:r>
            <a:r>
              <a:rPr lang="cs-CZ" altLang="cs-CZ" dirty="0" err="1" smtClean="0">
                <a:latin typeface="Arial" charset="0"/>
              </a:rPr>
              <a:t>lyonizace</a:t>
            </a:r>
            <a:r>
              <a:rPr lang="cs-CZ" altLang="cs-CZ" dirty="0" smtClean="0">
                <a:latin typeface="Arial" charset="0"/>
              </a:rPr>
              <a:t> podle jeho objevitelky Mary Lyon, inaktivované X, které má podobu čočkovitého heterochromatinového útvaru u jaderné membrány, se nazývá </a:t>
            </a:r>
            <a:r>
              <a:rPr lang="cs-CZ" altLang="cs-CZ" dirty="0" err="1" smtClean="0">
                <a:latin typeface="Arial" charset="0"/>
              </a:rPr>
              <a:t>Barrovo</a:t>
            </a:r>
            <a:r>
              <a:rPr lang="cs-CZ" altLang="cs-CZ" dirty="0" smtClean="0">
                <a:latin typeface="Arial" charset="0"/>
              </a:rPr>
              <a:t> tělísko podle objevitele </a:t>
            </a:r>
            <a:r>
              <a:rPr lang="cs-CZ" altLang="cs-CZ" dirty="0" err="1" smtClean="0">
                <a:latin typeface="Arial" charset="0"/>
              </a:rPr>
              <a:t>Murraye</a:t>
            </a:r>
            <a:r>
              <a:rPr lang="cs-CZ" altLang="cs-CZ" dirty="0" smtClean="0">
                <a:latin typeface="Arial" charset="0"/>
              </a:rPr>
              <a:t> </a:t>
            </a:r>
            <a:r>
              <a:rPr lang="cs-CZ" altLang="cs-CZ" dirty="0" err="1" smtClean="0">
                <a:latin typeface="Arial" charset="0"/>
              </a:rPr>
              <a:t>Barra</a:t>
            </a:r>
            <a:r>
              <a:rPr lang="cs-CZ" altLang="cs-CZ" dirty="0" smtClean="0">
                <a:latin typeface="Arial" charset="0"/>
              </a:rPr>
              <a:t>. Platí pravidlo, že pokud má buňka dva a více chromosomů X, každý kromě jednoho je inaktivován. Proto mají muži s </a:t>
            </a:r>
            <a:r>
              <a:rPr lang="cs-CZ" altLang="cs-CZ" dirty="0" err="1" smtClean="0">
                <a:latin typeface="Arial" charset="0"/>
              </a:rPr>
              <a:t>Klinefelterovým</a:t>
            </a:r>
            <a:r>
              <a:rPr lang="cs-CZ" altLang="cs-CZ" dirty="0" smtClean="0">
                <a:latin typeface="Arial" charset="0"/>
              </a:rPr>
              <a:t> syndromem (</a:t>
            </a:r>
            <a:r>
              <a:rPr lang="cs-CZ" altLang="cs-CZ" dirty="0" err="1" smtClean="0">
                <a:latin typeface="Arial" charset="0"/>
              </a:rPr>
              <a:t>XXY</a:t>
            </a:r>
            <a:r>
              <a:rPr lang="cs-CZ" altLang="cs-CZ" dirty="0" smtClean="0">
                <a:latin typeface="Arial" charset="0"/>
              </a:rPr>
              <a:t>) </a:t>
            </a:r>
            <a:r>
              <a:rPr lang="cs-CZ" altLang="cs-CZ" dirty="0" err="1" smtClean="0">
                <a:latin typeface="Arial" charset="0"/>
              </a:rPr>
              <a:t>Barrovo</a:t>
            </a:r>
            <a:r>
              <a:rPr lang="cs-CZ" altLang="cs-CZ" dirty="0" smtClean="0">
                <a:latin typeface="Arial" charset="0"/>
              </a:rPr>
              <a:t> tělísko, zatímco ženy s Turnerovým syndromem (</a:t>
            </a:r>
            <a:r>
              <a:rPr lang="cs-CZ" altLang="cs-CZ" dirty="0" err="1" smtClean="0">
                <a:latin typeface="Arial" charset="0"/>
              </a:rPr>
              <a:t>X0</a:t>
            </a:r>
            <a:r>
              <a:rPr lang="cs-CZ" altLang="cs-CZ" dirty="0" smtClean="0">
                <a:latin typeface="Arial" charset="0"/>
              </a:rPr>
              <a:t>) žádné.   </a:t>
            </a:r>
          </a:p>
        </p:txBody>
      </p:sp>
    </p:spTree>
    <p:extLst>
      <p:ext uri="{BB962C8B-B14F-4D97-AF65-F5344CB8AC3E}">
        <p14:creationId xmlns:p14="http://schemas.microsoft.com/office/powerpoint/2010/main" val="714870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chromosomu X u koček je gen pro zbarvení chlupů.</a:t>
            </a:r>
            <a:r>
              <a:rPr lang="cs-CZ" baseline="0" dirty="0" smtClean="0"/>
              <a:t> Pokud je kočka heterozygotní a má alelu pro černé zbarvení na jednom chromosomu a alelu pro oranžové zbarvení na druhém chromosomu, díky náhodné inaktivaci X je její tělo mozaikou buněk s aktivní oranžovou nebo černou alelou, což způsobuje želvovinové zbarvení. Kocouři mohou být buď černí nebo oranžoví, protože mají jen jeden chromosom X. Vzácně se rodící želvovinoví kocouři jsou </a:t>
            </a:r>
            <a:r>
              <a:rPr lang="cs-CZ" baseline="0" dirty="0" err="1" smtClean="0"/>
              <a:t>XXY</a:t>
            </a:r>
            <a:r>
              <a:rPr lang="cs-CZ" baseline="0" dirty="0" smtClean="0"/>
              <a:t> a jsou sterilní. </a:t>
            </a:r>
          </a:p>
          <a:p>
            <a:endParaRPr lang="cs-CZ" dirty="0" smtClean="0"/>
          </a:p>
          <a:p>
            <a:r>
              <a:rPr lang="cs-CZ" dirty="0" smtClean="0"/>
              <a:t>Obrázek z</a:t>
            </a:r>
            <a:r>
              <a:rPr lang="cs-CZ" baseline="0" dirty="0" smtClean="0"/>
              <a:t> https://</a:t>
            </a:r>
            <a:r>
              <a:rPr lang="cs-CZ" baseline="0" dirty="0" err="1" smtClean="0"/>
              <a:t>socratic.org</a:t>
            </a:r>
            <a:r>
              <a:rPr lang="cs-CZ" baseline="0" dirty="0" smtClean="0"/>
              <a:t>/biology/</a:t>
            </a:r>
            <a:r>
              <a:rPr lang="cs-CZ" baseline="0" dirty="0" err="1" smtClean="0"/>
              <a:t>genetics</a:t>
            </a:r>
            <a:r>
              <a:rPr lang="cs-CZ" baseline="0" dirty="0" smtClean="0"/>
              <a:t>-inheritance/x-</a:t>
            </a:r>
            <a:r>
              <a:rPr lang="cs-CZ" baseline="0" dirty="0" err="1" smtClean="0"/>
              <a:t>inactivation</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70</a:t>
            </a:fld>
            <a:endParaRPr lang="cs-CZ"/>
          </a:p>
        </p:txBody>
      </p:sp>
    </p:spTree>
    <p:extLst>
      <p:ext uri="{BB962C8B-B14F-4D97-AF65-F5344CB8AC3E}">
        <p14:creationId xmlns:p14="http://schemas.microsoft.com/office/powerpoint/2010/main" val="2081042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sz="1200" dirty="0" smtClean="0">
                <a:latin typeface="Arial" charset="0"/>
              </a:rPr>
              <a:t>Aneuploidie pohlavních chromosomů jsou nejčastější genetické poruchy u člověka (incidence 1/400-500 porodů). Nejčastější u živě narozených dětí jsou </a:t>
            </a:r>
            <a:r>
              <a:rPr lang="cs-CZ" altLang="cs-CZ" sz="1200" dirty="0" err="1" smtClean="0">
                <a:latin typeface="Arial" charset="0"/>
              </a:rPr>
              <a:t>trisomie</a:t>
            </a:r>
            <a:r>
              <a:rPr lang="cs-CZ" altLang="cs-CZ" sz="1200" dirty="0" smtClean="0">
                <a:latin typeface="Arial" charset="0"/>
              </a:rPr>
              <a:t> (XXX, </a:t>
            </a:r>
            <a:r>
              <a:rPr lang="cs-CZ" altLang="cs-CZ" sz="1200" dirty="0" err="1" smtClean="0">
                <a:latin typeface="Arial" charset="0"/>
              </a:rPr>
              <a:t>XXY</a:t>
            </a:r>
            <a:r>
              <a:rPr lang="cs-CZ" altLang="cs-CZ" sz="1200" dirty="0" smtClean="0">
                <a:latin typeface="Arial" charset="0"/>
              </a:rPr>
              <a:t> a </a:t>
            </a:r>
            <a:r>
              <a:rPr lang="cs-CZ" altLang="cs-CZ" sz="1200" dirty="0" err="1" smtClean="0">
                <a:latin typeface="Arial" charset="0"/>
              </a:rPr>
              <a:t>XYY</a:t>
            </a:r>
            <a:r>
              <a:rPr lang="cs-CZ" altLang="cs-CZ" sz="1200" dirty="0" smtClean="0">
                <a:latin typeface="Arial" charset="0"/>
              </a:rPr>
              <a:t>), které jsou vzácně u spontánních potratů. Naopak často potracené jsou </a:t>
            </a:r>
            <a:r>
              <a:rPr lang="cs-CZ" altLang="cs-CZ" sz="1200" dirty="0" err="1" smtClean="0">
                <a:latin typeface="Arial" charset="0"/>
              </a:rPr>
              <a:t>monosomie</a:t>
            </a:r>
            <a:r>
              <a:rPr lang="cs-CZ" altLang="cs-CZ" sz="1200" dirty="0" smtClean="0">
                <a:latin typeface="Arial" charset="0"/>
              </a:rPr>
              <a:t> X, které jsou zároveň nejčastěji se vyskytující chromosomální anomálií. </a:t>
            </a:r>
          </a:p>
          <a:p>
            <a:r>
              <a:rPr lang="cs-CZ" altLang="cs-CZ" sz="1200" dirty="0" smtClean="0">
                <a:latin typeface="Arial" charset="0"/>
              </a:rPr>
              <a:t>  Aneuploidie pohlavních chromosomů jsou obvykle lépe snášeny než aneuploidie </a:t>
            </a:r>
            <a:r>
              <a:rPr lang="cs-CZ" altLang="cs-CZ" sz="1200" dirty="0" err="1" smtClean="0">
                <a:latin typeface="Arial" charset="0"/>
              </a:rPr>
              <a:t>autosomů</a:t>
            </a:r>
            <a:r>
              <a:rPr lang="cs-CZ" altLang="cs-CZ" sz="1200" dirty="0" smtClean="0">
                <a:latin typeface="Arial" charset="0"/>
              </a:rPr>
              <a:t>. Důvodem může být to, že nadbytečný chromosom Y nenese mnoho genů a nadbytečný chromosom X je inaktivován. Nicméně jedinci, kteří mají navíc chromosom X (např. </a:t>
            </a:r>
            <a:r>
              <a:rPr lang="cs-CZ" altLang="cs-CZ" sz="1200" dirty="0" err="1" smtClean="0">
                <a:latin typeface="Arial" charset="0"/>
              </a:rPr>
              <a:t>Klinefelterův</a:t>
            </a:r>
            <a:r>
              <a:rPr lang="cs-CZ" altLang="cs-CZ" sz="1200" dirty="0" smtClean="0">
                <a:latin typeface="Arial" charset="0"/>
              </a:rPr>
              <a:t> syndrom) nebo jim naopak chybí (</a:t>
            </a:r>
            <a:r>
              <a:rPr lang="cs-CZ" altLang="cs-CZ" sz="1200" dirty="0" err="1" smtClean="0">
                <a:latin typeface="Arial" charset="0"/>
              </a:rPr>
              <a:t>Turnerův</a:t>
            </a:r>
            <a:r>
              <a:rPr lang="cs-CZ" altLang="cs-CZ" sz="1200" dirty="0" smtClean="0">
                <a:latin typeface="Arial" charset="0"/>
              </a:rPr>
              <a:t> syndrom), mají typické fenotypové projevy a jsou často sterilní. Navíc čím víc je nadbytečných chromosomů X, tím jsou změny fenotypu silnější a prohlubuje se mentální retardace (syndrom „superžena“ XXX, </a:t>
            </a:r>
            <a:r>
              <a:rPr lang="cs-CZ" altLang="cs-CZ" sz="1200" dirty="0" err="1" smtClean="0">
                <a:latin typeface="Arial" charset="0"/>
              </a:rPr>
              <a:t>XXXX</a:t>
            </a:r>
            <a:r>
              <a:rPr lang="cs-CZ" altLang="cs-CZ" sz="1200" dirty="0" smtClean="0">
                <a:latin typeface="Arial" charset="0"/>
              </a:rPr>
              <a:t>). Důvodem je zřejmě to, že nadbytečné chromosomy X jsou sice inaktivované, ale ne zcela, a 10-15% genů (zejména na krátkém raménku) zůstává aktivních. Nositelé chybného počtu X mají tedy rozvrácenou genovou dávku těchto genů.  </a:t>
            </a:r>
          </a:p>
          <a:p>
            <a:endParaRPr lang="cs-CZ" altLang="cs-CZ" sz="1200" dirty="0" smtClean="0">
              <a:latin typeface="Arial" charset="0"/>
            </a:endParaRPr>
          </a:p>
          <a:p>
            <a:r>
              <a:rPr lang="cs-CZ" altLang="cs-CZ" sz="1200" dirty="0" smtClean="0">
                <a:latin typeface="Arial" charset="0"/>
              </a:rPr>
              <a:t>Thompson a Thompson, Klinická genetika, Triton (2004)</a:t>
            </a:r>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71</a:t>
            </a:fld>
            <a:endParaRPr lang="cs-CZ"/>
          </a:p>
        </p:txBody>
      </p:sp>
    </p:spTree>
    <p:extLst>
      <p:ext uri="{BB962C8B-B14F-4D97-AF65-F5344CB8AC3E}">
        <p14:creationId xmlns:p14="http://schemas.microsoft.com/office/powerpoint/2010/main" val="1622204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 </a:t>
            </a:r>
            <a:r>
              <a:rPr lang="cs-CZ" dirty="0" err="1" smtClean="0"/>
              <a:t>nondisjunkci</a:t>
            </a:r>
            <a:r>
              <a:rPr lang="cs-CZ" baseline="0" dirty="0" smtClean="0"/>
              <a:t> muselo dojít u matky-přenašečky v meióze II, protože pokud by k ní došlo v meióze I, Bob by sice měl </a:t>
            </a:r>
            <a:r>
              <a:rPr lang="cs-CZ" baseline="0" dirty="0" err="1" smtClean="0"/>
              <a:t>Klinefelterův</a:t>
            </a:r>
            <a:r>
              <a:rPr lang="cs-CZ" baseline="0" dirty="0" smtClean="0"/>
              <a:t> syndrom, ale nebyl by barvoslepý.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74</a:t>
            </a:fld>
            <a:endParaRPr lang="cs-CZ"/>
          </a:p>
        </p:txBody>
      </p:sp>
    </p:spTree>
    <p:extLst>
      <p:ext uri="{BB962C8B-B14F-4D97-AF65-F5344CB8AC3E}">
        <p14:creationId xmlns:p14="http://schemas.microsoft.com/office/powerpoint/2010/main" val="1724636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p:spPr>
        <p:txBody>
          <a:bodyPr/>
          <a:lstStyle/>
          <a:p>
            <a:endParaRPr lang="cs-CZ" altLang="cs-CZ" dirty="0" smtClean="0">
              <a:latin typeface="Arial" charset="0"/>
            </a:endParaRPr>
          </a:p>
        </p:txBody>
      </p:sp>
    </p:spTree>
    <p:extLst>
      <p:ext uri="{BB962C8B-B14F-4D97-AF65-F5344CB8AC3E}">
        <p14:creationId xmlns:p14="http://schemas.microsoft.com/office/powerpoint/2010/main" val="3059973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p:spPr>
        <p:txBody>
          <a:bodyPr lIns="91431" tIns="45716" rIns="91431" bIns="45716"/>
          <a:lstStyle/>
          <a:p>
            <a:r>
              <a:rPr lang="cs-CZ" altLang="cs-CZ" dirty="0" smtClean="0">
                <a:latin typeface="Arial" charset="0"/>
              </a:rPr>
              <a:t>Blanokřídlý hmyz a některé další skupiny (nejen) hmyzu určují pohlaví tzv. </a:t>
            </a:r>
            <a:r>
              <a:rPr lang="cs-CZ" altLang="cs-CZ" dirty="0" err="1" smtClean="0">
                <a:latin typeface="Arial" charset="0"/>
              </a:rPr>
              <a:t>haplodiploidním</a:t>
            </a:r>
            <a:r>
              <a:rPr lang="cs-CZ" altLang="cs-CZ" dirty="0" smtClean="0">
                <a:latin typeface="Arial" charset="0"/>
              </a:rPr>
              <a:t> systémem. Ten spočívá v tom, že z oplozených vajíček se líhnou samice, z neoplozených samci. U včely je samičí pohlaví determinováno jediným </a:t>
            </a:r>
            <a:r>
              <a:rPr lang="cs-CZ" altLang="cs-CZ" dirty="0" err="1" smtClean="0">
                <a:latin typeface="Arial" charset="0"/>
              </a:rPr>
              <a:t>lokusem</a:t>
            </a:r>
            <a:r>
              <a:rPr lang="cs-CZ" altLang="cs-CZ" dirty="0" smtClean="0">
                <a:latin typeface="Arial" charset="0"/>
              </a:rPr>
              <a:t> </a:t>
            </a:r>
            <a:r>
              <a:rPr lang="cs-CZ" altLang="cs-CZ" i="1" dirty="0" err="1" smtClean="0">
                <a:latin typeface="Arial" charset="0"/>
              </a:rPr>
              <a:t>csd</a:t>
            </a:r>
            <a:r>
              <a:rPr lang="cs-CZ" altLang="cs-CZ" i="1" dirty="0" smtClean="0">
                <a:latin typeface="Arial" charset="0"/>
              </a:rPr>
              <a:t> </a:t>
            </a:r>
            <a:r>
              <a:rPr lang="cs-CZ" altLang="cs-CZ" dirty="0" smtClean="0">
                <a:latin typeface="Arial" charset="0"/>
              </a:rPr>
              <a:t>(</a:t>
            </a:r>
            <a:r>
              <a:rPr lang="cs-CZ" altLang="cs-CZ" i="1" dirty="0" err="1" smtClean="0">
                <a:latin typeface="Arial" charset="0"/>
              </a:rPr>
              <a:t>complementary</a:t>
            </a:r>
            <a:r>
              <a:rPr lang="cs-CZ" altLang="cs-CZ" i="1" dirty="0" smtClean="0">
                <a:latin typeface="Arial" charset="0"/>
              </a:rPr>
              <a:t> sex </a:t>
            </a:r>
            <a:r>
              <a:rPr lang="cs-CZ" altLang="cs-CZ" i="1" dirty="0" err="1" smtClean="0">
                <a:latin typeface="Arial" charset="0"/>
              </a:rPr>
              <a:t>determiner</a:t>
            </a:r>
            <a:r>
              <a:rPr lang="cs-CZ" altLang="cs-CZ" dirty="0" smtClean="0">
                <a:latin typeface="Arial" charset="0"/>
              </a:rPr>
              <a:t>) lokalizovaným na </a:t>
            </a:r>
            <a:r>
              <a:rPr lang="cs-CZ" altLang="cs-CZ" dirty="0" err="1" smtClean="0">
                <a:latin typeface="Arial" charset="0"/>
              </a:rPr>
              <a:t>autosomu</a:t>
            </a:r>
            <a:r>
              <a:rPr lang="cs-CZ" altLang="cs-CZ" dirty="0" smtClean="0">
                <a:latin typeface="Arial" charset="0"/>
              </a:rPr>
              <a:t> (pohlavní chromosomy v tomto systému nejsou), pro který existuje 19 různých alel. Pokud má jedinec dvě různé alely (tj. jedinec je pro </a:t>
            </a:r>
            <a:r>
              <a:rPr lang="cs-CZ" altLang="cs-CZ" i="1" dirty="0" err="1" smtClean="0">
                <a:latin typeface="Arial" charset="0"/>
              </a:rPr>
              <a:t>csd</a:t>
            </a:r>
            <a:r>
              <a:rPr lang="cs-CZ" altLang="cs-CZ" dirty="0" smtClean="0">
                <a:latin typeface="Arial" charset="0"/>
              </a:rPr>
              <a:t> </a:t>
            </a:r>
            <a:r>
              <a:rPr lang="cs-CZ" altLang="cs-CZ" dirty="0" err="1" smtClean="0">
                <a:latin typeface="Arial" charset="0"/>
              </a:rPr>
              <a:t>lokus</a:t>
            </a:r>
            <a:r>
              <a:rPr lang="cs-CZ" altLang="cs-CZ" dirty="0" smtClean="0">
                <a:latin typeface="Arial" charset="0"/>
              </a:rPr>
              <a:t> heterozygotní), bude z něj samice, pokud má jen jednu alelu, bude z něj samec. Z oplozených vajíček tak s vysokou pravděpodobností budou samice, protože při 19 alelách existuje 171 kombinací heterozygotních kombinací, z neoplozených vajíček budou vznikat samci, protože mají jen jednu</a:t>
            </a:r>
            <a:r>
              <a:rPr lang="cs-CZ" altLang="cs-CZ" baseline="0" dirty="0" smtClean="0">
                <a:latin typeface="Arial" charset="0"/>
              </a:rPr>
              <a:t> alelu</a:t>
            </a:r>
            <a:r>
              <a:rPr lang="cs-CZ" altLang="cs-CZ" dirty="0" smtClean="0">
                <a:latin typeface="Arial" charset="0"/>
              </a:rPr>
              <a:t>. Může se stát, že je královna oplozena samcem, který nese alelu shodnou s jednou z těch, které nese ona sama (vysoká pravděpodobnost při příbuzenském křížení). Pak bude polovina diploidního potomstva vzniklého z tohoto spojení nést na obou chromosomech stejnou alelu a budou z nich vznikat diploidní samci. Ti jsou u včel dělnicemi vyhledáváni a zabiti ještě ve stádiu larvy. </a:t>
            </a:r>
          </a:p>
          <a:p>
            <a:r>
              <a:rPr lang="cs-CZ" altLang="cs-CZ" dirty="0" smtClean="0">
                <a:latin typeface="Arial" charset="0"/>
              </a:rPr>
              <a:t>   </a:t>
            </a:r>
          </a:p>
          <a:p>
            <a:pPr eaLnBrk="1" hangingPunct="1">
              <a:spcBef>
                <a:spcPct val="0"/>
              </a:spcBef>
            </a:pPr>
            <a:r>
              <a:rPr lang="cs-CZ" altLang="cs-CZ" sz="500" dirty="0" err="1" smtClean="0">
                <a:latin typeface="Calibri" pitchFamily="34" charset="0"/>
              </a:rPr>
              <a:t>Beye</a:t>
            </a:r>
            <a:r>
              <a:rPr lang="cs-CZ" altLang="cs-CZ" sz="500" dirty="0" smtClean="0">
                <a:latin typeface="Calibri" pitchFamily="34" charset="0"/>
              </a:rPr>
              <a:t> et al. 2003</a:t>
            </a:r>
          </a:p>
          <a:p>
            <a:endParaRPr lang="cs-CZ" altLang="cs-CZ" dirty="0" smtClean="0">
              <a:latin typeface="Arial" charset="0"/>
            </a:endParaRPr>
          </a:p>
        </p:txBody>
      </p:sp>
    </p:spTree>
    <p:extLst>
      <p:ext uri="{BB962C8B-B14F-4D97-AF65-F5344CB8AC3E}">
        <p14:creationId xmlns:p14="http://schemas.microsoft.com/office/powerpoint/2010/main" val="3647058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p:spPr>
        <p:txBody>
          <a:bodyPr lIns="91431" tIns="45716" rIns="91431" bIns="45716"/>
          <a:lstStyle/>
          <a:p>
            <a:endParaRPr lang="cs-CZ" altLang="cs-CZ" dirty="0" smtClean="0">
              <a:latin typeface="Arial" charset="0"/>
            </a:endParaRPr>
          </a:p>
        </p:txBody>
      </p:sp>
    </p:spTree>
    <p:extLst>
      <p:ext uri="{BB962C8B-B14F-4D97-AF65-F5344CB8AC3E}">
        <p14:creationId xmlns:p14="http://schemas.microsoft.com/office/powerpoint/2010/main" val="53392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 řady organismů při</a:t>
            </a:r>
            <a:r>
              <a:rPr lang="cs-CZ" baseline="0" dirty="0" smtClean="0"/>
              <a:t> vzniku zygoty ještě není o pohlaví jedince rozhodnuto a záleží na konkrétním vnějším stimulu, který spustí vývoj pohlaví určitým směrem. Nejčastěji je to teplota, při které se vyvíjejí vajíčka. Vyšší teplota obvykle znamená rychlejší vývoj a větší tělo. Takto je </a:t>
            </a:r>
            <a:r>
              <a:rPr lang="cs-CZ" dirty="0" smtClean="0"/>
              <a:t>určeno pohlaví</a:t>
            </a:r>
            <a:r>
              <a:rPr lang="cs-CZ" baseline="0" dirty="0" smtClean="0"/>
              <a:t> např. u</a:t>
            </a:r>
            <a:r>
              <a:rPr lang="cs-CZ" dirty="0" smtClean="0"/>
              <a:t> želv a krokodýlů </a:t>
            </a:r>
            <a:r>
              <a:rPr lang="cs-CZ" baseline="0" dirty="0" smtClean="0"/>
              <a:t>(u teritoriálních krokodýlů při vyšší teplotě vznikají samci, kteří jsou větší a mají větší šanci obhájit teritorium, u želv, které teritoriální nejsou, vznikají při vyšší teplotě větší samice, které nakladou více vajec). U </a:t>
            </a:r>
            <a:r>
              <a:rPr lang="cs-CZ" baseline="0" dirty="0" err="1" smtClean="0"/>
              <a:t>rypohlavce</a:t>
            </a:r>
            <a:r>
              <a:rPr lang="cs-CZ" baseline="0" dirty="0" smtClean="0"/>
              <a:t> </a:t>
            </a:r>
            <a:r>
              <a:rPr lang="cs-CZ" baseline="0" dirty="0" err="1" smtClean="0"/>
              <a:t>Bonelia</a:t>
            </a:r>
            <a:r>
              <a:rPr lang="cs-CZ" baseline="0" dirty="0" smtClean="0"/>
              <a:t> </a:t>
            </a:r>
            <a:r>
              <a:rPr lang="cs-CZ" baseline="0" dirty="0" err="1" smtClean="0"/>
              <a:t>viridis</a:t>
            </a:r>
            <a:r>
              <a:rPr lang="cs-CZ" baseline="0" dirty="0" smtClean="0"/>
              <a:t> o pohlaví rozhoduje </a:t>
            </a:r>
            <a:r>
              <a:rPr lang="cs-CZ" baseline="0" dirty="0" err="1" smtClean="0"/>
              <a:t>přítomsnost</a:t>
            </a:r>
            <a:r>
              <a:rPr lang="cs-CZ" baseline="0" dirty="0" smtClean="0"/>
              <a:t> jedince </a:t>
            </a:r>
            <a:r>
              <a:rPr lang="cs-CZ" baseline="0" dirty="0" err="1" smtClean="0"/>
              <a:t>opčného</a:t>
            </a:r>
            <a:r>
              <a:rPr lang="cs-CZ" baseline="0" dirty="0" smtClean="0"/>
              <a:t> pohlaví. pokud larva potká samici, přisedne k ní a stane se z ní samec, pokud se se samicí nesetká, stane se sama samicí. Některé ryby používají sociální stimuly. Pokud u harémových ryb zahyne samec, nejdominantnější samice se stane samcem a převezme harém.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78</a:t>
            </a:fld>
            <a:endParaRPr lang="cs-CZ"/>
          </a:p>
        </p:txBody>
      </p:sp>
    </p:spTree>
    <p:extLst>
      <p:ext uri="{BB962C8B-B14F-4D97-AF65-F5344CB8AC3E}">
        <p14:creationId xmlns:p14="http://schemas.microsoft.com/office/powerpoint/2010/main" val="180981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Lidské chromosomy X a Y se v meióze sice párují,</a:t>
            </a:r>
            <a:r>
              <a:rPr lang="cs-CZ" baseline="0" dirty="0" smtClean="0"/>
              <a:t> což je klíčové pro jejich správný rozchod do dceřiných buněk, protože ale mají jinou délku a z velké části jiný genetický obsah, párují se pouze v </a:t>
            </a:r>
            <a:r>
              <a:rPr lang="cs-CZ" baseline="0" dirty="0" err="1" smtClean="0"/>
              <a:t>pseudoautosomálních</a:t>
            </a:r>
            <a:r>
              <a:rPr lang="cs-CZ" baseline="0" dirty="0" smtClean="0"/>
              <a:t> oblastech (</a:t>
            </a:r>
            <a:r>
              <a:rPr lang="cs-CZ" baseline="0" dirty="0" err="1" smtClean="0"/>
              <a:t>PAR1</a:t>
            </a:r>
            <a:r>
              <a:rPr lang="cs-CZ" baseline="0" dirty="0" smtClean="0"/>
              <a:t> a </a:t>
            </a:r>
            <a:r>
              <a:rPr lang="cs-CZ" baseline="0" dirty="0" err="1" smtClean="0"/>
              <a:t>PAR2</a:t>
            </a:r>
            <a:r>
              <a:rPr lang="cs-CZ" baseline="0" dirty="0" smtClean="0"/>
              <a:t>), kde probíhá i crossing-over.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a:t>
            </a:fld>
            <a:endParaRPr lang="cs-CZ"/>
          </a:p>
        </p:txBody>
      </p:sp>
    </p:spTree>
    <p:extLst>
      <p:ext uri="{BB962C8B-B14F-4D97-AF65-F5344CB8AC3E}">
        <p14:creationId xmlns:p14="http://schemas.microsoft.com/office/powerpoint/2010/main" val="404183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ja-JP" dirty="0" smtClean="0"/>
              <a:t>Výhoda, kterou druhu přináší determinace pohlaví vnějším stimuly, nemusejí být na první pohled patrné a někdy se obtížně zkoumají. Výhody </a:t>
            </a:r>
            <a:r>
              <a:rPr lang="cs-CZ" altLang="ja-JP" dirty="0" err="1" smtClean="0"/>
              <a:t>TSD</a:t>
            </a:r>
            <a:r>
              <a:rPr lang="cs-CZ" altLang="ja-JP" dirty="0" smtClean="0"/>
              <a:t> se zkoumaly např. u australské agamy </a:t>
            </a:r>
            <a:r>
              <a:rPr lang="cs-CZ" altLang="cs-CZ" i="1" dirty="0" err="1" smtClean="0"/>
              <a:t>Amphibolurus</a:t>
            </a:r>
            <a:r>
              <a:rPr lang="cs-CZ" altLang="cs-CZ" i="1" dirty="0" smtClean="0"/>
              <a:t> </a:t>
            </a:r>
            <a:r>
              <a:rPr lang="cs-CZ" altLang="cs-CZ" i="1" dirty="0" err="1" smtClean="0"/>
              <a:t>muricatus</a:t>
            </a:r>
            <a:r>
              <a:rPr lang="cs-CZ" altLang="ja-JP" dirty="0" smtClean="0"/>
              <a:t>, což je dobrý model, protože je to krátkověké zvíře a pohlavní dospělosti mohou mláďata dosáhnou ještě tentýž rok, kdy se vylíhnou. Dospělé samice kladou až čtyři snůšky za rok. Pohlaví je určeno teplotou, při které se vyvíjela snůška (samice teplejší, samci chladnější, což ovlivňuje matka výběrem místa pro hnízdo). Při pokusu se testovalo několik teorií, proč to tak je. Výhodou je zřejmě to, že vyšší teplota urychlí vývoj (až o 3 měsíce) a samice tak mají na růst delší dobu před nástupem zimy a mohou stihnout ještě tuto sezónu naklást. Samci jsou na konci roku malí, takže by nemohli konkurovat starším a větším samcům v boji o teritorium, čili tento rok by se stejně nemnožili.</a:t>
            </a:r>
          </a:p>
          <a:p>
            <a:r>
              <a:rPr lang="cs-CZ" altLang="cs-CZ" sz="1200" dirty="0" err="1" smtClean="0">
                <a:latin typeface="Calibri" pitchFamily="34" charset="0"/>
              </a:rPr>
              <a:t>Warner</a:t>
            </a:r>
            <a:r>
              <a:rPr lang="cs-CZ" altLang="cs-CZ" sz="1200" dirty="0" smtClean="0">
                <a:latin typeface="Calibri" pitchFamily="34" charset="0"/>
              </a:rPr>
              <a:t> and </a:t>
            </a:r>
            <a:r>
              <a:rPr lang="cs-CZ" altLang="cs-CZ" sz="1200" dirty="0" err="1" smtClean="0">
                <a:latin typeface="Calibri" pitchFamily="34" charset="0"/>
              </a:rPr>
              <a:t>Shine</a:t>
            </a:r>
            <a:r>
              <a:rPr lang="cs-CZ" altLang="cs-CZ" sz="1200" dirty="0" smtClean="0">
                <a:latin typeface="Calibri" pitchFamily="34" charset="0"/>
              </a:rPr>
              <a:t> 2005</a:t>
            </a:r>
            <a:endParaRPr lang="cs-CZ" altLang="cs-CZ" dirty="0" smtClean="0">
              <a:ea typeface="ＭＳ Ｐゴシック" pitchFamily="34" charset="-128"/>
            </a:endParaRPr>
          </a:p>
        </p:txBody>
      </p:sp>
    </p:spTree>
    <p:extLst>
      <p:ext uri="{BB962C8B-B14F-4D97-AF65-F5344CB8AC3E}">
        <p14:creationId xmlns:p14="http://schemas.microsoft.com/office/powerpoint/2010/main" val="915830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r>
              <a:rPr lang="cs-CZ" altLang="cs-CZ" sz="800" smtClean="0">
                <a:latin typeface="Arial" charset="0"/>
              </a:rPr>
              <a:t>U obratlovců najdeme jak určení pohlaví vlivem vnějšího prostředí, tak oba základní typy chromosomálního určení pohlaví – XX/XY a ZZ/ZW, někde i jejich numerické varianty (tj. mnohočetné pohlavní chromosomy, nebo naopak chybějící chromosom Y nebo W. Některé skupiny mají pouze jeden typ (např. placentálové jen XX/XY, ptáci ZZ/ZW, krokodýli jen environmentální určení pohlaví), jiné skupiny mají naopak všechny typy, které mohou být přítomny i u blízce příbuzných druhů nebo i v rámci jednoho druhu. Typickým příkladem jsou ryby. </a:t>
            </a:r>
          </a:p>
          <a:p>
            <a:endParaRPr lang="cs-CZ" altLang="cs-CZ" sz="600" smtClean="0">
              <a:solidFill>
                <a:srgbClr val="0000FF"/>
              </a:solidFill>
              <a:latin typeface="Comic Sans MS" pitchFamily="66" charset="0"/>
              <a:ea typeface="ＭＳ Ｐゴシック" pitchFamily="34" charset="-128"/>
            </a:endParaRPr>
          </a:p>
          <a:p>
            <a:r>
              <a:rPr lang="cs-CZ" altLang="cs-CZ" sz="600" smtClean="0">
                <a:solidFill>
                  <a:srgbClr val="0000FF"/>
                </a:solidFill>
                <a:latin typeface="Comic Sans MS" pitchFamily="66" charset="0"/>
                <a:ea typeface="ＭＳ Ｐゴシック" pitchFamily="34" charset="-128"/>
              </a:rPr>
              <a:t>Obrázek upraven podle Ezaz et al. (2007) </a:t>
            </a:r>
            <a:r>
              <a:rPr lang="cs-CZ" altLang="en-US" smtClean="0">
                <a:latin typeface="Arial" charset="0"/>
              </a:rPr>
              <a:t>DOI 10.1016/j.cub.2006.08.021</a:t>
            </a:r>
            <a:endParaRPr lang="cs-CZ" altLang="cs-CZ" sz="600" smtClean="0">
              <a:solidFill>
                <a:srgbClr val="0000FF"/>
              </a:solidFill>
              <a:latin typeface="Comic Sans MS" pitchFamily="66" charset="0"/>
              <a:ea typeface="ＭＳ Ｐゴシック" pitchFamily="34" charset="-128"/>
            </a:endParaRPr>
          </a:p>
        </p:txBody>
      </p:sp>
    </p:spTree>
    <p:extLst>
      <p:ext uri="{BB962C8B-B14F-4D97-AF65-F5344CB8AC3E}">
        <p14:creationId xmlns:p14="http://schemas.microsoft.com/office/powerpoint/2010/main" val="3545223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ja-JP" dirty="0" smtClean="0">
                <a:latin typeface="Arial" charset="0"/>
              </a:rPr>
              <a:t>Pohlaví nositele může být ovlivněno </a:t>
            </a:r>
            <a:r>
              <a:rPr lang="cs-CZ" altLang="ja-JP" dirty="0" err="1" smtClean="0">
                <a:latin typeface="Arial" charset="0"/>
              </a:rPr>
              <a:t>endosymbiotickou</a:t>
            </a:r>
            <a:r>
              <a:rPr lang="cs-CZ" altLang="ja-JP" dirty="0" smtClean="0">
                <a:latin typeface="Arial" charset="0"/>
              </a:rPr>
              <a:t> bakterií (</a:t>
            </a:r>
            <a:r>
              <a:rPr lang="cs-CZ" altLang="ja-JP" dirty="0" err="1" smtClean="0">
                <a:latin typeface="Arial" charset="0"/>
              </a:rPr>
              <a:t>endosymbióza</a:t>
            </a:r>
            <a:r>
              <a:rPr lang="cs-CZ" altLang="ja-JP" dirty="0" smtClean="0">
                <a:latin typeface="Arial" charset="0"/>
              </a:rPr>
              <a:t> </a:t>
            </a:r>
            <a:r>
              <a:rPr lang="cs-CZ" altLang="ja-JP" dirty="0" err="1" smtClean="0">
                <a:latin typeface="Arial" charset="0"/>
              </a:rPr>
              <a:t>sensu</a:t>
            </a:r>
            <a:r>
              <a:rPr lang="cs-CZ" altLang="ja-JP" dirty="0" smtClean="0">
                <a:latin typeface="Arial" charset="0"/>
              </a:rPr>
              <a:t> lato – parazitismus + mutualismus), která žije obligátně uvnitř buňky hostitele. Bakterie je přenášena vertikálně (tj. z rodičů na potomky) jen v cytoplazmě, tedy ve vajíčkách a ne ve spermiích, změna pohlaví hostitele tedy může být pro bakterii výhodná a každá změna, která povede k vychýlení pohlaví žádoucím směrem, bude pozitivně selektovaná. Takové bakterie, známé jako reprodukční paraziti, byly nalezeny u &gt; 30% členovců. Nejběžnější je </a:t>
            </a:r>
            <a:r>
              <a:rPr lang="cs-CZ" altLang="ja-JP" i="1" dirty="0" err="1" smtClean="0">
                <a:latin typeface="Arial" charset="0"/>
              </a:rPr>
              <a:t>Wolbachia</a:t>
            </a:r>
            <a:r>
              <a:rPr lang="cs-CZ" altLang="ja-JP" dirty="0" smtClean="0">
                <a:latin typeface="Arial" charset="0"/>
              </a:rPr>
              <a:t>, která zároveň jediná ze známých druhů ovládá všechny 4 typy manipulace: 1) cytoplazmatickou </a:t>
            </a:r>
            <a:r>
              <a:rPr lang="cs-CZ" altLang="ja-JP" dirty="0" err="1" smtClean="0">
                <a:latin typeface="Arial" charset="0"/>
              </a:rPr>
              <a:t>inkompatibitu</a:t>
            </a:r>
            <a:r>
              <a:rPr lang="cs-CZ" altLang="ja-JP" dirty="0" smtClean="0">
                <a:latin typeface="Arial" charset="0"/>
              </a:rPr>
              <a:t> (nekompatibilita spermie a vajíčka, která vede k post-zygotické sterilitě mezi infikovaným samcem a neinfikovanou samičkou, 2) zabíjení samců (vychýlení pohlaví k samicím cíleným zabíjením samčích potomků), 3) feminizace genetických samců, 4) indukce partenogeneze (vychýlení pohlaví indukcí asexuální produkce dcer).</a:t>
            </a:r>
            <a:endParaRPr lang="cs-CZ" altLang="cs-CZ" dirty="0" smtClean="0">
              <a:latin typeface="Arial" charset="0"/>
            </a:endParaRPr>
          </a:p>
          <a:p>
            <a:pPr eaLnBrk="1" hangingPunct="1">
              <a:spcBef>
                <a:spcPct val="0"/>
              </a:spcBef>
            </a:pPr>
            <a:r>
              <a:rPr lang="cs-CZ" altLang="cs-CZ" sz="500" dirty="0" err="1" smtClean="0">
                <a:latin typeface="Arial" charset="0"/>
              </a:rPr>
              <a:t>Cordaux</a:t>
            </a:r>
            <a:r>
              <a:rPr lang="cs-CZ" altLang="cs-CZ" sz="500" dirty="0" smtClean="0">
                <a:latin typeface="Arial" charset="0"/>
              </a:rPr>
              <a:t> et al. 2011)</a:t>
            </a:r>
          </a:p>
          <a:p>
            <a:endParaRPr lang="cs-CZ" altLang="cs-CZ" dirty="0" smtClean="0">
              <a:latin typeface="Arial" charset="0"/>
            </a:endParaRPr>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83</a:t>
            </a:fld>
            <a:endParaRPr lang="cs-CZ"/>
          </a:p>
        </p:txBody>
      </p:sp>
    </p:spTree>
    <p:extLst>
      <p:ext uri="{BB962C8B-B14F-4D97-AF65-F5344CB8AC3E}">
        <p14:creationId xmlns:p14="http://schemas.microsoft.com/office/powerpoint/2010/main" val="1983435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cs-CZ" altLang="cs-CZ" sz="900" dirty="0" smtClean="0"/>
              <a:t>Zabíjení </a:t>
            </a:r>
            <a:r>
              <a:rPr lang="cs-CZ" altLang="cs-CZ" sz="900" dirty="0"/>
              <a:t>samců bylo nalezeno u </a:t>
            </a:r>
            <a:r>
              <a:rPr lang="cs-CZ" altLang="cs-CZ" sz="900" dirty="0" smtClean="0"/>
              <a:t>pěti </a:t>
            </a:r>
            <a:r>
              <a:rPr lang="cs-CZ" altLang="cs-CZ" sz="900" dirty="0"/>
              <a:t>hmyzích řádů a roztočů, u druhů s libovolnou determinací pohlaví (</a:t>
            </a:r>
            <a:r>
              <a:rPr lang="cs-CZ" altLang="cs-CZ" sz="900" dirty="0" err="1"/>
              <a:t>ZW</a:t>
            </a:r>
            <a:r>
              <a:rPr lang="cs-CZ" altLang="cs-CZ" sz="900" dirty="0"/>
              <a:t>, </a:t>
            </a:r>
            <a:r>
              <a:rPr lang="cs-CZ" altLang="cs-CZ" sz="900" dirty="0" err="1"/>
              <a:t>XY</a:t>
            </a:r>
            <a:r>
              <a:rPr lang="cs-CZ" altLang="cs-CZ" sz="900" dirty="0"/>
              <a:t>, </a:t>
            </a:r>
            <a:r>
              <a:rPr lang="cs-CZ" altLang="cs-CZ" sz="900" dirty="0" err="1"/>
              <a:t>X0</a:t>
            </a:r>
            <a:r>
              <a:rPr lang="cs-CZ" altLang="cs-CZ" sz="900" dirty="0"/>
              <a:t>, </a:t>
            </a:r>
            <a:r>
              <a:rPr lang="cs-CZ" altLang="cs-CZ" sz="900" dirty="0" err="1"/>
              <a:t>haplodiploidie</a:t>
            </a:r>
            <a:r>
              <a:rPr lang="cs-CZ" altLang="cs-CZ" sz="900" dirty="0"/>
              <a:t>, prostředí), ovšem s determinací pohlaví neinteraguje. Vychýlení pohlaví se děje přes likvidaci samčího potomstva, což vede k zlepšení života sester mrtvých samců, protože mohou konzumovat vajíčka, ubude nežádoucích interakcí se sourozenci (např. je nižší </a:t>
            </a:r>
            <a:r>
              <a:rPr lang="cs-CZ" altLang="cs-CZ" sz="900" dirty="0" err="1"/>
              <a:t>kompetice</a:t>
            </a:r>
            <a:r>
              <a:rPr lang="cs-CZ" altLang="cs-CZ" sz="900" dirty="0"/>
              <a:t> o krmení), sníží se riziko </a:t>
            </a:r>
            <a:r>
              <a:rPr lang="cs-CZ" altLang="cs-CZ" sz="900" dirty="0" err="1"/>
              <a:t>inbreedingu</a:t>
            </a:r>
            <a:r>
              <a:rPr lang="cs-CZ" altLang="cs-CZ" sz="900" dirty="0"/>
              <a:t>. Důsledkem je zvýšení úspěšnosti infikovaných dcer samic cca o 10% oproti neinfikovaným.  Tato výhoda pomáhá šíření parazita, ale není výhodná pro matku, která přišla o ½ potomstva a výhoda pro dcery, daná parazitem, nekompenzuje ani zdaleka tuto </a:t>
            </a:r>
            <a:r>
              <a:rPr lang="cs-CZ" altLang="cs-CZ" sz="900" dirty="0" smtClean="0"/>
              <a:t>ztrátu, proto je silný</a:t>
            </a:r>
            <a:r>
              <a:rPr lang="cs-CZ" altLang="cs-CZ" sz="900" baseline="0" dirty="0" smtClean="0"/>
              <a:t> selekční tlak na hostitele, aby se manipulaci bakterií ukázal ubránit.</a:t>
            </a:r>
            <a:r>
              <a:rPr lang="cs-CZ" altLang="cs-CZ" sz="900" baseline="0" dirty="0"/>
              <a:t> </a:t>
            </a:r>
            <a:endParaRPr lang="cs-CZ" altLang="cs-CZ" sz="900" baseline="0" dirty="0" smtClean="0"/>
          </a:p>
          <a:p>
            <a:pPr>
              <a:lnSpc>
                <a:spcPct val="90000"/>
              </a:lnSpc>
            </a:pPr>
            <a:r>
              <a:rPr lang="cs-CZ" altLang="ja-JP" sz="900" dirty="0"/>
              <a:t>	Nejlépe dokumentovaným případem rezistence k zabíjení samců je motýl </a:t>
            </a:r>
            <a:r>
              <a:rPr lang="cs-CZ" altLang="ja-JP" sz="900" i="1" dirty="0" err="1"/>
              <a:t>Hypolimnas</a:t>
            </a:r>
            <a:r>
              <a:rPr lang="cs-CZ" altLang="ja-JP" sz="900" i="1" dirty="0"/>
              <a:t> </a:t>
            </a:r>
            <a:r>
              <a:rPr lang="cs-CZ" altLang="ja-JP" sz="900" i="1" dirty="0" err="1"/>
              <a:t>bolina</a:t>
            </a:r>
            <a:r>
              <a:rPr lang="cs-CZ" altLang="ja-JP" sz="900" dirty="0"/>
              <a:t>. Tento druh je infikovaný kmenem </a:t>
            </a:r>
            <a:r>
              <a:rPr lang="cs-CZ" altLang="ja-JP" sz="900" dirty="0" err="1" smtClean="0"/>
              <a:t>wolbachie</a:t>
            </a:r>
            <a:r>
              <a:rPr lang="cs-CZ" altLang="ja-JP" sz="900" dirty="0" smtClean="0"/>
              <a:t> </a:t>
            </a:r>
            <a:r>
              <a:rPr lang="cs-CZ" altLang="ja-JP" sz="900" i="1" dirty="0" err="1"/>
              <a:t>w</a:t>
            </a:r>
            <a:r>
              <a:rPr lang="cs-CZ" altLang="ja-JP" sz="900" dirty="0" err="1"/>
              <a:t>Bol1</a:t>
            </a:r>
            <a:r>
              <a:rPr lang="cs-CZ" altLang="ja-JP" sz="900" dirty="0"/>
              <a:t>, která v </a:t>
            </a:r>
            <a:r>
              <a:rPr lang="cs-CZ" altLang="ja-JP" sz="900" dirty="0" smtClean="0"/>
              <a:t>Polynésii </a:t>
            </a:r>
            <a:r>
              <a:rPr lang="cs-CZ" altLang="ja-JP" sz="900" dirty="0"/>
              <a:t>zabíjí samce. Naopak v jihovýchodní Asii </a:t>
            </a:r>
            <a:r>
              <a:rPr lang="cs-CZ" altLang="ja-JP" sz="900" dirty="0" smtClean="0"/>
              <a:t>nesou </a:t>
            </a:r>
            <a:r>
              <a:rPr lang="cs-CZ" altLang="ja-JP" sz="900" dirty="0"/>
              <a:t>tento kmen samci i samice a produkují vyrovnaný poměr pohlaví. Ukázalo se, že </a:t>
            </a:r>
            <a:r>
              <a:rPr lang="cs-CZ" altLang="ja-JP" sz="900" dirty="0" smtClean="0"/>
              <a:t>zabíjení samců je </a:t>
            </a:r>
            <a:r>
              <a:rPr lang="cs-CZ" altLang="ja-JP" sz="900" dirty="0"/>
              <a:t>v této populaci </a:t>
            </a:r>
            <a:r>
              <a:rPr lang="cs-CZ" altLang="ja-JP" sz="900" dirty="0" smtClean="0"/>
              <a:t>potlačeno </a:t>
            </a:r>
            <a:r>
              <a:rPr lang="cs-CZ" altLang="ja-JP" sz="900" dirty="0"/>
              <a:t>jedním dominantním autosomálním genem v genomu hostitele, který samcům umožňuje přežít i v přítomnosti </a:t>
            </a:r>
            <a:r>
              <a:rPr lang="cs-CZ" altLang="ja-JP" sz="900" dirty="0" smtClean="0"/>
              <a:t>zabijácké </a:t>
            </a:r>
            <a:r>
              <a:rPr lang="cs-CZ" altLang="ja-JP" sz="900" dirty="0" err="1" smtClean="0"/>
              <a:t>wolbachie</a:t>
            </a:r>
            <a:r>
              <a:rPr lang="cs-CZ" altLang="ja-JP" sz="900" dirty="0"/>
              <a:t>. Rychlost šíření tohoto genu byl monitorován na souostroví Samoa (</a:t>
            </a:r>
            <a:r>
              <a:rPr lang="cs-CZ" altLang="ja-JP" sz="900" dirty="0" err="1"/>
              <a:t>Polynesie</a:t>
            </a:r>
            <a:r>
              <a:rPr lang="cs-CZ" altLang="ja-JP" sz="900" dirty="0"/>
              <a:t>), kde se původní poměr pohlaví 99% samice změnil ve vyrovnaný během 10 generací, což je jedno z nejrychlejších evolučních změn pozorovaných v přírodních populacích. Manipulace pohlavím tak může být častější, než by se zdálo z frekvence těch pozorovaných, protože je možné, že mnoho druhů, které v minulosti byly předmětem manipulace pohlaví, už tento handicap překonalo. Přesto, </a:t>
            </a:r>
            <a:r>
              <a:rPr lang="cs-CZ" altLang="ja-JP" sz="900" dirty="0" err="1"/>
              <a:t>xBol1</a:t>
            </a:r>
            <a:r>
              <a:rPr lang="cs-CZ" altLang="ja-JP" sz="900" dirty="0"/>
              <a:t> je vyskytuje s vysokou frekvencí i v populacích, kde je potlačena, protože má v záloze další manipulační mechanismus – cytoplazmatickou inkompatibilitu, kterou začala využívat okamžitě po tom, co infikovaní samci odolali </a:t>
            </a:r>
            <a:r>
              <a:rPr lang="cs-CZ" altLang="ja-JP" sz="900" dirty="0" smtClean="0"/>
              <a:t>zabíjení. </a:t>
            </a:r>
            <a:r>
              <a:rPr lang="cs-CZ" altLang="ja-JP" sz="900" dirty="0"/>
              <a:t>Toto ilustruje fakt, že někteří </a:t>
            </a:r>
            <a:r>
              <a:rPr lang="cs-CZ" altLang="ja-JP" sz="900" dirty="0" err="1" smtClean="0"/>
              <a:t>endosymbionti</a:t>
            </a:r>
            <a:r>
              <a:rPr lang="cs-CZ" altLang="ja-JP" sz="900" dirty="0" smtClean="0"/>
              <a:t> </a:t>
            </a:r>
            <a:r>
              <a:rPr lang="cs-CZ" altLang="ja-JP" sz="900" dirty="0"/>
              <a:t>mají schopnost několika typů manipulací, což je důsledkem závodech ve zbrojení mezi hostitelem a parazitem. </a:t>
            </a:r>
            <a:endParaRPr lang="cs-CZ" altLang="cs-CZ" sz="900" dirty="0"/>
          </a:p>
        </p:txBody>
      </p:sp>
    </p:spTree>
    <p:extLst>
      <p:ext uri="{BB962C8B-B14F-4D97-AF65-F5344CB8AC3E}">
        <p14:creationId xmlns:p14="http://schemas.microsoft.com/office/powerpoint/2010/main" val="3939003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86</a:t>
            </a:fld>
            <a:endParaRPr lang="cs-CZ"/>
          </a:p>
        </p:txBody>
      </p:sp>
    </p:spTree>
    <p:extLst>
      <p:ext uri="{BB962C8B-B14F-4D97-AF65-F5344CB8AC3E}">
        <p14:creationId xmlns:p14="http://schemas.microsoft.com/office/powerpoint/2010/main" val="53330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p:spPr>
        <p:txBody>
          <a:bodyPr lIns="91431" tIns="45716" rIns="91431" bIns="45716"/>
          <a:lstStyle/>
          <a:p>
            <a:r>
              <a:rPr lang="cs-CZ" altLang="cs-CZ" dirty="0" smtClean="0">
                <a:latin typeface="Arial" charset="0"/>
              </a:rPr>
              <a:t>Pohlavní chromosomy se v drtivé většině případů vyvíjejí z páru </a:t>
            </a:r>
            <a:r>
              <a:rPr lang="cs-CZ" altLang="cs-CZ" dirty="0" err="1" smtClean="0">
                <a:latin typeface="Arial" charset="0"/>
              </a:rPr>
              <a:t>autosomů</a:t>
            </a:r>
            <a:r>
              <a:rPr lang="cs-CZ" altLang="cs-CZ" dirty="0" smtClean="0">
                <a:latin typeface="Arial" charset="0"/>
              </a:rPr>
              <a:t> (alternativou je</a:t>
            </a:r>
            <a:r>
              <a:rPr lang="cs-CZ" altLang="cs-CZ" baseline="0" dirty="0" smtClean="0">
                <a:latin typeface="Arial" charset="0"/>
              </a:rPr>
              <a:t> vznik z nadbytečných, tzv. </a:t>
            </a:r>
            <a:r>
              <a:rPr lang="cs-CZ" altLang="cs-CZ" dirty="0" smtClean="0">
                <a:latin typeface="Arial" charset="0"/>
              </a:rPr>
              <a:t>B-chromosomů, což je ale poměrně vzácné). Obrázek popisuje vznik a evoluci pohlavních chromosomů X a Y, totéž platí pro chromosomy Z a W. Jeden chromosom z homologního páru obdrží gen, který funguje jako hlavní spínač určující pohlaví jedince, (na obrázku gen určující vývoj v samce). Takový gen se může vyvinou </a:t>
            </a:r>
            <a:r>
              <a:rPr lang="cs-CZ" altLang="cs-CZ" i="1" dirty="0" smtClean="0">
                <a:latin typeface="Arial" charset="0"/>
              </a:rPr>
              <a:t>de novo</a:t>
            </a:r>
            <a:r>
              <a:rPr lang="cs-CZ" altLang="cs-CZ" dirty="0" smtClean="0">
                <a:latin typeface="Arial" charset="0"/>
              </a:rPr>
              <a:t>, nebo se přesune z původního pohlavního chromosomu např. translokací. Protože se takový chromosom bude nadále vyskytovat jen v samčím pohlaví, začnou se v jeho blízkosti shromažďovat geny, které jsou výhodné jen pro toto pohlaví (např. geny účastnící se spermatogeneze). Bylo by výhodné, aby takové geny byly trvale ve vazbě s genem určujícím pohlaví, zejména, pokud je takový gen nevýhodný</a:t>
            </a:r>
            <a:r>
              <a:rPr lang="cs-CZ" altLang="cs-CZ" baseline="0" dirty="0" smtClean="0">
                <a:latin typeface="Arial" charset="0"/>
              </a:rPr>
              <a:t> nebo zbytečný</a:t>
            </a:r>
            <a:r>
              <a:rPr lang="cs-CZ" altLang="cs-CZ" dirty="0" smtClean="0">
                <a:latin typeface="Arial" charset="0"/>
              </a:rPr>
              <a:t> pro samici. Proto selekce upřednostní změny, které povedou k zablokování rekombinace mezi těmito geny, např. chromosomální inverze. V místě, kde rekombinace neprobíhá, ale nemohou být geny poškozené mutacemi vyměněny za nepoškozené z homologního chromosomu, proto se geny v úseku bez rekombinace začnou měnit v poškozené neaktivní </a:t>
            </a:r>
            <a:r>
              <a:rPr lang="cs-CZ" altLang="cs-CZ" dirty="0" err="1" smtClean="0">
                <a:latin typeface="Arial" charset="0"/>
              </a:rPr>
              <a:t>pseudogeny</a:t>
            </a:r>
            <a:r>
              <a:rPr lang="cs-CZ" altLang="cs-CZ" dirty="0" smtClean="0">
                <a:latin typeface="Arial" charset="0"/>
              </a:rPr>
              <a:t>. V takových místech se navíc budou šířit mobilní elementy, jejichž vysoká koncentrace je typickým znakem evolučně starých chromosomů Y a W. S přibývajícím počtem genů výhodných pro samce se bude rozšiřovat i oblast bez rekombinace. Vrcholem jsou dva geneticky odlišné chromosomy, které navzájem nerekombinují a nesou odlišné geny, tedy Y a X. Celý cyklus může skončit tak, že dojde ke vzniku nového genu určujícího pohlaví a chromosom Y může být zcela ztracen. Celý proces degenerace pohlavních chromosomů začne od začátku. Proto u různých druhů/skupin můžeme najít pohlavní chromosomy v různém stádiu degenerace, od evolučně mladých homomorfních chromosomů, které se kromě genu určujícího pohlaví neliší, až po staré degenerované chromosomy, které nerekombinují a nesou zcela jiný genetický materiál. Mezi těmito extrémy existuje řada mezistupňů, kam patří např. lidské chromosomy X a Y, které jsou sice z velké části odlišné, ale párují se v tzv. </a:t>
            </a:r>
            <a:r>
              <a:rPr lang="cs-CZ" altLang="cs-CZ" dirty="0" err="1" smtClean="0">
                <a:latin typeface="Arial" charset="0"/>
              </a:rPr>
              <a:t>pseudoautosomálních</a:t>
            </a:r>
            <a:r>
              <a:rPr lang="cs-CZ" altLang="cs-CZ" dirty="0" smtClean="0">
                <a:latin typeface="Arial" charset="0"/>
              </a:rPr>
              <a:t> oblastech, které jsou pozůstatky bývalé homologie a kde stále dochází k rekombinaci. Chromosomy Z a X se tento proces degenerace netýká, protože v </a:t>
            </a:r>
            <a:r>
              <a:rPr lang="cs-CZ" altLang="cs-CZ" dirty="0" err="1" smtClean="0">
                <a:latin typeface="Arial" charset="0"/>
              </a:rPr>
              <a:t>homogametickém</a:t>
            </a:r>
            <a:r>
              <a:rPr lang="cs-CZ" altLang="cs-CZ" dirty="0" smtClean="0">
                <a:latin typeface="Arial" charset="0"/>
              </a:rPr>
              <a:t> pohlaví normálně rekombinují, ale díky faktu, že se v </a:t>
            </a:r>
            <a:r>
              <a:rPr lang="cs-CZ" altLang="cs-CZ" dirty="0" err="1" smtClean="0">
                <a:latin typeface="Arial" charset="0"/>
              </a:rPr>
              <a:t>homogametickém</a:t>
            </a:r>
            <a:r>
              <a:rPr lang="cs-CZ" altLang="cs-CZ" dirty="0" smtClean="0">
                <a:latin typeface="Arial" charset="0"/>
              </a:rPr>
              <a:t> pohlaví nacházejí 2/3 času (Y/W nikdy, </a:t>
            </a:r>
            <a:r>
              <a:rPr lang="cs-CZ" altLang="cs-CZ" dirty="0" err="1" smtClean="0">
                <a:latin typeface="Arial" charset="0"/>
              </a:rPr>
              <a:t>autosomy</a:t>
            </a:r>
            <a:r>
              <a:rPr lang="cs-CZ" altLang="cs-CZ" dirty="0" smtClean="0">
                <a:latin typeface="Arial" charset="0"/>
              </a:rPr>
              <a:t> 1/2) a že v </a:t>
            </a:r>
            <a:r>
              <a:rPr lang="cs-CZ" altLang="cs-CZ" dirty="0" err="1" smtClean="0">
                <a:latin typeface="Arial" charset="0"/>
              </a:rPr>
              <a:t>heterogametickém</a:t>
            </a:r>
            <a:r>
              <a:rPr lang="cs-CZ" altLang="cs-CZ" dirty="0" smtClean="0">
                <a:latin typeface="Arial" charset="0"/>
              </a:rPr>
              <a:t> pohlaví se projevují recesivní alely genů, které jsou na nich lokalizované (tzv. </a:t>
            </a:r>
            <a:r>
              <a:rPr lang="cs-CZ" altLang="cs-CZ" dirty="0" err="1" smtClean="0">
                <a:latin typeface="Arial" charset="0"/>
              </a:rPr>
              <a:t>hemizygotní</a:t>
            </a:r>
            <a:r>
              <a:rPr lang="cs-CZ" altLang="cs-CZ" dirty="0" smtClean="0">
                <a:latin typeface="Arial" charset="0"/>
              </a:rPr>
              <a:t> stav), se částečně změní skladba genů, které nesou.</a:t>
            </a:r>
          </a:p>
        </p:txBody>
      </p:sp>
      <p:sp>
        <p:nvSpPr>
          <p:cNvPr id="57348" name="Zástupný symbol pro číslo snímku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b"/>
          <a:lstStyle>
            <a:lvl1pPr>
              <a:spcBef>
                <a:spcPct val="30000"/>
              </a:spcBef>
              <a:defRPr sz="1200">
                <a:solidFill>
                  <a:schemeClr val="tx1"/>
                </a:solidFill>
                <a:latin typeface="Arial" charset="0"/>
              </a:defRPr>
            </a:lvl1pPr>
            <a:lvl2pPr marL="685800" indent="-263525">
              <a:spcBef>
                <a:spcPct val="30000"/>
              </a:spcBef>
              <a:defRPr sz="1200">
                <a:solidFill>
                  <a:schemeClr val="tx1"/>
                </a:solidFill>
                <a:latin typeface="Arial" charset="0"/>
              </a:defRPr>
            </a:lvl2pPr>
            <a:lvl3pPr marL="1055688" indent="-211138">
              <a:spcBef>
                <a:spcPct val="30000"/>
              </a:spcBef>
              <a:defRPr sz="1200">
                <a:solidFill>
                  <a:schemeClr val="tx1"/>
                </a:solidFill>
                <a:latin typeface="Arial" charset="0"/>
              </a:defRPr>
            </a:lvl3pPr>
            <a:lvl4pPr marL="1476375" indent="-209550">
              <a:spcBef>
                <a:spcPct val="30000"/>
              </a:spcBef>
              <a:defRPr sz="1200">
                <a:solidFill>
                  <a:schemeClr val="tx1"/>
                </a:solidFill>
                <a:latin typeface="Arial" charset="0"/>
              </a:defRPr>
            </a:lvl4pPr>
            <a:lvl5pPr marL="1898650" indent="-211138">
              <a:spcBef>
                <a:spcPct val="30000"/>
              </a:spcBef>
              <a:defRPr sz="1200">
                <a:solidFill>
                  <a:schemeClr val="tx1"/>
                </a:solidFill>
                <a:latin typeface="Arial" charset="0"/>
              </a:defRPr>
            </a:lvl5pPr>
            <a:lvl6pPr marL="2355850" indent="-211138" eaLnBrk="0" fontAlgn="base" hangingPunct="0">
              <a:spcBef>
                <a:spcPct val="30000"/>
              </a:spcBef>
              <a:spcAft>
                <a:spcPct val="0"/>
              </a:spcAft>
              <a:defRPr sz="1200">
                <a:solidFill>
                  <a:schemeClr val="tx1"/>
                </a:solidFill>
                <a:latin typeface="Arial" charset="0"/>
              </a:defRPr>
            </a:lvl6pPr>
            <a:lvl7pPr marL="2813050" indent="-211138" eaLnBrk="0" fontAlgn="base" hangingPunct="0">
              <a:spcBef>
                <a:spcPct val="30000"/>
              </a:spcBef>
              <a:spcAft>
                <a:spcPct val="0"/>
              </a:spcAft>
              <a:defRPr sz="1200">
                <a:solidFill>
                  <a:schemeClr val="tx1"/>
                </a:solidFill>
                <a:latin typeface="Arial" charset="0"/>
              </a:defRPr>
            </a:lvl7pPr>
            <a:lvl8pPr marL="3270250" indent="-211138" eaLnBrk="0" fontAlgn="base" hangingPunct="0">
              <a:spcBef>
                <a:spcPct val="30000"/>
              </a:spcBef>
              <a:spcAft>
                <a:spcPct val="0"/>
              </a:spcAft>
              <a:defRPr sz="1200">
                <a:solidFill>
                  <a:schemeClr val="tx1"/>
                </a:solidFill>
                <a:latin typeface="Arial" charset="0"/>
              </a:defRPr>
            </a:lvl8pPr>
            <a:lvl9pPr marL="3727450" indent="-2111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9DE914A-9583-45DB-85C3-DD303304D138}" type="slidenum">
              <a:rPr lang="cs-CZ" altLang="cs-CZ"/>
              <a:pPr algn="r" eaLnBrk="1" hangingPunct="1">
                <a:spcBef>
                  <a:spcPct val="0"/>
                </a:spcBef>
              </a:pPr>
              <a:t>8</a:t>
            </a:fld>
            <a:endParaRPr lang="cs-CZ" altLang="cs-CZ"/>
          </a:p>
        </p:txBody>
      </p:sp>
    </p:spTree>
    <p:extLst>
      <p:ext uri="{BB962C8B-B14F-4D97-AF65-F5344CB8AC3E}">
        <p14:creationId xmlns:p14="http://schemas.microsoft.com/office/powerpoint/2010/main" val="542787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Příkladem skupin,</a:t>
            </a:r>
            <a:r>
              <a:rPr lang="cs-CZ" baseline="0" dirty="0" smtClean="0"/>
              <a:t> u nichž pohlavní chromosomy vypadají stejně a téměř se neliší genetickým obsahem, jsou hroznýšovití hadi a z ptáků skupina běžci. Naopak velmi diverzifikované pohlavní chromosomy mají zmijovití hadi a u ptáků skupina letci.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9</a:t>
            </a:fld>
            <a:endParaRPr lang="cs-CZ"/>
          </a:p>
        </p:txBody>
      </p:sp>
    </p:spTree>
    <p:extLst>
      <p:ext uri="{BB962C8B-B14F-4D97-AF65-F5344CB8AC3E}">
        <p14:creationId xmlns:p14="http://schemas.microsoft.com/office/powerpoint/2010/main" val="382678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spcBef>
                <a:spcPct val="0"/>
              </a:spcBef>
              <a:spcAft>
                <a:spcPts val="1200"/>
              </a:spcAft>
            </a:pPr>
            <a:r>
              <a:rPr lang="cs-CZ" dirty="0" smtClean="0"/>
              <a:t>Všichni savci mají chromosomální systém určení pohlaví XX/</a:t>
            </a:r>
            <a:r>
              <a:rPr lang="cs-CZ" dirty="0" err="1" smtClean="0"/>
              <a:t>XY</a:t>
            </a:r>
            <a:r>
              <a:rPr lang="cs-CZ" dirty="0" smtClean="0"/>
              <a:t> (ježura a ptakopysk mají mnohočetné X a Y). Výjimkou </a:t>
            </a:r>
            <a:r>
              <a:rPr lang="cs-CZ" dirty="0" smtClean="0"/>
              <a:t>je několik druhů </a:t>
            </a:r>
            <a:r>
              <a:rPr lang="cs-CZ" dirty="0" smtClean="0"/>
              <a:t>hlodavců: dva </a:t>
            </a:r>
            <a:r>
              <a:rPr lang="cs-CZ" altLang="cs-CZ" sz="1200" dirty="0" smtClean="0">
                <a:latin typeface="Calibri" pitchFamily="34" charset="0"/>
              </a:rPr>
              <a:t>druhy </a:t>
            </a:r>
            <a:r>
              <a:rPr lang="cs-CZ" altLang="cs-CZ" sz="1200" dirty="0" err="1" smtClean="0">
                <a:latin typeface="Calibri" pitchFamily="34" charset="0"/>
              </a:rPr>
              <a:t>slepušek</a:t>
            </a:r>
            <a:r>
              <a:rPr lang="cs-CZ" altLang="cs-CZ" sz="1200" dirty="0" smtClean="0">
                <a:latin typeface="Calibri" pitchFamily="34" charset="0"/>
              </a:rPr>
              <a:t> rodu </a:t>
            </a:r>
            <a:r>
              <a:rPr lang="cs-CZ" altLang="cs-CZ" sz="1200" i="1" dirty="0" err="1" smtClean="0">
                <a:latin typeface="Calibri" pitchFamily="34" charset="0"/>
              </a:rPr>
              <a:t>Ellobius</a:t>
            </a:r>
            <a:r>
              <a:rPr lang="cs-CZ" altLang="cs-CZ" sz="1200" i="1" dirty="0" smtClean="0">
                <a:latin typeface="Calibri" pitchFamily="34" charset="0"/>
              </a:rPr>
              <a:t> </a:t>
            </a:r>
            <a:r>
              <a:rPr lang="cs-CZ" altLang="cs-CZ" sz="1200" dirty="0" smtClean="0">
                <a:latin typeface="Calibri" pitchFamily="34" charset="0"/>
              </a:rPr>
              <a:t>a dva druhy krys rodu </a:t>
            </a:r>
            <a:r>
              <a:rPr lang="cs-CZ" altLang="cs-CZ" sz="1200" i="1" dirty="0" err="1" smtClean="0">
                <a:latin typeface="Calibri" pitchFamily="34" charset="0"/>
              </a:rPr>
              <a:t>Tokudaia</a:t>
            </a:r>
            <a:r>
              <a:rPr lang="cs-CZ" altLang="cs-CZ" sz="1200" i="1" dirty="0" smtClean="0">
                <a:latin typeface="Calibri" pitchFamily="34" charset="0"/>
              </a:rPr>
              <a:t> (T. </a:t>
            </a:r>
            <a:r>
              <a:rPr lang="cs-CZ" altLang="cs-CZ" sz="1200" i="1" dirty="0" err="1" smtClean="0">
                <a:latin typeface="Calibri" pitchFamily="34" charset="0"/>
              </a:rPr>
              <a:t>osimensis</a:t>
            </a:r>
            <a:r>
              <a:rPr lang="cs-CZ" altLang="cs-CZ" sz="1200" i="1" dirty="0" smtClean="0">
                <a:latin typeface="Calibri" pitchFamily="34" charset="0"/>
              </a:rPr>
              <a:t> a T. </a:t>
            </a:r>
            <a:r>
              <a:rPr lang="cs-CZ" altLang="cs-CZ" sz="1200" i="1" dirty="0" err="1" smtClean="0">
                <a:latin typeface="Calibri" pitchFamily="34" charset="0"/>
              </a:rPr>
              <a:t>tokunoshimensis</a:t>
            </a:r>
            <a:r>
              <a:rPr lang="cs-CZ" altLang="cs-CZ" sz="1200" dirty="0" smtClean="0">
                <a:latin typeface="Calibri" pitchFamily="34" charset="0"/>
              </a:rPr>
              <a:t>), </a:t>
            </a:r>
            <a:r>
              <a:rPr lang="cs-CZ" altLang="cs-CZ" sz="1200" dirty="0" smtClean="0">
                <a:latin typeface="Calibri" pitchFamily="34" charset="0"/>
              </a:rPr>
              <a:t>které druhotně ztratily chromosom Y včetně</a:t>
            </a:r>
            <a:r>
              <a:rPr lang="cs-CZ" altLang="cs-CZ" sz="1200" baseline="0" dirty="0" smtClean="0">
                <a:latin typeface="Calibri" pitchFamily="34" charset="0"/>
              </a:rPr>
              <a:t> genu </a:t>
            </a:r>
            <a:r>
              <a:rPr lang="cs-CZ" altLang="cs-CZ" sz="1200" i="1" baseline="0" dirty="0" err="1" smtClean="0">
                <a:latin typeface="Calibri" pitchFamily="34" charset="0"/>
              </a:rPr>
              <a:t>Sry</a:t>
            </a:r>
            <a:r>
              <a:rPr lang="cs-CZ" altLang="cs-CZ" sz="1200" baseline="0" dirty="0" smtClean="0">
                <a:latin typeface="Calibri" pitchFamily="34" charset="0"/>
              </a:rPr>
              <a:t>, který determinuje pohlaví. U krysy japonské se zjistilo, že geny důležité pro vývoj spermií, které jsou jinak umístěny na Y, se přestěhovaly na chromosom X. </a:t>
            </a:r>
            <a:r>
              <a:rPr lang="cs-CZ" altLang="cs-CZ" sz="1200" dirty="0" smtClean="0">
                <a:latin typeface="Calibri" pitchFamily="34" charset="0"/>
              </a:rPr>
              <a:t> </a:t>
            </a:r>
            <a:endParaRPr lang="cs-CZ" altLang="cs-CZ" sz="1200" dirty="0" smtClean="0">
              <a:latin typeface="Calibri" pitchFamily="34" charset="0"/>
            </a:endParaRPr>
          </a:p>
          <a:p>
            <a:pPr marL="0" indent="0">
              <a:spcBef>
                <a:spcPct val="0"/>
              </a:spcBef>
              <a:spcAft>
                <a:spcPts val="1200"/>
              </a:spcAft>
            </a:pPr>
            <a:endParaRPr lang="cs-CZ" altLang="cs-CZ" sz="1200" dirty="0" smtClean="0">
              <a:latin typeface="Calibri" pitchFamily="34" charset="0"/>
            </a:endParaRPr>
          </a:p>
          <a:p>
            <a:pPr marL="0" indent="0">
              <a:spcBef>
                <a:spcPct val="0"/>
              </a:spcBef>
              <a:spcAft>
                <a:spcPts val="1200"/>
              </a:spcAft>
            </a:pPr>
            <a:r>
              <a:rPr lang="cs-CZ" altLang="cs-CZ" sz="1200" dirty="0" err="1" smtClean="0">
                <a:latin typeface="Calibri" pitchFamily="34" charset="0"/>
              </a:rPr>
              <a:t>Info</a:t>
            </a:r>
            <a:r>
              <a:rPr lang="cs-CZ" altLang="cs-CZ" sz="1200" dirty="0" smtClean="0">
                <a:latin typeface="Calibri" pitchFamily="34" charset="0"/>
              </a:rPr>
              <a:t> z:</a:t>
            </a:r>
          </a:p>
          <a:p>
            <a:pPr marL="0" indent="0">
              <a:spcBef>
                <a:spcPct val="0"/>
              </a:spcBef>
              <a:spcAft>
                <a:spcPts val="1200"/>
              </a:spcAft>
            </a:pPr>
            <a:r>
              <a:rPr lang="cs-CZ" altLang="cs-CZ" sz="1200" dirty="0" err="1" smtClean="0">
                <a:latin typeface="Calibri" pitchFamily="34" charset="0"/>
              </a:rPr>
              <a:t>Kimura</a:t>
            </a:r>
            <a:r>
              <a:rPr lang="cs-CZ" altLang="cs-CZ" sz="1200" dirty="0" smtClean="0">
                <a:latin typeface="Calibri" pitchFamily="34" charset="0"/>
              </a:rPr>
              <a:t> et al. (2014) </a:t>
            </a:r>
            <a:r>
              <a:rPr lang="cs-CZ" altLang="cs-CZ" sz="1200" dirty="0" err="1" smtClean="0">
                <a:latin typeface="Calibri" pitchFamily="34" charset="0"/>
              </a:rPr>
              <a:t>DOI</a:t>
            </a:r>
            <a:r>
              <a:rPr lang="cs-CZ" altLang="cs-CZ" sz="1200" dirty="0" smtClean="0">
                <a:latin typeface="Calibri" pitchFamily="34" charset="0"/>
              </a:rPr>
              <a:t>: 10.1371/</a:t>
            </a:r>
            <a:r>
              <a:rPr lang="cs-CZ" altLang="cs-CZ" sz="1200" dirty="0" err="1" smtClean="0">
                <a:latin typeface="Calibri" pitchFamily="34" charset="0"/>
              </a:rPr>
              <a:t>journal.pone.0108779</a:t>
            </a:r>
            <a:r>
              <a:rPr lang="cs-CZ" altLang="cs-CZ" sz="1200" dirty="0" smtClean="0">
                <a:latin typeface="Calibri" pitchFamily="34" charset="0"/>
              </a:rPr>
              <a:t>   </a:t>
            </a:r>
          </a:p>
          <a:p>
            <a:pPr marL="0" indent="0">
              <a:spcBef>
                <a:spcPct val="0"/>
              </a:spcBef>
              <a:spcAft>
                <a:spcPts val="1200"/>
              </a:spcAft>
            </a:pPr>
            <a:r>
              <a:rPr lang="da-DK" altLang="cs-CZ" sz="1200" dirty="0" smtClean="0">
                <a:latin typeface="Calibri" pitchFamily="34" charset="0"/>
              </a:rPr>
              <a:t>Bagheri-Fam et al. (2012)  DOI: 10.1007/s10577-011-9269-5 </a:t>
            </a:r>
            <a:endParaRPr lang="cs-CZ" altLang="cs-CZ" sz="1200" dirty="0" smtClean="0">
              <a:latin typeface="Calibri" pitchFamily="34" charset="0"/>
            </a:endParaRPr>
          </a:p>
          <a:p>
            <a:pPr marL="0" indent="0">
              <a:spcBef>
                <a:spcPct val="0"/>
              </a:spcBef>
              <a:spcAft>
                <a:spcPts val="1200"/>
              </a:spcAft>
            </a:pPr>
            <a:endParaRPr lang="cs-CZ" altLang="cs-CZ" sz="1200" dirty="0" smtClean="0">
              <a:latin typeface="Calibri" pitchFamily="34" charset="0"/>
            </a:endParaRPr>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10</a:t>
            </a:fld>
            <a:endParaRPr lang="cs-CZ"/>
          </a:p>
        </p:txBody>
      </p:sp>
    </p:spTree>
    <p:extLst>
      <p:ext uri="{BB962C8B-B14F-4D97-AF65-F5344CB8AC3E}">
        <p14:creationId xmlns:p14="http://schemas.microsoft.com/office/powerpoint/2010/main" val="100401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Australská genetička Jennifer </a:t>
            </a:r>
            <a:r>
              <a:rPr lang="cs-CZ" dirty="0" err="1" smtClean="0"/>
              <a:t>Marshall</a:t>
            </a:r>
            <a:r>
              <a:rPr lang="cs-CZ" baseline="0" dirty="0" smtClean="0"/>
              <a:t> Graves publikovala článek, ve kterém předpovídala, že lidský chromosom Y do pěti milionů let zanikne. Tato informace rozvířila debatu mezi vědci, kteří se zabývají evolucí pohlavních chromosomů a pronikla i do médií. Zánik lidského chromosomu Y je samozřejmě možný (</a:t>
            </a:r>
            <a:r>
              <a:rPr lang="cs-CZ" baseline="0" dirty="0" err="1" smtClean="0"/>
              <a:t>slepušky</a:t>
            </a:r>
            <a:r>
              <a:rPr lang="cs-CZ" baseline="0" dirty="0" smtClean="0"/>
              <a:t> a krysa japonská jsou živoucí důkazy, že je to možné), zároveň nás nemusí nijak zneklidňovat, protože zánik chromosomy Y neznamená zánik druhu, jen by se změnil způsob determinace pohlaví (</a:t>
            </a:r>
            <a:r>
              <a:rPr lang="cs-CZ" baseline="0" dirty="0" err="1" smtClean="0"/>
              <a:t>Sry</a:t>
            </a:r>
            <a:r>
              <a:rPr lang="cs-CZ" baseline="0" dirty="0" smtClean="0"/>
              <a:t> by se mohl přestěhovat na jiný chromosom nebo by jeho roli převzal jiný gen). Navíc </a:t>
            </a:r>
            <a:r>
              <a:rPr lang="cs-CZ" baseline="0" dirty="0" err="1" smtClean="0"/>
              <a:t>sekvenováním</a:t>
            </a:r>
            <a:r>
              <a:rPr lang="cs-CZ" baseline="0" dirty="0" smtClean="0"/>
              <a:t> Y se zjistilo, že lidský Y má způsob, jak svou degeneraci zpomalit a tou je organizace genů v palindromech (viz dále). </a:t>
            </a:r>
            <a:endParaRPr lang="cs-CZ" dirty="0" smtClean="0"/>
          </a:p>
          <a:p>
            <a:endParaRPr lang="cs-CZ" dirty="0" smtClean="0"/>
          </a:p>
          <a:p>
            <a:r>
              <a:rPr lang="cs-CZ" dirty="0" smtClean="0"/>
              <a:t>Obrázek z https://</a:t>
            </a:r>
            <a:r>
              <a:rPr lang="cs-CZ" dirty="0" err="1" smtClean="0"/>
              <a:t>iby2015.wordpress.com</a:t>
            </a:r>
            <a:r>
              <a:rPr lang="cs-CZ" dirty="0" smtClean="0"/>
              <a:t>/</a:t>
            </a:r>
            <a:r>
              <a:rPr lang="cs-CZ" dirty="0" err="1" smtClean="0"/>
              <a:t>author</a:t>
            </a:r>
            <a:r>
              <a:rPr lang="cs-CZ" dirty="0" smtClean="0"/>
              <a:t>/</a:t>
            </a:r>
            <a:r>
              <a:rPr lang="cs-CZ" dirty="0" err="1" smtClean="0"/>
              <a:t>nkeiby</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12</a:t>
            </a:fld>
            <a:endParaRPr lang="cs-CZ"/>
          </a:p>
        </p:txBody>
      </p:sp>
    </p:spTree>
    <p:extLst>
      <p:ext uri="{BB962C8B-B14F-4D97-AF65-F5344CB8AC3E}">
        <p14:creationId xmlns:p14="http://schemas.microsoft.com/office/powerpoint/2010/main" val="347899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9.4.2019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9.4.2019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9.4.2019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9.4.2019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9.4.2019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9.4.2019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9.4.2019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9.4.2019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9.4.2019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9.4.2019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9.4.2019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9.4.2019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0.xml"/><Relationship Id="rId7" Type="http://schemas.openxmlformats.org/officeDocument/2006/relationships/image" Target="../media/image25.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png"/><Relationship Id="rId4" Type="http://schemas.openxmlformats.org/officeDocument/2006/relationships/oleObject" Target="../embeddings/oleObject1.bin"/><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8.xml"/><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3.png"/><Relationship Id="rId4" Type="http://schemas.openxmlformats.org/officeDocument/2006/relationships/image" Target="../media/image34.jpeg"/><Relationship Id="rId9"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1.bin"/><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1.tif"/><Relationship Id="rId3" Type="http://schemas.openxmlformats.org/officeDocument/2006/relationships/notesSlide" Target="../notesSlides/notesSlide22.xml"/><Relationship Id="rId7" Type="http://schemas.openxmlformats.org/officeDocument/2006/relationships/image" Target="../media/image40.jpeg"/><Relationship Id="rId12"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2.png"/><Relationship Id="rId11" Type="http://schemas.openxmlformats.org/officeDocument/2006/relationships/image" Target="../media/image42.jpeg"/><Relationship Id="rId5" Type="http://schemas.openxmlformats.org/officeDocument/2006/relationships/oleObject" Target="../embeddings/oleObject12.bin"/><Relationship Id="rId10" Type="http://schemas.openxmlformats.org/officeDocument/2006/relationships/image" Target="../media/image13.tiff"/><Relationship Id="rId4" Type="http://schemas.openxmlformats.org/officeDocument/2006/relationships/image" Target="../media/image39.jpeg"/><Relationship Id="rId9" Type="http://schemas.openxmlformats.org/officeDocument/2006/relationships/image" Target="../media/image12.tiff"/></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0.jpe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oleObject" Target="../embeddings/oleObject3.bin"/><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0.png"/><Relationship Id="rId5" Type="http://schemas.openxmlformats.org/officeDocument/2006/relationships/oleObject" Target="../embeddings/oleObject13.bin"/><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4.xml"/><Relationship Id="rId7" Type="http://schemas.openxmlformats.org/officeDocument/2006/relationships/image" Target="../media/image3.png"/><Relationship Id="rId12" Type="http://schemas.openxmlformats.org/officeDocument/2006/relationships/image" Target="../media/image13.tif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2.tiff"/><Relationship Id="rId5" Type="http://schemas.openxmlformats.org/officeDocument/2006/relationships/image" Target="../media/image2.png"/><Relationship Id="rId10" Type="http://schemas.openxmlformats.org/officeDocument/2006/relationships/image" Target="../media/image11.jpeg"/><Relationship Id="rId4" Type="http://schemas.openxmlformats.org/officeDocument/2006/relationships/oleObject" Target="../embeddings/oleObject5.bin"/><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3.tif"/><Relationship Id="rId7"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tif"/><Relationship Id="rId4" Type="http://schemas.openxmlformats.org/officeDocument/2006/relationships/image" Target="../media/image64.tif"/></Relationships>
</file>

<file path=ppt/slides/_rels/slide51.xml.rels><?xml version="1.0" encoding="UTF-8" standalone="yes"?>
<Relationships xmlns="http://schemas.openxmlformats.org/package/2006/relationships"><Relationship Id="rId3" Type="http://schemas.openxmlformats.org/officeDocument/2006/relationships/image" Target="../media/image68.tif"/><Relationship Id="rId7" Type="http://schemas.openxmlformats.org/officeDocument/2006/relationships/image" Target="../media/image67.jpeg"/><Relationship Id="rId2" Type="http://schemas.openxmlformats.org/officeDocument/2006/relationships/image" Target="../media/image63.tif"/><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tif"/><Relationship Id="rId4" Type="http://schemas.openxmlformats.org/officeDocument/2006/relationships/image" Target="../media/image64.tif"/></Relationships>
</file>

<file path=ppt/slides/_rels/slide52.xml.rels><?xml version="1.0" encoding="UTF-8" standalone="yes"?>
<Relationships xmlns="http://schemas.openxmlformats.org/package/2006/relationships"><Relationship Id="rId3" Type="http://schemas.openxmlformats.org/officeDocument/2006/relationships/image" Target="../media/image64.tif"/><Relationship Id="rId7" Type="http://schemas.openxmlformats.org/officeDocument/2006/relationships/image" Target="../media/image69.jpeg"/><Relationship Id="rId2" Type="http://schemas.openxmlformats.org/officeDocument/2006/relationships/image" Target="../media/image63.tif"/><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tif"/></Relationships>
</file>

<file path=ppt/slides/_rels/slide5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8.tif"/><Relationship Id="rId7" Type="http://schemas.openxmlformats.org/officeDocument/2006/relationships/image" Target="../media/image67.jpeg"/><Relationship Id="rId2" Type="http://schemas.openxmlformats.org/officeDocument/2006/relationships/image" Target="../media/image63.tif"/><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tif"/><Relationship Id="rId4" Type="http://schemas.openxmlformats.org/officeDocument/2006/relationships/image" Target="../media/image64.tif"/></Relationships>
</file>

<file path=ppt/slides/_rels/slide54.xml.rels><?xml version="1.0" encoding="UTF-8" standalone="yes"?>
<Relationships xmlns="http://schemas.openxmlformats.org/package/2006/relationships"><Relationship Id="rId3" Type="http://schemas.openxmlformats.org/officeDocument/2006/relationships/image" Target="../media/image68.tif"/><Relationship Id="rId7" Type="http://schemas.openxmlformats.org/officeDocument/2006/relationships/image" Target="../media/image67.jpeg"/><Relationship Id="rId2" Type="http://schemas.openxmlformats.org/officeDocument/2006/relationships/image" Target="../media/image63.tif"/><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tif"/><Relationship Id="rId4" Type="http://schemas.openxmlformats.org/officeDocument/2006/relationships/image" Target="../media/image64.t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t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38.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5.bin"/><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oleObject" Target="../embeddings/oleObject14.bin"/><Relationship Id="rId9"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46.png"/><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tif"/></Relationships>
</file>

<file path=ppt/slides/_rels/slide7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notesSlide" Target="../notesSlides/notesSlide47.xml"/><Relationship Id="rId7"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00.emf"/><Relationship Id="rId5" Type="http://schemas.openxmlformats.org/officeDocument/2006/relationships/oleObject" Target="../embeddings/oleObject17.bin"/><Relationship Id="rId4" Type="http://schemas.openxmlformats.org/officeDocument/2006/relationships/image" Target="../media/image101.jpeg"/></Relationships>
</file>

<file path=ppt/slides/_rels/slide7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1.jpeg"/><Relationship Id="rId7" Type="http://schemas.openxmlformats.org/officeDocument/2006/relationships/image" Target="../media/image107.tif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120.jpe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8" Type="http://schemas.openxmlformats.org/officeDocument/2006/relationships/image" Target="../media/image126.tiff"/><Relationship Id="rId3" Type="http://schemas.openxmlformats.org/officeDocument/2006/relationships/image" Target="../media/image121.tiff"/><Relationship Id="rId7" Type="http://schemas.openxmlformats.org/officeDocument/2006/relationships/image" Target="../media/image125.tif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24.tiff"/><Relationship Id="rId5" Type="http://schemas.openxmlformats.org/officeDocument/2006/relationships/image" Target="../media/image123.tiff"/><Relationship Id="rId10" Type="http://schemas.openxmlformats.org/officeDocument/2006/relationships/image" Target="../media/image128.tiff"/><Relationship Id="rId4" Type="http://schemas.openxmlformats.org/officeDocument/2006/relationships/image" Target="../media/image122.tiff"/><Relationship Id="rId9" Type="http://schemas.openxmlformats.org/officeDocument/2006/relationships/image" Target="../media/image127.tiff"/></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7669" y="196550"/>
            <a:ext cx="7772400" cy="2387600"/>
          </a:xfrm>
        </p:spPr>
        <p:txBody>
          <a:bodyPr>
            <a:normAutofit/>
          </a:bodyPr>
          <a:lstStyle/>
          <a:p>
            <a:r>
              <a:rPr lang="cs-CZ" sz="5400" dirty="0">
                <a:latin typeface="+mn-lt"/>
                <a:ea typeface="+mn-ea"/>
                <a:cs typeface="+mn-cs"/>
              </a:rPr>
              <a:t>Dědičnost a pohlaví</a:t>
            </a:r>
          </a:p>
        </p:txBody>
      </p:sp>
      <p:sp>
        <p:nvSpPr>
          <p:cNvPr id="4" name="Nadpis 1"/>
          <p:cNvSpPr txBox="1">
            <a:spLocks/>
          </p:cNvSpPr>
          <p:nvPr/>
        </p:nvSpPr>
        <p:spPr>
          <a:xfrm>
            <a:off x="617669" y="344026"/>
            <a:ext cx="7772400" cy="9173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4400" dirty="0" smtClean="0"/>
              <a:t>Genetika 08</a:t>
            </a:r>
            <a:endParaRPr lang="cs-CZ" sz="4400" dirty="0"/>
          </a:p>
        </p:txBody>
      </p:sp>
      <p:pic>
        <p:nvPicPr>
          <p:cNvPr id="29698" name="Picture 2" descr="An adult male platypus named Mills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856" y="3079432"/>
            <a:ext cx="4264025" cy="30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0292" y="197606"/>
            <a:ext cx="7886700" cy="1325563"/>
          </a:xfrm>
        </p:spPr>
        <p:txBody>
          <a:bodyPr>
            <a:normAutofit/>
          </a:bodyPr>
          <a:lstStyle/>
          <a:p>
            <a:pPr algn="ctr"/>
            <a:r>
              <a:rPr lang="cs-CZ" sz="4000" dirty="0">
                <a:solidFill>
                  <a:srgbClr val="C00000"/>
                </a:solidFill>
              </a:rPr>
              <a:t>Ztráta Y u savců</a:t>
            </a:r>
            <a:endParaRPr lang="en-US" sz="4000" dirty="0">
              <a:solidFill>
                <a:srgbClr val="C00000"/>
              </a:solidFill>
            </a:endParaRPr>
          </a:p>
        </p:txBody>
      </p:sp>
      <p:sp>
        <p:nvSpPr>
          <p:cNvPr id="3" name="Text Box 4"/>
          <p:cNvSpPr txBox="1">
            <a:spLocks noChangeArrowheads="1"/>
          </p:cNvSpPr>
          <p:nvPr/>
        </p:nvSpPr>
        <p:spPr bwMode="auto">
          <a:xfrm>
            <a:off x="723012" y="1678941"/>
            <a:ext cx="760126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spcAft>
                <a:spcPts val="2400"/>
              </a:spcAft>
              <a:buNone/>
            </a:pPr>
            <a:r>
              <a:rPr lang="cs-CZ" altLang="cs-CZ" sz="2200" dirty="0" smtClean="0">
                <a:latin typeface="Calibri" pitchFamily="34" charset="0"/>
              </a:rPr>
              <a:t>U </a:t>
            </a:r>
            <a:r>
              <a:rPr lang="cs-CZ" altLang="cs-CZ" sz="2200" dirty="0" smtClean="0">
                <a:latin typeface="Calibri" pitchFamily="34" charset="0"/>
              </a:rPr>
              <a:t>několika </a:t>
            </a:r>
            <a:r>
              <a:rPr lang="cs-CZ" altLang="cs-CZ" sz="2200" dirty="0" smtClean="0">
                <a:latin typeface="Calibri" pitchFamily="34" charset="0"/>
              </a:rPr>
              <a:t>druhů hlodavců </a:t>
            </a:r>
            <a:r>
              <a:rPr lang="cs-CZ" altLang="cs-CZ" sz="2200" dirty="0" smtClean="0">
                <a:latin typeface="Calibri" pitchFamily="34" charset="0"/>
              </a:rPr>
              <a:t>(dvě </a:t>
            </a:r>
            <a:r>
              <a:rPr lang="cs-CZ" altLang="cs-CZ" sz="2200" dirty="0" err="1" smtClean="0">
                <a:latin typeface="Calibri" pitchFamily="34" charset="0"/>
              </a:rPr>
              <a:t>slepušky</a:t>
            </a:r>
            <a:r>
              <a:rPr lang="cs-CZ" altLang="cs-CZ" sz="2200" dirty="0" smtClean="0">
                <a:latin typeface="Calibri" pitchFamily="34" charset="0"/>
              </a:rPr>
              <a:t> rodu </a:t>
            </a:r>
            <a:r>
              <a:rPr lang="cs-CZ" altLang="cs-CZ" sz="2200" i="1" dirty="0" err="1" smtClean="0">
                <a:latin typeface="Calibri" pitchFamily="34" charset="0"/>
              </a:rPr>
              <a:t>Ellobius</a:t>
            </a:r>
            <a:r>
              <a:rPr lang="cs-CZ" altLang="cs-CZ" sz="2200" dirty="0" smtClean="0">
                <a:latin typeface="Calibri" pitchFamily="34" charset="0"/>
              </a:rPr>
              <a:t> a dvě krysy rodu </a:t>
            </a:r>
            <a:r>
              <a:rPr lang="cs-CZ" altLang="cs-CZ" sz="2200" i="1" dirty="0" err="1" smtClean="0">
                <a:latin typeface="Calibri" pitchFamily="34" charset="0"/>
              </a:rPr>
              <a:t>Tokudaia</a:t>
            </a:r>
            <a:r>
              <a:rPr lang="cs-CZ" altLang="cs-CZ" sz="2200" dirty="0" smtClean="0">
                <a:latin typeface="Calibri" pitchFamily="34" charset="0"/>
              </a:rPr>
              <a:t>) </a:t>
            </a:r>
            <a:r>
              <a:rPr lang="cs-CZ" altLang="cs-CZ" sz="2200" dirty="0" smtClean="0">
                <a:latin typeface="Calibri" pitchFamily="34" charset="0"/>
              </a:rPr>
              <a:t>ztráta Y </a:t>
            </a:r>
            <a:r>
              <a:rPr lang="en-US" altLang="cs-CZ" sz="2200" dirty="0" smtClean="0">
                <a:latin typeface="Calibri" pitchFamily="34" charset="0"/>
              </a:rPr>
              <a:t>v</a:t>
            </a:r>
            <a:r>
              <a:rPr lang="cs-CZ" altLang="cs-CZ" sz="2200" dirty="0" smtClean="0">
                <a:latin typeface="Calibri" pitchFamily="34" charset="0"/>
              </a:rPr>
              <a:t>četně genu určujícího pohlaví </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511" y="3201137"/>
            <a:ext cx="2832019" cy="212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5930505" y="5321434"/>
            <a:ext cx="2232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latin typeface="Calibri" panose="020F0502020204030204" pitchFamily="34" charset="0"/>
                <a:cs typeface="Calibri" panose="020F0502020204030204" pitchFamily="34" charset="0"/>
              </a:rPr>
              <a:t>krysa japonská</a:t>
            </a:r>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181" y="3201137"/>
            <a:ext cx="2656228" cy="214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1812844" y="5386652"/>
            <a:ext cx="2232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dirty="0" err="1">
                <a:latin typeface="Calibri" panose="020F0502020204030204" pitchFamily="34" charset="0"/>
                <a:cs typeface="Calibri" panose="020F0502020204030204" pitchFamily="34" charset="0"/>
              </a:rPr>
              <a:t>slepuška</a:t>
            </a:r>
            <a:endParaRPr lang="cs-CZ" altLang="cs-CZ"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362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4865" y="198437"/>
            <a:ext cx="7886700" cy="1325563"/>
          </a:xfrm>
        </p:spPr>
        <p:txBody>
          <a:bodyPr>
            <a:normAutofit/>
          </a:bodyPr>
          <a:lstStyle/>
          <a:p>
            <a:pPr algn="ctr"/>
            <a:r>
              <a:rPr lang="cs-CZ" sz="4000" dirty="0">
                <a:solidFill>
                  <a:srgbClr val="C00000"/>
                </a:solidFill>
              </a:rPr>
              <a:t>Rekapitulace</a:t>
            </a:r>
            <a:endParaRPr lang="en-US" sz="4000" dirty="0">
              <a:solidFill>
                <a:srgbClr val="C00000"/>
              </a:solidFill>
            </a:endParaRPr>
          </a:p>
        </p:txBody>
      </p:sp>
      <p:sp>
        <p:nvSpPr>
          <p:cNvPr id="3" name="TextovéPole 2"/>
          <p:cNvSpPr txBox="1"/>
          <p:nvPr/>
        </p:nvSpPr>
        <p:spPr>
          <a:xfrm>
            <a:off x="1015410" y="1723697"/>
            <a:ext cx="7406155" cy="3970318"/>
          </a:xfrm>
          <a:prstGeom prst="rect">
            <a:avLst/>
          </a:prstGeom>
          <a:noFill/>
        </p:spPr>
        <p:txBody>
          <a:bodyPr wrap="square" rtlCol="0">
            <a:spAutoFit/>
          </a:bodyPr>
          <a:lstStyle/>
          <a:p>
            <a:pPr marL="342900" indent="-342900">
              <a:spcBef>
                <a:spcPts val="3600"/>
              </a:spcBef>
              <a:buFont typeface="Arial" panose="020B0604020202020204" pitchFamily="34" charset="0"/>
              <a:buChar char="•"/>
            </a:pPr>
            <a:r>
              <a:rPr lang="cs-CZ" sz="2200" dirty="0" smtClean="0"/>
              <a:t>Pohlavní chromosomy určují pohlaví jedince.</a:t>
            </a:r>
          </a:p>
          <a:p>
            <a:pPr marL="342900" indent="-342900">
              <a:spcBef>
                <a:spcPts val="3600"/>
              </a:spcBef>
              <a:buFont typeface="Arial" panose="020B0604020202020204" pitchFamily="34" charset="0"/>
              <a:buChar char="•"/>
            </a:pPr>
            <a:r>
              <a:rPr lang="cs-CZ" sz="2200" dirty="0" smtClean="0"/>
              <a:t>Chromosom Y je pouze u samce.</a:t>
            </a:r>
          </a:p>
          <a:p>
            <a:pPr marL="342900" indent="-342900">
              <a:spcBef>
                <a:spcPts val="3600"/>
              </a:spcBef>
              <a:buFont typeface="Arial" panose="020B0604020202020204" pitchFamily="34" charset="0"/>
              <a:buChar char="•"/>
            </a:pPr>
            <a:r>
              <a:rPr lang="cs-CZ" sz="2200" dirty="0" smtClean="0"/>
              <a:t>Chromosom X je jeden u samce, dva u samice.</a:t>
            </a:r>
          </a:p>
          <a:p>
            <a:pPr marL="342900" indent="-342900">
              <a:spcBef>
                <a:spcPts val="3600"/>
              </a:spcBef>
              <a:buFont typeface="Arial" panose="020B0604020202020204" pitchFamily="34" charset="0"/>
              <a:buChar char="•"/>
            </a:pPr>
            <a:r>
              <a:rPr lang="cs-CZ" sz="2200" dirty="0" smtClean="0"/>
              <a:t>Evoluce pohlavních chromosomů:  zamezení rekombinace </a:t>
            </a:r>
            <a:r>
              <a:rPr lang="cs-CZ" sz="2200" dirty="0" smtClean="0">
                <a:sym typeface="Wingdings" panose="05000000000000000000" pitchFamily="2" charset="2"/>
              </a:rPr>
              <a:t> degenerace Y </a:t>
            </a:r>
            <a:r>
              <a:rPr lang="en-US" sz="2200" dirty="0" smtClean="0">
                <a:sym typeface="Wingdings" panose="05000000000000000000" pitchFamily="2" charset="2"/>
              </a:rPr>
              <a:t> </a:t>
            </a:r>
            <a:r>
              <a:rPr lang="cs-CZ" sz="2200" dirty="0" smtClean="0">
                <a:sym typeface="Wingdings" panose="05000000000000000000" pitchFamily="2" charset="2"/>
              </a:rPr>
              <a:t> možná ztráta Y</a:t>
            </a:r>
          </a:p>
          <a:p>
            <a:pPr marL="342900" indent="-342900">
              <a:spcBef>
                <a:spcPts val="3600"/>
              </a:spcBef>
              <a:buFont typeface="Arial" panose="020B0604020202020204" pitchFamily="34" charset="0"/>
              <a:buChar char="•"/>
            </a:pPr>
            <a:r>
              <a:rPr lang="cs-CZ" sz="2200" dirty="0" smtClean="0">
                <a:sym typeface="Wingdings" panose="05000000000000000000" pitchFamily="2" charset="2"/>
              </a:rPr>
              <a:t>U různých druhů  je tento proces různě daleko.</a:t>
            </a:r>
          </a:p>
        </p:txBody>
      </p:sp>
    </p:spTree>
    <p:extLst>
      <p:ext uri="{BB962C8B-B14F-4D97-AF65-F5344CB8AC3E}">
        <p14:creationId xmlns:p14="http://schemas.microsoft.com/office/powerpoint/2010/main" val="265175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Zánik lidského Y? </a:t>
            </a:r>
            <a:endParaRPr lang="en-US" sz="4000" dirty="0">
              <a:solidFill>
                <a:srgbClr val="C00000"/>
              </a:solidFill>
            </a:endParaRPr>
          </a:p>
        </p:txBody>
      </p:sp>
      <p:sp>
        <p:nvSpPr>
          <p:cNvPr id="3" name="AutoShape 2"/>
          <p:cNvSpPr>
            <a:spLocks noChangeAspect="1" noChangeArrowheads="1"/>
          </p:cNvSpPr>
          <p:nvPr/>
        </p:nvSpPr>
        <p:spPr bwMode="auto">
          <a:xfrm>
            <a:off x="155575" y="-1371600"/>
            <a:ext cx="21526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p:cNvSpPr>
            <a:spLocks noChangeAspect="1" noChangeArrowheads="1"/>
          </p:cNvSpPr>
          <p:nvPr/>
        </p:nvSpPr>
        <p:spPr bwMode="auto">
          <a:xfrm>
            <a:off x="307975" y="-1219200"/>
            <a:ext cx="21526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p:cNvSpPr>
            <a:spLocks noChangeAspect="1" noChangeArrowheads="1"/>
          </p:cNvSpPr>
          <p:nvPr/>
        </p:nvSpPr>
        <p:spPr bwMode="auto">
          <a:xfrm>
            <a:off x="460375" y="-1066800"/>
            <a:ext cx="21526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ovéPole 5"/>
          <p:cNvSpPr txBox="1"/>
          <p:nvPr/>
        </p:nvSpPr>
        <p:spPr>
          <a:xfrm>
            <a:off x="6189785" y="4536831"/>
            <a:ext cx="2483629" cy="369332"/>
          </a:xfrm>
          <a:prstGeom prst="rect">
            <a:avLst/>
          </a:prstGeom>
          <a:noFill/>
        </p:spPr>
        <p:txBody>
          <a:bodyPr wrap="none" rtlCol="0">
            <a:spAutoFit/>
          </a:bodyPr>
          <a:lstStyle/>
          <a:p>
            <a:r>
              <a:rPr lang="cs-CZ" dirty="0" smtClean="0"/>
              <a:t>Jennifer </a:t>
            </a:r>
            <a:r>
              <a:rPr lang="cs-CZ" dirty="0" err="1" smtClean="0"/>
              <a:t>Marshall</a:t>
            </a:r>
            <a:r>
              <a:rPr lang="cs-CZ" dirty="0" smtClean="0"/>
              <a:t> Graves</a:t>
            </a:r>
            <a:endParaRPr lang="en-US" dirty="0"/>
          </a:p>
        </p:txBody>
      </p:sp>
      <p:sp>
        <p:nvSpPr>
          <p:cNvPr id="7" name="TextovéPole 6"/>
          <p:cNvSpPr txBox="1"/>
          <p:nvPr/>
        </p:nvSpPr>
        <p:spPr>
          <a:xfrm>
            <a:off x="460375" y="1658815"/>
            <a:ext cx="5568461" cy="4862870"/>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cs-CZ" sz="2200" dirty="0" smtClean="0"/>
              <a:t>Podle rychlosti degenerace by se měl lidský chromosom Y cca za 5 milionů let ztratit.   </a:t>
            </a:r>
          </a:p>
          <a:p>
            <a:pPr marL="342900" indent="-342900">
              <a:spcAft>
                <a:spcPts val="1800"/>
              </a:spcAft>
              <a:buFont typeface="Arial" panose="020B0604020202020204" pitchFamily="34" charset="0"/>
              <a:buChar char="•"/>
            </a:pPr>
            <a:r>
              <a:rPr lang="cs-CZ" sz="2200" dirty="0" err="1" smtClean="0"/>
              <a:t>Slepušky</a:t>
            </a:r>
            <a:r>
              <a:rPr lang="cs-CZ" sz="2200" dirty="0" smtClean="0"/>
              <a:t> + krysa japonská ukazují, že je to možné.</a:t>
            </a:r>
          </a:p>
          <a:p>
            <a:pPr marL="342900" indent="-342900">
              <a:spcAft>
                <a:spcPts val="1800"/>
              </a:spcAft>
              <a:buFont typeface="Arial" panose="020B0604020202020204" pitchFamily="34" charset="0"/>
              <a:buChar char="•"/>
            </a:pPr>
            <a:r>
              <a:rPr lang="cs-CZ" sz="2200" dirty="0" smtClean="0"/>
              <a:t>Proč by nás to nemělo trápit? </a:t>
            </a:r>
          </a:p>
          <a:p>
            <a:pPr marL="800100" lvl="1" indent="-342900">
              <a:spcAft>
                <a:spcPts val="1800"/>
              </a:spcAft>
              <a:buFont typeface="Arial" panose="020B0604020202020204" pitchFamily="34" charset="0"/>
              <a:buChar char="•"/>
            </a:pPr>
            <a:r>
              <a:rPr lang="cs-CZ" sz="2200" dirty="0" smtClean="0"/>
              <a:t>Ztráta Y neznamená zánik druhu.</a:t>
            </a:r>
          </a:p>
          <a:p>
            <a:pPr marL="800100" lvl="1" indent="-342900">
              <a:spcAft>
                <a:spcPts val="1800"/>
              </a:spcAft>
              <a:buFont typeface="Arial" panose="020B0604020202020204" pitchFamily="34" charset="0"/>
              <a:buChar char="•"/>
            </a:pPr>
            <a:r>
              <a:rPr lang="cs-CZ" sz="2200" dirty="0" smtClean="0"/>
              <a:t>Lidský Y má způsob, jak zamezit degeneraci. </a:t>
            </a:r>
          </a:p>
          <a:p>
            <a:pPr marL="342900" indent="-342900">
              <a:spcAft>
                <a:spcPts val="1800"/>
              </a:spcAft>
              <a:buFont typeface="Arial" panose="020B0604020202020204" pitchFamily="34" charset="0"/>
              <a:buChar char="•"/>
            </a:pPr>
            <a:endParaRPr lang="cs-CZ" sz="2200" dirty="0" smtClean="0"/>
          </a:p>
          <a:p>
            <a:pPr marL="342900" indent="-342900">
              <a:spcAft>
                <a:spcPts val="1800"/>
              </a:spcAft>
              <a:buFont typeface="Arial" panose="020B0604020202020204" pitchFamily="34" charset="0"/>
              <a:buChar char="•"/>
            </a:pPr>
            <a:endParaRPr lang="en-US" sz="2200" dirty="0"/>
          </a:p>
        </p:txBody>
      </p:sp>
      <p:sp>
        <p:nvSpPr>
          <p:cNvPr id="9" name="AutoShape 4"/>
          <p:cNvSpPr>
            <a:spLocks noChangeAspect="1" noChangeArrowheads="1"/>
          </p:cNvSpPr>
          <p:nvPr/>
        </p:nvSpPr>
        <p:spPr bwMode="auto">
          <a:xfrm>
            <a:off x="612775" y="-914400"/>
            <a:ext cx="21526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p:cNvSpPr>
            <a:spLocks noChangeAspect="1" noChangeArrowheads="1"/>
          </p:cNvSpPr>
          <p:nvPr/>
        </p:nvSpPr>
        <p:spPr bwMode="auto">
          <a:xfrm>
            <a:off x="765175" y="-762000"/>
            <a:ext cx="21526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p:cNvSpPr>
            <a:spLocks noChangeAspect="1" noChangeArrowheads="1"/>
          </p:cNvSpPr>
          <p:nvPr/>
        </p:nvSpPr>
        <p:spPr bwMode="auto">
          <a:xfrm>
            <a:off x="917575" y="-609600"/>
            <a:ext cx="21526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p:cNvSpPr>
            <a:spLocks noChangeAspect="1" noChangeArrowheads="1"/>
          </p:cNvSpPr>
          <p:nvPr/>
        </p:nvSpPr>
        <p:spPr bwMode="auto">
          <a:xfrm>
            <a:off x="1069975" y="-457200"/>
            <a:ext cx="21526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6" name="Picture 12" descr="Gr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664" y="971550"/>
            <a:ext cx="2571750" cy="340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idx="4294967295"/>
          </p:nvPr>
        </p:nvSpPr>
        <p:spPr>
          <a:xfrm>
            <a:off x="395288" y="0"/>
            <a:ext cx="8229600" cy="1143000"/>
          </a:xfrm>
        </p:spPr>
        <p:txBody>
          <a:bodyPr/>
          <a:lstStyle/>
          <a:p>
            <a:r>
              <a:rPr lang="cs-CZ" altLang="cs-CZ" sz="4000" b="1" smtClean="0">
                <a:solidFill>
                  <a:srgbClr val="C00000"/>
                </a:solidFill>
                <a:latin typeface="Calibri" pitchFamily="34" charset="0"/>
              </a:rPr>
              <a:t>Lidský chromosom Y</a:t>
            </a:r>
          </a:p>
        </p:txBody>
      </p:sp>
      <p:sp>
        <p:nvSpPr>
          <p:cNvPr id="7171" name="Text Box 9"/>
          <p:cNvSpPr txBox="1">
            <a:spLocks noChangeArrowheads="1"/>
          </p:cNvSpPr>
          <p:nvPr/>
        </p:nvSpPr>
        <p:spPr bwMode="auto">
          <a:xfrm>
            <a:off x="179388" y="3357563"/>
            <a:ext cx="7993062"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200"/>
              </a:spcAft>
              <a:defRPr/>
            </a:pPr>
            <a:r>
              <a:rPr lang="cs-CZ" altLang="cs-CZ" sz="2000" dirty="0" smtClean="0">
                <a:latin typeface="Calibri" pitchFamily="34" charset="0"/>
              </a:rPr>
              <a:t>2 </a:t>
            </a:r>
            <a:r>
              <a:rPr lang="cs-CZ" altLang="cs-CZ" sz="2000" dirty="0" err="1" smtClean="0">
                <a:latin typeface="Calibri" pitchFamily="34" charset="0"/>
              </a:rPr>
              <a:t>pseudoautosomální</a:t>
            </a:r>
            <a:r>
              <a:rPr lang="cs-CZ" altLang="cs-CZ" sz="2000" dirty="0" smtClean="0">
                <a:latin typeface="Calibri" pitchFamily="34" charset="0"/>
              </a:rPr>
              <a:t> oblasti (PAR) </a:t>
            </a:r>
            <a:r>
              <a:rPr lang="cs-CZ" altLang="cs-CZ" sz="2000" dirty="0" smtClean="0">
                <a:latin typeface="Calibri" pitchFamily="34" charset="0"/>
                <a:sym typeface="Wingdings" panose="05000000000000000000" pitchFamily="2" charset="2"/>
              </a:rPr>
              <a:t></a:t>
            </a:r>
            <a:r>
              <a:rPr lang="en-US" altLang="cs-CZ" sz="2000" dirty="0" smtClean="0">
                <a:latin typeface="Calibri" pitchFamily="34" charset="0"/>
                <a:sym typeface="Wingdings" panose="05000000000000000000" pitchFamily="2" charset="2"/>
              </a:rPr>
              <a:t> </a:t>
            </a:r>
            <a:r>
              <a:rPr lang="cs-CZ" altLang="cs-CZ" sz="2000" dirty="0" smtClean="0">
                <a:latin typeface="Calibri" pitchFamily="34" charset="0"/>
                <a:sym typeface="Wingdings" panose="05000000000000000000" pitchFamily="2" charset="2"/>
              </a:rPr>
              <a:t>crossing-over s X</a:t>
            </a:r>
            <a:endParaRPr lang="cs-CZ" altLang="cs-CZ" sz="2000" dirty="0" smtClean="0">
              <a:latin typeface="Calibri" pitchFamily="34" charset="0"/>
            </a:endParaRPr>
          </a:p>
          <a:p>
            <a:pPr eaLnBrk="1" hangingPunct="1">
              <a:spcBef>
                <a:spcPct val="0"/>
              </a:spcBef>
              <a:spcAft>
                <a:spcPts val="1200"/>
              </a:spcAft>
              <a:defRPr/>
            </a:pPr>
            <a:r>
              <a:rPr lang="cs-CZ" altLang="cs-CZ" sz="2000" dirty="0" smtClean="0">
                <a:latin typeface="Calibri" pitchFamily="34" charset="0"/>
              </a:rPr>
              <a:t>Většina DNA </a:t>
            </a:r>
            <a:r>
              <a:rPr lang="cs-CZ" altLang="cs-CZ" sz="2000" dirty="0" err="1" smtClean="0">
                <a:latin typeface="Calibri" pitchFamily="34" charset="0"/>
              </a:rPr>
              <a:t>heterochromatinovaná</a:t>
            </a:r>
            <a:endParaRPr lang="cs-CZ" altLang="cs-CZ" sz="2000" dirty="0" smtClean="0">
              <a:latin typeface="Calibri" pitchFamily="34" charset="0"/>
            </a:endParaRPr>
          </a:p>
          <a:p>
            <a:pPr eaLnBrk="1" hangingPunct="1">
              <a:spcBef>
                <a:spcPct val="0"/>
              </a:spcBef>
              <a:spcAft>
                <a:spcPts val="1200"/>
              </a:spcAft>
              <a:defRPr/>
            </a:pPr>
            <a:r>
              <a:rPr lang="cs-CZ" altLang="cs-CZ" sz="2000" dirty="0" smtClean="0">
                <a:latin typeface="Calibri" pitchFamily="34" charset="0"/>
              </a:rPr>
              <a:t>78 genů (většina exprimovaná v </a:t>
            </a:r>
            <a:r>
              <a:rPr lang="cs-CZ" altLang="cs-CZ" sz="2000" dirty="0" err="1" smtClean="0">
                <a:latin typeface="Calibri" pitchFamily="34" charset="0"/>
              </a:rPr>
              <a:t>testes</a:t>
            </a:r>
            <a:r>
              <a:rPr lang="cs-CZ" altLang="cs-CZ" sz="2000" dirty="0" smtClean="0">
                <a:latin typeface="Calibri" pitchFamily="34" charset="0"/>
              </a:rPr>
              <a:t>)</a:t>
            </a:r>
          </a:p>
          <a:p>
            <a:pPr eaLnBrk="1" hangingPunct="1">
              <a:spcBef>
                <a:spcPct val="0"/>
              </a:spcBef>
              <a:spcAft>
                <a:spcPts val="1200"/>
              </a:spcAft>
              <a:defRPr/>
            </a:pPr>
            <a:r>
              <a:rPr lang="cs-CZ" altLang="cs-CZ" sz="2000" dirty="0" smtClean="0">
                <a:latin typeface="Calibri" pitchFamily="34" charset="0"/>
              </a:rPr>
              <a:t>8 palindromů – obsahují většinu genů</a:t>
            </a:r>
          </a:p>
          <a:p>
            <a:pPr marL="0" indent="0" eaLnBrk="1" hangingPunct="1">
              <a:spcBef>
                <a:spcPct val="0"/>
              </a:spcBef>
              <a:spcAft>
                <a:spcPts val="1200"/>
              </a:spcAft>
              <a:buFontTx/>
              <a:buNone/>
              <a:defRPr/>
            </a:pPr>
            <a:endParaRPr lang="cs-CZ" altLang="cs-CZ" sz="2000" dirty="0" smtClean="0">
              <a:latin typeface="Calibri" pitchFamily="34" charset="0"/>
            </a:endParaRPr>
          </a:p>
          <a:p>
            <a:pPr eaLnBrk="1" hangingPunct="1">
              <a:spcBef>
                <a:spcPct val="0"/>
              </a:spcBef>
              <a:buFontTx/>
              <a:buNone/>
              <a:defRPr/>
            </a:pPr>
            <a:endParaRPr lang="cs-CZ" altLang="cs-CZ" sz="2000" dirty="0" smtClean="0">
              <a:latin typeface="Calibri" pitchFamily="34" charset="0"/>
            </a:endParaRPr>
          </a:p>
          <a:p>
            <a:pPr eaLnBrk="1" hangingPunct="1">
              <a:spcBef>
                <a:spcPct val="0"/>
              </a:spcBef>
              <a:buFontTx/>
              <a:buNone/>
              <a:defRPr/>
            </a:pPr>
            <a:r>
              <a:rPr lang="cs-CZ" altLang="cs-CZ" sz="2000" dirty="0" smtClean="0">
                <a:latin typeface="Calibri" pitchFamily="34" charset="0"/>
              </a:rPr>
              <a:t>	</a:t>
            </a:r>
          </a:p>
        </p:txBody>
      </p:sp>
      <p:sp>
        <p:nvSpPr>
          <p:cNvPr id="19460" name="Text Box 10"/>
          <p:cNvSpPr txBox="1">
            <a:spLocks noChangeArrowheads="1"/>
          </p:cNvSpPr>
          <p:nvPr/>
        </p:nvSpPr>
        <p:spPr bwMode="auto">
          <a:xfrm>
            <a:off x="7308850" y="650557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400"/>
          </a:p>
        </p:txBody>
      </p:sp>
      <p:pic>
        <p:nvPicPr>
          <p:cNvPr id="1946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152525"/>
            <a:ext cx="1863725"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193800"/>
            <a:ext cx="49117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3" name="Text Box 10"/>
          <p:cNvSpPr txBox="1">
            <a:spLocks noChangeArrowheads="1"/>
          </p:cNvSpPr>
          <p:nvPr/>
        </p:nvSpPr>
        <p:spPr bwMode="auto">
          <a:xfrm>
            <a:off x="7308850" y="650557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400"/>
          </a:p>
        </p:txBody>
      </p:sp>
      <p:graphicFrame>
        <p:nvGraphicFramePr>
          <p:cNvPr id="8" name="Object 17"/>
          <p:cNvGraphicFramePr>
            <a:graphicFrameLocks noChangeAspect="1"/>
          </p:cNvGraphicFramePr>
          <p:nvPr/>
        </p:nvGraphicFramePr>
        <p:xfrm>
          <a:off x="6291263" y="4919663"/>
          <a:ext cx="1443037" cy="1512887"/>
        </p:xfrm>
        <a:graphic>
          <a:graphicData uri="http://schemas.openxmlformats.org/presentationml/2006/ole">
            <mc:AlternateContent xmlns:mc="http://schemas.openxmlformats.org/markup-compatibility/2006">
              <mc:Choice xmlns:v="urn:schemas-microsoft-com:vml" Requires="v">
                <p:oleObj spid="_x0000_s19684" name="CorelDRAW" r:id="rId6" imgW="2089404" imgH="2190369" progId="CorelDRAW.Graphic.11">
                  <p:embed/>
                </p:oleObj>
              </mc:Choice>
              <mc:Fallback>
                <p:oleObj name="CorelDRAW" r:id="rId6" imgW="2089404" imgH="2190369" progId="CorelDRAW.Graphic.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1263" y="4919663"/>
                        <a:ext cx="144303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18"/>
          <p:cNvGraphicFramePr>
            <a:graphicFrameLocks noChangeAspect="1"/>
          </p:cNvGraphicFramePr>
          <p:nvPr/>
        </p:nvGraphicFramePr>
        <p:xfrm>
          <a:off x="5572125" y="4076700"/>
          <a:ext cx="3052763" cy="344488"/>
        </p:xfrm>
        <a:graphic>
          <a:graphicData uri="http://schemas.openxmlformats.org/presentationml/2006/ole">
            <mc:AlternateContent xmlns:mc="http://schemas.openxmlformats.org/markup-compatibility/2006">
              <mc:Choice xmlns:v="urn:schemas-microsoft-com:vml" Requires="v">
                <p:oleObj spid="_x0000_s19685" name="CorelDRAW" r:id="rId8" imgW="4421886" imgH="498348" progId="CorelDRAW.Graphic.11">
                  <p:embed/>
                </p:oleObj>
              </mc:Choice>
              <mc:Fallback>
                <p:oleObj name="CorelDRAW" r:id="rId8" imgW="4421886" imgH="498348" progId="CorelDRAW.Graphic.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25" y="4076700"/>
                        <a:ext cx="30527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ovéPole 1"/>
          <p:cNvSpPr txBox="1"/>
          <p:nvPr/>
        </p:nvSpPr>
        <p:spPr>
          <a:xfrm>
            <a:off x="460374" y="5486401"/>
            <a:ext cx="4918975" cy="461665"/>
          </a:xfrm>
          <a:prstGeom prst="rect">
            <a:avLst/>
          </a:prstGeom>
          <a:noFill/>
        </p:spPr>
        <p:txBody>
          <a:bodyPr wrap="none" rtlCol="0">
            <a:spAutoFit/>
          </a:bodyPr>
          <a:lstStyle/>
          <a:p>
            <a:r>
              <a:rPr lang="cs-CZ" sz="2200" dirty="0" smtClean="0"/>
              <a:t>Příklad palindromu: </a:t>
            </a:r>
            <a:r>
              <a:rPr lang="en-US" sz="2400" dirty="0" err="1"/>
              <a:t>Nevypusť</a:t>
            </a:r>
            <a:r>
              <a:rPr lang="en-US" sz="2400" dirty="0"/>
              <a:t> </a:t>
            </a:r>
            <a:r>
              <a:rPr lang="en-US" sz="2400" dirty="0" err="1"/>
              <a:t>supy</a:t>
            </a:r>
            <a:r>
              <a:rPr lang="en-US" sz="2400" dirty="0"/>
              <a:t> </a:t>
            </a:r>
            <a:r>
              <a:rPr lang="en-US" sz="2400" dirty="0" err="1"/>
              <a:t>ven.</a:t>
            </a:r>
            <a:endParaRPr lang="en-US" sz="2200" dirty="0" smtClean="0"/>
          </a:p>
        </p:txBody>
      </p:sp>
      <p:cxnSp>
        <p:nvCxnSpPr>
          <p:cNvPr id="4" name="Přímá spojnice se šipkou 3"/>
          <p:cNvCxnSpPr/>
          <p:nvPr/>
        </p:nvCxnSpPr>
        <p:spPr>
          <a:xfrm>
            <a:off x="2919861" y="6049109"/>
            <a:ext cx="2355524" cy="117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2836170" y="6364899"/>
            <a:ext cx="24392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00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idx="4294967295"/>
          </p:nvPr>
        </p:nvSpPr>
        <p:spPr>
          <a:xfrm>
            <a:off x="395288" y="0"/>
            <a:ext cx="8229600" cy="1143000"/>
          </a:xfrm>
        </p:spPr>
        <p:txBody>
          <a:bodyPr/>
          <a:lstStyle/>
          <a:p>
            <a:r>
              <a:rPr lang="cs-CZ" altLang="cs-CZ" sz="4000" b="1" smtClean="0">
                <a:solidFill>
                  <a:srgbClr val="C00000"/>
                </a:solidFill>
                <a:latin typeface="Calibri" pitchFamily="34" charset="0"/>
              </a:rPr>
              <a:t>Lidský chromosom Y</a:t>
            </a:r>
          </a:p>
        </p:txBody>
      </p:sp>
      <p:sp>
        <p:nvSpPr>
          <p:cNvPr id="7171" name="Text Box 9"/>
          <p:cNvSpPr txBox="1">
            <a:spLocks noChangeArrowheads="1"/>
          </p:cNvSpPr>
          <p:nvPr/>
        </p:nvSpPr>
        <p:spPr bwMode="auto">
          <a:xfrm>
            <a:off x="179388" y="3357563"/>
            <a:ext cx="7993062" cy="424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200"/>
              </a:spcAft>
              <a:defRPr/>
            </a:pPr>
            <a:r>
              <a:rPr lang="cs-CZ" altLang="cs-CZ" sz="2000" dirty="0" smtClean="0">
                <a:latin typeface="Calibri" pitchFamily="34" charset="0"/>
              </a:rPr>
              <a:t>2 </a:t>
            </a:r>
            <a:r>
              <a:rPr lang="cs-CZ" altLang="cs-CZ" sz="2000" dirty="0" err="1" smtClean="0">
                <a:latin typeface="Calibri" pitchFamily="34" charset="0"/>
              </a:rPr>
              <a:t>pseudoautosomální</a:t>
            </a:r>
            <a:r>
              <a:rPr lang="cs-CZ" altLang="cs-CZ" sz="2000" dirty="0" smtClean="0">
                <a:latin typeface="Calibri" pitchFamily="34" charset="0"/>
              </a:rPr>
              <a:t> oblasti (PAR) </a:t>
            </a:r>
            <a:r>
              <a:rPr lang="cs-CZ" altLang="cs-CZ" sz="2000" dirty="0" smtClean="0">
                <a:latin typeface="Calibri" pitchFamily="34" charset="0"/>
                <a:sym typeface="Wingdings" panose="05000000000000000000" pitchFamily="2" charset="2"/>
              </a:rPr>
              <a:t></a:t>
            </a:r>
            <a:r>
              <a:rPr lang="en-US" altLang="cs-CZ" sz="2000" dirty="0" smtClean="0">
                <a:latin typeface="Calibri" pitchFamily="34" charset="0"/>
                <a:sym typeface="Wingdings" panose="05000000000000000000" pitchFamily="2" charset="2"/>
              </a:rPr>
              <a:t> </a:t>
            </a:r>
            <a:r>
              <a:rPr lang="cs-CZ" altLang="cs-CZ" sz="2000" dirty="0" smtClean="0">
                <a:latin typeface="Calibri" pitchFamily="34" charset="0"/>
                <a:sym typeface="Wingdings" panose="05000000000000000000" pitchFamily="2" charset="2"/>
              </a:rPr>
              <a:t>crossing-over s X</a:t>
            </a:r>
            <a:endParaRPr lang="cs-CZ" altLang="cs-CZ" sz="2000" dirty="0" smtClean="0">
              <a:latin typeface="Calibri" pitchFamily="34" charset="0"/>
            </a:endParaRPr>
          </a:p>
          <a:p>
            <a:pPr eaLnBrk="1" hangingPunct="1">
              <a:spcBef>
                <a:spcPct val="0"/>
              </a:spcBef>
              <a:spcAft>
                <a:spcPts val="1200"/>
              </a:spcAft>
              <a:defRPr/>
            </a:pPr>
            <a:r>
              <a:rPr lang="cs-CZ" altLang="cs-CZ" sz="2000" dirty="0" smtClean="0">
                <a:latin typeface="Calibri" pitchFamily="34" charset="0"/>
              </a:rPr>
              <a:t>Většina DNA </a:t>
            </a:r>
            <a:r>
              <a:rPr lang="cs-CZ" altLang="cs-CZ" sz="2000" dirty="0" err="1" smtClean="0">
                <a:latin typeface="Calibri" pitchFamily="34" charset="0"/>
              </a:rPr>
              <a:t>heterochromatinovaná</a:t>
            </a:r>
            <a:endParaRPr lang="cs-CZ" altLang="cs-CZ" sz="2000" dirty="0" smtClean="0">
              <a:latin typeface="Calibri" pitchFamily="34" charset="0"/>
            </a:endParaRPr>
          </a:p>
          <a:p>
            <a:pPr eaLnBrk="1" hangingPunct="1">
              <a:spcBef>
                <a:spcPct val="0"/>
              </a:spcBef>
              <a:spcAft>
                <a:spcPts val="1200"/>
              </a:spcAft>
              <a:defRPr/>
            </a:pPr>
            <a:r>
              <a:rPr lang="cs-CZ" altLang="cs-CZ" sz="2000" dirty="0" smtClean="0">
                <a:latin typeface="Calibri" pitchFamily="34" charset="0"/>
              </a:rPr>
              <a:t>78 genů (většina exprimovaná v </a:t>
            </a:r>
            <a:r>
              <a:rPr lang="cs-CZ" altLang="cs-CZ" sz="2000" dirty="0" err="1" smtClean="0">
                <a:latin typeface="Calibri" pitchFamily="34" charset="0"/>
              </a:rPr>
              <a:t>testes</a:t>
            </a:r>
            <a:r>
              <a:rPr lang="cs-CZ" altLang="cs-CZ" sz="2000" dirty="0" smtClean="0">
                <a:latin typeface="Calibri" pitchFamily="34" charset="0"/>
              </a:rPr>
              <a:t>)</a:t>
            </a:r>
          </a:p>
          <a:p>
            <a:pPr eaLnBrk="1" hangingPunct="1">
              <a:spcBef>
                <a:spcPct val="0"/>
              </a:spcBef>
              <a:spcAft>
                <a:spcPts val="1200"/>
              </a:spcAft>
              <a:defRPr/>
            </a:pPr>
            <a:r>
              <a:rPr lang="cs-CZ" altLang="cs-CZ" sz="2000" dirty="0" smtClean="0">
                <a:latin typeface="Calibri" pitchFamily="34" charset="0"/>
              </a:rPr>
              <a:t>8 palindromů – obsahují většinu genů</a:t>
            </a:r>
          </a:p>
          <a:p>
            <a:pPr marL="0" indent="0" eaLnBrk="1" hangingPunct="1">
              <a:spcBef>
                <a:spcPct val="0"/>
              </a:spcBef>
              <a:spcAft>
                <a:spcPts val="1200"/>
              </a:spcAft>
              <a:buFontTx/>
              <a:buNone/>
              <a:defRPr/>
            </a:pPr>
            <a:r>
              <a:rPr lang="cs-CZ" altLang="cs-CZ" sz="2000" b="1" dirty="0" smtClean="0">
                <a:solidFill>
                  <a:srgbClr val="499C10"/>
                </a:solidFill>
                <a:latin typeface="Calibri" pitchFamily="34" charset="0"/>
              </a:rPr>
              <a:t>Šimpanzí Y</a:t>
            </a:r>
          </a:p>
          <a:p>
            <a:pPr marL="342900" indent="-342900" eaLnBrk="1" hangingPunct="1">
              <a:spcBef>
                <a:spcPct val="0"/>
              </a:spcBef>
              <a:spcAft>
                <a:spcPts val="600"/>
              </a:spcAft>
              <a:defRPr/>
            </a:pPr>
            <a:r>
              <a:rPr lang="cs-CZ" altLang="cs-CZ" sz="2000" dirty="0" smtClean="0">
                <a:latin typeface="Calibri" pitchFamily="34" charset="0"/>
              </a:rPr>
              <a:t>19 palindromů (jen 7 společných s člověkem)</a:t>
            </a:r>
          </a:p>
          <a:p>
            <a:pPr marL="342900" indent="-342900" eaLnBrk="1" hangingPunct="1">
              <a:spcBef>
                <a:spcPct val="0"/>
              </a:spcBef>
              <a:spcAft>
                <a:spcPts val="600"/>
              </a:spcAft>
              <a:defRPr/>
            </a:pPr>
            <a:r>
              <a:rPr lang="cs-CZ" altLang="cs-CZ" sz="2000" dirty="0" smtClean="0">
                <a:latin typeface="Calibri" pitchFamily="34" charset="0"/>
              </a:rPr>
              <a:t>Jen 37 genů</a:t>
            </a:r>
          </a:p>
          <a:p>
            <a:pPr marL="0" indent="0" eaLnBrk="1" hangingPunct="1">
              <a:spcBef>
                <a:spcPct val="0"/>
              </a:spcBef>
              <a:spcAft>
                <a:spcPts val="1200"/>
              </a:spcAft>
              <a:buFontTx/>
              <a:buNone/>
              <a:defRPr/>
            </a:pPr>
            <a:endParaRPr lang="cs-CZ" altLang="cs-CZ" sz="2000" dirty="0" smtClean="0">
              <a:latin typeface="Calibri" pitchFamily="34" charset="0"/>
            </a:endParaRPr>
          </a:p>
          <a:p>
            <a:pPr eaLnBrk="1" hangingPunct="1">
              <a:spcBef>
                <a:spcPct val="0"/>
              </a:spcBef>
              <a:buFontTx/>
              <a:buNone/>
              <a:defRPr/>
            </a:pPr>
            <a:endParaRPr lang="cs-CZ" altLang="cs-CZ" sz="2000" dirty="0" smtClean="0">
              <a:latin typeface="Calibri" pitchFamily="34" charset="0"/>
            </a:endParaRPr>
          </a:p>
          <a:p>
            <a:pPr eaLnBrk="1" hangingPunct="1">
              <a:spcBef>
                <a:spcPct val="0"/>
              </a:spcBef>
              <a:buFontTx/>
              <a:buNone/>
              <a:defRPr/>
            </a:pPr>
            <a:r>
              <a:rPr lang="cs-CZ" altLang="cs-CZ" sz="2000" dirty="0" smtClean="0">
                <a:latin typeface="Calibri" pitchFamily="34" charset="0"/>
              </a:rPr>
              <a:t>	</a:t>
            </a:r>
          </a:p>
        </p:txBody>
      </p:sp>
      <p:sp>
        <p:nvSpPr>
          <p:cNvPr id="20484" name="Text Box 10"/>
          <p:cNvSpPr txBox="1">
            <a:spLocks noChangeArrowheads="1"/>
          </p:cNvSpPr>
          <p:nvPr/>
        </p:nvSpPr>
        <p:spPr bwMode="auto">
          <a:xfrm>
            <a:off x="7308850" y="650557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400"/>
          </a:p>
        </p:txBody>
      </p:sp>
      <p:pic>
        <p:nvPicPr>
          <p:cNvPr id="2048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152525"/>
            <a:ext cx="1863725"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193800"/>
            <a:ext cx="49117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7" name="Picture 11" descr="http://vignette3.wikia.nocookie.net/illogicopedia/images/a/ab/Young_chimp_da.jpg/revision/200807092240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088" y="4922838"/>
            <a:ext cx="22161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122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36" y="1690689"/>
            <a:ext cx="1228437" cy="3890906"/>
          </a:xfrm>
          <a:prstGeom prst="rect">
            <a:avLst/>
          </a:prstGeom>
        </p:spPr>
      </p:pic>
      <p:sp>
        <p:nvSpPr>
          <p:cNvPr id="4" name="TextovéPole 3"/>
          <p:cNvSpPr txBox="1"/>
          <p:nvPr/>
        </p:nvSpPr>
        <p:spPr>
          <a:xfrm>
            <a:off x="2358506" y="1519867"/>
            <a:ext cx="6423753" cy="43088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a:sym typeface="Wingdings" panose="05000000000000000000" pitchFamily="2" charset="2"/>
              </a:rPr>
              <a:t>Dědí se z otce na syna</a:t>
            </a:r>
            <a:r>
              <a:rPr lang="cs-CZ" sz="2200" dirty="0" smtClean="0">
                <a:sym typeface="Wingdings" panose="05000000000000000000" pitchFamily="2" charset="2"/>
              </a:rPr>
              <a:t>.</a:t>
            </a:r>
            <a:endParaRPr lang="cs-CZ" sz="2200" dirty="0">
              <a:sym typeface="Wingdings" panose="05000000000000000000" pitchFamily="2" charset="2"/>
            </a:endParaRPr>
          </a:p>
        </p:txBody>
      </p:sp>
      <p:sp>
        <p:nvSpPr>
          <p:cNvPr id="7" name="Nadpis 1"/>
          <p:cNvSpPr>
            <a:spLocks noGrp="1"/>
          </p:cNvSpPr>
          <p:nvPr>
            <p:ph type="title"/>
          </p:nvPr>
        </p:nvSpPr>
        <p:spPr>
          <a:xfrm>
            <a:off x="710805" y="82769"/>
            <a:ext cx="7886700" cy="1325563"/>
          </a:xfrm>
        </p:spPr>
        <p:txBody>
          <a:bodyPr vert="horz" lIns="91440" tIns="45720" rIns="91440" bIns="45720" rtlCol="0" anchor="ctr">
            <a:normAutofit/>
          </a:bodyPr>
          <a:lstStyle/>
          <a:p>
            <a:pPr algn="ctr"/>
            <a:r>
              <a:rPr lang="cs-CZ" sz="4000" dirty="0" smtClean="0">
                <a:solidFill>
                  <a:srgbClr val="C00000"/>
                </a:solidFill>
              </a:rPr>
              <a:t>Y – mužský chromosom</a:t>
            </a:r>
            <a:endParaRPr lang="cs-CZ" sz="4000" dirty="0">
              <a:solidFill>
                <a:srgbClr val="C00000"/>
              </a:solidFill>
            </a:endParaRPr>
          </a:p>
        </p:txBody>
      </p:sp>
    </p:spTree>
    <p:extLst>
      <p:ext uri="{BB962C8B-B14F-4D97-AF65-F5344CB8AC3E}">
        <p14:creationId xmlns:p14="http://schemas.microsoft.com/office/powerpoint/2010/main" val="2555994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0805" y="82769"/>
            <a:ext cx="7886700" cy="1325563"/>
          </a:xfrm>
        </p:spPr>
        <p:txBody>
          <a:bodyPr vert="horz" lIns="91440" tIns="45720" rIns="91440" bIns="45720" rtlCol="0" anchor="ctr">
            <a:normAutofit/>
          </a:bodyPr>
          <a:lstStyle/>
          <a:p>
            <a:pPr algn="ctr"/>
            <a:r>
              <a:rPr lang="cs-CZ" sz="4000" dirty="0">
                <a:solidFill>
                  <a:srgbClr val="C00000"/>
                </a:solidFill>
              </a:rPr>
              <a:t>Y – mužský chromosom</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36" y="1690689"/>
            <a:ext cx="1228437" cy="3890906"/>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674" y="2768460"/>
            <a:ext cx="5667131" cy="2508180"/>
          </a:xfrm>
          <a:prstGeom prst="rect">
            <a:avLst/>
          </a:prstGeom>
        </p:spPr>
      </p:pic>
      <p:sp>
        <p:nvSpPr>
          <p:cNvPr id="7" name="TextovéPole 6"/>
          <p:cNvSpPr txBox="1"/>
          <p:nvPr/>
        </p:nvSpPr>
        <p:spPr>
          <a:xfrm>
            <a:off x="2358506" y="1519867"/>
            <a:ext cx="6423753" cy="43088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a:sym typeface="Wingdings" panose="05000000000000000000" pitchFamily="2" charset="2"/>
              </a:rPr>
              <a:t>Dědí se z otce na syna</a:t>
            </a:r>
            <a:r>
              <a:rPr lang="cs-CZ" sz="2200" dirty="0" smtClean="0">
                <a:sym typeface="Wingdings" panose="05000000000000000000" pitchFamily="2" charset="2"/>
              </a:rPr>
              <a:t>.</a:t>
            </a:r>
            <a:endParaRPr lang="cs-CZ" sz="2200" dirty="0">
              <a:sym typeface="Wingdings" panose="05000000000000000000" pitchFamily="2" charset="2"/>
            </a:endParaRPr>
          </a:p>
        </p:txBody>
      </p:sp>
    </p:spTree>
    <p:extLst>
      <p:ext uri="{BB962C8B-B14F-4D97-AF65-F5344CB8AC3E}">
        <p14:creationId xmlns:p14="http://schemas.microsoft.com/office/powerpoint/2010/main" val="19942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0805" y="82769"/>
            <a:ext cx="7886700" cy="1325563"/>
          </a:xfrm>
        </p:spPr>
        <p:txBody>
          <a:bodyPr vert="horz" lIns="91440" tIns="45720" rIns="91440" bIns="45720" rtlCol="0" anchor="ctr">
            <a:normAutofit/>
          </a:bodyPr>
          <a:lstStyle/>
          <a:p>
            <a:pPr algn="ctr"/>
            <a:r>
              <a:rPr lang="cs-CZ" sz="4000" dirty="0">
                <a:solidFill>
                  <a:srgbClr val="C00000"/>
                </a:solidFill>
              </a:rPr>
              <a:t>Y – mužský chromosom</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36" y="1690689"/>
            <a:ext cx="1228437" cy="3890906"/>
          </a:xfrm>
          <a:prstGeom prst="rect">
            <a:avLst/>
          </a:prstGeom>
        </p:spPr>
      </p:pic>
      <p:sp>
        <p:nvSpPr>
          <p:cNvPr id="4" name="TextovéPole 3"/>
          <p:cNvSpPr txBox="1"/>
          <p:nvPr/>
        </p:nvSpPr>
        <p:spPr>
          <a:xfrm>
            <a:off x="2358506" y="1519867"/>
            <a:ext cx="6423753" cy="43088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sym typeface="Wingdings" panose="05000000000000000000" pitchFamily="2" charset="2"/>
              </a:rPr>
              <a:t>Dědí se z otce na syna.</a:t>
            </a: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885" y="3992796"/>
            <a:ext cx="6400891" cy="1920548"/>
          </a:xfrm>
          <a:prstGeom prst="rect">
            <a:avLst/>
          </a:prstGeom>
        </p:spPr>
      </p:pic>
    </p:spTree>
    <p:extLst>
      <p:ext uri="{BB962C8B-B14F-4D97-AF65-F5344CB8AC3E}">
        <p14:creationId xmlns:p14="http://schemas.microsoft.com/office/powerpoint/2010/main" val="4163029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36" y="1690689"/>
            <a:ext cx="1228437" cy="3890906"/>
          </a:xfrm>
          <a:prstGeom prst="rect">
            <a:avLst/>
          </a:prstGeom>
        </p:spPr>
      </p:pic>
      <p:sp>
        <p:nvSpPr>
          <p:cNvPr id="4" name="TextovéPole 3"/>
          <p:cNvSpPr txBox="1"/>
          <p:nvPr/>
        </p:nvSpPr>
        <p:spPr>
          <a:xfrm>
            <a:off x="2358506" y="1519867"/>
            <a:ext cx="6423753" cy="43088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sym typeface="Wingdings" panose="05000000000000000000" pitchFamily="2" charset="2"/>
              </a:rPr>
              <a:t>Dědí se z otce na syna.</a:t>
            </a: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885" y="3992796"/>
            <a:ext cx="6400891" cy="1920548"/>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0885" y="3992796"/>
            <a:ext cx="6400891" cy="1920548"/>
          </a:xfrm>
          <a:prstGeom prst="rect">
            <a:avLst/>
          </a:prstGeom>
        </p:spPr>
      </p:pic>
      <p:sp>
        <p:nvSpPr>
          <p:cNvPr id="8" name="Nadpis 1"/>
          <p:cNvSpPr>
            <a:spLocks noGrp="1"/>
          </p:cNvSpPr>
          <p:nvPr>
            <p:ph type="title"/>
          </p:nvPr>
        </p:nvSpPr>
        <p:spPr>
          <a:xfrm>
            <a:off x="710805" y="82769"/>
            <a:ext cx="7886700" cy="1325563"/>
          </a:xfrm>
        </p:spPr>
        <p:txBody>
          <a:bodyPr vert="horz" lIns="91440" tIns="45720" rIns="91440" bIns="45720" rtlCol="0" anchor="ctr">
            <a:normAutofit/>
          </a:bodyPr>
          <a:lstStyle/>
          <a:p>
            <a:pPr algn="ctr"/>
            <a:r>
              <a:rPr lang="cs-CZ" sz="4000" dirty="0">
                <a:solidFill>
                  <a:srgbClr val="C00000"/>
                </a:solidFill>
              </a:rPr>
              <a:t>Y – mužský chromosom</a:t>
            </a:r>
          </a:p>
        </p:txBody>
      </p:sp>
    </p:spTree>
    <p:extLst>
      <p:ext uri="{BB962C8B-B14F-4D97-AF65-F5344CB8AC3E}">
        <p14:creationId xmlns:p14="http://schemas.microsoft.com/office/powerpoint/2010/main" val="2058557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447" y="1065586"/>
            <a:ext cx="3437842" cy="5464949"/>
          </a:xfrm>
          <a:prstGeom prst="rect">
            <a:avLst/>
          </a:prstGeom>
        </p:spPr>
      </p:pic>
      <p:sp>
        <p:nvSpPr>
          <p:cNvPr id="2" name="Nadpis 1"/>
          <p:cNvSpPr>
            <a:spLocks noGrp="1"/>
          </p:cNvSpPr>
          <p:nvPr>
            <p:ph type="title"/>
          </p:nvPr>
        </p:nvSpPr>
        <p:spPr>
          <a:xfrm>
            <a:off x="494836" y="146326"/>
            <a:ext cx="7886700" cy="1325563"/>
          </a:xfrm>
        </p:spPr>
        <p:txBody>
          <a:bodyPr>
            <a:normAutofit/>
          </a:bodyPr>
          <a:lstStyle/>
          <a:p>
            <a:r>
              <a:rPr lang="cs-CZ" sz="4000" dirty="0">
                <a:solidFill>
                  <a:srgbClr val="C00000"/>
                </a:solidFill>
              </a:rPr>
              <a:t>Dědičnost Y </a:t>
            </a:r>
            <a:r>
              <a:rPr lang="cs-CZ" sz="4000" dirty="0" err="1">
                <a:solidFill>
                  <a:srgbClr val="C00000"/>
                </a:solidFill>
              </a:rPr>
              <a:t>haplotypů</a:t>
            </a:r>
            <a:endParaRPr lang="en-US" sz="4000" dirty="0">
              <a:solidFill>
                <a:srgbClr val="C00000"/>
              </a:solidFill>
            </a:endParaRPr>
          </a:p>
        </p:txBody>
      </p:sp>
      <p:sp>
        <p:nvSpPr>
          <p:cNvPr id="3" name="TextovéPole 2"/>
          <p:cNvSpPr txBox="1"/>
          <p:nvPr/>
        </p:nvSpPr>
        <p:spPr>
          <a:xfrm>
            <a:off x="481789" y="1400973"/>
            <a:ext cx="4714679" cy="5047536"/>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cs-CZ" sz="2200" dirty="0" smtClean="0"/>
              <a:t>Většina chromosomu Y nerekombinuje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změny v této části chromosomu</a:t>
            </a:r>
            <a:r>
              <a:rPr lang="cs-CZ" sz="2200" dirty="0" smtClean="0"/>
              <a:t> se dědí společně po velmi dlouhou dobu</a:t>
            </a:r>
          </a:p>
          <a:p>
            <a:pPr marL="342900" indent="-342900">
              <a:spcAft>
                <a:spcPts val="2400"/>
              </a:spcAft>
              <a:buFont typeface="Arial" panose="020B0604020202020204" pitchFamily="34" charset="0"/>
              <a:buChar char="•"/>
            </a:pPr>
            <a:r>
              <a:rPr lang="cs-CZ" sz="2200" b="1" dirty="0" err="1" smtClean="0">
                <a:solidFill>
                  <a:srgbClr val="FF0000"/>
                </a:solidFill>
              </a:rPr>
              <a:t>Haplotyp</a:t>
            </a:r>
            <a:r>
              <a:rPr lang="cs-CZ" sz="2200" dirty="0" smtClean="0"/>
              <a:t> = sekvence DNA, kde neprobíhá crossing-over, jediné změny jsou mutace.</a:t>
            </a:r>
            <a:endParaRPr lang="en-US" sz="2200" dirty="0" smtClean="0"/>
          </a:p>
          <a:p>
            <a:pPr marL="342900" indent="-342900">
              <a:spcAft>
                <a:spcPts val="2400"/>
              </a:spcAft>
              <a:buFont typeface="Arial" panose="020B0604020202020204" pitchFamily="34" charset="0"/>
              <a:buChar char="•"/>
            </a:pPr>
            <a:r>
              <a:rPr lang="cs-CZ" sz="2200" dirty="0" smtClean="0"/>
              <a:t>Analyzují se </a:t>
            </a:r>
            <a:r>
              <a:rPr lang="cs-CZ" sz="2200" dirty="0" err="1" smtClean="0"/>
              <a:t>SNPs</a:t>
            </a:r>
            <a:endParaRPr lang="cs-CZ" sz="2200" dirty="0" smtClean="0"/>
          </a:p>
          <a:p>
            <a:pPr marL="342900" indent="-342900">
              <a:spcAft>
                <a:spcPts val="2400"/>
              </a:spcAft>
              <a:buFont typeface="Arial" panose="020B0604020202020204" pitchFamily="34" charset="0"/>
              <a:buChar char="•"/>
            </a:pPr>
            <a:r>
              <a:rPr lang="cs-CZ" sz="2200" dirty="0" smtClean="0"/>
              <a:t>Využívá se ke studiu lidských migrací</a:t>
            </a:r>
          </a:p>
          <a:p>
            <a:pPr marL="342900" indent="-342900">
              <a:spcAft>
                <a:spcPts val="2400"/>
              </a:spcAft>
              <a:buFont typeface="Arial" panose="020B0604020202020204" pitchFamily="34" charset="0"/>
              <a:buChar char="•"/>
            </a:pPr>
            <a:r>
              <a:rPr lang="cs-CZ" sz="2200" dirty="0" smtClean="0"/>
              <a:t>Stejně se používá mitochondriální DNA (dědí se po </a:t>
            </a:r>
            <a:r>
              <a:rPr lang="cs-CZ" sz="2200" dirty="0" err="1" smtClean="0"/>
              <a:t>maternální</a:t>
            </a:r>
            <a:r>
              <a:rPr lang="cs-CZ" sz="2200" dirty="0" smtClean="0"/>
              <a:t> linii)</a:t>
            </a:r>
            <a:endParaRPr lang="en-US" sz="2200" dirty="0" smtClean="0"/>
          </a:p>
        </p:txBody>
      </p:sp>
      <p:sp>
        <p:nvSpPr>
          <p:cNvPr id="5" name="Obdélník 4"/>
          <p:cNvSpPr/>
          <p:nvPr/>
        </p:nvSpPr>
        <p:spPr>
          <a:xfrm>
            <a:off x="6365171" y="2210522"/>
            <a:ext cx="1330036" cy="136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5388655" y="3584448"/>
            <a:ext cx="3283068" cy="1517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5214756" y="5077968"/>
            <a:ext cx="3721980" cy="1507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56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4033"/>
            <a:ext cx="7886700" cy="1325563"/>
          </a:xfrm>
        </p:spPr>
        <p:txBody>
          <a:bodyPr/>
          <a:lstStyle/>
          <a:p>
            <a:pPr algn="ctr"/>
            <a:r>
              <a:rPr lang="cs-CZ" altLang="cs-CZ" dirty="0">
                <a:solidFill>
                  <a:srgbClr val="C00000"/>
                </a:solidFill>
              </a:rPr>
              <a:t>Co jsou pohlavní chromosomy? </a:t>
            </a:r>
            <a:endParaRPr lang="cs-CZ" dirty="0"/>
          </a:p>
        </p:txBody>
      </p:sp>
      <p:graphicFrame>
        <p:nvGraphicFramePr>
          <p:cNvPr id="7" name="Object 6"/>
          <p:cNvGraphicFramePr>
            <a:graphicFrameLocks noChangeAspect="1"/>
          </p:cNvGraphicFramePr>
          <p:nvPr>
            <p:extLst>
              <p:ext uri="{D42A27DB-BD31-4B8C-83A1-F6EECF244321}">
                <p14:modId xmlns:p14="http://schemas.microsoft.com/office/powerpoint/2010/main" val="3238133958"/>
              </p:ext>
            </p:extLst>
          </p:nvPr>
        </p:nvGraphicFramePr>
        <p:xfrm>
          <a:off x="7258288" y="4616119"/>
          <a:ext cx="951274" cy="1741869"/>
        </p:xfrm>
        <a:graphic>
          <a:graphicData uri="http://schemas.openxmlformats.org/presentationml/2006/ole">
            <mc:AlternateContent xmlns:mc="http://schemas.openxmlformats.org/markup-compatibility/2006">
              <mc:Choice xmlns:v="urn:schemas-microsoft-com:vml" Requires="v">
                <p:oleObj spid="_x0000_s2300" name="Image" r:id="rId4" imgW="2014903" imgH="3685663" progId="Photoshop.Image.5">
                  <p:embed/>
                </p:oleObj>
              </mc:Choice>
              <mc:Fallback>
                <p:oleObj name="Image" r:id="rId4" imgW="2014903" imgH="36856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288" y="4616119"/>
                        <a:ext cx="951274" cy="1741869"/>
                      </a:xfrm>
                      <a:prstGeom prst="rect">
                        <a:avLst/>
                      </a:prstGeom>
                      <a:noFill/>
                      <a:ln>
                        <a:noFill/>
                      </a:ln>
                      <a:effec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589618496"/>
              </p:ext>
            </p:extLst>
          </p:nvPr>
        </p:nvGraphicFramePr>
        <p:xfrm>
          <a:off x="7204669" y="1984042"/>
          <a:ext cx="1058512" cy="1949891"/>
        </p:xfrm>
        <a:graphic>
          <a:graphicData uri="http://schemas.openxmlformats.org/presentationml/2006/ole">
            <mc:AlternateContent xmlns:mc="http://schemas.openxmlformats.org/markup-compatibility/2006">
              <mc:Choice xmlns:v="urn:schemas-microsoft-com:vml" Requires="v">
                <p:oleObj spid="_x0000_s2301" name="Image" r:id="rId6" imgW="1832007" imgH="3466463" progId="Photoshop.Image.5">
                  <p:embed/>
                </p:oleObj>
              </mc:Choice>
              <mc:Fallback>
                <p:oleObj name="Image" r:id="rId6" imgW="1832007" imgH="34664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669" y="1984042"/>
                        <a:ext cx="1058512" cy="1949891"/>
                      </a:xfrm>
                      <a:prstGeom prst="rect">
                        <a:avLst/>
                      </a:prstGeom>
                      <a:noFill/>
                      <a:ln>
                        <a:noFill/>
                      </a:ln>
                      <a:effectLst/>
                      <a:extLst/>
                    </p:spPr>
                  </p:pic>
                </p:oleObj>
              </mc:Fallback>
            </mc:AlternateContent>
          </a:graphicData>
        </a:graphic>
      </p:graphicFrame>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650" y="4299858"/>
            <a:ext cx="5388864" cy="2374392"/>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650" y="1690689"/>
            <a:ext cx="5410200" cy="2407920"/>
          </a:xfrm>
          <a:prstGeom prst="rect">
            <a:avLst/>
          </a:prstGeom>
        </p:spPr>
      </p:pic>
      <p:sp>
        <p:nvSpPr>
          <p:cNvPr id="11" name="Zaoblený obdélník 10"/>
          <p:cNvSpPr/>
          <p:nvPr/>
        </p:nvSpPr>
        <p:spPr>
          <a:xfrm>
            <a:off x="462224" y="1296237"/>
            <a:ext cx="5235191" cy="5174901"/>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 name="Přímá spojnice 12"/>
          <p:cNvCxnSpPr/>
          <p:nvPr/>
        </p:nvCxnSpPr>
        <p:spPr>
          <a:xfrm flipV="1">
            <a:off x="5627077" y="1537398"/>
            <a:ext cx="683288" cy="3114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6310365" y="1279899"/>
            <a:ext cx="1316386" cy="430887"/>
          </a:xfrm>
          <a:prstGeom prst="rect">
            <a:avLst/>
          </a:prstGeom>
          <a:noFill/>
        </p:spPr>
        <p:txBody>
          <a:bodyPr wrap="none" rtlCol="0">
            <a:spAutoFit/>
          </a:bodyPr>
          <a:lstStyle/>
          <a:p>
            <a:r>
              <a:rPr lang="cs-CZ" sz="2200" dirty="0" err="1" smtClean="0">
                <a:solidFill>
                  <a:srgbClr val="7030A0"/>
                </a:solidFill>
              </a:rPr>
              <a:t>autosomy</a:t>
            </a:r>
            <a:endParaRPr lang="cs-CZ" sz="2200" dirty="0" smtClean="0">
              <a:solidFill>
                <a:srgbClr val="7030A0"/>
              </a:solidFill>
            </a:endParaRPr>
          </a:p>
        </p:txBody>
      </p:sp>
      <p:sp>
        <p:nvSpPr>
          <p:cNvPr id="15" name="Zaoblený obdélník 14"/>
          <p:cNvSpPr/>
          <p:nvPr/>
        </p:nvSpPr>
        <p:spPr>
          <a:xfrm>
            <a:off x="5697415" y="2220686"/>
            <a:ext cx="432080" cy="400929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7" name="Přímá spojnice 16"/>
          <p:cNvCxnSpPr>
            <a:stCxn id="15" idx="3"/>
          </p:cNvCxnSpPr>
          <p:nvPr/>
        </p:nvCxnSpPr>
        <p:spPr>
          <a:xfrm flipV="1">
            <a:off x="6129495" y="4210259"/>
            <a:ext cx="512465" cy="150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641960" y="3798938"/>
            <a:ext cx="1676869" cy="769441"/>
          </a:xfrm>
          <a:prstGeom prst="rect">
            <a:avLst/>
          </a:prstGeom>
          <a:noFill/>
        </p:spPr>
        <p:txBody>
          <a:bodyPr wrap="none" rtlCol="0">
            <a:spAutoFit/>
          </a:bodyPr>
          <a:lstStyle/>
          <a:p>
            <a:r>
              <a:rPr lang="cs-CZ" sz="2200" dirty="0" smtClean="0"/>
              <a:t>pohlavní </a:t>
            </a:r>
          </a:p>
          <a:p>
            <a:r>
              <a:rPr lang="cs-CZ" sz="2200" dirty="0" smtClean="0"/>
              <a:t>chromosomy</a:t>
            </a:r>
          </a:p>
        </p:txBody>
      </p:sp>
    </p:spTree>
    <p:extLst>
      <p:ext uri="{BB962C8B-B14F-4D97-AF65-F5344CB8AC3E}">
        <p14:creationId xmlns:p14="http://schemas.microsoft.com/office/powerpoint/2010/main" val="360652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9761" y="154111"/>
            <a:ext cx="7886700" cy="1325563"/>
          </a:xfrm>
        </p:spPr>
        <p:txBody>
          <a:bodyPr>
            <a:normAutofit/>
          </a:bodyPr>
          <a:lstStyle/>
          <a:p>
            <a:r>
              <a:rPr lang="cs-CZ" sz="4000" dirty="0">
                <a:solidFill>
                  <a:srgbClr val="C00000"/>
                </a:solidFill>
              </a:rPr>
              <a:t>Lidské migrace podle Y </a:t>
            </a:r>
            <a:r>
              <a:rPr lang="cs-CZ" sz="4000" dirty="0" err="1">
                <a:solidFill>
                  <a:srgbClr val="C00000"/>
                </a:solidFill>
              </a:rPr>
              <a:t>haploskupin</a:t>
            </a:r>
            <a:r>
              <a:rPr lang="cs-CZ" sz="4000" dirty="0">
                <a:solidFill>
                  <a:srgbClr val="C00000"/>
                </a:solidFill>
              </a:rPr>
              <a:t> </a:t>
            </a:r>
            <a:endParaRPr lang="en-US" sz="4000" dirty="0">
              <a:solidFill>
                <a:srgbClr val="C00000"/>
              </a:solidFill>
            </a:endParaRPr>
          </a:p>
        </p:txBody>
      </p:sp>
      <p:pic>
        <p:nvPicPr>
          <p:cNvPr id="20482" name="Picture 2" descr="https://upload.wikimedia.org/wikipedia/commons/c/ca/World_Map_of_Y-DNA_Haplogrou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81" y="1218055"/>
            <a:ext cx="8576354" cy="542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669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36" y="1690689"/>
            <a:ext cx="1228437" cy="3890906"/>
          </a:xfrm>
          <a:prstGeom prst="rect">
            <a:avLst/>
          </a:prstGeom>
        </p:spPr>
      </p:pic>
      <p:sp>
        <p:nvSpPr>
          <p:cNvPr id="4" name="TextovéPole 3"/>
          <p:cNvSpPr txBox="1"/>
          <p:nvPr/>
        </p:nvSpPr>
        <p:spPr>
          <a:xfrm>
            <a:off x="2358506" y="1519867"/>
            <a:ext cx="6423753" cy="190821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a:sym typeface="Wingdings" panose="05000000000000000000" pitchFamily="2" charset="2"/>
              </a:rPr>
              <a:t>Dědí se z otce na syna.</a:t>
            </a:r>
          </a:p>
          <a:p>
            <a:pPr marL="342900" indent="-342900">
              <a:spcBef>
                <a:spcPts val="1800"/>
              </a:spcBef>
              <a:buFont typeface="Arial" panose="020B0604020202020204" pitchFamily="34" charset="0"/>
              <a:buChar char="•"/>
            </a:pPr>
            <a:r>
              <a:rPr lang="cs-CZ" sz="2200" dirty="0" smtClean="0"/>
              <a:t>Na lidském Y jen desítky genů</a:t>
            </a:r>
          </a:p>
          <a:p>
            <a:pPr marL="342900" indent="-342900">
              <a:spcBef>
                <a:spcPts val="1800"/>
              </a:spcBef>
              <a:buFont typeface="Arial" panose="020B0604020202020204" pitchFamily="34" charset="0"/>
              <a:buChar char="•"/>
            </a:pPr>
            <a:r>
              <a:rPr lang="cs-CZ" sz="2200" dirty="0" smtClean="0"/>
              <a:t>Většina je exprimovaná v </a:t>
            </a:r>
            <a:r>
              <a:rPr lang="cs-CZ" sz="2200" dirty="0" err="1" smtClean="0"/>
              <a:t>testes</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důležité pro mužskou plodnost</a:t>
            </a:r>
          </a:p>
        </p:txBody>
      </p:sp>
      <p:sp>
        <p:nvSpPr>
          <p:cNvPr id="7" name="Nadpis 1"/>
          <p:cNvSpPr>
            <a:spLocks noGrp="1"/>
          </p:cNvSpPr>
          <p:nvPr>
            <p:ph type="title"/>
          </p:nvPr>
        </p:nvSpPr>
        <p:spPr>
          <a:xfrm>
            <a:off x="710805" y="82769"/>
            <a:ext cx="7886700" cy="1325563"/>
          </a:xfrm>
        </p:spPr>
        <p:txBody>
          <a:bodyPr vert="horz" lIns="91440" tIns="45720" rIns="91440" bIns="45720" rtlCol="0" anchor="ctr">
            <a:normAutofit/>
          </a:bodyPr>
          <a:lstStyle/>
          <a:p>
            <a:pPr algn="ctr"/>
            <a:r>
              <a:rPr lang="cs-CZ" sz="4000" dirty="0" smtClean="0">
                <a:solidFill>
                  <a:srgbClr val="C00000"/>
                </a:solidFill>
              </a:rPr>
              <a:t>Y – mužský chromosom</a:t>
            </a:r>
            <a:endParaRPr lang="cs-CZ" sz="4000" dirty="0">
              <a:solidFill>
                <a:srgbClr val="C00000"/>
              </a:solidFill>
            </a:endParaRPr>
          </a:p>
        </p:txBody>
      </p:sp>
    </p:spTree>
    <p:extLst>
      <p:ext uri="{BB962C8B-B14F-4D97-AF65-F5344CB8AC3E}">
        <p14:creationId xmlns:p14="http://schemas.microsoft.com/office/powerpoint/2010/main" val="108576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65143" y="100484"/>
            <a:ext cx="8229600" cy="1143000"/>
          </a:xfrm>
        </p:spPr>
        <p:txBody>
          <a:bodyPr vert="horz" lIns="91440" tIns="45720" rIns="91440" bIns="45720" rtlCol="0" anchor="ctr">
            <a:normAutofit/>
          </a:bodyPr>
          <a:lstStyle/>
          <a:p>
            <a:pPr algn="ctr"/>
            <a:r>
              <a:rPr lang="cs-CZ" altLang="cs-CZ" sz="4000" dirty="0">
                <a:solidFill>
                  <a:srgbClr val="C00000"/>
                </a:solidFill>
              </a:rPr>
              <a:t>Geny na lidském </a:t>
            </a:r>
            <a:r>
              <a:rPr lang="cs-CZ" altLang="cs-CZ" sz="4000" dirty="0" smtClean="0">
                <a:solidFill>
                  <a:srgbClr val="C00000"/>
                </a:solidFill>
              </a:rPr>
              <a:t>chromosomu Y</a:t>
            </a:r>
            <a:endParaRPr lang="cs-CZ" altLang="cs-CZ" sz="4000" dirty="0">
              <a:solidFill>
                <a:srgbClr val="C00000"/>
              </a:solidFill>
            </a:endParaRPr>
          </a:p>
        </p:txBody>
      </p:sp>
      <p:sp>
        <p:nvSpPr>
          <p:cNvPr id="14339" name="Text Box 7"/>
          <p:cNvSpPr txBox="1">
            <a:spLocks noChangeArrowheads="1"/>
          </p:cNvSpPr>
          <p:nvPr/>
        </p:nvSpPr>
        <p:spPr bwMode="auto">
          <a:xfrm>
            <a:off x="7332663" y="653573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400"/>
          </a:p>
        </p:txBody>
      </p:sp>
      <p:graphicFrame>
        <p:nvGraphicFramePr>
          <p:cNvPr id="2" name="Tabulka 1"/>
          <p:cNvGraphicFramePr>
            <a:graphicFrameLocks noGrp="1"/>
          </p:cNvGraphicFramePr>
          <p:nvPr>
            <p:extLst>
              <p:ext uri="{D42A27DB-BD31-4B8C-83A1-F6EECF244321}">
                <p14:modId xmlns:p14="http://schemas.microsoft.com/office/powerpoint/2010/main" val="1787054818"/>
              </p:ext>
            </p:extLst>
          </p:nvPr>
        </p:nvGraphicFramePr>
        <p:xfrm>
          <a:off x="532563" y="1517580"/>
          <a:ext cx="8062180" cy="3657600"/>
        </p:xfrm>
        <a:graphic>
          <a:graphicData uri="http://schemas.openxmlformats.org/drawingml/2006/table">
            <a:tbl>
              <a:tblPr firstRow="1" bandRow="1">
                <a:tableStyleId>{5940675A-B579-460E-94D1-54222C63F5DA}</a:tableStyleId>
              </a:tblPr>
              <a:tblGrid>
                <a:gridCol w="1868993"/>
                <a:gridCol w="2029767"/>
                <a:gridCol w="2049864"/>
                <a:gridCol w="2113556"/>
              </a:tblGrid>
              <a:tr h="370840">
                <a:tc>
                  <a:txBody>
                    <a:bodyPr/>
                    <a:lstStyle/>
                    <a:p>
                      <a:r>
                        <a:rPr lang="cs-CZ" dirty="0" smtClean="0"/>
                        <a:t>Typ sekvence</a:t>
                      </a:r>
                      <a:endParaRPr lang="cs-CZ" dirty="0"/>
                    </a:p>
                  </a:txBody>
                  <a:tcPr>
                    <a:solidFill>
                      <a:schemeClr val="tx2">
                        <a:lumMod val="20000"/>
                        <a:lumOff val="80000"/>
                      </a:schemeClr>
                    </a:solidFill>
                  </a:tcPr>
                </a:tc>
                <a:tc>
                  <a:txBody>
                    <a:bodyPr/>
                    <a:lstStyle/>
                    <a:p>
                      <a:r>
                        <a:rPr lang="cs-CZ" dirty="0" smtClean="0"/>
                        <a:t>Původ</a:t>
                      </a:r>
                      <a:endParaRPr lang="cs-CZ" dirty="0"/>
                    </a:p>
                  </a:txBody>
                  <a:tcPr>
                    <a:solidFill>
                      <a:schemeClr val="tx2">
                        <a:lumMod val="20000"/>
                        <a:lumOff val="80000"/>
                      </a:schemeClr>
                    </a:solidFill>
                  </a:tcPr>
                </a:tc>
                <a:tc>
                  <a:txBody>
                    <a:bodyPr/>
                    <a:lstStyle/>
                    <a:p>
                      <a:r>
                        <a:rPr lang="cs-CZ" dirty="0" smtClean="0"/>
                        <a:t>Počet genů kódujících</a:t>
                      </a:r>
                      <a:r>
                        <a:rPr lang="cs-CZ" baseline="0" dirty="0" smtClean="0"/>
                        <a:t> protein</a:t>
                      </a:r>
                      <a:endParaRPr lang="cs-CZ" dirty="0"/>
                    </a:p>
                  </a:txBody>
                  <a:tcPr>
                    <a:solidFill>
                      <a:schemeClr val="tx2">
                        <a:lumMod val="20000"/>
                        <a:lumOff val="80000"/>
                      </a:schemeClr>
                    </a:solidFill>
                  </a:tcPr>
                </a:tc>
                <a:tc>
                  <a:txBody>
                    <a:bodyPr/>
                    <a:lstStyle/>
                    <a:p>
                      <a:r>
                        <a:rPr lang="cs-CZ" dirty="0" smtClean="0"/>
                        <a:t>Počet </a:t>
                      </a:r>
                      <a:r>
                        <a:rPr lang="cs-CZ" dirty="0" err="1" smtClean="0"/>
                        <a:t>nekódujích</a:t>
                      </a:r>
                      <a:r>
                        <a:rPr lang="cs-CZ" baseline="0" dirty="0" smtClean="0"/>
                        <a:t> </a:t>
                      </a:r>
                      <a:r>
                        <a:rPr lang="cs-CZ" baseline="0" dirty="0" err="1" smtClean="0"/>
                        <a:t>transkribujících</a:t>
                      </a:r>
                      <a:r>
                        <a:rPr lang="cs-CZ" baseline="0" dirty="0" smtClean="0"/>
                        <a:t> se jednotek (jen RNA)</a:t>
                      </a:r>
                      <a:endParaRPr lang="cs-CZ" dirty="0"/>
                    </a:p>
                  </a:txBody>
                  <a:tcPr>
                    <a:solidFill>
                      <a:schemeClr val="tx2">
                        <a:lumMod val="20000"/>
                        <a:lumOff val="80000"/>
                      </a:schemeClr>
                    </a:solidFill>
                  </a:tcPr>
                </a:tc>
              </a:tr>
              <a:tr h="370840">
                <a:tc>
                  <a:txBody>
                    <a:bodyPr/>
                    <a:lstStyle/>
                    <a:p>
                      <a:r>
                        <a:rPr lang="cs-CZ" dirty="0" smtClean="0"/>
                        <a:t>Transponované z X</a:t>
                      </a:r>
                      <a:endParaRPr lang="cs-CZ" dirty="0"/>
                    </a:p>
                  </a:txBody>
                  <a:tcPr/>
                </a:tc>
                <a:tc>
                  <a:txBody>
                    <a:bodyPr/>
                    <a:lstStyle/>
                    <a:p>
                      <a:r>
                        <a:rPr lang="cs-CZ" dirty="0" smtClean="0"/>
                        <a:t>Transpozice z X</a:t>
                      </a:r>
                      <a:endParaRPr lang="cs-CZ" dirty="0"/>
                    </a:p>
                  </a:txBody>
                  <a:tcPr/>
                </a:tc>
                <a:tc>
                  <a:txBody>
                    <a:bodyPr/>
                    <a:lstStyle/>
                    <a:p>
                      <a:r>
                        <a:rPr lang="cs-CZ" dirty="0" smtClean="0"/>
                        <a:t>2</a:t>
                      </a:r>
                      <a:endParaRPr lang="cs-CZ" dirty="0"/>
                    </a:p>
                  </a:txBody>
                  <a:tcPr/>
                </a:tc>
                <a:tc>
                  <a:txBody>
                    <a:bodyPr/>
                    <a:lstStyle/>
                    <a:p>
                      <a:r>
                        <a:rPr lang="cs-CZ" dirty="0" smtClean="0"/>
                        <a:t>0</a:t>
                      </a:r>
                      <a:endParaRPr lang="cs-CZ" dirty="0"/>
                    </a:p>
                  </a:txBody>
                  <a:tcPr/>
                </a:tc>
              </a:tr>
              <a:tr h="370840">
                <a:tc>
                  <a:txBody>
                    <a:bodyPr/>
                    <a:lstStyle/>
                    <a:p>
                      <a:r>
                        <a:rPr lang="cs-CZ" dirty="0" smtClean="0"/>
                        <a:t>Pozůstatek staré homologie</a:t>
                      </a:r>
                      <a:endParaRPr lang="cs-CZ" dirty="0"/>
                    </a:p>
                  </a:txBody>
                  <a:tcPr/>
                </a:tc>
                <a:tc>
                  <a:txBody>
                    <a:bodyPr/>
                    <a:lstStyle/>
                    <a:p>
                      <a:r>
                        <a:rPr lang="cs-CZ" dirty="0" smtClean="0"/>
                        <a:t>Pozůstatek páru </a:t>
                      </a:r>
                      <a:r>
                        <a:rPr lang="cs-CZ" dirty="0" err="1" smtClean="0"/>
                        <a:t>autosomů</a:t>
                      </a:r>
                      <a:r>
                        <a:rPr lang="cs-CZ" dirty="0" smtClean="0"/>
                        <a:t>, ze kterých se vyvinuly X</a:t>
                      </a:r>
                      <a:r>
                        <a:rPr lang="cs-CZ" baseline="0" dirty="0" smtClean="0"/>
                        <a:t> a Y</a:t>
                      </a:r>
                      <a:endParaRPr lang="cs-CZ" dirty="0"/>
                    </a:p>
                  </a:txBody>
                  <a:tcPr/>
                </a:tc>
                <a:tc>
                  <a:txBody>
                    <a:bodyPr/>
                    <a:lstStyle/>
                    <a:p>
                      <a:r>
                        <a:rPr lang="cs-CZ" dirty="0" smtClean="0"/>
                        <a:t>16, většinou exprimovaných</a:t>
                      </a:r>
                      <a:r>
                        <a:rPr lang="cs-CZ" baseline="0" dirty="0" smtClean="0"/>
                        <a:t> různě v těle</a:t>
                      </a:r>
                      <a:endParaRPr lang="cs-CZ" dirty="0"/>
                    </a:p>
                  </a:txBody>
                  <a:tcPr/>
                </a:tc>
                <a:tc>
                  <a:txBody>
                    <a:bodyPr/>
                    <a:lstStyle/>
                    <a:p>
                      <a:r>
                        <a:rPr lang="cs-CZ" dirty="0" smtClean="0"/>
                        <a:t>4</a:t>
                      </a:r>
                      <a:endParaRPr lang="cs-CZ" dirty="0"/>
                    </a:p>
                  </a:txBody>
                  <a:tcPr/>
                </a:tc>
              </a:tr>
              <a:tr h="370840">
                <a:tc>
                  <a:txBody>
                    <a:bodyPr/>
                    <a:lstStyle/>
                    <a:p>
                      <a:r>
                        <a:rPr lang="cs-CZ" dirty="0" smtClean="0"/>
                        <a:t>Palindromy </a:t>
                      </a:r>
                    </a:p>
                    <a:p>
                      <a:r>
                        <a:rPr lang="cs-CZ" dirty="0" smtClean="0"/>
                        <a:t>(=</a:t>
                      </a:r>
                      <a:r>
                        <a:rPr lang="cs-CZ" baseline="0" dirty="0" smtClean="0"/>
                        <a:t> zrcadlově obrácené úseky)</a:t>
                      </a:r>
                      <a:endParaRPr lang="cs-CZ" dirty="0"/>
                    </a:p>
                  </a:txBody>
                  <a:tcPr/>
                </a:tc>
                <a:tc>
                  <a:txBody>
                    <a:bodyPr/>
                    <a:lstStyle/>
                    <a:p>
                      <a:r>
                        <a:rPr lang="cs-CZ" dirty="0" smtClean="0"/>
                        <a:t>Různé zdroje, následné</a:t>
                      </a:r>
                      <a:r>
                        <a:rPr lang="cs-CZ" baseline="0" dirty="0" smtClean="0"/>
                        <a:t> duplikace</a:t>
                      </a:r>
                      <a:endParaRPr lang="cs-CZ" dirty="0"/>
                    </a:p>
                  </a:txBody>
                  <a:tcPr/>
                </a:tc>
                <a:tc>
                  <a:txBody>
                    <a:bodyPr/>
                    <a:lstStyle/>
                    <a:p>
                      <a:r>
                        <a:rPr lang="cs-CZ" dirty="0" smtClean="0"/>
                        <a:t>60, exprimují</a:t>
                      </a:r>
                      <a:r>
                        <a:rPr lang="cs-CZ" baseline="0" dirty="0" smtClean="0"/>
                        <a:t> se hlavně/výhradně v </a:t>
                      </a:r>
                      <a:r>
                        <a:rPr lang="cs-CZ" baseline="0" dirty="0" err="1" smtClean="0"/>
                        <a:t>testes</a:t>
                      </a:r>
                      <a:endParaRPr lang="cs-CZ" dirty="0"/>
                    </a:p>
                  </a:txBody>
                  <a:tcPr/>
                </a:tc>
                <a:tc>
                  <a:txBody>
                    <a:bodyPr/>
                    <a:lstStyle/>
                    <a:p>
                      <a:r>
                        <a:rPr lang="cs-CZ" dirty="0" smtClean="0"/>
                        <a:t>74</a:t>
                      </a:r>
                      <a:endParaRPr lang="cs-CZ" dirty="0"/>
                    </a:p>
                  </a:txBody>
                  <a:tcPr/>
                </a:tc>
              </a:tr>
            </a:tbl>
          </a:graphicData>
        </a:graphic>
      </p:graphicFrame>
      <p:sp>
        <p:nvSpPr>
          <p:cNvPr id="3" name="Ovál 2"/>
          <p:cNvSpPr/>
          <p:nvPr/>
        </p:nvSpPr>
        <p:spPr>
          <a:xfrm>
            <a:off x="4260501" y="4139921"/>
            <a:ext cx="2291024" cy="1276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487680" y="3088640"/>
            <a:ext cx="8229600" cy="1330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369221" y="4267200"/>
            <a:ext cx="8371840" cy="132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0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36" y="1690689"/>
            <a:ext cx="1228437" cy="3890906"/>
          </a:xfrm>
          <a:prstGeom prst="rect">
            <a:avLst/>
          </a:prstGeom>
        </p:spPr>
      </p:pic>
      <p:sp>
        <p:nvSpPr>
          <p:cNvPr id="4" name="TextovéPole 3"/>
          <p:cNvSpPr txBox="1"/>
          <p:nvPr/>
        </p:nvSpPr>
        <p:spPr>
          <a:xfrm>
            <a:off x="2358506" y="1519867"/>
            <a:ext cx="6423753" cy="2477601"/>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a:sym typeface="Wingdings" panose="05000000000000000000" pitchFamily="2" charset="2"/>
              </a:rPr>
              <a:t>Dědí se z otce na syna.</a:t>
            </a:r>
          </a:p>
          <a:p>
            <a:pPr marL="342900" indent="-342900">
              <a:spcBef>
                <a:spcPts val="1800"/>
              </a:spcBef>
              <a:buFont typeface="Arial" panose="020B0604020202020204" pitchFamily="34" charset="0"/>
              <a:buChar char="•"/>
            </a:pPr>
            <a:r>
              <a:rPr lang="cs-CZ" sz="2200" dirty="0" smtClean="0"/>
              <a:t>Na lidském Y jen desítky genů</a:t>
            </a:r>
          </a:p>
          <a:p>
            <a:pPr marL="342900" indent="-342900">
              <a:spcBef>
                <a:spcPts val="1800"/>
              </a:spcBef>
              <a:buFont typeface="Arial" panose="020B0604020202020204" pitchFamily="34" charset="0"/>
              <a:buChar char="•"/>
            </a:pPr>
            <a:r>
              <a:rPr lang="cs-CZ" sz="2200" dirty="0" smtClean="0"/>
              <a:t>Většina exprimované v </a:t>
            </a:r>
            <a:r>
              <a:rPr lang="cs-CZ" sz="2200" dirty="0" err="1" smtClean="0"/>
              <a:t>testes</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důležité pro mužskou plodnost</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Gen </a:t>
            </a:r>
            <a:r>
              <a:rPr lang="cs-CZ" sz="2200" i="1" dirty="0" err="1" smtClean="0">
                <a:sym typeface="Wingdings" panose="05000000000000000000" pitchFamily="2" charset="2"/>
              </a:rPr>
              <a:t>Sry</a:t>
            </a:r>
            <a:r>
              <a:rPr lang="cs-CZ" sz="2200" dirty="0" smtClean="0">
                <a:sym typeface="Wingdings" panose="05000000000000000000" pitchFamily="2" charset="2"/>
              </a:rPr>
              <a:t> (</a:t>
            </a:r>
            <a:r>
              <a:rPr lang="cs-CZ" sz="2200" i="1" u="sng" dirty="0" smtClean="0">
                <a:sym typeface="Wingdings" panose="05000000000000000000" pitchFamily="2" charset="2"/>
              </a:rPr>
              <a:t>S</a:t>
            </a:r>
            <a:r>
              <a:rPr lang="cs-CZ" sz="2200" i="1" dirty="0" smtClean="0">
                <a:sym typeface="Wingdings" panose="05000000000000000000" pitchFamily="2" charset="2"/>
              </a:rPr>
              <a:t>ex-</a:t>
            </a:r>
            <a:r>
              <a:rPr lang="cs-CZ" sz="2200" i="1" dirty="0" err="1" smtClean="0">
                <a:sym typeface="Wingdings" panose="05000000000000000000" pitchFamily="2" charset="2"/>
              </a:rPr>
              <a:t>determining</a:t>
            </a:r>
            <a:r>
              <a:rPr lang="cs-CZ" sz="2200" i="1" dirty="0" smtClean="0">
                <a:sym typeface="Wingdings" panose="05000000000000000000" pitchFamily="2" charset="2"/>
              </a:rPr>
              <a:t> </a:t>
            </a:r>
            <a:r>
              <a:rPr lang="cs-CZ" sz="2200" i="1" u="sng" dirty="0" smtClean="0">
                <a:sym typeface="Wingdings" panose="05000000000000000000" pitchFamily="2" charset="2"/>
              </a:rPr>
              <a:t>r</a:t>
            </a:r>
            <a:r>
              <a:rPr lang="cs-CZ" sz="2200" i="1" dirty="0" smtClean="0">
                <a:sym typeface="Wingdings" panose="05000000000000000000" pitchFamily="2" charset="2"/>
              </a:rPr>
              <a:t>egion </a:t>
            </a:r>
            <a:r>
              <a:rPr lang="cs-CZ" sz="2200" i="1" u="sng" dirty="0" smtClean="0">
                <a:sym typeface="Wingdings" panose="05000000000000000000" pitchFamily="2" charset="2"/>
              </a:rPr>
              <a:t>Y</a:t>
            </a:r>
            <a:r>
              <a:rPr lang="cs-CZ" sz="2200" dirty="0" smtClean="0">
                <a:sym typeface="Wingdings" panose="05000000000000000000" pitchFamily="2" charset="2"/>
              </a:rPr>
              <a:t>) – určuje pohlaví</a:t>
            </a:r>
            <a:endParaRPr lang="cs-CZ" sz="2200" dirty="0" smtClean="0"/>
          </a:p>
        </p:txBody>
      </p:sp>
      <p:sp>
        <p:nvSpPr>
          <p:cNvPr id="7" name="Nadpis 1"/>
          <p:cNvSpPr>
            <a:spLocks noGrp="1"/>
          </p:cNvSpPr>
          <p:nvPr>
            <p:ph type="title"/>
          </p:nvPr>
        </p:nvSpPr>
        <p:spPr>
          <a:xfrm>
            <a:off x="710805" y="82769"/>
            <a:ext cx="7886700" cy="1325563"/>
          </a:xfrm>
        </p:spPr>
        <p:txBody>
          <a:bodyPr vert="horz" lIns="91440" tIns="45720" rIns="91440" bIns="45720" rtlCol="0" anchor="ctr">
            <a:normAutofit/>
          </a:bodyPr>
          <a:lstStyle/>
          <a:p>
            <a:pPr algn="ctr"/>
            <a:r>
              <a:rPr lang="cs-CZ" sz="4000" dirty="0">
                <a:solidFill>
                  <a:srgbClr val="C00000"/>
                </a:solidFill>
              </a:rPr>
              <a:t>Znaky vázané na chromosom Y</a:t>
            </a:r>
          </a:p>
        </p:txBody>
      </p:sp>
    </p:spTree>
    <p:extLst>
      <p:ext uri="{BB962C8B-B14F-4D97-AF65-F5344CB8AC3E}">
        <p14:creationId xmlns:p14="http://schemas.microsoft.com/office/powerpoint/2010/main" val="458499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9231" y="-77002"/>
            <a:ext cx="7886700" cy="1325563"/>
          </a:xfrm>
        </p:spPr>
        <p:txBody>
          <a:bodyPr vert="horz" lIns="91440" tIns="45720" rIns="91440" bIns="45720" rtlCol="0" anchor="ctr">
            <a:normAutofit/>
          </a:bodyPr>
          <a:lstStyle/>
          <a:p>
            <a:pPr algn="ctr"/>
            <a:r>
              <a:rPr lang="cs-CZ" sz="4000" i="1" dirty="0" err="1">
                <a:solidFill>
                  <a:srgbClr val="C00000"/>
                </a:solidFill>
              </a:rPr>
              <a:t>Sry</a:t>
            </a:r>
            <a:r>
              <a:rPr lang="cs-CZ" sz="4000" dirty="0">
                <a:solidFill>
                  <a:srgbClr val="C00000"/>
                </a:solidFill>
              </a:rPr>
              <a:t> určuje pohlaví</a:t>
            </a:r>
          </a:p>
        </p:txBody>
      </p:sp>
      <p:pic>
        <p:nvPicPr>
          <p:cNvPr id="12290" name="Picture 2" descr="A human embryo at five to six weeks of development. (Reproduced by permission of Photo Researchers, In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2063" y="1394993"/>
            <a:ext cx="1719875" cy="1006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449101" y="986951"/>
            <a:ext cx="2068900" cy="430887"/>
          </a:xfrm>
          <a:prstGeom prst="rect">
            <a:avLst/>
          </a:prstGeom>
          <a:noFill/>
        </p:spPr>
        <p:txBody>
          <a:bodyPr wrap="none" rtlCol="0">
            <a:spAutoFit/>
          </a:bodyPr>
          <a:lstStyle/>
          <a:p>
            <a:r>
              <a:rPr lang="cs-CZ" sz="2200" dirty="0" smtClean="0"/>
              <a:t>Do cca 6 týdnů ?</a:t>
            </a:r>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346" y="980988"/>
            <a:ext cx="221114" cy="2358549"/>
          </a:xfrm>
          <a:prstGeom prst="rect">
            <a:avLst/>
          </a:prstGeom>
        </p:spPr>
      </p:pic>
      <p:pic>
        <p:nvPicPr>
          <p:cNvPr id="5" name="Obráze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716" y="2106662"/>
            <a:ext cx="227814" cy="1232876"/>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6635" y="980988"/>
            <a:ext cx="221114" cy="2358549"/>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427" y="980989"/>
            <a:ext cx="221114" cy="2358549"/>
          </a:xfrm>
          <a:prstGeom prst="rect">
            <a:avLst/>
          </a:prstGeom>
        </p:spPr>
      </p:pic>
      <p:cxnSp>
        <p:nvCxnSpPr>
          <p:cNvPr id="9" name="Přímá spojnice se šipkou 8"/>
          <p:cNvCxnSpPr/>
          <p:nvPr/>
        </p:nvCxnSpPr>
        <p:spPr>
          <a:xfrm flipH="1">
            <a:off x="2642716" y="2672862"/>
            <a:ext cx="1607737" cy="11354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5660284" y="2936551"/>
            <a:ext cx="541880" cy="430887"/>
          </a:xfrm>
          <a:prstGeom prst="rect">
            <a:avLst/>
          </a:prstGeom>
          <a:noFill/>
        </p:spPr>
        <p:txBody>
          <a:bodyPr wrap="none" rtlCol="0">
            <a:spAutoFit/>
          </a:bodyPr>
          <a:lstStyle/>
          <a:p>
            <a:r>
              <a:rPr lang="cs-CZ" sz="2200" i="1" dirty="0" err="1" smtClean="0"/>
              <a:t>Sry</a:t>
            </a:r>
            <a:endParaRPr lang="cs-CZ" sz="2200" i="1" dirty="0" smtClean="0"/>
          </a:p>
        </p:txBody>
      </p:sp>
      <p:sp>
        <p:nvSpPr>
          <p:cNvPr id="11" name="TextovéPole 10"/>
          <p:cNvSpPr txBox="1"/>
          <p:nvPr/>
        </p:nvSpPr>
        <p:spPr>
          <a:xfrm>
            <a:off x="5735100" y="3847965"/>
            <a:ext cx="2157770" cy="769441"/>
          </a:xfrm>
          <a:prstGeom prst="rect">
            <a:avLst/>
          </a:prstGeom>
          <a:noFill/>
        </p:spPr>
        <p:txBody>
          <a:bodyPr wrap="none" rtlCol="0">
            <a:spAutoFit/>
          </a:bodyPr>
          <a:lstStyle/>
          <a:p>
            <a:r>
              <a:rPr lang="cs-CZ" sz="2200" dirty="0" err="1" smtClean="0"/>
              <a:t>Sry</a:t>
            </a:r>
            <a:r>
              <a:rPr lang="cs-CZ" sz="2200" dirty="0" smtClean="0"/>
              <a:t> spustí expresi</a:t>
            </a:r>
          </a:p>
          <a:p>
            <a:r>
              <a:rPr lang="cs-CZ" sz="2200" dirty="0" smtClean="0"/>
              <a:t> mužských genů </a:t>
            </a:r>
          </a:p>
        </p:txBody>
      </p:sp>
      <p:sp>
        <p:nvSpPr>
          <p:cNvPr id="13" name="TextovéPole 12"/>
          <p:cNvSpPr txBox="1"/>
          <p:nvPr/>
        </p:nvSpPr>
        <p:spPr>
          <a:xfrm>
            <a:off x="2166633" y="2908650"/>
            <a:ext cx="1106137" cy="430887"/>
          </a:xfrm>
          <a:prstGeom prst="rect">
            <a:avLst/>
          </a:prstGeom>
          <a:noFill/>
        </p:spPr>
        <p:txBody>
          <a:bodyPr wrap="none" rtlCol="0">
            <a:spAutoFit/>
          </a:bodyPr>
          <a:lstStyle/>
          <a:p>
            <a:r>
              <a:rPr lang="cs-CZ" sz="2200" i="1" dirty="0" err="1" smtClean="0"/>
              <a:t>Sry</a:t>
            </a:r>
            <a:r>
              <a:rPr lang="cs-CZ" sz="2200" dirty="0" smtClean="0"/>
              <a:t> není</a:t>
            </a:r>
          </a:p>
        </p:txBody>
      </p:sp>
      <p:sp>
        <p:nvSpPr>
          <p:cNvPr id="12" name="TextovéPole 11"/>
          <p:cNvSpPr txBox="1"/>
          <p:nvPr/>
        </p:nvSpPr>
        <p:spPr>
          <a:xfrm>
            <a:off x="1084438" y="3847965"/>
            <a:ext cx="2148409" cy="769441"/>
          </a:xfrm>
          <a:prstGeom prst="rect">
            <a:avLst/>
          </a:prstGeom>
          <a:noFill/>
        </p:spPr>
        <p:txBody>
          <a:bodyPr wrap="none" rtlCol="0">
            <a:spAutoFit/>
          </a:bodyPr>
          <a:lstStyle/>
          <a:p>
            <a:r>
              <a:rPr lang="cs-CZ" sz="2200" dirty="0" smtClean="0"/>
              <a:t>Spustí se exprese</a:t>
            </a:r>
          </a:p>
          <a:p>
            <a:r>
              <a:rPr lang="cs-CZ" sz="2200" dirty="0" smtClean="0"/>
              <a:t> ženských genů</a:t>
            </a:r>
          </a:p>
        </p:txBody>
      </p:sp>
      <p:cxnSp>
        <p:nvCxnSpPr>
          <p:cNvPr id="15" name="Přímá spojnice se šipkou 14"/>
          <p:cNvCxnSpPr/>
          <p:nvPr/>
        </p:nvCxnSpPr>
        <p:spPr>
          <a:xfrm>
            <a:off x="4642678" y="2672862"/>
            <a:ext cx="1454228" cy="11751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7672032" y="1970669"/>
            <a:ext cx="541880" cy="430887"/>
          </a:xfrm>
          <a:prstGeom prst="rect">
            <a:avLst/>
          </a:prstGeom>
          <a:noFill/>
        </p:spPr>
        <p:txBody>
          <a:bodyPr wrap="none" rtlCol="0">
            <a:spAutoFit/>
          </a:bodyPr>
          <a:lstStyle/>
          <a:p>
            <a:r>
              <a:rPr lang="cs-CZ" sz="2200" i="1" dirty="0" err="1" smtClean="0"/>
              <a:t>Sry</a:t>
            </a:r>
            <a:endParaRPr lang="cs-CZ" sz="2200" i="1" dirty="0" smtClean="0"/>
          </a:p>
        </p:txBody>
      </p:sp>
      <p:graphicFrame>
        <p:nvGraphicFramePr>
          <p:cNvPr id="19" name="Object 6"/>
          <p:cNvGraphicFramePr>
            <a:graphicFrameLocks noChangeAspect="1"/>
          </p:cNvGraphicFramePr>
          <p:nvPr>
            <p:extLst>
              <p:ext uri="{D42A27DB-BD31-4B8C-83A1-F6EECF244321}">
                <p14:modId xmlns:p14="http://schemas.microsoft.com/office/powerpoint/2010/main" val="695902318"/>
              </p:ext>
            </p:extLst>
          </p:nvPr>
        </p:nvGraphicFramePr>
        <p:xfrm>
          <a:off x="6338348" y="4698571"/>
          <a:ext cx="951274" cy="1741869"/>
        </p:xfrm>
        <a:graphic>
          <a:graphicData uri="http://schemas.openxmlformats.org/presentationml/2006/ole">
            <mc:AlternateContent xmlns:mc="http://schemas.openxmlformats.org/markup-compatibility/2006">
              <mc:Choice xmlns:v="urn:schemas-microsoft-com:vml" Requires="v">
                <p:oleObj spid="_x0000_s5372" name="Image" r:id="rId7" imgW="2014903" imgH="3685663" progId="Photoshop.Image.5">
                  <p:embed/>
                </p:oleObj>
              </mc:Choice>
              <mc:Fallback>
                <p:oleObj name="Image" r:id="rId7" imgW="2014903" imgH="3685663"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8348" y="4698571"/>
                        <a:ext cx="951274" cy="1741869"/>
                      </a:xfrm>
                      <a:prstGeom prst="rect">
                        <a:avLst/>
                      </a:prstGeom>
                      <a:noFill/>
                      <a:ln>
                        <a:noFill/>
                      </a:ln>
                      <a:effectLst/>
                    </p:spPr>
                  </p:pic>
                </p:oleObj>
              </mc:Fallback>
            </mc:AlternateContent>
          </a:graphicData>
        </a:graphic>
      </p:graphicFrame>
      <p:graphicFrame>
        <p:nvGraphicFramePr>
          <p:cNvPr id="20" name="Object 5"/>
          <p:cNvGraphicFramePr>
            <a:graphicFrameLocks noChangeAspect="1"/>
          </p:cNvGraphicFramePr>
          <p:nvPr>
            <p:extLst>
              <p:ext uri="{D42A27DB-BD31-4B8C-83A1-F6EECF244321}">
                <p14:modId xmlns:p14="http://schemas.microsoft.com/office/powerpoint/2010/main" val="1758354581"/>
              </p:ext>
            </p:extLst>
          </p:nvPr>
        </p:nvGraphicFramePr>
        <p:xfrm>
          <a:off x="1588395" y="4594561"/>
          <a:ext cx="1058512" cy="1949891"/>
        </p:xfrm>
        <a:graphic>
          <a:graphicData uri="http://schemas.openxmlformats.org/presentationml/2006/ole">
            <mc:AlternateContent xmlns:mc="http://schemas.openxmlformats.org/markup-compatibility/2006">
              <mc:Choice xmlns:v="urn:schemas-microsoft-com:vml" Requires="v">
                <p:oleObj spid="_x0000_s5373" name="Image" r:id="rId9" imgW="1832007" imgH="3466463" progId="Photoshop.Image.5">
                  <p:embed/>
                </p:oleObj>
              </mc:Choice>
              <mc:Fallback>
                <p:oleObj name="Image" r:id="rId9" imgW="1832007" imgH="3466463" progId="Photoshop.Image.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395" y="4594561"/>
                        <a:ext cx="1058512" cy="194989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6171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2"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8795" y="0"/>
            <a:ext cx="7886700" cy="1325563"/>
          </a:xfrm>
        </p:spPr>
        <p:txBody>
          <a:bodyPr vert="horz" lIns="91440" tIns="45720" rIns="91440" bIns="45720" rtlCol="0" anchor="ctr">
            <a:normAutofit/>
          </a:bodyPr>
          <a:lstStyle/>
          <a:p>
            <a:pPr algn="ctr"/>
            <a:r>
              <a:rPr lang="cs-CZ" sz="4000" dirty="0">
                <a:solidFill>
                  <a:srgbClr val="C00000"/>
                </a:solidFill>
              </a:rPr>
              <a:t>Translokace </a:t>
            </a:r>
            <a:r>
              <a:rPr lang="cs-CZ" sz="4000" i="1" dirty="0" err="1">
                <a:solidFill>
                  <a:srgbClr val="C00000"/>
                </a:solidFill>
              </a:rPr>
              <a:t>Sry</a:t>
            </a:r>
            <a:r>
              <a:rPr lang="cs-CZ" sz="4000" dirty="0">
                <a:solidFill>
                  <a:srgbClr val="C00000"/>
                </a:solidFill>
              </a:rPr>
              <a:t> na chromosom X</a:t>
            </a:r>
          </a:p>
        </p:txBody>
      </p:sp>
      <p:sp>
        <p:nvSpPr>
          <p:cNvPr id="3" name="TextovéPole 2"/>
          <p:cNvSpPr txBox="1"/>
          <p:nvPr/>
        </p:nvSpPr>
        <p:spPr>
          <a:xfrm>
            <a:off x="658795" y="1509820"/>
            <a:ext cx="8002884" cy="4985980"/>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en-US" sz="2200" dirty="0"/>
              <a:t>46</a:t>
            </a:r>
            <a:r>
              <a:rPr lang="en-US" sz="2200" dirty="0" smtClean="0"/>
              <a:t>,</a:t>
            </a:r>
            <a:r>
              <a:rPr lang="cs-CZ" sz="2200" dirty="0" smtClean="0"/>
              <a:t> </a:t>
            </a:r>
            <a:r>
              <a:rPr lang="en-US" sz="2200" dirty="0" smtClean="0"/>
              <a:t>XX </a:t>
            </a:r>
            <a:r>
              <a:rPr lang="cs-CZ" sz="2200" dirty="0" smtClean="0"/>
              <a:t>testikulární porucha pohlavního vývoje (</a:t>
            </a:r>
            <a:r>
              <a:rPr lang="en-US" sz="2200" dirty="0" smtClean="0"/>
              <a:t>46,XX testicular </a:t>
            </a:r>
            <a:r>
              <a:rPr lang="en-US" sz="2200" dirty="0"/>
              <a:t>disorder of sex </a:t>
            </a:r>
            <a:r>
              <a:rPr lang="en-US" sz="2200" dirty="0" smtClean="0"/>
              <a:t>development</a:t>
            </a:r>
            <a:r>
              <a:rPr lang="cs-CZ" sz="2200" dirty="0"/>
              <a:t>)</a:t>
            </a:r>
            <a:endParaRPr lang="cs-CZ" sz="2200" dirty="0" smtClean="0"/>
          </a:p>
          <a:p>
            <a:pPr marL="342900" indent="-342900">
              <a:spcBef>
                <a:spcPts val="2400"/>
              </a:spcBef>
              <a:buFont typeface="Arial" panose="020B0604020202020204" pitchFamily="34" charset="0"/>
              <a:buChar char="•"/>
            </a:pPr>
            <a:r>
              <a:rPr lang="cs-CZ" sz="2200" dirty="0" smtClean="0"/>
              <a:t>Jedinec XX je fenotypově muž</a:t>
            </a:r>
          </a:p>
          <a:p>
            <a:pPr marL="342900" indent="-342900">
              <a:spcBef>
                <a:spcPts val="2400"/>
              </a:spcBef>
              <a:buFont typeface="Arial" panose="020B0604020202020204" pitchFamily="34" charset="0"/>
              <a:buChar char="•"/>
            </a:pPr>
            <a:r>
              <a:rPr lang="cs-CZ" sz="2200" dirty="0" smtClean="0"/>
              <a:t>Výskyt 1/20 </a:t>
            </a:r>
            <a:r>
              <a:rPr lang="cs-CZ" sz="2200" dirty="0"/>
              <a:t>000 mužů</a:t>
            </a:r>
          </a:p>
          <a:p>
            <a:pPr marL="342900" indent="-342900">
              <a:spcBef>
                <a:spcPts val="2400"/>
              </a:spcBef>
              <a:buFont typeface="Arial" panose="020B0604020202020204" pitchFamily="34" charset="0"/>
              <a:buChar char="•"/>
            </a:pPr>
            <a:r>
              <a:rPr lang="cs-CZ" sz="2200" dirty="0" smtClean="0"/>
              <a:t>V pubertě potřeba hormonální pomoc s rozvojem sekundárních pohlavních znaků</a:t>
            </a:r>
          </a:p>
          <a:p>
            <a:pPr marL="342900" indent="-342900">
              <a:spcBef>
                <a:spcPts val="2400"/>
              </a:spcBef>
              <a:buFont typeface="Arial" panose="020B0604020202020204" pitchFamily="34" charset="0"/>
              <a:buChar char="•"/>
            </a:pPr>
            <a:r>
              <a:rPr lang="cs-CZ" sz="2200" dirty="0" smtClean="0"/>
              <a:t>Neplodní</a:t>
            </a:r>
          </a:p>
          <a:p>
            <a:pPr marL="342900" indent="-342900">
              <a:spcBef>
                <a:spcPts val="2400"/>
              </a:spcBef>
              <a:buFont typeface="Arial" panose="020B0604020202020204" pitchFamily="34" charset="0"/>
              <a:buChar char="•"/>
            </a:pPr>
            <a:endParaRPr lang="en-US" sz="2200" dirty="0"/>
          </a:p>
          <a:p>
            <a:pPr marL="342900" indent="-342900">
              <a:spcBef>
                <a:spcPts val="2400"/>
              </a:spcBef>
              <a:buFont typeface="Arial" panose="020B0604020202020204" pitchFamily="34" charset="0"/>
              <a:buChar char="•"/>
            </a:pPr>
            <a:endParaRPr lang="cs-CZ" sz="2200" dirty="0" smtClean="0"/>
          </a:p>
        </p:txBody>
      </p:sp>
    </p:spTree>
    <p:extLst>
      <p:ext uri="{BB962C8B-B14F-4D97-AF65-F5344CB8AC3E}">
        <p14:creationId xmlns:p14="http://schemas.microsoft.com/office/powerpoint/2010/main" val="8330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8795" y="0"/>
            <a:ext cx="7886700" cy="1325563"/>
          </a:xfrm>
        </p:spPr>
        <p:txBody>
          <a:bodyPr vert="horz" lIns="91440" tIns="45720" rIns="91440" bIns="45720" rtlCol="0" anchor="ctr">
            <a:normAutofit/>
          </a:bodyPr>
          <a:lstStyle/>
          <a:p>
            <a:pPr algn="ctr"/>
            <a:r>
              <a:rPr lang="cs-CZ" sz="4000" dirty="0">
                <a:solidFill>
                  <a:srgbClr val="C00000"/>
                </a:solidFill>
              </a:rPr>
              <a:t>Translokace </a:t>
            </a:r>
            <a:r>
              <a:rPr lang="cs-CZ" sz="4000" i="1" dirty="0" err="1">
                <a:solidFill>
                  <a:srgbClr val="C00000"/>
                </a:solidFill>
              </a:rPr>
              <a:t>Sry</a:t>
            </a:r>
            <a:r>
              <a:rPr lang="cs-CZ" sz="4000" dirty="0">
                <a:solidFill>
                  <a:srgbClr val="C00000"/>
                </a:solidFill>
              </a:rPr>
              <a:t> na chromosom X</a:t>
            </a:r>
          </a:p>
        </p:txBody>
      </p:sp>
      <p:sp>
        <p:nvSpPr>
          <p:cNvPr id="3" name="TextovéPole 2"/>
          <p:cNvSpPr txBox="1"/>
          <p:nvPr/>
        </p:nvSpPr>
        <p:spPr>
          <a:xfrm>
            <a:off x="542611" y="1158127"/>
            <a:ext cx="8002884" cy="1446550"/>
          </a:xfrm>
          <a:prstGeom prst="rect">
            <a:avLst/>
          </a:prstGeom>
          <a:noFill/>
        </p:spPr>
        <p:txBody>
          <a:bodyPr wrap="square" rtlCol="0">
            <a:spAutoFit/>
          </a:bodyPr>
          <a:lstStyle/>
          <a:p>
            <a:pPr marL="342900" indent="-342900">
              <a:buFont typeface="Arial" panose="020B0604020202020204" pitchFamily="34" charset="0"/>
              <a:buChar char="•"/>
            </a:pPr>
            <a:r>
              <a:rPr lang="cs-CZ" sz="2200" dirty="0" smtClean="0"/>
              <a:t>Příčina: nejčastěji translokace </a:t>
            </a:r>
            <a:r>
              <a:rPr lang="cs-CZ" sz="2200" i="1" dirty="0" err="1" smtClean="0"/>
              <a:t>Sry</a:t>
            </a:r>
            <a:r>
              <a:rPr lang="cs-CZ" sz="2200" dirty="0" smtClean="0"/>
              <a:t> na chromosom X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spustí vývoj v muže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cs-CZ" sz="2200" dirty="0" smtClean="0"/>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133" y="2051610"/>
            <a:ext cx="5687317" cy="3947495"/>
          </a:xfrm>
          <a:prstGeom prst="rect">
            <a:avLst/>
          </a:prstGeom>
        </p:spPr>
      </p:pic>
      <p:graphicFrame>
        <p:nvGraphicFramePr>
          <p:cNvPr id="5" name="Object 6"/>
          <p:cNvGraphicFramePr>
            <a:graphicFrameLocks noChangeAspect="1"/>
          </p:cNvGraphicFramePr>
          <p:nvPr>
            <p:extLst>
              <p:ext uri="{D42A27DB-BD31-4B8C-83A1-F6EECF244321}">
                <p14:modId xmlns:p14="http://schemas.microsoft.com/office/powerpoint/2010/main" val="3733811393"/>
              </p:ext>
            </p:extLst>
          </p:nvPr>
        </p:nvGraphicFramePr>
        <p:xfrm>
          <a:off x="1406769" y="3743291"/>
          <a:ext cx="1511820" cy="2768280"/>
        </p:xfrm>
        <a:graphic>
          <a:graphicData uri="http://schemas.openxmlformats.org/presentationml/2006/ole">
            <mc:AlternateContent xmlns:mc="http://schemas.openxmlformats.org/markup-compatibility/2006">
              <mc:Choice xmlns:v="urn:schemas-microsoft-com:vml" Requires="v">
                <p:oleObj spid="_x0000_s6273" name="Image" r:id="rId5" imgW="2014903" imgH="3685663" progId="Photoshop.Image.5">
                  <p:embed/>
                </p:oleObj>
              </mc:Choice>
              <mc:Fallback>
                <p:oleObj name="Image" r:id="rId5" imgW="2014903" imgH="3685663"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769" y="3743291"/>
                        <a:ext cx="1511820" cy="2768280"/>
                      </a:xfrm>
                      <a:prstGeom prst="rect">
                        <a:avLst/>
                      </a:prstGeom>
                      <a:noFill/>
                      <a:ln>
                        <a:noFill/>
                      </a:ln>
                      <a:effectLst/>
                    </p:spPr>
                  </p:pic>
                </p:oleObj>
              </mc:Fallback>
            </mc:AlternateContent>
          </a:graphicData>
        </a:graphic>
      </p:graphicFrame>
      <p:sp>
        <p:nvSpPr>
          <p:cNvPr id="6" name="TextovéPole 5"/>
          <p:cNvSpPr txBox="1"/>
          <p:nvPr/>
        </p:nvSpPr>
        <p:spPr>
          <a:xfrm>
            <a:off x="542611" y="2464177"/>
            <a:ext cx="4099727" cy="1107996"/>
          </a:xfrm>
          <a:prstGeom prst="rect">
            <a:avLst/>
          </a:prstGeom>
          <a:noFill/>
        </p:spPr>
        <p:txBody>
          <a:bodyPr wrap="square" rtlCol="0">
            <a:spAutoFit/>
          </a:bodyPr>
          <a:lstStyle/>
          <a:p>
            <a:pPr marL="342900" indent="-342900">
              <a:buFont typeface="Arial" panose="020B0604020202020204" pitchFamily="34" charset="0"/>
              <a:buChar char="•"/>
            </a:pPr>
            <a:r>
              <a:rPr lang="cs-CZ" sz="2200" dirty="0">
                <a:sym typeface="Wingdings" panose="05000000000000000000" pitchFamily="2" charset="2"/>
              </a:rPr>
              <a:t>Na Y geny potřebné pro vývoj spermií </a:t>
            </a:r>
            <a:r>
              <a:rPr lang="en-US" sz="2200" dirty="0">
                <a:sym typeface="Wingdings" panose="05000000000000000000" pitchFamily="2" charset="2"/>
              </a:rPr>
              <a:t> </a:t>
            </a:r>
            <a:r>
              <a:rPr lang="cs-CZ" sz="2200" dirty="0">
                <a:sym typeface="Wingdings" panose="05000000000000000000" pitchFamily="2" charset="2"/>
              </a:rPr>
              <a:t>neplodnost</a:t>
            </a:r>
            <a:endParaRPr lang="cs-CZ" sz="2200" dirty="0"/>
          </a:p>
          <a:p>
            <a:pPr marL="342900" indent="-342900">
              <a:buFont typeface="Arial" panose="020B0604020202020204" pitchFamily="34" charset="0"/>
              <a:buChar char="•"/>
            </a:pPr>
            <a:endParaRPr lang="cs-CZ" sz="2200" dirty="0" smtClean="0"/>
          </a:p>
        </p:txBody>
      </p:sp>
    </p:spTree>
    <p:extLst>
      <p:ext uri="{BB962C8B-B14F-4D97-AF65-F5344CB8AC3E}">
        <p14:creationId xmlns:p14="http://schemas.microsoft.com/office/powerpoint/2010/main" val="28482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8022" y="83773"/>
            <a:ext cx="7886700" cy="1325563"/>
          </a:xfrm>
        </p:spPr>
        <p:txBody>
          <a:bodyPr>
            <a:normAutofit/>
          </a:bodyPr>
          <a:lstStyle/>
          <a:p>
            <a:pPr algn="ctr"/>
            <a:r>
              <a:rPr lang="cs-CZ" sz="4000" dirty="0">
                <a:solidFill>
                  <a:srgbClr val="C00000"/>
                </a:solidFill>
              </a:rPr>
              <a:t>Chlupatost uší vázaná na Y?</a:t>
            </a:r>
          </a:p>
        </p:txBody>
      </p:sp>
      <p:sp>
        <p:nvSpPr>
          <p:cNvPr id="3" name="TextovéPole 2"/>
          <p:cNvSpPr txBox="1"/>
          <p:nvPr/>
        </p:nvSpPr>
        <p:spPr>
          <a:xfrm>
            <a:off x="498022" y="1219816"/>
            <a:ext cx="3501222" cy="243143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err="1" smtClean="0"/>
              <a:t>Hypertrichosis</a:t>
            </a:r>
            <a:r>
              <a:rPr lang="cs-CZ" sz="2200" dirty="0" smtClean="0"/>
              <a:t> </a:t>
            </a:r>
            <a:r>
              <a:rPr lang="cs-CZ" sz="2200" dirty="0" err="1" smtClean="0"/>
              <a:t>pinnae</a:t>
            </a:r>
            <a:r>
              <a:rPr lang="cs-CZ" sz="2200" dirty="0" smtClean="0"/>
              <a:t> </a:t>
            </a:r>
            <a:r>
              <a:rPr lang="cs-CZ" sz="2200" dirty="0" err="1" smtClean="0"/>
              <a:t>auris</a:t>
            </a:r>
            <a:r>
              <a:rPr lang="cs-CZ" sz="2200" dirty="0" smtClean="0"/>
              <a:t> – silné ochlupení uší</a:t>
            </a:r>
          </a:p>
          <a:p>
            <a:pPr marL="342900" indent="-342900">
              <a:spcBef>
                <a:spcPts val="1200"/>
              </a:spcBef>
              <a:buFont typeface="Arial" panose="020B0604020202020204" pitchFamily="34" charset="0"/>
              <a:buChar char="•"/>
            </a:pPr>
            <a:r>
              <a:rPr lang="cs-CZ" sz="2200" dirty="0" smtClean="0"/>
              <a:t>Vyskytuje se (téměř) výhradně u mužů.</a:t>
            </a:r>
          </a:p>
          <a:p>
            <a:pPr marL="342900" indent="-342900">
              <a:spcBef>
                <a:spcPts val="1200"/>
              </a:spcBef>
              <a:buFont typeface="Arial" panose="020B0604020202020204" pitchFamily="34" charset="0"/>
              <a:buChar char="•"/>
            </a:pPr>
            <a:r>
              <a:rPr lang="cs-CZ" sz="2200" dirty="0" smtClean="0"/>
              <a:t>Znak tradičně uváděný jako vázaný na Y.</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951" y="1247170"/>
            <a:ext cx="4527924" cy="215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498023" y="4418791"/>
            <a:ext cx="8233996" cy="209288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a:t>Studie na indických mužích – různé chromosomy Y </a:t>
            </a:r>
            <a:r>
              <a:rPr lang="cs-CZ" sz="2200" dirty="0">
                <a:sym typeface="Wingdings" panose="05000000000000000000" pitchFamily="2" charset="2"/>
              </a:rPr>
              <a:t></a:t>
            </a:r>
            <a:r>
              <a:rPr lang="en-US" sz="2200" dirty="0">
                <a:sym typeface="Wingdings" panose="05000000000000000000" pitchFamily="2" charset="2"/>
              </a:rPr>
              <a:t> </a:t>
            </a:r>
            <a:r>
              <a:rPr lang="cs-CZ" sz="2200" dirty="0">
                <a:sym typeface="Wingdings" panose="05000000000000000000" pitchFamily="2" charset="2"/>
              </a:rPr>
              <a:t>chlupatost by musela vzniknou několikrát nezávisle.</a:t>
            </a:r>
            <a:r>
              <a:rPr lang="cs-CZ" sz="2200" dirty="0"/>
              <a:t> </a:t>
            </a:r>
          </a:p>
          <a:p>
            <a:pPr marL="342900" indent="-342900">
              <a:spcBef>
                <a:spcPts val="1200"/>
              </a:spcBef>
              <a:buFont typeface="Arial" panose="020B0604020202020204" pitchFamily="34" charset="0"/>
              <a:buChar char="•"/>
            </a:pPr>
            <a:r>
              <a:rPr lang="cs-CZ" sz="2200" dirty="0" smtClean="0"/>
              <a:t>Gen na Y - spíš </a:t>
            </a:r>
            <a:r>
              <a:rPr lang="cs-CZ" sz="2200" dirty="0"/>
              <a:t>ne, ale neví se, kde gen je (ani kolik jich je</a:t>
            </a:r>
            <a:r>
              <a:rPr lang="cs-CZ" sz="2200" dirty="0" smtClean="0"/>
              <a:t>).</a:t>
            </a:r>
          </a:p>
          <a:p>
            <a:pPr marL="342900" indent="-342900">
              <a:spcBef>
                <a:spcPts val="1200"/>
              </a:spcBef>
              <a:buFont typeface="Arial" panose="020B0604020202020204" pitchFamily="34" charset="0"/>
              <a:buChar char="•"/>
            </a:pPr>
            <a:r>
              <a:rPr lang="cs-CZ" sz="2200" dirty="0" smtClean="0"/>
              <a:t>Ve hře je gen/geny na pohlavních chromosomech i autozomech.</a:t>
            </a:r>
            <a:endParaRPr lang="cs-CZ" sz="2200" dirty="0"/>
          </a:p>
          <a:p>
            <a:endParaRPr lang="cs-CZ" sz="2200" dirty="0" smtClean="0"/>
          </a:p>
        </p:txBody>
      </p:sp>
    </p:spTree>
    <p:extLst>
      <p:ext uri="{BB962C8B-B14F-4D97-AF65-F5344CB8AC3E}">
        <p14:creationId xmlns:p14="http://schemas.microsoft.com/office/powerpoint/2010/main" val="303088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8602" y="0"/>
            <a:ext cx="7886700" cy="1325563"/>
          </a:xfrm>
        </p:spPr>
        <p:txBody>
          <a:bodyPr vert="horz" lIns="91440" tIns="45720" rIns="91440" bIns="45720" rtlCol="0" anchor="ctr">
            <a:normAutofit/>
          </a:bodyPr>
          <a:lstStyle/>
          <a:p>
            <a:pPr algn="ctr"/>
            <a:r>
              <a:rPr lang="cs-CZ" sz="4000" dirty="0">
                <a:solidFill>
                  <a:srgbClr val="C00000"/>
                </a:solidFill>
              </a:rPr>
              <a:t>Dědičná neplodnost</a:t>
            </a:r>
          </a:p>
        </p:txBody>
      </p:sp>
      <p:sp>
        <p:nvSpPr>
          <p:cNvPr id="3" name="TextovéPole 2"/>
          <p:cNvSpPr txBox="1"/>
          <p:nvPr/>
        </p:nvSpPr>
        <p:spPr>
          <a:xfrm>
            <a:off x="548916" y="1158461"/>
            <a:ext cx="4883499" cy="461665"/>
          </a:xfrm>
          <a:prstGeom prst="rect">
            <a:avLst/>
          </a:prstGeom>
          <a:noFill/>
        </p:spPr>
        <p:txBody>
          <a:bodyPr wrap="square" rtlCol="0">
            <a:spAutoFit/>
          </a:bodyPr>
          <a:lstStyle/>
          <a:p>
            <a:r>
              <a:rPr lang="cs-CZ" sz="2400" dirty="0" smtClean="0"/>
              <a:t>Hloupost? Dnes už ne.  </a:t>
            </a:r>
          </a:p>
        </p:txBody>
      </p:sp>
      <p:sp>
        <p:nvSpPr>
          <p:cNvPr id="4" name="TextovéPole 3"/>
          <p:cNvSpPr txBox="1"/>
          <p:nvPr/>
        </p:nvSpPr>
        <p:spPr>
          <a:xfrm>
            <a:off x="548916" y="1689030"/>
            <a:ext cx="7833318" cy="175432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Umělé oplození (IVF, in vitro fertilizace) umožňuje překonat některé problémy s plodností. </a:t>
            </a:r>
          </a:p>
          <a:p>
            <a:pPr marL="342900" indent="-342900">
              <a:spcBef>
                <a:spcPts val="1200"/>
              </a:spcBef>
              <a:buFont typeface="Arial" panose="020B0604020202020204" pitchFamily="34" charset="0"/>
              <a:buChar char="•"/>
            </a:pPr>
            <a:r>
              <a:rPr lang="cs-CZ" sz="2200" dirty="0"/>
              <a:t>Př. Azoospermie – muž nemá </a:t>
            </a:r>
            <a:r>
              <a:rPr lang="cs-CZ" sz="2200" dirty="0" smtClean="0"/>
              <a:t>v ejakulátu životaschopné </a:t>
            </a:r>
            <a:r>
              <a:rPr lang="cs-CZ" sz="2200" dirty="0"/>
              <a:t>spermie</a:t>
            </a:r>
          </a:p>
          <a:p>
            <a:pPr marL="342900" indent="-342900">
              <a:spcBef>
                <a:spcPts val="1200"/>
              </a:spcBef>
              <a:buFont typeface="Arial" panose="020B0604020202020204" pitchFamily="34" charset="0"/>
              <a:buChar char="•"/>
            </a:pPr>
            <a:r>
              <a:rPr lang="cs-CZ" sz="2200" dirty="0"/>
              <a:t>Mutace/delece genu nebo genů zodpovědných za vývoj </a:t>
            </a:r>
            <a:r>
              <a:rPr lang="cs-CZ" sz="2200" dirty="0" smtClean="0"/>
              <a:t>spermií</a:t>
            </a:r>
            <a:endParaRPr lang="cs-CZ" sz="2200" dirty="0"/>
          </a:p>
        </p:txBody>
      </p:sp>
      <p:pic>
        <p:nvPicPr>
          <p:cNvPr id="13316" name="Picture 4" descr="Image result for microscope olymp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378" y="4324124"/>
            <a:ext cx="1472258" cy="16676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6"/>
          <p:cNvGraphicFramePr>
            <a:graphicFrameLocks noChangeAspect="1"/>
          </p:cNvGraphicFramePr>
          <p:nvPr>
            <p:extLst>
              <p:ext uri="{D42A27DB-BD31-4B8C-83A1-F6EECF244321}">
                <p14:modId xmlns:p14="http://schemas.microsoft.com/office/powerpoint/2010/main" val="2934004121"/>
              </p:ext>
            </p:extLst>
          </p:nvPr>
        </p:nvGraphicFramePr>
        <p:xfrm>
          <a:off x="518122" y="3646862"/>
          <a:ext cx="1404909" cy="2572516"/>
        </p:xfrm>
        <a:graphic>
          <a:graphicData uri="http://schemas.openxmlformats.org/presentationml/2006/ole">
            <mc:AlternateContent xmlns:mc="http://schemas.openxmlformats.org/markup-compatibility/2006">
              <mc:Choice xmlns:v="urn:schemas-microsoft-com:vml" Requires="v">
                <p:oleObj spid="_x0000_s7297" name="Image" r:id="rId5" imgW="2014903" imgH="3685663" progId="Photoshop.Image.5">
                  <p:embed/>
                </p:oleObj>
              </mc:Choice>
              <mc:Fallback>
                <p:oleObj name="Image" r:id="rId5" imgW="2014903" imgH="3685663"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22" y="3646862"/>
                        <a:ext cx="1404909" cy="2572516"/>
                      </a:xfrm>
                      <a:prstGeom prst="rect">
                        <a:avLst/>
                      </a:prstGeom>
                      <a:noFill/>
                      <a:ln>
                        <a:noFill/>
                      </a:ln>
                      <a:effectLst/>
                    </p:spPr>
                  </p:pic>
                </p:oleObj>
              </mc:Fallback>
            </mc:AlternateContent>
          </a:graphicData>
        </a:graphic>
      </p:graphicFrame>
      <p:pic>
        <p:nvPicPr>
          <p:cNvPr id="13318" name="Picture 6" descr="Image result for injection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97080" y="4375051"/>
            <a:ext cx="669728" cy="75695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8731" y="4375051"/>
            <a:ext cx="2275926" cy="1338780"/>
          </a:xfrm>
          <a:prstGeom prst="rect">
            <a:avLst/>
          </a:prstGeom>
        </p:spPr>
      </p:pic>
      <p:pic>
        <p:nvPicPr>
          <p:cNvPr id="7" name="Obráze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7894" y="4143757"/>
            <a:ext cx="1194816" cy="1801368"/>
          </a:xfrm>
          <a:prstGeom prst="rect">
            <a:avLst/>
          </a:prstGeom>
        </p:spPr>
      </p:pic>
      <p:pic>
        <p:nvPicPr>
          <p:cNvPr id="9" name="Obrázek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5137" y="4170519"/>
            <a:ext cx="1194816" cy="1801368"/>
          </a:xfrm>
          <a:prstGeom prst="rect">
            <a:avLst/>
          </a:prstGeom>
        </p:spPr>
      </p:pic>
      <p:sp>
        <p:nvSpPr>
          <p:cNvPr id="11" name="TextovéPole 10"/>
          <p:cNvSpPr txBox="1"/>
          <p:nvPr/>
        </p:nvSpPr>
        <p:spPr>
          <a:xfrm>
            <a:off x="330160" y="5991815"/>
            <a:ext cx="1729128" cy="707886"/>
          </a:xfrm>
          <a:prstGeom prst="rect">
            <a:avLst/>
          </a:prstGeom>
          <a:noFill/>
        </p:spPr>
        <p:txBody>
          <a:bodyPr wrap="none" rtlCol="0">
            <a:spAutoFit/>
          </a:bodyPr>
          <a:lstStyle/>
          <a:p>
            <a:pPr algn="ctr"/>
            <a:r>
              <a:rPr lang="cs-CZ" sz="2000" dirty="0" smtClean="0"/>
              <a:t>izolace spermií</a:t>
            </a:r>
          </a:p>
          <a:p>
            <a:pPr algn="ctr"/>
            <a:r>
              <a:rPr lang="cs-CZ" sz="2000" dirty="0" smtClean="0"/>
              <a:t>z </a:t>
            </a:r>
            <a:r>
              <a:rPr lang="cs-CZ" sz="2000" dirty="0" err="1" smtClean="0"/>
              <a:t>testes</a:t>
            </a:r>
            <a:endParaRPr lang="cs-CZ" sz="2000" dirty="0" smtClean="0"/>
          </a:p>
        </p:txBody>
      </p:sp>
      <p:sp>
        <p:nvSpPr>
          <p:cNvPr id="12" name="TextovéPole 11"/>
          <p:cNvSpPr txBox="1"/>
          <p:nvPr/>
        </p:nvSpPr>
        <p:spPr>
          <a:xfrm>
            <a:off x="4564339" y="5950723"/>
            <a:ext cx="2068964" cy="707886"/>
          </a:xfrm>
          <a:prstGeom prst="rect">
            <a:avLst/>
          </a:prstGeom>
          <a:noFill/>
        </p:spPr>
        <p:txBody>
          <a:bodyPr wrap="none" rtlCol="0">
            <a:spAutoFit/>
          </a:bodyPr>
          <a:lstStyle/>
          <a:p>
            <a:r>
              <a:rPr lang="cs-CZ" sz="2000" dirty="0" smtClean="0"/>
              <a:t>vstříknutí spermie</a:t>
            </a:r>
          </a:p>
          <a:p>
            <a:r>
              <a:rPr lang="cs-CZ" sz="2000" dirty="0" smtClean="0"/>
              <a:t> do vajíčka (ICSI) </a:t>
            </a:r>
          </a:p>
        </p:txBody>
      </p:sp>
      <p:pic>
        <p:nvPicPr>
          <p:cNvPr id="14" name="Obrázek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0160" y="3722057"/>
            <a:ext cx="132183" cy="1409952"/>
          </a:xfrm>
          <a:prstGeom prst="rect">
            <a:avLst/>
          </a:prstGeom>
        </p:spPr>
      </p:pic>
      <p:pic>
        <p:nvPicPr>
          <p:cNvPr id="19" name="Obrázek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8787" y="5240149"/>
            <a:ext cx="132183" cy="1409952"/>
          </a:xfrm>
          <a:prstGeom prst="rect">
            <a:avLst/>
          </a:prstGeom>
        </p:spPr>
      </p:pic>
      <p:pic>
        <p:nvPicPr>
          <p:cNvPr id="20" name="Obrázek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916" y="4288758"/>
            <a:ext cx="155818" cy="843251"/>
          </a:xfrm>
          <a:prstGeom prst="rect">
            <a:avLst/>
          </a:prstGeom>
        </p:spPr>
      </p:pic>
      <p:pic>
        <p:nvPicPr>
          <p:cNvPr id="21" name="Obrázek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2076" y="5672919"/>
            <a:ext cx="155818" cy="843251"/>
          </a:xfrm>
          <a:prstGeom prst="rect">
            <a:avLst/>
          </a:prstGeom>
        </p:spPr>
      </p:pic>
    </p:spTree>
    <p:extLst>
      <p:ext uri="{BB962C8B-B14F-4D97-AF65-F5344CB8AC3E}">
        <p14:creationId xmlns:p14="http://schemas.microsoft.com/office/powerpoint/2010/main" val="30019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3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3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518412" y="334217"/>
            <a:ext cx="8050696" cy="2246769"/>
          </a:xfrm>
          <a:prstGeom prst="rect">
            <a:avLst/>
          </a:prstGeom>
          <a:noFill/>
        </p:spPr>
        <p:txBody>
          <a:bodyPr wrap="square" rtlCol="0">
            <a:spAutoFit/>
          </a:bodyPr>
          <a:lstStyle/>
          <a:p>
            <a:r>
              <a:rPr lang="cs-CZ" sz="2000" b="1" dirty="0" smtClean="0">
                <a:solidFill>
                  <a:srgbClr val="5A9B2D"/>
                </a:solidFill>
              </a:rPr>
              <a:t>Otázka:</a:t>
            </a:r>
            <a:r>
              <a:rPr lang="cs-CZ" sz="2000" dirty="0" smtClean="0"/>
              <a:t> Živorodka </a:t>
            </a:r>
            <a:r>
              <a:rPr lang="cs-CZ" sz="2000" dirty="0"/>
              <a:t>komáří (</a:t>
            </a:r>
            <a:r>
              <a:rPr lang="cs-CZ" sz="2000" i="1" dirty="0" err="1"/>
              <a:t>Gambusia</a:t>
            </a:r>
            <a:r>
              <a:rPr lang="cs-CZ" sz="2000" i="1" dirty="0"/>
              <a:t> </a:t>
            </a:r>
            <a:r>
              <a:rPr lang="cs-CZ" sz="2000" i="1" dirty="0" err="1"/>
              <a:t>affinis</a:t>
            </a:r>
            <a:r>
              <a:rPr lang="cs-CZ" sz="2000" i="1" dirty="0"/>
              <a:t> </a:t>
            </a:r>
            <a:r>
              <a:rPr lang="cs-CZ" sz="2000" i="1" dirty="0" err="1"/>
              <a:t>holbrooki</a:t>
            </a:r>
            <a:r>
              <a:rPr lang="cs-CZ" sz="2000" dirty="0"/>
              <a:t>) má chromosomální určení pohlaví XX/XY. Skvrnitost je u ní znak vázaný na chromosom Y. Znak vykazuje 100% penetranci, když je rybka chovaná při teplotě 22°C, ale jenom 42% při 26°C. Sameček se skvrnami byl křížen se samičkou  bez skvrn, potomstvo F1 bylo kříženo do F2. Kdyby se potomstvo chovalo při teplotě 22°C, jaký díl F1a F2 bude mít skvrny?  A kdyby se potomstvo chovalo při teplotě 26°C? </a:t>
            </a:r>
            <a:endParaRPr lang="cs-CZ" sz="2000" dirty="0" smtClean="0"/>
          </a:p>
        </p:txBody>
      </p:sp>
      <p:pic>
        <p:nvPicPr>
          <p:cNvPr id="24583" name="Picture 7" descr="gambusia_005_600x8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3289" y="2437634"/>
            <a:ext cx="1505582" cy="112918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18412" y="2870474"/>
            <a:ext cx="3399183" cy="1938992"/>
          </a:xfrm>
          <a:prstGeom prst="rect">
            <a:avLst/>
          </a:prstGeom>
          <a:noFill/>
        </p:spPr>
        <p:txBody>
          <a:bodyPr wrap="square" rtlCol="0">
            <a:spAutoFit/>
          </a:bodyPr>
          <a:lstStyle/>
          <a:p>
            <a:r>
              <a:rPr lang="cs-CZ" sz="2000" b="1" dirty="0" smtClean="0">
                <a:solidFill>
                  <a:srgbClr val="0070C0"/>
                </a:solidFill>
              </a:rPr>
              <a:t>Jak na to: </a:t>
            </a:r>
          </a:p>
          <a:p>
            <a:pPr marL="342900" indent="-342900">
              <a:buFont typeface="Arial" panose="020B0604020202020204" pitchFamily="34" charset="0"/>
              <a:buChar char="•"/>
            </a:pPr>
            <a:r>
              <a:rPr lang="cs-CZ" sz="2000" dirty="0" smtClean="0"/>
              <a:t>Znak vázaný na Y </a:t>
            </a:r>
            <a:r>
              <a:rPr lang="cs-CZ" sz="2000" dirty="0" smtClean="0">
                <a:sym typeface="Wingdings" panose="05000000000000000000" pitchFamily="2" charset="2"/>
              </a:rPr>
              <a:t> jen u samců</a:t>
            </a:r>
          </a:p>
          <a:p>
            <a:pPr marL="342900" indent="-342900">
              <a:buFont typeface="Arial" panose="020B0604020202020204" pitchFamily="34" charset="0"/>
              <a:buChar char="•"/>
            </a:pPr>
            <a:r>
              <a:rPr lang="cs-CZ" sz="2000" dirty="0" smtClean="0">
                <a:sym typeface="Wingdings" panose="05000000000000000000" pitchFamily="2" charset="2"/>
              </a:rPr>
              <a:t>22°C - 100% penetrance</a:t>
            </a:r>
          </a:p>
          <a:p>
            <a:pPr marL="342900" indent="-342900">
              <a:buFont typeface="Arial" panose="020B0604020202020204" pitchFamily="34" charset="0"/>
              <a:buChar char="•"/>
            </a:pPr>
            <a:r>
              <a:rPr lang="cs-CZ" sz="2000" dirty="0" smtClean="0">
                <a:sym typeface="Wingdings" panose="05000000000000000000" pitchFamily="2" charset="2"/>
              </a:rPr>
              <a:t>26°C </a:t>
            </a:r>
            <a:r>
              <a:rPr lang="cs-CZ" sz="2000" dirty="0">
                <a:sym typeface="Wingdings" panose="05000000000000000000" pitchFamily="2" charset="2"/>
              </a:rPr>
              <a:t>- </a:t>
            </a:r>
            <a:r>
              <a:rPr lang="cs-CZ" sz="2000" dirty="0" smtClean="0">
                <a:sym typeface="Wingdings" panose="05000000000000000000" pitchFamily="2" charset="2"/>
              </a:rPr>
              <a:t>42% </a:t>
            </a:r>
            <a:r>
              <a:rPr lang="cs-CZ" sz="2000" dirty="0">
                <a:sym typeface="Wingdings" panose="05000000000000000000" pitchFamily="2" charset="2"/>
              </a:rPr>
              <a:t>penetrance </a:t>
            </a:r>
            <a:endParaRPr lang="cs-CZ" sz="2000" dirty="0"/>
          </a:p>
          <a:p>
            <a:r>
              <a:rPr lang="cs-CZ" sz="2000" dirty="0" smtClean="0">
                <a:sym typeface="Wingdings" panose="05000000000000000000" pitchFamily="2" charset="2"/>
              </a:rPr>
              <a:t> </a:t>
            </a:r>
            <a:endParaRPr lang="cs-CZ" sz="2000" dirty="0" smtClean="0"/>
          </a:p>
        </p:txBody>
      </p:sp>
      <p:pic>
        <p:nvPicPr>
          <p:cNvPr id="24578" name="Picture 2" descr="Image result for mosquito fish unspot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2007" y="3790263"/>
            <a:ext cx="1697181" cy="1035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09081" y="5098955"/>
            <a:ext cx="8563731" cy="1323439"/>
          </a:xfrm>
          <a:prstGeom prst="rect">
            <a:avLst/>
          </a:prstGeom>
          <a:noFill/>
        </p:spPr>
        <p:txBody>
          <a:bodyPr wrap="square" rtlCol="0">
            <a:spAutoFit/>
          </a:bodyPr>
          <a:lstStyle/>
          <a:p>
            <a:pPr marL="342900" indent="-342900">
              <a:buFont typeface="Arial" panose="020B0604020202020204" pitchFamily="34" charset="0"/>
              <a:buChar char="•"/>
            </a:pPr>
            <a:r>
              <a:rPr lang="cs-CZ" sz="2000" dirty="0" smtClean="0"/>
              <a:t>Skvrnitý sameček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alela</a:t>
            </a:r>
            <a:r>
              <a:rPr lang="en-US" sz="2000" dirty="0" smtClean="0">
                <a:sym typeface="Wingdings" panose="05000000000000000000" pitchFamily="2" charset="2"/>
              </a:rPr>
              <a:t> pro </a:t>
            </a:r>
            <a:r>
              <a:rPr lang="en-US" sz="2000" dirty="0" err="1" smtClean="0">
                <a:sym typeface="Wingdings" panose="05000000000000000000" pitchFamily="2" charset="2"/>
              </a:rPr>
              <a:t>skvrny</a:t>
            </a:r>
            <a:r>
              <a:rPr lang="en-US" sz="2000" dirty="0" smtClean="0">
                <a:sym typeface="Wingdings" panose="05000000000000000000" pitchFamily="2" charset="2"/>
              </a:rPr>
              <a:t> </a:t>
            </a:r>
            <a:r>
              <a:rPr lang="en-US" sz="2000" dirty="0" err="1" smtClean="0">
                <a:sym typeface="Wingdings" panose="05000000000000000000" pitchFamily="2" charset="2"/>
              </a:rPr>
              <a:t>na</a:t>
            </a:r>
            <a:r>
              <a:rPr lang="en-US" sz="2000" dirty="0" smtClean="0">
                <a:sym typeface="Wingdings" panose="05000000000000000000" pitchFamily="2" charset="2"/>
              </a:rPr>
              <a:t> Y  </a:t>
            </a:r>
            <a:r>
              <a:rPr lang="cs-CZ" sz="2000" dirty="0" smtClean="0">
                <a:sym typeface="Wingdings" panose="05000000000000000000" pitchFamily="2" charset="2"/>
              </a:rPr>
              <a:t>předá všem synům. </a:t>
            </a:r>
          </a:p>
          <a:p>
            <a:pPr marL="342900" indent="-342900">
              <a:buFont typeface="Arial" panose="020B0604020202020204" pitchFamily="34" charset="0"/>
              <a:buChar char="•"/>
            </a:pPr>
            <a:r>
              <a:rPr lang="cs-CZ" sz="2000" dirty="0" smtClean="0">
                <a:sym typeface="Wingdings" panose="05000000000000000000" pitchFamily="2" charset="2"/>
              </a:rPr>
              <a:t>Skvrnitost záleží na teplotě. </a:t>
            </a:r>
            <a:r>
              <a:rPr lang="cs-CZ" sz="2000" dirty="0" smtClean="0">
                <a:solidFill>
                  <a:srgbClr val="FF0000"/>
                </a:solidFill>
                <a:sym typeface="Wingdings" panose="05000000000000000000" pitchFamily="2" charset="2"/>
              </a:rPr>
              <a:t>Při 22°C všichni samečci skvrnití, při 26°C 42% samečků skvrnitých, zbytek bez skvrn.</a:t>
            </a:r>
          </a:p>
          <a:p>
            <a:pPr marL="342900" indent="-342900">
              <a:buFont typeface="Arial" panose="020B0604020202020204" pitchFamily="34" charset="0"/>
              <a:buChar char="•"/>
            </a:pPr>
            <a:r>
              <a:rPr lang="cs-CZ" sz="2000" dirty="0" smtClean="0">
                <a:solidFill>
                  <a:srgbClr val="FF0000"/>
                </a:solidFill>
                <a:sym typeface="Wingdings" panose="05000000000000000000" pitchFamily="2" charset="2"/>
              </a:rPr>
              <a:t>Samičky vždy bez skvrn. </a:t>
            </a:r>
            <a:endParaRPr lang="cs-CZ" sz="2000" dirty="0" smtClean="0">
              <a:solidFill>
                <a:srgbClr val="FF0000"/>
              </a:solidFill>
            </a:endParaRPr>
          </a:p>
        </p:txBody>
      </p:sp>
      <p:graphicFrame>
        <p:nvGraphicFramePr>
          <p:cNvPr id="8" name="Tabulka 7"/>
          <p:cNvGraphicFramePr>
            <a:graphicFrameLocks noGrp="1"/>
          </p:cNvGraphicFramePr>
          <p:nvPr>
            <p:extLst>
              <p:ext uri="{D42A27DB-BD31-4B8C-83A1-F6EECF244321}">
                <p14:modId xmlns:p14="http://schemas.microsoft.com/office/powerpoint/2010/main" val="4216530058"/>
              </p:ext>
            </p:extLst>
          </p:nvPr>
        </p:nvGraphicFramePr>
        <p:xfrm>
          <a:off x="5925300" y="3658943"/>
          <a:ext cx="2643808" cy="1167296"/>
        </p:xfrm>
        <a:graphic>
          <a:graphicData uri="http://schemas.openxmlformats.org/drawingml/2006/table">
            <a:tbl>
              <a:tblPr firstRow="1" bandRow="1">
                <a:tableStyleId>{5940675A-B579-460E-94D1-54222C63F5DA}</a:tableStyleId>
              </a:tblPr>
              <a:tblGrid>
                <a:gridCol w="777589"/>
                <a:gridCol w="964212"/>
                <a:gridCol w="902007"/>
              </a:tblGrid>
              <a:tr h="598479">
                <a:tc>
                  <a:txBody>
                    <a:bodyPr/>
                    <a:lstStyle/>
                    <a:p>
                      <a:pPr algn="ctr"/>
                      <a:endParaRPr lang="cs-CZ" sz="2800" dirty="0"/>
                    </a:p>
                  </a:txBody>
                  <a:tcPr/>
                </a:tc>
                <a:tc>
                  <a:txBody>
                    <a:bodyPr/>
                    <a:lstStyle/>
                    <a:p>
                      <a:pPr algn="ctr"/>
                      <a:r>
                        <a:rPr lang="cs-CZ" sz="2800" dirty="0" smtClean="0"/>
                        <a:t>X</a:t>
                      </a:r>
                      <a:endParaRPr lang="cs-CZ" sz="2800" i="1" baseline="30000" dirty="0"/>
                    </a:p>
                  </a:txBody>
                  <a:tcPr/>
                </a:tc>
                <a:tc>
                  <a:txBody>
                    <a:bodyPr/>
                    <a:lstStyle/>
                    <a:p>
                      <a:pPr algn="ctr"/>
                      <a:r>
                        <a:rPr lang="cs-CZ" sz="2800" dirty="0" smtClean="0"/>
                        <a:t>Y</a:t>
                      </a:r>
                      <a:r>
                        <a:rPr lang="cs-CZ" sz="2800" i="1" baseline="30000" dirty="0" smtClean="0"/>
                        <a:t>S</a:t>
                      </a:r>
                      <a:endParaRPr lang="cs-CZ" sz="2800" i="1" baseline="30000" dirty="0"/>
                    </a:p>
                  </a:txBody>
                  <a:tcPr/>
                </a:tc>
              </a:tr>
              <a:tr h="568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smtClean="0"/>
                        <a:t>X</a:t>
                      </a:r>
                      <a:endParaRPr lang="cs-CZ" sz="2800" i="1" baseline="300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smtClean="0"/>
                        <a:t>XX</a:t>
                      </a:r>
                      <a:endParaRPr lang="cs-CZ" sz="2800" dirty="0"/>
                    </a:p>
                  </a:txBody>
                  <a:tcPr/>
                </a:tc>
                <a:tc>
                  <a:txBody>
                    <a:bodyPr/>
                    <a:lstStyle/>
                    <a:p>
                      <a:pPr algn="ctr"/>
                      <a:r>
                        <a:rPr lang="cs-CZ" sz="2800" dirty="0" smtClean="0"/>
                        <a:t>XY</a:t>
                      </a:r>
                      <a:r>
                        <a:rPr lang="cs-CZ" sz="2800" i="1" baseline="30000" dirty="0" smtClean="0"/>
                        <a:t>S</a:t>
                      </a:r>
                      <a:endParaRPr lang="cs-CZ" sz="2800" i="1" baseline="30000" dirty="0"/>
                    </a:p>
                  </a:txBody>
                  <a:tcPr/>
                </a:tc>
              </a:tr>
            </a:tbl>
          </a:graphicData>
        </a:graphic>
      </p:graphicFrame>
    </p:spTree>
    <p:extLst>
      <p:ext uri="{BB962C8B-B14F-4D97-AF65-F5344CB8AC3E}">
        <p14:creationId xmlns:p14="http://schemas.microsoft.com/office/powerpoint/2010/main" val="3459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685800" y="115888"/>
            <a:ext cx="7772400" cy="1143000"/>
          </a:xfrm>
        </p:spPr>
        <p:txBody>
          <a:bodyPr>
            <a:normAutofit/>
          </a:bodyPr>
          <a:lstStyle/>
          <a:p>
            <a:pPr algn="ctr"/>
            <a:r>
              <a:rPr lang="cs-CZ" altLang="cs-CZ" sz="4000" dirty="0">
                <a:solidFill>
                  <a:srgbClr val="C00000"/>
                </a:solidFill>
              </a:rPr>
              <a:t>Co jsou pohlavní chromosomy? </a:t>
            </a:r>
          </a:p>
        </p:txBody>
      </p:sp>
      <p:pic>
        <p:nvPicPr>
          <p:cNvPr id="3072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12875"/>
            <a:ext cx="296545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p:cNvSpPr txBox="1">
            <a:spLocks noChangeArrowheads="1"/>
          </p:cNvSpPr>
          <p:nvPr/>
        </p:nvSpPr>
        <p:spPr bwMode="auto">
          <a:xfrm>
            <a:off x="395288" y="1557338"/>
            <a:ext cx="5113337" cy="4524375"/>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bg1"/>
                </a:solidFill>
                <a:latin typeface="Calibri" pitchFamily="34" charset="0"/>
              </a:defRPr>
            </a:lvl1pPr>
            <a:lvl2pPr marL="914400" indent="-457200">
              <a:defRPr sz="2400">
                <a:solidFill>
                  <a:schemeClr val="bg1"/>
                </a:solidFill>
                <a:latin typeface="Calibri" pitchFamily="34" charset="0"/>
              </a:defRPr>
            </a:lvl2pPr>
            <a:lvl3pPr marL="1371600" indent="-457200">
              <a:defRPr sz="2400">
                <a:solidFill>
                  <a:schemeClr val="bg1"/>
                </a:solidFill>
                <a:latin typeface="Calibri" pitchFamily="34" charset="0"/>
              </a:defRPr>
            </a:lvl3pPr>
            <a:lvl4pPr marL="1828800" indent="-457200">
              <a:defRPr sz="2400">
                <a:solidFill>
                  <a:schemeClr val="bg1"/>
                </a:solidFill>
                <a:latin typeface="Calibri" pitchFamily="34" charset="0"/>
              </a:defRPr>
            </a:lvl4pPr>
            <a:lvl5pPr marL="2286000" indent="-457200">
              <a:defRPr sz="2400">
                <a:solidFill>
                  <a:schemeClr val="bg1"/>
                </a:solidFill>
                <a:latin typeface="Calibri" pitchFamily="34" charset="0"/>
              </a:defRPr>
            </a:lvl5pPr>
            <a:lvl6pPr marL="2743200" indent="-457200" eaLnBrk="0" fontAlgn="base" hangingPunct="0">
              <a:spcBef>
                <a:spcPct val="0"/>
              </a:spcBef>
              <a:spcAft>
                <a:spcPct val="0"/>
              </a:spcAft>
              <a:defRPr sz="2400">
                <a:solidFill>
                  <a:schemeClr val="bg1"/>
                </a:solidFill>
                <a:latin typeface="Calibri" pitchFamily="34" charset="0"/>
              </a:defRPr>
            </a:lvl6pPr>
            <a:lvl7pPr marL="3200400" indent="-457200" eaLnBrk="0" fontAlgn="base" hangingPunct="0">
              <a:spcBef>
                <a:spcPct val="0"/>
              </a:spcBef>
              <a:spcAft>
                <a:spcPct val="0"/>
              </a:spcAft>
              <a:defRPr sz="2400">
                <a:solidFill>
                  <a:schemeClr val="bg1"/>
                </a:solidFill>
                <a:latin typeface="Calibri" pitchFamily="34" charset="0"/>
              </a:defRPr>
            </a:lvl7pPr>
            <a:lvl8pPr marL="3657600" indent="-457200" eaLnBrk="0" fontAlgn="base" hangingPunct="0">
              <a:spcBef>
                <a:spcPct val="0"/>
              </a:spcBef>
              <a:spcAft>
                <a:spcPct val="0"/>
              </a:spcAft>
              <a:defRPr sz="2400">
                <a:solidFill>
                  <a:schemeClr val="bg1"/>
                </a:solidFill>
                <a:latin typeface="Calibri" pitchFamily="34" charset="0"/>
              </a:defRPr>
            </a:lvl8pPr>
            <a:lvl9pPr marL="4114800" indent="-457200" eaLnBrk="0" fontAlgn="base" hangingPunct="0">
              <a:spcBef>
                <a:spcPct val="0"/>
              </a:spcBef>
              <a:spcAft>
                <a:spcPct val="0"/>
              </a:spcAft>
              <a:defRPr sz="2400">
                <a:solidFill>
                  <a:schemeClr val="bg1"/>
                </a:solidFill>
                <a:latin typeface="Calibri" pitchFamily="34" charset="0"/>
              </a:defRPr>
            </a:lvl9pPr>
          </a:lstStyle>
          <a:p>
            <a:pPr marL="0" indent="0">
              <a:spcBef>
                <a:spcPct val="50000"/>
              </a:spcBef>
              <a:defRPr/>
            </a:pPr>
            <a:r>
              <a:rPr lang="cs-CZ" altLang="en-US" dirty="0" smtClean="0">
                <a:solidFill>
                  <a:schemeClr val="tx1"/>
                </a:solidFill>
              </a:rPr>
              <a:t>Chromosomy, které se vyskytují</a:t>
            </a:r>
          </a:p>
          <a:p>
            <a:pPr lvl="1">
              <a:spcBef>
                <a:spcPct val="50000"/>
              </a:spcBef>
              <a:buFontTx/>
              <a:buAutoNum type="alphaLcParenR"/>
              <a:defRPr/>
            </a:pPr>
            <a:r>
              <a:rPr lang="cs-CZ" altLang="en-US" dirty="0" smtClean="0">
                <a:solidFill>
                  <a:schemeClr val="tx1"/>
                </a:solidFill>
              </a:rPr>
              <a:t>jen u jednoho pohlaví</a:t>
            </a:r>
          </a:p>
          <a:p>
            <a:pPr lvl="1">
              <a:spcBef>
                <a:spcPct val="50000"/>
              </a:spcBef>
              <a:buFontTx/>
              <a:buAutoNum type="alphaLcParenR"/>
              <a:defRPr/>
            </a:pPr>
            <a:r>
              <a:rPr lang="cs-CZ" altLang="en-US" dirty="0" smtClean="0">
                <a:solidFill>
                  <a:schemeClr val="tx1"/>
                </a:solidFill>
              </a:rPr>
              <a:t>v různém počtu a samce a u samice</a:t>
            </a:r>
          </a:p>
          <a:p>
            <a:pPr>
              <a:spcBef>
                <a:spcPct val="50000"/>
              </a:spcBef>
              <a:buFontTx/>
              <a:buAutoNum type="alphaLcParenR"/>
              <a:defRPr/>
            </a:pPr>
            <a:endParaRPr lang="cs-CZ" altLang="en-US" dirty="0" smtClean="0">
              <a:solidFill>
                <a:schemeClr val="tx1"/>
              </a:solidFill>
            </a:endParaRPr>
          </a:p>
          <a:p>
            <a:pPr marL="342900" indent="-342900">
              <a:spcBef>
                <a:spcPct val="50000"/>
              </a:spcBef>
              <a:buFont typeface="Arial" panose="020B0604020202020204" pitchFamily="34" charset="0"/>
              <a:buChar char="•"/>
              <a:defRPr/>
            </a:pPr>
            <a:r>
              <a:rPr lang="cs-CZ" altLang="en-US" dirty="0" smtClean="0">
                <a:solidFill>
                  <a:schemeClr val="tx1"/>
                </a:solidFill>
              </a:rPr>
              <a:t>určují pohlaví jedince</a:t>
            </a:r>
          </a:p>
          <a:p>
            <a:pPr marL="342900" indent="-342900">
              <a:spcBef>
                <a:spcPct val="50000"/>
              </a:spcBef>
              <a:buFont typeface="Arial" panose="020B0604020202020204" pitchFamily="34" charset="0"/>
              <a:buChar char="•"/>
              <a:defRPr/>
            </a:pPr>
            <a:r>
              <a:rPr lang="cs-CZ" altLang="en-US" dirty="0" smtClean="0">
                <a:solidFill>
                  <a:schemeClr val="tx1"/>
                </a:solidFill>
              </a:rPr>
              <a:t>často nesou geny důležité pro rozmnožování</a:t>
            </a:r>
          </a:p>
          <a:p>
            <a:pPr marL="342900" indent="-342900">
              <a:spcBef>
                <a:spcPct val="50000"/>
              </a:spcBef>
              <a:buFont typeface="Arial" panose="020B0604020202020204" pitchFamily="34" charset="0"/>
              <a:buChar char="•"/>
              <a:defRPr/>
            </a:pPr>
            <a:r>
              <a:rPr lang="cs-CZ" altLang="en-US" dirty="0" smtClean="0">
                <a:solidFill>
                  <a:schemeClr val="tx1"/>
                </a:solidFill>
              </a:rPr>
              <a:t>nejsou u všech </a:t>
            </a:r>
            <a:r>
              <a:rPr lang="cs-CZ" altLang="en-US" dirty="0" err="1" smtClean="0">
                <a:solidFill>
                  <a:schemeClr val="tx1"/>
                </a:solidFill>
              </a:rPr>
              <a:t>eukaryot</a:t>
            </a:r>
            <a:r>
              <a:rPr lang="cs-CZ" altLang="en-US" dirty="0" smtClean="0">
                <a:solidFill>
                  <a:schemeClr val="tx1"/>
                </a:solidFill>
              </a:rPr>
              <a:t> </a:t>
            </a:r>
          </a:p>
        </p:txBody>
      </p:sp>
    </p:spTree>
    <p:extLst>
      <p:ext uri="{BB962C8B-B14F-4D97-AF65-F5344CB8AC3E}">
        <p14:creationId xmlns:p14="http://schemas.microsoft.com/office/powerpoint/2010/main" val="2617432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60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6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Chromosom Y nemusí vždy určovat pohlaví</a:t>
            </a:r>
            <a:endParaRPr lang="en-US" sz="4000" dirty="0">
              <a:solidFill>
                <a:srgbClr val="C00000"/>
              </a:solidFill>
            </a:endParaRPr>
          </a:p>
        </p:txBody>
      </p:sp>
      <p:sp>
        <p:nvSpPr>
          <p:cNvPr id="3" name="TextovéPole 2"/>
          <p:cNvSpPr txBox="1"/>
          <p:nvPr/>
        </p:nvSpPr>
        <p:spPr>
          <a:xfrm>
            <a:off x="636671" y="2117558"/>
            <a:ext cx="6399396" cy="486287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i="1" dirty="0" err="1" smtClean="0"/>
              <a:t>Drosophila</a:t>
            </a:r>
            <a:r>
              <a:rPr lang="cs-CZ" sz="2200" i="1" dirty="0" smtClean="0"/>
              <a:t> </a:t>
            </a:r>
            <a:r>
              <a:rPr lang="cs-CZ" sz="2200" i="1" dirty="0" err="1" smtClean="0"/>
              <a:t>melanogaster</a:t>
            </a:r>
            <a:r>
              <a:rPr lang="cs-CZ" sz="2200" dirty="0" smtClean="0"/>
              <a:t> – chromosomální určení pohlaví XX/</a:t>
            </a:r>
            <a:r>
              <a:rPr lang="cs-CZ" sz="2200" dirty="0" err="1" smtClean="0"/>
              <a:t>XY</a:t>
            </a:r>
            <a:endParaRPr lang="cs-CZ" sz="2200" dirty="0" smtClean="0"/>
          </a:p>
          <a:p>
            <a:pPr marL="342900" indent="-342900">
              <a:spcBef>
                <a:spcPts val="1800"/>
              </a:spcBef>
              <a:buFont typeface="Arial" panose="020B0604020202020204" pitchFamily="34" charset="0"/>
              <a:buChar char="•"/>
            </a:pPr>
            <a:r>
              <a:rPr lang="cs-CZ" sz="2200" dirty="0" smtClean="0"/>
              <a:t>Chromosom Y nese geny důležité pro vývoj spermií, ale neurčuje pohlaví.</a:t>
            </a:r>
          </a:p>
          <a:p>
            <a:pPr marL="342900" indent="-342900">
              <a:spcBef>
                <a:spcPts val="1800"/>
              </a:spcBef>
              <a:buFont typeface="Arial" panose="020B0604020202020204" pitchFamily="34" charset="0"/>
              <a:buChar char="•"/>
            </a:pPr>
            <a:r>
              <a:rPr lang="cs-CZ" sz="2200" dirty="0" smtClean="0"/>
              <a:t>Pohlaví určeno poměrem počtu chromosomů X a sad </a:t>
            </a:r>
            <a:r>
              <a:rPr lang="cs-CZ" sz="2200" dirty="0" err="1" smtClean="0"/>
              <a:t>autosomů</a:t>
            </a:r>
            <a:r>
              <a:rPr lang="cs-CZ" sz="2200" dirty="0" smtClean="0"/>
              <a:t>.</a:t>
            </a:r>
          </a:p>
          <a:p>
            <a:pPr marL="342900" indent="-342900">
              <a:spcBef>
                <a:spcPts val="1800"/>
              </a:spcBef>
              <a:buFont typeface="Arial" panose="020B0604020202020204" pitchFamily="34" charset="0"/>
              <a:buChar char="•"/>
            </a:pPr>
            <a:r>
              <a:rPr lang="cs-CZ" sz="2200" dirty="0" err="1" smtClean="0"/>
              <a:t>X:A</a:t>
            </a:r>
            <a:r>
              <a:rPr lang="cs-CZ" sz="2200" dirty="0" smtClean="0"/>
              <a:t> = 1 (XX : 2 sady </a:t>
            </a:r>
            <a:r>
              <a:rPr lang="cs-CZ" sz="2200" dirty="0" err="1" smtClean="0"/>
              <a:t>autosomů</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samička</a:t>
            </a:r>
          </a:p>
          <a:p>
            <a:pPr marL="342900" indent="-342900">
              <a:spcBef>
                <a:spcPts val="1800"/>
              </a:spcBef>
              <a:buFont typeface="Arial" panose="020B0604020202020204" pitchFamily="34" charset="0"/>
              <a:buChar char="•"/>
            </a:pPr>
            <a:r>
              <a:rPr lang="cs-CZ" sz="2200" dirty="0" err="1"/>
              <a:t>X:A</a:t>
            </a:r>
            <a:r>
              <a:rPr lang="cs-CZ" sz="2200" dirty="0"/>
              <a:t> = </a:t>
            </a:r>
            <a:r>
              <a:rPr lang="cs-CZ" sz="2200" dirty="0" smtClean="0"/>
              <a:t>0,5 </a:t>
            </a:r>
            <a:r>
              <a:rPr lang="cs-CZ" sz="2200" dirty="0"/>
              <a:t>(</a:t>
            </a:r>
            <a:r>
              <a:rPr lang="cs-CZ" sz="2200" dirty="0" err="1" smtClean="0"/>
              <a:t>XY</a:t>
            </a:r>
            <a:r>
              <a:rPr lang="cs-CZ" sz="2200" dirty="0" smtClean="0"/>
              <a:t> </a:t>
            </a:r>
            <a:r>
              <a:rPr lang="cs-CZ" sz="2200" dirty="0"/>
              <a:t>: 2 sady </a:t>
            </a:r>
            <a:r>
              <a:rPr lang="cs-CZ" sz="2200" dirty="0" err="1"/>
              <a:t>autosomů</a:t>
            </a:r>
            <a:r>
              <a:rPr lang="cs-CZ" sz="2200" dirty="0"/>
              <a:t>) </a:t>
            </a:r>
            <a:r>
              <a:rPr lang="cs-CZ" sz="2200" dirty="0">
                <a:sym typeface="Wingdings" panose="05000000000000000000" pitchFamily="2" charset="2"/>
              </a:rPr>
              <a:t></a:t>
            </a:r>
            <a:r>
              <a:rPr lang="en-US" sz="2200" dirty="0">
                <a:sym typeface="Wingdings" panose="05000000000000000000" pitchFamily="2" charset="2"/>
              </a:rPr>
              <a:t> </a:t>
            </a:r>
            <a:r>
              <a:rPr lang="cs-CZ" sz="2200" dirty="0" smtClean="0">
                <a:sym typeface="Wingdings" panose="05000000000000000000" pitchFamily="2" charset="2"/>
              </a:rPr>
              <a:t>sameček</a:t>
            </a:r>
          </a:p>
          <a:p>
            <a:pPr marL="342900" indent="-342900">
              <a:spcBef>
                <a:spcPts val="1800"/>
              </a:spcBef>
              <a:buFont typeface="Arial" panose="020B0604020202020204" pitchFamily="34" charset="0"/>
              <a:buChar char="•"/>
            </a:pPr>
            <a:endParaRPr lang="en-US" sz="2200" dirty="0"/>
          </a:p>
          <a:p>
            <a:pPr marL="342900" indent="-342900">
              <a:spcBef>
                <a:spcPts val="1800"/>
              </a:spcBef>
              <a:buFont typeface="Arial" panose="020B0604020202020204" pitchFamily="34" charset="0"/>
              <a:buChar char="•"/>
            </a:pPr>
            <a:endParaRPr lang="en-US" sz="2200" dirty="0" smtClean="0"/>
          </a:p>
        </p:txBody>
      </p:sp>
      <p:pic>
        <p:nvPicPr>
          <p:cNvPr id="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4415" y="1232033"/>
            <a:ext cx="1795080" cy="129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408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6958" y="0"/>
            <a:ext cx="7886700" cy="1325563"/>
          </a:xfrm>
        </p:spPr>
        <p:txBody>
          <a:bodyPr vert="horz" lIns="91440" tIns="45720" rIns="91440" bIns="45720" rtlCol="0" anchor="ctr">
            <a:normAutofit/>
          </a:bodyPr>
          <a:lstStyle/>
          <a:p>
            <a:pPr algn="ctr"/>
            <a:r>
              <a:rPr lang="cs-CZ" sz="4000" dirty="0">
                <a:solidFill>
                  <a:srgbClr val="C00000"/>
                </a:solidFill>
              </a:rPr>
              <a:t>Znaky vázané na chromosom X</a:t>
            </a:r>
            <a:endParaRPr lang="en-US" sz="4000" dirty="0">
              <a:solidFill>
                <a:srgbClr val="C00000"/>
              </a:solidFill>
            </a:endParaRPr>
          </a:p>
        </p:txBody>
      </p:sp>
      <p:sp>
        <p:nvSpPr>
          <p:cNvPr id="3" name="TextovéPole 2"/>
          <p:cNvSpPr txBox="1"/>
          <p:nvPr/>
        </p:nvSpPr>
        <p:spPr>
          <a:xfrm>
            <a:off x="496958" y="1414508"/>
            <a:ext cx="4242310" cy="532453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Způsobeny genem lokalizovaným na chromosomu X</a:t>
            </a:r>
          </a:p>
          <a:p>
            <a:pPr marL="342900" indent="-342900">
              <a:spcBef>
                <a:spcPts val="1800"/>
              </a:spcBef>
              <a:buFont typeface="Arial" panose="020B0604020202020204" pitchFamily="34" charset="0"/>
              <a:buChar char="•"/>
            </a:pPr>
            <a:r>
              <a:rPr lang="cs-CZ" sz="2000" dirty="0" err="1"/>
              <a:t>Hemizygosita</a:t>
            </a:r>
            <a:r>
              <a:rPr lang="cs-CZ" sz="2000" dirty="0"/>
              <a:t> – stav, kdy má jedinec od daného genu jen jednu alelu (druhá se v genomu vůbec nevyskytuje). </a:t>
            </a:r>
          </a:p>
          <a:p>
            <a:pPr marL="342900" indent="-342900">
              <a:spcBef>
                <a:spcPts val="1800"/>
              </a:spcBef>
              <a:buFont typeface="Arial" panose="020B0604020202020204" pitchFamily="34" charset="0"/>
              <a:buChar char="•"/>
            </a:pPr>
            <a:r>
              <a:rPr lang="cs-CZ" sz="2000" dirty="0"/>
              <a:t>Neplést s homozygotem – ten má stejnou alelu </a:t>
            </a:r>
            <a:r>
              <a:rPr lang="cs-CZ" sz="2000" dirty="0" err="1"/>
              <a:t>2x</a:t>
            </a:r>
            <a:r>
              <a:rPr lang="cs-CZ" sz="2000" dirty="0"/>
              <a:t>. </a:t>
            </a:r>
            <a:endParaRPr lang="en-US" sz="2000" dirty="0"/>
          </a:p>
          <a:p>
            <a:pPr marL="342900" indent="-342900">
              <a:spcBef>
                <a:spcPts val="1800"/>
              </a:spcBef>
              <a:buFont typeface="Arial" panose="020B0604020202020204" pitchFamily="34" charset="0"/>
              <a:buChar char="•"/>
            </a:pPr>
            <a:r>
              <a:rPr lang="cs-CZ" sz="2000" dirty="0" smtClean="0"/>
              <a:t>Většinou způsobeny recesivní alelou – u </a:t>
            </a:r>
            <a:r>
              <a:rPr lang="cs-CZ" sz="2000" dirty="0" err="1" smtClean="0"/>
              <a:t>heterogametického</a:t>
            </a:r>
            <a:r>
              <a:rPr lang="cs-CZ" sz="2000" dirty="0" smtClean="0"/>
              <a:t> pohlaví se ihned projeví.</a:t>
            </a:r>
          </a:p>
          <a:p>
            <a:pPr marL="342900" indent="-342900">
              <a:spcBef>
                <a:spcPts val="1800"/>
              </a:spcBef>
              <a:buFont typeface="Arial" panose="020B0604020202020204" pitchFamily="34" charset="0"/>
              <a:buChar char="•"/>
            </a:pPr>
            <a:r>
              <a:rPr lang="cs-CZ" sz="2000" dirty="0" smtClean="0"/>
              <a:t>U </a:t>
            </a:r>
            <a:r>
              <a:rPr lang="cs-CZ" sz="2000" dirty="0" err="1" smtClean="0"/>
              <a:t>homogametického</a:t>
            </a:r>
            <a:r>
              <a:rPr lang="cs-CZ" sz="2000" dirty="0" smtClean="0"/>
              <a:t> pohlaví potřeba dvou recesivních alel, aby se mohly projevit.</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535" y="1414508"/>
            <a:ext cx="3886200"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63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Vysvětlivky k rodokmenům</a:t>
            </a:r>
            <a:endParaRPr lang="en-US" sz="4000" dirty="0">
              <a:solidFill>
                <a:srgbClr val="C00000"/>
              </a:solidFill>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340" y="2352040"/>
            <a:ext cx="7117080" cy="2743200"/>
          </a:xfrm>
          <a:prstGeom prst="rect">
            <a:avLst/>
          </a:prstGeom>
        </p:spPr>
      </p:pic>
    </p:spTree>
    <p:extLst>
      <p:ext uri="{BB962C8B-B14F-4D97-AF65-F5344CB8AC3E}">
        <p14:creationId xmlns:p14="http://schemas.microsoft.com/office/powerpoint/2010/main" val="2402846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53263" y="1609586"/>
            <a:ext cx="3182218" cy="2554545"/>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dirty="0" smtClean="0"/>
              <a:t>Autosomálně dominantní</a:t>
            </a:r>
          </a:p>
          <a:p>
            <a:pPr marL="342900" indent="-342900">
              <a:spcBef>
                <a:spcPts val="1800"/>
              </a:spcBef>
              <a:buFont typeface="Arial" panose="020B0604020202020204" pitchFamily="34" charset="0"/>
              <a:buChar char="•"/>
            </a:pPr>
            <a:r>
              <a:rPr lang="cs-CZ" sz="2000" dirty="0" smtClean="0"/>
              <a:t>Autosomálně recesivní</a:t>
            </a:r>
          </a:p>
          <a:p>
            <a:pPr marL="342900" indent="-342900">
              <a:spcBef>
                <a:spcPts val="1800"/>
              </a:spcBef>
              <a:buFont typeface="Arial" panose="020B0604020202020204" pitchFamily="34" charset="0"/>
              <a:buChar char="•"/>
            </a:pPr>
            <a:r>
              <a:rPr lang="cs-CZ" sz="2000" dirty="0" smtClean="0"/>
              <a:t>Vázaný na X dominantní</a:t>
            </a:r>
          </a:p>
          <a:p>
            <a:pPr marL="342900" indent="-342900">
              <a:spcBef>
                <a:spcPts val="1800"/>
              </a:spcBef>
              <a:buFont typeface="Arial" panose="020B0604020202020204" pitchFamily="34" charset="0"/>
              <a:buChar char="•"/>
            </a:pPr>
            <a:r>
              <a:rPr lang="cs-CZ" sz="2000" dirty="0" smtClean="0"/>
              <a:t>Vázaný na X recesivní</a:t>
            </a:r>
          </a:p>
          <a:p>
            <a:pPr marL="342900" indent="-342900">
              <a:spcBef>
                <a:spcPts val="1800"/>
              </a:spcBef>
              <a:buFont typeface="Arial" panose="020B0604020202020204" pitchFamily="34" charset="0"/>
              <a:buChar char="•"/>
            </a:pPr>
            <a:r>
              <a:rPr lang="cs-CZ" sz="2000" dirty="0" smtClean="0"/>
              <a:t>Vázaný na Y</a:t>
            </a:r>
            <a:endParaRPr lang="en-US" sz="2000" dirty="0" smtClean="0"/>
          </a:p>
        </p:txBody>
      </p:sp>
      <p:sp>
        <p:nvSpPr>
          <p:cNvPr id="5" name="TextovéPole 4"/>
          <p:cNvSpPr txBox="1"/>
          <p:nvPr/>
        </p:nvSpPr>
        <p:spPr>
          <a:xfrm>
            <a:off x="653263" y="467571"/>
            <a:ext cx="7692083" cy="769441"/>
          </a:xfrm>
          <a:prstGeom prst="rect">
            <a:avLst/>
          </a:prstGeom>
          <a:noFill/>
        </p:spPr>
        <p:txBody>
          <a:bodyPr wrap="square" rtlCol="0">
            <a:spAutoFit/>
          </a:bodyPr>
          <a:lstStyle/>
          <a:p>
            <a:r>
              <a:rPr lang="cs-CZ" sz="2400" b="1" dirty="0" smtClean="0">
                <a:solidFill>
                  <a:srgbClr val="33CC33"/>
                </a:solidFill>
              </a:rPr>
              <a:t>Otázka:</a:t>
            </a:r>
            <a:r>
              <a:rPr lang="cs-CZ" sz="2000" b="1" dirty="0" smtClean="0">
                <a:solidFill>
                  <a:srgbClr val="33CC33"/>
                </a:solidFill>
              </a:rPr>
              <a:t> </a:t>
            </a:r>
            <a:r>
              <a:rPr lang="cs-CZ" sz="2000" dirty="0" smtClean="0"/>
              <a:t>Na obrázku je rodokmen rodiny, kde se vyskytuje určitý znak. O jaký typ dědičnosti se pravděpodobně jedná? Znak má 100% penetranci.</a:t>
            </a:r>
            <a:endParaRPr lang="en-US" sz="2000" dirty="0" smtClean="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5481" y="1732768"/>
            <a:ext cx="4761716" cy="2107458"/>
          </a:xfrm>
          <a:prstGeom prst="rect">
            <a:avLst/>
          </a:prstGeom>
        </p:spPr>
      </p:pic>
    </p:spTree>
    <p:extLst>
      <p:ext uri="{BB962C8B-B14F-4D97-AF65-F5344CB8AC3E}">
        <p14:creationId xmlns:p14="http://schemas.microsoft.com/office/powerpoint/2010/main" val="296133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53263" y="1609586"/>
            <a:ext cx="3246338" cy="2554545"/>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b="1" dirty="0" smtClean="0">
                <a:solidFill>
                  <a:srgbClr val="33CC33"/>
                </a:solidFill>
              </a:rPr>
              <a:t>Autosomálně dominantní</a:t>
            </a:r>
          </a:p>
          <a:p>
            <a:pPr marL="342900" indent="-342900">
              <a:spcBef>
                <a:spcPts val="1800"/>
              </a:spcBef>
              <a:buFont typeface="Arial" panose="020B0604020202020204" pitchFamily="34" charset="0"/>
              <a:buChar char="•"/>
            </a:pPr>
            <a:r>
              <a:rPr lang="cs-CZ" sz="2000" dirty="0" smtClean="0"/>
              <a:t>Autosomálně recesivní</a:t>
            </a:r>
          </a:p>
          <a:p>
            <a:pPr marL="342900" indent="-342900">
              <a:spcBef>
                <a:spcPts val="1800"/>
              </a:spcBef>
              <a:buFont typeface="Arial" panose="020B0604020202020204" pitchFamily="34" charset="0"/>
              <a:buChar char="•"/>
            </a:pPr>
            <a:r>
              <a:rPr lang="cs-CZ" sz="2000" dirty="0" smtClean="0"/>
              <a:t>Vázaný na X dominantní</a:t>
            </a:r>
          </a:p>
          <a:p>
            <a:pPr marL="342900" indent="-342900">
              <a:spcBef>
                <a:spcPts val="1800"/>
              </a:spcBef>
              <a:buFont typeface="Arial" panose="020B0604020202020204" pitchFamily="34" charset="0"/>
              <a:buChar char="•"/>
            </a:pPr>
            <a:r>
              <a:rPr lang="cs-CZ" sz="2000" dirty="0" smtClean="0"/>
              <a:t>Vázaný na X recesivní</a:t>
            </a:r>
          </a:p>
          <a:p>
            <a:pPr marL="342900" indent="-342900">
              <a:spcBef>
                <a:spcPts val="1800"/>
              </a:spcBef>
              <a:buFont typeface="Arial" panose="020B0604020202020204" pitchFamily="34" charset="0"/>
              <a:buChar char="•"/>
            </a:pPr>
            <a:r>
              <a:rPr lang="cs-CZ" sz="2000" dirty="0" smtClean="0"/>
              <a:t>Vázaný na Y</a:t>
            </a:r>
            <a:endParaRPr lang="en-US" sz="2000" dirty="0" smtClean="0"/>
          </a:p>
        </p:txBody>
      </p:sp>
      <p:sp>
        <p:nvSpPr>
          <p:cNvPr id="5" name="TextovéPole 4"/>
          <p:cNvSpPr txBox="1"/>
          <p:nvPr/>
        </p:nvSpPr>
        <p:spPr>
          <a:xfrm>
            <a:off x="653263" y="467571"/>
            <a:ext cx="7692083" cy="769441"/>
          </a:xfrm>
          <a:prstGeom prst="rect">
            <a:avLst/>
          </a:prstGeom>
          <a:noFill/>
        </p:spPr>
        <p:txBody>
          <a:bodyPr wrap="square" rtlCol="0">
            <a:spAutoFit/>
          </a:bodyPr>
          <a:lstStyle/>
          <a:p>
            <a:r>
              <a:rPr lang="cs-CZ" sz="2400" b="1" dirty="0" smtClean="0">
                <a:solidFill>
                  <a:srgbClr val="33CC33"/>
                </a:solidFill>
              </a:rPr>
              <a:t>Otázka:</a:t>
            </a:r>
            <a:r>
              <a:rPr lang="cs-CZ" sz="2000" b="1" dirty="0" smtClean="0">
                <a:solidFill>
                  <a:srgbClr val="33CC33"/>
                </a:solidFill>
              </a:rPr>
              <a:t> </a:t>
            </a:r>
            <a:r>
              <a:rPr lang="cs-CZ" sz="2000" dirty="0" smtClean="0"/>
              <a:t>Na obrázku je rodokmen rodiny, kde se vyskytuje určitý znak. O jaký typ dědičnosti se pravděpodobně jedná? Znak má 100% penetranci.</a:t>
            </a:r>
            <a:endParaRPr lang="en-US" sz="2000" dirty="0" smtClean="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5481" y="1732768"/>
            <a:ext cx="4761716" cy="2107458"/>
          </a:xfrm>
          <a:prstGeom prst="rect">
            <a:avLst/>
          </a:prstGeom>
        </p:spPr>
      </p:pic>
      <p:sp>
        <p:nvSpPr>
          <p:cNvPr id="4" name="TextovéPole 3"/>
          <p:cNvSpPr txBox="1"/>
          <p:nvPr/>
        </p:nvSpPr>
        <p:spPr>
          <a:xfrm>
            <a:off x="787078" y="4605454"/>
            <a:ext cx="7447552" cy="1785104"/>
          </a:xfrm>
          <a:prstGeom prst="rect">
            <a:avLst/>
          </a:prstGeom>
          <a:noFill/>
        </p:spPr>
        <p:txBody>
          <a:bodyPr wrap="none" rtlCol="0">
            <a:spAutoFit/>
          </a:bodyPr>
          <a:lstStyle/>
          <a:p>
            <a:pPr>
              <a:spcAft>
                <a:spcPts val="1200"/>
              </a:spcAft>
            </a:pPr>
            <a:r>
              <a:rPr lang="cs-CZ" sz="2000" b="1" dirty="0" smtClean="0"/>
              <a:t>Jak to poznám: </a:t>
            </a:r>
          </a:p>
          <a:p>
            <a:pPr marL="342900" indent="-342900">
              <a:spcAft>
                <a:spcPts val="1200"/>
              </a:spcAft>
              <a:buFont typeface="Arial" panose="020B0604020202020204" pitchFamily="34" charset="0"/>
              <a:buChar char="•"/>
            </a:pPr>
            <a:r>
              <a:rPr lang="cs-CZ" sz="2000" dirty="0" smtClean="0"/>
              <a:t>Znak se vyskytuje v každé generaci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dominantn</a:t>
            </a:r>
            <a:r>
              <a:rPr lang="cs-CZ" sz="2000" dirty="0" smtClean="0">
                <a:sym typeface="Wingdings" panose="05000000000000000000" pitchFamily="2" charset="2"/>
              </a:rPr>
              <a:t>í.</a:t>
            </a:r>
          </a:p>
          <a:p>
            <a:pPr marL="342900" indent="-342900">
              <a:spcAft>
                <a:spcPts val="1200"/>
              </a:spcAft>
              <a:buFont typeface="Arial" panose="020B0604020202020204" pitchFamily="34" charset="0"/>
              <a:buChar char="•"/>
            </a:pPr>
            <a:r>
              <a:rPr lang="cs-CZ" sz="2000" dirty="0" smtClean="0">
                <a:sym typeface="Wingdings" panose="05000000000000000000" pitchFamily="2" charset="2"/>
              </a:rPr>
              <a:t>Znak se vyskytuje stejně u mužů i žen </a:t>
            </a:r>
            <a:r>
              <a:rPr lang="en-US" sz="2000" dirty="0" smtClean="0">
                <a:sym typeface="Wingdings" panose="05000000000000000000" pitchFamily="2" charset="2"/>
              </a:rPr>
              <a:t> </a:t>
            </a:r>
            <a:r>
              <a:rPr lang="cs-CZ" sz="2000" dirty="0" smtClean="0">
                <a:sym typeface="Wingdings" panose="05000000000000000000" pitchFamily="2" charset="2"/>
              </a:rPr>
              <a:t>autosomální.</a:t>
            </a:r>
          </a:p>
          <a:p>
            <a:pPr marL="342900" indent="-342900">
              <a:spcAft>
                <a:spcPts val="1200"/>
              </a:spcAft>
              <a:buFont typeface="Arial" panose="020B0604020202020204" pitchFamily="34" charset="0"/>
              <a:buChar char="•"/>
            </a:pPr>
            <a:r>
              <a:rPr lang="cs-CZ" sz="2000" dirty="0" smtClean="0">
                <a:sym typeface="Wingdings" panose="05000000000000000000" pitchFamily="2" charset="2"/>
              </a:rPr>
              <a:t>Pokud by byl znak vázaný na X, nemůže muž přenést znak na syna. </a:t>
            </a:r>
            <a:endParaRPr lang="en-US" sz="2000" dirty="0" smtClean="0"/>
          </a:p>
        </p:txBody>
      </p:sp>
    </p:spTree>
    <p:extLst>
      <p:ext uri="{BB962C8B-B14F-4D97-AF65-F5344CB8AC3E}">
        <p14:creationId xmlns:p14="http://schemas.microsoft.com/office/powerpoint/2010/main" val="20293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53263" y="1609586"/>
            <a:ext cx="3182218" cy="2554545"/>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dirty="0" smtClean="0"/>
              <a:t>Autosomálně dominantní</a:t>
            </a:r>
          </a:p>
          <a:p>
            <a:pPr marL="342900" indent="-342900">
              <a:spcBef>
                <a:spcPts val="1800"/>
              </a:spcBef>
              <a:buFont typeface="Arial" panose="020B0604020202020204" pitchFamily="34" charset="0"/>
              <a:buChar char="•"/>
            </a:pPr>
            <a:r>
              <a:rPr lang="cs-CZ" sz="2000" dirty="0" smtClean="0"/>
              <a:t>Autosomálně recesivní</a:t>
            </a:r>
          </a:p>
          <a:p>
            <a:pPr marL="342900" indent="-342900">
              <a:spcBef>
                <a:spcPts val="1800"/>
              </a:spcBef>
              <a:buFont typeface="Arial" panose="020B0604020202020204" pitchFamily="34" charset="0"/>
              <a:buChar char="•"/>
            </a:pPr>
            <a:r>
              <a:rPr lang="cs-CZ" sz="2000" dirty="0" smtClean="0"/>
              <a:t>Vázaný na X dominantní</a:t>
            </a:r>
          </a:p>
          <a:p>
            <a:pPr marL="342900" indent="-342900">
              <a:spcBef>
                <a:spcPts val="1800"/>
              </a:spcBef>
              <a:buFont typeface="Arial" panose="020B0604020202020204" pitchFamily="34" charset="0"/>
              <a:buChar char="•"/>
            </a:pPr>
            <a:r>
              <a:rPr lang="cs-CZ" sz="2000" dirty="0" smtClean="0"/>
              <a:t>Vázaný na X recesivní</a:t>
            </a:r>
          </a:p>
          <a:p>
            <a:pPr marL="342900" indent="-342900">
              <a:spcBef>
                <a:spcPts val="1800"/>
              </a:spcBef>
              <a:buFont typeface="Arial" panose="020B0604020202020204" pitchFamily="34" charset="0"/>
              <a:buChar char="•"/>
            </a:pPr>
            <a:r>
              <a:rPr lang="cs-CZ" sz="2000" dirty="0" smtClean="0"/>
              <a:t>Vázaný na Y</a:t>
            </a:r>
            <a:endParaRPr lang="en-US" sz="2000" dirty="0" smtClean="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430" y="1609585"/>
            <a:ext cx="4691803" cy="2443269"/>
          </a:xfrm>
          <a:prstGeom prst="rect">
            <a:avLst/>
          </a:prstGeom>
        </p:spPr>
      </p:pic>
      <p:sp>
        <p:nvSpPr>
          <p:cNvPr id="5" name="TextovéPole 4"/>
          <p:cNvSpPr txBox="1"/>
          <p:nvPr/>
        </p:nvSpPr>
        <p:spPr>
          <a:xfrm>
            <a:off x="653263" y="467571"/>
            <a:ext cx="7692083" cy="769441"/>
          </a:xfrm>
          <a:prstGeom prst="rect">
            <a:avLst/>
          </a:prstGeom>
          <a:noFill/>
        </p:spPr>
        <p:txBody>
          <a:bodyPr wrap="square" rtlCol="0">
            <a:spAutoFit/>
          </a:bodyPr>
          <a:lstStyle/>
          <a:p>
            <a:r>
              <a:rPr lang="cs-CZ" sz="2400" b="1" dirty="0" smtClean="0">
                <a:solidFill>
                  <a:srgbClr val="33CC33"/>
                </a:solidFill>
              </a:rPr>
              <a:t>Otázka:</a:t>
            </a:r>
            <a:r>
              <a:rPr lang="cs-CZ" sz="2000" b="1" dirty="0" smtClean="0">
                <a:solidFill>
                  <a:srgbClr val="33CC33"/>
                </a:solidFill>
              </a:rPr>
              <a:t> </a:t>
            </a:r>
            <a:r>
              <a:rPr lang="cs-CZ" sz="2000" dirty="0" smtClean="0"/>
              <a:t>Na obrázku je rodokmen rodiny, kde se vyskytuje určitý znak. O jaký typ dědičnosti se pravděpodobně jedná? Znak má 100% penetranci.</a:t>
            </a:r>
            <a:endParaRPr lang="en-US" sz="2000" dirty="0" smtClean="0"/>
          </a:p>
        </p:txBody>
      </p:sp>
    </p:spTree>
    <p:extLst>
      <p:ext uri="{BB962C8B-B14F-4D97-AF65-F5344CB8AC3E}">
        <p14:creationId xmlns:p14="http://schemas.microsoft.com/office/powerpoint/2010/main" val="16098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53263" y="467571"/>
            <a:ext cx="7692083" cy="769441"/>
          </a:xfrm>
          <a:prstGeom prst="rect">
            <a:avLst/>
          </a:prstGeom>
          <a:noFill/>
        </p:spPr>
        <p:txBody>
          <a:bodyPr wrap="square" rtlCol="0">
            <a:spAutoFit/>
          </a:bodyPr>
          <a:lstStyle/>
          <a:p>
            <a:r>
              <a:rPr lang="cs-CZ" sz="2400" b="1" dirty="0" smtClean="0">
                <a:solidFill>
                  <a:srgbClr val="33CC33"/>
                </a:solidFill>
              </a:rPr>
              <a:t>Otázka:</a:t>
            </a:r>
            <a:r>
              <a:rPr lang="cs-CZ" sz="2000" b="1" dirty="0" smtClean="0">
                <a:solidFill>
                  <a:srgbClr val="33CC33"/>
                </a:solidFill>
              </a:rPr>
              <a:t> </a:t>
            </a:r>
            <a:r>
              <a:rPr lang="cs-CZ" sz="2000" dirty="0" smtClean="0"/>
              <a:t>Na obrázku je rodokmen rodiny, kde se vyskytuje určitý znak. O jaký typ dědičnosti se pravděpodobně jedná? Znak má 100% penetranci.</a:t>
            </a:r>
            <a:endParaRPr lang="en-US" sz="2000" dirty="0" smtClean="0"/>
          </a:p>
        </p:txBody>
      </p:sp>
      <p:sp>
        <p:nvSpPr>
          <p:cNvPr id="3" name="TextovéPole 2"/>
          <p:cNvSpPr txBox="1"/>
          <p:nvPr/>
        </p:nvSpPr>
        <p:spPr>
          <a:xfrm>
            <a:off x="653263" y="1609586"/>
            <a:ext cx="3182218" cy="2554545"/>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dirty="0" smtClean="0"/>
              <a:t>Autosomálně dominantní</a:t>
            </a:r>
          </a:p>
          <a:p>
            <a:pPr marL="342900" indent="-342900">
              <a:spcBef>
                <a:spcPts val="1800"/>
              </a:spcBef>
              <a:buFont typeface="Arial" panose="020B0604020202020204" pitchFamily="34" charset="0"/>
              <a:buChar char="•"/>
            </a:pPr>
            <a:r>
              <a:rPr lang="cs-CZ" sz="2000" dirty="0" smtClean="0"/>
              <a:t>Autosomálně recesivní</a:t>
            </a:r>
          </a:p>
          <a:p>
            <a:pPr marL="342900" indent="-342900">
              <a:spcBef>
                <a:spcPts val="1800"/>
              </a:spcBef>
              <a:buFont typeface="Arial" panose="020B0604020202020204" pitchFamily="34" charset="0"/>
              <a:buChar char="•"/>
            </a:pPr>
            <a:r>
              <a:rPr lang="cs-CZ" sz="2000" dirty="0" smtClean="0"/>
              <a:t>Vázaný na X dominantní</a:t>
            </a:r>
          </a:p>
          <a:p>
            <a:pPr marL="342900" indent="-342900">
              <a:spcBef>
                <a:spcPts val="1800"/>
              </a:spcBef>
              <a:buFont typeface="Arial" panose="020B0604020202020204" pitchFamily="34" charset="0"/>
              <a:buChar char="•"/>
            </a:pPr>
            <a:r>
              <a:rPr lang="cs-CZ" sz="2000" b="1" dirty="0" smtClean="0">
                <a:solidFill>
                  <a:srgbClr val="33CC33"/>
                </a:solidFill>
              </a:rPr>
              <a:t>Vázaný na X recesivní</a:t>
            </a:r>
          </a:p>
          <a:p>
            <a:pPr marL="342900" indent="-342900">
              <a:spcBef>
                <a:spcPts val="1800"/>
              </a:spcBef>
              <a:buFont typeface="Arial" panose="020B0604020202020204" pitchFamily="34" charset="0"/>
              <a:buChar char="•"/>
            </a:pPr>
            <a:r>
              <a:rPr lang="cs-CZ" sz="2000" dirty="0" smtClean="0"/>
              <a:t>Vázaný na Y</a:t>
            </a:r>
            <a:endParaRPr lang="en-US" sz="2000" dirty="0" smtClean="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430" y="1609585"/>
            <a:ext cx="4691803" cy="2443269"/>
          </a:xfrm>
          <a:prstGeom prst="rect">
            <a:avLst/>
          </a:prstGeom>
        </p:spPr>
      </p:pic>
      <p:sp>
        <p:nvSpPr>
          <p:cNvPr id="5" name="TextovéPole 4"/>
          <p:cNvSpPr txBox="1"/>
          <p:nvPr/>
        </p:nvSpPr>
        <p:spPr>
          <a:xfrm>
            <a:off x="653263" y="4398376"/>
            <a:ext cx="7587912" cy="2246769"/>
          </a:xfrm>
          <a:prstGeom prst="rect">
            <a:avLst/>
          </a:prstGeom>
          <a:noFill/>
        </p:spPr>
        <p:txBody>
          <a:bodyPr wrap="square" rtlCol="0">
            <a:spAutoFit/>
          </a:bodyPr>
          <a:lstStyle/>
          <a:p>
            <a:r>
              <a:rPr lang="cs-CZ" sz="2000" b="1" dirty="0" smtClean="0"/>
              <a:t>Jak to poznám?</a:t>
            </a:r>
          </a:p>
          <a:p>
            <a:pPr marL="342900" indent="-342900">
              <a:spcBef>
                <a:spcPts val="600"/>
              </a:spcBef>
              <a:buFont typeface="Arial" panose="020B0604020202020204" pitchFamily="34" charset="0"/>
              <a:buChar char="•"/>
            </a:pPr>
            <a:r>
              <a:rPr lang="cs-CZ" sz="2000" dirty="0" smtClean="0"/>
              <a:t>Není v každé generaci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recesivn</a:t>
            </a:r>
            <a:r>
              <a:rPr lang="cs-CZ" sz="2000" dirty="0" smtClean="0">
                <a:sym typeface="Wingdings" panose="05000000000000000000" pitchFamily="2" charset="2"/>
              </a:rPr>
              <a:t>í</a:t>
            </a:r>
          </a:p>
          <a:p>
            <a:pPr marL="342900" indent="-342900">
              <a:spcBef>
                <a:spcPts val="600"/>
              </a:spcBef>
              <a:buFont typeface="Arial" panose="020B0604020202020204" pitchFamily="34" charset="0"/>
              <a:buChar char="•"/>
            </a:pPr>
            <a:r>
              <a:rPr lang="cs-CZ" sz="2000" dirty="0" smtClean="0">
                <a:sym typeface="Wingdings" panose="05000000000000000000" pitchFamily="2" charset="2"/>
              </a:rPr>
              <a:t>Postiženo je častěji </a:t>
            </a:r>
            <a:r>
              <a:rPr lang="cs-CZ" sz="2000" dirty="0" err="1" smtClean="0">
                <a:sym typeface="Wingdings" panose="05000000000000000000" pitchFamily="2" charset="2"/>
              </a:rPr>
              <a:t>heterogametické</a:t>
            </a:r>
            <a:r>
              <a:rPr lang="cs-CZ" sz="2000" dirty="0" smtClean="0">
                <a:sym typeface="Wingdings" panose="05000000000000000000" pitchFamily="2" charset="2"/>
              </a:rPr>
              <a:t> pohlaví.</a:t>
            </a:r>
          </a:p>
          <a:p>
            <a:pPr marL="342900" indent="-342900">
              <a:spcBef>
                <a:spcPts val="600"/>
              </a:spcBef>
              <a:buFont typeface="Arial" panose="020B0604020202020204" pitchFamily="34" charset="0"/>
              <a:buChar char="•"/>
            </a:pPr>
            <a:r>
              <a:rPr lang="cs-CZ" sz="2000" dirty="0" smtClean="0">
                <a:sym typeface="Wingdings" panose="05000000000000000000" pitchFamily="2" charset="2"/>
              </a:rPr>
              <a:t>Postižený muž nemůže přenést postiženou alelu na své syny.</a:t>
            </a:r>
          </a:p>
          <a:p>
            <a:pPr marL="342900" indent="-342900">
              <a:spcBef>
                <a:spcPts val="600"/>
              </a:spcBef>
              <a:buFont typeface="Arial" panose="020B0604020202020204" pitchFamily="34" charset="0"/>
              <a:buChar char="•"/>
            </a:pPr>
            <a:r>
              <a:rPr lang="cs-CZ" sz="2000" dirty="0" smtClean="0">
                <a:sym typeface="Wingdings" panose="05000000000000000000" pitchFamily="2" charset="2"/>
              </a:rPr>
              <a:t>Postižený muž přenese postiženou alelu na všechny své dcery (přenašečky), které je mohou přenést na své syny.  </a:t>
            </a:r>
            <a:endParaRPr lang="en-US" sz="2000" dirty="0" smtClean="0"/>
          </a:p>
        </p:txBody>
      </p:sp>
    </p:spTree>
    <p:extLst>
      <p:ext uri="{BB962C8B-B14F-4D97-AF65-F5344CB8AC3E}">
        <p14:creationId xmlns:p14="http://schemas.microsoft.com/office/powerpoint/2010/main" val="172898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53263" y="1932971"/>
            <a:ext cx="3182218" cy="2554545"/>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dirty="0" smtClean="0"/>
              <a:t>Autosomálně dominantní</a:t>
            </a:r>
          </a:p>
          <a:p>
            <a:pPr marL="342900" indent="-342900">
              <a:spcBef>
                <a:spcPts val="1800"/>
              </a:spcBef>
              <a:buFont typeface="Arial" panose="020B0604020202020204" pitchFamily="34" charset="0"/>
              <a:buChar char="•"/>
            </a:pPr>
            <a:r>
              <a:rPr lang="cs-CZ" sz="2000" dirty="0" smtClean="0"/>
              <a:t>Autosomálně recesivní</a:t>
            </a:r>
          </a:p>
          <a:p>
            <a:pPr marL="342900" indent="-342900">
              <a:spcBef>
                <a:spcPts val="1800"/>
              </a:spcBef>
              <a:buFont typeface="Arial" panose="020B0604020202020204" pitchFamily="34" charset="0"/>
              <a:buChar char="•"/>
            </a:pPr>
            <a:r>
              <a:rPr lang="cs-CZ" sz="2000" dirty="0" smtClean="0"/>
              <a:t>Vázaný na X dominantní</a:t>
            </a:r>
          </a:p>
          <a:p>
            <a:pPr marL="342900" indent="-342900">
              <a:spcBef>
                <a:spcPts val="1800"/>
              </a:spcBef>
              <a:buFont typeface="Arial" panose="020B0604020202020204" pitchFamily="34" charset="0"/>
              <a:buChar char="•"/>
            </a:pPr>
            <a:r>
              <a:rPr lang="cs-CZ" sz="2000" dirty="0" smtClean="0"/>
              <a:t>Vázaný na X recesivní</a:t>
            </a:r>
          </a:p>
          <a:p>
            <a:pPr marL="342900" indent="-342900">
              <a:spcBef>
                <a:spcPts val="1800"/>
              </a:spcBef>
              <a:buFont typeface="Arial" panose="020B0604020202020204" pitchFamily="34" charset="0"/>
              <a:buChar char="•"/>
            </a:pPr>
            <a:r>
              <a:rPr lang="cs-CZ" sz="2000" dirty="0" smtClean="0"/>
              <a:t>Vázaný na Y</a:t>
            </a:r>
            <a:endParaRPr lang="en-US" sz="2000" dirty="0" smtClean="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4109" y="1932971"/>
            <a:ext cx="4294828" cy="2268639"/>
          </a:xfrm>
          <a:prstGeom prst="rect">
            <a:avLst/>
          </a:prstGeom>
        </p:spPr>
      </p:pic>
      <p:sp>
        <p:nvSpPr>
          <p:cNvPr id="6" name="TextovéPole 5"/>
          <p:cNvSpPr txBox="1"/>
          <p:nvPr/>
        </p:nvSpPr>
        <p:spPr>
          <a:xfrm>
            <a:off x="653263" y="467571"/>
            <a:ext cx="7692083" cy="769441"/>
          </a:xfrm>
          <a:prstGeom prst="rect">
            <a:avLst/>
          </a:prstGeom>
          <a:noFill/>
        </p:spPr>
        <p:txBody>
          <a:bodyPr wrap="square" rtlCol="0">
            <a:spAutoFit/>
          </a:bodyPr>
          <a:lstStyle/>
          <a:p>
            <a:r>
              <a:rPr lang="cs-CZ" sz="2400" b="1" dirty="0" smtClean="0">
                <a:solidFill>
                  <a:srgbClr val="33CC33"/>
                </a:solidFill>
              </a:rPr>
              <a:t>Otázka:</a:t>
            </a:r>
            <a:r>
              <a:rPr lang="cs-CZ" sz="2000" b="1" dirty="0" smtClean="0">
                <a:solidFill>
                  <a:srgbClr val="33CC33"/>
                </a:solidFill>
              </a:rPr>
              <a:t> </a:t>
            </a:r>
            <a:r>
              <a:rPr lang="cs-CZ" sz="2000" dirty="0" smtClean="0"/>
              <a:t>Na obrázku je rodokmen rodiny, kde se vyskytuje určitý znak. O jaký typ dědičnosti se pravděpodobně jedná? Znak má 100% penetranci.</a:t>
            </a:r>
            <a:endParaRPr lang="en-US" sz="2000" dirty="0" smtClean="0"/>
          </a:p>
        </p:txBody>
      </p:sp>
    </p:spTree>
    <p:extLst>
      <p:ext uri="{BB962C8B-B14F-4D97-AF65-F5344CB8AC3E}">
        <p14:creationId xmlns:p14="http://schemas.microsoft.com/office/powerpoint/2010/main" val="35161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53263" y="1932971"/>
            <a:ext cx="3182218" cy="2554545"/>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dirty="0" smtClean="0"/>
              <a:t>Autosomálně dominantní</a:t>
            </a:r>
          </a:p>
          <a:p>
            <a:pPr marL="342900" indent="-342900">
              <a:spcBef>
                <a:spcPts val="1800"/>
              </a:spcBef>
              <a:buFont typeface="Arial" panose="020B0604020202020204" pitchFamily="34" charset="0"/>
              <a:buChar char="•"/>
            </a:pPr>
            <a:r>
              <a:rPr lang="cs-CZ" sz="2000" dirty="0" smtClean="0"/>
              <a:t>Autosomálně recesivní</a:t>
            </a:r>
          </a:p>
          <a:p>
            <a:pPr marL="342900" indent="-342900">
              <a:spcBef>
                <a:spcPts val="1800"/>
              </a:spcBef>
              <a:buFont typeface="Arial" panose="020B0604020202020204" pitchFamily="34" charset="0"/>
              <a:buChar char="•"/>
            </a:pPr>
            <a:r>
              <a:rPr lang="cs-CZ" sz="2000" b="1" dirty="0" smtClean="0">
                <a:solidFill>
                  <a:srgbClr val="33CC33"/>
                </a:solidFill>
              </a:rPr>
              <a:t>Vázaný na X dominantní</a:t>
            </a:r>
          </a:p>
          <a:p>
            <a:pPr marL="342900" indent="-342900">
              <a:spcBef>
                <a:spcPts val="1800"/>
              </a:spcBef>
              <a:buFont typeface="Arial" panose="020B0604020202020204" pitchFamily="34" charset="0"/>
              <a:buChar char="•"/>
            </a:pPr>
            <a:r>
              <a:rPr lang="cs-CZ" sz="2000" dirty="0" smtClean="0"/>
              <a:t>Vázaný na X recesivní</a:t>
            </a:r>
          </a:p>
          <a:p>
            <a:pPr marL="342900" indent="-342900">
              <a:spcBef>
                <a:spcPts val="1800"/>
              </a:spcBef>
              <a:buFont typeface="Arial" panose="020B0604020202020204" pitchFamily="34" charset="0"/>
              <a:buChar char="•"/>
            </a:pPr>
            <a:r>
              <a:rPr lang="cs-CZ" sz="2000" dirty="0" smtClean="0"/>
              <a:t>Vázaný na Y</a:t>
            </a:r>
            <a:endParaRPr lang="en-US" sz="2000" dirty="0" smtClean="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4109" y="1932971"/>
            <a:ext cx="4294828" cy="2268639"/>
          </a:xfrm>
          <a:prstGeom prst="rect">
            <a:avLst/>
          </a:prstGeom>
        </p:spPr>
      </p:pic>
      <p:sp>
        <p:nvSpPr>
          <p:cNvPr id="5" name="TextovéPole 4"/>
          <p:cNvSpPr txBox="1"/>
          <p:nvPr/>
        </p:nvSpPr>
        <p:spPr>
          <a:xfrm>
            <a:off x="3094446" y="4683851"/>
            <a:ext cx="5904588" cy="1862048"/>
          </a:xfrm>
          <a:prstGeom prst="rect">
            <a:avLst/>
          </a:prstGeom>
          <a:noFill/>
        </p:spPr>
        <p:txBody>
          <a:bodyPr wrap="square" rtlCol="0">
            <a:spAutoFit/>
          </a:bodyPr>
          <a:lstStyle/>
          <a:p>
            <a:pPr>
              <a:spcAft>
                <a:spcPts val="600"/>
              </a:spcAft>
            </a:pPr>
            <a:r>
              <a:rPr lang="cs-CZ" sz="2000" b="1" dirty="0" smtClean="0"/>
              <a:t>Jak to poznám?</a:t>
            </a:r>
          </a:p>
          <a:p>
            <a:pPr marL="342900" indent="-342900">
              <a:spcAft>
                <a:spcPts val="600"/>
              </a:spcAft>
              <a:buFont typeface="Arial" panose="020B0604020202020204" pitchFamily="34" charset="0"/>
              <a:buChar char="•"/>
            </a:pPr>
            <a:r>
              <a:rPr lang="cs-CZ" sz="2000" dirty="0" smtClean="0"/>
              <a:t>Vyskytuje se v každé generaci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dominantní</a:t>
            </a:r>
          </a:p>
          <a:p>
            <a:pPr marL="342900" indent="-342900">
              <a:spcAft>
                <a:spcPts val="600"/>
              </a:spcAft>
              <a:buFont typeface="Arial" panose="020B0604020202020204" pitchFamily="34" charset="0"/>
              <a:buChar char="•"/>
            </a:pPr>
            <a:r>
              <a:rPr lang="cs-CZ" sz="2000" dirty="0" smtClean="0">
                <a:sym typeface="Wingdings" panose="05000000000000000000" pitchFamily="2" charset="2"/>
              </a:rPr>
              <a:t>Postižení muži mají postižené dcery (syny ne).</a:t>
            </a:r>
          </a:p>
          <a:p>
            <a:pPr marL="342900" indent="-342900">
              <a:spcAft>
                <a:spcPts val="600"/>
              </a:spcAft>
              <a:buFont typeface="Arial" panose="020B0604020202020204" pitchFamily="34" charset="0"/>
              <a:buChar char="•"/>
            </a:pPr>
            <a:r>
              <a:rPr lang="cs-CZ" sz="2000" dirty="0" smtClean="0"/>
              <a:t>Heterozygotní postižené ženy mají postižené dcery i syny. </a:t>
            </a:r>
            <a:endParaRPr lang="en-US" sz="2000" dirty="0" smtClean="0"/>
          </a:p>
        </p:txBody>
      </p:sp>
      <p:sp>
        <p:nvSpPr>
          <p:cNvPr id="6" name="TextovéPole 5"/>
          <p:cNvSpPr txBox="1"/>
          <p:nvPr/>
        </p:nvSpPr>
        <p:spPr>
          <a:xfrm>
            <a:off x="653263" y="467571"/>
            <a:ext cx="7692083" cy="769441"/>
          </a:xfrm>
          <a:prstGeom prst="rect">
            <a:avLst/>
          </a:prstGeom>
          <a:noFill/>
        </p:spPr>
        <p:txBody>
          <a:bodyPr wrap="square" rtlCol="0">
            <a:spAutoFit/>
          </a:bodyPr>
          <a:lstStyle/>
          <a:p>
            <a:r>
              <a:rPr lang="cs-CZ" sz="2400" b="1" dirty="0" smtClean="0">
                <a:solidFill>
                  <a:srgbClr val="33CC33"/>
                </a:solidFill>
              </a:rPr>
              <a:t>Otázka:</a:t>
            </a:r>
            <a:r>
              <a:rPr lang="cs-CZ" sz="2000" b="1" dirty="0" smtClean="0">
                <a:solidFill>
                  <a:srgbClr val="33CC33"/>
                </a:solidFill>
              </a:rPr>
              <a:t> </a:t>
            </a:r>
            <a:r>
              <a:rPr lang="cs-CZ" sz="2000" dirty="0" smtClean="0"/>
              <a:t>Na obrázku je rodokmen rodiny, kde se vyskytuje určitý znak. O jaký typ dědičnosti se pravděpodobně jedná? Znak má 100% penetranci.</a:t>
            </a:r>
            <a:endParaRPr lang="en-US" sz="2000" dirty="0" smtClean="0"/>
          </a:p>
        </p:txBody>
      </p:sp>
    </p:spTree>
    <p:extLst>
      <p:ext uri="{BB962C8B-B14F-4D97-AF65-F5344CB8AC3E}">
        <p14:creationId xmlns:p14="http://schemas.microsoft.com/office/powerpoint/2010/main" val="25945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42295" y="-72346"/>
            <a:ext cx="8458200" cy="1325563"/>
          </a:xfrm>
        </p:spPr>
        <p:txBody>
          <a:bodyPr>
            <a:normAutofit/>
          </a:bodyPr>
          <a:lstStyle/>
          <a:p>
            <a:r>
              <a:rPr lang="cs-CZ" sz="4000" dirty="0">
                <a:solidFill>
                  <a:srgbClr val="C00000"/>
                </a:solidFill>
              </a:rPr>
              <a:t>Hemofilie – příklad choroby vázané na X</a:t>
            </a:r>
            <a:endParaRPr lang="en-US" sz="4000" dirty="0">
              <a:solidFill>
                <a:srgbClr val="C00000"/>
              </a:solidFill>
            </a:endParaRPr>
          </a:p>
        </p:txBody>
      </p:sp>
      <p:sp>
        <p:nvSpPr>
          <p:cNvPr id="3" name="TextovéPole 2"/>
          <p:cNvSpPr txBox="1"/>
          <p:nvPr/>
        </p:nvSpPr>
        <p:spPr>
          <a:xfrm>
            <a:off x="342295" y="1164794"/>
            <a:ext cx="8166085" cy="116955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Hemofilie = chorobná krvácivost způsobená poruchou srážení krve</a:t>
            </a:r>
          </a:p>
          <a:p>
            <a:pPr marL="342900" indent="-342900">
              <a:spcBef>
                <a:spcPts val="1200"/>
              </a:spcBef>
              <a:buFont typeface="Arial" panose="020B0604020202020204" pitchFamily="34" charset="0"/>
              <a:buChar char="•"/>
            </a:pPr>
            <a:r>
              <a:rPr lang="cs-CZ" sz="2000" dirty="0" smtClean="0"/>
              <a:t>Dříve smrtelná nemoc, dnes lze příznaky léčit podáváním chybějícího srážlivého faktoru</a:t>
            </a:r>
            <a:endParaRPr lang="en-US" sz="20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248" y="2603082"/>
            <a:ext cx="5575001" cy="3964986"/>
          </a:xfrm>
          <a:prstGeom prst="rect">
            <a:avLst/>
          </a:prstGeom>
        </p:spPr>
      </p:pic>
      <p:sp>
        <p:nvSpPr>
          <p:cNvPr id="5" name="TextovéPole 4"/>
          <p:cNvSpPr txBox="1"/>
          <p:nvPr/>
        </p:nvSpPr>
        <p:spPr>
          <a:xfrm>
            <a:off x="342295" y="5822164"/>
            <a:ext cx="2821260" cy="707886"/>
          </a:xfrm>
          <a:prstGeom prst="rect">
            <a:avLst/>
          </a:prstGeom>
          <a:noFill/>
        </p:spPr>
        <p:txBody>
          <a:bodyPr wrap="square" rtlCol="0">
            <a:spAutoFit/>
          </a:bodyPr>
          <a:lstStyle/>
          <a:p>
            <a:r>
              <a:rPr lang="cs-CZ" sz="2000" b="1" dirty="0" smtClean="0">
                <a:solidFill>
                  <a:srgbClr val="FF0000"/>
                </a:solidFill>
              </a:rPr>
              <a:t>Geny pro faktor VIII a IX na chromosomu X</a:t>
            </a:r>
            <a:endParaRPr lang="en-US" sz="2000" b="1" dirty="0">
              <a:solidFill>
                <a:srgbClr val="FF0000"/>
              </a:solidFill>
            </a:endParaRPr>
          </a:p>
        </p:txBody>
      </p:sp>
      <p:pic>
        <p:nvPicPr>
          <p:cNvPr id="36866" name="Picture 2"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8023" y="2334345"/>
            <a:ext cx="1952005" cy="171187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088023" y="3999006"/>
            <a:ext cx="1372299" cy="369332"/>
          </a:xfrm>
          <a:prstGeom prst="rect">
            <a:avLst/>
          </a:prstGeom>
          <a:noFill/>
        </p:spPr>
        <p:txBody>
          <a:bodyPr wrap="none" rtlCol="0">
            <a:spAutoFit/>
          </a:bodyPr>
          <a:lstStyle/>
          <a:p>
            <a:r>
              <a:rPr lang="cs-CZ" dirty="0" smtClean="0"/>
              <a:t>křečík čínský</a:t>
            </a:r>
            <a:endParaRPr lang="en-US" dirty="0"/>
          </a:p>
        </p:txBody>
      </p:sp>
      <p:pic>
        <p:nvPicPr>
          <p:cNvPr id="36868" name="Picture 4" descr="Top, Helicobacter pylori bacteria use filaments called flagella for locomotion. At the base of each flagellum is a complex structure of proteins that acts like a motor to make the filament rotate. Middle, protein fibres called fibrin trap red blood cells. When a wound occurs, a complex series of molecular reactions, including fibrin formation, causes blood to clot. According to intelligent design, such biochemical systems are irreducibly complex—like the mousetrap (bottom), they could not perform their function if they were missing any of their par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4230" y="4948660"/>
            <a:ext cx="1754150" cy="175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5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9327" y="0"/>
            <a:ext cx="7886700" cy="1325563"/>
          </a:xfrm>
        </p:spPr>
        <p:txBody>
          <a:bodyPr>
            <a:normAutofit/>
          </a:bodyPr>
          <a:lstStyle/>
          <a:p>
            <a:pPr algn="ctr"/>
            <a:r>
              <a:rPr lang="cs-CZ" sz="4000" dirty="0">
                <a:solidFill>
                  <a:srgbClr val="C00000"/>
                </a:solidFill>
              </a:rPr>
              <a:t>Jak se dědí pohlavní chromosomy</a:t>
            </a:r>
          </a:p>
        </p:txBody>
      </p:sp>
      <p:graphicFrame>
        <p:nvGraphicFramePr>
          <p:cNvPr id="3" name="Object 6"/>
          <p:cNvGraphicFramePr>
            <a:graphicFrameLocks noChangeAspect="1"/>
          </p:cNvGraphicFramePr>
          <p:nvPr>
            <p:extLst>
              <p:ext uri="{D42A27DB-BD31-4B8C-83A1-F6EECF244321}">
                <p14:modId xmlns:p14="http://schemas.microsoft.com/office/powerpoint/2010/main" val="447345293"/>
              </p:ext>
            </p:extLst>
          </p:nvPr>
        </p:nvGraphicFramePr>
        <p:xfrm>
          <a:off x="7791479" y="1616659"/>
          <a:ext cx="1238280" cy="2267403"/>
        </p:xfrm>
        <a:graphic>
          <a:graphicData uri="http://schemas.openxmlformats.org/presentationml/2006/ole">
            <mc:AlternateContent xmlns:mc="http://schemas.openxmlformats.org/markup-compatibility/2006">
              <mc:Choice xmlns:v="urn:schemas-microsoft-com:vml" Requires="v">
                <p:oleObj spid="_x0000_s3324" name="Image" r:id="rId4" imgW="2014903" imgH="3685663" progId="Photoshop.Image.5">
                  <p:embed/>
                </p:oleObj>
              </mc:Choice>
              <mc:Fallback>
                <p:oleObj name="Image" r:id="rId4" imgW="2014903" imgH="36856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479" y="1616659"/>
                        <a:ext cx="1238280" cy="2267403"/>
                      </a:xfrm>
                      <a:prstGeom prst="rect">
                        <a:avLst/>
                      </a:prstGeom>
                      <a:noFill/>
                      <a:ln>
                        <a:noFill/>
                      </a:ln>
                      <a:effectLst/>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3617927939"/>
              </p:ext>
            </p:extLst>
          </p:nvPr>
        </p:nvGraphicFramePr>
        <p:xfrm>
          <a:off x="141304" y="1391630"/>
          <a:ext cx="1256045" cy="2313768"/>
        </p:xfrm>
        <a:graphic>
          <a:graphicData uri="http://schemas.openxmlformats.org/presentationml/2006/ole">
            <mc:AlternateContent xmlns:mc="http://schemas.openxmlformats.org/markup-compatibility/2006">
              <mc:Choice xmlns:v="urn:schemas-microsoft-com:vml" Requires="v">
                <p:oleObj spid="_x0000_s3325" name="Image" r:id="rId6" imgW="1832007" imgH="3466463" progId="Photoshop.Image.5">
                  <p:embed/>
                </p:oleObj>
              </mc:Choice>
              <mc:Fallback>
                <p:oleObj name="Image" r:id="rId6" imgW="1832007" imgH="34664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304" y="1391630"/>
                        <a:ext cx="1256045" cy="2313768"/>
                      </a:xfrm>
                      <a:prstGeom prst="rect">
                        <a:avLst/>
                      </a:prstGeom>
                      <a:noFill/>
                      <a:ln>
                        <a:noFill/>
                      </a:ln>
                      <a:effectLst/>
                      <a:extLst/>
                    </p:spPr>
                  </p:pic>
                </p:oleObj>
              </mc:Fallback>
            </mc:AlternateContent>
          </a:graphicData>
        </a:graphic>
      </p:graphicFrame>
      <p:pic>
        <p:nvPicPr>
          <p:cNvPr id="6" name="Obráze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2899" y="4236140"/>
            <a:ext cx="1278849" cy="1282179"/>
          </a:xfrm>
          <a:prstGeom prst="rect">
            <a:avLst/>
          </a:prstGeom>
        </p:spPr>
      </p:pic>
      <p:pic>
        <p:nvPicPr>
          <p:cNvPr id="17" name="Obráze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4165" y="4195254"/>
            <a:ext cx="2691860" cy="1499366"/>
          </a:xfrm>
          <a:prstGeom prst="rect">
            <a:avLst/>
          </a:prstGeom>
        </p:spPr>
      </p:pic>
      <p:sp>
        <p:nvSpPr>
          <p:cNvPr id="27" name="TextovéPole 26"/>
          <p:cNvSpPr txBox="1"/>
          <p:nvPr/>
        </p:nvSpPr>
        <p:spPr>
          <a:xfrm>
            <a:off x="902259" y="6085234"/>
            <a:ext cx="2943691" cy="430887"/>
          </a:xfrm>
          <a:prstGeom prst="rect">
            <a:avLst/>
          </a:prstGeom>
          <a:noFill/>
        </p:spPr>
        <p:txBody>
          <a:bodyPr wrap="none" rtlCol="0">
            <a:spAutoFit/>
          </a:bodyPr>
          <a:lstStyle/>
          <a:p>
            <a:r>
              <a:rPr lang="cs-CZ" sz="2200" dirty="0" err="1" smtClean="0"/>
              <a:t>homogametické</a:t>
            </a:r>
            <a:r>
              <a:rPr lang="cs-CZ" sz="2200" dirty="0" smtClean="0"/>
              <a:t> pohlaví</a:t>
            </a:r>
          </a:p>
        </p:txBody>
      </p:sp>
      <p:sp>
        <p:nvSpPr>
          <p:cNvPr id="28" name="TextovéPole 27"/>
          <p:cNvSpPr txBox="1"/>
          <p:nvPr/>
        </p:nvSpPr>
        <p:spPr>
          <a:xfrm>
            <a:off x="5144244" y="6085234"/>
            <a:ext cx="3005118" cy="430887"/>
          </a:xfrm>
          <a:prstGeom prst="rect">
            <a:avLst/>
          </a:prstGeom>
          <a:noFill/>
        </p:spPr>
        <p:txBody>
          <a:bodyPr wrap="none" rtlCol="0">
            <a:spAutoFit/>
          </a:bodyPr>
          <a:lstStyle/>
          <a:p>
            <a:r>
              <a:rPr lang="cs-CZ" sz="2200" dirty="0" err="1" smtClean="0"/>
              <a:t>heterogametické</a:t>
            </a:r>
            <a:r>
              <a:rPr lang="cs-CZ" sz="2200" dirty="0" smtClean="0"/>
              <a:t> pohlaví</a:t>
            </a:r>
          </a:p>
        </p:txBody>
      </p:sp>
      <p:pic>
        <p:nvPicPr>
          <p:cNvPr id="29" name="Obrázek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3326" y="1265837"/>
            <a:ext cx="3008153" cy="2320625"/>
          </a:xfrm>
          <a:prstGeom prst="rect">
            <a:avLst/>
          </a:prstGeom>
        </p:spPr>
      </p:pic>
      <p:pic>
        <p:nvPicPr>
          <p:cNvPr id="30" name="Obrázek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4103" y="1290768"/>
            <a:ext cx="2977583" cy="2295694"/>
          </a:xfrm>
          <a:prstGeom prst="rect">
            <a:avLst/>
          </a:prstGeom>
        </p:spPr>
      </p:pic>
      <p:sp>
        <p:nvSpPr>
          <p:cNvPr id="31" name="TextovéPole 30"/>
          <p:cNvSpPr txBox="1"/>
          <p:nvPr/>
        </p:nvSpPr>
        <p:spPr>
          <a:xfrm>
            <a:off x="957483" y="4510595"/>
            <a:ext cx="1125416" cy="769441"/>
          </a:xfrm>
          <a:prstGeom prst="rect">
            <a:avLst/>
          </a:prstGeom>
          <a:noFill/>
        </p:spPr>
        <p:txBody>
          <a:bodyPr wrap="square" rtlCol="0">
            <a:spAutoFit/>
          </a:bodyPr>
          <a:lstStyle/>
          <a:p>
            <a:r>
              <a:rPr lang="cs-CZ" sz="2200" dirty="0" smtClean="0"/>
              <a:t>100%</a:t>
            </a:r>
          </a:p>
          <a:p>
            <a:r>
              <a:rPr lang="cs-CZ" sz="2200" dirty="0" smtClean="0"/>
              <a:t>vajíček</a:t>
            </a:r>
          </a:p>
        </p:txBody>
      </p:sp>
      <p:sp>
        <p:nvSpPr>
          <p:cNvPr id="32" name="TextovéPole 31"/>
          <p:cNvSpPr txBox="1"/>
          <p:nvPr/>
        </p:nvSpPr>
        <p:spPr>
          <a:xfrm>
            <a:off x="4420763" y="4195254"/>
            <a:ext cx="2291024" cy="430887"/>
          </a:xfrm>
          <a:prstGeom prst="rect">
            <a:avLst/>
          </a:prstGeom>
          <a:noFill/>
        </p:spPr>
        <p:txBody>
          <a:bodyPr wrap="square" rtlCol="0">
            <a:spAutoFit/>
          </a:bodyPr>
          <a:lstStyle/>
          <a:p>
            <a:r>
              <a:rPr lang="cs-CZ" sz="2200" dirty="0" smtClean="0"/>
              <a:t>50% spermií</a:t>
            </a:r>
          </a:p>
        </p:txBody>
      </p:sp>
      <p:sp>
        <p:nvSpPr>
          <p:cNvPr id="33" name="TextovéPole 32"/>
          <p:cNvSpPr txBox="1"/>
          <p:nvPr/>
        </p:nvSpPr>
        <p:spPr>
          <a:xfrm>
            <a:off x="4420763" y="5107528"/>
            <a:ext cx="2291024" cy="430887"/>
          </a:xfrm>
          <a:prstGeom prst="rect">
            <a:avLst/>
          </a:prstGeom>
          <a:noFill/>
        </p:spPr>
        <p:txBody>
          <a:bodyPr wrap="square" rtlCol="0">
            <a:spAutoFit/>
          </a:bodyPr>
          <a:lstStyle/>
          <a:p>
            <a:r>
              <a:rPr lang="cs-CZ" sz="2200" dirty="0" smtClean="0"/>
              <a:t>50% spermií</a:t>
            </a:r>
          </a:p>
        </p:txBody>
      </p:sp>
    </p:spTree>
    <p:extLst>
      <p:ext uri="{BB962C8B-B14F-4D97-AF65-F5344CB8AC3E}">
        <p14:creationId xmlns:p14="http://schemas.microsoft.com/office/powerpoint/2010/main" val="373237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2"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7896" y="-89617"/>
            <a:ext cx="7886700" cy="1325563"/>
          </a:xfrm>
        </p:spPr>
        <p:txBody>
          <a:bodyPr vert="horz" lIns="91440" tIns="45720" rIns="91440" bIns="45720" rtlCol="0" anchor="ctr">
            <a:normAutofit/>
          </a:bodyPr>
          <a:lstStyle/>
          <a:p>
            <a:pPr algn="ctr"/>
            <a:r>
              <a:rPr lang="cs-CZ" sz="4000" dirty="0">
                <a:solidFill>
                  <a:srgbClr val="C00000"/>
                </a:solidFill>
              </a:rPr>
              <a:t>Hemofilie v královských rodinách</a:t>
            </a:r>
            <a:endParaRPr lang="en-US" sz="4000" dirty="0">
              <a:solidFill>
                <a:srgbClr val="C00000"/>
              </a:solidFill>
            </a:endParaRPr>
          </a:p>
        </p:txBody>
      </p:sp>
      <p:grpSp>
        <p:nvGrpSpPr>
          <p:cNvPr id="6" name="Skupina 5"/>
          <p:cNvGrpSpPr/>
          <p:nvPr/>
        </p:nvGrpSpPr>
        <p:grpSpPr>
          <a:xfrm>
            <a:off x="894303" y="1235946"/>
            <a:ext cx="7690293" cy="5516545"/>
            <a:chOff x="1016689" y="1828800"/>
            <a:chExt cx="7567907" cy="5364314"/>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689" y="1828800"/>
              <a:ext cx="7567907" cy="5364314"/>
            </a:xfrm>
            <a:prstGeom prst="rect">
              <a:avLst/>
            </a:prstGeom>
          </p:spPr>
        </p:pic>
        <p:sp>
          <p:nvSpPr>
            <p:cNvPr id="5" name="Obdélník 4"/>
            <p:cNvSpPr/>
            <p:nvPr/>
          </p:nvSpPr>
          <p:spPr>
            <a:xfrm>
              <a:off x="2870371" y="1828800"/>
              <a:ext cx="3888712" cy="341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3" name="Picture 2" descr="https://upload.wikimedia.org/wikipedia/commons/thumb/7/77/The_Young_Queen_Victoria.jpg/220px-The_Young_Queen_Victor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078" y="984739"/>
            <a:ext cx="1085293" cy="147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294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7896" y="-89617"/>
            <a:ext cx="7886700" cy="1325563"/>
          </a:xfrm>
        </p:spPr>
        <p:txBody>
          <a:bodyPr vert="horz" lIns="91440" tIns="45720" rIns="91440" bIns="45720" rtlCol="0" anchor="ctr">
            <a:normAutofit/>
          </a:bodyPr>
          <a:lstStyle/>
          <a:p>
            <a:pPr algn="ctr"/>
            <a:r>
              <a:rPr lang="cs-CZ" sz="4000" dirty="0">
                <a:solidFill>
                  <a:srgbClr val="C00000"/>
                </a:solidFill>
              </a:rPr>
              <a:t>Hemofilie v královských rodinách</a:t>
            </a:r>
            <a:endParaRPr lang="en-US" sz="4000" dirty="0">
              <a:solidFill>
                <a:srgbClr val="C00000"/>
              </a:solidFill>
            </a:endParaRPr>
          </a:p>
        </p:txBody>
      </p:sp>
      <p:grpSp>
        <p:nvGrpSpPr>
          <p:cNvPr id="6" name="Skupina 5"/>
          <p:cNvGrpSpPr/>
          <p:nvPr/>
        </p:nvGrpSpPr>
        <p:grpSpPr>
          <a:xfrm>
            <a:off x="894303" y="1235946"/>
            <a:ext cx="7690293" cy="5516545"/>
            <a:chOff x="1016689" y="1828800"/>
            <a:chExt cx="7567907" cy="5364314"/>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689" y="1828800"/>
              <a:ext cx="7567907" cy="5364314"/>
            </a:xfrm>
            <a:prstGeom prst="rect">
              <a:avLst/>
            </a:prstGeom>
          </p:spPr>
        </p:pic>
        <p:sp>
          <p:nvSpPr>
            <p:cNvPr id="5" name="Obdélník 4"/>
            <p:cNvSpPr/>
            <p:nvPr/>
          </p:nvSpPr>
          <p:spPr>
            <a:xfrm>
              <a:off x="2870371" y="1828800"/>
              <a:ext cx="3888712" cy="341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3" name="Picture 2" descr="https://upload.wikimedia.org/wikipedia/commons/thumb/7/77/The_Young_Queen_Victoria.jpg/220px-The_Young_Queen_Victor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078" y="984739"/>
            <a:ext cx="1085293" cy="1470079"/>
          </a:xfrm>
          <a:prstGeom prst="rect">
            <a:avLst/>
          </a:prstGeom>
          <a:noFill/>
          <a:extLst>
            <a:ext uri="{909E8E84-426E-40DD-AFC4-6F175D3DCCD1}">
              <a14:hiddenFill xmlns:a14="http://schemas.microsoft.com/office/drawing/2010/main">
                <a:solidFill>
                  <a:srgbClr val="FFFFFF"/>
                </a:solidFill>
              </a14:hiddenFill>
            </a:ext>
          </a:extLst>
        </p:spPr>
      </p:pic>
      <p:sp>
        <p:nvSpPr>
          <p:cNvPr id="7" name="Ovál 6"/>
          <p:cNvSpPr/>
          <p:nvPr/>
        </p:nvSpPr>
        <p:spPr>
          <a:xfrm>
            <a:off x="3320715" y="2666199"/>
            <a:ext cx="462013" cy="4331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6408821" y="2687052"/>
            <a:ext cx="462013" cy="4331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3359215" y="3202007"/>
            <a:ext cx="462013" cy="4331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6870834" y="3240508"/>
            <a:ext cx="462013" cy="4331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ál 10"/>
          <p:cNvSpPr/>
          <p:nvPr/>
        </p:nvSpPr>
        <p:spPr>
          <a:xfrm>
            <a:off x="5608320" y="3202006"/>
            <a:ext cx="462013" cy="4331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ál 11"/>
          <p:cNvSpPr/>
          <p:nvPr/>
        </p:nvSpPr>
        <p:spPr>
          <a:xfrm>
            <a:off x="4277436" y="3202005"/>
            <a:ext cx="462013" cy="4331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ál 12"/>
          <p:cNvSpPr/>
          <p:nvPr/>
        </p:nvSpPr>
        <p:spPr>
          <a:xfrm>
            <a:off x="3536481" y="2827020"/>
            <a:ext cx="45719" cy="48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ál 13"/>
          <p:cNvSpPr/>
          <p:nvPr/>
        </p:nvSpPr>
        <p:spPr>
          <a:xfrm>
            <a:off x="3586010" y="3370448"/>
            <a:ext cx="45719" cy="48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ál 14"/>
          <p:cNvSpPr/>
          <p:nvPr/>
        </p:nvSpPr>
        <p:spPr>
          <a:xfrm>
            <a:off x="4523682" y="3374059"/>
            <a:ext cx="45719" cy="48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ál 15"/>
          <p:cNvSpPr/>
          <p:nvPr/>
        </p:nvSpPr>
        <p:spPr>
          <a:xfrm>
            <a:off x="6647447" y="2826622"/>
            <a:ext cx="45719" cy="48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ál 16"/>
          <p:cNvSpPr/>
          <p:nvPr/>
        </p:nvSpPr>
        <p:spPr>
          <a:xfrm>
            <a:off x="7116076" y="3382484"/>
            <a:ext cx="45719" cy="48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ál 17"/>
          <p:cNvSpPr/>
          <p:nvPr/>
        </p:nvSpPr>
        <p:spPr>
          <a:xfrm>
            <a:off x="5825298" y="3378673"/>
            <a:ext cx="45719" cy="48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673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8313" y="2630603"/>
            <a:ext cx="3229158" cy="3047579"/>
          </a:xfrm>
          <a:prstGeom prst="rect">
            <a:avLst/>
          </a:prstGeom>
        </p:spPr>
      </p:pic>
      <p:sp>
        <p:nvSpPr>
          <p:cNvPr id="3" name="TextovéPole 2"/>
          <p:cNvSpPr txBox="1"/>
          <p:nvPr/>
        </p:nvSpPr>
        <p:spPr>
          <a:xfrm>
            <a:off x="424792" y="396424"/>
            <a:ext cx="8458200" cy="1015663"/>
          </a:xfrm>
          <a:prstGeom prst="rect">
            <a:avLst/>
          </a:prstGeom>
          <a:noFill/>
        </p:spPr>
        <p:txBody>
          <a:bodyPr wrap="square" rtlCol="0">
            <a:spAutoFit/>
          </a:bodyPr>
          <a:lstStyle/>
          <a:p>
            <a:r>
              <a:rPr lang="cs-CZ" sz="2000" b="1" dirty="0" smtClean="0">
                <a:solidFill>
                  <a:srgbClr val="5A9B2D"/>
                </a:solidFill>
              </a:rPr>
              <a:t>Otázka: </a:t>
            </a:r>
            <a:r>
              <a:rPr lang="cs-CZ" sz="2000" dirty="0" smtClean="0"/>
              <a:t>Rodokmen znázorňuje dědičnost hemofilie v jedné rodině. Jaká je pravděpodobnost, že žena označená šipkou je přenašečkou hemofilie? Jaká je pravděpodobnost, že její dítě bude trpět hemofilií? </a:t>
            </a:r>
          </a:p>
        </p:txBody>
      </p:sp>
      <p:sp>
        <p:nvSpPr>
          <p:cNvPr id="5" name="TextovéPole 4"/>
          <p:cNvSpPr txBox="1"/>
          <p:nvPr/>
        </p:nvSpPr>
        <p:spPr>
          <a:xfrm>
            <a:off x="421592" y="1667877"/>
            <a:ext cx="3984948" cy="4247317"/>
          </a:xfrm>
          <a:prstGeom prst="rect">
            <a:avLst/>
          </a:prstGeom>
          <a:noFill/>
        </p:spPr>
        <p:txBody>
          <a:bodyPr wrap="square" rtlCol="0">
            <a:spAutoFit/>
          </a:bodyPr>
          <a:lstStyle/>
          <a:p>
            <a:pPr>
              <a:spcBef>
                <a:spcPts val="1200"/>
              </a:spcBef>
            </a:pPr>
            <a:r>
              <a:rPr lang="cs-CZ" sz="2000" b="1" dirty="0" smtClean="0">
                <a:solidFill>
                  <a:srgbClr val="0070C0"/>
                </a:solidFill>
              </a:rPr>
              <a:t>Jak na to: </a:t>
            </a:r>
          </a:p>
          <a:p>
            <a:pPr marL="342900" indent="-342900">
              <a:spcBef>
                <a:spcPts val="1200"/>
              </a:spcBef>
              <a:buFont typeface="Arial" panose="020B0604020202020204" pitchFamily="34" charset="0"/>
              <a:buChar char="•"/>
            </a:pPr>
            <a:r>
              <a:rPr lang="cs-CZ" sz="2000" dirty="0" smtClean="0"/>
              <a:t>Doplnit do rodokmenu informace, které víme.</a:t>
            </a:r>
          </a:p>
          <a:p>
            <a:pPr marL="342900" indent="-342900">
              <a:spcBef>
                <a:spcPts val="1200"/>
              </a:spcBef>
              <a:buFont typeface="Arial" panose="020B0604020202020204" pitchFamily="34" charset="0"/>
              <a:buChar char="•"/>
            </a:pPr>
            <a:r>
              <a:rPr lang="cs-CZ" sz="2000" dirty="0" smtClean="0"/>
              <a:t>U znaků vázaných na X se snáze řeší </a:t>
            </a:r>
            <a:r>
              <a:rPr lang="cs-CZ" sz="2000" dirty="0" err="1" smtClean="0"/>
              <a:t>heterogametické</a:t>
            </a:r>
            <a:r>
              <a:rPr lang="cs-CZ" sz="2000" dirty="0" smtClean="0"/>
              <a:t> pohlaví (nemůže být heterozygotní </a:t>
            </a:r>
            <a:r>
              <a:rPr lang="cs-CZ" sz="2000" dirty="0" smtClean="0">
                <a:sym typeface="Wingdings" panose="05000000000000000000" pitchFamily="2" charset="2"/>
              </a:rPr>
              <a:t></a:t>
            </a:r>
            <a:r>
              <a:rPr lang="en-US" sz="2000" dirty="0" smtClean="0">
                <a:sym typeface="Wingdings" panose="05000000000000000000" pitchFamily="2" charset="2"/>
              </a:rPr>
              <a:t> v</a:t>
            </a:r>
            <a:r>
              <a:rPr lang="cs-CZ" sz="2000" dirty="0" smtClean="0">
                <a:sym typeface="Wingdings" panose="05000000000000000000" pitchFamily="2" charset="2"/>
              </a:rPr>
              <a:t>š</a:t>
            </a:r>
            <a:r>
              <a:rPr lang="en-US" sz="2000" dirty="0" err="1" smtClean="0">
                <a:sym typeface="Wingdings" panose="05000000000000000000" pitchFamily="2" charset="2"/>
              </a:rPr>
              <a:t>echno</a:t>
            </a:r>
            <a:r>
              <a:rPr lang="en-US" sz="2000" dirty="0" smtClean="0">
                <a:sym typeface="Wingdings" panose="05000000000000000000" pitchFamily="2" charset="2"/>
              </a:rPr>
              <a:t> je vid</a:t>
            </a:r>
            <a:r>
              <a:rPr lang="cs-CZ" sz="2000" dirty="0" smtClean="0">
                <a:sym typeface="Wingdings" panose="05000000000000000000" pitchFamily="2" charset="2"/>
              </a:rPr>
              <a:t>ě</a:t>
            </a:r>
            <a:r>
              <a:rPr lang="en-US" sz="2000" dirty="0" smtClean="0">
                <a:sym typeface="Wingdings" panose="05000000000000000000" pitchFamily="2" charset="2"/>
              </a:rPr>
              <a:t>t</a:t>
            </a:r>
            <a:r>
              <a:rPr lang="cs-CZ" sz="2000" dirty="0" smtClean="0"/>
              <a:t>). </a:t>
            </a:r>
          </a:p>
          <a:p>
            <a:pPr marL="342900" indent="-342900">
              <a:spcBef>
                <a:spcPts val="1200"/>
              </a:spcBef>
              <a:buFont typeface="Arial" panose="020B0604020202020204" pitchFamily="34" charset="0"/>
              <a:buChar char="•"/>
            </a:pPr>
            <a:r>
              <a:rPr lang="cs-CZ" sz="2000" dirty="0" smtClean="0"/>
              <a:t>Doplníme zbytek.</a:t>
            </a:r>
          </a:p>
          <a:p>
            <a:pPr marL="342900" indent="-342900">
              <a:spcBef>
                <a:spcPts val="1200"/>
              </a:spcBef>
              <a:buFont typeface="Arial" panose="020B0604020202020204" pitchFamily="34" charset="0"/>
              <a:buChar char="•"/>
            </a:pPr>
            <a:r>
              <a:rPr lang="cs-CZ" sz="2000" dirty="0"/>
              <a:t>Z</a:t>
            </a:r>
            <a:r>
              <a:rPr lang="cs-CZ" sz="2000" dirty="0" smtClean="0"/>
              <a:t>a jakých okolností bude dítě hemofilik?</a:t>
            </a:r>
          </a:p>
          <a:p>
            <a:pPr marL="342900" indent="-342900">
              <a:spcBef>
                <a:spcPts val="1200"/>
              </a:spcBef>
              <a:buFont typeface="Arial" panose="020B0604020202020204" pitchFamily="34" charset="0"/>
              <a:buChar char="•"/>
            </a:pPr>
            <a:r>
              <a:rPr lang="cs-CZ" sz="2000" dirty="0" smtClean="0"/>
              <a:t>Spočítat pravděpodobnost.</a:t>
            </a:r>
          </a:p>
        </p:txBody>
      </p:sp>
      <p:sp>
        <p:nvSpPr>
          <p:cNvPr id="6" name="TextovéPole 5"/>
          <p:cNvSpPr txBox="1"/>
          <p:nvPr/>
        </p:nvSpPr>
        <p:spPr>
          <a:xfrm>
            <a:off x="6798366" y="2107383"/>
            <a:ext cx="694421" cy="523220"/>
          </a:xfrm>
          <a:prstGeom prst="rect">
            <a:avLst/>
          </a:prstGeom>
          <a:noFill/>
        </p:spPr>
        <p:txBody>
          <a:bodyPr wrap="none" rtlCol="0">
            <a:spAutoFit/>
          </a:bodyPr>
          <a:lstStyle/>
          <a:p>
            <a:r>
              <a:rPr lang="cs-CZ" sz="2800" dirty="0" smtClean="0"/>
              <a:t>X</a:t>
            </a:r>
            <a:r>
              <a:rPr lang="cs-CZ" sz="2800" i="1" baseline="30000" dirty="0" smtClean="0"/>
              <a:t>H</a:t>
            </a:r>
            <a:r>
              <a:rPr lang="cs-CZ" sz="2800" dirty="0" smtClean="0"/>
              <a:t>Y</a:t>
            </a:r>
          </a:p>
        </p:txBody>
      </p:sp>
      <p:sp>
        <p:nvSpPr>
          <p:cNvPr id="7" name="TextovéPole 6"/>
          <p:cNvSpPr txBox="1"/>
          <p:nvPr/>
        </p:nvSpPr>
        <p:spPr>
          <a:xfrm>
            <a:off x="8304550" y="3529926"/>
            <a:ext cx="694421" cy="523220"/>
          </a:xfrm>
          <a:prstGeom prst="rect">
            <a:avLst/>
          </a:prstGeom>
          <a:noFill/>
        </p:spPr>
        <p:txBody>
          <a:bodyPr wrap="none" rtlCol="0">
            <a:spAutoFit/>
          </a:bodyPr>
          <a:lstStyle/>
          <a:p>
            <a:r>
              <a:rPr lang="cs-CZ" sz="2800" dirty="0" smtClean="0"/>
              <a:t>X</a:t>
            </a:r>
            <a:r>
              <a:rPr lang="cs-CZ" sz="2800" i="1" baseline="30000" dirty="0" smtClean="0"/>
              <a:t>H</a:t>
            </a:r>
            <a:r>
              <a:rPr lang="cs-CZ" sz="2800" dirty="0" smtClean="0"/>
              <a:t>Y</a:t>
            </a:r>
          </a:p>
        </p:txBody>
      </p:sp>
      <p:sp>
        <p:nvSpPr>
          <p:cNvPr id="8" name="TextovéPole 7"/>
          <p:cNvSpPr txBox="1"/>
          <p:nvPr/>
        </p:nvSpPr>
        <p:spPr>
          <a:xfrm>
            <a:off x="4853609" y="3529926"/>
            <a:ext cx="694421" cy="523220"/>
          </a:xfrm>
          <a:prstGeom prst="rect">
            <a:avLst/>
          </a:prstGeom>
          <a:noFill/>
        </p:spPr>
        <p:txBody>
          <a:bodyPr wrap="none" rtlCol="0">
            <a:spAutoFit/>
          </a:bodyPr>
          <a:lstStyle/>
          <a:p>
            <a:r>
              <a:rPr lang="cs-CZ" sz="2800" dirty="0" err="1" smtClean="0"/>
              <a:t>X</a:t>
            </a:r>
            <a:r>
              <a:rPr lang="cs-CZ" sz="2800" i="1" baseline="30000" dirty="0" err="1" smtClean="0"/>
              <a:t>h</a:t>
            </a:r>
            <a:r>
              <a:rPr lang="cs-CZ" sz="2800" dirty="0" err="1" smtClean="0"/>
              <a:t>Y</a:t>
            </a:r>
            <a:endParaRPr lang="cs-CZ" sz="2800" dirty="0" smtClean="0"/>
          </a:p>
        </p:txBody>
      </p:sp>
      <p:sp>
        <p:nvSpPr>
          <p:cNvPr id="11" name="TextovéPole 10"/>
          <p:cNvSpPr txBox="1"/>
          <p:nvPr/>
        </p:nvSpPr>
        <p:spPr>
          <a:xfrm>
            <a:off x="4653892" y="2168963"/>
            <a:ext cx="829073" cy="523220"/>
          </a:xfrm>
          <a:prstGeom prst="rect">
            <a:avLst/>
          </a:prstGeom>
          <a:noFill/>
        </p:spPr>
        <p:txBody>
          <a:bodyPr wrap="none" rtlCol="0">
            <a:spAutoFit/>
          </a:bodyPr>
          <a:lstStyle/>
          <a:p>
            <a:r>
              <a:rPr lang="cs-CZ" sz="2800" dirty="0" err="1" smtClean="0"/>
              <a:t>X</a:t>
            </a:r>
            <a:r>
              <a:rPr lang="cs-CZ" sz="2800" i="1" baseline="30000" dirty="0" err="1" smtClean="0"/>
              <a:t>H</a:t>
            </a:r>
            <a:r>
              <a:rPr lang="cs-CZ" sz="2800" dirty="0" err="1"/>
              <a:t>X</a:t>
            </a:r>
            <a:r>
              <a:rPr lang="cs-CZ" sz="2800" i="1" baseline="30000" dirty="0" err="1"/>
              <a:t>h</a:t>
            </a:r>
            <a:endParaRPr lang="cs-CZ" sz="2800" dirty="0" smtClean="0"/>
          </a:p>
        </p:txBody>
      </p:sp>
      <p:sp>
        <p:nvSpPr>
          <p:cNvPr id="12" name="Ovál 11"/>
          <p:cNvSpPr/>
          <p:nvPr/>
        </p:nvSpPr>
        <p:spPr>
          <a:xfrm>
            <a:off x="5615609" y="2862470"/>
            <a:ext cx="69574" cy="695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6905396" y="3529926"/>
            <a:ext cx="630301" cy="523220"/>
          </a:xfrm>
          <a:prstGeom prst="rect">
            <a:avLst/>
          </a:prstGeom>
          <a:noFill/>
        </p:spPr>
        <p:txBody>
          <a:bodyPr wrap="none" rtlCol="0">
            <a:spAutoFit/>
          </a:bodyPr>
          <a:lstStyle/>
          <a:p>
            <a:r>
              <a:rPr lang="cs-CZ" sz="2800" dirty="0" err="1" smtClean="0"/>
              <a:t>X</a:t>
            </a:r>
            <a:r>
              <a:rPr lang="cs-CZ" sz="2800" i="1" baseline="30000" dirty="0" err="1" smtClean="0"/>
              <a:t>H</a:t>
            </a:r>
            <a:r>
              <a:rPr lang="cs-CZ" sz="2800" i="1" dirty="0" smtClean="0"/>
              <a:t>-</a:t>
            </a:r>
            <a:endParaRPr lang="cs-CZ" sz="2800" dirty="0" smtClean="0"/>
          </a:p>
        </p:txBody>
      </p:sp>
      <p:cxnSp>
        <p:nvCxnSpPr>
          <p:cNvPr id="4" name="Přímá spojnice se šipkou 3"/>
          <p:cNvCxnSpPr/>
          <p:nvPr/>
        </p:nvCxnSpPr>
        <p:spPr>
          <a:xfrm flipV="1">
            <a:off x="5685183" y="4450080"/>
            <a:ext cx="862164" cy="6807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313" y="2630603"/>
            <a:ext cx="3229158" cy="3047579"/>
          </a:xfrm>
          <a:prstGeom prst="rect">
            <a:avLst/>
          </a:prstGeom>
        </p:spPr>
      </p:pic>
      <p:sp>
        <p:nvSpPr>
          <p:cNvPr id="3" name="TextovéPole 2"/>
          <p:cNvSpPr txBox="1"/>
          <p:nvPr/>
        </p:nvSpPr>
        <p:spPr>
          <a:xfrm>
            <a:off x="424792" y="396424"/>
            <a:ext cx="8458200" cy="1015663"/>
          </a:xfrm>
          <a:prstGeom prst="rect">
            <a:avLst/>
          </a:prstGeom>
          <a:noFill/>
        </p:spPr>
        <p:txBody>
          <a:bodyPr wrap="square" rtlCol="0">
            <a:spAutoFit/>
          </a:bodyPr>
          <a:lstStyle/>
          <a:p>
            <a:r>
              <a:rPr lang="cs-CZ" sz="2000" b="1" dirty="0" smtClean="0">
                <a:solidFill>
                  <a:srgbClr val="5A9B2D"/>
                </a:solidFill>
              </a:rPr>
              <a:t>Otázka: </a:t>
            </a:r>
            <a:r>
              <a:rPr lang="cs-CZ" sz="2000" dirty="0" smtClean="0"/>
              <a:t>Rodokmen znázorňuje dědičnost hemofilie v jedné rodině. Jaká je pravděpodobnost, že žena označená šipkou je přenašečkou hemofilie? Jaká je pravděpodobnost, že její dítě bude trpět hemofilií? </a:t>
            </a:r>
          </a:p>
        </p:txBody>
      </p:sp>
      <p:sp>
        <p:nvSpPr>
          <p:cNvPr id="6" name="TextovéPole 5"/>
          <p:cNvSpPr txBox="1"/>
          <p:nvPr/>
        </p:nvSpPr>
        <p:spPr>
          <a:xfrm>
            <a:off x="6798366" y="2107383"/>
            <a:ext cx="694421" cy="523220"/>
          </a:xfrm>
          <a:prstGeom prst="rect">
            <a:avLst/>
          </a:prstGeom>
          <a:noFill/>
        </p:spPr>
        <p:txBody>
          <a:bodyPr wrap="none" rtlCol="0">
            <a:spAutoFit/>
          </a:bodyPr>
          <a:lstStyle/>
          <a:p>
            <a:r>
              <a:rPr lang="cs-CZ" sz="2800" dirty="0" smtClean="0"/>
              <a:t>X</a:t>
            </a:r>
            <a:r>
              <a:rPr lang="cs-CZ" sz="2800" i="1" baseline="30000" dirty="0" smtClean="0"/>
              <a:t>H</a:t>
            </a:r>
            <a:r>
              <a:rPr lang="cs-CZ" sz="2800" dirty="0" smtClean="0"/>
              <a:t>Y</a:t>
            </a:r>
          </a:p>
        </p:txBody>
      </p:sp>
      <p:sp>
        <p:nvSpPr>
          <p:cNvPr id="7" name="TextovéPole 6"/>
          <p:cNvSpPr txBox="1"/>
          <p:nvPr/>
        </p:nvSpPr>
        <p:spPr>
          <a:xfrm>
            <a:off x="8304550" y="3529926"/>
            <a:ext cx="694421" cy="523220"/>
          </a:xfrm>
          <a:prstGeom prst="rect">
            <a:avLst/>
          </a:prstGeom>
          <a:noFill/>
        </p:spPr>
        <p:txBody>
          <a:bodyPr wrap="none" rtlCol="0">
            <a:spAutoFit/>
          </a:bodyPr>
          <a:lstStyle/>
          <a:p>
            <a:r>
              <a:rPr lang="cs-CZ" sz="2800" dirty="0" smtClean="0"/>
              <a:t>X</a:t>
            </a:r>
            <a:r>
              <a:rPr lang="cs-CZ" sz="2800" i="1" baseline="30000" dirty="0" smtClean="0"/>
              <a:t>H</a:t>
            </a:r>
            <a:r>
              <a:rPr lang="cs-CZ" sz="2800" dirty="0" smtClean="0"/>
              <a:t>Y</a:t>
            </a:r>
          </a:p>
        </p:txBody>
      </p:sp>
      <p:sp>
        <p:nvSpPr>
          <p:cNvPr id="8" name="TextovéPole 7"/>
          <p:cNvSpPr txBox="1"/>
          <p:nvPr/>
        </p:nvSpPr>
        <p:spPr>
          <a:xfrm>
            <a:off x="4853609" y="3529926"/>
            <a:ext cx="694421" cy="523220"/>
          </a:xfrm>
          <a:prstGeom prst="rect">
            <a:avLst/>
          </a:prstGeom>
          <a:noFill/>
        </p:spPr>
        <p:txBody>
          <a:bodyPr wrap="none" rtlCol="0">
            <a:spAutoFit/>
          </a:bodyPr>
          <a:lstStyle/>
          <a:p>
            <a:r>
              <a:rPr lang="cs-CZ" sz="2800" dirty="0" err="1" smtClean="0"/>
              <a:t>X</a:t>
            </a:r>
            <a:r>
              <a:rPr lang="cs-CZ" sz="2800" i="1" baseline="30000" dirty="0" err="1" smtClean="0"/>
              <a:t>h</a:t>
            </a:r>
            <a:r>
              <a:rPr lang="cs-CZ" sz="2800" dirty="0" err="1" smtClean="0"/>
              <a:t>Y</a:t>
            </a:r>
            <a:endParaRPr lang="cs-CZ" sz="2800" dirty="0" smtClean="0"/>
          </a:p>
        </p:txBody>
      </p:sp>
      <p:sp>
        <p:nvSpPr>
          <p:cNvPr id="11" name="TextovéPole 10"/>
          <p:cNvSpPr txBox="1"/>
          <p:nvPr/>
        </p:nvSpPr>
        <p:spPr>
          <a:xfrm>
            <a:off x="4653892" y="2168963"/>
            <a:ext cx="829073" cy="523220"/>
          </a:xfrm>
          <a:prstGeom prst="rect">
            <a:avLst/>
          </a:prstGeom>
          <a:noFill/>
        </p:spPr>
        <p:txBody>
          <a:bodyPr wrap="none" rtlCol="0">
            <a:spAutoFit/>
          </a:bodyPr>
          <a:lstStyle/>
          <a:p>
            <a:r>
              <a:rPr lang="cs-CZ" sz="2800" dirty="0" err="1" smtClean="0"/>
              <a:t>X</a:t>
            </a:r>
            <a:r>
              <a:rPr lang="cs-CZ" sz="2800" i="1" baseline="30000" dirty="0" err="1" smtClean="0"/>
              <a:t>H</a:t>
            </a:r>
            <a:r>
              <a:rPr lang="cs-CZ" sz="2800" dirty="0" err="1"/>
              <a:t>X</a:t>
            </a:r>
            <a:r>
              <a:rPr lang="cs-CZ" sz="2800" i="1" baseline="30000" dirty="0" err="1"/>
              <a:t>h</a:t>
            </a:r>
            <a:endParaRPr lang="cs-CZ" sz="2800" dirty="0" smtClean="0"/>
          </a:p>
        </p:txBody>
      </p:sp>
      <p:sp>
        <p:nvSpPr>
          <p:cNvPr id="12" name="Ovál 11"/>
          <p:cNvSpPr/>
          <p:nvPr/>
        </p:nvSpPr>
        <p:spPr>
          <a:xfrm>
            <a:off x="5615609" y="2862470"/>
            <a:ext cx="69574" cy="695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6905396" y="3529926"/>
            <a:ext cx="829073" cy="523220"/>
          </a:xfrm>
          <a:prstGeom prst="rect">
            <a:avLst/>
          </a:prstGeom>
          <a:noFill/>
        </p:spPr>
        <p:txBody>
          <a:bodyPr wrap="none" rtlCol="0">
            <a:spAutoFit/>
          </a:bodyPr>
          <a:lstStyle/>
          <a:p>
            <a:r>
              <a:rPr lang="cs-CZ" sz="2800" dirty="0" err="1" smtClean="0"/>
              <a:t>X</a:t>
            </a:r>
            <a:r>
              <a:rPr lang="cs-CZ" sz="2800" i="1" baseline="30000" dirty="0" err="1" smtClean="0"/>
              <a:t>H</a:t>
            </a:r>
            <a:r>
              <a:rPr lang="cs-CZ" sz="2800" dirty="0" err="1"/>
              <a:t>X</a:t>
            </a:r>
            <a:r>
              <a:rPr lang="cs-CZ" sz="2800" i="1" baseline="30000" dirty="0" err="1"/>
              <a:t>h</a:t>
            </a:r>
            <a:endParaRPr lang="cs-CZ" sz="2800" dirty="0" smtClean="0"/>
          </a:p>
        </p:txBody>
      </p:sp>
      <p:sp>
        <p:nvSpPr>
          <p:cNvPr id="14" name="TextovéPole 13"/>
          <p:cNvSpPr txBox="1"/>
          <p:nvPr/>
        </p:nvSpPr>
        <p:spPr>
          <a:xfrm>
            <a:off x="6798366" y="3154996"/>
            <a:ext cx="994183" cy="430887"/>
          </a:xfrm>
          <a:prstGeom prst="rect">
            <a:avLst/>
          </a:prstGeom>
          <a:noFill/>
        </p:spPr>
        <p:txBody>
          <a:bodyPr wrap="none" rtlCol="0">
            <a:spAutoFit/>
          </a:bodyPr>
          <a:lstStyle/>
          <a:p>
            <a:r>
              <a:rPr lang="cs-CZ" sz="2200" i="1" dirty="0" smtClean="0"/>
              <a:t>p</a:t>
            </a:r>
            <a:r>
              <a:rPr lang="cs-CZ" sz="2200" dirty="0" smtClean="0"/>
              <a:t> = 1/2</a:t>
            </a:r>
          </a:p>
        </p:txBody>
      </p:sp>
      <p:sp>
        <p:nvSpPr>
          <p:cNvPr id="15" name="TextovéPole 14"/>
          <p:cNvSpPr txBox="1"/>
          <p:nvPr/>
        </p:nvSpPr>
        <p:spPr>
          <a:xfrm>
            <a:off x="424792" y="2168963"/>
            <a:ext cx="3916816" cy="1323439"/>
          </a:xfrm>
          <a:prstGeom prst="rect">
            <a:avLst/>
          </a:prstGeom>
          <a:noFill/>
        </p:spPr>
        <p:txBody>
          <a:bodyPr wrap="square" rtlCol="0">
            <a:spAutoFit/>
          </a:bodyPr>
          <a:lstStyle/>
          <a:p>
            <a:r>
              <a:rPr lang="cs-CZ" sz="2000" dirty="0" smtClean="0"/>
              <a:t>Dítě bude hemofilik, pokud:</a:t>
            </a:r>
          </a:p>
          <a:p>
            <a:pPr marL="342900" indent="-342900">
              <a:buFont typeface="Arial" panose="020B0604020202020204" pitchFamily="34" charset="0"/>
              <a:buChar char="•"/>
            </a:pPr>
            <a:r>
              <a:rPr lang="cs-CZ" sz="2000" dirty="0" smtClean="0"/>
              <a:t>je matka přenašečka</a:t>
            </a:r>
          </a:p>
          <a:p>
            <a:pPr marL="342900" indent="-342900">
              <a:buFont typeface="Arial" panose="020B0604020202020204" pitchFamily="34" charset="0"/>
              <a:buChar char="•"/>
            </a:pPr>
            <a:r>
              <a:rPr lang="cs-CZ" sz="2000" dirty="0" smtClean="0"/>
              <a:t>přenese recesivní alelu na dítě</a:t>
            </a:r>
          </a:p>
          <a:p>
            <a:pPr marL="342900" indent="-342900">
              <a:buFont typeface="Arial" panose="020B0604020202020204" pitchFamily="34" charset="0"/>
              <a:buChar char="•"/>
            </a:pPr>
            <a:r>
              <a:rPr lang="cs-CZ" sz="2000" dirty="0" smtClean="0"/>
              <a:t>dítě bude syn. </a:t>
            </a:r>
          </a:p>
        </p:txBody>
      </p:sp>
      <p:sp>
        <p:nvSpPr>
          <p:cNvPr id="16" name="Ovál 15"/>
          <p:cNvSpPr/>
          <p:nvPr/>
        </p:nvSpPr>
        <p:spPr>
          <a:xfrm>
            <a:off x="6815944" y="4230348"/>
            <a:ext cx="69574" cy="695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4810271" y="5963920"/>
            <a:ext cx="2725426" cy="461665"/>
          </a:xfrm>
          <a:prstGeom prst="rect">
            <a:avLst/>
          </a:prstGeom>
          <a:noFill/>
        </p:spPr>
        <p:txBody>
          <a:bodyPr wrap="none" rtlCol="0">
            <a:spAutoFit/>
          </a:bodyPr>
          <a:lstStyle/>
          <a:p>
            <a:r>
              <a:rPr lang="cs-CZ" sz="2400" i="1" dirty="0" smtClean="0"/>
              <a:t>p</a:t>
            </a:r>
            <a:r>
              <a:rPr lang="cs-CZ" sz="2400" dirty="0" smtClean="0"/>
              <a:t> = ½ x ½ x ½ = </a:t>
            </a:r>
            <a:r>
              <a:rPr lang="cs-CZ" sz="2400" dirty="0" smtClean="0">
                <a:solidFill>
                  <a:srgbClr val="FF0000"/>
                </a:solidFill>
              </a:rPr>
              <a:t>1/8   </a:t>
            </a:r>
          </a:p>
        </p:txBody>
      </p:sp>
      <p:sp>
        <p:nvSpPr>
          <p:cNvPr id="17" name="TextovéPole 16"/>
          <p:cNvSpPr txBox="1"/>
          <p:nvPr/>
        </p:nvSpPr>
        <p:spPr>
          <a:xfrm>
            <a:off x="6905396" y="3529926"/>
            <a:ext cx="630301" cy="523220"/>
          </a:xfrm>
          <a:prstGeom prst="rect">
            <a:avLst/>
          </a:prstGeom>
          <a:noFill/>
        </p:spPr>
        <p:txBody>
          <a:bodyPr wrap="none" rtlCol="0">
            <a:spAutoFit/>
          </a:bodyPr>
          <a:lstStyle/>
          <a:p>
            <a:r>
              <a:rPr lang="cs-CZ" sz="2800" dirty="0" err="1" smtClean="0"/>
              <a:t>X</a:t>
            </a:r>
            <a:r>
              <a:rPr lang="cs-CZ" sz="2800" i="1" baseline="30000" dirty="0" err="1" smtClean="0"/>
              <a:t>H</a:t>
            </a:r>
            <a:r>
              <a:rPr lang="cs-CZ" sz="2800" i="1" dirty="0" smtClean="0"/>
              <a:t>-</a:t>
            </a:r>
            <a:endParaRPr lang="cs-CZ" sz="2800" dirty="0" smtClean="0"/>
          </a:p>
        </p:txBody>
      </p:sp>
      <p:graphicFrame>
        <p:nvGraphicFramePr>
          <p:cNvPr id="18" name="Tabulka 17"/>
          <p:cNvGraphicFramePr>
            <a:graphicFrameLocks noGrp="1"/>
          </p:cNvGraphicFramePr>
          <p:nvPr>
            <p:extLst>
              <p:ext uri="{D42A27DB-BD31-4B8C-83A1-F6EECF244321}">
                <p14:modId xmlns:p14="http://schemas.microsoft.com/office/powerpoint/2010/main" val="2191168358"/>
              </p:ext>
            </p:extLst>
          </p:nvPr>
        </p:nvGraphicFramePr>
        <p:xfrm>
          <a:off x="1061296" y="4053146"/>
          <a:ext cx="2643808" cy="1823279"/>
        </p:xfrm>
        <a:graphic>
          <a:graphicData uri="http://schemas.openxmlformats.org/drawingml/2006/table">
            <a:tbl>
              <a:tblPr firstRow="1" bandRow="1">
                <a:tableStyleId>{5940675A-B579-460E-94D1-54222C63F5DA}</a:tableStyleId>
              </a:tblPr>
              <a:tblGrid>
                <a:gridCol w="777589"/>
                <a:gridCol w="964212"/>
                <a:gridCol w="902007"/>
              </a:tblGrid>
              <a:tr h="598479">
                <a:tc>
                  <a:txBody>
                    <a:bodyPr/>
                    <a:lstStyle/>
                    <a:p>
                      <a:pPr algn="ctr"/>
                      <a:endParaRPr lang="cs-CZ" sz="2800" dirty="0"/>
                    </a:p>
                  </a:txBody>
                  <a:tcPr/>
                </a:tc>
                <a:tc>
                  <a:txBody>
                    <a:bodyPr/>
                    <a:lstStyle/>
                    <a:p>
                      <a:pPr algn="ctr"/>
                      <a:r>
                        <a:rPr lang="cs-CZ" sz="2800" dirty="0" err="1" smtClean="0"/>
                        <a:t>X</a:t>
                      </a:r>
                      <a:r>
                        <a:rPr lang="cs-CZ" sz="2800" i="1" baseline="30000" dirty="0" err="1" smtClean="0"/>
                        <a:t>H</a:t>
                      </a:r>
                      <a:endParaRPr lang="cs-CZ" sz="2800" i="1" baseline="30000" dirty="0"/>
                    </a:p>
                  </a:txBody>
                  <a:tcPr/>
                </a:tc>
                <a:tc>
                  <a:txBody>
                    <a:bodyPr/>
                    <a:lstStyle/>
                    <a:p>
                      <a:pPr algn="ctr"/>
                      <a:r>
                        <a:rPr lang="cs-CZ" sz="2800" dirty="0" smtClean="0"/>
                        <a:t>Y</a:t>
                      </a:r>
                      <a:endParaRPr lang="cs-CZ" sz="2800" dirty="0"/>
                    </a:p>
                  </a:txBody>
                  <a:tcPr/>
                </a:tc>
              </a:tr>
              <a:tr h="568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H</a:t>
                      </a:r>
                      <a:endParaRPr lang="cs-CZ" sz="2800" i="1" baseline="300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H</a:t>
                      </a:r>
                      <a:r>
                        <a:rPr lang="cs-CZ" sz="2800" dirty="0" err="1" smtClean="0"/>
                        <a:t>X</a:t>
                      </a:r>
                      <a:r>
                        <a:rPr lang="cs-CZ" sz="2800" i="1" baseline="30000" dirty="0" err="1" smtClean="0"/>
                        <a:t>H</a:t>
                      </a:r>
                      <a:endParaRPr lang="cs-CZ"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H</a:t>
                      </a:r>
                      <a:r>
                        <a:rPr lang="cs-CZ" sz="2800" dirty="0" err="1" smtClean="0"/>
                        <a:t>Y</a:t>
                      </a:r>
                      <a:endParaRPr lang="cs-CZ" sz="2800" dirty="0"/>
                    </a:p>
                  </a:txBody>
                  <a:tcPr/>
                </a:tc>
              </a:tr>
              <a:tr h="6559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h</a:t>
                      </a:r>
                      <a:endParaRPr lang="cs-CZ" sz="2800" i="1" baseline="300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H</a:t>
                      </a:r>
                      <a:r>
                        <a:rPr lang="cs-CZ" sz="2800" dirty="0" err="1" smtClean="0"/>
                        <a:t>X</a:t>
                      </a:r>
                      <a:r>
                        <a:rPr lang="cs-CZ" sz="2800" i="1" baseline="30000" dirty="0" err="1" smtClean="0"/>
                        <a:t>h</a:t>
                      </a:r>
                      <a:endParaRPr lang="cs-CZ"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h</a:t>
                      </a:r>
                      <a:r>
                        <a:rPr lang="cs-CZ" sz="2800" dirty="0" err="1" smtClean="0"/>
                        <a:t>Y</a:t>
                      </a:r>
                      <a:endParaRPr lang="cs-CZ" sz="2800" i="1" baseline="30000" dirty="0" smtClean="0"/>
                    </a:p>
                  </a:txBody>
                  <a:tcPr/>
                </a:tc>
              </a:tr>
            </a:tbl>
          </a:graphicData>
        </a:graphic>
      </p:graphicFrame>
      <p:sp>
        <p:nvSpPr>
          <p:cNvPr id="19" name="TextovéPole 18"/>
          <p:cNvSpPr txBox="1"/>
          <p:nvPr/>
        </p:nvSpPr>
        <p:spPr>
          <a:xfrm>
            <a:off x="1945878" y="3622259"/>
            <a:ext cx="1649619" cy="430887"/>
          </a:xfrm>
          <a:prstGeom prst="rect">
            <a:avLst/>
          </a:prstGeom>
          <a:noFill/>
        </p:spPr>
        <p:txBody>
          <a:bodyPr wrap="none" rtlCol="0">
            <a:spAutoFit/>
          </a:bodyPr>
          <a:lstStyle/>
          <a:p>
            <a:r>
              <a:rPr lang="cs-CZ" sz="2200" dirty="0" smtClean="0"/>
              <a:t>Gamety otce</a:t>
            </a:r>
          </a:p>
        </p:txBody>
      </p:sp>
      <p:sp>
        <p:nvSpPr>
          <p:cNvPr id="20" name="TextovéPole 19"/>
          <p:cNvSpPr txBox="1"/>
          <p:nvPr/>
        </p:nvSpPr>
        <p:spPr>
          <a:xfrm rot="16200000">
            <a:off x="-177781" y="5049888"/>
            <a:ext cx="1858842" cy="430887"/>
          </a:xfrm>
          <a:prstGeom prst="rect">
            <a:avLst/>
          </a:prstGeom>
          <a:noFill/>
        </p:spPr>
        <p:txBody>
          <a:bodyPr wrap="none" rtlCol="0">
            <a:spAutoFit/>
          </a:bodyPr>
          <a:lstStyle/>
          <a:p>
            <a:r>
              <a:rPr lang="cs-CZ" sz="2200" dirty="0" smtClean="0"/>
              <a:t>Gamety matky</a:t>
            </a:r>
          </a:p>
        </p:txBody>
      </p:sp>
      <p:sp>
        <p:nvSpPr>
          <p:cNvPr id="21" name="Ovál 20"/>
          <p:cNvSpPr/>
          <p:nvPr/>
        </p:nvSpPr>
        <p:spPr>
          <a:xfrm>
            <a:off x="2770687" y="5180686"/>
            <a:ext cx="1103383" cy="765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2" name="Přímá spojnice se šipkou 21"/>
          <p:cNvCxnSpPr/>
          <p:nvPr/>
        </p:nvCxnSpPr>
        <p:spPr>
          <a:xfrm flipV="1">
            <a:off x="5685183" y="4450080"/>
            <a:ext cx="862164" cy="6807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00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2" grpId="0"/>
      <p:bldP spid="17" grpId="0"/>
      <p:bldP spid="19" grpId="0"/>
      <p:bldP spid="20" grpId="0"/>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736" y="264844"/>
            <a:ext cx="7886700" cy="1325563"/>
          </a:xfrm>
        </p:spPr>
        <p:txBody>
          <a:bodyPr>
            <a:normAutofit/>
          </a:bodyPr>
          <a:lstStyle/>
          <a:p>
            <a:pPr algn="ctr"/>
            <a:r>
              <a:rPr lang="cs-CZ" sz="4000" dirty="0">
                <a:solidFill>
                  <a:srgbClr val="C00000"/>
                </a:solidFill>
              </a:rPr>
              <a:t>Barvoslepost</a:t>
            </a:r>
            <a:endParaRPr lang="en-US" sz="4000" dirty="0">
              <a:solidFill>
                <a:srgbClr val="C00000"/>
              </a:solidFill>
            </a:endParaRPr>
          </a:p>
        </p:txBody>
      </p:sp>
      <p:sp>
        <p:nvSpPr>
          <p:cNvPr id="3" name="TextovéPole 2"/>
          <p:cNvSpPr txBox="1"/>
          <p:nvPr/>
        </p:nvSpPr>
        <p:spPr>
          <a:xfrm>
            <a:off x="616689" y="1813684"/>
            <a:ext cx="7872794" cy="304698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Barevné vidění díky čípkům – specializovaným buňkám v sítnici</a:t>
            </a:r>
          </a:p>
          <a:p>
            <a:pPr marL="342900" indent="-342900">
              <a:spcBef>
                <a:spcPts val="1800"/>
              </a:spcBef>
              <a:buFont typeface="Arial" panose="020B0604020202020204" pitchFamily="34" charset="0"/>
              <a:buChar char="•"/>
            </a:pPr>
            <a:r>
              <a:rPr lang="cs-CZ" sz="2200" dirty="0" smtClean="0"/>
              <a:t>Receptory – proteiny schopné absorbovat světlo o určité vlnové délce</a:t>
            </a:r>
          </a:p>
          <a:p>
            <a:pPr marL="342900" indent="-342900">
              <a:spcBef>
                <a:spcPts val="1800"/>
              </a:spcBef>
              <a:buFont typeface="Arial" panose="020B0604020202020204" pitchFamily="34" charset="0"/>
              <a:buChar char="•"/>
            </a:pPr>
            <a:r>
              <a:rPr lang="cs-CZ" sz="2200" dirty="0" smtClean="0"/>
              <a:t>Receptor pro modrou je na </a:t>
            </a:r>
            <a:r>
              <a:rPr lang="cs-CZ" sz="2200" dirty="0" err="1" smtClean="0"/>
              <a:t>autosomu</a:t>
            </a:r>
            <a:endParaRPr lang="cs-CZ" sz="2200" dirty="0" smtClean="0"/>
          </a:p>
          <a:p>
            <a:pPr marL="342900" indent="-342900">
              <a:spcBef>
                <a:spcPts val="1800"/>
              </a:spcBef>
              <a:buFont typeface="Arial" panose="020B0604020202020204" pitchFamily="34" charset="0"/>
              <a:buChar char="•"/>
            </a:pPr>
            <a:r>
              <a:rPr lang="cs-CZ" sz="2200" dirty="0" smtClean="0"/>
              <a:t>Receptory pro zelenou a červenou jsou na X</a:t>
            </a:r>
          </a:p>
          <a:p>
            <a:pPr marL="342900" indent="-342900">
              <a:spcBef>
                <a:spcPts val="18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23461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0431" y="77002"/>
            <a:ext cx="7886700" cy="1325563"/>
          </a:xfrm>
        </p:spPr>
        <p:txBody>
          <a:bodyPr vert="horz" lIns="91440" tIns="45720" rIns="91440" bIns="45720" rtlCol="0" anchor="ctr">
            <a:normAutofit/>
          </a:bodyPr>
          <a:lstStyle/>
          <a:p>
            <a:pPr algn="ctr"/>
            <a:r>
              <a:rPr lang="cs-CZ" sz="4000" dirty="0" err="1">
                <a:solidFill>
                  <a:srgbClr val="C00000"/>
                </a:solidFill>
              </a:rPr>
              <a:t>Ishiharovy</a:t>
            </a:r>
            <a:r>
              <a:rPr lang="cs-CZ" sz="4000" dirty="0">
                <a:solidFill>
                  <a:srgbClr val="C00000"/>
                </a:solidFill>
              </a:rPr>
              <a:t> tabulky</a:t>
            </a:r>
            <a:endParaRPr lang="en-US" sz="4000" dirty="0">
              <a:solidFill>
                <a:srgbClr val="C00000"/>
              </a:solidFill>
            </a:endParaRPr>
          </a:p>
        </p:txBody>
      </p:sp>
      <p:pic>
        <p:nvPicPr>
          <p:cNvPr id="22530" name="Picture 2" descr="https://upload.wikimedia.org/wikipedia/commons/f/fb/Ishihara_compar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167" y="1669312"/>
            <a:ext cx="4888478" cy="4880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7220911" y="4486936"/>
            <a:ext cx="1961708" cy="1107996"/>
          </a:xfrm>
          <a:prstGeom prst="rect">
            <a:avLst/>
          </a:prstGeom>
          <a:noFill/>
        </p:spPr>
        <p:txBody>
          <a:bodyPr wrap="square" rtlCol="0">
            <a:spAutoFit/>
          </a:bodyPr>
          <a:lstStyle/>
          <a:p>
            <a:r>
              <a:rPr lang="cs-CZ" sz="2200" dirty="0" smtClean="0"/>
              <a:t>mutace v genu pro modrý receptor </a:t>
            </a:r>
            <a:endParaRPr lang="en-US" sz="2200" dirty="0" smtClean="0"/>
          </a:p>
        </p:txBody>
      </p:sp>
      <p:sp>
        <p:nvSpPr>
          <p:cNvPr id="4" name="TextovéPole 3"/>
          <p:cNvSpPr txBox="1"/>
          <p:nvPr/>
        </p:nvSpPr>
        <p:spPr>
          <a:xfrm>
            <a:off x="219372" y="4603897"/>
            <a:ext cx="2179674" cy="1446550"/>
          </a:xfrm>
          <a:prstGeom prst="rect">
            <a:avLst/>
          </a:prstGeom>
          <a:noFill/>
        </p:spPr>
        <p:txBody>
          <a:bodyPr wrap="square" rtlCol="0">
            <a:spAutoFit/>
          </a:bodyPr>
          <a:lstStyle/>
          <a:p>
            <a:r>
              <a:rPr lang="cs-CZ" sz="2200" dirty="0"/>
              <a:t>mutace v genu pro červený receptor</a:t>
            </a:r>
          </a:p>
          <a:p>
            <a:endParaRPr lang="en-US" sz="2200" dirty="0" smtClean="0"/>
          </a:p>
        </p:txBody>
      </p:sp>
      <p:sp>
        <p:nvSpPr>
          <p:cNvPr id="5" name="TextovéPole 4"/>
          <p:cNvSpPr txBox="1"/>
          <p:nvPr/>
        </p:nvSpPr>
        <p:spPr>
          <a:xfrm>
            <a:off x="7223722" y="2126514"/>
            <a:ext cx="2169041" cy="1446550"/>
          </a:xfrm>
          <a:prstGeom prst="rect">
            <a:avLst/>
          </a:prstGeom>
          <a:noFill/>
        </p:spPr>
        <p:txBody>
          <a:bodyPr wrap="square" rtlCol="0">
            <a:spAutoFit/>
          </a:bodyPr>
          <a:lstStyle/>
          <a:p>
            <a:r>
              <a:rPr lang="cs-CZ" sz="2200" dirty="0"/>
              <a:t>mutace v genu pro zelený receptor</a:t>
            </a:r>
          </a:p>
          <a:p>
            <a:endParaRPr lang="en-US" sz="2200" dirty="0" smtClean="0"/>
          </a:p>
        </p:txBody>
      </p:sp>
      <p:sp>
        <p:nvSpPr>
          <p:cNvPr id="6" name="TextovéPole 5"/>
          <p:cNvSpPr txBox="1"/>
          <p:nvPr/>
        </p:nvSpPr>
        <p:spPr>
          <a:xfrm>
            <a:off x="318977" y="2296633"/>
            <a:ext cx="2328530" cy="769441"/>
          </a:xfrm>
          <a:prstGeom prst="rect">
            <a:avLst/>
          </a:prstGeom>
          <a:noFill/>
        </p:spPr>
        <p:txBody>
          <a:bodyPr wrap="square" rtlCol="0">
            <a:spAutoFit/>
          </a:bodyPr>
          <a:lstStyle/>
          <a:p>
            <a:r>
              <a:rPr lang="cs-CZ" sz="2200" dirty="0" smtClean="0"/>
              <a:t>Normální </a:t>
            </a:r>
          </a:p>
          <a:p>
            <a:r>
              <a:rPr lang="cs-CZ" sz="2200" dirty="0" smtClean="0"/>
              <a:t>vidění</a:t>
            </a:r>
            <a:endParaRPr lang="en-US" sz="2200" dirty="0" smtClean="0"/>
          </a:p>
        </p:txBody>
      </p:sp>
    </p:spTree>
    <p:extLst>
      <p:ext uri="{BB962C8B-B14F-4D97-AF65-F5344CB8AC3E}">
        <p14:creationId xmlns:p14="http://schemas.microsoft.com/office/powerpoint/2010/main" val="2276794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39801" y="2238531"/>
            <a:ext cx="7886700" cy="1325563"/>
          </a:xfrm>
        </p:spPr>
        <p:txBody>
          <a:bodyPr>
            <a:noAutofit/>
          </a:bodyPr>
          <a:lstStyle/>
          <a:p>
            <a:pPr algn="ctr">
              <a:lnSpc>
                <a:spcPct val="150000"/>
              </a:lnSpc>
            </a:pPr>
            <a:r>
              <a:rPr lang="cs-CZ" b="1" dirty="0" smtClean="0">
                <a:solidFill>
                  <a:srgbClr val="FF0000"/>
                </a:solidFill>
              </a:rPr>
              <a:t>Nekombinujte v </a:t>
            </a:r>
            <a:r>
              <a:rPr lang="cs-CZ" b="1" dirty="0" err="1" smtClean="0">
                <a:solidFill>
                  <a:srgbClr val="FF0000"/>
                </a:solidFill>
              </a:rPr>
              <a:t>powerpointových</a:t>
            </a:r>
            <a:r>
              <a:rPr lang="cs-CZ" b="1" dirty="0" smtClean="0">
                <a:solidFill>
                  <a:srgbClr val="FF0000"/>
                </a:solidFill>
              </a:rPr>
              <a:t> prezentacích červenou a zelenou, cca 8 % mužů a 0,5 % žen v publiku to nebude moci přečíst.  </a:t>
            </a:r>
            <a:endParaRPr lang="en-US" b="1" dirty="0">
              <a:solidFill>
                <a:srgbClr val="FF0000"/>
              </a:solidFill>
            </a:endParaRPr>
          </a:p>
        </p:txBody>
      </p:sp>
    </p:spTree>
    <p:extLst>
      <p:ext uri="{BB962C8B-B14F-4D97-AF65-F5344CB8AC3E}">
        <p14:creationId xmlns:p14="http://schemas.microsoft.com/office/powerpoint/2010/main" val="436347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66531" y="496957"/>
            <a:ext cx="8100391" cy="1107996"/>
          </a:xfrm>
          <a:prstGeom prst="rect">
            <a:avLst/>
          </a:prstGeom>
          <a:noFill/>
        </p:spPr>
        <p:txBody>
          <a:bodyPr wrap="square" rtlCol="0">
            <a:spAutoFit/>
          </a:bodyPr>
          <a:lstStyle/>
          <a:p>
            <a:r>
              <a:rPr lang="cs-CZ" sz="2200" b="1" dirty="0" smtClean="0">
                <a:solidFill>
                  <a:srgbClr val="5A9B2D"/>
                </a:solidFill>
              </a:rPr>
              <a:t>Otázka: </a:t>
            </a:r>
            <a:r>
              <a:rPr lang="cs-CZ" sz="2200" dirty="0" smtClean="0"/>
              <a:t>Otec i syn jsou postiženi daltonismem (neschopnost rozlišovat zelenou a červenou barvu, znak vázaný na X). Jaká je pravděpodobnost, že syn zdědil tento znak po otci? </a:t>
            </a:r>
          </a:p>
        </p:txBody>
      </p:sp>
      <p:sp>
        <p:nvSpPr>
          <p:cNvPr id="4" name="TextovéPole 3"/>
          <p:cNvSpPr txBox="1"/>
          <p:nvPr/>
        </p:nvSpPr>
        <p:spPr>
          <a:xfrm>
            <a:off x="822193" y="2484782"/>
            <a:ext cx="3779624" cy="2369880"/>
          </a:xfrm>
          <a:prstGeom prst="rect">
            <a:avLst/>
          </a:prstGeom>
          <a:noFill/>
        </p:spPr>
        <p:txBody>
          <a:bodyPr wrap="none" rtlCol="0">
            <a:spAutoFit/>
          </a:bodyPr>
          <a:lstStyle/>
          <a:p>
            <a:pPr marL="342900" indent="-342900">
              <a:spcBef>
                <a:spcPts val="2400"/>
              </a:spcBef>
              <a:buFont typeface="Arial" panose="020B0604020202020204" pitchFamily="34" charset="0"/>
              <a:buChar char="•"/>
            </a:pPr>
            <a:r>
              <a:rPr lang="cs-CZ" sz="2200" dirty="0" smtClean="0"/>
              <a:t>100%</a:t>
            </a:r>
          </a:p>
          <a:p>
            <a:pPr marL="342900" indent="-342900">
              <a:spcBef>
                <a:spcPts val="2400"/>
              </a:spcBef>
              <a:buFont typeface="Arial" panose="020B0604020202020204" pitchFamily="34" charset="0"/>
              <a:buChar char="•"/>
            </a:pPr>
            <a:r>
              <a:rPr lang="cs-CZ" sz="2200" dirty="0" smtClean="0"/>
              <a:t>50</a:t>
            </a:r>
            <a:r>
              <a:rPr lang="cs-CZ" sz="2200" dirty="0"/>
              <a:t>%</a:t>
            </a:r>
          </a:p>
          <a:p>
            <a:pPr marL="342900" indent="-342900">
              <a:spcBef>
                <a:spcPts val="2400"/>
              </a:spcBef>
              <a:buFont typeface="Arial" panose="020B0604020202020204" pitchFamily="34" charset="0"/>
              <a:buChar char="•"/>
            </a:pPr>
            <a:r>
              <a:rPr lang="cs-CZ" sz="2200" dirty="0" smtClean="0"/>
              <a:t>0% </a:t>
            </a:r>
          </a:p>
          <a:p>
            <a:pPr marL="342900" indent="-342900">
              <a:spcBef>
                <a:spcPts val="2400"/>
              </a:spcBef>
              <a:buFont typeface="Arial" panose="020B0604020202020204" pitchFamily="34" charset="0"/>
              <a:buChar char="•"/>
            </a:pPr>
            <a:r>
              <a:rPr lang="cs-CZ" sz="2200" dirty="0" smtClean="0"/>
              <a:t>Nemáme dostatek informací</a:t>
            </a:r>
          </a:p>
        </p:txBody>
      </p:sp>
    </p:spTree>
    <p:extLst>
      <p:ext uri="{BB962C8B-B14F-4D97-AF65-F5344CB8AC3E}">
        <p14:creationId xmlns:p14="http://schemas.microsoft.com/office/powerpoint/2010/main" val="2132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66531" y="496957"/>
            <a:ext cx="8100391" cy="1107996"/>
          </a:xfrm>
          <a:prstGeom prst="rect">
            <a:avLst/>
          </a:prstGeom>
          <a:noFill/>
        </p:spPr>
        <p:txBody>
          <a:bodyPr wrap="square" rtlCol="0">
            <a:spAutoFit/>
          </a:bodyPr>
          <a:lstStyle/>
          <a:p>
            <a:r>
              <a:rPr lang="cs-CZ" sz="2200" b="1" dirty="0" smtClean="0">
                <a:solidFill>
                  <a:srgbClr val="5A9B2D"/>
                </a:solidFill>
              </a:rPr>
              <a:t>Otázka: </a:t>
            </a:r>
            <a:r>
              <a:rPr lang="cs-CZ" sz="2200" dirty="0" smtClean="0"/>
              <a:t>Otec i syn jsou postiženi daltonismem (neschopnost rozlišovat zelenou a červenou barvu, znak vázaný na X). Jaká je pravděpodobnost, že syn zdědil tento znak po otci? </a:t>
            </a:r>
          </a:p>
        </p:txBody>
      </p:sp>
      <p:sp>
        <p:nvSpPr>
          <p:cNvPr id="4" name="TextovéPole 3"/>
          <p:cNvSpPr txBox="1"/>
          <p:nvPr/>
        </p:nvSpPr>
        <p:spPr>
          <a:xfrm>
            <a:off x="822193" y="2484782"/>
            <a:ext cx="3779624" cy="2369880"/>
          </a:xfrm>
          <a:prstGeom prst="rect">
            <a:avLst/>
          </a:prstGeom>
          <a:noFill/>
        </p:spPr>
        <p:txBody>
          <a:bodyPr wrap="none" rtlCol="0">
            <a:spAutoFit/>
          </a:bodyPr>
          <a:lstStyle/>
          <a:p>
            <a:pPr marL="342900" indent="-342900">
              <a:spcBef>
                <a:spcPts val="2400"/>
              </a:spcBef>
              <a:buFont typeface="Arial" panose="020B0604020202020204" pitchFamily="34" charset="0"/>
              <a:buChar char="•"/>
            </a:pPr>
            <a:r>
              <a:rPr lang="cs-CZ" sz="2200" dirty="0" smtClean="0"/>
              <a:t>100%</a:t>
            </a:r>
          </a:p>
          <a:p>
            <a:pPr marL="342900" indent="-342900">
              <a:spcBef>
                <a:spcPts val="2400"/>
              </a:spcBef>
              <a:buFont typeface="Arial" panose="020B0604020202020204" pitchFamily="34" charset="0"/>
              <a:buChar char="•"/>
            </a:pPr>
            <a:r>
              <a:rPr lang="cs-CZ" sz="2200" dirty="0" smtClean="0"/>
              <a:t>50</a:t>
            </a:r>
            <a:r>
              <a:rPr lang="cs-CZ" sz="2200" dirty="0"/>
              <a:t>%</a:t>
            </a:r>
          </a:p>
          <a:p>
            <a:pPr marL="342900" indent="-342900">
              <a:spcBef>
                <a:spcPts val="2400"/>
              </a:spcBef>
              <a:buFont typeface="Arial" panose="020B0604020202020204" pitchFamily="34" charset="0"/>
              <a:buChar char="•"/>
            </a:pPr>
            <a:r>
              <a:rPr lang="cs-CZ" sz="2200" b="1" dirty="0" smtClean="0">
                <a:solidFill>
                  <a:srgbClr val="5A9B2D"/>
                </a:solidFill>
              </a:rPr>
              <a:t>0% </a:t>
            </a:r>
          </a:p>
          <a:p>
            <a:pPr marL="342900" indent="-342900">
              <a:spcBef>
                <a:spcPts val="2400"/>
              </a:spcBef>
              <a:buFont typeface="Arial" panose="020B0604020202020204" pitchFamily="34" charset="0"/>
              <a:buChar char="•"/>
            </a:pPr>
            <a:r>
              <a:rPr lang="cs-CZ" sz="2200" dirty="0" smtClean="0"/>
              <a:t>Nemáme dostatek informací</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075" y="2261546"/>
            <a:ext cx="2090928" cy="1408176"/>
          </a:xfrm>
          <a:prstGeom prst="rect">
            <a:avLst/>
          </a:prstGeom>
        </p:spPr>
      </p:pic>
      <p:graphicFrame>
        <p:nvGraphicFramePr>
          <p:cNvPr id="5" name="Tabulka 4"/>
          <p:cNvGraphicFramePr>
            <a:graphicFrameLocks noGrp="1"/>
          </p:cNvGraphicFramePr>
          <p:nvPr>
            <p:extLst>
              <p:ext uri="{D42A27DB-BD31-4B8C-83A1-F6EECF244321}">
                <p14:modId xmlns:p14="http://schemas.microsoft.com/office/powerpoint/2010/main" val="620183968"/>
              </p:ext>
            </p:extLst>
          </p:nvPr>
        </p:nvGraphicFramePr>
        <p:xfrm>
          <a:off x="5854148" y="4547703"/>
          <a:ext cx="2643808" cy="1823279"/>
        </p:xfrm>
        <a:graphic>
          <a:graphicData uri="http://schemas.openxmlformats.org/drawingml/2006/table">
            <a:tbl>
              <a:tblPr firstRow="1" bandRow="1">
                <a:tableStyleId>{5940675A-B579-460E-94D1-54222C63F5DA}</a:tableStyleId>
              </a:tblPr>
              <a:tblGrid>
                <a:gridCol w="777589"/>
                <a:gridCol w="964212"/>
                <a:gridCol w="902007"/>
              </a:tblGrid>
              <a:tr h="598479">
                <a:tc>
                  <a:txBody>
                    <a:bodyPr/>
                    <a:lstStyle/>
                    <a:p>
                      <a:pPr algn="ctr"/>
                      <a:endParaRPr lang="cs-CZ" sz="2800" dirty="0"/>
                    </a:p>
                  </a:txBody>
                  <a:tcPr/>
                </a:tc>
                <a:tc>
                  <a:txBody>
                    <a:bodyPr/>
                    <a:lstStyle/>
                    <a:p>
                      <a:pPr algn="ctr"/>
                      <a:r>
                        <a:rPr lang="cs-CZ" sz="2800" dirty="0" err="1" smtClean="0"/>
                        <a:t>X</a:t>
                      </a:r>
                      <a:r>
                        <a:rPr lang="cs-CZ" sz="2800" i="1" baseline="30000" dirty="0" err="1" smtClean="0"/>
                        <a:t>d</a:t>
                      </a:r>
                      <a:endParaRPr lang="cs-CZ" sz="2800" i="1" baseline="30000" dirty="0"/>
                    </a:p>
                  </a:txBody>
                  <a:tcPr/>
                </a:tc>
                <a:tc>
                  <a:txBody>
                    <a:bodyPr/>
                    <a:lstStyle/>
                    <a:p>
                      <a:pPr algn="ctr"/>
                      <a:r>
                        <a:rPr lang="cs-CZ" sz="2800" dirty="0" smtClean="0"/>
                        <a:t>Y</a:t>
                      </a:r>
                      <a:endParaRPr lang="cs-CZ" sz="2800" dirty="0"/>
                    </a:p>
                  </a:txBody>
                  <a:tcPr/>
                </a:tc>
              </a:tr>
              <a:tr h="568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smtClean="0"/>
                        <a:t>X</a:t>
                      </a:r>
                      <a:r>
                        <a:rPr lang="cs-CZ" sz="2800" i="1" baseline="30000" dirty="0" smtClean="0"/>
                        <a:t>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D</a:t>
                      </a:r>
                      <a:r>
                        <a:rPr lang="cs-CZ" sz="2800" dirty="0" err="1" smtClean="0"/>
                        <a:t>X</a:t>
                      </a:r>
                      <a:r>
                        <a:rPr lang="cs-CZ" sz="2800" i="1" baseline="30000" dirty="0" err="1" smtClean="0"/>
                        <a:t>d</a:t>
                      </a:r>
                      <a:endParaRPr lang="cs-CZ"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smtClean="0"/>
                        <a:t>X</a:t>
                      </a:r>
                      <a:r>
                        <a:rPr lang="cs-CZ" sz="2800" i="1" baseline="30000" dirty="0" smtClean="0"/>
                        <a:t>D</a:t>
                      </a:r>
                      <a:r>
                        <a:rPr lang="cs-CZ" sz="2800" dirty="0" smtClean="0"/>
                        <a:t>Y</a:t>
                      </a:r>
                      <a:endParaRPr lang="cs-CZ" sz="2800" dirty="0"/>
                    </a:p>
                  </a:txBody>
                  <a:tcPr/>
                </a:tc>
              </a:tr>
              <a:tr h="6559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d</a:t>
                      </a:r>
                      <a:endParaRPr lang="cs-CZ" sz="2800" i="1" baseline="300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d</a:t>
                      </a:r>
                      <a:r>
                        <a:rPr lang="cs-CZ" sz="2800" dirty="0" err="1" smtClean="0"/>
                        <a:t>X</a:t>
                      </a:r>
                      <a:r>
                        <a:rPr lang="cs-CZ" sz="2800" i="1" baseline="30000" dirty="0" err="1" smtClean="0"/>
                        <a:t>d</a:t>
                      </a:r>
                      <a:endParaRPr lang="cs-CZ"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800" dirty="0" err="1" smtClean="0"/>
                        <a:t>X</a:t>
                      </a:r>
                      <a:r>
                        <a:rPr lang="cs-CZ" sz="2800" i="1" baseline="30000" dirty="0" err="1" smtClean="0"/>
                        <a:t>d</a:t>
                      </a:r>
                      <a:r>
                        <a:rPr lang="cs-CZ" sz="2800" dirty="0" err="1" smtClean="0"/>
                        <a:t>Y</a:t>
                      </a:r>
                      <a:endParaRPr lang="cs-CZ" sz="2800" i="1" baseline="30000" dirty="0" smtClean="0"/>
                    </a:p>
                  </a:txBody>
                  <a:tcPr/>
                </a:tc>
              </a:tr>
            </a:tbl>
          </a:graphicData>
        </a:graphic>
      </p:graphicFrame>
      <p:sp>
        <p:nvSpPr>
          <p:cNvPr id="6" name="TextovéPole 5"/>
          <p:cNvSpPr txBox="1"/>
          <p:nvPr/>
        </p:nvSpPr>
        <p:spPr>
          <a:xfrm>
            <a:off x="6738730" y="4116816"/>
            <a:ext cx="1649619" cy="430887"/>
          </a:xfrm>
          <a:prstGeom prst="rect">
            <a:avLst/>
          </a:prstGeom>
          <a:noFill/>
        </p:spPr>
        <p:txBody>
          <a:bodyPr wrap="none" rtlCol="0">
            <a:spAutoFit/>
          </a:bodyPr>
          <a:lstStyle/>
          <a:p>
            <a:r>
              <a:rPr lang="cs-CZ" sz="2200" dirty="0" smtClean="0"/>
              <a:t>Gamety otce</a:t>
            </a:r>
          </a:p>
        </p:txBody>
      </p:sp>
      <p:sp>
        <p:nvSpPr>
          <p:cNvPr id="7" name="TextovéPole 6"/>
          <p:cNvSpPr txBox="1"/>
          <p:nvPr/>
        </p:nvSpPr>
        <p:spPr>
          <a:xfrm rot="16200000">
            <a:off x="4615071" y="5544445"/>
            <a:ext cx="1858842" cy="430887"/>
          </a:xfrm>
          <a:prstGeom prst="rect">
            <a:avLst/>
          </a:prstGeom>
          <a:noFill/>
        </p:spPr>
        <p:txBody>
          <a:bodyPr wrap="none" rtlCol="0">
            <a:spAutoFit/>
          </a:bodyPr>
          <a:lstStyle/>
          <a:p>
            <a:r>
              <a:rPr lang="cs-CZ" sz="2200" dirty="0" smtClean="0"/>
              <a:t>Gamety matky</a:t>
            </a:r>
          </a:p>
        </p:txBody>
      </p:sp>
      <p:sp>
        <p:nvSpPr>
          <p:cNvPr id="8" name="Ovál 7"/>
          <p:cNvSpPr/>
          <p:nvPr/>
        </p:nvSpPr>
        <p:spPr>
          <a:xfrm>
            <a:off x="7563539" y="5675243"/>
            <a:ext cx="1103383" cy="7653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7563539" y="2117035"/>
            <a:ext cx="695878" cy="51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7419352" y="3287092"/>
            <a:ext cx="695878" cy="51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6061014" y="2090996"/>
            <a:ext cx="695878" cy="51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763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46709" y="-126459"/>
            <a:ext cx="8737019" cy="1325563"/>
          </a:xfrm>
        </p:spPr>
        <p:txBody>
          <a:bodyPr vert="horz" lIns="91440" tIns="45720" rIns="91440" bIns="45720" rtlCol="0" anchor="ctr">
            <a:normAutofit/>
          </a:bodyPr>
          <a:lstStyle/>
          <a:p>
            <a:pPr algn="ctr"/>
            <a:r>
              <a:rPr lang="cs-CZ" sz="4000" dirty="0">
                <a:solidFill>
                  <a:srgbClr val="C00000"/>
                </a:solidFill>
              </a:rPr>
              <a:t>Gen </a:t>
            </a:r>
            <a:r>
              <a:rPr lang="cs-CZ" sz="4000" i="1" dirty="0" err="1">
                <a:solidFill>
                  <a:srgbClr val="C00000"/>
                </a:solidFill>
              </a:rPr>
              <a:t>white</a:t>
            </a:r>
            <a:r>
              <a:rPr lang="cs-CZ" sz="4000" dirty="0">
                <a:solidFill>
                  <a:srgbClr val="C00000"/>
                </a:solidFill>
              </a:rPr>
              <a:t> a dědičnost vázaná na X</a:t>
            </a:r>
            <a:endParaRPr lang="en-US" sz="4000" dirty="0">
              <a:solidFill>
                <a:srgbClr val="C00000"/>
              </a:solidFill>
            </a:endParaRPr>
          </a:p>
        </p:txBody>
      </p:sp>
      <p:pic>
        <p:nvPicPr>
          <p:cNvPr id="1026" name="Picture 2" descr="Thomas Hunt Morg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23" y="1195740"/>
            <a:ext cx="1543050" cy="2162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7360" y="3379427"/>
            <a:ext cx="2931131" cy="369332"/>
          </a:xfrm>
          <a:prstGeom prst="rect">
            <a:avLst/>
          </a:prstGeom>
          <a:noFill/>
        </p:spPr>
        <p:txBody>
          <a:bodyPr wrap="square" rtlCol="0">
            <a:spAutoFit/>
          </a:bodyPr>
          <a:lstStyle/>
          <a:p>
            <a:r>
              <a:rPr lang="cs-CZ" dirty="0" smtClean="0"/>
              <a:t>Thomas </a:t>
            </a:r>
            <a:r>
              <a:rPr lang="cs-CZ" dirty="0" err="1" smtClean="0"/>
              <a:t>Hunt</a:t>
            </a:r>
            <a:r>
              <a:rPr lang="cs-CZ" dirty="0" smtClean="0"/>
              <a:t> Morgan </a:t>
            </a:r>
            <a:endParaRPr lang="en-US" dirty="0"/>
          </a:p>
        </p:txBody>
      </p:sp>
      <p:graphicFrame>
        <p:nvGraphicFramePr>
          <p:cNvPr id="5" name="Objekt 4"/>
          <p:cNvGraphicFramePr>
            <a:graphicFrameLocks noChangeAspect="1"/>
          </p:cNvGraphicFramePr>
          <p:nvPr>
            <p:extLst>
              <p:ext uri="{D42A27DB-BD31-4B8C-83A1-F6EECF244321}">
                <p14:modId xmlns:p14="http://schemas.microsoft.com/office/powerpoint/2010/main" val="288648313"/>
              </p:ext>
            </p:extLst>
          </p:nvPr>
        </p:nvGraphicFramePr>
        <p:xfrm>
          <a:off x="4812281" y="1138196"/>
          <a:ext cx="3984821" cy="3874480"/>
        </p:xfrm>
        <a:graphic>
          <a:graphicData uri="http://schemas.openxmlformats.org/presentationml/2006/ole">
            <mc:AlternateContent xmlns:mc="http://schemas.openxmlformats.org/markup-compatibility/2006">
              <mc:Choice xmlns:v="urn:schemas-microsoft-com:vml" Requires="v">
                <p:oleObj spid="_x0000_s1164" name="Image" r:id="rId5" imgW="6010589" imgH="5845394" progId="Photoshop.Image.5">
                  <p:embed/>
                </p:oleObj>
              </mc:Choice>
              <mc:Fallback>
                <p:oleObj name="Image" r:id="rId5" imgW="6010589" imgH="5845394"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2281" y="1138196"/>
                        <a:ext cx="3984821" cy="3874480"/>
                      </a:xfrm>
                      <a:prstGeom prst="rect">
                        <a:avLst/>
                      </a:prstGeom>
                      <a:noFill/>
                      <a:ln>
                        <a:noFill/>
                      </a:ln>
                      <a:effectLst/>
                    </p:spPr>
                  </p:pic>
                </p:oleObj>
              </mc:Fallback>
            </mc:AlternateContent>
          </a:graphicData>
        </a:graphic>
      </p:graphicFrame>
      <p:sp>
        <p:nvSpPr>
          <p:cNvPr id="8" name="TextovéPole 7"/>
          <p:cNvSpPr txBox="1"/>
          <p:nvPr/>
        </p:nvSpPr>
        <p:spPr>
          <a:xfrm>
            <a:off x="226038" y="3831002"/>
            <a:ext cx="4517859" cy="2554545"/>
          </a:xfrm>
          <a:prstGeom prst="rect">
            <a:avLst/>
          </a:prstGeom>
          <a:noFill/>
        </p:spPr>
        <p:txBody>
          <a:bodyPr wrap="square" rtlCol="0">
            <a:spAutoFit/>
          </a:bodyPr>
          <a:lstStyle/>
          <a:p>
            <a:r>
              <a:rPr lang="cs-CZ" sz="2000" dirty="0" smtClean="0"/>
              <a:t>Výhody octomilky jako genetického modelu:</a:t>
            </a:r>
          </a:p>
          <a:p>
            <a:pPr marL="342900" indent="-342900">
              <a:buFont typeface="Arial" panose="020B0604020202020204" pitchFamily="34" charset="0"/>
              <a:buChar char="•"/>
            </a:pPr>
            <a:r>
              <a:rPr lang="cs-CZ" sz="2000" dirty="0" smtClean="0"/>
              <a:t>Malá velikost</a:t>
            </a:r>
          </a:p>
          <a:p>
            <a:pPr marL="342900" indent="-342900">
              <a:buFont typeface="Arial" panose="020B0604020202020204" pitchFamily="34" charset="0"/>
              <a:buChar char="•"/>
            </a:pPr>
            <a:r>
              <a:rPr lang="cs-CZ" sz="2000" dirty="0" smtClean="0"/>
              <a:t>Nenáročný chov</a:t>
            </a:r>
          </a:p>
          <a:p>
            <a:pPr marL="342900" indent="-342900">
              <a:buFont typeface="Arial" panose="020B0604020202020204" pitchFamily="34" charset="0"/>
              <a:buChar char="•"/>
            </a:pPr>
            <a:r>
              <a:rPr lang="cs-CZ" sz="2000" dirty="0" smtClean="0"/>
              <a:t>Krátká generační doba (cca 10 dní)</a:t>
            </a:r>
          </a:p>
          <a:p>
            <a:pPr marL="342900" indent="-342900">
              <a:buFont typeface="Arial" panose="020B0604020202020204" pitchFamily="34" charset="0"/>
              <a:buChar char="•"/>
            </a:pPr>
            <a:r>
              <a:rPr lang="cs-CZ" sz="2000" dirty="0" smtClean="0"/>
              <a:t>Stovky potomků z jediné samice</a:t>
            </a:r>
          </a:p>
          <a:p>
            <a:pPr marL="342900" indent="-342900">
              <a:buFont typeface="Arial" panose="020B0604020202020204" pitchFamily="34" charset="0"/>
              <a:buChar char="•"/>
            </a:pPr>
            <a:r>
              <a:rPr lang="cs-CZ" sz="2000" dirty="0" smtClean="0"/>
              <a:t>Pohlaví lze snadno odlišit</a:t>
            </a:r>
          </a:p>
          <a:p>
            <a:pPr marL="342900" indent="-342900">
              <a:buFont typeface="Arial" panose="020B0604020202020204" pitchFamily="34" charset="0"/>
              <a:buChar char="•"/>
            </a:pPr>
            <a:r>
              <a:rPr lang="cs-CZ" sz="2000" dirty="0" smtClean="0"/>
              <a:t>Jen 4 páry chromosomů</a:t>
            </a:r>
            <a:endParaRPr lang="en-US" sz="2000" dirty="0"/>
          </a:p>
        </p:txBody>
      </p:sp>
      <p:pic>
        <p:nvPicPr>
          <p:cNvPr id="11" name="Picture 5" descr="kbtnk9dz-136720964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0673" y="5108275"/>
            <a:ext cx="3151468" cy="153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23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9327" y="0"/>
            <a:ext cx="7886700" cy="1325563"/>
          </a:xfrm>
        </p:spPr>
        <p:txBody>
          <a:bodyPr>
            <a:normAutofit/>
          </a:bodyPr>
          <a:lstStyle/>
          <a:p>
            <a:pPr algn="ctr"/>
            <a:r>
              <a:rPr lang="cs-CZ" sz="4000" dirty="0">
                <a:solidFill>
                  <a:srgbClr val="C00000"/>
                </a:solidFill>
              </a:rPr>
              <a:t>Jak se dědí pohlavní chromosomy</a:t>
            </a:r>
          </a:p>
        </p:txBody>
      </p:sp>
      <p:graphicFrame>
        <p:nvGraphicFramePr>
          <p:cNvPr id="3" name="Object 6"/>
          <p:cNvGraphicFramePr>
            <a:graphicFrameLocks noChangeAspect="1"/>
          </p:cNvGraphicFramePr>
          <p:nvPr>
            <p:extLst/>
          </p:nvPr>
        </p:nvGraphicFramePr>
        <p:xfrm>
          <a:off x="7530222" y="1450488"/>
          <a:ext cx="1238280" cy="2267403"/>
        </p:xfrm>
        <a:graphic>
          <a:graphicData uri="http://schemas.openxmlformats.org/presentationml/2006/ole">
            <mc:AlternateContent xmlns:mc="http://schemas.openxmlformats.org/markup-compatibility/2006">
              <mc:Choice xmlns:v="urn:schemas-microsoft-com:vml" Requires="v">
                <p:oleObj spid="_x0000_s4348" name="Image" r:id="rId4" imgW="2014903" imgH="3685663" progId="Photoshop.Image.5">
                  <p:embed/>
                </p:oleObj>
              </mc:Choice>
              <mc:Fallback>
                <p:oleObj name="Image" r:id="rId4" imgW="2014903" imgH="36856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0222" y="1450488"/>
                        <a:ext cx="1238280" cy="2267403"/>
                      </a:xfrm>
                      <a:prstGeom prst="rect">
                        <a:avLst/>
                      </a:prstGeom>
                      <a:noFill/>
                      <a:ln>
                        <a:noFill/>
                      </a:ln>
                      <a:effectLst/>
                    </p:spPr>
                  </p:pic>
                </p:oleObj>
              </mc:Fallback>
            </mc:AlternateContent>
          </a:graphicData>
        </a:graphic>
      </p:graphicFrame>
      <p:graphicFrame>
        <p:nvGraphicFramePr>
          <p:cNvPr id="4" name="Object 5"/>
          <p:cNvGraphicFramePr>
            <a:graphicFrameLocks noChangeAspect="1"/>
          </p:cNvGraphicFramePr>
          <p:nvPr>
            <p:extLst/>
          </p:nvPr>
        </p:nvGraphicFramePr>
        <p:xfrm>
          <a:off x="585242" y="1325563"/>
          <a:ext cx="1256045" cy="2313768"/>
        </p:xfrm>
        <a:graphic>
          <a:graphicData uri="http://schemas.openxmlformats.org/presentationml/2006/ole">
            <mc:AlternateContent xmlns:mc="http://schemas.openxmlformats.org/markup-compatibility/2006">
              <mc:Choice xmlns:v="urn:schemas-microsoft-com:vml" Requires="v">
                <p:oleObj spid="_x0000_s4349" name="Image" r:id="rId6" imgW="1832007" imgH="3466463" progId="Photoshop.Image.5">
                  <p:embed/>
                </p:oleObj>
              </mc:Choice>
              <mc:Fallback>
                <p:oleObj name="Image" r:id="rId6" imgW="1832007" imgH="34664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242" y="1325563"/>
                        <a:ext cx="1256045" cy="2313768"/>
                      </a:xfrm>
                      <a:prstGeom prst="rect">
                        <a:avLst/>
                      </a:prstGeom>
                      <a:noFill/>
                      <a:ln>
                        <a:noFill/>
                      </a:ln>
                      <a:effectLst/>
                      <a:extLst/>
                    </p:spPr>
                  </p:pic>
                </p:oleObj>
              </mc:Fallback>
            </mc:AlternateContent>
          </a:graphicData>
        </a:graphic>
      </p:graphicFrame>
      <p:pic>
        <p:nvPicPr>
          <p:cNvPr id="6" name="Obráze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2222" y="1841357"/>
            <a:ext cx="1278849" cy="1282179"/>
          </a:xfrm>
          <a:prstGeom prst="rect">
            <a:avLst/>
          </a:prstGeom>
        </p:spPr>
      </p:pic>
      <p:pic>
        <p:nvPicPr>
          <p:cNvPr id="17" name="Obráze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8362" y="1624170"/>
            <a:ext cx="2691860" cy="1499366"/>
          </a:xfrm>
          <a:prstGeom prst="rect">
            <a:avLst/>
          </a:prstGeom>
        </p:spPr>
      </p:pic>
      <p:grpSp>
        <p:nvGrpSpPr>
          <p:cNvPr id="9" name="Skupina 8"/>
          <p:cNvGrpSpPr/>
          <p:nvPr/>
        </p:nvGrpSpPr>
        <p:grpSpPr>
          <a:xfrm>
            <a:off x="1942222" y="3997743"/>
            <a:ext cx="5241039" cy="2504490"/>
            <a:chOff x="1942222" y="3997743"/>
            <a:chExt cx="5241039" cy="2504490"/>
          </a:xfrm>
        </p:grpSpPr>
        <p:pic>
          <p:nvPicPr>
            <p:cNvPr id="22" name="Obrázek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2222" y="3997743"/>
              <a:ext cx="5241039" cy="2504490"/>
            </a:xfrm>
            <a:prstGeom prst="rect">
              <a:avLst/>
            </a:prstGeom>
          </p:spPr>
        </p:pic>
        <p:sp>
          <p:nvSpPr>
            <p:cNvPr id="23" name="Šipka dolů 22"/>
            <p:cNvSpPr/>
            <p:nvPr/>
          </p:nvSpPr>
          <p:spPr>
            <a:xfrm>
              <a:off x="2703007" y="4817909"/>
              <a:ext cx="317097" cy="43207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Šipka dolů 23"/>
            <p:cNvSpPr/>
            <p:nvPr/>
          </p:nvSpPr>
          <p:spPr>
            <a:xfrm>
              <a:off x="6169794" y="4782464"/>
              <a:ext cx="317097" cy="43207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25" name="Obrázek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799" y="4895032"/>
            <a:ext cx="1194816" cy="1801368"/>
          </a:xfrm>
          <a:prstGeom prst="rect">
            <a:avLst/>
          </a:prstGeom>
        </p:spPr>
      </p:pic>
      <p:pic>
        <p:nvPicPr>
          <p:cNvPr id="26" name="Obrázek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32814" y="4895032"/>
            <a:ext cx="1194816" cy="1801368"/>
          </a:xfrm>
          <a:prstGeom prst="rect">
            <a:avLst/>
          </a:prstGeom>
        </p:spPr>
      </p:pic>
      <p:sp>
        <p:nvSpPr>
          <p:cNvPr id="27" name="TextovéPole 26"/>
          <p:cNvSpPr txBox="1"/>
          <p:nvPr/>
        </p:nvSpPr>
        <p:spPr>
          <a:xfrm>
            <a:off x="912307" y="1131396"/>
            <a:ext cx="2943691" cy="430887"/>
          </a:xfrm>
          <a:prstGeom prst="rect">
            <a:avLst/>
          </a:prstGeom>
          <a:noFill/>
        </p:spPr>
        <p:txBody>
          <a:bodyPr wrap="none" rtlCol="0">
            <a:spAutoFit/>
          </a:bodyPr>
          <a:lstStyle/>
          <a:p>
            <a:r>
              <a:rPr lang="cs-CZ" sz="2200" dirty="0" err="1" smtClean="0"/>
              <a:t>homogametické</a:t>
            </a:r>
            <a:r>
              <a:rPr lang="cs-CZ" sz="2200" dirty="0" smtClean="0"/>
              <a:t> pohlaví</a:t>
            </a:r>
          </a:p>
        </p:txBody>
      </p:sp>
      <p:sp>
        <p:nvSpPr>
          <p:cNvPr id="28" name="TextovéPole 27"/>
          <p:cNvSpPr txBox="1"/>
          <p:nvPr/>
        </p:nvSpPr>
        <p:spPr>
          <a:xfrm>
            <a:off x="5517081" y="1116336"/>
            <a:ext cx="3005118" cy="430887"/>
          </a:xfrm>
          <a:prstGeom prst="rect">
            <a:avLst/>
          </a:prstGeom>
          <a:noFill/>
        </p:spPr>
        <p:txBody>
          <a:bodyPr wrap="none" rtlCol="0">
            <a:spAutoFit/>
          </a:bodyPr>
          <a:lstStyle/>
          <a:p>
            <a:r>
              <a:rPr lang="cs-CZ" sz="2200" dirty="0" err="1" smtClean="0"/>
              <a:t>heterogametické</a:t>
            </a:r>
            <a:r>
              <a:rPr lang="cs-CZ" sz="2200" dirty="0" smtClean="0"/>
              <a:t> pohlaví</a:t>
            </a:r>
          </a:p>
        </p:txBody>
      </p:sp>
      <p:grpSp>
        <p:nvGrpSpPr>
          <p:cNvPr id="8" name="Skupina 7"/>
          <p:cNvGrpSpPr/>
          <p:nvPr/>
        </p:nvGrpSpPr>
        <p:grpSpPr>
          <a:xfrm>
            <a:off x="4092786" y="3639331"/>
            <a:ext cx="4154016" cy="3133258"/>
            <a:chOff x="4135874" y="3639331"/>
            <a:chExt cx="4154016" cy="3133258"/>
          </a:xfrm>
        </p:grpSpPr>
        <p:sp>
          <p:nvSpPr>
            <p:cNvPr id="5" name="Obdélník 4"/>
            <p:cNvSpPr/>
            <p:nvPr/>
          </p:nvSpPr>
          <p:spPr>
            <a:xfrm>
              <a:off x="4963886" y="3639331"/>
              <a:ext cx="3326004" cy="31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135874" y="4524746"/>
              <a:ext cx="874207" cy="473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259048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5841" y="56788"/>
            <a:ext cx="8245719" cy="1325563"/>
          </a:xfrm>
        </p:spPr>
        <p:txBody>
          <a:bodyPr vert="horz" lIns="91440" tIns="45720" rIns="91440" bIns="45720" rtlCol="0" anchor="ctr">
            <a:normAutofit/>
          </a:bodyPr>
          <a:lstStyle/>
          <a:p>
            <a:pPr algn="ctr"/>
            <a:r>
              <a:rPr lang="cs-CZ" sz="4000" dirty="0">
                <a:solidFill>
                  <a:srgbClr val="C00000"/>
                </a:solidFill>
              </a:rPr>
              <a:t>Mutace </a:t>
            </a:r>
            <a:r>
              <a:rPr lang="cs-CZ" sz="4000" i="1" dirty="0" err="1">
                <a:solidFill>
                  <a:srgbClr val="C00000"/>
                </a:solidFill>
              </a:rPr>
              <a:t>white</a:t>
            </a:r>
            <a:r>
              <a:rPr lang="cs-CZ" sz="4000" dirty="0">
                <a:solidFill>
                  <a:srgbClr val="C00000"/>
                </a:solidFill>
              </a:rPr>
              <a:t> a dědičnost křížem</a:t>
            </a:r>
            <a:endParaRPr lang="en-US" sz="4000" dirty="0">
              <a:solidFill>
                <a:srgbClr val="C00000"/>
              </a:solidFill>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401" y="3222506"/>
            <a:ext cx="1689336" cy="761858"/>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401" y="1876282"/>
            <a:ext cx="1682712" cy="768483"/>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755" y="1876282"/>
            <a:ext cx="1523715" cy="788357"/>
          </a:xfrm>
          <a:prstGeom prst="rect">
            <a:avLst/>
          </a:prstGeom>
        </p:spPr>
      </p:pic>
      <p:sp>
        <p:nvSpPr>
          <p:cNvPr id="7" name="TextovéPole 6"/>
          <p:cNvSpPr txBox="1"/>
          <p:nvPr/>
        </p:nvSpPr>
        <p:spPr>
          <a:xfrm>
            <a:off x="1061961" y="1382350"/>
            <a:ext cx="1638590" cy="430887"/>
          </a:xfrm>
          <a:prstGeom prst="rect">
            <a:avLst/>
          </a:prstGeom>
          <a:noFill/>
        </p:spPr>
        <p:txBody>
          <a:bodyPr wrap="none" rtlCol="0">
            <a:spAutoFit/>
          </a:bodyPr>
          <a:lstStyle/>
          <a:p>
            <a:r>
              <a:rPr lang="cs-CZ" sz="2200" dirty="0" smtClean="0"/>
              <a:t>samička </a:t>
            </a:r>
            <a:r>
              <a:rPr lang="cs-CZ" sz="2200" i="1" dirty="0" err="1" smtClean="0"/>
              <a:t>X</a:t>
            </a:r>
            <a:r>
              <a:rPr lang="cs-CZ" sz="2200" i="1" baseline="30000" dirty="0" err="1" smtClean="0"/>
              <a:t>+</a:t>
            </a:r>
            <a:r>
              <a:rPr lang="cs-CZ" sz="2200" i="1" dirty="0" err="1" smtClean="0"/>
              <a:t>X</a:t>
            </a:r>
            <a:r>
              <a:rPr lang="cs-CZ" sz="2200" i="1" baseline="30000" dirty="0" smtClean="0"/>
              <a:t>+</a:t>
            </a:r>
            <a:endParaRPr lang="en-US" sz="2200" i="1" baseline="30000" dirty="0" smtClean="0"/>
          </a:p>
        </p:txBody>
      </p:sp>
      <p:sp>
        <p:nvSpPr>
          <p:cNvPr id="9" name="TextovéPole 8"/>
          <p:cNvSpPr txBox="1"/>
          <p:nvPr/>
        </p:nvSpPr>
        <p:spPr>
          <a:xfrm>
            <a:off x="3442333" y="1382351"/>
            <a:ext cx="1993816" cy="430887"/>
          </a:xfrm>
          <a:prstGeom prst="rect">
            <a:avLst/>
          </a:prstGeom>
          <a:noFill/>
        </p:spPr>
        <p:txBody>
          <a:bodyPr wrap="none" rtlCol="0">
            <a:spAutoFit/>
          </a:bodyPr>
          <a:lstStyle/>
          <a:p>
            <a:r>
              <a:rPr lang="cs-CZ" sz="2200" dirty="0" smtClean="0"/>
              <a:t>sameček </a:t>
            </a:r>
            <a:r>
              <a:rPr lang="cs-CZ" sz="2200" i="1" dirty="0" err="1" smtClean="0"/>
              <a:t>X</a:t>
            </a:r>
            <a:r>
              <a:rPr lang="cs-CZ" sz="2200" i="1" baseline="30000" dirty="0" err="1" smtClean="0"/>
              <a:t>white</a:t>
            </a:r>
            <a:r>
              <a:rPr lang="cs-CZ" sz="2200" i="1" baseline="30000" dirty="0" smtClean="0"/>
              <a:t> </a:t>
            </a:r>
            <a:r>
              <a:rPr lang="cs-CZ" sz="2200" i="1" dirty="0" smtClean="0"/>
              <a:t>Y</a:t>
            </a:r>
            <a:endParaRPr lang="en-US" sz="2200" i="1" dirty="0" smtClean="0"/>
          </a:p>
        </p:txBody>
      </p:sp>
      <p:sp>
        <p:nvSpPr>
          <p:cNvPr id="10" name="TextovéPole 9"/>
          <p:cNvSpPr txBox="1"/>
          <p:nvPr/>
        </p:nvSpPr>
        <p:spPr>
          <a:xfrm>
            <a:off x="382436" y="2002143"/>
            <a:ext cx="343364" cy="461665"/>
          </a:xfrm>
          <a:prstGeom prst="rect">
            <a:avLst/>
          </a:prstGeom>
          <a:noFill/>
        </p:spPr>
        <p:txBody>
          <a:bodyPr wrap="none" rtlCol="0">
            <a:spAutoFit/>
          </a:bodyPr>
          <a:lstStyle/>
          <a:p>
            <a:r>
              <a:rPr lang="cs-CZ" sz="2400" dirty="0" smtClean="0"/>
              <a:t>P</a:t>
            </a:r>
            <a:endParaRPr lang="en-US" sz="2400" dirty="0" smtClean="0"/>
          </a:p>
        </p:txBody>
      </p:sp>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671" y="5650126"/>
            <a:ext cx="1682712" cy="768483"/>
          </a:xfrm>
          <a:prstGeom prst="rect">
            <a:avLst/>
          </a:prstGeom>
        </p:spPr>
      </p:pic>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634" y="3196007"/>
            <a:ext cx="1523715" cy="788357"/>
          </a:xfrm>
          <a:prstGeom prst="rect">
            <a:avLst/>
          </a:prstGeom>
        </p:spPr>
      </p:pic>
      <p:sp>
        <p:nvSpPr>
          <p:cNvPr id="13" name="TextovéPole 12"/>
          <p:cNvSpPr txBox="1"/>
          <p:nvPr/>
        </p:nvSpPr>
        <p:spPr>
          <a:xfrm>
            <a:off x="313507" y="3344931"/>
            <a:ext cx="481222" cy="461665"/>
          </a:xfrm>
          <a:prstGeom prst="rect">
            <a:avLst/>
          </a:prstGeom>
          <a:noFill/>
        </p:spPr>
        <p:txBody>
          <a:bodyPr wrap="none" rtlCol="0">
            <a:spAutoFit/>
          </a:bodyPr>
          <a:lstStyle/>
          <a:p>
            <a:r>
              <a:rPr lang="cs-CZ" sz="2400" dirty="0" err="1" smtClean="0"/>
              <a:t>F1</a:t>
            </a:r>
            <a:endParaRPr lang="en-US" sz="2400" dirty="0" smtClean="0"/>
          </a:p>
        </p:txBody>
      </p:sp>
      <p:sp>
        <p:nvSpPr>
          <p:cNvPr id="14" name="TextovéPole 13"/>
          <p:cNvSpPr txBox="1"/>
          <p:nvPr/>
        </p:nvSpPr>
        <p:spPr>
          <a:xfrm>
            <a:off x="405306" y="5290119"/>
            <a:ext cx="481222" cy="461665"/>
          </a:xfrm>
          <a:prstGeom prst="rect">
            <a:avLst/>
          </a:prstGeom>
          <a:noFill/>
        </p:spPr>
        <p:txBody>
          <a:bodyPr wrap="none" rtlCol="0">
            <a:spAutoFit/>
          </a:bodyPr>
          <a:lstStyle/>
          <a:p>
            <a:r>
              <a:rPr lang="cs-CZ" sz="2400" dirty="0" err="1" smtClean="0"/>
              <a:t>F2</a:t>
            </a:r>
            <a:endParaRPr lang="en-US" sz="2400" dirty="0" smtClean="0"/>
          </a:p>
        </p:txBody>
      </p:sp>
      <p:pic>
        <p:nvPicPr>
          <p:cNvPr id="15" name="Obráze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541" y="4759094"/>
            <a:ext cx="1689336" cy="761858"/>
          </a:xfrm>
          <a:prstGeom prst="rect">
            <a:avLst/>
          </a:prstGeom>
        </p:spPr>
      </p:pic>
      <p:pic>
        <p:nvPicPr>
          <p:cNvPr id="16" name="Obráze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904" y="4745896"/>
            <a:ext cx="1523715" cy="788357"/>
          </a:xfrm>
          <a:prstGeom prst="rect">
            <a:avLst/>
          </a:prstGeom>
        </p:spPr>
      </p:pic>
      <p:pic>
        <p:nvPicPr>
          <p:cNvPr id="17" name="Obráze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904" y="5650126"/>
            <a:ext cx="1523715" cy="788357"/>
          </a:xfrm>
          <a:prstGeom prst="rect">
            <a:avLst/>
          </a:prstGeom>
        </p:spPr>
      </p:pic>
      <p:sp>
        <p:nvSpPr>
          <p:cNvPr id="18" name="TextovéPole 17"/>
          <p:cNvSpPr txBox="1"/>
          <p:nvPr/>
        </p:nvSpPr>
        <p:spPr>
          <a:xfrm>
            <a:off x="5420618" y="3421876"/>
            <a:ext cx="3555019" cy="769441"/>
          </a:xfrm>
          <a:prstGeom prst="rect">
            <a:avLst/>
          </a:prstGeom>
          <a:noFill/>
        </p:spPr>
        <p:txBody>
          <a:bodyPr wrap="square" rtlCol="0">
            <a:spAutoFit/>
          </a:bodyPr>
          <a:lstStyle/>
          <a:p>
            <a:r>
              <a:rPr lang="cs-CZ" sz="2200" dirty="0" smtClean="0"/>
              <a:t>Všechno potomstvo </a:t>
            </a:r>
            <a:r>
              <a:rPr lang="cs-CZ" sz="2200" dirty="0" err="1" smtClean="0"/>
              <a:t>F1</a:t>
            </a:r>
            <a:r>
              <a:rPr lang="cs-CZ" sz="2200" dirty="0" smtClean="0"/>
              <a:t> má červené oči.</a:t>
            </a:r>
            <a:endParaRPr lang="en-US" sz="2200" dirty="0" smtClean="0"/>
          </a:p>
        </p:txBody>
      </p:sp>
      <p:sp>
        <p:nvSpPr>
          <p:cNvPr id="19" name="TextovéPole 18"/>
          <p:cNvSpPr txBox="1"/>
          <p:nvPr/>
        </p:nvSpPr>
        <p:spPr>
          <a:xfrm>
            <a:off x="5342797" y="4980255"/>
            <a:ext cx="3470464" cy="1446550"/>
          </a:xfrm>
          <a:prstGeom prst="rect">
            <a:avLst/>
          </a:prstGeom>
          <a:noFill/>
        </p:spPr>
        <p:txBody>
          <a:bodyPr wrap="square" rtlCol="0">
            <a:spAutoFit/>
          </a:bodyPr>
          <a:lstStyle/>
          <a:p>
            <a:r>
              <a:rPr lang="cs-CZ" sz="2200" dirty="0" smtClean="0"/>
              <a:t>Všechny samičky </a:t>
            </a:r>
            <a:r>
              <a:rPr lang="cs-CZ" sz="2200" dirty="0" err="1" smtClean="0"/>
              <a:t>F2</a:t>
            </a:r>
            <a:r>
              <a:rPr lang="cs-CZ" sz="2200" dirty="0" smtClean="0"/>
              <a:t> mají červené oči, ½ samců červené oči, ½ samců bílé oči.</a:t>
            </a:r>
            <a:endParaRPr lang="en-US" sz="2200" dirty="0" smtClean="0"/>
          </a:p>
        </p:txBody>
      </p:sp>
      <p:sp>
        <p:nvSpPr>
          <p:cNvPr id="21" name="Šipka dolů 20"/>
          <p:cNvSpPr/>
          <p:nvPr/>
        </p:nvSpPr>
        <p:spPr>
          <a:xfrm>
            <a:off x="2869749" y="2664639"/>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Šipka dolů 21"/>
          <p:cNvSpPr/>
          <p:nvPr/>
        </p:nvSpPr>
        <p:spPr>
          <a:xfrm>
            <a:off x="2892619" y="4205737"/>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bráze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519" y="3753964"/>
            <a:ext cx="246230" cy="444648"/>
          </a:xfrm>
          <a:prstGeom prst="rect">
            <a:avLst/>
          </a:prstGeom>
        </p:spPr>
      </p:pic>
      <p:pic>
        <p:nvPicPr>
          <p:cNvPr id="24" name="Obráze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7080" y="3604882"/>
            <a:ext cx="335927" cy="344826"/>
          </a:xfrm>
          <a:prstGeom prst="rect">
            <a:avLst/>
          </a:prstGeom>
        </p:spPr>
      </p:pic>
      <p:pic>
        <p:nvPicPr>
          <p:cNvPr id="25" name="Obráze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525" y="2103888"/>
            <a:ext cx="246230" cy="444648"/>
          </a:xfrm>
          <a:prstGeom prst="rect">
            <a:avLst/>
          </a:prstGeom>
        </p:spPr>
      </p:pic>
      <p:pic>
        <p:nvPicPr>
          <p:cNvPr id="26" name="Obráze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148" y="2002143"/>
            <a:ext cx="335927" cy="344826"/>
          </a:xfrm>
          <a:prstGeom prst="rect">
            <a:avLst/>
          </a:prstGeom>
        </p:spPr>
      </p:pic>
      <p:pic>
        <p:nvPicPr>
          <p:cNvPr id="27" name="Obráze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245" y="4980255"/>
            <a:ext cx="246230" cy="444648"/>
          </a:xfrm>
          <a:prstGeom prst="rect">
            <a:avLst/>
          </a:prstGeom>
        </p:spPr>
      </p:pic>
      <p:pic>
        <p:nvPicPr>
          <p:cNvPr id="28" name="Obrázek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8701" y="5140023"/>
            <a:ext cx="335927" cy="344826"/>
          </a:xfrm>
          <a:prstGeom prst="rect">
            <a:avLst/>
          </a:prstGeom>
        </p:spPr>
      </p:pic>
      <p:pic>
        <p:nvPicPr>
          <p:cNvPr id="29" name="Obrázek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1663" y="6196285"/>
            <a:ext cx="246230" cy="444648"/>
          </a:xfrm>
          <a:prstGeom prst="rect">
            <a:avLst/>
          </a:prstGeom>
        </p:spPr>
      </p:pic>
      <p:pic>
        <p:nvPicPr>
          <p:cNvPr id="30" name="Obrázek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1113" y="6070725"/>
            <a:ext cx="335927" cy="344826"/>
          </a:xfrm>
          <a:prstGeom prst="rect">
            <a:avLst/>
          </a:prstGeom>
        </p:spPr>
      </p:pic>
    </p:spTree>
    <p:extLst>
      <p:ext uri="{BB962C8B-B14F-4D97-AF65-F5344CB8AC3E}">
        <p14:creationId xmlns:p14="http://schemas.microsoft.com/office/powerpoint/2010/main" val="10558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1"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903" y="1854422"/>
            <a:ext cx="1467360" cy="661751"/>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26" y="1757883"/>
            <a:ext cx="1470716" cy="788357"/>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191" y="3246247"/>
            <a:ext cx="1507614" cy="688517"/>
          </a:xfrm>
          <a:prstGeom prst="rect">
            <a:avLst/>
          </a:prstGeom>
        </p:spPr>
      </p:pic>
      <p:sp>
        <p:nvSpPr>
          <p:cNvPr id="7" name="TextovéPole 6"/>
          <p:cNvSpPr txBox="1"/>
          <p:nvPr/>
        </p:nvSpPr>
        <p:spPr>
          <a:xfrm>
            <a:off x="806792" y="1382351"/>
            <a:ext cx="2288127" cy="430887"/>
          </a:xfrm>
          <a:prstGeom prst="rect">
            <a:avLst/>
          </a:prstGeom>
          <a:noFill/>
        </p:spPr>
        <p:txBody>
          <a:bodyPr wrap="none" rtlCol="0">
            <a:spAutoFit/>
          </a:bodyPr>
          <a:lstStyle/>
          <a:p>
            <a:r>
              <a:rPr lang="cs-CZ" sz="2200" dirty="0" smtClean="0"/>
              <a:t>samička </a:t>
            </a:r>
            <a:r>
              <a:rPr lang="cs-CZ" sz="2200" i="1" dirty="0" err="1" smtClean="0"/>
              <a:t>X</a:t>
            </a:r>
            <a:r>
              <a:rPr lang="cs-CZ" sz="2200" i="1" baseline="30000" dirty="0" err="1" smtClean="0"/>
              <a:t>white</a:t>
            </a:r>
            <a:r>
              <a:rPr lang="cs-CZ" sz="2200" i="1" dirty="0" err="1" smtClean="0"/>
              <a:t>X</a:t>
            </a:r>
            <a:r>
              <a:rPr lang="cs-CZ" sz="2200" i="1" baseline="30000" dirty="0" err="1" smtClean="0"/>
              <a:t>white</a:t>
            </a:r>
            <a:endParaRPr lang="en-US" sz="2200" i="1" baseline="30000" dirty="0" smtClean="0"/>
          </a:p>
        </p:txBody>
      </p:sp>
      <p:sp>
        <p:nvSpPr>
          <p:cNvPr id="9" name="TextovéPole 8"/>
          <p:cNvSpPr txBox="1"/>
          <p:nvPr/>
        </p:nvSpPr>
        <p:spPr>
          <a:xfrm>
            <a:off x="3238045" y="1382351"/>
            <a:ext cx="1669047" cy="430887"/>
          </a:xfrm>
          <a:prstGeom prst="rect">
            <a:avLst/>
          </a:prstGeom>
          <a:noFill/>
        </p:spPr>
        <p:txBody>
          <a:bodyPr wrap="none" rtlCol="0">
            <a:spAutoFit/>
          </a:bodyPr>
          <a:lstStyle/>
          <a:p>
            <a:r>
              <a:rPr lang="cs-CZ" sz="2200" dirty="0" smtClean="0"/>
              <a:t>sameček </a:t>
            </a:r>
            <a:r>
              <a:rPr lang="cs-CZ" sz="2200" i="1" dirty="0" smtClean="0"/>
              <a:t>X</a:t>
            </a:r>
            <a:r>
              <a:rPr lang="cs-CZ" sz="2200" i="1" baseline="30000" dirty="0" smtClean="0"/>
              <a:t>+ </a:t>
            </a:r>
            <a:r>
              <a:rPr lang="cs-CZ" sz="2200" i="1" dirty="0" smtClean="0"/>
              <a:t>Y</a:t>
            </a:r>
            <a:endParaRPr lang="en-US" sz="2200" i="1" dirty="0" smtClean="0"/>
          </a:p>
        </p:txBody>
      </p:sp>
      <p:sp>
        <p:nvSpPr>
          <p:cNvPr id="10" name="TextovéPole 9"/>
          <p:cNvSpPr txBox="1"/>
          <p:nvPr/>
        </p:nvSpPr>
        <p:spPr>
          <a:xfrm>
            <a:off x="296921" y="2018470"/>
            <a:ext cx="343364" cy="461665"/>
          </a:xfrm>
          <a:prstGeom prst="rect">
            <a:avLst/>
          </a:prstGeom>
          <a:noFill/>
        </p:spPr>
        <p:txBody>
          <a:bodyPr wrap="none" rtlCol="0">
            <a:spAutoFit/>
          </a:bodyPr>
          <a:lstStyle/>
          <a:p>
            <a:r>
              <a:rPr lang="cs-CZ" sz="2400" dirty="0" smtClean="0"/>
              <a:t>P</a:t>
            </a:r>
            <a:endParaRPr lang="en-US" sz="2400" dirty="0" smtClean="0"/>
          </a:p>
        </p:txBody>
      </p:sp>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513" y="5650127"/>
            <a:ext cx="1535766" cy="701374"/>
          </a:xfrm>
          <a:prstGeom prst="rect">
            <a:avLst/>
          </a:prstGeom>
        </p:spPr>
      </p:pic>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970" y="3246247"/>
            <a:ext cx="1523715" cy="788357"/>
          </a:xfrm>
          <a:prstGeom prst="rect">
            <a:avLst/>
          </a:prstGeom>
        </p:spPr>
      </p:pic>
      <p:sp>
        <p:nvSpPr>
          <p:cNvPr id="13" name="TextovéPole 12"/>
          <p:cNvSpPr txBox="1"/>
          <p:nvPr/>
        </p:nvSpPr>
        <p:spPr>
          <a:xfrm>
            <a:off x="296921" y="3343206"/>
            <a:ext cx="481222" cy="461665"/>
          </a:xfrm>
          <a:prstGeom prst="rect">
            <a:avLst/>
          </a:prstGeom>
          <a:noFill/>
        </p:spPr>
        <p:txBody>
          <a:bodyPr wrap="none" rtlCol="0">
            <a:spAutoFit/>
          </a:bodyPr>
          <a:lstStyle/>
          <a:p>
            <a:r>
              <a:rPr lang="cs-CZ" sz="2400" dirty="0" err="1" smtClean="0"/>
              <a:t>F1</a:t>
            </a:r>
            <a:endParaRPr lang="en-US" sz="2400" dirty="0" smtClean="0"/>
          </a:p>
        </p:txBody>
      </p:sp>
      <p:sp>
        <p:nvSpPr>
          <p:cNvPr id="14" name="TextovéPole 13"/>
          <p:cNvSpPr txBox="1"/>
          <p:nvPr/>
        </p:nvSpPr>
        <p:spPr>
          <a:xfrm>
            <a:off x="296921" y="5459321"/>
            <a:ext cx="481222" cy="461665"/>
          </a:xfrm>
          <a:prstGeom prst="rect">
            <a:avLst/>
          </a:prstGeom>
          <a:noFill/>
        </p:spPr>
        <p:txBody>
          <a:bodyPr wrap="none" rtlCol="0">
            <a:spAutoFit/>
          </a:bodyPr>
          <a:lstStyle/>
          <a:p>
            <a:r>
              <a:rPr lang="cs-CZ" sz="2400" dirty="0" err="1" smtClean="0"/>
              <a:t>F2</a:t>
            </a:r>
            <a:endParaRPr lang="en-US" sz="2400" dirty="0" smtClean="0"/>
          </a:p>
        </p:txBody>
      </p:sp>
      <p:pic>
        <p:nvPicPr>
          <p:cNvPr id="15" name="Obráze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383" y="4759094"/>
            <a:ext cx="1541812" cy="695328"/>
          </a:xfrm>
          <a:prstGeom prst="rect">
            <a:avLst/>
          </a:prstGeom>
        </p:spPr>
      </p:pic>
      <p:pic>
        <p:nvPicPr>
          <p:cNvPr id="16" name="Obráze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746" y="4745896"/>
            <a:ext cx="1523715" cy="788357"/>
          </a:xfrm>
          <a:prstGeom prst="rect">
            <a:avLst/>
          </a:prstGeom>
        </p:spPr>
      </p:pic>
      <p:sp>
        <p:nvSpPr>
          <p:cNvPr id="18" name="TextovéPole 17"/>
          <p:cNvSpPr txBox="1"/>
          <p:nvPr/>
        </p:nvSpPr>
        <p:spPr>
          <a:xfrm>
            <a:off x="5247555" y="3216436"/>
            <a:ext cx="3633800" cy="1107996"/>
          </a:xfrm>
          <a:prstGeom prst="rect">
            <a:avLst/>
          </a:prstGeom>
          <a:noFill/>
        </p:spPr>
        <p:txBody>
          <a:bodyPr wrap="square" rtlCol="0">
            <a:spAutoFit/>
          </a:bodyPr>
          <a:lstStyle/>
          <a:p>
            <a:r>
              <a:rPr lang="cs-CZ" sz="2200" dirty="0" smtClean="0"/>
              <a:t>Všichni samci v </a:t>
            </a:r>
            <a:r>
              <a:rPr lang="cs-CZ" sz="2200" dirty="0" err="1" smtClean="0"/>
              <a:t>F1</a:t>
            </a:r>
            <a:r>
              <a:rPr lang="cs-CZ" sz="2200" dirty="0" smtClean="0"/>
              <a:t> mají bílé oči,  všechny samičky červené oči. </a:t>
            </a:r>
            <a:endParaRPr lang="en-US" sz="2200" dirty="0" smtClean="0"/>
          </a:p>
        </p:txBody>
      </p:sp>
      <p:sp>
        <p:nvSpPr>
          <p:cNvPr id="19" name="TextovéPole 18"/>
          <p:cNvSpPr txBox="1"/>
          <p:nvPr/>
        </p:nvSpPr>
        <p:spPr>
          <a:xfrm>
            <a:off x="5327000" y="4892623"/>
            <a:ext cx="3687100" cy="1107996"/>
          </a:xfrm>
          <a:prstGeom prst="rect">
            <a:avLst/>
          </a:prstGeom>
          <a:noFill/>
        </p:spPr>
        <p:txBody>
          <a:bodyPr wrap="none" rtlCol="0">
            <a:spAutoFit/>
          </a:bodyPr>
          <a:lstStyle/>
          <a:p>
            <a:r>
              <a:rPr lang="cs-CZ" sz="2200" dirty="0" smtClean="0"/>
              <a:t>V </a:t>
            </a:r>
            <a:r>
              <a:rPr lang="cs-CZ" sz="2200" dirty="0" err="1" smtClean="0"/>
              <a:t>F2</a:t>
            </a:r>
            <a:r>
              <a:rPr lang="cs-CZ" sz="2200" dirty="0" smtClean="0"/>
              <a:t>:</a:t>
            </a:r>
          </a:p>
          <a:p>
            <a:r>
              <a:rPr lang="cs-CZ" sz="2200" dirty="0" smtClean="0"/>
              <a:t>½ samiček červené oči, ½ bílé</a:t>
            </a:r>
          </a:p>
          <a:p>
            <a:r>
              <a:rPr lang="cs-CZ" sz="2200" dirty="0" smtClean="0"/>
              <a:t>½ samečků červené oči, ½ bílé </a:t>
            </a:r>
            <a:endParaRPr lang="en-US" sz="2200" dirty="0" smtClean="0"/>
          </a:p>
        </p:txBody>
      </p:sp>
      <p:pic>
        <p:nvPicPr>
          <p:cNvPr id="20" name="Obráze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745" y="5650127"/>
            <a:ext cx="1470716" cy="788357"/>
          </a:xfrm>
          <a:prstGeom prst="rect">
            <a:avLst/>
          </a:prstGeom>
        </p:spPr>
      </p:pic>
      <p:sp>
        <p:nvSpPr>
          <p:cNvPr id="21" name="Šipka dolů 20"/>
          <p:cNvSpPr/>
          <p:nvPr/>
        </p:nvSpPr>
        <p:spPr>
          <a:xfrm>
            <a:off x="2733867" y="2628230"/>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Šipka dolů 21"/>
          <p:cNvSpPr/>
          <p:nvPr/>
        </p:nvSpPr>
        <p:spPr>
          <a:xfrm>
            <a:off x="2668055" y="4102108"/>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bráze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49" y="3879784"/>
            <a:ext cx="246230" cy="444648"/>
          </a:xfrm>
          <a:prstGeom prst="rect">
            <a:avLst/>
          </a:prstGeom>
        </p:spPr>
      </p:pic>
      <p:pic>
        <p:nvPicPr>
          <p:cNvPr id="24" name="Obráze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4315" y="3689778"/>
            <a:ext cx="335927" cy="344826"/>
          </a:xfrm>
          <a:prstGeom prst="rect">
            <a:avLst/>
          </a:prstGeom>
        </p:spPr>
      </p:pic>
      <p:pic>
        <p:nvPicPr>
          <p:cNvPr id="25" name="Obráze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631" y="2315454"/>
            <a:ext cx="246230" cy="444648"/>
          </a:xfrm>
          <a:prstGeom prst="rect">
            <a:avLst/>
          </a:prstGeom>
        </p:spPr>
      </p:pic>
      <p:pic>
        <p:nvPicPr>
          <p:cNvPr id="26" name="Obráze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6929" y="2185298"/>
            <a:ext cx="335927" cy="344826"/>
          </a:xfrm>
          <a:prstGeom prst="rect">
            <a:avLst/>
          </a:prstGeom>
        </p:spPr>
      </p:pic>
      <p:pic>
        <p:nvPicPr>
          <p:cNvPr id="27" name="Obráze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832" y="5229701"/>
            <a:ext cx="246230" cy="444648"/>
          </a:xfrm>
          <a:prstGeom prst="rect">
            <a:avLst/>
          </a:prstGeom>
        </p:spPr>
      </p:pic>
      <p:pic>
        <p:nvPicPr>
          <p:cNvPr id="28" name="Obrázek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3231" y="5137965"/>
            <a:ext cx="335927" cy="344826"/>
          </a:xfrm>
          <a:prstGeom prst="rect">
            <a:avLst/>
          </a:prstGeom>
        </p:spPr>
      </p:pic>
      <p:pic>
        <p:nvPicPr>
          <p:cNvPr id="29" name="Obrázek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630" y="6173214"/>
            <a:ext cx="246230" cy="444648"/>
          </a:xfrm>
          <a:prstGeom prst="rect">
            <a:avLst/>
          </a:prstGeom>
        </p:spPr>
      </p:pic>
      <p:pic>
        <p:nvPicPr>
          <p:cNvPr id="30" name="Obrázek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4315" y="6050712"/>
            <a:ext cx="335927" cy="344826"/>
          </a:xfrm>
          <a:prstGeom prst="rect">
            <a:avLst/>
          </a:prstGeom>
        </p:spPr>
      </p:pic>
      <p:sp>
        <p:nvSpPr>
          <p:cNvPr id="32" name="Nadpis 1"/>
          <p:cNvSpPr>
            <a:spLocks noGrp="1"/>
          </p:cNvSpPr>
          <p:nvPr>
            <p:ph type="title"/>
          </p:nvPr>
        </p:nvSpPr>
        <p:spPr>
          <a:xfrm>
            <a:off x="615841" y="56788"/>
            <a:ext cx="8245719" cy="1325563"/>
          </a:xfrm>
        </p:spPr>
        <p:txBody>
          <a:bodyPr vert="horz" lIns="91440" tIns="45720" rIns="91440" bIns="45720" rtlCol="0" anchor="ctr">
            <a:normAutofit/>
          </a:bodyPr>
          <a:lstStyle/>
          <a:p>
            <a:pPr algn="ctr"/>
            <a:r>
              <a:rPr lang="cs-CZ" sz="4000" dirty="0">
                <a:solidFill>
                  <a:srgbClr val="C00000"/>
                </a:solidFill>
              </a:rPr>
              <a:t>Mutace </a:t>
            </a:r>
            <a:r>
              <a:rPr lang="cs-CZ" sz="4000" i="1" dirty="0" err="1">
                <a:solidFill>
                  <a:srgbClr val="C00000"/>
                </a:solidFill>
              </a:rPr>
              <a:t>white</a:t>
            </a:r>
            <a:r>
              <a:rPr lang="cs-CZ" sz="4000" dirty="0">
                <a:solidFill>
                  <a:srgbClr val="C00000"/>
                </a:solidFill>
              </a:rPr>
              <a:t> a dědičnost křížem</a:t>
            </a:r>
            <a:endParaRPr lang="en-US" sz="4000" dirty="0">
              <a:solidFill>
                <a:srgbClr val="C00000"/>
              </a:solidFill>
            </a:endParaRPr>
          </a:p>
        </p:txBody>
      </p:sp>
      <p:sp>
        <p:nvSpPr>
          <p:cNvPr id="33" name="Ovál 32"/>
          <p:cNvSpPr/>
          <p:nvPr/>
        </p:nvSpPr>
        <p:spPr>
          <a:xfrm rot="1611290">
            <a:off x="406637" y="2029600"/>
            <a:ext cx="4883889" cy="14610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Přímá spojnice 34"/>
          <p:cNvCxnSpPr>
            <a:stCxn id="33" idx="7"/>
          </p:cNvCxnSpPr>
          <p:nvPr/>
        </p:nvCxnSpPr>
        <p:spPr>
          <a:xfrm flipV="1">
            <a:off x="4622416" y="2185298"/>
            <a:ext cx="1457371" cy="893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6105931" y="1849846"/>
            <a:ext cx="2129237" cy="430887"/>
          </a:xfrm>
          <a:prstGeom prst="rect">
            <a:avLst/>
          </a:prstGeom>
          <a:noFill/>
        </p:spPr>
        <p:txBody>
          <a:bodyPr wrap="none" rtlCol="0">
            <a:spAutoFit/>
          </a:bodyPr>
          <a:lstStyle/>
          <a:p>
            <a:r>
              <a:rPr lang="cs-CZ" sz="2200" dirty="0" smtClean="0">
                <a:solidFill>
                  <a:srgbClr val="FF0000"/>
                </a:solidFill>
              </a:rPr>
              <a:t>dědičnost křížem</a:t>
            </a:r>
            <a:endParaRPr lang="en-US" sz="2200" dirty="0" smtClean="0">
              <a:solidFill>
                <a:srgbClr val="FF0000"/>
              </a:solidFill>
            </a:endParaRPr>
          </a:p>
        </p:txBody>
      </p:sp>
    </p:spTree>
    <p:extLst>
      <p:ext uri="{BB962C8B-B14F-4D97-AF65-F5344CB8AC3E}">
        <p14:creationId xmlns:p14="http://schemas.microsoft.com/office/powerpoint/2010/main" val="395330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1" grpId="0" animBg="1"/>
      <p:bldP spid="22" grpId="0" animBg="1"/>
      <p:bldP spid="33" grpId="0" animBg="1"/>
      <p:bldP spid="3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379" y="3047402"/>
            <a:ext cx="1381697" cy="623119"/>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379" y="1796050"/>
            <a:ext cx="1376279" cy="628537"/>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734" y="1796051"/>
            <a:ext cx="1246236" cy="644792"/>
          </a:xfrm>
          <a:prstGeom prst="rect">
            <a:avLst/>
          </a:prstGeom>
        </p:spPr>
      </p:pic>
      <p:sp>
        <p:nvSpPr>
          <p:cNvPr id="7" name="TextovéPole 6"/>
          <p:cNvSpPr txBox="1"/>
          <p:nvPr/>
        </p:nvSpPr>
        <p:spPr>
          <a:xfrm>
            <a:off x="1003933" y="1299475"/>
            <a:ext cx="1638590" cy="430887"/>
          </a:xfrm>
          <a:prstGeom prst="rect">
            <a:avLst/>
          </a:prstGeom>
          <a:noFill/>
        </p:spPr>
        <p:txBody>
          <a:bodyPr wrap="none" rtlCol="0">
            <a:spAutoFit/>
          </a:bodyPr>
          <a:lstStyle/>
          <a:p>
            <a:r>
              <a:rPr lang="cs-CZ" sz="2200" dirty="0" smtClean="0"/>
              <a:t>samička </a:t>
            </a:r>
            <a:r>
              <a:rPr lang="cs-CZ" sz="2200" i="1" dirty="0" err="1" smtClean="0"/>
              <a:t>X</a:t>
            </a:r>
            <a:r>
              <a:rPr lang="cs-CZ" sz="2200" i="1" baseline="30000" dirty="0" err="1" smtClean="0"/>
              <a:t>+</a:t>
            </a:r>
            <a:r>
              <a:rPr lang="cs-CZ" sz="2200" i="1" dirty="0" err="1" smtClean="0"/>
              <a:t>X</a:t>
            </a:r>
            <a:r>
              <a:rPr lang="cs-CZ" sz="2200" i="1" baseline="30000" dirty="0" smtClean="0"/>
              <a:t>+</a:t>
            </a:r>
            <a:endParaRPr lang="en-US" sz="2200" i="1" baseline="30000" dirty="0" smtClean="0"/>
          </a:p>
        </p:txBody>
      </p:sp>
      <p:sp>
        <p:nvSpPr>
          <p:cNvPr id="9" name="TextovéPole 8"/>
          <p:cNvSpPr txBox="1"/>
          <p:nvPr/>
        </p:nvSpPr>
        <p:spPr>
          <a:xfrm>
            <a:off x="3442333" y="1236431"/>
            <a:ext cx="1993816" cy="430887"/>
          </a:xfrm>
          <a:prstGeom prst="rect">
            <a:avLst/>
          </a:prstGeom>
          <a:noFill/>
        </p:spPr>
        <p:txBody>
          <a:bodyPr wrap="none" rtlCol="0">
            <a:spAutoFit/>
          </a:bodyPr>
          <a:lstStyle/>
          <a:p>
            <a:r>
              <a:rPr lang="cs-CZ" sz="2200" dirty="0" smtClean="0"/>
              <a:t>sameček </a:t>
            </a:r>
            <a:r>
              <a:rPr lang="cs-CZ" sz="2200" i="1" dirty="0" err="1" smtClean="0"/>
              <a:t>X</a:t>
            </a:r>
            <a:r>
              <a:rPr lang="cs-CZ" sz="2200" i="1" baseline="30000" dirty="0" err="1" smtClean="0"/>
              <a:t>white</a:t>
            </a:r>
            <a:r>
              <a:rPr lang="cs-CZ" sz="2200" i="1" baseline="30000" dirty="0" smtClean="0"/>
              <a:t> </a:t>
            </a:r>
            <a:r>
              <a:rPr lang="cs-CZ" sz="2200" i="1" dirty="0" smtClean="0"/>
              <a:t>Y</a:t>
            </a:r>
            <a:endParaRPr lang="en-US" sz="2200" i="1" dirty="0" smtClean="0"/>
          </a:p>
        </p:txBody>
      </p:sp>
      <p:sp>
        <p:nvSpPr>
          <p:cNvPr id="10" name="TextovéPole 9"/>
          <p:cNvSpPr txBox="1"/>
          <p:nvPr/>
        </p:nvSpPr>
        <p:spPr>
          <a:xfrm>
            <a:off x="382436" y="1856223"/>
            <a:ext cx="343364" cy="461665"/>
          </a:xfrm>
          <a:prstGeom prst="rect">
            <a:avLst/>
          </a:prstGeom>
          <a:noFill/>
        </p:spPr>
        <p:txBody>
          <a:bodyPr wrap="none" rtlCol="0">
            <a:spAutoFit/>
          </a:bodyPr>
          <a:lstStyle/>
          <a:p>
            <a:r>
              <a:rPr lang="cs-CZ" sz="2400" dirty="0" smtClean="0"/>
              <a:t>P</a:t>
            </a:r>
            <a:endParaRPr lang="en-US" sz="2400" dirty="0" smtClean="0"/>
          </a:p>
        </p:txBody>
      </p:sp>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801" y="5650126"/>
            <a:ext cx="1376279" cy="628537"/>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613" y="3020904"/>
            <a:ext cx="1246236" cy="644792"/>
          </a:xfrm>
          <a:prstGeom prst="rect">
            <a:avLst/>
          </a:prstGeom>
        </p:spPr>
      </p:pic>
      <p:sp>
        <p:nvSpPr>
          <p:cNvPr id="13" name="TextovéPole 12"/>
          <p:cNvSpPr txBox="1"/>
          <p:nvPr/>
        </p:nvSpPr>
        <p:spPr>
          <a:xfrm>
            <a:off x="313507" y="3169827"/>
            <a:ext cx="481222" cy="461665"/>
          </a:xfrm>
          <a:prstGeom prst="rect">
            <a:avLst/>
          </a:prstGeom>
          <a:noFill/>
        </p:spPr>
        <p:txBody>
          <a:bodyPr wrap="none" rtlCol="0">
            <a:spAutoFit/>
          </a:bodyPr>
          <a:lstStyle/>
          <a:p>
            <a:r>
              <a:rPr lang="cs-CZ" sz="2400" dirty="0" err="1" smtClean="0"/>
              <a:t>F1</a:t>
            </a:r>
            <a:endParaRPr lang="en-US" sz="2400" dirty="0" smtClean="0"/>
          </a:p>
        </p:txBody>
      </p:sp>
      <p:sp>
        <p:nvSpPr>
          <p:cNvPr id="14" name="TextovéPole 13"/>
          <p:cNvSpPr txBox="1"/>
          <p:nvPr/>
        </p:nvSpPr>
        <p:spPr>
          <a:xfrm>
            <a:off x="382436" y="5290119"/>
            <a:ext cx="481222" cy="461665"/>
          </a:xfrm>
          <a:prstGeom prst="rect">
            <a:avLst/>
          </a:prstGeom>
          <a:noFill/>
        </p:spPr>
        <p:txBody>
          <a:bodyPr wrap="none" rtlCol="0">
            <a:spAutoFit/>
          </a:bodyPr>
          <a:lstStyle/>
          <a:p>
            <a:r>
              <a:rPr lang="cs-CZ" sz="2400" dirty="0" err="1" smtClean="0"/>
              <a:t>F2</a:t>
            </a:r>
            <a:endParaRPr lang="en-US" sz="2400" dirty="0" smtClean="0"/>
          </a:p>
        </p:txBody>
      </p:sp>
      <p:pic>
        <p:nvPicPr>
          <p:cNvPr id="15" name="Obráze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775" y="4759094"/>
            <a:ext cx="1381697" cy="623119"/>
          </a:xfrm>
          <a:prstGeom prst="rect">
            <a:avLst/>
          </a:prstGeom>
        </p:spPr>
      </p:pic>
      <p:pic>
        <p:nvPicPr>
          <p:cNvPr id="16" name="Obráze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013" y="4745897"/>
            <a:ext cx="1246236" cy="644792"/>
          </a:xfrm>
          <a:prstGeom prst="rect">
            <a:avLst/>
          </a:prstGeom>
        </p:spPr>
      </p:pic>
      <p:pic>
        <p:nvPicPr>
          <p:cNvPr id="17" name="Obráze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035" y="5650127"/>
            <a:ext cx="1246236" cy="644792"/>
          </a:xfrm>
          <a:prstGeom prst="rect">
            <a:avLst/>
          </a:prstGeom>
        </p:spPr>
      </p:pic>
      <p:sp>
        <p:nvSpPr>
          <p:cNvPr id="21" name="Šipka dolů 20"/>
          <p:cNvSpPr/>
          <p:nvPr/>
        </p:nvSpPr>
        <p:spPr>
          <a:xfrm>
            <a:off x="2869749" y="2489535"/>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Šipka dolů 21"/>
          <p:cNvSpPr/>
          <p:nvPr/>
        </p:nvSpPr>
        <p:spPr>
          <a:xfrm>
            <a:off x="2869749" y="4205737"/>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bráze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185" y="3169827"/>
            <a:ext cx="246230" cy="444648"/>
          </a:xfrm>
          <a:prstGeom prst="rect">
            <a:avLst/>
          </a:prstGeom>
        </p:spPr>
      </p:pic>
      <p:pic>
        <p:nvPicPr>
          <p:cNvPr id="24" name="Obráze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4472" y="3084952"/>
            <a:ext cx="335927" cy="344826"/>
          </a:xfrm>
          <a:prstGeom prst="rect">
            <a:avLst/>
          </a:prstGeom>
        </p:spPr>
      </p:pic>
      <p:pic>
        <p:nvPicPr>
          <p:cNvPr id="25" name="Obrázek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525" y="1957968"/>
            <a:ext cx="246230" cy="444648"/>
          </a:xfrm>
          <a:prstGeom prst="rect">
            <a:avLst/>
          </a:prstGeom>
        </p:spPr>
      </p:pic>
      <p:pic>
        <p:nvPicPr>
          <p:cNvPr id="26" name="Obrázek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4472" y="1856223"/>
            <a:ext cx="335927" cy="344826"/>
          </a:xfrm>
          <a:prstGeom prst="rect">
            <a:avLst/>
          </a:prstGeom>
        </p:spPr>
      </p:pic>
      <p:pic>
        <p:nvPicPr>
          <p:cNvPr id="27" name="Obrázek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846" y="4845471"/>
            <a:ext cx="246230" cy="444648"/>
          </a:xfrm>
          <a:prstGeom prst="rect">
            <a:avLst/>
          </a:prstGeom>
        </p:spPr>
      </p:pic>
      <p:pic>
        <p:nvPicPr>
          <p:cNvPr id="28" name="Obrázek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7034" y="4858887"/>
            <a:ext cx="335927" cy="344826"/>
          </a:xfrm>
          <a:prstGeom prst="rect">
            <a:avLst/>
          </a:prstGeom>
        </p:spPr>
      </p:pic>
      <p:pic>
        <p:nvPicPr>
          <p:cNvPr id="29" name="Obrázek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48" y="5815683"/>
            <a:ext cx="246230" cy="444648"/>
          </a:xfrm>
          <a:prstGeom prst="rect">
            <a:avLst/>
          </a:prstGeom>
        </p:spPr>
      </p:pic>
      <p:pic>
        <p:nvPicPr>
          <p:cNvPr id="30" name="Obráze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538" y="5751784"/>
            <a:ext cx="335927" cy="344826"/>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259" y="1543794"/>
            <a:ext cx="2468971" cy="5138628"/>
          </a:xfrm>
          <a:prstGeom prst="rect">
            <a:avLst/>
          </a:prstGeom>
        </p:spPr>
      </p:pic>
      <p:cxnSp>
        <p:nvCxnSpPr>
          <p:cNvPr id="31" name="Přímá spojnice se šipkou 30"/>
          <p:cNvCxnSpPr/>
          <p:nvPr/>
        </p:nvCxnSpPr>
        <p:spPr>
          <a:xfrm>
            <a:off x="4439241" y="3531140"/>
            <a:ext cx="2175568" cy="3988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12" idx="3"/>
          </p:cNvCxnSpPr>
          <p:nvPr/>
        </p:nvCxnSpPr>
        <p:spPr>
          <a:xfrm>
            <a:off x="2494849" y="3343300"/>
            <a:ext cx="3273653" cy="21776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Nadpis 1"/>
          <p:cNvSpPr>
            <a:spLocks noGrp="1"/>
          </p:cNvSpPr>
          <p:nvPr>
            <p:ph type="title"/>
          </p:nvPr>
        </p:nvSpPr>
        <p:spPr>
          <a:xfrm>
            <a:off x="615841" y="56788"/>
            <a:ext cx="8245719" cy="1325563"/>
          </a:xfrm>
        </p:spPr>
        <p:txBody>
          <a:bodyPr vert="horz" lIns="91440" tIns="45720" rIns="91440" bIns="45720" rtlCol="0" anchor="ctr">
            <a:normAutofit/>
          </a:bodyPr>
          <a:lstStyle/>
          <a:p>
            <a:pPr algn="ctr"/>
            <a:r>
              <a:rPr lang="cs-CZ" sz="4000" dirty="0">
                <a:solidFill>
                  <a:srgbClr val="C00000"/>
                </a:solidFill>
              </a:rPr>
              <a:t>Mutace </a:t>
            </a:r>
            <a:r>
              <a:rPr lang="cs-CZ" sz="4000" i="1" dirty="0" err="1">
                <a:solidFill>
                  <a:srgbClr val="C00000"/>
                </a:solidFill>
              </a:rPr>
              <a:t>white</a:t>
            </a:r>
            <a:r>
              <a:rPr lang="cs-CZ" sz="4000" dirty="0">
                <a:solidFill>
                  <a:srgbClr val="C00000"/>
                </a:solidFill>
              </a:rPr>
              <a:t> a dědičnost křížem</a:t>
            </a:r>
            <a:endParaRPr lang="en-US" sz="4000" dirty="0">
              <a:solidFill>
                <a:srgbClr val="C00000"/>
              </a:solidFill>
            </a:endParaRPr>
          </a:p>
        </p:txBody>
      </p:sp>
    </p:spTree>
    <p:extLst>
      <p:ext uri="{BB962C8B-B14F-4D97-AF65-F5344CB8AC3E}">
        <p14:creationId xmlns:p14="http://schemas.microsoft.com/office/powerpoint/2010/main" val="29640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204" y="1739104"/>
            <a:ext cx="1207111" cy="544383"/>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846" y="1687028"/>
            <a:ext cx="1209872" cy="648536"/>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104" y="3051687"/>
            <a:ext cx="1240226" cy="566403"/>
          </a:xfrm>
          <a:prstGeom prst="rect">
            <a:avLst/>
          </a:prstGeom>
        </p:spPr>
      </p:pic>
      <p:sp>
        <p:nvSpPr>
          <p:cNvPr id="7" name="TextovéPole 6"/>
          <p:cNvSpPr txBox="1"/>
          <p:nvPr/>
        </p:nvSpPr>
        <p:spPr>
          <a:xfrm>
            <a:off x="806792" y="1187791"/>
            <a:ext cx="2288127" cy="430887"/>
          </a:xfrm>
          <a:prstGeom prst="rect">
            <a:avLst/>
          </a:prstGeom>
          <a:noFill/>
        </p:spPr>
        <p:txBody>
          <a:bodyPr wrap="none" rtlCol="0">
            <a:spAutoFit/>
          </a:bodyPr>
          <a:lstStyle/>
          <a:p>
            <a:r>
              <a:rPr lang="cs-CZ" sz="2200" dirty="0" smtClean="0"/>
              <a:t>samička </a:t>
            </a:r>
            <a:r>
              <a:rPr lang="cs-CZ" sz="2200" i="1" dirty="0" err="1" smtClean="0"/>
              <a:t>X</a:t>
            </a:r>
            <a:r>
              <a:rPr lang="cs-CZ" sz="2200" i="1" baseline="30000" dirty="0" err="1" smtClean="0"/>
              <a:t>white</a:t>
            </a:r>
            <a:r>
              <a:rPr lang="cs-CZ" sz="2200" i="1" dirty="0" err="1" smtClean="0"/>
              <a:t>X</a:t>
            </a:r>
            <a:r>
              <a:rPr lang="cs-CZ" sz="2200" i="1" baseline="30000" dirty="0" err="1" smtClean="0"/>
              <a:t>white</a:t>
            </a:r>
            <a:endParaRPr lang="en-US" sz="2200" i="1" baseline="30000" dirty="0" smtClean="0"/>
          </a:p>
        </p:txBody>
      </p:sp>
      <p:sp>
        <p:nvSpPr>
          <p:cNvPr id="9" name="TextovéPole 8"/>
          <p:cNvSpPr txBox="1"/>
          <p:nvPr/>
        </p:nvSpPr>
        <p:spPr>
          <a:xfrm>
            <a:off x="3238045" y="1187791"/>
            <a:ext cx="1669047" cy="430887"/>
          </a:xfrm>
          <a:prstGeom prst="rect">
            <a:avLst/>
          </a:prstGeom>
          <a:noFill/>
        </p:spPr>
        <p:txBody>
          <a:bodyPr wrap="none" rtlCol="0">
            <a:spAutoFit/>
          </a:bodyPr>
          <a:lstStyle/>
          <a:p>
            <a:r>
              <a:rPr lang="cs-CZ" sz="2200" dirty="0" smtClean="0"/>
              <a:t>sameček </a:t>
            </a:r>
            <a:r>
              <a:rPr lang="cs-CZ" sz="2200" i="1" dirty="0" smtClean="0"/>
              <a:t>X</a:t>
            </a:r>
            <a:r>
              <a:rPr lang="cs-CZ" sz="2200" i="1" baseline="30000" dirty="0" smtClean="0"/>
              <a:t>+ </a:t>
            </a:r>
            <a:r>
              <a:rPr lang="cs-CZ" sz="2200" i="1" dirty="0" smtClean="0"/>
              <a:t>Y</a:t>
            </a:r>
            <a:endParaRPr lang="en-US" sz="2200" i="1" dirty="0" smtClean="0"/>
          </a:p>
        </p:txBody>
      </p:sp>
      <p:sp>
        <p:nvSpPr>
          <p:cNvPr id="10" name="TextovéPole 9"/>
          <p:cNvSpPr txBox="1"/>
          <p:nvPr/>
        </p:nvSpPr>
        <p:spPr>
          <a:xfrm>
            <a:off x="296921" y="1823910"/>
            <a:ext cx="343364" cy="461665"/>
          </a:xfrm>
          <a:prstGeom prst="rect">
            <a:avLst/>
          </a:prstGeom>
          <a:noFill/>
        </p:spPr>
        <p:txBody>
          <a:bodyPr wrap="none" rtlCol="0">
            <a:spAutoFit/>
          </a:bodyPr>
          <a:lstStyle/>
          <a:p>
            <a:r>
              <a:rPr lang="cs-CZ" sz="2400" dirty="0" smtClean="0"/>
              <a:t>P</a:t>
            </a:r>
            <a:endParaRPr lang="en-US" sz="2400" dirty="0" smtClean="0"/>
          </a:p>
        </p:txBody>
      </p:sp>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513" y="5601487"/>
            <a:ext cx="1263385" cy="576979"/>
          </a:xfrm>
          <a:prstGeom prst="rect">
            <a:avLst/>
          </a:prstGeom>
        </p:spPr>
      </p:pic>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882" y="3051688"/>
            <a:ext cx="1253471" cy="648535"/>
          </a:xfrm>
          <a:prstGeom prst="rect">
            <a:avLst/>
          </a:prstGeom>
        </p:spPr>
      </p:pic>
      <p:sp>
        <p:nvSpPr>
          <p:cNvPr id="13" name="TextovéPole 12"/>
          <p:cNvSpPr txBox="1"/>
          <p:nvPr/>
        </p:nvSpPr>
        <p:spPr>
          <a:xfrm>
            <a:off x="296921" y="3148646"/>
            <a:ext cx="481222" cy="461665"/>
          </a:xfrm>
          <a:prstGeom prst="rect">
            <a:avLst/>
          </a:prstGeom>
          <a:noFill/>
        </p:spPr>
        <p:txBody>
          <a:bodyPr wrap="none" rtlCol="0">
            <a:spAutoFit/>
          </a:bodyPr>
          <a:lstStyle/>
          <a:p>
            <a:r>
              <a:rPr lang="cs-CZ" sz="2400" dirty="0" err="1" smtClean="0"/>
              <a:t>F1</a:t>
            </a:r>
            <a:endParaRPr lang="en-US" sz="2400" dirty="0" smtClean="0"/>
          </a:p>
        </p:txBody>
      </p:sp>
      <p:sp>
        <p:nvSpPr>
          <p:cNvPr id="14" name="TextovéPole 13"/>
          <p:cNvSpPr txBox="1"/>
          <p:nvPr/>
        </p:nvSpPr>
        <p:spPr>
          <a:xfrm>
            <a:off x="296921" y="5410681"/>
            <a:ext cx="481222" cy="461665"/>
          </a:xfrm>
          <a:prstGeom prst="rect">
            <a:avLst/>
          </a:prstGeom>
          <a:noFill/>
        </p:spPr>
        <p:txBody>
          <a:bodyPr wrap="none" rtlCol="0">
            <a:spAutoFit/>
          </a:bodyPr>
          <a:lstStyle/>
          <a:p>
            <a:r>
              <a:rPr lang="cs-CZ" sz="2400" dirty="0" err="1" smtClean="0"/>
              <a:t>F2</a:t>
            </a:r>
            <a:endParaRPr lang="en-US" sz="2400" dirty="0" smtClean="0"/>
          </a:p>
        </p:txBody>
      </p:sp>
      <p:pic>
        <p:nvPicPr>
          <p:cNvPr id="15" name="Obráze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857" y="4710455"/>
            <a:ext cx="1268359" cy="572006"/>
          </a:xfrm>
          <a:prstGeom prst="rect">
            <a:avLst/>
          </a:prstGeom>
        </p:spPr>
      </p:pic>
      <p:pic>
        <p:nvPicPr>
          <p:cNvPr id="16" name="Obráze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658" y="4697257"/>
            <a:ext cx="1253471" cy="648535"/>
          </a:xfrm>
          <a:prstGeom prst="rect">
            <a:avLst/>
          </a:prstGeom>
        </p:spPr>
      </p:pic>
      <p:pic>
        <p:nvPicPr>
          <p:cNvPr id="20" name="Obráze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136" y="5601488"/>
            <a:ext cx="1209872" cy="648536"/>
          </a:xfrm>
          <a:prstGeom prst="rect">
            <a:avLst/>
          </a:prstGeom>
        </p:spPr>
      </p:pic>
      <p:sp>
        <p:nvSpPr>
          <p:cNvPr id="21" name="Šipka dolů 20"/>
          <p:cNvSpPr/>
          <p:nvPr/>
        </p:nvSpPr>
        <p:spPr>
          <a:xfrm>
            <a:off x="2733867" y="2433670"/>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Šipka dolů 21"/>
          <p:cNvSpPr/>
          <p:nvPr/>
        </p:nvSpPr>
        <p:spPr>
          <a:xfrm>
            <a:off x="2668055" y="3907548"/>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bráze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534" y="3224010"/>
            <a:ext cx="246230" cy="444648"/>
          </a:xfrm>
          <a:prstGeom prst="rect">
            <a:avLst/>
          </a:prstGeom>
        </p:spPr>
      </p:pic>
      <p:pic>
        <p:nvPicPr>
          <p:cNvPr id="24" name="Obráze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455" y="3170151"/>
            <a:ext cx="335927" cy="344826"/>
          </a:xfrm>
          <a:prstGeom prst="rect">
            <a:avLst/>
          </a:prstGeom>
        </p:spPr>
      </p:pic>
      <p:pic>
        <p:nvPicPr>
          <p:cNvPr id="25" name="Obráze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141" y="1890388"/>
            <a:ext cx="246522" cy="445176"/>
          </a:xfrm>
          <a:prstGeom prst="rect">
            <a:avLst/>
          </a:prstGeom>
        </p:spPr>
      </p:pic>
      <p:pic>
        <p:nvPicPr>
          <p:cNvPr id="26" name="Obráze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0779" y="1775547"/>
            <a:ext cx="335927" cy="344826"/>
          </a:xfrm>
          <a:prstGeom prst="rect">
            <a:avLst/>
          </a:prstGeom>
        </p:spPr>
      </p:pic>
      <p:pic>
        <p:nvPicPr>
          <p:cNvPr id="27" name="Obrázek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717" y="4901144"/>
            <a:ext cx="246230" cy="444648"/>
          </a:xfrm>
          <a:prstGeom prst="rect">
            <a:avLst/>
          </a:prstGeom>
        </p:spPr>
      </p:pic>
      <p:pic>
        <p:nvPicPr>
          <p:cNvPr id="28" name="Obrázek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2010" y="4824045"/>
            <a:ext cx="335927" cy="344826"/>
          </a:xfrm>
          <a:prstGeom prst="rect">
            <a:avLst/>
          </a:prstGeom>
        </p:spPr>
      </p:pic>
      <p:pic>
        <p:nvPicPr>
          <p:cNvPr id="29" name="Obrázek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515" y="5777595"/>
            <a:ext cx="246230" cy="444648"/>
          </a:xfrm>
          <a:prstGeom prst="rect">
            <a:avLst/>
          </a:prstGeom>
        </p:spPr>
      </p:pic>
      <p:pic>
        <p:nvPicPr>
          <p:cNvPr id="30" name="Obrázek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454" y="5753343"/>
            <a:ext cx="335927" cy="344826"/>
          </a:xfrm>
          <a:prstGeom prst="rect">
            <a:avLst/>
          </a:prstGeom>
        </p:spPr>
      </p:pic>
      <p:pic>
        <p:nvPicPr>
          <p:cNvPr id="6" name="Obráze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1622" y="1460183"/>
            <a:ext cx="2462000" cy="5124120"/>
          </a:xfrm>
          <a:prstGeom prst="rect">
            <a:avLst/>
          </a:prstGeom>
        </p:spPr>
      </p:pic>
      <p:cxnSp>
        <p:nvCxnSpPr>
          <p:cNvPr id="31" name="Přímá spojnice se šipkou 30"/>
          <p:cNvCxnSpPr/>
          <p:nvPr/>
        </p:nvCxnSpPr>
        <p:spPr>
          <a:xfrm>
            <a:off x="4439241" y="3531140"/>
            <a:ext cx="2175568" cy="3988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a:off x="2494849" y="3343300"/>
            <a:ext cx="3273653" cy="21776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Nadpis 1"/>
          <p:cNvSpPr>
            <a:spLocks noGrp="1"/>
          </p:cNvSpPr>
          <p:nvPr>
            <p:ph type="title"/>
          </p:nvPr>
        </p:nvSpPr>
        <p:spPr>
          <a:xfrm>
            <a:off x="615841" y="56788"/>
            <a:ext cx="8245719" cy="1325563"/>
          </a:xfrm>
        </p:spPr>
        <p:txBody>
          <a:bodyPr vert="horz" lIns="91440" tIns="45720" rIns="91440" bIns="45720" rtlCol="0" anchor="ctr">
            <a:normAutofit/>
          </a:bodyPr>
          <a:lstStyle/>
          <a:p>
            <a:pPr algn="ctr"/>
            <a:r>
              <a:rPr lang="cs-CZ" sz="4000" dirty="0">
                <a:solidFill>
                  <a:srgbClr val="C00000"/>
                </a:solidFill>
              </a:rPr>
              <a:t>Mutace </a:t>
            </a:r>
            <a:r>
              <a:rPr lang="cs-CZ" sz="4000" i="1" dirty="0" err="1">
                <a:solidFill>
                  <a:srgbClr val="C00000"/>
                </a:solidFill>
              </a:rPr>
              <a:t>white</a:t>
            </a:r>
            <a:r>
              <a:rPr lang="cs-CZ" sz="4000" dirty="0">
                <a:solidFill>
                  <a:srgbClr val="C00000"/>
                </a:solidFill>
              </a:rPr>
              <a:t> a dědičnost křížem</a:t>
            </a:r>
            <a:endParaRPr lang="en-US" sz="4000" dirty="0">
              <a:solidFill>
                <a:srgbClr val="C00000"/>
              </a:solidFill>
            </a:endParaRPr>
          </a:p>
        </p:txBody>
      </p:sp>
    </p:spTree>
    <p:extLst>
      <p:ext uri="{BB962C8B-B14F-4D97-AF65-F5344CB8AC3E}">
        <p14:creationId xmlns:p14="http://schemas.microsoft.com/office/powerpoint/2010/main" val="331070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246" y="156035"/>
            <a:ext cx="7886700" cy="1325563"/>
          </a:xfrm>
        </p:spPr>
        <p:txBody>
          <a:bodyPr>
            <a:normAutofit/>
          </a:bodyPr>
          <a:lstStyle/>
          <a:p>
            <a:pPr algn="ctr"/>
            <a:r>
              <a:rPr lang="cs-CZ" sz="4000" dirty="0">
                <a:solidFill>
                  <a:srgbClr val="C00000"/>
                </a:solidFill>
              </a:rPr>
              <a:t>Dědičnost recesivních znaků na X</a:t>
            </a:r>
            <a:endParaRPr lang="en-US" sz="4000" dirty="0">
              <a:solidFill>
                <a:srgbClr val="C00000"/>
              </a:solidFill>
            </a:endParaRPr>
          </a:p>
        </p:txBody>
      </p:sp>
      <p:sp>
        <p:nvSpPr>
          <p:cNvPr id="3" name="TextovéPole 2"/>
          <p:cNvSpPr txBox="1"/>
          <p:nvPr/>
        </p:nvSpPr>
        <p:spPr>
          <a:xfrm>
            <a:off x="550630" y="1351611"/>
            <a:ext cx="7815052" cy="1908215"/>
          </a:xfrm>
          <a:prstGeom prst="rect">
            <a:avLst/>
          </a:prstGeom>
          <a:noFill/>
        </p:spPr>
        <p:txBody>
          <a:bodyPr wrap="square" rtlCol="0">
            <a:spAutoFit/>
          </a:bodyPr>
          <a:lstStyle/>
          <a:p>
            <a:pPr>
              <a:spcBef>
                <a:spcPts val="1800"/>
              </a:spcBef>
            </a:pPr>
            <a:r>
              <a:rPr lang="cs-CZ" sz="2200" dirty="0" smtClean="0"/>
              <a:t>U genů na chromosomu X platí: </a:t>
            </a:r>
          </a:p>
          <a:p>
            <a:pPr marL="342900" indent="-342900">
              <a:spcBef>
                <a:spcPts val="1800"/>
              </a:spcBef>
              <a:buFont typeface="Arial" panose="020B0604020202020204" pitchFamily="34" charset="0"/>
              <a:buChar char="•"/>
            </a:pPr>
            <a:r>
              <a:rPr lang="cs-CZ" sz="2200" dirty="0" smtClean="0"/>
              <a:t>Reciproká křížení dávají jiné výsledky.</a:t>
            </a:r>
          </a:p>
          <a:p>
            <a:pPr marL="342900" indent="-342900">
              <a:spcBef>
                <a:spcPts val="1800"/>
              </a:spcBef>
              <a:buFont typeface="Arial" panose="020B0604020202020204" pitchFamily="34" charset="0"/>
              <a:buChar char="•"/>
            </a:pPr>
            <a:r>
              <a:rPr lang="cs-CZ" sz="2200" dirty="0" err="1"/>
              <a:t>H</a:t>
            </a:r>
            <a:r>
              <a:rPr lang="cs-CZ" sz="2200" dirty="0" err="1" smtClean="0"/>
              <a:t>omogametické</a:t>
            </a:r>
            <a:r>
              <a:rPr lang="cs-CZ" sz="2200" dirty="0" smtClean="0"/>
              <a:t> pohlaví homozygotní pro recesivní alelu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heterogametick</a:t>
            </a:r>
            <a:r>
              <a:rPr lang="cs-CZ" sz="2200" dirty="0" smtClean="0">
                <a:sym typeface="Wingdings" panose="05000000000000000000" pitchFamily="2" charset="2"/>
              </a:rPr>
              <a:t>é</a:t>
            </a:r>
            <a:r>
              <a:rPr lang="en-US" sz="2200" dirty="0" smtClean="0">
                <a:sym typeface="Wingdings" panose="05000000000000000000" pitchFamily="2" charset="2"/>
              </a:rPr>
              <a:t> </a:t>
            </a:r>
            <a:r>
              <a:rPr lang="en-US" sz="2200" dirty="0" err="1" smtClean="0">
                <a:sym typeface="Wingdings" panose="05000000000000000000" pitchFamily="2" charset="2"/>
              </a:rPr>
              <a:t>pohlav</a:t>
            </a:r>
            <a:r>
              <a:rPr lang="cs-CZ" sz="2200" dirty="0" smtClean="0">
                <a:sym typeface="Wingdings" panose="05000000000000000000" pitchFamily="2" charset="2"/>
              </a:rPr>
              <a:t>í v další generace má recesivní projev.</a:t>
            </a:r>
            <a:r>
              <a:rPr lang="en-US" sz="2200" dirty="0" smtClean="0">
                <a:sym typeface="Wingdings" panose="05000000000000000000" pitchFamily="2" charset="2"/>
              </a:rPr>
              <a:t> </a:t>
            </a:r>
            <a:endParaRPr lang="en-US" sz="2200" dirty="0" smtClean="0"/>
          </a:p>
        </p:txBody>
      </p:sp>
      <p:grpSp>
        <p:nvGrpSpPr>
          <p:cNvPr id="51" name="Skupina 50"/>
          <p:cNvGrpSpPr/>
          <p:nvPr/>
        </p:nvGrpSpPr>
        <p:grpSpPr>
          <a:xfrm>
            <a:off x="1465492" y="3487658"/>
            <a:ext cx="4993605" cy="2942081"/>
            <a:chOff x="1303406" y="3794810"/>
            <a:chExt cx="4993605" cy="2942081"/>
          </a:xfrm>
        </p:grpSpPr>
        <p:pic>
          <p:nvPicPr>
            <p:cNvPr id="37" name="Obrázek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388" y="4266881"/>
              <a:ext cx="1467360" cy="661751"/>
            </a:xfrm>
            <a:prstGeom prst="rect">
              <a:avLst/>
            </a:prstGeom>
          </p:spPr>
        </p:pic>
        <p:pic>
          <p:nvPicPr>
            <p:cNvPr id="38" name="Obrázek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811" y="4170342"/>
              <a:ext cx="1470716" cy="788357"/>
            </a:xfrm>
            <a:prstGeom prst="rect">
              <a:avLst/>
            </a:prstGeom>
          </p:spPr>
        </p:pic>
        <p:pic>
          <p:nvPicPr>
            <p:cNvPr id="39" name="Obrázek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676" y="5658706"/>
              <a:ext cx="1507614" cy="688517"/>
            </a:xfrm>
            <a:prstGeom prst="rect">
              <a:avLst/>
            </a:prstGeom>
          </p:spPr>
        </p:pic>
        <p:sp>
          <p:nvSpPr>
            <p:cNvPr id="40" name="TextovéPole 39"/>
            <p:cNvSpPr txBox="1"/>
            <p:nvPr/>
          </p:nvSpPr>
          <p:spPr>
            <a:xfrm>
              <a:off x="1813277" y="3794810"/>
              <a:ext cx="2288127" cy="430887"/>
            </a:xfrm>
            <a:prstGeom prst="rect">
              <a:avLst/>
            </a:prstGeom>
            <a:noFill/>
          </p:spPr>
          <p:txBody>
            <a:bodyPr wrap="none" rtlCol="0">
              <a:spAutoFit/>
            </a:bodyPr>
            <a:lstStyle/>
            <a:p>
              <a:r>
                <a:rPr lang="cs-CZ" sz="2200" dirty="0" smtClean="0"/>
                <a:t>samička </a:t>
              </a:r>
              <a:r>
                <a:rPr lang="cs-CZ" sz="2200" i="1" dirty="0" err="1" smtClean="0"/>
                <a:t>X</a:t>
              </a:r>
              <a:r>
                <a:rPr lang="cs-CZ" sz="2200" i="1" baseline="30000" dirty="0" err="1" smtClean="0"/>
                <a:t>white</a:t>
              </a:r>
              <a:r>
                <a:rPr lang="cs-CZ" sz="2200" i="1" dirty="0" err="1" smtClean="0"/>
                <a:t>X</a:t>
              </a:r>
              <a:r>
                <a:rPr lang="cs-CZ" sz="2200" i="1" baseline="30000" dirty="0" err="1" smtClean="0"/>
                <a:t>white</a:t>
              </a:r>
              <a:endParaRPr lang="en-US" sz="2200" i="1" baseline="30000" dirty="0" smtClean="0"/>
            </a:p>
          </p:txBody>
        </p:sp>
        <p:sp>
          <p:nvSpPr>
            <p:cNvPr id="41" name="TextovéPole 40"/>
            <p:cNvSpPr txBox="1"/>
            <p:nvPr/>
          </p:nvSpPr>
          <p:spPr>
            <a:xfrm>
              <a:off x="4244530" y="3794810"/>
              <a:ext cx="1669047" cy="430887"/>
            </a:xfrm>
            <a:prstGeom prst="rect">
              <a:avLst/>
            </a:prstGeom>
            <a:noFill/>
          </p:spPr>
          <p:txBody>
            <a:bodyPr wrap="none" rtlCol="0">
              <a:spAutoFit/>
            </a:bodyPr>
            <a:lstStyle/>
            <a:p>
              <a:r>
                <a:rPr lang="cs-CZ" sz="2200" dirty="0" smtClean="0"/>
                <a:t>sameček </a:t>
              </a:r>
              <a:r>
                <a:rPr lang="cs-CZ" sz="2200" i="1" dirty="0" smtClean="0"/>
                <a:t>X</a:t>
              </a:r>
              <a:r>
                <a:rPr lang="cs-CZ" sz="2200" i="1" baseline="30000" dirty="0" smtClean="0"/>
                <a:t>+ </a:t>
              </a:r>
              <a:r>
                <a:rPr lang="cs-CZ" sz="2200" i="1" dirty="0" smtClean="0"/>
                <a:t>Y</a:t>
              </a:r>
              <a:endParaRPr lang="en-US" sz="2200" i="1" dirty="0" smtClean="0"/>
            </a:p>
          </p:txBody>
        </p:sp>
        <p:sp>
          <p:nvSpPr>
            <p:cNvPr id="42" name="TextovéPole 41"/>
            <p:cNvSpPr txBox="1"/>
            <p:nvPr/>
          </p:nvSpPr>
          <p:spPr>
            <a:xfrm>
              <a:off x="1303406" y="4430929"/>
              <a:ext cx="343364" cy="461665"/>
            </a:xfrm>
            <a:prstGeom prst="rect">
              <a:avLst/>
            </a:prstGeom>
            <a:noFill/>
          </p:spPr>
          <p:txBody>
            <a:bodyPr wrap="none" rtlCol="0">
              <a:spAutoFit/>
            </a:bodyPr>
            <a:lstStyle/>
            <a:p>
              <a:r>
                <a:rPr lang="cs-CZ" sz="2400" dirty="0" smtClean="0"/>
                <a:t>P</a:t>
              </a:r>
              <a:endParaRPr lang="en-US" sz="2400" dirty="0" smtClean="0"/>
            </a:p>
          </p:txBody>
        </p:sp>
        <p:pic>
          <p:nvPicPr>
            <p:cNvPr id="43" name="Obrázek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455" y="5658706"/>
              <a:ext cx="1523715" cy="788357"/>
            </a:xfrm>
            <a:prstGeom prst="rect">
              <a:avLst/>
            </a:prstGeom>
          </p:spPr>
        </p:pic>
        <p:sp>
          <p:nvSpPr>
            <p:cNvPr id="44" name="TextovéPole 43"/>
            <p:cNvSpPr txBox="1"/>
            <p:nvPr/>
          </p:nvSpPr>
          <p:spPr>
            <a:xfrm>
              <a:off x="1303406" y="5755665"/>
              <a:ext cx="481222" cy="461665"/>
            </a:xfrm>
            <a:prstGeom prst="rect">
              <a:avLst/>
            </a:prstGeom>
            <a:noFill/>
          </p:spPr>
          <p:txBody>
            <a:bodyPr wrap="none" rtlCol="0">
              <a:spAutoFit/>
            </a:bodyPr>
            <a:lstStyle/>
            <a:p>
              <a:r>
                <a:rPr lang="cs-CZ" sz="2400" dirty="0" err="1" smtClean="0"/>
                <a:t>F1</a:t>
              </a:r>
              <a:endParaRPr lang="en-US" sz="2400" dirty="0" smtClean="0"/>
            </a:p>
          </p:txBody>
        </p:sp>
        <p:sp>
          <p:nvSpPr>
            <p:cNvPr id="45" name="Šipka dolů 44"/>
            <p:cNvSpPr/>
            <p:nvPr/>
          </p:nvSpPr>
          <p:spPr>
            <a:xfrm>
              <a:off x="3740352" y="5040689"/>
              <a:ext cx="361052" cy="430253"/>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Obrázek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0134" y="6292243"/>
              <a:ext cx="246230" cy="444648"/>
            </a:xfrm>
            <a:prstGeom prst="rect">
              <a:avLst/>
            </a:prstGeom>
          </p:spPr>
        </p:pic>
        <p:pic>
          <p:nvPicPr>
            <p:cNvPr id="47" name="Obrázek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0800" y="6102237"/>
              <a:ext cx="335927" cy="344826"/>
            </a:xfrm>
            <a:prstGeom prst="rect">
              <a:avLst/>
            </a:prstGeom>
          </p:spPr>
        </p:pic>
        <p:pic>
          <p:nvPicPr>
            <p:cNvPr id="48" name="Obrázek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5116" y="4727913"/>
              <a:ext cx="246230" cy="444648"/>
            </a:xfrm>
            <a:prstGeom prst="rect">
              <a:avLst/>
            </a:prstGeom>
          </p:spPr>
        </p:pic>
        <p:pic>
          <p:nvPicPr>
            <p:cNvPr id="49" name="Obrázek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3414" y="4597757"/>
              <a:ext cx="335927" cy="344826"/>
            </a:xfrm>
            <a:prstGeom prst="rect">
              <a:avLst/>
            </a:prstGeom>
          </p:spPr>
        </p:pic>
        <p:sp>
          <p:nvSpPr>
            <p:cNvPr id="50" name="Ovál 49"/>
            <p:cNvSpPr/>
            <p:nvPr/>
          </p:nvSpPr>
          <p:spPr>
            <a:xfrm rot="1611290">
              <a:off x="1413122" y="4442059"/>
              <a:ext cx="4883889" cy="14610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868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90131" y="539495"/>
            <a:ext cx="7788282" cy="830997"/>
          </a:xfrm>
          <a:prstGeom prst="rect">
            <a:avLst/>
          </a:prstGeom>
          <a:noFill/>
        </p:spPr>
        <p:txBody>
          <a:bodyPr wrap="square" rtlCol="0">
            <a:spAutoFit/>
          </a:bodyPr>
          <a:lstStyle/>
          <a:p>
            <a:r>
              <a:rPr lang="cs-CZ" sz="2400" b="1" dirty="0">
                <a:solidFill>
                  <a:srgbClr val="33CC33"/>
                </a:solidFill>
              </a:rPr>
              <a:t>Otázka: </a:t>
            </a:r>
            <a:r>
              <a:rPr lang="cs-CZ" sz="2400" dirty="0" smtClean="0"/>
              <a:t>většina </a:t>
            </a:r>
            <a:r>
              <a:rPr lang="cs-CZ" sz="2400" dirty="0"/>
              <a:t>genů, které Morgan </a:t>
            </a:r>
            <a:r>
              <a:rPr lang="cs-CZ" sz="2400" dirty="0" smtClean="0"/>
              <a:t>objevil, byla lokalizována na chromosomu X. Proč? </a:t>
            </a:r>
            <a:endParaRPr lang="en-US" sz="2400" dirty="0"/>
          </a:p>
        </p:txBody>
      </p:sp>
      <p:sp>
        <p:nvSpPr>
          <p:cNvPr id="5" name="TextovéPole 4"/>
          <p:cNvSpPr txBox="1"/>
          <p:nvPr/>
        </p:nvSpPr>
        <p:spPr>
          <a:xfrm>
            <a:off x="690131" y="1891203"/>
            <a:ext cx="7013448" cy="2246769"/>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smtClean="0"/>
              <a:t>Na chromosomu X vznikají mutace nejčastěji.</a:t>
            </a:r>
          </a:p>
          <a:p>
            <a:pPr marL="342900" indent="-342900">
              <a:spcBef>
                <a:spcPts val="2400"/>
              </a:spcBef>
              <a:buFont typeface="Arial" panose="020B0604020202020204" pitchFamily="34" charset="0"/>
              <a:buChar char="•"/>
            </a:pPr>
            <a:r>
              <a:rPr lang="cs-CZ" sz="2000" dirty="0" smtClean="0"/>
              <a:t>U </a:t>
            </a:r>
            <a:r>
              <a:rPr lang="cs-CZ" sz="2000" dirty="0" err="1" smtClean="0"/>
              <a:t>heterogametického</a:t>
            </a:r>
            <a:r>
              <a:rPr lang="cs-CZ" sz="2000" dirty="0" smtClean="0"/>
              <a:t> pohlaví se recesivní mutace genů na X mohou hned projevit.</a:t>
            </a:r>
          </a:p>
          <a:p>
            <a:pPr marL="342900" indent="-342900">
              <a:spcBef>
                <a:spcPts val="2400"/>
              </a:spcBef>
              <a:buFont typeface="Arial" panose="020B0604020202020204" pitchFamily="34" charset="0"/>
              <a:buChar char="•"/>
            </a:pPr>
            <a:r>
              <a:rPr lang="cs-CZ" sz="2000" dirty="0" smtClean="0"/>
              <a:t>Na </a:t>
            </a:r>
            <a:r>
              <a:rPr lang="cs-CZ" sz="2000" dirty="0"/>
              <a:t>chromosomu X jsou lokalizovány hlavně geny s nápadným fenotypovým </a:t>
            </a:r>
            <a:r>
              <a:rPr lang="cs-CZ" sz="2000" dirty="0" smtClean="0"/>
              <a:t>projevem.</a:t>
            </a:r>
            <a:endParaRPr lang="en-US" sz="2000" dirty="0"/>
          </a:p>
        </p:txBody>
      </p:sp>
    </p:spTree>
    <p:extLst>
      <p:ext uri="{BB962C8B-B14F-4D97-AF65-F5344CB8AC3E}">
        <p14:creationId xmlns:p14="http://schemas.microsoft.com/office/powerpoint/2010/main" val="43285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90131" y="539495"/>
            <a:ext cx="7788282" cy="830997"/>
          </a:xfrm>
          <a:prstGeom prst="rect">
            <a:avLst/>
          </a:prstGeom>
          <a:noFill/>
        </p:spPr>
        <p:txBody>
          <a:bodyPr wrap="square" rtlCol="0">
            <a:spAutoFit/>
          </a:bodyPr>
          <a:lstStyle/>
          <a:p>
            <a:r>
              <a:rPr lang="cs-CZ" sz="2400" b="1" dirty="0">
                <a:solidFill>
                  <a:srgbClr val="33CC33"/>
                </a:solidFill>
              </a:rPr>
              <a:t>Otázka: </a:t>
            </a:r>
            <a:r>
              <a:rPr lang="cs-CZ" sz="2400" dirty="0" smtClean="0"/>
              <a:t>většina </a:t>
            </a:r>
            <a:r>
              <a:rPr lang="cs-CZ" sz="2400" dirty="0"/>
              <a:t>genů, které Morgan </a:t>
            </a:r>
            <a:r>
              <a:rPr lang="cs-CZ" sz="2400" dirty="0" smtClean="0"/>
              <a:t>objevil, byla lokalizována na chromosomu X. Proč? </a:t>
            </a:r>
            <a:endParaRPr lang="en-US" sz="2400" dirty="0"/>
          </a:p>
        </p:txBody>
      </p:sp>
      <p:sp>
        <p:nvSpPr>
          <p:cNvPr id="5" name="TextovéPole 4"/>
          <p:cNvSpPr txBox="1"/>
          <p:nvPr/>
        </p:nvSpPr>
        <p:spPr>
          <a:xfrm>
            <a:off x="690131" y="1891203"/>
            <a:ext cx="7013448" cy="2246769"/>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smtClean="0"/>
              <a:t>Na chromosomu X vznikají mutace nejčastěji.</a:t>
            </a:r>
          </a:p>
          <a:p>
            <a:pPr marL="342900" indent="-342900">
              <a:spcBef>
                <a:spcPts val="2400"/>
              </a:spcBef>
              <a:buFont typeface="Arial" panose="020B0604020202020204" pitchFamily="34" charset="0"/>
              <a:buChar char="•"/>
            </a:pPr>
            <a:r>
              <a:rPr lang="cs-CZ" sz="2000" b="1" dirty="0" smtClean="0">
                <a:solidFill>
                  <a:srgbClr val="33CC33"/>
                </a:solidFill>
              </a:rPr>
              <a:t>U </a:t>
            </a:r>
            <a:r>
              <a:rPr lang="cs-CZ" sz="2000" b="1" dirty="0" err="1" smtClean="0">
                <a:solidFill>
                  <a:srgbClr val="33CC33"/>
                </a:solidFill>
              </a:rPr>
              <a:t>heterogametického</a:t>
            </a:r>
            <a:r>
              <a:rPr lang="cs-CZ" sz="2000" b="1" dirty="0" smtClean="0">
                <a:solidFill>
                  <a:srgbClr val="33CC33"/>
                </a:solidFill>
              </a:rPr>
              <a:t> pohlaví se recesivní mutace genů na X mohou hned projevit.</a:t>
            </a:r>
          </a:p>
          <a:p>
            <a:pPr marL="342900" indent="-342900">
              <a:spcBef>
                <a:spcPts val="2400"/>
              </a:spcBef>
              <a:buFont typeface="Arial" panose="020B0604020202020204" pitchFamily="34" charset="0"/>
              <a:buChar char="•"/>
            </a:pPr>
            <a:r>
              <a:rPr lang="cs-CZ" sz="2000" dirty="0" smtClean="0"/>
              <a:t>Na </a:t>
            </a:r>
            <a:r>
              <a:rPr lang="cs-CZ" sz="2000" dirty="0"/>
              <a:t>chromosomu X jsou lokalizovány hlavně geny s nápadným fenotypovým </a:t>
            </a:r>
            <a:r>
              <a:rPr lang="cs-CZ" sz="2000" dirty="0" smtClean="0"/>
              <a:t>projevem.</a:t>
            </a:r>
            <a:endParaRPr lang="en-US" sz="2000" dirty="0"/>
          </a:p>
        </p:txBody>
      </p:sp>
    </p:spTree>
    <p:extLst>
      <p:ext uri="{BB962C8B-B14F-4D97-AF65-F5344CB8AC3E}">
        <p14:creationId xmlns:p14="http://schemas.microsoft.com/office/powerpoint/2010/main" val="2825356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Znaky pohlavně ovládané </a:t>
            </a:r>
            <a:r>
              <a:rPr lang="cs-CZ" sz="4000" dirty="0" smtClean="0">
                <a:solidFill>
                  <a:srgbClr val="C00000"/>
                </a:solidFill>
              </a:rPr>
              <a:t>a pohlavně </a:t>
            </a:r>
            <a:r>
              <a:rPr lang="cs-CZ" sz="4000" dirty="0">
                <a:solidFill>
                  <a:srgbClr val="C00000"/>
                </a:solidFill>
              </a:rPr>
              <a:t>ovlivněné</a:t>
            </a:r>
          </a:p>
        </p:txBody>
      </p:sp>
      <p:sp>
        <p:nvSpPr>
          <p:cNvPr id="3" name="TextovéPole 2"/>
          <p:cNvSpPr txBox="1"/>
          <p:nvPr/>
        </p:nvSpPr>
        <p:spPr>
          <a:xfrm>
            <a:off x="691660" y="2017867"/>
            <a:ext cx="7444153" cy="2893100"/>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Obojí podmíněno geny na </a:t>
            </a:r>
            <a:r>
              <a:rPr lang="cs-CZ" sz="2200" u="sng" dirty="0" err="1" smtClean="0"/>
              <a:t>autosomech</a:t>
            </a:r>
            <a:r>
              <a:rPr lang="cs-CZ" sz="2200" dirty="0" smtClean="0"/>
              <a:t>, ale ovlivněno pohlavními hormony.</a:t>
            </a:r>
          </a:p>
          <a:p>
            <a:pPr marL="342900" indent="-342900">
              <a:spcBef>
                <a:spcPts val="3000"/>
              </a:spcBef>
              <a:buFont typeface="Arial" panose="020B0604020202020204" pitchFamily="34" charset="0"/>
              <a:buChar char="•"/>
            </a:pPr>
            <a:r>
              <a:rPr lang="cs-CZ" sz="2200" dirty="0" smtClean="0"/>
              <a:t>Znaky pohlavně ovlivněné (</a:t>
            </a:r>
            <a:r>
              <a:rPr lang="cs-CZ" sz="2200" dirty="0"/>
              <a:t>sex-</a:t>
            </a:r>
            <a:r>
              <a:rPr lang="cs-CZ" sz="2200" dirty="0" err="1"/>
              <a:t>influenced</a:t>
            </a:r>
            <a:r>
              <a:rPr lang="cs-CZ" sz="2200" dirty="0"/>
              <a:t>) – </a:t>
            </a:r>
            <a:r>
              <a:rPr lang="cs-CZ" sz="2200" dirty="0" smtClean="0"/>
              <a:t>u </a:t>
            </a:r>
            <a:r>
              <a:rPr lang="cs-CZ" sz="2200" dirty="0"/>
              <a:t>obou pohlaví, ale u jednoho jako dominantní, u druhého </a:t>
            </a:r>
            <a:r>
              <a:rPr lang="cs-CZ" sz="2200" dirty="0" smtClean="0"/>
              <a:t>recesivní.</a:t>
            </a:r>
            <a:endParaRPr lang="en-US" sz="2200" dirty="0"/>
          </a:p>
          <a:p>
            <a:pPr marL="342900" indent="-342900">
              <a:spcBef>
                <a:spcPts val="3000"/>
              </a:spcBef>
              <a:buFont typeface="Arial" panose="020B0604020202020204" pitchFamily="34" charset="0"/>
              <a:buChar char="•"/>
            </a:pPr>
            <a:r>
              <a:rPr lang="cs-CZ" sz="2200" dirty="0" smtClean="0"/>
              <a:t>Znaky pohlavně ovládané (sex-limited) – jen u jednoho pohlaví (např. paroží u jelenů).</a:t>
            </a:r>
          </a:p>
        </p:txBody>
      </p:sp>
    </p:spTree>
    <p:extLst>
      <p:ext uri="{BB962C8B-B14F-4D97-AF65-F5344CB8AC3E}">
        <p14:creationId xmlns:p14="http://schemas.microsoft.com/office/powerpoint/2010/main" val="383338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7932" y="212726"/>
            <a:ext cx="7886700" cy="1325563"/>
          </a:xfrm>
        </p:spPr>
        <p:txBody>
          <a:bodyPr>
            <a:normAutofit/>
          </a:bodyPr>
          <a:lstStyle/>
          <a:p>
            <a:r>
              <a:rPr lang="cs-CZ" sz="4000" dirty="0">
                <a:solidFill>
                  <a:srgbClr val="C00000"/>
                </a:solidFill>
              </a:rPr>
              <a:t>Plešatost – znak pohlavně ovlivněný</a:t>
            </a:r>
            <a:endParaRPr lang="en-US" sz="4000" dirty="0">
              <a:solidFill>
                <a:srgbClr val="C00000"/>
              </a:solidFill>
            </a:endParaRPr>
          </a:p>
        </p:txBody>
      </p:sp>
      <p:pic>
        <p:nvPicPr>
          <p:cNvPr id="20482" name="Picture 2" descr="Image result for captain pica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1576" y="1788990"/>
            <a:ext cx="2503056" cy="3298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33047" y="1910862"/>
            <a:ext cx="5076092" cy="133882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U mužů i žen</a:t>
            </a:r>
          </a:p>
          <a:p>
            <a:pPr marL="342900" indent="-342900">
              <a:spcBef>
                <a:spcPts val="1800"/>
              </a:spcBef>
              <a:buFont typeface="Arial" panose="020B0604020202020204" pitchFamily="34" charset="0"/>
              <a:buChar char="•"/>
            </a:pPr>
            <a:r>
              <a:rPr lang="cs-CZ" sz="2200" dirty="0" smtClean="0"/>
              <a:t>Způsobeno alelou, která se u mužů chová dominantně, u žen recesivně.</a:t>
            </a:r>
          </a:p>
        </p:txBody>
      </p:sp>
    </p:spTree>
    <p:extLst>
      <p:ext uri="{BB962C8B-B14F-4D97-AF65-F5344CB8AC3E}">
        <p14:creationId xmlns:p14="http://schemas.microsoft.com/office/powerpoint/2010/main" val="16476826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15814" y="480646"/>
            <a:ext cx="8253047" cy="800219"/>
          </a:xfrm>
          <a:prstGeom prst="rect">
            <a:avLst/>
          </a:prstGeom>
          <a:noFill/>
        </p:spPr>
        <p:txBody>
          <a:bodyPr wrap="square" rtlCol="0">
            <a:spAutoFit/>
          </a:bodyPr>
          <a:lstStyle/>
          <a:p>
            <a:r>
              <a:rPr lang="cs-CZ" sz="2400" b="1" dirty="0">
                <a:solidFill>
                  <a:srgbClr val="5A9B2D"/>
                </a:solidFill>
              </a:rPr>
              <a:t>Otázka: </a:t>
            </a:r>
            <a:r>
              <a:rPr lang="cs-CZ" sz="2200" dirty="0"/>
              <a:t>Jack a </a:t>
            </a:r>
            <a:r>
              <a:rPr lang="cs-CZ" sz="2200" dirty="0" err="1" smtClean="0"/>
              <a:t>Rosie</a:t>
            </a:r>
            <a:r>
              <a:rPr lang="cs-CZ" sz="2200" dirty="0" smtClean="0"/>
              <a:t> </a:t>
            </a:r>
            <a:r>
              <a:rPr lang="cs-CZ" sz="2200" dirty="0"/>
              <a:t>mají normální vlasy, ale </a:t>
            </a:r>
            <a:r>
              <a:rPr lang="cs-CZ" sz="2200" dirty="0" err="1" smtClean="0"/>
              <a:t>Rosiina</a:t>
            </a:r>
            <a:r>
              <a:rPr lang="cs-CZ" sz="2200" dirty="0" smtClean="0"/>
              <a:t> </a:t>
            </a:r>
            <a:r>
              <a:rPr lang="cs-CZ" sz="2200" dirty="0"/>
              <a:t>matka je plešatá. Pokud spolu Jack a </a:t>
            </a:r>
            <a:r>
              <a:rPr lang="cs-CZ" sz="2200" dirty="0" err="1" smtClean="0"/>
              <a:t>Rosie</a:t>
            </a:r>
            <a:r>
              <a:rPr lang="cs-CZ" sz="2200" dirty="0" smtClean="0"/>
              <a:t> budou </a:t>
            </a:r>
            <a:r>
              <a:rPr lang="cs-CZ" sz="2200" dirty="0"/>
              <a:t>mít děti, jaká část z nich bude plešatá? </a:t>
            </a:r>
            <a:endParaRPr lang="en-US" sz="2200" dirty="0" smtClean="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200" y="2082603"/>
            <a:ext cx="2957157" cy="3368627"/>
          </a:xfrm>
          <a:prstGeom prst="rect">
            <a:avLst/>
          </a:prstGeom>
        </p:spPr>
      </p:pic>
      <p:sp>
        <p:nvSpPr>
          <p:cNvPr id="5" name="TextovéPole 4"/>
          <p:cNvSpPr txBox="1"/>
          <p:nvPr/>
        </p:nvSpPr>
        <p:spPr>
          <a:xfrm>
            <a:off x="609600" y="1817077"/>
            <a:ext cx="4573816" cy="1785104"/>
          </a:xfrm>
          <a:prstGeom prst="rect">
            <a:avLst/>
          </a:prstGeom>
          <a:noFill/>
        </p:spPr>
        <p:txBody>
          <a:bodyPr wrap="none" rtlCol="0">
            <a:spAutoFit/>
          </a:bodyPr>
          <a:lstStyle/>
          <a:p>
            <a:r>
              <a:rPr lang="cs-CZ" sz="2200" dirty="0" smtClean="0">
                <a:solidFill>
                  <a:srgbClr val="0070C0"/>
                </a:solidFill>
              </a:rPr>
              <a:t>Jak na to: </a:t>
            </a:r>
          </a:p>
          <a:p>
            <a:r>
              <a:rPr lang="cs-CZ" sz="2200" i="1" dirty="0" err="1" smtClean="0"/>
              <a:t>H</a:t>
            </a:r>
            <a:r>
              <a:rPr lang="cs-CZ" sz="2200" i="1" baseline="30000" dirty="0" err="1" smtClean="0"/>
              <a:t>0</a:t>
            </a:r>
            <a:r>
              <a:rPr lang="cs-CZ" sz="2200" dirty="0" smtClean="0"/>
              <a:t> – plešatost</a:t>
            </a:r>
          </a:p>
          <a:p>
            <a:r>
              <a:rPr lang="cs-CZ" sz="2200" i="1" dirty="0" smtClean="0"/>
              <a:t>H</a:t>
            </a:r>
            <a:r>
              <a:rPr lang="cs-CZ" sz="2200" dirty="0" smtClean="0"/>
              <a:t> – normální vlasy</a:t>
            </a:r>
          </a:p>
          <a:p>
            <a:r>
              <a:rPr lang="cs-CZ" sz="2200" dirty="0" smtClean="0"/>
              <a:t>U mužů </a:t>
            </a:r>
            <a:r>
              <a:rPr lang="cs-CZ" sz="2200" i="1" dirty="0" err="1" smtClean="0"/>
              <a:t>H</a:t>
            </a:r>
            <a:r>
              <a:rPr lang="cs-CZ" sz="2200" i="1" baseline="30000" dirty="0" err="1" smtClean="0"/>
              <a:t>0</a:t>
            </a:r>
            <a:r>
              <a:rPr lang="cs-CZ" sz="2200" i="1" baseline="30000" dirty="0" smtClean="0"/>
              <a:t> </a:t>
            </a:r>
            <a:r>
              <a:rPr lang="cs-CZ" sz="2200" dirty="0" smtClean="0"/>
              <a:t>dominantní, u žen recesivní</a:t>
            </a:r>
          </a:p>
          <a:p>
            <a:r>
              <a:rPr lang="cs-CZ" sz="2200" dirty="0" err="1" smtClean="0"/>
              <a:t>Rosiina</a:t>
            </a:r>
            <a:r>
              <a:rPr lang="cs-CZ" sz="2200" dirty="0" smtClean="0"/>
              <a:t> matka plešatá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err="1" smtClean="0">
                <a:sym typeface="Wingdings" panose="05000000000000000000" pitchFamily="2" charset="2"/>
              </a:rPr>
              <a:t>homozygotka</a:t>
            </a:r>
            <a:endParaRPr lang="en-US" sz="2200" dirty="0" smtClean="0"/>
          </a:p>
        </p:txBody>
      </p:sp>
      <p:sp>
        <p:nvSpPr>
          <p:cNvPr id="10" name="TextovéPole 9"/>
          <p:cNvSpPr txBox="1"/>
          <p:nvPr/>
        </p:nvSpPr>
        <p:spPr>
          <a:xfrm>
            <a:off x="4196377" y="4450341"/>
            <a:ext cx="797654" cy="430887"/>
          </a:xfrm>
          <a:prstGeom prst="rect">
            <a:avLst/>
          </a:prstGeom>
          <a:noFill/>
        </p:spPr>
        <p:txBody>
          <a:bodyPr wrap="none" rtlCol="0">
            <a:spAutoFit/>
          </a:bodyPr>
          <a:lstStyle/>
          <a:p>
            <a:r>
              <a:rPr lang="cs-CZ" sz="2200" dirty="0" err="1" smtClean="0"/>
              <a:t>Rosie</a:t>
            </a:r>
            <a:endParaRPr lang="en-US" sz="2200" dirty="0" smtClean="0"/>
          </a:p>
        </p:txBody>
      </p:sp>
      <p:cxnSp>
        <p:nvCxnSpPr>
          <p:cNvPr id="12" name="Přímá spojnice se šipkou 11"/>
          <p:cNvCxnSpPr/>
          <p:nvPr/>
        </p:nvCxnSpPr>
        <p:spPr>
          <a:xfrm flipH="1">
            <a:off x="7725507" y="2709629"/>
            <a:ext cx="338732" cy="54779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8064239" y="2278742"/>
            <a:ext cx="655949" cy="430887"/>
          </a:xfrm>
          <a:prstGeom prst="rect">
            <a:avLst/>
          </a:prstGeom>
          <a:noFill/>
        </p:spPr>
        <p:txBody>
          <a:bodyPr wrap="none" rtlCol="0">
            <a:spAutoFit/>
          </a:bodyPr>
          <a:lstStyle/>
          <a:p>
            <a:r>
              <a:rPr lang="cs-CZ" sz="2200" dirty="0" smtClean="0"/>
              <a:t>Jack</a:t>
            </a:r>
            <a:endParaRPr lang="en-US" sz="2200" dirty="0" smtClean="0"/>
          </a:p>
        </p:txBody>
      </p:sp>
      <p:sp>
        <p:nvSpPr>
          <p:cNvPr id="15" name="TextovéPole 14"/>
          <p:cNvSpPr txBox="1"/>
          <p:nvPr/>
        </p:nvSpPr>
        <p:spPr>
          <a:xfrm>
            <a:off x="612516" y="5884985"/>
            <a:ext cx="8059642" cy="430887"/>
          </a:xfrm>
          <a:prstGeom prst="rect">
            <a:avLst/>
          </a:prstGeom>
          <a:noFill/>
        </p:spPr>
        <p:txBody>
          <a:bodyPr wrap="none" rtlCol="0">
            <a:spAutoFit/>
          </a:bodyPr>
          <a:lstStyle/>
          <a:p>
            <a:r>
              <a:rPr lang="cs-CZ" sz="2200" dirty="0" smtClean="0">
                <a:solidFill>
                  <a:srgbClr val="FF0000"/>
                </a:solidFill>
              </a:rPr>
              <a:t>Výsledek: ¼ dětí bude plešatých (50% kluků a 100% holek vlasatých). </a:t>
            </a:r>
            <a:endParaRPr lang="en-US" sz="2200" dirty="0" smtClean="0">
              <a:solidFill>
                <a:srgbClr val="FF0000"/>
              </a:solidFill>
            </a:endParaRPr>
          </a:p>
        </p:txBody>
      </p:sp>
      <p:sp>
        <p:nvSpPr>
          <p:cNvPr id="2" name="Obdélník 1"/>
          <p:cNvSpPr/>
          <p:nvPr/>
        </p:nvSpPr>
        <p:spPr>
          <a:xfrm>
            <a:off x="5589200" y="1926077"/>
            <a:ext cx="2136307" cy="466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5603631" y="3453319"/>
            <a:ext cx="680437" cy="427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Přímá spojnice se šipkou 8"/>
          <p:cNvCxnSpPr/>
          <p:nvPr/>
        </p:nvCxnSpPr>
        <p:spPr>
          <a:xfrm flipV="1">
            <a:off x="4994031" y="3880339"/>
            <a:ext cx="1219200" cy="5700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Obdélník 6"/>
          <p:cNvSpPr/>
          <p:nvPr/>
        </p:nvSpPr>
        <p:spPr>
          <a:xfrm>
            <a:off x="7986409" y="3453319"/>
            <a:ext cx="559948" cy="427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5589200" y="5126478"/>
            <a:ext cx="3082958" cy="505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81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5" grpId="0"/>
      <p:bldP spid="2"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9466" y="191390"/>
            <a:ext cx="8579358" cy="1325563"/>
          </a:xfrm>
        </p:spPr>
        <p:txBody>
          <a:bodyPr vert="horz" lIns="91440" tIns="45720" rIns="91440" bIns="45720" rtlCol="0" anchor="ctr">
            <a:normAutofit/>
          </a:bodyPr>
          <a:lstStyle/>
          <a:p>
            <a:pPr algn="ctr"/>
            <a:r>
              <a:rPr lang="cs-CZ" sz="4000" dirty="0">
                <a:solidFill>
                  <a:srgbClr val="C00000"/>
                </a:solidFill>
              </a:rPr>
              <a:t>Pohlavní chromosomy nesou (většinou) jiné geny</a:t>
            </a:r>
            <a:endParaRPr lang="en-US" sz="4000" dirty="0">
              <a:solidFill>
                <a:srgbClr val="C00000"/>
              </a:solidFill>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387" y="1984248"/>
            <a:ext cx="1516560" cy="458114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716" y="1984248"/>
            <a:ext cx="1228437" cy="3890906"/>
          </a:xfrm>
          <a:prstGeom prst="rect">
            <a:avLst/>
          </a:prstGeom>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279" y="1586350"/>
            <a:ext cx="1863725"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p:cNvSpPr txBox="1"/>
          <p:nvPr/>
        </p:nvSpPr>
        <p:spPr>
          <a:xfrm>
            <a:off x="4385922" y="4274820"/>
            <a:ext cx="4544568" cy="1169551"/>
          </a:xfrm>
          <a:prstGeom prst="rect">
            <a:avLst/>
          </a:prstGeom>
          <a:noFill/>
        </p:spPr>
        <p:txBody>
          <a:bodyPr wrap="square" rtlCol="0">
            <a:spAutoFit/>
          </a:bodyPr>
          <a:lstStyle/>
          <a:p>
            <a:pPr marL="342900" indent="-342900">
              <a:spcBef>
                <a:spcPts val="1200"/>
              </a:spcBef>
              <a:buFont typeface="Wingdings"/>
              <a:buChar char="à"/>
            </a:pPr>
            <a:r>
              <a:rPr lang="cs-CZ" sz="2000" dirty="0" err="1" smtClean="0">
                <a:sym typeface="Wingdings" panose="05000000000000000000" pitchFamily="2" charset="2"/>
              </a:rPr>
              <a:t>heterogametické</a:t>
            </a:r>
            <a:r>
              <a:rPr lang="cs-CZ" sz="2000" dirty="0" smtClean="0">
                <a:sym typeface="Wingdings" panose="05000000000000000000" pitchFamily="2" charset="2"/>
              </a:rPr>
              <a:t> pohlaví má jen jednu kopii genů na X </a:t>
            </a:r>
            <a:endParaRPr lang="en-US" sz="2000" dirty="0" smtClean="0">
              <a:sym typeface="Wingdings" panose="05000000000000000000" pitchFamily="2" charset="2"/>
            </a:endParaRPr>
          </a:p>
          <a:p>
            <a:pPr marL="342900" indent="-342900">
              <a:spcBef>
                <a:spcPts val="1200"/>
              </a:spcBef>
              <a:buFont typeface="Wingdings"/>
              <a:buChar char="à"/>
            </a:pPr>
            <a:r>
              <a:rPr lang="cs-CZ" sz="2000" dirty="0" smtClean="0">
                <a:sym typeface="Wingdings" panose="05000000000000000000" pitchFamily="2" charset="2"/>
              </a:rPr>
              <a:t>r</a:t>
            </a:r>
            <a:r>
              <a:rPr lang="en-US" sz="2000" dirty="0" err="1" smtClean="0">
                <a:sym typeface="Wingdings" panose="05000000000000000000" pitchFamily="2" charset="2"/>
              </a:rPr>
              <a:t>ecesivn</a:t>
            </a:r>
            <a:r>
              <a:rPr lang="cs-CZ" sz="2000" dirty="0" smtClean="0">
                <a:sym typeface="Wingdings" panose="05000000000000000000" pitchFamily="2" charset="2"/>
              </a:rPr>
              <a:t>í alely se u něho projeví</a:t>
            </a:r>
            <a:r>
              <a:rPr lang="en-US" sz="2000" dirty="0" smtClean="0">
                <a:sym typeface="Wingdings" panose="05000000000000000000" pitchFamily="2" charset="2"/>
              </a:rPr>
              <a:t> </a:t>
            </a:r>
            <a:endParaRPr lang="en-US" sz="2000" dirty="0"/>
          </a:p>
        </p:txBody>
      </p:sp>
      <p:sp>
        <p:nvSpPr>
          <p:cNvPr id="8" name="TextovéPole 7"/>
          <p:cNvSpPr txBox="1"/>
          <p:nvPr/>
        </p:nvSpPr>
        <p:spPr>
          <a:xfrm>
            <a:off x="4636008" y="5669280"/>
            <a:ext cx="3235116" cy="707886"/>
          </a:xfrm>
          <a:prstGeom prst="rect">
            <a:avLst/>
          </a:prstGeom>
          <a:noFill/>
        </p:spPr>
        <p:txBody>
          <a:bodyPr wrap="none" rtlCol="0">
            <a:spAutoFit/>
          </a:bodyPr>
          <a:lstStyle/>
          <a:p>
            <a:pPr marL="342900" indent="-342900">
              <a:buFont typeface="Arial" panose="020B0604020202020204" pitchFamily="34" charset="0"/>
              <a:buChar char="•"/>
            </a:pPr>
            <a:r>
              <a:rPr lang="cs-CZ" sz="2000" dirty="0" smtClean="0">
                <a:solidFill>
                  <a:srgbClr val="FF0000"/>
                </a:solidFill>
              </a:rPr>
              <a:t>Důležité pro evoluci</a:t>
            </a:r>
          </a:p>
          <a:p>
            <a:pPr marL="342900" indent="-342900">
              <a:buFont typeface="Arial" panose="020B0604020202020204" pitchFamily="34" charset="0"/>
              <a:buChar char="•"/>
            </a:pPr>
            <a:r>
              <a:rPr lang="cs-CZ" sz="2000" dirty="0">
                <a:solidFill>
                  <a:srgbClr val="FF0000"/>
                </a:solidFill>
              </a:rPr>
              <a:t>P</a:t>
            </a:r>
            <a:r>
              <a:rPr lang="cs-CZ" sz="2000" dirty="0" smtClean="0">
                <a:solidFill>
                  <a:srgbClr val="FF0000"/>
                </a:solidFill>
              </a:rPr>
              <a:t>ohlavně vázané choroby</a:t>
            </a:r>
            <a:endParaRPr lang="en-US" sz="2000" dirty="0">
              <a:solidFill>
                <a:srgbClr val="FF0000"/>
              </a:solidFill>
            </a:endParaRPr>
          </a:p>
        </p:txBody>
      </p:sp>
    </p:spTree>
    <p:extLst>
      <p:ext uri="{BB962C8B-B14F-4D97-AF65-F5344CB8AC3E}">
        <p14:creationId xmlns:p14="http://schemas.microsoft.com/office/powerpoint/2010/main" val="32815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8132" y="224449"/>
            <a:ext cx="7886700" cy="1325563"/>
          </a:xfrm>
        </p:spPr>
        <p:txBody>
          <a:bodyPr/>
          <a:lstStyle/>
          <a:p>
            <a:pPr algn="ctr"/>
            <a:r>
              <a:rPr lang="cs-CZ" sz="4000" dirty="0">
                <a:solidFill>
                  <a:srgbClr val="C00000"/>
                </a:solidFill>
              </a:rPr>
              <a:t>Předčasná puberta – znak pohlavně ovládaný</a:t>
            </a:r>
            <a:endParaRPr lang="en-US" sz="4000" dirty="0">
              <a:solidFill>
                <a:srgbClr val="C00000"/>
              </a:solidFill>
            </a:endParaRPr>
          </a:p>
        </p:txBody>
      </p:sp>
      <p:sp>
        <p:nvSpPr>
          <p:cNvPr id="4" name="TextovéPole 3"/>
          <p:cNvSpPr txBox="1"/>
          <p:nvPr/>
        </p:nvSpPr>
        <p:spPr>
          <a:xfrm>
            <a:off x="445478" y="1688123"/>
            <a:ext cx="5538760" cy="1938992"/>
          </a:xfrm>
          <a:prstGeom prst="rect">
            <a:avLst/>
          </a:prstGeom>
          <a:noFill/>
        </p:spPr>
        <p:txBody>
          <a:bodyPr wrap="none" rtlCol="0">
            <a:spAutoFit/>
          </a:bodyPr>
          <a:lstStyle/>
          <a:p>
            <a:pPr marL="342900" indent="-342900">
              <a:spcAft>
                <a:spcPts val="600"/>
              </a:spcAft>
              <a:buFont typeface="Arial" panose="020B0604020202020204" pitchFamily="34" charset="0"/>
              <a:buChar char="•"/>
            </a:pPr>
            <a:r>
              <a:rPr lang="cs-CZ" sz="2000" dirty="0"/>
              <a:t>Předčasná puberta </a:t>
            </a:r>
            <a:r>
              <a:rPr lang="cs-CZ" sz="2000" dirty="0" smtClean="0"/>
              <a:t> – kolem 4. roku</a:t>
            </a:r>
          </a:p>
          <a:p>
            <a:pPr marL="342900" indent="-342900">
              <a:spcAft>
                <a:spcPts val="600"/>
              </a:spcAft>
              <a:buFont typeface="Arial" panose="020B0604020202020204" pitchFamily="34" charset="0"/>
              <a:buChar char="•"/>
            </a:pPr>
            <a:r>
              <a:rPr lang="cs-CZ" sz="2000" dirty="0" smtClean="0"/>
              <a:t>Změna hlasu, růst penisu a pubického ochlupení</a:t>
            </a:r>
          </a:p>
          <a:p>
            <a:pPr marL="342900" indent="-342900">
              <a:spcAft>
                <a:spcPts val="600"/>
              </a:spcAft>
              <a:buFont typeface="Arial" panose="020B0604020202020204" pitchFamily="34" charset="0"/>
              <a:buChar char="•"/>
            </a:pPr>
            <a:r>
              <a:rPr lang="cs-CZ" sz="2000" dirty="0" smtClean="0"/>
              <a:t>Nízký vzrůst (přestanou růst kosti)</a:t>
            </a:r>
          </a:p>
          <a:p>
            <a:pPr marL="342900" indent="-342900">
              <a:spcAft>
                <a:spcPts val="600"/>
              </a:spcAft>
              <a:buFont typeface="Arial" panose="020B0604020202020204" pitchFamily="34" charset="0"/>
              <a:buChar char="•"/>
            </a:pPr>
            <a:r>
              <a:rPr lang="cs-CZ" sz="2000" dirty="0" smtClean="0"/>
              <a:t>Způsobena dominantní autosomální alelou </a:t>
            </a:r>
            <a:r>
              <a:rPr lang="cs-CZ" sz="2000" i="1" dirty="0"/>
              <a:t>P</a:t>
            </a:r>
            <a:endParaRPr lang="cs-CZ" sz="2000" i="1" baseline="30000" dirty="0" smtClean="0"/>
          </a:p>
          <a:p>
            <a:pPr marL="342900" indent="-342900">
              <a:spcAft>
                <a:spcPts val="600"/>
              </a:spcAft>
              <a:buFont typeface="Arial" panose="020B0604020202020204" pitchFamily="34" charset="0"/>
              <a:buChar char="•"/>
            </a:pPr>
            <a:r>
              <a:rPr lang="cs-CZ" sz="2000" dirty="0" smtClean="0"/>
              <a:t>Exprese jen u mužů, ženy jen přenašečky</a:t>
            </a:r>
            <a:endParaRPr lang="en-US" sz="20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158" y="4084672"/>
            <a:ext cx="5987950" cy="2210620"/>
          </a:xfrm>
          <a:prstGeom prst="rect">
            <a:avLst/>
          </a:prstGeom>
        </p:spPr>
      </p:pic>
      <p:sp>
        <p:nvSpPr>
          <p:cNvPr id="3" name="Obdélník 2"/>
          <p:cNvSpPr/>
          <p:nvPr/>
        </p:nvSpPr>
        <p:spPr>
          <a:xfrm>
            <a:off x="4912468" y="3627115"/>
            <a:ext cx="2801566" cy="2870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3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4865" y="198437"/>
            <a:ext cx="7886700" cy="1325563"/>
          </a:xfrm>
        </p:spPr>
        <p:txBody>
          <a:bodyPr>
            <a:normAutofit/>
          </a:bodyPr>
          <a:lstStyle/>
          <a:p>
            <a:pPr algn="ctr"/>
            <a:r>
              <a:rPr lang="cs-CZ" sz="4000" dirty="0">
                <a:solidFill>
                  <a:srgbClr val="C00000"/>
                </a:solidFill>
              </a:rPr>
              <a:t>Rekapitulace</a:t>
            </a:r>
            <a:endParaRPr lang="en-US" sz="4000" dirty="0">
              <a:solidFill>
                <a:srgbClr val="C00000"/>
              </a:solidFill>
            </a:endParaRPr>
          </a:p>
        </p:txBody>
      </p:sp>
      <p:sp>
        <p:nvSpPr>
          <p:cNvPr id="3" name="TextovéPole 2"/>
          <p:cNvSpPr txBox="1"/>
          <p:nvPr/>
        </p:nvSpPr>
        <p:spPr>
          <a:xfrm>
            <a:off x="897017" y="1618593"/>
            <a:ext cx="6811108" cy="4339650"/>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sym typeface="Wingdings" panose="05000000000000000000" pitchFamily="2" charset="2"/>
              </a:rPr>
              <a:t>Lidský Y nese málo genů, hlavně pro spermatogenezi</a:t>
            </a:r>
          </a:p>
          <a:p>
            <a:pPr marL="342900" indent="-342900">
              <a:spcBef>
                <a:spcPts val="3000"/>
              </a:spcBef>
              <a:buFont typeface="Arial" panose="020B0604020202020204" pitchFamily="34" charset="0"/>
              <a:buChar char="•"/>
            </a:pPr>
            <a:r>
              <a:rPr lang="cs-CZ" sz="2200" i="1" dirty="0" err="1" smtClean="0">
                <a:sym typeface="Wingdings" panose="05000000000000000000" pitchFamily="2" charset="2"/>
              </a:rPr>
              <a:t>Sry</a:t>
            </a:r>
            <a:r>
              <a:rPr lang="cs-CZ" sz="2200" dirty="0" smtClean="0">
                <a:sym typeface="Wingdings" panose="05000000000000000000" pitchFamily="2" charset="2"/>
              </a:rPr>
              <a:t> – gen na Y, spouští vývoj v samce</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Dědičná neplodnost</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Geny na X – </a:t>
            </a:r>
            <a:r>
              <a:rPr lang="cs-CZ" sz="2200" dirty="0">
                <a:sym typeface="Wingdings" panose="05000000000000000000" pitchFamily="2" charset="2"/>
              </a:rPr>
              <a:t>u samic </a:t>
            </a:r>
            <a:r>
              <a:rPr lang="cs-CZ" sz="2200" dirty="0" smtClean="0">
                <a:sym typeface="Wingdings" panose="05000000000000000000" pitchFamily="2" charset="2"/>
              </a:rPr>
              <a:t>2x, u samce 1x (</a:t>
            </a:r>
            <a:r>
              <a:rPr lang="cs-CZ" sz="2200" dirty="0" err="1" smtClean="0">
                <a:sym typeface="Wingdings" panose="05000000000000000000" pitchFamily="2" charset="2"/>
              </a:rPr>
              <a:t>hemizygozita</a:t>
            </a:r>
            <a:r>
              <a:rPr lang="cs-CZ" sz="2200" dirty="0" smtClean="0">
                <a:sym typeface="Wingdings" panose="05000000000000000000" pitchFamily="2" charset="2"/>
              </a:rPr>
              <a:t>) </a:t>
            </a:r>
            <a:r>
              <a:rPr lang="en-US" sz="2200" dirty="0" smtClean="0">
                <a:sym typeface="Wingdings" panose="05000000000000000000" pitchFamily="2" charset="2"/>
              </a:rPr>
              <a:t> </a:t>
            </a:r>
            <a:r>
              <a:rPr lang="cs-CZ" sz="2200" dirty="0" smtClean="0">
                <a:sym typeface="Wingdings" panose="05000000000000000000" pitchFamily="2" charset="2"/>
              </a:rPr>
              <a:t>recesivní alely se mohou u samců okamžitě projevit (choroby, evoluce). </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Znaky pohlavně ovlivněné a ovládané – řízeny geny na </a:t>
            </a:r>
            <a:r>
              <a:rPr lang="cs-CZ" sz="2200" dirty="0" err="1" smtClean="0">
                <a:sym typeface="Wingdings" panose="05000000000000000000" pitchFamily="2" charset="2"/>
              </a:rPr>
              <a:t>autosomech</a:t>
            </a:r>
            <a:r>
              <a:rPr lang="cs-CZ" sz="2200" dirty="0" smtClean="0">
                <a:sym typeface="Wingdings" panose="05000000000000000000" pitchFamily="2" charset="2"/>
              </a:rPr>
              <a:t>, projev v závislosti na pohlaví.</a:t>
            </a:r>
            <a:endParaRPr lang="en-US" sz="2200" dirty="0" smtClean="0"/>
          </a:p>
        </p:txBody>
      </p:sp>
    </p:spTree>
    <p:extLst>
      <p:ext uri="{BB962C8B-B14F-4D97-AF65-F5344CB8AC3E}">
        <p14:creationId xmlns:p14="http://schemas.microsoft.com/office/powerpoint/2010/main" val="2814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defRPr/>
            </a:pPr>
            <a:r>
              <a:rPr lang="cs-CZ" sz="4000" dirty="0">
                <a:solidFill>
                  <a:srgbClr val="C00000"/>
                </a:solidFill>
              </a:rPr>
              <a:t>Rychlá selekce alel genů na X</a:t>
            </a:r>
            <a:endParaRPr lang="en-US" sz="4000" dirty="0">
              <a:solidFill>
                <a:srgbClr val="C00000"/>
              </a:solidFill>
            </a:endParaRPr>
          </a:p>
        </p:txBody>
      </p:sp>
      <p:sp>
        <p:nvSpPr>
          <p:cNvPr id="3" name="TextovéPole 2"/>
          <p:cNvSpPr txBox="1"/>
          <p:nvPr/>
        </p:nvSpPr>
        <p:spPr>
          <a:xfrm>
            <a:off x="679938" y="1899138"/>
            <a:ext cx="7854462" cy="3046988"/>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cs-CZ" sz="2200" dirty="0" smtClean="0"/>
              <a:t>Recesivní alela na </a:t>
            </a:r>
            <a:r>
              <a:rPr lang="cs-CZ" sz="2200" dirty="0" err="1" smtClean="0"/>
              <a:t>autosomu</a:t>
            </a:r>
            <a:r>
              <a:rPr lang="cs-CZ" sz="2200" dirty="0" smtClean="0"/>
              <a:t> je pro selekci viditelná jen v homozygotním stavu.</a:t>
            </a:r>
          </a:p>
          <a:p>
            <a:pPr marL="342900" indent="-342900">
              <a:spcAft>
                <a:spcPts val="2400"/>
              </a:spcAft>
              <a:buFont typeface="Arial" panose="020B0604020202020204" pitchFamily="34" charset="0"/>
              <a:buChar char="•"/>
            </a:pPr>
            <a:r>
              <a:rPr lang="cs-CZ" sz="2200" dirty="0" smtClean="0"/>
              <a:t>Recesivní alela na X viditelná okamžitě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s</a:t>
            </a:r>
            <a:r>
              <a:rPr lang="cs-CZ" sz="2200" dirty="0" smtClean="0"/>
              <a:t>elekce </a:t>
            </a:r>
            <a:r>
              <a:rPr lang="cs-CZ" sz="2200" dirty="0"/>
              <a:t>je efektivnější u recesivních alel na </a:t>
            </a:r>
            <a:r>
              <a:rPr lang="cs-CZ" sz="2200" dirty="0" smtClean="0"/>
              <a:t>X.</a:t>
            </a:r>
          </a:p>
          <a:p>
            <a:pPr marL="342900" indent="-342900">
              <a:spcAft>
                <a:spcPts val="2400"/>
              </a:spcAft>
              <a:buFont typeface="Arial" panose="020B0604020202020204" pitchFamily="34" charset="0"/>
              <a:buChar char="•"/>
            </a:pPr>
            <a:r>
              <a:rPr lang="cs-CZ" sz="2200" dirty="0" smtClean="0"/>
              <a:t>Geny na X se vyvíjejí rychleji. </a:t>
            </a:r>
          </a:p>
          <a:p>
            <a:pPr marL="342900" indent="-342900">
              <a:spcAft>
                <a:spcPts val="2400"/>
              </a:spcAft>
              <a:buFont typeface="Arial" panose="020B0604020202020204" pitchFamily="34" charset="0"/>
              <a:buChar char="•"/>
            </a:pPr>
            <a:r>
              <a:rPr lang="cs-CZ" sz="2200" dirty="0" smtClean="0"/>
              <a:t>Na X často geny zodpovědné za reprodukční bariéru mezi druhy.</a:t>
            </a:r>
            <a:endParaRPr lang="en-US" sz="2200" dirty="0" smtClean="0"/>
          </a:p>
        </p:txBody>
      </p:sp>
    </p:spTree>
    <p:extLst>
      <p:ext uri="{BB962C8B-B14F-4D97-AF65-F5344CB8AC3E}">
        <p14:creationId xmlns:p14="http://schemas.microsoft.com/office/powerpoint/2010/main" val="92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76238" y="115888"/>
            <a:ext cx="8229600" cy="1143000"/>
          </a:xfrm>
        </p:spPr>
        <p:txBody>
          <a:bodyPr>
            <a:normAutofit/>
          </a:bodyPr>
          <a:lstStyle/>
          <a:p>
            <a:pPr algn="ctr">
              <a:defRPr/>
            </a:pPr>
            <a:r>
              <a:rPr lang="cs-CZ" sz="4000" dirty="0" err="1">
                <a:solidFill>
                  <a:srgbClr val="C00000"/>
                </a:solidFill>
              </a:rPr>
              <a:t>Haldanovo</a:t>
            </a:r>
            <a:r>
              <a:rPr lang="cs-CZ" sz="4000" dirty="0">
                <a:solidFill>
                  <a:srgbClr val="C00000"/>
                </a:solidFill>
              </a:rPr>
              <a:t> pravidlo</a:t>
            </a:r>
          </a:p>
        </p:txBody>
      </p:sp>
      <p:sp>
        <p:nvSpPr>
          <p:cNvPr id="21507" name="Text Box 4"/>
          <p:cNvSpPr txBox="1">
            <a:spLocks noChangeArrowheads="1"/>
          </p:cNvSpPr>
          <p:nvPr/>
        </p:nvSpPr>
        <p:spPr bwMode="auto">
          <a:xfrm>
            <a:off x="660936" y="3459573"/>
            <a:ext cx="78470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200"/>
              </a:spcAft>
            </a:pPr>
            <a:r>
              <a:rPr lang="cs-CZ" altLang="en-US" sz="2000" dirty="0" smtClean="0">
                <a:latin typeface="Calibri" pitchFamily="34" charset="0"/>
              </a:rPr>
              <a:t>Více teorií, které ho vysvětlují. </a:t>
            </a:r>
          </a:p>
        </p:txBody>
      </p:sp>
      <p:sp>
        <p:nvSpPr>
          <p:cNvPr id="31748" name="Text Box 5"/>
          <p:cNvSpPr txBox="1">
            <a:spLocks noChangeArrowheads="1"/>
          </p:cNvSpPr>
          <p:nvPr/>
        </p:nvSpPr>
        <p:spPr bwMode="auto">
          <a:xfrm>
            <a:off x="539751" y="1523045"/>
            <a:ext cx="565173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en-US" sz="2200" b="1" dirty="0">
                <a:solidFill>
                  <a:srgbClr val="FF0000"/>
                </a:solidFill>
                <a:latin typeface="Calibri" pitchFamily="34" charset="0"/>
              </a:rPr>
              <a:t>„Pokud v </a:t>
            </a:r>
            <a:r>
              <a:rPr lang="cs-CZ" altLang="en-US" sz="2200" b="1" dirty="0" err="1">
                <a:solidFill>
                  <a:srgbClr val="FF0000"/>
                </a:solidFill>
                <a:latin typeface="Calibri" pitchFamily="34" charset="0"/>
              </a:rPr>
              <a:t>F1</a:t>
            </a:r>
            <a:r>
              <a:rPr lang="cs-CZ" altLang="en-US" sz="2200" b="1" dirty="0">
                <a:solidFill>
                  <a:srgbClr val="FF0000"/>
                </a:solidFill>
                <a:latin typeface="Calibri" pitchFamily="34" charset="0"/>
              </a:rPr>
              <a:t> generaci vzniklé křížením dvou druhů chybí jedno pohlaví, je vzácné nebo sterilní, je to pohlaví </a:t>
            </a:r>
            <a:r>
              <a:rPr lang="cs-CZ" altLang="en-US" sz="2200" b="1" dirty="0" err="1">
                <a:solidFill>
                  <a:srgbClr val="FF0000"/>
                </a:solidFill>
                <a:latin typeface="Calibri" pitchFamily="34" charset="0"/>
              </a:rPr>
              <a:t>heterogametické</a:t>
            </a:r>
            <a:r>
              <a:rPr lang="cs-CZ" altLang="en-US" sz="2200" b="1" dirty="0">
                <a:solidFill>
                  <a:srgbClr val="FF0000"/>
                </a:solidFill>
                <a:latin typeface="Calibri" pitchFamily="34" charset="0"/>
              </a:rPr>
              <a:t>.“</a:t>
            </a:r>
          </a:p>
        </p:txBody>
      </p:sp>
      <p:pic>
        <p:nvPicPr>
          <p:cNvPr id="31749" name="Picture 7" descr="150px-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817" y="1412875"/>
            <a:ext cx="2181321" cy="328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8"/>
          <p:cNvSpPr txBox="1">
            <a:spLocks noChangeArrowheads="1"/>
          </p:cNvSpPr>
          <p:nvPr/>
        </p:nvSpPr>
        <p:spPr bwMode="auto">
          <a:xfrm>
            <a:off x="5375830" y="4807133"/>
            <a:ext cx="36029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en-US" dirty="0">
                <a:latin typeface="Calibri" pitchFamily="34" charset="0"/>
              </a:rPr>
              <a:t>John </a:t>
            </a:r>
            <a:r>
              <a:rPr lang="cs-CZ" altLang="en-US" dirty="0" err="1">
                <a:latin typeface="Calibri" pitchFamily="34" charset="0"/>
              </a:rPr>
              <a:t>Burdon</a:t>
            </a:r>
            <a:r>
              <a:rPr lang="cs-CZ" altLang="en-US" dirty="0">
                <a:latin typeface="Calibri" pitchFamily="34" charset="0"/>
              </a:rPr>
              <a:t> </a:t>
            </a:r>
            <a:r>
              <a:rPr lang="cs-CZ" altLang="en-US" dirty="0" err="1">
                <a:latin typeface="Calibri" pitchFamily="34" charset="0"/>
              </a:rPr>
              <a:t>Sanderson</a:t>
            </a:r>
            <a:r>
              <a:rPr lang="cs-CZ" altLang="en-US" dirty="0">
                <a:latin typeface="Calibri" pitchFamily="34" charset="0"/>
              </a:rPr>
              <a:t> </a:t>
            </a:r>
            <a:r>
              <a:rPr lang="cs-CZ" altLang="en-US" dirty="0" err="1">
                <a:latin typeface="Calibri" pitchFamily="34" charset="0"/>
              </a:rPr>
              <a:t>Haldane</a:t>
            </a:r>
            <a:r>
              <a:rPr lang="cs-CZ" altLang="en-US" dirty="0">
                <a:latin typeface="Calibri" pitchFamily="34" charset="0"/>
              </a:rPr>
              <a:t> </a:t>
            </a:r>
          </a:p>
        </p:txBody>
      </p:sp>
    </p:spTree>
    <p:extLst>
      <p:ext uri="{BB962C8B-B14F-4D97-AF65-F5344CB8AC3E}">
        <p14:creationId xmlns:p14="http://schemas.microsoft.com/office/powerpoint/2010/main" val="1598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sz="quarter" idx="4294967295"/>
          </p:nvPr>
        </p:nvSpPr>
        <p:spPr>
          <a:xfrm>
            <a:off x="354013" y="115888"/>
            <a:ext cx="8435975" cy="1143000"/>
          </a:xfrm>
        </p:spPr>
        <p:txBody>
          <a:bodyPr>
            <a:noAutofit/>
          </a:bodyPr>
          <a:lstStyle/>
          <a:p>
            <a:pPr algn="ctr" eaLnBrk="1" hangingPunct="1"/>
            <a:r>
              <a:rPr lang="cs-CZ" altLang="cs-CZ" sz="4000" dirty="0">
                <a:solidFill>
                  <a:srgbClr val="C00000"/>
                </a:solidFill>
              </a:rPr>
              <a:t>Dva systémy chromosomálního určení pohlaví</a:t>
            </a:r>
          </a:p>
        </p:txBody>
      </p:sp>
      <p:graphicFrame>
        <p:nvGraphicFramePr>
          <p:cNvPr id="4099" name="Object 15"/>
          <p:cNvGraphicFramePr>
            <a:graphicFrameLocks noGrp="1" noChangeAspect="1"/>
          </p:cNvGraphicFramePr>
          <p:nvPr>
            <p:ph sz="quarter" idx="4294967295"/>
            <p:extLst>
              <p:ext uri="{D42A27DB-BD31-4B8C-83A1-F6EECF244321}">
                <p14:modId xmlns:p14="http://schemas.microsoft.com/office/powerpoint/2010/main" val="2565412512"/>
              </p:ext>
            </p:extLst>
          </p:nvPr>
        </p:nvGraphicFramePr>
        <p:xfrm>
          <a:off x="2578100" y="2349500"/>
          <a:ext cx="1241425" cy="1655763"/>
        </p:xfrm>
        <a:graphic>
          <a:graphicData uri="http://schemas.openxmlformats.org/presentationml/2006/ole">
            <mc:AlternateContent xmlns:mc="http://schemas.openxmlformats.org/markup-compatibility/2006">
              <mc:Choice xmlns:v="urn:schemas-microsoft-com:vml" Requires="v">
                <p:oleObj spid="_x0000_s9581" name="Image" r:id="rId4" imgW="3601601" imgH="4802134" progId="Photoshop.Image.5">
                  <p:embed/>
                </p:oleObj>
              </mc:Choice>
              <mc:Fallback>
                <p:oleObj name="Image" r:id="rId4" imgW="3601601" imgH="4802134"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100" y="2349500"/>
                        <a:ext cx="1241425"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18"/>
          <p:cNvGraphicFramePr>
            <a:graphicFrameLocks noGrp="1" noChangeAspect="1"/>
          </p:cNvGraphicFramePr>
          <p:nvPr>
            <p:ph sz="quarter" idx="4294967295"/>
            <p:extLst>
              <p:ext uri="{D42A27DB-BD31-4B8C-83A1-F6EECF244321}">
                <p14:modId xmlns:p14="http://schemas.microsoft.com/office/powerpoint/2010/main" val="2481448043"/>
              </p:ext>
            </p:extLst>
          </p:nvPr>
        </p:nvGraphicFramePr>
        <p:xfrm>
          <a:off x="5166184" y="2220436"/>
          <a:ext cx="1584325" cy="1046162"/>
        </p:xfrm>
        <a:graphic>
          <a:graphicData uri="http://schemas.openxmlformats.org/presentationml/2006/ole">
            <mc:AlternateContent xmlns:mc="http://schemas.openxmlformats.org/markup-compatibility/2006">
              <mc:Choice xmlns:v="urn:schemas-microsoft-com:vml" Requires="v">
                <p:oleObj spid="_x0000_s9582" name="Image" r:id="rId6" imgW="2437460" imgH="1608181" progId="Photoshop.Image.5">
                  <p:embed/>
                </p:oleObj>
              </mc:Choice>
              <mc:Fallback>
                <p:oleObj name="Image" r:id="rId6" imgW="2437460" imgH="1608181"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6184" y="2220436"/>
                        <a:ext cx="1584325"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1" name="Object 20"/>
          <p:cNvGraphicFramePr>
            <a:graphicFrameLocks noGrp="1" noChangeAspect="1"/>
          </p:cNvGraphicFramePr>
          <p:nvPr>
            <p:ph sz="quarter" idx="4294967295"/>
            <p:extLst>
              <p:ext uri="{D42A27DB-BD31-4B8C-83A1-F6EECF244321}">
                <p14:modId xmlns:p14="http://schemas.microsoft.com/office/powerpoint/2010/main" val="2031380195"/>
              </p:ext>
            </p:extLst>
          </p:nvPr>
        </p:nvGraphicFramePr>
        <p:xfrm>
          <a:off x="6894972" y="2220436"/>
          <a:ext cx="1352550" cy="1031875"/>
        </p:xfrm>
        <a:graphic>
          <a:graphicData uri="http://schemas.openxmlformats.org/presentationml/2006/ole">
            <mc:AlternateContent xmlns:mc="http://schemas.openxmlformats.org/markup-compatibility/2006">
              <mc:Choice xmlns:v="urn:schemas-microsoft-com:vml" Requires="v">
                <p:oleObj spid="_x0000_s9583" name="Image" r:id="rId8" imgW="2991371" imgH="2283432" progId="Photoshop.Image.5">
                  <p:embed/>
                </p:oleObj>
              </mc:Choice>
              <mc:Fallback>
                <p:oleObj name="Image" r:id="rId8" imgW="2991371" imgH="228343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4972" y="2220436"/>
                        <a:ext cx="1352550"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2" name="Text Box 3"/>
          <p:cNvSpPr txBox="1">
            <a:spLocks noChangeArrowheads="1"/>
          </p:cNvSpPr>
          <p:nvPr/>
        </p:nvSpPr>
        <p:spPr bwMode="auto">
          <a:xfrm>
            <a:off x="5310647" y="1380648"/>
            <a:ext cx="32956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cs-CZ" sz="2400">
                <a:latin typeface="Calibri" pitchFamily="34" charset="0"/>
              </a:rPr>
              <a:t>Samice heterogametická</a:t>
            </a:r>
          </a:p>
          <a:p>
            <a:pPr>
              <a:spcBef>
                <a:spcPct val="0"/>
              </a:spcBef>
              <a:buFontTx/>
              <a:buNone/>
            </a:pPr>
            <a:r>
              <a:rPr lang="en-GB" altLang="cs-CZ" sz="2400">
                <a:latin typeface="Calibri" pitchFamily="34" charset="0"/>
              </a:rPr>
              <a:t>(např. ptáci, hadi, motýli)</a:t>
            </a:r>
          </a:p>
          <a:p>
            <a:pPr>
              <a:spcBef>
                <a:spcPct val="0"/>
              </a:spcBef>
              <a:buFontTx/>
              <a:buNone/>
            </a:pPr>
            <a:endParaRPr lang="cs-CZ" altLang="cs-CZ" sz="2800">
              <a:latin typeface="Calibri" pitchFamily="34" charset="0"/>
            </a:endParaRPr>
          </a:p>
        </p:txBody>
      </p:sp>
      <p:sp>
        <p:nvSpPr>
          <p:cNvPr id="4103" name="Text Box 4"/>
          <p:cNvSpPr txBox="1">
            <a:spLocks noChangeArrowheads="1"/>
          </p:cNvSpPr>
          <p:nvPr/>
        </p:nvSpPr>
        <p:spPr bwMode="auto">
          <a:xfrm>
            <a:off x="488950" y="1365250"/>
            <a:ext cx="35893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cs-CZ" sz="2400" dirty="0" err="1">
                <a:latin typeface="Calibri" pitchFamily="34" charset="0"/>
              </a:rPr>
              <a:t>Samec</a:t>
            </a:r>
            <a:r>
              <a:rPr lang="en-GB" altLang="cs-CZ" sz="2400" dirty="0">
                <a:latin typeface="Calibri" pitchFamily="34" charset="0"/>
              </a:rPr>
              <a:t> </a:t>
            </a:r>
            <a:r>
              <a:rPr lang="en-GB" altLang="cs-CZ" sz="2400" dirty="0" err="1">
                <a:latin typeface="Calibri" pitchFamily="34" charset="0"/>
              </a:rPr>
              <a:t>heterogametický</a:t>
            </a:r>
            <a:endParaRPr lang="en-GB" altLang="cs-CZ" sz="2400" dirty="0">
              <a:latin typeface="Calibri" pitchFamily="34" charset="0"/>
            </a:endParaRPr>
          </a:p>
          <a:p>
            <a:pPr>
              <a:spcBef>
                <a:spcPct val="0"/>
              </a:spcBef>
              <a:buFontTx/>
              <a:buNone/>
            </a:pPr>
            <a:r>
              <a:rPr lang="en-GB" altLang="cs-CZ" sz="2400" dirty="0">
                <a:latin typeface="Calibri" pitchFamily="34" charset="0"/>
              </a:rPr>
              <a:t>(</a:t>
            </a:r>
            <a:r>
              <a:rPr lang="en-GB" altLang="cs-CZ" sz="2400" dirty="0" err="1">
                <a:latin typeface="Calibri" pitchFamily="34" charset="0"/>
              </a:rPr>
              <a:t>např</a:t>
            </a:r>
            <a:r>
              <a:rPr lang="en-GB" altLang="cs-CZ" sz="2400" dirty="0">
                <a:latin typeface="Calibri" pitchFamily="34" charset="0"/>
              </a:rPr>
              <a:t>. </a:t>
            </a:r>
            <a:r>
              <a:rPr lang="en-GB" altLang="cs-CZ" sz="2400" dirty="0" err="1">
                <a:latin typeface="Calibri" pitchFamily="34" charset="0"/>
              </a:rPr>
              <a:t>savci</a:t>
            </a:r>
            <a:r>
              <a:rPr lang="en-GB" altLang="cs-CZ" sz="2400" dirty="0">
                <a:latin typeface="Calibri" pitchFamily="34" charset="0"/>
              </a:rPr>
              <a:t>, </a:t>
            </a:r>
            <a:r>
              <a:rPr lang="cs-CZ" altLang="cs-CZ" sz="2400" dirty="0">
                <a:latin typeface="Calibri" pitchFamily="34" charset="0"/>
              </a:rPr>
              <a:t>většina hmyzu</a:t>
            </a:r>
            <a:r>
              <a:rPr lang="en-GB" altLang="cs-CZ" sz="2400" dirty="0">
                <a:latin typeface="Calibri" pitchFamily="34" charset="0"/>
              </a:rPr>
              <a:t>)</a:t>
            </a:r>
            <a:endParaRPr lang="cs-CZ" altLang="cs-CZ" sz="2400" dirty="0">
              <a:latin typeface="Calibri" pitchFamily="34" charset="0"/>
            </a:endParaRPr>
          </a:p>
        </p:txBody>
      </p:sp>
      <p:sp>
        <p:nvSpPr>
          <p:cNvPr id="4104" name="Text Box 5"/>
          <p:cNvSpPr txBox="1">
            <a:spLocks noChangeArrowheads="1"/>
          </p:cNvSpPr>
          <p:nvPr/>
        </p:nvSpPr>
        <p:spPr bwMode="auto">
          <a:xfrm>
            <a:off x="4950284" y="4596923"/>
            <a:ext cx="406111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cs-CZ" sz="2400" dirty="0" err="1">
                <a:latin typeface="Calibri" pitchFamily="34" charset="0"/>
              </a:rPr>
              <a:t>samec</a:t>
            </a:r>
            <a:r>
              <a:rPr lang="en-GB" altLang="cs-CZ" sz="2800" dirty="0">
                <a:latin typeface="Calibri" pitchFamily="34" charset="0"/>
              </a:rPr>
              <a:t> </a:t>
            </a:r>
            <a:r>
              <a:rPr lang="cs-CZ" altLang="cs-CZ" sz="2800" dirty="0" smtClean="0">
                <a:latin typeface="Calibri" pitchFamily="34" charset="0"/>
              </a:rPr>
              <a:t> </a:t>
            </a:r>
            <a:r>
              <a:rPr lang="en-GB" altLang="cs-CZ" sz="2800" dirty="0" err="1" smtClean="0">
                <a:solidFill>
                  <a:srgbClr val="0066FF"/>
                </a:solidFill>
                <a:latin typeface="Calibri" pitchFamily="34" charset="0"/>
              </a:rPr>
              <a:t>ZZ</a:t>
            </a:r>
            <a:r>
              <a:rPr lang="en-GB" altLang="cs-CZ" sz="2800" dirty="0" smtClean="0">
                <a:latin typeface="Calibri" pitchFamily="34" charset="0"/>
              </a:rPr>
              <a:t>              </a:t>
            </a:r>
            <a:r>
              <a:rPr lang="en-GB" altLang="cs-CZ" sz="2800" dirty="0" err="1">
                <a:solidFill>
                  <a:srgbClr val="CC0000"/>
                </a:solidFill>
                <a:latin typeface="Calibri" pitchFamily="34" charset="0"/>
              </a:rPr>
              <a:t>ZW</a:t>
            </a:r>
            <a:r>
              <a:rPr lang="en-GB" altLang="cs-CZ" sz="2800" dirty="0">
                <a:latin typeface="Calibri" pitchFamily="34" charset="0"/>
              </a:rPr>
              <a:t> </a:t>
            </a:r>
            <a:r>
              <a:rPr lang="en-GB" altLang="cs-CZ" sz="2400" dirty="0" err="1">
                <a:latin typeface="Calibri" pitchFamily="34" charset="0"/>
              </a:rPr>
              <a:t>samice</a:t>
            </a:r>
            <a:endParaRPr lang="en-GB" altLang="cs-CZ" sz="2400" dirty="0">
              <a:latin typeface="Calibri" pitchFamily="34" charset="0"/>
            </a:endParaRPr>
          </a:p>
          <a:p>
            <a:pPr>
              <a:spcBef>
                <a:spcPct val="0"/>
              </a:spcBef>
              <a:buFontTx/>
              <a:buNone/>
            </a:pPr>
            <a:endParaRPr lang="en-GB" altLang="cs-CZ" sz="2800" dirty="0">
              <a:latin typeface="Calibri" pitchFamily="34" charset="0"/>
            </a:endParaRPr>
          </a:p>
          <a:p>
            <a:pPr>
              <a:spcBef>
                <a:spcPct val="0"/>
              </a:spcBef>
              <a:buFontTx/>
              <a:buNone/>
            </a:pPr>
            <a:endParaRPr lang="en-GB" altLang="cs-CZ" sz="2800" dirty="0">
              <a:latin typeface="Calibri" pitchFamily="34" charset="0"/>
            </a:endParaRPr>
          </a:p>
          <a:p>
            <a:pPr>
              <a:spcBef>
                <a:spcPct val="0"/>
              </a:spcBef>
              <a:buFontTx/>
              <a:buNone/>
            </a:pPr>
            <a:r>
              <a:rPr lang="en-GB" altLang="cs-CZ" sz="2800" dirty="0">
                <a:latin typeface="Calibri" pitchFamily="34" charset="0"/>
              </a:rPr>
              <a:t>           </a:t>
            </a:r>
            <a:r>
              <a:rPr lang="cs-CZ" altLang="cs-CZ" sz="2800" dirty="0" smtClean="0">
                <a:latin typeface="Calibri" pitchFamily="34" charset="0"/>
              </a:rPr>
              <a:t> </a:t>
            </a:r>
            <a:r>
              <a:rPr lang="en-GB" altLang="cs-CZ" sz="2800" dirty="0" err="1" smtClean="0">
                <a:solidFill>
                  <a:srgbClr val="0066FF"/>
                </a:solidFill>
                <a:latin typeface="Calibri" pitchFamily="34" charset="0"/>
              </a:rPr>
              <a:t>ZZ</a:t>
            </a:r>
            <a:r>
              <a:rPr lang="en-GB" altLang="cs-CZ" sz="2800" dirty="0" smtClean="0">
                <a:latin typeface="Calibri" pitchFamily="34" charset="0"/>
              </a:rPr>
              <a:t>              </a:t>
            </a:r>
            <a:r>
              <a:rPr lang="en-GB" altLang="cs-CZ" sz="2800" dirty="0" err="1">
                <a:solidFill>
                  <a:srgbClr val="CC0000"/>
                </a:solidFill>
                <a:latin typeface="Calibri" pitchFamily="34" charset="0"/>
              </a:rPr>
              <a:t>ZW</a:t>
            </a:r>
            <a:endParaRPr lang="en-GB" altLang="cs-CZ" sz="2800" dirty="0">
              <a:solidFill>
                <a:srgbClr val="CC0000"/>
              </a:solidFill>
              <a:latin typeface="Calibri" pitchFamily="34" charset="0"/>
            </a:endParaRPr>
          </a:p>
          <a:p>
            <a:pPr>
              <a:spcBef>
                <a:spcPct val="0"/>
              </a:spcBef>
              <a:buFontTx/>
              <a:buNone/>
            </a:pPr>
            <a:endParaRPr lang="cs-CZ" altLang="cs-CZ" sz="2800" dirty="0">
              <a:latin typeface="Calibri" pitchFamily="34" charset="0"/>
            </a:endParaRPr>
          </a:p>
        </p:txBody>
      </p:sp>
      <p:sp>
        <p:nvSpPr>
          <p:cNvPr id="4105" name="Text Box 6"/>
          <p:cNvSpPr txBox="1">
            <a:spLocks noChangeArrowheads="1"/>
          </p:cNvSpPr>
          <p:nvPr/>
        </p:nvSpPr>
        <p:spPr bwMode="auto">
          <a:xfrm>
            <a:off x="504825" y="4581525"/>
            <a:ext cx="397095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cs-CZ" sz="2400" dirty="0" err="1">
                <a:latin typeface="Calibri" pitchFamily="34" charset="0"/>
              </a:rPr>
              <a:t>samice</a:t>
            </a:r>
            <a:r>
              <a:rPr lang="en-GB" altLang="cs-CZ" sz="2800" dirty="0">
                <a:solidFill>
                  <a:schemeClr val="bg1"/>
                </a:solidFill>
                <a:latin typeface="Calibri" pitchFamily="34" charset="0"/>
              </a:rPr>
              <a:t> </a:t>
            </a:r>
            <a:r>
              <a:rPr lang="cs-CZ" altLang="cs-CZ" sz="2800" dirty="0" smtClean="0">
                <a:solidFill>
                  <a:schemeClr val="bg1"/>
                </a:solidFill>
                <a:latin typeface="Calibri" pitchFamily="34" charset="0"/>
              </a:rPr>
              <a:t> </a:t>
            </a:r>
            <a:r>
              <a:rPr lang="en-GB" altLang="cs-CZ" sz="2800" dirty="0" smtClean="0">
                <a:solidFill>
                  <a:srgbClr val="CC0000"/>
                </a:solidFill>
                <a:latin typeface="Calibri" pitchFamily="34" charset="0"/>
              </a:rPr>
              <a:t>XX</a:t>
            </a:r>
            <a:r>
              <a:rPr lang="en-GB" altLang="cs-CZ" sz="2800" dirty="0" smtClean="0">
                <a:latin typeface="Calibri" pitchFamily="34" charset="0"/>
              </a:rPr>
              <a:t>            </a:t>
            </a:r>
            <a:r>
              <a:rPr lang="cs-CZ" altLang="cs-CZ" sz="2800" dirty="0" smtClean="0">
                <a:latin typeface="Calibri" pitchFamily="34" charset="0"/>
              </a:rPr>
              <a:t> </a:t>
            </a:r>
            <a:r>
              <a:rPr lang="en-GB" altLang="cs-CZ" sz="2800" dirty="0" err="1" smtClean="0">
                <a:solidFill>
                  <a:srgbClr val="0066FF"/>
                </a:solidFill>
                <a:latin typeface="Calibri" pitchFamily="34" charset="0"/>
              </a:rPr>
              <a:t>XY</a:t>
            </a:r>
            <a:r>
              <a:rPr lang="en-GB" altLang="cs-CZ" sz="2800" dirty="0" smtClean="0">
                <a:latin typeface="Calibri" pitchFamily="34" charset="0"/>
              </a:rPr>
              <a:t> </a:t>
            </a:r>
            <a:r>
              <a:rPr lang="en-GB" altLang="cs-CZ" sz="2400" dirty="0" err="1">
                <a:latin typeface="Calibri" pitchFamily="34" charset="0"/>
              </a:rPr>
              <a:t>samec</a:t>
            </a:r>
            <a:endParaRPr lang="en-GB" altLang="cs-CZ" sz="2400" dirty="0">
              <a:latin typeface="Calibri" pitchFamily="34" charset="0"/>
            </a:endParaRPr>
          </a:p>
          <a:p>
            <a:pPr>
              <a:spcBef>
                <a:spcPct val="0"/>
              </a:spcBef>
              <a:buFontTx/>
              <a:buNone/>
            </a:pPr>
            <a:endParaRPr lang="en-GB" altLang="cs-CZ" sz="2800" dirty="0">
              <a:latin typeface="Calibri" pitchFamily="34" charset="0"/>
            </a:endParaRPr>
          </a:p>
          <a:p>
            <a:pPr>
              <a:spcBef>
                <a:spcPct val="0"/>
              </a:spcBef>
              <a:buFontTx/>
              <a:buNone/>
            </a:pPr>
            <a:endParaRPr lang="en-GB" altLang="cs-CZ" sz="2800" dirty="0">
              <a:latin typeface="Calibri" pitchFamily="34" charset="0"/>
            </a:endParaRPr>
          </a:p>
          <a:p>
            <a:pPr>
              <a:spcBef>
                <a:spcPct val="0"/>
              </a:spcBef>
              <a:buFontTx/>
              <a:buNone/>
            </a:pPr>
            <a:r>
              <a:rPr lang="en-GB" altLang="cs-CZ" sz="2800" dirty="0">
                <a:latin typeface="Calibri" pitchFamily="34" charset="0"/>
              </a:rPr>
              <a:t>            </a:t>
            </a:r>
            <a:r>
              <a:rPr lang="cs-CZ" altLang="cs-CZ" sz="2800" dirty="0" smtClean="0">
                <a:latin typeface="Calibri" pitchFamily="34" charset="0"/>
              </a:rPr>
              <a:t> </a:t>
            </a:r>
            <a:r>
              <a:rPr lang="en-GB" altLang="cs-CZ" sz="2800" dirty="0" smtClean="0">
                <a:solidFill>
                  <a:srgbClr val="CC0000"/>
                </a:solidFill>
                <a:latin typeface="Calibri" pitchFamily="34" charset="0"/>
              </a:rPr>
              <a:t>XX</a:t>
            </a:r>
            <a:r>
              <a:rPr lang="en-GB" altLang="cs-CZ" sz="2800" dirty="0" smtClean="0">
                <a:latin typeface="Calibri" pitchFamily="34" charset="0"/>
              </a:rPr>
              <a:t>             </a:t>
            </a:r>
            <a:r>
              <a:rPr lang="en-GB" altLang="cs-CZ" sz="2800" dirty="0" err="1">
                <a:solidFill>
                  <a:srgbClr val="0066FF"/>
                </a:solidFill>
                <a:latin typeface="Calibri" pitchFamily="34" charset="0"/>
              </a:rPr>
              <a:t>XY</a:t>
            </a:r>
            <a:endParaRPr lang="en-GB" altLang="cs-CZ" sz="2800" dirty="0">
              <a:solidFill>
                <a:srgbClr val="0066FF"/>
              </a:solidFill>
              <a:latin typeface="Calibri" pitchFamily="34" charset="0"/>
            </a:endParaRPr>
          </a:p>
          <a:p>
            <a:pPr>
              <a:spcBef>
                <a:spcPct val="0"/>
              </a:spcBef>
              <a:buFontTx/>
              <a:buNone/>
            </a:pPr>
            <a:endParaRPr lang="cs-CZ" altLang="cs-CZ" sz="2800" dirty="0">
              <a:latin typeface="Calibri" pitchFamily="34" charset="0"/>
            </a:endParaRPr>
          </a:p>
        </p:txBody>
      </p:sp>
      <p:sp>
        <p:nvSpPr>
          <p:cNvPr id="4116" name="TextovéPole 1"/>
          <p:cNvSpPr txBox="1">
            <a:spLocks noChangeArrowheads="1"/>
          </p:cNvSpPr>
          <p:nvPr/>
        </p:nvSpPr>
        <p:spPr bwMode="auto">
          <a:xfrm>
            <a:off x="395288" y="6315075"/>
            <a:ext cx="849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dirty="0">
                <a:latin typeface="Calibri" pitchFamily="34" charset="0"/>
              </a:rPr>
              <a:t>+ jejich varianty, např. XX/</a:t>
            </a:r>
            <a:r>
              <a:rPr lang="cs-CZ" altLang="cs-CZ" sz="2000" dirty="0" err="1">
                <a:latin typeface="Calibri" pitchFamily="34" charset="0"/>
              </a:rPr>
              <a:t>X0</a:t>
            </a:r>
            <a:r>
              <a:rPr lang="cs-CZ" altLang="cs-CZ" sz="2000" dirty="0">
                <a:latin typeface="Calibri" pitchFamily="34" charset="0"/>
              </a:rPr>
              <a:t>, </a:t>
            </a:r>
            <a:r>
              <a:rPr lang="cs-CZ" altLang="cs-CZ" sz="2000" dirty="0" err="1">
                <a:latin typeface="Calibri" pitchFamily="34" charset="0"/>
              </a:rPr>
              <a:t>ZZ</a:t>
            </a:r>
            <a:r>
              <a:rPr lang="cs-CZ" altLang="cs-CZ" sz="2000" dirty="0">
                <a:latin typeface="Calibri" pitchFamily="34" charset="0"/>
              </a:rPr>
              <a:t>/</a:t>
            </a:r>
            <a:r>
              <a:rPr lang="cs-CZ" altLang="cs-CZ" sz="2000" dirty="0" err="1">
                <a:latin typeface="Calibri" pitchFamily="34" charset="0"/>
              </a:rPr>
              <a:t>Z0</a:t>
            </a:r>
            <a:r>
              <a:rPr lang="cs-CZ" altLang="cs-CZ" sz="2000" dirty="0">
                <a:latin typeface="Calibri" pitchFamily="34" charset="0"/>
              </a:rPr>
              <a:t>, </a:t>
            </a:r>
            <a:r>
              <a:rPr lang="cs-CZ" altLang="cs-CZ" sz="2000" dirty="0" err="1">
                <a:latin typeface="Calibri" pitchFamily="34" charset="0"/>
              </a:rPr>
              <a:t>XXXXXXXXXX</a:t>
            </a:r>
            <a:r>
              <a:rPr lang="cs-CZ" altLang="cs-CZ" sz="2000" dirty="0">
                <a:latin typeface="Calibri" pitchFamily="34" charset="0"/>
              </a:rPr>
              <a:t>/</a:t>
            </a:r>
            <a:r>
              <a:rPr lang="cs-CZ" altLang="cs-CZ" sz="2000" dirty="0" err="1">
                <a:latin typeface="Calibri" pitchFamily="34" charset="0"/>
              </a:rPr>
              <a:t>XXXXXYYYYY</a:t>
            </a:r>
            <a:r>
              <a:rPr lang="cs-CZ" altLang="cs-CZ" sz="2000" dirty="0">
                <a:latin typeface="Calibri" pitchFamily="34" charset="0"/>
              </a:rPr>
              <a:t>, ...</a:t>
            </a:r>
          </a:p>
        </p:txBody>
      </p:sp>
      <p:pic>
        <p:nvPicPr>
          <p:cNvPr id="4121"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3122" y="3299936"/>
            <a:ext cx="15113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2"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838" y="2420938"/>
            <a:ext cx="1797050"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se šipkou 4"/>
          <p:cNvCxnSpPr/>
          <p:nvPr/>
        </p:nvCxnSpPr>
        <p:spPr>
          <a:xfrm>
            <a:off x="6063122" y="5078286"/>
            <a:ext cx="0"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a:off x="7813316" y="5078286"/>
            <a:ext cx="0"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6368606" y="5078286"/>
            <a:ext cx="1087655"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6290001" y="5078285"/>
            <a:ext cx="1195137"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1722696" y="5062889"/>
            <a:ext cx="0"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a:off x="3347762" y="5062889"/>
            <a:ext cx="0"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a:off x="2028180" y="5062889"/>
            <a:ext cx="1087655"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H="1">
            <a:off x="1949575" y="5062888"/>
            <a:ext cx="1195137" cy="8758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3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P spid="4105" grpId="0"/>
      <p:bldP spid="41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387" y="548640"/>
            <a:ext cx="8162224" cy="3724096"/>
          </a:xfrm>
          <a:prstGeom prst="rect">
            <a:avLst/>
          </a:prstGeom>
          <a:noFill/>
        </p:spPr>
        <p:txBody>
          <a:bodyPr wrap="square" rtlCol="0">
            <a:spAutoFit/>
          </a:bodyPr>
          <a:lstStyle/>
          <a:p>
            <a:r>
              <a:rPr lang="cs-CZ" sz="2200" b="1" dirty="0" smtClean="0">
                <a:solidFill>
                  <a:srgbClr val="33CC33"/>
                </a:solidFill>
              </a:rPr>
              <a:t>Otázka: </a:t>
            </a:r>
            <a:r>
              <a:rPr lang="cs-CZ" sz="2200" dirty="0"/>
              <a:t>U organismu s chromosomálním určením pohlaví </a:t>
            </a:r>
            <a:r>
              <a:rPr lang="cs-CZ" sz="2200" dirty="0" err="1"/>
              <a:t>ZZ</a:t>
            </a:r>
            <a:r>
              <a:rPr lang="cs-CZ" sz="2200" dirty="0"/>
              <a:t>/</a:t>
            </a:r>
            <a:r>
              <a:rPr lang="cs-CZ" sz="2200" dirty="0" err="1"/>
              <a:t>ZW</a:t>
            </a:r>
            <a:r>
              <a:rPr lang="cs-CZ" sz="2200" dirty="0"/>
              <a:t>, od koho z jmenovaných může samička zdědit chromosom Z? </a:t>
            </a:r>
            <a:endParaRPr lang="en-US" sz="2200" dirty="0"/>
          </a:p>
          <a:p>
            <a:r>
              <a:rPr lang="cs-CZ" sz="2200" dirty="0"/>
              <a:t> </a:t>
            </a:r>
            <a:endParaRPr lang="en-US" sz="2200" dirty="0"/>
          </a:p>
          <a:p>
            <a:pPr marL="342900" indent="-342900">
              <a:spcBef>
                <a:spcPts val="1800"/>
              </a:spcBef>
              <a:buFont typeface="Wingdings" panose="05000000000000000000" pitchFamily="2" charset="2"/>
              <a:buChar char="§"/>
            </a:pPr>
            <a:r>
              <a:rPr lang="cs-CZ" sz="2200" dirty="0" smtClean="0"/>
              <a:t>Matka </a:t>
            </a:r>
            <a:r>
              <a:rPr lang="cs-CZ" sz="2200" dirty="0"/>
              <a:t>její matky</a:t>
            </a:r>
            <a:endParaRPr lang="en-US" sz="2200" dirty="0"/>
          </a:p>
          <a:p>
            <a:pPr marL="342900" indent="-342900">
              <a:spcBef>
                <a:spcPts val="1800"/>
              </a:spcBef>
              <a:buFont typeface="Wingdings" panose="05000000000000000000" pitchFamily="2" charset="2"/>
              <a:buChar char="§"/>
            </a:pPr>
            <a:r>
              <a:rPr lang="cs-CZ" sz="2200" dirty="0" smtClean="0"/>
              <a:t>Otec </a:t>
            </a:r>
            <a:r>
              <a:rPr lang="cs-CZ" sz="2200" dirty="0"/>
              <a:t>její matky</a:t>
            </a:r>
            <a:endParaRPr lang="en-US" sz="2200" dirty="0"/>
          </a:p>
          <a:p>
            <a:pPr marL="342900" indent="-342900">
              <a:spcBef>
                <a:spcPts val="1800"/>
              </a:spcBef>
              <a:buFont typeface="Wingdings" panose="05000000000000000000" pitchFamily="2" charset="2"/>
              <a:buChar char="§"/>
            </a:pPr>
            <a:r>
              <a:rPr lang="cs-CZ" sz="2200" dirty="0" smtClean="0"/>
              <a:t>Matka </a:t>
            </a:r>
            <a:r>
              <a:rPr lang="cs-CZ" sz="2200" dirty="0"/>
              <a:t>jejího otce</a:t>
            </a:r>
            <a:endParaRPr lang="en-US" sz="2200" dirty="0"/>
          </a:p>
          <a:p>
            <a:pPr marL="342900" indent="-342900">
              <a:spcBef>
                <a:spcPts val="1800"/>
              </a:spcBef>
              <a:buFont typeface="Wingdings" panose="05000000000000000000" pitchFamily="2" charset="2"/>
              <a:buChar char="§"/>
            </a:pPr>
            <a:r>
              <a:rPr lang="cs-CZ" sz="2200" dirty="0" smtClean="0"/>
              <a:t>Otec </a:t>
            </a:r>
            <a:r>
              <a:rPr lang="cs-CZ" sz="2200" dirty="0"/>
              <a:t>jejího otce</a:t>
            </a:r>
            <a:endParaRPr lang="en-US" sz="2200" dirty="0"/>
          </a:p>
          <a:p>
            <a:endParaRPr lang="en-US" sz="2200" dirty="0" smtClean="0"/>
          </a:p>
        </p:txBody>
      </p:sp>
    </p:spTree>
    <p:extLst>
      <p:ext uri="{BB962C8B-B14F-4D97-AF65-F5344CB8AC3E}">
        <p14:creationId xmlns:p14="http://schemas.microsoft.com/office/powerpoint/2010/main" val="40164732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387" y="548640"/>
            <a:ext cx="8162224" cy="3724096"/>
          </a:xfrm>
          <a:prstGeom prst="rect">
            <a:avLst/>
          </a:prstGeom>
          <a:noFill/>
        </p:spPr>
        <p:txBody>
          <a:bodyPr wrap="square" rtlCol="0">
            <a:spAutoFit/>
          </a:bodyPr>
          <a:lstStyle/>
          <a:p>
            <a:r>
              <a:rPr lang="cs-CZ" sz="2200" b="1" dirty="0" smtClean="0">
                <a:solidFill>
                  <a:srgbClr val="33CC33"/>
                </a:solidFill>
              </a:rPr>
              <a:t>Otázka: </a:t>
            </a:r>
            <a:r>
              <a:rPr lang="cs-CZ" sz="2200" dirty="0"/>
              <a:t>U organismu s chromosomálním určením pohlaví </a:t>
            </a:r>
            <a:r>
              <a:rPr lang="cs-CZ" sz="2200" dirty="0" err="1"/>
              <a:t>ZZ</a:t>
            </a:r>
            <a:r>
              <a:rPr lang="cs-CZ" sz="2200" dirty="0"/>
              <a:t>/</a:t>
            </a:r>
            <a:r>
              <a:rPr lang="cs-CZ" sz="2200" dirty="0" err="1"/>
              <a:t>ZW</a:t>
            </a:r>
            <a:r>
              <a:rPr lang="cs-CZ" sz="2200" dirty="0"/>
              <a:t>, od koho z jmenovaných může samička zdědit chromosom Z? </a:t>
            </a:r>
            <a:endParaRPr lang="en-US" sz="2200" dirty="0"/>
          </a:p>
          <a:p>
            <a:r>
              <a:rPr lang="cs-CZ" sz="2200" dirty="0"/>
              <a:t> </a:t>
            </a:r>
            <a:endParaRPr lang="en-US" sz="2200" dirty="0"/>
          </a:p>
          <a:p>
            <a:pPr marL="342900" indent="-342900">
              <a:spcBef>
                <a:spcPts val="1800"/>
              </a:spcBef>
              <a:buFont typeface="Wingdings" panose="05000000000000000000" pitchFamily="2" charset="2"/>
              <a:buChar char="§"/>
            </a:pPr>
            <a:r>
              <a:rPr lang="cs-CZ" sz="2200" dirty="0" smtClean="0"/>
              <a:t>Matka </a:t>
            </a:r>
            <a:r>
              <a:rPr lang="cs-CZ" sz="2200" dirty="0"/>
              <a:t>její matky</a:t>
            </a:r>
            <a:endParaRPr lang="en-US" sz="2200" dirty="0"/>
          </a:p>
          <a:p>
            <a:pPr marL="342900" indent="-342900">
              <a:spcBef>
                <a:spcPts val="1800"/>
              </a:spcBef>
              <a:buFont typeface="Wingdings" panose="05000000000000000000" pitchFamily="2" charset="2"/>
              <a:buChar char="§"/>
            </a:pPr>
            <a:r>
              <a:rPr lang="cs-CZ" sz="2200" dirty="0" smtClean="0"/>
              <a:t>Otec </a:t>
            </a:r>
            <a:r>
              <a:rPr lang="cs-CZ" sz="2200" dirty="0"/>
              <a:t>její matky</a:t>
            </a:r>
            <a:endParaRPr lang="en-US" sz="2200" dirty="0"/>
          </a:p>
          <a:p>
            <a:pPr marL="342900" indent="-342900">
              <a:spcBef>
                <a:spcPts val="1800"/>
              </a:spcBef>
              <a:buFont typeface="Wingdings" panose="05000000000000000000" pitchFamily="2" charset="2"/>
              <a:buChar char="§"/>
            </a:pPr>
            <a:r>
              <a:rPr lang="cs-CZ" sz="2200" b="1" dirty="0" smtClean="0">
                <a:solidFill>
                  <a:srgbClr val="33CC33"/>
                </a:solidFill>
              </a:rPr>
              <a:t>Matka </a:t>
            </a:r>
            <a:r>
              <a:rPr lang="cs-CZ" sz="2200" b="1" dirty="0">
                <a:solidFill>
                  <a:srgbClr val="33CC33"/>
                </a:solidFill>
              </a:rPr>
              <a:t>jejího otce</a:t>
            </a:r>
            <a:endParaRPr lang="en-US" sz="2200" b="1" dirty="0">
              <a:solidFill>
                <a:srgbClr val="33CC33"/>
              </a:solidFill>
            </a:endParaRPr>
          </a:p>
          <a:p>
            <a:pPr marL="342900" indent="-342900">
              <a:spcBef>
                <a:spcPts val="1800"/>
              </a:spcBef>
              <a:buFont typeface="Wingdings" panose="05000000000000000000" pitchFamily="2" charset="2"/>
              <a:buChar char="§"/>
            </a:pPr>
            <a:r>
              <a:rPr lang="cs-CZ" sz="2200" b="1" dirty="0" smtClean="0">
                <a:solidFill>
                  <a:srgbClr val="33CC33"/>
                </a:solidFill>
              </a:rPr>
              <a:t>Otec </a:t>
            </a:r>
            <a:r>
              <a:rPr lang="cs-CZ" sz="2200" b="1" dirty="0">
                <a:solidFill>
                  <a:srgbClr val="33CC33"/>
                </a:solidFill>
              </a:rPr>
              <a:t>jejího otce</a:t>
            </a:r>
            <a:endParaRPr lang="en-US" sz="2200" b="1" dirty="0">
              <a:solidFill>
                <a:srgbClr val="33CC33"/>
              </a:solidFill>
            </a:endParaRPr>
          </a:p>
          <a:p>
            <a:endParaRPr lang="en-US" sz="2200" dirty="0" smtClean="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159" y="2691303"/>
            <a:ext cx="4297226" cy="2544840"/>
          </a:xfrm>
          <a:prstGeom prst="rect">
            <a:avLst/>
          </a:prstGeom>
        </p:spPr>
      </p:pic>
      <p:sp>
        <p:nvSpPr>
          <p:cNvPr id="4" name="TextovéPole 3"/>
          <p:cNvSpPr txBox="1"/>
          <p:nvPr/>
        </p:nvSpPr>
        <p:spPr>
          <a:xfrm>
            <a:off x="4027532" y="2084172"/>
            <a:ext cx="569387" cy="584775"/>
          </a:xfrm>
          <a:prstGeom prst="rect">
            <a:avLst/>
          </a:prstGeom>
          <a:noFill/>
        </p:spPr>
        <p:txBody>
          <a:bodyPr wrap="none" rtlCol="0">
            <a:spAutoFit/>
          </a:bodyPr>
          <a:lstStyle/>
          <a:p>
            <a:r>
              <a:rPr lang="cs-CZ" sz="3200" dirty="0" err="1" smtClean="0"/>
              <a:t>ZZ</a:t>
            </a:r>
            <a:endParaRPr lang="en-US" sz="3200" dirty="0" smtClean="0"/>
          </a:p>
        </p:txBody>
      </p:sp>
      <p:sp>
        <p:nvSpPr>
          <p:cNvPr id="5" name="TextovéPole 4"/>
          <p:cNvSpPr txBox="1"/>
          <p:nvPr/>
        </p:nvSpPr>
        <p:spPr>
          <a:xfrm>
            <a:off x="6672875" y="2084171"/>
            <a:ext cx="569387" cy="584775"/>
          </a:xfrm>
          <a:prstGeom prst="rect">
            <a:avLst/>
          </a:prstGeom>
          <a:noFill/>
        </p:spPr>
        <p:txBody>
          <a:bodyPr wrap="none" rtlCol="0">
            <a:spAutoFit/>
          </a:bodyPr>
          <a:lstStyle/>
          <a:p>
            <a:r>
              <a:rPr lang="cs-CZ" sz="3200" dirty="0" err="1" smtClean="0"/>
              <a:t>ZZ</a:t>
            </a:r>
            <a:endParaRPr lang="en-US" sz="3200" dirty="0" smtClean="0"/>
          </a:p>
        </p:txBody>
      </p:sp>
      <p:sp>
        <p:nvSpPr>
          <p:cNvPr id="6" name="TextovéPole 5"/>
          <p:cNvSpPr txBox="1"/>
          <p:nvPr/>
        </p:nvSpPr>
        <p:spPr>
          <a:xfrm>
            <a:off x="4151056" y="3681847"/>
            <a:ext cx="569387" cy="584775"/>
          </a:xfrm>
          <a:prstGeom prst="rect">
            <a:avLst/>
          </a:prstGeom>
          <a:noFill/>
        </p:spPr>
        <p:txBody>
          <a:bodyPr wrap="none" rtlCol="0">
            <a:spAutoFit/>
          </a:bodyPr>
          <a:lstStyle/>
          <a:p>
            <a:r>
              <a:rPr lang="cs-CZ" sz="3200" dirty="0" err="1" smtClean="0"/>
              <a:t>ZZ</a:t>
            </a:r>
            <a:endParaRPr lang="en-US" sz="3200" dirty="0" smtClean="0"/>
          </a:p>
        </p:txBody>
      </p:sp>
      <p:sp>
        <p:nvSpPr>
          <p:cNvPr id="7" name="TextovéPole 6"/>
          <p:cNvSpPr txBox="1"/>
          <p:nvPr/>
        </p:nvSpPr>
        <p:spPr>
          <a:xfrm>
            <a:off x="5277212" y="2106528"/>
            <a:ext cx="741100" cy="584775"/>
          </a:xfrm>
          <a:prstGeom prst="rect">
            <a:avLst/>
          </a:prstGeom>
          <a:noFill/>
        </p:spPr>
        <p:txBody>
          <a:bodyPr wrap="none" rtlCol="0">
            <a:spAutoFit/>
          </a:bodyPr>
          <a:lstStyle/>
          <a:p>
            <a:r>
              <a:rPr lang="cs-CZ" sz="3200" dirty="0" err="1" smtClean="0"/>
              <a:t>ZW</a:t>
            </a:r>
            <a:endParaRPr lang="en-US" sz="3200" dirty="0" smtClean="0"/>
          </a:p>
        </p:txBody>
      </p:sp>
      <p:sp>
        <p:nvSpPr>
          <p:cNvPr id="8" name="TextovéPole 7"/>
          <p:cNvSpPr txBox="1"/>
          <p:nvPr/>
        </p:nvSpPr>
        <p:spPr>
          <a:xfrm>
            <a:off x="7873511" y="2118300"/>
            <a:ext cx="741100" cy="584775"/>
          </a:xfrm>
          <a:prstGeom prst="rect">
            <a:avLst/>
          </a:prstGeom>
          <a:noFill/>
        </p:spPr>
        <p:txBody>
          <a:bodyPr wrap="none" rtlCol="0">
            <a:spAutoFit/>
          </a:bodyPr>
          <a:lstStyle/>
          <a:p>
            <a:r>
              <a:rPr lang="cs-CZ" sz="3200" dirty="0" err="1" smtClean="0"/>
              <a:t>ZW</a:t>
            </a:r>
            <a:endParaRPr lang="en-US" sz="3200" dirty="0" smtClean="0"/>
          </a:p>
        </p:txBody>
      </p:sp>
      <p:sp>
        <p:nvSpPr>
          <p:cNvPr id="9" name="TextovéPole 8"/>
          <p:cNvSpPr txBox="1"/>
          <p:nvPr/>
        </p:nvSpPr>
        <p:spPr>
          <a:xfrm>
            <a:off x="7778176" y="3671335"/>
            <a:ext cx="741100" cy="584775"/>
          </a:xfrm>
          <a:prstGeom prst="rect">
            <a:avLst/>
          </a:prstGeom>
          <a:noFill/>
        </p:spPr>
        <p:txBody>
          <a:bodyPr wrap="none" rtlCol="0">
            <a:spAutoFit/>
          </a:bodyPr>
          <a:lstStyle/>
          <a:p>
            <a:r>
              <a:rPr lang="cs-CZ" sz="3200" dirty="0" err="1" smtClean="0"/>
              <a:t>ZW</a:t>
            </a:r>
            <a:endParaRPr lang="en-US" sz="3200" dirty="0" smtClean="0"/>
          </a:p>
        </p:txBody>
      </p:sp>
      <p:sp>
        <p:nvSpPr>
          <p:cNvPr id="10" name="TextovéPole 9"/>
          <p:cNvSpPr txBox="1"/>
          <p:nvPr/>
        </p:nvSpPr>
        <p:spPr>
          <a:xfrm>
            <a:off x="5963083" y="5236143"/>
            <a:ext cx="741100" cy="584775"/>
          </a:xfrm>
          <a:prstGeom prst="rect">
            <a:avLst/>
          </a:prstGeom>
          <a:noFill/>
        </p:spPr>
        <p:txBody>
          <a:bodyPr wrap="none" rtlCol="0">
            <a:spAutoFit/>
          </a:bodyPr>
          <a:lstStyle/>
          <a:p>
            <a:r>
              <a:rPr lang="cs-CZ" sz="3200" dirty="0" err="1" smtClean="0"/>
              <a:t>ZW</a:t>
            </a:r>
            <a:endParaRPr lang="en-US" sz="3200" dirty="0" smtClean="0"/>
          </a:p>
        </p:txBody>
      </p:sp>
      <p:cxnSp>
        <p:nvCxnSpPr>
          <p:cNvPr id="12" name="Přímá spojnice se šipkou 11"/>
          <p:cNvCxnSpPr>
            <a:stCxn id="4" idx="2"/>
          </p:cNvCxnSpPr>
          <p:nvPr/>
        </p:nvCxnSpPr>
        <p:spPr>
          <a:xfrm flipH="1">
            <a:off x="4312225" y="2668947"/>
            <a:ext cx="1" cy="11137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4533499" y="2668946"/>
            <a:ext cx="743713" cy="11137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a:endCxn id="10" idx="1"/>
          </p:cNvCxnSpPr>
          <p:nvPr/>
        </p:nvCxnSpPr>
        <p:spPr>
          <a:xfrm>
            <a:off x="4435751" y="4238233"/>
            <a:ext cx="1527332" cy="12902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a:off x="6957570" y="2568066"/>
            <a:ext cx="915941" cy="123678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25602" name="Picture 2" descr="Image result for jednosm&amp;ecaron;rná uli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504" y="4280482"/>
            <a:ext cx="775772" cy="77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1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idx="4294967295"/>
          </p:nvPr>
        </p:nvSpPr>
        <p:spPr>
          <a:xfrm>
            <a:off x="446088" y="100361"/>
            <a:ext cx="8229600" cy="1143000"/>
          </a:xfrm>
        </p:spPr>
        <p:txBody>
          <a:bodyPr>
            <a:normAutofit/>
          </a:bodyPr>
          <a:lstStyle/>
          <a:p>
            <a:pPr algn="ctr"/>
            <a:r>
              <a:rPr lang="cs-CZ" altLang="cs-CZ" sz="4000" dirty="0">
                <a:solidFill>
                  <a:srgbClr val="C00000"/>
                </a:solidFill>
              </a:rPr>
              <a:t>Kompenzace genové dávky</a:t>
            </a:r>
          </a:p>
        </p:txBody>
      </p:sp>
      <p:sp>
        <p:nvSpPr>
          <p:cNvPr id="12291" name="Text Box 7"/>
          <p:cNvSpPr txBox="1">
            <a:spLocks noChangeArrowheads="1"/>
          </p:cNvSpPr>
          <p:nvPr/>
        </p:nvSpPr>
        <p:spPr bwMode="auto">
          <a:xfrm>
            <a:off x="395288" y="1557338"/>
            <a:ext cx="8280400" cy="517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800"/>
              </a:spcAft>
              <a:buFontTx/>
              <a:buNone/>
            </a:pPr>
            <a:r>
              <a:rPr lang="cs-CZ" altLang="ja-JP" sz="2400" dirty="0" err="1">
                <a:latin typeface="Calibri" pitchFamily="34" charset="0"/>
              </a:rPr>
              <a:t>Homogametické</a:t>
            </a:r>
            <a:r>
              <a:rPr lang="cs-CZ" altLang="ja-JP" sz="2400" dirty="0">
                <a:latin typeface="Calibri" pitchFamily="34" charset="0"/>
              </a:rPr>
              <a:t> pohlaví (XX a </a:t>
            </a:r>
            <a:r>
              <a:rPr lang="cs-CZ" altLang="ja-JP" sz="2400" dirty="0" err="1">
                <a:latin typeface="Calibri" pitchFamily="34" charset="0"/>
              </a:rPr>
              <a:t>ZZ</a:t>
            </a:r>
            <a:r>
              <a:rPr lang="cs-CZ" altLang="ja-JP" sz="2400" dirty="0">
                <a:latin typeface="Calibri" pitchFamily="34" charset="0"/>
              </a:rPr>
              <a:t>) by mělo mít </a:t>
            </a:r>
            <a:r>
              <a:rPr lang="cs-CZ" altLang="ja-JP" sz="2400" dirty="0" err="1">
                <a:latin typeface="Calibri" pitchFamily="34" charset="0"/>
              </a:rPr>
              <a:t>2x</a:t>
            </a:r>
            <a:r>
              <a:rPr lang="cs-CZ" altLang="ja-JP" sz="2400" dirty="0">
                <a:latin typeface="Calibri" pitchFamily="34" charset="0"/>
              </a:rPr>
              <a:t> víc </a:t>
            </a:r>
            <a:r>
              <a:rPr lang="cs-CZ" altLang="ja-JP" sz="2400" dirty="0" err="1">
                <a:latin typeface="Calibri" pitchFamily="34" charset="0"/>
              </a:rPr>
              <a:t>traskriptů</a:t>
            </a:r>
            <a:r>
              <a:rPr lang="cs-CZ" altLang="ja-JP" sz="2400" dirty="0">
                <a:latin typeface="Calibri" pitchFamily="34" charset="0"/>
              </a:rPr>
              <a:t> z genů na chromosomech Z a X než </a:t>
            </a:r>
            <a:r>
              <a:rPr lang="cs-CZ" altLang="ja-JP" sz="2400" dirty="0" err="1">
                <a:latin typeface="Calibri" pitchFamily="34" charset="0"/>
              </a:rPr>
              <a:t>heterogametické</a:t>
            </a:r>
            <a:r>
              <a:rPr lang="cs-CZ" altLang="ja-JP" sz="2400" dirty="0">
                <a:latin typeface="Calibri" pitchFamily="34" charset="0"/>
              </a:rPr>
              <a:t> (</a:t>
            </a:r>
            <a:r>
              <a:rPr lang="cs-CZ" altLang="ja-JP" sz="2400" dirty="0" err="1">
                <a:latin typeface="Calibri" pitchFamily="34" charset="0"/>
              </a:rPr>
              <a:t>XY</a:t>
            </a:r>
            <a:r>
              <a:rPr lang="cs-CZ" altLang="ja-JP" sz="2400" dirty="0">
                <a:latin typeface="Calibri" pitchFamily="34" charset="0"/>
              </a:rPr>
              <a:t> a </a:t>
            </a:r>
            <a:r>
              <a:rPr lang="cs-CZ" altLang="ja-JP" sz="2400" dirty="0" err="1">
                <a:latin typeface="Calibri" pitchFamily="34" charset="0"/>
              </a:rPr>
              <a:t>ZW</a:t>
            </a:r>
            <a:r>
              <a:rPr lang="cs-CZ" altLang="ja-JP" sz="2400" dirty="0">
                <a:latin typeface="Calibri" pitchFamily="34" charset="0"/>
              </a:rPr>
              <a:t>)</a:t>
            </a:r>
          </a:p>
          <a:p>
            <a:pPr eaLnBrk="1" hangingPunct="1">
              <a:spcBef>
                <a:spcPct val="0"/>
              </a:spcBef>
              <a:spcAft>
                <a:spcPts val="1800"/>
              </a:spcAft>
              <a:buFontTx/>
              <a:buNone/>
            </a:pPr>
            <a:r>
              <a:rPr lang="cs-CZ" altLang="ja-JP" sz="2400" dirty="0">
                <a:latin typeface="Calibri" pitchFamily="34" charset="0"/>
              </a:rPr>
              <a:t>ALE </a:t>
            </a:r>
          </a:p>
          <a:p>
            <a:pPr marL="342900" indent="-342900">
              <a:spcBef>
                <a:spcPct val="0"/>
              </a:spcBef>
              <a:spcAft>
                <a:spcPts val="1800"/>
              </a:spcAft>
            </a:pPr>
            <a:r>
              <a:rPr lang="cs-CZ" altLang="ja-JP" sz="2400" dirty="0" smtClean="0">
                <a:latin typeface="Calibri" pitchFamily="34" charset="0"/>
              </a:rPr>
              <a:t>regulace </a:t>
            </a:r>
            <a:r>
              <a:rPr lang="cs-CZ" altLang="ja-JP" sz="2400" dirty="0">
                <a:latin typeface="Calibri" pitchFamily="34" charset="0"/>
              </a:rPr>
              <a:t>mnoha genů citlivá na genovou </a:t>
            </a:r>
            <a:r>
              <a:rPr lang="cs-CZ" altLang="ja-JP" sz="2400" dirty="0" smtClean="0">
                <a:latin typeface="Calibri" pitchFamily="34" charset="0"/>
              </a:rPr>
              <a:t>dávku</a:t>
            </a:r>
            <a:endParaRPr lang="cs-CZ" altLang="ja-JP" sz="2400" dirty="0">
              <a:latin typeface="Calibri" pitchFamily="34" charset="0"/>
            </a:endParaRPr>
          </a:p>
          <a:p>
            <a:pPr marL="342900" indent="-342900">
              <a:spcBef>
                <a:spcPct val="0"/>
              </a:spcBef>
              <a:spcAft>
                <a:spcPts val="1800"/>
              </a:spcAft>
            </a:pPr>
            <a:r>
              <a:rPr lang="cs-CZ" altLang="ja-JP" sz="2400" dirty="0" smtClean="0">
                <a:latin typeface="Calibri" pitchFamily="34" charset="0"/>
              </a:rPr>
              <a:t>geny </a:t>
            </a:r>
            <a:r>
              <a:rPr lang="cs-CZ" altLang="ja-JP" sz="2400" dirty="0">
                <a:latin typeface="Calibri" pitchFamily="34" charset="0"/>
              </a:rPr>
              <a:t>na X a Z ovlivňují i geny na A </a:t>
            </a:r>
            <a:r>
              <a:rPr lang="cs-CZ" altLang="ja-JP" sz="2400" dirty="0">
                <a:latin typeface="Calibri" pitchFamily="34" charset="0"/>
                <a:sym typeface="Wingdings" pitchFamily="2" charset="2"/>
              </a:rPr>
              <a:t></a:t>
            </a:r>
            <a:r>
              <a:rPr lang="en-US" altLang="ja-JP" sz="2400" dirty="0">
                <a:latin typeface="Calibri" pitchFamily="34" charset="0"/>
                <a:ea typeface="ＭＳ Ｐゴシック" pitchFamily="34" charset="-128"/>
                <a:sym typeface="Wingdings" pitchFamily="2" charset="2"/>
              </a:rPr>
              <a:t> </a:t>
            </a:r>
            <a:r>
              <a:rPr lang="cs-CZ" altLang="ja-JP" sz="2400" dirty="0">
                <a:latin typeface="Calibri" pitchFamily="34" charset="0"/>
                <a:sym typeface="Wingdings" pitchFamily="2" charset="2"/>
              </a:rPr>
              <a:t>ovlivnění celého </a:t>
            </a:r>
            <a:r>
              <a:rPr lang="cs-CZ" altLang="ja-JP" sz="2400" dirty="0" err="1">
                <a:latin typeface="Calibri" pitchFamily="34" charset="0"/>
                <a:sym typeface="Wingdings" pitchFamily="2" charset="2"/>
              </a:rPr>
              <a:t>transkriptomu</a:t>
            </a:r>
            <a:r>
              <a:rPr lang="en-US" altLang="ja-JP" sz="2400" dirty="0">
                <a:latin typeface="Calibri" pitchFamily="34" charset="0"/>
                <a:ea typeface="ＭＳ Ｐゴシック" pitchFamily="34" charset="-128"/>
              </a:rPr>
              <a:t> </a:t>
            </a:r>
            <a:endParaRPr lang="cs-CZ" altLang="ja-JP" sz="2400" dirty="0">
              <a:latin typeface="Calibri" pitchFamily="34" charset="0"/>
            </a:endParaRPr>
          </a:p>
          <a:p>
            <a:pPr marL="342900" indent="-342900">
              <a:spcBef>
                <a:spcPct val="0"/>
              </a:spcBef>
              <a:spcAft>
                <a:spcPts val="1800"/>
              </a:spcAft>
            </a:pPr>
            <a:r>
              <a:rPr lang="cs-CZ" altLang="ja-JP" sz="2400" dirty="0" smtClean="0">
                <a:latin typeface="Calibri" pitchFamily="34" charset="0"/>
              </a:rPr>
              <a:t>mnoho </a:t>
            </a:r>
            <a:r>
              <a:rPr lang="cs-CZ" altLang="ja-JP" sz="2400" dirty="0">
                <a:latin typeface="Calibri" pitchFamily="34" charset="0"/>
              </a:rPr>
              <a:t>genů na Z a X stejně důležitých pro obě pohlaví</a:t>
            </a:r>
          </a:p>
          <a:p>
            <a:pPr eaLnBrk="1" hangingPunct="1">
              <a:spcBef>
                <a:spcPct val="0"/>
              </a:spcBef>
              <a:spcAft>
                <a:spcPts val="1800"/>
              </a:spcAft>
              <a:buFontTx/>
              <a:buNone/>
            </a:pPr>
            <a:r>
              <a:rPr lang="cs-CZ" altLang="ja-JP" sz="2400" b="1" dirty="0">
                <a:solidFill>
                  <a:srgbClr val="FF0000"/>
                </a:solidFill>
                <a:latin typeface="Calibri" pitchFamily="34" charset="0"/>
                <a:sym typeface="Wingdings" pitchFamily="2" charset="2"/>
              </a:rPr>
              <a:t></a:t>
            </a:r>
            <a:r>
              <a:rPr lang="en-US" altLang="ja-JP" sz="2400" b="1" dirty="0">
                <a:solidFill>
                  <a:srgbClr val="FF0000"/>
                </a:solidFill>
                <a:latin typeface="Calibri" pitchFamily="34" charset="0"/>
                <a:ea typeface="ＭＳ Ｐゴシック" pitchFamily="34" charset="-128"/>
                <a:sym typeface="Wingdings" pitchFamily="2" charset="2"/>
              </a:rPr>
              <a:t> K</a:t>
            </a:r>
            <a:r>
              <a:rPr lang="cs-CZ" altLang="ja-JP" sz="2400" b="1" dirty="0" err="1">
                <a:solidFill>
                  <a:srgbClr val="FF0000"/>
                </a:solidFill>
                <a:latin typeface="Calibri" pitchFamily="34" charset="0"/>
              </a:rPr>
              <a:t>ompenzace</a:t>
            </a:r>
            <a:r>
              <a:rPr lang="cs-CZ" altLang="ja-JP" sz="2400" b="1" dirty="0">
                <a:solidFill>
                  <a:srgbClr val="FF0000"/>
                </a:solidFill>
                <a:latin typeface="Calibri" pitchFamily="34" charset="0"/>
              </a:rPr>
              <a:t> genové dávky (</a:t>
            </a:r>
            <a:r>
              <a:rPr lang="cs-CZ" altLang="ja-JP" sz="2400" b="1" dirty="0" err="1">
                <a:solidFill>
                  <a:srgbClr val="FF0000"/>
                </a:solidFill>
                <a:latin typeface="Calibri" pitchFamily="34" charset="0"/>
              </a:rPr>
              <a:t>KGD</a:t>
            </a:r>
            <a:r>
              <a:rPr lang="cs-CZ" altLang="ja-JP" sz="2400" b="1" dirty="0">
                <a:solidFill>
                  <a:srgbClr val="FF0000"/>
                </a:solidFill>
                <a:latin typeface="Calibri" pitchFamily="34" charset="0"/>
              </a:rPr>
              <a:t>) = vyrovnání úrovně transkripce </a:t>
            </a:r>
            <a:r>
              <a:rPr lang="cs-CZ" altLang="ja-JP" sz="2400" b="1" dirty="0" smtClean="0">
                <a:solidFill>
                  <a:srgbClr val="FF0000"/>
                </a:solidFill>
                <a:latin typeface="Calibri" pitchFamily="34" charset="0"/>
              </a:rPr>
              <a:t>genů na X mezi samcem a samicí.</a:t>
            </a:r>
            <a:endParaRPr lang="cs-CZ" altLang="ja-JP" sz="2400" b="1" dirty="0">
              <a:solidFill>
                <a:srgbClr val="FF0000"/>
              </a:solidFill>
              <a:latin typeface="Calibri" pitchFamily="34" charset="0"/>
            </a:endParaRPr>
          </a:p>
          <a:p>
            <a:pPr eaLnBrk="1" hangingPunct="1">
              <a:spcBef>
                <a:spcPct val="0"/>
              </a:spcBef>
              <a:buFontTx/>
              <a:buNone/>
            </a:pPr>
            <a:endParaRPr lang="cs-CZ" altLang="cs-CZ" sz="2400" b="1" dirty="0">
              <a:solidFill>
                <a:srgbClr val="FF0000"/>
              </a:solidFill>
              <a:latin typeface="Calibri" pitchFamily="34" charset="0"/>
            </a:endParaRPr>
          </a:p>
        </p:txBody>
      </p:sp>
    </p:spTree>
    <p:extLst>
      <p:ext uri="{BB962C8B-B14F-4D97-AF65-F5344CB8AC3E}">
        <p14:creationId xmlns:p14="http://schemas.microsoft.com/office/powerpoint/2010/main" val="3697076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p:cNvGrpSpPr/>
          <p:nvPr/>
        </p:nvGrpSpPr>
        <p:grpSpPr>
          <a:xfrm>
            <a:off x="2540357" y="1214212"/>
            <a:ext cx="4546880" cy="4076406"/>
            <a:chOff x="2618414" y="1320784"/>
            <a:chExt cx="4546880" cy="4076406"/>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414" y="1320784"/>
              <a:ext cx="4546880" cy="3969834"/>
            </a:xfrm>
            <a:prstGeom prst="rect">
              <a:avLst/>
            </a:prstGeom>
          </p:spPr>
        </p:pic>
        <p:sp>
          <p:nvSpPr>
            <p:cNvPr id="8" name="Obdélník 7"/>
            <p:cNvSpPr/>
            <p:nvPr/>
          </p:nvSpPr>
          <p:spPr>
            <a:xfrm>
              <a:off x="2618414" y="1320784"/>
              <a:ext cx="1139548" cy="407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890" name="Rectangle 2"/>
          <p:cNvSpPr>
            <a:spLocks noGrp="1" noChangeArrowheads="1"/>
          </p:cNvSpPr>
          <p:nvPr>
            <p:ph type="title" idx="4294967295"/>
          </p:nvPr>
        </p:nvSpPr>
        <p:spPr>
          <a:xfrm>
            <a:off x="539750" y="0"/>
            <a:ext cx="8229600" cy="11430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pPr algn="ctr"/>
            <a:r>
              <a:rPr lang="cs-CZ" altLang="cs-CZ" sz="4000" dirty="0">
                <a:solidFill>
                  <a:srgbClr val="C00000"/>
                </a:solidFill>
              </a:rPr>
              <a:t>Mechanismy </a:t>
            </a:r>
            <a:r>
              <a:rPr lang="cs-CZ" altLang="cs-CZ" sz="4000" dirty="0" err="1">
                <a:solidFill>
                  <a:srgbClr val="C00000"/>
                </a:solidFill>
              </a:rPr>
              <a:t>KGD</a:t>
            </a:r>
            <a:endParaRPr lang="cs-CZ" altLang="cs-CZ" sz="4000" dirty="0">
              <a:solidFill>
                <a:srgbClr val="C00000"/>
              </a:solidFill>
            </a:endParaRPr>
          </a:p>
        </p:txBody>
      </p:sp>
      <p:sp>
        <p:nvSpPr>
          <p:cNvPr id="15363" name="Text Box 4"/>
          <p:cNvSpPr txBox="1">
            <a:spLocks noChangeArrowheads="1"/>
          </p:cNvSpPr>
          <p:nvPr/>
        </p:nvSpPr>
        <p:spPr bwMode="auto">
          <a:xfrm>
            <a:off x="179388" y="1412875"/>
            <a:ext cx="3210583"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ja-JP" sz="2000" b="1" dirty="0" err="1">
                <a:solidFill>
                  <a:srgbClr val="009900"/>
                </a:solidFill>
                <a:latin typeface="Calibri" pitchFamily="34" charset="0"/>
              </a:rPr>
              <a:t>Placentálové</a:t>
            </a:r>
            <a:r>
              <a:rPr lang="cs-CZ" altLang="ja-JP" sz="2000" b="1" dirty="0">
                <a:solidFill>
                  <a:srgbClr val="009900"/>
                </a:solidFill>
                <a:latin typeface="Calibri" pitchFamily="34" charset="0"/>
              </a:rPr>
              <a:t> + vačnatci</a:t>
            </a:r>
          </a:p>
          <a:p>
            <a:pPr eaLnBrk="1" hangingPunct="1">
              <a:spcBef>
                <a:spcPct val="0"/>
              </a:spcBef>
              <a:buFontTx/>
              <a:buNone/>
            </a:pPr>
            <a:r>
              <a:rPr lang="cs-CZ" altLang="ja-JP" sz="2000" dirty="0">
                <a:latin typeface="Calibri" pitchFamily="34" charset="0"/>
              </a:rPr>
              <a:t>Inaktivace X u samice </a:t>
            </a:r>
            <a:r>
              <a:rPr lang="cs-CZ" altLang="ja-JP" sz="2000" dirty="0">
                <a:latin typeface="Calibri" pitchFamily="34" charset="0"/>
                <a:sym typeface="Wingdings" pitchFamily="2" charset="2"/>
              </a:rPr>
              <a:t></a:t>
            </a:r>
            <a:r>
              <a:rPr lang="en-US" altLang="ja-JP" sz="2000" dirty="0">
                <a:latin typeface="Calibri" pitchFamily="34" charset="0"/>
                <a:ea typeface="ＭＳ Ｐゴシック" pitchFamily="34" charset="-128"/>
                <a:sym typeface="Wingdings" pitchFamily="2" charset="2"/>
              </a:rPr>
              <a:t> </a:t>
            </a:r>
            <a:r>
              <a:rPr lang="cs-CZ" altLang="ja-JP" sz="2000" dirty="0" err="1">
                <a:latin typeface="Calibri" pitchFamily="34" charset="0"/>
              </a:rPr>
              <a:t>hypertranskri</a:t>
            </a:r>
            <a:r>
              <a:rPr lang="en-US" altLang="ja-JP" sz="2000" dirty="0" err="1">
                <a:latin typeface="Calibri" pitchFamily="34" charset="0"/>
                <a:ea typeface="ＭＳ Ｐゴシック" pitchFamily="34" charset="-128"/>
              </a:rPr>
              <a:t>pce</a:t>
            </a:r>
            <a:r>
              <a:rPr lang="en-US" altLang="ja-JP" sz="2000" dirty="0">
                <a:latin typeface="Calibri" pitchFamily="34" charset="0"/>
                <a:ea typeface="ＭＳ Ｐゴシック" pitchFamily="34" charset="-128"/>
              </a:rPr>
              <a:t> </a:t>
            </a:r>
            <a:r>
              <a:rPr lang="en-US" altLang="ja-JP" sz="2000" dirty="0" err="1">
                <a:latin typeface="Calibri" pitchFamily="34" charset="0"/>
                <a:ea typeface="ＭＳ Ｐゴシック" pitchFamily="34" charset="-128"/>
              </a:rPr>
              <a:t>druh</a:t>
            </a:r>
            <a:r>
              <a:rPr lang="cs-CZ" altLang="ja-JP" sz="2000" dirty="0">
                <a:latin typeface="Calibri" pitchFamily="34" charset="0"/>
              </a:rPr>
              <a:t>é</a:t>
            </a:r>
            <a:r>
              <a:rPr lang="en-US" altLang="ja-JP" sz="2000" dirty="0">
                <a:latin typeface="Calibri" pitchFamily="34" charset="0"/>
                <a:ea typeface="ＭＳ Ｐゴシック" pitchFamily="34" charset="-128"/>
              </a:rPr>
              <a:t>ho</a:t>
            </a:r>
            <a:r>
              <a:rPr lang="cs-CZ" altLang="ja-JP" sz="2000" dirty="0">
                <a:latin typeface="Calibri" pitchFamily="34" charset="0"/>
              </a:rPr>
              <a:t> X u obou pohlaví - </a:t>
            </a:r>
            <a:r>
              <a:rPr lang="cs-CZ" altLang="ja-JP" sz="2000" dirty="0" err="1">
                <a:latin typeface="Calibri" pitchFamily="34" charset="0"/>
              </a:rPr>
              <a:t>X:A</a:t>
            </a:r>
            <a:r>
              <a:rPr lang="cs-CZ" altLang="ja-JP" sz="2000" dirty="0">
                <a:latin typeface="Calibri" pitchFamily="34" charset="0"/>
              </a:rPr>
              <a:t>=1</a:t>
            </a:r>
          </a:p>
          <a:p>
            <a:pPr eaLnBrk="1" hangingPunct="1">
              <a:spcBef>
                <a:spcPct val="0"/>
              </a:spcBef>
              <a:buFontTx/>
              <a:buNone/>
            </a:pPr>
            <a:endParaRPr lang="cs-CZ" altLang="ja-JP" sz="2000" dirty="0">
              <a:latin typeface="Calibri" pitchFamily="34" charset="0"/>
            </a:endParaRPr>
          </a:p>
          <a:p>
            <a:pPr eaLnBrk="1" hangingPunct="1">
              <a:spcBef>
                <a:spcPct val="0"/>
              </a:spcBef>
              <a:buFontTx/>
              <a:buNone/>
            </a:pPr>
            <a:r>
              <a:rPr lang="cs-CZ" altLang="ja-JP" sz="2000" b="1" dirty="0" smtClean="0">
                <a:solidFill>
                  <a:srgbClr val="009900"/>
                </a:solidFill>
                <a:latin typeface="Calibri" pitchFamily="34" charset="0"/>
              </a:rPr>
              <a:t>Octomilka</a:t>
            </a:r>
            <a:endParaRPr lang="cs-CZ" altLang="ja-JP" sz="2000" b="1" dirty="0">
              <a:solidFill>
                <a:srgbClr val="009900"/>
              </a:solidFill>
              <a:latin typeface="Calibri" pitchFamily="34" charset="0"/>
            </a:endParaRPr>
          </a:p>
          <a:p>
            <a:pPr eaLnBrk="1" hangingPunct="1">
              <a:spcBef>
                <a:spcPct val="0"/>
              </a:spcBef>
              <a:buFontTx/>
              <a:buNone/>
            </a:pPr>
            <a:r>
              <a:rPr lang="cs-CZ" altLang="ja-JP" sz="2000" dirty="0">
                <a:latin typeface="Calibri" pitchFamily="34" charset="0"/>
              </a:rPr>
              <a:t>X vázané geny u samce </a:t>
            </a:r>
            <a:r>
              <a:rPr lang="cs-CZ" altLang="ja-JP" sz="2000" dirty="0" err="1">
                <a:latin typeface="Calibri" pitchFamily="34" charset="0"/>
              </a:rPr>
              <a:t>hypertranskribovány</a:t>
            </a:r>
            <a:endParaRPr lang="cs-CZ" altLang="ja-JP" sz="2000" dirty="0">
              <a:latin typeface="Calibri" pitchFamily="34" charset="0"/>
            </a:endParaRPr>
          </a:p>
          <a:p>
            <a:pPr eaLnBrk="1" hangingPunct="1">
              <a:spcBef>
                <a:spcPct val="0"/>
              </a:spcBef>
              <a:buFontTx/>
              <a:buNone/>
            </a:pPr>
            <a:endParaRPr lang="cs-CZ" altLang="ja-JP" sz="2000" b="1" dirty="0">
              <a:solidFill>
                <a:srgbClr val="009900"/>
              </a:solidFill>
              <a:latin typeface="Calibri" pitchFamily="34" charset="0"/>
            </a:endParaRPr>
          </a:p>
          <a:p>
            <a:pPr eaLnBrk="1" hangingPunct="1">
              <a:spcBef>
                <a:spcPct val="0"/>
              </a:spcBef>
              <a:buFontTx/>
              <a:buNone/>
            </a:pPr>
            <a:r>
              <a:rPr lang="cs-CZ" altLang="ja-JP" sz="2000" b="1" dirty="0">
                <a:solidFill>
                  <a:srgbClr val="009900"/>
                </a:solidFill>
                <a:latin typeface="Calibri" pitchFamily="34" charset="0"/>
              </a:rPr>
              <a:t>Háďátko</a:t>
            </a:r>
          </a:p>
          <a:p>
            <a:pPr eaLnBrk="1" hangingPunct="1">
              <a:spcBef>
                <a:spcPct val="0"/>
              </a:spcBef>
              <a:buFontTx/>
              <a:buNone/>
            </a:pPr>
            <a:r>
              <a:rPr lang="cs-CZ" altLang="ja-JP" sz="2000" dirty="0" err="1">
                <a:latin typeface="Calibri" pitchFamily="34" charset="0"/>
              </a:rPr>
              <a:t>Hypertransktipce</a:t>
            </a:r>
            <a:r>
              <a:rPr lang="cs-CZ" altLang="ja-JP" sz="2000" dirty="0">
                <a:latin typeface="Calibri" pitchFamily="34" charset="0"/>
              </a:rPr>
              <a:t> genů na X </a:t>
            </a:r>
            <a:r>
              <a:rPr lang="en-US" altLang="ja-JP" sz="2000" dirty="0">
                <a:latin typeface="Calibri" pitchFamily="34" charset="0"/>
                <a:ea typeface="ＭＳ Ｐゴシック" pitchFamily="34" charset="-128"/>
                <a:sym typeface="Wingdings" pitchFamily="2" charset="2"/>
              </a:rPr>
              <a:t></a:t>
            </a:r>
            <a:r>
              <a:rPr lang="cs-CZ" altLang="ja-JP" sz="2000" dirty="0">
                <a:latin typeface="Calibri" pitchFamily="34" charset="0"/>
                <a:sym typeface="Wingdings" pitchFamily="2" charset="2"/>
              </a:rPr>
              <a:t> </a:t>
            </a:r>
            <a:r>
              <a:rPr lang="cs-CZ" altLang="ja-JP" sz="2000" dirty="0">
                <a:latin typeface="Calibri" pitchFamily="34" charset="0"/>
              </a:rPr>
              <a:t> samec </a:t>
            </a:r>
            <a:r>
              <a:rPr lang="cs-CZ" altLang="ja-JP" sz="2000" dirty="0" err="1">
                <a:latin typeface="Calibri" pitchFamily="34" charset="0"/>
              </a:rPr>
              <a:t>X:A</a:t>
            </a:r>
            <a:r>
              <a:rPr lang="cs-CZ" altLang="ja-JP" sz="2000" dirty="0">
                <a:latin typeface="Calibri" pitchFamily="34" charset="0"/>
              </a:rPr>
              <a:t>=1, hermafrodit </a:t>
            </a:r>
            <a:r>
              <a:rPr lang="cs-CZ" altLang="ja-JP" sz="2000" dirty="0" err="1">
                <a:latin typeface="Calibri" pitchFamily="34" charset="0"/>
              </a:rPr>
              <a:t>X:A</a:t>
            </a:r>
            <a:r>
              <a:rPr lang="en-US" altLang="ja-JP" sz="2000" dirty="0">
                <a:latin typeface="Calibri" pitchFamily="34" charset="0"/>
                <a:ea typeface="ＭＳ Ｐゴシック" pitchFamily="34" charset="-128"/>
              </a:rPr>
              <a:t>&gt;</a:t>
            </a:r>
            <a:r>
              <a:rPr lang="cs-CZ" altLang="ja-JP" sz="2000" dirty="0">
                <a:latin typeface="Calibri" pitchFamily="34" charset="0"/>
              </a:rPr>
              <a:t>1</a:t>
            </a:r>
            <a:endParaRPr lang="cs-CZ" altLang="cs-CZ" sz="2000" dirty="0">
              <a:latin typeface="Calibri" pitchFamily="34" charset="0"/>
            </a:endParaRPr>
          </a:p>
        </p:txBody>
      </p:sp>
      <p:sp>
        <p:nvSpPr>
          <p:cNvPr id="2" name="TextovéPole 1"/>
          <p:cNvSpPr txBox="1"/>
          <p:nvPr/>
        </p:nvSpPr>
        <p:spPr>
          <a:xfrm>
            <a:off x="186633" y="5745184"/>
            <a:ext cx="5567396" cy="1046440"/>
          </a:xfrm>
          <a:prstGeom prst="rect">
            <a:avLst/>
          </a:prstGeom>
          <a:noFill/>
        </p:spPr>
        <p:txBody>
          <a:bodyPr wrap="square" rtlCol="0">
            <a:spAutoFit/>
          </a:bodyPr>
          <a:lstStyle/>
          <a:p>
            <a:r>
              <a:rPr lang="cs-CZ" altLang="cs-CZ" sz="2000" dirty="0">
                <a:latin typeface="Calibri" pitchFamily="34" charset="0"/>
              </a:rPr>
              <a:t>U </a:t>
            </a:r>
            <a:r>
              <a:rPr lang="cs-CZ" altLang="cs-CZ" sz="2000" b="1" dirty="0">
                <a:solidFill>
                  <a:srgbClr val="009900"/>
                </a:solidFill>
                <a:latin typeface="Calibri" pitchFamily="34" charset="0"/>
              </a:rPr>
              <a:t>ptáků</a:t>
            </a:r>
            <a:r>
              <a:rPr lang="cs-CZ" altLang="cs-CZ" sz="2000" dirty="0">
                <a:latin typeface="Calibri" pitchFamily="34" charset="0"/>
              </a:rPr>
              <a:t> a </a:t>
            </a:r>
            <a:r>
              <a:rPr lang="cs-CZ" altLang="cs-CZ" sz="2000" b="1" dirty="0">
                <a:solidFill>
                  <a:srgbClr val="009900"/>
                </a:solidFill>
                <a:latin typeface="Calibri" pitchFamily="34" charset="0"/>
              </a:rPr>
              <a:t>motýlů</a:t>
            </a:r>
            <a:r>
              <a:rPr lang="cs-CZ" altLang="cs-CZ" sz="2000" dirty="0">
                <a:latin typeface="Calibri" pitchFamily="34" charset="0"/>
              </a:rPr>
              <a:t> je </a:t>
            </a:r>
            <a:r>
              <a:rPr lang="cs-CZ" altLang="cs-CZ" sz="2000" dirty="0" err="1">
                <a:latin typeface="Calibri" pitchFamily="34" charset="0"/>
              </a:rPr>
              <a:t>KGD</a:t>
            </a:r>
            <a:r>
              <a:rPr lang="cs-CZ" altLang="cs-CZ" sz="2000" dirty="0">
                <a:latin typeface="Calibri" pitchFamily="34" charset="0"/>
              </a:rPr>
              <a:t> lokální u několika genů, zbytek Z nekompenzován. </a:t>
            </a:r>
          </a:p>
          <a:p>
            <a:endParaRPr lang="en-US" sz="2200" dirty="0" smtClean="0"/>
          </a:p>
        </p:txBody>
      </p:sp>
      <p:pic>
        <p:nvPicPr>
          <p:cNvPr id="15" name="Picture 19" descr="wo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5078" y="4250587"/>
            <a:ext cx="1133893" cy="84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3434" y="2820140"/>
            <a:ext cx="1218537" cy="88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6351" y="1432886"/>
            <a:ext cx="1182620" cy="83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265" y="5745185"/>
            <a:ext cx="1322240" cy="93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482" y="5745183"/>
            <a:ext cx="1231348" cy="93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bdélník 20"/>
          <p:cNvSpPr/>
          <p:nvPr/>
        </p:nvSpPr>
        <p:spPr>
          <a:xfrm>
            <a:off x="3568389" y="3927244"/>
            <a:ext cx="3773115" cy="1494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p:cNvSpPr/>
          <p:nvPr/>
        </p:nvSpPr>
        <p:spPr>
          <a:xfrm>
            <a:off x="3836020" y="2542478"/>
            <a:ext cx="3367668" cy="138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p:cNvSpPr/>
          <p:nvPr/>
        </p:nvSpPr>
        <p:spPr>
          <a:xfrm>
            <a:off x="3836020" y="1115122"/>
            <a:ext cx="3367668" cy="1427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981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3">
                                            <p:txEl>
                                              <p:pRg st="4" end="4"/>
                                            </p:txEl>
                                          </p:spTgt>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36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2" grpId="0" animBg="1"/>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600" y="3288797"/>
            <a:ext cx="4250329" cy="3294883"/>
          </a:xfrm>
          <a:prstGeom prst="rect">
            <a:avLst/>
          </a:prstGeom>
        </p:spPr>
      </p:pic>
      <p:sp>
        <p:nvSpPr>
          <p:cNvPr id="38914" name="Rectangle 2"/>
          <p:cNvSpPr>
            <a:spLocks noGrp="1" noChangeArrowheads="1"/>
          </p:cNvSpPr>
          <p:nvPr>
            <p:ph type="title" idx="4294967295"/>
          </p:nvPr>
        </p:nvSpPr>
        <p:spPr>
          <a:xfrm>
            <a:off x="573290" y="162992"/>
            <a:ext cx="8229600" cy="1143001"/>
          </a:xfrm>
        </p:spPr>
        <p:txBody>
          <a:bodyPr>
            <a:normAutofit/>
          </a:bodyPr>
          <a:lstStyle/>
          <a:p>
            <a:pPr algn="ctr"/>
            <a:r>
              <a:rPr lang="en-US" altLang="cs-CZ" sz="4000" dirty="0">
                <a:solidFill>
                  <a:srgbClr val="C00000"/>
                </a:solidFill>
              </a:rPr>
              <a:t>L</a:t>
            </a:r>
            <a:r>
              <a:rPr lang="cs-CZ" altLang="cs-CZ" sz="4000" dirty="0">
                <a:solidFill>
                  <a:srgbClr val="C00000"/>
                </a:solidFill>
              </a:rPr>
              <a:t>y</a:t>
            </a:r>
            <a:r>
              <a:rPr lang="en-US" altLang="cs-CZ" sz="4000" dirty="0" err="1">
                <a:solidFill>
                  <a:srgbClr val="C00000"/>
                </a:solidFill>
              </a:rPr>
              <a:t>onizace</a:t>
            </a:r>
            <a:r>
              <a:rPr lang="en-US" altLang="cs-CZ" sz="4000" dirty="0">
                <a:solidFill>
                  <a:srgbClr val="C00000"/>
                </a:solidFill>
              </a:rPr>
              <a:t> </a:t>
            </a:r>
            <a:r>
              <a:rPr lang="cs-CZ" altLang="cs-CZ" sz="4000" dirty="0">
                <a:solidFill>
                  <a:srgbClr val="C00000"/>
                </a:solidFill>
              </a:rPr>
              <a:t>– inaktivace X u savců</a:t>
            </a:r>
          </a:p>
        </p:txBody>
      </p:sp>
      <p:sp>
        <p:nvSpPr>
          <p:cNvPr id="38917" name="Text Box 8"/>
          <p:cNvSpPr txBox="1">
            <a:spLocks noChangeArrowheads="1"/>
          </p:cNvSpPr>
          <p:nvPr/>
        </p:nvSpPr>
        <p:spPr bwMode="auto">
          <a:xfrm>
            <a:off x="6990135" y="4826413"/>
            <a:ext cx="116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dirty="0">
                <a:latin typeface="Calibri" pitchFamily="34" charset="0"/>
              </a:rPr>
              <a:t>Mary Lyon</a:t>
            </a:r>
          </a:p>
        </p:txBody>
      </p:sp>
      <p:pic>
        <p:nvPicPr>
          <p:cNvPr id="38918" name="Picture 23" descr="Mary Frances Ly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656" y="3158327"/>
            <a:ext cx="1258185" cy="167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barrbo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349" y="1465234"/>
            <a:ext cx="1617662"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Obdélník 2"/>
          <p:cNvSpPr>
            <a:spLocks noChangeArrowheads="1"/>
          </p:cNvSpPr>
          <p:nvPr/>
        </p:nvSpPr>
        <p:spPr bwMode="auto">
          <a:xfrm>
            <a:off x="6667349" y="2617759"/>
            <a:ext cx="1684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a:latin typeface="Calibri" pitchFamily="34" charset="0"/>
              </a:rPr>
              <a:t> Barrovo tělísko</a:t>
            </a:r>
          </a:p>
        </p:txBody>
      </p:sp>
      <p:sp>
        <p:nvSpPr>
          <p:cNvPr id="3" name="TextovéPole 2"/>
          <p:cNvSpPr txBox="1"/>
          <p:nvPr/>
        </p:nvSpPr>
        <p:spPr>
          <a:xfrm>
            <a:off x="573290" y="1305993"/>
            <a:ext cx="5846761" cy="167738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a:t>Během embryonálního vývoje náhodná inaktivace X od otce nebo od matky v každé buňce samice. </a:t>
            </a:r>
            <a:endParaRPr lang="en-US" sz="2200" dirty="0"/>
          </a:p>
          <a:p>
            <a:pPr marL="342900" indent="-342900">
              <a:spcBef>
                <a:spcPts val="1800"/>
              </a:spcBef>
              <a:buFont typeface="Arial" panose="020B0604020202020204" pitchFamily="34" charset="0"/>
              <a:buChar char="•"/>
            </a:pPr>
            <a:r>
              <a:rPr lang="cs-CZ" sz="2200" dirty="0" smtClean="0"/>
              <a:t>Součást kompenzace genové dávky u savců.</a:t>
            </a:r>
          </a:p>
        </p:txBody>
      </p:sp>
      <p:cxnSp>
        <p:nvCxnSpPr>
          <p:cNvPr id="5" name="Přímá spojnice se šipkou 4"/>
          <p:cNvCxnSpPr/>
          <p:nvPr/>
        </p:nvCxnSpPr>
        <p:spPr>
          <a:xfrm>
            <a:off x="5265019" y="5986914"/>
            <a:ext cx="115503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554349" y="5582652"/>
            <a:ext cx="2625503" cy="1107996"/>
          </a:xfrm>
          <a:prstGeom prst="rect">
            <a:avLst/>
          </a:prstGeom>
          <a:noFill/>
        </p:spPr>
        <p:txBody>
          <a:bodyPr wrap="square" rtlCol="0">
            <a:spAutoFit/>
          </a:bodyPr>
          <a:lstStyle/>
          <a:p>
            <a:r>
              <a:rPr lang="cs-CZ" sz="2200" dirty="0" smtClean="0"/>
              <a:t>Samice savců jsou mozaiky buněk s různými aktivními X.</a:t>
            </a:r>
            <a:endParaRPr lang="en-US" sz="2200" dirty="0" smtClean="0"/>
          </a:p>
        </p:txBody>
      </p:sp>
    </p:spTree>
    <p:extLst>
      <p:ext uri="{BB962C8B-B14F-4D97-AF65-F5344CB8AC3E}">
        <p14:creationId xmlns:p14="http://schemas.microsoft.com/office/powerpoint/2010/main" val="101133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9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20" grpId="0"/>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52535"/>
            <a:ext cx="7886700" cy="1325563"/>
          </a:xfrm>
        </p:spPr>
        <p:txBody>
          <a:bodyPr vert="horz" lIns="91440" tIns="45720" rIns="91440" bIns="45720" rtlCol="0" anchor="ctr">
            <a:normAutofit/>
          </a:bodyPr>
          <a:lstStyle/>
          <a:p>
            <a:pPr algn="ctr"/>
            <a:r>
              <a:rPr lang="cs-CZ" sz="4000" dirty="0" err="1" smtClean="0">
                <a:solidFill>
                  <a:srgbClr val="C00000"/>
                </a:solidFill>
              </a:rPr>
              <a:t>Pseudoautosomální</a:t>
            </a:r>
            <a:r>
              <a:rPr lang="cs-CZ" sz="4000" dirty="0" smtClean="0">
                <a:solidFill>
                  <a:srgbClr val="C00000"/>
                </a:solidFill>
              </a:rPr>
              <a:t> </a:t>
            </a:r>
            <a:r>
              <a:rPr lang="cs-CZ" sz="4000" dirty="0">
                <a:solidFill>
                  <a:srgbClr val="C00000"/>
                </a:solidFill>
              </a:rPr>
              <a:t>oblasti (PAR)</a:t>
            </a:r>
          </a:p>
        </p:txBody>
      </p:sp>
      <p:sp>
        <p:nvSpPr>
          <p:cNvPr id="3" name="TextovéPole 2"/>
          <p:cNvSpPr txBox="1"/>
          <p:nvPr/>
        </p:nvSpPr>
        <p:spPr>
          <a:xfrm>
            <a:off x="255202" y="1158676"/>
            <a:ext cx="8424081" cy="830997"/>
          </a:xfrm>
          <a:prstGeom prst="rect">
            <a:avLst/>
          </a:prstGeom>
          <a:noFill/>
        </p:spPr>
        <p:txBody>
          <a:bodyPr wrap="square" rtlCol="0">
            <a:spAutoFit/>
          </a:bodyPr>
          <a:lstStyle/>
          <a:p>
            <a:r>
              <a:rPr lang="cs-CZ" sz="2400" dirty="0" smtClean="0"/>
              <a:t>= části pohlavních chromosomů, kde zůstaly stejné (pozůstatek bývalé homologie)</a:t>
            </a:r>
          </a:p>
        </p:txBody>
      </p:sp>
      <p:sp>
        <p:nvSpPr>
          <p:cNvPr id="15" name="TextovéPole 14"/>
          <p:cNvSpPr txBox="1"/>
          <p:nvPr/>
        </p:nvSpPr>
        <p:spPr>
          <a:xfrm>
            <a:off x="378393" y="6140530"/>
            <a:ext cx="3995116" cy="400110"/>
          </a:xfrm>
          <a:prstGeom prst="rect">
            <a:avLst/>
          </a:prstGeom>
          <a:noFill/>
        </p:spPr>
        <p:txBody>
          <a:bodyPr wrap="square" rtlCol="0">
            <a:spAutoFit/>
          </a:bodyPr>
          <a:lstStyle/>
          <a:p>
            <a:pPr>
              <a:spcBef>
                <a:spcPts val="2400"/>
              </a:spcBef>
            </a:pPr>
            <a:r>
              <a:rPr lang="cs-CZ" sz="2000" dirty="0" smtClean="0"/>
              <a:t>PAR </a:t>
            </a:r>
            <a:r>
              <a:rPr lang="cs-CZ" sz="2000" dirty="0"/>
              <a:t>= </a:t>
            </a:r>
            <a:r>
              <a:rPr lang="cs-CZ" sz="2000" dirty="0" err="1" smtClean="0"/>
              <a:t>pseudoautosomal</a:t>
            </a:r>
            <a:r>
              <a:rPr lang="cs-CZ" sz="2000" dirty="0" smtClean="0"/>
              <a:t> region</a:t>
            </a:r>
            <a:endParaRPr lang="cs-CZ" sz="2000" dirty="0"/>
          </a:p>
        </p:txBody>
      </p:sp>
      <p:pic>
        <p:nvPicPr>
          <p:cNvPr id="20" name="Obráze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509" y="1877200"/>
            <a:ext cx="1543803" cy="4663440"/>
          </a:xfrm>
          <a:prstGeom prst="rect">
            <a:avLst/>
          </a:prstGeom>
        </p:spPr>
      </p:pic>
      <p:pic>
        <p:nvPicPr>
          <p:cNvPr id="21" name="Obrázek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454" y="1877200"/>
            <a:ext cx="1227866" cy="3889098"/>
          </a:xfrm>
          <a:prstGeom prst="rect">
            <a:avLst/>
          </a:prstGeom>
        </p:spPr>
      </p:pic>
      <p:sp>
        <p:nvSpPr>
          <p:cNvPr id="22" name="TextovéPole 21"/>
          <p:cNvSpPr txBox="1"/>
          <p:nvPr/>
        </p:nvSpPr>
        <p:spPr>
          <a:xfrm>
            <a:off x="4467243" y="6519446"/>
            <a:ext cx="1356333" cy="338554"/>
          </a:xfrm>
          <a:prstGeom prst="rect">
            <a:avLst/>
          </a:prstGeom>
          <a:noFill/>
        </p:spPr>
        <p:txBody>
          <a:bodyPr wrap="none" rtlCol="0">
            <a:spAutoFit/>
          </a:bodyPr>
          <a:lstStyle/>
          <a:p>
            <a:r>
              <a:rPr lang="cs-CZ" sz="1600" dirty="0" smtClean="0"/>
              <a:t>Chromosom X</a:t>
            </a:r>
            <a:endParaRPr lang="en-US" sz="1600" dirty="0"/>
          </a:p>
        </p:txBody>
      </p:sp>
      <p:sp>
        <p:nvSpPr>
          <p:cNvPr id="23" name="TextovéPole 22"/>
          <p:cNvSpPr txBox="1"/>
          <p:nvPr/>
        </p:nvSpPr>
        <p:spPr>
          <a:xfrm>
            <a:off x="6285883" y="6510160"/>
            <a:ext cx="1349921" cy="338554"/>
          </a:xfrm>
          <a:prstGeom prst="rect">
            <a:avLst/>
          </a:prstGeom>
          <a:noFill/>
        </p:spPr>
        <p:txBody>
          <a:bodyPr wrap="none" rtlCol="0">
            <a:spAutoFit/>
          </a:bodyPr>
          <a:lstStyle/>
          <a:p>
            <a:r>
              <a:rPr lang="cs-CZ" sz="1600" dirty="0" smtClean="0"/>
              <a:t>Chromosom Y</a:t>
            </a:r>
            <a:endParaRPr lang="en-US" sz="1600" dirty="0"/>
          </a:p>
        </p:txBody>
      </p:sp>
      <p:sp>
        <p:nvSpPr>
          <p:cNvPr id="24" name="Ovál 23"/>
          <p:cNvSpPr/>
          <p:nvPr/>
        </p:nvSpPr>
        <p:spPr>
          <a:xfrm>
            <a:off x="4165600" y="1759597"/>
            <a:ext cx="3556000" cy="5467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ál 24"/>
          <p:cNvSpPr/>
          <p:nvPr/>
        </p:nvSpPr>
        <p:spPr>
          <a:xfrm rot="20413386">
            <a:off x="4389473" y="5878256"/>
            <a:ext cx="3218970" cy="4020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ovéPole 25"/>
          <p:cNvSpPr txBox="1"/>
          <p:nvPr/>
        </p:nvSpPr>
        <p:spPr>
          <a:xfrm>
            <a:off x="7904480" y="1848292"/>
            <a:ext cx="894080" cy="369332"/>
          </a:xfrm>
          <a:prstGeom prst="rect">
            <a:avLst/>
          </a:prstGeom>
          <a:noFill/>
        </p:spPr>
        <p:txBody>
          <a:bodyPr wrap="square" rtlCol="0">
            <a:spAutoFit/>
          </a:bodyPr>
          <a:lstStyle/>
          <a:p>
            <a:r>
              <a:rPr lang="cs-CZ" dirty="0" err="1" smtClean="0">
                <a:solidFill>
                  <a:srgbClr val="FF0000"/>
                </a:solidFill>
              </a:rPr>
              <a:t>PAR1</a:t>
            </a:r>
            <a:endParaRPr lang="en-US" dirty="0">
              <a:solidFill>
                <a:srgbClr val="FF0000"/>
              </a:solidFill>
            </a:endParaRPr>
          </a:p>
        </p:txBody>
      </p:sp>
      <p:sp>
        <p:nvSpPr>
          <p:cNvPr id="27" name="TextovéPole 26"/>
          <p:cNvSpPr txBox="1"/>
          <p:nvPr/>
        </p:nvSpPr>
        <p:spPr>
          <a:xfrm>
            <a:off x="7640320" y="5281226"/>
            <a:ext cx="894080" cy="369332"/>
          </a:xfrm>
          <a:prstGeom prst="rect">
            <a:avLst/>
          </a:prstGeom>
          <a:noFill/>
        </p:spPr>
        <p:txBody>
          <a:bodyPr wrap="square" rtlCol="0">
            <a:spAutoFit/>
          </a:bodyPr>
          <a:lstStyle/>
          <a:p>
            <a:r>
              <a:rPr lang="cs-CZ" dirty="0" err="1" smtClean="0">
                <a:solidFill>
                  <a:srgbClr val="FF0000"/>
                </a:solidFill>
              </a:rPr>
              <a:t>PAR2</a:t>
            </a:r>
            <a:endParaRPr lang="en-US" dirty="0">
              <a:solidFill>
                <a:srgbClr val="FF0000"/>
              </a:solidFill>
            </a:endParaRPr>
          </a:p>
        </p:txBody>
      </p:sp>
      <p:sp>
        <p:nvSpPr>
          <p:cNvPr id="28" name="Ovál 27"/>
          <p:cNvSpPr/>
          <p:nvPr/>
        </p:nvSpPr>
        <p:spPr>
          <a:xfrm>
            <a:off x="6654800" y="2217625"/>
            <a:ext cx="579120" cy="336502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TextovéPole 5"/>
          <p:cNvSpPr txBox="1"/>
          <p:nvPr/>
        </p:nvSpPr>
        <p:spPr>
          <a:xfrm>
            <a:off x="7581532" y="3115339"/>
            <a:ext cx="1316810" cy="1323439"/>
          </a:xfrm>
          <a:prstGeom prst="rect">
            <a:avLst/>
          </a:prstGeom>
          <a:noFill/>
        </p:spPr>
        <p:txBody>
          <a:bodyPr wrap="square" rtlCol="0">
            <a:spAutoFit/>
          </a:bodyPr>
          <a:lstStyle/>
          <a:p>
            <a:r>
              <a:rPr lang="cs-CZ" sz="2000" dirty="0" smtClean="0">
                <a:solidFill>
                  <a:schemeClr val="accent4">
                    <a:lumMod val="75000"/>
                  </a:schemeClr>
                </a:solidFill>
              </a:rPr>
              <a:t>Oblast, kterou mají pouze muži</a:t>
            </a:r>
            <a:endParaRPr lang="en-US" sz="2000" dirty="0" smtClean="0">
              <a:solidFill>
                <a:schemeClr val="accent4">
                  <a:lumMod val="75000"/>
                </a:schemeClr>
              </a:solidFill>
            </a:endParaRPr>
          </a:p>
        </p:txBody>
      </p:sp>
      <p:cxnSp>
        <p:nvCxnSpPr>
          <p:cNvPr id="8" name="Přímá spojnice 7"/>
          <p:cNvCxnSpPr>
            <a:stCxn id="28" idx="6"/>
            <a:endCxn id="21" idx="3"/>
          </p:cNvCxnSpPr>
          <p:nvPr/>
        </p:nvCxnSpPr>
        <p:spPr>
          <a:xfrm flipV="1">
            <a:off x="7233920" y="3821749"/>
            <a:ext cx="406400" cy="783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78393" y="2276648"/>
            <a:ext cx="3466214" cy="167738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Pohlavní chromosomy se v PAR chovají jako </a:t>
            </a:r>
            <a:r>
              <a:rPr lang="cs-CZ" sz="2200" dirty="0" err="1" smtClean="0"/>
              <a:t>autosomy</a:t>
            </a:r>
            <a:r>
              <a:rPr lang="cs-CZ" sz="2200" dirty="0" smtClean="0"/>
              <a:t> (výměna DNA)</a:t>
            </a:r>
          </a:p>
          <a:p>
            <a:pPr marL="342900" indent="-342900">
              <a:spcBef>
                <a:spcPts val="1800"/>
              </a:spcBef>
              <a:buFont typeface="Arial" panose="020B0604020202020204" pitchFamily="34" charset="0"/>
              <a:buChar char="•"/>
            </a:pPr>
            <a:r>
              <a:rPr lang="cs-CZ" sz="2200" dirty="0" smtClean="0"/>
              <a:t>V PAR je několik genů</a:t>
            </a:r>
            <a:endParaRPr lang="en-US" sz="2200" dirty="0" smtClean="0"/>
          </a:p>
        </p:txBody>
      </p:sp>
    </p:spTree>
    <p:extLst>
      <p:ext uri="{BB962C8B-B14F-4D97-AF65-F5344CB8AC3E}">
        <p14:creationId xmlns:p14="http://schemas.microsoft.com/office/powerpoint/2010/main" val="338819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animBg="1"/>
      <p:bldP spid="25" grpId="0" animBg="1"/>
      <p:bldP spid="26" grpId="0"/>
      <p:bldP spid="27" grpId="0"/>
      <p:bldP spid="28" grpId="0" animBg="1"/>
      <p:bldP spid="6"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666" y="3418473"/>
            <a:ext cx="7224876" cy="3164251"/>
          </a:xfrm>
          <a:prstGeom prst="rect">
            <a:avLst/>
          </a:prstGeom>
        </p:spPr>
      </p:pic>
      <p:sp>
        <p:nvSpPr>
          <p:cNvPr id="5" name="Rectangle 4"/>
          <p:cNvSpPr txBox="1">
            <a:spLocks noChangeArrowheads="1"/>
          </p:cNvSpPr>
          <p:nvPr/>
        </p:nvSpPr>
        <p:spPr>
          <a:xfrm>
            <a:off x="691415" y="122664"/>
            <a:ext cx="7460127" cy="1143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4000" dirty="0" smtClean="0">
                <a:solidFill>
                  <a:srgbClr val="C00000"/>
                </a:solidFill>
              </a:rPr>
              <a:t>Želvovinové zbarvení koček a inaktivace X</a:t>
            </a:r>
            <a:endParaRPr lang="cs-CZ" altLang="cs-CZ" sz="4000" dirty="0">
              <a:solidFill>
                <a:srgbClr val="C00000"/>
              </a:solidFill>
            </a:endParaRPr>
          </a:p>
        </p:txBody>
      </p:sp>
      <p:sp>
        <p:nvSpPr>
          <p:cNvPr id="4" name="TextovéPole 3"/>
          <p:cNvSpPr txBox="1"/>
          <p:nvPr/>
        </p:nvSpPr>
        <p:spPr>
          <a:xfrm>
            <a:off x="329000" y="1505954"/>
            <a:ext cx="8184956" cy="160043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200" dirty="0" smtClean="0"/>
              <a:t>Želvovinové zbarvení u koček – gen na X – dvě alely (černá a oranžová)</a:t>
            </a:r>
          </a:p>
          <a:p>
            <a:pPr marL="342900" indent="-342900">
              <a:spcBef>
                <a:spcPts val="600"/>
              </a:spcBef>
              <a:buFont typeface="Arial" panose="020B0604020202020204" pitchFamily="34" charset="0"/>
              <a:buChar char="•"/>
            </a:pPr>
            <a:r>
              <a:rPr lang="cs-CZ" sz="2200" dirty="0" smtClean="0"/>
              <a:t>Náhodná inaktivace X </a:t>
            </a:r>
            <a:r>
              <a:rPr lang="cs-CZ" sz="2200" dirty="0" smtClean="0">
                <a:sym typeface="Wingdings" panose="05000000000000000000" pitchFamily="2" charset="2"/>
              </a:rPr>
              <a:t> u samic 2 populace buněk </a:t>
            </a:r>
          </a:p>
          <a:p>
            <a:pPr marL="342900" indent="-342900">
              <a:spcBef>
                <a:spcPts val="600"/>
              </a:spcBef>
              <a:buFont typeface="Arial" panose="020B0604020202020204" pitchFamily="34" charset="0"/>
              <a:buChar char="•"/>
            </a:pPr>
            <a:r>
              <a:rPr lang="cs-CZ" sz="2200" dirty="0" smtClean="0">
                <a:sym typeface="Wingdings" panose="05000000000000000000" pitchFamily="2" charset="2"/>
              </a:rPr>
              <a:t>U kocoura nelze (pokud není </a:t>
            </a:r>
            <a:r>
              <a:rPr lang="cs-CZ" sz="2200" dirty="0" err="1" smtClean="0">
                <a:sym typeface="Wingdings" panose="05000000000000000000" pitchFamily="2" charset="2"/>
              </a:rPr>
              <a:t>XXY</a:t>
            </a:r>
            <a:r>
              <a:rPr lang="cs-CZ" sz="2200" dirty="0" smtClean="0">
                <a:sym typeface="Wingdings" panose="05000000000000000000" pitchFamily="2" charset="2"/>
              </a:rPr>
              <a:t>).</a:t>
            </a:r>
            <a:endParaRPr lang="en-US" sz="2200" dirty="0" smtClean="0"/>
          </a:p>
        </p:txBody>
      </p:sp>
    </p:spTree>
    <p:extLst>
      <p:ext uri="{BB962C8B-B14F-4D97-AF65-F5344CB8AC3E}">
        <p14:creationId xmlns:p14="http://schemas.microsoft.com/office/powerpoint/2010/main" val="37564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356" y="183499"/>
            <a:ext cx="7886700" cy="1325563"/>
          </a:xfrm>
        </p:spPr>
        <p:txBody>
          <a:bodyPr>
            <a:normAutofit/>
          </a:bodyPr>
          <a:lstStyle/>
          <a:p>
            <a:pPr algn="ctr"/>
            <a:r>
              <a:rPr lang="cs-CZ" sz="4000" dirty="0">
                <a:solidFill>
                  <a:srgbClr val="C00000"/>
                </a:solidFill>
              </a:rPr>
              <a:t>Chybný počet pohlavních chromosomů u člověka</a:t>
            </a:r>
            <a:endParaRPr lang="en-US" sz="4000" dirty="0">
              <a:solidFill>
                <a:srgbClr val="C00000"/>
              </a:solidFill>
            </a:endParaRPr>
          </a:p>
        </p:txBody>
      </p:sp>
      <p:sp>
        <p:nvSpPr>
          <p:cNvPr id="3" name="TextovéPole 2"/>
          <p:cNvSpPr txBox="1"/>
          <p:nvPr/>
        </p:nvSpPr>
        <p:spPr>
          <a:xfrm>
            <a:off x="332910" y="1486052"/>
            <a:ext cx="8196146" cy="186204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200" dirty="0" smtClean="0"/>
              <a:t>Způsobeno nejčastěji špatným rozchodem chromosomů v meióze (</a:t>
            </a:r>
            <a:r>
              <a:rPr lang="cs-CZ" sz="2200" dirty="0" err="1" smtClean="0"/>
              <a:t>nondisjunkce</a:t>
            </a:r>
            <a:r>
              <a:rPr lang="cs-CZ" sz="2200" dirty="0" smtClean="0"/>
              <a:t>).</a:t>
            </a:r>
          </a:p>
          <a:p>
            <a:pPr marL="342900" indent="-342900">
              <a:spcBef>
                <a:spcPts val="600"/>
              </a:spcBef>
              <a:buFont typeface="Arial" panose="020B0604020202020204" pitchFamily="34" charset="0"/>
              <a:buChar char="•"/>
            </a:pPr>
            <a:r>
              <a:rPr lang="cs-CZ" sz="2200" dirty="0"/>
              <a:t>Jen jeden chromosom X zůstává aktivní, zbytek </a:t>
            </a:r>
            <a:r>
              <a:rPr lang="cs-CZ" sz="2200" dirty="0" smtClean="0"/>
              <a:t>inaktivován.</a:t>
            </a:r>
            <a:endParaRPr lang="en-US" sz="2200" dirty="0"/>
          </a:p>
          <a:p>
            <a:pPr marL="342900" indent="-342900">
              <a:buFont typeface="Arial" panose="020B0604020202020204" pitchFamily="34" charset="0"/>
              <a:buChar char="•"/>
            </a:pPr>
            <a:endParaRPr lang="cs-CZ" sz="2200" dirty="0" smtClean="0"/>
          </a:p>
          <a:p>
            <a:pPr marL="342900" indent="-342900">
              <a:buFont typeface="Arial" panose="020B0604020202020204" pitchFamily="34" charset="0"/>
              <a:buChar char="•"/>
            </a:pPr>
            <a:endParaRPr lang="en-US" sz="2200" dirty="0" smtClean="0"/>
          </a:p>
        </p:txBody>
      </p:sp>
      <p:graphicFrame>
        <p:nvGraphicFramePr>
          <p:cNvPr id="6" name="Tabulka 5"/>
          <p:cNvGraphicFramePr>
            <a:graphicFrameLocks noGrp="1"/>
          </p:cNvGraphicFramePr>
          <p:nvPr>
            <p:extLst>
              <p:ext uri="{D42A27DB-BD31-4B8C-83A1-F6EECF244321}">
                <p14:modId xmlns:p14="http://schemas.microsoft.com/office/powerpoint/2010/main" val="830847546"/>
              </p:ext>
            </p:extLst>
          </p:nvPr>
        </p:nvGraphicFramePr>
        <p:xfrm>
          <a:off x="332910" y="2879036"/>
          <a:ext cx="8586439" cy="3139440"/>
        </p:xfrm>
        <a:graphic>
          <a:graphicData uri="http://schemas.openxmlformats.org/drawingml/2006/table">
            <a:tbl>
              <a:tblPr firstRow="1" bandRow="1">
                <a:tableStyleId>{5940675A-B579-460E-94D1-54222C63F5DA}</a:tableStyleId>
              </a:tblPr>
              <a:tblGrid>
                <a:gridCol w="1427357"/>
                <a:gridCol w="1107886"/>
                <a:gridCol w="1189373"/>
                <a:gridCol w="1189373"/>
                <a:gridCol w="991144"/>
                <a:gridCol w="2681306"/>
              </a:tblGrid>
              <a:tr h="370840">
                <a:tc>
                  <a:txBody>
                    <a:bodyPr/>
                    <a:lstStyle/>
                    <a:p>
                      <a:r>
                        <a:rPr lang="cs-CZ" sz="1600" b="1" dirty="0" smtClean="0"/>
                        <a:t>Syndrom</a:t>
                      </a:r>
                      <a:endParaRPr lang="en-US" sz="1600" b="1" dirty="0"/>
                    </a:p>
                  </a:txBody>
                  <a:tcPr/>
                </a:tc>
                <a:tc>
                  <a:txBody>
                    <a:bodyPr/>
                    <a:lstStyle/>
                    <a:p>
                      <a:r>
                        <a:rPr lang="cs-CZ" sz="1600" b="1" dirty="0" smtClean="0"/>
                        <a:t>Karyotyp</a:t>
                      </a:r>
                      <a:endParaRPr lang="en-US" sz="1600" b="1" dirty="0"/>
                    </a:p>
                  </a:txBody>
                  <a:tcPr/>
                </a:tc>
                <a:tc>
                  <a:txBody>
                    <a:bodyPr/>
                    <a:lstStyle/>
                    <a:p>
                      <a:r>
                        <a:rPr lang="cs-CZ" sz="1600" b="1" dirty="0" smtClean="0"/>
                        <a:t>Počet </a:t>
                      </a:r>
                      <a:r>
                        <a:rPr lang="cs-CZ" sz="1600" b="1" dirty="0" err="1" smtClean="0"/>
                        <a:t>Barrových</a:t>
                      </a:r>
                      <a:r>
                        <a:rPr lang="cs-CZ" sz="1600" b="1" dirty="0" smtClean="0"/>
                        <a:t> tělísek</a:t>
                      </a:r>
                      <a:endParaRPr lang="en-US" sz="1600" b="1" dirty="0"/>
                    </a:p>
                  </a:txBody>
                  <a:tcPr/>
                </a:tc>
                <a:tc>
                  <a:txBody>
                    <a:bodyPr/>
                    <a:lstStyle/>
                    <a:p>
                      <a:r>
                        <a:rPr lang="cs-CZ" sz="1600" b="1" dirty="0" smtClean="0"/>
                        <a:t>Fenotyp</a:t>
                      </a:r>
                      <a:endParaRPr lang="en-US" sz="1600" b="1" dirty="0"/>
                    </a:p>
                  </a:txBody>
                  <a:tcPr/>
                </a:tc>
                <a:tc>
                  <a:txBody>
                    <a:bodyPr/>
                    <a:lstStyle/>
                    <a:p>
                      <a:r>
                        <a:rPr lang="cs-CZ" sz="1600" b="1" dirty="0" smtClean="0"/>
                        <a:t>Plodnost</a:t>
                      </a:r>
                      <a:endParaRPr lang="en-US" sz="1600" b="1" dirty="0"/>
                    </a:p>
                  </a:txBody>
                  <a:tcPr/>
                </a:tc>
                <a:tc>
                  <a:txBody>
                    <a:bodyPr/>
                    <a:lstStyle/>
                    <a:p>
                      <a:r>
                        <a:rPr lang="cs-CZ" sz="1600" b="1" dirty="0" smtClean="0"/>
                        <a:t>Inteligence a poruchy chování</a:t>
                      </a:r>
                      <a:endParaRPr lang="en-US" sz="1600" b="1" dirty="0"/>
                    </a:p>
                  </a:txBody>
                  <a:tcPr/>
                </a:tc>
              </a:tr>
              <a:tr h="370840">
                <a:tc>
                  <a:txBody>
                    <a:bodyPr/>
                    <a:lstStyle/>
                    <a:p>
                      <a:r>
                        <a:rPr lang="cs-CZ" sz="1600" dirty="0" err="1" smtClean="0"/>
                        <a:t>Klinefelterův</a:t>
                      </a:r>
                      <a:r>
                        <a:rPr lang="cs-CZ" sz="1600" dirty="0" smtClean="0"/>
                        <a:t> syndrom</a:t>
                      </a:r>
                      <a:endParaRPr lang="en-US" sz="1600" dirty="0"/>
                    </a:p>
                  </a:txBody>
                  <a:tcPr/>
                </a:tc>
                <a:tc>
                  <a:txBody>
                    <a:bodyPr/>
                    <a:lstStyle/>
                    <a:p>
                      <a:r>
                        <a:rPr lang="cs-CZ" sz="1600" dirty="0" err="1" smtClean="0"/>
                        <a:t>47,XXY</a:t>
                      </a:r>
                      <a:endParaRPr lang="en-US" sz="1600" dirty="0"/>
                    </a:p>
                  </a:txBody>
                  <a:tcPr/>
                </a:tc>
                <a:tc>
                  <a:txBody>
                    <a:bodyPr/>
                    <a:lstStyle/>
                    <a:p>
                      <a:r>
                        <a:rPr lang="cs-CZ" sz="1600" dirty="0" smtClean="0"/>
                        <a:t>1</a:t>
                      </a:r>
                      <a:endParaRPr lang="en-US" sz="1600" dirty="0"/>
                    </a:p>
                  </a:txBody>
                  <a:tcPr/>
                </a:tc>
                <a:tc>
                  <a:txBody>
                    <a:bodyPr/>
                    <a:lstStyle/>
                    <a:p>
                      <a:r>
                        <a:rPr lang="cs-CZ" sz="1600" dirty="0" smtClean="0"/>
                        <a:t>Vysoký muž</a:t>
                      </a:r>
                      <a:endParaRPr lang="en-US" sz="1600" dirty="0"/>
                    </a:p>
                  </a:txBody>
                  <a:tcPr/>
                </a:tc>
                <a:tc>
                  <a:txBody>
                    <a:bodyPr/>
                    <a:lstStyle/>
                    <a:p>
                      <a:r>
                        <a:rPr lang="cs-CZ" sz="1600" dirty="0" smtClean="0"/>
                        <a:t>Neplodný</a:t>
                      </a:r>
                      <a:endParaRPr lang="en-US" sz="1600" dirty="0"/>
                    </a:p>
                  </a:txBody>
                  <a:tcPr/>
                </a:tc>
                <a:tc>
                  <a:txBody>
                    <a:bodyPr/>
                    <a:lstStyle/>
                    <a:p>
                      <a:r>
                        <a:rPr lang="cs-CZ" sz="1600" dirty="0" smtClean="0"/>
                        <a:t>Poruchy učení,</a:t>
                      </a:r>
                      <a:r>
                        <a:rPr lang="cs-CZ" sz="1600" baseline="0" dirty="0" smtClean="0"/>
                        <a:t> někdy horší sociální přizpůsobivost</a:t>
                      </a:r>
                      <a:endParaRPr lang="en-US" sz="1600" dirty="0"/>
                    </a:p>
                  </a:txBody>
                  <a:tcPr/>
                </a:tc>
              </a:tr>
              <a:tr h="370840">
                <a:tc>
                  <a:txBody>
                    <a:bodyPr/>
                    <a:lstStyle/>
                    <a:p>
                      <a:r>
                        <a:rPr lang="cs-CZ" sz="1600" dirty="0" err="1" smtClean="0"/>
                        <a:t>Turnerův</a:t>
                      </a:r>
                      <a:r>
                        <a:rPr lang="cs-CZ" sz="1600" dirty="0" smtClean="0"/>
                        <a:t> syndrom</a:t>
                      </a:r>
                      <a:endParaRPr lang="en-US" sz="1600" dirty="0"/>
                    </a:p>
                  </a:txBody>
                  <a:tcPr/>
                </a:tc>
                <a:tc>
                  <a:txBody>
                    <a:bodyPr/>
                    <a:lstStyle/>
                    <a:p>
                      <a:r>
                        <a:rPr lang="cs-CZ" sz="1600" dirty="0" err="1" smtClean="0"/>
                        <a:t>45,X</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smtClean="0"/>
                        <a:t>0</a:t>
                      </a:r>
                      <a:endParaRPr 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smtClean="0"/>
                        <a:t>Malá žena</a:t>
                      </a:r>
                      <a:endParaRPr lang="en-US" sz="1600" dirty="0" smtClean="0"/>
                    </a:p>
                  </a:txBody>
                  <a:tcPr/>
                </a:tc>
                <a:tc>
                  <a:txBody>
                    <a:bodyPr/>
                    <a:lstStyle/>
                    <a:p>
                      <a:r>
                        <a:rPr lang="cs-CZ" sz="1600" dirty="0" smtClean="0"/>
                        <a:t>Neplodná</a:t>
                      </a:r>
                      <a:endParaRPr lang="en-US" sz="1600" dirty="0"/>
                    </a:p>
                  </a:txBody>
                  <a:tcPr/>
                </a:tc>
                <a:tc>
                  <a:txBody>
                    <a:bodyPr/>
                    <a:lstStyle/>
                    <a:p>
                      <a:r>
                        <a:rPr lang="cs-CZ" sz="1600" dirty="0" smtClean="0"/>
                        <a:t>Normální</a:t>
                      </a:r>
                      <a:endParaRPr lang="en-US" sz="1600" dirty="0"/>
                    </a:p>
                  </a:txBody>
                  <a:tcPr/>
                </a:tc>
              </a:tr>
              <a:tr h="370840">
                <a:tc>
                  <a:txBody>
                    <a:bodyPr/>
                    <a:lstStyle/>
                    <a:p>
                      <a:r>
                        <a:rPr lang="cs-CZ" sz="1600" dirty="0" err="1" smtClean="0"/>
                        <a:t>Trisomie</a:t>
                      </a:r>
                      <a:r>
                        <a:rPr lang="cs-CZ" sz="1600" baseline="0" dirty="0" smtClean="0"/>
                        <a:t> X (superžena)</a:t>
                      </a:r>
                      <a:endParaRPr lang="en-US" sz="1600" dirty="0"/>
                    </a:p>
                  </a:txBody>
                  <a:tcPr/>
                </a:tc>
                <a:tc>
                  <a:txBody>
                    <a:bodyPr/>
                    <a:lstStyle/>
                    <a:p>
                      <a:r>
                        <a:rPr lang="cs-CZ" sz="1600" dirty="0" err="1" smtClean="0"/>
                        <a:t>47,XXX</a:t>
                      </a:r>
                      <a:endParaRPr lang="en-US" sz="1600" dirty="0"/>
                    </a:p>
                  </a:txBody>
                  <a:tcPr/>
                </a:tc>
                <a:tc>
                  <a:txBody>
                    <a:bodyPr/>
                    <a:lstStyle/>
                    <a:p>
                      <a:r>
                        <a:rPr lang="cs-CZ" sz="1600" dirty="0" smtClean="0"/>
                        <a:t>2</a:t>
                      </a:r>
                      <a:endParaRPr lang="en-US" sz="1600" dirty="0"/>
                    </a:p>
                  </a:txBody>
                  <a:tcPr/>
                </a:tc>
                <a:tc>
                  <a:txBody>
                    <a:bodyPr/>
                    <a:lstStyle/>
                    <a:p>
                      <a:r>
                        <a:rPr lang="cs-CZ" sz="1600" dirty="0" smtClean="0"/>
                        <a:t>Vysoká žena</a:t>
                      </a:r>
                      <a:endParaRPr lang="en-US" sz="1600" dirty="0"/>
                    </a:p>
                  </a:txBody>
                  <a:tcPr/>
                </a:tc>
                <a:tc>
                  <a:txBody>
                    <a:bodyPr/>
                    <a:lstStyle/>
                    <a:p>
                      <a:r>
                        <a:rPr lang="cs-CZ" sz="1600" dirty="0" smtClean="0"/>
                        <a:t>Normální</a:t>
                      </a:r>
                      <a:endParaRPr lang="en-US" sz="1600" dirty="0"/>
                    </a:p>
                  </a:txBody>
                  <a:tcPr/>
                </a:tc>
                <a:tc>
                  <a:txBody>
                    <a:bodyPr/>
                    <a:lstStyle/>
                    <a:p>
                      <a:r>
                        <a:rPr lang="cs-CZ" sz="1600" dirty="0" smtClean="0"/>
                        <a:t>Někdy</a:t>
                      </a:r>
                      <a:r>
                        <a:rPr lang="cs-CZ" sz="1600" baseline="0" dirty="0" smtClean="0"/>
                        <a:t> poruchy učení a chování.</a:t>
                      </a:r>
                      <a:endParaRPr lang="en-US" sz="1600" dirty="0"/>
                    </a:p>
                  </a:txBody>
                  <a:tcPr/>
                </a:tc>
              </a:tr>
              <a:tr h="370840">
                <a:tc>
                  <a:txBody>
                    <a:bodyPr/>
                    <a:lstStyle/>
                    <a:p>
                      <a:r>
                        <a:rPr lang="cs-CZ" sz="1600" dirty="0" smtClean="0"/>
                        <a:t>Syndrom </a:t>
                      </a:r>
                      <a:r>
                        <a:rPr lang="cs-CZ" sz="1600" dirty="0" err="1" smtClean="0"/>
                        <a:t>XYY</a:t>
                      </a:r>
                      <a:r>
                        <a:rPr lang="cs-CZ" sz="1600" dirty="0" smtClean="0"/>
                        <a:t> (supermuž)</a:t>
                      </a:r>
                      <a:endParaRPr lang="en-US" sz="1600" dirty="0"/>
                    </a:p>
                  </a:txBody>
                  <a:tcPr/>
                </a:tc>
                <a:tc>
                  <a:txBody>
                    <a:bodyPr/>
                    <a:lstStyle/>
                    <a:p>
                      <a:r>
                        <a:rPr lang="cs-CZ" sz="1600" dirty="0" err="1" smtClean="0"/>
                        <a:t>47,XYY</a:t>
                      </a:r>
                      <a:endParaRPr lang="en-US" sz="1600" dirty="0"/>
                    </a:p>
                  </a:txBody>
                  <a:tcPr/>
                </a:tc>
                <a:tc>
                  <a:txBody>
                    <a:bodyPr/>
                    <a:lstStyle/>
                    <a:p>
                      <a:r>
                        <a:rPr lang="cs-CZ" sz="1600" dirty="0" smtClean="0"/>
                        <a:t>0</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smtClean="0"/>
                        <a:t>Vysoký muž</a:t>
                      </a:r>
                      <a:endParaRPr lang="en-US" sz="1600" dirty="0" smtClean="0"/>
                    </a:p>
                    <a:p>
                      <a:endParaRPr lang="en-US" sz="1600" dirty="0"/>
                    </a:p>
                  </a:txBody>
                  <a:tcPr/>
                </a:tc>
                <a:tc>
                  <a:txBody>
                    <a:bodyPr/>
                    <a:lstStyle/>
                    <a:p>
                      <a:r>
                        <a:rPr lang="cs-CZ" sz="1600" dirty="0" smtClean="0"/>
                        <a:t>Normální</a:t>
                      </a:r>
                      <a:endParaRPr lang="en-US" sz="1600" dirty="0"/>
                    </a:p>
                  </a:txBody>
                  <a:tcPr/>
                </a:tc>
                <a:tc>
                  <a:txBody>
                    <a:bodyPr/>
                    <a:lstStyle/>
                    <a:p>
                      <a:r>
                        <a:rPr lang="cs-CZ" sz="1600" dirty="0" smtClean="0"/>
                        <a:t>Normální inteligence, někdy poruchy chování.</a:t>
                      </a:r>
                      <a:endParaRPr lang="en-US" sz="1600" dirty="0"/>
                    </a:p>
                  </a:txBody>
                  <a:tcPr/>
                </a:tc>
              </a:tr>
            </a:tbl>
          </a:graphicData>
        </a:graphic>
      </p:graphicFrame>
      <p:sp>
        <p:nvSpPr>
          <p:cNvPr id="7" name="TextovéPole 6"/>
          <p:cNvSpPr txBox="1"/>
          <p:nvPr/>
        </p:nvSpPr>
        <p:spPr>
          <a:xfrm>
            <a:off x="332910" y="6188926"/>
            <a:ext cx="6858416" cy="430887"/>
          </a:xfrm>
          <a:prstGeom prst="rect">
            <a:avLst/>
          </a:prstGeom>
          <a:noFill/>
        </p:spPr>
        <p:txBody>
          <a:bodyPr wrap="none" rtlCol="0">
            <a:spAutoFit/>
          </a:bodyPr>
          <a:lstStyle/>
          <a:p>
            <a:pPr marL="342900" indent="-342900">
              <a:buFont typeface="Arial" panose="020B0604020202020204" pitchFamily="34" charset="0"/>
              <a:buChar char="•"/>
            </a:pPr>
            <a:r>
              <a:rPr lang="cs-CZ" sz="2200" dirty="0" smtClean="0"/>
              <a:t>Na inaktivovaném X zůstává aktivních asi 10-15% genů. </a:t>
            </a:r>
            <a:endParaRPr lang="en-US" sz="2200" dirty="0" smtClean="0"/>
          </a:p>
        </p:txBody>
      </p:sp>
      <p:sp>
        <p:nvSpPr>
          <p:cNvPr id="4" name="Obdélník 3"/>
          <p:cNvSpPr/>
          <p:nvPr/>
        </p:nvSpPr>
        <p:spPr>
          <a:xfrm>
            <a:off x="313660" y="5447899"/>
            <a:ext cx="8666711"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292804" y="4878407"/>
            <a:ext cx="8666711"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320079" y="4299307"/>
            <a:ext cx="8666711"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7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8"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8285" y="86831"/>
            <a:ext cx="7886700" cy="1325563"/>
          </a:xfrm>
        </p:spPr>
        <p:txBody>
          <a:bodyPr>
            <a:normAutofit/>
          </a:bodyPr>
          <a:lstStyle/>
          <a:p>
            <a:pPr algn="ctr"/>
            <a:r>
              <a:rPr lang="cs-CZ" sz="4000" dirty="0" err="1">
                <a:solidFill>
                  <a:srgbClr val="C00000"/>
                </a:solidFill>
              </a:rPr>
              <a:t>Nondisjunkce</a:t>
            </a:r>
            <a:endParaRPr lang="cs-CZ" sz="4000" dirty="0">
              <a:solidFill>
                <a:srgbClr val="C00000"/>
              </a:solidFill>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77" y="2406798"/>
            <a:ext cx="8515350" cy="3625431"/>
          </a:xfrm>
          <a:prstGeom prst="rect">
            <a:avLst/>
          </a:prstGeom>
        </p:spPr>
      </p:pic>
      <p:sp>
        <p:nvSpPr>
          <p:cNvPr id="4" name="TextovéPole 3"/>
          <p:cNvSpPr txBox="1"/>
          <p:nvPr/>
        </p:nvSpPr>
        <p:spPr>
          <a:xfrm>
            <a:off x="457200" y="1196950"/>
            <a:ext cx="6228372" cy="430887"/>
          </a:xfrm>
          <a:prstGeom prst="rect">
            <a:avLst/>
          </a:prstGeom>
          <a:noFill/>
        </p:spPr>
        <p:txBody>
          <a:bodyPr wrap="none" rtlCol="0">
            <a:spAutoFit/>
          </a:bodyPr>
          <a:lstStyle/>
          <a:p>
            <a:r>
              <a:rPr lang="cs-CZ" sz="2200" dirty="0" smtClean="0"/>
              <a:t>= chyba v rozchodu chromosomů během dělení jádra</a:t>
            </a:r>
          </a:p>
        </p:txBody>
      </p:sp>
      <p:sp>
        <p:nvSpPr>
          <p:cNvPr id="6" name="Obdélník 5"/>
          <p:cNvSpPr/>
          <p:nvPr/>
        </p:nvSpPr>
        <p:spPr>
          <a:xfrm>
            <a:off x="119270" y="2146852"/>
            <a:ext cx="3568147" cy="4214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370983" y="2216426"/>
            <a:ext cx="2494721" cy="4005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816623" y="2216426"/>
            <a:ext cx="2504663" cy="40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153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16836" y="496956"/>
            <a:ext cx="8269356" cy="1661993"/>
          </a:xfrm>
          <a:prstGeom prst="rect">
            <a:avLst/>
          </a:prstGeom>
          <a:noFill/>
        </p:spPr>
        <p:txBody>
          <a:bodyPr wrap="square" rtlCol="0">
            <a:spAutoFit/>
          </a:bodyPr>
          <a:lstStyle/>
          <a:p>
            <a:r>
              <a:rPr lang="cs-CZ" sz="2000" b="1" dirty="0" smtClean="0">
                <a:solidFill>
                  <a:srgbClr val="5A9B2D"/>
                </a:solidFill>
              </a:rPr>
              <a:t>Otázka:</a:t>
            </a:r>
            <a:r>
              <a:rPr lang="cs-CZ" sz="2000" dirty="0" smtClean="0"/>
              <a:t> Bob </a:t>
            </a:r>
            <a:r>
              <a:rPr lang="cs-CZ" sz="2000" dirty="0"/>
              <a:t>má </a:t>
            </a:r>
            <a:r>
              <a:rPr lang="cs-CZ" sz="2000" dirty="0" err="1"/>
              <a:t>Klinefelterův</a:t>
            </a:r>
            <a:r>
              <a:rPr lang="cs-CZ" sz="2000" dirty="0"/>
              <a:t> syndrom (XXY) a je barvoslepý. Jeho rodiče vidí normálně. Předpokládejme, že Bobova chromosomální abnormalita vznikla díky </a:t>
            </a:r>
            <a:r>
              <a:rPr lang="cs-CZ" sz="2000" dirty="0" err="1"/>
              <a:t>nondisjunkci</a:t>
            </a:r>
            <a:r>
              <a:rPr lang="cs-CZ" sz="2000" dirty="0"/>
              <a:t> během meiózy. U kterého rodiče a v kterém meiotickém dělení k </a:t>
            </a:r>
            <a:r>
              <a:rPr lang="cs-CZ" sz="2000" dirty="0" err="1"/>
              <a:t>nondisjunkci</a:t>
            </a:r>
            <a:r>
              <a:rPr lang="cs-CZ" sz="2000" dirty="0"/>
              <a:t> došlo?</a:t>
            </a:r>
          </a:p>
          <a:p>
            <a:endParaRPr lang="cs-CZ" sz="2000" dirty="0" smtClean="0"/>
          </a:p>
        </p:txBody>
      </p:sp>
      <p:sp>
        <p:nvSpPr>
          <p:cNvPr id="2" name="TextovéPole 1"/>
          <p:cNvSpPr txBox="1"/>
          <p:nvPr/>
        </p:nvSpPr>
        <p:spPr>
          <a:xfrm>
            <a:off x="679838" y="2158949"/>
            <a:ext cx="4001492" cy="3170099"/>
          </a:xfrm>
          <a:prstGeom prst="rect">
            <a:avLst/>
          </a:prstGeom>
          <a:noFill/>
        </p:spPr>
        <p:txBody>
          <a:bodyPr wrap="square" rtlCol="0">
            <a:spAutoFit/>
          </a:bodyPr>
          <a:lstStyle/>
          <a:p>
            <a:pPr>
              <a:spcBef>
                <a:spcPts val="1200"/>
              </a:spcBef>
            </a:pPr>
            <a:r>
              <a:rPr lang="cs-CZ" sz="2000" dirty="0" smtClean="0"/>
              <a:t>Jak na to: </a:t>
            </a:r>
          </a:p>
          <a:p>
            <a:pPr marL="342900" indent="-342900">
              <a:spcBef>
                <a:spcPts val="1200"/>
              </a:spcBef>
              <a:buFont typeface="Arial" panose="020B0604020202020204" pitchFamily="34" charset="0"/>
              <a:buChar char="•"/>
            </a:pPr>
            <a:r>
              <a:rPr lang="cs-CZ" sz="2000" dirty="0" smtClean="0"/>
              <a:t>Nakreslím rodokmen.</a:t>
            </a:r>
          </a:p>
          <a:p>
            <a:pPr marL="342900" indent="-342900">
              <a:spcBef>
                <a:spcPts val="1200"/>
              </a:spcBef>
              <a:buFont typeface="Arial" panose="020B0604020202020204" pitchFamily="34" charset="0"/>
              <a:buChar char="•"/>
            </a:pPr>
            <a:r>
              <a:rPr lang="cs-CZ" sz="2000" dirty="0" smtClean="0"/>
              <a:t>Doplním do něj maximum informací z textu. </a:t>
            </a:r>
          </a:p>
          <a:p>
            <a:pPr marL="342900" indent="-342900">
              <a:spcBef>
                <a:spcPts val="1200"/>
              </a:spcBef>
              <a:buFont typeface="Arial" panose="020B0604020202020204" pitchFamily="34" charset="0"/>
              <a:buChar char="•"/>
            </a:pPr>
            <a:r>
              <a:rPr lang="cs-CZ" sz="2000" dirty="0" smtClean="0"/>
              <a:t>Od koho mohl Bob získat barvoslepou alelu? </a:t>
            </a:r>
          </a:p>
          <a:p>
            <a:pPr marL="342900" indent="-342900">
              <a:spcBef>
                <a:spcPts val="1200"/>
              </a:spcBef>
              <a:buFont typeface="Arial" panose="020B0604020202020204" pitchFamily="34" charset="0"/>
              <a:buChar char="•"/>
            </a:pPr>
            <a:r>
              <a:rPr lang="cs-CZ" sz="2000" dirty="0" smtClean="0"/>
              <a:t>Nakreslím si rozchod chromosomu meióze. </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527" y="2709671"/>
            <a:ext cx="1853474" cy="1554215"/>
          </a:xfrm>
          <a:prstGeom prst="rect">
            <a:avLst/>
          </a:prstGeom>
        </p:spPr>
      </p:pic>
      <p:sp>
        <p:nvSpPr>
          <p:cNvPr id="5" name="TextovéPole 4"/>
          <p:cNvSpPr txBox="1"/>
          <p:nvPr/>
        </p:nvSpPr>
        <p:spPr>
          <a:xfrm>
            <a:off x="6958565" y="3743998"/>
            <a:ext cx="978153" cy="523220"/>
          </a:xfrm>
          <a:prstGeom prst="rect">
            <a:avLst/>
          </a:prstGeom>
          <a:noFill/>
        </p:spPr>
        <p:txBody>
          <a:bodyPr wrap="none" rtlCol="0">
            <a:spAutoFit/>
          </a:bodyPr>
          <a:lstStyle/>
          <a:p>
            <a:r>
              <a:rPr lang="cs-CZ" sz="2800" dirty="0" err="1" smtClean="0"/>
              <a:t>X</a:t>
            </a:r>
            <a:r>
              <a:rPr lang="cs-CZ" sz="2800" i="1" baseline="30000" dirty="0" err="1" smtClean="0"/>
              <a:t>d</a:t>
            </a:r>
            <a:r>
              <a:rPr lang="cs-CZ" sz="2800" dirty="0" err="1" smtClean="0"/>
              <a:t>X</a:t>
            </a:r>
            <a:r>
              <a:rPr lang="cs-CZ" sz="2800" i="1" baseline="30000" dirty="0" err="1" smtClean="0"/>
              <a:t>d</a:t>
            </a:r>
            <a:r>
              <a:rPr lang="cs-CZ" sz="2800" dirty="0" err="1" smtClean="0"/>
              <a:t>Y</a:t>
            </a:r>
            <a:endParaRPr lang="cs-CZ" sz="2800" dirty="0" smtClean="0"/>
          </a:p>
        </p:txBody>
      </p:sp>
      <p:sp>
        <p:nvSpPr>
          <p:cNvPr id="10" name="TextovéPole 9"/>
          <p:cNvSpPr txBox="1"/>
          <p:nvPr/>
        </p:nvSpPr>
        <p:spPr>
          <a:xfrm>
            <a:off x="7270341" y="2186451"/>
            <a:ext cx="692818" cy="523220"/>
          </a:xfrm>
          <a:prstGeom prst="rect">
            <a:avLst/>
          </a:prstGeom>
          <a:noFill/>
        </p:spPr>
        <p:txBody>
          <a:bodyPr wrap="none" rtlCol="0">
            <a:spAutoFit/>
          </a:bodyPr>
          <a:lstStyle/>
          <a:p>
            <a:r>
              <a:rPr lang="cs-CZ" sz="2800" dirty="0" smtClean="0"/>
              <a:t>X</a:t>
            </a:r>
            <a:r>
              <a:rPr lang="cs-CZ" sz="2800" i="1" baseline="30000" dirty="0" smtClean="0"/>
              <a:t>D</a:t>
            </a:r>
            <a:r>
              <a:rPr lang="cs-CZ" sz="2800" dirty="0" smtClean="0"/>
              <a:t>Y</a:t>
            </a:r>
          </a:p>
        </p:txBody>
      </p:sp>
      <p:sp>
        <p:nvSpPr>
          <p:cNvPr id="11" name="TextovéPole 10"/>
          <p:cNvSpPr txBox="1"/>
          <p:nvPr/>
        </p:nvSpPr>
        <p:spPr>
          <a:xfrm>
            <a:off x="5426707" y="2186451"/>
            <a:ext cx="851515" cy="523220"/>
          </a:xfrm>
          <a:prstGeom prst="rect">
            <a:avLst/>
          </a:prstGeom>
          <a:noFill/>
        </p:spPr>
        <p:txBody>
          <a:bodyPr wrap="none" rtlCol="0">
            <a:spAutoFit/>
          </a:bodyPr>
          <a:lstStyle/>
          <a:p>
            <a:r>
              <a:rPr lang="cs-CZ" sz="2800" dirty="0" err="1" smtClean="0"/>
              <a:t>X</a:t>
            </a:r>
            <a:r>
              <a:rPr lang="cs-CZ" sz="2800" i="1" baseline="30000" dirty="0" err="1" smtClean="0"/>
              <a:t>D</a:t>
            </a:r>
            <a:r>
              <a:rPr lang="cs-CZ" sz="2800" dirty="0" err="1" smtClean="0"/>
              <a:t>X</a:t>
            </a:r>
            <a:r>
              <a:rPr lang="cs-CZ" sz="2800" i="1" baseline="30000" dirty="0" err="1" smtClean="0"/>
              <a:t>d</a:t>
            </a:r>
            <a:endParaRPr lang="cs-CZ" sz="2800" dirty="0" smtClean="0"/>
          </a:p>
        </p:txBody>
      </p:sp>
      <p:sp>
        <p:nvSpPr>
          <p:cNvPr id="12" name="Ovál 11"/>
          <p:cNvSpPr/>
          <p:nvPr/>
        </p:nvSpPr>
        <p:spPr>
          <a:xfrm>
            <a:off x="5239810" y="1997765"/>
            <a:ext cx="1348454" cy="13914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4698214" y="4780988"/>
            <a:ext cx="3780100" cy="769441"/>
          </a:xfrm>
          <a:prstGeom prst="rect">
            <a:avLst/>
          </a:prstGeom>
          <a:noFill/>
        </p:spPr>
        <p:txBody>
          <a:bodyPr wrap="square" rtlCol="0">
            <a:spAutoFit/>
          </a:bodyPr>
          <a:lstStyle/>
          <a:p>
            <a:r>
              <a:rPr lang="cs-CZ" sz="2200" dirty="0" smtClean="0"/>
              <a:t>Alela způsobující daltonismus přišla od matky. </a:t>
            </a:r>
          </a:p>
        </p:txBody>
      </p:sp>
    </p:spTree>
    <p:extLst>
      <p:ext uri="{BB962C8B-B14F-4D97-AF65-F5344CB8AC3E}">
        <p14:creationId xmlns:p14="http://schemas.microsoft.com/office/powerpoint/2010/main" val="252295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366" y="511839"/>
            <a:ext cx="6678896" cy="4726084"/>
          </a:xfrm>
          <a:prstGeom prst="rect">
            <a:avLst/>
          </a:prstGeom>
        </p:spPr>
      </p:pic>
      <p:sp>
        <p:nvSpPr>
          <p:cNvPr id="6" name="Obdélník 5"/>
          <p:cNvSpPr/>
          <p:nvPr/>
        </p:nvSpPr>
        <p:spPr>
          <a:xfrm>
            <a:off x="1073427" y="3866321"/>
            <a:ext cx="2991677" cy="1411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073427" y="2226365"/>
            <a:ext cx="2882347"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4780524" y="3826565"/>
            <a:ext cx="2991677" cy="1411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4770585" y="2226365"/>
            <a:ext cx="2882347"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292087" y="437322"/>
            <a:ext cx="2584174" cy="1789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4919671" y="472083"/>
            <a:ext cx="2584174" cy="1789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715618" y="5615608"/>
            <a:ext cx="4896469" cy="430887"/>
          </a:xfrm>
          <a:prstGeom prst="rect">
            <a:avLst/>
          </a:prstGeom>
          <a:noFill/>
        </p:spPr>
        <p:txBody>
          <a:bodyPr wrap="none" rtlCol="0">
            <a:spAutoFit/>
          </a:bodyPr>
          <a:lstStyle/>
          <a:p>
            <a:r>
              <a:rPr lang="cs-CZ" sz="2200" dirty="0" smtClean="0">
                <a:solidFill>
                  <a:srgbClr val="FF0000"/>
                </a:solidFill>
              </a:rPr>
              <a:t>K </a:t>
            </a:r>
            <a:r>
              <a:rPr lang="cs-CZ" sz="2200" dirty="0" err="1" smtClean="0">
                <a:solidFill>
                  <a:srgbClr val="FF0000"/>
                </a:solidFill>
              </a:rPr>
              <a:t>nondisjunkci</a:t>
            </a:r>
            <a:r>
              <a:rPr lang="cs-CZ" sz="2200" dirty="0" smtClean="0">
                <a:solidFill>
                  <a:srgbClr val="FF0000"/>
                </a:solidFill>
              </a:rPr>
              <a:t> došlo v meióze II u matky. </a:t>
            </a:r>
          </a:p>
        </p:txBody>
      </p:sp>
      <p:sp>
        <p:nvSpPr>
          <p:cNvPr id="13" name="Ovál 12"/>
          <p:cNvSpPr/>
          <p:nvPr/>
        </p:nvSpPr>
        <p:spPr>
          <a:xfrm>
            <a:off x="6977370" y="4000474"/>
            <a:ext cx="944018" cy="13119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367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normAutofit/>
          </a:bodyPr>
          <a:lstStyle/>
          <a:p>
            <a:pPr eaLnBrk="1" hangingPunct="1"/>
            <a:r>
              <a:rPr lang="cs-CZ" altLang="cs-CZ" sz="4000" dirty="0" err="1">
                <a:solidFill>
                  <a:srgbClr val="C00000"/>
                </a:solidFill>
              </a:rPr>
              <a:t>Haplodiploidie</a:t>
            </a:r>
            <a:endParaRPr lang="cs-CZ" altLang="cs-CZ" sz="4000" dirty="0">
              <a:solidFill>
                <a:srgbClr val="C00000"/>
              </a:solidFill>
            </a:endParaRPr>
          </a:p>
        </p:txBody>
      </p:sp>
      <p:sp>
        <p:nvSpPr>
          <p:cNvPr id="29700" name="Obdélník 1"/>
          <p:cNvSpPr>
            <a:spLocks noChangeArrowheads="1"/>
          </p:cNvSpPr>
          <p:nvPr/>
        </p:nvSpPr>
        <p:spPr bwMode="auto">
          <a:xfrm>
            <a:off x="323850" y="1700213"/>
            <a:ext cx="6048375"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spcAft>
                <a:spcPts val="3000"/>
              </a:spcAft>
              <a:buFont typeface="Arial" pitchFamily="34" charset="0"/>
              <a:buChar char="•"/>
              <a:defRPr/>
            </a:pPr>
            <a:r>
              <a:rPr lang="cs-CZ" sz="2200" dirty="0" err="1"/>
              <a:t>Haplodiploidie</a:t>
            </a:r>
            <a:r>
              <a:rPr lang="cs-CZ" sz="2200" dirty="0"/>
              <a:t> = pohlaví determinováno počtem chromosom</a:t>
            </a:r>
            <a:r>
              <a:rPr lang="en-US" sz="2200" dirty="0"/>
              <a:t>o</a:t>
            </a:r>
            <a:r>
              <a:rPr lang="cs-CZ" sz="2200" dirty="0" err="1"/>
              <a:t>vých</a:t>
            </a:r>
            <a:r>
              <a:rPr lang="cs-CZ" sz="2200" dirty="0"/>
              <a:t> sad (samice </a:t>
            </a:r>
            <a:r>
              <a:rPr lang="cs-CZ" sz="2200" dirty="0" err="1"/>
              <a:t>2n</a:t>
            </a:r>
            <a:r>
              <a:rPr lang="cs-CZ" sz="2200" dirty="0"/>
              <a:t>, samci </a:t>
            </a:r>
            <a:r>
              <a:rPr lang="cs-CZ" sz="2200" dirty="0" err="1"/>
              <a:t>1n</a:t>
            </a:r>
            <a:r>
              <a:rPr lang="cs-CZ" sz="2200" dirty="0" smtClean="0"/>
              <a:t>).</a:t>
            </a:r>
            <a:endParaRPr lang="cs-CZ" sz="2200" dirty="0"/>
          </a:p>
          <a:p>
            <a:pPr marL="342900" indent="-342900" eaLnBrk="1" hangingPunct="1">
              <a:spcAft>
                <a:spcPts val="3000"/>
              </a:spcAft>
              <a:buFont typeface="Arial" pitchFamily="34" charset="0"/>
              <a:buChar char="•"/>
              <a:defRPr/>
            </a:pPr>
            <a:r>
              <a:rPr lang="en-US" sz="2200" dirty="0" err="1"/>
              <a:t>Matka</a:t>
            </a:r>
            <a:r>
              <a:rPr lang="en-US" sz="2200" dirty="0"/>
              <a:t> </a:t>
            </a:r>
            <a:r>
              <a:rPr lang="en-US" sz="2200" dirty="0" err="1"/>
              <a:t>reguluje</a:t>
            </a:r>
            <a:r>
              <a:rPr lang="en-US" sz="2200" dirty="0"/>
              <a:t> </a:t>
            </a:r>
            <a:r>
              <a:rPr lang="en-US" sz="2200" dirty="0" err="1"/>
              <a:t>pohlav</a:t>
            </a:r>
            <a:r>
              <a:rPr lang="cs-CZ" sz="2200" dirty="0"/>
              <a:t>í svých dětí oplozením/neoplozením </a:t>
            </a:r>
            <a:r>
              <a:rPr lang="cs-CZ" sz="2200" dirty="0" smtClean="0"/>
              <a:t>vajíčka.</a:t>
            </a:r>
            <a:endParaRPr lang="cs-CZ" sz="2200" dirty="0"/>
          </a:p>
          <a:p>
            <a:pPr marL="342900" indent="-342900" eaLnBrk="1" hangingPunct="1">
              <a:spcAft>
                <a:spcPts val="3000"/>
              </a:spcAft>
              <a:buFont typeface="Arial" pitchFamily="34" charset="0"/>
              <a:buChar char="•"/>
              <a:defRPr/>
            </a:pPr>
            <a:r>
              <a:rPr lang="cs-CZ" sz="2200" dirty="0"/>
              <a:t>Vznikla nezávisle </a:t>
            </a:r>
            <a:r>
              <a:rPr lang="cs-CZ" sz="2200" dirty="0" err="1"/>
              <a:t>20x</a:t>
            </a:r>
            <a:r>
              <a:rPr lang="cs-CZ" sz="2200" dirty="0"/>
              <a:t>, z toho u hmyzu </a:t>
            </a:r>
            <a:r>
              <a:rPr lang="cs-CZ" sz="2200" dirty="0" err="1" smtClean="0"/>
              <a:t>10x</a:t>
            </a:r>
            <a:r>
              <a:rPr lang="cs-CZ" sz="2200" dirty="0" smtClean="0"/>
              <a:t>.</a:t>
            </a:r>
            <a:endParaRPr lang="cs-CZ" sz="2200" dirty="0"/>
          </a:p>
          <a:p>
            <a:pPr marL="342900" indent="-342900" eaLnBrk="1" hangingPunct="1">
              <a:spcAft>
                <a:spcPts val="3000"/>
              </a:spcAft>
              <a:buFont typeface="Arial" pitchFamily="34" charset="0"/>
              <a:buChar char="•"/>
              <a:defRPr/>
            </a:pP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velk</a:t>
            </a:r>
            <a:r>
              <a:rPr lang="cs-CZ" sz="2200" dirty="0" smtClean="0">
                <a:sym typeface="Wingdings" panose="05000000000000000000" pitchFamily="2" charset="2"/>
              </a:rPr>
              <a:t>é množství</a:t>
            </a:r>
            <a:r>
              <a:rPr lang="cs-CZ" sz="2200" dirty="0" smtClean="0"/>
              <a:t> </a:t>
            </a:r>
            <a:r>
              <a:rPr lang="cs-CZ" sz="2200" dirty="0"/>
              <a:t>živočišných druhů se množí </a:t>
            </a:r>
            <a:r>
              <a:rPr lang="cs-CZ" sz="2200" dirty="0" err="1"/>
              <a:t>haplodiploidně</a:t>
            </a:r>
            <a:r>
              <a:rPr lang="cs-CZ" sz="2200" dirty="0"/>
              <a:t> (jen </a:t>
            </a:r>
            <a:r>
              <a:rPr lang="cs-CZ" sz="2200" dirty="0" err="1"/>
              <a:t>Hymenoptera</a:t>
            </a:r>
            <a:r>
              <a:rPr lang="cs-CZ" sz="2200" dirty="0"/>
              <a:t> mají </a:t>
            </a:r>
            <a:r>
              <a:rPr lang="cs-CZ" sz="2200" dirty="0" smtClean="0"/>
              <a:t>200 </a:t>
            </a:r>
            <a:r>
              <a:rPr lang="cs-CZ" sz="2200" dirty="0"/>
              <a:t>000 druhů</a:t>
            </a:r>
            <a:r>
              <a:rPr lang="cs-CZ" sz="2200" dirty="0" smtClean="0"/>
              <a:t>)</a:t>
            </a:r>
            <a:endParaRPr lang="cs-CZ" sz="2200" dirty="0"/>
          </a:p>
        </p:txBody>
      </p:sp>
      <p:pic>
        <p:nvPicPr>
          <p:cNvPr id="6" name="Picture 19" descr="Thysanopt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319" y="5416550"/>
            <a:ext cx="1239837"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441" y="5420243"/>
            <a:ext cx="1158875"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3144" y="4494263"/>
            <a:ext cx="12430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descr="Image result for a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2258" y="2702356"/>
            <a:ext cx="1564781" cy="987633"/>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Image result for honey be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9500" y="584803"/>
            <a:ext cx="1932005" cy="1305685"/>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Image result for was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311919" y="1890488"/>
            <a:ext cx="1365460" cy="86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76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0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7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6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Image result for honey b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5716" y="229344"/>
            <a:ext cx="2337913" cy="1580005"/>
          </a:xfrm>
          <a:prstGeom prst="rect">
            <a:avLst/>
          </a:prstGeom>
          <a:noFill/>
          <a:extLst>
            <a:ext uri="{909E8E84-426E-40DD-AFC4-6F175D3DCCD1}">
              <a14:hiddenFill xmlns:a14="http://schemas.microsoft.com/office/drawing/2010/main">
                <a:solidFill>
                  <a:srgbClr val="FFFFFF"/>
                </a:solidFill>
              </a14:hiddenFill>
            </a:ext>
          </a:extLst>
        </p:spPr>
      </p:pic>
      <p:sp>
        <p:nvSpPr>
          <p:cNvPr id="43012" name="Rectangle 2"/>
          <p:cNvSpPr>
            <a:spLocks noGrp="1" noChangeArrowheads="1"/>
          </p:cNvSpPr>
          <p:nvPr>
            <p:ph type="title" idx="4294967295"/>
          </p:nvPr>
        </p:nvSpPr>
        <p:spPr>
          <a:xfrm>
            <a:off x="244184" y="209466"/>
            <a:ext cx="6821184" cy="1325563"/>
          </a:xfrm>
        </p:spPr>
        <p:txBody>
          <a:bodyPr vert="horz" lIns="91440" tIns="45720" rIns="91440" bIns="45720" rtlCol="0" anchor="ctr">
            <a:normAutofit/>
          </a:bodyPr>
          <a:lstStyle/>
          <a:p>
            <a:pPr algn="ctr"/>
            <a:r>
              <a:rPr lang="cs-CZ" altLang="cs-CZ" sz="3600" dirty="0">
                <a:solidFill>
                  <a:srgbClr val="C00000"/>
                </a:solidFill>
              </a:rPr>
              <a:t> Komplementární determinace pohlaví u včely (</a:t>
            </a:r>
            <a:r>
              <a:rPr lang="cs-CZ" altLang="cs-CZ" sz="3600" i="1" dirty="0" err="1">
                <a:solidFill>
                  <a:srgbClr val="C00000"/>
                </a:solidFill>
              </a:rPr>
              <a:t>Apis</a:t>
            </a:r>
            <a:r>
              <a:rPr lang="cs-CZ" altLang="cs-CZ" sz="3600" i="1" dirty="0">
                <a:solidFill>
                  <a:srgbClr val="C00000"/>
                </a:solidFill>
              </a:rPr>
              <a:t> </a:t>
            </a:r>
            <a:r>
              <a:rPr lang="cs-CZ" altLang="cs-CZ" sz="3600" i="1" dirty="0" err="1">
                <a:solidFill>
                  <a:srgbClr val="C00000"/>
                </a:solidFill>
              </a:rPr>
              <a:t>mellifera</a:t>
            </a:r>
            <a:r>
              <a:rPr lang="cs-CZ" altLang="cs-CZ" sz="3600" dirty="0">
                <a:solidFill>
                  <a:srgbClr val="C00000"/>
                </a:solidFill>
              </a:rPr>
              <a:t>) </a:t>
            </a:r>
          </a:p>
        </p:txBody>
      </p:sp>
      <p:graphicFrame>
        <p:nvGraphicFramePr>
          <p:cNvPr id="26636" name="Object 12"/>
          <p:cNvGraphicFramePr>
            <a:graphicFrameLocks noChangeAspect="1"/>
          </p:cNvGraphicFramePr>
          <p:nvPr>
            <p:extLst/>
          </p:nvPr>
        </p:nvGraphicFramePr>
        <p:xfrm>
          <a:off x="8083743" y="5109271"/>
          <a:ext cx="396875" cy="688975"/>
        </p:xfrm>
        <a:graphic>
          <a:graphicData uri="http://schemas.openxmlformats.org/presentationml/2006/ole">
            <mc:AlternateContent xmlns:mc="http://schemas.openxmlformats.org/markup-compatibility/2006">
              <mc:Choice xmlns:v="urn:schemas-microsoft-com:vml" Requires="v">
                <p:oleObj spid="_x0000_s28715" name="CorelDRAW" r:id="rId5" imgW="877519" imgH="1521866" progId="CorelDRAW.Graphic.11">
                  <p:embed/>
                </p:oleObj>
              </mc:Choice>
              <mc:Fallback>
                <p:oleObj name="CorelDRAW" r:id="rId5" imgW="877519" imgH="1521866" progId="CorelDRAW.Graphic.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3743" y="5109271"/>
                        <a:ext cx="3968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8" name="Text Box 13"/>
          <p:cNvSpPr txBox="1">
            <a:spLocks noChangeArrowheads="1"/>
          </p:cNvSpPr>
          <p:nvPr/>
        </p:nvSpPr>
        <p:spPr bwMode="auto">
          <a:xfrm>
            <a:off x="560580" y="1750832"/>
            <a:ext cx="7920038"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spcBef>
                <a:spcPts val="1200"/>
              </a:spcBef>
            </a:pPr>
            <a:r>
              <a:rPr lang="cs-CZ" altLang="cs-CZ" sz="2200" dirty="0">
                <a:latin typeface="+mn-lt"/>
              </a:rPr>
              <a:t>Pohlaví u včely určeno alelami genu </a:t>
            </a:r>
            <a:r>
              <a:rPr lang="cs-CZ" altLang="cs-CZ" sz="2200" i="1" dirty="0" err="1">
                <a:latin typeface="+mn-lt"/>
              </a:rPr>
              <a:t>csd</a:t>
            </a:r>
            <a:r>
              <a:rPr lang="cs-CZ" altLang="cs-CZ" sz="2200" i="1" dirty="0">
                <a:latin typeface="+mn-lt"/>
              </a:rPr>
              <a:t> </a:t>
            </a:r>
            <a:r>
              <a:rPr lang="cs-CZ" altLang="cs-CZ" sz="2200" dirty="0">
                <a:latin typeface="+mn-lt"/>
              </a:rPr>
              <a:t>(</a:t>
            </a:r>
            <a:r>
              <a:rPr lang="cs-CZ" altLang="cs-CZ" sz="2200" i="1" dirty="0" err="1">
                <a:latin typeface="+mn-lt"/>
              </a:rPr>
              <a:t>complementary</a:t>
            </a:r>
            <a:r>
              <a:rPr lang="cs-CZ" altLang="cs-CZ" sz="2200" i="1" dirty="0">
                <a:latin typeface="+mn-lt"/>
              </a:rPr>
              <a:t> sex </a:t>
            </a:r>
            <a:r>
              <a:rPr lang="cs-CZ" altLang="cs-CZ" sz="2200" i="1" dirty="0" err="1">
                <a:latin typeface="+mn-lt"/>
              </a:rPr>
              <a:t>determiner</a:t>
            </a:r>
            <a:r>
              <a:rPr lang="cs-CZ" altLang="cs-CZ" sz="2200" dirty="0">
                <a:latin typeface="+mn-lt"/>
              </a:rPr>
              <a:t>) </a:t>
            </a:r>
            <a:endParaRPr lang="cs-CZ" altLang="cs-CZ" sz="2200" dirty="0" smtClean="0">
              <a:latin typeface="+mn-lt"/>
            </a:endParaRPr>
          </a:p>
          <a:p>
            <a:pPr marL="342900" indent="-342900">
              <a:spcBef>
                <a:spcPts val="1200"/>
              </a:spcBef>
            </a:pPr>
            <a:r>
              <a:rPr lang="cs-CZ" altLang="en-US" sz="2200" dirty="0">
                <a:latin typeface="+mn-lt"/>
              </a:rPr>
              <a:t>19 alel =171 heterozygotních kombinací</a:t>
            </a:r>
          </a:p>
          <a:p>
            <a:pPr marL="342900" indent="-342900">
              <a:spcBef>
                <a:spcPts val="1200"/>
              </a:spcBef>
            </a:pPr>
            <a:r>
              <a:rPr lang="cs-CZ" altLang="en-US" sz="2200" dirty="0">
                <a:latin typeface="+mn-lt"/>
              </a:rPr>
              <a:t>Exprese u obou pohlaví x pouze dimer z různých proteinů je funkční </a:t>
            </a:r>
          </a:p>
          <a:p>
            <a:pPr marL="342900" indent="-342900">
              <a:spcBef>
                <a:spcPts val="1200"/>
              </a:spcBef>
            </a:pPr>
            <a:endParaRPr lang="cs-CZ" altLang="cs-CZ" sz="2200" dirty="0">
              <a:latin typeface="+mn-lt"/>
            </a:endParaRPr>
          </a:p>
          <a:p>
            <a:pPr marL="342900" indent="-342900">
              <a:spcBef>
                <a:spcPts val="1200"/>
              </a:spcBef>
            </a:pPr>
            <a:endParaRPr lang="cs-CZ" altLang="cs-CZ" sz="2200" dirty="0">
              <a:latin typeface="+mn-lt"/>
            </a:endParaRPr>
          </a:p>
        </p:txBody>
      </p:sp>
      <p:sp>
        <p:nvSpPr>
          <p:cNvPr id="26638" name="Text Box 14"/>
          <p:cNvSpPr txBox="1">
            <a:spLocks noChangeArrowheads="1"/>
          </p:cNvSpPr>
          <p:nvPr/>
        </p:nvSpPr>
        <p:spPr bwMode="auto">
          <a:xfrm>
            <a:off x="1243205" y="5396608"/>
            <a:ext cx="1819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2000">
                <a:latin typeface="Calibri" pitchFamily="34" charset="0"/>
              </a:rPr>
              <a:t>2n heterozygot = samička</a:t>
            </a:r>
          </a:p>
        </p:txBody>
      </p:sp>
      <p:sp>
        <p:nvSpPr>
          <p:cNvPr id="26639" name="Text Box 15"/>
          <p:cNvSpPr txBox="1">
            <a:spLocks noChangeArrowheads="1"/>
          </p:cNvSpPr>
          <p:nvPr/>
        </p:nvSpPr>
        <p:spPr bwMode="auto">
          <a:xfrm>
            <a:off x="3546668" y="5396608"/>
            <a:ext cx="159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a:latin typeface="Calibri" pitchFamily="34" charset="0"/>
              </a:rPr>
              <a:t>1n = sameček</a:t>
            </a:r>
          </a:p>
        </p:txBody>
      </p:sp>
      <p:sp>
        <p:nvSpPr>
          <p:cNvPr id="26640" name="Text Box 16"/>
          <p:cNvSpPr txBox="1">
            <a:spLocks noChangeArrowheads="1"/>
          </p:cNvSpPr>
          <p:nvPr/>
        </p:nvSpPr>
        <p:spPr bwMode="auto">
          <a:xfrm>
            <a:off x="5685352" y="5396608"/>
            <a:ext cx="1819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2000">
                <a:latin typeface="Calibri" pitchFamily="34" charset="0"/>
              </a:rPr>
              <a:t>2n homozygot = sameček</a:t>
            </a:r>
          </a:p>
        </p:txBody>
      </p:sp>
      <p:sp>
        <p:nvSpPr>
          <p:cNvPr id="26641" name="AutoShape 17"/>
          <p:cNvSpPr>
            <a:spLocks noChangeArrowheads="1"/>
          </p:cNvSpPr>
          <p:nvPr/>
        </p:nvSpPr>
        <p:spPr bwMode="auto">
          <a:xfrm>
            <a:off x="7507480" y="5685533"/>
            <a:ext cx="431800" cy="142875"/>
          </a:xfrm>
          <a:prstGeom prst="rightArrow">
            <a:avLst>
              <a:gd name="adj1" fmla="val 50000"/>
              <a:gd name="adj2" fmla="val 75556"/>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latin typeface="Calibri" pitchFamily="34" charset="0"/>
            </a:endParaRPr>
          </a:p>
        </p:txBody>
      </p:sp>
      <p:pic>
        <p:nvPicPr>
          <p:cNvPr id="2" name="Obráze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3638" y="4101208"/>
            <a:ext cx="268224" cy="1021080"/>
          </a:xfrm>
          <a:prstGeom prst="rect">
            <a:avLst/>
          </a:prstGeom>
        </p:spPr>
      </p:pic>
      <p:pic>
        <p:nvPicPr>
          <p:cNvPr id="3" name="Obráze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0191" y="4101208"/>
            <a:ext cx="268224" cy="1021080"/>
          </a:xfrm>
          <a:prstGeom prst="rect">
            <a:avLst/>
          </a:prstGeom>
        </p:spPr>
      </p:pic>
      <p:pic>
        <p:nvPicPr>
          <p:cNvPr id="15" name="Obrázek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0003" y="4101208"/>
            <a:ext cx="268224" cy="1021080"/>
          </a:xfrm>
          <a:prstGeom prst="rect">
            <a:avLst/>
          </a:prstGeom>
        </p:spPr>
      </p:pic>
      <p:pic>
        <p:nvPicPr>
          <p:cNvPr id="16" name="Obráze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5177" y="4101208"/>
            <a:ext cx="268224" cy="1021080"/>
          </a:xfrm>
          <a:prstGeom prst="rect">
            <a:avLst/>
          </a:prstGeom>
        </p:spPr>
      </p:pic>
      <p:pic>
        <p:nvPicPr>
          <p:cNvPr id="17" name="Obráze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7864" y="4094855"/>
            <a:ext cx="268224" cy="1021080"/>
          </a:xfrm>
          <a:prstGeom prst="rect">
            <a:avLst/>
          </a:prstGeom>
        </p:spPr>
      </p:pic>
    </p:spTree>
    <p:extLst>
      <p:ext uri="{BB962C8B-B14F-4D97-AF65-F5344CB8AC3E}">
        <p14:creationId xmlns:p14="http://schemas.microsoft.com/office/powerpoint/2010/main" val="38377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6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6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8" grpId="0"/>
      <p:bldP spid="26639" grpId="0"/>
      <p:bldP spid="26640" grpId="0"/>
      <p:bldP spid="2664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0" name="Text Box 22"/>
          <p:cNvSpPr txBox="1">
            <a:spLocks noChangeArrowheads="1"/>
          </p:cNvSpPr>
          <p:nvPr/>
        </p:nvSpPr>
        <p:spPr bwMode="auto">
          <a:xfrm>
            <a:off x="6977625" y="5815651"/>
            <a:ext cx="18085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dirty="0">
                <a:latin typeface="Calibri" pitchFamily="34" charset="0"/>
              </a:rPr>
              <a:t>½ 2n potomků</a:t>
            </a:r>
          </a:p>
          <a:p>
            <a:pPr eaLnBrk="1" hangingPunct="1">
              <a:spcBef>
                <a:spcPct val="0"/>
              </a:spcBef>
              <a:buFontTx/>
              <a:buNone/>
            </a:pPr>
            <a:r>
              <a:rPr lang="cs-CZ" altLang="cs-CZ" sz="2000" dirty="0">
                <a:latin typeface="Calibri" pitchFamily="34" charset="0"/>
              </a:rPr>
              <a:t> </a:t>
            </a:r>
            <a:r>
              <a:rPr lang="cs-CZ" altLang="cs-CZ" sz="2000" dirty="0" smtClean="0">
                <a:latin typeface="Calibri" pitchFamily="34" charset="0"/>
              </a:rPr>
              <a:t>diploidní samci</a:t>
            </a:r>
            <a:endParaRPr lang="cs-CZ" altLang="cs-CZ" sz="2000" dirty="0">
              <a:latin typeface="Calibri" pitchFamily="34" charset="0"/>
            </a:endParaRPr>
          </a:p>
        </p:txBody>
      </p:sp>
      <p:sp>
        <p:nvSpPr>
          <p:cNvPr id="27671" name="Oval 23"/>
          <p:cNvSpPr>
            <a:spLocks noChangeArrowheads="1"/>
          </p:cNvSpPr>
          <p:nvPr/>
        </p:nvSpPr>
        <p:spPr bwMode="auto">
          <a:xfrm>
            <a:off x="7202229" y="4372603"/>
            <a:ext cx="1025121" cy="1279744"/>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3" name="TextovéPole 2"/>
          <p:cNvSpPr txBox="1"/>
          <p:nvPr/>
        </p:nvSpPr>
        <p:spPr>
          <a:xfrm>
            <a:off x="610498" y="1656437"/>
            <a:ext cx="3374065" cy="769441"/>
          </a:xfrm>
          <a:prstGeom prst="rect">
            <a:avLst/>
          </a:prstGeom>
          <a:noFill/>
        </p:spPr>
        <p:txBody>
          <a:bodyPr wrap="none" rtlCol="0">
            <a:spAutoFit/>
          </a:bodyPr>
          <a:lstStyle/>
          <a:p>
            <a:pPr algn="ctr"/>
            <a:r>
              <a:rPr lang="cs-CZ" sz="2200" b="1" dirty="0" smtClean="0"/>
              <a:t>Královna oplozena samcem</a:t>
            </a:r>
          </a:p>
          <a:p>
            <a:pPr algn="ctr"/>
            <a:r>
              <a:rPr lang="cs-CZ" sz="2200" b="1" dirty="0" smtClean="0"/>
              <a:t>s jinou alelou</a:t>
            </a:r>
            <a:endParaRPr lang="en-US" sz="2200" b="1" dirty="0" smtClean="0"/>
          </a:p>
        </p:txBody>
      </p:sp>
      <p:sp>
        <p:nvSpPr>
          <p:cNvPr id="21" name="TextovéPole 20"/>
          <p:cNvSpPr txBox="1"/>
          <p:nvPr/>
        </p:nvSpPr>
        <p:spPr>
          <a:xfrm>
            <a:off x="5083382" y="1665755"/>
            <a:ext cx="3374065" cy="769441"/>
          </a:xfrm>
          <a:prstGeom prst="rect">
            <a:avLst/>
          </a:prstGeom>
          <a:noFill/>
        </p:spPr>
        <p:txBody>
          <a:bodyPr wrap="none" rtlCol="0">
            <a:spAutoFit/>
          </a:bodyPr>
          <a:lstStyle/>
          <a:p>
            <a:pPr algn="ctr"/>
            <a:r>
              <a:rPr lang="cs-CZ" sz="2200" b="1" dirty="0" smtClean="0"/>
              <a:t>Královna oplozena samcem</a:t>
            </a:r>
          </a:p>
          <a:p>
            <a:pPr algn="ctr"/>
            <a:r>
              <a:rPr lang="cs-CZ" sz="2200" b="1" dirty="0" smtClean="0"/>
              <a:t>se stejnou alelou</a:t>
            </a:r>
            <a:endParaRPr lang="en-US" sz="2200" b="1" dirty="0" smtClean="0"/>
          </a:p>
        </p:txBody>
      </p:sp>
      <p:pic>
        <p:nvPicPr>
          <p:cNvPr id="11" name="Picture 8" descr="Image result for honey b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5716" y="229344"/>
            <a:ext cx="2337913" cy="15800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a:xfrm>
            <a:off x="244184" y="209466"/>
            <a:ext cx="68211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600" smtClean="0">
                <a:solidFill>
                  <a:srgbClr val="C00000"/>
                </a:solidFill>
              </a:rPr>
              <a:t> Komplementární determinace pohlaví u včely (</a:t>
            </a:r>
            <a:r>
              <a:rPr lang="cs-CZ" altLang="cs-CZ" sz="3600" i="1" smtClean="0">
                <a:solidFill>
                  <a:srgbClr val="C00000"/>
                </a:solidFill>
              </a:rPr>
              <a:t>Apis mellifera</a:t>
            </a:r>
            <a:r>
              <a:rPr lang="cs-CZ" altLang="cs-CZ" sz="3600" smtClean="0">
                <a:solidFill>
                  <a:srgbClr val="C00000"/>
                </a:solidFill>
              </a:rPr>
              <a:t>) </a:t>
            </a:r>
            <a:endParaRPr lang="cs-CZ" altLang="cs-CZ" sz="3600" dirty="0">
              <a:solidFill>
                <a:srgbClr val="C00000"/>
              </a:solidFill>
            </a:endParaRPr>
          </a:p>
        </p:txBody>
      </p:sp>
      <p:grpSp>
        <p:nvGrpSpPr>
          <p:cNvPr id="10" name="Skupina 9"/>
          <p:cNvGrpSpPr/>
          <p:nvPr/>
        </p:nvGrpSpPr>
        <p:grpSpPr>
          <a:xfrm>
            <a:off x="481897" y="2751125"/>
            <a:ext cx="3462558" cy="3189268"/>
            <a:chOff x="155975" y="3012839"/>
            <a:chExt cx="3944595" cy="3633259"/>
          </a:xfrm>
        </p:grpSpPr>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28" y="5182152"/>
              <a:ext cx="268224" cy="1021080"/>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8735" y="3694762"/>
              <a:ext cx="268224" cy="1021080"/>
            </a:xfrm>
            <a:prstGeom prst="rect">
              <a:avLst/>
            </a:prstGeom>
          </p:spPr>
        </p:pic>
        <p:pic>
          <p:nvPicPr>
            <p:cNvPr id="5" name="Obráze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275" y="3694762"/>
              <a:ext cx="268224" cy="1021080"/>
            </a:xfrm>
            <a:prstGeom prst="rect">
              <a:avLst/>
            </a:prstGeom>
          </p:spPr>
        </p:pic>
        <p:cxnSp>
          <p:nvCxnSpPr>
            <p:cNvPr id="7" name="Přímá spojnice 6"/>
            <p:cNvCxnSpPr/>
            <p:nvPr/>
          </p:nvCxnSpPr>
          <p:spPr>
            <a:xfrm>
              <a:off x="1540565" y="3540429"/>
              <a:ext cx="0" cy="2939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a:off x="2835965" y="3544791"/>
              <a:ext cx="0" cy="2939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4098234" y="3540429"/>
              <a:ext cx="0" cy="2939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H="1">
              <a:off x="677649" y="4870174"/>
              <a:ext cx="3420585" cy="33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Obráze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9236" y="5182152"/>
              <a:ext cx="268224" cy="1021080"/>
            </a:xfrm>
            <a:prstGeom prst="rect">
              <a:avLst/>
            </a:prstGeom>
          </p:spPr>
        </p:pic>
        <p:pic>
          <p:nvPicPr>
            <p:cNvPr id="26" name="Obrázek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5641" y="5182152"/>
              <a:ext cx="268224" cy="1021080"/>
            </a:xfrm>
            <a:prstGeom prst="rect">
              <a:avLst/>
            </a:prstGeom>
          </p:spPr>
        </p:pic>
        <p:pic>
          <p:nvPicPr>
            <p:cNvPr id="27" name="Obrázek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7862" y="5182152"/>
              <a:ext cx="268224" cy="1021080"/>
            </a:xfrm>
            <a:prstGeom prst="rect">
              <a:avLst/>
            </a:prstGeom>
          </p:spPr>
        </p:pic>
        <p:pic>
          <p:nvPicPr>
            <p:cNvPr id="28" name="Obrázek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2669" y="5170792"/>
              <a:ext cx="268224" cy="1021080"/>
            </a:xfrm>
            <a:prstGeom prst="rect">
              <a:avLst/>
            </a:prstGeom>
          </p:spPr>
        </p:pic>
        <p:cxnSp>
          <p:nvCxnSpPr>
            <p:cNvPr id="30" name="Přímá spojnice 29"/>
            <p:cNvCxnSpPr/>
            <p:nvPr/>
          </p:nvCxnSpPr>
          <p:spPr>
            <a:xfrm flipH="1">
              <a:off x="679985" y="3538773"/>
              <a:ext cx="3420585" cy="33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a:off x="669460" y="6477000"/>
              <a:ext cx="3420585" cy="33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677649" y="3537116"/>
              <a:ext cx="0" cy="2939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1759983" y="3012839"/>
              <a:ext cx="2210389" cy="455811"/>
            </a:xfrm>
            <a:prstGeom prst="rect">
              <a:avLst/>
            </a:prstGeom>
            <a:noFill/>
          </p:spPr>
          <p:txBody>
            <a:bodyPr wrap="none" rtlCol="0">
              <a:spAutoFit/>
            </a:bodyPr>
            <a:lstStyle/>
            <a:p>
              <a:r>
                <a:rPr lang="cs-CZ" sz="2000" dirty="0" smtClean="0"/>
                <a:t>Gamety královny</a:t>
              </a:r>
            </a:p>
          </p:txBody>
        </p:sp>
        <p:sp>
          <p:nvSpPr>
            <p:cNvPr id="33" name="TextovéPole 32"/>
            <p:cNvSpPr txBox="1"/>
            <p:nvPr/>
          </p:nvSpPr>
          <p:spPr>
            <a:xfrm rot="16200000">
              <a:off x="-609881" y="5424430"/>
              <a:ext cx="1987524" cy="455811"/>
            </a:xfrm>
            <a:prstGeom prst="rect">
              <a:avLst/>
            </a:prstGeom>
            <a:noFill/>
          </p:spPr>
          <p:txBody>
            <a:bodyPr wrap="none" rtlCol="0">
              <a:spAutoFit/>
            </a:bodyPr>
            <a:lstStyle/>
            <a:p>
              <a:r>
                <a:rPr lang="cs-CZ" sz="2000" dirty="0" smtClean="0"/>
                <a:t>Gamety trubce</a:t>
              </a:r>
            </a:p>
          </p:txBody>
        </p:sp>
      </p:grpSp>
      <p:grpSp>
        <p:nvGrpSpPr>
          <p:cNvPr id="17" name="Skupina 16"/>
          <p:cNvGrpSpPr/>
          <p:nvPr/>
        </p:nvGrpSpPr>
        <p:grpSpPr>
          <a:xfrm>
            <a:off x="4759104" y="2708553"/>
            <a:ext cx="3462557" cy="3189267"/>
            <a:chOff x="4759104" y="2708553"/>
            <a:chExt cx="3462557" cy="3189267"/>
          </a:xfrm>
        </p:grpSpPr>
        <p:pic>
          <p:nvPicPr>
            <p:cNvPr id="37" name="Obráze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1702" y="3307144"/>
              <a:ext cx="235447" cy="896302"/>
            </a:xfrm>
            <a:prstGeom prst="rect">
              <a:avLst/>
            </a:prstGeom>
          </p:spPr>
        </p:pic>
        <p:pic>
          <p:nvPicPr>
            <p:cNvPr id="38" name="Obrázek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8594" y="3307144"/>
              <a:ext cx="235447" cy="896302"/>
            </a:xfrm>
            <a:prstGeom prst="rect">
              <a:avLst/>
            </a:prstGeom>
          </p:spPr>
        </p:pic>
        <p:cxnSp>
          <p:nvCxnSpPr>
            <p:cNvPr id="39" name="Přímá spojnice 38"/>
            <p:cNvCxnSpPr/>
            <p:nvPr/>
          </p:nvCxnSpPr>
          <p:spPr>
            <a:xfrm>
              <a:off x="5974493" y="3171671"/>
              <a:ext cx="0" cy="2580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Přímá spojnice 39"/>
            <p:cNvCxnSpPr/>
            <p:nvPr/>
          </p:nvCxnSpPr>
          <p:spPr>
            <a:xfrm>
              <a:off x="7111593" y="3175499"/>
              <a:ext cx="0" cy="2580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a:off x="8212422" y="3168762"/>
              <a:ext cx="0" cy="2580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flipH="1">
              <a:off x="5217027" y="4338918"/>
              <a:ext cx="3002583" cy="29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Obrázek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4222" y="4612772"/>
              <a:ext cx="235447" cy="896302"/>
            </a:xfrm>
            <a:prstGeom prst="rect">
              <a:avLst/>
            </a:prstGeom>
          </p:spPr>
        </p:pic>
        <p:pic>
          <p:nvPicPr>
            <p:cNvPr id="46" name="Obrázek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4707" y="4602800"/>
              <a:ext cx="235447" cy="896302"/>
            </a:xfrm>
            <a:prstGeom prst="rect">
              <a:avLst/>
            </a:prstGeom>
          </p:spPr>
        </p:pic>
        <p:cxnSp>
          <p:nvCxnSpPr>
            <p:cNvPr id="47" name="Přímá spojnice 46"/>
            <p:cNvCxnSpPr/>
            <p:nvPr/>
          </p:nvCxnSpPr>
          <p:spPr>
            <a:xfrm flipH="1">
              <a:off x="5219078" y="3170217"/>
              <a:ext cx="3002583" cy="29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flipH="1">
              <a:off x="5209839" y="5749387"/>
              <a:ext cx="3002583" cy="29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a:off x="5217027" y="3168762"/>
              <a:ext cx="0" cy="2580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ovéPole 49"/>
            <p:cNvSpPr txBox="1"/>
            <p:nvPr/>
          </p:nvSpPr>
          <p:spPr>
            <a:xfrm>
              <a:off x="6167098" y="2708553"/>
              <a:ext cx="1940275" cy="400110"/>
            </a:xfrm>
            <a:prstGeom prst="rect">
              <a:avLst/>
            </a:prstGeom>
            <a:noFill/>
          </p:spPr>
          <p:txBody>
            <a:bodyPr wrap="none" rtlCol="0">
              <a:spAutoFit/>
            </a:bodyPr>
            <a:lstStyle/>
            <a:p>
              <a:r>
                <a:rPr lang="cs-CZ" sz="2000" dirty="0" smtClean="0"/>
                <a:t>Gamety královny</a:t>
              </a:r>
            </a:p>
          </p:txBody>
        </p:sp>
        <p:sp>
          <p:nvSpPr>
            <p:cNvPr id="51" name="TextovéPole 50"/>
            <p:cNvSpPr txBox="1"/>
            <p:nvPr/>
          </p:nvSpPr>
          <p:spPr>
            <a:xfrm rot="16200000">
              <a:off x="4086836" y="4825443"/>
              <a:ext cx="1744645" cy="400110"/>
            </a:xfrm>
            <a:prstGeom prst="rect">
              <a:avLst/>
            </a:prstGeom>
            <a:noFill/>
          </p:spPr>
          <p:txBody>
            <a:bodyPr wrap="none" rtlCol="0">
              <a:spAutoFit/>
            </a:bodyPr>
            <a:lstStyle/>
            <a:p>
              <a:r>
                <a:rPr lang="cs-CZ" sz="2000" dirty="0" smtClean="0"/>
                <a:t>Gamety trubce</a:t>
              </a:r>
            </a:p>
          </p:txBody>
        </p:sp>
        <p:pic>
          <p:nvPicPr>
            <p:cNvPr id="52" name="Obrázek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7161" y="4602800"/>
              <a:ext cx="235447" cy="896302"/>
            </a:xfrm>
            <a:prstGeom prst="rect">
              <a:avLst/>
            </a:prstGeom>
          </p:spPr>
        </p:pic>
        <p:pic>
          <p:nvPicPr>
            <p:cNvPr id="53" name="Obrázek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3814" y="4602800"/>
              <a:ext cx="235447" cy="896302"/>
            </a:xfrm>
            <a:prstGeom prst="rect">
              <a:avLst/>
            </a:prstGeom>
          </p:spPr>
        </p:pic>
        <p:pic>
          <p:nvPicPr>
            <p:cNvPr id="54" name="Obrázek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4156" y="4598910"/>
              <a:ext cx="235447" cy="896302"/>
            </a:xfrm>
            <a:prstGeom prst="rect">
              <a:avLst/>
            </a:prstGeom>
          </p:spPr>
        </p:pic>
      </p:grpSp>
      <p:pic>
        <p:nvPicPr>
          <p:cNvPr id="16" name="Obráze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7" y="5845470"/>
            <a:ext cx="856212" cy="625266"/>
          </a:xfrm>
          <a:prstGeom prst="rect">
            <a:avLst/>
          </a:prstGeom>
        </p:spPr>
      </p:pic>
      <p:pic>
        <p:nvPicPr>
          <p:cNvPr id="60" name="Obrázek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1456" y="5871166"/>
            <a:ext cx="856212" cy="625266"/>
          </a:xfrm>
          <a:prstGeom prst="rect">
            <a:avLst/>
          </a:prstGeom>
        </p:spPr>
      </p:pic>
      <p:pic>
        <p:nvPicPr>
          <p:cNvPr id="61" name="Obrázek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9517" y="5800227"/>
            <a:ext cx="856212" cy="625266"/>
          </a:xfrm>
          <a:prstGeom prst="rect">
            <a:avLst/>
          </a:prstGeom>
        </p:spPr>
      </p:pic>
      <p:pic>
        <p:nvPicPr>
          <p:cNvPr id="23643" name="Picture 91" descr="Image result for smiley fa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431" y="5897821"/>
            <a:ext cx="726433" cy="72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6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6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6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0" grpId="0"/>
      <p:bldP spid="27671" grpId="0" animBg="1"/>
      <p:bldP spid="3" grpId="0"/>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3317" y="164404"/>
            <a:ext cx="7886700" cy="1325563"/>
          </a:xfrm>
        </p:spPr>
        <p:txBody>
          <a:bodyPr>
            <a:normAutofit/>
          </a:bodyPr>
          <a:lstStyle/>
          <a:p>
            <a:pPr algn="ctr"/>
            <a:r>
              <a:rPr lang="cs-CZ" sz="4000" dirty="0">
                <a:solidFill>
                  <a:srgbClr val="C00000"/>
                </a:solidFill>
              </a:rPr>
              <a:t>Určení pohlaví vlivem prostředí</a:t>
            </a:r>
            <a:endParaRPr lang="en-US" sz="4000" dirty="0">
              <a:solidFill>
                <a:srgbClr val="C00000"/>
              </a:solidFill>
            </a:endParaRPr>
          </a:p>
        </p:txBody>
      </p:sp>
      <p:sp>
        <p:nvSpPr>
          <p:cNvPr id="3" name="TextovéPole 2"/>
          <p:cNvSpPr txBox="1"/>
          <p:nvPr/>
        </p:nvSpPr>
        <p:spPr>
          <a:xfrm>
            <a:off x="613317" y="1484723"/>
            <a:ext cx="7426712" cy="213904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Teplotou (nejčastěji) – krokodýli, želvy, … </a:t>
            </a:r>
          </a:p>
          <a:p>
            <a:pPr marL="342900" indent="-342900">
              <a:spcBef>
                <a:spcPts val="1800"/>
              </a:spcBef>
              <a:buFont typeface="Arial" panose="020B0604020202020204" pitchFamily="34" charset="0"/>
              <a:buChar char="•"/>
            </a:pPr>
            <a:r>
              <a:rPr lang="cs-CZ" sz="2200" dirty="0" smtClean="0"/>
              <a:t>Přítomností jedince opačného pohlaví – </a:t>
            </a:r>
            <a:r>
              <a:rPr lang="cs-CZ" sz="2200" dirty="0" err="1" smtClean="0"/>
              <a:t>rypohlavec</a:t>
            </a:r>
            <a:r>
              <a:rPr lang="cs-CZ" sz="2200" dirty="0" smtClean="0"/>
              <a:t>, ryby</a:t>
            </a:r>
          </a:p>
          <a:p>
            <a:pPr marL="342900" indent="-342900">
              <a:spcBef>
                <a:spcPts val="1800"/>
              </a:spcBef>
              <a:buFont typeface="Arial" panose="020B0604020202020204" pitchFamily="34" charset="0"/>
              <a:buChar char="•"/>
            </a:pPr>
            <a:r>
              <a:rPr lang="cs-CZ" sz="2200" dirty="0" smtClean="0"/>
              <a:t>pH vody, …</a:t>
            </a:r>
          </a:p>
          <a:p>
            <a:pPr marL="342900" indent="-342900">
              <a:spcBef>
                <a:spcPts val="1800"/>
              </a:spcBef>
              <a:buFont typeface="Arial" panose="020B0604020202020204" pitchFamily="34" charset="0"/>
              <a:buChar char="•"/>
            </a:pPr>
            <a:endParaRPr lang="cs-CZ" sz="2200" dirty="0" smtClean="0"/>
          </a:p>
        </p:txBody>
      </p:sp>
      <p:pic>
        <p:nvPicPr>
          <p:cNvPr id="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3280046"/>
            <a:ext cx="1522412" cy="114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868" y="3303835"/>
            <a:ext cx="1287462" cy="17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Image result for crocodi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0537" y="3284808"/>
            <a:ext cx="2207309" cy="1239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645" y="3284808"/>
            <a:ext cx="1728787"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613317" y="5519451"/>
            <a:ext cx="7602530" cy="430887"/>
          </a:xfrm>
          <a:prstGeom prst="rect">
            <a:avLst/>
          </a:prstGeom>
          <a:noFill/>
        </p:spPr>
        <p:txBody>
          <a:bodyPr wrap="none" rtlCol="0">
            <a:spAutoFit/>
          </a:bodyPr>
          <a:lstStyle/>
          <a:p>
            <a:pPr marL="342900" indent="-342900">
              <a:buFont typeface="Arial" panose="020B0604020202020204" pitchFamily="34" charset="0"/>
              <a:buChar char="•"/>
            </a:pPr>
            <a:r>
              <a:rPr lang="cs-CZ" sz="2200" dirty="0" smtClean="0"/>
              <a:t>Umožňuje vybrat (si) lepší pohlaví pro momentální podmínky. </a:t>
            </a:r>
            <a:endParaRPr lang="en-US" sz="2200" dirty="0" smtClean="0"/>
          </a:p>
        </p:txBody>
      </p:sp>
    </p:spTree>
    <p:extLst>
      <p:ext uri="{BB962C8B-B14F-4D97-AF65-F5344CB8AC3E}">
        <p14:creationId xmlns:p14="http://schemas.microsoft.com/office/powerpoint/2010/main" val="179919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title" idx="4294967295"/>
          </p:nvPr>
        </p:nvSpPr>
        <p:spPr>
          <a:xfrm>
            <a:off x="602456" y="209009"/>
            <a:ext cx="7886700" cy="1325563"/>
          </a:xfrm>
        </p:spPr>
        <p:txBody>
          <a:bodyPr/>
          <a:lstStyle/>
          <a:p>
            <a:pPr algn="ctr" eaLnBrk="1" hangingPunct="1"/>
            <a:r>
              <a:rPr lang="en-US" altLang="cs-CZ" sz="4000" dirty="0">
                <a:solidFill>
                  <a:srgbClr val="C00000"/>
                </a:solidFill>
              </a:rPr>
              <a:t>V</a:t>
            </a:r>
            <a:r>
              <a:rPr lang="cs-CZ" altLang="cs-CZ" sz="4000" dirty="0">
                <a:solidFill>
                  <a:srgbClr val="C00000"/>
                </a:solidFill>
              </a:rPr>
              <a:t>ý</a:t>
            </a:r>
            <a:r>
              <a:rPr lang="en-US" altLang="cs-CZ" sz="4000" dirty="0" err="1">
                <a:solidFill>
                  <a:srgbClr val="C00000"/>
                </a:solidFill>
              </a:rPr>
              <a:t>hoda</a:t>
            </a:r>
            <a:r>
              <a:rPr lang="en-US" altLang="cs-CZ" sz="4000" dirty="0">
                <a:solidFill>
                  <a:srgbClr val="C00000"/>
                </a:solidFill>
              </a:rPr>
              <a:t> t</a:t>
            </a:r>
            <a:r>
              <a:rPr lang="cs-CZ" altLang="cs-CZ" sz="4000" dirty="0" err="1">
                <a:solidFill>
                  <a:srgbClr val="C00000"/>
                </a:solidFill>
              </a:rPr>
              <a:t>eplotně</a:t>
            </a:r>
            <a:r>
              <a:rPr lang="cs-CZ" altLang="cs-CZ" sz="4000" dirty="0">
                <a:solidFill>
                  <a:srgbClr val="C00000"/>
                </a:solidFill>
              </a:rPr>
              <a:t> závislé determinace pohlaví (</a:t>
            </a:r>
            <a:r>
              <a:rPr lang="cs-CZ" altLang="cs-CZ" sz="4000" dirty="0" err="1">
                <a:solidFill>
                  <a:srgbClr val="C00000"/>
                </a:solidFill>
              </a:rPr>
              <a:t>TSD</a:t>
            </a:r>
            <a:r>
              <a:rPr lang="cs-CZ" altLang="cs-CZ" sz="4000" dirty="0">
                <a:solidFill>
                  <a:srgbClr val="C00000"/>
                </a:solidFill>
              </a:rPr>
              <a:t>) </a:t>
            </a:r>
          </a:p>
        </p:txBody>
      </p:sp>
      <p:pic>
        <p:nvPicPr>
          <p:cNvPr id="399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060575"/>
            <a:ext cx="288131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Rectangle 7"/>
          <p:cNvSpPr>
            <a:spLocks noChangeArrowheads="1"/>
          </p:cNvSpPr>
          <p:nvPr/>
        </p:nvSpPr>
        <p:spPr bwMode="auto">
          <a:xfrm>
            <a:off x="304800" y="1594232"/>
            <a:ext cx="5622925"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r>
              <a:rPr lang="cs-CZ" altLang="ja-JP" sz="2200" b="1" dirty="0">
                <a:solidFill>
                  <a:srgbClr val="499C10"/>
                </a:solidFill>
                <a:latin typeface="Calibri" pitchFamily="34" charset="0"/>
              </a:rPr>
              <a:t>Australská agama </a:t>
            </a:r>
            <a:r>
              <a:rPr lang="cs-CZ" altLang="ja-JP" sz="2200" b="1" i="1" dirty="0" err="1">
                <a:solidFill>
                  <a:srgbClr val="499C10"/>
                </a:solidFill>
                <a:latin typeface="Calibri" pitchFamily="34" charset="0"/>
              </a:rPr>
              <a:t>Amphibolurus</a:t>
            </a:r>
            <a:r>
              <a:rPr lang="cs-CZ" altLang="ja-JP" sz="2200" b="1" i="1" dirty="0">
                <a:solidFill>
                  <a:srgbClr val="499C10"/>
                </a:solidFill>
                <a:latin typeface="Calibri" pitchFamily="34" charset="0"/>
              </a:rPr>
              <a:t> </a:t>
            </a:r>
            <a:r>
              <a:rPr lang="cs-CZ" altLang="ja-JP" sz="2200" b="1" i="1" dirty="0" err="1">
                <a:solidFill>
                  <a:srgbClr val="499C10"/>
                </a:solidFill>
                <a:latin typeface="Calibri" pitchFamily="34" charset="0"/>
              </a:rPr>
              <a:t>muricatus</a:t>
            </a:r>
            <a:endParaRPr lang="cs-CZ" altLang="ja-JP" sz="2200" b="1" i="1" dirty="0">
              <a:solidFill>
                <a:srgbClr val="499C10"/>
              </a:solidFill>
              <a:latin typeface="Calibri" pitchFamily="34" charset="0"/>
            </a:endParaRPr>
          </a:p>
          <a:p>
            <a:pPr marL="342900" indent="-342900">
              <a:spcBef>
                <a:spcPct val="0"/>
              </a:spcBef>
              <a:spcAft>
                <a:spcPts val="600"/>
              </a:spcAft>
            </a:pPr>
            <a:r>
              <a:rPr lang="cs-CZ" altLang="ja-JP" sz="2200" dirty="0">
                <a:latin typeface="Calibri" pitchFamily="34" charset="0"/>
              </a:rPr>
              <a:t>Krátkověká </a:t>
            </a:r>
          </a:p>
          <a:p>
            <a:pPr marL="342900" indent="-342900">
              <a:spcBef>
                <a:spcPct val="0"/>
              </a:spcBef>
              <a:spcAft>
                <a:spcPts val="600"/>
              </a:spcAft>
            </a:pPr>
            <a:r>
              <a:rPr lang="cs-CZ" altLang="ja-JP" sz="2200" dirty="0">
                <a:latin typeface="Calibri" pitchFamily="34" charset="0"/>
              </a:rPr>
              <a:t>Pohlavně dospělá může být za dobrých podmínek během jednoho roku.</a:t>
            </a:r>
          </a:p>
          <a:p>
            <a:pPr marL="342900" indent="-342900">
              <a:spcBef>
                <a:spcPct val="0"/>
              </a:spcBef>
              <a:spcAft>
                <a:spcPts val="600"/>
              </a:spcAft>
            </a:pPr>
            <a:r>
              <a:rPr lang="cs-CZ" altLang="ja-JP" sz="2200" dirty="0">
                <a:latin typeface="Calibri" pitchFamily="34" charset="0"/>
              </a:rPr>
              <a:t>Samičky kladou až 4 snůšky za sezónu </a:t>
            </a:r>
          </a:p>
          <a:p>
            <a:pPr marL="342900" indent="-342900">
              <a:spcBef>
                <a:spcPct val="0"/>
              </a:spcBef>
              <a:spcAft>
                <a:spcPts val="600"/>
              </a:spcAft>
            </a:pPr>
            <a:r>
              <a:rPr lang="cs-CZ" altLang="ja-JP" sz="2200" dirty="0">
                <a:latin typeface="Calibri" pitchFamily="34" charset="0"/>
              </a:rPr>
              <a:t>Determinace pohlaví teplotou (samice vyšší, samci nižší)</a:t>
            </a:r>
          </a:p>
        </p:txBody>
      </p:sp>
      <p:sp>
        <p:nvSpPr>
          <p:cNvPr id="2" name="TextovéPole 1"/>
          <p:cNvSpPr txBox="1">
            <a:spLocks noChangeArrowheads="1"/>
          </p:cNvSpPr>
          <p:nvPr/>
        </p:nvSpPr>
        <p:spPr bwMode="auto">
          <a:xfrm>
            <a:off x="317500" y="4274223"/>
            <a:ext cx="8456613"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defRPr/>
            </a:pPr>
            <a:r>
              <a:rPr lang="cs-CZ" altLang="ja-JP" sz="2200" b="1" dirty="0" smtClean="0">
                <a:solidFill>
                  <a:schemeClr val="accent1">
                    <a:lumMod val="50000"/>
                  </a:schemeClr>
                </a:solidFill>
                <a:latin typeface="Calibri" pitchFamily="34" charset="0"/>
              </a:rPr>
              <a:t>Proč? </a:t>
            </a:r>
          </a:p>
          <a:p>
            <a:pPr eaLnBrk="1" hangingPunct="1">
              <a:spcBef>
                <a:spcPct val="0"/>
              </a:spcBef>
              <a:spcAft>
                <a:spcPts val="600"/>
              </a:spcAft>
              <a:buFontTx/>
              <a:buNone/>
              <a:defRPr/>
            </a:pPr>
            <a:r>
              <a:rPr lang="cs-CZ" altLang="ja-JP" sz="2200" dirty="0" smtClean="0">
                <a:latin typeface="Calibri" pitchFamily="34" charset="0"/>
              </a:rPr>
              <a:t>Vyšší teplota = kratší vývoj (až o 3 měsíce) – samičky mohou klást ještě tento rok</a:t>
            </a:r>
          </a:p>
          <a:p>
            <a:pPr eaLnBrk="1" hangingPunct="1">
              <a:spcBef>
                <a:spcPct val="0"/>
              </a:spcBef>
              <a:spcAft>
                <a:spcPts val="600"/>
              </a:spcAft>
              <a:buFontTx/>
              <a:buNone/>
              <a:defRPr/>
            </a:pPr>
            <a:r>
              <a:rPr lang="cs-CZ" altLang="ja-JP" sz="2200" dirty="0" smtClean="0">
                <a:latin typeface="Calibri" pitchFamily="34" charset="0"/>
              </a:rPr>
              <a:t>ALE samci by nemohli konkurovat starším a větším samcům</a:t>
            </a:r>
          </a:p>
          <a:p>
            <a:pPr eaLnBrk="1" hangingPunct="1">
              <a:spcBef>
                <a:spcPct val="0"/>
              </a:spcBef>
              <a:spcAft>
                <a:spcPts val="600"/>
              </a:spcAft>
              <a:buFontTx/>
              <a:buNone/>
              <a:defRPr/>
            </a:pPr>
            <a:r>
              <a:rPr lang="cs-CZ" altLang="ja-JP" sz="2200" dirty="0" smtClean="0">
                <a:latin typeface="Calibri" pitchFamily="34" charset="0"/>
                <a:sym typeface="Wingdings" pitchFamily="2" charset="2"/>
              </a:rPr>
              <a:t> možnost manipulovat pohlavím během sezóny výhodnější než určení genem</a:t>
            </a:r>
            <a:endParaRPr lang="cs-CZ" altLang="ja-JP" sz="2200" dirty="0" smtClean="0">
              <a:latin typeface="Calibri" pitchFamily="34" charset="0"/>
            </a:endParaRPr>
          </a:p>
          <a:p>
            <a:pPr eaLnBrk="1" hangingPunct="1">
              <a:spcBef>
                <a:spcPct val="0"/>
              </a:spcBef>
              <a:spcAft>
                <a:spcPts val="600"/>
              </a:spcAft>
              <a:buFontTx/>
              <a:buNone/>
              <a:defRPr/>
            </a:pPr>
            <a:endParaRPr lang="cs-CZ" altLang="cs-CZ" sz="2200" dirty="0" smtClean="0">
              <a:latin typeface="Calibri" pitchFamily="34" charset="0"/>
            </a:endParaRPr>
          </a:p>
        </p:txBody>
      </p:sp>
    </p:spTree>
    <p:extLst>
      <p:ext uri="{BB962C8B-B14F-4D97-AF65-F5344CB8AC3E}">
        <p14:creationId xmlns:p14="http://schemas.microsoft.com/office/powerpoint/2010/main" val="1541578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994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9940">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9940">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77" y="1579056"/>
            <a:ext cx="8258266" cy="2219222"/>
          </a:xfrm>
          <a:prstGeom prst="rect">
            <a:avLst/>
          </a:prstGeom>
        </p:spPr>
      </p:pic>
      <p:sp>
        <p:nvSpPr>
          <p:cNvPr id="7" name="Nadpis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mtClean="0"/>
              <a:t>Proč se pohlavní chromosomy liší?</a:t>
            </a:r>
            <a:endParaRPr lang="en-US" dirty="0"/>
          </a:p>
        </p:txBody>
      </p:sp>
      <p:sp>
        <p:nvSpPr>
          <p:cNvPr id="3" name="TextovéPole 2"/>
          <p:cNvSpPr txBox="1"/>
          <p:nvPr/>
        </p:nvSpPr>
        <p:spPr>
          <a:xfrm>
            <a:off x="442867" y="4431322"/>
            <a:ext cx="8258266" cy="209288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Evoluce pohlavních chromosomů probíhá neustále.</a:t>
            </a:r>
          </a:p>
          <a:p>
            <a:pPr marL="342900" indent="-342900">
              <a:spcBef>
                <a:spcPts val="1200"/>
              </a:spcBef>
              <a:buFont typeface="Arial" panose="020B0604020202020204" pitchFamily="34" charset="0"/>
              <a:buChar char="•"/>
            </a:pPr>
            <a:r>
              <a:rPr lang="cs-CZ" sz="2000" dirty="0" smtClean="0"/>
              <a:t>Cyklus začíná párem </a:t>
            </a:r>
            <a:r>
              <a:rPr lang="cs-CZ" sz="2000" dirty="0" err="1" smtClean="0"/>
              <a:t>autosomů</a:t>
            </a:r>
            <a:r>
              <a:rPr lang="cs-CZ" sz="2000" dirty="0" smtClean="0"/>
              <a:t>, končí diferencovanými pohlavními chromosomy.</a:t>
            </a:r>
          </a:p>
          <a:p>
            <a:pPr marL="342900" indent="-342900">
              <a:spcBef>
                <a:spcPts val="1200"/>
              </a:spcBef>
              <a:buFont typeface="Arial" panose="020B0604020202020204" pitchFamily="34" charset="0"/>
              <a:buChar char="•"/>
            </a:pPr>
            <a:r>
              <a:rPr lang="cs-CZ" sz="2000" dirty="0" smtClean="0"/>
              <a:t>U různých druhů jsou pohlavní chromosomy v různých fázích vývoje.</a:t>
            </a:r>
          </a:p>
          <a:p>
            <a:pPr marL="342900" indent="-342900">
              <a:spcBef>
                <a:spcPts val="1200"/>
              </a:spcBef>
              <a:buFont typeface="Arial" panose="020B0604020202020204" pitchFamily="34" charset="0"/>
              <a:buChar char="•"/>
            </a:pPr>
            <a:r>
              <a:rPr lang="cs-CZ" sz="2000" dirty="0" smtClean="0"/>
              <a:t>Y se může ztratit (stalo se u 3 druhů savců, mnoho skupin hmyzu nemá Y).</a:t>
            </a:r>
            <a:endParaRPr lang="en-US" sz="2000" dirty="0"/>
          </a:p>
        </p:txBody>
      </p:sp>
    </p:spTree>
    <p:extLst>
      <p:ext uri="{BB962C8B-B14F-4D97-AF65-F5344CB8AC3E}">
        <p14:creationId xmlns:p14="http://schemas.microsoft.com/office/powerpoint/2010/main" val="343242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sz="quarter" idx="4294967295"/>
          </p:nvPr>
        </p:nvSpPr>
        <p:spPr>
          <a:xfrm>
            <a:off x="468313" y="260350"/>
            <a:ext cx="8229600" cy="1143000"/>
          </a:xfrm>
        </p:spPr>
        <p:txBody>
          <a:bodyPr>
            <a:noAutofit/>
          </a:bodyPr>
          <a:lstStyle/>
          <a:p>
            <a:pPr algn="ctr" eaLnBrk="1" hangingPunct="1"/>
            <a:r>
              <a:rPr lang="cs-CZ" altLang="cs-CZ" sz="4000" dirty="0">
                <a:solidFill>
                  <a:srgbClr val="C00000"/>
                </a:solidFill>
              </a:rPr>
              <a:t>Typy chromosomálního určení pohlaví u obratlovců</a:t>
            </a:r>
          </a:p>
        </p:txBody>
      </p:sp>
      <p:pic>
        <p:nvPicPr>
          <p:cNvPr id="12291"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628775"/>
            <a:ext cx="667385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423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49512"/>
            <a:ext cx="7886700" cy="1325563"/>
          </a:xfrm>
        </p:spPr>
        <p:txBody>
          <a:bodyPr>
            <a:normAutofit/>
          </a:bodyPr>
          <a:lstStyle/>
          <a:p>
            <a:pPr algn="ctr"/>
            <a:r>
              <a:rPr lang="cs-CZ" sz="4000" dirty="0">
                <a:solidFill>
                  <a:srgbClr val="C00000"/>
                </a:solidFill>
              </a:rPr>
              <a:t>Pohlavní chromosomy jsou u rostlin vzácné</a:t>
            </a:r>
          </a:p>
        </p:txBody>
      </p:sp>
      <p:sp>
        <p:nvSpPr>
          <p:cNvPr id="3" name="TextovéPole 2"/>
          <p:cNvSpPr txBox="1"/>
          <p:nvPr/>
        </p:nvSpPr>
        <p:spPr>
          <a:xfrm>
            <a:off x="397697" y="5080012"/>
            <a:ext cx="3986925" cy="1785104"/>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cs-CZ" sz="2000" dirty="0" smtClean="0"/>
              <a:t>Nalezeny systémy XX/XY i WZ/ZZ </a:t>
            </a:r>
          </a:p>
          <a:p>
            <a:pPr>
              <a:spcBef>
                <a:spcPts val="1200"/>
              </a:spcBef>
            </a:pPr>
            <a:r>
              <a:rPr lang="cs-CZ" sz="2000" dirty="0" smtClean="0"/>
              <a:t> </a:t>
            </a:r>
          </a:p>
          <a:p>
            <a:pPr marL="342900" indent="-342900">
              <a:spcBef>
                <a:spcPts val="1200"/>
              </a:spcBef>
              <a:buFont typeface="Arial" panose="020B0604020202020204" pitchFamily="34" charset="0"/>
              <a:buChar char="•"/>
            </a:pPr>
            <a:endParaRPr lang="cs-CZ" sz="2000" dirty="0" smtClean="0"/>
          </a:p>
          <a:p>
            <a:pPr marL="342900" indent="-342900">
              <a:spcBef>
                <a:spcPts val="1200"/>
              </a:spcBef>
              <a:buFont typeface="Arial" panose="020B0604020202020204" pitchFamily="34" charset="0"/>
              <a:buChar char="•"/>
            </a:pPr>
            <a:endParaRPr lang="cs-CZ" sz="2000" dirty="0" smtClean="0"/>
          </a:p>
        </p:txBody>
      </p:sp>
      <p:graphicFrame>
        <p:nvGraphicFramePr>
          <p:cNvPr id="4" name="Tabulka 3"/>
          <p:cNvGraphicFramePr>
            <a:graphicFrameLocks noGrp="1"/>
          </p:cNvGraphicFramePr>
          <p:nvPr>
            <p:extLst>
              <p:ext uri="{D42A27DB-BD31-4B8C-83A1-F6EECF244321}">
                <p14:modId xmlns:p14="http://schemas.microsoft.com/office/powerpoint/2010/main" val="3964929738"/>
              </p:ext>
            </p:extLst>
          </p:nvPr>
        </p:nvGraphicFramePr>
        <p:xfrm>
          <a:off x="524597" y="1923394"/>
          <a:ext cx="5013435" cy="2865120"/>
        </p:xfrm>
        <a:graphic>
          <a:graphicData uri="http://schemas.openxmlformats.org/drawingml/2006/table">
            <a:tbl>
              <a:tblPr firstRow="1" bandRow="1">
                <a:tableStyleId>{5940675A-B579-460E-94D1-54222C63F5DA}</a:tableStyleId>
              </a:tblPr>
              <a:tblGrid>
                <a:gridCol w="2314671"/>
                <a:gridCol w="2698764"/>
              </a:tblGrid>
              <a:tr h="370840">
                <a:tc>
                  <a:txBody>
                    <a:bodyPr/>
                    <a:lstStyle/>
                    <a:p>
                      <a:r>
                        <a:rPr lang="cs-CZ" dirty="0" smtClean="0"/>
                        <a:t>Skupina</a:t>
                      </a:r>
                      <a:endParaRPr lang="cs-CZ" dirty="0"/>
                    </a:p>
                  </a:txBody>
                  <a:tcPr/>
                </a:tc>
                <a:tc>
                  <a:txBody>
                    <a:bodyPr/>
                    <a:lstStyle/>
                    <a:p>
                      <a:r>
                        <a:rPr lang="cs-CZ" dirty="0" smtClean="0"/>
                        <a:t>Počet druhů s pohlavní</a:t>
                      </a:r>
                      <a:r>
                        <a:rPr lang="cs-CZ" baseline="0" dirty="0" smtClean="0"/>
                        <a:t>mi</a:t>
                      </a:r>
                      <a:r>
                        <a:rPr lang="cs-CZ" dirty="0" smtClean="0"/>
                        <a:t> chromosomy</a:t>
                      </a:r>
                      <a:endParaRPr lang="cs-CZ" dirty="0"/>
                    </a:p>
                  </a:txBody>
                  <a:tcPr/>
                </a:tc>
              </a:tr>
              <a:tr h="370840">
                <a:tc>
                  <a:txBody>
                    <a:bodyPr/>
                    <a:lstStyle/>
                    <a:p>
                      <a:r>
                        <a:rPr lang="cs-CZ" baseline="0" dirty="0" smtClean="0"/>
                        <a:t>Mechy a játrovky</a:t>
                      </a:r>
                      <a:endParaRPr lang="cs-CZ" dirty="0"/>
                    </a:p>
                  </a:txBody>
                  <a:tcPr/>
                </a:tc>
                <a:tc>
                  <a:txBody>
                    <a:bodyPr/>
                    <a:lstStyle/>
                    <a:p>
                      <a:r>
                        <a:rPr lang="cs-CZ" dirty="0" smtClean="0"/>
                        <a:t>8</a:t>
                      </a:r>
                      <a:endParaRPr lang="cs-CZ" dirty="0"/>
                    </a:p>
                  </a:txBody>
                  <a:tcPr/>
                </a:tc>
              </a:tr>
              <a:tr h="370840">
                <a:tc>
                  <a:txBody>
                    <a:bodyPr/>
                    <a:lstStyle/>
                    <a:p>
                      <a:r>
                        <a:rPr lang="cs-CZ" dirty="0" smtClean="0"/>
                        <a:t>Plavuně</a:t>
                      </a:r>
                      <a:endParaRPr lang="cs-CZ" dirty="0"/>
                    </a:p>
                  </a:txBody>
                  <a:tcPr/>
                </a:tc>
                <a:tc>
                  <a:txBody>
                    <a:bodyPr/>
                    <a:lstStyle/>
                    <a:p>
                      <a:r>
                        <a:rPr lang="cs-CZ" dirty="0" smtClean="0"/>
                        <a:t>0</a:t>
                      </a:r>
                      <a:endParaRPr lang="cs-CZ" dirty="0"/>
                    </a:p>
                  </a:txBody>
                  <a:tcPr/>
                </a:tc>
              </a:tr>
              <a:tr h="370840">
                <a:tc>
                  <a:txBody>
                    <a:bodyPr/>
                    <a:lstStyle/>
                    <a:p>
                      <a:r>
                        <a:rPr lang="cs-CZ" dirty="0" smtClean="0"/>
                        <a:t>Kapradiny</a:t>
                      </a:r>
                      <a:endParaRPr lang="cs-CZ" dirty="0"/>
                    </a:p>
                  </a:txBody>
                  <a:tcPr/>
                </a:tc>
                <a:tc>
                  <a:txBody>
                    <a:bodyPr/>
                    <a:lstStyle/>
                    <a:p>
                      <a:r>
                        <a:rPr lang="cs-CZ" dirty="0" smtClean="0"/>
                        <a:t>0</a:t>
                      </a:r>
                      <a:endParaRPr lang="cs-CZ" dirty="0"/>
                    </a:p>
                  </a:txBody>
                  <a:tcPr/>
                </a:tc>
              </a:tr>
              <a:tr h="370840">
                <a:tc>
                  <a:txBody>
                    <a:bodyPr/>
                    <a:lstStyle/>
                    <a:p>
                      <a:r>
                        <a:rPr lang="cs-CZ" dirty="0" smtClean="0"/>
                        <a:t>Nahosemenné</a:t>
                      </a:r>
                      <a:r>
                        <a:rPr lang="cs-CZ" baseline="0" dirty="0" smtClean="0"/>
                        <a:t> rostliny</a:t>
                      </a:r>
                      <a:endParaRPr lang="cs-CZ" dirty="0"/>
                    </a:p>
                  </a:txBody>
                  <a:tcPr/>
                </a:tc>
                <a:tc>
                  <a:txBody>
                    <a:bodyPr/>
                    <a:lstStyle/>
                    <a:p>
                      <a:r>
                        <a:rPr lang="cs-CZ" dirty="0" smtClean="0"/>
                        <a:t>8</a:t>
                      </a:r>
                      <a:endParaRPr lang="cs-CZ" dirty="0"/>
                    </a:p>
                  </a:txBody>
                  <a:tcPr/>
                </a:tc>
              </a:tr>
              <a:tr h="370840">
                <a:tc>
                  <a:txBody>
                    <a:bodyPr/>
                    <a:lstStyle/>
                    <a:p>
                      <a:r>
                        <a:rPr lang="cs-CZ" dirty="0" smtClean="0"/>
                        <a:t>Krytosemenné</a:t>
                      </a:r>
                      <a:r>
                        <a:rPr lang="cs-CZ" baseline="0" dirty="0" smtClean="0"/>
                        <a:t> rostliny</a:t>
                      </a:r>
                      <a:endParaRPr lang="cs-CZ" dirty="0"/>
                    </a:p>
                  </a:txBody>
                  <a:tcPr/>
                </a:tc>
                <a:tc>
                  <a:txBody>
                    <a:bodyPr/>
                    <a:lstStyle/>
                    <a:p>
                      <a:r>
                        <a:rPr lang="cs-CZ" dirty="0" smtClean="0"/>
                        <a:t>76</a:t>
                      </a:r>
                      <a:endParaRPr lang="cs-CZ" dirty="0"/>
                    </a:p>
                  </a:txBody>
                  <a:tcPr/>
                </a:tc>
              </a:tr>
              <a:tr h="370840">
                <a:tc>
                  <a:txBody>
                    <a:bodyPr/>
                    <a:lstStyle/>
                    <a:p>
                      <a:r>
                        <a:rPr lang="cs-CZ" dirty="0" smtClean="0"/>
                        <a:t>Celkem</a:t>
                      </a:r>
                      <a:endParaRPr lang="cs-CZ" dirty="0"/>
                    </a:p>
                  </a:txBody>
                  <a:tcPr/>
                </a:tc>
                <a:tc>
                  <a:txBody>
                    <a:bodyPr/>
                    <a:lstStyle/>
                    <a:p>
                      <a:r>
                        <a:rPr lang="cs-CZ" dirty="0" smtClean="0"/>
                        <a:t>92</a:t>
                      </a:r>
                      <a:endParaRPr lang="cs-CZ" dirty="0"/>
                    </a:p>
                  </a:txBody>
                  <a:tcPr/>
                </a:tc>
              </a:tr>
            </a:tbl>
          </a:graphicData>
        </a:graphic>
      </p:graphicFrame>
      <p:pic>
        <p:nvPicPr>
          <p:cNvPr id="5" name="Picture 3" descr="SILE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973" y="1923394"/>
            <a:ext cx="2066377" cy="1677089"/>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448973" y="3764638"/>
            <a:ext cx="2230491" cy="646331"/>
          </a:xfrm>
          <a:prstGeom prst="rect">
            <a:avLst/>
          </a:prstGeom>
          <a:noFill/>
        </p:spPr>
        <p:txBody>
          <a:bodyPr wrap="square" rtlCol="0">
            <a:spAutoFit/>
          </a:bodyPr>
          <a:lstStyle/>
          <a:p>
            <a:r>
              <a:rPr lang="cs-CZ" i="1" dirty="0" err="1" smtClean="0"/>
              <a:t>Silene</a:t>
            </a:r>
            <a:r>
              <a:rPr lang="cs-CZ" i="1" dirty="0" smtClean="0"/>
              <a:t> </a:t>
            </a:r>
            <a:r>
              <a:rPr lang="cs-CZ" i="1" dirty="0" err="1" smtClean="0"/>
              <a:t>latifolia</a:t>
            </a:r>
            <a:r>
              <a:rPr lang="cs-CZ" i="1" dirty="0" smtClean="0"/>
              <a:t> </a:t>
            </a:r>
            <a:r>
              <a:rPr lang="cs-CZ" dirty="0" smtClean="0"/>
              <a:t>(XX/XY)</a:t>
            </a:r>
          </a:p>
        </p:txBody>
      </p:sp>
      <p:pic>
        <p:nvPicPr>
          <p:cNvPr id="20482" name="Picture 2" descr="Image result for gink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8973" y="4685041"/>
            <a:ext cx="1798974" cy="1198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341977" y="5972564"/>
            <a:ext cx="2280368" cy="369332"/>
          </a:xfrm>
          <a:prstGeom prst="rect">
            <a:avLst/>
          </a:prstGeom>
          <a:noFill/>
        </p:spPr>
        <p:txBody>
          <a:bodyPr wrap="none" rtlCol="0">
            <a:spAutoFit/>
          </a:bodyPr>
          <a:lstStyle/>
          <a:p>
            <a:r>
              <a:rPr lang="cs-CZ" altLang="cs-CZ" i="1" dirty="0">
                <a:latin typeface="Calibri" pitchFamily="34" charset="0"/>
              </a:rPr>
              <a:t>Ginkgo </a:t>
            </a:r>
            <a:r>
              <a:rPr lang="cs-CZ" altLang="cs-CZ" i="1" dirty="0" err="1" smtClean="0">
                <a:latin typeface="Calibri" pitchFamily="34" charset="0"/>
              </a:rPr>
              <a:t>biloba</a:t>
            </a:r>
            <a:r>
              <a:rPr lang="cs-CZ" altLang="cs-CZ" i="1" dirty="0" smtClean="0">
                <a:latin typeface="Calibri" pitchFamily="34" charset="0"/>
              </a:rPr>
              <a:t> </a:t>
            </a:r>
            <a:r>
              <a:rPr lang="cs-CZ" altLang="cs-CZ" dirty="0" smtClean="0">
                <a:latin typeface="Calibri" pitchFamily="34" charset="0"/>
              </a:rPr>
              <a:t>(WZ/ZZ)</a:t>
            </a:r>
            <a:endParaRPr lang="cs-CZ" dirty="0" smtClean="0"/>
          </a:p>
        </p:txBody>
      </p:sp>
      <p:sp>
        <p:nvSpPr>
          <p:cNvPr id="8" name="Ovál 7"/>
          <p:cNvSpPr/>
          <p:nvPr/>
        </p:nvSpPr>
        <p:spPr>
          <a:xfrm>
            <a:off x="2577947" y="4410969"/>
            <a:ext cx="903383" cy="5025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79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1029" y="182246"/>
            <a:ext cx="7886700" cy="1325563"/>
          </a:xfrm>
        </p:spPr>
        <p:txBody>
          <a:bodyPr>
            <a:noAutofit/>
          </a:bodyPr>
          <a:lstStyle/>
          <a:p>
            <a:pPr algn="ctr"/>
            <a:r>
              <a:rPr lang="cs-CZ" sz="3600" dirty="0">
                <a:solidFill>
                  <a:srgbClr val="C00000"/>
                </a:solidFill>
              </a:rPr>
              <a:t>Evoluce pohlavních chromosomů a determinace pohlaví je velmi dynamická</a:t>
            </a:r>
            <a:endParaRPr lang="en-US" sz="3600" dirty="0">
              <a:solidFill>
                <a:srgbClr val="C00000"/>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737219462"/>
              </p:ext>
            </p:extLst>
          </p:nvPr>
        </p:nvGraphicFramePr>
        <p:xfrm>
          <a:off x="728752" y="5523476"/>
          <a:ext cx="1954530" cy="1057562"/>
        </p:xfrm>
        <a:graphic>
          <a:graphicData uri="http://schemas.openxmlformats.org/presentationml/2006/ole">
            <mc:AlternateContent xmlns:mc="http://schemas.openxmlformats.org/markup-compatibility/2006">
              <mc:Choice xmlns:v="urn:schemas-microsoft-com:vml" Requires="v">
                <p:oleObj spid="_x0000_s26676" name="Image" r:id="rId3" imgW="7611719" imgH="4117190" progId="Photoshop.Image.5">
                  <p:embed/>
                </p:oleObj>
              </mc:Choice>
              <mc:Fallback>
                <p:oleObj name="Image" r:id="rId3" imgW="7611719" imgH="4117190" progId="Photoshop.Image.5">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52" y="5523476"/>
                        <a:ext cx="1954530" cy="1057562"/>
                      </a:xfrm>
                      <a:prstGeom prst="rect">
                        <a:avLst/>
                      </a:prstGeom>
                      <a:noFill/>
                      <a:ln>
                        <a:noFill/>
                      </a:ln>
                      <a:effectLst/>
                    </p:spPr>
                  </p:pic>
                </p:oleObj>
              </mc:Fallback>
            </mc:AlternateContent>
          </a:graphicData>
        </a:graphic>
      </p:graphicFrame>
      <p:sp>
        <p:nvSpPr>
          <p:cNvPr id="4" name="TextovéPole 3"/>
          <p:cNvSpPr txBox="1"/>
          <p:nvPr/>
        </p:nvSpPr>
        <p:spPr>
          <a:xfrm>
            <a:off x="2800478" y="5539128"/>
            <a:ext cx="5111978" cy="1015663"/>
          </a:xfrm>
          <a:prstGeom prst="rect">
            <a:avLst/>
          </a:prstGeom>
          <a:noFill/>
        </p:spPr>
        <p:txBody>
          <a:bodyPr wrap="square" rtlCol="0">
            <a:spAutoFit/>
          </a:bodyPr>
          <a:lstStyle/>
          <a:p>
            <a:r>
              <a:rPr lang="cs-CZ" sz="2000" dirty="0"/>
              <a:t>M</a:t>
            </a:r>
            <a:r>
              <a:rPr lang="cs-CZ" sz="2000" dirty="0" smtClean="0"/>
              <a:t>oucha domácí (</a:t>
            </a:r>
            <a:r>
              <a:rPr lang="cs-CZ" sz="2000" i="1" dirty="0" err="1"/>
              <a:t>M</a:t>
            </a:r>
            <a:r>
              <a:rPr lang="cs-CZ" sz="2000" i="1" dirty="0" err="1" smtClean="0"/>
              <a:t>usca</a:t>
            </a:r>
            <a:r>
              <a:rPr lang="cs-CZ" sz="2000" i="1" dirty="0" smtClean="0"/>
              <a:t> </a:t>
            </a:r>
            <a:r>
              <a:rPr lang="cs-CZ" sz="2000" i="1" dirty="0" err="1" smtClean="0"/>
              <a:t>domestica</a:t>
            </a:r>
            <a:r>
              <a:rPr lang="cs-CZ" sz="2000" dirty="0" smtClean="0"/>
              <a:t>)</a:t>
            </a:r>
          </a:p>
          <a:p>
            <a:r>
              <a:rPr lang="cs-CZ" sz="2000" dirty="0" smtClean="0"/>
              <a:t>V různých populacích nalezeno 6 různých způsobů determinace pohlaví.</a:t>
            </a:r>
            <a:endParaRPr lang="en-US" sz="2000" dirty="0" smtClean="0"/>
          </a:p>
        </p:txBody>
      </p:sp>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7489" y="2812383"/>
            <a:ext cx="1880732" cy="141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7"/>
          <p:cNvSpPr>
            <a:spLocks noChangeArrowheads="1"/>
          </p:cNvSpPr>
          <p:nvPr/>
        </p:nvSpPr>
        <p:spPr bwMode="auto">
          <a:xfrm>
            <a:off x="5356467" y="1686457"/>
            <a:ext cx="350013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2000" dirty="0" smtClean="0">
                <a:latin typeface="Calibri" pitchFamily="34" charset="0"/>
              </a:rPr>
              <a:t>Skokan </a:t>
            </a:r>
            <a:r>
              <a:rPr lang="cs-CZ" altLang="en-US" sz="2000" dirty="0">
                <a:latin typeface="Calibri" pitchFamily="34" charset="0"/>
              </a:rPr>
              <a:t>vrásčitý </a:t>
            </a:r>
            <a:r>
              <a:rPr lang="cs-CZ" altLang="en-US" sz="2000" i="1" dirty="0" smtClean="0">
                <a:latin typeface="Calibri" pitchFamily="34" charset="0"/>
              </a:rPr>
              <a:t> </a:t>
            </a:r>
            <a:r>
              <a:rPr lang="cs-CZ" altLang="en-US" sz="2000" i="1" dirty="0">
                <a:latin typeface="Calibri" pitchFamily="34" charset="0"/>
              </a:rPr>
              <a:t>(</a:t>
            </a:r>
            <a:r>
              <a:rPr lang="cs-CZ" altLang="en-US" sz="2000" i="1" dirty="0" err="1">
                <a:latin typeface="Calibri" pitchFamily="34" charset="0"/>
              </a:rPr>
              <a:t>Rana</a:t>
            </a:r>
            <a:r>
              <a:rPr lang="cs-CZ" altLang="en-US" sz="2000" i="1" dirty="0">
                <a:latin typeface="Calibri" pitchFamily="34" charset="0"/>
              </a:rPr>
              <a:t> </a:t>
            </a:r>
            <a:r>
              <a:rPr lang="cs-CZ" altLang="en-US" sz="2000" i="1" dirty="0" err="1">
                <a:latin typeface="Calibri" pitchFamily="34" charset="0"/>
              </a:rPr>
              <a:t>rugosa</a:t>
            </a:r>
            <a:r>
              <a:rPr lang="cs-CZ" altLang="en-US" sz="2000" i="1" dirty="0" smtClean="0">
                <a:latin typeface="Calibri" pitchFamily="34" charset="0"/>
              </a:rPr>
              <a:t>) </a:t>
            </a:r>
            <a:r>
              <a:rPr lang="cs-CZ" altLang="en-US" sz="2000" dirty="0" smtClean="0">
                <a:latin typeface="Calibri" pitchFamily="34" charset="0"/>
              </a:rPr>
              <a:t>koexistence systémů XX/</a:t>
            </a:r>
            <a:r>
              <a:rPr lang="cs-CZ" altLang="en-US" sz="2000" dirty="0" err="1" smtClean="0">
                <a:latin typeface="Calibri" pitchFamily="34" charset="0"/>
              </a:rPr>
              <a:t>XY</a:t>
            </a:r>
            <a:r>
              <a:rPr lang="cs-CZ" altLang="en-US" sz="2000" dirty="0" smtClean="0">
                <a:latin typeface="Calibri" pitchFamily="34" charset="0"/>
              </a:rPr>
              <a:t> a </a:t>
            </a:r>
            <a:r>
              <a:rPr lang="cs-CZ" altLang="en-US" sz="2000" dirty="0" err="1" smtClean="0">
                <a:latin typeface="Calibri" pitchFamily="34" charset="0"/>
              </a:rPr>
              <a:t>ZZ</a:t>
            </a:r>
            <a:r>
              <a:rPr lang="cs-CZ" altLang="en-US" sz="2000" dirty="0" smtClean="0">
                <a:latin typeface="Calibri" pitchFamily="34" charset="0"/>
              </a:rPr>
              <a:t>/</a:t>
            </a:r>
            <a:r>
              <a:rPr lang="cs-CZ" altLang="en-US" sz="2000" dirty="0" err="1" smtClean="0">
                <a:latin typeface="Calibri" pitchFamily="34" charset="0"/>
              </a:rPr>
              <a:t>ZW</a:t>
            </a:r>
            <a:r>
              <a:rPr lang="cs-CZ" altLang="en-US" sz="2000" dirty="0" smtClean="0">
                <a:latin typeface="Calibri" pitchFamily="34" charset="0"/>
              </a:rPr>
              <a:t> v jednom druhu, jsou </a:t>
            </a:r>
            <a:r>
              <a:rPr lang="cs-CZ" altLang="en-US" sz="2000" dirty="0" err="1" smtClean="0">
                <a:latin typeface="Calibri" pitchFamily="34" charset="0"/>
              </a:rPr>
              <a:t>křížitelné</a:t>
            </a:r>
            <a:endParaRPr lang="cs-CZ" altLang="en-US" sz="2000" dirty="0">
              <a:latin typeface="Calibri" pitchFamily="34" charset="0"/>
            </a:endParaRPr>
          </a:p>
        </p:txBody>
      </p:sp>
      <p:pic>
        <p:nvPicPr>
          <p:cNvPr id="7" name="Picture 2" descr="The less absurd though no less thorny short-beaked echidna.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 y="1793252"/>
            <a:ext cx="1827147" cy="1216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platyp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8627" y="1793252"/>
            <a:ext cx="1705035" cy="1216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00623" y="3010087"/>
            <a:ext cx="4374247" cy="1015663"/>
          </a:xfrm>
          <a:prstGeom prst="rect">
            <a:avLst/>
          </a:prstGeom>
          <a:noFill/>
        </p:spPr>
        <p:txBody>
          <a:bodyPr wrap="square" rtlCol="0">
            <a:spAutoFit/>
          </a:bodyPr>
          <a:lstStyle/>
          <a:p>
            <a:r>
              <a:rPr lang="cs-CZ" sz="2000" dirty="0" smtClean="0"/>
              <a:t>Ptakopysk a ježura – mnohočetné pohlavní chromosomy (samice 10 X, samec 5 X a 4 nebo 5 Y)</a:t>
            </a:r>
            <a:endParaRPr lang="en-US" sz="2000" dirty="0" smtClean="0"/>
          </a:p>
        </p:txBody>
      </p:sp>
      <p:sp>
        <p:nvSpPr>
          <p:cNvPr id="10" name="TextovéPole 9"/>
          <p:cNvSpPr txBox="1"/>
          <p:nvPr/>
        </p:nvSpPr>
        <p:spPr>
          <a:xfrm>
            <a:off x="285199" y="4476852"/>
            <a:ext cx="8447321" cy="707886"/>
          </a:xfrm>
          <a:prstGeom prst="rect">
            <a:avLst/>
          </a:prstGeom>
          <a:noFill/>
        </p:spPr>
        <p:txBody>
          <a:bodyPr wrap="square" rtlCol="0">
            <a:spAutoFit/>
          </a:bodyPr>
          <a:lstStyle/>
          <a:p>
            <a:r>
              <a:rPr lang="cs-CZ" sz="2000" dirty="0" smtClean="0"/>
              <a:t>Geny zodpovědné za determinaci pohlaví jsou různé u různých skupin (</a:t>
            </a:r>
            <a:r>
              <a:rPr lang="cs-CZ" sz="2000" i="1" dirty="0" err="1" smtClean="0"/>
              <a:t>Sry</a:t>
            </a:r>
            <a:r>
              <a:rPr lang="cs-CZ" sz="2000" dirty="0" smtClean="0"/>
              <a:t> jen u savců, </a:t>
            </a:r>
            <a:r>
              <a:rPr lang="cs-CZ" sz="2000" i="1" dirty="0" err="1" smtClean="0"/>
              <a:t>Sxl</a:t>
            </a:r>
            <a:r>
              <a:rPr lang="cs-CZ" sz="2000" dirty="0" smtClean="0"/>
              <a:t> u octomilky jen u </a:t>
            </a:r>
            <a:r>
              <a:rPr lang="cs-CZ" sz="2000" dirty="0" err="1" smtClean="0"/>
              <a:t>Drosophilidae</a:t>
            </a:r>
            <a:r>
              <a:rPr lang="cs-CZ" sz="2000" dirty="0" smtClean="0"/>
              <a:t>, </a:t>
            </a:r>
            <a:r>
              <a:rPr lang="cs-CZ" sz="2000" i="1" dirty="0" err="1" smtClean="0"/>
              <a:t>Csd</a:t>
            </a:r>
            <a:r>
              <a:rPr lang="cs-CZ" sz="2000" dirty="0" smtClean="0"/>
              <a:t> jen u rodu </a:t>
            </a:r>
            <a:r>
              <a:rPr lang="cs-CZ" sz="2000" i="1" dirty="0" err="1" smtClean="0"/>
              <a:t>Apis</a:t>
            </a:r>
            <a:r>
              <a:rPr lang="cs-CZ" sz="2000" dirty="0" smtClean="0"/>
              <a:t>, ….</a:t>
            </a:r>
            <a:endParaRPr lang="en-US" sz="2000" dirty="0" smtClean="0"/>
          </a:p>
        </p:txBody>
      </p:sp>
    </p:spTree>
    <p:extLst>
      <p:ext uri="{BB962C8B-B14F-4D97-AF65-F5344CB8AC3E}">
        <p14:creationId xmlns:p14="http://schemas.microsoft.com/office/powerpoint/2010/main" val="363477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9806" y="0"/>
            <a:ext cx="7886700" cy="1325563"/>
          </a:xfrm>
        </p:spPr>
        <p:txBody>
          <a:bodyPr>
            <a:normAutofit/>
          </a:bodyPr>
          <a:lstStyle/>
          <a:p>
            <a:pPr algn="ctr"/>
            <a:r>
              <a:rPr lang="cs-CZ" sz="3600" dirty="0">
                <a:solidFill>
                  <a:srgbClr val="C00000"/>
                </a:solidFill>
              </a:rPr>
              <a:t>Vládce parazit</a:t>
            </a:r>
            <a:endParaRPr lang="en-US" sz="3600" dirty="0">
              <a:solidFill>
                <a:srgbClr val="C00000"/>
              </a:solidFill>
            </a:endParaRPr>
          </a:p>
        </p:txBody>
      </p:sp>
      <p:sp>
        <p:nvSpPr>
          <p:cNvPr id="3" name="TextovéPole 2"/>
          <p:cNvSpPr txBox="1"/>
          <p:nvPr/>
        </p:nvSpPr>
        <p:spPr>
          <a:xfrm>
            <a:off x="362594" y="1146623"/>
            <a:ext cx="8603253" cy="1415772"/>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cs-CZ" sz="2200" dirty="0" smtClean="0"/>
              <a:t>Přenos vnitrobuněčných bakterií je po </a:t>
            </a:r>
            <a:r>
              <a:rPr lang="cs-CZ" sz="2200" dirty="0" err="1" smtClean="0"/>
              <a:t>maternální</a:t>
            </a:r>
            <a:r>
              <a:rPr lang="cs-CZ" sz="2200" dirty="0" smtClean="0"/>
              <a:t> linii, přes spermii ne.</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 Různé strategie, jak se dostat do samice.</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Nejčastěji bakterie </a:t>
            </a:r>
            <a:r>
              <a:rPr lang="cs-CZ" sz="2200" i="1" dirty="0" err="1" smtClean="0">
                <a:sym typeface="Wingdings" panose="05000000000000000000" pitchFamily="2" charset="2"/>
              </a:rPr>
              <a:t>Wolbachia</a:t>
            </a:r>
            <a:endParaRPr lang="en-US" sz="2200" i="1"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84" y="5556367"/>
            <a:ext cx="1535699" cy="824962"/>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242" y="4190682"/>
            <a:ext cx="1071247" cy="1111219"/>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2480" y="4173268"/>
            <a:ext cx="1237019" cy="1120436"/>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1317" y="3844368"/>
            <a:ext cx="674172" cy="497139"/>
          </a:xfrm>
          <a:prstGeom prst="rect">
            <a:avLst/>
          </a:prstGeom>
        </p:spPr>
      </p:pic>
      <p:cxnSp>
        <p:nvCxnSpPr>
          <p:cNvPr id="11" name="Přímá spojnice 10"/>
          <p:cNvCxnSpPr/>
          <p:nvPr/>
        </p:nvCxnSpPr>
        <p:spPr>
          <a:xfrm>
            <a:off x="433637" y="5413049"/>
            <a:ext cx="1842328" cy="968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V="1">
            <a:off x="380100" y="5495448"/>
            <a:ext cx="1895865" cy="8478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287916" y="2916122"/>
            <a:ext cx="2476879" cy="769441"/>
          </a:xfrm>
          <a:prstGeom prst="rect">
            <a:avLst/>
          </a:prstGeom>
          <a:noFill/>
        </p:spPr>
        <p:txBody>
          <a:bodyPr wrap="square" rtlCol="0">
            <a:spAutoFit/>
          </a:bodyPr>
          <a:lstStyle/>
          <a:p>
            <a:pPr algn="ctr"/>
            <a:r>
              <a:rPr lang="cs-CZ" sz="2200" b="1" dirty="0" smtClean="0"/>
              <a:t>Cytoplazmatická inkompatibilita</a:t>
            </a:r>
            <a:endParaRPr lang="en-US" sz="2200" b="1" dirty="0" smtClean="0"/>
          </a:p>
        </p:txBody>
      </p:sp>
      <p:grpSp>
        <p:nvGrpSpPr>
          <p:cNvPr id="14" name="Skupina 13"/>
          <p:cNvGrpSpPr/>
          <p:nvPr/>
        </p:nvGrpSpPr>
        <p:grpSpPr>
          <a:xfrm>
            <a:off x="6796783" y="2916122"/>
            <a:ext cx="2169064" cy="3381444"/>
            <a:chOff x="4836810" y="2934805"/>
            <a:chExt cx="2169064" cy="3381444"/>
          </a:xfrm>
        </p:grpSpPr>
        <p:pic>
          <p:nvPicPr>
            <p:cNvPr id="4" name="Obráze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6810" y="5470627"/>
              <a:ext cx="1574157" cy="845622"/>
            </a:xfrm>
            <a:prstGeom prst="rect">
              <a:avLst/>
            </a:prstGeom>
          </p:spPr>
        </p:pic>
        <p:sp>
          <p:nvSpPr>
            <p:cNvPr id="18" name="TextovéPole 17"/>
            <p:cNvSpPr txBox="1"/>
            <p:nvPr/>
          </p:nvSpPr>
          <p:spPr>
            <a:xfrm>
              <a:off x="4879392" y="2934805"/>
              <a:ext cx="2126482" cy="769441"/>
            </a:xfrm>
            <a:prstGeom prst="rect">
              <a:avLst/>
            </a:prstGeom>
            <a:noFill/>
          </p:spPr>
          <p:txBody>
            <a:bodyPr wrap="square" rtlCol="0">
              <a:spAutoFit/>
            </a:bodyPr>
            <a:lstStyle>
              <a:defPPr>
                <a:defRPr lang="cs-CZ"/>
              </a:defPPr>
              <a:lvl1pPr algn="ctr">
                <a:defRPr sz="2200" b="1"/>
              </a:lvl1pPr>
            </a:lstStyle>
            <a:p>
              <a:r>
                <a:rPr lang="cs-CZ" dirty="0"/>
                <a:t>Indukce partenogeneze</a:t>
              </a:r>
              <a:endParaRPr lang="en-US" dirty="0"/>
            </a:p>
          </p:txBody>
        </p:sp>
        <p:pic>
          <p:nvPicPr>
            <p:cNvPr id="19" name="Obrázek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2428" y="3921122"/>
              <a:ext cx="1176621" cy="1169389"/>
            </a:xfrm>
            <a:prstGeom prst="rect">
              <a:avLst/>
            </a:prstGeom>
          </p:spPr>
        </p:pic>
        <p:pic>
          <p:nvPicPr>
            <p:cNvPr id="6" name="Obrázek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1632" y="5145967"/>
              <a:ext cx="587601" cy="423619"/>
            </a:xfrm>
            <a:prstGeom prst="rect">
              <a:avLst/>
            </a:prstGeom>
          </p:spPr>
        </p:pic>
      </p:grpSp>
      <p:grpSp>
        <p:nvGrpSpPr>
          <p:cNvPr id="10" name="Skupina 9"/>
          <p:cNvGrpSpPr/>
          <p:nvPr/>
        </p:nvGrpSpPr>
        <p:grpSpPr>
          <a:xfrm>
            <a:off x="4609552" y="2945555"/>
            <a:ext cx="2476879" cy="2337856"/>
            <a:chOff x="2579628" y="2955848"/>
            <a:chExt cx="2476879" cy="2337856"/>
          </a:xfrm>
        </p:grpSpPr>
        <p:pic>
          <p:nvPicPr>
            <p:cNvPr id="16" name="Obrázek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3303" y="4074650"/>
              <a:ext cx="1175203" cy="1219054"/>
            </a:xfrm>
            <a:prstGeom prst="rect">
              <a:avLst/>
            </a:prstGeom>
          </p:spPr>
        </p:pic>
        <p:sp>
          <p:nvSpPr>
            <p:cNvPr id="17" name="TextovéPole 16"/>
            <p:cNvSpPr txBox="1"/>
            <p:nvPr/>
          </p:nvSpPr>
          <p:spPr>
            <a:xfrm>
              <a:off x="2579628" y="2955848"/>
              <a:ext cx="2476879" cy="769441"/>
            </a:xfrm>
            <a:prstGeom prst="rect">
              <a:avLst/>
            </a:prstGeom>
            <a:noFill/>
          </p:spPr>
          <p:txBody>
            <a:bodyPr wrap="square" rtlCol="0">
              <a:spAutoFit/>
            </a:bodyPr>
            <a:lstStyle/>
            <a:p>
              <a:pPr algn="ctr"/>
              <a:r>
                <a:rPr lang="cs-CZ" sz="2200" b="1" dirty="0" smtClean="0"/>
                <a:t>Feminizace </a:t>
              </a:r>
            </a:p>
            <a:p>
              <a:pPr algn="ctr"/>
              <a:r>
                <a:rPr lang="cs-CZ" sz="2200" b="1" dirty="0" smtClean="0"/>
                <a:t>samců</a:t>
              </a:r>
              <a:endParaRPr lang="en-US" sz="2200" b="1" dirty="0" smtClean="0"/>
            </a:p>
          </p:txBody>
        </p:sp>
        <p:pic>
          <p:nvPicPr>
            <p:cNvPr id="20" name="Obráze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8676" y="3786719"/>
              <a:ext cx="587601" cy="423619"/>
            </a:xfrm>
            <a:prstGeom prst="rect">
              <a:avLst/>
            </a:prstGeom>
          </p:spPr>
        </p:pic>
      </p:grpSp>
      <p:grpSp>
        <p:nvGrpSpPr>
          <p:cNvPr id="13" name="Skupina 12"/>
          <p:cNvGrpSpPr/>
          <p:nvPr/>
        </p:nvGrpSpPr>
        <p:grpSpPr>
          <a:xfrm>
            <a:off x="2818179" y="3174594"/>
            <a:ext cx="1944394" cy="2501208"/>
            <a:chOff x="6988510" y="3012502"/>
            <a:chExt cx="1944394" cy="2501208"/>
          </a:xfrm>
        </p:grpSpPr>
        <p:sp>
          <p:nvSpPr>
            <p:cNvPr id="26" name="TextovéPole 25"/>
            <p:cNvSpPr txBox="1"/>
            <p:nvPr/>
          </p:nvSpPr>
          <p:spPr>
            <a:xfrm>
              <a:off x="7007120" y="3012502"/>
              <a:ext cx="1925784" cy="430887"/>
            </a:xfrm>
            <a:prstGeom prst="rect">
              <a:avLst/>
            </a:prstGeom>
            <a:noFill/>
          </p:spPr>
          <p:txBody>
            <a:bodyPr wrap="square" rtlCol="0">
              <a:spAutoFit/>
            </a:bodyPr>
            <a:lstStyle>
              <a:defPPr>
                <a:defRPr lang="cs-CZ"/>
              </a:defPPr>
              <a:lvl1pPr algn="ctr">
                <a:defRPr sz="2200" b="1"/>
              </a:lvl1pPr>
            </a:lstStyle>
            <a:p>
              <a:r>
                <a:rPr lang="cs-CZ" dirty="0"/>
                <a:t>Zabíjení samců</a:t>
              </a:r>
              <a:endParaRPr lang="en-US" dirty="0"/>
            </a:p>
          </p:txBody>
        </p:sp>
        <p:pic>
          <p:nvPicPr>
            <p:cNvPr id="29" name="Obrázek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02100" y="3834942"/>
              <a:ext cx="618509" cy="497139"/>
            </a:xfrm>
            <a:prstGeom prst="rect">
              <a:avLst/>
            </a:prstGeom>
          </p:spPr>
        </p:pic>
        <p:pic>
          <p:nvPicPr>
            <p:cNvPr id="30" name="Obrázek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2760" y="4321005"/>
              <a:ext cx="1535699" cy="824962"/>
            </a:xfrm>
            <a:prstGeom prst="rect">
              <a:avLst/>
            </a:prstGeom>
          </p:spPr>
        </p:pic>
        <p:cxnSp>
          <p:nvCxnSpPr>
            <p:cNvPr id="31" name="Přímá spojnice 30"/>
            <p:cNvCxnSpPr>
              <a:endCxn id="30" idx="3"/>
            </p:cNvCxnSpPr>
            <p:nvPr/>
          </p:nvCxnSpPr>
          <p:spPr>
            <a:xfrm>
              <a:off x="6988510" y="4428605"/>
              <a:ext cx="1699949" cy="304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flipV="1">
              <a:off x="7026213" y="4492692"/>
              <a:ext cx="1533646" cy="2245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Obrázek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8181" y="5090091"/>
              <a:ext cx="587601" cy="423619"/>
            </a:xfrm>
            <a:prstGeom prst="rect">
              <a:avLst/>
            </a:prstGeom>
          </p:spPr>
        </p:pic>
      </p:grpSp>
    </p:spTree>
    <p:extLst>
      <p:ext uri="{BB962C8B-B14F-4D97-AF65-F5344CB8AC3E}">
        <p14:creationId xmlns:p14="http://schemas.microsoft.com/office/powerpoint/2010/main" val="387061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a:xfrm>
            <a:off x="457200" y="115888"/>
            <a:ext cx="8229600" cy="1143000"/>
          </a:xfrm>
        </p:spPr>
        <p:txBody>
          <a:bodyPr>
            <a:normAutofit/>
          </a:bodyPr>
          <a:lstStyle/>
          <a:p>
            <a:pPr algn="ctr"/>
            <a:r>
              <a:rPr lang="cs-CZ" altLang="cs-CZ" sz="3600" dirty="0">
                <a:solidFill>
                  <a:srgbClr val="C00000"/>
                </a:solidFill>
              </a:rPr>
              <a:t>Zabíjení samců</a:t>
            </a:r>
          </a:p>
        </p:txBody>
      </p:sp>
      <p:sp>
        <p:nvSpPr>
          <p:cNvPr id="77829" name="Text Box 5"/>
          <p:cNvSpPr txBox="1">
            <a:spLocks noChangeArrowheads="1"/>
          </p:cNvSpPr>
          <p:nvPr/>
        </p:nvSpPr>
        <p:spPr bwMode="auto">
          <a:xfrm>
            <a:off x="401638" y="1117569"/>
            <a:ext cx="8280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spcBef>
                <a:spcPts val="2400"/>
              </a:spcBef>
            </a:pPr>
            <a:r>
              <a:rPr lang="cs-CZ" altLang="cs-CZ" sz="2000" dirty="0" smtClean="0">
                <a:latin typeface="Calibri" pitchFamily="34" charset="0"/>
              </a:rPr>
              <a:t>Usmrcení </a:t>
            </a:r>
            <a:r>
              <a:rPr lang="cs-CZ" altLang="cs-CZ" sz="2000" dirty="0">
                <a:latin typeface="Calibri" pitchFamily="34" charset="0"/>
              </a:rPr>
              <a:t>samčí části potomstva </a:t>
            </a:r>
            <a:r>
              <a:rPr lang="cs-CZ" altLang="cs-CZ" sz="2000" dirty="0">
                <a:latin typeface="Calibri" pitchFamily="34" charset="0"/>
                <a:sym typeface="Wingdings" pitchFamily="2" charset="2"/>
              </a:rPr>
              <a:t></a:t>
            </a:r>
            <a:r>
              <a:rPr lang="en-US" altLang="cs-CZ" sz="2000" dirty="0">
                <a:latin typeface="Calibri" pitchFamily="34" charset="0"/>
                <a:sym typeface="Wingdings" pitchFamily="2" charset="2"/>
              </a:rPr>
              <a:t> </a:t>
            </a:r>
            <a:r>
              <a:rPr lang="cs-CZ" altLang="cs-CZ" sz="2000" dirty="0">
                <a:latin typeface="Calibri" pitchFamily="34" charset="0"/>
                <a:sym typeface="Wingdings" pitchFamily="2" charset="2"/>
              </a:rPr>
              <a:t>výhoda pro sestry (menší </a:t>
            </a:r>
            <a:r>
              <a:rPr lang="cs-CZ" altLang="cs-CZ" sz="2000" dirty="0" err="1">
                <a:latin typeface="Calibri" pitchFamily="34" charset="0"/>
                <a:sym typeface="Wingdings" pitchFamily="2" charset="2"/>
              </a:rPr>
              <a:t>kompetice</a:t>
            </a:r>
            <a:r>
              <a:rPr lang="cs-CZ" altLang="cs-CZ" sz="2000" dirty="0">
                <a:latin typeface="Calibri" pitchFamily="34" charset="0"/>
                <a:sym typeface="Wingdings" pitchFamily="2" charset="2"/>
              </a:rPr>
              <a:t>, nemožnost </a:t>
            </a:r>
            <a:r>
              <a:rPr lang="cs-CZ" altLang="cs-CZ" sz="2000" dirty="0" err="1">
                <a:latin typeface="Calibri" pitchFamily="34" charset="0"/>
                <a:sym typeface="Wingdings" pitchFamily="2" charset="2"/>
              </a:rPr>
              <a:t>inbreedingu</a:t>
            </a:r>
            <a:r>
              <a:rPr lang="cs-CZ" altLang="cs-CZ" sz="2000" dirty="0">
                <a:latin typeface="Calibri" pitchFamily="34" charset="0"/>
                <a:sym typeface="Wingdings" pitchFamily="2" charset="2"/>
              </a:rPr>
              <a:t>) (zvýšení fitness až o 10</a:t>
            </a:r>
            <a:r>
              <a:rPr lang="cs-CZ" altLang="cs-CZ" sz="2000" dirty="0" smtClean="0">
                <a:latin typeface="Calibri" pitchFamily="34" charset="0"/>
                <a:sym typeface="Wingdings" pitchFamily="2" charset="2"/>
              </a:rPr>
              <a:t>%)</a:t>
            </a:r>
          </a:p>
          <a:p>
            <a:pPr marL="342900" indent="-342900">
              <a:spcBef>
                <a:spcPts val="2400"/>
              </a:spcBef>
            </a:pPr>
            <a:r>
              <a:rPr lang="cs-CZ" altLang="cs-CZ" sz="2000" dirty="0" smtClean="0">
                <a:latin typeface="Calibri" pitchFamily="34" charset="0"/>
              </a:rPr>
              <a:t>Pro </a:t>
            </a:r>
            <a:r>
              <a:rPr lang="cs-CZ" altLang="cs-CZ" sz="2000" dirty="0">
                <a:latin typeface="Calibri" pitchFamily="34" charset="0"/>
              </a:rPr>
              <a:t>hostitele nejdražší způsob manipulace pohlaví </a:t>
            </a:r>
            <a:r>
              <a:rPr lang="cs-CZ" altLang="cs-CZ" sz="2000" dirty="0">
                <a:latin typeface="Calibri" pitchFamily="34" charset="0"/>
                <a:sym typeface="Wingdings" pitchFamily="2" charset="2"/>
              </a:rPr>
              <a:t></a:t>
            </a:r>
            <a:r>
              <a:rPr lang="en-US" altLang="cs-CZ" sz="2000" dirty="0">
                <a:latin typeface="Calibri" pitchFamily="34" charset="0"/>
                <a:sym typeface="Wingdings" pitchFamily="2" charset="2"/>
              </a:rPr>
              <a:t> </a:t>
            </a:r>
            <a:r>
              <a:rPr lang="en-US" altLang="cs-CZ" sz="2000" dirty="0" err="1">
                <a:latin typeface="Calibri" pitchFamily="34" charset="0"/>
                <a:sym typeface="Wingdings" pitchFamily="2" charset="2"/>
              </a:rPr>
              <a:t>siln</a:t>
            </a:r>
            <a:r>
              <a:rPr lang="cs-CZ" altLang="cs-CZ" sz="2000" dirty="0">
                <a:latin typeface="Calibri" pitchFamily="34" charset="0"/>
                <a:sym typeface="Wingdings" pitchFamily="2" charset="2"/>
              </a:rPr>
              <a:t>ý selekční tlak na vznik </a:t>
            </a:r>
            <a:r>
              <a:rPr lang="cs-CZ" altLang="cs-CZ" sz="2000" dirty="0" smtClean="0">
                <a:latin typeface="Calibri" pitchFamily="34" charset="0"/>
                <a:sym typeface="Wingdings" pitchFamily="2" charset="2"/>
              </a:rPr>
              <a:t>obrany.</a:t>
            </a:r>
            <a:endParaRPr lang="cs-CZ" altLang="cs-CZ" sz="2000" dirty="0">
              <a:latin typeface="Calibri" pitchFamily="34" charset="0"/>
              <a:sym typeface="Wingdings" pitchFamily="2" charset="2"/>
            </a:endParaRPr>
          </a:p>
        </p:txBody>
      </p:sp>
      <p:pic>
        <p:nvPicPr>
          <p:cNvPr id="778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3456007"/>
            <a:ext cx="2093243" cy="173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Text Box 6"/>
          <p:cNvSpPr txBox="1">
            <a:spLocks noChangeArrowheads="1"/>
          </p:cNvSpPr>
          <p:nvPr/>
        </p:nvSpPr>
        <p:spPr bwMode="auto">
          <a:xfrm>
            <a:off x="583893" y="5869753"/>
            <a:ext cx="77558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dirty="0">
                <a:solidFill>
                  <a:srgbClr val="FF0000"/>
                </a:solidFill>
                <a:latin typeface="Calibri" pitchFamily="34" charset="0"/>
              </a:rPr>
              <a:t>Manipulace pohlavím hostitele patrně velmi </a:t>
            </a:r>
            <a:r>
              <a:rPr lang="cs-CZ" altLang="cs-CZ" sz="2200" b="1" dirty="0" smtClean="0">
                <a:solidFill>
                  <a:srgbClr val="FF0000"/>
                </a:solidFill>
                <a:latin typeface="Calibri" pitchFamily="34" charset="0"/>
              </a:rPr>
              <a:t>běžné, ale </a:t>
            </a:r>
            <a:r>
              <a:rPr lang="cs-CZ" altLang="cs-CZ" sz="2200" b="1" dirty="0">
                <a:solidFill>
                  <a:srgbClr val="FF0000"/>
                </a:solidFill>
                <a:latin typeface="Calibri" pitchFamily="34" charset="0"/>
              </a:rPr>
              <a:t>někdy hostitelem </a:t>
            </a:r>
            <a:r>
              <a:rPr lang="cs-CZ" altLang="cs-CZ" sz="2200" b="1" dirty="0" smtClean="0">
                <a:solidFill>
                  <a:srgbClr val="FF0000"/>
                </a:solidFill>
                <a:latin typeface="Calibri" pitchFamily="34" charset="0"/>
              </a:rPr>
              <a:t>překonané.</a:t>
            </a:r>
            <a:endParaRPr lang="cs-CZ" altLang="cs-CZ" sz="2200" b="1" dirty="0">
              <a:solidFill>
                <a:srgbClr val="FF0000"/>
              </a:solidFill>
              <a:latin typeface="Calibri" pitchFamily="34" charset="0"/>
            </a:endParaRPr>
          </a:p>
        </p:txBody>
      </p:sp>
      <p:sp>
        <p:nvSpPr>
          <p:cNvPr id="2" name="TextovéPole 1"/>
          <p:cNvSpPr txBox="1"/>
          <p:nvPr/>
        </p:nvSpPr>
        <p:spPr>
          <a:xfrm>
            <a:off x="484742" y="3172858"/>
            <a:ext cx="6158429" cy="2400657"/>
          </a:xfrm>
          <a:prstGeom prst="rect">
            <a:avLst/>
          </a:prstGeom>
          <a:noFill/>
        </p:spPr>
        <p:txBody>
          <a:bodyPr wrap="square" rtlCol="0">
            <a:spAutoFit/>
          </a:bodyPr>
          <a:lstStyle/>
          <a:p>
            <a:pPr>
              <a:spcBef>
                <a:spcPts val="1800"/>
              </a:spcBef>
              <a:buNone/>
            </a:pPr>
            <a:r>
              <a:rPr lang="cs-CZ" altLang="cs-CZ" sz="2000" b="1" dirty="0">
                <a:solidFill>
                  <a:srgbClr val="009900"/>
                </a:solidFill>
                <a:latin typeface="Calibri" pitchFamily="34" charset="0"/>
              </a:rPr>
              <a:t>Případ motýla </a:t>
            </a:r>
            <a:r>
              <a:rPr lang="cs-CZ" altLang="ja-JP" sz="2000" b="1" i="1" dirty="0" err="1">
                <a:solidFill>
                  <a:srgbClr val="009900"/>
                </a:solidFill>
                <a:latin typeface="Calibri" pitchFamily="34" charset="0"/>
              </a:rPr>
              <a:t>Hypolimnas</a:t>
            </a:r>
            <a:r>
              <a:rPr lang="cs-CZ" altLang="ja-JP" sz="2000" b="1" i="1" dirty="0">
                <a:solidFill>
                  <a:srgbClr val="009900"/>
                </a:solidFill>
                <a:latin typeface="Calibri" pitchFamily="34" charset="0"/>
              </a:rPr>
              <a:t> </a:t>
            </a:r>
            <a:r>
              <a:rPr lang="cs-CZ" altLang="ja-JP" sz="2000" b="1" i="1" dirty="0" err="1">
                <a:solidFill>
                  <a:srgbClr val="009900"/>
                </a:solidFill>
                <a:latin typeface="Calibri" pitchFamily="34" charset="0"/>
              </a:rPr>
              <a:t>bolina</a:t>
            </a:r>
            <a:r>
              <a:rPr lang="cs-CZ" altLang="ja-JP" sz="2000" b="1" dirty="0">
                <a:solidFill>
                  <a:srgbClr val="009900"/>
                </a:solidFill>
                <a:latin typeface="Calibri" pitchFamily="34" charset="0"/>
              </a:rPr>
              <a:t> </a:t>
            </a:r>
          </a:p>
          <a:p>
            <a:pPr marL="342900" indent="-342900">
              <a:spcBef>
                <a:spcPts val="1800"/>
              </a:spcBef>
              <a:buFont typeface="Arial" panose="020B0604020202020204" pitchFamily="34" charset="0"/>
              <a:buChar char="•"/>
            </a:pPr>
            <a:r>
              <a:rPr lang="cs-CZ" altLang="ja-JP" sz="2000" dirty="0">
                <a:latin typeface="Calibri" pitchFamily="34" charset="0"/>
              </a:rPr>
              <a:t>Infikovaný kmenem </a:t>
            </a:r>
            <a:r>
              <a:rPr lang="cs-CZ" altLang="ja-JP" sz="2000" dirty="0" err="1">
                <a:latin typeface="Calibri" pitchFamily="34" charset="0"/>
              </a:rPr>
              <a:t>w</a:t>
            </a:r>
            <a:r>
              <a:rPr lang="cs-CZ" altLang="ja-JP" sz="2000" dirty="0" err="1" smtClean="0">
                <a:latin typeface="Calibri" pitchFamily="34" charset="0"/>
              </a:rPr>
              <a:t>olbachie</a:t>
            </a:r>
            <a:r>
              <a:rPr lang="cs-CZ" altLang="ja-JP" sz="2000" dirty="0" smtClean="0">
                <a:latin typeface="Calibri" pitchFamily="34" charset="0"/>
              </a:rPr>
              <a:t> </a:t>
            </a:r>
            <a:r>
              <a:rPr lang="cs-CZ" altLang="ja-JP" sz="2000" i="1" dirty="0" err="1">
                <a:latin typeface="Calibri" pitchFamily="34" charset="0"/>
              </a:rPr>
              <a:t>w</a:t>
            </a:r>
            <a:r>
              <a:rPr lang="cs-CZ" altLang="ja-JP" sz="2000" dirty="0" err="1">
                <a:latin typeface="Calibri" pitchFamily="34" charset="0"/>
              </a:rPr>
              <a:t>Bol1</a:t>
            </a:r>
            <a:r>
              <a:rPr lang="cs-CZ" altLang="ja-JP" sz="2000" dirty="0">
                <a:latin typeface="Calibri" pitchFamily="34" charset="0"/>
              </a:rPr>
              <a:t> – v </a:t>
            </a:r>
            <a:r>
              <a:rPr lang="cs-CZ" altLang="ja-JP" sz="2000" dirty="0" smtClean="0">
                <a:latin typeface="Calibri" pitchFamily="34" charset="0"/>
              </a:rPr>
              <a:t>Polynésii zabíjí samce </a:t>
            </a:r>
            <a:r>
              <a:rPr lang="cs-CZ" altLang="ja-JP" sz="2000" dirty="0">
                <a:latin typeface="Calibri" pitchFamily="34" charset="0"/>
              </a:rPr>
              <a:t>X v jihovýchodní Asii vznik jaderného genu potlačujícího vliv </a:t>
            </a:r>
            <a:r>
              <a:rPr lang="cs-CZ" altLang="ja-JP" sz="2000" dirty="0" err="1" smtClean="0">
                <a:latin typeface="Calibri" pitchFamily="34" charset="0"/>
              </a:rPr>
              <a:t>wolbachie</a:t>
            </a:r>
            <a:endParaRPr lang="cs-CZ" altLang="ja-JP" sz="2000" dirty="0">
              <a:latin typeface="Calibri" pitchFamily="34" charset="0"/>
            </a:endParaRPr>
          </a:p>
          <a:p>
            <a:pPr marL="342900" indent="-342900">
              <a:spcBef>
                <a:spcPts val="1800"/>
              </a:spcBef>
              <a:buFont typeface="Arial" panose="020B0604020202020204" pitchFamily="34" charset="0"/>
              <a:buChar char="•"/>
            </a:pPr>
            <a:r>
              <a:rPr lang="cs-CZ" altLang="ja-JP" sz="2000" dirty="0">
                <a:latin typeface="Calibri" pitchFamily="34" charset="0"/>
              </a:rPr>
              <a:t>Sledováno šíření genu v souostroví Samoa původně 99% samice </a:t>
            </a:r>
            <a:r>
              <a:rPr lang="cs-CZ" altLang="ja-JP" sz="2000" dirty="0">
                <a:latin typeface="Calibri" pitchFamily="34" charset="0"/>
                <a:sym typeface="Wingdings" pitchFamily="2" charset="2"/>
              </a:rPr>
              <a:t> do 10 generací poměr pohlaví 1:1</a:t>
            </a:r>
            <a:r>
              <a:rPr lang="cs-CZ" altLang="ja-JP" sz="2000" dirty="0">
                <a:latin typeface="Calibri" pitchFamily="34" charset="0"/>
              </a:rPr>
              <a:t>  </a:t>
            </a:r>
            <a:endParaRPr lang="cs-CZ" altLang="cs-CZ" sz="2000" dirty="0">
              <a:latin typeface="Calibri" pitchFamily="34" charset="0"/>
            </a:endParaRPr>
          </a:p>
        </p:txBody>
      </p:sp>
    </p:spTree>
    <p:extLst>
      <p:ext uri="{BB962C8B-B14F-4D97-AF65-F5344CB8AC3E}">
        <p14:creationId xmlns:p14="http://schemas.microsoft.com/office/powerpoint/2010/main" val="90065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8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dirty="0">
                <a:solidFill>
                  <a:srgbClr val="C00000"/>
                </a:solidFill>
              </a:rPr>
              <a:t>O čem to bylo</a:t>
            </a:r>
            <a:endParaRPr lang="en-US" sz="3600" dirty="0">
              <a:solidFill>
                <a:srgbClr val="C00000"/>
              </a:solidFill>
            </a:endParaRPr>
          </a:p>
        </p:txBody>
      </p:sp>
      <p:sp>
        <p:nvSpPr>
          <p:cNvPr id="3" name="TextovéPole 2"/>
          <p:cNvSpPr txBox="1"/>
          <p:nvPr/>
        </p:nvSpPr>
        <p:spPr>
          <a:xfrm>
            <a:off x="544923" y="1416546"/>
            <a:ext cx="7616098" cy="569386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Pohlavní chromosomy – různý počet u samce a samice</a:t>
            </a:r>
          </a:p>
          <a:p>
            <a:pPr marL="342900" indent="-342900">
              <a:spcBef>
                <a:spcPts val="1200"/>
              </a:spcBef>
              <a:buFont typeface="Arial" panose="020B0604020202020204" pitchFamily="34" charset="0"/>
              <a:buChar char="•"/>
            </a:pPr>
            <a:r>
              <a:rPr lang="cs-CZ" sz="2200" dirty="0" smtClean="0"/>
              <a:t>Určují pohlaví jedince + často geny potřebné pro plodnost. </a:t>
            </a:r>
          </a:p>
          <a:p>
            <a:pPr marL="342900" indent="-342900">
              <a:spcBef>
                <a:spcPts val="1200"/>
              </a:spcBef>
              <a:buFont typeface="Arial" panose="020B0604020202020204" pitchFamily="34" charset="0"/>
              <a:buChar char="•"/>
            </a:pPr>
            <a:r>
              <a:rPr lang="cs-CZ" sz="2200" dirty="0" smtClean="0"/>
              <a:t>Často</a:t>
            </a:r>
            <a:r>
              <a:rPr lang="en-US" sz="2200" dirty="0" smtClean="0"/>
              <a:t> </a:t>
            </a:r>
            <a:r>
              <a:rPr lang="en-US" sz="2200" dirty="0" err="1" smtClean="0"/>
              <a:t>nesou</a:t>
            </a:r>
            <a:r>
              <a:rPr lang="cs-CZ" sz="2200" dirty="0" smtClean="0"/>
              <a:t> </a:t>
            </a:r>
            <a:r>
              <a:rPr lang="cs-CZ" sz="2200" dirty="0"/>
              <a:t>jiné geny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err="1" smtClean="0">
                <a:sym typeface="Wingdings" panose="05000000000000000000" pitchFamily="2" charset="2"/>
              </a:rPr>
              <a:t>hemizygozita</a:t>
            </a:r>
            <a:r>
              <a:rPr lang="cs-CZ" sz="2200" dirty="0" smtClean="0">
                <a:sym typeface="Wingdings" panose="05000000000000000000" pitchFamily="2" charset="2"/>
              </a:rPr>
              <a:t> </a:t>
            </a:r>
            <a:r>
              <a:rPr lang="en-US" sz="2200" dirty="0" smtClean="0">
                <a:sym typeface="Wingdings" panose="05000000000000000000" pitchFamily="2" charset="2"/>
              </a:rPr>
              <a:t> </a:t>
            </a:r>
            <a:r>
              <a:rPr lang="en-US" sz="2200" dirty="0" err="1" smtClean="0">
                <a:sym typeface="Wingdings" panose="05000000000000000000" pitchFamily="2" charset="2"/>
              </a:rPr>
              <a:t>choroby</a:t>
            </a:r>
            <a:r>
              <a:rPr lang="en-US" sz="2200" dirty="0" smtClean="0">
                <a:sym typeface="Wingdings" panose="05000000000000000000" pitchFamily="2" charset="2"/>
              </a:rPr>
              <a:t>, </a:t>
            </a:r>
            <a:r>
              <a:rPr lang="en-US" sz="2200" dirty="0" err="1" smtClean="0">
                <a:sym typeface="Wingdings" panose="05000000000000000000" pitchFamily="2" charset="2"/>
              </a:rPr>
              <a:t>evoluce</a:t>
            </a:r>
            <a:endParaRPr lang="cs-CZ" sz="2200" dirty="0" smtClean="0">
              <a:sym typeface="Wingdings" panose="05000000000000000000" pitchFamily="2" charset="2"/>
            </a:endParaRPr>
          </a:p>
          <a:p>
            <a:pPr marL="342900" indent="-342900">
              <a:spcBef>
                <a:spcPts val="1200"/>
              </a:spcBef>
              <a:buFont typeface="Arial" panose="020B0604020202020204" pitchFamily="34" charset="0"/>
              <a:buChar char="•"/>
            </a:pPr>
            <a:r>
              <a:rPr lang="cs-CZ" sz="2200" dirty="0" smtClean="0">
                <a:sym typeface="Wingdings" panose="05000000000000000000" pitchFamily="2" charset="2"/>
              </a:rPr>
              <a:t>Znaky vázané na Y, X a pohlavně </a:t>
            </a:r>
            <a:r>
              <a:rPr lang="cs-CZ" sz="2200" dirty="0" err="1" smtClean="0">
                <a:sym typeface="Wingdings" panose="05000000000000000000" pitchFamily="2" charset="2"/>
              </a:rPr>
              <a:t>vlivněné</a:t>
            </a:r>
            <a:r>
              <a:rPr lang="cs-CZ" sz="2200" dirty="0" smtClean="0">
                <a:sym typeface="Wingdings" panose="05000000000000000000" pitchFamily="2" charset="2"/>
              </a:rPr>
              <a:t>/ovládané.</a:t>
            </a:r>
            <a:endParaRPr lang="en-US" sz="2200" dirty="0"/>
          </a:p>
          <a:p>
            <a:pPr marL="342900" indent="-342900">
              <a:spcBef>
                <a:spcPts val="1200"/>
              </a:spcBef>
              <a:buFont typeface="Arial" panose="020B0604020202020204" pitchFamily="34" charset="0"/>
              <a:buChar char="•"/>
            </a:pPr>
            <a:r>
              <a:rPr lang="cs-CZ" sz="2200" dirty="0" smtClean="0"/>
              <a:t>Chromosomální systémy určení pohlaví: XX/</a:t>
            </a:r>
            <a:r>
              <a:rPr lang="cs-CZ" sz="2200" dirty="0" err="1" smtClean="0"/>
              <a:t>XY</a:t>
            </a:r>
            <a:r>
              <a:rPr lang="cs-CZ" sz="2200" dirty="0" smtClean="0"/>
              <a:t> a </a:t>
            </a:r>
            <a:r>
              <a:rPr lang="cs-CZ" sz="2200" dirty="0" err="1" smtClean="0"/>
              <a:t>ZZ</a:t>
            </a:r>
            <a:r>
              <a:rPr lang="cs-CZ" sz="2200" dirty="0" smtClean="0"/>
              <a:t>/</a:t>
            </a:r>
            <a:r>
              <a:rPr lang="cs-CZ" sz="2200" dirty="0" err="1" smtClean="0"/>
              <a:t>ZW</a:t>
            </a:r>
            <a:endParaRPr lang="cs-CZ" sz="2200" dirty="0" smtClean="0"/>
          </a:p>
          <a:p>
            <a:pPr marL="342900" indent="-342900">
              <a:spcBef>
                <a:spcPts val="1200"/>
              </a:spcBef>
              <a:buFont typeface="Arial" panose="020B0604020202020204" pitchFamily="34" charset="0"/>
              <a:buChar char="•"/>
            </a:pPr>
            <a:r>
              <a:rPr lang="cs-CZ" sz="2200" dirty="0" smtClean="0"/>
              <a:t>Evoluce pohlavních chromosomů – Y a W degenerace</a:t>
            </a:r>
            <a:endParaRPr lang="en-US" sz="2200" dirty="0" smtClean="0"/>
          </a:p>
          <a:p>
            <a:pPr marL="342900" indent="-342900">
              <a:spcBef>
                <a:spcPts val="1200"/>
              </a:spcBef>
              <a:buFont typeface="Arial" panose="020B0604020202020204" pitchFamily="34" charset="0"/>
              <a:buChar char="•"/>
            </a:pPr>
            <a:r>
              <a:rPr lang="cs-CZ" sz="2200" dirty="0" err="1" smtClean="0"/>
              <a:t>Haplodiploidie</a:t>
            </a:r>
            <a:r>
              <a:rPr lang="cs-CZ" sz="2200" dirty="0" smtClean="0"/>
              <a:t> – samice </a:t>
            </a:r>
            <a:r>
              <a:rPr lang="cs-CZ" sz="2200" dirty="0" err="1" smtClean="0"/>
              <a:t>2n</a:t>
            </a:r>
            <a:r>
              <a:rPr lang="cs-CZ" sz="2200" dirty="0" smtClean="0"/>
              <a:t>, samci n</a:t>
            </a:r>
          </a:p>
          <a:p>
            <a:pPr marL="342900" indent="-342900">
              <a:spcBef>
                <a:spcPts val="1200"/>
              </a:spcBef>
              <a:buFont typeface="Arial" panose="020B0604020202020204" pitchFamily="34" charset="0"/>
              <a:buChar char="•"/>
            </a:pPr>
            <a:r>
              <a:rPr lang="en-US" sz="2200" dirty="0" smtClean="0"/>
              <a:t>Ur</a:t>
            </a:r>
            <a:r>
              <a:rPr lang="cs-CZ" sz="2200" dirty="0" err="1" smtClean="0"/>
              <a:t>čení</a:t>
            </a:r>
            <a:r>
              <a:rPr lang="cs-CZ" sz="2200" dirty="0" smtClean="0"/>
              <a:t> pohlaví prostředím (nejčastěji teplotou) </a:t>
            </a:r>
            <a:r>
              <a:rPr lang="cs-CZ" sz="2200" dirty="0" smtClean="0">
                <a:sym typeface="Wingdings" panose="05000000000000000000" pitchFamily="2" charset="2"/>
              </a:rPr>
              <a:t></a:t>
            </a:r>
            <a:r>
              <a:rPr lang="cs-CZ" sz="2200" dirty="0" smtClean="0"/>
              <a:t> vhodné pohlaví pro momentální podmínky.</a:t>
            </a:r>
          </a:p>
          <a:p>
            <a:pPr marL="342900" indent="-342900">
              <a:spcBef>
                <a:spcPts val="1200"/>
              </a:spcBef>
              <a:buFont typeface="Arial" panose="020B0604020202020204" pitchFamily="34" charset="0"/>
              <a:buChar char="•"/>
            </a:pPr>
            <a:r>
              <a:rPr lang="cs-CZ" sz="2200" dirty="0" smtClean="0"/>
              <a:t>Vnitrobuněční paraziti manipulují pohlaví hostitele. </a:t>
            </a:r>
          </a:p>
          <a:p>
            <a:pPr marL="342900" indent="-342900">
              <a:spcBef>
                <a:spcPts val="1200"/>
              </a:spcBef>
              <a:buFont typeface="Arial" panose="020B0604020202020204" pitchFamily="34" charset="0"/>
              <a:buChar char="•"/>
            </a:pPr>
            <a:endParaRPr lang="en-US" sz="2200" dirty="0" smtClean="0"/>
          </a:p>
          <a:p>
            <a:pPr marL="342900" indent="-342900">
              <a:spcBef>
                <a:spcPts val="1200"/>
              </a:spcBef>
              <a:buFont typeface="Arial" panose="020B0604020202020204" pitchFamily="34" charset="0"/>
              <a:buChar char="•"/>
            </a:pPr>
            <a:endParaRPr lang="cs-CZ" sz="2200" dirty="0" smtClean="0"/>
          </a:p>
        </p:txBody>
      </p:sp>
    </p:spTree>
    <p:extLst>
      <p:ext uri="{BB962C8B-B14F-4D97-AF65-F5344CB8AC3E}">
        <p14:creationId xmlns:p14="http://schemas.microsoft.com/office/powerpoint/2010/main" val="380408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26693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001" y="2888027"/>
            <a:ext cx="1060704" cy="3264408"/>
          </a:xfrm>
          <a:prstGeom prst="rect">
            <a:avLst/>
          </a:prstGeom>
        </p:spPr>
      </p:pic>
      <p:pic>
        <p:nvPicPr>
          <p:cNvPr id="3" name="Picture 16" descr="400px-Four_chick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009" y="4606925"/>
            <a:ext cx="2264221" cy="169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Vipera_ursinii_macr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809" y="4729622"/>
            <a:ext cx="2175803" cy="162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ython5cat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242" y="2285266"/>
            <a:ext cx="2907632" cy="14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300px-Ostriches_cape_point_cropped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4634" y="2285266"/>
            <a:ext cx="2259021" cy="16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3421612" y="1515823"/>
            <a:ext cx="2793022" cy="707886"/>
          </a:xfrm>
          <a:prstGeom prst="rect">
            <a:avLst/>
          </a:prstGeom>
          <a:noFill/>
        </p:spPr>
        <p:txBody>
          <a:bodyPr wrap="square" rtlCol="0">
            <a:spAutoFit/>
          </a:bodyPr>
          <a:lstStyle/>
          <a:p>
            <a:pPr algn="ctr"/>
            <a:r>
              <a:rPr lang="cs-CZ" sz="2000" dirty="0" smtClean="0"/>
              <a:t>Podobné pohlavní </a:t>
            </a:r>
          </a:p>
          <a:p>
            <a:pPr algn="ctr"/>
            <a:r>
              <a:rPr lang="cs-CZ" sz="2000" dirty="0" smtClean="0"/>
              <a:t>chromosomy</a:t>
            </a:r>
            <a:endParaRPr lang="en-US" sz="2000" dirty="0"/>
          </a:p>
        </p:txBody>
      </p:sp>
      <p:sp>
        <p:nvSpPr>
          <p:cNvPr id="8" name="TextovéPole 7"/>
          <p:cNvSpPr txBox="1"/>
          <p:nvPr/>
        </p:nvSpPr>
        <p:spPr>
          <a:xfrm flipH="1">
            <a:off x="3246644" y="4441758"/>
            <a:ext cx="3142958" cy="707886"/>
          </a:xfrm>
          <a:prstGeom prst="rect">
            <a:avLst/>
          </a:prstGeom>
          <a:noFill/>
        </p:spPr>
        <p:txBody>
          <a:bodyPr wrap="square" rtlCol="0">
            <a:spAutoFit/>
          </a:bodyPr>
          <a:lstStyle/>
          <a:p>
            <a:pPr algn="ctr"/>
            <a:r>
              <a:rPr lang="cs-CZ" sz="2000" dirty="0" smtClean="0"/>
              <a:t>Diverzifikované pohlavní chromosomy</a:t>
            </a:r>
            <a:endParaRPr lang="en-US" sz="2000" dirty="0"/>
          </a:p>
        </p:txBody>
      </p:sp>
      <p:sp>
        <p:nvSpPr>
          <p:cNvPr id="9" name="TextovéPole 8"/>
          <p:cNvSpPr txBox="1"/>
          <p:nvPr/>
        </p:nvSpPr>
        <p:spPr>
          <a:xfrm>
            <a:off x="668215" y="260628"/>
            <a:ext cx="8090774" cy="1477328"/>
          </a:xfrm>
          <a:prstGeom prst="rect">
            <a:avLst/>
          </a:prstGeom>
          <a:noFill/>
        </p:spPr>
        <p:txBody>
          <a:bodyPr wrap="square" rtlCol="0">
            <a:spAutoFit/>
          </a:bodyPr>
          <a:lstStyle/>
          <a:p>
            <a:pPr algn="ctr"/>
            <a:r>
              <a:rPr lang="cs-CZ" sz="3600" dirty="0" smtClean="0">
                <a:solidFill>
                  <a:srgbClr val="C00000"/>
                </a:solidFill>
                <a:latin typeface="+mj-lt"/>
                <a:ea typeface="+mj-ea"/>
                <a:cs typeface="+mj-cs"/>
              </a:rPr>
              <a:t>Různé fáze </a:t>
            </a:r>
            <a:r>
              <a:rPr lang="cs-CZ" sz="3600" dirty="0">
                <a:solidFill>
                  <a:srgbClr val="C00000"/>
                </a:solidFill>
                <a:latin typeface="+mj-lt"/>
                <a:ea typeface="+mj-ea"/>
                <a:cs typeface="+mj-cs"/>
              </a:rPr>
              <a:t>vývoje (= degenerace</a:t>
            </a:r>
            <a:r>
              <a:rPr lang="cs-CZ" sz="3600" dirty="0" smtClean="0">
                <a:solidFill>
                  <a:srgbClr val="C00000"/>
                </a:solidFill>
                <a:latin typeface="+mj-lt"/>
                <a:ea typeface="+mj-ea"/>
                <a:cs typeface="+mj-cs"/>
              </a:rPr>
              <a:t>) pohlavních chromosomů</a:t>
            </a:r>
            <a:endParaRPr lang="cs-CZ" sz="3600" dirty="0">
              <a:solidFill>
                <a:srgbClr val="C00000"/>
              </a:solidFill>
              <a:latin typeface="+mj-lt"/>
              <a:ea typeface="+mj-ea"/>
              <a:cs typeface="+mj-cs"/>
            </a:endParaRPr>
          </a:p>
          <a:p>
            <a:pPr algn="ctr"/>
            <a:endParaRPr lang="en-US" sz="1600" dirty="0"/>
          </a:p>
        </p:txBody>
      </p:sp>
      <p:sp>
        <p:nvSpPr>
          <p:cNvPr id="10" name="TextovéPole 9"/>
          <p:cNvSpPr txBox="1"/>
          <p:nvPr/>
        </p:nvSpPr>
        <p:spPr>
          <a:xfrm>
            <a:off x="1901927" y="3739904"/>
            <a:ext cx="1791526" cy="369332"/>
          </a:xfrm>
          <a:prstGeom prst="rect">
            <a:avLst/>
          </a:prstGeom>
          <a:noFill/>
        </p:spPr>
        <p:txBody>
          <a:bodyPr wrap="square" rtlCol="0">
            <a:spAutoFit/>
          </a:bodyPr>
          <a:lstStyle/>
          <a:p>
            <a:r>
              <a:rPr lang="cs-CZ" dirty="0" smtClean="0"/>
              <a:t>hroznýši</a:t>
            </a:r>
            <a:endParaRPr lang="en-US" dirty="0"/>
          </a:p>
        </p:txBody>
      </p:sp>
      <p:sp>
        <p:nvSpPr>
          <p:cNvPr id="12" name="TextovéPole 11"/>
          <p:cNvSpPr txBox="1"/>
          <p:nvPr/>
        </p:nvSpPr>
        <p:spPr>
          <a:xfrm>
            <a:off x="1992110" y="6357844"/>
            <a:ext cx="683200" cy="369332"/>
          </a:xfrm>
          <a:prstGeom prst="rect">
            <a:avLst/>
          </a:prstGeom>
          <a:noFill/>
        </p:spPr>
        <p:txBody>
          <a:bodyPr wrap="none" rtlCol="0">
            <a:spAutoFit/>
          </a:bodyPr>
          <a:lstStyle/>
          <a:p>
            <a:r>
              <a:rPr lang="cs-CZ" dirty="0" smtClean="0"/>
              <a:t>zmije</a:t>
            </a:r>
            <a:endParaRPr lang="en-US" dirty="0"/>
          </a:p>
        </p:txBody>
      </p:sp>
      <p:sp>
        <p:nvSpPr>
          <p:cNvPr id="13" name="TextovéPole 12"/>
          <p:cNvSpPr txBox="1"/>
          <p:nvPr/>
        </p:nvSpPr>
        <p:spPr>
          <a:xfrm>
            <a:off x="7046503" y="3910267"/>
            <a:ext cx="656655" cy="369332"/>
          </a:xfrm>
          <a:prstGeom prst="rect">
            <a:avLst/>
          </a:prstGeom>
          <a:noFill/>
        </p:spPr>
        <p:txBody>
          <a:bodyPr wrap="none" rtlCol="0">
            <a:spAutoFit/>
          </a:bodyPr>
          <a:lstStyle/>
          <a:p>
            <a:r>
              <a:rPr lang="cs-CZ" dirty="0" smtClean="0"/>
              <a:t>běžci</a:t>
            </a:r>
            <a:endParaRPr lang="en-US" dirty="0"/>
          </a:p>
        </p:txBody>
      </p:sp>
      <p:sp>
        <p:nvSpPr>
          <p:cNvPr id="14" name="TextovéPole 13"/>
          <p:cNvSpPr txBox="1"/>
          <p:nvPr/>
        </p:nvSpPr>
        <p:spPr>
          <a:xfrm>
            <a:off x="7046503" y="6352255"/>
            <a:ext cx="899606" cy="369332"/>
          </a:xfrm>
          <a:prstGeom prst="rect">
            <a:avLst/>
          </a:prstGeom>
          <a:noFill/>
        </p:spPr>
        <p:txBody>
          <a:bodyPr wrap="square" rtlCol="0">
            <a:spAutoFit/>
          </a:bodyPr>
          <a:lstStyle/>
          <a:p>
            <a:r>
              <a:rPr lang="cs-CZ" dirty="0" smtClean="0"/>
              <a:t>letci</a:t>
            </a:r>
            <a:endParaRPr lang="en-US" dirty="0"/>
          </a:p>
        </p:txBody>
      </p:sp>
      <p:sp>
        <p:nvSpPr>
          <p:cNvPr id="15" name="TextovéPole 14"/>
          <p:cNvSpPr txBox="1"/>
          <p:nvPr/>
        </p:nvSpPr>
        <p:spPr>
          <a:xfrm>
            <a:off x="4523775" y="3787781"/>
            <a:ext cx="659155" cy="523220"/>
          </a:xfrm>
          <a:prstGeom prst="rect">
            <a:avLst/>
          </a:prstGeom>
          <a:noFill/>
        </p:spPr>
        <p:txBody>
          <a:bodyPr wrap="none" rtlCol="0">
            <a:spAutoFit/>
          </a:bodyPr>
          <a:lstStyle/>
          <a:p>
            <a:r>
              <a:rPr lang="cs-CZ" sz="2800" dirty="0" smtClean="0"/>
              <a:t>vs. </a:t>
            </a:r>
            <a:endParaRPr lang="en-US" sz="2800" dirty="0"/>
          </a:p>
        </p:txBody>
      </p:sp>
      <p:cxnSp>
        <p:nvCxnSpPr>
          <p:cNvPr id="16" name="Přímá spojnice se šipkou 15"/>
          <p:cNvCxnSpPr/>
          <p:nvPr/>
        </p:nvCxnSpPr>
        <p:spPr>
          <a:xfrm flipH="1">
            <a:off x="3580598" y="1963554"/>
            <a:ext cx="285276" cy="1828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a:off x="5688531" y="1963554"/>
            <a:ext cx="423511" cy="2601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3510012" y="4873882"/>
            <a:ext cx="285276" cy="1828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a:off x="5617945" y="4873882"/>
            <a:ext cx="423511" cy="2601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Obdélník 20"/>
          <p:cNvSpPr/>
          <p:nvPr/>
        </p:nvSpPr>
        <p:spPr>
          <a:xfrm>
            <a:off x="668215" y="1515823"/>
            <a:ext cx="7917520" cy="2795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p:cNvSpPr/>
          <p:nvPr/>
        </p:nvSpPr>
        <p:spPr>
          <a:xfrm>
            <a:off x="958242" y="4311001"/>
            <a:ext cx="7627493" cy="2410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8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200" dirty="0"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2354</TotalTime>
  <Words>8171</Words>
  <Application>Microsoft Office PowerPoint</Application>
  <PresentationFormat>Předvádění na obrazovce (4:3)</PresentationFormat>
  <Paragraphs>751</Paragraphs>
  <Slides>86</Slides>
  <Notes>54</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86</vt:i4>
      </vt:variant>
    </vt:vector>
  </HeadingPairs>
  <TitlesOfParts>
    <vt:vector size="89" baseType="lpstr">
      <vt:lpstr>Motiv Office</vt:lpstr>
      <vt:lpstr>Image</vt:lpstr>
      <vt:lpstr>CorelDRAW</vt:lpstr>
      <vt:lpstr>Dědičnost a pohlaví</vt:lpstr>
      <vt:lpstr>Co jsou pohlavní chromosomy? </vt:lpstr>
      <vt:lpstr>Co jsou pohlavní chromosomy? </vt:lpstr>
      <vt:lpstr>Jak se dědí pohlavní chromosomy</vt:lpstr>
      <vt:lpstr>Jak se dědí pohlavní chromosomy</vt:lpstr>
      <vt:lpstr>Pohlavní chromosomy nesou (většinou) jiné geny</vt:lpstr>
      <vt:lpstr>Pseudoautosomální oblasti (PAR)</vt:lpstr>
      <vt:lpstr>Prezentace aplikace PowerPoint</vt:lpstr>
      <vt:lpstr>Prezentace aplikace PowerPoint</vt:lpstr>
      <vt:lpstr>Ztráta Y u savců</vt:lpstr>
      <vt:lpstr>Rekapitulace</vt:lpstr>
      <vt:lpstr>Zánik lidského Y? </vt:lpstr>
      <vt:lpstr>Lidský chromosom Y</vt:lpstr>
      <vt:lpstr>Lidský chromosom Y</vt:lpstr>
      <vt:lpstr>Y – mužský chromosom</vt:lpstr>
      <vt:lpstr>Y – mužský chromosom</vt:lpstr>
      <vt:lpstr>Y – mužský chromosom</vt:lpstr>
      <vt:lpstr>Y – mužský chromosom</vt:lpstr>
      <vt:lpstr>Dědičnost Y haplotypů</vt:lpstr>
      <vt:lpstr>Lidské migrace podle Y haploskupin </vt:lpstr>
      <vt:lpstr>Y – mužský chromosom</vt:lpstr>
      <vt:lpstr>Geny na lidském chromosomu Y</vt:lpstr>
      <vt:lpstr>Znaky vázané na chromosom Y</vt:lpstr>
      <vt:lpstr>Sry určuje pohlaví</vt:lpstr>
      <vt:lpstr>Translokace Sry na chromosom X</vt:lpstr>
      <vt:lpstr>Translokace Sry na chromosom X</vt:lpstr>
      <vt:lpstr>Chlupatost uší vázaná na Y?</vt:lpstr>
      <vt:lpstr>Dědičná neplodnost</vt:lpstr>
      <vt:lpstr>Prezentace aplikace PowerPoint</vt:lpstr>
      <vt:lpstr>Chromosom Y nemusí vždy určovat pohlaví</vt:lpstr>
      <vt:lpstr>Znaky vázané na chromosom X</vt:lpstr>
      <vt:lpstr>Vysvětlivky k rodokmenům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Hemofilie – příklad choroby vázané na X</vt:lpstr>
      <vt:lpstr>Hemofilie v královských rodinách</vt:lpstr>
      <vt:lpstr>Hemofilie v královských rodinách</vt:lpstr>
      <vt:lpstr>Prezentace aplikace PowerPoint</vt:lpstr>
      <vt:lpstr>Prezentace aplikace PowerPoint</vt:lpstr>
      <vt:lpstr>Barvoslepost</vt:lpstr>
      <vt:lpstr>Ishiharovy tabulky</vt:lpstr>
      <vt:lpstr>Nekombinujte v powerpointových prezentacích červenou a zelenou, cca 8 % mužů a 0,5 % žen v publiku to nebude moci přečíst.  </vt:lpstr>
      <vt:lpstr>Prezentace aplikace PowerPoint</vt:lpstr>
      <vt:lpstr>Prezentace aplikace PowerPoint</vt:lpstr>
      <vt:lpstr>Gen white a dědičnost vázaná na X</vt:lpstr>
      <vt:lpstr>Mutace white a dědičnost křížem</vt:lpstr>
      <vt:lpstr>Mutace white a dědičnost křížem</vt:lpstr>
      <vt:lpstr>Mutace white a dědičnost křížem</vt:lpstr>
      <vt:lpstr>Mutace white a dědičnost křížem</vt:lpstr>
      <vt:lpstr>Dědičnost recesivních znaků na X</vt:lpstr>
      <vt:lpstr>Prezentace aplikace PowerPoint</vt:lpstr>
      <vt:lpstr>Prezentace aplikace PowerPoint</vt:lpstr>
      <vt:lpstr>Znaky pohlavně ovládané a pohlavně ovlivněné</vt:lpstr>
      <vt:lpstr>Plešatost – znak pohlavně ovlivněný</vt:lpstr>
      <vt:lpstr>Prezentace aplikace PowerPoint</vt:lpstr>
      <vt:lpstr>Předčasná puberta – znak pohlavně ovládaný</vt:lpstr>
      <vt:lpstr>Rekapitulace</vt:lpstr>
      <vt:lpstr>Rychlá selekce alel genů na X</vt:lpstr>
      <vt:lpstr>Haldanovo pravidlo</vt:lpstr>
      <vt:lpstr>Dva systémy chromosomálního určení pohlaví</vt:lpstr>
      <vt:lpstr>Prezentace aplikace PowerPoint</vt:lpstr>
      <vt:lpstr>Prezentace aplikace PowerPoint</vt:lpstr>
      <vt:lpstr>Kompenzace genové dávky</vt:lpstr>
      <vt:lpstr>Mechanismy KGD</vt:lpstr>
      <vt:lpstr>Lyonizace – inaktivace X u savců</vt:lpstr>
      <vt:lpstr>Prezentace aplikace PowerPoint</vt:lpstr>
      <vt:lpstr>Chybný počet pohlavních chromosomů u člověka</vt:lpstr>
      <vt:lpstr>Nondisjunkce</vt:lpstr>
      <vt:lpstr>Prezentace aplikace PowerPoint</vt:lpstr>
      <vt:lpstr>Prezentace aplikace PowerPoint</vt:lpstr>
      <vt:lpstr>Haplodiploidie</vt:lpstr>
      <vt:lpstr> Komplementární determinace pohlaví u včely (Apis mellifera) </vt:lpstr>
      <vt:lpstr>Prezentace aplikace PowerPoint</vt:lpstr>
      <vt:lpstr>Určení pohlaví vlivem prostředí</vt:lpstr>
      <vt:lpstr>Výhoda teplotně závislé determinace pohlaví (TSD) </vt:lpstr>
      <vt:lpstr>Typy chromosomálního určení pohlaví u obratlovců</vt:lpstr>
      <vt:lpstr>Pohlavní chromosomy jsou u rostlin vzácné</vt:lpstr>
      <vt:lpstr>Evoluce pohlavních chromosomů a determinace pohlaví je velmi dynamická</vt:lpstr>
      <vt:lpstr>Vládce parazit</vt:lpstr>
      <vt:lpstr>Zabíjení samců</vt:lpstr>
      <vt:lpstr>O čem to bylo</vt:lpstr>
      <vt:lpstr>Konec! 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246</cp:revision>
  <dcterms:created xsi:type="dcterms:W3CDTF">2016-08-10T06:27:11Z</dcterms:created>
  <dcterms:modified xsi:type="dcterms:W3CDTF">2019-04-09T20:43:27Z</dcterms:modified>
</cp:coreProperties>
</file>