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2381">
          <p15:clr>
            <a:srgbClr val="A4A3A4"/>
          </p15:clr>
        </p15:guide>
        <p15:guide id="2" pos="3368">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3" autoAdjust="0"/>
    <p:restoredTop sz="94660" autoAdjust="0"/>
  </p:normalViewPr>
  <p:slideViewPr>
    <p:cSldViewPr snapToGrid="0">
      <p:cViewPr>
        <p:scale>
          <a:sx n="33" d="100"/>
          <a:sy n="33" d="100"/>
        </p:scale>
        <p:origin x="-2008" y="-692"/>
      </p:cViewPr>
      <p:guideLst>
        <p:guide orient="horz" pos="2381"/>
        <p:guide pos="3368"/>
      </p:guideLst>
    </p:cSldViewPr>
  </p:slideViewPr>
  <p:outlineViewPr>
    <p:cViewPr>
      <p:scale>
        <a:sx n="33" d="100"/>
        <a:sy n="33" d="100"/>
      </p:scale>
      <p:origin x="48" y="19644"/>
    </p:cViewPr>
  </p:outlin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07.06.2021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07.06.2021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07.06.2021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07.06.2021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07.06.2021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Old</a:t>
            </a:r>
            <a:r>
              <a:rPr lang="cs-CZ" dirty="0" smtClean="0"/>
              <a:t> Testament 2</a:t>
            </a:r>
            <a:endParaRPr lang="cs-CZ" dirty="0"/>
          </a:p>
        </p:txBody>
      </p:sp>
      <p:sp>
        <p:nvSpPr>
          <p:cNvPr id="3" name="Podnadpis 2"/>
          <p:cNvSpPr>
            <a:spLocks noGrp="1"/>
          </p:cNvSpPr>
          <p:nvPr>
            <p:ph type="subTitle" idx="1"/>
          </p:nvPr>
        </p:nvSpPr>
        <p:spPr/>
        <p:txBody>
          <a:bodyPr/>
          <a:lstStyle/>
          <a:p>
            <a:r>
              <a:rPr lang="it-IT" dirty="0">
                <a:solidFill>
                  <a:srgbClr val="247C43"/>
                </a:solidFill>
              </a:rPr>
              <a:t>Prophetic books </a:t>
            </a:r>
            <a:r>
              <a:rPr lang="cs-CZ" dirty="0" err="1" smtClean="0">
                <a:solidFill>
                  <a:srgbClr val="247C43"/>
                </a:solidFill>
              </a:rPr>
              <a:t>with</a:t>
            </a:r>
            <a:r>
              <a:rPr lang="cs-CZ" dirty="0" smtClean="0">
                <a:solidFill>
                  <a:srgbClr val="247C43"/>
                </a:solidFill>
              </a:rPr>
              <a:t> </a:t>
            </a:r>
            <a:r>
              <a:rPr lang="cs-CZ" dirty="0" err="1" smtClean="0">
                <a:solidFill>
                  <a:srgbClr val="247C43"/>
                </a:solidFill>
              </a:rPr>
              <a:t>date</a:t>
            </a:r>
            <a:endParaRPr lang="cs-CZ" dirty="0">
              <a:solidFill>
                <a:srgbClr val="247C43"/>
              </a:solidFill>
            </a:endParaRPr>
          </a:p>
          <a:p>
            <a:endParaRPr lang="cs-CZ" dirty="0">
              <a:solidFill>
                <a:schemeClr val="accent6">
                  <a:lumMod val="50000"/>
                </a:schemeClr>
              </a:solidFill>
            </a:endParaRPr>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Micah </a:t>
            </a:r>
          </a:p>
          <a:p>
            <a:pPr marL="0" indent="0">
              <a:buNone/>
            </a:pPr>
            <a:endParaRPr lang="en-GB" sz="2500" b="1" dirty="0">
              <a:solidFill>
                <a:srgbClr val="247C43"/>
              </a:solidFill>
            </a:endParaRPr>
          </a:p>
          <a:p>
            <a:pPr>
              <a:buFontTx/>
              <a:buChar char="-"/>
            </a:pPr>
            <a:r>
              <a:rPr lang="en-GB" sz="2500" dirty="0"/>
              <a:t>Criticism against </a:t>
            </a:r>
            <a:r>
              <a:rPr lang="en-GB" sz="2500" b="1" dirty="0"/>
              <a:t>abuse of power</a:t>
            </a:r>
            <a:r>
              <a:rPr lang="en-GB" sz="2500" dirty="0"/>
              <a:t>, </a:t>
            </a:r>
            <a:r>
              <a:rPr lang="en-GB" sz="2500" b="1" dirty="0"/>
              <a:t>social disorder </a:t>
            </a:r>
            <a:r>
              <a:rPr lang="en-GB" sz="2500" dirty="0"/>
              <a:t>and very harsh injustice</a:t>
            </a:r>
            <a:r>
              <a:rPr lang="cs-CZ" sz="2500" dirty="0"/>
              <a:t>, </a:t>
            </a:r>
            <a:r>
              <a:rPr lang="en-GB" sz="2500" dirty="0"/>
              <a:t>followed by appropriate consequences</a:t>
            </a:r>
            <a:r>
              <a:rPr lang="cs-CZ" sz="2500" dirty="0"/>
              <a:t>. </a:t>
            </a:r>
            <a:endParaRPr lang="en-GB" sz="2500" dirty="0"/>
          </a:p>
          <a:p>
            <a:pPr>
              <a:buFontTx/>
              <a:buChar char="-"/>
            </a:pPr>
            <a:r>
              <a:rPr lang="en-GB" sz="2500" dirty="0"/>
              <a:t>Oracles of salvation in </a:t>
            </a:r>
            <a:r>
              <a:rPr lang="en-GB" sz="2500" dirty="0" err="1"/>
              <a:t>chs</a:t>
            </a:r>
            <a:r>
              <a:rPr lang="en-GB" sz="2500" dirty="0"/>
              <a:t>. 4-5 deal with </a:t>
            </a:r>
            <a:r>
              <a:rPr lang="en-GB" sz="2500" b="1" dirty="0"/>
              <a:t>Assyrian crisis </a:t>
            </a:r>
            <a:r>
              <a:rPr lang="en-GB" sz="2500" dirty="0"/>
              <a:t>(including the oracle announcing the Messiah from Bethlehem and vengeance against the nations) </a:t>
            </a:r>
          </a:p>
          <a:p>
            <a:pPr>
              <a:buFontTx/>
              <a:buChar char="-"/>
            </a:pPr>
            <a:r>
              <a:rPr lang="en-GB" sz="2500" dirty="0"/>
              <a:t>In the end </a:t>
            </a:r>
            <a:r>
              <a:rPr lang="en-GB" sz="2500" b="1" dirty="0"/>
              <a:t>the final oracle of salvation </a:t>
            </a:r>
            <a:r>
              <a:rPr lang="en-GB" sz="2500" dirty="0"/>
              <a:t>announces the final reversal and destruction of all evil. </a:t>
            </a:r>
          </a:p>
          <a:p>
            <a:pPr>
              <a:buFontTx/>
              <a:buChar char="-"/>
            </a:pPr>
            <a:r>
              <a:rPr lang="en-GB" sz="2500" dirty="0"/>
              <a:t>Theology of the book from </a:t>
            </a:r>
            <a:r>
              <a:rPr lang="en-GB" sz="2500" b="1" dirty="0"/>
              <a:t>the perspective of violence</a:t>
            </a:r>
            <a:r>
              <a:rPr lang="en-GB" sz="2500" dirty="0"/>
              <a:t>. </a:t>
            </a:r>
          </a:p>
          <a:p>
            <a:pPr marL="0" indent="0">
              <a:buNone/>
            </a:pPr>
            <a:endParaRPr lang="cs-CZ" sz="2500" dirty="0"/>
          </a:p>
        </p:txBody>
      </p:sp>
    </p:spTree>
    <p:extLst>
      <p:ext uri="{BB962C8B-B14F-4D97-AF65-F5344CB8AC3E}">
        <p14:creationId xmlns:p14="http://schemas.microsoft.com/office/powerpoint/2010/main" val="37478090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Isaiah </a:t>
            </a:r>
            <a:endParaRPr lang="cs-CZ" sz="2500" b="1" dirty="0">
              <a:solidFill>
                <a:srgbClr val="247C43"/>
              </a:solidFill>
            </a:endParaRPr>
          </a:p>
          <a:p>
            <a:pPr marL="0" indent="0">
              <a:buNone/>
            </a:pPr>
            <a:endParaRPr lang="cs-CZ" sz="2500" dirty="0"/>
          </a:p>
          <a:p>
            <a:pPr marL="0" indent="0">
              <a:buNone/>
            </a:pPr>
            <a:r>
              <a:rPr lang="cs-CZ" sz="2500" b="1" dirty="0" err="1"/>
              <a:t>Date</a:t>
            </a:r>
            <a:r>
              <a:rPr lang="en-GB" sz="2500" b="1" dirty="0"/>
              <a:t>:	</a:t>
            </a:r>
            <a:r>
              <a:rPr lang="en-GB" sz="2500" dirty="0"/>
              <a:t>prophet:</a:t>
            </a:r>
            <a:r>
              <a:rPr lang="en-GB" sz="2500" b="1" dirty="0"/>
              <a:t> </a:t>
            </a:r>
            <a:r>
              <a:rPr lang="en-GB" sz="2500" dirty="0"/>
              <a:t>8</a:t>
            </a:r>
            <a:r>
              <a:rPr lang="en-GB" sz="2500" baseline="30000" dirty="0"/>
              <a:t>th</a:t>
            </a:r>
            <a:r>
              <a:rPr lang="en-GB" sz="2500" dirty="0"/>
              <a:t>/7</a:t>
            </a:r>
            <a:r>
              <a:rPr lang="en-GB" sz="2500" baseline="30000" dirty="0"/>
              <a:t>th</a:t>
            </a:r>
            <a:r>
              <a:rPr lang="en-GB" sz="2500" dirty="0"/>
              <a:t> century BC </a:t>
            </a:r>
          </a:p>
          <a:p>
            <a:pPr marL="0" indent="0">
              <a:buNone/>
            </a:pPr>
            <a:r>
              <a:rPr lang="en-GB" sz="2500" dirty="0"/>
              <a:t>	</a:t>
            </a:r>
            <a:r>
              <a:rPr lang="en-GB" sz="2500" dirty="0"/>
              <a:t>book: after exile </a:t>
            </a:r>
          </a:p>
          <a:p>
            <a:pPr marL="0" indent="0">
              <a:buNone/>
            </a:pPr>
            <a:r>
              <a:rPr lang="en-GB" sz="2500" dirty="0"/>
              <a:t>	the long book is diachronically divided into three parts:</a:t>
            </a:r>
          </a:p>
          <a:p>
            <a:pPr marL="0" indent="0">
              <a:buNone/>
            </a:pPr>
            <a:r>
              <a:rPr lang="en-GB" sz="2500" dirty="0"/>
              <a:t>	</a:t>
            </a:r>
            <a:r>
              <a:rPr lang="en-GB" sz="2500" dirty="0"/>
              <a:t>	1-39 	‘</a:t>
            </a:r>
            <a:r>
              <a:rPr lang="en-GB" sz="2500" dirty="0" err="1"/>
              <a:t>Protoisaiah</a:t>
            </a:r>
            <a:r>
              <a:rPr lang="en-GB" sz="2500" dirty="0"/>
              <a:t>’ – contains mostly </a:t>
            </a:r>
            <a:r>
              <a:rPr lang="en-GB" sz="2500" dirty="0" err="1"/>
              <a:t>preexilic</a:t>
            </a:r>
            <a:r>
              <a:rPr lang="en-GB" sz="2500" dirty="0"/>
              <a:t> texts </a:t>
            </a:r>
          </a:p>
          <a:p>
            <a:pPr marL="0" indent="0">
              <a:buNone/>
            </a:pPr>
            <a:r>
              <a:rPr lang="en-GB" sz="2500" dirty="0"/>
              <a:t>	</a:t>
            </a:r>
            <a:r>
              <a:rPr lang="en-GB" sz="2500" dirty="0"/>
              <a:t>	40-55 	‘</a:t>
            </a:r>
            <a:r>
              <a:rPr lang="en-GB" sz="2500" dirty="0" err="1"/>
              <a:t>Deuteroisaiah</a:t>
            </a:r>
            <a:r>
              <a:rPr lang="en-GB" sz="2500" dirty="0"/>
              <a:t>’ – mostly exilic texts </a:t>
            </a:r>
          </a:p>
          <a:p>
            <a:pPr marL="0" indent="0">
              <a:buNone/>
            </a:pPr>
            <a:r>
              <a:rPr lang="en-GB" sz="2500" dirty="0"/>
              <a:t>	</a:t>
            </a:r>
            <a:r>
              <a:rPr lang="en-GB" sz="2500" dirty="0"/>
              <a:t>	56-66 	‘</a:t>
            </a:r>
            <a:r>
              <a:rPr lang="en-GB" sz="2500" dirty="0" err="1"/>
              <a:t>Tritoisaiah</a:t>
            </a:r>
            <a:r>
              <a:rPr lang="en-GB" sz="2500" dirty="0"/>
              <a:t>’ – mostly postexilic texts </a:t>
            </a:r>
            <a:endParaRPr lang="en-GB" sz="2500" dirty="0"/>
          </a:p>
          <a:p>
            <a:pPr marL="0" indent="0">
              <a:buNone/>
            </a:pPr>
            <a:endParaRPr lang="en-GB" sz="2500" dirty="0"/>
          </a:p>
          <a:p>
            <a:pPr marL="0" indent="0">
              <a:buNone/>
            </a:pPr>
            <a:r>
              <a:rPr lang="en-GB" sz="2500" b="1" dirty="0"/>
              <a:t>Location: </a:t>
            </a:r>
            <a:r>
              <a:rPr lang="en-GB" sz="2500" dirty="0"/>
              <a:t>Kingdom of Judah</a:t>
            </a:r>
            <a:endParaRPr lang="en-GB" sz="2500" dirty="0"/>
          </a:p>
          <a:p>
            <a:pPr marL="0" indent="0">
              <a:buNone/>
            </a:pPr>
            <a:endParaRPr lang="cs-CZ" sz="2500" b="1" dirty="0"/>
          </a:p>
          <a:p>
            <a:pPr marL="0" indent="0">
              <a:buNone/>
            </a:pPr>
            <a:r>
              <a:rPr lang="en-GB" sz="2500" b="1" dirty="0"/>
              <a:t>Language</a:t>
            </a:r>
            <a:r>
              <a:rPr lang="en-GB" sz="2500" b="1" dirty="0"/>
              <a:t>: </a:t>
            </a:r>
            <a:r>
              <a:rPr lang="en-GB" sz="2500" dirty="0"/>
              <a:t>Hebrew </a:t>
            </a:r>
            <a:endParaRPr lang="cs-CZ" sz="2500" dirty="0"/>
          </a:p>
          <a:p>
            <a:pPr marL="0" indent="0">
              <a:buNone/>
            </a:pPr>
            <a:endParaRPr lang="cs-CZ" sz="2500" dirty="0"/>
          </a:p>
        </p:txBody>
      </p:sp>
    </p:spTree>
    <p:extLst>
      <p:ext uri="{BB962C8B-B14F-4D97-AF65-F5344CB8AC3E}">
        <p14:creationId xmlns:p14="http://schemas.microsoft.com/office/powerpoint/2010/main" val="16722835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fontScale="92500"/>
          </a:bodyPr>
          <a:lstStyle/>
          <a:p>
            <a:endParaRPr lang="cs-CZ" sz="2500" dirty="0"/>
          </a:p>
          <a:p>
            <a:pPr marL="0" indent="0">
              <a:buNone/>
            </a:pPr>
            <a:r>
              <a:rPr lang="en-GB" sz="2500" b="1" dirty="0">
                <a:solidFill>
                  <a:srgbClr val="247C43"/>
                </a:solidFill>
              </a:rPr>
              <a:t>Isaiah </a:t>
            </a:r>
            <a:endParaRPr lang="cs-CZ" sz="2500" b="1" dirty="0">
              <a:solidFill>
                <a:srgbClr val="247C43"/>
              </a:solidFill>
            </a:endParaRPr>
          </a:p>
          <a:p>
            <a:pPr marL="0" indent="0">
              <a:buNone/>
            </a:pPr>
            <a:endParaRPr lang="cs-CZ" sz="2500" dirty="0"/>
          </a:p>
          <a:p>
            <a:pPr marL="0" indent="0">
              <a:buNone/>
            </a:pPr>
            <a:r>
              <a:rPr lang="en-GB" sz="2500" b="1" dirty="0"/>
              <a:t>Structure </a:t>
            </a:r>
            <a:endParaRPr lang="en-GB" sz="2500" b="1" dirty="0"/>
          </a:p>
          <a:p>
            <a:pPr marL="0" indent="0">
              <a:buNone/>
            </a:pPr>
            <a:r>
              <a:rPr lang="en-GB" sz="2500" dirty="0" err="1"/>
              <a:t>Protoisaiah</a:t>
            </a:r>
            <a:r>
              <a:rPr lang="en-GB" sz="2500" dirty="0"/>
              <a:t> 	1-12 	Oracles against Judah </a:t>
            </a:r>
          </a:p>
          <a:p>
            <a:pPr marL="0" indent="0">
              <a:buNone/>
            </a:pPr>
            <a:r>
              <a:rPr lang="en-GB" sz="2500" dirty="0"/>
              <a:t>		13-23 	Oracles against foreign nations </a:t>
            </a:r>
          </a:p>
          <a:p>
            <a:pPr marL="0" indent="0">
              <a:buNone/>
            </a:pPr>
            <a:r>
              <a:rPr lang="en-GB" sz="2500" dirty="0"/>
              <a:t>		24-27 	Isaiah’s Apocalypse </a:t>
            </a:r>
          </a:p>
          <a:p>
            <a:pPr marL="0" indent="0">
              <a:buNone/>
            </a:pPr>
            <a:r>
              <a:rPr lang="en-GB" sz="2500" dirty="0"/>
              <a:t>		28-35 	Oracles against Judah and oracles of salvation </a:t>
            </a:r>
          </a:p>
          <a:p>
            <a:pPr marL="0" indent="0">
              <a:buNone/>
            </a:pPr>
            <a:r>
              <a:rPr lang="en-GB" sz="2500" dirty="0"/>
              <a:t>		36-39 	Historical account (cf. 2Kings 18:13-20:19) </a:t>
            </a:r>
          </a:p>
          <a:p>
            <a:pPr marL="0" indent="0">
              <a:buNone/>
            </a:pPr>
            <a:r>
              <a:rPr lang="en-GB" sz="2500" dirty="0" err="1"/>
              <a:t>Deuteroisaiah</a:t>
            </a:r>
            <a:r>
              <a:rPr lang="en-GB" sz="2500" dirty="0"/>
              <a:t> 	40-48 	Oracles about Israel in Babylon </a:t>
            </a:r>
          </a:p>
          <a:p>
            <a:pPr marL="0" indent="0">
              <a:buNone/>
            </a:pPr>
            <a:r>
              <a:rPr lang="en-GB" sz="2500" dirty="0"/>
              <a:t>		49-55 	Oracles about the return from Babylon </a:t>
            </a:r>
          </a:p>
          <a:p>
            <a:pPr marL="0" indent="0">
              <a:buNone/>
            </a:pPr>
            <a:r>
              <a:rPr lang="en-GB" sz="2500" dirty="0" err="1"/>
              <a:t>Tritoisaiah</a:t>
            </a:r>
            <a:r>
              <a:rPr lang="en-GB" sz="2500" dirty="0"/>
              <a:t> 	56-57 	Promises and instructions </a:t>
            </a:r>
          </a:p>
          <a:p>
            <a:pPr marL="0" indent="0">
              <a:buNone/>
            </a:pPr>
            <a:r>
              <a:rPr lang="en-GB" sz="2500" dirty="0"/>
              <a:t>	</a:t>
            </a:r>
            <a:r>
              <a:rPr lang="en-GB" sz="2500" dirty="0"/>
              <a:t>	58-59 	Preparing for salvation </a:t>
            </a:r>
          </a:p>
          <a:p>
            <a:pPr marL="0" indent="0">
              <a:buNone/>
            </a:pPr>
            <a:r>
              <a:rPr lang="en-GB" sz="2500" dirty="0"/>
              <a:t>	</a:t>
            </a:r>
            <a:r>
              <a:rPr lang="en-GB" sz="2500" dirty="0"/>
              <a:t>	60-62 	Future salvation of Zion </a:t>
            </a:r>
          </a:p>
          <a:p>
            <a:pPr marL="0" indent="0">
              <a:buNone/>
            </a:pPr>
            <a:r>
              <a:rPr lang="en-GB" sz="2500" dirty="0"/>
              <a:t>	</a:t>
            </a:r>
            <a:r>
              <a:rPr lang="en-GB" sz="2500" dirty="0"/>
              <a:t>	63-66 	Judgment over the nations and final salvation </a:t>
            </a:r>
          </a:p>
          <a:p>
            <a:pPr marL="0" indent="0">
              <a:buNone/>
            </a:pPr>
            <a:endParaRPr lang="cs-CZ" sz="2500" dirty="0"/>
          </a:p>
          <a:p>
            <a:pPr marL="0" indent="0">
              <a:buNone/>
            </a:pPr>
            <a:endParaRPr lang="cs-CZ" sz="2500" dirty="0"/>
          </a:p>
        </p:txBody>
      </p:sp>
    </p:spTree>
    <p:extLst>
      <p:ext uri="{BB962C8B-B14F-4D97-AF65-F5344CB8AC3E}">
        <p14:creationId xmlns:p14="http://schemas.microsoft.com/office/powerpoint/2010/main" val="4993629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Isaiah</a:t>
            </a:r>
          </a:p>
          <a:p>
            <a:pPr>
              <a:buFontTx/>
              <a:buChar char="-"/>
            </a:pPr>
            <a:r>
              <a:rPr lang="en-GB" sz="2500" b="1" dirty="0" err="1"/>
              <a:t>Diachrony</a:t>
            </a:r>
            <a:r>
              <a:rPr lang="cs-CZ" sz="2500" b="1" dirty="0"/>
              <a:t> vs. synchrony</a:t>
            </a:r>
            <a:r>
              <a:rPr lang="cs-CZ" sz="2500" dirty="0"/>
              <a:t>: </a:t>
            </a:r>
            <a:r>
              <a:rPr lang="en-GB" sz="2500" dirty="0"/>
              <a:t>How to integrate oracles from so different historical periods with</a:t>
            </a:r>
            <a:r>
              <a:rPr lang="cs-CZ" sz="2500" dirty="0"/>
              <a:t>in</a:t>
            </a:r>
            <a:r>
              <a:rPr lang="en-GB" sz="2500" dirty="0"/>
              <a:t> one theology? The caesura might bee seen in </a:t>
            </a:r>
            <a:r>
              <a:rPr lang="en-GB" sz="2500" b="1" dirty="0" err="1"/>
              <a:t>chs</a:t>
            </a:r>
            <a:r>
              <a:rPr lang="en-GB" sz="2500" b="1" dirty="0"/>
              <a:t>. 33/34</a:t>
            </a:r>
            <a:r>
              <a:rPr lang="en-GB" sz="2500" dirty="0"/>
              <a:t>, which represent the passage from announcement of doom/restoration to restoration which is coming true</a:t>
            </a:r>
            <a:r>
              <a:rPr lang="cs-CZ" sz="2500" dirty="0"/>
              <a:t>.</a:t>
            </a:r>
            <a:r>
              <a:rPr lang="en-GB" sz="2500" dirty="0"/>
              <a:t> God is the sovereign lord of the world and history, its centre being Jerusalem. </a:t>
            </a:r>
          </a:p>
          <a:p>
            <a:pPr>
              <a:buFontTx/>
              <a:buChar char="-"/>
            </a:pPr>
            <a:r>
              <a:rPr lang="en-GB" sz="2500" dirty="0"/>
              <a:t>Four songs of the ‘</a:t>
            </a:r>
            <a:r>
              <a:rPr lang="en-GB" sz="2500" b="1" dirty="0"/>
              <a:t>suffering servant</a:t>
            </a:r>
            <a:r>
              <a:rPr lang="en-GB" sz="2500" dirty="0"/>
              <a:t>’ </a:t>
            </a:r>
            <a:r>
              <a:rPr lang="cs-CZ" sz="2500" dirty="0"/>
              <a:t>(42:1–4</a:t>
            </a:r>
            <a:r>
              <a:rPr lang="cs-CZ" sz="2500" dirty="0"/>
              <a:t>; </a:t>
            </a:r>
            <a:r>
              <a:rPr lang="cs-CZ" sz="2500" dirty="0"/>
              <a:t>49:1–6</a:t>
            </a:r>
            <a:r>
              <a:rPr lang="cs-CZ" sz="2500" dirty="0"/>
              <a:t>; </a:t>
            </a:r>
            <a:r>
              <a:rPr lang="cs-CZ" sz="2500" dirty="0"/>
              <a:t>50:4–7</a:t>
            </a:r>
            <a:r>
              <a:rPr lang="cs-CZ" sz="2500" dirty="0"/>
              <a:t>; </a:t>
            </a:r>
            <a:r>
              <a:rPr lang="cs-CZ" sz="2500" dirty="0"/>
              <a:t>52:13–53:12)</a:t>
            </a:r>
            <a:r>
              <a:rPr lang="en-GB" sz="2500" dirty="0"/>
              <a:t>, a special problem in interpreting Isaiah’s book. </a:t>
            </a:r>
          </a:p>
          <a:p>
            <a:pPr>
              <a:buFontTx/>
              <a:buChar char="-"/>
            </a:pPr>
            <a:r>
              <a:rPr lang="en-GB" sz="2500" dirty="0"/>
              <a:t>Esp. </a:t>
            </a:r>
            <a:r>
              <a:rPr lang="en-GB" sz="2500" dirty="0" err="1"/>
              <a:t>Deuteroisaiah</a:t>
            </a:r>
            <a:r>
              <a:rPr lang="en-GB" sz="2500" dirty="0"/>
              <a:t> contains significant passages which openly affirm </a:t>
            </a:r>
            <a:r>
              <a:rPr lang="en-GB" sz="2500" b="1" dirty="0"/>
              <a:t>monotheism</a:t>
            </a:r>
            <a:r>
              <a:rPr lang="en-GB" sz="2500" dirty="0"/>
              <a:t> and </a:t>
            </a:r>
            <a:r>
              <a:rPr lang="en-GB" sz="2500" b="1" dirty="0"/>
              <a:t>God’s sovereignty </a:t>
            </a:r>
            <a:r>
              <a:rPr lang="en-GB" sz="2500" dirty="0"/>
              <a:t>over the world and history. </a:t>
            </a:r>
            <a:endParaRPr lang="en-GB" sz="2500" dirty="0"/>
          </a:p>
          <a:p>
            <a:pPr>
              <a:buFontTx/>
              <a:buChar char="-"/>
            </a:pPr>
            <a:r>
              <a:rPr lang="en-GB" sz="2500" dirty="0"/>
              <a:t>One of the common themes is </a:t>
            </a:r>
            <a:r>
              <a:rPr lang="en-GB" sz="2500" b="1" dirty="0"/>
              <a:t>God’s holiness</a:t>
            </a:r>
            <a:r>
              <a:rPr lang="en-GB" sz="2500" dirty="0"/>
              <a:t>. </a:t>
            </a:r>
          </a:p>
          <a:p>
            <a:pPr>
              <a:buFontTx/>
              <a:buChar char="-"/>
            </a:pPr>
            <a:endParaRPr lang="en-GB" sz="2500" dirty="0"/>
          </a:p>
          <a:p>
            <a:pPr marL="0" indent="0">
              <a:buNone/>
            </a:pPr>
            <a:endParaRPr lang="cs-CZ" sz="2500" dirty="0"/>
          </a:p>
        </p:txBody>
      </p:sp>
    </p:spTree>
    <p:extLst>
      <p:ext uri="{BB962C8B-B14F-4D97-AF65-F5344CB8AC3E}">
        <p14:creationId xmlns:p14="http://schemas.microsoft.com/office/powerpoint/2010/main" val="18843606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lnSpcReduction="10000"/>
          </a:bodyPr>
          <a:lstStyle/>
          <a:p>
            <a:endParaRPr lang="cs-CZ" sz="2500" dirty="0"/>
          </a:p>
          <a:p>
            <a:pPr marL="0" indent="0">
              <a:buNone/>
            </a:pPr>
            <a:r>
              <a:rPr lang="en-GB" sz="2500" b="1" dirty="0">
                <a:solidFill>
                  <a:srgbClr val="247C43"/>
                </a:solidFill>
              </a:rPr>
              <a:t>Zephaniah </a:t>
            </a:r>
            <a:endParaRPr lang="cs-CZ" sz="2500" b="1" dirty="0">
              <a:solidFill>
                <a:srgbClr val="247C43"/>
              </a:solidFill>
            </a:endParaRPr>
          </a:p>
          <a:p>
            <a:pPr marL="0" indent="0">
              <a:buNone/>
            </a:pPr>
            <a:endParaRPr lang="cs-CZ" sz="2500" dirty="0"/>
          </a:p>
          <a:p>
            <a:pPr marL="0" indent="0">
              <a:buNone/>
            </a:pPr>
            <a:r>
              <a:rPr lang="cs-CZ" sz="2500" b="1" dirty="0" err="1"/>
              <a:t>Date</a:t>
            </a:r>
            <a:r>
              <a:rPr lang="en-GB" sz="2500" b="1" dirty="0"/>
              <a:t>:	</a:t>
            </a:r>
            <a:r>
              <a:rPr lang="en-GB" sz="2500" dirty="0"/>
              <a:t>prophet:</a:t>
            </a:r>
            <a:r>
              <a:rPr lang="en-GB" sz="2500" b="1" dirty="0"/>
              <a:t> </a:t>
            </a:r>
            <a:r>
              <a:rPr lang="en-GB" sz="2500" dirty="0"/>
              <a:t>second half of the 7</a:t>
            </a:r>
            <a:r>
              <a:rPr lang="en-GB" sz="2500" baseline="30000" dirty="0"/>
              <a:t>th</a:t>
            </a:r>
            <a:r>
              <a:rPr lang="en-GB" sz="2500" dirty="0"/>
              <a:t> century BC </a:t>
            </a:r>
          </a:p>
          <a:p>
            <a:pPr marL="0" indent="0">
              <a:buNone/>
            </a:pPr>
            <a:r>
              <a:rPr lang="en-GB" sz="2500" dirty="0"/>
              <a:t>	</a:t>
            </a:r>
            <a:r>
              <a:rPr lang="en-GB" sz="2500" dirty="0"/>
              <a:t>book: after exile (though some parts might be much older) </a:t>
            </a:r>
          </a:p>
          <a:p>
            <a:pPr marL="0" indent="0">
              <a:buNone/>
            </a:pPr>
            <a:r>
              <a:rPr lang="en-GB" sz="2500" b="1" dirty="0"/>
              <a:t>Location: </a:t>
            </a:r>
            <a:r>
              <a:rPr lang="en-GB" sz="2500" dirty="0"/>
              <a:t>Kingdom of Judah</a:t>
            </a:r>
            <a:endParaRPr lang="en-GB" sz="2500" dirty="0"/>
          </a:p>
          <a:p>
            <a:pPr marL="0" indent="0">
              <a:buNone/>
            </a:pPr>
            <a:r>
              <a:rPr lang="en-GB" sz="2500" b="1" dirty="0"/>
              <a:t>Language: </a:t>
            </a:r>
            <a:r>
              <a:rPr lang="en-GB" sz="2500" dirty="0"/>
              <a:t>Hebrew </a:t>
            </a:r>
            <a:endParaRPr lang="cs-CZ" sz="2500" dirty="0"/>
          </a:p>
          <a:p>
            <a:pPr marL="0" indent="0">
              <a:buNone/>
            </a:pPr>
            <a:endParaRPr lang="cs-CZ" sz="2500" dirty="0"/>
          </a:p>
          <a:p>
            <a:pPr marL="0" indent="0">
              <a:buNone/>
            </a:pPr>
            <a:r>
              <a:rPr lang="en-GB" sz="2500" b="1" dirty="0"/>
              <a:t>Structure </a:t>
            </a:r>
            <a:endParaRPr lang="en-GB" sz="2500" b="1" dirty="0"/>
          </a:p>
          <a:p>
            <a:pPr marL="0" indent="0">
              <a:buNone/>
            </a:pPr>
            <a:r>
              <a:rPr lang="en-GB" sz="2500" dirty="0"/>
              <a:t>Structurally it’s the opposite case to Hosea: the book has a very sophisticated and complex structure </a:t>
            </a:r>
          </a:p>
          <a:p>
            <a:pPr marL="0" indent="0">
              <a:buNone/>
            </a:pPr>
            <a:r>
              <a:rPr lang="en-GB" sz="2500" dirty="0"/>
              <a:t>1:1-2:3 	Oracles against Judah </a:t>
            </a:r>
          </a:p>
          <a:p>
            <a:pPr marL="0" indent="0">
              <a:buNone/>
            </a:pPr>
            <a:r>
              <a:rPr lang="en-GB" sz="2500" dirty="0"/>
              <a:t>2:4-15 	Oracles against foreign nations </a:t>
            </a:r>
          </a:p>
          <a:p>
            <a:pPr marL="0" indent="0">
              <a:buNone/>
            </a:pPr>
            <a:r>
              <a:rPr lang="en-GB" sz="2500" dirty="0"/>
              <a:t>3:1-8 	Oracles against Jerusalem </a:t>
            </a:r>
          </a:p>
          <a:p>
            <a:pPr marL="0" indent="0">
              <a:buNone/>
            </a:pPr>
            <a:r>
              <a:rPr lang="en-GB" sz="2500" dirty="0"/>
              <a:t>3:9-20 	Oracles of salvation </a:t>
            </a:r>
          </a:p>
        </p:txBody>
      </p:sp>
    </p:spTree>
    <p:extLst>
      <p:ext uri="{BB962C8B-B14F-4D97-AF65-F5344CB8AC3E}">
        <p14:creationId xmlns:p14="http://schemas.microsoft.com/office/powerpoint/2010/main" val="4538101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Zephaniah </a:t>
            </a:r>
          </a:p>
          <a:p>
            <a:pPr marL="0" indent="0">
              <a:buNone/>
            </a:pPr>
            <a:endParaRPr lang="en-GB" sz="2500" b="1" dirty="0">
              <a:solidFill>
                <a:srgbClr val="247C43"/>
              </a:solidFill>
            </a:endParaRPr>
          </a:p>
          <a:p>
            <a:pPr>
              <a:buFontTx/>
              <a:buChar char="-"/>
            </a:pPr>
            <a:r>
              <a:rPr lang="en-GB" sz="2500" dirty="0"/>
              <a:t>One of the so called ‘</a:t>
            </a:r>
            <a:r>
              <a:rPr lang="en-GB" sz="2500" b="1" dirty="0"/>
              <a:t>written prophecies</a:t>
            </a:r>
            <a:r>
              <a:rPr lang="en-GB" sz="2500" dirty="0"/>
              <a:t>’ (i.e. prophecy never spoken aloud, but written from the very start) </a:t>
            </a:r>
          </a:p>
          <a:p>
            <a:pPr>
              <a:buFontTx/>
              <a:buChar char="-"/>
            </a:pPr>
            <a:r>
              <a:rPr lang="en-GB" sz="2500" dirty="0"/>
              <a:t>The book could be considered a condensed example of pre-exilic prophecy. It contains: </a:t>
            </a:r>
          </a:p>
          <a:p>
            <a:pPr lvl="1">
              <a:buFontTx/>
              <a:buChar char="-"/>
            </a:pPr>
            <a:r>
              <a:rPr lang="en-GB" sz="2500" b="1" dirty="0"/>
              <a:t>Judgment against Juda </a:t>
            </a:r>
            <a:r>
              <a:rPr lang="en-GB" sz="2500" dirty="0"/>
              <a:t>culminating in a fierce Day of the Lord; </a:t>
            </a:r>
          </a:p>
          <a:p>
            <a:pPr lvl="1">
              <a:buFontTx/>
              <a:buChar char="-"/>
            </a:pPr>
            <a:r>
              <a:rPr lang="en-GB" sz="2500" b="1" dirty="0"/>
              <a:t>Oracles against foreign nations</a:t>
            </a:r>
            <a:r>
              <a:rPr lang="en-GB" sz="2500" dirty="0"/>
              <a:t>, focusing on their proud; </a:t>
            </a:r>
          </a:p>
          <a:p>
            <a:pPr lvl="1">
              <a:buFontTx/>
              <a:buChar char="-"/>
            </a:pPr>
            <a:r>
              <a:rPr lang="en-GB" sz="2500" b="1" dirty="0"/>
              <a:t>Punishment</a:t>
            </a:r>
            <a:r>
              <a:rPr lang="en-GB" sz="2500" dirty="0"/>
              <a:t> of both Judah and the nations, and </a:t>
            </a:r>
          </a:p>
          <a:p>
            <a:pPr lvl="1">
              <a:buFontTx/>
              <a:buChar char="-"/>
            </a:pPr>
            <a:r>
              <a:rPr lang="en-GB" sz="2500" b="1" dirty="0"/>
              <a:t>Final restoration </a:t>
            </a:r>
            <a:r>
              <a:rPr lang="en-GB" sz="2500" dirty="0"/>
              <a:t>of all. </a:t>
            </a:r>
          </a:p>
          <a:p>
            <a:pPr>
              <a:buFontTx/>
              <a:buChar char="-"/>
            </a:pPr>
            <a:r>
              <a:rPr lang="en-GB" sz="2500" b="1" dirty="0"/>
              <a:t>The role of the nations </a:t>
            </a:r>
            <a:r>
              <a:rPr lang="en-GB" sz="2500" dirty="0"/>
              <a:t>in regard to Judah and within the ‘world history’ is particularly interesting, here. </a:t>
            </a:r>
          </a:p>
          <a:p>
            <a:pPr>
              <a:buFontTx/>
              <a:buChar char="-"/>
            </a:pPr>
            <a:endParaRPr lang="cs-CZ" sz="2500" dirty="0"/>
          </a:p>
        </p:txBody>
      </p:sp>
    </p:spTree>
    <p:extLst>
      <p:ext uri="{BB962C8B-B14F-4D97-AF65-F5344CB8AC3E}">
        <p14:creationId xmlns:p14="http://schemas.microsoft.com/office/powerpoint/2010/main" val="199000717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Jeremiah </a:t>
            </a:r>
            <a:endParaRPr lang="cs-CZ" sz="2500" b="1" dirty="0">
              <a:solidFill>
                <a:srgbClr val="247C43"/>
              </a:solidFill>
            </a:endParaRPr>
          </a:p>
          <a:p>
            <a:pPr marL="0" indent="0">
              <a:buNone/>
            </a:pPr>
            <a:endParaRPr lang="cs-CZ" sz="2500" dirty="0"/>
          </a:p>
          <a:p>
            <a:pPr marL="0" indent="0">
              <a:buNone/>
            </a:pPr>
            <a:r>
              <a:rPr lang="cs-CZ" sz="2500" b="1" dirty="0" err="1"/>
              <a:t>Date</a:t>
            </a:r>
            <a:r>
              <a:rPr lang="en-GB" sz="2500" b="1" dirty="0"/>
              <a:t>:	</a:t>
            </a:r>
            <a:r>
              <a:rPr lang="en-GB" sz="2500" dirty="0"/>
              <a:t>prophet:</a:t>
            </a:r>
            <a:r>
              <a:rPr lang="en-GB" sz="2500" b="1" dirty="0"/>
              <a:t> </a:t>
            </a:r>
            <a:r>
              <a:rPr lang="en-GB" sz="2500" dirty="0"/>
              <a:t>7</a:t>
            </a:r>
            <a:r>
              <a:rPr lang="en-GB" sz="2500" baseline="30000" dirty="0"/>
              <a:t>th</a:t>
            </a:r>
            <a:r>
              <a:rPr lang="en-GB" sz="2500" dirty="0"/>
              <a:t>/6</a:t>
            </a:r>
            <a:r>
              <a:rPr lang="en-GB" sz="2500" baseline="30000" dirty="0"/>
              <a:t>th</a:t>
            </a:r>
            <a:r>
              <a:rPr lang="en-GB" sz="2500" dirty="0"/>
              <a:t> century BC </a:t>
            </a:r>
          </a:p>
          <a:p>
            <a:pPr marL="0" indent="0">
              <a:buNone/>
            </a:pPr>
            <a:r>
              <a:rPr lang="en-GB" sz="2500" dirty="0"/>
              <a:t>	</a:t>
            </a:r>
            <a:r>
              <a:rPr lang="en-GB" sz="2500" dirty="0"/>
              <a:t>book: after exile </a:t>
            </a:r>
          </a:p>
          <a:p>
            <a:pPr marL="0" indent="0">
              <a:buNone/>
            </a:pPr>
            <a:r>
              <a:rPr lang="en-GB" sz="2500" dirty="0"/>
              <a:t>	</a:t>
            </a:r>
          </a:p>
          <a:p>
            <a:pPr marL="0" indent="0">
              <a:buNone/>
            </a:pPr>
            <a:r>
              <a:rPr lang="en-GB" sz="2500" b="1" dirty="0"/>
              <a:t>Location: </a:t>
            </a:r>
            <a:r>
              <a:rPr lang="en-GB" sz="2500" dirty="0"/>
              <a:t>Kingdom of Judah</a:t>
            </a:r>
            <a:endParaRPr lang="cs-CZ" sz="2500" dirty="0"/>
          </a:p>
          <a:p>
            <a:pPr marL="0" indent="0">
              <a:buNone/>
            </a:pPr>
            <a:endParaRPr lang="en-GB" sz="2500" dirty="0"/>
          </a:p>
          <a:p>
            <a:pPr marL="0" indent="0">
              <a:buNone/>
            </a:pPr>
            <a:r>
              <a:rPr lang="en-GB" sz="2500" b="1" dirty="0"/>
              <a:t>Language: </a:t>
            </a:r>
            <a:r>
              <a:rPr lang="en-GB" sz="2500" dirty="0"/>
              <a:t>Hebrew </a:t>
            </a:r>
            <a:endParaRPr lang="cs-CZ" sz="2500" dirty="0"/>
          </a:p>
          <a:p>
            <a:pPr marL="0" indent="0">
              <a:buNone/>
            </a:pPr>
            <a:endParaRPr lang="cs-CZ" sz="2500" dirty="0"/>
          </a:p>
        </p:txBody>
      </p:sp>
    </p:spTree>
    <p:extLst>
      <p:ext uri="{BB962C8B-B14F-4D97-AF65-F5344CB8AC3E}">
        <p14:creationId xmlns:p14="http://schemas.microsoft.com/office/powerpoint/2010/main" val="16228297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lnSpcReduction="10000"/>
          </a:bodyPr>
          <a:lstStyle/>
          <a:p>
            <a:endParaRPr lang="cs-CZ" sz="2500" dirty="0"/>
          </a:p>
          <a:p>
            <a:pPr marL="0" indent="0">
              <a:buNone/>
            </a:pPr>
            <a:r>
              <a:rPr lang="en-GB" sz="2500" b="1" dirty="0">
                <a:solidFill>
                  <a:srgbClr val="247C43"/>
                </a:solidFill>
              </a:rPr>
              <a:t>Jeremiah</a:t>
            </a:r>
            <a:endParaRPr lang="cs-CZ" sz="2500" b="1" dirty="0">
              <a:solidFill>
                <a:srgbClr val="247C43"/>
              </a:solidFill>
            </a:endParaRPr>
          </a:p>
          <a:p>
            <a:pPr marL="0" indent="0">
              <a:buNone/>
            </a:pPr>
            <a:endParaRPr lang="cs-CZ" sz="2500" dirty="0"/>
          </a:p>
          <a:p>
            <a:pPr marL="0" indent="0">
              <a:buNone/>
            </a:pPr>
            <a:r>
              <a:rPr lang="en-GB" sz="2500" b="1" dirty="0"/>
              <a:t>Structure </a:t>
            </a:r>
            <a:endParaRPr lang="en-GB" sz="2500" b="1" dirty="0"/>
          </a:p>
          <a:p>
            <a:pPr marL="0" indent="0">
              <a:buNone/>
            </a:pPr>
            <a:r>
              <a:rPr lang="en-GB" sz="2500" dirty="0"/>
              <a:t>1-25 	Oracles for kings and inhabitants of Judah </a:t>
            </a:r>
          </a:p>
          <a:p>
            <a:pPr marL="0" indent="0">
              <a:buNone/>
            </a:pPr>
            <a:r>
              <a:rPr lang="en-GB" sz="2500" dirty="0"/>
              <a:t>26-29 	Oracles about Judah </a:t>
            </a:r>
          </a:p>
          <a:p>
            <a:pPr marL="0" indent="0">
              <a:buNone/>
            </a:pPr>
            <a:r>
              <a:rPr lang="en-GB" sz="2500" dirty="0"/>
              <a:t>30-31 	Book of consolation </a:t>
            </a:r>
          </a:p>
          <a:p>
            <a:pPr marL="0" indent="0">
              <a:buNone/>
            </a:pPr>
            <a:r>
              <a:rPr lang="en-GB" sz="2500" dirty="0"/>
              <a:t>32-35 	Oracles of salvation </a:t>
            </a:r>
          </a:p>
          <a:p>
            <a:pPr marL="0" indent="0">
              <a:buNone/>
            </a:pPr>
            <a:r>
              <a:rPr lang="en-GB" sz="2500" dirty="0"/>
              <a:t>36-45 	About the persecution of the prophet </a:t>
            </a:r>
          </a:p>
          <a:p>
            <a:pPr marL="0" indent="0">
              <a:buNone/>
            </a:pPr>
            <a:r>
              <a:rPr lang="en-GB" sz="2500" dirty="0"/>
              <a:t>46-51  	Oracles against foreign nations </a:t>
            </a:r>
          </a:p>
          <a:p>
            <a:pPr marL="0" indent="0">
              <a:buNone/>
            </a:pPr>
            <a:r>
              <a:rPr lang="en-GB" sz="2500" dirty="0"/>
              <a:t>52 	Historical account of the fall of Jerusalem </a:t>
            </a:r>
            <a:endParaRPr lang="cs-CZ" sz="2500" dirty="0"/>
          </a:p>
          <a:p>
            <a:pPr marL="0" indent="0">
              <a:buNone/>
            </a:pPr>
            <a:endParaRPr lang="en-GB" sz="2500" dirty="0"/>
          </a:p>
          <a:p>
            <a:pPr marL="0" indent="0">
              <a:buNone/>
            </a:pPr>
            <a:r>
              <a:rPr lang="en-GB" sz="2500" dirty="0"/>
              <a:t>The LXX version is noticeably shorter (of 1/8!), because it lacks a lot of verses included in Hebrew. It moves also the Oracles against the nations behind 25:13. </a:t>
            </a:r>
            <a:endParaRPr lang="cs-CZ" sz="2500" dirty="0"/>
          </a:p>
        </p:txBody>
      </p:sp>
    </p:spTree>
    <p:extLst>
      <p:ext uri="{BB962C8B-B14F-4D97-AF65-F5344CB8AC3E}">
        <p14:creationId xmlns:p14="http://schemas.microsoft.com/office/powerpoint/2010/main" val="17381090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fontScale="92500"/>
          </a:bodyPr>
          <a:lstStyle/>
          <a:p>
            <a:endParaRPr lang="cs-CZ" sz="2500" dirty="0"/>
          </a:p>
          <a:p>
            <a:pPr marL="0" indent="0">
              <a:buNone/>
            </a:pPr>
            <a:r>
              <a:rPr lang="en-GB" sz="2500" b="1" dirty="0">
                <a:solidFill>
                  <a:srgbClr val="247C43"/>
                </a:solidFill>
              </a:rPr>
              <a:t>Jeremiah</a:t>
            </a:r>
          </a:p>
          <a:p>
            <a:pPr>
              <a:buFontTx/>
              <a:buChar char="-"/>
            </a:pPr>
            <a:r>
              <a:rPr lang="en-GB" sz="2500" dirty="0"/>
              <a:t>The relation of </a:t>
            </a:r>
            <a:r>
              <a:rPr lang="en-GB" sz="2500" b="1" dirty="0"/>
              <a:t>LXX and MT </a:t>
            </a:r>
            <a:r>
              <a:rPr lang="en-GB" sz="2500" dirty="0"/>
              <a:t>is of an utmost interest, since it shows that MT present in </a:t>
            </a:r>
            <a:r>
              <a:rPr lang="en-GB" sz="2500" dirty="0" err="1"/>
              <a:t>Leningradensis</a:t>
            </a:r>
            <a:r>
              <a:rPr lang="en-GB" sz="2500" dirty="0"/>
              <a:t> is probably not the oldest version. </a:t>
            </a:r>
            <a:endParaRPr lang="en-GB" sz="2500" dirty="0"/>
          </a:p>
          <a:p>
            <a:pPr>
              <a:buFontTx/>
              <a:buChar char="-"/>
            </a:pPr>
            <a:r>
              <a:rPr lang="en-GB" sz="2500" dirty="0"/>
              <a:t>The book focuses much more then other prophetic books on the life of the prophet. It presents a model and maybe even </a:t>
            </a:r>
            <a:r>
              <a:rPr lang="en-GB" sz="2500" b="1" dirty="0"/>
              <a:t>‘theology’ of a prophetic life and activity</a:t>
            </a:r>
            <a:r>
              <a:rPr lang="en-GB" sz="2500" dirty="0"/>
              <a:t>, it describes his struggle with the people, king and various parties present in Jerusalem in a critical moment in history. Some parallels might be found among </a:t>
            </a:r>
            <a:r>
              <a:rPr lang="en-GB" sz="2500" dirty="0" err="1"/>
              <a:t>Lakhish</a:t>
            </a:r>
            <a:r>
              <a:rPr lang="en-GB" sz="2500" dirty="0"/>
              <a:t> ostraca. Episodes from the prophet’s life are to be found mainly in </a:t>
            </a:r>
            <a:r>
              <a:rPr lang="en-GB" sz="2500" dirty="0" err="1"/>
              <a:t>chs</a:t>
            </a:r>
            <a:r>
              <a:rPr lang="en-GB" sz="2500" dirty="0"/>
              <a:t>. 26-45. </a:t>
            </a:r>
          </a:p>
          <a:p>
            <a:pPr>
              <a:buFontTx/>
              <a:buChar char="-"/>
            </a:pPr>
            <a:r>
              <a:rPr lang="en-GB" sz="2500" dirty="0"/>
              <a:t>There are some striking parallels between </a:t>
            </a:r>
            <a:r>
              <a:rPr lang="en-GB" sz="2500" b="1" dirty="0"/>
              <a:t>Jeremiah and Moses </a:t>
            </a:r>
            <a:r>
              <a:rPr lang="en-GB" sz="2500" dirty="0"/>
              <a:t>in their vocation and fate, one standing at the beginning, the other at the end of the history of Israel (see 40 years in </a:t>
            </a:r>
            <a:r>
              <a:rPr lang="en-GB" sz="2500" dirty="0" err="1"/>
              <a:t>Jer</a:t>
            </a:r>
            <a:r>
              <a:rPr lang="en-GB" sz="2500" dirty="0"/>
              <a:t> 1:1). </a:t>
            </a:r>
          </a:p>
          <a:p>
            <a:pPr>
              <a:buFontTx/>
              <a:buChar char="-"/>
            </a:pPr>
            <a:r>
              <a:rPr lang="en-GB" sz="2500" dirty="0"/>
              <a:t>The book contains several passages called </a:t>
            </a:r>
            <a:r>
              <a:rPr lang="en-GB" sz="2500" b="1" dirty="0"/>
              <a:t>‘Jeremiah’s confessions’ </a:t>
            </a:r>
            <a:r>
              <a:rPr lang="en-GB" sz="2500" dirty="0"/>
              <a:t>(</a:t>
            </a:r>
            <a:r>
              <a:rPr lang="en-US" sz="2500" dirty="0"/>
              <a:t>11:18–12:6</a:t>
            </a:r>
            <a:r>
              <a:rPr lang="en-US" sz="2500" dirty="0"/>
              <a:t>, 15:10–21, 17:14–18, 18:18–23, and </a:t>
            </a:r>
            <a:r>
              <a:rPr lang="en-US" sz="2500" dirty="0"/>
              <a:t>20:7–18</a:t>
            </a:r>
            <a:r>
              <a:rPr lang="en-US" sz="2500" dirty="0"/>
              <a:t>)</a:t>
            </a:r>
            <a:r>
              <a:rPr lang="en-GB" sz="2500" dirty="0"/>
              <a:t>, describing Jeremiah’s internal struggle with his vocation and with God. </a:t>
            </a:r>
          </a:p>
          <a:p>
            <a:pPr>
              <a:buFontTx/>
              <a:buChar char="-"/>
            </a:pPr>
            <a:endParaRPr lang="en-GB" sz="2500" dirty="0"/>
          </a:p>
        </p:txBody>
      </p:sp>
    </p:spTree>
    <p:extLst>
      <p:ext uri="{BB962C8B-B14F-4D97-AF65-F5344CB8AC3E}">
        <p14:creationId xmlns:p14="http://schemas.microsoft.com/office/powerpoint/2010/main" val="17948528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846314"/>
            <a:ext cx="9809796" cy="6638749"/>
          </a:xfrm>
        </p:spPr>
        <p:txBody>
          <a:bodyPr>
            <a:noAutofit/>
          </a:bodyPr>
          <a:lstStyle/>
          <a:p>
            <a:pPr marL="0" indent="0">
              <a:buNone/>
            </a:pPr>
            <a:r>
              <a:rPr lang="en-GB" sz="2500" b="1" dirty="0" smtClean="0">
                <a:solidFill>
                  <a:srgbClr val="247C43"/>
                </a:solidFill>
              </a:rPr>
              <a:t>Jeremiah</a:t>
            </a:r>
            <a:endParaRPr lang="en-GB" sz="2500" b="1" dirty="0">
              <a:solidFill>
                <a:srgbClr val="247C43"/>
              </a:solidFill>
            </a:endParaRPr>
          </a:p>
          <a:p>
            <a:pPr>
              <a:buFontTx/>
              <a:buChar char="-"/>
            </a:pPr>
            <a:r>
              <a:rPr lang="en-GB" sz="2500" dirty="0"/>
              <a:t>Like </a:t>
            </a:r>
            <a:r>
              <a:rPr lang="en-GB" sz="2500" dirty="0" err="1"/>
              <a:t>Ezechiel</a:t>
            </a:r>
            <a:r>
              <a:rPr lang="en-GB" sz="2500" dirty="0"/>
              <a:t> later, Jeremiah is a figure of ‘prophetic gestures’: </a:t>
            </a:r>
          </a:p>
          <a:p>
            <a:pPr lvl="1"/>
            <a:r>
              <a:rPr lang="en-US" sz="2500" dirty="0"/>
              <a:t>13:1–11</a:t>
            </a:r>
            <a:r>
              <a:rPr lang="en-US" sz="2500" dirty="0"/>
              <a:t>: The wearing, burial, and retrieval of a </a:t>
            </a:r>
            <a:r>
              <a:rPr lang="en-US" sz="2500" b="1" dirty="0"/>
              <a:t>linen waistband</a:t>
            </a:r>
            <a:r>
              <a:rPr lang="en-US" sz="2500" dirty="0"/>
              <a:t>.</a:t>
            </a:r>
          </a:p>
          <a:p>
            <a:pPr lvl="1"/>
            <a:r>
              <a:rPr lang="en-US" sz="2500" dirty="0"/>
              <a:t>16:1–9</a:t>
            </a:r>
            <a:r>
              <a:rPr lang="en-US" sz="2500" dirty="0"/>
              <a:t>: The shunning of the expected customs of </a:t>
            </a:r>
            <a:r>
              <a:rPr lang="en-US" sz="2500" b="1" dirty="0"/>
              <a:t>marriage, mourning, and general celebration</a:t>
            </a:r>
            <a:r>
              <a:rPr lang="en-US" sz="2500" dirty="0"/>
              <a:t>.</a:t>
            </a:r>
          </a:p>
          <a:p>
            <a:pPr lvl="1"/>
            <a:r>
              <a:rPr lang="en-US" sz="2500" dirty="0"/>
              <a:t>19:1–13</a:t>
            </a:r>
            <a:r>
              <a:rPr lang="en-US" sz="2500" dirty="0"/>
              <a:t>: the acquisition of </a:t>
            </a:r>
            <a:r>
              <a:rPr lang="en-US" sz="2500" b="1" dirty="0"/>
              <a:t>a clay jug </a:t>
            </a:r>
            <a:r>
              <a:rPr lang="en-US" sz="2500" dirty="0"/>
              <a:t>and the breaking of the jug in front of the religious leaders of Jerusalem.</a:t>
            </a:r>
          </a:p>
          <a:p>
            <a:pPr lvl="1"/>
            <a:r>
              <a:rPr lang="en-US" sz="2500" dirty="0"/>
              <a:t>27–28</a:t>
            </a:r>
            <a:r>
              <a:rPr lang="en-US" sz="2500" dirty="0"/>
              <a:t>: The wearing of </a:t>
            </a:r>
            <a:r>
              <a:rPr lang="en-US" sz="2500" b="1" dirty="0"/>
              <a:t>an oxen yoke </a:t>
            </a:r>
            <a:r>
              <a:rPr lang="en-US" sz="2500" dirty="0"/>
              <a:t>and its subsequent breaking by a false prophet, </a:t>
            </a:r>
            <a:r>
              <a:rPr lang="en-US" sz="2500" dirty="0" err="1"/>
              <a:t>Hananiah</a:t>
            </a:r>
            <a:r>
              <a:rPr lang="en-US" sz="2500" dirty="0"/>
              <a:t>.</a:t>
            </a:r>
            <a:endParaRPr lang="en-US" sz="2500" dirty="0"/>
          </a:p>
          <a:p>
            <a:pPr lvl="1"/>
            <a:r>
              <a:rPr lang="en-US" sz="2500" dirty="0"/>
              <a:t>32:6–15</a:t>
            </a:r>
            <a:r>
              <a:rPr lang="en-US" sz="2500" dirty="0"/>
              <a:t>: The purchase of </a:t>
            </a:r>
            <a:r>
              <a:rPr lang="en-US" sz="2500" b="1" dirty="0"/>
              <a:t>a field in </a:t>
            </a:r>
            <a:r>
              <a:rPr lang="en-US" sz="2500" b="1" dirty="0" err="1"/>
              <a:t>Anathoth</a:t>
            </a:r>
            <a:r>
              <a:rPr lang="en-US" sz="2500" b="1" dirty="0"/>
              <a:t> </a:t>
            </a:r>
            <a:r>
              <a:rPr lang="en-US" sz="2500" dirty="0"/>
              <a:t>for the price of seventeen silver shekels.</a:t>
            </a:r>
          </a:p>
          <a:p>
            <a:pPr lvl="1"/>
            <a:r>
              <a:rPr lang="en-US" sz="2500" dirty="0"/>
              <a:t>35:1–19</a:t>
            </a:r>
            <a:r>
              <a:rPr lang="en-US" sz="2500" dirty="0"/>
              <a:t>: The offering of wine to </a:t>
            </a:r>
            <a:r>
              <a:rPr lang="en-US" sz="2500" b="1" dirty="0"/>
              <a:t>the </a:t>
            </a:r>
            <a:r>
              <a:rPr lang="en-US" sz="2500" b="1" dirty="0" err="1"/>
              <a:t>Rechabites</a:t>
            </a:r>
            <a:r>
              <a:rPr lang="en-US" sz="2500" dirty="0"/>
              <a:t>, </a:t>
            </a:r>
            <a:r>
              <a:rPr lang="en-US" sz="2500" dirty="0"/>
              <a:t>a tribe known for living in tents and refusing to drink wine.</a:t>
            </a:r>
          </a:p>
          <a:p>
            <a:pPr>
              <a:buFontTx/>
              <a:buChar char="-"/>
            </a:pPr>
            <a:r>
              <a:rPr lang="en-GB" sz="2500" dirty="0"/>
              <a:t>The book is considered to be a good example of a large </a:t>
            </a:r>
            <a:r>
              <a:rPr lang="en-GB" sz="2500" b="1" dirty="0" err="1"/>
              <a:t>deuteronomistic</a:t>
            </a:r>
            <a:r>
              <a:rPr lang="en-GB" sz="2500" b="1" dirty="0"/>
              <a:t> redaction</a:t>
            </a:r>
            <a:r>
              <a:rPr lang="en-GB" sz="2500" dirty="0"/>
              <a:t> (e.g. </a:t>
            </a:r>
            <a:r>
              <a:rPr lang="en-GB" sz="2500" dirty="0" err="1"/>
              <a:t>ch.</a:t>
            </a:r>
            <a:r>
              <a:rPr lang="en-GB" sz="2500" dirty="0"/>
              <a:t> 25). </a:t>
            </a:r>
          </a:p>
          <a:p>
            <a:pPr>
              <a:buFontTx/>
              <a:buChar char="-"/>
            </a:pPr>
            <a:endParaRPr lang="en-GB" sz="2500" dirty="0"/>
          </a:p>
          <a:p>
            <a:pPr>
              <a:buFontTx/>
              <a:buChar char="-"/>
            </a:pPr>
            <a:endParaRPr lang="en-GB" sz="2500" dirty="0"/>
          </a:p>
        </p:txBody>
      </p:sp>
    </p:spTree>
    <p:extLst>
      <p:ext uri="{BB962C8B-B14F-4D97-AF65-F5344CB8AC3E}">
        <p14:creationId xmlns:p14="http://schemas.microsoft.com/office/powerpoint/2010/main" val="18374062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2087454" y="2510356"/>
            <a:ext cx="1778386" cy="490045"/>
          </a:xfrm>
          <a:prstGeom prst="rect">
            <a:avLst/>
          </a:prstGeom>
        </p:spPr>
        <p:txBody>
          <a:bodyPr wrap="none" lIns="104306" tIns="52153" rIns="104306" bIns="52153">
            <a:spAutoFit/>
          </a:bodyPr>
          <a:lstStyle/>
          <a:p>
            <a:r>
              <a:rPr lang="it-IT" sz="2500" dirty="0"/>
              <a:t>as a </a:t>
            </a:r>
            <a:r>
              <a:rPr lang="it-IT" sz="2500" b="1" dirty="0"/>
              <a:t>genre</a:t>
            </a:r>
          </a:p>
        </p:txBody>
      </p:sp>
      <p:sp>
        <p:nvSpPr>
          <p:cNvPr id="8" name="Obdélník 7"/>
          <p:cNvSpPr/>
          <p:nvPr/>
        </p:nvSpPr>
        <p:spPr>
          <a:xfrm>
            <a:off x="4167769" y="1557652"/>
            <a:ext cx="2810720" cy="490045"/>
          </a:xfrm>
          <a:prstGeom prst="rect">
            <a:avLst/>
          </a:prstGeom>
          <a:ln w="38100">
            <a:solidFill>
              <a:srgbClr val="247C43"/>
            </a:solidFill>
          </a:ln>
        </p:spPr>
        <p:txBody>
          <a:bodyPr wrap="none" lIns="104306" tIns="52153" rIns="104306" bIns="52153">
            <a:spAutoFit/>
          </a:bodyPr>
          <a:lstStyle/>
          <a:p>
            <a:r>
              <a:rPr lang="it-IT" sz="2500" b="1" dirty="0"/>
              <a:t>Prophetic books </a:t>
            </a:r>
            <a:endParaRPr lang="it-IT" sz="2500" b="1" dirty="0"/>
          </a:p>
        </p:txBody>
      </p:sp>
      <p:sp>
        <p:nvSpPr>
          <p:cNvPr id="9" name="Obdélník 8"/>
          <p:cNvSpPr/>
          <p:nvPr/>
        </p:nvSpPr>
        <p:spPr>
          <a:xfrm>
            <a:off x="1220442" y="3285533"/>
            <a:ext cx="3536793" cy="3567811"/>
          </a:xfrm>
          <a:prstGeom prst="rect">
            <a:avLst/>
          </a:prstGeom>
        </p:spPr>
        <p:txBody>
          <a:bodyPr wrap="square" lIns="104306" tIns="52153" rIns="104306" bIns="52153">
            <a:spAutoFit/>
          </a:bodyPr>
          <a:lstStyle/>
          <a:p>
            <a:r>
              <a:rPr lang="it-IT" sz="2500" dirty="0"/>
              <a:t>a collection of oracles attributed to a prophet </a:t>
            </a:r>
          </a:p>
          <a:p>
            <a:r>
              <a:rPr lang="it-IT" sz="2500" dirty="0"/>
              <a:t>(Isaiah, Jeremiah, Ezechiel, Hosea, Joel, Amos, Micah, Habakkuk, Obadiah, Nahum, Zephaniah, Haggai, Zechariah, Malachi. </a:t>
            </a:r>
            <a:endParaRPr lang="it-IT" sz="2500" dirty="0"/>
          </a:p>
        </p:txBody>
      </p:sp>
      <p:sp>
        <p:nvSpPr>
          <p:cNvPr id="10" name="Obdélník 9"/>
          <p:cNvSpPr/>
          <p:nvPr/>
        </p:nvSpPr>
        <p:spPr>
          <a:xfrm>
            <a:off x="6637262" y="2476527"/>
            <a:ext cx="2241654" cy="490045"/>
          </a:xfrm>
          <a:prstGeom prst="rect">
            <a:avLst/>
          </a:prstGeom>
        </p:spPr>
        <p:txBody>
          <a:bodyPr wrap="none" lIns="104306" tIns="52153" rIns="104306" bIns="52153">
            <a:spAutoFit/>
          </a:bodyPr>
          <a:lstStyle/>
          <a:p>
            <a:r>
              <a:rPr lang="it-IT" sz="2500" dirty="0"/>
              <a:t>as a </a:t>
            </a:r>
            <a:r>
              <a:rPr lang="it-IT" sz="2500" b="1" dirty="0"/>
              <a:t>category</a:t>
            </a:r>
            <a:endParaRPr lang="it-IT" sz="2500" b="1" dirty="0"/>
          </a:p>
        </p:txBody>
      </p:sp>
      <p:sp>
        <p:nvSpPr>
          <p:cNvPr id="11" name="Obdélník 10"/>
          <p:cNvSpPr/>
          <p:nvPr/>
        </p:nvSpPr>
        <p:spPr>
          <a:xfrm>
            <a:off x="5851956" y="3251703"/>
            <a:ext cx="3536793" cy="3183090"/>
          </a:xfrm>
          <a:prstGeom prst="rect">
            <a:avLst/>
          </a:prstGeom>
        </p:spPr>
        <p:txBody>
          <a:bodyPr wrap="square" lIns="104306" tIns="52153" rIns="104306" bIns="52153">
            <a:spAutoFit/>
          </a:bodyPr>
          <a:lstStyle/>
          <a:p>
            <a:r>
              <a:rPr lang="it-IT" sz="2500" dirty="0"/>
              <a:t>a set of books that have something to do with prophets </a:t>
            </a:r>
          </a:p>
          <a:p>
            <a:r>
              <a:rPr lang="en-GB" sz="2500" dirty="0"/>
              <a:t>(</a:t>
            </a:r>
            <a:r>
              <a:rPr lang="it-IT" sz="2500" dirty="0"/>
              <a:t>Former, Latter, Major, Minor prophets). </a:t>
            </a:r>
          </a:p>
          <a:p>
            <a:r>
              <a:rPr lang="it-IT" sz="2500" dirty="0"/>
              <a:t>Not all of them are of the prophetic genre, like Daniel or Jonah.  </a:t>
            </a:r>
            <a:endParaRPr lang="it-IT" sz="2500" dirty="0"/>
          </a:p>
        </p:txBody>
      </p:sp>
    </p:spTree>
    <p:extLst>
      <p:ext uri="{BB962C8B-B14F-4D97-AF65-F5344CB8AC3E}">
        <p14:creationId xmlns:p14="http://schemas.microsoft.com/office/powerpoint/2010/main" val="40718799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cs-CZ" sz="2500" b="1" dirty="0" err="1">
                <a:solidFill>
                  <a:srgbClr val="247C43"/>
                </a:solidFill>
              </a:rPr>
              <a:t>Baruch</a:t>
            </a:r>
            <a:endParaRPr lang="cs-CZ" sz="2500" b="1" dirty="0">
              <a:solidFill>
                <a:srgbClr val="247C43"/>
              </a:solidFill>
            </a:endParaRPr>
          </a:p>
          <a:p>
            <a:pPr marL="0" indent="0">
              <a:buNone/>
            </a:pPr>
            <a:endParaRPr lang="cs-CZ" sz="2500" dirty="0"/>
          </a:p>
          <a:p>
            <a:pPr marL="0" indent="0">
              <a:buNone/>
            </a:pPr>
            <a:r>
              <a:rPr lang="cs-CZ" sz="2500" b="1" dirty="0" err="1"/>
              <a:t>Date</a:t>
            </a:r>
            <a:r>
              <a:rPr lang="en-GB" sz="2500" b="1" dirty="0"/>
              <a:t>:	</a:t>
            </a:r>
            <a:r>
              <a:rPr lang="en-GB" sz="2500" dirty="0"/>
              <a:t>prophet:</a:t>
            </a:r>
            <a:r>
              <a:rPr lang="en-GB" sz="2500" b="1" dirty="0"/>
              <a:t> </a:t>
            </a:r>
            <a:r>
              <a:rPr lang="en-GB" sz="2500" dirty="0"/>
              <a:t>7</a:t>
            </a:r>
            <a:r>
              <a:rPr lang="en-GB" sz="2500" baseline="30000" dirty="0"/>
              <a:t>th</a:t>
            </a:r>
            <a:r>
              <a:rPr lang="en-GB" sz="2500" dirty="0"/>
              <a:t>/6</a:t>
            </a:r>
            <a:r>
              <a:rPr lang="en-GB" sz="2500" baseline="30000" dirty="0"/>
              <a:t>th</a:t>
            </a:r>
            <a:r>
              <a:rPr lang="en-GB" sz="2500" dirty="0"/>
              <a:t> century BC </a:t>
            </a:r>
          </a:p>
          <a:p>
            <a:pPr marL="0" indent="0">
              <a:buNone/>
            </a:pPr>
            <a:r>
              <a:rPr lang="en-GB" sz="2500" dirty="0"/>
              <a:t>	</a:t>
            </a:r>
            <a:r>
              <a:rPr lang="en-GB" sz="2500" dirty="0"/>
              <a:t>book: </a:t>
            </a:r>
            <a:r>
              <a:rPr lang="cs-CZ" sz="2500" dirty="0" err="1"/>
              <a:t>half</a:t>
            </a:r>
            <a:r>
              <a:rPr lang="cs-CZ" sz="2500" dirty="0"/>
              <a:t> </a:t>
            </a:r>
            <a:r>
              <a:rPr lang="cs-CZ" sz="2500" dirty="0" err="1"/>
              <a:t>of</a:t>
            </a:r>
            <a:r>
              <a:rPr lang="cs-CZ" sz="2500" dirty="0"/>
              <a:t> </a:t>
            </a:r>
            <a:r>
              <a:rPr lang="cs-CZ" sz="2500" dirty="0" err="1"/>
              <a:t>the</a:t>
            </a:r>
            <a:r>
              <a:rPr lang="cs-CZ" sz="2500" dirty="0"/>
              <a:t> 2nd </a:t>
            </a:r>
            <a:r>
              <a:rPr lang="cs-CZ" sz="2500" dirty="0" err="1"/>
              <a:t>century</a:t>
            </a:r>
            <a:r>
              <a:rPr lang="cs-CZ" sz="2500" dirty="0"/>
              <a:t> BC</a:t>
            </a:r>
            <a:r>
              <a:rPr lang="en-GB" sz="2500" dirty="0"/>
              <a:t> (some pieces might be older)</a:t>
            </a:r>
          </a:p>
          <a:p>
            <a:pPr marL="0" indent="0">
              <a:buNone/>
            </a:pPr>
            <a:r>
              <a:rPr lang="en-GB" sz="2500" dirty="0"/>
              <a:t>	</a:t>
            </a:r>
          </a:p>
          <a:p>
            <a:pPr marL="0" indent="0">
              <a:buNone/>
            </a:pPr>
            <a:r>
              <a:rPr lang="en-GB" sz="2500" b="1" dirty="0"/>
              <a:t>Location: </a:t>
            </a:r>
            <a:r>
              <a:rPr lang="en-GB" sz="2500" dirty="0"/>
              <a:t>Judah and Babylonian diaspora </a:t>
            </a:r>
            <a:r>
              <a:rPr lang="cs-CZ" sz="2500" dirty="0"/>
              <a:t>(</a:t>
            </a:r>
            <a:r>
              <a:rPr lang="cs-CZ" sz="2500" dirty="0" err="1"/>
              <a:t>prophet</a:t>
            </a:r>
            <a:r>
              <a:rPr lang="cs-CZ" sz="2500" dirty="0"/>
              <a:t>) </a:t>
            </a:r>
            <a:endParaRPr lang="en-GB" sz="2500" dirty="0"/>
          </a:p>
          <a:p>
            <a:pPr marL="1436014" indent="-1436014">
              <a:buNone/>
            </a:pPr>
            <a:endParaRPr lang="cs-CZ" sz="2500" b="1" dirty="0"/>
          </a:p>
          <a:p>
            <a:pPr marL="1436014" indent="-1436014">
              <a:buNone/>
            </a:pPr>
            <a:r>
              <a:rPr lang="en-GB" sz="2500" b="1" dirty="0"/>
              <a:t>Language: </a:t>
            </a:r>
            <a:r>
              <a:rPr lang="en-GB" sz="2500" dirty="0"/>
              <a:t>N</a:t>
            </a:r>
            <a:r>
              <a:rPr lang="cs-CZ" sz="2500" dirty="0" err="1"/>
              <a:t>ow</a:t>
            </a:r>
            <a:r>
              <a:rPr lang="cs-CZ" sz="2500" dirty="0"/>
              <a:t> </a:t>
            </a:r>
            <a:r>
              <a:rPr lang="cs-CZ" sz="2500" dirty="0" err="1"/>
              <a:t>only</a:t>
            </a:r>
            <a:r>
              <a:rPr lang="cs-CZ" sz="2500" dirty="0"/>
              <a:t> in </a:t>
            </a:r>
            <a:r>
              <a:rPr lang="cs-CZ" sz="2500" dirty="0" err="1"/>
              <a:t>Greek</a:t>
            </a:r>
            <a:r>
              <a:rPr lang="en-GB" sz="2500" dirty="0"/>
              <a:t>, </a:t>
            </a:r>
            <a:r>
              <a:rPr lang="cs-CZ" sz="2500" dirty="0" err="1"/>
              <a:t>Old</a:t>
            </a:r>
            <a:r>
              <a:rPr lang="cs-CZ" sz="2500" dirty="0"/>
              <a:t> </a:t>
            </a:r>
            <a:r>
              <a:rPr lang="cs-CZ" sz="2500" dirty="0"/>
              <a:t>Latin and </a:t>
            </a:r>
            <a:r>
              <a:rPr lang="cs-CZ" sz="2500" dirty="0" err="1"/>
              <a:t>Syriac</a:t>
            </a:r>
            <a:r>
              <a:rPr lang="en-GB" sz="2500" dirty="0"/>
              <a:t>. Original probably in Greek, some argue for a Hebrew. </a:t>
            </a:r>
            <a:endParaRPr lang="cs-CZ" sz="2500" dirty="0"/>
          </a:p>
          <a:p>
            <a:pPr marL="0" indent="0">
              <a:buNone/>
            </a:pPr>
            <a:endParaRPr lang="cs-CZ" sz="2500" dirty="0"/>
          </a:p>
        </p:txBody>
      </p:sp>
    </p:spTree>
    <p:extLst>
      <p:ext uri="{BB962C8B-B14F-4D97-AF65-F5344CB8AC3E}">
        <p14:creationId xmlns:p14="http://schemas.microsoft.com/office/powerpoint/2010/main" val="17133351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cs-CZ" sz="2500" b="1" dirty="0" err="1">
                <a:solidFill>
                  <a:srgbClr val="247C43"/>
                </a:solidFill>
              </a:rPr>
              <a:t>Baruch</a:t>
            </a:r>
            <a:endParaRPr lang="cs-CZ" sz="2500" b="1" dirty="0">
              <a:solidFill>
                <a:srgbClr val="247C43"/>
              </a:solidFill>
            </a:endParaRPr>
          </a:p>
          <a:p>
            <a:pPr marL="0" indent="0">
              <a:buNone/>
            </a:pPr>
            <a:endParaRPr lang="cs-CZ" sz="2500" dirty="0"/>
          </a:p>
          <a:p>
            <a:pPr marL="0" indent="0">
              <a:buNone/>
            </a:pPr>
            <a:r>
              <a:rPr lang="en-GB" sz="2500" b="1" dirty="0"/>
              <a:t>Structure </a:t>
            </a:r>
            <a:endParaRPr lang="en-GB" sz="2500" b="1" dirty="0"/>
          </a:p>
          <a:p>
            <a:pPr marL="0" indent="0">
              <a:buNone/>
            </a:pPr>
            <a:r>
              <a:rPr lang="en-GB" sz="2500" dirty="0"/>
              <a:t>1:1-14 		Introduction: origin of the book </a:t>
            </a:r>
          </a:p>
          <a:p>
            <a:pPr marL="0" indent="0">
              <a:buNone/>
            </a:pPr>
            <a:r>
              <a:rPr lang="en-GB" sz="2500" dirty="0"/>
              <a:t>1:15-3:8 	Repentance, lamentation and prayer </a:t>
            </a:r>
          </a:p>
          <a:p>
            <a:pPr marL="0" indent="0">
              <a:buNone/>
            </a:pPr>
            <a:r>
              <a:rPr lang="en-GB" sz="2500" dirty="0"/>
              <a:t>3:9-4:4 		A hymn on wisdom </a:t>
            </a:r>
          </a:p>
          <a:p>
            <a:pPr marL="0" indent="0">
              <a:buNone/>
            </a:pPr>
            <a:r>
              <a:rPr lang="en-GB" sz="2500" dirty="0"/>
              <a:t>4:5-5:9 		A hymn about Jerusalem </a:t>
            </a:r>
          </a:p>
          <a:p>
            <a:pPr marL="0" indent="0">
              <a:buNone/>
            </a:pPr>
            <a:r>
              <a:rPr lang="en-GB" sz="2500" dirty="0"/>
              <a:t>6 		Letter of Jeremiah (originally a separate document) </a:t>
            </a:r>
            <a:endParaRPr lang="cs-CZ" sz="2500" dirty="0"/>
          </a:p>
        </p:txBody>
      </p:sp>
    </p:spTree>
    <p:extLst>
      <p:ext uri="{BB962C8B-B14F-4D97-AF65-F5344CB8AC3E}">
        <p14:creationId xmlns:p14="http://schemas.microsoft.com/office/powerpoint/2010/main" val="41448510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lnSpcReduction="10000"/>
          </a:bodyPr>
          <a:lstStyle/>
          <a:p>
            <a:endParaRPr lang="cs-CZ" sz="2500" dirty="0"/>
          </a:p>
          <a:p>
            <a:pPr marL="0" indent="0">
              <a:buNone/>
            </a:pPr>
            <a:r>
              <a:rPr lang="cs-CZ" sz="2500" b="1" dirty="0" err="1">
                <a:solidFill>
                  <a:srgbClr val="247C43"/>
                </a:solidFill>
              </a:rPr>
              <a:t>Baruch</a:t>
            </a:r>
            <a:endParaRPr lang="en-GB" sz="2500" b="1" dirty="0">
              <a:solidFill>
                <a:srgbClr val="247C43"/>
              </a:solidFill>
            </a:endParaRPr>
          </a:p>
          <a:p>
            <a:pPr marL="0" indent="0">
              <a:buNone/>
            </a:pPr>
            <a:endParaRPr lang="en-GB" sz="2500" b="1" dirty="0">
              <a:solidFill>
                <a:srgbClr val="247C43"/>
              </a:solidFill>
            </a:endParaRPr>
          </a:p>
          <a:p>
            <a:pPr>
              <a:buFontTx/>
              <a:buChar char="-"/>
            </a:pPr>
            <a:r>
              <a:rPr lang="en-GB" sz="2500" dirty="0"/>
              <a:t>Baruch was Jeremiah’s friend and secretary. The content of the book does not in fact consists of prophetic utterances, but in a Jeremiah’s legacy. </a:t>
            </a:r>
          </a:p>
          <a:p>
            <a:pPr>
              <a:buFontTx/>
              <a:buChar char="-"/>
            </a:pPr>
            <a:r>
              <a:rPr lang="en-GB" sz="2500" dirty="0"/>
              <a:t>The text seems to be </a:t>
            </a:r>
            <a:r>
              <a:rPr lang="en-GB" sz="2500" b="1" dirty="0"/>
              <a:t>a collection </a:t>
            </a:r>
            <a:r>
              <a:rPr lang="en-GB" sz="2500" dirty="0"/>
              <a:t>of different writings from various authors. </a:t>
            </a:r>
          </a:p>
          <a:p>
            <a:pPr>
              <a:buFontTx/>
              <a:buChar char="-"/>
            </a:pPr>
            <a:r>
              <a:rPr lang="en-GB" sz="2500" b="1" dirty="0"/>
              <a:t>The religious life </a:t>
            </a:r>
            <a:r>
              <a:rPr lang="en-GB" sz="2500" dirty="0"/>
              <a:t>was always </a:t>
            </a:r>
            <a:r>
              <a:rPr lang="en-GB" sz="2500" b="1" dirty="0"/>
              <a:t>connected to Jerusalem</a:t>
            </a:r>
            <a:r>
              <a:rPr lang="en-GB" sz="2500" dirty="0"/>
              <a:t>, even when the temple had been destroyed or when the Jews lived in diaspora. The piety does not cease, at any </a:t>
            </a:r>
            <a:r>
              <a:rPr lang="en-GB" sz="2500" dirty="0"/>
              <a:t>condition. </a:t>
            </a:r>
          </a:p>
          <a:p>
            <a:pPr>
              <a:buFontTx/>
              <a:buChar char="-"/>
            </a:pPr>
            <a:r>
              <a:rPr lang="en-GB" sz="2500" dirty="0"/>
              <a:t>The </a:t>
            </a:r>
            <a:r>
              <a:rPr lang="en-GB" sz="2500" b="1" dirty="0"/>
              <a:t>Letter of </a:t>
            </a:r>
            <a:r>
              <a:rPr lang="en-GB" sz="2500" b="1" dirty="0"/>
              <a:t>Jeremiah</a:t>
            </a:r>
            <a:r>
              <a:rPr lang="en-GB" sz="2500" dirty="0"/>
              <a:t>, sent to the deportees</a:t>
            </a:r>
            <a:r>
              <a:rPr lang="en-GB" sz="2500" b="1" dirty="0"/>
              <a:t> </a:t>
            </a:r>
            <a:r>
              <a:rPr lang="en-GB" sz="2500" dirty="0"/>
              <a:t>into Babylonia</a:t>
            </a:r>
            <a:r>
              <a:rPr lang="en-GB" sz="2500" b="1" dirty="0"/>
              <a:t>, </a:t>
            </a:r>
            <a:r>
              <a:rPr lang="en-GB" sz="2500" dirty="0"/>
              <a:t>is </a:t>
            </a:r>
            <a:r>
              <a:rPr lang="en-GB" sz="2500" dirty="0"/>
              <a:t>a plea for worship of the only God of Israel, arguing against polytheism and idolatry. </a:t>
            </a:r>
            <a:r>
              <a:rPr lang="en-GB" sz="2500" dirty="0"/>
              <a:t>It is inspired by the existence of another such letter of Jeremiah (</a:t>
            </a:r>
            <a:r>
              <a:rPr lang="en-GB" sz="2500" dirty="0" err="1"/>
              <a:t>Jer</a:t>
            </a:r>
            <a:r>
              <a:rPr lang="en-GB" sz="2500" dirty="0"/>
              <a:t> 29:1) and draws mainly on </a:t>
            </a:r>
            <a:r>
              <a:rPr lang="en-GB" sz="2500" dirty="0" err="1"/>
              <a:t>Jer</a:t>
            </a:r>
            <a:r>
              <a:rPr lang="en-GB" sz="2500" dirty="0"/>
              <a:t> 10:11. </a:t>
            </a:r>
            <a:endParaRPr lang="en-GB" sz="2500" dirty="0"/>
          </a:p>
          <a:p>
            <a:pPr marL="0" indent="0">
              <a:buNone/>
            </a:pPr>
            <a:endParaRPr lang="en-GB" sz="2500" b="1" dirty="0">
              <a:solidFill>
                <a:srgbClr val="247C43"/>
              </a:solidFill>
            </a:endParaRPr>
          </a:p>
        </p:txBody>
      </p:sp>
    </p:spTree>
    <p:extLst>
      <p:ext uri="{BB962C8B-B14F-4D97-AF65-F5344CB8AC3E}">
        <p14:creationId xmlns:p14="http://schemas.microsoft.com/office/powerpoint/2010/main" val="39065138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err="1">
                <a:solidFill>
                  <a:srgbClr val="247C43"/>
                </a:solidFill>
              </a:rPr>
              <a:t>Ezechiel</a:t>
            </a:r>
            <a:r>
              <a:rPr lang="en-GB" sz="2500" b="1" dirty="0">
                <a:solidFill>
                  <a:srgbClr val="247C43"/>
                </a:solidFill>
              </a:rPr>
              <a:t> </a:t>
            </a:r>
            <a:endParaRPr lang="cs-CZ" sz="2500" b="1" dirty="0">
              <a:solidFill>
                <a:srgbClr val="247C43"/>
              </a:solidFill>
            </a:endParaRPr>
          </a:p>
          <a:p>
            <a:pPr marL="0" indent="0">
              <a:buNone/>
            </a:pPr>
            <a:endParaRPr lang="cs-CZ" sz="2500" dirty="0"/>
          </a:p>
          <a:p>
            <a:pPr marL="0" indent="0">
              <a:buNone/>
            </a:pPr>
            <a:r>
              <a:rPr lang="cs-CZ" sz="2500" b="1" dirty="0" err="1"/>
              <a:t>Date</a:t>
            </a:r>
            <a:r>
              <a:rPr lang="en-GB" sz="2500" b="1" dirty="0"/>
              <a:t>:	</a:t>
            </a:r>
            <a:r>
              <a:rPr lang="en-GB" sz="2500" dirty="0"/>
              <a:t>prophet:</a:t>
            </a:r>
            <a:r>
              <a:rPr lang="en-GB" sz="2500" b="1" dirty="0"/>
              <a:t> </a:t>
            </a:r>
            <a:r>
              <a:rPr lang="en-GB" sz="2500" dirty="0"/>
              <a:t>7</a:t>
            </a:r>
            <a:r>
              <a:rPr lang="en-GB" sz="2500" baseline="30000" dirty="0"/>
              <a:t>th</a:t>
            </a:r>
            <a:r>
              <a:rPr lang="en-GB" sz="2500" dirty="0"/>
              <a:t>/6</a:t>
            </a:r>
            <a:r>
              <a:rPr lang="en-GB" sz="2500" baseline="30000" dirty="0"/>
              <a:t>th</a:t>
            </a:r>
            <a:r>
              <a:rPr lang="en-GB" sz="2500" dirty="0"/>
              <a:t> century BC </a:t>
            </a:r>
          </a:p>
          <a:p>
            <a:pPr marL="0" indent="0">
              <a:buNone/>
            </a:pPr>
            <a:r>
              <a:rPr lang="en-GB" sz="2500" dirty="0"/>
              <a:t>	</a:t>
            </a:r>
            <a:r>
              <a:rPr lang="en-GB" sz="2500" dirty="0"/>
              <a:t>book: during or after exile </a:t>
            </a:r>
          </a:p>
          <a:p>
            <a:pPr marL="0" indent="0">
              <a:buNone/>
            </a:pPr>
            <a:r>
              <a:rPr lang="en-GB" sz="2500" dirty="0"/>
              <a:t>	</a:t>
            </a:r>
          </a:p>
          <a:p>
            <a:pPr marL="0" indent="0">
              <a:buNone/>
            </a:pPr>
            <a:r>
              <a:rPr lang="en-GB" sz="2500" b="1" dirty="0"/>
              <a:t>Location: </a:t>
            </a:r>
            <a:r>
              <a:rPr lang="en-GB" sz="2500" dirty="0"/>
              <a:t>Judah and Babylonian diaspora </a:t>
            </a:r>
            <a:endParaRPr lang="en-GB" sz="2500" dirty="0"/>
          </a:p>
          <a:p>
            <a:pPr marL="0" indent="0">
              <a:buNone/>
            </a:pPr>
            <a:endParaRPr lang="cs-CZ" sz="2500" b="1" dirty="0"/>
          </a:p>
          <a:p>
            <a:pPr marL="0" indent="0">
              <a:buNone/>
            </a:pPr>
            <a:r>
              <a:rPr lang="en-GB" sz="2500" b="1" dirty="0"/>
              <a:t>Language</a:t>
            </a:r>
            <a:r>
              <a:rPr lang="en-GB" sz="2500" b="1" dirty="0"/>
              <a:t>: </a:t>
            </a:r>
            <a:r>
              <a:rPr lang="en-GB" sz="2500" dirty="0"/>
              <a:t>Hebrew </a:t>
            </a:r>
            <a:endParaRPr lang="cs-CZ" sz="2500" dirty="0"/>
          </a:p>
          <a:p>
            <a:pPr marL="0" indent="0">
              <a:buNone/>
            </a:pPr>
            <a:endParaRPr lang="cs-CZ" sz="2500" dirty="0"/>
          </a:p>
        </p:txBody>
      </p:sp>
    </p:spTree>
    <p:extLst>
      <p:ext uri="{BB962C8B-B14F-4D97-AF65-F5344CB8AC3E}">
        <p14:creationId xmlns:p14="http://schemas.microsoft.com/office/powerpoint/2010/main" val="25373227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err="1">
                <a:solidFill>
                  <a:srgbClr val="247C43"/>
                </a:solidFill>
              </a:rPr>
              <a:t>Ezechiel</a:t>
            </a:r>
            <a:r>
              <a:rPr lang="en-GB" sz="2500" b="1" dirty="0">
                <a:solidFill>
                  <a:srgbClr val="247C43"/>
                </a:solidFill>
              </a:rPr>
              <a:t> </a:t>
            </a:r>
            <a:endParaRPr lang="cs-CZ" sz="2500" b="1" dirty="0">
              <a:solidFill>
                <a:srgbClr val="247C43"/>
              </a:solidFill>
            </a:endParaRPr>
          </a:p>
          <a:p>
            <a:pPr marL="0" indent="0">
              <a:buNone/>
            </a:pPr>
            <a:endParaRPr lang="cs-CZ" sz="2500" dirty="0"/>
          </a:p>
          <a:p>
            <a:pPr marL="0" indent="0">
              <a:buNone/>
            </a:pPr>
            <a:r>
              <a:rPr lang="en-GB" sz="2500" b="1" dirty="0"/>
              <a:t>Structure </a:t>
            </a:r>
            <a:endParaRPr lang="en-GB" sz="2500" b="1" dirty="0"/>
          </a:p>
          <a:p>
            <a:pPr marL="0" indent="0">
              <a:buNone/>
            </a:pPr>
            <a:r>
              <a:rPr lang="cs-CZ" sz="2500" dirty="0"/>
              <a:t>1-</a:t>
            </a:r>
            <a:r>
              <a:rPr lang="en-GB" sz="2500" dirty="0"/>
              <a:t>24 	Prophet</a:t>
            </a:r>
            <a:r>
              <a:rPr lang="it-IT" sz="2500" dirty="0"/>
              <a:t>’s vocation and </a:t>
            </a:r>
            <a:r>
              <a:rPr lang="en-GB" sz="2500" dirty="0"/>
              <a:t>oracles against Judah </a:t>
            </a:r>
          </a:p>
          <a:p>
            <a:pPr marL="0" indent="0">
              <a:buNone/>
            </a:pPr>
            <a:r>
              <a:rPr lang="en-GB" sz="2500" dirty="0"/>
              <a:t>25-32 	Oracles against foreign nations </a:t>
            </a:r>
          </a:p>
          <a:p>
            <a:pPr marL="0" indent="0">
              <a:buNone/>
            </a:pPr>
            <a:r>
              <a:rPr lang="en-GB" sz="2500" dirty="0"/>
              <a:t>33-39 	Oracles of salvation </a:t>
            </a:r>
          </a:p>
          <a:p>
            <a:pPr marL="0" indent="0">
              <a:buNone/>
            </a:pPr>
            <a:r>
              <a:rPr lang="en-GB" sz="2500" dirty="0"/>
              <a:t>40-48 	Renewal of the temple and God’s kingdom </a:t>
            </a:r>
            <a:endParaRPr lang="cs-CZ" sz="2500" dirty="0"/>
          </a:p>
        </p:txBody>
      </p:sp>
    </p:spTree>
    <p:extLst>
      <p:ext uri="{BB962C8B-B14F-4D97-AF65-F5344CB8AC3E}">
        <p14:creationId xmlns:p14="http://schemas.microsoft.com/office/powerpoint/2010/main" val="33552747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748334"/>
          </a:xfrm>
        </p:spPr>
        <p:txBody>
          <a:bodyPr>
            <a:normAutofit lnSpcReduction="10000"/>
          </a:bodyPr>
          <a:lstStyle/>
          <a:p>
            <a:endParaRPr lang="cs-CZ" sz="2500" dirty="0"/>
          </a:p>
          <a:p>
            <a:pPr marL="0" indent="0">
              <a:buNone/>
            </a:pPr>
            <a:r>
              <a:rPr lang="en-GB" sz="2500" b="1" dirty="0" err="1">
                <a:solidFill>
                  <a:srgbClr val="247C43"/>
                </a:solidFill>
              </a:rPr>
              <a:t>Ezechiel</a:t>
            </a:r>
            <a:endParaRPr lang="en-GB" sz="2500" b="1" dirty="0">
              <a:solidFill>
                <a:srgbClr val="247C43"/>
              </a:solidFill>
            </a:endParaRPr>
          </a:p>
          <a:p>
            <a:pPr marL="0" indent="0">
              <a:buNone/>
            </a:pPr>
            <a:endParaRPr lang="en-GB" sz="2500" b="1" dirty="0">
              <a:solidFill>
                <a:srgbClr val="247C43"/>
              </a:solidFill>
            </a:endParaRPr>
          </a:p>
          <a:p>
            <a:pPr>
              <a:buFontTx/>
              <a:buChar char="-"/>
            </a:pPr>
            <a:r>
              <a:rPr lang="en-GB" sz="2500" dirty="0"/>
              <a:t>Main structure is provided by </a:t>
            </a:r>
            <a:r>
              <a:rPr lang="en-GB" sz="2500" b="1" dirty="0"/>
              <a:t>God’s glory </a:t>
            </a:r>
            <a:r>
              <a:rPr lang="en-GB" sz="2500" dirty="0"/>
              <a:t>and its movement. It slowly moves from the temple to the gates and then outside the city, journeying to Babylon and then coming back. God’s glory and his holiness is even the reason why God is to renew his people and give him a new life. </a:t>
            </a:r>
          </a:p>
          <a:p>
            <a:pPr>
              <a:buFontTx/>
              <a:buChar char="-"/>
            </a:pPr>
            <a:r>
              <a:rPr lang="en-GB" sz="2500" dirty="0"/>
              <a:t>The book has many specific characteristics. The oracles regarding Judah are much longer, consistent and </a:t>
            </a:r>
            <a:r>
              <a:rPr lang="en-GB" sz="2500" b="1" dirty="0"/>
              <a:t>written mainly in prose</a:t>
            </a:r>
            <a:r>
              <a:rPr lang="en-GB" sz="2500" dirty="0"/>
              <a:t>, with prophet being addressed as a ‘son of man’. </a:t>
            </a:r>
          </a:p>
          <a:p>
            <a:pPr>
              <a:buFontTx/>
              <a:buChar char="-"/>
            </a:pPr>
            <a:r>
              <a:rPr lang="en-GB" sz="2500" dirty="0" err="1"/>
              <a:t>Ezechiel</a:t>
            </a:r>
            <a:r>
              <a:rPr lang="en-GB" sz="2500" dirty="0"/>
              <a:t> is a good example of </a:t>
            </a:r>
            <a:r>
              <a:rPr lang="en-GB" sz="2500" b="1" dirty="0"/>
              <a:t>‘symbolic prophetic action’</a:t>
            </a:r>
            <a:r>
              <a:rPr lang="en-GB" sz="2500" dirty="0"/>
              <a:t>. </a:t>
            </a:r>
            <a:endParaRPr lang="cs-CZ" sz="2500" dirty="0"/>
          </a:p>
          <a:p>
            <a:pPr>
              <a:buFontTx/>
              <a:buChar char="-"/>
            </a:pPr>
            <a:r>
              <a:rPr lang="en-GB" sz="2500" dirty="0"/>
              <a:t>The main theme of the </a:t>
            </a:r>
            <a:r>
              <a:rPr lang="en-GB" sz="2500" dirty="0" err="1"/>
              <a:t>chs</a:t>
            </a:r>
            <a:r>
              <a:rPr lang="en-GB" sz="2500" dirty="0"/>
              <a:t>. 33-39 is the answer to the question </a:t>
            </a:r>
            <a:r>
              <a:rPr lang="en-GB" sz="2500" b="1" dirty="0"/>
              <a:t>‘How can we survive, then?’ </a:t>
            </a:r>
            <a:r>
              <a:rPr lang="cs-CZ" sz="2500" dirty="0" err="1"/>
              <a:t>Famous</a:t>
            </a:r>
            <a:r>
              <a:rPr lang="cs-CZ" sz="2500" dirty="0"/>
              <a:t> </a:t>
            </a:r>
            <a:r>
              <a:rPr lang="en-GB" sz="2500" dirty="0"/>
              <a:t>is the oracle about </a:t>
            </a:r>
            <a:r>
              <a:rPr lang="cs-CZ" sz="2500" dirty="0" err="1"/>
              <a:t>the</a:t>
            </a:r>
            <a:r>
              <a:rPr lang="cs-CZ" sz="2500" dirty="0"/>
              <a:t> </a:t>
            </a:r>
            <a:r>
              <a:rPr lang="en-GB" sz="2500" dirty="0"/>
              <a:t>gift of the </a:t>
            </a:r>
            <a:r>
              <a:rPr lang="en-GB" sz="2500" b="1" dirty="0"/>
              <a:t>‘</a:t>
            </a:r>
            <a:r>
              <a:rPr lang="cs-CZ" sz="2500" b="1" dirty="0" err="1"/>
              <a:t>new</a:t>
            </a:r>
            <a:r>
              <a:rPr lang="cs-CZ" sz="2500" b="1" dirty="0"/>
              <a:t> </a:t>
            </a:r>
            <a:r>
              <a:rPr lang="cs-CZ" sz="2500" b="1" dirty="0" err="1"/>
              <a:t>heart</a:t>
            </a:r>
            <a:r>
              <a:rPr lang="it-IT" sz="2500" b="1" dirty="0"/>
              <a:t>’</a:t>
            </a:r>
            <a:r>
              <a:rPr lang="it-IT" sz="2500" dirty="0"/>
              <a:t>. The motivation that brings God to deliver his people is the love for his own reputation and glory among the nations. </a:t>
            </a:r>
          </a:p>
        </p:txBody>
      </p:sp>
    </p:spTree>
    <p:extLst>
      <p:ext uri="{BB962C8B-B14F-4D97-AF65-F5344CB8AC3E}">
        <p14:creationId xmlns:p14="http://schemas.microsoft.com/office/powerpoint/2010/main" val="35067830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748334"/>
          </a:xfrm>
        </p:spPr>
        <p:txBody>
          <a:bodyPr>
            <a:normAutofit/>
          </a:bodyPr>
          <a:lstStyle/>
          <a:p>
            <a:endParaRPr lang="cs-CZ" sz="2500" dirty="0"/>
          </a:p>
          <a:p>
            <a:pPr marL="0" indent="0">
              <a:buNone/>
            </a:pPr>
            <a:r>
              <a:rPr lang="en-GB" sz="2500" b="1" dirty="0" err="1">
                <a:solidFill>
                  <a:srgbClr val="247C43"/>
                </a:solidFill>
              </a:rPr>
              <a:t>Ezechiel</a:t>
            </a:r>
            <a:endParaRPr lang="en-GB" sz="2500" b="1" dirty="0">
              <a:solidFill>
                <a:srgbClr val="247C43"/>
              </a:solidFill>
            </a:endParaRPr>
          </a:p>
          <a:p>
            <a:pPr marL="0" indent="0">
              <a:buNone/>
            </a:pPr>
            <a:endParaRPr lang="en-GB" sz="2500" b="1" dirty="0">
              <a:solidFill>
                <a:srgbClr val="247C43"/>
              </a:solidFill>
            </a:endParaRPr>
          </a:p>
          <a:p>
            <a:pPr>
              <a:buFontTx/>
              <a:buChar char="-"/>
            </a:pPr>
            <a:r>
              <a:rPr lang="it-IT" sz="2500" dirty="0"/>
              <a:t>Renown are the oracles against nations, esp. </a:t>
            </a:r>
            <a:r>
              <a:rPr lang="it-IT" sz="2500" b="1" dirty="0"/>
              <a:t>against </a:t>
            </a:r>
            <a:r>
              <a:rPr lang="it-IT" sz="2500" b="1" dirty="0"/>
              <a:t>Tyre</a:t>
            </a:r>
            <a:r>
              <a:rPr lang="it-IT" sz="2500" dirty="0"/>
              <a:t>, which </a:t>
            </a:r>
            <a:r>
              <a:rPr lang="it-IT" sz="2500" dirty="0"/>
              <a:t>helped to shape the myth about the fallen Satan. </a:t>
            </a:r>
            <a:endParaRPr lang="it-IT" sz="2500" dirty="0"/>
          </a:p>
          <a:p>
            <a:pPr>
              <a:buFontTx/>
              <a:buChar char="-"/>
            </a:pPr>
            <a:r>
              <a:rPr lang="en-GB" sz="2500" dirty="0"/>
              <a:t>One of the leading themes of the first part is the question of </a:t>
            </a:r>
            <a:r>
              <a:rPr lang="en-GB" sz="2500" b="1" dirty="0"/>
              <a:t>personal and/or collective responsibility</a:t>
            </a:r>
            <a:r>
              <a:rPr lang="en-GB" sz="2500" dirty="0"/>
              <a:t>. </a:t>
            </a:r>
          </a:p>
          <a:p>
            <a:pPr>
              <a:buFontTx/>
              <a:buChar char="-"/>
            </a:pPr>
            <a:r>
              <a:rPr lang="en-GB" sz="2500" dirty="0"/>
              <a:t>The </a:t>
            </a:r>
            <a:r>
              <a:rPr lang="en-GB" sz="2500" b="1" dirty="0"/>
              <a:t>final battle </a:t>
            </a:r>
            <a:r>
              <a:rPr lang="en-GB" sz="2500" dirty="0"/>
              <a:t>and </a:t>
            </a:r>
            <a:r>
              <a:rPr lang="en-GB" sz="2500" b="1" dirty="0"/>
              <a:t>renewal of the temple </a:t>
            </a:r>
            <a:r>
              <a:rPr lang="en-GB" sz="2500" dirty="0"/>
              <a:t>in </a:t>
            </a:r>
            <a:r>
              <a:rPr lang="en-GB" sz="2500" dirty="0" err="1"/>
              <a:t>chs</a:t>
            </a:r>
            <a:r>
              <a:rPr lang="en-GB" sz="2500" dirty="0"/>
              <a:t>. 40-48 is described </a:t>
            </a:r>
            <a:r>
              <a:rPr lang="en-GB" sz="2500" dirty="0"/>
              <a:t>in almost apocalyptic, fantastic imagery that reminds the lost paradise and will be </a:t>
            </a:r>
            <a:r>
              <a:rPr lang="en-GB" sz="2500" dirty="0"/>
              <a:t>abundantly reused </a:t>
            </a:r>
            <a:r>
              <a:rPr lang="en-GB" sz="2500" dirty="0"/>
              <a:t>in Apocalypse of John. </a:t>
            </a:r>
          </a:p>
          <a:p>
            <a:pPr>
              <a:buFontTx/>
              <a:buChar char="-"/>
            </a:pPr>
            <a:endParaRPr lang="en-GB" sz="2500" dirty="0"/>
          </a:p>
          <a:p>
            <a:pPr>
              <a:buFontTx/>
              <a:buChar char="-"/>
            </a:pPr>
            <a:endParaRPr lang="en-GB" sz="2500" dirty="0"/>
          </a:p>
        </p:txBody>
      </p:sp>
    </p:spTree>
    <p:extLst>
      <p:ext uri="{BB962C8B-B14F-4D97-AF65-F5344CB8AC3E}">
        <p14:creationId xmlns:p14="http://schemas.microsoft.com/office/powerpoint/2010/main" val="2513681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Haggai </a:t>
            </a:r>
            <a:endParaRPr lang="cs-CZ" sz="2500" b="1" dirty="0">
              <a:solidFill>
                <a:srgbClr val="247C43"/>
              </a:solidFill>
            </a:endParaRPr>
          </a:p>
          <a:p>
            <a:pPr marL="0" indent="0">
              <a:buNone/>
            </a:pPr>
            <a:endParaRPr lang="cs-CZ" sz="2500" dirty="0"/>
          </a:p>
          <a:p>
            <a:pPr marL="0" indent="0">
              <a:buNone/>
            </a:pPr>
            <a:r>
              <a:rPr lang="cs-CZ" sz="2500" b="1" dirty="0" err="1"/>
              <a:t>Date</a:t>
            </a:r>
            <a:r>
              <a:rPr lang="en-GB" sz="2500" b="1" dirty="0"/>
              <a:t>:	</a:t>
            </a:r>
            <a:r>
              <a:rPr lang="en-GB" sz="2500" dirty="0"/>
              <a:t>prophet:</a:t>
            </a:r>
            <a:r>
              <a:rPr lang="en-GB" sz="2500" b="1" dirty="0"/>
              <a:t> </a:t>
            </a:r>
            <a:r>
              <a:rPr lang="en-GB" sz="2500" dirty="0"/>
              <a:t>August-December 520 BC </a:t>
            </a:r>
          </a:p>
          <a:p>
            <a:pPr marL="0" indent="0">
              <a:buNone/>
            </a:pPr>
            <a:r>
              <a:rPr lang="en-GB" sz="2500" dirty="0"/>
              <a:t>	</a:t>
            </a:r>
            <a:r>
              <a:rPr lang="en-GB" sz="2500" dirty="0"/>
              <a:t>book: probably shortly after 520 </a:t>
            </a:r>
          </a:p>
          <a:p>
            <a:pPr marL="0" indent="0">
              <a:buNone/>
            </a:pPr>
            <a:r>
              <a:rPr lang="en-GB" sz="2500" dirty="0"/>
              <a:t>	</a:t>
            </a:r>
          </a:p>
          <a:p>
            <a:pPr marL="0" indent="0">
              <a:buNone/>
            </a:pPr>
            <a:r>
              <a:rPr lang="en-GB" sz="2500" b="1" dirty="0"/>
              <a:t>Location: </a:t>
            </a:r>
            <a:r>
              <a:rPr lang="en-GB" sz="2500" dirty="0"/>
              <a:t>renewed Jerusalem </a:t>
            </a:r>
            <a:endParaRPr lang="en-GB" sz="2500" dirty="0"/>
          </a:p>
          <a:p>
            <a:pPr marL="0" indent="0">
              <a:buNone/>
            </a:pPr>
            <a:r>
              <a:rPr lang="en-GB" sz="2500" b="1" dirty="0"/>
              <a:t>Language: </a:t>
            </a:r>
            <a:r>
              <a:rPr lang="en-GB" sz="2500" dirty="0"/>
              <a:t>Hebrew </a:t>
            </a:r>
            <a:endParaRPr lang="en-GB" sz="2500" dirty="0"/>
          </a:p>
          <a:p>
            <a:pPr marL="0" indent="0">
              <a:buNone/>
            </a:pPr>
            <a:endParaRPr lang="en-GB" sz="2500" dirty="0"/>
          </a:p>
          <a:p>
            <a:pPr marL="0" indent="0">
              <a:buNone/>
            </a:pPr>
            <a:r>
              <a:rPr lang="en-GB" sz="2500" b="1" dirty="0"/>
              <a:t>Structure: </a:t>
            </a:r>
          </a:p>
          <a:p>
            <a:pPr marL="0" indent="0">
              <a:buNone/>
            </a:pPr>
            <a:r>
              <a:rPr lang="en-GB" sz="2500" dirty="0"/>
              <a:t>1 	Exhortation to rebuild the temple </a:t>
            </a:r>
          </a:p>
          <a:p>
            <a:pPr marL="0" indent="0">
              <a:buNone/>
            </a:pPr>
            <a:r>
              <a:rPr lang="en-GB" sz="2500" dirty="0"/>
              <a:t>2:1-9 	About the future glory of the temple </a:t>
            </a:r>
          </a:p>
          <a:p>
            <a:pPr marL="0" indent="0">
              <a:buNone/>
            </a:pPr>
            <a:r>
              <a:rPr lang="en-GB" sz="2500" dirty="0"/>
              <a:t>2:10-19	Cultic impurity and God’s blessing 	</a:t>
            </a:r>
            <a:endParaRPr lang="cs-CZ" sz="2500" dirty="0"/>
          </a:p>
          <a:p>
            <a:pPr marL="0" indent="0">
              <a:buNone/>
            </a:pPr>
            <a:r>
              <a:rPr lang="en-GB" sz="2500" dirty="0"/>
              <a:t>2:20-23	Promises to Zerubbabel </a:t>
            </a:r>
            <a:endParaRPr lang="cs-CZ" sz="2500" dirty="0"/>
          </a:p>
        </p:txBody>
      </p:sp>
    </p:spTree>
    <p:extLst>
      <p:ext uri="{BB962C8B-B14F-4D97-AF65-F5344CB8AC3E}">
        <p14:creationId xmlns:p14="http://schemas.microsoft.com/office/powerpoint/2010/main" val="31927077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Haggai</a:t>
            </a:r>
            <a:endParaRPr lang="en-GB" sz="2500" b="1" dirty="0"/>
          </a:p>
          <a:p>
            <a:pPr marL="0" indent="0">
              <a:buNone/>
            </a:pPr>
            <a:endParaRPr lang="en-GB" sz="2500" b="1" dirty="0">
              <a:solidFill>
                <a:srgbClr val="247C43"/>
              </a:solidFill>
            </a:endParaRPr>
          </a:p>
          <a:p>
            <a:pPr>
              <a:buFontTx/>
              <a:buChar char="-"/>
            </a:pPr>
            <a:r>
              <a:rPr lang="en-GB" sz="2500" dirty="0"/>
              <a:t>The </a:t>
            </a:r>
            <a:r>
              <a:rPr lang="en-GB" sz="2500" b="1" dirty="0"/>
              <a:t>‘most dated’ prophetic book</a:t>
            </a:r>
            <a:r>
              <a:rPr lang="en-GB" sz="2500" dirty="0"/>
              <a:t>: each oracle has a precise date and includes even description of the situation in which it was enounced and people’s reaction to it. </a:t>
            </a:r>
          </a:p>
          <a:p>
            <a:pPr>
              <a:buFontTx/>
              <a:buChar char="-"/>
            </a:pPr>
            <a:r>
              <a:rPr lang="en-GB" sz="2500" dirty="0"/>
              <a:t>The main theme is the </a:t>
            </a:r>
            <a:r>
              <a:rPr lang="en-GB" sz="2500" b="1" dirty="0"/>
              <a:t>rebuilding of the temple</a:t>
            </a:r>
            <a:r>
              <a:rPr lang="en-GB" sz="2500" dirty="0"/>
              <a:t>. It witnesses the struggles of the population during the first decades after return from Babylon. </a:t>
            </a:r>
            <a:endParaRPr lang="en-GB" sz="2500" b="1" dirty="0"/>
          </a:p>
          <a:p>
            <a:pPr>
              <a:buFontTx/>
              <a:buChar char="-"/>
            </a:pPr>
            <a:endParaRPr lang="en-GB" sz="2500" dirty="0">
              <a:solidFill>
                <a:srgbClr val="FF0000"/>
              </a:solidFill>
            </a:endParaRPr>
          </a:p>
          <a:p>
            <a:pPr>
              <a:buFontTx/>
              <a:buChar char="-"/>
            </a:pPr>
            <a:endParaRPr lang="en-GB" sz="2500" dirty="0"/>
          </a:p>
          <a:p>
            <a:pPr marL="0" indent="0">
              <a:buNone/>
            </a:pPr>
            <a:endParaRPr lang="en-GB" sz="2500" b="1" dirty="0">
              <a:solidFill>
                <a:srgbClr val="247C43"/>
              </a:solidFill>
            </a:endParaRPr>
          </a:p>
        </p:txBody>
      </p:sp>
    </p:spTree>
    <p:extLst>
      <p:ext uri="{BB962C8B-B14F-4D97-AF65-F5344CB8AC3E}">
        <p14:creationId xmlns:p14="http://schemas.microsoft.com/office/powerpoint/2010/main" val="11113649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fontScale="92500" lnSpcReduction="10000"/>
          </a:bodyPr>
          <a:lstStyle/>
          <a:p>
            <a:endParaRPr lang="cs-CZ" sz="2500" dirty="0"/>
          </a:p>
          <a:p>
            <a:pPr marL="0" indent="0">
              <a:buNone/>
            </a:pPr>
            <a:r>
              <a:rPr lang="en-GB" sz="2500" b="1" dirty="0">
                <a:solidFill>
                  <a:srgbClr val="247C43"/>
                </a:solidFill>
              </a:rPr>
              <a:t>Zechariah </a:t>
            </a:r>
            <a:endParaRPr lang="cs-CZ" sz="2500" b="1" dirty="0">
              <a:solidFill>
                <a:srgbClr val="247C43"/>
              </a:solidFill>
            </a:endParaRPr>
          </a:p>
          <a:p>
            <a:pPr marL="0" indent="0">
              <a:buNone/>
            </a:pPr>
            <a:endParaRPr lang="cs-CZ" sz="2500" dirty="0"/>
          </a:p>
          <a:p>
            <a:pPr marL="0" indent="0">
              <a:buNone/>
            </a:pPr>
            <a:r>
              <a:rPr lang="cs-CZ" sz="2500" b="1" dirty="0" err="1"/>
              <a:t>Date</a:t>
            </a:r>
            <a:r>
              <a:rPr lang="en-GB" sz="2500" b="1" dirty="0"/>
              <a:t>:	</a:t>
            </a:r>
            <a:r>
              <a:rPr lang="en-GB" sz="2500" dirty="0"/>
              <a:t>prophet:</a:t>
            </a:r>
            <a:r>
              <a:rPr lang="en-GB" sz="2500" b="1" dirty="0"/>
              <a:t> </a:t>
            </a:r>
            <a:r>
              <a:rPr lang="en-GB" sz="2500" dirty="0"/>
              <a:t>520-518 BC </a:t>
            </a:r>
          </a:p>
          <a:p>
            <a:pPr marL="0" indent="0">
              <a:buNone/>
            </a:pPr>
            <a:r>
              <a:rPr lang="en-GB" sz="2500" dirty="0"/>
              <a:t>	</a:t>
            </a:r>
            <a:r>
              <a:rPr lang="en-GB" sz="2500" dirty="0"/>
              <a:t>book is diachronically divided into three parts: </a:t>
            </a:r>
          </a:p>
          <a:p>
            <a:pPr marL="0" indent="0">
              <a:buNone/>
            </a:pPr>
            <a:r>
              <a:rPr lang="en-GB" sz="2500" dirty="0"/>
              <a:t>	</a:t>
            </a:r>
            <a:r>
              <a:rPr lang="en-GB" sz="2500" dirty="0"/>
              <a:t>	1-8 ‘</a:t>
            </a:r>
            <a:r>
              <a:rPr lang="en-GB" sz="2500" dirty="0" err="1"/>
              <a:t>Protozechariah</a:t>
            </a:r>
            <a:r>
              <a:rPr lang="en-GB" sz="2500" dirty="0"/>
              <a:t>’ – shortly after 518? </a:t>
            </a:r>
          </a:p>
          <a:p>
            <a:pPr marL="0" indent="0">
              <a:buNone/>
            </a:pPr>
            <a:r>
              <a:rPr lang="en-GB" sz="2500" dirty="0"/>
              <a:t>	</a:t>
            </a:r>
            <a:r>
              <a:rPr lang="en-GB" sz="2500" dirty="0"/>
              <a:t>	9-11 ‘</a:t>
            </a:r>
            <a:r>
              <a:rPr lang="en-GB" sz="2500" dirty="0" err="1"/>
              <a:t>Deuterozechariah</a:t>
            </a:r>
            <a:r>
              <a:rPr lang="en-GB" sz="2500" dirty="0"/>
              <a:t> – 5</a:t>
            </a:r>
            <a:r>
              <a:rPr lang="en-GB" sz="2500" baseline="30000" dirty="0"/>
              <a:t>th</a:t>
            </a:r>
            <a:r>
              <a:rPr lang="en-GB" sz="2500" dirty="0"/>
              <a:t> century BC?  </a:t>
            </a:r>
          </a:p>
          <a:p>
            <a:pPr marL="0" indent="0">
              <a:buNone/>
            </a:pPr>
            <a:r>
              <a:rPr lang="en-GB" sz="2500" dirty="0"/>
              <a:t>	</a:t>
            </a:r>
            <a:r>
              <a:rPr lang="en-GB" sz="2500" dirty="0"/>
              <a:t>	12-14 ‘</a:t>
            </a:r>
            <a:r>
              <a:rPr lang="en-GB" sz="2500" dirty="0" err="1"/>
              <a:t>Tritozechariah</a:t>
            </a:r>
            <a:r>
              <a:rPr lang="en-GB" sz="2500" dirty="0"/>
              <a:t> – </a:t>
            </a:r>
            <a:r>
              <a:rPr lang="en-GB" sz="2500" dirty="0"/>
              <a:t>5</a:t>
            </a:r>
            <a:r>
              <a:rPr lang="en-GB" sz="2500" baseline="30000" dirty="0"/>
              <a:t>th</a:t>
            </a:r>
            <a:r>
              <a:rPr lang="en-GB" sz="2500" dirty="0"/>
              <a:t> century BC?</a:t>
            </a:r>
            <a:endParaRPr lang="en-GB" sz="2500" dirty="0"/>
          </a:p>
          <a:p>
            <a:pPr marL="0" indent="0">
              <a:buNone/>
            </a:pPr>
            <a:r>
              <a:rPr lang="en-GB" sz="2500" dirty="0"/>
              <a:t>	</a:t>
            </a:r>
          </a:p>
          <a:p>
            <a:pPr marL="0" indent="0">
              <a:buNone/>
            </a:pPr>
            <a:r>
              <a:rPr lang="en-GB" sz="2500" b="1" dirty="0"/>
              <a:t>Location: </a:t>
            </a:r>
            <a:r>
              <a:rPr lang="en-GB" sz="2500" dirty="0"/>
              <a:t>renewed Jerusalem </a:t>
            </a:r>
            <a:endParaRPr lang="en-GB" sz="2500" dirty="0"/>
          </a:p>
          <a:p>
            <a:pPr marL="0" indent="0">
              <a:buNone/>
            </a:pPr>
            <a:r>
              <a:rPr lang="en-GB" sz="2500" b="1" dirty="0"/>
              <a:t>Language: </a:t>
            </a:r>
            <a:r>
              <a:rPr lang="en-GB" sz="2500" dirty="0"/>
              <a:t>Hebrew </a:t>
            </a:r>
            <a:endParaRPr lang="en-GB" sz="2500" dirty="0"/>
          </a:p>
          <a:p>
            <a:pPr marL="0" indent="0">
              <a:buNone/>
            </a:pPr>
            <a:endParaRPr lang="en-GB" sz="2500" dirty="0"/>
          </a:p>
          <a:p>
            <a:pPr marL="0" indent="0">
              <a:buNone/>
            </a:pPr>
            <a:r>
              <a:rPr lang="en-GB" sz="2500" b="1" dirty="0"/>
              <a:t>Structure: </a:t>
            </a:r>
          </a:p>
          <a:p>
            <a:pPr marL="0" indent="0">
              <a:buNone/>
            </a:pPr>
            <a:r>
              <a:rPr lang="en-GB" sz="2500" dirty="0"/>
              <a:t>1-8 	Eight symbolic vision about the renewal of Jerusalem  </a:t>
            </a:r>
          </a:p>
          <a:p>
            <a:pPr marL="0" indent="0">
              <a:buNone/>
            </a:pPr>
            <a:r>
              <a:rPr lang="en-GB" sz="2500" dirty="0"/>
              <a:t>9-11 	Conquest of nations </a:t>
            </a:r>
          </a:p>
          <a:p>
            <a:pPr marL="0" indent="0">
              <a:buNone/>
            </a:pPr>
            <a:r>
              <a:rPr lang="en-GB" sz="2500" dirty="0"/>
              <a:t>12-14 	Salvation and glory of the future Jerusalem </a:t>
            </a:r>
            <a:endParaRPr lang="cs-CZ" sz="2500" dirty="0"/>
          </a:p>
        </p:txBody>
      </p:sp>
    </p:spTree>
    <p:extLst>
      <p:ext uri="{BB962C8B-B14F-4D97-AF65-F5344CB8AC3E}">
        <p14:creationId xmlns:p14="http://schemas.microsoft.com/office/powerpoint/2010/main" val="17890389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2087454" y="2510356"/>
            <a:ext cx="1602056" cy="490045"/>
          </a:xfrm>
          <a:prstGeom prst="rect">
            <a:avLst/>
          </a:prstGeom>
        </p:spPr>
        <p:txBody>
          <a:bodyPr wrap="none" lIns="104306" tIns="52153" rIns="104306" bIns="52153">
            <a:spAutoFit/>
          </a:bodyPr>
          <a:lstStyle/>
          <a:p>
            <a:r>
              <a:rPr lang="it-IT" sz="2500" b="1" dirty="0"/>
              <a:t>with </a:t>
            </a:r>
            <a:r>
              <a:rPr lang="cs-CZ" sz="2500" b="1" dirty="0" err="1"/>
              <a:t>date</a:t>
            </a:r>
            <a:endParaRPr lang="it-IT" sz="2500" b="1" dirty="0"/>
          </a:p>
        </p:txBody>
      </p:sp>
      <p:sp>
        <p:nvSpPr>
          <p:cNvPr id="8" name="Obdélník 7"/>
          <p:cNvSpPr/>
          <p:nvPr/>
        </p:nvSpPr>
        <p:spPr>
          <a:xfrm>
            <a:off x="3494095" y="1557652"/>
            <a:ext cx="4485859" cy="490045"/>
          </a:xfrm>
          <a:prstGeom prst="rect">
            <a:avLst/>
          </a:prstGeom>
          <a:ln w="38100">
            <a:solidFill>
              <a:srgbClr val="247C43"/>
            </a:solidFill>
          </a:ln>
        </p:spPr>
        <p:txBody>
          <a:bodyPr wrap="none" lIns="104306" tIns="52153" rIns="104306" bIns="52153">
            <a:spAutoFit/>
          </a:bodyPr>
          <a:lstStyle/>
          <a:p>
            <a:r>
              <a:rPr lang="it-IT" sz="2500" b="1" dirty="0"/>
              <a:t>Prophetic books as a genre </a:t>
            </a:r>
            <a:endParaRPr lang="it-IT" sz="2500" b="1" dirty="0"/>
          </a:p>
        </p:txBody>
      </p:sp>
      <p:sp>
        <p:nvSpPr>
          <p:cNvPr id="9" name="Obdélník 8"/>
          <p:cNvSpPr/>
          <p:nvPr/>
        </p:nvSpPr>
        <p:spPr>
          <a:xfrm>
            <a:off x="1220442" y="3285532"/>
            <a:ext cx="3536793" cy="2798370"/>
          </a:xfrm>
          <a:prstGeom prst="rect">
            <a:avLst/>
          </a:prstGeom>
        </p:spPr>
        <p:txBody>
          <a:bodyPr wrap="square" lIns="104306" tIns="52153" rIns="104306" bIns="52153">
            <a:spAutoFit/>
          </a:bodyPr>
          <a:lstStyle/>
          <a:p>
            <a:r>
              <a:rPr lang="it-IT" sz="2500" dirty="0"/>
              <a:t>The explicit </a:t>
            </a:r>
            <a:r>
              <a:rPr lang="cs-CZ" sz="2500" dirty="0" err="1"/>
              <a:t>date</a:t>
            </a:r>
            <a:r>
              <a:rPr lang="it-IT" sz="2500" dirty="0"/>
              <a:t>, generally in opening verses, offers a historical context </a:t>
            </a:r>
            <a:r>
              <a:rPr lang="cs-CZ" sz="2500" dirty="0" err="1"/>
              <a:t>against</a:t>
            </a:r>
            <a:r>
              <a:rPr lang="cs-CZ" sz="2500" dirty="0"/>
              <a:t> </a:t>
            </a:r>
            <a:r>
              <a:rPr lang="it-IT" sz="2500" dirty="0"/>
              <a:t>which the oracles are to be interpreted. </a:t>
            </a:r>
            <a:endParaRPr lang="it-IT" sz="2500" dirty="0"/>
          </a:p>
        </p:txBody>
      </p:sp>
      <p:sp>
        <p:nvSpPr>
          <p:cNvPr id="10" name="Obdélník 9"/>
          <p:cNvSpPr/>
          <p:nvPr/>
        </p:nvSpPr>
        <p:spPr>
          <a:xfrm>
            <a:off x="6637262" y="2476527"/>
            <a:ext cx="2100590" cy="490045"/>
          </a:xfrm>
          <a:prstGeom prst="rect">
            <a:avLst/>
          </a:prstGeom>
        </p:spPr>
        <p:txBody>
          <a:bodyPr wrap="none" lIns="104306" tIns="52153" rIns="104306" bIns="52153">
            <a:spAutoFit/>
          </a:bodyPr>
          <a:lstStyle/>
          <a:p>
            <a:r>
              <a:rPr lang="it-IT" sz="2500" b="1" dirty="0"/>
              <a:t>w</a:t>
            </a:r>
            <a:r>
              <a:rPr lang="it-IT" sz="2500" b="1" dirty="0"/>
              <a:t>ithout </a:t>
            </a:r>
            <a:r>
              <a:rPr lang="cs-CZ" sz="2500" b="1" dirty="0" err="1"/>
              <a:t>date</a:t>
            </a:r>
            <a:endParaRPr lang="it-IT" sz="2500" b="1" dirty="0"/>
          </a:p>
        </p:txBody>
      </p:sp>
      <p:sp>
        <p:nvSpPr>
          <p:cNvPr id="11" name="Obdélník 10"/>
          <p:cNvSpPr/>
          <p:nvPr/>
        </p:nvSpPr>
        <p:spPr>
          <a:xfrm>
            <a:off x="6188794" y="3251703"/>
            <a:ext cx="3536793" cy="3952532"/>
          </a:xfrm>
          <a:prstGeom prst="rect">
            <a:avLst/>
          </a:prstGeom>
        </p:spPr>
        <p:txBody>
          <a:bodyPr wrap="square" lIns="104306" tIns="52153" rIns="104306" bIns="52153">
            <a:spAutoFit/>
          </a:bodyPr>
          <a:lstStyle/>
          <a:p>
            <a:r>
              <a:rPr lang="en-GB" sz="2500" dirty="0"/>
              <a:t>Absence of any explicit </a:t>
            </a:r>
            <a:r>
              <a:rPr lang="cs-CZ" sz="2500" dirty="0" err="1"/>
              <a:t>date</a:t>
            </a:r>
            <a:r>
              <a:rPr lang="cs-CZ" sz="2500" dirty="0"/>
              <a:t> </a:t>
            </a:r>
            <a:r>
              <a:rPr lang="en-GB" sz="2500" dirty="0"/>
              <a:t>means that there is no need of any historical background for understanding the book: the oracles are in some way detached from history and made more abstract and universal. </a:t>
            </a:r>
            <a:endParaRPr lang="it-IT" sz="2500" dirty="0"/>
          </a:p>
        </p:txBody>
      </p:sp>
    </p:spTree>
    <p:extLst>
      <p:ext uri="{BB962C8B-B14F-4D97-AF65-F5344CB8AC3E}">
        <p14:creationId xmlns:p14="http://schemas.microsoft.com/office/powerpoint/2010/main" val="23216797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lnSpcReduction="10000"/>
          </a:bodyPr>
          <a:lstStyle/>
          <a:p>
            <a:endParaRPr lang="cs-CZ" sz="2500" dirty="0"/>
          </a:p>
          <a:p>
            <a:pPr marL="0" indent="0">
              <a:buNone/>
            </a:pPr>
            <a:r>
              <a:rPr lang="en-GB" sz="2500" b="1" dirty="0">
                <a:solidFill>
                  <a:srgbClr val="247C43"/>
                </a:solidFill>
              </a:rPr>
              <a:t>Zechariah</a:t>
            </a:r>
            <a:endParaRPr lang="en-GB" sz="2500" b="1" dirty="0"/>
          </a:p>
          <a:p>
            <a:pPr marL="0" indent="0">
              <a:buNone/>
            </a:pPr>
            <a:endParaRPr lang="en-GB" sz="2500" b="1" dirty="0">
              <a:solidFill>
                <a:srgbClr val="247C43"/>
              </a:solidFill>
            </a:endParaRPr>
          </a:p>
          <a:p>
            <a:pPr>
              <a:buFontTx/>
              <a:buChar char="-"/>
            </a:pPr>
            <a:r>
              <a:rPr lang="en-GB" sz="2500" dirty="0"/>
              <a:t>Zechariah is an early example of </a:t>
            </a:r>
            <a:r>
              <a:rPr lang="en-GB" sz="2500" b="1" dirty="0"/>
              <a:t>apocalyptic</a:t>
            </a:r>
            <a:r>
              <a:rPr lang="en-GB" sz="2500" dirty="0"/>
              <a:t> literature. </a:t>
            </a:r>
          </a:p>
          <a:p>
            <a:pPr>
              <a:buFontTx/>
              <a:buChar char="-"/>
            </a:pPr>
            <a:r>
              <a:rPr lang="en-GB" sz="2500" dirty="0" err="1"/>
              <a:t>Protozechariah</a:t>
            </a:r>
            <a:r>
              <a:rPr lang="en-GB" sz="2500" dirty="0"/>
              <a:t> </a:t>
            </a:r>
            <a:r>
              <a:rPr lang="en-GB" sz="2500" dirty="0" err="1"/>
              <a:t>presentes</a:t>
            </a:r>
            <a:r>
              <a:rPr lang="en-GB" sz="2500" dirty="0"/>
              <a:t> </a:t>
            </a:r>
            <a:r>
              <a:rPr lang="en-GB" sz="2500" b="1" dirty="0"/>
              <a:t>8 visions </a:t>
            </a:r>
            <a:r>
              <a:rPr lang="en-GB" sz="2500" dirty="0"/>
              <a:t>in one night, furnishing its readers a consolation and hope. Then, the question of keeping the mourning follows. </a:t>
            </a:r>
          </a:p>
          <a:p>
            <a:pPr>
              <a:buFontTx/>
              <a:buChar char="-"/>
            </a:pPr>
            <a:r>
              <a:rPr lang="en-GB" sz="2500" dirty="0" err="1"/>
              <a:t>Tritozechariah</a:t>
            </a:r>
            <a:r>
              <a:rPr lang="en-GB" sz="2500" b="1" dirty="0"/>
              <a:t> </a:t>
            </a:r>
            <a:r>
              <a:rPr lang="en-GB" sz="2500" dirty="0"/>
              <a:t>is an interesting piece, a compilation of various motifs from the Old Testament, about </a:t>
            </a:r>
            <a:r>
              <a:rPr lang="en-GB" sz="2500" b="1" dirty="0"/>
              <a:t>the final days </a:t>
            </a:r>
            <a:r>
              <a:rPr lang="en-GB" sz="2500" dirty="0"/>
              <a:t>and glory of God’s kingdom. </a:t>
            </a:r>
          </a:p>
          <a:p>
            <a:pPr>
              <a:buFontTx/>
              <a:buChar char="-"/>
            </a:pPr>
            <a:r>
              <a:rPr lang="en-GB" sz="2500" dirty="0"/>
              <a:t>The main purpose of the books seems to be </a:t>
            </a:r>
            <a:r>
              <a:rPr lang="en-GB" sz="2500" b="1" dirty="0"/>
              <a:t>to give hope </a:t>
            </a:r>
            <a:r>
              <a:rPr lang="en-GB" sz="2500" dirty="0"/>
              <a:t>in better times and in final restoration, which had been longed for </a:t>
            </a:r>
            <a:r>
              <a:rPr lang="en-GB" sz="2500" dirty="0" err="1"/>
              <a:t>for</a:t>
            </a:r>
            <a:r>
              <a:rPr lang="en-GB" sz="2500" dirty="0"/>
              <a:t> so long. </a:t>
            </a:r>
          </a:p>
          <a:p>
            <a:pPr>
              <a:buFontTx/>
              <a:buChar char="-"/>
            </a:pPr>
            <a:r>
              <a:rPr lang="en-GB" sz="2500" dirty="0"/>
              <a:t>Clear is the rise of </a:t>
            </a:r>
            <a:r>
              <a:rPr lang="en-GB" sz="2500" b="1" dirty="0"/>
              <a:t>priesthood</a:t>
            </a:r>
            <a:r>
              <a:rPr lang="en-GB" sz="2500" dirty="0"/>
              <a:t> and priestly office in the Jewish community. </a:t>
            </a:r>
          </a:p>
          <a:p>
            <a:pPr>
              <a:buFontTx/>
              <a:buChar char="-"/>
            </a:pPr>
            <a:r>
              <a:rPr lang="en-GB" sz="2500" dirty="0"/>
              <a:t>The book had a strong influence on </a:t>
            </a:r>
            <a:r>
              <a:rPr lang="en-GB" sz="2500" b="1" dirty="0"/>
              <a:t>John’s Revelation</a:t>
            </a:r>
            <a:r>
              <a:rPr lang="en-GB" sz="2500" dirty="0"/>
              <a:t>. </a:t>
            </a:r>
          </a:p>
          <a:p>
            <a:pPr>
              <a:buFontTx/>
              <a:buChar char="-"/>
            </a:pPr>
            <a:endParaRPr lang="en-GB" sz="2500" dirty="0"/>
          </a:p>
          <a:p>
            <a:pPr marL="0" indent="0">
              <a:buNone/>
            </a:pPr>
            <a:endParaRPr lang="en-GB" sz="2500" b="1" dirty="0">
              <a:solidFill>
                <a:srgbClr val="247C43"/>
              </a:solidFill>
            </a:endParaRPr>
          </a:p>
        </p:txBody>
      </p:sp>
    </p:spTree>
    <p:extLst>
      <p:ext uri="{BB962C8B-B14F-4D97-AF65-F5344CB8AC3E}">
        <p14:creationId xmlns:p14="http://schemas.microsoft.com/office/powerpoint/2010/main" val="42028102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délník 7"/>
          <p:cNvSpPr/>
          <p:nvPr/>
        </p:nvSpPr>
        <p:spPr>
          <a:xfrm>
            <a:off x="3494095" y="1252852"/>
            <a:ext cx="4202127" cy="490045"/>
          </a:xfrm>
          <a:prstGeom prst="rect">
            <a:avLst/>
          </a:prstGeom>
          <a:ln w="38100">
            <a:solidFill>
              <a:srgbClr val="247C43"/>
            </a:solidFill>
          </a:ln>
        </p:spPr>
        <p:txBody>
          <a:bodyPr wrap="none" lIns="104306" tIns="52153" rIns="104306" bIns="52153">
            <a:spAutoFit/>
          </a:bodyPr>
          <a:lstStyle/>
          <a:p>
            <a:r>
              <a:rPr lang="it-IT" sz="2500" b="1" dirty="0"/>
              <a:t>Prophetic books with </a:t>
            </a:r>
            <a:r>
              <a:rPr lang="cs-CZ" sz="2500" b="1" dirty="0" err="1"/>
              <a:t>date</a:t>
            </a:r>
            <a:endParaRPr lang="it-IT" sz="2500" b="1" dirty="0"/>
          </a:p>
        </p:txBody>
      </p:sp>
      <p:sp>
        <p:nvSpPr>
          <p:cNvPr id="9" name="Obdélník 8"/>
          <p:cNvSpPr/>
          <p:nvPr/>
        </p:nvSpPr>
        <p:spPr>
          <a:xfrm>
            <a:off x="836408" y="2046773"/>
            <a:ext cx="9856992" cy="5491414"/>
          </a:xfrm>
          <a:prstGeom prst="rect">
            <a:avLst/>
          </a:prstGeom>
        </p:spPr>
        <p:txBody>
          <a:bodyPr wrap="square" lIns="104306" tIns="52153" rIns="104306" bIns="52153">
            <a:spAutoFit/>
          </a:bodyPr>
          <a:lstStyle/>
          <a:p>
            <a:r>
              <a:rPr lang="it-IT" sz="2500" dirty="0"/>
              <a:t>These books are a kind of commentary to the OT historiography. </a:t>
            </a:r>
          </a:p>
          <a:p>
            <a:r>
              <a:rPr lang="it-IT" sz="2500" dirty="0"/>
              <a:t>They provide the reader with short insights into the Israelite and Judahite societies and into the history of Ancient Near East and comment on it. They offer God’s first-person commentary on the events. </a:t>
            </a:r>
          </a:p>
          <a:p>
            <a:endParaRPr lang="it-IT" sz="2500" dirty="0"/>
          </a:p>
          <a:p>
            <a:r>
              <a:rPr lang="it-IT" sz="2500" dirty="0"/>
              <a:t>What does God think about all this? </a:t>
            </a:r>
          </a:p>
          <a:p>
            <a:r>
              <a:rPr lang="it-IT" sz="2500" dirty="0"/>
              <a:t>What is the God’s part in these events? </a:t>
            </a:r>
          </a:p>
          <a:p>
            <a:endParaRPr lang="it-IT" sz="2500" dirty="0"/>
          </a:p>
          <a:p>
            <a:r>
              <a:rPr lang="it-IT" sz="2500" dirty="0"/>
              <a:t>The center of the history of Israel commented on by prophets is the Babylonian exile. Prophetic texts prepare for it, explain it, provide a consolation and new hope and describe the outcome of God’s grace, the renewal of Jerusalem, but at the same time the uncompletness of the renewal. </a:t>
            </a:r>
          </a:p>
        </p:txBody>
      </p:sp>
    </p:spTree>
    <p:extLst>
      <p:ext uri="{BB962C8B-B14F-4D97-AF65-F5344CB8AC3E}">
        <p14:creationId xmlns:p14="http://schemas.microsoft.com/office/powerpoint/2010/main" val="2383287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Amos </a:t>
            </a:r>
            <a:endParaRPr lang="cs-CZ" sz="2500" b="1" dirty="0">
              <a:solidFill>
                <a:srgbClr val="247C43"/>
              </a:solidFill>
            </a:endParaRPr>
          </a:p>
          <a:p>
            <a:pPr marL="0" indent="0">
              <a:buNone/>
            </a:pPr>
            <a:endParaRPr lang="cs-CZ" sz="2500" dirty="0"/>
          </a:p>
          <a:p>
            <a:pPr marL="0" indent="0">
              <a:buNone/>
            </a:pPr>
            <a:r>
              <a:rPr lang="cs-CZ" sz="2500" b="1" dirty="0" err="1"/>
              <a:t>Date</a:t>
            </a:r>
            <a:r>
              <a:rPr lang="en-GB" sz="2500" b="1" dirty="0"/>
              <a:t>:	</a:t>
            </a:r>
            <a:r>
              <a:rPr lang="en-GB" sz="2500" dirty="0"/>
              <a:t>prophet:</a:t>
            </a:r>
            <a:r>
              <a:rPr lang="en-GB" sz="2500" b="1" dirty="0"/>
              <a:t> </a:t>
            </a:r>
            <a:r>
              <a:rPr lang="en-GB" sz="2500" dirty="0"/>
              <a:t>half of the 8</a:t>
            </a:r>
            <a:r>
              <a:rPr lang="en-GB" sz="2500" baseline="30000" dirty="0"/>
              <a:t>th</a:t>
            </a:r>
            <a:r>
              <a:rPr lang="en-GB" sz="2500" dirty="0"/>
              <a:t> century BC </a:t>
            </a:r>
          </a:p>
          <a:p>
            <a:pPr marL="0" indent="0">
              <a:buNone/>
            </a:pPr>
            <a:r>
              <a:rPr lang="en-GB" sz="2500" dirty="0"/>
              <a:t>	</a:t>
            </a:r>
            <a:r>
              <a:rPr lang="en-GB" sz="2500" dirty="0"/>
              <a:t>book: after exile (though some parts might be much older) </a:t>
            </a:r>
          </a:p>
          <a:p>
            <a:pPr marL="0" indent="0">
              <a:buNone/>
            </a:pPr>
            <a:r>
              <a:rPr lang="en-GB" sz="2500" b="1" dirty="0"/>
              <a:t>Location: </a:t>
            </a:r>
            <a:r>
              <a:rPr lang="en-GB" sz="2500" dirty="0"/>
              <a:t>Kingdom of Israel </a:t>
            </a:r>
            <a:endParaRPr lang="en-GB" sz="2500" dirty="0"/>
          </a:p>
          <a:p>
            <a:pPr marL="0" indent="0">
              <a:buNone/>
            </a:pPr>
            <a:r>
              <a:rPr lang="en-GB" sz="2500" b="1" dirty="0"/>
              <a:t>Language: </a:t>
            </a:r>
            <a:r>
              <a:rPr lang="en-GB" sz="2500" dirty="0"/>
              <a:t>Hebrew </a:t>
            </a:r>
            <a:endParaRPr lang="cs-CZ" sz="2500" dirty="0"/>
          </a:p>
          <a:p>
            <a:pPr marL="0" indent="0">
              <a:buNone/>
            </a:pPr>
            <a:endParaRPr lang="cs-CZ" sz="2500" dirty="0"/>
          </a:p>
          <a:p>
            <a:pPr marL="0" indent="0">
              <a:buNone/>
            </a:pPr>
            <a:r>
              <a:rPr lang="en-GB" sz="2500" b="1" dirty="0"/>
              <a:t>Structure </a:t>
            </a:r>
          </a:p>
          <a:p>
            <a:pPr marL="0" indent="0">
              <a:buNone/>
            </a:pPr>
            <a:r>
              <a:rPr lang="en-GB" sz="2500" dirty="0"/>
              <a:t>1-2 </a:t>
            </a:r>
            <a:r>
              <a:rPr lang="en-GB" sz="2500" dirty="0"/>
              <a:t>		Oracles against the nations (culminating with Israel) </a:t>
            </a:r>
          </a:p>
          <a:p>
            <a:pPr marL="0" indent="0">
              <a:buNone/>
            </a:pPr>
            <a:r>
              <a:rPr lang="en-GB" sz="2500" dirty="0"/>
              <a:t>3-6 		Oracles against Israel </a:t>
            </a:r>
          </a:p>
          <a:p>
            <a:pPr marL="0" indent="0">
              <a:buNone/>
            </a:pPr>
            <a:r>
              <a:rPr lang="en-GB" sz="2500" dirty="0"/>
              <a:t>7:1-9:10 	Visions </a:t>
            </a:r>
          </a:p>
          <a:p>
            <a:pPr marL="0" indent="0">
              <a:buNone/>
            </a:pPr>
            <a:r>
              <a:rPr lang="en-GB" sz="2500" dirty="0"/>
              <a:t>9:11-15 	Final salvation </a:t>
            </a:r>
            <a:endParaRPr lang="cs-CZ" sz="2500" dirty="0"/>
          </a:p>
          <a:p>
            <a:pPr marL="0" indent="0">
              <a:buNone/>
            </a:pPr>
            <a:endParaRPr lang="cs-CZ" sz="2500" dirty="0"/>
          </a:p>
        </p:txBody>
      </p:sp>
    </p:spTree>
    <p:extLst>
      <p:ext uri="{BB962C8B-B14F-4D97-AF65-F5344CB8AC3E}">
        <p14:creationId xmlns:p14="http://schemas.microsoft.com/office/powerpoint/2010/main" val="8318716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Amos</a:t>
            </a:r>
            <a:endParaRPr lang="cs-CZ" sz="2500" b="1" dirty="0">
              <a:solidFill>
                <a:srgbClr val="247C43"/>
              </a:solidFill>
            </a:endParaRPr>
          </a:p>
          <a:p>
            <a:pPr marL="0" indent="0">
              <a:buNone/>
            </a:pPr>
            <a:endParaRPr lang="en-GB" sz="2500" dirty="0"/>
          </a:p>
          <a:p>
            <a:pPr>
              <a:buFontTx/>
              <a:buChar char="-"/>
            </a:pPr>
            <a:r>
              <a:rPr lang="en-GB" sz="2500" b="1" dirty="0"/>
              <a:t>Mostly critical </a:t>
            </a:r>
            <a:r>
              <a:rPr lang="en-GB" sz="2500" dirty="0"/>
              <a:t>vis </a:t>
            </a:r>
            <a:r>
              <a:rPr lang="it-IT" sz="2500" dirty="0"/>
              <a:t>à vis the bad state of society. </a:t>
            </a:r>
            <a:r>
              <a:rPr lang="cs-CZ" sz="2500" dirty="0" err="1"/>
              <a:t>It</a:t>
            </a:r>
            <a:r>
              <a:rPr lang="cs-CZ" sz="2500" dirty="0"/>
              <a:t> c</a:t>
            </a:r>
            <a:r>
              <a:rPr lang="it-IT" sz="2500" dirty="0"/>
              <a:t>riticises </a:t>
            </a:r>
            <a:endParaRPr lang="cs-CZ" sz="2500" dirty="0"/>
          </a:p>
          <a:p>
            <a:pPr lvl="1">
              <a:buFontTx/>
              <a:buChar char="-"/>
            </a:pPr>
            <a:r>
              <a:rPr lang="it-IT" sz="2500" b="1" dirty="0"/>
              <a:t>social injustice</a:t>
            </a:r>
            <a:r>
              <a:rPr lang="it-IT" sz="2500" dirty="0"/>
              <a:t>, </a:t>
            </a:r>
            <a:r>
              <a:rPr lang="it-IT" sz="2500" b="1" dirty="0"/>
              <a:t>abuse of power</a:t>
            </a:r>
            <a:r>
              <a:rPr lang="it-IT" sz="2500" dirty="0"/>
              <a:t>, </a:t>
            </a:r>
            <a:r>
              <a:rPr lang="it-IT" sz="2500" b="1" dirty="0"/>
              <a:t>abuse of religion</a:t>
            </a:r>
            <a:r>
              <a:rPr lang="cs-CZ" sz="2500" dirty="0"/>
              <a:t>; </a:t>
            </a:r>
            <a:r>
              <a:rPr lang="it-IT" sz="2500" dirty="0"/>
              <a:t> </a:t>
            </a:r>
            <a:endParaRPr lang="cs-CZ" sz="2500" dirty="0"/>
          </a:p>
          <a:p>
            <a:pPr lvl="1">
              <a:buFontTx/>
              <a:buChar char="-"/>
            </a:pPr>
            <a:r>
              <a:rPr lang="en-GB" sz="2500" b="1" dirty="0"/>
              <a:t>contrast</a:t>
            </a:r>
            <a:r>
              <a:rPr lang="en-GB" sz="2500" dirty="0"/>
              <a:t> of the social sins </a:t>
            </a:r>
            <a:r>
              <a:rPr lang="en-GB" sz="2500" b="1" dirty="0"/>
              <a:t>with the religion </a:t>
            </a:r>
            <a:r>
              <a:rPr lang="en-GB" sz="2500" dirty="0"/>
              <a:t>that (like a good show) goes on</a:t>
            </a:r>
            <a:r>
              <a:rPr lang="cs-CZ" sz="2500" dirty="0"/>
              <a:t>; </a:t>
            </a:r>
          </a:p>
          <a:p>
            <a:pPr lvl="1">
              <a:buFontTx/>
              <a:buChar char="-"/>
            </a:pPr>
            <a:r>
              <a:rPr lang="it-IT" sz="2500" b="1" dirty="0"/>
              <a:t>stabborness</a:t>
            </a:r>
            <a:r>
              <a:rPr lang="it-IT" sz="2500" dirty="0"/>
              <a:t> of </a:t>
            </a:r>
            <a:r>
              <a:rPr lang="it-IT" sz="2500" dirty="0"/>
              <a:t>Israel</a:t>
            </a:r>
            <a:r>
              <a:rPr lang="cs-CZ" sz="2500" dirty="0"/>
              <a:t> and </a:t>
            </a:r>
            <a:r>
              <a:rPr lang="en-GB" sz="2500" dirty="0"/>
              <a:t>the unwillingness to repent</a:t>
            </a:r>
            <a:r>
              <a:rPr lang="cs-CZ" sz="2500" dirty="0"/>
              <a:t>. </a:t>
            </a:r>
            <a:endParaRPr lang="it-IT" sz="2500" dirty="0"/>
          </a:p>
          <a:p>
            <a:pPr>
              <a:buFontTx/>
              <a:buChar char="-"/>
            </a:pPr>
            <a:r>
              <a:rPr lang="en-GB" sz="2500" dirty="0"/>
              <a:t>Announcement of terrible </a:t>
            </a:r>
            <a:r>
              <a:rPr lang="en-GB" sz="2500" b="1" dirty="0"/>
              <a:t>consequences</a:t>
            </a:r>
            <a:r>
              <a:rPr lang="cs-CZ" sz="2500" dirty="0"/>
              <a:t>. </a:t>
            </a:r>
          </a:p>
          <a:p>
            <a:pPr>
              <a:buFontTx/>
              <a:buChar char="-"/>
            </a:pPr>
            <a:r>
              <a:rPr lang="it-IT" sz="2500" dirty="0"/>
              <a:t>Oracle of </a:t>
            </a:r>
            <a:r>
              <a:rPr lang="it-IT" sz="2500" b="1" dirty="0"/>
              <a:t>final salvation </a:t>
            </a:r>
            <a:r>
              <a:rPr lang="it-IT" sz="2500" dirty="0"/>
              <a:t>is very short, still it opens hope for future. </a:t>
            </a:r>
            <a:endParaRPr lang="cs-CZ" sz="2500" dirty="0"/>
          </a:p>
        </p:txBody>
      </p:sp>
    </p:spTree>
    <p:extLst>
      <p:ext uri="{BB962C8B-B14F-4D97-AF65-F5344CB8AC3E}">
        <p14:creationId xmlns:p14="http://schemas.microsoft.com/office/powerpoint/2010/main" val="1923631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Hosea </a:t>
            </a:r>
            <a:endParaRPr lang="cs-CZ" sz="2500" b="1" dirty="0">
              <a:solidFill>
                <a:srgbClr val="247C43"/>
              </a:solidFill>
            </a:endParaRPr>
          </a:p>
          <a:p>
            <a:pPr marL="0" indent="0">
              <a:buNone/>
            </a:pPr>
            <a:endParaRPr lang="cs-CZ" sz="2500" dirty="0"/>
          </a:p>
          <a:p>
            <a:pPr marL="0" indent="0">
              <a:buNone/>
            </a:pPr>
            <a:r>
              <a:rPr lang="cs-CZ" sz="2500" b="1" dirty="0" err="1"/>
              <a:t>Date</a:t>
            </a:r>
            <a:r>
              <a:rPr lang="en-GB" sz="2500" b="1" dirty="0"/>
              <a:t>:	</a:t>
            </a:r>
            <a:r>
              <a:rPr lang="en-GB" sz="2500" dirty="0"/>
              <a:t>prophet:</a:t>
            </a:r>
            <a:r>
              <a:rPr lang="en-GB" sz="2500" b="1" dirty="0"/>
              <a:t> </a:t>
            </a:r>
            <a:r>
              <a:rPr lang="en-GB" sz="2500" dirty="0"/>
              <a:t>second half of the 8</a:t>
            </a:r>
            <a:r>
              <a:rPr lang="en-GB" sz="2500" baseline="30000" dirty="0"/>
              <a:t>th</a:t>
            </a:r>
            <a:r>
              <a:rPr lang="en-GB" sz="2500" dirty="0"/>
              <a:t> century BC </a:t>
            </a:r>
          </a:p>
          <a:p>
            <a:pPr marL="0" indent="0">
              <a:buNone/>
            </a:pPr>
            <a:r>
              <a:rPr lang="en-GB" sz="2500" dirty="0"/>
              <a:t>	</a:t>
            </a:r>
            <a:r>
              <a:rPr lang="en-GB" sz="2500" dirty="0"/>
              <a:t>book: after exile (though some parts might be much older) </a:t>
            </a:r>
          </a:p>
          <a:p>
            <a:pPr marL="0" indent="0">
              <a:buNone/>
            </a:pPr>
            <a:r>
              <a:rPr lang="en-GB" sz="2500" b="1" dirty="0"/>
              <a:t>Location: </a:t>
            </a:r>
            <a:r>
              <a:rPr lang="en-GB" sz="2500" dirty="0"/>
              <a:t>Kingdom of Israel </a:t>
            </a:r>
            <a:endParaRPr lang="en-GB" sz="2500" dirty="0"/>
          </a:p>
          <a:p>
            <a:pPr marL="0" indent="0">
              <a:buNone/>
            </a:pPr>
            <a:r>
              <a:rPr lang="en-GB" sz="2500" b="1" dirty="0"/>
              <a:t>Language: </a:t>
            </a:r>
            <a:r>
              <a:rPr lang="en-GB" sz="2500" dirty="0"/>
              <a:t>Hebrew </a:t>
            </a:r>
            <a:endParaRPr lang="cs-CZ" sz="2500" dirty="0"/>
          </a:p>
          <a:p>
            <a:pPr marL="0" indent="0">
              <a:buNone/>
            </a:pPr>
            <a:endParaRPr lang="cs-CZ" sz="2500" dirty="0"/>
          </a:p>
          <a:p>
            <a:pPr marL="0" indent="0">
              <a:buNone/>
            </a:pPr>
            <a:r>
              <a:rPr lang="en-GB" sz="2500" b="1" dirty="0"/>
              <a:t>Structure </a:t>
            </a:r>
            <a:endParaRPr lang="en-GB" sz="2500" b="1" dirty="0"/>
          </a:p>
          <a:p>
            <a:pPr marL="0" indent="0">
              <a:buNone/>
            </a:pPr>
            <a:r>
              <a:rPr lang="en-GB" sz="2500" dirty="0"/>
              <a:t>The most confused, fuzzy and disordered book among the prophets. There is apparently no order.  </a:t>
            </a:r>
            <a:endParaRPr lang="en-GB" sz="2500" dirty="0"/>
          </a:p>
          <a:p>
            <a:pPr marL="0" indent="0">
              <a:buNone/>
            </a:pPr>
            <a:r>
              <a:rPr lang="en-GB" sz="2500" dirty="0"/>
              <a:t>1-3 </a:t>
            </a:r>
            <a:r>
              <a:rPr lang="en-GB" sz="2500" dirty="0"/>
              <a:t>		</a:t>
            </a:r>
            <a:r>
              <a:rPr lang="en-GB" sz="2500" dirty="0"/>
              <a:t>Prophet’s marriage </a:t>
            </a:r>
            <a:endParaRPr lang="en-GB" sz="2500" dirty="0"/>
          </a:p>
          <a:p>
            <a:pPr marL="0" indent="0">
              <a:buNone/>
            </a:pPr>
            <a:r>
              <a:rPr lang="en-GB" sz="2500" dirty="0"/>
              <a:t>4-14 </a:t>
            </a:r>
            <a:r>
              <a:rPr lang="en-GB" sz="2500" dirty="0"/>
              <a:t>		Oracles against Israel </a:t>
            </a:r>
          </a:p>
          <a:p>
            <a:pPr marL="0" indent="0">
              <a:buNone/>
            </a:pPr>
            <a:endParaRPr lang="cs-CZ" sz="2500" dirty="0"/>
          </a:p>
          <a:p>
            <a:pPr marL="0" indent="0">
              <a:buNone/>
            </a:pPr>
            <a:endParaRPr lang="cs-CZ" sz="2500" dirty="0"/>
          </a:p>
        </p:txBody>
      </p:sp>
    </p:spTree>
    <p:extLst>
      <p:ext uri="{BB962C8B-B14F-4D97-AF65-F5344CB8AC3E}">
        <p14:creationId xmlns:p14="http://schemas.microsoft.com/office/powerpoint/2010/main" val="1696163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fontScale="92500"/>
          </a:bodyPr>
          <a:lstStyle/>
          <a:p>
            <a:endParaRPr lang="cs-CZ" sz="2500" dirty="0"/>
          </a:p>
          <a:p>
            <a:pPr marL="0" indent="0">
              <a:buNone/>
            </a:pPr>
            <a:r>
              <a:rPr lang="en-GB" sz="2500" b="1" dirty="0">
                <a:solidFill>
                  <a:srgbClr val="247C43"/>
                </a:solidFill>
              </a:rPr>
              <a:t>Hosea </a:t>
            </a:r>
          </a:p>
          <a:p>
            <a:pPr marL="0" indent="0">
              <a:buNone/>
            </a:pPr>
            <a:endParaRPr lang="en-GB" sz="2500" b="1" dirty="0">
              <a:solidFill>
                <a:srgbClr val="247C43"/>
              </a:solidFill>
            </a:endParaRPr>
          </a:p>
          <a:p>
            <a:pPr>
              <a:buFontTx/>
              <a:buChar char="-"/>
            </a:pPr>
            <a:r>
              <a:rPr lang="en-GB" sz="2500" dirty="0"/>
              <a:t>Key terms: ‘</a:t>
            </a:r>
            <a:r>
              <a:rPr lang="en-GB" sz="2500" b="1" dirty="0" err="1"/>
              <a:t>khesed</a:t>
            </a:r>
            <a:r>
              <a:rPr lang="en-GB" sz="2500" dirty="0"/>
              <a:t>’ x root ‘</a:t>
            </a:r>
            <a:r>
              <a:rPr lang="en-GB" sz="2500" b="1" dirty="0"/>
              <a:t>z-n-h</a:t>
            </a:r>
            <a:r>
              <a:rPr lang="en-GB" sz="2500" dirty="0"/>
              <a:t>’. </a:t>
            </a:r>
          </a:p>
          <a:p>
            <a:pPr>
              <a:buFontTx/>
              <a:buChar char="-"/>
            </a:pPr>
            <a:r>
              <a:rPr lang="en-GB" sz="2500" dirty="0"/>
              <a:t>The </a:t>
            </a:r>
            <a:r>
              <a:rPr lang="en-GB" sz="2500" b="1" dirty="0"/>
              <a:t>prostitution</a:t>
            </a:r>
            <a:r>
              <a:rPr lang="en-GB" sz="2500" dirty="0"/>
              <a:t> (root ‘z-n-h’) is the main problem. It consists in various prevarication, such as violence, injustice, abuse of power, abuse of religion, etc. </a:t>
            </a:r>
          </a:p>
          <a:p>
            <a:pPr>
              <a:buFontTx/>
              <a:buChar char="-"/>
            </a:pPr>
            <a:r>
              <a:rPr lang="en-GB" sz="2500" dirty="0"/>
              <a:t>‘</a:t>
            </a:r>
            <a:r>
              <a:rPr lang="en-GB" sz="2500" b="1" dirty="0" err="1"/>
              <a:t>khesed</a:t>
            </a:r>
            <a:r>
              <a:rPr lang="en-GB" sz="2500" dirty="0"/>
              <a:t>’ means faith, fidelity, the true relation with God, that – like ‘z-n-h’ – can be seen in various aspects of human and social life. </a:t>
            </a:r>
          </a:p>
          <a:p>
            <a:pPr>
              <a:buFontTx/>
              <a:buChar char="-"/>
            </a:pPr>
            <a:r>
              <a:rPr lang="en-GB" sz="2500" dirty="0"/>
              <a:t>Thus, ‘prostitution’ is a term that indicates that the ‘sin’, whatever it is, is an act against </a:t>
            </a:r>
            <a:r>
              <a:rPr lang="en-GB" sz="2500" b="1" dirty="0"/>
              <a:t>God’s love for Israel</a:t>
            </a:r>
            <a:r>
              <a:rPr lang="en-GB" sz="2500" dirty="0"/>
              <a:t>, and that ‘</a:t>
            </a:r>
            <a:r>
              <a:rPr lang="en-GB" sz="2500" dirty="0" err="1"/>
              <a:t>khesed</a:t>
            </a:r>
            <a:r>
              <a:rPr lang="en-GB" sz="2500" dirty="0"/>
              <a:t>’ is </a:t>
            </a:r>
            <a:r>
              <a:rPr lang="en-GB" sz="2500" b="1" dirty="0"/>
              <a:t>the true answer</a:t>
            </a:r>
            <a:r>
              <a:rPr lang="en-GB" sz="2500" dirty="0"/>
              <a:t> to the ‘</a:t>
            </a:r>
            <a:r>
              <a:rPr lang="en-GB" sz="2500" dirty="0" err="1"/>
              <a:t>khesed</a:t>
            </a:r>
            <a:r>
              <a:rPr lang="en-GB" sz="2500" dirty="0"/>
              <a:t>’ of God; that to be true to God’s love means to behave properly in all aspects of one’s life. </a:t>
            </a:r>
          </a:p>
          <a:p>
            <a:pPr>
              <a:buFontTx/>
              <a:buChar char="-"/>
            </a:pPr>
            <a:r>
              <a:rPr lang="en-GB" sz="2500" dirty="0"/>
              <a:t>The books uses a lot of historical reminiscences form the national history, to show that </a:t>
            </a:r>
            <a:r>
              <a:rPr lang="en-GB" sz="2500" b="1" dirty="0"/>
              <a:t>the sinfulness of Israel is from time immemorial</a:t>
            </a:r>
            <a:r>
              <a:rPr lang="en-GB" sz="2500" dirty="0"/>
              <a:t>, it’s in the very nature of the people.  </a:t>
            </a:r>
          </a:p>
          <a:p>
            <a:pPr marL="0" indent="0">
              <a:buNone/>
            </a:pPr>
            <a:endParaRPr lang="cs-CZ" sz="2500" dirty="0"/>
          </a:p>
        </p:txBody>
      </p:sp>
    </p:spTree>
    <p:extLst>
      <p:ext uri="{BB962C8B-B14F-4D97-AF65-F5344CB8AC3E}">
        <p14:creationId xmlns:p14="http://schemas.microsoft.com/office/powerpoint/2010/main" val="27795207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Micah</a:t>
            </a:r>
            <a:endParaRPr lang="cs-CZ" sz="2500" b="1" dirty="0">
              <a:solidFill>
                <a:srgbClr val="247C43"/>
              </a:solidFill>
            </a:endParaRPr>
          </a:p>
          <a:p>
            <a:pPr marL="0" indent="0">
              <a:buNone/>
            </a:pPr>
            <a:endParaRPr lang="cs-CZ" sz="2500" dirty="0"/>
          </a:p>
          <a:p>
            <a:pPr marL="0" indent="0">
              <a:buNone/>
            </a:pPr>
            <a:r>
              <a:rPr lang="cs-CZ" sz="2500" b="1" dirty="0" err="1"/>
              <a:t>Date</a:t>
            </a:r>
            <a:r>
              <a:rPr lang="en-GB" sz="2500" b="1" dirty="0"/>
              <a:t>:	</a:t>
            </a:r>
            <a:r>
              <a:rPr lang="en-GB" sz="2500" dirty="0"/>
              <a:t>prophet:</a:t>
            </a:r>
            <a:r>
              <a:rPr lang="en-GB" sz="2500" b="1" dirty="0"/>
              <a:t> </a:t>
            </a:r>
            <a:r>
              <a:rPr lang="en-GB" sz="2500" dirty="0"/>
              <a:t>8</a:t>
            </a:r>
            <a:r>
              <a:rPr lang="en-GB" sz="2500" baseline="30000" dirty="0"/>
              <a:t>th</a:t>
            </a:r>
            <a:r>
              <a:rPr lang="en-GB" sz="2500" dirty="0"/>
              <a:t>/7</a:t>
            </a:r>
            <a:r>
              <a:rPr lang="en-GB" sz="2500" baseline="30000" dirty="0"/>
              <a:t>th</a:t>
            </a:r>
            <a:r>
              <a:rPr lang="en-GB" sz="2500" dirty="0"/>
              <a:t> century BC </a:t>
            </a:r>
          </a:p>
          <a:p>
            <a:pPr marL="0" indent="0">
              <a:buNone/>
            </a:pPr>
            <a:r>
              <a:rPr lang="en-GB" sz="2500" dirty="0"/>
              <a:t>	</a:t>
            </a:r>
            <a:r>
              <a:rPr lang="en-GB" sz="2500" dirty="0"/>
              <a:t>book: after exile (though some parts might be much older) </a:t>
            </a:r>
          </a:p>
          <a:p>
            <a:pPr marL="0" indent="0">
              <a:buNone/>
            </a:pPr>
            <a:r>
              <a:rPr lang="en-GB" sz="2500" b="1" dirty="0"/>
              <a:t>Location: </a:t>
            </a:r>
            <a:r>
              <a:rPr lang="en-GB" sz="2500" dirty="0"/>
              <a:t>Kingdom of Judah</a:t>
            </a:r>
            <a:endParaRPr lang="en-GB" sz="2500" dirty="0"/>
          </a:p>
          <a:p>
            <a:pPr marL="0" indent="0">
              <a:buNone/>
            </a:pPr>
            <a:r>
              <a:rPr lang="en-GB" sz="2500" b="1" dirty="0"/>
              <a:t>Language: </a:t>
            </a:r>
            <a:r>
              <a:rPr lang="en-GB" sz="2500" dirty="0"/>
              <a:t>Hebrew </a:t>
            </a:r>
            <a:endParaRPr lang="cs-CZ" sz="2500" dirty="0"/>
          </a:p>
          <a:p>
            <a:pPr marL="0" indent="0">
              <a:buNone/>
            </a:pPr>
            <a:endParaRPr lang="cs-CZ" sz="2500" dirty="0"/>
          </a:p>
          <a:p>
            <a:pPr marL="0" indent="0">
              <a:buNone/>
            </a:pPr>
            <a:r>
              <a:rPr lang="en-GB" sz="2500" b="1" dirty="0"/>
              <a:t>Structure </a:t>
            </a:r>
            <a:endParaRPr lang="en-GB" sz="2500" b="1" dirty="0"/>
          </a:p>
          <a:p>
            <a:pPr marL="0" indent="0">
              <a:buNone/>
            </a:pPr>
            <a:r>
              <a:rPr lang="en-GB" sz="2500" dirty="0"/>
              <a:t>1-3 	oracles of doom</a:t>
            </a:r>
          </a:p>
          <a:p>
            <a:pPr marL="0" indent="0">
              <a:buNone/>
            </a:pPr>
            <a:r>
              <a:rPr lang="en-GB" sz="2500" dirty="0"/>
              <a:t>4-5 	oracles of salvation </a:t>
            </a:r>
            <a:endParaRPr lang="en-GB" sz="2500" dirty="0"/>
          </a:p>
          <a:p>
            <a:pPr marL="0" indent="0">
              <a:buNone/>
            </a:pPr>
            <a:r>
              <a:rPr lang="en-GB" sz="2500" dirty="0"/>
              <a:t>6:1-7:7 	oracles </a:t>
            </a:r>
            <a:r>
              <a:rPr lang="en-GB" sz="2500" dirty="0"/>
              <a:t>of doom </a:t>
            </a:r>
            <a:endParaRPr lang="en-GB" sz="2500" dirty="0"/>
          </a:p>
          <a:p>
            <a:pPr marL="0" indent="0">
              <a:buNone/>
            </a:pPr>
            <a:r>
              <a:rPr lang="en-GB" sz="2500" dirty="0"/>
              <a:t>7:8-20 	oracle of final salvation </a:t>
            </a:r>
            <a:endParaRPr lang="cs-CZ" sz="2500" dirty="0"/>
          </a:p>
        </p:txBody>
      </p:sp>
    </p:spTree>
    <p:extLst>
      <p:ext uri="{BB962C8B-B14F-4D97-AF65-F5344CB8AC3E}">
        <p14:creationId xmlns:p14="http://schemas.microsoft.com/office/powerpoint/2010/main" val="18137730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57</TotalTime>
  <Words>1596</Words>
  <Application>Microsoft Office PowerPoint</Application>
  <PresentationFormat>Vlastní</PresentationFormat>
  <Paragraphs>280</Paragraphs>
  <Slides>30</Slides>
  <Notes>0</Notes>
  <HiddenSlides>0</HiddenSlides>
  <MMClips>0</MMClips>
  <ScaleCrop>false</ScaleCrop>
  <HeadingPairs>
    <vt:vector size="4" baseType="variant">
      <vt:variant>
        <vt:lpstr>Motiv</vt:lpstr>
      </vt:variant>
      <vt:variant>
        <vt:i4>1</vt:i4>
      </vt:variant>
      <vt:variant>
        <vt:lpstr>Nadpisy snímků</vt:lpstr>
      </vt:variant>
      <vt:variant>
        <vt:i4>30</vt:i4>
      </vt:variant>
    </vt:vector>
  </HeadingPairs>
  <TitlesOfParts>
    <vt:vector size="31" baseType="lpstr">
      <vt:lpstr>JU_OPVVV</vt:lpstr>
      <vt:lpstr>Old Testament 2</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mackerle</cp:lastModifiedBy>
  <cp:revision>9</cp:revision>
  <dcterms:created xsi:type="dcterms:W3CDTF">2017-07-17T18:52:59Z</dcterms:created>
  <dcterms:modified xsi:type="dcterms:W3CDTF">2021-06-07T12:18:09Z</dcterms:modified>
</cp:coreProperties>
</file>