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278" r:id="rId2"/>
    <p:sldId id="277" r:id="rId3"/>
    <p:sldId id="336" r:id="rId4"/>
    <p:sldId id="337" r:id="rId5"/>
    <p:sldId id="335" r:id="rId6"/>
    <p:sldId id="324" r:id="rId7"/>
    <p:sldId id="266" r:id="rId8"/>
    <p:sldId id="334" r:id="rId9"/>
    <p:sldId id="352" r:id="rId10"/>
    <p:sldId id="339" r:id="rId11"/>
    <p:sldId id="399" r:id="rId12"/>
    <p:sldId id="400" r:id="rId13"/>
    <p:sldId id="267" r:id="rId14"/>
    <p:sldId id="412" r:id="rId15"/>
    <p:sldId id="273" r:id="rId16"/>
    <p:sldId id="382" r:id="rId17"/>
    <p:sldId id="328" r:id="rId18"/>
    <p:sldId id="413" r:id="rId19"/>
    <p:sldId id="272" r:id="rId20"/>
    <p:sldId id="415" r:id="rId21"/>
    <p:sldId id="378" r:id="rId22"/>
    <p:sldId id="347"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23" r:id="rId39"/>
    <p:sldId id="325" r:id="rId40"/>
    <p:sldId id="326" r:id="rId41"/>
    <p:sldId id="407" r:id="rId42"/>
    <p:sldId id="410" r:id="rId43"/>
    <p:sldId id="408" r:id="rId44"/>
    <p:sldId id="409" r:id="rId45"/>
    <p:sldId id="411" r:id="rId46"/>
    <p:sldId id="265" r:id="rId47"/>
    <p:sldId id="329" r:id="rId48"/>
    <p:sldId id="331" r:id="rId49"/>
    <p:sldId id="332" r:id="rId50"/>
    <p:sldId id="333" r:id="rId51"/>
    <p:sldId id="340" r:id="rId52"/>
    <p:sldId id="385" r:id="rId53"/>
    <p:sldId id="379" r:id="rId54"/>
    <p:sldId id="270" r:id="rId55"/>
    <p:sldId id="263" r:id="rId56"/>
    <p:sldId id="401" r:id="rId57"/>
    <p:sldId id="386" r:id="rId58"/>
    <p:sldId id="405" r:id="rId59"/>
    <p:sldId id="414" r:id="rId60"/>
    <p:sldId id="396" r:id="rId61"/>
    <p:sldId id="402" r:id="rId62"/>
    <p:sldId id="398" r:id="rId63"/>
    <p:sldId id="390" r:id="rId64"/>
    <p:sldId id="391" r:id="rId65"/>
    <p:sldId id="383" r:id="rId66"/>
    <p:sldId id="416" r:id="rId67"/>
    <p:sldId id="417" r:id="rId68"/>
    <p:sldId id="280" r:id="rId69"/>
    <p:sldId id="282" r:id="rId70"/>
    <p:sldId id="281" r:id="rId71"/>
    <p:sldId id="389" r:id="rId72"/>
    <p:sldId id="330" r:id="rId73"/>
    <p:sldId id="387" r:id="rId74"/>
    <p:sldId id="388" r:id="rId75"/>
    <p:sldId id="393" r:id="rId76"/>
    <p:sldId id="283" r:id="rId77"/>
    <p:sldId id="392" r:id="rId78"/>
    <p:sldId id="319" r:id="rId79"/>
    <p:sldId id="320" r:id="rId80"/>
    <p:sldId id="406" r:id="rId81"/>
    <p:sldId id="380" r:id="rId82"/>
    <p:sldId id="381" r:id="rId83"/>
    <p:sldId id="362" r:id="rId84"/>
  </p:sldIdLst>
  <p:sldSz cx="9144000" cy="71135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1" autoAdjust="0"/>
    <p:restoredTop sz="90290" autoAdjust="0"/>
  </p:normalViewPr>
  <p:slideViewPr>
    <p:cSldViewPr>
      <p:cViewPr>
        <p:scale>
          <a:sx n="100" d="100"/>
          <a:sy n="100" d="100"/>
        </p:scale>
        <p:origin x="-5544" y="-2112"/>
      </p:cViewPr>
      <p:guideLst>
        <p:guide orient="horz" pos="224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30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BA1907-E0F0-BF42-A490-718092372C64}" type="datetimeFigureOut">
              <a:rPr lang="en-US" smtClean="0"/>
              <a:t>08/12/17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998686-19F3-8F49-8A90-D68BB026BD15}" type="slidenum">
              <a:rPr lang="en-US" smtClean="0"/>
              <a:t>‹#›</a:t>
            </a:fld>
            <a:endParaRPr lang="en-US"/>
          </a:p>
        </p:txBody>
      </p:sp>
    </p:spTree>
    <p:extLst>
      <p:ext uri="{BB962C8B-B14F-4D97-AF65-F5344CB8AC3E}">
        <p14:creationId xmlns:p14="http://schemas.microsoft.com/office/powerpoint/2010/main" val="3500379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788C6B-8589-CF42-B39E-B3508B4886C9}" type="datetimeFigureOut">
              <a:rPr lang="en-US" smtClean="0"/>
              <a:t>08/12/17</a:t>
            </a:fld>
            <a:endParaRPr lang="en-US"/>
          </a:p>
        </p:txBody>
      </p:sp>
      <p:sp>
        <p:nvSpPr>
          <p:cNvPr id="4" name="Slide Image Placeholder 3"/>
          <p:cNvSpPr>
            <a:spLocks noGrp="1" noRot="1" noChangeAspect="1"/>
          </p:cNvSpPr>
          <p:nvPr>
            <p:ph type="sldImg" idx="2"/>
          </p:nvPr>
        </p:nvSpPr>
        <p:spPr>
          <a:xfrm>
            <a:off x="1225550" y="685800"/>
            <a:ext cx="4406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8D45A-6767-134A-98CA-A0212412D073}" type="slidenum">
              <a:rPr lang="en-US" smtClean="0"/>
              <a:t>‹#›</a:t>
            </a:fld>
            <a:endParaRPr lang="en-US"/>
          </a:p>
        </p:txBody>
      </p:sp>
    </p:spTree>
    <p:extLst>
      <p:ext uri="{BB962C8B-B14F-4D97-AF65-F5344CB8AC3E}">
        <p14:creationId xmlns:p14="http://schemas.microsoft.com/office/powerpoint/2010/main" val="20863656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journal.frontiersin.org/article/10.3389/fimmu.2014.00079/full%23B14" TargetMode="External"/><Relationship Id="rId4" Type="http://schemas.openxmlformats.org/officeDocument/2006/relationships/hyperlink" Target="http://journal.frontiersin.org/article/10.3389/fimmu.2014.00079/full%23B16" TargetMode="External"/><Relationship Id="rId5" Type="http://schemas.openxmlformats.org/officeDocument/2006/relationships/hyperlink" Target="http://journal.frontiersin.org/article/10.3389/fimmu.2014.00079/full%23F2"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n.wikipedia.org/wiki/DNA_repair" TargetMode="External"/><Relationship Id="rId4" Type="http://schemas.openxmlformats.org/officeDocument/2006/relationships/hyperlink" Target="https://en.wikipedia.org/wiki/Aging" TargetMode="External"/><Relationship Id="rId5" Type="http://schemas.openxmlformats.org/officeDocument/2006/relationships/hyperlink" Target="https://en.wikipedia.org/wiki/P53%23cite_note-30" TargetMode="External"/><Relationship Id="rId6" Type="http://schemas.openxmlformats.org/officeDocument/2006/relationships/hyperlink" Target="https://en.wikipedia.org/wiki/Cell_cycle" TargetMode="External"/><Relationship Id="rId7" Type="http://schemas.openxmlformats.org/officeDocument/2006/relationships/hyperlink" Target="https://en.wikipedia.org/wiki/G1/S_transition" TargetMode="External"/><Relationship Id="rId8" Type="http://schemas.openxmlformats.org/officeDocument/2006/relationships/hyperlink" Target="https://en.wikipedia.org/wiki/Apoptosis"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sciencedirect.com/science/article/pii/S0264410X12016088%23bib0790"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1" Type="http://schemas.openxmlformats.org/officeDocument/2006/relationships/hyperlink" Target="http://www.sciencedirect.com/science/article/pii/S1471492213001979%23bib0395" TargetMode="External"/><Relationship Id="rId12" Type="http://schemas.openxmlformats.org/officeDocument/2006/relationships/hyperlink" Target="http://www.sciencedirect.com/science/article/pii/S1471492213001979%23bib0400" TargetMode="External"/><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sciencedirect.com/science/article/pii/S1471492213001979%23bib0295" TargetMode="External"/><Relationship Id="rId4" Type="http://schemas.openxmlformats.org/officeDocument/2006/relationships/hyperlink" Target="http://www.sciencedirect.com/science/article/pii/S1471492213001979%23bib0300" TargetMode="External"/><Relationship Id="rId5" Type="http://schemas.openxmlformats.org/officeDocument/2006/relationships/hyperlink" Target="http://www.sciencedirect.com/science/article/pii/S1471492213001979%23bib0305" TargetMode="External"/><Relationship Id="rId6" Type="http://schemas.openxmlformats.org/officeDocument/2006/relationships/hyperlink" Target="http://www.sciencedirect.com/science/article/pii/S1471492213001979%23bib0310" TargetMode="External"/><Relationship Id="rId7" Type="http://schemas.openxmlformats.org/officeDocument/2006/relationships/hyperlink" Target="http://www.sciencedirect.com/science/article/pii/S1471492213001979%23bib0320" TargetMode="External"/><Relationship Id="rId8" Type="http://schemas.openxmlformats.org/officeDocument/2006/relationships/hyperlink" Target="http://www.sciencedirect.com/science/article/pii/S1471492213001979%23bib0325" TargetMode="External"/><Relationship Id="rId9" Type="http://schemas.openxmlformats.org/officeDocument/2006/relationships/hyperlink" Target="http://www.sciencedirect.com/science/article/pii/S1471492213001979%23bib0165" TargetMode="External"/><Relationship Id="rId10" Type="http://schemas.openxmlformats.org/officeDocument/2006/relationships/hyperlink" Target="http://www.sciencedirect.com/science/article/pii/S1471492213001979%23bib0315"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sciencedirect.com/science/article/pii/S1471492212001997%23bib0270" TargetMode="External"/><Relationship Id="rId4" Type="http://schemas.openxmlformats.org/officeDocument/2006/relationships/hyperlink" Target="http://www.sciencedirect.com/science/article/pii/S1471492212001997%23bib0275"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sciencedirect.com/science/article/pii/S1931312813004344%23bib1" TargetMode="External"/><Relationship Id="rId4" Type="http://schemas.openxmlformats.org/officeDocument/2006/relationships/hyperlink" Target="http://www.sciencedirect.com/science/article/pii/S1931312813004344%23bib12" TargetMode="External"/><Relationship Id="rId5" Type="http://schemas.openxmlformats.org/officeDocument/2006/relationships/hyperlink" Target="http://www.sciencedirect.com/science/article/pii/S1931312813004344%23bib23"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a:t>
            </a:fld>
            <a:endParaRPr lang="en-US"/>
          </a:p>
        </p:txBody>
      </p:sp>
    </p:spTree>
    <p:extLst>
      <p:ext uri="{BB962C8B-B14F-4D97-AF65-F5344CB8AC3E}">
        <p14:creationId xmlns:p14="http://schemas.microsoft.com/office/powerpoint/2010/main" val="411653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Infections of pathogenic bacteria or viruses cause release of PAMPs that bind to PRR, such as TLRs, on immune cells and stimulate an innate immune response that is accompanied by inflammation, activation of adaptive immunity, and eventually processes to resolve the infection and allow for tissue repair. (B) The dangers model recognizes that similar events occur when cells are stressed or injured and that necrotic cells release molecules that are normally hidden within the cell. In the extracellular space, these DAMPS can bind to TLRs or to specialized DAMP receptors to elicit an immune response by promoting the release of </a:t>
            </a:r>
            <a:r>
              <a:rPr lang="en-US" dirty="0" err="1" smtClean="0"/>
              <a:t>proinflammatory</a:t>
            </a:r>
            <a:r>
              <a:rPr lang="en-US" dirty="0" smtClean="0"/>
              <a:t> mediators and recruiting immune cells to infiltrate the tissue. The immune cells that participate in these processes include APC, such as dendritic cells and macrophages, as well as T-cells and PMN.</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10</a:t>
            </a:fld>
            <a:endParaRPr lang="en-US"/>
          </a:p>
        </p:txBody>
      </p:sp>
    </p:spTree>
    <p:extLst>
      <p:ext uri="{BB962C8B-B14F-4D97-AF65-F5344CB8AC3E}">
        <p14:creationId xmlns:p14="http://schemas.microsoft.com/office/powerpoint/2010/main" val="71983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11</a:t>
            </a:fld>
            <a:endParaRPr lang="en-US"/>
          </a:p>
        </p:txBody>
      </p:sp>
    </p:spTree>
    <p:extLst>
      <p:ext uri="{BB962C8B-B14F-4D97-AF65-F5344CB8AC3E}">
        <p14:creationId xmlns:p14="http://schemas.microsoft.com/office/powerpoint/2010/main" val="58561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12</a:t>
            </a:fld>
            <a:endParaRPr lang="en-US"/>
          </a:p>
        </p:txBody>
      </p:sp>
    </p:spTree>
    <p:extLst>
      <p:ext uri="{BB962C8B-B14F-4D97-AF65-F5344CB8AC3E}">
        <p14:creationId xmlns:p14="http://schemas.microsoft.com/office/powerpoint/2010/main" val="223201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13</a:t>
            </a:fld>
            <a:endParaRPr lang="en-US"/>
          </a:p>
        </p:txBody>
      </p:sp>
    </p:spTree>
    <p:extLst>
      <p:ext uri="{BB962C8B-B14F-4D97-AF65-F5344CB8AC3E}">
        <p14:creationId xmlns:p14="http://schemas.microsoft.com/office/powerpoint/2010/main" val="70842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Cells and mediators of the inflammatory response. Molecules derived from plasma proteins and cells in</a:t>
            </a:r>
          </a:p>
          <a:p>
            <a:r>
              <a:rPr lang="en-US" sz="1200" b="0" i="0" u="none" strike="noStrike" kern="1200" baseline="0" dirty="0" smtClean="0">
                <a:solidFill>
                  <a:schemeClr val="tx1"/>
                </a:solidFill>
                <a:latin typeface="+mn-lt"/>
                <a:ea typeface="+mn-ea"/>
                <a:cs typeface="+mn-cs"/>
              </a:rPr>
              <a:t>response to tissue damage or pathogens mediate inflammation by stimulating vascular changes, plus leukocyte migration</a:t>
            </a:r>
          </a:p>
          <a:p>
            <a:r>
              <a:rPr lang="en-US" sz="1200" b="0" i="0" u="none" strike="noStrike" kern="1200" baseline="0" dirty="0" smtClean="0">
                <a:solidFill>
                  <a:schemeClr val="tx1"/>
                </a:solidFill>
                <a:latin typeface="+mn-lt"/>
                <a:ea typeface="+mn-ea"/>
                <a:cs typeface="+mn-cs"/>
              </a:rPr>
              <a:t>and activation. Granulocytes include neutrophils, basophils, and </a:t>
            </a:r>
            <a:r>
              <a:rPr lang="en-US" sz="1200" b="0" i="0" u="none" strike="noStrike" kern="1200" baseline="0" dirty="0" err="1" smtClean="0">
                <a:solidFill>
                  <a:schemeClr val="tx1"/>
                </a:solidFill>
                <a:latin typeface="+mn-lt"/>
                <a:ea typeface="+mn-ea"/>
                <a:cs typeface="+mn-cs"/>
              </a:rPr>
              <a:t>eosinophils</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14</a:t>
            </a:fld>
            <a:endParaRPr lang="en-US"/>
          </a:p>
        </p:txBody>
      </p:sp>
    </p:spTree>
    <p:extLst>
      <p:ext uri="{BB962C8B-B14F-4D97-AF65-F5344CB8AC3E}">
        <p14:creationId xmlns:p14="http://schemas.microsoft.com/office/powerpoint/2010/main" val="136955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15</a:t>
            </a:fld>
            <a:endParaRPr lang="en-US"/>
          </a:p>
        </p:txBody>
      </p:sp>
    </p:spTree>
    <p:extLst>
      <p:ext uri="{BB962C8B-B14F-4D97-AF65-F5344CB8AC3E}">
        <p14:creationId xmlns:p14="http://schemas.microsoft.com/office/powerpoint/2010/main" val="229319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Toll-like receptor (TLR) signaling pathway. TLR ligation leads to the activation of NF-κB and MAPKs. Myeloid differentiation primary response gene 88 (MyD88), a key TLR adapter protein, associates with IL-1 receptor-associated kinase (IRAK)4, which, in turn, phosphorylates IRAK1. After its interaction with TNF receptor-associated factor (TRAF)6, the activated IRAK complex phosphorylates transforming growth factor-β-activated kinase 1/MAP3K-binding protein 1 (TAB1) and TGF-β-activated kinase-1, which activate NF-κB and MAPK pathways. MD-2, myeloid differentiation protein-2; IKK, IκB kinase. [Reprinted with permission from Ref. 38.]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17</a:t>
            </a:fld>
            <a:endParaRPr lang="en-US"/>
          </a:p>
        </p:txBody>
      </p:sp>
    </p:spTree>
    <p:extLst>
      <p:ext uri="{BB962C8B-B14F-4D97-AF65-F5344CB8AC3E}">
        <p14:creationId xmlns:p14="http://schemas.microsoft.com/office/powerpoint/2010/main" val="216647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18</a:t>
            </a:fld>
            <a:endParaRPr lang="en-US"/>
          </a:p>
        </p:txBody>
      </p:sp>
    </p:spTree>
    <p:extLst>
      <p:ext uri="{BB962C8B-B14F-4D97-AF65-F5344CB8AC3E}">
        <p14:creationId xmlns:p14="http://schemas.microsoft.com/office/powerpoint/2010/main" val="179044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stimulation of surface TLRs (TLR-2, TLR-4, and TLR-5) with appropriate ligands results in the activation of </a:t>
            </a:r>
            <a:r>
              <a:rPr lang="en-US" sz="1200" b="0" i="0" kern="1200" dirty="0" err="1" smtClean="0">
                <a:solidFill>
                  <a:schemeClr val="tx1"/>
                </a:solidFill>
                <a:effectLst/>
                <a:latin typeface="+mn-lt"/>
                <a:ea typeface="+mn-ea"/>
                <a:cs typeface="+mn-cs"/>
              </a:rPr>
              <a:t>NFκB</a:t>
            </a:r>
            <a:r>
              <a:rPr lang="en-US" sz="1200" b="0" i="0" kern="1200" dirty="0" smtClean="0">
                <a:solidFill>
                  <a:schemeClr val="tx1"/>
                </a:solidFill>
                <a:effectLst/>
                <a:latin typeface="+mn-lt"/>
                <a:ea typeface="+mn-ea"/>
                <a:cs typeface="+mn-cs"/>
              </a:rPr>
              <a:t>. The ensuing increase in levels of pro-inflammatory cytokines and the influx of inflammatory cells then provides an environment, which protects against both virus and bacterial challenge. Activation of intracellular TLRs (TLR-3, TLR-7, TLR-8, and TLR-9) leads to IRF activation and the production of Type 1 IFNs and pro-inflammatory cytokines, again providing an environment not conducive for pathogens. With the exception of TLR-3, stimulation of a TLR by its ligand results in the activation of a signal transduction cascade that leads to the production of cytokines via the activation of the adapter molecule myeloid differentiation primary response differentiation gene 88 (MyD88) and nuclear factor-</a:t>
            </a:r>
            <a:r>
              <a:rPr lang="en-US" sz="1200" b="0" i="0" kern="1200" dirty="0" err="1" smtClean="0">
                <a:solidFill>
                  <a:schemeClr val="tx1"/>
                </a:solidFill>
                <a:effectLst/>
                <a:latin typeface="+mn-lt"/>
                <a:ea typeface="+mn-ea"/>
                <a:cs typeface="+mn-cs"/>
              </a:rPr>
              <a:t>κB</a:t>
            </a:r>
            <a:r>
              <a:rPr lang="en-US" sz="1200" b="0" i="0" kern="1200" dirty="0" smtClean="0">
                <a:solidFill>
                  <a:schemeClr val="tx1"/>
                </a:solidFill>
                <a:effectLst/>
                <a:latin typeface="+mn-lt"/>
                <a:ea typeface="+mn-ea"/>
                <a:cs typeface="+mn-cs"/>
              </a:rPr>
              <a:t> (NF-</a:t>
            </a:r>
            <a:r>
              <a:rPr lang="en-US" sz="1200" b="0" i="0" kern="1200" dirty="0" err="1" smtClean="0">
                <a:solidFill>
                  <a:schemeClr val="tx1"/>
                </a:solidFill>
                <a:effectLst/>
                <a:latin typeface="+mn-lt"/>
                <a:ea typeface="+mn-ea"/>
                <a:cs typeface="+mn-cs"/>
              </a:rPr>
              <a:t>κB</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a:rPr>
              <a:t>14</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16</a:t>
            </a:r>
            <a:r>
              <a:rPr lang="en-US" sz="1200" b="0" i="0" kern="1200" dirty="0" smtClean="0">
                <a:solidFill>
                  <a:schemeClr val="tx1"/>
                </a:solidFill>
                <a:effectLst/>
                <a:latin typeface="+mn-lt"/>
                <a:ea typeface="+mn-ea"/>
                <a:cs typeface="+mn-cs"/>
              </a:rPr>
              <a:t>). TLR-3 utilizes MyD88-independent signaling pathways that employ the adapter molecule Toll/IL-1R (TIR) domain-containing adapter producing interferon-β (IFN-β) (TRIF). Activation of TLR-3 leads to the production of both Type 1 IFN as well as pro-inflammatory cytokines. Refer to Figure </a:t>
            </a:r>
            <a:r>
              <a:rPr lang="en-US" sz="1200" b="0" i="0" u="none" strike="noStrike" kern="1200" dirty="0" smtClean="0">
                <a:solidFill>
                  <a:schemeClr val="tx1"/>
                </a:solidFill>
                <a:effectLst/>
                <a:latin typeface="+mn-lt"/>
                <a:ea typeface="+mn-ea"/>
                <a:cs typeface="+mn-cs"/>
                <a:hlinkClick r:id="rId5"/>
              </a:rPr>
              <a:t>2</a:t>
            </a:r>
            <a:r>
              <a:rPr lang="en-US" sz="1200" b="0" i="0" kern="1200" dirty="0" smtClean="0">
                <a:solidFill>
                  <a:schemeClr val="tx1"/>
                </a:solidFill>
                <a:effectLst/>
                <a:latin typeface="+mn-lt"/>
                <a:ea typeface="+mn-ea"/>
                <a:cs typeface="+mn-cs"/>
              </a:rPr>
              <a:t> for a more detailed description of TLR-signaling pathways.</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19</a:t>
            </a:fld>
            <a:endParaRPr lang="en-US"/>
          </a:p>
        </p:txBody>
      </p:sp>
    </p:spTree>
    <p:extLst>
      <p:ext uri="{BB962C8B-B14F-4D97-AF65-F5344CB8AC3E}">
        <p14:creationId xmlns:p14="http://schemas.microsoft.com/office/powerpoint/2010/main" val="42468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a:t>
            </a:fld>
            <a:endParaRPr lang="en-US"/>
          </a:p>
        </p:txBody>
      </p:sp>
    </p:spTree>
    <p:extLst>
      <p:ext uri="{BB962C8B-B14F-4D97-AF65-F5344CB8AC3E}">
        <p14:creationId xmlns:p14="http://schemas.microsoft.com/office/powerpoint/2010/main" val="1213442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20</a:t>
            </a:fld>
            <a:endParaRPr lang="en-US"/>
          </a:p>
        </p:txBody>
      </p:sp>
    </p:spTree>
    <p:extLst>
      <p:ext uri="{BB962C8B-B14F-4D97-AF65-F5344CB8AC3E}">
        <p14:creationId xmlns:p14="http://schemas.microsoft.com/office/powerpoint/2010/main" val="102983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Pathogens of all lifestyle classes (color coded and labeled) express PAMPs and MAMPs as they colonize plants (shapes are color coded to the pathogens). Plants perceive these via extracellular PRRs and initiate PRR-mediated immunity (PTI; step 1). Pathogens deliver virulence effectors to both the plant cell </a:t>
            </a:r>
            <a:r>
              <a:rPr lang="en-US" dirty="0" err="1" smtClean="0"/>
              <a:t>apoplast</a:t>
            </a:r>
            <a:r>
              <a:rPr lang="en-US" dirty="0" smtClean="0"/>
              <a:t> to block PAMP/MAMP perception (not shown) and to the plant cell interior (step 2). These effectors are addressed to specific subcellular locations where they can suppress PTI and facilitate virulence (step 3). Intracellular NLR receptors can sense effectors in three principal ways: first, by direct receptor ligand interaction (step 4a); second, by sensing effector-mediated alteration in a decoy protein that structurally mimics an effector target, but has no other function in the plant cell (step 4b); and third, by sensing effector-mediated alteration of a host virulence target, like the cytosolic domain of a PRR (step 4c). It is not yet clear whether each of these activation modes proceeds by the same molecular mechanism, nor is it clear how, or where, each results in NLR-dependent effector-triggered immunity (ETI).</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21</a:t>
            </a:fld>
            <a:endParaRPr lang="en-US"/>
          </a:p>
        </p:txBody>
      </p:sp>
    </p:spTree>
    <p:extLst>
      <p:ext uri="{BB962C8B-B14F-4D97-AF65-F5344CB8AC3E}">
        <p14:creationId xmlns:p14="http://schemas.microsoft.com/office/powerpoint/2010/main" val="376862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Local pathogen infection results in the production of the mobile immune signals </a:t>
            </a:r>
            <a:r>
              <a:rPr lang="en-US" dirty="0" err="1" smtClean="0"/>
              <a:t>methylsalicylic</a:t>
            </a:r>
            <a:r>
              <a:rPr lang="en-US" dirty="0" smtClean="0"/>
              <a:t> acid (</a:t>
            </a:r>
            <a:r>
              <a:rPr lang="en-US" dirty="0" err="1" smtClean="0"/>
              <a:t>MeSA</a:t>
            </a:r>
            <a:r>
              <a:rPr lang="en-US" dirty="0" smtClean="0"/>
              <a:t>), </a:t>
            </a:r>
            <a:r>
              <a:rPr lang="en-US" dirty="0" err="1" smtClean="0"/>
              <a:t>azelaic</a:t>
            </a:r>
            <a:r>
              <a:rPr lang="en-US" dirty="0" smtClean="0"/>
              <a:t> acid and glycerol-3-phosphate (G3P), and the lipid-transfer proteins DEFECTIVE IN INDUCED RESISTANCE 1 (DIR1) and AZELAIC ACID INDUCED 1 (AZI1). These mobile signals are transported through the vasculature to systemic, uninfected parts of the plant, where through an unknown mechanism they induce the accumulation of salicylic acid, which is a signal molecule for systemic acquired resistance. Accumulation of salicylic acid induces: the secretion of pathogenesis-related (PR) proteins with antimicrobial activities; histone methylation and other chromatin modifications that prime immune-related genes for increased expression and establish immune memory; and somatic homologous recombination through the actions of BREAST CANCER SUSCEPTIBILITY 2 (BRCA2) and RAD51 to potentially establish a </a:t>
            </a:r>
            <a:r>
              <a:rPr lang="en-US" dirty="0" err="1" smtClean="0"/>
              <a:t>transgenerational</a:t>
            </a:r>
            <a:r>
              <a:rPr lang="en-US" smtClean="0"/>
              <a:t> memory of immunity.</a:t>
            </a:r>
            <a:endParaRPr lang="en-US"/>
          </a:p>
        </p:txBody>
      </p:sp>
      <p:sp>
        <p:nvSpPr>
          <p:cNvPr id="4" name="Slide Number Placeholder 3"/>
          <p:cNvSpPr>
            <a:spLocks noGrp="1"/>
          </p:cNvSpPr>
          <p:nvPr>
            <p:ph type="sldNum" sz="quarter" idx="10"/>
          </p:nvPr>
        </p:nvSpPr>
        <p:spPr/>
        <p:txBody>
          <a:bodyPr/>
          <a:lstStyle/>
          <a:p>
            <a:fld id="{C4C66CB4-D0B1-A240-BCE9-DB700E95FEA8}" type="slidenum">
              <a:rPr lang="en-US" smtClean="0"/>
              <a:t>22</a:t>
            </a:fld>
            <a:endParaRPr lang="en-US"/>
          </a:p>
        </p:txBody>
      </p:sp>
    </p:spTree>
    <p:extLst>
      <p:ext uri="{BB962C8B-B14F-4D97-AF65-F5344CB8AC3E}">
        <p14:creationId xmlns:p14="http://schemas.microsoft.com/office/powerpoint/2010/main" val="485744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C8C9993C-92B0-4A55-898B-EF453116C8C3}" type="slidenum">
              <a:rPr lang="en-US" altLang="en-US" sz="1200">
                <a:latin typeface="Arial" pitchFamily="34" charset="0"/>
              </a:rPr>
              <a:pPr eaLnBrk="1" hangingPunct="1"/>
              <a:t>23</a:t>
            </a:fld>
            <a:endParaRPr lang="en-US" altLang="en-US" sz="1200">
              <a:latin typeface="Arial" pitchFamily="34" charset="0"/>
            </a:endParaRPr>
          </a:p>
        </p:txBody>
      </p:sp>
      <p:sp>
        <p:nvSpPr>
          <p:cNvPr id="22530" name="Rectangle 2"/>
          <p:cNvSpPr>
            <a:spLocks noGrp="1" noRot="1" noChangeAspect="1" noChangeArrowheads="1" noTextEdit="1"/>
          </p:cNvSpPr>
          <p:nvPr>
            <p:ph type="sldImg"/>
          </p:nvPr>
        </p:nvSpPr>
        <p:spPr>
          <a:xfrm>
            <a:off x="1225550" y="685800"/>
            <a:ext cx="4406900" cy="34290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1FDB8336-E605-451B-B93A-31EA5F7F0477}" type="slidenum">
              <a:rPr lang="en-US" altLang="en-US" sz="1200">
                <a:latin typeface="Arial" pitchFamily="34" charset="0"/>
              </a:rPr>
              <a:pPr eaLnBrk="1" hangingPunct="1"/>
              <a:t>24</a:t>
            </a:fld>
            <a:endParaRPr lang="en-US" altLang="en-US" sz="1200">
              <a:latin typeface="Arial" pitchFamily="34" charset="0"/>
            </a:endParaRPr>
          </a:p>
        </p:txBody>
      </p:sp>
      <p:sp>
        <p:nvSpPr>
          <p:cNvPr id="24578" name="Rectangle 2"/>
          <p:cNvSpPr>
            <a:spLocks noGrp="1" noRot="1" noChangeAspect="1" noChangeArrowheads="1" noTextEdit="1"/>
          </p:cNvSpPr>
          <p:nvPr>
            <p:ph type="sldImg"/>
          </p:nvPr>
        </p:nvSpPr>
        <p:spPr>
          <a:xfrm>
            <a:off x="1225550" y="685800"/>
            <a:ext cx="4406900" cy="3429000"/>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25</a:t>
            </a:fld>
            <a:endParaRPr lang="en-US"/>
          </a:p>
        </p:txBody>
      </p:sp>
    </p:spTree>
    <p:extLst>
      <p:ext uri="{BB962C8B-B14F-4D97-AF65-F5344CB8AC3E}">
        <p14:creationId xmlns:p14="http://schemas.microsoft.com/office/powerpoint/2010/main" val="132238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26</a:t>
            </a:fld>
            <a:endParaRPr lang="en-US"/>
          </a:p>
        </p:txBody>
      </p:sp>
    </p:spTree>
    <p:extLst>
      <p:ext uri="{BB962C8B-B14F-4D97-AF65-F5344CB8AC3E}">
        <p14:creationId xmlns:p14="http://schemas.microsoft.com/office/powerpoint/2010/main" val="2772955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27</a:t>
            </a:fld>
            <a:endParaRPr lang="en-US"/>
          </a:p>
        </p:txBody>
      </p:sp>
    </p:spTree>
    <p:extLst>
      <p:ext uri="{BB962C8B-B14F-4D97-AF65-F5344CB8AC3E}">
        <p14:creationId xmlns:p14="http://schemas.microsoft.com/office/powerpoint/2010/main" val="169636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BAB5A3BA-4FE2-423C-960B-E0B6AEB8DBCA}" type="slidenum">
              <a:rPr lang="en-US" altLang="en-US" sz="1200">
                <a:latin typeface="Arial" pitchFamily="34" charset="0"/>
              </a:rPr>
              <a:pPr eaLnBrk="1" hangingPunct="1"/>
              <a:t>28</a:t>
            </a:fld>
            <a:endParaRPr lang="en-US" altLang="en-US" sz="1200">
              <a:latin typeface="Arial" pitchFamily="34" charset="0"/>
            </a:endParaRPr>
          </a:p>
        </p:txBody>
      </p:sp>
      <p:sp>
        <p:nvSpPr>
          <p:cNvPr id="29698" name="Rectangle 2"/>
          <p:cNvSpPr>
            <a:spLocks noGrp="1" noRot="1" noChangeAspect="1" noChangeArrowheads="1" noTextEdit="1"/>
          </p:cNvSpPr>
          <p:nvPr>
            <p:ph type="sldImg"/>
          </p:nvPr>
        </p:nvSpPr>
        <p:spPr>
          <a:xfrm>
            <a:off x="1225550" y="685800"/>
            <a:ext cx="4406900" cy="3429000"/>
          </a:xfrm>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29</a:t>
            </a:fld>
            <a:endParaRPr lang="en-US"/>
          </a:p>
        </p:txBody>
      </p:sp>
    </p:spTree>
    <p:extLst>
      <p:ext uri="{BB962C8B-B14F-4D97-AF65-F5344CB8AC3E}">
        <p14:creationId xmlns:p14="http://schemas.microsoft.com/office/powerpoint/2010/main" val="357920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3</a:t>
            </a:fld>
            <a:endParaRPr lang="en-US"/>
          </a:p>
        </p:txBody>
      </p:sp>
    </p:spTree>
    <p:extLst>
      <p:ext uri="{BB962C8B-B14F-4D97-AF65-F5344CB8AC3E}">
        <p14:creationId xmlns:p14="http://schemas.microsoft.com/office/powerpoint/2010/main" val="52092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30</a:t>
            </a:fld>
            <a:endParaRPr lang="en-US"/>
          </a:p>
        </p:txBody>
      </p:sp>
    </p:spTree>
    <p:extLst>
      <p:ext uri="{BB962C8B-B14F-4D97-AF65-F5344CB8AC3E}">
        <p14:creationId xmlns:p14="http://schemas.microsoft.com/office/powerpoint/2010/main" val="4193898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3434AB42-50FF-4954-A53B-35C582C33699}" type="slidenum">
              <a:rPr lang="en-US" altLang="en-US" sz="1200">
                <a:latin typeface="Arial" pitchFamily="34" charset="0"/>
              </a:rPr>
              <a:pPr eaLnBrk="1" hangingPunct="1"/>
              <a:t>31</a:t>
            </a:fld>
            <a:endParaRPr lang="en-US" altLang="en-US" sz="1200">
              <a:latin typeface="Arial" pitchFamily="34" charset="0"/>
            </a:endParaRPr>
          </a:p>
        </p:txBody>
      </p:sp>
      <p:sp>
        <p:nvSpPr>
          <p:cNvPr id="33794" name="Rectangle 2"/>
          <p:cNvSpPr>
            <a:spLocks noGrp="1" noRot="1" noChangeAspect="1" noChangeArrowheads="1" noTextEdit="1"/>
          </p:cNvSpPr>
          <p:nvPr>
            <p:ph type="sldImg"/>
          </p:nvPr>
        </p:nvSpPr>
        <p:spPr>
          <a:xfrm>
            <a:off x="1225550" y="685800"/>
            <a:ext cx="4406900" cy="342900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53D5EFBC-A5C6-4106-A5C1-00FEF741CCC7}" type="slidenum">
              <a:rPr lang="en-US" altLang="en-US" sz="1200">
                <a:latin typeface="Arial" pitchFamily="34" charset="0"/>
              </a:rPr>
              <a:pPr eaLnBrk="1" hangingPunct="1"/>
              <a:t>32</a:t>
            </a:fld>
            <a:endParaRPr lang="en-US" altLang="en-US" sz="1200">
              <a:latin typeface="Arial" pitchFamily="34" charset="0"/>
            </a:endParaRPr>
          </a:p>
        </p:txBody>
      </p:sp>
      <p:sp>
        <p:nvSpPr>
          <p:cNvPr id="35842" name="Rectangle 2"/>
          <p:cNvSpPr>
            <a:spLocks noGrp="1" noRot="1" noChangeAspect="1" noChangeArrowheads="1" noTextEdit="1"/>
          </p:cNvSpPr>
          <p:nvPr>
            <p:ph type="sldImg"/>
          </p:nvPr>
        </p:nvSpPr>
        <p:spPr>
          <a:xfrm>
            <a:off x="1225550" y="685800"/>
            <a:ext cx="4406900" cy="3429000"/>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C4D605AD-1302-4E9D-822D-491F5C2AA40D}" type="slidenum">
              <a:rPr lang="en-US" altLang="en-US" sz="1200">
                <a:latin typeface="Arial" pitchFamily="34" charset="0"/>
              </a:rPr>
              <a:pPr eaLnBrk="1" hangingPunct="1"/>
              <a:t>33</a:t>
            </a:fld>
            <a:endParaRPr lang="en-US" altLang="en-US" sz="1200">
              <a:latin typeface="Arial" pitchFamily="34" charset="0"/>
            </a:endParaRPr>
          </a:p>
        </p:txBody>
      </p:sp>
      <p:sp>
        <p:nvSpPr>
          <p:cNvPr id="37890" name="Rectangle 2"/>
          <p:cNvSpPr>
            <a:spLocks noGrp="1" noRot="1" noChangeAspect="1" noChangeArrowheads="1" noTextEdit="1"/>
          </p:cNvSpPr>
          <p:nvPr>
            <p:ph type="sldImg"/>
          </p:nvPr>
        </p:nvSpPr>
        <p:spPr>
          <a:xfrm>
            <a:off x="1225550" y="685800"/>
            <a:ext cx="4406900" cy="34290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38A73AAB-6FA9-4430-B2E8-D58A456790C6}" type="slidenum">
              <a:rPr lang="en-US" altLang="en-US" sz="1200">
                <a:latin typeface="Arial" pitchFamily="34" charset="0"/>
              </a:rPr>
              <a:pPr eaLnBrk="1" hangingPunct="1"/>
              <a:t>34</a:t>
            </a:fld>
            <a:endParaRPr lang="en-US" altLang="en-US" sz="1200">
              <a:latin typeface="Arial" pitchFamily="34" charset="0"/>
            </a:endParaRPr>
          </a:p>
        </p:txBody>
      </p:sp>
      <p:sp>
        <p:nvSpPr>
          <p:cNvPr id="39938" name="Rectangle 2"/>
          <p:cNvSpPr>
            <a:spLocks noGrp="1" noRot="1" noChangeAspect="1" noChangeArrowheads="1" noTextEdit="1"/>
          </p:cNvSpPr>
          <p:nvPr>
            <p:ph type="sldImg"/>
          </p:nvPr>
        </p:nvSpPr>
        <p:spPr>
          <a:xfrm>
            <a:off x="1225550" y="685800"/>
            <a:ext cx="4406900" cy="342900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5CC578EC-D0B8-48C1-AE78-2A874F14BD2A}" type="slidenum">
              <a:rPr lang="en-US" altLang="en-US" sz="1200">
                <a:latin typeface="Arial" pitchFamily="34" charset="0"/>
              </a:rPr>
              <a:pPr eaLnBrk="1" hangingPunct="1"/>
              <a:t>35</a:t>
            </a:fld>
            <a:endParaRPr lang="en-US" altLang="en-US" sz="1200">
              <a:latin typeface="Arial" pitchFamily="34" charset="0"/>
            </a:endParaRPr>
          </a:p>
        </p:txBody>
      </p:sp>
      <p:sp>
        <p:nvSpPr>
          <p:cNvPr id="41986" name="Rectangle 2"/>
          <p:cNvSpPr>
            <a:spLocks noGrp="1" noRot="1" noChangeAspect="1" noChangeArrowheads="1" noTextEdit="1"/>
          </p:cNvSpPr>
          <p:nvPr>
            <p:ph type="sldImg"/>
          </p:nvPr>
        </p:nvSpPr>
        <p:spPr>
          <a:xfrm>
            <a:off x="1225550" y="685800"/>
            <a:ext cx="4406900" cy="34290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91CC2E05-6318-4BC0-B02B-48C8922C99BC}" type="slidenum">
              <a:rPr lang="en-US" altLang="en-US" sz="1200">
                <a:latin typeface="Arial" pitchFamily="34" charset="0"/>
              </a:rPr>
              <a:pPr eaLnBrk="1" hangingPunct="1"/>
              <a:t>36</a:t>
            </a:fld>
            <a:endParaRPr lang="en-US" altLang="en-US" sz="1200">
              <a:latin typeface="Arial" pitchFamily="34" charset="0"/>
            </a:endParaRPr>
          </a:p>
        </p:txBody>
      </p:sp>
      <p:sp>
        <p:nvSpPr>
          <p:cNvPr id="44034" name="Rectangle 2"/>
          <p:cNvSpPr>
            <a:spLocks noGrp="1" noRot="1" noChangeAspect="1" noChangeArrowheads="1" noTextEdit="1"/>
          </p:cNvSpPr>
          <p:nvPr>
            <p:ph type="sldImg"/>
          </p:nvPr>
        </p:nvSpPr>
        <p:spPr>
          <a:xfrm>
            <a:off x="1225550" y="685800"/>
            <a:ext cx="4406900" cy="3429000"/>
          </a:xfrm>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C82142B4-13C0-4ADE-A1AE-C081C00AEABB}" type="slidenum">
              <a:rPr lang="en-US" altLang="en-US" sz="1200">
                <a:latin typeface="Arial" pitchFamily="34" charset="0"/>
              </a:rPr>
              <a:pPr eaLnBrk="1" hangingPunct="1"/>
              <a:t>37</a:t>
            </a:fld>
            <a:endParaRPr lang="en-US" altLang="en-US" sz="1200">
              <a:latin typeface="Arial" pitchFamily="34" charset="0"/>
            </a:endParaRPr>
          </a:p>
        </p:txBody>
      </p:sp>
      <p:sp>
        <p:nvSpPr>
          <p:cNvPr id="63490" name="Rectangle 2"/>
          <p:cNvSpPr>
            <a:spLocks noGrp="1" noRot="1" noChangeAspect="1" noChangeArrowheads="1" noTextEdit="1"/>
          </p:cNvSpPr>
          <p:nvPr>
            <p:ph type="sldImg"/>
          </p:nvPr>
        </p:nvSpPr>
        <p:spPr>
          <a:xfrm>
            <a:off x="1225550" y="685800"/>
            <a:ext cx="4406900" cy="342900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38</a:t>
            </a:fld>
            <a:endParaRPr lang="en-US"/>
          </a:p>
        </p:txBody>
      </p:sp>
    </p:spTree>
    <p:extLst>
      <p:ext uri="{BB962C8B-B14F-4D97-AF65-F5344CB8AC3E}">
        <p14:creationId xmlns:p14="http://schemas.microsoft.com/office/powerpoint/2010/main" val="3991824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39</a:t>
            </a:fld>
            <a:endParaRPr lang="en-US"/>
          </a:p>
        </p:txBody>
      </p:sp>
    </p:spTree>
    <p:extLst>
      <p:ext uri="{BB962C8B-B14F-4D97-AF65-F5344CB8AC3E}">
        <p14:creationId xmlns:p14="http://schemas.microsoft.com/office/powerpoint/2010/main" val="297433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4</a:t>
            </a:fld>
            <a:endParaRPr lang="en-US"/>
          </a:p>
        </p:txBody>
      </p:sp>
    </p:spTree>
    <p:extLst>
      <p:ext uri="{BB962C8B-B14F-4D97-AF65-F5344CB8AC3E}">
        <p14:creationId xmlns:p14="http://schemas.microsoft.com/office/powerpoint/2010/main" val="4031411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40</a:t>
            </a:fld>
            <a:endParaRPr lang="en-US"/>
          </a:p>
        </p:txBody>
      </p:sp>
    </p:spTree>
    <p:extLst>
      <p:ext uri="{BB962C8B-B14F-4D97-AF65-F5344CB8AC3E}">
        <p14:creationId xmlns:p14="http://schemas.microsoft.com/office/powerpoint/2010/main" val="1056720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41</a:t>
            </a:fld>
            <a:endParaRPr lang="en-US"/>
          </a:p>
        </p:txBody>
      </p:sp>
    </p:spTree>
    <p:extLst>
      <p:ext uri="{BB962C8B-B14F-4D97-AF65-F5344CB8AC3E}">
        <p14:creationId xmlns:p14="http://schemas.microsoft.com/office/powerpoint/2010/main" val="2092927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Schematic illustration of conformational ensemble of a hub protein and </a:t>
            </a:r>
            <a:r>
              <a:rPr lang="en-US" sz="1200" b="0" i="0" u="none" strike="noStrike" kern="1200" baseline="0" dirty="0" err="1" smtClean="0">
                <a:solidFill>
                  <a:schemeClr val="tx1"/>
                </a:solidFill>
                <a:latin typeface="+mn-lt"/>
                <a:ea typeface="+mn-ea"/>
                <a:cs typeface="+mn-cs"/>
              </a:rPr>
              <a:t>howdistinct</a:t>
            </a:r>
            <a:r>
              <a:rPr lang="en-US" sz="1200" b="0" i="0" u="none" strike="noStrike" kern="1200" baseline="0" dirty="0" smtClean="0">
                <a:solidFill>
                  <a:schemeClr val="tx1"/>
                </a:solidFill>
                <a:latin typeface="+mn-lt"/>
                <a:ea typeface="+mn-ea"/>
                <a:cs typeface="+mn-cs"/>
              </a:rPr>
              <a:t> ligands select different conformers of the same protein. Proteins are </a:t>
            </a:r>
            <a:r>
              <a:rPr lang="en-US" sz="1200" b="0" i="0" u="none" strike="noStrike" kern="1200" baseline="0" dirty="0" err="1" smtClean="0">
                <a:solidFill>
                  <a:schemeClr val="tx1"/>
                </a:solidFill>
                <a:latin typeface="+mn-lt"/>
                <a:ea typeface="+mn-ea"/>
                <a:cs typeface="+mn-cs"/>
              </a:rPr>
              <a:t>notrigid</a:t>
            </a:r>
            <a:r>
              <a:rPr lang="en-US" sz="1200" b="0" i="0" u="none" strike="noStrike" kern="1200" baseline="0" dirty="0" smtClean="0">
                <a:solidFill>
                  <a:schemeClr val="tx1"/>
                </a:solidFill>
                <a:latin typeface="+mn-lt"/>
                <a:ea typeface="+mn-ea"/>
                <a:cs typeface="+mn-cs"/>
              </a:rPr>
              <a:t> statues, rather they are found as ensembles of different conformations (con-former1 to 3 in this case). Ligands select particular conformers that fit best to </a:t>
            </a:r>
            <a:r>
              <a:rPr lang="en-US" sz="1200" b="0" i="0" u="none" strike="noStrike" kern="1200" baseline="0" dirty="0" err="1" smtClean="0">
                <a:solidFill>
                  <a:schemeClr val="tx1"/>
                </a:solidFill>
                <a:latin typeface="+mn-lt"/>
                <a:ea typeface="+mn-ea"/>
                <a:cs typeface="+mn-cs"/>
              </a:rPr>
              <a:t>theirstructures</a:t>
            </a:r>
            <a:r>
              <a:rPr lang="en-US" sz="1200" b="0" i="0" u="none" strike="noStrike" kern="1200" baseline="0" dirty="0" smtClean="0">
                <a:solidFill>
                  <a:schemeClr val="tx1"/>
                </a:solidFill>
                <a:latin typeface="+mn-lt"/>
                <a:ea typeface="+mn-ea"/>
                <a:cs typeface="+mn-cs"/>
              </a:rPr>
              <a:t>, which is also known as conformational selection. Grey protein is a </a:t>
            </a:r>
            <a:r>
              <a:rPr lang="en-US" sz="1200" b="0" i="0" u="none" strike="noStrike" kern="1200" baseline="0" dirty="0" err="1" smtClean="0">
                <a:solidFill>
                  <a:schemeClr val="tx1"/>
                </a:solidFill>
                <a:latin typeface="+mn-lt"/>
                <a:ea typeface="+mn-ea"/>
                <a:cs typeface="+mn-cs"/>
              </a:rPr>
              <a:t>hubprotein</a:t>
            </a:r>
            <a:r>
              <a:rPr lang="en-US" sz="1200" b="0" i="0" u="none" strike="noStrike" kern="1200" baseline="0" dirty="0" smtClean="0">
                <a:solidFill>
                  <a:schemeClr val="tx1"/>
                </a:solidFill>
                <a:latin typeface="+mn-lt"/>
                <a:ea typeface="+mn-ea"/>
                <a:cs typeface="+mn-cs"/>
              </a:rPr>
              <a:t> with several partners and red edges illustrate the ligands that bind to </a:t>
            </a:r>
            <a:r>
              <a:rPr lang="en-US" sz="1200" b="0" i="0" u="none" strike="noStrike" kern="1200" baseline="0" dirty="0" err="1" smtClean="0">
                <a:solidFill>
                  <a:schemeClr val="tx1"/>
                </a:solidFill>
                <a:latin typeface="+mn-lt"/>
                <a:ea typeface="+mn-ea"/>
                <a:cs typeface="+mn-cs"/>
              </a:rPr>
              <a:t>samebinding</a:t>
            </a:r>
            <a:r>
              <a:rPr lang="en-US" sz="1200" b="0" i="0" u="none" strike="noStrike" kern="1200" baseline="0" dirty="0" smtClean="0">
                <a:solidFill>
                  <a:schemeClr val="tx1"/>
                </a:solidFill>
                <a:latin typeface="+mn-lt"/>
                <a:ea typeface="+mn-ea"/>
                <a:cs typeface="+mn-cs"/>
              </a:rPr>
              <a:t> site (BS1). Distinct conformers favor binding of different partners. </a:t>
            </a:r>
            <a:r>
              <a:rPr lang="en-US" sz="1200" b="0" i="0" u="none" strike="noStrike" kern="1200" baseline="0" dirty="0" err="1" smtClean="0">
                <a:solidFill>
                  <a:schemeClr val="tx1"/>
                </a:solidFill>
                <a:latin typeface="+mn-lt"/>
                <a:ea typeface="+mn-ea"/>
                <a:cs typeface="+mn-cs"/>
              </a:rPr>
              <a:t>Whilebinding</a:t>
            </a:r>
            <a:r>
              <a:rPr lang="en-US" sz="1200" b="0" i="0" u="none" strike="noStrike" kern="1200" baseline="0" dirty="0" smtClean="0">
                <a:solidFill>
                  <a:schemeClr val="tx1"/>
                </a:solidFill>
                <a:latin typeface="+mn-lt"/>
                <a:ea typeface="+mn-ea"/>
                <a:cs typeface="+mn-cs"/>
              </a:rPr>
              <a:t> of some ligands activates specific pathways, binding of certain ligands, </a:t>
            </a:r>
            <a:r>
              <a:rPr lang="en-US" sz="1200" b="0" i="0" u="none" strike="noStrike" kern="1200" baseline="0" dirty="0" err="1" smtClean="0">
                <a:solidFill>
                  <a:schemeClr val="tx1"/>
                </a:solidFill>
                <a:latin typeface="+mn-lt"/>
                <a:ea typeface="+mn-ea"/>
                <a:cs typeface="+mn-cs"/>
              </a:rPr>
              <a:t>suchas</a:t>
            </a:r>
            <a:r>
              <a:rPr lang="en-US" sz="1200" b="0" i="0" u="none" strike="noStrike" kern="1200" baseline="0" dirty="0" smtClean="0">
                <a:solidFill>
                  <a:schemeClr val="tx1"/>
                </a:solidFill>
                <a:latin typeface="+mn-lt"/>
                <a:ea typeface="+mn-ea"/>
                <a:cs typeface="+mn-cs"/>
              </a:rPr>
              <a:t> a pathogenic protein, inhibits the signaling and rewires the pathway. Here, ligands1 and 2 are endogenous proteins, whereas ligand 3 is a pathogenic protein, </a:t>
            </a:r>
            <a:r>
              <a:rPr lang="en-US" sz="1200" b="0" i="0" u="none" strike="noStrike" kern="1200" baseline="0" dirty="0" err="1" smtClean="0">
                <a:solidFill>
                  <a:schemeClr val="tx1"/>
                </a:solidFill>
                <a:latin typeface="+mn-lt"/>
                <a:ea typeface="+mn-ea"/>
                <a:cs typeface="+mn-cs"/>
              </a:rPr>
              <a:t>whichassumes</a:t>
            </a:r>
            <a:r>
              <a:rPr lang="en-US" sz="1200" b="0" i="0" u="none" strike="noStrike" kern="1200" baseline="0" dirty="0" smtClean="0">
                <a:solidFill>
                  <a:schemeClr val="tx1"/>
                </a:solidFill>
                <a:latin typeface="+mn-lt"/>
                <a:ea typeface="+mn-ea"/>
                <a:cs typeface="+mn-cs"/>
              </a:rPr>
              <a:t> a binding surface that selects conformer3 of the same binding site. </a:t>
            </a:r>
            <a:r>
              <a:rPr lang="en-US" sz="1200" b="0" i="0" u="none" strike="noStrike" kern="1200" baseline="0" dirty="0" err="1" smtClean="0">
                <a:solidFill>
                  <a:schemeClr val="tx1"/>
                </a:solidFill>
                <a:latin typeface="+mn-lt"/>
                <a:ea typeface="+mn-ea"/>
                <a:cs typeface="+mn-cs"/>
              </a:rPr>
              <a:t>Bindingsurfaces</a:t>
            </a:r>
            <a:r>
              <a:rPr lang="en-US" sz="1200" b="0" i="0" u="none" strike="noStrike" kern="1200" baseline="0" dirty="0" smtClean="0">
                <a:solidFill>
                  <a:schemeClr val="tx1"/>
                </a:solidFill>
                <a:latin typeface="+mn-lt"/>
                <a:ea typeface="+mn-ea"/>
                <a:cs typeface="+mn-cs"/>
              </a:rPr>
              <a:t> of the ligands are similar, but not the global structures. While </a:t>
            </a:r>
            <a:r>
              <a:rPr lang="en-US" sz="1200" b="0" i="0" u="none" strike="noStrike" kern="1200" baseline="0" dirty="0" err="1" smtClean="0">
                <a:solidFill>
                  <a:schemeClr val="tx1"/>
                </a:solidFill>
                <a:latin typeface="+mn-lt"/>
                <a:ea typeface="+mn-ea"/>
                <a:cs typeface="+mn-cs"/>
              </a:rPr>
              <a:t>endogenousligands</a:t>
            </a:r>
            <a:r>
              <a:rPr lang="en-US" sz="1200" b="0" i="0" u="none" strike="noStrike" kern="1200" baseline="0" dirty="0" smtClean="0">
                <a:solidFill>
                  <a:schemeClr val="tx1"/>
                </a:solidFill>
                <a:latin typeface="+mn-lt"/>
                <a:ea typeface="+mn-ea"/>
                <a:cs typeface="+mn-cs"/>
              </a:rPr>
              <a:t> activate immune system pathways, such as cytokine signaling </a:t>
            </a:r>
            <a:r>
              <a:rPr lang="en-US" sz="1200" b="0" i="0" u="none" strike="noStrike" kern="1200" baseline="0" dirty="0" err="1" smtClean="0">
                <a:solidFill>
                  <a:schemeClr val="tx1"/>
                </a:solidFill>
                <a:latin typeface="+mn-lt"/>
                <a:ea typeface="+mn-ea"/>
                <a:cs typeface="+mn-cs"/>
              </a:rPr>
              <a:t>pathways,the</a:t>
            </a:r>
            <a:r>
              <a:rPr lang="en-US" sz="1200" b="0" i="0" u="none" strike="noStrike" kern="1200" baseline="0" dirty="0" smtClean="0">
                <a:solidFill>
                  <a:schemeClr val="tx1"/>
                </a:solidFill>
                <a:latin typeface="+mn-lt"/>
                <a:ea typeface="+mn-ea"/>
                <a:cs typeface="+mn-cs"/>
              </a:rPr>
              <a:t> exogenous ligand inhibit </a:t>
            </a:r>
            <a:r>
              <a:rPr lang="en-US" sz="1200" b="0" i="0" u="none" strike="noStrike" kern="1200" baseline="0" dirty="0" err="1" smtClean="0">
                <a:solidFill>
                  <a:schemeClr val="tx1"/>
                </a:solidFill>
                <a:latin typeface="+mn-lt"/>
                <a:ea typeface="+mn-ea"/>
                <a:cs typeface="+mn-cs"/>
              </a:rPr>
              <a:t>them.pete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42</a:t>
            </a:fld>
            <a:endParaRPr lang="en-US"/>
          </a:p>
        </p:txBody>
      </p:sp>
    </p:spTree>
    <p:extLst>
      <p:ext uri="{BB962C8B-B14F-4D97-AF65-F5344CB8AC3E}">
        <p14:creationId xmlns:p14="http://schemas.microsoft.com/office/powerpoint/2010/main" val="2896821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Representative examples of mimicry motifs found in parasites belonging to various phyla. Prokaryotes are depicted in dark orange and eukaryotes in light orange. Mimicry motifs (text in grey box) bind their targets (pink boxes) in a wide range of hosts (animals, dark blue; plants, light blue). (A) The </a:t>
            </a:r>
            <a:r>
              <a:rPr lang="en-US" sz="1200" b="0" i="0" u="none" strike="noStrike" kern="1200" baseline="0" dirty="0" err="1" smtClean="0">
                <a:solidFill>
                  <a:schemeClr val="tx1"/>
                </a:solidFill>
                <a:latin typeface="+mn-lt"/>
                <a:ea typeface="+mn-ea"/>
                <a:cs typeface="+mn-cs"/>
              </a:rPr>
              <a:t>Arg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Glu</a:t>
            </a:r>
            <a:r>
              <a:rPr lang="en-US" sz="1200" b="0" i="0" u="none" strike="noStrike" kern="1200" baseline="0" dirty="0" smtClean="0">
                <a:solidFill>
                  <a:schemeClr val="tx1"/>
                </a:solidFill>
                <a:latin typeface="+mn-lt"/>
                <a:ea typeface="+mn-ea"/>
                <a:cs typeface="+mn-cs"/>
              </a:rPr>
              <a:t>–Asp (RGD) motif is widely used by distinct pathogens to adhere to target cells in both animals and plants. (B) Lys and </a:t>
            </a:r>
            <a:r>
              <a:rPr lang="en-US" sz="1200" b="0" i="0" u="none" strike="noStrike" kern="1200" baseline="0" dirty="0" err="1" smtClean="0">
                <a:solidFill>
                  <a:schemeClr val="tx1"/>
                </a:solidFill>
                <a:latin typeface="+mn-lt"/>
                <a:ea typeface="+mn-ea"/>
                <a:cs typeface="+mn-cs"/>
              </a:rPr>
              <a:t>Arg</a:t>
            </a:r>
            <a:r>
              <a:rPr lang="en-US" sz="1200" b="0" i="0" u="none" strike="noStrike" kern="1200" baseline="0" dirty="0" smtClean="0">
                <a:solidFill>
                  <a:schemeClr val="tx1"/>
                </a:solidFill>
                <a:latin typeface="+mn-lt"/>
                <a:ea typeface="+mn-ea"/>
                <a:cs typeface="+mn-cs"/>
              </a:rPr>
              <a:t> (KR)-rich sequences are exploited by both </a:t>
            </a:r>
            <a:r>
              <a:rPr lang="en-US" sz="1200" b="0" i="0" u="none" strike="noStrike" kern="1200" baseline="0" dirty="0" err="1" smtClean="0">
                <a:solidFill>
                  <a:schemeClr val="tx1"/>
                </a:solidFill>
                <a:latin typeface="+mn-lt"/>
                <a:ea typeface="+mn-ea"/>
                <a:cs typeface="+mn-cs"/>
              </a:rPr>
              <a:t>Proteobacteria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Apicomplexa</a:t>
            </a:r>
            <a:r>
              <a:rPr lang="en-US" sz="1200" b="0" i="0" u="none" strike="noStrike" kern="1200" baseline="0" dirty="0" smtClean="0">
                <a:solidFill>
                  <a:schemeClr val="tx1"/>
                </a:solidFill>
                <a:latin typeface="+mn-lt"/>
                <a:ea typeface="+mn-ea"/>
                <a:cs typeface="+mn-cs"/>
              </a:rPr>
              <a:t> effectors for </a:t>
            </a:r>
            <a:r>
              <a:rPr lang="en-US" sz="1200" b="0" i="0" u="none" strike="noStrike" kern="1200" baseline="0" dirty="0" err="1" smtClean="0">
                <a:solidFill>
                  <a:schemeClr val="tx1"/>
                </a:solidFill>
                <a:latin typeface="+mn-lt"/>
                <a:ea typeface="+mn-ea"/>
                <a:cs typeface="+mn-cs"/>
              </a:rPr>
              <a:t>localisation</a:t>
            </a:r>
            <a:r>
              <a:rPr lang="en-US" sz="1200" b="0" i="0" u="none" strike="noStrike" kern="1200" baseline="0" dirty="0" smtClean="0">
                <a:solidFill>
                  <a:schemeClr val="tx1"/>
                </a:solidFill>
                <a:latin typeface="+mn-lt"/>
                <a:ea typeface="+mn-ea"/>
                <a:cs typeface="+mn-cs"/>
              </a:rPr>
              <a:t> in the host cell nucleus. (C) Mimicry of mitogen-activated protein kinase (MAPK)-docking motifs allows pathogens to modulate the host immune response. (D) </a:t>
            </a:r>
            <a:r>
              <a:rPr lang="en-US" sz="1200" b="0" i="0" u="none" strike="noStrike" kern="1200" baseline="0" dirty="0" err="1" smtClean="0">
                <a:solidFill>
                  <a:schemeClr val="tx1"/>
                </a:solidFill>
                <a:latin typeface="+mn-lt"/>
                <a:ea typeface="+mn-ea"/>
                <a:cs typeface="+mn-cs"/>
              </a:rPr>
              <a:t>PxxP</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RxxK</a:t>
            </a:r>
            <a:r>
              <a:rPr lang="en-US" sz="1200" b="0" i="0" u="none" strike="noStrike" kern="1200" baseline="0" dirty="0" smtClean="0">
                <a:solidFill>
                  <a:schemeClr val="tx1"/>
                </a:solidFill>
                <a:latin typeface="+mn-lt"/>
                <a:ea typeface="+mn-ea"/>
                <a:cs typeface="+mn-cs"/>
              </a:rPr>
              <a:t> motifs are used by various pathogens to subvert several </a:t>
            </a:r>
            <a:r>
              <a:rPr lang="en-US" sz="1200" b="0" i="0" u="none" strike="noStrike" kern="1200" baseline="0" dirty="0" err="1" smtClean="0">
                <a:solidFill>
                  <a:schemeClr val="tx1"/>
                </a:solidFill>
                <a:latin typeface="+mn-lt"/>
                <a:ea typeface="+mn-ea"/>
                <a:cs typeface="+mn-cs"/>
              </a:rPr>
              <a:t>signalling</a:t>
            </a:r>
            <a:r>
              <a:rPr lang="en-US" sz="1200" b="0" i="0" u="none" strike="noStrike" kern="1200" baseline="0" dirty="0" smtClean="0">
                <a:solidFill>
                  <a:schemeClr val="tx1"/>
                </a:solidFill>
                <a:latin typeface="+mn-lt"/>
                <a:ea typeface="+mn-ea"/>
                <a:cs typeface="+mn-cs"/>
              </a:rPr>
              <a:t> pathways </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43</a:t>
            </a:fld>
            <a:endParaRPr lang="en-US"/>
          </a:p>
        </p:txBody>
      </p:sp>
    </p:spTree>
    <p:extLst>
      <p:ext uri="{BB962C8B-B14F-4D97-AF65-F5344CB8AC3E}">
        <p14:creationId xmlns:p14="http://schemas.microsoft.com/office/powerpoint/2010/main" val="1559658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Mimicking both structure and sequence: The overall structure of the </a:t>
            </a:r>
            <a:r>
              <a:rPr lang="en-US" sz="1200" b="0" i="0" u="none" strike="noStrike" kern="1200" baseline="0" dirty="0" err="1" smtClean="0">
                <a:solidFill>
                  <a:schemeClr val="tx1"/>
                </a:solidFill>
                <a:latin typeface="+mn-lt"/>
                <a:ea typeface="+mn-ea"/>
                <a:cs typeface="+mn-cs"/>
              </a:rPr>
              <a:t>bac-terial</a:t>
            </a:r>
            <a:r>
              <a:rPr lang="en-US" sz="1200" b="0" i="0" u="none" strike="noStrike" kern="1200" baseline="0" dirty="0" smtClean="0">
                <a:solidFill>
                  <a:schemeClr val="tx1"/>
                </a:solidFill>
                <a:latin typeface="+mn-lt"/>
                <a:ea typeface="+mn-ea"/>
                <a:cs typeface="+mn-cs"/>
              </a:rPr>
              <a:t> TIR domains is very similar to human TIR domain structure. TLR and IL-1Rsignaling propagates to downstream trough TIR domain-containing proteins, </a:t>
            </a:r>
            <a:r>
              <a:rPr lang="en-US" sz="1200" b="0" i="0" u="none" strike="noStrike" kern="1200" baseline="0" dirty="0" err="1" smtClean="0">
                <a:solidFill>
                  <a:schemeClr val="tx1"/>
                </a:solidFill>
                <a:latin typeface="+mn-lt"/>
                <a:ea typeface="+mn-ea"/>
                <a:cs typeface="+mn-cs"/>
              </a:rPr>
              <a:t>suchas</a:t>
            </a:r>
            <a:r>
              <a:rPr lang="en-US" sz="1200" b="0" i="0" u="none" strike="noStrike" kern="1200" baseline="0" dirty="0" smtClean="0">
                <a:solidFill>
                  <a:schemeClr val="tx1"/>
                </a:solidFill>
                <a:latin typeface="+mn-lt"/>
                <a:ea typeface="+mn-ea"/>
                <a:cs typeface="+mn-cs"/>
              </a:rPr>
              <a:t> Mal, MyD88, TRAM, and TRIF. However, there are also endogenous and </a:t>
            </a:r>
            <a:r>
              <a:rPr lang="en-US" sz="1200" b="0" i="0" u="none" strike="noStrike" kern="1200" baseline="0" dirty="0" err="1" smtClean="0">
                <a:solidFill>
                  <a:schemeClr val="tx1"/>
                </a:solidFill>
                <a:latin typeface="+mn-lt"/>
                <a:ea typeface="+mn-ea"/>
                <a:cs typeface="+mn-cs"/>
              </a:rPr>
              <a:t>exoge</a:t>
            </a:r>
            <a:r>
              <a:rPr lang="en-US" sz="1200" b="0" i="0" u="none" strike="noStrike" kern="1200" baseline="0" dirty="0" smtClean="0">
                <a:solidFill>
                  <a:schemeClr val="tx1"/>
                </a:solidFill>
                <a:latin typeface="+mn-lt"/>
                <a:ea typeface="+mn-ea"/>
                <a:cs typeface="+mn-cs"/>
              </a:rPr>
              <a:t>-nous (pathogenic) TIR domain containing proteins that negatively regulate TLR andIL-1R signaling. The global structure of the pathogenic TIR domains is very </a:t>
            </a:r>
            <a:r>
              <a:rPr lang="en-US" sz="1200" b="0" i="0" u="none" strike="noStrike" kern="1200" baseline="0" dirty="0" err="1" smtClean="0">
                <a:solidFill>
                  <a:schemeClr val="tx1"/>
                </a:solidFill>
                <a:latin typeface="+mn-lt"/>
                <a:ea typeface="+mn-ea"/>
                <a:cs typeface="+mn-cs"/>
              </a:rPr>
              <a:t>similarto</a:t>
            </a:r>
            <a:r>
              <a:rPr lang="en-US" sz="1200" b="0" i="0" u="none" strike="noStrike" kern="1200" baseline="0" dirty="0" smtClean="0">
                <a:solidFill>
                  <a:schemeClr val="tx1"/>
                </a:solidFill>
                <a:latin typeface="+mn-lt"/>
                <a:ea typeface="+mn-ea"/>
                <a:cs typeface="+mn-cs"/>
              </a:rPr>
              <a:t> that of endogenous TIR domains. They have five central  -sheets, surrounded </a:t>
            </a:r>
            <a:r>
              <a:rPr lang="en-US" sz="1200" b="0" i="0" u="none" strike="noStrike" kern="1200" baseline="0" dirty="0" err="1" smtClean="0">
                <a:solidFill>
                  <a:schemeClr val="tx1"/>
                </a:solidFill>
                <a:latin typeface="+mn-lt"/>
                <a:ea typeface="+mn-ea"/>
                <a:cs typeface="+mn-cs"/>
              </a:rPr>
              <a:t>byhelices</a:t>
            </a:r>
            <a:r>
              <a:rPr lang="en-US" sz="1200" b="0" i="0" u="none" strike="noStrike" kern="1200" baseline="0" dirty="0" smtClean="0">
                <a:solidFill>
                  <a:schemeClr val="tx1"/>
                </a:solidFill>
                <a:latin typeface="+mn-lt"/>
                <a:ea typeface="+mn-ea"/>
                <a:cs typeface="+mn-cs"/>
              </a:rPr>
              <a:t>. Therefore, they compete the host partners to bind to TLRs, IL-1R or </a:t>
            </a:r>
            <a:r>
              <a:rPr lang="en-US" sz="1200" b="0" i="0" u="none" strike="noStrike" kern="1200" baseline="0" dirty="0" err="1" smtClean="0">
                <a:solidFill>
                  <a:schemeClr val="tx1"/>
                </a:solidFill>
                <a:latin typeface="+mn-lt"/>
                <a:ea typeface="+mn-ea"/>
                <a:cs typeface="+mn-cs"/>
              </a:rPr>
              <a:t>otherTIR</a:t>
            </a:r>
            <a:r>
              <a:rPr lang="en-US" sz="1200" b="0" i="0" u="none" strike="noStrike" kern="1200" baseline="0" dirty="0" smtClean="0">
                <a:solidFill>
                  <a:schemeClr val="tx1"/>
                </a:solidFill>
                <a:latin typeface="+mn-lt"/>
                <a:ea typeface="+mn-ea"/>
                <a:cs typeface="+mn-cs"/>
              </a:rPr>
              <a:t> domain containing proteins in the downstream and hence impair the </a:t>
            </a:r>
            <a:r>
              <a:rPr lang="en-US" sz="1200" b="0" i="0" u="none" strike="noStrike" kern="1200" baseline="0" dirty="0" err="1" smtClean="0">
                <a:solidFill>
                  <a:schemeClr val="tx1"/>
                </a:solidFill>
                <a:latin typeface="+mn-lt"/>
                <a:ea typeface="+mn-ea"/>
                <a:cs typeface="+mn-cs"/>
              </a:rPr>
              <a:t>formationlarge</a:t>
            </a:r>
            <a:r>
              <a:rPr lang="en-US" sz="1200" b="0" i="0" u="none" strike="noStrike" kern="1200" baseline="0" dirty="0" smtClean="0">
                <a:solidFill>
                  <a:schemeClr val="tx1"/>
                </a:solidFill>
                <a:latin typeface="+mn-lt"/>
                <a:ea typeface="+mn-ea"/>
                <a:cs typeface="+mn-cs"/>
              </a:rPr>
              <a:t> signaling complexes. The TIR domain of </a:t>
            </a:r>
            <a:r>
              <a:rPr lang="en-US" sz="1200" b="0" i="0" u="none" strike="noStrike" kern="1200" baseline="0" dirty="0" err="1" smtClean="0">
                <a:solidFill>
                  <a:schemeClr val="tx1"/>
                </a:solidFill>
                <a:latin typeface="+mn-lt"/>
                <a:ea typeface="+mn-ea"/>
                <a:cs typeface="+mn-cs"/>
              </a:rPr>
              <a:t>Paracoccus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denitrificans</a:t>
            </a:r>
            <a:r>
              <a:rPr lang="en-US" sz="1200" b="0" i="0" u="none" strike="noStrike" kern="1200" baseline="0" dirty="0" smtClean="0">
                <a:solidFill>
                  <a:schemeClr val="tx1"/>
                </a:solidFill>
                <a:latin typeface="+mn-lt"/>
                <a:ea typeface="+mn-ea"/>
                <a:cs typeface="+mn-cs"/>
              </a:rPr>
              <a:t> (3h16 </a:t>
            </a:r>
            <a:r>
              <a:rPr lang="en-US" sz="1200" b="0" i="0" u="none" strike="noStrike" kern="1200" baseline="0" dirty="0" err="1" smtClean="0">
                <a:solidFill>
                  <a:schemeClr val="tx1"/>
                </a:solidFill>
                <a:latin typeface="+mn-lt"/>
                <a:ea typeface="+mn-ea"/>
                <a:cs typeface="+mn-cs"/>
              </a:rPr>
              <a:t>D.pdb</a:t>
            </a:r>
            <a:r>
              <a:rPr lang="en-US" sz="1200" b="0" i="0" u="none" strike="noStrike" kern="1200" baseline="0" dirty="0" smtClean="0">
                <a:solidFill>
                  <a:schemeClr val="tx1"/>
                </a:solidFill>
                <a:latin typeface="+mn-lt"/>
                <a:ea typeface="+mn-ea"/>
                <a:cs typeface="+mn-cs"/>
              </a:rPr>
              <a:t>)is shown in cyan, </a:t>
            </a:r>
            <a:r>
              <a:rPr lang="en-US" sz="1200" b="0" i="0" u="none" strike="noStrike" kern="1200" baseline="0" dirty="0" err="1" smtClean="0">
                <a:solidFill>
                  <a:schemeClr val="tx1"/>
                </a:solidFill>
                <a:latin typeface="+mn-lt"/>
                <a:ea typeface="+mn-ea"/>
                <a:cs typeface="+mn-cs"/>
              </a:rPr>
              <a:t>TcpB</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Brucella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melitensis</a:t>
            </a:r>
            <a:r>
              <a:rPr lang="en-US" sz="1200" b="0" i="0" u="none" strike="noStrike" kern="1200" baseline="0" dirty="0" smtClean="0">
                <a:solidFill>
                  <a:schemeClr val="tx1"/>
                </a:solidFill>
                <a:latin typeface="+mn-lt"/>
                <a:ea typeface="+mn-ea"/>
                <a:cs typeface="+mn-cs"/>
              </a:rPr>
              <a:t> (4c7m </a:t>
            </a:r>
            <a:r>
              <a:rPr lang="en-US" sz="1200" b="0" i="0" u="none" strike="noStrike" kern="1200" baseline="0" dirty="0" err="1" smtClean="0">
                <a:solidFill>
                  <a:schemeClr val="tx1"/>
                </a:solidFill>
                <a:latin typeface="+mn-lt"/>
                <a:ea typeface="+mn-ea"/>
                <a:cs typeface="+mn-cs"/>
              </a:rPr>
              <a:t>C.pdb</a:t>
            </a:r>
            <a:r>
              <a:rPr lang="en-US" sz="1200" b="0" i="0" u="none" strike="noStrike" kern="1200" baseline="0" dirty="0" smtClean="0">
                <a:solidFill>
                  <a:schemeClr val="tx1"/>
                </a:solidFill>
                <a:latin typeface="+mn-lt"/>
                <a:ea typeface="+mn-ea"/>
                <a:cs typeface="+mn-cs"/>
              </a:rPr>
              <a:t>) in dark blue and </a:t>
            </a:r>
            <a:r>
              <a:rPr lang="en-US" sz="1200" b="0" i="0" u="none" strike="noStrike" kern="1200" baseline="0" dirty="0" err="1" smtClean="0">
                <a:solidFill>
                  <a:schemeClr val="tx1"/>
                </a:solidFill>
                <a:latin typeface="+mn-lt"/>
                <a:ea typeface="+mn-ea"/>
                <a:cs typeface="+mn-cs"/>
              </a:rPr>
              <a:t>humanMal</a:t>
            </a:r>
            <a:r>
              <a:rPr lang="en-US" sz="1200" b="0" i="0" u="none" strike="noStrike" kern="1200" baseline="0" dirty="0" smtClean="0">
                <a:solidFill>
                  <a:schemeClr val="tx1"/>
                </a:solidFill>
                <a:latin typeface="+mn-lt"/>
                <a:ea typeface="+mn-ea"/>
                <a:cs typeface="+mn-cs"/>
              </a:rPr>
              <a:t> protein (3ub4 </a:t>
            </a:r>
            <a:r>
              <a:rPr lang="en-US" sz="1200" b="0" i="0" u="none" strike="noStrike" kern="1200" baseline="0" dirty="0" err="1" smtClean="0">
                <a:solidFill>
                  <a:schemeClr val="tx1"/>
                </a:solidFill>
                <a:latin typeface="+mn-lt"/>
                <a:ea typeface="+mn-ea"/>
                <a:cs typeface="+mn-cs"/>
              </a:rPr>
              <a:t>A.pdb</a:t>
            </a:r>
            <a:r>
              <a:rPr lang="en-US" sz="1200" b="0" i="0" u="none" strike="noStrike" kern="1200" baseline="0" dirty="0" smtClean="0">
                <a:solidFill>
                  <a:schemeClr val="tx1"/>
                </a:solidFill>
                <a:latin typeface="+mn-lt"/>
                <a:ea typeface="+mn-ea"/>
                <a:cs typeface="+mn-cs"/>
              </a:rPr>
              <a:t>) in pink.</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44</a:t>
            </a:fld>
            <a:endParaRPr lang="en-US"/>
          </a:p>
        </p:txBody>
      </p:sp>
    </p:spTree>
    <p:extLst>
      <p:ext uri="{BB962C8B-B14F-4D97-AF65-F5344CB8AC3E}">
        <p14:creationId xmlns:p14="http://schemas.microsoft.com/office/powerpoint/2010/main" val="1503486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Structural similarity with very low sequence similarity: Pathogens mimic the structure and interactions of human </a:t>
            </a:r>
            <a:r>
              <a:rPr lang="en-US" sz="1200" b="0" i="0" u="none" strike="noStrike" kern="1200" baseline="0" dirty="0" err="1" smtClean="0">
                <a:solidFill>
                  <a:schemeClr val="tx1"/>
                </a:solidFill>
                <a:latin typeface="+mn-lt"/>
                <a:ea typeface="+mn-ea"/>
                <a:cs typeface="+mn-cs"/>
              </a:rPr>
              <a:t>chemokines</a:t>
            </a:r>
            <a:r>
              <a:rPr lang="en-US" sz="1200" b="0" i="0" u="none" strike="noStrike" kern="1200" baseline="0" dirty="0" smtClean="0">
                <a:solidFill>
                  <a:schemeClr val="tx1"/>
                </a:solidFill>
                <a:latin typeface="+mn-lt"/>
                <a:ea typeface="+mn-ea"/>
                <a:cs typeface="+mn-cs"/>
              </a:rPr>
              <a:t> and chemokine receptors. The </a:t>
            </a:r>
            <a:r>
              <a:rPr lang="en-US" sz="1200" b="0" i="0" u="none" strike="noStrike" kern="1200" baseline="0" dirty="0" err="1" smtClean="0">
                <a:solidFill>
                  <a:schemeClr val="tx1"/>
                </a:solidFill>
                <a:latin typeface="+mn-lt"/>
                <a:ea typeface="+mn-ea"/>
                <a:cs typeface="+mn-cs"/>
              </a:rPr>
              <a:t>viralproteins</a:t>
            </a:r>
            <a:r>
              <a:rPr lang="en-US" sz="1200" b="0" i="0" u="none" strike="noStrike" kern="1200" baseline="0" dirty="0" smtClean="0">
                <a:solidFill>
                  <a:schemeClr val="tx1"/>
                </a:solidFill>
                <a:latin typeface="+mn-lt"/>
                <a:ea typeface="+mn-ea"/>
                <a:cs typeface="+mn-cs"/>
              </a:rPr>
              <a:t> (pink) mimic both the structures and the interactions of their human counterparts (grey), although they have very low sequence similarity. These viral </a:t>
            </a:r>
            <a:r>
              <a:rPr lang="en-US" sz="1200" b="0" i="0" u="none" strike="noStrike" kern="1200" baseline="0" dirty="0" err="1" smtClean="0">
                <a:solidFill>
                  <a:schemeClr val="tx1"/>
                </a:solidFill>
                <a:latin typeface="+mn-lt"/>
                <a:ea typeface="+mn-ea"/>
                <a:cs typeface="+mn-cs"/>
              </a:rPr>
              <a:t>proteinscan</a:t>
            </a:r>
            <a:r>
              <a:rPr lang="en-US" sz="1200" b="0" i="0" u="none" strike="noStrike" kern="1200" baseline="0" dirty="0" smtClean="0">
                <a:solidFill>
                  <a:schemeClr val="tx1"/>
                </a:solidFill>
                <a:latin typeface="+mn-lt"/>
                <a:ea typeface="+mn-ea"/>
                <a:cs typeface="+mn-cs"/>
              </a:rPr>
              <a:t> bind to several </a:t>
            </a:r>
            <a:r>
              <a:rPr lang="en-US" sz="1200" b="0" i="0" u="none" strike="noStrike" kern="1200" baseline="0" dirty="0" err="1" smtClean="0">
                <a:solidFill>
                  <a:schemeClr val="tx1"/>
                </a:solidFill>
                <a:latin typeface="+mn-lt"/>
                <a:ea typeface="+mn-ea"/>
                <a:cs typeface="+mn-cs"/>
              </a:rPr>
              <a:t>chemokines</a:t>
            </a:r>
            <a:r>
              <a:rPr lang="en-US" sz="1200" b="0" i="0" u="none" strike="noStrike" kern="1200" baseline="0" dirty="0" smtClean="0">
                <a:solidFill>
                  <a:schemeClr val="tx1"/>
                </a:solidFill>
                <a:latin typeface="+mn-lt"/>
                <a:ea typeface="+mn-ea"/>
                <a:cs typeface="+mn-cs"/>
              </a:rPr>
              <a:t> and chemokine receptors. While </a:t>
            </a:r>
            <a:r>
              <a:rPr lang="en-US" sz="1200" b="0" i="0" u="none" strike="noStrike" kern="1200" baseline="0" dirty="0" err="1" smtClean="0">
                <a:solidFill>
                  <a:schemeClr val="tx1"/>
                </a:solidFill>
                <a:latin typeface="+mn-lt"/>
                <a:ea typeface="+mn-ea"/>
                <a:cs typeface="+mn-cs"/>
              </a:rPr>
              <a:t>vMIP</a:t>
            </a:r>
            <a:r>
              <a:rPr lang="en-US" sz="1200" b="0" i="0" u="none" strike="noStrike" kern="1200" baseline="0" dirty="0" smtClean="0">
                <a:solidFill>
                  <a:schemeClr val="tx1"/>
                </a:solidFill>
                <a:latin typeface="+mn-lt"/>
                <a:ea typeface="+mn-ea"/>
                <a:cs typeface="+mn-cs"/>
              </a:rPr>
              <a:t>-II binding inhibits signaling through many human chemokine receptors, US28 is persistently </a:t>
            </a:r>
            <a:r>
              <a:rPr lang="en-US" sz="1200" b="0" i="0" u="none" strike="noStrike" kern="1200" baseline="0" dirty="0" err="1" smtClean="0">
                <a:solidFill>
                  <a:schemeClr val="tx1"/>
                </a:solidFill>
                <a:latin typeface="+mn-lt"/>
                <a:ea typeface="+mn-ea"/>
                <a:cs typeface="+mn-cs"/>
              </a:rPr>
              <a:t>activein</a:t>
            </a:r>
            <a:r>
              <a:rPr lang="en-US" sz="1200" b="0" i="0" u="none" strike="noStrike" kern="1200" baseline="0" dirty="0" smtClean="0">
                <a:solidFill>
                  <a:schemeClr val="tx1"/>
                </a:solidFill>
                <a:latin typeface="+mn-lt"/>
                <a:ea typeface="+mn-ea"/>
                <a:cs typeface="+mn-cs"/>
              </a:rPr>
              <a:t> a ligand-independent way. The constitutive activation of US28 increases the pathogenicity and </a:t>
            </a:r>
            <a:r>
              <a:rPr lang="en-US" sz="1200" b="0" i="0" u="none" strike="noStrike" kern="1200" baseline="0" dirty="0" err="1" smtClean="0">
                <a:solidFill>
                  <a:schemeClr val="tx1"/>
                </a:solidFill>
                <a:latin typeface="+mn-lt"/>
                <a:ea typeface="+mn-ea"/>
                <a:cs typeface="+mn-cs"/>
              </a:rPr>
              <a:t>oncomodulatory</a:t>
            </a:r>
            <a:r>
              <a:rPr lang="en-US" sz="1200" b="0" i="0" u="none" strike="noStrike" kern="1200" baseline="0" dirty="0" smtClean="0">
                <a:solidFill>
                  <a:schemeClr val="tx1"/>
                </a:solidFill>
                <a:latin typeface="+mn-lt"/>
                <a:ea typeface="+mn-ea"/>
                <a:cs typeface="+mn-cs"/>
              </a:rPr>
              <a:t> function of the virus [47]. (a) The crystal structure of </a:t>
            </a:r>
            <a:r>
              <a:rPr lang="en-US" sz="1200" b="0" i="0" u="none" strike="noStrike" kern="1200" baseline="0" dirty="0" err="1" smtClean="0">
                <a:solidFill>
                  <a:schemeClr val="tx1"/>
                </a:solidFill>
                <a:latin typeface="+mn-lt"/>
                <a:ea typeface="+mn-ea"/>
                <a:cs typeface="+mn-cs"/>
              </a:rPr>
              <a:t>aviral</a:t>
            </a:r>
            <a:r>
              <a:rPr lang="en-US" sz="1200" b="0" i="0" u="none" strike="noStrike" kern="1200" baseline="0" dirty="0" smtClean="0">
                <a:solidFill>
                  <a:schemeClr val="tx1"/>
                </a:solidFill>
                <a:latin typeface="+mn-lt"/>
                <a:ea typeface="+mn-ea"/>
                <a:cs typeface="+mn-cs"/>
              </a:rPr>
              <a:t> chemokine </a:t>
            </a:r>
            <a:r>
              <a:rPr lang="en-US" sz="1200" b="0" i="0" u="none" strike="noStrike" kern="1200" baseline="0" dirty="0" err="1" smtClean="0">
                <a:solidFill>
                  <a:schemeClr val="tx1"/>
                </a:solidFill>
                <a:latin typeface="+mn-lt"/>
                <a:ea typeface="+mn-ea"/>
                <a:cs typeface="+mn-cs"/>
              </a:rPr>
              <a:t>vMIP</a:t>
            </a:r>
            <a:r>
              <a:rPr lang="en-US" sz="1200" b="0" i="0" u="none" strike="noStrike" kern="1200" baseline="0" dirty="0" smtClean="0">
                <a:solidFill>
                  <a:schemeClr val="tx1"/>
                </a:solidFill>
                <a:latin typeface="+mn-lt"/>
                <a:ea typeface="+mn-ea"/>
                <a:cs typeface="+mn-cs"/>
              </a:rPr>
              <a:t>-II, interacting with a human chemokine receptor CXCR4 (4rws.pdb). (b) The crystal structure of a viral chemokine receptor US28, bound to a </a:t>
            </a:r>
            <a:r>
              <a:rPr lang="en-US" sz="1200" b="0" i="0" u="none" strike="noStrike" kern="1200" baseline="0" dirty="0" err="1" smtClean="0">
                <a:solidFill>
                  <a:schemeClr val="tx1"/>
                </a:solidFill>
                <a:latin typeface="+mn-lt"/>
                <a:ea typeface="+mn-ea"/>
                <a:cs typeface="+mn-cs"/>
              </a:rPr>
              <a:t>humanchemokine</a:t>
            </a:r>
            <a:r>
              <a:rPr lang="en-US" sz="1200" b="0" i="0" u="none" strike="noStrike" kern="1200" baseline="0" dirty="0" smtClean="0">
                <a:solidFill>
                  <a:schemeClr val="tx1"/>
                </a:solidFill>
                <a:latin typeface="+mn-lt"/>
                <a:ea typeface="+mn-ea"/>
                <a:cs typeface="+mn-cs"/>
              </a:rPr>
              <a:t> CX3CL1 (4xt1.pdb).</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45</a:t>
            </a:fld>
            <a:endParaRPr lang="en-US"/>
          </a:p>
        </p:txBody>
      </p:sp>
    </p:spTree>
    <p:extLst>
      <p:ext uri="{BB962C8B-B14F-4D97-AF65-F5344CB8AC3E}">
        <p14:creationId xmlns:p14="http://schemas.microsoft.com/office/powerpoint/2010/main" val="924745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Moraxella </a:t>
            </a:r>
            <a:r>
              <a:rPr lang="en-US" dirty="0" err="1" smtClean="0"/>
              <a:t>catarrhalis</a:t>
            </a:r>
            <a:r>
              <a:rPr lang="en-US" dirty="0" smtClean="0"/>
              <a:t> and Neisseria </a:t>
            </a:r>
            <a:r>
              <a:rPr lang="en-US" dirty="0" err="1" smtClean="0"/>
              <a:t>meningitidis</a:t>
            </a:r>
            <a:r>
              <a:rPr lang="en-US" dirty="0" smtClean="0"/>
              <a:t> use specific virulence proteins to activate </a:t>
            </a:r>
            <a:r>
              <a:rPr lang="en-US" dirty="0" err="1" smtClean="0"/>
              <a:t>carcinoembryonic</a:t>
            </a:r>
            <a:r>
              <a:rPr lang="en-US" dirty="0" smtClean="0"/>
              <a:t> antigen-related cell adhesion molecule 1 (CEACAM1), which co-associates with and inhibits Toll-like receptor 2 (TLR2) </a:t>
            </a:r>
            <a:r>
              <a:rPr lang="en-US" dirty="0" err="1" smtClean="0"/>
              <a:t>signalling</a:t>
            </a:r>
            <a:r>
              <a:rPr lang="en-US" dirty="0" smtClean="0"/>
              <a:t>. The underlying crosstalk involves phosphorylation of the CEACAM1 </a:t>
            </a:r>
            <a:r>
              <a:rPr lang="en-US" dirty="0" err="1" smtClean="0"/>
              <a:t>immunoreceptor</a:t>
            </a:r>
            <a:r>
              <a:rPr lang="en-US" dirty="0" smtClean="0"/>
              <a:t> tyrosine-based inhibitory motif (ITIM), which recruits SH2 domain-containing protein tyrosine phosphatase 1 (SHP1; also known as PTPN6); this suppresses the phosphorylation of </a:t>
            </a:r>
            <a:r>
              <a:rPr lang="en-US" dirty="0" err="1" smtClean="0"/>
              <a:t>phosphoinositide</a:t>
            </a:r>
            <a:r>
              <a:rPr lang="en-US" dirty="0" smtClean="0"/>
              <a:t> 3-kinase (PI3K) and downstream activation of the AKT-mediated pro-inflammatory pathway. b | Serotypes of Group B Streptococcus (GBS) bind </a:t>
            </a:r>
            <a:r>
              <a:rPr lang="en-US" dirty="0" err="1" smtClean="0"/>
              <a:t>sialic</a:t>
            </a:r>
            <a:r>
              <a:rPr lang="en-US" dirty="0" smtClean="0"/>
              <a:t> acid-binding immunoglobulin-like </a:t>
            </a:r>
            <a:r>
              <a:rPr lang="en-US" dirty="0" err="1" smtClean="0"/>
              <a:t>lectins</a:t>
            </a:r>
            <a:r>
              <a:rPr lang="en-US" dirty="0" smtClean="0"/>
              <a:t> (</a:t>
            </a:r>
            <a:r>
              <a:rPr lang="en-US" dirty="0" err="1" smtClean="0"/>
              <a:t>Siglecs</a:t>
            </a:r>
            <a:r>
              <a:rPr lang="en-US" dirty="0" smtClean="0"/>
              <a:t>), either through molecular mimicry of host </a:t>
            </a:r>
            <a:r>
              <a:rPr lang="en-US" dirty="0" err="1" smtClean="0"/>
              <a:t>sialylated</a:t>
            </a:r>
            <a:r>
              <a:rPr lang="en-US" dirty="0" smtClean="0"/>
              <a:t> </a:t>
            </a:r>
            <a:r>
              <a:rPr lang="en-US" dirty="0" err="1" smtClean="0"/>
              <a:t>glycans</a:t>
            </a:r>
            <a:r>
              <a:rPr lang="en-US" dirty="0" smtClean="0"/>
              <a:t> or through a cell wall-anchored protein. The activation of ITIM-bearing Siglec-5 or Siglec-9 by GBS activates inhibitory SHP2 (also known as PTPN11)-dependent signals that interfere with TLR-mediated cellular activation and antimicrobial functions. c | Staphylococcus </a:t>
            </a:r>
            <a:r>
              <a:rPr lang="en-US" dirty="0" err="1" smtClean="0"/>
              <a:t>aureus</a:t>
            </a:r>
            <a:r>
              <a:rPr lang="en-US" dirty="0" smtClean="0"/>
              <a:t> uses the ITIM-containing paired immunoglobulin-like receptor B (PIRB) to crosstalk with and inhibit the TLR2-induced inflammatory response, possibly by inhibiting the PI3K–AKT pathway. d | Human cytomegalovirus (HCMV) expresses an MHC class I homologue, UL18, which interacts with immunoglobulin-like transcript 2 (ILT2; also known as LIR1) and activates ITIM-dependent and SHP1-mediated </a:t>
            </a:r>
            <a:r>
              <a:rPr lang="en-US" dirty="0" err="1" smtClean="0"/>
              <a:t>signalling</a:t>
            </a:r>
            <a:r>
              <a:rPr lang="en-US" dirty="0" smtClean="0"/>
              <a:t>. This inhibits natural killer (NK) cell activating receptors, such as the NK group 2, member C (NKG2C)–CD94 complex, and interferes with NK cell-mediated cytolysis of the HCMV-infected cell. e | Upon activation by viruses, the ITIM-bearing DC </a:t>
            </a:r>
            <a:r>
              <a:rPr lang="en-US" dirty="0" err="1" smtClean="0"/>
              <a:t>immunoreceptor</a:t>
            </a:r>
            <a:r>
              <a:rPr lang="en-US" dirty="0" smtClean="0"/>
              <a:t> (DCIR; also known as CLEC4A) becomes internalized into endosomes and inhibits </a:t>
            </a:r>
            <a:r>
              <a:rPr lang="en-US" dirty="0" err="1" smtClean="0"/>
              <a:t>endosomal</a:t>
            </a:r>
            <a:r>
              <a:rPr lang="en-US" dirty="0" smtClean="0"/>
              <a:t> TLR </a:t>
            </a:r>
            <a:r>
              <a:rPr lang="en-US" dirty="0" err="1" smtClean="0"/>
              <a:t>signalling</a:t>
            </a:r>
            <a:r>
              <a:rPr lang="en-US" dirty="0" smtClean="0"/>
              <a:t> — specifically, it inhibits production of TLR8-induced interleukin-12 (IL-12) and TLR9-induced interferon-α (IFNα) in conventional and </a:t>
            </a:r>
            <a:r>
              <a:rPr lang="en-US" dirty="0" err="1" smtClean="0"/>
              <a:t>plasmacytoid</a:t>
            </a:r>
            <a:r>
              <a:rPr lang="en-US" dirty="0" smtClean="0"/>
              <a:t> dendritic cells, respectively. f | Escherichia coli evades macrophage receptor with collagenous structure (MARCO)-dependent phagocytic killing through inhibitory crosstalk with </a:t>
            </a:r>
            <a:r>
              <a:rPr lang="en-US" dirty="0" err="1" smtClean="0"/>
              <a:t>Fcγ</a:t>
            </a:r>
            <a:r>
              <a:rPr lang="en-US" dirty="0" smtClean="0"/>
              <a:t> receptor III (</a:t>
            </a:r>
            <a:r>
              <a:rPr lang="en-US" dirty="0" err="1" smtClean="0"/>
              <a:t>FcγRIII</a:t>
            </a:r>
            <a:r>
              <a:rPr lang="en-US" dirty="0" smtClean="0"/>
              <a:t>; also known as CD16). Specifically, non-opsonized E. coli binds with low affinity to </a:t>
            </a:r>
            <a:r>
              <a:rPr lang="en-US" dirty="0" err="1" smtClean="0"/>
              <a:t>FcγRIII</a:t>
            </a:r>
            <a:r>
              <a:rPr lang="en-US" dirty="0" smtClean="0"/>
              <a:t> and induces partial phosphorylation of the </a:t>
            </a:r>
            <a:r>
              <a:rPr lang="en-US" dirty="0" err="1" smtClean="0"/>
              <a:t>FcR</a:t>
            </a:r>
            <a:r>
              <a:rPr lang="en-US" dirty="0" smtClean="0"/>
              <a:t> common </a:t>
            </a:r>
            <a:r>
              <a:rPr lang="en-US" dirty="0" err="1" smtClean="0"/>
              <a:t>γ</a:t>
            </a:r>
            <a:r>
              <a:rPr lang="en-US" dirty="0" smtClean="0"/>
              <a:t>-chain (</a:t>
            </a:r>
            <a:r>
              <a:rPr lang="en-US" dirty="0" err="1" smtClean="0"/>
              <a:t>FcRγ</a:t>
            </a:r>
            <a:r>
              <a:rPr lang="en-US" dirty="0" smtClean="0"/>
              <a:t>) ITAM (</a:t>
            </a:r>
            <a:r>
              <a:rPr lang="en-US" dirty="0" err="1" smtClean="0"/>
              <a:t>ITAMi</a:t>
            </a:r>
            <a:r>
              <a:rPr lang="en-US" dirty="0" smtClean="0"/>
              <a:t>), leading to weak mobilization of spleen tyrosine kinase (SYK) but strong recruitment of SHP1. SHP1 dephosphorylates PI3K and impairs MARCO-dependent phagocytosis. TNF, </a:t>
            </a:r>
            <a:r>
              <a:rPr lang="en-US" dirty="0" err="1" smtClean="0"/>
              <a:t>tumour</a:t>
            </a:r>
            <a:r>
              <a:rPr lang="en-US" dirty="0" smtClean="0"/>
              <a:t> necrosis factor. a | The indicated pathogens express mannose-containing ligands that bind DC-specific ICAM3-grabbing non-integrin (DC-SIGN; also known as CD209) and induce crosstalk with Toll-like receptors (TLRs) through RAF1. Induction of RAF1 </a:t>
            </a:r>
            <a:r>
              <a:rPr lang="en-US" dirty="0" err="1" smtClean="0"/>
              <a:t>signalling</a:t>
            </a:r>
            <a:r>
              <a:rPr lang="en-US" dirty="0" smtClean="0"/>
              <a:t> involves the participation of the LSP1–KSR1–CNK scaffolding complex and upstream activators (LARG, RAS and RHOA), and this pathway then mediates the phosphorylation and acetylation of TLR-activated nuclear factor-</a:t>
            </a:r>
            <a:r>
              <a:rPr lang="en-US" dirty="0" err="1" smtClean="0"/>
              <a:t>κB</a:t>
            </a:r>
            <a:r>
              <a:rPr lang="en-US" dirty="0" smtClean="0"/>
              <a:t> (NF-</a:t>
            </a:r>
            <a:r>
              <a:rPr lang="en-US" dirty="0" err="1" smtClean="0"/>
              <a:t>κB</a:t>
            </a:r>
            <a:r>
              <a:rPr lang="en-US" dirty="0" smtClean="0"/>
              <a:t>) p65 subunit. This results in increased transcription of the interleukin-10 (IL10), IL12A and IL12B genes owing to the enhanced DNA-binding affinity and transcriptional activity of acetylated p65. b | Helicobacter pylori binds DC-SIGN through </a:t>
            </a:r>
            <a:r>
              <a:rPr lang="en-US" dirty="0" err="1" smtClean="0"/>
              <a:t>fucose</a:t>
            </a:r>
            <a:r>
              <a:rPr lang="en-US" dirty="0" smtClean="0"/>
              <a:t>-containing lipopolysaccharide Lewis antigens and activates leukocyte-specific protein 1 (LSP1)-dependent (but RAF1-independent) </a:t>
            </a:r>
            <a:r>
              <a:rPr lang="en-US" dirty="0" err="1" smtClean="0"/>
              <a:t>signalling</a:t>
            </a:r>
            <a:r>
              <a:rPr lang="en-US" dirty="0" smtClean="0"/>
              <a:t>, leading to increased IL-10 production, decreased IL-12 production and the inhibition of T helper 1 (T</a:t>
            </a:r>
            <a:r>
              <a:rPr lang="en-US" baseline="-25000" dirty="0" smtClean="0"/>
              <a:t>H</a:t>
            </a:r>
            <a:r>
              <a:rPr lang="en-US" dirty="0" smtClean="0"/>
              <a:t>1) cell development</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46</a:t>
            </a:fld>
            <a:endParaRPr lang="en-US"/>
          </a:p>
        </p:txBody>
      </p:sp>
    </p:spTree>
    <p:extLst>
      <p:ext uri="{BB962C8B-B14F-4D97-AF65-F5344CB8AC3E}">
        <p14:creationId xmlns:p14="http://schemas.microsoft.com/office/powerpoint/2010/main" val="1591435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47</a:t>
            </a:fld>
            <a:endParaRPr lang="en-US"/>
          </a:p>
        </p:txBody>
      </p:sp>
    </p:spTree>
    <p:extLst>
      <p:ext uri="{BB962C8B-B14F-4D97-AF65-F5344CB8AC3E}">
        <p14:creationId xmlns:p14="http://schemas.microsoft.com/office/powerpoint/2010/main" val="722089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sz="1600" b="1" dirty="0" smtClean="0"/>
              <a:t>The crosstalk between Toll-like receptors (TLRs) and </a:t>
            </a:r>
            <a:r>
              <a:rPr lang="en-US" sz="1600" b="1" dirty="0" err="1" smtClean="0"/>
              <a:t>anaphylatoxin</a:t>
            </a:r>
            <a:r>
              <a:rPr lang="en-US" sz="1600" b="1" dirty="0" smtClean="0"/>
              <a:t> receptors (particularly C5a receptor (C5aR)) or other complement receptors (such as complement receptor </a:t>
            </a:r>
            <a:r>
              <a:rPr lang="en-US" dirty="0" smtClean="0"/>
              <a:t>3 (CR3; also known as αMβ2 integrin or CD11b–CD18), gC1q receptor (gC1qR) and CD46) selectively inhibits the induction of interleukin-12 (IL-12) production. Relatively little is known regarding the pathways that mediate this selective inhibition; </a:t>
            </a:r>
            <a:r>
              <a:rPr lang="en-US" dirty="0" err="1" smtClean="0"/>
              <a:t>signalling</a:t>
            </a:r>
            <a:r>
              <a:rPr lang="en-US" dirty="0" smtClean="0"/>
              <a:t> molecules that have been implicated, such as extracellular signal-regulated kinase 1 (ERK1), ERK2 and </a:t>
            </a:r>
            <a:r>
              <a:rPr lang="en-US" dirty="0" err="1" smtClean="0"/>
              <a:t>phosphoinositide</a:t>
            </a:r>
            <a:r>
              <a:rPr lang="en-US" dirty="0" smtClean="0"/>
              <a:t> 3-kinase (PI3K), are shown downstream of the corresponding receptors. At least for ERK1 and ERK2, the selectivity of IL-12 inhibition is attributed to the suppression of a crucial transcription factor, interferon regulatory factor 1 (IRF1). Post-transcriptional mechanisms might also contribute to IL-12 inhibition. Activation of the complement receptors by their natural ligands might have a homeostatic function, and this is also a possibility for other innate immune receptors (such as CD36, mannose receptor and CD150 (also known as SLAM)) that share the ability to </a:t>
            </a:r>
            <a:r>
              <a:rPr lang="en-US" dirty="0" err="1" smtClean="0"/>
              <a:t>downregulate</a:t>
            </a:r>
            <a:r>
              <a:rPr lang="en-US" dirty="0" smtClean="0"/>
              <a:t> IL-12 production. However, these same receptors can be activated by bacterial, viral or parasitic pathogens, which can thereby </a:t>
            </a:r>
            <a:r>
              <a:rPr lang="en-US" dirty="0" err="1" smtClean="0"/>
              <a:t>downregulate</a:t>
            </a:r>
            <a:r>
              <a:rPr lang="en-US" dirty="0" smtClean="0"/>
              <a:t> TLR-induced IL-12 production to interfere with host </a:t>
            </a:r>
            <a:r>
              <a:rPr lang="en-US" dirty="0" err="1" smtClean="0"/>
              <a:t>defences</a:t>
            </a:r>
            <a:r>
              <a:rPr lang="en-US" dirty="0" smtClean="0"/>
              <a:t> (such as the inhibition of T helper 1 (T</a:t>
            </a:r>
            <a:r>
              <a:rPr lang="en-US" baseline="-25000" dirty="0" smtClean="0"/>
              <a:t>H</a:t>
            </a:r>
            <a:r>
              <a:rPr lang="en-US" dirty="0" smtClean="0"/>
              <a:t>1) cell-mediated immunity). Although microbial molecules that function as ligands for C5aR have been described, this receptor can also come under pathogen control through the enzymatic generation of high levels of C5a by microbial C5 </a:t>
            </a:r>
            <a:r>
              <a:rPr lang="en-US" dirty="0" err="1" smtClean="0"/>
              <a:t>convertase</a:t>
            </a:r>
            <a:r>
              <a:rPr lang="en-US" dirty="0" smtClean="0"/>
              <a:t>-like enzymes. P. falciparum, Plasmodium falciparum; PRR, pattern recognition receptor.</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48</a:t>
            </a:fld>
            <a:endParaRPr lang="en-US"/>
          </a:p>
        </p:txBody>
      </p:sp>
    </p:spTree>
    <p:extLst>
      <p:ext uri="{BB962C8B-B14F-4D97-AF65-F5344CB8AC3E}">
        <p14:creationId xmlns:p14="http://schemas.microsoft.com/office/powerpoint/2010/main" val="1617778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b="1" dirty="0" smtClean="0"/>
              <a:t>The activation of myeloid differentiation primary response protein 88 (MYD88) </a:t>
            </a:r>
            <a:r>
              <a:rPr lang="en-US" b="1" dirty="0" err="1" smtClean="0"/>
              <a:t>signalling</a:t>
            </a:r>
            <a:r>
              <a:rPr lang="en-US" b="1" dirty="0" smtClean="0"/>
              <a:t> by mycobacteria (at least in part through Toll-like receptor 2 (TLR2)) induces CCAAT/enhancer-binding protein-β (C/EBPβ)-mediated induction of interleukin-6 (IL-6), IL-10 and granulocyte colony-stimulating factor (G-CSF) production. These signal transducer and activator of transcription </a:t>
            </a:r>
            <a:r>
              <a:rPr lang="en-US" dirty="0" smtClean="0"/>
              <a:t>3 (STAT3)-activating cytokines function in both </a:t>
            </a:r>
            <a:r>
              <a:rPr lang="en-US" dirty="0" err="1" smtClean="0"/>
              <a:t>autocrine</a:t>
            </a:r>
            <a:r>
              <a:rPr lang="en-US" dirty="0" smtClean="0"/>
              <a:t> and paracrine manners to induce </a:t>
            </a:r>
            <a:r>
              <a:rPr lang="en-US" dirty="0" err="1" smtClean="0"/>
              <a:t>arginase</a:t>
            </a:r>
            <a:r>
              <a:rPr lang="en-US" dirty="0" smtClean="0"/>
              <a:t> 1 (ARG1) expression, which is partially dependent on C/EBPβ. The ARG1 that is produced can inhibit inducible nitric oxide synthase (</a:t>
            </a:r>
            <a:r>
              <a:rPr lang="en-US" dirty="0" err="1" smtClean="0"/>
              <a:t>iNOS</a:t>
            </a:r>
            <a:r>
              <a:rPr lang="en-US" dirty="0" smtClean="0"/>
              <a:t>) activity through competition for their common substrate, arginine. The MYD88-dependent pathway for </a:t>
            </a:r>
            <a:r>
              <a:rPr lang="en-US" dirty="0" err="1" smtClean="0"/>
              <a:t>arginase</a:t>
            </a:r>
            <a:r>
              <a:rPr lang="en-US" dirty="0" smtClean="0"/>
              <a:t> production was shown to confer a survival benefit for mycobacteria in vivo and is thought to counteract pathways that activate nitric oxide production, such as TLR4 </a:t>
            </a:r>
            <a:r>
              <a:rPr lang="en-US" dirty="0" err="1" smtClean="0"/>
              <a:t>signalling</a:t>
            </a:r>
            <a:r>
              <a:rPr lang="en-US" dirty="0" smtClean="0"/>
              <a:t>.</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49</a:t>
            </a:fld>
            <a:endParaRPr lang="en-US"/>
          </a:p>
        </p:txBody>
      </p:sp>
    </p:spTree>
    <p:extLst>
      <p:ext uri="{BB962C8B-B14F-4D97-AF65-F5344CB8AC3E}">
        <p14:creationId xmlns:p14="http://schemas.microsoft.com/office/powerpoint/2010/main" val="57273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b="1" dirty="0" smtClean="0"/>
              <a:t>a</a:t>
            </a:r>
            <a:r>
              <a:rPr lang="en-US" dirty="0" smtClean="0"/>
              <a:t> | Antiviral </a:t>
            </a:r>
            <a:r>
              <a:rPr lang="en-US" dirty="0" err="1" smtClean="0"/>
              <a:t>defence</a:t>
            </a:r>
            <a:r>
              <a:rPr lang="en-US" dirty="0" smtClean="0"/>
              <a:t> mediated by restriction–modification systems. Restriction endonuclease enzymes (</a:t>
            </a:r>
            <a:r>
              <a:rPr lang="en-US" dirty="0" err="1" smtClean="0"/>
              <a:t>REases</a:t>
            </a:r>
            <a:r>
              <a:rPr lang="en-US" dirty="0" smtClean="0"/>
              <a:t>; shown in red) cleave invading viral DNA at short sequence motifs known as recognition sites (pink boxes). </a:t>
            </a:r>
            <a:r>
              <a:rPr lang="en-US" dirty="0" err="1" smtClean="0"/>
              <a:t>Methyltransferase</a:t>
            </a:r>
            <a:r>
              <a:rPr lang="en-US" dirty="0" smtClean="0"/>
              <a:t> enzymes (</a:t>
            </a:r>
            <a:r>
              <a:rPr lang="en-US" dirty="0" err="1" smtClean="0"/>
              <a:t>MTases</a:t>
            </a:r>
            <a:r>
              <a:rPr lang="en-US" dirty="0" smtClean="0"/>
              <a:t>; shown in blue) can modify DNA at the same recognition sites (appended with blue boxes) to prevent cleavage by their cognate </a:t>
            </a:r>
            <a:r>
              <a:rPr lang="en-US" dirty="0" err="1" smtClean="0"/>
              <a:t>REase</a:t>
            </a:r>
            <a:r>
              <a:rPr lang="en-US" dirty="0" smtClean="0"/>
              <a:t>. The sequence specificity of a </a:t>
            </a:r>
            <a:r>
              <a:rPr lang="en-US" dirty="0" err="1" smtClean="0"/>
              <a:t>REase</a:t>
            </a:r>
            <a:r>
              <a:rPr lang="en-US" dirty="0" smtClean="0"/>
              <a:t> is hardwired for a particular recognition site and thereby offers innate immunity to unmodified viruses that </a:t>
            </a:r>
            <a:r>
              <a:rPr lang="en-US" dirty="0" err="1" smtClean="0"/>
              <a:t>harbour</a:t>
            </a:r>
            <a:r>
              <a:rPr lang="en-US" dirty="0" smtClean="0"/>
              <a:t> these sites in their DNA. Whereas unmodified invading DNA of mobile genetic elements is rarely methylated fast enough to receive protection from restriction, modification is generally effective in preventing cleavage of the host chromosome and thus allows for a rudimentary form of self and non-self discrimination. </a:t>
            </a:r>
            <a:r>
              <a:rPr lang="en-US" b="1" dirty="0" smtClean="0"/>
              <a:t>b</a:t>
            </a:r>
            <a:r>
              <a:rPr lang="en-US" dirty="0" smtClean="0"/>
              <a:t> | Antiviral </a:t>
            </a:r>
            <a:r>
              <a:rPr lang="en-US" dirty="0" err="1" smtClean="0"/>
              <a:t>defence</a:t>
            </a:r>
            <a:r>
              <a:rPr lang="en-US" dirty="0" smtClean="0"/>
              <a:t> mediated by CRISPR–</a:t>
            </a:r>
            <a:r>
              <a:rPr lang="en-US" dirty="0" err="1" smtClean="0"/>
              <a:t>Cas</a:t>
            </a:r>
            <a:r>
              <a:rPr lang="en-US" dirty="0" smtClean="0"/>
              <a:t> (clustered, regularly interspaced palindromic repeat–CRISPR-associated proteins) systems. CRISPR arrays are composed of alternating units of repeat sequences (black squares) interrupted by unique spacer sequences (</a:t>
            </a:r>
            <a:r>
              <a:rPr lang="en-US" dirty="0" err="1" smtClean="0"/>
              <a:t>coloured</a:t>
            </a:r>
            <a:r>
              <a:rPr lang="en-US" dirty="0" smtClean="0"/>
              <a:t> diamonds). Newly encountered phage sequences (shown in red) can be incorporated as spacer DNA within the host CRISPR array through the process of CRISPR adaptation, providing a genetic memory of past infection. Transcription of the CRISPR array provides primary transcripts (known as pre-CRISPR RNAs (pre-</a:t>
            </a:r>
            <a:r>
              <a:rPr lang="en-US" dirty="0" err="1" smtClean="0"/>
              <a:t>crRNAs</a:t>
            </a:r>
            <a:r>
              <a:rPr lang="en-US" dirty="0" smtClean="0"/>
              <a:t>)) that are processed into short, mature species that each include a single spacer sequence. During CRISPR–</a:t>
            </a:r>
            <a:r>
              <a:rPr lang="en-US" dirty="0" err="1" smtClean="0"/>
              <a:t>Cas</a:t>
            </a:r>
            <a:r>
              <a:rPr lang="en-US" dirty="0" smtClean="0"/>
              <a:t> targeting, </a:t>
            </a:r>
            <a:r>
              <a:rPr lang="en-US" dirty="0" err="1" smtClean="0"/>
              <a:t>Cas</a:t>
            </a:r>
            <a:r>
              <a:rPr lang="en-US" dirty="0" smtClean="0"/>
              <a:t> protein complexes are guided by individual mature </a:t>
            </a:r>
            <a:r>
              <a:rPr lang="en-US" dirty="0" err="1" smtClean="0"/>
              <a:t>crRNAs</a:t>
            </a:r>
            <a:r>
              <a:rPr lang="en-US" dirty="0" smtClean="0"/>
              <a:t> to mediate the destruction of invading nucleic acids that </a:t>
            </a:r>
            <a:r>
              <a:rPr lang="en-US" dirty="0" err="1" smtClean="0"/>
              <a:t>harbour</a:t>
            </a:r>
            <a:r>
              <a:rPr lang="en-US" dirty="0" smtClean="0"/>
              <a:t> a matching target sequence. By virtue of sequences in their flanking repeat elements, spacer DNA of the CRISPR array is intrinsically spared from CRISPR–</a:t>
            </a:r>
            <a:r>
              <a:rPr lang="en-US" dirty="0" err="1" smtClean="0"/>
              <a:t>Cas</a:t>
            </a:r>
            <a:r>
              <a:rPr lang="en-US" dirty="0" smtClean="0"/>
              <a:t> targeting to prevent autoimmunity</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5</a:t>
            </a:fld>
            <a:endParaRPr lang="en-US"/>
          </a:p>
        </p:txBody>
      </p:sp>
    </p:spTree>
    <p:extLst>
      <p:ext uri="{BB962C8B-B14F-4D97-AF65-F5344CB8AC3E}">
        <p14:creationId xmlns:p14="http://schemas.microsoft.com/office/powerpoint/2010/main" val="2254570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Certain bacteria (such as </a:t>
            </a:r>
            <a:r>
              <a:rPr lang="en-US" dirty="0" err="1" smtClean="0"/>
              <a:t>Porphyromonas</a:t>
            </a:r>
            <a:r>
              <a:rPr lang="en-US" dirty="0" smtClean="0"/>
              <a:t> </a:t>
            </a:r>
            <a:r>
              <a:rPr lang="en-US" dirty="0" err="1" smtClean="0"/>
              <a:t>gingivalis</a:t>
            </a:r>
            <a:r>
              <a:rPr lang="en-US" dirty="0" smtClean="0"/>
              <a:t>, Mycobacterium tuberculosis and Bacillus </a:t>
            </a:r>
            <a:r>
              <a:rPr lang="en-US" dirty="0" err="1" smtClean="0"/>
              <a:t>anthracis</a:t>
            </a:r>
            <a:r>
              <a:rPr lang="en-US" dirty="0" smtClean="0"/>
              <a:t>) bind CD14 and induce Toll-like receptor 2 (TLR2)–TLR1 inside-out </a:t>
            </a:r>
            <a:r>
              <a:rPr lang="en-US" dirty="0" err="1" smtClean="0"/>
              <a:t>signalling</a:t>
            </a:r>
            <a:r>
              <a:rPr lang="en-US" dirty="0" smtClean="0"/>
              <a:t> for activating and binding complement receptor 3 (CR3; also known as αMβ2 integrin or CD11b–CD18), which leads to a relatively 'safe' uptake of these organisms by macrophages. The </a:t>
            </a:r>
            <a:r>
              <a:rPr lang="en-US" dirty="0" err="1" smtClean="0"/>
              <a:t>signalling</a:t>
            </a:r>
            <a:r>
              <a:rPr lang="en-US" dirty="0" smtClean="0"/>
              <a:t> pathway that activates the high-affinity state of CR3 is mediated by RAC1, </a:t>
            </a:r>
            <a:r>
              <a:rPr lang="en-US" dirty="0" err="1" smtClean="0"/>
              <a:t>phosphoinositide</a:t>
            </a:r>
            <a:r>
              <a:rPr lang="en-US" dirty="0" smtClean="0"/>
              <a:t> 3-kinase (PI3K) and </a:t>
            </a:r>
            <a:r>
              <a:rPr lang="en-US" dirty="0" err="1" smtClean="0"/>
              <a:t>cytohesin</a:t>
            </a:r>
            <a:r>
              <a:rPr lang="en-US" dirty="0" smtClean="0"/>
              <a:t> 1 (CYT1). Enterococcus </a:t>
            </a:r>
            <a:r>
              <a:rPr lang="en-US" dirty="0" err="1" smtClean="0"/>
              <a:t>faecalis</a:t>
            </a:r>
            <a:r>
              <a:rPr lang="en-US" dirty="0" smtClean="0"/>
              <a:t> and </a:t>
            </a:r>
            <a:r>
              <a:rPr lang="en-US" dirty="0" err="1" smtClean="0"/>
              <a:t>Bordetella</a:t>
            </a:r>
            <a:r>
              <a:rPr lang="en-US" dirty="0" smtClean="0"/>
              <a:t> pertussis stimulate their uptake by CR3 through an alternative inside-out </a:t>
            </a:r>
            <a:r>
              <a:rPr lang="en-US" dirty="0" err="1" smtClean="0"/>
              <a:t>signalling</a:t>
            </a:r>
            <a:r>
              <a:rPr lang="en-US" dirty="0" smtClean="0"/>
              <a:t> pathway. This mechanism is activated by the interaction of these bacteria with a receptor complex comprising αVβ3 integrin and CD47, and is dependent on PI3K </a:t>
            </a:r>
            <a:r>
              <a:rPr lang="en-US" dirty="0" err="1" smtClean="0"/>
              <a:t>signalling</a:t>
            </a:r>
            <a:r>
              <a:rPr lang="en-US" dirty="0" smtClean="0"/>
              <a:t>. Similarly, CR3-mediated uptake of these bacteria prevents their intracellular killing and promotes their persistence in the mammalian host.</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50</a:t>
            </a:fld>
            <a:endParaRPr lang="en-US"/>
          </a:p>
        </p:txBody>
      </p:sp>
    </p:spTree>
    <p:extLst>
      <p:ext uri="{BB962C8B-B14F-4D97-AF65-F5344CB8AC3E}">
        <p14:creationId xmlns:p14="http://schemas.microsoft.com/office/powerpoint/2010/main" val="2919749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51</a:t>
            </a:fld>
            <a:endParaRPr lang="en-US"/>
          </a:p>
        </p:txBody>
      </p:sp>
    </p:spTree>
    <p:extLst>
      <p:ext uri="{BB962C8B-B14F-4D97-AF65-F5344CB8AC3E}">
        <p14:creationId xmlns:p14="http://schemas.microsoft.com/office/powerpoint/2010/main" val="1940148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Genomic RNA from RNA viruses access the cytosol immediately after the cell entry step of the replication cycle, where it may be amplified by viral RNA-dependent RNA polymerase (</a:t>
            </a:r>
            <a:r>
              <a:rPr lang="en-US" sz="1200" b="0" i="0" kern="1200" dirty="0" err="1" smtClean="0">
                <a:solidFill>
                  <a:schemeClr val="tx1"/>
                </a:solidFill>
                <a:effectLst/>
                <a:latin typeface="+mn-lt"/>
                <a:ea typeface="+mn-ea"/>
                <a:cs typeface="+mn-cs"/>
              </a:rPr>
              <a:t>RdRp</a:t>
            </a:r>
            <a:r>
              <a:rPr lang="en-US" sz="1200" b="0" i="0" kern="1200" dirty="0" smtClean="0">
                <a:solidFill>
                  <a:schemeClr val="tx1"/>
                </a:solidFill>
                <a:effectLst/>
                <a:latin typeface="+mn-lt"/>
                <a:ea typeface="+mn-ea"/>
                <a:cs typeface="+mn-cs"/>
              </a:rPr>
              <a:t>). Genomic DNA from DNA viruses is transcribed by viral or cellular RNA polymerase, including the cytosolic RNA polymerase III. Bacterial RNA can access the cytosol through the activity of auxiliary secretion systems or during passive leakage of </a:t>
            </a:r>
            <a:r>
              <a:rPr lang="en-US" sz="1200" b="0" i="0" kern="1200" dirty="0" err="1" smtClean="0">
                <a:solidFill>
                  <a:schemeClr val="tx1"/>
                </a:solidFill>
                <a:effectLst/>
                <a:latin typeface="+mn-lt"/>
                <a:ea typeface="+mn-ea"/>
                <a:cs typeface="+mn-cs"/>
              </a:rPr>
              <a:t>phagosomal</a:t>
            </a:r>
            <a:r>
              <a:rPr lang="en-US" sz="1200" b="0" i="0" kern="1200" dirty="0" smtClean="0">
                <a:solidFill>
                  <a:schemeClr val="tx1"/>
                </a:solidFill>
                <a:effectLst/>
                <a:latin typeface="+mn-lt"/>
                <a:ea typeface="+mn-ea"/>
                <a:cs typeface="+mn-cs"/>
              </a:rPr>
              <a:t> products. Once in the cytosol, microbial RNA binds different families of PRRs classified as RLRs, non-RLR helicases, and other receptors. Downstream signaling pathways include activation of MAVS, TRIF, and the NLRP3 </a:t>
            </a:r>
            <a:r>
              <a:rPr lang="en-US" sz="1200" b="0" i="0" kern="1200" dirty="0" err="1" smtClean="0">
                <a:solidFill>
                  <a:schemeClr val="tx1"/>
                </a:solidFill>
                <a:effectLst/>
                <a:latin typeface="+mn-lt"/>
                <a:ea typeface="+mn-ea"/>
                <a:cs typeface="+mn-cs"/>
              </a:rPr>
              <a:t>inflammasome</a:t>
            </a:r>
            <a:r>
              <a:rPr lang="en-US" sz="1200" b="0" i="0" kern="1200" dirty="0" smtClean="0">
                <a:solidFill>
                  <a:schemeClr val="tx1"/>
                </a:solidFill>
                <a:effectLst/>
                <a:latin typeface="+mn-lt"/>
                <a:ea typeface="+mn-ea"/>
                <a:cs typeface="+mn-cs"/>
              </a:rPr>
              <a:t>. Black arrows, RNA entry; red arrows, signaling pathways.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7D5C7B4-4A8D-8A47-B751-F7C324082458}" type="slidenum">
              <a:rPr lang="en-US" smtClean="0"/>
              <a:t>52</a:t>
            </a:fld>
            <a:endParaRPr lang="en-US"/>
          </a:p>
        </p:txBody>
      </p:sp>
    </p:spTree>
    <p:extLst>
      <p:ext uri="{BB962C8B-B14F-4D97-AF65-F5344CB8AC3E}">
        <p14:creationId xmlns:p14="http://schemas.microsoft.com/office/powerpoint/2010/main" val="173876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 can activate </a:t>
            </a:r>
            <a:r>
              <a:rPr lang="en-US" sz="1200" b="0" i="0" u="none" strike="noStrike" kern="1200" dirty="0" smtClean="0">
                <a:solidFill>
                  <a:schemeClr val="tx1"/>
                </a:solidFill>
                <a:effectLst/>
                <a:latin typeface="+mn-lt"/>
                <a:ea typeface="+mn-ea"/>
                <a:cs typeface="+mn-cs"/>
                <a:hlinkClick r:id="rId3" tooltip="DNA repair"/>
              </a:rPr>
              <a:t>DNA repair</a:t>
            </a:r>
            <a:r>
              <a:rPr lang="en-US" sz="1200" b="0" i="0" kern="1200" dirty="0" smtClean="0">
                <a:solidFill>
                  <a:schemeClr val="tx1"/>
                </a:solidFill>
                <a:effectLst/>
                <a:latin typeface="+mn-lt"/>
                <a:ea typeface="+mn-ea"/>
                <a:cs typeface="+mn-cs"/>
              </a:rPr>
              <a:t> proteins when DNA has sustained damage. Thus, it may be an important factor in </a:t>
            </a:r>
            <a:r>
              <a:rPr lang="en-US" sz="1200" b="0" i="0" u="none" strike="noStrike" kern="1200" dirty="0" smtClean="0">
                <a:solidFill>
                  <a:schemeClr val="tx1"/>
                </a:solidFill>
                <a:effectLst/>
                <a:latin typeface="+mn-lt"/>
                <a:ea typeface="+mn-ea"/>
                <a:cs typeface="+mn-cs"/>
                <a:hlinkClick r:id="rId4" tooltip="Aging"/>
              </a:rPr>
              <a:t>aging</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5"/>
              </a:rPr>
              <a:t>[30]</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can arrest growth by holding the </a:t>
            </a:r>
            <a:r>
              <a:rPr lang="en-US" sz="1200" b="0" i="0" u="none" strike="noStrike" kern="1200" dirty="0" smtClean="0">
                <a:solidFill>
                  <a:schemeClr val="tx1"/>
                </a:solidFill>
                <a:effectLst/>
                <a:latin typeface="+mn-lt"/>
                <a:ea typeface="+mn-ea"/>
                <a:cs typeface="+mn-cs"/>
                <a:hlinkClick r:id="rId6" tooltip="Cell cycle"/>
              </a:rPr>
              <a:t>cell cycle</a:t>
            </a:r>
            <a:r>
              <a:rPr lang="en-US" sz="1200" b="0" i="0" kern="1200" dirty="0" smtClean="0">
                <a:solidFill>
                  <a:schemeClr val="tx1"/>
                </a:solidFill>
                <a:effectLst/>
                <a:latin typeface="+mn-lt"/>
                <a:ea typeface="+mn-ea"/>
                <a:cs typeface="+mn-cs"/>
              </a:rPr>
              <a:t> at the </a:t>
            </a:r>
            <a:r>
              <a:rPr lang="en-US" sz="1200" b="0" i="0" u="none" strike="noStrike" kern="1200" dirty="0" smtClean="0">
                <a:solidFill>
                  <a:schemeClr val="tx1"/>
                </a:solidFill>
                <a:effectLst/>
                <a:latin typeface="+mn-lt"/>
                <a:ea typeface="+mn-ea"/>
                <a:cs typeface="+mn-cs"/>
                <a:hlinkClick r:id="rId7" tooltip="G1/S transition"/>
              </a:rPr>
              <a:t>G1/S regulation point</a:t>
            </a:r>
            <a:r>
              <a:rPr lang="en-US" sz="1200" b="0" i="0" kern="1200" dirty="0" smtClean="0">
                <a:solidFill>
                  <a:schemeClr val="tx1"/>
                </a:solidFill>
                <a:effectLst/>
                <a:latin typeface="+mn-lt"/>
                <a:ea typeface="+mn-ea"/>
                <a:cs typeface="+mn-cs"/>
              </a:rPr>
              <a:t> on DNA damage recognition (if it holds the cell here for long enough, the DNA repair proteins will have time to fix the damage and the cell will be allowed to continue the cell cycle).</a:t>
            </a:r>
          </a:p>
          <a:p>
            <a:r>
              <a:rPr lang="en-US" sz="1200" b="0" i="0" kern="1200" dirty="0" smtClean="0">
                <a:solidFill>
                  <a:schemeClr val="tx1"/>
                </a:solidFill>
                <a:effectLst/>
                <a:latin typeface="+mn-lt"/>
                <a:ea typeface="+mn-ea"/>
                <a:cs typeface="+mn-cs"/>
              </a:rPr>
              <a:t>It can initiate </a:t>
            </a:r>
            <a:r>
              <a:rPr lang="en-US" sz="1200" b="0" i="0" u="none" strike="noStrike" kern="1200" dirty="0" smtClean="0">
                <a:solidFill>
                  <a:schemeClr val="tx1"/>
                </a:solidFill>
                <a:effectLst/>
                <a:latin typeface="+mn-lt"/>
                <a:ea typeface="+mn-ea"/>
                <a:cs typeface="+mn-cs"/>
                <a:hlinkClick r:id="rId8" tooltip="Apoptosis"/>
              </a:rPr>
              <a:t>apoptosis</a:t>
            </a:r>
            <a:r>
              <a:rPr lang="en-US" sz="1200" b="0" i="0" kern="1200" dirty="0" smtClean="0">
                <a:solidFill>
                  <a:schemeClr val="tx1"/>
                </a:solidFill>
                <a:effectLst/>
                <a:latin typeface="+mn-lt"/>
                <a:ea typeface="+mn-ea"/>
                <a:cs typeface="+mn-cs"/>
              </a:rPr>
              <a:t> (i.e., programmed cell death) if DNA damage proves to be irreparable.</a:t>
            </a: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tumour</a:t>
            </a:r>
            <a:r>
              <a:rPr lang="en-US" sz="1200" b="0" i="0" kern="1200" dirty="0" smtClean="0">
                <a:solidFill>
                  <a:schemeClr val="tx1"/>
                </a:solidFill>
                <a:effectLst/>
                <a:latin typeface="+mn-lt"/>
                <a:ea typeface="+mn-ea"/>
                <a:cs typeface="+mn-cs"/>
              </a:rPr>
              <a:t> suppressor p53 has many functions and has roles in genomic stability control, apoptosis, metabolism and antioxidant </a:t>
            </a:r>
            <a:r>
              <a:rPr lang="en-US" sz="1200" b="0" i="0" kern="1200" dirty="0" err="1" smtClean="0">
                <a:solidFill>
                  <a:schemeClr val="tx1"/>
                </a:solidFill>
                <a:effectLst/>
                <a:latin typeface="+mn-lt"/>
                <a:ea typeface="+mn-ea"/>
                <a:cs typeface="+mn-cs"/>
              </a:rPr>
              <a:t>defence</a:t>
            </a:r>
            <a:r>
              <a:rPr lang="en-US" sz="1200" b="0" i="0" kern="1200" dirty="0" smtClean="0">
                <a:solidFill>
                  <a:schemeClr val="tx1"/>
                </a:solidFill>
                <a:effectLst/>
                <a:latin typeface="+mn-lt"/>
                <a:ea typeface="+mn-ea"/>
                <a:cs typeface="+mn-cs"/>
              </a:rPr>
              <a:t>. p53 is </a:t>
            </a:r>
            <a:r>
              <a:rPr lang="en-US" sz="1200" b="0" i="0" kern="1200" dirty="0" err="1" smtClean="0">
                <a:solidFill>
                  <a:schemeClr val="tx1"/>
                </a:solidFill>
                <a:effectLst/>
                <a:latin typeface="+mn-lt"/>
                <a:ea typeface="+mn-ea"/>
                <a:cs typeface="+mn-cs"/>
              </a:rPr>
              <a:t>polyubiquitylated</a:t>
            </a:r>
            <a:r>
              <a:rPr lang="en-US" sz="1200" b="0" i="0" kern="1200" dirty="0" smtClean="0">
                <a:solidFill>
                  <a:schemeClr val="tx1"/>
                </a:solidFill>
                <a:effectLst/>
                <a:latin typeface="+mn-lt"/>
                <a:ea typeface="+mn-ea"/>
                <a:cs typeface="+mn-cs"/>
              </a:rPr>
              <a:t> by the E3 ubiquitin ligase human double minute 2 (HDM2), which results in its </a:t>
            </a:r>
            <a:r>
              <a:rPr lang="en-US" sz="1200" b="0" i="0" kern="1200" dirty="0" err="1" smtClean="0">
                <a:solidFill>
                  <a:schemeClr val="tx1"/>
                </a:solidFill>
                <a:effectLst/>
                <a:latin typeface="+mn-lt"/>
                <a:ea typeface="+mn-ea"/>
                <a:cs typeface="+mn-cs"/>
              </a:rPr>
              <a:t>proteasomal</a:t>
            </a:r>
            <a:r>
              <a:rPr lang="en-US" sz="1200" b="0" i="0" kern="1200" dirty="0" smtClean="0">
                <a:solidFill>
                  <a:schemeClr val="tx1"/>
                </a:solidFill>
                <a:effectLst/>
                <a:latin typeface="+mn-lt"/>
                <a:ea typeface="+mn-ea"/>
                <a:cs typeface="+mn-cs"/>
              </a:rPr>
              <a:t> degradation. However, in response to certain extracellular and intracellular stimuli (such as oxidative stress, hypoxia, oncogene activation and DNA damage), p53 becomes post-translationally modified and stabilized. p53 can activate multiple pathways in response to cellular stress, through activation or repression of genes encoding a wide range of regulatory proteins. Depending on the severity of DNA damage, p53 can induce cell cycle arrest, senescence or apoptosis (which additionally involves direct protein–protein interactions of p53 with apoptotic proteins in the cytoplasm), and several metabolic pathways, including glycolysis, the pentose phosphate pathway and oxidative phosphorylation, are also regulated by p53. Moreover, p53 upregulates antioxidant </a:t>
            </a:r>
            <a:r>
              <a:rPr lang="en-US" sz="1200" b="0" i="0" kern="1200" dirty="0" err="1" smtClean="0">
                <a:solidFill>
                  <a:schemeClr val="tx1"/>
                </a:solidFill>
                <a:effectLst/>
                <a:latin typeface="+mn-lt"/>
                <a:ea typeface="+mn-ea"/>
                <a:cs typeface="+mn-cs"/>
              </a:rPr>
              <a:t>defence</a:t>
            </a:r>
            <a:r>
              <a:rPr lang="en-US" sz="1200" b="0" i="0" kern="1200" dirty="0" smtClean="0">
                <a:solidFill>
                  <a:schemeClr val="tx1"/>
                </a:solidFill>
                <a:effectLst/>
                <a:latin typeface="+mn-lt"/>
                <a:ea typeface="+mn-ea"/>
                <a:cs typeface="+mn-cs"/>
              </a:rPr>
              <a:t> genes encoding reactive oxygen species (ROS)-removing enzymes that are important for cellular and genetic stability and thus contribute to the </a:t>
            </a:r>
            <a:r>
              <a:rPr lang="en-US" sz="1200" b="0" i="0" kern="1200" dirty="0" err="1" smtClean="0">
                <a:solidFill>
                  <a:schemeClr val="tx1"/>
                </a:solidFill>
                <a:effectLst/>
                <a:latin typeface="+mn-lt"/>
                <a:ea typeface="+mn-ea"/>
                <a:cs typeface="+mn-cs"/>
              </a:rPr>
              <a:t>antitumour</a:t>
            </a:r>
            <a:r>
              <a:rPr lang="en-US" sz="1200" b="0" i="0" kern="1200" dirty="0" smtClean="0">
                <a:solidFill>
                  <a:schemeClr val="tx1"/>
                </a:solidFill>
                <a:effectLst/>
                <a:latin typeface="+mn-lt"/>
                <a:ea typeface="+mn-ea"/>
                <a:cs typeface="+mn-cs"/>
              </a:rPr>
              <a:t> function of p53. Ac, acetylation; AIF, apoptosis-inducing factor; ALDH4, aldehyde dehydrogenase 4; DDB2, DNA damage-binding protein 2; GADD45</a:t>
            </a:r>
            <a:r>
              <a:rPr lang="el-GR" sz="1200" b="0" i="0" kern="1200" dirty="0" smtClean="0">
                <a:solidFill>
                  <a:schemeClr val="tx1"/>
                </a:solidFill>
                <a:effectLst/>
                <a:latin typeface="+mn-lt"/>
                <a:ea typeface="+mn-ea"/>
                <a:cs typeface="+mn-cs"/>
              </a:rPr>
              <a:t>α, </a:t>
            </a:r>
            <a:r>
              <a:rPr lang="en-US" sz="1200" b="0" i="0" kern="1200" dirty="0" smtClean="0">
                <a:solidFill>
                  <a:schemeClr val="tx1"/>
                </a:solidFill>
                <a:effectLst/>
                <a:latin typeface="+mn-lt"/>
                <a:ea typeface="+mn-ea"/>
                <a:cs typeface="+mn-cs"/>
              </a:rPr>
              <a:t>growth arrest and DNA damage-inducible protein 45</a:t>
            </a:r>
            <a:r>
              <a:rPr lang="el-GR" sz="1200" b="0" i="0" kern="1200" dirty="0" smtClean="0">
                <a:solidFill>
                  <a:schemeClr val="tx1"/>
                </a:solidFill>
                <a:effectLst/>
                <a:latin typeface="+mn-lt"/>
                <a:ea typeface="+mn-ea"/>
                <a:cs typeface="+mn-cs"/>
              </a:rPr>
              <a:t>α; </a:t>
            </a:r>
            <a:r>
              <a:rPr lang="en-US" sz="1200" b="0" i="0" kern="1200" dirty="0" smtClean="0">
                <a:solidFill>
                  <a:schemeClr val="tx1"/>
                </a:solidFill>
                <a:effectLst/>
                <a:latin typeface="+mn-lt"/>
                <a:ea typeface="+mn-ea"/>
                <a:cs typeface="+mn-cs"/>
              </a:rPr>
              <a:t>GLS2, </a:t>
            </a:r>
            <a:r>
              <a:rPr lang="en-US" sz="1200" b="0" i="0" kern="1200" dirty="0" err="1" smtClean="0">
                <a:solidFill>
                  <a:schemeClr val="tx1"/>
                </a:solidFill>
                <a:effectLst/>
                <a:latin typeface="+mn-lt"/>
                <a:ea typeface="+mn-ea"/>
                <a:cs typeface="+mn-cs"/>
              </a:rPr>
              <a:t>glutaminase</a:t>
            </a:r>
            <a:r>
              <a:rPr lang="en-US" sz="1200" b="0" i="0" kern="1200" dirty="0" smtClean="0">
                <a:solidFill>
                  <a:schemeClr val="tx1"/>
                </a:solidFill>
                <a:effectLst/>
                <a:latin typeface="+mn-lt"/>
                <a:ea typeface="+mn-ea"/>
                <a:cs typeface="+mn-cs"/>
              </a:rPr>
              <a:t> 2; GPX1, glutathione peroxidase 1; Me, methylation; </a:t>
            </a:r>
            <a:r>
              <a:rPr lang="en-US" sz="1200" b="0" i="0" kern="1200" dirty="0" err="1" smtClean="0">
                <a:solidFill>
                  <a:schemeClr val="tx1"/>
                </a:solidFill>
                <a:effectLst/>
                <a:latin typeface="+mn-lt"/>
                <a:ea typeface="+mn-ea"/>
                <a:cs typeface="+mn-cs"/>
              </a:rPr>
              <a:t>MnSOD</a:t>
            </a:r>
            <a:r>
              <a:rPr lang="en-US" sz="1200" b="0" i="0" kern="1200" dirty="0" smtClean="0">
                <a:solidFill>
                  <a:schemeClr val="tx1"/>
                </a:solidFill>
                <a:effectLst/>
                <a:latin typeface="+mn-lt"/>
                <a:ea typeface="+mn-ea"/>
                <a:cs typeface="+mn-cs"/>
              </a:rPr>
              <a:t>, manganese superoxide dismutase; </a:t>
            </a:r>
            <a:r>
              <a:rPr lang="en-US" sz="1200" b="0" i="0" kern="1200" dirty="0" err="1" smtClean="0">
                <a:solidFill>
                  <a:schemeClr val="tx1"/>
                </a:solidFill>
                <a:effectLst/>
                <a:latin typeface="+mn-lt"/>
                <a:ea typeface="+mn-ea"/>
                <a:cs typeface="+mn-cs"/>
              </a:rPr>
              <a:t>mTOR</a:t>
            </a:r>
            <a:r>
              <a:rPr lang="en-US" sz="1200" b="0" i="0" kern="1200" dirty="0" smtClean="0">
                <a:solidFill>
                  <a:schemeClr val="tx1"/>
                </a:solidFill>
                <a:effectLst/>
                <a:latin typeface="+mn-lt"/>
                <a:ea typeface="+mn-ea"/>
                <a:cs typeface="+mn-cs"/>
              </a:rPr>
              <a:t>, mammalian target of rapamycin; P, phosphorylation; p53R2, p53-inducible ribonucleotide reductase small subunit 2-like protein (also known as RRM2B); PAI, plasminogen activator inhibitor; PML, </a:t>
            </a:r>
            <a:r>
              <a:rPr lang="en-US" sz="1200" b="0" i="0" kern="1200" dirty="0" err="1" smtClean="0">
                <a:solidFill>
                  <a:schemeClr val="tx1"/>
                </a:solidFill>
                <a:effectLst/>
                <a:latin typeface="+mn-lt"/>
                <a:ea typeface="+mn-ea"/>
                <a:cs typeface="+mn-cs"/>
              </a:rPr>
              <a:t>promyelocytic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leukaemia</a:t>
            </a:r>
            <a:r>
              <a:rPr lang="en-US" sz="1200" b="0" i="0" kern="1200" dirty="0" smtClean="0">
                <a:solidFill>
                  <a:schemeClr val="tx1"/>
                </a:solidFill>
                <a:effectLst/>
                <a:latin typeface="+mn-lt"/>
                <a:ea typeface="+mn-ea"/>
                <a:cs typeface="+mn-cs"/>
              </a:rPr>
              <a:t>; SCO2, synthesis of cytochrome </a:t>
            </a:r>
            <a:r>
              <a:rPr lang="en-US" sz="1200" b="0" i="1"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oxidase 2; TIGAR, TP53-induced glycolysis and apoptosis regulator; TRIM22, tripartite motif-containing protein 22; </a:t>
            </a:r>
            <a:r>
              <a:rPr lang="en-US" sz="1200" b="0" i="0" kern="1200" dirty="0" err="1" smtClean="0">
                <a:solidFill>
                  <a:schemeClr val="tx1"/>
                </a:solidFill>
                <a:effectLst/>
                <a:latin typeface="+mn-lt"/>
                <a:ea typeface="+mn-ea"/>
                <a:cs typeface="+mn-cs"/>
              </a:rPr>
              <a:t>Ub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ubiquitylation</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AB82007-8473-4A34-9F72-9BD4DD02748E}" type="slidenum">
              <a:rPr lang="en-US" smtClean="0"/>
              <a:t>53</a:t>
            </a:fld>
            <a:endParaRPr lang="en-US"/>
          </a:p>
        </p:txBody>
      </p:sp>
    </p:spTree>
    <p:extLst>
      <p:ext uri="{BB962C8B-B14F-4D97-AF65-F5344CB8AC3E}">
        <p14:creationId xmlns:p14="http://schemas.microsoft.com/office/powerpoint/2010/main" val="2619097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prevent the induction of apoptosis and other p53-regulated pathways that are detrimental to bacterial growth and dissemination, bacterial pathogens such </a:t>
            </a:r>
            <a:r>
              <a:rPr lang="en-US" sz="1200" b="0" i="0" kern="1200" dirty="0" err="1" smtClean="0">
                <a:solidFill>
                  <a:schemeClr val="tx1"/>
                </a:solidFill>
                <a:effectLst/>
                <a:latin typeface="+mn-lt"/>
                <a:ea typeface="+mn-ea"/>
                <a:cs typeface="+mn-cs"/>
              </a:rPr>
              <a:t>as</a:t>
            </a:r>
            <a:r>
              <a:rPr lang="en-US" sz="1200" b="0" i="1" kern="1200" dirty="0" err="1" smtClean="0">
                <a:solidFill>
                  <a:schemeClr val="tx1"/>
                </a:solidFill>
                <a:effectLst/>
                <a:latin typeface="+mn-lt"/>
                <a:ea typeface="+mn-ea"/>
                <a:cs typeface="+mn-cs"/>
              </a:rPr>
              <a:t>Shigella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flexneri</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Helicobacter pylori</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Chlamydia trachomatis</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Neisseria gonorrhoeae</a:t>
            </a:r>
            <a:r>
              <a:rPr lang="en-US" sz="1200" b="0" i="0" kern="1200" dirty="0" smtClean="0">
                <a:solidFill>
                  <a:schemeClr val="tx1"/>
                </a:solidFill>
                <a:effectLst/>
                <a:latin typeface="+mn-lt"/>
                <a:ea typeface="+mn-ea"/>
                <a:cs typeface="+mn-cs"/>
              </a:rPr>
              <a:t> use different strategies to deactivate p53. </a:t>
            </a:r>
            <a:r>
              <a:rPr lang="en-US" sz="1200" b="0" i="1" kern="1200" dirty="0" smtClean="0">
                <a:solidFill>
                  <a:schemeClr val="tx1"/>
                </a:solidFill>
                <a:effectLst/>
                <a:latin typeface="+mn-lt"/>
                <a:ea typeface="+mn-ea"/>
                <a:cs typeface="+mn-cs"/>
              </a:rPr>
              <a:t>S. </a:t>
            </a:r>
            <a:r>
              <a:rPr lang="en-US" sz="1200" b="0" i="1" kern="1200" dirty="0" err="1" smtClean="0">
                <a:solidFill>
                  <a:schemeClr val="tx1"/>
                </a:solidFill>
                <a:effectLst/>
                <a:latin typeface="+mn-lt"/>
                <a:ea typeface="+mn-ea"/>
                <a:cs typeface="+mn-cs"/>
              </a:rPr>
              <a:t>flexneri</a:t>
            </a:r>
            <a:r>
              <a:rPr lang="en-US" sz="1200" b="0" i="0" kern="1200" dirty="0" smtClean="0">
                <a:solidFill>
                  <a:schemeClr val="tx1"/>
                </a:solidFill>
                <a:effectLst/>
                <a:latin typeface="+mn-lt"/>
                <a:ea typeface="+mn-ea"/>
                <a:cs typeface="+mn-cs"/>
              </a:rPr>
              <a:t> uses both the cellular </a:t>
            </a:r>
            <a:r>
              <a:rPr lang="en-US" sz="1200" b="0" i="0" kern="1200" dirty="0" err="1" smtClean="0">
                <a:solidFill>
                  <a:schemeClr val="tx1"/>
                </a:solidFill>
                <a:effectLst/>
                <a:latin typeface="+mn-lt"/>
                <a:ea typeface="+mn-ea"/>
                <a:cs typeface="+mn-cs"/>
              </a:rPr>
              <a:t>calpain</a:t>
            </a:r>
            <a:r>
              <a:rPr lang="en-US" sz="1200" b="0" i="0" kern="1200" dirty="0" smtClean="0">
                <a:solidFill>
                  <a:schemeClr val="tx1"/>
                </a:solidFill>
                <a:effectLst/>
                <a:latin typeface="+mn-lt"/>
                <a:ea typeface="+mn-ea"/>
                <a:cs typeface="+mn-cs"/>
              </a:rPr>
              <a:t> system and phosphoinositide 3-kinase (PI3K)–AKT </a:t>
            </a:r>
            <a:r>
              <a:rPr lang="en-US" sz="1200" b="0" i="0" kern="1200" dirty="0" err="1" smtClean="0">
                <a:solidFill>
                  <a:schemeClr val="tx1"/>
                </a:solidFill>
                <a:effectLst/>
                <a:latin typeface="+mn-lt"/>
                <a:ea typeface="+mn-ea"/>
                <a:cs typeface="+mn-cs"/>
              </a:rPr>
              <a:t>signalling</a:t>
            </a:r>
            <a:r>
              <a:rPr lang="en-US" sz="1200" b="0" i="0" kern="1200" dirty="0" smtClean="0">
                <a:solidFill>
                  <a:schemeClr val="tx1"/>
                </a:solidFill>
                <a:effectLst/>
                <a:latin typeface="+mn-lt"/>
                <a:ea typeface="+mn-ea"/>
                <a:cs typeface="+mn-cs"/>
              </a:rPr>
              <a:t> to induce degradation of p53. In the early stages of infection, the </a:t>
            </a:r>
            <a:r>
              <a:rPr lang="en-US" sz="1200" b="0" i="1" kern="1200" dirty="0" smtClean="0">
                <a:solidFill>
                  <a:schemeClr val="tx1"/>
                </a:solidFill>
                <a:effectLst/>
                <a:latin typeface="+mn-lt"/>
                <a:ea typeface="+mn-ea"/>
                <a:cs typeface="+mn-cs"/>
              </a:rPr>
              <a:t>S. </a:t>
            </a:r>
            <a:r>
              <a:rPr lang="en-US" sz="1200" b="0" i="1" kern="1200" dirty="0" err="1" smtClean="0">
                <a:solidFill>
                  <a:schemeClr val="tx1"/>
                </a:solidFill>
                <a:effectLst/>
                <a:latin typeface="+mn-lt"/>
                <a:ea typeface="+mn-ea"/>
                <a:cs typeface="+mn-cs"/>
              </a:rPr>
              <a:t>flexneri</a:t>
            </a:r>
            <a:r>
              <a:rPr lang="en-US" sz="1200" b="0" i="0" kern="1200" dirty="0" smtClean="0">
                <a:solidFill>
                  <a:schemeClr val="tx1"/>
                </a:solidFill>
                <a:effectLst/>
                <a:latin typeface="+mn-lt"/>
                <a:ea typeface="+mn-ea"/>
                <a:cs typeface="+mn-cs"/>
              </a:rPr>
              <a:t> effector </a:t>
            </a:r>
            <a:r>
              <a:rPr lang="en-US" sz="1200" b="0" i="0" kern="1200" dirty="0" err="1" smtClean="0">
                <a:solidFill>
                  <a:schemeClr val="tx1"/>
                </a:solidFill>
                <a:effectLst/>
                <a:latin typeface="+mn-lt"/>
                <a:ea typeface="+mn-ea"/>
                <a:cs typeface="+mn-cs"/>
              </a:rPr>
              <a:t>IpgD</a:t>
            </a:r>
            <a:r>
              <a:rPr lang="en-US" sz="1200" b="0" i="0" kern="1200" dirty="0" smtClean="0">
                <a:solidFill>
                  <a:schemeClr val="tx1"/>
                </a:solidFill>
                <a:effectLst/>
                <a:latin typeface="+mn-lt"/>
                <a:ea typeface="+mn-ea"/>
                <a:cs typeface="+mn-cs"/>
              </a:rPr>
              <a:t> induces </a:t>
            </a:r>
            <a:r>
              <a:rPr lang="en-US" sz="1200" b="0" i="0" kern="1200" dirty="0" err="1" smtClean="0">
                <a:solidFill>
                  <a:schemeClr val="tx1"/>
                </a:solidFill>
                <a:effectLst/>
                <a:latin typeface="+mn-lt"/>
                <a:ea typeface="+mn-ea"/>
                <a:cs typeface="+mn-cs"/>
              </a:rPr>
              <a:t>proteasomal</a:t>
            </a:r>
            <a:r>
              <a:rPr lang="en-US" sz="1200" b="0" i="0" kern="1200" dirty="0" smtClean="0">
                <a:solidFill>
                  <a:schemeClr val="tx1"/>
                </a:solidFill>
                <a:effectLst/>
                <a:latin typeface="+mn-lt"/>
                <a:ea typeface="+mn-ea"/>
                <a:cs typeface="+mn-cs"/>
              </a:rPr>
              <a:t> degradation of p53 through human double minute 2 (HDM2), which is activated by PI3K–AKT </a:t>
            </a:r>
            <a:r>
              <a:rPr lang="en-US" sz="1200" b="0" i="0" kern="1200" dirty="0" err="1" smtClean="0">
                <a:solidFill>
                  <a:schemeClr val="tx1"/>
                </a:solidFill>
                <a:effectLst/>
                <a:latin typeface="+mn-lt"/>
                <a:ea typeface="+mn-ea"/>
                <a:cs typeface="+mn-cs"/>
              </a:rPr>
              <a:t>signalling</a:t>
            </a:r>
            <a:r>
              <a:rPr lang="en-US" sz="1200" b="0" i="0" kern="1200" dirty="0" smtClean="0">
                <a:solidFill>
                  <a:schemeClr val="tx1"/>
                </a:solidFill>
                <a:effectLst/>
                <a:latin typeface="+mn-lt"/>
                <a:ea typeface="+mn-ea"/>
                <a:cs typeface="+mn-cs"/>
              </a:rPr>
              <a:t>. In the later stages of infection, another effector, </a:t>
            </a:r>
            <a:r>
              <a:rPr lang="en-US" sz="1200" b="0" i="0" kern="1200" dirty="0" err="1" smtClean="0">
                <a:solidFill>
                  <a:schemeClr val="tx1"/>
                </a:solidFill>
                <a:effectLst/>
                <a:latin typeface="+mn-lt"/>
                <a:ea typeface="+mn-ea"/>
                <a:cs typeface="+mn-cs"/>
              </a:rPr>
              <a:t>VirA</a:t>
            </a:r>
            <a:r>
              <a:rPr lang="en-US" sz="1200" b="0" i="0" kern="1200" dirty="0" smtClean="0">
                <a:solidFill>
                  <a:schemeClr val="tx1"/>
                </a:solidFill>
                <a:effectLst/>
                <a:latin typeface="+mn-lt"/>
                <a:ea typeface="+mn-ea"/>
                <a:cs typeface="+mn-cs"/>
              </a:rPr>
              <a:t>, induces proteolysis of </a:t>
            </a:r>
            <a:r>
              <a:rPr lang="en-US" sz="1200" b="0" i="0" kern="1200" dirty="0" err="1" smtClean="0">
                <a:solidFill>
                  <a:schemeClr val="tx1"/>
                </a:solidFill>
                <a:effectLst/>
                <a:latin typeface="+mn-lt"/>
                <a:ea typeface="+mn-ea"/>
                <a:cs typeface="+mn-cs"/>
              </a:rPr>
              <a:t>calpastatin</a:t>
            </a:r>
            <a:r>
              <a:rPr lang="en-US" sz="1200" b="0" i="0" kern="1200" dirty="0" smtClean="0">
                <a:solidFill>
                  <a:schemeClr val="tx1"/>
                </a:solidFill>
                <a:effectLst/>
                <a:latin typeface="+mn-lt"/>
                <a:ea typeface="+mn-ea"/>
                <a:cs typeface="+mn-cs"/>
              </a:rPr>
              <a:t>, a host protein that inhibits </a:t>
            </a:r>
            <a:r>
              <a:rPr lang="en-US" sz="1200" b="0" i="0" kern="1200" dirty="0" err="1" smtClean="0">
                <a:solidFill>
                  <a:schemeClr val="tx1"/>
                </a:solidFill>
                <a:effectLst/>
                <a:latin typeface="+mn-lt"/>
                <a:ea typeface="+mn-ea"/>
                <a:cs typeface="+mn-cs"/>
              </a:rPr>
              <a:t>calpain</a:t>
            </a:r>
            <a:r>
              <a:rPr lang="en-US" sz="1200" b="0" i="0" kern="1200" dirty="0" smtClean="0">
                <a:solidFill>
                  <a:schemeClr val="tx1"/>
                </a:solidFill>
                <a:effectLst/>
                <a:latin typeface="+mn-lt"/>
                <a:ea typeface="+mn-ea"/>
                <a:cs typeface="+mn-cs"/>
              </a:rPr>
              <a:t>. As a result of this loss of inhibition, </a:t>
            </a:r>
            <a:r>
              <a:rPr lang="en-US" sz="1200" b="0" i="0" kern="1200" dirty="0" err="1" smtClean="0">
                <a:solidFill>
                  <a:schemeClr val="tx1"/>
                </a:solidFill>
                <a:effectLst/>
                <a:latin typeface="+mn-lt"/>
                <a:ea typeface="+mn-ea"/>
                <a:cs typeface="+mn-cs"/>
              </a:rPr>
              <a:t>calpain</a:t>
            </a:r>
            <a:r>
              <a:rPr lang="en-US" sz="1200" b="0" i="0" kern="1200" dirty="0" smtClean="0">
                <a:solidFill>
                  <a:schemeClr val="tx1"/>
                </a:solidFill>
                <a:effectLst/>
                <a:latin typeface="+mn-lt"/>
                <a:ea typeface="+mn-ea"/>
                <a:cs typeface="+mn-cs"/>
              </a:rPr>
              <a:t> degrades p53 by cleaving its amino terminus. The </a:t>
            </a:r>
            <a:r>
              <a:rPr lang="en-US" sz="1200" b="0" i="1" kern="1200" dirty="0" smtClean="0">
                <a:solidFill>
                  <a:schemeClr val="tx1"/>
                </a:solidFill>
                <a:effectLst/>
                <a:latin typeface="+mn-lt"/>
                <a:ea typeface="+mn-ea"/>
                <a:cs typeface="+mn-cs"/>
              </a:rPr>
              <a:t>H. pylori</a:t>
            </a:r>
            <a:r>
              <a:rPr lang="en-US" sz="1200" b="0" i="0" kern="1200" dirty="0" smtClean="0">
                <a:solidFill>
                  <a:schemeClr val="tx1"/>
                </a:solidFill>
                <a:effectLst/>
                <a:latin typeface="+mn-lt"/>
                <a:ea typeface="+mn-ea"/>
                <a:cs typeface="+mn-cs"/>
              </a:rPr>
              <a:t> effector </a:t>
            </a:r>
            <a:r>
              <a:rPr lang="en-US" sz="1200" b="0" i="0" kern="1200" dirty="0" err="1" smtClean="0">
                <a:solidFill>
                  <a:schemeClr val="tx1"/>
                </a:solidFill>
                <a:effectLst/>
                <a:latin typeface="+mn-lt"/>
                <a:ea typeface="+mn-ea"/>
                <a:cs typeface="+mn-cs"/>
              </a:rPr>
              <a:t>cytotoxin</a:t>
            </a:r>
            <a:r>
              <a:rPr lang="en-US" sz="1200" b="0" i="0" kern="1200" dirty="0" smtClean="0">
                <a:solidFill>
                  <a:schemeClr val="tx1"/>
                </a:solidFill>
                <a:effectLst/>
                <a:latin typeface="+mn-lt"/>
                <a:ea typeface="+mn-ea"/>
                <a:cs typeface="+mn-cs"/>
              </a:rPr>
              <a:t>-associated protein A (</a:t>
            </a:r>
            <a:r>
              <a:rPr lang="en-US" sz="1200" b="0" i="0" kern="1200" dirty="0" err="1" smtClean="0">
                <a:solidFill>
                  <a:schemeClr val="tx1"/>
                </a:solidFill>
                <a:effectLst/>
                <a:latin typeface="+mn-lt"/>
                <a:ea typeface="+mn-ea"/>
                <a:cs typeface="+mn-cs"/>
              </a:rPr>
              <a:t>CagA</a:t>
            </a:r>
            <a:r>
              <a:rPr lang="en-US" sz="1200" b="0" i="0" kern="1200" dirty="0" smtClean="0">
                <a:solidFill>
                  <a:schemeClr val="tx1"/>
                </a:solidFill>
                <a:effectLst/>
                <a:latin typeface="+mn-lt"/>
                <a:ea typeface="+mn-ea"/>
                <a:cs typeface="+mn-cs"/>
              </a:rPr>
              <a:t>) induces PI3K–AKT </a:t>
            </a:r>
            <a:r>
              <a:rPr lang="en-US" sz="1200" b="0" i="0" kern="1200" dirty="0" err="1" smtClean="0">
                <a:solidFill>
                  <a:schemeClr val="tx1"/>
                </a:solidFill>
                <a:effectLst/>
                <a:latin typeface="+mn-lt"/>
                <a:ea typeface="+mn-ea"/>
                <a:cs typeface="+mn-cs"/>
              </a:rPr>
              <a:t>signalling</a:t>
            </a:r>
            <a:r>
              <a:rPr lang="en-US" sz="1200" b="0" i="0" kern="1200" dirty="0" smtClean="0">
                <a:solidFill>
                  <a:schemeClr val="tx1"/>
                </a:solidFill>
                <a:effectLst/>
                <a:latin typeface="+mn-lt"/>
                <a:ea typeface="+mn-ea"/>
                <a:cs typeface="+mn-cs"/>
              </a:rPr>
              <a:t> to activate HDM2, which results in </a:t>
            </a:r>
            <a:r>
              <a:rPr lang="en-US" sz="1200" b="0" i="0" kern="1200" dirty="0" err="1" smtClean="0">
                <a:solidFill>
                  <a:schemeClr val="tx1"/>
                </a:solidFill>
                <a:effectLst/>
                <a:latin typeface="+mn-lt"/>
                <a:ea typeface="+mn-ea"/>
                <a:cs typeface="+mn-cs"/>
              </a:rPr>
              <a:t>proteasomal</a:t>
            </a:r>
            <a:r>
              <a:rPr lang="en-US" sz="1200" b="0" i="0" kern="1200" dirty="0" smtClean="0">
                <a:solidFill>
                  <a:schemeClr val="tx1"/>
                </a:solidFill>
                <a:effectLst/>
                <a:latin typeface="+mn-lt"/>
                <a:ea typeface="+mn-ea"/>
                <a:cs typeface="+mn-cs"/>
              </a:rPr>
              <a:t> degradation of p53, whereas </a:t>
            </a:r>
            <a:r>
              <a:rPr lang="en-US" sz="1200" b="0" i="1" kern="1200" dirty="0" smtClean="0">
                <a:solidFill>
                  <a:schemeClr val="tx1"/>
                </a:solidFill>
                <a:effectLst/>
                <a:latin typeface="+mn-lt"/>
                <a:ea typeface="+mn-ea"/>
                <a:cs typeface="+mn-cs"/>
              </a:rPr>
              <a:t>C. trachomatis</a:t>
            </a:r>
            <a:r>
              <a:rPr lang="en-US" sz="1200" b="0" i="0" kern="1200" dirty="0" smtClean="0">
                <a:solidFill>
                  <a:schemeClr val="tx1"/>
                </a:solidFill>
                <a:effectLst/>
                <a:latin typeface="+mn-lt"/>
                <a:ea typeface="+mn-ea"/>
                <a:cs typeface="+mn-cs"/>
              </a:rPr>
              <a:t> also activates the PI3K–AKT pathway, but does so by engaging </a:t>
            </a:r>
            <a:r>
              <a:rPr lang="en-US" sz="1200" b="0" i="0" kern="1200" dirty="0" err="1" smtClean="0">
                <a:solidFill>
                  <a:schemeClr val="tx1"/>
                </a:solidFill>
                <a:effectLst/>
                <a:latin typeface="+mn-lt"/>
                <a:ea typeface="+mn-ea"/>
                <a:cs typeface="+mn-cs"/>
              </a:rPr>
              <a:t>ephrin</a:t>
            </a:r>
            <a:r>
              <a:rPr lang="en-US" sz="1200" b="0" i="0" kern="1200" dirty="0" smtClean="0">
                <a:solidFill>
                  <a:schemeClr val="tx1"/>
                </a:solidFill>
                <a:effectLst/>
                <a:latin typeface="+mn-lt"/>
                <a:ea typeface="+mn-ea"/>
                <a:cs typeface="+mn-cs"/>
              </a:rPr>
              <a:t> receptor A2 (EPHA2) and epidermal growth factor receptor (EGFR) at the host cell surface. </a:t>
            </a:r>
            <a:r>
              <a:rPr lang="en-US" sz="1200" b="0" i="1" kern="1200" dirty="0" smtClean="0">
                <a:solidFill>
                  <a:schemeClr val="tx1"/>
                </a:solidFill>
                <a:effectLst/>
                <a:latin typeface="+mn-lt"/>
                <a:ea typeface="+mn-ea"/>
                <a:cs typeface="+mn-cs"/>
              </a:rPr>
              <a:t>N. gonorrhoeae</a:t>
            </a:r>
            <a:r>
              <a:rPr lang="en-US" sz="1200" b="0" i="0" kern="1200" dirty="0" smtClean="0">
                <a:solidFill>
                  <a:schemeClr val="tx1"/>
                </a:solidFill>
                <a:effectLst/>
                <a:latin typeface="+mn-lt"/>
                <a:ea typeface="+mn-ea"/>
                <a:cs typeface="+mn-cs"/>
              </a:rPr>
              <a:t> downregulates protein levels of p53, but the mechanism by which it does so is still poorly understood, and also delays progression through the cell cycle by upregulating p21 and p27 (encoded by </a:t>
            </a:r>
            <a:r>
              <a:rPr lang="en-US" sz="1200" b="0" i="1" kern="1200" dirty="0" smtClean="0">
                <a:solidFill>
                  <a:schemeClr val="tx1"/>
                </a:solidFill>
                <a:effectLst/>
                <a:latin typeface="+mn-lt"/>
                <a:ea typeface="+mn-ea"/>
                <a:cs typeface="+mn-cs"/>
              </a:rPr>
              <a:t>CDKN1A</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CDKN1B</a:t>
            </a:r>
            <a:r>
              <a:rPr lang="en-US" sz="1200" b="0" i="0" kern="1200" dirty="0" smtClean="0">
                <a:solidFill>
                  <a:schemeClr val="tx1"/>
                </a:solidFill>
                <a:effectLst/>
                <a:latin typeface="+mn-lt"/>
                <a:ea typeface="+mn-ea"/>
                <a:cs typeface="+mn-cs"/>
              </a:rPr>
              <a:t>, respectively), most likely at the transcriptional level. In contrast to these pathogens, the </a:t>
            </a:r>
            <a:r>
              <a:rPr lang="en-US" sz="1200" b="0" i="1" kern="1200" dirty="0" smtClean="0">
                <a:solidFill>
                  <a:schemeClr val="tx1"/>
                </a:solidFill>
                <a:effectLst/>
                <a:latin typeface="+mn-lt"/>
                <a:ea typeface="+mn-ea"/>
                <a:cs typeface="+mn-cs"/>
              </a:rPr>
              <a:t>Salmonella </a:t>
            </a:r>
            <a:r>
              <a:rPr lang="en-US" sz="1200" b="0" i="1" kern="1200" dirty="0" err="1" smtClean="0">
                <a:solidFill>
                  <a:schemeClr val="tx1"/>
                </a:solidFill>
                <a:effectLst/>
                <a:latin typeface="+mn-lt"/>
                <a:ea typeface="+mn-ea"/>
                <a:cs typeface="+mn-cs"/>
              </a:rPr>
              <a:t>enterica</a:t>
            </a:r>
            <a:r>
              <a:rPr lang="en-US" sz="1200" b="0" i="0" kern="1200" dirty="0" smtClean="0">
                <a:solidFill>
                  <a:schemeClr val="tx1"/>
                </a:solidFill>
                <a:effectLst/>
                <a:latin typeface="+mn-lt"/>
                <a:ea typeface="+mn-ea"/>
                <a:cs typeface="+mn-cs"/>
              </a:rPr>
              <a:t> subsp. </a:t>
            </a:r>
            <a:r>
              <a:rPr lang="en-US" sz="1200" b="0" i="1" kern="1200" dirty="0" err="1" smtClean="0">
                <a:solidFill>
                  <a:schemeClr val="tx1"/>
                </a:solidFill>
                <a:effectLst/>
                <a:latin typeface="+mn-lt"/>
                <a:ea typeface="+mn-ea"/>
                <a:cs typeface="+mn-cs"/>
              </a:rPr>
              <a:t>enterica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serovar</a:t>
            </a:r>
            <a:r>
              <a:rPr lang="en-US" sz="1200" b="0" i="0" kern="1200" dirty="0" smtClean="0">
                <a:solidFill>
                  <a:schemeClr val="tx1"/>
                </a:solidFill>
                <a:effectLst/>
                <a:latin typeface="+mn-lt"/>
                <a:ea typeface="+mn-ea"/>
                <a:cs typeface="+mn-cs"/>
              </a:rPr>
              <a:t> Typhimurium effector </a:t>
            </a:r>
            <a:r>
              <a:rPr lang="en-US" sz="1200" b="0" i="0" kern="1200" dirty="0" err="1" smtClean="0">
                <a:solidFill>
                  <a:schemeClr val="tx1"/>
                </a:solidFill>
                <a:effectLst/>
                <a:latin typeface="+mn-lt"/>
                <a:ea typeface="+mn-ea"/>
                <a:cs typeface="+mn-cs"/>
              </a:rPr>
              <a:t>AvrA</a:t>
            </a:r>
            <a:r>
              <a:rPr lang="en-US" sz="1200" b="0" i="0" kern="1200" dirty="0" smtClean="0">
                <a:solidFill>
                  <a:schemeClr val="tx1"/>
                </a:solidFill>
                <a:effectLst/>
                <a:latin typeface="+mn-lt"/>
                <a:ea typeface="+mn-ea"/>
                <a:cs typeface="+mn-cs"/>
              </a:rPr>
              <a:t> induces acetylation of p53, which is a stabilizing modification that is associated with cell cycle arrest in infected cells. Ac, acetylation; T3SS, type III secretion system; T4SS, type IV secretion system.</a:t>
            </a:r>
            <a:endParaRPr lang="en-US" dirty="0"/>
          </a:p>
        </p:txBody>
      </p:sp>
      <p:sp>
        <p:nvSpPr>
          <p:cNvPr id="4" name="Slide Number Placeholder 3"/>
          <p:cNvSpPr>
            <a:spLocks noGrp="1"/>
          </p:cNvSpPr>
          <p:nvPr>
            <p:ph type="sldNum" sz="quarter" idx="10"/>
          </p:nvPr>
        </p:nvSpPr>
        <p:spPr/>
        <p:txBody>
          <a:bodyPr/>
          <a:lstStyle/>
          <a:p>
            <a:fld id="{FAB82007-8473-4A34-9F72-9BD4DD02748E}" type="slidenum">
              <a:rPr lang="en-US" smtClean="0"/>
              <a:t>54</a:t>
            </a:fld>
            <a:endParaRPr lang="en-US"/>
          </a:p>
        </p:txBody>
      </p:sp>
    </p:spTree>
    <p:extLst>
      <p:ext uri="{BB962C8B-B14F-4D97-AF65-F5344CB8AC3E}">
        <p14:creationId xmlns:p14="http://schemas.microsoft.com/office/powerpoint/2010/main" val="2093387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Recognition of Pathogens by Host Cell Surveillance</a:t>
            </a:r>
          </a:p>
          <a:p>
            <a:r>
              <a:rPr lang="en-US" dirty="0" smtClean="0"/>
              <a:t>(A) Schematic drawing of </a:t>
            </a:r>
            <a:r>
              <a:rPr lang="en-US" i="1" dirty="0" smtClean="0"/>
              <a:t>Vibrio </a:t>
            </a:r>
            <a:r>
              <a:rPr lang="en-US" i="1" dirty="0" err="1" smtClean="0"/>
              <a:t>cholerae</a:t>
            </a:r>
            <a:r>
              <a:rPr lang="en-US" dirty="0" smtClean="0"/>
              <a:t> disarmament of mitochondrial immune surveillance through the T3SS effector </a:t>
            </a:r>
            <a:r>
              <a:rPr lang="en-US" dirty="0" err="1" smtClean="0"/>
              <a:t>VopE</a:t>
            </a:r>
            <a:r>
              <a:rPr lang="en-US" dirty="0" smtClean="0"/>
              <a:t> resulting in inhibition of mitochondrial </a:t>
            </a:r>
            <a:r>
              <a:rPr lang="en-US" dirty="0" err="1" smtClean="0"/>
              <a:t>perinuclear</a:t>
            </a:r>
            <a:r>
              <a:rPr lang="en-US" dirty="0" smtClean="0"/>
              <a:t> clustering and immune activation.</a:t>
            </a:r>
          </a:p>
          <a:p>
            <a:r>
              <a:rPr lang="en-US" dirty="0" smtClean="0"/>
              <a:t>(B) Models of pathogen recognition by host cell surveillance machinery. PAMP recognition: results in indiscriminate recognition of pathogens and commensals. DAMP recognition: results in time-dependent, indiscriminate response to cell death. Guard hypothesis: results in specific recognition of pathogens and not commensal microbes.</a:t>
            </a:r>
          </a:p>
          <a:p>
            <a:endParaRPr lang="en-US" dirty="0" smtClean="0"/>
          </a:p>
          <a:p>
            <a:r>
              <a:rPr lang="en-US" i="1" dirty="0" smtClean="0"/>
              <a:t>Vibrio </a:t>
            </a:r>
            <a:r>
              <a:rPr lang="en-US" i="1" dirty="0" err="1" smtClean="0"/>
              <a:t>cholerae</a:t>
            </a:r>
            <a:r>
              <a:rPr lang="en-US" dirty="0" smtClean="0"/>
              <a:t> AM-19226 as a model organism and found that a type 3 secretion system (T3SS)-delivered effector </a:t>
            </a:r>
            <a:r>
              <a:rPr lang="en-US" dirty="0" err="1" smtClean="0"/>
              <a:t>VopE</a:t>
            </a:r>
            <a:r>
              <a:rPr lang="en-US" dirty="0" smtClean="0"/>
              <a:t> is required to prevent mitochondrial </a:t>
            </a:r>
            <a:r>
              <a:rPr lang="en-US" dirty="0" err="1" smtClean="0"/>
              <a:t>perinuclear</a:t>
            </a:r>
            <a:r>
              <a:rPr lang="en-US" dirty="0" smtClean="0"/>
              <a:t> clustering and to suppress innate immune responses during </a:t>
            </a:r>
            <a:r>
              <a:rPr lang="en-US" i="1" dirty="0" smtClean="0"/>
              <a:t>V. </a:t>
            </a:r>
            <a:r>
              <a:rPr lang="en-US" i="1" dirty="0" err="1" smtClean="0"/>
              <a:t>cholerae</a:t>
            </a:r>
            <a:r>
              <a:rPr lang="en-US" dirty="0" smtClean="0"/>
              <a:t> infection of cultured mammalian cells. We showed that, in the absence of </a:t>
            </a:r>
            <a:r>
              <a:rPr lang="en-US" dirty="0" err="1" smtClean="0"/>
              <a:t>VopE</a:t>
            </a:r>
            <a:r>
              <a:rPr lang="en-US" dirty="0" smtClean="0"/>
              <a:t>, mitochondria were clustered in the </a:t>
            </a:r>
            <a:r>
              <a:rPr lang="en-US" dirty="0" err="1" smtClean="0"/>
              <a:t>perinuclear</a:t>
            </a:r>
            <a:r>
              <a:rPr lang="en-US" dirty="0" smtClean="0"/>
              <a:t> space, which resulted in aggregation of the mitochondrial outer membrane protein MAVS and induction of inflammatory signaling. However, in the presence of </a:t>
            </a:r>
            <a:r>
              <a:rPr lang="en-US" dirty="0" err="1" smtClean="0"/>
              <a:t>VopE</a:t>
            </a:r>
            <a:r>
              <a:rPr lang="en-US" dirty="0" smtClean="0"/>
              <a:t> mitochondrial and MAVS localization and inflammatory signaling were indistinguishable from mock-treated cells.</a:t>
            </a:r>
          </a:p>
          <a:p>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55</a:t>
            </a:fld>
            <a:endParaRPr lang="en-US"/>
          </a:p>
        </p:txBody>
      </p:sp>
    </p:spTree>
    <p:extLst>
      <p:ext uri="{BB962C8B-B14F-4D97-AF65-F5344CB8AC3E}">
        <p14:creationId xmlns:p14="http://schemas.microsoft.com/office/powerpoint/2010/main" val="3693601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56</a:t>
            </a:fld>
            <a:endParaRPr lang="en-US"/>
          </a:p>
        </p:txBody>
      </p:sp>
    </p:spTree>
    <p:extLst>
      <p:ext uri="{BB962C8B-B14F-4D97-AF65-F5344CB8AC3E}">
        <p14:creationId xmlns:p14="http://schemas.microsoft.com/office/powerpoint/2010/main" val="3224077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57</a:t>
            </a:fld>
            <a:endParaRPr lang="en-US"/>
          </a:p>
        </p:txBody>
      </p:sp>
    </p:spTree>
    <p:extLst>
      <p:ext uri="{BB962C8B-B14F-4D97-AF65-F5344CB8AC3E}">
        <p14:creationId xmlns:p14="http://schemas.microsoft.com/office/powerpoint/2010/main" val="285106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58</a:t>
            </a:fld>
            <a:endParaRPr lang="en-US"/>
          </a:p>
        </p:txBody>
      </p:sp>
    </p:spTree>
    <p:extLst>
      <p:ext uri="{BB962C8B-B14F-4D97-AF65-F5344CB8AC3E}">
        <p14:creationId xmlns:p14="http://schemas.microsoft.com/office/powerpoint/2010/main" val="60832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59</a:t>
            </a:fld>
            <a:endParaRPr lang="en-US"/>
          </a:p>
        </p:txBody>
      </p:sp>
    </p:spTree>
    <p:extLst>
      <p:ext uri="{BB962C8B-B14F-4D97-AF65-F5344CB8AC3E}">
        <p14:creationId xmlns:p14="http://schemas.microsoft.com/office/powerpoint/2010/main" val="133776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6</a:t>
            </a:fld>
            <a:endParaRPr lang="en-US"/>
          </a:p>
        </p:txBody>
      </p:sp>
    </p:spTree>
    <p:extLst>
      <p:ext uri="{BB962C8B-B14F-4D97-AF65-F5344CB8AC3E}">
        <p14:creationId xmlns:p14="http://schemas.microsoft.com/office/powerpoint/2010/main" val="1864389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I interferon signal pathway and evasion strategies of </a:t>
            </a:r>
            <a:r>
              <a:rPr lang="en-US" dirty="0" err="1" smtClean="0"/>
              <a:t>flaviviruses</a:t>
            </a:r>
            <a:r>
              <a:rPr lang="en-US" dirty="0" smtClean="0"/>
              <a:t>. (A) Cells sense </a:t>
            </a:r>
            <a:r>
              <a:rPr lang="en-US" dirty="0" err="1" smtClean="0"/>
              <a:t>flavivirus</a:t>
            </a:r>
            <a:r>
              <a:rPr lang="en-US" dirty="0" smtClean="0"/>
              <a:t> </a:t>
            </a:r>
            <a:r>
              <a:rPr lang="en-US" dirty="0" err="1" smtClean="0"/>
              <a:t>dsRNA</a:t>
            </a:r>
            <a:r>
              <a:rPr lang="en-US" dirty="0" smtClean="0"/>
              <a:t> and </a:t>
            </a:r>
            <a:r>
              <a:rPr lang="en-US" dirty="0" err="1" smtClean="0"/>
              <a:t>ssRNA</a:t>
            </a:r>
            <a:r>
              <a:rPr lang="en-US" dirty="0" smtClean="0"/>
              <a:t> structures </a:t>
            </a:r>
            <a:r>
              <a:rPr lang="en-US" i="1" dirty="0" smtClean="0"/>
              <a:t>via</a:t>
            </a:r>
            <a:r>
              <a:rPr lang="en-US" dirty="0" smtClean="0"/>
              <a:t> pathogen recognition receptors (PRRs) RIG-I and TLR3/7. These receptors activate their adaptor molecules IPS-1, TRIF, MyD88, respectively, which initiates signaling cascades (IKK-</a:t>
            </a:r>
            <a:r>
              <a:rPr lang="en-US" dirty="0" err="1" smtClean="0"/>
              <a:t>ɛ</a:t>
            </a:r>
            <a:r>
              <a:rPr lang="en-US" dirty="0" smtClean="0"/>
              <a:t>, TBK1, RIP-1, and IRAK4) that activate IRF-3, IRF-7, and NF-</a:t>
            </a:r>
            <a:r>
              <a:rPr lang="en-US" dirty="0" err="1" smtClean="0"/>
              <a:t>κB</a:t>
            </a:r>
            <a:r>
              <a:rPr lang="en-US" dirty="0" smtClean="0"/>
              <a:t>, leading to IFN-α/β gene transcription. The evasion mechanisms of </a:t>
            </a:r>
            <a:r>
              <a:rPr lang="en-US" dirty="0" err="1" smtClean="0"/>
              <a:t>flaviviruses</a:t>
            </a:r>
            <a:r>
              <a:rPr lang="en-US" dirty="0" smtClean="0"/>
              <a:t> are demonstrated to include: a delay in recognition of viral RNA by PRRs; impairment of RIP-1 signaling by high mannose carbohydrates on the structural E protein; attenuation of TLR3 signaling by the NS1 protein; and reduction in IFN-β gene transcription by NS2A protein. (B) Binding of type I IFN to the IFN-α/β receptor (IFNAR) activates the JAK/STAT pathway. Specifically, Tyk2 and Jak1 kinase activation results in the generation, phosphorylation, and assembly of the </a:t>
            </a:r>
            <a:r>
              <a:rPr lang="en-US" dirty="0" err="1" smtClean="0"/>
              <a:t>trimeric</a:t>
            </a:r>
            <a:r>
              <a:rPr lang="en-US" dirty="0" smtClean="0"/>
              <a:t> ISGF3 transcription factor complex, which consists of a STAT1-STAT2 heterodimer and IRF9. This complex </a:t>
            </a:r>
            <a:r>
              <a:rPr lang="en-US" dirty="0" err="1" smtClean="0"/>
              <a:t>translocates</a:t>
            </a:r>
            <a:r>
              <a:rPr lang="en-US" dirty="0" smtClean="0"/>
              <a:t> to the nucleus, binds to IFN-stimulated response elements (ISREs) and induces ISGs production. The evasion mechanisms of </a:t>
            </a:r>
            <a:r>
              <a:rPr lang="en-US" dirty="0" err="1" smtClean="0"/>
              <a:t>flaviviruses</a:t>
            </a:r>
            <a:r>
              <a:rPr lang="en-US" dirty="0" smtClean="0"/>
              <a:t> are demonstrated to include: blockade of phosphorylation of Tyk2 and Jak1 by NS5; reduction in STAT2 gene and protein expression by NS5; inhibition of STAT signaling by non-structural proteins; down-regulation of the IFNAR through virus-induced redistribution of cellular cholesterol; and impairing the functions of ISGs. Red stop signs indicate strategies used by </a:t>
            </a:r>
            <a:r>
              <a:rPr lang="en-US" dirty="0" err="1" smtClean="0"/>
              <a:t>flavivirus</a:t>
            </a:r>
            <a:r>
              <a:rPr lang="en-US" dirty="0" smtClean="0"/>
              <a:t> to escape type I IFN response. These figures are modeled after published images </a:t>
            </a:r>
            <a:r>
              <a:rPr lang="en-US" dirty="0" smtClean="0">
                <a:hlinkClick r:id="rId3"/>
              </a:rPr>
              <a:t>[158]</a:t>
            </a:r>
            <a:r>
              <a:rPr lang="en-US" dirty="0" smtClean="0"/>
              <a:t>.</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60</a:t>
            </a:fld>
            <a:endParaRPr lang="en-US"/>
          </a:p>
        </p:txBody>
      </p:sp>
    </p:spTree>
    <p:extLst>
      <p:ext uri="{BB962C8B-B14F-4D97-AF65-F5344CB8AC3E}">
        <p14:creationId xmlns:p14="http://schemas.microsoft.com/office/powerpoint/2010/main" val="3682850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Mosquito Defense Strategies against Viral Infection</a:t>
            </a:r>
          </a:p>
          <a:p>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61</a:t>
            </a:fld>
            <a:endParaRPr lang="en-US"/>
          </a:p>
        </p:txBody>
      </p:sp>
    </p:spTree>
    <p:extLst>
      <p:ext uri="{BB962C8B-B14F-4D97-AF65-F5344CB8AC3E}">
        <p14:creationId xmlns:p14="http://schemas.microsoft.com/office/powerpoint/2010/main" val="3579447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Strategies used by </a:t>
            </a:r>
            <a:r>
              <a:rPr lang="en-US" dirty="0" err="1" smtClean="0"/>
              <a:t>flaviviruses</a:t>
            </a:r>
            <a:r>
              <a:rPr lang="en-US" dirty="0" smtClean="0"/>
              <a:t> to interfere with adaptive immune responses. </a:t>
            </a:r>
            <a:r>
              <a:rPr lang="en-US" dirty="0" err="1" smtClean="0"/>
              <a:t>Flavivirus</a:t>
            </a:r>
            <a:r>
              <a:rPr lang="en-US" dirty="0" smtClean="0"/>
              <a:t> proteins are generated by translation of the viral genome (waved line). Structural proteins and viral progeny genomes are used to assemble new virus particles that are released by the secretory pathway. Viral proteins are degraded </a:t>
            </a:r>
            <a:r>
              <a:rPr lang="en-US" i="1" dirty="0" smtClean="0"/>
              <a:t>via</a:t>
            </a:r>
            <a:r>
              <a:rPr lang="en-US" dirty="0" smtClean="0"/>
              <a:t> the proteasome and peptides associated with MHC class I molecules are presented on the cell surface to CD8+ T cells. </a:t>
            </a:r>
            <a:r>
              <a:rPr lang="en-US" dirty="0" err="1" smtClean="0"/>
              <a:t>Flavivirus</a:t>
            </a:r>
            <a:r>
              <a:rPr lang="en-US" dirty="0" smtClean="0"/>
              <a:t> can escape the </a:t>
            </a:r>
            <a:r>
              <a:rPr lang="en-US" dirty="0" err="1" smtClean="0"/>
              <a:t>recognization</a:t>
            </a:r>
            <a:r>
              <a:rPr lang="en-US" dirty="0" smtClean="0"/>
              <a:t> of antibodies and T cells by antigenic mutations. They also could evade the adaptive immune responses by promoting their entry into cells through preexisting enhancing antibodies and inhibiting the MHC I-restricted Ag presentation. Proposed sites of interference by </a:t>
            </a:r>
            <a:r>
              <a:rPr lang="en-US" dirty="0" err="1" smtClean="0"/>
              <a:t>flaviviruses</a:t>
            </a:r>
            <a:r>
              <a:rPr lang="en-US" dirty="0" smtClean="0"/>
              <a:t> are shown in the yellow boxes.</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62</a:t>
            </a:fld>
            <a:endParaRPr lang="en-US"/>
          </a:p>
        </p:txBody>
      </p:sp>
    </p:spTree>
    <p:extLst>
      <p:ext uri="{BB962C8B-B14F-4D97-AF65-F5344CB8AC3E}">
        <p14:creationId xmlns:p14="http://schemas.microsoft.com/office/powerpoint/2010/main" val="22599021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functional significance for the host proteins selectively manipulated by </a:t>
            </a:r>
            <a:r>
              <a:rPr lang="en-US" i="1" dirty="0" smtClean="0"/>
              <a:t>A. </a:t>
            </a:r>
            <a:r>
              <a:rPr lang="en-US" i="1" dirty="0" err="1" smtClean="0"/>
              <a:t>phagocytophilum</a:t>
            </a:r>
            <a:r>
              <a:rPr lang="en-US" dirty="0" smtClean="0"/>
              <a:t> in tick </a:t>
            </a:r>
            <a:r>
              <a:rPr lang="en-US" dirty="0" err="1" smtClean="0"/>
              <a:t>midguts</a:t>
            </a:r>
            <a:r>
              <a:rPr lang="en-US" dirty="0" smtClean="0"/>
              <a:t> and salivary glands. These results suggested that </a:t>
            </a:r>
            <a:r>
              <a:rPr lang="en-US" i="1" dirty="0" smtClean="0"/>
              <a:t>A. </a:t>
            </a:r>
            <a:r>
              <a:rPr lang="en-US" i="1" dirty="0" err="1" smtClean="0"/>
              <a:t>phagocytophilum</a:t>
            </a:r>
            <a:r>
              <a:rPr lang="en-US" dirty="0" smtClean="0"/>
              <a:t> selectively manipulates the levels of vertebrate host proteins in the tick </a:t>
            </a:r>
            <a:r>
              <a:rPr lang="en-US" dirty="0" err="1" smtClean="0"/>
              <a:t>midguts</a:t>
            </a:r>
            <a:r>
              <a:rPr lang="en-US" smtClean="0"/>
              <a:t> (MG) and salivary glands (SG) to facilitate pathogen infection, multiplication and transmission while preserving tick feeding and development</a:t>
            </a:r>
            <a:endParaRPr lang="en-US"/>
          </a:p>
        </p:txBody>
      </p:sp>
      <p:sp>
        <p:nvSpPr>
          <p:cNvPr id="4" name="Slide Number Placeholder 3"/>
          <p:cNvSpPr>
            <a:spLocks noGrp="1"/>
          </p:cNvSpPr>
          <p:nvPr>
            <p:ph type="sldNum" sz="quarter" idx="10"/>
          </p:nvPr>
        </p:nvSpPr>
        <p:spPr/>
        <p:txBody>
          <a:bodyPr/>
          <a:lstStyle/>
          <a:p>
            <a:fld id="{07D5C7B4-4A8D-8A47-B751-F7C324082458}" type="slidenum">
              <a:rPr lang="en-US" smtClean="0"/>
              <a:t>63</a:t>
            </a:fld>
            <a:endParaRPr lang="en-US"/>
          </a:p>
        </p:txBody>
      </p:sp>
    </p:spTree>
    <p:extLst>
      <p:ext uri="{BB962C8B-B14F-4D97-AF65-F5344CB8AC3E}">
        <p14:creationId xmlns:p14="http://schemas.microsoft.com/office/powerpoint/2010/main" val="2155847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Figure: </a:t>
            </a:r>
            <a:r>
              <a:rPr lang="en-US" i="1" dirty="0" smtClean="0"/>
              <a:t>Anaplasma </a:t>
            </a:r>
            <a:r>
              <a:rPr lang="en-US" i="1" dirty="0" err="1" smtClean="0"/>
              <a:t>phagocytophilum</a:t>
            </a:r>
            <a:r>
              <a:rPr lang="en-US" dirty="0" smtClean="0"/>
              <a:t> Uses Common Strategies to Establish Infection in Vertebrate Hosts and Ticks</a:t>
            </a:r>
          </a:p>
          <a:p>
            <a:r>
              <a:rPr lang="en-US" dirty="0" smtClean="0"/>
              <a:t>The common strategies used by </a:t>
            </a:r>
            <a:r>
              <a:rPr lang="en-US" i="1" dirty="0" smtClean="0"/>
              <a:t>A. </a:t>
            </a:r>
            <a:r>
              <a:rPr lang="en-US" i="1" dirty="0" err="1" smtClean="0"/>
              <a:t>phagocytophilum</a:t>
            </a:r>
            <a:r>
              <a:rPr lang="en-US" dirty="0" smtClean="0"/>
              <a:t> to infect vertebrate host and tick cells include, but are not limited to, remodeling of the cytoskeleton, inhibition of cell apoptosis, manipulation of the immune response, and the use of </a:t>
            </a:r>
            <a:r>
              <a:rPr lang="en-US" dirty="0" err="1" smtClean="0"/>
              <a:t>rickettsial</a:t>
            </a:r>
            <a:r>
              <a:rPr lang="en-US" dirty="0" smtClean="0"/>
              <a:t> proteins for infection and manipulation of tick or host gene expression. Cytoskeletal remodeling through actin reorganization or </a:t>
            </a:r>
            <a:r>
              <a:rPr lang="en-US" dirty="0" err="1" smtClean="0"/>
              <a:t>spectrin</a:t>
            </a:r>
            <a:r>
              <a:rPr lang="en-US" dirty="0" smtClean="0"/>
              <a:t> </a:t>
            </a:r>
            <a:r>
              <a:rPr lang="en-US" dirty="0" err="1" smtClean="0"/>
              <a:t>upregulation</a:t>
            </a:r>
            <a:r>
              <a:rPr lang="en-US" dirty="0" smtClean="0"/>
              <a:t> has been proposed as a mechanism facilitating </a:t>
            </a:r>
            <a:r>
              <a:rPr lang="en-US" i="1" dirty="0" smtClean="0"/>
              <a:t>A. </a:t>
            </a:r>
            <a:r>
              <a:rPr lang="en-US" i="1" dirty="0" err="1" smtClean="0"/>
              <a:t>phagocytophilum</a:t>
            </a:r>
            <a:r>
              <a:rPr lang="en-US" dirty="0" smtClean="0"/>
              <a:t> infection of vertebrate host and tick cells. </a:t>
            </a:r>
            <a:r>
              <a:rPr lang="en-US" i="1" dirty="0" smtClean="0"/>
              <a:t>A. </a:t>
            </a:r>
            <a:r>
              <a:rPr lang="en-US" i="1" dirty="0" err="1" smtClean="0"/>
              <a:t>phagocytophilum</a:t>
            </a:r>
            <a:r>
              <a:rPr lang="en-US" dirty="0" smtClean="0"/>
              <a:t> inhibits cell apoptosis through common mechanisms [i.e., activation of the Janus kinase/signal transducers and activators of transcription (JAK/STAT) pathway] and mechanisms involving genes and proteins that have been described only in vertebrate host cells [</a:t>
            </a:r>
            <a:r>
              <a:rPr lang="en-US" i="1" dirty="0" smtClean="0"/>
              <a:t>A. </a:t>
            </a:r>
            <a:r>
              <a:rPr lang="en-US" i="1" dirty="0" err="1" smtClean="0"/>
              <a:t>phagocytophilum</a:t>
            </a:r>
            <a:r>
              <a:rPr lang="en-US" dirty="0" smtClean="0"/>
              <a:t> type IV secretion system (T4SS)-secreted proteins such as the </a:t>
            </a:r>
            <a:r>
              <a:rPr lang="en-US" dirty="0" err="1" smtClean="0"/>
              <a:t>translocated</a:t>
            </a:r>
            <a:r>
              <a:rPr lang="en-US" dirty="0" smtClean="0"/>
              <a:t> substrate 1 (Ats-1), </a:t>
            </a:r>
            <a:r>
              <a:rPr lang="en-US" dirty="0" err="1" smtClean="0"/>
              <a:t>Bax</a:t>
            </a:r>
            <a:r>
              <a:rPr lang="en-US" dirty="0" smtClean="0"/>
              <a:t>, </a:t>
            </a:r>
            <a:r>
              <a:rPr lang="en-US" dirty="0" err="1" smtClean="0"/>
              <a:t>caspase</a:t>
            </a:r>
            <a:r>
              <a:rPr lang="en-US" dirty="0" smtClean="0"/>
              <a:t> (CASP)-3, CASP-8, CASP-9, X-linked inhibitor of apoptosis protein (XIAP), Bcl-2, </a:t>
            </a:r>
            <a:r>
              <a:rPr lang="en-US" dirty="0" err="1" smtClean="0"/>
              <a:t>phosphoinositide</a:t>
            </a:r>
            <a:r>
              <a:rPr lang="en-US" dirty="0" smtClean="0"/>
              <a:t> kinase-3 (PI3K)/protein kinase B (</a:t>
            </a:r>
            <a:r>
              <a:rPr lang="en-US" dirty="0" err="1" smtClean="0"/>
              <a:t>Akt</a:t>
            </a:r>
            <a:r>
              <a:rPr lang="en-US" dirty="0" smtClean="0"/>
              <a:t>), the induced myeloid leukemia cell-differentiation protein (Mcl-1), and interleukin 8 (IL-8)], or tick cells [mitochondrial </a:t>
            </a:r>
            <a:r>
              <a:rPr lang="en-US" dirty="0" err="1" smtClean="0"/>
              <a:t>porin</a:t>
            </a:r>
            <a:r>
              <a:rPr lang="en-US" dirty="0" smtClean="0"/>
              <a:t>, </a:t>
            </a:r>
            <a:r>
              <a:rPr lang="en-US" dirty="0" err="1" smtClean="0"/>
              <a:t>phosphoenolpyruvate</a:t>
            </a:r>
            <a:r>
              <a:rPr lang="en-US" dirty="0" smtClean="0"/>
              <a:t> </a:t>
            </a:r>
            <a:r>
              <a:rPr lang="en-US" dirty="0" err="1" smtClean="0"/>
              <a:t>carboxykinase</a:t>
            </a:r>
            <a:r>
              <a:rPr lang="en-US" dirty="0" smtClean="0"/>
              <a:t> (PEPCK), mitogen-activated protein kinase (MKK), and apoptosis signal-regulating kinase 1 (ASK1)]. The inhibition of the innate immune response by </a:t>
            </a:r>
            <a:r>
              <a:rPr lang="en-US" i="1" dirty="0" smtClean="0"/>
              <a:t>A. </a:t>
            </a:r>
            <a:r>
              <a:rPr lang="en-US" i="1" dirty="0" err="1" smtClean="0"/>
              <a:t>phagocytophilum</a:t>
            </a:r>
            <a:r>
              <a:rPr lang="en-US" dirty="0" smtClean="0"/>
              <a:t> occurs in both vertebrate host and tick cells through </a:t>
            </a:r>
            <a:r>
              <a:rPr lang="en-US" dirty="0" err="1" smtClean="0"/>
              <a:t>downregulation</a:t>
            </a:r>
            <a:r>
              <a:rPr lang="en-US" dirty="0" smtClean="0"/>
              <a:t> among other of genes coding for proteins involved in bacterial killing [myeloperoxidase (MPO), transferrin (TF), bactericidal/permeability-increasing (BPI) protein] and cell-protection protein [</a:t>
            </a:r>
            <a:r>
              <a:rPr lang="en-US" dirty="0" err="1" smtClean="0"/>
              <a:t>mucin</a:t>
            </a:r>
            <a:r>
              <a:rPr lang="en-US" dirty="0" smtClean="0"/>
              <a:t> 12 (MUC12)] in neutrophils and </a:t>
            </a:r>
            <a:r>
              <a:rPr lang="en-US" dirty="0" err="1" smtClean="0"/>
              <a:t>defensin</a:t>
            </a:r>
            <a:r>
              <a:rPr lang="en-US" dirty="0" smtClean="0"/>
              <a:t> and antimicrobial peptide proteins in tick cells. </a:t>
            </a:r>
            <a:r>
              <a:rPr lang="en-US" i="1" dirty="0" smtClean="0"/>
              <a:t>A. </a:t>
            </a:r>
            <a:r>
              <a:rPr lang="en-US" i="1" dirty="0" err="1" smtClean="0"/>
              <a:t>phagocytophilum</a:t>
            </a:r>
            <a:r>
              <a:rPr lang="en-US" dirty="0" smtClean="0"/>
              <a:t> membrane or secreted proteins – such as major surface proteins (MSP) MSP1, MSP2 (p44), MSP3, and MSP4, heat shock protein (HSP) 60 (</a:t>
            </a:r>
            <a:r>
              <a:rPr lang="en-US" dirty="0" err="1" smtClean="0"/>
              <a:t>GroEL</a:t>
            </a:r>
            <a:r>
              <a:rPr lang="en-US" dirty="0" smtClean="0"/>
              <a:t>), and HSP70 together with T4SS-secreted molecules that control host cell epigenetics – have been suggested to play a role in bacterial infection of both vertebrate host and tick cells.</a:t>
            </a:r>
          </a:p>
          <a:p>
            <a:endParaRPr lang="en-US" dirty="0"/>
          </a:p>
        </p:txBody>
      </p:sp>
      <p:sp>
        <p:nvSpPr>
          <p:cNvPr id="4" name="Slide Number Placeholder 3"/>
          <p:cNvSpPr>
            <a:spLocks noGrp="1"/>
          </p:cNvSpPr>
          <p:nvPr>
            <p:ph type="sldNum" sz="quarter" idx="10"/>
          </p:nvPr>
        </p:nvSpPr>
        <p:spPr/>
        <p:txBody>
          <a:bodyPr/>
          <a:lstStyle/>
          <a:p>
            <a:fld id="{07D5C7B4-4A8D-8A47-B751-F7C324082458}" type="slidenum">
              <a:rPr lang="en-US" smtClean="0"/>
              <a:t>64</a:t>
            </a:fld>
            <a:endParaRPr lang="en-US"/>
          </a:p>
        </p:txBody>
      </p:sp>
    </p:spTree>
    <p:extLst>
      <p:ext uri="{BB962C8B-B14F-4D97-AF65-F5344CB8AC3E}">
        <p14:creationId xmlns:p14="http://schemas.microsoft.com/office/powerpoint/2010/main" val="3190959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65</a:t>
            </a:fld>
            <a:endParaRPr lang="en-US"/>
          </a:p>
        </p:txBody>
      </p:sp>
    </p:spTree>
    <p:extLst>
      <p:ext uri="{BB962C8B-B14F-4D97-AF65-F5344CB8AC3E}">
        <p14:creationId xmlns:p14="http://schemas.microsoft.com/office/powerpoint/2010/main" val="3738196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Figure 1. Extracellular and intracellular signaling pathways mediated by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0" i="0" kern="1200" dirty="0" smtClean="0">
                <a:solidFill>
                  <a:schemeClr val="tx1"/>
                </a:solidFill>
                <a:effectLst/>
                <a:latin typeface="+mn-lt"/>
                <a:ea typeface="+mn-ea"/>
                <a:cs typeface="+mn-cs"/>
              </a:rPr>
              <a:t>. Overview of the pathogen recognition receptors (PRRs) involved in the recognition and signaling in response to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0" i="0" kern="1200" dirty="0" smtClean="0">
                <a:solidFill>
                  <a:schemeClr val="tx1"/>
                </a:solidFill>
                <a:effectLst/>
                <a:latin typeface="+mn-lt"/>
                <a:ea typeface="+mn-ea"/>
                <a:cs typeface="+mn-cs"/>
              </a:rPr>
              <a:t>. Cell surface signaling is primarily mediated by TLR2/1 leading to pro-inflammatory cytokine production. </a:t>
            </a:r>
            <a:r>
              <a:rPr lang="en-US" sz="1200" b="0" i="0" kern="1200" dirty="0" err="1" smtClean="0">
                <a:solidFill>
                  <a:schemeClr val="tx1"/>
                </a:solidFill>
                <a:effectLst/>
                <a:latin typeface="+mn-lt"/>
                <a:ea typeface="+mn-ea"/>
                <a:cs typeface="+mn-cs"/>
              </a:rPr>
              <a:t>Integrins</a:t>
            </a:r>
            <a:r>
              <a:rPr lang="en-US" sz="1200" b="0" i="0" kern="1200" dirty="0" smtClean="0">
                <a:solidFill>
                  <a:schemeClr val="tx1"/>
                </a:solidFill>
                <a:effectLst/>
                <a:latin typeface="+mn-lt"/>
                <a:ea typeface="+mn-ea"/>
                <a:cs typeface="+mn-cs"/>
              </a:rPr>
              <a:t> and CD14 are known to recognize and internalize the spirochete but their role in intracellular signaling is not fully understood. Intracellular receptors located at the endosome, in particular TLR2/1, TLR7/8, and TLR9, are activated by different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0" i="0" kern="1200" dirty="0" smtClean="0">
                <a:solidFill>
                  <a:schemeClr val="tx1"/>
                </a:solidFill>
                <a:effectLst/>
                <a:latin typeface="+mn-lt"/>
                <a:ea typeface="+mn-ea"/>
                <a:cs typeface="+mn-cs"/>
              </a:rPr>
              <a:t> ligands and recruit adaptors such as MyD88 and/or TRIF to transduce signals for the activation of inflammatory cytokines and type I IFNs. The Nod2 receptor also plays a role in recognition of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0" i="0" kern="1200" dirty="0" smtClean="0">
                <a:solidFill>
                  <a:schemeClr val="tx1"/>
                </a:solidFill>
                <a:effectLst/>
                <a:latin typeface="+mn-lt"/>
                <a:ea typeface="+mn-ea"/>
                <a:cs typeface="+mn-cs"/>
              </a:rPr>
              <a:t> and in the induction of inflammatory responses, but it might have a dual regulatory role depending on the stage of infection. The </a:t>
            </a:r>
            <a:r>
              <a:rPr lang="en-US" sz="1200" b="0" i="0" kern="1200" dirty="0" err="1" smtClean="0">
                <a:solidFill>
                  <a:schemeClr val="tx1"/>
                </a:solidFill>
                <a:effectLst/>
                <a:latin typeface="+mn-lt"/>
                <a:ea typeface="+mn-ea"/>
                <a:cs typeface="+mn-cs"/>
              </a:rPr>
              <a:t>inflammasome</a:t>
            </a:r>
            <a:r>
              <a:rPr lang="en-US" sz="1200" b="0" i="0" kern="1200" dirty="0" smtClean="0">
                <a:solidFill>
                  <a:schemeClr val="tx1"/>
                </a:solidFill>
                <a:effectLst/>
                <a:latin typeface="+mn-lt"/>
                <a:ea typeface="+mn-ea"/>
                <a:cs typeface="+mn-cs"/>
              </a:rPr>
              <a:t> is likely to be involved, however, </a:t>
            </a:r>
            <a:r>
              <a:rPr lang="en-US" sz="1200" b="0" i="1" kern="1200" dirty="0" smtClean="0">
                <a:solidFill>
                  <a:schemeClr val="tx1"/>
                </a:solidFill>
                <a:effectLst/>
                <a:latin typeface="+mn-lt"/>
                <a:ea typeface="+mn-ea"/>
                <a:cs typeface="+mn-cs"/>
              </a:rPr>
              <a:t>in vivo</a:t>
            </a:r>
            <a:r>
              <a:rPr lang="en-US" sz="1200" b="0" i="0" kern="1200" dirty="0" smtClean="0">
                <a:solidFill>
                  <a:schemeClr val="tx1"/>
                </a:solidFill>
                <a:effectLst/>
                <a:latin typeface="+mn-lt"/>
                <a:ea typeface="+mn-ea"/>
                <a:cs typeface="+mn-cs"/>
              </a:rPr>
              <a:t>, it is unclear whether the </a:t>
            </a:r>
            <a:r>
              <a:rPr lang="en-US" sz="1200" b="0" i="0" kern="1200" dirty="0" err="1" smtClean="0">
                <a:solidFill>
                  <a:schemeClr val="tx1"/>
                </a:solidFill>
                <a:effectLst/>
                <a:latin typeface="+mn-lt"/>
                <a:ea typeface="+mn-ea"/>
                <a:cs typeface="+mn-cs"/>
              </a:rPr>
              <a:t>inflammasome</a:t>
            </a:r>
            <a:r>
              <a:rPr lang="en-US" sz="1200" b="0" i="0" kern="1200" dirty="0" smtClean="0">
                <a:solidFill>
                  <a:schemeClr val="tx1"/>
                </a:solidFill>
                <a:effectLst/>
                <a:latin typeface="+mn-lt"/>
                <a:ea typeface="+mn-ea"/>
                <a:cs typeface="+mn-cs"/>
              </a:rPr>
              <a:t> is required for the development of host responses to the pathogen.</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66</a:t>
            </a:fld>
            <a:endParaRPr lang="en-US"/>
          </a:p>
        </p:txBody>
      </p:sp>
    </p:spTree>
    <p:extLst>
      <p:ext uri="{BB962C8B-B14F-4D97-AF65-F5344CB8AC3E}">
        <p14:creationId xmlns:p14="http://schemas.microsoft.com/office/powerpoint/2010/main" val="3630406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Phagocytosis of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1" i="0" kern="1200" dirty="0" smtClean="0">
                <a:solidFill>
                  <a:schemeClr val="tx1"/>
                </a:solidFill>
                <a:effectLst/>
                <a:latin typeface="+mn-lt"/>
                <a:ea typeface="+mn-ea"/>
                <a:cs typeface="+mn-cs"/>
              </a:rPr>
              <a:t>: (A) Opsonic-mediated phagocytosis—complement factors, such as C3b and iC3b, bound to the surface of Bb can interact with complement receptors and mediate phagocytosis.</a:t>
            </a:r>
            <a:r>
              <a:rPr lang="en-US" sz="1200" b="0" i="0" kern="1200" dirty="0" smtClean="0">
                <a:solidFill>
                  <a:schemeClr val="tx1"/>
                </a:solidFill>
                <a:effectLst/>
                <a:latin typeface="+mn-lt"/>
                <a:ea typeface="+mn-ea"/>
                <a:cs typeface="+mn-cs"/>
              </a:rPr>
              <a:t> Additionally, the immune cells Fc-receptors have the ability to bind to the opsonic antibodies that coat Bb and internalize the pathogen.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Conventional phagocytosis—the direct interaction of surface receptors with Bb, such as </a:t>
            </a:r>
            <a:r>
              <a:rPr lang="en-US" sz="1200" b="0" i="0" kern="1200" dirty="0" err="1" smtClean="0">
                <a:solidFill>
                  <a:schemeClr val="tx1"/>
                </a:solidFill>
                <a:effectLst/>
                <a:latin typeface="+mn-lt"/>
                <a:ea typeface="+mn-ea"/>
                <a:cs typeface="+mn-cs"/>
              </a:rPr>
              <a:t>integrins</a:t>
            </a:r>
            <a:r>
              <a:rPr lang="en-US" sz="1200" b="0" i="0" kern="1200" dirty="0" smtClean="0">
                <a:solidFill>
                  <a:schemeClr val="tx1"/>
                </a:solidFill>
                <a:effectLst/>
                <a:latin typeface="+mn-lt"/>
                <a:ea typeface="+mn-ea"/>
                <a:cs typeface="+mn-cs"/>
              </a:rPr>
              <a:t> and C-type lectins, allows for tether of the spirochete to the cell surface. Various PRRs induced signal cascade initiates formation of the phagocytic cup and spirochete engulfment.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Coiling phagocytosis—the preferred mechanism of spirochete internalization in which the phagocytic cell uses </a:t>
            </a:r>
            <a:r>
              <a:rPr lang="en-US" sz="1200" b="0" i="0" kern="1200" dirty="0" err="1" smtClean="0">
                <a:solidFill>
                  <a:schemeClr val="tx1"/>
                </a:solidFill>
                <a:effectLst/>
                <a:latin typeface="+mn-lt"/>
                <a:ea typeface="+mn-ea"/>
                <a:cs typeface="+mn-cs"/>
              </a:rPr>
              <a:t>filopodial</a:t>
            </a:r>
            <a:r>
              <a:rPr lang="en-US" sz="1200" b="0" i="0" kern="1200" dirty="0" smtClean="0">
                <a:solidFill>
                  <a:schemeClr val="tx1"/>
                </a:solidFill>
                <a:effectLst/>
                <a:latin typeface="+mn-lt"/>
                <a:ea typeface="+mn-ea"/>
                <a:cs typeface="+mn-cs"/>
              </a:rPr>
              <a:t> protrusions that capture Bb. The </a:t>
            </a:r>
            <a:r>
              <a:rPr lang="en-US" sz="1200" b="0" i="0" kern="1200" dirty="0" err="1" smtClean="0">
                <a:solidFill>
                  <a:schemeClr val="tx1"/>
                </a:solidFill>
                <a:effectLst/>
                <a:latin typeface="+mn-lt"/>
                <a:ea typeface="+mn-ea"/>
                <a:cs typeface="+mn-cs"/>
              </a:rPr>
              <a:t>filopodial</a:t>
            </a:r>
            <a:r>
              <a:rPr lang="en-US" sz="1200" b="0" i="0" kern="1200" dirty="0" smtClean="0">
                <a:solidFill>
                  <a:schemeClr val="tx1"/>
                </a:solidFill>
                <a:effectLst/>
                <a:latin typeface="+mn-lt"/>
                <a:ea typeface="+mn-ea"/>
                <a:cs typeface="+mn-cs"/>
              </a:rPr>
              <a:t> enwrap the spirochete and convert into coiling pseudopods. During this dynamic process FMNL1, mDai1 Arp2/3 complex, and WASP are involved in actin rearrangement of the cell, which then facilitates subsequent phagocytosis of Bb. Following internalization of Bb, the spirochete is degraded within the phagosome thus exposing additional PAMPs to PRR with in the phagosome. The </a:t>
            </a:r>
            <a:r>
              <a:rPr lang="en-US" sz="1200" b="0" i="0" kern="1200" dirty="0" err="1" smtClean="0">
                <a:solidFill>
                  <a:schemeClr val="tx1"/>
                </a:solidFill>
                <a:effectLst/>
                <a:latin typeface="+mn-lt"/>
                <a:ea typeface="+mn-ea"/>
                <a:cs typeface="+mn-cs"/>
              </a:rPr>
              <a:t>phagosomal</a:t>
            </a:r>
            <a:r>
              <a:rPr lang="en-US" sz="1200" b="0" i="0" kern="1200" dirty="0" smtClean="0">
                <a:solidFill>
                  <a:schemeClr val="tx1"/>
                </a:solidFill>
                <a:effectLst/>
                <a:latin typeface="+mn-lt"/>
                <a:ea typeface="+mn-ea"/>
                <a:cs typeface="+mn-cs"/>
              </a:rPr>
              <a:t> signals initiated by Bb generates a robust inflammatory response, including the induction of pro-inflammatory genes and Type I IFNs.</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67</a:t>
            </a:fld>
            <a:endParaRPr lang="en-US"/>
          </a:p>
        </p:txBody>
      </p:sp>
    </p:spTree>
    <p:extLst>
      <p:ext uri="{BB962C8B-B14F-4D97-AF65-F5344CB8AC3E}">
        <p14:creationId xmlns:p14="http://schemas.microsoft.com/office/powerpoint/2010/main" val="10201702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Complement activation pathways leading to the common terminal pathway. Complement can be activated on the outer membrane of </a:t>
            </a:r>
            <a:r>
              <a:rPr lang="en-US" i="1" dirty="0" smtClean="0"/>
              <a:t>Borrelia</a:t>
            </a:r>
            <a:r>
              <a:rPr lang="en-US" dirty="0" smtClean="0"/>
              <a:t> through three pathways: the classical (CP), </a:t>
            </a:r>
            <a:r>
              <a:rPr lang="en-US" dirty="0" err="1" smtClean="0"/>
              <a:t>lectin</a:t>
            </a:r>
            <a:r>
              <a:rPr lang="en-US" dirty="0" smtClean="0"/>
              <a:t> (LP), and alternative (AP) pathways. The classical pathway is activated when complement protein C1q binds to the pathogen surface, which activates complement C4 and C2. In the </a:t>
            </a:r>
            <a:r>
              <a:rPr lang="en-US" dirty="0" err="1" smtClean="0"/>
              <a:t>lectin</a:t>
            </a:r>
            <a:r>
              <a:rPr lang="en-US" dirty="0" smtClean="0"/>
              <a:t> pathway, mannose-binding </a:t>
            </a:r>
            <a:r>
              <a:rPr lang="en-US" dirty="0" err="1" smtClean="0"/>
              <a:t>lectin</a:t>
            </a:r>
            <a:r>
              <a:rPr lang="en-US" dirty="0" smtClean="0"/>
              <a:t> (MBL) or </a:t>
            </a:r>
            <a:r>
              <a:rPr lang="en-US" dirty="0" err="1" smtClean="0"/>
              <a:t>ficolin</a:t>
            </a:r>
            <a:r>
              <a:rPr lang="en-US" dirty="0" smtClean="0"/>
              <a:t> (FCN), in complex with serine protease MASP-1/-2/-3 (mannose-binding </a:t>
            </a:r>
            <a:r>
              <a:rPr lang="en-US" dirty="0" err="1" smtClean="0"/>
              <a:t>lectin</a:t>
            </a:r>
            <a:r>
              <a:rPr lang="en-US" dirty="0" smtClean="0"/>
              <a:t>-associated serine protease-1/-2/-3) and small mannose-binding </a:t>
            </a:r>
            <a:r>
              <a:rPr lang="en-US" dirty="0" err="1" smtClean="0"/>
              <a:t>lectin</a:t>
            </a:r>
            <a:r>
              <a:rPr lang="en-US" dirty="0" smtClean="0"/>
              <a:t>-associated protein (</a:t>
            </a:r>
            <a:r>
              <a:rPr lang="en-US" dirty="0" err="1" smtClean="0"/>
              <a:t>sMAP</a:t>
            </a:r>
            <a:r>
              <a:rPr lang="en-US" dirty="0" smtClean="0"/>
              <a:t>), binds to polysaccharide structures on a pathogen surface, leading to the </a:t>
            </a:r>
            <a:r>
              <a:rPr lang="en-US" dirty="0" err="1" smtClean="0"/>
              <a:t>autoactivation</a:t>
            </a:r>
            <a:r>
              <a:rPr lang="en-US" dirty="0" smtClean="0"/>
              <a:t> of MASP-2, permitting the cleavage of C2 and C4. Both pathways converge to produce C3 </a:t>
            </a:r>
            <a:r>
              <a:rPr lang="en-US" dirty="0" err="1" smtClean="0"/>
              <a:t>convertase</a:t>
            </a:r>
            <a:r>
              <a:rPr lang="en-US" dirty="0" smtClean="0"/>
              <a:t> consisting of C4b and C2a. C3 </a:t>
            </a:r>
            <a:r>
              <a:rPr lang="en-US" dirty="0" err="1" smtClean="0"/>
              <a:t>convertase</a:t>
            </a:r>
            <a:r>
              <a:rPr lang="en-US" dirty="0" smtClean="0"/>
              <a:t> can either cleave additional C3 into C3b, or bind to C3b, producing the C3/C5 </a:t>
            </a:r>
            <a:r>
              <a:rPr lang="en-US" dirty="0" err="1" smtClean="0"/>
              <a:t>convertase</a:t>
            </a:r>
            <a:r>
              <a:rPr lang="en-US" dirty="0" smtClean="0"/>
              <a:t> (C4bC2aC3b). MASP-1 and MASP-3 of the </a:t>
            </a:r>
            <a:r>
              <a:rPr lang="en-US" dirty="0" err="1" smtClean="0"/>
              <a:t>lectin</a:t>
            </a:r>
            <a:r>
              <a:rPr lang="en-US" dirty="0" smtClean="0"/>
              <a:t> pathway can activate the alternative pathway directly. The contribution of this ‘bypass’ activation route in complement activation on </a:t>
            </a:r>
            <a:r>
              <a:rPr lang="en-US" i="1" dirty="0" smtClean="0"/>
              <a:t>Borrelia</a:t>
            </a:r>
            <a:r>
              <a:rPr lang="en-US" dirty="0" smtClean="0"/>
              <a:t> is yet to be determined. The alternative pathway involves the continuous spontaneous hydrolysis of C3 into C3-H</a:t>
            </a:r>
            <a:r>
              <a:rPr lang="en-US" baseline="-25000" dirty="0" smtClean="0"/>
              <a:t>2</a:t>
            </a:r>
            <a:r>
              <a:rPr lang="en-US" dirty="0" smtClean="0"/>
              <a:t>O, which binds to factor B, producing Bb and Ba through the action of factor D. </a:t>
            </a:r>
            <a:r>
              <a:rPr lang="en-US" dirty="0" err="1" smtClean="0"/>
              <a:t>Properdin</a:t>
            </a:r>
            <a:r>
              <a:rPr lang="en-US" dirty="0" smtClean="0"/>
              <a:t> binds and stabilizes the alternative C3 </a:t>
            </a:r>
            <a:r>
              <a:rPr lang="en-US" dirty="0" err="1" smtClean="0"/>
              <a:t>convertase</a:t>
            </a:r>
            <a:r>
              <a:rPr lang="en-US" dirty="0" smtClean="0"/>
              <a:t> C3bBb. The latter can either cleave more C3 components or bind to C3b, producing the C5 </a:t>
            </a:r>
            <a:r>
              <a:rPr lang="en-US" dirty="0" err="1" smtClean="0"/>
              <a:t>convertase</a:t>
            </a:r>
            <a:r>
              <a:rPr lang="en-US" dirty="0" smtClean="0"/>
              <a:t> (C3bBbC3b). C5 </a:t>
            </a:r>
            <a:r>
              <a:rPr lang="en-US" dirty="0" err="1" smtClean="0"/>
              <a:t>convertase</a:t>
            </a:r>
            <a:r>
              <a:rPr lang="en-US" dirty="0" smtClean="0"/>
              <a:t> of either the alternative pathway, the classical or </a:t>
            </a:r>
            <a:r>
              <a:rPr lang="en-US" dirty="0" err="1" smtClean="0"/>
              <a:t>lectin</a:t>
            </a:r>
            <a:r>
              <a:rPr lang="en-US" dirty="0" smtClean="0"/>
              <a:t> pathways can go on to produce the membrane attack complex (MAC) through the terminal assembly of complement components C5b through C9, leading to cell </a:t>
            </a:r>
            <a:r>
              <a:rPr lang="en-US" dirty="0" err="1" smtClean="0"/>
              <a:t>lysis</a:t>
            </a:r>
            <a:r>
              <a:rPr lang="en-US" dirty="0" smtClean="0"/>
              <a:t> and death. In addition to MAC formation, activation of the complement cascade results in leukocyte </a:t>
            </a:r>
            <a:r>
              <a:rPr lang="en-US" dirty="0" err="1" smtClean="0"/>
              <a:t>chemotaxis</a:t>
            </a:r>
            <a:r>
              <a:rPr lang="en-US" dirty="0" smtClean="0"/>
              <a:t> and </a:t>
            </a:r>
            <a:r>
              <a:rPr lang="en-US" dirty="0" err="1" smtClean="0"/>
              <a:t>opsonization</a:t>
            </a:r>
            <a:r>
              <a:rPr lang="en-US" dirty="0" smtClean="0"/>
              <a:t> of the invading pathogen, leading to enhanced phagocytosis.</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68</a:t>
            </a:fld>
            <a:endParaRPr lang="en-US"/>
          </a:p>
        </p:txBody>
      </p:sp>
    </p:spTree>
    <p:extLst>
      <p:ext uri="{BB962C8B-B14F-4D97-AF65-F5344CB8AC3E}">
        <p14:creationId xmlns:p14="http://schemas.microsoft.com/office/powerpoint/2010/main" val="40222128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 </a:t>
            </a:r>
            <a:r>
              <a:rPr lang="en-US" i="1" dirty="0" smtClean="0"/>
              <a:t>Borrelia</a:t>
            </a:r>
            <a:r>
              <a:rPr lang="en-US" dirty="0" smtClean="0"/>
              <a:t>-infected ticks secrete saliva as well as </a:t>
            </a:r>
            <a:r>
              <a:rPr lang="en-US" i="1" dirty="0" smtClean="0"/>
              <a:t>Borrelia</a:t>
            </a:r>
            <a:r>
              <a:rPr lang="en-US" dirty="0" smtClean="0"/>
              <a:t> into the skin during a blood meal. </a:t>
            </a:r>
            <a:r>
              <a:rPr lang="en-US" i="1" dirty="0" smtClean="0"/>
              <a:t>Borrelia</a:t>
            </a:r>
            <a:r>
              <a:rPr lang="en-US" dirty="0" smtClean="0"/>
              <a:t> is </a:t>
            </a:r>
            <a:r>
              <a:rPr lang="en-US" dirty="0" err="1" smtClean="0"/>
              <a:t>recognised</a:t>
            </a:r>
            <a:r>
              <a:rPr lang="en-US" dirty="0" smtClean="0"/>
              <a:t> and </a:t>
            </a:r>
            <a:r>
              <a:rPr lang="en-US" dirty="0" err="1" smtClean="0"/>
              <a:t>phagocytosed</a:t>
            </a:r>
            <a:r>
              <a:rPr lang="en-US" dirty="0" smtClean="0"/>
              <a:t> by skin dendritic cells (DCs), dermal DCs (DDCs), and Langerhans cells (LCs). However, certain </a:t>
            </a:r>
            <a:r>
              <a:rPr lang="en-US" dirty="0" err="1" smtClean="0"/>
              <a:t>immunomodulatory</a:t>
            </a:r>
            <a:r>
              <a:rPr lang="en-US" dirty="0" smtClean="0"/>
              <a:t> compounds in tick saliva (in orange boxes) have been reported to interfere with this interaction and impair the DC response to </a:t>
            </a:r>
            <a:r>
              <a:rPr lang="en-US" i="1" dirty="0" smtClean="0"/>
              <a:t>Borrelia</a:t>
            </a:r>
            <a:r>
              <a:rPr lang="en-US" dirty="0" smtClean="0"/>
              <a:t> on various levels. Studies have shown that tick saliva impairs phagocytosis by DCs </a:t>
            </a:r>
            <a:r>
              <a:rPr lang="en-US" dirty="0" smtClean="0">
                <a:hlinkClick r:id="rId3"/>
              </a:rPr>
              <a:t>[59]</a:t>
            </a:r>
            <a:r>
              <a:rPr lang="en-US" dirty="0" smtClean="0"/>
              <a:t> and inhibits </a:t>
            </a:r>
            <a:r>
              <a:rPr lang="en-US" dirty="0" err="1" smtClean="0"/>
              <a:t>upregulation</a:t>
            </a:r>
            <a:r>
              <a:rPr lang="en-US" dirty="0" smtClean="0"/>
              <a:t> of maturation markers, proteins expressed upon DC maturation which aid in T cell activation, and MHC class II </a:t>
            </a:r>
            <a:r>
              <a:rPr lang="en-US" dirty="0" smtClean="0">
                <a:hlinkClick r:id="rId4"/>
              </a:rPr>
              <a:t>60</a:t>
            </a:r>
            <a:r>
              <a:rPr lang="en-US" dirty="0" smtClean="0"/>
              <a:t>, </a:t>
            </a:r>
            <a:r>
              <a:rPr lang="en-US" dirty="0" smtClean="0">
                <a:hlinkClick r:id="rId5"/>
              </a:rPr>
              <a:t>61</a:t>
            </a:r>
            <a:r>
              <a:rPr lang="en-US" dirty="0" smtClean="0"/>
              <a:t>, </a:t>
            </a:r>
            <a:r>
              <a:rPr lang="en-US" dirty="0" smtClean="0">
                <a:hlinkClick r:id="rId6"/>
              </a:rPr>
              <a:t>62</a:t>
            </a:r>
            <a:r>
              <a:rPr lang="en-US" dirty="0" smtClean="0"/>
              <a:t>, </a:t>
            </a:r>
            <a:r>
              <a:rPr lang="en-US" dirty="0" smtClean="0">
                <a:hlinkClick r:id="rId7"/>
              </a:rPr>
              <a:t>64</a:t>
            </a:r>
            <a:r>
              <a:rPr lang="en-US" dirty="0" smtClean="0"/>
              <a:t> and </a:t>
            </a:r>
            <a:r>
              <a:rPr lang="en-US" dirty="0" smtClean="0">
                <a:hlinkClick r:id="rId8"/>
              </a:rPr>
              <a:t>65</a:t>
            </a:r>
            <a:r>
              <a:rPr lang="en-US" dirty="0" smtClean="0"/>
              <a:t>. Furthermore, there is less production of </a:t>
            </a:r>
            <a:r>
              <a:rPr lang="en-US" dirty="0" err="1" smtClean="0"/>
              <a:t>proinflammatory</a:t>
            </a:r>
            <a:r>
              <a:rPr lang="en-US" dirty="0" smtClean="0"/>
              <a:t> cytokines IL-6, IL-12, TNF-α, and IL-1β, and greater IL-10 production </a:t>
            </a:r>
            <a:r>
              <a:rPr lang="en-US" dirty="0" smtClean="0">
                <a:hlinkClick r:id="rId9"/>
              </a:rPr>
              <a:t>33</a:t>
            </a:r>
            <a:r>
              <a:rPr lang="en-US" dirty="0" smtClean="0"/>
              <a:t>, </a:t>
            </a:r>
            <a:r>
              <a:rPr lang="en-US" dirty="0" smtClean="0">
                <a:hlinkClick r:id="rId3"/>
              </a:rPr>
              <a:t>59</a:t>
            </a:r>
            <a:r>
              <a:rPr lang="en-US" dirty="0" smtClean="0"/>
              <a:t>, </a:t>
            </a:r>
            <a:r>
              <a:rPr lang="en-US" dirty="0" smtClean="0">
                <a:hlinkClick r:id="rId5"/>
              </a:rPr>
              <a:t>61</a:t>
            </a:r>
            <a:r>
              <a:rPr lang="en-US" dirty="0" smtClean="0"/>
              <a:t>, </a:t>
            </a:r>
            <a:r>
              <a:rPr lang="en-US" dirty="0" smtClean="0">
                <a:hlinkClick r:id="rId6"/>
              </a:rPr>
              <a:t>62</a:t>
            </a:r>
            <a:r>
              <a:rPr lang="en-US" dirty="0" smtClean="0"/>
              <a:t>, </a:t>
            </a:r>
            <a:r>
              <a:rPr lang="en-US" dirty="0" smtClean="0">
                <a:hlinkClick r:id="rId10"/>
              </a:rPr>
              <a:t>63</a:t>
            </a:r>
            <a:r>
              <a:rPr lang="en-US" dirty="0" smtClean="0"/>
              <a:t>, </a:t>
            </a:r>
            <a:r>
              <a:rPr lang="en-US" dirty="0" smtClean="0">
                <a:hlinkClick r:id="rId7"/>
              </a:rPr>
              <a:t>64</a:t>
            </a:r>
            <a:r>
              <a:rPr lang="en-US" dirty="0" smtClean="0"/>
              <a:t> and </a:t>
            </a:r>
            <a:r>
              <a:rPr lang="en-US" dirty="0" smtClean="0">
                <a:hlinkClick r:id="rId8"/>
              </a:rPr>
              <a:t>65</a:t>
            </a:r>
            <a:r>
              <a:rPr lang="en-US" dirty="0" smtClean="0"/>
              <a:t>. Tick saliva was reported to impair migration of DCs from the skin to lymph nodes </a:t>
            </a:r>
            <a:r>
              <a:rPr lang="en-US" dirty="0" smtClean="0">
                <a:hlinkClick r:id="rId4"/>
              </a:rPr>
              <a:t>[60]</a:t>
            </a:r>
            <a:r>
              <a:rPr lang="en-US" dirty="0" smtClean="0"/>
              <a:t>. Finally, DC–T cell interactions are impeded as antigen presentation and DC-induced T cell proliferation are affected </a:t>
            </a:r>
            <a:r>
              <a:rPr lang="en-US" dirty="0" smtClean="0">
                <a:hlinkClick r:id="rId9"/>
              </a:rPr>
              <a:t>33</a:t>
            </a:r>
            <a:r>
              <a:rPr lang="en-US" dirty="0" smtClean="0"/>
              <a:t>, </a:t>
            </a:r>
            <a:r>
              <a:rPr lang="en-US" dirty="0" smtClean="0">
                <a:hlinkClick r:id="rId3"/>
              </a:rPr>
              <a:t>59</a:t>
            </a:r>
            <a:r>
              <a:rPr lang="en-US" dirty="0" smtClean="0"/>
              <a:t>, </a:t>
            </a:r>
            <a:r>
              <a:rPr lang="en-US" dirty="0" smtClean="0">
                <a:hlinkClick r:id="rId4"/>
              </a:rPr>
              <a:t>60</a:t>
            </a:r>
            <a:r>
              <a:rPr lang="en-US" dirty="0" smtClean="0"/>
              <a:t>, </a:t>
            </a:r>
            <a:r>
              <a:rPr lang="en-US" dirty="0" smtClean="0">
                <a:hlinkClick r:id="rId5"/>
              </a:rPr>
              <a:t>61</a:t>
            </a:r>
            <a:r>
              <a:rPr lang="en-US" dirty="0" smtClean="0"/>
              <a:t> and </a:t>
            </a:r>
            <a:r>
              <a:rPr lang="en-US" dirty="0" smtClean="0">
                <a:hlinkClick r:id="rId6"/>
              </a:rPr>
              <a:t>62</a:t>
            </a:r>
            <a:r>
              <a:rPr lang="en-US" dirty="0" smtClean="0"/>
              <a:t>, and there is a shift towards T helper (T</a:t>
            </a:r>
            <a:r>
              <a:rPr lang="en-US" baseline="-25000" dirty="0" smtClean="0"/>
              <a:t>H</a:t>
            </a:r>
            <a:r>
              <a:rPr lang="en-US" dirty="0" smtClean="0"/>
              <a:t>)2 </a:t>
            </a:r>
            <a:r>
              <a:rPr lang="en-US" dirty="0" err="1" smtClean="0"/>
              <a:t>polarisation</a:t>
            </a:r>
            <a:r>
              <a:rPr lang="en-US" dirty="0" smtClean="0"/>
              <a:t> </a:t>
            </a:r>
            <a:r>
              <a:rPr lang="en-US" dirty="0" smtClean="0">
                <a:hlinkClick r:id="rId4"/>
              </a:rPr>
              <a:t>60</a:t>
            </a:r>
            <a:r>
              <a:rPr lang="en-US" dirty="0" smtClean="0"/>
              <a:t>, </a:t>
            </a:r>
            <a:r>
              <a:rPr lang="en-US" dirty="0" smtClean="0">
                <a:hlinkClick r:id="rId11"/>
              </a:rPr>
              <a:t>79</a:t>
            </a:r>
            <a:r>
              <a:rPr lang="en-US" dirty="0" smtClean="0"/>
              <a:t> and </a:t>
            </a:r>
            <a:r>
              <a:rPr lang="en-US" dirty="0" smtClean="0">
                <a:hlinkClick r:id="rId12"/>
              </a:rPr>
              <a:t>80</a:t>
            </a:r>
            <a:r>
              <a:rPr lang="en-US" dirty="0" smtClean="0"/>
              <a:t>.</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69</a:t>
            </a:fld>
            <a:endParaRPr lang="en-US"/>
          </a:p>
        </p:txBody>
      </p:sp>
    </p:spTree>
    <p:extLst>
      <p:ext uri="{BB962C8B-B14F-4D97-AF65-F5344CB8AC3E}">
        <p14:creationId xmlns:p14="http://schemas.microsoft.com/office/powerpoint/2010/main" val="307881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a:t>
            </a:fld>
            <a:endParaRPr lang="en-US"/>
          </a:p>
        </p:txBody>
      </p:sp>
    </p:spTree>
    <p:extLst>
      <p:ext uri="{BB962C8B-B14F-4D97-AF65-F5344CB8AC3E}">
        <p14:creationId xmlns:p14="http://schemas.microsoft.com/office/powerpoint/2010/main" val="761758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85800"/>
            <a:ext cx="4406900" cy="3429000"/>
          </a:xfrm>
        </p:spPr>
      </p:sp>
      <p:sp>
        <p:nvSpPr>
          <p:cNvPr id="3" name="Notes Placeholder 2"/>
          <p:cNvSpPr>
            <a:spLocks noGrp="1"/>
          </p:cNvSpPr>
          <p:nvPr>
            <p:ph type="body" idx="1"/>
          </p:nvPr>
        </p:nvSpPr>
        <p:spPr/>
        <p:txBody>
          <a:bodyPr/>
          <a:lstStyle/>
          <a:p>
            <a:r>
              <a:rPr lang="en-US" dirty="0" smtClean="0"/>
              <a:t>Molecular mechanisms that contribute to complement evasion by </a:t>
            </a:r>
            <a:r>
              <a:rPr lang="en-US" i="1" dirty="0" smtClean="0"/>
              <a:t>Borrelia</a:t>
            </a:r>
            <a:r>
              <a:rPr lang="en-US" dirty="0" smtClean="0"/>
              <a:t>. </a:t>
            </a:r>
            <a:r>
              <a:rPr lang="en-US" i="1" dirty="0" smtClean="0"/>
              <a:t>Borrelia</a:t>
            </a:r>
            <a:r>
              <a:rPr lang="en-US" dirty="0" smtClean="0"/>
              <a:t> spirochetes have evolved several strategies to evade complement activation by co-opting mammalian host (a) and tick (c) complement regulators/inhibitors and by protecting itself (b) directly against complement-mediated killing. </a:t>
            </a:r>
            <a:r>
              <a:rPr lang="en-US" b="1" dirty="0" smtClean="0"/>
              <a:t>(a)</a:t>
            </a:r>
            <a:r>
              <a:rPr lang="en-US" dirty="0" smtClean="0"/>
              <a:t> Serum-resistant </a:t>
            </a:r>
            <a:r>
              <a:rPr lang="en-US" i="1" dirty="0" smtClean="0"/>
              <a:t>Borrelia</a:t>
            </a:r>
            <a:r>
              <a:rPr lang="en-US" dirty="0" smtClean="0"/>
              <a:t> isolates recruit host complement regulators that are part of the factor H family such as complement factor H (CFH), factor H-like 1 (CFHL), and factor H-related (CFHR) proteins by expressing </a:t>
            </a:r>
            <a:r>
              <a:rPr lang="en-US" dirty="0" err="1" smtClean="0"/>
              <a:t>Erps</a:t>
            </a:r>
            <a:r>
              <a:rPr lang="en-US" dirty="0" smtClean="0"/>
              <a:t> and </a:t>
            </a:r>
            <a:r>
              <a:rPr lang="en-US" dirty="0" err="1" smtClean="0"/>
              <a:t>Csps</a:t>
            </a:r>
            <a:r>
              <a:rPr lang="en-US" dirty="0" smtClean="0"/>
              <a:t> on their outer membrane. These </a:t>
            </a:r>
            <a:r>
              <a:rPr lang="en-US" dirty="0" err="1" smtClean="0"/>
              <a:t>Erps</a:t>
            </a:r>
            <a:r>
              <a:rPr lang="en-US" dirty="0" smtClean="0"/>
              <a:t> and </a:t>
            </a:r>
            <a:r>
              <a:rPr lang="en-US" dirty="0" err="1" smtClean="0"/>
              <a:t>Csps</a:t>
            </a:r>
            <a:r>
              <a:rPr lang="en-US" dirty="0" smtClean="0"/>
              <a:t> are collectively called complement regulator-acquiring surface proteins (CRASPs) and, to date, five CRASPs have been identified. CFH binds to all five CRASPs, whereas CHFL only binds to CRASP-1 and -2, and CFHR proteins solely bind to CRASP-3, -4, and -5. This figure illustrates binding interactions between CRASPs from </a:t>
            </a:r>
            <a:r>
              <a:rPr lang="en-US" i="1" dirty="0" smtClean="0"/>
              <a:t>Borrelia burgdorferi</a:t>
            </a:r>
            <a:r>
              <a:rPr lang="en-US" dirty="0" smtClean="0"/>
              <a:t> </a:t>
            </a:r>
            <a:r>
              <a:rPr lang="en-US" dirty="0" err="1" smtClean="0"/>
              <a:t>sensu</a:t>
            </a:r>
            <a:r>
              <a:rPr lang="en-US" dirty="0" smtClean="0"/>
              <a:t> </a:t>
            </a:r>
            <a:r>
              <a:rPr lang="en-US" dirty="0" err="1" smtClean="0"/>
              <a:t>stricto</a:t>
            </a:r>
            <a:r>
              <a:rPr lang="en-US" dirty="0" smtClean="0"/>
              <a:t> to factor H family proteins. These interactions are slightly different for certain other </a:t>
            </a:r>
            <a:r>
              <a:rPr lang="en-US" i="1" dirty="0" smtClean="0"/>
              <a:t>Borrelia</a:t>
            </a:r>
            <a:r>
              <a:rPr lang="en-US" dirty="0" smtClean="0"/>
              <a:t> </a:t>
            </a:r>
            <a:r>
              <a:rPr lang="en-US" dirty="0" err="1" smtClean="0"/>
              <a:t>genospecies</a:t>
            </a:r>
            <a:r>
              <a:rPr lang="en-US" dirty="0" smtClean="0"/>
              <a:t> as discussed in the text. In addition to recruiting factory H family proteins, </a:t>
            </a:r>
            <a:r>
              <a:rPr lang="en-US" i="1" dirty="0" smtClean="0"/>
              <a:t>Borrelia</a:t>
            </a:r>
            <a:r>
              <a:rPr lang="en-US" dirty="0" smtClean="0"/>
              <a:t> has also shown to bind C4-binding protein of the host. </a:t>
            </a:r>
            <a:r>
              <a:rPr lang="en-US" b="1" dirty="0" smtClean="0"/>
              <a:t>(b)</a:t>
            </a:r>
            <a:r>
              <a:rPr lang="en-US" i="1" dirty="0" smtClean="0"/>
              <a:t>Borrelia</a:t>
            </a:r>
            <a:r>
              <a:rPr lang="en-US" dirty="0" smtClean="0"/>
              <a:t> expresses CD59-like protein that inhibits the formation of the lytic membrane attack complex (MAC, left panel). Studies by Kochi </a:t>
            </a:r>
            <a:r>
              <a:rPr lang="en-US" i="1" dirty="0" smtClean="0"/>
              <a:t>et al</a:t>
            </a:r>
            <a:r>
              <a:rPr lang="en-US" dirty="0" smtClean="0"/>
              <a:t>. </a:t>
            </a:r>
            <a:r>
              <a:rPr lang="en-US" dirty="0" smtClean="0">
                <a:hlinkClick r:id="rId3"/>
              </a:rPr>
              <a:t>54</a:t>
            </a:r>
            <a:r>
              <a:rPr lang="en-US" dirty="0" smtClean="0"/>
              <a:t> and </a:t>
            </a:r>
            <a:r>
              <a:rPr lang="en-US" dirty="0" smtClean="0">
                <a:hlinkClick r:id="rId4"/>
              </a:rPr>
              <a:t>55</a:t>
            </a:r>
            <a:r>
              <a:rPr lang="en-US" dirty="0" smtClean="0"/>
              <a:t> showed that altering the </a:t>
            </a:r>
            <a:r>
              <a:rPr lang="en-US" dirty="0" err="1" smtClean="0"/>
              <a:t>borrelial</a:t>
            </a:r>
            <a:r>
              <a:rPr lang="en-US" dirty="0" smtClean="0"/>
              <a:t> cell surface by means of anti-</a:t>
            </a:r>
            <a:r>
              <a:rPr lang="en-US" i="1" dirty="0" smtClean="0"/>
              <a:t>Borrelia</a:t>
            </a:r>
            <a:r>
              <a:rPr lang="en-US" dirty="0" smtClean="0"/>
              <a:t> </a:t>
            </a:r>
            <a:r>
              <a:rPr lang="en-US" dirty="0" err="1" smtClean="0"/>
              <a:t>IgG</a:t>
            </a:r>
            <a:r>
              <a:rPr lang="en-US" dirty="0" smtClean="0"/>
              <a:t> or </a:t>
            </a:r>
            <a:r>
              <a:rPr lang="en-US" dirty="0" err="1" smtClean="0"/>
              <a:t>IgG</a:t>
            </a:r>
            <a:r>
              <a:rPr lang="en-US" dirty="0" smtClean="0"/>
              <a:t> Fab fragments allowed effective MAC formation, suggesting that the </a:t>
            </a:r>
            <a:r>
              <a:rPr lang="en-US" dirty="0" err="1" smtClean="0"/>
              <a:t>borrelial</a:t>
            </a:r>
            <a:r>
              <a:rPr lang="en-US" dirty="0" smtClean="0"/>
              <a:t> membrane composition </a:t>
            </a:r>
            <a:r>
              <a:rPr lang="en-US" dirty="0" err="1" smtClean="0"/>
              <a:t>sterically</a:t>
            </a:r>
            <a:r>
              <a:rPr lang="en-US" dirty="0" smtClean="0"/>
              <a:t> inhibits formation of lytic MAC (right panel). </a:t>
            </a:r>
            <a:r>
              <a:rPr lang="en-US" b="1" dirty="0" smtClean="0"/>
              <a:t>(c)</a:t>
            </a:r>
            <a:r>
              <a:rPr lang="en-US" i="1" dirty="0" smtClean="0"/>
              <a:t>Borrelia</a:t>
            </a:r>
            <a:r>
              <a:rPr lang="en-US" dirty="0" smtClean="0"/>
              <a:t> co-opts the tick salivary protein TSLPI (Tick Salivary </a:t>
            </a:r>
            <a:r>
              <a:rPr lang="en-US" dirty="0" err="1" smtClean="0"/>
              <a:t>Lectin</a:t>
            </a:r>
            <a:r>
              <a:rPr lang="en-US" dirty="0" smtClean="0"/>
              <a:t> Pathway Inhibitor) to evade clearance mediated by the </a:t>
            </a:r>
            <a:r>
              <a:rPr lang="en-US" dirty="0" err="1" smtClean="0"/>
              <a:t>lectin</a:t>
            </a:r>
            <a:r>
              <a:rPr lang="en-US" dirty="0" smtClean="0"/>
              <a:t> pathway of complement activation (left panel). Tick salivary proteins from the Ixodes Anti-Complement (</a:t>
            </a:r>
            <a:r>
              <a:rPr lang="en-US" dirty="0" err="1" smtClean="0"/>
              <a:t>IxAC</a:t>
            </a:r>
            <a:r>
              <a:rPr lang="en-US" dirty="0" smtClean="0"/>
              <a:t>) family, including salivary protein (</a:t>
            </a:r>
            <a:r>
              <a:rPr lang="en-US" dirty="0" err="1" smtClean="0"/>
              <a:t>Salp</a:t>
            </a:r>
            <a:r>
              <a:rPr lang="en-US" dirty="0" smtClean="0"/>
              <a:t>)20 bind and neutralize host-derived </a:t>
            </a:r>
            <a:r>
              <a:rPr lang="en-US" dirty="0" err="1" smtClean="0"/>
              <a:t>properdin</a:t>
            </a:r>
            <a:r>
              <a:rPr lang="en-US" dirty="0" smtClean="0"/>
              <a:t>, a positive regulator of the alternative pathway of complement. Neutralization of </a:t>
            </a:r>
            <a:r>
              <a:rPr lang="en-US" dirty="0" err="1" smtClean="0"/>
              <a:t>properdin</a:t>
            </a:r>
            <a:r>
              <a:rPr lang="en-US" dirty="0" smtClean="0"/>
              <a:t> has been shown to inhibit complement-mediated killing of </a:t>
            </a:r>
            <a:r>
              <a:rPr lang="en-US" i="1" dirty="0" smtClean="0"/>
              <a:t>Borrelia</a:t>
            </a:r>
            <a:r>
              <a:rPr lang="en-US" dirty="0" smtClean="0"/>
              <a:t> by early degradation of unstable C3bBb (middle panel). Direct binding of tick salivary protein Salp15 to the outer surface protein C (OspC) protects </a:t>
            </a:r>
            <a:r>
              <a:rPr lang="en-US" i="1" dirty="0" smtClean="0"/>
              <a:t>Borrelia</a:t>
            </a:r>
            <a:r>
              <a:rPr lang="en-US" dirty="0" smtClean="0"/>
              <a:t> against MAC formation and </a:t>
            </a:r>
            <a:r>
              <a:rPr lang="en-US" dirty="0" err="1" smtClean="0"/>
              <a:t>lysis</a:t>
            </a:r>
            <a:r>
              <a:rPr lang="en-US" dirty="0" smtClean="0"/>
              <a:t> of the spirochetes (right panel).</a:t>
            </a:r>
            <a:endParaRPr lang="en-US" dirty="0"/>
          </a:p>
        </p:txBody>
      </p:sp>
      <p:sp>
        <p:nvSpPr>
          <p:cNvPr id="4" name="Slide Number Placeholder 3"/>
          <p:cNvSpPr>
            <a:spLocks noGrp="1"/>
          </p:cNvSpPr>
          <p:nvPr>
            <p:ph type="sldNum" sz="quarter" idx="10"/>
          </p:nvPr>
        </p:nvSpPr>
        <p:spPr/>
        <p:txBody>
          <a:bodyPr/>
          <a:lstStyle/>
          <a:p>
            <a:fld id="{73C8D45A-6767-134A-98CA-A0212412D073}" type="slidenum">
              <a:rPr lang="en-US" smtClean="0"/>
              <a:t>70</a:t>
            </a:fld>
            <a:endParaRPr lang="en-US"/>
          </a:p>
        </p:txBody>
      </p:sp>
    </p:spTree>
    <p:extLst>
      <p:ext uri="{BB962C8B-B14F-4D97-AF65-F5344CB8AC3E}">
        <p14:creationId xmlns:p14="http://schemas.microsoft.com/office/powerpoint/2010/main" val="890000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1" dirty="0" smtClean="0"/>
              <a:t>(A)</a:t>
            </a:r>
            <a:r>
              <a:rPr lang="en-US" dirty="0" smtClean="0"/>
              <a:t> Inhibition of the AP and CP by binding of complement regulators FH and FHL-1 to </a:t>
            </a:r>
            <a:r>
              <a:rPr lang="en-US" dirty="0" err="1" smtClean="0"/>
              <a:t>CspA</a:t>
            </a:r>
            <a:r>
              <a:rPr lang="en-US" dirty="0" smtClean="0"/>
              <a:t> and </a:t>
            </a:r>
            <a:r>
              <a:rPr lang="en-US" dirty="0" err="1" smtClean="0"/>
              <a:t>CspZ</a:t>
            </a:r>
            <a:r>
              <a:rPr lang="en-US" dirty="0" smtClean="0"/>
              <a:t> or C4Bp to p43. Binding of FHRs to </a:t>
            </a:r>
            <a:r>
              <a:rPr lang="en-US" dirty="0" err="1" smtClean="0"/>
              <a:t>ErpP</a:t>
            </a:r>
            <a:r>
              <a:rPr lang="en-US" dirty="0" smtClean="0"/>
              <a:t>, </a:t>
            </a:r>
            <a:r>
              <a:rPr lang="en-US" dirty="0" err="1" smtClean="0"/>
              <a:t>ErpC</a:t>
            </a:r>
            <a:r>
              <a:rPr lang="en-US" dirty="0" smtClean="0"/>
              <a:t>, and </a:t>
            </a:r>
            <a:r>
              <a:rPr lang="en-US" dirty="0" err="1" smtClean="0"/>
              <a:t>ErpA</a:t>
            </a:r>
            <a:r>
              <a:rPr lang="en-US" dirty="0" smtClean="0"/>
              <a:t> does not terminate complement activation. </a:t>
            </a:r>
            <a:r>
              <a:rPr lang="en-US" b="1" dirty="0" smtClean="0"/>
              <a:t>(B)</a:t>
            </a:r>
            <a:r>
              <a:rPr lang="en-US" dirty="0" smtClean="0"/>
              <a:t> Inhibition of the CP and TP by direct interaction of diverse </a:t>
            </a:r>
            <a:r>
              <a:rPr lang="en-US" dirty="0" err="1" smtClean="0"/>
              <a:t>borrelial</a:t>
            </a:r>
            <a:r>
              <a:rPr lang="en-US" dirty="0" smtClean="0"/>
              <a:t> proteins produced by distinct </a:t>
            </a:r>
            <a:r>
              <a:rPr lang="en-US" dirty="0" err="1" smtClean="0"/>
              <a:t>genospecies</a:t>
            </a:r>
            <a:r>
              <a:rPr lang="en-US" dirty="0" smtClean="0"/>
              <a:t> with C1r or late complement components. </a:t>
            </a:r>
            <a:r>
              <a:rPr lang="en-US" b="1" dirty="0" smtClean="0"/>
              <a:t>(C)</a:t>
            </a:r>
            <a:r>
              <a:rPr lang="en-US" dirty="0" smtClean="0"/>
              <a:t> Inactivation of C3b by binding of plasmin(</a:t>
            </a:r>
            <a:r>
              <a:rPr lang="en-US" dirty="0" err="1" smtClean="0"/>
              <a:t>ogen</a:t>
            </a:r>
            <a:r>
              <a:rPr lang="en-US" dirty="0" smtClean="0"/>
              <a:t>) by diverse </a:t>
            </a:r>
            <a:r>
              <a:rPr lang="en-US" dirty="0" err="1" smtClean="0"/>
              <a:t>borrelial</a:t>
            </a:r>
            <a:r>
              <a:rPr lang="en-US" dirty="0" smtClean="0"/>
              <a:t> proteins and prevention of complement deposition by the production of a </a:t>
            </a:r>
            <a:r>
              <a:rPr lang="en-US" dirty="0" err="1" smtClean="0"/>
              <a:t>mucoid</a:t>
            </a:r>
            <a:r>
              <a:rPr lang="en-US" dirty="0" smtClean="0"/>
              <a:t> layer. OM, outer membrane; TCC, terminal complement complex; FH, Factor H; C4Bp, C4b-binding protein.</a:t>
            </a:r>
            <a:endParaRPr lang="en-US" dirty="0"/>
          </a:p>
        </p:txBody>
      </p:sp>
      <p:sp>
        <p:nvSpPr>
          <p:cNvPr id="4" name="Slide Number Placeholder 3"/>
          <p:cNvSpPr>
            <a:spLocks noGrp="1"/>
          </p:cNvSpPr>
          <p:nvPr>
            <p:ph type="sldNum" sz="quarter" idx="10"/>
          </p:nvPr>
        </p:nvSpPr>
        <p:spPr/>
        <p:txBody>
          <a:bodyPr/>
          <a:lstStyle/>
          <a:p>
            <a:fld id="{07D5C7B4-4A8D-8A47-B751-F7C324082458}" type="slidenum">
              <a:rPr lang="en-US" smtClean="0"/>
              <a:t>71</a:t>
            </a:fld>
            <a:endParaRPr lang="en-US"/>
          </a:p>
        </p:txBody>
      </p:sp>
    </p:spTree>
    <p:extLst>
      <p:ext uri="{BB962C8B-B14F-4D97-AF65-F5344CB8AC3E}">
        <p14:creationId xmlns:p14="http://schemas.microsoft.com/office/powerpoint/2010/main" val="3804941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72</a:t>
            </a:fld>
            <a:endParaRPr lang="en-US"/>
          </a:p>
        </p:txBody>
      </p:sp>
    </p:spTree>
    <p:extLst>
      <p:ext uri="{BB962C8B-B14F-4D97-AF65-F5344CB8AC3E}">
        <p14:creationId xmlns:p14="http://schemas.microsoft.com/office/powerpoint/2010/main" val="27171808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73</a:t>
            </a:fld>
            <a:endParaRPr lang="en-US"/>
          </a:p>
        </p:txBody>
      </p:sp>
    </p:spTree>
    <p:extLst>
      <p:ext uri="{BB962C8B-B14F-4D97-AF65-F5344CB8AC3E}">
        <p14:creationId xmlns:p14="http://schemas.microsoft.com/office/powerpoint/2010/main" val="1073700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74</a:t>
            </a:fld>
            <a:endParaRPr lang="en-US"/>
          </a:p>
        </p:txBody>
      </p:sp>
    </p:spTree>
    <p:extLst>
      <p:ext uri="{BB962C8B-B14F-4D97-AF65-F5344CB8AC3E}">
        <p14:creationId xmlns:p14="http://schemas.microsoft.com/office/powerpoint/2010/main" val="3595495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feeding, the tick introduces saliva into the host skin. Tick saliva contains numerous proteins with specific functions. The figure depicts those with immunosuppressive activity affecting host innate immunity. Several specific immunosuppressive functions have been attributed to tick saliva and to salivary gland extract (SGE). Also, as depicted in the figure, several salivary proteins with specific functions have been </a:t>
            </a:r>
            <a:r>
              <a:rPr lang="en-US" dirty="0" err="1" smtClean="0"/>
              <a:t>indentified</a:t>
            </a:r>
            <a:r>
              <a:rPr lang="en-US" dirty="0" smtClean="0"/>
              <a:t>. It should be noted that inhibition of host innate immune responses by tick saliva could be beneficial for both tick attachment and </a:t>
            </a:r>
            <a:r>
              <a:rPr lang="en-US" i="1" dirty="0" smtClean="0"/>
              <a:t>Borrelia burgdorferi</a:t>
            </a:r>
            <a:r>
              <a:rPr lang="en-US" dirty="0" smtClean="0"/>
              <a:t>. For related references, see the text. AMP, antimicrobial peptide; IFN-</a:t>
            </a:r>
            <a:r>
              <a:rPr lang="en-US" dirty="0" err="1" smtClean="0"/>
              <a:t>γ</a:t>
            </a:r>
            <a:r>
              <a:rPr lang="en-US" dirty="0" smtClean="0"/>
              <a:t>, </a:t>
            </a:r>
            <a:r>
              <a:rPr lang="en-US" dirty="0" err="1" smtClean="0"/>
              <a:t>inteferon</a:t>
            </a:r>
            <a:r>
              <a:rPr lang="en-US" dirty="0" smtClean="0"/>
              <a:t> </a:t>
            </a:r>
            <a:r>
              <a:rPr lang="en-US" dirty="0" err="1" smtClean="0"/>
              <a:t>γ</a:t>
            </a:r>
            <a:r>
              <a:rPr lang="en-US" dirty="0" smtClean="0"/>
              <a:t>; IL, interleukin; NO, nitric oxide; TNF-α; tumor necrosis factor-α.</a:t>
            </a:r>
            <a:endParaRPr lang="en-US" dirty="0"/>
          </a:p>
        </p:txBody>
      </p:sp>
      <p:sp>
        <p:nvSpPr>
          <p:cNvPr id="4" name="Slide Number Placeholder 3"/>
          <p:cNvSpPr>
            <a:spLocks noGrp="1"/>
          </p:cNvSpPr>
          <p:nvPr>
            <p:ph type="sldNum" sz="quarter" idx="10"/>
          </p:nvPr>
        </p:nvSpPr>
        <p:spPr/>
        <p:txBody>
          <a:bodyPr/>
          <a:lstStyle/>
          <a:p>
            <a:fld id="{07D5C7B4-4A8D-8A47-B751-F7C324082458}" type="slidenum">
              <a:rPr lang="en-US" smtClean="0"/>
              <a:t>75</a:t>
            </a:fld>
            <a:endParaRPr lang="en-US"/>
          </a:p>
        </p:txBody>
      </p:sp>
    </p:spTree>
    <p:extLst>
      <p:ext uri="{BB962C8B-B14F-4D97-AF65-F5344CB8AC3E}">
        <p14:creationId xmlns:p14="http://schemas.microsoft.com/office/powerpoint/2010/main" val="17763089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76</a:t>
            </a:fld>
            <a:endParaRPr lang="en-US"/>
          </a:p>
        </p:txBody>
      </p:sp>
    </p:spTree>
    <p:extLst>
      <p:ext uri="{BB962C8B-B14F-4D97-AF65-F5344CB8AC3E}">
        <p14:creationId xmlns:p14="http://schemas.microsoft.com/office/powerpoint/2010/main" val="5308335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77</a:t>
            </a:fld>
            <a:endParaRPr lang="en-US"/>
          </a:p>
        </p:txBody>
      </p:sp>
    </p:spTree>
    <p:extLst>
      <p:ext uri="{BB962C8B-B14F-4D97-AF65-F5344CB8AC3E}">
        <p14:creationId xmlns:p14="http://schemas.microsoft.com/office/powerpoint/2010/main" val="14468680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78</a:t>
            </a:fld>
            <a:endParaRPr lang="en-US"/>
          </a:p>
        </p:txBody>
      </p:sp>
    </p:spTree>
    <p:extLst>
      <p:ext uri="{BB962C8B-B14F-4D97-AF65-F5344CB8AC3E}">
        <p14:creationId xmlns:p14="http://schemas.microsoft.com/office/powerpoint/2010/main" val="1777619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79</a:t>
            </a:fld>
            <a:endParaRPr lang="en-US"/>
          </a:p>
        </p:txBody>
      </p:sp>
    </p:spTree>
    <p:extLst>
      <p:ext uri="{BB962C8B-B14F-4D97-AF65-F5344CB8AC3E}">
        <p14:creationId xmlns:p14="http://schemas.microsoft.com/office/powerpoint/2010/main" val="15286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8</a:t>
            </a:fld>
            <a:endParaRPr lang="en-US"/>
          </a:p>
        </p:txBody>
      </p:sp>
    </p:spTree>
    <p:extLst>
      <p:ext uri="{BB962C8B-B14F-4D97-AF65-F5344CB8AC3E}">
        <p14:creationId xmlns:p14="http://schemas.microsoft.com/office/powerpoint/2010/main" val="1476854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In this study, we examine the role of gut microbiota of </a:t>
            </a:r>
            <a:r>
              <a:rPr lang="en-US" sz="1200" b="0" i="1" kern="1200" dirty="0" smtClean="0">
                <a:solidFill>
                  <a:schemeClr val="tx1"/>
                </a:solidFill>
                <a:effectLst/>
                <a:latin typeface="+mn-lt"/>
                <a:ea typeface="+mn-ea"/>
                <a:cs typeface="+mn-cs"/>
              </a:rPr>
              <a:t>I. </a:t>
            </a:r>
            <a:r>
              <a:rPr lang="en-US" sz="1200" b="0" i="1" kern="1200" dirty="0" err="1" smtClean="0">
                <a:solidFill>
                  <a:schemeClr val="tx1"/>
                </a:solidFill>
                <a:effectLst/>
                <a:latin typeface="+mn-lt"/>
                <a:ea typeface="+mn-ea"/>
                <a:cs typeface="+mn-cs"/>
              </a:rPr>
              <a:t>scapularis</a:t>
            </a:r>
            <a:r>
              <a:rPr lang="en-US" sz="1200" b="0" i="0" kern="1200" dirty="0" smtClean="0">
                <a:solidFill>
                  <a:schemeClr val="tx1"/>
                </a:solidFill>
                <a:effectLst/>
                <a:latin typeface="+mn-lt"/>
                <a:ea typeface="+mn-ea"/>
                <a:cs typeface="+mn-cs"/>
              </a:rPr>
              <a:t> in the context of </a:t>
            </a:r>
            <a:r>
              <a:rPr lang="en-US" sz="1200" b="0" i="1" kern="1200" dirty="0" err="1" smtClean="0">
                <a:solidFill>
                  <a:schemeClr val="tx1"/>
                </a:solidFill>
                <a:effectLst/>
                <a:latin typeface="+mn-lt"/>
                <a:ea typeface="+mn-ea"/>
                <a:cs typeface="+mn-cs"/>
              </a:rPr>
              <a:t>Borrelia</a:t>
            </a:r>
            <a:r>
              <a:rPr lang="en-US" sz="1200" b="0" i="0" kern="1200" dirty="0" smtClean="0">
                <a:solidFill>
                  <a:schemeClr val="tx1"/>
                </a:solidFill>
                <a:effectLst/>
                <a:latin typeface="+mn-lt"/>
                <a:ea typeface="+mn-ea"/>
                <a:cs typeface="+mn-cs"/>
              </a:rPr>
              <a:t> acquisition. We describe the diversity of the bacterial species in the </a:t>
            </a:r>
            <a:r>
              <a:rPr lang="en-US" sz="1200" b="0" i="1" kern="1200" dirty="0" smtClean="0">
                <a:solidFill>
                  <a:schemeClr val="tx1"/>
                </a:solidFill>
                <a:effectLst/>
                <a:latin typeface="+mn-lt"/>
                <a:ea typeface="+mn-ea"/>
                <a:cs typeface="+mn-cs"/>
              </a:rPr>
              <a:t>I. </a:t>
            </a:r>
            <a:r>
              <a:rPr lang="en-US" sz="1200" b="0" i="1" kern="1200" dirty="0" err="1" smtClean="0">
                <a:solidFill>
                  <a:schemeClr val="tx1"/>
                </a:solidFill>
                <a:effectLst/>
                <a:latin typeface="+mn-lt"/>
                <a:ea typeface="+mn-ea"/>
                <a:cs typeface="+mn-cs"/>
              </a:rPr>
              <a:t>scapularis</a:t>
            </a:r>
            <a:r>
              <a:rPr lang="en-US" sz="1200" b="0" i="0" kern="1200" dirty="0" smtClean="0">
                <a:solidFill>
                  <a:schemeClr val="tx1"/>
                </a:solidFill>
                <a:effectLst/>
                <a:latin typeface="+mn-lt"/>
                <a:ea typeface="+mn-ea"/>
                <a:cs typeface="+mn-cs"/>
              </a:rPr>
              <a:t> larval gut by deep pyrosequencing of 16S ribosomal DNA (rDNA) genes and demonstrate that perturbing the composition of the gut microbiota impairs the ability of </a:t>
            </a:r>
            <a:r>
              <a:rPr lang="en-US" sz="1200" b="0" i="1" kern="1200" dirty="0" smtClean="0">
                <a:solidFill>
                  <a:schemeClr val="tx1"/>
                </a:solidFill>
                <a:effectLst/>
                <a:latin typeface="+mn-lt"/>
                <a:ea typeface="+mn-ea"/>
                <a:cs typeface="+mn-cs"/>
              </a:rPr>
              <a:t>B. </a:t>
            </a:r>
            <a:r>
              <a:rPr lang="en-US" sz="1200" b="0" i="1" kern="1200" dirty="0" err="1" smtClean="0">
                <a:solidFill>
                  <a:schemeClr val="tx1"/>
                </a:solidFill>
                <a:effectLst/>
                <a:latin typeface="+mn-lt"/>
                <a:ea typeface="+mn-ea"/>
                <a:cs typeface="+mn-cs"/>
              </a:rPr>
              <a:t>burgdorferi</a:t>
            </a:r>
            <a:r>
              <a:rPr lang="en-US" sz="1200" b="0" i="0" kern="1200" dirty="0" smtClean="0">
                <a:solidFill>
                  <a:schemeClr val="tx1"/>
                </a:solidFill>
                <a:effectLst/>
                <a:latin typeface="+mn-lt"/>
                <a:ea typeface="+mn-ea"/>
                <a:cs typeface="+mn-cs"/>
              </a:rPr>
              <a:t> to colonize the gut. We suggest that the tick gut microbiota modulate the expression levels of the transcription factor signal transducer and activator of transcription (STAT), the cytosolic component of the Janus kinase (JAK)/STAT pathway (</a:t>
            </a:r>
            <a:r>
              <a:rPr lang="en-US" sz="1200" b="0" i="0" u="none" strike="noStrike" kern="1200" dirty="0" err="1" smtClean="0">
                <a:solidFill>
                  <a:schemeClr val="tx1"/>
                </a:solidFill>
                <a:effectLst/>
                <a:latin typeface="+mn-lt"/>
                <a:ea typeface="+mn-ea"/>
                <a:cs typeface="+mn-cs"/>
                <a:hlinkClick r:id="rId3"/>
              </a:rPr>
              <a:t>Agaisse</a:t>
            </a:r>
            <a:r>
              <a:rPr lang="en-US" sz="1200" b="0" i="0" u="none" strike="noStrike" kern="1200" dirty="0" smtClean="0">
                <a:solidFill>
                  <a:schemeClr val="tx1"/>
                </a:solidFill>
                <a:effectLst/>
                <a:latin typeface="+mn-lt"/>
                <a:ea typeface="+mn-ea"/>
                <a:cs typeface="+mn-cs"/>
                <a:hlinkClick r:id="rId3"/>
              </a:rPr>
              <a:t> and </a:t>
            </a:r>
            <a:r>
              <a:rPr lang="en-US" sz="1200" b="0" i="0" u="none" strike="noStrike" kern="1200" dirty="0" err="1" smtClean="0">
                <a:solidFill>
                  <a:schemeClr val="tx1"/>
                </a:solidFill>
                <a:effectLst/>
                <a:latin typeface="+mn-lt"/>
                <a:ea typeface="+mn-ea"/>
                <a:cs typeface="+mn-cs"/>
                <a:hlinkClick r:id="rId3"/>
              </a:rPr>
              <a:t>Perrimon</a:t>
            </a:r>
            <a:r>
              <a:rPr lang="en-US" sz="1200" b="0" i="0" u="none" strike="noStrike" kern="1200" dirty="0" smtClean="0">
                <a:solidFill>
                  <a:schemeClr val="tx1"/>
                </a:solidFill>
                <a:effectLst/>
                <a:latin typeface="+mn-lt"/>
                <a:ea typeface="+mn-ea"/>
                <a:cs typeface="+mn-cs"/>
                <a:hlinkClick r:id="rId3"/>
              </a:rPr>
              <a:t>, 2004</a:t>
            </a:r>
            <a:r>
              <a:rPr lang="en-US" sz="1200" b="0" i="0" kern="1200" dirty="0" smtClean="0">
                <a:solidFill>
                  <a:schemeClr val="tx1"/>
                </a:solidFill>
                <a:effectLst/>
                <a:latin typeface="+mn-lt"/>
                <a:ea typeface="+mn-ea"/>
                <a:cs typeface="+mn-cs"/>
              </a:rPr>
              <a:t>). Activated STAT is known to transcriptionally regulate the expression of immune response genes and genes involved in epithelial repair and remodeling (</a:t>
            </a:r>
            <a:r>
              <a:rPr lang="en-US" sz="1200" b="0" i="0" u="none" strike="noStrike" kern="1200" dirty="0" err="1" smtClean="0">
                <a:solidFill>
                  <a:schemeClr val="tx1"/>
                </a:solidFill>
                <a:effectLst/>
                <a:latin typeface="+mn-lt"/>
                <a:ea typeface="+mn-ea"/>
                <a:cs typeface="+mn-cs"/>
                <a:hlinkClick r:id="rId4"/>
              </a:rPr>
              <a:t>Buchon</a:t>
            </a:r>
            <a:r>
              <a:rPr lang="en-US" sz="1200" b="0" i="0" u="none" strike="noStrike" kern="1200" dirty="0" smtClean="0">
                <a:solidFill>
                  <a:schemeClr val="tx1"/>
                </a:solidFill>
                <a:effectLst/>
                <a:latin typeface="+mn-lt"/>
                <a:ea typeface="+mn-ea"/>
                <a:cs typeface="+mn-cs"/>
                <a:hlinkClick r:id="rId4"/>
              </a:rPr>
              <a:t> et al., 2009b; </a:t>
            </a:r>
            <a:r>
              <a:rPr lang="en-US" sz="1200" b="0" i="0" u="none" strike="noStrike" kern="1200" dirty="0" err="1" smtClean="0">
                <a:solidFill>
                  <a:schemeClr val="tx1"/>
                </a:solidFill>
                <a:effectLst/>
                <a:latin typeface="+mn-lt"/>
                <a:ea typeface="+mn-ea"/>
                <a:cs typeface="+mn-cs"/>
                <a:hlinkClick r:id="rId4"/>
              </a:rPr>
              <a:t>Zeidler</a:t>
            </a:r>
            <a:r>
              <a:rPr lang="en-US" sz="1200" b="0" i="0" u="none" strike="noStrike" kern="1200" dirty="0" smtClean="0">
                <a:solidFill>
                  <a:schemeClr val="tx1"/>
                </a:solidFill>
                <a:effectLst/>
                <a:latin typeface="+mn-lt"/>
                <a:ea typeface="+mn-ea"/>
                <a:cs typeface="+mn-cs"/>
                <a:hlinkClick r:id="rId4"/>
              </a:rPr>
              <a:t> et al., 2000</a:t>
            </a:r>
            <a:r>
              <a:rPr lang="en-US" sz="1200" b="0" i="0" kern="1200" dirty="0" smtClean="0">
                <a:solidFill>
                  <a:schemeClr val="tx1"/>
                </a:solidFill>
                <a:effectLst/>
                <a:latin typeface="+mn-lt"/>
                <a:ea typeface="+mn-ea"/>
                <a:cs typeface="+mn-cs"/>
              </a:rPr>
              <a:t>). We provide evidence that STAT might orchestrate the expression of </a:t>
            </a:r>
            <a:r>
              <a:rPr lang="en-US" sz="1200" b="0" i="0" kern="1200" dirty="0" err="1" smtClean="0">
                <a:solidFill>
                  <a:schemeClr val="tx1"/>
                </a:solidFill>
                <a:effectLst/>
                <a:latin typeface="+mn-lt"/>
                <a:ea typeface="+mn-ea"/>
                <a:cs typeface="+mn-cs"/>
              </a:rPr>
              <a:t>peritrophin</a:t>
            </a:r>
            <a:r>
              <a:rPr lang="en-US" sz="1200" b="0" i="0" kern="1200" dirty="0" smtClean="0">
                <a:solidFill>
                  <a:schemeClr val="tx1"/>
                </a:solidFill>
                <a:effectLst/>
                <a:latin typeface="+mn-lt"/>
                <a:ea typeface="+mn-ea"/>
                <a:cs typeface="+mn-cs"/>
              </a:rPr>
              <a:t>, a core glycoprotein of the </a:t>
            </a:r>
            <a:r>
              <a:rPr lang="en-US" sz="1200" b="0" i="0" kern="1200" dirty="0" err="1" smtClean="0">
                <a:solidFill>
                  <a:schemeClr val="tx1"/>
                </a:solidFill>
                <a:effectLst/>
                <a:latin typeface="+mn-lt"/>
                <a:ea typeface="+mn-ea"/>
                <a:cs typeface="+mn-cs"/>
              </a:rPr>
              <a:t>peritrophic</a:t>
            </a:r>
            <a:r>
              <a:rPr lang="en-US" sz="1200" b="0" i="0" kern="1200" dirty="0" smtClean="0">
                <a:solidFill>
                  <a:schemeClr val="tx1"/>
                </a:solidFill>
                <a:effectLst/>
                <a:latin typeface="+mn-lt"/>
                <a:ea typeface="+mn-ea"/>
                <a:cs typeface="+mn-cs"/>
              </a:rPr>
              <a:t> matrix (PM), and maintain the structural integrity of the acellular glycoprotein-rich layer that straddles the gut lumen and epithelium (</a:t>
            </a:r>
            <a:r>
              <a:rPr lang="en-US" sz="1200" b="0" i="0" u="none" strike="noStrike" kern="1200" dirty="0" err="1" smtClean="0">
                <a:solidFill>
                  <a:schemeClr val="tx1"/>
                </a:solidFill>
                <a:effectLst/>
                <a:latin typeface="+mn-lt"/>
                <a:ea typeface="+mn-ea"/>
                <a:cs typeface="+mn-cs"/>
                <a:hlinkClick r:id="rId5"/>
              </a:rPr>
              <a:t>Hegedus</a:t>
            </a:r>
            <a:r>
              <a:rPr lang="en-US" sz="1200" b="0" i="0" u="none" strike="noStrike" kern="1200" dirty="0" smtClean="0">
                <a:solidFill>
                  <a:schemeClr val="tx1"/>
                </a:solidFill>
                <a:effectLst/>
                <a:latin typeface="+mn-lt"/>
                <a:ea typeface="+mn-ea"/>
                <a:cs typeface="+mn-cs"/>
                <a:hlinkClick r:id="rId5"/>
              </a:rPr>
              <a:t> et al., 2009</a:t>
            </a:r>
            <a:r>
              <a:rPr lang="en-US" sz="1200" b="0" i="0" kern="1200" dirty="0" smtClean="0">
                <a:solidFill>
                  <a:schemeClr val="tx1"/>
                </a:solidFill>
                <a:effectLst/>
                <a:latin typeface="+mn-lt"/>
                <a:ea typeface="+mn-ea"/>
                <a:cs typeface="+mn-cs"/>
              </a:rPr>
              <a:t>). The arthropod PM, akin to the vertebrate gut mucosal layer, provides a barrier essential for preventing pathogens, indigenous gut bacteria, and abrasive food particles from breaching the gut epithelium (</a:t>
            </a:r>
            <a:r>
              <a:rPr lang="en-US" sz="1200" b="0" i="0" u="none" strike="noStrike" kern="1200" dirty="0" err="1" smtClean="0">
                <a:solidFill>
                  <a:schemeClr val="tx1"/>
                </a:solidFill>
                <a:effectLst/>
                <a:latin typeface="+mn-lt"/>
                <a:ea typeface="+mn-ea"/>
                <a:cs typeface="+mn-cs"/>
                <a:hlinkClick r:id="rId5"/>
              </a:rPr>
              <a:t>Hegedus</a:t>
            </a:r>
            <a:r>
              <a:rPr lang="en-US" sz="1200" b="0" i="0" u="none" strike="noStrike" kern="1200" dirty="0" smtClean="0">
                <a:solidFill>
                  <a:schemeClr val="tx1"/>
                </a:solidFill>
                <a:effectLst/>
                <a:latin typeface="+mn-lt"/>
                <a:ea typeface="+mn-ea"/>
                <a:cs typeface="+mn-cs"/>
                <a:hlinkClick r:id="rId5"/>
              </a:rPr>
              <a:t> et al., 2009</a:t>
            </a:r>
            <a:r>
              <a:rPr lang="en-US" sz="1200" b="0" i="0" kern="1200" dirty="0" smtClean="0">
                <a:solidFill>
                  <a:schemeClr val="tx1"/>
                </a:solidFill>
                <a:effectLst/>
                <a:latin typeface="+mn-lt"/>
                <a:ea typeface="+mn-ea"/>
                <a:cs typeface="+mn-cs"/>
              </a:rPr>
              <a:t>). Our study presents a nontraditional role for the </a:t>
            </a:r>
            <a:r>
              <a:rPr lang="en-US" sz="1200" b="0" i="1" kern="1200" dirty="0" smtClean="0">
                <a:solidFill>
                  <a:schemeClr val="tx1"/>
                </a:solidFill>
                <a:effectLst/>
                <a:latin typeface="+mn-lt"/>
                <a:ea typeface="+mn-ea"/>
                <a:cs typeface="+mn-cs"/>
              </a:rPr>
              <a:t>I. </a:t>
            </a:r>
            <a:r>
              <a:rPr lang="en-US" sz="1200" b="0" i="1" kern="1200" dirty="0" err="1" smtClean="0">
                <a:solidFill>
                  <a:schemeClr val="tx1"/>
                </a:solidFill>
                <a:effectLst/>
                <a:latin typeface="+mn-lt"/>
                <a:ea typeface="+mn-ea"/>
                <a:cs typeface="+mn-cs"/>
              </a:rPr>
              <a:t>scapularis</a:t>
            </a:r>
            <a:r>
              <a:rPr lang="en-US" sz="1200" b="0" i="0" kern="1200" dirty="0" smtClean="0">
                <a:solidFill>
                  <a:schemeClr val="tx1"/>
                </a:solidFill>
                <a:effectLst/>
                <a:latin typeface="+mn-lt"/>
                <a:ea typeface="+mn-ea"/>
                <a:cs typeface="+mn-cs"/>
              </a:rPr>
              <a:t> PM and suggests that the spirochete exploits the </a:t>
            </a:r>
            <a:r>
              <a:rPr lang="en-US" sz="1200" b="0" i="1" kern="1200" dirty="0" smtClean="0">
                <a:solidFill>
                  <a:schemeClr val="tx1"/>
                </a:solidFill>
                <a:effectLst/>
                <a:latin typeface="+mn-lt"/>
                <a:ea typeface="+mn-ea"/>
                <a:cs typeface="+mn-cs"/>
              </a:rPr>
              <a:t>I. </a:t>
            </a:r>
            <a:r>
              <a:rPr lang="en-US" sz="1200" b="0" i="1" kern="1200" dirty="0" err="1" smtClean="0">
                <a:solidFill>
                  <a:schemeClr val="tx1"/>
                </a:solidFill>
                <a:effectLst/>
                <a:latin typeface="+mn-lt"/>
                <a:ea typeface="+mn-ea"/>
                <a:cs typeface="+mn-cs"/>
              </a:rPr>
              <a:t>scapularis</a:t>
            </a:r>
            <a:r>
              <a:rPr lang="en-US" sz="1200" b="0" i="0" kern="1200" dirty="0" smtClean="0">
                <a:solidFill>
                  <a:schemeClr val="tx1"/>
                </a:solidFill>
                <a:effectLst/>
                <a:latin typeface="+mn-lt"/>
                <a:ea typeface="+mn-ea"/>
                <a:cs typeface="+mn-cs"/>
              </a:rPr>
              <a:t> PM in order to shield itself from the blood-filled gut lumen. </a:t>
            </a:r>
            <a:r>
              <a:rPr lang="en-US" sz="1200" b="0" i="0" kern="1200" smtClean="0">
                <a:solidFill>
                  <a:schemeClr val="tx1"/>
                </a:solidFill>
                <a:effectLst/>
                <a:latin typeface="+mn-lt"/>
                <a:ea typeface="+mn-ea"/>
                <a:cs typeface="+mn-cs"/>
              </a:rPr>
              <a:t>These observations offer insights into the gut microbiota vector-pathogen interface.</a:t>
            </a:r>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80</a:t>
            </a:fld>
            <a:endParaRPr lang="en-US"/>
          </a:p>
        </p:txBody>
      </p:sp>
    </p:spTree>
    <p:extLst>
      <p:ext uri="{BB962C8B-B14F-4D97-AF65-F5344CB8AC3E}">
        <p14:creationId xmlns:p14="http://schemas.microsoft.com/office/powerpoint/2010/main" val="4125843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81</a:t>
            </a:fld>
            <a:endParaRPr lang="en-US"/>
          </a:p>
        </p:txBody>
      </p:sp>
    </p:spTree>
    <p:extLst>
      <p:ext uri="{BB962C8B-B14F-4D97-AF65-F5344CB8AC3E}">
        <p14:creationId xmlns:p14="http://schemas.microsoft.com/office/powerpoint/2010/main" val="26008244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82</a:t>
            </a:fld>
            <a:endParaRPr lang="en-US"/>
          </a:p>
        </p:txBody>
      </p:sp>
    </p:spTree>
    <p:extLst>
      <p:ext uri="{BB962C8B-B14F-4D97-AF65-F5344CB8AC3E}">
        <p14:creationId xmlns:p14="http://schemas.microsoft.com/office/powerpoint/2010/main" val="3621690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83</a:t>
            </a:fld>
            <a:endParaRPr lang="en-US"/>
          </a:p>
        </p:txBody>
      </p:sp>
    </p:spTree>
    <p:extLst>
      <p:ext uri="{BB962C8B-B14F-4D97-AF65-F5344CB8AC3E}">
        <p14:creationId xmlns:p14="http://schemas.microsoft.com/office/powerpoint/2010/main" val="3771896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D45A-6767-134A-98CA-A0212412D073}" type="slidenum">
              <a:rPr lang="en-US" smtClean="0"/>
              <a:t>9</a:t>
            </a:fld>
            <a:endParaRPr lang="en-US"/>
          </a:p>
        </p:txBody>
      </p:sp>
    </p:spTree>
    <p:extLst>
      <p:ext uri="{BB962C8B-B14F-4D97-AF65-F5344CB8AC3E}">
        <p14:creationId xmlns:p14="http://schemas.microsoft.com/office/powerpoint/2010/main" val="341676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23"/>
            <a:ext cx="7772400" cy="15248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4031033"/>
            <a:ext cx="6400800" cy="181791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84874"/>
            <a:ext cx="2057400" cy="606960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84874"/>
            <a:ext cx="6019800" cy="60696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874"/>
            <a:ext cx="8229600" cy="60696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5A68A87-8C88-4921-8A84-2978A855D1BF}" type="slidenum">
              <a:rPr lang="en-US" altLang="en-US"/>
              <a:pPr/>
              <a:t>‹#›</a:t>
            </a:fld>
            <a:endParaRPr lang="en-US" altLang="en-US"/>
          </a:p>
        </p:txBody>
      </p:sp>
    </p:spTree>
    <p:extLst>
      <p:ext uri="{BB962C8B-B14F-4D97-AF65-F5344CB8AC3E}">
        <p14:creationId xmlns:p14="http://schemas.microsoft.com/office/powerpoint/2010/main" val="265527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571139"/>
            <a:ext cx="7772400" cy="14128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015043"/>
            <a:ext cx="7772400" cy="155609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59838"/>
            <a:ext cx="4038600" cy="46946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9838"/>
            <a:ext cx="4038600" cy="46946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92325"/>
            <a:ext cx="4040188" cy="66360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5929"/>
            <a:ext cx="4040188" cy="40985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92325"/>
            <a:ext cx="4041775" cy="66360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55929"/>
            <a:ext cx="4041775" cy="40985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08/12/17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08/12/17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83226"/>
            <a:ext cx="3008313" cy="120535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83227"/>
            <a:ext cx="5111750" cy="6071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88585"/>
            <a:ext cx="3008313" cy="48658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9511"/>
            <a:ext cx="5486400" cy="58786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35612"/>
            <a:ext cx="5486400" cy="42681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67371"/>
            <a:ext cx="5486400" cy="8348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4873"/>
            <a:ext cx="8229600" cy="118559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59838"/>
            <a:ext cx="8229600" cy="46946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593243"/>
            <a:ext cx="2133600" cy="378733"/>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08/12/17</a:t>
            </a:fld>
            <a:endParaRPr lang="en-US"/>
          </a:p>
        </p:txBody>
      </p:sp>
      <p:sp>
        <p:nvSpPr>
          <p:cNvPr id="5" name="Footer Placeholder 4"/>
          <p:cNvSpPr>
            <a:spLocks noGrp="1"/>
          </p:cNvSpPr>
          <p:nvPr>
            <p:ph type="ftr" sz="quarter" idx="3"/>
          </p:nvPr>
        </p:nvSpPr>
        <p:spPr>
          <a:xfrm>
            <a:off x="3124200" y="6593243"/>
            <a:ext cx="2895600" cy="3787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593243"/>
            <a:ext cx="2133600" cy="378733"/>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60.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6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48479"/>
            <a:ext cx="8305800" cy="1524811"/>
          </a:xfrm>
        </p:spPr>
        <p:txBody>
          <a:bodyPr>
            <a:noAutofit/>
          </a:bodyPr>
          <a:lstStyle/>
          <a:p>
            <a:r>
              <a:rPr lang="en-US" sz="3600" dirty="0" smtClean="0"/>
              <a:t>Subversion of Cell Signaling by Pathogens –</a:t>
            </a:r>
            <a:br>
              <a:rPr lang="en-US" sz="3600" dirty="0" smtClean="0"/>
            </a:br>
            <a:r>
              <a:rPr lang="en-US" sz="3600" dirty="0" smtClean="0"/>
              <a:t/>
            </a:r>
            <a:br>
              <a:rPr lang="en-US" sz="3600" dirty="0" smtClean="0"/>
            </a:br>
            <a:r>
              <a:rPr lang="en-US" sz="3600" dirty="0" smtClean="0"/>
              <a:t>Evading the Immune response</a:t>
            </a:r>
            <a:endParaRPr lang="en-US" sz="3600" dirty="0"/>
          </a:p>
        </p:txBody>
      </p:sp>
      <p:sp>
        <p:nvSpPr>
          <p:cNvPr id="3" name="Subtitle 2"/>
          <p:cNvSpPr>
            <a:spLocks noGrp="1"/>
          </p:cNvSpPr>
          <p:nvPr>
            <p:ph type="subTitle" idx="1"/>
          </p:nvPr>
        </p:nvSpPr>
        <p:spPr/>
        <p:txBody>
          <a:bodyPr/>
          <a:lstStyle/>
          <a:p>
            <a:r>
              <a:rPr lang="en-US" dirty="0" smtClean="0"/>
              <a:t>Ryan Rego </a:t>
            </a:r>
            <a:endParaRPr lang="en-US" dirty="0"/>
          </a:p>
        </p:txBody>
      </p:sp>
    </p:spTree>
    <p:extLst>
      <p:ext uri="{BB962C8B-B14F-4D97-AF65-F5344CB8AC3E}">
        <p14:creationId xmlns:p14="http://schemas.microsoft.com/office/powerpoint/2010/main" val="1888628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402229"/>
          </a:xfrm>
          <a:prstGeom prst="rect">
            <a:avLst/>
          </a:prstGeom>
        </p:spPr>
      </p:pic>
      <p:sp>
        <p:nvSpPr>
          <p:cNvPr id="3" name="TextBox 2"/>
          <p:cNvSpPr txBox="1"/>
          <p:nvPr/>
        </p:nvSpPr>
        <p:spPr>
          <a:xfrm>
            <a:off x="6781800" y="6481270"/>
            <a:ext cx="1467068" cy="319247"/>
          </a:xfrm>
          <a:prstGeom prst="rect">
            <a:avLst/>
          </a:prstGeom>
          <a:noFill/>
        </p:spPr>
        <p:txBody>
          <a:bodyPr wrap="none" rtlCol="0">
            <a:spAutoFit/>
          </a:bodyPr>
          <a:lstStyle/>
          <a:p>
            <a:r>
              <a:rPr lang="en-US" sz="1400" dirty="0" err="1" smtClean="0"/>
              <a:t>Valles</a:t>
            </a:r>
            <a:r>
              <a:rPr lang="en-US" sz="1400" dirty="0" smtClean="0"/>
              <a:t> et al., 2014</a:t>
            </a:r>
            <a:endParaRPr lang="en-US" sz="1400" dirty="0"/>
          </a:p>
        </p:txBody>
      </p:sp>
    </p:spTree>
    <p:extLst>
      <p:ext uri="{BB962C8B-B14F-4D97-AF65-F5344CB8AC3E}">
        <p14:creationId xmlns:p14="http://schemas.microsoft.com/office/powerpoint/2010/main" val="1713145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lasticsurgerykey.com/wp-content/uploads/2016/06/m_gold8_c010ef00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6" y="124735"/>
            <a:ext cx="8562975" cy="620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78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900" y="0"/>
            <a:ext cx="5903010" cy="7113588"/>
          </a:xfrm>
          <a:prstGeom prst="rect">
            <a:avLst/>
          </a:prstGeom>
        </p:spPr>
      </p:pic>
    </p:spTree>
    <p:extLst>
      <p:ext uri="{BB962C8B-B14F-4D97-AF65-F5344CB8AC3E}">
        <p14:creationId xmlns:p14="http://schemas.microsoft.com/office/powerpoint/2010/main" val="1218988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Table shows various types of white blood cells and describes their function. Mast cells, natural killer cells, neutrophils, basophils and eosinophils are all filled with granules and have a horseshoe-shaped nucleus. Macrophages are irregular in shape, with a round nucleus. Dendrites have star-like projections and a small horseshoe shaped nucleus. Mast cells dilate blood vessels and induce inflammation through release of histamines and heparin. They also recruit macrophages and neutrophils, and are involved in wound healing and defense against pathogens, but can also be responsible for allergic reactions. They are found in connective tissue and mucous membranes. Macrophages are phagocytic cells that consume foreign pathogens and cancer cells. They stimulate response of other immune cells and migrate from blood vessels into tissues. Natural killer cells kill tumor cells and virus-infected cells. They circulate in blood and migrate into tissues. Dendritic cells present antigens on their surface, thereby triggering adaptive immunity. They are present in tissues in epithelial tissue, including skin, lung and tissues of the digestive tract. Migrate to lymph nodes upon activation. Monocytes differentiate into macrophages and dendritic cells in response to inflammation. They are stored in spleen, move through blood vessels to infected tissues. Neutrophils are first responders at the site of infection or trauma, these abundant phagocytic cell representing 50-60% of all leukocytes. Release toxins that kill or inhibit bacteria and fungi and recruit other immune cells to the site of infection. They migrate from blood vessels into tissues. Basophils are responsible for defense against parasites. They release histamines that cause inflammation and may be responsible for allergic reactions. They circulate in blood and migrate to tissues. Eosinophils release toxins that kill bacteria and parasites but also causes tissue damage. They circulate in blood and migrate to tiss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158080"/>
            <a:ext cx="8839199" cy="687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3241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4001"/>
            <a:ext cx="9144000" cy="6426994"/>
          </a:xfrm>
          <a:prstGeom prst="rect">
            <a:avLst/>
          </a:prstGeom>
        </p:spPr>
      </p:pic>
      <p:sp>
        <p:nvSpPr>
          <p:cNvPr id="3" name="TextBox 2"/>
          <p:cNvSpPr txBox="1"/>
          <p:nvPr/>
        </p:nvSpPr>
        <p:spPr>
          <a:xfrm>
            <a:off x="6705600" y="6604794"/>
            <a:ext cx="2250887" cy="369332"/>
          </a:xfrm>
          <a:prstGeom prst="rect">
            <a:avLst/>
          </a:prstGeom>
          <a:noFill/>
        </p:spPr>
        <p:txBody>
          <a:bodyPr wrap="none" rtlCol="0">
            <a:spAutoFit/>
          </a:bodyPr>
          <a:lstStyle/>
          <a:p>
            <a:r>
              <a:rPr lang="en-US" dirty="0" smtClean="0"/>
              <a:t>Newton &amp; Dixit , 2012</a:t>
            </a:r>
            <a:endParaRPr lang="en-US" dirty="0"/>
          </a:p>
        </p:txBody>
      </p:sp>
    </p:spTree>
    <p:extLst>
      <p:ext uri="{BB962C8B-B14F-4D97-AF65-F5344CB8AC3E}">
        <p14:creationId xmlns:p14="http://schemas.microsoft.com/office/powerpoint/2010/main" val="1915727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497" y="237120"/>
            <a:ext cx="8763000" cy="6416864"/>
          </a:xfrm>
          <a:prstGeom prst="rect">
            <a:avLst/>
          </a:prstGeom>
        </p:spPr>
        <p:txBody>
          <a:bodyPr wrap="square">
            <a:spAutoFit/>
          </a:bodyPr>
          <a:lstStyle/>
          <a:p>
            <a:r>
              <a:rPr lang="en-US" b="1" dirty="0" smtClean="0"/>
              <a:t>Pattern </a:t>
            </a:r>
            <a:r>
              <a:rPr lang="en-US" b="1" dirty="0"/>
              <a:t>recognition by TLRs, NLRs, CLRs and RLRs</a:t>
            </a:r>
            <a:endParaRPr lang="en-US" dirty="0"/>
          </a:p>
          <a:p>
            <a:r>
              <a:rPr lang="en-US" dirty="0"/>
              <a:t>Toll-like receptors (TLRs) are type I transmembrane proteins of the interleukin-1 receptor family that possess an amino-terminal leucine-rich repeat (LRR) domain for ligand binding, a single transmembrane domain and a </a:t>
            </a:r>
            <a:r>
              <a:rPr lang="en-US" dirty="0" err="1"/>
              <a:t>carboxy</a:t>
            </a:r>
            <a:r>
              <a:rPr lang="en-US" dirty="0"/>
              <a:t>-terminal intracellular </a:t>
            </a:r>
            <a:r>
              <a:rPr lang="en-US" dirty="0" err="1"/>
              <a:t>signalling</a:t>
            </a:r>
            <a:r>
              <a:rPr lang="en-US" dirty="0"/>
              <a:t> domain. TLRs are widely expressed by many cell types, although most cells express only a specific subset of these receptors. </a:t>
            </a:r>
            <a:endParaRPr lang="en-US" dirty="0" smtClean="0"/>
          </a:p>
          <a:p>
            <a:endParaRPr lang="en-US" dirty="0"/>
          </a:p>
          <a:p>
            <a:r>
              <a:rPr lang="en-US" dirty="0" smtClean="0"/>
              <a:t>NOD-like </a:t>
            </a:r>
            <a:r>
              <a:rPr lang="en-US" dirty="0"/>
              <a:t>receptors (NLRs) are cytosolic receptors that contain N-terminal caspase-recruitment domains (CARDs), a central nucleotide oligomerization domain (NOD) and a C-terminal LRR </a:t>
            </a:r>
            <a:r>
              <a:rPr lang="en-US" dirty="0" smtClean="0"/>
              <a:t>domain. </a:t>
            </a:r>
            <a:r>
              <a:rPr lang="en-US" dirty="0"/>
              <a:t>NLRs recognize a wide variety of microbial PAMPs and endogenous damage-associated molecular patterns (DAMPs), and several notable examples of this family are NOD1, NOD-, LRR- and pyrin domain-containing 3 (NLRP3) and absent in melanoma 2 (AIM2</a:t>
            </a:r>
            <a:r>
              <a:rPr lang="en-US" dirty="0" smtClean="0"/>
              <a:t>).</a:t>
            </a:r>
          </a:p>
          <a:p>
            <a:endParaRPr lang="en-US" dirty="0"/>
          </a:p>
          <a:p>
            <a:r>
              <a:rPr lang="en-US" dirty="0"/>
              <a:t>C-type lectin receptors (CLRs) comprise a large family of soluble and transmembrane proteins that possess one or more C-type lectin domain, which was initially characterized as a calcium-dependent carbohydrate-binding domain in mannose-binding lectin (</a:t>
            </a:r>
            <a:r>
              <a:rPr lang="en-US" dirty="0" smtClean="0"/>
              <a:t>MBL). </a:t>
            </a:r>
            <a:r>
              <a:rPr lang="en-US" dirty="0"/>
              <a:t>CLRs recognize a wide range of carbohydrate structures on pathogens, although many CLRs also recognize self molecules and are therefore suggested to participate in both innate immune responses and cell and tissue </a:t>
            </a:r>
            <a:r>
              <a:rPr lang="en-US" dirty="0" smtClean="0"/>
              <a:t>homeostasis. </a:t>
            </a:r>
            <a:r>
              <a:rPr lang="en-US" dirty="0"/>
              <a:t>Notable examples of this family include the soluble CLR MBL and the transmembrane proteins </a:t>
            </a:r>
            <a:r>
              <a:rPr lang="en-US" dirty="0" err="1"/>
              <a:t>dectin</a:t>
            </a:r>
            <a:r>
              <a:rPr lang="en-US" dirty="0"/>
              <a:t> 1 (also known as CLEC7A) and DC-specific ICAM3-grabbing non-integrin (DC-SIGN</a:t>
            </a:r>
            <a:r>
              <a:rPr lang="en-US" dirty="0" smtClean="0"/>
              <a:t>).</a:t>
            </a:r>
            <a:endParaRPr lang="en-US" dirty="0"/>
          </a:p>
        </p:txBody>
      </p:sp>
    </p:spTree>
    <p:extLst>
      <p:ext uri="{BB962C8B-B14F-4D97-AF65-F5344CB8AC3E}">
        <p14:creationId xmlns:p14="http://schemas.microsoft.com/office/powerpoint/2010/main" val="624517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95863"/>
            <a:ext cx="8493120" cy="430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The Toll-like receptor (TLR) signaling pathway. </a:t>
            </a:r>
          </a:p>
        </p:txBody>
      </p:sp>
      <p:pic>
        <p:nvPicPr>
          <p:cNvPr id="2" name="Picture 1"/>
          <p:cNvPicPr>
            <a:picLocks noChangeAspect="1"/>
          </p:cNvPicPr>
          <p:nvPr/>
        </p:nvPicPr>
        <p:blipFill>
          <a:blip r:embed="rId3"/>
          <a:stretch>
            <a:fillRect/>
          </a:stretch>
        </p:blipFill>
        <p:spPr>
          <a:xfrm>
            <a:off x="914400" y="661194"/>
            <a:ext cx="7304237" cy="6452394"/>
          </a:xfrm>
          <a:prstGeom prst="rect">
            <a:avLst/>
          </a:prstGeom>
        </p:spPr>
      </p:pic>
    </p:spTree>
    <p:extLst>
      <p:ext uri="{BB962C8B-B14F-4D97-AF65-F5344CB8AC3E}">
        <p14:creationId xmlns:p14="http://schemas.microsoft.com/office/powerpoint/2010/main" val="188178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0"/>
            <a:ext cx="8001000" cy="7113588"/>
          </a:xfrm>
          <a:prstGeom prst="rect">
            <a:avLst/>
          </a:prstGeom>
        </p:spPr>
      </p:pic>
    </p:spTree>
    <p:extLst>
      <p:ext uri="{BB962C8B-B14F-4D97-AF65-F5344CB8AC3E}">
        <p14:creationId xmlns:p14="http://schemas.microsoft.com/office/powerpoint/2010/main" val="3151060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508794"/>
            <a:ext cx="7391400" cy="5117306"/>
          </a:xfrm>
          <a:prstGeom prst="rect">
            <a:avLst/>
          </a:prstGeom>
        </p:spPr>
      </p:pic>
      <p:sp>
        <p:nvSpPr>
          <p:cNvPr id="4" name="TextBox 3"/>
          <p:cNvSpPr txBox="1"/>
          <p:nvPr/>
        </p:nvSpPr>
        <p:spPr>
          <a:xfrm>
            <a:off x="6705600" y="6604794"/>
            <a:ext cx="2250887" cy="369332"/>
          </a:xfrm>
          <a:prstGeom prst="rect">
            <a:avLst/>
          </a:prstGeom>
          <a:noFill/>
        </p:spPr>
        <p:txBody>
          <a:bodyPr wrap="none" rtlCol="0">
            <a:spAutoFit/>
          </a:bodyPr>
          <a:lstStyle/>
          <a:p>
            <a:r>
              <a:rPr lang="en-US" dirty="0" smtClean="0"/>
              <a:t>Newton &amp; Dixit , 2012</a:t>
            </a:r>
            <a:endParaRPr lang="en-US" dirty="0"/>
          </a:p>
        </p:txBody>
      </p:sp>
    </p:spTree>
    <p:extLst>
      <p:ext uri="{BB962C8B-B14F-4D97-AF65-F5344CB8AC3E}">
        <p14:creationId xmlns:p14="http://schemas.microsoft.com/office/powerpoint/2010/main" val="145596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frontiersin.org/files/Articles/76532/fimmu-05-00079-HTML/image_m/fimmu-05-00079-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32319"/>
            <a:ext cx="8342586" cy="584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0200" y="249223"/>
            <a:ext cx="6406754" cy="383096"/>
          </a:xfrm>
          <a:prstGeom prst="rect">
            <a:avLst/>
          </a:prstGeom>
          <a:noFill/>
        </p:spPr>
        <p:txBody>
          <a:bodyPr wrap="none" rtlCol="0">
            <a:spAutoFit/>
          </a:bodyPr>
          <a:lstStyle/>
          <a:p>
            <a:r>
              <a:rPr lang="en-US" b="1" dirty="0"/>
              <a:t>Cellular location of TLRs and the identity of their ligands/agonists</a:t>
            </a:r>
            <a:endParaRPr lang="en-US" dirty="0"/>
          </a:p>
        </p:txBody>
      </p:sp>
      <p:sp>
        <p:nvSpPr>
          <p:cNvPr id="3" name="TextBox 2"/>
          <p:cNvSpPr txBox="1"/>
          <p:nvPr/>
        </p:nvSpPr>
        <p:spPr>
          <a:xfrm>
            <a:off x="6324601" y="6481269"/>
            <a:ext cx="1932517" cy="383096"/>
          </a:xfrm>
          <a:prstGeom prst="rect">
            <a:avLst/>
          </a:prstGeom>
          <a:noFill/>
        </p:spPr>
        <p:txBody>
          <a:bodyPr wrap="none" rtlCol="0">
            <a:spAutoFit/>
          </a:bodyPr>
          <a:lstStyle/>
          <a:p>
            <a:r>
              <a:rPr lang="en-US" dirty="0" smtClean="0"/>
              <a:t>Mifsud et al., 2014</a:t>
            </a:r>
            <a:endParaRPr lang="en-US" dirty="0"/>
          </a:p>
        </p:txBody>
      </p:sp>
    </p:spTree>
    <p:extLst>
      <p:ext uri="{BB962C8B-B14F-4D97-AF65-F5344CB8AC3E}">
        <p14:creationId xmlns:p14="http://schemas.microsoft.com/office/powerpoint/2010/main" val="34959218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1500" y="434719"/>
            <a:ext cx="8001000" cy="6230976"/>
          </a:xfrm>
          <a:prstGeom prst="rect">
            <a:avLst/>
          </a:prstGeom>
        </p:spPr>
      </p:pic>
    </p:spTree>
    <p:extLst>
      <p:ext uri="{BB962C8B-B14F-4D97-AF65-F5344CB8AC3E}">
        <p14:creationId xmlns:p14="http://schemas.microsoft.com/office/powerpoint/2010/main" val="974979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enome.jp/kegg/pathway/ko/ko030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83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474239"/>
            <a:ext cx="7924800" cy="5677697"/>
          </a:xfrm>
          <a:prstGeom prst="rect">
            <a:avLst/>
          </a:prstGeom>
        </p:spPr>
      </p:pic>
      <p:sp>
        <p:nvSpPr>
          <p:cNvPr id="3" name="TextBox 2"/>
          <p:cNvSpPr txBox="1"/>
          <p:nvPr/>
        </p:nvSpPr>
        <p:spPr>
          <a:xfrm>
            <a:off x="5791200" y="6481269"/>
            <a:ext cx="2547680" cy="383096"/>
          </a:xfrm>
          <a:prstGeom prst="rect">
            <a:avLst/>
          </a:prstGeom>
          <a:noFill/>
        </p:spPr>
        <p:txBody>
          <a:bodyPr wrap="none" rtlCol="0">
            <a:spAutoFit/>
          </a:bodyPr>
          <a:lstStyle/>
          <a:p>
            <a:r>
              <a:rPr lang="en-US" dirty="0" smtClean="0"/>
              <a:t>Dang et al., 2013 </a:t>
            </a:r>
            <a:r>
              <a:rPr lang="en-US" i="1" dirty="0" smtClean="0"/>
              <a:t>Science</a:t>
            </a:r>
            <a:endParaRPr lang="en-US" i="1" dirty="0"/>
          </a:p>
        </p:txBody>
      </p:sp>
      <p:sp>
        <p:nvSpPr>
          <p:cNvPr id="4" name="TextBox 3"/>
          <p:cNvSpPr txBox="1"/>
          <p:nvPr/>
        </p:nvSpPr>
        <p:spPr>
          <a:xfrm>
            <a:off x="360762" y="95528"/>
            <a:ext cx="8783238" cy="369332"/>
          </a:xfrm>
          <a:prstGeom prst="rect">
            <a:avLst/>
          </a:prstGeom>
          <a:noFill/>
        </p:spPr>
        <p:txBody>
          <a:bodyPr wrap="none" rtlCol="0">
            <a:spAutoFit/>
          </a:bodyPr>
          <a:lstStyle/>
          <a:p>
            <a:r>
              <a:rPr lang="en-US" dirty="0" smtClean="0"/>
              <a:t>Mechanism of the innate Immune response in plants being colonized by different pathogens</a:t>
            </a:r>
            <a:endParaRPr lang="en-US" dirty="0"/>
          </a:p>
        </p:txBody>
      </p:sp>
    </p:spTree>
    <p:extLst>
      <p:ext uri="{BB962C8B-B14F-4D97-AF65-F5344CB8AC3E}">
        <p14:creationId xmlns:p14="http://schemas.microsoft.com/office/powerpoint/2010/main" val="2103982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6" name="Picture 58" descr="D:\riyaz\20.01.2012\NRI_ISSUE\images\nri3141-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6160"/>
            <a:ext cx="8534400" cy="648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16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323851" y="717946"/>
            <a:ext cx="8640763" cy="66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sz="3600" dirty="0">
                <a:latin typeface="+mn-lt"/>
              </a:rPr>
              <a:t>Mechanisms of defense against viruses</a:t>
            </a:r>
          </a:p>
        </p:txBody>
      </p:sp>
      <p:sp>
        <p:nvSpPr>
          <p:cNvPr id="141320" name="Text Box 8"/>
          <p:cNvSpPr txBox="1">
            <a:spLocks noChangeArrowheads="1"/>
          </p:cNvSpPr>
          <p:nvPr/>
        </p:nvSpPr>
        <p:spPr bwMode="auto">
          <a:xfrm>
            <a:off x="971550" y="2809209"/>
            <a:ext cx="6930102" cy="86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buFontTx/>
              <a:buChar char="-"/>
            </a:pPr>
            <a:r>
              <a:rPr lang="sr-Latn-CS" altLang="en-US">
                <a:latin typeface="+mn-lt"/>
              </a:rPr>
              <a:t> </a:t>
            </a:r>
            <a:r>
              <a:rPr lang="en-US" altLang="en-US">
                <a:latin typeface="+mn-lt"/>
              </a:rPr>
              <a:t>inhibition of infection and induction of antiviral state</a:t>
            </a:r>
            <a:endParaRPr lang="sr-Latn-CS" altLang="en-US">
              <a:latin typeface="+mn-lt"/>
            </a:endParaRPr>
          </a:p>
          <a:p>
            <a:pPr eaLnBrk="1" hangingPunct="1"/>
            <a:r>
              <a:rPr lang="sr-Latn-CS" altLang="en-US">
                <a:latin typeface="+mn-lt"/>
              </a:rPr>
              <a:t>   	t</a:t>
            </a:r>
            <a:r>
              <a:rPr lang="en-US" altLang="en-US">
                <a:latin typeface="+mn-lt"/>
              </a:rPr>
              <a:t>ype I </a:t>
            </a:r>
            <a:r>
              <a:rPr lang="sr-Latn-CS" altLang="en-US">
                <a:latin typeface="+mn-lt"/>
              </a:rPr>
              <a:t>interferon</a:t>
            </a:r>
            <a:r>
              <a:rPr lang="en-US" altLang="en-US">
                <a:latin typeface="+mn-lt"/>
              </a:rPr>
              <a:t>s</a:t>
            </a:r>
            <a:r>
              <a:rPr lang="sr-Latn-CS" altLang="en-US">
                <a:latin typeface="+mn-lt"/>
              </a:rPr>
              <a:t> (IFN-</a:t>
            </a:r>
            <a:r>
              <a:rPr lang="el-GR" altLang="en-US">
                <a:latin typeface="+mn-lt"/>
              </a:rPr>
              <a:t>α</a:t>
            </a:r>
            <a:r>
              <a:rPr lang="sr-Latn-CS" altLang="en-US">
                <a:latin typeface="+mn-lt"/>
              </a:rPr>
              <a:t> </a:t>
            </a:r>
            <a:r>
              <a:rPr lang="en-US" altLang="en-US">
                <a:latin typeface="+mn-lt"/>
              </a:rPr>
              <a:t>and</a:t>
            </a:r>
            <a:r>
              <a:rPr lang="sr-Latn-CS" altLang="en-US">
                <a:latin typeface="+mn-lt"/>
              </a:rPr>
              <a:t> </a:t>
            </a:r>
            <a:r>
              <a:rPr lang="el-GR" altLang="en-US">
                <a:latin typeface="+mn-lt"/>
              </a:rPr>
              <a:t>β</a:t>
            </a:r>
            <a:r>
              <a:rPr lang="sr-Latn-CS" altLang="en-US">
                <a:latin typeface="+mn-lt"/>
              </a:rPr>
              <a:t>)</a:t>
            </a:r>
            <a:endParaRPr lang="el-GR" altLang="en-US">
              <a:latin typeface="+mn-lt"/>
            </a:endParaRPr>
          </a:p>
        </p:txBody>
      </p:sp>
      <p:sp>
        <p:nvSpPr>
          <p:cNvPr id="141321" name="Text Box 9"/>
          <p:cNvSpPr txBox="1">
            <a:spLocks noChangeArrowheads="1"/>
          </p:cNvSpPr>
          <p:nvPr/>
        </p:nvSpPr>
        <p:spPr bwMode="auto">
          <a:xfrm>
            <a:off x="981075" y="3904241"/>
            <a:ext cx="4344158"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latin typeface="+mn-lt"/>
              </a:rPr>
              <a:t>- </a:t>
            </a:r>
            <a:r>
              <a:rPr lang="en-US" altLang="en-US">
                <a:latin typeface="+mn-lt"/>
              </a:rPr>
              <a:t>killing of infected cells</a:t>
            </a:r>
            <a:r>
              <a:rPr lang="sr-Latn-CS" altLang="en-US">
                <a:latin typeface="+mn-lt"/>
              </a:rPr>
              <a:t> (NK </a:t>
            </a:r>
            <a:r>
              <a:rPr lang="en-US" altLang="en-US">
                <a:latin typeface="+mn-lt"/>
              </a:rPr>
              <a:t>cells</a:t>
            </a:r>
            <a:r>
              <a:rPr lang="sr-Latn-CS" altLang="en-US">
                <a:latin typeface="+mn-lt"/>
              </a:rPr>
              <a:t>)</a:t>
            </a:r>
            <a:endParaRPr lang="en-US" altLang="en-US">
              <a:latin typeface="+mn-lt"/>
            </a:endParaRPr>
          </a:p>
        </p:txBody>
      </p:sp>
      <p:sp>
        <p:nvSpPr>
          <p:cNvPr id="21508" name="Text Box 14"/>
          <p:cNvSpPr txBox="1">
            <a:spLocks noChangeArrowheads="1"/>
          </p:cNvSpPr>
          <p:nvPr/>
        </p:nvSpPr>
        <p:spPr bwMode="auto">
          <a:xfrm>
            <a:off x="250826" y="2111023"/>
            <a:ext cx="4316957"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b="1">
                <a:latin typeface="+mn-lt"/>
              </a:rPr>
              <a:t>Me</a:t>
            </a:r>
            <a:r>
              <a:rPr lang="en-US" altLang="en-US" b="1">
                <a:latin typeface="+mn-lt"/>
              </a:rPr>
              <a:t>c</a:t>
            </a:r>
            <a:r>
              <a:rPr lang="sr-Latn-CS" altLang="en-US" b="1">
                <a:latin typeface="+mn-lt"/>
              </a:rPr>
              <a:t>hani</a:t>
            </a:r>
            <a:r>
              <a:rPr lang="en-US" altLang="en-US" b="1">
                <a:latin typeface="+mn-lt"/>
              </a:rPr>
              <a:t>s</a:t>
            </a:r>
            <a:r>
              <a:rPr lang="sr-Latn-CS" altLang="en-US" b="1">
                <a:latin typeface="+mn-lt"/>
              </a:rPr>
              <a:t>m</a:t>
            </a:r>
            <a:r>
              <a:rPr lang="en-US" altLang="en-US" b="1">
                <a:latin typeface="+mn-lt"/>
              </a:rPr>
              <a:t>s of</a:t>
            </a:r>
            <a:r>
              <a:rPr lang="sr-Latn-CS" altLang="en-US" b="1">
                <a:latin typeface="+mn-lt"/>
              </a:rPr>
              <a:t> </a:t>
            </a:r>
            <a:r>
              <a:rPr lang="en-US" altLang="en-US" b="1">
                <a:latin typeface="+mn-lt"/>
              </a:rPr>
              <a:t>innate</a:t>
            </a:r>
            <a:r>
              <a:rPr lang="sr-Latn-CS" altLang="en-US" b="1">
                <a:latin typeface="+mn-lt"/>
              </a:rPr>
              <a:t> im</a:t>
            </a:r>
            <a:r>
              <a:rPr lang="en-US" altLang="en-US" b="1">
                <a:latin typeface="+mn-lt"/>
              </a:rPr>
              <a:t>m</a:t>
            </a:r>
            <a:r>
              <a:rPr lang="sr-Latn-CS" altLang="en-US" b="1">
                <a:latin typeface="+mn-lt"/>
              </a:rPr>
              <a:t>un</a:t>
            </a:r>
            <a:r>
              <a:rPr lang="en-US" altLang="en-US" b="1">
                <a:latin typeface="+mn-lt"/>
              </a:rPr>
              <a:t>ity</a:t>
            </a:r>
          </a:p>
        </p:txBody>
      </p:sp>
    </p:spTree>
    <p:extLst>
      <p:ext uri="{BB962C8B-B14F-4D97-AF65-F5344CB8AC3E}">
        <p14:creationId xmlns:p14="http://schemas.microsoft.com/office/powerpoint/2010/main" val="410807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0" grpId="0"/>
      <p:bldP spid="1413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1835150" y="92213"/>
            <a:ext cx="4637508"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dirty="0">
                <a:solidFill>
                  <a:srgbClr val="000000"/>
                </a:solidFill>
                <a:latin typeface="+mn-lt"/>
              </a:rPr>
              <a:t>Antivir</a:t>
            </a:r>
            <a:r>
              <a:rPr lang="en-US" altLang="en-US" dirty="0">
                <a:solidFill>
                  <a:srgbClr val="000000"/>
                </a:solidFill>
                <a:latin typeface="+mn-lt"/>
              </a:rPr>
              <a:t>al action of</a:t>
            </a:r>
            <a:r>
              <a:rPr lang="sr-Latn-CS" altLang="en-US" dirty="0">
                <a:solidFill>
                  <a:srgbClr val="000000"/>
                </a:solidFill>
                <a:latin typeface="+mn-lt"/>
              </a:rPr>
              <a:t> t</a:t>
            </a:r>
            <a:r>
              <a:rPr lang="en-US" altLang="en-US" dirty="0" err="1">
                <a:solidFill>
                  <a:srgbClr val="000000"/>
                </a:solidFill>
                <a:latin typeface="+mn-lt"/>
              </a:rPr>
              <a:t>ype</a:t>
            </a:r>
            <a:r>
              <a:rPr lang="en-US" altLang="en-US" dirty="0">
                <a:solidFill>
                  <a:srgbClr val="000000"/>
                </a:solidFill>
                <a:latin typeface="+mn-lt"/>
              </a:rPr>
              <a:t> I</a:t>
            </a:r>
            <a:r>
              <a:rPr lang="sr-Latn-CS" altLang="en-US" dirty="0">
                <a:solidFill>
                  <a:srgbClr val="000000"/>
                </a:solidFill>
                <a:latin typeface="+mn-lt"/>
              </a:rPr>
              <a:t> interferon</a:t>
            </a:r>
            <a:r>
              <a:rPr lang="en-US" altLang="en-US" dirty="0">
                <a:solidFill>
                  <a:srgbClr val="000000"/>
                </a:solidFill>
                <a:latin typeface="+mn-lt"/>
              </a:rPr>
              <a:t>s</a:t>
            </a:r>
          </a:p>
        </p:txBody>
      </p:sp>
      <p:pic>
        <p:nvPicPr>
          <p:cNvPr id="23554" name="Picture 4" descr="Fig 12"/>
          <p:cNvPicPr>
            <a:picLocks noChangeAspect="1" noChangeArrowheads="1"/>
          </p:cNvPicPr>
          <p:nvPr/>
        </p:nvPicPr>
        <p:blipFill>
          <a:blip r:embed="rId3">
            <a:extLst>
              <a:ext uri="{28A0092B-C50C-407E-A947-70E740481C1C}">
                <a14:useLocalDpi xmlns:a14="http://schemas.microsoft.com/office/drawing/2010/main" val="0"/>
              </a:ext>
            </a:extLst>
          </a:blip>
          <a:srcRect t="7881" r="35164" b="2881"/>
          <a:stretch>
            <a:fillRect/>
          </a:stretch>
        </p:blipFill>
        <p:spPr bwMode="auto">
          <a:xfrm>
            <a:off x="3006725" y="745939"/>
            <a:ext cx="3149600" cy="617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4140201" y="1241585"/>
            <a:ext cx="1223963" cy="1493525"/>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4" name="Rectangle 6"/>
          <p:cNvSpPr>
            <a:spLocks noChangeArrowheads="1"/>
          </p:cNvSpPr>
          <p:nvPr/>
        </p:nvSpPr>
        <p:spPr bwMode="auto">
          <a:xfrm>
            <a:off x="3708400" y="3469522"/>
            <a:ext cx="215900" cy="1643371"/>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5" name="Rectangle 7"/>
          <p:cNvSpPr>
            <a:spLocks noChangeArrowheads="1"/>
          </p:cNvSpPr>
          <p:nvPr/>
        </p:nvSpPr>
        <p:spPr bwMode="auto">
          <a:xfrm>
            <a:off x="3046414" y="4004687"/>
            <a:ext cx="1570037" cy="895785"/>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6" name="Rectangle 8"/>
          <p:cNvSpPr>
            <a:spLocks noChangeArrowheads="1"/>
          </p:cNvSpPr>
          <p:nvPr/>
        </p:nvSpPr>
        <p:spPr bwMode="auto">
          <a:xfrm>
            <a:off x="3046413" y="5648058"/>
            <a:ext cx="1566862" cy="1234998"/>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7" name="Rectangle 9"/>
          <p:cNvSpPr>
            <a:spLocks noChangeArrowheads="1"/>
          </p:cNvSpPr>
          <p:nvPr/>
        </p:nvSpPr>
        <p:spPr bwMode="auto">
          <a:xfrm>
            <a:off x="3044825" y="2789449"/>
            <a:ext cx="1570038" cy="895785"/>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8" name="Rectangle 10"/>
          <p:cNvSpPr>
            <a:spLocks noChangeArrowheads="1"/>
          </p:cNvSpPr>
          <p:nvPr/>
        </p:nvSpPr>
        <p:spPr bwMode="auto">
          <a:xfrm>
            <a:off x="5003800" y="3482695"/>
            <a:ext cx="215900" cy="1567624"/>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19" name="Rectangle 11"/>
          <p:cNvSpPr>
            <a:spLocks noChangeArrowheads="1"/>
          </p:cNvSpPr>
          <p:nvPr/>
        </p:nvSpPr>
        <p:spPr bwMode="auto">
          <a:xfrm>
            <a:off x="4714876" y="4080433"/>
            <a:ext cx="1368425" cy="820039"/>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20" name="Rectangle 12"/>
          <p:cNvSpPr>
            <a:spLocks noChangeArrowheads="1"/>
          </p:cNvSpPr>
          <p:nvPr/>
        </p:nvSpPr>
        <p:spPr bwMode="auto">
          <a:xfrm>
            <a:off x="4716464" y="2782862"/>
            <a:ext cx="1368425" cy="820039"/>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45421" name="Rectangle 13"/>
          <p:cNvSpPr>
            <a:spLocks noChangeArrowheads="1"/>
          </p:cNvSpPr>
          <p:nvPr/>
        </p:nvSpPr>
        <p:spPr bwMode="auto">
          <a:xfrm>
            <a:off x="4716464" y="5053612"/>
            <a:ext cx="1368425" cy="1817917"/>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8" name="Rectangle 8"/>
          <p:cNvSpPr>
            <a:spLocks noChangeArrowheads="1"/>
          </p:cNvSpPr>
          <p:nvPr/>
        </p:nvSpPr>
        <p:spPr bwMode="auto">
          <a:xfrm>
            <a:off x="3071813" y="4075494"/>
            <a:ext cx="1541462" cy="895785"/>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grpSp>
        <p:nvGrpSpPr>
          <p:cNvPr id="2" name="Group 26"/>
          <p:cNvGrpSpPr>
            <a:grpSpLocks/>
          </p:cNvGrpSpPr>
          <p:nvPr/>
        </p:nvGrpSpPr>
        <p:grpSpPr bwMode="auto">
          <a:xfrm>
            <a:off x="4786314" y="4129834"/>
            <a:ext cx="1214437" cy="676779"/>
            <a:chOff x="6858016" y="5072072"/>
            <a:chExt cx="1214445" cy="622867"/>
          </a:xfrm>
        </p:grpSpPr>
        <p:sp>
          <p:nvSpPr>
            <p:cNvPr id="23574" name="Rectangle 8"/>
            <p:cNvSpPr>
              <a:spLocks noChangeArrowheads="1"/>
            </p:cNvSpPr>
            <p:nvPr/>
          </p:nvSpPr>
          <p:spPr bwMode="auto">
            <a:xfrm>
              <a:off x="6858016" y="5072072"/>
              <a:ext cx="1214445" cy="622867"/>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23575" name="Text Box 10"/>
            <p:cNvSpPr txBox="1">
              <a:spLocks noChangeArrowheads="1"/>
            </p:cNvSpPr>
            <p:nvPr/>
          </p:nvSpPr>
          <p:spPr bwMode="auto">
            <a:xfrm>
              <a:off x="6929454" y="5143515"/>
              <a:ext cx="1069486" cy="4673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100">
                  <a:solidFill>
                    <a:srgbClr val="000066"/>
                  </a:solidFill>
                </a:rPr>
                <a:t>Expression of</a:t>
              </a:r>
            </a:p>
            <a:p>
              <a:pPr algn="ctr" eaLnBrk="1" hangingPunct="1"/>
              <a:r>
                <a:rPr lang="sr-Latn-CS" altLang="en-US" sz="1100">
                  <a:solidFill>
                    <a:srgbClr val="000066"/>
                  </a:solidFill>
                </a:rPr>
                <a:t>class I MHC molecules</a:t>
              </a:r>
              <a:endParaRPr lang="en-US" altLang="en-US" sz="1100">
                <a:solidFill>
                  <a:srgbClr val="000066"/>
                </a:solidFill>
              </a:endParaRPr>
            </a:p>
          </p:txBody>
        </p:sp>
      </p:grpSp>
      <p:sp>
        <p:nvSpPr>
          <p:cNvPr id="16" name="Rectangle 15"/>
          <p:cNvSpPr/>
          <p:nvPr/>
        </p:nvSpPr>
        <p:spPr bwMode="auto">
          <a:xfrm>
            <a:off x="3113088" y="4139713"/>
            <a:ext cx="1428750" cy="666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10"/>
          <p:cNvSpPr txBox="1">
            <a:spLocks noChangeArrowheads="1"/>
          </p:cNvSpPr>
          <p:nvPr/>
        </p:nvSpPr>
        <p:spPr bwMode="auto">
          <a:xfrm>
            <a:off x="3143251" y="4205580"/>
            <a:ext cx="1357313" cy="526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100" dirty="0">
                <a:solidFill>
                  <a:srgbClr val="000066"/>
                </a:solidFill>
              </a:rPr>
              <a:t>Expression of </a:t>
            </a:r>
          </a:p>
          <a:p>
            <a:pPr algn="ctr" eaLnBrk="1" hangingPunct="1"/>
            <a:r>
              <a:rPr lang="sr-Latn-CS" altLang="en-US" sz="1100" dirty="0" smtClean="0">
                <a:solidFill>
                  <a:srgbClr val="000066"/>
                </a:solidFill>
              </a:rPr>
              <a:t>enzymes </a:t>
            </a:r>
            <a:r>
              <a:rPr lang="sr-Latn-CS" altLang="en-US" sz="1100" dirty="0">
                <a:solidFill>
                  <a:srgbClr val="000066"/>
                </a:solidFill>
              </a:rPr>
              <a:t>that inhibit viral replication</a:t>
            </a:r>
            <a:endParaRPr lang="en-US" altLang="en-US" sz="1100" dirty="0">
              <a:solidFill>
                <a:srgbClr val="000066"/>
              </a:solidFill>
            </a:endParaRPr>
          </a:p>
        </p:txBody>
      </p:sp>
      <p:sp>
        <p:nvSpPr>
          <p:cNvPr id="25" name="Rectangle 24"/>
          <p:cNvSpPr/>
          <p:nvPr/>
        </p:nvSpPr>
        <p:spPr>
          <a:xfrm>
            <a:off x="5286375" y="805220"/>
            <a:ext cx="1500188" cy="1926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 Box 10"/>
          <p:cNvSpPr txBox="1">
            <a:spLocks noChangeArrowheads="1"/>
          </p:cNvSpPr>
          <p:nvPr/>
        </p:nvSpPr>
        <p:spPr bwMode="auto">
          <a:xfrm>
            <a:off x="1622080" y="2741696"/>
            <a:ext cx="1224652"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800" dirty="0">
                <a:solidFill>
                  <a:srgbClr val="000000"/>
                </a:solidFill>
                <a:latin typeface="+mn-lt"/>
              </a:rPr>
              <a:t>Uninfected  </a:t>
            </a:r>
          </a:p>
          <a:p>
            <a:pPr algn="ctr" eaLnBrk="1" hangingPunct="1"/>
            <a:r>
              <a:rPr lang="sr-Latn-CS" altLang="en-US" sz="1800" dirty="0">
                <a:solidFill>
                  <a:srgbClr val="000000"/>
                </a:solidFill>
                <a:latin typeface="+mn-lt"/>
              </a:rPr>
              <a:t>cells</a:t>
            </a:r>
            <a:endParaRPr lang="en-US" altLang="en-US" sz="1800" dirty="0">
              <a:solidFill>
                <a:srgbClr val="000000"/>
              </a:solidFill>
              <a:latin typeface="+mn-lt"/>
            </a:endParaRPr>
          </a:p>
        </p:txBody>
      </p:sp>
      <p:sp>
        <p:nvSpPr>
          <p:cNvPr id="27" name="Text Box 10"/>
          <p:cNvSpPr txBox="1">
            <a:spLocks noChangeArrowheads="1"/>
          </p:cNvSpPr>
          <p:nvPr/>
        </p:nvSpPr>
        <p:spPr bwMode="auto">
          <a:xfrm>
            <a:off x="6365073" y="2741696"/>
            <a:ext cx="960457"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800">
                <a:solidFill>
                  <a:srgbClr val="000000"/>
                </a:solidFill>
                <a:latin typeface="+mn-lt"/>
              </a:rPr>
              <a:t>Infected</a:t>
            </a:r>
          </a:p>
          <a:p>
            <a:pPr algn="ctr" eaLnBrk="1" hangingPunct="1"/>
            <a:r>
              <a:rPr lang="sr-Latn-CS" altLang="en-US" sz="1800">
                <a:solidFill>
                  <a:srgbClr val="000000"/>
                </a:solidFill>
                <a:latin typeface="+mn-lt"/>
              </a:rPr>
              <a:t>cells</a:t>
            </a:r>
            <a:endParaRPr lang="en-US" altLang="en-US" sz="1800">
              <a:solidFill>
                <a:srgbClr val="000000"/>
              </a:solidFill>
              <a:latin typeface="+mn-lt"/>
            </a:endParaRPr>
          </a:p>
        </p:txBody>
      </p:sp>
      <p:sp>
        <p:nvSpPr>
          <p:cNvPr id="30" name="Text Box 10"/>
          <p:cNvSpPr txBox="1">
            <a:spLocks noChangeArrowheads="1"/>
          </p:cNvSpPr>
          <p:nvPr/>
        </p:nvSpPr>
        <p:spPr bwMode="auto">
          <a:xfrm>
            <a:off x="1185695" y="6146997"/>
            <a:ext cx="1676736"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800">
                <a:solidFill>
                  <a:srgbClr val="000000"/>
                </a:solidFill>
                <a:latin typeface="+mn-lt"/>
              </a:rPr>
              <a:t>Protection from</a:t>
            </a:r>
          </a:p>
          <a:p>
            <a:pPr algn="ctr" eaLnBrk="1" hangingPunct="1"/>
            <a:r>
              <a:rPr lang="sr-Latn-CS" altLang="en-US" sz="1800">
                <a:solidFill>
                  <a:srgbClr val="000000"/>
                </a:solidFill>
                <a:latin typeface="+mn-lt"/>
              </a:rPr>
              <a:t>infection</a:t>
            </a:r>
            <a:endParaRPr lang="en-US" altLang="en-US" sz="1800">
              <a:solidFill>
                <a:srgbClr val="000000"/>
              </a:solidFill>
              <a:latin typeface="+mn-lt"/>
            </a:endParaRPr>
          </a:p>
        </p:txBody>
      </p:sp>
      <p:sp>
        <p:nvSpPr>
          <p:cNvPr id="31" name="Text Box 10"/>
          <p:cNvSpPr txBox="1">
            <a:spLocks noChangeArrowheads="1"/>
          </p:cNvSpPr>
          <p:nvPr/>
        </p:nvSpPr>
        <p:spPr bwMode="auto">
          <a:xfrm>
            <a:off x="6291263" y="6140410"/>
            <a:ext cx="2138362" cy="6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sr-Latn-CS" altLang="en-US" sz="1800">
                <a:solidFill>
                  <a:srgbClr val="000000"/>
                </a:solidFill>
                <a:latin typeface="+mn-lt"/>
              </a:rPr>
              <a:t>Killing of infected cells by CTLs</a:t>
            </a:r>
            <a:endParaRPr lang="en-US" altLang="en-US" sz="1800">
              <a:solidFill>
                <a:srgbClr val="000000"/>
              </a:solidFill>
              <a:latin typeface="+mn-lt"/>
            </a:endParaRPr>
          </a:p>
        </p:txBody>
      </p:sp>
      <p:sp>
        <p:nvSpPr>
          <p:cNvPr id="32" name="Rectangle 31"/>
          <p:cNvSpPr/>
          <p:nvPr/>
        </p:nvSpPr>
        <p:spPr>
          <a:xfrm>
            <a:off x="2971800" y="2718594"/>
            <a:ext cx="3429000" cy="4297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1255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541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54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542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54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54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54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4541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4541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454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45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P spid="145414" grpId="0" animBg="1"/>
      <p:bldP spid="145415" grpId="0" animBg="1"/>
      <p:bldP spid="145416" grpId="0" animBg="1"/>
      <p:bldP spid="145417" grpId="0" animBg="1"/>
      <p:bldP spid="145417" grpId="1" animBg="1"/>
      <p:bldP spid="145418" grpId="0" animBg="1"/>
      <p:bldP spid="145419" grpId="0" animBg="1"/>
      <p:bldP spid="145420" grpId="0" animBg="1"/>
      <p:bldP spid="145421" grpId="0" animBg="1"/>
      <p:bldP spid="18" grpId="0" animBg="1"/>
      <p:bldP spid="17" grpId="0" animBg="1"/>
      <p:bldP spid="26" grpId="0"/>
      <p:bldP spid="27" grpId="0"/>
      <p:bldP spid="30" grpId="0"/>
      <p:bldP spid="31"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6"/>
          <p:cNvSpPr txBox="1">
            <a:spLocks noChangeArrowheads="1"/>
          </p:cNvSpPr>
          <p:nvPr/>
        </p:nvSpPr>
        <p:spPr bwMode="auto">
          <a:xfrm>
            <a:off x="1461122" y="553279"/>
            <a:ext cx="6732933" cy="11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Destruction of infected cells</a:t>
            </a:r>
            <a:r>
              <a:rPr lang="sr-Latn-CS" altLang="en-US" sz="3200" dirty="0">
                <a:solidFill>
                  <a:srgbClr val="000000"/>
                </a:solidFill>
                <a:latin typeface="+mn-lt"/>
              </a:rPr>
              <a:t> </a:t>
            </a:r>
            <a:r>
              <a:rPr lang="en-US" altLang="en-US" sz="3200" dirty="0">
                <a:solidFill>
                  <a:srgbClr val="000000"/>
                </a:solidFill>
                <a:latin typeface="+mn-lt"/>
              </a:rPr>
              <a:t>by </a:t>
            </a:r>
            <a:r>
              <a:rPr lang="sr-Latn-CS" altLang="en-US" sz="3200" dirty="0">
                <a:solidFill>
                  <a:srgbClr val="000000"/>
                </a:solidFill>
                <a:latin typeface="+mn-lt"/>
              </a:rPr>
              <a:t>NK </a:t>
            </a:r>
            <a:r>
              <a:rPr lang="en-US" altLang="en-US" sz="3200" dirty="0">
                <a:solidFill>
                  <a:srgbClr val="000000"/>
                </a:solidFill>
                <a:latin typeface="+mn-lt"/>
              </a:rPr>
              <a:t>cells</a:t>
            </a:r>
          </a:p>
          <a:p>
            <a:pPr algn="ctr" eaLnBrk="1" hangingPunct="1"/>
            <a:endParaRPr lang="en-US" altLang="en-US" sz="3200" dirty="0">
              <a:solidFill>
                <a:srgbClr val="000000"/>
              </a:solidFill>
              <a:latin typeface="+mn-lt"/>
            </a:endParaRPr>
          </a:p>
        </p:txBody>
      </p:sp>
      <p:pic>
        <p:nvPicPr>
          <p:cNvPr id="25602" name="Picture 8" descr="S29745-002-f009"/>
          <p:cNvPicPr>
            <a:picLocks noChangeAspect="1" noChangeArrowheads="1"/>
          </p:cNvPicPr>
          <p:nvPr/>
        </p:nvPicPr>
        <p:blipFill>
          <a:blip r:embed="rId3">
            <a:extLst>
              <a:ext uri="{28A0092B-C50C-407E-A947-70E740481C1C}">
                <a14:useLocalDpi xmlns:a14="http://schemas.microsoft.com/office/drawing/2010/main" val="0"/>
              </a:ext>
            </a:extLst>
          </a:blip>
          <a:srcRect b="52663"/>
          <a:stretch>
            <a:fillRect/>
          </a:stretch>
        </p:blipFill>
        <p:spPr bwMode="auto">
          <a:xfrm>
            <a:off x="250826" y="1839324"/>
            <a:ext cx="8569325" cy="337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088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
          <p:cNvSpPr txBox="1">
            <a:spLocks noChangeArrowheads="1"/>
          </p:cNvSpPr>
          <p:nvPr/>
        </p:nvSpPr>
        <p:spPr bwMode="auto">
          <a:xfrm>
            <a:off x="1461122" y="553279"/>
            <a:ext cx="6732933" cy="11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Destruction of infected cells</a:t>
            </a:r>
            <a:r>
              <a:rPr lang="sr-Latn-CS" altLang="en-US" sz="3200" dirty="0">
                <a:solidFill>
                  <a:srgbClr val="000000"/>
                </a:solidFill>
                <a:latin typeface="+mn-lt"/>
              </a:rPr>
              <a:t> </a:t>
            </a:r>
            <a:r>
              <a:rPr lang="en-US" altLang="en-US" sz="3200" dirty="0">
                <a:solidFill>
                  <a:srgbClr val="000000"/>
                </a:solidFill>
                <a:latin typeface="+mn-lt"/>
              </a:rPr>
              <a:t>by </a:t>
            </a:r>
            <a:r>
              <a:rPr lang="sr-Latn-CS" altLang="en-US" sz="3200" dirty="0">
                <a:solidFill>
                  <a:srgbClr val="000000"/>
                </a:solidFill>
                <a:latin typeface="+mn-lt"/>
              </a:rPr>
              <a:t>NK </a:t>
            </a:r>
            <a:r>
              <a:rPr lang="en-US" altLang="en-US" sz="3200" dirty="0">
                <a:solidFill>
                  <a:srgbClr val="000000"/>
                </a:solidFill>
                <a:latin typeface="+mn-lt"/>
              </a:rPr>
              <a:t>cells</a:t>
            </a:r>
          </a:p>
          <a:p>
            <a:pPr algn="ctr" eaLnBrk="1" hangingPunct="1"/>
            <a:endParaRPr lang="en-US" altLang="en-US" sz="3200" dirty="0">
              <a:solidFill>
                <a:srgbClr val="000000"/>
              </a:solidFill>
              <a:latin typeface="+mn-lt"/>
            </a:endParaRPr>
          </a:p>
        </p:txBody>
      </p:sp>
      <p:pic>
        <p:nvPicPr>
          <p:cNvPr id="26626" name="Picture 5" descr="S29745-002-f010"/>
          <p:cNvPicPr>
            <a:picLocks noChangeAspect="1" noChangeArrowheads="1"/>
          </p:cNvPicPr>
          <p:nvPr/>
        </p:nvPicPr>
        <p:blipFill>
          <a:blip r:embed="rId3">
            <a:extLst>
              <a:ext uri="{28A0092B-C50C-407E-A947-70E740481C1C}">
                <a14:useLocalDpi xmlns:a14="http://schemas.microsoft.com/office/drawing/2010/main" val="0"/>
              </a:ext>
            </a:extLst>
          </a:blip>
          <a:srcRect b="54269"/>
          <a:stretch>
            <a:fillRect/>
          </a:stretch>
        </p:blipFill>
        <p:spPr bwMode="auto">
          <a:xfrm>
            <a:off x="1403350" y="1465531"/>
            <a:ext cx="6324600" cy="245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85939" y="2593497"/>
            <a:ext cx="619125" cy="713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836738" y="2000697"/>
            <a:ext cx="692150" cy="518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143125" y="2074797"/>
            <a:ext cx="571500" cy="222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3541714" y="2074797"/>
            <a:ext cx="928687" cy="666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490914" y="2667595"/>
            <a:ext cx="1500187" cy="963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143500" y="1630197"/>
            <a:ext cx="2286000" cy="212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00564" y="2445296"/>
            <a:ext cx="714375" cy="222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48136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5"/>
          <p:cNvSpPr txBox="1">
            <a:spLocks noChangeArrowheads="1"/>
          </p:cNvSpPr>
          <p:nvPr/>
        </p:nvSpPr>
        <p:spPr bwMode="auto">
          <a:xfrm>
            <a:off x="1461122" y="553279"/>
            <a:ext cx="6732933" cy="11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Destruction of infected cells</a:t>
            </a:r>
            <a:r>
              <a:rPr lang="sr-Latn-CS" altLang="en-US" sz="3200" dirty="0">
                <a:solidFill>
                  <a:srgbClr val="000000"/>
                </a:solidFill>
                <a:latin typeface="+mn-lt"/>
              </a:rPr>
              <a:t> </a:t>
            </a:r>
            <a:r>
              <a:rPr lang="en-US" altLang="en-US" sz="3200" dirty="0">
                <a:solidFill>
                  <a:srgbClr val="000000"/>
                </a:solidFill>
                <a:latin typeface="+mn-lt"/>
              </a:rPr>
              <a:t>by </a:t>
            </a:r>
            <a:r>
              <a:rPr lang="sr-Latn-CS" altLang="en-US" sz="3200" dirty="0">
                <a:solidFill>
                  <a:srgbClr val="000000"/>
                </a:solidFill>
                <a:latin typeface="+mn-lt"/>
              </a:rPr>
              <a:t>NK </a:t>
            </a:r>
            <a:r>
              <a:rPr lang="en-US" altLang="en-US" sz="3200" dirty="0">
                <a:solidFill>
                  <a:srgbClr val="000000"/>
                </a:solidFill>
                <a:latin typeface="+mn-lt"/>
              </a:rPr>
              <a:t>cells</a:t>
            </a:r>
          </a:p>
          <a:p>
            <a:pPr algn="ctr" eaLnBrk="1" hangingPunct="1"/>
            <a:endParaRPr lang="en-US" altLang="en-US" sz="3200" dirty="0">
              <a:solidFill>
                <a:srgbClr val="000000"/>
              </a:solidFill>
              <a:latin typeface="+mn-lt"/>
            </a:endParaRPr>
          </a:p>
        </p:txBody>
      </p:sp>
      <p:pic>
        <p:nvPicPr>
          <p:cNvPr id="27650" name="Picture 6" descr="S29745-002-f010"/>
          <p:cNvPicPr>
            <a:picLocks noChangeAspect="1" noChangeArrowheads="1"/>
          </p:cNvPicPr>
          <p:nvPr/>
        </p:nvPicPr>
        <p:blipFill>
          <a:blip r:embed="rId3">
            <a:extLst>
              <a:ext uri="{28A0092B-C50C-407E-A947-70E740481C1C}">
                <a14:useLocalDpi xmlns:a14="http://schemas.microsoft.com/office/drawing/2010/main" val="0"/>
              </a:ext>
            </a:extLst>
          </a:blip>
          <a:srcRect b="3993"/>
          <a:stretch>
            <a:fillRect/>
          </a:stretch>
        </p:blipFill>
        <p:spPr bwMode="auto">
          <a:xfrm>
            <a:off x="1403350" y="1465532"/>
            <a:ext cx="6324600" cy="51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214938" y="4149593"/>
            <a:ext cx="2214562" cy="212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357563" y="4864245"/>
            <a:ext cx="2247900" cy="37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22128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0" name="Text Box 10"/>
          <p:cNvSpPr txBox="1">
            <a:spLocks noChangeArrowheads="1"/>
          </p:cNvSpPr>
          <p:nvPr/>
        </p:nvSpPr>
        <p:spPr bwMode="auto">
          <a:xfrm>
            <a:off x="1331913" y="3780740"/>
            <a:ext cx="7351712" cy="38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1800">
                <a:solidFill>
                  <a:srgbClr val="000000"/>
                </a:solidFill>
              </a:rPr>
              <a:t>- </a:t>
            </a:r>
            <a:r>
              <a:rPr lang="en-US" altLang="en-US" sz="1800">
                <a:solidFill>
                  <a:srgbClr val="000000"/>
                </a:solidFill>
              </a:rPr>
              <a:t>neutralization</a:t>
            </a:r>
            <a:r>
              <a:rPr lang="sr-Latn-CS" altLang="en-US" sz="1800">
                <a:solidFill>
                  <a:srgbClr val="000000"/>
                </a:solidFill>
              </a:rPr>
              <a:t> (IgG </a:t>
            </a:r>
            <a:r>
              <a:rPr lang="en-US" altLang="en-US" sz="1800">
                <a:solidFill>
                  <a:srgbClr val="000000"/>
                </a:solidFill>
              </a:rPr>
              <a:t>and</a:t>
            </a:r>
            <a:r>
              <a:rPr lang="sr-Latn-CS" altLang="en-US" sz="1800">
                <a:solidFill>
                  <a:srgbClr val="000000"/>
                </a:solidFill>
              </a:rPr>
              <a:t> IgA), ADCC (IgG) </a:t>
            </a:r>
            <a:r>
              <a:rPr lang="en-US" altLang="en-US" sz="1800">
                <a:solidFill>
                  <a:srgbClr val="000000"/>
                </a:solidFill>
              </a:rPr>
              <a:t>and</a:t>
            </a:r>
            <a:r>
              <a:rPr lang="sr-Latn-CS" altLang="en-US" sz="1800">
                <a:solidFill>
                  <a:srgbClr val="000000"/>
                </a:solidFill>
              </a:rPr>
              <a:t> opsoniza</a:t>
            </a:r>
            <a:r>
              <a:rPr lang="en-US" altLang="en-US" sz="1800">
                <a:solidFill>
                  <a:srgbClr val="000000"/>
                </a:solidFill>
              </a:rPr>
              <a:t>tion</a:t>
            </a:r>
            <a:r>
              <a:rPr lang="sr-Latn-CS" altLang="en-US" sz="1800">
                <a:solidFill>
                  <a:srgbClr val="000000"/>
                </a:solidFill>
              </a:rPr>
              <a:t> (IgG) </a:t>
            </a:r>
            <a:endParaRPr lang="en-US" altLang="en-US" sz="1800">
              <a:solidFill>
                <a:srgbClr val="000000"/>
              </a:solidFill>
            </a:endParaRPr>
          </a:p>
        </p:txBody>
      </p:sp>
      <p:sp>
        <p:nvSpPr>
          <p:cNvPr id="28674" name="Text Box 14"/>
          <p:cNvSpPr txBox="1">
            <a:spLocks noChangeArrowheads="1"/>
          </p:cNvSpPr>
          <p:nvPr/>
        </p:nvSpPr>
        <p:spPr bwMode="auto">
          <a:xfrm>
            <a:off x="323850" y="494000"/>
            <a:ext cx="8573756"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sz="3600" dirty="0">
                <a:solidFill>
                  <a:srgbClr val="000000"/>
                </a:solidFill>
              </a:rPr>
              <a:t>Mechanisms of defense against viruses</a:t>
            </a:r>
          </a:p>
        </p:txBody>
      </p:sp>
      <p:sp>
        <p:nvSpPr>
          <p:cNvPr id="28675" name="Text Box 15"/>
          <p:cNvSpPr txBox="1">
            <a:spLocks noChangeArrowheads="1"/>
          </p:cNvSpPr>
          <p:nvPr/>
        </p:nvSpPr>
        <p:spPr bwMode="auto">
          <a:xfrm>
            <a:off x="250825" y="2111023"/>
            <a:ext cx="5119688" cy="47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b="1" dirty="0">
                <a:solidFill>
                  <a:srgbClr val="000000"/>
                </a:solidFill>
              </a:rPr>
              <a:t>Me</a:t>
            </a:r>
            <a:r>
              <a:rPr lang="en-US" altLang="en-US" b="1" dirty="0">
                <a:solidFill>
                  <a:srgbClr val="000000"/>
                </a:solidFill>
              </a:rPr>
              <a:t>c</a:t>
            </a:r>
            <a:r>
              <a:rPr lang="sr-Latn-CS" altLang="en-US" b="1" dirty="0">
                <a:solidFill>
                  <a:srgbClr val="000000"/>
                </a:solidFill>
              </a:rPr>
              <a:t>hani</a:t>
            </a:r>
            <a:r>
              <a:rPr lang="en-US" altLang="en-US" b="1" dirty="0">
                <a:solidFill>
                  <a:srgbClr val="000000"/>
                </a:solidFill>
              </a:rPr>
              <a:t>s</a:t>
            </a:r>
            <a:r>
              <a:rPr lang="sr-Latn-CS" altLang="en-US" b="1" dirty="0">
                <a:solidFill>
                  <a:srgbClr val="000000"/>
                </a:solidFill>
              </a:rPr>
              <a:t>m</a:t>
            </a:r>
            <a:r>
              <a:rPr lang="en-US" altLang="en-US" b="1" dirty="0">
                <a:solidFill>
                  <a:srgbClr val="000000"/>
                </a:solidFill>
              </a:rPr>
              <a:t>s of</a:t>
            </a:r>
            <a:r>
              <a:rPr lang="sr-Latn-CS" altLang="en-US" b="1" dirty="0">
                <a:solidFill>
                  <a:srgbClr val="000000"/>
                </a:solidFill>
              </a:rPr>
              <a:t> </a:t>
            </a:r>
            <a:r>
              <a:rPr lang="en-US" altLang="en-US" b="1" dirty="0">
                <a:solidFill>
                  <a:srgbClr val="000000"/>
                </a:solidFill>
              </a:rPr>
              <a:t>adaptive</a:t>
            </a:r>
            <a:r>
              <a:rPr lang="sr-Latn-CS" altLang="en-US" b="1" dirty="0">
                <a:solidFill>
                  <a:srgbClr val="000000"/>
                </a:solidFill>
              </a:rPr>
              <a:t> im</a:t>
            </a:r>
            <a:r>
              <a:rPr lang="en-US" altLang="en-US" b="1" dirty="0">
                <a:solidFill>
                  <a:srgbClr val="000000"/>
                </a:solidFill>
              </a:rPr>
              <a:t>m</a:t>
            </a:r>
            <a:r>
              <a:rPr lang="sr-Latn-CS" altLang="en-US" b="1" dirty="0">
                <a:solidFill>
                  <a:srgbClr val="000000"/>
                </a:solidFill>
              </a:rPr>
              <a:t>un</a:t>
            </a:r>
            <a:r>
              <a:rPr lang="en-US" altLang="en-US" b="1" dirty="0" err="1">
                <a:solidFill>
                  <a:srgbClr val="000000"/>
                </a:solidFill>
              </a:rPr>
              <a:t>ity</a:t>
            </a:r>
            <a:endParaRPr lang="en-US" altLang="en-US" b="1" dirty="0">
              <a:solidFill>
                <a:srgbClr val="000000"/>
              </a:solidFill>
            </a:endParaRPr>
          </a:p>
        </p:txBody>
      </p:sp>
      <p:sp>
        <p:nvSpPr>
          <p:cNvPr id="143376" name="Text Box 16"/>
          <p:cNvSpPr txBox="1">
            <a:spLocks noChangeArrowheads="1"/>
          </p:cNvSpPr>
          <p:nvPr/>
        </p:nvSpPr>
        <p:spPr bwMode="auto">
          <a:xfrm>
            <a:off x="684213" y="2735109"/>
            <a:ext cx="2805112" cy="47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a:solidFill>
                  <a:srgbClr val="000000"/>
                </a:solidFill>
              </a:rPr>
              <a:t>Humoral immunity</a:t>
            </a:r>
            <a:r>
              <a:rPr lang="sr-Latn-CS" altLang="en-US">
                <a:solidFill>
                  <a:srgbClr val="000000"/>
                </a:solidFill>
              </a:rPr>
              <a:t> </a:t>
            </a:r>
            <a:endParaRPr lang="en-US" altLang="en-US">
              <a:solidFill>
                <a:srgbClr val="000000"/>
              </a:solidFill>
            </a:endParaRPr>
          </a:p>
        </p:txBody>
      </p:sp>
      <p:sp>
        <p:nvSpPr>
          <p:cNvPr id="143377" name="Text Box 17"/>
          <p:cNvSpPr txBox="1">
            <a:spLocks noChangeArrowheads="1"/>
          </p:cNvSpPr>
          <p:nvPr/>
        </p:nvSpPr>
        <p:spPr bwMode="auto">
          <a:xfrm>
            <a:off x="1042988" y="3232402"/>
            <a:ext cx="3338512" cy="47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solidFill>
                  <a:srgbClr val="000000"/>
                </a:solidFill>
              </a:rPr>
              <a:t>B</a:t>
            </a:r>
            <a:r>
              <a:rPr lang="en-US" altLang="en-US">
                <a:solidFill>
                  <a:srgbClr val="000000"/>
                </a:solidFill>
              </a:rPr>
              <a:t> cells and</a:t>
            </a:r>
            <a:r>
              <a:rPr lang="sr-Latn-CS" altLang="en-US">
                <a:solidFill>
                  <a:srgbClr val="000000"/>
                </a:solidFill>
              </a:rPr>
              <a:t> </a:t>
            </a:r>
            <a:r>
              <a:rPr lang="en-US" altLang="en-US">
                <a:solidFill>
                  <a:srgbClr val="000000"/>
                </a:solidFill>
              </a:rPr>
              <a:t>antibodies</a:t>
            </a:r>
            <a:r>
              <a:rPr lang="sr-Latn-CS" altLang="en-US">
                <a:solidFill>
                  <a:srgbClr val="000000"/>
                </a:solidFill>
              </a:rPr>
              <a:t> </a:t>
            </a:r>
            <a:endParaRPr lang="en-US" altLang="en-US">
              <a:solidFill>
                <a:srgbClr val="000000"/>
              </a:solidFill>
            </a:endParaRPr>
          </a:p>
        </p:txBody>
      </p:sp>
      <p:sp>
        <p:nvSpPr>
          <p:cNvPr id="143378" name="Text Box 18"/>
          <p:cNvSpPr txBox="1">
            <a:spLocks noChangeArrowheads="1"/>
          </p:cNvSpPr>
          <p:nvPr/>
        </p:nvSpPr>
        <p:spPr bwMode="auto">
          <a:xfrm>
            <a:off x="684214" y="4725926"/>
            <a:ext cx="3622675" cy="4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solidFill>
                  <a:srgbClr val="000000"/>
                </a:solidFill>
              </a:rPr>
              <a:t>Cel</a:t>
            </a:r>
            <a:r>
              <a:rPr lang="en-US" altLang="en-US">
                <a:solidFill>
                  <a:srgbClr val="000000"/>
                </a:solidFill>
              </a:rPr>
              <a:t>l</a:t>
            </a:r>
            <a:r>
              <a:rPr lang="sr-Latn-CS" altLang="en-US">
                <a:solidFill>
                  <a:srgbClr val="000000"/>
                </a:solidFill>
              </a:rPr>
              <a:t>-mediated im</a:t>
            </a:r>
            <a:r>
              <a:rPr lang="en-US" altLang="en-US">
                <a:solidFill>
                  <a:srgbClr val="000000"/>
                </a:solidFill>
              </a:rPr>
              <a:t>m</a:t>
            </a:r>
            <a:r>
              <a:rPr lang="sr-Latn-CS" altLang="en-US">
                <a:solidFill>
                  <a:srgbClr val="000000"/>
                </a:solidFill>
              </a:rPr>
              <a:t>un</a:t>
            </a:r>
            <a:r>
              <a:rPr lang="en-US" altLang="en-US">
                <a:solidFill>
                  <a:srgbClr val="000000"/>
                </a:solidFill>
              </a:rPr>
              <a:t>ity</a:t>
            </a:r>
            <a:r>
              <a:rPr lang="sr-Latn-CS" altLang="en-US">
                <a:solidFill>
                  <a:srgbClr val="000000"/>
                </a:solidFill>
              </a:rPr>
              <a:t> </a:t>
            </a:r>
            <a:endParaRPr lang="en-US" altLang="en-US">
              <a:solidFill>
                <a:srgbClr val="000000"/>
              </a:solidFill>
            </a:endParaRPr>
          </a:p>
        </p:txBody>
      </p:sp>
    </p:spTree>
    <p:extLst>
      <p:ext uri="{BB962C8B-B14F-4D97-AF65-F5344CB8AC3E}">
        <p14:creationId xmlns:p14="http://schemas.microsoft.com/office/powerpoint/2010/main" val="2976980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0" grpId="0"/>
      <p:bldP spid="143376" grpId="0"/>
      <p:bldP spid="143377" grpId="0"/>
      <p:bldP spid="1433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4"/>
          <p:cNvSpPr txBox="1">
            <a:spLocks noChangeArrowheads="1"/>
          </p:cNvSpPr>
          <p:nvPr/>
        </p:nvSpPr>
        <p:spPr bwMode="auto">
          <a:xfrm>
            <a:off x="2000250" y="666900"/>
            <a:ext cx="4752172"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sz="3600" dirty="0">
                <a:solidFill>
                  <a:srgbClr val="000000"/>
                </a:solidFill>
                <a:latin typeface="+mn-lt"/>
              </a:rPr>
              <a:t>Ne</a:t>
            </a:r>
            <a:r>
              <a:rPr lang="sr-Latn-CS" altLang="en-US" sz="3600" dirty="0">
                <a:solidFill>
                  <a:srgbClr val="000000"/>
                </a:solidFill>
                <a:latin typeface="+mn-lt"/>
              </a:rPr>
              <a:t>u</a:t>
            </a:r>
            <a:r>
              <a:rPr lang="en-US" altLang="en-US" sz="3600" dirty="0" err="1">
                <a:solidFill>
                  <a:srgbClr val="000000"/>
                </a:solidFill>
                <a:latin typeface="+mn-lt"/>
              </a:rPr>
              <a:t>tralization</a:t>
            </a:r>
            <a:r>
              <a:rPr lang="en-US" altLang="en-US" sz="3600" dirty="0">
                <a:solidFill>
                  <a:srgbClr val="000000"/>
                </a:solidFill>
                <a:latin typeface="+mn-lt"/>
              </a:rPr>
              <a:t> of viruses</a:t>
            </a:r>
          </a:p>
        </p:txBody>
      </p:sp>
      <p:pic>
        <p:nvPicPr>
          <p:cNvPr id="30722" name="Picture 6" descr="S29745-008-f002"/>
          <p:cNvPicPr>
            <a:picLocks noChangeAspect="1" noChangeArrowheads="1"/>
          </p:cNvPicPr>
          <p:nvPr/>
        </p:nvPicPr>
        <p:blipFill>
          <a:blip r:embed="rId3">
            <a:extLst>
              <a:ext uri="{28A0092B-C50C-407E-A947-70E740481C1C}">
                <a14:useLocalDpi xmlns:a14="http://schemas.microsoft.com/office/drawing/2010/main" val="0"/>
              </a:ext>
            </a:extLst>
          </a:blip>
          <a:srcRect b="63788"/>
          <a:stretch>
            <a:fillRect/>
          </a:stretch>
        </p:blipFill>
        <p:spPr bwMode="auto">
          <a:xfrm>
            <a:off x="395288" y="1987524"/>
            <a:ext cx="8424862" cy="325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Rectangle 7"/>
          <p:cNvSpPr>
            <a:spLocks noChangeArrowheads="1"/>
          </p:cNvSpPr>
          <p:nvPr/>
        </p:nvSpPr>
        <p:spPr bwMode="auto">
          <a:xfrm>
            <a:off x="5651501" y="2458470"/>
            <a:ext cx="3121025" cy="2702175"/>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Tree>
    <p:extLst>
      <p:ext uri="{BB962C8B-B14F-4D97-AF65-F5344CB8AC3E}">
        <p14:creationId xmlns:p14="http://schemas.microsoft.com/office/powerpoint/2010/main" val="1866571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5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95200"/>
            <a:ext cx="5686998" cy="383096"/>
          </a:xfrm>
          <a:prstGeom prst="rect">
            <a:avLst/>
          </a:prstGeom>
          <a:noFill/>
        </p:spPr>
        <p:txBody>
          <a:bodyPr wrap="none" rtlCol="0">
            <a:spAutoFit/>
          </a:bodyPr>
          <a:lstStyle/>
          <a:p>
            <a:r>
              <a:rPr lang="en-US" dirty="0" smtClean="0"/>
              <a:t>Antibiotic </a:t>
            </a:r>
            <a:r>
              <a:rPr lang="en-US" dirty="0"/>
              <a:t>resistance: World on cusp of 'post-antibiotic era'</a:t>
            </a:r>
          </a:p>
        </p:txBody>
      </p:sp>
      <p:sp>
        <p:nvSpPr>
          <p:cNvPr id="6" name="Rectangle 5"/>
          <p:cNvSpPr/>
          <p:nvPr/>
        </p:nvSpPr>
        <p:spPr>
          <a:xfrm>
            <a:off x="533400" y="5769910"/>
            <a:ext cx="7924800" cy="957741"/>
          </a:xfrm>
          <a:prstGeom prst="rect">
            <a:avLst/>
          </a:prstGeom>
        </p:spPr>
        <p:txBody>
          <a:bodyPr wrap="square">
            <a:spAutoFit/>
          </a:bodyPr>
          <a:lstStyle/>
          <a:p>
            <a:r>
              <a:rPr lang="en-US" dirty="0"/>
              <a:t>The world is on the cusp of a "post-antibiotic era", scientists have warned after finding bacteria resistant to drugs used when all other treatments have failed. </a:t>
            </a:r>
            <a:r>
              <a:rPr lang="en-US" dirty="0" smtClean="0">
                <a:solidFill>
                  <a:srgbClr val="000000"/>
                </a:solidFill>
              </a:rPr>
              <a:t>There has not been a new class of antibiotics discovered since the 1980s.</a:t>
            </a:r>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381000" y="1106558"/>
            <a:ext cx="8382000" cy="4268153"/>
          </a:xfrm>
          <a:prstGeom prst="rect">
            <a:avLst/>
          </a:prstGeom>
        </p:spPr>
      </p:pic>
    </p:spTree>
    <p:extLst>
      <p:ext uri="{BB962C8B-B14F-4D97-AF65-F5344CB8AC3E}">
        <p14:creationId xmlns:p14="http://schemas.microsoft.com/office/powerpoint/2010/main" val="3526864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4"/>
          <p:cNvSpPr txBox="1">
            <a:spLocks noChangeArrowheads="1"/>
          </p:cNvSpPr>
          <p:nvPr/>
        </p:nvSpPr>
        <p:spPr bwMode="auto">
          <a:xfrm>
            <a:off x="1536700" y="345799"/>
            <a:ext cx="5564444" cy="5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800" dirty="0">
                <a:solidFill>
                  <a:srgbClr val="000000"/>
                </a:solidFill>
                <a:latin typeface="+mn-lt"/>
              </a:rPr>
              <a:t>Protective mechanisms of antibodies</a:t>
            </a:r>
            <a:endParaRPr lang="en-US" altLang="en-US" sz="2800" dirty="0">
              <a:solidFill>
                <a:srgbClr val="000000"/>
              </a:solidFill>
              <a:latin typeface="+mn-lt"/>
            </a:endParaRPr>
          </a:p>
        </p:txBody>
      </p:sp>
      <p:pic>
        <p:nvPicPr>
          <p:cNvPr id="31746" name="Picture 6" descr="defranco_ch10_02f10_7"/>
          <p:cNvPicPr>
            <a:picLocks noChangeAspect="1" noChangeArrowheads="1"/>
          </p:cNvPicPr>
          <p:nvPr/>
        </p:nvPicPr>
        <p:blipFill>
          <a:blip r:embed="rId3">
            <a:extLst>
              <a:ext uri="{28A0092B-C50C-407E-A947-70E740481C1C}">
                <a14:useLocalDpi xmlns:a14="http://schemas.microsoft.com/office/drawing/2010/main" val="0"/>
              </a:ext>
            </a:extLst>
          </a:blip>
          <a:srcRect t="16673"/>
          <a:stretch>
            <a:fillRect/>
          </a:stretch>
        </p:blipFill>
        <p:spPr bwMode="auto">
          <a:xfrm>
            <a:off x="904876" y="1091739"/>
            <a:ext cx="7332663" cy="554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Rectangle 7"/>
          <p:cNvSpPr>
            <a:spLocks noChangeArrowheads="1"/>
          </p:cNvSpPr>
          <p:nvPr/>
        </p:nvSpPr>
        <p:spPr bwMode="auto">
          <a:xfrm>
            <a:off x="5867401" y="3108901"/>
            <a:ext cx="2881313" cy="3808734"/>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75112" name="Rectangle 8"/>
          <p:cNvSpPr>
            <a:spLocks noChangeArrowheads="1"/>
          </p:cNvSpPr>
          <p:nvPr/>
        </p:nvSpPr>
        <p:spPr bwMode="auto">
          <a:xfrm>
            <a:off x="4787900" y="3630894"/>
            <a:ext cx="2376488" cy="3482694"/>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175113" name="Rectangle 9"/>
          <p:cNvSpPr>
            <a:spLocks noChangeArrowheads="1"/>
          </p:cNvSpPr>
          <p:nvPr/>
        </p:nvSpPr>
        <p:spPr bwMode="auto">
          <a:xfrm>
            <a:off x="827089" y="1167486"/>
            <a:ext cx="3425825" cy="5562431"/>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Tree>
    <p:extLst>
      <p:ext uri="{BB962C8B-B14F-4D97-AF65-F5344CB8AC3E}">
        <p14:creationId xmlns:p14="http://schemas.microsoft.com/office/powerpoint/2010/main" val="1463890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51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51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p:bldP spid="175112" grpId="0" animBg="1"/>
      <p:bldP spid="1751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0"/>
          <p:cNvSpPr txBox="1">
            <a:spLocks noChangeArrowheads="1"/>
          </p:cNvSpPr>
          <p:nvPr/>
        </p:nvSpPr>
        <p:spPr bwMode="auto">
          <a:xfrm>
            <a:off x="1331913" y="3780741"/>
            <a:ext cx="6175940" cy="38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1800">
                <a:solidFill>
                  <a:srgbClr val="000000"/>
                </a:solidFill>
                <a:latin typeface="+mn-lt"/>
              </a:rPr>
              <a:t>- </a:t>
            </a:r>
            <a:r>
              <a:rPr lang="en-US" altLang="en-US" sz="1800">
                <a:solidFill>
                  <a:srgbClr val="000000"/>
                </a:solidFill>
                <a:latin typeface="+mn-lt"/>
              </a:rPr>
              <a:t>neutralization</a:t>
            </a:r>
            <a:r>
              <a:rPr lang="sr-Latn-CS" altLang="en-US" sz="1800">
                <a:solidFill>
                  <a:srgbClr val="000000"/>
                </a:solidFill>
                <a:latin typeface="+mn-lt"/>
              </a:rPr>
              <a:t> (IgG </a:t>
            </a:r>
            <a:r>
              <a:rPr lang="en-US" altLang="en-US" sz="1800">
                <a:solidFill>
                  <a:srgbClr val="000000"/>
                </a:solidFill>
                <a:latin typeface="+mn-lt"/>
              </a:rPr>
              <a:t>and</a:t>
            </a:r>
            <a:r>
              <a:rPr lang="sr-Latn-CS" altLang="en-US" sz="1800">
                <a:solidFill>
                  <a:srgbClr val="000000"/>
                </a:solidFill>
                <a:latin typeface="+mn-lt"/>
              </a:rPr>
              <a:t> IgA), ADCC (IgG) </a:t>
            </a:r>
            <a:r>
              <a:rPr lang="en-US" altLang="en-US" sz="1800">
                <a:solidFill>
                  <a:srgbClr val="000000"/>
                </a:solidFill>
                <a:latin typeface="+mn-lt"/>
              </a:rPr>
              <a:t>and</a:t>
            </a:r>
            <a:r>
              <a:rPr lang="sr-Latn-CS" altLang="en-US" sz="1800">
                <a:solidFill>
                  <a:srgbClr val="000000"/>
                </a:solidFill>
                <a:latin typeface="+mn-lt"/>
              </a:rPr>
              <a:t> opsoniza</a:t>
            </a:r>
            <a:r>
              <a:rPr lang="en-US" altLang="en-US" sz="1800">
                <a:solidFill>
                  <a:srgbClr val="000000"/>
                </a:solidFill>
                <a:latin typeface="+mn-lt"/>
              </a:rPr>
              <a:t>tion</a:t>
            </a:r>
            <a:r>
              <a:rPr lang="sr-Latn-CS" altLang="en-US" sz="1800">
                <a:solidFill>
                  <a:srgbClr val="000000"/>
                </a:solidFill>
                <a:latin typeface="+mn-lt"/>
              </a:rPr>
              <a:t> (IgG) </a:t>
            </a:r>
            <a:endParaRPr lang="en-US" altLang="en-US" sz="1800">
              <a:solidFill>
                <a:srgbClr val="000000"/>
              </a:solidFill>
              <a:latin typeface="+mn-lt"/>
            </a:endParaRPr>
          </a:p>
        </p:txBody>
      </p:sp>
      <p:sp>
        <p:nvSpPr>
          <p:cNvPr id="143371" name="Text Box 11"/>
          <p:cNvSpPr txBox="1">
            <a:spLocks noChangeArrowheads="1"/>
          </p:cNvSpPr>
          <p:nvPr/>
        </p:nvSpPr>
        <p:spPr bwMode="auto">
          <a:xfrm>
            <a:off x="1279526" y="6313310"/>
            <a:ext cx="5995151" cy="38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1800">
                <a:solidFill>
                  <a:srgbClr val="000000"/>
                </a:solidFill>
                <a:latin typeface="+mn-lt"/>
              </a:rPr>
              <a:t>- </a:t>
            </a:r>
            <a:r>
              <a:rPr lang="en-US" altLang="en-US" sz="1800">
                <a:solidFill>
                  <a:srgbClr val="000000"/>
                </a:solidFill>
                <a:latin typeface="+mn-lt"/>
              </a:rPr>
              <a:t>activation of</a:t>
            </a:r>
            <a:r>
              <a:rPr lang="sr-Latn-CS" altLang="en-US" sz="1800">
                <a:solidFill>
                  <a:srgbClr val="000000"/>
                </a:solidFill>
                <a:latin typeface="+mn-lt"/>
              </a:rPr>
              <a:t> CD8</a:t>
            </a:r>
            <a:r>
              <a:rPr lang="sr-Latn-CS" altLang="en-US" sz="1800" baseline="30000">
                <a:solidFill>
                  <a:srgbClr val="000000"/>
                </a:solidFill>
                <a:latin typeface="+mn-lt"/>
              </a:rPr>
              <a:t>+</a:t>
            </a:r>
            <a:r>
              <a:rPr lang="sr-Latn-CS" altLang="en-US" sz="1800">
                <a:solidFill>
                  <a:srgbClr val="000000"/>
                </a:solidFill>
                <a:latin typeface="+mn-lt"/>
              </a:rPr>
              <a:t> T</a:t>
            </a:r>
            <a:r>
              <a:rPr lang="en-US" altLang="en-US" sz="1800">
                <a:solidFill>
                  <a:srgbClr val="000000"/>
                </a:solidFill>
                <a:latin typeface="+mn-lt"/>
              </a:rPr>
              <a:t> cells and and</a:t>
            </a:r>
            <a:r>
              <a:rPr lang="sr-Latn-CS" altLang="en-US" sz="1800">
                <a:solidFill>
                  <a:srgbClr val="000000"/>
                </a:solidFill>
                <a:latin typeface="+mn-lt"/>
              </a:rPr>
              <a:t> B </a:t>
            </a:r>
            <a:r>
              <a:rPr lang="en-US" altLang="en-US" sz="1800">
                <a:solidFill>
                  <a:srgbClr val="000000"/>
                </a:solidFill>
                <a:latin typeface="+mn-lt"/>
              </a:rPr>
              <a:t>cells</a:t>
            </a:r>
            <a:r>
              <a:rPr lang="sr-Latn-CS" altLang="en-US" sz="1800">
                <a:solidFill>
                  <a:srgbClr val="000000"/>
                </a:solidFill>
                <a:latin typeface="+mn-lt"/>
              </a:rPr>
              <a:t> (CD4</a:t>
            </a:r>
            <a:r>
              <a:rPr lang="sr-Latn-CS" altLang="en-US" sz="1800" baseline="30000">
                <a:solidFill>
                  <a:srgbClr val="000000"/>
                </a:solidFill>
                <a:latin typeface="+mn-lt"/>
              </a:rPr>
              <a:t>+</a:t>
            </a:r>
            <a:r>
              <a:rPr lang="sr-Latn-CS" altLang="en-US" sz="1800">
                <a:solidFill>
                  <a:srgbClr val="000000"/>
                </a:solidFill>
                <a:latin typeface="+mn-lt"/>
              </a:rPr>
              <a:t> </a:t>
            </a:r>
            <a:r>
              <a:rPr lang="en-US" altLang="en-US" sz="1800">
                <a:solidFill>
                  <a:srgbClr val="000000"/>
                </a:solidFill>
                <a:latin typeface="+mn-lt"/>
              </a:rPr>
              <a:t>helper T cells</a:t>
            </a:r>
            <a:r>
              <a:rPr lang="sr-Latn-CS" altLang="en-US" sz="1800">
                <a:solidFill>
                  <a:srgbClr val="000000"/>
                </a:solidFill>
                <a:latin typeface="+mn-lt"/>
              </a:rPr>
              <a:t>)</a:t>
            </a:r>
            <a:endParaRPr lang="en-US" altLang="en-US" sz="1800">
              <a:solidFill>
                <a:srgbClr val="000000"/>
              </a:solidFill>
              <a:latin typeface="+mn-lt"/>
            </a:endParaRPr>
          </a:p>
        </p:txBody>
      </p:sp>
      <p:sp>
        <p:nvSpPr>
          <p:cNvPr id="143373" name="Text Box 13"/>
          <p:cNvSpPr txBox="1">
            <a:spLocks noChangeArrowheads="1"/>
          </p:cNvSpPr>
          <p:nvPr/>
        </p:nvSpPr>
        <p:spPr bwMode="auto">
          <a:xfrm>
            <a:off x="1116014" y="5274265"/>
            <a:ext cx="2828819"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solidFill>
                  <a:srgbClr val="000000"/>
                </a:solidFill>
                <a:latin typeface="+mn-lt"/>
              </a:rPr>
              <a:t>CD8</a:t>
            </a:r>
            <a:r>
              <a:rPr lang="sr-Latn-CS" altLang="en-US" baseline="30000">
                <a:solidFill>
                  <a:srgbClr val="000000"/>
                </a:solidFill>
                <a:latin typeface="+mn-lt"/>
              </a:rPr>
              <a:t>+</a:t>
            </a:r>
            <a:r>
              <a:rPr lang="sr-Latn-CS" altLang="en-US">
                <a:solidFill>
                  <a:srgbClr val="000000"/>
                </a:solidFill>
                <a:latin typeface="+mn-lt"/>
              </a:rPr>
              <a:t> </a:t>
            </a:r>
            <a:r>
              <a:rPr lang="en-US" altLang="en-US">
                <a:solidFill>
                  <a:srgbClr val="000000"/>
                </a:solidFill>
                <a:latin typeface="+mn-lt"/>
              </a:rPr>
              <a:t>and</a:t>
            </a:r>
            <a:r>
              <a:rPr lang="sr-Latn-CS" altLang="en-US">
                <a:solidFill>
                  <a:srgbClr val="000000"/>
                </a:solidFill>
                <a:latin typeface="+mn-lt"/>
              </a:rPr>
              <a:t> CD4</a:t>
            </a:r>
            <a:r>
              <a:rPr lang="sr-Latn-CS" altLang="en-US" baseline="30000">
                <a:solidFill>
                  <a:srgbClr val="000000"/>
                </a:solidFill>
                <a:latin typeface="+mn-lt"/>
              </a:rPr>
              <a:t>+ </a:t>
            </a:r>
            <a:r>
              <a:rPr lang="sr-Latn-CS" altLang="en-US">
                <a:solidFill>
                  <a:srgbClr val="000000"/>
                </a:solidFill>
                <a:latin typeface="+mn-lt"/>
              </a:rPr>
              <a:t>T</a:t>
            </a:r>
            <a:r>
              <a:rPr lang="en-US" altLang="en-US">
                <a:solidFill>
                  <a:srgbClr val="000000"/>
                </a:solidFill>
                <a:latin typeface="+mn-lt"/>
              </a:rPr>
              <a:t> cells</a:t>
            </a:r>
          </a:p>
        </p:txBody>
      </p:sp>
      <p:sp>
        <p:nvSpPr>
          <p:cNvPr id="32772" name="Text Box 14"/>
          <p:cNvSpPr txBox="1">
            <a:spLocks noChangeArrowheads="1"/>
          </p:cNvSpPr>
          <p:nvPr/>
        </p:nvSpPr>
        <p:spPr bwMode="auto">
          <a:xfrm>
            <a:off x="323850" y="494000"/>
            <a:ext cx="7496012"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sz="3600" dirty="0">
                <a:solidFill>
                  <a:srgbClr val="000000"/>
                </a:solidFill>
                <a:latin typeface="+mn-lt"/>
              </a:rPr>
              <a:t>Mechanisms of defense against viruses</a:t>
            </a:r>
          </a:p>
        </p:txBody>
      </p:sp>
      <p:sp>
        <p:nvSpPr>
          <p:cNvPr id="32773" name="Text Box 15"/>
          <p:cNvSpPr txBox="1">
            <a:spLocks noChangeArrowheads="1"/>
          </p:cNvSpPr>
          <p:nvPr/>
        </p:nvSpPr>
        <p:spPr bwMode="auto">
          <a:xfrm>
            <a:off x="250825" y="2111023"/>
            <a:ext cx="4612410"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b="1">
                <a:solidFill>
                  <a:srgbClr val="000000"/>
                </a:solidFill>
                <a:latin typeface="+mn-lt"/>
              </a:rPr>
              <a:t>Me</a:t>
            </a:r>
            <a:r>
              <a:rPr lang="en-US" altLang="en-US" b="1">
                <a:solidFill>
                  <a:srgbClr val="000000"/>
                </a:solidFill>
                <a:latin typeface="+mn-lt"/>
              </a:rPr>
              <a:t>c</a:t>
            </a:r>
            <a:r>
              <a:rPr lang="sr-Latn-CS" altLang="en-US" b="1">
                <a:solidFill>
                  <a:srgbClr val="000000"/>
                </a:solidFill>
                <a:latin typeface="+mn-lt"/>
              </a:rPr>
              <a:t>hani</a:t>
            </a:r>
            <a:r>
              <a:rPr lang="en-US" altLang="en-US" b="1">
                <a:solidFill>
                  <a:srgbClr val="000000"/>
                </a:solidFill>
                <a:latin typeface="+mn-lt"/>
              </a:rPr>
              <a:t>s</a:t>
            </a:r>
            <a:r>
              <a:rPr lang="sr-Latn-CS" altLang="en-US" b="1">
                <a:solidFill>
                  <a:srgbClr val="000000"/>
                </a:solidFill>
                <a:latin typeface="+mn-lt"/>
              </a:rPr>
              <a:t>m</a:t>
            </a:r>
            <a:r>
              <a:rPr lang="en-US" altLang="en-US" b="1">
                <a:solidFill>
                  <a:srgbClr val="000000"/>
                </a:solidFill>
                <a:latin typeface="+mn-lt"/>
              </a:rPr>
              <a:t>s of</a:t>
            </a:r>
            <a:r>
              <a:rPr lang="sr-Latn-CS" altLang="en-US" b="1">
                <a:solidFill>
                  <a:srgbClr val="000000"/>
                </a:solidFill>
                <a:latin typeface="+mn-lt"/>
              </a:rPr>
              <a:t> </a:t>
            </a:r>
            <a:r>
              <a:rPr lang="en-US" altLang="en-US" b="1">
                <a:solidFill>
                  <a:srgbClr val="000000"/>
                </a:solidFill>
                <a:latin typeface="+mn-lt"/>
              </a:rPr>
              <a:t>adaptive</a:t>
            </a:r>
            <a:r>
              <a:rPr lang="sr-Latn-CS" altLang="en-US" b="1">
                <a:solidFill>
                  <a:srgbClr val="000000"/>
                </a:solidFill>
                <a:latin typeface="+mn-lt"/>
              </a:rPr>
              <a:t> im</a:t>
            </a:r>
            <a:r>
              <a:rPr lang="en-US" altLang="en-US" b="1">
                <a:solidFill>
                  <a:srgbClr val="000000"/>
                </a:solidFill>
                <a:latin typeface="+mn-lt"/>
              </a:rPr>
              <a:t>m</a:t>
            </a:r>
            <a:r>
              <a:rPr lang="sr-Latn-CS" altLang="en-US" b="1">
                <a:solidFill>
                  <a:srgbClr val="000000"/>
                </a:solidFill>
                <a:latin typeface="+mn-lt"/>
              </a:rPr>
              <a:t>un</a:t>
            </a:r>
            <a:r>
              <a:rPr lang="en-US" altLang="en-US" b="1">
                <a:solidFill>
                  <a:srgbClr val="000000"/>
                </a:solidFill>
                <a:latin typeface="+mn-lt"/>
              </a:rPr>
              <a:t>ity</a:t>
            </a:r>
          </a:p>
        </p:txBody>
      </p:sp>
      <p:sp>
        <p:nvSpPr>
          <p:cNvPr id="32774" name="Text Box 16"/>
          <p:cNvSpPr txBox="1">
            <a:spLocks noChangeArrowheads="1"/>
          </p:cNvSpPr>
          <p:nvPr/>
        </p:nvSpPr>
        <p:spPr bwMode="auto">
          <a:xfrm>
            <a:off x="684213" y="2735110"/>
            <a:ext cx="2544286"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a:solidFill>
                  <a:srgbClr val="000000"/>
                </a:solidFill>
                <a:latin typeface="+mn-lt"/>
              </a:rPr>
              <a:t>Humoral immunity</a:t>
            </a:r>
            <a:r>
              <a:rPr lang="sr-Latn-CS" altLang="en-US">
                <a:solidFill>
                  <a:srgbClr val="000000"/>
                </a:solidFill>
                <a:latin typeface="+mn-lt"/>
              </a:rPr>
              <a:t> </a:t>
            </a:r>
            <a:endParaRPr lang="en-US" altLang="en-US">
              <a:solidFill>
                <a:srgbClr val="000000"/>
              </a:solidFill>
              <a:latin typeface="+mn-lt"/>
            </a:endParaRPr>
          </a:p>
        </p:txBody>
      </p:sp>
      <p:sp>
        <p:nvSpPr>
          <p:cNvPr id="32775" name="Text Box 17"/>
          <p:cNvSpPr txBox="1">
            <a:spLocks noChangeArrowheads="1"/>
          </p:cNvSpPr>
          <p:nvPr/>
        </p:nvSpPr>
        <p:spPr bwMode="auto">
          <a:xfrm>
            <a:off x="1042988" y="3232402"/>
            <a:ext cx="2887028"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solidFill>
                  <a:srgbClr val="000000"/>
                </a:solidFill>
                <a:latin typeface="+mn-lt"/>
              </a:rPr>
              <a:t>B</a:t>
            </a:r>
            <a:r>
              <a:rPr lang="en-US" altLang="en-US">
                <a:solidFill>
                  <a:srgbClr val="000000"/>
                </a:solidFill>
                <a:latin typeface="+mn-lt"/>
              </a:rPr>
              <a:t> cells and</a:t>
            </a:r>
            <a:r>
              <a:rPr lang="sr-Latn-CS" altLang="en-US">
                <a:solidFill>
                  <a:srgbClr val="000000"/>
                </a:solidFill>
                <a:latin typeface="+mn-lt"/>
              </a:rPr>
              <a:t> </a:t>
            </a:r>
            <a:r>
              <a:rPr lang="en-US" altLang="en-US">
                <a:solidFill>
                  <a:srgbClr val="000000"/>
                </a:solidFill>
                <a:latin typeface="+mn-lt"/>
              </a:rPr>
              <a:t>antibodies</a:t>
            </a:r>
            <a:r>
              <a:rPr lang="sr-Latn-CS" altLang="en-US">
                <a:solidFill>
                  <a:srgbClr val="000000"/>
                </a:solidFill>
                <a:latin typeface="+mn-lt"/>
              </a:rPr>
              <a:t> </a:t>
            </a:r>
            <a:endParaRPr lang="en-US" altLang="en-US">
              <a:solidFill>
                <a:srgbClr val="000000"/>
              </a:solidFill>
              <a:latin typeface="+mn-lt"/>
            </a:endParaRPr>
          </a:p>
        </p:txBody>
      </p:sp>
      <p:sp>
        <p:nvSpPr>
          <p:cNvPr id="32776" name="Text Box 18"/>
          <p:cNvSpPr txBox="1">
            <a:spLocks noChangeArrowheads="1"/>
          </p:cNvSpPr>
          <p:nvPr/>
        </p:nvSpPr>
        <p:spPr bwMode="auto">
          <a:xfrm>
            <a:off x="684214" y="4725926"/>
            <a:ext cx="3202469"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a:solidFill>
                  <a:srgbClr val="000000"/>
                </a:solidFill>
                <a:latin typeface="+mn-lt"/>
              </a:rPr>
              <a:t>Cel</a:t>
            </a:r>
            <a:r>
              <a:rPr lang="en-US" altLang="en-US">
                <a:solidFill>
                  <a:srgbClr val="000000"/>
                </a:solidFill>
                <a:latin typeface="+mn-lt"/>
              </a:rPr>
              <a:t>l</a:t>
            </a:r>
            <a:r>
              <a:rPr lang="sr-Latn-CS" altLang="en-US">
                <a:solidFill>
                  <a:srgbClr val="000000"/>
                </a:solidFill>
                <a:latin typeface="+mn-lt"/>
              </a:rPr>
              <a:t>-mediated im</a:t>
            </a:r>
            <a:r>
              <a:rPr lang="en-US" altLang="en-US">
                <a:solidFill>
                  <a:srgbClr val="000000"/>
                </a:solidFill>
                <a:latin typeface="+mn-lt"/>
              </a:rPr>
              <a:t>m</a:t>
            </a:r>
            <a:r>
              <a:rPr lang="sr-Latn-CS" altLang="en-US">
                <a:solidFill>
                  <a:srgbClr val="000000"/>
                </a:solidFill>
                <a:latin typeface="+mn-lt"/>
              </a:rPr>
              <a:t>un</a:t>
            </a:r>
            <a:r>
              <a:rPr lang="en-US" altLang="en-US">
                <a:solidFill>
                  <a:srgbClr val="000000"/>
                </a:solidFill>
                <a:latin typeface="+mn-lt"/>
              </a:rPr>
              <a:t>ity</a:t>
            </a:r>
            <a:r>
              <a:rPr lang="sr-Latn-CS" altLang="en-US">
                <a:solidFill>
                  <a:srgbClr val="000000"/>
                </a:solidFill>
                <a:latin typeface="+mn-lt"/>
              </a:rPr>
              <a:t> </a:t>
            </a:r>
            <a:endParaRPr lang="en-US" altLang="en-US">
              <a:solidFill>
                <a:srgbClr val="000000"/>
              </a:solidFill>
              <a:latin typeface="+mn-lt"/>
            </a:endParaRPr>
          </a:p>
        </p:txBody>
      </p:sp>
      <p:sp>
        <p:nvSpPr>
          <p:cNvPr id="143380" name="Text Box 20"/>
          <p:cNvSpPr txBox="1">
            <a:spLocks noChangeArrowheads="1"/>
          </p:cNvSpPr>
          <p:nvPr/>
        </p:nvSpPr>
        <p:spPr bwMode="auto">
          <a:xfrm>
            <a:off x="1258888" y="5797904"/>
            <a:ext cx="3641366" cy="38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1800">
                <a:solidFill>
                  <a:srgbClr val="000000"/>
                </a:solidFill>
                <a:latin typeface="+mn-lt"/>
              </a:rPr>
              <a:t>- </a:t>
            </a:r>
            <a:r>
              <a:rPr lang="en-US" altLang="en-US" sz="1800">
                <a:solidFill>
                  <a:srgbClr val="000000"/>
                </a:solidFill>
                <a:latin typeface="+mn-lt"/>
              </a:rPr>
              <a:t>killing of infected cells</a:t>
            </a:r>
            <a:r>
              <a:rPr lang="sr-Latn-CS" altLang="en-US" sz="1800" b="1">
                <a:solidFill>
                  <a:srgbClr val="000000"/>
                </a:solidFill>
                <a:latin typeface="+mn-lt"/>
              </a:rPr>
              <a:t> </a:t>
            </a:r>
            <a:r>
              <a:rPr lang="sr-Latn-CS" altLang="en-US" sz="1800">
                <a:solidFill>
                  <a:srgbClr val="000000"/>
                </a:solidFill>
                <a:latin typeface="+mn-lt"/>
              </a:rPr>
              <a:t>(CD8</a:t>
            </a:r>
            <a:r>
              <a:rPr lang="sr-Latn-CS" altLang="en-US" sz="1800" baseline="30000">
                <a:solidFill>
                  <a:srgbClr val="000000"/>
                </a:solidFill>
                <a:latin typeface="+mn-lt"/>
              </a:rPr>
              <a:t>+ </a:t>
            </a:r>
            <a:r>
              <a:rPr lang="sr-Latn-CS" altLang="en-US" sz="1800">
                <a:solidFill>
                  <a:srgbClr val="000000"/>
                </a:solidFill>
                <a:latin typeface="+mn-lt"/>
              </a:rPr>
              <a:t>T</a:t>
            </a:r>
            <a:r>
              <a:rPr lang="en-US" altLang="en-US" sz="1800">
                <a:solidFill>
                  <a:srgbClr val="000000"/>
                </a:solidFill>
                <a:latin typeface="+mn-lt"/>
              </a:rPr>
              <a:t> cells</a:t>
            </a:r>
            <a:r>
              <a:rPr lang="sr-Latn-CS" altLang="en-US" sz="1800">
                <a:solidFill>
                  <a:srgbClr val="000000"/>
                </a:solidFill>
                <a:latin typeface="+mn-lt"/>
              </a:rPr>
              <a:t>)</a:t>
            </a:r>
            <a:endParaRPr lang="en-US" altLang="en-US" sz="1800">
              <a:solidFill>
                <a:srgbClr val="000000"/>
              </a:solidFill>
              <a:latin typeface="+mn-lt"/>
            </a:endParaRPr>
          </a:p>
        </p:txBody>
      </p:sp>
    </p:spTree>
    <p:extLst>
      <p:ext uri="{BB962C8B-B14F-4D97-AF65-F5344CB8AC3E}">
        <p14:creationId xmlns:p14="http://schemas.microsoft.com/office/powerpoint/2010/main" val="3825909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val="0"/>
              </a:ext>
            </a:extLst>
          </a:blip>
          <a:srcRect l="16205" r="16145" b="2454"/>
          <a:stretch>
            <a:fillRect/>
          </a:stretch>
        </p:blipFill>
        <p:spPr bwMode="auto">
          <a:xfrm>
            <a:off x="76201" y="111973"/>
            <a:ext cx="3565525" cy="69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 Box 3"/>
          <p:cNvSpPr txBox="1">
            <a:spLocks noChangeArrowheads="1"/>
          </p:cNvSpPr>
          <p:nvPr/>
        </p:nvSpPr>
        <p:spPr bwMode="auto">
          <a:xfrm>
            <a:off x="4643438" y="493999"/>
            <a:ext cx="3613150" cy="111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Mechanism of killing by CTLs</a:t>
            </a:r>
            <a:endParaRPr lang="en-US" altLang="en-US" sz="3200" baseline="30000" dirty="0">
              <a:solidFill>
                <a:srgbClr val="000000"/>
              </a:solidFill>
              <a:latin typeface="+mn-lt"/>
            </a:endParaRPr>
          </a:p>
        </p:txBody>
      </p:sp>
      <p:sp>
        <p:nvSpPr>
          <p:cNvPr id="34819" name="Rectangle 4"/>
          <p:cNvSpPr>
            <a:spLocks noChangeArrowheads="1"/>
          </p:cNvSpPr>
          <p:nvPr/>
        </p:nvSpPr>
        <p:spPr bwMode="auto">
          <a:xfrm>
            <a:off x="168275" y="1185598"/>
            <a:ext cx="3321050" cy="576991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34820" name="Rectangle 5"/>
          <p:cNvSpPr>
            <a:spLocks noChangeArrowheads="1"/>
          </p:cNvSpPr>
          <p:nvPr/>
        </p:nvSpPr>
        <p:spPr bwMode="auto">
          <a:xfrm>
            <a:off x="762000" y="948479"/>
            <a:ext cx="152400" cy="316159"/>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Tree>
    <p:extLst>
      <p:ext uri="{BB962C8B-B14F-4D97-AF65-F5344CB8AC3E}">
        <p14:creationId xmlns:p14="http://schemas.microsoft.com/office/powerpoint/2010/main" val="2295867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l="16205" r="16145" b="2454"/>
          <a:stretch>
            <a:fillRect/>
          </a:stretch>
        </p:blipFill>
        <p:spPr bwMode="auto">
          <a:xfrm>
            <a:off x="76201" y="111973"/>
            <a:ext cx="3565525" cy="69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p:cNvSpPr>
            <a:spLocks noChangeArrowheads="1"/>
          </p:cNvSpPr>
          <p:nvPr/>
        </p:nvSpPr>
        <p:spPr bwMode="auto">
          <a:xfrm>
            <a:off x="168275" y="2213116"/>
            <a:ext cx="3321050" cy="4742392"/>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36867" name="Rectangle 5"/>
          <p:cNvSpPr>
            <a:spLocks noChangeArrowheads="1"/>
          </p:cNvSpPr>
          <p:nvPr/>
        </p:nvSpPr>
        <p:spPr bwMode="auto">
          <a:xfrm>
            <a:off x="746125" y="2101143"/>
            <a:ext cx="152400" cy="316159"/>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36868" name="Text Box 6"/>
          <p:cNvSpPr txBox="1">
            <a:spLocks noChangeArrowheads="1"/>
          </p:cNvSpPr>
          <p:nvPr/>
        </p:nvSpPr>
        <p:spPr bwMode="auto">
          <a:xfrm>
            <a:off x="4643438" y="493999"/>
            <a:ext cx="3613150" cy="111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Mechanism of killing by CTLs</a:t>
            </a:r>
            <a:endParaRPr lang="en-US" altLang="en-US" sz="3200" baseline="30000" dirty="0">
              <a:solidFill>
                <a:srgbClr val="000000"/>
              </a:solidFill>
              <a:latin typeface="+mn-lt"/>
            </a:endParaRPr>
          </a:p>
        </p:txBody>
      </p:sp>
    </p:spTree>
    <p:extLst>
      <p:ext uri="{BB962C8B-B14F-4D97-AF65-F5344CB8AC3E}">
        <p14:creationId xmlns:p14="http://schemas.microsoft.com/office/powerpoint/2010/main" val="2838199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extLst>
              <a:ext uri="{28A0092B-C50C-407E-A947-70E740481C1C}">
                <a14:useLocalDpi xmlns:a14="http://schemas.microsoft.com/office/drawing/2010/main" val="0"/>
              </a:ext>
            </a:extLst>
          </a:blip>
          <a:srcRect l="16205" r="16145" b="2454"/>
          <a:stretch>
            <a:fillRect/>
          </a:stretch>
        </p:blipFill>
        <p:spPr bwMode="auto">
          <a:xfrm>
            <a:off x="76201" y="111973"/>
            <a:ext cx="3565525" cy="69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4"/>
          <p:cNvSpPr>
            <a:spLocks noChangeArrowheads="1"/>
          </p:cNvSpPr>
          <p:nvPr/>
        </p:nvSpPr>
        <p:spPr bwMode="auto">
          <a:xfrm>
            <a:off x="168275" y="3319674"/>
            <a:ext cx="3321050" cy="3635834"/>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38915" name="Text Box 5"/>
          <p:cNvSpPr txBox="1">
            <a:spLocks noChangeArrowheads="1"/>
          </p:cNvSpPr>
          <p:nvPr/>
        </p:nvSpPr>
        <p:spPr bwMode="auto">
          <a:xfrm>
            <a:off x="4643438" y="493999"/>
            <a:ext cx="3613150" cy="111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Mechanism of killing by CTLs</a:t>
            </a:r>
            <a:endParaRPr lang="en-US" altLang="en-US" sz="3200" baseline="30000" dirty="0">
              <a:solidFill>
                <a:srgbClr val="000000"/>
              </a:solidFill>
              <a:latin typeface="+mn-lt"/>
            </a:endParaRPr>
          </a:p>
        </p:txBody>
      </p:sp>
    </p:spTree>
    <p:extLst>
      <p:ext uri="{BB962C8B-B14F-4D97-AF65-F5344CB8AC3E}">
        <p14:creationId xmlns:p14="http://schemas.microsoft.com/office/powerpoint/2010/main" val="609032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l="16205" r="16145" b="2454"/>
          <a:stretch>
            <a:fillRect/>
          </a:stretch>
        </p:blipFill>
        <p:spPr bwMode="auto">
          <a:xfrm>
            <a:off x="76201" y="111973"/>
            <a:ext cx="3565525" cy="69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4"/>
          <p:cNvSpPr>
            <a:spLocks noChangeArrowheads="1"/>
          </p:cNvSpPr>
          <p:nvPr/>
        </p:nvSpPr>
        <p:spPr bwMode="auto">
          <a:xfrm>
            <a:off x="168275" y="4505272"/>
            <a:ext cx="3321050" cy="2450236"/>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ltLang="en-US"/>
          </a:p>
        </p:txBody>
      </p:sp>
      <p:sp>
        <p:nvSpPr>
          <p:cNvPr id="40963" name="Text Box 5"/>
          <p:cNvSpPr txBox="1">
            <a:spLocks noChangeArrowheads="1"/>
          </p:cNvSpPr>
          <p:nvPr/>
        </p:nvSpPr>
        <p:spPr bwMode="auto">
          <a:xfrm>
            <a:off x="4643438" y="493999"/>
            <a:ext cx="3613150" cy="111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Mechanism of killing by CTLs</a:t>
            </a:r>
            <a:endParaRPr lang="en-US" altLang="en-US" sz="3200" baseline="30000" dirty="0">
              <a:solidFill>
                <a:srgbClr val="000000"/>
              </a:solidFill>
              <a:latin typeface="+mn-lt"/>
            </a:endParaRPr>
          </a:p>
        </p:txBody>
      </p:sp>
    </p:spTree>
    <p:extLst>
      <p:ext uri="{BB962C8B-B14F-4D97-AF65-F5344CB8AC3E}">
        <p14:creationId xmlns:p14="http://schemas.microsoft.com/office/powerpoint/2010/main" val="2610532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extLst>
              <a:ext uri="{28A0092B-C50C-407E-A947-70E740481C1C}">
                <a14:useLocalDpi xmlns:a14="http://schemas.microsoft.com/office/drawing/2010/main" val="0"/>
              </a:ext>
            </a:extLst>
          </a:blip>
          <a:srcRect l="16205" r="16145" b="2454"/>
          <a:stretch>
            <a:fillRect/>
          </a:stretch>
        </p:blipFill>
        <p:spPr bwMode="auto">
          <a:xfrm>
            <a:off x="76201" y="111973"/>
            <a:ext cx="3565525" cy="693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4"/>
          <p:cNvSpPr txBox="1">
            <a:spLocks noChangeArrowheads="1"/>
          </p:cNvSpPr>
          <p:nvPr/>
        </p:nvSpPr>
        <p:spPr bwMode="auto">
          <a:xfrm>
            <a:off x="4643438" y="493999"/>
            <a:ext cx="3613150" cy="11173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altLang="en-US" sz="3200" dirty="0">
                <a:solidFill>
                  <a:srgbClr val="000000"/>
                </a:solidFill>
                <a:latin typeface="+mn-lt"/>
              </a:rPr>
              <a:t>Mechanism of killing by CTLs</a:t>
            </a:r>
            <a:endParaRPr lang="en-US" altLang="en-US" sz="3200" baseline="30000" dirty="0">
              <a:solidFill>
                <a:srgbClr val="000000"/>
              </a:solidFill>
              <a:latin typeface="+mn-lt"/>
            </a:endParaRPr>
          </a:p>
        </p:txBody>
      </p:sp>
    </p:spTree>
    <p:extLst>
      <p:ext uri="{BB962C8B-B14F-4D97-AF65-F5344CB8AC3E}">
        <p14:creationId xmlns:p14="http://schemas.microsoft.com/office/powerpoint/2010/main" val="1842291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279525" y="3145128"/>
            <a:ext cx="7018092" cy="4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000">
                <a:solidFill>
                  <a:srgbClr val="000000"/>
                </a:solidFill>
                <a:latin typeface="+mn-lt"/>
              </a:rPr>
              <a:t>- inhibition of antigen processing and presentation (many viruses) </a:t>
            </a:r>
            <a:endParaRPr lang="en-US" altLang="en-US" sz="2000">
              <a:solidFill>
                <a:srgbClr val="000000"/>
              </a:solidFill>
              <a:latin typeface="+mn-lt"/>
            </a:endParaRPr>
          </a:p>
        </p:txBody>
      </p:sp>
      <p:sp>
        <p:nvSpPr>
          <p:cNvPr id="62467" name="Text Box 5"/>
          <p:cNvSpPr txBox="1">
            <a:spLocks noChangeArrowheads="1"/>
          </p:cNvSpPr>
          <p:nvPr/>
        </p:nvSpPr>
        <p:spPr bwMode="auto">
          <a:xfrm>
            <a:off x="1258889" y="3892713"/>
            <a:ext cx="5095365" cy="4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000">
                <a:solidFill>
                  <a:srgbClr val="000000"/>
                </a:solidFill>
                <a:latin typeface="+mn-lt"/>
              </a:rPr>
              <a:t>- inhibition of immune response (many viruses)</a:t>
            </a:r>
            <a:endParaRPr lang="en-US" altLang="en-US" sz="2000">
              <a:solidFill>
                <a:srgbClr val="000000"/>
              </a:solidFill>
              <a:latin typeface="+mn-lt"/>
            </a:endParaRPr>
          </a:p>
        </p:txBody>
      </p:sp>
      <p:sp>
        <p:nvSpPr>
          <p:cNvPr id="335878" name="Text Box 6"/>
          <p:cNvSpPr txBox="1">
            <a:spLocks noChangeArrowheads="1"/>
          </p:cNvSpPr>
          <p:nvPr/>
        </p:nvSpPr>
        <p:spPr bwMode="auto">
          <a:xfrm>
            <a:off x="1279525" y="4638652"/>
            <a:ext cx="3727052" cy="4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000">
                <a:solidFill>
                  <a:srgbClr val="000000"/>
                </a:solidFill>
                <a:latin typeface="+mn-lt"/>
              </a:rPr>
              <a:t>- infection of immune cells (HIV...)</a:t>
            </a:r>
            <a:endParaRPr lang="en-US" altLang="en-US" sz="2000">
              <a:solidFill>
                <a:srgbClr val="000000"/>
              </a:solidFill>
              <a:latin typeface="+mn-lt"/>
            </a:endParaRPr>
          </a:p>
        </p:txBody>
      </p:sp>
      <p:sp>
        <p:nvSpPr>
          <p:cNvPr id="335879" name="Text Box 7"/>
          <p:cNvSpPr txBox="1">
            <a:spLocks noChangeArrowheads="1"/>
          </p:cNvSpPr>
          <p:nvPr/>
        </p:nvSpPr>
        <p:spPr bwMode="auto">
          <a:xfrm>
            <a:off x="1301750" y="5386238"/>
            <a:ext cx="4205448" cy="4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000">
                <a:solidFill>
                  <a:srgbClr val="000000"/>
                </a:solidFill>
                <a:latin typeface="+mn-lt"/>
              </a:rPr>
              <a:t>- establishment of latency (HSV, HIV...)</a:t>
            </a:r>
            <a:endParaRPr lang="en-US" altLang="en-US" sz="2000">
              <a:solidFill>
                <a:srgbClr val="000000"/>
              </a:solidFill>
              <a:latin typeface="+mn-lt"/>
            </a:endParaRPr>
          </a:p>
        </p:txBody>
      </p:sp>
      <p:sp>
        <p:nvSpPr>
          <p:cNvPr id="335880" name="Text Box 8"/>
          <p:cNvSpPr txBox="1">
            <a:spLocks noChangeArrowheads="1"/>
          </p:cNvSpPr>
          <p:nvPr/>
        </p:nvSpPr>
        <p:spPr bwMode="auto">
          <a:xfrm>
            <a:off x="1311275" y="6095949"/>
            <a:ext cx="5472196" cy="4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sz="2000">
                <a:solidFill>
                  <a:srgbClr val="000000"/>
                </a:solidFill>
                <a:latin typeface="+mn-lt"/>
              </a:rPr>
              <a:t>- inhibition of apoptosis (Herpes and Pox viruses...)</a:t>
            </a:r>
            <a:endParaRPr lang="en-US" altLang="en-US" sz="2000">
              <a:solidFill>
                <a:srgbClr val="000000"/>
              </a:solidFill>
              <a:latin typeface="+mn-lt"/>
            </a:endParaRPr>
          </a:p>
        </p:txBody>
      </p:sp>
      <p:sp>
        <p:nvSpPr>
          <p:cNvPr id="62471" name="Text Box 9"/>
          <p:cNvSpPr txBox="1">
            <a:spLocks noChangeArrowheads="1"/>
          </p:cNvSpPr>
          <p:nvPr/>
        </p:nvSpPr>
        <p:spPr bwMode="auto">
          <a:xfrm>
            <a:off x="250825" y="1539632"/>
            <a:ext cx="4305836" cy="47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sr-Latn-CS" altLang="en-US" b="1">
                <a:solidFill>
                  <a:srgbClr val="000000"/>
                </a:solidFill>
                <a:latin typeface="+mn-lt"/>
              </a:rPr>
              <a:t>Mechanisms of immune evasion</a:t>
            </a:r>
            <a:endParaRPr lang="en-US" altLang="en-US" b="1">
              <a:solidFill>
                <a:srgbClr val="000000"/>
              </a:solidFill>
              <a:latin typeface="+mn-lt"/>
            </a:endParaRPr>
          </a:p>
        </p:txBody>
      </p:sp>
      <p:sp>
        <p:nvSpPr>
          <p:cNvPr id="62472" name="Text Box 14"/>
          <p:cNvSpPr txBox="1">
            <a:spLocks noChangeArrowheads="1"/>
          </p:cNvSpPr>
          <p:nvPr/>
        </p:nvSpPr>
        <p:spPr bwMode="auto">
          <a:xfrm>
            <a:off x="323850" y="494000"/>
            <a:ext cx="7496012" cy="67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altLang="en-US" sz="3600" dirty="0">
                <a:solidFill>
                  <a:srgbClr val="000000"/>
                </a:solidFill>
                <a:latin typeface="+mn-lt"/>
              </a:rPr>
              <a:t>Mechanisms of defense against viruses</a:t>
            </a:r>
          </a:p>
        </p:txBody>
      </p:sp>
    </p:spTree>
    <p:extLst>
      <p:ext uri="{BB962C8B-B14F-4D97-AF65-F5344CB8AC3E}">
        <p14:creationId xmlns:p14="http://schemas.microsoft.com/office/powerpoint/2010/main" val="305356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8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58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5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8" grpId="0"/>
      <p:bldP spid="335879" grpId="0"/>
      <p:bldP spid="33588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359619"/>
            <a:ext cx="4572000" cy="2649749"/>
          </a:xfrm>
          <a:prstGeom prst="rect">
            <a:avLst/>
          </a:prstGeom>
        </p:spPr>
        <p:txBody>
          <a:bodyPr>
            <a:spAutoFit/>
          </a:bodyPr>
          <a:lstStyle/>
          <a:p>
            <a:r>
              <a:rPr lang="en-US" sz="3200" dirty="0"/>
              <a:t>Strategies for </a:t>
            </a:r>
            <a:r>
              <a:rPr lang="en-US" sz="3200" dirty="0" smtClean="0"/>
              <a:t>Evasion</a:t>
            </a:r>
          </a:p>
          <a:p>
            <a:endParaRPr lang="en-US" sz="3200" dirty="0"/>
          </a:p>
          <a:p>
            <a:r>
              <a:rPr lang="en-US" sz="3200" dirty="0"/>
              <a:t>• Overwhelm the </a:t>
            </a:r>
            <a:r>
              <a:rPr lang="en-US" sz="3200" dirty="0" smtClean="0"/>
              <a:t>host</a:t>
            </a:r>
          </a:p>
          <a:p>
            <a:endParaRPr lang="en-US" sz="3200" dirty="0"/>
          </a:p>
          <a:p>
            <a:r>
              <a:rPr lang="en-US" sz="3200" dirty="0" smtClean="0"/>
              <a:t>• </a:t>
            </a:r>
            <a:r>
              <a:rPr lang="en-US" sz="3200" dirty="0"/>
              <a:t>Disarm host </a:t>
            </a:r>
            <a:r>
              <a:rPr lang="en-US" sz="3200" dirty="0" smtClean="0"/>
              <a:t>defenses</a:t>
            </a:r>
            <a:endParaRPr lang="en-US" sz="3200" dirty="0"/>
          </a:p>
        </p:txBody>
      </p:sp>
    </p:spTree>
    <p:extLst>
      <p:ext uri="{BB962C8B-B14F-4D97-AF65-F5344CB8AC3E}">
        <p14:creationId xmlns:p14="http://schemas.microsoft.com/office/powerpoint/2010/main" val="1777342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7100" y="987998"/>
            <a:ext cx="4737100" cy="5124418"/>
          </a:xfrm>
          <a:prstGeom prst="rect">
            <a:avLst/>
          </a:prstGeom>
        </p:spPr>
      </p:pic>
      <p:sp>
        <p:nvSpPr>
          <p:cNvPr id="3" name="TextBox 2"/>
          <p:cNvSpPr txBox="1"/>
          <p:nvPr/>
        </p:nvSpPr>
        <p:spPr>
          <a:xfrm>
            <a:off x="3200401" y="316159"/>
            <a:ext cx="3611811" cy="542720"/>
          </a:xfrm>
          <a:prstGeom prst="rect">
            <a:avLst/>
          </a:prstGeom>
          <a:noFill/>
        </p:spPr>
        <p:txBody>
          <a:bodyPr wrap="none" rtlCol="0">
            <a:spAutoFit/>
          </a:bodyPr>
          <a:lstStyle/>
          <a:p>
            <a:r>
              <a:rPr lang="en-US" sz="2800" dirty="0" smtClean="0"/>
              <a:t>Offense versus Defense</a:t>
            </a:r>
            <a:endParaRPr lang="en-US" sz="2800" dirty="0"/>
          </a:p>
        </p:txBody>
      </p:sp>
    </p:spTree>
    <p:extLst>
      <p:ext uri="{BB962C8B-B14F-4D97-AF65-F5344CB8AC3E}">
        <p14:creationId xmlns:p14="http://schemas.microsoft.com/office/powerpoint/2010/main" val="3942366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80798"/>
            <a:ext cx="8229600" cy="4694639"/>
          </a:xfrm>
        </p:spPr>
        <p:txBody>
          <a:bodyPr/>
          <a:lstStyle/>
          <a:p>
            <a:r>
              <a:rPr lang="en-US" dirty="0" smtClean="0"/>
              <a:t>Most ‘primitive of immune systems??</a:t>
            </a:r>
            <a:endParaRPr lang="en-US" dirty="0"/>
          </a:p>
        </p:txBody>
      </p:sp>
    </p:spTree>
    <p:extLst>
      <p:ext uri="{BB962C8B-B14F-4D97-AF65-F5344CB8AC3E}">
        <p14:creationId xmlns:p14="http://schemas.microsoft.com/office/powerpoint/2010/main" val="996862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32319"/>
            <a:ext cx="7772400" cy="5459124"/>
          </a:xfrm>
          <a:prstGeom prst="rect">
            <a:avLst/>
          </a:prstGeom>
        </p:spPr>
        <p:txBody>
          <a:bodyPr wrap="square">
            <a:spAutoFit/>
          </a:bodyPr>
          <a:lstStyle/>
          <a:p>
            <a:pPr algn="ctr"/>
            <a:r>
              <a:rPr lang="en-US" sz="2800" dirty="0" smtClean="0"/>
              <a:t>Evasion</a:t>
            </a:r>
          </a:p>
          <a:p>
            <a:endParaRPr lang="en-US" sz="2800" dirty="0"/>
          </a:p>
          <a:p>
            <a:r>
              <a:rPr lang="en-US" sz="2800" dirty="0"/>
              <a:t>• Disarm innate </a:t>
            </a:r>
            <a:r>
              <a:rPr lang="en-US" sz="2800" dirty="0" smtClean="0"/>
              <a:t>immunity</a:t>
            </a:r>
          </a:p>
          <a:p>
            <a:endParaRPr lang="en-US" sz="2800" dirty="0"/>
          </a:p>
          <a:p>
            <a:r>
              <a:rPr lang="en-US" sz="2800" dirty="0"/>
              <a:t>• Regulate MHC </a:t>
            </a:r>
            <a:r>
              <a:rPr lang="en-US" sz="2800" dirty="0" smtClean="0"/>
              <a:t>molecules</a:t>
            </a:r>
            <a:endParaRPr lang="en-US" sz="2800" dirty="0"/>
          </a:p>
          <a:p>
            <a:pPr marL="457200" indent="-457200">
              <a:buFontTx/>
              <a:buChar char="-"/>
            </a:pPr>
            <a:r>
              <a:rPr lang="en-US" sz="2800" dirty="0" smtClean="0"/>
              <a:t>responsible </a:t>
            </a:r>
            <a:r>
              <a:rPr lang="en-US" sz="2800" dirty="0"/>
              <a:t>for antigen </a:t>
            </a:r>
            <a:r>
              <a:rPr lang="en-US" sz="2800" dirty="0" smtClean="0"/>
              <a:t>presentation</a:t>
            </a:r>
          </a:p>
          <a:p>
            <a:pPr marL="457200" indent="-457200">
              <a:buFontTx/>
              <a:buChar char="-"/>
            </a:pPr>
            <a:endParaRPr lang="en-US" sz="2800" dirty="0"/>
          </a:p>
          <a:p>
            <a:r>
              <a:rPr lang="en-US" sz="2800" dirty="0"/>
              <a:t>• Interfere with CTL and </a:t>
            </a:r>
            <a:r>
              <a:rPr lang="en-US" sz="2800" dirty="0" smtClean="0"/>
              <a:t>Natural Killer cells</a:t>
            </a:r>
          </a:p>
          <a:p>
            <a:endParaRPr lang="en-US" sz="2800" dirty="0"/>
          </a:p>
          <a:p>
            <a:r>
              <a:rPr lang="en-US" sz="2800" dirty="0"/>
              <a:t>• Alter antigen </a:t>
            </a:r>
            <a:r>
              <a:rPr lang="en-US" sz="2800" dirty="0" smtClean="0"/>
              <a:t>presentation</a:t>
            </a:r>
          </a:p>
          <a:p>
            <a:endParaRPr lang="en-US" sz="2800" dirty="0"/>
          </a:p>
          <a:p>
            <a:r>
              <a:rPr lang="en-US" sz="2800" dirty="0"/>
              <a:t>• Go and </a:t>
            </a:r>
            <a:r>
              <a:rPr lang="en-US" sz="2800" dirty="0" smtClean="0"/>
              <a:t>hide  (NOT FOR TODAY)</a:t>
            </a:r>
            <a:endParaRPr lang="en-US" sz="2800" dirty="0"/>
          </a:p>
        </p:txBody>
      </p:sp>
    </p:spTree>
    <p:extLst>
      <p:ext uri="{BB962C8B-B14F-4D97-AF65-F5344CB8AC3E}">
        <p14:creationId xmlns:p14="http://schemas.microsoft.com/office/powerpoint/2010/main" val="581187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16843"/>
            <a:ext cx="8763000" cy="4832092"/>
          </a:xfrm>
          <a:prstGeom prst="rect">
            <a:avLst/>
          </a:prstGeom>
        </p:spPr>
        <p:txBody>
          <a:bodyPr wrap="square">
            <a:spAutoFit/>
          </a:bodyPr>
          <a:lstStyle/>
          <a:p>
            <a:pPr algn="ctr"/>
            <a:r>
              <a:rPr lang="en-US" sz="2800" b="1" dirty="0" smtClean="0"/>
              <a:t>Molecular </a:t>
            </a:r>
            <a:r>
              <a:rPr lang="en-US" sz="2800" b="1" dirty="0"/>
              <a:t>mimicry </a:t>
            </a:r>
            <a:endParaRPr lang="en-US" sz="2800" b="1" dirty="0" smtClean="0"/>
          </a:p>
          <a:p>
            <a:endParaRPr lang="en-US" sz="2000" dirty="0"/>
          </a:p>
          <a:p>
            <a:r>
              <a:rPr lang="en-US" sz="2000" dirty="0" smtClean="0"/>
              <a:t>The </a:t>
            </a:r>
            <a:r>
              <a:rPr lang="en-US" sz="2000" dirty="0"/>
              <a:t>term ‘molecular mimicry’ originally referred to the sharing of antigens between microorganisms and their hosts </a:t>
            </a:r>
            <a:r>
              <a:rPr lang="en-US" sz="2000" dirty="0" smtClean="0"/>
              <a:t>. </a:t>
            </a:r>
            <a:r>
              <a:rPr lang="en-US" sz="2000" dirty="0"/>
              <a:t>Antigenic mimicry, which allows pathogens to evade or even exploit the host immune system, is a well-</a:t>
            </a:r>
            <a:r>
              <a:rPr lang="en-US" sz="2000" dirty="0" err="1"/>
              <a:t>recognised</a:t>
            </a:r>
            <a:r>
              <a:rPr lang="en-US" sz="2000" dirty="0"/>
              <a:t> mechanism and numerous examples have been reported </a:t>
            </a:r>
            <a:r>
              <a:rPr lang="en-US" sz="2000" dirty="0" smtClean="0"/>
              <a:t>. </a:t>
            </a:r>
          </a:p>
          <a:p>
            <a:endParaRPr lang="en-US" sz="2000" dirty="0"/>
          </a:p>
          <a:p>
            <a:r>
              <a:rPr lang="en-US" sz="2000" dirty="0" smtClean="0"/>
              <a:t>molecular </a:t>
            </a:r>
            <a:r>
              <a:rPr lang="en-US" sz="2000" dirty="0"/>
              <a:t>mimicry in the broader sense </a:t>
            </a:r>
            <a:r>
              <a:rPr lang="en-US" sz="2000" dirty="0" smtClean="0"/>
              <a:t>is the </a:t>
            </a:r>
            <a:r>
              <a:rPr lang="en-US" sz="2000" dirty="0"/>
              <a:t>display of any structure by the pathogen that</a:t>
            </a:r>
            <a:r>
              <a:rPr lang="en-US" sz="2000" dirty="0" smtClean="0"/>
              <a:t>:</a:t>
            </a:r>
          </a:p>
          <a:p>
            <a:endParaRPr lang="en-US" sz="2000" dirty="0"/>
          </a:p>
          <a:p>
            <a:r>
              <a:rPr lang="en-US" sz="2000" dirty="0" smtClean="0"/>
              <a:t> </a:t>
            </a:r>
            <a:r>
              <a:rPr lang="en-US" sz="2000" dirty="0"/>
              <a:t>(</a:t>
            </a:r>
            <a:r>
              <a:rPr lang="en-US" sz="2000" dirty="0" err="1"/>
              <a:t>i</a:t>
            </a:r>
            <a:r>
              <a:rPr lang="en-US" sz="2000" dirty="0"/>
              <a:t>) resembles a structure of the host at the molecular level; and </a:t>
            </a:r>
            <a:endParaRPr lang="en-US" sz="2000" dirty="0" smtClean="0"/>
          </a:p>
          <a:p>
            <a:endParaRPr lang="en-US" sz="2000" dirty="0" smtClean="0"/>
          </a:p>
          <a:p>
            <a:r>
              <a:rPr lang="en-US" sz="2000" dirty="0" smtClean="0"/>
              <a:t>(</a:t>
            </a:r>
            <a:r>
              <a:rPr lang="en-US" sz="2000" dirty="0"/>
              <a:t>ii) confers a benefit on the pathogen because of this resemblance. Such mimicry structures include peptides and </a:t>
            </a:r>
            <a:r>
              <a:rPr lang="en-US" sz="2000" dirty="0" smtClean="0"/>
              <a:t>hormones, </a:t>
            </a:r>
            <a:r>
              <a:rPr lang="en-US" sz="2000" dirty="0"/>
              <a:t>toxins </a:t>
            </a:r>
            <a:r>
              <a:rPr lang="en-US" sz="2000" dirty="0" smtClean="0"/>
              <a:t>, </a:t>
            </a:r>
            <a:r>
              <a:rPr lang="en-US" sz="2000" dirty="0"/>
              <a:t>and protein domains </a:t>
            </a:r>
            <a:r>
              <a:rPr lang="en-US" sz="2000" dirty="0" smtClean="0"/>
              <a:t>; </a:t>
            </a:r>
            <a:r>
              <a:rPr lang="en-US" sz="2000" dirty="0"/>
              <a:t>they may arise by horizontal gene transfer and divergence or by convergent evolution</a:t>
            </a:r>
            <a:r>
              <a:rPr lang="en-US" dirty="0"/>
              <a:t>. </a:t>
            </a:r>
          </a:p>
        </p:txBody>
      </p:sp>
    </p:spTree>
    <p:extLst>
      <p:ext uri="{BB962C8B-B14F-4D97-AF65-F5344CB8AC3E}">
        <p14:creationId xmlns:p14="http://schemas.microsoft.com/office/powerpoint/2010/main" val="1882181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
            <a:ext cx="9144000" cy="6566694"/>
          </a:xfrm>
          <a:prstGeom prst="rect">
            <a:avLst/>
          </a:prstGeom>
        </p:spPr>
      </p:pic>
      <p:sp>
        <p:nvSpPr>
          <p:cNvPr id="3" name="TextBox 2"/>
          <p:cNvSpPr txBox="1"/>
          <p:nvPr/>
        </p:nvSpPr>
        <p:spPr>
          <a:xfrm>
            <a:off x="6517898" y="6716561"/>
            <a:ext cx="2626102" cy="369332"/>
          </a:xfrm>
          <a:prstGeom prst="rect">
            <a:avLst/>
          </a:prstGeom>
          <a:noFill/>
        </p:spPr>
        <p:txBody>
          <a:bodyPr wrap="none" rtlCol="0">
            <a:spAutoFit/>
          </a:bodyPr>
          <a:lstStyle/>
          <a:p>
            <a:r>
              <a:rPr lang="en-US" dirty="0" err="1" smtClean="0"/>
              <a:t>Guven-Mairov</a:t>
            </a:r>
            <a:r>
              <a:rPr lang="en-US" dirty="0" smtClean="0"/>
              <a:t> et al., 2016</a:t>
            </a:r>
            <a:endParaRPr lang="en-US" dirty="0"/>
          </a:p>
        </p:txBody>
      </p:sp>
    </p:spTree>
    <p:extLst>
      <p:ext uri="{BB962C8B-B14F-4D97-AF65-F5344CB8AC3E}">
        <p14:creationId xmlns:p14="http://schemas.microsoft.com/office/powerpoint/2010/main" val="3793585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2300" y="0"/>
            <a:ext cx="7880264" cy="6757194"/>
          </a:xfrm>
          <a:prstGeom prst="rect">
            <a:avLst/>
          </a:prstGeom>
        </p:spPr>
      </p:pic>
      <p:sp>
        <p:nvSpPr>
          <p:cNvPr id="3" name="TextBox 2"/>
          <p:cNvSpPr txBox="1"/>
          <p:nvPr/>
        </p:nvSpPr>
        <p:spPr>
          <a:xfrm>
            <a:off x="6172200" y="6723941"/>
            <a:ext cx="1575296" cy="369332"/>
          </a:xfrm>
          <a:prstGeom prst="rect">
            <a:avLst/>
          </a:prstGeom>
          <a:noFill/>
        </p:spPr>
        <p:txBody>
          <a:bodyPr wrap="none" rtlCol="0">
            <a:spAutoFit/>
          </a:bodyPr>
          <a:lstStyle/>
          <a:p>
            <a:r>
              <a:rPr lang="en-US" dirty="0" smtClean="0"/>
              <a:t>Via et al., 2015</a:t>
            </a:r>
            <a:endParaRPr lang="en-US" dirty="0"/>
          </a:p>
        </p:txBody>
      </p:sp>
    </p:spTree>
    <p:extLst>
      <p:ext uri="{BB962C8B-B14F-4D97-AF65-F5344CB8AC3E}">
        <p14:creationId xmlns:p14="http://schemas.microsoft.com/office/powerpoint/2010/main" val="2475553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76300" y="0"/>
            <a:ext cx="7379241" cy="7113588"/>
          </a:xfrm>
          <a:prstGeom prst="rect">
            <a:avLst/>
          </a:prstGeom>
        </p:spPr>
      </p:pic>
      <p:sp>
        <p:nvSpPr>
          <p:cNvPr id="4" name="TextBox 3"/>
          <p:cNvSpPr txBox="1"/>
          <p:nvPr/>
        </p:nvSpPr>
        <p:spPr>
          <a:xfrm>
            <a:off x="152400" y="6604794"/>
            <a:ext cx="2626102" cy="369332"/>
          </a:xfrm>
          <a:prstGeom prst="rect">
            <a:avLst/>
          </a:prstGeom>
          <a:noFill/>
        </p:spPr>
        <p:txBody>
          <a:bodyPr wrap="none" rtlCol="0">
            <a:spAutoFit/>
          </a:bodyPr>
          <a:lstStyle/>
          <a:p>
            <a:r>
              <a:rPr lang="en-US" dirty="0" err="1" smtClean="0"/>
              <a:t>Guven-Mairov</a:t>
            </a:r>
            <a:r>
              <a:rPr lang="en-US" dirty="0" smtClean="0"/>
              <a:t> et al., 2016</a:t>
            </a:r>
            <a:endParaRPr lang="en-US" dirty="0"/>
          </a:p>
        </p:txBody>
      </p:sp>
    </p:spTree>
    <p:extLst>
      <p:ext uri="{BB962C8B-B14F-4D97-AF65-F5344CB8AC3E}">
        <p14:creationId xmlns:p14="http://schemas.microsoft.com/office/powerpoint/2010/main" val="2636475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9900" y="0"/>
            <a:ext cx="8191404" cy="6757194"/>
          </a:xfrm>
          <a:prstGeom prst="rect">
            <a:avLst/>
          </a:prstGeom>
        </p:spPr>
      </p:pic>
      <p:sp>
        <p:nvSpPr>
          <p:cNvPr id="3" name="TextBox 2"/>
          <p:cNvSpPr txBox="1"/>
          <p:nvPr/>
        </p:nvSpPr>
        <p:spPr>
          <a:xfrm>
            <a:off x="6172200" y="6723941"/>
            <a:ext cx="2626102" cy="369332"/>
          </a:xfrm>
          <a:prstGeom prst="rect">
            <a:avLst/>
          </a:prstGeom>
          <a:noFill/>
        </p:spPr>
        <p:txBody>
          <a:bodyPr wrap="none" rtlCol="0">
            <a:spAutoFit/>
          </a:bodyPr>
          <a:lstStyle/>
          <a:p>
            <a:r>
              <a:rPr lang="en-US" dirty="0" err="1" smtClean="0"/>
              <a:t>Guven-Mairov</a:t>
            </a:r>
            <a:r>
              <a:rPr lang="en-US" dirty="0" smtClean="0"/>
              <a:t> et al., 2016</a:t>
            </a:r>
            <a:endParaRPr lang="en-US" dirty="0"/>
          </a:p>
        </p:txBody>
      </p:sp>
    </p:spTree>
    <p:extLst>
      <p:ext uri="{BB962C8B-B14F-4D97-AF65-F5344CB8AC3E}">
        <p14:creationId xmlns:p14="http://schemas.microsoft.com/office/powerpoint/2010/main" val="903742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8080"/>
            <a:ext cx="8735860" cy="679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778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7893"/>
            <a:ext cx="9144000" cy="6215101"/>
          </a:xfrm>
          <a:prstGeom prst="rect">
            <a:avLst/>
          </a:prstGeom>
        </p:spPr>
      </p:pic>
    </p:spTree>
    <p:extLst>
      <p:ext uri="{BB962C8B-B14F-4D97-AF65-F5344CB8AC3E}">
        <p14:creationId xmlns:p14="http://schemas.microsoft.com/office/powerpoint/2010/main" val="344403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05386"/>
            <a:ext cx="7620000" cy="6889642"/>
          </a:xfrm>
          <a:prstGeom prst="rect">
            <a:avLst/>
          </a:prstGeom>
        </p:spPr>
      </p:pic>
    </p:spTree>
    <p:extLst>
      <p:ext uri="{BB962C8B-B14F-4D97-AF65-F5344CB8AC3E}">
        <p14:creationId xmlns:p14="http://schemas.microsoft.com/office/powerpoint/2010/main" val="2138318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0" y="0"/>
            <a:ext cx="5566558" cy="7113588"/>
          </a:xfrm>
          <a:prstGeom prst="rect">
            <a:avLst/>
          </a:prstGeom>
        </p:spPr>
      </p:pic>
    </p:spTree>
    <p:extLst>
      <p:ext uri="{BB962C8B-B14F-4D97-AF65-F5344CB8AC3E}">
        <p14:creationId xmlns:p14="http://schemas.microsoft.com/office/powerpoint/2010/main" val="1418243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16746"/>
            <a:ext cx="9144000" cy="5454252"/>
          </a:xfrm>
          <a:prstGeom prst="rect">
            <a:avLst/>
          </a:prstGeom>
        </p:spPr>
      </p:pic>
      <p:sp>
        <p:nvSpPr>
          <p:cNvPr id="4" name="TextBox 3"/>
          <p:cNvSpPr txBox="1"/>
          <p:nvPr/>
        </p:nvSpPr>
        <p:spPr>
          <a:xfrm>
            <a:off x="3048001" y="237120"/>
            <a:ext cx="2678851" cy="383096"/>
          </a:xfrm>
          <a:prstGeom prst="rect">
            <a:avLst/>
          </a:prstGeom>
          <a:noFill/>
        </p:spPr>
        <p:txBody>
          <a:bodyPr wrap="none" rtlCol="0">
            <a:spAutoFit/>
          </a:bodyPr>
          <a:lstStyle/>
          <a:p>
            <a:r>
              <a:rPr lang="en-US" dirty="0" smtClean="0"/>
              <a:t>Primitive Immune Systems</a:t>
            </a:r>
            <a:endParaRPr lang="en-US" dirty="0"/>
          </a:p>
        </p:txBody>
      </p:sp>
    </p:spTree>
    <p:extLst>
      <p:ext uri="{BB962C8B-B14F-4D97-AF65-F5344CB8AC3E}">
        <p14:creationId xmlns:p14="http://schemas.microsoft.com/office/powerpoint/2010/main" val="1246061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829919"/>
            <a:ext cx="5715000" cy="5453751"/>
          </a:xfrm>
          <a:prstGeom prst="rect">
            <a:avLst/>
          </a:prstGeom>
        </p:spPr>
      </p:pic>
    </p:spTree>
    <p:extLst>
      <p:ext uri="{BB962C8B-B14F-4D97-AF65-F5344CB8AC3E}">
        <p14:creationId xmlns:p14="http://schemas.microsoft.com/office/powerpoint/2010/main" val="3342916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471915"/>
            <a:ext cx="7391399" cy="6641673"/>
          </a:xfrm>
          <a:prstGeom prst="rect">
            <a:avLst/>
          </a:prstGeom>
        </p:spPr>
      </p:pic>
      <p:sp>
        <p:nvSpPr>
          <p:cNvPr id="3" name="TextBox 2"/>
          <p:cNvSpPr txBox="1"/>
          <p:nvPr/>
        </p:nvSpPr>
        <p:spPr>
          <a:xfrm>
            <a:off x="2667001" y="102583"/>
            <a:ext cx="4318362" cy="369332"/>
          </a:xfrm>
          <a:prstGeom prst="rect">
            <a:avLst/>
          </a:prstGeom>
          <a:noFill/>
        </p:spPr>
        <p:txBody>
          <a:bodyPr wrap="none" rtlCol="0">
            <a:spAutoFit/>
          </a:bodyPr>
          <a:lstStyle/>
          <a:p>
            <a:r>
              <a:rPr lang="en-US" b="1" dirty="0" smtClean="0"/>
              <a:t>Bacterial </a:t>
            </a:r>
            <a:r>
              <a:rPr lang="en-US" b="1" dirty="0"/>
              <a:t>e</a:t>
            </a:r>
            <a:r>
              <a:rPr lang="en-US" b="1" dirty="0" smtClean="0"/>
              <a:t>ffector molecules go everywhere</a:t>
            </a:r>
            <a:endParaRPr lang="en-US" b="1" dirty="0"/>
          </a:p>
        </p:txBody>
      </p:sp>
    </p:spTree>
    <p:extLst>
      <p:ext uri="{BB962C8B-B14F-4D97-AF65-F5344CB8AC3E}">
        <p14:creationId xmlns:p14="http://schemas.microsoft.com/office/powerpoint/2010/main" val="2382603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9600" y="517255"/>
            <a:ext cx="7909924" cy="6222690"/>
          </a:xfrm>
          <a:prstGeom prst="rect">
            <a:avLst/>
          </a:prstGeom>
        </p:spPr>
      </p:pic>
      <p:sp>
        <p:nvSpPr>
          <p:cNvPr id="2" name="TextBox 1"/>
          <p:cNvSpPr txBox="1"/>
          <p:nvPr/>
        </p:nvSpPr>
        <p:spPr>
          <a:xfrm>
            <a:off x="2015490" y="38384"/>
            <a:ext cx="5096267" cy="461665"/>
          </a:xfrm>
          <a:prstGeom prst="rect">
            <a:avLst/>
          </a:prstGeom>
          <a:noFill/>
        </p:spPr>
        <p:txBody>
          <a:bodyPr wrap="none" rtlCol="0">
            <a:spAutoFit/>
          </a:bodyPr>
          <a:lstStyle/>
          <a:p>
            <a:r>
              <a:rPr lang="en-US" sz="2400" b="1" dirty="0" smtClean="0"/>
              <a:t>Cytosolic recognition of microbial RNA</a:t>
            </a:r>
            <a:endParaRPr lang="en-US" sz="2400" b="1" dirty="0"/>
          </a:p>
        </p:txBody>
      </p:sp>
      <p:sp>
        <p:nvSpPr>
          <p:cNvPr id="3" name="TextBox 2"/>
          <p:cNvSpPr txBox="1"/>
          <p:nvPr/>
        </p:nvSpPr>
        <p:spPr>
          <a:xfrm>
            <a:off x="4615388" y="6730492"/>
            <a:ext cx="4528612" cy="383096"/>
          </a:xfrm>
          <a:prstGeom prst="rect">
            <a:avLst/>
          </a:prstGeom>
          <a:noFill/>
        </p:spPr>
        <p:txBody>
          <a:bodyPr wrap="none" rtlCol="0">
            <a:spAutoFit/>
          </a:bodyPr>
          <a:lstStyle/>
          <a:p>
            <a:r>
              <a:rPr lang="en-US" dirty="0" err="1" smtClean="0"/>
              <a:t>Varbert</a:t>
            </a:r>
            <a:r>
              <a:rPr lang="en-US" dirty="0" smtClean="0"/>
              <a:t> &amp; Blander 2013, Frontiers in </a:t>
            </a:r>
            <a:r>
              <a:rPr lang="en-US" dirty="0" err="1" smtClean="0"/>
              <a:t>Immunol</a:t>
            </a:r>
            <a:r>
              <a:rPr lang="en-US" dirty="0" smtClean="0"/>
              <a:t>.</a:t>
            </a:r>
            <a:endParaRPr lang="en-US" dirty="0"/>
          </a:p>
        </p:txBody>
      </p:sp>
    </p:spTree>
    <p:extLst>
      <p:ext uri="{BB962C8B-B14F-4D97-AF65-F5344CB8AC3E}">
        <p14:creationId xmlns:p14="http://schemas.microsoft.com/office/powerpoint/2010/main" val="1129638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uloth\2015\11-Nov\03-11-2015\nrmicro_aop\slides_img\nrmicro3537-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44878"/>
            <a:ext cx="5334000" cy="462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33737" y="396824"/>
            <a:ext cx="6434967" cy="369332"/>
          </a:xfrm>
          <a:prstGeom prst="rect">
            <a:avLst/>
          </a:prstGeom>
          <a:noFill/>
        </p:spPr>
        <p:txBody>
          <a:bodyPr wrap="none" rtlCol="0">
            <a:spAutoFit/>
          </a:bodyPr>
          <a:lstStyle/>
          <a:p>
            <a:r>
              <a:rPr lang="en-US" b="1" dirty="0" smtClean="0"/>
              <a:t>p53 and its role in the immune response to various cellular inputs</a:t>
            </a:r>
            <a:endParaRPr lang="en-US" b="1" dirty="0"/>
          </a:p>
        </p:txBody>
      </p:sp>
    </p:spTree>
    <p:extLst>
      <p:ext uri="{BB962C8B-B14F-4D97-AF65-F5344CB8AC3E}">
        <p14:creationId xmlns:p14="http://schemas.microsoft.com/office/powerpoint/2010/main" val="3117412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11-Nov\03-11-2015\nrmicro_aop\slides_img\nrmicro3537-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84995"/>
            <a:ext cx="7315200" cy="52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04501" y="33172"/>
            <a:ext cx="3734997" cy="461665"/>
          </a:xfrm>
          <a:prstGeom prst="rect">
            <a:avLst/>
          </a:prstGeom>
          <a:noFill/>
        </p:spPr>
        <p:txBody>
          <a:bodyPr wrap="none" rtlCol="0">
            <a:spAutoFit/>
          </a:bodyPr>
          <a:lstStyle/>
          <a:p>
            <a:r>
              <a:rPr lang="en-US" sz="2400" b="1" dirty="0" smtClean="0"/>
              <a:t>Strategies to deactivate p53</a:t>
            </a:r>
            <a:endParaRPr lang="en-US" sz="2400" b="1" dirty="0"/>
          </a:p>
        </p:txBody>
      </p:sp>
    </p:spTree>
    <p:extLst>
      <p:ext uri="{BB962C8B-B14F-4D97-AF65-F5344CB8AC3E}">
        <p14:creationId xmlns:p14="http://schemas.microsoft.com/office/powerpoint/2010/main" val="3875587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658666"/>
            <a:ext cx="8001000" cy="4795085"/>
          </a:xfrm>
          <a:prstGeom prst="rect">
            <a:avLst/>
          </a:prstGeom>
        </p:spPr>
      </p:pic>
    </p:spTree>
    <p:extLst>
      <p:ext uri="{BB962C8B-B14F-4D97-AF65-F5344CB8AC3E}">
        <p14:creationId xmlns:p14="http://schemas.microsoft.com/office/powerpoint/2010/main" val="2770820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3794"/>
            <a:ext cx="8229600" cy="1185598"/>
          </a:xfrm>
        </p:spPr>
        <p:txBody>
          <a:bodyPr>
            <a:normAutofit fontScale="90000"/>
          </a:bodyPr>
          <a:lstStyle/>
          <a:p>
            <a:r>
              <a:rPr lang="en-US" dirty="0" smtClean="0"/>
              <a:t>Ok, I got that most pathogens are able to counter-act what is thrown at them ,arms race blah blah</a:t>
            </a:r>
            <a:r>
              <a:rPr lang="is-IS" dirty="0" smtClean="0"/>
              <a:t>…</a:t>
            </a:r>
            <a:r>
              <a:rPr lang="en-US" dirty="0" smtClean="0"/>
              <a:t>.</a:t>
            </a:r>
            <a:br>
              <a:rPr lang="en-US" dirty="0" smtClean="0"/>
            </a:br>
            <a:r>
              <a:rPr lang="en-US" dirty="0"/>
              <a:t/>
            </a:r>
            <a:br>
              <a:rPr lang="en-US" dirty="0"/>
            </a:br>
            <a:r>
              <a:rPr lang="en-US" dirty="0" smtClean="0"/>
              <a:t>Anything REALLY cool that may be even more exciting??</a:t>
            </a:r>
            <a:endParaRPr lang="en-US" dirty="0"/>
          </a:p>
        </p:txBody>
      </p:sp>
    </p:spTree>
    <p:extLst>
      <p:ext uri="{BB962C8B-B14F-4D97-AF65-F5344CB8AC3E}">
        <p14:creationId xmlns:p14="http://schemas.microsoft.com/office/powerpoint/2010/main" val="2618401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7119"/>
            <a:ext cx="8172450" cy="665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0" y="6744256"/>
            <a:ext cx="2068407" cy="369332"/>
          </a:xfrm>
          <a:prstGeom prst="rect">
            <a:avLst/>
          </a:prstGeom>
          <a:noFill/>
        </p:spPr>
        <p:txBody>
          <a:bodyPr wrap="none" rtlCol="0">
            <a:spAutoFit/>
          </a:bodyPr>
          <a:lstStyle/>
          <a:p>
            <a:r>
              <a:rPr lang="en-US" dirty="0" smtClean="0"/>
              <a:t>Chmelar et al., 2016</a:t>
            </a:r>
            <a:endParaRPr lang="en-US" dirty="0"/>
          </a:p>
        </p:txBody>
      </p:sp>
    </p:spTree>
    <p:extLst>
      <p:ext uri="{BB962C8B-B14F-4D97-AF65-F5344CB8AC3E}">
        <p14:creationId xmlns:p14="http://schemas.microsoft.com/office/powerpoint/2010/main" val="954845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frontiersin.org/files/Articles/263021/fcimb-07-00216-HTML/image_m/fcimb-07-00216-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2" y="-5272"/>
            <a:ext cx="9182100" cy="6896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0" y="6744256"/>
            <a:ext cx="2068407" cy="369332"/>
          </a:xfrm>
          <a:prstGeom prst="rect">
            <a:avLst/>
          </a:prstGeom>
          <a:noFill/>
        </p:spPr>
        <p:txBody>
          <a:bodyPr wrap="none" rtlCol="0">
            <a:spAutoFit/>
          </a:bodyPr>
          <a:lstStyle/>
          <a:p>
            <a:r>
              <a:rPr lang="en-US" dirty="0" smtClean="0"/>
              <a:t>Chmelar et al., 2016</a:t>
            </a:r>
            <a:endParaRPr lang="en-US" dirty="0"/>
          </a:p>
        </p:txBody>
      </p:sp>
    </p:spTree>
    <p:extLst>
      <p:ext uri="{BB962C8B-B14F-4D97-AF65-F5344CB8AC3E}">
        <p14:creationId xmlns:p14="http://schemas.microsoft.com/office/powerpoint/2010/main" val="1383191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52400"/>
            <a:ext cx="8991600" cy="6794500"/>
          </a:xfrm>
          <a:prstGeom prst="rect">
            <a:avLst/>
          </a:prstGeom>
        </p:spPr>
      </p:pic>
      <p:sp>
        <p:nvSpPr>
          <p:cNvPr id="3" name="TextBox 2"/>
          <p:cNvSpPr txBox="1"/>
          <p:nvPr/>
        </p:nvSpPr>
        <p:spPr>
          <a:xfrm>
            <a:off x="7239000" y="6604794"/>
            <a:ext cx="1851789" cy="369332"/>
          </a:xfrm>
          <a:prstGeom prst="rect">
            <a:avLst/>
          </a:prstGeom>
          <a:noFill/>
        </p:spPr>
        <p:txBody>
          <a:bodyPr wrap="none" rtlCol="0">
            <a:spAutoFit/>
          </a:bodyPr>
          <a:lstStyle/>
          <a:p>
            <a:r>
              <a:rPr lang="en-US" dirty="0" smtClean="0"/>
              <a:t>Smith &amp; Pal, 2014</a:t>
            </a:r>
            <a:endParaRPr lang="en-US" dirty="0"/>
          </a:p>
        </p:txBody>
      </p:sp>
    </p:spTree>
    <p:extLst>
      <p:ext uri="{BB962C8B-B14F-4D97-AF65-F5344CB8AC3E}">
        <p14:creationId xmlns:p14="http://schemas.microsoft.com/office/powerpoint/2010/main" val="3892275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113081"/>
            <a:ext cx="9144000" cy="5948913"/>
          </a:xfrm>
          <a:prstGeom prst="rect">
            <a:avLst/>
          </a:prstGeom>
        </p:spPr>
      </p:pic>
      <p:sp>
        <p:nvSpPr>
          <p:cNvPr id="3" name="TextBox 2"/>
          <p:cNvSpPr txBox="1"/>
          <p:nvPr/>
        </p:nvSpPr>
        <p:spPr>
          <a:xfrm>
            <a:off x="0" y="86230"/>
            <a:ext cx="8474243" cy="1477328"/>
          </a:xfrm>
          <a:prstGeom prst="rect">
            <a:avLst/>
          </a:prstGeom>
          <a:noFill/>
        </p:spPr>
        <p:txBody>
          <a:bodyPr wrap="none" rtlCol="0">
            <a:spAutoFit/>
          </a:bodyPr>
          <a:lstStyle/>
          <a:p>
            <a:r>
              <a:rPr lang="en-US" dirty="0" smtClean="0"/>
              <a:t>An example of infection by a pathogen and the start of the innate immune response</a:t>
            </a:r>
          </a:p>
          <a:p>
            <a:r>
              <a:rPr lang="en-US" dirty="0"/>
              <a:t>f</a:t>
            </a:r>
            <a:r>
              <a:rPr lang="en-US" dirty="0" smtClean="0"/>
              <a:t>ollowed by activation of the adaptive response, clearing of the infection and the </a:t>
            </a:r>
          </a:p>
          <a:p>
            <a:r>
              <a:rPr lang="en-US" dirty="0" smtClean="0"/>
              <a:t>presence of  memory cells ready to produce antibodies for future responses to infection </a:t>
            </a:r>
          </a:p>
          <a:p>
            <a:r>
              <a:rPr lang="en-US" dirty="0" smtClean="0"/>
              <a:t>by the same pathogen.</a:t>
            </a:r>
          </a:p>
          <a:p>
            <a:endParaRPr lang="en-US" dirty="0"/>
          </a:p>
        </p:txBody>
      </p:sp>
    </p:spTree>
    <p:extLst>
      <p:ext uri="{BB962C8B-B14F-4D97-AF65-F5344CB8AC3E}">
        <p14:creationId xmlns:p14="http://schemas.microsoft.com/office/powerpoint/2010/main" val="12473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508794"/>
            <a:ext cx="7543800" cy="6172200"/>
          </a:xfrm>
          <a:prstGeom prst="rect">
            <a:avLst/>
          </a:prstGeom>
        </p:spPr>
      </p:pic>
      <p:sp>
        <p:nvSpPr>
          <p:cNvPr id="3" name="TextBox 2"/>
          <p:cNvSpPr txBox="1"/>
          <p:nvPr/>
        </p:nvSpPr>
        <p:spPr>
          <a:xfrm>
            <a:off x="2057400" y="20848"/>
            <a:ext cx="5266561" cy="400110"/>
          </a:xfrm>
          <a:prstGeom prst="rect">
            <a:avLst/>
          </a:prstGeom>
          <a:noFill/>
        </p:spPr>
        <p:txBody>
          <a:bodyPr wrap="none" rtlCol="0">
            <a:spAutoFit/>
          </a:bodyPr>
          <a:lstStyle/>
          <a:p>
            <a:r>
              <a:rPr lang="en-US" sz="2000" b="1" dirty="0" smtClean="0"/>
              <a:t>Evasion strategies of </a:t>
            </a:r>
            <a:r>
              <a:rPr lang="en-US" sz="2000" b="1" dirty="0" err="1" smtClean="0"/>
              <a:t>flaviviruses</a:t>
            </a:r>
            <a:r>
              <a:rPr lang="en-US" sz="2000" b="1" dirty="0" smtClean="0"/>
              <a:t> including TBEV</a:t>
            </a:r>
            <a:endParaRPr lang="en-US" sz="2000" b="1" dirty="0"/>
          </a:p>
        </p:txBody>
      </p:sp>
      <p:sp>
        <p:nvSpPr>
          <p:cNvPr id="4" name="TextBox 3"/>
          <p:cNvSpPr txBox="1"/>
          <p:nvPr/>
        </p:nvSpPr>
        <p:spPr>
          <a:xfrm>
            <a:off x="6853824" y="6733099"/>
            <a:ext cx="2286165" cy="369332"/>
          </a:xfrm>
          <a:prstGeom prst="rect">
            <a:avLst/>
          </a:prstGeom>
          <a:noFill/>
        </p:spPr>
        <p:txBody>
          <a:bodyPr wrap="none" rtlCol="0">
            <a:spAutoFit/>
          </a:bodyPr>
          <a:lstStyle/>
          <a:p>
            <a:r>
              <a:rPr lang="en-US" dirty="0" smtClean="0"/>
              <a:t>Ye et al., 2013 Vaccine</a:t>
            </a:r>
            <a:endParaRPr lang="en-US" dirty="0"/>
          </a:p>
        </p:txBody>
      </p:sp>
    </p:spTree>
    <p:extLst>
      <p:ext uri="{BB962C8B-B14F-4D97-AF65-F5344CB8AC3E}">
        <p14:creationId xmlns:p14="http://schemas.microsoft.com/office/powerpoint/2010/main" val="1694182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rge image of 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2594"/>
            <a:ext cx="7848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905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9000" y="596900"/>
            <a:ext cx="7353300" cy="5918200"/>
          </a:xfrm>
          <a:prstGeom prst="rect">
            <a:avLst/>
          </a:prstGeom>
        </p:spPr>
      </p:pic>
      <p:sp>
        <p:nvSpPr>
          <p:cNvPr id="3" name="TextBox 2"/>
          <p:cNvSpPr txBox="1"/>
          <p:nvPr/>
        </p:nvSpPr>
        <p:spPr>
          <a:xfrm>
            <a:off x="2057400" y="127794"/>
            <a:ext cx="6023353" cy="400110"/>
          </a:xfrm>
          <a:prstGeom prst="rect">
            <a:avLst/>
          </a:prstGeom>
          <a:noFill/>
        </p:spPr>
        <p:txBody>
          <a:bodyPr wrap="none" rtlCol="0">
            <a:spAutoFit/>
          </a:bodyPr>
          <a:lstStyle/>
          <a:p>
            <a:r>
              <a:rPr lang="en-US" sz="2000" b="1" dirty="0" smtClean="0"/>
              <a:t>Strategies to interfere with adaptive immune response</a:t>
            </a:r>
            <a:endParaRPr lang="en-US" sz="2000" b="1" dirty="0"/>
          </a:p>
        </p:txBody>
      </p:sp>
      <p:sp>
        <p:nvSpPr>
          <p:cNvPr id="4" name="TextBox 3"/>
          <p:cNvSpPr txBox="1"/>
          <p:nvPr/>
        </p:nvSpPr>
        <p:spPr>
          <a:xfrm>
            <a:off x="6853824" y="6733099"/>
            <a:ext cx="2286165" cy="369332"/>
          </a:xfrm>
          <a:prstGeom prst="rect">
            <a:avLst/>
          </a:prstGeom>
          <a:noFill/>
        </p:spPr>
        <p:txBody>
          <a:bodyPr wrap="none" rtlCol="0">
            <a:spAutoFit/>
          </a:bodyPr>
          <a:lstStyle/>
          <a:p>
            <a:r>
              <a:rPr lang="en-US" dirty="0" smtClean="0"/>
              <a:t>Ye et al., 2013 Vaccine</a:t>
            </a:r>
            <a:endParaRPr lang="en-US" dirty="0"/>
          </a:p>
        </p:txBody>
      </p:sp>
    </p:spTree>
    <p:extLst>
      <p:ext uri="{BB962C8B-B14F-4D97-AF65-F5344CB8AC3E}">
        <p14:creationId xmlns:p14="http://schemas.microsoft.com/office/powerpoint/2010/main" val="783747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5200" y="632319"/>
            <a:ext cx="7200900" cy="5848950"/>
          </a:xfrm>
          <a:prstGeom prst="rect">
            <a:avLst/>
          </a:prstGeom>
        </p:spPr>
      </p:pic>
    </p:spTree>
    <p:extLst>
      <p:ext uri="{BB962C8B-B14F-4D97-AF65-F5344CB8AC3E}">
        <p14:creationId xmlns:p14="http://schemas.microsoft.com/office/powerpoint/2010/main" val="636906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0" y="790399"/>
            <a:ext cx="7112000" cy="5519617"/>
          </a:xfrm>
          <a:prstGeom prst="rect">
            <a:avLst/>
          </a:prstGeom>
        </p:spPr>
      </p:pic>
      <p:sp>
        <p:nvSpPr>
          <p:cNvPr id="2" name="TextBox 1"/>
          <p:cNvSpPr txBox="1"/>
          <p:nvPr/>
        </p:nvSpPr>
        <p:spPr>
          <a:xfrm>
            <a:off x="863126" y="167724"/>
            <a:ext cx="7348230" cy="383096"/>
          </a:xfrm>
          <a:prstGeom prst="rect">
            <a:avLst/>
          </a:prstGeom>
          <a:noFill/>
        </p:spPr>
        <p:txBody>
          <a:bodyPr wrap="none" rtlCol="0">
            <a:spAutoFit/>
          </a:bodyPr>
          <a:lstStyle/>
          <a:p>
            <a:r>
              <a:rPr lang="en-US" b="1" dirty="0" smtClean="0"/>
              <a:t>Common strategies to establish infection in vertebrate host and tick vector </a:t>
            </a:r>
            <a:endParaRPr lang="en-US" b="1" dirty="0"/>
          </a:p>
        </p:txBody>
      </p:sp>
    </p:spTree>
    <p:extLst>
      <p:ext uri="{BB962C8B-B14F-4D97-AF65-F5344CB8AC3E}">
        <p14:creationId xmlns:p14="http://schemas.microsoft.com/office/powerpoint/2010/main" val="1562378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7" descr="nrmicro2714-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357" y="1394194"/>
            <a:ext cx="4552950" cy="4876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7" y="1394194"/>
            <a:ext cx="3774792" cy="4876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840243"/>
            <a:ext cx="4491572" cy="338554"/>
          </a:xfrm>
          <a:prstGeom prst="rect">
            <a:avLst/>
          </a:prstGeom>
          <a:noFill/>
        </p:spPr>
        <p:txBody>
          <a:bodyPr wrap="none" rtlCol="0">
            <a:spAutoFit/>
          </a:bodyPr>
          <a:lstStyle/>
          <a:p>
            <a:r>
              <a:rPr lang="en-US" sz="1600" b="1" dirty="0" smtClean="0"/>
              <a:t>Segmented genome of </a:t>
            </a:r>
            <a:r>
              <a:rPr lang="en-US" sz="1600" b="1" i="1" dirty="0" smtClean="0"/>
              <a:t>B. burgdorferi </a:t>
            </a:r>
            <a:r>
              <a:rPr lang="en-US" sz="1600" b="1" i="1" dirty="0" err="1" smtClean="0"/>
              <a:t>sensu</a:t>
            </a:r>
            <a:r>
              <a:rPr lang="en-US" sz="1600" b="1" i="1" dirty="0" smtClean="0"/>
              <a:t> </a:t>
            </a:r>
            <a:r>
              <a:rPr lang="en-US" sz="1600" b="1" i="1" dirty="0" err="1" smtClean="0"/>
              <a:t>stricto</a:t>
            </a:r>
            <a:endParaRPr lang="en-US" sz="1600" b="1" i="1" dirty="0"/>
          </a:p>
        </p:txBody>
      </p:sp>
      <p:sp>
        <p:nvSpPr>
          <p:cNvPr id="3" name="TextBox 2"/>
          <p:cNvSpPr txBox="1"/>
          <p:nvPr/>
        </p:nvSpPr>
        <p:spPr>
          <a:xfrm>
            <a:off x="293088" y="6764700"/>
            <a:ext cx="1608133" cy="319247"/>
          </a:xfrm>
          <a:prstGeom prst="rect">
            <a:avLst/>
          </a:prstGeom>
          <a:noFill/>
        </p:spPr>
        <p:txBody>
          <a:bodyPr wrap="none" rtlCol="0">
            <a:spAutoFit/>
          </a:bodyPr>
          <a:lstStyle/>
          <a:p>
            <a:r>
              <a:rPr lang="en-US" sz="1400" dirty="0" smtClean="0"/>
              <a:t>Stewart et al., 2003</a:t>
            </a:r>
            <a:endParaRPr lang="en-US" sz="1400" dirty="0"/>
          </a:p>
        </p:txBody>
      </p:sp>
      <p:sp>
        <p:nvSpPr>
          <p:cNvPr id="7" name="TextBox 6"/>
          <p:cNvSpPr txBox="1"/>
          <p:nvPr/>
        </p:nvSpPr>
        <p:spPr>
          <a:xfrm>
            <a:off x="4831775" y="808318"/>
            <a:ext cx="3584764" cy="351171"/>
          </a:xfrm>
          <a:prstGeom prst="rect">
            <a:avLst/>
          </a:prstGeom>
          <a:noFill/>
        </p:spPr>
        <p:txBody>
          <a:bodyPr wrap="none" rtlCol="0">
            <a:spAutoFit/>
          </a:bodyPr>
          <a:lstStyle/>
          <a:p>
            <a:r>
              <a:rPr lang="en-US" sz="1600" b="1" dirty="0" smtClean="0"/>
              <a:t>Maintenance of </a:t>
            </a:r>
            <a:r>
              <a:rPr lang="en-US" sz="1600" b="1" i="1" dirty="0" smtClean="0"/>
              <a:t>B. </a:t>
            </a:r>
            <a:r>
              <a:rPr lang="en-US" sz="1600" b="1" i="1" dirty="0" err="1" smtClean="0"/>
              <a:t>burgdorferi</a:t>
            </a:r>
            <a:r>
              <a:rPr lang="en-US" sz="1600" b="1" i="1" dirty="0" smtClean="0"/>
              <a:t> </a:t>
            </a:r>
            <a:r>
              <a:rPr lang="en-US" sz="1600" b="1" dirty="0" smtClean="0"/>
              <a:t>in nature</a:t>
            </a:r>
            <a:endParaRPr lang="en-US" sz="1600" b="1" dirty="0"/>
          </a:p>
        </p:txBody>
      </p:sp>
    </p:spTree>
    <p:extLst>
      <p:ext uri="{BB962C8B-B14F-4D97-AF65-F5344CB8AC3E}">
        <p14:creationId xmlns:p14="http://schemas.microsoft.com/office/powerpoint/2010/main" val="1199311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frontiersin.org/files/Articles/118432/fcimb-04-00175-HTML/image_m/fcimb-04-00175-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6394"/>
            <a:ext cx="80962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0" y="6528594"/>
            <a:ext cx="2916784" cy="369332"/>
          </a:xfrm>
          <a:prstGeom prst="rect">
            <a:avLst/>
          </a:prstGeom>
          <a:noFill/>
        </p:spPr>
        <p:txBody>
          <a:bodyPr wrap="none" rtlCol="0">
            <a:spAutoFit/>
          </a:bodyPr>
          <a:lstStyle/>
          <a:p>
            <a:r>
              <a:rPr lang="en-US" dirty="0" err="1" smtClean="0"/>
              <a:t>Petnici-Ociejwa</a:t>
            </a:r>
            <a:r>
              <a:rPr lang="en-US" dirty="0" smtClean="0"/>
              <a:t> &amp; Kern, 2014</a:t>
            </a:r>
            <a:endParaRPr lang="en-US" dirty="0"/>
          </a:p>
        </p:txBody>
      </p:sp>
    </p:spTree>
    <p:extLst>
      <p:ext uri="{BB962C8B-B14F-4D97-AF65-F5344CB8AC3E}">
        <p14:creationId xmlns:p14="http://schemas.microsoft.com/office/powerpoint/2010/main" val="1840090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frontiersin.org/files/Articles/89771/fcimb-04-00055-HTML/image_m/fcimb-04-00055-g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6394"/>
            <a:ext cx="8105775"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808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658666"/>
            <a:ext cx="7924800" cy="5946128"/>
          </a:xfrm>
          <a:prstGeom prst="rect">
            <a:avLst/>
          </a:prstGeom>
        </p:spPr>
      </p:pic>
      <p:sp>
        <p:nvSpPr>
          <p:cNvPr id="4" name="TextBox 3"/>
          <p:cNvSpPr txBox="1"/>
          <p:nvPr/>
        </p:nvSpPr>
        <p:spPr>
          <a:xfrm>
            <a:off x="381000" y="127794"/>
            <a:ext cx="8252029" cy="400110"/>
          </a:xfrm>
          <a:prstGeom prst="rect">
            <a:avLst/>
          </a:prstGeom>
          <a:noFill/>
        </p:spPr>
        <p:txBody>
          <a:bodyPr wrap="none" rtlCol="0">
            <a:spAutoFit/>
          </a:bodyPr>
          <a:lstStyle/>
          <a:p>
            <a:r>
              <a:rPr lang="en-US" sz="2000" b="1" dirty="0"/>
              <a:t>Complement activation pathways leading to the common terminal pathway</a:t>
            </a:r>
          </a:p>
        </p:txBody>
      </p:sp>
    </p:spTree>
    <p:extLst>
      <p:ext uri="{BB962C8B-B14F-4D97-AF65-F5344CB8AC3E}">
        <p14:creationId xmlns:p14="http://schemas.microsoft.com/office/powerpoint/2010/main" val="2926971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658665"/>
            <a:ext cx="7772400" cy="6327129"/>
          </a:xfrm>
          <a:prstGeom prst="rect">
            <a:avLst/>
          </a:prstGeom>
        </p:spPr>
      </p:pic>
      <p:sp>
        <p:nvSpPr>
          <p:cNvPr id="2" name="TextBox 1"/>
          <p:cNvSpPr txBox="1"/>
          <p:nvPr/>
        </p:nvSpPr>
        <p:spPr>
          <a:xfrm>
            <a:off x="533400" y="34216"/>
            <a:ext cx="8130501" cy="461665"/>
          </a:xfrm>
          <a:prstGeom prst="rect">
            <a:avLst/>
          </a:prstGeom>
          <a:noFill/>
        </p:spPr>
        <p:txBody>
          <a:bodyPr wrap="none" rtlCol="0">
            <a:spAutoFit/>
          </a:bodyPr>
          <a:lstStyle/>
          <a:p>
            <a:r>
              <a:rPr lang="en-US" sz="2400" b="1" dirty="0"/>
              <a:t>Compounds in tick saliva impair DC functions on various levels</a:t>
            </a:r>
          </a:p>
        </p:txBody>
      </p:sp>
    </p:spTree>
    <p:extLst>
      <p:ext uri="{BB962C8B-B14F-4D97-AF65-F5344CB8AC3E}">
        <p14:creationId xmlns:p14="http://schemas.microsoft.com/office/powerpoint/2010/main" val="1746988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162" y="1554721"/>
            <a:ext cx="7230839" cy="545041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46421914"/>
              </p:ext>
            </p:extLst>
          </p:nvPr>
        </p:nvGraphicFramePr>
        <p:xfrm>
          <a:off x="86458" y="1568079"/>
          <a:ext cx="1742343" cy="5398459"/>
        </p:xfrm>
        <a:graphic>
          <a:graphicData uri="http://schemas.openxmlformats.org/drawingml/2006/table">
            <a:tbl>
              <a:tblPr/>
              <a:tblGrid>
                <a:gridCol w="1742343"/>
              </a:tblGrid>
              <a:tr h="5398459">
                <a:tc>
                  <a:txBody>
                    <a:bodyPr/>
                    <a:lstStyle/>
                    <a:p>
                      <a:endParaRPr lang="en-IN" sz="1900" dirty="0" smtClean="0">
                        <a:solidFill>
                          <a:schemeClr val="tx1"/>
                        </a:solidFill>
                      </a:endParaRPr>
                    </a:p>
                    <a:p>
                      <a:r>
                        <a:rPr lang="en-IN" sz="1900" dirty="0" smtClean="0">
                          <a:solidFill>
                            <a:schemeClr val="tx1"/>
                          </a:solidFill>
                        </a:rPr>
                        <a:t>COMPONENTS</a:t>
                      </a:r>
                    </a:p>
                    <a:p>
                      <a:endParaRPr lang="en-IN" sz="1900" dirty="0" smtClean="0">
                        <a:solidFill>
                          <a:schemeClr val="tx1"/>
                        </a:solidFill>
                      </a:endParaRPr>
                    </a:p>
                    <a:p>
                      <a:endParaRPr lang="en-IN" sz="1900" dirty="0" smtClean="0">
                        <a:solidFill>
                          <a:schemeClr val="tx1"/>
                        </a:solidFill>
                      </a:endParaRPr>
                    </a:p>
                    <a:p>
                      <a:endParaRPr lang="en-IN" sz="1900" dirty="0" smtClean="0">
                        <a:solidFill>
                          <a:schemeClr val="tx1"/>
                        </a:solidFill>
                      </a:endParaRPr>
                    </a:p>
                    <a:p>
                      <a:r>
                        <a:rPr lang="en-IN" sz="1900" dirty="0" smtClean="0">
                          <a:solidFill>
                            <a:schemeClr val="tx1"/>
                          </a:solidFill>
                        </a:rPr>
                        <a:t>ACTIVITY</a:t>
                      </a:r>
                    </a:p>
                    <a:p>
                      <a:endParaRPr lang="en-IN" sz="1900" dirty="0" smtClean="0">
                        <a:solidFill>
                          <a:schemeClr val="tx1"/>
                        </a:solidFill>
                      </a:endParaRPr>
                    </a:p>
                    <a:p>
                      <a:r>
                        <a:rPr lang="en-IN" sz="1900" dirty="0" smtClean="0">
                          <a:solidFill>
                            <a:schemeClr val="tx1"/>
                          </a:solidFill>
                        </a:rPr>
                        <a:t>RESPONSE AND POTENCY</a:t>
                      </a:r>
                    </a:p>
                    <a:p>
                      <a:endParaRPr lang="en-IN" sz="1900" dirty="0" smtClean="0">
                        <a:solidFill>
                          <a:schemeClr val="tx1"/>
                        </a:solidFill>
                      </a:endParaRPr>
                    </a:p>
                    <a:p>
                      <a:r>
                        <a:rPr lang="en-IN" sz="1900" dirty="0" smtClean="0">
                          <a:solidFill>
                            <a:schemeClr val="tx1"/>
                          </a:solidFill>
                        </a:rPr>
                        <a:t>SPECIFICITY </a:t>
                      </a:r>
                    </a:p>
                    <a:p>
                      <a:endParaRPr lang="en-IN" sz="1900" dirty="0" smtClean="0">
                        <a:solidFill>
                          <a:schemeClr val="tx1"/>
                        </a:solidFill>
                      </a:endParaRPr>
                    </a:p>
                    <a:p>
                      <a:endParaRPr lang="en-IN" sz="1900" dirty="0" smtClean="0">
                        <a:solidFill>
                          <a:schemeClr val="tx1"/>
                        </a:solidFill>
                      </a:endParaRPr>
                    </a:p>
                    <a:p>
                      <a:r>
                        <a:rPr lang="en-IN" sz="1900" dirty="0" smtClean="0">
                          <a:solidFill>
                            <a:schemeClr val="tx1"/>
                          </a:solidFill>
                        </a:rPr>
                        <a:t>COURSE</a:t>
                      </a:r>
                    </a:p>
                    <a:p>
                      <a:endParaRPr lang="en-IN" sz="1900" dirty="0" smtClean="0">
                        <a:solidFill>
                          <a:schemeClr val="tx1"/>
                        </a:solidFill>
                      </a:endParaRPr>
                    </a:p>
                    <a:p>
                      <a:endParaRPr lang="en-IN" sz="1900" dirty="0" smtClean="0">
                        <a:solidFill>
                          <a:schemeClr val="tx1"/>
                        </a:solidFill>
                      </a:endParaRPr>
                    </a:p>
                    <a:p>
                      <a:r>
                        <a:rPr lang="en-IN" sz="1900" dirty="0" smtClean="0">
                          <a:solidFill>
                            <a:schemeClr val="tx1"/>
                          </a:solidFill>
                        </a:rPr>
                        <a:t>MEMORY</a:t>
                      </a:r>
                      <a:endParaRPr lang="en-IN" sz="1900" dirty="0">
                        <a:solidFill>
                          <a:schemeClr val="tx1"/>
                        </a:solidFill>
                      </a:endParaRPr>
                    </a:p>
                  </a:txBody>
                  <a:tcPr marT="47424" marB="4742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21216944"/>
              </p:ext>
            </p:extLst>
          </p:nvPr>
        </p:nvGraphicFramePr>
        <p:xfrm>
          <a:off x="1828801" y="1569563"/>
          <a:ext cx="7086600" cy="5396976"/>
        </p:xfrm>
        <a:graphic>
          <a:graphicData uri="http://schemas.openxmlformats.org/drawingml/2006/table">
            <a:tbl>
              <a:tblPr/>
              <a:tblGrid>
                <a:gridCol w="7086600"/>
              </a:tblGrid>
              <a:tr h="5396976">
                <a:tc>
                  <a:txBody>
                    <a:bodyPr/>
                    <a:lstStyle/>
                    <a:p>
                      <a:endParaRPr lang="en-IN" sz="1900" dirty="0"/>
                    </a:p>
                  </a:txBody>
                  <a:tcPr marT="47424" marB="4742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5" name="TextBox 4"/>
          <p:cNvSpPr txBox="1"/>
          <p:nvPr/>
        </p:nvSpPr>
        <p:spPr>
          <a:xfrm>
            <a:off x="2286000" y="790399"/>
            <a:ext cx="5716758" cy="383096"/>
          </a:xfrm>
          <a:prstGeom prst="rect">
            <a:avLst/>
          </a:prstGeom>
          <a:noFill/>
        </p:spPr>
        <p:txBody>
          <a:bodyPr wrap="none" rtlCol="0">
            <a:spAutoFit/>
          </a:bodyPr>
          <a:lstStyle/>
          <a:p>
            <a:r>
              <a:rPr lang="en-US" dirty="0" smtClean="0"/>
              <a:t>Innate Immunity                                       Adaptive Immunity</a:t>
            </a:r>
            <a:endParaRPr lang="en-US" dirty="0"/>
          </a:p>
        </p:txBody>
      </p:sp>
    </p:spTree>
    <p:extLst>
      <p:ext uri="{BB962C8B-B14F-4D97-AF65-F5344CB8AC3E}">
        <p14:creationId xmlns:p14="http://schemas.microsoft.com/office/powerpoint/2010/main" val="394380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658666"/>
            <a:ext cx="7848600" cy="5901643"/>
          </a:xfrm>
          <a:prstGeom prst="rect">
            <a:avLst/>
          </a:prstGeom>
        </p:spPr>
      </p:pic>
      <p:sp>
        <p:nvSpPr>
          <p:cNvPr id="3" name="TextBox 2"/>
          <p:cNvSpPr txBox="1"/>
          <p:nvPr/>
        </p:nvSpPr>
        <p:spPr>
          <a:xfrm>
            <a:off x="533400" y="127794"/>
            <a:ext cx="8110389" cy="400110"/>
          </a:xfrm>
          <a:prstGeom prst="rect">
            <a:avLst/>
          </a:prstGeom>
          <a:noFill/>
        </p:spPr>
        <p:txBody>
          <a:bodyPr wrap="none" rtlCol="0">
            <a:spAutoFit/>
          </a:bodyPr>
          <a:lstStyle/>
          <a:p>
            <a:r>
              <a:rPr lang="en-US" sz="2000" b="1" dirty="0"/>
              <a:t>Molecular mechanisms that contribute to complement evasion by Borrelia</a:t>
            </a:r>
          </a:p>
        </p:txBody>
      </p:sp>
    </p:spTree>
    <p:extLst>
      <p:ext uri="{BB962C8B-B14F-4D97-AF65-F5344CB8AC3E}">
        <p14:creationId xmlns:p14="http://schemas.microsoft.com/office/powerpoint/2010/main" val="1357793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6074" y="563154"/>
            <a:ext cx="7024253" cy="6162420"/>
          </a:xfrm>
          <a:prstGeom prst="rect">
            <a:avLst/>
          </a:prstGeom>
        </p:spPr>
      </p:pic>
      <p:sp>
        <p:nvSpPr>
          <p:cNvPr id="7" name="TextBox 6"/>
          <p:cNvSpPr txBox="1"/>
          <p:nvPr/>
        </p:nvSpPr>
        <p:spPr>
          <a:xfrm>
            <a:off x="1302934" y="57450"/>
            <a:ext cx="5955927" cy="383096"/>
          </a:xfrm>
          <a:prstGeom prst="rect">
            <a:avLst/>
          </a:prstGeom>
          <a:noFill/>
        </p:spPr>
        <p:txBody>
          <a:bodyPr wrap="none" rtlCol="0">
            <a:spAutoFit/>
          </a:bodyPr>
          <a:lstStyle/>
          <a:p>
            <a:r>
              <a:rPr lang="en-US" b="1" dirty="0"/>
              <a:t>Complement evasion strategies of </a:t>
            </a:r>
            <a:r>
              <a:rPr lang="en-US" b="1" dirty="0" smtClean="0"/>
              <a:t>Lyme Disease </a:t>
            </a:r>
            <a:r>
              <a:rPr lang="en-US" b="1" dirty="0"/>
              <a:t>spirochetes</a:t>
            </a:r>
            <a:endParaRPr lang="en-US" dirty="0"/>
          </a:p>
        </p:txBody>
      </p:sp>
      <p:sp>
        <p:nvSpPr>
          <p:cNvPr id="2" name="TextBox 1"/>
          <p:cNvSpPr txBox="1"/>
          <p:nvPr/>
        </p:nvSpPr>
        <p:spPr>
          <a:xfrm>
            <a:off x="5895355" y="6730492"/>
            <a:ext cx="3301545" cy="383096"/>
          </a:xfrm>
          <a:prstGeom prst="rect">
            <a:avLst/>
          </a:prstGeom>
          <a:noFill/>
        </p:spPr>
        <p:txBody>
          <a:bodyPr wrap="none" rtlCol="0">
            <a:spAutoFit/>
          </a:bodyPr>
          <a:lstStyle/>
          <a:p>
            <a:r>
              <a:rPr lang="en-US" dirty="0" err="1" smtClean="0"/>
              <a:t>Kraiczy</a:t>
            </a:r>
            <a:r>
              <a:rPr lang="en-US" dirty="0" smtClean="0"/>
              <a:t>  2016 Frontiers </a:t>
            </a:r>
            <a:r>
              <a:rPr lang="en-US" dirty="0" err="1" smtClean="0"/>
              <a:t>Immunol</a:t>
            </a:r>
            <a:r>
              <a:rPr lang="en-US" dirty="0" smtClean="0"/>
              <a:t>. </a:t>
            </a:r>
            <a:endParaRPr lang="en-US" dirty="0"/>
          </a:p>
        </p:txBody>
      </p:sp>
    </p:spTree>
    <p:extLst>
      <p:ext uri="{BB962C8B-B14F-4D97-AF65-F5344CB8AC3E}">
        <p14:creationId xmlns:p14="http://schemas.microsoft.com/office/powerpoint/2010/main" val="4153677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101" y="0"/>
            <a:ext cx="3464879" cy="7113588"/>
          </a:xfrm>
          <a:prstGeom prst="rect">
            <a:avLst/>
          </a:prstGeom>
        </p:spPr>
      </p:pic>
    </p:spTree>
    <p:extLst>
      <p:ext uri="{BB962C8B-B14F-4D97-AF65-F5344CB8AC3E}">
        <p14:creationId xmlns:p14="http://schemas.microsoft.com/office/powerpoint/2010/main" val="3239100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2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612559"/>
            <a:ext cx="8362949" cy="58687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6659109"/>
            <a:ext cx="2279342" cy="383096"/>
          </a:xfrm>
          <a:prstGeom prst="rect">
            <a:avLst/>
          </a:prstGeom>
          <a:noFill/>
        </p:spPr>
        <p:txBody>
          <a:bodyPr wrap="none" rtlCol="0">
            <a:spAutoFit/>
          </a:bodyPr>
          <a:lstStyle/>
          <a:p>
            <a:r>
              <a:rPr lang="en-US" dirty="0" smtClean="0"/>
              <a:t>Rosa (2005) Nat. Med.</a:t>
            </a:r>
            <a:endParaRPr lang="en-US" dirty="0"/>
          </a:p>
        </p:txBody>
      </p:sp>
    </p:spTree>
    <p:extLst>
      <p:ext uri="{BB962C8B-B14F-4D97-AF65-F5344CB8AC3E}">
        <p14:creationId xmlns:p14="http://schemas.microsoft.com/office/powerpoint/2010/main" val="408981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4" y="790399"/>
            <a:ext cx="7966364" cy="5625779"/>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55718"/>
            <a:ext cx="8509000" cy="319247"/>
          </a:xfrm>
          <a:noFill/>
          <a:ln/>
        </p:spPr>
        <p:txBody>
          <a:bodyPr>
            <a:spAutoFit/>
          </a:bodyPr>
          <a:lstStyle/>
          <a:p>
            <a:pPr marL="0" indent="0" algn="ctr">
              <a:spcBef>
                <a:spcPct val="0"/>
              </a:spcBef>
              <a:buNone/>
            </a:pPr>
            <a:r>
              <a:rPr lang="en-US" sz="1400" b="1" dirty="0">
                <a:solidFill>
                  <a:schemeClr val="tx2"/>
                </a:solidFill>
              </a:rPr>
              <a:t>Diagram Showing How an Anti-Salp15 Vaccine Could Prevent Transmission of B. burgdorferi</a:t>
            </a:r>
          </a:p>
        </p:txBody>
      </p:sp>
      <p:sp>
        <p:nvSpPr>
          <p:cNvPr id="4100" name="Text Box 4"/>
          <p:cNvSpPr txBox="1">
            <a:spLocks noChangeArrowheads="1"/>
          </p:cNvSpPr>
          <p:nvPr/>
        </p:nvSpPr>
        <p:spPr bwMode="auto">
          <a:xfrm>
            <a:off x="5264728" y="6695142"/>
            <a:ext cx="3532909" cy="26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058" tIns="41029" rIns="82058" bIns="41029">
            <a:spAutoFit/>
          </a:bodyPr>
          <a:lstStyle/>
          <a:p>
            <a:pPr eaLnBrk="1" hangingPunct="1"/>
            <a:r>
              <a:rPr lang="en-US" sz="1100" dirty="0" err="1"/>
              <a:t>Hovius</a:t>
            </a:r>
            <a:r>
              <a:rPr lang="en-US" sz="1100" dirty="0"/>
              <a:t> JWR, Levi M, </a:t>
            </a:r>
            <a:r>
              <a:rPr lang="en-US" sz="1100" dirty="0" err="1"/>
              <a:t>Fikrig</a:t>
            </a:r>
            <a:r>
              <a:rPr lang="en-US" sz="1100" dirty="0"/>
              <a:t> E (2008) PLOS Medicine</a:t>
            </a:r>
          </a:p>
        </p:txBody>
      </p:sp>
    </p:spTree>
    <p:extLst>
      <p:ext uri="{BB962C8B-B14F-4D97-AF65-F5344CB8AC3E}">
        <p14:creationId xmlns:p14="http://schemas.microsoft.com/office/powerpoint/2010/main" val="373324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0" y="1119732"/>
            <a:ext cx="6502400" cy="4874125"/>
          </a:xfrm>
          <a:prstGeom prst="rect">
            <a:avLst/>
          </a:prstGeom>
        </p:spPr>
      </p:pic>
      <p:sp>
        <p:nvSpPr>
          <p:cNvPr id="5" name="TextBox 4"/>
          <p:cNvSpPr txBox="1"/>
          <p:nvPr/>
        </p:nvSpPr>
        <p:spPr>
          <a:xfrm>
            <a:off x="6485382" y="6596944"/>
            <a:ext cx="2291589" cy="383096"/>
          </a:xfrm>
          <a:prstGeom prst="rect">
            <a:avLst/>
          </a:prstGeom>
          <a:noFill/>
        </p:spPr>
        <p:txBody>
          <a:bodyPr wrap="none" rtlCol="0">
            <a:spAutoFit/>
          </a:bodyPr>
          <a:lstStyle/>
          <a:p>
            <a:r>
              <a:rPr lang="en-US" dirty="0" err="1" smtClean="0"/>
              <a:t>Hovius</a:t>
            </a:r>
            <a:r>
              <a:rPr lang="en-US" dirty="0" smtClean="0"/>
              <a:t>, JWR,  2009 JID</a:t>
            </a:r>
            <a:endParaRPr lang="en-US" dirty="0"/>
          </a:p>
        </p:txBody>
      </p:sp>
      <p:sp>
        <p:nvSpPr>
          <p:cNvPr id="6" name="TextBox 5"/>
          <p:cNvSpPr txBox="1"/>
          <p:nvPr/>
        </p:nvSpPr>
        <p:spPr>
          <a:xfrm>
            <a:off x="1960614" y="271043"/>
            <a:ext cx="5464619" cy="383096"/>
          </a:xfrm>
          <a:prstGeom prst="rect">
            <a:avLst/>
          </a:prstGeom>
          <a:noFill/>
        </p:spPr>
        <p:txBody>
          <a:bodyPr wrap="none" rtlCol="0">
            <a:spAutoFit/>
          </a:bodyPr>
          <a:lstStyle/>
          <a:p>
            <a:r>
              <a:rPr lang="en-US" dirty="0"/>
              <a:t>Inhibition of skin innate immune responses by tick saliva</a:t>
            </a:r>
          </a:p>
        </p:txBody>
      </p:sp>
    </p:spTree>
    <p:extLst>
      <p:ext uri="{BB962C8B-B14F-4D97-AF65-F5344CB8AC3E}">
        <p14:creationId xmlns:p14="http://schemas.microsoft.com/office/powerpoint/2010/main" val="113926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632319"/>
            <a:ext cx="9144000" cy="4347193"/>
          </a:xfrm>
          <a:prstGeom prst="rect">
            <a:avLst/>
          </a:prstGeom>
        </p:spPr>
      </p:pic>
    </p:spTree>
    <p:extLst>
      <p:ext uri="{BB962C8B-B14F-4D97-AF65-F5344CB8AC3E}">
        <p14:creationId xmlns:p14="http://schemas.microsoft.com/office/powerpoint/2010/main" val="3454659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00" y="79040"/>
            <a:ext cx="9017000" cy="6955508"/>
          </a:xfrm>
          <a:prstGeom prst="rect">
            <a:avLst/>
          </a:prstGeom>
        </p:spPr>
      </p:pic>
    </p:spTree>
    <p:extLst>
      <p:ext uri="{BB962C8B-B14F-4D97-AF65-F5344CB8AC3E}">
        <p14:creationId xmlns:p14="http://schemas.microsoft.com/office/powerpoint/2010/main" val="433615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frontiersin.org/files/Articles/56651/fcimb-03-00026-HTML/image_m/fcimb-03-00026-t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07" y="4584313"/>
            <a:ext cx="8420100" cy="1906837"/>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http://www.frontiersin.org/files/Articles/56651/fcimb-03-00026-HTML/image_m/fcimb-03-00026-g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6160"/>
            <a:ext cx="5429250" cy="398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32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frontiersin.org/files/Articles/56651/fcimb-03-00026-HTML/image_m/fcimb-03-00026-t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57655"/>
            <a:ext cx="8410575" cy="642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20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532344435"/>
              </p:ext>
            </p:extLst>
          </p:nvPr>
        </p:nvGraphicFramePr>
        <p:xfrm>
          <a:off x="457200" y="395199"/>
          <a:ext cx="8077200" cy="6086070"/>
        </p:xfrm>
        <a:graphic>
          <a:graphicData uri="http://schemas.openxmlformats.org/presentationml/2006/ole">
            <mc:AlternateContent xmlns:mc="http://schemas.openxmlformats.org/markup-compatibility/2006">
              <mc:Choice xmlns:v="urn:schemas-microsoft-com:vml" Requires="v">
                <p:oleObj spid="_x0000_s3111" name="Document" r:id="rId5" imgW="5270500" imgH="3632200" progId="Word.Document.12">
                  <p:embed/>
                </p:oleObj>
              </mc:Choice>
              <mc:Fallback>
                <p:oleObj name="Document" r:id="rId5" imgW="5270500" imgH="3632200" progId="Word.Document.12">
                  <p:embed/>
                  <p:pic>
                    <p:nvPicPr>
                      <p:cNvPr id="0" name=""/>
                      <p:cNvPicPr/>
                      <p:nvPr/>
                    </p:nvPicPr>
                    <p:blipFill>
                      <a:blip r:embed="rId6"/>
                      <a:stretch>
                        <a:fillRect/>
                      </a:stretch>
                    </p:blipFill>
                    <p:spPr>
                      <a:xfrm>
                        <a:off x="457200" y="395199"/>
                        <a:ext cx="8077200" cy="6086070"/>
                      </a:xfrm>
                      <a:prstGeom prst="rect">
                        <a:avLst/>
                      </a:prstGeom>
                    </p:spPr>
                  </p:pic>
                </p:oleObj>
              </mc:Fallback>
            </mc:AlternateContent>
          </a:graphicData>
        </a:graphic>
      </p:graphicFrame>
    </p:spTree>
    <p:extLst>
      <p:ext uri="{BB962C8B-B14F-4D97-AF65-F5344CB8AC3E}">
        <p14:creationId xmlns:p14="http://schemas.microsoft.com/office/powerpoint/2010/main" val="994967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rs.els-cdn.com/content/image/1-s2.0-S1931312813004344-fx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3994"/>
            <a:ext cx="8619154" cy="59713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200" y="6719650"/>
            <a:ext cx="2416046" cy="369332"/>
          </a:xfrm>
          <a:prstGeom prst="rect">
            <a:avLst/>
          </a:prstGeom>
          <a:noFill/>
        </p:spPr>
        <p:txBody>
          <a:bodyPr wrap="none" rtlCol="0">
            <a:spAutoFit/>
          </a:bodyPr>
          <a:lstStyle/>
          <a:p>
            <a:r>
              <a:rPr lang="en-US" dirty="0" err="1" smtClean="0"/>
              <a:t>Narasimhan</a:t>
            </a:r>
            <a:r>
              <a:rPr lang="en-US" dirty="0" smtClean="0"/>
              <a:t> et al., 2014</a:t>
            </a:r>
            <a:endParaRPr lang="en-US" dirty="0"/>
          </a:p>
        </p:txBody>
      </p:sp>
    </p:spTree>
    <p:extLst>
      <p:ext uri="{BB962C8B-B14F-4D97-AF65-F5344CB8AC3E}">
        <p14:creationId xmlns:p14="http://schemas.microsoft.com/office/powerpoint/2010/main" val="3103809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859558"/>
            <a:ext cx="8810625" cy="2515196"/>
          </a:xfrm>
          <a:prstGeom prst="rect">
            <a:avLst/>
          </a:prstGeom>
        </p:spPr>
      </p:pic>
    </p:spTree>
    <p:extLst>
      <p:ext uri="{BB962C8B-B14F-4D97-AF65-F5344CB8AC3E}">
        <p14:creationId xmlns:p14="http://schemas.microsoft.com/office/powerpoint/2010/main" val="1095098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675336"/>
            <a:ext cx="6858000" cy="5690966"/>
          </a:xfrm>
          <a:prstGeom prst="rect">
            <a:avLst/>
          </a:prstGeom>
        </p:spPr>
      </p:pic>
      <p:sp>
        <p:nvSpPr>
          <p:cNvPr id="2" name="TextBox 1"/>
          <p:cNvSpPr txBox="1"/>
          <p:nvPr/>
        </p:nvSpPr>
        <p:spPr>
          <a:xfrm>
            <a:off x="2621274" y="196466"/>
            <a:ext cx="3982565" cy="478871"/>
          </a:xfrm>
          <a:prstGeom prst="rect">
            <a:avLst/>
          </a:prstGeom>
          <a:noFill/>
        </p:spPr>
        <p:txBody>
          <a:bodyPr wrap="none" rtlCol="0">
            <a:spAutoFit/>
          </a:bodyPr>
          <a:lstStyle/>
          <a:p>
            <a:r>
              <a:rPr lang="en-US" sz="2400" b="1" dirty="0" smtClean="0"/>
              <a:t>Interspecies signaling cascade</a:t>
            </a:r>
            <a:endParaRPr lang="en-US" sz="2400" b="1" dirty="0"/>
          </a:p>
        </p:txBody>
      </p:sp>
      <p:sp>
        <p:nvSpPr>
          <p:cNvPr id="3" name="TextBox 2"/>
          <p:cNvSpPr txBox="1"/>
          <p:nvPr/>
        </p:nvSpPr>
        <p:spPr>
          <a:xfrm>
            <a:off x="5278583" y="6605881"/>
            <a:ext cx="3750257" cy="383096"/>
          </a:xfrm>
          <a:prstGeom prst="rect">
            <a:avLst/>
          </a:prstGeom>
          <a:noFill/>
        </p:spPr>
        <p:txBody>
          <a:bodyPr wrap="none" rtlCol="0">
            <a:spAutoFit/>
          </a:bodyPr>
          <a:lstStyle/>
          <a:p>
            <a:r>
              <a:rPr lang="en-US" dirty="0" smtClean="0"/>
              <a:t>Smith et al., 2016 Cell Host &amp; Microbe</a:t>
            </a:r>
            <a:endParaRPr lang="en-US" dirty="0"/>
          </a:p>
        </p:txBody>
      </p:sp>
    </p:spTree>
    <p:extLst>
      <p:ext uri="{BB962C8B-B14F-4D97-AF65-F5344CB8AC3E}">
        <p14:creationId xmlns:p14="http://schemas.microsoft.com/office/powerpoint/2010/main" val="3436608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1" y="2608316"/>
            <a:ext cx="845491" cy="383096"/>
          </a:xfrm>
          <a:prstGeom prst="rect">
            <a:avLst/>
          </a:prstGeom>
          <a:noFill/>
        </p:spPr>
        <p:txBody>
          <a:bodyPr wrap="none" rtlCol="0">
            <a:spAutoFit/>
          </a:bodyPr>
          <a:lstStyle/>
          <a:p>
            <a:r>
              <a:rPr lang="en-US" dirty="0" smtClean="0"/>
              <a:t>Thanks</a:t>
            </a:r>
            <a:endParaRPr lang="en-US" dirty="0"/>
          </a:p>
        </p:txBody>
      </p:sp>
    </p:spTree>
    <p:extLst>
      <p:ext uri="{BB962C8B-B14F-4D97-AF65-F5344CB8AC3E}">
        <p14:creationId xmlns:p14="http://schemas.microsoft.com/office/powerpoint/2010/main" val="4195604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90399"/>
            <a:ext cx="5421902" cy="4692931"/>
          </a:xfrm>
          <a:prstGeom prst="rect">
            <a:avLst/>
          </a:prstGeom>
          <a:noFill/>
        </p:spPr>
        <p:txBody>
          <a:bodyPr wrap="none" rtlCol="0">
            <a:spAutoFit/>
          </a:bodyPr>
          <a:lstStyle/>
          <a:p>
            <a:r>
              <a:rPr lang="en-US" dirty="0" smtClean="0"/>
              <a:t>PAMP – Pathogen Associated Molecular Pattern</a:t>
            </a:r>
          </a:p>
          <a:p>
            <a:r>
              <a:rPr lang="en-US" dirty="0"/>
              <a:t>	</a:t>
            </a:r>
            <a:r>
              <a:rPr lang="en-US" dirty="0" smtClean="0"/>
              <a:t>Bacterial carbohydrates (LPS, mannose) </a:t>
            </a:r>
          </a:p>
          <a:p>
            <a:r>
              <a:rPr lang="en-US" dirty="0"/>
              <a:t>	</a:t>
            </a:r>
            <a:r>
              <a:rPr lang="en-US" dirty="0" err="1" smtClean="0"/>
              <a:t>Flagellin</a:t>
            </a:r>
            <a:r>
              <a:rPr lang="en-US" dirty="0" smtClean="0"/>
              <a:t> </a:t>
            </a:r>
          </a:p>
          <a:p>
            <a:r>
              <a:rPr lang="en-US" dirty="0"/>
              <a:t>	</a:t>
            </a:r>
            <a:r>
              <a:rPr lang="en-US" dirty="0" err="1" smtClean="0"/>
              <a:t>lipoteichoic</a:t>
            </a:r>
            <a:r>
              <a:rPr lang="en-US" dirty="0" smtClean="0"/>
              <a:t> acid </a:t>
            </a:r>
          </a:p>
          <a:p>
            <a:r>
              <a:rPr lang="en-US" dirty="0"/>
              <a:t>	</a:t>
            </a:r>
            <a:r>
              <a:rPr lang="en-US" dirty="0" smtClean="0"/>
              <a:t>peptidoglycan </a:t>
            </a:r>
          </a:p>
          <a:p>
            <a:r>
              <a:rPr lang="en-US" dirty="0"/>
              <a:t>	</a:t>
            </a:r>
            <a:r>
              <a:rPr lang="en-US" dirty="0" smtClean="0"/>
              <a:t>double stranded RNA </a:t>
            </a:r>
          </a:p>
          <a:p>
            <a:r>
              <a:rPr lang="en-US" dirty="0"/>
              <a:t>	</a:t>
            </a:r>
            <a:r>
              <a:rPr lang="en-US" dirty="0" err="1" smtClean="0"/>
              <a:t>unmethylated</a:t>
            </a:r>
            <a:r>
              <a:rPr lang="en-US" dirty="0" smtClean="0"/>
              <a:t> </a:t>
            </a:r>
            <a:r>
              <a:rPr lang="en-US" dirty="0" err="1" smtClean="0"/>
              <a:t>CpG</a:t>
            </a:r>
            <a:endParaRPr lang="en-US" dirty="0" smtClean="0"/>
          </a:p>
          <a:p>
            <a:endParaRPr lang="en-US" dirty="0"/>
          </a:p>
          <a:p>
            <a:r>
              <a:rPr lang="en-US" dirty="0" smtClean="0"/>
              <a:t>DAMP – Damage-Associated Molecular Pattern</a:t>
            </a:r>
          </a:p>
          <a:p>
            <a:r>
              <a:rPr lang="en-US" dirty="0" smtClean="0"/>
              <a:t>	Purine metabolites (ATP, adenosine, uric acid)</a:t>
            </a:r>
          </a:p>
          <a:p>
            <a:r>
              <a:rPr lang="en-US" dirty="0"/>
              <a:t>	</a:t>
            </a:r>
            <a:r>
              <a:rPr lang="en-US" dirty="0" smtClean="0"/>
              <a:t>DNA and RNA</a:t>
            </a:r>
          </a:p>
          <a:p>
            <a:endParaRPr lang="en-US" dirty="0"/>
          </a:p>
          <a:p>
            <a:r>
              <a:rPr lang="en-US" dirty="0" smtClean="0"/>
              <a:t>PRR – Pathogen Recognition Receptor</a:t>
            </a:r>
          </a:p>
          <a:p>
            <a:endParaRPr lang="en-US" dirty="0"/>
          </a:p>
          <a:p>
            <a:endParaRPr lang="en-US" dirty="0" smtClean="0"/>
          </a:p>
          <a:p>
            <a:endParaRPr lang="en-US" dirty="0"/>
          </a:p>
        </p:txBody>
      </p:sp>
    </p:spTree>
    <p:extLst>
      <p:ext uri="{BB962C8B-B14F-4D97-AF65-F5344CB8AC3E}">
        <p14:creationId xmlns:p14="http://schemas.microsoft.com/office/powerpoint/2010/main" val="3811457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11302</TotalTime>
  <Words>6760</Words>
  <Application>Microsoft Macintosh PowerPoint</Application>
  <PresentationFormat>Custom</PresentationFormat>
  <Paragraphs>292</Paragraphs>
  <Slides>83</Slides>
  <Notes>83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Document</vt:lpstr>
      <vt:lpstr>Subversion of Cell Signaling by Pathogens –  Evading the Immune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I got that most pathogens are able to counter-act what is thrown at them ,arms race blah blah….  Anything REALLY cool that may be even more exciting??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rego</dc:creator>
  <cp:lastModifiedBy>Ryan Rego</cp:lastModifiedBy>
  <cp:revision>93</cp:revision>
  <cp:lastPrinted>2017-12-07T11:49:45Z</cp:lastPrinted>
  <dcterms:created xsi:type="dcterms:W3CDTF">2006-08-16T00:00:00Z</dcterms:created>
  <dcterms:modified xsi:type="dcterms:W3CDTF">2017-12-08T08:25:10Z</dcterms:modified>
</cp:coreProperties>
</file>