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3"/>
  </p:notesMasterIdLst>
  <p:sldIdLst>
    <p:sldId id="256" r:id="rId2"/>
    <p:sldId id="257" r:id="rId3"/>
    <p:sldId id="267" r:id="rId4"/>
    <p:sldId id="268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0" r:id="rId14"/>
    <p:sldId id="265" r:id="rId15"/>
    <p:sldId id="266" r:id="rId16"/>
    <p:sldId id="271" r:id="rId17"/>
    <p:sldId id="272" r:id="rId18"/>
    <p:sldId id="273" r:id="rId19"/>
    <p:sldId id="274" r:id="rId20"/>
    <p:sldId id="275" r:id="rId21"/>
    <p:sldId id="276" r:id="rId22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22.06.2021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22.06.2021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22.06.2021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Criminal liability of legal entities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0D0CF-CA48-4B10-A52F-9A02675C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VI - Economic</a:t>
            </a:r>
            <a:r>
              <a:rPr lang="cs-CZ" dirty="0"/>
              <a:t>al</a:t>
            </a:r>
            <a:r>
              <a:rPr lang="en-US" dirty="0"/>
              <a:t> criminal offences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153EF-E414-4FA1-BB65-59F619E70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criminal offences in this chapter are divided into four parts</a:t>
            </a:r>
          </a:p>
          <a:p>
            <a:pPr lvl="1"/>
            <a:r>
              <a:rPr lang="en-US" sz="2400" dirty="0"/>
              <a:t>criminal offences against currency and payment instruments</a:t>
            </a:r>
          </a:p>
          <a:p>
            <a:pPr lvl="1"/>
            <a:r>
              <a:rPr lang="en-US" sz="2400" dirty="0"/>
              <a:t>tax, fees and foreign currency criminal offences</a:t>
            </a:r>
          </a:p>
          <a:p>
            <a:pPr lvl="1"/>
            <a:r>
              <a:rPr lang="en-US" sz="2400" dirty="0"/>
              <a:t>crimes against mandatory rules of the market economy and circulation of goods in dealing with foreign state</a:t>
            </a:r>
          </a:p>
          <a:p>
            <a:pPr lvl="1"/>
            <a:r>
              <a:rPr lang="en-US" sz="2400" dirty="0"/>
              <a:t>criminal offences against industrial rights and copyright</a:t>
            </a:r>
          </a:p>
          <a:p>
            <a:pPr marL="571500" indent="-457200"/>
            <a:r>
              <a:rPr lang="en-US" sz="2800" dirty="0"/>
              <a:t>in many cases, the standards of this chapter refer to regulation outside criminal law</a:t>
            </a:r>
          </a:p>
          <a:p>
            <a:pPr marL="971550" lvl="1" indent="-457200"/>
            <a:r>
              <a:rPr lang="en-US" sz="2400" dirty="0"/>
              <a:t>e.g., regulations governing business, trading, copyright or currency protection</a:t>
            </a:r>
          </a:p>
          <a:p>
            <a:pPr marL="1371600" lvl="2" indent="-457200"/>
            <a:r>
              <a:rPr lang="en-US" sz="2000" dirty="0"/>
              <a:t>a blanket standard</a:t>
            </a:r>
          </a:p>
          <a:p>
            <a:pPr marL="571500" indent="-457200"/>
            <a:r>
              <a:rPr lang="en-US" sz="2800" dirty="0"/>
              <a:t>the subsidiarity of criminal repression</a:t>
            </a:r>
          </a:p>
          <a:p>
            <a:pPr marL="971550" lvl="1" indent="-457200"/>
            <a:r>
              <a:rPr lang="en-US" sz="2400" dirty="0"/>
              <a:t>criminal liability can only be applied in cases in which the liability of another legislation is not sufficient</a:t>
            </a:r>
          </a:p>
          <a:p>
            <a:pPr marL="971550" lvl="1" indent="-457200"/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B443B0-1712-41DD-A022-10844CE6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9B1FCB-CA9B-4574-BEAB-F376648A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79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0AA5F-4049-49CC-81A6-96C8CD7AA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Chapter VII – Generally dangerous criminal acts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AAA8C-50E3-4136-8182-AD917026D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can be divided into </a:t>
            </a:r>
            <a:endParaRPr lang="cs-CZ" sz="2800" dirty="0"/>
          </a:p>
          <a:p>
            <a:pPr lvl="1"/>
            <a:r>
              <a:rPr lang="en-US" sz="2400" dirty="0" err="1"/>
              <a:t>publically</a:t>
            </a:r>
            <a:r>
              <a:rPr lang="en-US" sz="2400" dirty="0"/>
              <a:t> menacing criminal acts </a:t>
            </a:r>
          </a:p>
          <a:p>
            <a:pPr lvl="2"/>
            <a:r>
              <a:rPr lang="en-US" sz="2000" dirty="0"/>
              <a:t>threatening crimes</a:t>
            </a:r>
          </a:p>
          <a:p>
            <a:pPr lvl="2"/>
            <a:r>
              <a:rPr lang="en-US" sz="2000" dirty="0"/>
              <a:t>the criminal nature often refers to an extra-criminal standard</a:t>
            </a:r>
          </a:p>
          <a:p>
            <a:pPr lvl="3"/>
            <a:r>
              <a:rPr lang="en-US" sz="1600" dirty="0"/>
              <a:t>a veterinary law, a law on weapons, a law on foodstuffs</a:t>
            </a:r>
          </a:p>
          <a:p>
            <a:pPr lvl="2"/>
            <a:r>
              <a:rPr lang="en-US" sz="2000" dirty="0"/>
              <a:t>e.g., public menace</a:t>
            </a:r>
          </a:p>
          <a:p>
            <a:pPr lvl="1"/>
            <a:r>
              <a:rPr lang="en-US" sz="2400" dirty="0"/>
              <a:t>drug offences</a:t>
            </a:r>
          </a:p>
          <a:p>
            <a:pPr lvl="2"/>
            <a:r>
              <a:rPr lang="en-US" sz="2000" dirty="0"/>
              <a:t>in general, a wide range of criminal activities are generally associated with drugs</a:t>
            </a:r>
          </a:p>
          <a:p>
            <a:pPr lvl="2"/>
            <a:r>
              <a:rPr lang="en-US" sz="2000" dirty="0"/>
              <a:t>e.g., the illegal manufacture and other handling of narcotic drugs and psychotropic substances and poisons, the illicit cultivation of plants containing narcotic drugs or psychotropic substances, the spread of </a:t>
            </a:r>
            <a:r>
              <a:rPr lang="cs-CZ" sz="2000" dirty="0" err="1"/>
              <a:t>drug</a:t>
            </a:r>
            <a:r>
              <a:rPr lang="cs-CZ" sz="2000" dirty="0"/>
              <a:t> </a:t>
            </a:r>
            <a:r>
              <a:rPr lang="cs-CZ" sz="2000" dirty="0" err="1"/>
              <a:t>addiction</a:t>
            </a:r>
            <a:endParaRPr lang="en-US" sz="20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A52318-09D5-4D4F-B83C-E31EB579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49BB52-73AB-4391-8C53-530FC38F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93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B27D6-C619-40EA-B210-598671BA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Chapter VIII - Criminal offences against environment 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5A5E2-6420-42E4-9880-F6E6987D3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these criminal offences typically include a blanket body, referring to the Environmental Act</a:t>
            </a:r>
          </a:p>
          <a:p>
            <a:r>
              <a:rPr lang="en-US" sz="2400" dirty="0"/>
              <a:t>the specific object of this chapter is </a:t>
            </a:r>
          </a:p>
          <a:p>
            <a:pPr lvl="1"/>
            <a:r>
              <a:rPr lang="en-US" sz="2000" dirty="0"/>
              <a:t>an interest in protecting the environment and its individual components</a:t>
            </a:r>
          </a:p>
          <a:p>
            <a:pPr lvl="1"/>
            <a:r>
              <a:rPr lang="en-US" sz="2000" dirty="0"/>
              <a:t>an interest in protecting the ecological balance in nature</a:t>
            </a:r>
          </a:p>
          <a:p>
            <a:pPr lvl="1"/>
            <a:r>
              <a:rPr lang="en-US" sz="2000" dirty="0"/>
              <a:t>an interest in preserving all species of plants and animals</a:t>
            </a:r>
          </a:p>
          <a:p>
            <a:pPr lvl="1"/>
            <a:r>
              <a:rPr lang="en-US" sz="2000" dirty="0"/>
              <a:t>the protection of animals by preventing cruelty</a:t>
            </a:r>
          </a:p>
          <a:p>
            <a:pPr lvl="1"/>
            <a:r>
              <a:rPr lang="en-US" sz="2000" dirty="0"/>
              <a:t>protecting man from adverse effects of medicines</a:t>
            </a:r>
          </a:p>
          <a:p>
            <a:pPr lvl="1"/>
            <a:r>
              <a:rPr lang="en-US" sz="2000" dirty="0"/>
              <a:t>an interest in maintaining waste management</a:t>
            </a:r>
          </a:p>
          <a:p>
            <a:r>
              <a:rPr lang="en-US" sz="2400" dirty="0"/>
              <a:t>e.g., environmental damage and threats, damage to the water source, </a:t>
            </a:r>
            <a:r>
              <a:rPr lang="en-US" sz="2400" dirty="0" err="1"/>
              <a:t>unauthorised</a:t>
            </a:r>
            <a:r>
              <a:rPr lang="en-US" sz="2400" dirty="0"/>
              <a:t> waste management, mistreatment of animals or poaching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EEA9C4-0563-4587-BD8A-7CC89768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3E781A-1EAD-4527-A911-30D767DA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63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9A86E-A5C3-46AD-905B-2977CE585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Chapter IX - Criminal offences against the CR</a:t>
            </a:r>
            <a:r>
              <a:rPr lang="cs-CZ" sz="3600" dirty="0"/>
              <a:t>,</a:t>
            </a:r>
            <a:r>
              <a:rPr lang="en-US" sz="3600" dirty="0"/>
              <a:t> foreign state</a:t>
            </a:r>
            <a:r>
              <a:rPr lang="cs-CZ" sz="3600" dirty="0"/>
              <a:t>s</a:t>
            </a:r>
            <a:r>
              <a:rPr lang="en-US" sz="3600" dirty="0"/>
              <a:t> and </a:t>
            </a:r>
            <a:r>
              <a:rPr lang="cs-CZ" sz="3600" dirty="0" err="1"/>
              <a:t>IOs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FF1CB1-78DD-4714-90A2-499033184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this chapter is divided into three parts	</a:t>
            </a:r>
          </a:p>
          <a:p>
            <a:pPr lvl="1"/>
            <a:r>
              <a:rPr lang="en-US" sz="2000" dirty="0"/>
              <a:t>crimes against the foundations of the republic (e.g., subversion of the republic, terrorist attack, support and promotion of terrorism)</a:t>
            </a:r>
          </a:p>
          <a:p>
            <a:pPr lvl="1"/>
            <a:r>
              <a:rPr lang="en-US" sz="2000" dirty="0"/>
              <a:t>crimes against the security of the republic (e.g., espionage, endangering classified information) </a:t>
            </a:r>
          </a:p>
          <a:p>
            <a:pPr lvl="1"/>
            <a:r>
              <a:rPr lang="en-US" sz="2000" dirty="0"/>
              <a:t>crimes against the </a:t>
            </a:r>
            <a:r>
              <a:rPr lang="en-US" sz="2000" dirty="0" err="1"/>
              <a:t>defence</a:t>
            </a:r>
            <a:r>
              <a:rPr lang="en-US" sz="2000" dirty="0"/>
              <a:t> of the state (breach of personal and material duty for to defend the state)</a:t>
            </a:r>
            <a:endParaRPr lang="en-US" sz="2400" dirty="0"/>
          </a:p>
          <a:p>
            <a:r>
              <a:rPr lang="en-US" sz="2400" dirty="0"/>
              <a:t>certain provisions also provide protection for a foreign state or international </a:t>
            </a:r>
            <a:r>
              <a:rPr lang="en-US" sz="2400" dirty="0" err="1"/>
              <a:t>organisation</a:t>
            </a:r>
            <a:endParaRPr lang="en-US" sz="2400" dirty="0"/>
          </a:p>
          <a:p>
            <a:endParaRPr lang="cs-CZ" sz="20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066983-1A4C-4FF4-AC03-C114D8F1B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F7B45EA-5CCE-47EA-8165-3B8B0BBB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26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416C7-6819-41B5-85EA-93A23FA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Chapter X - Criminal offences against order in public matters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195382-035B-479B-ACEC-EA3C0E5C7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protected interests of this chapter include </a:t>
            </a:r>
          </a:p>
          <a:p>
            <a:pPr lvl="1"/>
            <a:r>
              <a:rPr lang="en-US" sz="2000" dirty="0"/>
              <a:t>a number of social interests and values necessary for the proper functioning of the democratic rule of law </a:t>
            </a:r>
          </a:p>
          <a:p>
            <a:pPr lvl="1"/>
            <a:r>
              <a:rPr lang="en-US" sz="2000" dirty="0"/>
              <a:t>the protection of the public </a:t>
            </a:r>
          </a:p>
          <a:p>
            <a:r>
              <a:rPr lang="en-US" sz="2400" dirty="0"/>
              <a:t>e.g., violence against public authority, violence against </a:t>
            </a:r>
            <a:r>
              <a:rPr lang="cs-CZ" sz="2400" dirty="0"/>
              <a:t>public </a:t>
            </a:r>
            <a:r>
              <a:rPr lang="en-US" sz="2400" dirty="0"/>
              <a:t>official, abuse of </a:t>
            </a:r>
            <a:r>
              <a:rPr lang="cs-CZ" sz="2400" dirty="0" err="1"/>
              <a:t>competence</a:t>
            </a:r>
            <a:r>
              <a:rPr lang="cs-CZ" sz="2400" dirty="0"/>
              <a:t> </a:t>
            </a:r>
            <a:r>
              <a:rPr lang="en-US" sz="2400" dirty="0"/>
              <a:t>of an official, acceptance of bribe</a:t>
            </a:r>
            <a:r>
              <a:rPr lang="cs-CZ" sz="2400" dirty="0"/>
              <a:t>s</a:t>
            </a:r>
            <a:r>
              <a:rPr lang="en-US" sz="2400" dirty="0"/>
              <a:t>, bribery, contempt of a court</a:t>
            </a:r>
            <a:endParaRPr lang="en-US" sz="2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2C6377-4B78-4ECD-8AC4-6F6336803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6E69F6-4179-4F74-A853-C89A1AA9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59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E0B02-62A7-49A1-AC9D-122B7494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Chapter XI</a:t>
            </a:r>
            <a:r>
              <a:rPr lang="cs-CZ" sz="3600" dirty="0"/>
              <a:t> and </a:t>
            </a:r>
            <a:r>
              <a:rPr lang="en-US" sz="3600" dirty="0"/>
              <a:t>Chapter XII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5D1BD4-B14E-44B1-92A1-0CF9AB479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contain criminal offences against conscription and military criminal offence</a:t>
            </a:r>
          </a:p>
          <a:p>
            <a:pPr lvl="1"/>
            <a:r>
              <a:rPr lang="en-US" dirty="0"/>
              <a:t>by their very nature, cannot be committed by a legal </a:t>
            </a:r>
            <a:r>
              <a:rPr lang="cs-CZ" dirty="0"/>
              <a:t>entity</a:t>
            </a:r>
            <a:endParaRPr lang="en-US" dirty="0"/>
          </a:p>
          <a:p>
            <a:endParaRPr lang="cs-CZ" sz="32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65D6F5-FE37-4F4B-98C1-788D21C3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854C0A-8583-4BA2-AAC6-F305693A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34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49397-AD34-4D27-8333-68124C83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Chapter XIII </a:t>
            </a:r>
            <a:r>
              <a:rPr lang="cs-CZ" sz="3600" dirty="0"/>
              <a:t>- </a:t>
            </a:r>
            <a:r>
              <a:rPr lang="en-US" sz="3600" dirty="0"/>
              <a:t>Criminal offences against humanity, peace and war crimes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4CB255-5010-4701-A521-6244BB170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chapter constitutes the fulfilment of obligations under international agreements</a:t>
            </a:r>
          </a:p>
          <a:p>
            <a:pPr lvl="1"/>
            <a:r>
              <a:rPr lang="en-US" dirty="0"/>
              <a:t>a commitment to prosecute acts designated as crimes against humanity or war crimes</a:t>
            </a:r>
          </a:p>
          <a:p>
            <a:r>
              <a:rPr lang="en-US" dirty="0"/>
              <a:t>e.g., genocide, attacks against humanity, apartheid and discrimination against a group of people, contacts threatening peace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41602C-CA7E-41C9-925C-DC1FFE524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D3B42C-C547-462A-86CA-EE83A1F57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62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F6E11-A07E-4DA5-8417-86503F92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types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A71012-3525-4025-9654-177339586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Act on Criminal Liability of Legal Entities</a:t>
            </a:r>
          </a:p>
          <a:p>
            <a:pPr lvl="1"/>
            <a:r>
              <a:rPr lang="en-US" dirty="0"/>
              <a:t>lists in an exhaustive manner the types of sentences that can be imposed on a legal entity</a:t>
            </a:r>
          </a:p>
          <a:p>
            <a:r>
              <a:rPr lang="en-US" dirty="0"/>
              <a:t>some sentences are the same as for natural persons</a:t>
            </a:r>
          </a:p>
          <a:p>
            <a:r>
              <a:rPr lang="en-US" dirty="0"/>
              <a:t>certain specific types of penalties can only be imposed on a legal entity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FD3DE4-1EB2-4214-B342-00E43500E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A4E968-F8F1-4DE1-AE3A-C5AFAF843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71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3B675D-E368-4F65-AA27-7C4F47D6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Sentences that can be imposed on both legal </a:t>
            </a:r>
            <a:r>
              <a:rPr lang="cs-CZ" dirty="0"/>
              <a:t>entity </a:t>
            </a:r>
            <a:r>
              <a:rPr lang="en-US" dirty="0"/>
              <a:t>and natural person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E8294B-FD80-43F0-A146-FA46BEE51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pecuniary penalty </a:t>
            </a:r>
          </a:p>
          <a:p>
            <a:pPr lvl="1"/>
            <a:r>
              <a:rPr lang="en-US" sz="2400" dirty="0"/>
              <a:t>is</a:t>
            </a:r>
            <a:r>
              <a:rPr lang="cs-CZ" sz="2400" dirty="0"/>
              <a:t> </a:t>
            </a:r>
            <a:r>
              <a:rPr lang="en-US" sz="2400" dirty="0"/>
              <a:t>a universal type of penalty and is based on a system of daily rates</a:t>
            </a:r>
          </a:p>
          <a:p>
            <a:r>
              <a:rPr lang="en-US" sz="2800" dirty="0"/>
              <a:t>forfeiture of a thing </a:t>
            </a:r>
          </a:p>
          <a:p>
            <a:pPr lvl="1"/>
            <a:r>
              <a:rPr lang="en-US" sz="2400" dirty="0"/>
              <a:t>imposed in respect of items which were used or intended to be used for committing a criminal offence</a:t>
            </a:r>
          </a:p>
          <a:p>
            <a:r>
              <a:rPr lang="en-US" sz="2800" dirty="0"/>
              <a:t>forfeiture of property </a:t>
            </a:r>
          </a:p>
          <a:p>
            <a:pPr lvl="1"/>
            <a:r>
              <a:rPr lang="en-US" sz="2400" dirty="0"/>
              <a:t>may also be imposed on legal entities that are not based in the Czech Republic</a:t>
            </a:r>
          </a:p>
          <a:p>
            <a:r>
              <a:rPr lang="en-US" sz="2800" dirty="0"/>
              <a:t>prohibition of activity </a:t>
            </a:r>
          </a:p>
          <a:p>
            <a:pPr lvl="1"/>
            <a:r>
              <a:rPr lang="en-US" sz="2400" dirty="0"/>
              <a:t>may be imposed if the criminal offence was committed in connection with that activity</a:t>
            </a:r>
          </a:p>
          <a:p>
            <a:r>
              <a:rPr lang="en-US" sz="2800" dirty="0"/>
              <a:t>prohibition of keeping and breeding animals </a:t>
            </a:r>
          </a:p>
          <a:p>
            <a:pPr lvl="1"/>
            <a:r>
              <a:rPr lang="en-US" sz="2400" dirty="0"/>
              <a:t>is a prohibition to keep and breed all animals, not just a specific mistreated animal or a particular animal species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FB17C7-E447-49E0-9DF8-E4FEC6C5B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C72E04-1117-4B5E-9559-44DF27FBC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71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EEA062-4BF5-4B02-A35E-43CA69C9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Sentences that can only be imposed on a legal </a:t>
            </a:r>
            <a:r>
              <a:rPr lang="cs-CZ" dirty="0"/>
              <a:t>entity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876C7E-D4E7-476A-BC0D-0C8B07669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termination of a legal entity </a:t>
            </a:r>
            <a:endParaRPr lang="cs-CZ" sz="2800" dirty="0"/>
          </a:p>
          <a:p>
            <a:pPr lvl="1"/>
            <a:r>
              <a:rPr lang="en-US" sz="2400" dirty="0"/>
              <a:t>the most severe punishment that a court may impose on a legal entity</a:t>
            </a:r>
            <a:endParaRPr lang="cs-CZ" sz="2400" dirty="0"/>
          </a:p>
          <a:p>
            <a:pPr lvl="1"/>
            <a:r>
              <a:rPr lang="en-US" sz="2400" dirty="0"/>
              <a:t>cannot be imposed if it is excluded by the nature of the legal entity</a:t>
            </a:r>
            <a:endParaRPr lang="cs-CZ" sz="2400" dirty="0"/>
          </a:p>
          <a:p>
            <a:pPr lvl="2"/>
            <a:r>
              <a:rPr lang="en-US" sz="2000" dirty="0"/>
              <a:t>the Czech National Bank, the Czech Railways, public universities</a:t>
            </a:r>
            <a:endParaRPr lang="cs-CZ" sz="2000" dirty="0"/>
          </a:p>
          <a:p>
            <a:pPr lvl="3"/>
            <a:r>
              <a:rPr lang="en-US" sz="1800" dirty="0"/>
              <a:t>are established by law and can</a:t>
            </a:r>
            <a:r>
              <a:rPr lang="cs-CZ" sz="1800" dirty="0"/>
              <a:t> </a:t>
            </a:r>
            <a:r>
              <a:rPr lang="en-US" sz="1800" dirty="0"/>
              <a:t>only be cancelled again by law</a:t>
            </a:r>
            <a:endParaRPr lang="cs-CZ" sz="1800" dirty="0"/>
          </a:p>
          <a:p>
            <a:pPr lvl="1"/>
            <a:r>
              <a:rPr lang="en-US" sz="2400" dirty="0"/>
              <a:t>shall put the legal entity into liquidation</a:t>
            </a:r>
            <a:endParaRPr lang="cs-CZ" sz="2400" dirty="0"/>
          </a:p>
          <a:p>
            <a:r>
              <a:rPr lang="en-US" sz="2800" dirty="0"/>
              <a:t>prohibition of the performance of public contracts or participation in public tenders </a:t>
            </a:r>
            <a:endParaRPr lang="cs-CZ" sz="2800" dirty="0"/>
          </a:p>
          <a:p>
            <a:pPr lvl="1"/>
            <a:r>
              <a:rPr lang="en-US" sz="2400" dirty="0"/>
              <a:t>designed</a:t>
            </a:r>
            <a:r>
              <a:rPr lang="cs-CZ" sz="2400" dirty="0"/>
              <a:t> </a:t>
            </a:r>
            <a:r>
              <a:rPr lang="en-US" sz="2400" dirty="0"/>
              <a:t>to prevent and avoid the commission of further criminal activities</a:t>
            </a:r>
            <a:endParaRPr lang="cs-CZ" sz="2400" dirty="0"/>
          </a:p>
          <a:p>
            <a:pPr lvl="1"/>
            <a:r>
              <a:rPr lang="en-US" sz="2400" dirty="0"/>
              <a:t>may only be imposed on a legal entity that has committed a criminal offence in connection with</a:t>
            </a:r>
            <a:endParaRPr lang="cs-CZ" sz="2400" dirty="0"/>
          </a:p>
          <a:p>
            <a:pPr lvl="2"/>
            <a:r>
              <a:rPr lang="en-US" sz="2000" dirty="0"/>
              <a:t>the conclusion of contracts for the performance of a public contract </a:t>
            </a:r>
            <a:endParaRPr lang="cs-CZ" sz="2000" dirty="0"/>
          </a:p>
          <a:p>
            <a:pPr lvl="2"/>
            <a:r>
              <a:rPr lang="en-US" sz="2000" dirty="0"/>
              <a:t>participation in a procurement procedure or a tendering procedure</a:t>
            </a:r>
            <a:endParaRPr lang="cs-CZ" sz="2000" dirty="0"/>
          </a:p>
          <a:p>
            <a:pPr lvl="1"/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8D945B-216E-41E1-8F81-F1CFF2DA2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6BFA35-5C90-4C22-B6BD-154E0598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13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liability of legal entities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91376"/>
            <a:ext cx="9623425" cy="5567281"/>
          </a:xfrm>
        </p:spPr>
        <p:txBody>
          <a:bodyPr/>
          <a:lstStyle/>
          <a:p>
            <a:r>
              <a:rPr lang="en-US" dirty="0"/>
              <a:t>is governed by Act No. 418/2011 Coll. on Criminal Liability of Legal Entities and Proceedings against Them</a:t>
            </a:r>
          </a:p>
          <a:p>
            <a:pPr lvl="1"/>
            <a:r>
              <a:rPr lang="en-US" dirty="0"/>
              <a:t>contains both substantive and procedural legal provisions</a:t>
            </a:r>
            <a:endParaRPr lang="cs-CZ" dirty="0"/>
          </a:p>
          <a:p>
            <a:r>
              <a:rPr lang="en-US" dirty="0"/>
              <a:t>the Criminal Code and the Code of Criminal Procedure</a:t>
            </a:r>
            <a:endParaRPr lang="cs-CZ" dirty="0"/>
          </a:p>
          <a:p>
            <a:pPr lvl="1"/>
            <a:r>
              <a:rPr lang="en-US" dirty="0"/>
              <a:t>shall apply unless otherwise stipulated in the Act on Criminal Liability of Legal Entities</a:t>
            </a:r>
          </a:p>
          <a:p>
            <a:pPr lvl="2"/>
            <a:r>
              <a:rPr lang="en-US" dirty="0"/>
              <a:t>unless this is excluded by the nature of the matter</a:t>
            </a:r>
            <a:endParaRPr lang="cs-CZ" dirty="0"/>
          </a:p>
          <a:p>
            <a:pPr lvl="1"/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36130-2C69-405F-A7DB-95BC14C4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Sentences that can only be imposed on a legal </a:t>
            </a:r>
            <a:r>
              <a:rPr lang="cs-CZ" dirty="0"/>
              <a:t>entity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4478C0-508F-472A-9E4D-1134184C9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876338" cy="5567281"/>
          </a:xfrm>
        </p:spPr>
        <p:txBody>
          <a:bodyPr/>
          <a:lstStyle/>
          <a:p>
            <a:r>
              <a:rPr lang="en-US" sz="2800" dirty="0"/>
              <a:t>prohibiting the receipt of subsidies and subsidies</a:t>
            </a:r>
          </a:p>
          <a:p>
            <a:pPr lvl="1"/>
            <a:r>
              <a:rPr lang="en-US" sz="2400" dirty="0"/>
              <a:t>prohibits a legal entity from applying for all subsidies, subsidies, repayable financial assistance, contributions or any other public support</a:t>
            </a:r>
          </a:p>
          <a:p>
            <a:pPr lvl="1"/>
            <a:r>
              <a:rPr lang="en-US" sz="2400" dirty="0"/>
              <a:t>may only be imposed on a legal entity who has committed an offence in connection with the receipt of  grants or subsidies </a:t>
            </a:r>
          </a:p>
          <a:p>
            <a:r>
              <a:rPr lang="en-US" sz="2800" dirty="0"/>
              <a:t>publication of the judgement </a:t>
            </a:r>
          </a:p>
          <a:p>
            <a:pPr lvl="1"/>
            <a:r>
              <a:rPr lang="en-US" sz="2400" dirty="0"/>
              <a:t>to make the public aware of the illegal action of the sentenced legal entity</a:t>
            </a:r>
          </a:p>
          <a:p>
            <a:pPr lvl="1"/>
            <a:r>
              <a:rPr lang="en-US" sz="2400" dirty="0"/>
              <a:t>the court shall determine in the judgement </a:t>
            </a:r>
          </a:p>
          <a:p>
            <a:pPr lvl="2"/>
            <a:r>
              <a:rPr lang="en-US" sz="2000" dirty="0"/>
              <a:t>the type of instrument in which the judgement is to be published</a:t>
            </a:r>
          </a:p>
          <a:p>
            <a:pPr lvl="2"/>
            <a:r>
              <a:rPr lang="en-US" sz="2000" dirty="0"/>
              <a:t>the scope of the publication </a:t>
            </a:r>
          </a:p>
          <a:p>
            <a:pPr lvl="2"/>
            <a:r>
              <a:rPr lang="en-US" sz="2000" dirty="0"/>
              <a:t>the time limit for publication of the judgement</a:t>
            </a:r>
          </a:p>
          <a:p>
            <a:pPr lvl="1"/>
            <a:r>
              <a:rPr lang="en-US" sz="2400" dirty="0"/>
              <a:t>the costs of publication shall be borne by the sentenced legal entity </a:t>
            </a:r>
          </a:p>
          <a:p>
            <a:pPr lvl="1"/>
            <a:r>
              <a:rPr lang="en-US" sz="2400" dirty="0"/>
              <a:t>may be published in the press, radio, television broadcasting, or in the media available on the Internet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F026E2-EA68-4249-96F5-9D2EE6799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FEE639A-E677-4758-ADA3-22AC9195E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55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D4578-F882-46FD-BC7A-B33841650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Protective measures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78770B-0663-46FE-A433-E26E97E57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detention of a thing or asset</a:t>
            </a:r>
            <a:endParaRPr lang="cs-CZ" dirty="0"/>
          </a:p>
          <a:p>
            <a:pPr lvl="1"/>
            <a:r>
              <a:rPr lang="en-US" dirty="0"/>
              <a:t>can be imposed for a criminal offence committed by a legal entity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3710A9-F75B-4062-84D3-1E3133DF9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25BDD57-47C6-4823-BBE0-C70DE58A7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15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8EE4F-8FEB-4EEB-A0C2-114D4CB59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a criminal offence committed by a legal entity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DDAED8-3F4B-4D05-9618-AA278C1C7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861342" cy="5567281"/>
          </a:xfrm>
        </p:spPr>
        <p:txBody>
          <a:bodyPr/>
          <a:lstStyle/>
          <a:p>
            <a:r>
              <a:rPr lang="en-US" sz="2400" dirty="0"/>
              <a:t>an offence committed by a legal entity </a:t>
            </a:r>
          </a:p>
          <a:p>
            <a:pPr lvl="1"/>
            <a:r>
              <a:rPr lang="en-US" sz="2000" dirty="0"/>
              <a:t>is an unlawful act committed </a:t>
            </a:r>
          </a:p>
          <a:p>
            <a:pPr lvl="2"/>
            <a:r>
              <a:rPr lang="en-US" sz="1800" dirty="0"/>
              <a:t>on behalf of a legal entity</a:t>
            </a:r>
          </a:p>
          <a:p>
            <a:pPr lvl="2"/>
            <a:r>
              <a:rPr lang="en-US" sz="1800" dirty="0"/>
              <a:t>or in its interest or in the course of its business</a:t>
            </a:r>
          </a:p>
          <a:p>
            <a:pPr lvl="1"/>
            <a:r>
              <a:rPr lang="en-US" sz="2000" dirty="0"/>
              <a:t>if </a:t>
            </a:r>
          </a:p>
          <a:p>
            <a:pPr lvl="2"/>
            <a:r>
              <a:rPr lang="en-US" sz="1800" dirty="0"/>
              <a:t>the statutory body or a member of the statutory body</a:t>
            </a:r>
          </a:p>
          <a:p>
            <a:pPr lvl="2"/>
            <a:r>
              <a:rPr lang="en-US" sz="1800" dirty="0"/>
              <a:t>another person </a:t>
            </a:r>
            <a:r>
              <a:rPr lang="en-US" sz="1800" dirty="0" err="1"/>
              <a:t>authorised</a:t>
            </a:r>
            <a:r>
              <a:rPr lang="en-US" sz="1800" dirty="0"/>
              <a:t> to act on behalf of or for a legal </a:t>
            </a:r>
            <a:r>
              <a:rPr lang="cs-CZ" sz="1800" dirty="0"/>
              <a:t>entity</a:t>
            </a:r>
            <a:endParaRPr lang="en-US" sz="1800" dirty="0"/>
          </a:p>
          <a:p>
            <a:pPr lvl="2"/>
            <a:r>
              <a:rPr lang="en-US" sz="1800" dirty="0"/>
              <a:t>a person in a managerial or control position with regard to that legal </a:t>
            </a:r>
            <a:r>
              <a:rPr lang="cs-CZ" sz="1800" dirty="0"/>
              <a:t>entity</a:t>
            </a:r>
            <a:endParaRPr lang="en-US" sz="1800" dirty="0"/>
          </a:p>
          <a:p>
            <a:pPr lvl="2"/>
            <a:r>
              <a:rPr lang="en-US" sz="1800" dirty="0"/>
              <a:t>a person exercising decisive influence over the management of that legal </a:t>
            </a:r>
            <a:r>
              <a:rPr lang="cs-CZ" sz="1800" dirty="0"/>
              <a:t>entity</a:t>
            </a:r>
            <a:r>
              <a:rPr lang="en-US" sz="1800" dirty="0"/>
              <a:t> </a:t>
            </a:r>
          </a:p>
          <a:p>
            <a:pPr lvl="2"/>
            <a:r>
              <a:rPr lang="en-US" sz="1800" dirty="0"/>
              <a:t>an employee or a person in a similar position in the performance of work tasks</a:t>
            </a:r>
          </a:p>
          <a:p>
            <a:pPr lvl="3"/>
            <a:r>
              <a:rPr lang="en-US" sz="1600" dirty="0"/>
              <a:t>has acted in this way</a:t>
            </a:r>
          </a:p>
          <a:p>
            <a:r>
              <a:rPr lang="en-US" sz="2400" dirty="0"/>
              <a:t>the criminal offence must be attributable to the legal entity</a:t>
            </a:r>
          </a:p>
          <a:p>
            <a:r>
              <a:rPr lang="en-US" sz="2400" dirty="0"/>
              <a:t>the criminal liability of a legal entity</a:t>
            </a:r>
            <a:r>
              <a:rPr lang="cs-CZ" sz="2400" dirty="0"/>
              <a:t> </a:t>
            </a:r>
            <a:r>
              <a:rPr lang="en-US" sz="2400" dirty="0"/>
              <a:t>shall pass to all of its legal successors</a:t>
            </a:r>
          </a:p>
          <a:p>
            <a:r>
              <a:rPr lang="en-US" sz="2400" dirty="0"/>
              <a:t>a legal entity may commit a felony or misdemeanor listed in the Criminal Code</a:t>
            </a:r>
          </a:p>
          <a:p>
            <a:pPr lvl="1"/>
            <a:r>
              <a:rPr lang="en-US" sz="2000" dirty="0"/>
              <a:t>with the exception of criminal offences exhaustively listed in Section 7</a:t>
            </a:r>
          </a:p>
          <a:p>
            <a:pPr lvl="2"/>
            <a:r>
              <a:rPr lang="en-US" sz="1600" dirty="0"/>
              <a:t>e.g., killing, murder of a newborn child by a mother, participation in suicide </a:t>
            </a:r>
          </a:p>
          <a:p>
            <a:endParaRPr lang="en-US" sz="30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E2AB8C-1936-4A79-9D04-2F8A70FD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30BED2-8CDB-4CBB-A9DB-D7183C586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97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1DFF5-C85F-4F03-818D-E98EDA8A8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offence types according to the criminal code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0EA6D5-1CFB-430A-8A7E-98DAA65C6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Chapter I - Offences against life and health </a:t>
            </a:r>
          </a:p>
          <a:p>
            <a:r>
              <a:rPr lang="en-US" sz="2000" dirty="0"/>
              <a:t>Chapter II - Criminal offences against freedom</a:t>
            </a:r>
          </a:p>
          <a:p>
            <a:r>
              <a:rPr lang="en-US" sz="2000" dirty="0"/>
              <a:t>Chapter III - Criminal offences against human dignity in the sexual sphere</a:t>
            </a:r>
          </a:p>
          <a:p>
            <a:r>
              <a:rPr lang="en-US" sz="2000" dirty="0"/>
              <a:t>Chapter IV - Criminal offences against family and children </a:t>
            </a:r>
          </a:p>
          <a:p>
            <a:r>
              <a:rPr lang="en-US" sz="2000" dirty="0"/>
              <a:t>Chapter V - Criminal offences against property </a:t>
            </a:r>
          </a:p>
          <a:p>
            <a:r>
              <a:rPr lang="en-US" sz="2000" dirty="0"/>
              <a:t>Chapter VI –</a:t>
            </a:r>
            <a:r>
              <a:rPr lang="cs-CZ" sz="2000" dirty="0"/>
              <a:t> </a:t>
            </a:r>
            <a:r>
              <a:rPr lang="en-US" sz="2000" dirty="0"/>
              <a:t>Economical criminal offences</a:t>
            </a:r>
          </a:p>
          <a:p>
            <a:r>
              <a:rPr lang="en-US" sz="2000" dirty="0"/>
              <a:t>Chapter VII – Generally dangerous criminal acts</a:t>
            </a:r>
            <a:endParaRPr lang="cs-CZ" sz="2000" dirty="0"/>
          </a:p>
          <a:p>
            <a:r>
              <a:rPr lang="en-US" sz="2000" dirty="0"/>
              <a:t>Chapter VIII – Criminal offences against environment</a:t>
            </a:r>
          </a:p>
          <a:p>
            <a:r>
              <a:rPr lang="en-US" sz="2000" dirty="0"/>
              <a:t>Chapter IX - Criminal offences against the Czech Republic, foreign state and international </a:t>
            </a:r>
            <a:r>
              <a:rPr lang="en-US" sz="2000" dirty="0" err="1"/>
              <a:t>organisations</a:t>
            </a:r>
            <a:endParaRPr lang="en-US" sz="2000" dirty="0"/>
          </a:p>
          <a:p>
            <a:r>
              <a:rPr lang="en-US" sz="2000" dirty="0"/>
              <a:t>Chapter X - Criminal offences against order in public matters </a:t>
            </a:r>
          </a:p>
          <a:p>
            <a:r>
              <a:rPr lang="en-US" sz="2000" dirty="0"/>
              <a:t>Chapter XI - Criminal offences against conscription</a:t>
            </a:r>
          </a:p>
          <a:p>
            <a:r>
              <a:rPr lang="en-US" sz="2000" dirty="0"/>
              <a:t>Chapter XII - Military criminal offence</a:t>
            </a:r>
          </a:p>
          <a:p>
            <a:r>
              <a:rPr lang="en-US" sz="2000" dirty="0"/>
              <a:t>Chapter XIII - Criminal offences against humanity, peace and war crimes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A3B2D2-7182-4780-BA36-BD864993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369522-0B5F-407D-AA2D-A9F5A360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83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08027-81E3-4959-9FD2-3A357839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Chapter I - Offences against life and health 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B49E6-32CE-4AC0-AD14-6C28150F2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life and health are also protected in other chapters</a:t>
            </a:r>
          </a:p>
          <a:p>
            <a:r>
              <a:rPr lang="en-US" sz="2800" dirty="0"/>
              <a:t>criminal offences against life</a:t>
            </a:r>
          </a:p>
          <a:p>
            <a:pPr lvl="1"/>
            <a:r>
              <a:rPr lang="en-US" sz="2000" dirty="0"/>
              <a:t>the beginning of human life is considered to be the beginning of delivery</a:t>
            </a:r>
          </a:p>
          <a:p>
            <a:pPr lvl="2"/>
            <a:r>
              <a:rPr lang="en-US" sz="1600" dirty="0"/>
              <a:t>i.e., when the child's head or leading part appears</a:t>
            </a:r>
          </a:p>
          <a:p>
            <a:pPr lvl="1"/>
            <a:r>
              <a:rPr lang="en-US" sz="2000" dirty="0"/>
              <a:t>the end of life is</a:t>
            </a:r>
            <a:r>
              <a:rPr lang="cs-CZ" sz="2000" dirty="0"/>
              <a:t> a</a:t>
            </a:r>
            <a:r>
              <a:rPr lang="en-US" sz="2000" dirty="0"/>
              <a:t> biological death of brain</a:t>
            </a:r>
          </a:p>
          <a:p>
            <a:pPr lvl="2"/>
            <a:r>
              <a:rPr lang="en-US" sz="1600" dirty="0"/>
              <a:t>i.e., irreversible stoppage of blood circulation and irreversible loss of function of the whole brain</a:t>
            </a:r>
          </a:p>
          <a:p>
            <a:pPr lvl="1"/>
            <a:r>
              <a:rPr lang="en-US" sz="2000" dirty="0"/>
              <a:t>a legal entity may commit a murder and killing by negligence </a:t>
            </a:r>
          </a:p>
          <a:p>
            <a:r>
              <a:rPr lang="en-US" sz="2400" dirty="0"/>
              <a:t>criminal offences against health </a:t>
            </a:r>
          </a:p>
          <a:p>
            <a:pPr lvl="1"/>
            <a:r>
              <a:rPr lang="en-US" sz="2000" dirty="0"/>
              <a:t>this part protects human health</a:t>
            </a:r>
          </a:p>
          <a:p>
            <a:pPr lvl="2"/>
            <a:r>
              <a:rPr lang="en-US" sz="1600" dirty="0"/>
              <a:t>the mental and physical function of the human body</a:t>
            </a:r>
          </a:p>
          <a:p>
            <a:pPr lvl="1"/>
            <a:r>
              <a:rPr lang="en-US" sz="2000" dirty="0"/>
              <a:t>two forms of injury </a:t>
            </a:r>
          </a:p>
          <a:p>
            <a:pPr lvl="2"/>
            <a:r>
              <a:rPr lang="en-US" sz="1600" dirty="0"/>
              <a:t>severe injury to health</a:t>
            </a:r>
          </a:p>
          <a:p>
            <a:pPr lvl="3"/>
            <a:r>
              <a:rPr lang="en-US" sz="1600" dirty="0"/>
              <a:t>serious health failure, which corresponds to mutilation, damage to an important organ, inducing abortion, etc.</a:t>
            </a:r>
          </a:p>
          <a:p>
            <a:pPr lvl="2"/>
            <a:r>
              <a:rPr lang="en-US" sz="1600" dirty="0"/>
              <a:t>injury</a:t>
            </a:r>
          </a:p>
          <a:p>
            <a:pPr lvl="3"/>
            <a:r>
              <a:rPr lang="en-US" sz="1600" dirty="0"/>
              <a:t>a health disorder or illness that makes the usual way of life difficult for at least 7 days</a:t>
            </a:r>
          </a:p>
          <a:p>
            <a:pPr lvl="1"/>
            <a:r>
              <a:rPr lang="en-US" sz="2000" dirty="0"/>
              <a:t>e.g., failure to help, or spreading of an infectious disease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7525CF-5859-44BC-A022-BE73E1474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044386-2A3F-41AB-AF98-0F88A09C5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8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B0B2E-AD56-4E3F-8345-55015300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Chapter II - Criminal offences against freedom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D0985-3B49-4F27-B052-88133B9F6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contains criminal offences against freedom, personal and privacy rights and confidentiality of correspondence</a:t>
            </a:r>
          </a:p>
          <a:p>
            <a:r>
              <a:rPr lang="en-US" dirty="0"/>
              <a:t>the objective aspect of these criminal offences is the various ways of exerting pressure on human will</a:t>
            </a:r>
          </a:p>
          <a:p>
            <a:pPr lvl="1"/>
            <a:r>
              <a:rPr lang="en-US" dirty="0"/>
              <a:t>e.g., violence, threat of violence, threat of other severe harm, dependence or distress</a:t>
            </a:r>
          </a:p>
          <a:p>
            <a:r>
              <a:rPr lang="en-US" dirty="0"/>
              <a:t>e.g., restrictions on personal freedom, robbery, blackmailing, restriction of freedom of religion, defamation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801C4-0941-43E9-9DA6-0FBA5292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1D12C4-5CAC-4CFD-B211-EC1DA17F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2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25E70-5B7F-461A-BEE5-0413983E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Chapter III - Criminal offences against human dignity in the sexual sphere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2EDD89-3025-4062-91B3-540910BE1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 dignity in general is the protected under this chapter </a:t>
            </a:r>
          </a:p>
          <a:p>
            <a:r>
              <a:rPr lang="en-US" dirty="0"/>
              <a:t>criminal offences can be divided by object into three categories</a:t>
            </a:r>
          </a:p>
          <a:p>
            <a:pPr lvl="1"/>
            <a:r>
              <a:rPr lang="en-US" dirty="0"/>
              <a:t>criminal offences concerning freedom of decision-making in sexual relations</a:t>
            </a:r>
          </a:p>
          <a:p>
            <a:pPr lvl="1"/>
            <a:r>
              <a:rPr lang="en-US" dirty="0"/>
              <a:t>the healthy development of children </a:t>
            </a:r>
          </a:p>
          <a:p>
            <a:pPr lvl="1"/>
            <a:r>
              <a:rPr lang="en-US" dirty="0"/>
              <a:t>criminal offences concerning certain moral principles</a:t>
            </a:r>
          </a:p>
          <a:p>
            <a:r>
              <a:rPr lang="en-US" dirty="0"/>
              <a:t>e.g., rape, sexual pressure, soliciting, production and other handling of child pornography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405692-F4B9-4B06-A6A6-944F071F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951B9D-25A2-48F6-8874-F04E6B5D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96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6CEAA-41A1-44AE-B3D5-B3C3B0A5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834" y="180231"/>
            <a:ext cx="7355579" cy="662917"/>
          </a:xfrm>
        </p:spPr>
        <p:txBody>
          <a:bodyPr/>
          <a:lstStyle/>
          <a:p>
            <a:r>
              <a:rPr lang="en-US" sz="3600" dirty="0"/>
              <a:t>Chapter IV - Criminal offences against family and children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18100-DED8-42F0-8EA1-FA0E2936F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protection of family and children is guaranteed in</a:t>
            </a:r>
          </a:p>
          <a:p>
            <a:pPr lvl="1"/>
            <a:r>
              <a:rPr lang="en-US" sz="2000" dirty="0"/>
              <a:t>international documents </a:t>
            </a:r>
          </a:p>
          <a:p>
            <a:pPr lvl="1"/>
            <a:r>
              <a:rPr lang="en-US" sz="2000" dirty="0"/>
              <a:t>in the Charter of Fundamental Rights and Freedoms</a:t>
            </a:r>
          </a:p>
          <a:p>
            <a:r>
              <a:rPr lang="en-US" sz="2400" dirty="0"/>
              <a:t>a child means a person under 18 years of age</a:t>
            </a:r>
          </a:p>
          <a:p>
            <a:pPr lvl="1"/>
            <a:r>
              <a:rPr lang="en-US" sz="2000" dirty="0"/>
              <a:t>the Act on Juvenile Criminal Procedure further subdivides the “Juvenile” term into </a:t>
            </a:r>
          </a:p>
          <a:p>
            <a:pPr lvl="2"/>
            <a:r>
              <a:rPr lang="en-US" sz="1800" dirty="0"/>
              <a:t>children (up to 15 years of age) </a:t>
            </a:r>
          </a:p>
          <a:p>
            <a:pPr lvl="2"/>
            <a:r>
              <a:rPr lang="en-US" sz="1800" dirty="0"/>
              <a:t>and young people (from 15 to 18 years of age)</a:t>
            </a:r>
          </a:p>
          <a:p>
            <a:r>
              <a:rPr lang="en-US" sz="2400" dirty="0"/>
              <a:t>crimes a legal entity cannot commit by their very nature</a:t>
            </a:r>
          </a:p>
          <a:p>
            <a:pPr lvl="1"/>
            <a:r>
              <a:rPr lang="en-US" sz="2000" dirty="0"/>
              <a:t>e.g., the criminal offence of double marriage, the neglect of compulsory support or mistreatment of a person living in a common household</a:t>
            </a:r>
          </a:p>
          <a:p>
            <a:r>
              <a:rPr lang="en-US" sz="2400" dirty="0"/>
              <a:t>crimes a legal entity can commit </a:t>
            </a:r>
          </a:p>
          <a:p>
            <a:pPr lvl="1"/>
            <a:r>
              <a:rPr lang="en-US" sz="2000" dirty="0"/>
              <a:t>e.g., the mistreatment of an entrusted person, serving alcohol to a child</a:t>
            </a:r>
          </a:p>
          <a:p>
            <a:endParaRPr lang="en-US" dirty="0"/>
          </a:p>
          <a:p>
            <a:pPr lvl="1"/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3C62FF-1DC3-46D1-9187-22F92FC6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DD0053-79F9-4608-AAFF-AE082BDD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81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AEE27-3C1A-44C6-9E5A-B300EA19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Chapter V - Criminal offences against property 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AB20F-0C2E-4D37-8FAB-A766AC017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about 70% of registered criminal offences</a:t>
            </a:r>
          </a:p>
          <a:p>
            <a:r>
              <a:rPr lang="en-US" sz="2000" dirty="0"/>
              <a:t>protected interests are ownership, property as a whole or intangible property</a:t>
            </a:r>
          </a:p>
          <a:p>
            <a:r>
              <a:rPr lang="en-US" sz="2000" dirty="0"/>
              <a:t>the objective aspect distinguishes the extent of the effect as</a:t>
            </a:r>
          </a:p>
          <a:p>
            <a:pPr lvl="1"/>
            <a:r>
              <a:rPr lang="en-US" sz="1800" dirty="0"/>
              <a:t>damage not insignificant (at least CZK 10,000)</a:t>
            </a:r>
          </a:p>
          <a:p>
            <a:pPr lvl="1"/>
            <a:r>
              <a:rPr lang="en-US" sz="1800" dirty="0"/>
              <a:t>damage not small (at least CZK 50,000)</a:t>
            </a:r>
          </a:p>
          <a:p>
            <a:pPr lvl="1"/>
            <a:r>
              <a:rPr lang="en-US" sz="1800" dirty="0"/>
              <a:t>larger damage (at least CZK 100,000)</a:t>
            </a:r>
          </a:p>
          <a:p>
            <a:pPr lvl="1"/>
            <a:r>
              <a:rPr lang="en-US" sz="1800" dirty="0"/>
              <a:t>substantial damage (at least CZK 1,000,000) </a:t>
            </a:r>
          </a:p>
          <a:p>
            <a:pPr lvl="1"/>
            <a:r>
              <a:rPr lang="en-US" sz="1800" dirty="0"/>
              <a:t>extensive damage (at least CZK 10,000,000)</a:t>
            </a:r>
          </a:p>
          <a:p>
            <a:r>
              <a:rPr lang="en-US" sz="2000" dirty="0"/>
              <a:t>the amount of damage shall be determined on the basis of the price at which the item is normally sold at the time and in the place of the offence</a:t>
            </a:r>
          </a:p>
          <a:p>
            <a:r>
              <a:rPr lang="en-US" sz="2000" dirty="0"/>
              <a:t>four groups of property criminal offences</a:t>
            </a:r>
          </a:p>
          <a:p>
            <a:pPr lvl="1"/>
            <a:r>
              <a:rPr lang="en-US" sz="1800" dirty="0"/>
              <a:t>enrichment criminal offences (theft, fraud)</a:t>
            </a:r>
          </a:p>
          <a:p>
            <a:pPr lvl="1"/>
            <a:r>
              <a:rPr lang="en-US" sz="1800" dirty="0"/>
              <a:t>damage criminal offences (damage to a thing of another)</a:t>
            </a:r>
          </a:p>
          <a:p>
            <a:pPr lvl="1"/>
            <a:r>
              <a:rPr lang="en-US" sz="1800" dirty="0"/>
              <a:t>furtum usus (</a:t>
            </a:r>
            <a:r>
              <a:rPr lang="en-US" sz="1800" dirty="0" err="1"/>
              <a:t>unauthorised</a:t>
            </a:r>
            <a:r>
              <a:rPr lang="en-US" sz="1800" dirty="0"/>
              <a:t> use of a thing of another) </a:t>
            </a:r>
          </a:p>
          <a:p>
            <a:pPr lvl="1"/>
            <a:r>
              <a:rPr lang="en-US" sz="1800" dirty="0"/>
              <a:t>crimes that are related to benefiting from the criminal activity of another person (participation, </a:t>
            </a:r>
            <a:r>
              <a:rPr lang="en-US" sz="1800" dirty="0" err="1"/>
              <a:t>legitimisation</a:t>
            </a:r>
            <a:r>
              <a:rPr lang="en-US" sz="1800" dirty="0"/>
              <a:t> of proceeds of crime)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835B0-3A4B-4E15-90C7-80F740D0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228CD6-41A3-45D8-9000-8EDAC79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3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1900</TotalTime>
  <Words>2035</Words>
  <Application>Microsoft Office PowerPoint</Application>
  <PresentationFormat>Vlastní</PresentationFormat>
  <Paragraphs>227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Clara Sans</vt:lpstr>
      <vt:lpstr>JU_OPVVV</vt:lpstr>
      <vt:lpstr>Criminal liability of legal entities</vt:lpstr>
      <vt:lpstr>Criminal liability of legal entities </vt:lpstr>
      <vt:lpstr>Definition of a criminal offence committed by a legal entity </vt:lpstr>
      <vt:lpstr>Criminal offence types according to the criminal code</vt:lpstr>
      <vt:lpstr>Chapter I - Offences against life and health </vt:lpstr>
      <vt:lpstr>Chapter II - Criminal offences against freedom</vt:lpstr>
      <vt:lpstr>Chapter III - Criminal offences against human dignity in the sexual sphere</vt:lpstr>
      <vt:lpstr>Chapter IV - Criminal offences against family and children </vt:lpstr>
      <vt:lpstr>Chapter V - Criminal offences against property </vt:lpstr>
      <vt:lpstr>Chapter VI - Economical criminal offences </vt:lpstr>
      <vt:lpstr>Chapter VII – Generally dangerous criminal acts</vt:lpstr>
      <vt:lpstr>Chapter VIII - Criminal offences against environment </vt:lpstr>
      <vt:lpstr>Chapter IX - Criminal offences against the CR, foreign states and IOs</vt:lpstr>
      <vt:lpstr>Chapter X - Criminal offences against order in public matters </vt:lpstr>
      <vt:lpstr>Chapter XI and Chapter XII</vt:lpstr>
      <vt:lpstr>Chapter XIII - Criminal offences against humanity, peace and war crimes</vt:lpstr>
      <vt:lpstr>Sentence types</vt:lpstr>
      <vt:lpstr>Sentences that can be imposed on both legal entity and natural person</vt:lpstr>
      <vt:lpstr>Sentences that can only be imposed on a legal entity</vt:lpstr>
      <vt:lpstr>Sentences that can only be imposed on a legal entity</vt:lpstr>
      <vt:lpstr>Protective measures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Cech, Josef</cp:lastModifiedBy>
  <cp:revision>51</cp:revision>
  <dcterms:created xsi:type="dcterms:W3CDTF">2017-07-17T18:52:59Z</dcterms:created>
  <dcterms:modified xsi:type="dcterms:W3CDTF">2021-06-22T17:52:50Z</dcterms:modified>
</cp:coreProperties>
</file>